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media/image32.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72"/>
  </p:notesMasterIdLst>
  <p:sldIdLst>
    <p:sldId id="262" r:id="rId3"/>
    <p:sldId id="365" r:id="rId4"/>
    <p:sldId id="561" r:id="rId5"/>
    <p:sldId id="474" r:id="rId6"/>
    <p:sldId id="477" r:id="rId7"/>
    <p:sldId id="480" r:id="rId8"/>
    <p:sldId id="551" r:id="rId9"/>
    <p:sldId id="481" r:id="rId10"/>
    <p:sldId id="484" r:id="rId11"/>
    <p:sldId id="485" r:id="rId12"/>
    <p:sldId id="486" r:id="rId13"/>
    <p:sldId id="487" r:id="rId14"/>
    <p:sldId id="491" r:id="rId15"/>
    <p:sldId id="492" r:id="rId16"/>
    <p:sldId id="544" r:id="rId17"/>
    <p:sldId id="493" r:id="rId18"/>
    <p:sldId id="489" r:id="rId19"/>
    <p:sldId id="549" r:id="rId20"/>
    <p:sldId id="550" r:id="rId21"/>
    <p:sldId id="546" r:id="rId22"/>
    <p:sldId id="548" r:id="rId23"/>
    <p:sldId id="547" r:id="rId24"/>
    <p:sldId id="510" r:id="rId25"/>
    <p:sldId id="540" r:id="rId26"/>
    <p:sldId id="488" r:id="rId27"/>
    <p:sldId id="496" r:id="rId28"/>
    <p:sldId id="497" r:id="rId29"/>
    <p:sldId id="537" r:id="rId30"/>
    <p:sldId id="536" r:id="rId31"/>
    <p:sldId id="562" r:id="rId32"/>
    <p:sldId id="538" r:id="rId33"/>
    <p:sldId id="501" r:id="rId34"/>
    <p:sldId id="498" r:id="rId35"/>
    <p:sldId id="560" r:id="rId36"/>
    <p:sldId id="542" r:id="rId37"/>
    <p:sldId id="543" r:id="rId38"/>
    <p:sldId id="541" r:id="rId39"/>
    <p:sldId id="539" r:id="rId40"/>
    <p:sldId id="499" r:id="rId41"/>
    <p:sldId id="503" r:id="rId42"/>
    <p:sldId id="506" r:id="rId43"/>
    <p:sldId id="507" r:id="rId44"/>
    <p:sldId id="552" r:id="rId45"/>
    <p:sldId id="555" r:id="rId46"/>
    <p:sldId id="554" r:id="rId47"/>
    <p:sldId id="558" r:id="rId48"/>
    <p:sldId id="563" r:id="rId49"/>
    <p:sldId id="513" r:id="rId50"/>
    <p:sldId id="512" r:id="rId51"/>
    <p:sldId id="514" r:id="rId52"/>
    <p:sldId id="515" r:id="rId53"/>
    <p:sldId id="516" r:id="rId54"/>
    <p:sldId id="517" r:id="rId55"/>
    <p:sldId id="518" r:id="rId56"/>
    <p:sldId id="519" r:id="rId57"/>
    <p:sldId id="520" r:id="rId58"/>
    <p:sldId id="521" r:id="rId59"/>
    <p:sldId id="522" r:id="rId60"/>
    <p:sldId id="523" r:id="rId61"/>
    <p:sldId id="525" r:id="rId62"/>
    <p:sldId id="526" r:id="rId63"/>
    <p:sldId id="528" r:id="rId64"/>
    <p:sldId id="533" r:id="rId65"/>
    <p:sldId id="534" r:id="rId66"/>
    <p:sldId id="473" r:id="rId67"/>
    <p:sldId id="475" r:id="rId68"/>
    <p:sldId id="559" r:id="rId69"/>
    <p:sldId id="535" r:id="rId70"/>
    <p:sldId id="476"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zinskaite, Ruta" initials="BR" lastIdx="12" clrIdx="0">
    <p:extLst>
      <p:ext uri="{19B8F6BF-5375-455C-9EA6-DF929625EA0E}">
        <p15:presenceInfo xmlns:p15="http://schemas.microsoft.com/office/powerpoint/2012/main" userId="S::rbraz@gwu.edu::4d13dd9a-77bc-4f19-9eed-a9b2c8e0006b" providerId="AD"/>
      </p:ext>
    </p:extLst>
  </p:cmAuthor>
  <p:cmAuthor id="2" name="Shirima, Sylvia" initials="SS" lastIdx="4" clrIdx="1">
    <p:extLst>
      <p:ext uri="{19B8F6BF-5375-455C-9EA6-DF929625EA0E}">
        <p15:presenceInfo xmlns:p15="http://schemas.microsoft.com/office/powerpoint/2012/main" userId="S-1-5-21-2551908886-1609939859-1204051493-528467" providerId="AD"/>
      </p:ext>
    </p:extLst>
  </p:cmAuthor>
  <p:cmAuthor id="3" name="Mandi Chapman" initials="MC" lastIdx="5" clrIdx="2">
    <p:extLst>
      <p:ext uri="{19B8F6BF-5375-455C-9EA6-DF929625EA0E}">
        <p15:presenceInfo xmlns:p15="http://schemas.microsoft.com/office/powerpoint/2012/main" userId="b976dd98c68ce25e" providerId="Windows Live"/>
      </p:ext>
    </p:extLst>
  </p:cmAuthor>
  <p:cmAuthor id="4" name="Kerch, Sarah" initials="KS" lastIdx="6" clrIdx="3">
    <p:extLst>
      <p:ext uri="{19B8F6BF-5375-455C-9EA6-DF929625EA0E}">
        <p15:presenceInfo xmlns:p15="http://schemas.microsoft.com/office/powerpoint/2012/main" userId="S-1-5-21-2551908886-1609939859-1204051493-546168" providerId="AD"/>
      </p:ext>
    </p:extLst>
  </p:cmAuthor>
  <p:cmAuthor id="5" name="Lambert, Clara" initials="LC" lastIdx="10" clrIdx="4">
    <p:extLst>
      <p:ext uri="{19B8F6BF-5375-455C-9EA6-DF929625EA0E}">
        <p15:presenceInfo xmlns:p15="http://schemas.microsoft.com/office/powerpoint/2012/main" userId="S::clambert@luc.edu::127f3d64-19d3-485b-832f-c4d35bb7d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C5A"/>
    <a:srgbClr val="0073A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917DF-39DD-4F60-87F5-A2C69C61D8D1}" v="6" dt="2024-05-27T23:27:50.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412" autoAdjust="0"/>
  </p:normalViewPr>
  <p:slideViewPr>
    <p:cSldViewPr snapToGrid="0">
      <p:cViewPr varScale="1">
        <p:scale>
          <a:sx n="60" d="100"/>
          <a:sy n="60" d="100"/>
        </p:scale>
        <p:origin x="60" y="6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4" d="100"/>
          <a:sy n="54" d="100"/>
        </p:scale>
        <p:origin x="3296" y="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e M" userId="3aadec29237ce99d" providerId="LiveId" clId="{1DB917DF-39DD-4F60-87F5-A2C69C61D8D1}"/>
    <pc:docChg chg="undo custSel modSld modNotesMaster">
      <pc:chgData name="Annie M" userId="3aadec29237ce99d" providerId="LiveId" clId="{1DB917DF-39DD-4F60-87F5-A2C69C61D8D1}" dt="2024-05-27T23:33:08.996" v="37" actId="6549"/>
      <pc:docMkLst>
        <pc:docMk/>
      </pc:docMkLst>
      <pc:sldChg chg="modNotesTx">
        <pc:chgData name="Annie M" userId="3aadec29237ce99d" providerId="LiveId" clId="{1DB917DF-39DD-4F60-87F5-A2C69C61D8D1}" dt="2024-05-27T23:21:37.708" v="10" actId="255"/>
        <pc:sldMkLst>
          <pc:docMk/>
          <pc:sldMk cId="1157387740" sldId="477"/>
        </pc:sldMkLst>
      </pc:sldChg>
      <pc:sldChg chg="modNotesTx">
        <pc:chgData name="Annie M" userId="3aadec29237ce99d" providerId="LiveId" clId="{1DB917DF-39DD-4F60-87F5-A2C69C61D8D1}" dt="2024-05-27T23:21:50.777" v="11" actId="255"/>
        <pc:sldMkLst>
          <pc:docMk/>
          <pc:sldMk cId="1788298705" sldId="480"/>
        </pc:sldMkLst>
      </pc:sldChg>
      <pc:sldChg chg="modNotes modNotesTx">
        <pc:chgData name="Annie M" userId="3aadec29237ce99d" providerId="LiveId" clId="{1DB917DF-39DD-4F60-87F5-A2C69C61D8D1}" dt="2024-05-27T23:28:41.189" v="16" actId="255"/>
        <pc:sldMkLst>
          <pc:docMk/>
          <pc:sldMk cId="3661911129" sldId="481"/>
        </pc:sldMkLst>
      </pc:sldChg>
      <pc:sldChg chg="modNotes">
        <pc:chgData name="Annie M" userId="3aadec29237ce99d" providerId="LiveId" clId="{1DB917DF-39DD-4F60-87F5-A2C69C61D8D1}" dt="2024-05-27T23:28:51.257" v="17" actId="255"/>
        <pc:sldMkLst>
          <pc:docMk/>
          <pc:sldMk cId="2183212372" sldId="484"/>
        </pc:sldMkLst>
      </pc:sldChg>
      <pc:sldChg chg="modNotes">
        <pc:chgData name="Annie M" userId="3aadec29237ce99d" providerId="LiveId" clId="{1DB917DF-39DD-4F60-87F5-A2C69C61D8D1}" dt="2024-05-27T23:29:02.641" v="18" actId="255"/>
        <pc:sldMkLst>
          <pc:docMk/>
          <pc:sldMk cId="561972194" sldId="485"/>
        </pc:sldMkLst>
      </pc:sldChg>
      <pc:sldChg chg="modNotes">
        <pc:chgData name="Annie M" userId="3aadec29237ce99d" providerId="LiveId" clId="{1DB917DF-39DD-4F60-87F5-A2C69C61D8D1}" dt="2024-05-27T23:31:12.864" v="28" actId="255"/>
        <pc:sldMkLst>
          <pc:docMk/>
          <pc:sldMk cId="3882941992" sldId="488"/>
        </pc:sldMkLst>
      </pc:sldChg>
      <pc:sldChg chg="modNotes">
        <pc:chgData name="Annie M" userId="3aadec29237ce99d" providerId="LiveId" clId="{1DB917DF-39DD-4F60-87F5-A2C69C61D8D1}" dt="2024-05-27T23:29:14.435" v="19" actId="255"/>
        <pc:sldMkLst>
          <pc:docMk/>
          <pc:sldMk cId="2433718927" sldId="491"/>
        </pc:sldMkLst>
      </pc:sldChg>
      <pc:sldChg chg="modNotes">
        <pc:chgData name="Annie M" userId="3aadec29237ce99d" providerId="LiveId" clId="{1DB917DF-39DD-4F60-87F5-A2C69C61D8D1}" dt="2024-05-27T23:29:26.876" v="20" actId="255"/>
        <pc:sldMkLst>
          <pc:docMk/>
          <pc:sldMk cId="633426678" sldId="492"/>
        </pc:sldMkLst>
      </pc:sldChg>
      <pc:sldChg chg="modNotes">
        <pc:chgData name="Annie M" userId="3aadec29237ce99d" providerId="LiveId" clId="{1DB917DF-39DD-4F60-87F5-A2C69C61D8D1}" dt="2024-05-27T23:29:36.274" v="21" actId="255"/>
        <pc:sldMkLst>
          <pc:docMk/>
          <pc:sldMk cId="3438993010" sldId="493"/>
        </pc:sldMkLst>
      </pc:sldChg>
      <pc:sldChg chg="modNotes">
        <pc:chgData name="Annie M" userId="3aadec29237ce99d" providerId="LiveId" clId="{1DB917DF-39DD-4F60-87F5-A2C69C61D8D1}" dt="2024-05-27T23:31:30.816" v="29" actId="255"/>
        <pc:sldMkLst>
          <pc:docMk/>
          <pc:sldMk cId="2405471847" sldId="497"/>
        </pc:sldMkLst>
      </pc:sldChg>
      <pc:sldChg chg="modNotes">
        <pc:chgData name="Annie M" userId="3aadec29237ce99d" providerId="LiveId" clId="{1DB917DF-39DD-4F60-87F5-A2C69C61D8D1}" dt="2024-05-27T23:32:01.767" v="31" actId="255"/>
        <pc:sldMkLst>
          <pc:docMk/>
          <pc:sldMk cId="2805157310" sldId="501"/>
        </pc:sldMkLst>
      </pc:sldChg>
      <pc:sldChg chg="modNotes">
        <pc:chgData name="Annie M" userId="3aadec29237ce99d" providerId="LiveId" clId="{1DB917DF-39DD-4F60-87F5-A2C69C61D8D1}" dt="2024-05-27T23:32:47.151" v="35" actId="255"/>
        <pc:sldMkLst>
          <pc:docMk/>
          <pc:sldMk cId="3095739858" sldId="503"/>
        </pc:sldMkLst>
      </pc:sldChg>
      <pc:sldChg chg="modNotesTx">
        <pc:chgData name="Annie M" userId="3aadec29237ce99d" providerId="LiveId" clId="{1DB917DF-39DD-4F60-87F5-A2C69C61D8D1}" dt="2024-05-27T23:20:14.154" v="6" actId="255"/>
        <pc:sldMkLst>
          <pc:docMk/>
          <pc:sldMk cId="4098706496" sldId="507"/>
        </pc:sldMkLst>
      </pc:sldChg>
      <pc:sldChg chg="modNotes">
        <pc:chgData name="Annie M" userId="3aadec29237ce99d" providerId="LiveId" clId="{1DB917DF-39DD-4F60-87F5-A2C69C61D8D1}" dt="2024-05-27T23:30:41.160" v="26" actId="255"/>
        <pc:sldMkLst>
          <pc:docMk/>
          <pc:sldMk cId="153137139" sldId="510"/>
        </pc:sldMkLst>
      </pc:sldChg>
      <pc:sldChg chg="modNotesTx">
        <pc:chgData name="Annie M" userId="3aadec29237ce99d" providerId="LiveId" clId="{1DB917DF-39DD-4F60-87F5-A2C69C61D8D1}" dt="2024-05-27T23:19:02.784" v="4" actId="255"/>
        <pc:sldMkLst>
          <pc:docMk/>
          <pc:sldMk cId="1500841218" sldId="515"/>
        </pc:sldMkLst>
      </pc:sldChg>
      <pc:sldChg chg="modNotesTx">
        <pc:chgData name="Annie M" userId="3aadec29237ce99d" providerId="LiveId" clId="{1DB917DF-39DD-4F60-87F5-A2C69C61D8D1}" dt="2024-05-27T23:17:54.049" v="2" actId="255"/>
        <pc:sldMkLst>
          <pc:docMk/>
          <pc:sldMk cId="2517523990" sldId="517"/>
        </pc:sldMkLst>
      </pc:sldChg>
      <pc:sldChg chg="modNotesTx">
        <pc:chgData name="Annie M" userId="3aadec29237ce99d" providerId="LiveId" clId="{1DB917DF-39DD-4F60-87F5-A2C69C61D8D1}" dt="2024-05-27T23:17:44.102" v="1" actId="255"/>
        <pc:sldMkLst>
          <pc:docMk/>
          <pc:sldMk cId="1048541677" sldId="518"/>
        </pc:sldMkLst>
      </pc:sldChg>
      <pc:sldChg chg="modNotesTx">
        <pc:chgData name="Annie M" userId="3aadec29237ce99d" providerId="LiveId" clId="{1DB917DF-39DD-4F60-87F5-A2C69C61D8D1}" dt="2024-05-27T23:17:31.294" v="0" actId="2711"/>
        <pc:sldMkLst>
          <pc:docMk/>
          <pc:sldMk cId="4238825868" sldId="519"/>
        </pc:sldMkLst>
      </pc:sldChg>
      <pc:sldChg chg="modNotes">
        <pc:chgData name="Annie M" userId="3aadec29237ce99d" providerId="LiveId" clId="{1DB917DF-39DD-4F60-87F5-A2C69C61D8D1}" dt="2024-05-27T23:31:41.008" v="30" actId="255"/>
        <pc:sldMkLst>
          <pc:docMk/>
          <pc:sldMk cId="1743422760" sldId="536"/>
        </pc:sldMkLst>
      </pc:sldChg>
      <pc:sldChg chg="modNotes">
        <pc:chgData name="Annie M" userId="3aadec29237ce99d" providerId="LiveId" clId="{1DB917DF-39DD-4F60-87F5-A2C69C61D8D1}" dt="2024-05-27T23:30:54.172" v="27" actId="255"/>
        <pc:sldMkLst>
          <pc:docMk/>
          <pc:sldMk cId="4154582322" sldId="540"/>
        </pc:sldMkLst>
      </pc:sldChg>
      <pc:sldChg chg="modNotes">
        <pc:chgData name="Annie M" userId="3aadec29237ce99d" providerId="LiveId" clId="{1DB917DF-39DD-4F60-87F5-A2C69C61D8D1}" dt="2024-05-27T23:32:25.805" v="33" actId="255"/>
        <pc:sldMkLst>
          <pc:docMk/>
          <pc:sldMk cId="2509398822" sldId="541"/>
        </pc:sldMkLst>
      </pc:sldChg>
      <pc:sldChg chg="modNotes">
        <pc:chgData name="Annie M" userId="3aadec29237ce99d" providerId="LiveId" clId="{1DB917DF-39DD-4F60-87F5-A2C69C61D8D1}" dt="2024-05-27T23:32:15.100" v="32" actId="255"/>
        <pc:sldMkLst>
          <pc:docMk/>
          <pc:sldMk cId="3782735442" sldId="543"/>
        </pc:sldMkLst>
      </pc:sldChg>
      <pc:sldChg chg="modNotes">
        <pc:chgData name="Annie M" userId="3aadec29237ce99d" providerId="LiveId" clId="{1DB917DF-39DD-4F60-87F5-A2C69C61D8D1}" dt="2024-05-27T23:29:57.390" v="23" actId="255"/>
        <pc:sldMkLst>
          <pc:docMk/>
          <pc:sldMk cId="1868006228" sldId="546"/>
        </pc:sldMkLst>
      </pc:sldChg>
      <pc:sldChg chg="modNotes">
        <pc:chgData name="Annie M" userId="3aadec29237ce99d" providerId="LiveId" clId="{1DB917DF-39DD-4F60-87F5-A2C69C61D8D1}" dt="2024-05-27T23:30:14.679" v="24" actId="255"/>
        <pc:sldMkLst>
          <pc:docMk/>
          <pc:sldMk cId="230870900" sldId="547"/>
        </pc:sldMkLst>
      </pc:sldChg>
      <pc:sldChg chg="modNotes">
        <pc:chgData name="Annie M" userId="3aadec29237ce99d" providerId="LiveId" clId="{1DB917DF-39DD-4F60-87F5-A2C69C61D8D1}" dt="2024-05-27T23:29:43.893" v="22" actId="255"/>
        <pc:sldMkLst>
          <pc:docMk/>
          <pc:sldMk cId="1345047609" sldId="549"/>
        </pc:sldMkLst>
      </pc:sldChg>
      <pc:sldChg chg="modNotes modNotesTx">
        <pc:chgData name="Annie M" userId="3aadec29237ce99d" providerId="LiveId" clId="{1DB917DF-39DD-4F60-87F5-A2C69C61D8D1}" dt="2024-05-27T23:28:30.186" v="15" actId="255"/>
        <pc:sldMkLst>
          <pc:docMk/>
          <pc:sldMk cId="2438704521" sldId="551"/>
        </pc:sldMkLst>
      </pc:sldChg>
      <pc:sldChg chg="modNotesTx">
        <pc:chgData name="Annie M" userId="3aadec29237ce99d" providerId="LiveId" clId="{1DB917DF-39DD-4F60-87F5-A2C69C61D8D1}" dt="2024-05-27T23:20:24.952" v="7" actId="255"/>
        <pc:sldMkLst>
          <pc:docMk/>
          <pc:sldMk cId="2063103613" sldId="552"/>
        </pc:sldMkLst>
      </pc:sldChg>
      <pc:sldChg chg="modNotes modNotesTx">
        <pc:chgData name="Annie M" userId="3aadec29237ce99d" providerId="LiveId" clId="{1DB917DF-39DD-4F60-87F5-A2C69C61D8D1}" dt="2024-05-27T23:33:08.996" v="37" actId="6549"/>
        <pc:sldMkLst>
          <pc:docMk/>
          <pc:sldMk cId="3473363277" sldId="554"/>
        </pc:sldMkLst>
      </pc:sldChg>
      <pc:sldChg chg="modNotesTx">
        <pc:chgData name="Annie M" userId="3aadec29237ce99d" providerId="LiveId" clId="{1DB917DF-39DD-4F60-87F5-A2C69C61D8D1}" dt="2024-05-27T23:20:33.577" v="9" actId="255"/>
        <pc:sldMkLst>
          <pc:docMk/>
          <pc:sldMk cId="3017639146" sldId="55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5D81E-C773-A047-8A47-8B22EE17ADBD}" type="doc">
      <dgm:prSet loTypeId="urn:microsoft.com/office/officeart/2005/8/layout/cycle4" loCatId="list" qsTypeId="urn:microsoft.com/office/officeart/2005/8/quickstyle/simple1" qsCatId="simple" csTypeId="urn:microsoft.com/office/officeart/2005/8/colors/accent1_2" csCatId="accent1" phldr="1"/>
      <dgm:spPr/>
      <dgm:t>
        <a:bodyPr/>
        <a:lstStyle/>
        <a:p>
          <a:endParaRPr lang="en-US"/>
        </a:p>
      </dgm:t>
    </dgm:pt>
    <dgm:pt modelId="{813F465E-A047-D34F-9B43-A76603402C56}">
      <dgm:prSet phldrT="[Text]"/>
      <dgm:spPr>
        <a:solidFill>
          <a:srgbClr val="033C5A"/>
        </a:solidFill>
      </dgm:spPr>
      <dgm:t>
        <a:bodyPr/>
        <a:lstStyle/>
        <a:p>
          <a:r>
            <a:rPr lang="en-US" dirty="0"/>
            <a:t>Household Income</a:t>
          </a:r>
        </a:p>
      </dgm:t>
    </dgm:pt>
    <dgm:pt modelId="{30BCC727-846F-7245-8B2A-4BB6F4DA55ED}" type="parTrans" cxnId="{32A42F84-85A5-CF4B-B752-88FB648D77AD}">
      <dgm:prSet/>
      <dgm:spPr/>
      <dgm:t>
        <a:bodyPr/>
        <a:lstStyle/>
        <a:p>
          <a:endParaRPr lang="en-US"/>
        </a:p>
      </dgm:t>
    </dgm:pt>
    <dgm:pt modelId="{F707477B-FF52-DD49-BEEA-C3BF01D578F0}" type="sibTrans" cxnId="{32A42F84-85A5-CF4B-B752-88FB648D77AD}">
      <dgm:prSet/>
      <dgm:spPr/>
      <dgm:t>
        <a:bodyPr/>
        <a:lstStyle/>
        <a:p>
          <a:endParaRPr lang="en-US"/>
        </a:p>
      </dgm:t>
    </dgm:pt>
    <dgm:pt modelId="{132E1AA2-AE01-E145-BF0C-39806217C9A8}">
      <dgm:prSet phldrT="[Text]"/>
      <dgm:spPr>
        <a:solidFill>
          <a:srgbClr val="033C5A"/>
        </a:solidFill>
      </dgm:spPr>
      <dgm:t>
        <a:bodyPr/>
        <a:lstStyle/>
        <a:p>
          <a:r>
            <a:rPr lang="en-US" dirty="0"/>
            <a:t>Credit Score</a:t>
          </a:r>
        </a:p>
      </dgm:t>
    </dgm:pt>
    <dgm:pt modelId="{ACB9D061-7400-7540-8D0F-44240672CC0A}" type="parTrans" cxnId="{FC4054CA-1DD8-0145-A568-EBD0B7A9CD11}">
      <dgm:prSet/>
      <dgm:spPr/>
      <dgm:t>
        <a:bodyPr/>
        <a:lstStyle/>
        <a:p>
          <a:endParaRPr lang="en-US"/>
        </a:p>
      </dgm:t>
    </dgm:pt>
    <dgm:pt modelId="{7E76541D-C618-4645-B0F8-B6CAA281A008}" type="sibTrans" cxnId="{FC4054CA-1DD8-0145-A568-EBD0B7A9CD11}">
      <dgm:prSet/>
      <dgm:spPr/>
      <dgm:t>
        <a:bodyPr/>
        <a:lstStyle/>
        <a:p>
          <a:endParaRPr lang="en-US"/>
        </a:p>
      </dgm:t>
    </dgm:pt>
    <dgm:pt modelId="{1C3D1213-98E4-4D45-8BC4-FCF290C55492}">
      <dgm:prSet phldrT="[Text]"/>
      <dgm:spPr>
        <a:solidFill>
          <a:srgbClr val="033C5A"/>
        </a:solidFill>
      </dgm:spPr>
      <dgm:t>
        <a:bodyPr/>
        <a:lstStyle/>
        <a:p>
          <a:r>
            <a:rPr lang="en-US" dirty="0"/>
            <a:t>Savings</a:t>
          </a:r>
        </a:p>
      </dgm:t>
    </dgm:pt>
    <dgm:pt modelId="{41E55EEC-3CC7-8343-92BF-45C83866F21B}" type="parTrans" cxnId="{DC681F3F-F8CE-184F-B3A3-8BFB7CD53BE7}">
      <dgm:prSet/>
      <dgm:spPr/>
      <dgm:t>
        <a:bodyPr/>
        <a:lstStyle/>
        <a:p>
          <a:endParaRPr lang="en-US"/>
        </a:p>
      </dgm:t>
    </dgm:pt>
    <dgm:pt modelId="{64A10B65-0EB4-554D-9151-F3C414A2DA32}" type="sibTrans" cxnId="{DC681F3F-F8CE-184F-B3A3-8BFB7CD53BE7}">
      <dgm:prSet/>
      <dgm:spPr/>
      <dgm:t>
        <a:bodyPr/>
        <a:lstStyle/>
        <a:p>
          <a:endParaRPr lang="en-US"/>
        </a:p>
      </dgm:t>
    </dgm:pt>
    <dgm:pt modelId="{7E5EF382-20FA-D74E-BC01-FCA0171871EA}">
      <dgm:prSet phldrT="[Text]"/>
      <dgm:spPr>
        <a:solidFill>
          <a:srgbClr val="033C5A"/>
        </a:solidFill>
      </dgm:spPr>
      <dgm:t>
        <a:bodyPr/>
        <a:lstStyle/>
        <a:p>
          <a:r>
            <a:rPr lang="en-US" dirty="0"/>
            <a:t>Supplemental Insurance</a:t>
          </a:r>
        </a:p>
      </dgm:t>
    </dgm:pt>
    <dgm:pt modelId="{CC8D194F-EF1D-3E47-99E1-73A8369E252C}" type="parTrans" cxnId="{6EAE1A07-1022-6147-BCA8-BAC9E45698FE}">
      <dgm:prSet/>
      <dgm:spPr/>
      <dgm:t>
        <a:bodyPr/>
        <a:lstStyle/>
        <a:p>
          <a:endParaRPr lang="en-US"/>
        </a:p>
      </dgm:t>
    </dgm:pt>
    <dgm:pt modelId="{E3B95939-EC78-5840-9A65-935757AB4DA1}" type="sibTrans" cxnId="{6EAE1A07-1022-6147-BCA8-BAC9E45698FE}">
      <dgm:prSet/>
      <dgm:spPr/>
      <dgm:t>
        <a:bodyPr/>
        <a:lstStyle/>
        <a:p>
          <a:endParaRPr lang="en-US"/>
        </a:p>
      </dgm:t>
    </dgm:pt>
    <dgm:pt modelId="{BFC6FDA8-C1B4-0F47-BAE3-9626AB4ED32C}" type="pres">
      <dgm:prSet presAssocID="{D005D81E-C773-A047-8A47-8B22EE17ADBD}" presName="cycleMatrixDiagram" presStyleCnt="0">
        <dgm:presLayoutVars>
          <dgm:chMax val="1"/>
          <dgm:dir/>
          <dgm:animLvl val="lvl"/>
          <dgm:resizeHandles val="exact"/>
        </dgm:presLayoutVars>
      </dgm:prSet>
      <dgm:spPr/>
    </dgm:pt>
    <dgm:pt modelId="{07A76095-1DDC-EC4D-9E2C-6C9ED5C807E8}" type="pres">
      <dgm:prSet presAssocID="{D005D81E-C773-A047-8A47-8B22EE17ADBD}" presName="children" presStyleCnt="0"/>
      <dgm:spPr/>
    </dgm:pt>
    <dgm:pt modelId="{4FF9537E-44D2-A94C-AD0F-025151E12C33}" type="pres">
      <dgm:prSet presAssocID="{D005D81E-C773-A047-8A47-8B22EE17ADBD}" presName="childPlaceholder" presStyleCnt="0"/>
      <dgm:spPr/>
    </dgm:pt>
    <dgm:pt modelId="{60EA09E4-C31B-3D40-9F5A-B095536E4209}" type="pres">
      <dgm:prSet presAssocID="{D005D81E-C773-A047-8A47-8B22EE17ADBD}" presName="circle" presStyleCnt="0"/>
      <dgm:spPr/>
    </dgm:pt>
    <dgm:pt modelId="{997A0181-6598-AC4B-A7BE-C628645725FD}" type="pres">
      <dgm:prSet presAssocID="{D005D81E-C773-A047-8A47-8B22EE17ADBD}" presName="quadrant1" presStyleLbl="node1" presStyleIdx="0" presStyleCnt="4" custLinFactNeighborX="2309" custLinFactNeighborY="-8">
        <dgm:presLayoutVars>
          <dgm:chMax val="1"/>
          <dgm:bulletEnabled val="1"/>
        </dgm:presLayoutVars>
      </dgm:prSet>
      <dgm:spPr/>
    </dgm:pt>
    <dgm:pt modelId="{910E45D9-8033-D245-9166-326F7548C4AF}" type="pres">
      <dgm:prSet presAssocID="{D005D81E-C773-A047-8A47-8B22EE17ADBD}" presName="quadrant2" presStyleLbl="node1" presStyleIdx="1" presStyleCnt="4">
        <dgm:presLayoutVars>
          <dgm:chMax val="1"/>
          <dgm:bulletEnabled val="1"/>
        </dgm:presLayoutVars>
      </dgm:prSet>
      <dgm:spPr/>
    </dgm:pt>
    <dgm:pt modelId="{077DE066-0A39-A14A-B20B-190B57F10EBF}" type="pres">
      <dgm:prSet presAssocID="{D005D81E-C773-A047-8A47-8B22EE17ADBD}" presName="quadrant3" presStyleLbl="node1" presStyleIdx="2" presStyleCnt="4" custLinFactNeighborX="92" custLinFactNeighborY="-4135">
        <dgm:presLayoutVars>
          <dgm:chMax val="1"/>
          <dgm:bulletEnabled val="1"/>
        </dgm:presLayoutVars>
      </dgm:prSet>
      <dgm:spPr/>
    </dgm:pt>
    <dgm:pt modelId="{799C736D-3E1B-3548-A7FA-072531527CE4}" type="pres">
      <dgm:prSet presAssocID="{D005D81E-C773-A047-8A47-8B22EE17ADBD}" presName="quadrant4" presStyleLbl="node1" presStyleIdx="3" presStyleCnt="4" custLinFactNeighborX="2309" custLinFactNeighborY="-4135">
        <dgm:presLayoutVars>
          <dgm:chMax val="1"/>
          <dgm:bulletEnabled val="1"/>
        </dgm:presLayoutVars>
      </dgm:prSet>
      <dgm:spPr/>
    </dgm:pt>
    <dgm:pt modelId="{0BB38C98-9C70-3443-8E09-94359F5B6F90}" type="pres">
      <dgm:prSet presAssocID="{D005D81E-C773-A047-8A47-8B22EE17ADBD}" presName="quadrantPlaceholder" presStyleCnt="0"/>
      <dgm:spPr/>
    </dgm:pt>
    <dgm:pt modelId="{952A7889-592D-054F-8F65-688EF32DAD4C}" type="pres">
      <dgm:prSet presAssocID="{D005D81E-C773-A047-8A47-8B22EE17ADBD}" presName="center1" presStyleLbl="fgShp" presStyleIdx="0" presStyleCnt="2"/>
      <dgm:spPr/>
    </dgm:pt>
    <dgm:pt modelId="{C4D5898A-6CF0-C940-BD3E-E874E507DD94}" type="pres">
      <dgm:prSet presAssocID="{D005D81E-C773-A047-8A47-8B22EE17ADBD}" presName="center2" presStyleLbl="fgShp" presStyleIdx="1" presStyleCnt="2" custLinFactNeighborY="-13505"/>
      <dgm:spPr/>
    </dgm:pt>
  </dgm:ptLst>
  <dgm:cxnLst>
    <dgm:cxn modelId="{6EAE1A07-1022-6147-BCA8-BAC9E45698FE}" srcId="{D005D81E-C773-A047-8A47-8B22EE17ADBD}" destId="{7E5EF382-20FA-D74E-BC01-FCA0171871EA}" srcOrd="3" destOrd="0" parTransId="{CC8D194F-EF1D-3E47-99E1-73A8369E252C}" sibTransId="{E3B95939-EC78-5840-9A65-935757AB4DA1}"/>
    <dgm:cxn modelId="{D1E9952E-9DF8-8D46-B4B4-170B82121DBE}" type="presOf" srcId="{D005D81E-C773-A047-8A47-8B22EE17ADBD}" destId="{BFC6FDA8-C1B4-0F47-BAE3-9626AB4ED32C}" srcOrd="0" destOrd="0" presId="urn:microsoft.com/office/officeart/2005/8/layout/cycle4"/>
    <dgm:cxn modelId="{DC681F3F-F8CE-184F-B3A3-8BFB7CD53BE7}" srcId="{D005D81E-C773-A047-8A47-8B22EE17ADBD}" destId="{1C3D1213-98E4-4D45-8BC4-FCF290C55492}" srcOrd="2" destOrd="0" parTransId="{41E55EEC-3CC7-8343-92BF-45C83866F21B}" sibTransId="{64A10B65-0EB4-554D-9151-F3C414A2DA32}"/>
    <dgm:cxn modelId="{59BA7C7B-5CA6-784B-B103-F9CA414A9724}" type="presOf" srcId="{1C3D1213-98E4-4D45-8BC4-FCF290C55492}" destId="{077DE066-0A39-A14A-B20B-190B57F10EBF}" srcOrd="0" destOrd="0" presId="urn:microsoft.com/office/officeart/2005/8/layout/cycle4"/>
    <dgm:cxn modelId="{32A42F84-85A5-CF4B-B752-88FB648D77AD}" srcId="{D005D81E-C773-A047-8A47-8B22EE17ADBD}" destId="{813F465E-A047-D34F-9B43-A76603402C56}" srcOrd="0" destOrd="0" parTransId="{30BCC727-846F-7245-8B2A-4BB6F4DA55ED}" sibTransId="{F707477B-FF52-DD49-BEEA-C3BF01D578F0}"/>
    <dgm:cxn modelId="{43211699-15AB-3F45-8B80-730AA9083DF9}" type="presOf" srcId="{132E1AA2-AE01-E145-BF0C-39806217C9A8}" destId="{910E45D9-8033-D245-9166-326F7548C4AF}" srcOrd="0" destOrd="0" presId="urn:microsoft.com/office/officeart/2005/8/layout/cycle4"/>
    <dgm:cxn modelId="{9D72BA9E-7113-DF4A-A5E5-0D5C4F0C13AE}" type="presOf" srcId="{813F465E-A047-D34F-9B43-A76603402C56}" destId="{997A0181-6598-AC4B-A7BE-C628645725FD}" srcOrd="0" destOrd="0" presId="urn:microsoft.com/office/officeart/2005/8/layout/cycle4"/>
    <dgm:cxn modelId="{FC4054CA-1DD8-0145-A568-EBD0B7A9CD11}" srcId="{D005D81E-C773-A047-8A47-8B22EE17ADBD}" destId="{132E1AA2-AE01-E145-BF0C-39806217C9A8}" srcOrd="1" destOrd="0" parTransId="{ACB9D061-7400-7540-8D0F-44240672CC0A}" sibTransId="{7E76541D-C618-4645-B0F8-B6CAA281A008}"/>
    <dgm:cxn modelId="{945CB6F1-DB91-5F46-8C43-2EA00CADD8B3}" type="presOf" srcId="{7E5EF382-20FA-D74E-BC01-FCA0171871EA}" destId="{799C736D-3E1B-3548-A7FA-072531527CE4}" srcOrd="0" destOrd="0" presId="urn:microsoft.com/office/officeart/2005/8/layout/cycle4"/>
    <dgm:cxn modelId="{7B0EFA82-1054-6349-ABC8-0EA904D72C61}" type="presParOf" srcId="{BFC6FDA8-C1B4-0F47-BAE3-9626AB4ED32C}" destId="{07A76095-1DDC-EC4D-9E2C-6C9ED5C807E8}" srcOrd="0" destOrd="0" presId="urn:microsoft.com/office/officeart/2005/8/layout/cycle4"/>
    <dgm:cxn modelId="{BA4479FF-6189-4E47-BCF7-1C2AB1915F43}" type="presParOf" srcId="{07A76095-1DDC-EC4D-9E2C-6C9ED5C807E8}" destId="{4FF9537E-44D2-A94C-AD0F-025151E12C33}" srcOrd="0" destOrd="0" presId="urn:microsoft.com/office/officeart/2005/8/layout/cycle4"/>
    <dgm:cxn modelId="{D1C0CA6A-714B-E246-8B2F-C6F021985120}" type="presParOf" srcId="{BFC6FDA8-C1B4-0F47-BAE3-9626AB4ED32C}" destId="{60EA09E4-C31B-3D40-9F5A-B095536E4209}" srcOrd="1" destOrd="0" presId="urn:microsoft.com/office/officeart/2005/8/layout/cycle4"/>
    <dgm:cxn modelId="{6BEC6999-6BB7-E14D-AFA9-481055FDFCF8}" type="presParOf" srcId="{60EA09E4-C31B-3D40-9F5A-B095536E4209}" destId="{997A0181-6598-AC4B-A7BE-C628645725FD}" srcOrd="0" destOrd="0" presId="urn:microsoft.com/office/officeart/2005/8/layout/cycle4"/>
    <dgm:cxn modelId="{C271FE1F-C46C-0D44-9CC6-8E72F9D728A1}" type="presParOf" srcId="{60EA09E4-C31B-3D40-9F5A-B095536E4209}" destId="{910E45D9-8033-D245-9166-326F7548C4AF}" srcOrd="1" destOrd="0" presId="urn:microsoft.com/office/officeart/2005/8/layout/cycle4"/>
    <dgm:cxn modelId="{1D2CFEDB-0147-D942-A66D-C032A62A28A4}" type="presParOf" srcId="{60EA09E4-C31B-3D40-9F5A-B095536E4209}" destId="{077DE066-0A39-A14A-B20B-190B57F10EBF}" srcOrd="2" destOrd="0" presId="urn:microsoft.com/office/officeart/2005/8/layout/cycle4"/>
    <dgm:cxn modelId="{95D77410-DD8D-B942-8640-57701D6CDC43}" type="presParOf" srcId="{60EA09E4-C31B-3D40-9F5A-B095536E4209}" destId="{799C736D-3E1B-3548-A7FA-072531527CE4}" srcOrd="3" destOrd="0" presId="urn:microsoft.com/office/officeart/2005/8/layout/cycle4"/>
    <dgm:cxn modelId="{93BB1D3B-22A2-A64A-AE28-8B140016135F}" type="presParOf" srcId="{60EA09E4-C31B-3D40-9F5A-B095536E4209}" destId="{0BB38C98-9C70-3443-8E09-94359F5B6F90}" srcOrd="4" destOrd="0" presId="urn:microsoft.com/office/officeart/2005/8/layout/cycle4"/>
    <dgm:cxn modelId="{9DE72972-7399-F84B-8A58-B4F3FFEF6F2D}" type="presParOf" srcId="{BFC6FDA8-C1B4-0F47-BAE3-9626AB4ED32C}" destId="{952A7889-592D-054F-8F65-688EF32DAD4C}" srcOrd="2" destOrd="0" presId="urn:microsoft.com/office/officeart/2005/8/layout/cycle4"/>
    <dgm:cxn modelId="{DF4954A5-448C-754A-847B-21CDAE560C99}" type="presParOf" srcId="{BFC6FDA8-C1B4-0F47-BAE3-9626AB4ED32C}" destId="{C4D5898A-6CF0-C940-BD3E-E874E507DD94}"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AC38C1-2CC1-4667-B1CA-DAE34D4C1A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70E0847-6639-4FEE-9F90-0FA610799D43}">
      <dgm:prSet phldrT="[Text]"/>
      <dgm:spPr>
        <a:solidFill>
          <a:srgbClr val="033C5A"/>
        </a:solidFill>
      </dgm:spPr>
      <dgm:t>
        <a:bodyPr/>
        <a:lstStyle/>
        <a:p>
          <a:pPr>
            <a:buClrTx/>
            <a:buSzTx/>
            <a:buFontTx/>
            <a:buNone/>
          </a:pPr>
          <a:r>
            <a:rPr kumimoji="0" lang="en-US" b="0" i="0" u="none" strike="noStrike" cap="none" spc="0" normalizeH="0" baseline="0" noProof="0" dirty="0">
              <a:ln>
                <a:noFill/>
              </a:ln>
              <a:solidFill>
                <a:schemeClr val="bg1"/>
              </a:solidFill>
              <a:effectLst/>
              <a:uLnTx/>
              <a:uFillTx/>
              <a:latin typeface="Arial"/>
              <a:ea typeface="+mn-ea"/>
              <a:cs typeface="Arial"/>
            </a:rPr>
            <a:t>Depressed mood most of the </a:t>
          </a:r>
          <a:r>
            <a:rPr kumimoji="0" lang="en-US" b="0" i="0" u="none" strike="noStrike" cap="none" spc="-25" normalizeH="0" baseline="0" noProof="0" dirty="0">
              <a:ln>
                <a:noFill/>
              </a:ln>
              <a:solidFill>
                <a:schemeClr val="bg1"/>
              </a:solidFill>
              <a:effectLst/>
              <a:uLnTx/>
              <a:uFillTx/>
              <a:latin typeface="Arial"/>
              <a:ea typeface="+mn-ea"/>
              <a:cs typeface="Arial"/>
            </a:rPr>
            <a:t>day, </a:t>
          </a:r>
          <a:r>
            <a:rPr kumimoji="0" lang="en-US" b="0" i="0" u="none" strike="noStrike" cap="none" spc="0" normalizeH="0" baseline="0" noProof="0" dirty="0">
              <a:ln>
                <a:noFill/>
              </a:ln>
              <a:solidFill>
                <a:schemeClr val="bg1"/>
              </a:solidFill>
              <a:effectLst/>
              <a:uLnTx/>
              <a:uFillTx/>
              <a:latin typeface="Arial"/>
              <a:ea typeface="+mn-ea"/>
              <a:cs typeface="Arial"/>
            </a:rPr>
            <a:t>nearly </a:t>
          </a:r>
          <a:r>
            <a:rPr kumimoji="0" lang="en-US" b="0" i="0" u="none" strike="noStrike" cap="none" spc="-5" normalizeH="0" baseline="0" noProof="0" dirty="0">
              <a:ln>
                <a:noFill/>
              </a:ln>
              <a:solidFill>
                <a:schemeClr val="bg1"/>
              </a:solidFill>
              <a:effectLst/>
              <a:uLnTx/>
              <a:uFillTx/>
              <a:latin typeface="Arial"/>
              <a:ea typeface="+mn-ea"/>
              <a:cs typeface="Arial"/>
            </a:rPr>
            <a:t>every </a:t>
          </a:r>
          <a:r>
            <a:rPr kumimoji="0" lang="en-US" b="0" i="0" u="none" strike="noStrike" cap="none" spc="0" normalizeH="0" baseline="0" noProof="0" dirty="0">
              <a:ln>
                <a:noFill/>
              </a:ln>
              <a:solidFill>
                <a:schemeClr val="bg1"/>
              </a:solidFill>
              <a:effectLst/>
              <a:uLnTx/>
              <a:uFillTx/>
              <a:latin typeface="Arial"/>
              <a:ea typeface="+mn-ea"/>
              <a:cs typeface="Arial"/>
            </a:rPr>
            <a:t>day </a:t>
          </a:r>
          <a:r>
            <a:rPr kumimoji="0" lang="en-US" b="0" i="0" u="none" strike="noStrike" cap="none" spc="-5" normalizeH="0" baseline="0" noProof="0" dirty="0">
              <a:ln>
                <a:noFill/>
              </a:ln>
              <a:solidFill>
                <a:schemeClr val="bg1"/>
              </a:solidFill>
              <a:effectLst/>
              <a:uLnTx/>
              <a:uFillTx/>
              <a:latin typeface="Arial"/>
              <a:ea typeface="+mn-ea"/>
              <a:cs typeface="Arial"/>
            </a:rPr>
            <a:t>or observed by </a:t>
          </a:r>
          <a:r>
            <a:rPr kumimoji="0" lang="en-US" b="0" i="0" u="none" strike="noStrike" cap="none" spc="0" normalizeH="0" baseline="0" noProof="0" dirty="0">
              <a:ln>
                <a:noFill/>
              </a:ln>
              <a:solidFill>
                <a:schemeClr val="bg1"/>
              </a:solidFill>
              <a:effectLst/>
              <a:uLnTx/>
              <a:uFillTx/>
              <a:latin typeface="Arial"/>
              <a:ea typeface="+mn-ea"/>
              <a:cs typeface="Arial"/>
            </a:rPr>
            <a:t>others</a:t>
          </a:r>
          <a:endParaRPr lang="en-US" b="0" dirty="0">
            <a:solidFill>
              <a:schemeClr val="bg1"/>
            </a:solidFill>
          </a:endParaRPr>
        </a:p>
      </dgm:t>
    </dgm:pt>
    <dgm:pt modelId="{0987A9D2-ADE2-4CBE-B485-4A3D2E983C66}" type="parTrans" cxnId="{0DD67FE5-D74A-44F5-9A80-70E3904D41A7}">
      <dgm:prSet/>
      <dgm:spPr/>
      <dgm:t>
        <a:bodyPr/>
        <a:lstStyle/>
        <a:p>
          <a:endParaRPr lang="en-US" b="0"/>
        </a:p>
      </dgm:t>
    </dgm:pt>
    <dgm:pt modelId="{811331EA-42D3-4F11-87AE-3A0A45F680DD}" type="sibTrans" cxnId="{0DD67FE5-D74A-44F5-9A80-70E3904D41A7}">
      <dgm:prSet/>
      <dgm:spPr/>
      <dgm:t>
        <a:bodyPr/>
        <a:lstStyle/>
        <a:p>
          <a:endParaRPr lang="en-US" b="0"/>
        </a:p>
      </dgm:t>
    </dgm:pt>
    <dgm:pt modelId="{9A7F2872-12D3-4691-BBDB-0C6FC53E301A}">
      <dgm:prSet phldrT="[Text]"/>
      <dgm:spPr>
        <a:solidFill>
          <a:srgbClr val="033C5A"/>
        </a:solidFill>
      </dgm:spPr>
      <dgm:t>
        <a:bodyPr/>
        <a:lstStyle/>
        <a:p>
          <a:pPr>
            <a:buClrTx/>
            <a:buSzTx/>
            <a:buFontTx/>
            <a:buNone/>
          </a:pPr>
          <a:r>
            <a:rPr kumimoji="0" lang="en-US" b="0" i="0" u="none" strike="noStrike" cap="none" spc="-5" normalizeH="0" baseline="0" noProof="0" dirty="0">
              <a:ln>
                <a:noFill/>
              </a:ln>
              <a:solidFill>
                <a:schemeClr val="bg1"/>
              </a:solidFill>
              <a:effectLst/>
              <a:uLnTx/>
              <a:uFillTx/>
              <a:latin typeface="Arial"/>
              <a:ea typeface="+mn-ea"/>
              <a:cs typeface="Arial"/>
            </a:rPr>
            <a:t>Markedly diminished </a:t>
          </a:r>
          <a:r>
            <a:rPr kumimoji="0" lang="en-US" b="0" i="0" u="none" strike="noStrike" cap="none" spc="0" normalizeH="0" baseline="0" noProof="0" dirty="0">
              <a:ln>
                <a:noFill/>
              </a:ln>
              <a:solidFill>
                <a:schemeClr val="bg1"/>
              </a:solidFill>
              <a:effectLst/>
              <a:uLnTx/>
              <a:uFillTx/>
              <a:latin typeface="Arial"/>
              <a:ea typeface="+mn-ea"/>
              <a:cs typeface="Arial"/>
            </a:rPr>
            <a:t>interest </a:t>
          </a:r>
          <a:r>
            <a:rPr kumimoji="0" lang="en-US" b="0" i="0" u="none" strike="noStrike" cap="none" spc="-5" normalizeH="0" baseline="0" noProof="0" dirty="0">
              <a:ln>
                <a:noFill/>
              </a:ln>
              <a:solidFill>
                <a:schemeClr val="bg1"/>
              </a:solidFill>
              <a:effectLst/>
              <a:uLnTx/>
              <a:uFillTx/>
              <a:latin typeface="Arial"/>
              <a:ea typeface="+mn-ea"/>
              <a:cs typeface="Arial"/>
            </a:rPr>
            <a:t>or pleasure in activities </a:t>
          </a:r>
          <a:r>
            <a:rPr kumimoji="0" lang="en-US" b="0" i="0" u="none" strike="noStrike" cap="none" spc="0" normalizeH="0" baseline="0" noProof="0" dirty="0">
              <a:ln>
                <a:noFill/>
              </a:ln>
              <a:solidFill>
                <a:schemeClr val="bg1"/>
              </a:solidFill>
              <a:effectLst/>
              <a:uLnTx/>
              <a:uFillTx/>
              <a:latin typeface="Arial"/>
              <a:ea typeface="+mn-ea"/>
              <a:cs typeface="Arial"/>
            </a:rPr>
            <a:t>most of the </a:t>
          </a:r>
          <a:r>
            <a:rPr kumimoji="0" lang="en-US" b="0" i="0" u="none" strike="noStrike" cap="none" spc="-25" normalizeH="0" baseline="0" noProof="0" dirty="0">
              <a:ln>
                <a:noFill/>
              </a:ln>
              <a:solidFill>
                <a:schemeClr val="bg1"/>
              </a:solidFill>
              <a:effectLst/>
              <a:uLnTx/>
              <a:uFillTx/>
              <a:latin typeface="Arial"/>
              <a:ea typeface="+mn-ea"/>
              <a:cs typeface="Arial"/>
            </a:rPr>
            <a:t>day, </a:t>
          </a:r>
          <a:r>
            <a:rPr kumimoji="0" lang="en-US" b="0" i="0" u="none" strike="noStrike" cap="none" spc="-5" normalizeH="0" baseline="0" noProof="0" dirty="0">
              <a:ln>
                <a:noFill/>
              </a:ln>
              <a:solidFill>
                <a:schemeClr val="bg1"/>
              </a:solidFill>
              <a:effectLst/>
              <a:uLnTx/>
              <a:uFillTx/>
              <a:latin typeface="Arial"/>
              <a:ea typeface="+mn-ea"/>
              <a:cs typeface="Arial"/>
            </a:rPr>
            <a:t>nearly every</a:t>
          </a:r>
          <a:r>
            <a:rPr kumimoji="0" lang="en-US" b="0" i="0" u="none" strike="noStrike" cap="none" spc="-35" normalizeH="0" baseline="0" noProof="0" dirty="0">
              <a:ln>
                <a:noFill/>
              </a:ln>
              <a:solidFill>
                <a:schemeClr val="bg1"/>
              </a:solidFill>
              <a:effectLst/>
              <a:uLnTx/>
              <a:uFillTx/>
              <a:latin typeface="Arial"/>
              <a:ea typeface="+mn-ea"/>
              <a:cs typeface="Arial"/>
            </a:rPr>
            <a:t> </a:t>
          </a:r>
          <a:r>
            <a:rPr kumimoji="0" lang="en-US" b="0" i="0" u="none" strike="noStrike" cap="none" spc="-5" normalizeH="0" baseline="0" noProof="0" dirty="0">
              <a:ln>
                <a:noFill/>
              </a:ln>
              <a:solidFill>
                <a:schemeClr val="bg1"/>
              </a:solidFill>
              <a:effectLst/>
              <a:uLnTx/>
              <a:uFillTx/>
              <a:latin typeface="Arial"/>
              <a:ea typeface="+mn-ea"/>
              <a:cs typeface="Arial"/>
            </a:rPr>
            <a:t>day</a:t>
          </a:r>
          <a:endParaRPr lang="en-US" b="0" dirty="0">
            <a:solidFill>
              <a:schemeClr val="bg1"/>
            </a:solidFill>
          </a:endParaRPr>
        </a:p>
      </dgm:t>
    </dgm:pt>
    <dgm:pt modelId="{7C20C75B-71B8-4F03-9459-6AD6E3A11AD8}" type="parTrans" cxnId="{BE25253C-F9C4-46DA-883A-03F43E588D12}">
      <dgm:prSet/>
      <dgm:spPr/>
      <dgm:t>
        <a:bodyPr/>
        <a:lstStyle/>
        <a:p>
          <a:endParaRPr lang="en-US" b="0"/>
        </a:p>
      </dgm:t>
    </dgm:pt>
    <dgm:pt modelId="{B500A06B-0BD3-43F7-A969-C89E86353DED}" type="sibTrans" cxnId="{BE25253C-F9C4-46DA-883A-03F43E588D12}">
      <dgm:prSet/>
      <dgm:spPr/>
      <dgm:t>
        <a:bodyPr/>
        <a:lstStyle/>
        <a:p>
          <a:endParaRPr lang="en-US" b="0"/>
        </a:p>
      </dgm:t>
    </dgm:pt>
    <dgm:pt modelId="{58C6D5F4-3A91-4C9B-802D-89550EE583AA}">
      <dgm:prSet phldrT="[Text]"/>
      <dgm:spPr>
        <a:solidFill>
          <a:srgbClr val="033C5A"/>
        </a:solidFill>
      </dgm:spPr>
      <dgm:t>
        <a:bodyPr/>
        <a:lstStyle/>
        <a:p>
          <a:pPr>
            <a:buClrTx/>
            <a:buSzTx/>
            <a:buFontTx/>
            <a:buNone/>
          </a:pPr>
          <a:r>
            <a:rPr kumimoji="0" lang="en-US" b="0" i="0" u="none" strike="noStrike" cap="none" spc="-5" normalizeH="0" baseline="0" noProof="0" dirty="0">
              <a:ln>
                <a:noFill/>
              </a:ln>
              <a:solidFill>
                <a:schemeClr val="bg1"/>
              </a:solidFill>
              <a:effectLst/>
              <a:uLnTx/>
              <a:uFillTx/>
              <a:latin typeface="Arial"/>
              <a:ea typeface="+mn-ea"/>
              <a:cs typeface="Arial"/>
            </a:rPr>
            <a:t>Unable </a:t>
          </a:r>
          <a:r>
            <a:rPr kumimoji="0" lang="en-US" b="0" i="0" u="none" strike="noStrike" cap="none" spc="0" normalizeH="0" baseline="0" noProof="0" dirty="0">
              <a:ln>
                <a:noFill/>
              </a:ln>
              <a:solidFill>
                <a:schemeClr val="bg1"/>
              </a:solidFill>
              <a:effectLst/>
              <a:uLnTx/>
              <a:uFillTx/>
              <a:latin typeface="Arial"/>
              <a:ea typeface="+mn-ea"/>
              <a:cs typeface="Arial"/>
            </a:rPr>
            <a:t>to stop </a:t>
          </a:r>
          <a:r>
            <a:rPr kumimoji="0" lang="en-US" b="0" i="0" u="none" strike="noStrike" cap="none" spc="-5" normalizeH="0" baseline="0" noProof="0" dirty="0">
              <a:ln>
                <a:noFill/>
              </a:ln>
              <a:solidFill>
                <a:schemeClr val="bg1"/>
              </a:solidFill>
              <a:effectLst/>
              <a:uLnTx/>
              <a:uFillTx/>
              <a:latin typeface="Arial"/>
              <a:ea typeface="+mn-ea"/>
              <a:cs typeface="Arial"/>
            </a:rPr>
            <a:t>or control </a:t>
          </a:r>
          <a:r>
            <a:rPr kumimoji="0" lang="en-US" b="0" i="0" u="none" strike="noStrike" cap="none" spc="-25" normalizeH="0" baseline="0" noProof="0" dirty="0">
              <a:ln>
                <a:noFill/>
              </a:ln>
              <a:solidFill>
                <a:schemeClr val="bg1"/>
              </a:solidFill>
              <a:effectLst/>
              <a:uLnTx/>
              <a:uFillTx/>
              <a:latin typeface="Arial"/>
              <a:ea typeface="+mn-ea"/>
              <a:cs typeface="Arial"/>
            </a:rPr>
            <a:t>worry, </a:t>
          </a:r>
          <a:r>
            <a:rPr kumimoji="0" lang="en-US" b="0" i="0" u="none" strike="noStrike" cap="none" spc="-5" normalizeH="0" baseline="0" noProof="0" dirty="0">
              <a:ln>
                <a:noFill/>
              </a:ln>
              <a:solidFill>
                <a:schemeClr val="bg1"/>
              </a:solidFill>
              <a:effectLst/>
              <a:uLnTx/>
              <a:uFillTx/>
              <a:latin typeface="Arial"/>
              <a:ea typeface="+mn-ea"/>
              <a:cs typeface="Arial"/>
            </a:rPr>
            <a:t>nearly every</a:t>
          </a:r>
          <a:r>
            <a:rPr kumimoji="0" lang="en-US" b="0" i="0" u="none" strike="noStrike" cap="none" spc="-15" normalizeH="0" baseline="0" noProof="0" dirty="0">
              <a:ln>
                <a:noFill/>
              </a:ln>
              <a:solidFill>
                <a:schemeClr val="bg1"/>
              </a:solidFill>
              <a:effectLst/>
              <a:uLnTx/>
              <a:uFillTx/>
              <a:latin typeface="Arial"/>
              <a:ea typeface="+mn-ea"/>
              <a:cs typeface="Arial"/>
            </a:rPr>
            <a:t> </a:t>
          </a:r>
          <a:r>
            <a:rPr kumimoji="0" lang="en-US" b="0" i="0" u="none" strike="noStrike" cap="none" spc="0" normalizeH="0" baseline="0" noProof="0" dirty="0">
              <a:ln>
                <a:noFill/>
              </a:ln>
              <a:solidFill>
                <a:schemeClr val="bg1"/>
              </a:solidFill>
              <a:effectLst/>
              <a:uLnTx/>
              <a:uFillTx/>
              <a:latin typeface="Arial"/>
              <a:ea typeface="+mn-ea"/>
              <a:cs typeface="Arial"/>
            </a:rPr>
            <a:t>day</a:t>
          </a:r>
          <a:endParaRPr lang="en-US" b="0" dirty="0">
            <a:solidFill>
              <a:schemeClr val="bg1"/>
            </a:solidFill>
          </a:endParaRPr>
        </a:p>
      </dgm:t>
    </dgm:pt>
    <dgm:pt modelId="{70787B83-95E6-4B63-ABF8-C97CAA8123A4}" type="parTrans" cxnId="{710BF648-F61C-4EA4-A074-8D4CF092406E}">
      <dgm:prSet/>
      <dgm:spPr/>
      <dgm:t>
        <a:bodyPr/>
        <a:lstStyle/>
        <a:p>
          <a:endParaRPr lang="en-US" b="0"/>
        </a:p>
      </dgm:t>
    </dgm:pt>
    <dgm:pt modelId="{56A9B8C9-7CA6-450D-80CB-164E39F217A0}" type="sibTrans" cxnId="{710BF648-F61C-4EA4-A074-8D4CF092406E}">
      <dgm:prSet/>
      <dgm:spPr/>
      <dgm:t>
        <a:bodyPr/>
        <a:lstStyle/>
        <a:p>
          <a:endParaRPr lang="en-US" b="0"/>
        </a:p>
      </dgm:t>
    </dgm:pt>
    <dgm:pt modelId="{5C68BDE7-2756-4839-98DF-0940B03E8B90}">
      <dgm:prSet/>
      <dgm:spPr>
        <a:solidFill>
          <a:srgbClr val="033C5A"/>
        </a:solidFill>
      </dgm:spPr>
      <dgm:t>
        <a:bodyPr/>
        <a:lstStyle/>
        <a:p>
          <a:r>
            <a:rPr kumimoji="0" lang="en-US" b="0" i="0" u="none" strike="noStrike" cap="none" spc="-5" normalizeH="0" baseline="0" noProof="0" dirty="0">
              <a:ln>
                <a:noFill/>
              </a:ln>
              <a:solidFill>
                <a:schemeClr val="bg1"/>
              </a:solidFill>
              <a:effectLst/>
              <a:uLnTx/>
              <a:uFillTx/>
              <a:latin typeface="Arial"/>
              <a:ea typeface="+mn-ea"/>
              <a:cs typeface="Arial"/>
            </a:rPr>
            <a:t>Recurrent thoughts </a:t>
          </a:r>
          <a:r>
            <a:rPr kumimoji="0" lang="en-US" b="0" i="0" u="none" strike="noStrike" cap="none" spc="0" normalizeH="0" baseline="0" noProof="0" dirty="0">
              <a:ln>
                <a:noFill/>
              </a:ln>
              <a:solidFill>
                <a:schemeClr val="bg1"/>
              </a:solidFill>
              <a:effectLst/>
              <a:uLnTx/>
              <a:uFillTx/>
              <a:latin typeface="Arial"/>
              <a:ea typeface="+mn-ea"/>
              <a:cs typeface="Arial"/>
            </a:rPr>
            <a:t>of</a:t>
          </a:r>
          <a:r>
            <a:rPr kumimoji="0" lang="en-US" b="0" i="0" u="none" strike="noStrike" cap="none" spc="-60" normalizeH="0" baseline="0" noProof="0" dirty="0">
              <a:ln>
                <a:noFill/>
              </a:ln>
              <a:solidFill>
                <a:schemeClr val="bg1"/>
              </a:solidFill>
              <a:effectLst/>
              <a:uLnTx/>
              <a:uFillTx/>
              <a:latin typeface="Arial"/>
              <a:ea typeface="+mn-ea"/>
              <a:cs typeface="Arial"/>
            </a:rPr>
            <a:t> </a:t>
          </a:r>
          <a:r>
            <a:rPr kumimoji="0" lang="en-US" b="0" i="0" u="none" strike="noStrike" cap="none" spc="-5" normalizeH="0" baseline="0" noProof="0" dirty="0">
              <a:ln>
                <a:noFill/>
              </a:ln>
              <a:solidFill>
                <a:schemeClr val="bg1"/>
              </a:solidFill>
              <a:effectLst/>
              <a:uLnTx/>
              <a:uFillTx/>
              <a:latin typeface="Arial"/>
              <a:ea typeface="+mn-ea"/>
              <a:cs typeface="Arial"/>
            </a:rPr>
            <a:t>death, recurrent suicidal</a:t>
          </a:r>
          <a:r>
            <a:rPr kumimoji="0" lang="en-US" b="0" i="0" u="none" strike="noStrike" cap="none" spc="-70" normalizeH="0" baseline="0" noProof="0" dirty="0">
              <a:ln>
                <a:noFill/>
              </a:ln>
              <a:solidFill>
                <a:schemeClr val="bg1"/>
              </a:solidFill>
              <a:effectLst/>
              <a:uLnTx/>
              <a:uFillTx/>
              <a:latin typeface="Arial"/>
              <a:ea typeface="+mn-ea"/>
              <a:cs typeface="Arial"/>
            </a:rPr>
            <a:t> </a:t>
          </a:r>
          <a:r>
            <a:rPr kumimoji="0" lang="en-US" b="0" i="0" u="none" strike="noStrike" cap="none" spc="0" normalizeH="0" baseline="0" noProof="0" dirty="0">
              <a:ln>
                <a:noFill/>
              </a:ln>
              <a:solidFill>
                <a:schemeClr val="bg1"/>
              </a:solidFill>
              <a:effectLst/>
              <a:uLnTx/>
              <a:uFillTx/>
              <a:latin typeface="Arial"/>
              <a:ea typeface="+mn-ea"/>
              <a:cs typeface="Arial"/>
            </a:rPr>
            <a:t>ideation</a:t>
          </a:r>
        </a:p>
      </dgm:t>
    </dgm:pt>
    <dgm:pt modelId="{05D06E63-D8EE-4E12-9B75-7AA282E3A34C}" type="parTrans" cxnId="{6B94C24F-6C43-495C-BA42-659908C5AE5E}">
      <dgm:prSet/>
      <dgm:spPr/>
      <dgm:t>
        <a:bodyPr/>
        <a:lstStyle/>
        <a:p>
          <a:endParaRPr lang="en-US" b="0"/>
        </a:p>
      </dgm:t>
    </dgm:pt>
    <dgm:pt modelId="{2F5DEF85-72C6-41D5-8EE6-D7E312B83324}" type="sibTrans" cxnId="{6B94C24F-6C43-495C-BA42-659908C5AE5E}">
      <dgm:prSet/>
      <dgm:spPr/>
      <dgm:t>
        <a:bodyPr/>
        <a:lstStyle/>
        <a:p>
          <a:endParaRPr lang="en-US" b="0"/>
        </a:p>
      </dgm:t>
    </dgm:pt>
    <dgm:pt modelId="{73F38E4B-1604-40E4-8016-180CB5833E77}">
      <dgm:prSet/>
      <dgm:spPr>
        <a:solidFill>
          <a:srgbClr val="033C5A"/>
        </a:solidFill>
      </dgm:spPr>
      <dgm:t>
        <a:bodyPr/>
        <a:lstStyle/>
        <a:p>
          <a:r>
            <a:rPr kumimoji="0" lang="en-US" b="0" i="0" u="none" strike="noStrike" cap="none" spc="-5" normalizeH="0" baseline="0" noProof="0" dirty="0">
              <a:ln>
                <a:noFill/>
              </a:ln>
              <a:solidFill>
                <a:schemeClr val="bg1"/>
              </a:solidFill>
              <a:effectLst/>
              <a:uLnTx/>
              <a:uFillTx/>
              <a:latin typeface="Arial"/>
              <a:ea typeface="+mn-ea"/>
              <a:cs typeface="Arial"/>
            </a:rPr>
            <a:t>Significant changes in weight, appetite,</a:t>
          </a:r>
          <a:r>
            <a:rPr kumimoji="0" lang="en-US" b="0" i="0" u="none" strike="noStrike" cap="none" spc="-70" normalizeH="0" baseline="0" noProof="0" dirty="0">
              <a:ln>
                <a:noFill/>
              </a:ln>
              <a:solidFill>
                <a:schemeClr val="bg1"/>
              </a:solidFill>
              <a:effectLst/>
              <a:uLnTx/>
              <a:uFillTx/>
              <a:latin typeface="Arial"/>
              <a:ea typeface="+mn-ea"/>
              <a:cs typeface="Arial"/>
            </a:rPr>
            <a:t> </a:t>
          </a:r>
          <a:r>
            <a:rPr kumimoji="0" lang="en-US" b="0" i="0" u="none" strike="noStrike" cap="none" spc="0" normalizeH="0" baseline="0" noProof="0" dirty="0">
              <a:ln>
                <a:noFill/>
              </a:ln>
              <a:solidFill>
                <a:schemeClr val="bg1"/>
              </a:solidFill>
              <a:effectLst/>
              <a:uLnTx/>
              <a:uFillTx/>
              <a:latin typeface="Arial"/>
              <a:ea typeface="+mn-ea"/>
              <a:cs typeface="Arial"/>
            </a:rPr>
            <a:t>sleep, </a:t>
          </a:r>
          <a:r>
            <a:rPr kumimoji="0" lang="en-US" b="0" i="0" u="none" strike="noStrike" cap="none" spc="-5" normalizeH="0" baseline="0" noProof="0" dirty="0">
              <a:ln>
                <a:noFill/>
              </a:ln>
              <a:solidFill>
                <a:schemeClr val="bg1"/>
              </a:solidFill>
              <a:effectLst/>
              <a:uLnTx/>
              <a:uFillTx/>
              <a:latin typeface="Arial"/>
              <a:ea typeface="+mn-ea"/>
              <a:cs typeface="Arial"/>
            </a:rPr>
            <a:t>concentration</a:t>
          </a:r>
          <a:endParaRPr kumimoji="0" lang="en-US" b="0" i="0" u="none" strike="noStrike" cap="none" spc="0" normalizeH="0" baseline="0" noProof="0" dirty="0">
            <a:ln>
              <a:noFill/>
            </a:ln>
            <a:solidFill>
              <a:schemeClr val="bg1"/>
            </a:solidFill>
            <a:effectLst/>
            <a:uLnTx/>
            <a:uFillTx/>
            <a:latin typeface="Arial"/>
            <a:ea typeface="+mn-ea"/>
            <a:cs typeface="Arial"/>
          </a:endParaRPr>
        </a:p>
      </dgm:t>
    </dgm:pt>
    <dgm:pt modelId="{24D5F8E2-1E60-4E66-A5A7-6F5281BF0CA0}" type="parTrans" cxnId="{73C8256B-CAD8-4D59-BF34-5354264B1390}">
      <dgm:prSet/>
      <dgm:spPr/>
      <dgm:t>
        <a:bodyPr/>
        <a:lstStyle/>
        <a:p>
          <a:endParaRPr lang="en-US" b="0"/>
        </a:p>
      </dgm:t>
    </dgm:pt>
    <dgm:pt modelId="{BCD7139D-A34C-4C90-BBA1-BC6873CDEC23}" type="sibTrans" cxnId="{73C8256B-CAD8-4D59-BF34-5354264B1390}">
      <dgm:prSet/>
      <dgm:spPr/>
      <dgm:t>
        <a:bodyPr/>
        <a:lstStyle/>
        <a:p>
          <a:endParaRPr lang="en-US" b="0"/>
        </a:p>
      </dgm:t>
    </dgm:pt>
    <dgm:pt modelId="{E1FC7E7C-1305-477A-919F-0AA3E6CE0C30}">
      <dgm:prSet/>
      <dgm:spPr>
        <a:solidFill>
          <a:srgbClr val="033C5A"/>
        </a:solidFill>
      </dgm:spPr>
      <dgm:t>
        <a:bodyPr/>
        <a:lstStyle/>
        <a:p>
          <a:r>
            <a:rPr kumimoji="0" lang="en-US" b="0" i="0" u="none" strike="noStrike" cap="none" spc="0" normalizeH="0" baseline="0" noProof="0" dirty="0">
              <a:ln>
                <a:noFill/>
              </a:ln>
              <a:solidFill>
                <a:schemeClr val="bg1"/>
              </a:solidFill>
              <a:effectLst/>
              <a:uLnTx/>
              <a:uFillTx/>
              <a:latin typeface="Arial"/>
              <a:ea typeface="+mn-ea"/>
              <a:cs typeface="Arial"/>
            </a:rPr>
            <a:t>Significant distress </a:t>
          </a:r>
          <a:r>
            <a:rPr kumimoji="0" lang="en-US" b="0" i="0" u="none" strike="noStrike" cap="none" spc="-5" normalizeH="0" baseline="0" noProof="0" dirty="0">
              <a:ln>
                <a:noFill/>
              </a:ln>
              <a:solidFill>
                <a:schemeClr val="bg1"/>
              </a:solidFill>
              <a:effectLst/>
              <a:uLnTx/>
              <a:uFillTx/>
              <a:latin typeface="Arial"/>
              <a:ea typeface="+mn-ea"/>
              <a:cs typeface="Arial"/>
            </a:rPr>
            <a:t>or impairment in social, occupational, or </a:t>
          </a:r>
          <a:r>
            <a:rPr kumimoji="0" lang="en-US" b="0" i="0" u="none" strike="noStrike" cap="none" spc="0" normalizeH="0" baseline="0" noProof="0" dirty="0">
              <a:ln>
                <a:noFill/>
              </a:ln>
              <a:solidFill>
                <a:schemeClr val="bg1"/>
              </a:solidFill>
              <a:effectLst/>
              <a:uLnTx/>
              <a:uFillTx/>
              <a:latin typeface="Arial"/>
              <a:ea typeface="+mn-ea"/>
              <a:cs typeface="Arial"/>
            </a:rPr>
            <a:t>other </a:t>
          </a:r>
          <a:r>
            <a:rPr kumimoji="0" lang="en-US" b="0" i="0" u="none" strike="noStrike" cap="none" spc="-5" normalizeH="0" baseline="0" noProof="0" dirty="0">
              <a:ln>
                <a:noFill/>
              </a:ln>
              <a:solidFill>
                <a:schemeClr val="bg1"/>
              </a:solidFill>
              <a:effectLst/>
              <a:uLnTx/>
              <a:uFillTx/>
              <a:latin typeface="Arial"/>
              <a:ea typeface="+mn-ea"/>
              <a:cs typeface="Arial"/>
            </a:rPr>
            <a:t>important areas </a:t>
          </a:r>
          <a:r>
            <a:rPr kumimoji="0" lang="en-US" b="0" i="0" u="none" strike="noStrike" cap="none" spc="0" normalizeH="0" baseline="0" noProof="0" dirty="0">
              <a:ln>
                <a:noFill/>
              </a:ln>
              <a:solidFill>
                <a:schemeClr val="bg1"/>
              </a:solidFill>
              <a:effectLst/>
              <a:uLnTx/>
              <a:uFillTx/>
              <a:latin typeface="Arial"/>
              <a:ea typeface="+mn-ea"/>
              <a:cs typeface="Arial"/>
            </a:rPr>
            <a:t>of</a:t>
          </a:r>
          <a:r>
            <a:rPr kumimoji="0" lang="en-US" b="0" i="0" u="none" strike="noStrike" cap="none" spc="-45" normalizeH="0" baseline="0" noProof="0" dirty="0">
              <a:ln>
                <a:noFill/>
              </a:ln>
              <a:solidFill>
                <a:schemeClr val="bg1"/>
              </a:solidFill>
              <a:effectLst/>
              <a:uLnTx/>
              <a:uFillTx/>
              <a:latin typeface="Arial"/>
              <a:ea typeface="+mn-ea"/>
              <a:cs typeface="Arial"/>
            </a:rPr>
            <a:t> </a:t>
          </a:r>
          <a:r>
            <a:rPr kumimoji="0" lang="en-US" b="0" i="0" u="none" strike="noStrike" cap="none" spc="-5" normalizeH="0" baseline="0" noProof="0" dirty="0">
              <a:ln>
                <a:noFill/>
              </a:ln>
              <a:solidFill>
                <a:schemeClr val="bg1"/>
              </a:solidFill>
              <a:effectLst/>
              <a:uLnTx/>
              <a:uFillTx/>
              <a:latin typeface="Arial"/>
              <a:ea typeface="+mn-ea"/>
              <a:cs typeface="Arial"/>
            </a:rPr>
            <a:t>functioning</a:t>
          </a:r>
          <a:endParaRPr kumimoji="0" lang="en-US" b="0" i="0" u="none" strike="noStrike" cap="none" spc="0" normalizeH="0" baseline="0" noProof="0" dirty="0">
            <a:ln>
              <a:noFill/>
            </a:ln>
            <a:solidFill>
              <a:schemeClr val="bg1"/>
            </a:solidFill>
            <a:effectLst/>
            <a:uLnTx/>
            <a:uFillTx/>
            <a:latin typeface="Arial"/>
            <a:ea typeface="+mn-ea"/>
            <a:cs typeface="Arial"/>
          </a:endParaRPr>
        </a:p>
      </dgm:t>
    </dgm:pt>
    <dgm:pt modelId="{54E6223A-3ECA-463D-8BEC-65D62F159EE4}" type="parTrans" cxnId="{C847F349-3D30-4303-80B9-2492FF6F7398}">
      <dgm:prSet/>
      <dgm:spPr/>
      <dgm:t>
        <a:bodyPr/>
        <a:lstStyle/>
        <a:p>
          <a:endParaRPr lang="en-US" b="0"/>
        </a:p>
      </dgm:t>
    </dgm:pt>
    <dgm:pt modelId="{1ED215E1-EAB4-482B-A593-EFD53F233CF1}" type="sibTrans" cxnId="{C847F349-3D30-4303-80B9-2492FF6F7398}">
      <dgm:prSet/>
      <dgm:spPr/>
      <dgm:t>
        <a:bodyPr/>
        <a:lstStyle/>
        <a:p>
          <a:endParaRPr lang="en-US" b="0"/>
        </a:p>
      </dgm:t>
    </dgm:pt>
    <dgm:pt modelId="{8966A916-ED14-4742-88C5-84E9933BBD21}" type="pres">
      <dgm:prSet presAssocID="{4BAC38C1-2CC1-4667-B1CA-DAE34D4C1A1F}" presName="Name0" presStyleCnt="0">
        <dgm:presLayoutVars>
          <dgm:chMax val="7"/>
          <dgm:chPref val="7"/>
          <dgm:dir/>
        </dgm:presLayoutVars>
      </dgm:prSet>
      <dgm:spPr/>
    </dgm:pt>
    <dgm:pt modelId="{6A54648B-9F67-448A-A32C-4CF74ADEDE6B}" type="pres">
      <dgm:prSet presAssocID="{4BAC38C1-2CC1-4667-B1CA-DAE34D4C1A1F}" presName="Name1" presStyleCnt="0"/>
      <dgm:spPr/>
    </dgm:pt>
    <dgm:pt modelId="{102C1E5E-804D-4727-8133-3D27F3971A10}" type="pres">
      <dgm:prSet presAssocID="{4BAC38C1-2CC1-4667-B1CA-DAE34D4C1A1F}" presName="cycle" presStyleCnt="0"/>
      <dgm:spPr/>
    </dgm:pt>
    <dgm:pt modelId="{9634BAE4-A836-444F-BD85-E18434E125DD}" type="pres">
      <dgm:prSet presAssocID="{4BAC38C1-2CC1-4667-B1CA-DAE34D4C1A1F}" presName="srcNode" presStyleLbl="node1" presStyleIdx="0" presStyleCnt="6"/>
      <dgm:spPr/>
    </dgm:pt>
    <dgm:pt modelId="{CDFFD830-0548-44EA-B951-BE38F2625177}" type="pres">
      <dgm:prSet presAssocID="{4BAC38C1-2CC1-4667-B1CA-DAE34D4C1A1F}" presName="conn" presStyleLbl="parChTrans1D2" presStyleIdx="0" presStyleCnt="1"/>
      <dgm:spPr/>
    </dgm:pt>
    <dgm:pt modelId="{513C264A-2CF6-44EE-8376-A4246C6862AB}" type="pres">
      <dgm:prSet presAssocID="{4BAC38C1-2CC1-4667-B1CA-DAE34D4C1A1F}" presName="extraNode" presStyleLbl="node1" presStyleIdx="0" presStyleCnt="6"/>
      <dgm:spPr/>
    </dgm:pt>
    <dgm:pt modelId="{BCFC643A-3B93-4175-A9B0-357B163D8BAA}" type="pres">
      <dgm:prSet presAssocID="{4BAC38C1-2CC1-4667-B1CA-DAE34D4C1A1F}" presName="dstNode" presStyleLbl="node1" presStyleIdx="0" presStyleCnt="6"/>
      <dgm:spPr/>
    </dgm:pt>
    <dgm:pt modelId="{A3D76BA9-CF3B-4602-AE52-83D908EA4F19}" type="pres">
      <dgm:prSet presAssocID="{670E0847-6639-4FEE-9F90-0FA610799D43}" presName="text_1" presStyleLbl="node1" presStyleIdx="0" presStyleCnt="6">
        <dgm:presLayoutVars>
          <dgm:bulletEnabled val="1"/>
        </dgm:presLayoutVars>
      </dgm:prSet>
      <dgm:spPr/>
    </dgm:pt>
    <dgm:pt modelId="{6F3A6B33-3A51-45D4-97D3-594DF331E718}" type="pres">
      <dgm:prSet presAssocID="{670E0847-6639-4FEE-9F90-0FA610799D43}" presName="accent_1" presStyleCnt="0"/>
      <dgm:spPr/>
    </dgm:pt>
    <dgm:pt modelId="{B3DF2BBD-9E85-4F81-A521-2B9AF2AA3485}" type="pres">
      <dgm:prSet presAssocID="{670E0847-6639-4FEE-9F90-0FA610799D43}" presName="accentRepeatNode" presStyleLbl="solidFgAcc1" presStyleIdx="0" presStyleCnt="6"/>
      <dgm:spPr>
        <a:ln>
          <a:solidFill>
            <a:srgbClr val="033C5A"/>
          </a:solidFill>
        </a:ln>
      </dgm:spPr>
    </dgm:pt>
    <dgm:pt modelId="{94644E6B-D837-4FCB-B703-BF04B94AAE0D}" type="pres">
      <dgm:prSet presAssocID="{9A7F2872-12D3-4691-BBDB-0C6FC53E301A}" presName="text_2" presStyleLbl="node1" presStyleIdx="1" presStyleCnt="6">
        <dgm:presLayoutVars>
          <dgm:bulletEnabled val="1"/>
        </dgm:presLayoutVars>
      </dgm:prSet>
      <dgm:spPr/>
    </dgm:pt>
    <dgm:pt modelId="{85A0A5CC-9794-4083-A6AF-B5CE6E96B0D9}" type="pres">
      <dgm:prSet presAssocID="{9A7F2872-12D3-4691-BBDB-0C6FC53E301A}" presName="accent_2" presStyleCnt="0"/>
      <dgm:spPr/>
    </dgm:pt>
    <dgm:pt modelId="{2233CABC-92DB-4FDB-A071-5E75623E2F6E}" type="pres">
      <dgm:prSet presAssocID="{9A7F2872-12D3-4691-BBDB-0C6FC53E301A}" presName="accentRepeatNode" presStyleLbl="solidFgAcc1" presStyleIdx="1" presStyleCnt="6"/>
      <dgm:spPr>
        <a:ln>
          <a:solidFill>
            <a:srgbClr val="033C5A"/>
          </a:solidFill>
        </a:ln>
      </dgm:spPr>
    </dgm:pt>
    <dgm:pt modelId="{8E02E654-7B20-4A64-A5C2-023EBFA0AE3E}" type="pres">
      <dgm:prSet presAssocID="{58C6D5F4-3A91-4C9B-802D-89550EE583AA}" presName="text_3" presStyleLbl="node1" presStyleIdx="2" presStyleCnt="6">
        <dgm:presLayoutVars>
          <dgm:bulletEnabled val="1"/>
        </dgm:presLayoutVars>
      </dgm:prSet>
      <dgm:spPr/>
    </dgm:pt>
    <dgm:pt modelId="{C388402C-ABF4-4D2E-BA1A-9667D7BBE2C7}" type="pres">
      <dgm:prSet presAssocID="{58C6D5F4-3A91-4C9B-802D-89550EE583AA}" presName="accent_3" presStyleCnt="0"/>
      <dgm:spPr/>
    </dgm:pt>
    <dgm:pt modelId="{800FB0A2-8DD2-44B4-9F20-F3918F48854E}" type="pres">
      <dgm:prSet presAssocID="{58C6D5F4-3A91-4C9B-802D-89550EE583AA}" presName="accentRepeatNode" presStyleLbl="solidFgAcc1" presStyleIdx="2" presStyleCnt="6"/>
      <dgm:spPr>
        <a:ln>
          <a:solidFill>
            <a:srgbClr val="033C5A"/>
          </a:solidFill>
        </a:ln>
      </dgm:spPr>
    </dgm:pt>
    <dgm:pt modelId="{DFE1041C-CC7E-4C35-83D7-E9DDC062F1FF}" type="pres">
      <dgm:prSet presAssocID="{5C68BDE7-2756-4839-98DF-0940B03E8B90}" presName="text_4" presStyleLbl="node1" presStyleIdx="3" presStyleCnt="6">
        <dgm:presLayoutVars>
          <dgm:bulletEnabled val="1"/>
        </dgm:presLayoutVars>
      </dgm:prSet>
      <dgm:spPr/>
    </dgm:pt>
    <dgm:pt modelId="{C23D38F6-2ECD-42C1-9DD7-57D445747CDE}" type="pres">
      <dgm:prSet presAssocID="{5C68BDE7-2756-4839-98DF-0940B03E8B90}" presName="accent_4" presStyleCnt="0"/>
      <dgm:spPr/>
    </dgm:pt>
    <dgm:pt modelId="{9064B097-8645-4F38-A19B-D4F239B60043}" type="pres">
      <dgm:prSet presAssocID="{5C68BDE7-2756-4839-98DF-0940B03E8B90}" presName="accentRepeatNode" presStyleLbl="solidFgAcc1" presStyleIdx="3" presStyleCnt="6"/>
      <dgm:spPr>
        <a:ln>
          <a:solidFill>
            <a:srgbClr val="033C5A"/>
          </a:solidFill>
        </a:ln>
      </dgm:spPr>
    </dgm:pt>
    <dgm:pt modelId="{3DD2505F-C6E7-4747-A41C-DE54EC0AAEE6}" type="pres">
      <dgm:prSet presAssocID="{73F38E4B-1604-40E4-8016-180CB5833E77}" presName="text_5" presStyleLbl="node1" presStyleIdx="4" presStyleCnt="6">
        <dgm:presLayoutVars>
          <dgm:bulletEnabled val="1"/>
        </dgm:presLayoutVars>
      </dgm:prSet>
      <dgm:spPr/>
    </dgm:pt>
    <dgm:pt modelId="{A72D85BE-E317-4FB0-8FA0-7703118127F1}" type="pres">
      <dgm:prSet presAssocID="{73F38E4B-1604-40E4-8016-180CB5833E77}" presName="accent_5" presStyleCnt="0"/>
      <dgm:spPr/>
    </dgm:pt>
    <dgm:pt modelId="{9545AFDC-C421-424D-82E3-361DC812B64E}" type="pres">
      <dgm:prSet presAssocID="{73F38E4B-1604-40E4-8016-180CB5833E77}" presName="accentRepeatNode" presStyleLbl="solidFgAcc1" presStyleIdx="4" presStyleCnt="6"/>
      <dgm:spPr>
        <a:ln>
          <a:solidFill>
            <a:srgbClr val="033C5A"/>
          </a:solidFill>
        </a:ln>
      </dgm:spPr>
    </dgm:pt>
    <dgm:pt modelId="{8767FA65-A631-4709-B6B6-45A44864B95E}" type="pres">
      <dgm:prSet presAssocID="{E1FC7E7C-1305-477A-919F-0AA3E6CE0C30}" presName="text_6" presStyleLbl="node1" presStyleIdx="5" presStyleCnt="6">
        <dgm:presLayoutVars>
          <dgm:bulletEnabled val="1"/>
        </dgm:presLayoutVars>
      </dgm:prSet>
      <dgm:spPr/>
    </dgm:pt>
    <dgm:pt modelId="{AAA33895-730E-40D0-975B-8A0221515452}" type="pres">
      <dgm:prSet presAssocID="{E1FC7E7C-1305-477A-919F-0AA3E6CE0C30}" presName="accent_6" presStyleCnt="0"/>
      <dgm:spPr/>
    </dgm:pt>
    <dgm:pt modelId="{73E19C9D-C9DD-48C0-BE16-EEF4332A36E5}" type="pres">
      <dgm:prSet presAssocID="{E1FC7E7C-1305-477A-919F-0AA3E6CE0C30}" presName="accentRepeatNode" presStyleLbl="solidFgAcc1" presStyleIdx="5" presStyleCnt="6"/>
      <dgm:spPr>
        <a:ln>
          <a:solidFill>
            <a:srgbClr val="033C5A"/>
          </a:solidFill>
        </a:ln>
      </dgm:spPr>
    </dgm:pt>
  </dgm:ptLst>
  <dgm:cxnLst>
    <dgm:cxn modelId="{3DEEF72B-98A3-4393-B41D-21C898652BE8}" type="presOf" srcId="{9A7F2872-12D3-4691-BBDB-0C6FC53E301A}" destId="{94644E6B-D837-4FCB-B703-BF04B94AAE0D}" srcOrd="0" destOrd="0" presId="urn:microsoft.com/office/officeart/2008/layout/VerticalCurvedList"/>
    <dgm:cxn modelId="{BE25253C-F9C4-46DA-883A-03F43E588D12}" srcId="{4BAC38C1-2CC1-4667-B1CA-DAE34D4C1A1F}" destId="{9A7F2872-12D3-4691-BBDB-0C6FC53E301A}" srcOrd="1" destOrd="0" parTransId="{7C20C75B-71B8-4F03-9459-6AD6E3A11AD8}" sibTransId="{B500A06B-0BD3-43F7-A969-C89E86353DED}"/>
    <dgm:cxn modelId="{3E455660-13F6-4105-9C20-85B09796DDA9}" type="presOf" srcId="{4BAC38C1-2CC1-4667-B1CA-DAE34D4C1A1F}" destId="{8966A916-ED14-4742-88C5-84E9933BBD21}" srcOrd="0" destOrd="0" presId="urn:microsoft.com/office/officeart/2008/layout/VerticalCurvedList"/>
    <dgm:cxn modelId="{710BF648-F61C-4EA4-A074-8D4CF092406E}" srcId="{4BAC38C1-2CC1-4667-B1CA-DAE34D4C1A1F}" destId="{58C6D5F4-3A91-4C9B-802D-89550EE583AA}" srcOrd="2" destOrd="0" parTransId="{70787B83-95E6-4B63-ABF8-C97CAA8123A4}" sibTransId="{56A9B8C9-7CA6-450D-80CB-164E39F217A0}"/>
    <dgm:cxn modelId="{C847F349-3D30-4303-80B9-2492FF6F7398}" srcId="{4BAC38C1-2CC1-4667-B1CA-DAE34D4C1A1F}" destId="{E1FC7E7C-1305-477A-919F-0AA3E6CE0C30}" srcOrd="5" destOrd="0" parTransId="{54E6223A-3ECA-463D-8BEC-65D62F159EE4}" sibTransId="{1ED215E1-EAB4-482B-A593-EFD53F233CF1}"/>
    <dgm:cxn modelId="{73C8256B-CAD8-4D59-BF34-5354264B1390}" srcId="{4BAC38C1-2CC1-4667-B1CA-DAE34D4C1A1F}" destId="{73F38E4B-1604-40E4-8016-180CB5833E77}" srcOrd="4" destOrd="0" parTransId="{24D5F8E2-1E60-4E66-A5A7-6F5281BF0CA0}" sibTransId="{BCD7139D-A34C-4C90-BBA1-BC6873CDEC23}"/>
    <dgm:cxn modelId="{29A1646F-ACDC-4F0B-8606-9F7322C5DDC2}" type="presOf" srcId="{5C68BDE7-2756-4839-98DF-0940B03E8B90}" destId="{DFE1041C-CC7E-4C35-83D7-E9DDC062F1FF}" srcOrd="0" destOrd="0" presId="urn:microsoft.com/office/officeart/2008/layout/VerticalCurvedList"/>
    <dgm:cxn modelId="{6B94C24F-6C43-495C-BA42-659908C5AE5E}" srcId="{4BAC38C1-2CC1-4667-B1CA-DAE34D4C1A1F}" destId="{5C68BDE7-2756-4839-98DF-0940B03E8B90}" srcOrd="3" destOrd="0" parTransId="{05D06E63-D8EE-4E12-9B75-7AA282E3A34C}" sibTransId="{2F5DEF85-72C6-41D5-8EE6-D7E312B83324}"/>
    <dgm:cxn modelId="{91890659-13DE-437F-AB65-96FD874BA410}" type="presOf" srcId="{E1FC7E7C-1305-477A-919F-0AA3E6CE0C30}" destId="{8767FA65-A631-4709-B6B6-45A44864B95E}" srcOrd="0" destOrd="0" presId="urn:microsoft.com/office/officeart/2008/layout/VerticalCurvedList"/>
    <dgm:cxn modelId="{E1F62A59-A8C8-4284-A7CE-3F0EB2CF1657}" type="presOf" srcId="{73F38E4B-1604-40E4-8016-180CB5833E77}" destId="{3DD2505F-C6E7-4747-A41C-DE54EC0AAEE6}" srcOrd="0" destOrd="0" presId="urn:microsoft.com/office/officeart/2008/layout/VerticalCurvedList"/>
    <dgm:cxn modelId="{29D1B97E-6D61-4B1B-9E26-5D38A3D66D7E}" type="presOf" srcId="{670E0847-6639-4FEE-9F90-0FA610799D43}" destId="{A3D76BA9-CF3B-4602-AE52-83D908EA4F19}" srcOrd="0" destOrd="0" presId="urn:microsoft.com/office/officeart/2008/layout/VerticalCurvedList"/>
    <dgm:cxn modelId="{01237682-6F97-4691-B224-78628AAA3B13}" type="presOf" srcId="{811331EA-42D3-4F11-87AE-3A0A45F680DD}" destId="{CDFFD830-0548-44EA-B951-BE38F2625177}" srcOrd="0" destOrd="0" presId="urn:microsoft.com/office/officeart/2008/layout/VerticalCurvedList"/>
    <dgm:cxn modelId="{771C2CC1-6AED-407C-985E-2347E08DF8F3}" type="presOf" srcId="{58C6D5F4-3A91-4C9B-802D-89550EE583AA}" destId="{8E02E654-7B20-4A64-A5C2-023EBFA0AE3E}" srcOrd="0" destOrd="0" presId="urn:microsoft.com/office/officeart/2008/layout/VerticalCurvedList"/>
    <dgm:cxn modelId="{0DD67FE5-D74A-44F5-9A80-70E3904D41A7}" srcId="{4BAC38C1-2CC1-4667-B1CA-DAE34D4C1A1F}" destId="{670E0847-6639-4FEE-9F90-0FA610799D43}" srcOrd="0" destOrd="0" parTransId="{0987A9D2-ADE2-4CBE-B485-4A3D2E983C66}" sibTransId="{811331EA-42D3-4F11-87AE-3A0A45F680DD}"/>
    <dgm:cxn modelId="{BC899623-B953-4134-B373-990624205254}" type="presParOf" srcId="{8966A916-ED14-4742-88C5-84E9933BBD21}" destId="{6A54648B-9F67-448A-A32C-4CF74ADEDE6B}" srcOrd="0" destOrd="0" presId="urn:microsoft.com/office/officeart/2008/layout/VerticalCurvedList"/>
    <dgm:cxn modelId="{F64F11D5-5255-4689-9FB4-ED6F0FA2E8A3}" type="presParOf" srcId="{6A54648B-9F67-448A-A32C-4CF74ADEDE6B}" destId="{102C1E5E-804D-4727-8133-3D27F3971A10}" srcOrd="0" destOrd="0" presId="urn:microsoft.com/office/officeart/2008/layout/VerticalCurvedList"/>
    <dgm:cxn modelId="{FF6E28CC-5DD6-408D-B699-382855F1A60B}" type="presParOf" srcId="{102C1E5E-804D-4727-8133-3D27F3971A10}" destId="{9634BAE4-A836-444F-BD85-E18434E125DD}" srcOrd="0" destOrd="0" presId="urn:microsoft.com/office/officeart/2008/layout/VerticalCurvedList"/>
    <dgm:cxn modelId="{31CBA064-9AED-4B21-9795-66B8DB894865}" type="presParOf" srcId="{102C1E5E-804D-4727-8133-3D27F3971A10}" destId="{CDFFD830-0548-44EA-B951-BE38F2625177}" srcOrd="1" destOrd="0" presId="urn:microsoft.com/office/officeart/2008/layout/VerticalCurvedList"/>
    <dgm:cxn modelId="{5D1596EA-9776-457E-BE30-2B20365CD900}" type="presParOf" srcId="{102C1E5E-804D-4727-8133-3D27F3971A10}" destId="{513C264A-2CF6-44EE-8376-A4246C6862AB}" srcOrd="2" destOrd="0" presId="urn:microsoft.com/office/officeart/2008/layout/VerticalCurvedList"/>
    <dgm:cxn modelId="{4156E018-0FF5-4F8B-BA7F-1FAF1A6D9ECF}" type="presParOf" srcId="{102C1E5E-804D-4727-8133-3D27F3971A10}" destId="{BCFC643A-3B93-4175-A9B0-357B163D8BAA}" srcOrd="3" destOrd="0" presId="urn:microsoft.com/office/officeart/2008/layout/VerticalCurvedList"/>
    <dgm:cxn modelId="{FDEC2717-45A1-4CFF-A9CC-B57480CEBF9D}" type="presParOf" srcId="{6A54648B-9F67-448A-A32C-4CF74ADEDE6B}" destId="{A3D76BA9-CF3B-4602-AE52-83D908EA4F19}" srcOrd="1" destOrd="0" presId="urn:microsoft.com/office/officeart/2008/layout/VerticalCurvedList"/>
    <dgm:cxn modelId="{CC643BD3-63F0-4E1D-B7CE-48F86F7008A1}" type="presParOf" srcId="{6A54648B-9F67-448A-A32C-4CF74ADEDE6B}" destId="{6F3A6B33-3A51-45D4-97D3-594DF331E718}" srcOrd="2" destOrd="0" presId="urn:microsoft.com/office/officeart/2008/layout/VerticalCurvedList"/>
    <dgm:cxn modelId="{D1F505BA-789E-4BB3-92EA-51A4734534C0}" type="presParOf" srcId="{6F3A6B33-3A51-45D4-97D3-594DF331E718}" destId="{B3DF2BBD-9E85-4F81-A521-2B9AF2AA3485}" srcOrd="0" destOrd="0" presId="urn:microsoft.com/office/officeart/2008/layout/VerticalCurvedList"/>
    <dgm:cxn modelId="{847F9071-C46E-4A18-B456-5B58AA5EF21A}" type="presParOf" srcId="{6A54648B-9F67-448A-A32C-4CF74ADEDE6B}" destId="{94644E6B-D837-4FCB-B703-BF04B94AAE0D}" srcOrd="3" destOrd="0" presId="urn:microsoft.com/office/officeart/2008/layout/VerticalCurvedList"/>
    <dgm:cxn modelId="{D2CF44A1-CD6B-4EE7-8990-E34EA1EBBCD9}" type="presParOf" srcId="{6A54648B-9F67-448A-A32C-4CF74ADEDE6B}" destId="{85A0A5CC-9794-4083-A6AF-B5CE6E96B0D9}" srcOrd="4" destOrd="0" presId="urn:microsoft.com/office/officeart/2008/layout/VerticalCurvedList"/>
    <dgm:cxn modelId="{A5475CBC-920B-4CDA-B1A0-BEE8FD37FA86}" type="presParOf" srcId="{85A0A5CC-9794-4083-A6AF-B5CE6E96B0D9}" destId="{2233CABC-92DB-4FDB-A071-5E75623E2F6E}" srcOrd="0" destOrd="0" presId="urn:microsoft.com/office/officeart/2008/layout/VerticalCurvedList"/>
    <dgm:cxn modelId="{EF1BC8F5-24C3-4B20-9FFD-AAB250515D1E}" type="presParOf" srcId="{6A54648B-9F67-448A-A32C-4CF74ADEDE6B}" destId="{8E02E654-7B20-4A64-A5C2-023EBFA0AE3E}" srcOrd="5" destOrd="0" presId="urn:microsoft.com/office/officeart/2008/layout/VerticalCurvedList"/>
    <dgm:cxn modelId="{FFF7EF12-A432-4E67-AAE9-CA9AE1D2DDA0}" type="presParOf" srcId="{6A54648B-9F67-448A-A32C-4CF74ADEDE6B}" destId="{C388402C-ABF4-4D2E-BA1A-9667D7BBE2C7}" srcOrd="6" destOrd="0" presId="urn:microsoft.com/office/officeart/2008/layout/VerticalCurvedList"/>
    <dgm:cxn modelId="{3382EBFB-8C53-4878-A6A3-B81418E0C3FE}" type="presParOf" srcId="{C388402C-ABF4-4D2E-BA1A-9667D7BBE2C7}" destId="{800FB0A2-8DD2-44B4-9F20-F3918F48854E}" srcOrd="0" destOrd="0" presId="urn:microsoft.com/office/officeart/2008/layout/VerticalCurvedList"/>
    <dgm:cxn modelId="{82C6EF7C-CDA6-477E-93DF-92708DE7E830}" type="presParOf" srcId="{6A54648B-9F67-448A-A32C-4CF74ADEDE6B}" destId="{DFE1041C-CC7E-4C35-83D7-E9DDC062F1FF}" srcOrd="7" destOrd="0" presId="urn:microsoft.com/office/officeart/2008/layout/VerticalCurvedList"/>
    <dgm:cxn modelId="{C9550439-15A6-4778-B980-69A3A57D6EAD}" type="presParOf" srcId="{6A54648B-9F67-448A-A32C-4CF74ADEDE6B}" destId="{C23D38F6-2ECD-42C1-9DD7-57D445747CDE}" srcOrd="8" destOrd="0" presId="urn:microsoft.com/office/officeart/2008/layout/VerticalCurvedList"/>
    <dgm:cxn modelId="{44301139-BA57-4C60-BA29-9540CBD349D0}" type="presParOf" srcId="{C23D38F6-2ECD-42C1-9DD7-57D445747CDE}" destId="{9064B097-8645-4F38-A19B-D4F239B60043}" srcOrd="0" destOrd="0" presId="urn:microsoft.com/office/officeart/2008/layout/VerticalCurvedList"/>
    <dgm:cxn modelId="{5B4F3770-7802-458C-89E3-65DCA38580EC}" type="presParOf" srcId="{6A54648B-9F67-448A-A32C-4CF74ADEDE6B}" destId="{3DD2505F-C6E7-4747-A41C-DE54EC0AAEE6}" srcOrd="9" destOrd="0" presId="urn:microsoft.com/office/officeart/2008/layout/VerticalCurvedList"/>
    <dgm:cxn modelId="{EE574D90-2B6E-4575-A1B2-38EE3808B09B}" type="presParOf" srcId="{6A54648B-9F67-448A-A32C-4CF74ADEDE6B}" destId="{A72D85BE-E317-4FB0-8FA0-7703118127F1}" srcOrd="10" destOrd="0" presId="urn:microsoft.com/office/officeart/2008/layout/VerticalCurvedList"/>
    <dgm:cxn modelId="{440CEDBD-0F56-43EA-8DFE-686E6F4ADD50}" type="presParOf" srcId="{A72D85BE-E317-4FB0-8FA0-7703118127F1}" destId="{9545AFDC-C421-424D-82E3-361DC812B64E}" srcOrd="0" destOrd="0" presId="urn:microsoft.com/office/officeart/2008/layout/VerticalCurvedList"/>
    <dgm:cxn modelId="{4AA12947-D388-4E03-B10C-D30EB28BACBF}" type="presParOf" srcId="{6A54648B-9F67-448A-A32C-4CF74ADEDE6B}" destId="{8767FA65-A631-4709-B6B6-45A44864B95E}" srcOrd="11" destOrd="0" presId="urn:microsoft.com/office/officeart/2008/layout/VerticalCurvedList"/>
    <dgm:cxn modelId="{7909B777-4FAE-4E44-A67F-1F053ABC9BDB}" type="presParOf" srcId="{6A54648B-9F67-448A-A32C-4CF74ADEDE6B}" destId="{AAA33895-730E-40D0-975B-8A0221515452}" srcOrd="12" destOrd="0" presId="urn:microsoft.com/office/officeart/2008/layout/VerticalCurvedList"/>
    <dgm:cxn modelId="{102300BD-423E-4B4C-AAE6-20AC26E691E8}" type="presParOf" srcId="{AAA33895-730E-40D0-975B-8A0221515452}" destId="{73E19C9D-C9DD-48C0-BE16-EEF4332A36E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8ADDAE-3295-44A3-B44F-162B0D2BAB2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63ECB68B-89BE-4609-ACA1-A4E46247D80C}">
      <dgm:prSet phldrT="[Text]" custT="1"/>
      <dgm:spPr>
        <a:solidFill>
          <a:srgbClr val="0073AA"/>
        </a:solidFill>
      </dgm:spPr>
      <dgm:t>
        <a:bodyPr/>
        <a:lstStyle/>
        <a:p>
          <a:r>
            <a:rPr lang="en-US" sz="1700" dirty="0"/>
            <a:t>Financial Navigation</a:t>
          </a:r>
        </a:p>
      </dgm:t>
    </dgm:pt>
    <dgm:pt modelId="{79CE2556-7CDE-4BBE-898D-A22ACFD07684}" type="parTrans" cxnId="{CF72EF8A-E15F-400B-B92E-0285577D1394}">
      <dgm:prSet/>
      <dgm:spPr/>
      <dgm:t>
        <a:bodyPr/>
        <a:lstStyle/>
        <a:p>
          <a:endParaRPr lang="en-US"/>
        </a:p>
      </dgm:t>
    </dgm:pt>
    <dgm:pt modelId="{54D93BB0-5C2E-4D05-9074-4C28DB22E28A}" type="sibTrans" cxnId="{CF72EF8A-E15F-400B-B92E-0285577D1394}">
      <dgm:prSet/>
      <dgm:spPr/>
      <dgm:t>
        <a:bodyPr/>
        <a:lstStyle/>
        <a:p>
          <a:endParaRPr lang="en-US"/>
        </a:p>
      </dgm:t>
    </dgm:pt>
    <dgm:pt modelId="{F61BD039-9A58-4829-B198-49A710E15CF4}">
      <dgm:prSet phldrT="[Text]" custT="1"/>
      <dgm:spPr>
        <a:solidFill>
          <a:srgbClr val="033C5A"/>
        </a:solidFill>
      </dgm:spPr>
      <dgm:t>
        <a:bodyPr/>
        <a:lstStyle/>
        <a:p>
          <a:r>
            <a:rPr lang="en-US" sz="1400" dirty="0"/>
            <a:t>Access to billing department</a:t>
          </a:r>
        </a:p>
      </dgm:t>
    </dgm:pt>
    <dgm:pt modelId="{CC071704-B9B2-4ABB-93E8-371808F4C4BD}" type="parTrans" cxnId="{4E1AE66C-36C4-4C04-9E13-B289B4550808}">
      <dgm:prSet/>
      <dgm:spPr/>
      <dgm:t>
        <a:bodyPr/>
        <a:lstStyle/>
        <a:p>
          <a:endParaRPr lang="en-US"/>
        </a:p>
      </dgm:t>
    </dgm:pt>
    <dgm:pt modelId="{EBA55F95-48F6-4087-825B-CF310FDFBA59}" type="sibTrans" cxnId="{4E1AE66C-36C4-4C04-9E13-B289B4550808}">
      <dgm:prSet/>
      <dgm:spPr>
        <a:solidFill>
          <a:srgbClr val="00B0F0"/>
        </a:solidFill>
        <a:ln>
          <a:solidFill>
            <a:srgbClr val="00B0F0"/>
          </a:solidFill>
        </a:ln>
      </dgm:spPr>
      <dgm:t>
        <a:bodyPr/>
        <a:lstStyle/>
        <a:p>
          <a:endParaRPr lang="en-US"/>
        </a:p>
      </dgm:t>
    </dgm:pt>
    <dgm:pt modelId="{8238C89C-88C1-44EF-AABB-41F2A0D39B2D}">
      <dgm:prSet phldrT="[Text]" custT="1"/>
      <dgm:spPr>
        <a:solidFill>
          <a:srgbClr val="033C5A"/>
        </a:solidFill>
      </dgm:spPr>
      <dgm:t>
        <a:bodyPr/>
        <a:lstStyle/>
        <a:p>
          <a:r>
            <a:rPr lang="en-US" sz="1400" dirty="0"/>
            <a:t>Benefits review &amp; prior authorization</a:t>
          </a:r>
        </a:p>
      </dgm:t>
    </dgm:pt>
    <dgm:pt modelId="{C2EC67B2-7B9A-4A6A-9F7F-E24BDBFB607F}" type="parTrans" cxnId="{608001A6-9492-4F39-AD38-9C35EB1FDDD6}">
      <dgm:prSet/>
      <dgm:spPr/>
      <dgm:t>
        <a:bodyPr/>
        <a:lstStyle/>
        <a:p>
          <a:endParaRPr lang="en-US"/>
        </a:p>
      </dgm:t>
    </dgm:pt>
    <dgm:pt modelId="{6F534DCA-C9CC-4C26-9F7D-54CD0E09A92A}" type="sibTrans" cxnId="{608001A6-9492-4F39-AD38-9C35EB1FDDD6}">
      <dgm:prSet/>
      <dgm:spPr>
        <a:solidFill>
          <a:srgbClr val="00B0F0"/>
        </a:solidFill>
        <a:ln>
          <a:solidFill>
            <a:srgbClr val="00B0F0"/>
          </a:solidFill>
        </a:ln>
      </dgm:spPr>
      <dgm:t>
        <a:bodyPr/>
        <a:lstStyle/>
        <a:p>
          <a:endParaRPr lang="en-US"/>
        </a:p>
      </dgm:t>
    </dgm:pt>
    <dgm:pt modelId="{5A05534A-627E-4E88-8A95-0647810D003D}">
      <dgm:prSet phldrT="[Text]" custT="1"/>
      <dgm:spPr>
        <a:solidFill>
          <a:srgbClr val="033C5A"/>
        </a:solidFill>
      </dgm:spPr>
      <dgm:t>
        <a:bodyPr/>
        <a:lstStyle/>
        <a:p>
          <a:r>
            <a:rPr lang="en-US" sz="1400" dirty="0"/>
            <a:t>Patient’s clinical needs</a:t>
          </a:r>
        </a:p>
      </dgm:t>
    </dgm:pt>
    <dgm:pt modelId="{CAE46408-D345-4167-8FCA-D6A9D93BB695}" type="parTrans" cxnId="{9AC14B8A-D5FB-41B3-B242-5D703D35FB2E}">
      <dgm:prSet/>
      <dgm:spPr/>
      <dgm:t>
        <a:bodyPr/>
        <a:lstStyle/>
        <a:p>
          <a:endParaRPr lang="en-US"/>
        </a:p>
      </dgm:t>
    </dgm:pt>
    <dgm:pt modelId="{C10F2686-6B99-40D1-A6EF-7A483F4B5536}" type="sibTrans" cxnId="{9AC14B8A-D5FB-41B3-B242-5D703D35FB2E}">
      <dgm:prSet/>
      <dgm:spPr>
        <a:solidFill>
          <a:srgbClr val="00B0F0"/>
        </a:solidFill>
      </dgm:spPr>
      <dgm:t>
        <a:bodyPr/>
        <a:lstStyle/>
        <a:p>
          <a:endParaRPr lang="en-US"/>
        </a:p>
      </dgm:t>
    </dgm:pt>
    <dgm:pt modelId="{69A05264-4F88-4E70-90ED-6CADBE709EE7}">
      <dgm:prSet phldrT="[Text]" custT="1"/>
      <dgm:spPr>
        <a:solidFill>
          <a:srgbClr val="033C5A"/>
        </a:solidFill>
      </dgm:spPr>
      <dgm:t>
        <a:bodyPr/>
        <a:lstStyle/>
        <a:p>
          <a:r>
            <a:rPr lang="en-US" sz="1400" dirty="0"/>
            <a:t>Optimize coverage &amp; patient assistance programs</a:t>
          </a:r>
        </a:p>
      </dgm:t>
    </dgm:pt>
    <dgm:pt modelId="{B8D3BD43-4282-4B81-8F32-C51B343D6184}" type="parTrans" cxnId="{4C68E03F-84D4-448D-B45F-AF9BC711D685}">
      <dgm:prSet/>
      <dgm:spPr/>
      <dgm:t>
        <a:bodyPr/>
        <a:lstStyle/>
        <a:p>
          <a:endParaRPr lang="en-US"/>
        </a:p>
      </dgm:t>
    </dgm:pt>
    <dgm:pt modelId="{5DDF3B52-B4E3-47E3-8A80-FBF9CB59CFA4}" type="sibTrans" cxnId="{4C68E03F-84D4-448D-B45F-AF9BC711D685}">
      <dgm:prSet/>
      <dgm:spPr>
        <a:solidFill>
          <a:srgbClr val="00B0F0"/>
        </a:solidFill>
      </dgm:spPr>
      <dgm:t>
        <a:bodyPr/>
        <a:lstStyle/>
        <a:p>
          <a:endParaRPr lang="en-US"/>
        </a:p>
      </dgm:t>
    </dgm:pt>
    <dgm:pt modelId="{42813C51-A4C5-45F2-A2CD-7903DFB32F91}" type="pres">
      <dgm:prSet presAssocID="{3A8ADDAE-3295-44A3-B44F-162B0D2BAB26}" presName="Name0" presStyleCnt="0">
        <dgm:presLayoutVars>
          <dgm:chMax val="1"/>
          <dgm:dir/>
          <dgm:animLvl val="ctr"/>
          <dgm:resizeHandles val="exact"/>
        </dgm:presLayoutVars>
      </dgm:prSet>
      <dgm:spPr/>
    </dgm:pt>
    <dgm:pt modelId="{3DDCB288-23D1-4AB6-80F3-BECAC0EBE238}" type="pres">
      <dgm:prSet presAssocID="{63ECB68B-89BE-4609-ACA1-A4E46247D80C}" presName="centerShape" presStyleLbl="node0" presStyleIdx="0" presStyleCnt="1" custScaleX="105842" custScaleY="105842" custLinFactNeighborX="0" custLinFactNeighborY="0"/>
      <dgm:spPr/>
    </dgm:pt>
    <dgm:pt modelId="{D2B44CBB-665A-4304-A350-2687AE602FAA}" type="pres">
      <dgm:prSet presAssocID="{F61BD039-9A58-4829-B198-49A710E15CF4}" presName="node" presStyleLbl="node1" presStyleIdx="0" presStyleCnt="4" custScaleX="131693" custRadScaleRad="100045">
        <dgm:presLayoutVars>
          <dgm:bulletEnabled val="1"/>
        </dgm:presLayoutVars>
      </dgm:prSet>
      <dgm:spPr>
        <a:prstGeom prst="rect">
          <a:avLst/>
        </a:prstGeom>
      </dgm:spPr>
    </dgm:pt>
    <dgm:pt modelId="{787E2313-ED83-44D6-AC6A-00231750B211}" type="pres">
      <dgm:prSet presAssocID="{F61BD039-9A58-4829-B198-49A710E15CF4}" presName="dummy" presStyleCnt="0"/>
      <dgm:spPr/>
    </dgm:pt>
    <dgm:pt modelId="{AA4E7A02-592C-4D0C-9F9E-BDCAADB0445C}" type="pres">
      <dgm:prSet presAssocID="{EBA55F95-48F6-4087-825B-CF310FDFBA59}" presName="sibTrans" presStyleLbl="sibTrans2D1" presStyleIdx="0" presStyleCnt="4"/>
      <dgm:spPr/>
    </dgm:pt>
    <dgm:pt modelId="{27F66190-2678-42F5-BD49-217E720D8723}" type="pres">
      <dgm:prSet presAssocID="{8238C89C-88C1-44EF-AABB-41F2A0D39B2D}" presName="node" presStyleLbl="node1" presStyleIdx="1" presStyleCnt="4" custScaleX="131693">
        <dgm:presLayoutVars>
          <dgm:bulletEnabled val="1"/>
        </dgm:presLayoutVars>
      </dgm:prSet>
      <dgm:spPr>
        <a:prstGeom prst="rect">
          <a:avLst/>
        </a:prstGeom>
      </dgm:spPr>
    </dgm:pt>
    <dgm:pt modelId="{7D01F726-C0D3-42EF-B325-6A0F8FF07680}" type="pres">
      <dgm:prSet presAssocID="{8238C89C-88C1-44EF-AABB-41F2A0D39B2D}" presName="dummy" presStyleCnt="0"/>
      <dgm:spPr/>
    </dgm:pt>
    <dgm:pt modelId="{C28D32D3-B47D-4632-BF8D-52FE239A07FB}" type="pres">
      <dgm:prSet presAssocID="{6F534DCA-C9CC-4C26-9F7D-54CD0E09A92A}" presName="sibTrans" presStyleLbl="sibTrans2D1" presStyleIdx="1" presStyleCnt="4"/>
      <dgm:spPr/>
    </dgm:pt>
    <dgm:pt modelId="{EEA98825-6E78-43EC-8254-C9C4A0C5D4F1}" type="pres">
      <dgm:prSet presAssocID="{5A05534A-627E-4E88-8A95-0647810D003D}" presName="node" presStyleLbl="node1" presStyleIdx="2" presStyleCnt="4" custScaleX="131693">
        <dgm:presLayoutVars>
          <dgm:bulletEnabled val="1"/>
        </dgm:presLayoutVars>
      </dgm:prSet>
      <dgm:spPr>
        <a:prstGeom prst="rect">
          <a:avLst/>
        </a:prstGeom>
      </dgm:spPr>
    </dgm:pt>
    <dgm:pt modelId="{36344D78-48F0-4B31-9E63-87D8BCFCD8FE}" type="pres">
      <dgm:prSet presAssocID="{5A05534A-627E-4E88-8A95-0647810D003D}" presName="dummy" presStyleCnt="0"/>
      <dgm:spPr/>
    </dgm:pt>
    <dgm:pt modelId="{FAD8ED2A-D0C7-408F-BC8E-2453905ED6F8}" type="pres">
      <dgm:prSet presAssocID="{C10F2686-6B99-40D1-A6EF-7A483F4B5536}" presName="sibTrans" presStyleLbl="sibTrans2D1" presStyleIdx="2" presStyleCnt="4"/>
      <dgm:spPr/>
    </dgm:pt>
    <dgm:pt modelId="{3F86171C-9F70-4FF3-BB6F-8A8D269F6A06}" type="pres">
      <dgm:prSet presAssocID="{69A05264-4F88-4E70-90ED-6CADBE709EE7}" presName="node" presStyleLbl="node1" presStyleIdx="3" presStyleCnt="4" custScaleX="131693">
        <dgm:presLayoutVars>
          <dgm:bulletEnabled val="1"/>
        </dgm:presLayoutVars>
      </dgm:prSet>
      <dgm:spPr>
        <a:prstGeom prst="rect">
          <a:avLst/>
        </a:prstGeom>
      </dgm:spPr>
    </dgm:pt>
    <dgm:pt modelId="{78F842BE-A40B-42AE-B7D9-F37392F24794}" type="pres">
      <dgm:prSet presAssocID="{69A05264-4F88-4E70-90ED-6CADBE709EE7}" presName="dummy" presStyleCnt="0"/>
      <dgm:spPr/>
    </dgm:pt>
    <dgm:pt modelId="{4A5FCFFD-FAF3-4B5B-B4EB-92CB12C239BC}" type="pres">
      <dgm:prSet presAssocID="{5DDF3B52-B4E3-47E3-8A80-FBF9CB59CFA4}" presName="sibTrans" presStyleLbl="sibTrans2D1" presStyleIdx="3" presStyleCnt="4"/>
      <dgm:spPr/>
    </dgm:pt>
  </dgm:ptLst>
  <dgm:cxnLst>
    <dgm:cxn modelId="{D7AB8112-0AF2-4CD3-986B-ECFBAA4BDE4D}" type="presOf" srcId="{69A05264-4F88-4E70-90ED-6CADBE709EE7}" destId="{3F86171C-9F70-4FF3-BB6F-8A8D269F6A06}" srcOrd="0" destOrd="0" presId="urn:microsoft.com/office/officeart/2005/8/layout/radial6"/>
    <dgm:cxn modelId="{CBBFFC37-D246-49FE-9925-CFDF46776284}" type="presOf" srcId="{C10F2686-6B99-40D1-A6EF-7A483F4B5536}" destId="{FAD8ED2A-D0C7-408F-BC8E-2453905ED6F8}" srcOrd="0" destOrd="0" presId="urn:microsoft.com/office/officeart/2005/8/layout/radial6"/>
    <dgm:cxn modelId="{4C68E03F-84D4-448D-B45F-AF9BC711D685}" srcId="{63ECB68B-89BE-4609-ACA1-A4E46247D80C}" destId="{69A05264-4F88-4E70-90ED-6CADBE709EE7}" srcOrd="3" destOrd="0" parTransId="{B8D3BD43-4282-4B81-8F32-C51B343D6184}" sibTransId="{5DDF3B52-B4E3-47E3-8A80-FBF9CB59CFA4}"/>
    <dgm:cxn modelId="{88F92B5D-4F70-4BBE-AF45-5F3543FA7B7D}" type="presOf" srcId="{5DDF3B52-B4E3-47E3-8A80-FBF9CB59CFA4}" destId="{4A5FCFFD-FAF3-4B5B-B4EB-92CB12C239BC}" srcOrd="0" destOrd="0" presId="urn:microsoft.com/office/officeart/2005/8/layout/radial6"/>
    <dgm:cxn modelId="{DA80BC44-DEE4-4D20-8865-D4EDA829E0AC}" type="presOf" srcId="{5A05534A-627E-4E88-8A95-0647810D003D}" destId="{EEA98825-6E78-43EC-8254-C9C4A0C5D4F1}" srcOrd="0" destOrd="0" presId="urn:microsoft.com/office/officeart/2005/8/layout/radial6"/>
    <dgm:cxn modelId="{CD12BF4B-72EE-4893-8986-17B68598916F}" type="presOf" srcId="{EBA55F95-48F6-4087-825B-CF310FDFBA59}" destId="{AA4E7A02-592C-4D0C-9F9E-BDCAADB0445C}" srcOrd="0" destOrd="0" presId="urn:microsoft.com/office/officeart/2005/8/layout/radial6"/>
    <dgm:cxn modelId="{4E1AE66C-36C4-4C04-9E13-B289B4550808}" srcId="{63ECB68B-89BE-4609-ACA1-A4E46247D80C}" destId="{F61BD039-9A58-4829-B198-49A710E15CF4}" srcOrd="0" destOrd="0" parTransId="{CC071704-B9B2-4ABB-93E8-371808F4C4BD}" sibTransId="{EBA55F95-48F6-4087-825B-CF310FDFBA59}"/>
    <dgm:cxn modelId="{9AC14B8A-D5FB-41B3-B242-5D703D35FB2E}" srcId="{63ECB68B-89BE-4609-ACA1-A4E46247D80C}" destId="{5A05534A-627E-4E88-8A95-0647810D003D}" srcOrd="2" destOrd="0" parTransId="{CAE46408-D345-4167-8FCA-D6A9D93BB695}" sibTransId="{C10F2686-6B99-40D1-A6EF-7A483F4B5536}"/>
    <dgm:cxn modelId="{CF72EF8A-E15F-400B-B92E-0285577D1394}" srcId="{3A8ADDAE-3295-44A3-B44F-162B0D2BAB26}" destId="{63ECB68B-89BE-4609-ACA1-A4E46247D80C}" srcOrd="0" destOrd="0" parTransId="{79CE2556-7CDE-4BBE-898D-A22ACFD07684}" sibTransId="{54D93BB0-5C2E-4D05-9074-4C28DB22E28A}"/>
    <dgm:cxn modelId="{CFD4DB8C-927D-480E-80AD-E7F8D72D6D9A}" type="presOf" srcId="{6F534DCA-C9CC-4C26-9F7D-54CD0E09A92A}" destId="{C28D32D3-B47D-4632-BF8D-52FE239A07FB}" srcOrd="0" destOrd="0" presId="urn:microsoft.com/office/officeart/2005/8/layout/radial6"/>
    <dgm:cxn modelId="{71604294-BF91-47F6-AE35-90293CD0AAC7}" type="presOf" srcId="{F61BD039-9A58-4829-B198-49A710E15CF4}" destId="{D2B44CBB-665A-4304-A350-2687AE602FAA}" srcOrd="0" destOrd="0" presId="urn:microsoft.com/office/officeart/2005/8/layout/radial6"/>
    <dgm:cxn modelId="{608001A6-9492-4F39-AD38-9C35EB1FDDD6}" srcId="{63ECB68B-89BE-4609-ACA1-A4E46247D80C}" destId="{8238C89C-88C1-44EF-AABB-41F2A0D39B2D}" srcOrd="1" destOrd="0" parTransId="{C2EC67B2-7B9A-4A6A-9F7F-E24BDBFB607F}" sibTransId="{6F534DCA-C9CC-4C26-9F7D-54CD0E09A92A}"/>
    <dgm:cxn modelId="{B2A9E4B2-FDAA-4110-AE94-865E8096A1FD}" type="presOf" srcId="{8238C89C-88C1-44EF-AABB-41F2A0D39B2D}" destId="{27F66190-2678-42F5-BD49-217E720D8723}" srcOrd="0" destOrd="0" presId="urn:microsoft.com/office/officeart/2005/8/layout/radial6"/>
    <dgm:cxn modelId="{FDF80EDF-9558-4089-9FB4-84A2410C6AEF}" type="presOf" srcId="{63ECB68B-89BE-4609-ACA1-A4E46247D80C}" destId="{3DDCB288-23D1-4AB6-80F3-BECAC0EBE238}" srcOrd="0" destOrd="0" presId="urn:microsoft.com/office/officeart/2005/8/layout/radial6"/>
    <dgm:cxn modelId="{52E047E0-CCAE-452D-950F-3062A950495D}" type="presOf" srcId="{3A8ADDAE-3295-44A3-B44F-162B0D2BAB26}" destId="{42813C51-A4C5-45F2-A2CD-7903DFB32F91}" srcOrd="0" destOrd="0" presId="urn:microsoft.com/office/officeart/2005/8/layout/radial6"/>
    <dgm:cxn modelId="{82AD299C-E630-4914-9FCA-2886A340A41C}" type="presParOf" srcId="{42813C51-A4C5-45F2-A2CD-7903DFB32F91}" destId="{3DDCB288-23D1-4AB6-80F3-BECAC0EBE238}" srcOrd="0" destOrd="0" presId="urn:microsoft.com/office/officeart/2005/8/layout/radial6"/>
    <dgm:cxn modelId="{E81D01EB-4997-4DD3-A712-FA0B547D3479}" type="presParOf" srcId="{42813C51-A4C5-45F2-A2CD-7903DFB32F91}" destId="{D2B44CBB-665A-4304-A350-2687AE602FAA}" srcOrd="1" destOrd="0" presId="urn:microsoft.com/office/officeart/2005/8/layout/radial6"/>
    <dgm:cxn modelId="{ED4FF3BA-DDFD-4FD7-85A2-1E8E0B51B3FA}" type="presParOf" srcId="{42813C51-A4C5-45F2-A2CD-7903DFB32F91}" destId="{787E2313-ED83-44D6-AC6A-00231750B211}" srcOrd="2" destOrd="0" presId="urn:microsoft.com/office/officeart/2005/8/layout/radial6"/>
    <dgm:cxn modelId="{AD56A402-C65B-4161-8CBC-02E1F347AC2C}" type="presParOf" srcId="{42813C51-A4C5-45F2-A2CD-7903DFB32F91}" destId="{AA4E7A02-592C-4D0C-9F9E-BDCAADB0445C}" srcOrd="3" destOrd="0" presId="urn:microsoft.com/office/officeart/2005/8/layout/radial6"/>
    <dgm:cxn modelId="{EE944950-CA0F-4EC4-B3BE-5B013791A987}" type="presParOf" srcId="{42813C51-A4C5-45F2-A2CD-7903DFB32F91}" destId="{27F66190-2678-42F5-BD49-217E720D8723}" srcOrd="4" destOrd="0" presId="urn:microsoft.com/office/officeart/2005/8/layout/radial6"/>
    <dgm:cxn modelId="{A349413E-2F49-4680-A40E-2FCC18793B7A}" type="presParOf" srcId="{42813C51-A4C5-45F2-A2CD-7903DFB32F91}" destId="{7D01F726-C0D3-42EF-B325-6A0F8FF07680}" srcOrd="5" destOrd="0" presId="urn:microsoft.com/office/officeart/2005/8/layout/radial6"/>
    <dgm:cxn modelId="{EA7DE434-652F-4F42-9EF2-C3E56C2CFE87}" type="presParOf" srcId="{42813C51-A4C5-45F2-A2CD-7903DFB32F91}" destId="{C28D32D3-B47D-4632-BF8D-52FE239A07FB}" srcOrd="6" destOrd="0" presId="urn:microsoft.com/office/officeart/2005/8/layout/radial6"/>
    <dgm:cxn modelId="{AC517E4C-AEFB-47DA-A685-082CBCCB235C}" type="presParOf" srcId="{42813C51-A4C5-45F2-A2CD-7903DFB32F91}" destId="{EEA98825-6E78-43EC-8254-C9C4A0C5D4F1}" srcOrd="7" destOrd="0" presId="urn:microsoft.com/office/officeart/2005/8/layout/radial6"/>
    <dgm:cxn modelId="{D7F7F69B-A9EF-4EA6-9998-9DCE60890A3E}" type="presParOf" srcId="{42813C51-A4C5-45F2-A2CD-7903DFB32F91}" destId="{36344D78-48F0-4B31-9E63-87D8BCFCD8FE}" srcOrd="8" destOrd="0" presId="urn:microsoft.com/office/officeart/2005/8/layout/radial6"/>
    <dgm:cxn modelId="{1D54A5E3-B3C8-48EF-83E1-7AAE5E7748E3}" type="presParOf" srcId="{42813C51-A4C5-45F2-A2CD-7903DFB32F91}" destId="{FAD8ED2A-D0C7-408F-BC8E-2453905ED6F8}" srcOrd="9" destOrd="0" presId="urn:microsoft.com/office/officeart/2005/8/layout/radial6"/>
    <dgm:cxn modelId="{B370B9FC-B293-4345-A058-D06872215D13}" type="presParOf" srcId="{42813C51-A4C5-45F2-A2CD-7903DFB32F91}" destId="{3F86171C-9F70-4FF3-BB6F-8A8D269F6A06}" srcOrd="10" destOrd="0" presId="urn:microsoft.com/office/officeart/2005/8/layout/radial6"/>
    <dgm:cxn modelId="{A90E8CEC-A86B-431F-85E5-371264294834}" type="presParOf" srcId="{42813C51-A4C5-45F2-A2CD-7903DFB32F91}" destId="{78F842BE-A40B-42AE-B7D9-F37392F24794}" srcOrd="11" destOrd="0" presId="urn:microsoft.com/office/officeart/2005/8/layout/radial6"/>
    <dgm:cxn modelId="{7B174E4C-8239-43A6-BFFC-B734FCAB8B89}" type="presParOf" srcId="{42813C51-A4C5-45F2-A2CD-7903DFB32F91}" destId="{4A5FCFFD-FAF3-4B5B-B4EB-92CB12C239B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A0181-6598-AC4B-A7BE-C628645725FD}">
      <dsp:nvSpPr>
        <dsp:cNvPr id="0" name=""/>
        <dsp:cNvSpPr/>
      </dsp:nvSpPr>
      <dsp:spPr>
        <a:xfrm>
          <a:off x="2212749" y="244801"/>
          <a:ext cx="1860766" cy="1860766"/>
        </a:xfrm>
        <a:prstGeom prst="pieWedge">
          <a:avLst/>
        </a:prstGeom>
        <a:solidFill>
          <a:srgbClr val="033C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Household Income</a:t>
          </a:r>
        </a:p>
      </dsp:txBody>
      <dsp:txXfrm>
        <a:off x="2757755" y="789807"/>
        <a:ext cx="1315760" cy="1315760"/>
      </dsp:txXfrm>
    </dsp:sp>
    <dsp:sp modelId="{910E45D9-8033-D245-9166-326F7548C4AF}">
      <dsp:nvSpPr>
        <dsp:cNvPr id="0" name=""/>
        <dsp:cNvSpPr/>
      </dsp:nvSpPr>
      <dsp:spPr>
        <a:xfrm rot="5400000">
          <a:off x="4116498" y="244950"/>
          <a:ext cx="1860766" cy="1860766"/>
        </a:xfrm>
        <a:prstGeom prst="pieWedge">
          <a:avLst/>
        </a:prstGeom>
        <a:solidFill>
          <a:srgbClr val="033C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Credit Score</a:t>
          </a:r>
        </a:p>
      </dsp:txBody>
      <dsp:txXfrm rot="-5400000">
        <a:off x="4116498" y="789956"/>
        <a:ext cx="1315760" cy="1315760"/>
      </dsp:txXfrm>
    </dsp:sp>
    <dsp:sp modelId="{077DE066-0A39-A14A-B20B-190B57F10EBF}">
      <dsp:nvSpPr>
        <dsp:cNvPr id="0" name=""/>
        <dsp:cNvSpPr/>
      </dsp:nvSpPr>
      <dsp:spPr>
        <a:xfrm rot="10800000">
          <a:off x="4118210" y="2114722"/>
          <a:ext cx="1860766" cy="1860766"/>
        </a:xfrm>
        <a:prstGeom prst="pieWedge">
          <a:avLst/>
        </a:prstGeom>
        <a:solidFill>
          <a:srgbClr val="033C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Savings</a:t>
          </a:r>
        </a:p>
      </dsp:txBody>
      <dsp:txXfrm rot="10800000">
        <a:off x="4118210" y="2114722"/>
        <a:ext cx="1315760" cy="1315760"/>
      </dsp:txXfrm>
    </dsp:sp>
    <dsp:sp modelId="{799C736D-3E1B-3548-A7FA-072531527CE4}">
      <dsp:nvSpPr>
        <dsp:cNvPr id="0" name=""/>
        <dsp:cNvSpPr/>
      </dsp:nvSpPr>
      <dsp:spPr>
        <a:xfrm rot="16200000">
          <a:off x="2212749" y="2114722"/>
          <a:ext cx="1860766" cy="1860766"/>
        </a:xfrm>
        <a:prstGeom prst="pieWedge">
          <a:avLst/>
        </a:prstGeom>
        <a:solidFill>
          <a:srgbClr val="033C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Supplemental Insurance</a:t>
          </a:r>
        </a:p>
      </dsp:txBody>
      <dsp:txXfrm rot="5400000">
        <a:off x="2757755" y="2114722"/>
        <a:ext cx="1315760" cy="1315760"/>
      </dsp:txXfrm>
    </dsp:sp>
    <dsp:sp modelId="{952A7889-592D-054F-8F65-688EF32DAD4C}">
      <dsp:nvSpPr>
        <dsp:cNvPr id="0" name=""/>
        <dsp:cNvSpPr/>
      </dsp:nvSpPr>
      <dsp:spPr>
        <a:xfrm>
          <a:off x="3752295" y="1761926"/>
          <a:ext cx="642458" cy="55865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D5898A-6CF0-C940-BD3E-E874E507DD94}">
      <dsp:nvSpPr>
        <dsp:cNvPr id="0" name=""/>
        <dsp:cNvSpPr/>
      </dsp:nvSpPr>
      <dsp:spPr>
        <a:xfrm rot="10800000">
          <a:off x="3752295" y="1901348"/>
          <a:ext cx="642458" cy="55865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FD830-0548-44EA-B951-BE38F2625177}">
      <dsp:nvSpPr>
        <dsp:cNvPr id="0" name=""/>
        <dsp:cNvSpPr/>
      </dsp:nvSpPr>
      <dsp:spPr>
        <a:xfrm>
          <a:off x="-4800536" y="-735756"/>
          <a:ext cx="5717768" cy="5717768"/>
        </a:xfrm>
        <a:prstGeom prst="blockArc">
          <a:avLst>
            <a:gd name="adj1" fmla="val 18900000"/>
            <a:gd name="adj2" fmla="val 2700000"/>
            <a:gd name="adj3" fmla="val 37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D76BA9-CF3B-4602-AE52-83D908EA4F19}">
      <dsp:nvSpPr>
        <dsp:cNvPr id="0" name=""/>
        <dsp:cNvSpPr/>
      </dsp:nvSpPr>
      <dsp:spPr>
        <a:xfrm>
          <a:off x="342356" y="223607"/>
          <a:ext cx="9018395" cy="447045"/>
        </a:xfrm>
        <a:prstGeom prst="rect">
          <a:avLst/>
        </a:prstGeom>
        <a:solidFill>
          <a:srgbClr val="033C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843" tIns="40640" rIns="40640" bIns="40640" numCol="1" spcCol="1270" anchor="ctr" anchorCtr="0">
          <a:noAutofit/>
        </a:bodyPr>
        <a:lstStyle/>
        <a:p>
          <a:pPr marL="0" lvl="0" indent="0" algn="l" defTabSz="711200">
            <a:lnSpc>
              <a:spcPct val="90000"/>
            </a:lnSpc>
            <a:spcBef>
              <a:spcPct val="0"/>
            </a:spcBef>
            <a:spcAft>
              <a:spcPct val="35000"/>
            </a:spcAft>
            <a:buClrTx/>
            <a:buSzTx/>
            <a:buFontTx/>
            <a:buNone/>
          </a:pPr>
          <a:r>
            <a:rPr kumimoji="0" lang="en-US" sz="1600" b="0" i="0" u="none" strike="noStrike" kern="1200" cap="none" spc="0" normalizeH="0" baseline="0" noProof="0" dirty="0">
              <a:ln>
                <a:noFill/>
              </a:ln>
              <a:solidFill>
                <a:schemeClr val="bg1"/>
              </a:solidFill>
              <a:effectLst/>
              <a:uLnTx/>
              <a:uFillTx/>
              <a:latin typeface="Arial"/>
              <a:ea typeface="+mn-ea"/>
              <a:cs typeface="Arial"/>
            </a:rPr>
            <a:t>Depressed mood most of the </a:t>
          </a:r>
          <a:r>
            <a:rPr kumimoji="0" lang="en-US" sz="1600" b="0" i="0" u="none" strike="noStrike" kern="1200" cap="none" spc="-25" normalizeH="0" baseline="0" noProof="0" dirty="0">
              <a:ln>
                <a:noFill/>
              </a:ln>
              <a:solidFill>
                <a:schemeClr val="bg1"/>
              </a:solidFill>
              <a:effectLst/>
              <a:uLnTx/>
              <a:uFillTx/>
              <a:latin typeface="Arial"/>
              <a:ea typeface="+mn-ea"/>
              <a:cs typeface="Arial"/>
            </a:rPr>
            <a:t>day, </a:t>
          </a:r>
          <a:r>
            <a:rPr kumimoji="0" lang="en-US" sz="1600" b="0" i="0" u="none" strike="noStrike" kern="1200" cap="none" spc="0" normalizeH="0" baseline="0" noProof="0" dirty="0">
              <a:ln>
                <a:noFill/>
              </a:ln>
              <a:solidFill>
                <a:schemeClr val="bg1"/>
              </a:solidFill>
              <a:effectLst/>
              <a:uLnTx/>
              <a:uFillTx/>
              <a:latin typeface="Arial"/>
              <a:ea typeface="+mn-ea"/>
              <a:cs typeface="Arial"/>
            </a:rPr>
            <a:t>nearly </a:t>
          </a:r>
          <a:r>
            <a:rPr kumimoji="0" lang="en-US" sz="1600" b="0" i="0" u="none" strike="noStrike" kern="1200" cap="none" spc="-5" normalizeH="0" baseline="0" noProof="0" dirty="0">
              <a:ln>
                <a:noFill/>
              </a:ln>
              <a:solidFill>
                <a:schemeClr val="bg1"/>
              </a:solidFill>
              <a:effectLst/>
              <a:uLnTx/>
              <a:uFillTx/>
              <a:latin typeface="Arial"/>
              <a:ea typeface="+mn-ea"/>
              <a:cs typeface="Arial"/>
            </a:rPr>
            <a:t>every </a:t>
          </a:r>
          <a:r>
            <a:rPr kumimoji="0" lang="en-US" sz="1600" b="0" i="0" u="none" strike="noStrike" kern="1200" cap="none" spc="0" normalizeH="0" baseline="0" noProof="0" dirty="0">
              <a:ln>
                <a:noFill/>
              </a:ln>
              <a:solidFill>
                <a:schemeClr val="bg1"/>
              </a:solidFill>
              <a:effectLst/>
              <a:uLnTx/>
              <a:uFillTx/>
              <a:latin typeface="Arial"/>
              <a:ea typeface="+mn-ea"/>
              <a:cs typeface="Arial"/>
            </a:rPr>
            <a:t>day </a:t>
          </a:r>
          <a:r>
            <a:rPr kumimoji="0" lang="en-US" sz="1600" b="0" i="0" u="none" strike="noStrike" kern="1200" cap="none" spc="-5" normalizeH="0" baseline="0" noProof="0" dirty="0">
              <a:ln>
                <a:noFill/>
              </a:ln>
              <a:solidFill>
                <a:schemeClr val="bg1"/>
              </a:solidFill>
              <a:effectLst/>
              <a:uLnTx/>
              <a:uFillTx/>
              <a:latin typeface="Arial"/>
              <a:ea typeface="+mn-ea"/>
              <a:cs typeface="Arial"/>
            </a:rPr>
            <a:t>or observed by </a:t>
          </a:r>
          <a:r>
            <a:rPr kumimoji="0" lang="en-US" sz="1600" b="0" i="0" u="none" strike="noStrike" kern="1200" cap="none" spc="0" normalizeH="0" baseline="0" noProof="0" dirty="0">
              <a:ln>
                <a:noFill/>
              </a:ln>
              <a:solidFill>
                <a:schemeClr val="bg1"/>
              </a:solidFill>
              <a:effectLst/>
              <a:uLnTx/>
              <a:uFillTx/>
              <a:latin typeface="Arial"/>
              <a:ea typeface="+mn-ea"/>
              <a:cs typeface="Arial"/>
            </a:rPr>
            <a:t>others</a:t>
          </a:r>
          <a:endParaRPr lang="en-US" sz="1600" b="0" kern="1200" dirty="0">
            <a:solidFill>
              <a:schemeClr val="bg1"/>
            </a:solidFill>
          </a:endParaRPr>
        </a:p>
      </dsp:txBody>
      <dsp:txXfrm>
        <a:off x="342356" y="223607"/>
        <a:ext cx="9018395" cy="447045"/>
      </dsp:txXfrm>
    </dsp:sp>
    <dsp:sp modelId="{B3DF2BBD-9E85-4F81-A521-2B9AF2AA3485}">
      <dsp:nvSpPr>
        <dsp:cNvPr id="0" name=""/>
        <dsp:cNvSpPr/>
      </dsp:nvSpPr>
      <dsp:spPr>
        <a:xfrm>
          <a:off x="62953" y="167727"/>
          <a:ext cx="558807" cy="558807"/>
        </a:xfrm>
        <a:prstGeom prst="ellipse">
          <a:avLst/>
        </a:prstGeom>
        <a:solidFill>
          <a:schemeClr val="lt1">
            <a:hueOff val="0"/>
            <a:satOff val="0"/>
            <a:lumOff val="0"/>
            <a:alphaOff val="0"/>
          </a:schemeClr>
        </a:solidFill>
        <a:ln w="25400" cap="flat" cmpd="sng" algn="ctr">
          <a:solidFill>
            <a:srgbClr val="033C5A"/>
          </a:solidFill>
          <a:prstDash val="solid"/>
        </a:ln>
        <a:effectLst/>
      </dsp:spPr>
      <dsp:style>
        <a:lnRef idx="2">
          <a:scrgbClr r="0" g="0" b="0"/>
        </a:lnRef>
        <a:fillRef idx="1">
          <a:scrgbClr r="0" g="0" b="0"/>
        </a:fillRef>
        <a:effectRef idx="0">
          <a:scrgbClr r="0" g="0" b="0"/>
        </a:effectRef>
        <a:fontRef idx="minor"/>
      </dsp:style>
    </dsp:sp>
    <dsp:sp modelId="{94644E6B-D837-4FCB-B703-BF04B94AAE0D}">
      <dsp:nvSpPr>
        <dsp:cNvPr id="0" name=""/>
        <dsp:cNvSpPr/>
      </dsp:nvSpPr>
      <dsp:spPr>
        <a:xfrm>
          <a:off x="710082" y="894091"/>
          <a:ext cx="8650669" cy="447045"/>
        </a:xfrm>
        <a:prstGeom prst="rect">
          <a:avLst/>
        </a:prstGeom>
        <a:solidFill>
          <a:srgbClr val="033C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843" tIns="40640" rIns="40640" bIns="40640" numCol="1" spcCol="1270" anchor="ctr" anchorCtr="0">
          <a:noAutofit/>
        </a:bodyPr>
        <a:lstStyle/>
        <a:p>
          <a:pPr marL="0" lvl="0" indent="0" algn="l" defTabSz="711200">
            <a:lnSpc>
              <a:spcPct val="90000"/>
            </a:lnSpc>
            <a:spcBef>
              <a:spcPct val="0"/>
            </a:spcBef>
            <a:spcAft>
              <a:spcPct val="35000"/>
            </a:spcAft>
            <a:buClrTx/>
            <a:buSzTx/>
            <a:buFontTx/>
            <a:buNone/>
          </a:pPr>
          <a:r>
            <a:rPr kumimoji="0" lang="en-US" sz="1600" b="0" i="0" u="none" strike="noStrike" kern="1200" cap="none" spc="-5" normalizeH="0" baseline="0" noProof="0" dirty="0">
              <a:ln>
                <a:noFill/>
              </a:ln>
              <a:solidFill>
                <a:schemeClr val="bg1"/>
              </a:solidFill>
              <a:effectLst/>
              <a:uLnTx/>
              <a:uFillTx/>
              <a:latin typeface="Arial"/>
              <a:ea typeface="+mn-ea"/>
              <a:cs typeface="Arial"/>
            </a:rPr>
            <a:t>Markedly diminished </a:t>
          </a:r>
          <a:r>
            <a:rPr kumimoji="0" lang="en-US" sz="1600" b="0" i="0" u="none" strike="noStrike" kern="1200" cap="none" spc="0" normalizeH="0" baseline="0" noProof="0" dirty="0">
              <a:ln>
                <a:noFill/>
              </a:ln>
              <a:solidFill>
                <a:schemeClr val="bg1"/>
              </a:solidFill>
              <a:effectLst/>
              <a:uLnTx/>
              <a:uFillTx/>
              <a:latin typeface="Arial"/>
              <a:ea typeface="+mn-ea"/>
              <a:cs typeface="Arial"/>
            </a:rPr>
            <a:t>interest </a:t>
          </a:r>
          <a:r>
            <a:rPr kumimoji="0" lang="en-US" sz="1600" b="0" i="0" u="none" strike="noStrike" kern="1200" cap="none" spc="-5" normalizeH="0" baseline="0" noProof="0" dirty="0">
              <a:ln>
                <a:noFill/>
              </a:ln>
              <a:solidFill>
                <a:schemeClr val="bg1"/>
              </a:solidFill>
              <a:effectLst/>
              <a:uLnTx/>
              <a:uFillTx/>
              <a:latin typeface="Arial"/>
              <a:ea typeface="+mn-ea"/>
              <a:cs typeface="Arial"/>
            </a:rPr>
            <a:t>or pleasure in activities </a:t>
          </a:r>
          <a:r>
            <a:rPr kumimoji="0" lang="en-US" sz="1600" b="0" i="0" u="none" strike="noStrike" kern="1200" cap="none" spc="0" normalizeH="0" baseline="0" noProof="0" dirty="0">
              <a:ln>
                <a:noFill/>
              </a:ln>
              <a:solidFill>
                <a:schemeClr val="bg1"/>
              </a:solidFill>
              <a:effectLst/>
              <a:uLnTx/>
              <a:uFillTx/>
              <a:latin typeface="Arial"/>
              <a:ea typeface="+mn-ea"/>
              <a:cs typeface="Arial"/>
            </a:rPr>
            <a:t>most of the </a:t>
          </a:r>
          <a:r>
            <a:rPr kumimoji="0" lang="en-US" sz="1600" b="0" i="0" u="none" strike="noStrike" kern="1200" cap="none" spc="-25" normalizeH="0" baseline="0" noProof="0" dirty="0">
              <a:ln>
                <a:noFill/>
              </a:ln>
              <a:solidFill>
                <a:schemeClr val="bg1"/>
              </a:solidFill>
              <a:effectLst/>
              <a:uLnTx/>
              <a:uFillTx/>
              <a:latin typeface="Arial"/>
              <a:ea typeface="+mn-ea"/>
              <a:cs typeface="Arial"/>
            </a:rPr>
            <a:t>day, </a:t>
          </a:r>
          <a:r>
            <a:rPr kumimoji="0" lang="en-US" sz="1600" b="0" i="0" u="none" strike="noStrike" kern="1200" cap="none" spc="-5" normalizeH="0" baseline="0" noProof="0" dirty="0">
              <a:ln>
                <a:noFill/>
              </a:ln>
              <a:solidFill>
                <a:schemeClr val="bg1"/>
              </a:solidFill>
              <a:effectLst/>
              <a:uLnTx/>
              <a:uFillTx/>
              <a:latin typeface="Arial"/>
              <a:ea typeface="+mn-ea"/>
              <a:cs typeface="Arial"/>
            </a:rPr>
            <a:t>nearly every</a:t>
          </a:r>
          <a:r>
            <a:rPr kumimoji="0" lang="en-US" sz="1600" b="0" i="0" u="none" strike="noStrike" kern="1200" cap="none" spc="-35" normalizeH="0" baseline="0" noProof="0" dirty="0">
              <a:ln>
                <a:noFill/>
              </a:ln>
              <a:solidFill>
                <a:schemeClr val="bg1"/>
              </a:solidFill>
              <a:effectLst/>
              <a:uLnTx/>
              <a:uFillTx/>
              <a:latin typeface="Arial"/>
              <a:ea typeface="+mn-ea"/>
              <a:cs typeface="Arial"/>
            </a:rPr>
            <a:t> </a:t>
          </a:r>
          <a:r>
            <a:rPr kumimoji="0" lang="en-US" sz="1600" b="0" i="0" u="none" strike="noStrike" kern="1200" cap="none" spc="-5" normalizeH="0" baseline="0" noProof="0" dirty="0">
              <a:ln>
                <a:noFill/>
              </a:ln>
              <a:solidFill>
                <a:schemeClr val="bg1"/>
              </a:solidFill>
              <a:effectLst/>
              <a:uLnTx/>
              <a:uFillTx/>
              <a:latin typeface="Arial"/>
              <a:ea typeface="+mn-ea"/>
              <a:cs typeface="Arial"/>
            </a:rPr>
            <a:t>day</a:t>
          </a:r>
          <a:endParaRPr lang="en-US" sz="1600" b="0" kern="1200" dirty="0">
            <a:solidFill>
              <a:schemeClr val="bg1"/>
            </a:solidFill>
          </a:endParaRPr>
        </a:p>
      </dsp:txBody>
      <dsp:txXfrm>
        <a:off x="710082" y="894091"/>
        <a:ext cx="8650669" cy="447045"/>
      </dsp:txXfrm>
    </dsp:sp>
    <dsp:sp modelId="{2233CABC-92DB-4FDB-A071-5E75623E2F6E}">
      <dsp:nvSpPr>
        <dsp:cNvPr id="0" name=""/>
        <dsp:cNvSpPr/>
      </dsp:nvSpPr>
      <dsp:spPr>
        <a:xfrm>
          <a:off x="430678" y="838210"/>
          <a:ext cx="558807" cy="558807"/>
        </a:xfrm>
        <a:prstGeom prst="ellipse">
          <a:avLst/>
        </a:prstGeom>
        <a:solidFill>
          <a:schemeClr val="lt1">
            <a:hueOff val="0"/>
            <a:satOff val="0"/>
            <a:lumOff val="0"/>
            <a:alphaOff val="0"/>
          </a:schemeClr>
        </a:solidFill>
        <a:ln w="25400" cap="flat" cmpd="sng" algn="ctr">
          <a:solidFill>
            <a:srgbClr val="033C5A"/>
          </a:solidFill>
          <a:prstDash val="solid"/>
        </a:ln>
        <a:effectLst/>
      </dsp:spPr>
      <dsp:style>
        <a:lnRef idx="2">
          <a:scrgbClr r="0" g="0" b="0"/>
        </a:lnRef>
        <a:fillRef idx="1">
          <a:scrgbClr r="0" g="0" b="0"/>
        </a:fillRef>
        <a:effectRef idx="0">
          <a:scrgbClr r="0" g="0" b="0"/>
        </a:effectRef>
        <a:fontRef idx="minor"/>
      </dsp:style>
    </dsp:sp>
    <dsp:sp modelId="{8E02E654-7B20-4A64-A5C2-023EBFA0AE3E}">
      <dsp:nvSpPr>
        <dsp:cNvPr id="0" name=""/>
        <dsp:cNvSpPr/>
      </dsp:nvSpPr>
      <dsp:spPr>
        <a:xfrm>
          <a:off x="878234" y="1564575"/>
          <a:ext cx="8482517" cy="447045"/>
        </a:xfrm>
        <a:prstGeom prst="rect">
          <a:avLst/>
        </a:prstGeom>
        <a:solidFill>
          <a:srgbClr val="033C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843" tIns="40640" rIns="40640" bIns="40640" numCol="1" spcCol="1270" anchor="ctr" anchorCtr="0">
          <a:noAutofit/>
        </a:bodyPr>
        <a:lstStyle/>
        <a:p>
          <a:pPr marL="0" lvl="0" indent="0" algn="l" defTabSz="711200">
            <a:lnSpc>
              <a:spcPct val="90000"/>
            </a:lnSpc>
            <a:spcBef>
              <a:spcPct val="0"/>
            </a:spcBef>
            <a:spcAft>
              <a:spcPct val="35000"/>
            </a:spcAft>
            <a:buClrTx/>
            <a:buSzTx/>
            <a:buFontTx/>
            <a:buNone/>
          </a:pPr>
          <a:r>
            <a:rPr kumimoji="0" lang="en-US" sz="1600" b="0" i="0" u="none" strike="noStrike" kern="1200" cap="none" spc="-5" normalizeH="0" baseline="0" noProof="0" dirty="0">
              <a:ln>
                <a:noFill/>
              </a:ln>
              <a:solidFill>
                <a:schemeClr val="bg1"/>
              </a:solidFill>
              <a:effectLst/>
              <a:uLnTx/>
              <a:uFillTx/>
              <a:latin typeface="Arial"/>
              <a:ea typeface="+mn-ea"/>
              <a:cs typeface="Arial"/>
            </a:rPr>
            <a:t>Unable </a:t>
          </a:r>
          <a:r>
            <a:rPr kumimoji="0" lang="en-US" sz="1600" b="0" i="0" u="none" strike="noStrike" kern="1200" cap="none" spc="0" normalizeH="0" baseline="0" noProof="0" dirty="0">
              <a:ln>
                <a:noFill/>
              </a:ln>
              <a:solidFill>
                <a:schemeClr val="bg1"/>
              </a:solidFill>
              <a:effectLst/>
              <a:uLnTx/>
              <a:uFillTx/>
              <a:latin typeface="Arial"/>
              <a:ea typeface="+mn-ea"/>
              <a:cs typeface="Arial"/>
            </a:rPr>
            <a:t>to stop </a:t>
          </a:r>
          <a:r>
            <a:rPr kumimoji="0" lang="en-US" sz="1600" b="0" i="0" u="none" strike="noStrike" kern="1200" cap="none" spc="-5" normalizeH="0" baseline="0" noProof="0" dirty="0">
              <a:ln>
                <a:noFill/>
              </a:ln>
              <a:solidFill>
                <a:schemeClr val="bg1"/>
              </a:solidFill>
              <a:effectLst/>
              <a:uLnTx/>
              <a:uFillTx/>
              <a:latin typeface="Arial"/>
              <a:ea typeface="+mn-ea"/>
              <a:cs typeface="Arial"/>
            </a:rPr>
            <a:t>or control </a:t>
          </a:r>
          <a:r>
            <a:rPr kumimoji="0" lang="en-US" sz="1600" b="0" i="0" u="none" strike="noStrike" kern="1200" cap="none" spc="-25" normalizeH="0" baseline="0" noProof="0" dirty="0">
              <a:ln>
                <a:noFill/>
              </a:ln>
              <a:solidFill>
                <a:schemeClr val="bg1"/>
              </a:solidFill>
              <a:effectLst/>
              <a:uLnTx/>
              <a:uFillTx/>
              <a:latin typeface="Arial"/>
              <a:ea typeface="+mn-ea"/>
              <a:cs typeface="Arial"/>
            </a:rPr>
            <a:t>worry, </a:t>
          </a:r>
          <a:r>
            <a:rPr kumimoji="0" lang="en-US" sz="1600" b="0" i="0" u="none" strike="noStrike" kern="1200" cap="none" spc="-5" normalizeH="0" baseline="0" noProof="0" dirty="0">
              <a:ln>
                <a:noFill/>
              </a:ln>
              <a:solidFill>
                <a:schemeClr val="bg1"/>
              </a:solidFill>
              <a:effectLst/>
              <a:uLnTx/>
              <a:uFillTx/>
              <a:latin typeface="Arial"/>
              <a:ea typeface="+mn-ea"/>
              <a:cs typeface="Arial"/>
            </a:rPr>
            <a:t>nearly every</a:t>
          </a:r>
          <a:r>
            <a:rPr kumimoji="0" lang="en-US" sz="1600" b="0" i="0" u="none" strike="noStrike" kern="1200" cap="none" spc="-15" normalizeH="0" baseline="0" noProof="0" dirty="0">
              <a:ln>
                <a:noFill/>
              </a:ln>
              <a:solidFill>
                <a:schemeClr val="bg1"/>
              </a:solidFill>
              <a:effectLst/>
              <a:uLnTx/>
              <a:uFillTx/>
              <a:latin typeface="Arial"/>
              <a:ea typeface="+mn-ea"/>
              <a:cs typeface="Arial"/>
            </a:rPr>
            <a:t> </a:t>
          </a:r>
          <a:r>
            <a:rPr kumimoji="0" lang="en-US" sz="1600" b="0" i="0" u="none" strike="noStrike" kern="1200" cap="none" spc="0" normalizeH="0" baseline="0" noProof="0" dirty="0">
              <a:ln>
                <a:noFill/>
              </a:ln>
              <a:solidFill>
                <a:schemeClr val="bg1"/>
              </a:solidFill>
              <a:effectLst/>
              <a:uLnTx/>
              <a:uFillTx/>
              <a:latin typeface="Arial"/>
              <a:ea typeface="+mn-ea"/>
              <a:cs typeface="Arial"/>
            </a:rPr>
            <a:t>day</a:t>
          </a:r>
          <a:endParaRPr lang="en-US" sz="1600" b="0" kern="1200" dirty="0">
            <a:solidFill>
              <a:schemeClr val="bg1"/>
            </a:solidFill>
          </a:endParaRPr>
        </a:p>
      </dsp:txBody>
      <dsp:txXfrm>
        <a:off x="878234" y="1564575"/>
        <a:ext cx="8482517" cy="447045"/>
      </dsp:txXfrm>
    </dsp:sp>
    <dsp:sp modelId="{800FB0A2-8DD2-44B4-9F20-F3918F48854E}">
      <dsp:nvSpPr>
        <dsp:cNvPr id="0" name=""/>
        <dsp:cNvSpPr/>
      </dsp:nvSpPr>
      <dsp:spPr>
        <a:xfrm>
          <a:off x="598830" y="1508694"/>
          <a:ext cx="558807" cy="558807"/>
        </a:xfrm>
        <a:prstGeom prst="ellipse">
          <a:avLst/>
        </a:prstGeom>
        <a:solidFill>
          <a:schemeClr val="lt1">
            <a:hueOff val="0"/>
            <a:satOff val="0"/>
            <a:lumOff val="0"/>
            <a:alphaOff val="0"/>
          </a:schemeClr>
        </a:solidFill>
        <a:ln w="25400" cap="flat" cmpd="sng" algn="ctr">
          <a:solidFill>
            <a:srgbClr val="033C5A"/>
          </a:solidFill>
          <a:prstDash val="solid"/>
        </a:ln>
        <a:effectLst/>
      </dsp:spPr>
      <dsp:style>
        <a:lnRef idx="2">
          <a:scrgbClr r="0" g="0" b="0"/>
        </a:lnRef>
        <a:fillRef idx="1">
          <a:scrgbClr r="0" g="0" b="0"/>
        </a:fillRef>
        <a:effectRef idx="0">
          <a:scrgbClr r="0" g="0" b="0"/>
        </a:effectRef>
        <a:fontRef idx="minor"/>
      </dsp:style>
    </dsp:sp>
    <dsp:sp modelId="{DFE1041C-CC7E-4C35-83D7-E9DDC062F1FF}">
      <dsp:nvSpPr>
        <dsp:cNvPr id="0" name=""/>
        <dsp:cNvSpPr/>
      </dsp:nvSpPr>
      <dsp:spPr>
        <a:xfrm>
          <a:off x="878234" y="2234634"/>
          <a:ext cx="8482517" cy="447045"/>
        </a:xfrm>
        <a:prstGeom prst="rect">
          <a:avLst/>
        </a:prstGeom>
        <a:solidFill>
          <a:srgbClr val="033C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843" tIns="40640" rIns="40640" bIns="40640" numCol="1" spcCol="1270" anchor="ctr" anchorCtr="0">
          <a:noAutofit/>
        </a:bodyPr>
        <a:lstStyle/>
        <a:p>
          <a:pPr marL="0" lvl="0" indent="0" algn="l" defTabSz="711200">
            <a:lnSpc>
              <a:spcPct val="90000"/>
            </a:lnSpc>
            <a:spcBef>
              <a:spcPct val="0"/>
            </a:spcBef>
            <a:spcAft>
              <a:spcPct val="35000"/>
            </a:spcAft>
            <a:buNone/>
          </a:pPr>
          <a:r>
            <a:rPr kumimoji="0" lang="en-US" sz="1600" b="0" i="0" u="none" strike="noStrike" kern="1200" cap="none" spc="-5" normalizeH="0" baseline="0" noProof="0" dirty="0">
              <a:ln>
                <a:noFill/>
              </a:ln>
              <a:solidFill>
                <a:schemeClr val="bg1"/>
              </a:solidFill>
              <a:effectLst/>
              <a:uLnTx/>
              <a:uFillTx/>
              <a:latin typeface="Arial"/>
              <a:ea typeface="+mn-ea"/>
              <a:cs typeface="Arial"/>
            </a:rPr>
            <a:t>Recurrent thoughts </a:t>
          </a:r>
          <a:r>
            <a:rPr kumimoji="0" lang="en-US" sz="1600" b="0" i="0" u="none" strike="noStrike" kern="1200" cap="none" spc="0" normalizeH="0" baseline="0" noProof="0" dirty="0">
              <a:ln>
                <a:noFill/>
              </a:ln>
              <a:solidFill>
                <a:schemeClr val="bg1"/>
              </a:solidFill>
              <a:effectLst/>
              <a:uLnTx/>
              <a:uFillTx/>
              <a:latin typeface="Arial"/>
              <a:ea typeface="+mn-ea"/>
              <a:cs typeface="Arial"/>
            </a:rPr>
            <a:t>of</a:t>
          </a:r>
          <a:r>
            <a:rPr kumimoji="0" lang="en-US" sz="1600" b="0" i="0" u="none" strike="noStrike" kern="1200" cap="none" spc="-60" normalizeH="0" baseline="0" noProof="0" dirty="0">
              <a:ln>
                <a:noFill/>
              </a:ln>
              <a:solidFill>
                <a:schemeClr val="bg1"/>
              </a:solidFill>
              <a:effectLst/>
              <a:uLnTx/>
              <a:uFillTx/>
              <a:latin typeface="Arial"/>
              <a:ea typeface="+mn-ea"/>
              <a:cs typeface="Arial"/>
            </a:rPr>
            <a:t> </a:t>
          </a:r>
          <a:r>
            <a:rPr kumimoji="0" lang="en-US" sz="1600" b="0" i="0" u="none" strike="noStrike" kern="1200" cap="none" spc="-5" normalizeH="0" baseline="0" noProof="0" dirty="0">
              <a:ln>
                <a:noFill/>
              </a:ln>
              <a:solidFill>
                <a:schemeClr val="bg1"/>
              </a:solidFill>
              <a:effectLst/>
              <a:uLnTx/>
              <a:uFillTx/>
              <a:latin typeface="Arial"/>
              <a:ea typeface="+mn-ea"/>
              <a:cs typeface="Arial"/>
            </a:rPr>
            <a:t>death, recurrent suicidal</a:t>
          </a:r>
          <a:r>
            <a:rPr kumimoji="0" lang="en-US" sz="1600" b="0" i="0" u="none" strike="noStrike" kern="1200" cap="none" spc="-70" normalizeH="0" baseline="0" noProof="0" dirty="0">
              <a:ln>
                <a:noFill/>
              </a:ln>
              <a:solidFill>
                <a:schemeClr val="bg1"/>
              </a:solidFill>
              <a:effectLst/>
              <a:uLnTx/>
              <a:uFillTx/>
              <a:latin typeface="Arial"/>
              <a:ea typeface="+mn-ea"/>
              <a:cs typeface="Arial"/>
            </a:rPr>
            <a:t> </a:t>
          </a:r>
          <a:r>
            <a:rPr kumimoji="0" lang="en-US" sz="1600" b="0" i="0" u="none" strike="noStrike" kern="1200" cap="none" spc="0" normalizeH="0" baseline="0" noProof="0" dirty="0">
              <a:ln>
                <a:noFill/>
              </a:ln>
              <a:solidFill>
                <a:schemeClr val="bg1"/>
              </a:solidFill>
              <a:effectLst/>
              <a:uLnTx/>
              <a:uFillTx/>
              <a:latin typeface="Arial"/>
              <a:ea typeface="+mn-ea"/>
              <a:cs typeface="Arial"/>
            </a:rPr>
            <a:t>ideation</a:t>
          </a:r>
        </a:p>
      </dsp:txBody>
      <dsp:txXfrm>
        <a:off x="878234" y="2234634"/>
        <a:ext cx="8482517" cy="447045"/>
      </dsp:txXfrm>
    </dsp:sp>
    <dsp:sp modelId="{9064B097-8645-4F38-A19B-D4F239B60043}">
      <dsp:nvSpPr>
        <dsp:cNvPr id="0" name=""/>
        <dsp:cNvSpPr/>
      </dsp:nvSpPr>
      <dsp:spPr>
        <a:xfrm>
          <a:off x="598830" y="2178753"/>
          <a:ext cx="558807" cy="558807"/>
        </a:xfrm>
        <a:prstGeom prst="ellipse">
          <a:avLst/>
        </a:prstGeom>
        <a:solidFill>
          <a:schemeClr val="lt1">
            <a:hueOff val="0"/>
            <a:satOff val="0"/>
            <a:lumOff val="0"/>
            <a:alphaOff val="0"/>
          </a:schemeClr>
        </a:solidFill>
        <a:ln w="25400" cap="flat" cmpd="sng" algn="ctr">
          <a:solidFill>
            <a:srgbClr val="033C5A"/>
          </a:solidFill>
          <a:prstDash val="solid"/>
        </a:ln>
        <a:effectLst/>
      </dsp:spPr>
      <dsp:style>
        <a:lnRef idx="2">
          <a:scrgbClr r="0" g="0" b="0"/>
        </a:lnRef>
        <a:fillRef idx="1">
          <a:scrgbClr r="0" g="0" b="0"/>
        </a:fillRef>
        <a:effectRef idx="0">
          <a:scrgbClr r="0" g="0" b="0"/>
        </a:effectRef>
        <a:fontRef idx="minor"/>
      </dsp:style>
    </dsp:sp>
    <dsp:sp modelId="{3DD2505F-C6E7-4747-A41C-DE54EC0AAEE6}">
      <dsp:nvSpPr>
        <dsp:cNvPr id="0" name=""/>
        <dsp:cNvSpPr/>
      </dsp:nvSpPr>
      <dsp:spPr>
        <a:xfrm>
          <a:off x="710082" y="2905118"/>
          <a:ext cx="8650669" cy="447045"/>
        </a:xfrm>
        <a:prstGeom prst="rect">
          <a:avLst/>
        </a:prstGeom>
        <a:solidFill>
          <a:srgbClr val="033C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843" tIns="40640" rIns="40640" bIns="40640" numCol="1" spcCol="1270" anchor="ctr" anchorCtr="0">
          <a:noAutofit/>
        </a:bodyPr>
        <a:lstStyle/>
        <a:p>
          <a:pPr marL="0" lvl="0" indent="0" algn="l" defTabSz="711200">
            <a:lnSpc>
              <a:spcPct val="90000"/>
            </a:lnSpc>
            <a:spcBef>
              <a:spcPct val="0"/>
            </a:spcBef>
            <a:spcAft>
              <a:spcPct val="35000"/>
            </a:spcAft>
            <a:buNone/>
          </a:pPr>
          <a:r>
            <a:rPr kumimoji="0" lang="en-US" sz="1600" b="0" i="0" u="none" strike="noStrike" kern="1200" cap="none" spc="-5" normalizeH="0" baseline="0" noProof="0" dirty="0">
              <a:ln>
                <a:noFill/>
              </a:ln>
              <a:solidFill>
                <a:schemeClr val="bg1"/>
              </a:solidFill>
              <a:effectLst/>
              <a:uLnTx/>
              <a:uFillTx/>
              <a:latin typeface="Arial"/>
              <a:ea typeface="+mn-ea"/>
              <a:cs typeface="Arial"/>
            </a:rPr>
            <a:t>Significant changes in weight, appetite,</a:t>
          </a:r>
          <a:r>
            <a:rPr kumimoji="0" lang="en-US" sz="1600" b="0" i="0" u="none" strike="noStrike" kern="1200" cap="none" spc="-70" normalizeH="0" baseline="0" noProof="0" dirty="0">
              <a:ln>
                <a:noFill/>
              </a:ln>
              <a:solidFill>
                <a:schemeClr val="bg1"/>
              </a:solidFill>
              <a:effectLst/>
              <a:uLnTx/>
              <a:uFillTx/>
              <a:latin typeface="Arial"/>
              <a:ea typeface="+mn-ea"/>
              <a:cs typeface="Arial"/>
            </a:rPr>
            <a:t> </a:t>
          </a:r>
          <a:r>
            <a:rPr kumimoji="0" lang="en-US" sz="1600" b="0" i="0" u="none" strike="noStrike" kern="1200" cap="none" spc="0" normalizeH="0" baseline="0" noProof="0" dirty="0">
              <a:ln>
                <a:noFill/>
              </a:ln>
              <a:solidFill>
                <a:schemeClr val="bg1"/>
              </a:solidFill>
              <a:effectLst/>
              <a:uLnTx/>
              <a:uFillTx/>
              <a:latin typeface="Arial"/>
              <a:ea typeface="+mn-ea"/>
              <a:cs typeface="Arial"/>
            </a:rPr>
            <a:t>sleep, </a:t>
          </a:r>
          <a:r>
            <a:rPr kumimoji="0" lang="en-US" sz="1600" b="0" i="0" u="none" strike="noStrike" kern="1200" cap="none" spc="-5" normalizeH="0" baseline="0" noProof="0" dirty="0">
              <a:ln>
                <a:noFill/>
              </a:ln>
              <a:solidFill>
                <a:schemeClr val="bg1"/>
              </a:solidFill>
              <a:effectLst/>
              <a:uLnTx/>
              <a:uFillTx/>
              <a:latin typeface="Arial"/>
              <a:ea typeface="+mn-ea"/>
              <a:cs typeface="Arial"/>
            </a:rPr>
            <a:t>concentration</a:t>
          </a:r>
          <a:endParaRPr kumimoji="0" lang="en-US" sz="1600" b="0" i="0" u="none" strike="noStrike" kern="1200" cap="none" spc="0" normalizeH="0" baseline="0" noProof="0" dirty="0">
            <a:ln>
              <a:noFill/>
            </a:ln>
            <a:solidFill>
              <a:schemeClr val="bg1"/>
            </a:solidFill>
            <a:effectLst/>
            <a:uLnTx/>
            <a:uFillTx/>
            <a:latin typeface="Arial"/>
            <a:ea typeface="+mn-ea"/>
            <a:cs typeface="Arial"/>
          </a:endParaRPr>
        </a:p>
      </dsp:txBody>
      <dsp:txXfrm>
        <a:off x="710082" y="2905118"/>
        <a:ext cx="8650669" cy="447045"/>
      </dsp:txXfrm>
    </dsp:sp>
    <dsp:sp modelId="{9545AFDC-C421-424D-82E3-361DC812B64E}">
      <dsp:nvSpPr>
        <dsp:cNvPr id="0" name=""/>
        <dsp:cNvSpPr/>
      </dsp:nvSpPr>
      <dsp:spPr>
        <a:xfrm>
          <a:off x="430678" y="2849237"/>
          <a:ext cx="558807" cy="558807"/>
        </a:xfrm>
        <a:prstGeom prst="ellipse">
          <a:avLst/>
        </a:prstGeom>
        <a:solidFill>
          <a:schemeClr val="lt1">
            <a:hueOff val="0"/>
            <a:satOff val="0"/>
            <a:lumOff val="0"/>
            <a:alphaOff val="0"/>
          </a:schemeClr>
        </a:solidFill>
        <a:ln w="25400" cap="flat" cmpd="sng" algn="ctr">
          <a:solidFill>
            <a:srgbClr val="033C5A"/>
          </a:solidFill>
          <a:prstDash val="solid"/>
        </a:ln>
        <a:effectLst/>
      </dsp:spPr>
      <dsp:style>
        <a:lnRef idx="2">
          <a:scrgbClr r="0" g="0" b="0"/>
        </a:lnRef>
        <a:fillRef idx="1">
          <a:scrgbClr r="0" g="0" b="0"/>
        </a:fillRef>
        <a:effectRef idx="0">
          <a:scrgbClr r="0" g="0" b="0"/>
        </a:effectRef>
        <a:fontRef idx="minor"/>
      </dsp:style>
    </dsp:sp>
    <dsp:sp modelId="{8767FA65-A631-4709-B6B6-45A44864B95E}">
      <dsp:nvSpPr>
        <dsp:cNvPr id="0" name=""/>
        <dsp:cNvSpPr/>
      </dsp:nvSpPr>
      <dsp:spPr>
        <a:xfrm>
          <a:off x="342356" y="3575602"/>
          <a:ext cx="9018395" cy="447045"/>
        </a:xfrm>
        <a:prstGeom prst="rect">
          <a:avLst/>
        </a:prstGeom>
        <a:solidFill>
          <a:srgbClr val="033C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843" tIns="40640" rIns="40640" bIns="40640" numCol="1" spcCol="1270" anchor="ctr" anchorCtr="0">
          <a:noAutofit/>
        </a:bodyPr>
        <a:lstStyle/>
        <a:p>
          <a:pPr marL="0" lvl="0" indent="0" algn="l" defTabSz="711200">
            <a:lnSpc>
              <a:spcPct val="90000"/>
            </a:lnSpc>
            <a:spcBef>
              <a:spcPct val="0"/>
            </a:spcBef>
            <a:spcAft>
              <a:spcPct val="35000"/>
            </a:spcAft>
            <a:buNone/>
          </a:pPr>
          <a:r>
            <a:rPr kumimoji="0" lang="en-US" sz="1600" b="0" i="0" u="none" strike="noStrike" kern="1200" cap="none" spc="0" normalizeH="0" baseline="0" noProof="0" dirty="0">
              <a:ln>
                <a:noFill/>
              </a:ln>
              <a:solidFill>
                <a:schemeClr val="bg1"/>
              </a:solidFill>
              <a:effectLst/>
              <a:uLnTx/>
              <a:uFillTx/>
              <a:latin typeface="Arial"/>
              <a:ea typeface="+mn-ea"/>
              <a:cs typeface="Arial"/>
            </a:rPr>
            <a:t>Significant distress </a:t>
          </a:r>
          <a:r>
            <a:rPr kumimoji="0" lang="en-US" sz="1600" b="0" i="0" u="none" strike="noStrike" kern="1200" cap="none" spc="-5" normalizeH="0" baseline="0" noProof="0" dirty="0">
              <a:ln>
                <a:noFill/>
              </a:ln>
              <a:solidFill>
                <a:schemeClr val="bg1"/>
              </a:solidFill>
              <a:effectLst/>
              <a:uLnTx/>
              <a:uFillTx/>
              <a:latin typeface="Arial"/>
              <a:ea typeface="+mn-ea"/>
              <a:cs typeface="Arial"/>
            </a:rPr>
            <a:t>or impairment in social, occupational, or </a:t>
          </a:r>
          <a:r>
            <a:rPr kumimoji="0" lang="en-US" sz="1600" b="0" i="0" u="none" strike="noStrike" kern="1200" cap="none" spc="0" normalizeH="0" baseline="0" noProof="0" dirty="0">
              <a:ln>
                <a:noFill/>
              </a:ln>
              <a:solidFill>
                <a:schemeClr val="bg1"/>
              </a:solidFill>
              <a:effectLst/>
              <a:uLnTx/>
              <a:uFillTx/>
              <a:latin typeface="Arial"/>
              <a:ea typeface="+mn-ea"/>
              <a:cs typeface="Arial"/>
            </a:rPr>
            <a:t>other </a:t>
          </a:r>
          <a:r>
            <a:rPr kumimoji="0" lang="en-US" sz="1600" b="0" i="0" u="none" strike="noStrike" kern="1200" cap="none" spc="-5" normalizeH="0" baseline="0" noProof="0" dirty="0">
              <a:ln>
                <a:noFill/>
              </a:ln>
              <a:solidFill>
                <a:schemeClr val="bg1"/>
              </a:solidFill>
              <a:effectLst/>
              <a:uLnTx/>
              <a:uFillTx/>
              <a:latin typeface="Arial"/>
              <a:ea typeface="+mn-ea"/>
              <a:cs typeface="Arial"/>
            </a:rPr>
            <a:t>important areas </a:t>
          </a:r>
          <a:r>
            <a:rPr kumimoji="0" lang="en-US" sz="1600" b="0" i="0" u="none" strike="noStrike" kern="1200" cap="none" spc="0" normalizeH="0" baseline="0" noProof="0" dirty="0">
              <a:ln>
                <a:noFill/>
              </a:ln>
              <a:solidFill>
                <a:schemeClr val="bg1"/>
              </a:solidFill>
              <a:effectLst/>
              <a:uLnTx/>
              <a:uFillTx/>
              <a:latin typeface="Arial"/>
              <a:ea typeface="+mn-ea"/>
              <a:cs typeface="Arial"/>
            </a:rPr>
            <a:t>of</a:t>
          </a:r>
          <a:r>
            <a:rPr kumimoji="0" lang="en-US" sz="1600" b="0" i="0" u="none" strike="noStrike" kern="1200" cap="none" spc="-45" normalizeH="0" baseline="0" noProof="0" dirty="0">
              <a:ln>
                <a:noFill/>
              </a:ln>
              <a:solidFill>
                <a:schemeClr val="bg1"/>
              </a:solidFill>
              <a:effectLst/>
              <a:uLnTx/>
              <a:uFillTx/>
              <a:latin typeface="Arial"/>
              <a:ea typeface="+mn-ea"/>
              <a:cs typeface="Arial"/>
            </a:rPr>
            <a:t> </a:t>
          </a:r>
          <a:r>
            <a:rPr kumimoji="0" lang="en-US" sz="1600" b="0" i="0" u="none" strike="noStrike" kern="1200" cap="none" spc="-5" normalizeH="0" baseline="0" noProof="0" dirty="0">
              <a:ln>
                <a:noFill/>
              </a:ln>
              <a:solidFill>
                <a:schemeClr val="bg1"/>
              </a:solidFill>
              <a:effectLst/>
              <a:uLnTx/>
              <a:uFillTx/>
              <a:latin typeface="Arial"/>
              <a:ea typeface="+mn-ea"/>
              <a:cs typeface="Arial"/>
            </a:rPr>
            <a:t>functioning</a:t>
          </a:r>
          <a:endParaRPr kumimoji="0" lang="en-US" sz="1600" b="0" i="0" u="none" strike="noStrike" kern="1200" cap="none" spc="0" normalizeH="0" baseline="0" noProof="0" dirty="0">
            <a:ln>
              <a:noFill/>
            </a:ln>
            <a:solidFill>
              <a:schemeClr val="bg1"/>
            </a:solidFill>
            <a:effectLst/>
            <a:uLnTx/>
            <a:uFillTx/>
            <a:latin typeface="Arial"/>
            <a:ea typeface="+mn-ea"/>
            <a:cs typeface="Arial"/>
          </a:endParaRPr>
        </a:p>
      </dsp:txBody>
      <dsp:txXfrm>
        <a:off x="342356" y="3575602"/>
        <a:ext cx="9018395" cy="447045"/>
      </dsp:txXfrm>
    </dsp:sp>
    <dsp:sp modelId="{73E19C9D-C9DD-48C0-BE16-EEF4332A36E5}">
      <dsp:nvSpPr>
        <dsp:cNvPr id="0" name=""/>
        <dsp:cNvSpPr/>
      </dsp:nvSpPr>
      <dsp:spPr>
        <a:xfrm>
          <a:off x="62953" y="3519721"/>
          <a:ext cx="558807" cy="558807"/>
        </a:xfrm>
        <a:prstGeom prst="ellipse">
          <a:avLst/>
        </a:prstGeom>
        <a:solidFill>
          <a:schemeClr val="lt1">
            <a:hueOff val="0"/>
            <a:satOff val="0"/>
            <a:lumOff val="0"/>
            <a:alphaOff val="0"/>
          </a:schemeClr>
        </a:solidFill>
        <a:ln w="25400" cap="flat" cmpd="sng" algn="ctr">
          <a:solidFill>
            <a:srgbClr val="033C5A"/>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FCFFD-FAF3-4B5B-B4EB-92CB12C239BC}">
      <dsp:nvSpPr>
        <dsp:cNvPr id="0" name=""/>
        <dsp:cNvSpPr/>
      </dsp:nvSpPr>
      <dsp:spPr>
        <a:xfrm>
          <a:off x="1202616" y="483267"/>
          <a:ext cx="3237683" cy="3237683"/>
        </a:xfrm>
        <a:prstGeom prst="blockArc">
          <a:avLst>
            <a:gd name="adj1" fmla="val 10798453"/>
            <a:gd name="adj2" fmla="val 16200000"/>
            <a:gd name="adj3" fmla="val 4632"/>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FAD8ED2A-D0C7-408F-BC8E-2453905ED6F8}">
      <dsp:nvSpPr>
        <dsp:cNvPr id="0" name=""/>
        <dsp:cNvSpPr/>
      </dsp:nvSpPr>
      <dsp:spPr>
        <a:xfrm>
          <a:off x="1202617" y="483979"/>
          <a:ext cx="3237683" cy="3237683"/>
        </a:xfrm>
        <a:prstGeom prst="blockArc">
          <a:avLst>
            <a:gd name="adj1" fmla="val 5400000"/>
            <a:gd name="adj2" fmla="val 10800000"/>
            <a:gd name="adj3" fmla="val 4632"/>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C28D32D3-B47D-4632-BF8D-52FE239A07FB}">
      <dsp:nvSpPr>
        <dsp:cNvPr id="0" name=""/>
        <dsp:cNvSpPr/>
      </dsp:nvSpPr>
      <dsp:spPr>
        <a:xfrm>
          <a:off x="1202617" y="483979"/>
          <a:ext cx="3237683" cy="3237683"/>
        </a:xfrm>
        <a:prstGeom prst="blockArc">
          <a:avLst>
            <a:gd name="adj1" fmla="val 0"/>
            <a:gd name="adj2" fmla="val 5400000"/>
            <a:gd name="adj3" fmla="val 4632"/>
          </a:avLst>
        </a:prstGeom>
        <a:solidFill>
          <a:srgbClr val="00B0F0"/>
        </a:solidFill>
        <a:ln>
          <a:solidFill>
            <a:srgbClr val="00B0F0"/>
          </a:solidFill>
        </a:ln>
        <a:effectLst/>
      </dsp:spPr>
      <dsp:style>
        <a:lnRef idx="0">
          <a:scrgbClr r="0" g="0" b="0"/>
        </a:lnRef>
        <a:fillRef idx="1">
          <a:scrgbClr r="0" g="0" b="0"/>
        </a:fillRef>
        <a:effectRef idx="0">
          <a:scrgbClr r="0" g="0" b="0"/>
        </a:effectRef>
        <a:fontRef idx="minor">
          <a:schemeClr val="lt1"/>
        </a:fontRef>
      </dsp:style>
    </dsp:sp>
    <dsp:sp modelId="{AA4E7A02-592C-4D0C-9F9E-BDCAADB0445C}">
      <dsp:nvSpPr>
        <dsp:cNvPr id="0" name=""/>
        <dsp:cNvSpPr/>
      </dsp:nvSpPr>
      <dsp:spPr>
        <a:xfrm>
          <a:off x="1202617" y="483267"/>
          <a:ext cx="3237683" cy="3237683"/>
        </a:xfrm>
        <a:prstGeom prst="blockArc">
          <a:avLst>
            <a:gd name="adj1" fmla="val 16200000"/>
            <a:gd name="adj2" fmla="val 1547"/>
            <a:gd name="adj3" fmla="val 4632"/>
          </a:avLst>
        </a:prstGeom>
        <a:solidFill>
          <a:srgbClr val="00B0F0"/>
        </a:solidFill>
        <a:ln>
          <a:solidFill>
            <a:srgbClr val="00B0F0"/>
          </a:solidFill>
        </a:ln>
        <a:effectLst/>
      </dsp:spPr>
      <dsp:style>
        <a:lnRef idx="0">
          <a:scrgbClr r="0" g="0" b="0"/>
        </a:lnRef>
        <a:fillRef idx="1">
          <a:scrgbClr r="0" g="0" b="0"/>
        </a:fillRef>
        <a:effectRef idx="0">
          <a:scrgbClr r="0" g="0" b="0"/>
        </a:effectRef>
        <a:fontRef idx="minor">
          <a:schemeClr val="lt1"/>
        </a:fontRef>
      </dsp:style>
    </dsp:sp>
    <dsp:sp modelId="{3DDCB288-23D1-4AB6-80F3-BECAC0EBE238}">
      <dsp:nvSpPr>
        <dsp:cNvPr id="0" name=""/>
        <dsp:cNvSpPr/>
      </dsp:nvSpPr>
      <dsp:spPr>
        <a:xfrm>
          <a:off x="2034058" y="1315420"/>
          <a:ext cx="1574800" cy="1574800"/>
        </a:xfrm>
        <a:prstGeom prst="ellipse">
          <a:avLst/>
        </a:prstGeom>
        <a:solidFill>
          <a:srgbClr val="0073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Financial Navigation</a:t>
          </a:r>
        </a:p>
      </dsp:txBody>
      <dsp:txXfrm>
        <a:off x="2264682" y="1546044"/>
        <a:ext cx="1113552" cy="1113552"/>
      </dsp:txXfrm>
    </dsp:sp>
    <dsp:sp modelId="{D2B44CBB-665A-4304-A350-2687AE602FAA}">
      <dsp:nvSpPr>
        <dsp:cNvPr id="0" name=""/>
        <dsp:cNvSpPr/>
      </dsp:nvSpPr>
      <dsp:spPr>
        <a:xfrm>
          <a:off x="2135657" y="4"/>
          <a:ext cx="1371602" cy="1041515"/>
        </a:xfrm>
        <a:prstGeom prst="rect">
          <a:avLst/>
        </a:prstGeom>
        <a:solidFill>
          <a:srgbClr val="033C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Access to billing department</a:t>
          </a:r>
        </a:p>
      </dsp:txBody>
      <dsp:txXfrm>
        <a:off x="2135657" y="4"/>
        <a:ext cx="1371602" cy="1041515"/>
      </dsp:txXfrm>
    </dsp:sp>
    <dsp:sp modelId="{27F66190-2678-42F5-BD49-217E720D8723}">
      <dsp:nvSpPr>
        <dsp:cNvPr id="0" name=""/>
        <dsp:cNvSpPr/>
      </dsp:nvSpPr>
      <dsp:spPr>
        <a:xfrm>
          <a:off x="3717005" y="1582063"/>
          <a:ext cx="1371602" cy="1041515"/>
        </a:xfrm>
        <a:prstGeom prst="rect">
          <a:avLst/>
        </a:prstGeom>
        <a:solidFill>
          <a:srgbClr val="033C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Benefits review &amp; prior authorization</a:t>
          </a:r>
        </a:p>
      </dsp:txBody>
      <dsp:txXfrm>
        <a:off x="3717005" y="1582063"/>
        <a:ext cx="1371602" cy="1041515"/>
      </dsp:txXfrm>
    </dsp:sp>
    <dsp:sp modelId="{EEA98825-6E78-43EC-8254-C9C4A0C5D4F1}">
      <dsp:nvSpPr>
        <dsp:cNvPr id="0" name=""/>
        <dsp:cNvSpPr/>
      </dsp:nvSpPr>
      <dsp:spPr>
        <a:xfrm>
          <a:off x="2135657" y="3163410"/>
          <a:ext cx="1371602" cy="1041515"/>
        </a:xfrm>
        <a:prstGeom prst="rect">
          <a:avLst/>
        </a:prstGeom>
        <a:solidFill>
          <a:srgbClr val="033C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Patient’s clinical needs</a:t>
          </a:r>
        </a:p>
      </dsp:txBody>
      <dsp:txXfrm>
        <a:off x="2135657" y="3163410"/>
        <a:ext cx="1371602" cy="1041515"/>
      </dsp:txXfrm>
    </dsp:sp>
    <dsp:sp modelId="{3F86171C-9F70-4FF3-BB6F-8A8D269F6A06}">
      <dsp:nvSpPr>
        <dsp:cNvPr id="0" name=""/>
        <dsp:cNvSpPr/>
      </dsp:nvSpPr>
      <dsp:spPr>
        <a:xfrm>
          <a:off x="554310" y="1582063"/>
          <a:ext cx="1371602" cy="1041515"/>
        </a:xfrm>
        <a:prstGeom prst="rect">
          <a:avLst/>
        </a:prstGeom>
        <a:solidFill>
          <a:srgbClr val="033C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Optimize coverage &amp; patient assistance programs</a:t>
          </a:r>
        </a:p>
      </dsp:txBody>
      <dsp:txXfrm>
        <a:off x="554310" y="1582063"/>
        <a:ext cx="1371602" cy="1041515"/>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7528D-C9DA-40E6-9B16-7DDBBE7BE924}" type="datetimeFigureOut">
              <a:rPr lang="en-US" smtClean="0"/>
              <a:t>4/18/2025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60A8B-9C2C-407D-A1F0-305D96FA1275}" type="slidenum">
              <a:rPr lang="en-US" smtClean="0"/>
              <a:t>‹#›</a:t>
            </a:fld>
            <a:endParaRPr lang="en-US"/>
          </a:p>
        </p:txBody>
      </p:sp>
    </p:spTree>
    <p:extLst>
      <p:ext uri="{BB962C8B-B14F-4D97-AF65-F5344CB8AC3E}">
        <p14:creationId xmlns:p14="http://schemas.microsoft.com/office/powerpoint/2010/main" val="3392247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needymeds.org/" TargetMode="External"/><Relationship Id="rId3" Type="http://schemas.openxmlformats.org/officeDocument/2006/relationships/hyperlink" Target="https://www.cancer.org/about-us.html" TargetMode="External"/><Relationship Id="rId7" Type="http://schemas.openxmlformats.org/officeDocument/2006/relationships/hyperlink" Target="https://www.goodrx.com/"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donatedrugs.com/" TargetMode="External"/><Relationship Id="rId5" Type="http://schemas.openxmlformats.org/officeDocument/2006/relationships/hyperlink" Target="http://www.donatedrugs.com/" TargetMode="External"/><Relationship Id="rId4" Type="http://schemas.openxmlformats.org/officeDocument/2006/relationships/hyperlink" Target="http://www.cancercant.com/" TargetMode="External"/><Relationship Id="rId9" Type="http://schemas.openxmlformats.org/officeDocument/2006/relationships/hyperlink" Target="https://prescriptiondrugassistance.or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Welcome to the training on Financial</a:t>
            </a:r>
            <a:r>
              <a:rPr lang="en-US" baseline="0" dirty="0"/>
              <a:t> Navigation.</a:t>
            </a:r>
          </a:p>
          <a:p>
            <a:endParaRPr lang="en-US" baseline="0" dirty="0"/>
          </a:p>
          <a:p>
            <a:r>
              <a:rPr lang="en-US" baseline="0" dirty="0"/>
              <a:t>My name is Clara Lambert, and I am a Director of Financial Navigation at </a:t>
            </a:r>
            <a:r>
              <a:rPr lang="en-US" baseline="0" dirty="0" err="1"/>
              <a:t>TailorMed</a:t>
            </a:r>
            <a:r>
              <a:rPr lang="en-US" baseline="0" dirty="0"/>
              <a:t>.</a:t>
            </a:r>
            <a:endParaRPr 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15972" indent="-275373" eaLnBrk="0" hangingPunct="0">
              <a:defRPr>
                <a:solidFill>
                  <a:schemeClr val="tx1"/>
                </a:solidFill>
                <a:latin typeface="Arial" pitchFamily="34" charset="0"/>
                <a:cs typeface="Arial" pitchFamily="34" charset="0"/>
              </a:defRPr>
            </a:lvl2pPr>
            <a:lvl3pPr marL="1101495" indent="-220299" eaLnBrk="0" hangingPunct="0">
              <a:defRPr>
                <a:solidFill>
                  <a:schemeClr val="tx1"/>
                </a:solidFill>
                <a:latin typeface="Arial" pitchFamily="34" charset="0"/>
                <a:cs typeface="Arial" pitchFamily="34" charset="0"/>
              </a:defRPr>
            </a:lvl3pPr>
            <a:lvl4pPr marL="1542093" indent="-220299" eaLnBrk="0" hangingPunct="0">
              <a:defRPr>
                <a:solidFill>
                  <a:schemeClr val="tx1"/>
                </a:solidFill>
                <a:latin typeface="Arial" pitchFamily="34" charset="0"/>
                <a:cs typeface="Arial" pitchFamily="34" charset="0"/>
              </a:defRPr>
            </a:lvl4pPr>
            <a:lvl5pPr marL="1982690" indent="-220299" eaLnBrk="0" hangingPunct="0">
              <a:defRPr>
                <a:solidFill>
                  <a:schemeClr val="tx1"/>
                </a:solidFill>
                <a:latin typeface="Arial" pitchFamily="34" charset="0"/>
                <a:cs typeface="Arial" pitchFamily="34" charset="0"/>
              </a:defRPr>
            </a:lvl5pPr>
            <a:lvl6pPr marL="2423289" indent="-220299" eaLnBrk="0" fontAlgn="base" hangingPunct="0">
              <a:spcBef>
                <a:spcPct val="0"/>
              </a:spcBef>
              <a:spcAft>
                <a:spcPct val="0"/>
              </a:spcAft>
              <a:defRPr>
                <a:solidFill>
                  <a:schemeClr val="tx1"/>
                </a:solidFill>
                <a:latin typeface="Arial" pitchFamily="34" charset="0"/>
                <a:cs typeface="Arial" pitchFamily="34" charset="0"/>
              </a:defRPr>
            </a:lvl6pPr>
            <a:lvl7pPr marL="2863887" indent="-220299" eaLnBrk="0" fontAlgn="base" hangingPunct="0">
              <a:spcBef>
                <a:spcPct val="0"/>
              </a:spcBef>
              <a:spcAft>
                <a:spcPct val="0"/>
              </a:spcAft>
              <a:defRPr>
                <a:solidFill>
                  <a:schemeClr val="tx1"/>
                </a:solidFill>
                <a:latin typeface="Arial" pitchFamily="34" charset="0"/>
                <a:cs typeface="Arial" pitchFamily="34" charset="0"/>
              </a:defRPr>
            </a:lvl7pPr>
            <a:lvl8pPr marL="3304483" indent="-220299" eaLnBrk="0" fontAlgn="base" hangingPunct="0">
              <a:spcBef>
                <a:spcPct val="0"/>
              </a:spcBef>
              <a:spcAft>
                <a:spcPct val="0"/>
              </a:spcAft>
              <a:defRPr>
                <a:solidFill>
                  <a:schemeClr val="tx1"/>
                </a:solidFill>
                <a:latin typeface="Arial" pitchFamily="34" charset="0"/>
                <a:cs typeface="Arial" pitchFamily="34" charset="0"/>
              </a:defRPr>
            </a:lvl8pPr>
            <a:lvl9pPr marL="3745082" indent="-220299"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D8AF9B5-D8FF-462F-8F03-FED22E4B7280}"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8122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These are the main components that make financial navigation an effective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Arial"/>
              <a:cs typeface="Arial"/>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US" dirty="0"/>
              <a:t>Keep yourself updated about available patient assistance programs and other resources</a:t>
            </a:r>
          </a:p>
          <a:p>
            <a:pPr marL="514350" indent="-514350">
              <a:buAutoNum type="arabicPeriod"/>
            </a:pPr>
            <a:r>
              <a:rPr lang="en-US" dirty="0"/>
              <a:t>Intervene in reducing financial toxicity by proactively assisting patients and optimizing health insurance benefits</a:t>
            </a:r>
          </a:p>
          <a:p>
            <a:pPr marL="514350" indent="-514350">
              <a:buAutoNum type="arabicPeriod"/>
            </a:pPr>
            <a:r>
              <a:rPr lang="en-US" dirty="0"/>
              <a:t>Explain insurance coverage and provide assistance options (drug replacement, copay and etc.)</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US" dirty="0"/>
              <a:t>Use effective communication strategies with patients and their caregivers focusing on issues of cost of care, patient assistance support, and additional resources </a:t>
            </a:r>
            <a:r>
              <a:rPr lang="en-US" sz="1200" dirty="0">
                <a:solidFill>
                  <a:schemeClr val="tx1"/>
                </a:solidFill>
              </a:rPr>
              <a:t>(patients, caregivers, team at your facility)</a:t>
            </a:r>
            <a:endParaRPr lang="en-US" dirty="0"/>
          </a:p>
          <a:p>
            <a:pPr marL="514350" indent="-514350">
              <a:buFontTx/>
              <a:buAutoNum type="arabicPeriod"/>
            </a:pPr>
            <a:r>
              <a:rPr lang="en-US" dirty="0"/>
              <a:t>Manage, track, and report on all financial navigation and patient access services</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US" dirty="0"/>
              <a:t>Ensure that providers and cancer program staff are aware of ongoing policy requirements from payers for coverage of services </a:t>
            </a:r>
            <a:r>
              <a:rPr lang="en-US" sz="1200" dirty="0">
                <a:solidFill>
                  <a:schemeClr val="tx1"/>
                </a:solidFill>
              </a:rPr>
              <a:t>(especially when there are new treatments and there is no information about the coverage)</a:t>
            </a:r>
          </a:p>
          <a:p>
            <a:pPr marL="514350" indent="-514350">
              <a:buFontTx/>
              <a:buAutoNum type="arabicPeriod"/>
            </a:pPr>
            <a:r>
              <a:rPr lang="en-US" dirty="0"/>
              <a:t>Discuss more affordable treatment plans with the cancer care team if possible </a:t>
            </a:r>
            <a:r>
              <a:rPr lang="en-US" sz="1200" dirty="0">
                <a:solidFill>
                  <a:schemeClr val="tx1"/>
                </a:solidFill>
              </a:rPr>
              <a:t>(determining with a clinical team if there are different options that are less financially toxic to the patient)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dive deeper in each of these elements.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5017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stay updated and intervene early.</a:t>
            </a:r>
          </a:p>
        </p:txBody>
      </p:sp>
      <p:sp>
        <p:nvSpPr>
          <p:cNvPr id="4" name="Slide Number Placeholder 3"/>
          <p:cNvSpPr>
            <a:spLocks noGrp="1"/>
          </p:cNvSpPr>
          <p:nvPr>
            <p:ph type="sldNum" sz="quarter" idx="5"/>
          </p:nvPr>
        </p:nvSpPr>
        <p:spPr/>
        <p:txBody>
          <a:bodyPr/>
          <a:lstStyle/>
          <a:p>
            <a:fld id="{A0560A8B-9C2C-407D-A1F0-305D96FA1275}" type="slidenum">
              <a:rPr lang="en-US" smtClean="0"/>
              <a:t>12</a:t>
            </a:fld>
            <a:endParaRPr lang="en-US"/>
          </a:p>
        </p:txBody>
      </p:sp>
    </p:spTree>
    <p:extLst>
      <p:ext uri="{BB962C8B-B14F-4D97-AF65-F5344CB8AC3E}">
        <p14:creationId xmlns:p14="http://schemas.microsoft.com/office/powerpoint/2010/main" val="984030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To provide efficient financial navigation to the patient, it is essential to keep yourself updated about available patient assistance programs and other resources. Applications and processes for such programs continuously change; new programs are being offered; in addition, deadlines can vary from one program to another. Therefore, always make sure you use the most recent information to assist your patient. For example, you can sign up for the newsletters of various foundations to learn about when they open new funds or programs.</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These are examples of patient assistance programs and other resources:</a:t>
            </a:r>
          </a:p>
          <a:p>
            <a:pPr marL="285750" marR="0" indent="-285750">
              <a:lnSpc>
                <a:spcPct val="107000"/>
              </a:lnSpc>
              <a:spcBef>
                <a:spcPts val="0"/>
              </a:spcBef>
              <a:spcAft>
                <a:spcPts val="800"/>
              </a:spcAft>
              <a:buFont typeface="Arial" panose="020B0604020202020204" pitchFamily="34" charset="0"/>
              <a:buChar char="•"/>
            </a:pP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American Cancer Society Local Resources </a:t>
            </a:r>
            <a:r>
              <a:rPr lang="en-US" dirty="0">
                <a:effectLst/>
                <a:latin typeface="Calibri" panose="020F0502020204030204" pitchFamily="34" charset="0"/>
                <a:ea typeface="Calibri" panose="020F0502020204030204" pitchFamily="34" charset="0"/>
                <a:cs typeface="Times New Roman" panose="02020603050405020304" pitchFamily="18" charset="0"/>
              </a:rPr>
              <a:t>and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Cancer Can’t </a:t>
            </a:r>
            <a:r>
              <a:rPr lang="en-US" dirty="0">
                <a:effectLst/>
                <a:latin typeface="Calibri" panose="020F0502020204030204" pitchFamily="34" charset="0"/>
                <a:ea typeface="Calibri" panose="020F0502020204030204" pitchFamily="34" charset="0"/>
                <a:cs typeface="Times New Roman" panose="02020603050405020304" pitchFamily="18" charset="0"/>
              </a:rPr>
              <a:t>-  transportation, lodging, education, and emotional support</a:t>
            </a:r>
          </a:p>
          <a:p>
            <a:pPr marL="285750" marR="0" indent="-285750">
              <a:lnSpc>
                <a:spcPct val="107000"/>
              </a:lnSpc>
              <a:spcBef>
                <a:spcPts val="0"/>
              </a:spcBef>
              <a:spcAft>
                <a:spcPts val="800"/>
              </a:spcAft>
              <a:buFont typeface="Arial" panose="020B0604020202020204" pitchFamily="34" charset="0"/>
              <a:buChar char="•"/>
            </a:pP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Donate Drugs </a:t>
            </a:r>
            <a:r>
              <a:rPr lang="en-US" dirty="0">
                <a:effectLst/>
                <a:latin typeface="Calibri" panose="020F0502020204030204" pitchFamily="34" charset="0"/>
                <a:ea typeface="Calibri" panose="020F0502020204030204" pitchFamily="34" charset="0"/>
                <a:cs typeface="Times New Roman" panose="02020603050405020304" pitchFamily="18" charset="0"/>
              </a:rPr>
              <a:t>and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Charitable Pharmacy Group</a:t>
            </a:r>
            <a:r>
              <a:rPr lang="en-US" dirty="0">
                <a:effectLst/>
                <a:latin typeface="Calibri" panose="020F0502020204030204" pitchFamily="34" charset="0"/>
                <a:ea typeface="Calibri" panose="020F0502020204030204" pitchFamily="34" charset="0"/>
                <a:cs typeface="Times New Roman" panose="02020603050405020304" pitchFamily="18" charset="0"/>
              </a:rPr>
              <a:t> – option to donate unused drugs, so patients in need of such medications would be able to have access to them</a:t>
            </a:r>
          </a:p>
          <a:p>
            <a:pPr marL="285750" marR="0" indent="-285750">
              <a:lnSpc>
                <a:spcPct val="107000"/>
              </a:lnSpc>
              <a:spcBef>
                <a:spcPts val="0"/>
              </a:spcBef>
              <a:spcAft>
                <a:spcPts val="800"/>
              </a:spcAft>
              <a:buFont typeface="Arial" panose="020B0604020202020204" pitchFamily="34" charset="0"/>
              <a:buChar char="•"/>
            </a:pP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Good Rx</a:t>
            </a:r>
            <a:r>
              <a:rPr lang="en-US" dirty="0">
                <a:effectLst/>
                <a:latin typeface="Calibri" panose="020F0502020204030204" pitchFamily="34" charset="0"/>
                <a:ea typeface="Calibri" panose="020F0502020204030204" pitchFamily="34" charset="0"/>
                <a:cs typeface="Times New Roman" panose="02020603050405020304" pitchFamily="18" charset="0"/>
              </a:rPr>
              <a:t> – free tool to compare medication prices at different pharmacies</a:t>
            </a:r>
          </a:p>
          <a:p>
            <a:pPr marL="285750" marR="0" indent="-285750">
              <a:lnSpc>
                <a:spcPct val="107000"/>
              </a:lnSpc>
              <a:spcBef>
                <a:spcPts val="0"/>
              </a:spcBef>
              <a:spcAft>
                <a:spcPts val="800"/>
              </a:spcAft>
              <a:buFont typeface="Arial" panose="020B0604020202020204" pitchFamily="34" charset="0"/>
              <a:buChar char="•"/>
            </a:pP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Needy Meds</a:t>
            </a:r>
            <a:r>
              <a:rPr lang="en-US" dirty="0">
                <a:effectLst/>
                <a:latin typeface="Calibri" panose="020F0502020204030204" pitchFamily="34" charset="0"/>
                <a:ea typeface="Calibri" panose="020F0502020204030204" pitchFamily="34" charset="0"/>
                <a:cs typeface="Times New Roman" panose="02020603050405020304" pitchFamily="18" charset="0"/>
              </a:rPr>
              <a:t> - connects patients to programs that help them afford their medications and other healthcare costs</a:t>
            </a:r>
          </a:p>
          <a:p>
            <a:pPr marL="285750" marR="0" indent="-285750">
              <a:lnSpc>
                <a:spcPct val="107000"/>
              </a:lnSpc>
              <a:spcBef>
                <a:spcPts val="0"/>
              </a:spcBef>
              <a:spcAft>
                <a:spcPts val="800"/>
              </a:spcAft>
              <a:buFont typeface="Arial" panose="020B0604020202020204" pitchFamily="34" charset="0"/>
              <a:buChar char="•"/>
            </a:pP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Prescription Drug Assistance Network </a:t>
            </a:r>
            <a:r>
              <a:rPr lang="en-US" dirty="0">
                <a:effectLst/>
                <a:latin typeface="Calibri" panose="020F0502020204030204" pitchFamily="34" charset="0"/>
                <a:ea typeface="Calibri" panose="020F0502020204030204" pitchFamily="34" charset="0"/>
                <a:cs typeface="Times New Roman" panose="02020603050405020304" pitchFamily="18" charset="0"/>
              </a:rPr>
              <a:t>- finds and/ or manages a program for medications</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651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Patient assistance programs can be external or internal. </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External assistance programs are outside of patient’s health system</a:t>
            </a:r>
          </a:p>
          <a:p>
            <a:pPr marL="0" marR="0" lvl="0" indent="0" algn="l" defTabSz="914400" rtl="0" eaLnBrk="1" fontAlgn="auto" latinLnBrk="0" hangingPunct="1">
              <a:lnSpc>
                <a:spcPct val="107000"/>
              </a:lnSpc>
              <a:spcBef>
                <a:spcPts val="0"/>
              </a:spcBef>
              <a:spcAft>
                <a:spcPts val="800"/>
              </a:spcAft>
              <a:buClrTx/>
              <a:buSzTx/>
              <a:buFont typeface="+mj-lt"/>
              <a:buNone/>
              <a:tabLst>
                <a:tab pos="457200" algn="l"/>
              </a:tabLst>
              <a:defRPr/>
            </a:pPr>
            <a:r>
              <a:rPr lang="en-US" dirty="0">
                <a:effectLst/>
                <a:latin typeface="Calibri" panose="020F0502020204030204" pitchFamily="34" charset="0"/>
                <a:ea typeface="Calibri" panose="020F0502020204030204" pitchFamily="34" charset="0"/>
                <a:cs typeface="Times New Roman" panose="02020603050405020304" pitchFamily="18" charset="0"/>
              </a:rPr>
              <a:t>1. Manufacturer copay assistance: Copay cards for people with commercial insurance (patients are not eligible if they have government insurance). </a:t>
            </a:r>
            <a:r>
              <a:rPr lang="en-US" dirty="0"/>
              <a:t>Pharmaceutical companies assist with out-of-pocket drug costs. This assistance is specific to drugs offered by a particular drug company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mj-lt"/>
              <a:buNone/>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2. Foundation assistance: Copay assistance for people who have government insurance. P</a:t>
            </a:r>
            <a:r>
              <a:rPr lang="en-US" dirty="0"/>
              <a:t>rovided by disease foundations supported by donations to assist patients with specific diseases treatment</a:t>
            </a:r>
            <a:endParaRPr lang="en-US" dirty="0">
              <a:effectLst/>
              <a:latin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mj-lt"/>
              <a:buNone/>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3. Free drug programs: When someone doesn’t have insurance, or their treatment is not covered</a:t>
            </a:r>
          </a:p>
          <a:p>
            <a:pPr marL="342900" marR="0" lvl="0" indent="-342900">
              <a:lnSpc>
                <a:spcPct val="107000"/>
              </a:lnSpc>
              <a:spcBef>
                <a:spcPts val="0"/>
              </a:spcBef>
              <a:spcAft>
                <a:spcPts val="800"/>
              </a:spcAft>
              <a:buFont typeface="+mj-lt"/>
              <a:buAutoNum type="arabicPeriod"/>
              <a:tabLst>
                <a:tab pos="457200" algn="l"/>
              </a:tabLs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Internal</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0" dirty="0">
                <a:effectLst/>
                <a:latin typeface="Calibri" panose="020F0502020204030204" pitchFamily="34" charset="0"/>
                <a:ea typeface="Calibri" panose="020F0502020204030204" pitchFamily="34" charset="0"/>
                <a:cs typeface="Times New Roman" panose="02020603050405020304" pitchFamily="18" charset="0"/>
              </a:rPr>
              <a:t>assistance</a:t>
            </a:r>
            <a:r>
              <a:rPr lang="en-US" dirty="0">
                <a:effectLst/>
                <a:latin typeface="Calibri" panose="020F0502020204030204" pitchFamily="34" charset="0"/>
                <a:ea typeface="Calibri" panose="020F0502020204030204" pitchFamily="34" charset="0"/>
                <a:cs typeface="Times New Roman" panose="02020603050405020304" pitchFamily="18" charset="0"/>
              </a:rPr>
              <a:t> programs (within the hospital/ health system)</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1. Charity programs</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2. Payment plans: If someone is not eligible for a charity program, they might be eligible for payment plans</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Other types of assistance include living expense funds: Different organizations have funds available for the patient to pay rent, mortgage, utility bills, or get groceries.</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Always use an external assistance program before using internal. In this way, you may be able to make the funds last longer.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A0560A8B-9C2C-407D-A1F0-305D96FA1275}" type="slidenum">
              <a:rPr lang="en-US" smtClean="0"/>
              <a:t>14</a:t>
            </a:fld>
            <a:endParaRPr lang="en-US" dirty="0"/>
          </a:p>
        </p:txBody>
      </p:sp>
    </p:spTree>
    <p:extLst>
      <p:ext uri="{BB962C8B-B14F-4D97-AF65-F5344CB8AC3E}">
        <p14:creationId xmlns:p14="http://schemas.microsoft.com/office/powerpoint/2010/main" val="1547917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what type of assistance could be provided to the patient, it is important to determine the following:</a:t>
            </a:r>
          </a:p>
          <a:p>
            <a:pPr marL="171450" indent="-171450">
              <a:buFont typeface="Arial" panose="020B0604020202020204" pitchFamily="34" charset="0"/>
              <a:buChar char="•"/>
            </a:pPr>
            <a:r>
              <a:rPr lang="en-US" dirty="0"/>
              <a:t>If the patient has insurance and what type it is (government or commercial)</a:t>
            </a:r>
          </a:p>
          <a:p>
            <a:pPr marL="171450" indent="-171450">
              <a:buFont typeface="Arial" panose="020B0604020202020204" pitchFamily="34" charset="0"/>
              <a:buChar char="•"/>
            </a:pPr>
            <a:r>
              <a:rPr lang="en-US" dirty="0"/>
              <a:t>Has the patient met their out-of-pocket (OOP) costs for the year?</a:t>
            </a:r>
          </a:p>
          <a:p>
            <a:pPr marL="171450" indent="-171450">
              <a:buFont typeface="Arial" panose="020B0604020202020204" pitchFamily="34" charset="0"/>
              <a:buChar char="•"/>
            </a:pPr>
            <a:r>
              <a:rPr lang="en-US" dirty="0"/>
              <a:t>Is the patient underinsured?</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to find Patient Assistance Programs (PAP):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8EAED"/>
                </a:solidFill>
                <a:effectLst/>
                <a:latin typeface="Google Sans"/>
              </a:rPr>
              <a:t>Association of Community Cancer Centers (</a:t>
            </a:r>
            <a:r>
              <a:rPr lang="en-US" dirty="0"/>
              <a:t>ACCC) Patient Assistance and Reimbursement Guide (free – you can find patient assistance programs by drug name)</a:t>
            </a:r>
          </a:p>
          <a:p>
            <a:pPr marL="171450" indent="-171450">
              <a:buFont typeface="Arial" panose="020B0604020202020204" pitchFamily="34" charset="0"/>
              <a:buChar char="•"/>
            </a:pPr>
            <a:r>
              <a:rPr lang="en-US" dirty="0"/>
              <a:t>Pharmaceutical drug company websites (either specific drug websites or patient assistance websites)</a:t>
            </a:r>
          </a:p>
          <a:p>
            <a:pPr marL="171450" indent="-171450">
              <a:buFont typeface="Arial" panose="020B0604020202020204" pitchFamily="34" charset="0"/>
              <a:buChar char="•"/>
            </a:pPr>
            <a:r>
              <a:rPr lang="en-US" dirty="0"/>
              <a:t>The Cancer Financial Assistance Coalition – provides education about available resources and advocates for patients who need financial assistance due to cancer treatment and care. The website </a:t>
            </a:r>
            <a:r>
              <a:rPr lang="en-US" b="0" i="0" dirty="0">
                <a:solidFill>
                  <a:srgbClr val="404040"/>
                </a:solidFill>
                <a:effectLst/>
                <a:latin typeface="arial" panose="020B0604020202020204" pitchFamily="34" charset="0"/>
              </a:rPr>
              <a:t>does a good comprehensive look up that is zip code specific</a:t>
            </a:r>
            <a:endParaRPr lang="en-US" dirty="0"/>
          </a:p>
          <a:p>
            <a:pPr marL="171450" indent="-171450">
              <a:buFont typeface="Arial" panose="020B0604020202020204" pitchFamily="34" charset="0"/>
              <a:buChar char="•"/>
            </a:pPr>
            <a:r>
              <a:rPr lang="en-US" dirty="0"/>
              <a:t>Needymeds.org – helps find financial assistance for certain drugs</a:t>
            </a:r>
          </a:p>
          <a:p>
            <a:pPr marL="171450" indent="-171450">
              <a:buFont typeface="Arial" panose="020B0604020202020204" pitchFamily="34" charset="0"/>
              <a:buChar char="•"/>
            </a:pPr>
            <a:r>
              <a:rPr lang="en-US" dirty="0"/>
              <a:t>Rxassist.org – database of patient assistance programs, tools, and articles </a:t>
            </a:r>
          </a:p>
          <a:p>
            <a:endParaRPr lang="en-US" dirty="0"/>
          </a:p>
          <a:p>
            <a:pPr marL="0"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A0560A8B-9C2C-407D-A1F0-305D96FA1275}" type="slidenum">
              <a:rPr lang="en-US" smtClean="0"/>
              <a:t>15</a:t>
            </a:fld>
            <a:endParaRPr lang="en-US" dirty="0"/>
          </a:p>
        </p:txBody>
      </p:sp>
    </p:spTree>
    <p:extLst>
      <p:ext uri="{BB962C8B-B14F-4D97-AF65-F5344CB8AC3E}">
        <p14:creationId xmlns:p14="http://schemas.microsoft.com/office/powerpoint/2010/main" val="18459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565"/>
              </a:spcBef>
            </a:pPr>
            <a:r>
              <a:rPr lang="en-US" b="0" spc="-5" dirty="0">
                <a:solidFill>
                  <a:srgbClr val="000000"/>
                </a:solidFill>
                <a:latin typeface="Arial"/>
                <a:cs typeface="Arial"/>
              </a:rPr>
              <a:t> Let’s review different patient assistance programs.</a:t>
            </a:r>
          </a:p>
          <a:p>
            <a:pPr marL="12065" marR="8890" indent="0">
              <a:lnSpc>
                <a:spcPct val="90100"/>
              </a:lnSpc>
              <a:spcBef>
                <a:spcPts val="600"/>
              </a:spcBef>
              <a:buNone/>
              <a:tabLst>
                <a:tab pos="127635" algn="l"/>
              </a:tabLst>
            </a:pPr>
            <a:endParaRPr lang="en-US" spc="-5" dirty="0">
              <a:solidFill>
                <a:srgbClr val="000000"/>
              </a:solidFill>
              <a:latin typeface="Arial"/>
              <a:cs typeface="Arial"/>
            </a:endParaRPr>
          </a:p>
          <a:p>
            <a:pPr marL="12700" algn="l">
              <a:lnSpc>
                <a:spcPct val="100000"/>
              </a:lnSpc>
              <a:spcBef>
                <a:spcPts val="565"/>
              </a:spcBef>
            </a:pPr>
            <a:r>
              <a:rPr lang="en-US" b="1" dirty="0">
                <a:solidFill>
                  <a:srgbClr val="000000"/>
                </a:solidFill>
                <a:latin typeface="Arial"/>
                <a:cs typeface="Arial"/>
              </a:rPr>
              <a:t>Manufacturer </a:t>
            </a:r>
            <a:r>
              <a:rPr lang="en-US" b="1" spc="-5" dirty="0">
                <a:solidFill>
                  <a:srgbClr val="000000"/>
                </a:solidFill>
                <a:latin typeface="Arial"/>
                <a:cs typeface="Arial"/>
              </a:rPr>
              <a:t>Copay</a:t>
            </a:r>
            <a:r>
              <a:rPr lang="en-US" b="1" spc="-70" dirty="0">
                <a:solidFill>
                  <a:srgbClr val="000000"/>
                </a:solidFill>
                <a:latin typeface="Arial"/>
                <a:cs typeface="Arial"/>
              </a:rPr>
              <a:t> </a:t>
            </a:r>
            <a:r>
              <a:rPr lang="en-US" b="1" dirty="0">
                <a:solidFill>
                  <a:srgbClr val="000000"/>
                </a:solidFill>
                <a:latin typeface="Arial"/>
                <a:cs typeface="Arial"/>
              </a:rPr>
              <a:t>Cards</a:t>
            </a:r>
            <a:endParaRPr lang="en-US" dirty="0">
              <a:solidFill>
                <a:srgbClr val="000000"/>
              </a:solidFill>
              <a:latin typeface="Arial"/>
              <a:cs typeface="Arial"/>
            </a:endParaRPr>
          </a:p>
          <a:p>
            <a:pPr marL="127000" marR="111760" indent="-114300">
              <a:lnSpc>
                <a:spcPts val="1190"/>
              </a:lnSpc>
              <a:spcBef>
                <a:spcPts val="615"/>
              </a:spcBef>
              <a:buChar char="•"/>
              <a:tabLst>
                <a:tab pos="127000" algn="l"/>
              </a:tabLst>
            </a:pPr>
            <a:r>
              <a:rPr lang="en-US" spc="-5" dirty="0">
                <a:solidFill>
                  <a:srgbClr val="000000"/>
                </a:solidFill>
                <a:latin typeface="Arial"/>
                <a:cs typeface="Arial"/>
              </a:rPr>
              <a:t>Copay </a:t>
            </a:r>
            <a:r>
              <a:rPr lang="en-US" dirty="0">
                <a:solidFill>
                  <a:srgbClr val="000000"/>
                </a:solidFill>
                <a:latin typeface="Arial"/>
                <a:cs typeface="Arial"/>
              </a:rPr>
              <a:t>cards come</a:t>
            </a:r>
            <a:r>
              <a:rPr lang="en-US" spc="-95" dirty="0">
                <a:solidFill>
                  <a:srgbClr val="000000"/>
                </a:solidFill>
                <a:latin typeface="Arial"/>
                <a:cs typeface="Arial"/>
              </a:rPr>
              <a:t> </a:t>
            </a:r>
            <a:r>
              <a:rPr lang="en-US" dirty="0">
                <a:solidFill>
                  <a:srgbClr val="000000"/>
                </a:solidFill>
                <a:latin typeface="Arial"/>
                <a:cs typeface="Arial"/>
              </a:rPr>
              <a:t>directly </a:t>
            </a:r>
            <a:r>
              <a:rPr lang="en-US" spc="5" dirty="0">
                <a:solidFill>
                  <a:srgbClr val="000000"/>
                </a:solidFill>
                <a:latin typeface="Arial"/>
                <a:cs typeface="Arial"/>
              </a:rPr>
              <a:t>from </a:t>
            </a:r>
            <a:r>
              <a:rPr lang="en-US" dirty="0">
                <a:solidFill>
                  <a:srgbClr val="000000"/>
                </a:solidFill>
                <a:latin typeface="Arial"/>
                <a:cs typeface="Arial"/>
              </a:rPr>
              <a:t>the</a:t>
            </a:r>
            <a:r>
              <a:rPr lang="en-US" spc="-105" dirty="0">
                <a:solidFill>
                  <a:srgbClr val="000000"/>
                </a:solidFill>
                <a:latin typeface="Arial"/>
                <a:cs typeface="Arial"/>
              </a:rPr>
              <a:t> </a:t>
            </a:r>
            <a:r>
              <a:rPr lang="en-US" dirty="0">
                <a:solidFill>
                  <a:srgbClr val="000000"/>
                </a:solidFill>
                <a:latin typeface="Arial"/>
                <a:cs typeface="Arial"/>
              </a:rPr>
              <a:t>manufacturer</a:t>
            </a:r>
          </a:p>
          <a:p>
            <a:pPr marL="127000" marR="334645" indent="-114300">
              <a:lnSpc>
                <a:spcPts val="1190"/>
              </a:lnSpc>
              <a:spcBef>
                <a:spcPts val="600"/>
              </a:spcBef>
              <a:buChar char="•"/>
              <a:tabLst>
                <a:tab pos="127000" algn="l"/>
              </a:tabLst>
            </a:pPr>
            <a:r>
              <a:rPr lang="en-US" spc="-5" dirty="0">
                <a:solidFill>
                  <a:srgbClr val="000000"/>
                </a:solidFill>
                <a:latin typeface="Arial"/>
                <a:cs typeface="Arial"/>
              </a:rPr>
              <a:t>Funding is available </a:t>
            </a:r>
            <a:r>
              <a:rPr lang="en-US" dirty="0">
                <a:solidFill>
                  <a:srgbClr val="000000"/>
                </a:solidFill>
                <a:latin typeface="Arial"/>
                <a:cs typeface="Arial"/>
              </a:rPr>
              <a:t>by </a:t>
            </a:r>
            <a:r>
              <a:rPr lang="en-US" spc="-5" dirty="0">
                <a:solidFill>
                  <a:srgbClr val="000000"/>
                </a:solidFill>
                <a:latin typeface="Arial"/>
                <a:cs typeface="Arial"/>
              </a:rPr>
              <a:t>medication/ treatment</a:t>
            </a:r>
            <a:endParaRPr lang="en-US" dirty="0">
              <a:solidFill>
                <a:srgbClr val="000000"/>
              </a:solidFill>
              <a:latin typeface="Arial"/>
              <a:cs typeface="Arial"/>
            </a:endParaRPr>
          </a:p>
          <a:p>
            <a:pPr marL="127000" indent="-114300">
              <a:lnSpc>
                <a:spcPts val="1255"/>
              </a:lnSpc>
              <a:spcBef>
                <a:spcPts val="445"/>
              </a:spcBef>
              <a:buChar char="•"/>
              <a:tabLst>
                <a:tab pos="127000" algn="l"/>
              </a:tabLst>
            </a:pPr>
            <a:r>
              <a:rPr lang="en-US" spc="-5" dirty="0">
                <a:solidFill>
                  <a:srgbClr val="000000"/>
                </a:solidFill>
                <a:latin typeface="Arial"/>
                <a:cs typeface="Arial"/>
              </a:rPr>
              <a:t>Cover only </a:t>
            </a:r>
            <a:r>
              <a:rPr lang="en-US" dirty="0">
                <a:solidFill>
                  <a:srgbClr val="000000"/>
                </a:solidFill>
                <a:latin typeface="Arial"/>
                <a:cs typeface="Arial"/>
              </a:rPr>
              <a:t>cost</a:t>
            </a:r>
            <a:r>
              <a:rPr lang="en-US" spc="-25" dirty="0">
                <a:solidFill>
                  <a:srgbClr val="000000"/>
                </a:solidFill>
                <a:latin typeface="Arial"/>
                <a:cs typeface="Arial"/>
              </a:rPr>
              <a:t> </a:t>
            </a:r>
            <a:r>
              <a:rPr lang="en-US" dirty="0">
                <a:solidFill>
                  <a:srgbClr val="000000"/>
                </a:solidFill>
                <a:latin typeface="Arial"/>
                <a:cs typeface="Arial"/>
              </a:rPr>
              <a:t>of </a:t>
            </a:r>
            <a:r>
              <a:rPr lang="en-US" spc="-5" dirty="0">
                <a:solidFill>
                  <a:srgbClr val="000000"/>
                </a:solidFill>
                <a:latin typeface="Arial"/>
                <a:cs typeface="Arial"/>
              </a:rPr>
              <a:t>medication</a:t>
            </a:r>
            <a:endParaRPr lang="en-US" dirty="0">
              <a:solidFill>
                <a:srgbClr val="000000"/>
              </a:solidFill>
              <a:latin typeface="Arial"/>
              <a:cs typeface="Arial"/>
            </a:endParaRPr>
          </a:p>
          <a:p>
            <a:pPr marL="127000" marR="60960" indent="-114300">
              <a:lnSpc>
                <a:spcPts val="1190"/>
              </a:lnSpc>
              <a:spcBef>
                <a:spcPts val="615"/>
              </a:spcBef>
              <a:buChar char="•"/>
              <a:tabLst>
                <a:tab pos="127000" algn="l"/>
              </a:tabLst>
            </a:pPr>
            <a:r>
              <a:rPr lang="en-US" spc="-5" dirty="0">
                <a:solidFill>
                  <a:srgbClr val="000000"/>
                </a:solidFill>
                <a:latin typeface="Arial"/>
                <a:cs typeface="Arial"/>
              </a:rPr>
              <a:t>Approval can last for a full year from the date of approval or to the end of a calendar year (some automatically get renewed; some require you to renew)</a:t>
            </a:r>
            <a:endParaRPr lang="en-US" dirty="0">
              <a:solidFill>
                <a:srgbClr val="000000"/>
              </a:solidFill>
              <a:latin typeface="Arial"/>
              <a:cs typeface="Arial"/>
            </a:endParaRPr>
          </a:p>
          <a:p>
            <a:pPr marL="127000" marR="5080" indent="-114300">
              <a:lnSpc>
                <a:spcPts val="1190"/>
              </a:lnSpc>
              <a:spcBef>
                <a:spcPts val="595"/>
              </a:spcBef>
              <a:buChar char="•"/>
              <a:tabLst>
                <a:tab pos="127000" algn="l"/>
              </a:tabLst>
            </a:pPr>
            <a:r>
              <a:rPr lang="en-US" spc="-5" dirty="0">
                <a:solidFill>
                  <a:srgbClr val="000000"/>
                </a:solidFill>
                <a:latin typeface="Arial"/>
                <a:cs typeface="Arial"/>
              </a:rPr>
              <a:t>Federally insured (Medicaid, Medicare, </a:t>
            </a:r>
            <a:r>
              <a:rPr lang="en-US" dirty="0">
                <a:solidFill>
                  <a:srgbClr val="000000"/>
                </a:solidFill>
                <a:latin typeface="Arial"/>
                <a:cs typeface="Arial"/>
              </a:rPr>
              <a:t>Tricare) </a:t>
            </a:r>
            <a:r>
              <a:rPr lang="en-US" spc="-5" dirty="0">
                <a:solidFill>
                  <a:srgbClr val="000000"/>
                </a:solidFill>
                <a:latin typeface="Arial"/>
                <a:cs typeface="Arial"/>
              </a:rPr>
              <a:t>patients </a:t>
            </a:r>
            <a:r>
              <a:rPr lang="en-US" dirty="0">
                <a:solidFill>
                  <a:srgbClr val="000000"/>
                </a:solidFill>
                <a:latin typeface="Arial"/>
                <a:cs typeface="Arial"/>
              </a:rPr>
              <a:t>are not </a:t>
            </a:r>
            <a:r>
              <a:rPr lang="en-US" spc="-5" dirty="0">
                <a:solidFill>
                  <a:srgbClr val="000000"/>
                </a:solidFill>
                <a:latin typeface="Arial"/>
                <a:cs typeface="Arial"/>
              </a:rPr>
              <a:t>eligible </a:t>
            </a:r>
            <a:r>
              <a:rPr lang="en-US" spc="5" dirty="0">
                <a:solidFill>
                  <a:srgbClr val="000000"/>
                </a:solidFill>
                <a:latin typeface="Arial"/>
                <a:cs typeface="Arial"/>
              </a:rPr>
              <a:t>for </a:t>
            </a:r>
            <a:r>
              <a:rPr lang="en-US" dirty="0">
                <a:solidFill>
                  <a:srgbClr val="000000"/>
                </a:solidFill>
                <a:latin typeface="Arial"/>
                <a:cs typeface="Arial"/>
              </a:rPr>
              <a:t>copay cards</a:t>
            </a:r>
          </a:p>
          <a:p>
            <a:pPr marL="127000" marR="247015" indent="-114300">
              <a:lnSpc>
                <a:spcPts val="1190"/>
              </a:lnSpc>
              <a:spcBef>
                <a:spcPts val="595"/>
              </a:spcBef>
              <a:buChar char="•"/>
              <a:tabLst>
                <a:tab pos="127000" algn="l"/>
              </a:tabLst>
            </a:pPr>
            <a:r>
              <a:rPr lang="en-US" spc="-5" dirty="0">
                <a:solidFill>
                  <a:srgbClr val="000000"/>
                </a:solidFill>
                <a:latin typeface="Arial"/>
                <a:cs typeface="Arial"/>
              </a:rPr>
              <a:t>Some </a:t>
            </a:r>
            <a:r>
              <a:rPr lang="en-US" dirty="0">
                <a:solidFill>
                  <a:srgbClr val="000000"/>
                </a:solidFill>
                <a:latin typeface="Arial"/>
                <a:cs typeface="Arial"/>
              </a:rPr>
              <a:t>manufacturer</a:t>
            </a:r>
            <a:r>
              <a:rPr lang="en-US" spc="-110" dirty="0">
                <a:solidFill>
                  <a:srgbClr val="000000"/>
                </a:solidFill>
                <a:latin typeface="Arial"/>
                <a:cs typeface="Arial"/>
              </a:rPr>
              <a:t>s  </a:t>
            </a:r>
            <a:r>
              <a:rPr lang="en-US" dirty="0">
                <a:solidFill>
                  <a:srgbClr val="000000"/>
                </a:solidFill>
                <a:latin typeface="Arial"/>
                <a:cs typeface="Arial"/>
              </a:rPr>
              <a:t>set </a:t>
            </a:r>
            <a:r>
              <a:rPr lang="en-US" spc="-5" dirty="0">
                <a:solidFill>
                  <a:srgbClr val="000000"/>
                </a:solidFill>
                <a:latin typeface="Arial"/>
                <a:cs typeface="Arial"/>
              </a:rPr>
              <a:t>their income</a:t>
            </a:r>
            <a:r>
              <a:rPr lang="en-US" spc="-35" dirty="0">
                <a:solidFill>
                  <a:srgbClr val="000000"/>
                </a:solidFill>
                <a:latin typeface="Arial"/>
                <a:cs typeface="Arial"/>
              </a:rPr>
              <a:t> </a:t>
            </a:r>
            <a:r>
              <a:rPr lang="en-US" spc="-5" dirty="0">
                <a:solidFill>
                  <a:srgbClr val="000000"/>
                </a:solidFill>
                <a:latin typeface="Arial"/>
                <a:cs typeface="Arial"/>
              </a:rPr>
              <a:t>guidelines, but some of them don’t have any income eligibility guidelines</a:t>
            </a:r>
          </a:p>
          <a:p>
            <a:pPr marL="127000" marR="247015" indent="-114300">
              <a:lnSpc>
                <a:spcPts val="1190"/>
              </a:lnSpc>
              <a:spcBef>
                <a:spcPts val="595"/>
              </a:spcBef>
              <a:buChar char="•"/>
              <a:tabLst>
                <a:tab pos="127000" algn="l"/>
              </a:tabLst>
            </a:pPr>
            <a:endParaRPr lang="en-US" spc="-5" dirty="0">
              <a:solidFill>
                <a:srgbClr val="000000"/>
              </a:solidFill>
              <a:latin typeface="Arial"/>
              <a:cs typeface="Arial"/>
            </a:endParaRPr>
          </a:p>
          <a:p>
            <a:pPr marL="12700">
              <a:lnSpc>
                <a:spcPct val="100000"/>
              </a:lnSpc>
              <a:spcBef>
                <a:spcPts val="565"/>
              </a:spcBef>
            </a:pPr>
            <a:r>
              <a:rPr lang="en-US" b="1" spc="-5" dirty="0">
                <a:solidFill>
                  <a:srgbClr val="000000"/>
                </a:solidFill>
                <a:latin typeface="Arial"/>
                <a:cs typeface="Arial"/>
              </a:rPr>
              <a:t>Foundations</a:t>
            </a:r>
            <a:endParaRPr lang="en-US" dirty="0">
              <a:solidFill>
                <a:srgbClr val="000000"/>
              </a:solidFill>
              <a:latin typeface="Arial"/>
              <a:cs typeface="Arial"/>
            </a:endParaRPr>
          </a:p>
          <a:p>
            <a:pPr marL="127000" marR="301625" indent="-114935">
              <a:lnSpc>
                <a:spcPts val="1190"/>
              </a:lnSpc>
              <a:spcBef>
                <a:spcPts val="615"/>
              </a:spcBef>
              <a:buChar char="•"/>
              <a:tabLst>
                <a:tab pos="127635" algn="l"/>
              </a:tabLst>
            </a:pPr>
            <a:r>
              <a:rPr lang="en-US" spc="-5" dirty="0">
                <a:solidFill>
                  <a:srgbClr val="000000"/>
                </a:solidFill>
                <a:latin typeface="Arial"/>
                <a:cs typeface="Arial"/>
              </a:rPr>
              <a:t>Funding is primarily available </a:t>
            </a:r>
            <a:r>
              <a:rPr lang="en-US" dirty="0">
                <a:solidFill>
                  <a:srgbClr val="000000"/>
                </a:solidFill>
                <a:latin typeface="Arial"/>
                <a:cs typeface="Arial"/>
              </a:rPr>
              <a:t>by</a:t>
            </a:r>
            <a:r>
              <a:rPr lang="en-US" spc="-20" dirty="0">
                <a:solidFill>
                  <a:srgbClr val="000000"/>
                </a:solidFill>
                <a:latin typeface="Arial"/>
                <a:cs typeface="Arial"/>
              </a:rPr>
              <a:t> </a:t>
            </a:r>
            <a:r>
              <a:rPr lang="en-US" spc="-5" dirty="0">
                <a:solidFill>
                  <a:srgbClr val="000000"/>
                </a:solidFill>
                <a:latin typeface="Arial"/>
                <a:cs typeface="Arial"/>
              </a:rPr>
              <a:t>diagnosis</a:t>
            </a:r>
            <a:endParaRPr lang="en-US" dirty="0">
              <a:solidFill>
                <a:srgbClr val="000000"/>
              </a:solidFill>
              <a:latin typeface="Arial"/>
              <a:cs typeface="Arial"/>
            </a:endParaRPr>
          </a:p>
          <a:p>
            <a:pPr marL="127000" marR="5080" indent="-114935">
              <a:lnSpc>
                <a:spcPct val="90100"/>
              </a:lnSpc>
              <a:spcBef>
                <a:spcPts val="580"/>
              </a:spcBef>
              <a:buChar char="•"/>
              <a:tabLst>
                <a:tab pos="127635" algn="l"/>
              </a:tabLst>
            </a:pPr>
            <a:r>
              <a:rPr lang="en-US" spc="-5" dirty="0">
                <a:solidFill>
                  <a:srgbClr val="000000"/>
                </a:solidFill>
                <a:latin typeface="Arial"/>
                <a:cs typeface="Arial"/>
              </a:rPr>
              <a:t>Foundations only cover treatment copays. Do</a:t>
            </a:r>
            <a:r>
              <a:rPr lang="en-US" spc="-55" dirty="0">
                <a:solidFill>
                  <a:srgbClr val="000000"/>
                </a:solidFill>
                <a:latin typeface="Arial"/>
                <a:cs typeface="Arial"/>
              </a:rPr>
              <a:t> </a:t>
            </a:r>
            <a:r>
              <a:rPr lang="en-US" dirty="0">
                <a:solidFill>
                  <a:srgbClr val="000000"/>
                </a:solidFill>
                <a:latin typeface="Arial"/>
                <a:cs typeface="Arial"/>
              </a:rPr>
              <a:t>not usually </a:t>
            </a:r>
            <a:r>
              <a:rPr lang="en-US" spc="-5" dirty="0">
                <a:solidFill>
                  <a:srgbClr val="000000"/>
                </a:solidFill>
                <a:latin typeface="Arial"/>
                <a:cs typeface="Arial"/>
              </a:rPr>
              <a:t>cover </a:t>
            </a:r>
            <a:r>
              <a:rPr lang="en-US" dirty="0">
                <a:solidFill>
                  <a:srgbClr val="000000"/>
                </a:solidFill>
                <a:latin typeface="Arial"/>
                <a:cs typeface="Arial"/>
              </a:rPr>
              <a:t>administration fees, </a:t>
            </a:r>
            <a:r>
              <a:rPr lang="en-US" spc="-5" dirty="0">
                <a:solidFill>
                  <a:srgbClr val="000000"/>
                </a:solidFill>
                <a:latin typeface="Arial"/>
                <a:cs typeface="Arial"/>
              </a:rPr>
              <a:t>labs, </a:t>
            </a:r>
            <a:r>
              <a:rPr lang="en-US" spc="-10" dirty="0">
                <a:solidFill>
                  <a:srgbClr val="000000"/>
                </a:solidFill>
                <a:latin typeface="Arial"/>
                <a:cs typeface="Arial"/>
              </a:rPr>
              <a:t>doctor’s </a:t>
            </a:r>
            <a:r>
              <a:rPr lang="en-US" spc="-5" dirty="0">
                <a:solidFill>
                  <a:srgbClr val="000000"/>
                </a:solidFill>
                <a:latin typeface="Arial"/>
                <a:cs typeface="Arial"/>
              </a:rPr>
              <a:t>visits, </a:t>
            </a:r>
            <a:r>
              <a:rPr lang="en-US" dirty="0">
                <a:solidFill>
                  <a:srgbClr val="000000"/>
                </a:solidFill>
                <a:latin typeface="Arial"/>
                <a:cs typeface="Arial"/>
              </a:rPr>
              <a:t>testing,</a:t>
            </a:r>
            <a:r>
              <a:rPr lang="en-US" spc="-70" dirty="0">
                <a:solidFill>
                  <a:srgbClr val="000000"/>
                </a:solidFill>
                <a:latin typeface="Arial"/>
                <a:cs typeface="Arial"/>
              </a:rPr>
              <a:t> </a:t>
            </a:r>
            <a:r>
              <a:rPr lang="en-US" dirty="0">
                <a:solidFill>
                  <a:srgbClr val="000000"/>
                </a:solidFill>
                <a:latin typeface="Arial"/>
                <a:cs typeface="Arial"/>
              </a:rPr>
              <a:t>etc.</a:t>
            </a:r>
          </a:p>
          <a:p>
            <a:pPr marL="127000" marR="177165" indent="-114935">
              <a:lnSpc>
                <a:spcPts val="1190"/>
              </a:lnSpc>
              <a:spcBef>
                <a:spcPts val="615"/>
              </a:spcBef>
              <a:buChar char="•"/>
              <a:tabLst>
                <a:tab pos="127635" algn="l"/>
              </a:tabLst>
            </a:pPr>
            <a:r>
              <a:rPr lang="en-US" dirty="0">
                <a:solidFill>
                  <a:srgbClr val="000000"/>
                </a:solidFill>
                <a:latin typeface="Arial"/>
                <a:cs typeface="Arial"/>
              </a:rPr>
              <a:t>If </a:t>
            </a:r>
            <a:r>
              <a:rPr lang="en-US" spc="-5" dirty="0">
                <a:solidFill>
                  <a:srgbClr val="000000"/>
                </a:solidFill>
                <a:latin typeface="Arial"/>
                <a:cs typeface="Arial"/>
              </a:rPr>
              <a:t>you </a:t>
            </a:r>
            <a:r>
              <a:rPr lang="en-US" dirty="0">
                <a:solidFill>
                  <a:srgbClr val="000000"/>
                </a:solidFill>
                <a:latin typeface="Arial"/>
                <a:cs typeface="Arial"/>
              </a:rPr>
              <a:t>are </a:t>
            </a:r>
            <a:r>
              <a:rPr lang="en-US" spc="-5" dirty="0">
                <a:solidFill>
                  <a:srgbClr val="000000"/>
                </a:solidFill>
                <a:latin typeface="Arial"/>
                <a:cs typeface="Arial"/>
              </a:rPr>
              <a:t>uninsured </a:t>
            </a:r>
            <a:r>
              <a:rPr lang="en-US" dirty="0">
                <a:solidFill>
                  <a:srgbClr val="000000"/>
                </a:solidFill>
                <a:latin typeface="Arial"/>
                <a:cs typeface="Arial"/>
              </a:rPr>
              <a:t>or </a:t>
            </a:r>
            <a:r>
              <a:rPr lang="en-US" spc="-5" dirty="0">
                <a:solidFill>
                  <a:srgbClr val="000000"/>
                </a:solidFill>
                <a:latin typeface="Arial"/>
                <a:cs typeface="Arial"/>
              </a:rPr>
              <a:t>insurance </a:t>
            </a:r>
            <a:r>
              <a:rPr lang="en-US" dirty="0">
                <a:solidFill>
                  <a:srgbClr val="000000"/>
                </a:solidFill>
                <a:latin typeface="Arial"/>
                <a:cs typeface="Arial"/>
              </a:rPr>
              <a:t>has </a:t>
            </a:r>
            <a:r>
              <a:rPr lang="en-US" spc="-5" dirty="0">
                <a:solidFill>
                  <a:srgbClr val="000000"/>
                </a:solidFill>
                <a:latin typeface="Arial"/>
                <a:cs typeface="Arial"/>
              </a:rPr>
              <a:t>denied </a:t>
            </a:r>
            <a:r>
              <a:rPr lang="en-US" dirty="0">
                <a:solidFill>
                  <a:srgbClr val="000000"/>
                </a:solidFill>
                <a:latin typeface="Arial"/>
                <a:cs typeface="Arial"/>
              </a:rPr>
              <a:t>overage, foundation</a:t>
            </a:r>
            <a:r>
              <a:rPr lang="en-US" spc="-130" dirty="0">
                <a:solidFill>
                  <a:srgbClr val="000000"/>
                </a:solidFill>
                <a:latin typeface="Arial"/>
                <a:cs typeface="Arial"/>
              </a:rPr>
              <a:t> </a:t>
            </a:r>
            <a:r>
              <a:rPr lang="en-US" spc="-10" dirty="0">
                <a:solidFill>
                  <a:srgbClr val="000000"/>
                </a:solidFill>
                <a:latin typeface="Arial"/>
                <a:cs typeface="Arial"/>
              </a:rPr>
              <a:t>will </a:t>
            </a:r>
            <a:r>
              <a:rPr lang="en-US" dirty="0">
                <a:solidFill>
                  <a:srgbClr val="000000"/>
                </a:solidFill>
                <a:latin typeface="Arial"/>
                <a:cs typeface="Arial"/>
              </a:rPr>
              <a:t>not </a:t>
            </a:r>
            <a:r>
              <a:rPr lang="en-US" spc="-5" dirty="0">
                <a:solidFill>
                  <a:srgbClr val="000000"/>
                </a:solidFill>
                <a:latin typeface="Arial"/>
                <a:cs typeface="Arial"/>
              </a:rPr>
              <a:t>provide</a:t>
            </a:r>
            <a:r>
              <a:rPr lang="en-US" spc="-45" dirty="0">
                <a:solidFill>
                  <a:srgbClr val="000000"/>
                </a:solidFill>
                <a:latin typeface="Arial"/>
                <a:cs typeface="Arial"/>
              </a:rPr>
              <a:t> </a:t>
            </a:r>
            <a:r>
              <a:rPr lang="en-US" dirty="0">
                <a:solidFill>
                  <a:srgbClr val="000000"/>
                </a:solidFill>
                <a:latin typeface="Arial"/>
                <a:cs typeface="Arial"/>
              </a:rPr>
              <a:t>assistance</a:t>
            </a:r>
          </a:p>
          <a:p>
            <a:pPr marL="127000" indent="-114935">
              <a:lnSpc>
                <a:spcPct val="100000"/>
              </a:lnSpc>
              <a:spcBef>
                <a:spcPts val="445"/>
              </a:spcBef>
              <a:buChar char="•"/>
              <a:tabLst>
                <a:tab pos="127635" algn="l"/>
              </a:tabLst>
            </a:pPr>
            <a:r>
              <a:rPr lang="en-US" spc="-5" dirty="0">
                <a:solidFill>
                  <a:srgbClr val="000000"/>
                </a:solidFill>
                <a:latin typeface="Arial"/>
                <a:cs typeface="Arial"/>
              </a:rPr>
              <a:t>Must reapply every</a:t>
            </a:r>
            <a:r>
              <a:rPr lang="en-US" spc="-25" dirty="0">
                <a:solidFill>
                  <a:srgbClr val="000000"/>
                </a:solidFill>
                <a:latin typeface="Arial"/>
                <a:cs typeface="Arial"/>
              </a:rPr>
              <a:t> </a:t>
            </a:r>
            <a:r>
              <a:rPr lang="en-US" spc="-5" dirty="0">
                <a:solidFill>
                  <a:srgbClr val="000000"/>
                </a:solidFill>
                <a:latin typeface="Arial"/>
                <a:cs typeface="Arial"/>
              </a:rPr>
              <a:t>year</a:t>
            </a:r>
            <a:endParaRPr lang="en-US" dirty="0">
              <a:solidFill>
                <a:srgbClr val="000000"/>
              </a:solidFill>
              <a:latin typeface="Arial"/>
              <a:cs typeface="Arial"/>
            </a:endParaRPr>
          </a:p>
          <a:p>
            <a:pPr marL="127000" marR="8890" indent="-114935">
              <a:lnSpc>
                <a:spcPct val="90100"/>
              </a:lnSpc>
              <a:spcBef>
                <a:spcPts val="600"/>
              </a:spcBef>
              <a:buChar char="•"/>
              <a:tabLst>
                <a:tab pos="127635" algn="l"/>
              </a:tabLst>
            </a:pPr>
            <a:r>
              <a:rPr lang="en-US" spc="-5" dirty="0">
                <a:solidFill>
                  <a:srgbClr val="000000"/>
                </a:solidFill>
                <a:latin typeface="Arial"/>
                <a:cs typeface="Arial"/>
              </a:rPr>
              <a:t>Most provide </a:t>
            </a:r>
            <a:r>
              <a:rPr lang="en-US" dirty="0">
                <a:solidFill>
                  <a:srgbClr val="000000"/>
                </a:solidFill>
                <a:latin typeface="Arial"/>
                <a:cs typeface="Arial"/>
              </a:rPr>
              <a:t>assistance</a:t>
            </a:r>
            <a:r>
              <a:rPr lang="en-US" spc="-75" dirty="0">
                <a:solidFill>
                  <a:srgbClr val="000000"/>
                </a:solidFill>
                <a:latin typeface="Arial"/>
                <a:cs typeface="Arial"/>
              </a:rPr>
              <a:t> </a:t>
            </a:r>
            <a:r>
              <a:rPr lang="en-US" spc="5" dirty="0">
                <a:solidFill>
                  <a:srgbClr val="000000"/>
                </a:solidFill>
                <a:latin typeface="Arial"/>
                <a:cs typeface="Arial"/>
              </a:rPr>
              <a:t>for </a:t>
            </a:r>
            <a:r>
              <a:rPr lang="en-US" spc="-5" dirty="0">
                <a:solidFill>
                  <a:srgbClr val="000000"/>
                </a:solidFill>
                <a:latin typeface="Arial"/>
                <a:cs typeface="Arial"/>
              </a:rPr>
              <a:t>individuals </a:t>
            </a:r>
            <a:r>
              <a:rPr lang="en-US" dirty="0">
                <a:solidFill>
                  <a:srgbClr val="000000"/>
                </a:solidFill>
                <a:latin typeface="Arial"/>
                <a:cs typeface="Arial"/>
              </a:rPr>
              <a:t>at 500% </a:t>
            </a:r>
            <a:r>
              <a:rPr lang="en-US" spc="-5" dirty="0">
                <a:solidFill>
                  <a:srgbClr val="000000"/>
                </a:solidFill>
                <a:latin typeface="Arial"/>
                <a:cs typeface="Arial"/>
              </a:rPr>
              <a:t>FPL or below, </a:t>
            </a:r>
            <a:r>
              <a:rPr lang="en-US" dirty="0">
                <a:solidFill>
                  <a:srgbClr val="000000"/>
                </a:solidFill>
                <a:latin typeface="Arial"/>
                <a:cs typeface="Arial"/>
              </a:rPr>
              <a:t>some 400%</a:t>
            </a:r>
            <a:r>
              <a:rPr lang="en-US" spc="-50" dirty="0">
                <a:solidFill>
                  <a:srgbClr val="000000"/>
                </a:solidFill>
                <a:latin typeface="Arial"/>
                <a:cs typeface="Arial"/>
              </a:rPr>
              <a:t> </a:t>
            </a:r>
            <a:r>
              <a:rPr lang="en-US" spc="-5" dirty="0">
                <a:solidFill>
                  <a:srgbClr val="000000"/>
                </a:solidFill>
                <a:latin typeface="Arial"/>
                <a:cs typeface="Arial"/>
              </a:rPr>
              <a:t>FPL, but may differ</a:t>
            </a:r>
          </a:p>
          <a:p>
            <a:pPr marL="127000" marR="8890" indent="-114935">
              <a:lnSpc>
                <a:spcPct val="90100"/>
              </a:lnSpc>
              <a:spcBef>
                <a:spcPts val="600"/>
              </a:spcBef>
              <a:buChar char="•"/>
              <a:tabLst>
                <a:tab pos="127635" algn="l"/>
              </a:tabLst>
            </a:pPr>
            <a:endParaRPr lang="en-US" dirty="0">
              <a:solidFill>
                <a:srgbClr val="000000"/>
              </a:solidFill>
              <a:latin typeface="Arial"/>
              <a:cs typeface="Arial"/>
            </a:endParaRPr>
          </a:p>
          <a:p>
            <a:pPr marL="12700">
              <a:spcBef>
                <a:spcPts val="565"/>
              </a:spcBef>
            </a:pPr>
            <a:r>
              <a:rPr lang="en-US" b="1" dirty="0">
                <a:solidFill>
                  <a:srgbClr val="000000"/>
                </a:solidFill>
                <a:cs typeface="Arial"/>
              </a:rPr>
              <a:t>Manufacturer Free</a:t>
            </a:r>
            <a:r>
              <a:rPr lang="en-US" b="1" spc="-65" dirty="0">
                <a:solidFill>
                  <a:srgbClr val="000000"/>
                </a:solidFill>
                <a:cs typeface="Arial"/>
              </a:rPr>
              <a:t> </a:t>
            </a:r>
            <a:r>
              <a:rPr lang="en-US" b="1" spc="-5" dirty="0">
                <a:solidFill>
                  <a:srgbClr val="000000"/>
                </a:solidFill>
                <a:cs typeface="Arial"/>
              </a:rPr>
              <a:t>Drug</a:t>
            </a:r>
            <a:endParaRPr lang="en-US" dirty="0">
              <a:solidFill>
                <a:srgbClr val="000000"/>
              </a:solidFill>
              <a:cs typeface="Arial"/>
            </a:endParaRPr>
          </a:p>
          <a:p>
            <a:pPr marL="127000" marR="180340" indent="-114300">
              <a:spcBef>
                <a:spcPts val="615"/>
              </a:spcBef>
              <a:buChar char="•"/>
              <a:tabLst>
                <a:tab pos="127000" algn="l"/>
              </a:tabLst>
            </a:pPr>
            <a:r>
              <a:rPr lang="en-US" dirty="0">
                <a:solidFill>
                  <a:srgbClr val="000000"/>
                </a:solidFill>
                <a:cs typeface="Arial"/>
              </a:rPr>
              <a:t>Intended </a:t>
            </a:r>
            <a:r>
              <a:rPr lang="en-US" spc="5" dirty="0">
                <a:solidFill>
                  <a:srgbClr val="000000"/>
                </a:solidFill>
                <a:cs typeface="Arial"/>
              </a:rPr>
              <a:t>for </a:t>
            </a:r>
            <a:r>
              <a:rPr lang="en-US" spc="-5" dirty="0">
                <a:solidFill>
                  <a:srgbClr val="000000"/>
                </a:solidFill>
                <a:cs typeface="Arial"/>
              </a:rPr>
              <a:t>patients</a:t>
            </a:r>
            <a:r>
              <a:rPr lang="en-US" spc="-135" dirty="0">
                <a:solidFill>
                  <a:srgbClr val="000000"/>
                </a:solidFill>
                <a:cs typeface="Arial"/>
              </a:rPr>
              <a:t> </a:t>
            </a:r>
            <a:r>
              <a:rPr lang="en-US" spc="-10" dirty="0">
                <a:solidFill>
                  <a:srgbClr val="000000"/>
                </a:solidFill>
                <a:cs typeface="Arial"/>
              </a:rPr>
              <a:t>with </a:t>
            </a:r>
            <a:r>
              <a:rPr lang="en-US" dirty="0">
                <a:solidFill>
                  <a:srgbClr val="000000"/>
                </a:solidFill>
                <a:cs typeface="Arial"/>
              </a:rPr>
              <a:t>no </a:t>
            </a:r>
            <a:r>
              <a:rPr lang="en-US" spc="-5" dirty="0">
                <a:solidFill>
                  <a:srgbClr val="000000"/>
                </a:solidFill>
                <a:cs typeface="Arial"/>
              </a:rPr>
              <a:t>insurance </a:t>
            </a:r>
            <a:r>
              <a:rPr lang="en-US" dirty="0">
                <a:solidFill>
                  <a:srgbClr val="000000"/>
                </a:solidFill>
                <a:cs typeface="Arial"/>
              </a:rPr>
              <a:t>or </a:t>
            </a:r>
            <a:r>
              <a:rPr lang="en-US" spc="-5" dirty="0">
                <a:solidFill>
                  <a:srgbClr val="000000"/>
                </a:solidFill>
                <a:cs typeface="Arial"/>
              </a:rPr>
              <a:t>who </a:t>
            </a:r>
            <a:r>
              <a:rPr lang="en-US" dirty="0">
                <a:solidFill>
                  <a:srgbClr val="000000"/>
                </a:solidFill>
                <a:cs typeface="Arial"/>
              </a:rPr>
              <a:t>are </a:t>
            </a:r>
            <a:r>
              <a:rPr lang="en-US" spc="-5" dirty="0">
                <a:solidFill>
                  <a:srgbClr val="000000"/>
                </a:solidFill>
                <a:cs typeface="Arial"/>
              </a:rPr>
              <a:t>underinsured</a:t>
            </a:r>
            <a:endParaRPr lang="en-US" dirty="0">
              <a:solidFill>
                <a:srgbClr val="000000"/>
              </a:solidFill>
              <a:cs typeface="Arial"/>
            </a:endParaRPr>
          </a:p>
          <a:p>
            <a:pPr marL="127000" indent="-114300">
              <a:spcBef>
                <a:spcPts val="450"/>
              </a:spcBef>
              <a:buChar char="•"/>
              <a:tabLst>
                <a:tab pos="127000" algn="l"/>
              </a:tabLst>
            </a:pPr>
            <a:r>
              <a:rPr lang="en-US" dirty="0">
                <a:solidFill>
                  <a:srgbClr val="000000"/>
                </a:solidFill>
                <a:cs typeface="Arial"/>
              </a:rPr>
              <a:t>If foundation funding </a:t>
            </a:r>
            <a:r>
              <a:rPr lang="en-US" spc="-5" dirty="0">
                <a:solidFill>
                  <a:srgbClr val="000000"/>
                </a:solidFill>
                <a:cs typeface="Arial"/>
              </a:rPr>
              <a:t>is</a:t>
            </a:r>
            <a:r>
              <a:rPr lang="en-US" spc="-85" dirty="0">
                <a:solidFill>
                  <a:srgbClr val="000000"/>
                </a:solidFill>
                <a:cs typeface="Arial"/>
              </a:rPr>
              <a:t> </a:t>
            </a:r>
            <a:r>
              <a:rPr lang="en-US" spc="-5" dirty="0">
                <a:solidFill>
                  <a:srgbClr val="000000"/>
                </a:solidFill>
                <a:cs typeface="Arial"/>
              </a:rPr>
              <a:t>available, the </a:t>
            </a:r>
            <a:r>
              <a:rPr lang="en-US" spc="5" dirty="0">
                <a:solidFill>
                  <a:srgbClr val="000000"/>
                </a:solidFill>
                <a:cs typeface="Arial"/>
              </a:rPr>
              <a:t>free </a:t>
            </a:r>
            <a:r>
              <a:rPr lang="en-US" dirty="0">
                <a:solidFill>
                  <a:srgbClr val="000000"/>
                </a:solidFill>
                <a:cs typeface="Arial"/>
              </a:rPr>
              <a:t>drug </a:t>
            </a:r>
            <a:r>
              <a:rPr lang="en-US" spc="-10" dirty="0">
                <a:solidFill>
                  <a:srgbClr val="000000"/>
                </a:solidFill>
                <a:cs typeface="Arial"/>
              </a:rPr>
              <a:t>will </a:t>
            </a:r>
            <a:r>
              <a:rPr lang="en-US" dirty="0">
                <a:solidFill>
                  <a:srgbClr val="000000"/>
                </a:solidFill>
                <a:cs typeface="Arial"/>
              </a:rPr>
              <a:t>be</a:t>
            </a:r>
            <a:r>
              <a:rPr lang="en-US" spc="-60" dirty="0">
                <a:solidFill>
                  <a:srgbClr val="000000"/>
                </a:solidFill>
                <a:cs typeface="Arial"/>
              </a:rPr>
              <a:t> </a:t>
            </a:r>
            <a:r>
              <a:rPr lang="en-US" spc="-5" dirty="0">
                <a:solidFill>
                  <a:srgbClr val="000000"/>
                </a:solidFill>
                <a:cs typeface="Arial"/>
              </a:rPr>
              <a:t>denied</a:t>
            </a:r>
            <a:endParaRPr lang="en-US" dirty="0">
              <a:solidFill>
                <a:srgbClr val="000000"/>
              </a:solidFill>
              <a:cs typeface="Arial"/>
            </a:endParaRPr>
          </a:p>
          <a:p>
            <a:pPr marL="127000" marR="5080" indent="-114300">
              <a:spcBef>
                <a:spcPts val="615"/>
              </a:spcBef>
              <a:buChar char="•"/>
              <a:tabLst>
                <a:tab pos="127000" algn="l"/>
              </a:tabLst>
            </a:pPr>
            <a:r>
              <a:rPr lang="en-US" dirty="0">
                <a:solidFill>
                  <a:srgbClr val="000000"/>
                </a:solidFill>
                <a:cs typeface="Arial"/>
              </a:rPr>
              <a:t>Manufacturers </a:t>
            </a:r>
            <a:r>
              <a:rPr lang="en-US" spc="-10" dirty="0">
                <a:solidFill>
                  <a:srgbClr val="000000"/>
                </a:solidFill>
                <a:cs typeface="Arial"/>
              </a:rPr>
              <a:t>will </a:t>
            </a:r>
            <a:r>
              <a:rPr lang="en-US" dirty="0">
                <a:solidFill>
                  <a:srgbClr val="000000"/>
                </a:solidFill>
                <a:cs typeface="Arial"/>
              </a:rPr>
              <a:t>pay </a:t>
            </a:r>
            <a:r>
              <a:rPr lang="en-US" spc="-5" dirty="0">
                <a:solidFill>
                  <a:srgbClr val="000000"/>
                </a:solidFill>
                <a:cs typeface="Arial"/>
              </a:rPr>
              <a:t>if</a:t>
            </a:r>
            <a:r>
              <a:rPr lang="en-US" spc="-100" dirty="0">
                <a:solidFill>
                  <a:srgbClr val="000000"/>
                </a:solidFill>
                <a:cs typeface="Arial"/>
              </a:rPr>
              <a:t> </a:t>
            </a:r>
            <a:r>
              <a:rPr lang="en-US" dirty="0">
                <a:solidFill>
                  <a:srgbClr val="000000"/>
                </a:solidFill>
                <a:cs typeface="Arial"/>
              </a:rPr>
              <a:t>the drug </a:t>
            </a:r>
            <a:r>
              <a:rPr lang="en-US" spc="-5" dirty="0">
                <a:solidFill>
                  <a:srgbClr val="000000"/>
                </a:solidFill>
                <a:cs typeface="Arial"/>
              </a:rPr>
              <a:t>is </a:t>
            </a:r>
            <a:r>
              <a:rPr lang="en-US" dirty="0">
                <a:solidFill>
                  <a:srgbClr val="000000"/>
                </a:solidFill>
                <a:cs typeface="Arial"/>
              </a:rPr>
              <a:t>off </a:t>
            </a:r>
            <a:r>
              <a:rPr lang="en-US" spc="-5" dirty="0">
                <a:solidFill>
                  <a:srgbClr val="000000"/>
                </a:solidFill>
                <a:cs typeface="Arial"/>
              </a:rPr>
              <a:t>label </a:t>
            </a:r>
            <a:r>
              <a:rPr lang="en-US" dirty="0">
                <a:solidFill>
                  <a:srgbClr val="000000"/>
                </a:solidFill>
                <a:cs typeface="Arial"/>
              </a:rPr>
              <a:t>(not </a:t>
            </a:r>
            <a:r>
              <a:rPr lang="en-US" spc="-5" dirty="0">
                <a:solidFill>
                  <a:srgbClr val="000000"/>
                </a:solidFill>
                <a:cs typeface="Arial"/>
              </a:rPr>
              <a:t>intended </a:t>
            </a:r>
            <a:r>
              <a:rPr lang="en-US" spc="5" dirty="0">
                <a:solidFill>
                  <a:srgbClr val="000000"/>
                </a:solidFill>
                <a:cs typeface="Arial"/>
              </a:rPr>
              <a:t>for </a:t>
            </a:r>
            <a:r>
              <a:rPr lang="en-US" spc="-5" dirty="0">
                <a:solidFill>
                  <a:srgbClr val="000000"/>
                </a:solidFill>
                <a:cs typeface="Arial"/>
              </a:rPr>
              <a:t>diagnosis) </a:t>
            </a:r>
            <a:r>
              <a:rPr lang="en-US" dirty="0">
                <a:solidFill>
                  <a:srgbClr val="000000"/>
                </a:solidFill>
                <a:cs typeface="Arial"/>
              </a:rPr>
              <a:t>or </a:t>
            </a:r>
            <a:r>
              <a:rPr lang="en-US" spc="-5" dirty="0">
                <a:solidFill>
                  <a:srgbClr val="000000"/>
                </a:solidFill>
                <a:cs typeface="Arial"/>
              </a:rPr>
              <a:t>denied </a:t>
            </a:r>
            <a:r>
              <a:rPr lang="en-US" spc="5" dirty="0">
                <a:solidFill>
                  <a:srgbClr val="000000"/>
                </a:solidFill>
                <a:cs typeface="Arial"/>
              </a:rPr>
              <a:t>by </a:t>
            </a:r>
            <a:r>
              <a:rPr lang="en-US" spc="-5" dirty="0">
                <a:solidFill>
                  <a:srgbClr val="000000"/>
                </a:solidFill>
                <a:cs typeface="Arial"/>
              </a:rPr>
              <a:t>insurance. However, </a:t>
            </a:r>
            <a:r>
              <a:rPr lang="en-US" dirty="0">
                <a:solidFill>
                  <a:srgbClr val="000000"/>
                </a:solidFill>
                <a:cs typeface="Arial"/>
              </a:rPr>
              <a:t>appeal </a:t>
            </a:r>
            <a:r>
              <a:rPr lang="en-US" spc="-10" dirty="0">
                <a:solidFill>
                  <a:srgbClr val="000000"/>
                </a:solidFill>
                <a:cs typeface="Arial"/>
              </a:rPr>
              <a:t>with </a:t>
            </a:r>
            <a:r>
              <a:rPr lang="en-US" dirty="0">
                <a:solidFill>
                  <a:srgbClr val="000000"/>
                </a:solidFill>
                <a:cs typeface="Arial"/>
              </a:rPr>
              <a:t>peer to peer must occur first.  Some manufacturers require</a:t>
            </a:r>
            <a:r>
              <a:rPr lang="en-US" spc="-40" dirty="0">
                <a:solidFill>
                  <a:srgbClr val="000000"/>
                </a:solidFill>
                <a:cs typeface="Arial"/>
              </a:rPr>
              <a:t> </a:t>
            </a:r>
            <a:r>
              <a:rPr lang="en-US" spc="-5" dirty="0">
                <a:solidFill>
                  <a:srgbClr val="000000"/>
                </a:solidFill>
                <a:cs typeface="Arial"/>
              </a:rPr>
              <a:t>multiple appeals</a:t>
            </a:r>
            <a:endParaRPr lang="en-US" dirty="0">
              <a:solidFill>
                <a:srgbClr val="000000"/>
              </a:solidFill>
              <a:cs typeface="Arial"/>
            </a:endParaRPr>
          </a:p>
          <a:p>
            <a:pPr marL="127000" indent="-114300">
              <a:spcBef>
                <a:spcPts val="434"/>
              </a:spcBef>
              <a:buChar char="•"/>
              <a:tabLst>
                <a:tab pos="127000" algn="l"/>
              </a:tabLst>
            </a:pPr>
            <a:r>
              <a:rPr lang="en-US" spc="-5" dirty="0">
                <a:solidFill>
                  <a:srgbClr val="000000"/>
                </a:solidFill>
                <a:cs typeface="Arial"/>
              </a:rPr>
              <a:t>Every </a:t>
            </a:r>
            <a:r>
              <a:rPr lang="en-US" dirty="0">
                <a:solidFill>
                  <a:srgbClr val="000000"/>
                </a:solidFill>
                <a:cs typeface="Arial"/>
              </a:rPr>
              <a:t>manufacturer</a:t>
            </a:r>
            <a:r>
              <a:rPr lang="en-US" spc="-75" dirty="0">
                <a:solidFill>
                  <a:srgbClr val="000000"/>
                </a:solidFill>
                <a:cs typeface="Arial"/>
              </a:rPr>
              <a:t> </a:t>
            </a:r>
            <a:r>
              <a:rPr lang="en-US" dirty="0">
                <a:solidFill>
                  <a:srgbClr val="000000"/>
                </a:solidFill>
                <a:cs typeface="Arial"/>
              </a:rPr>
              <a:t>sets </a:t>
            </a:r>
            <a:r>
              <a:rPr lang="en-US" spc="-5" dirty="0">
                <a:solidFill>
                  <a:srgbClr val="000000"/>
                </a:solidFill>
                <a:cs typeface="Arial"/>
              </a:rPr>
              <a:t>their income</a:t>
            </a:r>
            <a:r>
              <a:rPr lang="en-US" spc="-25" dirty="0">
                <a:solidFill>
                  <a:srgbClr val="000000"/>
                </a:solidFill>
                <a:cs typeface="Arial"/>
              </a:rPr>
              <a:t> </a:t>
            </a:r>
            <a:r>
              <a:rPr lang="en-US" spc="-5" dirty="0">
                <a:solidFill>
                  <a:srgbClr val="000000"/>
                </a:solidFill>
                <a:cs typeface="Arial"/>
              </a:rPr>
              <a:t>guidelines</a:t>
            </a:r>
            <a:endParaRPr lang="en-US" dirty="0">
              <a:solidFill>
                <a:srgbClr val="000000"/>
              </a:solidFill>
              <a:latin typeface="Arial"/>
              <a:cs typeface="Arial"/>
            </a:endParaRPr>
          </a:p>
          <a:p>
            <a:pPr marL="12065" marR="8890" indent="0">
              <a:lnSpc>
                <a:spcPct val="90100"/>
              </a:lnSpc>
              <a:spcBef>
                <a:spcPts val="600"/>
              </a:spcBef>
              <a:buNone/>
              <a:tabLst>
                <a:tab pos="127635" algn="l"/>
              </a:tabLst>
            </a:pPr>
            <a:endParaRPr lang="en-US" dirty="0">
              <a:solidFill>
                <a:srgbClr val="000000"/>
              </a:solidFill>
              <a:latin typeface="Arial"/>
              <a:cs typeface="Arial"/>
            </a:endParaRPr>
          </a:p>
          <a:p>
            <a:pPr marL="12700" marR="16510">
              <a:spcBef>
                <a:spcPts val="250"/>
              </a:spcBef>
            </a:pPr>
            <a:r>
              <a:rPr lang="en-US" b="1" dirty="0">
                <a:solidFill>
                  <a:srgbClr val="000000"/>
                </a:solidFill>
                <a:cs typeface="Arial"/>
              </a:rPr>
              <a:t>Charity </a:t>
            </a:r>
            <a:r>
              <a:rPr lang="en-US" b="1" spc="-5" dirty="0">
                <a:solidFill>
                  <a:srgbClr val="000000"/>
                </a:solidFill>
                <a:cs typeface="Arial"/>
              </a:rPr>
              <a:t>Care </a:t>
            </a:r>
            <a:r>
              <a:rPr lang="en-US" b="1" dirty="0">
                <a:solidFill>
                  <a:srgbClr val="000000"/>
                </a:solidFill>
                <a:cs typeface="Arial"/>
              </a:rPr>
              <a:t>&amp; </a:t>
            </a:r>
            <a:r>
              <a:rPr lang="en-US" b="1" spc="-5" dirty="0">
                <a:solidFill>
                  <a:srgbClr val="000000"/>
                </a:solidFill>
                <a:cs typeface="Arial"/>
              </a:rPr>
              <a:t>Local</a:t>
            </a:r>
            <a:r>
              <a:rPr lang="en-US" b="1" spc="-100" dirty="0">
                <a:solidFill>
                  <a:srgbClr val="000000"/>
                </a:solidFill>
                <a:cs typeface="Arial"/>
              </a:rPr>
              <a:t> </a:t>
            </a:r>
            <a:r>
              <a:rPr lang="en-US" b="1" dirty="0">
                <a:solidFill>
                  <a:srgbClr val="000000"/>
                </a:solidFill>
                <a:cs typeface="Arial"/>
              </a:rPr>
              <a:t>Social </a:t>
            </a:r>
            <a:r>
              <a:rPr lang="en-US" b="1" spc="-5" dirty="0">
                <a:solidFill>
                  <a:srgbClr val="000000"/>
                </a:solidFill>
                <a:cs typeface="Arial"/>
              </a:rPr>
              <a:t>Service</a:t>
            </a:r>
            <a:r>
              <a:rPr lang="en-US" b="1" spc="-20" dirty="0">
                <a:solidFill>
                  <a:srgbClr val="000000"/>
                </a:solidFill>
                <a:cs typeface="Arial"/>
              </a:rPr>
              <a:t> </a:t>
            </a:r>
            <a:r>
              <a:rPr lang="en-US" b="1" dirty="0">
                <a:solidFill>
                  <a:srgbClr val="000000"/>
                </a:solidFill>
                <a:cs typeface="Arial"/>
              </a:rPr>
              <a:t>Organizations</a:t>
            </a:r>
            <a:endParaRPr lang="en-US" dirty="0">
              <a:solidFill>
                <a:srgbClr val="000000"/>
              </a:solidFill>
              <a:cs typeface="Arial"/>
            </a:endParaRPr>
          </a:p>
          <a:p>
            <a:pPr marL="127000" marR="15875" indent="-114300">
              <a:spcBef>
                <a:spcPts val="595"/>
              </a:spcBef>
              <a:buChar char="•"/>
              <a:tabLst>
                <a:tab pos="127000" algn="l"/>
              </a:tabLst>
            </a:pPr>
            <a:r>
              <a:rPr lang="en-US" spc="-5" dirty="0">
                <a:solidFill>
                  <a:srgbClr val="000000"/>
                </a:solidFill>
                <a:cs typeface="Arial"/>
              </a:rPr>
              <a:t>Check </a:t>
            </a:r>
            <a:r>
              <a:rPr lang="en-US" spc="-10" dirty="0">
                <a:solidFill>
                  <a:srgbClr val="000000"/>
                </a:solidFill>
                <a:cs typeface="Arial"/>
              </a:rPr>
              <a:t>with </a:t>
            </a:r>
            <a:r>
              <a:rPr lang="en-US" spc="-5" dirty="0">
                <a:solidFill>
                  <a:srgbClr val="000000"/>
                </a:solidFill>
                <a:cs typeface="Arial"/>
              </a:rPr>
              <a:t>your </a:t>
            </a:r>
            <a:r>
              <a:rPr lang="en-US" dirty="0">
                <a:solidFill>
                  <a:srgbClr val="000000"/>
                </a:solidFill>
                <a:cs typeface="Arial"/>
              </a:rPr>
              <a:t>cancer center to see </a:t>
            </a:r>
            <a:r>
              <a:rPr lang="en-US" spc="-5" dirty="0">
                <a:solidFill>
                  <a:srgbClr val="000000"/>
                </a:solidFill>
                <a:cs typeface="Arial"/>
              </a:rPr>
              <a:t>if </a:t>
            </a:r>
            <a:r>
              <a:rPr lang="en-US" dirty="0">
                <a:solidFill>
                  <a:srgbClr val="000000"/>
                </a:solidFill>
                <a:cs typeface="Arial"/>
              </a:rPr>
              <a:t>they</a:t>
            </a:r>
            <a:r>
              <a:rPr lang="en-US" spc="-140" dirty="0">
                <a:solidFill>
                  <a:srgbClr val="000000"/>
                </a:solidFill>
                <a:cs typeface="Arial"/>
              </a:rPr>
              <a:t> </a:t>
            </a:r>
            <a:r>
              <a:rPr lang="en-US" spc="-5" dirty="0">
                <a:solidFill>
                  <a:srgbClr val="000000"/>
                </a:solidFill>
                <a:cs typeface="Arial"/>
              </a:rPr>
              <a:t>provide </a:t>
            </a:r>
            <a:r>
              <a:rPr lang="en-US" dirty="0">
                <a:solidFill>
                  <a:srgbClr val="000000"/>
                </a:solidFill>
                <a:cs typeface="Arial"/>
              </a:rPr>
              <a:t>financial</a:t>
            </a:r>
            <a:r>
              <a:rPr lang="en-US" spc="-25" dirty="0">
                <a:solidFill>
                  <a:srgbClr val="000000"/>
                </a:solidFill>
                <a:cs typeface="Arial"/>
              </a:rPr>
              <a:t> </a:t>
            </a:r>
            <a:r>
              <a:rPr lang="en-US" dirty="0">
                <a:solidFill>
                  <a:srgbClr val="000000"/>
                </a:solidFill>
                <a:cs typeface="Arial"/>
              </a:rPr>
              <a:t>assistance</a:t>
            </a:r>
          </a:p>
          <a:p>
            <a:pPr marL="127000" marR="18415" indent="-114300">
              <a:spcBef>
                <a:spcPts val="595"/>
              </a:spcBef>
              <a:buChar char="•"/>
              <a:tabLst>
                <a:tab pos="127000" algn="l"/>
              </a:tabLst>
            </a:pPr>
            <a:r>
              <a:rPr lang="en-US" spc="-5" dirty="0">
                <a:solidFill>
                  <a:srgbClr val="000000"/>
                </a:solidFill>
                <a:cs typeface="Arial"/>
              </a:rPr>
              <a:t>Check with your </a:t>
            </a:r>
            <a:r>
              <a:rPr lang="en-US" dirty="0">
                <a:solidFill>
                  <a:srgbClr val="000000"/>
                </a:solidFill>
                <a:cs typeface="Arial"/>
              </a:rPr>
              <a:t>pharmacy to </a:t>
            </a:r>
            <a:r>
              <a:rPr lang="en-US" spc="-5" dirty="0">
                <a:solidFill>
                  <a:srgbClr val="000000"/>
                </a:solidFill>
                <a:cs typeface="Arial"/>
              </a:rPr>
              <a:t>inquire about </a:t>
            </a:r>
            <a:r>
              <a:rPr lang="en-US" dirty="0">
                <a:solidFill>
                  <a:srgbClr val="000000"/>
                </a:solidFill>
                <a:cs typeface="Arial"/>
              </a:rPr>
              <a:t>any assistance </a:t>
            </a:r>
            <a:r>
              <a:rPr lang="en-US" spc="-5" dirty="0">
                <a:solidFill>
                  <a:srgbClr val="000000"/>
                </a:solidFill>
                <a:cs typeface="Arial"/>
              </a:rPr>
              <a:t>available </a:t>
            </a:r>
            <a:r>
              <a:rPr lang="en-US" dirty="0">
                <a:solidFill>
                  <a:srgbClr val="000000"/>
                </a:solidFill>
                <a:cs typeface="Arial"/>
              </a:rPr>
              <a:t>to</a:t>
            </a:r>
            <a:r>
              <a:rPr lang="en-US" spc="-75" dirty="0">
                <a:solidFill>
                  <a:srgbClr val="000000"/>
                </a:solidFill>
                <a:cs typeface="Arial"/>
              </a:rPr>
              <a:t> </a:t>
            </a:r>
            <a:r>
              <a:rPr lang="en-US" spc="-5" dirty="0">
                <a:solidFill>
                  <a:srgbClr val="000000"/>
                </a:solidFill>
                <a:cs typeface="Arial"/>
              </a:rPr>
              <a:t>you</a:t>
            </a:r>
            <a:endParaRPr lang="en-US" dirty="0">
              <a:solidFill>
                <a:srgbClr val="000000"/>
              </a:solidFill>
              <a:cs typeface="Arial"/>
            </a:endParaRPr>
          </a:p>
          <a:p>
            <a:pPr marL="127000" marR="5080" indent="-114300">
              <a:spcBef>
                <a:spcPts val="580"/>
              </a:spcBef>
              <a:buChar char="•"/>
              <a:tabLst>
                <a:tab pos="127000" algn="l"/>
              </a:tabLst>
            </a:pPr>
            <a:r>
              <a:rPr lang="en-US" spc="-5" dirty="0">
                <a:solidFill>
                  <a:srgbClr val="000000"/>
                </a:solidFill>
                <a:cs typeface="Arial"/>
              </a:rPr>
              <a:t>Check </a:t>
            </a:r>
            <a:r>
              <a:rPr lang="en-US" spc="-10" dirty="0">
                <a:solidFill>
                  <a:srgbClr val="000000"/>
                </a:solidFill>
                <a:cs typeface="Arial"/>
              </a:rPr>
              <a:t>with </a:t>
            </a:r>
            <a:r>
              <a:rPr lang="en-US" spc="-5" dirty="0">
                <a:solidFill>
                  <a:srgbClr val="000000"/>
                </a:solidFill>
                <a:cs typeface="Arial"/>
              </a:rPr>
              <a:t>your </a:t>
            </a:r>
            <a:r>
              <a:rPr lang="en-US" dirty="0">
                <a:solidFill>
                  <a:srgbClr val="000000"/>
                </a:solidFill>
                <a:cs typeface="Arial"/>
              </a:rPr>
              <a:t>Oncology </a:t>
            </a:r>
            <a:r>
              <a:rPr lang="en-US" spc="-5" dirty="0">
                <a:solidFill>
                  <a:srgbClr val="000000"/>
                </a:solidFill>
                <a:cs typeface="Arial"/>
              </a:rPr>
              <a:t>Social </a:t>
            </a:r>
            <a:r>
              <a:rPr lang="en-US" dirty="0">
                <a:solidFill>
                  <a:srgbClr val="000000"/>
                </a:solidFill>
                <a:cs typeface="Arial"/>
              </a:rPr>
              <a:t>Worker/ Patient </a:t>
            </a:r>
            <a:r>
              <a:rPr lang="en-US" spc="-5" dirty="0">
                <a:solidFill>
                  <a:srgbClr val="000000"/>
                </a:solidFill>
                <a:cs typeface="Arial"/>
              </a:rPr>
              <a:t>Navigator about local organizations </a:t>
            </a:r>
            <a:r>
              <a:rPr lang="en-US" dirty="0">
                <a:solidFill>
                  <a:srgbClr val="000000"/>
                </a:solidFill>
                <a:cs typeface="Arial"/>
              </a:rPr>
              <a:t>that </a:t>
            </a:r>
            <a:r>
              <a:rPr lang="en-US" spc="-5" dirty="0">
                <a:solidFill>
                  <a:srgbClr val="000000"/>
                </a:solidFill>
                <a:cs typeface="Arial"/>
              </a:rPr>
              <a:t>provide </a:t>
            </a:r>
            <a:r>
              <a:rPr lang="en-US" dirty="0">
                <a:solidFill>
                  <a:srgbClr val="000000"/>
                </a:solidFill>
                <a:cs typeface="Arial"/>
              </a:rPr>
              <a:t>nonmedical </a:t>
            </a:r>
            <a:r>
              <a:rPr lang="en-US" spc="-5" dirty="0">
                <a:solidFill>
                  <a:srgbClr val="000000"/>
                </a:solidFill>
                <a:cs typeface="Arial"/>
              </a:rPr>
              <a:t>financial/ in-kind </a:t>
            </a:r>
            <a:r>
              <a:rPr lang="en-US" dirty="0">
                <a:solidFill>
                  <a:srgbClr val="000000"/>
                </a:solidFill>
                <a:cs typeface="Arial"/>
              </a:rPr>
              <a:t>assistance </a:t>
            </a:r>
            <a:r>
              <a:rPr lang="en-US" spc="-5" dirty="0">
                <a:solidFill>
                  <a:srgbClr val="000000"/>
                </a:solidFill>
                <a:cs typeface="Arial"/>
              </a:rPr>
              <a:t>(i.e., Catholic Charities, Cancer Lifeline, Salvation</a:t>
            </a:r>
            <a:r>
              <a:rPr lang="en-US" spc="10" dirty="0">
                <a:solidFill>
                  <a:srgbClr val="000000"/>
                </a:solidFill>
                <a:cs typeface="Arial"/>
              </a:rPr>
              <a:t> </a:t>
            </a:r>
            <a:r>
              <a:rPr lang="en-US" spc="-5" dirty="0">
                <a:solidFill>
                  <a:srgbClr val="000000"/>
                </a:solidFill>
                <a:cs typeface="Arial"/>
              </a:rPr>
              <a:t>Army)</a:t>
            </a:r>
            <a:endParaRPr lang="en-US" dirty="0">
              <a:solidFill>
                <a:srgbClr val="000000"/>
              </a:solidFill>
              <a:cs typeface="Arial"/>
            </a:endParaRPr>
          </a:p>
          <a:p>
            <a:endParaRPr lang="en-US"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Segoe UI" panose="020B0502040204020203" pitchFamily="34" charset="0"/>
              </a:rPr>
              <a:t>If someone qualifies for manufacturer copay cards, these should be used rather than applying to the foundations. Save the foundations for people who cannot qualify for the manufacturer copay assistance.</a:t>
            </a:r>
            <a:endParaRPr lang="en-US" dirty="0">
              <a:effectLst/>
              <a:latin typeface="Arial" panose="020B0604020202020204" pitchFamily="34" charset="0"/>
            </a:endParaRPr>
          </a:p>
          <a:p>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2197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examples can ensure insurance optimization:</a:t>
            </a:r>
          </a:p>
          <a:p>
            <a:pPr marL="171450" indent="-171450">
              <a:buFont typeface="Arial" panose="020B0604020202020204" pitchFamily="34" charset="0"/>
              <a:buChar char="•"/>
            </a:pPr>
            <a:r>
              <a:rPr lang="en-US" spc="-5" dirty="0">
                <a:latin typeface="Arial"/>
                <a:cs typeface="Arial"/>
              </a:rPr>
              <a:t>Medicaid</a:t>
            </a:r>
            <a:r>
              <a:rPr lang="en-US" spc="-160" dirty="0">
                <a:latin typeface="Arial"/>
                <a:cs typeface="Arial"/>
              </a:rPr>
              <a:t> </a:t>
            </a:r>
            <a:r>
              <a:rPr lang="en-US" spc="-5" dirty="0">
                <a:latin typeface="Arial"/>
                <a:cs typeface="Arial"/>
              </a:rPr>
              <a:t>applications</a:t>
            </a:r>
            <a:endParaRPr lang="en-US" spc="0" dirty="0">
              <a:latin typeface="Arial"/>
              <a:cs typeface="Arial"/>
            </a:endParaRPr>
          </a:p>
          <a:p>
            <a:pPr marL="171450" indent="-171450">
              <a:buFont typeface="Arial" panose="020B0604020202020204" pitchFamily="34" charset="0"/>
              <a:buChar char="•"/>
            </a:pPr>
            <a:r>
              <a:rPr lang="en-US" spc="-5" dirty="0">
                <a:latin typeface="Arial"/>
                <a:cs typeface="Arial"/>
              </a:rPr>
              <a:t>Disability</a:t>
            </a:r>
            <a:r>
              <a:rPr lang="en-US" spc="-145" dirty="0">
                <a:latin typeface="Arial"/>
                <a:cs typeface="Arial"/>
              </a:rPr>
              <a:t> </a:t>
            </a:r>
            <a:r>
              <a:rPr lang="en-US" spc="-5" dirty="0">
                <a:latin typeface="Arial"/>
                <a:cs typeface="Arial"/>
              </a:rPr>
              <a:t>applications (e.g., short-term and long-term disability available through the employer or other disability applications for patients who no longer can work)</a:t>
            </a:r>
          </a:p>
          <a:p>
            <a:pPr marL="171450" indent="-171450">
              <a:buFont typeface="Arial" panose="020B0604020202020204" pitchFamily="34" charset="0"/>
              <a:buChar char="•"/>
            </a:pPr>
            <a:r>
              <a:rPr lang="en-US" spc="-5" dirty="0">
                <a:latin typeface="Arial"/>
                <a:cs typeface="Arial"/>
              </a:rPr>
              <a:t>Extra help</a:t>
            </a:r>
            <a:r>
              <a:rPr lang="en-US" spc="-160" dirty="0">
                <a:latin typeface="Arial"/>
                <a:cs typeface="Arial"/>
              </a:rPr>
              <a:t> a</a:t>
            </a:r>
            <a:r>
              <a:rPr lang="en-US" spc="-5" dirty="0">
                <a:latin typeface="Arial"/>
                <a:cs typeface="Arial"/>
              </a:rPr>
              <a:t>pplications (through social security, if your patient qualifies and has Medicare, this assistance can provide patients with up to $5,000 savings per year)</a:t>
            </a:r>
            <a:endParaRPr lang="en-US" spc="0" dirty="0">
              <a:latin typeface="Arial"/>
              <a:cs typeface="Arial"/>
            </a:endParaRPr>
          </a:p>
          <a:p>
            <a:pPr marL="171450" indent="-171450">
              <a:buFont typeface="Arial" panose="020B0604020202020204" pitchFamily="34" charset="0"/>
              <a:buChar char="•"/>
            </a:pPr>
            <a:r>
              <a:rPr lang="en-US" spc="-5" dirty="0">
                <a:latin typeface="Arial"/>
                <a:cs typeface="Arial"/>
              </a:rPr>
              <a:t>COBRA (insurance for someone who has stopped working)</a:t>
            </a:r>
            <a:endParaRPr lang="en-US" spc="0" dirty="0">
              <a:latin typeface="Arial"/>
              <a:cs typeface="Arial"/>
            </a:endParaRPr>
          </a:p>
          <a:p>
            <a:pPr marL="171450" indent="-171450">
              <a:buFont typeface="Arial" panose="020B0604020202020204" pitchFamily="34" charset="0"/>
              <a:buChar char="•"/>
            </a:pPr>
            <a:r>
              <a:rPr lang="en-US" spc="-5" dirty="0">
                <a:latin typeface="Arial"/>
                <a:cs typeface="Arial"/>
              </a:rPr>
              <a:t>ACA</a:t>
            </a:r>
            <a:r>
              <a:rPr lang="en-US" spc="-130" dirty="0">
                <a:latin typeface="Arial"/>
                <a:cs typeface="Arial"/>
              </a:rPr>
              <a:t> </a:t>
            </a:r>
            <a:r>
              <a:rPr lang="en-US" spc="-5" dirty="0">
                <a:latin typeface="Arial"/>
                <a:cs typeface="Arial"/>
              </a:rPr>
              <a:t>enrollment </a:t>
            </a:r>
            <a:endParaRPr lang="en-US" spc="0" dirty="0">
              <a:latin typeface="Arial"/>
              <a:cs typeface="Arial"/>
            </a:endParaRPr>
          </a:p>
          <a:p>
            <a:pPr marL="171450" indent="-171450">
              <a:buFont typeface="Arial" panose="020B0604020202020204" pitchFamily="34" charset="0"/>
              <a:buChar char="•"/>
            </a:pPr>
            <a:r>
              <a:rPr lang="en-US" spc="-5" dirty="0">
                <a:latin typeface="Arial"/>
                <a:cs typeface="Arial"/>
              </a:rPr>
              <a:t>Medicare</a:t>
            </a:r>
            <a:r>
              <a:rPr lang="en-US" spc="-35" dirty="0">
                <a:latin typeface="Arial"/>
                <a:cs typeface="Arial"/>
              </a:rPr>
              <a:t> o</a:t>
            </a:r>
            <a:r>
              <a:rPr lang="en-US" spc="-5" dirty="0">
                <a:latin typeface="Arial"/>
                <a:cs typeface="Arial"/>
              </a:rPr>
              <a:t>pen enrollment</a:t>
            </a:r>
          </a:p>
          <a:p>
            <a:pPr marL="171450" indent="-171450">
              <a:buFont typeface="Arial" panose="020B0604020202020204" pitchFamily="34" charset="0"/>
              <a:buChar char="•"/>
            </a:pPr>
            <a:r>
              <a:rPr lang="en-US" spc="0" dirty="0">
                <a:latin typeface="Arial"/>
                <a:cs typeface="Arial"/>
              </a:rPr>
              <a:t>Medicare Advantage enrollment</a:t>
            </a:r>
          </a:p>
          <a:p>
            <a:pPr marL="171450" indent="-171450">
              <a:buFont typeface="Arial" panose="020B0604020202020204" pitchFamily="34" charset="0"/>
              <a:buChar char="•"/>
            </a:pPr>
            <a:r>
              <a:rPr lang="en-US" spc="-5" dirty="0">
                <a:latin typeface="Arial"/>
                <a:cs typeface="Arial"/>
              </a:rPr>
              <a:t>Medigap</a:t>
            </a:r>
            <a:r>
              <a:rPr lang="en-US" spc="10" dirty="0">
                <a:latin typeface="Arial"/>
                <a:cs typeface="Arial"/>
              </a:rPr>
              <a:t> e</a:t>
            </a:r>
            <a:r>
              <a:rPr lang="en-US" spc="-5" dirty="0">
                <a:latin typeface="Arial"/>
                <a:cs typeface="Arial"/>
              </a:rPr>
              <a:t>nrollment (when someone turns 65, they are automatically enrolled in Medigap)</a:t>
            </a:r>
            <a:endParaRPr lang="en-US"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A0560A8B-9C2C-407D-A1F0-305D96FA1275}" type="slidenum">
              <a:rPr lang="en-US" smtClean="0"/>
              <a:t>17</a:t>
            </a:fld>
            <a:endParaRPr lang="en-US"/>
          </a:p>
        </p:txBody>
      </p:sp>
    </p:spTree>
    <p:extLst>
      <p:ext uri="{BB962C8B-B14F-4D97-AF65-F5344CB8AC3E}">
        <p14:creationId xmlns:p14="http://schemas.microsoft.com/office/powerpoint/2010/main" val="177230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404040"/>
                </a:solidFill>
              </a:rPr>
              <a:t>If patients receive a hospital bill and are unable to pay it, they might be eligible for a hospital charity program or discounted payment program</a:t>
            </a:r>
          </a:p>
          <a:p>
            <a:pPr marL="171450" indent="-171450">
              <a:buFont typeface="Arial" panose="020B0604020202020204" pitchFamily="34" charset="0"/>
              <a:buChar char="•"/>
            </a:pPr>
            <a:r>
              <a:rPr lang="en-US" dirty="0">
                <a:solidFill>
                  <a:srgbClr val="404040"/>
                </a:solidFill>
              </a:rPr>
              <a:t>Charity care: Discounted or free medically necessary hospital services for underinsured patients or those individuals who do not have insurance</a:t>
            </a:r>
          </a:p>
          <a:p>
            <a:endParaRPr lang="en-US" dirty="0">
              <a:solidFill>
                <a:srgbClr val="40404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that hospital charity programs vary widely and are not always available. </a:t>
            </a:r>
            <a:r>
              <a:rPr lang="en-US" dirty="0">
                <a:effectLst/>
                <a:latin typeface="Segoe UI" panose="020B0502040204020203" pitchFamily="34" charset="0"/>
              </a:rPr>
              <a:t>Many foundations and copay cards have retroactive periods. We should always enroll retroactively before enrolling in hospital charity. </a:t>
            </a: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solidFill>
                <a:srgbClr val="404040"/>
              </a:solidFill>
            </a:endParaRPr>
          </a:p>
          <a:p>
            <a:endParaRPr lang="en-US" dirty="0"/>
          </a:p>
        </p:txBody>
      </p:sp>
      <p:sp>
        <p:nvSpPr>
          <p:cNvPr id="4" name="Slide Number Placeholder 3"/>
          <p:cNvSpPr>
            <a:spLocks noGrp="1"/>
          </p:cNvSpPr>
          <p:nvPr>
            <p:ph type="sldNum" sz="quarter" idx="5"/>
          </p:nvPr>
        </p:nvSpPr>
        <p:spPr/>
        <p:txBody>
          <a:bodyPr/>
          <a:lstStyle/>
          <a:p>
            <a:fld id="{A0560A8B-9C2C-407D-A1F0-305D96FA1275}" type="slidenum">
              <a:rPr lang="en-US" smtClean="0"/>
              <a:t>18</a:t>
            </a:fld>
            <a:endParaRPr lang="en-US"/>
          </a:p>
        </p:txBody>
      </p:sp>
    </p:spTree>
    <p:extLst>
      <p:ext uri="{BB962C8B-B14F-4D97-AF65-F5344CB8AC3E}">
        <p14:creationId xmlns:p14="http://schemas.microsoft.com/office/powerpoint/2010/main" val="123748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patient assistance programs to consider: </a:t>
            </a:r>
          </a:p>
          <a:p>
            <a:pPr marL="171450" indent="-171450">
              <a:buFont typeface="Arial" panose="020B0604020202020204" pitchFamily="34" charset="0"/>
              <a:buChar char="•"/>
            </a:pPr>
            <a:r>
              <a:rPr lang="en-US" dirty="0"/>
              <a:t>Colorectal </a:t>
            </a:r>
            <a:r>
              <a:rPr lang="en-US" dirty="0" err="1"/>
              <a:t>CareLine</a:t>
            </a:r>
            <a:r>
              <a:rPr lang="en-US" dirty="0"/>
              <a:t> – financial assistance to colorectal cancer patients who need help with financial burden, such as getting more information on insurance navigation and other services</a:t>
            </a:r>
          </a:p>
          <a:p>
            <a:pPr marL="171450" indent="-171450">
              <a:buFont typeface="Arial" panose="020B0604020202020204" pitchFamily="34" charset="0"/>
              <a:buChar char="•"/>
            </a:pPr>
            <a:r>
              <a:rPr lang="en-US" dirty="0"/>
              <a:t>DONNA </a:t>
            </a:r>
            <a:r>
              <a:rPr lang="en-US" dirty="0" err="1"/>
              <a:t>CareLine</a:t>
            </a:r>
            <a:r>
              <a:rPr lang="en-US" dirty="0"/>
              <a:t> – financial and healthcare access assistance for breast cancer patients</a:t>
            </a:r>
          </a:p>
          <a:p>
            <a:endParaRPr lang="en-US" dirty="0"/>
          </a:p>
        </p:txBody>
      </p:sp>
      <p:sp>
        <p:nvSpPr>
          <p:cNvPr id="4" name="Slide Number Placeholder 3"/>
          <p:cNvSpPr>
            <a:spLocks noGrp="1"/>
          </p:cNvSpPr>
          <p:nvPr>
            <p:ph type="sldNum" sz="quarter" idx="5"/>
          </p:nvPr>
        </p:nvSpPr>
        <p:spPr/>
        <p:txBody>
          <a:bodyPr/>
          <a:lstStyle/>
          <a:p>
            <a:fld id="{A0560A8B-9C2C-407D-A1F0-305D96FA1275}" type="slidenum">
              <a:rPr lang="en-US" smtClean="0"/>
              <a:t>19</a:t>
            </a:fld>
            <a:endParaRPr lang="en-US"/>
          </a:p>
        </p:txBody>
      </p:sp>
    </p:spTree>
    <p:extLst>
      <p:ext uri="{BB962C8B-B14F-4D97-AF65-F5344CB8AC3E}">
        <p14:creationId xmlns:p14="http://schemas.microsoft.com/office/powerpoint/2010/main" val="2206077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Financial assistance foundations:</a:t>
            </a:r>
          </a:p>
          <a:p>
            <a:pPr marL="342900" marR="0" lvl="0" indent="-342900">
              <a:lnSpc>
                <a:spcPct val="107000"/>
              </a:lnSpc>
              <a:spcBef>
                <a:spcPts val="0"/>
              </a:spcBef>
              <a:spcAft>
                <a:spcPts val="800"/>
              </a:spcAft>
              <a:buFont typeface="+mj-lt"/>
              <a:buAutoNum type="arabicPeriod"/>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The Assistance Fund – a charitable organization that assists patients with high medical costs, such as copayments, coinsurance, deductibles, and other expenses</a:t>
            </a:r>
          </a:p>
          <a:p>
            <a:pPr marL="342900" marR="0" lvl="0" indent="-342900">
              <a:lnSpc>
                <a:spcPct val="107000"/>
              </a:lnSpc>
              <a:spcBef>
                <a:spcPts val="0"/>
              </a:spcBef>
              <a:spcAft>
                <a:spcPts val="800"/>
              </a:spcAft>
              <a:buFont typeface="+mj-lt"/>
              <a:buAutoNum type="arabicPeriod"/>
              <a:tabLst>
                <a:tab pos="457200" algn="l"/>
              </a:tabLst>
            </a:pPr>
            <a:r>
              <a:rPr lang="en-US" dirty="0" err="1">
                <a:effectLst/>
                <a:latin typeface="Calibri" panose="020F0502020204030204" pitchFamily="34" charset="0"/>
                <a:ea typeface="Calibri" panose="020F0502020204030204" pitchFamily="34" charset="0"/>
                <a:cs typeface="Times New Roman" panose="02020603050405020304" pitchFamily="18" charset="0"/>
              </a:rPr>
              <a:t>CancerCare</a:t>
            </a:r>
            <a:r>
              <a:rPr lang="en-US" dirty="0">
                <a:effectLst/>
                <a:latin typeface="Calibri" panose="020F0502020204030204" pitchFamily="34" charset="0"/>
                <a:ea typeface="Calibri" panose="020F0502020204030204" pitchFamily="34" charset="0"/>
                <a:cs typeface="Times New Roman" panose="02020603050405020304" pitchFamily="18" charset="0"/>
              </a:rPr>
              <a:t> – service that offers financial copay assistance, education, and emotional support</a:t>
            </a:r>
          </a:p>
          <a:p>
            <a:pPr marL="342900" marR="0" lvl="0" indent="-342900">
              <a:lnSpc>
                <a:spcPct val="107000"/>
              </a:lnSpc>
              <a:spcBef>
                <a:spcPts val="0"/>
              </a:spcBef>
              <a:spcAft>
                <a:spcPts val="800"/>
              </a:spcAft>
              <a:buFont typeface="+mj-lt"/>
              <a:buAutoNum type="arabicPeriod"/>
              <a:tabLst>
                <a:tab pos="457200" algn="l"/>
              </a:tabLst>
            </a:pPr>
            <a:r>
              <a:rPr lang="en-US" dirty="0" err="1">
                <a:effectLst/>
                <a:latin typeface="Calibri" panose="020F0502020204030204" pitchFamily="34" charset="0"/>
                <a:ea typeface="Calibri" panose="020F0502020204030204" pitchFamily="34" charset="0"/>
                <a:cs typeface="Times New Roman" panose="02020603050405020304" pitchFamily="18" charset="0"/>
              </a:rPr>
              <a:t>HealthWell</a:t>
            </a:r>
            <a:r>
              <a:rPr lang="en-US" dirty="0">
                <a:effectLst/>
                <a:latin typeface="Calibri" panose="020F0502020204030204" pitchFamily="34" charset="0"/>
                <a:ea typeface="Calibri" panose="020F0502020204030204" pitchFamily="34" charset="0"/>
                <a:cs typeface="Times New Roman" panose="02020603050405020304" pitchFamily="18" charset="0"/>
              </a:rPr>
              <a:t> Foundation – non-profit that assist underinsured patients with prescription copays, premiums, deductibles and coinsurance, pediatric treatment costs, and travel expenses</a:t>
            </a:r>
          </a:p>
          <a:p>
            <a:pPr marL="342900" marR="0" lvl="0" indent="-342900">
              <a:lnSpc>
                <a:spcPct val="107000"/>
              </a:lnSpc>
              <a:spcBef>
                <a:spcPts val="0"/>
              </a:spcBef>
              <a:spcAft>
                <a:spcPts val="800"/>
              </a:spcAft>
              <a:buFont typeface="+mj-lt"/>
              <a:buAutoNum type="arabicPeriod"/>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Leukemia and Lymphoma Society – offers patient financial assistance programs for blood cancers</a:t>
            </a:r>
          </a:p>
          <a:p>
            <a:pPr marL="342900" marR="0" lvl="0" indent="-342900">
              <a:lnSpc>
                <a:spcPct val="107000"/>
              </a:lnSpc>
              <a:spcBef>
                <a:spcPts val="0"/>
              </a:spcBef>
              <a:spcAft>
                <a:spcPts val="800"/>
              </a:spcAft>
              <a:buFont typeface="+mj-lt"/>
              <a:buAutoNum type="arabicPeriod"/>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Patient Access Network Foundation – assistance with out-of-pocket expenses and drug costs for underinsured patients suffering from life-threatening, chronic, and rare diseases</a:t>
            </a:r>
          </a:p>
          <a:p>
            <a:pPr marL="342900" marR="0" lvl="0" indent="-342900">
              <a:lnSpc>
                <a:spcPct val="107000"/>
              </a:lnSpc>
              <a:spcBef>
                <a:spcPts val="0"/>
              </a:spcBef>
              <a:spcAft>
                <a:spcPts val="800"/>
              </a:spcAft>
              <a:buFont typeface="+mj-lt"/>
              <a:buAutoNum type="arabicPeriod"/>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Patient Advocate Foundation – provides financial assistance and copay relief funds and offers scholarships and case management</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A0560A8B-9C2C-407D-A1F0-305D96FA1275}" type="slidenum">
              <a:rPr lang="en-US" smtClean="0"/>
              <a:t>20</a:t>
            </a:fld>
            <a:endParaRPr lang="en-US"/>
          </a:p>
        </p:txBody>
      </p:sp>
    </p:spTree>
    <p:extLst>
      <p:ext uri="{BB962C8B-B14F-4D97-AF65-F5344CB8AC3E}">
        <p14:creationId xmlns:p14="http://schemas.microsoft.com/office/powerpoint/2010/main" val="408767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disclosures. </a:t>
            </a:r>
          </a:p>
        </p:txBody>
      </p:sp>
      <p:sp>
        <p:nvSpPr>
          <p:cNvPr id="4" name="Slide Number Placeholder 3"/>
          <p:cNvSpPr>
            <a:spLocks noGrp="1"/>
          </p:cNvSpPr>
          <p:nvPr>
            <p:ph type="sldNum" sz="quarter" idx="5"/>
          </p:nvPr>
        </p:nvSpPr>
        <p:spPr/>
        <p:txBody>
          <a:bodyPr/>
          <a:lstStyle/>
          <a:p>
            <a:fld id="{A0560A8B-9C2C-407D-A1F0-305D96FA1275}" type="slidenum">
              <a:rPr lang="en-US" smtClean="0"/>
              <a:t>3</a:t>
            </a:fld>
            <a:endParaRPr lang="en-US"/>
          </a:p>
        </p:txBody>
      </p:sp>
    </p:spTree>
    <p:extLst>
      <p:ext uri="{BB962C8B-B14F-4D97-AF65-F5344CB8AC3E}">
        <p14:creationId xmlns:p14="http://schemas.microsoft.com/office/powerpoint/2010/main" val="2243628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Prescription drug programs: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Drug companies offer copay cards to reduce or eliminate the out-of-pocket amount needed for a prescription drug. Not all pharmacies accept such cards.</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Discount cards: Assist in lowering the cost of a prescription. Such programs work through participating pharmacies that agree to lower the drug prices. Discount cards can be used if a patient decides to purchase drugs that are not covered by their insurance, or the deductible has not been met. Usually, there are no restrictions to using such cards.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A0560A8B-9C2C-407D-A1F0-305D96FA1275}" type="slidenum">
              <a:rPr lang="en-US" smtClean="0"/>
              <a:t>21</a:t>
            </a:fld>
            <a:endParaRPr lang="en-US"/>
          </a:p>
        </p:txBody>
      </p:sp>
    </p:spTree>
    <p:extLst>
      <p:ext uri="{BB962C8B-B14F-4D97-AF65-F5344CB8AC3E}">
        <p14:creationId xmlns:p14="http://schemas.microsoft.com/office/powerpoint/2010/main" val="3348694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In order to consider patient’s eligibility for foundation assistance, you need to keep in mind the following:</a:t>
            </a:r>
          </a:p>
          <a:p>
            <a:pPr marL="285750" marR="0" lvl="0" indent="-28575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Many foundations are disease-specific and medication-specific </a:t>
            </a:r>
          </a:p>
          <a:p>
            <a:pPr marL="285750" marR="0" lvl="0" indent="-28575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Has the out-of-pocket been met? Many foundations can assist with that; however, people who do not have insurance do not qualify for such assistance </a:t>
            </a:r>
          </a:p>
          <a:p>
            <a:pPr marL="285750" marR="0" lvl="0" indent="-28575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Many foundations base their eligibility on the federal poverty level, or FPL</a:t>
            </a:r>
          </a:p>
          <a:p>
            <a:pPr marL="285750" marR="0" lvl="0" indent="-28575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Foundations require patients to be US residents, not necessarily citizens</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Times New Roman" panose="02020603050405020304" pitchFamily="18" charset="0"/>
              <a:buNone/>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These applications are complex and require a lot of documentation. Each patient assistance program application differs and changes frequently. Some of the applications need to be faxed; others can be applied for online. Create a spreadsheet that could assist you in tracking the process and progress of such applications for each patient.  </a:t>
            </a:r>
          </a:p>
          <a:p>
            <a:pPr marL="0" marR="0" lvl="0" indent="0">
              <a:lnSpc>
                <a:spcPct val="107000"/>
              </a:lnSpc>
              <a:spcBef>
                <a:spcPts val="0"/>
              </a:spcBef>
              <a:spcAft>
                <a:spcPts val="800"/>
              </a:spcAft>
              <a:buFont typeface="Times New Roman" panose="02020603050405020304" pitchFamily="18" charset="0"/>
              <a:buNone/>
              <a:tabLst>
                <a:tab pos="457200" algn="l"/>
              </a:tabLs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Times New Roman" panose="02020603050405020304" pitchFamily="18" charset="0"/>
              <a:buNone/>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Note that the federal poverty level changes from year to year. The annual update of HHS Poverty Guidelines can be found each January from the Federal Register at federalregister.gov.</a:t>
            </a:r>
          </a:p>
        </p:txBody>
      </p:sp>
      <p:sp>
        <p:nvSpPr>
          <p:cNvPr id="4" name="Slide Number Placeholder 3"/>
          <p:cNvSpPr>
            <a:spLocks noGrp="1"/>
          </p:cNvSpPr>
          <p:nvPr>
            <p:ph type="sldNum" sz="quarter" idx="5"/>
          </p:nvPr>
        </p:nvSpPr>
        <p:spPr/>
        <p:txBody>
          <a:bodyPr/>
          <a:lstStyle/>
          <a:p>
            <a:fld id="{A0560A8B-9C2C-407D-A1F0-305D96FA1275}" type="slidenum">
              <a:rPr lang="en-US" smtClean="0"/>
              <a:t>22</a:t>
            </a:fld>
            <a:endParaRPr lang="en-US"/>
          </a:p>
        </p:txBody>
      </p:sp>
    </p:spTree>
    <p:extLst>
      <p:ext uri="{BB962C8B-B14F-4D97-AF65-F5344CB8AC3E}">
        <p14:creationId xmlns:p14="http://schemas.microsoft.com/office/powerpoint/2010/main" val="597980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As we saw from the previous slides, patients can be eligible for different assistance programs. Therefore, keeping track of patients and programs can ensure optimal and comprehensive care.</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This is an example spreadsheet created by a navigator that allows the navigator to see all details that necessary about each patient: The diagnosis, what type of treatment is being offered, what kind of insurance (if any) this patient has, do they have co-insurance, how big is the copay, the deductible, out-of-pocket expenses. Such information will be beneficial in helping the Financial Navigator to identify patient assistance programs and have a plan to access Medicaid, copay cards, determine if any foundations could assist the patient, or they could use compassionate care. </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Tracking such elements can: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Ensure all infusion patients are accounted for</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Assign Financial Navigators to a daily schedule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Easy to identify: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 Who requires assistance</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 Population of Medicaid, Medicare, commercial insurance patients</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A0560A8B-9C2C-407D-A1F0-305D96FA1275}" type="slidenum">
              <a:rPr lang="en-US" smtClean="0"/>
              <a:t>23</a:t>
            </a:fld>
            <a:endParaRPr lang="en-US"/>
          </a:p>
        </p:txBody>
      </p:sp>
    </p:spTree>
    <p:extLst>
      <p:ext uri="{BB962C8B-B14F-4D97-AF65-F5344CB8AC3E}">
        <p14:creationId xmlns:p14="http://schemas.microsoft.com/office/powerpoint/2010/main" val="2359783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Screening for financial toxicity is essential because it may improve patient outcomes and quality of life by assisting patients with financial issues from early on. Therefore, it is advisable to screen for financial toxicity before and during the treatment.</a:t>
            </a:r>
          </a:p>
          <a:p>
            <a:pPr marL="0" marR="0">
              <a:lnSpc>
                <a:spcPct val="107000"/>
              </a:lnSpc>
              <a:spcBef>
                <a:spcPts val="0"/>
              </a:spcBef>
              <a:spcAft>
                <a:spcPts val="800"/>
              </a:spcAft>
            </a:pPr>
            <a:endParaRPr lang="en-US"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0" dirty="0" err="1">
                <a:effectLst/>
                <a:latin typeface="Calibri" panose="020F0502020204030204" pitchFamily="34" charset="0"/>
                <a:ea typeface="Calibri" panose="020F0502020204030204" pitchFamily="34" charset="0"/>
                <a:cs typeface="Times New Roman" panose="02020603050405020304" pitchFamily="18" charset="0"/>
              </a:rPr>
              <a:t>COmprehensive</a:t>
            </a:r>
            <a:r>
              <a:rPr lang="en-US" b="0" dirty="0">
                <a:effectLst/>
                <a:latin typeface="Calibri" panose="020F0502020204030204" pitchFamily="34" charset="0"/>
                <a:ea typeface="Calibri" panose="020F0502020204030204" pitchFamily="34" charset="0"/>
                <a:cs typeface="Times New Roman" panose="02020603050405020304" pitchFamily="18" charset="0"/>
              </a:rPr>
              <a:t> Score for Financial Toxicity (COST) is a reliable tool to assess the risk of financial toxicity caused by the high cost of treatment. The scale has been shown to be reliable and has demonstrated high internal consistency. It presents the patient with 12 statements and asks them to rate those statements on a five-point Likert scale (from not at all, a little bit, somewhat to quite a bit, and very much).</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Another measure that can assess financial toxicity is the Personal Finance Well-Being Scale©. This tool can assess financial health and treatment outcomes to reduce financial distress and improve financial well-being.</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Financial toxicity can be graded as: mild (grade 1), moderate (grade 2), severe (grade 3), life-threatening or disabling (grade 4), or fatal (grade 5). The chart above describes what would qualify for each grade. For example, mild financial toxicity might result in a deferral of non-essential purchases or vacation spending while disabling financial toxicity might mean needing to sell one’s home or declare bankruptcy to pay for treatment. Please note that this scale has not yet been validated.</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Besides screening patients for financial distress, some providers use psychosocial assessment tools before and throughout the treatment process, such as </a:t>
            </a:r>
            <a:r>
              <a:rPr lang="en-US" b="0" i="0" dirty="0">
                <a:solidFill>
                  <a:srgbClr val="E8EAED"/>
                </a:solidFill>
                <a:effectLst/>
                <a:latin typeface="Google Sans"/>
              </a:rPr>
              <a:t>National Comprehensive Cancer Network (</a:t>
            </a:r>
            <a:r>
              <a:rPr lang="en-US" dirty="0">
                <a:effectLst/>
                <a:latin typeface="Calibri" panose="020F0502020204030204" pitchFamily="34" charset="0"/>
                <a:ea typeface="Calibri" panose="020F0502020204030204" pitchFamily="34" charset="0"/>
                <a:cs typeface="Times New Roman" panose="02020603050405020304" pitchFamily="18" charset="0"/>
              </a:rPr>
              <a:t>NCCN) Distress thermometer that measures patients’ distress on a scale from 0 to 10. </a:t>
            </a:r>
          </a:p>
          <a:p>
            <a:endParaRPr lang="en-US" dirty="0"/>
          </a:p>
          <a:p>
            <a:endParaRPr lang="en-US" dirty="0"/>
          </a:p>
        </p:txBody>
      </p:sp>
      <p:sp>
        <p:nvSpPr>
          <p:cNvPr id="4" name="Slide Number Placeholder 3"/>
          <p:cNvSpPr>
            <a:spLocks noGrp="1"/>
          </p:cNvSpPr>
          <p:nvPr>
            <p:ph type="sldNum" sz="quarter" idx="5"/>
          </p:nvPr>
        </p:nvSpPr>
        <p:spPr/>
        <p:txBody>
          <a:bodyPr/>
          <a:lstStyle/>
          <a:p>
            <a:fld id="{A0560A8B-9C2C-407D-A1F0-305D96FA1275}" type="slidenum">
              <a:rPr lang="en-US" smtClean="0"/>
              <a:t>24</a:t>
            </a:fld>
            <a:endParaRPr lang="en-US"/>
          </a:p>
        </p:txBody>
      </p:sp>
    </p:spTree>
    <p:extLst>
      <p:ext uri="{BB962C8B-B14F-4D97-AF65-F5344CB8AC3E}">
        <p14:creationId xmlns:p14="http://schemas.microsoft.com/office/powerpoint/2010/main" val="4084285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 cancer diagnosis can be a very stressful experience for a patient. Patients do not always know that they need help; therefore, the Financial Navigator or Patient Navigator assisting with financial navigation should reach out to patients first, rather than being contacted by the patient. </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It is important to look into insurance coverage when meeting with the patient for the first time. </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Does the patient have insurance? </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If not, talk about open enrollment. What plan could benefit the patient the most, and when can they enroll. </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Remember that there are open and special enrollments if the patient qualifies. While reviewing insurance benefits, the Financial Navigator needs also to consider the time of the year (whether it is the beginning or the end of the insurance coverage year which typically matches the calendar year), which may impact the out-of-pocket cost/ deductible. </a:t>
            </a:r>
          </a:p>
          <a:p>
            <a:pPr marL="0" marR="0" algn="l" defTabSz="914400" rtl="0" eaLnBrk="1" latinLnBrk="0" hangingPunct="1">
              <a:lnSpc>
                <a:spcPct val="107000"/>
              </a:lnSpc>
              <a:spcBef>
                <a:spcPts val="0"/>
              </a:spcBef>
              <a:spcAft>
                <a:spcPts val="800"/>
              </a:spcAft>
            </a:pPr>
            <a:endParaRPr lang="en-US"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defTabSz="914400" rtl="0" eaLnBrk="1" latinLnBrk="0" hangingPunct="1">
              <a:lnSpc>
                <a:spcPct val="107000"/>
              </a:lnSpc>
              <a:spcBef>
                <a:spcPts val="0"/>
              </a:spcBef>
              <a:spcAft>
                <a:spcPts val="800"/>
              </a:spcAft>
            </a:pPr>
            <a:r>
              <a:rPr lang="en-US"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cancer insurance checklist is </a:t>
            </a:r>
            <a:r>
              <a:rPr lang="en-US" dirty="0">
                <a:effectLst/>
                <a:latin typeface="Calibri" panose="020F0502020204030204" pitchFamily="34" charset="0"/>
                <a:ea typeface="Calibri" panose="020F0502020204030204" pitchFamily="34" charset="0"/>
                <a:cs typeface="Times New Roman" panose="02020603050405020304" pitchFamily="18" charset="0"/>
              </a:rPr>
              <a:t>available at no-cost online and offers side-by-side insurance plan comparisons. The checklist lists different treatments and how they will to be covered with a particular plan.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408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component of financial navigation is explaining insurance and coverage types.</a:t>
            </a:r>
          </a:p>
        </p:txBody>
      </p:sp>
      <p:sp>
        <p:nvSpPr>
          <p:cNvPr id="4" name="Slide Number Placeholder 3"/>
          <p:cNvSpPr>
            <a:spLocks noGrp="1"/>
          </p:cNvSpPr>
          <p:nvPr>
            <p:ph type="sldNum" sz="quarter" idx="5"/>
          </p:nvPr>
        </p:nvSpPr>
        <p:spPr/>
        <p:txBody>
          <a:bodyPr/>
          <a:lstStyle/>
          <a:p>
            <a:fld id="{A0560A8B-9C2C-407D-A1F0-305D96FA1275}" type="slidenum">
              <a:rPr lang="en-US" smtClean="0"/>
              <a:t>26</a:t>
            </a:fld>
            <a:endParaRPr lang="en-US"/>
          </a:p>
        </p:txBody>
      </p:sp>
    </p:spTree>
    <p:extLst>
      <p:ext uri="{BB962C8B-B14F-4D97-AF65-F5344CB8AC3E}">
        <p14:creationId xmlns:p14="http://schemas.microsoft.com/office/powerpoint/2010/main" val="3163318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Research has shown that cancer survivors with low health literacy were more likely to report financial hardship and make financial sacrifices than patients with higher health literacy. </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Therefore, it is crucial to make sure the patients understand insurance terminology, such as deductible, out-of-pocket payments, copays, etc. Unfortunately, according to the literature, 7 out of 10 Medicare enrollees reported insurance as confusing and challenging to understand.</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It is also essential to see what the patient deductible is, how much has been met so far, and when to renew the benefits.</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 opening conversation should be about making sure that the patient understands insurance terminology and the key terms, so you can identify where the patients are at and start talking about assistance.</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0" dirty="0">
                <a:effectLst/>
                <a:latin typeface="Calibri" panose="020F0502020204030204" pitchFamily="34" charset="0"/>
                <a:ea typeface="Calibri" panose="020F0502020204030204" pitchFamily="34" charset="0"/>
                <a:cs typeface="Times New Roman" panose="02020603050405020304" pitchFamily="18" charset="0"/>
              </a:rPr>
              <a:t>Most commonly used insurance terms can be found on the GW Cancer Center Financial Toxicity tip sheet, Oncology Patient Navigator guide, or Oncology Patient Navigator Training: The Fundamentals (in Module 3: The Basics of Health Care </a:t>
            </a:r>
            <a:r>
              <a:rPr lang="en-US" b="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b="0" i="0" u="none" strike="noStrike" baseline="0" dirty="0">
                <a:solidFill>
                  <a:srgbClr val="033B5A"/>
                </a:solidFill>
                <a:latin typeface="Avenir Next LT Pro" panose="020B0504020202020204" pitchFamily="34" charset="0"/>
              </a:rPr>
              <a:t>Lesson 6: U.S. Health Care Payment and Financing).</a:t>
            </a:r>
            <a:endParaRPr lang="en-US"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564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According to US Census 2020 data, 91% of the US population has some type of health coverage. The majority are covered by a private plan, such as employer-based insurance. In terms of public plans, most individuals have Medicare, Medicaid or both.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A0560A8B-9C2C-407D-A1F0-305D96FA1275}" type="slidenum">
              <a:rPr lang="en-US" smtClean="0"/>
              <a:t>28</a:t>
            </a:fld>
            <a:endParaRPr lang="en-US"/>
          </a:p>
        </p:txBody>
      </p:sp>
    </p:spTree>
    <p:extLst>
      <p:ext uri="{BB962C8B-B14F-4D97-AF65-F5344CB8AC3E}">
        <p14:creationId xmlns:p14="http://schemas.microsoft.com/office/powerpoint/2010/main" val="699959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Just a brief reminder about different types of private health insurance</a:t>
            </a:r>
          </a:p>
          <a:p>
            <a:pPr marL="342900" marR="0" lvl="0" indent="-342900">
              <a:lnSpc>
                <a:spcPct val="107000"/>
              </a:lnSpc>
              <a:spcBef>
                <a:spcPts val="0"/>
              </a:spcBef>
              <a:spcAft>
                <a:spcPts val="800"/>
              </a:spcAft>
              <a:buFont typeface="+mj-lt"/>
              <a:buAutoNum type="arabicPeriod"/>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HMO: Coverage is limited to providers who work/ are contracted for the HMO. Usually, no out-of-network charges are allowed, only with a few exceptions</a:t>
            </a:r>
          </a:p>
          <a:p>
            <a:pPr marL="342900" marR="0" lvl="0" indent="-342900">
              <a:lnSpc>
                <a:spcPct val="107000"/>
              </a:lnSpc>
              <a:spcBef>
                <a:spcPts val="0"/>
              </a:spcBef>
              <a:spcAft>
                <a:spcPts val="800"/>
              </a:spcAft>
              <a:buFont typeface="+mj-lt"/>
              <a:buAutoNum type="arabicPeriod"/>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PPO: This plan provides cheaper services from the in-network providers, and no referrals are needed to see any doctor. Patients can use providers that are out-of-network. However, such service will be more costly</a:t>
            </a:r>
          </a:p>
          <a:p>
            <a:pPr marL="342900" marR="0" lvl="0" indent="-342900">
              <a:lnSpc>
                <a:spcPct val="107000"/>
              </a:lnSpc>
              <a:spcBef>
                <a:spcPts val="0"/>
              </a:spcBef>
              <a:spcAft>
                <a:spcPts val="800"/>
              </a:spcAft>
              <a:buFont typeface="+mj-lt"/>
              <a:buAutoNum type="arabicPeriod"/>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POS: A health plan that provides cheaper services for the providers that belong to the plan’s network. This plan requires a primary doctor referral to see a specialist</a:t>
            </a:r>
          </a:p>
          <a:p>
            <a:pPr marL="342900" marR="0" lvl="0" indent="-342900">
              <a:lnSpc>
                <a:spcPct val="107000"/>
              </a:lnSpc>
              <a:spcBef>
                <a:spcPts val="0"/>
              </a:spcBef>
              <a:spcAft>
                <a:spcPts val="800"/>
              </a:spcAft>
              <a:buFont typeface="+mj-lt"/>
              <a:buAutoNum type="arabicPeriod"/>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EPO: A managed health care plan that covers only the providers and services in the plan’s network</a:t>
            </a:r>
          </a:p>
        </p:txBody>
      </p:sp>
      <p:sp>
        <p:nvSpPr>
          <p:cNvPr id="4" name="Slide Number Placeholder 3"/>
          <p:cNvSpPr>
            <a:spLocks noGrp="1"/>
          </p:cNvSpPr>
          <p:nvPr>
            <p:ph type="sldNum" sz="quarter" idx="5"/>
          </p:nvPr>
        </p:nvSpPr>
        <p:spPr/>
        <p:txBody>
          <a:bodyPr/>
          <a:lstStyle/>
          <a:p>
            <a:fld id="{A0560A8B-9C2C-407D-A1F0-305D96FA1275}" type="slidenum">
              <a:rPr lang="en-US" smtClean="0"/>
              <a:t>29</a:t>
            </a:fld>
            <a:endParaRPr lang="en-US"/>
          </a:p>
        </p:txBody>
      </p:sp>
    </p:spTree>
    <p:extLst>
      <p:ext uri="{BB962C8B-B14F-4D97-AF65-F5344CB8AC3E}">
        <p14:creationId xmlns:p14="http://schemas.microsoft.com/office/powerpoint/2010/main" val="1970381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Medicaid: State and federal programs for individuals with a very low income. It may cover older individuals, people with disabilities, children, pregnant women, or parents/ caretakers of children. Each state defines its eligibility guidelines. Medicaid expansion has been left to the states, and some of them opted for expansion. </a:t>
            </a:r>
          </a:p>
          <a:p>
            <a:pPr marL="228600" indent="-228600">
              <a:buAutoNum type="arabicPeriod"/>
            </a:pPr>
            <a:r>
              <a:rPr lang="en-US" dirty="0"/>
              <a:t>Medicare: Federal program for individuals who are 65+ or under 65 and have disabilities (no matter the income). Medicare has three different types that cover specific services: Part A mainly covers inpatient hospital stays, hospice, and nursing facility care; Part B covers outpatient care, doctors’ visits, medical supplies, and prevention; Part D covers prescription drugs.</a:t>
            </a:r>
          </a:p>
          <a:p>
            <a:pPr marL="228600" indent="-228600">
              <a:buAutoNum type="arabicPeriod"/>
            </a:pPr>
            <a:endParaRPr lang="en-US" dirty="0"/>
          </a:p>
          <a:p>
            <a:pPr marL="0" indent="0">
              <a:buNone/>
            </a:pPr>
            <a:r>
              <a:rPr lang="en-US" dirty="0"/>
              <a:t>Medicare provides some financial assistance to individuals to pay premiums. There are four main Medicare Savings Programs:</a:t>
            </a:r>
          </a:p>
          <a:p>
            <a:pPr marL="171450" indent="-171450">
              <a:buFont typeface="Arial" panose="020B0604020202020204" pitchFamily="34" charset="0"/>
              <a:buChar char="•"/>
            </a:pPr>
            <a:r>
              <a:rPr lang="en-US" dirty="0"/>
              <a:t>Qualified Medicare Beneficiary Program – assists with Part A and B premiums, deductibles, coinsurance, and copayments</a:t>
            </a:r>
          </a:p>
          <a:p>
            <a:pPr marL="171450" indent="-171450">
              <a:buFont typeface="Arial" panose="020B0604020202020204" pitchFamily="34" charset="0"/>
              <a:buChar char="•"/>
            </a:pPr>
            <a:r>
              <a:rPr lang="en-US" dirty="0"/>
              <a:t>Specified Low-Income Medicare Beneficiary Program – helps patients to pay Part B premiums</a:t>
            </a:r>
          </a:p>
          <a:p>
            <a:pPr marL="171450" indent="-171450">
              <a:buFont typeface="Arial" panose="020B0604020202020204" pitchFamily="34" charset="0"/>
              <a:buChar char="•"/>
            </a:pPr>
            <a:r>
              <a:rPr lang="en-US" dirty="0"/>
              <a:t>Qualifying Individual Program – provides financial assistance to pay Part B premiums for individuals who have Part A and receive low income</a:t>
            </a:r>
          </a:p>
          <a:p>
            <a:pPr marL="171450" indent="-171450">
              <a:buFont typeface="Arial" panose="020B0604020202020204" pitchFamily="34" charset="0"/>
              <a:buChar char="•"/>
            </a:pPr>
            <a:r>
              <a:rPr lang="en-US" dirty="0"/>
              <a:t>Qualified Disabled and Working Individuals Program – help patients to pay for Part A premiums</a:t>
            </a:r>
          </a:p>
          <a:p>
            <a:pPr marL="228600" indent="-228600">
              <a:buAutoNum type="arabicPeriod"/>
            </a:pPr>
            <a:endParaRPr lang="en-US" dirty="0"/>
          </a:p>
          <a:p>
            <a:pPr marL="0" indent="0">
              <a:buNone/>
            </a:pPr>
            <a:r>
              <a:rPr lang="en-US" dirty="0"/>
              <a:t>You can use the website provided on this slide to determine if your patient’s eligible for any of these programs.</a:t>
            </a:r>
          </a:p>
          <a:p>
            <a:pPr marL="0" indent="0">
              <a:buNone/>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A0560A8B-9C2C-407D-A1F0-305D96FA1275}" type="slidenum">
              <a:rPr lang="en-US" smtClean="0"/>
              <a:t>30</a:t>
            </a:fld>
            <a:endParaRPr lang="en-US"/>
          </a:p>
        </p:txBody>
      </p:sp>
    </p:spTree>
    <p:extLst>
      <p:ext uri="{BB962C8B-B14F-4D97-AF65-F5344CB8AC3E}">
        <p14:creationId xmlns:p14="http://schemas.microsoft.com/office/powerpoint/2010/main" val="194738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In this lesson, you will learn how to:</a:t>
            </a:r>
          </a:p>
          <a:p>
            <a:pPr lvl="0"/>
            <a:endParaRPr lang="en-US" sz="1200" dirty="0"/>
          </a:p>
          <a:p>
            <a:pPr marL="171450" lvl="0" indent="-171450">
              <a:buFont typeface="Arial" panose="020B0604020202020204" pitchFamily="34" charset="0"/>
              <a:buChar char="•"/>
            </a:pPr>
            <a:r>
              <a:rPr lang="en-US" sz="1200" dirty="0"/>
              <a:t>Define financial toxicity and its impact on patient wellness</a:t>
            </a:r>
          </a:p>
          <a:p>
            <a:pPr marL="171450" indent="-171450">
              <a:buFont typeface="Arial" panose="020B0604020202020204" pitchFamily="34" charset="0"/>
              <a:buChar char="•"/>
            </a:pPr>
            <a:r>
              <a:rPr lang="en-US" sz="1200" dirty="0"/>
              <a:t>Describe components of financial navigation</a:t>
            </a:r>
          </a:p>
          <a:p>
            <a:pPr marL="171450" lvl="0" indent="-171450">
              <a:buFont typeface="Arial" panose="020B0604020202020204" pitchFamily="34" charset="0"/>
              <a:buChar char="•"/>
            </a:pPr>
            <a:r>
              <a:rPr lang="en-US" sz="1200" dirty="0"/>
              <a:t>Identify resources to meet patient financial challenges</a:t>
            </a:r>
          </a:p>
          <a:p>
            <a:pPr marL="171450" lvl="0" indent="-171450">
              <a:buFont typeface="Arial" panose="020B0604020202020204" pitchFamily="34" charset="0"/>
              <a:buChar char="•"/>
            </a:pPr>
            <a:r>
              <a:rPr lang="en-US" sz="1200" dirty="0"/>
              <a:t>Access sample evaluation tools to show value of financial navigation in practice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8607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website represents the states that have expanded Medicaid adult coverage as of July 2021. </a:t>
            </a:r>
            <a:r>
              <a:rPr lang="en-US" b="1" dirty="0"/>
              <a:t>Medicaid expansion remains the same as of July 2022. – let’s remove this sentence?</a:t>
            </a:r>
          </a:p>
          <a:p>
            <a:pPr marL="0" indent="0">
              <a:buNone/>
            </a:pPr>
            <a:endParaRPr lang="en-US" b="1"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A0560A8B-9C2C-407D-A1F0-305D96FA1275}" type="slidenum">
              <a:rPr lang="en-US" smtClean="0"/>
              <a:t>31</a:t>
            </a:fld>
            <a:endParaRPr lang="en-US"/>
          </a:p>
        </p:txBody>
      </p:sp>
    </p:spTree>
    <p:extLst>
      <p:ext uri="{BB962C8B-B14F-4D97-AF65-F5344CB8AC3E}">
        <p14:creationId xmlns:p14="http://schemas.microsoft.com/office/powerpoint/2010/main" val="4182299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In case a patient or anyone in the household loses insurance, they may qualify for a Special Enrollment Period. Depending on the type of Special Enrollment, a patient may have 60 days prior or 60 after an event to enroll in such a plan.</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Enrollment through a spouse</a:t>
            </a:r>
          </a:p>
          <a:p>
            <a:pPr marL="285750" marR="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COBRA - continuation coverage by patient’s former employer, same enrollment period</a:t>
            </a:r>
          </a:p>
          <a:p>
            <a:pPr marL="285750" marR="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a:t>
            </a:r>
            <a:r>
              <a:rPr lang="en-US" dirty="0" err="1">
                <a:effectLst/>
                <a:latin typeface="Calibri" panose="020F0502020204030204" pitchFamily="34" charset="0"/>
                <a:ea typeface="Calibri" panose="020F0502020204030204" pitchFamily="34" charset="0"/>
                <a:cs typeface="Times New Roman" panose="02020603050405020304" pitchFamily="18" charset="0"/>
              </a:rPr>
              <a:t>HealthWell</a:t>
            </a:r>
            <a:r>
              <a:rPr lang="en-US" dirty="0">
                <a:effectLst/>
                <a:latin typeface="Calibri" panose="020F0502020204030204" pitchFamily="34" charset="0"/>
                <a:ea typeface="Calibri" panose="020F0502020204030204" pitchFamily="34" charset="0"/>
                <a:cs typeface="Times New Roman" panose="02020603050405020304" pitchFamily="18" charset="0"/>
              </a:rPr>
              <a:t> Foundation is a non-profit dedicated to assisting patients in filling the gap when insurance is insufficient. Assistance includes copays, premiums, deductibles, and out-of-pocket expenses</a:t>
            </a:r>
          </a:p>
          <a:p>
            <a:pPr marL="285750" marR="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Affordable Care Act, also known as "Obamacare,“ assists patients to access affordable health insurance through a health insurance marketplace where Americans can purchase federally regulated and subsidized health insurance during open enrollment. To qualify, individuals must sign up during Open Enrollment. However, they could also be eligible for Obamacare if they had a qualifying life event such as changing jobs, getting married/ divorced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4719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component of financial navigation is effective communication strategies to support financial navigation.</a:t>
            </a:r>
          </a:p>
        </p:txBody>
      </p:sp>
      <p:sp>
        <p:nvSpPr>
          <p:cNvPr id="4" name="Slide Number Placeholder 3"/>
          <p:cNvSpPr>
            <a:spLocks noGrp="1"/>
          </p:cNvSpPr>
          <p:nvPr>
            <p:ph type="sldNum" sz="quarter" idx="5"/>
          </p:nvPr>
        </p:nvSpPr>
        <p:spPr/>
        <p:txBody>
          <a:bodyPr/>
          <a:lstStyle/>
          <a:p>
            <a:fld id="{A0560A8B-9C2C-407D-A1F0-305D96FA1275}" type="slidenum">
              <a:rPr lang="en-US" smtClean="0"/>
              <a:t>33</a:t>
            </a:fld>
            <a:endParaRPr lang="en-US"/>
          </a:p>
        </p:txBody>
      </p:sp>
    </p:spTree>
    <p:extLst>
      <p:ext uri="{BB962C8B-B14F-4D97-AF65-F5344CB8AC3E}">
        <p14:creationId xmlns:p14="http://schemas.microsoft.com/office/powerpoint/2010/main" val="3801616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have clear communication with patients</a:t>
            </a:r>
            <a:r>
              <a:rPr lang="en-US" sz="1200" dirty="0">
                <a:solidFill>
                  <a:schemeClr val="tx1"/>
                </a:solidFill>
              </a:rPr>
              <a:t> and caregivers on cost of care, patient assistance support, and additional resources.</a:t>
            </a:r>
            <a:endParaRPr lang="en-US" dirty="0"/>
          </a:p>
        </p:txBody>
      </p:sp>
      <p:sp>
        <p:nvSpPr>
          <p:cNvPr id="4" name="Slide Number Placeholder 3"/>
          <p:cNvSpPr>
            <a:spLocks noGrp="1"/>
          </p:cNvSpPr>
          <p:nvPr>
            <p:ph type="sldNum" sz="quarter" idx="5"/>
          </p:nvPr>
        </p:nvSpPr>
        <p:spPr/>
        <p:txBody>
          <a:bodyPr/>
          <a:lstStyle/>
          <a:p>
            <a:fld id="{A0560A8B-9C2C-407D-A1F0-305D96FA1275}" type="slidenum">
              <a:rPr lang="en-US" smtClean="0"/>
              <a:t>34</a:t>
            </a:fld>
            <a:endParaRPr lang="en-US"/>
          </a:p>
        </p:txBody>
      </p:sp>
    </p:spTree>
    <p:extLst>
      <p:ext uri="{BB962C8B-B14F-4D97-AF65-F5344CB8AC3E}">
        <p14:creationId xmlns:p14="http://schemas.microsoft.com/office/powerpoint/2010/main" val="1225056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2017, United Health Care surveyed more than 1,000 individuals and found that most participants were familiar with terms like “health plan premium” and “health plan deductible.” Still, less than half of the participants knew other terms, such as “out-of-pocket maximum” and “co-insurance.”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0" i="0" dirty="0">
                <a:solidFill>
                  <a:srgbClr val="E8EAED"/>
                </a:solidFill>
                <a:effectLst/>
                <a:latin typeface="Google Sans"/>
              </a:rPr>
              <a:t>Kaiser Family Foundation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KFF) asked more than a thousand people to answer online survey questions about insurance terms knowledge in 2014. Only half of the sample answered seven questions out of ten correctly, which indicates that most people do not know enough to understand their health care coverage.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A0560A8B-9C2C-407D-A1F0-305D96FA1275}" type="slidenum">
              <a:rPr lang="en-US" smtClean="0"/>
              <a:t>35</a:t>
            </a:fld>
            <a:endParaRPr lang="en-US"/>
          </a:p>
        </p:txBody>
      </p:sp>
    </p:spTree>
    <p:extLst>
      <p:ext uri="{BB962C8B-B14F-4D97-AF65-F5344CB8AC3E}">
        <p14:creationId xmlns:p14="http://schemas.microsoft.com/office/powerpoint/2010/main" val="2449400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It is essential to assess patients’ literacy levels. </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Insurance terms can be complex and challenging to be comprehended. People that are more likely to have lower health literacy are people:</a:t>
            </a:r>
          </a:p>
          <a:p>
            <a:pPr marL="285750" marR="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Older than 65 (health literacy decreases with age)</a:t>
            </a:r>
          </a:p>
          <a:p>
            <a:pPr marL="285750" marR="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With limited education (pre-primary or primary education level)</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b="0" dirty="0">
                <a:effectLst/>
                <a:latin typeface="Calibri" panose="020F0502020204030204" pitchFamily="34" charset="0"/>
                <a:ea typeface="Calibri" panose="020F0502020204030204" pitchFamily="34" charset="0"/>
                <a:cs typeface="Times New Roman" panose="02020603050405020304" pitchFamily="18" charset="0"/>
              </a:rPr>
              <a:t>Lower socioeconomic status (SES) (earning less than $15,000 annually)</a:t>
            </a:r>
          </a:p>
          <a:p>
            <a:pPr marL="285750" marR="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Chronic conditions </a:t>
            </a:r>
          </a:p>
          <a:p>
            <a:pPr marL="285750" marR="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Non-native English speakers</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Limited patient health literacy levels may affect patients from sharing information about their health. It might also make them less likely to complete complex forms that have questions or terms they don’t understand, particularly when some mathematical concepts are included, such as probabilities.</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A0560A8B-9C2C-407D-A1F0-305D96FA1275}" type="slidenum">
              <a:rPr lang="en-US" smtClean="0"/>
              <a:t>36</a:t>
            </a:fld>
            <a:endParaRPr lang="en-US"/>
          </a:p>
        </p:txBody>
      </p:sp>
    </p:spTree>
    <p:extLst>
      <p:ext uri="{BB962C8B-B14F-4D97-AF65-F5344CB8AC3E}">
        <p14:creationId xmlns:p14="http://schemas.microsoft.com/office/powerpoint/2010/main" val="3547138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So how does one communicate effectively with patients who have different health literacy levels? </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 key component is building trust with the patient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Actively listen to patients (listen and respond to feelings, reflect, and note both verbal and non-verbal cues), use empathy, show respect to the patient and other members of the team</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Ask open-ended questions, use reflective listening and summarize what the patient has told you</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Financial Navigators need to make sure they take time to explain complex insurance terms. One way to do that is by using the teach-back method. First, ask patients to repeat back what you described, then clarify some steps that the patient didn’t understand, and then again ask the patient to repeat the same information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Visual aids may assist in making complex terms easily understood, such as pictures, diagrams (see example in the resource section)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Use educational materials. They can be presented in waiting areas as educational videos or flyers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Use interpreters for individuals who don’t speak English or for whom English is a second language. </a:t>
            </a:r>
            <a:r>
              <a:rPr lang="en-US" b="0" dirty="0">
                <a:effectLst/>
                <a:latin typeface="Calibri" panose="020F0502020204030204" pitchFamily="34" charset="0"/>
                <a:ea typeface="Calibri" panose="020F0502020204030204" pitchFamily="34" charset="0"/>
                <a:cs typeface="Times New Roman" panose="02020603050405020304" pitchFamily="18" charset="0"/>
              </a:rPr>
              <a:t>Visuals can be helpful to native English speakers, too!</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i="0" dirty="0">
              <a:solidFill>
                <a:srgbClr val="0A0A0A"/>
              </a:solidFill>
              <a:effectLst/>
              <a:latin typeface="Georgia" panose="02040502050405020303" pitchFamily="18" charset="0"/>
            </a:endParaRPr>
          </a:p>
          <a:p>
            <a:pPr marL="0" indent="0">
              <a:buFontTx/>
              <a:buNone/>
            </a:pPr>
            <a:endParaRPr lang="en-US" dirty="0"/>
          </a:p>
          <a:p>
            <a:endParaRPr lang="en-US" b="0" i="0" dirty="0">
              <a:solidFill>
                <a:srgbClr val="0A0A0A"/>
              </a:solidFill>
              <a:effectLst/>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A0560A8B-9C2C-407D-A1F0-305D96FA1275}" type="slidenum">
              <a:rPr lang="en-US" smtClean="0"/>
              <a:t>37</a:t>
            </a:fld>
            <a:endParaRPr lang="en-US"/>
          </a:p>
        </p:txBody>
      </p:sp>
    </p:spTree>
    <p:extLst>
      <p:ext uri="{BB962C8B-B14F-4D97-AF65-F5344CB8AC3E}">
        <p14:creationId xmlns:p14="http://schemas.microsoft.com/office/powerpoint/2010/main" val="1760785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communication is important in many settings; however, cancer patients have special communication needs. Patients feel more satisfied when they have a sense of control.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Proactive communication with the patients explaining their insurance benefits and making sure that this is well understood may support patients’ empowerment and help them feel less worried about the financial situation. </a:t>
            </a:r>
          </a:p>
        </p:txBody>
      </p:sp>
      <p:sp>
        <p:nvSpPr>
          <p:cNvPr id="4" name="Slide Number Placeholder 3"/>
          <p:cNvSpPr>
            <a:spLocks noGrp="1"/>
          </p:cNvSpPr>
          <p:nvPr>
            <p:ph type="sldNum" sz="quarter" idx="5"/>
          </p:nvPr>
        </p:nvSpPr>
        <p:spPr/>
        <p:txBody>
          <a:bodyPr/>
          <a:lstStyle/>
          <a:p>
            <a:fld id="{A0560A8B-9C2C-407D-A1F0-305D96FA1275}" type="slidenum">
              <a:rPr lang="en-US" smtClean="0"/>
              <a:t>38</a:t>
            </a:fld>
            <a:endParaRPr lang="en-US"/>
          </a:p>
        </p:txBody>
      </p:sp>
    </p:spTree>
    <p:extLst>
      <p:ext uri="{BB962C8B-B14F-4D97-AF65-F5344CB8AC3E}">
        <p14:creationId xmlns:p14="http://schemas.microsoft.com/office/powerpoint/2010/main" val="3085178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Aft>
                <a:spcPts val="800"/>
              </a:spcAft>
              <a:buNone/>
            </a:pPr>
            <a:r>
              <a:rPr lang="en-US" sz="2800" dirty="0">
                <a:solidFill>
                  <a:srgbClr val="404040"/>
                </a:solidFill>
              </a:rPr>
              <a:t>Keep </a:t>
            </a:r>
            <a:r>
              <a:rPr lang="en-US" sz="2800" b="0" dirty="0">
                <a:solidFill>
                  <a:srgbClr val="033C5A"/>
                </a:solidFill>
              </a:rPr>
              <a:t>continuous communication </a:t>
            </a:r>
            <a:r>
              <a:rPr lang="en-US" sz="2800" dirty="0">
                <a:solidFill>
                  <a:srgbClr val="404040"/>
                </a:solidFill>
              </a:rPr>
              <a:t>with patients and their caregivers, particularly focus on:</a:t>
            </a:r>
          </a:p>
          <a:p>
            <a:pPr marL="171450" indent="-171450">
              <a:lnSpc>
                <a:spcPct val="120000"/>
              </a:lnSpc>
              <a:spcAft>
                <a:spcPts val="800"/>
              </a:spcAft>
              <a:buFont typeface="Arial" panose="020B0604020202020204" pitchFamily="34" charset="0"/>
              <a:buChar char="•"/>
            </a:pPr>
            <a:r>
              <a:rPr lang="en-US" dirty="0">
                <a:solidFill>
                  <a:srgbClr val="404040"/>
                </a:solidFill>
              </a:rPr>
              <a:t>Cost of care</a:t>
            </a:r>
          </a:p>
          <a:p>
            <a:pPr marL="171450" indent="-171450">
              <a:lnSpc>
                <a:spcPct val="120000"/>
              </a:lnSpc>
              <a:spcAft>
                <a:spcPts val="800"/>
              </a:spcAft>
              <a:buFont typeface="Arial" panose="020B0604020202020204" pitchFamily="34" charset="0"/>
              <a:buChar char="•"/>
            </a:pPr>
            <a:r>
              <a:rPr lang="en-US" dirty="0">
                <a:solidFill>
                  <a:srgbClr val="404040"/>
                </a:solidFill>
              </a:rPr>
              <a:t>Patient assistance programs</a:t>
            </a:r>
          </a:p>
          <a:p>
            <a:pPr marL="171450" indent="-171450">
              <a:lnSpc>
                <a:spcPct val="120000"/>
              </a:lnSpc>
              <a:spcAft>
                <a:spcPts val="800"/>
              </a:spcAft>
              <a:buFont typeface="Arial" panose="020B0604020202020204" pitchFamily="34" charset="0"/>
              <a:buChar char="•"/>
            </a:pPr>
            <a:r>
              <a:rPr lang="en-US" dirty="0">
                <a:solidFill>
                  <a:srgbClr val="404040"/>
                </a:solidFill>
              </a:rPr>
              <a:t>Additional resources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Financial Navigator helps the patient determine the payment plan for the treatment after investigating the patient’s income and overall budget.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1522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Think like an advocate for your patients and mentor them to be advocates for themselves. </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 great way to support patients’ empowerment is by increasing their knowledge about insurance plans, coverage, and benefits offered through their employer. Encourage patients to ask their cancer care team questions.</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A0560A8B-9C2C-407D-A1F0-305D96FA1275}" type="slidenum">
              <a:rPr lang="en-US" smtClean="0"/>
              <a:t>40</a:t>
            </a:fld>
            <a:endParaRPr lang="en-US"/>
          </a:p>
        </p:txBody>
      </p:sp>
    </p:spTree>
    <p:extLst>
      <p:ext uri="{BB962C8B-B14F-4D97-AF65-F5344CB8AC3E}">
        <p14:creationId xmlns:p14="http://schemas.microsoft.com/office/powerpoint/2010/main" val="2519072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the past few years, a new term has emerged to describe the financial burden experienced by the patients, called financial toxicity. Financial toxicity is a consequence of healthcare needs impacting patient's material, psychological, and behavioral status, including financial distress, bankruptcy, and treatment non-adherence. Financial toxicity affects patients’ well-being and quality of life due to challenges in affording essential life expenses, including treatment, medication, food, transportation, dependent care, clothing, education, and other expenses. People diagnosed with cancer are at a high risk for financial toxicity given the high costs of cancer care. According to a 2021 study, on average, cancer patients spent 42% and caregivers 16% of their annual income on out-of-pocket expenses. Spending almost half of a person’s income on health care expenses can cause severe stress. Financial toxicity is usually caused by out-of-pocket costs that the patient is not able to cover and may consist of copayments, deductibles, and coinsurance.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735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component of the financial navigation is its’ management, tracking, and reporting. </a:t>
            </a:r>
          </a:p>
        </p:txBody>
      </p:sp>
      <p:sp>
        <p:nvSpPr>
          <p:cNvPr id="4" name="Slide Number Placeholder 3"/>
          <p:cNvSpPr>
            <a:spLocks noGrp="1"/>
          </p:cNvSpPr>
          <p:nvPr>
            <p:ph type="sldNum" sz="quarter" idx="5"/>
          </p:nvPr>
        </p:nvSpPr>
        <p:spPr/>
        <p:txBody>
          <a:bodyPr/>
          <a:lstStyle/>
          <a:p>
            <a:fld id="{A0560A8B-9C2C-407D-A1F0-305D96FA1275}" type="slidenum">
              <a:rPr lang="en-US" smtClean="0"/>
              <a:t>41</a:t>
            </a:fld>
            <a:endParaRPr lang="en-US"/>
          </a:p>
        </p:txBody>
      </p:sp>
    </p:spTree>
    <p:extLst>
      <p:ext uri="{BB962C8B-B14F-4D97-AF65-F5344CB8AC3E}">
        <p14:creationId xmlns:p14="http://schemas.microsoft.com/office/powerpoint/2010/main" val="20482094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As we saw from the previous slides, there are a lot of patient assistance programs and other resources out there.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helpful to have a system in place that allows you to track each patient, manage their care, and create reports. Specifically, focus on tracking patient outreach efforts, patient assistance programs, and using a daily tracker for patients. You can use patient navigator software programs, or you can create a spreadsheet that would meet your needs based on various patient criteria.</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Financial Navigator is a relatively new position, and lack of standardization may lead to confusion and poor patient health outcomes. By incorporating accurate tracking into their position, Financial Navigators can demonstrate the value of their work and job security.</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tracking might be done using well-known software, such as Microsoft Office, or specific cancer care programs, such as:</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TailorMed</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AssistPoint</a:t>
            </a:r>
            <a:r>
              <a:rPr lang="en-US" sz="1200" dirty="0">
                <a:effectLst/>
                <a:latin typeface="Calibri" panose="020F0502020204030204" pitchFamily="34" charset="0"/>
                <a:ea typeface="Calibri" panose="020F0502020204030204" pitchFamily="34" charset="0"/>
                <a:cs typeface="Times New Roman" panose="02020603050405020304" pitchFamily="18" charset="0"/>
              </a:rPr>
              <a:t>, or Atlas Health</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A0560A8B-9C2C-407D-A1F0-305D96FA1275}" type="slidenum">
              <a:rPr lang="en-US" smtClean="0"/>
              <a:t>42</a:t>
            </a:fld>
            <a:endParaRPr lang="en-US"/>
          </a:p>
        </p:txBody>
      </p:sp>
    </p:spTree>
    <p:extLst>
      <p:ext uri="{BB962C8B-B14F-4D97-AF65-F5344CB8AC3E}">
        <p14:creationId xmlns:p14="http://schemas.microsoft.com/office/powerpoint/2010/main" val="20729997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ACCC suggests tracking the following elements in financial navigation for cancer patients: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frequently patients are referred to the Financial Navigators (date/ reason/ solutions offered and when the issue was solved). This helps to identify the need for this position.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Prior authorization (PA) process – when the provider's order was entered/ when was the PA form submitted/ when it was denied or accepted/ why)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A0560A8B-9C2C-407D-A1F0-305D96FA1275}" type="slidenum">
              <a:rPr lang="en-US" smtClean="0"/>
              <a:t>43</a:t>
            </a:fld>
            <a:endParaRPr lang="en-US"/>
          </a:p>
        </p:txBody>
      </p:sp>
    </p:spTree>
    <p:extLst>
      <p:ext uri="{BB962C8B-B14F-4D97-AF65-F5344CB8AC3E}">
        <p14:creationId xmlns:p14="http://schemas.microsoft.com/office/powerpoint/2010/main" val="21115934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Times New Roman" panose="02020603050405020304" pitchFamily="18" charset="0"/>
              <a:buNone/>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More suggestions on how to track patient assistance programs: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Copay assistance programs – the name of the drug/ oral vs. infusion type/ the name of Patient Assistance Program and amount of assistance provided/ effective dates/ dates of service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Patient assistance programs and drug replacement programs – the name of the drug/ dose/ date when the drug was requested and received/ date of service/ name of the program/ savings for the patient/ billing adjustments requested</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Keeping records of patient assistance programs is essential:</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Easy to track and follow-up on:</a:t>
            </a:r>
          </a:p>
          <a:p>
            <a:pPr marL="742950" marR="0" lvl="1" indent="-285750">
              <a:lnSpc>
                <a:spcPct val="107000"/>
              </a:lnSpc>
              <a:spcBef>
                <a:spcPts val="0"/>
              </a:spcBef>
              <a:spcAft>
                <a:spcPts val="800"/>
              </a:spcAft>
              <a:buFont typeface="Calibri" panose="020F050202020403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Payments</a:t>
            </a:r>
          </a:p>
          <a:p>
            <a:pPr marL="742950" marR="0" lvl="1" indent="-285750">
              <a:lnSpc>
                <a:spcPct val="107000"/>
              </a:lnSpc>
              <a:spcBef>
                <a:spcPts val="0"/>
              </a:spcBef>
              <a:spcAft>
                <a:spcPts val="800"/>
              </a:spcAft>
              <a:buFont typeface="Calibri" panose="020F050202020403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Pending claims</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Identify issues:</a:t>
            </a:r>
          </a:p>
          <a:p>
            <a:pPr marL="742950" marR="0" lvl="1" indent="-285750">
              <a:lnSpc>
                <a:spcPct val="107000"/>
              </a:lnSpc>
              <a:spcBef>
                <a:spcPts val="0"/>
              </a:spcBef>
              <a:spcAft>
                <a:spcPts val="800"/>
              </a:spcAft>
              <a:buFont typeface="Calibri" panose="020F050202020403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Delays from patient assistance program</a:t>
            </a:r>
          </a:p>
          <a:p>
            <a:pPr marL="742950" marR="0" lvl="1" indent="-285750">
              <a:lnSpc>
                <a:spcPct val="107000"/>
              </a:lnSpc>
              <a:spcBef>
                <a:spcPts val="0"/>
              </a:spcBef>
              <a:spcAft>
                <a:spcPts val="800"/>
              </a:spcAft>
              <a:buFont typeface="Calibri" panose="020F050202020403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Coding issues</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A0560A8B-9C2C-407D-A1F0-305D96FA1275}" type="slidenum">
              <a:rPr lang="en-US" smtClean="0"/>
              <a:t>44</a:t>
            </a:fld>
            <a:endParaRPr lang="en-US"/>
          </a:p>
        </p:txBody>
      </p:sp>
    </p:spTree>
    <p:extLst>
      <p:ext uri="{BB962C8B-B14F-4D97-AF65-F5344CB8AC3E}">
        <p14:creationId xmlns:p14="http://schemas.microsoft.com/office/powerpoint/2010/main" val="1514944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Financial Navigators may also be the go to person for a patient who is having a difficult time with their bills.  There are times that there are billing error that need to be resolved.</a:t>
            </a:r>
          </a:p>
          <a:p>
            <a:pPr marL="285750" marR="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Billing errors – how often they occur/ type/ when they were noticed/ solved</a:t>
            </a:r>
          </a:p>
          <a:p>
            <a:pPr marL="742950" marR="0" lvl="1"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Some examples of billing errors are:</a:t>
            </a:r>
          </a:p>
          <a:p>
            <a:pPr marL="1200150" marR="0" lvl="2"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Duplicate Billing – which is exactly what it sounds like – billing twice for the same service</a:t>
            </a:r>
          </a:p>
          <a:p>
            <a:pPr marL="1200150" marR="0" lvl="2"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Unbundling – to explain this, we need to start with what bundling is – bundling is putting together codes for procedures that are normally billed together.  A billing error could be separating those codes and billing them separately – this is what is called unbundling.  </a:t>
            </a:r>
          </a:p>
          <a:p>
            <a:pPr marL="1200150" marR="0" lvl="2"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Insufficient information – is not sending enough information to the insurance company for payment.  This can include information about previous procedures and treatments, and information about an authorization that was obtained</a:t>
            </a:r>
          </a:p>
          <a:p>
            <a:pPr marL="1200150" marR="0" lvl="2"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Coding is very important to medical billing, so billing with an incorrect code can get a bill rejected</a:t>
            </a:r>
          </a:p>
          <a:p>
            <a:pPr marL="1200150" marR="0" lvl="2" indent="-285750">
              <a:lnSpc>
                <a:spcPct val="107000"/>
              </a:lnSpc>
              <a:spcBef>
                <a:spcPts val="0"/>
              </a:spcBef>
              <a:spcAft>
                <a:spcPts val="800"/>
              </a:spcAft>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Community support organizations – there might be several such organizations that can provide the support within various communities. Tracking is essential: Document the type of support, like transportation, or financial assistance, this information will be a help to your organization Community Benefit Reports, even if they do not provide direct revenue to the facility</a:t>
            </a:r>
          </a:p>
          <a:p>
            <a:pPr marL="0" marR="0" indent="0">
              <a:lnSpc>
                <a:spcPct val="107000"/>
              </a:lnSpc>
              <a:spcBef>
                <a:spcPts val="0"/>
              </a:spcBef>
              <a:spcAft>
                <a:spcPts val="800"/>
              </a:spcAft>
              <a:buFont typeface="Arial" panose="020B0604020202020204" pitchFamily="34" charset="0"/>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0560A8B-9C2C-407D-A1F0-305D96FA1275}" type="slidenum">
              <a:rPr lang="en-US" smtClean="0"/>
              <a:t>45</a:t>
            </a:fld>
            <a:endParaRPr lang="en-US"/>
          </a:p>
        </p:txBody>
      </p:sp>
    </p:spTree>
    <p:extLst>
      <p:ext uri="{BB962C8B-B14F-4D97-AF65-F5344CB8AC3E}">
        <p14:creationId xmlns:p14="http://schemas.microsoft.com/office/powerpoint/2010/main" val="33613722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Premium assistance tracking – important to track when it begins and when it ends/ who provides the assistance and amount of it</a:t>
            </a:r>
          </a:p>
        </p:txBody>
      </p:sp>
      <p:sp>
        <p:nvSpPr>
          <p:cNvPr id="4" name="Slide Number Placeholder 3"/>
          <p:cNvSpPr>
            <a:spLocks noGrp="1"/>
          </p:cNvSpPr>
          <p:nvPr>
            <p:ph type="sldNum" sz="quarter" idx="5"/>
          </p:nvPr>
        </p:nvSpPr>
        <p:spPr/>
        <p:txBody>
          <a:bodyPr/>
          <a:lstStyle/>
          <a:p>
            <a:fld id="{A0560A8B-9C2C-407D-A1F0-305D96FA1275}" type="slidenum">
              <a:rPr lang="en-US" smtClean="0"/>
              <a:t>46</a:t>
            </a:fld>
            <a:endParaRPr lang="en-US"/>
          </a:p>
        </p:txBody>
      </p:sp>
    </p:spTree>
    <p:extLst>
      <p:ext uri="{BB962C8B-B14F-4D97-AF65-F5344CB8AC3E}">
        <p14:creationId xmlns:p14="http://schemas.microsoft.com/office/powerpoint/2010/main" val="3523256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Insurance optimization – track the original out-of-pocket (OOP) limits and what potential new OOP would be, also note current premiums and the new premiums, among other details</a:t>
            </a:r>
          </a:p>
        </p:txBody>
      </p:sp>
      <p:sp>
        <p:nvSpPr>
          <p:cNvPr id="4" name="Slide Number Placeholder 3"/>
          <p:cNvSpPr>
            <a:spLocks noGrp="1"/>
          </p:cNvSpPr>
          <p:nvPr>
            <p:ph type="sldNum" sz="quarter" idx="5"/>
          </p:nvPr>
        </p:nvSpPr>
        <p:spPr/>
        <p:txBody>
          <a:bodyPr/>
          <a:lstStyle/>
          <a:p>
            <a:fld id="{A0560A8B-9C2C-407D-A1F0-305D96FA1275}" type="slidenum">
              <a:rPr lang="en-US" smtClean="0"/>
              <a:t>47</a:t>
            </a:fld>
            <a:endParaRPr lang="en-US"/>
          </a:p>
        </p:txBody>
      </p:sp>
    </p:spTree>
    <p:extLst>
      <p:ext uri="{BB962C8B-B14F-4D97-AF65-F5344CB8AC3E}">
        <p14:creationId xmlns:p14="http://schemas.microsoft.com/office/powerpoint/2010/main" val="3481090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provides a summary of different types of tracking, what they measure, and reporting value. </a:t>
            </a:r>
          </a:p>
          <a:p>
            <a:endParaRPr lang="en-US" dirty="0"/>
          </a:p>
          <a:p>
            <a:r>
              <a:rPr lang="en-US" dirty="0"/>
              <a:t>Total Number of Applications Submitted:– this is measuring the number of applications submitted.  This is important information, both the volume and when looking at the time from meeting with the patient to approval, it can be used in a business case to support your financial navigation program</a:t>
            </a:r>
          </a:p>
          <a:p>
            <a:endParaRPr lang="en-US" dirty="0"/>
          </a:p>
          <a:p>
            <a:r>
              <a:rPr lang="en-US" dirty="0"/>
              <a:t>It is also important to track the number of new patients – this can be measured by financial navigator, and reports volume and productivity of individuals and a team</a:t>
            </a:r>
          </a:p>
          <a:p>
            <a:endParaRPr lang="en-US" dirty="0"/>
          </a:p>
          <a:p>
            <a:r>
              <a:rPr lang="en-US" dirty="0"/>
              <a:t>Charity care will not be fully alleviated with a financial navigation program, so it is important to continue tracking this number by measuring the number of applications submitted.  </a:t>
            </a:r>
          </a:p>
          <a:p>
            <a:endParaRPr lang="en-US" dirty="0"/>
          </a:p>
          <a:p>
            <a:r>
              <a:rPr lang="en-US" dirty="0"/>
              <a:t>The dollar amount of the claims paid is an important number to show the value of copay assistance.  This is measured when the claims are paid by the copay program.</a:t>
            </a:r>
          </a:p>
          <a:p>
            <a:endParaRPr lang="en-US" dirty="0"/>
          </a:p>
          <a:p>
            <a:r>
              <a:rPr lang="en-US" dirty="0"/>
              <a:t>Patient on free drug show the cost avoidance of the free drug program.  Both the number of patients on free drugs, the number of free drugs the patient is on, and the cost avoided by both the facility and the patient can be measured here.</a:t>
            </a:r>
          </a:p>
          <a:p>
            <a:endParaRPr lang="en-US" dirty="0"/>
          </a:p>
        </p:txBody>
      </p:sp>
      <p:sp>
        <p:nvSpPr>
          <p:cNvPr id="4" name="Slide Number Placeholder 3"/>
          <p:cNvSpPr>
            <a:spLocks noGrp="1"/>
          </p:cNvSpPr>
          <p:nvPr>
            <p:ph type="sldNum" sz="quarter" idx="5"/>
          </p:nvPr>
        </p:nvSpPr>
        <p:spPr/>
        <p:txBody>
          <a:bodyPr/>
          <a:lstStyle/>
          <a:p>
            <a:fld id="{A0560A8B-9C2C-407D-A1F0-305D96FA1275}" type="slidenum">
              <a:rPr lang="en-US" smtClean="0"/>
              <a:t>48</a:t>
            </a:fld>
            <a:endParaRPr lang="en-US"/>
          </a:p>
        </p:txBody>
      </p:sp>
    </p:spTree>
    <p:extLst>
      <p:ext uri="{BB962C8B-B14F-4D97-AF65-F5344CB8AC3E}">
        <p14:creationId xmlns:p14="http://schemas.microsoft.com/office/powerpoint/2010/main" val="26028309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daily trackers are beneficial for the Financial Navigators:</a:t>
            </a:r>
          </a:p>
          <a:p>
            <a:pPr marL="171450" indent="-171450">
              <a:buFont typeface="Arial" panose="020B0604020202020204" pitchFamily="34" charset="0"/>
              <a:buChar char="•"/>
            </a:pPr>
            <a:r>
              <a:rPr lang="en-US" dirty="0"/>
              <a:t>To distribute workload among the cancer care team</a:t>
            </a:r>
          </a:p>
          <a:p>
            <a:pPr marL="171450" indent="-171450">
              <a:buFont typeface="Arial" panose="020B0604020202020204" pitchFamily="34" charset="0"/>
              <a:buChar char="•"/>
            </a:pPr>
            <a:r>
              <a:rPr lang="en-US" dirty="0"/>
              <a:t>To show the value of the Financial Navigator position </a:t>
            </a:r>
          </a:p>
          <a:p>
            <a:pPr marL="171450" indent="-171450">
              <a:buFont typeface="Arial" panose="020B0604020202020204" pitchFamily="34" charset="0"/>
              <a:buChar char="•"/>
            </a:pPr>
            <a:r>
              <a:rPr lang="en-US" dirty="0"/>
              <a:t>To make it easier for the supervisor to do quality checks</a:t>
            </a:r>
          </a:p>
        </p:txBody>
      </p:sp>
      <p:sp>
        <p:nvSpPr>
          <p:cNvPr id="4" name="Slide Number Placeholder 3"/>
          <p:cNvSpPr>
            <a:spLocks noGrp="1"/>
          </p:cNvSpPr>
          <p:nvPr>
            <p:ph type="sldNum" sz="quarter" idx="5"/>
          </p:nvPr>
        </p:nvSpPr>
        <p:spPr/>
        <p:txBody>
          <a:bodyPr/>
          <a:lstStyle/>
          <a:p>
            <a:fld id="{A0560A8B-9C2C-407D-A1F0-305D96FA1275}" type="slidenum">
              <a:rPr lang="en-US" smtClean="0"/>
              <a:t>49</a:t>
            </a:fld>
            <a:endParaRPr lang="en-US"/>
          </a:p>
        </p:txBody>
      </p:sp>
    </p:spTree>
    <p:extLst>
      <p:ext uri="{BB962C8B-B14F-4D97-AF65-F5344CB8AC3E}">
        <p14:creationId xmlns:p14="http://schemas.microsoft.com/office/powerpoint/2010/main" val="10223625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forget to include all staff in financial navigation. </a:t>
            </a:r>
          </a:p>
        </p:txBody>
      </p:sp>
      <p:sp>
        <p:nvSpPr>
          <p:cNvPr id="4" name="Slide Number Placeholder 3"/>
          <p:cNvSpPr>
            <a:spLocks noGrp="1"/>
          </p:cNvSpPr>
          <p:nvPr>
            <p:ph type="sldNum" sz="quarter" idx="5"/>
          </p:nvPr>
        </p:nvSpPr>
        <p:spPr/>
        <p:txBody>
          <a:bodyPr/>
          <a:lstStyle/>
          <a:p>
            <a:fld id="{A0560A8B-9C2C-407D-A1F0-305D96FA1275}" type="slidenum">
              <a:rPr lang="en-US" smtClean="0"/>
              <a:t>50</a:t>
            </a:fld>
            <a:endParaRPr lang="en-US"/>
          </a:p>
        </p:txBody>
      </p:sp>
    </p:spTree>
    <p:extLst>
      <p:ext uri="{BB962C8B-B14F-4D97-AF65-F5344CB8AC3E}">
        <p14:creationId xmlns:p14="http://schemas.microsoft.com/office/powerpoint/2010/main" val="4046276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financial distress causes patients to take actions that affect their treatment, it is considered financial toxicity.</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terms financial distress and financial toxicity can often be confused. Financial distress describes the inability to pay for the care and may involve borrowing money and declaring bankruptcy.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Financial toxicity refers to the patient’s decisions related to the financial distress.  This can include cost of care, as well as other financial problems: such as a decrease in income or not having health insurance, therefore experiencing financial problems, This puts a patient at a higher risk of facing bankruptcy and debt.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A0560A8B-9C2C-407D-A1F0-305D96FA1275}" type="slidenum">
              <a:rPr lang="en-US" smtClean="0"/>
              <a:t>6</a:t>
            </a:fld>
            <a:endParaRPr lang="en-US"/>
          </a:p>
        </p:txBody>
      </p:sp>
    </p:spTree>
    <p:extLst>
      <p:ext uri="{BB962C8B-B14F-4D97-AF65-F5344CB8AC3E}">
        <p14:creationId xmlns:p14="http://schemas.microsoft.com/office/powerpoint/2010/main" val="1137319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One of the most important keys of a successful financial navigation model is to improve cost transparency and have a conversation about cost at the time of surgical decision-making.</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If clinicians are trying to find out more about financial assistance for their patients, they can contact the following organizations: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Family reach – nonprofit that aims to reduce the financial barriers accompanying a cancer diagnosis. They work with patients and healthcare professionals at more than 400 top-tier hospitals and cancer centers, striving to reach more families before they hit critical financial breaking points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Lung Cancer Foundation of America – information about the risks and symptoms of lung cancer, the latest research discoveries, and advocacy through lung cancer research funding</a:t>
            </a:r>
          </a:p>
          <a:p>
            <a:pPr marL="0" marR="0" indent="0">
              <a:lnSpc>
                <a:spcPct val="107000"/>
              </a:lnSpc>
              <a:spcBef>
                <a:spcPts val="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38669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key component is financial navigation strategies.</a:t>
            </a:r>
          </a:p>
        </p:txBody>
      </p:sp>
      <p:sp>
        <p:nvSpPr>
          <p:cNvPr id="4" name="Slide Number Placeholder 3"/>
          <p:cNvSpPr>
            <a:spLocks noGrp="1"/>
          </p:cNvSpPr>
          <p:nvPr>
            <p:ph type="sldNum" sz="quarter" idx="5"/>
          </p:nvPr>
        </p:nvSpPr>
        <p:spPr/>
        <p:txBody>
          <a:bodyPr/>
          <a:lstStyle/>
          <a:p>
            <a:fld id="{A0560A8B-9C2C-407D-A1F0-305D96FA1275}" type="slidenum">
              <a:rPr lang="en-US" smtClean="0"/>
              <a:t>52</a:t>
            </a:fld>
            <a:endParaRPr lang="en-US"/>
          </a:p>
        </p:txBody>
      </p:sp>
    </p:spTree>
    <p:extLst>
      <p:ext uri="{BB962C8B-B14F-4D97-AF65-F5344CB8AC3E}">
        <p14:creationId xmlns:p14="http://schemas.microsoft.com/office/powerpoint/2010/main" val="27586188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dirty="0">
                <a:solidFill>
                  <a:schemeClr val="tx1"/>
                </a:solidFill>
                <a:effectLst/>
                <a:latin typeface="+mn-lt"/>
                <a:ea typeface="+mn-ea"/>
                <a:cs typeface="+mn-cs"/>
              </a:rPr>
              <a:t>In 2018, a pilot study was conducted to assess the feasibility and impact of a financial navigation program designed to inform patients about treatment costs, assist them with the management of out-of-pocket expenses, and provide them with financial counseling. Eligible patients received financial education and monthly financial coaching. At baseline, 37% and 47% of patients experienced financial burden and anxiety, respectively. Post-enrollment results from 15 patients who could be assessed over the course of the study period showed a self-reported decrease in anxiety level in 5 patients. Self-reported survey findings indicated that 83% of the participants reported high satisfaction with the financial navigation program. The authors concluded that financial navigation can help navigating the treatment costs and may reduce patients’ anxiety about the financial burden of cancer care expenses.</a:t>
            </a:r>
            <a:r>
              <a:rPr lang="en-US" sz="1200" b="0" u="none" kern="1200" dirty="0">
                <a:solidFill>
                  <a:schemeClr val="tx1"/>
                </a:solidFill>
                <a:effectLst/>
                <a:latin typeface="+mn-lt"/>
                <a:ea typeface="+mn-ea"/>
                <a:cs typeface="+mn-cs"/>
              </a:rPr>
              <a: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en-US" sz="1200" kern="1200" dirty="0">
                <a:solidFill>
                  <a:srgbClr val="404040"/>
                </a:solidFill>
              </a:rPr>
              <a:t>Financial navigation programs should be provided in </a:t>
            </a:r>
            <a:r>
              <a:rPr lang="en-US" sz="1200" b="0" kern="1200" dirty="0">
                <a:solidFill>
                  <a:srgbClr val="404040"/>
                </a:solidFill>
              </a:rPr>
              <a:t>an </a:t>
            </a:r>
            <a:r>
              <a:rPr lang="en-US" sz="1200" b="0" kern="1200" dirty="0">
                <a:solidFill>
                  <a:srgbClr val="033C5A"/>
                </a:solidFill>
              </a:rPr>
              <a:t>acceptable and accessible method</a:t>
            </a:r>
            <a:r>
              <a:rPr lang="en-US" sz="1200" kern="1200" dirty="0">
                <a:solidFill>
                  <a:srgbClr val="033C5A"/>
                </a:solidFill>
              </a:rPr>
              <a:t> </a:t>
            </a:r>
            <a:r>
              <a:rPr lang="en-US" sz="1200" kern="1200" dirty="0">
                <a:solidFill>
                  <a:srgbClr val="404040"/>
                </a:solidFill>
              </a:rPr>
              <a:t>along the cancer care continuum.</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55076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As mentioned earlier, financial toxicity may cause anxiety to patients who already endure physical, emotional, and financial difficulties once they are diagnosed with cancer. </a:t>
            </a:r>
          </a:p>
          <a:p>
            <a:endParaRPr lang="en-US" sz="1200" dirty="0">
              <a:effectLst/>
              <a:latin typeface="Calibri" panose="020F0502020204030204" pitchFamily="34" charset="0"/>
              <a:cs typeface="Times New Roman" panose="02020603050405020304" pitchFamily="18" charset="0"/>
            </a:endParaRPr>
          </a:p>
          <a:p>
            <a:r>
              <a:rPr lang="en-US" sz="1200" dirty="0"/>
              <a:t>Individuals who benefit from financial navigation the most</a:t>
            </a:r>
            <a:r>
              <a:rPr lang="en-US" sz="1200" dirty="0">
                <a:effectLst/>
                <a:latin typeface="Calibri" panose="020F0502020204030204" pitchFamily="34" charset="0"/>
                <a:cs typeface="Times New Roman" panose="02020603050405020304" pitchFamily="18" charset="0"/>
              </a:rPr>
              <a:t>:</a:t>
            </a:r>
          </a:p>
          <a:p>
            <a:pPr marL="171450" indent="-171450">
              <a:spcAft>
                <a:spcPts val="800"/>
              </a:spcAft>
              <a:buFont typeface="Arial" panose="020B0604020202020204" pitchFamily="34" charset="0"/>
              <a:buChar char="•"/>
            </a:pPr>
            <a:r>
              <a:rPr lang="en-US" sz="1200" dirty="0"/>
              <a:t>Uninsured or underinsured</a:t>
            </a:r>
          </a:p>
          <a:p>
            <a:pPr marL="171450" indent="-171450">
              <a:spcAft>
                <a:spcPts val="800"/>
              </a:spcAft>
              <a:buFont typeface="Arial" panose="020B0604020202020204" pitchFamily="34" charset="0"/>
              <a:buChar char="•"/>
            </a:pPr>
            <a:r>
              <a:rPr lang="en-US" sz="1200" dirty="0"/>
              <a:t>Patients with advanced-stage disease or on high-cost oral medications</a:t>
            </a:r>
          </a:p>
          <a:p>
            <a:pPr marL="171450" indent="-171450">
              <a:spcAft>
                <a:spcPts val="800"/>
              </a:spcAft>
              <a:buFont typeface="Arial" panose="020B0604020202020204" pitchFamily="34" charset="0"/>
              <a:buChar char="•"/>
            </a:pPr>
            <a:r>
              <a:rPr lang="en-US" sz="1200" dirty="0"/>
              <a:t>Consolidated Omnibus Budget Reconciliation Act (COBRA) recipients </a:t>
            </a:r>
          </a:p>
          <a:p>
            <a:pPr marL="171450" indent="-171450">
              <a:spcAft>
                <a:spcPts val="800"/>
              </a:spcAft>
              <a:buFont typeface="Arial" panose="020B0604020202020204" pitchFamily="34" charset="0"/>
              <a:buChar char="•"/>
            </a:pPr>
            <a:r>
              <a:rPr lang="en-US" sz="1200" dirty="0"/>
              <a:t>Affordable Care Act enrollees</a:t>
            </a:r>
          </a:p>
          <a:p>
            <a:pPr marL="171450" indent="-171450">
              <a:spcAft>
                <a:spcPts val="800"/>
              </a:spcAft>
              <a:buFont typeface="Arial" panose="020B0604020202020204" pitchFamily="34" charset="0"/>
              <a:buChar char="•"/>
            </a:pPr>
            <a:r>
              <a:rPr lang="en-US" sz="1200" dirty="0"/>
              <a:t>Patients with Medicare A/ B only or who are new to Medicare </a:t>
            </a:r>
          </a:p>
          <a:p>
            <a:endParaRPr lang="en-US" dirty="0"/>
          </a:p>
        </p:txBody>
      </p:sp>
      <p:sp>
        <p:nvSpPr>
          <p:cNvPr id="4" name="Slide Number Placeholder 3"/>
          <p:cNvSpPr>
            <a:spLocks noGrp="1"/>
          </p:cNvSpPr>
          <p:nvPr>
            <p:ph type="sldNum" sz="quarter" idx="5"/>
          </p:nvPr>
        </p:nvSpPr>
        <p:spPr/>
        <p:txBody>
          <a:bodyPr/>
          <a:lstStyle/>
          <a:p>
            <a:fld id="{A0560A8B-9C2C-407D-A1F0-305D96FA1275}" type="slidenum">
              <a:rPr lang="en-US" smtClean="0"/>
              <a:t>54</a:t>
            </a:fld>
            <a:endParaRPr lang="en-US"/>
          </a:p>
        </p:txBody>
      </p:sp>
    </p:spTree>
    <p:extLst>
      <p:ext uri="{BB962C8B-B14F-4D97-AF65-F5344CB8AC3E}">
        <p14:creationId xmlns:p14="http://schemas.microsoft.com/office/powerpoint/2010/main" val="35357621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cs typeface="Times New Roman" panose="02020603050405020304" pitchFamily="18" charset="0"/>
              </a:rPr>
              <a:t>A few studies have reported various interventions for mitigating financial toxicity:</a:t>
            </a:r>
          </a:p>
          <a:p>
            <a:endParaRPr lang="en-US" sz="1200" dirty="0">
              <a:effectLst/>
              <a:latin typeface="+mn-lt"/>
              <a:cs typeface="Times New Roman" panose="02020603050405020304" pitchFamily="18" charset="0"/>
            </a:endParaRPr>
          </a:p>
          <a:p>
            <a:pPr marL="171450" indent="-171450">
              <a:buFont typeface="Arial" panose="020B0604020202020204" pitchFamily="34" charset="0"/>
              <a:buChar char="•"/>
            </a:pPr>
            <a:r>
              <a:rPr lang="en-US" dirty="0">
                <a:latin typeface="+mn-lt"/>
              </a:rPr>
              <a:t>Leverage financial toxicity screening tools – to help identify people at risk</a:t>
            </a:r>
          </a:p>
          <a:p>
            <a:pPr marL="171450" indent="-171450">
              <a:buFont typeface="Arial" panose="020B0604020202020204" pitchFamily="34" charset="0"/>
              <a:buChar char="•"/>
            </a:pPr>
            <a:r>
              <a:rPr lang="en-US" dirty="0">
                <a:latin typeface="+mn-lt"/>
              </a:rPr>
              <a:t>Embed Financial Navigators in outpatient centers to offer resources</a:t>
            </a:r>
            <a:r>
              <a:rPr lang="en-US" baseline="0" dirty="0">
                <a:latin typeface="+mn-lt"/>
              </a:rPr>
              <a:t> for financial assistance to patients at risk of financial toxicity</a:t>
            </a:r>
            <a:endParaRPr lang="en-US" dirty="0">
              <a:latin typeface="+mn-lt"/>
            </a:endParaRPr>
          </a:p>
          <a:p>
            <a:pPr marL="171450" indent="-171450">
              <a:buFont typeface="Arial" panose="020B0604020202020204" pitchFamily="34" charset="0"/>
              <a:buChar char="•"/>
            </a:pPr>
            <a:r>
              <a:rPr lang="en-US" dirty="0">
                <a:latin typeface="+mn-lt"/>
              </a:rPr>
              <a:t>De-implement services that add costs without proven beneficial outcomes</a:t>
            </a:r>
          </a:p>
          <a:p>
            <a:pPr marL="171450" indent="-171450">
              <a:buFont typeface="Arial" panose="020B0604020202020204" pitchFamily="34" charset="0"/>
              <a:buChar char="•"/>
            </a:pPr>
            <a:r>
              <a:rPr lang="en-US" dirty="0">
                <a:latin typeface="+mn-lt"/>
              </a:rPr>
              <a:t>Change the care plan to reduce out of pocket costs – this requires physician consultation. Be sure quality of care is not sacrificed in the process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12957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a:t>
            </a:r>
            <a:r>
              <a:rPr lang="en-US" baseline="0" dirty="0"/>
              <a:t> a list of possible internal stakeholders that could help you create an effective financial navigation program. If you don’t have all these positions where you work, advocate for their importance and potential cost savings for the patient and the institution.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29508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possible external stakeholders that could assist in creating financial navigation program. Please consider Medicare, Medigap, and ACA enrollments, in addition to using local and community resources.</a:t>
            </a:r>
          </a:p>
        </p:txBody>
      </p:sp>
      <p:sp>
        <p:nvSpPr>
          <p:cNvPr id="4" name="Slide Number Placeholder 3"/>
          <p:cNvSpPr>
            <a:spLocks noGrp="1"/>
          </p:cNvSpPr>
          <p:nvPr>
            <p:ph type="sldNum" sz="quarter" idx="5"/>
          </p:nvPr>
        </p:nvSpPr>
        <p:spPr/>
        <p:txBody>
          <a:bodyPr/>
          <a:lstStyle/>
          <a:p>
            <a:fld id="{A0560A8B-9C2C-407D-A1F0-305D96FA1275}" type="slidenum">
              <a:rPr lang="en-US" smtClean="0"/>
              <a:t>57</a:t>
            </a:fld>
            <a:endParaRPr lang="en-US"/>
          </a:p>
        </p:txBody>
      </p:sp>
    </p:spTree>
    <p:extLst>
      <p:ext uri="{BB962C8B-B14F-4D97-AF65-F5344CB8AC3E}">
        <p14:creationId xmlns:p14="http://schemas.microsoft.com/office/powerpoint/2010/main" val="18677051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examples of national organizations that can assist with developing financial navigation in your cancer care team.</a:t>
            </a:r>
          </a:p>
        </p:txBody>
      </p:sp>
      <p:sp>
        <p:nvSpPr>
          <p:cNvPr id="4" name="Slide Number Placeholder 3"/>
          <p:cNvSpPr>
            <a:spLocks noGrp="1"/>
          </p:cNvSpPr>
          <p:nvPr>
            <p:ph type="sldNum" sz="quarter" idx="5"/>
          </p:nvPr>
        </p:nvSpPr>
        <p:spPr/>
        <p:txBody>
          <a:bodyPr/>
          <a:lstStyle/>
          <a:p>
            <a:fld id="{A0560A8B-9C2C-407D-A1F0-305D96FA1275}" type="slidenum">
              <a:rPr lang="en-US" smtClean="0"/>
              <a:t>58</a:t>
            </a:fld>
            <a:endParaRPr lang="en-US"/>
          </a:p>
        </p:txBody>
      </p:sp>
    </p:spTree>
    <p:extLst>
      <p:ext uri="{BB962C8B-B14F-4D97-AF65-F5344CB8AC3E}">
        <p14:creationId xmlns:p14="http://schemas.microsoft.com/office/powerpoint/2010/main" val="30491788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281305" indent="0">
              <a:spcBef>
                <a:spcPts val="480"/>
              </a:spcBef>
              <a:spcAft>
                <a:spcPts val="800"/>
              </a:spcAft>
              <a:buNone/>
              <a:tabLst>
                <a:tab pos="241300" algn="l"/>
              </a:tabLst>
            </a:pPr>
            <a:r>
              <a:rPr lang="en-US" dirty="0"/>
              <a:t>Remember, you are not on your own! Your cancer team members are here to help. Working together can:</a:t>
            </a:r>
            <a:endParaRPr lang="en-US" sz="1200" spc="-5" dirty="0">
              <a:latin typeface="Arial"/>
              <a:cs typeface="Arial"/>
            </a:endParaRPr>
          </a:p>
          <a:p>
            <a:pPr marL="241300" marR="281305" indent="-228600">
              <a:spcBef>
                <a:spcPts val="480"/>
              </a:spcBef>
              <a:spcAft>
                <a:spcPts val="800"/>
              </a:spcAft>
              <a:buChar char="•"/>
              <a:tabLst>
                <a:tab pos="241300" algn="l"/>
              </a:tabLst>
            </a:pPr>
            <a:endParaRPr lang="en-US" sz="1200" spc="-5" dirty="0">
              <a:latin typeface="Arial"/>
              <a:cs typeface="Arial"/>
            </a:endParaRPr>
          </a:p>
          <a:p>
            <a:pPr marL="241300" marR="281305" indent="-228600">
              <a:spcBef>
                <a:spcPts val="480"/>
              </a:spcBef>
              <a:spcAft>
                <a:spcPts val="800"/>
              </a:spcAft>
              <a:buChar char="•"/>
              <a:tabLst>
                <a:tab pos="241300" algn="l"/>
              </a:tabLst>
            </a:pPr>
            <a:r>
              <a:rPr lang="en-US" sz="1200" spc="-5" dirty="0">
                <a:latin typeface="Arial"/>
                <a:cs typeface="Arial"/>
              </a:rPr>
              <a:t>Align </a:t>
            </a:r>
            <a:r>
              <a:rPr lang="en-US" sz="1200" dirty="0">
                <a:latin typeface="Arial"/>
                <a:cs typeface="Arial"/>
              </a:rPr>
              <a:t>and </a:t>
            </a:r>
            <a:r>
              <a:rPr lang="en-US" sz="1200" spc="-5" dirty="0">
                <a:latin typeface="Arial"/>
                <a:cs typeface="Arial"/>
              </a:rPr>
              <a:t>unite</a:t>
            </a:r>
            <a:r>
              <a:rPr lang="en-US" sz="1200" spc="-35" dirty="0">
                <a:latin typeface="Arial"/>
                <a:cs typeface="Arial"/>
              </a:rPr>
              <a:t> </a:t>
            </a:r>
            <a:r>
              <a:rPr lang="en-US" sz="1200" spc="-5" dirty="0">
                <a:latin typeface="Arial"/>
                <a:cs typeface="Arial"/>
              </a:rPr>
              <a:t>for a common </a:t>
            </a:r>
            <a:r>
              <a:rPr lang="en-US" sz="1200" dirty="0">
                <a:latin typeface="Arial"/>
                <a:cs typeface="Arial"/>
              </a:rPr>
              <a:t>goal</a:t>
            </a:r>
          </a:p>
          <a:p>
            <a:pPr marL="241300" marR="5080" indent="-228600">
              <a:spcBef>
                <a:spcPts val="1005"/>
              </a:spcBef>
              <a:spcAft>
                <a:spcPts val="800"/>
              </a:spcAft>
              <a:buChar char="•"/>
              <a:tabLst>
                <a:tab pos="241300" algn="l"/>
              </a:tabLst>
            </a:pPr>
            <a:r>
              <a:rPr lang="en-US" sz="1200" spc="-5" dirty="0">
                <a:latin typeface="Arial"/>
                <a:cs typeface="Arial"/>
              </a:rPr>
              <a:t>Eliminate </a:t>
            </a:r>
            <a:r>
              <a:rPr lang="en-US" sz="1200" dirty="0">
                <a:latin typeface="Arial"/>
                <a:cs typeface="Arial"/>
              </a:rPr>
              <a:t>fear of</a:t>
            </a:r>
            <a:r>
              <a:rPr lang="en-US" sz="1200" spc="-40" dirty="0">
                <a:latin typeface="Arial"/>
                <a:cs typeface="Arial"/>
              </a:rPr>
              <a:t> </a:t>
            </a:r>
            <a:r>
              <a:rPr lang="en-US" sz="1200" spc="-5" dirty="0">
                <a:latin typeface="Arial"/>
                <a:cs typeface="Arial"/>
              </a:rPr>
              <a:t>job elimination</a:t>
            </a:r>
            <a:endParaRPr lang="en-US" sz="1200" dirty="0">
              <a:latin typeface="Arial"/>
              <a:cs typeface="Arial"/>
            </a:endParaRPr>
          </a:p>
          <a:p>
            <a:pPr marL="241300" marR="1209675" indent="-228600">
              <a:spcBef>
                <a:spcPts val="1010"/>
              </a:spcBef>
              <a:spcAft>
                <a:spcPts val="800"/>
              </a:spcAft>
              <a:buChar char="•"/>
              <a:tabLst>
                <a:tab pos="241300" algn="l"/>
              </a:tabLst>
            </a:pPr>
            <a:r>
              <a:rPr lang="en-US" sz="1200" spc="-5" dirty="0">
                <a:latin typeface="Arial"/>
                <a:cs typeface="Arial"/>
              </a:rPr>
              <a:t>Create</a:t>
            </a:r>
            <a:r>
              <a:rPr lang="en-US" sz="1200" spc="-60" dirty="0">
                <a:latin typeface="Arial"/>
                <a:cs typeface="Arial"/>
              </a:rPr>
              <a:t> </a:t>
            </a:r>
            <a:r>
              <a:rPr lang="en-US" sz="1200" dirty="0">
                <a:latin typeface="Arial"/>
                <a:cs typeface="Arial"/>
              </a:rPr>
              <a:t>clear processes</a:t>
            </a:r>
          </a:p>
          <a:p>
            <a:endParaRPr lang="en-US" dirty="0"/>
          </a:p>
        </p:txBody>
      </p:sp>
      <p:sp>
        <p:nvSpPr>
          <p:cNvPr id="4" name="Slide Number Placeholder 3"/>
          <p:cNvSpPr>
            <a:spLocks noGrp="1"/>
          </p:cNvSpPr>
          <p:nvPr>
            <p:ph type="sldNum" sz="quarter" idx="5"/>
          </p:nvPr>
        </p:nvSpPr>
        <p:spPr/>
        <p:txBody>
          <a:bodyPr/>
          <a:lstStyle/>
          <a:p>
            <a:fld id="{A0560A8B-9C2C-407D-A1F0-305D96FA1275}" type="slidenum">
              <a:rPr lang="en-US" smtClean="0"/>
              <a:t>59</a:t>
            </a:fld>
            <a:endParaRPr lang="en-US"/>
          </a:p>
        </p:txBody>
      </p:sp>
    </p:spTree>
    <p:extLst>
      <p:ext uri="{BB962C8B-B14F-4D97-AF65-F5344CB8AC3E}">
        <p14:creationId xmlns:p14="http://schemas.microsoft.com/office/powerpoint/2010/main" val="8623375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Workers,</a:t>
            </a:r>
            <a:r>
              <a:rPr lang="en-US" baseline="0" dirty="0"/>
              <a:t> Nurse Navigators, and Patient Navigators already do some financial navigation. In order to standardize the financial navigation, ACCC created financial advocacy service guidelines, toolkit, and patient assistance and reimbursement guide.</a:t>
            </a:r>
          </a:p>
          <a:p>
            <a:endParaRPr lang="en-US" baseline="0" dirty="0"/>
          </a:p>
          <a:p>
            <a:r>
              <a:rPr lang="en-US" baseline="0" dirty="0"/>
              <a:t>In addition, for those interested in enrolling in financial advocacy and financial navigation trainings, this is a list of possible courses that could be helpful, such as ACCC Financial Advocacy Bootcamp (for ACCC members only), </a:t>
            </a:r>
            <a:r>
              <a:rPr lang="en-US" baseline="0" dirty="0" err="1"/>
              <a:t>NaVectis</a:t>
            </a:r>
            <a:r>
              <a:rPr lang="en-US" baseline="0" dirty="0"/>
              <a:t> Financial Navigation Training program, and local SHIP federal grant program.</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920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mn-lt"/>
                <a:ea typeface="Calibri" panose="020F0502020204030204" pitchFamily="34" charset="0"/>
                <a:cs typeface="Times New Roman" panose="02020603050405020304" pitchFamily="18" charset="0"/>
              </a:rPr>
              <a:t>Several studies have shown that cancer patients experience much higher levels of financial toxicity than other patients. Cancer patients may also feel more anxiety about their cancer treatment and the costs of care than about the possibility of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pPr marL="0" indent="0">
              <a:buNone/>
            </a:pPr>
            <a:r>
              <a:rPr lang="en-US" dirty="0">
                <a:latin typeface="+mn-lt"/>
              </a:rPr>
              <a:t>Elements that put individuals at higher risk of financial toxicity include:</a:t>
            </a:r>
          </a:p>
          <a:p>
            <a:pPr marL="171450" indent="-171450">
              <a:buFont typeface="Arial" panose="020B0604020202020204" pitchFamily="34" charset="0"/>
              <a:buChar char="•"/>
            </a:pPr>
            <a:r>
              <a:rPr lang="en-US" dirty="0">
                <a:latin typeface="+mn-lt"/>
              </a:rPr>
              <a:t>Cancer diagnosis and chronic disease</a:t>
            </a:r>
          </a:p>
          <a:p>
            <a:pPr marL="171450" indent="-171450">
              <a:buFont typeface="Arial" panose="020B0604020202020204" pitchFamily="34" charset="0"/>
              <a:buChar char="•"/>
            </a:pPr>
            <a:r>
              <a:rPr lang="en-US" dirty="0">
                <a:latin typeface="+mn-lt"/>
              </a:rPr>
              <a:t>Advanced stage or recurrent cancer</a:t>
            </a:r>
          </a:p>
          <a:p>
            <a:pPr marL="171450" indent="-171450">
              <a:buFont typeface="Arial" panose="020B0604020202020204" pitchFamily="34" charset="0"/>
              <a:buChar char="•"/>
            </a:pPr>
            <a:r>
              <a:rPr lang="en-US" dirty="0">
                <a:latin typeface="+mn-lt"/>
              </a:rPr>
              <a:t>Multiple cancers</a:t>
            </a:r>
          </a:p>
          <a:p>
            <a:pPr marL="171450" indent="-171450">
              <a:buFont typeface="Arial" panose="020B0604020202020204" pitchFamily="34" charset="0"/>
              <a:buChar char="•"/>
            </a:pPr>
            <a:r>
              <a:rPr lang="en-US" dirty="0">
                <a:latin typeface="+mn-lt"/>
              </a:rPr>
              <a:t>Prior cancer diagnosis </a:t>
            </a:r>
          </a:p>
          <a:p>
            <a:pPr marL="171450" indent="-171450">
              <a:buFont typeface="Arial" panose="020B0604020202020204" pitchFamily="34" charset="0"/>
              <a:buChar char="•"/>
            </a:pPr>
            <a:r>
              <a:rPr lang="en-US" dirty="0">
                <a:latin typeface="+mn-lt"/>
              </a:rPr>
              <a:t>Adjuvant and antineoplastic therapies</a:t>
            </a:r>
          </a:p>
          <a:p>
            <a:pPr marL="171450" indent="-171450">
              <a:buFont typeface="Arial" panose="020B0604020202020204" pitchFamily="34" charset="0"/>
              <a:buChar char="•"/>
            </a:pPr>
            <a:r>
              <a:rPr lang="en-US" dirty="0">
                <a:latin typeface="+mn-lt"/>
              </a:rPr>
              <a:t>Living far away from cancer treatment site</a:t>
            </a:r>
          </a:p>
          <a:p>
            <a:pPr marL="171450" indent="-171450">
              <a:buFont typeface="Arial" panose="020B0604020202020204" pitchFamily="34" charset="0"/>
              <a:buChar char="•"/>
            </a:pPr>
            <a:r>
              <a:rPr lang="en-US" dirty="0">
                <a:latin typeface="+mn-lt"/>
              </a:rPr>
              <a:t>Lower household income</a:t>
            </a:r>
          </a:p>
          <a:p>
            <a:pPr marL="171450" indent="-171450">
              <a:buFont typeface="Arial" panose="020B0604020202020204" pitchFamily="34" charset="0"/>
              <a:buChar char="•"/>
            </a:pPr>
            <a:r>
              <a:rPr lang="en-US" dirty="0">
                <a:latin typeface="+mn-lt"/>
              </a:rPr>
              <a:t>Loss of income</a:t>
            </a:r>
          </a:p>
          <a:p>
            <a:pPr marL="171450" indent="-171450">
              <a:buFont typeface="Arial" panose="020B0604020202020204" pitchFamily="34" charset="0"/>
              <a:buChar char="•"/>
            </a:pPr>
            <a:r>
              <a:rPr lang="en-US" dirty="0">
                <a:latin typeface="+mn-lt"/>
              </a:rPr>
              <a:t>No insurance and insurance type</a:t>
            </a:r>
          </a:p>
          <a:p>
            <a:pPr marL="171450" indent="-171450">
              <a:buFont typeface="Arial" panose="020B0604020202020204" pitchFamily="34" charset="0"/>
              <a:buChar char="•"/>
            </a:pPr>
            <a:endParaRPr lang="en-US" dirty="0">
              <a:latin typeface="+mn-lt"/>
            </a:endParaRPr>
          </a:p>
          <a:p>
            <a:pPr marL="0" indent="0">
              <a:buFont typeface="Arial" panose="020B0604020202020204" pitchFamily="34" charset="0"/>
              <a:buNone/>
            </a:pPr>
            <a:r>
              <a:rPr lang="en-US" dirty="0">
                <a:latin typeface="+mn-lt"/>
              </a:rPr>
              <a:t>Because of structural bias, being female, being younger and non-white, having widowed partnership status, lower education level, and living in a rural setting are all associated with greater financial toxicity. This is because there are structural biases such as unequal opportunities, unequal pay, hiring bias, and/ or disparities in accessing care closer to home which results in higher transportation costs for people with these lived experiences. For all of these reasons, people with these backgrounds may have fewer financial resources.</a:t>
            </a:r>
          </a:p>
          <a:p>
            <a:pPr marL="171450" indent="-171450">
              <a:buFontTx/>
              <a:buChar cha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Such patients may delay or discontinue treatment because they may feel they cannot pay for treatment or paying for care will result in financial devastation for their loved ones.</a:t>
            </a:r>
          </a:p>
          <a:p>
            <a:pPr marL="0" indent="0">
              <a:buFontTx/>
              <a:buNone/>
            </a:pPr>
            <a:endParaRPr lang="en-US" dirty="0"/>
          </a:p>
        </p:txBody>
      </p:sp>
      <p:sp>
        <p:nvSpPr>
          <p:cNvPr id="4" name="Slide Number Placeholder 3"/>
          <p:cNvSpPr>
            <a:spLocks noGrp="1"/>
          </p:cNvSpPr>
          <p:nvPr>
            <p:ph type="sldNum" sz="quarter" idx="5"/>
          </p:nvPr>
        </p:nvSpPr>
        <p:spPr/>
        <p:txBody>
          <a:bodyPr/>
          <a:lstStyle/>
          <a:p>
            <a:fld id="{A0560A8B-9C2C-407D-A1F0-305D96FA1275}" type="slidenum">
              <a:rPr lang="en-US" smtClean="0"/>
              <a:t>7</a:t>
            </a:fld>
            <a:endParaRPr lang="en-US"/>
          </a:p>
        </p:txBody>
      </p:sp>
    </p:spTree>
    <p:extLst>
      <p:ext uri="{BB962C8B-B14F-4D97-AF65-F5344CB8AC3E}">
        <p14:creationId xmlns:p14="http://schemas.microsoft.com/office/powerpoint/2010/main" val="38272606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a:t>
            </a:r>
            <a:r>
              <a:rPr lang="en-US" baseline="0" dirty="0"/>
              <a:t> resources for successful financial navigation.</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42733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case study is intended to support learning and practice using training materials to assist patients.</a:t>
            </a:r>
          </a:p>
        </p:txBody>
      </p:sp>
      <p:sp>
        <p:nvSpPr>
          <p:cNvPr id="4" name="Slide Number Placeholder 3"/>
          <p:cNvSpPr>
            <a:spLocks noGrp="1"/>
          </p:cNvSpPr>
          <p:nvPr>
            <p:ph type="sldNum" sz="quarter" idx="5"/>
          </p:nvPr>
        </p:nvSpPr>
        <p:spPr/>
        <p:txBody>
          <a:bodyPr/>
          <a:lstStyle/>
          <a:p>
            <a:fld id="{A0560A8B-9C2C-407D-A1F0-305D96FA1275}" type="slidenum">
              <a:rPr lang="en-US" smtClean="0"/>
              <a:t>62</a:t>
            </a:fld>
            <a:endParaRPr lang="en-US"/>
          </a:p>
        </p:txBody>
      </p:sp>
    </p:spTree>
    <p:extLst>
      <p:ext uri="{BB962C8B-B14F-4D97-AF65-F5344CB8AC3E}">
        <p14:creationId xmlns:p14="http://schemas.microsoft.com/office/powerpoint/2010/main" val="19278856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05153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34438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60A8B-9C2C-407D-A1F0-305D96FA1275}" type="slidenum">
              <a:rPr lang="en-US" smtClean="0"/>
              <a:t>65</a:t>
            </a:fld>
            <a:endParaRPr lang="en-US"/>
          </a:p>
        </p:txBody>
      </p:sp>
    </p:spTree>
    <p:extLst>
      <p:ext uri="{BB962C8B-B14F-4D97-AF65-F5344CB8AC3E}">
        <p14:creationId xmlns:p14="http://schemas.microsoft.com/office/powerpoint/2010/main" val="36727275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60A8B-9C2C-407D-A1F0-305D96FA1275}" type="slidenum">
              <a:rPr lang="en-US" smtClean="0"/>
              <a:t>66</a:t>
            </a:fld>
            <a:endParaRPr lang="en-US"/>
          </a:p>
        </p:txBody>
      </p:sp>
    </p:spTree>
    <p:extLst>
      <p:ext uri="{BB962C8B-B14F-4D97-AF65-F5344CB8AC3E}">
        <p14:creationId xmlns:p14="http://schemas.microsoft.com/office/powerpoint/2010/main" val="26303728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560A8B-9C2C-407D-A1F0-305D96FA1275}" type="slidenum">
              <a:rPr lang="en-US" smtClean="0"/>
              <a:t>67</a:t>
            </a:fld>
            <a:endParaRPr lang="en-US"/>
          </a:p>
        </p:txBody>
      </p:sp>
    </p:spTree>
    <p:extLst>
      <p:ext uri="{BB962C8B-B14F-4D97-AF65-F5344CB8AC3E}">
        <p14:creationId xmlns:p14="http://schemas.microsoft.com/office/powerpoint/2010/main" val="39989702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560A8B-9C2C-407D-A1F0-305D96FA1275}" type="slidenum">
              <a:rPr lang="en-US" smtClean="0"/>
              <a:t>68</a:t>
            </a:fld>
            <a:endParaRPr lang="en-US"/>
          </a:p>
        </p:txBody>
      </p:sp>
    </p:spTree>
    <p:extLst>
      <p:ext uri="{BB962C8B-B14F-4D97-AF65-F5344CB8AC3E}">
        <p14:creationId xmlns:p14="http://schemas.microsoft.com/office/powerpoint/2010/main" val="3387108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participating in this module. </a:t>
            </a:r>
          </a:p>
        </p:txBody>
      </p:sp>
      <p:sp>
        <p:nvSpPr>
          <p:cNvPr id="4" name="Slide Number Placeholder 3"/>
          <p:cNvSpPr>
            <a:spLocks noGrp="1"/>
          </p:cNvSpPr>
          <p:nvPr>
            <p:ph type="sldNum" sz="quarter" idx="5"/>
          </p:nvPr>
        </p:nvSpPr>
        <p:spPr/>
        <p:txBody>
          <a:bodyPr/>
          <a:lstStyle/>
          <a:p>
            <a:fld id="{A0560A8B-9C2C-407D-A1F0-305D96FA1275}" type="slidenum">
              <a:rPr lang="en-US" smtClean="0"/>
              <a:t>69</a:t>
            </a:fld>
            <a:endParaRPr lang="en-US"/>
          </a:p>
        </p:txBody>
      </p:sp>
    </p:spTree>
    <p:extLst>
      <p:ext uri="{BB962C8B-B14F-4D97-AF65-F5344CB8AC3E}">
        <p14:creationId xmlns:p14="http://schemas.microsoft.com/office/powerpoint/2010/main" val="4060184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 2020 study asked more than 570 breast cancer patients to fill out a </a:t>
            </a:r>
            <a:r>
              <a:rPr lang="en-US" dirty="0" err="1">
                <a:effectLst/>
                <a:latin typeface="Calibri" panose="020F0502020204030204" pitchFamily="34" charset="0"/>
                <a:ea typeface="Calibri" panose="020F0502020204030204" pitchFamily="34" charset="0"/>
                <a:cs typeface="Times New Roman" panose="02020603050405020304" pitchFamily="18" charset="0"/>
              </a:rPr>
              <a:t>COmprehensive</a:t>
            </a:r>
            <a:r>
              <a:rPr lang="en-US" dirty="0">
                <a:effectLst/>
                <a:latin typeface="Calibri" panose="020F0502020204030204" pitchFamily="34" charset="0"/>
                <a:ea typeface="Calibri" panose="020F0502020204030204" pitchFamily="34" charset="0"/>
                <a:cs typeface="Times New Roman" panose="02020603050405020304" pitchFamily="18" charset="0"/>
              </a:rPr>
              <a:t> Score for Financial Toxicity (COST) survey that measured financial toxicity. Lower scores represented greater treatment induced distress. The researchers found that lower scores were commonly associated with lower rates of supplemental insurance usage, lower household income, low education levels and credit scores.</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Protective factors, or factors that reduced one’s risk of financial toxicity, included:</a:t>
            </a:r>
          </a:p>
          <a:p>
            <a:pPr marL="285750" marR="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Increased household income, which allowed patients to get supplemental insurance</a:t>
            </a:r>
          </a:p>
          <a:p>
            <a:pPr marL="285750" marR="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Increased credit scores</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Risk factors for financial toxicity:</a:t>
            </a:r>
          </a:p>
          <a:p>
            <a:pPr marL="285750" marR="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Reduction and cessation of work</a:t>
            </a:r>
          </a:p>
          <a:p>
            <a:pPr marL="285750" marR="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Increased out of pocket expenses </a:t>
            </a:r>
          </a:p>
          <a:p>
            <a:pPr marL="285750" marR="0" indent="-285750">
              <a:lnSpc>
                <a:spcPct val="107000"/>
              </a:lnSpc>
              <a:spcBef>
                <a:spcPts val="0"/>
              </a:spcBef>
              <a:spcAft>
                <a:spcPts val="800"/>
              </a:spcAft>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Individuals who experienced high financial toxicity sometimes limited their food and/ or clothing purchases and limited leisure expenses.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385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Mental health affects patients’ treatment adherence as well as quality of life and health outcomes.</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 psychosocial impact of financial distress on the patient can be recognized by the following:</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Depressed mood most of the day, nearly every day (e.g., patient feels sad, empty, hopeless) or observed by others (e.g., appears tearful)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Markedly diminished interest or pleasure in all, or almost all, activities most of the day, nearly every day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Not being able to stop or control worry, nearly every day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Recurrent thoughts of death (not just fear of dying), recurrent suicidal ideation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kumimoji="0" lang="en-US" b="0" i="0" u="none" strike="noStrike" cap="none" spc="-5" normalizeH="0" baseline="0" noProof="0" dirty="0">
                <a:ln>
                  <a:noFill/>
                </a:ln>
                <a:solidFill>
                  <a:schemeClr val="bg1"/>
                </a:solidFill>
                <a:effectLst/>
                <a:uLnTx/>
                <a:uFillTx/>
                <a:latin typeface="Arial"/>
                <a:ea typeface="+mn-ea"/>
                <a:cs typeface="Arial"/>
              </a:rPr>
              <a:t>Significant changes in weight, appetite,</a:t>
            </a:r>
            <a:r>
              <a:rPr kumimoji="0" lang="en-US" b="0" i="0" u="none" strike="noStrike" cap="none" spc="-70" normalizeH="0" baseline="0" noProof="0" dirty="0">
                <a:ln>
                  <a:noFill/>
                </a:ln>
                <a:solidFill>
                  <a:schemeClr val="bg1"/>
                </a:solidFill>
                <a:effectLst/>
                <a:uLnTx/>
                <a:uFillTx/>
                <a:latin typeface="Arial"/>
                <a:ea typeface="+mn-ea"/>
                <a:cs typeface="Arial"/>
              </a:rPr>
              <a:t> </a:t>
            </a:r>
            <a:r>
              <a:rPr kumimoji="0" lang="en-US" b="0" i="0" u="none" strike="noStrike" cap="none" spc="0" normalizeH="0" baseline="0" noProof="0" dirty="0">
                <a:ln>
                  <a:noFill/>
                </a:ln>
                <a:solidFill>
                  <a:schemeClr val="bg1"/>
                </a:solidFill>
                <a:effectLst/>
                <a:uLnTx/>
                <a:uFillTx/>
                <a:latin typeface="Arial"/>
                <a:ea typeface="+mn-ea"/>
                <a:cs typeface="Arial"/>
              </a:rPr>
              <a:t>sleep, </a:t>
            </a:r>
            <a:r>
              <a:rPr kumimoji="0" lang="en-US" b="0" i="0" u="none" strike="noStrike" cap="none" spc="-5" normalizeH="0" baseline="0" noProof="0" dirty="0">
                <a:ln>
                  <a:noFill/>
                </a:ln>
                <a:solidFill>
                  <a:schemeClr val="bg1"/>
                </a:solidFill>
                <a:effectLst/>
                <a:uLnTx/>
                <a:uFillTx/>
                <a:latin typeface="Arial"/>
                <a:ea typeface="+mn-ea"/>
                <a:cs typeface="Arial"/>
              </a:rPr>
              <a:t>concentration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kumimoji="0" lang="en-US" b="0" i="0" u="none" strike="noStrike" cap="none" spc="0" normalizeH="0" baseline="0" noProof="0" dirty="0">
                <a:ln>
                  <a:noFill/>
                </a:ln>
                <a:solidFill>
                  <a:schemeClr val="bg1"/>
                </a:solidFill>
                <a:effectLst/>
                <a:uLnTx/>
                <a:uFillTx/>
                <a:latin typeface="Arial"/>
                <a:ea typeface="+mn-ea"/>
                <a:cs typeface="Arial"/>
              </a:rPr>
              <a:t>Significant distress </a:t>
            </a:r>
            <a:r>
              <a:rPr kumimoji="0" lang="en-US" b="0" i="0" u="none" strike="noStrike" cap="none" spc="-5" normalizeH="0" baseline="0" noProof="0" dirty="0">
                <a:ln>
                  <a:noFill/>
                </a:ln>
                <a:solidFill>
                  <a:schemeClr val="bg1"/>
                </a:solidFill>
                <a:effectLst/>
                <a:uLnTx/>
                <a:uFillTx/>
                <a:latin typeface="Arial"/>
                <a:ea typeface="+mn-ea"/>
                <a:cs typeface="Arial"/>
              </a:rPr>
              <a:t>or impairment in social, occupational, or </a:t>
            </a:r>
            <a:r>
              <a:rPr kumimoji="0" lang="en-US" b="0" i="0" u="none" strike="noStrike" cap="none" spc="0" normalizeH="0" baseline="0" noProof="0" dirty="0">
                <a:ln>
                  <a:noFill/>
                </a:ln>
                <a:solidFill>
                  <a:schemeClr val="bg1"/>
                </a:solidFill>
                <a:effectLst/>
                <a:uLnTx/>
                <a:uFillTx/>
                <a:latin typeface="Arial"/>
                <a:ea typeface="+mn-ea"/>
                <a:cs typeface="Arial"/>
              </a:rPr>
              <a:t>other </a:t>
            </a:r>
            <a:r>
              <a:rPr kumimoji="0" lang="en-US" b="0" i="0" u="none" strike="noStrike" cap="none" spc="-5" normalizeH="0" baseline="0" noProof="0" dirty="0">
                <a:ln>
                  <a:noFill/>
                </a:ln>
                <a:solidFill>
                  <a:schemeClr val="bg1"/>
                </a:solidFill>
                <a:effectLst/>
                <a:uLnTx/>
                <a:uFillTx/>
                <a:latin typeface="Arial"/>
                <a:ea typeface="+mn-ea"/>
                <a:cs typeface="Arial"/>
              </a:rPr>
              <a:t>important areas </a:t>
            </a:r>
            <a:r>
              <a:rPr kumimoji="0" lang="en-US" b="0" i="0" u="none" strike="noStrike" cap="none" spc="0" normalizeH="0" baseline="0" noProof="0" dirty="0">
                <a:ln>
                  <a:noFill/>
                </a:ln>
                <a:solidFill>
                  <a:schemeClr val="bg1"/>
                </a:solidFill>
                <a:effectLst/>
                <a:uLnTx/>
                <a:uFillTx/>
                <a:latin typeface="Arial"/>
                <a:ea typeface="+mn-ea"/>
                <a:cs typeface="Arial"/>
              </a:rPr>
              <a:t>of</a:t>
            </a:r>
            <a:r>
              <a:rPr kumimoji="0" lang="en-US" b="0" i="0" u="none" strike="noStrike" cap="none" spc="-45" normalizeH="0" baseline="0" noProof="0" dirty="0">
                <a:ln>
                  <a:noFill/>
                </a:ln>
                <a:solidFill>
                  <a:schemeClr val="bg1"/>
                </a:solidFill>
                <a:effectLst/>
                <a:uLnTx/>
                <a:uFillTx/>
                <a:latin typeface="Arial"/>
                <a:ea typeface="+mn-ea"/>
                <a:cs typeface="Arial"/>
              </a:rPr>
              <a:t> </a:t>
            </a:r>
            <a:r>
              <a:rPr kumimoji="0" lang="en-US" b="0" i="0" u="none" strike="noStrike" cap="none" spc="-5" normalizeH="0" baseline="0" noProof="0" dirty="0">
                <a:ln>
                  <a:noFill/>
                </a:ln>
                <a:solidFill>
                  <a:schemeClr val="bg1"/>
                </a:solidFill>
                <a:effectLst/>
                <a:uLnTx/>
                <a:uFillTx/>
                <a:latin typeface="Arial"/>
                <a:ea typeface="+mn-ea"/>
                <a:cs typeface="Arial"/>
              </a:rPr>
              <a:t>functioning</a:t>
            </a:r>
            <a:endParaRPr kumimoji="0" lang="en-US" b="0" i="0" u="none" strike="noStrike" cap="none" spc="0" normalizeH="0" baseline="0" noProof="0" dirty="0">
              <a:ln>
                <a:noFill/>
              </a:ln>
              <a:solidFill>
                <a:schemeClr val="bg1"/>
              </a:solidFill>
              <a:effectLst/>
              <a:uLnTx/>
              <a:uFillTx/>
              <a:latin typeface="Arial"/>
              <a:ea typeface="+mn-ea"/>
              <a:cs typeface="Arial"/>
            </a:endParaRPr>
          </a:p>
          <a:p>
            <a:pPr marL="342900" marR="0" lvl="0" indent="-342900" algn="l" defTabSz="914400" rtl="0" eaLnBrk="1" fontAlgn="auto" latinLnBrk="0" hangingPunct="1">
              <a:lnSpc>
                <a:spcPct val="107000"/>
              </a:lnSpc>
              <a:spcBef>
                <a:spcPts val="0"/>
              </a:spcBef>
              <a:spcAft>
                <a:spcPts val="800"/>
              </a:spcAft>
              <a:buClrTx/>
              <a:buSzTx/>
              <a:buFont typeface="Times New Roman" panose="02020603050405020304" pitchFamily="18" charset="0"/>
              <a:buChar char="-"/>
              <a:tabLst>
                <a:tab pos="457200" algn="l"/>
              </a:tabLst>
              <a:defRPr/>
            </a:pPr>
            <a:endParaRPr kumimoji="0" lang="en-US" b="0" i="0" u="none" strike="noStrike" cap="none" spc="0" normalizeH="0" baseline="0" noProof="0" dirty="0">
              <a:ln>
                <a:noFill/>
              </a:ln>
              <a:solidFill>
                <a:schemeClr val="bg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Arial"/>
              <a:cs typeface="Arial"/>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482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It is essential to include financial navigation services for people affected by cancer to reduce financial toxicity and improve patient health outcomes.</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This illustration demonstrates how basic financial navigation services work. Essentially, financial navigation becomes a hub that links and addresses other components of comprehensive cancer care. </a:t>
            </a:r>
          </a:p>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a:t>Benefits review &amp; prior authorization: </a:t>
            </a:r>
            <a:r>
              <a:rPr lang="en-US" dirty="0">
                <a:effectLst/>
                <a:latin typeface="Calibri" panose="020F0502020204030204" pitchFamily="34" charset="0"/>
                <a:ea typeface="Calibri" panose="020F0502020204030204" pitchFamily="34" charset="0"/>
                <a:cs typeface="Times New Roman" panose="02020603050405020304" pitchFamily="18" charset="0"/>
              </a:rPr>
              <a:t>It is important to review the insurance benefits together with the patient and make sure that the patient understands the insurance coverage</a:t>
            </a:r>
          </a:p>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a:t>Patient’s clinical needs: The F</a:t>
            </a:r>
            <a:r>
              <a:rPr lang="en-US" dirty="0">
                <a:effectLst/>
                <a:latin typeface="Calibri" panose="020F0502020204030204" pitchFamily="34" charset="0"/>
                <a:ea typeface="Calibri" panose="020F0502020204030204" pitchFamily="34" charset="0"/>
                <a:cs typeface="Times New Roman" panose="02020603050405020304" pitchFamily="18" charset="0"/>
              </a:rPr>
              <a:t>inancial Navigator should work together with a clinical team that can suggest different treatment options which would put the patient at lower risk of financial toxicity</a:t>
            </a:r>
          </a:p>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a:t>Optimize coverage &amp; patient assistance programs: </a:t>
            </a:r>
            <a:r>
              <a:rPr lang="en-US" dirty="0">
                <a:effectLst/>
                <a:latin typeface="Calibri" panose="020F0502020204030204" pitchFamily="34" charset="0"/>
                <a:ea typeface="Calibri" panose="020F0502020204030204" pitchFamily="34" charset="0"/>
                <a:cs typeface="Times New Roman" panose="02020603050405020304" pitchFamily="18" charset="0"/>
              </a:rPr>
              <a:t>The Financial Navigator should optimize coverage and assist patients with providing referrals or resources</a:t>
            </a:r>
          </a:p>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a:t>Access to billing department: </a:t>
            </a:r>
            <a:r>
              <a:rPr lang="en-US" dirty="0">
                <a:effectLst/>
                <a:latin typeface="Calibri" panose="020F0502020204030204" pitchFamily="34" charset="0"/>
                <a:ea typeface="Calibri" panose="020F0502020204030204" pitchFamily="34" charset="0"/>
                <a:cs typeface="Times New Roman" panose="02020603050405020304" pitchFamily="18" charset="0"/>
              </a:rPr>
              <a:t>Finally, Financial Navigators should have good communication skills and continuously communicate with the billing department</a:t>
            </a:r>
          </a:p>
          <a:p>
            <a:pPr marL="285750" marR="0" indent="-285750">
              <a:lnSpc>
                <a:spcPct val="107000"/>
              </a:lnSpc>
              <a:spcBef>
                <a:spcPts val="0"/>
              </a:spcBef>
              <a:spcAft>
                <a:spcPts val="800"/>
              </a:spcAft>
              <a:buFontTx/>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It is important to note that Financial Navigators should have the financial literacy to understand the complexities of this service and explain to the patient some of the financial terms. Such a job requires individuals to have strong interpersonal skills to be able to communicate effectively and be detail-oriented, so each patient’s needs would be meticulously tracked. </a:t>
            </a:r>
            <a:endParaRPr lang="en-US"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F15E9-0BE7-4FE3-9441-9D32F46790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7983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 y="281"/>
            <a:ext cx="12192000" cy="6858000"/>
          </a:xfrm>
          <a:prstGeom prst="rect">
            <a:avLst/>
          </a:prstGeom>
        </p:spPr>
      </p:pic>
      <p:sp>
        <p:nvSpPr>
          <p:cNvPr id="5" name="Subtitle 2"/>
          <p:cNvSpPr>
            <a:spLocks noGrp="1"/>
          </p:cNvSpPr>
          <p:nvPr>
            <p:ph type="subTitle" idx="1"/>
          </p:nvPr>
        </p:nvSpPr>
        <p:spPr>
          <a:xfrm>
            <a:off x="3454401" y="3137687"/>
            <a:ext cx="84327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3454401" y="457200"/>
            <a:ext cx="84327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1841" y="5833565"/>
            <a:ext cx="3240031" cy="548641"/>
          </a:xfrm>
          <a:prstGeom prst="rect">
            <a:avLst/>
          </a:prstGeom>
        </p:spPr>
      </p:pic>
    </p:spTree>
    <p:extLst>
      <p:ext uri="{BB962C8B-B14F-4D97-AF65-F5344CB8AC3E}">
        <p14:creationId xmlns:p14="http://schemas.microsoft.com/office/powerpoint/2010/main" val="61141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525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1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609600" y="304800"/>
            <a:ext cx="109728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609600" y="1600201"/>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641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C00C-EF72-EDAB-4553-F9DF3EE1CC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E00625-A50E-0559-DB3D-13F7F23159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3B25AF-2642-1910-CBFE-4C3ADF003F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8277B4-E56C-4D1B-9A9F-2F16D528C1A3}"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37EC6E93-7A0E-774F-CCAB-A21DF1903F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6EED517D-BC53-F251-9F7F-1AEAC9C1A8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378E6D-65B6-41C2-8515-2F1633BF0193}"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635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8" cstate="print">
            <a:extLst>
              <a:ext uri="{28A0092B-C50C-407E-A947-70E740481C1C}">
                <a14:useLocalDpi xmlns:a14="http://schemas.microsoft.com/office/drawing/2010/main" val="0"/>
              </a:ext>
            </a:extLst>
          </a:blip>
          <a:srcRect r="50039"/>
          <a:stretch/>
        </p:blipFill>
        <p:spPr>
          <a:xfrm>
            <a:off x="6019800" y="-76200"/>
            <a:ext cx="6172453" cy="6949440"/>
          </a:xfrm>
          <a:prstGeom prst="rect">
            <a:avLst/>
          </a:prstGeom>
        </p:spPr>
      </p:pic>
      <p:pic>
        <p:nvPicPr>
          <p:cNvPr id="8" name="Picture 7" descr="PPT-General6.jpg"/>
          <p:cNvPicPr>
            <a:picLocks noChangeAspect="1"/>
          </p:cNvPicPr>
          <p:nvPr userDrawn="1"/>
        </p:nvPicPr>
        <p:blipFill rotWithShape="1">
          <a:blip r:embed="rId8" cstate="print">
            <a:extLst>
              <a:ext uri="{28A0092B-C50C-407E-A947-70E740481C1C}">
                <a14:useLocalDpi xmlns:a14="http://schemas.microsoft.com/office/drawing/2010/main" val="0"/>
              </a:ext>
            </a:extLst>
          </a:blip>
          <a:srcRect r="50039"/>
          <a:stretch/>
        </p:blipFill>
        <p:spPr>
          <a:xfrm>
            <a:off x="0" y="-76200"/>
            <a:ext cx="6172453" cy="6949440"/>
          </a:xfrm>
          <a:prstGeom prst="rect">
            <a:avLst/>
          </a:prstGeom>
        </p:spPr>
      </p:pic>
      <p:sp>
        <p:nvSpPr>
          <p:cNvPr id="1026" name="Rectangle 2"/>
          <p:cNvSpPr>
            <a:spLocks noGrp="1" noChangeArrowheads="1"/>
          </p:cNvSpPr>
          <p:nvPr>
            <p:ph type="title"/>
            <p:custDataLst>
              <p:tags r:id="rId6"/>
            </p:custDataLst>
          </p:nvPr>
        </p:nvSpPr>
        <p:spPr bwMode="auto">
          <a:xfrm>
            <a:off x="609600" y="304800"/>
            <a:ext cx="109728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7"/>
            </p:custDataLst>
          </p:nvPr>
        </p:nvSpPr>
        <p:spPr bwMode="auto">
          <a:xfrm>
            <a:off x="609600" y="1600201"/>
            <a:ext cx="10972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541841" y="5833565"/>
            <a:ext cx="3240031" cy="548641"/>
          </a:xfrm>
          <a:prstGeom prst="rect">
            <a:avLst/>
          </a:prstGeom>
        </p:spPr>
      </p:pic>
      <p:pic>
        <p:nvPicPr>
          <p:cNvPr id="5" name="Pictur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08001" y="5715000"/>
            <a:ext cx="1092199" cy="831892"/>
          </a:xfrm>
          <a:prstGeom prst="rect">
            <a:avLst/>
          </a:prstGeom>
        </p:spPr>
      </p:pic>
    </p:spTree>
    <p:extLst>
      <p:ext uri="{BB962C8B-B14F-4D97-AF65-F5344CB8AC3E}">
        <p14:creationId xmlns:p14="http://schemas.microsoft.com/office/powerpoint/2010/main" val="3542709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rtl="0" eaLnBrk="0" fontAlgn="base" hangingPunct="0">
        <a:spcBef>
          <a:spcPct val="0"/>
        </a:spcBef>
        <a:spcAft>
          <a:spcPct val="0"/>
        </a:spcAft>
        <a:defRPr sz="44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a:solidFill>
            <a:srgbClr val="365F91"/>
          </a:solidFill>
          <a:latin typeface="Trebuchet MS" pitchFamily="34" charset="0"/>
        </a:defRPr>
      </a:lvl2pPr>
      <a:lvl3pPr algn="ctr" rtl="0" eaLnBrk="0" fontAlgn="base" hangingPunct="0">
        <a:spcBef>
          <a:spcPct val="0"/>
        </a:spcBef>
        <a:spcAft>
          <a:spcPct val="0"/>
        </a:spcAft>
        <a:defRPr sz="3600">
          <a:solidFill>
            <a:srgbClr val="365F91"/>
          </a:solidFill>
          <a:latin typeface="Trebuchet MS" pitchFamily="34" charset="0"/>
        </a:defRPr>
      </a:lvl3pPr>
      <a:lvl4pPr algn="ctr" rtl="0" eaLnBrk="0" fontAlgn="base" hangingPunct="0">
        <a:spcBef>
          <a:spcPct val="0"/>
        </a:spcBef>
        <a:spcAft>
          <a:spcPct val="0"/>
        </a:spcAft>
        <a:defRPr sz="3600">
          <a:solidFill>
            <a:srgbClr val="365F91"/>
          </a:solidFill>
          <a:latin typeface="Trebuchet MS" pitchFamily="34" charset="0"/>
        </a:defRPr>
      </a:lvl4pPr>
      <a:lvl5pPr algn="ctr" rtl="0" eaLnBrk="0" fontAlgn="base" hangingPunct="0">
        <a:spcBef>
          <a:spcPct val="0"/>
        </a:spcBef>
        <a:spcAft>
          <a:spcPct val="0"/>
        </a:spcAft>
        <a:defRPr sz="3600">
          <a:solidFill>
            <a:srgbClr val="365F91"/>
          </a:solidFill>
          <a:latin typeface="Trebuchet MS" pitchFamily="34" charset="0"/>
        </a:defRPr>
      </a:lvl5pPr>
      <a:lvl6pPr marL="457200" algn="ctr" rtl="0" fontAlgn="base">
        <a:spcBef>
          <a:spcPct val="0"/>
        </a:spcBef>
        <a:spcAft>
          <a:spcPct val="0"/>
        </a:spcAft>
        <a:defRPr sz="4400">
          <a:solidFill>
            <a:srgbClr val="365F91"/>
          </a:solidFill>
          <a:latin typeface="Arial" charset="0"/>
        </a:defRPr>
      </a:lvl6pPr>
      <a:lvl7pPr marL="914400" algn="ctr" rtl="0" fontAlgn="base">
        <a:spcBef>
          <a:spcPct val="0"/>
        </a:spcBef>
        <a:spcAft>
          <a:spcPct val="0"/>
        </a:spcAft>
        <a:defRPr sz="4400">
          <a:solidFill>
            <a:srgbClr val="365F91"/>
          </a:solidFill>
          <a:latin typeface="Arial" charset="0"/>
        </a:defRPr>
      </a:lvl7pPr>
      <a:lvl8pPr marL="1371600" algn="ctr" rtl="0" fontAlgn="base">
        <a:spcBef>
          <a:spcPct val="0"/>
        </a:spcBef>
        <a:spcAft>
          <a:spcPct val="0"/>
        </a:spcAft>
        <a:defRPr sz="4400">
          <a:solidFill>
            <a:srgbClr val="365F91"/>
          </a:solidFill>
          <a:latin typeface="Arial" charset="0"/>
        </a:defRPr>
      </a:lvl8pPr>
      <a:lvl9pPr marL="1828800" algn="ctr" rtl="0" fontAlgn="base">
        <a:spcBef>
          <a:spcPct val="0"/>
        </a:spcBef>
        <a:spcAft>
          <a:spcPct val="0"/>
        </a:spcAft>
        <a:defRPr sz="4400">
          <a:solidFill>
            <a:srgbClr val="365F9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lumMod val="75000"/>
              <a:lumOff val="25000"/>
            </a:schemeClr>
          </a:solidFill>
          <a:latin typeface="+mn-lt"/>
        </a:defRPr>
      </a:lvl2pPr>
      <a:lvl3pPr marL="1143000" indent="-228600" algn="l" rtl="0" eaLnBrk="0" fontAlgn="base" hangingPunct="0">
        <a:spcBef>
          <a:spcPct val="20000"/>
        </a:spcBef>
        <a:spcAft>
          <a:spcPct val="0"/>
        </a:spcAft>
        <a:buChar char="•"/>
        <a:defRPr sz="2400">
          <a:solidFill>
            <a:schemeClr val="tx1">
              <a:lumMod val="75000"/>
              <a:lumOff val="25000"/>
            </a:schemeClr>
          </a:solidFill>
          <a:latin typeface="+mn-lt"/>
        </a:defRPr>
      </a:lvl3pPr>
      <a:lvl4pPr marL="1600200" indent="-228600" algn="l" rtl="0" eaLnBrk="0" fontAlgn="base" hangingPunct="0">
        <a:spcBef>
          <a:spcPct val="20000"/>
        </a:spcBef>
        <a:spcAft>
          <a:spcPct val="0"/>
        </a:spcAft>
        <a:buChar char="–"/>
        <a:defRPr sz="2000">
          <a:solidFill>
            <a:schemeClr val="tx1">
              <a:lumMod val="75000"/>
              <a:lumOff val="25000"/>
            </a:schemeClr>
          </a:solidFill>
          <a:latin typeface="+mn-lt"/>
        </a:defRPr>
      </a:lvl4pPr>
      <a:lvl5pPr marL="2057400" indent="-228600" algn="l" rtl="0" eaLnBrk="0" fontAlgn="base" hangingPunct="0">
        <a:spcBef>
          <a:spcPct val="20000"/>
        </a:spcBef>
        <a:spcAft>
          <a:spcPct val="0"/>
        </a:spcAft>
        <a:buChar char="»"/>
        <a:defRPr sz="2000">
          <a:solidFill>
            <a:schemeClr val="tx1">
              <a:lumMod val="75000"/>
              <a:lumOff val="25000"/>
            </a:schemeClr>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696EA9-500D-5C0E-1121-5B55B262A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44DA46-9976-2C08-A507-00BC27B1BF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84D7-775B-8CB7-48BC-B109A2B43A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8277B4-E56C-4D1B-9A9F-2F16D528C1A3}" type="datetimeFigureOut">
              <a:rPr lang="en-US" smtClean="0"/>
              <a:t>4/18/2025</a:t>
            </a:fld>
            <a:endParaRPr lang="en-US"/>
          </a:p>
        </p:txBody>
      </p:sp>
      <p:sp>
        <p:nvSpPr>
          <p:cNvPr id="5" name="Footer Placeholder 4">
            <a:extLst>
              <a:ext uri="{FF2B5EF4-FFF2-40B4-BE49-F238E27FC236}">
                <a16:creationId xmlns:a16="http://schemas.microsoft.com/office/drawing/2014/main" id="{3A9B3947-C055-5DDA-25F7-0D03D2D9B3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CBECFF-7A16-915B-9039-687B8C814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378E6D-65B6-41C2-8515-2F1633BF0193}" type="slidenum">
              <a:rPr lang="en-US" smtClean="0"/>
              <a:t>‹#›</a:t>
            </a:fld>
            <a:endParaRPr lang="en-US"/>
          </a:p>
        </p:txBody>
      </p:sp>
    </p:spTree>
    <p:extLst>
      <p:ext uri="{BB962C8B-B14F-4D97-AF65-F5344CB8AC3E}">
        <p14:creationId xmlns:p14="http://schemas.microsoft.com/office/powerpoint/2010/main" val="3253245410"/>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me.smhs.gwu.edu/gw-cancer-center-/group/gw-cancer-center" TargetMode="External"/><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hyperlink" Target="mailto:cancercontrol@gwu.edu"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needymeds.org/" TargetMode="External"/><Relationship Id="rId3" Type="http://schemas.openxmlformats.org/officeDocument/2006/relationships/hyperlink" Target="https://www.cancer.org/about-us.html" TargetMode="External"/><Relationship Id="rId7" Type="http://schemas.openxmlformats.org/officeDocument/2006/relationships/hyperlink" Target="https://www.goodrx.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donatedrugs.com/" TargetMode="External"/><Relationship Id="rId5" Type="http://schemas.openxmlformats.org/officeDocument/2006/relationships/hyperlink" Target="http://www.donatedrugs.com/" TargetMode="External"/><Relationship Id="rId4" Type="http://schemas.openxmlformats.org/officeDocument/2006/relationships/hyperlink" Target="http://www.cancercant.com/" TargetMode="External"/><Relationship Id="rId9" Type="http://schemas.openxmlformats.org/officeDocument/2006/relationships/hyperlink" Target="https://prescriptiondrugassistance.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ccc-cancer.org/home/learn/publications/patient-assistance-and-reimbursement-guid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rxassist.org/" TargetMode="External"/><Relationship Id="rId5" Type="http://schemas.openxmlformats.org/officeDocument/2006/relationships/hyperlink" Target="https://www.needymeds.org/" TargetMode="External"/><Relationship Id="rId4" Type="http://schemas.openxmlformats.org/officeDocument/2006/relationships/hyperlink" Target="https://www.cancerfac.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lorectal.pafcareline.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thedonnafoundation.org/programs/carelin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patientadvocate.org/" TargetMode="External"/><Relationship Id="rId3" Type="http://schemas.openxmlformats.org/officeDocument/2006/relationships/hyperlink" Target="https://enroll.tafcares.org/" TargetMode="External"/><Relationship Id="rId7" Type="http://schemas.openxmlformats.org/officeDocument/2006/relationships/hyperlink" Target="https://www.panfoundation.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lls.org/support-resources/financial-support" TargetMode="External"/><Relationship Id="rId5" Type="http://schemas.openxmlformats.org/officeDocument/2006/relationships/hyperlink" Target="https://www.healthwellfoundation.org/" TargetMode="External"/><Relationship Id="rId4" Type="http://schemas.openxmlformats.org/officeDocument/2006/relationships/hyperlink" Target="https://www.cancercare.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ancerinsurancechecklist.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medicare.gov/your-medicare-costs/get-help-paying-costs/medicare-savings-program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edicaid.gov/state-overviews/scorecard/medicaid-expansion-adult-enrollment-state/index.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familyreach.or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lcfamerica.org/"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jpg"/><Relationship Id="rId7" Type="http://schemas.openxmlformats.org/officeDocument/2006/relationships/hyperlink" Target="http://www.asco.org/" TargetMode="External"/><Relationship Id="rId12"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jpg"/><Relationship Id="rId5" Type="http://schemas.openxmlformats.org/officeDocument/2006/relationships/hyperlink" Target="http://www.accc-cancer.org/" TargetMode="External"/><Relationship Id="rId10" Type="http://schemas.openxmlformats.org/officeDocument/2006/relationships/hyperlink" Target="http://cpan.communityoncology.org/" TargetMode="External"/><Relationship Id="rId4" Type="http://schemas.openxmlformats.org/officeDocument/2006/relationships/hyperlink" Target="http://www.nccn.org/" TargetMode="External"/><Relationship Id="rId9" Type="http://schemas.openxmlformats.org/officeDocument/2006/relationships/image" Target="../media/image26.jpg"/></Relationships>
</file>

<file path=ppt/slides/_rels/slide5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accc-cancer.org/home/learn/financial-advocacy/guidelines" TargetMode="External"/><Relationship Id="rId7" Type="http://schemas.openxmlformats.org/officeDocument/2006/relationships/hyperlink" Target="https://navectis.co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accc-cancer.org/home/learn/financial-advocacy/boot-camp" TargetMode="External"/><Relationship Id="rId5" Type="http://schemas.openxmlformats.org/officeDocument/2006/relationships/hyperlink" Target="https://www.accc-cancer.org/home/learn/publications/patient-assistance-and-reimbursement-guide" TargetMode="External"/><Relationship Id="rId4" Type="http://schemas.openxmlformats.org/officeDocument/2006/relationships/hyperlink" Target="https://www.accc-cancer.org/home/learn/financial-advocacy/toolkit"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advisory.com/en/topics/classic/2019/03/financial-navigation-101-how-to-help-patients-overcome-the-financial-toxicity-of-cancer"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s://www.healthcare.gov/unemployed/cobra-coverage/#:~:text=When%20you%20lose%20job%2Dbased,coverage%20by%20your%20former%20employer.&amp;text=Losing%20job%2Dbased%20coverage%20qualifies,the%20annual%20Open%20Enrollment%20Period" TargetMode="External"/><Relationship Id="rId3" Type="http://schemas.openxmlformats.org/officeDocument/2006/relationships/hyperlink" Target="https://www.ahrq.gov/health-literacy/improve/precautions/tool5.html" TargetMode="External"/><Relationship Id="rId7" Type="http://schemas.openxmlformats.org/officeDocument/2006/relationships/hyperlink" Target="https://www.healthcare.gov/coverage-outside-open-enrollment/special-enrollment-period/"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www.cancerandcareers.org/en" TargetMode="External"/><Relationship Id="rId5" Type="http://schemas.openxmlformats.org/officeDocument/2006/relationships/hyperlink" Target="https://www.accc-cancer.org/home/learn/financial-advocacy/boot-camp" TargetMode="External"/><Relationship Id="rId10" Type="http://schemas.openxmlformats.org/officeDocument/2006/relationships/hyperlink" Target="https://www.healthcaredive.com/news/unitedhealth-survey-most-americans-dont-understand-basic-health-plan-term/506895/" TargetMode="External"/><Relationship Id="rId4" Type="http://schemas.openxmlformats.org/officeDocument/2006/relationships/hyperlink" Target="https://www.cancer.org/treatment/finding-and-paying-for-treatment/understanding-financial-and-legal-matters.html" TargetMode="External"/><Relationship Id="rId9" Type="http://schemas.openxmlformats.org/officeDocument/2006/relationships/hyperlink" Target="https://www.healthcare.gov/choose-a-plan/plan-types/"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www.medicareinteractive.org/get-answers/medicare-basics/medicare-coverage-overview/differences-between-medicare-and-medicaid#:~:text=Medicare%20is%20a%20federal%20program,have%20a%20very%20low%20income.&amp;text=They%20will%20work%20together%20to,coverage%20and%20lower%20your%20costs" TargetMode="External"/><Relationship Id="rId13" Type="http://schemas.openxmlformats.org/officeDocument/2006/relationships/hyperlink" Target="https://www.obamacare-plans.com/?_ci=5679953&amp;_ai=&amp;_ap=&amp;_d=c;CQ0-3n1teJDpzIT3DJe2Z3Of47CyGNrRs9eC15gBCfPDtQY7d5NXcJ2ORW5WIpumYociogbNYqUol7g7c8m5io_YJRkQGA&amp;gclid=Cj0KCQiAzZL-BRDnARIsAPCJs71FhJMwtJBKdK61G2Z13khdfdbLPsRwu3DhYmfYiuZLEOg6-UazhzAaApmTEALw_wcB" TargetMode="External"/><Relationship Id="rId3" Type="http://schemas.openxmlformats.org/officeDocument/2006/relationships/hyperlink" Target="https://www.kff.org/medicare/press-release/7-in-10-medicare-beneficiaries-report-that-they-did-not-compare-their-coverage-options-during-a-recent-open-enrollment-period" TargetMode="External"/><Relationship Id="rId7" Type="http://schemas.openxmlformats.org/officeDocument/2006/relationships/hyperlink" Target="https://www.medicareadvantage.com/original-medicare/medicare-literacy-survey" TargetMode="External"/><Relationship Id="rId12" Type="http://schemas.openxmlformats.org/officeDocument/2006/relationships/hyperlink" Target="https://www.cancer.gov/about-cancer/coping/adjusting-to-cancer/communication-pdq"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www.medicare.gov/what-medicare-covers/your-medicare-coverage-choices/whats-medicare" TargetMode="External"/><Relationship Id="rId11" Type="http://schemas.openxmlformats.org/officeDocument/2006/relationships/hyperlink" Target="https://nbacl.nb.ca/module-pages/tips-for-being-an-effective-advocate/" TargetMode="External"/><Relationship Id="rId5" Type="http://schemas.openxmlformats.org/officeDocument/2006/relationships/hyperlink" Target="https://www.medicaid.gov/medicaid/program-information/downloads/medicaid-expansion-state-map-10-2021.pdf" TargetMode="External"/><Relationship Id="rId10" Type="http://schemas.openxmlformats.org/officeDocument/2006/relationships/hyperlink" Target="https://www.nccn.org/patients/guidelines/content/PDF/distress-patient.pdf" TargetMode="External"/><Relationship Id="rId4" Type="http://schemas.openxmlformats.org/officeDocument/2006/relationships/hyperlink" Target="https://www.kff.org/health-reform/poll-finding/assessing-americans-familiarity-with-health-insurance-terms-and-concepts/" TargetMode="External"/><Relationship Id="rId9" Type="http://schemas.openxmlformats.org/officeDocument/2006/relationships/hyperlink" Target="https://www.cancer.gov/about-cancer/managing-care/track-care-costs/financial-toxicity-pdq#_247"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pfeef.org/wp-content/uploads/2016/09/Using-PFW-Scale-051606.pdf"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www.census.gov/content/dam/Census/library/visualizations/2021/demo/p60-274/figure1.pdf" TargetMode="External"/><Relationship Id="rId4" Type="http://schemas.openxmlformats.org/officeDocument/2006/relationships/hyperlink" Target="https://www.accc-cancer.org/docs/Documents/meetings/orm-2019/growing-sustaining-financial-navigation-Sherman"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E5FA7-D3A0-8870-63D3-CB1FFA9CE6DE}"/>
            </a:ext>
          </a:extLst>
        </p:cNvPr>
        <p:cNvGrpSpPr/>
        <p:nvPr/>
      </p:nvGrpSpPr>
      <p:grpSpPr>
        <a:xfrm>
          <a:off x="0" y="0"/>
          <a:ext cx="0" cy="0"/>
          <a:chOff x="0" y="0"/>
          <a:chExt cx="0" cy="0"/>
        </a:xfrm>
      </p:grpSpPr>
      <p:pic>
        <p:nvPicPr>
          <p:cNvPr id="6" name="Picture 5" descr="A black background with white text&#10;&#10;Description automatically generated">
            <a:extLst>
              <a:ext uri="{FF2B5EF4-FFF2-40B4-BE49-F238E27FC236}">
                <a16:creationId xmlns:a16="http://schemas.microsoft.com/office/drawing/2014/main" id="{9E714F0D-B084-51CD-FFE5-1A6061BD2A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86"/>
          <a:stretch/>
        </p:blipFill>
        <p:spPr bwMode="auto">
          <a:xfrm>
            <a:off x="477462" y="366624"/>
            <a:ext cx="2755265" cy="1003935"/>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2A81521C-EDA3-15E2-D7CB-57E680238DA8}"/>
              </a:ext>
            </a:extLst>
          </p:cNvPr>
          <p:cNvSpPr txBox="1"/>
          <p:nvPr/>
        </p:nvSpPr>
        <p:spPr>
          <a:xfrm>
            <a:off x="477462" y="1546047"/>
            <a:ext cx="10464411" cy="455047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This content may be used or adapted for noncommercial, educational purposes only. Please use the following citation: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George Washington University Cancer Center TAP. (2022). </a:t>
            </a:r>
            <a:r>
              <a:rPr kumimoji="0" lang="en-US"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Financial Navigation Lesson</a:t>
            </a: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[PowerPoint Slides]. GWU Cancer Center TAP. </a:t>
            </a:r>
            <a:r>
              <a:rPr kumimoji="0" lang="en-US" sz="1800" b="0" i="0" u="sng" strike="noStrike" kern="100" cap="none" spc="0" normalizeH="0" baseline="0" noProof="0" dirty="0">
                <a:ln>
                  <a:noFill/>
                </a:ln>
                <a:solidFill>
                  <a:srgbClr val="467886"/>
                </a:solidFill>
                <a:effectLst/>
                <a:uLnTx/>
                <a:uFillTx/>
                <a:latin typeface="Aptos" panose="020B0004020202020204" pitchFamily="34" charset="0"/>
                <a:ea typeface="Aptos" panose="020B0004020202020204" pitchFamily="34" charset="0"/>
                <a:cs typeface="Times New Roman" panose="02020603050405020304" pitchFamily="18" charset="0"/>
                <a:hlinkClick r:id="rId3"/>
              </a:rPr>
              <a:t>https://cme.smhs.gwu.edu/gw-cancer-center-/group/gw-cancer-center</a:t>
            </a: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This content was adapted from the GW Cancer Center the Oncology Patient Navigation Training: The Fundamentals (PI: Pratt-Chapman) developed and maintained by CDC cooperative agreements #NU38DP004972, #5NU58DP006461 and #NU58DP007539. The content added, changed, or adapted by our organization do not necessarily represent the views of the GW Cancer Center or the CDC.</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If you have any questions about the following material or would like permission to use this material, please contact </a:t>
            </a:r>
            <a:r>
              <a:rPr kumimoji="0" lang="en-US" sz="1800" b="0" i="0" u="sng" strike="noStrike" kern="100" cap="none" spc="0" normalizeH="0" baseline="0" noProof="0" dirty="0">
                <a:ln>
                  <a:noFill/>
                </a:ln>
                <a:solidFill>
                  <a:srgbClr val="467886"/>
                </a:solidFill>
                <a:effectLst/>
                <a:uLnTx/>
                <a:uFillTx/>
                <a:latin typeface="Aptos" panose="020B0004020202020204" pitchFamily="34" charset="0"/>
                <a:ea typeface="Aptos" panose="020B0004020202020204" pitchFamily="34" charset="0"/>
                <a:cs typeface="Times New Roman" panose="02020603050405020304" pitchFamily="18" charset="0"/>
                <a:hlinkClick r:id="rId4"/>
              </a:rPr>
              <a:t>cancercontrol@gwu.edu</a:t>
            </a: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38143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424C-B304-4DBE-A6BC-822D0D516B80}"/>
              </a:ext>
            </a:extLst>
          </p:cNvPr>
          <p:cNvSpPr>
            <a:spLocks noGrp="1"/>
          </p:cNvSpPr>
          <p:nvPr>
            <p:ph type="title"/>
          </p:nvPr>
        </p:nvSpPr>
        <p:spPr/>
        <p:txBody>
          <a:bodyPr/>
          <a:lstStyle/>
          <a:p>
            <a:r>
              <a:rPr lang="en-US" dirty="0"/>
              <a:t>Financial Navigation Services</a:t>
            </a:r>
          </a:p>
        </p:txBody>
      </p:sp>
      <p:graphicFrame>
        <p:nvGraphicFramePr>
          <p:cNvPr id="3" name="Diagram 2">
            <a:extLst>
              <a:ext uri="{FF2B5EF4-FFF2-40B4-BE49-F238E27FC236}">
                <a16:creationId xmlns:a16="http://schemas.microsoft.com/office/drawing/2014/main" id="{C53B11BA-566B-4F3B-9BED-777E76228B39}"/>
              </a:ext>
            </a:extLst>
          </p:cNvPr>
          <p:cNvGraphicFramePr/>
          <p:nvPr>
            <p:extLst>
              <p:ext uri="{D42A27DB-BD31-4B8C-83A1-F6EECF244321}">
                <p14:modId xmlns:p14="http://schemas.microsoft.com/office/powerpoint/2010/main" val="299682655"/>
              </p:ext>
            </p:extLst>
          </p:nvPr>
        </p:nvGraphicFramePr>
        <p:xfrm>
          <a:off x="3274541" y="1326179"/>
          <a:ext cx="5642918" cy="4205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25BE2B2-8A91-4F8E-9E8B-73C52E9A1E54}"/>
              </a:ext>
            </a:extLst>
          </p:cNvPr>
          <p:cNvSpPr txBox="1"/>
          <p:nvPr/>
        </p:nvSpPr>
        <p:spPr>
          <a:xfrm>
            <a:off x="7924053" y="5254822"/>
            <a:ext cx="4483101" cy="276999"/>
          </a:xfrm>
          <a:prstGeom prst="rect">
            <a:avLst/>
          </a:prstGeom>
          <a:noFill/>
        </p:spPr>
        <p:txBody>
          <a:bodyPr wrap="square" rtlCol="0">
            <a:spAutoFit/>
          </a:bodyPr>
          <a:lstStyle/>
          <a:p>
            <a:pPr>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ACCC Financial Advocacy Network, 2019; Sherman, 2019</a:t>
            </a:r>
          </a:p>
        </p:txBody>
      </p:sp>
    </p:spTree>
    <p:extLst>
      <p:ext uri="{BB962C8B-B14F-4D97-AF65-F5344CB8AC3E}">
        <p14:creationId xmlns:p14="http://schemas.microsoft.com/office/powerpoint/2010/main" val="56197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3D47-03C6-437B-B79C-710774A13468}"/>
              </a:ext>
            </a:extLst>
          </p:cNvPr>
          <p:cNvSpPr>
            <a:spLocks noGrp="1"/>
          </p:cNvSpPr>
          <p:nvPr>
            <p:ph type="title"/>
          </p:nvPr>
        </p:nvSpPr>
        <p:spPr/>
        <p:txBody>
          <a:bodyPr/>
          <a:lstStyle/>
          <a:p>
            <a:r>
              <a:rPr lang="en-US" dirty="0"/>
              <a:t>Main Components of Financial Navigation</a:t>
            </a:r>
          </a:p>
        </p:txBody>
      </p:sp>
      <p:sp>
        <p:nvSpPr>
          <p:cNvPr id="3" name="Content Placeholder 2">
            <a:extLst>
              <a:ext uri="{FF2B5EF4-FFF2-40B4-BE49-F238E27FC236}">
                <a16:creationId xmlns:a16="http://schemas.microsoft.com/office/drawing/2014/main" id="{2E47F196-40A5-49CD-B77D-7C149F40C12B}"/>
              </a:ext>
            </a:extLst>
          </p:cNvPr>
          <p:cNvSpPr>
            <a:spLocks noGrp="1"/>
          </p:cNvSpPr>
          <p:nvPr>
            <p:ph idx="1"/>
          </p:nvPr>
        </p:nvSpPr>
        <p:spPr>
          <a:xfrm>
            <a:off x="609600" y="1447800"/>
            <a:ext cx="10972800" cy="3810000"/>
          </a:xfrm>
        </p:spPr>
        <p:txBody>
          <a:bodyPr>
            <a:normAutofit fontScale="55000" lnSpcReduction="20000"/>
          </a:bodyPr>
          <a:lstStyle/>
          <a:p>
            <a:pPr marL="514350" indent="-514350">
              <a:lnSpc>
                <a:spcPct val="120000"/>
              </a:lnSpc>
              <a:spcAft>
                <a:spcPts val="800"/>
              </a:spcAft>
              <a:buFontTx/>
              <a:buAutoNum type="arabicPeriod"/>
            </a:pPr>
            <a:r>
              <a:rPr lang="en-US" b="1" dirty="0">
                <a:solidFill>
                  <a:srgbClr val="033C5A"/>
                </a:solidFill>
              </a:rPr>
              <a:t>Stay updated </a:t>
            </a:r>
            <a:r>
              <a:rPr lang="en-US" dirty="0">
                <a:solidFill>
                  <a:schemeClr val="tx1"/>
                </a:solidFill>
              </a:rPr>
              <a:t>about patient assistance programs and resources</a:t>
            </a:r>
          </a:p>
          <a:p>
            <a:pPr marL="514350" indent="-514350">
              <a:lnSpc>
                <a:spcPct val="120000"/>
              </a:lnSpc>
              <a:spcAft>
                <a:spcPts val="800"/>
              </a:spcAft>
              <a:buAutoNum type="arabicPeriod"/>
            </a:pPr>
            <a:r>
              <a:rPr lang="en-US" sz="3200" b="1" dirty="0">
                <a:solidFill>
                  <a:srgbClr val="033C5A"/>
                </a:solidFill>
              </a:rPr>
              <a:t>Intervene in reducing financial toxicity </a:t>
            </a:r>
            <a:r>
              <a:rPr lang="en-US" sz="3200" dirty="0">
                <a:solidFill>
                  <a:schemeClr val="tx1"/>
                </a:solidFill>
              </a:rPr>
              <a:t>by proactively assisting patients and optimizing health insurance benefits</a:t>
            </a:r>
          </a:p>
          <a:p>
            <a:pPr marL="514350" indent="-514350">
              <a:lnSpc>
                <a:spcPct val="120000"/>
              </a:lnSpc>
              <a:spcAft>
                <a:spcPts val="800"/>
              </a:spcAft>
              <a:buAutoNum type="arabicPeriod"/>
            </a:pPr>
            <a:r>
              <a:rPr lang="en-US" sz="3200" b="1" dirty="0">
                <a:solidFill>
                  <a:srgbClr val="033C5A"/>
                </a:solidFill>
              </a:rPr>
              <a:t>Explain</a:t>
            </a:r>
            <a:r>
              <a:rPr lang="en-US" sz="3200" dirty="0">
                <a:solidFill>
                  <a:schemeClr val="tx1"/>
                </a:solidFill>
              </a:rPr>
              <a:t> insurance coverage and assistance options </a:t>
            </a:r>
            <a:endParaRPr lang="en-US" dirty="0">
              <a:solidFill>
                <a:schemeClr val="tx1"/>
              </a:solidFill>
            </a:endParaRPr>
          </a:p>
          <a:p>
            <a:pPr marL="514350" indent="-514350">
              <a:lnSpc>
                <a:spcPct val="120000"/>
              </a:lnSpc>
              <a:spcAft>
                <a:spcPts val="800"/>
              </a:spcAft>
              <a:buAutoNum type="arabicPeriod"/>
            </a:pPr>
            <a:r>
              <a:rPr lang="en-US" sz="3200" dirty="0">
                <a:solidFill>
                  <a:schemeClr val="tx1"/>
                </a:solidFill>
              </a:rPr>
              <a:t>Use </a:t>
            </a:r>
            <a:r>
              <a:rPr lang="en-US" sz="3200" b="1" dirty="0">
                <a:solidFill>
                  <a:srgbClr val="033C5A"/>
                </a:solidFill>
              </a:rPr>
              <a:t>effective communication strategies </a:t>
            </a:r>
            <a:r>
              <a:rPr lang="en-US" sz="3200" dirty="0">
                <a:solidFill>
                  <a:schemeClr val="tx1"/>
                </a:solidFill>
              </a:rPr>
              <a:t>with patients and caregivers on the cost of care, patient assistance support, and additional resources </a:t>
            </a:r>
          </a:p>
          <a:p>
            <a:pPr marL="514350" indent="-514350">
              <a:lnSpc>
                <a:spcPct val="120000"/>
              </a:lnSpc>
              <a:spcAft>
                <a:spcPts val="800"/>
              </a:spcAft>
              <a:buAutoNum type="arabicPeriod"/>
            </a:pPr>
            <a:r>
              <a:rPr lang="en-US" sz="3200" b="1" dirty="0">
                <a:solidFill>
                  <a:srgbClr val="033C5A"/>
                </a:solidFill>
              </a:rPr>
              <a:t>Manage, track, and report </a:t>
            </a:r>
            <a:r>
              <a:rPr lang="en-US" sz="3200" dirty="0">
                <a:solidFill>
                  <a:schemeClr val="tx1"/>
                </a:solidFill>
              </a:rPr>
              <a:t>all financial navigation and patient access service interventions </a:t>
            </a:r>
            <a:endParaRPr lang="en-US" dirty="0">
              <a:solidFill>
                <a:schemeClr val="tx1"/>
              </a:solidFill>
            </a:endParaRPr>
          </a:p>
          <a:p>
            <a:pPr marL="514350" indent="-514350">
              <a:lnSpc>
                <a:spcPct val="120000"/>
              </a:lnSpc>
              <a:spcAft>
                <a:spcPts val="800"/>
              </a:spcAft>
              <a:buFontTx/>
              <a:buAutoNum type="arabicPeriod"/>
            </a:pPr>
            <a:r>
              <a:rPr lang="en-US" sz="3200" dirty="0">
                <a:solidFill>
                  <a:schemeClr val="tx1"/>
                </a:solidFill>
              </a:rPr>
              <a:t>Ensure providers and cancer program </a:t>
            </a:r>
            <a:r>
              <a:rPr lang="en-US" sz="3200" b="1" dirty="0">
                <a:solidFill>
                  <a:srgbClr val="033C5A"/>
                </a:solidFill>
              </a:rPr>
              <a:t>staff are aware of policy requirements </a:t>
            </a:r>
            <a:r>
              <a:rPr lang="en-US" sz="3200" dirty="0">
                <a:solidFill>
                  <a:schemeClr val="tx1"/>
                </a:solidFill>
              </a:rPr>
              <a:t>from payers for coverage of services </a:t>
            </a:r>
          </a:p>
          <a:p>
            <a:pPr marL="514350" indent="-514350">
              <a:lnSpc>
                <a:spcPct val="120000"/>
              </a:lnSpc>
              <a:spcAft>
                <a:spcPts val="800"/>
              </a:spcAft>
              <a:buFontTx/>
              <a:buAutoNum type="arabicPeriod"/>
            </a:pPr>
            <a:r>
              <a:rPr lang="en-US" sz="3200" b="1" dirty="0">
                <a:solidFill>
                  <a:srgbClr val="033C5A"/>
                </a:solidFill>
              </a:rPr>
              <a:t>Discuss affordable treatment plans </a:t>
            </a:r>
            <a:r>
              <a:rPr lang="en-US" sz="3200" dirty="0">
                <a:solidFill>
                  <a:schemeClr val="tx1"/>
                </a:solidFill>
              </a:rPr>
              <a:t>with the cancer care team</a:t>
            </a:r>
          </a:p>
        </p:txBody>
      </p:sp>
    </p:spTree>
    <p:extLst>
      <p:ext uri="{BB962C8B-B14F-4D97-AF65-F5344CB8AC3E}">
        <p14:creationId xmlns:p14="http://schemas.microsoft.com/office/powerpoint/2010/main" val="381184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769CA7-4E8F-4E43-B213-4039FC78780A}"/>
              </a:ext>
            </a:extLst>
          </p:cNvPr>
          <p:cNvSpPr>
            <a:spLocks noGrp="1"/>
          </p:cNvSpPr>
          <p:nvPr>
            <p:ph type="title"/>
          </p:nvPr>
        </p:nvSpPr>
        <p:spPr>
          <a:xfrm>
            <a:off x="304799" y="2171700"/>
            <a:ext cx="11582401" cy="2514600"/>
          </a:xfrm>
        </p:spPr>
        <p:txBody>
          <a:bodyPr/>
          <a:lstStyle/>
          <a:p>
            <a:pPr algn="ctr"/>
            <a:r>
              <a:rPr lang="en-US" dirty="0"/>
              <a:t>Stay Updated and Intervene</a:t>
            </a:r>
          </a:p>
        </p:txBody>
      </p:sp>
    </p:spTree>
    <p:extLst>
      <p:ext uri="{BB962C8B-B14F-4D97-AF65-F5344CB8AC3E}">
        <p14:creationId xmlns:p14="http://schemas.microsoft.com/office/powerpoint/2010/main" val="642221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65028-C745-40FE-B417-4BC785001F13}"/>
              </a:ext>
            </a:extLst>
          </p:cNvPr>
          <p:cNvSpPr>
            <a:spLocks noGrp="1"/>
          </p:cNvSpPr>
          <p:nvPr>
            <p:ph type="title"/>
          </p:nvPr>
        </p:nvSpPr>
        <p:spPr/>
        <p:txBody>
          <a:bodyPr/>
          <a:lstStyle/>
          <a:p>
            <a:r>
              <a:rPr lang="en-US" dirty="0"/>
              <a:t>Keep Yourself Updated</a:t>
            </a:r>
          </a:p>
        </p:txBody>
      </p:sp>
      <p:sp>
        <p:nvSpPr>
          <p:cNvPr id="3" name="Content Placeholder 2">
            <a:extLst>
              <a:ext uri="{FF2B5EF4-FFF2-40B4-BE49-F238E27FC236}">
                <a16:creationId xmlns:a16="http://schemas.microsoft.com/office/drawing/2014/main" id="{12158818-31BC-4D6C-90DA-5B21E83A3D65}"/>
              </a:ext>
            </a:extLst>
          </p:cNvPr>
          <p:cNvSpPr>
            <a:spLocks noGrp="1"/>
          </p:cNvSpPr>
          <p:nvPr>
            <p:ph idx="1"/>
          </p:nvPr>
        </p:nvSpPr>
        <p:spPr>
          <a:xfrm>
            <a:off x="609600" y="1524000"/>
            <a:ext cx="10972800" cy="3886201"/>
          </a:xfrm>
        </p:spPr>
        <p:txBody>
          <a:bodyPr>
            <a:normAutofit lnSpcReduction="10000"/>
          </a:bodyPr>
          <a:lstStyle/>
          <a:p>
            <a:pPr marL="0" indent="0">
              <a:lnSpc>
                <a:spcPct val="120000"/>
              </a:lnSpc>
              <a:buNone/>
            </a:pPr>
            <a:r>
              <a:rPr lang="en-US" sz="2800" b="1" dirty="0">
                <a:solidFill>
                  <a:srgbClr val="033C5A"/>
                </a:solidFill>
              </a:rPr>
              <a:t>Keep yourself updated </a:t>
            </a:r>
            <a:r>
              <a:rPr lang="en-US" sz="2800" dirty="0">
                <a:solidFill>
                  <a:srgbClr val="404040"/>
                </a:solidFill>
              </a:rPr>
              <a:t>about available patient assistance programs or other resources</a:t>
            </a:r>
          </a:p>
          <a:p>
            <a:pPr lvl="1">
              <a:lnSpc>
                <a:spcPct val="110000"/>
              </a:lnSpc>
              <a:buFont typeface="Arial" panose="020B0604020202020204" pitchFamily="34" charset="0"/>
              <a:buChar char="•"/>
            </a:pPr>
            <a:r>
              <a:rPr lang="en-US" sz="2200" dirty="0">
                <a:hlinkClick r:id="rId3"/>
              </a:rPr>
              <a:t>American Cancer Society Local Resources </a:t>
            </a:r>
            <a:endParaRPr lang="en-US" sz="2200" dirty="0"/>
          </a:p>
          <a:p>
            <a:pPr lvl="1">
              <a:lnSpc>
                <a:spcPct val="110000"/>
              </a:lnSpc>
              <a:buFont typeface="Arial" panose="020B0604020202020204" pitchFamily="34" charset="0"/>
              <a:buChar char="•"/>
            </a:pPr>
            <a:r>
              <a:rPr lang="en-US" sz="2200" dirty="0">
                <a:hlinkClick r:id="rId4"/>
              </a:rPr>
              <a:t>Cancer Can’t</a:t>
            </a:r>
            <a:endParaRPr lang="en-US" sz="2200" dirty="0"/>
          </a:p>
          <a:p>
            <a:pPr lvl="1">
              <a:lnSpc>
                <a:spcPct val="110000"/>
              </a:lnSpc>
              <a:buFont typeface="Arial" panose="020B0604020202020204" pitchFamily="34" charset="0"/>
              <a:buChar char="•"/>
            </a:pPr>
            <a:r>
              <a:rPr lang="en-US" sz="2200" dirty="0">
                <a:hlinkClick r:id="rId5"/>
              </a:rPr>
              <a:t>Donate Drugs</a:t>
            </a:r>
            <a:endParaRPr lang="en-US" sz="2200" dirty="0"/>
          </a:p>
          <a:p>
            <a:pPr lvl="1">
              <a:lnSpc>
                <a:spcPct val="110000"/>
              </a:lnSpc>
              <a:buFont typeface="Arial" panose="020B0604020202020204" pitchFamily="34" charset="0"/>
              <a:buChar char="•"/>
            </a:pPr>
            <a:r>
              <a:rPr lang="en-US" sz="2200" dirty="0">
                <a:hlinkClick r:id="rId6"/>
              </a:rPr>
              <a:t>Charitable Pharmacy Group</a:t>
            </a:r>
            <a:endParaRPr lang="en-US" sz="2200" dirty="0"/>
          </a:p>
          <a:p>
            <a:pPr lvl="1">
              <a:lnSpc>
                <a:spcPct val="110000"/>
              </a:lnSpc>
              <a:buFont typeface="Arial" panose="020B0604020202020204" pitchFamily="34" charset="0"/>
              <a:buChar char="•"/>
            </a:pPr>
            <a:r>
              <a:rPr lang="en-US" sz="2200" dirty="0">
                <a:hlinkClick r:id="rId7"/>
              </a:rPr>
              <a:t>Good Rx</a:t>
            </a:r>
            <a:endParaRPr lang="en-US" sz="2200" dirty="0"/>
          </a:p>
          <a:p>
            <a:pPr lvl="1">
              <a:lnSpc>
                <a:spcPct val="110000"/>
              </a:lnSpc>
              <a:buFont typeface="Arial" panose="020B0604020202020204" pitchFamily="34" charset="0"/>
              <a:buChar char="•"/>
            </a:pPr>
            <a:r>
              <a:rPr lang="en-US" sz="2200" dirty="0">
                <a:hlinkClick r:id="rId8"/>
              </a:rPr>
              <a:t>Needy Meds</a:t>
            </a:r>
            <a:r>
              <a:rPr lang="en-US" sz="2200" dirty="0"/>
              <a:t> </a:t>
            </a:r>
          </a:p>
          <a:p>
            <a:pPr lvl="1">
              <a:lnSpc>
                <a:spcPct val="110000"/>
              </a:lnSpc>
              <a:buFont typeface="Arial" panose="020B0604020202020204" pitchFamily="34" charset="0"/>
              <a:buChar char="•"/>
            </a:pPr>
            <a:r>
              <a:rPr lang="en-US" sz="2200" dirty="0">
                <a:hlinkClick r:id="rId9"/>
              </a:rPr>
              <a:t>Prescription Drug Assistance Network</a:t>
            </a:r>
            <a:endParaRPr lang="en-US" sz="2200" dirty="0"/>
          </a:p>
          <a:p>
            <a:pPr lvl="1">
              <a:lnSpc>
                <a:spcPct val="120000"/>
              </a:lnSpc>
            </a:pPr>
            <a:endParaRPr lang="en-US" sz="2200" dirty="0"/>
          </a:p>
        </p:txBody>
      </p:sp>
    </p:spTree>
    <p:extLst>
      <p:ext uri="{BB962C8B-B14F-4D97-AF65-F5344CB8AC3E}">
        <p14:creationId xmlns:p14="http://schemas.microsoft.com/office/powerpoint/2010/main" val="2433718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633D-37BA-4428-838B-6D6D4A4B5F19}"/>
              </a:ext>
            </a:extLst>
          </p:cNvPr>
          <p:cNvSpPr>
            <a:spLocks noGrp="1"/>
          </p:cNvSpPr>
          <p:nvPr>
            <p:ph type="title"/>
          </p:nvPr>
        </p:nvSpPr>
        <p:spPr>
          <a:xfrm>
            <a:off x="609600" y="246743"/>
            <a:ext cx="10972800" cy="1143000"/>
          </a:xfrm>
        </p:spPr>
        <p:txBody>
          <a:bodyPr>
            <a:normAutofit/>
          </a:bodyPr>
          <a:lstStyle/>
          <a:p>
            <a:r>
              <a:rPr lang="en-US" dirty="0"/>
              <a:t>Patient Assistance Programs</a:t>
            </a:r>
          </a:p>
        </p:txBody>
      </p:sp>
      <p:sp>
        <p:nvSpPr>
          <p:cNvPr id="3" name="Content Placeholder 2">
            <a:extLst>
              <a:ext uri="{FF2B5EF4-FFF2-40B4-BE49-F238E27FC236}">
                <a16:creationId xmlns:a16="http://schemas.microsoft.com/office/drawing/2014/main" id="{F5EC113C-4B0C-4118-B5CB-E53C29DAA94B}"/>
              </a:ext>
            </a:extLst>
          </p:cNvPr>
          <p:cNvSpPr>
            <a:spLocks noGrp="1"/>
          </p:cNvSpPr>
          <p:nvPr>
            <p:ph idx="1"/>
          </p:nvPr>
        </p:nvSpPr>
        <p:spPr>
          <a:xfrm>
            <a:off x="609600" y="1389743"/>
            <a:ext cx="5651500" cy="3810000"/>
          </a:xfrm>
        </p:spPr>
        <p:txBody>
          <a:bodyPr>
            <a:normAutofit fontScale="92500"/>
          </a:bodyPr>
          <a:lstStyle/>
          <a:p>
            <a:pPr marL="12700" indent="0" algn="ctr">
              <a:spcBef>
                <a:spcPts val="95"/>
              </a:spcBef>
              <a:spcAft>
                <a:spcPts val="1000"/>
              </a:spcAft>
              <a:buNone/>
              <a:tabLst>
                <a:tab pos="240665" algn="l"/>
                <a:tab pos="241300" algn="l"/>
              </a:tabLst>
            </a:pPr>
            <a:endParaRPr lang="en-US" sz="300" u="sng" spc="-5" dirty="0">
              <a:solidFill>
                <a:schemeClr val="tx1"/>
              </a:solidFill>
              <a:cs typeface="Arial"/>
            </a:endParaRPr>
          </a:p>
          <a:p>
            <a:pPr marL="227013" indent="-214313">
              <a:spcBef>
                <a:spcPts val="95"/>
              </a:spcBef>
              <a:spcAft>
                <a:spcPts val="1000"/>
              </a:spcAft>
              <a:tabLst>
                <a:tab pos="240665" algn="l"/>
                <a:tab pos="241300" algn="l"/>
              </a:tabLst>
            </a:pPr>
            <a:r>
              <a:rPr lang="en-US" sz="2800" b="1" spc="-5" dirty="0">
                <a:solidFill>
                  <a:srgbClr val="033C5A"/>
                </a:solidFill>
                <a:cs typeface="Arial"/>
              </a:rPr>
              <a:t>External</a:t>
            </a:r>
            <a:r>
              <a:rPr lang="en-US" sz="2800" b="1" spc="-110" dirty="0">
                <a:solidFill>
                  <a:schemeClr val="tx1"/>
                </a:solidFill>
                <a:cs typeface="Arial"/>
              </a:rPr>
              <a:t> </a:t>
            </a:r>
            <a:r>
              <a:rPr lang="en-US" sz="2800" spc="-5" dirty="0">
                <a:solidFill>
                  <a:srgbClr val="404040"/>
                </a:solidFill>
                <a:cs typeface="Arial"/>
              </a:rPr>
              <a:t>assistance programs</a:t>
            </a:r>
          </a:p>
          <a:p>
            <a:pPr marL="627063" lvl="1" indent="-214313">
              <a:spcBef>
                <a:spcPts val="95"/>
              </a:spcBef>
              <a:spcAft>
                <a:spcPts val="1000"/>
              </a:spcAft>
              <a:tabLst>
                <a:tab pos="240665" algn="l"/>
                <a:tab pos="241300" algn="l"/>
              </a:tabLst>
            </a:pPr>
            <a:r>
              <a:rPr lang="en-US" spc="-5" dirty="0">
                <a:solidFill>
                  <a:srgbClr val="404040"/>
                </a:solidFill>
                <a:cs typeface="Arial"/>
              </a:rPr>
              <a:t> Manufacturer (pharmaceutical) copay assistance</a:t>
            </a:r>
          </a:p>
          <a:p>
            <a:pPr marL="627063" lvl="1" indent="-214313">
              <a:spcBef>
                <a:spcPts val="95"/>
              </a:spcBef>
              <a:spcAft>
                <a:spcPts val="1000"/>
              </a:spcAft>
              <a:tabLst>
                <a:tab pos="240665" algn="l"/>
                <a:tab pos="241300" algn="l"/>
              </a:tabLst>
            </a:pPr>
            <a:r>
              <a:rPr lang="en-US" spc="-5" dirty="0">
                <a:solidFill>
                  <a:srgbClr val="404040"/>
                </a:solidFill>
                <a:cs typeface="Arial"/>
              </a:rPr>
              <a:t> Foundation</a:t>
            </a:r>
            <a:r>
              <a:rPr lang="en-US" spc="-150" dirty="0">
                <a:solidFill>
                  <a:srgbClr val="404040"/>
                </a:solidFill>
                <a:cs typeface="Arial"/>
              </a:rPr>
              <a:t> </a:t>
            </a:r>
            <a:r>
              <a:rPr lang="en-US" dirty="0">
                <a:solidFill>
                  <a:srgbClr val="404040"/>
                </a:solidFill>
                <a:cs typeface="Arial"/>
              </a:rPr>
              <a:t>assistance</a:t>
            </a:r>
          </a:p>
          <a:p>
            <a:pPr marL="627063" lvl="1" indent="-214313">
              <a:spcBef>
                <a:spcPts val="95"/>
              </a:spcBef>
              <a:spcAft>
                <a:spcPts val="1000"/>
              </a:spcAft>
              <a:tabLst>
                <a:tab pos="240665" algn="l"/>
                <a:tab pos="241300" algn="l"/>
              </a:tabLst>
            </a:pPr>
            <a:r>
              <a:rPr lang="en-US" spc="-5" dirty="0">
                <a:solidFill>
                  <a:srgbClr val="404040"/>
                </a:solidFill>
                <a:cs typeface="Arial"/>
              </a:rPr>
              <a:t> Free drug</a:t>
            </a:r>
            <a:r>
              <a:rPr lang="en-US" spc="10" dirty="0">
                <a:solidFill>
                  <a:srgbClr val="404040"/>
                </a:solidFill>
                <a:cs typeface="Arial"/>
              </a:rPr>
              <a:t> </a:t>
            </a:r>
            <a:r>
              <a:rPr lang="en-US" spc="-5" dirty="0">
                <a:solidFill>
                  <a:srgbClr val="404040"/>
                </a:solidFill>
                <a:cs typeface="Arial"/>
              </a:rPr>
              <a:t>programs</a:t>
            </a:r>
          </a:p>
          <a:p>
            <a:pPr marL="227013" indent="-214313">
              <a:spcBef>
                <a:spcPts val="95"/>
              </a:spcBef>
              <a:spcAft>
                <a:spcPts val="1000"/>
              </a:spcAft>
              <a:tabLst>
                <a:tab pos="240665" algn="l"/>
                <a:tab pos="241300" algn="l"/>
              </a:tabLst>
            </a:pPr>
            <a:endParaRPr lang="en-US" sz="2800" b="1" spc="-5" dirty="0">
              <a:solidFill>
                <a:schemeClr val="tx1"/>
              </a:solidFill>
              <a:cs typeface="Arial"/>
            </a:endParaRPr>
          </a:p>
          <a:p>
            <a:pPr marL="227013" indent="-214313">
              <a:spcBef>
                <a:spcPts val="95"/>
              </a:spcBef>
              <a:spcAft>
                <a:spcPts val="1000"/>
              </a:spcAft>
              <a:tabLst>
                <a:tab pos="240665" algn="l"/>
                <a:tab pos="241300" algn="l"/>
              </a:tabLst>
            </a:pPr>
            <a:r>
              <a:rPr lang="en-US" sz="2800" b="1" spc="-5" dirty="0">
                <a:solidFill>
                  <a:srgbClr val="033C5A"/>
                </a:solidFill>
                <a:cs typeface="Arial"/>
              </a:rPr>
              <a:t>Living expense</a:t>
            </a:r>
            <a:r>
              <a:rPr lang="en-US" sz="2800" b="1" spc="5" dirty="0">
                <a:solidFill>
                  <a:srgbClr val="033C5A"/>
                </a:solidFill>
                <a:cs typeface="Arial"/>
              </a:rPr>
              <a:t> </a:t>
            </a:r>
            <a:r>
              <a:rPr lang="en-US" sz="2800" b="1" spc="-5" dirty="0">
                <a:solidFill>
                  <a:srgbClr val="033C5A"/>
                </a:solidFill>
                <a:cs typeface="Arial"/>
              </a:rPr>
              <a:t>funds</a:t>
            </a:r>
            <a:endParaRPr lang="en-US" sz="2800" b="1" dirty="0">
              <a:solidFill>
                <a:srgbClr val="033C5A"/>
              </a:solidFill>
              <a:cs typeface="Arial"/>
            </a:endParaRPr>
          </a:p>
        </p:txBody>
      </p:sp>
      <p:sp>
        <p:nvSpPr>
          <p:cNvPr id="4" name="Content Placeholder 5">
            <a:extLst>
              <a:ext uri="{FF2B5EF4-FFF2-40B4-BE49-F238E27FC236}">
                <a16:creationId xmlns:a16="http://schemas.microsoft.com/office/drawing/2014/main" id="{6B64254C-584A-4EDE-A3EE-D2778E0D395D}"/>
              </a:ext>
            </a:extLst>
          </p:cNvPr>
          <p:cNvSpPr txBox="1">
            <a:spLocks/>
          </p:cNvSpPr>
          <p:nvPr/>
        </p:nvSpPr>
        <p:spPr bwMode="auto">
          <a:xfrm>
            <a:off x="6781800" y="1523999"/>
            <a:ext cx="4965700" cy="190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lumMod val="75000"/>
                    <a:lumOff val="25000"/>
                  </a:schemeClr>
                </a:solidFill>
                <a:latin typeface="+mn-lt"/>
              </a:defRPr>
            </a:lvl2pPr>
            <a:lvl3pPr marL="1143000" indent="-228600" algn="l" rtl="0" eaLnBrk="0" fontAlgn="base" hangingPunct="0">
              <a:spcBef>
                <a:spcPct val="20000"/>
              </a:spcBef>
              <a:spcAft>
                <a:spcPct val="0"/>
              </a:spcAft>
              <a:buChar char="•"/>
              <a:defRPr sz="2400">
                <a:solidFill>
                  <a:schemeClr val="tx1">
                    <a:lumMod val="75000"/>
                    <a:lumOff val="25000"/>
                  </a:schemeClr>
                </a:solidFill>
                <a:latin typeface="+mn-lt"/>
              </a:defRPr>
            </a:lvl3pPr>
            <a:lvl4pPr marL="1600200" indent="-228600" algn="l" rtl="0" eaLnBrk="0" fontAlgn="base" hangingPunct="0">
              <a:spcBef>
                <a:spcPct val="20000"/>
              </a:spcBef>
              <a:spcAft>
                <a:spcPct val="0"/>
              </a:spcAft>
              <a:buChar char="–"/>
              <a:defRPr sz="2000">
                <a:solidFill>
                  <a:schemeClr val="tx1">
                    <a:lumMod val="75000"/>
                    <a:lumOff val="25000"/>
                  </a:schemeClr>
                </a:solidFill>
                <a:latin typeface="+mn-lt"/>
              </a:defRPr>
            </a:lvl4pPr>
            <a:lvl5pPr marL="2057400" indent="-228600" algn="l" rtl="0" eaLnBrk="0" fontAlgn="base" hangingPunct="0">
              <a:spcBef>
                <a:spcPct val="20000"/>
              </a:spcBef>
              <a:spcAft>
                <a:spcPct val="0"/>
              </a:spcAft>
              <a:buChar char="»"/>
              <a:defRPr sz="2000">
                <a:solidFill>
                  <a:schemeClr val="tx1">
                    <a:lumMod val="75000"/>
                    <a:lumOff val="25000"/>
                  </a:schemeClr>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7013" marR="0" lvl="0" indent="-214313" algn="l" defTabSz="914400" rtl="0" eaLnBrk="0" fontAlgn="base" latinLnBrk="0" hangingPunct="0">
              <a:lnSpc>
                <a:spcPct val="100000"/>
              </a:lnSpc>
              <a:spcBef>
                <a:spcPts val="95"/>
              </a:spcBef>
              <a:spcAft>
                <a:spcPts val="1000"/>
              </a:spcAft>
              <a:buClrTx/>
              <a:buSzTx/>
              <a:buFontTx/>
              <a:buChar char="•"/>
              <a:tabLst>
                <a:tab pos="240665" algn="l"/>
                <a:tab pos="241300" algn="l"/>
              </a:tabLst>
              <a:defRPr/>
            </a:pPr>
            <a:r>
              <a:rPr kumimoji="0" lang="en-US" sz="2800" b="1" i="0" u="none" strike="noStrike" kern="0" cap="none" spc="-5" normalizeH="0" baseline="0" noProof="0" dirty="0">
                <a:ln>
                  <a:noFill/>
                </a:ln>
                <a:solidFill>
                  <a:srgbClr val="033C5A"/>
                </a:solidFill>
                <a:effectLst/>
                <a:uLnTx/>
                <a:uFillTx/>
                <a:latin typeface="Arial"/>
                <a:ea typeface="+mn-ea"/>
                <a:cs typeface="Arial"/>
              </a:rPr>
              <a:t>Internal</a:t>
            </a:r>
            <a:r>
              <a:rPr kumimoji="0" lang="en-US" sz="2800" b="1" i="0" u="none" strike="noStrike" kern="0" cap="none" spc="-145" normalizeH="0" baseline="0" noProof="0" dirty="0">
                <a:ln>
                  <a:noFill/>
                </a:ln>
                <a:solidFill>
                  <a:srgbClr val="0096D6"/>
                </a:solidFill>
                <a:effectLst/>
                <a:uLnTx/>
                <a:uFillTx/>
                <a:latin typeface="Arial"/>
                <a:ea typeface="+mn-ea"/>
                <a:cs typeface="Arial"/>
              </a:rPr>
              <a:t> </a:t>
            </a:r>
            <a:r>
              <a:rPr lang="en-US" sz="2800" kern="0" spc="-5" noProof="0" dirty="0">
                <a:solidFill>
                  <a:srgbClr val="404040"/>
                </a:solidFill>
                <a:latin typeface="Arial"/>
                <a:cs typeface="Arial"/>
              </a:rPr>
              <a:t>assistance p</a:t>
            </a:r>
            <a:r>
              <a:rPr kumimoji="0" lang="en-US" sz="2800" b="0" i="0" u="none" strike="noStrike" kern="0" cap="none" spc="-5" normalizeH="0" baseline="0" noProof="0" dirty="0">
                <a:ln>
                  <a:noFill/>
                </a:ln>
                <a:solidFill>
                  <a:srgbClr val="404040"/>
                </a:solidFill>
                <a:effectLst/>
                <a:uLnTx/>
                <a:uFillTx/>
                <a:latin typeface="Arial"/>
                <a:ea typeface="+mn-ea"/>
                <a:cs typeface="Arial"/>
              </a:rPr>
              <a:t>rograms</a:t>
            </a:r>
          </a:p>
          <a:p>
            <a:pPr marL="627063" marR="0" lvl="1" indent="-214313" algn="l" defTabSz="914400" rtl="0" eaLnBrk="0" fontAlgn="base" latinLnBrk="0" hangingPunct="0">
              <a:lnSpc>
                <a:spcPct val="100000"/>
              </a:lnSpc>
              <a:spcBef>
                <a:spcPts val="95"/>
              </a:spcBef>
              <a:spcAft>
                <a:spcPts val="1000"/>
              </a:spcAft>
              <a:buClrTx/>
              <a:buSzTx/>
              <a:buFontTx/>
              <a:buChar char="–"/>
              <a:tabLst>
                <a:tab pos="240665" algn="l"/>
                <a:tab pos="241300" algn="l"/>
              </a:tabLst>
              <a:defRPr/>
            </a:pPr>
            <a:r>
              <a:rPr kumimoji="0" lang="en-US" sz="2800" b="0" i="0" u="none" strike="noStrike" kern="0" cap="none" spc="-5" normalizeH="0" baseline="0" noProof="0" dirty="0">
                <a:ln>
                  <a:noFill/>
                </a:ln>
                <a:solidFill>
                  <a:srgbClr val="404040"/>
                </a:solidFill>
                <a:effectLst/>
                <a:uLnTx/>
                <a:uFillTx/>
                <a:latin typeface="Arial"/>
                <a:ea typeface="+mn-ea"/>
                <a:cs typeface="Arial"/>
              </a:rPr>
              <a:t> Charity programs</a:t>
            </a:r>
          </a:p>
          <a:p>
            <a:pPr marL="627063" marR="0" lvl="1" indent="-214313" algn="l" defTabSz="914400" rtl="0" eaLnBrk="0" fontAlgn="base" latinLnBrk="0" hangingPunct="0">
              <a:lnSpc>
                <a:spcPct val="100000"/>
              </a:lnSpc>
              <a:spcBef>
                <a:spcPts val="95"/>
              </a:spcBef>
              <a:spcAft>
                <a:spcPts val="1000"/>
              </a:spcAft>
              <a:buClrTx/>
              <a:buSzTx/>
              <a:buFontTx/>
              <a:buChar char="–"/>
              <a:tabLst>
                <a:tab pos="240665" algn="l"/>
                <a:tab pos="241300" algn="l"/>
              </a:tabLst>
              <a:defRPr/>
            </a:pPr>
            <a:r>
              <a:rPr kumimoji="0" lang="en-US" sz="2800" b="0" i="0" u="none" strike="noStrike" kern="0" cap="none" spc="-5" normalizeH="0" baseline="0" noProof="0" dirty="0">
                <a:ln>
                  <a:noFill/>
                </a:ln>
                <a:solidFill>
                  <a:srgbClr val="404040"/>
                </a:solidFill>
                <a:effectLst/>
                <a:uLnTx/>
                <a:uFillTx/>
                <a:latin typeface="Arial"/>
                <a:ea typeface="+mn-ea"/>
                <a:cs typeface="Arial"/>
              </a:rPr>
              <a:t> Payment</a:t>
            </a:r>
            <a:r>
              <a:rPr kumimoji="0" lang="en-US" sz="2800" b="0" i="0" u="none" strike="noStrike" kern="0" cap="none" spc="15" normalizeH="0" baseline="0" noProof="0" dirty="0">
                <a:ln>
                  <a:noFill/>
                </a:ln>
                <a:solidFill>
                  <a:srgbClr val="404040"/>
                </a:solidFill>
                <a:effectLst/>
                <a:uLnTx/>
                <a:uFillTx/>
                <a:latin typeface="Arial"/>
                <a:ea typeface="+mn-ea"/>
                <a:cs typeface="Arial"/>
              </a:rPr>
              <a:t> </a:t>
            </a:r>
            <a:r>
              <a:rPr lang="en-US" kern="0" spc="-5" dirty="0">
                <a:solidFill>
                  <a:srgbClr val="404040"/>
                </a:solidFill>
                <a:latin typeface="Arial"/>
                <a:cs typeface="Arial"/>
              </a:rPr>
              <a:t>p</a:t>
            </a:r>
            <a:r>
              <a:rPr kumimoji="0" lang="en-US" sz="2800" b="0" i="0" u="none" strike="noStrike" kern="0" cap="none" spc="-5" normalizeH="0" baseline="0" noProof="0" dirty="0" err="1">
                <a:ln>
                  <a:noFill/>
                </a:ln>
                <a:solidFill>
                  <a:srgbClr val="404040"/>
                </a:solidFill>
                <a:effectLst/>
                <a:uLnTx/>
                <a:uFillTx/>
                <a:latin typeface="Arial"/>
                <a:ea typeface="+mn-ea"/>
                <a:cs typeface="Arial"/>
              </a:rPr>
              <a:t>lans</a:t>
            </a:r>
            <a:endParaRPr kumimoji="0" lang="en-US" sz="2800" b="0" i="0" u="none" strike="noStrike" kern="0" cap="none" spc="-5" normalizeH="0" baseline="0" noProof="0" dirty="0">
              <a:ln>
                <a:noFill/>
              </a:ln>
              <a:solidFill>
                <a:srgbClr val="404040"/>
              </a:solidFill>
              <a:effectLst/>
              <a:uLnTx/>
              <a:uFillTx/>
              <a:latin typeface="Arial"/>
              <a:ea typeface="+mn-ea"/>
              <a:cs typeface="Arial"/>
            </a:endParaRPr>
          </a:p>
        </p:txBody>
      </p:sp>
    </p:spTree>
    <p:extLst>
      <p:ext uri="{BB962C8B-B14F-4D97-AF65-F5344CB8AC3E}">
        <p14:creationId xmlns:p14="http://schemas.microsoft.com/office/powerpoint/2010/main" val="63342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AC91C-CB26-4CEF-861E-2F29E8F8DA3C}"/>
              </a:ext>
            </a:extLst>
          </p:cNvPr>
          <p:cNvSpPr>
            <a:spLocks noGrp="1"/>
          </p:cNvSpPr>
          <p:nvPr>
            <p:ph type="title"/>
          </p:nvPr>
        </p:nvSpPr>
        <p:spPr/>
        <p:txBody>
          <a:bodyPr>
            <a:normAutofit/>
          </a:bodyPr>
          <a:lstStyle/>
          <a:p>
            <a:r>
              <a:rPr lang="en-US" dirty="0"/>
              <a:t>Patient Assistance Programs</a:t>
            </a:r>
          </a:p>
        </p:txBody>
      </p:sp>
      <p:sp>
        <p:nvSpPr>
          <p:cNvPr id="3" name="Content Placeholder 2">
            <a:extLst>
              <a:ext uri="{FF2B5EF4-FFF2-40B4-BE49-F238E27FC236}">
                <a16:creationId xmlns:a16="http://schemas.microsoft.com/office/drawing/2014/main" id="{47F325A9-0C90-4B43-A342-6AE12B826756}"/>
              </a:ext>
            </a:extLst>
          </p:cNvPr>
          <p:cNvSpPr>
            <a:spLocks noGrp="1"/>
          </p:cNvSpPr>
          <p:nvPr>
            <p:ph idx="1"/>
          </p:nvPr>
        </p:nvSpPr>
        <p:spPr>
          <a:xfrm>
            <a:off x="609600" y="1326178"/>
            <a:ext cx="10972800" cy="3810000"/>
          </a:xfrm>
        </p:spPr>
        <p:txBody>
          <a:bodyPr>
            <a:noAutofit/>
          </a:bodyPr>
          <a:lstStyle/>
          <a:p>
            <a:r>
              <a:rPr lang="en-US" sz="1600" dirty="0"/>
              <a:t>Elements to consider to help you determine what type of assistance could be provided to the patient</a:t>
            </a:r>
          </a:p>
          <a:p>
            <a:pPr lvl="1">
              <a:buFontTx/>
              <a:buChar char="-"/>
            </a:pPr>
            <a:r>
              <a:rPr lang="en-US" sz="1600" dirty="0"/>
              <a:t>Insurance type (or no insurance)</a:t>
            </a:r>
          </a:p>
          <a:p>
            <a:pPr lvl="1">
              <a:buFontTx/>
              <a:buChar char="-"/>
            </a:pPr>
            <a:r>
              <a:rPr lang="en-US" sz="1600" dirty="0"/>
              <a:t>Out-of-pocket</a:t>
            </a:r>
          </a:p>
          <a:p>
            <a:pPr lvl="1">
              <a:buFontTx/>
              <a:buChar char="-"/>
            </a:pPr>
            <a:r>
              <a:rPr lang="en-US" sz="1600" dirty="0"/>
              <a:t>Level of coverage (underinsured)</a:t>
            </a:r>
          </a:p>
          <a:p>
            <a:endParaRPr lang="en-US" sz="1600" dirty="0"/>
          </a:p>
          <a:p>
            <a:r>
              <a:rPr lang="en-US" sz="1600" dirty="0"/>
              <a:t>Where to find Patient Assistance Programs (PAP)</a:t>
            </a:r>
          </a:p>
          <a:p>
            <a:pPr lvl="1">
              <a:buFontTx/>
              <a:buChar char="-"/>
            </a:pPr>
            <a:r>
              <a:rPr lang="en-US" sz="1600" dirty="0"/>
              <a:t>Association of Community Cancer Centers (ACCC) </a:t>
            </a:r>
            <a:r>
              <a:rPr lang="en-US" sz="1600" dirty="0">
                <a:hlinkClick r:id="rId3"/>
              </a:rPr>
              <a:t>Patient Assistance and Reimbursement Guide</a:t>
            </a:r>
            <a:endParaRPr lang="en-US" sz="1600" dirty="0"/>
          </a:p>
          <a:p>
            <a:pPr lvl="1">
              <a:buFontTx/>
              <a:buChar char="-"/>
            </a:pPr>
            <a:r>
              <a:rPr lang="en-US" sz="1600" dirty="0"/>
              <a:t>Pharmaceutical drug company websites</a:t>
            </a:r>
          </a:p>
          <a:p>
            <a:pPr lvl="1">
              <a:buFontTx/>
              <a:buChar char="-"/>
            </a:pPr>
            <a:r>
              <a:rPr lang="en-US" sz="1600" dirty="0">
                <a:hlinkClick r:id="rId4"/>
              </a:rPr>
              <a:t>The Cancer Financial Assistance Coalition</a:t>
            </a:r>
            <a:endParaRPr lang="en-US" sz="1600" dirty="0"/>
          </a:p>
          <a:p>
            <a:pPr lvl="1">
              <a:buFontTx/>
              <a:buChar char="-"/>
            </a:pPr>
            <a:r>
              <a:rPr lang="en-US" sz="1600" dirty="0">
                <a:hlinkClick r:id="rId5"/>
              </a:rPr>
              <a:t>Needymeds.org</a:t>
            </a:r>
            <a:endParaRPr lang="en-US" sz="1600" dirty="0"/>
          </a:p>
          <a:p>
            <a:pPr lvl="1">
              <a:buFontTx/>
              <a:buChar char="-"/>
            </a:pPr>
            <a:r>
              <a:rPr lang="en-US" sz="1600" dirty="0">
                <a:hlinkClick r:id="rId6"/>
              </a:rPr>
              <a:t>Rxassist.org</a:t>
            </a:r>
            <a:endParaRPr lang="en-US" sz="1600" dirty="0"/>
          </a:p>
          <a:p>
            <a:endParaRPr lang="en-US" sz="1600" dirty="0"/>
          </a:p>
        </p:txBody>
      </p:sp>
      <p:sp>
        <p:nvSpPr>
          <p:cNvPr id="4" name="TextBox 3">
            <a:extLst>
              <a:ext uri="{FF2B5EF4-FFF2-40B4-BE49-F238E27FC236}">
                <a16:creationId xmlns:a16="http://schemas.microsoft.com/office/drawing/2014/main" id="{53123BA3-FC20-4BF4-8A60-71AD72612B88}"/>
              </a:ext>
            </a:extLst>
          </p:cNvPr>
          <p:cNvSpPr txBox="1"/>
          <p:nvPr/>
        </p:nvSpPr>
        <p:spPr>
          <a:xfrm>
            <a:off x="8928100" y="5254823"/>
            <a:ext cx="32639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ACCC Financial Advocacy Network, 2019</a:t>
            </a:r>
          </a:p>
        </p:txBody>
      </p:sp>
    </p:spTree>
    <p:extLst>
      <p:ext uri="{BB962C8B-B14F-4D97-AF65-F5344CB8AC3E}">
        <p14:creationId xmlns:p14="http://schemas.microsoft.com/office/powerpoint/2010/main" val="3631212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7D56-36F5-4A52-BC70-AA0C0464FB00}"/>
              </a:ext>
            </a:extLst>
          </p:cNvPr>
          <p:cNvSpPr>
            <a:spLocks noGrp="1"/>
          </p:cNvSpPr>
          <p:nvPr>
            <p:ph type="title"/>
          </p:nvPr>
        </p:nvSpPr>
        <p:spPr/>
        <p:txBody>
          <a:bodyPr>
            <a:normAutofit/>
          </a:bodyPr>
          <a:lstStyle/>
          <a:p>
            <a:r>
              <a:rPr lang="en-US" dirty="0"/>
              <a:t>Patient Assistance Programs</a:t>
            </a:r>
          </a:p>
        </p:txBody>
      </p:sp>
      <p:sp>
        <p:nvSpPr>
          <p:cNvPr id="4" name="object 3">
            <a:extLst>
              <a:ext uri="{FF2B5EF4-FFF2-40B4-BE49-F238E27FC236}">
                <a16:creationId xmlns:a16="http://schemas.microsoft.com/office/drawing/2014/main" id="{81BAC161-8D7F-4AB5-A510-8196969219F1}"/>
              </a:ext>
            </a:extLst>
          </p:cNvPr>
          <p:cNvSpPr/>
          <p:nvPr/>
        </p:nvSpPr>
        <p:spPr>
          <a:xfrm>
            <a:off x="3622550" y="1841754"/>
            <a:ext cx="2063495" cy="3174492"/>
          </a:xfrm>
          <a:prstGeom prst="rect">
            <a:avLst/>
          </a:prstGeom>
          <a:solidFill>
            <a:schemeClr val="accent3">
              <a:lumMod val="95000"/>
            </a:schemeClr>
          </a:solidFill>
          <a:ln>
            <a:solidFill>
              <a:srgbClr val="0096D6"/>
            </a:solidFill>
          </a:ln>
        </p:spPr>
        <p:txBody>
          <a:bodyPr wrap="square" lIns="0" tIns="0" rIns="0" bIns="0" rtlCol="0" anchor="ctr"/>
          <a:lstStyle/>
          <a:p>
            <a:pPr marL="284163" marR="0" lvl="0" indent="-169863" algn="ctr" defTabSz="914400" rtl="0" eaLnBrk="1" fontAlgn="auto" latinLnBrk="0" hangingPunct="1">
              <a:lnSpc>
                <a:spcPct val="100000"/>
              </a:lnSpc>
              <a:spcBef>
                <a:spcPts val="565"/>
              </a:spcBef>
              <a:spcAft>
                <a:spcPts val="0"/>
              </a:spcAft>
              <a:buClrTx/>
              <a:buSzTx/>
              <a:buFontTx/>
              <a:buNone/>
              <a:tabLst>
                <a:tab pos="341313" algn="l"/>
              </a:tabLst>
              <a:defRPr/>
            </a:pPr>
            <a:r>
              <a:rPr kumimoji="0" lang="en-US" sz="1200" b="1" i="0" u="none" strike="noStrike" kern="1200" cap="none" spc="-5" normalizeH="0" baseline="0" noProof="0" dirty="0">
                <a:ln>
                  <a:noFill/>
                </a:ln>
                <a:solidFill>
                  <a:srgbClr val="000000"/>
                </a:solidFill>
                <a:effectLst/>
                <a:uLnTx/>
                <a:uFillTx/>
                <a:latin typeface="Arial"/>
                <a:ea typeface="+mn-ea"/>
                <a:cs typeface="Arial"/>
              </a:rPr>
              <a:t>Foundations</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284163" marR="301625" lvl="0" indent="-114300" algn="l" defTabSz="914400" rtl="0" eaLnBrk="1" fontAlgn="auto" latinLnBrk="0" hangingPunct="1">
              <a:lnSpc>
                <a:spcPct val="100000"/>
              </a:lnSpc>
              <a:spcBef>
                <a:spcPts val="615"/>
              </a:spcBef>
              <a:spcAft>
                <a:spcPts val="0"/>
              </a:spcAft>
              <a:buClrTx/>
              <a:buSzTx/>
              <a:buFontTx/>
              <a:buChar char="•"/>
              <a:tabLst>
                <a:tab pos="341313" algn="l"/>
              </a:tabLst>
              <a:defRPr/>
            </a:pPr>
            <a:r>
              <a:rPr kumimoji="0" lang="en-US" sz="1200" b="0" i="0" u="none" strike="noStrike" kern="1200" cap="none" spc="-5" normalizeH="0" baseline="0" noProof="0" dirty="0">
                <a:ln>
                  <a:noFill/>
                </a:ln>
                <a:solidFill>
                  <a:srgbClr val="000000"/>
                </a:solidFill>
                <a:effectLst/>
                <a:uLnTx/>
                <a:uFillTx/>
                <a:latin typeface="Arial"/>
                <a:ea typeface="+mn-ea"/>
                <a:cs typeface="Arial"/>
              </a:rPr>
              <a:t>Funding primarily available </a:t>
            </a:r>
            <a:r>
              <a:rPr kumimoji="0" lang="en-US" sz="1200" b="0" i="0" u="none" strike="noStrike" kern="1200" cap="none" spc="0" normalizeH="0" baseline="0" noProof="0" dirty="0">
                <a:ln>
                  <a:noFill/>
                </a:ln>
                <a:solidFill>
                  <a:srgbClr val="000000"/>
                </a:solidFill>
                <a:effectLst/>
                <a:uLnTx/>
                <a:uFillTx/>
                <a:latin typeface="Arial"/>
                <a:ea typeface="+mn-ea"/>
                <a:cs typeface="Arial"/>
              </a:rPr>
              <a:t>by</a:t>
            </a:r>
            <a:r>
              <a:rPr kumimoji="0" lang="en-US" sz="1200" b="0" i="0" u="none" strike="noStrike" kern="1200" cap="none" spc="-20" normalizeH="0" baseline="0" noProof="0" dirty="0">
                <a:ln>
                  <a:noFill/>
                </a:ln>
                <a:solidFill>
                  <a:srgbClr val="000000"/>
                </a:solidFill>
                <a:effectLst/>
                <a:uLnTx/>
                <a:uFillTx/>
                <a:latin typeface="Arial"/>
                <a:ea typeface="+mn-ea"/>
                <a:cs typeface="Arial"/>
              </a:rPr>
              <a:t> </a:t>
            </a:r>
            <a:r>
              <a:rPr kumimoji="0" lang="en-US" sz="1200" b="0" i="0" u="none" strike="noStrike" kern="1200" cap="none" spc="-5" normalizeH="0" baseline="0" noProof="0" dirty="0">
                <a:ln>
                  <a:noFill/>
                </a:ln>
                <a:solidFill>
                  <a:srgbClr val="000000"/>
                </a:solidFill>
                <a:effectLst/>
                <a:uLnTx/>
                <a:uFillTx/>
                <a:latin typeface="Arial"/>
                <a:ea typeface="+mn-ea"/>
                <a:cs typeface="Arial"/>
              </a:rPr>
              <a:t>diagnosis</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284163" marR="5080" lvl="0" indent="-114300" algn="l" defTabSz="914400" rtl="0" eaLnBrk="1" fontAlgn="auto" latinLnBrk="0" hangingPunct="1">
              <a:lnSpc>
                <a:spcPct val="100000"/>
              </a:lnSpc>
              <a:spcBef>
                <a:spcPts val="580"/>
              </a:spcBef>
              <a:spcAft>
                <a:spcPts val="0"/>
              </a:spcAft>
              <a:buClrTx/>
              <a:buSzTx/>
              <a:buFontTx/>
              <a:buChar char="•"/>
              <a:tabLst>
                <a:tab pos="341313" algn="l"/>
              </a:tabLst>
              <a:defRPr/>
            </a:pPr>
            <a:r>
              <a:rPr kumimoji="0" lang="en-US" sz="1200" b="1" i="0" u="none" strike="noStrike" kern="1200" cap="none" spc="-5" normalizeH="0" baseline="0" noProof="0" dirty="0">
                <a:ln>
                  <a:noFill/>
                </a:ln>
                <a:solidFill>
                  <a:srgbClr val="033C5A"/>
                </a:solidFill>
                <a:effectLst/>
                <a:uLnTx/>
                <a:uFillTx/>
                <a:latin typeface="Arial"/>
                <a:ea typeface="+mn-ea"/>
                <a:cs typeface="Arial"/>
              </a:rPr>
              <a:t>Cover only treatment copays</a:t>
            </a:r>
            <a:endParaRPr kumimoji="0" lang="en-US" sz="1200" b="1" i="0" u="none" strike="noStrike" kern="1200" cap="none" spc="0" normalizeH="0" baseline="0" noProof="0" dirty="0">
              <a:ln>
                <a:noFill/>
              </a:ln>
              <a:solidFill>
                <a:srgbClr val="033C5A"/>
              </a:solidFill>
              <a:effectLst/>
              <a:uLnTx/>
              <a:uFillTx/>
              <a:latin typeface="Arial"/>
              <a:ea typeface="+mn-ea"/>
              <a:cs typeface="Arial"/>
            </a:endParaRPr>
          </a:p>
          <a:p>
            <a:pPr marL="284163" marR="177165" lvl="0" indent="-114300" algn="l" defTabSz="914400" rtl="0" eaLnBrk="1" fontAlgn="auto" latinLnBrk="0" hangingPunct="1">
              <a:lnSpc>
                <a:spcPct val="100000"/>
              </a:lnSpc>
              <a:spcBef>
                <a:spcPts val="615"/>
              </a:spcBef>
              <a:spcAft>
                <a:spcPts val="0"/>
              </a:spcAft>
              <a:buClrTx/>
              <a:buSzTx/>
              <a:buFontTx/>
              <a:buChar char="•"/>
              <a:tabLst>
                <a:tab pos="341313" algn="l"/>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Will not provide assistance if </a:t>
            </a:r>
            <a:r>
              <a:rPr kumimoji="0" lang="en-US" sz="1200" b="0" i="0" u="none" strike="noStrike" kern="1200" cap="none" spc="-5" normalizeH="0" baseline="0" noProof="0" dirty="0">
                <a:ln>
                  <a:noFill/>
                </a:ln>
                <a:solidFill>
                  <a:srgbClr val="000000"/>
                </a:solidFill>
                <a:effectLst/>
                <a:uLnTx/>
                <a:uFillTx/>
                <a:latin typeface="Arial"/>
                <a:ea typeface="+mn-ea"/>
                <a:cs typeface="Arial"/>
              </a:rPr>
              <a:t>uninsured </a:t>
            </a:r>
            <a:r>
              <a:rPr kumimoji="0" lang="en-US" sz="1200" b="0" i="0" u="none" strike="noStrike" kern="1200" cap="none" spc="0" normalizeH="0" baseline="0" noProof="0" dirty="0">
                <a:ln>
                  <a:noFill/>
                </a:ln>
                <a:solidFill>
                  <a:srgbClr val="000000"/>
                </a:solidFill>
                <a:effectLst/>
                <a:uLnTx/>
                <a:uFillTx/>
                <a:latin typeface="Arial"/>
                <a:ea typeface="+mn-ea"/>
                <a:cs typeface="Arial"/>
              </a:rPr>
              <a:t>or </a:t>
            </a:r>
            <a:r>
              <a:rPr kumimoji="0" lang="en-US" sz="1200" b="0" i="0" u="none" strike="noStrike" kern="1200" cap="none" spc="-5" normalizeH="0" baseline="0" noProof="0" dirty="0">
                <a:ln>
                  <a:noFill/>
                </a:ln>
                <a:solidFill>
                  <a:srgbClr val="000000"/>
                </a:solidFill>
                <a:effectLst/>
                <a:uLnTx/>
                <a:uFillTx/>
                <a:latin typeface="Arial"/>
                <a:ea typeface="+mn-ea"/>
                <a:cs typeface="Arial"/>
              </a:rPr>
              <a:t>insurance </a:t>
            </a:r>
            <a:r>
              <a:rPr kumimoji="0" lang="en-US" sz="1200" b="0" i="0" u="none" strike="noStrike" kern="1200" cap="none" spc="0" normalizeH="0" baseline="0" noProof="0" dirty="0">
                <a:ln>
                  <a:noFill/>
                </a:ln>
                <a:solidFill>
                  <a:srgbClr val="000000"/>
                </a:solidFill>
                <a:effectLst/>
                <a:uLnTx/>
                <a:uFillTx/>
                <a:latin typeface="Arial"/>
                <a:ea typeface="+mn-ea"/>
                <a:cs typeface="Arial"/>
              </a:rPr>
              <a:t>has </a:t>
            </a:r>
            <a:r>
              <a:rPr kumimoji="0" lang="en-US" sz="1200" b="0" i="0" u="none" strike="noStrike" kern="1200" cap="none" spc="-5" normalizeH="0" baseline="0" noProof="0" dirty="0">
                <a:ln>
                  <a:noFill/>
                </a:ln>
                <a:solidFill>
                  <a:srgbClr val="000000"/>
                </a:solidFill>
                <a:effectLst/>
                <a:uLnTx/>
                <a:uFillTx/>
                <a:latin typeface="Arial"/>
                <a:ea typeface="+mn-ea"/>
                <a:cs typeface="Arial"/>
              </a:rPr>
              <a:t>denied </a:t>
            </a:r>
            <a:r>
              <a:rPr kumimoji="0" lang="en-US" sz="1200" b="0" i="0" u="none" strike="noStrike" kern="1200" cap="none" spc="0" normalizeH="0" baseline="0" noProof="0" dirty="0">
                <a:ln>
                  <a:noFill/>
                </a:ln>
                <a:solidFill>
                  <a:srgbClr val="000000"/>
                </a:solidFill>
                <a:effectLst/>
                <a:uLnTx/>
                <a:uFillTx/>
                <a:latin typeface="Arial"/>
                <a:ea typeface="+mn-ea"/>
                <a:cs typeface="Arial"/>
              </a:rPr>
              <a:t>coverage</a:t>
            </a:r>
          </a:p>
          <a:p>
            <a:pPr marL="284163" marR="177165" lvl="0" indent="-114300" algn="l" defTabSz="914400" rtl="0" eaLnBrk="1" fontAlgn="auto" latinLnBrk="0" hangingPunct="1">
              <a:lnSpc>
                <a:spcPct val="100000"/>
              </a:lnSpc>
              <a:spcBef>
                <a:spcPts val="615"/>
              </a:spcBef>
              <a:spcAft>
                <a:spcPts val="0"/>
              </a:spcAft>
              <a:buClrTx/>
              <a:buSzTx/>
              <a:buFontTx/>
              <a:buChar char="•"/>
              <a:tabLst>
                <a:tab pos="341313" algn="l"/>
              </a:tabLst>
              <a:defRPr/>
            </a:pPr>
            <a:r>
              <a:rPr kumimoji="0" lang="en-US" sz="1200" b="1" i="0" u="none" strike="noStrike" kern="1200" cap="none" spc="-5" normalizeH="0" baseline="0" noProof="0" dirty="0">
                <a:ln>
                  <a:noFill/>
                </a:ln>
                <a:solidFill>
                  <a:srgbClr val="033C5A"/>
                </a:solidFill>
                <a:effectLst/>
                <a:uLnTx/>
                <a:uFillTx/>
                <a:latin typeface="Arial"/>
                <a:ea typeface="+mn-ea"/>
                <a:cs typeface="Arial"/>
              </a:rPr>
              <a:t>Reapply every</a:t>
            </a:r>
            <a:r>
              <a:rPr kumimoji="0" lang="en-US" sz="1200" b="1" i="0" u="none" strike="noStrike" kern="1200" cap="none" spc="-25" normalizeH="0" baseline="0" noProof="0" dirty="0">
                <a:ln>
                  <a:noFill/>
                </a:ln>
                <a:solidFill>
                  <a:srgbClr val="033C5A"/>
                </a:solidFill>
                <a:effectLst/>
                <a:uLnTx/>
                <a:uFillTx/>
                <a:latin typeface="Arial"/>
                <a:ea typeface="+mn-ea"/>
                <a:cs typeface="Arial"/>
              </a:rPr>
              <a:t> </a:t>
            </a:r>
            <a:r>
              <a:rPr kumimoji="0" lang="en-US" sz="1200" b="1" i="0" u="none" strike="noStrike" kern="1200" cap="none" spc="-5" normalizeH="0" baseline="0" noProof="0" dirty="0">
                <a:ln>
                  <a:noFill/>
                </a:ln>
                <a:solidFill>
                  <a:srgbClr val="033C5A"/>
                </a:solidFill>
                <a:effectLst/>
                <a:uLnTx/>
                <a:uFillTx/>
                <a:latin typeface="Arial"/>
                <a:ea typeface="+mn-ea"/>
                <a:cs typeface="Arial"/>
              </a:rPr>
              <a:t>year</a:t>
            </a:r>
            <a:endParaRPr kumimoji="0" lang="en-US" sz="1200" b="1" i="0" u="none" strike="noStrike" kern="1200" cap="none" spc="0" normalizeH="0" baseline="0" noProof="0" dirty="0">
              <a:ln>
                <a:noFill/>
              </a:ln>
              <a:solidFill>
                <a:srgbClr val="033C5A"/>
              </a:solidFill>
              <a:effectLst/>
              <a:uLnTx/>
              <a:uFillTx/>
              <a:latin typeface="Arial"/>
              <a:ea typeface="+mn-ea"/>
              <a:cs typeface="Arial"/>
            </a:endParaRPr>
          </a:p>
          <a:p>
            <a:pPr marL="284163" marR="8890" lvl="0" indent="-114300" algn="l" defTabSz="914400" rtl="0" eaLnBrk="1" fontAlgn="auto" latinLnBrk="0" hangingPunct="1">
              <a:lnSpc>
                <a:spcPct val="100000"/>
              </a:lnSpc>
              <a:spcBef>
                <a:spcPts val="600"/>
              </a:spcBef>
              <a:spcAft>
                <a:spcPts val="0"/>
              </a:spcAft>
              <a:buClrTx/>
              <a:buSzTx/>
              <a:buFontTx/>
              <a:buChar char="•"/>
              <a:tabLst>
                <a:tab pos="341313" algn="l"/>
              </a:tabLst>
              <a:defRPr/>
            </a:pPr>
            <a:r>
              <a:rPr kumimoji="0" lang="en-US" sz="1200" b="0" i="0" u="none" strike="noStrike" kern="1200" cap="none" spc="-5" normalizeH="0" baseline="0" noProof="0" dirty="0">
                <a:ln>
                  <a:noFill/>
                </a:ln>
                <a:solidFill>
                  <a:srgbClr val="000000"/>
                </a:solidFill>
                <a:effectLst/>
                <a:uLnTx/>
                <a:uFillTx/>
                <a:latin typeface="Arial"/>
                <a:ea typeface="+mn-ea"/>
                <a:cs typeface="Arial"/>
              </a:rPr>
              <a:t>Most provide </a:t>
            </a:r>
            <a:r>
              <a:rPr kumimoji="0" lang="en-US" sz="1200" b="0" i="0" u="none" strike="noStrike" kern="1200" cap="none" spc="0" normalizeH="0" baseline="0" noProof="0" dirty="0">
                <a:ln>
                  <a:noFill/>
                </a:ln>
                <a:solidFill>
                  <a:srgbClr val="000000"/>
                </a:solidFill>
                <a:effectLst/>
                <a:uLnTx/>
                <a:uFillTx/>
                <a:latin typeface="Arial"/>
                <a:ea typeface="+mn-ea"/>
                <a:cs typeface="Arial"/>
              </a:rPr>
              <a:t>assistance</a:t>
            </a:r>
            <a:r>
              <a:rPr kumimoji="0" lang="en-US" sz="1200" b="0" i="0" u="none" strike="noStrike" kern="1200" cap="none" spc="-75" normalizeH="0" baseline="0" noProof="0" dirty="0">
                <a:ln>
                  <a:noFill/>
                </a:ln>
                <a:solidFill>
                  <a:srgbClr val="000000"/>
                </a:solidFill>
                <a:effectLst/>
                <a:uLnTx/>
                <a:uFillTx/>
                <a:latin typeface="Arial"/>
                <a:ea typeface="+mn-ea"/>
                <a:cs typeface="Arial"/>
              </a:rPr>
              <a:t> </a:t>
            </a:r>
            <a:r>
              <a:rPr kumimoji="0" lang="en-US" sz="1200" b="0" i="0" u="none" strike="noStrike" kern="1200" cap="none" spc="5" normalizeH="0" baseline="0" noProof="0" dirty="0">
                <a:ln>
                  <a:noFill/>
                </a:ln>
                <a:solidFill>
                  <a:srgbClr val="000000"/>
                </a:solidFill>
                <a:effectLst/>
                <a:uLnTx/>
                <a:uFillTx/>
                <a:latin typeface="Arial"/>
                <a:ea typeface="+mn-ea"/>
                <a:cs typeface="Arial"/>
              </a:rPr>
              <a:t>for </a:t>
            </a:r>
            <a:r>
              <a:rPr kumimoji="0" lang="en-US" sz="1200" b="0" i="0" u="none" strike="noStrike" kern="1200" cap="none" spc="-5" normalizeH="0" baseline="0" noProof="0" dirty="0">
                <a:ln>
                  <a:noFill/>
                </a:ln>
                <a:solidFill>
                  <a:srgbClr val="000000"/>
                </a:solidFill>
                <a:effectLst/>
                <a:uLnTx/>
                <a:uFillTx/>
                <a:latin typeface="Arial"/>
                <a:ea typeface="+mn-ea"/>
                <a:cs typeface="Arial"/>
              </a:rPr>
              <a:t>individuals </a:t>
            </a:r>
            <a:r>
              <a:rPr kumimoji="0" lang="en-US" sz="1200" b="0" i="0" u="none" strike="noStrike" kern="1200" cap="none" spc="0" normalizeH="0" baseline="0" noProof="0" dirty="0">
                <a:ln>
                  <a:noFill/>
                </a:ln>
                <a:solidFill>
                  <a:srgbClr val="000000"/>
                </a:solidFill>
                <a:effectLst/>
                <a:uLnTx/>
                <a:uFillTx/>
                <a:latin typeface="Arial"/>
                <a:ea typeface="+mn-ea"/>
                <a:cs typeface="Arial"/>
              </a:rPr>
              <a:t>at 500% </a:t>
            </a:r>
            <a:r>
              <a:rPr kumimoji="0" lang="en-US" sz="1200" b="0" i="0" u="none" strike="noStrike" kern="1200" cap="none" spc="-5" normalizeH="0" baseline="0" noProof="0" dirty="0">
                <a:ln>
                  <a:noFill/>
                </a:ln>
                <a:solidFill>
                  <a:srgbClr val="000000"/>
                </a:solidFill>
                <a:effectLst/>
                <a:uLnTx/>
                <a:uFillTx/>
                <a:latin typeface="Arial"/>
                <a:ea typeface="+mn-ea"/>
                <a:cs typeface="Arial"/>
              </a:rPr>
              <a:t>FPL, </a:t>
            </a:r>
            <a:r>
              <a:rPr kumimoji="0" lang="en-US" sz="1200" b="0" i="0" u="none" strike="noStrike" kern="1200" cap="none" spc="0" normalizeH="0" baseline="0" noProof="0" dirty="0">
                <a:ln>
                  <a:noFill/>
                </a:ln>
                <a:solidFill>
                  <a:srgbClr val="000000"/>
                </a:solidFill>
                <a:effectLst/>
                <a:uLnTx/>
                <a:uFillTx/>
                <a:latin typeface="Arial"/>
                <a:ea typeface="+mn-ea"/>
                <a:cs typeface="Arial"/>
              </a:rPr>
              <a:t>some 400%</a:t>
            </a:r>
            <a:r>
              <a:rPr kumimoji="0" lang="en-US" sz="1200" b="0" i="0" u="none" strike="noStrike" kern="1200" cap="none" spc="-50" normalizeH="0" baseline="0" noProof="0" dirty="0">
                <a:ln>
                  <a:noFill/>
                </a:ln>
                <a:solidFill>
                  <a:srgbClr val="000000"/>
                </a:solidFill>
                <a:effectLst/>
                <a:uLnTx/>
                <a:uFillTx/>
                <a:latin typeface="Arial"/>
                <a:ea typeface="+mn-ea"/>
                <a:cs typeface="Arial"/>
              </a:rPr>
              <a:t> </a:t>
            </a:r>
            <a:r>
              <a:rPr kumimoji="0" lang="en-US" sz="1200" b="0" i="0" u="none" strike="noStrike" kern="1200" cap="none" spc="-5" normalizeH="0" baseline="0" noProof="0" dirty="0">
                <a:ln>
                  <a:noFill/>
                </a:ln>
                <a:solidFill>
                  <a:srgbClr val="000000"/>
                </a:solidFill>
                <a:effectLst/>
                <a:uLnTx/>
                <a:uFillTx/>
                <a:latin typeface="Arial"/>
                <a:ea typeface="+mn-ea"/>
                <a:cs typeface="Arial"/>
              </a:rPr>
              <a:t>FPL</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5" name="object 5">
            <a:extLst>
              <a:ext uri="{FF2B5EF4-FFF2-40B4-BE49-F238E27FC236}">
                <a16:creationId xmlns:a16="http://schemas.microsoft.com/office/drawing/2014/main" id="{0DA8848D-BF7B-4D77-8873-AAAB990A8B8C}"/>
              </a:ext>
            </a:extLst>
          </p:cNvPr>
          <p:cNvSpPr/>
          <p:nvPr/>
        </p:nvSpPr>
        <p:spPr>
          <a:xfrm>
            <a:off x="668070" y="1841754"/>
            <a:ext cx="2063495" cy="3174492"/>
          </a:xfrm>
          <a:prstGeom prst="rect">
            <a:avLst/>
          </a:prstGeom>
          <a:solidFill>
            <a:schemeClr val="accent3">
              <a:lumMod val="95000"/>
            </a:schemeClr>
          </a:solidFill>
          <a:ln>
            <a:solidFill>
              <a:srgbClr val="0096D6"/>
            </a:solidFill>
          </a:ln>
        </p:spPr>
        <p:txBody>
          <a:bodyPr wrap="square" lIns="0" tIns="0" rIns="0" bIns="0" rtlCol="0" anchor="ctr"/>
          <a:lstStyle/>
          <a:p>
            <a:pPr marL="12700" marR="0" lvl="0" indent="0" algn="ctr" defTabSz="914400" rtl="0" eaLnBrk="1" fontAlgn="auto" latinLnBrk="0" hangingPunct="1">
              <a:lnSpc>
                <a:spcPct val="100000"/>
              </a:lnSpc>
              <a:spcBef>
                <a:spcPts val="565"/>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a:rPr>
              <a:t>Manufacturer </a:t>
            </a:r>
            <a:r>
              <a:rPr kumimoji="0" lang="en-US" sz="1200" b="1" i="0" u="none" strike="noStrike" kern="1200" cap="none" spc="-5" normalizeH="0" baseline="0" noProof="0" dirty="0">
                <a:ln>
                  <a:noFill/>
                </a:ln>
                <a:solidFill>
                  <a:srgbClr val="000000"/>
                </a:solidFill>
                <a:effectLst/>
                <a:uLnTx/>
                <a:uFillTx/>
                <a:latin typeface="Arial"/>
                <a:ea typeface="+mn-ea"/>
                <a:cs typeface="Arial"/>
              </a:rPr>
              <a:t>Copay</a:t>
            </a:r>
            <a:r>
              <a:rPr kumimoji="0" lang="en-US" sz="1200" b="1" i="0" u="none" strike="noStrike" kern="1200" cap="none" spc="-70" normalizeH="0" baseline="0" noProof="0" dirty="0">
                <a:ln>
                  <a:noFill/>
                </a:ln>
                <a:solidFill>
                  <a:srgbClr val="000000"/>
                </a:solidFill>
                <a:effectLst/>
                <a:uLnTx/>
                <a:uFillTx/>
                <a:latin typeface="Arial"/>
                <a:ea typeface="+mn-ea"/>
                <a:cs typeface="Arial"/>
              </a:rPr>
              <a:t> </a:t>
            </a:r>
            <a:r>
              <a:rPr kumimoji="0" lang="en-US" sz="1200" b="1" i="0" u="none" strike="noStrike" kern="1200" cap="none" spc="0" normalizeH="0" baseline="0" noProof="0" dirty="0">
                <a:ln>
                  <a:noFill/>
                </a:ln>
                <a:solidFill>
                  <a:srgbClr val="000000"/>
                </a:solidFill>
                <a:effectLst/>
                <a:uLnTx/>
                <a:uFillTx/>
                <a:latin typeface="Arial"/>
                <a:ea typeface="+mn-ea"/>
                <a:cs typeface="Arial"/>
              </a:rPr>
              <a:t>Cards</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227013" marR="111760" lvl="0" indent="-112713" algn="l" defTabSz="914400" rtl="0" eaLnBrk="1" fontAlgn="auto" latinLnBrk="0" hangingPunct="1">
              <a:lnSpc>
                <a:spcPct val="100000"/>
              </a:lnSpc>
              <a:spcBef>
                <a:spcPts val="615"/>
              </a:spcBef>
              <a:spcAft>
                <a:spcPts val="0"/>
              </a:spcAft>
              <a:buClrTx/>
              <a:buSzTx/>
              <a:buFontTx/>
              <a:buChar char="•"/>
              <a:tabLst>
                <a:tab pos="284163" algn="l"/>
              </a:tabLst>
              <a:defRPr/>
            </a:pPr>
            <a:r>
              <a:rPr kumimoji="0" lang="en-US" sz="1200" b="0" i="0" u="none" strike="noStrike" kern="1200" cap="none" spc="-5" normalizeH="0" baseline="0" noProof="0" dirty="0">
                <a:ln>
                  <a:noFill/>
                </a:ln>
                <a:solidFill>
                  <a:srgbClr val="000000"/>
                </a:solidFill>
                <a:effectLst/>
                <a:uLnTx/>
                <a:uFillTx/>
                <a:latin typeface="Arial"/>
                <a:ea typeface="+mn-ea"/>
                <a:cs typeface="Arial"/>
              </a:rPr>
              <a:t>Come directly f</a:t>
            </a:r>
            <a:r>
              <a:rPr kumimoji="0" lang="en-US" sz="1200" b="0" i="0" u="none" strike="noStrike" kern="1200" cap="none" spc="5" normalizeH="0" baseline="0" noProof="0" dirty="0">
                <a:ln>
                  <a:noFill/>
                </a:ln>
                <a:solidFill>
                  <a:srgbClr val="000000"/>
                </a:solidFill>
                <a:effectLst/>
                <a:uLnTx/>
                <a:uFillTx/>
                <a:latin typeface="Arial"/>
                <a:ea typeface="+mn-ea"/>
                <a:cs typeface="Arial"/>
              </a:rPr>
              <a:t>rom </a:t>
            </a:r>
            <a:r>
              <a:rPr kumimoji="0" lang="en-US" sz="1200" b="0" i="0" u="none" strike="noStrike" kern="1200" cap="none" spc="0" normalizeH="0" baseline="0" noProof="0" dirty="0">
                <a:ln>
                  <a:noFill/>
                </a:ln>
                <a:solidFill>
                  <a:srgbClr val="000000"/>
                </a:solidFill>
                <a:effectLst/>
                <a:uLnTx/>
                <a:uFillTx/>
                <a:latin typeface="Arial"/>
                <a:ea typeface="+mn-ea"/>
                <a:cs typeface="Arial"/>
              </a:rPr>
              <a:t>the</a:t>
            </a:r>
            <a:r>
              <a:rPr kumimoji="0" lang="en-US" sz="1200" b="0" i="0" u="none" strike="noStrike" kern="1200" cap="none" spc="-105" normalizeH="0" baseline="0" noProof="0" dirty="0">
                <a:ln>
                  <a:noFill/>
                </a:ln>
                <a:solidFill>
                  <a:srgbClr val="000000"/>
                </a:solidFill>
                <a:effectLst/>
                <a:uLnTx/>
                <a:uFillTx/>
                <a:latin typeface="Arial"/>
                <a:ea typeface="+mn-ea"/>
                <a:cs typeface="Arial"/>
              </a:rPr>
              <a:t> </a:t>
            </a:r>
            <a:r>
              <a:rPr kumimoji="0" lang="en-US" sz="1200" b="0" i="0" u="none" strike="noStrike" kern="1200" cap="none" spc="0" normalizeH="0" baseline="0" noProof="0" dirty="0">
                <a:ln>
                  <a:noFill/>
                </a:ln>
                <a:solidFill>
                  <a:srgbClr val="000000"/>
                </a:solidFill>
                <a:effectLst/>
                <a:uLnTx/>
                <a:uFillTx/>
                <a:latin typeface="Arial"/>
                <a:ea typeface="+mn-ea"/>
                <a:cs typeface="Arial"/>
              </a:rPr>
              <a:t>manufacturer</a:t>
            </a:r>
          </a:p>
          <a:p>
            <a:pPr marL="227013" marR="334645" lvl="0" indent="-112713" algn="l" defTabSz="914400" rtl="0" eaLnBrk="1" fontAlgn="auto" latinLnBrk="0" hangingPunct="1">
              <a:lnSpc>
                <a:spcPct val="100000"/>
              </a:lnSpc>
              <a:spcBef>
                <a:spcPts val="600"/>
              </a:spcBef>
              <a:spcAft>
                <a:spcPts val="0"/>
              </a:spcAft>
              <a:buClrTx/>
              <a:buSzTx/>
              <a:buFontTx/>
              <a:buChar char="•"/>
              <a:tabLst>
                <a:tab pos="284163" algn="l"/>
              </a:tabLst>
              <a:defRPr/>
            </a:pPr>
            <a:r>
              <a:rPr kumimoji="0" lang="en-US" sz="1200" b="0" i="0" u="none" strike="noStrike" kern="1200" cap="none" spc="-5" normalizeH="0" baseline="0" noProof="0" dirty="0">
                <a:ln>
                  <a:noFill/>
                </a:ln>
                <a:solidFill>
                  <a:srgbClr val="000000"/>
                </a:solidFill>
                <a:effectLst/>
                <a:uLnTx/>
                <a:uFillTx/>
                <a:latin typeface="Arial"/>
                <a:ea typeface="+mn-ea"/>
                <a:cs typeface="Arial"/>
              </a:rPr>
              <a:t>Funding available </a:t>
            </a:r>
            <a:r>
              <a:rPr kumimoji="0" lang="en-US" sz="1200" b="0" i="0" u="none" strike="noStrike" kern="1200" cap="none" spc="0" normalizeH="0" baseline="0" noProof="0" dirty="0">
                <a:ln>
                  <a:noFill/>
                </a:ln>
                <a:solidFill>
                  <a:srgbClr val="000000"/>
                </a:solidFill>
                <a:effectLst/>
                <a:uLnTx/>
                <a:uFillTx/>
                <a:latin typeface="Arial"/>
                <a:ea typeface="+mn-ea"/>
                <a:cs typeface="Arial"/>
              </a:rPr>
              <a:t>by </a:t>
            </a:r>
            <a:r>
              <a:rPr kumimoji="0" lang="en-US" sz="1200" b="0" i="0" u="none" strike="noStrike" kern="1200" cap="none" spc="-5" normalizeH="0" baseline="0" noProof="0" dirty="0">
                <a:ln>
                  <a:noFill/>
                </a:ln>
                <a:solidFill>
                  <a:srgbClr val="000000"/>
                </a:solidFill>
                <a:effectLst/>
                <a:uLnTx/>
                <a:uFillTx/>
                <a:latin typeface="Arial"/>
                <a:ea typeface="+mn-ea"/>
                <a:cs typeface="Arial"/>
              </a:rPr>
              <a:t>medication/ treatment</a:t>
            </a:r>
          </a:p>
          <a:p>
            <a:pPr marL="227013" marR="334645" lvl="0" indent="-112713" algn="l" defTabSz="914400" rtl="0" eaLnBrk="1" fontAlgn="auto" latinLnBrk="0" hangingPunct="1">
              <a:lnSpc>
                <a:spcPct val="100000"/>
              </a:lnSpc>
              <a:spcBef>
                <a:spcPts val="600"/>
              </a:spcBef>
              <a:spcAft>
                <a:spcPts val="0"/>
              </a:spcAft>
              <a:buClrTx/>
              <a:buSzTx/>
              <a:buFontTx/>
              <a:buChar char="•"/>
              <a:tabLst>
                <a:tab pos="284163" algn="l"/>
              </a:tabLst>
              <a:defRPr/>
            </a:pPr>
            <a:r>
              <a:rPr kumimoji="0" lang="en-US" sz="1200" b="1" i="0" u="none" strike="noStrike" kern="1200" cap="none" spc="-5" normalizeH="0" baseline="0" noProof="0" dirty="0">
                <a:ln>
                  <a:noFill/>
                </a:ln>
                <a:solidFill>
                  <a:srgbClr val="033C5A"/>
                </a:solidFill>
                <a:effectLst/>
                <a:uLnTx/>
                <a:uFillTx/>
                <a:latin typeface="Arial"/>
                <a:ea typeface="+mn-ea"/>
                <a:cs typeface="Arial"/>
              </a:rPr>
              <a:t>Cover only </a:t>
            </a:r>
            <a:r>
              <a:rPr kumimoji="0" lang="en-US" sz="1200" b="1" i="0" u="none" strike="noStrike" kern="1200" cap="none" spc="0" normalizeH="0" baseline="0" noProof="0" dirty="0">
                <a:ln>
                  <a:noFill/>
                </a:ln>
                <a:solidFill>
                  <a:srgbClr val="033C5A"/>
                </a:solidFill>
                <a:effectLst/>
                <a:uLnTx/>
                <a:uFillTx/>
                <a:latin typeface="Arial"/>
                <a:ea typeface="+mn-ea"/>
                <a:cs typeface="Arial"/>
              </a:rPr>
              <a:t>cost</a:t>
            </a:r>
            <a:r>
              <a:rPr kumimoji="0" lang="en-US" sz="1200" b="1" i="0" u="none" strike="noStrike" kern="1200" cap="none" spc="-25" normalizeH="0" baseline="0" noProof="0" dirty="0">
                <a:ln>
                  <a:noFill/>
                </a:ln>
                <a:solidFill>
                  <a:srgbClr val="033C5A"/>
                </a:solidFill>
                <a:effectLst/>
                <a:uLnTx/>
                <a:uFillTx/>
                <a:latin typeface="Arial"/>
                <a:ea typeface="+mn-ea"/>
                <a:cs typeface="Arial"/>
              </a:rPr>
              <a:t> </a:t>
            </a:r>
            <a:r>
              <a:rPr kumimoji="0" lang="en-US" sz="1200" b="1" i="0" u="none" strike="noStrike" kern="1200" cap="none" spc="0" normalizeH="0" baseline="0" noProof="0" dirty="0">
                <a:ln>
                  <a:noFill/>
                </a:ln>
                <a:solidFill>
                  <a:srgbClr val="033C5A"/>
                </a:solidFill>
                <a:effectLst/>
                <a:uLnTx/>
                <a:uFillTx/>
                <a:latin typeface="Arial"/>
                <a:ea typeface="+mn-ea"/>
                <a:cs typeface="Arial"/>
              </a:rPr>
              <a:t>of </a:t>
            </a:r>
            <a:r>
              <a:rPr kumimoji="0" lang="en-US" sz="1200" b="1" i="0" u="none" strike="noStrike" kern="1200" cap="none" spc="-5" normalizeH="0" baseline="0" noProof="0" dirty="0">
                <a:ln>
                  <a:noFill/>
                </a:ln>
                <a:solidFill>
                  <a:srgbClr val="033C5A"/>
                </a:solidFill>
                <a:effectLst/>
                <a:uLnTx/>
                <a:uFillTx/>
                <a:latin typeface="Arial"/>
                <a:ea typeface="+mn-ea"/>
                <a:cs typeface="Arial"/>
              </a:rPr>
              <a:t>medication</a:t>
            </a:r>
          </a:p>
          <a:p>
            <a:pPr marL="227013" marR="334645" lvl="0" indent="-112713" algn="l" defTabSz="914400" rtl="0" eaLnBrk="1" fontAlgn="auto" latinLnBrk="0" hangingPunct="1">
              <a:lnSpc>
                <a:spcPct val="100000"/>
              </a:lnSpc>
              <a:spcBef>
                <a:spcPts val="600"/>
              </a:spcBef>
              <a:spcAft>
                <a:spcPts val="0"/>
              </a:spcAft>
              <a:buClrTx/>
              <a:buSzTx/>
              <a:buFontTx/>
              <a:buChar char="•"/>
              <a:tabLst>
                <a:tab pos="284163" algn="l"/>
              </a:tabLst>
              <a:defRPr/>
            </a:pPr>
            <a:r>
              <a:rPr kumimoji="0" lang="en-US" sz="1200" b="0" i="0" u="none" strike="noStrike" kern="1200" cap="none" spc="-5" normalizeH="0" baseline="0" noProof="0" dirty="0">
                <a:ln>
                  <a:noFill/>
                </a:ln>
                <a:solidFill>
                  <a:srgbClr val="000000"/>
                </a:solidFill>
                <a:effectLst/>
                <a:uLnTx/>
                <a:uFillTx/>
                <a:latin typeface="Arial"/>
                <a:ea typeface="+mn-ea"/>
                <a:cs typeface="Arial"/>
              </a:rPr>
              <a:t>Federally insured patients </a:t>
            </a:r>
            <a:r>
              <a:rPr kumimoji="0" lang="en-US" sz="1200" b="0" i="0" u="none" strike="noStrike" kern="1200" cap="none" spc="0" normalizeH="0" baseline="0" noProof="0" dirty="0">
                <a:ln>
                  <a:noFill/>
                </a:ln>
                <a:solidFill>
                  <a:srgbClr val="000000"/>
                </a:solidFill>
                <a:effectLst/>
                <a:uLnTx/>
                <a:uFillTx/>
                <a:latin typeface="Arial"/>
                <a:ea typeface="+mn-ea"/>
                <a:cs typeface="Arial"/>
              </a:rPr>
              <a:t>not </a:t>
            </a:r>
            <a:r>
              <a:rPr kumimoji="0" lang="en-US" sz="1200" b="0" i="0" u="none" strike="noStrike" kern="1200" cap="none" spc="-5" normalizeH="0" baseline="0" noProof="0" dirty="0">
                <a:ln>
                  <a:noFill/>
                </a:ln>
                <a:solidFill>
                  <a:srgbClr val="000000"/>
                </a:solidFill>
                <a:effectLst/>
                <a:uLnTx/>
                <a:uFillTx/>
                <a:latin typeface="Arial"/>
                <a:ea typeface="+mn-ea"/>
                <a:cs typeface="Arial"/>
              </a:rPr>
              <a:t>eligible</a:t>
            </a:r>
            <a:endParaRPr kumimoji="0" lang="en-US" sz="1200" b="1" i="0" u="none" strike="noStrike" kern="1200" cap="none" spc="0" normalizeH="0" baseline="0" noProof="0" dirty="0">
              <a:ln>
                <a:noFill/>
              </a:ln>
              <a:solidFill>
                <a:srgbClr val="0096D6"/>
              </a:solidFill>
              <a:effectLst/>
              <a:uLnTx/>
              <a:uFillTx/>
              <a:latin typeface="Arial"/>
              <a:ea typeface="+mn-ea"/>
              <a:cs typeface="Arial"/>
            </a:endParaRPr>
          </a:p>
          <a:p>
            <a:pPr marL="227013" marR="60960" lvl="0" indent="-112713" algn="l" defTabSz="914400" rtl="0" eaLnBrk="1" fontAlgn="auto" latinLnBrk="0" hangingPunct="1">
              <a:lnSpc>
                <a:spcPct val="100000"/>
              </a:lnSpc>
              <a:spcBef>
                <a:spcPts val="615"/>
              </a:spcBef>
              <a:spcAft>
                <a:spcPts val="0"/>
              </a:spcAft>
              <a:buClrTx/>
              <a:buSzTx/>
              <a:buFontTx/>
              <a:buChar char="•"/>
              <a:tabLst>
                <a:tab pos="284163" algn="l"/>
              </a:tabLst>
              <a:defRPr/>
            </a:pPr>
            <a:r>
              <a:rPr kumimoji="0" lang="en-US" sz="1200" b="1" i="0" u="none" strike="noStrike" kern="1200" cap="none" spc="-5" normalizeH="0" baseline="0" noProof="0" dirty="0">
                <a:ln>
                  <a:noFill/>
                </a:ln>
                <a:solidFill>
                  <a:srgbClr val="033C5A"/>
                </a:solidFill>
                <a:effectLst/>
                <a:uLnTx/>
                <a:uFillTx/>
                <a:latin typeface="Arial"/>
                <a:ea typeface="+mn-ea"/>
                <a:cs typeface="Arial"/>
              </a:rPr>
              <a:t>Approval can last </a:t>
            </a:r>
            <a:r>
              <a:rPr kumimoji="0" lang="en-US" sz="1200" b="1" i="0" u="none" strike="noStrike" kern="1200" cap="none" spc="5" normalizeH="0" baseline="0" noProof="0" dirty="0">
                <a:ln>
                  <a:noFill/>
                </a:ln>
                <a:solidFill>
                  <a:srgbClr val="033C5A"/>
                </a:solidFill>
                <a:effectLst/>
                <a:uLnTx/>
                <a:uFillTx/>
                <a:latin typeface="Arial"/>
                <a:ea typeface="+mn-ea"/>
                <a:cs typeface="Arial"/>
              </a:rPr>
              <a:t>for </a:t>
            </a:r>
            <a:r>
              <a:rPr kumimoji="0" lang="en-US" sz="1200" b="1" i="0" u="none" strike="noStrike" kern="1200" cap="none" spc="0" normalizeH="0" baseline="0" noProof="0" dirty="0">
                <a:ln>
                  <a:noFill/>
                </a:ln>
                <a:solidFill>
                  <a:srgbClr val="033C5A"/>
                </a:solidFill>
                <a:effectLst/>
                <a:uLnTx/>
                <a:uFillTx/>
                <a:latin typeface="Arial"/>
                <a:ea typeface="+mn-ea"/>
                <a:cs typeface="Arial"/>
              </a:rPr>
              <a:t>a full </a:t>
            </a:r>
            <a:r>
              <a:rPr kumimoji="0" lang="en-US" sz="1200" b="1" i="0" u="none" strike="noStrike" kern="1200" cap="none" spc="-5" normalizeH="0" baseline="0" noProof="0" dirty="0">
                <a:ln>
                  <a:noFill/>
                </a:ln>
                <a:solidFill>
                  <a:srgbClr val="033C5A"/>
                </a:solidFill>
                <a:effectLst/>
                <a:uLnTx/>
                <a:uFillTx/>
                <a:latin typeface="Arial"/>
                <a:ea typeface="+mn-ea"/>
                <a:cs typeface="Arial"/>
              </a:rPr>
              <a:t>calendar year</a:t>
            </a:r>
            <a:endParaRPr kumimoji="0" lang="en-US" sz="1200" b="1" i="0" u="none" strike="noStrike" kern="1200" cap="none" spc="0" normalizeH="0" baseline="0" noProof="0" dirty="0">
              <a:ln>
                <a:noFill/>
              </a:ln>
              <a:solidFill>
                <a:srgbClr val="033C5A"/>
              </a:solidFill>
              <a:effectLst/>
              <a:uLnTx/>
              <a:uFillTx/>
              <a:latin typeface="Arial"/>
              <a:ea typeface="+mn-ea"/>
              <a:cs typeface="Arial"/>
            </a:endParaRPr>
          </a:p>
          <a:p>
            <a:pPr marL="227013" marR="247015" lvl="0" indent="-112713" algn="l" defTabSz="914400" rtl="0" eaLnBrk="1" fontAlgn="auto" latinLnBrk="0" hangingPunct="1">
              <a:lnSpc>
                <a:spcPct val="100000"/>
              </a:lnSpc>
              <a:spcBef>
                <a:spcPts val="595"/>
              </a:spcBef>
              <a:spcAft>
                <a:spcPts val="0"/>
              </a:spcAft>
              <a:buClrTx/>
              <a:buSzTx/>
              <a:buFontTx/>
              <a:buChar char="•"/>
              <a:tabLst>
                <a:tab pos="284163" algn="l"/>
              </a:tabLst>
              <a:defRPr/>
            </a:pPr>
            <a:r>
              <a:rPr kumimoji="0" lang="en-US" sz="1200" b="0" i="0" u="none" strike="noStrike" kern="1200" cap="none" spc="-5" normalizeH="0" baseline="0" noProof="0" dirty="0">
                <a:ln>
                  <a:noFill/>
                </a:ln>
                <a:solidFill>
                  <a:srgbClr val="000000"/>
                </a:solidFill>
                <a:effectLst/>
                <a:uLnTx/>
                <a:uFillTx/>
                <a:latin typeface="Arial"/>
                <a:ea typeface="+mn-ea"/>
                <a:cs typeface="Arial"/>
              </a:rPr>
              <a:t>Some </a:t>
            </a:r>
            <a:r>
              <a:rPr kumimoji="0" lang="en-US" sz="1200" b="0" i="0" u="none" strike="noStrike" kern="1200" cap="none" spc="0" normalizeH="0" baseline="0" noProof="0" dirty="0">
                <a:ln>
                  <a:noFill/>
                </a:ln>
                <a:solidFill>
                  <a:srgbClr val="000000"/>
                </a:solidFill>
                <a:effectLst/>
                <a:uLnTx/>
                <a:uFillTx/>
                <a:latin typeface="Arial"/>
                <a:ea typeface="+mn-ea"/>
                <a:cs typeface="Arial"/>
              </a:rPr>
              <a:t>manufacturers</a:t>
            </a:r>
            <a:r>
              <a:rPr kumimoji="0" lang="en-US" sz="1200" b="0" i="0" u="none" strike="noStrike" kern="1200" cap="none" spc="-110" normalizeH="0" baseline="0" noProof="0" dirty="0">
                <a:ln>
                  <a:noFill/>
                </a:ln>
                <a:solidFill>
                  <a:srgbClr val="000000"/>
                </a:solidFill>
                <a:effectLst/>
                <a:uLnTx/>
                <a:uFillTx/>
                <a:latin typeface="Arial"/>
                <a:ea typeface="+mn-ea"/>
                <a:cs typeface="Arial"/>
              </a:rPr>
              <a:t> </a:t>
            </a:r>
            <a:r>
              <a:rPr kumimoji="0" lang="en-US" sz="1200" b="0" i="0" u="none" strike="noStrike" kern="1200" cap="none" spc="0" normalizeH="0" baseline="0" noProof="0" dirty="0">
                <a:ln>
                  <a:noFill/>
                </a:ln>
                <a:solidFill>
                  <a:srgbClr val="000000"/>
                </a:solidFill>
                <a:effectLst/>
                <a:uLnTx/>
                <a:uFillTx/>
                <a:latin typeface="Arial"/>
                <a:ea typeface="+mn-ea"/>
                <a:cs typeface="Arial"/>
              </a:rPr>
              <a:t>sets </a:t>
            </a:r>
            <a:r>
              <a:rPr kumimoji="0" lang="en-US" sz="1200" b="0" i="0" u="none" strike="noStrike" kern="1200" cap="none" spc="-5" normalizeH="0" baseline="0" noProof="0" dirty="0">
                <a:ln>
                  <a:noFill/>
                </a:ln>
                <a:solidFill>
                  <a:srgbClr val="000000"/>
                </a:solidFill>
                <a:effectLst/>
                <a:uLnTx/>
                <a:uFillTx/>
                <a:latin typeface="Arial"/>
                <a:ea typeface="+mn-ea"/>
                <a:cs typeface="Arial"/>
              </a:rPr>
              <a:t>income</a:t>
            </a:r>
            <a:r>
              <a:rPr kumimoji="0" lang="en-US" sz="1200" b="0" i="0" u="none" strike="noStrike" kern="1200" cap="none" spc="-35" normalizeH="0" baseline="0" noProof="0" dirty="0">
                <a:ln>
                  <a:noFill/>
                </a:ln>
                <a:solidFill>
                  <a:srgbClr val="000000"/>
                </a:solidFill>
                <a:effectLst/>
                <a:uLnTx/>
                <a:uFillTx/>
                <a:latin typeface="Arial"/>
                <a:ea typeface="+mn-ea"/>
                <a:cs typeface="Arial"/>
              </a:rPr>
              <a:t> </a:t>
            </a:r>
            <a:r>
              <a:rPr kumimoji="0" lang="en-US" sz="1200" b="0" i="0" u="none" strike="noStrike" kern="1200" cap="none" spc="-5" normalizeH="0" baseline="0" noProof="0" dirty="0">
                <a:ln>
                  <a:noFill/>
                </a:ln>
                <a:solidFill>
                  <a:srgbClr val="000000"/>
                </a:solidFill>
                <a:effectLst/>
                <a:uLnTx/>
                <a:uFillTx/>
                <a:latin typeface="Arial"/>
                <a:ea typeface="+mn-ea"/>
                <a:cs typeface="Arial"/>
              </a:rPr>
              <a:t>guidelines</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6" name="object 7">
            <a:extLst>
              <a:ext uri="{FF2B5EF4-FFF2-40B4-BE49-F238E27FC236}">
                <a16:creationId xmlns:a16="http://schemas.microsoft.com/office/drawing/2014/main" id="{50F452D4-88D5-47FF-B821-9C5B8F803913}"/>
              </a:ext>
            </a:extLst>
          </p:cNvPr>
          <p:cNvSpPr/>
          <p:nvPr/>
        </p:nvSpPr>
        <p:spPr>
          <a:xfrm>
            <a:off x="6588252" y="1841754"/>
            <a:ext cx="2063495" cy="3174492"/>
          </a:xfrm>
          <a:prstGeom prst="rect">
            <a:avLst/>
          </a:prstGeom>
          <a:solidFill>
            <a:schemeClr val="accent3">
              <a:lumMod val="95000"/>
            </a:schemeClr>
          </a:solidFill>
          <a:ln>
            <a:solidFill>
              <a:srgbClr val="0096D6"/>
            </a:solidFill>
          </a:ln>
        </p:spPr>
        <p:txBody>
          <a:bodyPr wrap="square" lIns="0" tIns="0" rIns="0" bIns="0" rtlCol="0" anchor="ctr"/>
          <a:lstStyle/>
          <a:p>
            <a:pPr marL="12700" marR="0" lvl="0" indent="0" algn="ctr" defTabSz="914400" rtl="0" eaLnBrk="1" fontAlgn="auto" latinLnBrk="0" hangingPunct="1">
              <a:lnSpc>
                <a:spcPct val="100000"/>
              </a:lnSpc>
              <a:spcBef>
                <a:spcPts val="565"/>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a:rPr>
              <a:t>Manufacturer Free</a:t>
            </a:r>
            <a:r>
              <a:rPr kumimoji="0" lang="en-US" sz="1200" b="1" i="0" u="none" strike="noStrike" kern="1200" cap="none" spc="-65" normalizeH="0" baseline="0" noProof="0" dirty="0">
                <a:ln>
                  <a:noFill/>
                </a:ln>
                <a:solidFill>
                  <a:srgbClr val="000000"/>
                </a:solidFill>
                <a:effectLst/>
                <a:uLnTx/>
                <a:uFillTx/>
                <a:latin typeface="Arial"/>
                <a:ea typeface="+mn-ea"/>
                <a:cs typeface="Arial"/>
              </a:rPr>
              <a:t> </a:t>
            </a:r>
            <a:r>
              <a:rPr kumimoji="0" lang="en-US" sz="1200" b="1" i="0" u="none" strike="noStrike" kern="1200" cap="none" spc="-5" normalizeH="0" baseline="0" noProof="0" dirty="0">
                <a:ln>
                  <a:noFill/>
                </a:ln>
                <a:solidFill>
                  <a:srgbClr val="000000"/>
                </a:solidFill>
                <a:effectLst/>
                <a:uLnTx/>
                <a:uFillTx/>
                <a:latin typeface="Arial"/>
                <a:ea typeface="+mn-ea"/>
                <a:cs typeface="Arial"/>
              </a:rPr>
              <a:t>Drug</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227013" marR="180340" lvl="0" indent="-112713" algn="l" defTabSz="914400" rtl="0" eaLnBrk="1" fontAlgn="auto" latinLnBrk="0" hangingPunct="1">
              <a:lnSpc>
                <a:spcPct val="100000"/>
              </a:lnSpc>
              <a:spcBef>
                <a:spcPts val="615"/>
              </a:spcBef>
              <a:spcAft>
                <a:spcPts val="0"/>
              </a:spcAft>
              <a:buClrTx/>
              <a:buSzTx/>
              <a:buFontTx/>
              <a:buChar char="•"/>
              <a:tabLst>
                <a:tab pos="127000" algn="l"/>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F</a:t>
            </a:r>
            <a:r>
              <a:rPr kumimoji="0" lang="en-US" sz="1200" b="0" i="0" u="none" strike="noStrike" kern="1200" cap="none" spc="5" normalizeH="0" baseline="0" noProof="0" dirty="0">
                <a:ln>
                  <a:noFill/>
                </a:ln>
                <a:solidFill>
                  <a:srgbClr val="000000"/>
                </a:solidFill>
                <a:effectLst/>
                <a:uLnTx/>
                <a:uFillTx/>
                <a:latin typeface="Arial"/>
                <a:ea typeface="+mn-ea"/>
                <a:cs typeface="Arial"/>
              </a:rPr>
              <a:t>or </a:t>
            </a:r>
            <a:r>
              <a:rPr kumimoji="0" lang="en-US" sz="1200" b="1" i="0" u="none" strike="noStrike" kern="1200" cap="none" spc="5" normalizeH="0" baseline="0" noProof="0" dirty="0">
                <a:ln>
                  <a:noFill/>
                </a:ln>
                <a:solidFill>
                  <a:srgbClr val="033C5A"/>
                </a:solidFill>
                <a:effectLst/>
                <a:uLnTx/>
                <a:uFillTx/>
                <a:latin typeface="Arial"/>
                <a:ea typeface="+mn-ea"/>
                <a:cs typeface="Arial"/>
              </a:rPr>
              <a:t>uninsured or underinsured </a:t>
            </a:r>
            <a:r>
              <a:rPr kumimoji="0" lang="en-US" sz="1200" b="0" i="0" u="none" strike="noStrike" kern="1200" cap="none" spc="-5" normalizeH="0" baseline="0" noProof="0" dirty="0">
                <a:ln>
                  <a:noFill/>
                </a:ln>
                <a:solidFill>
                  <a:srgbClr val="000000"/>
                </a:solidFill>
                <a:effectLst/>
                <a:uLnTx/>
                <a:uFillTx/>
                <a:latin typeface="Arial"/>
                <a:ea typeface="+mn-ea"/>
                <a:cs typeface="Arial"/>
              </a:rPr>
              <a:t>patients</a:t>
            </a:r>
          </a:p>
          <a:p>
            <a:pPr marL="227013" marR="180340" lvl="0" indent="-112713" algn="l" defTabSz="914400" rtl="0" eaLnBrk="1" fontAlgn="auto" latinLnBrk="0" hangingPunct="1">
              <a:lnSpc>
                <a:spcPct val="100000"/>
              </a:lnSpc>
              <a:spcBef>
                <a:spcPts val="615"/>
              </a:spcBef>
              <a:spcAft>
                <a:spcPts val="0"/>
              </a:spcAft>
              <a:buClrTx/>
              <a:buSzTx/>
              <a:buFontTx/>
              <a:buChar char="•"/>
              <a:tabLst>
                <a:tab pos="127000" algn="l"/>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If foundation </a:t>
            </a:r>
            <a:r>
              <a:rPr kumimoji="0" lang="en-US" sz="1200" b="0" i="0" u="none" strike="noStrike" kern="1200" cap="none" spc="-5" normalizeH="0" baseline="0" noProof="0" dirty="0">
                <a:ln>
                  <a:noFill/>
                </a:ln>
                <a:solidFill>
                  <a:srgbClr val="000000"/>
                </a:solidFill>
                <a:effectLst/>
                <a:uLnTx/>
                <a:uFillTx/>
                <a:latin typeface="Arial"/>
                <a:ea typeface="+mn-ea"/>
                <a:cs typeface="Arial"/>
              </a:rPr>
              <a:t>is</a:t>
            </a:r>
            <a:r>
              <a:rPr kumimoji="0" lang="en-US" sz="1200" b="0" i="0" u="none" strike="noStrike" kern="1200" cap="none" spc="-85" normalizeH="0" baseline="0" noProof="0" dirty="0">
                <a:ln>
                  <a:noFill/>
                </a:ln>
                <a:solidFill>
                  <a:srgbClr val="000000"/>
                </a:solidFill>
                <a:effectLst/>
                <a:uLnTx/>
                <a:uFillTx/>
                <a:latin typeface="Arial"/>
                <a:ea typeface="+mn-ea"/>
                <a:cs typeface="Arial"/>
              </a:rPr>
              <a:t> </a:t>
            </a:r>
            <a:r>
              <a:rPr kumimoji="0" lang="en-US" sz="1200" b="0" i="0" u="none" strike="noStrike" kern="1200" cap="none" spc="-5" normalizeH="0" baseline="0" noProof="0" dirty="0">
                <a:ln>
                  <a:noFill/>
                </a:ln>
                <a:solidFill>
                  <a:srgbClr val="000000"/>
                </a:solidFill>
                <a:effectLst/>
                <a:uLnTx/>
                <a:uFillTx/>
                <a:latin typeface="Arial"/>
                <a:ea typeface="+mn-ea"/>
                <a:cs typeface="Arial"/>
              </a:rPr>
              <a:t>available,</a:t>
            </a:r>
            <a:r>
              <a:rPr kumimoji="0" lang="en-US" sz="1200" b="0" i="0" u="none" strike="noStrike" kern="1200" cap="none" spc="0" normalizeH="0" baseline="0" noProof="0" dirty="0">
                <a:ln>
                  <a:noFill/>
                </a:ln>
                <a:solidFill>
                  <a:srgbClr val="000000"/>
                </a:solidFill>
                <a:effectLst/>
                <a:uLnTx/>
                <a:uFillTx/>
                <a:latin typeface="Arial"/>
                <a:ea typeface="+mn-ea"/>
                <a:cs typeface="Arial"/>
              </a:rPr>
              <a:t> </a:t>
            </a:r>
            <a:r>
              <a:rPr kumimoji="0" lang="en-US" sz="1200" b="0" i="0" u="none" strike="noStrike" kern="1200" cap="none" spc="5" normalizeH="0" baseline="0" noProof="0" dirty="0">
                <a:ln>
                  <a:noFill/>
                </a:ln>
                <a:solidFill>
                  <a:srgbClr val="000000"/>
                </a:solidFill>
                <a:effectLst/>
                <a:uLnTx/>
                <a:uFillTx/>
                <a:latin typeface="Arial"/>
                <a:ea typeface="+mn-ea"/>
                <a:cs typeface="Arial"/>
              </a:rPr>
              <a:t>free </a:t>
            </a:r>
            <a:r>
              <a:rPr kumimoji="0" lang="en-US" sz="1200" b="0" i="0" u="none" strike="noStrike" kern="1200" cap="none" spc="0" normalizeH="0" baseline="0" noProof="0" dirty="0">
                <a:ln>
                  <a:noFill/>
                </a:ln>
                <a:solidFill>
                  <a:srgbClr val="000000"/>
                </a:solidFill>
                <a:effectLst/>
                <a:uLnTx/>
                <a:uFillTx/>
                <a:latin typeface="Arial"/>
                <a:ea typeface="+mn-ea"/>
                <a:cs typeface="Arial"/>
              </a:rPr>
              <a:t>drug </a:t>
            </a:r>
            <a:r>
              <a:rPr kumimoji="0" lang="en-US" sz="1200" b="0" i="0" u="none" strike="noStrike" kern="1200" cap="none" spc="-10" normalizeH="0" baseline="0" noProof="0" dirty="0">
                <a:ln>
                  <a:noFill/>
                </a:ln>
                <a:solidFill>
                  <a:srgbClr val="000000"/>
                </a:solidFill>
                <a:effectLst/>
                <a:uLnTx/>
                <a:uFillTx/>
                <a:latin typeface="Arial"/>
                <a:ea typeface="+mn-ea"/>
                <a:cs typeface="Arial"/>
              </a:rPr>
              <a:t>will </a:t>
            </a:r>
            <a:r>
              <a:rPr kumimoji="0" lang="en-US" sz="1200" b="0" i="0" u="none" strike="noStrike" kern="1200" cap="none" spc="0" normalizeH="0" baseline="0" noProof="0" dirty="0">
                <a:ln>
                  <a:noFill/>
                </a:ln>
                <a:solidFill>
                  <a:srgbClr val="000000"/>
                </a:solidFill>
                <a:effectLst/>
                <a:uLnTx/>
                <a:uFillTx/>
                <a:latin typeface="Arial"/>
                <a:ea typeface="+mn-ea"/>
                <a:cs typeface="Arial"/>
              </a:rPr>
              <a:t>be</a:t>
            </a:r>
            <a:r>
              <a:rPr kumimoji="0" lang="en-US" sz="1200" b="0" i="0" u="none" strike="noStrike" kern="1200" cap="none" spc="-60" normalizeH="0" baseline="0" noProof="0" dirty="0">
                <a:ln>
                  <a:noFill/>
                </a:ln>
                <a:solidFill>
                  <a:srgbClr val="000000"/>
                </a:solidFill>
                <a:effectLst/>
                <a:uLnTx/>
                <a:uFillTx/>
                <a:latin typeface="Arial"/>
                <a:ea typeface="+mn-ea"/>
                <a:cs typeface="Arial"/>
              </a:rPr>
              <a:t> </a:t>
            </a:r>
            <a:r>
              <a:rPr kumimoji="0" lang="en-US" sz="1200" b="0" i="0" u="none" strike="noStrike" kern="1200" cap="none" spc="-5" normalizeH="0" baseline="0" noProof="0" dirty="0">
                <a:ln>
                  <a:noFill/>
                </a:ln>
                <a:solidFill>
                  <a:srgbClr val="000000"/>
                </a:solidFill>
                <a:effectLst/>
                <a:uLnTx/>
                <a:uFillTx/>
                <a:latin typeface="Arial"/>
                <a:ea typeface="+mn-ea"/>
                <a:cs typeface="Arial"/>
              </a:rPr>
              <a:t>denied</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227013" marR="5080" lvl="0" indent="-112713" algn="l" defTabSz="914400" rtl="0" eaLnBrk="1" fontAlgn="auto" latinLnBrk="0" hangingPunct="1">
              <a:lnSpc>
                <a:spcPct val="100000"/>
              </a:lnSpc>
              <a:spcBef>
                <a:spcPts val="615"/>
              </a:spcBef>
              <a:spcAft>
                <a:spcPts val="0"/>
              </a:spcAft>
              <a:buClrTx/>
              <a:buSzTx/>
              <a:buFontTx/>
              <a:buChar char="•"/>
              <a:tabLst>
                <a:tab pos="127000" algn="l"/>
              </a:tabLst>
              <a:defRPr/>
            </a:pPr>
            <a:r>
              <a:rPr kumimoji="0" lang="en-US" sz="1200" b="1" i="0" u="none" strike="noStrike" kern="1200" cap="none" spc="0" normalizeH="0" baseline="0" noProof="0" dirty="0">
                <a:ln>
                  <a:noFill/>
                </a:ln>
                <a:solidFill>
                  <a:srgbClr val="033C5A"/>
                </a:solidFill>
                <a:effectLst/>
                <a:uLnTx/>
                <a:uFillTx/>
                <a:latin typeface="Arial"/>
                <a:ea typeface="+mn-ea"/>
                <a:cs typeface="Arial"/>
              </a:rPr>
              <a:t>Manufacturers</a:t>
            </a:r>
            <a:r>
              <a:rPr kumimoji="0" lang="en-US" sz="1200" b="0" i="0" u="none" strike="noStrike" kern="1200" cap="none" spc="0" normalizeH="0" baseline="0" noProof="0" dirty="0">
                <a:ln>
                  <a:noFill/>
                </a:ln>
                <a:solidFill>
                  <a:srgbClr val="033C5A"/>
                </a:solidFill>
                <a:effectLst/>
                <a:uLnTx/>
                <a:uFillTx/>
                <a:latin typeface="Arial"/>
                <a:ea typeface="+mn-ea"/>
                <a:cs typeface="Arial"/>
              </a:rPr>
              <a:t> </a:t>
            </a:r>
            <a:r>
              <a:rPr kumimoji="0" lang="en-US" sz="1200" b="1" i="0" u="none" strike="noStrike" kern="1200" cap="none" spc="0" normalizeH="0" baseline="0" noProof="0" dirty="0">
                <a:ln>
                  <a:noFill/>
                </a:ln>
                <a:solidFill>
                  <a:srgbClr val="033C5A"/>
                </a:solidFill>
                <a:effectLst/>
                <a:uLnTx/>
                <a:uFillTx/>
                <a:latin typeface="Arial"/>
                <a:ea typeface="+mn-ea"/>
                <a:cs typeface="Arial"/>
              </a:rPr>
              <a:t>pay </a:t>
            </a:r>
            <a:r>
              <a:rPr kumimoji="0" lang="en-US" sz="1200" b="1" i="0" u="none" strike="noStrike" kern="1200" cap="none" spc="-5" normalizeH="0" baseline="0" noProof="0" dirty="0">
                <a:ln>
                  <a:noFill/>
                </a:ln>
                <a:solidFill>
                  <a:srgbClr val="033C5A"/>
                </a:solidFill>
                <a:effectLst/>
                <a:uLnTx/>
                <a:uFillTx/>
                <a:latin typeface="Arial"/>
                <a:ea typeface="+mn-ea"/>
                <a:cs typeface="Arial"/>
              </a:rPr>
              <a:t>if</a:t>
            </a:r>
            <a:r>
              <a:rPr kumimoji="0" lang="en-US" sz="1200" b="1" i="0" u="none" strike="noStrike" kern="1200" cap="none" spc="-100" normalizeH="0" baseline="0" noProof="0" dirty="0">
                <a:ln>
                  <a:noFill/>
                </a:ln>
                <a:solidFill>
                  <a:srgbClr val="033C5A"/>
                </a:solidFill>
                <a:effectLst/>
                <a:uLnTx/>
                <a:uFillTx/>
                <a:latin typeface="Arial"/>
                <a:ea typeface="+mn-ea"/>
                <a:cs typeface="Arial"/>
              </a:rPr>
              <a:t> </a:t>
            </a:r>
            <a:r>
              <a:rPr kumimoji="0" lang="en-US" sz="1200" b="1" i="0" u="none" strike="noStrike" kern="1200" cap="none" spc="0" normalizeH="0" baseline="0" noProof="0" dirty="0">
                <a:ln>
                  <a:noFill/>
                </a:ln>
                <a:solidFill>
                  <a:srgbClr val="033C5A"/>
                </a:solidFill>
                <a:effectLst/>
                <a:uLnTx/>
                <a:uFillTx/>
                <a:latin typeface="Arial"/>
                <a:ea typeface="+mn-ea"/>
                <a:cs typeface="Arial"/>
              </a:rPr>
              <a:t>drug </a:t>
            </a:r>
            <a:r>
              <a:rPr kumimoji="0" lang="en-US" sz="1200" b="1" i="0" u="none" strike="noStrike" kern="1200" cap="none" spc="-5" normalizeH="0" baseline="0" noProof="0" dirty="0">
                <a:ln>
                  <a:noFill/>
                </a:ln>
                <a:solidFill>
                  <a:srgbClr val="033C5A"/>
                </a:solidFill>
                <a:effectLst/>
                <a:uLnTx/>
                <a:uFillTx/>
                <a:latin typeface="Arial"/>
                <a:ea typeface="+mn-ea"/>
                <a:cs typeface="Arial"/>
              </a:rPr>
              <a:t>is </a:t>
            </a:r>
            <a:r>
              <a:rPr kumimoji="0" lang="en-US" sz="1200" b="1" i="0" u="none" strike="noStrike" kern="1200" cap="none" spc="0" normalizeH="0" baseline="0" noProof="0" dirty="0">
                <a:ln>
                  <a:noFill/>
                </a:ln>
                <a:solidFill>
                  <a:srgbClr val="033C5A"/>
                </a:solidFill>
                <a:effectLst/>
                <a:uLnTx/>
                <a:uFillTx/>
                <a:latin typeface="Arial"/>
                <a:ea typeface="+mn-ea"/>
                <a:cs typeface="Arial"/>
              </a:rPr>
              <a:t>off-</a:t>
            </a:r>
            <a:r>
              <a:rPr kumimoji="0" lang="en-US" sz="1200" b="1" i="0" u="none" strike="noStrike" kern="1200" cap="none" spc="-5" normalizeH="0" baseline="0" noProof="0" dirty="0">
                <a:ln>
                  <a:noFill/>
                </a:ln>
                <a:solidFill>
                  <a:srgbClr val="033C5A"/>
                </a:solidFill>
                <a:effectLst/>
                <a:uLnTx/>
                <a:uFillTx/>
                <a:latin typeface="Arial"/>
                <a:ea typeface="+mn-ea"/>
                <a:cs typeface="Arial"/>
              </a:rPr>
              <a:t>label </a:t>
            </a:r>
            <a:r>
              <a:rPr kumimoji="0" lang="en-US" sz="1200" b="1" i="0" u="none" strike="noStrike" kern="1200" cap="none" spc="0" normalizeH="0" baseline="0" noProof="0" dirty="0">
                <a:ln>
                  <a:noFill/>
                </a:ln>
                <a:solidFill>
                  <a:srgbClr val="033C5A"/>
                </a:solidFill>
                <a:effectLst/>
                <a:uLnTx/>
                <a:uFillTx/>
                <a:latin typeface="Arial"/>
                <a:ea typeface="+mn-ea"/>
                <a:cs typeface="Arial"/>
              </a:rPr>
              <a:t>or </a:t>
            </a:r>
            <a:r>
              <a:rPr kumimoji="0" lang="en-US" sz="1200" b="1" i="0" u="none" strike="noStrike" kern="1200" cap="none" spc="-5" normalizeH="0" baseline="0" noProof="0" dirty="0">
                <a:ln>
                  <a:noFill/>
                </a:ln>
                <a:solidFill>
                  <a:srgbClr val="033C5A"/>
                </a:solidFill>
                <a:effectLst/>
                <a:uLnTx/>
                <a:uFillTx/>
                <a:latin typeface="Arial"/>
                <a:ea typeface="+mn-ea"/>
                <a:cs typeface="Arial"/>
              </a:rPr>
              <a:t>denied </a:t>
            </a:r>
            <a:r>
              <a:rPr lang="en-US" sz="1200" b="1" spc="5" dirty="0">
                <a:solidFill>
                  <a:srgbClr val="033C5A"/>
                </a:solidFill>
                <a:latin typeface="Arial"/>
                <a:cs typeface="Arial"/>
              </a:rPr>
              <a:t>by</a:t>
            </a:r>
            <a:r>
              <a:rPr kumimoji="0" lang="en-US" sz="1200" b="1" i="0" u="none" strike="noStrike" kern="1200" cap="none" spc="5" normalizeH="0" baseline="0" noProof="0" dirty="0">
                <a:ln>
                  <a:noFill/>
                </a:ln>
                <a:solidFill>
                  <a:srgbClr val="033C5A"/>
                </a:solidFill>
                <a:effectLst/>
                <a:uLnTx/>
                <a:uFillTx/>
                <a:latin typeface="Arial"/>
                <a:ea typeface="+mn-ea"/>
                <a:cs typeface="Arial"/>
              </a:rPr>
              <a:t> </a:t>
            </a:r>
            <a:r>
              <a:rPr kumimoji="0" lang="en-US" sz="1200" b="1" i="0" u="none" strike="noStrike" kern="1200" cap="none" spc="-5" normalizeH="0" baseline="0" noProof="0" dirty="0">
                <a:ln>
                  <a:noFill/>
                </a:ln>
                <a:solidFill>
                  <a:srgbClr val="033C5A"/>
                </a:solidFill>
                <a:effectLst/>
                <a:uLnTx/>
                <a:uFillTx/>
                <a:latin typeface="Arial"/>
                <a:ea typeface="+mn-ea"/>
                <a:cs typeface="Arial"/>
              </a:rPr>
              <a:t>insurance </a:t>
            </a:r>
          </a:p>
          <a:p>
            <a:pPr marL="227013" marR="5080" lvl="0" indent="-112713" algn="l" defTabSz="914400" rtl="0" eaLnBrk="1" fontAlgn="auto" latinLnBrk="0" hangingPunct="1">
              <a:lnSpc>
                <a:spcPct val="100000"/>
              </a:lnSpc>
              <a:spcBef>
                <a:spcPts val="615"/>
              </a:spcBef>
              <a:spcAft>
                <a:spcPts val="0"/>
              </a:spcAft>
              <a:buClrTx/>
              <a:buSzTx/>
              <a:buFontTx/>
              <a:buChar char="•"/>
              <a:tabLst>
                <a:tab pos="127000" algn="l"/>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Appeal </a:t>
            </a:r>
            <a:r>
              <a:rPr kumimoji="0" lang="en-US" sz="1200" b="0" i="0" u="none" strike="noStrike" kern="1200" cap="none" spc="-10" normalizeH="0" baseline="0" noProof="0" dirty="0">
                <a:ln>
                  <a:noFill/>
                </a:ln>
                <a:solidFill>
                  <a:srgbClr val="000000"/>
                </a:solidFill>
                <a:effectLst/>
                <a:uLnTx/>
                <a:uFillTx/>
                <a:latin typeface="Arial"/>
                <a:ea typeface="+mn-ea"/>
                <a:cs typeface="Arial"/>
              </a:rPr>
              <a:t>with </a:t>
            </a:r>
            <a:r>
              <a:rPr kumimoji="0" lang="en-US" sz="1200" b="0" i="0" u="none" strike="noStrike" kern="1200" cap="none" spc="0" normalizeH="0" baseline="0" noProof="0" dirty="0">
                <a:ln>
                  <a:noFill/>
                </a:ln>
                <a:solidFill>
                  <a:srgbClr val="000000"/>
                </a:solidFill>
                <a:effectLst/>
                <a:uLnTx/>
                <a:uFillTx/>
                <a:latin typeface="Arial"/>
                <a:ea typeface="+mn-ea"/>
                <a:cs typeface="Arial"/>
              </a:rPr>
              <a:t>peer to peer must occur first (sometimes multiple)</a:t>
            </a:r>
          </a:p>
          <a:p>
            <a:pPr marL="227013" marR="5080" lvl="0" indent="-112713" algn="l" defTabSz="914400" rtl="0" eaLnBrk="1" fontAlgn="auto" latinLnBrk="0" hangingPunct="1">
              <a:lnSpc>
                <a:spcPct val="100000"/>
              </a:lnSpc>
              <a:spcBef>
                <a:spcPts val="615"/>
              </a:spcBef>
              <a:spcAft>
                <a:spcPts val="0"/>
              </a:spcAft>
              <a:buClrTx/>
              <a:buSzTx/>
              <a:buFontTx/>
              <a:buChar char="•"/>
              <a:tabLst>
                <a:tab pos="127000" algn="l"/>
              </a:tabLst>
              <a:defRPr/>
            </a:pPr>
            <a:r>
              <a:rPr kumimoji="0" lang="en-US" sz="1200" b="0" i="0" u="none" strike="noStrike" kern="1200" cap="none" spc="-5" normalizeH="0" baseline="0" noProof="0" dirty="0">
                <a:ln>
                  <a:noFill/>
                </a:ln>
                <a:solidFill>
                  <a:srgbClr val="000000"/>
                </a:solidFill>
                <a:effectLst/>
                <a:uLnTx/>
                <a:uFillTx/>
                <a:latin typeface="Arial"/>
                <a:ea typeface="+mn-ea"/>
                <a:cs typeface="Arial"/>
              </a:rPr>
              <a:t>Every </a:t>
            </a:r>
            <a:r>
              <a:rPr kumimoji="0" lang="en-US" sz="1200" b="0" i="0" u="none" strike="noStrike" kern="1200" cap="none" spc="0" normalizeH="0" baseline="0" noProof="0" dirty="0">
                <a:ln>
                  <a:noFill/>
                </a:ln>
                <a:solidFill>
                  <a:srgbClr val="000000"/>
                </a:solidFill>
                <a:effectLst/>
                <a:uLnTx/>
                <a:uFillTx/>
                <a:latin typeface="Arial"/>
                <a:ea typeface="+mn-ea"/>
                <a:cs typeface="Arial"/>
              </a:rPr>
              <a:t>manufacturer</a:t>
            </a:r>
            <a:r>
              <a:rPr kumimoji="0" lang="en-US" sz="1200" b="0" i="0" u="none" strike="noStrike" kern="1200" cap="none" spc="-75" normalizeH="0" baseline="0" noProof="0" dirty="0">
                <a:ln>
                  <a:noFill/>
                </a:ln>
                <a:solidFill>
                  <a:srgbClr val="000000"/>
                </a:solidFill>
                <a:effectLst/>
                <a:uLnTx/>
                <a:uFillTx/>
                <a:latin typeface="Arial"/>
                <a:ea typeface="+mn-ea"/>
                <a:cs typeface="Arial"/>
              </a:rPr>
              <a:t> </a:t>
            </a:r>
            <a:r>
              <a:rPr kumimoji="0" lang="en-US" sz="1200" b="0" i="0" u="none" strike="noStrike" kern="1200" cap="none" spc="0" normalizeH="0" baseline="0" noProof="0" dirty="0">
                <a:ln>
                  <a:noFill/>
                </a:ln>
                <a:solidFill>
                  <a:srgbClr val="000000"/>
                </a:solidFill>
                <a:effectLst/>
                <a:uLnTx/>
                <a:uFillTx/>
                <a:latin typeface="Arial"/>
                <a:ea typeface="+mn-ea"/>
                <a:cs typeface="Arial"/>
              </a:rPr>
              <a:t>sets </a:t>
            </a:r>
            <a:r>
              <a:rPr kumimoji="0" lang="en-US" sz="1200" b="0" i="0" u="none" strike="noStrike" kern="1200" cap="none" spc="-5" normalizeH="0" baseline="0" noProof="0" dirty="0">
                <a:ln>
                  <a:noFill/>
                </a:ln>
                <a:solidFill>
                  <a:srgbClr val="000000"/>
                </a:solidFill>
                <a:effectLst/>
                <a:uLnTx/>
                <a:uFillTx/>
                <a:latin typeface="Arial"/>
                <a:ea typeface="+mn-ea"/>
                <a:cs typeface="Arial"/>
              </a:rPr>
              <a:t>their income</a:t>
            </a:r>
            <a:r>
              <a:rPr kumimoji="0" lang="en-US" sz="1200" b="0" i="0" u="none" strike="noStrike" kern="1200" cap="none" spc="-25" normalizeH="0" baseline="0" noProof="0" dirty="0">
                <a:ln>
                  <a:noFill/>
                </a:ln>
                <a:solidFill>
                  <a:srgbClr val="000000"/>
                </a:solidFill>
                <a:effectLst/>
                <a:uLnTx/>
                <a:uFillTx/>
                <a:latin typeface="Arial"/>
                <a:ea typeface="+mn-ea"/>
                <a:cs typeface="Arial"/>
              </a:rPr>
              <a:t> </a:t>
            </a:r>
            <a:r>
              <a:rPr kumimoji="0" lang="en-US" sz="1200" b="0" i="0" u="none" strike="noStrike" kern="1200" cap="none" spc="-5" normalizeH="0" baseline="0" noProof="0" dirty="0">
                <a:ln>
                  <a:noFill/>
                </a:ln>
                <a:solidFill>
                  <a:srgbClr val="000000"/>
                </a:solidFill>
                <a:effectLst/>
                <a:uLnTx/>
                <a:uFillTx/>
                <a:latin typeface="Arial"/>
                <a:ea typeface="+mn-ea"/>
                <a:cs typeface="Arial"/>
              </a:rPr>
              <a:t>guidelines</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object 9">
            <a:extLst>
              <a:ext uri="{FF2B5EF4-FFF2-40B4-BE49-F238E27FC236}">
                <a16:creationId xmlns:a16="http://schemas.microsoft.com/office/drawing/2014/main" id="{0C948095-E3C2-474D-9A7F-173295AE27C1}"/>
              </a:ext>
            </a:extLst>
          </p:cNvPr>
          <p:cNvSpPr/>
          <p:nvPr/>
        </p:nvSpPr>
        <p:spPr>
          <a:xfrm>
            <a:off x="9518904" y="1841754"/>
            <a:ext cx="2063496" cy="3174492"/>
          </a:xfrm>
          <a:prstGeom prst="rect">
            <a:avLst/>
          </a:prstGeom>
          <a:solidFill>
            <a:schemeClr val="accent3">
              <a:lumMod val="95000"/>
            </a:schemeClr>
          </a:solidFill>
          <a:ln>
            <a:solidFill>
              <a:srgbClr val="0096D6"/>
            </a:solidFill>
          </a:ln>
        </p:spPr>
        <p:txBody>
          <a:bodyPr wrap="square" lIns="0" tIns="0" rIns="0" bIns="0" rtlCol="0" anchor="ctr"/>
          <a:lstStyle/>
          <a:p>
            <a:pPr marL="12700" marR="16510" lvl="0" indent="0" algn="ctr" defTabSz="914400" rtl="0" eaLnBrk="1" fontAlgn="auto" latinLnBrk="0" hangingPunct="1">
              <a:lnSpc>
                <a:spcPct val="100000"/>
              </a:lnSpc>
              <a:spcBef>
                <a:spcPts val="25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a:rPr>
              <a:t>Charity </a:t>
            </a:r>
            <a:r>
              <a:rPr kumimoji="0" lang="en-US" sz="1200" b="1" i="0" u="none" strike="noStrike" kern="1200" cap="none" spc="-5" normalizeH="0" baseline="0" noProof="0" dirty="0">
                <a:ln>
                  <a:noFill/>
                </a:ln>
                <a:solidFill>
                  <a:srgbClr val="000000"/>
                </a:solidFill>
                <a:effectLst/>
                <a:uLnTx/>
                <a:uFillTx/>
                <a:latin typeface="Arial"/>
                <a:ea typeface="+mn-ea"/>
                <a:cs typeface="Arial"/>
              </a:rPr>
              <a:t>Care </a:t>
            </a:r>
            <a:r>
              <a:rPr kumimoji="0" lang="en-US" sz="1200" b="1" i="0" u="none" strike="noStrike" kern="1200" cap="none" spc="0" normalizeH="0" baseline="0" noProof="0" dirty="0">
                <a:ln>
                  <a:noFill/>
                </a:ln>
                <a:solidFill>
                  <a:srgbClr val="000000"/>
                </a:solidFill>
                <a:effectLst/>
                <a:uLnTx/>
                <a:uFillTx/>
                <a:latin typeface="Arial"/>
                <a:ea typeface="+mn-ea"/>
                <a:cs typeface="Arial"/>
              </a:rPr>
              <a:t>&amp; </a:t>
            </a:r>
            <a:r>
              <a:rPr kumimoji="0" lang="en-US" sz="1200" b="1" i="0" u="none" strike="noStrike" kern="1200" cap="none" spc="-5" normalizeH="0" baseline="0" noProof="0" dirty="0">
                <a:ln>
                  <a:noFill/>
                </a:ln>
                <a:solidFill>
                  <a:srgbClr val="000000"/>
                </a:solidFill>
                <a:effectLst/>
                <a:uLnTx/>
                <a:uFillTx/>
                <a:latin typeface="Arial"/>
                <a:ea typeface="+mn-ea"/>
                <a:cs typeface="Arial"/>
              </a:rPr>
              <a:t>Local</a:t>
            </a:r>
            <a:r>
              <a:rPr kumimoji="0" lang="en-US" sz="1200" b="1" i="0" u="none" strike="noStrike" kern="1200" cap="none" spc="-100" normalizeH="0" baseline="0" noProof="0" dirty="0">
                <a:ln>
                  <a:noFill/>
                </a:ln>
                <a:solidFill>
                  <a:srgbClr val="000000"/>
                </a:solidFill>
                <a:effectLst/>
                <a:uLnTx/>
                <a:uFillTx/>
                <a:latin typeface="Arial"/>
                <a:ea typeface="+mn-ea"/>
                <a:cs typeface="Arial"/>
              </a:rPr>
              <a:t> </a:t>
            </a:r>
            <a:r>
              <a:rPr kumimoji="0" lang="en-US" sz="1200" b="1" i="0" u="none" strike="noStrike" kern="1200" cap="none" spc="0" normalizeH="0" baseline="0" noProof="0" dirty="0">
                <a:ln>
                  <a:noFill/>
                </a:ln>
                <a:solidFill>
                  <a:srgbClr val="000000"/>
                </a:solidFill>
                <a:effectLst/>
                <a:uLnTx/>
                <a:uFillTx/>
                <a:latin typeface="Arial"/>
                <a:ea typeface="+mn-ea"/>
                <a:cs typeface="Arial"/>
              </a:rPr>
              <a:t>Social  </a:t>
            </a:r>
            <a:r>
              <a:rPr kumimoji="0" lang="en-US" sz="1200" b="1" i="0" u="none" strike="noStrike" kern="1200" cap="none" spc="-5" normalizeH="0" baseline="0" noProof="0" dirty="0">
                <a:ln>
                  <a:noFill/>
                </a:ln>
                <a:solidFill>
                  <a:srgbClr val="000000"/>
                </a:solidFill>
                <a:effectLst/>
                <a:uLnTx/>
                <a:uFillTx/>
                <a:latin typeface="Arial"/>
                <a:ea typeface="+mn-ea"/>
                <a:cs typeface="Arial"/>
              </a:rPr>
              <a:t>Service</a:t>
            </a:r>
            <a:r>
              <a:rPr kumimoji="0" lang="en-US" sz="1200" b="1" i="0" u="none" strike="noStrike" kern="1200" cap="none" spc="-20" normalizeH="0" baseline="0" noProof="0" dirty="0">
                <a:ln>
                  <a:noFill/>
                </a:ln>
                <a:solidFill>
                  <a:srgbClr val="000000"/>
                </a:solidFill>
                <a:effectLst/>
                <a:uLnTx/>
                <a:uFillTx/>
                <a:latin typeface="Arial"/>
                <a:ea typeface="+mn-ea"/>
                <a:cs typeface="Arial"/>
              </a:rPr>
              <a:t> </a:t>
            </a:r>
            <a:r>
              <a:rPr kumimoji="0" lang="en-US" sz="1200" b="1" i="0" u="none" strike="noStrike" kern="1200" cap="none" spc="0" normalizeH="0" baseline="0" noProof="0" dirty="0">
                <a:ln>
                  <a:noFill/>
                </a:ln>
                <a:solidFill>
                  <a:srgbClr val="000000"/>
                </a:solidFill>
                <a:effectLst/>
                <a:uLnTx/>
                <a:uFillTx/>
                <a:latin typeface="Arial"/>
                <a:ea typeface="+mn-ea"/>
                <a:cs typeface="Arial"/>
              </a:rPr>
              <a:t>Organizations</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227013" marR="15875" lvl="0" indent="-112713" algn="l" defTabSz="914400" rtl="0" eaLnBrk="1" fontAlgn="auto" latinLnBrk="0" hangingPunct="1">
              <a:lnSpc>
                <a:spcPct val="100000"/>
              </a:lnSpc>
              <a:spcBef>
                <a:spcPts val="595"/>
              </a:spcBef>
              <a:spcAft>
                <a:spcPts val="0"/>
              </a:spcAft>
              <a:buClrTx/>
              <a:buSzTx/>
              <a:buFontTx/>
              <a:buChar char="•"/>
              <a:tabLst>
                <a:tab pos="227013" algn="l"/>
              </a:tabLst>
              <a:defRPr/>
            </a:pPr>
            <a:r>
              <a:rPr kumimoji="0" lang="en-US" sz="1200" b="0" i="0" u="none" strike="noStrike" kern="1200" cap="none" spc="-5" normalizeH="0" baseline="0" noProof="0" dirty="0">
                <a:ln>
                  <a:noFill/>
                </a:ln>
                <a:solidFill>
                  <a:srgbClr val="000000"/>
                </a:solidFill>
                <a:effectLst/>
                <a:uLnTx/>
                <a:uFillTx/>
                <a:latin typeface="Arial"/>
                <a:ea typeface="+mn-ea"/>
                <a:cs typeface="Arial"/>
              </a:rPr>
              <a:t>Check </a:t>
            </a:r>
            <a:r>
              <a:rPr kumimoji="0" lang="en-US" sz="1200" b="0" i="0" u="none" strike="noStrike" kern="1200" cap="none" spc="-10" normalizeH="0" baseline="0" noProof="0" dirty="0">
                <a:ln>
                  <a:noFill/>
                </a:ln>
                <a:solidFill>
                  <a:srgbClr val="000000"/>
                </a:solidFill>
                <a:effectLst/>
                <a:uLnTx/>
                <a:uFillTx/>
                <a:latin typeface="Arial"/>
                <a:ea typeface="+mn-ea"/>
                <a:cs typeface="Arial"/>
              </a:rPr>
              <a:t>with </a:t>
            </a:r>
            <a:r>
              <a:rPr kumimoji="0" lang="en-US" sz="1200" b="1" i="0" u="none" strike="noStrike" kern="1200" cap="none" spc="0" normalizeH="0" baseline="0" noProof="0" dirty="0">
                <a:ln>
                  <a:noFill/>
                </a:ln>
                <a:solidFill>
                  <a:srgbClr val="033C5A"/>
                </a:solidFill>
                <a:effectLst/>
                <a:uLnTx/>
                <a:uFillTx/>
                <a:latin typeface="Arial"/>
                <a:ea typeface="+mn-ea"/>
                <a:cs typeface="Arial"/>
              </a:rPr>
              <a:t>cancer center </a:t>
            </a:r>
            <a:r>
              <a:rPr kumimoji="0" lang="en-US" sz="1200" b="0" i="0" u="none" strike="noStrike" kern="1200" cap="none" spc="0" normalizeH="0" baseline="0" noProof="0" dirty="0">
                <a:ln>
                  <a:noFill/>
                </a:ln>
                <a:solidFill>
                  <a:srgbClr val="000000"/>
                </a:solidFill>
                <a:effectLst/>
                <a:uLnTx/>
                <a:uFillTx/>
                <a:latin typeface="Arial"/>
                <a:ea typeface="+mn-ea"/>
                <a:cs typeface="Arial"/>
              </a:rPr>
              <a:t>to see </a:t>
            </a:r>
            <a:r>
              <a:rPr kumimoji="0" lang="en-US" sz="1200" b="0" i="0" u="none" strike="noStrike" kern="1200" cap="none" spc="-5" normalizeH="0" baseline="0" noProof="0" dirty="0">
                <a:ln>
                  <a:noFill/>
                </a:ln>
                <a:solidFill>
                  <a:srgbClr val="000000"/>
                </a:solidFill>
                <a:effectLst/>
                <a:uLnTx/>
                <a:uFillTx/>
                <a:latin typeface="Arial"/>
                <a:ea typeface="+mn-ea"/>
                <a:cs typeface="Arial"/>
              </a:rPr>
              <a:t>if </a:t>
            </a:r>
            <a:r>
              <a:rPr kumimoji="0" lang="en-US" sz="1200" b="0" i="0" u="none" strike="noStrike" kern="1200" cap="none" spc="0" normalizeH="0" baseline="0" noProof="0" dirty="0">
                <a:ln>
                  <a:noFill/>
                </a:ln>
                <a:solidFill>
                  <a:srgbClr val="000000"/>
                </a:solidFill>
                <a:effectLst/>
                <a:uLnTx/>
                <a:uFillTx/>
                <a:latin typeface="Arial"/>
                <a:ea typeface="+mn-ea"/>
                <a:cs typeface="Arial"/>
              </a:rPr>
              <a:t>they</a:t>
            </a:r>
            <a:r>
              <a:rPr kumimoji="0" lang="en-US" sz="1200" b="0" i="0" u="none" strike="noStrike" kern="1200" cap="none" spc="-140" normalizeH="0" baseline="0" noProof="0" dirty="0">
                <a:ln>
                  <a:noFill/>
                </a:ln>
                <a:solidFill>
                  <a:srgbClr val="000000"/>
                </a:solidFill>
                <a:effectLst/>
                <a:uLnTx/>
                <a:uFillTx/>
                <a:latin typeface="Arial"/>
                <a:ea typeface="+mn-ea"/>
                <a:cs typeface="Arial"/>
              </a:rPr>
              <a:t> </a:t>
            </a:r>
            <a:r>
              <a:rPr kumimoji="0" lang="en-US" sz="1200" b="0" i="0" u="none" strike="noStrike" kern="1200" cap="none" spc="-5" normalizeH="0" baseline="0" noProof="0" dirty="0">
                <a:ln>
                  <a:noFill/>
                </a:ln>
                <a:solidFill>
                  <a:srgbClr val="000000"/>
                </a:solidFill>
                <a:effectLst/>
                <a:uLnTx/>
                <a:uFillTx/>
                <a:latin typeface="Arial"/>
                <a:ea typeface="+mn-ea"/>
                <a:cs typeface="Arial"/>
              </a:rPr>
              <a:t>provide </a:t>
            </a:r>
            <a:r>
              <a:rPr kumimoji="0" lang="en-US" sz="1200" b="0" i="0" u="none" strike="noStrike" kern="1200" cap="none" spc="0" normalizeH="0" baseline="0" noProof="0" dirty="0">
                <a:ln>
                  <a:noFill/>
                </a:ln>
                <a:solidFill>
                  <a:srgbClr val="000000"/>
                </a:solidFill>
                <a:effectLst/>
                <a:uLnTx/>
                <a:uFillTx/>
                <a:latin typeface="Arial"/>
                <a:ea typeface="+mn-ea"/>
                <a:cs typeface="Arial"/>
              </a:rPr>
              <a:t>financial</a:t>
            </a:r>
            <a:r>
              <a:rPr kumimoji="0" lang="en-US" sz="1200" b="0" i="0" u="none" strike="noStrike" kern="1200" cap="none" spc="-25" normalizeH="0" baseline="0" noProof="0" dirty="0">
                <a:ln>
                  <a:noFill/>
                </a:ln>
                <a:solidFill>
                  <a:srgbClr val="000000"/>
                </a:solidFill>
                <a:effectLst/>
                <a:uLnTx/>
                <a:uFillTx/>
                <a:latin typeface="Arial"/>
                <a:ea typeface="+mn-ea"/>
                <a:cs typeface="Arial"/>
              </a:rPr>
              <a:t> </a:t>
            </a:r>
            <a:r>
              <a:rPr kumimoji="0" lang="en-US" sz="1200" b="0" i="0" u="none" strike="noStrike" kern="1200" cap="none" spc="0" normalizeH="0" baseline="0" noProof="0" dirty="0">
                <a:ln>
                  <a:noFill/>
                </a:ln>
                <a:solidFill>
                  <a:srgbClr val="000000"/>
                </a:solidFill>
                <a:effectLst/>
                <a:uLnTx/>
                <a:uFillTx/>
                <a:latin typeface="Arial"/>
                <a:ea typeface="+mn-ea"/>
                <a:cs typeface="Arial"/>
              </a:rPr>
              <a:t>assistance</a:t>
            </a:r>
          </a:p>
          <a:p>
            <a:pPr marL="227013" marR="18415" lvl="0" indent="-112713" algn="l" defTabSz="914400" rtl="0" eaLnBrk="1" fontAlgn="auto" latinLnBrk="0" hangingPunct="1">
              <a:lnSpc>
                <a:spcPct val="100000"/>
              </a:lnSpc>
              <a:spcBef>
                <a:spcPts val="595"/>
              </a:spcBef>
              <a:spcAft>
                <a:spcPts val="0"/>
              </a:spcAft>
              <a:buClrTx/>
              <a:buSzTx/>
              <a:buFontTx/>
              <a:buChar char="•"/>
              <a:tabLst>
                <a:tab pos="227013" algn="l"/>
              </a:tabLst>
              <a:defRPr/>
            </a:pPr>
            <a:r>
              <a:rPr kumimoji="0" lang="en-US" sz="1200" b="0" i="0" u="none" strike="noStrike" kern="1200" cap="none" spc="-5" normalizeH="0" baseline="0" noProof="0" dirty="0">
                <a:ln>
                  <a:noFill/>
                </a:ln>
                <a:solidFill>
                  <a:srgbClr val="000000"/>
                </a:solidFill>
                <a:effectLst/>
                <a:uLnTx/>
                <a:uFillTx/>
                <a:latin typeface="Arial"/>
                <a:ea typeface="+mn-ea"/>
                <a:cs typeface="Arial"/>
              </a:rPr>
              <a:t>Check with </a:t>
            </a:r>
            <a:r>
              <a:rPr kumimoji="0" lang="en-US" sz="1200" b="1" i="0" u="none" strike="noStrike" kern="1200" cap="none" spc="0" normalizeH="0" baseline="0" noProof="0" dirty="0">
                <a:ln>
                  <a:noFill/>
                </a:ln>
                <a:solidFill>
                  <a:srgbClr val="033C5A"/>
                </a:solidFill>
                <a:effectLst/>
                <a:uLnTx/>
                <a:uFillTx/>
                <a:latin typeface="Arial"/>
                <a:ea typeface="+mn-ea"/>
                <a:cs typeface="Arial"/>
              </a:rPr>
              <a:t>pharmacy</a:t>
            </a:r>
            <a:r>
              <a:rPr kumimoji="0" lang="en-US" sz="1200" b="0" i="0" u="none" strike="noStrike" kern="1200" cap="none" spc="0" normalizeH="0" baseline="0" noProof="0" dirty="0">
                <a:ln>
                  <a:noFill/>
                </a:ln>
                <a:solidFill>
                  <a:srgbClr val="000000"/>
                </a:solidFill>
                <a:effectLst/>
                <a:uLnTx/>
                <a:uFillTx/>
                <a:latin typeface="Arial"/>
                <a:ea typeface="+mn-ea"/>
                <a:cs typeface="Arial"/>
              </a:rPr>
              <a:t> to </a:t>
            </a:r>
            <a:r>
              <a:rPr kumimoji="0" lang="en-US" sz="1200" b="0" i="0" u="none" strike="noStrike" kern="1200" cap="none" spc="-5" normalizeH="0" baseline="0" noProof="0" dirty="0">
                <a:ln>
                  <a:noFill/>
                </a:ln>
                <a:solidFill>
                  <a:srgbClr val="000000"/>
                </a:solidFill>
                <a:effectLst/>
                <a:uLnTx/>
                <a:uFillTx/>
                <a:latin typeface="Arial"/>
                <a:ea typeface="+mn-ea"/>
                <a:cs typeface="Arial"/>
              </a:rPr>
              <a:t>inquire about </a:t>
            </a:r>
            <a:r>
              <a:rPr kumimoji="0" lang="en-US" sz="1200" b="0" i="0" u="none" strike="noStrike" kern="1200" cap="none" spc="0" normalizeH="0" baseline="0" noProof="0" dirty="0">
                <a:ln>
                  <a:noFill/>
                </a:ln>
                <a:solidFill>
                  <a:srgbClr val="000000"/>
                </a:solidFill>
                <a:effectLst/>
                <a:uLnTx/>
                <a:uFillTx/>
                <a:latin typeface="Arial"/>
                <a:ea typeface="+mn-ea"/>
                <a:cs typeface="Arial"/>
              </a:rPr>
              <a:t>any assistance</a:t>
            </a:r>
          </a:p>
          <a:p>
            <a:pPr marL="227013" marR="5080" lvl="0" indent="-112713" algn="l" defTabSz="914400" rtl="0" eaLnBrk="1" fontAlgn="auto" latinLnBrk="0" hangingPunct="1">
              <a:lnSpc>
                <a:spcPct val="100000"/>
              </a:lnSpc>
              <a:spcBef>
                <a:spcPts val="580"/>
              </a:spcBef>
              <a:spcAft>
                <a:spcPts val="0"/>
              </a:spcAft>
              <a:buClrTx/>
              <a:buSzTx/>
              <a:buFontTx/>
              <a:buChar char="•"/>
              <a:tabLst>
                <a:tab pos="227013" algn="l"/>
              </a:tabLst>
              <a:defRPr/>
            </a:pPr>
            <a:r>
              <a:rPr kumimoji="0" lang="en-US" sz="1200" b="0" i="0" u="none" strike="noStrike" kern="1200" cap="none" spc="-5" normalizeH="0" baseline="0" noProof="0" dirty="0">
                <a:ln>
                  <a:noFill/>
                </a:ln>
                <a:solidFill>
                  <a:srgbClr val="000000"/>
                </a:solidFill>
                <a:effectLst/>
                <a:uLnTx/>
                <a:uFillTx/>
                <a:latin typeface="Arial"/>
                <a:ea typeface="+mn-ea"/>
                <a:cs typeface="Arial"/>
              </a:rPr>
              <a:t>Check </a:t>
            </a:r>
            <a:r>
              <a:rPr kumimoji="0" lang="en-US" sz="1200" b="0" i="0" u="none" strike="noStrike" kern="1200" cap="none" spc="-10" normalizeH="0" baseline="0" noProof="0" dirty="0">
                <a:ln>
                  <a:noFill/>
                </a:ln>
                <a:solidFill>
                  <a:srgbClr val="000000"/>
                </a:solidFill>
                <a:effectLst/>
                <a:uLnTx/>
                <a:uFillTx/>
                <a:latin typeface="Arial"/>
                <a:ea typeface="+mn-ea"/>
                <a:cs typeface="Arial"/>
              </a:rPr>
              <a:t>with</a:t>
            </a:r>
            <a:r>
              <a:rPr kumimoji="0" lang="en-US" sz="1200" b="0" i="0" u="none" strike="noStrike" kern="1200" cap="none" spc="-5" normalizeH="0" baseline="0" noProof="0" dirty="0">
                <a:ln>
                  <a:noFill/>
                </a:ln>
                <a:solidFill>
                  <a:srgbClr val="000000"/>
                </a:solidFill>
                <a:effectLst/>
                <a:uLnTx/>
                <a:uFillTx/>
                <a:latin typeface="Arial"/>
                <a:ea typeface="+mn-ea"/>
                <a:cs typeface="Arial"/>
              </a:rPr>
              <a:t> </a:t>
            </a:r>
            <a:r>
              <a:rPr kumimoji="0" lang="en-US" sz="1200" b="1" i="0" u="none" strike="noStrike" kern="1200" cap="none" spc="0" normalizeH="0" baseline="0" noProof="0" dirty="0">
                <a:ln>
                  <a:noFill/>
                </a:ln>
                <a:solidFill>
                  <a:srgbClr val="033C5A"/>
                </a:solidFill>
                <a:effectLst/>
                <a:uLnTx/>
                <a:uFillTx/>
                <a:latin typeface="Arial"/>
                <a:ea typeface="+mn-ea"/>
                <a:cs typeface="Arial"/>
              </a:rPr>
              <a:t>Oncology  </a:t>
            </a:r>
            <a:r>
              <a:rPr kumimoji="0" lang="en-US" sz="1200" b="1" i="0" u="none" strike="noStrike" kern="1200" cap="none" spc="-5" normalizeH="0" baseline="0" noProof="0" dirty="0">
                <a:ln>
                  <a:noFill/>
                </a:ln>
                <a:solidFill>
                  <a:srgbClr val="033C5A"/>
                </a:solidFill>
                <a:effectLst/>
                <a:uLnTx/>
                <a:uFillTx/>
                <a:latin typeface="Arial"/>
                <a:ea typeface="+mn-ea"/>
                <a:cs typeface="Arial"/>
              </a:rPr>
              <a:t>Social </a:t>
            </a:r>
            <a:r>
              <a:rPr kumimoji="0" lang="en-US" sz="1200" b="1" i="0" u="none" strike="noStrike" kern="1200" cap="none" spc="0" normalizeH="0" baseline="0" noProof="0" dirty="0">
                <a:ln>
                  <a:noFill/>
                </a:ln>
                <a:solidFill>
                  <a:srgbClr val="033C5A"/>
                </a:solidFill>
                <a:effectLst/>
                <a:uLnTx/>
                <a:uFillTx/>
                <a:latin typeface="Arial"/>
                <a:ea typeface="+mn-ea"/>
                <a:cs typeface="Arial"/>
              </a:rPr>
              <a:t>Worker/ Patient  </a:t>
            </a:r>
            <a:r>
              <a:rPr kumimoji="0" lang="en-US" sz="1200" b="1" i="0" u="none" strike="noStrike" kern="1200" cap="none" spc="-5" normalizeH="0" baseline="0" noProof="0" dirty="0">
                <a:ln>
                  <a:noFill/>
                </a:ln>
                <a:solidFill>
                  <a:srgbClr val="033C5A"/>
                </a:solidFill>
                <a:effectLst/>
                <a:uLnTx/>
                <a:uFillTx/>
                <a:latin typeface="Arial"/>
                <a:ea typeface="+mn-ea"/>
                <a:cs typeface="Arial"/>
              </a:rPr>
              <a:t>Navigator</a:t>
            </a:r>
            <a:r>
              <a:rPr kumimoji="0" lang="en-US" sz="1200" b="0" i="0" u="none" strike="noStrike" kern="1200" cap="none" spc="-5" normalizeH="0" baseline="0" noProof="0" dirty="0">
                <a:ln>
                  <a:noFill/>
                </a:ln>
                <a:solidFill>
                  <a:srgbClr val="033C5A"/>
                </a:solidFill>
                <a:effectLst/>
                <a:uLnTx/>
                <a:uFillTx/>
                <a:latin typeface="Arial"/>
                <a:ea typeface="+mn-ea"/>
                <a:cs typeface="Arial"/>
              </a:rPr>
              <a:t> </a:t>
            </a:r>
            <a:r>
              <a:rPr kumimoji="0" lang="en-US" sz="1200" b="0" i="0" u="none" strike="noStrike" kern="1200" cap="none" spc="-5" normalizeH="0" baseline="0" noProof="0" dirty="0">
                <a:ln>
                  <a:noFill/>
                </a:ln>
                <a:solidFill>
                  <a:srgbClr val="000000"/>
                </a:solidFill>
                <a:effectLst/>
                <a:uLnTx/>
                <a:uFillTx/>
                <a:latin typeface="Arial"/>
                <a:ea typeface="+mn-ea"/>
                <a:cs typeface="Arial"/>
              </a:rPr>
              <a:t>about local  organizations </a:t>
            </a:r>
            <a:r>
              <a:rPr kumimoji="0" lang="en-US" sz="1200" b="0" i="0" u="none" strike="noStrike" kern="1200" cap="none" spc="0" normalizeH="0" baseline="0" noProof="0" dirty="0">
                <a:ln>
                  <a:noFill/>
                </a:ln>
                <a:solidFill>
                  <a:srgbClr val="000000"/>
                </a:solidFill>
                <a:effectLst/>
                <a:uLnTx/>
                <a:uFillTx/>
                <a:latin typeface="Arial"/>
                <a:ea typeface="+mn-ea"/>
                <a:cs typeface="Arial"/>
              </a:rPr>
              <a:t>that </a:t>
            </a:r>
            <a:r>
              <a:rPr kumimoji="0" lang="en-US" sz="1200" b="0" i="0" u="none" strike="noStrike" kern="1200" cap="none" spc="-5" normalizeH="0" baseline="0" noProof="0" dirty="0">
                <a:ln>
                  <a:noFill/>
                </a:ln>
                <a:solidFill>
                  <a:srgbClr val="000000"/>
                </a:solidFill>
                <a:effectLst/>
                <a:uLnTx/>
                <a:uFillTx/>
                <a:latin typeface="Arial"/>
                <a:ea typeface="+mn-ea"/>
                <a:cs typeface="Arial"/>
              </a:rPr>
              <a:t>provide  </a:t>
            </a:r>
            <a:r>
              <a:rPr kumimoji="0" lang="en-US" sz="1200" b="0" i="0" u="none" strike="noStrike" kern="1200" cap="none" spc="0" normalizeH="0" baseline="0" noProof="0" dirty="0">
                <a:ln>
                  <a:noFill/>
                </a:ln>
                <a:solidFill>
                  <a:srgbClr val="000000"/>
                </a:solidFill>
                <a:effectLst/>
                <a:uLnTx/>
                <a:uFillTx/>
                <a:latin typeface="Arial"/>
                <a:ea typeface="+mn-ea"/>
                <a:cs typeface="Arial"/>
              </a:rPr>
              <a:t>non-medical </a:t>
            </a:r>
            <a:r>
              <a:rPr kumimoji="0" lang="en-US" sz="1200" b="0" i="0" u="none" strike="noStrike" kern="1200" cap="none" spc="-5" normalizeH="0" baseline="0" noProof="0" dirty="0">
                <a:ln>
                  <a:noFill/>
                </a:ln>
                <a:solidFill>
                  <a:srgbClr val="000000"/>
                </a:solidFill>
                <a:effectLst/>
                <a:uLnTx/>
                <a:uFillTx/>
                <a:latin typeface="Arial"/>
                <a:ea typeface="+mn-ea"/>
                <a:cs typeface="Arial"/>
              </a:rPr>
              <a:t>financial/ in-kind </a:t>
            </a:r>
            <a:r>
              <a:rPr kumimoji="0" lang="en-US" sz="1200" b="0" i="0" u="none" strike="noStrike" kern="1200" cap="none" spc="0" normalizeH="0" baseline="0" noProof="0" dirty="0">
                <a:ln>
                  <a:noFill/>
                </a:ln>
                <a:solidFill>
                  <a:srgbClr val="000000"/>
                </a:solidFill>
                <a:effectLst/>
                <a:uLnTx/>
                <a:uFillTx/>
                <a:latin typeface="Arial"/>
                <a:ea typeface="+mn-ea"/>
                <a:cs typeface="Arial"/>
              </a:rPr>
              <a:t>assistance</a:t>
            </a:r>
          </a:p>
        </p:txBody>
      </p:sp>
      <p:sp>
        <p:nvSpPr>
          <p:cNvPr id="8" name="Arrow: Right 7">
            <a:extLst>
              <a:ext uri="{FF2B5EF4-FFF2-40B4-BE49-F238E27FC236}">
                <a16:creationId xmlns:a16="http://schemas.microsoft.com/office/drawing/2014/main" id="{04FA3B71-66B8-4864-A60E-88DCB25150FF}"/>
              </a:ext>
            </a:extLst>
          </p:cNvPr>
          <p:cNvSpPr/>
          <p:nvPr/>
        </p:nvSpPr>
        <p:spPr>
          <a:xfrm>
            <a:off x="2901314" y="3191377"/>
            <a:ext cx="645414" cy="475246"/>
          </a:xfrm>
          <a:prstGeom prst="rightArrow">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Arrow: Right 8">
            <a:extLst>
              <a:ext uri="{FF2B5EF4-FFF2-40B4-BE49-F238E27FC236}">
                <a16:creationId xmlns:a16="http://schemas.microsoft.com/office/drawing/2014/main" id="{9E86F128-50AB-4B40-9F02-A4E4C3B1E9C5}"/>
              </a:ext>
            </a:extLst>
          </p:cNvPr>
          <p:cNvSpPr/>
          <p:nvPr/>
        </p:nvSpPr>
        <p:spPr>
          <a:xfrm>
            <a:off x="5831966" y="3191377"/>
            <a:ext cx="645414" cy="475246"/>
          </a:xfrm>
          <a:prstGeom prst="rightArrow">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Arrow: Right 9">
            <a:extLst>
              <a:ext uri="{FF2B5EF4-FFF2-40B4-BE49-F238E27FC236}">
                <a16:creationId xmlns:a16="http://schemas.microsoft.com/office/drawing/2014/main" id="{A1B18299-D22B-4A3A-BEDA-2F9D95794CDE}"/>
              </a:ext>
            </a:extLst>
          </p:cNvPr>
          <p:cNvSpPr/>
          <p:nvPr/>
        </p:nvSpPr>
        <p:spPr>
          <a:xfrm>
            <a:off x="8762618" y="3191377"/>
            <a:ext cx="645414" cy="475246"/>
          </a:xfrm>
          <a:prstGeom prst="rightArrow">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38993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C5DEB-8786-4752-B5DB-9989EC32919E}"/>
              </a:ext>
            </a:extLst>
          </p:cNvPr>
          <p:cNvSpPr>
            <a:spLocks noGrp="1"/>
          </p:cNvSpPr>
          <p:nvPr>
            <p:ph type="title"/>
          </p:nvPr>
        </p:nvSpPr>
        <p:spPr/>
        <p:txBody>
          <a:bodyPr/>
          <a:lstStyle/>
          <a:p>
            <a:r>
              <a:rPr lang="en-US" dirty="0"/>
              <a:t>Insurance Optimization</a:t>
            </a:r>
          </a:p>
        </p:txBody>
      </p:sp>
      <p:sp>
        <p:nvSpPr>
          <p:cNvPr id="3" name="Content Placeholder 2">
            <a:extLst>
              <a:ext uri="{FF2B5EF4-FFF2-40B4-BE49-F238E27FC236}">
                <a16:creationId xmlns:a16="http://schemas.microsoft.com/office/drawing/2014/main" id="{FF6F5DA5-D1A4-4344-BD6F-A8A46D8B4C61}"/>
              </a:ext>
            </a:extLst>
          </p:cNvPr>
          <p:cNvSpPr>
            <a:spLocks noGrp="1"/>
          </p:cNvSpPr>
          <p:nvPr>
            <p:ph idx="1"/>
          </p:nvPr>
        </p:nvSpPr>
        <p:spPr>
          <a:xfrm>
            <a:off x="609600" y="1487077"/>
            <a:ext cx="6934200" cy="3810000"/>
          </a:xfrm>
        </p:spPr>
        <p:txBody>
          <a:bodyPr>
            <a:normAutofit fontScale="85000" lnSpcReduction="20000"/>
          </a:bodyPr>
          <a:lstStyle/>
          <a:p>
            <a:pPr marL="812800" lvl="1" indent="-457200">
              <a:spcBef>
                <a:spcPts val="805"/>
              </a:spcBef>
              <a:spcAft>
                <a:spcPts val="700"/>
              </a:spcAft>
              <a:buFont typeface="Arial" panose="020B0604020202020204" pitchFamily="34" charset="0"/>
              <a:buChar char="•"/>
              <a:tabLst>
                <a:tab pos="241300" algn="l"/>
              </a:tabLst>
            </a:pPr>
            <a:r>
              <a:rPr lang="en-US" spc="-5" dirty="0">
                <a:latin typeface="Arial"/>
                <a:cs typeface="Arial"/>
              </a:rPr>
              <a:t>Medicaid</a:t>
            </a:r>
            <a:r>
              <a:rPr lang="en-US" spc="-160" dirty="0">
                <a:latin typeface="Arial"/>
                <a:cs typeface="Arial"/>
              </a:rPr>
              <a:t> </a:t>
            </a:r>
            <a:r>
              <a:rPr lang="en-US" spc="-5" dirty="0">
                <a:latin typeface="Arial"/>
                <a:cs typeface="Arial"/>
              </a:rPr>
              <a:t>applications</a:t>
            </a:r>
            <a:endParaRPr lang="en-US" dirty="0">
              <a:latin typeface="Arial"/>
              <a:cs typeface="Arial"/>
            </a:endParaRPr>
          </a:p>
          <a:p>
            <a:pPr marL="812800" lvl="1" indent="-457200">
              <a:spcBef>
                <a:spcPts val="705"/>
              </a:spcBef>
              <a:spcAft>
                <a:spcPts val="700"/>
              </a:spcAft>
              <a:buFont typeface="Arial" panose="020B0604020202020204" pitchFamily="34" charset="0"/>
              <a:buChar char="•"/>
              <a:tabLst>
                <a:tab pos="241300" algn="l"/>
              </a:tabLst>
            </a:pPr>
            <a:r>
              <a:rPr lang="en-US" spc="-5" dirty="0">
                <a:latin typeface="Arial"/>
                <a:cs typeface="Arial"/>
              </a:rPr>
              <a:t>Disability</a:t>
            </a:r>
            <a:r>
              <a:rPr lang="en-US" spc="-145" dirty="0">
                <a:latin typeface="Arial"/>
                <a:cs typeface="Arial"/>
              </a:rPr>
              <a:t> </a:t>
            </a:r>
            <a:r>
              <a:rPr lang="en-US" spc="-5" dirty="0">
                <a:latin typeface="Arial"/>
                <a:cs typeface="Arial"/>
              </a:rPr>
              <a:t>applications </a:t>
            </a:r>
          </a:p>
          <a:p>
            <a:pPr marL="812800" lvl="1" indent="-457200">
              <a:spcBef>
                <a:spcPts val="705"/>
              </a:spcBef>
              <a:spcAft>
                <a:spcPts val="700"/>
              </a:spcAft>
              <a:buFont typeface="Arial" panose="020B0604020202020204" pitchFamily="34" charset="0"/>
              <a:buChar char="•"/>
              <a:tabLst>
                <a:tab pos="241300" algn="l"/>
              </a:tabLst>
            </a:pPr>
            <a:r>
              <a:rPr lang="en-US" spc="-5" dirty="0">
                <a:latin typeface="Arial"/>
                <a:cs typeface="Arial"/>
              </a:rPr>
              <a:t>Extra help</a:t>
            </a:r>
            <a:r>
              <a:rPr lang="en-US" spc="-160" dirty="0">
                <a:latin typeface="Arial"/>
                <a:cs typeface="Arial"/>
              </a:rPr>
              <a:t> </a:t>
            </a:r>
            <a:r>
              <a:rPr lang="en-US" spc="-5" dirty="0">
                <a:latin typeface="Arial"/>
                <a:cs typeface="Arial"/>
              </a:rPr>
              <a:t>applications </a:t>
            </a:r>
          </a:p>
          <a:p>
            <a:pPr marL="812800" lvl="1" indent="-457200">
              <a:spcBef>
                <a:spcPts val="705"/>
              </a:spcBef>
              <a:spcAft>
                <a:spcPts val="700"/>
              </a:spcAft>
              <a:buFont typeface="Arial" panose="020B0604020202020204" pitchFamily="34" charset="0"/>
              <a:buChar char="•"/>
              <a:tabLst>
                <a:tab pos="241300" algn="l"/>
              </a:tabLst>
            </a:pPr>
            <a:r>
              <a:rPr lang="en-US" spc="-5" dirty="0">
                <a:latin typeface="Arial"/>
                <a:cs typeface="Arial"/>
              </a:rPr>
              <a:t>Continuation of Health Coverage (COBRA)</a:t>
            </a:r>
            <a:endParaRPr lang="en-US" dirty="0">
              <a:latin typeface="Arial"/>
              <a:cs typeface="Arial"/>
            </a:endParaRPr>
          </a:p>
          <a:p>
            <a:pPr marL="812800" lvl="1" indent="-457200">
              <a:spcBef>
                <a:spcPts val="710"/>
              </a:spcBef>
              <a:spcAft>
                <a:spcPts val="700"/>
              </a:spcAft>
              <a:buFont typeface="Arial" panose="020B0604020202020204" pitchFamily="34" charset="0"/>
              <a:buChar char="•"/>
              <a:tabLst>
                <a:tab pos="241300" algn="l"/>
              </a:tabLst>
            </a:pPr>
            <a:r>
              <a:rPr lang="en-US" spc="-5" dirty="0">
                <a:latin typeface="Arial"/>
                <a:cs typeface="Arial"/>
              </a:rPr>
              <a:t>Affordable Care Act (ACA)</a:t>
            </a:r>
            <a:r>
              <a:rPr lang="en-US" spc="-130" dirty="0">
                <a:latin typeface="Arial"/>
                <a:cs typeface="Arial"/>
              </a:rPr>
              <a:t> </a:t>
            </a:r>
            <a:r>
              <a:rPr lang="en-US" spc="-5" dirty="0">
                <a:latin typeface="Arial"/>
                <a:cs typeface="Arial"/>
              </a:rPr>
              <a:t>enrollment </a:t>
            </a:r>
            <a:endParaRPr lang="en-US" dirty="0">
              <a:latin typeface="Arial"/>
              <a:cs typeface="Arial"/>
            </a:endParaRPr>
          </a:p>
          <a:p>
            <a:pPr marL="812800" marR="1052195" lvl="1" indent="-457200">
              <a:spcBef>
                <a:spcPts val="1040"/>
              </a:spcBef>
              <a:spcAft>
                <a:spcPts val="700"/>
              </a:spcAft>
              <a:buFont typeface="Arial" panose="020B0604020202020204" pitchFamily="34" charset="0"/>
              <a:buChar char="•"/>
              <a:tabLst>
                <a:tab pos="241300" algn="l"/>
              </a:tabLst>
            </a:pPr>
            <a:r>
              <a:rPr lang="en-US" spc="-5" dirty="0">
                <a:latin typeface="Arial"/>
                <a:cs typeface="Arial"/>
              </a:rPr>
              <a:t>Medicare</a:t>
            </a:r>
            <a:r>
              <a:rPr lang="en-US" spc="-35" dirty="0">
                <a:latin typeface="Arial"/>
                <a:cs typeface="Arial"/>
              </a:rPr>
              <a:t> </a:t>
            </a:r>
            <a:r>
              <a:rPr lang="en-US" spc="-5" dirty="0">
                <a:latin typeface="Arial"/>
                <a:cs typeface="Arial"/>
              </a:rPr>
              <a:t>open enrollment</a:t>
            </a:r>
          </a:p>
          <a:p>
            <a:pPr marL="812800" marR="1052195" lvl="1" indent="-457200">
              <a:spcBef>
                <a:spcPts val="1040"/>
              </a:spcBef>
              <a:spcAft>
                <a:spcPts val="700"/>
              </a:spcAft>
              <a:buFont typeface="Arial" panose="020B0604020202020204" pitchFamily="34" charset="0"/>
              <a:buChar char="•"/>
              <a:tabLst>
                <a:tab pos="241300" algn="l"/>
              </a:tabLst>
            </a:pPr>
            <a:r>
              <a:rPr lang="en-US" dirty="0">
                <a:latin typeface="Arial"/>
                <a:cs typeface="Arial"/>
              </a:rPr>
              <a:t>Medicare Advantage enrollment</a:t>
            </a:r>
          </a:p>
          <a:p>
            <a:pPr marL="812800" lvl="1" indent="-457200">
              <a:spcBef>
                <a:spcPts val="680"/>
              </a:spcBef>
              <a:spcAft>
                <a:spcPts val="700"/>
              </a:spcAft>
              <a:buFont typeface="Arial" panose="020B0604020202020204" pitchFamily="34" charset="0"/>
              <a:buChar char="•"/>
              <a:tabLst>
                <a:tab pos="241300" algn="l"/>
              </a:tabLst>
            </a:pPr>
            <a:r>
              <a:rPr lang="en-US" spc="-5" dirty="0">
                <a:latin typeface="Arial"/>
                <a:cs typeface="Arial"/>
              </a:rPr>
              <a:t>Medigap</a:t>
            </a:r>
            <a:r>
              <a:rPr lang="en-US" spc="10" dirty="0">
                <a:latin typeface="Arial"/>
                <a:cs typeface="Arial"/>
              </a:rPr>
              <a:t> </a:t>
            </a:r>
            <a:r>
              <a:rPr lang="en-US" spc="-5" dirty="0">
                <a:latin typeface="Arial"/>
                <a:cs typeface="Arial"/>
              </a:rPr>
              <a:t>enrollment </a:t>
            </a:r>
            <a:endParaRPr lang="en-US" dirty="0">
              <a:latin typeface="Arial"/>
              <a:cs typeface="Arial"/>
            </a:endParaRPr>
          </a:p>
        </p:txBody>
      </p:sp>
      <p:pic>
        <p:nvPicPr>
          <p:cNvPr id="4" name="Picture 3">
            <a:extLst>
              <a:ext uri="{FF2B5EF4-FFF2-40B4-BE49-F238E27FC236}">
                <a16:creationId xmlns:a16="http://schemas.microsoft.com/office/drawing/2014/main" id="{A3EE7BB1-1838-4F0D-B446-327CE96B9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1600201"/>
            <a:ext cx="3335138" cy="3335138"/>
          </a:xfrm>
          <a:prstGeom prst="rect">
            <a:avLst/>
          </a:prstGeom>
        </p:spPr>
      </p:pic>
      <p:sp>
        <p:nvSpPr>
          <p:cNvPr id="5" name="TextBox 4">
            <a:extLst>
              <a:ext uri="{FF2B5EF4-FFF2-40B4-BE49-F238E27FC236}">
                <a16:creationId xmlns:a16="http://schemas.microsoft.com/office/drawing/2014/main" id="{05373701-649E-4EB0-BAA0-C114762681C4}"/>
              </a:ext>
            </a:extLst>
          </p:cNvPr>
          <p:cNvSpPr txBox="1"/>
          <p:nvPr/>
        </p:nvSpPr>
        <p:spPr>
          <a:xfrm>
            <a:off x="7533029" y="4957326"/>
            <a:ext cx="3335138"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 from iStock library authorized by subscription</a:t>
            </a:r>
            <a:endParaRPr lang="en-US" sz="1100" dirty="0"/>
          </a:p>
        </p:txBody>
      </p:sp>
    </p:spTree>
    <p:extLst>
      <p:ext uri="{BB962C8B-B14F-4D97-AF65-F5344CB8AC3E}">
        <p14:creationId xmlns:p14="http://schemas.microsoft.com/office/powerpoint/2010/main" val="2448533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B1A7D-5291-4DF9-94D7-232F0D1A755D}"/>
              </a:ext>
            </a:extLst>
          </p:cNvPr>
          <p:cNvSpPr>
            <a:spLocks noGrp="1"/>
          </p:cNvSpPr>
          <p:nvPr>
            <p:ph type="title"/>
          </p:nvPr>
        </p:nvSpPr>
        <p:spPr/>
        <p:txBody>
          <a:bodyPr/>
          <a:lstStyle/>
          <a:p>
            <a:r>
              <a:rPr lang="en-US" dirty="0"/>
              <a:t>Hospital Charity Programs</a:t>
            </a:r>
          </a:p>
        </p:txBody>
      </p:sp>
      <p:sp>
        <p:nvSpPr>
          <p:cNvPr id="3" name="Content Placeholder 2">
            <a:extLst>
              <a:ext uri="{FF2B5EF4-FFF2-40B4-BE49-F238E27FC236}">
                <a16:creationId xmlns:a16="http://schemas.microsoft.com/office/drawing/2014/main" id="{9D20E9E7-3CA6-411D-9EC4-129C3DF573C1}"/>
              </a:ext>
            </a:extLst>
          </p:cNvPr>
          <p:cNvSpPr>
            <a:spLocks noGrp="1"/>
          </p:cNvSpPr>
          <p:nvPr>
            <p:ph idx="1"/>
          </p:nvPr>
        </p:nvSpPr>
        <p:spPr/>
        <p:txBody>
          <a:bodyPr/>
          <a:lstStyle/>
          <a:p>
            <a:r>
              <a:rPr lang="en-US" dirty="0">
                <a:solidFill>
                  <a:srgbClr val="404040"/>
                </a:solidFill>
              </a:rPr>
              <a:t>If patients receive a hospital bill and are unable to pay it, they might be eligible for a hospital charity program or discounted payment program</a:t>
            </a:r>
          </a:p>
          <a:p>
            <a:r>
              <a:rPr lang="en-US" dirty="0">
                <a:solidFill>
                  <a:srgbClr val="404040"/>
                </a:solidFill>
              </a:rPr>
              <a:t>Charity care: Discounted or free medically necessary hospital services for underinsured patients or those individuals who do not have insurance</a:t>
            </a:r>
          </a:p>
          <a:p>
            <a:endParaRPr lang="en-US" dirty="0">
              <a:solidFill>
                <a:srgbClr val="404040"/>
              </a:solidFill>
            </a:endParaRPr>
          </a:p>
        </p:txBody>
      </p:sp>
      <p:sp>
        <p:nvSpPr>
          <p:cNvPr id="4" name="TextBox 3">
            <a:extLst>
              <a:ext uri="{FF2B5EF4-FFF2-40B4-BE49-F238E27FC236}">
                <a16:creationId xmlns:a16="http://schemas.microsoft.com/office/drawing/2014/main" id="{B97B240F-AAC1-44BB-AE30-0EB910AD33C3}"/>
              </a:ext>
            </a:extLst>
          </p:cNvPr>
          <p:cNvSpPr txBox="1"/>
          <p:nvPr/>
        </p:nvSpPr>
        <p:spPr>
          <a:xfrm>
            <a:off x="8928099" y="5257799"/>
            <a:ext cx="32639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ACCC Financial Advocacy Network, 2019</a:t>
            </a:r>
          </a:p>
        </p:txBody>
      </p:sp>
    </p:spTree>
    <p:extLst>
      <p:ext uri="{BB962C8B-B14F-4D97-AF65-F5344CB8AC3E}">
        <p14:creationId xmlns:p14="http://schemas.microsoft.com/office/powerpoint/2010/main" val="1345047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7CF3-42A9-4ED1-9622-79BB4CD876A9}"/>
              </a:ext>
            </a:extLst>
          </p:cNvPr>
          <p:cNvSpPr>
            <a:spLocks noGrp="1"/>
          </p:cNvSpPr>
          <p:nvPr>
            <p:ph type="title"/>
          </p:nvPr>
        </p:nvSpPr>
        <p:spPr/>
        <p:txBody>
          <a:bodyPr/>
          <a:lstStyle/>
          <a:p>
            <a:r>
              <a:rPr lang="en-US" dirty="0"/>
              <a:t>Other Programs</a:t>
            </a:r>
          </a:p>
        </p:txBody>
      </p:sp>
      <p:sp>
        <p:nvSpPr>
          <p:cNvPr id="3" name="Content Placeholder 2">
            <a:extLst>
              <a:ext uri="{FF2B5EF4-FFF2-40B4-BE49-F238E27FC236}">
                <a16:creationId xmlns:a16="http://schemas.microsoft.com/office/drawing/2014/main" id="{BDD4D018-DECE-450B-9E83-AADF39DEBFE8}"/>
              </a:ext>
            </a:extLst>
          </p:cNvPr>
          <p:cNvSpPr>
            <a:spLocks noGrp="1"/>
          </p:cNvSpPr>
          <p:nvPr>
            <p:ph idx="1"/>
          </p:nvPr>
        </p:nvSpPr>
        <p:spPr/>
        <p:txBody>
          <a:bodyPr/>
          <a:lstStyle/>
          <a:p>
            <a:r>
              <a:rPr lang="en-US" dirty="0">
                <a:hlinkClick r:id="rId3"/>
              </a:rPr>
              <a:t>Colorectal </a:t>
            </a:r>
            <a:r>
              <a:rPr lang="en-US" dirty="0" err="1">
                <a:hlinkClick r:id="rId3"/>
              </a:rPr>
              <a:t>CareLine</a:t>
            </a:r>
            <a:endParaRPr lang="en-US" dirty="0"/>
          </a:p>
          <a:p>
            <a:r>
              <a:rPr lang="en-US" dirty="0">
                <a:hlinkClick r:id="rId4"/>
              </a:rPr>
              <a:t>DONNA </a:t>
            </a:r>
            <a:r>
              <a:rPr lang="en-US" dirty="0" err="1">
                <a:hlinkClick r:id="rId4"/>
              </a:rPr>
              <a:t>CareLine</a:t>
            </a:r>
            <a:endParaRPr lang="en-US" dirty="0"/>
          </a:p>
          <a:p>
            <a:endParaRPr lang="en-US" dirty="0"/>
          </a:p>
        </p:txBody>
      </p:sp>
    </p:spTree>
    <p:extLst>
      <p:ext uri="{BB962C8B-B14F-4D97-AF65-F5344CB8AC3E}">
        <p14:creationId xmlns:p14="http://schemas.microsoft.com/office/powerpoint/2010/main" val="228146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ubtitle 1"/>
          <p:cNvSpPr>
            <a:spLocks noGrp="1"/>
          </p:cNvSpPr>
          <p:nvPr>
            <p:ph type="subTitle" idx="1"/>
          </p:nvPr>
        </p:nvSpPr>
        <p:spPr/>
        <p:txBody>
          <a:bodyPr/>
          <a:lstStyle/>
          <a:p>
            <a:pPr eaLnBrk="1" hangingPunct="1"/>
            <a:r>
              <a:rPr lang="en-US" altLang="en-US" sz="2800" dirty="0"/>
              <a:t>Clara N. Lambert, CPH, BBA, OPN-CG</a:t>
            </a:r>
          </a:p>
          <a:p>
            <a:pPr eaLnBrk="1" hangingPunct="1"/>
            <a:r>
              <a:rPr lang="en-US" altLang="en-US" sz="2800" dirty="0"/>
              <a:t>Director of Financial Navigation</a:t>
            </a:r>
          </a:p>
          <a:p>
            <a:pPr eaLnBrk="1" hangingPunct="1"/>
            <a:r>
              <a:rPr lang="en-US" altLang="en-US" sz="2800" dirty="0" err="1"/>
              <a:t>TailorMed</a:t>
            </a:r>
            <a:endParaRPr lang="en-US" altLang="en-US" sz="2800" dirty="0"/>
          </a:p>
          <a:p>
            <a:pPr eaLnBrk="1" hangingPunct="1"/>
            <a:endParaRPr lang="en-US" altLang="en-US" sz="2400" dirty="0"/>
          </a:p>
        </p:txBody>
      </p:sp>
      <p:sp>
        <p:nvSpPr>
          <p:cNvPr id="2" name="Title 1"/>
          <p:cNvSpPr>
            <a:spLocks noGrp="1"/>
          </p:cNvSpPr>
          <p:nvPr>
            <p:ph type="title"/>
          </p:nvPr>
        </p:nvSpPr>
        <p:spPr/>
        <p:txBody>
          <a:bodyPr>
            <a:normAutofit/>
          </a:bodyPr>
          <a:lstStyle/>
          <a:p>
            <a:r>
              <a:rPr lang="en-US" dirty="0"/>
              <a:t>Financial Navigation</a:t>
            </a:r>
          </a:p>
        </p:txBody>
      </p:sp>
    </p:spTree>
    <p:extLst>
      <p:ext uri="{BB962C8B-B14F-4D97-AF65-F5344CB8AC3E}">
        <p14:creationId xmlns:p14="http://schemas.microsoft.com/office/powerpoint/2010/main" val="3484391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A6CA-171E-4DC8-AB56-B37F2B5EC56E}"/>
              </a:ext>
            </a:extLst>
          </p:cNvPr>
          <p:cNvSpPr>
            <a:spLocks noGrp="1"/>
          </p:cNvSpPr>
          <p:nvPr>
            <p:ph type="title"/>
          </p:nvPr>
        </p:nvSpPr>
        <p:spPr/>
        <p:txBody>
          <a:bodyPr>
            <a:normAutofit/>
          </a:bodyPr>
          <a:lstStyle/>
          <a:p>
            <a:r>
              <a:rPr lang="en-US" dirty="0"/>
              <a:t>Financial Assistance Foundations</a:t>
            </a:r>
          </a:p>
        </p:txBody>
      </p:sp>
      <p:sp>
        <p:nvSpPr>
          <p:cNvPr id="3" name="Content Placeholder 2">
            <a:extLst>
              <a:ext uri="{FF2B5EF4-FFF2-40B4-BE49-F238E27FC236}">
                <a16:creationId xmlns:a16="http://schemas.microsoft.com/office/drawing/2014/main" id="{C197E1FD-9E5C-44F2-9783-F5EE0CBB0F0D}"/>
              </a:ext>
            </a:extLst>
          </p:cNvPr>
          <p:cNvSpPr>
            <a:spLocks noGrp="1"/>
          </p:cNvSpPr>
          <p:nvPr>
            <p:ph idx="1"/>
          </p:nvPr>
        </p:nvSpPr>
        <p:spPr/>
        <p:txBody>
          <a:bodyPr>
            <a:normAutofit lnSpcReduction="10000"/>
          </a:bodyPr>
          <a:lstStyle/>
          <a:p>
            <a:pPr>
              <a:lnSpc>
                <a:spcPct val="120000"/>
              </a:lnSpc>
            </a:pPr>
            <a:r>
              <a:rPr lang="en-US" dirty="0">
                <a:hlinkClick r:id="rId3"/>
              </a:rPr>
              <a:t>The Assistance Fund</a:t>
            </a:r>
            <a:endParaRPr lang="en-US" dirty="0"/>
          </a:p>
          <a:p>
            <a:pPr>
              <a:lnSpc>
                <a:spcPct val="120000"/>
              </a:lnSpc>
            </a:pPr>
            <a:r>
              <a:rPr lang="en-US" dirty="0">
                <a:hlinkClick r:id="rId4"/>
              </a:rPr>
              <a:t>Cancer</a:t>
            </a:r>
            <a:r>
              <a:rPr lang="en-US" i="1" dirty="0">
                <a:hlinkClick r:id="rId4"/>
              </a:rPr>
              <a:t>Care</a:t>
            </a:r>
            <a:endParaRPr lang="en-US" i="1" dirty="0"/>
          </a:p>
          <a:p>
            <a:pPr>
              <a:lnSpc>
                <a:spcPct val="120000"/>
              </a:lnSpc>
            </a:pPr>
            <a:r>
              <a:rPr lang="en-US" dirty="0" err="1">
                <a:hlinkClick r:id="rId5"/>
              </a:rPr>
              <a:t>HealthWell</a:t>
            </a:r>
            <a:r>
              <a:rPr lang="en-US" dirty="0">
                <a:hlinkClick r:id="rId5"/>
              </a:rPr>
              <a:t> Foundation</a:t>
            </a:r>
            <a:endParaRPr lang="en-US" dirty="0"/>
          </a:p>
          <a:p>
            <a:pPr>
              <a:lnSpc>
                <a:spcPct val="120000"/>
              </a:lnSpc>
            </a:pPr>
            <a:r>
              <a:rPr lang="en-US" dirty="0">
                <a:hlinkClick r:id="rId6"/>
              </a:rPr>
              <a:t>Leukemia and Lymphoma Society</a:t>
            </a:r>
            <a:endParaRPr lang="en-US" dirty="0"/>
          </a:p>
          <a:p>
            <a:pPr>
              <a:lnSpc>
                <a:spcPct val="120000"/>
              </a:lnSpc>
            </a:pPr>
            <a:r>
              <a:rPr lang="en-US" dirty="0">
                <a:hlinkClick r:id="rId7"/>
              </a:rPr>
              <a:t>Patient Access Network Foundation</a:t>
            </a:r>
            <a:endParaRPr lang="en-US" dirty="0"/>
          </a:p>
          <a:p>
            <a:pPr>
              <a:lnSpc>
                <a:spcPct val="120000"/>
              </a:lnSpc>
            </a:pPr>
            <a:r>
              <a:rPr lang="en-US" dirty="0">
                <a:hlinkClick r:id="rId8"/>
              </a:rPr>
              <a:t>Patient Advocate Foundation</a:t>
            </a:r>
            <a:endParaRPr lang="en-US" dirty="0"/>
          </a:p>
        </p:txBody>
      </p:sp>
    </p:spTree>
    <p:extLst>
      <p:ext uri="{BB962C8B-B14F-4D97-AF65-F5344CB8AC3E}">
        <p14:creationId xmlns:p14="http://schemas.microsoft.com/office/powerpoint/2010/main" val="1868006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10249-C9E6-404D-9EB7-532ACDA32062}"/>
              </a:ext>
            </a:extLst>
          </p:cNvPr>
          <p:cNvSpPr>
            <a:spLocks noGrp="1"/>
          </p:cNvSpPr>
          <p:nvPr>
            <p:ph type="title"/>
          </p:nvPr>
        </p:nvSpPr>
        <p:spPr/>
        <p:txBody>
          <a:bodyPr>
            <a:normAutofit/>
          </a:bodyPr>
          <a:lstStyle/>
          <a:p>
            <a:r>
              <a:rPr lang="en-US" dirty="0"/>
              <a:t>Copay Cards and Drug Discount Cards</a:t>
            </a:r>
          </a:p>
        </p:txBody>
      </p:sp>
      <p:sp>
        <p:nvSpPr>
          <p:cNvPr id="3" name="Content Placeholder 2">
            <a:extLst>
              <a:ext uri="{FF2B5EF4-FFF2-40B4-BE49-F238E27FC236}">
                <a16:creationId xmlns:a16="http://schemas.microsoft.com/office/drawing/2014/main" id="{6F8208E8-1809-492F-BCE4-EC86376A39F8}"/>
              </a:ext>
            </a:extLst>
          </p:cNvPr>
          <p:cNvSpPr>
            <a:spLocks noGrp="1"/>
          </p:cNvSpPr>
          <p:nvPr>
            <p:ph idx="1"/>
          </p:nvPr>
        </p:nvSpPr>
        <p:spPr/>
        <p:txBody>
          <a:bodyPr>
            <a:normAutofit/>
          </a:bodyPr>
          <a:lstStyle/>
          <a:p>
            <a:r>
              <a:rPr lang="en-US" dirty="0">
                <a:solidFill>
                  <a:srgbClr val="404040"/>
                </a:solidFill>
              </a:rPr>
              <a:t>Copay cards: Offered by drug companies to reduce or eliminate the out-of-pocket amount that needs to be paid for a prescription drug </a:t>
            </a:r>
          </a:p>
          <a:p>
            <a:r>
              <a:rPr lang="en-US" dirty="0">
                <a:solidFill>
                  <a:srgbClr val="404040"/>
                </a:solidFill>
              </a:rPr>
              <a:t>Discount cards: Assist in lowering the cost of a prescription</a:t>
            </a:r>
          </a:p>
        </p:txBody>
      </p:sp>
      <p:sp>
        <p:nvSpPr>
          <p:cNvPr id="4" name="TextBox 3">
            <a:extLst>
              <a:ext uri="{FF2B5EF4-FFF2-40B4-BE49-F238E27FC236}">
                <a16:creationId xmlns:a16="http://schemas.microsoft.com/office/drawing/2014/main" id="{97E7AF4F-FCFA-4F51-9CE0-210DDD033D5E}"/>
              </a:ext>
            </a:extLst>
          </p:cNvPr>
          <p:cNvSpPr txBox="1"/>
          <p:nvPr/>
        </p:nvSpPr>
        <p:spPr>
          <a:xfrm>
            <a:off x="8928099" y="5257799"/>
            <a:ext cx="32639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ACCC Financial Advocacy Network, 2019</a:t>
            </a:r>
          </a:p>
        </p:txBody>
      </p:sp>
    </p:spTree>
    <p:extLst>
      <p:ext uri="{BB962C8B-B14F-4D97-AF65-F5344CB8AC3E}">
        <p14:creationId xmlns:p14="http://schemas.microsoft.com/office/powerpoint/2010/main" val="1500887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D27D-44D9-4A53-A3E9-D12AA79EA1FC}"/>
              </a:ext>
            </a:extLst>
          </p:cNvPr>
          <p:cNvSpPr>
            <a:spLocks noGrp="1"/>
          </p:cNvSpPr>
          <p:nvPr>
            <p:ph type="title"/>
          </p:nvPr>
        </p:nvSpPr>
        <p:spPr/>
        <p:txBody>
          <a:bodyPr/>
          <a:lstStyle/>
          <a:p>
            <a:r>
              <a:rPr lang="en-US" dirty="0"/>
              <a:t>Eligibility for Foundation Assistance</a:t>
            </a:r>
          </a:p>
        </p:txBody>
      </p:sp>
      <p:sp>
        <p:nvSpPr>
          <p:cNvPr id="3" name="Content Placeholder 2">
            <a:extLst>
              <a:ext uri="{FF2B5EF4-FFF2-40B4-BE49-F238E27FC236}">
                <a16:creationId xmlns:a16="http://schemas.microsoft.com/office/drawing/2014/main" id="{1960886F-5280-44B2-910E-3862F49B5BE5}"/>
              </a:ext>
            </a:extLst>
          </p:cNvPr>
          <p:cNvSpPr>
            <a:spLocks noGrp="1"/>
          </p:cNvSpPr>
          <p:nvPr>
            <p:ph idx="1"/>
          </p:nvPr>
        </p:nvSpPr>
        <p:spPr/>
        <p:txBody>
          <a:bodyPr/>
          <a:lstStyle/>
          <a:p>
            <a:r>
              <a:rPr lang="en-US" dirty="0">
                <a:solidFill>
                  <a:srgbClr val="404040"/>
                </a:solidFill>
              </a:rPr>
              <a:t>Type of disease</a:t>
            </a:r>
          </a:p>
          <a:p>
            <a:r>
              <a:rPr lang="en-US" dirty="0">
                <a:solidFill>
                  <a:srgbClr val="404040"/>
                </a:solidFill>
              </a:rPr>
              <a:t>Drug</a:t>
            </a:r>
          </a:p>
          <a:p>
            <a:r>
              <a:rPr lang="en-US" dirty="0">
                <a:solidFill>
                  <a:srgbClr val="404040"/>
                </a:solidFill>
              </a:rPr>
              <a:t>Insurance</a:t>
            </a:r>
          </a:p>
          <a:p>
            <a:r>
              <a:rPr lang="en-US" dirty="0">
                <a:solidFill>
                  <a:srgbClr val="404040"/>
                </a:solidFill>
              </a:rPr>
              <a:t>Federal Poverty Level (FPL)</a:t>
            </a:r>
          </a:p>
          <a:p>
            <a:r>
              <a:rPr lang="en-US" dirty="0">
                <a:solidFill>
                  <a:srgbClr val="404040"/>
                </a:solidFill>
              </a:rPr>
              <a:t>Residency  </a:t>
            </a:r>
          </a:p>
        </p:txBody>
      </p:sp>
      <p:sp>
        <p:nvSpPr>
          <p:cNvPr id="6" name="TextBox 5">
            <a:extLst>
              <a:ext uri="{FF2B5EF4-FFF2-40B4-BE49-F238E27FC236}">
                <a16:creationId xmlns:a16="http://schemas.microsoft.com/office/drawing/2014/main" id="{DCA67251-0157-4CC3-853B-6F4D10D635A4}"/>
              </a:ext>
            </a:extLst>
          </p:cNvPr>
          <p:cNvSpPr txBox="1"/>
          <p:nvPr/>
        </p:nvSpPr>
        <p:spPr>
          <a:xfrm>
            <a:off x="8928100" y="5254823"/>
            <a:ext cx="32639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ACCC Financial Advocacy Network, 2019</a:t>
            </a:r>
          </a:p>
        </p:txBody>
      </p:sp>
    </p:spTree>
    <p:extLst>
      <p:ext uri="{BB962C8B-B14F-4D97-AF65-F5344CB8AC3E}">
        <p14:creationId xmlns:p14="http://schemas.microsoft.com/office/powerpoint/2010/main" val="230870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413B-C8A1-4DC5-BAC6-B274C2F7DE3C}"/>
              </a:ext>
            </a:extLst>
          </p:cNvPr>
          <p:cNvSpPr>
            <a:spLocks noGrp="1"/>
          </p:cNvSpPr>
          <p:nvPr>
            <p:ph type="title"/>
          </p:nvPr>
        </p:nvSpPr>
        <p:spPr/>
        <p:txBody>
          <a:bodyPr/>
          <a:lstStyle/>
          <a:p>
            <a:r>
              <a:rPr lang="en-US" dirty="0"/>
              <a:t>Prepare for Patient</a:t>
            </a:r>
          </a:p>
        </p:txBody>
      </p:sp>
      <p:sp>
        <p:nvSpPr>
          <p:cNvPr id="3" name="Content Placeholder 2">
            <a:extLst>
              <a:ext uri="{FF2B5EF4-FFF2-40B4-BE49-F238E27FC236}">
                <a16:creationId xmlns:a16="http://schemas.microsoft.com/office/drawing/2014/main" id="{5415D2AF-5D3B-41D0-89B1-6202BB20077E}"/>
              </a:ext>
            </a:extLst>
          </p:cNvPr>
          <p:cNvSpPr>
            <a:spLocks noGrp="1"/>
          </p:cNvSpPr>
          <p:nvPr>
            <p:ph idx="1"/>
          </p:nvPr>
        </p:nvSpPr>
        <p:spPr>
          <a:xfrm>
            <a:off x="609600" y="1447799"/>
            <a:ext cx="3843867" cy="3810000"/>
          </a:xfrm>
        </p:spPr>
        <p:txBody>
          <a:bodyPr>
            <a:normAutofit fontScale="85000" lnSpcReduction="20000"/>
          </a:bodyPr>
          <a:lstStyle/>
          <a:p>
            <a:pPr marL="241300" marR="892810" indent="-228600">
              <a:spcBef>
                <a:spcPts val="480"/>
              </a:spcBef>
              <a:spcAft>
                <a:spcPts val="800"/>
              </a:spcAft>
              <a:buChar char="•"/>
              <a:tabLst>
                <a:tab pos="241300" algn="l"/>
              </a:tabLst>
            </a:pPr>
            <a:r>
              <a:rPr lang="en-US" sz="2800" dirty="0">
                <a:latin typeface="Arial"/>
                <a:cs typeface="Arial"/>
              </a:rPr>
              <a:t>Understand</a:t>
            </a:r>
            <a:r>
              <a:rPr lang="en-US" sz="2800" spc="-75" dirty="0">
                <a:latin typeface="Arial"/>
                <a:cs typeface="Arial"/>
              </a:rPr>
              <a:t> </a:t>
            </a:r>
            <a:r>
              <a:rPr lang="en-US" sz="2800" spc="-5" dirty="0">
                <a:latin typeface="Arial"/>
                <a:cs typeface="Arial"/>
              </a:rPr>
              <a:t>coverage</a:t>
            </a:r>
            <a:endParaRPr lang="en-US" sz="2800" dirty="0">
              <a:latin typeface="Arial"/>
              <a:cs typeface="Arial"/>
            </a:endParaRPr>
          </a:p>
          <a:p>
            <a:pPr marL="241300" indent="-228600">
              <a:spcBef>
                <a:spcPts val="620"/>
              </a:spcBef>
              <a:spcAft>
                <a:spcPts val="800"/>
              </a:spcAft>
              <a:buChar char="•"/>
              <a:tabLst>
                <a:tab pos="241300" algn="l"/>
              </a:tabLst>
            </a:pPr>
            <a:r>
              <a:rPr lang="en-US" sz="2800" dirty="0">
                <a:latin typeface="Arial"/>
                <a:cs typeface="Arial"/>
              </a:rPr>
              <a:t>Identify</a:t>
            </a:r>
            <a:r>
              <a:rPr lang="en-US" sz="2800" spc="-15" dirty="0">
                <a:latin typeface="Arial"/>
                <a:cs typeface="Arial"/>
              </a:rPr>
              <a:t> </a:t>
            </a:r>
            <a:r>
              <a:rPr lang="en-US" sz="2800" spc="-60" dirty="0">
                <a:latin typeface="Arial"/>
                <a:cs typeface="Arial"/>
              </a:rPr>
              <a:t>patient assistance program</a:t>
            </a:r>
          </a:p>
          <a:p>
            <a:pPr marL="241300" indent="-228600">
              <a:spcBef>
                <a:spcPts val="620"/>
              </a:spcBef>
              <a:spcAft>
                <a:spcPts val="800"/>
              </a:spcAft>
              <a:buChar char="•"/>
              <a:tabLst>
                <a:tab pos="241300" algn="l"/>
              </a:tabLst>
            </a:pPr>
            <a:r>
              <a:rPr lang="en-US" sz="2800" spc="-5" dirty="0">
                <a:latin typeface="Arial"/>
                <a:cs typeface="Arial"/>
              </a:rPr>
              <a:t>Execute a </a:t>
            </a:r>
            <a:r>
              <a:rPr lang="en-US" sz="2800" dirty="0">
                <a:latin typeface="Arial"/>
                <a:cs typeface="Arial"/>
              </a:rPr>
              <a:t>plan to approach the</a:t>
            </a:r>
            <a:r>
              <a:rPr lang="en-US" sz="2800" spc="-55" dirty="0">
                <a:latin typeface="Arial"/>
                <a:cs typeface="Arial"/>
              </a:rPr>
              <a:t> </a:t>
            </a:r>
            <a:r>
              <a:rPr lang="en-US" sz="2800" dirty="0">
                <a:latin typeface="Arial"/>
                <a:cs typeface="Arial"/>
              </a:rPr>
              <a:t>patient</a:t>
            </a:r>
          </a:p>
          <a:p>
            <a:pPr marL="697865" lvl="1" indent="-228600">
              <a:spcBef>
                <a:spcPts val="185"/>
              </a:spcBef>
              <a:spcAft>
                <a:spcPts val="800"/>
              </a:spcAft>
              <a:buFont typeface="Calibri"/>
              <a:buChar char="–"/>
              <a:tabLst>
                <a:tab pos="698500" algn="l"/>
              </a:tabLst>
            </a:pPr>
            <a:r>
              <a:rPr lang="en-US" sz="2400" spc="-5" dirty="0">
                <a:latin typeface="Arial"/>
                <a:cs typeface="Arial"/>
              </a:rPr>
              <a:t>Assess </a:t>
            </a:r>
            <a:r>
              <a:rPr lang="en-US" sz="2400" dirty="0">
                <a:latin typeface="Arial"/>
                <a:cs typeface="Arial"/>
              </a:rPr>
              <a:t>for</a:t>
            </a:r>
            <a:r>
              <a:rPr lang="en-US" sz="2400" spc="-20" dirty="0">
                <a:latin typeface="Arial"/>
                <a:cs typeface="Arial"/>
              </a:rPr>
              <a:t> </a:t>
            </a:r>
            <a:r>
              <a:rPr lang="en-US" sz="2400" spc="-5" dirty="0">
                <a:latin typeface="Arial"/>
                <a:cs typeface="Arial"/>
              </a:rPr>
              <a:t>Medicaid</a:t>
            </a:r>
            <a:endParaRPr lang="en-US" sz="2400" dirty="0">
              <a:latin typeface="Arial"/>
              <a:cs typeface="Arial"/>
            </a:endParaRPr>
          </a:p>
          <a:p>
            <a:pPr marL="697865" lvl="1" indent="-228600">
              <a:spcBef>
                <a:spcPts val="215"/>
              </a:spcBef>
              <a:spcAft>
                <a:spcPts val="800"/>
              </a:spcAft>
              <a:buFont typeface="Calibri"/>
              <a:buChar char="–"/>
              <a:tabLst>
                <a:tab pos="698500" algn="l"/>
              </a:tabLst>
            </a:pPr>
            <a:r>
              <a:rPr lang="en-US" sz="2400" spc="-5" dirty="0">
                <a:latin typeface="Arial"/>
                <a:cs typeface="Arial"/>
              </a:rPr>
              <a:t>Copay</a:t>
            </a:r>
            <a:r>
              <a:rPr lang="en-US" sz="2400" dirty="0">
                <a:latin typeface="Arial"/>
                <a:cs typeface="Arial"/>
              </a:rPr>
              <a:t> </a:t>
            </a:r>
            <a:r>
              <a:rPr lang="en-US" sz="2400" spc="-5" dirty="0">
                <a:latin typeface="Arial"/>
                <a:cs typeface="Arial"/>
              </a:rPr>
              <a:t>Cards</a:t>
            </a:r>
            <a:endParaRPr lang="en-US" sz="2400" dirty="0">
              <a:latin typeface="Arial"/>
              <a:cs typeface="Arial"/>
            </a:endParaRPr>
          </a:p>
          <a:p>
            <a:pPr marL="697865" lvl="1" indent="-228600">
              <a:spcBef>
                <a:spcPts val="204"/>
              </a:spcBef>
              <a:spcAft>
                <a:spcPts val="800"/>
              </a:spcAft>
              <a:buFont typeface="Calibri"/>
              <a:buChar char="–"/>
              <a:tabLst>
                <a:tab pos="698500" algn="l"/>
              </a:tabLst>
            </a:pPr>
            <a:r>
              <a:rPr lang="en-US" sz="2400" spc="-5" dirty="0">
                <a:latin typeface="Arial"/>
                <a:cs typeface="Arial"/>
              </a:rPr>
              <a:t>Foundations</a:t>
            </a:r>
            <a:endParaRPr lang="en-US" sz="2400" dirty="0">
              <a:latin typeface="Arial"/>
              <a:cs typeface="Arial"/>
            </a:endParaRPr>
          </a:p>
          <a:p>
            <a:pPr marL="697865" lvl="1" indent="-228600">
              <a:spcBef>
                <a:spcPts val="215"/>
              </a:spcBef>
              <a:spcAft>
                <a:spcPts val="800"/>
              </a:spcAft>
              <a:buFont typeface="Calibri"/>
              <a:buChar char="–"/>
              <a:tabLst>
                <a:tab pos="698500" algn="l"/>
              </a:tabLst>
            </a:pPr>
            <a:r>
              <a:rPr lang="en-US" sz="2400" spc="-5" dirty="0">
                <a:latin typeface="Arial"/>
                <a:cs typeface="Arial"/>
              </a:rPr>
              <a:t>Compassionate</a:t>
            </a:r>
            <a:r>
              <a:rPr lang="en-US" sz="2400" spc="-10" dirty="0">
                <a:latin typeface="Arial"/>
                <a:cs typeface="Arial"/>
              </a:rPr>
              <a:t> </a:t>
            </a:r>
            <a:r>
              <a:rPr lang="en-US" sz="2400" spc="-5" dirty="0">
                <a:latin typeface="Arial"/>
                <a:cs typeface="Arial"/>
              </a:rPr>
              <a:t>Care</a:t>
            </a:r>
            <a:endParaRPr lang="en-US" sz="2400" dirty="0">
              <a:latin typeface="Arial"/>
              <a:cs typeface="Arial"/>
            </a:endParaRPr>
          </a:p>
        </p:txBody>
      </p:sp>
      <p:sp>
        <p:nvSpPr>
          <p:cNvPr id="5" name="TextBox 4">
            <a:extLst>
              <a:ext uri="{FF2B5EF4-FFF2-40B4-BE49-F238E27FC236}">
                <a16:creationId xmlns:a16="http://schemas.microsoft.com/office/drawing/2014/main" id="{3E70B983-5C70-41F4-9AC4-EB69B7FF37A1}"/>
              </a:ext>
            </a:extLst>
          </p:cNvPr>
          <p:cNvSpPr txBox="1"/>
          <p:nvPr/>
        </p:nvSpPr>
        <p:spPr>
          <a:xfrm>
            <a:off x="11018520" y="5257799"/>
            <a:ext cx="11734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Santiago, n.d.</a:t>
            </a:r>
          </a:p>
        </p:txBody>
      </p:sp>
      <p:pic>
        <p:nvPicPr>
          <p:cNvPr id="7" name="Picture 6">
            <a:extLst>
              <a:ext uri="{FF2B5EF4-FFF2-40B4-BE49-F238E27FC236}">
                <a16:creationId xmlns:a16="http://schemas.microsoft.com/office/drawing/2014/main" id="{324EA7C0-0D77-4937-9D4E-5E182F2E3CD3}"/>
              </a:ext>
            </a:extLst>
          </p:cNvPr>
          <p:cNvPicPr>
            <a:picLocks noChangeAspect="1"/>
          </p:cNvPicPr>
          <p:nvPr/>
        </p:nvPicPr>
        <p:blipFill>
          <a:blip r:embed="rId3"/>
          <a:stretch>
            <a:fillRect/>
          </a:stretch>
        </p:blipFill>
        <p:spPr>
          <a:xfrm>
            <a:off x="4518349" y="1600201"/>
            <a:ext cx="7402719" cy="2887132"/>
          </a:xfrm>
          <a:prstGeom prst="rect">
            <a:avLst/>
          </a:prstGeom>
        </p:spPr>
      </p:pic>
    </p:spTree>
    <p:extLst>
      <p:ext uri="{BB962C8B-B14F-4D97-AF65-F5344CB8AC3E}">
        <p14:creationId xmlns:p14="http://schemas.microsoft.com/office/powerpoint/2010/main" val="153137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4EFF8-3E63-489A-A498-2F23FC2CE514}"/>
              </a:ext>
            </a:extLst>
          </p:cNvPr>
          <p:cNvSpPr>
            <a:spLocks noGrp="1"/>
          </p:cNvSpPr>
          <p:nvPr>
            <p:ph type="title"/>
          </p:nvPr>
        </p:nvSpPr>
        <p:spPr>
          <a:xfrm>
            <a:off x="609600" y="304799"/>
            <a:ext cx="10972800" cy="1143000"/>
          </a:xfrm>
        </p:spPr>
        <p:txBody>
          <a:bodyPr/>
          <a:lstStyle/>
          <a:p>
            <a:r>
              <a:rPr lang="en-US" dirty="0"/>
              <a:t>Screening for Financial Distress</a:t>
            </a:r>
          </a:p>
        </p:txBody>
      </p:sp>
      <p:sp>
        <p:nvSpPr>
          <p:cNvPr id="3" name="Content Placeholder 2">
            <a:extLst>
              <a:ext uri="{FF2B5EF4-FFF2-40B4-BE49-F238E27FC236}">
                <a16:creationId xmlns:a16="http://schemas.microsoft.com/office/drawing/2014/main" id="{C593FF10-98AD-4EBE-8A95-B16A19C5629C}"/>
              </a:ext>
            </a:extLst>
          </p:cNvPr>
          <p:cNvSpPr>
            <a:spLocks noGrp="1"/>
          </p:cNvSpPr>
          <p:nvPr>
            <p:ph idx="1"/>
          </p:nvPr>
        </p:nvSpPr>
        <p:spPr>
          <a:xfrm>
            <a:off x="609600" y="1600201"/>
            <a:ext cx="4741334" cy="3810000"/>
          </a:xfrm>
        </p:spPr>
        <p:txBody>
          <a:bodyPr>
            <a:normAutofit fontScale="85000" lnSpcReduction="10000"/>
          </a:bodyPr>
          <a:lstStyle/>
          <a:p>
            <a:r>
              <a:rPr lang="en-US" dirty="0" err="1">
                <a:solidFill>
                  <a:srgbClr val="404040"/>
                </a:solidFill>
              </a:rPr>
              <a:t>COmprehensive</a:t>
            </a:r>
            <a:r>
              <a:rPr lang="en-US" dirty="0">
                <a:solidFill>
                  <a:srgbClr val="404040"/>
                </a:solidFill>
              </a:rPr>
              <a:t> Score for Financial Toxicity (COST) </a:t>
            </a:r>
          </a:p>
          <a:p>
            <a:r>
              <a:rPr lang="en-US" dirty="0">
                <a:solidFill>
                  <a:srgbClr val="404040"/>
                </a:solidFill>
              </a:rPr>
              <a:t>Personal Finance Well-Being (PFW) Scale</a:t>
            </a:r>
          </a:p>
          <a:p>
            <a:r>
              <a:rPr lang="en-US" dirty="0">
                <a:solidFill>
                  <a:srgbClr val="404040"/>
                </a:solidFill>
              </a:rPr>
              <a:t>Financial Toxicity Grading/ Scoring System</a:t>
            </a:r>
          </a:p>
          <a:p>
            <a:r>
              <a:rPr lang="en-US" dirty="0">
                <a:solidFill>
                  <a:srgbClr val="404040"/>
                </a:solidFill>
              </a:rPr>
              <a:t>Psychosocial assessment tools</a:t>
            </a:r>
          </a:p>
          <a:p>
            <a:endParaRPr lang="en-US" dirty="0"/>
          </a:p>
          <a:p>
            <a:endParaRPr lang="en-US" dirty="0"/>
          </a:p>
        </p:txBody>
      </p:sp>
      <p:sp>
        <p:nvSpPr>
          <p:cNvPr id="6" name="TextBox 5">
            <a:extLst>
              <a:ext uri="{FF2B5EF4-FFF2-40B4-BE49-F238E27FC236}">
                <a16:creationId xmlns:a16="http://schemas.microsoft.com/office/drawing/2014/main" id="{2D7AD421-439A-4B46-A8C8-6B002FE12363}"/>
              </a:ext>
            </a:extLst>
          </p:cNvPr>
          <p:cNvSpPr txBox="1"/>
          <p:nvPr/>
        </p:nvSpPr>
        <p:spPr>
          <a:xfrm>
            <a:off x="7628965" y="5254822"/>
            <a:ext cx="4831977" cy="276999"/>
          </a:xfrm>
          <a:prstGeom prst="rect">
            <a:avLst/>
          </a:prstGeom>
          <a:noFill/>
        </p:spPr>
        <p:txBody>
          <a:bodyPr wrap="square" rtlCol="0">
            <a:spAutoFit/>
          </a:bodyPr>
          <a:lstStyle/>
          <a:p>
            <a:pPr>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De Souza et al., 2017; </a:t>
            </a:r>
            <a:r>
              <a:rPr kumimoji="0" lang="en-US" sz="1200" b="0" i="1" u="none" strike="noStrike" kern="1200" cap="none" spc="0" normalizeH="0" baseline="0" noProof="0" dirty="0" err="1">
                <a:ln>
                  <a:noFill/>
                </a:ln>
                <a:solidFill>
                  <a:srgbClr val="FFFFFF">
                    <a:lumMod val="65000"/>
                  </a:srgbClr>
                </a:solidFill>
                <a:effectLst/>
                <a:uLnTx/>
                <a:uFillTx/>
                <a:latin typeface="Arial"/>
                <a:ea typeface="+mn-ea"/>
                <a:cs typeface="+mn-cs"/>
              </a:rPr>
              <a:t>Khera</a:t>
            </a: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 2014; NCCN, 2020; Pfeef.org, n.d.</a:t>
            </a:r>
          </a:p>
        </p:txBody>
      </p:sp>
      <p:graphicFrame>
        <p:nvGraphicFramePr>
          <p:cNvPr id="4" name="Table 4">
            <a:extLst>
              <a:ext uri="{FF2B5EF4-FFF2-40B4-BE49-F238E27FC236}">
                <a16:creationId xmlns:a16="http://schemas.microsoft.com/office/drawing/2014/main" id="{55B1F902-CBD4-AA09-E05D-90213BA440B0}"/>
              </a:ext>
            </a:extLst>
          </p:cNvPr>
          <p:cNvGraphicFramePr>
            <a:graphicFrameLocks noGrp="1"/>
          </p:cNvGraphicFramePr>
          <p:nvPr>
            <p:extLst>
              <p:ext uri="{D42A27DB-BD31-4B8C-83A1-F6EECF244321}">
                <p14:modId xmlns:p14="http://schemas.microsoft.com/office/powerpoint/2010/main" val="3567236102"/>
              </p:ext>
            </p:extLst>
          </p:nvPr>
        </p:nvGraphicFramePr>
        <p:xfrm>
          <a:off x="5729329" y="1263281"/>
          <a:ext cx="6083709" cy="4000500"/>
        </p:xfrm>
        <a:graphic>
          <a:graphicData uri="http://schemas.openxmlformats.org/drawingml/2006/table">
            <a:tbl>
              <a:tblPr firstRow="1" bandRow="1">
                <a:tableStyleId>{5C22544A-7EE6-4342-B048-85BDC9FD1C3A}</a:tableStyleId>
              </a:tblPr>
              <a:tblGrid>
                <a:gridCol w="920853">
                  <a:extLst>
                    <a:ext uri="{9D8B030D-6E8A-4147-A177-3AD203B41FA5}">
                      <a16:colId xmlns:a16="http://schemas.microsoft.com/office/drawing/2014/main" val="2927438204"/>
                    </a:ext>
                  </a:extLst>
                </a:gridCol>
                <a:gridCol w="5162856">
                  <a:extLst>
                    <a:ext uri="{9D8B030D-6E8A-4147-A177-3AD203B41FA5}">
                      <a16:colId xmlns:a16="http://schemas.microsoft.com/office/drawing/2014/main" val="411514643"/>
                    </a:ext>
                  </a:extLst>
                </a:gridCol>
              </a:tblGrid>
              <a:tr h="216249">
                <a:tc>
                  <a:txBody>
                    <a:bodyPr/>
                    <a:lstStyle/>
                    <a:p>
                      <a:r>
                        <a:rPr lang="en-US" sz="1050" b="0" dirty="0"/>
                        <a:t>Grade</a:t>
                      </a:r>
                    </a:p>
                  </a:txBody>
                  <a:tcPr>
                    <a:solidFill>
                      <a:srgbClr val="033C5A"/>
                    </a:solidFill>
                  </a:tcPr>
                </a:tc>
                <a:tc>
                  <a:txBody>
                    <a:bodyPr/>
                    <a:lstStyle/>
                    <a:p>
                      <a:r>
                        <a:rPr lang="en-US" sz="1050" b="0" dirty="0"/>
                        <a:t>Description</a:t>
                      </a:r>
                    </a:p>
                  </a:txBody>
                  <a:tcPr>
                    <a:solidFill>
                      <a:srgbClr val="033C5A"/>
                    </a:solidFill>
                  </a:tcPr>
                </a:tc>
                <a:extLst>
                  <a:ext uri="{0D108BD9-81ED-4DB2-BD59-A6C34878D82A}">
                    <a16:rowId xmlns:a16="http://schemas.microsoft.com/office/drawing/2014/main" val="3491031735"/>
                  </a:ext>
                </a:extLst>
              </a:tr>
              <a:tr h="356175">
                <a:tc>
                  <a:txBody>
                    <a:bodyPr/>
                    <a:lstStyle/>
                    <a:p>
                      <a:r>
                        <a:rPr lang="en-US" sz="1050" b="0" dirty="0"/>
                        <a:t>1</a:t>
                      </a:r>
                    </a:p>
                  </a:txBody>
                  <a:tcPr/>
                </a:tc>
                <a:tc>
                  <a:txBody>
                    <a:bodyPr/>
                    <a:lstStyle/>
                    <a:p>
                      <a:pPr algn="l"/>
                      <a:r>
                        <a:rPr lang="en-US" sz="1050" dirty="0">
                          <a:effectLst/>
                        </a:rPr>
                        <a:t>Lifestyle modification (deferral of large purchases or reduced spending on vacation and leisure activities) because of medical expenditure</a:t>
                      </a:r>
                    </a:p>
                  </a:txBody>
                  <a:tcPr anchor="ctr"/>
                </a:tc>
                <a:extLst>
                  <a:ext uri="{0D108BD9-81ED-4DB2-BD59-A6C34878D82A}">
                    <a16:rowId xmlns:a16="http://schemas.microsoft.com/office/drawing/2014/main" val="939647201"/>
                  </a:ext>
                </a:extLst>
              </a:tr>
              <a:tr h="356175">
                <a:tc>
                  <a:txBody>
                    <a:bodyPr/>
                    <a:lstStyle/>
                    <a:p>
                      <a:endParaRPr lang="en-US" sz="105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effectLst/>
                        </a:rPr>
                        <a:t>Use of charity grants/ fundraising/copayment program mechanisms to meet costs of care</a:t>
                      </a:r>
                    </a:p>
                  </a:txBody>
                  <a:tcPr anchor="ctr"/>
                </a:tc>
                <a:extLst>
                  <a:ext uri="{0D108BD9-81ED-4DB2-BD59-A6C34878D82A}">
                    <a16:rowId xmlns:a16="http://schemas.microsoft.com/office/drawing/2014/main" val="2017558132"/>
                  </a:ext>
                </a:extLst>
              </a:tr>
              <a:tr h="216249">
                <a:tc>
                  <a:txBody>
                    <a:bodyPr/>
                    <a:lstStyle/>
                    <a:p>
                      <a:r>
                        <a:rPr lang="en-US" sz="1050" b="0" dirty="0"/>
                        <a:t>2</a:t>
                      </a:r>
                    </a:p>
                  </a:txBody>
                  <a:tcPr/>
                </a:tc>
                <a:tc>
                  <a:txBody>
                    <a:bodyPr/>
                    <a:lstStyle/>
                    <a:p>
                      <a:pPr algn="l"/>
                      <a:r>
                        <a:rPr lang="en-US" sz="1050" dirty="0">
                          <a:effectLst/>
                        </a:rPr>
                        <a:t>Temporary loss of employment resulting from medical treatment</a:t>
                      </a:r>
                    </a:p>
                  </a:txBody>
                  <a:tcPr anchor="ctr"/>
                </a:tc>
                <a:extLst>
                  <a:ext uri="{0D108BD9-81ED-4DB2-BD59-A6C34878D82A}">
                    <a16:rowId xmlns:a16="http://schemas.microsoft.com/office/drawing/2014/main" val="1829388554"/>
                  </a:ext>
                </a:extLst>
              </a:tr>
              <a:tr h="216249">
                <a:tc>
                  <a:txBody>
                    <a:bodyPr/>
                    <a:lstStyle/>
                    <a:p>
                      <a:endParaRPr lang="en-US" sz="1050" b="0" dirty="0"/>
                    </a:p>
                  </a:txBody>
                  <a:tcPr/>
                </a:tc>
                <a:tc>
                  <a:txBody>
                    <a:bodyPr/>
                    <a:lstStyle/>
                    <a:p>
                      <a:pPr algn="l"/>
                      <a:r>
                        <a:rPr lang="en-US" sz="1050" dirty="0">
                          <a:effectLst/>
                        </a:rPr>
                        <a:t>Need to sell stocks/ investments for medical expenditure</a:t>
                      </a:r>
                    </a:p>
                  </a:txBody>
                  <a:tcPr anchor="ctr"/>
                </a:tc>
                <a:extLst>
                  <a:ext uri="{0D108BD9-81ED-4DB2-BD59-A6C34878D82A}">
                    <a16:rowId xmlns:a16="http://schemas.microsoft.com/office/drawing/2014/main" val="2946592493"/>
                  </a:ext>
                </a:extLst>
              </a:tr>
              <a:tr h="356175">
                <a:tc>
                  <a:txBody>
                    <a:bodyPr/>
                    <a:lstStyle/>
                    <a:p>
                      <a:endParaRPr lang="en-US" sz="1050" b="0" dirty="0"/>
                    </a:p>
                  </a:txBody>
                  <a:tcPr/>
                </a:tc>
                <a:tc>
                  <a:txBody>
                    <a:bodyPr/>
                    <a:lstStyle/>
                    <a:p>
                      <a:pPr algn="l"/>
                      <a:r>
                        <a:rPr lang="en-US" sz="1050" dirty="0">
                          <a:effectLst/>
                        </a:rPr>
                        <a:t>Use of savings accounts, disability income, or retirement funds for medical expenditure</a:t>
                      </a:r>
                    </a:p>
                  </a:txBody>
                  <a:tcPr anchor="ctr"/>
                </a:tc>
                <a:extLst>
                  <a:ext uri="{0D108BD9-81ED-4DB2-BD59-A6C34878D82A}">
                    <a16:rowId xmlns:a16="http://schemas.microsoft.com/office/drawing/2014/main" val="2997950973"/>
                  </a:ext>
                </a:extLst>
              </a:tr>
              <a:tr h="216249">
                <a:tc>
                  <a:txBody>
                    <a:bodyPr/>
                    <a:lstStyle/>
                    <a:p>
                      <a:r>
                        <a:rPr lang="en-US" sz="1050" b="0" dirty="0"/>
                        <a:t>3</a:t>
                      </a:r>
                    </a:p>
                  </a:txBody>
                  <a:tcPr/>
                </a:tc>
                <a:tc>
                  <a:txBody>
                    <a:bodyPr/>
                    <a:lstStyle/>
                    <a:p>
                      <a:pPr algn="l"/>
                      <a:r>
                        <a:rPr lang="en-US" sz="1050" dirty="0">
                          <a:effectLst/>
                        </a:rPr>
                        <a:t>Need to mortgage/ refinance home to pay medical bills</a:t>
                      </a:r>
                    </a:p>
                  </a:txBody>
                  <a:tcPr anchor="ctr"/>
                </a:tc>
                <a:extLst>
                  <a:ext uri="{0D108BD9-81ED-4DB2-BD59-A6C34878D82A}">
                    <a16:rowId xmlns:a16="http://schemas.microsoft.com/office/drawing/2014/main" val="699040286"/>
                  </a:ext>
                </a:extLst>
              </a:tr>
              <a:tr h="216249">
                <a:tc>
                  <a:txBody>
                    <a:bodyPr/>
                    <a:lstStyle/>
                    <a:p>
                      <a:endParaRPr lang="en-US" sz="1050" b="0" dirty="0"/>
                    </a:p>
                  </a:txBody>
                  <a:tcPr/>
                </a:tc>
                <a:tc>
                  <a:txBody>
                    <a:bodyPr/>
                    <a:lstStyle/>
                    <a:p>
                      <a:pPr algn="l"/>
                      <a:r>
                        <a:rPr lang="en-US" sz="1050" dirty="0">
                          <a:effectLst/>
                        </a:rPr>
                        <a:t>Permanent loss of job as a result of medical treatment</a:t>
                      </a:r>
                    </a:p>
                  </a:txBody>
                  <a:tcPr anchor="ctr"/>
                </a:tc>
                <a:extLst>
                  <a:ext uri="{0D108BD9-81ED-4DB2-BD59-A6C34878D82A}">
                    <a16:rowId xmlns:a16="http://schemas.microsoft.com/office/drawing/2014/main" val="2247731589"/>
                  </a:ext>
                </a:extLst>
              </a:tr>
              <a:tr h="216249">
                <a:tc>
                  <a:txBody>
                    <a:bodyPr/>
                    <a:lstStyle/>
                    <a:p>
                      <a:endParaRPr lang="en-US" sz="1050" b="0" dirty="0"/>
                    </a:p>
                  </a:txBody>
                  <a:tcPr/>
                </a:tc>
                <a:tc>
                  <a:txBody>
                    <a:bodyPr/>
                    <a:lstStyle/>
                    <a:p>
                      <a:pPr algn="l"/>
                      <a:r>
                        <a:rPr lang="en-US" sz="1050" dirty="0">
                          <a:effectLst/>
                        </a:rPr>
                        <a:t>Current debts &gt; household income</a:t>
                      </a:r>
                    </a:p>
                  </a:txBody>
                  <a:tcPr anchor="ctr"/>
                </a:tc>
                <a:extLst>
                  <a:ext uri="{0D108BD9-81ED-4DB2-BD59-A6C34878D82A}">
                    <a16:rowId xmlns:a16="http://schemas.microsoft.com/office/drawing/2014/main" val="1658905292"/>
                  </a:ext>
                </a:extLst>
              </a:tr>
              <a:tr h="216249">
                <a:tc>
                  <a:txBody>
                    <a:bodyPr/>
                    <a:lstStyle/>
                    <a:p>
                      <a:endParaRPr lang="en-US" sz="1050" b="0" dirty="0"/>
                    </a:p>
                  </a:txBody>
                  <a:tcPr/>
                </a:tc>
                <a:tc>
                  <a:txBody>
                    <a:bodyPr/>
                    <a:lstStyle/>
                    <a:p>
                      <a:pPr algn="l"/>
                      <a:r>
                        <a:rPr lang="en-US" sz="1050" dirty="0">
                          <a:effectLst/>
                        </a:rPr>
                        <a:t>Inability to pay for necessities such as food or utilities</a:t>
                      </a:r>
                    </a:p>
                  </a:txBody>
                  <a:tcPr anchor="ctr"/>
                </a:tc>
                <a:extLst>
                  <a:ext uri="{0D108BD9-81ED-4DB2-BD59-A6C34878D82A}">
                    <a16:rowId xmlns:a16="http://schemas.microsoft.com/office/drawing/2014/main" val="1161507432"/>
                  </a:ext>
                </a:extLst>
              </a:tr>
              <a:tr h="216249">
                <a:tc>
                  <a:txBody>
                    <a:bodyPr/>
                    <a:lstStyle/>
                    <a:p>
                      <a:r>
                        <a:rPr lang="en-US" sz="1050" b="0" dirty="0"/>
                        <a:t>4</a:t>
                      </a:r>
                    </a:p>
                  </a:txBody>
                  <a:tcPr/>
                </a:tc>
                <a:tc>
                  <a:txBody>
                    <a:bodyPr/>
                    <a:lstStyle/>
                    <a:p>
                      <a:pPr algn="l"/>
                      <a:r>
                        <a:rPr lang="en-US" sz="1050" dirty="0">
                          <a:effectLst/>
                        </a:rPr>
                        <a:t>Need to sell home to pay for medical bills</a:t>
                      </a:r>
                    </a:p>
                  </a:txBody>
                  <a:tcPr anchor="ctr"/>
                </a:tc>
                <a:extLst>
                  <a:ext uri="{0D108BD9-81ED-4DB2-BD59-A6C34878D82A}">
                    <a16:rowId xmlns:a16="http://schemas.microsoft.com/office/drawing/2014/main" val="4290789822"/>
                  </a:ext>
                </a:extLst>
              </a:tr>
              <a:tr h="216249">
                <a:tc>
                  <a:txBody>
                    <a:bodyPr/>
                    <a:lstStyle/>
                    <a:p>
                      <a:endParaRPr lang="en-US" sz="1050" b="0" dirty="0"/>
                    </a:p>
                  </a:txBody>
                  <a:tcPr/>
                </a:tc>
                <a:tc>
                  <a:txBody>
                    <a:bodyPr/>
                    <a:lstStyle/>
                    <a:p>
                      <a:pPr algn="l"/>
                      <a:r>
                        <a:rPr lang="en-US" sz="1050">
                          <a:effectLst/>
                        </a:rPr>
                        <a:t>Declaration of bankruptcy because of medical treatment</a:t>
                      </a:r>
                    </a:p>
                  </a:txBody>
                  <a:tcPr anchor="ctr"/>
                </a:tc>
                <a:extLst>
                  <a:ext uri="{0D108BD9-81ED-4DB2-BD59-A6C34878D82A}">
                    <a16:rowId xmlns:a16="http://schemas.microsoft.com/office/drawing/2014/main" val="93262354"/>
                  </a:ext>
                </a:extLst>
              </a:tr>
              <a:tr h="216249">
                <a:tc>
                  <a:txBody>
                    <a:bodyPr/>
                    <a:lstStyle/>
                    <a:p>
                      <a:endParaRPr lang="en-US" sz="1050" b="0" dirty="0"/>
                    </a:p>
                  </a:txBody>
                  <a:tcPr/>
                </a:tc>
                <a:tc>
                  <a:txBody>
                    <a:bodyPr/>
                    <a:lstStyle/>
                    <a:p>
                      <a:pPr algn="l"/>
                      <a:r>
                        <a:rPr lang="en-US" sz="1050">
                          <a:effectLst/>
                        </a:rPr>
                        <a:t>Need to stop treatment because of financial burden</a:t>
                      </a:r>
                    </a:p>
                  </a:txBody>
                  <a:tcPr anchor="ctr"/>
                </a:tc>
                <a:extLst>
                  <a:ext uri="{0D108BD9-81ED-4DB2-BD59-A6C34878D82A}">
                    <a16:rowId xmlns:a16="http://schemas.microsoft.com/office/drawing/2014/main" val="1378885894"/>
                  </a:ext>
                </a:extLst>
              </a:tr>
              <a:tr h="216249">
                <a:tc>
                  <a:txBody>
                    <a:bodyPr/>
                    <a:lstStyle/>
                    <a:p>
                      <a:endParaRPr lang="en-US" sz="1050" b="0" dirty="0"/>
                    </a:p>
                  </a:txBody>
                  <a:tcPr/>
                </a:tc>
                <a:tc>
                  <a:txBody>
                    <a:bodyPr/>
                    <a:lstStyle/>
                    <a:p>
                      <a:pPr algn="l"/>
                      <a:r>
                        <a:rPr lang="en-US" sz="1050" dirty="0">
                          <a:effectLst/>
                        </a:rPr>
                        <a:t>Consideration of suicide because of financial burden of care</a:t>
                      </a:r>
                    </a:p>
                  </a:txBody>
                  <a:tcPr anchor="ctr"/>
                </a:tc>
                <a:extLst>
                  <a:ext uri="{0D108BD9-81ED-4DB2-BD59-A6C34878D82A}">
                    <a16:rowId xmlns:a16="http://schemas.microsoft.com/office/drawing/2014/main" val="1938519107"/>
                  </a:ext>
                </a:extLst>
              </a:tr>
            </a:tbl>
          </a:graphicData>
        </a:graphic>
      </p:graphicFrame>
    </p:spTree>
    <p:extLst>
      <p:ext uri="{BB962C8B-B14F-4D97-AF65-F5344CB8AC3E}">
        <p14:creationId xmlns:p14="http://schemas.microsoft.com/office/powerpoint/2010/main" val="4154582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4BC8-0703-4B5D-833B-68EF6AC43C71}"/>
              </a:ext>
            </a:extLst>
          </p:cNvPr>
          <p:cNvSpPr>
            <a:spLocks noGrp="1"/>
          </p:cNvSpPr>
          <p:nvPr>
            <p:ph type="title"/>
          </p:nvPr>
        </p:nvSpPr>
        <p:spPr/>
        <p:txBody>
          <a:bodyPr/>
          <a:lstStyle/>
          <a:p>
            <a:r>
              <a:rPr lang="en-US" dirty="0"/>
              <a:t>Be Proactive</a:t>
            </a:r>
          </a:p>
        </p:txBody>
      </p:sp>
      <p:sp>
        <p:nvSpPr>
          <p:cNvPr id="3" name="Content Placeholder 2">
            <a:extLst>
              <a:ext uri="{FF2B5EF4-FFF2-40B4-BE49-F238E27FC236}">
                <a16:creationId xmlns:a16="http://schemas.microsoft.com/office/drawing/2014/main" id="{CF057AB5-501F-4C6E-8A2E-68E0DEC31458}"/>
              </a:ext>
            </a:extLst>
          </p:cNvPr>
          <p:cNvSpPr>
            <a:spLocks noGrp="1"/>
          </p:cNvSpPr>
          <p:nvPr>
            <p:ph idx="1"/>
          </p:nvPr>
        </p:nvSpPr>
        <p:spPr/>
        <p:txBody>
          <a:bodyPr/>
          <a:lstStyle/>
          <a:p>
            <a:pPr marL="0" indent="0">
              <a:spcAft>
                <a:spcPts val="1000"/>
              </a:spcAft>
              <a:buNone/>
            </a:pPr>
            <a:r>
              <a:rPr lang="en-US" sz="2600" b="1" dirty="0">
                <a:solidFill>
                  <a:srgbClr val="033C5A"/>
                </a:solidFill>
              </a:rPr>
              <a:t>Intervene in reducing financial toxicity</a:t>
            </a:r>
            <a:r>
              <a:rPr lang="en-US" sz="2600" dirty="0">
                <a:solidFill>
                  <a:srgbClr val="033C5A"/>
                </a:solidFill>
              </a:rPr>
              <a:t> </a:t>
            </a:r>
            <a:r>
              <a:rPr lang="en-US" sz="2600" dirty="0">
                <a:solidFill>
                  <a:srgbClr val="404040"/>
                </a:solidFill>
              </a:rPr>
              <a:t>by proactively assisting patients and optimizing health insurance benefits</a:t>
            </a:r>
          </a:p>
          <a:p>
            <a:pPr lvl="1">
              <a:spcAft>
                <a:spcPts val="1000"/>
              </a:spcAft>
              <a:buFont typeface="Arial" panose="020B0604020202020204" pitchFamily="34" charset="0"/>
              <a:buChar char="•"/>
            </a:pPr>
            <a:r>
              <a:rPr lang="en-US" sz="2500" dirty="0">
                <a:solidFill>
                  <a:srgbClr val="404040"/>
                </a:solidFill>
              </a:rPr>
              <a:t>Insurance coverage review </a:t>
            </a:r>
          </a:p>
          <a:p>
            <a:pPr lvl="1">
              <a:spcAft>
                <a:spcPts val="1000"/>
              </a:spcAft>
              <a:buFont typeface="Arial" panose="020B0604020202020204" pitchFamily="34" charset="0"/>
              <a:buChar char="•"/>
            </a:pPr>
            <a:r>
              <a:rPr lang="en-US" sz="2500" dirty="0">
                <a:solidFill>
                  <a:srgbClr val="404040"/>
                </a:solidFill>
              </a:rPr>
              <a:t>Open enrollment</a:t>
            </a:r>
          </a:p>
          <a:p>
            <a:pPr lvl="1">
              <a:spcAft>
                <a:spcPts val="1000"/>
              </a:spcAft>
              <a:buFont typeface="Arial" panose="020B0604020202020204" pitchFamily="34" charset="0"/>
              <a:buChar char="•"/>
            </a:pPr>
            <a:r>
              <a:rPr lang="en-US" sz="2500" dirty="0">
                <a:solidFill>
                  <a:srgbClr val="404040"/>
                </a:solidFill>
                <a:hlinkClick r:id="rId3"/>
              </a:rPr>
              <a:t>Cancer insurance checklist</a:t>
            </a:r>
            <a:endParaRPr lang="en-US" sz="2500" dirty="0">
              <a:solidFill>
                <a:srgbClr val="404040"/>
              </a:solidFill>
            </a:endParaRPr>
          </a:p>
        </p:txBody>
      </p:sp>
    </p:spTree>
    <p:extLst>
      <p:ext uri="{BB962C8B-B14F-4D97-AF65-F5344CB8AC3E}">
        <p14:creationId xmlns:p14="http://schemas.microsoft.com/office/powerpoint/2010/main" val="3882941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769CA7-4E8F-4E43-B213-4039FC78780A}"/>
              </a:ext>
            </a:extLst>
          </p:cNvPr>
          <p:cNvSpPr>
            <a:spLocks noGrp="1"/>
          </p:cNvSpPr>
          <p:nvPr>
            <p:ph type="title"/>
          </p:nvPr>
        </p:nvSpPr>
        <p:spPr>
          <a:xfrm>
            <a:off x="304799" y="2171700"/>
            <a:ext cx="11582401" cy="2514600"/>
          </a:xfrm>
        </p:spPr>
        <p:txBody>
          <a:bodyPr/>
          <a:lstStyle/>
          <a:p>
            <a:pPr algn="ctr"/>
            <a:r>
              <a:rPr lang="en-US" dirty="0"/>
              <a:t>Explain Insurance and </a:t>
            </a:r>
            <a:br>
              <a:rPr lang="en-US" dirty="0"/>
            </a:br>
            <a:r>
              <a:rPr lang="en-US" dirty="0"/>
              <a:t>Coverage Types</a:t>
            </a:r>
          </a:p>
        </p:txBody>
      </p:sp>
    </p:spTree>
    <p:extLst>
      <p:ext uri="{BB962C8B-B14F-4D97-AF65-F5344CB8AC3E}">
        <p14:creationId xmlns:p14="http://schemas.microsoft.com/office/powerpoint/2010/main" val="4177676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D56F-1241-47D6-B2D2-01BCEE554E94}"/>
              </a:ext>
            </a:extLst>
          </p:cNvPr>
          <p:cNvSpPr>
            <a:spLocks noGrp="1"/>
          </p:cNvSpPr>
          <p:nvPr>
            <p:ph type="title"/>
          </p:nvPr>
        </p:nvSpPr>
        <p:spPr/>
        <p:txBody>
          <a:bodyPr/>
          <a:lstStyle/>
          <a:p>
            <a:r>
              <a:rPr lang="en-US" dirty="0"/>
              <a:t>Important Terms That Require Explanation</a:t>
            </a:r>
          </a:p>
        </p:txBody>
      </p:sp>
      <p:sp>
        <p:nvSpPr>
          <p:cNvPr id="3" name="Content Placeholder 2">
            <a:extLst>
              <a:ext uri="{FF2B5EF4-FFF2-40B4-BE49-F238E27FC236}">
                <a16:creationId xmlns:a16="http://schemas.microsoft.com/office/drawing/2014/main" id="{024B25BA-5083-4AF5-BA0C-3C0D60D020A6}"/>
              </a:ext>
            </a:extLst>
          </p:cNvPr>
          <p:cNvSpPr>
            <a:spLocks noGrp="1"/>
          </p:cNvSpPr>
          <p:nvPr>
            <p:ph idx="1"/>
          </p:nvPr>
        </p:nvSpPr>
        <p:spPr>
          <a:xfrm>
            <a:off x="689610" y="1583322"/>
            <a:ext cx="10972800" cy="3810000"/>
          </a:xfrm>
        </p:spPr>
        <p:txBody>
          <a:bodyPr/>
          <a:lstStyle/>
          <a:p>
            <a:pPr marL="0" indent="0">
              <a:spcAft>
                <a:spcPts val="800"/>
              </a:spcAft>
              <a:buNone/>
            </a:pPr>
            <a:r>
              <a:rPr lang="en-US" sz="2800" b="1" dirty="0">
                <a:solidFill>
                  <a:srgbClr val="033C5A"/>
                </a:solidFill>
              </a:rPr>
              <a:t>Explain</a:t>
            </a:r>
            <a:r>
              <a:rPr lang="en-US" sz="2800" dirty="0">
                <a:solidFill>
                  <a:schemeClr val="tx1"/>
                </a:solidFill>
              </a:rPr>
              <a:t> </a:t>
            </a:r>
            <a:r>
              <a:rPr lang="en-US" sz="2800" dirty="0">
                <a:solidFill>
                  <a:srgbClr val="404040"/>
                </a:solidFill>
              </a:rPr>
              <a:t>insurance coverage and provide assistance options</a:t>
            </a:r>
          </a:p>
          <a:p>
            <a:pPr lvl="1">
              <a:spcAft>
                <a:spcPts val="800"/>
              </a:spcAft>
              <a:buFont typeface="Arial" panose="020B0604020202020204" pitchFamily="34" charset="0"/>
              <a:buChar char="•"/>
            </a:pPr>
            <a:r>
              <a:rPr lang="en-US" dirty="0">
                <a:solidFill>
                  <a:srgbClr val="404040"/>
                </a:solidFill>
              </a:rPr>
              <a:t>Insurance terminology </a:t>
            </a:r>
          </a:p>
          <a:p>
            <a:pPr lvl="1">
              <a:spcAft>
                <a:spcPts val="800"/>
              </a:spcAft>
              <a:buFont typeface="Arial" panose="020B0604020202020204" pitchFamily="34" charset="0"/>
              <a:buChar char="•"/>
            </a:pPr>
            <a:r>
              <a:rPr lang="en-US" dirty="0">
                <a:solidFill>
                  <a:srgbClr val="404040"/>
                </a:solidFill>
              </a:rPr>
              <a:t>Copays</a:t>
            </a:r>
          </a:p>
        </p:txBody>
      </p:sp>
      <p:sp>
        <p:nvSpPr>
          <p:cNvPr id="4" name="TextBox 3">
            <a:extLst>
              <a:ext uri="{FF2B5EF4-FFF2-40B4-BE49-F238E27FC236}">
                <a16:creationId xmlns:a16="http://schemas.microsoft.com/office/drawing/2014/main" id="{FF5DC440-DBE0-4D34-951C-972B1324A909}"/>
              </a:ext>
            </a:extLst>
          </p:cNvPr>
          <p:cNvSpPr txBox="1"/>
          <p:nvPr/>
        </p:nvSpPr>
        <p:spPr>
          <a:xfrm>
            <a:off x="11132820" y="5254823"/>
            <a:ext cx="105918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KFF, 2021</a:t>
            </a:r>
          </a:p>
        </p:txBody>
      </p:sp>
    </p:spTree>
    <p:extLst>
      <p:ext uri="{BB962C8B-B14F-4D97-AF65-F5344CB8AC3E}">
        <p14:creationId xmlns:p14="http://schemas.microsoft.com/office/powerpoint/2010/main" val="2405471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9764-78DE-47E0-B026-B3131BA96F56}"/>
              </a:ext>
            </a:extLst>
          </p:cNvPr>
          <p:cNvSpPr>
            <a:spLocks noGrp="1"/>
          </p:cNvSpPr>
          <p:nvPr>
            <p:ph type="title"/>
          </p:nvPr>
        </p:nvSpPr>
        <p:spPr/>
        <p:txBody>
          <a:bodyPr/>
          <a:lstStyle/>
          <a:p>
            <a:r>
              <a:rPr lang="en-US" dirty="0"/>
              <a:t>Health Insurance Types</a:t>
            </a:r>
          </a:p>
        </p:txBody>
      </p:sp>
      <p:sp>
        <p:nvSpPr>
          <p:cNvPr id="3" name="Content Placeholder 2">
            <a:extLst>
              <a:ext uri="{FF2B5EF4-FFF2-40B4-BE49-F238E27FC236}">
                <a16:creationId xmlns:a16="http://schemas.microsoft.com/office/drawing/2014/main" id="{4653AAFF-E606-4451-B5D2-755A9AF052E3}"/>
              </a:ext>
            </a:extLst>
          </p:cNvPr>
          <p:cNvSpPr>
            <a:spLocks noGrp="1"/>
          </p:cNvSpPr>
          <p:nvPr>
            <p:ph idx="1"/>
          </p:nvPr>
        </p:nvSpPr>
        <p:spPr>
          <a:xfrm>
            <a:off x="634621" y="1600201"/>
            <a:ext cx="4762500" cy="3810000"/>
          </a:xfrm>
        </p:spPr>
        <p:txBody>
          <a:bodyPr/>
          <a:lstStyle/>
          <a:p>
            <a:pPr marL="0" indent="0">
              <a:buNone/>
            </a:pPr>
            <a:r>
              <a:rPr lang="en-US" dirty="0">
                <a:solidFill>
                  <a:srgbClr val="404040"/>
                </a:solidFill>
              </a:rPr>
              <a:t>According to US Census 2020 data, 91% of the US population has some type of health coverage</a:t>
            </a:r>
          </a:p>
        </p:txBody>
      </p:sp>
      <p:pic>
        <p:nvPicPr>
          <p:cNvPr id="5" name="Picture 4">
            <a:extLst>
              <a:ext uri="{FF2B5EF4-FFF2-40B4-BE49-F238E27FC236}">
                <a16:creationId xmlns:a16="http://schemas.microsoft.com/office/drawing/2014/main" id="{6F8798E8-44A2-442A-A3B8-5F1FC6CD2770}"/>
              </a:ext>
            </a:extLst>
          </p:cNvPr>
          <p:cNvPicPr>
            <a:picLocks noChangeAspect="1"/>
          </p:cNvPicPr>
          <p:nvPr/>
        </p:nvPicPr>
        <p:blipFill>
          <a:blip r:embed="rId3"/>
          <a:stretch>
            <a:fillRect/>
          </a:stretch>
        </p:blipFill>
        <p:spPr>
          <a:xfrm>
            <a:off x="5581650" y="1600201"/>
            <a:ext cx="6305550" cy="3133725"/>
          </a:xfrm>
          <a:prstGeom prst="rect">
            <a:avLst/>
          </a:prstGeom>
        </p:spPr>
      </p:pic>
      <p:sp>
        <p:nvSpPr>
          <p:cNvPr id="6" name="TextBox 5">
            <a:extLst>
              <a:ext uri="{FF2B5EF4-FFF2-40B4-BE49-F238E27FC236}">
                <a16:creationId xmlns:a16="http://schemas.microsoft.com/office/drawing/2014/main" id="{45888ED7-1D72-4420-88FD-1E0A195491FD}"/>
              </a:ext>
            </a:extLst>
          </p:cNvPr>
          <p:cNvSpPr txBox="1"/>
          <p:nvPr/>
        </p:nvSpPr>
        <p:spPr>
          <a:xfrm>
            <a:off x="10045700" y="5254823"/>
            <a:ext cx="21463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US Census Bureau, 2021</a:t>
            </a:r>
          </a:p>
        </p:txBody>
      </p:sp>
      <p:sp>
        <p:nvSpPr>
          <p:cNvPr id="7" name="TextBox 6">
            <a:extLst>
              <a:ext uri="{FF2B5EF4-FFF2-40B4-BE49-F238E27FC236}">
                <a16:creationId xmlns:a16="http://schemas.microsoft.com/office/drawing/2014/main" id="{AEF0248D-F3DB-460E-AE0E-7A564D3E5E78}"/>
              </a:ext>
            </a:extLst>
          </p:cNvPr>
          <p:cNvSpPr txBox="1"/>
          <p:nvPr/>
        </p:nvSpPr>
        <p:spPr>
          <a:xfrm>
            <a:off x="6096000" y="4755522"/>
            <a:ext cx="2936543" cy="261610"/>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 from US Census Bureau</a:t>
            </a:r>
            <a:endParaRPr lang="en-US" sz="1100" dirty="0"/>
          </a:p>
        </p:txBody>
      </p:sp>
    </p:spTree>
    <p:extLst>
      <p:ext uri="{BB962C8B-B14F-4D97-AF65-F5344CB8AC3E}">
        <p14:creationId xmlns:p14="http://schemas.microsoft.com/office/powerpoint/2010/main" val="3400107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BBD0-8D5D-4560-B263-E7142BD4DEBA}"/>
              </a:ext>
            </a:extLst>
          </p:cNvPr>
          <p:cNvSpPr>
            <a:spLocks noGrp="1"/>
          </p:cNvSpPr>
          <p:nvPr>
            <p:ph type="title"/>
          </p:nvPr>
        </p:nvSpPr>
        <p:spPr>
          <a:xfrm>
            <a:off x="609600" y="457201"/>
            <a:ext cx="10972800" cy="1143000"/>
          </a:xfrm>
        </p:spPr>
        <p:txBody>
          <a:bodyPr/>
          <a:lstStyle/>
          <a:p>
            <a:r>
              <a:rPr lang="en-US" dirty="0"/>
              <a:t>Private Health Insurance Types</a:t>
            </a:r>
          </a:p>
        </p:txBody>
      </p:sp>
      <p:sp>
        <p:nvSpPr>
          <p:cNvPr id="3" name="Content Placeholder 2">
            <a:extLst>
              <a:ext uri="{FF2B5EF4-FFF2-40B4-BE49-F238E27FC236}">
                <a16:creationId xmlns:a16="http://schemas.microsoft.com/office/drawing/2014/main" id="{E33C15C7-71C9-4B13-B9F5-91674A71FE72}"/>
              </a:ext>
            </a:extLst>
          </p:cNvPr>
          <p:cNvSpPr>
            <a:spLocks noGrp="1"/>
          </p:cNvSpPr>
          <p:nvPr>
            <p:ph idx="1"/>
          </p:nvPr>
        </p:nvSpPr>
        <p:spPr/>
        <p:txBody>
          <a:bodyPr>
            <a:normAutofit/>
          </a:bodyPr>
          <a:lstStyle/>
          <a:p>
            <a:r>
              <a:rPr lang="en-US" dirty="0">
                <a:solidFill>
                  <a:srgbClr val="404040"/>
                </a:solidFill>
              </a:rPr>
              <a:t>Health Maintenance Organization (HMO)</a:t>
            </a:r>
          </a:p>
          <a:p>
            <a:r>
              <a:rPr lang="en-US" dirty="0">
                <a:solidFill>
                  <a:srgbClr val="404040"/>
                </a:solidFill>
              </a:rPr>
              <a:t>Preferred Provider Organization (PPO)</a:t>
            </a:r>
          </a:p>
          <a:p>
            <a:r>
              <a:rPr lang="en-US" dirty="0">
                <a:solidFill>
                  <a:srgbClr val="404040"/>
                </a:solidFill>
              </a:rPr>
              <a:t>Point of Service (POS)</a:t>
            </a:r>
          </a:p>
          <a:p>
            <a:r>
              <a:rPr lang="en-US" dirty="0">
                <a:solidFill>
                  <a:srgbClr val="404040"/>
                </a:solidFill>
              </a:rPr>
              <a:t>Exclusive Provider Organization (EPO)</a:t>
            </a:r>
          </a:p>
          <a:p>
            <a:endParaRPr lang="en-US" dirty="0">
              <a:solidFill>
                <a:srgbClr val="404040"/>
              </a:solidFill>
            </a:endParaRPr>
          </a:p>
          <a:p>
            <a:pPr marL="0" indent="0">
              <a:buNone/>
            </a:pPr>
            <a:endParaRPr lang="en-US" dirty="0">
              <a:solidFill>
                <a:srgbClr val="404040"/>
              </a:solidFill>
            </a:endParaRPr>
          </a:p>
        </p:txBody>
      </p:sp>
      <p:sp>
        <p:nvSpPr>
          <p:cNvPr id="4" name="TextBox 3">
            <a:extLst>
              <a:ext uri="{FF2B5EF4-FFF2-40B4-BE49-F238E27FC236}">
                <a16:creationId xmlns:a16="http://schemas.microsoft.com/office/drawing/2014/main" id="{B854D5CC-5F87-4895-A5EB-C304F6EFB1FD}"/>
              </a:ext>
            </a:extLst>
          </p:cNvPr>
          <p:cNvSpPr txBox="1"/>
          <p:nvPr/>
        </p:nvSpPr>
        <p:spPr>
          <a:xfrm>
            <a:off x="10045700" y="5254823"/>
            <a:ext cx="21463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US Census Bureau, 2021</a:t>
            </a:r>
          </a:p>
        </p:txBody>
      </p:sp>
    </p:spTree>
    <p:extLst>
      <p:ext uri="{BB962C8B-B14F-4D97-AF65-F5344CB8AC3E}">
        <p14:creationId xmlns:p14="http://schemas.microsoft.com/office/powerpoint/2010/main" val="174342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524000"/>
            <a:ext cx="8229600" cy="2857500"/>
          </a:xfrm>
        </p:spPr>
        <p:txBody>
          <a:bodyPr>
            <a:normAutofit/>
          </a:bodyPr>
          <a:lstStyle/>
          <a:p>
            <a:pPr marL="0" indent="0">
              <a:buNone/>
            </a:pPr>
            <a:r>
              <a:rPr lang="en-US" dirty="0"/>
              <a:t>No disclosures</a:t>
            </a:r>
          </a:p>
        </p:txBody>
      </p:sp>
      <p:sp>
        <p:nvSpPr>
          <p:cNvPr id="5" name="Title 4"/>
          <p:cNvSpPr>
            <a:spLocks noGrp="1"/>
          </p:cNvSpPr>
          <p:nvPr>
            <p:ph type="title"/>
          </p:nvPr>
        </p:nvSpPr>
        <p:spPr/>
        <p:txBody>
          <a:bodyPr/>
          <a:lstStyle/>
          <a:p>
            <a:r>
              <a:rPr lang="en-US" dirty="0"/>
              <a:t>Disclosure</a:t>
            </a:r>
          </a:p>
        </p:txBody>
      </p:sp>
    </p:spTree>
    <p:extLst>
      <p:ext uri="{BB962C8B-B14F-4D97-AF65-F5344CB8AC3E}">
        <p14:creationId xmlns:p14="http://schemas.microsoft.com/office/powerpoint/2010/main" val="3184558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72B7-3D3C-450D-B01B-23F71D03BB7C}"/>
              </a:ext>
            </a:extLst>
          </p:cNvPr>
          <p:cNvSpPr>
            <a:spLocks noGrp="1"/>
          </p:cNvSpPr>
          <p:nvPr>
            <p:ph type="title"/>
          </p:nvPr>
        </p:nvSpPr>
        <p:spPr/>
        <p:txBody>
          <a:bodyPr/>
          <a:lstStyle/>
          <a:p>
            <a:r>
              <a:rPr lang="en-US" dirty="0"/>
              <a:t>Public Health Insurance Types</a:t>
            </a:r>
          </a:p>
        </p:txBody>
      </p:sp>
      <p:sp>
        <p:nvSpPr>
          <p:cNvPr id="3" name="Content Placeholder 2">
            <a:extLst>
              <a:ext uri="{FF2B5EF4-FFF2-40B4-BE49-F238E27FC236}">
                <a16:creationId xmlns:a16="http://schemas.microsoft.com/office/drawing/2014/main" id="{8390A9D4-D009-4564-AAE3-3F062BD9D7E5}"/>
              </a:ext>
            </a:extLst>
          </p:cNvPr>
          <p:cNvSpPr>
            <a:spLocks noGrp="1"/>
          </p:cNvSpPr>
          <p:nvPr>
            <p:ph idx="1"/>
          </p:nvPr>
        </p:nvSpPr>
        <p:spPr>
          <a:xfrm>
            <a:off x="609600" y="1600201"/>
            <a:ext cx="9448800" cy="3810000"/>
          </a:xfrm>
        </p:spPr>
        <p:txBody>
          <a:bodyPr>
            <a:normAutofit/>
          </a:bodyPr>
          <a:lstStyle/>
          <a:p>
            <a:r>
              <a:rPr lang="en-US" dirty="0">
                <a:solidFill>
                  <a:srgbClr val="404040"/>
                </a:solidFill>
              </a:rPr>
              <a:t>Medicaid</a:t>
            </a:r>
          </a:p>
          <a:p>
            <a:r>
              <a:rPr lang="en-US" dirty="0">
                <a:solidFill>
                  <a:srgbClr val="404040"/>
                </a:solidFill>
                <a:hlinkClick r:id="rId3"/>
              </a:rPr>
              <a:t>Medicare</a:t>
            </a:r>
            <a:endParaRPr lang="en-US" dirty="0">
              <a:solidFill>
                <a:srgbClr val="404040"/>
              </a:solidFill>
            </a:endParaRPr>
          </a:p>
          <a:p>
            <a:pPr marL="400050" lvl="1" indent="0">
              <a:buNone/>
            </a:pPr>
            <a:r>
              <a:rPr lang="en-US" dirty="0">
                <a:solidFill>
                  <a:srgbClr val="404040"/>
                </a:solidFill>
              </a:rPr>
              <a:t>- Qualified Medicare Beneficiary Program</a:t>
            </a:r>
          </a:p>
          <a:p>
            <a:pPr marL="400050" lvl="1" indent="0">
              <a:buNone/>
            </a:pPr>
            <a:r>
              <a:rPr lang="en-US" dirty="0">
                <a:solidFill>
                  <a:srgbClr val="404040"/>
                </a:solidFill>
              </a:rPr>
              <a:t>- Specified Low-Income Medicare Beneficiary Program</a:t>
            </a:r>
          </a:p>
          <a:p>
            <a:pPr marL="400050" lvl="1" indent="0">
              <a:buNone/>
            </a:pPr>
            <a:r>
              <a:rPr lang="en-US" dirty="0">
                <a:solidFill>
                  <a:srgbClr val="404040"/>
                </a:solidFill>
              </a:rPr>
              <a:t>- Qualifying Individual Program</a:t>
            </a:r>
          </a:p>
          <a:p>
            <a:pPr marL="400050" lvl="1" indent="0">
              <a:buNone/>
            </a:pPr>
            <a:r>
              <a:rPr lang="en-US" dirty="0">
                <a:solidFill>
                  <a:srgbClr val="404040"/>
                </a:solidFill>
              </a:rPr>
              <a:t>- Qualified Disabled and Working Individuals Program</a:t>
            </a:r>
          </a:p>
        </p:txBody>
      </p:sp>
      <p:sp>
        <p:nvSpPr>
          <p:cNvPr id="6" name="TextBox 5">
            <a:extLst>
              <a:ext uri="{FF2B5EF4-FFF2-40B4-BE49-F238E27FC236}">
                <a16:creationId xmlns:a16="http://schemas.microsoft.com/office/drawing/2014/main" id="{0623BBC8-10EE-4E46-B357-1642AE63C19D}"/>
              </a:ext>
            </a:extLst>
          </p:cNvPr>
          <p:cNvSpPr txBox="1"/>
          <p:nvPr/>
        </p:nvSpPr>
        <p:spPr>
          <a:xfrm>
            <a:off x="8634549" y="5200694"/>
            <a:ext cx="3383445"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Medicare.gov, n.d.; Medicare Interactive, n.d.</a:t>
            </a:r>
          </a:p>
        </p:txBody>
      </p:sp>
    </p:spTree>
    <p:extLst>
      <p:ext uri="{BB962C8B-B14F-4D97-AF65-F5344CB8AC3E}">
        <p14:creationId xmlns:p14="http://schemas.microsoft.com/office/powerpoint/2010/main" val="3177538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72B7-3D3C-450D-B01B-23F71D03BB7C}"/>
              </a:ext>
            </a:extLst>
          </p:cNvPr>
          <p:cNvSpPr>
            <a:spLocks noGrp="1"/>
          </p:cNvSpPr>
          <p:nvPr>
            <p:ph type="title"/>
          </p:nvPr>
        </p:nvSpPr>
        <p:spPr/>
        <p:txBody>
          <a:bodyPr/>
          <a:lstStyle/>
          <a:p>
            <a:r>
              <a:rPr lang="en-US" dirty="0"/>
              <a:t>Public Health Insurance Types</a:t>
            </a:r>
          </a:p>
        </p:txBody>
      </p:sp>
      <p:sp>
        <p:nvSpPr>
          <p:cNvPr id="3" name="Content Placeholder 2">
            <a:extLst>
              <a:ext uri="{FF2B5EF4-FFF2-40B4-BE49-F238E27FC236}">
                <a16:creationId xmlns:a16="http://schemas.microsoft.com/office/drawing/2014/main" id="{8390A9D4-D009-4564-AAE3-3F062BD9D7E5}"/>
              </a:ext>
            </a:extLst>
          </p:cNvPr>
          <p:cNvSpPr>
            <a:spLocks noGrp="1"/>
          </p:cNvSpPr>
          <p:nvPr>
            <p:ph idx="1"/>
          </p:nvPr>
        </p:nvSpPr>
        <p:spPr>
          <a:xfrm>
            <a:off x="8483599" y="1482382"/>
            <a:ext cx="3098801" cy="2697732"/>
          </a:xfrm>
        </p:spPr>
        <p:txBody>
          <a:bodyPr>
            <a:normAutofit/>
          </a:bodyPr>
          <a:lstStyle/>
          <a:p>
            <a:endParaRPr lang="en-US" sz="2400" dirty="0">
              <a:solidFill>
                <a:srgbClr val="404040"/>
              </a:solidFill>
            </a:endParaRPr>
          </a:p>
          <a:p>
            <a:pPr marL="0" indent="0">
              <a:buNone/>
            </a:pPr>
            <a:r>
              <a:rPr lang="en-US" sz="2400" dirty="0"/>
              <a:t>The latest list of expansion states can be found on the </a:t>
            </a:r>
            <a:r>
              <a:rPr lang="en-US" sz="2400" dirty="0">
                <a:hlinkClick r:id="rId3"/>
              </a:rPr>
              <a:t>Medicaid website</a:t>
            </a:r>
            <a:endParaRPr lang="en-US" sz="2400" dirty="0">
              <a:solidFill>
                <a:srgbClr val="404040"/>
              </a:solidFill>
            </a:endParaRPr>
          </a:p>
        </p:txBody>
      </p:sp>
      <p:pic>
        <p:nvPicPr>
          <p:cNvPr id="5" name="Picture 4">
            <a:extLst>
              <a:ext uri="{FF2B5EF4-FFF2-40B4-BE49-F238E27FC236}">
                <a16:creationId xmlns:a16="http://schemas.microsoft.com/office/drawing/2014/main" id="{5F990EBE-89CA-427B-9D63-05478B5C92D8}"/>
              </a:ext>
            </a:extLst>
          </p:cNvPr>
          <p:cNvPicPr>
            <a:picLocks noChangeAspect="1"/>
          </p:cNvPicPr>
          <p:nvPr/>
        </p:nvPicPr>
        <p:blipFill>
          <a:blip r:embed="rId4"/>
          <a:stretch>
            <a:fillRect/>
          </a:stretch>
        </p:blipFill>
        <p:spPr>
          <a:xfrm>
            <a:off x="609600" y="1256120"/>
            <a:ext cx="6758609" cy="3989061"/>
          </a:xfrm>
          <a:prstGeom prst="rect">
            <a:avLst/>
          </a:prstGeom>
        </p:spPr>
      </p:pic>
      <p:sp>
        <p:nvSpPr>
          <p:cNvPr id="6" name="TextBox 5">
            <a:extLst>
              <a:ext uri="{FF2B5EF4-FFF2-40B4-BE49-F238E27FC236}">
                <a16:creationId xmlns:a16="http://schemas.microsoft.com/office/drawing/2014/main" id="{0623BBC8-10EE-4E46-B357-1642AE63C19D}"/>
              </a:ext>
            </a:extLst>
          </p:cNvPr>
          <p:cNvSpPr txBox="1"/>
          <p:nvPr/>
        </p:nvSpPr>
        <p:spPr>
          <a:xfrm>
            <a:off x="10825801" y="5229424"/>
            <a:ext cx="3098801" cy="276999"/>
          </a:xfrm>
          <a:prstGeom prst="rect">
            <a:avLst/>
          </a:prstGeom>
          <a:noFill/>
        </p:spPr>
        <p:txBody>
          <a:bodyPr wrap="square" rtlCol="0">
            <a:spAutoFit/>
          </a:bodyPr>
          <a:lstStyle/>
          <a:p>
            <a:pPr lvl="0">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Medicaid, 2021</a:t>
            </a:r>
          </a:p>
        </p:txBody>
      </p:sp>
      <p:sp>
        <p:nvSpPr>
          <p:cNvPr id="7" name="TextBox 6">
            <a:extLst>
              <a:ext uri="{FF2B5EF4-FFF2-40B4-BE49-F238E27FC236}">
                <a16:creationId xmlns:a16="http://schemas.microsoft.com/office/drawing/2014/main" id="{77BFE484-1F95-4414-9701-5F9299F4EFAA}"/>
              </a:ext>
            </a:extLst>
          </p:cNvPr>
          <p:cNvSpPr txBox="1"/>
          <p:nvPr/>
        </p:nvSpPr>
        <p:spPr>
          <a:xfrm>
            <a:off x="2530509" y="5244813"/>
            <a:ext cx="4489062" cy="261610"/>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 from Medicaid.gov</a:t>
            </a:r>
            <a:endParaRPr lang="en-US" sz="1100" dirty="0"/>
          </a:p>
        </p:txBody>
      </p:sp>
    </p:spTree>
    <p:extLst>
      <p:ext uri="{BB962C8B-B14F-4D97-AF65-F5344CB8AC3E}">
        <p14:creationId xmlns:p14="http://schemas.microsoft.com/office/powerpoint/2010/main" val="660181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2DEC6-6A37-47DE-BFD1-58FCDD0EAC0C}"/>
              </a:ext>
            </a:extLst>
          </p:cNvPr>
          <p:cNvSpPr>
            <a:spLocks noGrp="1"/>
          </p:cNvSpPr>
          <p:nvPr>
            <p:ph type="title"/>
          </p:nvPr>
        </p:nvSpPr>
        <p:spPr/>
        <p:txBody>
          <a:bodyPr>
            <a:normAutofit/>
          </a:bodyPr>
          <a:lstStyle/>
          <a:p>
            <a:r>
              <a:rPr lang="en-US" dirty="0">
                <a:latin typeface="Arial"/>
                <a:cs typeface="Arial"/>
              </a:rPr>
              <a:t>Loss </a:t>
            </a:r>
            <a:r>
              <a:rPr lang="en-US" spc="-5" dirty="0">
                <a:latin typeface="Arial"/>
                <a:cs typeface="Arial"/>
              </a:rPr>
              <a:t>of </a:t>
            </a:r>
            <a:r>
              <a:rPr lang="en-US" dirty="0">
                <a:latin typeface="Arial"/>
                <a:cs typeface="Arial"/>
              </a:rPr>
              <a:t>Insurance: </a:t>
            </a:r>
            <a:r>
              <a:rPr lang="en-US" spc="-5" dirty="0">
                <a:latin typeface="Arial"/>
                <a:cs typeface="Arial"/>
              </a:rPr>
              <a:t>Enrollment Op</a:t>
            </a:r>
            <a:r>
              <a:rPr lang="en-US" spc="5" dirty="0">
                <a:latin typeface="Arial"/>
                <a:cs typeface="Arial"/>
              </a:rPr>
              <a:t>p</a:t>
            </a:r>
            <a:r>
              <a:rPr lang="en-US" spc="-5" dirty="0">
                <a:latin typeface="Arial"/>
                <a:cs typeface="Arial"/>
              </a:rPr>
              <a:t>o</a:t>
            </a:r>
            <a:r>
              <a:rPr lang="en-US" spc="5" dirty="0">
                <a:latin typeface="Arial"/>
                <a:cs typeface="Arial"/>
              </a:rPr>
              <a:t>r</a:t>
            </a:r>
            <a:r>
              <a:rPr lang="en-US" spc="-5" dirty="0">
                <a:latin typeface="Arial"/>
                <a:cs typeface="Arial"/>
              </a:rPr>
              <a:t>t</a:t>
            </a:r>
            <a:r>
              <a:rPr lang="en-US" dirty="0">
                <a:latin typeface="Arial"/>
                <a:cs typeface="Arial"/>
              </a:rPr>
              <a:t>u</a:t>
            </a:r>
            <a:r>
              <a:rPr lang="en-US" spc="-5" dirty="0">
                <a:latin typeface="Arial"/>
                <a:cs typeface="Arial"/>
              </a:rPr>
              <a:t>n</a:t>
            </a:r>
            <a:r>
              <a:rPr lang="en-US" dirty="0">
                <a:latin typeface="Arial"/>
                <a:cs typeface="Arial"/>
              </a:rPr>
              <a:t>i</a:t>
            </a:r>
            <a:r>
              <a:rPr lang="en-US" spc="-5" dirty="0">
                <a:latin typeface="Arial"/>
                <a:cs typeface="Arial"/>
              </a:rPr>
              <a:t>ti</a:t>
            </a:r>
            <a:r>
              <a:rPr lang="en-US" spc="5" dirty="0">
                <a:latin typeface="Arial"/>
                <a:cs typeface="Arial"/>
              </a:rPr>
              <a:t>es</a:t>
            </a:r>
            <a:endParaRPr lang="en-US" dirty="0"/>
          </a:p>
        </p:txBody>
      </p:sp>
      <p:sp>
        <p:nvSpPr>
          <p:cNvPr id="3" name="Content Placeholder 2">
            <a:extLst>
              <a:ext uri="{FF2B5EF4-FFF2-40B4-BE49-F238E27FC236}">
                <a16:creationId xmlns:a16="http://schemas.microsoft.com/office/drawing/2014/main" id="{F1A8E22B-09EE-447D-9105-C6796D7C04AB}"/>
              </a:ext>
            </a:extLst>
          </p:cNvPr>
          <p:cNvSpPr>
            <a:spLocks noGrp="1"/>
          </p:cNvSpPr>
          <p:nvPr>
            <p:ph idx="1"/>
          </p:nvPr>
        </p:nvSpPr>
        <p:spPr/>
        <p:txBody>
          <a:bodyPr>
            <a:normAutofit/>
          </a:bodyPr>
          <a:lstStyle/>
          <a:p>
            <a:pPr marL="457200" indent="-282575">
              <a:lnSpc>
                <a:spcPct val="110000"/>
              </a:lnSpc>
              <a:spcAft>
                <a:spcPts val="800"/>
              </a:spcAft>
            </a:pPr>
            <a:r>
              <a:rPr lang="en-US" sz="3200" dirty="0">
                <a:solidFill>
                  <a:srgbClr val="404040"/>
                </a:solidFill>
              </a:rPr>
              <a:t>Spouse</a:t>
            </a:r>
          </a:p>
          <a:p>
            <a:pPr marL="457200" indent="-282575">
              <a:lnSpc>
                <a:spcPct val="110000"/>
              </a:lnSpc>
              <a:spcAft>
                <a:spcPts val="800"/>
              </a:spcAft>
            </a:pPr>
            <a:r>
              <a:rPr lang="en-US" sz="3200" dirty="0">
                <a:solidFill>
                  <a:srgbClr val="404040"/>
                </a:solidFill>
              </a:rPr>
              <a:t>Consolidated Omnibus Budget Reconciliation Act (</a:t>
            </a:r>
            <a:r>
              <a:rPr lang="en-US" sz="3200" dirty="0">
                <a:solidFill>
                  <a:srgbClr val="404040"/>
                </a:solidFill>
                <a:cs typeface="Arial"/>
              </a:rPr>
              <a:t>COBRA) </a:t>
            </a:r>
          </a:p>
          <a:p>
            <a:pPr marL="457200" indent="-282575">
              <a:lnSpc>
                <a:spcPct val="110000"/>
              </a:lnSpc>
              <a:spcAft>
                <a:spcPts val="800"/>
              </a:spcAft>
            </a:pPr>
            <a:r>
              <a:rPr lang="en-US" sz="3200" dirty="0">
                <a:solidFill>
                  <a:srgbClr val="404040"/>
                </a:solidFill>
                <a:cs typeface="Arial"/>
              </a:rPr>
              <a:t>HealthWell Foundation</a:t>
            </a:r>
          </a:p>
          <a:p>
            <a:pPr marL="457200" indent="-282575">
              <a:lnSpc>
                <a:spcPct val="110000"/>
              </a:lnSpc>
              <a:spcAft>
                <a:spcPts val="800"/>
              </a:spcAft>
            </a:pPr>
            <a:r>
              <a:rPr lang="en-US" sz="3200" kern="1200" dirty="0">
                <a:solidFill>
                  <a:srgbClr val="404040"/>
                </a:solidFill>
              </a:rPr>
              <a:t>The Affordable Care Act</a:t>
            </a:r>
            <a:endParaRPr lang="en-US" sz="3200" dirty="0">
              <a:solidFill>
                <a:srgbClr val="404040"/>
              </a:solidFill>
            </a:endParaRPr>
          </a:p>
        </p:txBody>
      </p:sp>
    </p:spTree>
    <p:extLst>
      <p:ext uri="{BB962C8B-B14F-4D97-AF65-F5344CB8AC3E}">
        <p14:creationId xmlns:p14="http://schemas.microsoft.com/office/powerpoint/2010/main" val="2805157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769CA7-4E8F-4E43-B213-4039FC78780A}"/>
              </a:ext>
            </a:extLst>
          </p:cNvPr>
          <p:cNvSpPr>
            <a:spLocks noGrp="1"/>
          </p:cNvSpPr>
          <p:nvPr>
            <p:ph type="title"/>
          </p:nvPr>
        </p:nvSpPr>
        <p:spPr>
          <a:xfrm>
            <a:off x="304799" y="2171700"/>
            <a:ext cx="11582401" cy="2514600"/>
          </a:xfrm>
        </p:spPr>
        <p:txBody>
          <a:bodyPr/>
          <a:lstStyle/>
          <a:p>
            <a:pPr algn="ctr"/>
            <a:r>
              <a:rPr lang="en-US" dirty="0"/>
              <a:t>Effective Communication Strategies to Support Financial Navigation </a:t>
            </a:r>
          </a:p>
        </p:txBody>
      </p:sp>
    </p:spTree>
    <p:extLst>
      <p:ext uri="{BB962C8B-B14F-4D97-AF65-F5344CB8AC3E}">
        <p14:creationId xmlns:p14="http://schemas.microsoft.com/office/powerpoint/2010/main" val="2780621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48F3-E168-4910-BECA-118E020C179F}"/>
              </a:ext>
            </a:extLst>
          </p:cNvPr>
          <p:cNvSpPr>
            <a:spLocks noGrp="1"/>
          </p:cNvSpPr>
          <p:nvPr>
            <p:ph type="title"/>
          </p:nvPr>
        </p:nvSpPr>
        <p:spPr/>
        <p:txBody>
          <a:bodyPr/>
          <a:lstStyle/>
          <a:p>
            <a:r>
              <a:rPr lang="en-US" dirty="0"/>
              <a:t>Clear Communication </a:t>
            </a:r>
          </a:p>
        </p:txBody>
      </p:sp>
      <p:sp>
        <p:nvSpPr>
          <p:cNvPr id="3" name="Content Placeholder 2">
            <a:extLst>
              <a:ext uri="{FF2B5EF4-FFF2-40B4-BE49-F238E27FC236}">
                <a16:creationId xmlns:a16="http://schemas.microsoft.com/office/drawing/2014/main" id="{0DBEBCA9-3947-494F-AC52-E3419D750728}"/>
              </a:ext>
            </a:extLst>
          </p:cNvPr>
          <p:cNvSpPr>
            <a:spLocks noGrp="1"/>
          </p:cNvSpPr>
          <p:nvPr>
            <p:ph idx="1"/>
          </p:nvPr>
        </p:nvSpPr>
        <p:spPr/>
        <p:txBody>
          <a:bodyPr/>
          <a:lstStyle/>
          <a:p>
            <a:pPr marL="0" indent="0">
              <a:buNone/>
            </a:pPr>
            <a:r>
              <a:rPr lang="en-US" dirty="0">
                <a:solidFill>
                  <a:srgbClr val="404040"/>
                </a:solidFill>
              </a:rPr>
              <a:t>It is important to have </a:t>
            </a:r>
            <a:r>
              <a:rPr lang="en-US" b="1" dirty="0">
                <a:solidFill>
                  <a:srgbClr val="033C5A"/>
                </a:solidFill>
              </a:rPr>
              <a:t>clear communication </a:t>
            </a:r>
            <a:r>
              <a:rPr lang="en-US" dirty="0">
                <a:solidFill>
                  <a:srgbClr val="404040"/>
                </a:solidFill>
              </a:rPr>
              <a:t>with patients</a:t>
            </a:r>
            <a:r>
              <a:rPr lang="en-US" sz="3200" dirty="0">
                <a:solidFill>
                  <a:srgbClr val="404040"/>
                </a:solidFill>
              </a:rPr>
              <a:t> and caregivers on the cost of care, patient assistance support, and additional resources</a:t>
            </a:r>
            <a:endParaRPr lang="en-US" dirty="0">
              <a:solidFill>
                <a:srgbClr val="404040"/>
              </a:solidFill>
            </a:endParaRPr>
          </a:p>
          <a:p>
            <a:endParaRPr lang="en-US" dirty="0">
              <a:solidFill>
                <a:srgbClr val="404040"/>
              </a:solidFill>
            </a:endParaRPr>
          </a:p>
        </p:txBody>
      </p:sp>
    </p:spTree>
    <p:extLst>
      <p:ext uri="{BB962C8B-B14F-4D97-AF65-F5344CB8AC3E}">
        <p14:creationId xmlns:p14="http://schemas.microsoft.com/office/powerpoint/2010/main" val="3254790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B8DF2-3DA4-435F-BA9C-F46DEC42DDD4}"/>
              </a:ext>
            </a:extLst>
          </p:cNvPr>
          <p:cNvSpPr>
            <a:spLocks noGrp="1"/>
          </p:cNvSpPr>
          <p:nvPr>
            <p:ph type="title"/>
          </p:nvPr>
        </p:nvSpPr>
        <p:spPr/>
        <p:txBody>
          <a:bodyPr/>
          <a:lstStyle/>
          <a:p>
            <a:r>
              <a:rPr lang="en-US" dirty="0"/>
              <a:t>Health Insurance Literacy</a:t>
            </a:r>
          </a:p>
        </p:txBody>
      </p:sp>
      <p:sp>
        <p:nvSpPr>
          <p:cNvPr id="3" name="Content Placeholder 2">
            <a:extLst>
              <a:ext uri="{FF2B5EF4-FFF2-40B4-BE49-F238E27FC236}">
                <a16:creationId xmlns:a16="http://schemas.microsoft.com/office/drawing/2014/main" id="{8F0DF964-5509-45B8-A9A8-67360FBF52C7}"/>
              </a:ext>
            </a:extLst>
          </p:cNvPr>
          <p:cNvSpPr>
            <a:spLocks noGrp="1"/>
          </p:cNvSpPr>
          <p:nvPr>
            <p:ph idx="1"/>
          </p:nvPr>
        </p:nvSpPr>
        <p:spPr/>
        <p:txBody>
          <a:bodyPr/>
          <a:lstStyle/>
          <a:p>
            <a:r>
              <a:rPr lang="en-US" dirty="0">
                <a:solidFill>
                  <a:srgbClr val="404040"/>
                </a:solidFill>
              </a:rPr>
              <a:t>Multiple studies have shown that patients are not familiar with the </a:t>
            </a:r>
            <a:r>
              <a:rPr lang="en-US" b="1" dirty="0">
                <a:solidFill>
                  <a:srgbClr val="033C5A"/>
                </a:solidFill>
              </a:rPr>
              <a:t>health insurance terms</a:t>
            </a:r>
          </a:p>
          <a:p>
            <a:r>
              <a:rPr lang="en-US" dirty="0">
                <a:solidFill>
                  <a:srgbClr val="404040"/>
                </a:solidFill>
              </a:rPr>
              <a:t>“Premium” and “deductible” are most familiar terms</a:t>
            </a:r>
          </a:p>
          <a:p>
            <a:r>
              <a:rPr lang="en-US" dirty="0">
                <a:solidFill>
                  <a:srgbClr val="404040"/>
                </a:solidFill>
              </a:rPr>
              <a:t>Terms “out-of-pocket maximum” and “co-insurance” were are less familiar</a:t>
            </a:r>
          </a:p>
          <a:p>
            <a:r>
              <a:rPr lang="en-US" dirty="0">
                <a:solidFill>
                  <a:srgbClr val="404040"/>
                </a:solidFill>
              </a:rPr>
              <a:t>Only 52% of study participants knew the majority of insurance terms </a:t>
            </a:r>
          </a:p>
          <a:p>
            <a:endParaRPr lang="en-US" dirty="0">
              <a:solidFill>
                <a:srgbClr val="404040"/>
              </a:solidFill>
            </a:endParaRPr>
          </a:p>
          <a:p>
            <a:endParaRPr lang="en-US" dirty="0">
              <a:solidFill>
                <a:srgbClr val="404040"/>
              </a:solidFill>
            </a:endParaRPr>
          </a:p>
        </p:txBody>
      </p:sp>
      <p:sp>
        <p:nvSpPr>
          <p:cNvPr id="4" name="TextBox 3">
            <a:extLst>
              <a:ext uri="{FF2B5EF4-FFF2-40B4-BE49-F238E27FC236}">
                <a16:creationId xmlns:a16="http://schemas.microsoft.com/office/drawing/2014/main" id="{CB480A31-F5FD-4150-9F70-66FB8E1225A5}"/>
              </a:ext>
            </a:extLst>
          </p:cNvPr>
          <p:cNvSpPr txBox="1"/>
          <p:nvPr/>
        </p:nvSpPr>
        <p:spPr>
          <a:xfrm>
            <a:off x="9448800" y="5254824"/>
            <a:ext cx="27432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Health Care Dive, 2017; KFF, 2014</a:t>
            </a:r>
          </a:p>
        </p:txBody>
      </p:sp>
    </p:spTree>
    <p:extLst>
      <p:ext uri="{BB962C8B-B14F-4D97-AF65-F5344CB8AC3E}">
        <p14:creationId xmlns:p14="http://schemas.microsoft.com/office/powerpoint/2010/main" val="972284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5CF0F-C488-44A9-BD7E-B2FABBDBD863}"/>
              </a:ext>
            </a:extLst>
          </p:cNvPr>
          <p:cNvSpPr>
            <a:spLocks noGrp="1"/>
          </p:cNvSpPr>
          <p:nvPr>
            <p:ph type="title"/>
          </p:nvPr>
        </p:nvSpPr>
        <p:spPr/>
        <p:txBody>
          <a:bodyPr/>
          <a:lstStyle/>
          <a:p>
            <a:r>
              <a:rPr lang="en-US" dirty="0"/>
              <a:t>Health Literacy</a:t>
            </a:r>
          </a:p>
        </p:txBody>
      </p:sp>
      <p:sp>
        <p:nvSpPr>
          <p:cNvPr id="3" name="Content Placeholder 2">
            <a:extLst>
              <a:ext uri="{FF2B5EF4-FFF2-40B4-BE49-F238E27FC236}">
                <a16:creationId xmlns:a16="http://schemas.microsoft.com/office/drawing/2014/main" id="{2AA2DA4A-0EBF-4FC9-AC6E-8293536A8170}"/>
              </a:ext>
            </a:extLst>
          </p:cNvPr>
          <p:cNvSpPr>
            <a:spLocks noGrp="1"/>
          </p:cNvSpPr>
          <p:nvPr>
            <p:ph idx="1"/>
          </p:nvPr>
        </p:nvSpPr>
        <p:spPr/>
        <p:txBody>
          <a:bodyPr/>
          <a:lstStyle/>
          <a:p>
            <a:pPr marL="0" indent="0">
              <a:buNone/>
            </a:pPr>
            <a:r>
              <a:rPr lang="en-US" dirty="0">
                <a:solidFill>
                  <a:srgbClr val="404040"/>
                </a:solidFill>
              </a:rPr>
              <a:t>Individuals more likely to have low health literacy</a:t>
            </a:r>
          </a:p>
          <a:p>
            <a:r>
              <a:rPr lang="en-US" dirty="0">
                <a:solidFill>
                  <a:srgbClr val="404040"/>
                </a:solidFill>
              </a:rPr>
              <a:t>Older than 65 </a:t>
            </a:r>
          </a:p>
          <a:p>
            <a:r>
              <a:rPr lang="en-US" dirty="0">
                <a:solidFill>
                  <a:srgbClr val="404040"/>
                </a:solidFill>
              </a:rPr>
              <a:t>Limited education </a:t>
            </a:r>
          </a:p>
          <a:p>
            <a:r>
              <a:rPr lang="en-US" dirty="0">
                <a:solidFill>
                  <a:srgbClr val="404040"/>
                </a:solidFill>
              </a:rPr>
              <a:t>Lower Socioeconomic Status (SES) </a:t>
            </a:r>
          </a:p>
          <a:p>
            <a:r>
              <a:rPr lang="en-US" dirty="0">
                <a:solidFill>
                  <a:srgbClr val="404040"/>
                </a:solidFill>
              </a:rPr>
              <a:t>Chronic conditions </a:t>
            </a:r>
          </a:p>
          <a:p>
            <a:r>
              <a:rPr lang="en-US" dirty="0">
                <a:solidFill>
                  <a:srgbClr val="404040"/>
                </a:solidFill>
              </a:rPr>
              <a:t>Non-native English speakers</a:t>
            </a:r>
          </a:p>
        </p:txBody>
      </p:sp>
      <p:sp>
        <p:nvSpPr>
          <p:cNvPr id="4" name="TextBox 3">
            <a:extLst>
              <a:ext uri="{FF2B5EF4-FFF2-40B4-BE49-F238E27FC236}">
                <a16:creationId xmlns:a16="http://schemas.microsoft.com/office/drawing/2014/main" id="{F1D8D61F-D034-4816-BD9E-DF5B86CFCE0D}"/>
              </a:ext>
            </a:extLst>
          </p:cNvPr>
          <p:cNvSpPr txBox="1"/>
          <p:nvPr/>
        </p:nvSpPr>
        <p:spPr>
          <a:xfrm>
            <a:off x="8765177" y="5254824"/>
            <a:ext cx="34268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Hickey et al., 2018; Van der Heide et al., 2013</a:t>
            </a:r>
          </a:p>
        </p:txBody>
      </p:sp>
    </p:spTree>
    <p:extLst>
      <p:ext uri="{BB962C8B-B14F-4D97-AF65-F5344CB8AC3E}">
        <p14:creationId xmlns:p14="http://schemas.microsoft.com/office/powerpoint/2010/main" val="3782735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C377-CD45-4531-8C4D-4F8D7A051DCB}"/>
              </a:ext>
            </a:extLst>
          </p:cNvPr>
          <p:cNvSpPr>
            <a:spLocks noGrp="1"/>
          </p:cNvSpPr>
          <p:nvPr>
            <p:ph type="title"/>
          </p:nvPr>
        </p:nvSpPr>
        <p:spPr/>
        <p:txBody>
          <a:bodyPr>
            <a:normAutofit fontScale="90000"/>
          </a:bodyPr>
          <a:lstStyle/>
          <a:p>
            <a:r>
              <a:rPr lang="en-US" dirty="0"/>
              <a:t>Building Trust in Patient-Financial Navigator Relationship</a:t>
            </a:r>
          </a:p>
        </p:txBody>
      </p:sp>
      <p:sp>
        <p:nvSpPr>
          <p:cNvPr id="3" name="Content Placeholder 2">
            <a:extLst>
              <a:ext uri="{FF2B5EF4-FFF2-40B4-BE49-F238E27FC236}">
                <a16:creationId xmlns:a16="http://schemas.microsoft.com/office/drawing/2014/main" id="{7A835A19-9B10-484B-AD60-874BE1DAE5A0}"/>
              </a:ext>
            </a:extLst>
          </p:cNvPr>
          <p:cNvSpPr>
            <a:spLocks noGrp="1"/>
          </p:cNvSpPr>
          <p:nvPr>
            <p:ph idx="1"/>
          </p:nvPr>
        </p:nvSpPr>
        <p:spPr/>
        <p:txBody>
          <a:bodyPr/>
          <a:lstStyle/>
          <a:p>
            <a:r>
              <a:rPr lang="en-US" dirty="0">
                <a:solidFill>
                  <a:srgbClr val="404040"/>
                </a:solidFill>
              </a:rPr>
              <a:t>Active listening</a:t>
            </a:r>
          </a:p>
          <a:p>
            <a:r>
              <a:rPr lang="en-US" dirty="0">
                <a:solidFill>
                  <a:srgbClr val="404040"/>
                </a:solidFill>
              </a:rPr>
              <a:t>Open-ended questions</a:t>
            </a:r>
          </a:p>
          <a:p>
            <a:r>
              <a:rPr lang="en-US" dirty="0">
                <a:solidFill>
                  <a:srgbClr val="404040"/>
                </a:solidFill>
              </a:rPr>
              <a:t>Teach-back method</a:t>
            </a:r>
          </a:p>
          <a:p>
            <a:r>
              <a:rPr lang="en-US" dirty="0">
                <a:solidFill>
                  <a:srgbClr val="404040"/>
                </a:solidFill>
              </a:rPr>
              <a:t>Visual aids </a:t>
            </a:r>
          </a:p>
          <a:p>
            <a:r>
              <a:rPr lang="en-US" dirty="0">
                <a:solidFill>
                  <a:srgbClr val="404040"/>
                </a:solidFill>
              </a:rPr>
              <a:t>Educational materials </a:t>
            </a:r>
          </a:p>
          <a:p>
            <a:r>
              <a:rPr lang="en-US" dirty="0">
                <a:solidFill>
                  <a:srgbClr val="404040"/>
                </a:solidFill>
              </a:rPr>
              <a:t>Interpreters</a:t>
            </a:r>
          </a:p>
        </p:txBody>
      </p:sp>
      <p:sp>
        <p:nvSpPr>
          <p:cNvPr id="4" name="TextBox 3">
            <a:extLst>
              <a:ext uri="{FF2B5EF4-FFF2-40B4-BE49-F238E27FC236}">
                <a16:creationId xmlns:a16="http://schemas.microsoft.com/office/drawing/2014/main" id="{FC1EA0BE-4948-4D4F-AAA8-64A9D04085A6}"/>
              </a:ext>
            </a:extLst>
          </p:cNvPr>
          <p:cNvSpPr txBox="1"/>
          <p:nvPr/>
        </p:nvSpPr>
        <p:spPr>
          <a:xfrm>
            <a:off x="7393578" y="5026966"/>
            <a:ext cx="4667794"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ACCC Financial Advocacy Network, 2019: AHRQ, n.d.; New Brunswick Association for Community Living, n.d.; NCI, 2021</a:t>
            </a:r>
          </a:p>
        </p:txBody>
      </p:sp>
    </p:spTree>
    <p:extLst>
      <p:ext uri="{BB962C8B-B14F-4D97-AF65-F5344CB8AC3E}">
        <p14:creationId xmlns:p14="http://schemas.microsoft.com/office/powerpoint/2010/main" val="2509398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C397-70DC-4295-A561-18E026845C3D}"/>
              </a:ext>
            </a:extLst>
          </p:cNvPr>
          <p:cNvSpPr>
            <a:spLocks noGrp="1"/>
          </p:cNvSpPr>
          <p:nvPr>
            <p:ph type="title"/>
          </p:nvPr>
        </p:nvSpPr>
        <p:spPr/>
        <p:txBody>
          <a:bodyPr/>
          <a:lstStyle/>
          <a:p>
            <a:r>
              <a:rPr lang="en-US" dirty="0"/>
              <a:t>Effective Communication with Patients</a:t>
            </a:r>
          </a:p>
        </p:txBody>
      </p:sp>
      <p:sp>
        <p:nvSpPr>
          <p:cNvPr id="3" name="Content Placeholder 2">
            <a:extLst>
              <a:ext uri="{FF2B5EF4-FFF2-40B4-BE49-F238E27FC236}">
                <a16:creationId xmlns:a16="http://schemas.microsoft.com/office/drawing/2014/main" id="{30B187E4-A380-43BA-AE98-5BFADDCC389F}"/>
              </a:ext>
            </a:extLst>
          </p:cNvPr>
          <p:cNvSpPr>
            <a:spLocks noGrp="1"/>
          </p:cNvSpPr>
          <p:nvPr>
            <p:ph idx="1"/>
          </p:nvPr>
        </p:nvSpPr>
        <p:spPr/>
        <p:txBody>
          <a:bodyPr>
            <a:normAutofit/>
          </a:bodyPr>
          <a:lstStyle/>
          <a:p>
            <a:r>
              <a:rPr lang="en-US" dirty="0"/>
              <a:t>Cancer patients have special communication needs</a:t>
            </a:r>
          </a:p>
          <a:p>
            <a:r>
              <a:rPr lang="en-US" dirty="0"/>
              <a:t>Check to ensure patient understanding of insurance benefits to support patients’ empowerment</a:t>
            </a:r>
          </a:p>
          <a:p>
            <a:endParaRPr lang="en-US" dirty="0"/>
          </a:p>
        </p:txBody>
      </p:sp>
      <p:sp>
        <p:nvSpPr>
          <p:cNvPr id="4" name="TextBox 3">
            <a:extLst>
              <a:ext uri="{FF2B5EF4-FFF2-40B4-BE49-F238E27FC236}">
                <a16:creationId xmlns:a16="http://schemas.microsoft.com/office/drawing/2014/main" id="{9D46C937-D1DE-4F45-AC72-ED0AD0CE8AB4}"/>
              </a:ext>
            </a:extLst>
          </p:cNvPr>
          <p:cNvSpPr txBox="1"/>
          <p:nvPr/>
        </p:nvSpPr>
        <p:spPr>
          <a:xfrm>
            <a:off x="8064500" y="5257799"/>
            <a:ext cx="400050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NCI, 2021</a:t>
            </a:r>
          </a:p>
        </p:txBody>
      </p:sp>
    </p:spTree>
    <p:extLst>
      <p:ext uri="{BB962C8B-B14F-4D97-AF65-F5344CB8AC3E}">
        <p14:creationId xmlns:p14="http://schemas.microsoft.com/office/powerpoint/2010/main" val="3859381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5ED30-BED1-4B85-838A-BFA28518B3E5}"/>
              </a:ext>
            </a:extLst>
          </p:cNvPr>
          <p:cNvSpPr>
            <a:spLocks noGrp="1"/>
          </p:cNvSpPr>
          <p:nvPr>
            <p:ph type="title"/>
          </p:nvPr>
        </p:nvSpPr>
        <p:spPr>
          <a:xfrm>
            <a:off x="609600" y="304799"/>
            <a:ext cx="10972800" cy="1143000"/>
          </a:xfrm>
        </p:spPr>
        <p:txBody>
          <a:bodyPr/>
          <a:lstStyle/>
          <a:p>
            <a:r>
              <a:rPr lang="en-US" dirty="0"/>
              <a:t>Continuous Communication</a:t>
            </a:r>
          </a:p>
        </p:txBody>
      </p:sp>
      <p:sp>
        <p:nvSpPr>
          <p:cNvPr id="3" name="Content Placeholder 2">
            <a:extLst>
              <a:ext uri="{FF2B5EF4-FFF2-40B4-BE49-F238E27FC236}">
                <a16:creationId xmlns:a16="http://schemas.microsoft.com/office/drawing/2014/main" id="{E0CFD2FA-41E5-4EF8-B6EA-2AA16A4E1D32}"/>
              </a:ext>
            </a:extLst>
          </p:cNvPr>
          <p:cNvSpPr>
            <a:spLocks noGrp="1"/>
          </p:cNvSpPr>
          <p:nvPr>
            <p:ph idx="1"/>
          </p:nvPr>
        </p:nvSpPr>
        <p:spPr/>
        <p:txBody>
          <a:bodyPr/>
          <a:lstStyle/>
          <a:p>
            <a:pPr marL="0" indent="0">
              <a:spcAft>
                <a:spcPts val="800"/>
              </a:spcAft>
              <a:buNone/>
            </a:pPr>
            <a:r>
              <a:rPr lang="en-US" sz="2800" dirty="0">
                <a:solidFill>
                  <a:srgbClr val="404040"/>
                </a:solidFill>
              </a:rPr>
              <a:t>Retain </a:t>
            </a:r>
            <a:r>
              <a:rPr lang="en-US" sz="2800" b="1" dirty="0">
                <a:solidFill>
                  <a:srgbClr val="033C5A"/>
                </a:solidFill>
              </a:rPr>
              <a:t>continuous communication </a:t>
            </a:r>
            <a:r>
              <a:rPr lang="en-US" sz="2800" dirty="0">
                <a:solidFill>
                  <a:srgbClr val="404040"/>
                </a:solidFill>
              </a:rPr>
              <a:t>with patients and their caregivers </a:t>
            </a:r>
          </a:p>
          <a:p>
            <a:pPr lvl="1">
              <a:spcAft>
                <a:spcPts val="800"/>
              </a:spcAft>
              <a:buFont typeface="Arial" panose="020B0604020202020204" pitchFamily="34" charset="0"/>
              <a:buChar char="•"/>
            </a:pPr>
            <a:r>
              <a:rPr lang="en-US" dirty="0">
                <a:solidFill>
                  <a:srgbClr val="404040"/>
                </a:solidFill>
              </a:rPr>
              <a:t>Cost of care</a:t>
            </a:r>
          </a:p>
          <a:p>
            <a:pPr lvl="1">
              <a:spcAft>
                <a:spcPts val="800"/>
              </a:spcAft>
              <a:buFont typeface="Arial" panose="020B0604020202020204" pitchFamily="34" charset="0"/>
              <a:buChar char="•"/>
            </a:pPr>
            <a:r>
              <a:rPr lang="en-US" dirty="0">
                <a:solidFill>
                  <a:srgbClr val="404040"/>
                </a:solidFill>
              </a:rPr>
              <a:t>Patient assistance</a:t>
            </a:r>
          </a:p>
          <a:p>
            <a:pPr lvl="1">
              <a:spcAft>
                <a:spcPts val="800"/>
              </a:spcAft>
              <a:buFont typeface="Arial" panose="020B0604020202020204" pitchFamily="34" charset="0"/>
              <a:buChar char="•"/>
            </a:pPr>
            <a:r>
              <a:rPr lang="en-US" dirty="0">
                <a:solidFill>
                  <a:srgbClr val="404040"/>
                </a:solidFill>
              </a:rPr>
              <a:t>Additional resources</a:t>
            </a:r>
          </a:p>
          <a:p>
            <a:pPr marL="0" indent="0">
              <a:buNone/>
            </a:pPr>
            <a:endParaRPr lang="en-US" dirty="0">
              <a:solidFill>
                <a:schemeClr val="tx1"/>
              </a:solidFill>
            </a:endParaRPr>
          </a:p>
        </p:txBody>
      </p:sp>
    </p:spTree>
    <p:extLst>
      <p:ext uri="{BB962C8B-B14F-4D97-AF65-F5344CB8AC3E}">
        <p14:creationId xmlns:p14="http://schemas.microsoft.com/office/powerpoint/2010/main" val="89282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304799"/>
            <a:ext cx="8915400" cy="1143000"/>
          </a:xfrm>
        </p:spPr>
        <p:txBody>
          <a:bodyPr/>
          <a:lstStyle/>
          <a:p>
            <a:r>
              <a:rPr lang="en-US" dirty="0"/>
              <a:t>Learning Objectives</a:t>
            </a:r>
          </a:p>
        </p:txBody>
      </p:sp>
      <p:sp>
        <p:nvSpPr>
          <p:cNvPr id="3" name="Content Placeholder 2"/>
          <p:cNvSpPr>
            <a:spLocks noGrp="1"/>
          </p:cNvSpPr>
          <p:nvPr>
            <p:ph idx="1"/>
          </p:nvPr>
        </p:nvSpPr>
        <p:spPr>
          <a:xfrm>
            <a:off x="771524" y="1524000"/>
            <a:ext cx="9941393" cy="3810000"/>
          </a:xfrm>
        </p:spPr>
        <p:txBody>
          <a:bodyPr>
            <a:noAutofit/>
          </a:bodyPr>
          <a:lstStyle/>
          <a:p>
            <a:pPr lvl="0">
              <a:spcAft>
                <a:spcPts val="800"/>
              </a:spcAft>
            </a:pPr>
            <a:r>
              <a:rPr lang="en-US" sz="2800" dirty="0"/>
              <a:t>Define financial toxicity and its impact on patient wellness</a:t>
            </a:r>
          </a:p>
          <a:p>
            <a:pPr>
              <a:spcAft>
                <a:spcPts val="800"/>
              </a:spcAft>
            </a:pPr>
            <a:r>
              <a:rPr lang="en-US" sz="2800" dirty="0"/>
              <a:t>Describe components of financial navigation</a:t>
            </a:r>
          </a:p>
          <a:p>
            <a:pPr lvl="0">
              <a:spcAft>
                <a:spcPts val="800"/>
              </a:spcAft>
            </a:pPr>
            <a:r>
              <a:rPr lang="en-US" sz="2800" dirty="0"/>
              <a:t>Identify resources to meet patient financial challenges</a:t>
            </a:r>
          </a:p>
          <a:p>
            <a:pPr lvl="0">
              <a:spcAft>
                <a:spcPts val="800"/>
              </a:spcAft>
            </a:pPr>
            <a:r>
              <a:rPr lang="en-US" sz="2800" dirty="0"/>
              <a:t>Access sample evaluation tools to show value of financial navigation in practice</a:t>
            </a:r>
          </a:p>
        </p:txBody>
      </p:sp>
    </p:spTree>
    <p:extLst>
      <p:ext uri="{BB962C8B-B14F-4D97-AF65-F5344CB8AC3E}">
        <p14:creationId xmlns:p14="http://schemas.microsoft.com/office/powerpoint/2010/main" val="3586768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6E653-93B7-4FFB-AB8C-487E74AD1023}"/>
              </a:ext>
            </a:extLst>
          </p:cNvPr>
          <p:cNvSpPr>
            <a:spLocks noGrp="1"/>
          </p:cNvSpPr>
          <p:nvPr>
            <p:ph type="title"/>
          </p:nvPr>
        </p:nvSpPr>
        <p:spPr/>
        <p:txBody>
          <a:bodyPr/>
          <a:lstStyle/>
          <a:p>
            <a:r>
              <a:rPr lang="en-US" dirty="0"/>
              <a:t>Patients: Think Like an Advocate</a:t>
            </a:r>
          </a:p>
        </p:txBody>
      </p:sp>
      <p:sp>
        <p:nvSpPr>
          <p:cNvPr id="3" name="Content Placeholder 2">
            <a:extLst>
              <a:ext uri="{FF2B5EF4-FFF2-40B4-BE49-F238E27FC236}">
                <a16:creationId xmlns:a16="http://schemas.microsoft.com/office/drawing/2014/main" id="{C3E46F3F-7815-4901-854A-517AF7B8726F}"/>
              </a:ext>
            </a:extLst>
          </p:cNvPr>
          <p:cNvSpPr>
            <a:spLocks noGrp="1"/>
          </p:cNvSpPr>
          <p:nvPr>
            <p:ph idx="1"/>
          </p:nvPr>
        </p:nvSpPr>
        <p:spPr>
          <a:xfrm>
            <a:off x="609600" y="1447800"/>
            <a:ext cx="10972800" cy="3810000"/>
          </a:xfrm>
        </p:spPr>
        <p:txBody>
          <a:bodyPr>
            <a:noAutofit/>
          </a:bodyPr>
          <a:lstStyle/>
          <a:p>
            <a:pPr marL="0" indent="0">
              <a:spcBef>
                <a:spcPts val="100"/>
              </a:spcBef>
              <a:buNone/>
            </a:pPr>
            <a:r>
              <a:rPr lang="en-US" sz="2100" b="1" spc="-5" dirty="0">
                <a:solidFill>
                  <a:srgbClr val="033C5A"/>
                </a:solidFill>
                <a:latin typeface="Arial"/>
                <a:cs typeface="Arial"/>
              </a:rPr>
              <a:t>Know </a:t>
            </a:r>
            <a:r>
              <a:rPr lang="en-US" sz="2100" b="1" spc="-10" dirty="0">
                <a:solidFill>
                  <a:srgbClr val="033C5A"/>
                </a:solidFill>
                <a:latin typeface="Arial"/>
                <a:cs typeface="Arial"/>
              </a:rPr>
              <a:t>your </a:t>
            </a:r>
            <a:r>
              <a:rPr lang="en-US" sz="2100" b="1" spc="-5" dirty="0">
                <a:solidFill>
                  <a:srgbClr val="033C5A"/>
                </a:solidFill>
                <a:latin typeface="Arial"/>
                <a:cs typeface="Arial"/>
              </a:rPr>
              <a:t>insurance </a:t>
            </a:r>
            <a:r>
              <a:rPr lang="en-US" sz="2100" b="1" dirty="0">
                <a:solidFill>
                  <a:srgbClr val="033C5A"/>
                </a:solidFill>
                <a:latin typeface="Arial"/>
                <a:cs typeface="Arial"/>
              </a:rPr>
              <a:t>plan and</a:t>
            </a:r>
            <a:r>
              <a:rPr lang="en-US" sz="2100" b="1" spc="-5" dirty="0">
                <a:solidFill>
                  <a:srgbClr val="033C5A"/>
                </a:solidFill>
                <a:latin typeface="Arial"/>
                <a:cs typeface="Arial"/>
              </a:rPr>
              <a:t> coverage</a:t>
            </a:r>
            <a:endParaRPr lang="en-US" sz="2100" dirty="0">
              <a:solidFill>
                <a:srgbClr val="033C5A"/>
              </a:solidFill>
              <a:latin typeface="Arial"/>
              <a:cs typeface="Arial"/>
            </a:endParaRPr>
          </a:p>
          <a:p>
            <a:pPr marL="697865" indent="-342900">
              <a:spcBef>
                <a:spcPts val="25"/>
              </a:spcBef>
              <a:buAutoNum type="arabicPeriod"/>
              <a:tabLst>
                <a:tab pos="697865" algn="l"/>
                <a:tab pos="698500" algn="l"/>
              </a:tabLst>
            </a:pPr>
            <a:r>
              <a:rPr lang="en-US" sz="2100" dirty="0">
                <a:solidFill>
                  <a:srgbClr val="404040"/>
                </a:solidFill>
                <a:latin typeface="Arial"/>
                <a:cs typeface="Arial"/>
              </a:rPr>
              <a:t>Deductibles</a:t>
            </a:r>
          </a:p>
          <a:p>
            <a:pPr marL="697865" indent="-342900">
              <a:spcBef>
                <a:spcPts val="15"/>
              </a:spcBef>
              <a:buAutoNum type="arabicPeriod"/>
              <a:tabLst>
                <a:tab pos="697865" algn="l"/>
                <a:tab pos="698500" algn="l"/>
              </a:tabLst>
            </a:pPr>
            <a:r>
              <a:rPr lang="en-US" sz="2100" dirty="0">
                <a:solidFill>
                  <a:srgbClr val="404040"/>
                </a:solidFill>
                <a:latin typeface="Arial"/>
                <a:cs typeface="Arial"/>
              </a:rPr>
              <a:t>Maximum</a:t>
            </a:r>
            <a:r>
              <a:rPr lang="en-US" sz="2100" spc="-30" dirty="0">
                <a:solidFill>
                  <a:srgbClr val="404040"/>
                </a:solidFill>
                <a:latin typeface="Arial"/>
                <a:cs typeface="Arial"/>
              </a:rPr>
              <a:t> </a:t>
            </a:r>
            <a:r>
              <a:rPr lang="en-US" sz="2100" dirty="0">
                <a:solidFill>
                  <a:srgbClr val="404040"/>
                </a:solidFill>
                <a:latin typeface="Arial"/>
                <a:cs typeface="Arial"/>
              </a:rPr>
              <a:t>out-of-pocket</a:t>
            </a:r>
          </a:p>
          <a:p>
            <a:pPr marL="697865" indent="-342900">
              <a:spcBef>
                <a:spcPts val="25"/>
              </a:spcBef>
              <a:buAutoNum type="arabicPeriod"/>
              <a:tabLst>
                <a:tab pos="697865" algn="l"/>
                <a:tab pos="698500" algn="l"/>
              </a:tabLst>
            </a:pPr>
            <a:r>
              <a:rPr lang="en-US" sz="2100" dirty="0">
                <a:solidFill>
                  <a:srgbClr val="404040"/>
                </a:solidFill>
                <a:latin typeface="Arial"/>
                <a:cs typeface="Arial"/>
              </a:rPr>
              <a:t>Copays</a:t>
            </a:r>
          </a:p>
          <a:p>
            <a:pPr marL="0" marR="280035" indent="0">
              <a:spcBef>
                <a:spcPts val="975"/>
              </a:spcBef>
              <a:buNone/>
            </a:pPr>
            <a:r>
              <a:rPr lang="en-US" sz="2100" b="1" spc="-5" dirty="0">
                <a:solidFill>
                  <a:srgbClr val="033C5A"/>
                </a:solidFill>
                <a:latin typeface="Arial"/>
                <a:cs typeface="Arial"/>
              </a:rPr>
              <a:t>Know </a:t>
            </a:r>
            <a:r>
              <a:rPr lang="en-US" sz="2100" b="1" spc="5" dirty="0">
                <a:solidFill>
                  <a:srgbClr val="033C5A"/>
                </a:solidFill>
                <a:latin typeface="Arial"/>
                <a:cs typeface="Arial"/>
              </a:rPr>
              <a:t>the </a:t>
            </a:r>
            <a:r>
              <a:rPr lang="en-US" sz="2100" b="1" spc="-5" dirty="0">
                <a:solidFill>
                  <a:srgbClr val="033C5A"/>
                </a:solidFill>
                <a:latin typeface="Arial"/>
                <a:cs typeface="Arial"/>
              </a:rPr>
              <a:t>benefits available </a:t>
            </a:r>
            <a:r>
              <a:rPr lang="en-US" sz="2100" b="1" dirty="0">
                <a:solidFill>
                  <a:srgbClr val="033C5A"/>
                </a:solidFill>
                <a:latin typeface="Arial"/>
                <a:cs typeface="Arial"/>
              </a:rPr>
              <a:t>through </a:t>
            </a:r>
            <a:r>
              <a:rPr lang="en-US" sz="2100" b="1" spc="-10" dirty="0">
                <a:solidFill>
                  <a:srgbClr val="033C5A"/>
                </a:solidFill>
                <a:latin typeface="Arial"/>
                <a:cs typeface="Arial"/>
              </a:rPr>
              <a:t>your</a:t>
            </a:r>
            <a:r>
              <a:rPr lang="en-US" sz="2100" b="1" spc="15" dirty="0">
                <a:solidFill>
                  <a:srgbClr val="033C5A"/>
                </a:solidFill>
                <a:latin typeface="Arial"/>
                <a:cs typeface="Arial"/>
              </a:rPr>
              <a:t> </a:t>
            </a:r>
            <a:r>
              <a:rPr lang="en-US" sz="2100" b="1" spc="-5" dirty="0">
                <a:solidFill>
                  <a:srgbClr val="033C5A"/>
                </a:solidFill>
                <a:latin typeface="Arial"/>
                <a:cs typeface="Arial"/>
              </a:rPr>
              <a:t>employer</a:t>
            </a:r>
            <a:endParaRPr lang="en-US" sz="2100" dirty="0">
              <a:solidFill>
                <a:srgbClr val="033C5A"/>
              </a:solidFill>
              <a:latin typeface="Arial"/>
              <a:cs typeface="Arial"/>
            </a:endParaRPr>
          </a:p>
          <a:p>
            <a:pPr marL="697865">
              <a:spcBef>
                <a:spcPts val="55"/>
              </a:spcBef>
              <a:buAutoNum type="arabicPeriod"/>
              <a:tabLst>
                <a:tab pos="697865" algn="l"/>
                <a:tab pos="698500" algn="l"/>
              </a:tabLst>
            </a:pPr>
            <a:r>
              <a:rPr lang="en-US" sz="2100" dirty="0">
                <a:solidFill>
                  <a:srgbClr val="404040"/>
                </a:solidFill>
                <a:cs typeface="Arial"/>
              </a:rPr>
              <a:t>Family and Medical Leave Act </a:t>
            </a:r>
            <a:endParaRPr lang="en-US" sz="2100" dirty="0">
              <a:solidFill>
                <a:srgbClr val="404040"/>
              </a:solidFill>
              <a:latin typeface="Arial"/>
              <a:cs typeface="Arial"/>
            </a:endParaRPr>
          </a:p>
          <a:p>
            <a:pPr marL="697865" indent="-342900">
              <a:spcBef>
                <a:spcPts val="25"/>
              </a:spcBef>
              <a:buAutoNum type="arabicPeriod"/>
              <a:tabLst>
                <a:tab pos="697865" algn="l"/>
                <a:tab pos="698500" algn="l"/>
              </a:tabLst>
            </a:pPr>
            <a:r>
              <a:rPr lang="en-US" sz="2100" spc="-20" dirty="0">
                <a:solidFill>
                  <a:srgbClr val="404040"/>
                </a:solidFill>
                <a:latin typeface="Arial"/>
                <a:cs typeface="Arial"/>
              </a:rPr>
              <a:t>Short-</a:t>
            </a:r>
            <a:r>
              <a:rPr lang="en-US" sz="2100" spc="-60" dirty="0">
                <a:solidFill>
                  <a:srgbClr val="404040"/>
                </a:solidFill>
                <a:latin typeface="Arial"/>
                <a:cs typeface="Arial"/>
              </a:rPr>
              <a:t> and Long-Term </a:t>
            </a:r>
            <a:r>
              <a:rPr lang="en-US" sz="2100" dirty="0">
                <a:solidFill>
                  <a:srgbClr val="404040"/>
                </a:solidFill>
                <a:latin typeface="Arial"/>
                <a:cs typeface="Arial"/>
              </a:rPr>
              <a:t>Disability</a:t>
            </a:r>
          </a:p>
          <a:p>
            <a:pPr marL="697865" indent="-342900">
              <a:spcBef>
                <a:spcPts val="25"/>
              </a:spcBef>
              <a:buAutoNum type="arabicPeriod"/>
              <a:tabLst>
                <a:tab pos="697865" algn="l"/>
                <a:tab pos="698500" algn="l"/>
              </a:tabLst>
            </a:pPr>
            <a:r>
              <a:rPr lang="en-US" sz="2100" dirty="0">
                <a:solidFill>
                  <a:srgbClr val="404040"/>
                </a:solidFill>
                <a:latin typeface="Arial"/>
                <a:cs typeface="Arial"/>
              </a:rPr>
              <a:t>Critical Illness</a:t>
            </a:r>
            <a:r>
              <a:rPr lang="en-US" sz="2100" spc="-40" dirty="0">
                <a:solidFill>
                  <a:srgbClr val="404040"/>
                </a:solidFill>
                <a:latin typeface="Arial"/>
                <a:cs typeface="Arial"/>
              </a:rPr>
              <a:t> </a:t>
            </a:r>
            <a:r>
              <a:rPr lang="en-US" sz="2100" dirty="0">
                <a:solidFill>
                  <a:srgbClr val="404040"/>
                </a:solidFill>
                <a:latin typeface="Arial"/>
                <a:cs typeface="Arial"/>
              </a:rPr>
              <a:t>Insurance</a:t>
            </a:r>
          </a:p>
          <a:p>
            <a:pPr marL="0" marR="5080" indent="0">
              <a:spcBef>
                <a:spcPts val="975"/>
              </a:spcBef>
              <a:buNone/>
            </a:pPr>
            <a:r>
              <a:rPr lang="en-US" sz="2100" b="1" spc="-5" dirty="0">
                <a:solidFill>
                  <a:srgbClr val="033C5A"/>
                </a:solidFill>
                <a:latin typeface="Arial"/>
                <a:cs typeface="Arial"/>
              </a:rPr>
              <a:t>Ask </a:t>
            </a:r>
            <a:r>
              <a:rPr lang="en-US" sz="2100" b="1" spc="-10" dirty="0">
                <a:solidFill>
                  <a:srgbClr val="033C5A"/>
                </a:solidFill>
                <a:latin typeface="Arial"/>
                <a:cs typeface="Arial"/>
              </a:rPr>
              <a:t>your </a:t>
            </a:r>
            <a:r>
              <a:rPr lang="en-US" sz="2100" b="1" spc="-5" dirty="0">
                <a:solidFill>
                  <a:srgbClr val="033C5A"/>
                </a:solidFill>
                <a:latin typeface="Arial"/>
                <a:cs typeface="Arial"/>
              </a:rPr>
              <a:t>physician </a:t>
            </a:r>
            <a:r>
              <a:rPr lang="en-US" sz="2100" b="1" dirty="0">
                <a:solidFill>
                  <a:srgbClr val="033C5A"/>
                </a:solidFill>
                <a:latin typeface="Arial"/>
                <a:cs typeface="Arial"/>
              </a:rPr>
              <a:t>and </a:t>
            </a:r>
            <a:r>
              <a:rPr lang="en-US" sz="2100" b="1" spc="-5" dirty="0">
                <a:solidFill>
                  <a:srgbClr val="033C5A"/>
                </a:solidFill>
                <a:latin typeface="Arial"/>
                <a:cs typeface="Arial"/>
              </a:rPr>
              <a:t>care team questions</a:t>
            </a:r>
            <a:endParaRPr lang="en-US" sz="2100" dirty="0">
              <a:solidFill>
                <a:srgbClr val="033C5A"/>
              </a:solidFill>
              <a:latin typeface="Arial"/>
              <a:cs typeface="Arial"/>
            </a:endParaRPr>
          </a:p>
        </p:txBody>
      </p:sp>
    </p:spTree>
    <p:extLst>
      <p:ext uri="{BB962C8B-B14F-4D97-AF65-F5344CB8AC3E}">
        <p14:creationId xmlns:p14="http://schemas.microsoft.com/office/powerpoint/2010/main" val="3095739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769CA7-4E8F-4E43-B213-4039FC78780A}"/>
              </a:ext>
            </a:extLst>
          </p:cNvPr>
          <p:cNvSpPr>
            <a:spLocks noGrp="1"/>
          </p:cNvSpPr>
          <p:nvPr>
            <p:ph type="title"/>
          </p:nvPr>
        </p:nvSpPr>
        <p:spPr>
          <a:xfrm>
            <a:off x="304799" y="2171700"/>
            <a:ext cx="11582401" cy="2514600"/>
          </a:xfrm>
        </p:spPr>
        <p:txBody>
          <a:bodyPr/>
          <a:lstStyle/>
          <a:p>
            <a:pPr algn="ctr"/>
            <a:r>
              <a:rPr lang="en-US" dirty="0"/>
              <a:t>Financial Navigation Management, Tracking, and Reporting</a:t>
            </a:r>
          </a:p>
        </p:txBody>
      </p:sp>
    </p:spTree>
    <p:extLst>
      <p:ext uri="{BB962C8B-B14F-4D97-AF65-F5344CB8AC3E}">
        <p14:creationId xmlns:p14="http://schemas.microsoft.com/office/powerpoint/2010/main" val="691524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F3ADE-0BC0-4B1F-9053-3534B142BE2D}"/>
              </a:ext>
            </a:extLst>
          </p:cNvPr>
          <p:cNvSpPr>
            <a:spLocks noGrp="1"/>
          </p:cNvSpPr>
          <p:nvPr>
            <p:ph type="title"/>
          </p:nvPr>
        </p:nvSpPr>
        <p:spPr/>
        <p:txBody>
          <a:bodyPr/>
          <a:lstStyle/>
          <a:p>
            <a:r>
              <a:rPr lang="en-US" dirty="0"/>
              <a:t>Manage, Track, and Report</a:t>
            </a:r>
          </a:p>
        </p:txBody>
      </p:sp>
      <p:sp>
        <p:nvSpPr>
          <p:cNvPr id="3" name="Content Placeholder 2">
            <a:extLst>
              <a:ext uri="{FF2B5EF4-FFF2-40B4-BE49-F238E27FC236}">
                <a16:creationId xmlns:a16="http://schemas.microsoft.com/office/drawing/2014/main" id="{79BEA9F9-8ACC-487D-9ED5-D68E9516A1EB}"/>
              </a:ext>
            </a:extLst>
          </p:cNvPr>
          <p:cNvSpPr>
            <a:spLocks noGrp="1"/>
          </p:cNvSpPr>
          <p:nvPr>
            <p:ph idx="1"/>
          </p:nvPr>
        </p:nvSpPr>
        <p:spPr/>
        <p:txBody>
          <a:bodyPr/>
          <a:lstStyle/>
          <a:p>
            <a:pPr marL="0" indent="0">
              <a:spcAft>
                <a:spcPts val="800"/>
              </a:spcAft>
              <a:buNone/>
            </a:pPr>
            <a:r>
              <a:rPr lang="en-US" sz="2800" b="1" dirty="0">
                <a:solidFill>
                  <a:srgbClr val="033C5A"/>
                </a:solidFill>
              </a:rPr>
              <a:t>Manage, track, and report </a:t>
            </a:r>
            <a:r>
              <a:rPr lang="en-US" sz="2800" dirty="0">
                <a:solidFill>
                  <a:schemeClr val="tx2">
                    <a:lumMod val="75000"/>
                    <a:lumOff val="25000"/>
                  </a:schemeClr>
                </a:solidFill>
              </a:rPr>
              <a:t>on all financial navigation and patient access services</a:t>
            </a:r>
          </a:p>
          <a:p>
            <a:pPr lvl="1">
              <a:spcAft>
                <a:spcPts val="800"/>
              </a:spcAft>
              <a:buFont typeface="Arial" panose="020B0604020202020204" pitchFamily="34" charset="0"/>
              <a:buChar char="•"/>
            </a:pPr>
            <a:r>
              <a:rPr lang="en-US" dirty="0">
                <a:solidFill>
                  <a:schemeClr val="tx2">
                    <a:lumMod val="75000"/>
                    <a:lumOff val="25000"/>
                  </a:schemeClr>
                </a:solidFill>
              </a:rPr>
              <a:t>Patient outreach</a:t>
            </a:r>
          </a:p>
          <a:p>
            <a:pPr lvl="1">
              <a:spcAft>
                <a:spcPts val="800"/>
              </a:spcAft>
              <a:buFont typeface="Arial" panose="020B0604020202020204" pitchFamily="34" charset="0"/>
              <a:buChar char="•"/>
            </a:pPr>
            <a:r>
              <a:rPr lang="en-US" dirty="0">
                <a:solidFill>
                  <a:schemeClr val="tx2">
                    <a:lumMod val="75000"/>
                    <a:lumOff val="25000"/>
                  </a:schemeClr>
                </a:solidFill>
              </a:rPr>
              <a:t>Patient assistance programs</a:t>
            </a:r>
          </a:p>
          <a:p>
            <a:pPr lvl="1">
              <a:spcAft>
                <a:spcPts val="800"/>
              </a:spcAft>
              <a:buFont typeface="Arial" panose="020B0604020202020204" pitchFamily="34" charset="0"/>
              <a:buChar char="•"/>
            </a:pPr>
            <a:r>
              <a:rPr lang="en-US" dirty="0">
                <a:solidFill>
                  <a:schemeClr val="tx2">
                    <a:lumMod val="75000"/>
                    <a:lumOff val="25000"/>
                  </a:schemeClr>
                </a:solidFill>
              </a:rPr>
              <a:t>Daily tracker</a:t>
            </a:r>
          </a:p>
        </p:txBody>
      </p:sp>
      <p:pic>
        <p:nvPicPr>
          <p:cNvPr id="4" name="Picture 3">
            <a:extLst>
              <a:ext uri="{FF2B5EF4-FFF2-40B4-BE49-F238E27FC236}">
                <a16:creationId xmlns:a16="http://schemas.microsoft.com/office/drawing/2014/main" id="{5E107F90-D36B-4006-9F59-51F096002D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7796" y="2223796"/>
            <a:ext cx="2907004" cy="2907004"/>
          </a:xfrm>
          <a:prstGeom prst="rect">
            <a:avLst/>
          </a:prstGeom>
        </p:spPr>
      </p:pic>
      <p:sp>
        <p:nvSpPr>
          <p:cNvPr id="5" name="TextBox 4">
            <a:extLst>
              <a:ext uri="{FF2B5EF4-FFF2-40B4-BE49-F238E27FC236}">
                <a16:creationId xmlns:a16="http://schemas.microsoft.com/office/drawing/2014/main" id="{0A24AACE-EDFF-405D-8997-960951195FD4}"/>
              </a:ext>
            </a:extLst>
          </p:cNvPr>
          <p:cNvSpPr txBox="1"/>
          <p:nvPr/>
        </p:nvSpPr>
        <p:spPr>
          <a:xfrm>
            <a:off x="7788535" y="5119014"/>
            <a:ext cx="2736329"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 from iStock library authorized by subscription</a:t>
            </a:r>
            <a:endParaRPr lang="en-US" sz="1100" dirty="0"/>
          </a:p>
        </p:txBody>
      </p:sp>
    </p:spTree>
    <p:extLst>
      <p:ext uri="{BB962C8B-B14F-4D97-AF65-F5344CB8AC3E}">
        <p14:creationId xmlns:p14="http://schemas.microsoft.com/office/powerpoint/2010/main" val="4098706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F186-3C4B-446A-9534-CAE75FDD0C49}"/>
              </a:ext>
            </a:extLst>
          </p:cNvPr>
          <p:cNvSpPr>
            <a:spLocks noGrp="1"/>
          </p:cNvSpPr>
          <p:nvPr>
            <p:ph type="title"/>
          </p:nvPr>
        </p:nvSpPr>
        <p:spPr/>
        <p:txBody>
          <a:bodyPr>
            <a:normAutofit fontScale="90000"/>
          </a:bodyPr>
          <a:lstStyle/>
          <a:p>
            <a:r>
              <a:rPr lang="en-US" dirty="0"/>
              <a:t>Patient Referral &amp; Prior Authorization (PA) Process Tracking</a:t>
            </a:r>
          </a:p>
        </p:txBody>
      </p:sp>
      <p:sp>
        <p:nvSpPr>
          <p:cNvPr id="10" name="TextBox 9">
            <a:extLst>
              <a:ext uri="{FF2B5EF4-FFF2-40B4-BE49-F238E27FC236}">
                <a16:creationId xmlns:a16="http://schemas.microsoft.com/office/drawing/2014/main" id="{540B2A4C-7C7E-4F22-BF9E-CD2B270E4E77}"/>
              </a:ext>
            </a:extLst>
          </p:cNvPr>
          <p:cNvSpPr txBox="1"/>
          <p:nvPr/>
        </p:nvSpPr>
        <p:spPr>
          <a:xfrm>
            <a:off x="8928099" y="5257799"/>
            <a:ext cx="32639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ACCC Financial Advocacy Network, 2019</a:t>
            </a:r>
          </a:p>
        </p:txBody>
      </p:sp>
      <p:pic>
        <p:nvPicPr>
          <p:cNvPr id="12" name="Picture 11">
            <a:extLst>
              <a:ext uri="{FF2B5EF4-FFF2-40B4-BE49-F238E27FC236}">
                <a16:creationId xmlns:a16="http://schemas.microsoft.com/office/drawing/2014/main" id="{9FC161EC-30FC-44DE-B750-F01C3521407C}"/>
              </a:ext>
            </a:extLst>
          </p:cNvPr>
          <p:cNvPicPr>
            <a:picLocks noChangeAspect="1"/>
          </p:cNvPicPr>
          <p:nvPr/>
        </p:nvPicPr>
        <p:blipFill>
          <a:blip r:embed="rId3"/>
          <a:stretch>
            <a:fillRect/>
          </a:stretch>
        </p:blipFill>
        <p:spPr>
          <a:xfrm>
            <a:off x="433454" y="1600201"/>
            <a:ext cx="11325092" cy="1496485"/>
          </a:xfrm>
          <a:prstGeom prst="rect">
            <a:avLst/>
          </a:prstGeom>
        </p:spPr>
      </p:pic>
      <p:pic>
        <p:nvPicPr>
          <p:cNvPr id="14" name="Picture 13">
            <a:extLst>
              <a:ext uri="{FF2B5EF4-FFF2-40B4-BE49-F238E27FC236}">
                <a16:creationId xmlns:a16="http://schemas.microsoft.com/office/drawing/2014/main" id="{7C0DEE67-92CE-4484-8E17-4503607B58AB}"/>
              </a:ext>
            </a:extLst>
          </p:cNvPr>
          <p:cNvPicPr>
            <a:picLocks noChangeAspect="1"/>
          </p:cNvPicPr>
          <p:nvPr/>
        </p:nvPicPr>
        <p:blipFill>
          <a:blip r:embed="rId4"/>
          <a:stretch>
            <a:fillRect/>
          </a:stretch>
        </p:blipFill>
        <p:spPr>
          <a:xfrm>
            <a:off x="433454" y="3570513"/>
            <a:ext cx="11391900" cy="1400175"/>
          </a:xfrm>
          <a:prstGeom prst="rect">
            <a:avLst/>
          </a:prstGeom>
        </p:spPr>
      </p:pic>
    </p:spTree>
    <p:extLst>
      <p:ext uri="{BB962C8B-B14F-4D97-AF65-F5344CB8AC3E}">
        <p14:creationId xmlns:p14="http://schemas.microsoft.com/office/powerpoint/2010/main" val="2063103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18E1B-FFA3-42C5-A118-781B7B543572}"/>
              </a:ext>
            </a:extLst>
          </p:cNvPr>
          <p:cNvSpPr>
            <a:spLocks noGrp="1"/>
          </p:cNvSpPr>
          <p:nvPr>
            <p:ph type="title"/>
          </p:nvPr>
        </p:nvSpPr>
        <p:spPr/>
        <p:txBody>
          <a:bodyPr>
            <a:normAutofit fontScale="90000"/>
          </a:bodyPr>
          <a:lstStyle/>
          <a:p>
            <a:r>
              <a:rPr lang="en-US" dirty="0"/>
              <a:t>Copay Assistance &amp; Patient Assistance Programs and Drug Replacement Tracking</a:t>
            </a:r>
          </a:p>
        </p:txBody>
      </p:sp>
      <p:pic>
        <p:nvPicPr>
          <p:cNvPr id="5" name="Picture 4">
            <a:extLst>
              <a:ext uri="{FF2B5EF4-FFF2-40B4-BE49-F238E27FC236}">
                <a16:creationId xmlns:a16="http://schemas.microsoft.com/office/drawing/2014/main" id="{92B1224F-FBF5-4AEE-B03D-E308C8F40FB2}"/>
              </a:ext>
            </a:extLst>
          </p:cNvPr>
          <p:cNvPicPr>
            <a:picLocks noChangeAspect="1"/>
          </p:cNvPicPr>
          <p:nvPr/>
        </p:nvPicPr>
        <p:blipFill>
          <a:blip r:embed="rId3"/>
          <a:stretch>
            <a:fillRect/>
          </a:stretch>
        </p:blipFill>
        <p:spPr>
          <a:xfrm>
            <a:off x="385761" y="1820090"/>
            <a:ext cx="11420475" cy="1381125"/>
          </a:xfrm>
          <a:prstGeom prst="rect">
            <a:avLst/>
          </a:prstGeom>
        </p:spPr>
      </p:pic>
      <p:pic>
        <p:nvPicPr>
          <p:cNvPr id="6" name="Content Placeholder 5">
            <a:extLst>
              <a:ext uri="{FF2B5EF4-FFF2-40B4-BE49-F238E27FC236}">
                <a16:creationId xmlns:a16="http://schemas.microsoft.com/office/drawing/2014/main" id="{9F8DFFE2-BC3E-40CE-86DD-15AAF4D8E2CC}"/>
              </a:ext>
            </a:extLst>
          </p:cNvPr>
          <p:cNvPicPr>
            <a:picLocks noGrp="1" noChangeAspect="1"/>
          </p:cNvPicPr>
          <p:nvPr>
            <p:ph idx="1"/>
          </p:nvPr>
        </p:nvPicPr>
        <p:blipFill>
          <a:blip r:embed="rId4"/>
          <a:stretch>
            <a:fillRect/>
          </a:stretch>
        </p:blipFill>
        <p:spPr>
          <a:xfrm>
            <a:off x="385761" y="3775167"/>
            <a:ext cx="11354395" cy="1110342"/>
          </a:xfrm>
          <a:prstGeom prst="rect">
            <a:avLst/>
          </a:prstGeom>
        </p:spPr>
      </p:pic>
      <p:sp>
        <p:nvSpPr>
          <p:cNvPr id="7" name="TextBox 6">
            <a:extLst>
              <a:ext uri="{FF2B5EF4-FFF2-40B4-BE49-F238E27FC236}">
                <a16:creationId xmlns:a16="http://schemas.microsoft.com/office/drawing/2014/main" id="{B11B3CBD-D386-4A7A-9041-588ACD1DEB65}"/>
              </a:ext>
            </a:extLst>
          </p:cNvPr>
          <p:cNvSpPr txBox="1"/>
          <p:nvPr/>
        </p:nvSpPr>
        <p:spPr>
          <a:xfrm>
            <a:off x="8928099" y="5257799"/>
            <a:ext cx="32639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ACCC Financial Advocacy Network, 2019</a:t>
            </a:r>
          </a:p>
        </p:txBody>
      </p:sp>
    </p:spTree>
    <p:extLst>
      <p:ext uri="{BB962C8B-B14F-4D97-AF65-F5344CB8AC3E}">
        <p14:creationId xmlns:p14="http://schemas.microsoft.com/office/powerpoint/2010/main" val="3017639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40FC-A3E1-4117-A0B1-7DABA3B0E32C}"/>
              </a:ext>
            </a:extLst>
          </p:cNvPr>
          <p:cNvSpPr>
            <a:spLocks noGrp="1"/>
          </p:cNvSpPr>
          <p:nvPr>
            <p:ph type="title"/>
          </p:nvPr>
        </p:nvSpPr>
        <p:spPr/>
        <p:txBody>
          <a:bodyPr>
            <a:normAutofit fontScale="90000"/>
          </a:bodyPr>
          <a:lstStyle/>
          <a:p>
            <a:r>
              <a:rPr lang="en-US" dirty="0"/>
              <a:t>Billing Errors &amp; Community Support Tracking</a:t>
            </a:r>
          </a:p>
        </p:txBody>
      </p:sp>
      <p:sp>
        <p:nvSpPr>
          <p:cNvPr id="3" name="Content Placeholder 2">
            <a:extLst>
              <a:ext uri="{FF2B5EF4-FFF2-40B4-BE49-F238E27FC236}">
                <a16:creationId xmlns:a16="http://schemas.microsoft.com/office/drawing/2014/main" id="{D682B933-7A2E-4167-8E72-6C846744BBEA}"/>
              </a:ext>
            </a:extLst>
          </p:cNvPr>
          <p:cNvSpPr>
            <a:spLocks noGrp="1"/>
          </p:cNvSpPr>
          <p:nvPr>
            <p:ph idx="1"/>
          </p:nvPr>
        </p:nvSpPr>
        <p:spPr>
          <a:xfrm>
            <a:off x="609600" y="1447799"/>
            <a:ext cx="2934381" cy="3659777"/>
          </a:xfrm>
        </p:spPr>
        <p:txBody>
          <a:bodyPr>
            <a:normAutofit fontScale="85000" lnSpcReduction="10000"/>
          </a:bodyPr>
          <a:lstStyle/>
          <a:p>
            <a:pPr marL="0" indent="0">
              <a:buNone/>
            </a:pPr>
            <a:r>
              <a:rPr lang="en-US" dirty="0">
                <a:solidFill>
                  <a:srgbClr val="404040"/>
                </a:solidFill>
              </a:rPr>
              <a:t>Possible error types</a:t>
            </a:r>
          </a:p>
          <a:p>
            <a:r>
              <a:rPr lang="en-US" dirty="0">
                <a:solidFill>
                  <a:srgbClr val="404040"/>
                </a:solidFill>
              </a:rPr>
              <a:t>Duplicate billing</a:t>
            </a:r>
          </a:p>
          <a:p>
            <a:r>
              <a:rPr lang="en-US" dirty="0">
                <a:solidFill>
                  <a:srgbClr val="404040"/>
                </a:solidFill>
              </a:rPr>
              <a:t>Unbundling</a:t>
            </a:r>
          </a:p>
          <a:p>
            <a:r>
              <a:rPr lang="en-US" dirty="0">
                <a:solidFill>
                  <a:srgbClr val="404040"/>
                </a:solidFill>
              </a:rPr>
              <a:t>Insufficient information</a:t>
            </a:r>
          </a:p>
          <a:p>
            <a:r>
              <a:rPr lang="en-US" dirty="0">
                <a:solidFill>
                  <a:srgbClr val="404040"/>
                </a:solidFill>
              </a:rPr>
              <a:t>Incorrect coding</a:t>
            </a:r>
          </a:p>
        </p:txBody>
      </p:sp>
      <p:sp>
        <p:nvSpPr>
          <p:cNvPr id="7" name="TextBox 6">
            <a:extLst>
              <a:ext uri="{FF2B5EF4-FFF2-40B4-BE49-F238E27FC236}">
                <a16:creationId xmlns:a16="http://schemas.microsoft.com/office/drawing/2014/main" id="{B61BC03C-A377-4FBF-9203-306B367D6037}"/>
              </a:ext>
            </a:extLst>
          </p:cNvPr>
          <p:cNvSpPr txBox="1"/>
          <p:nvPr/>
        </p:nvSpPr>
        <p:spPr>
          <a:xfrm>
            <a:off x="8928099" y="5257799"/>
            <a:ext cx="32639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ACCC Financial Advocacy Network, 2019</a:t>
            </a:r>
          </a:p>
        </p:txBody>
      </p:sp>
      <p:pic>
        <p:nvPicPr>
          <p:cNvPr id="9" name="Picture 8">
            <a:extLst>
              <a:ext uri="{FF2B5EF4-FFF2-40B4-BE49-F238E27FC236}">
                <a16:creationId xmlns:a16="http://schemas.microsoft.com/office/drawing/2014/main" id="{FB8C460D-0BE1-4C23-B6F5-D0BE63619211}"/>
              </a:ext>
            </a:extLst>
          </p:cNvPr>
          <p:cNvPicPr>
            <a:picLocks noChangeAspect="1"/>
          </p:cNvPicPr>
          <p:nvPr/>
        </p:nvPicPr>
        <p:blipFill>
          <a:blip r:embed="rId3"/>
          <a:stretch>
            <a:fillRect/>
          </a:stretch>
        </p:blipFill>
        <p:spPr>
          <a:xfrm>
            <a:off x="3784283" y="1447799"/>
            <a:ext cx="7798117" cy="1228530"/>
          </a:xfrm>
          <a:prstGeom prst="rect">
            <a:avLst/>
          </a:prstGeom>
        </p:spPr>
      </p:pic>
      <p:pic>
        <p:nvPicPr>
          <p:cNvPr id="11" name="Picture 10">
            <a:extLst>
              <a:ext uri="{FF2B5EF4-FFF2-40B4-BE49-F238E27FC236}">
                <a16:creationId xmlns:a16="http://schemas.microsoft.com/office/drawing/2014/main" id="{5C3D8680-443C-4047-8475-9D78ED41E407}"/>
              </a:ext>
            </a:extLst>
          </p:cNvPr>
          <p:cNvPicPr>
            <a:picLocks noChangeAspect="1"/>
          </p:cNvPicPr>
          <p:nvPr/>
        </p:nvPicPr>
        <p:blipFill>
          <a:blip r:embed="rId4"/>
          <a:stretch>
            <a:fillRect/>
          </a:stretch>
        </p:blipFill>
        <p:spPr>
          <a:xfrm>
            <a:off x="4940299" y="3181306"/>
            <a:ext cx="5619750" cy="1371600"/>
          </a:xfrm>
          <a:prstGeom prst="rect">
            <a:avLst/>
          </a:prstGeom>
        </p:spPr>
      </p:pic>
    </p:spTree>
    <p:extLst>
      <p:ext uri="{BB962C8B-B14F-4D97-AF65-F5344CB8AC3E}">
        <p14:creationId xmlns:p14="http://schemas.microsoft.com/office/powerpoint/2010/main" val="3473363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3F7A-4475-4D2C-963B-B26BBEE94F62}"/>
              </a:ext>
            </a:extLst>
          </p:cNvPr>
          <p:cNvSpPr>
            <a:spLocks noGrp="1"/>
          </p:cNvSpPr>
          <p:nvPr>
            <p:ph type="title"/>
          </p:nvPr>
        </p:nvSpPr>
        <p:spPr/>
        <p:txBody>
          <a:bodyPr>
            <a:normAutofit/>
          </a:bodyPr>
          <a:lstStyle/>
          <a:p>
            <a:r>
              <a:rPr lang="en-US" dirty="0"/>
              <a:t>Other Tools</a:t>
            </a:r>
          </a:p>
        </p:txBody>
      </p:sp>
      <p:sp>
        <p:nvSpPr>
          <p:cNvPr id="3" name="Content Placeholder 2">
            <a:extLst>
              <a:ext uri="{FF2B5EF4-FFF2-40B4-BE49-F238E27FC236}">
                <a16:creationId xmlns:a16="http://schemas.microsoft.com/office/drawing/2014/main" id="{195B7DD1-EAC8-44DA-A37B-94426D6219B2}"/>
              </a:ext>
            </a:extLst>
          </p:cNvPr>
          <p:cNvSpPr>
            <a:spLocks noGrp="1"/>
          </p:cNvSpPr>
          <p:nvPr>
            <p:ph idx="1"/>
          </p:nvPr>
        </p:nvSpPr>
        <p:spPr>
          <a:xfrm>
            <a:off x="609600" y="1447800"/>
            <a:ext cx="8173897" cy="2838159"/>
          </a:xfrm>
        </p:spPr>
        <p:txBody>
          <a:bodyPr>
            <a:normAutofit/>
          </a:bodyPr>
          <a:lstStyle/>
          <a:p>
            <a:pPr marL="0" indent="0">
              <a:buNone/>
            </a:pPr>
            <a:r>
              <a:rPr lang="en-US" dirty="0"/>
              <a:t>Premium Assistance Tracking</a:t>
            </a:r>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B69E0C2A-7B96-4ADB-9F26-AD88C4352CB6}"/>
              </a:ext>
            </a:extLst>
          </p:cNvPr>
          <p:cNvPicPr>
            <a:picLocks noChangeAspect="1"/>
          </p:cNvPicPr>
          <p:nvPr/>
        </p:nvPicPr>
        <p:blipFill>
          <a:blip r:embed="rId3"/>
          <a:stretch>
            <a:fillRect/>
          </a:stretch>
        </p:blipFill>
        <p:spPr>
          <a:xfrm>
            <a:off x="695445" y="2248371"/>
            <a:ext cx="10801109" cy="1808798"/>
          </a:xfrm>
          <a:prstGeom prst="rect">
            <a:avLst/>
          </a:prstGeom>
        </p:spPr>
      </p:pic>
      <p:sp>
        <p:nvSpPr>
          <p:cNvPr id="7" name="TextBox 6">
            <a:extLst>
              <a:ext uri="{FF2B5EF4-FFF2-40B4-BE49-F238E27FC236}">
                <a16:creationId xmlns:a16="http://schemas.microsoft.com/office/drawing/2014/main" id="{2412AF6F-9E23-414C-BE29-CE9C9CFCF616}"/>
              </a:ext>
            </a:extLst>
          </p:cNvPr>
          <p:cNvSpPr txBox="1"/>
          <p:nvPr/>
        </p:nvSpPr>
        <p:spPr>
          <a:xfrm>
            <a:off x="8928099" y="5257799"/>
            <a:ext cx="32639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ACCC Financial Advocacy Network, 2019</a:t>
            </a:r>
          </a:p>
        </p:txBody>
      </p:sp>
    </p:spTree>
    <p:extLst>
      <p:ext uri="{BB962C8B-B14F-4D97-AF65-F5344CB8AC3E}">
        <p14:creationId xmlns:p14="http://schemas.microsoft.com/office/powerpoint/2010/main" val="1938615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3F7A-4475-4D2C-963B-B26BBEE94F62}"/>
              </a:ext>
            </a:extLst>
          </p:cNvPr>
          <p:cNvSpPr>
            <a:spLocks noGrp="1"/>
          </p:cNvSpPr>
          <p:nvPr>
            <p:ph type="title"/>
          </p:nvPr>
        </p:nvSpPr>
        <p:spPr/>
        <p:txBody>
          <a:bodyPr>
            <a:normAutofit/>
          </a:bodyPr>
          <a:lstStyle/>
          <a:p>
            <a:r>
              <a:rPr lang="en-US" dirty="0"/>
              <a:t>Other Tools</a:t>
            </a:r>
          </a:p>
        </p:txBody>
      </p:sp>
      <p:sp>
        <p:nvSpPr>
          <p:cNvPr id="3" name="Content Placeholder 2">
            <a:extLst>
              <a:ext uri="{FF2B5EF4-FFF2-40B4-BE49-F238E27FC236}">
                <a16:creationId xmlns:a16="http://schemas.microsoft.com/office/drawing/2014/main" id="{195B7DD1-EAC8-44DA-A37B-94426D6219B2}"/>
              </a:ext>
            </a:extLst>
          </p:cNvPr>
          <p:cNvSpPr>
            <a:spLocks noGrp="1"/>
          </p:cNvSpPr>
          <p:nvPr>
            <p:ph idx="1"/>
          </p:nvPr>
        </p:nvSpPr>
        <p:spPr>
          <a:xfrm>
            <a:off x="609600" y="1447800"/>
            <a:ext cx="8173897" cy="2838159"/>
          </a:xfrm>
        </p:spPr>
        <p:txBody>
          <a:bodyPr>
            <a:normAutofit/>
          </a:bodyPr>
          <a:lstStyle/>
          <a:p>
            <a:pPr marL="0" indent="0">
              <a:buNone/>
            </a:pPr>
            <a:r>
              <a:rPr lang="en-US" dirty="0"/>
              <a:t>Insurance Optimization</a:t>
            </a:r>
          </a:p>
        </p:txBody>
      </p:sp>
      <p:pic>
        <p:nvPicPr>
          <p:cNvPr id="6" name="Content Placeholder 4">
            <a:extLst>
              <a:ext uri="{FF2B5EF4-FFF2-40B4-BE49-F238E27FC236}">
                <a16:creationId xmlns:a16="http://schemas.microsoft.com/office/drawing/2014/main" id="{AE83FBC8-7773-438B-93EA-A72AD7127D60}"/>
              </a:ext>
            </a:extLst>
          </p:cNvPr>
          <p:cNvPicPr>
            <a:picLocks noChangeAspect="1"/>
          </p:cNvPicPr>
          <p:nvPr/>
        </p:nvPicPr>
        <p:blipFill>
          <a:blip r:embed="rId3"/>
          <a:stretch>
            <a:fillRect/>
          </a:stretch>
        </p:blipFill>
        <p:spPr bwMode="auto">
          <a:xfrm>
            <a:off x="832243" y="2341101"/>
            <a:ext cx="10750157" cy="152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2412AF6F-9E23-414C-BE29-CE9C9CFCF616}"/>
              </a:ext>
            </a:extLst>
          </p:cNvPr>
          <p:cNvSpPr txBox="1"/>
          <p:nvPr/>
        </p:nvSpPr>
        <p:spPr>
          <a:xfrm>
            <a:off x="8928099" y="5257799"/>
            <a:ext cx="32639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ACCC Financial Advocacy Network, 2019</a:t>
            </a:r>
          </a:p>
        </p:txBody>
      </p:sp>
    </p:spTree>
    <p:extLst>
      <p:ext uri="{BB962C8B-B14F-4D97-AF65-F5344CB8AC3E}">
        <p14:creationId xmlns:p14="http://schemas.microsoft.com/office/powerpoint/2010/main" val="627633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C0A2-5F8F-43B9-999F-D1D996F7C99E}"/>
              </a:ext>
            </a:extLst>
          </p:cNvPr>
          <p:cNvSpPr>
            <a:spLocks noGrp="1"/>
          </p:cNvSpPr>
          <p:nvPr>
            <p:ph type="title"/>
          </p:nvPr>
        </p:nvSpPr>
        <p:spPr/>
        <p:txBody>
          <a:bodyPr/>
          <a:lstStyle/>
          <a:p>
            <a:r>
              <a:rPr lang="en-US" dirty="0"/>
              <a:t>Track, Measure, and Report Value</a:t>
            </a:r>
          </a:p>
        </p:txBody>
      </p:sp>
      <p:sp>
        <p:nvSpPr>
          <p:cNvPr id="5" name="TextBox 4">
            <a:extLst>
              <a:ext uri="{FF2B5EF4-FFF2-40B4-BE49-F238E27FC236}">
                <a16:creationId xmlns:a16="http://schemas.microsoft.com/office/drawing/2014/main" id="{CAE64AC9-17E3-4975-A854-0521D3138BA0}"/>
              </a:ext>
            </a:extLst>
          </p:cNvPr>
          <p:cNvSpPr txBox="1"/>
          <p:nvPr/>
        </p:nvSpPr>
        <p:spPr>
          <a:xfrm>
            <a:off x="11018520" y="5257799"/>
            <a:ext cx="11734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Santiago, n.d.</a:t>
            </a:r>
          </a:p>
        </p:txBody>
      </p:sp>
      <p:graphicFrame>
        <p:nvGraphicFramePr>
          <p:cNvPr id="3" name="object 3">
            <a:extLst>
              <a:ext uri="{FF2B5EF4-FFF2-40B4-BE49-F238E27FC236}">
                <a16:creationId xmlns:a16="http://schemas.microsoft.com/office/drawing/2014/main" id="{9463BAFD-3E79-21FA-A9B5-C462A9914B2F}"/>
              </a:ext>
            </a:extLst>
          </p:cNvPr>
          <p:cNvGraphicFramePr>
            <a:graphicFrameLocks noGrp="1"/>
          </p:cNvGraphicFramePr>
          <p:nvPr>
            <p:extLst>
              <p:ext uri="{D42A27DB-BD31-4B8C-83A1-F6EECF244321}">
                <p14:modId xmlns:p14="http://schemas.microsoft.com/office/powerpoint/2010/main" val="1775598654"/>
              </p:ext>
            </p:extLst>
          </p:nvPr>
        </p:nvGraphicFramePr>
        <p:xfrm>
          <a:off x="1554480" y="1371600"/>
          <a:ext cx="8634936" cy="4086997"/>
        </p:xfrm>
        <a:graphic>
          <a:graphicData uri="http://schemas.openxmlformats.org/drawingml/2006/table">
            <a:tbl>
              <a:tblPr firstRow="1" bandRow="1">
                <a:tableStyleId>{2D5ABB26-0587-4C30-8999-92F81FD0307C}</a:tableStyleId>
              </a:tblPr>
              <a:tblGrid>
                <a:gridCol w="2890595">
                  <a:extLst>
                    <a:ext uri="{9D8B030D-6E8A-4147-A177-3AD203B41FA5}">
                      <a16:colId xmlns:a16="http://schemas.microsoft.com/office/drawing/2014/main" val="20000"/>
                    </a:ext>
                  </a:extLst>
                </a:gridCol>
                <a:gridCol w="2798133">
                  <a:extLst>
                    <a:ext uri="{9D8B030D-6E8A-4147-A177-3AD203B41FA5}">
                      <a16:colId xmlns:a16="http://schemas.microsoft.com/office/drawing/2014/main" val="20001"/>
                    </a:ext>
                  </a:extLst>
                </a:gridCol>
                <a:gridCol w="2946208">
                  <a:extLst>
                    <a:ext uri="{9D8B030D-6E8A-4147-A177-3AD203B41FA5}">
                      <a16:colId xmlns:a16="http://schemas.microsoft.com/office/drawing/2014/main" val="20002"/>
                    </a:ext>
                  </a:extLst>
                </a:gridCol>
              </a:tblGrid>
              <a:tr h="627164">
                <a:tc>
                  <a:txBody>
                    <a:bodyPr/>
                    <a:lstStyle/>
                    <a:p>
                      <a:pPr marR="4445" algn="ctr">
                        <a:lnSpc>
                          <a:spcPct val="100000"/>
                        </a:lnSpc>
                        <a:spcBef>
                          <a:spcPts val="545"/>
                        </a:spcBef>
                      </a:pPr>
                      <a:r>
                        <a:rPr sz="1500" b="1" spc="-15" dirty="0">
                          <a:solidFill>
                            <a:srgbClr val="FFFFFF"/>
                          </a:solidFill>
                          <a:latin typeface="Arial"/>
                          <a:cs typeface="Arial"/>
                        </a:rPr>
                        <a:t>Tracking</a:t>
                      </a:r>
                      <a:endParaRPr sz="1500" dirty="0">
                        <a:latin typeface="Arial"/>
                        <a:cs typeface="Arial"/>
                      </a:endParaRPr>
                    </a:p>
                  </a:txBody>
                  <a:tcPr marL="0" marR="0" marT="69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6D6"/>
                    </a:solidFill>
                  </a:tcPr>
                </a:tc>
                <a:tc>
                  <a:txBody>
                    <a:bodyPr/>
                    <a:lstStyle/>
                    <a:p>
                      <a:pPr marL="0" indent="0" algn="ctr">
                        <a:lnSpc>
                          <a:spcPct val="100000"/>
                        </a:lnSpc>
                        <a:spcBef>
                          <a:spcPts val="545"/>
                        </a:spcBef>
                      </a:pPr>
                      <a:r>
                        <a:rPr sz="1500" b="1" spc="-5" dirty="0">
                          <a:solidFill>
                            <a:srgbClr val="FFFFFF"/>
                          </a:solidFill>
                          <a:latin typeface="Arial"/>
                          <a:cs typeface="Arial"/>
                        </a:rPr>
                        <a:t>Measuring</a:t>
                      </a:r>
                      <a:endParaRPr sz="1500" dirty="0">
                        <a:latin typeface="Arial"/>
                        <a:cs typeface="Arial"/>
                      </a:endParaRPr>
                    </a:p>
                  </a:txBody>
                  <a:tcPr marL="0" marR="0" marT="69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6D6"/>
                    </a:solidFill>
                  </a:tcPr>
                </a:tc>
                <a:tc>
                  <a:txBody>
                    <a:bodyPr/>
                    <a:lstStyle/>
                    <a:p>
                      <a:pPr marL="114300" indent="-114300" algn="ctr">
                        <a:lnSpc>
                          <a:spcPct val="100000"/>
                        </a:lnSpc>
                        <a:spcBef>
                          <a:spcPts val="545"/>
                        </a:spcBef>
                      </a:pPr>
                      <a:r>
                        <a:rPr sz="1500" b="1" spc="-5" dirty="0">
                          <a:solidFill>
                            <a:srgbClr val="FFFFFF"/>
                          </a:solidFill>
                          <a:latin typeface="Arial"/>
                          <a:cs typeface="Arial"/>
                        </a:rPr>
                        <a:t>Reporting</a:t>
                      </a:r>
                      <a:r>
                        <a:rPr sz="1500" b="1" spc="-20" dirty="0">
                          <a:solidFill>
                            <a:srgbClr val="FFFFFF"/>
                          </a:solidFill>
                          <a:latin typeface="Arial"/>
                          <a:cs typeface="Arial"/>
                        </a:rPr>
                        <a:t> Value</a:t>
                      </a:r>
                      <a:endParaRPr sz="1500" dirty="0">
                        <a:latin typeface="Arial"/>
                        <a:cs typeface="Arial"/>
                      </a:endParaRPr>
                    </a:p>
                  </a:txBody>
                  <a:tcPr marL="0" marR="0" marT="69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6D6"/>
                    </a:solidFill>
                  </a:tcPr>
                </a:tc>
                <a:extLst>
                  <a:ext uri="{0D108BD9-81ED-4DB2-BD59-A6C34878D82A}">
                    <a16:rowId xmlns:a16="http://schemas.microsoft.com/office/drawing/2014/main" val="10000"/>
                  </a:ext>
                </a:extLst>
              </a:tr>
              <a:tr h="537314">
                <a:tc>
                  <a:txBody>
                    <a:bodyPr/>
                    <a:lstStyle/>
                    <a:p>
                      <a:pPr algn="ctr">
                        <a:lnSpc>
                          <a:spcPct val="100000"/>
                        </a:lnSpc>
                        <a:spcBef>
                          <a:spcPts val="940"/>
                        </a:spcBef>
                      </a:pPr>
                      <a:r>
                        <a:rPr sz="1200" spc="-25" dirty="0">
                          <a:latin typeface="Arial"/>
                          <a:cs typeface="Arial"/>
                        </a:rPr>
                        <a:t>Total</a:t>
                      </a:r>
                      <a:r>
                        <a:rPr lang="en-US" sz="1200" spc="-25" dirty="0">
                          <a:latin typeface="Arial"/>
                          <a:cs typeface="Arial"/>
                        </a:rPr>
                        <a:t> </a:t>
                      </a:r>
                      <a:r>
                        <a:rPr sz="1200" spc="-25" dirty="0">
                          <a:latin typeface="Arial"/>
                          <a:cs typeface="Arial"/>
                        </a:rPr>
                        <a:t># </a:t>
                      </a:r>
                      <a:r>
                        <a:rPr sz="1200" dirty="0">
                          <a:latin typeface="Arial"/>
                          <a:cs typeface="Arial"/>
                        </a:rPr>
                        <a:t>of </a:t>
                      </a:r>
                      <a:r>
                        <a:rPr lang="en-US" sz="1200" dirty="0">
                          <a:latin typeface="Arial"/>
                          <a:cs typeface="Arial"/>
                        </a:rPr>
                        <a:t>applications submitted</a:t>
                      </a:r>
                      <a:endParaRPr sz="1200" dirty="0">
                        <a:latin typeface="Arial"/>
                        <a:cs typeface="Arial"/>
                      </a:endParaRPr>
                    </a:p>
                  </a:txBody>
                  <a:tcPr marL="0" marR="0" marT="1193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95000"/>
                      </a:schemeClr>
                    </a:solidFill>
                  </a:tcPr>
                </a:tc>
                <a:tc>
                  <a:txBody>
                    <a:bodyPr/>
                    <a:lstStyle/>
                    <a:p>
                      <a:pPr marL="57785" algn="ctr">
                        <a:lnSpc>
                          <a:spcPct val="100000"/>
                        </a:lnSpc>
                        <a:spcBef>
                          <a:spcPts val="965"/>
                        </a:spcBef>
                      </a:pPr>
                      <a:r>
                        <a:rPr sz="1200" dirty="0">
                          <a:latin typeface="Arial"/>
                          <a:cs typeface="Arial"/>
                        </a:rPr>
                        <a:t>Number of </a:t>
                      </a:r>
                      <a:r>
                        <a:rPr sz="1200" spc="-5" dirty="0">
                          <a:latin typeface="Arial"/>
                          <a:cs typeface="Arial"/>
                        </a:rPr>
                        <a:t>applications</a:t>
                      </a:r>
                      <a:r>
                        <a:rPr sz="1200" spc="-90" dirty="0">
                          <a:latin typeface="Arial"/>
                          <a:cs typeface="Arial"/>
                        </a:rPr>
                        <a:t> </a:t>
                      </a:r>
                      <a:r>
                        <a:rPr sz="1200" dirty="0">
                          <a:latin typeface="Arial"/>
                          <a:cs typeface="Arial"/>
                        </a:rPr>
                        <a:t>submitted</a:t>
                      </a:r>
                    </a:p>
                  </a:txBody>
                  <a:tcPr marL="0" marR="0" marT="1225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95000"/>
                      </a:schemeClr>
                    </a:solidFill>
                  </a:tcPr>
                </a:tc>
                <a:tc>
                  <a:txBody>
                    <a:bodyPr/>
                    <a:lstStyle/>
                    <a:p>
                      <a:pPr marL="57785" marR="488315" algn="ctr" defTabSz="914400" rtl="0" eaLnBrk="1" latinLnBrk="0" hangingPunct="1">
                        <a:lnSpc>
                          <a:spcPct val="100000"/>
                        </a:lnSpc>
                        <a:spcBef>
                          <a:spcPts val="965"/>
                        </a:spcBef>
                      </a:pPr>
                      <a:r>
                        <a:rPr lang="en-US" sz="1200" kern="1200" spc="-10" dirty="0">
                          <a:solidFill>
                            <a:schemeClr val="tx1"/>
                          </a:solidFill>
                          <a:latin typeface="Arial"/>
                          <a:ea typeface="+mn-ea"/>
                          <a:cs typeface="Arial"/>
                        </a:rPr>
                        <a:t>       </a:t>
                      </a:r>
                      <a:r>
                        <a:rPr lang="en-US" sz="1200" kern="1200" dirty="0">
                          <a:solidFill>
                            <a:schemeClr val="tx1"/>
                          </a:solidFill>
                          <a:latin typeface="Arial"/>
                          <a:ea typeface="+mn-ea"/>
                          <a:cs typeface="Arial"/>
                        </a:rPr>
                        <a:t>Volume of assistance programs</a:t>
                      </a:r>
                      <a:endParaRPr sz="1200" kern="1200" dirty="0">
                        <a:solidFill>
                          <a:schemeClr val="tx1"/>
                        </a:solidFill>
                        <a:latin typeface="Arial"/>
                        <a:ea typeface="+mn-ea"/>
                        <a:cs typeface="Arial"/>
                      </a:endParaRPr>
                    </a:p>
                  </a:txBody>
                  <a:tcPr marL="0" marR="0" marT="311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95000"/>
                      </a:schemeClr>
                    </a:solidFill>
                  </a:tcPr>
                </a:tc>
                <a:extLst>
                  <a:ext uri="{0D108BD9-81ED-4DB2-BD59-A6C34878D82A}">
                    <a16:rowId xmlns:a16="http://schemas.microsoft.com/office/drawing/2014/main" val="10001"/>
                  </a:ext>
                </a:extLst>
              </a:tr>
              <a:tr h="798038">
                <a:tc>
                  <a:txBody>
                    <a:bodyPr/>
                    <a:lstStyle/>
                    <a:p>
                      <a:pPr algn="ctr">
                        <a:lnSpc>
                          <a:spcPct val="100000"/>
                        </a:lnSpc>
                        <a:spcBef>
                          <a:spcPts val="50"/>
                        </a:spcBef>
                      </a:pPr>
                      <a:endParaRPr sz="1200" dirty="0">
                        <a:latin typeface="Times New Roman"/>
                        <a:cs typeface="Times New Roman"/>
                      </a:endParaRPr>
                    </a:p>
                    <a:p>
                      <a:pPr algn="ctr">
                        <a:lnSpc>
                          <a:spcPct val="100000"/>
                        </a:lnSpc>
                      </a:pPr>
                      <a:r>
                        <a:rPr sz="1200" spc="-25" dirty="0">
                          <a:latin typeface="Arial"/>
                          <a:cs typeface="Arial"/>
                        </a:rPr>
                        <a:t>Total</a:t>
                      </a:r>
                      <a:r>
                        <a:rPr lang="en-US" sz="1200" spc="-25" dirty="0">
                          <a:latin typeface="Arial"/>
                          <a:cs typeface="Arial"/>
                        </a:rPr>
                        <a:t> </a:t>
                      </a:r>
                      <a:r>
                        <a:rPr sz="1200" spc="-25" dirty="0">
                          <a:latin typeface="Arial"/>
                          <a:cs typeface="Arial"/>
                        </a:rPr>
                        <a:t># </a:t>
                      </a:r>
                      <a:r>
                        <a:rPr sz="1200" dirty="0">
                          <a:latin typeface="Arial"/>
                          <a:cs typeface="Arial"/>
                        </a:rPr>
                        <a:t>of </a:t>
                      </a:r>
                      <a:r>
                        <a:rPr lang="en-US" sz="1200" dirty="0">
                          <a:latin typeface="Arial"/>
                          <a:cs typeface="Arial"/>
                        </a:rPr>
                        <a:t>patients</a:t>
                      </a:r>
                      <a:endParaRPr sz="1200" dirty="0">
                        <a:latin typeface="Arial"/>
                        <a:cs typeface="Arial"/>
                      </a:endParaRPr>
                    </a:p>
                  </a:txBody>
                  <a:tcPr marL="0" marR="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57785" marR="141605" algn="ctr">
                        <a:lnSpc>
                          <a:spcPct val="100000"/>
                        </a:lnSpc>
                        <a:spcBef>
                          <a:spcPts val="1080"/>
                        </a:spcBef>
                      </a:pPr>
                      <a:r>
                        <a:rPr sz="1200" dirty="0">
                          <a:latin typeface="Arial"/>
                          <a:cs typeface="Arial"/>
                        </a:rPr>
                        <a:t>Number of </a:t>
                      </a:r>
                      <a:r>
                        <a:rPr sz="1200" spc="-5" dirty="0">
                          <a:latin typeface="Arial"/>
                          <a:cs typeface="Arial"/>
                        </a:rPr>
                        <a:t>new patients </a:t>
                      </a:r>
                      <a:r>
                        <a:rPr sz="1200" spc="-10" dirty="0">
                          <a:latin typeface="Arial"/>
                          <a:cs typeface="Arial"/>
                        </a:rPr>
                        <a:t>who </a:t>
                      </a:r>
                      <a:r>
                        <a:rPr sz="1200" dirty="0">
                          <a:latin typeface="Arial"/>
                          <a:cs typeface="Arial"/>
                        </a:rPr>
                        <a:t>met</a:t>
                      </a:r>
                      <a:r>
                        <a:rPr sz="1200" spc="-110" dirty="0">
                          <a:latin typeface="Arial"/>
                          <a:cs typeface="Arial"/>
                        </a:rPr>
                        <a:t> </a:t>
                      </a:r>
                      <a:r>
                        <a:rPr sz="1200" spc="-5" dirty="0">
                          <a:latin typeface="Arial"/>
                          <a:cs typeface="Arial"/>
                        </a:rPr>
                        <a:t>a  </a:t>
                      </a:r>
                      <a:r>
                        <a:rPr lang="en-US" sz="1200" spc="-5" dirty="0">
                          <a:latin typeface="Arial"/>
                          <a:cs typeface="Arial"/>
                        </a:rPr>
                        <a:t>f</a:t>
                      </a:r>
                      <a:r>
                        <a:rPr sz="1200" spc="-5" dirty="0">
                          <a:latin typeface="Arial"/>
                          <a:cs typeface="Arial"/>
                        </a:rPr>
                        <a:t>inancial</a:t>
                      </a:r>
                      <a:r>
                        <a:rPr lang="en-US" sz="1200" spc="-5" dirty="0">
                          <a:latin typeface="Arial"/>
                          <a:cs typeface="Arial"/>
                        </a:rPr>
                        <a:t> </a:t>
                      </a:r>
                      <a:r>
                        <a:rPr sz="1200" spc="-100" dirty="0">
                          <a:latin typeface="Arial"/>
                          <a:cs typeface="Arial"/>
                        </a:rPr>
                        <a:t> </a:t>
                      </a:r>
                      <a:r>
                        <a:rPr lang="en-US" sz="1200" spc="-5" dirty="0">
                          <a:latin typeface="Arial"/>
                          <a:cs typeface="Arial"/>
                        </a:rPr>
                        <a:t>navigator</a:t>
                      </a:r>
                      <a:endParaRPr sz="1200" dirty="0">
                        <a:latin typeface="Arial"/>
                        <a:cs typeface="Arial"/>
                      </a:endParaRPr>
                    </a:p>
                  </a:txBody>
                  <a:tcPr marL="0" marR="0" marT="137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Bef>
                          <a:spcPts val="15"/>
                        </a:spcBef>
                      </a:pPr>
                      <a:endParaRPr sz="1200" dirty="0">
                        <a:latin typeface="Times New Roman"/>
                        <a:cs typeface="Times New Roman"/>
                      </a:endParaRPr>
                    </a:p>
                    <a:p>
                      <a:pPr marL="131445" algn="ctr">
                        <a:lnSpc>
                          <a:spcPct val="100000"/>
                        </a:lnSpc>
                      </a:pPr>
                      <a:r>
                        <a:rPr sz="1200" spc="-10" dirty="0">
                          <a:latin typeface="Arial"/>
                          <a:cs typeface="Arial"/>
                        </a:rPr>
                        <a:t>Volume </a:t>
                      </a:r>
                      <a:r>
                        <a:rPr sz="1200" dirty="0">
                          <a:latin typeface="Arial"/>
                          <a:cs typeface="Arial"/>
                        </a:rPr>
                        <a:t>of </a:t>
                      </a:r>
                      <a:r>
                        <a:rPr sz="1200" spc="-5" dirty="0">
                          <a:latin typeface="Arial"/>
                          <a:cs typeface="Arial"/>
                        </a:rPr>
                        <a:t>new patients being</a:t>
                      </a:r>
                      <a:r>
                        <a:rPr sz="1200" spc="-110" dirty="0">
                          <a:latin typeface="Arial"/>
                          <a:cs typeface="Arial"/>
                        </a:rPr>
                        <a:t> </a:t>
                      </a:r>
                      <a:r>
                        <a:rPr sz="1200" spc="-5" dirty="0">
                          <a:latin typeface="Arial"/>
                          <a:cs typeface="Arial"/>
                        </a:rPr>
                        <a:t>seen</a:t>
                      </a:r>
                      <a:endParaRPr sz="1200" dirty="0">
                        <a:latin typeface="Arial"/>
                        <a:cs typeface="Arial"/>
                      </a:endParaRPr>
                    </a:p>
                  </a:txBody>
                  <a:tcPr marL="0" marR="0" marT="19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37314">
                <a:tc>
                  <a:txBody>
                    <a:bodyPr/>
                    <a:lstStyle/>
                    <a:p>
                      <a:pPr algn="ctr">
                        <a:lnSpc>
                          <a:spcPct val="100000"/>
                        </a:lnSpc>
                        <a:spcBef>
                          <a:spcPts val="944"/>
                        </a:spcBef>
                      </a:pPr>
                      <a:r>
                        <a:rPr sz="1200" spc="-25" dirty="0">
                          <a:latin typeface="Arial"/>
                          <a:cs typeface="Arial"/>
                        </a:rPr>
                        <a:t>Total</a:t>
                      </a:r>
                      <a:r>
                        <a:rPr lang="en-US" sz="1200" spc="-25" dirty="0">
                          <a:latin typeface="Arial"/>
                          <a:cs typeface="Arial"/>
                        </a:rPr>
                        <a:t> </a:t>
                      </a:r>
                      <a:r>
                        <a:rPr sz="1200" spc="-25" dirty="0">
                          <a:latin typeface="Arial"/>
                          <a:cs typeface="Arial"/>
                        </a:rPr>
                        <a:t># </a:t>
                      </a:r>
                      <a:r>
                        <a:rPr sz="1200" dirty="0">
                          <a:latin typeface="Arial"/>
                          <a:cs typeface="Arial"/>
                        </a:rPr>
                        <a:t>of </a:t>
                      </a:r>
                      <a:r>
                        <a:rPr lang="en-US" sz="1200" spc="-5" dirty="0">
                          <a:latin typeface="Arial"/>
                          <a:cs typeface="Arial"/>
                        </a:rPr>
                        <a:t>c</a:t>
                      </a:r>
                      <a:r>
                        <a:rPr sz="1200" spc="-5" dirty="0">
                          <a:latin typeface="Arial"/>
                          <a:cs typeface="Arial"/>
                        </a:rPr>
                        <a:t>harity </a:t>
                      </a:r>
                      <a:r>
                        <a:rPr lang="en-US" sz="1200" spc="-5" dirty="0">
                          <a:latin typeface="Arial"/>
                          <a:cs typeface="Arial"/>
                        </a:rPr>
                        <a:t>c</a:t>
                      </a:r>
                      <a:r>
                        <a:rPr sz="1200" spc="-5" dirty="0">
                          <a:latin typeface="Arial"/>
                          <a:cs typeface="Arial"/>
                        </a:rPr>
                        <a:t>are </a:t>
                      </a:r>
                      <a:r>
                        <a:rPr lang="en-US" sz="1200" spc="-5" dirty="0">
                          <a:latin typeface="Arial"/>
                          <a:cs typeface="Arial"/>
                        </a:rPr>
                        <a:t>a</a:t>
                      </a:r>
                      <a:r>
                        <a:rPr sz="1200" spc="-5" dirty="0">
                          <a:latin typeface="Arial"/>
                          <a:cs typeface="Arial"/>
                        </a:rPr>
                        <a:t>pps</a:t>
                      </a:r>
                      <a:r>
                        <a:rPr sz="1200" spc="-110" dirty="0">
                          <a:latin typeface="Arial"/>
                          <a:cs typeface="Arial"/>
                        </a:rPr>
                        <a:t> </a:t>
                      </a:r>
                      <a:r>
                        <a:rPr lang="en-US" sz="1200" spc="-110" dirty="0">
                          <a:latin typeface="Arial"/>
                          <a:cs typeface="Arial"/>
                        </a:rPr>
                        <a:t>s</a:t>
                      </a:r>
                      <a:r>
                        <a:rPr sz="1200" dirty="0">
                          <a:latin typeface="Arial"/>
                          <a:cs typeface="Arial"/>
                        </a:rPr>
                        <a:t>ubmitted</a:t>
                      </a:r>
                    </a:p>
                  </a:txBody>
                  <a:tcPr marL="0" marR="0" marT="120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95000"/>
                      </a:schemeClr>
                    </a:solidFill>
                  </a:tcPr>
                </a:tc>
                <a:tc>
                  <a:txBody>
                    <a:bodyPr/>
                    <a:lstStyle/>
                    <a:p>
                      <a:pPr marL="57785" algn="ctr">
                        <a:lnSpc>
                          <a:spcPct val="100000"/>
                        </a:lnSpc>
                        <a:spcBef>
                          <a:spcPts val="970"/>
                        </a:spcBef>
                      </a:pPr>
                      <a:r>
                        <a:rPr sz="1200" dirty="0">
                          <a:latin typeface="Arial"/>
                          <a:cs typeface="Arial"/>
                        </a:rPr>
                        <a:t>Number of </a:t>
                      </a:r>
                      <a:r>
                        <a:rPr sz="1200" spc="-5" dirty="0">
                          <a:latin typeface="Arial"/>
                          <a:cs typeface="Arial"/>
                        </a:rPr>
                        <a:t>applications</a:t>
                      </a:r>
                      <a:r>
                        <a:rPr sz="1200" spc="-90" dirty="0">
                          <a:latin typeface="Arial"/>
                          <a:cs typeface="Arial"/>
                        </a:rPr>
                        <a:t> </a:t>
                      </a:r>
                      <a:r>
                        <a:rPr sz="1200" dirty="0">
                          <a:latin typeface="Arial"/>
                          <a:cs typeface="Arial"/>
                        </a:rPr>
                        <a:t>submitted</a:t>
                      </a:r>
                    </a:p>
                  </a:txBody>
                  <a:tcPr marL="0" marR="0" marT="1231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95000"/>
                      </a:schemeClr>
                    </a:solidFill>
                  </a:tcPr>
                </a:tc>
                <a:tc>
                  <a:txBody>
                    <a:bodyPr/>
                    <a:lstStyle/>
                    <a:p>
                      <a:pPr marL="131445" marR="185420" algn="ctr">
                        <a:lnSpc>
                          <a:spcPct val="100000"/>
                        </a:lnSpc>
                        <a:spcBef>
                          <a:spcPts val="250"/>
                        </a:spcBef>
                      </a:pPr>
                      <a:r>
                        <a:rPr sz="1200" dirty="0">
                          <a:latin typeface="Arial"/>
                          <a:cs typeface="Arial"/>
                        </a:rPr>
                        <a:t>Assistance </a:t>
                      </a:r>
                      <a:r>
                        <a:rPr sz="1200" spc="-5" dirty="0">
                          <a:latin typeface="Arial"/>
                          <a:cs typeface="Arial"/>
                        </a:rPr>
                        <a:t>provided when no</a:t>
                      </a:r>
                      <a:r>
                        <a:rPr sz="1200" spc="-114" dirty="0">
                          <a:latin typeface="Arial"/>
                          <a:cs typeface="Arial"/>
                        </a:rPr>
                        <a:t> </a:t>
                      </a:r>
                      <a:r>
                        <a:rPr sz="1200" dirty="0">
                          <a:latin typeface="Arial"/>
                          <a:cs typeface="Arial"/>
                        </a:rPr>
                        <a:t>other  </a:t>
                      </a:r>
                      <a:r>
                        <a:rPr sz="1200" spc="-5" dirty="0">
                          <a:latin typeface="Arial"/>
                          <a:cs typeface="Arial"/>
                        </a:rPr>
                        <a:t>patient assistance</a:t>
                      </a:r>
                      <a:r>
                        <a:rPr sz="1200" spc="-60" dirty="0">
                          <a:latin typeface="Arial"/>
                          <a:cs typeface="Arial"/>
                        </a:rPr>
                        <a:t> </a:t>
                      </a:r>
                      <a:r>
                        <a:rPr sz="1200" spc="-5" dirty="0">
                          <a:latin typeface="Arial"/>
                          <a:cs typeface="Arial"/>
                        </a:rPr>
                        <a:t>available</a:t>
                      </a:r>
                      <a:endParaRPr sz="1200" dirty="0">
                        <a:latin typeface="Arial"/>
                        <a:cs typeface="Arial"/>
                      </a:endParaRPr>
                    </a:p>
                  </a:txBody>
                  <a:tcPr marL="0" marR="0" marT="31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95000"/>
                      </a:schemeClr>
                    </a:solidFill>
                  </a:tcPr>
                </a:tc>
                <a:extLst>
                  <a:ext uri="{0D108BD9-81ED-4DB2-BD59-A6C34878D82A}">
                    <a16:rowId xmlns:a16="http://schemas.microsoft.com/office/drawing/2014/main" val="10003"/>
                  </a:ext>
                </a:extLst>
              </a:tr>
              <a:tr h="823610">
                <a:tc>
                  <a:txBody>
                    <a:bodyPr/>
                    <a:lstStyle/>
                    <a:p>
                      <a:pPr algn="ctr">
                        <a:lnSpc>
                          <a:spcPct val="100000"/>
                        </a:lnSpc>
                        <a:spcBef>
                          <a:spcPts val="20"/>
                        </a:spcBef>
                      </a:pPr>
                      <a:endParaRPr sz="1200" dirty="0">
                        <a:latin typeface="Times New Roman"/>
                        <a:cs typeface="Times New Roman"/>
                      </a:endParaRPr>
                    </a:p>
                    <a:p>
                      <a:pPr algn="ctr">
                        <a:lnSpc>
                          <a:spcPct val="100000"/>
                        </a:lnSpc>
                      </a:pPr>
                      <a:r>
                        <a:rPr sz="1200" spc="-25" dirty="0">
                          <a:latin typeface="Arial"/>
                          <a:cs typeface="Arial"/>
                        </a:rPr>
                        <a:t>Total</a:t>
                      </a:r>
                      <a:r>
                        <a:rPr lang="en-US" sz="1200" spc="-25" dirty="0">
                          <a:latin typeface="Arial"/>
                          <a:cs typeface="Arial"/>
                        </a:rPr>
                        <a:t> #</a:t>
                      </a:r>
                      <a:r>
                        <a:rPr sz="1200" spc="-25" dirty="0">
                          <a:latin typeface="Arial"/>
                          <a:cs typeface="Arial"/>
                        </a:rPr>
                        <a:t> </a:t>
                      </a:r>
                      <a:r>
                        <a:rPr sz="1200" dirty="0">
                          <a:latin typeface="Arial"/>
                          <a:cs typeface="Arial"/>
                        </a:rPr>
                        <a:t>of </a:t>
                      </a:r>
                      <a:r>
                        <a:rPr lang="en-US" sz="1200" spc="-5" dirty="0">
                          <a:latin typeface="Arial"/>
                          <a:cs typeface="Arial"/>
                        </a:rPr>
                        <a:t>c</a:t>
                      </a:r>
                      <a:r>
                        <a:rPr sz="1200" spc="-5" dirty="0">
                          <a:latin typeface="Arial"/>
                          <a:cs typeface="Arial"/>
                        </a:rPr>
                        <a:t>laims</a:t>
                      </a:r>
                      <a:r>
                        <a:rPr sz="1200" spc="-40" dirty="0">
                          <a:latin typeface="Arial"/>
                          <a:cs typeface="Arial"/>
                        </a:rPr>
                        <a:t> </a:t>
                      </a:r>
                      <a:r>
                        <a:rPr lang="en-US" sz="1200" spc="-5" dirty="0">
                          <a:latin typeface="Arial"/>
                          <a:cs typeface="Arial"/>
                        </a:rPr>
                        <a:t>p</a:t>
                      </a:r>
                      <a:r>
                        <a:rPr sz="1200" spc="-5" dirty="0">
                          <a:latin typeface="Arial"/>
                          <a:cs typeface="Arial"/>
                        </a:rPr>
                        <a:t>aid</a:t>
                      </a:r>
                      <a:endParaRPr sz="1200" dirty="0">
                        <a:latin typeface="Arial"/>
                        <a:cs typeface="Arial"/>
                      </a:endParaRPr>
                    </a:p>
                  </a:txBody>
                  <a:tcPr marL="0" marR="0" marT="2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57785" marR="123825" algn="ctr">
                        <a:lnSpc>
                          <a:spcPct val="100000"/>
                        </a:lnSpc>
                        <a:spcBef>
                          <a:spcPts val="445"/>
                        </a:spcBef>
                      </a:pPr>
                      <a:r>
                        <a:rPr sz="1200" dirty="0">
                          <a:latin typeface="Arial"/>
                          <a:cs typeface="Arial"/>
                        </a:rPr>
                        <a:t>The </a:t>
                      </a:r>
                      <a:r>
                        <a:rPr lang="en-US" sz="1200" spc="-5" dirty="0">
                          <a:latin typeface="Arial"/>
                          <a:cs typeface="Arial"/>
                        </a:rPr>
                        <a:t>number</a:t>
                      </a:r>
                      <a:r>
                        <a:rPr sz="1200" spc="-5" dirty="0">
                          <a:latin typeface="Arial"/>
                          <a:cs typeface="Arial"/>
                        </a:rPr>
                        <a:t> </a:t>
                      </a:r>
                      <a:r>
                        <a:rPr sz="1200" dirty="0">
                          <a:latin typeface="Arial"/>
                          <a:cs typeface="Arial"/>
                        </a:rPr>
                        <a:t>of claims </a:t>
                      </a:r>
                      <a:r>
                        <a:rPr sz="1200" spc="-5" dirty="0">
                          <a:latin typeface="Arial"/>
                          <a:cs typeface="Arial"/>
                        </a:rPr>
                        <a:t>billed </a:t>
                      </a:r>
                      <a:r>
                        <a:rPr sz="1200" dirty="0">
                          <a:latin typeface="Arial"/>
                          <a:cs typeface="Arial"/>
                        </a:rPr>
                        <a:t>to the  </a:t>
                      </a:r>
                      <a:r>
                        <a:rPr sz="1200" spc="-5" dirty="0">
                          <a:latin typeface="Arial"/>
                          <a:cs typeface="Arial"/>
                        </a:rPr>
                        <a:t>copay/</a:t>
                      </a:r>
                      <a:r>
                        <a:rPr lang="en-US" sz="1200" spc="-5" dirty="0">
                          <a:latin typeface="Arial"/>
                          <a:cs typeface="Arial"/>
                        </a:rPr>
                        <a:t> </a:t>
                      </a:r>
                      <a:r>
                        <a:rPr sz="1200" spc="-5" dirty="0">
                          <a:latin typeface="Arial"/>
                          <a:cs typeface="Arial"/>
                        </a:rPr>
                        <a:t>foundation program </a:t>
                      </a:r>
                      <a:r>
                        <a:rPr sz="1200" dirty="0">
                          <a:latin typeface="Arial"/>
                          <a:cs typeface="Arial"/>
                        </a:rPr>
                        <a:t>after</a:t>
                      </a:r>
                      <a:r>
                        <a:rPr sz="1200" spc="-85" dirty="0">
                          <a:latin typeface="Arial"/>
                          <a:cs typeface="Arial"/>
                        </a:rPr>
                        <a:t> </a:t>
                      </a:r>
                      <a:r>
                        <a:rPr sz="1200" dirty="0">
                          <a:latin typeface="Arial"/>
                          <a:cs typeface="Arial"/>
                        </a:rPr>
                        <a:t>the  insurance</a:t>
                      </a:r>
                      <a:r>
                        <a:rPr sz="1200" spc="-50" dirty="0">
                          <a:latin typeface="Arial"/>
                          <a:cs typeface="Arial"/>
                        </a:rPr>
                        <a:t> </a:t>
                      </a:r>
                      <a:r>
                        <a:rPr sz="1200" spc="-5" dirty="0">
                          <a:latin typeface="Arial"/>
                          <a:cs typeface="Arial"/>
                        </a:rPr>
                        <a:t>paid</a:t>
                      </a:r>
                      <a:endParaRPr sz="1200" dirty="0">
                        <a:latin typeface="Arial"/>
                        <a:cs typeface="Arial"/>
                      </a:endParaRPr>
                    </a:p>
                  </a:txBody>
                  <a:tcPr marL="0" marR="0" marT="56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31445" marR="298450" algn="ctr">
                        <a:lnSpc>
                          <a:spcPct val="100000"/>
                        </a:lnSpc>
                        <a:spcBef>
                          <a:spcPts val="1165"/>
                        </a:spcBef>
                      </a:pPr>
                      <a:r>
                        <a:rPr sz="1200" spc="-5" dirty="0">
                          <a:latin typeface="Arial"/>
                          <a:cs typeface="Arial"/>
                        </a:rPr>
                        <a:t>Dollar </a:t>
                      </a:r>
                      <a:r>
                        <a:rPr sz="1200" dirty="0">
                          <a:latin typeface="Arial"/>
                          <a:cs typeface="Arial"/>
                        </a:rPr>
                        <a:t>amount that </a:t>
                      </a:r>
                      <a:r>
                        <a:rPr sz="1200" spc="-10" dirty="0">
                          <a:latin typeface="Arial"/>
                          <a:cs typeface="Arial"/>
                        </a:rPr>
                        <a:t>was </a:t>
                      </a:r>
                      <a:r>
                        <a:rPr sz="1200" spc="-5" dirty="0">
                          <a:latin typeface="Arial"/>
                          <a:cs typeface="Arial"/>
                        </a:rPr>
                        <a:t>applied</a:t>
                      </a:r>
                      <a:r>
                        <a:rPr sz="1200" spc="-114" dirty="0">
                          <a:latin typeface="Arial"/>
                          <a:cs typeface="Arial"/>
                        </a:rPr>
                        <a:t> </a:t>
                      </a:r>
                      <a:r>
                        <a:rPr sz="1200" dirty="0">
                          <a:latin typeface="Arial"/>
                          <a:cs typeface="Arial"/>
                        </a:rPr>
                        <a:t>to  the </a:t>
                      </a:r>
                      <a:r>
                        <a:rPr sz="1200" spc="-5" dirty="0">
                          <a:latin typeface="Arial"/>
                          <a:cs typeface="Arial"/>
                        </a:rPr>
                        <a:t>patient’s</a:t>
                      </a:r>
                      <a:r>
                        <a:rPr sz="1200" spc="-40" dirty="0">
                          <a:latin typeface="Arial"/>
                          <a:cs typeface="Arial"/>
                        </a:rPr>
                        <a:t> </a:t>
                      </a:r>
                      <a:r>
                        <a:rPr sz="1200" spc="-5" dirty="0">
                          <a:latin typeface="Arial"/>
                          <a:cs typeface="Arial"/>
                        </a:rPr>
                        <a:t>balance</a:t>
                      </a:r>
                      <a:endParaRPr sz="1200" dirty="0">
                        <a:latin typeface="Arial"/>
                        <a:cs typeface="Arial"/>
                      </a:endParaRPr>
                    </a:p>
                  </a:txBody>
                  <a:tcPr marL="0" marR="0" marT="1479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763557">
                <a:tc>
                  <a:txBody>
                    <a:bodyPr/>
                    <a:lstStyle/>
                    <a:p>
                      <a:pPr algn="ctr">
                        <a:lnSpc>
                          <a:spcPct val="100000"/>
                        </a:lnSpc>
                      </a:pPr>
                      <a:endParaRPr sz="1200" dirty="0">
                        <a:latin typeface="Times New Roman"/>
                        <a:cs typeface="Times New Roman"/>
                      </a:endParaRPr>
                    </a:p>
                    <a:p>
                      <a:pPr algn="ctr">
                        <a:lnSpc>
                          <a:spcPct val="100000"/>
                        </a:lnSpc>
                      </a:pPr>
                      <a:r>
                        <a:rPr sz="1200" spc="-20" dirty="0">
                          <a:latin typeface="Arial"/>
                          <a:cs typeface="Arial"/>
                        </a:rPr>
                        <a:t>Total</a:t>
                      </a:r>
                      <a:r>
                        <a:rPr lang="en-US" sz="1200" spc="-20" dirty="0">
                          <a:latin typeface="Arial"/>
                          <a:cs typeface="Arial"/>
                        </a:rPr>
                        <a:t> </a:t>
                      </a:r>
                      <a:r>
                        <a:rPr sz="1200" spc="-20" dirty="0">
                          <a:latin typeface="Arial"/>
                          <a:cs typeface="Arial"/>
                        </a:rPr>
                        <a:t># </a:t>
                      </a:r>
                      <a:r>
                        <a:rPr sz="1200" dirty="0">
                          <a:latin typeface="Arial"/>
                          <a:cs typeface="Arial"/>
                        </a:rPr>
                        <a:t>of </a:t>
                      </a:r>
                      <a:r>
                        <a:rPr lang="en-US" sz="1200" dirty="0">
                          <a:latin typeface="Arial"/>
                          <a:cs typeface="Arial"/>
                        </a:rPr>
                        <a:t>patients:</a:t>
                      </a:r>
                      <a:r>
                        <a:rPr sz="1200" dirty="0">
                          <a:latin typeface="Arial"/>
                          <a:cs typeface="Arial"/>
                        </a:rPr>
                        <a:t> </a:t>
                      </a:r>
                      <a:r>
                        <a:rPr sz="1200" spc="-5" dirty="0">
                          <a:latin typeface="Arial"/>
                          <a:cs typeface="Arial"/>
                        </a:rPr>
                        <a:t>Free </a:t>
                      </a:r>
                      <a:r>
                        <a:rPr lang="en-US" sz="1200" spc="-5" dirty="0">
                          <a:latin typeface="Arial"/>
                          <a:cs typeface="Arial"/>
                        </a:rPr>
                        <a:t>d</a:t>
                      </a:r>
                      <a:r>
                        <a:rPr sz="1200" spc="-5" dirty="0">
                          <a:latin typeface="Arial"/>
                          <a:cs typeface="Arial"/>
                        </a:rPr>
                        <a:t>rug</a:t>
                      </a:r>
                      <a:r>
                        <a:rPr sz="1200" spc="-100" dirty="0">
                          <a:latin typeface="Arial"/>
                          <a:cs typeface="Arial"/>
                        </a:rPr>
                        <a:t> </a:t>
                      </a:r>
                      <a:r>
                        <a:rPr lang="en-US" sz="1200" spc="-5" dirty="0">
                          <a:latin typeface="Arial"/>
                          <a:cs typeface="Arial"/>
                        </a:rPr>
                        <a:t>a</a:t>
                      </a:r>
                      <a:r>
                        <a:rPr sz="1200" spc="-5" dirty="0">
                          <a:latin typeface="Arial"/>
                          <a:cs typeface="Arial"/>
                        </a:rPr>
                        <a:t>pproved</a:t>
                      </a:r>
                      <a:endParaRPr sz="12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57785" marR="210820" algn="ctr">
                        <a:lnSpc>
                          <a:spcPct val="100000"/>
                        </a:lnSpc>
                        <a:spcBef>
                          <a:spcPts val="969"/>
                        </a:spcBef>
                      </a:pPr>
                      <a:r>
                        <a:rPr sz="1200" dirty="0">
                          <a:latin typeface="Arial"/>
                          <a:cs typeface="Arial"/>
                        </a:rPr>
                        <a:t>Number of </a:t>
                      </a:r>
                      <a:r>
                        <a:rPr sz="1200" spc="-5" dirty="0">
                          <a:latin typeface="Arial"/>
                          <a:cs typeface="Arial"/>
                        </a:rPr>
                        <a:t>patients enrolled into</a:t>
                      </a:r>
                      <a:r>
                        <a:rPr sz="1200" spc="-114" dirty="0">
                          <a:latin typeface="Arial"/>
                          <a:cs typeface="Arial"/>
                        </a:rPr>
                        <a:t> </a:t>
                      </a:r>
                      <a:r>
                        <a:rPr sz="1200" spc="-5" dirty="0">
                          <a:latin typeface="Arial"/>
                          <a:cs typeface="Arial"/>
                        </a:rPr>
                        <a:t>a  </a:t>
                      </a:r>
                      <a:r>
                        <a:rPr lang="en-US" sz="1200" spc="-5" dirty="0">
                          <a:latin typeface="Arial"/>
                          <a:cs typeface="Arial"/>
                        </a:rPr>
                        <a:t>f</a:t>
                      </a:r>
                      <a:r>
                        <a:rPr sz="1200" spc="-5" dirty="0">
                          <a:latin typeface="Arial"/>
                          <a:cs typeface="Arial"/>
                        </a:rPr>
                        <a:t>ree/</a:t>
                      </a:r>
                      <a:r>
                        <a:rPr lang="en-US" sz="1200" spc="-5" dirty="0">
                          <a:latin typeface="Arial"/>
                          <a:cs typeface="Arial"/>
                        </a:rPr>
                        <a:t> drug r</a:t>
                      </a:r>
                      <a:r>
                        <a:rPr sz="1200" spc="-5" dirty="0">
                          <a:latin typeface="Arial"/>
                          <a:cs typeface="Arial"/>
                        </a:rPr>
                        <a:t>eplacement</a:t>
                      </a:r>
                      <a:r>
                        <a:rPr sz="1200" spc="-40" dirty="0">
                          <a:latin typeface="Arial"/>
                          <a:cs typeface="Arial"/>
                        </a:rPr>
                        <a:t> </a:t>
                      </a:r>
                      <a:r>
                        <a:rPr lang="en-US" sz="1200" spc="-5" dirty="0">
                          <a:latin typeface="Arial"/>
                          <a:cs typeface="Arial"/>
                        </a:rPr>
                        <a:t>p</a:t>
                      </a:r>
                      <a:r>
                        <a:rPr sz="1200" spc="-5" dirty="0">
                          <a:latin typeface="Arial"/>
                          <a:cs typeface="Arial"/>
                        </a:rPr>
                        <a:t>rogram</a:t>
                      </a:r>
                      <a:endParaRPr sz="1200" dirty="0">
                        <a:latin typeface="Arial"/>
                        <a:cs typeface="Arial"/>
                      </a:endParaRPr>
                    </a:p>
                  </a:txBody>
                  <a:tcPr marL="0" marR="0" marT="1231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131445" marR="76835" algn="ctr">
                        <a:lnSpc>
                          <a:spcPct val="100000"/>
                        </a:lnSpc>
                        <a:spcBef>
                          <a:spcPts val="250"/>
                        </a:spcBef>
                      </a:pPr>
                      <a:r>
                        <a:rPr sz="1200" dirty="0">
                          <a:latin typeface="Arial"/>
                          <a:cs typeface="Arial"/>
                        </a:rPr>
                        <a:t>The </a:t>
                      </a:r>
                      <a:r>
                        <a:rPr sz="1200" spc="-5" dirty="0">
                          <a:latin typeface="Arial"/>
                          <a:cs typeface="Arial"/>
                        </a:rPr>
                        <a:t>dollar amount </a:t>
                      </a:r>
                      <a:r>
                        <a:rPr sz="1200" dirty="0">
                          <a:latin typeface="Arial"/>
                          <a:cs typeface="Arial"/>
                        </a:rPr>
                        <a:t>of the </a:t>
                      </a:r>
                      <a:r>
                        <a:rPr sz="1200" spc="-5" dirty="0">
                          <a:latin typeface="Arial"/>
                          <a:cs typeface="Arial"/>
                        </a:rPr>
                        <a:t>drug credit  received </a:t>
                      </a:r>
                      <a:r>
                        <a:rPr sz="1200" dirty="0">
                          <a:latin typeface="Arial"/>
                          <a:cs typeface="Arial"/>
                        </a:rPr>
                        <a:t>that did not need to be  </a:t>
                      </a:r>
                      <a:r>
                        <a:rPr sz="1200" spc="-5" dirty="0">
                          <a:latin typeface="Arial"/>
                          <a:cs typeface="Arial"/>
                        </a:rPr>
                        <a:t>written off against </a:t>
                      </a:r>
                      <a:r>
                        <a:rPr sz="1200" dirty="0">
                          <a:latin typeface="Arial"/>
                          <a:cs typeface="Arial"/>
                        </a:rPr>
                        <a:t>the infusion</a:t>
                      </a:r>
                      <a:r>
                        <a:rPr sz="1200" spc="-110" dirty="0">
                          <a:latin typeface="Arial"/>
                          <a:cs typeface="Arial"/>
                        </a:rPr>
                        <a:t> </a:t>
                      </a:r>
                      <a:r>
                        <a:rPr sz="1200" dirty="0">
                          <a:latin typeface="Arial"/>
                          <a:cs typeface="Arial"/>
                        </a:rPr>
                        <a:t>center</a:t>
                      </a:r>
                    </a:p>
                  </a:txBody>
                  <a:tcPr marL="0" marR="0" marT="31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25880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D8C9-2D3A-4637-B7C1-D392B304AA21}"/>
              </a:ext>
            </a:extLst>
          </p:cNvPr>
          <p:cNvSpPr>
            <a:spLocks noGrp="1"/>
          </p:cNvSpPr>
          <p:nvPr>
            <p:ph type="title"/>
          </p:nvPr>
        </p:nvSpPr>
        <p:spPr/>
        <p:txBody>
          <a:bodyPr>
            <a:normAutofit fontScale="90000"/>
          </a:bodyPr>
          <a:lstStyle/>
          <a:p>
            <a:r>
              <a:rPr lang="en-US" dirty="0"/>
              <a:t>Benefits of the Financial Navigator Daily Tracker</a:t>
            </a:r>
          </a:p>
        </p:txBody>
      </p:sp>
      <p:sp>
        <p:nvSpPr>
          <p:cNvPr id="3" name="Content Placeholder 2">
            <a:extLst>
              <a:ext uri="{FF2B5EF4-FFF2-40B4-BE49-F238E27FC236}">
                <a16:creationId xmlns:a16="http://schemas.microsoft.com/office/drawing/2014/main" id="{E7796721-FA93-4E3F-93B4-8FC465B2AD73}"/>
              </a:ext>
            </a:extLst>
          </p:cNvPr>
          <p:cNvSpPr>
            <a:spLocks noGrp="1"/>
          </p:cNvSpPr>
          <p:nvPr>
            <p:ph idx="1"/>
          </p:nvPr>
        </p:nvSpPr>
        <p:spPr>
          <a:xfrm>
            <a:off x="609600" y="1600201"/>
            <a:ext cx="9169400" cy="3810000"/>
          </a:xfrm>
        </p:spPr>
        <p:txBody>
          <a:bodyPr>
            <a:normAutofit/>
          </a:bodyPr>
          <a:lstStyle/>
          <a:p>
            <a:pPr marL="241300" marR="66675" indent="-228600">
              <a:spcBef>
                <a:spcPts val="480"/>
              </a:spcBef>
              <a:spcAft>
                <a:spcPts val="800"/>
              </a:spcAft>
              <a:buChar char="•"/>
              <a:tabLst>
                <a:tab pos="241300" algn="l"/>
              </a:tabLst>
            </a:pPr>
            <a:r>
              <a:rPr lang="en-US" sz="2800" spc="-5" dirty="0">
                <a:solidFill>
                  <a:srgbClr val="404040"/>
                </a:solidFill>
                <a:latin typeface="Arial"/>
                <a:cs typeface="Arial"/>
              </a:rPr>
              <a:t>Allows </a:t>
            </a:r>
            <a:r>
              <a:rPr lang="en-US" sz="2800" b="1" spc="-5" dirty="0">
                <a:solidFill>
                  <a:srgbClr val="033C5A"/>
                </a:solidFill>
                <a:latin typeface="Arial"/>
                <a:cs typeface="Arial"/>
              </a:rPr>
              <a:t>fair distribution of work </a:t>
            </a:r>
            <a:r>
              <a:rPr lang="en-US" sz="2800" spc="-5" dirty="0">
                <a:solidFill>
                  <a:srgbClr val="404040"/>
                </a:solidFill>
                <a:latin typeface="Arial"/>
                <a:cs typeface="Arial"/>
              </a:rPr>
              <a:t>among </a:t>
            </a:r>
            <a:r>
              <a:rPr lang="en-US" sz="2800" dirty="0">
                <a:solidFill>
                  <a:srgbClr val="404040"/>
                </a:solidFill>
                <a:latin typeface="Arial"/>
                <a:cs typeface="Arial"/>
              </a:rPr>
              <a:t>team</a:t>
            </a:r>
            <a:endParaRPr lang="en-US" sz="1200" dirty="0">
              <a:solidFill>
                <a:srgbClr val="404040"/>
              </a:solidFill>
              <a:latin typeface="Arial"/>
              <a:cs typeface="Arial"/>
            </a:endParaRPr>
          </a:p>
          <a:p>
            <a:pPr marL="241300" indent="-228600">
              <a:spcBef>
                <a:spcPts val="620"/>
              </a:spcBef>
              <a:spcAft>
                <a:spcPts val="800"/>
              </a:spcAft>
              <a:buChar char="•"/>
              <a:tabLst>
                <a:tab pos="241300" algn="l"/>
              </a:tabLst>
            </a:pPr>
            <a:r>
              <a:rPr lang="en-US" sz="2800" spc="-5" dirty="0">
                <a:solidFill>
                  <a:srgbClr val="404040"/>
                </a:solidFill>
                <a:latin typeface="Arial"/>
                <a:cs typeface="Arial"/>
              </a:rPr>
              <a:t>Shows the </a:t>
            </a:r>
            <a:r>
              <a:rPr lang="en-US" sz="2800" b="1" spc="-5" dirty="0">
                <a:solidFill>
                  <a:srgbClr val="033C5A"/>
                </a:solidFill>
                <a:latin typeface="Arial"/>
                <a:cs typeface="Arial"/>
              </a:rPr>
              <a:t>need</a:t>
            </a:r>
            <a:r>
              <a:rPr lang="en-US" sz="2800" spc="-5" dirty="0">
                <a:solidFill>
                  <a:srgbClr val="404040"/>
                </a:solidFill>
                <a:latin typeface="Arial"/>
                <a:cs typeface="Arial"/>
              </a:rPr>
              <a:t> </a:t>
            </a:r>
            <a:r>
              <a:rPr lang="en-US" sz="2800" dirty="0">
                <a:solidFill>
                  <a:srgbClr val="404040"/>
                </a:solidFill>
                <a:latin typeface="Arial"/>
                <a:cs typeface="Arial"/>
              </a:rPr>
              <a:t>for the position</a:t>
            </a:r>
            <a:endParaRPr lang="en-US" sz="1200" dirty="0">
              <a:solidFill>
                <a:srgbClr val="404040"/>
              </a:solidFill>
              <a:latin typeface="Arial"/>
              <a:cs typeface="Arial"/>
            </a:endParaRPr>
          </a:p>
          <a:p>
            <a:pPr marL="241300" indent="-228600">
              <a:spcBef>
                <a:spcPts val="675"/>
              </a:spcBef>
              <a:spcAft>
                <a:spcPts val="800"/>
              </a:spcAft>
              <a:buChar char="•"/>
              <a:tabLst>
                <a:tab pos="241300" algn="l"/>
              </a:tabLst>
            </a:pPr>
            <a:r>
              <a:rPr lang="en-US" sz="2800" spc="-5" dirty="0">
                <a:solidFill>
                  <a:srgbClr val="404040"/>
                </a:solidFill>
                <a:latin typeface="Arial"/>
                <a:cs typeface="Arial"/>
              </a:rPr>
              <a:t>Enables supervisor to </a:t>
            </a:r>
            <a:r>
              <a:rPr lang="en-US" sz="2800" b="1" spc="-5" dirty="0">
                <a:solidFill>
                  <a:srgbClr val="033C5A"/>
                </a:solidFill>
                <a:latin typeface="Arial"/>
                <a:cs typeface="Arial"/>
              </a:rPr>
              <a:t>complete quality</a:t>
            </a:r>
            <a:r>
              <a:rPr lang="en-US" sz="2800" b="1" spc="114" dirty="0">
                <a:solidFill>
                  <a:srgbClr val="033C5A"/>
                </a:solidFill>
                <a:latin typeface="Arial"/>
                <a:cs typeface="Arial"/>
              </a:rPr>
              <a:t> </a:t>
            </a:r>
            <a:r>
              <a:rPr lang="en-US" sz="2800" b="1" spc="-5" dirty="0">
                <a:solidFill>
                  <a:srgbClr val="033C5A"/>
                </a:solidFill>
                <a:latin typeface="Arial"/>
                <a:cs typeface="Arial"/>
              </a:rPr>
              <a:t>checks</a:t>
            </a:r>
            <a:endParaRPr lang="en-US" sz="2800" b="1" dirty="0">
              <a:solidFill>
                <a:srgbClr val="033C5A"/>
              </a:solidFill>
              <a:latin typeface="Arial"/>
              <a:cs typeface="Arial"/>
            </a:endParaRPr>
          </a:p>
        </p:txBody>
      </p:sp>
    </p:spTree>
    <p:extLst>
      <p:ext uri="{BB962C8B-B14F-4D97-AF65-F5344CB8AC3E}">
        <p14:creationId xmlns:p14="http://schemas.microsoft.com/office/powerpoint/2010/main" val="121956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9598-439D-4CBD-BDAD-86EA7460D21E}"/>
              </a:ext>
            </a:extLst>
          </p:cNvPr>
          <p:cNvSpPr>
            <a:spLocks noGrp="1"/>
          </p:cNvSpPr>
          <p:nvPr>
            <p:ph type="title"/>
          </p:nvPr>
        </p:nvSpPr>
        <p:spPr/>
        <p:txBody>
          <a:bodyPr/>
          <a:lstStyle/>
          <a:p>
            <a:r>
              <a:rPr lang="en-US" dirty="0"/>
              <a:t>Financial Toxicity Definition</a:t>
            </a:r>
          </a:p>
        </p:txBody>
      </p:sp>
      <p:sp>
        <p:nvSpPr>
          <p:cNvPr id="3" name="Content Placeholder 2">
            <a:extLst>
              <a:ext uri="{FF2B5EF4-FFF2-40B4-BE49-F238E27FC236}">
                <a16:creationId xmlns:a16="http://schemas.microsoft.com/office/drawing/2014/main" id="{7A426752-DC18-4285-AD1B-D094323A7CF0}"/>
              </a:ext>
            </a:extLst>
          </p:cNvPr>
          <p:cNvSpPr>
            <a:spLocks noGrp="1"/>
          </p:cNvSpPr>
          <p:nvPr>
            <p:ph idx="1"/>
          </p:nvPr>
        </p:nvSpPr>
        <p:spPr/>
        <p:txBody>
          <a:bodyPr/>
          <a:lstStyle/>
          <a:p>
            <a:pPr marL="0" indent="0">
              <a:lnSpc>
                <a:spcPct val="120000"/>
              </a:lnSpc>
              <a:spcAft>
                <a:spcPts val="800"/>
              </a:spcAft>
              <a:buNone/>
            </a:pPr>
            <a:r>
              <a:rPr lang="en-US" sz="2800" dirty="0"/>
              <a:t>The consequence of a health diagnosis impacting the </a:t>
            </a:r>
            <a:r>
              <a:rPr lang="en-US" sz="2800" b="1" dirty="0">
                <a:solidFill>
                  <a:srgbClr val="033C5A"/>
                </a:solidFill>
              </a:rPr>
              <a:t>material, psychological, and behavioral status</a:t>
            </a:r>
            <a:r>
              <a:rPr lang="en-US" sz="2800" dirty="0">
                <a:solidFill>
                  <a:srgbClr val="033C5A"/>
                </a:solidFill>
              </a:rPr>
              <a:t> </a:t>
            </a:r>
            <a:r>
              <a:rPr lang="en-US" sz="2800" dirty="0"/>
              <a:t>of a patient, including</a:t>
            </a:r>
          </a:p>
          <a:p>
            <a:pPr lvl="1">
              <a:spcAft>
                <a:spcPts val="800"/>
              </a:spcAft>
              <a:buFont typeface="Arial" panose="020B0604020202020204" pitchFamily="34" charset="0"/>
              <a:buChar char="•"/>
            </a:pPr>
            <a:r>
              <a:rPr lang="en-US" sz="2600" dirty="0"/>
              <a:t>Financial distress</a:t>
            </a:r>
          </a:p>
          <a:p>
            <a:pPr lvl="1">
              <a:spcAft>
                <a:spcPts val="800"/>
              </a:spcAft>
              <a:buFont typeface="Arial" panose="020B0604020202020204" pitchFamily="34" charset="0"/>
              <a:buChar char="•"/>
            </a:pPr>
            <a:r>
              <a:rPr lang="en-US" sz="2600" dirty="0"/>
              <a:t>Bankruptcy</a:t>
            </a:r>
          </a:p>
          <a:p>
            <a:pPr lvl="1">
              <a:spcAft>
                <a:spcPts val="800"/>
              </a:spcAft>
              <a:buFont typeface="Arial" panose="020B0604020202020204" pitchFamily="34" charset="0"/>
              <a:buChar char="•"/>
            </a:pPr>
            <a:r>
              <a:rPr lang="en-US" sz="2600" dirty="0"/>
              <a:t>Poorer quality of life </a:t>
            </a:r>
          </a:p>
          <a:p>
            <a:pPr lvl="1">
              <a:spcAft>
                <a:spcPts val="800"/>
              </a:spcAft>
              <a:buFont typeface="Arial" panose="020B0604020202020204" pitchFamily="34" charset="0"/>
              <a:buChar char="•"/>
            </a:pPr>
            <a:r>
              <a:rPr lang="en-US" sz="2600" dirty="0"/>
              <a:t>Treatment non-adherence</a:t>
            </a:r>
          </a:p>
        </p:txBody>
      </p:sp>
      <p:sp>
        <p:nvSpPr>
          <p:cNvPr id="4" name="TextBox 3">
            <a:extLst>
              <a:ext uri="{FF2B5EF4-FFF2-40B4-BE49-F238E27FC236}">
                <a16:creationId xmlns:a16="http://schemas.microsoft.com/office/drawing/2014/main" id="{653A6641-CAC0-40B8-8FB5-28CCFAE9C5B8}"/>
              </a:ext>
            </a:extLst>
          </p:cNvPr>
          <p:cNvSpPr txBox="1"/>
          <p:nvPr/>
        </p:nvSpPr>
        <p:spPr>
          <a:xfrm>
            <a:off x="8839200" y="5254823"/>
            <a:ext cx="33528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err="1">
                <a:ln>
                  <a:noFill/>
                </a:ln>
                <a:solidFill>
                  <a:srgbClr val="FFFFFF">
                    <a:lumMod val="65000"/>
                  </a:srgbClr>
                </a:solidFill>
                <a:effectLst/>
                <a:uLnTx/>
                <a:uFillTx/>
                <a:latin typeface="Arial"/>
                <a:ea typeface="+mn-ea"/>
                <a:cs typeface="+mn-cs"/>
              </a:rPr>
              <a:t>Iragorri</a:t>
            </a: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 et al., 2021; </a:t>
            </a:r>
            <a:r>
              <a:rPr kumimoji="0" lang="en-US" sz="1200" b="0" i="1" u="none" strike="noStrike" kern="1200" cap="none" spc="0" normalizeH="0" baseline="0" noProof="0" dirty="0" err="1">
                <a:ln>
                  <a:noFill/>
                </a:ln>
                <a:solidFill>
                  <a:srgbClr val="FFFFFF">
                    <a:lumMod val="65000"/>
                  </a:srgbClr>
                </a:solidFill>
                <a:effectLst/>
                <a:uLnTx/>
                <a:uFillTx/>
                <a:latin typeface="Arial"/>
                <a:ea typeface="+mn-ea"/>
                <a:cs typeface="+mn-cs"/>
              </a:rPr>
              <a:t>Watabayashi</a:t>
            </a: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 et al., 2020</a:t>
            </a:r>
          </a:p>
        </p:txBody>
      </p:sp>
    </p:spTree>
    <p:extLst>
      <p:ext uri="{BB962C8B-B14F-4D97-AF65-F5344CB8AC3E}">
        <p14:creationId xmlns:p14="http://schemas.microsoft.com/office/powerpoint/2010/main" val="1157387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769CA7-4E8F-4E43-B213-4039FC78780A}"/>
              </a:ext>
            </a:extLst>
          </p:cNvPr>
          <p:cNvSpPr>
            <a:spLocks noGrp="1"/>
          </p:cNvSpPr>
          <p:nvPr>
            <p:ph type="title"/>
          </p:nvPr>
        </p:nvSpPr>
        <p:spPr>
          <a:xfrm>
            <a:off x="304799" y="2171700"/>
            <a:ext cx="11582401" cy="2514600"/>
          </a:xfrm>
        </p:spPr>
        <p:txBody>
          <a:bodyPr/>
          <a:lstStyle/>
          <a:p>
            <a:pPr algn="ctr"/>
            <a:r>
              <a:rPr lang="en-US" dirty="0"/>
              <a:t>Staff Awareness</a:t>
            </a:r>
          </a:p>
        </p:txBody>
      </p:sp>
    </p:spTree>
    <p:extLst>
      <p:ext uri="{BB962C8B-B14F-4D97-AF65-F5344CB8AC3E}">
        <p14:creationId xmlns:p14="http://schemas.microsoft.com/office/powerpoint/2010/main" val="1172424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1060-A1D6-43D1-AC12-4803D83E8380}"/>
              </a:ext>
            </a:extLst>
          </p:cNvPr>
          <p:cNvSpPr>
            <a:spLocks noGrp="1"/>
          </p:cNvSpPr>
          <p:nvPr>
            <p:ph type="title"/>
          </p:nvPr>
        </p:nvSpPr>
        <p:spPr/>
        <p:txBody>
          <a:bodyPr/>
          <a:lstStyle/>
          <a:p>
            <a:r>
              <a:rPr lang="en-US" dirty="0"/>
              <a:t>Staff Awareness</a:t>
            </a:r>
          </a:p>
        </p:txBody>
      </p:sp>
      <p:sp>
        <p:nvSpPr>
          <p:cNvPr id="3" name="Content Placeholder 2">
            <a:extLst>
              <a:ext uri="{FF2B5EF4-FFF2-40B4-BE49-F238E27FC236}">
                <a16:creationId xmlns:a16="http://schemas.microsoft.com/office/drawing/2014/main" id="{76A64710-412C-4332-9BB3-1932748A26FD}"/>
              </a:ext>
            </a:extLst>
          </p:cNvPr>
          <p:cNvSpPr>
            <a:spLocks noGrp="1"/>
          </p:cNvSpPr>
          <p:nvPr>
            <p:ph idx="1"/>
          </p:nvPr>
        </p:nvSpPr>
        <p:spPr/>
        <p:txBody>
          <a:bodyPr/>
          <a:lstStyle/>
          <a:p>
            <a:r>
              <a:rPr lang="en-US" sz="2800" b="1" dirty="0">
                <a:solidFill>
                  <a:srgbClr val="033C5A"/>
                </a:solidFill>
              </a:rPr>
              <a:t>Discuss more affordable treatment plans </a:t>
            </a:r>
            <a:r>
              <a:rPr lang="en-US" sz="2800" dirty="0">
                <a:solidFill>
                  <a:srgbClr val="404040"/>
                </a:solidFill>
              </a:rPr>
              <a:t>with the cancer care team if possible</a:t>
            </a:r>
          </a:p>
          <a:p>
            <a:r>
              <a:rPr lang="en-US" sz="2800" dirty="0">
                <a:solidFill>
                  <a:srgbClr val="404040"/>
                </a:solidFill>
              </a:rPr>
              <a:t>Ensure that providers and cancer program </a:t>
            </a:r>
            <a:r>
              <a:rPr lang="en-US" sz="2800" b="1" dirty="0">
                <a:solidFill>
                  <a:srgbClr val="033C5A"/>
                </a:solidFill>
              </a:rPr>
              <a:t>staff are aware of ongoing policy requirements</a:t>
            </a:r>
            <a:r>
              <a:rPr lang="en-US" sz="2800" dirty="0">
                <a:solidFill>
                  <a:srgbClr val="404040"/>
                </a:solidFill>
              </a:rPr>
              <a:t> from payers for coverage of services</a:t>
            </a:r>
          </a:p>
          <a:p>
            <a:pPr lvl="1">
              <a:buFontTx/>
              <a:buChar char="-"/>
            </a:pPr>
            <a:r>
              <a:rPr lang="en-US" sz="2400" dirty="0">
                <a:solidFill>
                  <a:srgbClr val="404040"/>
                </a:solidFill>
                <a:hlinkClick r:id="rId3"/>
              </a:rPr>
              <a:t>Family Reach</a:t>
            </a:r>
            <a:endParaRPr lang="en-US" sz="2400" dirty="0">
              <a:solidFill>
                <a:srgbClr val="404040"/>
              </a:solidFill>
            </a:endParaRPr>
          </a:p>
          <a:p>
            <a:pPr lvl="1">
              <a:buFontTx/>
              <a:buChar char="-"/>
            </a:pPr>
            <a:r>
              <a:rPr lang="en-US" sz="2400" dirty="0">
                <a:solidFill>
                  <a:srgbClr val="404040"/>
                </a:solidFill>
                <a:hlinkClick r:id="rId4"/>
              </a:rPr>
              <a:t>The Lung Cancer Foundation of America</a:t>
            </a:r>
            <a:endParaRPr lang="en-US" sz="2400" dirty="0">
              <a:solidFill>
                <a:srgbClr val="404040"/>
              </a:solidFill>
            </a:endParaRPr>
          </a:p>
          <a:p>
            <a:pPr>
              <a:buFontTx/>
              <a:buChar char="-"/>
            </a:pPr>
            <a:endParaRPr lang="en-US" sz="2800" dirty="0">
              <a:solidFill>
                <a:schemeClr val="tx1"/>
              </a:solidFill>
            </a:endParaRPr>
          </a:p>
        </p:txBody>
      </p:sp>
    </p:spTree>
    <p:extLst>
      <p:ext uri="{BB962C8B-B14F-4D97-AF65-F5344CB8AC3E}">
        <p14:creationId xmlns:p14="http://schemas.microsoft.com/office/powerpoint/2010/main" val="1500841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769CA7-4E8F-4E43-B213-4039FC78780A}"/>
              </a:ext>
            </a:extLst>
          </p:cNvPr>
          <p:cNvSpPr>
            <a:spLocks noGrp="1"/>
          </p:cNvSpPr>
          <p:nvPr>
            <p:ph type="title"/>
          </p:nvPr>
        </p:nvSpPr>
        <p:spPr>
          <a:xfrm>
            <a:off x="304799" y="2171700"/>
            <a:ext cx="11582401" cy="2514600"/>
          </a:xfrm>
        </p:spPr>
        <p:txBody>
          <a:bodyPr/>
          <a:lstStyle/>
          <a:p>
            <a:pPr algn="ctr"/>
            <a:r>
              <a:rPr lang="en-US" dirty="0"/>
              <a:t>Financial Navigation Strategies</a:t>
            </a:r>
          </a:p>
        </p:txBody>
      </p:sp>
    </p:spTree>
    <p:extLst>
      <p:ext uri="{BB962C8B-B14F-4D97-AF65-F5344CB8AC3E}">
        <p14:creationId xmlns:p14="http://schemas.microsoft.com/office/powerpoint/2010/main" val="2911035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A611-FFDD-440F-B131-662307B0E589}"/>
              </a:ext>
            </a:extLst>
          </p:cNvPr>
          <p:cNvSpPr>
            <a:spLocks noGrp="1"/>
          </p:cNvSpPr>
          <p:nvPr>
            <p:ph type="title"/>
          </p:nvPr>
        </p:nvSpPr>
        <p:spPr/>
        <p:txBody>
          <a:bodyPr/>
          <a:lstStyle/>
          <a:p>
            <a:r>
              <a:rPr lang="en-US" dirty="0"/>
              <a:t>Financial Navigation Programs</a:t>
            </a:r>
          </a:p>
        </p:txBody>
      </p:sp>
      <p:sp>
        <p:nvSpPr>
          <p:cNvPr id="3" name="Content Placeholder 2">
            <a:extLst>
              <a:ext uri="{FF2B5EF4-FFF2-40B4-BE49-F238E27FC236}">
                <a16:creationId xmlns:a16="http://schemas.microsoft.com/office/drawing/2014/main" id="{A2C2413B-AEE4-4612-AFA6-38312557B401}"/>
              </a:ext>
            </a:extLst>
          </p:cNvPr>
          <p:cNvSpPr>
            <a:spLocks noGrp="1"/>
          </p:cNvSpPr>
          <p:nvPr>
            <p:ph idx="1"/>
          </p:nvPr>
        </p:nvSpPr>
        <p:spPr>
          <a:xfrm>
            <a:off x="609599" y="1600201"/>
            <a:ext cx="11081657" cy="3810000"/>
          </a:xfrm>
        </p:spPr>
        <p:txBody>
          <a:bodyPr>
            <a:noAutofit/>
          </a:bodyPr>
          <a:lstStyle/>
          <a:p>
            <a:pPr>
              <a:spcAft>
                <a:spcPts val="800"/>
              </a:spcAft>
            </a:pPr>
            <a:r>
              <a:rPr lang="en-US" sz="2800" kern="1200" dirty="0">
                <a:solidFill>
                  <a:srgbClr val="404040"/>
                </a:solidFill>
              </a:rPr>
              <a:t>Financial navigation can provide concrete assistance in </a:t>
            </a:r>
            <a:r>
              <a:rPr lang="en-US" sz="2800" b="1" kern="1200" dirty="0">
                <a:solidFill>
                  <a:srgbClr val="033C5A"/>
                </a:solidFill>
              </a:rPr>
              <a:t>navigating</a:t>
            </a:r>
            <a:r>
              <a:rPr lang="en-US" sz="2800" kern="1200" dirty="0">
                <a:solidFill>
                  <a:srgbClr val="404040"/>
                </a:solidFill>
              </a:rPr>
              <a:t> the treatment </a:t>
            </a:r>
            <a:r>
              <a:rPr lang="en-US" sz="2800" b="1" kern="1200" dirty="0">
                <a:solidFill>
                  <a:srgbClr val="033C5A"/>
                </a:solidFill>
              </a:rPr>
              <a:t>costs</a:t>
            </a:r>
            <a:r>
              <a:rPr lang="en-US" sz="2800" kern="1200" dirty="0">
                <a:solidFill>
                  <a:srgbClr val="404040"/>
                </a:solidFill>
              </a:rPr>
              <a:t> and </a:t>
            </a:r>
            <a:r>
              <a:rPr lang="en-US" sz="2800" b="1" kern="1200" dirty="0">
                <a:solidFill>
                  <a:srgbClr val="033C5A"/>
                </a:solidFill>
              </a:rPr>
              <a:t>reducing patient’s anxiety </a:t>
            </a:r>
            <a:r>
              <a:rPr lang="en-US" sz="2800" kern="1200" dirty="0">
                <a:solidFill>
                  <a:srgbClr val="404040"/>
                </a:solidFill>
              </a:rPr>
              <a:t>about the financial burden of the cancer care expenses</a:t>
            </a:r>
            <a:endParaRPr lang="en-US" sz="1800" kern="1200" dirty="0">
              <a:solidFill>
                <a:srgbClr val="404040"/>
              </a:solidFill>
            </a:endParaRPr>
          </a:p>
          <a:p>
            <a:pPr>
              <a:spcAft>
                <a:spcPts val="800"/>
              </a:spcAft>
            </a:pPr>
            <a:r>
              <a:rPr lang="en-US" sz="2800" kern="1200" dirty="0">
                <a:solidFill>
                  <a:srgbClr val="404040"/>
                </a:solidFill>
              </a:rPr>
              <a:t>Financial navigation programs should be provided in an </a:t>
            </a:r>
            <a:r>
              <a:rPr lang="en-US" sz="2800" b="1" kern="1200" dirty="0">
                <a:solidFill>
                  <a:srgbClr val="033C5A"/>
                </a:solidFill>
              </a:rPr>
              <a:t>acceptable and accessible method</a:t>
            </a:r>
            <a:r>
              <a:rPr lang="en-US" sz="2800" kern="1200" dirty="0">
                <a:solidFill>
                  <a:srgbClr val="033C5A"/>
                </a:solidFill>
              </a:rPr>
              <a:t> </a:t>
            </a:r>
            <a:r>
              <a:rPr lang="en-US" sz="2800" kern="1200" dirty="0">
                <a:solidFill>
                  <a:srgbClr val="404040"/>
                </a:solidFill>
              </a:rPr>
              <a:t>along the cancer care continuum</a:t>
            </a:r>
          </a:p>
        </p:txBody>
      </p:sp>
      <p:sp>
        <p:nvSpPr>
          <p:cNvPr id="5" name="TextBox 4">
            <a:extLst>
              <a:ext uri="{FF2B5EF4-FFF2-40B4-BE49-F238E27FC236}">
                <a16:creationId xmlns:a16="http://schemas.microsoft.com/office/drawing/2014/main" id="{9B5A8924-102F-4EC1-A620-2BA44FC775CD}"/>
              </a:ext>
            </a:extLst>
          </p:cNvPr>
          <p:cNvSpPr txBox="1"/>
          <p:nvPr/>
        </p:nvSpPr>
        <p:spPr>
          <a:xfrm>
            <a:off x="10172700" y="5257799"/>
            <a:ext cx="20193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err="1">
                <a:ln>
                  <a:noFill/>
                </a:ln>
                <a:solidFill>
                  <a:srgbClr val="FFFFFF">
                    <a:lumMod val="65000"/>
                  </a:srgbClr>
                </a:solidFill>
                <a:effectLst/>
                <a:uLnTx/>
                <a:uFillTx/>
                <a:latin typeface="Arial"/>
                <a:ea typeface="+mn-ea"/>
                <a:cs typeface="+mn-cs"/>
              </a:rPr>
              <a:t>Shankaran</a:t>
            </a: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 et al., 2018</a:t>
            </a:r>
          </a:p>
        </p:txBody>
      </p:sp>
    </p:spTree>
    <p:extLst>
      <p:ext uri="{BB962C8B-B14F-4D97-AF65-F5344CB8AC3E}">
        <p14:creationId xmlns:p14="http://schemas.microsoft.com/office/powerpoint/2010/main" val="2517523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BD9B-0659-4434-8B05-4B574ECB6E2A}"/>
              </a:ext>
            </a:extLst>
          </p:cNvPr>
          <p:cNvSpPr>
            <a:spLocks noGrp="1"/>
          </p:cNvSpPr>
          <p:nvPr>
            <p:ph type="title"/>
          </p:nvPr>
        </p:nvSpPr>
        <p:spPr/>
        <p:txBody>
          <a:bodyPr>
            <a:normAutofit fontScale="90000"/>
          </a:bodyPr>
          <a:lstStyle/>
          <a:p>
            <a:r>
              <a:rPr lang="en-US" dirty="0"/>
              <a:t>Individuals Who Benefit from Financial Navigation the Most</a:t>
            </a:r>
          </a:p>
        </p:txBody>
      </p:sp>
      <p:sp>
        <p:nvSpPr>
          <p:cNvPr id="3" name="Content Placeholder 2">
            <a:extLst>
              <a:ext uri="{FF2B5EF4-FFF2-40B4-BE49-F238E27FC236}">
                <a16:creationId xmlns:a16="http://schemas.microsoft.com/office/drawing/2014/main" id="{C76FD96B-0D90-4C89-BDAF-5600C912442E}"/>
              </a:ext>
            </a:extLst>
          </p:cNvPr>
          <p:cNvSpPr>
            <a:spLocks noGrp="1"/>
          </p:cNvSpPr>
          <p:nvPr>
            <p:ph idx="1"/>
          </p:nvPr>
        </p:nvSpPr>
        <p:spPr>
          <a:xfrm>
            <a:off x="609600" y="1524000"/>
            <a:ext cx="10972800" cy="3810000"/>
          </a:xfrm>
        </p:spPr>
        <p:txBody>
          <a:bodyPr>
            <a:noAutofit/>
          </a:bodyPr>
          <a:lstStyle/>
          <a:p>
            <a:pPr>
              <a:spcAft>
                <a:spcPts val="800"/>
              </a:spcAft>
            </a:pPr>
            <a:r>
              <a:rPr lang="en-US" sz="2800" dirty="0"/>
              <a:t>Uninsured or underinsured</a:t>
            </a:r>
          </a:p>
          <a:p>
            <a:pPr>
              <a:spcAft>
                <a:spcPts val="800"/>
              </a:spcAft>
            </a:pPr>
            <a:r>
              <a:rPr lang="en-US" sz="2800" dirty="0"/>
              <a:t>Patients with advanced-stage disease or on high-cost oral medications</a:t>
            </a:r>
          </a:p>
          <a:p>
            <a:pPr>
              <a:spcAft>
                <a:spcPts val="800"/>
              </a:spcAft>
            </a:pPr>
            <a:r>
              <a:rPr lang="en-US" sz="2800" dirty="0"/>
              <a:t>Consolidated Omnibus Budget Reconciliation Act (COBRA) recipients </a:t>
            </a:r>
          </a:p>
          <a:p>
            <a:pPr>
              <a:spcAft>
                <a:spcPts val="800"/>
              </a:spcAft>
            </a:pPr>
            <a:r>
              <a:rPr lang="en-US" sz="2800" dirty="0"/>
              <a:t>Affordable Care Act (ACA) enrollees</a:t>
            </a:r>
          </a:p>
          <a:p>
            <a:pPr>
              <a:spcAft>
                <a:spcPts val="800"/>
              </a:spcAft>
            </a:pPr>
            <a:r>
              <a:rPr lang="en-US" sz="2800" dirty="0"/>
              <a:t>Patients with Medicare A/ B or who are new to Medicare </a:t>
            </a:r>
          </a:p>
        </p:txBody>
      </p:sp>
    </p:spTree>
    <p:extLst>
      <p:ext uri="{BB962C8B-B14F-4D97-AF65-F5344CB8AC3E}">
        <p14:creationId xmlns:p14="http://schemas.microsoft.com/office/powerpoint/2010/main" val="10485416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913C-5E78-4F0A-AD37-87304DE3D5C2}"/>
              </a:ext>
            </a:extLst>
          </p:cNvPr>
          <p:cNvSpPr>
            <a:spLocks noGrp="1"/>
          </p:cNvSpPr>
          <p:nvPr>
            <p:ph type="title"/>
          </p:nvPr>
        </p:nvSpPr>
        <p:spPr/>
        <p:txBody>
          <a:bodyPr/>
          <a:lstStyle/>
          <a:p>
            <a:r>
              <a:rPr lang="en-US" dirty="0"/>
              <a:t>Mitigation Strategies</a:t>
            </a:r>
          </a:p>
        </p:txBody>
      </p:sp>
      <p:sp>
        <p:nvSpPr>
          <p:cNvPr id="3" name="Content Placeholder 2">
            <a:extLst>
              <a:ext uri="{FF2B5EF4-FFF2-40B4-BE49-F238E27FC236}">
                <a16:creationId xmlns:a16="http://schemas.microsoft.com/office/drawing/2014/main" id="{41A2C63A-5C3C-486B-9562-30FEE474347D}"/>
              </a:ext>
            </a:extLst>
          </p:cNvPr>
          <p:cNvSpPr>
            <a:spLocks noGrp="1"/>
          </p:cNvSpPr>
          <p:nvPr>
            <p:ph idx="1"/>
          </p:nvPr>
        </p:nvSpPr>
        <p:spPr>
          <a:xfrm>
            <a:off x="609599" y="1600201"/>
            <a:ext cx="10676709" cy="3810000"/>
          </a:xfrm>
        </p:spPr>
        <p:txBody>
          <a:bodyPr>
            <a:normAutofit/>
          </a:bodyPr>
          <a:lstStyle/>
          <a:p>
            <a:pPr>
              <a:spcAft>
                <a:spcPts val="800"/>
              </a:spcAft>
            </a:pPr>
            <a:r>
              <a:rPr lang="en-US" sz="2800" dirty="0">
                <a:solidFill>
                  <a:srgbClr val="404040"/>
                </a:solidFill>
              </a:rPr>
              <a:t>Leverage financial toxicity </a:t>
            </a:r>
            <a:r>
              <a:rPr lang="en-US" sz="2800" b="1" dirty="0">
                <a:solidFill>
                  <a:srgbClr val="033C5A"/>
                </a:solidFill>
              </a:rPr>
              <a:t>screening</a:t>
            </a:r>
            <a:r>
              <a:rPr lang="en-US" sz="2800" dirty="0">
                <a:solidFill>
                  <a:srgbClr val="404040"/>
                </a:solidFill>
              </a:rPr>
              <a:t> tools</a:t>
            </a:r>
          </a:p>
          <a:p>
            <a:pPr>
              <a:spcAft>
                <a:spcPts val="800"/>
              </a:spcAft>
            </a:pPr>
            <a:r>
              <a:rPr lang="en-US" sz="2800" b="1" dirty="0">
                <a:solidFill>
                  <a:srgbClr val="033C5A"/>
                </a:solidFill>
              </a:rPr>
              <a:t>Embed Financial Navigators </a:t>
            </a:r>
            <a:r>
              <a:rPr lang="en-US" sz="2800" dirty="0">
                <a:solidFill>
                  <a:srgbClr val="404040"/>
                </a:solidFill>
              </a:rPr>
              <a:t>in outpatient centers</a:t>
            </a:r>
          </a:p>
          <a:p>
            <a:pPr>
              <a:spcAft>
                <a:spcPts val="800"/>
              </a:spcAft>
            </a:pPr>
            <a:r>
              <a:rPr lang="en-US" sz="2800" b="1" dirty="0">
                <a:solidFill>
                  <a:srgbClr val="033C5A"/>
                </a:solidFill>
              </a:rPr>
              <a:t>De-implement services </a:t>
            </a:r>
            <a:r>
              <a:rPr lang="en-US" sz="2800" dirty="0">
                <a:solidFill>
                  <a:srgbClr val="404040"/>
                </a:solidFill>
              </a:rPr>
              <a:t>that add costs without proven beneficial outcomes</a:t>
            </a:r>
          </a:p>
          <a:p>
            <a:pPr>
              <a:spcAft>
                <a:spcPts val="800"/>
              </a:spcAft>
            </a:pPr>
            <a:r>
              <a:rPr lang="en-US" sz="2800" b="1" dirty="0">
                <a:solidFill>
                  <a:srgbClr val="033C5A"/>
                </a:solidFill>
              </a:rPr>
              <a:t>Change care plan </a:t>
            </a:r>
            <a:r>
              <a:rPr lang="en-US" sz="2800" dirty="0">
                <a:solidFill>
                  <a:srgbClr val="404040"/>
                </a:solidFill>
              </a:rPr>
              <a:t>to reduce out of pocket costs</a:t>
            </a:r>
          </a:p>
        </p:txBody>
      </p:sp>
    </p:spTree>
    <p:extLst>
      <p:ext uri="{BB962C8B-B14F-4D97-AF65-F5344CB8AC3E}">
        <p14:creationId xmlns:p14="http://schemas.microsoft.com/office/powerpoint/2010/main" val="4238825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9465F-C5BC-48D2-AF41-BD9C22FB1F9C}"/>
              </a:ext>
            </a:extLst>
          </p:cNvPr>
          <p:cNvSpPr>
            <a:spLocks noGrp="1"/>
          </p:cNvSpPr>
          <p:nvPr>
            <p:ph type="title"/>
          </p:nvPr>
        </p:nvSpPr>
        <p:spPr/>
        <p:txBody>
          <a:bodyPr/>
          <a:lstStyle/>
          <a:p>
            <a:r>
              <a:rPr lang="en-US" dirty="0"/>
              <a:t>Internal Connections</a:t>
            </a:r>
          </a:p>
        </p:txBody>
      </p:sp>
      <p:grpSp>
        <p:nvGrpSpPr>
          <p:cNvPr id="4" name="Group 3">
            <a:extLst>
              <a:ext uri="{FF2B5EF4-FFF2-40B4-BE49-F238E27FC236}">
                <a16:creationId xmlns:a16="http://schemas.microsoft.com/office/drawing/2014/main" id="{7B9A0B53-0F1F-4716-B426-899D2179524A}"/>
              </a:ext>
            </a:extLst>
          </p:cNvPr>
          <p:cNvGrpSpPr/>
          <p:nvPr/>
        </p:nvGrpSpPr>
        <p:grpSpPr>
          <a:xfrm>
            <a:off x="1981200" y="1295400"/>
            <a:ext cx="8229600" cy="4109136"/>
            <a:chOff x="647445" y="1699005"/>
            <a:chExt cx="7843647" cy="4195065"/>
          </a:xfrm>
        </p:grpSpPr>
        <p:sp>
          <p:nvSpPr>
            <p:cNvPr id="5" name="object 3">
              <a:extLst>
                <a:ext uri="{FF2B5EF4-FFF2-40B4-BE49-F238E27FC236}">
                  <a16:creationId xmlns:a16="http://schemas.microsoft.com/office/drawing/2014/main" id="{B8F8CA5E-387C-4365-B75A-28F98083325F}"/>
                </a:ext>
              </a:extLst>
            </p:cNvPr>
            <p:cNvSpPr/>
            <p:nvPr/>
          </p:nvSpPr>
          <p:spPr>
            <a:xfrm>
              <a:off x="806958" y="1870710"/>
              <a:ext cx="3660775" cy="1144905"/>
            </a:xfrm>
            <a:custGeom>
              <a:avLst/>
              <a:gdLst/>
              <a:ahLst/>
              <a:cxnLst/>
              <a:rect l="l" t="t" r="r" b="b"/>
              <a:pathLst>
                <a:path w="3660775" h="1144905">
                  <a:moveTo>
                    <a:pt x="0" y="1144524"/>
                  </a:moveTo>
                  <a:lnTo>
                    <a:pt x="3660648" y="1144524"/>
                  </a:lnTo>
                  <a:lnTo>
                    <a:pt x="3660648" y="0"/>
                  </a:lnTo>
                  <a:lnTo>
                    <a:pt x="0" y="0"/>
                  </a:lnTo>
                  <a:lnTo>
                    <a:pt x="0" y="1144524"/>
                  </a:lnTo>
                  <a:close/>
                </a:path>
              </a:pathLst>
            </a:custGeom>
            <a:ln w="28574">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object 4">
              <a:extLst>
                <a:ext uri="{FF2B5EF4-FFF2-40B4-BE49-F238E27FC236}">
                  <a16:creationId xmlns:a16="http://schemas.microsoft.com/office/drawing/2014/main" id="{26FC3262-5C59-4CAC-BE08-E6E063E10996}"/>
                </a:ext>
              </a:extLst>
            </p:cNvPr>
            <p:cNvSpPr txBox="1"/>
            <p:nvPr/>
          </p:nvSpPr>
          <p:spPr>
            <a:xfrm>
              <a:off x="1569211" y="1833778"/>
              <a:ext cx="2378710" cy="1123310"/>
            </a:xfrm>
            <a:prstGeom prst="rect">
              <a:avLst/>
            </a:prstGeom>
          </p:spPr>
          <p:txBody>
            <a:bodyPr vert="horz" wrap="square" lIns="0" tIns="55880" rIns="0" bIns="0" rtlCol="0">
              <a:spAutoFit/>
            </a:bodyPr>
            <a:lstStyle/>
            <a:p>
              <a:pPr marL="12700" marR="0" lvl="0" indent="0" algn="l" defTabSz="914400" rtl="0" eaLnBrk="1" fontAlgn="auto" latinLnBrk="0" hangingPunct="1">
                <a:lnSpc>
                  <a:spcPct val="100000"/>
                </a:lnSpc>
                <a:spcBef>
                  <a:spcPts val="440"/>
                </a:spcBef>
                <a:spcAft>
                  <a:spcPts val="0"/>
                </a:spcAft>
                <a:buClrTx/>
                <a:buSzTx/>
                <a:buFontTx/>
                <a:buNone/>
                <a:tabLst/>
                <a:defRPr/>
              </a:pPr>
              <a:r>
                <a:rPr kumimoji="0" sz="1600" b="1" i="0" u="none" strike="noStrike" kern="1200" cap="none" spc="-5" normalizeH="0" baseline="0" noProof="0" dirty="0">
                  <a:ln>
                    <a:noFill/>
                  </a:ln>
                  <a:solidFill>
                    <a:srgbClr val="000000"/>
                  </a:solidFill>
                  <a:effectLst/>
                  <a:uLnTx/>
                  <a:uFillTx/>
                  <a:latin typeface="Arial"/>
                  <a:ea typeface="+mn-ea"/>
                  <a:cs typeface="Arial"/>
                </a:rPr>
                <a:t>Patient</a:t>
              </a:r>
              <a:r>
                <a:rPr kumimoji="0" sz="1600" b="1" i="0" u="none" strike="noStrike" kern="1200" cap="none" spc="-50" normalizeH="0" baseline="0" noProof="0" dirty="0">
                  <a:ln>
                    <a:noFill/>
                  </a:ln>
                  <a:solidFill>
                    <a:srgbClr val="000000"/>
                  </a:solidFill>
                  <a:effectLst/>
                  <a:uLnTx/>
                  <a:uFillTx/>
                  <a:latin typeface="Arial"/>
                  <a:ea typeface="+mn-ea"/>
                  <a:cs typeface="Arial"/>
                </a:rPr>
                <a:t> </a:t>
              </a:r>
              <a:r>
                <a:rPr kumimoji="0" sz="1600" b="1" i="0" u="none" strike="noStrike" kern="1200" cap="none" spc="-15" normalizeH="0" baseline="0" noProof="0" dirty="0">
                  <a:ln>
                    <a:noFill/>
                  </a:ln>
                  <a:solidFill>
                    <a:srgbClr val="000000"/>
                  </a:solidFill>
                  <a:effectLst/>
                  <a:uLnTx/>
                  <a:uFillTx/>
                  <a:latin typeface="Arial"/>
                  <a:ea typeface="+mn-ea"/>
                  <a:cs typeface="Arial"/>
                </a:rPr>
                <a:t>Access</a:t>
              </a:r>
              <a:endParaRPr kumimoji="0" sz="1600" b="0" i="0" u="none" strike="noStrike" kern="1200" cap="none" spc="0" normalizeH="0" baseline="0" noProof="0" dirty="0">
                <a:ln>
                  <a:noFill/>
                </a:ln>
                <a:solidFill>
                  <a:srgbClr val="000000"/>
                </a:solidFill>
                <a:effectLst/>
                <a:uLnTx/>
                <a:uFillTx/>
                <a:latin typeface="Arial"/>
                <a:ea typeface="+mn-ea"/>
                <a:cs typeface="Arial"/>
              </a:endParaRPr>
            </a:p>
            <a:p>
              <a:pPr marL="127000" marR="0" lvl="0" indent="-114300" algn="l" defTabSz="914400" rtl="0" eaLnBrk="1" fontAlgn="auto" latinLnBrk="0" hangingPunct="1">
                <a:lnSpc>
                  <a:spcPts val="1440"/>
                </a:lnSpc>
                <a:spcBef>
                  <a:spcPts val="275"/>
                </a:spcBef>
                <a:spcAft>
                  <a:spcPts val="0"/>
                </a:spcAft>
                <a:buClrTx/>
                <a:buSzTx/>
                <a:buFontTx/>
                <a:buChar char="•"/>
                <a:tabLst>
                  <a:tab pos="127000" algn="l"/>
                </a:tabLst>
                <a:defRPr/>
              </a:pPr>
              <a:r>
                <a:rPr kumimoji="0" sz="1300" b="0" i="0" u="none" strike="noStrike" kern="1200" cap="none" spc="5" normalizeH="0" baseline="0" noProof="0" dirty="0">
                  <a:ln>
                    <a:noFill/>
                  </a:ln>
                  <a:solidFill>
                    <a:srgbClr val="000000"/>
                  </a:solidFill>
                  <a:effectLst/>
                  <a:uLnTx/>
                  <a:uFillTx/>
                  <a:latin typeface="Arial"/>
                  <a:ea typeface="+mn-ea"/>
                  <a:cs typeface="Arial"/>
                </a:rPr>
                <a:t>When </a:t>
              </a:r>
              <a:r>
                <a:rPr kumimoji="0" sz="1300" b="0" i="0" u="none" strike="noStrike" kern="1200" cap="none" spc="-5" normalizeH="0" baseline="0" noProof="0" dirty="0">
                  <a:ln>
                    <a:noFill/>
                  </a:ln>
                  <a:solidFill>
                    <a:srgbClr val="000000"/>
                  </a:solidFill>
                  <a:effectLst/>
                  <a:uLnTx/>
                  <a:uFillTx/>
                  <a:latin typeface="Arial"/>
                  <a:ea typeface="+mn-ea"/>
                  <a:cs typeface="Arial"/>
                </a:rPr>
                <a:t>a </a:t>
              </a:r>
              <a:r>
                <a:rPr kumimoji="0" lang="en-US" sz="1300" b="0" i="0" u="none" strike="noStrike" kern="1200" cap="none" spc="-5" normalizeH="0" baseline="0" noProof="0" dirty="0">
                  <a:ln>
                    <a:noFill/>
                  </a:ln>
                  <a:solidFill>
                    <a:srgbClr val="000000"/>
                  </a:solidFill>
                  <a:effectLst/>
                  <a:uLnTx/>
                  <a:uFillTx/>
                  <a:latin typeface="Arial"/>
                  <a:ea typeface="+mn-ea"/>
                  <a:cs typeface="Arial"/>
                </a:rPr>
                <a:t>p</a:t>
              </a:r>
              <a:r>
                <a:rPr kumimoji="0" sz="1300" b="0" i="0" u="none" strike="noStrike" kern="1200" cap="none" spc="-5" normalizeH="0" baseline="0" noProof="0" dirty="0">
                  <a:ln>
                    <a:noFill/>
                  </a:ln>
                  <a:solidFill>
                    <a:srgbClr val="000000"/>
                  </a:solidFill>
                  <a:effectLst/>
                  <a:uLnTx/>
                  <a:uFillTx/>
                  <a:latin typeface="Arial"/>
                  <a:ea typeface="+mn-ea"/>
                  <a:cs typeface="Arial"/>
                </a:rPr>
                <a:t>atient </a:t>
              </a:r>
              <a:r>
                <a:rPr kumimoji="0" lang="en-US" sz="1300" b="0" i="0" u="none" strike="noStrike" kern="1200" cap="none" spc="-5" normalizeH="0" baseline="0" noProof="0" dirty="0">
                  <a:ln>
                    <a:noFill/>
                  </a:ln>
                  <a:solidFill>
                    <a:srgbClr val="000000"/>
                  </a:solidFill>
                  <a:effectLst/>
                  <a:uLnTx/>
                  <a:uFillTx/>
                  <a:latin typeface="Arial"/>
                  <a:ea typeface="+mn-ea"/>
                  <a:cs typeface="Arial"/>
                </a:rPr>
                <a:t>h</a:t>
              </a:r>
              <a:r>
                <a:rPr kumimoji="0" sz="1300" b="0" i="0" u="none" strike="noStrike" kern="1200" cap="none" spc="-5" normalizeH="0" baseline="0" noProof="0" dirty="0">
                  <a:ln>
                    <a:noFill/>
                  </a:ln>
                  <a:solidFill>
                    <a:srgbClr val="000000"/>
                  </a:solidFill>
                  <a:effectLst/>
                  <a:uLnTx/>
                  <a:uFillTx/>
                  <a:latin typeface="Arial"/>
                  <a:ea typeface="+mn-ea"/>
                  <a:cs typeface="Arial"/>
                </a:rPr>
                <a:t>as</a:t>
              </a:r>
              <a:r>
                <a:rPr kumimoji="0" sz="1300" b="0" i="0" u="none" strike="noStrike" kern="1200" cap="none" spc="-40" normalizeH="0" baseline="0" noProof="0" dirty="0">
                  <a:ln>
                    <a:noFill/>
                  </a:ln>
                  <a:solidFill>
                    <a:srgbClr val="000000"/>
                  </a:solidFill>
                  <a:effectLst/>
                  <a:uLnTx/>
                  <a:uFillTx/>
                  <a:latin typeface="Arial"/>
                  <a:ea typeface="+mn-ea"/>
                  <a:cs typeface="Arial"/>
                </a:rPr>
                <a:t> </a:t>
              </a:r>
              <a:r>
                <a:rPr kumimoji="0" sz="1300" b="0" i="0" u="none" strike="noStrike" kern="1200" cap="none" spc="-5" normalizeH="0" baseline="0" noProof="0" dirty="0">
                  <a:ln>
                    <a:noFill/>
                  </a:ln>
                  <a:solidFill>
                    <a:srgbClr val="000000"/>
                  </a:solidFill>
                  <a:effectLst/>
                  <a:uLnTx/>
                  <a:uFillTx/>
                  <a:latin typeface="Arial"/>
                  <a:ea typeface="+mn-ea"/>
                  <a:cs typeface="Arial"/>
                </a:rPr>
                <a:t>insurance</a:t>
              </a:r>
              <a:endParaRPr kumimoji="0" sz="1300" b="0" i="0" u="none" strike="noStrike" kern="1200" cap="none" spc="0" normalizeH="0" baseline="0" noProof="0" dirty="0">
                <a:ln>
                  <a:noFill/>
                </a:ln>
                <a:solidFill>
                  <a:srgbClr val="000000"/>
                </a:solidFill>
                <a:effectLst/>
                <a:uLnTx/>
                <a:uFillTx/>
                <a:latin typeface="Arial"/>
                <a:ea typeface="+mn-ea"/>
                <a:cs typeface="Arial"/>
              </a:endParaRPr>
            </a:p>
            <a:p>
              <a:pPr marL="127000" marR="0" lvl="0" indent="0" algn="l" defTabSz="914400" rtl="0" eaLnBrk="1" fontAlgn="auto" latinLnBrk="0" hangingPunct="1">
                <a:lnSpc>
                  <a:spcPts val="1440"/>
                </a:lnSpc>
                <a:spcBef>
                  <a:spcPts val="0"/>
                </a:spcBef>
                <a:spcAft>
                  <a:spcPts val="0"/>
                </a:spcAft>
                <a:buClrTx/>
                <a:buSzTx/>
                <a:buFontTx/>
                <a:buNone/>
                <a:tabLst/>
                <a:defRPr/>
              </a:pPr>
              <a:r>
                <a:rPr kumimoji="0" sz="1300" b="0" i="0" u="none" strike="noStrike" kern="1200" cap="none" spc="-5" normalizeH="0" baseline="0" noProof="0" dirty="0">
                  <a:ln>
                    <a:noFill/>
                  </a:ln>
                  <a:solidFill>
                    <a:srgbClr val="000000"/>
                  </a:solidFill>
                  <a:effectLst/>
                  <a:uLnTx/>
                  <a:uFillTx/>
                  <a:latin typeface="Arial"/>
                  <a:ea typeface="+mn-ea"/>
                  <a:cs typeface="Arial"/>
                </a:rPr>
                <a:t>concerns</a:t>
              </a:r>
              <a:endParaRPr kumimoji="0" sz="1300" b="0" i="0" u="none" strike="noStrike" kern="1200" cap="none" spc="0" normalizeH="0" baseline="0" noProof="0" dirty="0">
                <a:ln>
                  <a:noFill/>
                </a:ln>
                <a:solidFill>
                  <a:srgbClr val="000000"/>
                </a:solidFill>
                <a:effectLst/>
                <a:uLnTx/>
                <a:uFillTx/>
                <a:latin typeface="Arial"/>
                <a:ea typeface="+mn-ea"/>
                <a:cs typeface="Arial"/>
              </a:endParaRPr>
            </a:p>
            <a:p>
              <a:pPr marL="127000" marR="0" lvl="0" indent="-114300" algn="l" defTabSz="914400" rtl="0" eaLnBrk="1" fontAlgn="auto" latinLnBrk="0" hangingPunct="1">
                <a:lnSpc>
                  <a:spcPct val="100000"/>
                </a:lnSpc>
                <a:spcBef>
                  <a:spcPts val="5"/>
                </a:spcBef>
                <a:spcAft>
                  <a:spcPts val="0"/>
                </a:spcAft>
                <a:buClrTx/>
                <a:buSzTx/>
                <a:buFontTx/>
                <a:buChar char="•"/>
                <a:tabLst>
                  <a:tab pos="127000" algn="l"/>
                </a:tabLst>
                <a:defRPr/>
              </a:pPr>
              <a:r>
                <a:rPr kumimoji="0" sz="1300" b="0" i="0" u="none" strike="noStrike" kern="1200" cap="none" spc="-10" normalizeH="0" baseline="0" noProof="0" dirty="0">
                  <a:ln>
                    <a:noFill/>
                  </a:ln>
                  <a:solidFill>
                    <a:srgbClr val="000000"/>
                  </a:solidFill>
                  <a:effectLst/>
                  <a:uLnTx/>
                  <a:uFillTx/>
                  <a:latin typeface="Arial"/>
                  <a:ea typeface="+mn-ea"/>
                  <a:cs typeface="Arial"/>
                </a:rPr>
                <a:t>Benefit</a:t>
              </a:r>
              <a:r>
                <a:rPr kumimoji="0" sz="1300" b="0" i="0" u="none" strike="noStrike" kern="1200" cap="none" spc="15" normalizeH="0" baseline="0" noProof="0" dirty="0">
                  <a:ln>
                    <a:noFill/>
                  </a:ln>
                  <a:solidFill>
                    <a:srgbClr val="000000"/>
                  </a:solidFill>
                  <a:effectLst/>
                  <a:uLnTx/>
                  <a:uFillTx/>
                  <a:latin typeface="Arial"/>
                  <a:ea typeface="+mn-ea"/>
                  <a:cs typeface="Arial"/>
                </a:rPr>
                <a:t> </a:t>
              </a:r>
              <a:r>
                <a:rPr lang="en-US" sz="1300" spc="-10" dirty="0" err="1">
                  <a:solidFill>
                    <a:srgbClr val="000000"/>
                  </a:solidFill>
                  <a:latin typeface="Arial"/>
                  <a:cs typeface="Arial"/>
                </a:rPr>
                <a:t>i</a:t>
              </a:r>
              <a:r>
                <a:rPr kumimoji="0" lang="en-US" sz="1300" b="0" i="0" u="none" strike="noStrike" kern="1200" cap="none" spc="-10" normalizeH="0" baseline="0" noProof="0" dirty="0" err="1">
                  <a:ln>
                    <a:noFill/>
                  </a:ln>
                  <a:solidFill>
                    <a:srgbClr val="000000"/>
                  </a:solidFill>
                  <a:effectLst/>
                  <a:uLnTx/>
                  <a:uFillTx/>
                  <a:latin typeface="Arial"/>
                  <a:ea typeface="+mn-ea"/>
                  <a:cs typeface="Arial"/>
                </a:rPr>
                <a:t>nvestigations</a:t>
              </a:r>
              <a:endParaRPr kumimoji="0" sz="1300" b="0" i="0" u="none" strike="noStrike" kern="1200" cap="none" spc="0" normalizeH="0" baseline="0" noProof="0" dirty="0">
                <a:ln>
                  <a:noFill/>
                </a:ln>
                <a:solidFill>
                  <a:srgbClr val="000000"/>
                </a:solidFill>
                <a:effectLst/>
                <a:uLnTx/>
                <a:uFillTx/>
                <a:latin typeface="Arial"/>
                <a:ea typeface="+mn-ea"/>
                <a:cs typeface="Arial"/>
              </a:endParaRPr>
            </a:p>
            <a:p>
              <a:pPr marL="127000" marR="0" lvl="0" indent="-114300" algn="l" defTabSz="914400" rtl="0" eaLnBrk="1" fontAlgn="auto" latinLnBrk="0" hangingPunct="1">
                <a:lnSpc>
                  <a:spcPct val="100000"/>
                </a:lnSpc>
                <a:spcBef>
                  <a:spcPts val="0"/>
                </a:spcBef>
                <a:spcAft>
                  <a:spcPts val="0"/>
                </a:spcAft>
                <a:buClrTx/>
                <a:buSzTx/>
                <a:buFontTx/>
                <a:buChar char="•"/>
                <a:tabLst>
                  <a:tab pos="127000" algn="l"/>
                </a:tabLst>
                <a:defRPr/>
              </a:pPr>
              <a:r>
                <a:rPr kumimoji="0" sz="1300" b="0" i="0" u="none" strike="noStrike" kern="1200" cap="none" spc="-5" normalizeH="0" baseline="0" noProof="0" dirty="0">
                  <a:ln>
                    <a:noFill/>
                  </a:ln>
                  <a:solidFill>
                    <a:srgbClr val="000000"/>
                  </a:solidFill>
                  <a:effectLst/>
                  <a:uLnTx/>
                  <a:uFillTx/>
                  <a:latin typeface="Arial"/>
                  <a:ea typeface="+mn-ea"/>
                  <a:cs typeface="Arial"/>
                </a:rPr>
                <a:t>Price</a:t>
              </a:r>
              <a:r>
                <a:rPr kumimoji="0" sz="1300" b="0" i="0" u="none" strike="noStrike" kern="1200" cap="none" spc="0" normalizeH="0" baseline="0" noProof="0" dirty="0">
                  <a:ln>
                    <a:noFill/>
                  </a:ln>
                  <a:solidFill>
                    <a:srgbClr val="000000"/>
                  </a:solidFill>
                  <a:effectLst/>
                  <a:uLnTx/>
                  <a:uFillTx/>
                  <a:latin typeface="Arial"/>
                  <a:ea typeface="+mn-ea"/>
                  <a:cs typeface="Arial"/>
                </a:rPr>
                <a:t> </a:t>
              </a:r>
              <a:r>
                <a:rPr kumimoji="0" lang="en-US" sz="1300" b="0" i="0" u="none" strike="noStrike" kern="1200" cap="none" spc="0" normalizeH="0" baseline="0" noProof="0" dirty="0">
                  <a:ln>
                    <a:noFill/>
                  </a:ln>
                  <a:solidFill>
                    <a:srgbClr val="000000"/>
                  </a:solidFill>
                  <a:effectLst/>
                  <a:uLnTx/>
                  <a:uFillTx/>
                  <a:latin typeface="Arial"/>
                  <a:ea typeface="+mn-ea"/>
                  <a:cs typeface="Arial"/>
                </a:rPr>
                <a:t>e</a:t>
              </a:r>
              <a:r>
                <a:rPr kumimoji="0" sz="1300" b="0" i="0" u="none" strike="noStrike" kern="1200" cap="none" spc="-5" normalizeH="0" baseline="0" noProof="0" dirty="0">
                  <a:ln>
                    <a:noFill/>
                  </a:ln>
                  <a:solidFill>
                    <a:srgbClr val="000000"/>
                  </a:solidFill>
                  <a:effectLst/>
                  <a:uLnTx/>
                  <a:uFillTx/>
                  <a:latin typeface="Arial"/>
                  <a:ea typeface="+mn-ea"/>
                  <a:cs typeface="Arial"/>
                </a:rPr>
                <a:t>stimates</a:t>
              </a:r>
              <a:endParaRPr kumimoji="0" sz="13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7" name="object 5">
              <a:extLst>
                <a:ext uri="{FF2B5EF4-FFF2-40B4-BE49-F238E27FC236}">
                  <a16:creationId xmlns:a16="http://schemas.microsoft.com/office/drawing/2014/main" id="{643E1C20-B78A-4B78-ACB9-42E6DD7CBBFC}"/>
                </a:ext>
              </a:extLst>
            </p:cNvPr>
            <p:cNvGrpSpPr/>
            <p:nvPr/>
          </p:nvGrpSpPr>
          <p:grpSpPr>
            <a:xfrm>
              <a:off x="647445" y="1699005"/>
              <a:ext cx="814705" cy="1214120"/>
              <a:chOff x="647445" y="1699005"/>
              <a:chExt cx="814705" cy="1214120"/>
            </a:xfrm>
          </p:grpSpPr>
          <p:sp>
            <p:nvSpPr>
              <p:cNvPr id="33" name="object 6">
                <a:extLst>
                  <a:ext uri="{FF2B5EF4-FFF2-40B4-BE49-F238E27FC236}">
                    <a16:creationId xmlns:a16="http://schemas.microsoft.com/office/drawing/2014/main" id="{2CF9A8EF-AD6F-41B9-99A4-AFDF90EF117D}"/>
                  </a:ext>
                </a:extLst>
              </p:cNvPr>
              <p:cNvSpPr/>
              <p:nvPr/>
            </p:nvSpPr>
            <p:spPr>
              <a:xfrm>
                <a:off x="653795" y="1705355"/>
                <a:ext cx="802005" cy="1201420"/>
              </a:xfrm>
              <a:custGeom>
                <a:avLst/>
                <a:gdLst/>
                <a:ahLst/>
                <a:cxnLst/>
                <a:rect l="l" t="t" r="r" b="b"/>
                <a:pathLst>
                  <a:path w="802005" h="1201420">
                    <a:moveTo>
                      <a:pt x="801624" y="0"/>
                    </a:moveTo>
                    <a:lnTo>
                      <a:pt x="0" y="0"/>
                    </a:lnTo>
                    <a:lnTo>
                      <a:pt x="0" y="1200912"/>
                    </a:lnTo>
                    <a:lnTo>
                      <a:pt x="801624" y="1200912"/>
                    </a:lnTo>
                    <a:lnTo>
                      <a:pt x="801624" y="0"/>
                    </a:lnTo>
                    <a:close/>
                  </a:path>
                </a:pathLst>
              </a:custGeom>
              <a:solidFill>
                <a:srgbClr val="D61D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object 7">
                <a:extLst>
                  <a:ext uri="{FF2B5EF4-FFF2-40B4-BE49-F238E27FC236}">
                    <a16:creationId xmlns:a16="http://schemas.microsoft.com/office/drawing/2014/main" id="{479DED24-0231-4972-B402-E0CCB28E58BF}"/>
                  </a:ext>
                </a:extLst>
              </p:cNvPr>
              <p:cNvSpPr/>
              <p:nvPr/>
            </p:nvSpPr>
            <p:spPr>
              <a:xfrm>
                <a:off x="653795" y="1705355"/>
                <a:ext cx="802005" cy="1201420"/>
              </a:xfrm>
              <a:custGeom>
                <a:avLst/>
                <a:gdLst/>
                <a:ahLst/>
                <a:cxnLst/>
                <a:rect l="l" t="t" r="r" b="b"/>
                <a:pathLst>
                  <a:path w="802005" h="1201420">
                    <a:moveTo>
                      <a:pt x="0" y="1200912"/>
                    </a:moveTo>
                    <a:lnTo>
                      <a:pt x="801624" y="1200912"/>
                    </a:lnTo>
                    <a:lnTo>
                      <a:pt x="801624" y="0"/>
                    </a:lnTo>
                    <a:lnTo>
                      <a:pt x="0" y="0"/>
                    </a:lnTo>
                    <a:lnTo>
                      <a:pt x="0" y="1200912"/>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8" name="object 8">
              <a:extLst>
                <a:ext uri="{FF2B5EF4-FFF2-40B4-BE49-F238E27FC236}">
                  <a16:creationId xmlns:a16="http://schemas.microsoft.com/office/drawing/2014/main" id="{345E18DE-40C5-4415-ACC5-E1ADFFCCA88B}"/>
                </a:ext>
              </a:extLst>
            </p:cNvPr>
            <p:cNvSpPr/>
            <p:nvPr/>
          </p:nvSpPr>
          <p:spPr>
            <a:xfrm>
              <a:off x="4830317" y="1870710"/>
              <a:ext cx="3660775" cy="1144905"/>
            </a:xfrm>
            <a:custGeom>
              <a:avLst/>
              <a:gdLst/>
              <a:ahLst/>
              <a:cxnLst/>
              <a:rect l="l" t="t" r="r" b="b"/>
              <a:pathLst>
                <a:path w="3660775" h="1144905">
                  <a:moveTo>
                    <a:pt x="0" y="1144524"/>
                  </a:moveTo>
                  <a:lnTo>
                    <a:pt x="3660647" y="1144524"/>
                  </a:lnTo>
                  <a:lnTo>
                    <a:pt x="3660647" y="0"/>
                  </a:lnTo>
                  <a:lnTo>
                    <a:pt x="0" y="0"/>
                  </a:lnTo>
                  <a:lnTo>
                    <a:pt x="0" y="1144524"/>
                  </a:lnTo>
                  <a:close/>
                </a:path>
              </a:pathLst>
            </a:custGeom>
            <a:ln w="28574">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object 9">
              <a:extLst>
                <a:ext uri="{FF2B5EF4-FFF2-40B4-BE49-F238E27FC236}">
                  <a16:creationId xmlns:a16="http://schemas.microsoft.com/office/drawing/2014/main" id="{7C087CF4-1C7E-4EE4-8319-1F1BA7258721}"/>
                </a:ext>
              </a:extLst>
            </p:cNvPr>
            <p:cNvSpPr txBox="1"/>
            <p:nvPr/>
          </p:nvSpPr>
          <p:spPr>
            <a:xfrm>
              <a:off x="5592571" y="1837715"/>
              <a:ext cx="2823210" cy="960967"/>
            </a:xfrm>
            <a:prstGeom prst="rect">
              <a:avLst/>
            </a:prstGeom>
          </p:spPr>
          <p:txBody>
            <a:bodyPr vert="horz" wrap="square" lIns="0" tIns="55880" rIns="0" bIns="0" rtlCol="0">
              <a:spAutoFit/>
            </a:bodyPr>
            <a:lstStyle/>
            <a:p>
              <a:pPr marL="12700" marR="0" lvl="0" indent="0" algn="l" defTabSz="914400" rtl="0" eaLnBrk="1" fontAlgn="auto" latinLnBrk="0" hangingPunct="1">
                <a:lnSpc>
                  <a:spcPct val="100000"/>
                </a:lnSpc>
                <a:spcBef>
                  <a:spcPts val="440"/>
                </a:spcBef>
                <a:spcAft>
                  <a:spcPts val="0"/>
                </a:spcAft>
                <a:buClrTx/>
                <a:buSzTx/>
                <a:buFontTx/>
                <a:buNone/>
                <a:tabLst/>
                <a:defRPr/>
              </a:pPr>
              <a:r>
                <a:rPr kumimoji="0" sz="1600" b="1" i="0" u="none" strike="noStrike" kern="1200" cap="none" spc="-5" normalizeH="0" baseline="0" noProof="0" dirty="0">
                  <a:ln>
                    <a:noFill/>
                  </a:ln>
                  <a:solidFill>
                    <a:srgbClr val="000000"/>
                  </a:solidFill>
                  <a:effectLst/>
                  <a:uLnTx/>
                  <a:uFillTx/>
                  <a:latin typeface="Arial"/>
                  <a:ea typeface="+mn-ea"/>
                  <a:cs typeface="Arial"/>
                </a:rPr>
                <a:t>Hospital Financial</a:t>
              </a:r>
              <a:r>
                <a:rPr kumimoji="0" sz="1600" b="1" i="0" u="none" strike="noStrike" kern="1200" cap="none" spc="5" normalizeH="0" baseline="0" noProof="0" dirty="0">
                  <a:ln>
                    <a:noFill/>
                  </a:ln>
                  <a:solidFill>
                    <a:srgbClr val="000000"/>
                  </a:solidFill>
                  <a:effectLst/>
                  <a:uLnTx/>
                  <a:uFillTx/>
                  <a:latin typeface="Arial"/>
                  <a:ea typeface="+mn-ea"/>
                  <a:cs typeface="Arial"/>
                </a:rPr>
                <a:t> </a:t>
              </a:r>
              <a:r>
                <a:rPr kumimoji="0" sz="1600" b="1" i="0" u="none" strike="noStrike" kern="1200" cap="none" spc="-5" normalizeH="0" baseline="0" noProof="0" dirty="0">
                  <a:ln>
                    <a:noFill/>
                  </a:ln>
                  <a:solidFill>
                    <a:srgbClr val="000000"/>
                  </a:solidFill>
                  <a:effectLst/>
                  <a:uLnTx/>
                  <a:uFillTx/>
                  <a:latin typeface="Arial"/>
                  <a:ea typeface="+mn-ea"/>
                  <a:cs typeface="Arial"/>
                </a:rPr>
                <a:t>Counselor</a:t>
              </a:r>
              <a:endParaRPr kumimoji="0" sz="1600" b="0" i="0" u="none" strike="noStrike" kern="1200" cap="none" spc="0" normalizeH="0" baseline="0" noProof="0" dirty="0">
                <a:ln>
                  <a:noFill/>
                </a:ln>
                <a:solidFill>
                  <a:srgbClr val="000000"/>
                </a:solidFill>
                <a:effectLst/>
                <a:uLnTx/>
                <a:uFillTx/>
                <a:latin typeface="Arial"/>
                <a:ea typeface="+mn-ea"/>
                <a:cs typeface="Arial"/>
              </a:endParaRPr>
            </a:p>
            <a:p>
              <a:pPr marL="127000" marR="0" lvl="0" indent="-114300" algn="l" defTabSz="914400" rtl="0" eaLnBrk="1" fontAlgn="auto" latinLnBrk="0" hangingPunct="1">
                <a:lnSpc>
                  <a:spcPct val="100000"/>
                </a:lnSpc>
                <a:spcBef>
                  <a:spcPts val="275"/>
                </a:spcBef>
                <a:spcAft>
                  <a:spcPts val="0"/>
                </a:spcAft>
                <a:buClrTx/>
                <a:buSzTx/>
                <a:buFontTx/>
                <a:buChar char="•"/>
                <a:tabLst>
                  <a:tab pos="127000" algn="l"/>
                </a:tabLst>
                <a:defRPr/>
              </a:pPr>
              <a:r>
                <a:rPr kumimoji="0" sz="1300" b="0" i="0" u="none" strike="noStrike" kern="1200" cap="none" spc="-5" normalizeH="0" baseline="0" noProof="0" dirty="0">
                  <a:ln>
                    <a:noFill/>
                  </a:ln>
                  <a:solidFill>
                    <a:srgbClr val="000000"/>
                  </a:solidFill>
                  <a:effectLst/>
                  <a:uLnTx/>
                  <a:uFillTx/>
                  <a:latin typeface="Arial"/>
                  <a:ea typeface="+mn-ea"/>
                  <a:cs typeface="Arial"/>
                </a:rPr>
                <a:t>Medicaid</a:t>
              </a:r>
              <a:r>
                <a:rPr kumimoji="0" sz="1300" b="0" i="0" u="none" strike="noStrike" kern="1200" cap="none" spc="-35" normalizeH="0" baseline="0" noProof="0" dirty="0">
                  <a:ln>
                    <a:noFill/>
                  </a:ln>
                  <a:solidFill>
                    <a:srgbClr val="000000"/>
                  </a:solidFill>
                  <a:effectLst/>
                  <a:uLnTx/>
                  <a:uFillTx/>
                  <a:latin typeface="Arial"/>
                  <a:ea typeface="+mn-ea"/>
                  <a:cs typeface="Arial"/>
                </a:rPr>
                <a:t> </a:t>
              </a:r>
              <a:r>
                <a:rPr lang="en-US" sz="1300" spc="-5" dirty="0">
                  <a:solidFill>
                    <a:srgbClr val="000000"/>
                  </a:solidFill>
                  <a:latin typeface="Arial"/>
                  <a:cs typeface="Arial"/>
                </a:rPr>
                <a:t>a</a:t>
              </a:r>
              <a:r>
                <a:rPr kumimoji="0" sz="1300" b="0" i="0" u="none" strike="noStrike" kern="1200" cap="none" spc="-5" normalizeH="0" baseline="0" noProof="0" dirty="0" err="1">
                  <a:ln>
                    <a:noFill/>
                  </a:ln>
                  <a:solidFill>
                    <a:srgbClr val="000000"/>
                  </a:solidFill>
                  <a:effectLst/>
                  <a:uLnTx/>
                  <a:uFillTx/>
                  <a:latin typeface="Arial"/>
                  <a:ea typeface="+mn-ea"/>
                  <a:cs typeface="Arial"/>
                </a:rPr>
                <a:t>pplication</a:t>
              </a:r>
              <a:endParaRPr kumimoji="0" sz="1300" b="0" i="0" u="none" strike="noStrike" kern="1200" cap="none" spc="0" normalizeH="0" baseline="0" noProof="0" dirty="0">
                <a:ln>
                  <a:noFill/>
                </a:ln>
                <a:solidFill>
                  <a:srgbClr val="000000"/>
                </a:solidFill>
                <a:effectLst/>
                <a:uLnTx/>
                <a:uFillTx/>
                <a:latin typeface="Arial"/>
                <a:ea typeface="+mn-ea"/>
                <a:cs typeface="Arial"/>
              </a:endParaRPr>
            </a:p>
            <a:p>
              <a:pPr marL="127000" marR="0" lvl="0" indent="-114300" algn="l" defTabSz="914400" rtl="0" eaLnBrk="1" fontAlgn="auto" latinLnBrk="0" hangingPunct="1">
                <a:lnSpc>
                  <a:spcPct val="100000"/>
                </a:lnSpc>
                <a:spcBef>
                  <a:spcPts val="0"/>
                </a:spcBef>
                <a:spcAft>
                  <a:spcPts val="0"/>
                </a:spcAft>
                <a:buClrTx/>
                <a:buSzTx/>
                <a:buFontTx/>
                <a:buChar char="•"/>
                <a:tabLst>
                  <a:tab pos="127000" algn="l"/>
                </a:tabLst>
                <a:defRPr/>
              </a:pPr>
              <a:r>
                <a:rPr kumimoji="0" sz="1300" b="0" i="0" u="none" strike="noStrike" kern="1200" cap="none" spc="-5" normalizeH="0" baseline="0" noProof="0" dirty="0">
                  <a:ln>
                    <a:noFill/>
                  </a:ln>
                  <a:solidFill>
                    <a:srgbClr val="000000"/>
                  </a:solidFill>
                  <a:effectLst/>
                  <a:uLnTx/>
                  <a:uFillTx/>
                  <a:latin typeface="Arial"/>
                  <a:ea typeface="+mn-ea"/>
                  <a:cs typeface="Arial"/>
                </a:rPr>
                <a:t>Charity</a:t>
              </a:r>
              <a:r>
                <a:rPr kumimoji="0" sz="1300" b="0" i="0" u="none" strike="noStrike" kern="1200" cap="none" spc="-60" normalizeH="0" baseline="0" noProof="0" dirty="0">
                  <a:ln>
                    <a:noFill/>
                  </a:ln>
                  <a:solidFill>
                    <a:srgbClr val="000000"/>
                  </a:solidFill>
                  <a:effectLst/>
                  <a:uLnTx/>
                  <a:uFillTx/>
                  <a:latin typeface="Arial"/>
                  <a:ea typeface="+mn-ea"/>
                  <a:cs typeface="Arial"/>
                </a:rPr>
                <a:t> </a:t>
              </a:r>
              <a:r>
                <a:rPr lang="en-US" sz="1300" spc="-5" dirty="0">
                  <a:solidFill>
                    <a:srgbClr val="000000"/>
                  </a:solidFill>
                  <a:latin typeface="Arial"/>
                  <a:cs typeface="Arial"/>
                </a:rPr>
                <a:t>a</a:t>
              </a:r>
              <a:r>
                <a:rPr kumimoji="0" sz="1300" b="0" i="0" u="none" strike="noStrike" kern="1200" cap="none" spc="-5" normalizeH="0" baseline="0" noProof="0" dirty="0" err="1">
                  <a:ln>
                    <a:noFill/>
                  </a:ln>
                  <a:solidFill>
                    <a:srgbClr val="000000"/>
                  </a:solidFill>
                  <a:effectLst/>
                  <a:uLnTx/>
                  <a:uFillTx/>
                  <a:latin typeface="Arial"/>
                  <a:ea typeface="+mn-ea"/>
                  <a:cs typeface="Arial"/>
                </a:rPr>
                <a:t>ssistance</a:t>
              </a:r>
              <a:endParaRPr kumimoji="0" sz="1300" b="0" i="0" u="none" strike="noStrike" kern="1200" cap="none" spc="0" normalizeH="0" baseline="0" noProof="0" dirty="0">
                <a:ln>
                  <a:noFill/>
                </a:ln>
                <a:solidFill>
                  <a:srgbClr val="000000"/>
                </a:solidFill>
                <a:effectLst/>
                <a:uLnTx/>
                <a:uFillTx/>
                <a:latin typeface="Arial"/>
                <a:ea typeface="+mn-ea"/>
                <a:cs typeface="Arial"/>
              </a:endParaRPr>
            </a:p>
            <a:p>
              <a:pPr marL="127000" marR="0" lvl="0" indent="-114300" algn="l" defTabSz="914400" rtl="0" eaLnBrk="1" fontAlgn="auto" latinLnBrk="0" hangingPunct="1">
                <a:lnSpc>
                  <a:spcPct val="100000"/>
                </a:lnSpc>
                <a:spcBef>
                  <a:spcPts val="0"/>
                </a:spcBef>
                <a:spcAft>
                  <a:spcPts val="0"/>
                </a:spcAft>
                <a:buClrTx/>
                <a:buSzTx/>
                <a:buFontTx/>
                <a:buChar char="•"/>
                <a:tabLst>
                  <a:tab pos="127000" algn="l"/>
                </a:tabLst>
                <a:defRPr/>
              </a:pPr>
              <a:r>
                <a:rPr kumimoji="0" sz="1300" b="0" i="0" u="none" strike="noStrike" kern="1200" cap="none" spc="-5" normalizeH="0" baseline="0" noProof="0" dirty="0">
                  <a:ln>
                    <a:noFill/>
                  </a:ln>
                  <a:solidFill>
                    <a:srgbClr val="000000"/>
                  </a:solidFill>
                  <a:effectLst/>
                  <a:uLnTx/>
                  <a:uFillTx/>
                  <a:latin typeface="Arial"/>
                  <a:ea typeface="+mn-ea"/>
                  <a:cs typeface="Arial"/>
                </a:rPr>
                <a:t>Payment</a:t>
              </a:r>
              <a:r>
                <a:rPr kumimoji="0" sz="1300" b="0" i="0" u="none" strike="noStrike" kern="1200" cap="none" spc="25" normalizeH="0" baseline="0" noProof="0" dirty="0">
                  <a:ln>
                    <a:noFill/>
                  </a:ln>
                  <a:solidFill>
                    <a:srgbClr val="000000"/>
                  </a:solidFill>
                  <a:effectLst/>
                  <a:uLnTx/>
                  <a:uFillTx/>
                  <a:latin typeface="Arial"/>
                  <a:ea typeface="+mn-ea"/>
                  <a:cs typeface="Arial"/>
                </a:rPr>
                <a:t> </a:t>
              </a:r>
              <a:r>
                <a:rPr lang="en-US" sz="1300" spc="-5" dirty="0">
                  <a:solidFill>
                    <a:srgbClr val="000000"/>
                  </a:solidFill>
                  <a:latin typeface="Arial"/>
                  <a:cs typeface="Arial"/>
                </a:rPr>
                <a:t>p</a:t>
              </a:r>
              <a:r>
                <a:rPr kumimoji="0" sz="1300" b="0" i="0" u="none" strike="noStrike" kern="1200" cap="none" spc="-5" normalizeH="0" baseline="0" noProof="0" dirty="0" err="1">
                  <a:ln>
                    <a:noFill/>
                  </a:ln>
                  <a:solidFill>
                    <a:srgbClr val="000000"/>
                  </a:solidFill>
                  <a:effectLst/>
                  <a:uLnTx/>
                  <a:uFillTx/>
                  <a:latin typeface="Arial"/>
                  <a:ea typeface="+mn-ea"/>
                  <a:cs typeface="Arial"/>
                </a:rPr>
                <a:t>lans</a:t>
              </a:r>
              <a:endParaRPr kumimoji="0" sz="13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10" name="object 10">
              <a:extLst>
                <a:ext uri="{FF2B5EF4-FFF2-40B4-BE49-F238E27FC236}">
                  <a16:creationId xmlns:a16="http://schemas.microsoft.com/office/drawing/2014/main" id="{E770EB53-B765-46E5-94F6-5BDD4142C953}"/>
                </a:ext>
              </a:extLst>
            </p:cNvPr>
            <p:cNvGrpSpPr/>
            <p:nvPr/>
          </p:nvGrpSpPr>
          <p:grpSpPr>
            <a:xfrm>
              <a:off x="4670805" y="1699005"/>
              <a:ext cx="812800" cy="1214120"/>
              <a:chOff x="4670805" y="1699005"/>
              <a:chExt cx="812800" cy="1214120"/>
            </a:xfrm>
          </p:grpSpPr>
          <p:sp>
            <p:nvSpPr>
              <p:cNvPr id="31" name="object 11">
                <a:extLst>
                  <a:ext uri="{FF2B5EF4-FFF2-40B4-BE49-F238E27FC236}">
                    <a16:creationId xmlns:a16="http://schemas.microsoft.com/office/drawing/2014/main" id="{5F5315CB-AF17-4A82-B832-BA6303D19A3A}"/>
                  </a:ext>
                </a:extLst>
              </p:cNvPr>
              <p:cNvSpPr/>
              <p:nvPr/>
            </p:nvSpPr>
            <p:spPr>
              <a:xfrm>
                <a:off x="4677155" y="1705355"/>
                <a:ext cx="800100" cy="1201420"/>
              </a:xfrm>
              <a:custGeom>
                <a:avLst/>
                <a:gdLst/>
                <a:ahLst/>
                <a:cxnLst/>
                <a:rect l="l" t="t" r="r" b="b"/>
                <a:pathLst>
                  <a:path w="800100" h="1201420">
                    <a:moveTo>
                      <a:pt x="800100" y="0"/>
                    </a:moveTo>
                    <a:lnTo>
                      <a:pt x="0" y="0"/>
                    </a:lnTo>
                    <a:lnTo>
                      <a:pt x="0" y="1200912"/>
                    </a:lnTo>
                    <a:lnTo>
                      <a:pt x="800100" y="1200912"/>
                    </a:lnTo>
                    <a:lnTo>
                      <a:pt x="800100" y="0"/>
                    </a:lnTo>
                    <a:close/>
                  </a:path>
                </a:pathLst>
              </a:custGeom>
              <a:solidFill>
                <a:srgbClr val="279CA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object 12">
                <a:extLst>
                  <a:ext uri="{FF2B5EF4-FFF2-40B4-BE49-F238E27FC236}">
                    <a16:creationId xmlns:a16="http://schemas.microsoft.com/office/drawing/2014/main" id="{0CBF0DE2-4121-4171-973F-B6BC140B8219}"/>
                  </a:ext>
                </a:extLst>
              </p:cNvPr>
              <p:cNvSpPr/>
              <p:nvPr/>
            </p:nvSpPr>
            <p:spPr>
              <a:xfrm>
                <a:off x="4677155" y="1705355"/>
                <a:ext cx="800100" cy="1201420"/>
              </a:xfrm>
              <a:custGeom>
                <a:avLst/>
                <a:gdLst/>
                <a:ahLst/>
                <a:cxnLst/>
                <a:rect l="l" t="t" r="r" b="b"/>
                <a:pathLst>
                  <a:path w="800100" h="1201420">
                    <a:moveTo>
                      <a:pt x="0" y="1200912"/>
                    </a:moveTo>
                    <a:lnTo>
                      <a:pt x="800100" y="1200912"/>
                    </a:lnTo>
                    <a:lnTo>
                      <a:pt x="800100" y="0"/>
                    </a:lnTo>
                    <a:lnTo>
                      <a:pt x="0" y="0"/>
                    </a:lnTo>
                    <a:lnTo>
                      <a:pt x="0" y="1200912"/>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1" name="object 13">
              <a:extLst>
                <a:ext uri="{FF2B5EF4-FFF2-40B4-BE49-F238E27FC236}">
                  <a16:creationId xmlns:a16="http://schemas.microsoft.com/office/drawing/2014/main" id="{2F1BCBA1-15B7-42E5-B2C3-7B1E43603D7A}"/>
                </a:ext>
              </a:extLst>
            </p:cNvPr>
            <p:cNvSpPr/>
            <p:nvPr/>
          </p:nvSpPr>
          <p:spPr>
            <a:xfrm>
              <a:off x="806958" y="3310890"/>
              <a:ext cx="3660775" cy="1143000"/>
            </a:xfrm>
            <a:custGeom>
              <a:avLst/>
              <a:gdLst/>
              <a:ahLst/>
              <a:cxnLst/>
              <a:rect l="l" t="t" r="r" b="b"/>
              <a:pathLst>
                <a:path w="3660775" h="1143000">
                  <a:moveTo>
                    <a:pt x="0" y="1143000"/>
                  </a:moveTo>
                  <a:lnTo>
                    <a:pt x="3660648" y="1143000"/>
                  </a:lnTo>
                  <a:lnTo>
                    <a:pt x="3660648" y="0"/>
                  </a:lnTo>
                  <a:lnTo>
                    <a:pt x="0" y="0"/>
                  </a:lnTo>
                  <a:lnTo>
                    <a:pt x="0" y="1143000"/>
                  </a:lnTo>
                  <a:close/>
                </a:path>
              </a:pathLst>
            </a:custGeom>
            <a:ln w="285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object 14">
              <a:extLst>
                <a:ext uri="{FF2B5EF4-FFF2-40B4-BE49-F238E27FC236}">
                  <a16:creationId xmlns:a16="http://schemas.microsoft.com/office/drawing/2014/main" id="{A0662D14-AE52-41B7-AD2F-C04DC49EC4D1}"/>
                </a:ext>
              </a:extLst>
            </p:cNvPr>
            <p:cNvSpPr txBox="1"/>
            <p:nvPr/>
          </p:nvSpPr>
          <p:spPr>
            <a:xfrm>
              <a:off x="1569211" y="3321810"/>
              <a:ext cx="2399665" cy="917763"/>
            </a:xfrm>
            <a:prstGeom prst="rect">
              <a:avLst/>
            </a:prstGeom>
          </p:spPr>
          <p:txBody>
            <a:bodyPr vert="horz" wrap="square" lIns="0" tIns="49530" rIns="0" bIns="0" rtlCol="0">
              <a:spAutoFit/>
            </a:bodyPr>
            <a:lstStyle/>
            <a:p>
              <a:pPr marL="12700" marR="56515" lvl="0" indent="0" algn="l" defTabSz="914400" rtl="0" eaLnBrk="1" fontAlgn="auto" latinLnBrk="0" hangingPunct="1">
                <a:lnSpc>
                  <a:spcPts val="1630"/>
                </a:lnSpc>
                <a:spcBef>
                  <a:spcPts val="390"/>
                </a:spcBef>
                <a:spcAft>
                  <a:spcPts val="0"/>
                </a:spcAft>
                <a:buClrTx/>
                <a:buSzTx/>
                <a:buFontTx/>
                <a:buNone/>
                <a:tabLst/>
                <a:defRPr/>
              </a:pPr>
              <a:r>
                <a:rPr kumimoji="0" sz="1600" b="1" i="0" u="none" strike="noStrike" kern="1200" cap="none" spc="-5" normalizeH="0" baseline="0" noProof="0" dirty="0">
                  <a:ln>
                    <a:noFill/>
                  </a:ln>
                  <a:solidFill>
                    <a:srgbClr val="000000"/>
                  </a:solidFill>
                  <a:effectLst/>
                  <a:uLnTx/>
                  <a:uFillTx/>
                  <a:latin typeface="Arial"/>
                  <a:ea typeface="+mn-ea"/>
                  <a:cs typeface="Arial"/>
                </a:rPr>
                <a:t>Cancer Center</a:t>
              </a:r>
              <a:r>
                <a:rPr kumimoji="0" sz="1600" b="1" i="0" u="none" strike="noStrike" kern="1200" cap="none" spc="-35" normalizeH="0" baseline="0" noProof="0" dirty="0">
                  <a:ln>
                    <a:noFill/>
                  </a:ln>
                  <a:solidFill>
                    <a:srgbClr val="000000"/>
                  </a:solidFill>
                  <a:effectLst/>
                  <a:uLnTx/>
                  <a:uFillTx/>
                  <a:latin typeface="Arial"/>
                  <a:ea typeface="+mn-ea"/>
                  <a:cs typeface="Arial"/>
                </a:rPr>
                <a:t> </a:t>
              </a:r>
              <a:r>
                <a:rPr kumimoji="0" sz="1600" b="1" i="0" u="none" strike="noStrike" kern="1200" cap="none" spc="-5" normalizeH="0" baseline="0" noProof="0" dirty="0">
                  <a:ln>
                    <a:noFill/>
                  </a:ln>
                  <a:solidFill>
                    <a:srgbClr val="000000"/>
                  </a:solidFill>
                  <a:effectLst/>
                  <a:uLnTx/>
                  <a:uFillTx/>
                  <a:latin typeface="Arial"/>
                  <a:ea typeface="+mn-ea"/>
                  <a:cs typeface="Arial"/>
                </a:rPr>
                <a:t>Financial  Counselor</a:t>
              </a:r>
              <a:endParaRPr kumimoji="0" sz="1600" b="0" i="0" u="none" strike="noStrike" kern="1200" cap="none" spc="0" normalizeH="0" baseline="0" noProof="0" dirty="0">
                <a:ln>
                  <a:noFill/>
                </a:ln>
                <a:solidFill>
                  <a:srgbClr val="000000"/>
                </a:solidFill>
                <a:effectLst/>
                <a:uLnTx/>
                <a:uFillTx/>
                <a:latin typeface="Arial"/>
                <a:ea typeface="+mn-ea"/>
                <a:cs typeface="Arial"/>
              </a:endParaRPr>
            </a:p>
            <a:p>
              <a:pPr marL="127000" marR="0" lvl="0" indent="-114300" algn="l" defTabSz="914400" rtl="0" eaLnBrk="1" fontAlgn="auto" latinLnBrk="0" hangingPunct="1">
                <a:lnSpc>
                  <a:spcPct val="100000"/>
                </a:lnSpc>
                <a:spcBef>
                  <a:spcPts val="275"/>
                </a:spcBef>
                <a:spcAft>
                  <a:spcPts val="0"/>
                </a:spcAft>
                <a:buClrTx/>
                <a:buSzTx/>
                <a:buFontTx/>
                <a:buChar char="•"/>
                <a:tabLst>
                  <a:tab pos="127000" algn="l"/>
                </a:tabLst>
                <a:defRPr/>
              </a:pPr>
              <a:r>
                <a:rPr kumimoji="0" sz="1300" b="0" i="0" u="none" strike="noStrike" kern="1200" cap="none" spc="-5" normalizeH="0" baseline="0" noProof="0" dirty="0">
                  <a:ln>
                    <a:noFill/>
                  </a:ln>
                  <a:solidFill>
                    <a:srgbClr val="000000"/>
                  </a:solidFill>
                  <a:effectLst/>
                  <a:uLnTx/>
                  <a:uFillTx/>
                  <a:latin typeface="Arial"/>
                  <a:ea typeface="+mn-ea"/>
                  <a:cs typeface="Arial"/>
                </a:rPr>
                <a:t>Manufacturer </a:t>
              </a:r>
              <a:r>
                <a:rPr kumimoji="0" lang="en-US" sz="1300" b="0" i="0" u="none" strike="noStrike" kern="1200" cap="none" spc="-5" normalizeH="0" baseline="0" noProof="0" dirty="0">
                  <a:ln>
                    <a:noFill/>
                  </a:ln>
                  <a:solidFill>
                    <a:srgbClr val="000000"/>
                  </a:solidFill>
                  <a:effectLst/>
                  <a:uLnTx/>
                  <a:uFillTx/>
                  <a:latin typeface="Arial"/>
                  <a:ea typeface="+mn-ea"/>
                  <a:cs typeface="Arial"/>
                </a:rPr>
                <a:t>c</a:t>
              </a:r>
              <a:r>
                <a:rPr kumimoji="0" sz="1300" b="0" i="0" u="none" strike="noStrike" kern="1200" cap="none" spc="-5" normalizeH="0" baseline="0" noProof="0" dirty="0">
                  <a:ln>
                    <a:noFill/>
                  </a:ln>
                  <a:solidFill>
                    <a:srgbClr val="000000"/>
                  </a:solidFill>
                  <a:effectLst/>
                  <a:uLnTx/>
                  <a:uFillTx/>
                  <a:latin typeface="Arial"/>
                  <a:ea typeface="+mn-ea"/>
                  <a:cs typeface="Arial"/>
                </a:rPr>
                <a:t>opay</a:t>
              </a:r>
              <a:r>
                <a:rPr kumimoji="0" sz="1300" b="0" i="0" u="none" strike="noStrike" kern="1200" cap="none" spc="45" normalizeH="0" baseline="0" noProof="0" dirty="0">
                  <a:ln>
                    <a:noFill/>
                  </a:ln>
                  <a:solidFill>
                    <a:srgbClr val="000000"/>
                  </a:solidFill>
                  <a:effectLst/>
                  <a:uLnTx/>
                  <a:uFillTx/>
                  <a:latin typeface="Arial"/>
                  <a:ea typeface="+mn-ea"/>
                  <a:cs typeface="Arial"/>
                </a:rPr>
                <a:t> </a:t>
              </a:r>
              <a:r>
                <a:rPr lang="en-US" sz="1300" spc="-5" dirty="0">
                  <a:solidFill>
                    <a:srgbClr val="000000"/>
                  </a:solidFill>
                  <a:latin typeface="Arial"/>
                  <a:cs typeface="Arial"/>
                </a:rPr>
                <a:t>p</a:t>
              </a:r>
              <a:r>
                <a:rPr kumimoji="0" sz="1300" b="0" i="0" u="none" strike="noStrike" kern="1200" cap="none" spc="-5" normalizeH="0" baseline="0" noProof="0" dirty="0" err="1">
                  <a:ln>
                    <a:noFill/>
                  </a:ln>
                  <a:solidFill>
                    <a:srgbClr val="000000"/>
                  </a:solidFill>
                  <a:effectLst/>
                  <a:uLnTx/>
                  <a:uFillTx/>
                  <a:latin typeface="Arial"/>
                  <a:ea typeface="+mn-ea"/>
                  <a:cs typeface="Arial"/>
                </a:rPr>
                <a:t>rograms</a:t>
              </a:r>
              <a:endParaRPr kumimoji="0" sz="1300" b="0" i="0" u="none" strike="noStrike" kern="1200" cap="none" spc="0" normalizeH="0" baseline="0" noProof="0" dirty="0">
                <a:ln>
                  <a:noFill/>
                </a:ln>
                <a:solidFill>
                  <a:srgbClr val="000000"/>
                </a:solidFill>
                <a:effectLst/>
                <a:uLnTx/>
                <a:uFillTx/>
                <a:latin typeface="Arial"/>
                <a:ea typeface="+mn-ea"/>
                <a:cs typeface="Arial"/>
              </a:endParaRPr>
            </a:p>
            <a:p>
              <a:pPr marL="127000" marR="0" lvl="0" indent="-114300" algn="l" defTabSz="914400" rtl="0" eaLnBrk="1" fontAlgn="auto" latinLnBrk="0" hangingPunct="1">
                <a:lnSpc>
                  <a:spcPct val="100000"/>
                </a:lnSpc>
                <a:spcBef>
                  <a:spcPts val="0"/>
                </a:spcBef>
                <a:spcAft>
                  <a:spcPts val="0"/>
                </a:spcAft>
                <a:buClrTx/>
                <a:buSzTx/>
                <a:buFontTx/>
                <a:buChar char="•"/>
                <a:tabLst>
                  <a:tab pos="127000" algn="l"/>
                </a:tabLst>
                <a:defRPr/>
              </a:pPr>
              <a:r>
                <a:rPr kumimoji="0" sz="1300" b="0" i="0" u="none" strike="noStrike" kern="1200" cap="none" spc="-5" normalizeH="0" baseline="0" noProof="0" dirty="0">
                  <a:ln>
                    <a:noFill/>
                  </a:ln>
                  <a:solidFill>
                    <a:srgbClr val="000000"/>
                  </a:solidFill>
                  <a:effectLst/>
                  <a:uLnTx/>
                  <a:uFillTx/>
                  <a:latin typeface="Arial"/>
                  <a:ea typeface="+mn-ea"/>
                  <a:cs typeface="Arial"/>
                </a:rPr>
                <a:t>Foundation </a:t>
              </a:r>
              <a:r>
                <a:rPr kumimoji="0" lang="en-US" sz="1300" b="0" i="0" u="none" strike="noStrike" kern="1200" cap="none" spc="-5" normalizeH="0" baseline="0" noProof="0" dirty="0">
                  <a:ln>
                    <a:noFill/>
                  </a:ln>
                  <a:solidFill>
                    <a:srgbClr val="000000"/>
                  </a:solidFill>
                  <a:effectLst/>
                  <a:uLnTx/>
                  <a:uFillTx/>
                  <a:latin typeface="Arial"/>
                  <a:ea typeface="+mn-ea"/>
                  <a:cs typeface="Arial"/>
                </a:rPr>
                <a:t>c</a:t>
              </a:r>
              <a:r>
                <a:rPr kumimoji="0" sz="1300" b="0" i="0" u="none" strike="noStrike" kern="1200" cap="none" spc="-5" normalizeH="0" baseline="0" noProof="0" dirty="0">
                  <a:ln>
                    <a:noFill/>
                  </a:ln>
                  <a:solidFill>
                    <a:srgbClr val="000000"/>
                  </a:solidFill>
                  <a:effectLst/>
                  <a:uLnTx/>
                  <a:uFillTx/>
                  <a:latin typeface="Arial"/>
                  <a:ea typeface="+mn-ea"/>
                  <a:cs typeface="Arial"/>
                </a:rPr>
                <a:t>opay</a:t>
              </a:r>
              <a:r>
                <a:rPr kumimoji="0" sz="1300" b="0" i="0" u="none" strike="noStrike" kern="1200" cap="none" spc="-30" normalizeH="0" baseline="0" noProof="0" dirty="0">
                  <a:ln>
                    <a:noFill/>
                  </a:ln>
                  <a:solidFill>
                    <a:srgbClr val="000000"/>
                  </a:solidFill>
                  <a:effectLst/>
                  <a:uLnTx/>
                  <a:uFillTx/>
                  <a:latin typeface="Arial"/>
                  <a:ea typeface="+mn-ea"/>
                  <a:cs typeface="Arial"/>
                </a:rPr>
                <a:t> </a:t>
              </a:r>
              <a:r>
                <a:rPr lang="en-US" sz="1300" spc="-5" dirty="0">
                  <a:solidFill>
                    <a:srgbClr val="000000"/>
                  </a:solidFill>
                  <a:latin typeface="Arial"/>
                  <a:cs typeface="Arial"/>
                </a:rPr>
                <a:t>a</a:t>
              </a:r>
              <a:r>
                <a:rPr kumimoji="0" sz="1300" b="0" i="0" u="none" strike="noStrike" kern="1200" cap="none" spc="-5" normalizeH="0" baseline="0" noProof="0" dirty="0" err="1">
                  <a:ln>
                    <a:noFill/>
                  </a:ln>
                  <a:solidFill>
                    <a:srgbClr val="000000"/>
                  </a:solidFill>
                  <a:effectLst/>
                  <a:uLnTx/>
                  <a:uFillTx/>
                  <a:latin typeface="Arial"/>
                  <a:ea typeface="+mn-ea"/>
                  <a:cs typeface="Arial"/>
                </a:rPr>
                <a:t>ssistance</a:t>
              </a:r>
              <a:endParaRPr kumimoji="0" sz="13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13" name="object 15">
              <a:extLst>
                <a:ext uri="{FF2B5EF4-FFF2-40B4-BE49-F238E27FC236}">
                  <a16:creationId xmlns:a16="http://schemas.microsoft.com/office/drawing/2014/main" id="{0C79B6D4-1C83-4985-86B7-3FAB7005BEC3}"/>
                </a:ext>
              </a:extLst>
            </p:cNvPr>
            <p:cNvGrpSpPr/>
            <p:nvPr/>
          </p:nvGrpSpPr>
          <p:grpSpPr>
            <a:xfrm>
              <a:off x="647445" y="3139185"/>
              <a:ext cx="814705" cy="1214120"/>
              <a:chOff x="647445" y="3139185"/>
              <a:chExt cx="814705" cy="1214120"/>
            </a:xfrm>
          </p:grpSpPr>
          <p:sp>
            <p:nvSpPr>
              <p:cNvPr id="29" name="object 16">
                <a:extLst>
                  <a:ext uri="{FF2B5EF4-FFF2-40B4-BE49-F238E27FC236}">
                    <a16:creationId xmlns:a16="http://schemas.microsoft.com/office/drawing/2014/main" id="{E8E69E28-E9EC-4A14-A273-D55AA9A8E315}"/>
                  </a:ext>
                </a:extLst>
              </p:cNvPr>
              <p:cNvSpPr/>
              <p:nvPr/>
            </p:nvSpPr>
            <p:spPr>
              <a:xfrm>
                <a:off x="653795" y="3145535"/>
                <a:ext cx="802005" cy="1201420"/>
              </a:xfrm>
              <a:custGeom>
                <a:avLst/>
                <a:gdLst/>
                <a:ahLst/>
                <a:cxnLst/>
                <a:rect l="l" t="t" r="r" b="b"/>
                <a:pathLst>
                  <a:path w="802005" h="1201420">
                    <a:moveTo>
                      <a:pt x="801624" y="0"/>
                    </a:moveTo>
                    <a:lnTo>
                      <a:pt x="0" y="0"/>
                    </a:lnTo>
                    <a:lnTo>
                      <a:pt x="0" y="1200912"/>
                    </a:lnTo>
                    <a:lnTo>
                      <a:pt x="801624" y="1200912"/>
                    </a:lnTo>
                    <a:lnTo>
                      <a:pt x="801624" y="0"/>
                    </a:lnTo>
                    <a:close/>
                  </a:path>
                </a:pathLst>
              </a:custGeom>
              <a:solidFill>
                <a:srgbClr val="EB5A3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object 17">
                <a:extLst>
                  <a:ext uri="{FF2B5EF4-FFF2-40B4-BE49-F238E27FC236}">
                    <a16:creationId xmlns:a16="http://schemas.microsoft.com/office/drawing/2014/main" id="{76DE99FE-010C-4C4D-87B9-BC397B0D4F12}"/>
                  </a:ext>
                </a:extLst>
              </p:cNvPr>
              <p:cNvSpPr/>
              <p:nvPr/>
            </p:nvSpPr>
            <p:spPr>
              <a:xfrm>
                <a:off x="653795" y="3145535"/>
                <a:ext cx="802005" cy="1201420"/>
              </a:xfrm>
              <a:custGeom>
                <a:avLst/>
                <a:gdLst/>
                <a:ahLst/>
                <a:cxnLst/>
                <a:rect l="l" t="t" r="r" b="b"/>
                <a:pathLst>
                  <a:path w="802005" h="1201420">
                    <a:moveTo>
                      <a:pt x="0" y="1200912"/>
                    </a:moveTo>
                    <a:lnTo>
                      <a:pt x="801624" y="1200912"/>
                    </a:lnTo>
                    <a:lnTo>
                      <a:pt x="801624" y="0"/>
                    </a:lnTo>
                    <a:lnTo>
                      <a:pt x="0" y="0"/>
                    </a:lnTo>
                    <a:lnTo>
                      <a:pt x="0" y="1200912"/>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4" name="object 18">
              <a:extLst>
                <a:ext uri="{FF2B5EF4-FFF2-40B4-BE49-F238E27FC236}">
                  <a16:creationId xmlns:a16="http://schemas.microsoft.com/office/drawing/2014/main" id="{534B38D8-6697-482D-9484-8E2FC210FA72}"/>
                </a:ext>
              </a:extLst>
            </p:cNvPr>
            <p:cNvSpPr/>
            <p:nvPr/>
          </p:nvSpPr>
          <p:spPr>
            <a:xfrm>
              <a:off x="4830317" y="3310890"/>
              <a:ext cx="3660775" cy="1143000"/>
            </a:xfrm>
            <a:custGeom>
              <a:avLst/>
              <a:gdLst/>
              <a:ahLst/>
              <a:cxnLst/>
              <a:rect l="l" t="t" r="r" b="b"/>
              <a:pathLst>
                <a:path w="3660775" h="1143000">
                  <a:moveTo>
                    <a:pt x="0" y="1143000"/>
                  </a:moveTo>
                  <a:lnTo>
                    <a:pt x="3660647" y="1143000"/>
                  </a:lnTo>
                  <a:lnTo>
                    <a:pt x="3660647" y="0"/>
                  </a:lnTo>
                  <a:lnTo>
                    <a:pt x="0" y="0"/>
                  </a:lnTo>
                  <a:lnTo>
                    <a:pt x="0" y="1143000"/>
                  </a:lnTo>
                  <a:close/>
                </a:path>
              </a:pathLst>
            </a:custGeom>
            <a:ln w="285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object 19">
              <a:extLst>
                <a:ext uri="{FF2B5EF4-FFF2-40B4-BE49-F238E27FC236}">
                  <a16:creationId xmlns:a16="http://schemas.microsoft.com/office/drawing/2014/main" id="{D09A1EAD-EDBC-476D-9A98-72B8D8FD6ECB}"/>
                </a:ext>
              </a:extLst>
            </p:cNvPr>
            <p:cNvSpPr txBox="1"/>
            <p:nvPr/>
          </p:nvSpPr>
          <p:spPr>
            <a:xfrm>
              <a:off x="5592571" y="3317875"/>
              <a:ext cx="2509520" cy="1011555"/>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5" normalizeH="0" baseline="0" noProof="0" dirty="0">
                  <a:ln>
                    <a:noFill/>
                  </a:ln>
                  <a:solidFill>
                    <a:srgbClr val="000000"/>
                  </a:solidFill>
                  <a:effectLst/>
                  <a:uLnTx/>
                  <a:uFillTx/>
                  <a:latin typeface="Arial"/>
                  <a:ea typeface="+mn-ea"/>
                  <a:cs typeface="Arial"/>
                </a:rPr>
                <a:t>Pharmacy</a:t>
              </a:r>
              <a:endParaRPr kumimoji="0" sz="1600" b="0" i="0" u="none" strike="noStrike" kern="1200" cap="none" spc="0" normalizeH="0" baseline="0" noProof="0" dirty="0">
                <a:ln>
                  <a:noFill/>
                </a:ln>
                <a:solidFill>
                  <a:srgbClr val="000000"/>
                </a:solidFill>
                <a:effectLst/>
                <a:uLnTx/>
                <a:uFillTx/>
                <a:latin typeface="Arial"/>
                <a:ea typeface="+mn-ea"/>
                <a:cs typeface="Arial"/>
              </a:endParaRPr>
            </a:p>
            <a:p>
              <a:pPr marL="127000" marR="5080" lvl="0" indent="-114300" algn="l" defTabSz="914400" rtl="0" eaLnBrk="1" fontAlgn="auto" latinLnBrk="0" hangingPunct="1">
                <a:lnSpc>
                  <a:spcPts val="1320"/>
                </a:lnSpc>
                <a:spcBef>
                  <a:spcPts val="315"/>
                </a:spcBef>
                <a:spcAft>
                  <a:spcPts val="0"/>
                </a:spcAft>
                <a:buClrTx/>
                <a:buSzTx/>
                <a:buFontTx/>
                <a:buChar char="•"/>
                <a:tabLst>
                  <a:tab pos="127000" algn="l"/>
                </a:tabLst>
                <a:defRPr/>
              </a:pPr>
              <a:r>
                <a:rPr kumimoji="0" sz="1300" b="0" i="0" u="none" strike="noStrike" kern="1200" cap="none" spc="-5" normalizeH="0" baseline="0" noProof="0" dirty="0">
                  <a:ln>
                    <a:noFill/>
                  </a:ln>
                  <a:solidFill>
                    <a:srgbClr val="000000"/>
                  </a:solidFill>
                  <a:effectLst/>
                  <a:uLnTx/>
                  <a:uFillTx/>
                  <a:latin typeface="Arial"/>
                  <a:ea typeface="+mn-ea"/>
                  <a:cs typeface="Arial"/>
                </a:rPr>
                <a:t>Manufacturer </a:t>
              </a:r>
              <a:r>
                <a:rPr kumimoji="0" lang="en-US" sz="1300" b="0" i="0" u="none" strike="noStrike" kern="1200" cap="none" spc="-5" normalizeH="0" baseline="0" noProof="0" dirty="0">
                  <a:ln>
                    <a:noFill/>
                  </a:ln>
                  <a:solidFill>
                    <a:srgbClr val="000000"/>
                  </a:solidFill>
                  <a:effectLst/>
                  <a:uLnTx/>
                  <a:uFillTx/>
                  <a:latin typeface="Arial"/>
                  <a:ea typeface="+mn-ea"/>
                  <a:cs typeface="Arial"/>
                </a:rPr>
                <a:t>p</a:t>
              </a:r>
              <a:r>
                <a:rPr kumimoji="0" sz="1300" b="0" i="0" u="none" strike="noStrike" kern="1200" cap="none" spc="-5" normalizeH="0" baseline="0" noProof="0" dirty="0">
                  <a:ln>
                    <a:noFill/>
                  </a:ln>
                  <a:solidFill>
                    <a:srgbClr val="000000"/>
                  </a:solidFill>
                  <a:effectLst/>
                  <a:uLnTx/>
                  <a:uFillTx/>
                  <a:latin typeface="Arial"/>
                  <a:ea typeface="+mn-ea"/>
                  <a:cs typeface="Arial"/>
                </a:rPr>
                <a:t>atient </a:t>
              </a:r>
              <a:r>
                <a:rPr lang="en-US" sz="1300" spc="-5" dirty="0">
                  <a:solidFill>
                    <a:srgbClr val="000000"/>
                  </a:solidFill>
                  <a:latin typeface="Arial"/>
                  <a:cs typeface="Arial"/>
                </a:rPr>
                <a:t>a</a:t>
              </a:r>
              <a:r>
                <a:rPr kumimoji="0" sz="1300" b="0" i="0" u="none" strike="noStrike" kern="1200" cap="none" spc="-5" normalizeH="0" baseline="0" noProof="0" dirty="0" err="1">
                  <a:ln>
                    <a:noFill/>
                  </a:ln>
                  <a:solidFill>
                    <a:srgbClr val="000000"/>
                  </a:solidFill>
                  <a:effectLst/>
                  <a:uLnTx/>
                  <a:uFillTx/>
                  <a:latin typeface="Arial"/>
                  <a:ea typeface="+mn-ea"/>
                  <a:cs typeface="Arial"/>
                </a:rPr>
                <a:t>ssistance</a:t>
              </a:r>
              <a:r>
                <a:rPr kumimoji="0" sz="1300" b="0" i="0" u="none" strike="noStrike" kern="1200" cap="none" spc="-5" normalizeH="0" baseline="0" noProof="0" dirty="0">
                  <a:ln>
                    <a:noFill/>
                  </a:ln>
                  <a:solidFill>
                    <a:srgbClr val="000000"/>
                  </a:solidFill>
                  <a:effectLst/>
                  <a:uLnTx/>
                  <a:uFillTx/>
                  <a:latin typeface="Arial"/>
                  <a:ea typeface="+mn-ea"/>
                  <a:cs typeface="Arial"/>
                </a:rPr>
                <a:t>  </a:t>
              </a:r>
              <a:r>
                <a:rPr lang="en-US" sz="1300" spc="-10" dirty="0">
                  <a:solidFill>
                    <a:srgbClr val="000000"/>
                  </a:solidFill>
                  <a:latin typeface="Arial"/>
                  <a:cs typeface="Arial"/>
                </a:rPr>
                <a:t>p</a:t>
              </a:r>
              <a:r>
                <a:rPr kumimoji="0" sz="1300" b="0" i="0" u="none" strike="noStrike" kern="1200" cap="none" spc="-10" normalizeH="0" baseline="0" noProof="0" dirty="0" err="1">
                  <a:ln>
                    <a:noFill/>
                  </a:ln>
                  <a:solidFill>
                    <a:srgbClr val="000000"/>
                  </a:solidFill>
                  <a:effectLst/>
                  <a:uLnTx/>
                  <a:uFillTx/>
                  <a:latin typeface="Arial"/>
                  <a:ea typeface="+mn-ea"/>
                  <a:cs typeface="Arial"/>
                </a:rPr>
                <a:t>rograms</a:t>
              </a:r>
              <a:endParaRPr kumimoji="0" sz="1300" b="0" i="0" u="none" strike="noStrike" kern="1200" cap="none" spc="0" normalizeH="0" baseline="0" noProof="0" dirty="0">
                <a:ln>
                  <a:noFill/>
                </a:ln>
                <a:solidFill>
                  <a:srgbClr val="000000"/>
                </a:solidFill>
                <a:effectLst/>
                <a:uLnTx/>
                <a:uFillTx/>
                <a:latin typeface="Arial"/>
                <a:ea typeface="+mn-ea"/>
                <a:cs typeface="Arial"/>
              </a:endParaRPr>
            </a:p>
            <a:p>
              <a:pPr marL="127000" marR="382905" lvl="0" indent="-114300" algn="l" defTabSz="914400" rtl="0" eaLnBrk="1" fontAlgn="auto" latinLnBrk="0" hangingPunct="1">
                <a:lnSpc>
                  <a:spcPts val="1330"/>
                </a:lnSpc>
                <a:spcBef>
                  <a:spcPts val="234"/>
                </a:spcBef>
                <a:spcAft>
                  <a:spcPts val="0"/>
                </a:spcAft>
                <a:buClrTx/>
                <a:buSzTx/>
                <a:buFontTx/>
                <a:buChar char="•"/>
                <a:tabLst>
                  <a:tab pos="127000" algn="l"/>
                </a:tabLst>
                <a:defRPr/>
              </a:pPr>
              <a:r>
                <a:rPr kumimoji="0" sz="1300" b="0" i="0" u="none" strike="noStrike" kern="1200" cap="none" spc="-5" normalizeH="0" baseline="0" noProof="0" dirty="0">
                  <a:ln>
                    <a:noFill/>
                  </a:ln>
                  <a:solidFill>
                    <a:srgbClr val="000000"/>
                  </a:solidFill>
                  <a:effectLst/>
                  <a:uLnTx/>
                  <a:uFillTx/>
                  <a:latin typeface="Arial"/>
                  <a:ea typeface="+mn-ea"/>
                  <a:cs typeface="Arial"/>
                </a:rPr>
                <a:t>Manufacturer </a:t>
              </a:r>
              <a:r>
                <a:rPr kumimoji="0" lang="en-US" sz="1300" b="0" i="0" u="none" strike="noStrike" kern="1200" cap="none" spc="-5" normalizeH="0" baseline="0" noProof="0" dirty="0">
                  <a:ln>
                    <a:noFill/>
                  </a:ln>
                  <a:solidFill>
                    <a:srgbClr val="000000"/>
                  </a:solidFill>
                  <a:effectLst/>
                  <a:uLnTx/>
                  <a:uFillTx/>
                  <a:latin typeface="Arial"/>
                  <a:ea typeface="+mn-ea"/>
                  <a:cs typeface="Arial"/>
                </a:rPr>
                <a:t>r</a:t>
              </a:r>
              <a:r>
                <a:rPr kumimoji="0" sz="1300" b="0" i="0" u="none" strike="noStrike" kern="1200" cap="none" spc="-5" normalizeH="0" baseline="0" noProof="0" dirty="0">
                  <a:ln>
                    <a:noFill/>
                  </a:ln>
                  <a:solidFill>
                    <a:srgbClr val="000000"/>
                  </a:solidFill>
                  <a:effectLst/>
                  <a:uLnTx/>
                  <a:uFillTx/>
                  <a:latin typeface="Arial"/>
                  <a:ea typeface="+mn-ea"/>
                  <a:cs typeface="Arial"/>
                </a:rPr>
                <a:t>eplacement  </a:t>
              </a:r>
              <a:r>
                <a:rPr lang="en-US" sz="1300" spc="-10" dirty="0">
                  <a:solidFill>
                    <a:srgbClr val="000000"/>
                  </a:solidFill>
                  <a:latin typeface="Arial"/>
                  <a:cs typeface="Arial"/>
                </a:rPr>
                <a:t>p</a:t>
              </a:r>
              <a:r>
                <a:rPr kumimoji="0" sz="1300" b="0" i="0" u="none" strike="noStrike" kern="1200" cap="none" spc="-10" normalizeH="0" baseline="0" noProof="0" dirty="0" err="1">
                  <a:ln>
                    <a:noFill/>
                  </a:ln>
                  <a:solidFill>
                    <a:srgbClr val="000000"/>
                  </a:solidFill>
                  <a:effectLst/>
                  <a:uLnTx/>
                  <a:uFillTx/>
                  <a:latin typeface="Arial"/>
                  <a:ea typeface="+mn-ea"/>
                  <a:cs typeface="Arial"/>
                </a:rPr>
                <a:t>rograms</a:t>
              </a:r>
              <a:endParaRPr kumimoji="0" sz="13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16" name="object 20">
              <a:extLst>
                <a:ext uri="{FF2B5EF4-FFF2-40B4-BE49-F238E27FC236}">
                  <a16:creationId xmlns:a16="http://schemas.microsoft.com/office/drawing/2014/main" id="{B415C678-6646-4D49-BB8C-F1AD322391F2}"/>
                </a:ext>
              </a:extLst>
            </p:cNvPr>
            <p:cNvGrpSpPr/>
            <p:nvPr/>
          </p:nvGrpSpPr>
          <p:grpSpPr>
            <a:xfrm>
              <a:off x="4670805" y="3139185"/>
              <a:ext cx="812800" cy="1214120"/>
              <a:chOff x="4670805" y="3139185"/>
              <a:chExt cx="812800" cy="1214120"/>
            </a:xfrm>
          </p:grpSpPr>
          <p:sp>
            <p:nvSpPr>
              <p:cNvPr id="27" name="object 21">
                <a:extLst>
                  <a:ext uri="{FF2B5EF4-FFF2-40B4-BE49-F238E27FC236}">
                    <a16:creationId xmlns:a16="http://schemas.microsoft.com/office/drawing/2014/main" id="{991040E6-FFDD-433B-9A42-DD3D684A9443}"/>
                  </a:ext>
                </a:extLst>
              </p:cNvPr>
              <p:cNvSpPr/>
              <p:nvPr/>
            </p:nvSpPr>
            <p:spPr>
              <a:xfrm>
                <a:off x="4677155" y="3145535"/>
                <a:ext cx="800100" cy="1201420"/>
              </a:xfrm>
              <a:custGeom>
                <a:avLst/>
                <a:gdLst/>
                <a:ahLst/>
                <a:cxnLst/>
                <a:rect l="l" t="t" r="r" b="b"/>
                <a:pathLst>
                  <a:path w="800100" h="1201420">
                    <a:moveTo>
                      <a:pt x="800100" y="0"/>
                    </a:moveTo>
                    <a:lnTo>
                      <a:pt x="0" y="0"/>
                    </a:lnTo>
                    <a:lnTo>
                      <a:pt x="0" y="1200912"/>
                    </a:lnTo>
                    <a:lnTo>
                      <a:pt x="800100" y="1200912"/>
                    </a:lnTo>
                    <a:lnTo>
                      <a:pt x="800100" y="0"/>
                    </a:lnTo>
                    <a:close/>
                  </a:path>
                </a:pathLst>
              </a:custGeom>
              <a:solidFill>
                <a:srgbClr val="0073C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object 22">
                <a:extLst>
                  <a:ext uri="{FF2B5EF4-FFF2-40B4-BE49-F238E27FC236}">
                    <a16:creationId xmlns:a16="http://schemas.microsoft.com/office/drawing/2014/main" id="{9D9B1066-7738-4573-BB69-9B4A6F52C835}"/>
                  </a:ext>
                </a:extLst>
              </p:cNvPr>
              <p:cNvSpPr/>
              <p:nvPr/>
            </p:nvSpPr>
            <p:spPr>
              <a:xfrm>
                <a:off x="4677155" y="3145535"/>
                <a:ext cx="800100" cy="1201420"/>
              </a:xfrm>
              <a:custGeom>
                <a:avLst/>
                <a:gdLst/>
                <a:ahLst/>
                <a:cxnLst/>
                <a:rect l="l" t="t" r="r" b="b"/>
                <a:pathLst>
                  <a:path w="800100" h="1201420">
                    <a:moveTo>
                      <a:pt x="0" y="1200912"/>
                    </a:moveTo>
                    <a:lnTo>
                      <a:pt x="800100" y="1200912"/>
                    </a:lnTo>
                    <a:lnTo>
                      <a:pt x="800100" y="0"/>
                    </a:lnTo>
                    <a:lnTo>
                      <a:pt x="0" y="0"/>
                    </a:lnTo>
                    <a:lnTo>
                      <a:pt x="0" y="1200912"/>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7" name="object 23">
              <a:extLst>
                <a:ext uri="{FF2B5EF4-FFF2-40B4-BE49-F238E27FC236}">
                  <a16:creationId xmlns:a16="http://schemas.microsoft.com/office/drawing/2014/main" id="{0E7F3E86-9F81-4E7E-BDE3-B7A0BAA87A15}"/>
                </a:ext>
              </a:extLst>
            </p:cNvPr>
            <p:cNvSpPr/>
            <p:nvPr/>
          </p:nvSpPr>
          <p:spPr>
            <a:xfrm>
              <a:off x="806958" y="4751070"/>
              <a:ext cx="3660775" cy="1143000"/>
            </a:xfrm>
            <a:custGeom>
              <a:avLst/>
              <a:gdLst/>
              <a:ahLst/>
              <a:cxnLst/>
              <a:rect l="l" t="t" r="r" b="b"/>
              <a:pathLst>
                <a:path w="3660775" h="1143000">
                  <a:moveTo>
                    <a:pt x="0" y="1142999"/>
                  </a:moveTo>
                  <a:lnTo>
                    <a:pt x="3660648" y="1142999"/>
                  </a:lnTo>
                  <a:lnTo>
                    <a:pt x="3660648" y="0"/>
                  </a:lnTo>
                  <a:lnTo>
                    <a:pt x="0" y="0"/>
                  </a:lnTo>
                  <a:lnTo>
                    <a:pt x="0" y="1142999"/>
                  </a:lnTo>
                  <a:close/>
                </a:path>
              </a:pathLst>
            </a:custGeom>
            <a:ln w="285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object 24">
              <a:extLst>
                <a:ext uri="{FF2B5EF4-FFF2-40B4-BE49-F238E27FC236}">
                  <a16:creationId xmlns:a16="http://schemas.microsoft.com/office/drawing/2014/main" id="{12335D16-413C-47E5-8BAF-C5CC22497C9E}"/>
                </a:ext>
              </a:extLst>
            </p:cNvPr>
            <p:cNvSpPr txBox="1"/>
            <p:nvPr/>
          </p:nvSpPr>
          <p:spPr>
            <a:xfrm>
              <a:off x="1569211" y="4714138"/>
              <a:ext cx="1801495" cy="960967"/>
            </a:xfrm>
            <a:prstGeom prst="rect">
              <a:avLst/>
            </a:prstGeom>
          </p:spPr>
          <p:txBody>
            <a:bodyPr vert="horz" wrap="square" lIns="0" tIns="55880" rIns="0" bIns="0" rtlCol="0">
              <a:spAutoFit/>
            </a:bodyPr>
            <a:lstStyle/>
            <a:p>
              <a:pPr marL="12700" marR="0" lvl="0" indent="0" algn="l" defTabSz="914400" rtl="0" eaLnBrk="1" fontAlgn="auto" latinLnBrk="0" hangingPunct="1">
                <a:lnSpc>
                  <a:spcPct val="100000"/>
                </a:lnSpc>
                <a:spcBef>
                  <a:spcPts val="440"/>
                </a:spcBef>
                <a:spcAft>
                  <a:spcPts val="0"/>
                </a:spcAft>
                <a:buClrTx/>
                <a:buSzTx/>
                <a:buFontTx/>
                <a:buNone/>
                <a:tabLst/>
                <a:defRPr/>
              </a:pPr>
              <a:r>
                <a:rPr kumimoji="0" sz="1600" b="1" i="0" u="none" strike="noStrike" kern="1200" cap="none" spc="-5" normalizeH="0" baseline="0" noProof="0" dirty="0">
                  <a:ln>
                    <a:noFill/>
                  </a:ln>
                  <a:solidFill>
                    <a:srgbClr val="000000"/>
                  </a:solidFill>
                  <a:effectLst/>
                  <a:uLnTx/>
                  <a:uFillTx/>
                  <a:latin typeface="Arial"/>
                  <a:ea typeface="+mn-ea"/>
                  <a:cs typeface="Arial"/>
                </a:rPr>
                <a:t>Social</a:t>
              </a:r>
              <a:r>
                <a:rPr kumimoji="0" sz="1600" b="1" i="0" u="none" strike="noStrike" kern="1200" cap="none" spc="0" normalizeH="0" baseline="0" noProof="0" dirty="0">
                  <a:ln>
                    <a:noFill/>
                  </a:ln>
                  <a:solidFill>
                    <a:srgbClr val="000000"/>
                  </a:solidFill>
                  <a:effectLst/>
                  <a:uLnTx/>
                  <a:uFillTx/>
                  <a:latin typeface="Arial"/>
                  <a:ea typeface="+mn-ea"/>
                  <a:cs typeface="Arial"/>
                </a:rPr>
                <a:t> </a:t>
              </a:r>
              <a:r>
                <a:rPr kumimoji="0" sz="1600" b="1" i="0" u="none" strike="noStrike" kern="1200" cap="none" spc="-10" normalizeH="0" baseline="0" noProof="0" dirty="0">
                  <a:ln>
                    <a:noFill/>
                  </a:ln>
                  <a:solidFill>
                    <a:srgbClr val="000000"/>
                  </a:solidFill>
                  <a:effectLst/>
                  <a:uLnTx/>
                  <a:uFillTx/>
                  <a:latin typeface="Arial"/>
                  <a:ea typeface="+mn-ea"/>
                  <a:cs typeface="Arial"/>
                </a:rPr>
                <a:t>Work</a:t>
              </a:r>
              <a:endParaRPr kumimoji="0" sz="1600" b="0" i="0" u="none" strike="noStrike" kern="1200" cap="none" spc="0" normalizeH="0" baseline="0" noProof="0" dirty="0">
                <a:ln>
                  <a:noFill/>
                </a:ln>
                <a:solidFill>
                  <a:srgbClr val="000000"/>
                </a:solidFill>
                <a:effectLst/>
                <a:uLnTx/>
                <a:uFillTx/>
                <a:latin typeface="Arial"/>
                <a:ea typeface="+mn-ea"/>
                <a:cs typeface="Arial"/>
              </a:endParaRPr>
            </a:p>
            <a:p>
              <a:pPr marL="127000" marR="0" lvl="0" indent="-114300" algn="l" defTabSz="914400" rtl="0" eaLnBrk="1" fontAlgn="auto" latinLnBrk="0" hangingPunct="1">
                <a:lnSpc>
                  <a:spcPct val="100000"/>
                </a:lnSpc>
                <a:spcBef>
                  <a:spcPts val="275"/>
                </a:spcBef>
                <a:spcAft>
                  <a:spcPts val="0"/>
                </a:spcAft>
                <a:buClrTx/>
                <a:buSzTx/>
                <a:buFontTx/>
                <a:buChar char="•"/>
                <a:tabLst>
                  <a:tab pos="127000" algn="l"/>
                </a:tabLst>
                <a:defRPr/>
              </a:pPr>
              <a:r>
                <a:rPr kumimoji="0" sz="1300" b="0" i="0" u="none" strike="noStrike" kern="1200" cap="none" spc="-5" normalizeH="0" baseline="0" noProof="0" dirty="0">
                  <a:ln>
                    <a:noFill/>
                  </a:ln>
                  <a:solidFill>
                    <a:srgbClr val="000000"/>
                  </a:solidFill>
                  <a:effectLst/>
                  <a:uLnTx/>
                  <a:uFillTx/>
                  <a:latin typeface="Arial"/>
                  <a:ea typeface="+mn-ea"/>
                  <a:cs typeface="Arial"/>
                </a:rPr>
                <a:t>Disability</a:t>
              </a:r>
              <a:r>
                <a:rPr kumimoji="0" sz="1300" b="0" i="0" u="none" strike="noStrike" kern="1200" cap="none" spc="-70" normalizeH="0" baseline="0" noProof="0" dirty="0">
                  <a:ln>
                    <a:noFill/>
                  </a:ln>
                  <a:solidFill>
                    <a:srgbClr val="000000"/>
                  </a:solidFill>
                  <a:effectLst/>
                  <a:uLnTx/>
                  <a:uFillTx/>
                  <a:latin typeface="Arial"/>
                  <a:ea typeface="+mn-ea"/>
                  <a:cs typeface="Arial"/>
                </a:rPr>
                <a:t> </a:t>
              </a:r>
              <a:r>
                <a:rPr lang="en-US" sz="1300" spc="-5" dirty="0">
                  <a:solidFill>
                    <a:srgbClr val="000000"/>
                  </a:solidFill>
                  <a:latin typeface="Arial"/>
                  <a:cs typeface="Arial"/>
                </a:rPr>
                <a:t>a</a:t>
              </a:r>
              <a:r>
                <a:rPr kumimoji="0" sz="1300" b="0" i="0" u="none" strike="noStrike" kern="1200" cap="none" spc="-5" normalizeH="0" baseline="0" noProof="0" dirty="0" err="1">
                  <a:ln>
                    <a:noFill/>
                  </a:ln>
                  <a:solidFill>
                    <a:srgbClr val="000000"/>
                  </a:solidFill>
                  <a:effectLst/>
                  <a:uLnTx/>
                  <a:uFillTx/>
                  <a:latin typeface="Arial"/>
                  <a:ea typeface="+mn-ea"/>
                  <a:cs typeface="Arial"/>
                </a:rPr>
                <a:t>pplications</a:t>
              </a:r>
              <a:endParaRPr kumimoji="0" sz="1300" b="0" i="0" u="none" strike="noStrike" kern="1200" cap="none" spc="0" normalizeH="0" baseline="0" noProof="0" dirty="0">
                <a:ln>
                  <a:noFill/>
                </a:ln>
                <a:solidFill>
                  <a:srgbClr val="000000"/>
                </a:solidFill>
                <a:effectLst/>
                <a:uLnTx/>
                <a:uFillTx/>
                <a:latin typeface="Arial"/>
                <a:ea typeface="+mn-ea"/>
                <a:cs typeface="Arial"/>
              </a:endParaRPr>
            </a:p>
            <a:p>
              <a:pPr marL="127000" marR="0" lvl="0" indent="-114300" algn="l" defTabSz="914400" rtl="0" eaLnBrk="1" fontAlgn="auto" latinLnBrk="0" hangingPunct="1">
                <a:lnSpc>
                  <a:spcPct val="100000"/>
                </a:lnSpc>
                <a:spcBef>
                  <a:spcPts val="0"/>
                </a:spcBef>
                <a:spcAft>
                  <a:spcPts val="0"/>
                </a:spcAft>
                <a:buClrTx/>
                <a:buSzTx/>
                <a:buFontTx/>
                <a:buChar char="•"/>
                <a:tabLst>
                  <a:tab pos="127000" algn="l"/>
                </a:tabLst>
                <a:defRPr/>
              </a:pPr>
              <a:r>
                <a:rPr kumimoji="0" sz="1300" b="0" i="0" u="none" strike="noStrike" kern="1200" cap="none" spc="-5" normalizeH="0" baseline="0" noProof="0" dirty="0">
                  <a:ln>
                    <a:noFill/>
                  </a:ln>
                  <a:solidFill>
                    <a:srgbClr val="000000"/>
                  </a:solidFill>
                  <a:effectLst/>
                  <a:uLnTx/>
                  <a:uFillTx/>
                  <a:latin typeface="Arial"/>
                  <a:ea typeface="+mn-ea"/>
                  <a:cs typeface="Arial"/>
                </a:rPr>
                <a:t>Low-</a:t>
              </a:r>
              <a:r>
                <a:rPr kumimoji="0" lang="en-US" sz="1300" b="0" i="0" u="none" strike="noStrike" kern="1200" cap="none" spc="-5" normalizeH="0" baseline="0" noProof="0" dirty="0">
                  <a:ln>
                    <a:noFill/>
                  </a:ln>
                  <a:solidFill>
                    <a:srgbClr val="000000"/>
                  </a:solidFill>
                  <a:effectLst/>
                  <a:uLnTx/>
                  <a:uFillTx/>
                  <a:latin typeface="Arial"/>
                  <a:ea typeface="+mn-ea"/>
                  <a:cs typeface="Arial"/>
                </a:rPr>
                <a:t>i</a:t>
              </a:r>
              <a:r>
                <a:rPr kumimoji="0" sz="1300" b="0" i="0" u="none" strike="noStrike" kern="1200" cap="none" spc="-5" normalizeH="0" baseline="0" noProof="0" dirty="0">
                  <a:ln>
                    <a:noFill/>
                  </a:ln>
                  <a:solidFill>
                    <a:srgbClr val="000000"/>
                  </a:solidFill>
                  <a:effectLst/>
                  <a:uLnTx/>
                  <a:uFillTx/>
                  <a:latin typeface="Arial"/>
                  <a:ea typeface="+mn-ea"/>
                  <a:cs typeface="Arial"/>
                </a:rPr>
                <a:t>ncome </a:t>
              </a:r>
              <a:r>
                <a:rPr lang="en-US" sz="1300" spc="-5" dirty="0">
                  <a:solidFill>
                    <a:srgbClr val="000000"/>
                  </a:solidFill>
                  <a:latin typeface="Arial"/>
                  <a:cs typeface="Arial"/>
                </a:rPr>
                <a:t>s</a:t>
              </a:r>
              <a:r>
                <a:rPr kumimoji="0" sz="1300" b="0" i="0" u="none" strike="noStrike" kern="1200" cap="none" spc="-5" normalizeH="0" baseline="0" noProof="0" dirty="0" err="1">
                  <a:ln>
                    <a:noFill/>
                  </a:ln>
                  <a:solidFill>
                    <a:srgbClr val="000000"/>
                  </a:solidFill>
                  <a:effectLst/>
                  <a:uLnTx/>
                  <a:uFillTx/>
                  <a:latin typeface="Arial"/>
                  <a:ea typeface="+mn-ea"/>
                  <a:cs typeface="Arial"/>
                </a:rPr>
                <a:t>ubsidies</a:t>
              </a:r>
              <a:endParaRPr kumimoji="0" sz="1300" b="0" i="0" u="none" strike="noStrike" kern="1200" cap="none" spc="0" normalizeH="0" baseline="0" noProof="0" dirty="0">
                <a:ln>
                  <a:noFill/>
                </a:ln>
                <a:solidFill>
                  <a:srgbClr val="000000"/>
                </a:solidFill>
                <a:effectLst/>
                <a:uLnTx/>
                <a:uFillTx/>
                <a:latin typeface="Arial"/>
                <a:ea typeface="+mn-ea"/>
                <a:cs typeface="Arial"/>
              </a:endParaRPr>
            </a:p>
            <a:p>
              <a:pPr marL="127000" marR="0" lvl="0" indent="-114300" algn="l" defTabSz="914400" rtl="0" eaLnBrk="1" fontAlgn="auto" latinLnBrk="0" hangingPunct="1">
                <a:lnSpc>
                  <a:spcPct val="100000"/>
                </a:lnSpc>
                <a:spcBef>
                  <a:spcPts val="0"/>
                </a:spcBef>
                <a:spcAft>
                  <a:spcPts val="0"/>
                </a:spcAft>
                <a:buClrTx/>
                <a:buSzTx/>
                <a:buFontTx/>
                <a:buChar char="•"/>
                <a:tabLst>
                  <a:tab pos="127000" algn="l"/>
                </a:tabLst>
                <a:defRPr/>
              </a:pPr>
              <a:r>
                <a:rPr kumimoji="0" sz="1300" b="0" i="0" u="none" strike="noStrike" kern="1200" cap="none" spc="-5" normalizeH="0" baseline="0" noProof="0" dirty="0">
                  <a:ln>
                    <a:noFill/>
                  </a:ln>
                  <a:solidFill>
                    <a:srgbClr val="000000"/>
                  </a:solidFill>
                  <a:effectLst/>
                  <a:uLnTx/>
                  <a:uFillTx/>
                  <a:latin typeface="Arial"/>
                  <a:ea typeface="+mn-ea"/>
                  <a:cs typeface="Arial"/>
                </a:rPr>
                <a:t>Living</a:t>
              </a:r>
              <a:r>
                <a:rPr kumimoji="0" sz="1300" b="0" i="0" u="none" strike="noStrike" kern="1200" cap="none" spc="20" normalizeH="0" baseline="0" noProof="0" dirty="0">
                  <a:ln>
                    <a:noFill/>
                  </a:ln>
                  <a:solidFill>
                    <a:srgbClr val="000000"/>
                  </a:solidFill>
                  <a:effectLst/>
                  <a:uLnTx/>
                  <a:uFillTx/>
                  <a:latin typeface="Arial"/>
                  <a:ea typeface="+mn-ea"/>
                  <a:cs typeface="Arial"/>
                </a:rPr>
                <a:t> </a:t>
              </a:r>
              <a:r>
                <a:rPr lang="en-US" sz="1300" spc="-5" dirty="0">
                  <a:solidFill>
                    <a:srgbClr val="000000"/>
                  </a:solidFill>
                  <a:latin typeface="Arial"/>
                  <a:cs typeface="Arial"/>
                </a:rPr>
                <a:t>e</a:t>
              </a:r>
              <a:r>
                <a:rPr kumimoji="0" sz="1300" b="0" i="0" u="none" strike="noStrike" kern="1200" cap="none" spc="-5" normalizeH="0" baseline="0" noProof="0" dirty="0" err="1">
                  <a:ln>
                    <a:noFill/>
                  </a:ln>
                  <a:solidFill>
                    <a:srgbClr val="000000"/>
                  </a:solidFill>
                  <a:effectLst/>
                  <a:uLnTx/>
                  <a:uFillTx/>
                  <a:latin typeface="Arial"/>
                  <a:ea typeface="+mn-ea"/>
                  <a:cs typeface="Arial"/>
                </a:rPr>
                <a:t>xpenses</a:t>
              </a:r>
              <a:endParaRPr kumimoji="0" sz="13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19" name="object 25">
              <a:extLst>
                <a:ext uri="{FF2B5EF4-FFF2-40B4-BE49-F238E27FC236}">
                  <a16:creationId xmlns:a16="http://schemas.microsoft.com/office/drawing/2014/main" id="{D4228B7C-4629-43C9-8FCA-8C2401AC72D0}"/>
                </a:ext>
              </a:extLst>
            </p:cNvPr>
            <p:cNvGrpSpPr/>
            <p:nvPr/>
          </p:nvGrpSpPr>
          <p:grpSpPr>
            <a:xfrm>
              <a:off x="647445" y="4577841"/>
              <a:ext cx="814705" cy="1214120"/>
              <a:chOff x="647445" y="4577841"/>
              <a:chExt cx="814705" cy="1214120"/>
            </a:xfrm>
          </p:grpSpPr>
          <p:sp>
            <p:nvSpPr>
              <p:cNvPr id="25" name="object 26">
                <a:extLst>
                  <a:ext uri="{FF2B5EF4-FFF2-40B4-BE49-F238E27FC236}">
                    <a16:creationId xmlns:a16="http://schemas.microsoft.com/office/drawing/2014/main" id="{9E81B409-4A0F-47FC-8D60-AFB7C7DBF157}"/>
                  </a:ext>
                </a:extLst>
              </p:cNvPr>
              <p:cNvSpPr/>
              <p:nvPr/>
            </p:nvSpPr>
            <p:spPr>
              <a:xfrm>
                <a:off x="653795" y="4584191"/>
                <a:ext cx="802005" cy="1201420"/>
              </a:xfrm>
              <a:custGeom>
                <a:avLst/>
                <a:gdLst/>
                <a:ahLst/>
                <a:cxnLst/>
                <a:rect l="l" t="t" r="r" b="b"/>
                <a:pathLst>
                  <a:path w="802005" h="1201420">
                    <a:moveTo>
                      <a:pt x="801624" y="0"/>
                    </a:moveTo>
                    <a:lnTo>
                      <a:pt x="0" y="0"/>
                    </a:lnTo>
                    <a:lnTo>
                      <a:pt x="0" y="1200912"/>
                    </a:lnTo>
                    <a:lnTo>
                      <a:pt x="801624" y="1200912"/>
                    </a:lnTo>
                    <a:lnTo>
                      <a:pt x="801624" y="0"/>
                    </a:lnTo>
                    <a:close/>
                  </a:path>
                </a:pathLst>
              </a:custGeom>
              <a:solidFill>
                <a:srgbClr val="F4B05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object 27">
                <a:extLst>
                  <a:ext uri="{FF2B5EF4-FFF2-40B4-BE49-F238E27FC236}">
                    <a16:creationId xmlns:a16="http://schemas.microsoft.com/office/drawing/2014/main" id="{1691257F-51EE-4D7C-A289-3685A7D4927A}"/>
                  </a:ext>
                </a:extLst>
              </p:cNvPr>
              <p:cNvSpPr/>
              <p:nvPr/>
            </p:nvSpPr>
            <p:spPr>
              <a:xfrm>
                <a:off x="653795" y="4584191"/>
                <a:ext cx="802005" cy="1201420"/>
              </a:xfrm>
              <a:custGeom>
                <a:avLst/>
                <a:gdLst/>
                <a:ahLst/>
                <a:cxnLst/>
                <a:rect l="l" t="t" r="r" b="b"/>
                <a:pathLst>
                  <a:path w="802005" h="1201420">
                    <a:moveTo>
                      <a:pt x="0" y="1200912"/>
                    </a:moveTo>
                    <a:lnTo>
                      <a:pt x="801624" y="1200912"/>
                    </a:lnTo>
                    <a:lnTo>
                      <a:pt x="801624" y="0"/>
                    </a:lnTo>
                    <a:lnTo>
                      <a:pt x="0" y="0"/>
                    </a:lnTo>
                    <a:lnTo>
                      <a:pt x="0" y="1200912"/>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0" name="object 28">
              <a:extLst>
                <a:ext uri="{FF2B5EF4-FFF2-40B4-BE49-F238E27FC236}">
                  <a16:creationId xmlns:a16="http://schemas.microsoft.com/office/drawing/2014/main" id="{64E291A6-A68B-477D-BACD-EA9709F66452}"/>
                </a:ext>
              </a:extLst>
            </p:cNvPr>
            <p:cNvSpPr/>
            <p:nvPr/>
          </p:nvSpPr>
          <p:spPr>
            <a:xfrm>
              <a:off x="4830317" y="4751070"/>
              <a:ext cx="3660775" cy="1143000"/>
            </a:xfrm>
            <a:custGeom>
              <a:avLst/>
              <a:gdLst/>
              <a:ahLst/>
              <a:cxnLst/>
              <a:rect l="l" t="t" r="r" b="b"/>
              <a:pathLst>
                <a:path w="3660775" h="1143000">
                  <a:moveTo>
                    <a:pt x="0" y="1142999"/>
                  </a:moveTo>
                  <a:lnTo>
                    <a:pt x="3660647" y="1142999"/>
                  </a:lnTo>
                  <a:lnTo>
                    <a:pt x="3660647" y="0"/>
                  </a:lnTo>
                  <a:lnTo>
                    <a:pt x="0" y="0"/>
                  </a:lnTo>
                  <a:lnTo>
                    <a:pt x="0" y="1142999"/>
                  </a:lnTo>
                  <a:close/>
                </a:path>
              </a:pathLst>
            </a:custGeom>
            <a:ln w="285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object 29">
              <a:extLst>
                <a:ext uri="{FF2B5EF4-FFF2-40B4-BE49-F238E27FC236}">
                  <a16:creationId xmlns:a16="http://schemas.microsoft.com/office/drawing/2014/main" id="{6195427B-D2D6-42F7-9280-66082C11DCAB}"/>
                </a:ext>
              </a:extLst>
            </p:cNvPr>
            <p:cNvSpPr txBox="1"/>
            <p:nvPr/>
          </p:nvSpPr>
          <p:spPr>
            <a:xfrm>
              <a:off x="5592571" y="4758054"/>
              <a:ext cx="2846070" cy="685377"/>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5" normalizeH="0" baseline="0" noProof="0" dirty="0">
                  <a:ln>
                    <a:noFill/>
                  </a:ln>
                  <a:solidFill>
                    <a:srgbClr val="000000"/>
                  </a:solidFill>
                  <a:effectLst/>
                  <a:uLnTx/>
                  <a:uFillTx/>
                  <a:latin typeface="Arial"/>
                  <a:ea typeface="+mn-ea"/>
                  <a:cs typeface="Arial"/>
                </a:rPr>
                <a:t>Billing</a:t>
              </a:r>
              <a:endParaRPr kumimoji="0" sz="1600" b="0" i="0" u="none" strike="noStrike" kern="1200" cap="none" spc="0" normalizeH="0" baseline="0" noProof="0" dirty="0">
                <a:ln>
                  <a:noFill/>
                </a:ln>
                <a:solidFill>
                  <a:srgbClr val="000000"/>
                </a:solidFill>
                <a:effectLst/>
                <a:uLnTx/>
                <a:uFillTx/>
                <a:latin typeface="Arial"/>
                <a:ea typeface="+mn-ea"/>
                <a:cs typeface="Arial"/>
              </a:endParaRPr>
            </a:p>
            <a:p>
              <a:pPr marL="127000" marR="0" lvl="0" indent="-114300" algn="l" defTabSz="914400" rtl="0" eaLnBrk="1" fontAlgn="auto" latinLnBrk="0" hangingPunct="1">
                <a:lnSpc>
                  <a:spcPct val="100000"/>
                </a:lnSpc>
                <a:spcBef>
                  <a:spcPts val="70"/>
                </a:spcBef>
                <a:spcAft>
                  <a:spcPts val="0"/>
                </a:spcAft>
                <a:buClrTx/>
                <a:buSzTx/>
                <a:buFontTx/>
                <a:buChar char="•"/>
                <a:tabLst>
                  <a:tab pos="127000" algn="l"/>
                </a:tabLst>
                <a:defRPr/>
              </a:pPr>
              <a:r>
                <a:rPr kumimoji="0" sz="1300" b="0" i="0" u="none" strike="noStrike" kern="1200" cap="none" spc="5" normalizeH="0" baseline="0" noProof="0" dirty="0">
                  <a:ln>
                    <a:noFill/>
                  </a:ln>
                  <a:solidFill>
                    <a:srgbClr val="000000"/>
                  </a:solidFill>
                  <a:effectLst/>
                  <a:uLnTx/>
                  <a:uFillTx/>
                  <a:latin typeface="Arial"/>
                  <a:ea typeface="+mn-ea"/>
                  <a:cs typeface="Arial"/>
                </a:rPr>
                <a:t>When </a:t>
              </a:r>
              <a:r>
                <a:rPr kumimoji="0" sz="1300" b="0" i="0" u="none" strike="noStrike" kern="1200" cap="none" spc="-5" normalizeH="0" baseline="0" noProof="0" dirty="0">
                  <a:ln>
                    <a:noFill/>
                  </a:ln>
                  <a:solidFill>
                    <a:srgbClr val="000000"/>
                  </a:solidFill>
                  <a:effectLst/>
                  <a:uLnTx/>
                  <a:uFillTx/>
                  <a:latin typeface="Arial"/>
                  <a:ea typeface="+mn-ea"/>
                  <a:cs typeface="Arial"/>
                </a:rPr>
                <a:t>a </a:t>
              </a:r>
              <a:r>
                <a:rPr kumimoji="0" lang="en-US" sz="1300" b="0" i="0" u="none" strike="noStrike" kern="1200" cap="none" spc="-5" normalizeH="0" baseline="0" noProof="0" dirty="0">
                  <a:ln>
                    <a:noFill/>
                  </a:ln>
                  <a:solidFill>
                    <a:srgbClr val="000000"/>
                  </a:solidFill>
                  <a:effectLst/>
                  <a:uLnTx/>
                  <a:uFillTx/>
                  <a:latin typeface="Arial"/>
                  <a:ea typeface="+mn-ea"/>
                  <a:cs typeface="Arial"/>
                </a:rPr>
                <a:t>p</a:t>
              </a:r>
              <a:r>
                <a:rPr kumimoji="0" sz="1300" b="0" i="0" u="none" strike="noStrike" kern="1200" cap="none" spc="-5" normalizeH="0" baseline="0" noProof="0" dirty="0">
                  <a:ln>
                    <a:noFill/>
                  </a:ln>
                  <a:solidFill>
                    <a:srgbClr val="000000"/>
                  </a:solidFill>
                  <a:effectLst/>
                  <a:uLnTx/>
                  <a:uFillTx/>
                  <a:latin typeface="Arial"/>
                  <a:ea typeface="+mn-ea"/>
                  <a:cs typeface="Arial"/>
                </a:rPr>
                <a:t>atient </a:t>
              </a:r>
              <a:r>
                <a:rPr lang="en-US" sz="1300" spc="-5" dirty="0">
                  <a:solidFill>
                    <a:srgbClr val="000000"/>
                  </a:solidFill>
                  <a:latin typeface="Arial"/>
                  <a:cs typeface="Arial"/>
                </a:rPr>
                <a:t>h</a:t>
              </a:r>
              <a:r>
                <a:rPr kumimoji="0" sz="1300" b="0" i="0" u="none" strike="noStrike" kern="1200" cap="none" spc="-5" normalizeH="0" baseline="0" noProof="0" dirty="0">
                  <a:ln>
                    <a:noFill/>
                  </a:ln>
                  <a:solidFill>
                    <a:srgbClr val="000000"/>
                  </a:solidFill>
                  <a:effectLst/>
                  <a:uLnTx/>
                  <a:uFillTx/>
                  <a:latin typeface="Arial"/>
                  <a:ea typeface="+mn-ea"/>
                  <a:cs typeface="Arial"/>
                </a:rPr>
                <a:t>as </a:t>
              </a:r>
              <a:r>
                <a:rPr kumimoji="0" lang="en-US" sz="1300" b="0" i="0" u="none" strike="noStrike" kern="1200" cap="none" spc="-5" normalizeH="0" baseline="0" noProof="0" dirty="0">
                  <a:ln>
                    <a:noFill/>
                  </a:ln>
                  <a:solidFill>
                    <a:srgbClr val="000000"/>
                  </a:solidFill>
                  <a:effectLst/>
                  <a:uLnTx/>
                  <a:uFillTx/>
                  <a:latin typeface="Arial"/>
                  <a:ea typeface="+mn-ea"/>
                  <a:cs typeface="Arial"/>
                </a:rPr>
                <a:t>b</a:t>
              </a:r>
              <a:r>
                <a:rPr kumimoji="0" sz="1300" b="0" i="0" u="none" strike="noStrike" kern="1200" cap="none" spc="-5" normalizeH="0" baseline="0" noProof="0" dirty="0">
                  <a:ln>
                    <a:noFill/>
                  </a:ln>
                  <a:solidFill>
                    <a:srgbClr val="000000"/>
                  </a:solidFill>
                  <a:effectLst/>
                  <a:uLnTx/>
                  <a:uFillTx/>
                  <a:latin typeface="Arial"/>
                  <a:ea typeface="+mn-ea"/>
                  <a:cs typeface="Arial"/>
                </a:rPr>
                <a:t>illing</a:t>
              </a:r>
              <a:r>
                <a:rPr kumimoji="0" sz="1300" b="0" i="0" u="none" strike="noStrike" kern="1200" cap="none" spc="-10" normalizeH="0" baseline="0" noProof="0" dirty="0">
                  <a:ln>
                    <a:noFill/>
                  </a:ln>
                  <a:solidFill>
                    <a:srgbClr val="000000"/>
                  </a:solidFill>
                  <a:effectLst/>
                  <a:uLnTx/>
                  <a:uFillTx/>
                  <a:latin typeface="Arial"/>
                  <a:ea typeface="+mn-ea"/>
                  <a:cs typeface="Arial"/>
                </a:rPr>
                <a:t> </a:t>
              </a:r>
              <a:r>
                <a:rPr lang="en-US" sz="1300" spc="-5" dirty="0">
                  <a:solidFill>
                    <a:srgbClr val="000000"/>
                  </a:solidFill>
                  <a:latin typeface="Arial"/>
                  <a:cs typeface="Arial"/>
                </a:rPr>
                <a:t>c</a:t>
              </a:r>
              <a:r>
                <a:rPr kumimoji="0" sz="1300" b="0" i="0" u="none" strike="noStrike" kern="1200" cap="none" spc="-5" normalizeH="0" baseline="0" noProof="0" dirty="0" err="1">
                  <a:ln>
                    <a:noFill/>
                  </a:ln>
                  <a:solidFill>
                    <a:srgbClr val="000000"/>
                  </a:solidFill>
                  <a:effectLst/>
                  <a:uLnTx/>
                  <a:uFillTx/>
                  <a:latin typeface="Arial"/>
                  <a:ea typeface="+mn-ea"/>
                  <a:cs typeface="Arial"/>
                </a:rPr>
                <a:t>oncerns</a:t>
              </a:r>
              <a:endParaRPr kumimoji="0" sz="1300" b="0" i="0" u="none" strike="noStrike" kern="1200" cap="none" spc="0" normalizeH="0" baseline="0" noProof="0" dirty="0">
                <a:ln>
                  <a:noFill/>
                </a:ln>
                <a:solidFill>
                  <a:srgbClr val="000000"/>
                </a:solidFill>
                <a:effectLst/>
                <a:uLnTx/>
                <a:uFillTx/>
                <a:latin typeface="Arial"/>
                <a:ea typeface="+mn-ea"/>
                <a:cs typeface="Arial"/>
              </a:endParaRPr>
            </a:p>
            <a:p>
              <a:pPr marL="127000" marR="0" lvl="0" indent="-114300" algn="l" defTabSz="914400" rtl="0" eaLnBrk="1" fontAlgn="auto" latinLnBrk="0" hangingPunct="1">
                <a:lnSpc>
                  <a:spcPct val="100000"/>
                </a:lnSpc>
                <a:spcBef>
                  <a:spcPts val="0"/>
                </a:spcBef>
                <a:spcAft>
                  <a:spcPts val="0"/>
                </a:spcAft>
                <a:buClrTx/>
                <a:buSzTx/>
                <a:buFontTx/>
                <a:buChar char="•"/>
                <a:tabLst>
                  <a:tab pos="127000" algn="l"/>
                </a:tabLst>
                <a:defRPr/>
              </a:pPr>
              <a:r>
                <a:rPr kumimoji="0" sz="1300" b="0" i="0" u="none" strike="noStrike" kern="1200" cap="none" spc="-10" normalizeH="0" baseline="0" noProof="0" dirty="0">
                  <a:ln>
                    <a:noFill/>
                  </a:ln>
                  <a:solidFill>
                    <a:srgbClr val="000000"/>
                  </a:solidFill>
                  <a:effectLst/>
                  <a:uLnTx/>
                  <a:uFillTx/>
                  <a:latin typeface="Arial"/>
                  <a:ea typeface="+mn-ea"/>
                  <a:cs typeface="Arial"/>
                </a:rPr>
                <a:t>Billing </a:t>
              </a:r>
              <a:r>
                <a:rPr kumimoji="0" lang="en-US" sz="1300" b="0" i="0" u="none" strike="noStrike" kern="1200" cap="none" spc="-10" normalizeH="0" baseline="0" noProof="0" dirty="0">
                  <a:ln>
                    <a:noFill/>
                  </a:ln>
                  <a:solidFill>
                    <a:srgbClr val="000000"/>
                  </a:solidFill>
                  <a:effectLst/>
                  <a:uLnTx/>
                  <a:uFillTx/>
                  <a:latin typeface="Arial"/>
                  <a:ea typeface="+mn-ea"/>
                  <a:cs typeface="Arial"/>
                </a:rPr>
                <a:t>c</a:t>
              </a:r>
              <a:r>
                <a:rPr kumimoji="0" sz="1300" b="0" i="0" u="none" strike="noStrike" kern="1200" cap="none" spc="-10" normalizeH="0" baseline="0" noProof="0" dirty="0">
                  <a:ln>
                    <a:noFill/>
                  </a:ln>
                  <a:solidFill>
                    <a:srgbClr val="000000"/>
                  </a:solidFill>
                  <a:effectLst/>
                  <a:uLnTx/>
                  <a:uFillTx/>
                  <a:latin typeface="Arial"/>
                  <a:ea typeface="+mn-ea"/>
                  <a:cs typeface="Arial"/>
                </a:rPr>
                <a:t>opay </a:t>
              </a:r>
              <a:r>
                <a:rPr lang="en-US" sz="1300" spc="-10" dirty="0">
                  <a:solidFill>
                    <a:srgbClr val="000000"/>
                  </a:solidFill>
                  <a:latin typeface="Arial"/>
                  <a:cs typeface="Arial"/>
                </a:rPr>
                <a:t>a</a:t>
              </a:r>
              <a:r>
                <a:rPr kumimoji="0" sz="1300" b="0" i="0" u="none" strike="noStrike" kern="1200" cap="none" spc="-10" normalizeH="0" baseline="0" noProof="0" dirty="0" err="1">
                  <a:ln>
                    <a:noFill/>
                  </a:ln>
                  <a:solidFill>
                    <a:srgbClr val="000000"/>
                  </a:solidFill>
                  <a:effectLst/>
                  <a:uLnTx/>
                  <a:uFillTx/>
                  <a:latin typeface="Arial"/>
                  <a:ea typeface="+mn-ea"/>
                  <a:cs typeface="Arial"/>
                </a:rPr>
                <a:t>ssistance</a:t>
              </a:r>
              <a:r>
                <a:rPr kumimoji="0" sz="1300" b="0" i="0" u="none" strike="noStrike" kern="1200" cap="none" spc="0" normalizeH="0" baseline="0" noProof="0" dirty="0">
                  <a:ln>
                    <a:noFill/>
                  </a:ln>
                  <a:solidFill>
                    <a:srgbClr val="000000"/>
                  </a:solidFill>
                  <a:effectLst/>
                  <a:uLnTx/>
                  <a:uFillTx/>
                  <a:latin typeface="Arial"/>
                  <a:ea typeface="+mn-ea"/>
                  <a:cs typeface="Arial"/>
                </a:rPr>
                <a:t> </a:t>
              </a:r>
              <a:r>
                <a:rPr kumimoji="0" lang="en-US" sz="1300" b="0" i="0" u="none" strike="noStrike" kern="1200" cap="none" spc="0" normalizeH="0" baseline="0" noProof="0" dirty="0">
                  <a:ln>
                    <a:noFill/>
                  </a:ln>
                  <a:solidFill>
                    <a:srgbClr val="000000"/>
                  </a:solidFill>
                  <a:effectLst/>
                  <a:uLnTx/>
                  <a:uFillTx/>
                  <a:latin typeface="Arial"/>
                  <a:ea typeface="+mn-ea"/>
                  <a:cs typeface="Arial"/>
                </a:rPr>
                <a:t>p</a:t>
              </a:r>
              <a:r>
                <a:rPr kumimoji="0" sz="1300" b="0" i="0" u="none" strike="noStrike" kern="1200" cap="none" spc="-10" normalizeH="0" baseline="0" noProof="0" dirty="0">
                  <a:ln>
                    <a:noFill/>
                  </a:ln>
                  <a:solidFill>
                    <a:srgbClr val="000000"/>
                  </a:solidFill>
                  <a:effectLst/>
                  <a:uLnTx/>
                  <a:uFillTx/>
                  <a:latin typeface="Arial"/>
                  <a:ea typeface="+mn-ea"/>
                  <a:cs typeface="Arial"/>
                </a:rPr>
                <a:t>rograms</a:t>
              </a:r>
              <a:endParaRPr kumimoji="0" sz="13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22" name="object 30">
              <a:extLst>
                <a:ext uri="{FF2B5EF4-FFF2-40B4-BE49-F238E27FC236}">
                  <a16:creationId xmlns:a16="http://schemas.microsoft.com/office/drawing/2014/main" id="{62D9F09E-1562-4CA3-8207-079CC1CD706C}"/>
                </a:ext>
              </a:extLst>
            </p:cNvPr>
            <p:cNvGrpSpPr/>
            <p:nvPr/>
          </p:nvGrpSpPr>
          <p:grpSpPr>
            <a:xfrm>
              <a:off x="4670805" y="4577841"/>
              <a:ext cx="812800" cy="1214120"/>
              <a:chOff x="4670805" y="4577841"/>
              <a:chExt cx="812800" cy="1214120"/>
            </a:xfrm>
          </p:grpSpPr>
          <p:sp>
            <p:nvSpPr>
              <p:cNvPr id="23" name="object 31">
                <a:extLst>
                  <a:ext uri="{FF2B5EF4-FFF2-40B4-BE49-F238E27FC236}">
                    <a16:creationId xmlns:a16="http://schemas.microsoft.com/office/drawing/2014/main" id="{7FD90FD6-E8C4-4319-B15C-B0DF3D39C53B}"/>
                  </a:ext>
                </a:extLst>
              </p:cNvPr>
              <p:cNvSpPr/>
              <p:nvPr/>
            </p:nvSpPr>
            <p:spPr>
              <a:xfrm>
                <a:off x="4677155" y="4584191"/>
                <a:ext cx="800100" cy="1201420"/>
              </a:xfrm>
              <a:custGeom>
                <a:avLst/>
                <a:gdLst/>
                <a:ahLst/>
                <a:cxnLst/>
                <a:rect l="l" t="t" r="r" b="b"/>
                <a:pathLst>
                  <a:path w="800100" h="1201420">
                    <a:moveTo>
                      <a:pt x="800100" y="0"/>
                    </a:moveTo>
                    <a:lnTo>
                      <a:pt x="0" y="0"/>
                    </a:lnTo>
                    <a:lnTo>
                      <a:pt x="0" y="1200912"/>
                    </a:lnTo>
                    <a:lnTo>
                      <a:pt x="800100" y="1200912"/>
                    </a:lnTo>
                    <a:lnTo>
                      <a:pt x="800100" y="0"/>
                    </a:lnTo>
                    <a:close/>
                  </a:path>
                </a:pathLst>
              </a:custGeom>
              <a:solidFill>
                <a:srgbClr val="7A226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object 32">
                <a:extLst>
                  <a:ext uri="{FF2B5EF4-FFF2-40B4-BE49-F238E27FC236}">
                    <a16:creationId xmlns:a16="http://schemas.microsoft.com/office/drawing/2014/main" id="{543FEB89-F570-41E9-AF8E-8EB680ED6626}"/>
                  </a:ext>
                </a:extLst>
              </p:cNvPr>
              <p:cNvSpPr/>
              <p:nvPr/>
            </p:nvSpPr>
            <p:spPr>
              <a:xfrm>
                <a:off x="4677155" y="4584191"/>
                <a:ext cx="800100" cy="1201420"/>
              </a:xfrm>
              <a:custGeom>
                <a:avLst/>
                <a:gdLst/>
                <a:ahLst/>
                <a:cxnLst/>
                <a:rect l="l" t="t" r="r" b="b"/>
                <a:pathLst>
                  <a:path w="800100" h="1201420">
                    <a:moveTo>
                      <a:pt x="0" y="1200912"/>
                    </a:moveTo>
                    <a:lnTo>
                      <a:pt x="800100" y="1200912"/>
                    </a:lnTo>
                    <a:lnTo>
                      <a:pt x="800100" y="0"/>
                    </a:lnTo>
                    <a:lnTo>
                      <a:pt x="0" y="0"/>
                    </a:lnTo>
                    <a:lnTo>
                      <a:pt x="0" y="1200912"/>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31764915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CB3B-74E1-451F-B79F-76BC5EE6137F}"/>
              </a:ext>
            </a:extLst>
          </p:cNvPr>
          <p:cNvSpPr>
            <a:spLocks noGrp="1"/>
          </p:cNvSpPr>
          <p:nvPr>
            <p:ph type="title"/>
          </p:nvPr>
        </p:nvSpPr>
        <p:spPr/>
        <p:txBody>
          <a:bodyPr/>
          <a:lstStyle/>
          <a:p>
            <a:r>
              <a:rPr lang="en-US" dirty="0"/>
              <a:t>External Connections</a:t>
            </a:r>
          </a:p>
        </p:txBody>
      </p:sp>
      <p:grpSp>
        <p:nvGrpSpPr>
          <p:cNvPr id="34" name="object 2">
            <a:extLst>
              <a:ext uri="{FF2B5EF4-FFF2-40B4-BE49-F238E27FC236}">
                <a16:creationId xmlns:a16="http://schemas.microsoft.com/office/drawing/2014/main" id="{32729F4D-D518-4C92-905A-A95C04508BDF}"/>
              </a:ext>
            </a:extLst>
          </p:cNvPr>
          <p:cNvGrpSpPr/>
          <p:nvPr/>
        </p:nvGrpSpPr>
        <p:grpSpPr>
          <a:xfrm>
            <a:off x="2340429" y="3942926"/>
            <a:ext cx="8532495" cy="2111291"/>
            <a:chOff x="623062" y="4811014"/>
            <a:chExt cx="8532495" cy="2047239"/>
          </a:xfrm>
        </p:grpSpPr>
        <p:sp>
          <p:nvSpPr>
            <p:cNvPr id="35" name="object 3">
              <a:extLst>
                <a:ext uri="{FF2B5EF4-FFF2-40B4-BE49-F238E27FC236}">
                  <a16:creationId xmlns:a16="http://schemas.microsoft.com/office/drawing/2014/main" id="{3D6A6352-294D-41F4-B33B-A504AADAC632}"/>
                </a:ext>
              </a:extLst>
            </p:cNvPr>
            <p:cNvSpPr/>
            <p:nvPr/>
          </p:nvSpPr>
          <p:spPr>
            <a:xfrm>
              <a:off x="629412" y="4817364"/>
              <a:ext cx="7886700" cy="1359535"/>
            </a:xfrm>
            <a:custGeom>
              <a:avLst/>
              <a:gdLst/>
              <a:ahLst/>
              <a:cxnLst/>
              <a:rect l="l" t="t" r="r" b="b"/>
              <a:pathLst>
                <a:path w="7886700" h="1359535">
                  <a:moveTo>
                    <a:pt x="7886700" y="0"/>
                  </a:moveTo>
                  <a:lnTo>
                    <a:pt x="0" y="0"/>
                  </a:lnTo>
                  <a:lnTo>
                    <a:pt x="0" y="1359408"/>
                  </a:lnTo>
                  <a:lnTo>
                    <a:pt x="7886700" y="1359408"/>
                  </a:lnTo>
                  <a:lnTo>
                    <a:pt x="7886700" y="0"/>
                  </a:lnTo>
                  <a:close/>
                </a:path>
              </a:pathLst>
            </a:custGeom>
            <a:solidFill>
              <a:srgbClr val="279CA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object 4">
              <a:extLst>
                <a:ext uri="{FF2B5EF4-FFF2-40B4-BE49-F238E27FC236}">
                  <a16:creationId xmlns:a16="http://schemas.microsoft.com/office/drawing/2014/main" id="{8A462FC1-FA95-4A00-9BC1-ACCADB3E44E6}"/>
                </a:ext>
              </a:extLst>
            </p:cNvPr>
            <p:cNvSpPr/>
            <p:nvPr/>
          </p:nvSpPr>
          <p:spPr>
            <a:xfrm>
              <a:off x="629412" y="4817364"/>
              <a:ext cx="7886700" cy="1359535"/>
            </a:xfrm>
            <a:custGeom>
              <a:avLst/>
              <a:gdLst/>
              <a:ahLst/>
              <a:cxnLst/>
              <a:rect l="l" t="t" r="r" b="b"/>
              <a:pathLst>
                <a:path w="7886700" h="1359535">
                  <a:moveTo>
                    <a:pt x="0" y="1359408"/>
                  </a:moveTo>
                  <a:lnTo>
                    <a:pt x="7886700" y="1359408"/>
                  </a:lnTo>
                  <a:lnTo>
                    <a:pt x="7886700" y="0"/>
                  </a:lnTo>
                  <a:lnTo>
                    <a:pt x="0" y="0"/>
                  </a:lnTo>
                  <a:lnTo>
                    <a:pt x="0" y="1359408"/>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7" name="Group 36">
            <a:extLst>
              <a:ext uri="{FF2B5EF4-FFF2-40B4-BE49-F238E27FC236}">
                <a16:creationId xmlns:a16="http://schemas.microsoft.com/office/drawing/2014/main" id="{27C25A59-057C-4DBD-A25D-539A8CC6B7F3}"/>
              </a:ext>
            </a:extLst>
          </p:cNvPr>
          <p:cNvGrpSpPr/>
          <p:nvPr/>
        </p:nvGrpSpPr>
        <p:grpSpPr>
          <a:xfrm>
            <a:off x="2362200" y="1447800"/>
            <a:ext cx="7860393" cy="3656363"/>
            <a:chOff x="629412" y="1825751"/>
            <a:chExt cx="7886700" cy="4221989"/>
          </a:xfrm>
        </p:grpSpPr>
        <p:sp>
          <p:nvSpPr>
            <p:cNvPr id="38" name="object 6">
              <a:extLst>
                <a:ext uri="{FF2B5EF4-FFF2-40B4-BE49-F238E27FC236}">
                  <a16:creationId xmlns:a16="http://schemas.microsoft.com/office/drawing/2014/main" id="{51A283C7-F607-45E9-B1C8-E2D43C5B666A}"/>
                </a:ext>
              </a:extLst>
            </p:cNvPr>
            <p:cNvSpPr/>
            <p:nvPr/>
          </p:nvSpPr>
          <p:spPr>
            <a:xfrm>
              <a:off x="629412" y="1825751"/>
              <a:ext cx="7886700" cy="1359535"/>
            </a:xfrm>
            <a:custGeom>
              <a:avLst/>
              <a:gdLst/>
              <a:ahLst/>
              <a:cxnLst/>
              <a:rect l="l" t="t" r="r" b="b"/>
              <a:pathLst>
                <a:path w="7886700" h="1359535">
                  <a:moveTo>
                    <a:pt x="7886700" y="0"/>
                  </a:moveTo>
                  <a:lnTo>
                    <a:pt x="0" y="0"/>
                  </a:lnTo>
                  <a:lnTo>
                    <a:pt x="0" y="1359408"/>
                  </a:lnTo>
                  <a:lnTo>
                    <a:pt x="7886700" y="1359408"/>
                  </a:lnTo>
                  <a:lnTo>
                    <a:pt x="7886700" y="0"/>
                  </a:lnTo>
                  <a:close/>
                </a:path>
              </a:pathLst>
            </a:custGeom>
            <a:solidFill>
              <a:srgbClr val="EB5A3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object 7">
              <a:extLst>
                <a:ext uri="{FF2B5EF4-FFF2-40B4-BE49-F238E27FC236}">
                  <a16:creationId xmlns:a16="http://schemas.microsoft.com/office/drawing/2014/main" id="{E3A9F4C0-4D4F-4428-A9E3-F546BB7D2BEE}"/>
                </a:ext>
              </a:extLst>
            </p:cNvPr>
            <p:cNvSpPr txBox="1"/>
            <p:nvPr/>
          </p:nvSpPr>
          <p:spPr>
            <a:xfrm>
              <a:off x="629412" y="1825751"/>
              <a:ext cx="7886700" cy="1359535"/>
            </a:xfrm>
            <a:prstGeom prst="rect">
              <a:avLst/>
            </a:prstGeom>
          </p:spPr>
          <p:txBody>
            <a:bodyPr vert="horz" wrap="square" lIns="0" tIns="49530" rIns="0" bIns="0" rtlCol="0">
              <a:spAutoFit/>
            </a:bodyPr>
            <a:lstStyle/>
            <a:p>
              <a:pPr marL="1807845" marR="0" lvl="0" indent="0" algn="l" defTabSz="914400" rtl="0" eaLnBrk="1" fontAlgn="auto" latinLnBrk="0" hangingPunct="1">
                <a:lnSpc>
                  <a:spcPct val="100000"/>
                </a:lnSpc>
                <a:spcBef>
                  <a:spcPts val="390"/>
                </a:spcBef>
                <a:spcAft>
                  <a:spcPts val="0"/>
                </a:spcAft>
                <a:buClrTx/>
                <a:buSzTx/>
                <a:buFontTx/>
                <a:buNone/>
                <a:tabLst/>
                <a:defRPr/>
              </a:pPr>
              <a:r>
                <a:rPr kumimoji="0" lang="en-US" sz="2500" b="0" i="0" u="none" strike="noStrike" kern="1200" cap="none" spc="-5" normalizeH="0" baseline="0" noProof="0" dirty="0">
                  <a:ln>
                    <a:noFill/>
                  </a:ln>
                  <a:solidFill>
                    <a:srgbClr val="FFFFFF"/>
                  </a:solidFill>
                  <a:effectLst/>
                  <a:uLnTx/>
                  <a:uFillTx/>
                  <a:latin typeface="Arial"/>
                  <a:ea typeface="+mn-ea"/>
                  <a:cs typeface="Arial"/>
                </a:rPr>
                <a:t> </a:t>
              </a:r>
              <a:r>
                <a:rPr kumimoji="0" sz="2500" b="0" i="0" u="none" strike="noStrike" kern="1200" cap="none" spc="-5" normalizeH="0" baseline="0" noProof="0" dirty="0">
                  <a:ln>
                    <a:noFill/>
                  </a:ln>
                  <a:solidFill>
                    <a:srgbClr val="FFFFFF"/>
                  </a:solidFill>
                  <a:effectLst/>
                  <a:uLnTx/>
                  <a:uFillTx/>
                  <a:latin typeface="Arial"/>
                  <a:ea typeface="+mn-ea"/>
                  <a:cs typeface="Arial"/>
                </a:rPr>
                <a:t>Medicare Enrollment/</a:t>
              </a:r>
              <a:r>
                <a:rPr kumimoji="0" lang="en-US" sz="2500" b="0" i="0" u="none" strike="noStrike" kern="1200" cap="none" spc="-5" normalizeH="0" baseline="0" noProof="0" dirty="0">
                  <a:ln>
                    <a:noFill/>
                  </a:ln>
                  <a:solidFill>
                    <a:srgbClr val="FFFFFF"/>
                  </a:solidFill>
                  <a:effectLst/>
                  <a:uLnTx/>
                  <a:uFillTx/>
                  <a:latin typeface="Arial"/>
                  <a:ea typeface="+mn-ea"/>
                  <a:cs typeface="Arial"/>
                </a:rPr>
                <a:t> </a:t>
              </a:r>
              <a:r>
                <a:rPr kumimoji="0" sz="2500" b="0" i="0" u="none" strike="noStrike" kern="1200" cap="none" spc="-5" normalizeH="0" baseline="0" noProof="0" dirty="0">
                  <a:ln>
                    <a:noFill/>
                  </a:ln>
                  <a:solidFill>
                    <a:srgbClr val="FFFFFF"/>
                  </a:solidFill>
                  <a:effectLst/>
                  <a:uLnTx/>
                  <a:uFillTx/>
                  <a:latin typeface="Arial"/>
                  <a:ea typeface="+mn-ea"/>
                  <a:cs typeface="Arial"/>
                </a:rPr>
                <a:t>Medigap</a:t>
              </a:r>
              <a:r>
                <a:rPr kumimoji="0" sz="2500" b="0" i="0" u="none" strike="noStrike" kern="1200" cap="none" spc="20" normalizeH="0" baseline="0" noProof="0" dirty="0">
                  <a:ln>
                    <a:noFill/>
                  </a:ln>
                  <a:solidFill>
                    <a:srgbClr val="FFFFFF"/>
                  </a:solidFill>
                  <a:effectLst/>
                  <a:uLnTx/>
                  <a:uFillTx/>
                  <a:latin typeface="Arial"/>
                  <a:ea typeface="+mn-ea"/>
                  <a:cs typeface="Arial"/>
                </a:rPr>
                <a:t> </a:t>
              </a:r>
              <a:r>
                <a:rPr kumimoji="0" sz="2500" b="0" i="0" u="none" strike="noStrike" kern="1200" cap="none" spc="-5" normalizeH="0" baseline="0" noProof="0" dirty="0">
                  <a:ln>
                    <a:noFill/>
                  </a:ln>
                  <a:solidFill>
                    <a:srgbClr val="FFFFFF"/>
                  </a:solidFill>
                  <a:effectLst/>
                  <a:uLnTx/>
                  <a:uFillTx/>
                  <a:latin typeface="Arial"/>
                  <a:ea typeface="+mn-ea"/>
                  <a:cs typeface="Arial"/>
                </a:rPr>
                <a:t>Enrollment</a:t>
              </a:r>
              <a:endParaRPr kumimoji="0" sz="2500" b="0" i="0" u="none" strike="noStrike" kern="1200" cap="none" spc="0" normalizeH="0" baseline="0" noProof="0" dirty="0">
                <a:ln>
                  <a:noFill/>
                </a:ln>
                <a:solidFill>
                  <a:srgbClr val="000000"/>
                </a:solidFill>
                <a:effectLst/>
                <a:uLnTx/>
                <a:uFillTx/>
                <a:latin typeface="Arial"/>
                <a:ea typeface="+mn-ea"/>
                <a:cs typeface="Arial"/>
              </a:endParaRPr>
            </a:p>
            <a:p>
              <a:pPr marL="2036445" marR="0" lvl="0" indent="-229235" algn="l" defTabSz="914400" rtl="0" eaLnBrk="1" fontAlgn="auto" latinLnBrk="0" hangingPunct="1">
                <a:lnSpc>
                  <a:spcPct val="100000"/>
                </a:lnSpc>
                <a:spcBef>
                  <a:spcPts val="819"/>
                </a:spcBef>
                <a:spcAft>
                  <a:spcPts val="0"/>
                </a:spcAft>
                <a:buClrTx/>
                <a:buSzTx/>
                <a:buFontTx/>
                <a:buChar char="•"/>
                <a:tabLst>
                  <a:tab pos="2036445" algn="l"/>
                  <a:tab pos="2037080" algn="l"/>
                </a:tabLst>
                <a:defRPr/>
              </a:pPr>
              <a:r>
                <a:rPr kumimoji="0" sz="2000" b="0" i="0" u="none" strike="noStrike" kern="1200" cap="none" spc="0" normalizeH="0" baseline="0" noProof="0" dirty="0">
                  <a:ln>
                    <a:noFill/>
                  </a:ln>
                  <a:solidFill>
                    <a:srgbClr val="FFFFFF"/>
                  </a:solidFill>
                  <a:effectLst/>
                  <a:uLnTx/>
                  <a:uFillTx/>
                  <a:latin typeface="Arial"/>
                  <a:ea typeface="+mn-ea"/>
                  <a:cs typeface="Arial"/>
                </a:rPr>
                <a:t>Senior</a:t>
              </a:r>
              <a:r>
                <a:rPr kumimoji="0" sz="2000" b="0" i="0" u="none" strike="noStrike" kern="1200" cap="none" spc="-20" normalizeH="0" baseline="0" noProof="0" dirty="0">
                  <a:ln>
                    <a:noFill/>
                  </a:ln>
                  <a:solidFill>
                    <a:srgbClr val="FFFFFF"/>
                  </a:solidFill>
                  <a:effectLst/>
                  <a:uLnTx/>
                  <a:uFillTx/>
                  <a:latin typeface="Arial"/>
                  <a:ea typeface="+mn-ea"/>
                  <a:cs typeface="Arial"/>
                </a:rPr>
                <a:t> </a:t>
              </a:r>
              <a:r>
                <a:rPr lang="en-US" sz="2000" dirty="0">
                  <a:solidFill>
                    <a:srgbClr val="FFFFFF"/>
                  </a:solidFill>
                  <a:latin typeface="Arial"/>
                  <a:cs typeface="Arial"/>
                </a:rPr>
                <a:t>s</a:t>
              </a:r>
              <a:r>
                <a:rPr kumimoji="0" sz="2000" b="0" i="0" u="none" strike="noStrike" kern="1200" cap="none" spc="0" normalizeH="0" baseline="0" noProof="0" dirty="0" err="1">
                  <a:ln>
                    <a:noFill/>
                  </a:ln>
                  <a:solidFill>
                    <a:srgbClr val="FFFFFF"/>
                  </a:solidFill>
                  <a:effectLst/>
                  <a:uLnTx/>
                  <a:uFillTx/>
                  <a:latin typeface="Arial"/>
                  <a:ea typeface="+mn-ea"/>
                  <a:cs typeface="Arial"/>
                </a:rPr>
                <a:t>ervices</a:t>
              </a:r>
              <a:endParaRPr kumimoji="0" sz="2000" b="0" i="0" u="none" strike="noStrike" kern="1200" cap="none" spc="0" normalizeH="0" baseline="0" noProof="0" dirty="0">
                <a:ln>
                  <a:noFill/>
                </a:ln>
                <a:solidFill>
                  <a:srgbClr val="000000"/>
                </a:solidFill>
                <a:effectLst/>
                <a:uLnTx/>
                <a:uFillTx/>
                <a:latin typeface="Arial"/>
                <a:ea typeface="+mn-ea"/>
                <a:cs typeface="Arial"/>
              </a:endParaRPr>
            </a:p>
            <a:p>
              <a:pPr marL="2036445" marR="0" lvl="0" indent="-229235" algn="l" defTabSz="914400" rtl="0" eaLnBrk="1" fontAlgn="auto" latinLnBrk="0" hangingPunct="1">
                <a:lnSpc>
                  <a:spcPct val="100000"/>
                </a:lnSpc>
                <a:spcBef>
                  <a:spcPts val="125"/>
                </a:spcBef>
                <a:spcAft>
                  <a:spcPts val="0"/>
                </a:spcAft>
                <a:buClrTx/>
                <a:buSzTx/>
                <a:buFontTx/>
                <a:buChar char="•"/>
                <a:tabLst>
                  <a:tab pos="2036445" algn="l"/>
                  <a:tab pos="2037080" algn="l"/>
                </a:tabLst>
                <a:defRPr/>
              </a:pPr>
              <a:r>
                <a:rPr kumimoji="0" sz="2000" b="0" i="0" u="none" strike="noStrike" kern="1200" cap="none" spc="0" normalizeH="0" baseline="0" noProof="0" dirty="0">
                  <a:ln>
                    <a:noFill/>
                  </a:ln>
                  <a:solidFill>
                    <a:srgbClr val="FFFFFF"/>
                  </a:solidFill>
                  <a:effectLst/>
                  <a:uLnTx/>
                  <a:uFillTx/>
                  <a:latin typeface="Arial"/>
                  <a:ea typeface="+mn-ea"/>
                  <a:cs typeface="Arial"/>
                </a:rPr>
                <a:t>A </a:t>
              </a:r>
              <a:r>
                <a:rPr lang="en-US" sz="2000" spc="-10" dirty="0">
                  <a:solidFill>
                    <a:srgbClr val="FFFFFF"/>
                  </a:solidFill>
                  <a:latin typeface="Arial"/>
                  <a:cs typeface="Arial"/>
                </a:rPr>
                <a:t>t</a:t>
              </a:r>
              <a:r>
                <a:rPr kumimoji="0" sz="2000" b="0" i="0" u="none" strike="noStrike" kern="1200" cap="none" spc="-10" normalizeH="0" baseline="0" noProof="0" dirty="0">
                  <a:ln>
                    <a:noFill/>
                  </a:ln>
                  <a:solidFill>
                    <a:srgbClr val="FFFFFF"/>
                  </a:solidFill>
                  <a:effectLst/>
                  <a:uLnTx/>
                  <a:uFillTx/>
                  <a:latin typeface="Arial"/>
                  <a:ea typeface="+mn-ea"/>
                  <a:cs typeface="Arial"/>
                </a:rPr>
                <a:t>rusted </a:t>
              </a:r>
              <a:r>
                <a:rPr lang="en-US" sz="2000" dirty="0">
                  <a:solidFill>
                    <a:srgbClr val="FFFFFF"/>
                  </a:solidFill>
                  <a:latin typeface="Arial"/>
                  <a:cs typeface="Arial"/>
                </a:rPr>
                <a:t>i</a:t>
              </a:r>
              <a:r>
                <a:rPr kumimoji="0" sz="2000" b="0" i="0" u="none" strike="noStrike" kern="1200" cap="none" spc="0" normalizeH="0" baseline="0" noProof="0" dirty="0" err="1">
                  <a:ln>
                    <a:noFill/>
                  </a:ln>
                  <a:solidFill>
                    <a:srgbClr val="FFFFFF"/>
                  </a:solidFill>
                  <a:effectLst/>
                  <a:uLnTx/>
                  <a:uFillTx/>
                  <a:latin typeface="Arial"/>
                  <a:ea typeface="+mn-ea"/>
                  <a:cs typeface="Arial"/>
                </a:rPr>
                <a:t>nsurance</a:t>
              </a:r>
              <a:r>
                <a:rPr kumimoji="0" sz="2000" b="0" i="0" u="none" strike="noStrike" kern="1200" cap="none" spc="-345" normalizeH="0" baseline="0" noProof="0" dirty="0">
                  <a:ln>
                    <a:noFill/>
                  </a:ln>
                  <a:solidFill>
                    <a:srgbClr val="FFFFFF"/>
                  </a:solidFill>
                  <a:effectLst/>
                  <a:uLnTx/>
                  <a:uFillTx/>
                  <a:latin typeface="Arial"/>
                  <a:ea typeface="+mn-ea"/>
                  <a:cs typeface="Arial"/>
                </a:rPr>
                <a:t> </a:t>
              </a:r>
              <a:r>
                <a:rPr kumimoji="0" lang="en-US" sz="2000" b="0" i="0" u="none" strike="noStrike" kern="1200" cap="none" spc="-345" normalizeH="0" baseline="0" noProof="0" dirty="0">
                  <a:ln>
                    <a:noFill/>
                  </a:ln>
                  <a:solidFill>
                    <a:srgbClr val="FFFFFF"/>
                  </a:solidFill>
                  <a:effectLst/>
                  <a:uLnTx/>
                  <a:uFillTx/>
                  <a:latin typeface="Arial"/>
                  <a:ea typeface="+mn-ea"/>
                  <a:cs typeface="Arial"/>
                </a:rPr>
                <a:t> </a:t>
              </a:r>
              <a:r>
                <a:rPr lang="en-US" sz="2000" dirty="0">
                  <a:solidFill>
                    <a:srgbClr val="FFFFFF"/>
                  </a:solidFill>
                  <a:latin typeface="Arial"/>
                  <a:cs typeface="Arial"/>
                </a:rPr>
                <a:t>a</a:t>
              </a:r>
              <a:r>
                <a:rPr kumimoji="0" sz="2000" b="0" i="0" u="none" strike="noStrike" kern="1200" cap="none" spc="0" normalizeH="0" baseline="0" noProof="0" dirty="0">
                  <a:ln>
                    <a:noFill/>
                  </a:ln>
                  <a:solidFill>
                    <a:srgbClr val="FFFFFF"/>
                  </a:solidFill>
                  <a:effectLst/>
                  <a:uLnTx/>
                  <a:uFillTx/>
                  <a:latin typeface="Arial"/>
                  <a:ea typeface="+mn-ea"/>
                  <a:cs typeface="Arial"/>
                </a:rPr>
                <a:t>gent</a:t>
              </a:r>
              <a:endParaRPr kumimoji="0" sz="20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40" name="object 8">
              <a:extLst>
                <a:ext uri="{FF2B5EF4-FFF2-40B4-BE49-F238E27FC236}">
                  <a16:creationId xmlns:a16="http://schemas.microsoft.com/office/drawing/2014/main" id="{E3B73659-7CB3-41B6-B3C4-ECF820C15209}"/>
                </a:ext>
              </a:extLst>
            </p:cNvPr>
            <p:cNvGrpSpPr/>
            <p:nvPr/>
          </p:nvGrpSpPr>
          <p:grpSpPr>
            <a:xfrm>
              <a:off x="758698" y="1955038"/>
              <a:ext cx="1590040" cy="1101090"/>
              <a:chOff x="758698" y="1955038"/>
              <a:chExt cx="1590040" cy="1101090"/>
            </a:xfrm>
          </p:grpSpPr>
          <p:sp>
            <p:nvSpPr>
              <p:cNvPr id="50" name="object 9">
                <a:extLst>
                  <a:ext uri="{FF2B5EF4-FFF2-40B4-BE49-F238E27FC236}">
                    <a16:creationId xmlns:a16="http://schemas.microsoft.com/office/drawing/2014/main" id="{F90823FB-0B53-4136-A9C1-F6D0C27A12BD}"/>
                  </a:ext>
                </a:extLst>
              </p:cNvPr>
              <p:cNvSpPr/>
              <p:nvPr/>
            </p:nvSpPr>
            <p:spPr>
              <a:xfrm>
                <a:off x="765048" y="1961388"/>
                <a:ext cx="1577339" cy="108813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object 10">
                <a:extLst>
                  <a:ext uri="{FF2B5EF4-FFF2-40B4-BE49-F238E27FC236}">
                    <a16:creationId xmlns:a16="http://schemas.microsoft.com/office/drawing/2014/main" id="{2BCEA76D-3A8E-4A03-936E-DA3AC475ABD3}"/>
                  </a:ext>
                </a:extLst>
              </p:cNvPr>
              <p:cNvSpPr/>
              <p:nvPr/>
            </p:nvSpPr>
            <p:spPr>
              <a:xfrm>
                <a:off x="765048" y="1961388"/>
                <a:ext cx="1577340" cy="1088390"/>
              </a:xfrm>
              <a:custGeom>
                <a:avLst/>
                <a:gdLst/>
                <a:ahLst/>
                <a:cxnLst/>
                <a:rect l="l" t="t" r="r" b="b"/>
                <a:pathLst>
                  <a:path w="1577339" h="1088389">
                    <a:moveTo>
                      <a:pt x="0" y="108838"/>
                    </a:moveTo>
                    <a:lnTo>
                      <a:pt x="8551" y="66490"/>
                    </a:lnTo>
                    <a:lnTo>
                      <a:pt x="31870" y="31892"/>
                    </a:lnTo>
                    <a:lnTo>
                      <a:pt x="66458" y="8558"/>
                    </a:lnTo>
                    <a:lnTo>
                      <a:pt x="108813" y="0"/>
                    </a:lnTo>
                    <a:lnTo>
                      <a:pt x="1468501" y="0"/>
                    </a:lnTo>
                    <a:lnTo>
                      <a:pt x="1510849" y="8558"/>
                    </a:lnTo>
                    <a:lnTo>
                      <a:pt x="1545447" y="31892"/>
                    </a:lnTo>
                    <a:lnTo>
                      <a:pt x="1568781" y="66490"/>
                    </a:lnTo>
                    <a:lnTo>
                      <a:pt x="1577339" y="108838"/>
                    </a:lnTo>
                    <a:lnTo>
                      <a:pt x="1577339" y="979297"/>
                    </a:lnTo>
                    <a:lnTo>
                      <a:pt x="1568781" y="1021645"/>
                    </a:lnTo>
                    <a:lnTo>
                      <a:pt x="1545447" y="1056243"/>
                    </a:lnTo>
                    <a:lnTo>
                      <a:pt x="1510849" y="1079577"/>
                    </a:lnTo>
                    <a:lnTo>
                      <a:pt x="1468501" y="1088136"/>
                    </a:lnTo>
                    <a:lnTo>
                      <a:pt x="108813" y="1088136"/>
                    </a:lnTo>
                    <a:lnTo>
                      <a:pt x="66458" y="1079577"/>
                    </a:lnTo>
                    <a:lnTo>
                      <a:pt x="31870" y="1056243"/>
                    </a:lnTo>
                    <a:lnTo>
                      <a:pt x="8551" y="1021645"/>
                    </a:lnTo>
                    <a:lnTo>
                      <a:pt x="0" y="979297"/>
                    </a:lnTo>
                    <a:lnTo>
                      <a:pt x="0" y="108838"/>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1" name="object 11">
              <a:extLst>
                <a:ext uri="{FF2B5EF4-FFF2-40B4-BE49-F238E27FC236}">
                  <a16:creationId xmlns:a16="http://schemas.microsoft.com/office/drawing/2014/main" id="{C8C403AF-A018-4989-BE6C-6DD5D2DC1027}"/>
                </a:ext>
              </a:extLst>
            </p:cNvPr>
            <p:cNvSpPr/>
            <p:nvPr/>
          </p:nvSpPr>
          <p:spPr>
            <a:xfrm>
              <a:off x="629412" y="3266280"/>
              <a:ext cx="7886700" cy="1361440"/>
            </a:xfrm>
            <a:custGeom>
              <a:avLst/>
              <a:gdLst/>
              <a:ahLst/>
              <a:cxnLst/>
              <a:rect l="l" t="t" r="r" b="b"/>
              <a:pathLst>
                <a:path w="7886700" h="1361439">
                  <a:moveTo>
                    <a:pt x="7886700" y="0"/>
                  </a:moveTo>
                  <a:lnTo>
                    <a:pt x="0" y="0"/>
                  </a:lnTo>
                  <a:lnTo>
                    <a:pt x="0" y="1360931"/>
                  </a:lnTo>
                  <a:lnTo>
                    <a:pt x="7886700" y="1360931"/>
                  </a:lnTo>
                  <a:lnTo>
                    <a:pt x="7886700" y="0"/>
                  </a:lnTo>
                  <a:close/>
                </a:path>
              </a:pathLst>
            </a:custGeom>
            <a:solidFill>
              <a:srgbClr val="F4B05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object 12">
              <a:extLst>
                <a:ext uri="{FF2B5EF4-FFF2-40B4-BE49-F238E27FC236}">
                  <a16:creationId xmlns:a16="http://schemas.microsoft.com/office/drawing/2014/main" id="{C2C7DA01-12F1-4856-86A6-A8841B5C4AF9}"/>
                </a:ext>
              </a:extLst>
            </p:cNvPr>
            <p:cNvSpPr txBox="1"/>
            <p:nvPr/>
          </p:nvSpPr>
          <p:spPr>
            <a:xfrm>
              <a:off x="629412" y="3273299"/>
              <a:ext cx="7886700" cy="1361440"/>
            </a:xfrm>
            <a:prstGeom prst="rect">
              <a:avLst/>
            </a:prstGeom>
          </p:spPr>
          <p:txBody>
            <a:bodyPr vert="horz" wrap="square" lIns="0" tIns="50165" rIns="0" bIns="0" rtlCol="0">
              <a:spAutoFit/>
            </a:bodyPr>
            <a:lstStyle/>
            <a:p>
              <a:pPr marL="1807845" marR="0" lvl="0" indent="0" algn="l" defTabSz="914400" rtl="0" eaLnBrk="1" fontAlgn="auto" latinLnBrk="0" hangingPunct="1">
                <a:lnSpc>
                  <a:spcPct val="100000"/>
                </a:lnSpc>
                <a:spcBef>
                  <a:spcPts val="395"/>
                </a:spcBef>
                <a:spcAft>
                  <a:spcPts val="0"/>
                </a:spcAft>
                <a:buClrTx/>
                <a:buSzTx/>
                <a:buFontTx/>
                <a:buNone/>
                <a:tabLst/>
                <a:defRPr/>
              </a:pPr>
              <a:r>
                <a:rPr kumimoji="0" lang="en-US" sz="2500" b="0" i="0" u="none" strike="noStrike" kern="1200" cap="none" spc="-5" normalizeH="0" baseline="0" noProof="0" dirty="0">
                  <a:ln>
                    <a:noFill/>
                  </a:ln>
                  <a:solidFill>
                    <a:srgbClr val="FFFFFF"/>
                  </a:solidFill>
                  <a:effectLst/>
                  <a:uLnTx/>
                  <a:uFillTx/>
                  <a:latin typeface="Arial"/>
                  <a:ea typeface="+mn-ea"/>
                  <a:cs typeface="Arial"/>
                </a:rPr>
                <a:t> </a:t>
              </a:r>
              <a:r>
                <a:rPr kumimoji="0" sz="2500" b="0" i="0" u="none" strike="noStrike" kern="1200" cap="none" spc="-5" normalizeH="0" baseline="0" noProof="0" dirty="0">
                  <a:ln>
                    <a:noFill/>
                  </a:ln>
                  <a:solidFill>
                    <a:srgbClr val="FFFFFF"/>
                  </a:solidFill>
                  <a:effectLst/>
                  <a:uLnTx/>
                  <a:uFillTx/>
                  <a:latin typeface="Arial"/>
                  <a:ea typeface="+mn-ea"/>
                  <a:cs typeface="Arial"/>
                </a:rPr>
                <a:t>ACA</a:t>
              </a:r>
              <a:r>
                <a:rPr kumimoji="0" sz="2500" b="0" i="0" u="none" strike="noStrike" kern="1200" cap="none" spc="-145" normalizeH="0" baseline="0" noProof="0" dirty="0">
                  <a:ln>
                    <a:noFill/>
                  </a:ln>
                  <a:solidFill>
                    <a:srgbClr val="FFFFFF"/>
                  </a:solidFill>
                  <a:effectLst/>
                  <a:uLnTx/>
                  <a:uFillTx/>
                  <a:latin typeface="Arial"/>
                  <a:ea typeface="+mn-ea"/>
                  <a:cs typeface="Arial"/>
                </a:rPr>
                <a:t> </a:t>
              </a:r>
              <a:r>
                <a:rPr kumimoji="0" sz="2500" b="0" i="0" u="none" strike="noStrike" kern="1200" cap="none" spc="-5" normalizeH="0" baseline="0" noProof="0" dirty="0">
                  <a:ln>
                    <a:noFill/>
                  </a:ln>
                  <a:solidFill>
                    <a:srgbClr val="FFFFFF"/>
                  </a:solidFill>
                  <a:effectLst/>
                  <a:uLnTx/>
                  <a:uFillTx/>
                  <a:latin typeface="Arial"/>
                  <a:ea typeface="+mn-ea"/>
                  <a:cs typeface="Arial"/>
                </a:rPr>
                <a:t>Enrollment</a:t>
              </a:r>
              <a:endParaRPr kumimoji="0" sz="2500" b="0" i="0" u="none" strike="noStrike" kern="1200" cap="none" spc="0" normalizeH="0" baseline="0" noProof="0" dirty="0">
                <a:ln>
                  <a:noFill/>
                </a:ln>
                <a:solidFill>
                  <a:srgbClr val="000000"/>
                </a:solidFill>
                <a:effectLst/>
                <a:uLnTx/>
                <a:uFillTx/>
                <a:latin typeface="Arial"/>
                <a:ea typeface="+mn-ea"/>
                <a:cs typeface="Arial"/>
              </a:endParaRPr>
            </a:p>
            <a:p>
              <a:pPr marL="2036445" marR="0" lvl="0" indent="-229235" algn="l" defTabSz="914400" rtl="0" eaLnBrk="1" fontAlgn="auto" latinLnBrk="0" hangingPunct="1">
                <a:lnSpc>
                  <a:spcPct val="100000"/>
                </a:lnSpc>
                <a:spcBef>
                  <a:spcPts val="825"/>
                </a:spcBef>
                <a:spcAft>
                  <a:spcPts val="0"/>
                </a:spcAft>
                <a:buClrTx/>
                <a:buSzTx/>
                <a:buFontTx/>
                <a:buChar char="•"/>
                <a:tabLst>
                  <a:tab pos="2036445" algn="l"/>
                  <a:tab pos="2037080" algn="l"/>
                </a:tabLst>
                <a:defRPr/>
              </a:pPr>
              <a:r>
                <a:rPr kumimoji="0" sz="2000" b="0" i="0" u="none" strike="noStrike" kern="1200" cap="none" spc="0" normalizeH="0" baseline="0" noProof="0" dirty="0">
                  <a:ln>
                    <a:noFill/>
                  </a:ln>
                  <a:solidFill>
                    <a:srgbClr val="FFFFFF"/>
                  </a:solidFill>
                  <a:effectLst/>
                  <a:uLnTx/>
                  <a:uFillTx/>
                  <a:latin typeface="Arial"/>
                  <a:ea typeface="+mn-ea"/>
                  <a:cs typeface="Arial"/>
                </a:rPr>
                <a:t>In-</a:t>
              </a:r>
              <a:r>
                <a:rPr kumimoji="0" lang="en-US" sz="2000" b="0" i="0" u="none" strike="noStrike" kern="1200" cap="none" spc="0" normalizeH="0" baseline="0" noProof="0" dirty="0">
                  <a:ln>
                    <a:noFill/>
                  </a:ln>
                  <a:solidFill>
                    <a:srgbClr val="FFFFFF"/>
                  </a:solidFill>
                  <a:effectLst/>
                  <a:uLnTx/>
                  <a:uFillTx/>
                  <a:latin typeface="Arial"/>
                  <a:ea typeface="+mn-ea"/>
                  <a:cs typeface="Arial"/>
                </a:rPr>
                <a:t>p</a:t>
              </a:r>
              <a:r>
                <a:rPr kumimoji="0" sz="2000" b="0" i="0" u="none" strike="noStrike" kern="1200" cap="none" spc="0" normalizeH="0" baseline="0" noProof="0" dirty="0">
                  <a:ln>
                    <a:noFill/>
                  </a:ln>
                  <a:solidFill>
                    <a:srgbClr val="FFFFFF"/>
                  </a:solidFill>
                  <a:effectLst/>
                  <a:uLnTx/>
                  <a:uFillTx/>
                  <a:latin typeface="Arial"/>
                  <a:ea typeface="+mn-ea"/>
                  <a:cs typeface="Arial"/>
                </a:rPr>
                <a:t>erson</a:t>
              </a:r>
              <a:r>
                <a:rPr kumimoji="0" sz="2000" b="0" i="0" u="none" strike="noStrike" kern="1200" cap="none" spc="-45" normalizeH="0" baseline="0" noProof="0" dirty="0">
                  <a:ln>
                    <a:noFill/>
                  </a:ln>
                  <a:solidFill>
                    <a:srgbClr val="FFFFFF"/>
                  </a:solidFill>
                  <a:effectLst/>
                  <a:uLnTx/>
                  <a:uFillTx/>
                  <a:latin typeface="Arial"/>
                  <a:ea typeface="+mn-ea"/>
                  <a:cs typeface="Arial"/>
                </a:rPr>
                <a:t> </a:t>
              </a:r>
              <a:r>
                <a:rPr lang="en-US" sz="2000" dirty="0">
                  <a:solidFill>
                    <a:srgbClr val="FFFFFF"/>
                  </a:solidFill>
                  <a:latin typeface="Arial"/>
                  <a:cs typeface="Arial"/>
                </a:rPr>
                <a:t>n</a:t>
              </a:r>
              <a:r>
                <a:rPr kumimoji="0" sz="2000" b="0" i="0" u="none" strike="noStrike" kern="1200" cap="none" spc="0" normalizeH="0" baseline="0" noProof="0" dirty="0" err="1">
                  <a:ln>
                    <a:noFill/>
                  </a:ln>
                  <a:solidFill>
                    <a:srgbClr val="FFFFFF"/>
                  </a:solidFill>
                  <a:effectLst/>
                  <a:uLnTx/>
                  <a:uFillTx/>
                  <a:latin typeface="Arial"/>
                  <a:ea typeface="+mn-ea"/>
                  <a:cs typeface="Arial"/>
                </a:rPr>
                <a:t>avigators</a:t>
              </a:r>
              <a:endParaRPr kumimoji="0" sz="2000" b="0" i="0" u="none" strike="noStrike" kern="1200" cap="none" spc="0" normalizeH="0" baseline="0" noProof="0" dirty="0">
                <a:ln>
                  <a:noFill/>
                </a:ln>
                <a:solidFill>
                  <a:srgbClr val="000000"/>
                </a:solidFill>
                <a:effectLst/>
                <a:uLnTx/>
                <a:uFillTx/>
                <a:latin typeface="Arial"/>
                <a:ea typeface="+mn-ea"/>
                <a:cs typeface="Arial"/>
              </a:endParaRPr>
            </a:p>
            <a:p>
              <a:pPr marL="2036445" marR="0" lvl="0" indent="-229235" algn="l" defTabSz="914400" rtl="0" eaLnBrk="1" fontAlgn="auto" latinLnBrk="0" hangingPunct="1">
                <a:lnSpc>
                  <a:spcPct val="100000"/>
                </a:lnSpc>
                <a:spcBef>
                  <a:spcPts val="120"/>
                </a:spcBef>
                <a:spcAft>
                  <a:spcPts val="0"/>
                </a:spcAft>
                <a:buClrTx/>
                <a:buSzTx/>
                <a:buFontTx/>
                <a:buChar char="•"/>
                <a:tabLst>
                  <a:tab pos="2036445" algn="l"/>
                  <a:tab pos="2037080" algn="l"/>
                </a:tabLst>
                <a:defRPr/>
              </a:pPr>
              <a:r>
                <a:rPr kumimoji="0" sz="2000" b="0" i="0" u="none" strike="noStrike" kern="1200" cap="none" spc="0" normalizeH="0" baseline="0" noProof="0" dirty="0">
                  <a:ln>
                    <a:noFill/>
                  </a:ln>
                  <a:solidFill>
                    <a:srgbClr val="FFFFFF"/>
                  </a:solidFill>
                  <a:effectLst/>
                  <a:uLnTx/>
                  <a:uFillTx/>
                  <a:latin typeface="Arial"/>
                  <a:ea typeface="+mn-ea"/>
                  <a:cs typeface="Arial"/>
                </a:rPr>
                <a:t>A </a:t>
              </a:r>
              <a:r>
                <a:rPr lang="en-US" sz="2000" spc="-10" dirty="0">
                  <a:solidFill>
                    <a:srgbClr val="FFFFFF"/>
                  </a:solidFill>
                  <a:latin typeface="Arial"/>
                  <a:cs typeface="Arial"/>
                </a:rPr>
                <a:t>t</a:t>
              </a:r>
              <a:r>
                <a:rPr kumimoji="0" sz="2000" b="0" i="0" u="none" strike="noStrike" kern="1200" cap="none" spc="-10" normalizeH="0" baseline="0" noProof="0" dirty="0">
                  <a:ln>
                    <a:noFill/>
                  </a:ln>
                  <a:solidFill>
                    <a:srgbClr val="FFFFFF"/>
                  </a:solidFill>
                  <a:effectLst/>
                  <a:uLnTx/>
                  <a:uFillTx/>
                  <a:latin typeface="Arial"/>
                  <a:ea typeface="+mn-ea"/>
                  <a:cs typeface="Arial"/>
                </a:rPr>
                <a:t>rusted </a:t>
              </a:r>
              <a:r>
                <a:rPr lang="en-US" sz="2000" dirty="0">
                  <a:solidFill>
                    <a:srgbClr val="FFFFFF"/>
                  </a:solidFill>
                  <a:latin typeface="Arial"/>
                  <a:cs typeface="Arial"/>
                </a:rPr>
                <a:t>i</a:t>
              </a:r>
              <a:r>
                <a:rPr kumimoji="0" sz="2000" b="0" i="0" u="none" strike="noStrike" kern="1200" cap="none" spc="0" normalizeH="0" baseline="0" noProof="0" dirty="0" err="1">
                  <a:ln>
                    <a:noFill/>
                  </a:ln>
                  <a:solidFill>
                    <a:srgbClr val="FFFFFF"/>
                  </a:solidFill>
                  <a:effectLst/>
                  <a:uLnTx/>
                  <a:uFillTx/>
                  <a:latin typeface="Arial"/>
                  <a:ea typeface="+mn-ea"/>
                  <a:cs typeface="Arial"/>
                </a:rPr>
                <a:t>nsurance</a:t>
              </a:r>
              <a:r>
                <a:rPr kumimoji="0" sz="2000" b="0" i="0" u="none" strike="noStrike" kern="1200" cap="none" spc="-350" normalizeH="0" baseline="0" noProof="0" dirty="0">
                  <a:ln>
                    <a:noFill/>
                  </a:ln>
                  <a:solidFill>
                    <a:srgbClr val="FFFFFF"/>
                  </a:solidFill>
                  <a:effectLst/>
                  <a:uLnTx/>
                  <a:uFillTx/>
                  <a:latin typeface="Arial"/>
                  <a:ea typeface="+mn-ea"/>
                  <a:cs typeface="Arial"/>
                </a:rPr>
                <a:t> </a:t>
              </a:r>
              <a:r>
                <a:rPr kumimoji="0" lang="en-US" sz="2000" b="0" i="0" u="none" strike="noStrike" kern="1200" cap="none" spc="-350" normalizeH="0" baseline="0" noProof="0" dirty="0">
                  <a:ln>
                    <a:noFill/>
                  </a:ln>
                  <a:solidFill>
                    <a:srgbClr val="FFFFFF"/>
                  </a:solidFill>
                  <a:effectLst/>
                  <a:uLnTx/>
                  <a:uFillTx/>
                  <a:latin typeface="Arial"/>
                  <a:ea typeface="+mn-ea"/>
                  <a:cs typeface="Arial"/>
                </a:rPr>
                <a:t> </a:t>
              </a:r>
              <a:r>
                <a:rPr lang="en-US" sz="2000" dirty="0">
                  <a:solidFill>
                    <a:srgbClr val="FFFFFF"/>
                  </a:solidFill>
                  <a:latin typeface="Arial"/>
                  <a:cs typeface="Arial"/>
                </a:rPr>
                <a:t>a</a:t>
              </a:r>
              <a:r>
                <a:rPr kumimoji="0" sz="2000" b="0" i="0" u="none" strike="noStrike" kern="1200" cap="none" spc="0" normalizeH="0" baseline="0" noProof="0" dirty="0">
                  <a:ln>
                    <a:noFill/>
                  </a:ln>
                  <a:solidFill>
                    <a:srgbClr val="FFFFFF"/>
                  </a:solidFill>
                  <a:effectLst/>
                  <a:uLnTx/>
                  <a:uFillTx/>
                  <a:latin typeface="Arial"/>
                  <a:ea typeface="+mn-ea"/>
                  <a:cs typeface="Arial"/>
                </a:rPr>
                <a:t>gent</a:t>
              </a:r>
              <a:endParaRPr kumimoji="0" sz="20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43" name="object 13">
              <a:extLst>
                <a:ext uri="{FF2B5EF4-FFF2-40B4-BE49-F238E27FC236}">
                  <a16:creationId xmlns:a16="http://schemas.microsoft.com/office/drawing/2014/main" id="{F1320E80-84B6-468C-999A-E24041A9A1BF}"/>
                </a:ext>
              </a:extLst>
            </p:cNvPr>
            <p:cNvGrpSpPr/>
            <p:nvPr/>
          </p:nvGrpSpPr>
          <p:grpSpPr>
            <a:xfrm>
              <a:off x="758698" y="3451605"/>
              <a:ext cx="1590040" cy="1099820"/>
              <a:chOff x="758698" y="3451605"/>
              <a:chExt cx="1590040" cy="1099820"/>
            </a:xfrm>
          </p:grpSpPr>
          <p:sp>
            <p:nvSpPr>
              <p:cNvPr id="48" name="object 14">
                <a:extLst>
                  <a:ext uri="{FF2B5EF4-FFF2-40B4-BE49-F238E27FC236}">
                    <a16:creationId xmlns:a16="http://schemas.microsoft.com/office/drawing/2014/main" id="{49E9D0C2-1E16-4B38-A21D-96EFC14A99FC}"/>
                  </a:ext>
                </a:extLst>
              </p:cNvPr>
              <p:cNvSpPr/>
              <p:nvPr/>
            </p:nvSpPr>
            <p:spPr>
              <a:xfrm>
                <a:off x="765048" y="3457955"/>
                <a:ext cx="1577339" cy="108661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object 15">
                <a:extLst>
                  <a:ext uri="{FF2B5EF4-FFF2-40B4-BE49-F238E27FC236}">
                    <a16:creationId xmlns:a16="http://schemas.microsoft.com/office/drawing/2014/main" id="{EEE18E48-AC45-47FB-B1A2-9E7A28B3DC57}"/>
                  </a:ext>
                </a:extLst>
              </p:cNvPr>
              <p:cNvSpPr/>
              <p:nvPr/>
            </p:nvSpPr>
            <p:spPr>
              <a:xfrm>
                <a:off x="765048" y="3457955"/>
                <a:ext cx="1577340" cy="1087120"/>
              </a:xfrm>
              <a:custGeom>
                <a:avLst/>
                <a:gdLst/>
                <a:ahLst/>
                <a:cxnLst/>
                <a:rect l="l" t="t" r="r" b="b"/>
                <a:pathLst>
                  <a:path w="1577339" h="1087120">
                    <a:moveTo>
                      <a:pt x="0" y="108712"/>
                    </a:moveTo>
                    <a:lnTo>
                      <a:pt x="8539" y="66383"/>
                    </a:lnTo>
                    <a:lnTo>
                      <a:pt x="31827" y="31829"/>
                    </a:lnTo>
                    <a:lnTo>
                      <a:pt x="66367" y="8538"/>
                    </a:lnTo>
                    <a:lnTo>
                      <a:pt x="108661" y="0"/>
                    </a:lnTo>
                    <a:lnTo>
                      <a:pt x="1468627" y="0"/>
                    </a:lnTo>
                    <a:lnTo>
                      <a:pt x="1510956" y="8538"/>
                    </a:lnTo>
                    <a:lnTo>
                      <a:pt x="1545510" y="31829"/>
                    </a:lnTo>
                    <a:lnTo>
                      <a:pt x="1568801" y="66383"/>
                    </a:lnTo>
                    <a:lnTo>
                      <a:pt x="1577339" y="108712"/>
                    </a:lnTo>
                    <a:lnTo>
                      <a:pt x="1577339" y="977900"/>
                    </a:lnTo>
                    <a:lnTo>
                      <a:pt x="1568801" y="1020228"/>
                    </a:lnTo>
                    <a:lnTo>
                      <a:pt x="1545510" y="1054782"/>
                    </a:lnTo>
                    <a:lnTo>
                      <a:pt x="1510956" y="1078073"/>
                    </a:lnTo>
                    <a:lnTo>
                      <a:pt x="1468627" y="1086612"/>
                    </a:lnTo>
                    <a:lnTo>
                      <a:pt x="108661" y="1086612"/>
                    </a:lnTo>
                    <a:lnTo>
                      <a:pt x="66367" y="1078073"/>
                    </a:lnTo>
                    <a:lnTo>
                      <a:pt x="31827" y="1054782"/>
                    </a:lnTo>
                    <a:lnTo>
                      <a:pt x="8539" y="1020228"/>
                    </a:lnTo>
                    <a:lnTo>
                      <a:pt x="0" y="977900"/>
                    </a:lnTo>
                    <a:lnTo>
                      <a:pt x="0" y="108712"/>
                    </a:lnTo>
                    <a:close/>
                  </a:path>
                </a:pathLst>
              </a:custGeom>
              <a:ln w="1269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4" name="object 16">
              <a:extLst>
                <a:ext uri="{FF2B5EF4-FFF2-40B4-BE49-F238E27FC236}">
                  <a16:creationId xmlns:a16="http://schemas.microsoft.com/office/drawing/2014/main" id="{F792C2B3-4132-4759-91E7-40C805D2DFA4}"/>
                </a:ext>
              </a:extLst>
            </p:cNvPr>
            <p:cNvSpPr txBox="1"/>
            <p:nvPr/>
          </p:nvSpPr>
          <p:spPr>
            <a:xfrm>
              <a:off x="629412" y="4817364"/>
              <a:ext cx="7886700" cy="975837"/>
            </a:xfrm>
            <a:prstGeom prst="rect">
              <a:avLst/>
            </a:prstGeom>
          </p:spPr>
          <p:txBody>
            <a:bodyPr vert="horz" wrap="square" lIns="0" tIns="49530" rIns="0" bIns="0" rtlCol="0">
              <a:spAutoFit/>
            </a:bodyPr>
            <a:lstStyle/>
            <a:p>
              <a:pPr marL="85725" marR="0" lvl="0" indent="0" algn="ctr" defTabSz="914400" rtl="0" eaLnBrk="1" fontAlgn="auto" latinLnBrk="0" hangingPunct="1">
                <a:lnSpc>
                  <a:spcPct val="100000"/>
                </a:lnSpc>
                <a:spcBef>
                  <a:spcPts val="390"/>
                </a:spcBef>
                <a:spcAft>
                  <a:spcPts val="0"/>
                </a:spcAft>
                <a:buClrTx/>
                <a:buSzTx/>
                <a:buFontTx/>
                <a:buNone/>
                <a:tabLst/>
                <a:defRPr/>
              </a:pPr>
              <a:r>
                <a:rPr kumimoji="0" lang="en-US" sz="2500" b="0" i="0" u="none" strike="noStrike" kern="1200" cap="none" spc="-5" normalizeH="0" baseline="0" noProof="0" dirty="0">
                  <a:ln>
                    <a:noFill/>
                  </a:ln>
                  <a:solidFill>
                    <a:srgbClr val="FFFFFF"/>
                  </a:solidFill>
                  <a:effectLst/>
                  <a:uLnTx/>
                  <a:uFillTx/>
                  <a:latin typeface="Arial"/>
                  <a:ea typeface="+mn-ea"/>
                  <a:cs typeface="Arial"/>
                </a:rPr>
                <a:t> </a:t>
              </a:r>
              <a:r>
                <a:rPr kumimoji="0" sz="2500" b="0" i="0" u="none" strike="noStrike" kern="1200" cap="none" spc="-5" normalizeH="0" baseline="0" noProof="0" dirty="0">
                  <a:ln>
                    <a:noFill/>
                  </a:ln>
                  <a:solidFill>
                    <a:srgbClr val="FFFFFF"/>
                  </a:solidFill>
                  <a:effectLst/>
                  <a:uLnTx/>
                  <a:uFillTx/>
                  <a:latin typeface="Arial"/>
                  <a:ea typeface="+mn-ea"/>
                  <a:cs typeface="Arial"/>
                </a:rPr>
                <a:t>Local &amp; Community</a:t>
              </a:r>
              <a:r>
                <a:rPr kumimoji="0" sz="2500" b="0" i="0" u="none" strike="noStrike" kern="1200" cap="none" spc="25" normalizeH="0" baseline="0" noProof="0" dirty="0">
                  <a:ln>
                    <a:noFill/>
                  </a:ln>
                  <a:solidFill>
                    <a:srgbClr val="FFFFFF"/>
                  </a:solidFill>
                  <a:effectLst/>
                  <a:uLnTx/>
                  <a:uFillTx/>
                  <a:latin typeface="Arial"/>
                  <a:ea typeface="+mn-ea"/>
                  <a:cs typeface="Arial"/>
                </a:rPr>
                <a:t> </a:t>
              </a:r>
              <a:r>
                <a:rPr kumimoji="0" sz="2500" b="0" i="0" u="none" strike="noStrike" kern="1200" cap="none" spc="-5" normalizeH="0" baseline="0" noProof="0" dirty="0">
                  <a:ln>
                    <a:noFill/>
                  </a:ln>
                  <a:solidFill>
                    <a:srgbClr val="FFFFFF"/>
                  </a:solidFill>
                  <a:effectLst/>
                  <a:uLnTx/>
                  <a:uFillTx/>
                  <a:latin typeface="Arial"/>
                  <a:ea typeface="+mn-ea"/>
                  <a:cs typeface="Arial"/>
                </a:rPr>
                <a:t>Resources</a:t>
              </a:r>
              <a:endParaRPr kumimoji="0" sz="2500" b="0" i="0" u="none" strike="noStrike" kern="1200" cap="none" spc="0" normalizeH="0" baseline="0" noProof="0" dirty="0">
                <a:ln>
                  <a:noFill/>
                </a:ln>
                <a:solidFill>
                  <a:srgbClr val="000000"/>
                </a:solidFill>
                <a:effectLst/>
                <a:uLnTx/>
                <a:uFillTx/>
                <a:latin typeface="Arial"/>
                <a:ea typeface="+mn-ea"/>
                <a:cs typeface="Arial"/>
              </a:endParaRPr>
            </a:p>
            <a:p>
              <a:pPr marL="2036445" marR="0" lvl="0" indent="-229235" algn="l" defTabSz="914400" rtl="0" eaLnBrk="1" fontAlgn="auto" latinLnBrk="0" hangingPunct="1">
                <a:lnSpc>
                  <a:spcPct val="100000"/>
                </a:lnSpc>
                <a:spcBef>
                  <a:spcPts val="825"/>
                </a:spcBef>
                <a:spcAft>
                  <a:spcPts val="0"/>
                </a:spcAft>
                <a:buClrTx/>
                <a:buSzTx/>
                <a:buFontTx/>
                <a:buChar char="•"/>
                <a:tabLst>
                  <a:tab pos="2036445" algn="l"/>
                  <a:tab pos="2037080" algn="l"/>
                </a:tabLst>
                <a:defRPr/>
              </a:pPr>
              <a:r>
                <a:rPr kumimoji="0" sz="2000" b="0" i="0" u="none" strike="noStrike" kern="1200" cap="none" spc="0" normalizeH="0" baseline="0" noProof="0" dirty="0">
                  <a:ln>
                    <a:noFill/>
                  </a:ln>
                  <a:solidFill>
                    <a:srgbClr val="FFFFFF"/>
                  </a:solidFill>
                  <a:effectLst/>
                  <a:uLnTx/>
                  <a:uFillTx/>
                  <a:latin typeface="Arial"/>
                  <a:ea typeface="+mn-ea"/>
                  <a:cs typeface="Arial"/>
                </a:rPr>
                <a:t>Nonprofit</a:t>
              </a:r>
              <a:r>
                <a:rPr kumimoji="0" sz="2000" b="0" i="0" u="none" strike="noStrike" kern="1200" cap="none" spc="-40" normalizeH="0" baseline="0" noProof="0" dirty="0">
                  <a:ln>
                    <a:noFill/>
                  </a:ln>
                  <a:solidFill>
                    <a:srgbClr val="FFFFFF"/>
                  </a:solidFill>
                  <a:effectLst/>
                  <a:uLnTx/>
                  <a:uFillTx/>
                  <a:latin typeface="Arial"/>
                  <a:ea typeface="+mn-ea"/>
                  <a:cs typeface="Arial"/>
                </a:rPr>
                <a:t> </a:t>
              </a:r>
              <a:r>
                <a:rPr lang="en-US" sz="2000" dirty="0">
                  <a:solidFill>
                    <a:srgbClr val="FFFFFF"/>
                  </a:solidFill>
                  <a:latin typeface="Arial"/>
                  <a:cs typeface="Arial"/>
                </a:rPr>
                <a:t>o</a:t>
              </a:r>
              <a:r>
                <a:rPr kumimoji="0" sz="2000" b="0" i="0" u="none" strike="noStrike" kern="1200" cap="none" spc="0" normalizeH="0" baseline="0" noProof="0" dirty="0" err="1">
                  <a:ln>
                    <a:noFill/>
                  </a:ln>
                  <a:solidFill>
                    <a:srgbClr val="FFFFFF"/>
                  </a:solidFill>
                  <a:effectLst/>
                  <a:uLnTx/>
                  <a:uFillTx/>
                  <a:latin typeface="Arial"/>
                  <a:ea typeface="+mn-ea"/>
                  <a:cs typeface="Arial"/>
                </a:rPr>
                <a:t>rganizations</a:t>
              </a:r>
              <a:endParaRPr kumimoji="0" sz="20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45" name="object 17">
              <a:extLst>
                <a:ext uri="{FF2B5EF4-FFF2-40B4-BE49-F238E27FC236}">
                  <a16:creationId xmlns:a16="http://schemas.microsoft.com/office/drawing/2014/main" id="{EE38D0BA-60E4-487A-BDFE-6B90FEE91D26}"/>
                </a:ext>
              </a:extLst>
            </p:cNvPr>
            <p:cNvGrpSpPr/>
            <p:nvPr/>
          </p:nvGrpSpPr>
          <p:grpSpPr>
            <a:xfrm>
              <a:off x="758698" y="4946650"/>
              <a:ext cx="1590040" cy="1101090"/>
              <a:chOff x="758698" y="4946650"/>
              <a:chExt cx="1590040" cy="1101090"/>
            </a:xfrm>
          </p:grpSpPr>
          <p:sp>
            <p:nvSpPr>
              <p:cNvPr id="46" name="object 18">
                <a:extLst>
                  <a:ext uri="{FF2B5EF4-FFF2-40B4-BE49-F238E27FC236}">
                    <a16:creationId xmlns:a16="http://schemas.microsoft.com/office/drawing/2014/main" id="{C006F9D8-E586-4D7D-A96D-B09811B38017}"/>
                  </a:ext>
                </a:extLst>
              </p:cNvPr>
              <p:cNvSpPr/>
              <p:nvPr/>
            </p:nvSpPr>
            <p:spPr>
              <a:xfrm>
                <a:off x="765048" y="4953000"/>
                <a:ext cx="1577339" cy="1088136"/>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object 19">
                <a:extLst>
                  <a:ext uri="{FF2B5EF4-FFF2-40B4-BE49-F238E27FC236}">
                    <a16:creationId xmlns:a16="http://schemas.microsoft.com/office/drawing/2014/main" id="{2D3FB21D-8F03-47CD-8E18-1443BC5EF8E6}"/>
                  </a:ext>
                </a:extLst>
              </p:cNvPr>
              <p:cNvSpPr/>
              <p:nvPr/>
            </p:nvSpPr>
            <p:spPr>
              <a:xfrm>
                <a:off x="765048" y="4953000"/>
                <a:ext cx="1577340" cy="1088390"/>
              </a:xfrm>
              <a:custGeom>
                <a:avLst/>
                <a:gdLst/>
                <a:ahLst/>
                <a:cxnLst/>
                <a:rect l="l" t="t" r="r" b="b"/>
                <a:pathLst>
                  <a:path w="1577339" h="1088389">
                    <a:moveTo>
                      <a:pt x="0" y="108838"/>
                    </a:moveTo>
                    <a:lnTo>
                      <a:pt x="8551" y="66490"/>
                    </a:lnTo>
                    <a:lnTo>
                      <a:pt x="31870" y="31892"/>
                    </a:lnTo>
                    <a:lnTo>
                      <a:pt x="66458" y="8558"/>
                    </a:lnTo>
                    <a:lnTo>
                      <a:pt x="108813" y="0"/>
                    </a:lnTo>
                    <a:lnTo>
                      <a:pt x="1468501" y="0"/>
                    </a:lnTo>
                    <a:lnTo>
                      <a:pt x="1510849" y="8558"/>
                    </a:lnTo>
                    <a:lnTo>
                      <a:pt x="1545447" y="31892"/>
                    </a:lnTo>
                    <a:lnTo>
                      <a:pt x="1568781" y="66490"/>
                    </a:lnTo>
                    <a:lnTo>
                      <a:pt x="1577339" y="108838"/>
                    </a:lnTo>
                    <a:lnTo>
                      <a:pt x="1577339" y="979322"/>
                    </a:lnTo>
                    <a:lnTo>
                      <a:pt x="1568781" y="1021677"/>
                    </a:lnTo>
                    <a:lnTo>
                      <a:pt x="1545447" y="1056265"/>
                    </a:lnTo>
                    <a:lnTo>
                      <a:pt x="1510849" y="1079584"/>
                    </a:lnTo>
                    <a:lnTo>
                      <a:pt x="1468501" y="1088136"/>
                    </a:lnTo>
                    <a:lnTo>
                      <a:pt x="108813" y="1088136"/>
                    </a:lnTo>
                    <a:lnTo>
                      <a:pt x="66458" y="1079584"/>
                    </a:lnTo>
                    <a:lnTo>
                      <a:pt x="31870" y="1056265"/>
                    </a:lnTo>
                    <a:lnTo>
                      <a:pt x="8551" y="1021677"/>
                    </a:lnTo>
                    <a:lnTo>
                      <a:pt x="0" y="979322"/>
                    </a:lnTo>
                    <a:lnTo>
                      <a:pt x="0" y="108838"/>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12509814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83C97-01D0-40CC-AFCD-B64C8ABEB359}"/>
              </a:ext>
            </a:extLst>
          </p:cNvPr>
          <p:cNvSpPr>
            <a:spLocks noGrp="1"/>
          </p:cNvSpPr>
          <p:nvPr>
            <p:ph type="title"/>
          </p:nvPr>
        </p:nvSpPr>
        <p:spPr/>
        <p:txBody>
          <a:bodyPr/>
          <a:lstStyle/>
          <a:p>
            <a:r>
              <a:rPr lang="en-US" dirty="0"/>
              <a:t>National Organizations</a:t>
            </a:r>
          </a:p>
        </p:txBody>
      </p:sp>
      <p:sp>
        <p:nvSpPr>
          <p:cNvPr id="4" name="object 3">
            <a:extLst>
              <a:ext uri="{FF2B5EF4-FFF2-40B4-BE49-F238E27FC236}">
                <a16:creationId xmlns:a16="http://schemas.microsoft.com/office/drawing/2014/main" id="{3EC92907-AF32-4F4B-A764-558C9A53CBCC}"/>
              </a:ext>
            </a:extLst>
          </p:cNvPr>
          <p:cNvSpPr/>
          <p:nvPr/>
        </p:nvSpPr>
        <p:spPr>
          <a:xfrm>
            <a:off x="2819400" y="1828800"/>
            <a:ext cx="3175878" cy="89306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object 4">
            <a:extLst>
              <a:ext uri="{FF2B5EF4-FFF2-40B4-BE49-F238E27FC236}">
                <a16:creationId xmlns:a16="http://schemas.microsoft.com/office/drawing/2014/main" id="{BC0C497F-069D-41E1-9CA5-97D4CA0233F1}"/>
              </a:ext>
            </a:extLst>
          </p:cNvPr>
          <p:cNvSpPr txBox="1"/>
          <p:nvPr/>
        </p:nvSpPr>
        <p:spPr>
          <a:xfrm>
            <a:off x="3914902" y="2643631"/>
            <a:ext cx="101219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sng" strike="noStrike" kern="1200" cap="none" spc="-20" normalizeH="0" baseline="0" noProof="0" dirty="0">
                <a:ln>
                  <a:noFill/>
                </a:ln>
                <a:solidFill>
                  <a:srgbClr val="0073C2"/>
                </a:solidFill>
                <a:effectLst/>
                <a:uLnTx/>
                <a:uFill>
                  <a:solidFill>
                    <a:srgbClr val="0073C2"/>
                  </a:solidFill>
                </a:uFill>
                <a:latin typeface="Arial"/>
                <a:ea typeface="+mn-ea"/>
                <a:cs typeface="Arial"/>
                <a:hlinkClick r:id="rId4"/>
              </a:rPr>
              <a:t>ww</a:t>
            </a:r>
            <a:r>
              <a:rPr kumimoji="0" sz="1200" b="0" i="0" u="sng" strike="noStrike" kern="1200" cap="none" spc="-80" normalizeH="0" baseline="0" noProof="0" dirty="0">
                <a:ln>
                  <a:noFill/>
                </a:ln>
                <a:solidFill>
                  <a:srgbClr val="0073C2"/>
                </a:solidFill>
                <a:effectLst/>
                <a:uLnTx/>
                <a:uFill>
                  <a:solidFill>
                    <a:srgbClr val="0073C2"/>
                  </a:solidFill>
                </a:uFill>
                <a:latin typeface="Arial"/>
                <a:ea typeface="+mn-ea"/>
                <a:cs typeface="Arial"/>
                <a:hlinkClick r:id="rId4"/>
              </a:rPr>
              <a:t>w</a:t>
            </a:r>
            <a:r>
              <a:rPr kumimoji="0" sz="1200" b="0" i="0" u="sng" strike="noStrike" kern="1200" cap="none" spc="0" normalizeH="0" baseline="0" noProof="0" dirty="0">
                <a:ln>
                  <a:noFill/>
                </a:ln>
                <a:solidFill>
                  <a:srgbClr val="0073C2"/>
                </a:solidFill>
                <a:effectLst/>
                <a:uLnTx/>
                <a:uFill>
                  <a:solidFill>
                    <a:srgbClr val="0073C2"/>
                  </a:solidFill>
                </a:uFill>
                <a:latin typeface="Arial"/>
                <a:ea typeface="+mn-ea"/>
                <a:cs typeface="Arial"/>
                <a:hlinkClick r:id="rId4"/>
              </a:rPr>
              <a:t>.</a:t>
            </a:r>
            <a:r>
              <a:rPr kumimoji="0" sz="1200" b="0" i="0" u="sng" strike="noStrike" kern="1200" cap="none" spc="5" normalizeH="0" baseline="0" noProof="0" dirty="0">
                <a:ln>
                  <a:noFill/>
                </a:ln>
                <a:solidFill>
                  <a:srgbClr val="0073C2"/>
                </a:solidFill>
                <a:effectLst/>
                <a:uLnTx/>
                <a:uFill>
                  <a:solidFill>
                    <a:srgbClr val="0073C2"/>
                  </a:solidFill>
                </a:uFill>
                <a:latin typeface="Arial"/>
                <a:ea typeface="+mn-ea"/>
                <a:cs typeface="Arial"/>
                <a:hlinkClick r:id="rId4"/>
              </a:rPr>
              <a:t>n</a:t>
            </a:r>
            <a:r>
              <a:rPr kumimoji="0" sz="1200" b="0" i="0" u="sng" strike="noStrike" kern="1200" cap="none" spc="-5" normalizeH="0" baseline="0" noProof="0" dirty="0">
                <a:ln>
                  <a:noFill/>
                </a:ln>
                <a:solidFill>
                  <a:srgbClr val="0073C2"/>
                </a:solidFill>
                <a:effectLst/>
                <a:uLnTx/>
                <a:uFill>
                  <a:solidFill>
                    <a:srgbClr val="0073C2"/>
                  </a:solidFill>
                </a:uFill>
                <a:latin typeface="Arial"/>
                <a:ea typeface="+mn-ea"/>
                <a:cs typeface="Arial"/>
                <a:hlinkClick r:id="rId4"/>
              </a:rPr>
              <a:t>ccn</a:t>
            </a:r>
            <a:r>
              <a:rPr kumimoji="0" sz="1200" b="0" i="0" u="sng" strike="noStrike" kern="1200" cap="none" spc="0" normalizeH="0" baseline="0" noProof="0" dirty="0">
                <a:ln>
                  <a:noFill/>
                </a:ln>
                <a:solidFill>
                  <a:srgbClr val="0073C2"/>
                </a:solidFill>
                <a:effectLst/>
                <a:uLnTx/>
                <a:uFill>
                  <a:solidFill>
                    <a:srgbClr val="0073C2"/>
                  </a:solidFill>
                </a:uFill>
                <a:latin typeface="Arial"/>
                <a:ea typeface="+mn-ea"/>
                <a:cs typeface="Arial"/>
                <a:hlinkClick r:id="rId4"/>
              </a:rPr>
              <a:t>.</a:t>
            </a:r>
            <a:r>
              <a:rPr kumimoji="0" sz="1200" b="0" i="0" u="sng" strike="noStrike" kern="1200" cap="none" spc="5" normalizeH="0" baseline="0" noProof="0" dirty="0">
                <a:ln>
                  <a:noFill/>
                </a:ln>
                <a:solidFill>
                  <a:srgbClr val="0073C2"/>
                </a:solidFill>
                <a:effectLst/>
                <a:uLnTx/>
                <a:uFill>
                  <a:solidFill>
                    <a:srgbClr val="0073C2"/>
                  </a:solidFill>
                </a:uFill>
                <a:latin typeface="Arial"/>
                <a:ea typeface="+mn-ea"/>
                <a:cs typeface="Arial"/>
                <a:hlinkClick r:id="rId4"/>
              </a:rPr>
              <a:t>o</a:t>
            </a:r>
            <a:r>
              <a:rPr kumimoji="0" sz="1200" b="0" i="0" u="sng" strike="noStrike" kern="1200" cap="none" spc="-5" normalizeH="0" baseline="0" noProof="0" dirty="0">
                <a:ln>
                  <a:noFill/>
                </a:ln>
                <a:solidFill>
                  <a:srgbClr val="0073C2"/>
                </a:solidFill>
                <a:effectLst/>
                <a:uLnTx/>
                <a:uFill>
                  <a:solidFill>
                    <a:srgbClr val="0073C2"/>
                  </a:solidFill>
                </a:uFill>
                <a:latin typeface="Arial"/>
                <a:ea typeface="+mn-ea"/>
                <a:cs typeface="Arial"/>
                <a:hlinkClick r:id="rId4"/>
              </a:rPr>
              <a:t>r</a:t>
            </a:r>
            <a:r>
              <a:rPr kumimoji="0" sz="1200" b="0" i="0" u="sng" strike="noStrike" kern="1200" cap="none" spc="-20" normalizeH="0" baseline="0" noProof="0" dirty="0">
                <a:ln>
                  <a:noFill/>
                </a:ln>
                <a:solidFill>
                  <a:srgbClr val="0073C2"/>
                </a:solidFill>
                <a:effectLst/>
                <a:uLnTx/>
                <a:uFill>
                  <a:solidFill>
                    <a:srgbClr val="0073C2"/>
                  </a:solidFill>
                </a:uFill>
                <a:latin typeface="Arial"/>
                <a:ea typeface="+mn-ea"/>
                <a:cs typeface="Arial"/>
                <a:hlinkClick r:id="rId4"/>
              </a:rPr>
              <a:t>g</a:t>
            </a:r>
            <a:r>
              <a:rPr kumimoji="0" sz="1200" b="0" i="0" u="sng" strike="noStrike" kern="1200" cap="none" spc="0" normalizeH="0" baseline="0" noProof="0" dirty="0">
                <a:ln>
                  <a:noFill/>
                </a:ln>
                <a:solidFill>
                  <a:srgbClr val="0073C2"/>
                </a:solidFill>
                <a:effectLst/>
                <a:uLnTx/>
                <a:uFill>
                  <a:solidFill>
                    <a:srgbClr val="0073C2"/>
                  </a:solidFill>
                </a:uFill>
                <a:latin typeface="Arial"/>
                <a:ea typeface="+mn-ea"/>
                <a:cs typeface="Arial"/>
                <a:hlinkClick r:id="rId4"/>
              </a:rPr>
              <a:t>/</a:t>
            </a:r>
            <a:endParaRPr kumimoji="0" sz="1200" b="0" i="0" u="none" strike="noStrike" kern="1200" cap="none" spc="0" normalizeH="0" baseline="0" noProof="0">
              <a:ln>
                <a:noFill/>
              </a:ln>
              <a:solidFill>
                <a:srgbClr val="000000"/>
              </a:solidFill>
              <a:effectLst/>
              <a:uLnTx/>
              <a:uFillTx/>
              <a:latin typeface="Arial"/>
              <a:ea typeface="+mn-ea"/>
              <a:cs typeface="Arial"/>
            </a:endParaRPr>
          </a:p>
        </p:txBody>
      </p:sp>
      <p:sp>
        <p:nvSpPr>
          <p:cNvPr id="6" name="object 5">
            <a:extLst>
              <a:ext uri="{FF2B5EF4-FFF2-40B4-BE49-F238E27FC236}">
                <a16:creationId xmlns:a16="http://schemas.microsoft.com/office/drawing/2014/main" id="{C693B462-DDE7-4551-BE01-764DB5FCF92B}"/>
              </a:ext>
            </a:extLst>
          </p:cNvPr>
          <p:cNvSpPr txBox="1"/>
          <p:nvPr/>
        </p:nvSpPr>
        <p:spPr>
          <a:xfrm>
            <a:off x="7815718" y="2645856"/>
            <a:ext cx="150431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sng" strike="noStrike" kern="1200" cap="none" spc="-10" normalizeH="0" baseline="0" noProof="0" dirty="0">
                <a:ln>
                  <a:noFill/>
                </a:ln>
                <a:solidFill>
                  <a:srgbClr val="0073C2"/>
                </a:solidFill>
                <a:effectLst/>
                <a:uLnTx/>
                <a:uFill>
                  <a:solidFill>
                    <a:srgbClr val="0073C2"/>
                  </a:solidFill>
                </a:uFill>
                <a:latin typeface="Arial"/>
                <a:ea typeface="+mn-ea"/>
                <a:cs typeface="Arial"/>
                <a:hlinkClick r:id="rId5"/>
              </a:rPr>
              <a:t>www.accc-cancer.org/</a:t>
            </a:r>
            <a:endParaRPr kumimoji="0"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object 6">
            <a:extLst>
              <a:ext uri="{FF2B5EF4-FFF2-40B4-BE49-F238E27FC236}">
                <a16:creationId xmlns:a16="http://schemas.microsoft.com/office/drawing/2014/main" id="{28183193-CC62-41B3-A5E7-CB6232EE604B}"/>
              </a:ext>
            </a:extLst>
          </p:cNvPr>
          <p:cNvSpPr/>
          <p:nvPr/>
        </p:nvSpPr>
        <p:spPr>
          <a:xfrm>
            <a:off x="7492737" y="1953323"/>
            <a:ext cx="2197877" cy="576413"/>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object 7">
            <a:extLst>
              <a:ext uri="{FF2B5EF4-FFF2-40B4-BE49-F238E27FC236}">
                <a16:creationId xmlns:a16="http://schemas.microsoft.com/office/drawing/2014/main" id="{42CB95BB-AC65-4AAF-A67B-9AB0E508DBF4}"/>
              </a:ext>
            </a:extLst>
          </p:cNvPr>
          <p:cNvSpPr txBox="1"/>
          <p:nvPr/>
        </p:nvSpPr>
        <p:spPr>
          <a:xfrm>
            <a:off x="8813938" y="4360533"/>
            <a:ext cx="101219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sng" strike="noStrike" kern="1200" cap="none" spc="-20" normalizeH="0" baseline="0" noProof="0" dirty="0">
                <a:ln>
                  <a:noFill/>
                </a:ln>
                <a:solidFill>
                  <a:srgbClr val="0073C2"/>
                </a:solidFill>
                <a:effectLst/>
                <a:uLnTx/>
                <a:uFill>
                  <a:solidFill>
                    <a:srgbClr val="0073C2"/>
                  </a:solidFill>
                </a:uFill>
                <a:latin typeface="Arial"/>
                <a:ea typeface="+mn-ea"/>
                <a:cs typeface="Arial"/>
                <a:hlinkClick r:id="rId7"/>
              </a:rPr>
              <a:t>ww</a:t>
            </a:r>
            <a:r>
              <a:rPr kumimoji="0" sz="1200" b="0" i="0" u="sng" strike="noStrike" kern="1200" cap="none" spc="-80" normalizeH="0" baseline="0" noProof="0" dirty="0">
                <a:ln>
                  <a:noFill/>
                </a:ln>
                <a:solidFill>
                  <a:srgbClr val="0073C2"/>
                </a:solidFill>
                <a:effectLst/>
                <a:uLnTx/>
                <a:uFill>
                  <a:solidFill>
                    <a:srgbClr val="0073C2"/>
                  </a:solidFill>
                </a:uFill>
                <a:latin typeface="Arial"/>
                <a:ea typeface="+mn-ea"/>
                <a:cs typeface="Arial"/>
                <a:hlinkClick r:id="rId7"/>
              </a:rPr>
              <a:t>w</a:t>
            </a:r>
            <a:r>
              <a:rPr kumimoji="0" sz="1200" b="0" i="0" u="sng" strike="noStrike" kern="1200" cap="none" spc="0" normalizeH="0" baseline="0" noProof="0" dirty="0">
                <a:ln>
                  <a:noFill/>
                </a:ln>
                <a:solidFill>
                  <a:srgbClr val="0073C2"/>
                </a:solidFill>
                <a:effectLst/>
                <a:uLnTx/>
                <a:uFill>
                  <a:solidFill>
                    <a:srgbClr val="0073C2"/>
                  </a:solidFill>
                </a:uFill>
                <a:latin typeface="Arial"/>
                <a:ea typeface="+mn-ea"/>
                <a:cs typeface="Arial"/>
                <a:hlinkClick r:id="rId7"/>
              </a:rPr>
              <a:t>.</a:t>
            </a:r>
            <a:r>
              <a:rPr kumimoji="0" sz="1200" b="0" i="0" u="sng" strike="noStrike" kern="1200" cap="none" spc="5" normalizeH="0" baseline="0" noProof="0" dirty="0">
                <a:ln>
                  <a:noFill/>
                </a:ln>
                <a:solidFill>
                  <a:srgbClr val="0073C2"/>
                </a:solidFill>
                <a:effectLst/>
                <a:uLnTx/>
                <a:uFill>
                  <a:solidFill>
                    <a:srgbClr val="0073C2"/>
                  </a:solidFill>
                </a:uFill>
                <a:latin typeface="Arial"/>
                <a:ea typeface="+mn-ea"/>
                <a:cs typeface="Arial"/>
                <a:hlinkClick r:id="rId7"/>
              </a:rPr>
              <a:t>a</a:t>
            </a:r>
            <a:r>
              <a:rPr kumimoji="0" sz="1200" b="0" i="0" u="sng" strike="noStrike" kern="1200" cap="none" spc="-5" normalizeH="0" baseline="0" noProof="0" dirty="0">
                <a:ln>
                  <a:noFill/>
                </a:ln>
                <a:solidFill>
                  <a:srgbClr val="0073C2"/>
                </a:solidFill>
                <a:effectLst/>
                <a:uLnTx/>
                <a:uFill>
                  <a:solidFill>
                    <a:srgbClr val="0073C2"/>
                  </a:solidFill>
                </a:uFill>
                <a:latin typeface="Arial"/>
                <a:ea typeface="+mn-ea"/>
                <a:cs typeface="Arial"/>
                <a:hlinkClick r:id="rId7"/>
              </a:rPr>
              <a:t>sco</a:t>
            </a:r>
            <a:r>
              <a:rPr kumimoji="0" sz="1200" b="0" i="0" u="sng" strike="noStrike" kern="1200" cap="none" spc="0" normalizeH="0" baseline="0" noProof="0" dirty="0">
                <a:ln>
                  <a:noFill/>
                </a:ln>
                <a:solidFill>
                  <a:srgbClr val="0073C2"/>
                </a:solidFill>
                <a:effectLst/>
                <a:uLnTx/>
                <a:uFill>
                  <a:solidFill>
                    <a:srgbClr val="0073C2"/>
                  </a:solidFill>
                </a:uFill>
                <a:latin typeface="Arial"/>
                <a:ea typeface="+mn-ea"/>
                <a:cs typeface="Arial"/>
                <a:hlinkClick r:id="rId7"/>
              </a:rPr>
              <a:t>.</a:t>
            </a:r>
            <a:r>
              <a:rPr kumimoji="0" sz="1200" b="0" i="0" u="sng" strike="noStrike" kern="1200" cap="none" spc="5" normalizeH="0" baseline="0" noProof="0" dirty="0">
                <a:ln>
                  <a:noFill/>
                </a:ln>
                <a:solidFill>
                  <a:srgbClr val="0073C2"/>
                </a:solidFill>
                <a:effectLst/>
                <a:uLnTx/>
                <a:uFill>
                  <a:solidFill>
                    <a:srgbClr val="0073C2"/>
                  </a:solidFill>
                </a:uFill>
                <a:latin typeface="Arial"/>
                <a:ea typeface="+mn-ea"/>
                <a:cs typeface="Arial"/>
                <a:hlinkClick r:id="rId7"/>
              </a:rPr>
              <a:t>o</a:t>
            </a:r>
            <a:r>
              <a:rPr kumimoji="0" sz="1200" b="0" i="0" u="sng" strike="noStrike" kern="1200" cap="none" spc="-5" normalizeH="0" baseline="0" noProof="0" dirty="0">
                <a:ln>
                  <a:noFill/>
                </a:ln>
                <a:solidFill>
                  <a:srgbClr val="0073C2"/>
                </a:solidFill>
                <a:effectLst/>
                <a:uLnTx/>
                <a:uFill>
                  <a:solidFill>
                    <a:srgbClr val="0073C2"/>
                  </a:solidFill>
                </a:uFill>
                <a:latin typeface="Arial"/>
                <a:ea typeface="+mn-ea"/>
                <a:cs typeface="Arial"/>
                <a:hlinkClick r:id="rId7"/>
              </a:rPr>
              <a:t>r</a:t>
            </a:r>
            <a:r>
              <a:rPr kumimoji="0" sz="1200" b="0" i="0" u="sng" strike="noStrike" kern="1200" cap="none" spc="-20" normalizeH="0" baseline="0" noProof="0" dirty="0">
                <a:ln>
                  <a:noFill/>
                </a:ln>
                <a:solidFill>
                  <a:srgbClr val="0073C2"/>
                </a:solidFill>
                <a:effectLst/>
                <a:uLnTx/>
                <a:uFill>
                  <a:solidFill>
                    <a:srgbClr val="0073C2"/>
                  </a:solidFill>
                </a:uFill>
                <a:latin typeface="Arial"/>
                <a:ea typeface="+mn-ea"/>
                <a:cs typeface="Arial"/>
                <a:hlinkClick r:id="rId7"/>
              </a:rPr>
              <a:t>g</a:t>
            </a:r>
            <a:r>
              <a:rPr kumimoji="0" sz="1200" b="0" i="0" u="sng" strike="noStrike" kern="1200" cap="none" spc="0" normalizeH="0" baseline="0" noProof="0" dirty="0">
                <a:ln>
                  <a:noFill/>
                </a:ln>
                <a:solidFill>
                  <a:srgbClr val="0073C2"/>
                </a:solidFill>
                <a:effectLst/>
                <a:uLnTx/>
                <a:uFill>
                  <a:solidFill>
                    <a:srgbClr val="0073C2"/>
                  </a:solidFill>
                </a:uFill>
                <a:latin typeface="Arial"/>
                <a:ea typeface="+mn-ea"/>
                <a:cs typeface="Arial"/>
                <a:hlinkClick r:id="rId7"/>
              </a:rPr>
              <a:t>/</a:t>
            </a:r>
            <a:endParaRPr kumimoji="0"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9" name="object 8">
            <a:extLst>
              <a:ext uri="{FF2B5EF4-FFF2-40B4-BE49-F238E27FC236}">
                <a16:creationId xmlns:a16="http://schemas.microsoft.com/office/drawing/2014/main" id="{F79EF764-83A7-4157-A976-AFE98330D656}"/>
              </a:ext>
            </a:extLst>
          </p:cNvPr>
          <p:cNvSpPr/>
          <p:nvPr/>
        </p:nvSpPr>
        <p:spPr>
          <a:xfrm>
            <a:off x="8479502" y="3826143"/>
            <a:ext cx="1604705" cy="419982"/>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object 10">
            <a:extLst>
              <a:ext uri="{FF2B5EF4-FFF2-40B4-BE49-F238E27FC236}">
                <a16:creationId xmlns:a16="http://schemas.microsoft.com/office/drawing/2014/main" id="{4FB89270-0B88-47E0-9FC9-CC25E2EDCB52}"/>
              </a:ext>
            </a:extLst>
          </p:cNvPr>
          <p:cNvSpPr/>
          <p:nvPr/>
        </p:nvSpPr>
        <p:spPr>
          <a:xfrm>
            <a:off x="5149797" y="3520331"/>
            <a:ext cx="2758440" cy="893064"/>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object 11">
            <a:extLst>
              <a:ext uri="{FF2B5EF4-FFF2-40B4-BE49-F238E27FC236}">
                <a16:creationId xmlns:a16="http://schemas.microsoft.com/office/drawing/2014/main" id="{7BD585E3-2DC2-47D9-82A7-FEB2C0690F68}"/>
              </a:ext>
            </a:extLst>
          </p:cNvPr>
          <p:cNvSpPr txBox="1"/>
          <p:nvPr/>
        </p:nvSpPr>
        <p:spPr>
          <a:xfrm>
            <a:off x="2307742" y="4413395"/>
            <a:ext cx="241617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sng" strike="noStrike" kern="1200" cap="none" spc="-10" normalizeH="0" baseline="0" noProof="0" dirty="0">
                <a:ln>
                  <a:noFill/>
                </a:ln>
                <a:solidFill>
                  <a:srgbClr val="0073C2"/>
                </a:solidFill>
                <a:effectLst/>
                <a:uLnTx/>
                <a:uFill>
                  <a:solidFill>
                    <a:srgbClr val="0073C2"/>
                  </a:solidFill>
                </a:uFill>
                <a:latin typeface="Arial"/>
                <a:ea typeface="+mn-ea"/>
                <a:cs typeface="Arial"/>
                <a:hlinkClick r:id="rId10"/>
              </a:rPr>
              <a:t>http://cpan.communityoncology.org/</a:t>
            </a:r>
            <a:endParaRPr kumimoji="0"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2" name="object 12">
            <a:extLst>
              <a:ext uri="{FF2B5EF4-FFF2-40B4-BE49-F238E27FC236}">
                <a16:creationId xmlns:a16="http://schemas.microsoft.com/office/drawing/2014/main" id="{8FD21316-B2CA-456A-A877-6A32E6159B09}"/>
              </a:ext>
            </a:extLst>
          </p:cNvPr>
          <p:cNvSpPr/>
          <p:nvPr/>
        </p:nvSpPr>
        <p:spPr>
          <a:xfrm>
            <a:off x="2505456" y="3478168"/>
            <a:ext cx="865632" cy="865632"/>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object 13">
            <a:extLst>
              <a:ext uri="{FF2B5EF4-FFF2-40B4-BE49-F238E27FC236}">
                <a16:creationId xmlns:a16="http://schemas.microsoft.com/office/drawing/2014/main" id="{58FAFBBC-CA27-430D-8FE7-26D875DD2A54}"/>
              </a:ext>
            </a:extLst>
          </p:cNvPr>
          <p:cNvSpPr/>
          <p:nvPr/>
        </p:nvSpPr>
        <p:spPr>
          <a:xfrm>
            <a:off x="3581400" y="3462957"/>
            <a:ext cx="975360" cy="897576"/>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105133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B121-A012-4872-BADB-2540B90D25F6}"/>
              </a:ext>
            </a:extLst>
          </p:cNvPr>
          <p:cNvSpPr>
            <a:spLocks noGrp="1"/>
          </p:cNvSpPr>
          <p:nvPr>
            <p:ph type="title"/>
          </p:nvPr>
        </p:nvSpPr>
        <p:spPr>
          <a:xfrm>
            <a:off x="609600" y="287923"/>
            <a:ext cx="10972800" cy="1143000"/>
          </a:xfrm>
        </p:spPr>
        <p:txBody>
          <a:bodyPr>
            <a:normAutofit/>
          </a:bodyPr>
          <a:lstStyle/>
          <a:p>
            <a:r>
              <a:rPr lang="en-US" sz="3900" dirty="0"/>
              <a:t>Your Cancer Team Members Are Here to Help</a:t>
            </a:r>
          </a:p>
        </p:txBody>
      </p:sp>
      <p:sp>
        <p:nvSpPr>
          <p:cNvPr id="3" name="Content Placeholder 2">
            <a:extLst>
              <a:ext uri="{FF2B5EF4-FFF2-40B4-BE49-F238E27FC236}">
                <a16:creationId xmlns:a16="http://schemas.microsoft.com/office/drawing/2014/main" id="{E8EF81DF-5D34-4625-8052-B30452FC7E69}"/>
              </a:ext>
            </a:extLst>
          </p:cNvPr>
          <p:cNvSpPr>
            <a:spLocks noGrp="1"/>
          </p:cNvSpPr>
          <p:nvPr>
            <p:ph idx="1"/>
          </p:nvPr>
        </p:nvSpPr>
        <p:spPr>
          <a:xfrm>
            <a:off x="609600" y="1583324"/>
            <a:ext cx="10972800" cy="3810000"/>
          </a:xfrm>
        </p:spPr>
        <p:txBody>
          <a:bodyPr>
            <a:normAutofit/>
          </a:bodyPr>
          <a:lstStyle/>
          <a:p>
            <a:pPr marL="0" indent="0">
              <a:buNone/>
            </a:pPr>
            <a:r>
              <a:rPr lang="en-US" sz="2800" b="1" dirty="0">
                <a:solidFill>
                  <a:srgbClr val="033C5A"/>
                </a:solidFill>
              </a:rPr>
              <a:t>You are not on your own!</a:t>
            </a:r>
          </a:p>
        </p:txBody>
      </p:sp>
      <p:sp>
        <p:nvSpPr>
          <p:cNvPr id="4" name="object 6">
            <a:extLst>
              <a:ext uri="{FF2B5EF4-FFF2-40B4-BE49-F238E27FC236}">
                <a16:creationId xmlns:a16="http://schemas.microsoft.com/office/drawing/2014/main" id="{463B558A-3FE0-4DFE-83D1-F5AA9BB3D34A}"/>
              </a:ext>
            </a:extLst>
          </p:cNvPr>
          <p:cNvSpPr txBox="1"/>
          <p:nvPr/>
        </p:nvSpPr>
        <p:spPr>
          <a:xfrm>
            <a:off x="3436934" y="4557890"/>
            <a:ext cx="1862455" cy="718145"/>
          </a:xfrm>
          <a:prstGeom prst="rect">
            <a:avLst/>
          </a:prstGeom>
        </p:spPr>
        <p:txBody>
          <a:bodyPr vert="horz" wrap="square" lIns="0" tIns="12700" rIns="0" bIns="0" rtlCol="0">
            <a:spAutoFit/>
          </a:bodyPr>
          <a:lstStyle/>
          <a:p>
            <a:pPr marL="82550" marR="5080" lvl="0" indent="-70485" algn="l" defTabSz="914400" rtl="0" eaLnBrk="1" fontAlgn="auto" latinLnBrk="0" hangingPunct="1">
              <a:lnSpc>
                <a:spcPct val="100000"/>
              </a:lnSpc>
              <a:spcBef>
                <a:spcPts val="100"/>
              </a:spcBef>
              <a:spcAft>
                <a:spcPts val="0"/>
              </a:spcAft>
              <a:buClrTx/>
              <a:buSzTx/>
              <a:buFontTx/>
              <a:buNone/>
              <a:tabLst/>
              <a:defRPr/>
            </a:pPr>
            <a:r>
              <a:rPr kumimoji="0" sz="1500" b="0" i="0" u="none" strike="noStrike" kern="1200" cap="none" spc="0" normalizeH="0" baseline="0" noProof="0" dirty="0">
                <a:ln>
                  <a:noFill/>
                </a:ln>
                <a:solidFill>
                  <a:srgbClr val="000000"/>
                </a:solidFill>
                <a:effectLst/>
                <a:uLnTx/>
                <a:uFillTx/>
                <a:latin typeface="Arial"/>
                <a:ea typeface="+mn-ea"/>
                <a:cs typeface="Arial"/>
              </a:rPr>
              <a:t>Financial</a:t>
            </a:r>
            <a:r>
              <a:rPr kumimoji="0" sz="1500" b="0" i="0" u="none" strike="noStrike" kern="1200" cap="none" spc="-95" normalizeH="0" baseline="0" noProof="0" dirty="0">
                <a:ln>
                  <a:noFill/>
                </a:ln>
                <a:solidFill>
                  <a:srgbClr val="000000"/>
                </a:solidFill>
                <a:effectLst/>
                <a:uLnTx/>
                <a:uFillTx/>
                <a:latin typeface="Arial"/>
                <a:ea typeface="+mn-ea"/>
                <a:cs typeface="Arial"/>
              </a:rPr>
              <a:t> </a:t>
            </a:r>
            <a:r>
              <a:rPr kumimoji="0" sz="1500" b="0" i="0" u="none" strike="noStrike" kern="1200" cap="none" spc="0" normalizeH="0" baseline="0" noProof="0" dirty="0">
                <a:ln>
                  <a:noFill/>
                </a:ln>
                <a:solidFill>
                  <a:srgbClr val="000000"/>
                </a:solidFill>
                <a:effectLst/>
                <a:uLnTx/>
                <a:uFillTx/>
                <a:latin typeface="Arial"/>
                <a:ea typeface="+mn-ea"/>
                <a:cs typeface="Arial"/>
              </a:rPr>
              <a:t>Counselors/  Financial</a:t>
            </a:r>
            <a:r>
              <a:rPr kumimoji="0" sz="1500" b="0" i="0" u="none" strike="noStrike" kern="1200" cap="none" spc="-120" normalizeH="0" baseline="0" noProof="0" dirty="0">
                <a:ln>
                  <a:noFill/>
                </a:ln>
                <a:solidFill>
                  <a:srgbClr val="000000"/>
                </a:solidFill>
                <a:effectLst/>
                <a:uLnTx/>
                <a:uFillTx/>
                <a:latin typeface="Arial"/>
                <a:ea typeface="+mn-ea"/>
                <a:cs typeface="Arial"/>
              </a:rPr>
              <a:t> </a:t>
            </a:r>
            <a:r>
              <a:rPr kumimoji="0" sz="1500" b="0" i="0" u="none" strike="noStrike" kern="1200" cap="none" spc="-5" normalizeH="0" baseline="0" noProof="0" dirty="0">
                <a:ln>
                  <a:noFill/>
                </a:ln>
                <a:solidFill>
                  <a:srgbClr val="000000"/>
                </a:solidFill>
                <a:effectLst/>
                <a:uLnTx/>
                <a:uFillTx/>
                <a:latin typeface="Arial"/>
                <a:ea typeface="+mn-ea"/>
                <a:cs typeface="Arial"/>
              </a:rPr>
              <a:t>Advocates</a:t>
            </a:r>
            <a:r>
              <a:rPr kumimoji="0" lang="en-US" sz="1500" b="0" i="0" u="none" strike="noStrike" kern="1200" cap="none" spc="-5" normalizeH="0" baseline="0" noProof="0" dirty="0">
                <a:ln>
                  <a:noFill/>
                </a:ln>
                <a:solidFill>
                  <a:srgbClr val="000000"/>
                </a:solidFill>
                <a:effectLst/>
                <a:uLnTx/>
                <a:uFillTx/>
                <a:latin typeface="Arial"/>
                <a:ea typeface="+mn-ea"/>
                <a:cs typeface="Arial"/>
              </a:rPr>
              <a:t>/</a:t>
            </a:r>
          </a:p>
          <a:p>
            <a:pPr marL="82550" marR="5080" lvl="0" indent="-70485" algn="l" defTabSz="914400" rtl="0" eaLnBrk="1" fontAlgn="auto" latinLnBrk="0" hangingPunct="1">
              <a:lnSpc>
                <a:spcPct val="100000"/>
              </a:lnSpc>
              <a:spcBef>
                <a:spcPts val="100"/>
              </a:spcBef>
              <a:spcAft>
                <a:spcPts val="0"/>
              </a:spcAft>
              <a:buClrTx/>
              <a:buSzTx/>
              <a:buFontTx/>
              <a:buNone/>
              <a:tabLst/>
              <a:defRPr/>
            </a:pPr>
            <a:r>
              <a:rPr lang="en-US" sz="1500" spc="-5" dirty="0">
                <a:solidFill>
                  <a:srgbClr val="000000"/>
                </a:solidFill>
                <a:latin typeface="Arial"/>
                <a:cs typeface="Arial"/>
              </a:rPr>
              <a:t>Financial Navigators</a:t>
            </a:r>
            <a:endParaRPr kumimoji="0" sz="1500" b="0" i="0" u="none" strike="noStrike" kern="1200" cap="none" spc="0" normalizeH="0" baseline="0" noProof="0" dirty="0">
              <a:ln>
                <a:noFill/>
              </a:ln>
              <a:solidFill>
                <a:srgbClr val="000000"/>
              </a:solidFill>
              <a:effectLst/>
              <a:uLnTx/>
              <a:uFillTx/>
              <a:latin typeface="Arial"/>
              <a:ea typeface="+mn-ea"/>
              <a:cs typeface="Arial"/>
            </a:endParaRPr>
          </a:p>
        </p:txBody>
      </p:sp>
      <p:sp>
        <p:nvSpPr>
          <p:cNvPr id="5" name="object 7">
            <a:extLst>
              <a:ext uri="{FF2B5EF4-FFF2-40B4-BE49-F238E27FC236}">
                <a16:creationId xmlns:a16="http://schemas.microsoft.com/office/drawing/2014/main" id="{6C2239E7-8A59-4A04-874A-74891B7FFC2C}"/>
              </a:ext>
            </a:extLst>
          </p:cNvPr>
          <p:cNvSpPr txBox="1"/>
          <p:nvPr/>
        </p:nvSpPr>
        <p:spPr>
          <a:xfrm>
            <a:off x="5660749" y="4557890"/>
            <a:ext cx="1636395" cy="482600"/>
          </a:xfrm>
          <a:prstGeom prst="rect">
            <a:avLst/>
          </a:prstGeom>
        </p:spPr>
        <p:txBody>
          <a:bodyPr vert="horz" wrap="square" lIns="0" tIns="12700" rIns="0" bIns="0" rtlCol="0">
            <a:spAutoFit/>
          </a:bodyPr>
          <a:lstStyle/>
          <a:p>
            <a:pPr marL="55244" marR="5080" lvl="0" indent="-43180" algn="l" defTabSz="914400" rtl="0" eaLnBrk="1" fontAlgn="auto" latinLnBrk="0" hangingPunct="1">
              <a:lnSpc>
                <a:spcPct val="100000"/>
              </a:lnSpc>
              <a:spcBef>
                <a:spcPts val="100"/>
              </a:spcBef>
              <a:spcAft>
                <a:spcPts val="0"/>
              </a:spcAft>
              <a:buClrTx/>
              <a:buSzTx/>
              <a:buFontTx/>
              <a:buNone/>
              <a:tabLst/>
              <a:defRPr/>
            </a:pPr>
            <a:r>
              <a:rPr kumimoji="0" sz="1500" b="0" i="0" u="none" strike="noStrike" kern="1200" cap="none" spc="-5" normalizeH="0" baseline="0" noProof="0" dirty="0">
                <a:ln>
                  <a:noFill/>
                </a:ln>
                <a:solidFill>
                  <a:srgbClr val="000000"/>
                </a:solidFill>
                <a:effectLst/>
                <a:uLnTx/>
                <a:uFillTx/>
                <a:latin typeface="Arial"/>
                <a:ea typeface="+mn-ea"/>
                <a:cs typeface="Arial"/>
              </a:rPr>
              <a:t>Patient Navigators/  Patient</a:t>
            </a:r>
            <a:r>
              <a:rPr kumimoji="0" sz="1500" b="0" i="0" u="none" strike="noStrike" kern="1200" cap="none" spc="-130" normalizeH="0" baseline="0" noProof="0" dirty="0">
                <a:ln>
                  <a:noFill/>
                </a:ln>
                <a:solidFill>
                  <a:srgbClr val="000000"/>
                </a:solidFill>
                <a:effectLst/>
                <a:uLnTx/>
                <a:uFillTx/>
                <a:latin typeface="Arial"/>
                <a:ea typeface="+mn-ea"/>
                <a:cs typeface="Arial"/>
              </a:rPr>
              <a:t> </a:t>
            </a:r>
            <a:r>
              <a:rPr kumimoji="0" lang="en-US" sz="1500" b="0" i="0" u="none" strike="noStrike" kern="1200" cap="none" spc="-130" normalizeH="0" baseline="0" noProof="0" dirty="0">
                <a:ln>
                  <a:noFill/>
                </a:ln>
                <a:solidFill>
                  <a:srgbClr val="000000"/>
                </a:solidFill>
                <a:effectLst/>
                <a:uLnTx/>
                <a:uFillTx/>
                <a:latin typeface="Arial"/>
                <a:ea typeface="+mn-ea"/>
                <a:cs typeface="Arial"/>
              </a:rPr>
              <a:t> </a:t>
            </a:r>
            <a:r>
              <a:rPr kumimoji="0" sz="1500" b="0" i="0" u="none" strike="noStrike" kern="1200" cap="none" spc="-5" normalizeH="0" baseline="0" noProof="0" dirty="0">
                <a:ln>
                  <a:noFill/>
                </a:ln>
                <a:solidFill>
                  <a:srgbClr val="000000"/>
                </a:solidFill>
                <a:effectLst/>
                <a:uLnTx/>
                <a:uFillTx/>
                <a:latin typeface="Arial"/>
                <a:ea typeface="+mn-ea"/>
                <a:cs typeface="Arial"/>
              </a:rPr>
              <a:t>Advocates</a:t>
            </a:r>
            <a:endParaRPr kumimoji="0" sz="1500" b="0" i="0" u="none" strike="noStrike" kern="1200" cap="none" spc="0" normalizeH="0" baseline="0" noProof="0" dirty="0">
              <a:ln>
                <a:noFill/>
              </a:ln>
              <a:solidFill>
                <a:srgbClr val="000000"/>
              </a:solidFill>
              <a:effectLst/>
              <a:uLnTx/>
              <a:uFillTx/>
              <a:latin typeface="Arial"/>
              <a:ea typeface="+mn-ea"/>
              <a:cs typeface="Arial"/>
            </a:endParaRPr>
          </a:p>
        </p:txBody>
      </p:sp>
      <p:sp>
        <p:nvSpPr>
          <p:cNvPr id="6" name="object 8">
            <a:extLst>
              <a:ext uri="{FF2B5EF4-FFF2-40B4-BE49-F238E27FC236}">
                <a16:creationId xmlns:a16="http://schemas.microsoft.com/office/drawing/2014/main" id="{D3DBACC7-8107-4CB9-AF33-D840DD25854B}"/>
              </a:ext>
            </a:extLst>
          </p:cNvPr>
          <p:cNvSpPr txBox="1"/>
          <p:nvPr/>
        </p:nvSpPr>
        <p:spPr>
          <a:xfrm>
            <a:off x="7848600" y="4565551"/>
            <a:ext cx="1309370"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0" i="0" u="none" strike="noStrike" kern="1200" cap="none" spc="0" normalizeH="0" baseline="0" noProof="0" dirty="0">
                <a:ln>
                  <a:noFill/>
                </a:ln>
                <a:solidFill>
                  <a:srgbClr val="000000"/>
                </a:solidFill>
                <a:effectLst/>
                <a:uLnTx/>
                <a:uFillTx/>
                <a:latin typeface="Arial"/>
                <a:ea typeface="+mn-ea"/>
                <a:cs typeface="Arial"/>
              </a:rPr>
              <a:t>Social</a:t>
            </a:r>
            <a:r>
              <a:rPr kumimoji="0" sz="1500" b="0" i="0" u="none" strike="noStrike" kern="1200" cap="none" spc="-80" normalizeH="0" baseline="0" noProof="0" dirty="0">
                <a:ln>
                  <a:noFill/>
                </a:ln>
                <a:solidFill>
                  <a:srgbClr val="000000"/>
                </a:solidFill>
                <a:effectLst/>
                <a:uLnTx/>
                <a:uFillTx/>
                <a:latin typeface="Arial"/>
                <a:ea typeface="+mn-ea"/>
                <a:cs typeface="Arial"/>
              </a:rPr>
              <a:t> </a:t>
            </a:r>
            <a:r>
              <a:rPr kumimoji="0" sz="1500" b="0" i="0" u="none" strike="noStrike" kern="1200" cap="none" spc="0" normalizeH="0" baseline="0" noProof="0" dirty="0">
                <a:ln>
                  <a:noFill/>
                </a:ln>
                <a:solidFill>
                  <a:srgbClr val="000000"/>
                </a:solidFill>
                <a:effectLst/>
                <a:uLnTx/>
                <a:uFillTx/>
                <a:latin typeface="Arial"/>
                <a:ea typeface="+mn-ea"/>
                <a:cs typeface="Arial"/>
              </a:rPr>
              <a:t>Workers</a:t>
            </a:r>
          </a:p>
        </p:txBody>
      </p:sp>
      <p:pic>
        <p:nvPicPr>
          <p:cNvPr id="7" name="Picture 6">
            <a:extLst>
              <a:ext uri="{FF2B5EF4-FFF2-40B4-BE49-F238E27FC236}">
                <a16:creationId xmlns:a16="http://schemas.microsoft.com/office/drawing/2014/main" id="{FF8B74C3-70B0-4CA8-A61A-428DBFA5CAD2}"/>
              </a:ext>
            </a:extLst>
          </p:cNvPr>
          <p:cNvPicPr>
            <a:picLocks noChangeAspect="1"/>
          </p:cNvPicPr>
          <p:nvPr/>
        </p:nvPicPr>
        <p:blipFill>
          <a:blip r:embed="rId3"/>
          <a:stretch>
            <a:fillRect/>
          </a:stretch>
        </p:blipFill>
        <p:spPr>
          <a:xfrm>
            <a:off x="3352800" y="2362200"/>
            <a:ext cx="6107289" cy="2043289"/>
          </a:xfrm>
          <a:prstGeom prst="rect">
            <a:avLst/>
          </a:prstGeom>
        </p:spPr>
      </p:pic>
    </p:spTree>
    <p:extLst>
      <p:ext uri="{BB962C8B-B14F-4D97-AF65-F5344CB8AC3E}">
        <p14:creationId xmlns:p14="http://schemas.microsoft.com/office/powerpoint/2010/main" val="1197502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A23F-1E48-4D6C-B7B8-F2A6F74BDCB7}"/>
              </a:ext>
            </a:extLst>
          </p:cNvPr>
          <p:cNvSpPr>
            <a:spLocks noGrp="1"/>
          </p:cNvSpPr>
          <p:nvPr>
            <p:ph type="title"/>
          </p:nvPr>
        </p:nvSpPr>
        <p:spPr/>
        <p:txBody>
          <a:bodyPr/>
          <a:lstStyle/>
          <a:p>
            <a:r>
              <a:rPr lang="en-US" dirty="0"/>
              <a:t>Path of Financial Distress &amp; Toxicity</a:t>
            </a:r>
          </a:p>
        </p:txBody>
      </p:sp>
      <p:sp>
        <p:nvSpPr>
          <p:cNvPr id="4" name="object 3">
            <a:extLst>
              <a:ext uri="{FF2B5EF4-FFF2-40B4-BE49-F238E27FC236}">
                <a16:creationId xmlns:a16="http://schemas.microsoft.com/office/drawing/2014/main" id="{086C8410-E6B0-4208-8471-217FDC740DAE}"/>
              </a:ext>
            </a:extLst>
          </p:cNvPr>
          <p:cNvSpPr/>
          <p:nvPr/>
        </p:nvSpPr>
        <p:spPr>
          <a:xfrm>
            <a:off x="4247391" y="2133600"/>
            <a:ext cx="2010155" cy="2270760"/>
          </a:xfrm>
          <a:prstGeom prst="rect">
            <a:avLst/>
          </a:prstGeom>
          <a:solidFill>
            <a:schemeClr val="accent3">
              <a:lumMod val="95000"/>
            </a:schemeClr>
          </a:solidFill>
          <a:ln>
            <a:solidFill>
              <a:schemeClr val="accent1"/>
            </a:solid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033C5A"/>
                </a:solidFill>
                <a:effectLst/>
                <a:uLnTx/>
                <a:uFillTx/>
                <a:latin typeface="Arial"/>
                <a:ea typeface="+mn-ea"/>
                <a:cs typeface="Arial"/>
              </a:rPr>
              <a:t>Uninsured  Underinsured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033C5A"/>
                </a:solidFill>
                <a:effectLst/>
                <a:uLnTx/>
                <a:uFillTx/>
                <a:latin typeface="Arial"/>
                <a:ea typeface="+mn-ea"/>
                <a:cs typeface="Arial"/>
              </a:rPr>
              <a:t>Lack of</a:t>
            </a:r>
            <a:r>
              <a:rPr kumimoji="0" lang="en-US" sz="1600" b="1" i="0" u="none" strike="noStrike" kern="1200" cap="none" spc="-65" normalizeH="0" baseline="0" noProof="0" dirty="0">
                <a:ln>
                  <a:noFill/>
                </a:ln>
                <a:solidFill>
                  <a:srgbClr val="033C5A"/>
                </a:solidFill>
                <a:effectLst/>
                <a:uLnTx/>
                <a:uFillTx/>
                <a:latin typeface="Arial"/>
                <a:ea typeface="+mn-ea"/>
                <a:cs typeface="Arial"/>
              </a:rPr>
              <a:t> </a:t>
            </a:r>
            <a:r>
              <a:rPr kumimoji="0" lang="en-US" sz="1600" b="1" i="0" u="none" strike="noStrike" kern="1200" cap="none" spc="-5" normalizeH="0" baseline="0" noProof="0" dirty="0">
                <a:ln>
                  <a:noFill/>
                </a:ln>
                <a:solidFill>
                  <a:srgbClr val="033C5A"/>
                </a:solidFill>
                <a:effectLst/>
                <a:uLnTx/>
                <a:uFillTx/>
                <a:latin typeface="Arial"/>
                <a:ea typeface="+mn-ea"/>
                <a:cs typeface="Arial"/>
              </a:rPr>
              <a:t>Income  Loss of</a:t>
            </a:r>
            <a:r>
              <a:rPr kumimoji="0" lang="en-US" sz="1600" b="1" i="0" u="none" strike="noStrike" kern="1200" cap="none" spc="-70" normalizeH="0" baseline="0" noProof="0" dirty="0">
                <a:ln>
                  <a:noFill/>
                </a:ln>
                <a:solidFill>
                  <a:srgbClr val="033C5A"/>
                </a:solidFill>
                <a:effectLst/>
                <a:uLnTx/>
                <a:uFillTx/>
                <a:latin typeface="Arial"/>
                <a:ea typeface="+mn-ea"/>
                <a:cs typeface="Arial"/>
              </a:rPr>
              <a:t> </a:t>
            </a:r>
            <a:r>
              <a:rPr kumimoji="0" lang="en-US" sz="1600" b="1" i="0" u="none" strike="noStrike" kern="1200" cap="none" spc="-5" normalizeH="0" baseline="0" noProof="0" dirty="0">
                <a:ln>
                  <a:noFill/>
                </a:ln>
                <a:solidFill>
                  <a:srgbClr val="033C5A"/>
                </a:solidFill>
                <a:effectLst/>
                <a:uLnTx/>
                <a:uFillTx/>
                <a:latin typeface="Arial"/>
                <a:ea typeface="+mn-ea"/>
                <a:cs typeface="Arial"/>
              </a:rPr>
              <a:t>Income</a:t>
            </a:r>
            <a:endParaRPr kumimoji="0" lang="en-US" sz="1600" b="0" i="0" u="none" strike="noStrike" kern="1200" cap="none" spc="0" normalizeH="0" baseline="0" noProof="0" dirty="0">
              <a:ln>
                <a:noFill/>
              </a:ln>
              <a:solidFill>
                <a:srgbClr val="033C5A"/>
              </a:solidFill>
              <a:effectLst/>
              <a:uLnTx/>
              <a:uFillTx/>
              <a:latin typeface="Arial"/>
              <a:ea typeface="+mn-ea"/>
              <a:cs typeface="Arial"/>
            </a:endParaRPr>
          </a:p>
        </p:txBody>
      </p:sp>
      <p:sp>
        <p:nvSpPr>
          <p:cNvPr id="5" name="object 5">
            <a:extLst>
              <a:ext uri="{FF2B5EF4-FFF2-40B4-BE49-F238E27FC236}">
                <a16:creationId xmlns:a16="http://schemas.microsoft.com/office/drawing/2014/main" id="{50EEA8DD-A73F-4C46-A61C-9F7E9ADEB370}"/>
              </a:ext>
            </a:extLst>
          </p:cNvPr>
          <p:cNvSpPr/>
          <p:nvPr/>
        </p:nvSpPr>
        <p:spPr>
          <a:xfrm>
            <a:off x="6793993" y="2133600"/>
            <a:ext cx="2011680" cy="2267712"/>
          </a:xfrm>
          <a:prstGeom prst="rect">
            <a:avLst/>
          </a:prstGeom>
          <a:solidFill>
            <a:schemeClr val="accent3">
              <a:lumMod val="95000"/>
            </a:schemeClr>
          </a:solidFill>
          <a:ln>
            <a:solidFill>
              <a:schemeClr val="accent1"/>
            </a:solid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33C5A"/>
                </a:solidFill>
                <a:effectLst/>
                <a:uLnTx/>
                <a:uFillTx/>
                <a:latin typeface="Arial"/>
                <a:ea typeface="+mn-ea"/>
                <a:cs typeface="+mn-cs"/>
              </a:rPr>
              <a:t>Financial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33C5A"/>
                </a:solidFill>
                <a:effectLst/>
                <a:uLnTx/>
                <a:uFillTx/>
                <a:latin typeface="Arial"/>
                <a:ea typeface="+mn-ea"/>
                <a:cs typeface="+mn-cs"/>
              </a:rPr>
              <a:t>Distress</a:t>
            </a:r>
            <a:endParaRPr kumimoji="0" sz="1800" b="1" i="0" u="none" strike="noStrike" kern="1200" cap="none" spc="0" normalizeH="0" baseline="0" noProof="0" dirty="0">
              <a:ln>
                <a:noFill/>
              </a:ln>
              <a:solidFill>
                <a:srgbClr val="033C5A"/>
              </a:solidFill>
              <a:effectLst/>
              <a:uLnTx/>
              <a:uFillTx/>
              <a:latin typeface="Arial"/>
              <a:ea typeface="+mn-ea"/>
              <a:cs typeface="+mn-cs"/>
            </a:endParaRPr>
          </a:p>
        </p:txBody>
      </p:sp>
      <p:sp>
        <p:nvSpPr>
          <p:cNvPr id="6" name="object 7">
            <a:extLst>
              <a:ext uri="{FF2B5EF4-FFF2-40B4-BE49-F238E27FC236}">
                <a16:creationId xmlns:a16="http://schemas.microsoft.com/office/drawing/2014/main" id="{D2135873-DD09-4E27-86AF-302E2F1C280A}"/>
              </a:ext>
            </a:extLst>
          </p:cNvPr>
          <p:cNvSpPr/>
          <p:nvPr/>
        </p:nvSpPr>
        <p:spPr>
          <a:xfrm>
            <a:off x="9342120" y="2133600"/>
            <a:ext cx="2011680" cy="2267712"/>
          </a:xfrm>
          <a:prstGeom prst="rect">
            <a:avLst/>
          </a:prstGeom>
          <a:solidFill>
            <a:schemeClr val="accent3">
              <a:lumMod val="95000"/>
            </a:schemeClr>
          </a:solidFill>
          <a:ln>
            <a:solidFill>
              <a:schemeClr val="accent1"/>
            </a:solid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33C5A"/>
                </a:solidFill>
                <a:effectLst/>
                <a:uLnTx/>
                <a:uFillTx/>
                <a:latin typeface="Arial"/>
                <a:ea typeface="+mn-ea"/>
                <a:cs typeface="+mn-cs"/>
              </a:rPr>
              <a:t>Financial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33C5A"/>
                </a:solidFill>
                <a:effectLst/>
                <a:uLnTx/>
                <a:uFillTx/>
                <a:latin typeface="Arial"/>
                <a:ea typeface="+mn-ea"/>
                <a:cs typeface="+mn-cs"/>
              </a:rPr>
              <a:t>Toxicity</a:t>
            </a:r>
          </a:p>
        </p:txBody>
      </p:sp>
      <p:sp>
        <p:nvSpPr>
          <p:cNvPr id="8" name="Arrow: Right 7">
            <a:extLst>
              <a:ext uri="{FF2B5EF4-FFF2-40B4-BE49-F238E27FC236}">
                <a16:creationId xmlns:a16="http://schemas.microsoft.com/office/drawing/2014/main" id="{AB8D760C-6C43-4331-AEFC-1A091CB00E16}"/>
              </a:ext>
            </a:extLst>
          </p:cNvPr>
          <p:cNvSpPr/>
          <p:nvPr/>
        </p:nvSpPr>
        <p:spPr>
          <a:xfrm>
            <a:off x="6313934" y="3105718"/>
            <a:ext cx="423671" cy="322846"/>
          </a:xfrm>
          <a:prstGeom prst="rightArrow">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Arrow: Right 8">
            <a:extLst>
              <a:ext uri="{FF2B5EF4-FFF2-40B4-BE49-F238E27FC236}">
                <a16:creationId xmlns:a16="http://schemas.microsoft.com/office/drawing/2014/main" id="{3DFC9F58-9AA3-47EB-8BEC-4564CBA8A480}"/>
              </a:ext>
            </a:extLst>
          </p:cNvPr>
          <p:cNvSpPr/>
          <p:nvPr/>
        </p:nvSpPr>
        <p:spPr>
          <a:xfrm>
            <a:off x="8862061" y="3105718"/>
            <a:ext cx="423671" cy="322846"/>
          </a:xfrm>
          <a:prstGeom prst="rightArrow">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308A5AB-C948-409E-97CA-9C4B7A0F78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781241"/>
            <a:ext cx="2971800" cy="2971800"/>
          </a:xfrm>
          <a:prstGeom prst="rect">
            <a:avLst/>
          </a:prstGeom>
        </p:spPr>
      </p:pic>
      <p:sp>
        <p:nvSpPr>
          <p:cNvPr id="10" name="TextBox 9">
            <a:extLst>
              <a:ext uri="{FF2B5EF4-FFF2-40B4-BE49-F238E27FC236}">
                <a16:creationId xmlns:a16="http://schemas.microsoft.com/office/drawing/2014/main" id="{D42D8616-A0BD-405B-B708-15CC4A96D86F}"/>
              </a:ext>
            </a:extLst>
          </p:cNvPr>
          <p:cNvSpPr txBox="1"/>
          <p:nvPr/>
        </p:nvSpPr>
        <p:spPr>
          <a:xfrm>
            <a:off x="989510" y="4622236"/>
            <a:ext cx="2736329"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 from iStock library authorized by subscription</a:t>
            </a:r>
            <a:endParaRPr lang="en-US" sz="1100" dirty="0"/>
          </a:p>
        </p:txBody>
      </p:sp>
    </p:spTree>
    <p:extLst>
      <p:ext uri="{BB962C8B-B14F-4D97-AF65-F5344CB8AC3E}">
        <p14:creationId xmlns:p14="http://schemas.microsoft.com/office/powerpoint/2010/main" val="17882987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5DBF-26FD-4BAE-BDC5-7733F1B0371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20EFCDFA-9A80-4076-970A-D948778DE0DC}"/>
              </a:ext>
            </a:extLst>
          </p:cNvPr>
          <p:cNvSpPr>
            <a:spLocks noGrp="1"/>
          </p:cNvSpPr>
          <p:nvPr>
            <p:ph idx="1"/>
          </p:nvPr>
        </p:nvSpPr>
        <p:spPr/>
        <p:txBody>
          <a:bodyPr>
            <a:noAutofit/>
          </a:bodyPr>
          <a:lstStyle/>
          <a:p>
            <a:pPr marL="0" indent="0">
              <a:lnSpc>
                <a:spcPct val="120000"/>
              </a:lnSpc>
              <a:buNone/>
            </a:pPr>
            <a:r>
              <a:rPr lang="en-US" sz="2200" b="1" dirty="0">
                <a:solidFill>
                  <a:srgbClr val="033C5A"/>
                </a:solidFill>
              </a:rPr>
              <a:t>Guidelines:</a:t>
            </a:r>
          </a:p>
          <a:p>
            <a:pPr>
              <a:lnSpc>
                <a:spcPct val="120000"/>
              </a:lnSpc>
            </a:pPr>
            <a:r>
              <a:rPr lang="en-US" sz="2200" dirty="0">
                <a:hlinkClick r:id="rId3"/>
              </a:rPr>
              <a:t>ACCC Financial Advocacy Services Guidelines</a:t>
            </a:r>
            <a:endParaRPr lang="en-US" sz="2200" dirty="0"/>
          </a:p>
          <a:p>
            <a:pPr>
              <a:lnSpc>
                <a:spcPct val="120000"/>
              </a:lnSpc>
            </a:pPr>
            <a:r>
              <a:rPr lang="en-US" sz="2200" dirty="0">
                <a:hlinkClick r:id="rId4"/>
              </a:rPr>
              <a:t>ACCC Financial Advocacy Toolkit</a:t>
            </a:r>
            <a:endParaRPr lang="en-US" sz="2200" dirty="0"/>
          </a:p>
          <a:p>
            <a:pPr>
              <a:lnSpc>
                <a:spcPct val="120000"/>
              </a:lnSpc>
            </a:pPr>
            <a:r>
              <a:rPr lang="en-US" sz="2200" dirty="0">
                <a:hlinkClick r:id="rId5"/>
              </a:rPr>
              <a:t>ACCC Patient Assistance and Reimbursement Guide</a:t>
            </a:r>
            <a:endParaRPr lang="en-US" sz="2200" dirty="0"/>
          </a:p>
          <a:p>
            <a:pPr marL="0" indent="0">
              <a:lnSpc>
                <a:spcPct val="120000"/>
              </a:lnSpc>
              <a:buNone/>
            </a:pPr>
            <a:r>
              <a:rPr lang="en-US" sz="2200" b="1" dirty="0">
                <a:solidFill>
                  <a:srgbClr val="033C5A"/>
                </a:solidFill>
              </a:rPr>
              <a:t>Financial Advocacy and Navigation Trainings:</a:t>
            </a:r>
          </a:p>
          <a:p>
            <a:pPr>
              <a:lnSpc>
                <a:spcPct val="120000"/>
              </a:lnSpc>
            </a:pPr>
            <a:r>
              <a:rPr lang="en-US" sz="2200" dirty="0">
                <a:hlinkClick r:id="rId6"/>
              </a:rPr>
              <a:t>ACCC Financial Advocacy Bootcamp </a:t>
            </a:r>
            <a:r>
              <a:rPr lang="en-US" sz="2200" dirty="0"/>
              <a:t>(Members only)</a:t>
            </a:r>
          </a:p>
          <a:p>
            <a:pPr>
              <a:lnSpc>
                <a:spcPct val="120000"/>
              </a:lnSpc>
            </a:pPr>
            <a:r>
              <a:rPr lang="en-US" sz="2200" dirty="0" err="1">
                <a:hlinkClick r:id="rId7"/>
              </a:rPr>
              <a:t>NaVectis</a:t>
            </a:r>
            <a:r>
              <a:rPr lang="en-US" sz="2200" dirty="0">
                <a:hlinkClick r:id="rId7"/>
              </a:rPr>
              <a:t> Financial Navigation Training Program</a:t>
            </a:r>
            <a:endParaRPr lang="en-US" sz="2200" dirty="0"/>
          </a:p>
          <a:p>
            <a:pPr>
              <a:lnSpc>
                <a:spcPct val="120000"/>
              </a:lnSpc>
            </a:pPr>
            <a:r>
              <a:rPr lang="en-US" sz="2200" dirty="0"/>
              <a:t>Local SHIP Federal Grant Program</a:t>
            </a:r>
          </a:p>
          <a:p>
            <a:pPr marL="0" indent="0">
              <a:lnSpc>
                <a:spcPct val="120000"/>
              </a:lnSpc>
              <a:buNone/>
            </a:pPr>
            <a:endParaRPr lang="en-US" sz="2200" dirty="0"/>
          </a:p>
        </p:txBody>
      </p:sp>
    </p:spTree>
    <p:extLst>
      <p:ext uri="{BB962C8B-B14F-4D97-AF65-F5344CB8AC3E}">
        <p14:creationId xmlns:p14="http://schemas.microsoft.com/office/powerpoint/2010/main" val="13102174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BBB3-4A9B-498B-A52E-75EA9CDF9311}"/>
              </a:ext>
            </a:extLst>
          </p:cNvPr>
          <p:cNvSpPr>
            <a:spLocks noGrp="1"/>
          </p:cNvSpPr>
          <p:nvPr>
            <p:ph type="title"/>
          </p:nvPr>
        </p:nvSpPr>
        <p:spPr/>
        <p:txBody>
          <a:bodyPr/>
          <a:lstStyle/>
          <a:p>
            <a:r>
              <a:rPr lang="en-US" dirty="0"/>
              <a:t>Other Resources</a:t>
            </a:r>
          </a:p>
        </p:txBody>
      </p:sp>
      <p:sp>
        <p:nvSpPr>
          <p:cNvPr id="3" name="Content Placeholder 2">
            <a:extLst>
              <a:ext uri="{FF2B5EF4-FFF2-40B4-BE49-F238E27FC236}">
                <a16:creationId xmlns:a16="http://schemas.microsoft.com/office/drawing/2014/main" id="{D8F56D1C-6196-4235-81C0-414B42EB3E2B}"/>
              </a:ext>
            </a:extLst>
          </p:cNvPr>
          <p:cNvSpPr>
            <a:spLocks noGrp="1"/>
          </p:cNvSpPr>
          <p:nvPr>
            <p:ph idx="1"/>
          </p:nvPr>
        </p:nvSpPr>
        <p:spPr/>
        <p:txBody>
          <a:bodyPr/>
          <a:lstStyle/>
          <a:p>
            <a:pPr>
              <a:lnSpc>
                <a:spcPct val="150000"/>
              </a:lnSpc>
            </a:pPr>
            <a:r>
              <a:rPr lang="en-US" dirty="0">
                <a:hlinkClick r:id="rId3"/>
              </a:rPr>
              <a:t>Oncology Roundtable</a:t>
            </a:r>
            <a:endParaRPr lang="en-US" dirty="0"/>
          </a:p>
          <a:p>
            <a:pPr>
              <a:lnSpc>
                <a:spcPct val="150000"/>
              </a:lnSpc>
            </a:pPr>
            <a:r>
              <a:rPr lang="en-US" dirty="0"/>
              <a:t>Network with colleagues</a:t>
            </a:r>
          </a:p>
        </p:txBody>
      </p:sp>
      <p:pic>
        <p:nvPicPr>
          <p:cNvPr id="4" name="Picture 3">
            <a:extLst>
              <a:ext uri="{FF2B5EF4-FFF2-40B4-BE49-F238E27FC236}">
                <a16:creationId xmlns:a16="http://schemas.microsoft.com/office/drawing/2014/main" id="{FDCAE6B4-AE7D-4696-88B0-561EDFAF32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3733800"/>
            <a:ext cx="5341226" cy="1295400"/>
          </a:xfrm>
          <a:prstGeom prst="rect">
            <a:avLst/>
          </a:prstGeom>
        </p:spPr>
      </p:pic>
    </p:spTree>
    <p:extLst>
      <p:ext uri="{BB962C8B-B14F-4D97-AF65-F5344CB8AC3E}">
        <p14:creationId xmlns:p14="http://schemas.microsoft.com/office/powerpoint/2010/main" val="14907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769CA7-4E8F-4E43-B213-4039FC78780A}"/>
              </a:ext>
            </a:extLst>
          </p:cNvPr>
          <p:cNvSpPr>
            <a:spLocks noGrp="1"/>
          </p:cNvSpPr>
          <p:nvPr>
            <p:ph type="title"/>
          </p:nvPr>
        </p:nvSpPr>
        <p:spPr>
          <a:xfrm>
            <a:off x="304799" y="2171700"/>
            <a:ext cx="11582401" cy="2514600"/>
          </a:xfrm>
        </p:spPr>
        <p:txBody>
          <a:bodyPr/>
          <a:lstStyle/>
          <a:p>
            <a:pPr algn="ctr"/>
            <a:r>
              <a:rPr lang="en-US" dirty="0"/>
              <a:t>Case Study</a:t>
            </a:r>
          </a:p>
        </p:txBody>
      </p:sp>
    </p:spTree>
    <p:extLst>
      <p:ext uri="{BB962C8B-B14F-4D97-AF65-F5344CB8AC3E}">
        <p14:creationId xmlns:p14="http://schemas.microsoft.com/office/powerpoint/2010/main" val="22671924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7B98-DEAC-4513-A26A-AECCB94B8FF5}"/>
              </a:ext>
            </a:extLst>
          </p:cNvPr>
          <p:cNvSpPr>
            <a:spLocks noGrp="1"/>
          </p:cNvSpPr>
          <p:nvPr>
            <p:ph type="title"/>
          </p:nvPr>
        </p:nvSpPr>
        <p:spPr/>
        <p:txBody>
          <a:bodyPr/>
          <a:lstStyle/>
          <a:p>
            <a:r>
              <a:rPr lang="en-US" dirty="0"/>
              <a:t>Case Study </a:t>
            </a:r>
          </a:p>
        </p:txBody>
      </p:sp>
      <p:sp>
        <p:nvSpPr>
          <p:cNvPr id="3" name="Content Placeholder 2">
            <a:extLst>
              <a:ext uri="{FF2B5EF4-FFF2-40B4-BE49-F238E27FC236}">
                <a16:creationId xmlns:a16="http://schemas.microsoft.com/office/drawing/2014/main" id="{2EB4F070-A7BB-495F-89FE-81142792C840}"/>
              </a:ext>
            </a:extLst>
          </p:cNvPr>
          <p:cNvSpPr>
            <a:spLocks noGrp="1"/>
          </p:cNvSpPr>
          <p:nvPr>
            <p:ph idx="1"/>
          </p:nvPr>
        </p:nvSpPr>
        <p:spPr>
          <a:xfrm>
            <a:off x="609600" y="1717228"/>
            <a:ext cx="9175845" cy="3810000"/>
          </a:xfrm>
        </p:spPr>
        <p:txBody>
          <a:bodyPr>
            <a:normAutofit fontScale="92500" lnSpcReduction="20000"/>
          </a:bodyPr>
          <a:lstStyle/>
          <a:p>
            <a:pPr marL="0" indent="0">
              <a:lnSpc>
                <a:spcPct val="120000"/>
              </a:lnSpc>
              <a:spcAft>
                <a:spcPts val="1000"/>
              </a:spcAft>
              <a:buNone/>
            </a:pPr>
            <a:r>
              <a:rPr lang="en-US" sz="2800" dirty="0"/>
              <a:t>1. Explain insurance coverage and help enroll in manufacturer copay assistance program</a:t>
            </a:r>
          </a:p>
          <a:p>
            <a:pPr marL="0" indent="0">
              <a:lnSpc>
                <a:spcPct val="120000"/>
              </a:lnSpc>
              <a:spcAft>
                <a:spcPts val="1000"/>
              </a:spcAft>
              <a:buNone/>
            </a:pPr>
            <a:r>
              <a:rPr lang="en-US" sz="2800" dirty="0"/>
              <a:t>2. Facilitate copay billing – communicate with billing team to ensure copay program is billed</a:t>
            </a:r>
          </a:p>
          <a:p>
            <a:pPr marL="514350" indent="-514350">
              <a:lnSpc>
                <a:spcPct val="120000"/>
              </a:lnSpc>
              <a:spcAft>
                <a:spcPts val="1000"/>
              </a:spcAft>
              <a:buFont typeface="+mj-lt"/>
              <a:buAutoNum type="arabicPeriod" startAt="3"/>
            </a:pPr>
            <a:r>
              <a:rPr lang="en-US" sz="2800" dirty="0"/>
              <a:t>Keep in communication with patient</a:t>
            </a:r>
          </a:p>
          <a:p>
            <a:pPr marL="0" indent="0">
              <a:lnSpc>
                <a:spcPct val="120000"/>
              </a:lnSpc>
              <a:spcAft>
                <a:spcPts val="1000"/>
              </a:spcAft>
              <a:buNone/>
            </a:pPr>
            <a:r>
              <a:rPr lang="en-US" sz="2800" b="1" dirty="0">
                <a:solidFill>
                  <a:srgbClr val="033C5A"/>
                </a:solidFill>
              </a:rPr>
              <a:t>Patient alerts you that her husband has been laid off and they will be losing their insurance coverage! </a:t>
            </a:r>
          </a:p>
          <a:p>
            <a:pPr marL="0" indent="0">
              <a:lnSpc>
                <a:spcPct val="120000"/>
              </a:lnSpc>
              <a:spcAft>
                <a:spcPts val="1000"/>
              </a:spcAft>
              <a:buNone/>
            </a:pPr>
            <a:endParaRPr lang="en-US" sz="2800" dirty="0"/>
          </a:p>
          <a:p>
            <a:pPr marL="0" indent="0" algn="ctr">
              <a:lnSpc>
                <a:spcPct val="120000"/>
              </a:lnSpc>
              <a:spcAft>
                <a:spcPts val="1000"/>
              </a:spcAft>
              <a:buNone/>
            </a:pPr>
            <a:endParaRPr lang="en-US" sz="1200" b="1" i="1" dirty="0">
              <a:solidFill>
                <a:srgbClr val="0096D6"/>
              </a:solidFill>
            </a:endParaRPr>
          </a:p>
        </p:txBody>
      </p:sp>
      <p:pic>
        <p:nvPicPr>
          <p:cNvPr id="4" name="Picture 3" descr="Graphical user interface&#10;&#10;Description automatically generated">
            <a:extLst>
              <a:ext uri="{FF2B5EF4-FFF2-40B4-BE49-F238E27FC236}">
                <a16:creationId xmlns:a16="http://schemas.microsoft.com/office/drawing/2014/main" id="{7306A79B-27D7-4412-B0BD-0E92B22A23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111573"/>
            <a:ext cx="2029723" cy="1412428"/>
          </a:xfrm>
          <a:prstGeom prst="rect">
            <a:avLst/>
          </a:prstGeom>
        </p:spPr>
      </p:pic>
      <p:sp>
        <p:nvSpPr>
          <p:cNvPr id="5" name="TextBox 4">
            <a:extLst>
              <a:ext uri="{FF2B5EF4-FFF2-40B4-BE49-F238E27FC236}">
                <a16:creationId xmlns:a16="http://schemas.microsoft.com/office/drawing/2014/main" id="{5159367F-4F86-4AB4-91A3-C6BB75347D12}"/>
              </a:ext>
            </a:extLst>
          </p:cNvPr>
          <p:cNvSpPr txBox="1"/>
          <p:nvPr/>
        </p:nvSpPr>
        <p:spPr>
          <a:xfrm>
            <a:off x="9906000" y="1524000"/>
            <a:ext cx="2029723" cy="600164"/>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 from iStock library authorized by subscription</a:t>
            </a:r>
            <a:endParaRPr lang="en-US" sz="1100" dirty="0"/>
          </a:p>
        </p:txBody>
      </p:sp>
    </p:spTree>
    <p:extLst>
      <p:ext uri="{BB962C8B-B14F-4D97-AF65-F5344CB8AC3E}">
        <p14:creationId xmlns:p14="http://schemas.microsoft.com/office/powerpoint/2010/main" val="21599228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7B98-DEAC-4513-A26A-AECCB94B8FF5}"/>
              </a:ext>
            </a:extLst>
          </p:cNvPr>
          <p:cNvSpPr>
            <a:spLocks noGrp="1"/>
          </p:cNvSpPr>
          <p:nvPr>
            <p:ph type="title"/>
          </p:nvPr>
        </p:nvSpPr>
        <p:spPr/>
        <p:txBody>
          <a:bodyPr/>
          <a:lstStyle/>
          <a:p>
            <a:pPr algn="l"/>
            <a:r>
              <a:rPr lang="en-US" dirty="0"/>
              <a:t>Case Study </a:t>
            </a:r>
          </a:p>
        </p:txBody>
      </p:sp>
      <p:sp>
        <p:nvSpPr>
          <p:cNvPr id="7" name="Content Placeholder 6">
            <a:extLst>
              <a:ext uri="{FF2B5EF4-FFF2-40B4-BE49-F238E27FC236}">
                <a16:creationId xmlns:a16="http://schemas.microsoft.com/office/drawing/2014/main" id="{EE8ADE16-CB3A-4033-A41F-55A8FC4167D9}"/>
              </a:ext>
            </a:extLst>
          </p:cNvPr>
          <p:cNvSpPr>
            <a:spLocks noGrp="1"/>
          </p:cNvSpPr>
          <p:nvPr>
            <p:ph sz="half" idx="1"/>
          </p:nvPr>
        </p:nvSpPr>
        <p:spPr/>
        <p:txBody>
          <a:bodyPr/>
          <a:lstStyle/>
          <a:p>
            <a:r>
              <a:rPr lang="en-US" sz="3200" b="1" dirty="0">
                <a:solidFill>
                  <a:srgbClr val="033C5A"/>
                </a:solidFill>
              </a:rPr>
              <a:t>COBRA for family</a:t>
            </a:r>
          </a:p>
          <a:p>
            <a:pPr lvl="1"/>
            <a:r>
              <a:rPr lang="en-US" sz="2800" dirty="0"/>
              <a:t>Premium is $1,700</a:t>
            </a:r>
          </a:p>
          <a:p>
            <a:pPr lvl="1"/>
            <a:r>
              <a:rPr lang="en-US" sz="2800" dirty="0"/>
              <a:t>Premium Assistance is available, but only for patient</a:t>
            </a:r>
          </a:p>
          <a:p>
            <a:pPr lvl="1"/>
            <a:r>
              <a:rPr lang="en-US" sz="2800" dirty="0"/>
              <a:t>Family is concerned about how they will pay with reduction in income</a:t>
            </a:r>
          </a:p>
        </p:txBody>
      </p:sp>
      <p:sp>
        <p:nvSpPr>
          <p:cNvPr id="8" name="Content Placeholder 7">
            <a:extLst>
              <a:ext uri="{FF2B5EF4-FFF2-40B4-BE49-F238E27FC236}">
                <a16:creationId xmlns:a16="http://schemas.microsoft.com/office/drawing/2014/main" id="{5BA913A4-2DD2-4ECF-B69B-8489898A693D}"/>
              </a:ext>
            </a:extLst>
          </p:cNvPr>
          <p:cNvSpPr>
            <a:spLocks noGrp="1"/>
          </p:cNvSpPr>
          <p:nvPr>
            <p:ph sz="half" idx="2"/>
          </p:nvPr>
        </p:nvSpPr>
        <p:spPr>
          <a:xfrm>
            <a:off x="5719928" y="1600201"/>
            <a:ext cx="5384800" cy="3886200"/>
          </a:xfrm>
        </p:spPr>
        <p:txBody>
          <a:bodyPr/>
          <a:lstStyle/>
          <a:p>
            <a:r>
              <a:rPr lang="en-US" sz="3200" b="1" dirty="0">
                <a:solidFill>
                  <a:srgbClr val="033C5A"/>
                </a:solidFill>
              </a:rPr>
              <a:t>COBRA for patient</a:t>
            </a:r>
          </a:p>
          <a:p>
            <a:pPr lvl="1"/>
            <a:r>
              <a:rPr lang="en-US" sz="2800" dirty="0"/>
              <a:t>You CAN get COBRA for just the patient EVEN if they were not the Policy Holder</a:t>
            </a:r>
          </a:p>
          <a:p>
            <a:pPr lvl="1"/>
            <a:r>
              <a:rPr lang="en-US" sz="2800" dirty="0"/>
              <a:t>Rest of the family can enroll in ACA and benefit from Premium Subsidies (maybe even cost sharing)</a:t>
            </a:r>
          </a:p>
        </p:txBody>
      </p:sp>
      <p:pic>
        <p:nvPicPr>
          <p:cNvPr id="4" name="Picture 3" descr="Graphical user interface&#10;&#10;Description automatically generated">
            <a:extLst>
              <a:ext uri="{FF2B5EF4-FFF2-40B4-BE49-F238E27FC236}">
                <a16:creationId xmlns:a16="http://schemas.microsoft.com/office/drawing/2014/main" id="{7306A79B-27D7-4412-B0BD-0E92B22A23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111573"/>
            <a:ext cx="2029723" cy="1412428"/>
          </a:xfrm>
          <a:prstGeom prst="rect">
            <a:avLst/>
          </a:prstGeom>
        </p:spPr>
      </p:pic>
      <p:sp>
        <p:nvSpPr>
          <p:cNvPr id="6" name="TextBox 5">
            <a:extLst>
              <a:ext uri="{FF2B5EF4-FFF2-40B4-BE49-F238E27FC236}">
                <a16:creationId xmlns:a16="http://schemas.microsoft.com/office/drawing/2014/main" id="{5F7E08DB-9825-4F2C-B934-AB741BF86A46}"/>
              </a:ext>
            </a:extLst>
          </p:cNvPr>
          <p:cNvSpPr txBox="1"/>
          <p:nvPr/>
        </p:nvSpPr>
        <p:spPr>
          <a:xfrm>
            <a:off x="9906000" y="1524000"/>
            <a:ext cx="2029723" cy="600164"/>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 from iStock library authorized by subscription</a:t>
            </a:r>
            <a:endParaRPr lang="en-US" sz="1100" dirty="0"/>
          </a:p>
        </p:txBody>
      </p:sp>
    </p:spTree>
    <p:extLst>
      <p:ext uri="{BB962C8B-B14F-4D97-AF65-F5344CB8AC3E}">
        <p14:creationId xmlns:p14="http://schemas.microsoft.com/office/powerpoint/2010/main" val="19880385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p>
        </p:txBody>
      </p:sp>
      <p:sp>
        <p:nvSpPr>
          <p:cNvPr id="3" name="Content Placeholder 2"/>
          <p:cNvSpPr>
            <a:spLocks noGrp="1"/>
          </p:cNvSpPr>
          <p:nvPr>
            <p:ph idx="1"/>
          </p:nvPr>
        </p:nvSpPr>
        <p:spPr>
          <a:xfrm>
            <a:off x="609600" y="1600201"/>
            <a:ext cx="11303726" cy="3810000"/>
          </a:xfrm>
        </p:spPr>
        <p:txBody>
          <a:bodyPr>
            <a:normAutofit fontScale="92500" lnSpcReduction="10000"/>
          </a:bodyPr>
          <a:lstStyle/>
          <a:p>
            <a:pPr marL="0" indent="0">
              <a:buNone/>
            </a:pPr>
            <a:r>
              <a:rPr lang="en-US" dirty="0"/>
              <a:t>This webinar was supported by Cooperative Agreement #NU58DP006461-03 from the Centers for Disease Control and Prevention (CDC).</a:t>
            </a:r>
          </a:p>
          <a:p>
            <a:pPr marL="0" indent="0">
              <a:buNone/>
            </a:pPr>
            <a:endParaRPr lang="en-US" dirty="0"/>
          </a:p>
          <a:p>
            <a:pPr marL="0" indent="0">
              <a:buNone/>
            </a:pPr>
            <a:r>
              <a:rPr lang="en-US" dirty="0"/>
              <a:t>The views expressed do not necessarily reflect the official policies of the Department of Health and Human Services, nor does the mention of trade names, commercial practices, or organizations imply endorsement by the U.S. Government. </a:t>
            </a:r>
          </a:p>
        </p:txBody>
      </p:sp>
    </p:spTree>
    <p:extLst>
      <p:ext uri="{BB962C8B-B14F-4D97-AF65-F5344CB8AC3E}">
        <p14:creationId xmlns:p14="http://schemas.microsoft.com/office/powerpoint/2010/main" val="4081263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09600" y="1226300"/>
            <a:ext cx="10972800" cy="4038141"/>
          </a:xfrm>
        </p:spPr>
        <p:txBody>
          <a:bodyPr>
            <a:noAutofit/>
          </a:bodyPr>
          <a:lstStyle/>
          <a:p>
            <a:pPr marL="228600" indent="-228600">
              <a:buNone/>
            </a:pPr>
            <a:r>
              <a:rPr lang="en-US" sz="1100" dirty="0">
                <a:solidFill>
                  <a:schemeClr val="tx2">
                    <a:lumMod val="75000"/>
                    <a:lumOff val="25000"/>
                  </a:schemeClr>
                </a:solidFill>
              </a:rPr>
              <a:t>Agency for Healthcare Research and Quality. (n.d.). </a:t>
            </a:r>
            <a:r>
              <a:rPr lang="en-US" sz="1100" i="1" dirty="0">
                <a:solidFill>
                  <a:schemeClr val="tx2">
                    <a:lumMod val="75000"/>
                    <a:lumOff val="25000"/>
                  </a:schemeClr>
                </a:solidFill>
              </a:rPr>
              <a:t>Health Literacy Universal Precautions Toolkit, 2nd Edition</a:t>
            </a:r>
            <a:r>
              <a:rPr lang="en-US" sz="1100" dirty="0">
                <a:solidFill>
                  <a:schemeClr val="tx2">
                    <a:lumMod val="75000"/>
                    <a:lumOff val="25000"/>
                  </a:schemeClr>
                </a:solidFill>
              </a:rPr>
              <a:t>. </a:t>
            </a:r>
            <a:r>
              <a:rPr lang="en-US" sz="1100" dirty="0">
                <a:solidFill>
                  <a:schemeClr val="tx2">
                    <a:lumMod val="75000"/>
                    <a:lumOff val="25000"/>
                  </a:schemeClr>
                </a:solidFill>
                <a:hlinkClick r:id="rId3"/>
              </a:rPr>
              <a:t>https://www.ahrq.gov/health-literacy/improve/precautions/tool5.html</a:t>
            </a:r>
            <a:r>
              <a:rPr lang="en-US" sz="1100" dirty="0">
                <a:solidFill>
                  <a:schemeClr val="tx2">
                    <a:lumMod val="75000"/>
                    <a:lumOff val="25000"/>
                  </a:schemeClr>
                </a:solidFill>
              </a:rPr>
              <a:t>. </a:t>
            </a:r>
          </a:p>
          <a:p>
            <a:pPr marL="228600" indent="-228600">
              <a:buNone/>
            </a:pPr>
            <a:r>
              <a:rPr lang="en-US" sz="1100" dirty="0">
                <a:solidFill>
                  <a:schemeClr val="tx2">
                    <a:lumMod val="75000"/>
                    <a:lumOff val="25000"/>
                  </a:schemeClr>
                </a:solidFill>
              </a:rPr>
              <a:t>American Cancer Society. (2021). </a:t>
            </a:r>
            <a:r>
              <a:rPr lang="en-US" sz="1100" i="1" dirty="0">
                <a:solidFill>
                  <a:schemeClr val="tx2">
                    <a:lumMod val="75000"/>
                    <a:lumOff val="25000"/>
                  </a:schemeClr>
                </a:solidFill>
              </a:rPr>
              <a:t>Understanding Financial and Legal Matters</a:t>
            </a:r>
            <a:r>
              <a:rPr lang="en-US" sz="1100" dirty="0">
                <a:solidFill>
                  <a:schemeClr val="tx2">
                    <a:lumMod val="75000"/>
                    <a:lumOff val="25000"/>
                  </a:schemeClr>
                </a:solidFill>
              </a:rPr>
              <a:t>. </a:t>
            </a:r>
            <a:r>
              <a:rPr lang="en-US" sz="1100" dirty="0">
                <a:solidFill>
                  <a:schemeClr val="tx2">
                    <a:lumMod val="75000"/>
                    <a:lumOff val="25000"/>
                  </a:schemeClr>
                </a:solidFill>
                <a:hlinkClick r:id="rId4"/>
              </a:rPr>
              <a:t>https://www.cancer.org/treatment/finding-and-paying-for-treatment/understanding-financial-and-legal-matters.html</a:t>
            </a:r>
            <a:r>
              <a:rPr lang="en-US" sz="1100" dirty="0">
                <a:solidFill>
                  <a:schemeClr val="tx2">
                    <a:lumMod val="75000"/>
                    <a:lumOff val="25000"/>
                  </a:schemeClr>
                </a:solidFill>
              </a:rPr>
              <a:t>.</a:t>
            </a:r>
          </a:p>
          <a:p>
            <a:pPr marL="228600" indent="-228600">
              <a:buNone/>
            </a:pPr>
            <a:r>
              <a:rPr lang="en-US" sz="1100" dirty="0">
                <a:solidFill>
                  <a:schemeClr val="tx2">
                    <a:lumMod val="75000"/>
                    <a:lumOff val="25000"/>
                  </a:schemeClr>
                </a:solidFill>
              </a:rPr>
              <a:t>Association of Community Cancer Centers (ACCC) Financial Advocacy Network. (2019). </a:t>
            </a:r>
            <a:r>
              <a:rPr lang="en-US" sz="1100" i="1" dirty="0">
                <a:solidFill>
                  <a:schemeClr val="tx2">
                    <a:lumMod val="75000"/>
                    <a:lumOff val="25000"/>
                  </a:schemeClr>
                </a:solidFill>
              </a:rPr>
              <a:t>Financial Advocacy Boot Camp Level I</a:t>
            </a:r>
            <a:r>
              <a:rPr lang="en-US" sz="1100" dirty="0">
                <a:solidFill>
                  <a:schemeClr val="tx2">
                    <a:lumMod val="75000"/>
                    <a:lumOff val="25000"/>
                  </a:schemeClr>
                </a:solidFill>
              </a:rPr>
              <a:t>. </a:t>
            </a:r>
            <a:r>
              <a:rPr lang="en-US" sz="1100" dirty="0">
                <a:solidFill>
                  <a:schemeClr val="tx2">
                    <a:lumMod val="75000"/>
                    <a:lumOff val="25000"/>
                  </a:schemeClr>
                </a:solidFill>
                <a:hlinkClick r:id="rId5"/>
              </a:rPr>
              <a:t>https://www.accc-cancer.org/home/learn/financial-advocacy/boot-camp</a:t>
            </a:r>
            <a:r>
              <a:rPr lang="en-US" sz="1100" dirty="0">
                <a:solidFill>
                  <a:schemeClr val="tx2">
                    <a:lumMod val="75000"/>
                    <a:lumOff val="25000"/>
                  </a:schemeClr>
                </a:solidFill>
              </a:rPr>
              <a:t>.</a:t>
            </a:r>
          </a:p>
          <a:p>
            <a:pPr marL="228600" indent="-228600">
              <a:buNone/>
            </a:pPr>
            <a:r>
              <a:rPr lang="en-US" sz="1100" dirty="0">
                <a:solidFill>
                  <a:schemeClr val="tx2">
                    <a:lumMod val="75000"/>
                    <a:lumOff val="25000"/>
                  </a:schemeClr>
                </a:solidFill>
              </a:rPr>
              <a:t>CancerandCareers.org. (2021). </a:t>
            </a:r>
            <a:r>
              <a:rPr lang="en-US" sz="1100" dirty="0">
                <a:solidFill>
                  <a:schemeClr val="tx2">
                    <a:lumMod val="75000"/>
                    <a:lumOff val="25000"/>
                  </a:schemeClr>
                </a:solidFill>
                <a:hlinkClick r:id="rId6"/>
              </a:rPr>
              <a:t>https://www.cancerandcareers.org/en</a:t>
            </a:r>
            <a:r>
              <a:rPr lang="en-US" sz="1100" dirty="0">
                <a:solidFill>
                  <a:schemeClr val="tx2">
                    <a:lumMod val="75000"/>
                    <a:lumOff val="25000"/>
                  </a:schemeClr>
                </a:solidFill>
              </a:rPr>
              <a:t>.</a:t>
            </a:r>
          </a:p>
          <a:p>
            <a:pPr marL="228600" indent="-228600">
              <a:buNone/>
            </a:pPr>
            <a:r>
              <a:rPr lang="en-US" sz="1100" dirty="0">
                <a:solidFill>
                  <a:schemeClr val="tx2">
                    <a:lumMod val="75000"/>
                    <a:lumOff val="25000"/>
                  </a:schemeClr>
                </a:solidFill>
              </a:rPr>
              <a:t>Carrera, P. M., </a:t>
            </a:r>
            <a:r>
              <a:rPr lang="en-US" sz="1100" dirty="0" err="1">
                <a:solidFill>
                  <a:schemeClr val="tx2">
                    <a:lumMod val="75000"/>
                    <a:lumOff val="25000"/>
                  </a:schemeClr>
                </a:solidFill>
              </a:rPr>
              <a:t>Kantarjian</a:t>
            </a:r>
            <a:r>
              <a:rPr lang="en-US" sz="1100" dirty="0">
                <a:solidFill>
                  <a:schemeClr val="tx2">
                    <a:lumMod val="75000"/>
                    <a:lumOff val="25000"/>
                  </a:schemeClr>
                </a:solidFill>
              </a:rPr>
              <a:t>, H. M., &amp; Blinder, V. S. (2018). The financial burden and distress of patients with cancer: Understanding and stepping-up action on the financial toxicity of cancer treatment. </a:t>
            </a:r>
            <a:r>
              <a:rPr lang="en-US" sz="1100" i="1" dirty="0">
                <a:solidFill>
                  <a:schemeClr val="tx2">
                    <a:lumMod val="75000"/>
                    <a:lumOff val="25000"/>
                  </a:schemeClr>
                </a:solidFill>
              </a:rPr>
              <a:t>CA: A Cancer Journal for Clinicians</a:t>
            </a:r>
            <a:r>
              <a:rPr lang="en-US" sz="1100" dirty="0">
                <a:solidFill>
                  <a:schemeClr val="tx2">
                    <a:lumMod val="75000"/>
                    <a:lumOff val="25000"/>
                  </a:schemeClr>
                </a:solidFill>
              </a:rPr>
              <a:t>, </a:t>
            </a:r>
            <a:r>
              <a:rPr lang="en-US" sz="1100" i="1" dirty="0">
                <a:solidFill>
                  <a:schemeClr val="tx2">
                    <a:lumMod val="75000"/>
                    <a:lumOff val="25000"/>
                  </a:schemeClr>
                </a:solidFill>
              </a:rPr>
              <a:t>68</a:t>
            </a:r>
            <a:r>
              <a:rPr lang="en-US" sz="1100" dirty="0">
                <a:solidFill>
                  <a:schemeClr val="tx2">
                    <a:lumMod val="75000"/>
                    <a:lumOff val="25000"/>
                  </a:schemeClr>
                </a:solidFill>
              </a:rPr>
              <a:t>(2), 153-165. doi:10.3322/caac.21443.</a:t>
            </a:r>
          </a:p>
          <a:p>
            <a:pPr marL="228600" indent="-228600">
              <a:buNone/>
            </a:pPr>
            <a:r>
              <a:rPr lang="en-US" sz="1100" dirty="0">
                <a:solidFill>
                  <a:schemeClr val="tx2">
                    <a:lumMod val="75000"/>
                    <a:lumOff val="25000"/>
                  </a:schemeClr>
                </a:solidFill>
              </a:rPr>
              <a:t>De Souza, J. A., Yap, B. J., </a:t>
            </a:r>
            <a:r>
              <a:rPr lang="en-US" sz="1100" dirty="0" err="1">
                <a:solidFill>
                  <a:schemeClr val="tx2">
                    <a:lumMod val="75000"/>
                    <a:lumOff val="25000"/>
                  </a:schemeClr>
                </a:solidFill>
              </a:rPr>
              <a:t>Wroblewski</a:t>
            </a:r>
            <a:r>
              <a:rPr lang="en-US" sz="1100" dirty="0">
                <a:solidFill>
                  <a:schemeClr val="tx2">
                    <a:lumMod val="75000"/>
                    <a:lumOff val="25000"/>
                  </a:schemeClr>
                </a:solidFill>
              </a:rPr>
              <a:t>, K., Blinder, V., Araújo, F. S., </a:t>
            </a:r>
            <a:r>
              <a:rPr lang="en-US" sz="1100" dirty="0" err="1">
                <a:solidFill>
                  <a:schemeClr val="tx2">
                    <a:lumMod val="75000"/>
                    <a:lumOff val="25000"/>
                  </a:schemeClr>
                </a:solidFill>
              </a:rPr>
              <a:t>Hlubocky</a:t>
            </a:r>
            <a:r>
              <a:rPr lang="en-US" sz="1100" dirty="0">
                <a:solidFill>
                  <a:schemeClr val="tx2">
                    <a:lumMod val="75000"/>
                    <a:lumOff val="25000"/>
                  </a:schemeClr>
                </a:solidFill>
              </a:rPr>
              <a:t>, F. J., . . . </a:t>
            </a:r>
            <a:r>
              <a:rPr lang="en-US" sz="1100" dirty="0" err="1">
                <a:solidFill>
                  <a:schemeClr val="tx2">
                    <a:lumMod val="75000"/>
                    <a:lumOff val="25000"/>
                  </a:schemeClr>
                </a:solidFill>
              </a:rPr>
              <a:t>Cella</a:t>
            </a:r>
            <a:r>
              <a:rPr lang="en-US" sz="1100" dirty="0">
                <a:solidFill>
                  <a:schemeClr val="tx2">
                    <a:lumMod val="75000"/>
                    <a:lumOff val="25000"/>
                  </a:schemeClr>
                </a:solidFill>
              </a:rPr>
              <a:t>, D. (2017). Measuring financial toxicity as a clinically relevant patient-reported outcome: The validation of the </a:t>
            </a:r>
            <a:r>
              <a:rPr lang="en-US" sz="1100" dirty="0" err="1">
                <a:solidFill>
                  <a:schemeClr val="tx2">
                    <a:lumMod val="75000"/>
                    <a:lumOff val="25000"/>
                  </a:schemeClr>
                </a:solidFill>
              </a:rPr>
              <a:t>COmprehensive</a:t>
            </a:r>
            <a:r>
              <a:rPr lang="en-US" sz="1100" dirty="0">
                <a:solidFill>
                  <a:schemeClr val="tx2">
                    <a:lumMod val="75000"/>
                    <a:lumOff val="25000"/>
                  </a:schemeClr>
                </a:solidFill>
              </a:rPr>
              <a:t> Score for financial Toxicity (COST). </a:t>
            </a:r>
            <a:r>
              <a:rPr lang="en-US" sz="1100" i="1" dirty="0">
                <a:solidFill>
                  <a:schemeClr val="tx2">
                    <a:lumMod val="75000"/>
                    <a:lumOff val="25000"/>
                  </a:schemeClr>
                </a:solidFill>
              </a:rPr>
              <a:t>Cancer</a:t>
            </a:r>
            <a:r>
              <a:rPr lang="en-US" sz="1100" dirty="0">
                <a:solidFill>
                  <a:schemeClr val="tx2">
                    <a:lumMod val="75000"/>
                    <a:lumOff val="25000"/>
                  </a:schemeClr>
                </a:solidFill>
              </a:rPr>
              <a:t>, </a:t>
            </a:r>
            <a:r>
              <a:rPr lang="en-US" sz="1100" i="1" dirty="0">
                <a:solidFill>
                  <a:schemeClr val="tx2">
                    <a:lumMod val="75000"/>
                    <a:lumOff val="25000"/>
                  </a:schemeClr>
                </a:solidFill>
              </a:rPr>
              <a:t>123</a:t>
            </a:r>
            <a:r>
              <a:rPr lang="en-US" sz="1100" dirty="0">
                <a:solidFill>
                  <a:schemeClr val="tx2">
                    <a:lumMod val="75000"/>
                    <a:lumOff val="25000"/>
                  </a:schemeClr>
                </a:solidFill>
              </a:rPr>
              <a:t>(3), 476-484. doi:10.1002/cncr.30369.</a:t>
            </a:r>
          </a:p>
          <a:p>
            <a:pPr marL="228600" indent="-228600">
              <a:buNone/>
            </a:pPr>
            <a:r>
              <a:rPr lang="en-US" sz="1100" dirty="0"/>
              <a:t>HealthCare.gov. (n.d.). </a:t>
            </a:r>
            <a:r>
              <a:rPr lang="en-US" sz="1100" i="1" dirty="0"/>
              <a:t>Enroll in or Change 2021 Plans — Only With a Special Enrollment Period</a:t>
            </a:r>
            <a:r>
              <a:rPr lang="en-US" sz="1100" dirty="0"/>
              <a:t>. The White House. </a:t>
            </a:r>
            <a:r>
              <a:rPr lang="en-US" sz="1100" dirty="0">
                <a:hlinkClick r:id="rId7"/>
              </a:rPr>
              <a:t>https://www.healthcare.gov/coverage-outside-open-enrollment/special-enrollment-period/</a:t>
            </a:r>
            <a:r>
              <a:rPr lang="en-US" sz="1100" dirty="0"/>
              <a:t>.</a:t>
            </a:r>
          </a:p>
          <a:p>
            <a:pPr marL="228600" indent="-228600">
              <a:buNone/>
            </a:pPr>
            <a:r>
              <a:rPr lang="en-US" sz="1100" dirty="0"/>
              <a:t>HealthCare.gov. (n.d.). </a:t>
            </a:r>
            <a:r>
              <a:rPr lang="en-US" sz="1100" i="1" dirty="0"/>
              <a:t>COBRA Coverage and the Marketplace</a:t>
            </a:r>
            <a:r>
              <a:rPr lang="en-US" sz="1100" dirty="0"/>
              <a:t>. The White House</a:t>
            </a:r>
            <a:r>
              <a:rPr lang="en-US" sz="1100" i="1" dirty="0"/>
              <a:t>. </a:t>
            </a:r>
            <a:r>
              <a:rPr lang="en-US" sz="1100" dirty="0">
                <a:hlinkClick r:id="rId8"/>
              </a:rPr>
              <a:t>https://www.healthcare.gov/unemployed/cobra-coverage/#:~:text=When%20you%20lose%20job%2Dbased,coverage%20by%20your%20former%20employer.&amp;text=Losing%20job%2Dbased%20coverage%20qualifies,the%20annual%20Open%20Enrollment%20Period</a:t>
            </a:r>
            <a:r>
              <a:rPr lang="en-US" sz="1100" dirty="0"/>
              <a:t>.</a:t>
            </a:r>
          </a:p>
          <a:p>
            <a:pPr marL="228600" indent="-228600">
              <a:buNone/>
            </a:pPr>
            <a:r>
              <a:rPr lang="en-US" sz="1100" dirty="0"/>
              <a:t>HealthCare.gov. (n.d.). </a:t>
            </a:r>
            <a:r>
              <a:rPr lang="en-US" sz="1100" i="1" dirty="0"/>
              <a:t>Health Insurance Plan &amp; Network Types: HMOs, PPOs, and More</a:t>
            </a:r>
            <a:r>
              <a:rPr lang="en-US" sz="1100" dirty="0"/>
              <a:t>. </a:t>
            </a:r>
            <a:r>
              <a:rPr lang="en-US" sz="1100" dirty="0">
                <a:hlinkClick r:id="rId9"/>
              </a:rPr>
              <a:t>https://www.healthcare.gov/choose-a-plan/plan-types/.</a:t>
            </a:r>
            <a:endParaRPr lang="en-US" sz="1100" dirty="0"/>
          </a:p>
          <a:p>
            <a:pPr marL="228600" indent="-228600">
              <a:buNone/>
            </a:pPr>
            <a:r>
              <a:rPr lang="en-US" sz="1100" dirty="0"/>
              <a:t>HealthCareDive.com. (2017). </a:t>
            </a:r>
            <a:r>
              <a:rPr lang="en-US" sz="1100" i="1" dirty="0"/>
              <a:t>UnitedHealth Survey: Most Americans Don’t Understand Basic Health Plan Terms</a:t>
            </a:r>
            <a:r>
              <a:rPr lang="en-US" sz="1100" dirty="0"/>
              <a:t>. </a:t>
            </a:r>
            <a:r>
              <a:rPr lang="en-US" sz="1100" dirty="0">
                <a:hlinkClick r:id="rId10"/>
              </a:rPr>
              <a:t>https://www.healthcaredive.com/news/unitedhealth-survey-most-americans-dont-understand-basic-health-plan-term/506895/</a:t>
            </a:r>
            <a:r>
              <a:rPr lang="en-US" sz="1100" dirty="0"/>
              <a:t>.</a:t>
            </a:r>
          </a:p>
          <a:p>
            <a:pPr marL="228600" indent="-228600">
              <a:buNone/>
            </a:pPr>
            <a:r>
              <a:rPr lang="en-US" sz="1100" dirty="0"/>
              <a:t>Hickey, K. T., Masterson </a:t>
            </a:r>
            <a:r>
              <a:rPr lang="en-US" sz="1100" dirty="0" err="1"/>
              <a:t>Creber</a:t>
            </a:r>
            <a:r>
              <a:rPr lang="en-US" sz="1100" dirty="0"/>
              <a:t>, R. M., Reading, M., Sciacca, R. R., Riga, T. C., </a:t>
            </a:r>
            <a:r>
              <a:rPr lang="en-US" sz="1100" dirty="0" err="1"/>
              <a:t>Frulla</a:t>
            </a:r>
            <a:r>
              <a:rPr lang="en-US" sz="1100" dirty="0"/>
              <a:t>, A. P., &amp; </a:t>
            </a:r>
            <a:r>
              <a:rPr lang="en-US" sz="1100" dirty="0" err="1"/>
              <a:t>Casida</a:t>
            </a:r>
            <a:r>
              <a:rPr lang="en-US" sz="1100" dirty="0"/>
              <a:t>, J. M. (2018). Low health literacy: Implications for managing cardiac patients in practice. </a:t>
            </a:r>
            <a:r>
              <a:rPr lang="en-US" sz="1100" i="1" dirty="0"/>
              <a:t>The Nurse Practitioner</a:t>
            </a:r>
            <a:r>
              <a:rPr lang="en-US" sz="1100" dirty="0"/>
              <a:t>, </a:t>
            </a:r>
            <a:r>
              <a:rPr lang="en-US" sz="1100" i="1" dirty="0"/>
              <a:t>43</a:t>
            </a:r>
            <a:r>
              <a:rPr lang="en-US" sz="1100" dirty="0"/>
              <a:t>(8), 49-55. doi:10.1097/01.NPR.0000541468.54290.49.</a:t>
            </a:r>
          </a:p>
          <a:p>
            <a:pPr marL="228600" indent="-228600">
              <a:buNone/>
            </a:pPr>
            <a:r>
              <a:rPr lang="en-US" sz="1100" dirty="0" err="1"/>
              <a:t>Iragorri</a:t>
            </a:r>
            <a:r>
              <a:rPr lang="en-US" sz="1100" dirty="0"/>
              <a:t>, N., de Oliveira, C., Fitzgerald, N., &amp; </a:t>
            </a:r>
            <a:r>
              <a:rPr lang="en-US" sz="1100" dirty="0" err="1"/>
              <a:t>Essue</a:t>
            </a:r>
            <a:r>
              <a:rPr lang="en-US" sz="1100" dirty="0"/>
              <a:t>, B. (2021). The out-of-pocket cost burden of cancer care-a systematic literature review. </a:t>
            </a:r>
            <a:r>
              <a:rPr lang="en-US" sz="1100" i="1" dirty="0"/>
              <a:t>Current Oncology</a:t>
            </a:r>
            <a:r>
              <a:rPr lang="en-US" sz="1100" dirty="0"/>
              <a:t>, </a:t>
            </a:r>
            <a:r>
              <a:rPr lang="en-US" sz="1100" i="1" dirty="0"/>
              <a:t>28</a:t>
            </a:r>
            <a:r>
              <a:rPr lang="en-US" sz="1100" dirty="0"/>
              <a:t>(2), 1216-1248. doi:10.3390/curroncol28020117.</a:t>
            </a:r>
          </a:p>
          <a:p>
            <a:pPr marL="228600" indent="-228600">
              <a:buNone/>
            </a:pPr>
            <a:endParaRPr lang="en-US" sz="1100" dirty="0"/>
          </a:p>
          <a:p>
            <a:pPr marL="228600" indent="-228600">
              <a:buNone/>
            </a:pPr>
            <a:endParaRPr lang="en-US" sz="1100" dirty="0"/>
          </a:p>
          <a:p>
            <a:pPr marL="228600" indent="-228600">
              <a:buNone/>
            </a:pPr>
            <a:endParaRPr lang="en-US" sz="1100" dirty="0"/>
          </a:p>
        </p:txBody>
      </p:sp>
    </p:spTree>
    <p:extLst>
      <p:ext uri="{BB962C8B-B14F-4D97-AF65-F5344CB8AC3E}">
        <p14:creationId xmlns:p14="http://schemas.microsoft.com/office/powerpoint/2010/main" val="20176712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C32C-3032-4298-A697-E6378CACF6C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3545501-7613-401B-A856-37703ECE3405}"/>
              </a:ext>
            </a:extLst>
          </p:cNvPr>
          <p:cNvSpPr>
            <a:spLocks noGrp="1"/>
          </p:cNvSpPr>
          <p:nvPr>
            <p:ph idx="1"/>
          </p:nvPr>
        </p:nvSpPr>
        <p:spPr>
          <a:xfrm>
            <a:off x="716132" y="1186728"/>
            <a:ext cx="11117802" cy="4252396"/>
          </a:xfrm>
        </p:spPr>
        <p:txBody>
          <a:bodyPr>
            <a:noAutofit/>
          </a:bodyPr>
          <a:lstStyle/>
          <a:p>
            <a:pPr marL="228600" indent="-228600">
              <a:buNone/>
            </a:pPr>
            <a:r>
              <a:rPr lang="en-US" sz="1100" dirty="0"/>
              <a:t>KFF. (2021). </a:t>
            </a:r>
            <a:r>
              <a:rPr lang="en-US" sz="1100" i="1" dirty="0"/>
              <a:t>7 in 10 Medicare Beneficiaries Report That They Did Not Compare Their Coverage Options During a Recent Open Enrollment Period</a:t>
            </a:r>
            <a:r>
              <a:rPr lang="en-US" sz="1100" dirty="0"/>
              <a:t>. </a:t>
            </a:r>
            <a:r>
              <a:rPr lang="en-US" sz="1100" dirty="0">
                <a:hlinkClick r:id="rId3"/>
              </a:rPr>
              <a:t>https://www.kff.org/medicare/press-release/7-in-10-medicare-beneficiaries-report-that-they-did-not-compare-their-coverage-options-during-a-recent-open-enrollment-period</a:t>
            </a:r>
            <a:r>
              <a:rPr lang="en-US" sz="1100" dirty="0"/>
              <a:t>.</a:t>
            </a:r>
          </a:p>
          <a:p>
            <a:pPr marL="228600" indent="-228600">
              <a:buNone/>
            </a:pPr>
            <a:r>
              <a:rPr lang="en-US" sz="1100" dirty="0"/>
              <a:t>KFF. (2014). </a:t>
            </a:r>
            <a:r>
              <a:rPr lang="en-US" sz="1100" i="1" dirty="0"/>
              <a:t>Assessing Americans' Familiarity With Health Insurance Terms and Concepts</a:t>
            </a:r>
            <a:r>
              <a:rPr lang="en-US" sz="1100" dirty="0"/>
              <a:t>. </a:t>
            </a:r>
            <a:r>
              <a:rPr lang="en-US" sz="1100" dirty="0">
                <a:hlinkClick r:id="rId4"/>
              </a:rPr>
              <a:t>https://www.kff.org/health-reform/poll-finding/assessing-americans-familiarity-with-health-insurance-terms-and-concepts/</a:t>
            </a:r>
            <a:r>
              <a:rPr lang="en-US" sz="1100" dirty="0"/>
              <a:t>.</a:t>
            </a:r>
          </a:p>
          <a:p>
            <a:pPr marL="228600" indent="-228600">
              <a:buNone/>
            </a:pPr>
            <a:r>
              <a:rPr lang="en-US" sz="1100" dirty="0" err="1"/>
              <a:t>Khera</a:t>
            </a:r>
            <a:r>
              <a:rPr lang="en-US" sz="1100" dirty="0"/>
              <a:t>, N. (2014). Reporting and grading financial toxicity. </a:t>
            </a:r>
            <a:r>
              <a:rPr lang="en-US" sz="1100" i="1" dirty="0"/>
              <a:t>Journal of Clinical Oncology</a:t>
            </a:r>
            <a:r>
              <a:rPr lang="en-US" sz="1100" dirty="0"/>
              <a:t>, </a:t>
            </a:r>
            <a:r>
              <a:rPr lang="en-US" sz="1100" i="1" dirty="0"/>
              <a:t>32</a:t>
            </a:r>
            <a:r>
              <a:rPr lang="en-US" sz="1100" dirty="0"/>
              <a:t>(29), 3337-3338. doi:10.1200/JCO.2014.57.8740.</a:t>
            </a:r>
          </a:p>
          <a:p>
            <a:pPr marL="228600" indent="-228600">
              <a:buNone/>
            </a:pPr>
            <a:r>
              <a:rPr lang="en-US" sz="1100" dirty="0"/>
              <a:t>Medicaid.gov. (2021)</a:t>
            </a:r>
            <a:r>
              <a:rPr lang="en-US" sz="1100" i="1" dirty="0"/>
              <a:t>. Adult Coverage Expansion as of July 2021</a:t>
            </a:r>
            <a:r>
              <a:rPr lang="en-US" sz="1100" dirty="0"/>
              <a:t>. </a:t>
            </a:r>
            <a:r>
              <a:rPr lang="en-US" sz="1100" dirty="0">
                <a:hlinkClick r:id="rId5"/>
              </a:rPr>
              <a:t>https://www.medicaid.gov/medicaid/program-information/downloads/medicaid-expansion-state-map-10-2021.pdf</a:t>
            </a:r>
            <a:r>
              <a:rPr lang="en-US" sz="1100" dirty="0"/>
              <a:t>.</a:t>
            </a:r>
          </a:p>
          <a:p>
            <a:pPr marL="228600" indent="-228600">
              <a:buNone/>
            </a:pPr>
            <a:r>
              <a:rPr lang="en-US" sz="1100" dirty="0"/>
              <a:t>Medicare.gov. (n.d.). </a:t>
            </a:r>
            <a:r>
              <a:rPr lang="en-US" sz="1100" i="1" dirty="0"/>
              <a:t>What’s Medicare? </a:t>
            </a:r>
            <a:r>
              <a:rPr lang="en-US" sz="1100" dirty="0">
                <a:hlinkClick r:id="rId6"/>
              </a:rPr>
              <a:t>https://www.medicare.gov/what-medicare-covers/your-medicare-coverage-choices/whats-medicare</a:t>
            </a:r>
            <a:r>
              <a:rPr lang="en-US" sz="1100" dirty="0"/>
              <a:t>. </a:t>
            </a:r>
          </a:p>
          <a:p>
            <a:pPr marL="228600" indent="-228600">
              <a:buNone/>
            </a:pPr>
            <a:r>
              <a:rPr lang="en-US" sz="1100" dirty="0"/>
              <a:t>MedicareAdvantage.org. (2020, September 1). </a:t>
            </a:r>
            <a:r>
              <a:rPr lang="en-US" sz="1100" i="1" dirty="0"/>
              <a:t>Most Medicare Beneficiaries Don't Understand Their Coverage</a:t>
            </a:r>
            <a:r>
              <a:rPr lang="en-US" sz="1100" dirty="0"/>
              <a:t>. TZ Insurance Solutions LLC</a:t>
            </a:r>
            <a:r>
              <a:rPr lang="en-US" sz="1100" i="1" dirty="0"/>
              <a:t>.</a:t>
            </a:r>
            <a:r>
              <a:rPr lang="en-US" sz="1100" dirty="0"/>
              <a:t> </a:t>
            </a:r>
            <a:r>
              <a:rPr lang="en-US" sz="1100" u="sng" dirty="0">
                <a:hlinkClick r:id="rId7"/>
              </a:rPr>
              <a:t>https://www.medicareadvantage.com/original-medicare/medicare-literacy-survey</a:t>
            </a:r>
            <a:r>
              <a:rPr lang="en-US" sz="1100" u="sng" dirty="0"/>
              <a:t>.</a:t>
            </a:r>
          </a:p>
          <a:p>
            <a:pPr marL="228600" indent="-228600">
              <a:buNone/>
            </a:pPr>
            <a:r>
              <a:rPr lang="en-US" sz="1100" spc="-5" dirty="0">
                <a:solidFill>
                  <a:schemeClr val="tx2">
                    <a:lumMod val="75000"/>
                    <a:lumOff val="25000"/>
                  </a:schemeClr>
                </a:solidFill>
                <a:latin typeface="Arial"/>
                <a:cs typeface="Arial"/>
              </a:rPr>
              <a:t>Medicare Interactive.org. (n.d.). </a:t>
            </a:r>
            <a:r>
              <a:rPr lang="en-US" sz="1100" i="1" spc="-5" dirty="0">
                <a:solidFill>
                  <a:schemeClr val="tx2">
                    <a:lumMod val="75000"/>
                    <a:lumOff val="25000"/>
                  </a:schemeClr>
                </a:solidFill>
                <a:latin typeface="Arial"/>
                <a:cs typeface="Arial"/>
              </a:rPr>
              <a:t>Differences between Medicare and Medicaid</a:t>
            </a:r>
            <a:r>
              <a:rPr lang="en-US" sz="1100" spc="-5" dirty="0">
                <a:solidFill>
                  <a:schemeClr val="tx2">
                    <a:lumMod val="75000"/>
                    <a:lumOff val="25000"/>
                  </a:schemeClr>
                </a:solidFill>
                <a:latin typeface="Arial"/>
                <a:cs typeface="Arial"/>
              </a:rPr>
              <a:t>. </a:t>
            </a:r>
            <a:r>
              <a:rPr lang="en-US" sz="1100" spc="-5" dirty="0">
                <a:solidFill>
                  <a:schemeClr val="tx2">
                    <a:lumMod val="75000"/>
                    <a:lumOff val="25000"/>
                  </a:schemeClr>
                </a:solidFill>
                <a:latin typeface="Arial"/>
                <a:cs typeface="Arial"/>
                <a:hlinkClick r:id="rId8"/>
              </a:rPr>
              <a:t>https://www.medicareinteractive.org/get-answers/medicare-basics/medicare-coverage-overview/differences-between-medicare-and-medicaid#:~:text=Medicare%20is%20a%20federal%20program,have%20a% 20very%20low%20income.&amp;text=They%20will%20work%20together%20to,coverage%20and%20lower%20your%20costs</a:t>
            </a:r>
            <a:r>
              <a:rPr lang="en-US" sz="1100" spc="-5" dirty="0">
                <a:solidFill>
                  <a:schemeClr val="tx2">
                    <a:lumMod val="75000"/>
                    <a:lumOff val="25000"/>
                  </a:schemeClr>
                </a:solidFill>
                <a:latin typeface="Arial"/>
                <a:cs typeface="Arial"/>
              </a:rPr>
              <a:t>.</a:t>
            </a:r>
          </a:p>
          <a:p>
            <a:pPr marL="228600" indent="-228600">
              <a:buNone/>
            </a:pPr>
            <a:r>
              <a:rPr lang="en-US" sz="1100" dirty="0">
                <a:solidFill>
                  <a:schemeClr val="tx2">
                    <a:lumMod val="75000"/>
                    <a:lumOff val="25000"/>
                  </a:schemeClr>
                </a:solidFill>
              </a:rPr>
              <a:t>National Cancer Institute. (2019, September 20). </a:t>
            </a:r>
            <a:r>
              <a:rPr lang="en-US" sz="1100" i="1" dirty="0">
                <a:solidFill>
                  <a:schemeClr val="tx2">
                    <a:lumMod val="75000"/>
                    <a:lumOff val="25000"/>
                  </a:schemeClr>
                </a:solidFill>
              </a:rPr>
              <a:t>Financial Toxicity (Financial Distress) and Cancer Treatment (PDQ®)–Patient Version. </a:t>
            </a:r>
            <a:r>
              <a:rPr lang="en-US" sz="1100" dirty="0">
                <a:solidFill>
                  <a:schemeClr val="tx2">
                    <a:lumMod val="75000"/>
                    <a:lumOff val="25000"/>
                  </a:schemeClr>
                </a:solidFill>
                <a:hlinkClick r:id="rId9"/>
              </a:rPr>
              <a:t>https://www.cancer.gov/about-cancer/managing-care/track-care-costs/financial-toxicity-pdq#_247</a:t>
            </a:r>
            <a:r>
              <a:rPr lang="en-US" sz="1100" dirty="0">
                <a:solidFill>
                  <a:schemeClr val="tx2">
                    <a:lumMod val="75000"/>
                    <a:lumOff val="25000"/>
                  </a:schemeClr>
                </a:solidFill>
              </a:rPr>
              <a:t>. </a:t>
            </a:r>
          </a:p>
          <a:p>
            <a:pPr marL="233363" indent="-233363">
              <a:buNone/>
            </a:pPr>
            <a:r>
              <a:rPr lang="en-US" sz="1100" spc="-5" dirty="0">
                <a:solidFill>
                  <a:schemeClr val="tx2">
                    <a:lumMod val="75000"/>
                    <a:lumOff val="25000"/>
                  </a:schemeClr>
                </a:solidFill>
                <a:latin typeface="Arial"/>
                <a:cs typeface="Arial"/>
              </a:rPr>
              <a:t>NCCN. (2020). </a:t>
            </a:r>
            <a:r>
              <a:rPr lang="en-US" sz="1100" i="1" spc="-5" dirty="0">
                <a:solidFill>
                  <a:schemeClr val="tx2">
                    <a:lumMod val="75000"/>
                    <a:lumOff val="25000"/>
                  </a:schemeClr>
                </a:solidFill>
                <a:latin typeface="Arial"/>
                <a:cs typeface="Arial"/>
              </a:rPr>
              <a:t>Distress During Cancer Care</a:t>
            </a:r>
            <a:r>
              <a:rPr lang="en-US" sz="1100" spc="-5" dirty="0">
                <a:solidFill>
                  <a:schemeClr val="tx2">
                    <a:lumMod val="75000"/>
                    <a:lumOff val="25000"/>
                  </a:schemeClr>
                </a:solidFill>
                <a:latin typeface="Arial"/>
                <a:cs typeface="Arial"/>
              </a:rPr>
              <a:t>. </a:t>
            </a:r>
            <a:r>
              <a:rPr lang="en-US" sz="1100" spc="-5" dirty="0">
                <a:solidFill>
                  <a:schemeClr val="tx2">
                    <a:lumMod val="75000"/>
                    <a:lumOff val="25000"/>
                  </a:schemeClr>
                </a:solidFill>
                <a:latin typeface="Arial"/>
                <a:cs typeface="Arial"/>
                <a:hlinkClick r:id="rId10"/>
              </a:rPr>
              <a:t>https://www.nccn.org/patients/guidelines/content/PDF/distress-patient.pdf</a:t>
            </a:r>
            <a:r>
              <a:rPr lang="en-US" sz="1100" spc="-5" dirty="0">
                <a:solidFill>
                  <a:schemeClr val="tx2">
                    <a:lumMod val="75000"/>
                    <a:lumOff val="25000"/>
                  </a:schemeClr>
                </a:solidFill>
                <a:latin typeface="Arial"/>
                <a:cs typeface="Arial"/>
              </a:rPr>
              <a:t>. </a:t>
            </a:r>
          </a:p>
          <a:p>
            <a:pPr marL="233363" indent="-233363">
              <a:buNone/>
            </a:pPr>
            <a:r>
              <a:rPr lang="en-US" sz="1100" spc="-5" dirty="0">
                <a:solidFill>
                  <a:schemeClr val="tx2">
                    <a:lumMod val="75000"/>
                    <a:lumOff val="25000"/>
                  </a:schemeClr>
                </a:solidFill>
                <a:latin typeface="Arial"/>
                <a:cs typeface="Arial"/>
              </a:rPr>
              <a:t>New Brunswick </a:t>
            </a:r>
            <a:r>
              <a:rPr lang="en-US" sz="1100" dirty="0">
                <a:solidFill>
                  <a:schemeClr val="tx2">
                    <a:lumMod val="75000"/>
                    <a:lumOff val="25000"/>
                  </a:schemeClr>
                </a:solidFill>
                <a:latin typeface="Arial"/>
                <a:cs typeface="Arial"/>
              </a:rPr>
              <a:t>Association </a:t>
            </a:r>
            <a:r>
              <a:rPr lang="en-US" sz="1100" spc="-5" dirty="0">
                <a:solidFill>
                  <a:schemeClr val="tx2">
                    <a:lumMod val="75000"/>
                    <a:lumOff val="25000"/>
                  </a:schemeClr>
                </a:solidFill>
                <a:latin typeface="Arial"/>
                <a:cs typeface="Arial"/>
              </a:rPr>
              <a:t>for </a:t>
            </a:r>
            <a:r>
              <a:rPr lang="en-US" sz="1100" dirty="0">
                <a:solidFill>
                  <a:schemeClr val="tx2">
                    <a:lumMod val="75000"/>
                    <a:lumOff val="25000"/>
                  </a:schemeClr>
                </a:solidFill>
                <a:latin typeface="Arial"/>
                <a:cs typeface="Arial"/>
              </a:rPr>
              <a:t>Community </a:t>
            </a:r>
            <a:r>
              <a:rPr lang="en-US" sz="1100" spc="-5" dirty="0">
                <a:solidFill>
                  <a:schemeClr val="tx2">
                    <a:lumMod val="75000"/>
                    <a:lumOff val="25000"/>
                  </a:schemeClr>
                </a:solidFill>
                <a:latin typeface="Arial"/>
                <a:cs typeface="Arial"/>
              </a:rPr>
              <a:t>Living. (n.d.). </a:t>
            </a:r>
            <a:r>
              <a:rPr lang="en-US" sz="1100" i="1" dirty="0">
                <a:solidFill>
                  <a:schemeClr val="tx2">
                    <a:lumMod val="75000"/>
                    <a:lumOff val="25000"/>
                  </a:schemeClr>
                </a:solidFill>
                <a:latin typeface="Arial"/>
                <a:cs typeface="Arial"/>
              </a:rPr>
              <a:t>Tips </a:t>
            </a:r>
            <a:r>
              <a:rPr lang="en-US" sz="1100" i="1" spc="-5" dirty="0">
                <a:solidFill>
                  <a:schemeClr val="tx2">
                    <a:lumMod val="75000"/>
                    <a:lumOff val="25000"/>
                  </a:schemeClr>
                </a:solidFill>
                <a:latin typeface="Arial"/>
                <a:cs typeface="Arial"/>
              </a:rPr>
              <a:t>for </a:t>
            </a:r>
            <a:r>
              <a:rPr lang="en-US" sz="1100" i="1" dirty="0">
                <a:solidFill>
                  <a:schemeClr val="tx2">
                    <a:lumMod val="75000"/>
                    <a:lumOff val="25000"/>
                  </a:schemeClr>
                </a:solidFill>
                <a:latin typeface="Arial"/>
                <a:cs typeface="Arial"/>
              </a:rPr>
              <a:t>Being </a:t>
            </a:r>
            <a:r>
              <a:rPr lang="en-US" sz="1100" i="1" spc="-5" dirty="0">
                <a:solidFill>
                  <a:schemeClr val="tx2">
                    <a:lumMod val="75000"/>
                    <a:lumOff val="25000"/>
                  </a:schemeClr>
                </a:solidFill>
                <a:latin typeface="Arial"/>
                <a:cs typeface="Arial"/>
              </a:rPr>
              <a:t>an </a:t>
            </a:r>
            <a:r>
              <a:rPr lang="en-US" sz="1100" i="1" dirty="0">
                <a:solidFill>
                  <a:schemeClr val="tx2">
                    <a:lumMod val="75000"/>
                    <a:lumOff val="25000"/>
                  </a:schemeClr>
                </a:solidFill>
                <a:latin typeface="Arial"/>
                <a:cs typeface="Arial"/>
              </a:rPr>
              <a:t>Effective </a:t>
            </a:r>
            <a:r>
              <a:rPr lang="en-US" sz="1100" i="1" spc="-5" dirty="0">
                <a:solidFill>
                  <a:schemeClr val="tx2">
                    <a:lumMod val="75000"/>
                    <a:lumOff val="25000"/>
                  </a:schemeClr>
                </a:solidFill>
                <a:latin typeface="Arial"/>
                <a:cs typeface="Arial"/>
              </a:rPr>
              <a:t>Advocate</a:t>
            </a:r>
            <a:r>
              <a:rPr lang="en-US" sz="1100" spc="-5" dirty="0">
                <a:solidFill>
                  <a:schemeClr val="tx2">
                    <a:lumMod val="75000"/>
                    <a:lumOff val="25000"/>
                  </a:schemeClr>
                </a:solidFill>
                <a:latin typeface="Arial"/>
                <a:cs typeface="Arial"/>
              </a:rPr>
              <a:t>. Community Living NB</a:t>
            </a:r>
            <a:r>
              <a:rPr lang="en-US" sz="1100" i="1" spc="-5" dirty="0">
                <a:solidFill>
                  <a:schemeClr val="tx2">
                    <a:lumMod val="75000"/>
                    <a:lumOff val="25000"/>
                  </a:schemeClr>
                </a:solidFill>
                <a:latin typeface="Arial"/>
                <a:cs typeface="Arial"/>
              </a:rPr>
              <a:t>. </a:t>
            </a:r>
            <a:r>
              <a:rPr lang="en-US" sz="1100" dirty="0">
                <a:solidFill>
                  <a:schemeClr val="tx2">
                    <a:lumMod val="75000"/>
                    <a:lumOff val="25000"/>
                  </a:schemeClr>
                </a:solidFill>
                <a:latin typeface="Arial"/>
                <a:cs typeface="Arial"/>
                <a:hlinkClick r:id="rId11"/>
              </a:rPr>
              <a:t>https://nbacl.nb.ca/module-pages/tips-for-being-an-</a:t>
            </a:r>
            <a:r>
              <a:rPr lang="en-US" sz="1100" spc="-5" dirty="0">
                <a:solidFill>
                  <a:schemeClr val="tx2">
                    <a:lumMod val="75000"/>
                    <a:lumOff val="25000"/>
                  </a:schemeClr>
                </a:solidFill>
                <a:latin typeface="Arial"/>
                <a:cs typeface="Arial"/>
                <a:hlinkClick r:id="rId11"/>
              </a:rPr>
              <a:t>effective-advocate/</a:t>
            </a:r>
            <a:r>
              <a:rPr lang="en-US" sz="1100" spc="-5" dirty="0">
                <a:solidFill>
                  <a:schemeClr val="tx2">
                    <a:lumMod val="75000"/>
                    <a:lumOff val="25000"/>
                  </a:schemeClr>
                </a:solidFill>
                <a:latin typeface="Arial"/>
                <a:cs typeface="Arial"/>
              </a:rPr>
              <a:t>.</a:t>
            </a:r>
          </a:p>
          <a:p>
            <a:pPr marL="233363" indent="-233363">
              <a:buNone/>
            </a:pPr>
            <a:r>
              <a:rPr lang="en-US" sz="1100" spc="-5" dirty="0">
                <a:solidFill>
                  <a:schemeClr val="tx2">
                    <a:lumMod val="75000"/>
                    <a:lumOff val="25000"/>
                  </a:schemeClr>
                </a:solidFill>
                <a:latin typeface="Arial"/>
                <a:cs typeface="Arial"/>
              </a:rPr>
              <a:t>National Cancer Institute. (2021). </a:t>
            </a:r>
            <a:r>
              <a:rPr lang="en-US" sz="1100" i="1" spc="-5" dirty="0">
                <a:solidFill>
                  <a:schemeClr val="tx2">
                    <a:lumMod val="75000"/>
                    <a:lumOff val="25000"/>
                  </a:schemeClr>
                </a:solidFill>
                <a:latin typeface="Arial"/>
                <a:cs typeface="Arial"/>
              </a:rPr>
              <a:t>Communication in Cancer Care (PDQ®)–Patient Version</a:t>
            </a:r>
            <a:r>
              <a:rPr lang="en-US" sz="1100" spc="-5" dirty="0">
                <a:solidFill>
                  <a:schemeClr val="tx2">
                    <a:lumMod val="75000"/>
                    <a:lumOff val="25000"/>
                  </a:schemeClr>
                </a:solidFill>
                <a:latin typeface="Arial"/>
                <a:cs typeface="Arial"/>
              </a:rPr>
              <a:t>. </a:t>
            </a:r>
            <a:r>
              <a:rPr lang="en-US" sz="1100" spc="-5" dirty="0">
                <a:solidFill>
                  <a:schemeClr val="tx2">
                    <a:lumMod val="75000"/>
                    <a:lumOff val="25000"/>
                  </a:schemeClr>
                </a:solidFill>
                <a:latin typeface="Arial"/>
                <a:cs typeface="Arial"/>
                <a:hlinkClick r:id="rId12"/>
              </a:rPr>
              <a:t>https://www.cancer.gov/about-cancer/coping/adjusting-to-cancer/communication-pdq</a:t>
            </a:r>
            <a:r>
              <a:rPr lang="en-US" sz="1100" spc="-5" dirty="0">
                <a:solidFill>
                  <a:schemeClr val="tx2">
                    <a:lumMod val="75000"/>
                    <a:lumOff val="25000"/>
                  </a:schemeClr>
                </a:solidFill>
                <a:latin typeface="Arial"/>
                <a:cs typeface="Arial"/>
              </a:rPr>
              <a:t>. </a:t>
            </a:r>
            <a:endParaRPr lang="en-US" sz="1100" dirty="0">
              <a:solidFill>
                <a:schemeClr val="tx2">
                  <a:lumMod val="75000"/>
                  <a:lumOff val="25000"/>
                </a:schemeClr>
              </a:solidFill>
            </a:endParaRPr>
          </a:p>
          <a:p>
            <a:pPr marL="233363" indent="-233363">
              <a:buNone/>
            </a:pPr>
            <a:r>
              <a:rPr lang="en-US" sz="1100" dirty="0">
                <a:solidFill>
                  <a:schemeClr val="tx2">
                    <a:lumMod val="75000"/>
                    <a:lumOff val="25000"/>
                  </a:schemeClr>
                </a:solidFill>
              </a:rPr>
              <a:t>Obamacare-Plans.com. (2021). </a:t>
            </a:r>
            <a:r>
              <a:rPr lang="en-US" sz="1100" i="1" dirty="0">
                <a:solidFill>
                  <a:schemeClr val="tx2">
                    <a:lumMod val="75000"/>
                    <a:lumOff val="25000"/>
                  </a:schemeClr>
                </a:solidFill>
              </a:rPr>
              <a:t>Get 2021 Health Coverage</a:t>
            </a:r>
            <a:r>
              <a:rPr lang="en-US" sz="1100" dirty="0">
                <a:solidFill>
                  <a:schemeClr val="tx2">
                    <a:lumMod val="75000"/>
                    <a:lumOff val="25000"/>
                  </a:schemeClr>
                </a:solidFill>
              </a:rPr>
              <a:t>. </a:t>
            </a:r>
            <a:r>
              <a:rPr lang="en-US" sz="1100" dirty="0">
                <a:solidFill>
                  <a:schemeClr val="tx2">
                    <a:lumMod val="75000"/>
                    <a:lumOff val="25000"/>
                  </a:schemeClr>
                </a:solidFill>
                <a:hlinkClick r:id="rId13"/>
              </a:rPr>
              <a:t>https://www.obamacare-plans.com/?_ci=5679953&amp;_ai=&amp;_ap=&amp;_d=c;CQ0-3n1teJDpzIT3DJe2Z3Of47CyGNrRs9eC15gBCfPDtQY7d5NXcJ2ORW5WIpumYociogbNYqUol7g7c8m5io_YJRkQGA&amp;gclid=Cj0KCQiAzZL-BRDnARIsAPCJs71FhJMwtJBKdK61G2Z13khdfdbLPsRwu3DhYmfYiuZLEOg6-UazhzAaApmTEALw_wcB. </a:t>
            </a:r>
            <a:endParaRPr lang="en-US" sz="1100" dirty="0">
              <a:solidFill>
                <a:schemeClr val="tx2">
                  <a:lumMod val="75000"/>
                  <a:lumOff val="25000"/>
                </a:schemeClr>
              </a:solidFill>
            </a:endParaRPr>
          </a:p>
          <a:p>
            <a:pPr marL="233363" indent="-233363">
              <a:buNone/>
            </a:pPr>
            <a:endParaRPr lang="en-US" sz="1100" spc="-5" dirty="0">
              <a:solidFill>
                <a:schemeClr val="tx2">
                  <a:lumMod val="75000"/>
                  <a:lumOff val="25000"/>
                </a:schemeClr>
              </a:solidFill>
              <a:latin typeface="Arial"/>
              <a:cs typeface="Arial"/>
            </a:endParaRPr>
          </a:p>
          <a:p>
            <a:pPr marL="233363" indent="-233363">
              <a:buNone/>
            </a:pPr>
            <a:endParaRPr lang="en-US" sz="1100" spc="-5" dirty="0">
              <a:solidFill>
                <a:schemeClr val="tx2">
                  <a:lumMod val="75000"/>
                  <a:lumOff val="25000"/>
                </a:schemeClr>
              </a:solidFill>
              <a:latin typeface="Arial"/>
              <a:cs typeface="Arial"/>
            </a:endParaRPr>
          </a:p>
          <a:p>
            <a:pPr marL="233363" indent="-233363">
              <a:buNone/>
            </a:pPr>
            <a:endParaRPr lang="en-US" sz="1100" spc="-5" dirty="0">
              <a:solidFill>
                <a:schemeClr val="tx2">
                  <a:lumMod val="75000"/>
                  <a:lumOff val="25000"/>
                </a:schemeClr>
              </a:solidFill>
              <a:latin typeface="Arial"/>
              <a:cs typeface="Arial"/>
            </a:endParaRPr>
          </a:p>
          <a:p>
            <a:pPr marL="228600" indent="-228600">
              <a:buNone/>
            </a:pPr>
            <a:endParaRPr lang="en-US" sz="1100" dirty="0">
              <a:solidFill>
                <a:schemeClr val="tx2">
                  <a:lumMod val="75000"/>
                  <a:lumOff val="25000"/>
                </a:schemeClr>
              </a:solidFill>
            </a:endParaRPr>
          </a:p>
          <a:p>
            <a:pPr marL="0" indent="0">
              <a:buNone/>
            </a:pPr>
            <a:endParaRPr lang="en-US" sz="1100" dirty="0"/>
          </a:p>
        </p:txBody>
      </p:sp>
    </p:spTree>
    <p:extLst>
      <p:ext uri="{BB962C8B-B14F-4D97-AF65-F5344CB8AC3E}">
        <p14:creationId xmlns:p14="http://schemas.microsoft.com/office/powerpoint/2010/main" val="37522310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197B-B4D3-4306-9EAB-2D1A0A4C67C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4C809AB-5684-4020-AF86-B85EE3B4BBFF}"/>
              </a:ext>
            </a:extLst>
          </p:cNvPr>
          <p:cNvSpPr>
            <a:spLocks noGrp="1"/>
          </p:cNvSpPr>
          <p:nvPr>
            <p:ph idx="1"/>
          </p:nvPr>
        </p:nvSpPr>
        <p:spPr>
          <a:xfrm>
            <a:off x="671744" y="1205565"/>
            <a:ext cx="11162190" cy="4176332"/>
          </a:xfrm>
        </p:spPr>
        <p:txBody>
          <a:bodyPr>
            <a:noAutofit/>
          </a:bodyPr>
          <a:lstStyle/>
          <a:p>
            <a:pPr marL="233363" indent="-233363">
              <a:buNone/>
            </a:pPr>
            <a:r>
              <a:rPr lang="en-US" sz="1150" b="0" i="0" dirty="0" err="1">
                <a:solidFill>
                  <a:schemeClr val="tx2">
                    <a:lumMod val="75000"/>
                    <a:lumOff val="25000"/>
                  </a:schemeClr>
                </a:solidFill>
                <a:effectLst/>
                <a:latin typeface="Arial" panose="020B0604020202020204" pitchFamily="34" charset="0"/>
              </a:rPr>
              <a:t>Offodile</a:t>
            </a:r>
            <a:r>
              <a:rPr lang="en-US" sz="1150" b="0" i="0" dirty="0">
                <a:solidFill>
                  <a:schemeClr val="tx2">
                    <a:lumMod val="75000"/>
                    <a:lumOff val="25000"/>
                  </a:schemeClr>
                </a:solidFill>
                <a:effectLst/>
                <a:latin typeface="Arial" panose="020B0604020202020204" pitchFamily="34" charset="0"/>
              </a:rPr>
              <a:t>, A. C., Asaad, M., </a:t>
            </a:r>
            <a:r>
              <a:rPr lang="en-US" sz="1150" b="0" i="0" dirty="0" err="1">
                <a:solidFill>
                  <a:schemeClr val="tx2">
                    <a:lumMod val="75000"/>
                    <a:lumOff val="25000"/>
                  </a:schemeClr>
                </a:solidFill>
                <a:effectLst/>
                <a:latin typeface="Arial" panose="020B0604020202020204" pitchFamily="34" charset="0"/>
              </a:rPr>
              <a:t>Boukovalas</a:t>
            </a:r>
            <a:r>
              <a:rPr lang="en-US" sz="1150" b="0" i="0" dirty="0">
                <a:solidFill>
                  <a:schemeClr val="tx2">
                    <a:lumMod val="75000"/>
                    <a:lumOff val="25000"/>
                  </a:schemeClr>
                </a:solidFill>
                <a:effectLst/>
                <a:latin typeface="Arial" panose="020B0604020202020204" pitchFamily="34" charset="0"/>
              </a:rPr>
              <a:t>, S., Bailey, C., Lin, Y. L., Teshome, M., ... &amp; Butler, C. (2020). Financial toxicity </a:t>
            </a:r>
            <a:r>
              <a:rPr lang="en-US" sz="1150" dirty="0">
                <a:solidFill>
                  <a:schemeClr val="tx2">
                    <a:lumMod val="75000"/>
                    <a:lumOff val="25000"/>
                  </a:schemeClr>
                </a:solidFill>
                <a:latin typeface="Arial" panose="020B0604020202020204" pitchFamily="34" charset="0"/>
              </a:rPr>
              <a:t>f</a:t>
            </a:r>
            <a:r>
              <a:rPr lang="en-US" sz="1150" b="0" i="0" dirty="0">
                <a:solidFill>
                  <a:schemeClr val="tx2">
                    <a:lumMod val="75000"/>
                    <a:lumOff val="25000"/>
                  </a:schemeClr>
                </a:solidFill>
                <a:effectLst/>
                <a:latin typeface="Arial" panose="020B0604020202020204" pitchFamily="34" charset="0"/>
              </a:rPr>
              <a:t>ollowing </a:t>
            </a:r>
            <a:r>
              <a:rPr lang="en-US" sz="1150" dirty="0">
                <a:solidFill>
                  <a:schemeClr val="tx2">
                    <a:lumMod val="75000"/>
                    <a:lumOff val="25000"/>
                  </a:schemeClr>
                </a:solidFill>
                <a:latin typeface="Arial" panose="020B0604020202020204" pitchFamily="34" charset="0"/>
              </a:rPr>
              <a:t>s</a:t>
            </a:r>
            <a:r>
              <a:rPr lang="en-US" sz="1150" b="0" i="0" dirty="0">
                <a:solidFill>
                  <a:schemeClr val="tx2">
                    <a:lumMod val="75000"/>
                    <a:lumOff val="25000"/>
                  </a:schemeClr>
                </a:solidFill>
                <a:effectLst/>
                <a:latin typeface="Arial" panose="020B0604020202020204" pitchFamily="34" charset="0"/>
              </a:rPr>
              <a:t>urgical </a:t>
            </a:r>
            <a:r>
              <a:rPr lang="en-US" sz="1150" dirty="0">
                <a:solidFill>
                  <a:schemeClr val="tx2">
                    <a:lumMod val="75000"/>
                    <a:lumOff val="25000"/>
                  </a:schemeClr>
                </a:solidFill>
                <a:latin typeface="Arial" panose="020B0604020202020204" pitchFamily="34" charset="0"/>
              </a:rPr>
              <a:t>t</a:t>
            </a:r>
            <a:r>
              <a:rPr lang="en-US" sz="1150" b="0" i="0" dirty="0">
                <a:solidFill>
                  <a:schemeClr val="tx2">
                    <a:lumMod val="75000"/>
                    <a:lumOff val="25000"/>
                  </a:schemeClr>
                </a:solidFill>
                <a:effectLst/>
                <a:latin typeface="Arial" panose="020B0604020202020204" pitchFamily="34" charset="0"/>
              </a:rPr>
              <a:t>reatment for breast </a:t>
            </a:r>
            <a:r>
              <a:rPr lang="en-US" sz="1150" dirty="0">
                <a:solidFill>
                  <a:schemeClr val="tx2">
                    <a:lumMod val="75000"/>
                    <a:lumOff val="25000"/>
                  </a:schemeClr>
                </a:solidFill>
                <a:latin typeface="Arial" panose="020B0604020202020204" pitchFamily="34" charset="0"/>
              </a:rPr>
              <a:t>c</a:t>
            </a:r>
            <a:r>
              <a:rPr lang="en-US" sz="1150" b="0" i="0" dirty="0">
                <a:solidFill>
                  <a:schemeClr val="tx2">
                    <a:lumMod val="75000"/>
                    <a:lumOff val="25000"/>
                  </a:schemeClr>
                </a:solidFill>
                <a:effectLst/>
                <a:latin typeface="Arial" panose="020B0604020202020204" pitchFamily="34" charset="0"/>
              </a:rPr>
              <a:t>ancer: a </a:t>
            </a:r>
            <a:r>
              <a:rPr lang="en-US" sz="1150" dirty="0">
                <a:solidFill>
                  <a:schemeClr val="tx2">
                    <a:lumMod val="75000"/>
                    <a:lumOff val="25000"/>
                  </a:schemeClr>
                </a:solidFill>
                <a:latin typeface="Arial" panose="020B0604020202020204" pitchFamily="34" charset="0"/>
              </a:rPr>
              <a:t>c</a:t>
            </a:r>
            <a:r>
              <a:rPr lang="en-US" sz="1150" b="0" i="0" dirty="0">
                <a:solidFill>
                  <a:schemeClr val="tx2">
                    <a:lumMod val="75000"/>
                    <a:lumOff val="25000"/>
                  </a:schemeClr>
                </a:solidFill>
                <a:effectLst/>
                <a:latin typeface="Arial" panose="020B0604020202020204" pitchFamily="34" charset="0"/>
              </a:rPr>
              <a:t>ross-sectional pilot study. </a:t>
            </a:r>
            <a:r>
              <a:rPr lang="en-US" sz="1150" b="0" i="1" dirty="0">
                <a:solidFill>
                  <a:schemeClr val="tx2">
                    <a:lumMod val="75000"/>
                    <a:lumOff val="25000"/>
                  </a:schemeClr>
                </a:solidFill>
                <a:effectLst/>
                <a:latin typeface="Arial" panose="020B0604020202020204" pitchFamily="34" charset="0"/>
              </a:rPr>
              <a:t>Annals of Surgical Oncology</a:t>
            </a:r>
            <a:r>
              <a:rPr lang="en-US" sz="1150" b="0" i="0" dirty="0">
                <a:solidFill>
                  <a:schemeClr val="tx2">
                    <a:lumMod val="75000"/>
                    <a:lumOff val="25000"/>
                  </a:schemeClr>
                </a:solidFill>
                <a:effectLst/>
                <a:latin typeface="Arial" panose="020B0604020202020204" pitchFamily="34" charset="0"/>
              </a:rPr>
              <a:t>, 1-12.</a:t>
            </a:r>
          </a:p>
          <a:p>
            <a:pPr marL="233363" indent="-233363">
              <a:buNone/>
            </a:pPr>
            <a:r>
              <a:rPr lang="en-US" sz="1150" dirty="0">
                <a:solidFill>
                  <a:schemeClr val="tx2">
                    <a:lumMod val="75000"/>
                    <a:lumOff val="25000"/>
                  </a:schemeClr>
                </a:solidFill>
                <a:latin typeface="Arial" panose="020B0604020202020204" pitchFamily="34" charset="0"/>
              </a:rPr>
              <a:t>Pfeef.org. (n.d.). </a:t>
            </a:r>
            <a:r>
              <a:rPr lang="en-US" sz="1150" i="1" dirty="0">
                <a:solidFill>
                  <a:schemeClr val="tx2">
                    <a:lumMod val="75000"/>
                    <a:lumOff val="25000"/>
                  </a:schemeClr>
                </a:solidFill>
                <a:latin typeface="Arial" panose="020B0604020202020204" pitchFamily="34" charset="0"/>
              </a:rPr>
              <a:t>Using the Personal Finance Well-Being Scale©. </a:t>
            </a:r>
            <a:r>
              <a:rPr lang="en-US" sz="1150" dirty="0">
                <a:solidFill>
                  <a:schemeClr val="tx2">
                    <a:lumMod val="75000"/>
                    <a:lumOff val="25000"/>
                  </a:schemeClr>
                </a:solidFill>
                <a:latin typeface="Arial" panose="020B0604020202020204" pitchFamily="34" charset="0"/>
                <a:hlinkClick r:id="rId3"/>
              </a:rPr>
              <a:t>https://pfeef.org/wp-content/uploads/2016/09/Using-PFW-Scale-051606.pdf</a:t>
            </a:r>
            <a:r>
              <a:rPr lang="en-US" sz="1150" dirty="0">
                <a:solidFill>
                  <a:schemeClr val="tx2">
                    <a:lumMod val="75000"/>
                    <a:lumOff val="25000"/>
                  </a:schemeClr>
                </a:solidFill>
                <a:latin typeface="Arial" panose="020B0604020202020204" pitchFamily="34" charset="0"/>
              </a:rPr>
              <a:t>.</a:t>
            </a:r>
          </a:p>
          <a:p>
            <a:pPr marL="233363" indent="-233363">
              <a:buNone/>
            </a:pPr>
            <a:r>
              <a:rPr lang="en-US" sz="1150" b="0" i="0" dirty="0">
                <a:solidFill>
                  <a:schemeClr val="tx2">
                    <a:lumMod val="75000"/>
                    <a:lumOff val="25000"/>
                  </a:schemeClr>
                </a:solidFill>
                <a:effectLst/>
                <a:latin typeface="Arial" panose="020B0604020202020204" pitchFamily="34" charset="0"/>
              </a:rPr>
              <a:t>Santiago, A. (n.d.). </a:t>
            </a:r>
            <a:r>
              <a:rPr lang="en-US" sz="1150" b="0" i="1" dirty="0">
                <a:solidFill>
                  <a:schemeClr val="tx2">
                    <a:lumMod val="75000"/>
                    <a:lumOff val="25000"/>
                  </a:schemeClr>
                </a:solidFill>
                <a:effectLst/>
                <a:latin typeface="Arial" panose="020B0604020202020204" pitchFamily="34" charset="0"/>
              </a:rPr>
              <a:t>We need a Financial Naviga</a:t>
            </a:r>
            <a:r>
              <a:rPr lang="en-US" sz="1150" i="1" dirty="0">
                <a:solidFill>
                  <a:schemeClr val="tx2">
                    <a:lumMod val="75000"/>
                    <a:lumOff val="25000"/>
                  </a:schemeClr>
                </a:solidFill>
                <a:latin typeface="Arial" panose="020B0604020202020204" pitchFamily="34" charset="0"/>
              </a:rPr>
              <a:t>tor! </a:t>
            </a:r>
            <a:r>
              <a:rPr lang="en-US" sz="1150" dirty="0">
                <a:solidFill>
                  <a:schemeClr val="tx2">
                    <a:lumMod val="75000"/>
                    <a:lumOff val="25000"/>
                  </a:schemeClr>
                </a:solidFill>
                <a:latin typeface="Arial" panose="020B0604020202020204" pitchFamily="34" charset="0"/>
              </a:rPr>
              <a:t>AONN+ 11</a:t>
            </a:r>
            <a:r>
              <a:rPr lang="en-US" sz="1150" baseline="30000" dirty="0">
                <a:solidFill>
                  <a:schemeClr val="tx2">
                    <a:lumMod val="75000"/>
                    <a:lumOff val="25000"/>
                  </a:schemeClr>
                </a:solidFill>
                <a:latin typeface="Arial" panose="020B0604020202020204" pitchFamily="34" charset="0"/>
              </a:rPr>
              <a:t>th</a:t>
            </a:r>
            <a:r>
              <a:rPr lang="en-US" sz="1150" dirty="0">
                <a:solidFill>
                  <a:schemeClr val="tx2">
                    <a:lumMod val="75000"/>
                    <a:lumOff val="25000"/>
                  </a:schemeClr>
                </a:solidFill>
                <a:latin typeface="Arial" panose="020B0604020202020204" pitchFamily="34" charset="0"/>
              </a:rPr>
              <a:t> Annual Navigation and Survivorship Conference. </a:t>
            </a:r>
            <a:endParaRPr lang="en-US" sz="1150" b="0" i="0" dirty="0">
              <a:solidFill>
                <a:schemeClr val="tx2">
                  <a:lumMod val="75000"/>
                  <a:lumOff val="25000"/>
                </a:schemeClr>
              </a:solidFill>
              <a:effectLst/>
              <a:latin typeface="Arial" panose="020B0604020202020204" pitchFamily="34" charset="0"/>
            </a:endParaRPr>
          </a:p>
          <a:p>
            <a:pPr marL="233363" indent="-233363">
              <a:buNone/>
            </a:pPr>
            <a:r>
              <a:rPr lang="en-US" sz="1150" b="0" i="0" dirty="0" err="1">
                <a:solidFill>
                  <a:schemeClr val="tx2">
                    <a:lumMod val="75000"/>
                    <a:lumOff val="25000"/>
                  </a:schemeClr>
                </a:solidFill>
                <a:effectLst/>
                <a:latin typeface="Arial" panose="020B0604020202020204" pitchFamily="34" charset="0"/>
              </a:rPr>
              <a:t>Shankaran</a:t>
            </a:r>
            <a:r>
              <a:rPr lang="en-US" sz="1150" b="0" i="0" dirty="0">
                <a:solidFill>
                  <a:schemeClr val="tx2">
                    <a:lumMod val="75000"/>
                    <a:lumOff val="25000"/>
                  </a:schemeClr>
                </a:solidFill>
                <a:effectLst/>
                <a:latin typeface="Arial" panose="020B0604020202020204" pitchFamily="34" charset="0"/>
              </a:rPr>
              <a:t>, V., Leahy, T., </a:t>
            </a:r>
            <a:r>
              <a:rPr lang="en-US" sz="1150" b="0" i="0" dirty="0" err="1">
                <a:solidFill>
                  <a:schemeClr val="tx2">
                    <a:lumMod val="75000"/>
                    <a:lumOff val="25000"/>
                  </a:schemeClr>
                </a:solidFill>
                <a:effectLst/>
                <a:latin typeface="Arial" panose="020B0604020202020204" pitchFamily="34" charset="0"/>
              </a:rPr>
              <a:t>Steelquist</a:t>
            </a:r>
            <a:r>
              <a:rPr lang="en-US" sz="1150" b="0" i="0" dirty="0">
                <a:solidFill>
                  <a:schemeClr val="tx2">
                    <a:lumMod val="75000"/>
                    <a:lumOff val="25000"/>
                  </a:schemeClr>
                </a:solidFill>
                <a:effectLst/>
                <a:latin typeface="Arial" panose="020B0604020202020204" pitchFamily="34" charset="0"/>
              </a:rPr>
              <a:t>, J., </a:t>
            </a:r>
            <a:r>
              <a:rPr lang="en-US" sz="1150" b="0" i="0" dirty="0" err="1">
                <a:solidFill>
                  <a:schemeClr val="tx2">
                    <a:lumMod val="75000"/>
                    <a:lumOff val="25000"/>
                  </a:schemeClr>
                </a:solidFill>
                <a:effectLst/>
                <a:latin typeface="Arial" panose="020B0604020202020204" pitchFamily="34" charset="0"/>
              </a:rPr>
              <a:t>Watabayashi</a:t>
            </a:r>
            <a:r>
              <a:rPr lang="en-US" sz="1150" b="0" i="0" dirty="0">
                <a:solidFill>
                  <a:schemeClr val="tx2">
                    <a:lumMod val="75000"/>
                    <a:lumOff val="25000"/>
                  </a:schemeClr>
                </a:solidFill>
                <a:effectLst/>
                <a:latin typeface="Arial" panose="020B0604020202020204" pitchFamily="34" charset="0"/>
              </a:rPr>
              <a:t>, K., Linden, H., Ramsey, S., ... &amp; Overstreet, K. (2018). Pilot feasibility study of an oncology financial navigation program. </a:t>
            </a:r>
            <a:r>
              <a:rPr lang="en-US" sz="1150" b="0" i="1" dirty="0">
                <a:solidFill>
                  <a:schemeClr val="tx2">
                    <a:lumMod val="75000"/>
                    <a:lumOff val="25000"/>
                  </a:schemeClr>
                </a:solidFill>
                <a:effectLst/>
                <a:latin typeface="Arial" panose="020B0604020202020204" pitchFamily="34" charset="0"/>
              </a:rPr>
              <a:t>Journal of oncology practice</a:t>
            </a:r>
            <a:r>
              <a:rPr lang="en-US" sz="1150" b="0" i="0" dirty="0">
                <a:solidFill>
                  <a:schemeClr val="tx2">
                    <a:lumMod val="75000"/>
                    <a:lumOff val="25000"/>
                  </a:schemeClr>
                </a:solidFill>
                <a:effectLst/>
                <a:latin typeface="Arial" panose="020B0604020202020204" pitchFamily="34" charset="0"/>
              </a:rPr>
              <a:t>, </a:t>
            </a:r>
            <a:r>
              <a:rPr lang="en-US" sz="1150" b="0" i="1" dirty="0">
                <a:solidFill>
                  <a:schemeClr val="tx2">
                    <a:lumMod val="75000"/>
                    <a:lumOff val="25000"/>
                  </a:schemeClr>
                </a:solidFill>
                <a:effectLst/>
                <a:latin typeface="Arial" panose="020B0604020202020204" pitchFamily="34" charset="0"/>
              </a:rPr>
              <a:t>14</a:t>
            </a:r>
            <a:r>
              <a:rPr lang="en-US" sz="1150" b="0" i="0" dirty="0">
                <a:solidFill>
                  <a:schemeClr val="tx2">
                    <a:lumMod val="75000"/>
                    <a:lumOff val="25000"/>
                  </a:schemeClr>
                </a:solidFill>
                <a:effectLst/>
                <a:latin typeface="Arial" panose="020B0604020202020204" pitchFamily="34" charset="0"/>
              </a:rPr>
              <a:t>(2), e122-e129.</a:t>
            </a:r>
          </a:p>
          <a:p>
            <a:pPr marL="233363" indent="-233363">
              <a:buNone/>
            </a:pPr>
            <a:r>
              <a:rPr lang="en-US" sz="1150" dirty="0">
                <a:solidFill>
                  <a:schemeClr val="tx2">
                    <a:lumMod val="75000"/>
                    <a:lumOff val="25000"/>
                  </a:schemeClr>
                </a:solidFill>
              </a:rPr>
              <a:t>Sherman, D. (2019). </a:t>
            </a:r>
            <a:r>
              <a:rPr lang="en-US" sz="1150" i="1" dirty="0">
                <a:solidFill>
                  <a:schemeClr val="tx2">
                    <a:lumMod val="75000"/>
                    <a:lumOff val="25000"/>
                  </a:schemeClr>
                </a:solidFill>
              </a:rPr>
              <a:t>Growing and Sustaining a Robust Financial Navigation Program</a:t>
            </a:r>
            <a:r>
              <a:rPr lang="en-US" sz="1150" dirty="0">
                <a:solidFill>
                  <a:schemeClr val="tx2">
                    <a:lumMod val="75000"/>
                    <a:lumOff val="25000"/>
                  </a:schemeClr>
                </a:solidFill>
              </a:rPr>
              <a:t>. The </a:t>
            </a:r>
            <a:r>
              <a:rPr lang="en-US" sz="1150" dirty="0" err="1">
                <a:solidFill>
                  <a:schemeClr val="tx2">
                    <a:lumMod val="75000"/>
                    <a:lumOff val="25000"/>
                  </a:schemeClr>
                </a:solidFill>
              </a:rPr>
              <a:t>NaVectis</a:t>
            </a:r>
            <a:r>
              <a:rPr lang="en-US" sz="1150" dirty="0">
                <a:solidFill>
                  <a:schemeClr val="tx2">
                    <a:lumMod val="75000"/>
                    <a:lumOff val="25000"/>
                  </a:schemeClr>
                </a:solidFill>
              </a:rPr>
              <a:t> Group. </a:t>
            </a:r>
            <a:r>
              <a:rPr lang="en-US" sz="1150" u="sng" dirty="0">
                <a:hlinkClick r:id="rId4"/>
              </a:rPr>
              <a:t>https://www.accc-cancer.org/docs/Documents/meetings/orm-2019/growing-sustaining-financial-navigation-Sherman</a:t>
            </a:r>
            <a:r>
              <a:rPr lang="en-US" sz="1150" u="sng" dirty="0"/>
              <a:t>.</a:t>
            </a:r>
          </a:p>
          <a:p>
            <a:pPr marL="233363" indent="-233363">
              <a:buNone/>
            </a:pPr>
            <a:r>
              <a:rPr lang="en-US" sz="1150" dirty="0">
                <a:solidFill>
                  <a:schemeClr val="tx2">
                    <a:lumMod val="75000"/>
                    <a:lumOff val="25000"/>
                  </a:schemeClr>
                </a:solidFill>
              </a:rPr>
              <a:t>United States Census Bureau. (2021). </a:t>
            </a:r>
            <a:r>
              <a:rPr lang="en-US" sz="1150" i="1" dirty="0">
                <a:solidFill>
                  <a:schemeClr val="tx2">
                    <a:lumMod val="75000"/>
                    <a:lumOff val="25000"/>
                  </a:schemeClr>
                </a:solidFill>
              </a:rPr>
              <a:t>Percentage of People by Type of Insurance Coverage and Change from 2018 to 2020</a:t>
            </a:r>
            <a:r>
              <a:rPr lang="en-US" sz="1150" dirty="0">
                <a:solidFill>
                  <a:schemeClr val="tx2">
                    <a:lumMod val="75000"/>
                    <a:lumOff val="25000"/>
                  </a:schemeClr>
                </a:solidFill>
              </a:rPr>
              <a:t>.  </a:t>
            </a:r>
            <a:r>
              <a:rPr lang="en-US" sz="1150" dirty="0">
                <a:solidFill>
                  <a:schemeClr val="tx2">
                    <a:lumMod val="75000"/>
                    <a:lumOff val="25000"/>
                  </a:schemeClr>
                </a:solidFill>
                <a:hlinkClick r:id="rId5"/>
              </a:rPr>
              <a:t>https://www.census.gov/content/dam/Census/library/visualizations/2021/demo/p60-274/figure1.pdf</a:t>
            </a:r>
            <a:r>
              <a:rPr lang="en-US" sz="1150" dirty="0">
                <a:solidFill>
                  <a:schemeClr val="tx2">
                    <a:lumMod val="75000"/>
                    <a:lumOff val="25000"/>
                  </a:schemeClr>
                </a:solidFill>
              </a:rPr>
              <a:t>. </a:t>
            </a:r>
          </a:p>
          <a:p>
            <a:pPr marL="233363" indent="-233363">
              <a:buNone/>
            </a:pPr>
            <a:r>
              <a:rPr lang="en-US" sz="1150" dirty="0">
                <a:solidFill>
                  <a:schemeClr val="tx2">
                    <a:lumMod val="75000"/>
                    <a:lumOff val="25000"/>
                  </a:schemeClr>
                </a:solidFill>
              </a:rPr>
              <a:t>van der Heide, I., Wang, J., </a:t>
            </a:r>
            <a:r>
              <a:rPr lang="en-US" sz="1150" dirty="0" err="1">
                <a:solidFill>
                  <a:schemeClr val="tx2">
                    <a:lumMod val="75000"/>
                    <a:lumOff val="25000"/>
                  </a:schemeClr>
                </a:solidFill>
              </a:rPr>
              <a:t>Droomers</a:t>
            </a:r>
            <a:r>
              <a:rPr lang="en-US" sz="1150" dirty="0">
                <a:solidFill>
                  <a:schemeClr val="tx2">
                    <a:lumMod val="75000"/>
                    <a:lumOff val="25000"/>
                  </a:schemeClr>
                </a:solidFill>
              </a:rPr>
              <a:t>, M., </a:t>
            </a:r>
            <a:r>
              <a:rPr lang="en-US" sz="1150" dirty="0" err="1">
                <a:solidFill>
                  <a:schemeClr val="tx2">
                    <a:lumMod val="75000"/>
                    <a:lumOff val="25000"/>
                  </a:schemeClr>
                </a:solidFill>
              </a:rPr>
              <a:t>Spreeuwenberg</a:t>
            </a:r>
            <a:r>
              <a:rPr lang="en-US" sz="1150" dirty="0">
                <a:solidFill>
                  <a:schemeClr val="tx2">
                    <a:lumMod val="75000"/>
                    <a:lumOff val="25000"/>
                  </a:schemeClr>
                </a:solidFill>
              </a:rPr>
              <a:t>, P., </a:t>
            </a:r>
            <a:r>
              <a:rPr lang="en-US" sz="1150" dirty="0" err="1">
                <a:solidFill>
                  <a:schemeClr val="tx2">
                    <a:lumMod val="75000"/>
                    <a:lumOff val="25000"/>
                  </a:schemeClr>
                </a:solidFill>
              </a:rPr>
              <a:t>Rademakers</a:t>
            </a:r>
            <a:r>
              <a:rPr lang="en-US" sz="1150" dirty="0">
                <a:solidFill>
                  <a:schemeClr val="tx2">
                    <a:lumMod val="75000"/>
                    <a:lumOff val="25000"/>
                  </a:schemeClr>
                </a:solidFill>
              </a:rPr>
              <a:t>, J., &amp; </a:t>
            </a:r>
            <a:r>
              <a:rPr lang="en-US" sz="1150" dirty="0" err="1">
                <a:solidFill>
                  <a:schemeClr val="tx2">
                    <a:lumMod val="75000"/>
                    <a:lumOff val="25000"/>
                  </a:schemeClr>
                </a:solidFill>
              </a:rPr>
              <a:t>Uiters</a:t>
            </a:r>
            <a:r>
              <a:rPr lang="en-US" sz="1150" dirty="0">
                <a:solidFill>
                  <a:schemeClr val="tx2">
                    <a:lumMod val="75000"/>
                    <a:lumOff val="25000"/>
                  </a:schemeClr>
                </a:solidFill>
              </a:rPr>
              <a:t>, E. (2013). The relationship between health, education, and health literacy: results from the Dutch Adult Literacy and Life Skills Survey. Journal of health communication, 18 Suppl 1(Suppl 1), 172–184. https://doi.org/10.1080/10810730.2013.825668.</a:t>
            </a:r>
          </a:p>
          <a:p>
            <a:pPr marL="233363" indent="-233363">
              <a:buNone/>
            </a:pPr>
            <a:r>
              <a:rPr lang="en-US" sz="1150" b="0" i="0" dirty="0" err="1">
                <a:solidFill>
                  <a:schemeClr val="tx2">
                    <a:lumMod val="75000"/>
                    <a:lumOff val="25000"/>
                  </a:schemeClr>
                </a:solidFill>
                <a:effectLst/>
                <a:latin typeface="Arial" panose="020B0604020202020204" pitchFamily="34" charset="0"/>
              </a:rPr>
              <a:t>Watabayashi</a:t>
            </a:r>
            <a:r>
              <a:rPr lang="en-US" sz="1150" b="0" i="0" dirty="0">
                <a:solidFill>
                  <a:schemeClr val="tx2">
                    <a:lumMod val="75000"/>
                    <a:lumOff val="25000"/>
                  </a:schemeClr>
                </a:solidFill>
                <a:effectLst/>
                <a:latin typeface="Arial" panose="020B0604020202020204" pitchFamily="34" charset="0"/>
              </a:rPr>
              <a:t>, K., </a:t>
            </a:r>
            <a:r>
              <a:rPr lang="en-US" sz="1150" b="0" i="0" dirty="0" err="1">
                <a:solidFill>
                  <a:schemeClr val="tx2">
                    <a:lumMod val="75000"/>
                    <a:lumOff val="25000"/>
                  </a:schemeClr>
                </a:solidFill>
                <a:effectLst/>
                <a:latin typeface="Arial" panose="020B0604020202020204" pitchFamily="34" charset="0"/>
              </a:rPr>
              <a:t>Steelquist</a:t>
            </a:r>
            <a:r>
              <a:rPr lang="en-US" sz="1150" b="0" i="0" dirty="0">
                <a:solidFill>
                  <a:schemeClr val="tx2">
                    <a:lumMod val="75000"/>
                    <a:lumOff val="25000"/>
                  </a:schemeClr>
                </a:solidFill>
                <a:effectLst/>
                <a:latin typeface="Arial" panose="020B0604020202020204" pitchFamily="34" charset="0"/>
              </a:rPr>
              <a:t>, J., Overstreet, K. A., Leahy, A., Bradshaw, E., Gallagher, K. D., ... &amp; </a:t>
            </a:r>
            <a:r>
              <a:rPr lang="en-US" sz="1150" b="0" i="0" dirty="0" err="1">
                <a:solidFill>
                  <a:schemeClr val="tx2">
                    <a:lumMod val="75000"/>
                    <a:lumOff val="25000"/>
                  </a:schemeClr>
                </a:solidFill>
                <a:effectLst/>
                <a:latin typeface="Arial" panose="020B0604020202020204" pitchFamily="34" charset="0"/>
              </a:rPr>
              <a:t>Shankaran</a:t>
            </a:r>
            <a:r>
              <a:rPr lang="en-US" sz="1150" b="0" i="0" dirty="0">
                <a:solidFill>
                  <a:schemeClr val="tx2">
                    <a:lumMod val="75000"/>
                    <a:lumOff val="25000"/>
                  </a:schemeClr>
                </a:solidFill>
                <a:effectLst/>
                <a:latin typeface="Arial" panose="020B0604020202020204" pitchFamily="34" charset="0"/>
              </a:rPr>
              <a:t>, V. (2020). A pilot </a:t>
            </a:r>
            <a:r>
              <a:rPr lang="en-US" sz="1150" dirty="0">
                <a:solidFill>
                  <a:schemeClr val="tx2">
                    <a:lumMod val="75000"/>
                    <a:lumOff val="25000"/>
                  </a:schemeClr>
                </a:solidFill>
                <a:latin typeface="Arial" panose="020B0604020202020204" pitchFamily="34" charset="0"/>
              </a:rPr>
              <a:t>s</a:t>
            </a:r>
            <a:r>
              <a:rPr lang="en-US" sz="1150" b="0" i="0" dirty="0">
                <a:solidFill>
                  <a:schemeClr val="tx2">
                    <a:lumMod val="75000"/>
                    <a:lumOff val="25000"/>
                  </a:schemeClr>
                </a:solidFill>
                <a:effectLst/>
                <a:latin typeface="Arial" panose="020B0604020202020204" pitchFamily="34" charset="0"/>
              </a:rPr>
              <a:t>tudy of a comprehensive </a:t>
            </a:r>
            <a:r>
              <a:rPr lang="en-US" sz="1150" dirty="0">
                <a:solidFill>
                  <a:schemeClr val="tx2">
                    <a:lumMod val="75000"/>
                    <a:lumOff val="25000"/>
                  </a:schemeClr>
                </a:solidFill>
                <a:latin typeface="Arial" panose="020B0604020202020204" pitchFamily="34" charset="0"/>
              </a:rPr>
              <a:t>f</a:t>
            </a:r>
            <a:r>
              <a:rPr lang="en-US" sz="1150" b="0" i="0" dirty="0">
                <a:solidFill>
                  <a:schemeClr val="tx2">
                    <a:lumMod val="75000"/>
                    <a:lumOff val="25000"/>
                  </a:schemeClr>
                </a:solidFill>
                <a:effectLst/>
                <a:latin typeface="Arial" panose="020B0604020202020204" pitchFamily="34" charset="0"/>
              </a:rPr>
              <a:t>inancial </a:t>
            </a:r>
            <a:r>
              <a:rPr lang="en-US" sz="1150" dirty="0">
                <a:solidFill>
                  <a:schemeClr val="tx2">
                    <a:lumMod val="75000"/>
                    <a:lumOff val="25000"/>
                  </a:schemeClr>
                </a:solidFill>
                <a:latin typeface="Arial" panose="020B0604020202020204" pitchFamily="34" charset="0"/>
              </a:rPr>
              <a:t>n</a:t>
            </a:r>
            <a:r>
              <a:rPr lang="en-US" sz="1150" b="0" i="0" dirty="0">
                <a:solidFill>
                  <a:schemeClr val="tx2">
                    <a:lumMod val="75000"/>
                    <a:lumOff val="25000"/>
                  </a:schemeClr>
                </a:solidFill>
                <a:effectLst/>
                <a:latin typeface="Arial" panose="020B0604020202020204" pitchFamily="34" charset="0"/>
              </a:rPr>
              <a:t>avigation </a:t>
            </a:r>
            <a:r>
              <a:rPr lang="en-US" sz="1150" dirty="0">
                <a:solidFill>
                  <a:schemeClr val="tx2">
                    <a:lumMod val="75000"/>
                    <a:lumOff val="25000"/>
                  </a:schemeClr>
                </a:solidFill>
                <a:latin typeface="Arial" panose="020B0604020202020204" pitchFamily="34" charset="0"/>
              </a:rPr>
              <a:t>p</a:t>
            </a:r>
            <a:r>
              <a:rPr lang="en-US" sz="1150" b="0" i="0" dirty="0">
                <a:solidFill>
                  <a:schemeClr val="tx2">
                    <a:lumMod val="75000"/>
                    <a:lumOff val="25000"/>
                  </a:schemeClr>
                </a:solidFill>
                <a:effectLst/>
                <a:latin typeface="Arial" panose="020B0604020202020204" pitchFamily="34" charset="0"/>
              </a:rPr>
              <a:t>rogram in patients </a:t>
            </a:r>
            <a:r>
              <a:rPr lang="en-US" sz="1150" dirty="0">
                <a:solidFill>
                  <a:schemeClr val="tx2">
                    <a:lumMod val="75000"/>
                    <a:lumOff val="25000"/>
                  </a:schemeClr>
                </a:solidFill>
                <a:latin typeface="Arial" panose="020B0604020202020204" pitchFamily="34" charset="0"/>
              </a:rPr>
              <a:t>w</a:t>
            </a:r>
            <a:r>
              <a:rPr lang="en-US" sz="1150" b="0" i="0" dirty="0">
                <a:solidFill>
                  <a:schemeClr val="tx2">
                    <a:lumMod val="75000"/>
                    <a:lumOff val="25000"/>
                  </a:schemeClr>
                </a:solidFill>
                <a:effectLst/>
                <a:latin typeface="Arial" panose="020B0604020202020204" pitchFamily="34" charset="0"/>
              </a:rPr>
              <a:t>ith </a:t>
            </a:r>
            <a:r>
              <a:rPr lang="en-US" sz="1150" dirty="0">
                <a:solidFill>
                  <a:schemeClr val="tx2">
                    <a:lumMod val="75000"/>
                    <a:lumOff val="25000"/>
                  </a:schemeClr>
                </a:solidFill>
                <a:latin typeface="Arial" panose="020B0604020202020204" pitchFamily="34" charset="0"/>
              </a:rPr>
              <a:t>c</a:t>
            </a:r>
            <a:r>
              <a:rPr lang="en-US" sz="1150" b="0" i="0" dirty="0">
                <a:solidFill>
                  <a:schemeClr val="tx2">
                    <a:lumMod val="75000"/>
                    <a:lumOff val="25000"/>
                  </a:schemeClr>
                </a:solidFill>
                <a:effectLst/>
                <a:latin typeface="Arial" panose="020B0604020202020204" pitchFamily="34" charset="0"/>
              </a:rPr>
              <a:t>ancer and caregivers. </a:t>
            </a:r>
            <a:r>
              <a:rPr lang="en-US" sz="1150" b="0" i="1" dirty="0">
                <a:solidFill>
                  <a:schemeClr val="tx2">
                    <a:lumMod val="75000"/>
                    <a:lumOff val="25000"/>
                  </a:schemeClr>
                </a:solidFill>
                <a:effectLst/>
                <a:latin typeface="Arial" panose="020B0604020202020204" pitchFamily="34" charset="0"/>
              </a:rPr>
              <a:t>Journal of the National Comprehensive Cancer Network</a:t>
            </a:r>
            <a:r>
              <a:rPr lang="en-US" sz="1150" b="0" i="0" dirty="0">
                <a:solidFill>
                  <a:schemeClr val="tx2">
                    <a:lumMod val="75000"/>
                    <a:lumOff val="25000"/>
                  </a:schemeClr>
                </a:solidFill>
                <a:effectLst/>
                <a:latin typeface="Arial" panose="020B0604020202020204" pitchFamily="34" charset="0"/>
              </a:rPr>
              <a:t>, </a:t>
            </a:r>
            <a:r>
              <a:rPr lang="en-US" sz="1150" b="0" i="1" dirty="0">
                <a:solidFill>
                  <a:schemeClr val="tx2">
                    <a:lumMod val="75000"/>
                    <a:lumOff val="25000"/>
                  </a:schemeClr>
                </a:solidFill>
                <a:effectLst/>
                <a:latin typeface="Arial" panose="020B0604020202020204" pitchFamily="34" charset="0"/>
              </a:rPr>
              <a:t>18</a:t>
            </a:r>
            <a:r>
              <a:rPr lang="en-US" sz="1150" b="0" i="0" dirty="0">
                <a:solidFill>
                  <a:schemeClr val="tx2">
                    <a:lumMod val="75000"/>
                    <a:lumOff val="25000"/>
                  </a:schemeClr>
                </a:solidFill>
                <a:effectLst/>
                <a:latin typeface="Arial" panose="020B0604020202020204" pitchFamily="34" charset="0"/>
              </a:rPr>
              <a:t>(10), 1366-1373.</a:t>
            </a:r>
          </a:p>
          <a:p>
            <a:pPr marL="233363" indent="-233363">
              <a:buNone/>
            </a:pPr>
            <a:r>
              <a:rPr lang="en-US" sz="1150" b="0" i="0" dirty="0">
                <a:solidFill>
                  <a:schemeClr val="tx2">
                    <a:lumMod val="75000"/>
                    <a:lumOff val="25000"/>
                  </a:schemeClr>
                </a:solidFill>
                <a:effectLst/>
                <a:latin typeface="Arial" panose="020B0604020202020204" pitchFamily="34" charset="0"/>
              </a:rPr>
              <a:t>Yap SL, Wong SS, Chew KS, Kueh JS, Siew KL. Assessing the Relationship between Socio-demographic, Clinical Profile and Financial Toxicity: Evidence from Cancer Survivors in Sarawak. Asian Pac J Cancer Prev. 2020;21(10):3077-3083. Published 2020 Oct 1. doi:10.31557/APJCP.2020.21.10.3077.</a:t>
            </a:r>
          </a:p>
          <a:p>
            <a:pPr marL="233363" indent="-233363">
              <a:buNone/>
            </a:pPr>
            <a:r>
              <a:rPr lang="en-US" sz="1150" b="0" i="0" dirty="0">
                <a:solidFill>
                  <a:schemeClr val="tx2">
                    <a:lumMod val="75000"/>
                    <a:lumOff val="25000"/>
                  </a:schemeClr>
                </a:solidFill>
                <a:effectLst/>
                <a:latin typeface="Arial" panose="020B0604020202020204" pitchFamily="34" charset="0"/>
              </a:rPr>
              <a:t>Zafar, S. Y., &amp; Abernethy, A. P. (2013). Financial toxicity, Part I: a new name for a growing problem. Oncology (Williston Park), 27(2), 80-81, 149. </a:t>
            </a:r>
          </a:p>
          <a:p>
            <a:pPr marL="233363" indent="-233363">
              <a:buNone/>
            </a:pPr>
            <a:r>
              <a:rPr lang="en-US" sz="1150" b="0" i="0" dirty="0">
                <a:solidFill>
                  <a:srgbClr val="222222"/>
                </a:solidFill>
                <a:effectLst/>
                <a:latin typeface="Arial" panose="020B0604020202020204" pitchFamily="34" charset="0"/>
              </a:rPr>
              <a:t>Zahnd, W. E., Davis, M. M., Rotter, J. S., Vanderpool, R. C., Perry, C. K., Shannon, J., ... &amp; Eberth, J. M. (2019). Rural-urban differences in financial burden among cancer survivors: an analysis of a nationally representative survey. </a:t>
            </a:r>
            <a:r>
              <a:rPr lang="en-US" sz="1150" b="0" i="1" dirty="0">
                <a:solidFill>
                  <a:srgbClr val="222222"/>
                </a:solidFill>
                <a:effectLst/>
                <a:latin typeface="Arial" panose="020B0604020202020204" pitchFamily="34" charset="0"/>
              </a:rPr>
              <a:t>Supportive Care in Cancer</a:t>
            </a:r>
            <a:r>
              <a:rPr lang="en-US" sz="1150" b="0" i="0" dirty="0">
                <a:solidFill>
                  <a:srgbClr val="222222"/>
                </a:solidFill>
                <a:effectLst/>
                <a:latin typeface="Arial" panose="020B0604020202020204" pitchFamily="34" charset="0"/>
              </a:rPr>
              <a:t>, </a:t>
            </a:r>
            <a:r>
              <a:rPr lang="en-US" sz="1150" b="0" i="1" dirty="0">
                <a:solidFill>
                  <a:srgbClr val="222222"/>
                </a:solidFill>
                <a:effectLst/>
                <a:latin typeface="Arial" panose="020B0604020202020204" pitchFamily="34" charset="0"/>
              </a:rPr>
              <a:t>27</a:t>
            </a:r>
            <a:r>
              <a:rPr lang="en-US" sz="1150" b="0" i="0" dirty="0">
                <a:solidFill>
                  <a:srgbClr val="222222"/>
                </a:solidFill>
                <a:effectLst/>
                <a:latin typeface="Arial" panose="020B0604020202020204" pitchFamily="34" charset="0"/>
              </a:rPr>
              <a:t>(12), 4779-4786.</a:t>
            </a:r>
            <a:endParaRPr lang="en-US" sz="1150" b="0" i="0" dirty="0">
              <a:solidFill>
                <a:schemeClr val="tx2">
                  <a:lumMod val="75000"/>
                  <a:lumOff val="25000"/>
                </a:schemeClr>
              </a:solidFill>
              <a:effectLst/>
              <a:latin typeface="Arial" panose="020B0604020202020204" pitchFamily="34" charset="0"/>
            </a:endParaRPr>
          </a:p>
        </p:txBody>
      </p:sp>
    </p:spTree>
    <p:extLst>
      <p:ext uri="{BB962C8B-B14F-4D97-AF65-F5344CB8AC3E}">
        <p14:creationId xmlns:p14="http://schemas.microsoft.com/office/powerpoint/2010/main" val="14526835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609600" y="1219200"/>
            <a:ext cx="10972800" cy="3810000"/>
          </a:xfrm>
        </p:spPr>
        <p:txBody>
          <a:bodyPr/>
          <a:lstStyle/>
          <a:p>
            <a:pPr marL="0" indent="0" algn="ctr">
              <a:buNone/>
            </a:pPr>
            <a:endParaRPr lang="en-US" sz="2500" dirty="0"/>
          </a:p>
          <a:p>
            <a:pPr marL="0" indent="0" algn="ctr">
              <a:buNone/>
            </a:pPr>
            <a:r>
              <a:rPr lang="en-US" sz="2500" dirty="0"/>
              <a:t>Clara Lambert, CPH, BBA, OPN-CG</a:t>
            </a:r>
            <a:br>
              <a:rPr lang="en-US" sz="2500" dirty="0"/>
            </a:br>
            <a:endParaRPr lang="en-US" sz="2500" dirty="0"/>
          </a:p>
          <a:p>
            <a:pPr marL="0" indent="0" algn="ctr">
              <a:buNone/>
            </a:pPr>
            <a:r>
              <a:rPr lang="en-US" dirty="0"/>
              <a:t>Follow us on Twitter: </a:t>
            </a:r>
            <a:r>
              <a:rPr lang="en-US" dirty="0">
                <a:solidFill>
                  <a:srgbClr val="0096D6"/>
                </a:solidFill>
              </a:rPr>
              <a:t>@</a:t>
            </a:r>
            <a:r>
              <a:rPr lang="en-US" dirty="0" err="1">
                <a:solidFill>
                  <a:srgbClr val="0096D6"/>
                </a:solidFill>
              </a:rPr>
              <a:t>GWCancer</a:t>
            </a:r>
            <a:endParaRPr lang="en-US" dirty="0">
              <a:solidFill>
                <a:srgbClr val="0096D6"/>
              </a:solidFill>
            </a:endParaRPr>
          </a:p>
          <a:p>
            <a:pPr marL="0" indent="0" algn="ctr">
              <a:buNone/>
            </a:pPr>
            <a:r>
              <a:rPr lang="en-US" dirty="0">
                <a:solidFill>
                  <a:srgbClr val="0096D6"/>
                </a:solidFill>
              </a:rPr>
              <a:t>www.gwcancercenter.org </a:t>
            </a:r>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853" r="17977"/>
          <a:stretch/>
        </p:blipFill>
        <p:spPr>
          <a:xfrm>
            <a:off x="2181412" y="2618839"/>
            <a:ext cx="552450" cy="566737"/>
          </a:xfrm>
          <a:prstGeom prst="rect">
            <a:avLst/>
          </a:prstGeom>
        </p:spPr>
      </p:pic>
      <p:sp>
        <p:nvSpPr>
          <p:cNvPr id="5" name="TextBox 4"/>
          <p:cNvSpPr txBox="1"/>
          <p:nvPr/>
        </p:nvSpPr>
        <p:spPr>
          <a:xfrm>
            <a:off x="0" y="4239161"/>
            <a:ext cx="12192000" cy="12464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0000">
                    <a:lumMod val="75000"/>
                    <a:lumOff val="25000"/>
                  </a:srgbClr>
                </a:solidFill>
                <a:effectLst/>
                <a:uLnTx/>
                <a:uFillTx/>
                <a:latin typeface="Arial"/>
                <a:ea typeface="+mn-ea"/>
                <a:cs typeface="+mn-cs"/>
              </a:rPr>
              <a:t>Sign-up for the GW Cancer Center’s Patient Navigation </a:t>
            </a:r>
            <a:br>
              <a:rPr kumimoji="0" lang="en-US" sz="1500" b="0" i="1" u="none" strike="noStrike" kern="1200" cap="none" spc="0" normalizeH="0" baseline="0" noProof="0" dirty="0">
                <a:ln>
                  <a:noFill/>
                </a:ln>
                <a:solidFill>
                  <a:srgbClr val="000000">
                    <a:lumMod val="75000"/>
                    <a:lumOff val="25000"/>
                  </a:srgbClr>
                </a:solidFill>
                <a:effectLst/>
                <a:uLnTx/>
                <a:uFillTx/>
                <a:latin typeface="Arial"/>
                <a:ea typeface="+mn-ea"/>
                <a:cs typeface="+mn-cs"/>
              </a:rPr>
            </a:br>
            <a:r>
              <a:rPr kumimoji="0" lang="en-US" sz="1500" b="0" i="1" u="none" strike="noStrike" kern="1200" cap="none" spc="0" normalizeH="0" baseline="0" noProof="0" dirty="0">
                <a:ln>
                  <a:noFill/>
                </a:ln>
                <a:solidFill>
                  <a:srgbClr val="000000">
                    <a:lumMod val="75000"/>
                    <a:lumOff val="25000"/>
                  </a:srgbClr>
                </a:solidFill>
                <a:effectLst/>
                <a:uLnTx/>
                <a:uFillTx/>
                <a:latin typeface="Arial"/>
                <a:ea typeface="+mn-ea"/>
                <a:cs typeface="+mn-cs"/>
              </a:rPr>
              <a:t>and Survivorship E-Newsletter</a:t>
            </a:r>
            <a:r>
              <a:rPr kumimoji="0" lang="en-US" sz="1500" b="0" i="0" u="none" strike="noStrike" kern="1200" cap="none" spc="0" normalizeH="0" baseline="0" noProof="0" dirty="0">
                <a:ln>
                  <a:noFill/>
                </a:ln>
                <a:solidFill>
                  <a:srgbClr val="000000">
                    <a:lumMod val="75000"/>
                    <a:lumOff val="25000"/>
                  </a:srgbClr>
                </a:solidFill>
                <a:effectLst/>
                <a:uLnTx/>
                <a:uFillTx/>
                <a:latin typeface="Arial"/>
                <a:ea typeface="+mn-ea"/>
                <a:cs typeface="+mn-cs"/>
              </a:rPr>
              <a:t>: </a:t>
            </a:r>
            <a:r>
              <a:rPr kumimoji="0" lang="en-US" sz="1500" b="1" i="0" u="none" strike="noStrike" kern="1200" cap="none" spc="0" normalizeH="0" baseline="0" noProof="0" dirty="0">
                <a:ln>
                  <a:noFill/>
                </a:ln>
                <a:solidFill>
                  <a:srgbClr val="0096D6"/>
                </a:solidFill>
                <a:effectLst/>
                <a:uLnTx/>
                <a:uFillTx/>
                <a:latin typeface="Arial"/>
                <a:ea typeface="+mn-ea"/>
                <a:cs typeface="+mn-cs"/>
              </a:rPr>
              <a:t>bit.ly/</a:t>
            </a:r>
            <a:r>
              <a:rPr kumimoji="0" lang="en-US" sz="1500" b="1" i="0" u="none" strike="noStrike" kern="1200" cap="none" spc="0" normalizeH="0" baseline="0" noProof="0" dirty="0" err="1">
                <a:ln>
                  <a:noFill/>
                </a:ln>
                <a:solidFill>
                  <a:srgbClr val="0096D6"/>
                </a:solidFill>
                <a:effectLst/>
                <a:uLnTx/>
                <a:uFillTx/>
                <a:latin typeface="Arial"/>
                <a:ea typeface="+mn-ea"/>
                <a:cs typeface="+mn-cs"/>
              </a:rPr>
              <a:t>PNSurvEnews</a:t>
            </a:r>
            <a:r>
              <a:rPr kumimoji="0" lang="en-US" sz="1500" b="0" i="0" u="none" strike="noStrike" kern="1200" cap="none" spc="0" normalizeH="0" baseline="0" noProof="0" dirty="0">
                <a:ln>
                  <a:noFill/>
                </a:ln>
                <a:solidFill>
                  <a:srgbClr val="000000">
                    <a:lumMod val="75000"/>
                    <a:lumOff val="25000"/>
                  </a:srgbClr>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lumMod val="75000"/>
                  <a:lumOff val="25000"/>
                </a:srgb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lumMod val="75000"/>
                    <a:lumOff val="25000"/>
                  </a:srgbClr>
                </a:solidFill>
                <a:effectLst/>
                <a:uLnTx/>
                <a:uFillTx/>
                <a:latin typeface="Arial"/>
                <a:ea typeface="+mn-ea"/>
                <a:cs typeface="+mn-cs"/>
              </a:rPr>
              <a:t>S</a:t>
            </a:r>
            <a:r>
              <a:rPr kumimoji="0" lang="en-US" sz="1500" b="0" i="1" u="none" strike="noStrike" kern="1200" cap="none" spc="0" normalizeH="0" baseline="0" noProof="0" dirty="0">
                <a:ln>
                  <a:noFill/>
                </a:ln>
                <a:solidFill>
                  <a:srgbClr val="000000">
                    <a:lumMod val="75000"/>
                    <a:lumOff val="25000"/>
                  </a:srgbClr>
                </a:solidFill>
                <a:effectLst/>
                <a:uLnTx/>
                <a:uFillTx/>
                <a:latin typeface="Arial"/>
                <a:ea typeface="+mn-ea"/>
                <a:cs typeface="+mn-cs"/>
              </a:rPr>
              <a:t>ign-up for the GW Cancer Center’s Cancer Control </a:t>
            </a:r>
            <a:br>
              <a:rPr kumimoji="0" lang="en-US" sz="1500" b="0" i="1" u="none" strike="noStrike" kern="1200" cap="none" spc="0" normalizeH="0" baseline="0" noProof="0" dirty="0">
                <a:ln>
                  <a:noFill/>
                </a:ln>
                <a:solidFill>
                  <a:srgbClr val="000000">
                    <a:lumMod val="75000"/>
                    <a:lumOff val="25000"/>
                  </a:srgbClr>
                </a:solidFill>
                <a:effectLst/>
                <a:uLnTx/>
                <a:uFillTx/>
                <a:latin typeface="Arial"/>
                <a:ea typeface="+mn-ea"/>
                <a:cs typeface="+mn-cs"/>
              </a:rPr>
            </a:br>
            <a:r>
              <a:rPr kumimoji="0" lang="en-US" sz="1500" b="0" i="1" u="none" strike="noStrike" kern="1200" cap="none" spc="0" normalizeH="0" baseline="0" noProof="0" dirty="0">
                <a:ln>
                  <a:noFill/>
                </a:ln>
                <a:solidFill>
                  <a:srgbClr val="000000">
                    <a:lumMod val="75000"/>
                    <a:lumOff val="25000"/>
                  </a:srgbClr>
                </a:solidFill>
                <a:effectLst/>
                <a:uLnTx/>
                <a:uFillTx/>
                <a:latin typeface="Arial"/>
                <a:ea typeface="+mn-ea"/>
                <a:cs typeface="+mn-cs"/>
              </a:rPr>
              <a:t>Technical </a:t>
            </a:r>
            <a:r>
              <a:rPr kumimoji="0" lang="en-US" altLang="en-US" sz="1500" b="0" i="1" u="none" strike="noStrike" kern="1200" cap="none" spc="0" normalizeH="0" baseline="0" noProof="0" dirty="0">
                <a:ln>
                  <a:noFill/>
                </a:ln>
                <a:solidFill>
                  <a:srgbClr val="000000">
                    <a:lumMod val="75000"/>
                    <a:lumOff val="25000"/>
                  </a:srgbClr>
                </a:solidFill>
                <a:effectLst/>
                <a:uLnTx/>
                <a:uFillTx/>
                <a:latin typeface="Arial"/>
                <a:ea typeface="+mn-ea"/>
                <a:cs typeface="+mn-cs"/>
              </a:rPr>
              <a:t>Assistance E-Newsletter</a:t>
            </a:r>
            <a:r>
              <a:rPr kumimoji="0" lang="en-US" altLang="en-US" sz="1500" b="0" i="0" u="none" strike="noStrike" kern="1200" cap="none" spc="0" normalizeH="0" baseline="0" noProof="0" dirty="0">
                <a:ln>
                  <a:noFill/>
                </a:ln>
                <a:solidFill>
                  <a:srgbClr val="000000">
                    <a:lumMod val="75000"/>
                    <a:lumOff val="25000"/>
                  </a:srgbClr>
                </a:solidFill>
                <a:effectLst/>
                <a:uLnTx/>
                <a:uFillTx/>
                <a:latin typeface="Arial"/>
                <a:ea typeface="+mn-ea"/>
                <a:cs typeface="+mn-cs"/>
              </a:rPr>
              <a:t>: </a:t>
            </a:r>
            <a:r>
              <a:rPr kumimoji="0" lang="en-US" sz="1500" b="1" i="0" u="none" strike="noStrike" kern="1200" cap="none" spc="0" normalizeH="0" baseline="0" noProof="0" dirty="0">
                <a:ln>
                  <a:noFill/>
                </a:ln>
                <a:solidFill>
                  <a:srgbClr val="0096D6"/>
                </a:solidFill>
                <a:effectLst/>
                <a:uLnTx/>
                <a:uFillTx/>
                <a:latin typeface="Arial"/>
                <a:ea typeface="+mn-ea"/>
                <a:cs typeface="+mn-cs"/>
              </a:rPr>
              <a:t>bit.ly/</a:t>
            </a:r>
            <a:r>
              <a:rPr kumimoji="0" lang="en-US" sz="1500" b="1" i="0" u="none" strike="noStrike" kern="1200" cap="none" spc="0" normalizeH="0" baseline="0" noProof="0" dirty="0" err="1">
                <a:ln>
                  <a:noFill/>
                </a:ln>
                <a:solidFill>
                  <a:srgbClr val="0096D6"/>
                </a:solidFill>
                <a:effectLst/>
                <a:uLnTx/>
                <a:uFillTx/>
                <a:latin typeface="Arial"/>
                <a:ea typeface="+mn-ea"/>
                <a:cs typeface="+mn-cs"/>
              </a:rPr>
              <a:t>TAPenews</a:t>
            </a:r>
            <a:r>
              <a:rPr kumimoji="0" lang="en-US" sz="1500" b="1" i="0" u="none" strike="noStrike" kern="1200" cap="none" spc="0" normalizeH="0" baseline="0" noProof="0" dirty="0">
                <a:ln>
                  <a:noFill/>
                </a:ln>
                <a:solidFill>
                  <a:srgbClr val="0096D6"/>
                </a:solidFill>
                <a:effectLst/>
                <a:uLnTx/>
                <a:uFillTx/>
                <a:latin typeface="Arial"/>
                <a:ea typeface="+mn-ea"/>
                <a:cs typeface="+mn-cs"/>
              </a:rPr>
              <a:t> </a:t>
            </a:r>
          </a:p>
        </p:txBody>
      </p:sp>
    </p:spTree>
    <p:extLst>
      <p:ext uri="{BB962C8B-B14F-4D97-AF65-F5344CB8AC3E}">
        <p14:creationId xmlns:p14="http://schemas.microsoft.com/office/powerpoint/2010/main" val="2108487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FCA2-0BB8-46D9-B0B9-CF8970D35E8A}"/>
              </a:ext>
            </a:extLst>
          </p:cNvPr>
          <p:cNvSpPr>
            <a:spLocks noGrp="1"/>
          </p:cNvSpPr>
          <p:nvPr>
            <p:ph type="title"/>
          </p:nvPr>
        </p:nvSpPr>
        <p:spPr>
          <a:xfrm>
            <a:off x="606392" y="485361"/>
            <a:ext cx="10972800" cy="1143000"/>
          </a:xfrm>
        </p:spPr>
        <p:txBody>
          <a:bodyPr/>
          <a:lstStyle/>
          <a:p>
            <a:r>
              <a:rPr lang="en-US" dirty="0"/>
              <a:t>Financial Toxicity and Cancer</a:t>
            </a:r>
          </a:p>
        </p:txBody>
      </p:sp>
      <p:sp>
        <p:nvSpPr>
          <p:cNvPr id="3" name="Content Placeholder 2">
            <a:extLst>
              <a:ext uri="{FF2B5EF4-FFF2-40B4-BE49-F238E27FC236}">
                <a16:creationId xmlns:a16="http://schemas.microsoft.com/office/drawing/2014/main" id="{7C0A3B5F-80B2-4BC9-B237-BCC79319020A}"/>
              </a:ext>
            </a:extLst>
          </p:cNvPr>
          <p:cNvSpPr>
            <a:spLocks noGrp="1"/>
          </p:cNvSpPr>
          <p:nvPr>
            <p:ph idx="1"/>
          </p:nvPr>
        </p:nvSpPr>
        <p:spPr>
          <a:xfrm>
            <a:off x="720384" y="1428908"/>
            <a:ext cx="10972800" cy="3891013"/>
          </a:xfrm>
        </p:spPr>
        <p:txBody>
          <a:bodyPr>
            <a:noAutofit/>
          </a:bodyPr>
          <a:lstStyle/>
          <a:p>
            <a:pPr marL="0" indent="0">
              <a:buNone/>
            </a:pPr>
            <a:r>
              <a:rPr lang="en-US" sz="1800" dirty="0"/>
              <a:t>Elements that put individuals at higher risk of financial toxicity</a:t>
            </a:r>
          </a:p>
          <a:p>
            <a:pPr>
              <a:lnSpc>
                <a:spcPct val="120000"/>
              </a:lnSpc>
            </a:pPr>
            <a:r>
              <a:rPr lang="en-US" sz="1800" dirty="0"/>
              <a:t>Cancer diagnosis and chronic disease</a:t>
            </a:r>
          </a:p>
          <a:p>
            <a:pPr>
              <a:lnSpc>
                <a:spcPct val="120000"/>
              </a:lnSpc>
            </a:pPr>
            <a:r>
              <a:rPr lang="en-US" sz="1800" dirty="0"/>
              <a:t>Advanced stage or recurrent cancer</a:t>
            </a:r>
          </a:p>
          <a:p>
            <a:pPr>
              <a:lnSpc>
                <a:spcPct val="120000"/>
              </a:lnSpc>
            </a:pPr>
            <a:r>
              <a:rPr lang="en-US" sz="1800" dirty="0"/>
              <a:t>Multiple cancers</a:t>
            </a:r>
          </a:p>
          <a:p>
            <a:pPr>
              <a:lnSpc>
                <a:spcPct val="120000"/>
              </a:lnSpc>
            </a:pPr>
            <a:r>
              <a:rPr lang="en-US" sz="1800" dirty="0"/>
              <a:t>Prior cancer diagnosis </a:t>
            </a:r>
          </a:p>
          <a:p>
            <a:pPr>
              <a:lnSpc>
                <a:spcPct val="120000"/>
              </a:lnSpc>
            </a:pPr>
            <a:r>
              <a:rPr lang="en-US" sz="1800" dirty="0"/>
              <a:t>Adjuvant and antineoplastic therapies</a:t>
            </a:r>
          </a:p>
          <a:p>
            <a:pPr>
              <a:lnSpc>
                <a:spcPct val="120000"/>
              </a:lnSpc>
            </a:pPr>
            <a:r>
              <a:rPr lang="en-US" sz="1800" dirty="0"/>
              <a:t>Living far away from a cancer treatment site</a:t>
            </a:r>
          </a:p>
          <a:p>
            <a:pPr>
              <a:lnSpc>
                <a:spcPct val="120000"/>
              </a:lnSpc>
            </a:pPr>
            <a:r>
              <a:rPr lang="en-US" sz="1800" dirty="0"/>
              <a:t>Lower household income</a:t>
            </a:r>
          </a:p>
          <a:p>
            <a:pPr algn="l">
              <a:lnSpc>
                <a:spcPct val="120000"/>
              </a:lnSpc>
              <a:buFont typeface="Arial" panose="020B0604020202020204" pitchFamily="34" charset="0"/>
              <a:buChar char="•"/>
            </a:pPr>
            <a:r>
              <a:rPr lang="en-US" sz="1800" dirty="0"/>
              <a:t>Loss of income</a:t>
            </a:r>
          </a:p>
          <a:p>
            <a:pPr algn="l">
              <a:lnSpc>
                <a:spcPct val="120000"/>
              </a:lnSpc>
              <a:buFont typeface="Arial" panose="020B0604020202020204" pitchFamily="34" charset="0"/>
              <a:buChar char="•"/>
            </a:pPr>
            <a:r>
              <a:rPr lang="en-US" sz="1800" dirty="0"/>
              <a:t>No insurance and insurance type</a:t>
            </a:r>
          </a:p>
        </p:txBody>
      </p:sp>
      <p:sp>
        <p:nvSpPr>
          <p:cNvPr id="4" name="TextBox 3">
            <a:extLst>
              <a:ext uri="{FF2B5EF4-FFF2-40B4-BE49-F238E27FC236}">
                <a16:creationId xmlns:a16="http://schemas.microsoft.com/office/drawing/2014/main" id="{DB8C978A-E0E7-4533-AA63-D3A6CA0FC647}"/>
              </a:ext>
            </a:extLst>
          </p:cNvPr>
          <p:cNvSpPr txBox="1"/>
          <p:nvPr/>
        </p:nvSpPr>
        <p:spPr>
          <a:xfrm>
            <a:off x="8229599" y="5089088"/>
            <a:ext cx="3962401" cy="461665"/>
          </a:xfrm>
          <a:prstGeom prst="rect">
            <a:avLst/>
          </a:prstGeom>
          <a:noFill/>
        </p:spPr>
        <p:txBody>
          <a:bodyPr wrap="square" rtlCol="0">
            <a:spAutoFit/>
          </a:bodyPr>
          <a:lstStyle/>
          <a:p>
            <a:pPr algn="r">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Carrera et al., 2018; NCI, 2019; </a:t>
            </a:r>
          </a:p>
          <a:p>
            <a:pPr algn="r">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Yap e</a:t>
            </a:r>
            <a:r>
              <a:rPr lang="en-US" sz="1200" i="1" dirty="0">
                <a:solidFill>
                  <a:srgbClr val="FFFFFF">
                    <a:lumMod val="65000"/>
                  </a:srgbClr>
                </a:solidFill>
                <a:latin typeface="Arial"/>
              </a:rPr>
              <a:t>t al., 2020; </a:t>
            </a: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Zafar et al., 2013; Zahnd et al., 2019</a:t>
            </a:r>
          </a:p>
        </p:txBody>
      </p:sp>
      <p:sp>
        <p:nvSpPr>
          <p:cNvPr id="5" name="Rectangle 4">
            <a:extLst>
              <a:ext uri="{FF2B5EF4-FFF2-40B4-BE49-F238E27FC236}">
                <a16:creationId xmlns:a16="http://schemas.microsoft.com/office/drawing/2014/main" id="{02812B5C-1A24-45AD-B87A-B8D2C0FC9F22}"/>
              </a:ext>
            </a:extLst>
          </p:cNvPr>
          <p:cNvSpPr/>
          <p:nvPr/>
        </p:nvSpPr>
        <p:spPr>
          <a:xfrm>
            <a:off x="8518358" y="2052946"/>
            <a:ext cx="2590920" cy="2294780"/>
          </a:xfrm>
          <a:prstGeom prst="rect">
            <a:avLst/>
          </a:prstGeom>
          <a:solidFill>
            <a:srgbClr val="033C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1800" b="1" dirty="0"/>
              <a:t>High risk of </a:t>
            </a:r>
            <a:r>
              <a:rPr lang="en-US" b="1" dirty="0"/>
              <a:t>f</a:t>
            </a:r>
            <a:r>
              <a:rPr lang="en-US" sz="1800" b="1" dirty="0"/>
              <a:t>inancial </a:t>
            </a:r>
            <a:r>
              <a:rPr lang="en-US" b="1" dirty="0"/>
              <a:t>t</a:t>
            </a:r>
            <a:r>
              <a:rPr lang="en-US" sz="1800" b="1" dirty="0"/>
              <a:t>oxicity is associated with particular lived experiences due to structural inequities</a:t>
            </a:r>
          </a:p>
        </p:txBody>
      </p:sp>
      <p:sp>
        <p:nvSpPr>
          <p:cNvPr id="9" name="Graphic 6" descr="Warning with solid fill">
            <a:extLst>
              <a:ext uri="{FF2B5EF4-FFF2-40B4-BE49-F238E27FC236}">
                <a16:creationId xmlns:a16="http://schemas.microsoft.com/office/drawing/2014/main" id="{273511AA-D870-4B92-888D-D775FF35246F}"/>
              </a:ext>
            </a:extLst>
          </p:cNvPr>
          <p:cNvSpPr/>
          <p:nvPr/>
        </p:nvSpPr>
        <p:spPr>
          <a:xfrm>
            <a:off x="10757701" y="3879416"/>
            <a:ext cx="821491" cy="724138"/>
          </a:xfrm>
          <a:custGeom>
            <a:avLst/>
            <a:gdLst>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82171 w 821491"/>
              <a:gd name="connsiteY8" fmla="*/ 17168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82171 w 821491"/>
              <a:gd name="connsiteY12" fmla="*/ 17168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1491" h="724138">
                <a:moveTo>
                  <a:pt x="816511" y="666988"/>
                </a:moveTo>
                <a:lnTo>
                  <a:pt x="444083" y="19288"/>
                </a:lnTo>
                <a:cubicBezTo>
                  <a:pt x="429796" y="-6429"/>
                  <a:pt x="392648" y="-6429"/>
                  <a:pt x="378361" y="19288"/>
                </a:cubicBezTo>
                <a:lnTo>
                  <a:pt x="4981" y="666988"/>
                </a:lnTo>
                <a:cubicBezTo>
                  <a:pt x="-9307" y="692706"/>
                  <a:pt x="8791" y="724138"/>
                  <a:pt x="38318" y="724138"/>
                </a:cubicBezTo>
                <a:lnTo>
                  <a:pt x="410746" y="724138"/>
                </a:lnTo>
                <a:lnTo>
                  <a:pt x="783173" y="724138"/>
                </a:lnTo>
                <a:cubicBezTo>
                  <a:pt x="812701" y="724138"/>
                  <a:pt x="830798" y="692706"/>
                  <a:pt x="816511" y="666988"/>
                </a:cubicBezTo>
                <a:close/>
                <a:moveTo>
                  <a:pt x="382171" y="171688"/>
                </a:moveTo>
                <a:lnTo>
                  <a:pt x="439321" y="171688"/>
                </a:lnTo>
                <a:lnTo>
                  <a:pt x="439321" y="505063"/>
                </a:lnTo>
                <a:lnTo>
                  <a:pt x="382171" y="505063"/>
                </a:lnTo>
                <a:lnTo>
                  <a:pt x="382171" y="171688"/>
                </a:lnTo>
                <a:close/>
                <a:moveTo>
                  <a:pt x="410746" y="638413"/>
                </a:moveTo>
                <a:cubicBezTo>
                  <a:pt x="384076" y="638413"/>
                  <a:pt x="363121" y="617458"/>
                  <a:pt x="363121" y="590788"/>
                </a:cubicBezTo>
                <a:cubicBezTo>
                  <a:pt x="363121" y="564118"/>
                  <a:pt x="384076" y="543163"/>
                  <a:pt x="410746" y="543163"/>
                </a:cubicBezTo>
                <a:cubicBezTo>
                  <a:pt x="437416" y="543163"/>
                  <a:pt x="458371" y="564118"/>
                  <a:pt x="458371" y="590788"/>
                </a:cubicBezTo>
                <a:cubicBezTo>
                  <a:pt x="458371" y="617458"/>
                  <a:pt x="437416" y="638413"/>
                  <a:pt x="410746" y="638413"/>
                </a:cubicBezTo>
                <a:close/>
              </a:path>
            </a:pathLst>
          </a:custGeom>
          <a:solidFill>
            <a:srgbClr val="0073AA"/>
          </a:solidFill>
          <a:ln w="9525" cap="flat">
            <a:solidFill>
              <a:schemeClr val="accent1"/>
            </a:solidFill>
            <a:prstDash val="solid"/>
            <a:miter/>
          </a:ln>
        </p:spPr>
        <p:txBody>
          <a:bodyPr rtlCol="0" anchor="ctr"/>
          <a:lstStyle/>
          <a:p>
            <a:endParaRPr lang="en-US" dirty="0"/>
          </a:p>
        </p:txBody>
      </p:sp>
    </p:spTree>
    <p:extLst>
      <p:ext uri="{BB962C8B-B14F-4D97-AF65-F5344CB8AC3E}">
        <p14:creationId xmlns:p14="http://schemas.microsoft.com/office/powerpoint/2010/main" val="2438704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8EA1-D77C-4E54-8BCD-F643D3CE4828}"/>
              </a:ext>
            </a:extLst>
          </p:cNvPr>
          <p:cNvSpPr>
            <a:spLocks noGrp="1"/>
          </p:cNvSpPr>
          <p:nvPr>
            <p:ph type="title"/>
          </p:nvPr>
        </p:nvSpPr>
        <p:spPr/>
        <p:txBody>
          <a:bodyPr/>
          <a:lstStyle/>
          <a:p>
            <a:r>
              <a:rPr lang="en-US" dirty="0"/>
              <a:t>Factors Affecting Financial Toxicity</a:t>
            </a:r>
          </a:p>
        </p:txBody>
      </p:sp>
      <p:graphicFrame>
        <p:nvGraphicFramePr>
          <p:cNvPr id="4" name="Content Placeholder 3">
            <a:extLst>
              <a:ext uri="{FF2B5EF4-FFF2-40B4-BE49-F238E27FC236}">
                <a16:creationId xmlns:a16="http://schemas.microsoft.com/office/drawing/2014/main" id="{0A4627FD-DFC8-4A41-A172-14D23700753F}"/>
              </a:ext>
            </a:extLst>
          </p:cNvPr>
          <p:cNvGraphicFramePr>
            <a:graphicFrameLocks noGrp="1"/>
          </p:cNvGraphicFramePr>
          <p:nvPr>
            <p:ph idx="1"/>
            <p:extLst>
              <p:ext uri="{D42A27DB-BD31-4B8C-83A1-F6EECF244321}">
                <p14:modId xmlns:p14="http://schemas.microsoft.com/office/powerpoint/2010/main" val="3322598541"/>
              </p:ext>
            </p:extLst>
          </p:nvPr>
        </p:nvGraphicFramePr>
        <p:xfrm>
          <a:off x="1987550" y="1234440"/>
          <a:ext cx="8147050" cy="4297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6">
            <a:extLst>
              <a:ext uri="{FF2B5EF4-FFF2-40B4-BE49-F238E27FC236}">
                <a16:creationId xmlns:a16="http://schemas.microsoft.com/office/drawing/2014/main" id="{A491B03B-6CE3-4F8D-A2CF-4730300448C7}"/>
              </a:ext>
            </a:extLst>
          </p:cNvPr>
          <p:cNvGraphicFramePr>
            <a:graphicFrameLocks noGrp="1"/>
          </p:cNvGraphicFramePr>
          <p:nvPr>
            <p:extLst>
              <p:ext uri="{D42A27DB-BD31-4B8C-83A1-F6EECF244321}">
                <p14:modId xmlns:p14="http://schemas.microsoft.com/office/powerpoint/2010/main" val="2026100187"/>
              </p:ext>
            </p:extLst>
          </p:nvPr>
        </p:nvGraphicFramePr>
        <p:xfrm>
          <a:off x="647699" y="2543096"/>
          <a:ext cx="2796541" cy="2074624"/>
        </p:xfrm>
        <a:graphic>
          <a:graphicData uri="http://schemas.openxmlformats.org/drawingml/2006/table">
            <a:tbl>
              <a:tblPr firstRow="1" bandRow="1">
                <a:tableStyleId>{5C22544A-7EE6-4342-B048-85BDC9FD1C3A}</a:tableStyleId>
              </a:tblPr>
              <a:tblGrid>
                <a:gridCol w="2796541">
                  <a:extLst>
                    <a:ext uri="{9D8B030D-6E8A-4147-A177-3AD203B41FA5}">
                      <a16:colId xmlns:a16="http://schemas.microsoft.com/office/drawing/2014/main" val="1199425246"/>
                    </a:ext>
                  </a:extLst>
                </a:gridCol>
              </a:tblGrid>
              <a:tr h="435375">
                <a:tc>
                  <a:txBody>
                    <a:bodyPr/>
                    <a:lstStyle/>
                    <a:p>
                      <a:pPr algn="ctr"/>
                      <a:r>
                        <a:rPr lang="en-US" dirty="0"/>
                        <a:t>Protective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33C5A"/>
                    </a:solidFill>
                  </a:tcPr>
                </a:tc>
                <a:extLst>
                  <a:ext uri="{0D108BD9-81ED-4DB2-BD59-A6C34878D82A}">
                    <a16:rowId xmlns:a16="http://schemas.microsoft.com/office/drawing/2014/main" val="2932170092"/>
                  </a:ext>
                </a:extLst>
              </a:tr>
              <a:tr h="1639249">
                <a:tc>
                  <a:txBody>
                    <a:bodyPr/>
                    <a:lstStyle/>
                    <a:p>
                      <a:r>
                        <a:rPr lang="en-US" sz="1600" dirty="0"/>
                        <a:t>Increased</a:t>
                      </a:r>
                    </a:p>
                    <a:p>
                      <a:pPr marL="285750" indent="-171450">
                        <a:buFont typeface="Arial" panose="020B0604020202020204" pitchFamily="34" charset="0"/>
                        <a:buChar char="•"/>
                      </a:pPr>
                      <a:r>
                        <a:rPr lang="en-US" sz="1600" dirty="0"/>
                        <a:t>Household income</a:t>
                      </a:r>
                    </a:p>
                    <a:p>
                      <a:pPr marL="285750" indent="-171450">
                        <a:buFont typeface="Arial" panose="020B0604020202020204" pitchFamily="34" charset="0"/>
                        <a:buChar char="•"/>
                      </a:pPr>
                      <a:r>
                        <a:rPr lang="en-US" sz="1600" dirty="0"/>
                        <a:t>Use of supplemental insurance</a:t>
                      </a:r>
                    </a:p>
                    <a:p>
                      <a:pPr marL="2857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Credit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352549390"/>
                  </a:ext>
                </a:extLst>
              </a:tr>
            </a:tbl>
          </a:graphicData>
        </a:graphic>
      </p:graphicFrame>
      <p:graphicFrame>
        <p:nvGraphicFramePr>
          <p:cNvPr id="7" name="Table 6">
            <a:extLst>
              <a:ext uri="{FF2B5EF4-FFF2-40B4-BE49-F238E27FC236}">
                <a16:creationId xmlns:a16="http://schemas.microsoft.com/office/drawing/2014/main" id="{C6AF3562-E5A2-42E1-8A4D-7E372BD5A5A5}"/>
              </a:ext>
            </a:extLst>
          </p:cNvPr>
          <p:cNvGraphicFramePr>
            <a:graphicFrameLocks noGrp="1"/>
          </p:cNvGraphicFramePr>
          <p:nvPr>
            <p:extLst>
              <p:ext uri="{D42A27DB-BD31-4B8C-83A1-F6EECF244321}">
                <p14:modId xmlns:p14="http://schemas.microsoft.com/office/powerpoint/2010/main" val="3343319554"/>
              </p:ext>
            </p:extLst>
          </p:nvPr>
        </p:nvGraphicFramePr>
        <p:xfrm>
          <a:off x="8744875" y="2537352"/>
          <a:ext cx="2799426" cy="2074624"/>
        </p:xfrm>
        <a:graphic>
          <a:graphicData uri="http://schemas.openxmlformats.org/drawingml/2006/table">
            <a:tbl>
              <a:tblPr firstRow="1" bandRow="1">
                <a:tableStyleId>{5C22544A-7EE6-4342-B048-85BDC9FD1C3A}</a:tableStyleId>
              </a:tblPr>
              <a:tblGrid>
                <a:gridCol w="2799426">
                  <a:extLst>
                    <a:ext uri="{9D8B030D-6E8A-4147-A177-3AD203B41FA5}">
                      <a16:colId xmlns:a16="http://schemas.microsoft.com/office/drawing/2014/main" val="1199425246"/>
                    </a:ext>
                  </a:extLst>
                </a:gridCol>
              </a:tblGrid>
              <a:tr h="435375">
                <a:tc>
                  <a:txBody>
                    <a:bodyPr/>
                    <a:lstStyle/>
                    <a:p>
                      <a:pPr algn="ctr"/>
                      <a:r>
                        <a:rPr lang="en-US" dirty="0"/>
                        <a:t>Risk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33C5A"/>
                    </a:solidFill>
                  </a:tcPr>
                </a:tc>
                <a:extLst>
                  <a:ext uri="{0D108BD9-81ED-4DB2-BD59-A6C34878D82A}">
                    <a16:rowId xmlns:a16="http://schemas.microsoft.com/office/drawing/2014/main" val="2932170092"/>
                  </a:ext>
                </a:extLst>
              </a:tr>
              <a:tr h="1639249">
                <a:tc>
                  <a:txBody>
                    <a:bodyPr/>
                    <a:lstStyle/>
                    <a:p>
                      <a:pPr marL="285750" indent="-171450">
                        <a:buFont typeface="Arial" panose="020B0604020202020204" pitchFamily="34" charset="0"/>
                        <a:buChar char="•"/>
                      </a:pPr>
                      <a:r>
                        <a:rPr lang="en-US" sz="1600" dirty="0"/>
                        <a:t>Reduction/ Cessation of work</a:t>
                      </a:r>
                    </a:p>
                    <a:p>
                      <a:pPr marL="285750" indent="-171450">
                        <a:buFont typeface="Arial" panose="020B0604020202020204" pitchFamily="34" charset="0"/>
                        <a:buChar char="•"/>
                      </a:pPr>
                      <a:r>
                        <a:rPr lang="en-US" sz="1600" dirty="0"/>
                        <a:t>Increased out-of-pocket expenses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352549390"/>
                  </a:ext>
                </a:extLst>
              </a:tr>
            </a:tbl>
          </a:graphicData>
        </a:graphic>
      </p:graphicFrame>
      <p:sp>
        <p:nvSpPr>
          <p:cNvPr id="8" name="TextBox 7">
            <a:extLst>
              <a:ext uri="{FF2B5EF4-FFF2-40B4-BE49-F238E27FC236}">
                <a16:creationId xmlns:a16="http://schemas.microsoft.com/office/drawing/2014/main" id="{5124CB9A-FC6F-4DFD-A75F-1D870C7D2194}"/>
              </a:ext>
            </a:extLst>
          </p:cNvPr>
          <p:cNvSpPr txBox="1"/>
          <p:nvPr/>
        </p:nvSpPr>
        <p:spPr>
          <a:xfrm>
            <a:off x="10566282" y="5254823"/>
            <a:ext cx="279942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err="1">
                <a:ln>
                  <a:noFill/>
                </a:ln>
                <a:solidFill>
                  <a:srgbClr val="FFFFFF">
                    <a:lumMod val="65000"/>
                  </a:srgbClr>
                </a:solidFill>
                <a:effectLst/>
                <a:uLnTx/>
                <a:uFillTx/>
                <a:latin typeface="Arial"/>
                <a:ea typeface="+mn-ea"/>
                <a:cs typeface="+mn-cs"/>
              </a:rPr>
              <a:t>Offodile</a:t>
            </a: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 et al., 2020</a:t>
            </a:r>
          </a:p>
        </p:txBody>
      </p:sp>
    </p:spTree>
    <p:extLst>
      <p:ext uri="{BB962C8B-B14F-4D97-AF65-F5344CB8AC3E}">
        <p14:creationId xmlns:p14="http://schemas.microsoft.com/office/powerpoint/2010/main" val="366191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2DF6-CF62-4546-A614-DC48792AF047}"/>
              </a:ext>
            </a:extLst>
          </p:cNvPr>
          <p:cNvSpPr>
            <a:spLocks noGrp="1"/>
          </p:cNvSpPr>
          <p:nvPr>
            <p:ph type="title"/>
          </p:nvPr>
        </p:nvSpPr>
        <p:spPr/>
        <p:txBody>
          <a:bodyPr/>
          <a:lstStyle/>
          <a:p>
            <a:r>
              <a:rPr lang="en-US" dirty="0"/>
              <a:t>Financial Distress: Psychosocial Impact</a:t>
            </a:r>
          </a:p>
        </p:txBody>
      </p:sp>
      <p:sp>
        <p:nvSpPr>
          <p:cNvPr id="10" name="TextBox 9">
            <a:extLst>
              <a:ext uri="{FF2B5EF4-FFF2-40B4-BE49-F238E27FC236}">
                <a16:creationId xmlns:a16="http://schemas.microsoft.com/office/drawing/2014/main" id="{32B657FA-2A78-46B0-A47F-60FC703E7429}"/>
              </a:ext>
            </a:extLst>
          </p:cNvPr>
          <p:cNvSpPr txBox="1"/>
          <p:nvPr/>
        </p:nvSpPr>
        <p:spPr>
          <a:xfrm>
            <a:off x="8928100" y="5254823"/>
            <a:ext cx="32639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65000"/>
                  </a:srgbClr>
                </a:solidFill>
                <a:effectLst/>
                <a:uLnTx/>
                <a:uFillTx/>
                <a:latin typeface="Arial"/>
                <a:ea typeface="+mn-ea"/>
                <a:cs typeface="+mn-cs"/>
              </a:rPr>
              <a:t>ACCC Financial Advocacy Network, 2019</a:t>
            </a:r>
          </a:p>
        </p:txBody>
      </p:sp>
      <p:graphicFrame>
        <p:nvGraphicFramePr>
          <p:cNvPr id="3" name="Diagram 2" descr="Object depicting psychosocial impact on patients:&#10;1. Depressed mood most of the day, nearly every day or observed by others&#10;2. Markedly diminished interest or pleasure in activities most of the day, nearly every day&#10;3. Unable to stop or control worry, nearly every day&#10;4. Recurrent thoughts of death, recurrent suicidal ideation&#10;5. Significant changes in  weight, appetite, sleep,  concentration&#10;6. ">
            <a:extLst>
              <a:ext uri="{FF2B5EF4-FFF2-40B4-BE49-F238E27FC236}">
                <a16:creationId xmlns:a16="http://schemas.microsoft.com/office/drawing/2014/main" id="{AB7F5696-19EA-4283-B864-EE829AD3F139}"/>
              </a:ext>
            </a:extLst>
          </p:cNvPr>
          <p:cNvGraphicFramePr/>
          <p:nvPr>
            <p:extLst>
              <p:ext uri="{D42A27DB-BD31-4B8C-83A1-F6EECF244321}">
                <p14:modId xmlns:p14="http://schemas.microsoft.com/office/powerpoint/2010/main" val="2627139281"/>
              </p:ext>
            </p:extLst>
          </p:nvPr>
        </p:nvGraphicFramePr>
        <p:xfrm>
          <a:off x="792838" y="1147066"/>
          <a:ext cx="9418817" cy="424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32123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39917</TotalTime>
  <Words>10917</Words>
  <Application>Microsoft Office PowerPoint</Application>
  <PresentationFormat>Widescreen</PresentationFormat>
  <Paragraphs>950</Paragraphs>
  <Slides>69</Slides>
  <Notes>68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69</vt:i4>
      </vt:variant>
    </vt:vector>
  </HeadingPairs>
  <TitlesOfParts>
    <vt:vector size="83" baseType="lpstr">
      <vt:lpstr>Aptos</vt:lpstr>
      <vt:lpstr>Aptos Display</vt:lpstr>
      <vt:lpstr>Arial</vt:lpstr>
      <vt:lpstr>Arial</vt:lpstr>
      <vt:lpstr>Avenir Next LT Pro</vt:lpstr>
      <vt:lpstr>Calibri</vt:lpstr>
      <vt:lpstr>Georgia</vt:lpstr>
      <vt:lpstr>Google Sans</vt:lpstr>
      <vt:lpstr>Segoe UI</vt:lpstr>
      <vt:lpstr>Times New Roman</vt:lpstr>
      <vt:lpstr>Trebuchet MS</vt:lpstr>
      <vt:lpstr>verdana</vt:lpstr>
      <vt:lpstr>3_Default Design</vt:lpstr>
      <vt:lpstr>Office Theme</vt:lpstr>
      <vt:lpstr>PowerPoint Presentation</vt:lpstr>
      <vt:lpstr>Financial Navigation</vt:lpstr>
      <vt:lpstr>Disclosure</vt:lpstr>
      <vt:lpstr>Learning Objectives</vt:lpstr>
      <vt:lpstr>Financial Toxicity Definition</vt:lpstr>
      <vt:lpstr>Path of Financial Distress &amp; Toxicity</vt:lpstr>
      <vt:lpstr>Financial Toxicity and Cancer</vt:lpstr>
      <vt:lpstr>Factors Affecting Financial Toxicity</vt:lpstr>
      <vt:lpstr>Financial Distress: Psychosocial Impact</vt:lpstr>
      <vt:lpstr>Financial Navigation Services</vt:lpstr>
      <vt:lpstr>Main Components of Financial Navigation</vt:lpstr>
      <vt:lpstr>Stay Updated and Intervene</vt:lpstr>
      <vt:lpstr>Keep Yourself Updated</vt:lpstr>
      <vt:lpstr>Patient Assistance Programs</vt:lpstr>
      <vt:lpstr>Patient Assistance Programs</vt:lpstr>
      <vt:lpstr>Patient Assistance Programs</vt:lpstr>
      <vt:lpstr>Insurance Optimization</vt:lpstr>
      <vt:lpstr>Hospital Charity Programs</vt:lpstr>
      <vt:lpstr>Other Programs</vt:lpstr>
      <vt:lpstr>Financial Assistance Foundations</vt:lpstr>
      <vt:lpstr>Copay Cards and Drug Discount Cards</vt:lpstr>
      <vt:lpstr>Eligibility for Foundation Assistance</vt:lpstr>
      <vt:lpstr>Prepare for Patient</vt:lpstr>
      <vt:lpstr>Screening for Financial Distress</vt:lpstr>
      <vt:lpstr>Be Proactive</vt:lpstr>
      <vt:lpstr>Explain Insurance and  Coverage Types</vt:lpstr>
      <vt:lpstr>Important Terms That Require Explanation</vt:lpstr>
      <vt:lpstr>Health Insurance Types</vt:lpstr>
      <vt:lpstr>Private Health Insurance Types</vt:lpstr>
      <vt:lpstr>Public Health Insurance Types</vt:lpstr>
      <vt:lpstr>Public Health Insurance Types</vt:lpstr>
      <vt:lpstr>Loss of Insurance: Enrollment Opportunities</vt:lpstr>
      <vt:lpstr>Effective Communication Strategies to Support Financial Navigation </vt:lpstr>
      <vt:lpstr>Clear Communication </vt:lpstr>
      <vt:lpstr>Health Insurance Literacy</vt:lpstr>
      <vt:lpstr>Health Literacy</vt:lpstr>
      <vt:lpstr>Building Trust in Patient-Financial Navigator Relationship</vt:lpstr>
      <vt:lpstr>Effective Communication with Patients</vt:lpstr>
      <vt:lpstr>Continuous Communication</vt:lpstr>
      <vt:lpstr>Patients: Think Like an Advocate</vt:lpstr>
      <vt:lpstr>Financial Navigation Management, Tracking, and Reporting</vt:lpstr>
      <vt:lpstr>Manage, Track, and Report</vt:lpstr>
      <vt:lpstr>Patient Referral &amp; Prior Authorization (PA) Process Tracking</vt:lpstr>
      <vt:lpstr>Copay Assistance &amp; Patient Assistance Programs and Drug Replacement Tracking</vt:lpstr>
      <vt:lpstr>Billing Errors &amp; Community Support Tracking</vt:lpstr>
      <vt:lpstr>Other Tools</vt:lpstr>
      <vt:lpstr>Other Tools</vt:lpstr>
      <vt:lpstr>Track, Measure, and Report Value</vt:lpstr>
      <vt:lpstr>Benefits of the Financial Navigator Daily Tracker</vt:lpstr>
      <vt:lpstr>Staff Awareness</vt:lpstr>
      <vt:lpstr>Staff Awareness</vt:lpstr>
      <vt:lpstr>Financial Navigation Strategies</vt:lpstr>
      <vt:lpstr>Financial Navigation Programs</vt:lpstr>
      <vt:lpstr>Individuals Who Benefit from Financial Navigation the Most</vt:lpstr>
      <vt:lpstr>Mitigation Strategies</vt:lpstr>
      <vt:lpstr>Internal Connections</vt:lpstr>
      <vt:lpstr>External Connections</vt:lpstr>
      <vt:lpstr>National Organizations</vt:lpstr>
      <vt:lpstr>Your Cancer Team Members Are Here to Help</vt:lpstr>
      <vt:lpstr>Resources</vt:lpstr>
      <vt:lpstr>Other Resources</vt:lpstr>
      <vt:lpstr>Case Study</vt:lpstr>
      <vt:lpstr>Case Study </vt:lpstr>
      <vt:lpstr>Case Study </vt:lpstr>
      <vt:lpstr>Acknowledgments</vt:lpstr>
      <vt:lpstr>References</vt:lpstr>
      <vt:lpstr>References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Navigation</dc:title>
  <dc:creator>Brazinskaite, Ruta</dc:creator>
  <cp:lastModifiedBy>Annie M</cp:lastModifiedBy>
  <cp:revision>476</cp:revision>
  <dcterms:created xsi:type="dcterms:W3CDTF">2021-11-30T16:59:15Z</dcterms:created>
  <dcterms:modified xsi:type="dcterms:W3CDTF">2025-04-18T17:27:58Z</dcterms:modified>
</cp:coreProperties>
</file>