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6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4" r:id="rId2"/>
  </p:sldMasterIdLst>
  <p:notesMasterIdLst>
    <p:notesMasterId r:id="rId388"/>
  </p:notesMasterIdLst>
  <p:handoutMasterIdLst>
    <p:handoutMasterId r:id="rId389"/>
  </p:handoutMasterIdLst>
  <p:sldIdLst>
    <p:sldId id="832" r:id="rId3"/>
    <p:sldId id="365" r:id="rId4"/>
    <p:sldId id="471" r:id="rId5"/>
    <p:sldId id="472" r:id="rId6"/>
    <p:sldId id="473" r:id="rId7"/>
    <p:sldId id="474" r:id="rId8"/>
    <p:sldId id="475" r:id="rId9"/>
    <p:sldId id="476" r:id="rId10"/>
    <p:sldId id="477" r:id="rId11"/>
    <p:sldId id="478" r:id="rId12"/>
    <p:sldId id="479" r:id="rId13"/>
    <p:sldId id="480" r:id="rId14"/>
    <p:sldId id="481" r:id="rId15"/>
    <p:sldId id="509" r:id="rId16"/>
    <p:sldId id="510" r:id="rId17"/>
    <p:sldId id="548" r:id="rId18"/>
    <p:sldId id="511" r:id="rId19"/>
    <p:sldId id="512" r:id="rId20"/>
    <p:sldId id="513" r:id="rId21"/>
    <p:sldId id="514" r:id="rId22"/>
    <p:sldId id="516" r:id="rId23"/>
    <p:sldId id="517" r:id="rId24"/>
    <p:sldId id="518" r:id="rId25"/>
    <p:sldId id="519" r:id="rId26"/>
    <p:sldId id="520" r:id="rId27"/>
    <p:sldId id="521" r:id="rId28"/>
    <p:sldId id="531" r:id="rId29"/>
    <p:sldId id="523" r:id="rId30"/>
    <p:sldId id="524" r:id="rId31"/>
    <p:sldId id="532" r:id="rId32"/>
    <p:sldId id="526" r:id="rId33"/>
    <p:sldId id="541" r:id="rId34"/>
    <p:sldId id="529" r:id="rId35"/>
    <p:sldId id="530" r:id="rId36"/>
    <p:sldId id="540" r:id="rId37"/>
    <p:sldId id="539" r:id="rId38"/>
    <p:sldId id="537" r:id="rId39"/>
    <p:sldId id="508" r:id="rId40"/>
    <p:sldId id="495" r:id="rId41"/>
    <p:sldId id="542" r:id="rId42"/>
    <p:sldId id="543" r:id="rId43"/>
    <p:sldId id="544" r:id="rId44"/>
    <p:sldId id="545" r:id="rId45"/>
    <p:sldId id="546" r:id="rId46"/>
    <p:sldId id="549" r:id="rId47"/>
    <p:sldId id="550" r:id="rId48"/>
    <p:sldId id="551" r:id="rId49"/>
    <p:sldId id="552" r:id="rId50"/>
    <p:sldId id="553" r:id="rId51"/>
    <p:sldId id="554" r:id="rId52"/>
    <p:sldId id="555" r:id="rId53"/>
    <p:sldId id="556" r:id="rId54"/>
    <p:sldId id="533" r:id="rId55"/>
    <p:sldId id="534" r:id="rId56"/>
    <p:sldId id="557" r:id="rId57"/>
    <p:sldId id="558" r:id="rId58"/>
    <p:sldId id="559" r:id="rId59"/>
    <p:sldId id="560" r:id="rId60"/>
    <p:sldId id="561" r:id="rId61"/>
    <p:sldId id="562" r:id="rId62"/>
    <p:sldId id="522" r:id="rId63"/>
    <p:sldId id="563" r:id="rId64"/>
    <p:sldId id="564" r:id="rId65"/>
    <p:sldId id="565" r:id="rId66"/>
    <p:sldId id="525" r:id="rId67"/>
    <p:sldId id="566" r:id="rId68"/>
    <p:sldId id="535" r:id="rId69"/>
    <p:sldId id="567" r:id="rId70"/>
    <p:sldId id="536" r:id="rId71"/>
    <p:sldId id="527" r:id="rId72"/>
    <p:sldId id="528" r:id="rId73"/>
    <p:sldId id="569" r:id="rId74"/>
    <p:sldId id="570" r:id="rId75"/>
    <p:sldId id="538" r:id="rId76"/>
    <p:sldId id="571" r:id="rId77"/>
    <p:sldId id="572" r:id="rId78"/>
    <p:sldId id="573" r:id="rId79"/>
    <p:sldId id="257" r:id="rId80"/>
    <p:sldId id="258" r:id="rId81"/>
    <p:sldId id="260" r:id="rId82"/>
    <p:sldId id="262" r:id="rId83"/>
    <p:sldId id="309" r:id="rId84"/>
    <p:sldId id="310" r:id="rId85"/>
    <p:sldId id="313" r:id="rId86"/>
    <p:sldId id="311" r:id="rId87"/>
    <p:sldId id="312" r:id="rId88"/>
    <p:sldId id="274" r:id="rId89"/>
    <p:sldId id="301" r:id="rId90"/>
    <p:sldId id="276" r:id="rId91"/>
    <p:sldId id="277" r:id="rId92"/>
    <p:sldId id="293" r:id="rId93"/>
    <p:sldId id="294" r:id="rId94"/>
    <p:sldId id="281" r:id="rId95"/>
    <p:sldId id="282" r:id="rId96"/>
    <p:sldId id="283" r:id="rId97"/>
    <p:sldId id="284" r:id="rId98"/>
    <p:sldId id="285" r:id="rId99"/>
    <p:sldId id="314" r:id="rId100"/>
    <p:sldId id="315" r:id="rId101"/>
    <p:sldId id="287" r:id="rId102"/>
    <p:sldId id="286" r:id="rId103"/>
    <p:sldId id="295" r:id="rId104"/>
    <p:sldId id="296" r:id="rId105"/>
    <p:sldId id="297" r:id="rId106"/>
    <p:sldId id="302" r:id="rId107"/>
    <p:sldId id="264" r:id="rId108"/>
    <p:sldId id="279" r:id="rId109"/>
    <p:sldId id="304" r:id="rId110"/>
    <p:sldId id="305" r:id="rId111"/>
    <p:sldId id="306" r:id="rId112"/>
    <p:sldId id="307" r:id="rId113"/>
    <p:sldId id="575" r:id="rId114"/>
    <p:sldId id="576" r:id="rId115"/>
    <p:sldId id="577" r:id="rId116"/>
    <p:sldId id="578" r:id="rId117"/>
    <p:sldId id="579" r:id="rId118"/>
    <p:sldId id="580" r:id="rId119"/>
    <p:sldId id="581" r:id="rId120"/>
    <p:sldId id="582" r:id="rId121"/>
    <p:sldId id="583" r:id="rId122"/>
    <p:sldId id="584" r:id="rId123"/>
    <p:sldId id="515" r:id="rId124"/>
    <p:sldId id="585" r:id="rId125"/>
    <p:sldId id="586" r:id="rId126"/>
    <p:sldId id="587" r:id="rId127"/>
    <p:sldId id="588" r:id="rId128"/>
    <p:sldId id="589" r:id="rId129"/>
    <p:sldId id="590" r:id="rId130"/>
    <p:sldId id="591" r:id="rId131"/>
    <p:sldId id="592" r:id="rId132"/>
    <p:sldId id="593" r:id="rId133"/>
    <p:sldId id="594" r:id="rId134"/>
    <p:sldId id="596" r:id="rId135"/>
    <p:sldId id="597" r:id="rId136"/>
    <p:sldId id="598" r:id="rId137"/>
    <p:sldId id="599" r:id="rId138"/>
    <p:sldId id="601" r:id="rId139"/>
    <p:sldId id="602" r:id="rId140"/>
    <p:sldId id="603" r:id="rId141"/>
    <p:sldId id="604" r:id="rId142"/>
    <p:sldId id="605" r:id="rId143"/>
    <p:sldId id="606" r:id="rId144"/>
    <p:sldId id="607" r:id="rId145"/>
    <p:sldId id="608" r:id="rId146"/>
    <p:sldId id="609" r:id="rId147"/>
    <p:sldId id="610" r:id="rId148"/>
    <p:sldId id="611" r:id="rId149"/>
    <p:sldId id="612" r:id="rId150"/>
    <p:sldId id="613" r:id="rId151"/>
    <p:sldId id="614" r:id="rId152"/>
    <p:sldId id="615" r:id="rId153"/>
    <p:sldId id="616" r:id="rId154"/>
    <p:sldId id="617" r:id="rId155"/>
    <p:sldId id="618" r:id="rId156"/>
    <p:sldId id="619" r:id="rId157"/>
    <p:sldId id="620" r:id="rId158"/>
    <p:sldId id="547" r:id="rId159"/>
    <p:sldId id="621" r:id="rId160"/>
    <p:sldId id="622" r:id="rId161"/>
    <p:sldId id="623" r:id="rId162"/>
    <p:sldId id="624" r:id="rId163"/>
    <p:sldId id="625" r:id="rId164"/>
    <p:sldId id="626" r:id="rId165"/>
    <p:sldId id="627" r:id="rId166"/>
    <p:sldId id="628" r:id="rId167"/>
    <p:sldId id="629" r:id="rId168"/>
    <p:sldId id="630" r:id="rId169"/>
    <p:sldId id="631" r:id="rId170"/>
    <p:sldId id="633" r:id="rId171"/>
    <p:sldId id="634" r:id="rId172"/>
    <p:sldId id="635" r:id="rId173"/>
    <p:sldId id="636" r:id="rId174"/>
    <p:sldId id="638" r:id="rId175"/>
    <p:sldId id="639" r:id="rId176"/>
    <p:sldId id="640" r:id="rId177"/>
    <p:sldId id="641" r:id="rId178"/>
    <p:sldId id="491" r:id="rId179"/>
    <p:sldId id="497" r:id="rId180"/>
    <p:sldId id="499" r:id="rId181"/>
    <p:sldId id="500" r:id="rId182"/>
    <p:sldId id="501" r:id="rId183"/>
    <p:sldId id="642" r:id="rId184"/>
    <p:sldId id="505" r:id="rId185"/>
    <p:sldId id="506" r:id="rId186"/>
    <p:sldId id="507" r:id="rId187"/>
    <p:sldId id="643" r:id="rId188"/>
    <p:sldId id="644" r:id="rId189"/>
    <p:sldId id="503" r:id="rId190"/>
    <p:sldId id="645" r:id="rId191"/>
    <p:sldId id="496" r:id="rId192"/>
    <p:sldId id="646" r:id="rId193"/>
    <p:sldId id="502" r:id="rId194"/>
    <p:sldId id="648" r:id="rId195"/>
    <p:sldId id="649" r:id="rId196"/>
    <p:sldId id="650" r:id="rId197"/>
    <p:sldId id="651" r:id="rId198"/>
    <p:sldId id="652" r:id="rId199"/>
    <p:sldId id="653" r:id="rId200"/>
    <p:sldId id="654" r:id="rId201"/>
    <p:sldId id="656" r:id="rId202"/>
    <p:sldId id="657" r:id="rId203"/>
    <p:sldId id="658" r:id="rId204"/>
    <p:sldId id="659" r:id="rId205"/>
    <p:sldId id="660" r:id="rId206"/>
    <p:sldId id="661" r:id="rId207"/>
    <p:sldId id="662" r:id="rId208"/>
    <p:sldId id="663" r:id="rId209"/>
    <p:sldId id="664" r:id="rId210"/>
    <p:sldId id="665" r:id="rId211"/>
    <p:sldId id="666" r:id="rId212"/>
    <p:sldId id="667" r:id="rId213"/>
    <p:sldId id="668" r:id="rId214"/>
    <p:sldId id="669" r:id="rId215"/>
    <p:sldId id="670" r:id="rId216"/>
    <p:sldId id="671" r:id="rId217"/>
    <p:sldId id="672" r:id="rId218"/>
    <p:sldId id="673" r:id="rId219"/>
    <p:sldId id="674" r:id="rId220"/>
    <p:sldId id="675" r:id="rId221"/>
    <p:sldId id="676" r:id="rId222"/>
    <p:sldId id="677" r:id="rId223"/>
    <p:sldId id="679" r:id="rId224"/>
    <p:sldId id="680" r:id="rId225"/>
    <p:sldId id="681" r:id="rId226"/>
    <p:sldId id="682" r:id="rId227"/>
    <p:sldId id="683" r:id="rId228"/>
    <p:sldId id="684" r:id="rId229"/>
    <p:sldId id="685" r:id="rId230"/>
    <p:sldId id="687" r:id="rId231"/>
    <p:sldId id="688" r:id="rId232"/>
    <p:sldId id="689" r:id="rId233"/>
    <p:sldId id="690" r:id="rId234"/>
    <p:sldId id="691" r:id="rId235"/>
    <p:sldId id="692" r:id="rId236"/>
    <p:sldId id="693" r:id="rId237"/>
    <p:sldId id="694" r:id="rId238"/>
    <p:sldId id="695" r:id="rId239"/>
    <p:sldId id="696" r:id="rId240"/>
    <p:sldId id="697" r:id="rId241"/>
    <p:sldId id="698" r:id="rId242"/>
    <p:sldId id="699" r:id="rId243"/>
    <p:sldId id="700" r:id="rId244"/>
    <p:sldId id="701" r:id="rId245"/>
    <p:sldId id="702" r:id="rId246"/>
    <p:sldId id="703" r:id="rId247"/>
    <p:sldId id="704" r:id="rId248"/>
    <p:sldId id="705" r:id="rId249"/>
    <p:sldId id="706" r:id="rId250"/>
    <p:sldId id="707" r:id="rId251"/>
    <p:sldId id="708" r:id="rId252"/>
    <p:sldId id="709" r:id="rId253"/>
    <p:sldId id="711" r:id="rId254"/>
    <p:sldId id="712" r:id="rId255"/>
    <p:sldId id="713" r:id="rId256"/>
    <p:sldId id="714" r:id="rId257"/>
    <p:sldId id="715" r:id="rId258"/>
    <p:sldId id="716" r:id="rId259"/>
    <p:sldId id="717" r:id="rId260"/>
    <p:sldId id="718" r:id="rId261"/>
    <p:sldId id="719" r:id="rId262"/>
    <p:sldId id="720" r:id="rId263"/>
    <p:sldId id="721" r:id="rId264"/>
    <p:sldId id="722" r:id="rId265"/>
    <p:sldId id="723" r:id="rId266"/>
    <p:sldId id="724" r:id="rId267"/>
    <p:sldId id="725" r:id="rId268"/>
    <p:sldId id="726" r:id="rId269"/>
    <p:sldId id="727" r:id="rId270"/>
    <p:sldId id="728" r:id="rId271"/>
    <p:sldId id="729" r:id="rId272"/>
    <p:sldId id="730" r:id="rId273"/>
    <p:sldId id="731" r:id="rId274"/>
    <p:sldId id="732" r:id="rId275"/>
    <p:sldId id="733" r:id="rId276"/>
    <p:sldId id="734" r:id="rId277"/>
    <p:sldId id="735" r:id="rId278"/>
    <p:sldId id="736" r:id="rId279"/>
    <p:sldId id="737" r:id="rId280"/>
    <p:sldId id="738" r:id="rId281"/>
    <p:sldId id="739" r:id="rId282"/>
    <p:sldId id="740" r:id="rId283"/>
    <p:sldId id="741" r:id="rId284"/>
    <p:sldId id="742" r:id="rId285"/>
    <p:sldId id="743" r:id="rId286"/>
    <p:sldId id="744" r:id="rId287"/>
    <p:sldId id="745" r:id="rId288"/>
    <p:sldId id="746" r:id="rId289"/>
    <p:sldId id="748" r:id="rId290"/>
    <p:sldId id="749" r:id="rId291"/>
    <p:sldId id="750" r:id="rId292"/>
    <p:sldId id="751" r:id="rId293"/>
    <p:sldId id="752" r:id="rId294"/>
    <p:sldId id="754" r:id="rId295"/>
    <p:sldId id="755" r:id="rId296"/>
    <p:sldId id="498" r:id="rId297"/>
    <p:sldId id="756" r:id="rId298"/>
    <p:sldId id="757" r:id="rId299"/>
    <p:sldId id="758" r:id="rId300"/>
    <p:sldId id="759" r:id="rId301"/>
    <p:sldId id="504" r:id="rId302"/>
    <p:sldId id="760" r:id="rId303"/>
    <p:sldId id="761" r:id="rId304"/>
    <p:sldId id="762" r:id="rId305"/>
    <p:sldId id="763" r:id="rId306"/>
    <p:sldId id="764" r:id="rId307"/>
    <p:sldId id="765" r:id="rId308"/>
    <p:sldId id="766" r:id="rId309"/>
    <p:sldId id="767" r:id="rId310"/>
    <p:sldId id="768" r:id="rId311"/>
    <p:sldId id="769" r:id="rId312"/>
    <p:sldId id="493" r:id="rId313"/>
    <p:sldId id="771" r:id="rId314"/>
    <p:sldId id="772" r:id="rId315"/>
    <p:sldId id="774" r:id="rId316"/>
    <p:sldId id="775" r:id="rId317"/>
    <p:sldId id="259" r:id="rId318"/>
    <p:sldId id="776" r:id="rId319"/>
    <p:sldId id="299" r:id="rId320"/>
    <p:sldId id="777" r:id="rId321"/>
    <p:sldId id="261" r:id="rId322"/>
    <p:sldId id="778" r:id="rId323"/>
    <p:sldId id="263" r:id="rId324"/>
    <p:sldId id="779" r:id="rId325"/>
    <p:sldId id="265" r:id="rId326"/>
    <p:sldId id="780" r:id="rId327"/>
    <p:sldId id="267" r:id="rId328"/>
    <p:sldId id="268" r:id="rId329"/>
    <p:sldId id="269" r:id="rId330"/>
    <p:sldId id="273" r:id="rId331"/>
    <p:sldId id="781" r:id="rId332"/>
    <p:sldId id="275" r:id="rId333"/>
    <p:sldId id="782" r:id="rId334"/>
    <p:sldId id="278" r:id="rId335"/>
    <p:sldId id="783" r:id="rId336"/>
    <p:sldId id="280" r:id="rId337"/>
    <p:sldId id="784" r:id="rId338"/>
    <p:sldId id="785" r:id="rId339"/>
    <p:sldId id="786" r:id="rId340"/>
    <p:sldId id="787" r:id="rId341"/>
    <p:sldId id="788" r:id="rId342"/>
    <p:sldId id="789" r:id="rId343"/>
    <p:sldId id="790" r:id="rId344"/>
    <p:sldId id="288" r:id="rId345"/>
    <p:sldId id="289" r:id="rId346"/>
    <p:sldId id="290" r:id="rId347"/>
    <p:sldId id="291" r:id="rId348"/>
    <p:sldId id="791" r:id="rId349"/>
    <p:sldId id="792" r:id="rId350"/>
    <p:sldId id="793" r:id="rId351"/>
    <p:sldId id="270" r:id="rId352"/>
    <p:sldId id="795" r:id="rId353"/>
    <p:sldId id="298" r:id="rId354"/>
    <p:sldId id="796" r:id="rId355"/>
    <p:sldId id="797" r:id="rId356"/>
    <p:sldId id="798" r:id="rId357"/>
    <p:sldId id="799" r:id="rId358"/>
    <p:sldId id="800" r:id="rId359"/>
    <p:sldId id="801" r:id="rId360"/>
    <p:sldId id="802" r:id="rId361"/>
    <p:sldId id="803" r:id="rId362"/>
    <p:sldId id="804" r:id="rId363"/>
    <p:sldId id="805" r:id="rId364"/>
    <p:sldId id="806" r:id="rId365"/>
    <p:sldId id="807" r:id="rId366"/>
    <p:sldId id="808" r:id="rId367"/>
    <p:sldId id="809" r:id="rId368"/>
    <p:sldId id="810" r:id="rId369"/>
    <p:sldId id="811" r:id="rId370"/>
    <p:sldId id="812" r:id="rId371"/>
    <p:sldId id="813" r:id="rId372"/>
    <p:sldId id="814" r:id="rId373"/>
    <p:sldId id="815" r:id="rId374"/>
    <p:sldId id="816" r:id="rId375"/>
    <p:sldId id="817" r:id="rId376"/>
    <p:sldId id="818" r:id="rId377"/>
    <p:sldId id="820" r:id="rId378"/>
    <p:sldId id="821" r:id="rId379"/>
    <p:sldId id="822" r:id="rId380"/>
    <p:sldId id="823" r:id="rId381"/>
    <p:sldId id="825" r:id="rId382"/>
    <p:sldId id="826" r:id="rId383"/>
    <p:sldId id="827" r:id="rId384"/>
    <p:sldId id="828" r:id="rId385"/>
    <p:sldId id="829" r:id="rId386"/>
    <p:sldId id="830" r:id="rId3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65"/>
    <a:srgbClr val="0096D6"/>
    <a:srgbClr val="033B5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7318" autoAdjust="0"/>
  </p:normalViewPr>
  <p:slideViewPr>
    <p:cSldViewPr>
      <p:cViewPr varScale="1">
        <p:scale>
          <a:sx n="48" d="100"/>
          <a:sy n="48" d="100"/>
        </p:scale>
        <p:origin x="912" y="40"/>
      </p:cViewPr>
      <p:guideLst>
        <p:guide orient="horz" pos="2160"/>
        <p:guide pos="2880"/>
      </p:guideLst>
    </p:cSldViewPr>
  </p:slideViewPr>
  <p:outlineViewPr>
    <p:cViewPr>
      <p:scale>
        <a:sx n="33" d="100"/>
        <a:sy n="33" d="100"/>
      </p:scale>
      <p:origin x="0" y="18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94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presProps" Target="presProps.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theme" Target="theme/theme1.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tableStyles" Target="tableStyles.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handoutMaster" Target="handoutMasters/handoutMaster1.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viewProps" Target="viewProps.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tx1">
                <a:lumMod val="75000"/>
                <a:lumOff val="25000"/>
              </a:schemeClr>
            </a:solidFill>
            <a:ln w="60325">
              <a:solidFill>
                <a:schemeClr val="bg1"/>
              </a:solidFill>
            </a:ln>
          </c:spPr>
          <c:dPt>
            <c:idx val="0"/>
            <c:bubble3D val="0"/>
            <c:spPr>
              <a:gradFill flip="none" rotWithShape="1">
                <a:gsLst>
                  <a:gs pos="43000">
                    <a:srgbClr val="FFFF00">
                      <a:lumMod val="98000"/>
                    </a:srgbClr>
                  </a:gs>
                  <a:gs pos="24000">
                    <a:srgbClr val="FFC000"/>
                  </a:gs>
                  <a:gs pos="6000">
                    <a:srgbClr val="FF0000"/>
                  </a:gs>
                  <a:gs pos="62000">
                    <a:srgbClr val="92D050"/>
                  </a:gs>
                  <a:gs pos="80000">
                    <a:srgbClr val="00B0F0"/>
                  </a:gs>
                  <a:gs pos="92000">
                    <a:srgbClr val="7030A0">
                      <a:lumMod val="100000"/>
                    </a:srgbClr>
                  </a:gs>
                </a:gsLst>
                <a:lin ang="5400000" scaled="0"/>
                <a:tileRect/>
              </a:gradFill>
              <a:ln w="50800">
                <a:solidFill>
                  <a:schemeClr val="bg1"/>
                </a:solidFill>
              </a:ln>
              <a:effectLst/>
            </c:spPr>
            <c:extLst>
              <c:ext xmlns:c16="http://schemas.microsoft.com/office/drawing/2014/chart" uri="{C3380CC4-5D6E-409C-BE32-E72D297353CC}">
                <c16:uniqueId val="{00000001-2DFB-4E67-AF22-8A3E53065FC1}"/>
              </c:ext>
            </c:extLst>
          </c:dPt>
          <c:dPt>
            <c:idx val="1"/>
            <c:bubble3D val="0"/>
            <c:spPr>
              <a:solidFill>
                <a:schemeClr val="tx1">
                  <a:lumMod val="75000"/>
                  <a:lumOff val="25000"/>
                  <a:alpha val="40000"/>
                </a:schemeClr>
              </a:solidFill>
              <a:ln w="50800">
                <a:solidFill>
                  <a:schemeClr val="bg1"/>
                </a:solidFill>
              </a:ln>
              <a:effectLst/>
            </c:spPr>
            <c:extLst>
              <c:ext xmlns:c16="http://schemas.microsoft.com/office/drawing/2014/chart" uri="{C3380CC4-5D6E-409C-BE32-E72D297353CC}">
                <c16:uniqueId val="{00000003-2DFB-4E67-AF22-8A3E53065FC1}"/>
              </c:ext>
            </c:extLst>
          </c:dPt>
          <c:dPt>
            <c:idx val="2"/>
            <c:bubble3D val="0"/>
            <c:spPr>
              <a:solidFill>
                <a:schemeClr val="tx1">
                  <a:lumMod val="75000"/>
                  <a:lumOff val="25000"/>
                </a:schemeClr>
              </a:solidFill>
              <a:ln w="60325">
                <a:solidFill>
                  <a:schemeClr val="bg1"/>
                </a:solidFill>
              </a:ln>
              <a:effectLst/>
            </c:spPr>
            <c:extLst>
              <c:ext xmlns:c16="http://schemas.microsoft.com/office/drawing/2014/chart" uri="{C3380CC4-5D6E-409C-BE32-E72D297353CC}">
                <c16:uniqueId val="{00000005-F602-4087-A263-8DFB6508DB2B}"/>
              </c:ext>
            </c:extLst>
          </c:dPt>
          <c:dPt>
            <c:idx val="3"/>
            <c:bubble3D val="0"/>
            <c:spPr>
              <a:solidFill>
                <a:schemeClr val="tx1">
                  <a:lumMod val="75000"/>
                  <a:lumOff val="25000"/>
                </a:schemeClr>
              </a:solidFill>
              <a:ln w="60325">
                <a:solidFill>
                  <a:schemeClr val="bg1"/>
                </a:solidFill>
              </a:ln>
              <a:effectLst/>
            </c:spPr>
            <c:extLst>
              <c:ext xmlns:c16="http://schemas.microsoft.com/office/drawing/2014/chart" uri="{C3380CC4-5D6E-409C-BE32-E72D297353CC}">
                <c16:uniqueId val="{00000007-F602-4087-A263-8DFB6508DB2B}"/>
              </c:ext>
            </c:extLst>
          </c:dPt>
          <c:cat>
            <c:strRef>
              <c:f>Sheet1!$A$2:$A$5</c:f>
              <c:strCache>
                <c:ptCount val="2"/>
                <c:pt idx="0">
                  <c:v>1st Qtr</c:v>
                </c:pt>
                <c:pt idx="1">
                  <c:v>2nd Qtr</c:v>
                </c:pt>
              </c:strCache>
            </c:strRef>
          </c:cat>
          <c:val>
            <c:numRef>
              <c:f>Sheet1!$B$2:$B$5</c:f>
              <c:numCache>
                <c:formatCode>General</c:formatCode>
                <c:ptCount val="4"/>
                <c:pt idx="0">
                  <c:v>2</c:v>
                </c:pt>
                <c:pt idx="1">
                  <c:v>1</c:v>
                </c:pt>
              </c:numCache>
            </c:numRef>
          </c:val>
          <c:extLst>
            <c:ext xmlns:c16="http://schemas.microsoft.com/office/drawing/2014/chart" uri="{C3380CC4-5D6E-409C-BE32-E72D297353CC}">
              <c16:uniqueId val="{00000000-2DFB-4E67-AF22-8A3E53065FC1}"/>
            </c:ext>
          </c:extLst>
        </c:ser>
        <c:dLbls>
          <c:showLegendKey val="0"/>
          <c:showVal val="0"/>
          <c:showCatName val="0"/>
          <c:showSerName val="0"/>
          <c:showPercent val="0"/>
          <c:showBubbleSize val="0"/>
          <c:showLeaderLines val="1"/>
        </c:dLbls>
        <c:firstSliceAng val="293"/>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1" Type="http://schemas.openxmlformats.org/officeDocument/2006/relationships/image" Target="../media/image9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9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EDBA6-D8E2-4A48-8DE3-308A1C9EF7E3}" type="doc">
      <dgm:prSet loTypeId="urn:microsoft.com/office/officeart/2005/8/layout/cycle8" loCatId="cycle" qsTypeId="urn:microsoft.com/office/officeart/2005/8/quickstyle/simple1" qsCatId="simple" csTypeId="urn:microsoft.com/office/officeart/2005/8/colors/accent1_2" csCatId="accent1" phldr="1"/>
      <dgm:spPr/>
    </dgm:pt>
    <dgm:pt modelId="{1671B7E7-4F4F-4A7D-B1A2-D2CD19A175B5}">
      <dgm:prSet phldrT="[Text]" custT="1"/>
      <dgm:spPr>
        <a:solidFill>
          <a:srgbClr val="004065">
            <a:alpha val="18000"/>
          </a:srgbClr>
        </a:solidFill>
      </dgm:spPr>
      <dgm:t>
        <a:bodyPr/>
        <a:lstStyle/>
        <a:p>
          <a:r>
            <a:rPr lang="en-US" sz="1800" dirty="0">
              <a:solidFill>
                <a:srgbClr val="004065"/>
              </a:solidFill>
            </a:rPr>
            <a:t>Train researchers in cultural competency</a:t>
          </a:r>
        </a:p>
      </dgm:t>
    </dgm:pt>
    <dgm:pt modelId="{98E9DB43-DE1E-40D5-A127-EFC4EA526463}" type="parTrans" cxnId="{754031BD-D853-42EB-AE26-BB351CA5C410}">
      <dgm:prSet/>
      <dgm:spPr/>
      <dgm:t>
        <a:bodyPr/>
        <a:lstStyle/>
        <a:p>
          <a:endParaRPr lang="en-US"/>
        </a:p>
      </dgm:t>
    </dgm:pt>
    <dgm:pt modelId="{5F138D61-FD86-4325-9E5A-7E0908FB114B}" type="sibTrans" cxnId="{754031BD-D853-42EB-AE26-BB351CA5C410}">
      <dgm:prSet/>
      <dgm:spPr/>
      <dgm:t>
        <a:bodyPr/>
        <a:lstStyle/>
        <a:p>
          <a:endParaRPr lang="en-US"/>
        </a:p>
      </dgm:t>
    </dgm:pt>
    <dgm:pt modelId="{189D927D-381E-459B-8B82-E381A0BB390B}">
      <dgm:prSet phldrT="[Text]"/>
      <dgm:spPr>
        <a:solidFill>
          <a:srgbClr val="0096D6">
            <a:alpha val="18000"/>
          </a:srgbClr>
        </a:solidFill>
      </dgm:spPr>
      <dgm:t>
        <a:bodyPr/>
        <a:lstStyle/>
        <a:p>
          <a:r>
            <a:rPr lang="en-US" dirty="0">
              <a:solidFill>
                <a:srgbClr val="004065"/>
              </a:solidFill>
            </a:rPr>
            <a:t>Train community members in research</a:t>
          </a:r>
        </a:p>
      </dgm:t>
    </dgm:pt>
    <dgm:pt modelId="{7B8A0FC6-04A2-466F-A7F7-5760066F2287}" type="parTrans" cxnId="{A3AF8C60-EC00-4668-B1DE-020433B468A1}">
      <dgm:prSet/>
      <dgm:spPr/>
      <dgm:t>
        <a:bodyPr/>
        <a:lstStyle/>
        <a:p>
          <a:endParaRPr lang="en-US"/>
        </a:p>
      </dgm:t>
    </dgm:pt>
    <dgm:pt modelId="{DC7632BB-C314-461D-BABB-42737BD4D3F5}" type="sibTrans" cxnId="{A3AF8C60-EC00-4668-B1DE-020433B468A1}">
      <dgm:prSet/>
      <dgm:spPr/>
      <dgm:t>
        <a:bodyPr/>
        <a:lstStyle/>
        <a:p>
          <a:endParaRPr lang="en-US"/>
        </a:p>
      </dgm:t>
    </dgm:pt>
    <dgm:pt modelId="{86317AA9-BCF8-40AE-BCF2-2196D26C15ED}" type="pres">
      <dgm:prSet presAssocID="{0A3EDBA6-D8E2-4A48-8DE3-308A1C9EF7E3}" presName="compositeShape" presStyleCnt="0">
        <dgm:presLayoutVars>
          <dgm:chMax val="7"/>
          <dgm:dir/>
          <dgm:resizeHandles val="exact"/>
        </dgm:presLayoutVars>
      </dgm:prSet>
      <dgm:spPr/>
    </dgm:pt>
    <dgm:pt modelId="{DC6543F9-0E2C-4F7C-9EEA-94A0C57F742C}" type="pres">
      <dgm:prSet presAssocID="{0A3EDBA6-D8E2-4A48-8DE3-308A1C9EF7E3}" presName="wedge1" presStyleLbl="node1" presStyleIdx="0" presStyleCnt="2" custScaleX="112045" custScaleY="105042"/>
      <dgm:spPr/>
    </dgm:pt>
    <dgm:pt modelId="{D11CDE67-3464-46D5-8DD1-0AD76DA3E232}" type="pres">
      <dgm:prSet presAssocID="{0A3EDBA6-D8E2-4A48-8DE3-308A1C9EF7E3}" presName="dummy1a" presStyleCnt="0"/>
      <dgm:spPr/>
    </dgm:pt>
    <dgm:pt modelId="{71C0577E-09D3-40B2-8A79-03A59174614D}" type="pres">
      <dgm:prSet presAssocID="{0A3EDBA6-D8E2-4A48-8DE3-308A1C9EF7E3}" presName="dummy1b" presStyleCnt="0"/>
      <dgm:spPr/>
    </dgm:pt>
    <dgm:pt modelId="{4B4873D7-CFAD-4BA9-BF3C-751A0F970EB6}" type="pres">
      <dgm:prSet presAssocID="{0A3EDBA6-D8E2-4A48-8DE3-308A1C9EF7E3}" presName="wedge1Tx" presStyleLbl="node1" presStyleIdx="0" presStyleCnt="2">
        <dgm:presLayoutVars>
          <dgm:chMax val="0"/>
          <dgm:chPref val="0"/>
          <dgm:bulletEnabled val="1"/>
        </dgm:presLayoutVars>
      </dgm:prSet>
      <dgm:spPr/>
    </dgm:pt>
    <dgm:pt modelId="{17FFD7A5-3BB5-4EDA-A29B-FB1A5E84DE32}" type="pres">
      <dgm:prSet presAssocID="{0A3EDBA6-D8E2-4A48-8DE3-308A1C9EF7E3}" presName="wedge2" presStyleLbl="node1" presStyleIdx="1" presStyleCnt="2" custScaleX="102988" custLinFactNeighborX="2171"/>
      <dgm:spPr/>
    </dgm:pt>
    <dgm:pt modelId="{67708DEC-774B-4C7E-8849-10C397CF19EA}" type="pres">
      <dgm:prSet presAssocID="{0A3EDBA6-D8E2-4A48-8DE3-308A1C9EF7E3}" presName="dummy2a" presStyleCnt="0"/>
      <dgm:spPr/>
    </dgm:pt>
    <dgm:pt modelId="{32571748-5A0E-4CF3-8EE4-C292616FB967}" type="pres">
      <dgm:prSet presAssocID="{0A3EDBA6-D8E2-4A48-8DE3-308A1C9EF7E3}" presName="dummy2b" presStyleCnt="0"/>
      <dgm:spPr/>
    </dgm:pt>
    <dgm:pt modelId="{28BBEF1E-6F49-44A9-B14D-AAF4854C1AD1}" type="pres">
      <dgm:prSet presAssocID="{0A3EDBA6-D8E2-4A48-8DE3-308A1C9EF7E3}" presName="wedge2Tx" presStyleLbl="node1" presStyleIdx="1" presStyleCnt="2">
        <dgm:presLayoutVars>
          <dgm:chMax val="0"/>
          <dgm:chPref val="0"/>
          <dgm:bulletEnabled val="1"/>
        </dgm:presLayoutVars>
      </dgm:prSet>
      <dgm:spPr/>
    </dgm:pt>
    <dgm:pt modelId="{AFB777C2-D275-46BA-9879-67F42E3A9955}" type="pres">
      <dgm:prSet presAssocID="{5F138D61-FD86-4325-9E5A-7E0908FB114B}" presName="arrowWedge1" presStyleLbl="fgSibTrans2D1" presStyleIdx="0" presStyleCnt="2" custScaleX="107808" custLinFactNeighborX="63" custLinFactNeighborY="368"/>
      <dgm:spPr>
        <a:solidFill>
          <a:srgbClr val="004065"/>
        </a:solidFill>
      </dgm:spPr>
    </dgm:pt>
    <dgm:pt modelId="{53AF4CF4-7C32-4D21-9D5D-CCC6A985EFC0}" type="pres">
      <dgm:prSet presAssocID="{DC7632BB-C314-461D-BABB-42737BD4D3F5}" presName="arrowWedge2" presStyleLbl="fgSibTrans2D1" presStyleIdx="1" presStyleCnt="2"/>
      <dgm:spPr>
        <a:solidFill>
          <a:srgbClr val="0096D6"/>
        </a:solidFill>
      </dgm:spPr>
    </dgm:pt>
  </dgm:ptLst>
  <dgm:cxnLst>
    <dgm:cxn modelId="{A0F7FE2A-3FBD-4C3C-8EEB-08AB49CB1FDA}" type="presOf" srcId="{189D927D-381E-459B-8B82-E381A0BB390B}" destId="{17FFD7A5-3BB5-4EDA-A29B-FB1A5E84DE32}" srcOrd="0" destOrd="0" presId="urn:microsoft.com/office/officeart/2005/8/layout/cycle8"/>
    <dgm:cxn modelId="{A3AF8C60-EC00-4668-B1DE-020433B468A1}" srcId="{0A3EDBA6-D8E2-4A48-8DE3-308A1C9EF7E3}" destId="{189D927D-381E-459B-8B82-E381A0BB390B}" srcOrd="1" destOrd="0" parTransId="{7B8A0FC6-04A2-466F-A7F7-5760066F2287}" sibTransId="{DC7632BB-C314-461D-BABB-42737BD4D3F5}"/>
    <dgm:cxn modelId="{71540B8B-8E81-4043-9CC0-1EFDB6AB81C3}" type="presOf" srcId="{1671B7E7-4F4F-4A7D-B1A2-D2CD19A175B5}" destId="{DC6543F9-0E2C-4F7C-9EEA-94A0C57F742C}" srcOrd="0" destOrd="0" presId="urn:microsoft.com/office/officeart/2005/8/layout/cycle8"/>
    <dgm:cxn modelId="{CCA73A91-EBF0-4B7B-A61B-3D50F8F58787}" type="presOf" srcId="{0A3EDBA6-D8E2-4A48-8DE3-308A1C9EF7E3}" destId="{86317AA9-BCF8-40AE-BCF2-2196D26C15ED}" srcOrd="0" destOrd="0" presId="urn:microsoft.com/office/officeart/2005/8/layout/cycle8"/>
    <dgm:cxn modelId="{961CEF92-F5C2-41E2-B7D6-5741C3EFA018}" type="presOf" srcId="{1671B7E7-4F4F-4A7D-B1A2-D2CD19A175B5}" destId="{4B4873D7-CFAD-4BA9-BF3C-751A0F970EB6}" srcOrd="1" destOrd="0" presId="urn:microsoft.com/office/officeart/2005/8/layout/cycle8"/>
    <dgm:cxn modelId="{754031BD-D853-42EB-AE26-BB351CA5C410}" srcId="{0A3EDBA6-D8E2-4A48-8DE3-308A1C9EF7E3}" destId="{1671B7E7-4F4F-4A7D-B1A2-D2CD19A175B5}" srcOrd="0" destOrd="0" parTransId="{98E9DB43-DE1E-40D5-A127-EFC4EA526463}" sibTransId="{5F138D61-FD86-4325-9E5A-7E0908FB114B}"/>
    <dgm:cxn modelId="{1D7D24EE-2B46-44A1-BE4D-FA307DDBA76C}" type="presOf" srcId="{189D927D-381E-459B-8B82-E381A0BB390B}" destId="{28BBEF1E-6F49-44A9-B14D-AAF4854C1AD1}" srcOrd="1" destOrd="0" presId="urn:microsoft.com/office/officeart/2005/8/layout/cycle8"/>
    <dgm:cxn modelId="{D9C77E35-6146-479D-B5C1-83D4D40AF5CF}" type="presParOf" srcId="{86317AA9-BCF8-40AE-BCF2-2196D26C15ED}" destId="{DC6543F9-0E2C-4F7C-9EEA-94A0C57F742C}" srcOrd="0" destOrd="0" presId="urn:microsoft.com/office/officeart/2005/8/layout/cycle8"/>
    <dgm:cxn modelId="{4EFEFE4C-41B3-4C38-9A64-95043B2F790D}" type="presParOf" srcId="{86317AA9-BCF8-40AE-BCF2-2196D26C15ED}" destId="{D11CDE67-3464-46D5-8DD1-0AD76DA3E232}" srcOrd="1" destOrd="0" presId="urn:microsoft.com/office/officeart/2005/8/layout/cycle8"/>
    <dgm:cxn modelId="{A65AA250-AEAB-47AC-A1C0-523C158486E7}" type="presParOf" srcId="{86317AA9-BCF8-40AE-BCF2-2196D26C15ED}" destId="{71C0577E-09D3-40B2-8A79-03A59174614D}" srcOrd="2" destOrd="0" presId="urn:microsoft.com/office/officeart/2005/8/layout/cycle8"/>
    <dgm:cxn modelId="{64DE1CA5-AF93-4B5C-BBFA-D6D0B4F30B94}" type="presParOf" srcId="{86317AA9-BCF8-40AE-BCF2-2196D26C15ED}" destId="{4B4873D7-CFAD-4BA9-BF3C-751A0F970EB6}" srcOrd="3" destOrd="0" presId="urn:microsoft.com/office/officeart/2005/8/layout/cycle8"/>
    <dgm:cxn modelId="{34A6F2F5-CBB9-448A-85B7-7063A2772D03}" type="presParOf" srcId="{86317AA9-BCF8-40AE-BCF2-2196D26C15ED}" destId="{17FFD7A5-3BB5-4EDA-A29B-FB1A5E84DE32}" srcOrd="4" destOrd="0" presId="urn:microsoft.com/office/officeart/2005/8/layout/cycle8"/>
    <dgm:cxn modelId="{7BDA8FE2-6061-424F-A038-3FA83D2E2AD0}" type="presParOf" srcId="{86317AA9-BCF8-40AE-BCF2-2196D26C15ED}" destId="{67708DEC-774B-4C7E-8849-10C397CF19EA}" srcOrd="5" destOrd="0" presId="urn:microsoft.com/office/officeart/2005/8/layout/cycle8"/>
    <dgm:cxn modelId="{553A6818-1CBB-4C52-8D24-D13E7524EFB4}" type="presParOf" srcId="{86317AA9-BCF8-40AE-BCF2-2196D26C15ED}" destId="{32571748-5A0E-4CF3-8EE4-C292616FB967}" srcOrd="6" destOrd="0" presId="urn:microsoft.com/office/officeart/2005/8/layout/cycle8"/>
    <dgm:cxn modelId="{4F5AAEAB-A9F7-4F5E-8FE2-D994369818AC}" type="presParOf" srcId="{86317AA9-BCF8-40AE-BCF2-2196D26C15ED}" destId="{28BBEF1E-6F49-44A9-B14D-AAF4854C1AD1}" srcOrd="7" destOrd="0" presId="urn:microsoft.com/office/officeart/2005/8/layout/cycle8"/>
    <dgm:cxn modelId="{DC7A4ADF-3C96-4300-A18C-A66EE3B84178}" type="presParOf" srcId="{86317AA9-BCF8-40AE-BCF2-2196D26C15ED}" destId="{AFB777C2-D275-46BA-9879-67F42E3A9955}" srcOrd="8" destOrd="0" presId="urn:microsoft.com/office/officeart/2005/8/layout/cycle8"/>
    <dgm:cxn modelId="{85B78030-F077-4C2D-9362-0A9698BFD977}" type="presParOf" srcId="{86317AA9-BCF8-40AE-BCF2-2196D26C15ED}" destId="{53AF4CF4-7C32-4D21-9D5D-CCC6A985EFC0}"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E2314C-9F33-4984-86D7-DD0A35820FBA}" type="doc">
      <dgm:prSet loTypeId="urn:microsoft.com/office/officeart/2005/8/layout/pyramid3" loCatId="pyramid" qsTypeId="urn:microsoft.com/office/officeart/2005/8/quickstyle/simple1" qsCatId="simple" csTypeId="urn:microsoft.com/office/officeart/2005/8/colors/colorful5" csCatId="colorful" phldr="1"/>
      <dgm:spPr/>
    </dgm:pt>
    <dgm:pt modelId="{160A0259-B1B7-448F-AB02-FE8C95A00A04}">
      <dgm:prSet phldrT="[Text]" custT="1"/>
      <dgm:spPr>
        <a:solidFill>
          <a:srgbClr val="0096D6"/>
        </a:solidFill>
      </dgm:spPr>
      <dgm:t>
        <a:bodyPr/>
        <a:lstStyle/>
        <a:p>
          <a:r>
            <a:rPr lang="en-US" sz="2400" dirty="0">
              <a:solidFill>
                <a:schemeClr val="bg1"/>
              </a:solidFill>
            </a:rPr>
            <a:t>Institutionalized</a:t>
          </a:r>
        </a:p>
      </dgm:t>
    </dgm:pt>
    <dgm:pt modelId="{DE84CEE1-15AE-4922-8CF2-62EA13D9CA1D}" type="parTrans" cxnId="{F9976EDB-FE58-4C11-BBA0-71E008E19300}">
      <dgm:prSet/>
      <dgm:spPr/>
      <dgm:t>
        <a:bodyPr/>
        <a:lstStyle/>
        <a:p>
          <a:endParaRPr lang="en-US"/>
        </a:p>
      </dgm:t>
    </dgm:pt>
    <dgm:pt modelId="{6CE32E23-793D-42AD-A3C7-EED9CB7EF441}" type="sibTrans" cxnId="{F9976EDB-FE58-4C11-BBA0-71E008E19300}">
      <dgm:prSet/>
      <dgm:spPr/>
      <dgm:t>
        <a:bodyPr/>
        <a:lstStyle/>
        <a:p>
          <a:endParaRPr lang="en-US"/>
        </a:p>
      </dgm:t>
    </dgm:pt>
    <dgm:pt modelId="{61E7F053-1F8F-4B8A-8155-EA18BB8BEE0F}">
      <dgm:prSet phldrT="[Text]" custT="1"/>
      <dgm:spPr>
        <a:solidFill>
          <a:srgbClr val="C8B18B"/>
        </a:solidFill>
      </dgm:spPr>
      <dgm:t>
        <a:bodyPr/>
        <a:lstStyle/>
        <a:p>
          <a:r>
            <a:rPr lang="en-US" sz="2400" dirty="0">
              <a:solidFill>
                <a:schemeClr val="bg1"/>
              </a:solidFill>
            </a:rPr>
            <a:t>Personally-mediated</a:t>
          </a:r>
        </a:p>
      </dgm:t>
    </dgm:pt>
    <dgm:pt modelId="{EE1F8BD4-5CD4-4AE5-9CA9-0594FB5BED38}" type="parTrans" cxnId="{13B51097-7190-4941-B21F-AD815D5B4469}">
      <dgm:prSet/>
      <dgm:spPr/>
      <dgm:t>
        <a:bodyPr/>
        <a:lstStyle/>
        <a:p>
          <a:endParaRPr lang="en-US"/>
        </a:p>
      </dgm:t>
    </dgm:pt>
    <dgm:pt modelId="{AF73E497-10CA-4E56-8BA8-6E9199B9F630}" type="sibTrans" cxnId="{13B51097-7190-4941-B21F-AD815D5B4469}">
      <dgm:prSet/>
      <dgm:spPr/>
      <dgm:t>
        <a:bodyPr/>
        <a:lstStyle/>
        <a:p>
          <a:endParaRPr lang="en-US"/>
        </a:p>
      </dgm:t>
    </dgm:pt>
    <dgm:pt modelId="{DCE52D3C-E6BD-4782-997B-0D2512552406}">
      <dgm:prSet phldrT="[Text]" custT="1"/>
      <dgm:spPr>
        <a:solidFill>
          <a:srgbClr val="FFC82E"/>
        </a:solidFill>
      </dgm:spPr>
      <dgm:t>
        <a:bodyPr anchor="t" anchorCtr="1"/>
        <a:lstStyle/>
        <a:p>
          <a:r>
            <a:rPr lang="en-US" sz="2400" dirty="0">
              <a:solidFill>
                <a:schemeClr val="bg1"/>
              </a:solidFill>
            </a:rPr>
            <a:t>Internalized</a:t>
          </a:r>
        </a:p>
      </dgm:t>
    </dgm:pt>
    <dgm:pt modelId="{9BDD715F-DDE0-4A59-BBAF-6AEA838D1A5C}" type="parTrans" cxnId="{9F4FA104-8D95-4B3D-AD09-A82753A17001}">
      <dgm:prSet/>
      <dgm:spPr/>
      <dgm:t>
        <a:bodyPr/>
        <a:lstStyle/>
        <a:p>
          <a:endParaRPr lang="en-US"/>
        </a:p>
      </dgm:t>
    </dgm:pt>
    <dgm:pt modelId="{45AFF663-900A-4830-BF04-518D605CFC4B}" type="sibTrans" cxnId="{9F4FA104-8D95-4B3D-AD09-A82753A17001}">
      <dgm:prSet/>
      <dgm:spPr/>
      <dgm:t>
        <a:bodyPr/>
        <a:lstStyle/>
        <a:p>
          <a:endParaRPr lang="en-US"/>
        </a:p>
      </dgm:t>
    </dgm:pt>
    <dgm:pt modelId="{D3B91B67-ED15-4817-ADD8-E7502E390F87}" type="pres">
      <dgm:prSet presAssocID="{AFE2314C-9F33-4984-86D7-DD0A35820FBA}" presName="Name0" presStyleCnt="0">
        <dgm:presLayoutVars>
          <dgm:dir/>
          <dgm:animLvl val="lvl"/>
          <dgm:resizeHandles val="exact"/>
        </dgm:presLayoutVars>
      </dgm:prSet>
      <dgm:spPr/>
    </dgm:pt>
    <dgm:pt modelId="{66C4AE59-7A7F-415F-997F-013F797276DD}" type="pres">
      <dgm:prSet presAssocID="{160A0259-B1B7-448F-AB02-FE8C95A00A04}" presName="Name8" presStyleCnt="0"/>
      <dgm:spPr/>
    </dgm:pt>
    <dgm:pt modelId="{37EE3D2F-D294-46C3-9048-7843512945A0}" type="pres">
      <dgm:prSet presAssocID="{160A0259-B1B7-448F-AB02-FE8C95A00A04}" presName="level" presStyleLbl="node1" presStyleIdx="0" presStyleCnt="3" custScaleY="100000">
        <dgm:presLayoutVars>
          <dgm:chMax val="1"/>
          <dgm:bulletEnabled val="1"/>
        </dgm:presLayoutVars>
      </dgm:prSet>
      <dgm:spPr/>
    </dgm:pt>
    <dgm:pt modelId="{76AF1BD6-B27A-4F06-BEAF-E86136AF8204}" type="pres">
      <dgm:prSet presAssocID="{160A0259-B1B7-448F-AB02-FE8C95A00A04}" presName="levelTx" presStyleLbl="revTx" presStyleIdx="0" presStyleCnt="0">
        <dgm:presLayoutVars>
          <dgm:chMax val="1"/>
          <dgm:bulletEnabled val="1"/>
        </dgm:presLayoutVars>
      </dgm:prSet>
      <dgm:spPr/>
    </dgm:pt>
    <dgm:pt modelId="{AF183153-AAAA-4D27-8CA9-89D3EC83C7A8}" type="pres">
      <dgm:prSet presAssocID="{61E7F053-1F8F-4B8A-8155-EA18BB8BEE0F}" presName="Name8" presStyleCnt="0"/>
      <dgm:spPr/>
    </dgm:pt>
    <dgm:pt modelId="{8625AB8C-8BF3-427F-A5F9-453BCFE9795F}" type="pres">
      <dgm:prSet presAssocID="{61E7F053-1F8F-4B8A-8155-EA18BB8BEE0F}" presName="level" presStyleLbl="node1" presStyleIdx="1" presStyleCnt="3" custScaleX="104280" custLinFactNeighborY="-2252">
        <dgm:presLayoutVars>
          <dgm:chMax val="1"/>
          <dgm:bulletEnabled val="1"/>
        </dgm:presLayoutVars>
      </dgm:prSet>
      <dgm:spPr/>
    </dgm:pt>
    <dgm:pt modelId="{F70C6007-3838-4864-A78C-60BA925E6FAE}" type="pres">
      <dgm:prSet presAssocID="{61E7F053-1F8F-4B8A-8155-EA18BB8BEE0F}" presName="levelTx" presStyleLbl="revTx" presStyleIdx="0" presStyleCnt="0">
        <dgm:presLayoutVars>
          <dgm:chMax val="1"/>
          <dgm:bulletEnabled val="1"/>
        </dgm:presLayoutVars>
      </dgm:prSet>
      <dgm:spPr/>
    </dgm:pt>
    <dgm:pt modelId="{CC02E759-2981-4F4F-9AA1-D575E2C3829D}" type="pres">
      <dgm:prSet presAssocID="{DCE52D3C-E6BD-4782-997B-0D2512552406}" presName="Name8" presStyleCnt="0"/>
      <dgm:spPr/>
    </dgm:pt>
    <dgm:pt modelId="{E5A15A1C-B0E2-4043-A40D-8E1E7AFFBA4D}" type="pres">
      <dgm:prSet presAssocID="{DCE52D3C-E6BD-4782-997B-0D2512552406}" presName="level" presStyleLbl="node1" presStyleIdx="2" presStyleCnt="3" custScaleX="110850" custLinFactNeighborY="-4504">
        <dgm:presLayoutVars>
          <dgm:chMax val="1"/>
          <dgm:bulletEnabled val="1"/>
        </dgm:presLayoutVars>
      </dgm:prSet>
      <dgm:spPr/>
    </dgm:pt>
    <dgm:pt modelId="{28E8D8AF-E1AF-4EE3-B2D0-A467DAED50C9}" type="pres">
      <dgm:prSet presAssocID="{DCE52D3C-E6BD-4782-997B-0D2512552406}" presName="levelTx" presStyleLbl="revTx" presStyleIdx="0" presStyleCnt="0">
        <dgm:presLayoutVars>
          <dgm:chMax val="1"/>
          <dgm:bulletEnabled val="1"/>
        </dgm:presLayoutVars>
      </dgm:prSet>
      <dgm:spPr/>
    </dgm:pt>
  </dgm:ptLst>
  <dgm:cxnLst>
    <dgm:cxn modelId="{E2D0F900-79DC-4C2B-AF0A-D3ED3B3B18D1}" type="presOf" srcId="{DCE52D3C-E6BD-4782-997B-0D2512552406}" destId="{28E8D8AF-E1AF-4EE3-B2D0-A467DAED50C9}" srcOrd="1" destOrd="0" presId="urn:microsoft.com/office/officeart/2005/8/layout/pyramid3"/>
    <dgm:cxn modelId="{9F4FA104-8D95-4B3D-AD09-A82753A17001}" srcId="{AFE2314C-9F33-4984-86D7-DD0A35820FBA}" destId="{DCE52D3C-E6BD-4782-997B-0D2512552406}" srcOrd="2" destOrd="0" parTransId="{9BDD715F-DDE0-4A59-BBAF-6AEA838D1A5C}" sibTransId="{45AFF663-900A-4830-BF04-518D605CFC4B}"/>
    <dgm:cxn modelId="{B1D5AA27-FC2A-42A6-823B-EB2F29368916}" type="presOf" srcId="{DCE52D3C-E6BD-4782-997B-0D2512552406}" destId="{E5A15A1C-B0E2-4043-A40D-8E1E7AFFBA4D}" srcOrd="0" destOrd="0" presId="urn:microsoft.com/office/officeart/2005/8/layout/pyramid3"/>
    <dgm:cxn modelId="{01676869-B321-4862-A447-D757BA0D4DC3}" type="presOf" srcId="{AFE2314C-9F33-4984-86D7-DD0A35820FBA}" destId="{D3B91B67-ED15-4817-ADD8-E7502E390F87}" srcOrd="0" destOrd="0" presId="urn:microsoft.com/office/officeart/2005/8/layout/pyramid3"/>
    <dgm:cxn modelId="{EADF2B4C-BC12-461F-AAC7-2061A5D4E42C}" type="presOf" srcId="{61E7F053-1F8F-4B8A-8155-EA18BB8BEE0F}" destId="{F70C6007-3838-4864-A78C-60BA925E6FAE}" srcOrd="1" destOrd="0" presId="urn:microsoft.com/office/officeart/2005/8/layout/pyramid3"/>
    <dgm:cxn modelId="{D3881952-06E5-489C-B16C-1EDD9B063676}" type="presOf" srcId="{160A0259-B1B7-448F-AB02-FE8C95A00A04}" destId="{76AF1BD6-B27A-4F06-BEAF-E86136AF8204}" srcOrd="1" destOrd="0" presId="urn:microsoft.com/office/officeart/2005/8/layout/pyramid3"/>
    <dgm:cxn modelId="{13B51097-7190-4941-B21F-AD815D5B4469}" srcId="{AFE2314C-9F33-4984-86D7-DD0A35820FBA}" destId="{61E7F053-1F8F-4B8A-8155-EA18BB8BEE0F}" srcOrd="1" destOrd="0" parTransId="{EE1F8BD4-5CD4-4AE5-9CA9-0594FB5BED38}" sibTransId="{AF73E497-10CA-4E56-8BA8-6E9199B9F630}"/>
    <dgm:cxn modelId="{C97C14A6-BF6E-4718-A04F-156A7949EF24}" type="presOf" srcId="{61E7F053-1F8F-4B8A-8155-EA18BB8BEE0F}" destId="{8625AB8C-8BF3-427F-A5F9-453BCFE9795F}" srcOrd="0" destOrd="0" presId="urn:microsoft.com/office/officeart/2005/8/layout/pyramid3"/>
    <dgm:cxn modelId="{FC080DA9-7F6F-47DA-AA5B-839959296E0E}" type="presOf" srcId="{160A0259-B1B7-448F-AB02-FE8C95A00A04}" destId="{37EE3D2F-D294-46C3-9048-7843512945A0}" srcOrd="0" destOrd="0" presId="urn:microsoft.com/office/officeart/2005/8/layout/pyramid3"/>
    <dgm:cxn modelId="{F9976EDB-FE58-4C11-BBA0-71E008E19300}" srcId="{AFE2314C-9F33-4984-86D7-DD0A35820FBA}" destId="{160A0259-B1B7-448F-AB02-FE8C95A00A04}" srcOrd="0" destOrd="0" parTransId="{DE84CEE1-15AE-4922-8CF2-62EA13D9CA1D}" sibTransId="{6CE32E23-793D-42AD-A3C7-EED9CB7EF441}"/>
    <dgm:cxn modelId="{5868D9AF-9B94-401F-A329-B5CE56ACAA74}" type="presParOf" srcId="{D3B91B67-ED15-4817-ADD8-E7502E390F87}" destId="{66C4AE59-7A7F-415F-997F-013F797276DD}" srcOrd="0" destOrd="0" presId="urn:microsoft.com/office/officeart/2005/8/layout/pyramid3"/>
    <dgm:cxn modelId="{9733B120-C313-43A8-9C37-978F25EB1AE2}" type="presParOf" srcId="{66C4AE59-7A7F-415F-997F-013F797276DD}" destId="{37EE3D2F-D294-46C3-9048-7843512945A0}" srcOrd="0" destOrd="0" presId="urn:microsoft.com/office/officeart/2005/8/layout/pyramid3"/>
    <dgm:cxn modelId="{E7559EAC-9113-4D2F-8863-8572AEED4477}" type="presParOf" srcId="{66C4AE59-7A7F-415F-997F-013F797276DD}" destId="{76AF1BD6-B27A-4F06-BEAF-E86136AF8204}" srcOrd="1" destOrd="0" presId="urn:microsoft.com/office/officeart/2005/8/layout/pyramid3"/>
    <dgm:cxn modelId="{E74BFC40-323C-416C-B801-23BCF341C7E7}" type="presParOf" srcId="{D3B91B67-ED15-4817-ADD8-E7502E390F87}" destId="{AF183153-AAAA-4D27-8CA9-89D3EC83C7A8}" srcOrd="1" destOrd="0" presId="urn:microsoft.com/office/officeart/2005/8/layout/pyramid3"/>
    <dgm:cxn modelId="{83EB90C0-3016-48A0-A15A-3F942D9E7F55}" type="presParOf" srcId="{AF183153-AAAA-4D27-8CA9-89D3EC83C7A8}" destId="{8625AB8C-8BF3-427F-A5F9-453BCFE9795F}" srcOrd="0" destOrd="0" presId="urn:microsoft.com/office/officeart/2005/8/layout/pyramid3"/>
    <dgm:cxn modelId="{A6F5CBC9-854F-4609-BA7A-819CA8793C26}" type="presParOf" srcId="{AF183153-AAAA-4D27-8CA9-89D3EC83C7A8}" destId="{F70C6007-3838-4864-A78C-60BA925E6FAE}" srcOrd="1" destOrd="0" presId="urn:microsoft.com/office/officeart/2005/8/layout/pyramid3"/>
    <dgm:cxn modelId="{17F1F3BA-2605-4666-B019-BA2403B65D7E}" type="presParOf" srcId="{D3B91B67-ED15-4817-ADD8-E7502E390F87}" destId="{CC02E759-2981-4F4F-9AA1-D575E2C3829D}" srcOrd="2" destOrd="0" presId="urn:microsoft.com/office/officeart/2005/8/layout/pyramid3"/>
    <dgm:cxn modelId="{EC1B2342-498F-4CC8-9E7D-27774B471911}" type="presParOf" srcId="{CC02E759-2981-4F4F-9AA1-D575E2C3829D}" destId="{E5A15A1C-B0E2-4043-A40D-8E1E7AFFBA4D}" srcOrd="0" destOrd="0" presId="urn:microsoft.com/office/officeart/2005/8/layout/pyramid3"/>
    <dgm:cxn modelId="{90E401F7-6ECC-4996-91F9-9C9803AA9DC1}" type="presParOf" srcId="{CC02E759-2981-4F4F-9AA1-D575E2C3829D}" destId="{28E8D8AF-E1AF-4EE3-B2D0-A467DAED50C9}" srcOrd="1" destOrd="0" presId="urn:microsoft.com/office/officeart/2005/8/layout/pyramid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DBED53-EBEB-4D5B-AD41-EDCF42C97661}" type="doc">
      <dgm:prSet loTypeId="urn:microsoft.com/office/officeart/2005/8/layout/gear1" loCatId="relationship" qsTypeId="urn:microsoft.com/office/officeart/2005/8/quickstyle/simple1" qsCatId="simple" csTypeId="urn:microsoft.com/office/officeart/2005/8/colors/accent1_2" csCatId="accent1" phldr="1"/>
      <dgm:spPr/>
    </dgm:pt>
    <dgm:pt modelId="{72BCF1BC-7F34-4E0C-87EE-5CD40A2E8C73}">
      <dgm:prSet phldrT="[Text]" custT="1"/>
      <dgm:spPr>
        <a:solidFill>
          <a:srgbClr val="004065"/>
        </a:solidFill>
        <a:ln>
          <a:solidFill>
            <a:srgbClr val="004065"/>
          </a:solidFill>
        </a:ln>
      </dgm:spPr>
      <dgm:t>
        <a:bodyPr/>
        <a:lstStyle/>
        <a:p>
          <a:r>
            <a:rPr lang="en-US" sz="1500" b="1" dirty="0"/>
            <a:t>Systems Level</a:t>
          </a:r>
        </a:p>
      </dgm:t>
    </dgm:pt>
    <dgm:pt modelId="{4BDD55F0-06DF-4965-93B5-1453240553C2}" type="parTrans" cxnId="{FB67FFC5-7CBA-45EF-90F2-7AAC4809DEA6}">
      <dgm:prSet/>
      <dgm:spPr/>
      <dgm:t>
        <a:bodyPr/>
        <a:lstStyle/>
        <a:p>
          <a:endParaRPr lang="en-US"/>
        </a:p>
      </dgm:t>
    </dgm:pt>
    <dgm:pt modelId="{6DEDA411-FE4B-4571-824A-075FBAB25095}" type="sibTrans" cxnId="{FB67FFC5-7CBA-45EF-90F2-7AAC4809DEA6}">
      <dgm:prSet/>
      <dgm:spPr>
        <a:solidFill>
          <a:srgbClr val="004065"/>
        </a:solidFill>
        <a:ln>
          <a:noFill/>
        </a:ln>
      </dgm:spPr>
      <dgm:t>
        <a:bodyPr/>
        <a:lstStyle/>
        <a:p>
          <a:endParaRPr lang="en-US"/>
        </a:p>
      </dgm:t>
    </dgm:pt>
    <dgm:pt modelId="{26A24775-B555-471B-BCD7-4B5595A0EA79}">
      <dgm:prSet phldrT="[Text]" custT="1"/>
      <dgm:spPr>
        <a:solidFill>
          <a:srgbClr val="0096D6"/>
        </a:solidFill>
      </dgm:spPr>
      <dgm:t>
        <a:bodyPr/>
        <a:lstStyle/>
        <a:p>
          <a:r>
            <a:rPr lang="en-US" sz="1500" b="1" dirty="0"/>
            <a:t>Personal Level</a:t>
          </a:r>
        </a:p>
      </dgm:t>
    </dgm:pt>
    <dgm:pt modelId="{6AE6C6C5-C66F-48F0-88AE-8D39301B9820}" type="parTrans" cxnId="{F81AECB6-AF12-4C3D-B45A-46E02112316D}">
      <dgm:prSet/>
      <dgm:spPr/>
      <dgm:t>
        <a:bodyPr/>
        <a:lstStyle/>
        <a:p>
          <a:endParaRPr lang="en-US"/>
        </a:p>
      </dgm:t>
    </dgm:pt>
    <dgm:pt modelId="{DC55C396-AEAD-40DD-9110-2793D90E7E3A}" type="sibTrans" cxnId="{F81AECB6-AF12-4C3D-B45A-46E02112316D}">
      <dgm:prSet/>
      <dgm:spPr>
        <a:solidFill>
          <a:srgbClr val="0096D6"/>
        </a:solidFill>
      </dgm:spPr>
      <dgm:t>
        <a:bodyPr/>
        <a:lstStyle/>
        <a:p>
          <a:endParaRPr lang="en-US"/>
        </a:p>
      </dgm:t>
    </dgm:pt>
    <dgm:pt modelId="{BE3FD6EC-4EE3-449A-A1CB-633380CEEF13}" type="pres">
      <dgm:prSet presAssocID="{D5DBED53-EBEB-4D5B-AD41-EDCF42C97661}" presName="composite" presStyleCnt="0">
        <dgm:presLayoutVars>
          <dgm:chMax val="3"/>
          <dgm:animLvl val="lvl"/>
          <dgm:resizeHandles val="exact"/>
        </dgm:presLayoutVars>
      </dgm:prSet>
      <dgm:spPr/>
    </dgm:pt>
    <dgm:pt modelId="{4616CB3B-91C0-4413-A082-C17F37CE768B}" type="pres">
      <dgm:prSet presAssocID="{72BCF1BC-7F34-4E0C-87EE-5CD40A2E8C73}" presName="gear1" presStyleLbl="node1" presStyleIdx="0" presStyleCnt="2" custAng="20959129" custScaleX="97570" custScaleY="95506" custLinFactNeighborX="-807" custLinFactNeighborY="-50835">
        <dgm:presLayoutVars>
          <dgm:chMax val="1"/>
          <dgm:bulletEnabled val="1"/>
        </dgm:presLayoutVars>
      </dgm:prSet>
      <dgm:spPr/>
    </dgm:pt>
    <dgm:pt modelId="{2C25B750-52F8-41AD-8154-190E6D5E380E}" type="pres">
      <dgm:prSet presAssocID="{72BCF1BC-7F34-4E0C-87EE-5CD40A2E8C73}" presName="gear1srcNode" presStyleLbl="node1" presStyleIdx="0" presStyleCnt="2"/>
      <dgm:spPr/>
    </dgm:pt>
    <dgm:pt modelId="{3B23D79A-8DB0-41C9-B955-59ADF7AD0970}" type="pres">
      <dgm:prSet presAssocID="{72BCF1BC-7F34-4E0C-87EE-5CD40A2E8C73}" presName="gear1dstNode" presStyleLbl="node1" presStyleIdx="0" presStyleCnt="2"/>
      <dgm:spPr/>
    </dgm:pt>
    <dgm:pt modelId="{C4BE27E5-71C9-4F75-AA5F-0A14279D8089}" type="pres">
      <dgm:prSet presAssocID="{26A24775-B555-471B-BCD7-4B5595A0EA79}" presName="gear2" presStyleLbl="node1" presStyleIdx="1" presStyleCnt="2" custAng="825572" custScaleX="131019" custScaleY="127064" custLinFactNeighborX="-18610" custLinFactNeighborY="15206">
        <dgm:presLayoutVars>
          <dgm:chMax val="1"/>
          <dgm:bulletEnabled val="1"/>
        </dgm:presLayoutVars>
      </dgm:prSet>
      <dgm:spPr/>
    </dgm:pt>
    <dgm:pt modelId="{FD2A459F-844A-4FC9-8661-5BE6978D23FF}" type="pres">
      <dgm:prSet presAssocID="{26A24775-B555-471B-BCD7-4B5595A0EA79}" presName="gear2srcNode" presStyleLbl="node1" presStyleIdx="1" presStyleCnt="2"/>
      <dgm:spPr/>
    </dgm:pt>
    <dgm:pt modelId="{81C08E4D-4477-4A26-96E6-DFCEF19A01E9}" type="pres">
      <dgm:prSet presAssocID="{26A24775-B555-471B-BCD7-4B5595A0EA79}" presName="gear2dstNode" presStyleLbl="node1" presStyleIdx="1" presStyleCnt="2"/>
      <dgm:spPr/>
    </dgm:pt>
    <dgm:pt modelId="{4169444A-8E99-4D00-B627-93D8CAF1B469}" type="pres">
      <dgm:prSet presAssocID="{6DEDA411-FE4B-4571-824A-075FBAB25095}" presName="connector1" presStyleLbl="sibTrans2D1" presStyleIdx="0" presStyleCnt="2" custAng="7197002" custScaleX="59599" custScaleY="60185" custLinFactNeighborX="-11013" custLinFactNeighborY="-8475"/>
      <dgm:spPr/>
    </dgm:pt>
    <dgm:pt modelId="{DCF6EE41-8DF1-4247-B2ED-279E2251705D}" type="pres">
      <dgm:prSet presAssocID="{DC55C396-AEAD-40DD-9110-2793D90E7E3A}" presName="connector2" presStyleLbl="sibTrans2D1" presStyleIdx="1" presStyleCnt="2" custLinFactNeighborX="-20970" custLinFactNeighborY="7493"/>
      <dgm:spPr/>
    </dgm:pt>
  </dgm:ptLst>
  <dgm:cxnLst>
    <dgm:cxn modelId="{4E85820C-36C0-4D03-93FE-3440C0DFB619}" type="presOf" srcId="{26A24775-B555-471B-BCD7-4B5595A0EA79}" destId="{C4BE27E5-71C9-4F75-AA5F-0A14279D8089}" srcOrd="0" destOrd="0" presId="urn:microsoft.com/office/officeart/2005/8/layout/gear1"/>
    <dgm:cxn modelId="{C20C8C28-CEFF-4A9C-825D-8C38552BF5C2}" type="presOf" srcId="{DC55C396-AEAD-40DD-9110-2793D90E7E3A}" destId="{DCF6EE41-8DF1-4247-B2ED-279E2251705D}" srcOrd="0" destOrd="0" presId="urn:microsoft.com/office/officeart/2005/8/layout/gear1"/>
    <dgm:cxn modelId="{5F549240-35C8-4664-89F4-D54A2B0FA35D}" type="presOf" srcId="{D5DBED53-EBEB-4D5B-AD41-EDCF42C97661}" destId="{BE3FD6EC-4EE3-449A-A1CB-633380CEEF13}" srcOrd="0" destOrd="0" presId="urn:microsoft.com/office/officeart/2005/8/layout/gear1"/>
    <dgm:cxn modelId="{59C7024C-3E4D-44CD-B46C-17D87CFB2009}" type="presOf" srcId="{26A24775-B555-471B-BCD7-4B5595A0EA79}" destId="{FD2A459F-844A-4FC9-8661-5BE6978D23FF}" srcOrd="1" destOrd="0" presId="urn:microsoft.com/office/officeart/2005/8/layout/gear1"/>
    <dgm:cxn modelId="{4C0C667B-B635-4C5E-8910-B1084572F5CF}" type="presOf" srcId="{72BCF1BC-7F34-4E0C-87EE-5CD40A2E8C73}" destId="{4616CB3B-91C0-4413-A082-C17F37CE768B}" srcOrd="0" destOrd="0" presId="urn:microsoft.com/office/officeart/2005/8/layout/gear1"/>
    <dgm:cxn modelId="{67413288-FD93-4FAD-BE28-CF1BC0737992}" type="presOf" srcId="{26A24775-B555-471B-BCD7-4B5595A0EA79}" destId="{81C08E4D-4477-4A26-96E6-DFCEF19A01E9}" srcOrd="2" destOrd="0" presId="urn:microsoft.com/office/officeart/2005/8/layout/gear1"/>
    <dgm:cxn modelId="{F81AECB6-AF12-4C3D-B45A-46E02112316D}" srcId="{D5DBED53-EBEB-4D5B-AD41-EDCF42C97661}" destId="{26A24775-B555-471B-BCD7-4B5595A0EA79}" srcOrd="1" destOrd="0" parTransId="{6AE6C6C5-C66F-48F0-88AE-8D39301B9820}" sibTransId="{DC55C396-AEAD-40DD-9110-2793D90E7E3A}"/>
    <dgm:cxn modelId="{C7D776BC-972F-4A04-9249-4C3A2F27C6D8}" type="presOf" srcId="{72BCF1BC-7F34-4E0C-87EE-5CD40A2E8C73}" destId="{3B23D79A-8DB0-41C9-B955-59ADF7AD0970}" srcOrd="2" destOrd="0" presId="urn:microsoft.com/office/officeart/2005/8/layout/gear1"/>
    <dgm:cxn modelId="{443946C5-8ABC-483E-9AFB-7BFF9B03A707}" type="presOf" srcId="{6DEDA411-FE4B-4571-824A-075FBAB25095}" destId="{4169444A-8E99-4D00-B627-93D8CAF1B469}" srcOrd="0" destOrd="0" presId="urn:microsoft.com/office/officeart/2005/8/layout/gear1"/>
    <dgm:cxn modelId="{FB67FFC5-7CBA-45EF-90F2-7AAC4809DEA6}" srcId="{D5DBED53-EBEB-4D5B-AD41-EDCF42C97661}" destId="{72BCF1BC-7F34-4E0C-87EE-5CD40A2E8C73}" srcOrd="0" destOrd="0" parTransId="{4BDD55F0-06DF-4965-93B5-1453240553C2}" sibTransId="{6DEDA411-FE4B-4571-824A-075FBAB25095}"/>
    <dgm:cxn modelId="{04ED01F0-D8E8-4AE7-9AC8-9EB52F3F90A9}" type="presOf" srcId="{72BCF1BC-7F34-4E0C-87EE-5CD40A2E8C73}" destId="{2C25B750-52F8-41AD-8154-190E6D5E380E}" srcOrd="1" destOrd="0" presId="urn:microsoft.com/office/officeart/2005/8/layout/gear1"/>
    <dgm:cxn modelId="{A219742C-D8B6-4E88-BF0B-E323DA27444D}" type="presParOf" srcId="{BE3FD6EC-4EE3-449A-A1CB-633380CEEF13}" destId="{4616CB3B-91C0-4413-A082-C17F37CE768B}" srcOrd="0" destOrd="0" presId="urn:microsoft.com/office/officeart/2005/8/layout/gear1"/>
    <dgm:cxn modelId="{A7D4353F-3660-4FE4-936E-F428C88B3342}" type="presParOf" srcId="{BE3FD6EC-4EE3-449A-A1CB-633380CEEF13}" destId="{2C25B750-52F8-41AD-8154-190E6D5E380E}" srcOrd="1" destOrd="0" presId="urn:microsoft.com/office/officeart/2005/8/layout/gear1"/>
    <dgm:cxn modelId="{3AA67F17-CDAB-4600-B558-38D9EAF4E156}" type="presParOf" srcId="{BE3FD6EC-4EE3-449A-A1CB-633380CEEF13}" destId="{3B23D79A-8DB0-41C9-B955-59ADF7AD0970}" srcOrd="2" destOrd="0" presId="urn:microsoft.com/office/officeart/2005/8/layout/gear1"/>
    <dgm:cxn modelId="{C522A711-F863-4B25-B30E-D108FF3A1E83}" type="presParOf" srcId="{BE3FD6EC-4EE3-449A-A1CB-633380CEEF13}" destId="{C4BE27E5-71C9-4F75-AA5F-0A14279D8089}" srcOrd="3" destOrd="0" presId="urn:microsoft.com/office/officeart/2005/8/layout/gear1"/>
    <dgm:cxn modelId="{0A806A5E-97FB-4CB6-A8CC-B281D9C0A54A}" type="presParOf" srcId="{BE3FD6EC-4EE3-449A-A1CB-633380CEEF13}" destId="{FD2A459F-844A-4FC9-8661-5BE6978D23FF}" srcOrd="4" destOrd="0" presId="urn:microsoft.com/office/officeart/2005/8/layout/gear1"/>
    <dgm:cxn modelId="{4E56C287-E3B1-4BC6-A7B7-FEC90FEA181C}" type="presParOf" srcId="{BE3FD6EC-4EE3-449A-A1CB-633380CEEF13}" destId="{81C08E4D-4477-4A26-96E6-DFCEF19A01E9}" srcOrd="5" destOrd="0" presId="urn:microsoft.com/office/officeart/2005/8/layout/gear1"/>
    <dgm:cxn modelId="{EE54CBFA-6EA8-4600-B760-11FC6DDBC373}" type="presParOf" srcId="{BE3FD6EC-4EE3-449A-A1CB-633380CEEF13}" destId="{4169444A-8E99-4D00-B627-93D8CAF1B469}" srcOrd="6" destOrd="0" presId="urn:microsoft.com/office/officeart/2005/8/layout/gear1"/>
    <dgm:cxn modelId="{42B4CFCD-5C65-4A71-B31F-BF8302430E16}" type="presParOf" srcId="{BE3FD6EC-4EE3-449A-A1CB-633380CEEF13}" destId="{DCF6EE41-8DF1-4247-B2ED-279E2251705D}"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E1555C-5076-4EB3-BCB5-B8E49CEF9E3B}"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BD5AF61C-26DC-47F6-89B9-13FB406BFED7}">
      <dgm:prSet phldrT="[Text]"/>
      <dgm:spPr>
        <a:solidFill>
          <a:srgbClr val="FFEEBB"/>
        </a:solidFill>
        <a:ln>
          <a:solidFill>
            <a:srgbClr val="FFEEBB"/>
          </a:solidFill>
        </a:ln>
      </dgm:spPr>
      <dgm:t>
        <a:bodyPr/>
        <a:lstStyle/>
        <a:p>
          <a:r>
            <a:rPr lang="en-US" dirty="0">
              <a:solidFill>
                <a:srgbClr val="000000"/>
              </a:solidFill>
            </a:rPr>
            <a:t>LGBTQI cancer disparities</a:t>
          </a:r>
        </a:p>
      </dgm:t>
    </dgm:pt>
    <dgm:pt modelId="{D8A18FB3-00F2-49FC-ADF1-942A9657D008}" type="parTrans" cxnId="{979AE650-5D43-4727-A37C-CEA27FC280B8}">
      <dgm:prSet/>
      <dgm:spPr/>
      <dgm:t>
        <a:bodyPr/>
        <a:lstStyle/>
        <a:p>
          <a:endParaRPr lang="en-US"/>
        </a:p>
      </dgm:t>
    </dgm:pt>
    <dgm:pt modelId="{6FA6516F-E510-4799-AF99-6588E411C3EC}" type="sibTrans" cxnId="{979AE650-5D43-4727-A37C-CEA27FC280B8}">
      <dgm:prSet/>
      <dgm:spPr/>
      <dgm:t>
        <a:bodyPr/>
        <a:lstStyle/>
        <a:p>
          <a:endParaRPr lang="en-US"/>
        </a:p>
      </dgm:t>
    </dgm:pt>
    <dgm:pt modelId="{A95DE41F-F56C-4DCD-BA08-26B5A333C0CD}">
      <dgm:prSet phldrT="[Text]"/>
      <dgm:spPr>
        <a:solidFill>
          <a:srgbClr val="004065"/>
        </a:solidFill>
        <a:ln>
          <a:noFill/>
        </a:ln>
      </dgm:spPr>
      <dgm:t>
        <a:bodyPr/>
        <a:lstStyle/>
        <a:p>
          <a:r>
            <a:rPr lang="en-US" dirty="0"/>
            <a:t>Discrimination</a:t>
          </a:r>
        </a:p>
      </dgm:t>
    </dgm:pt>
    <dgm:pt modelId="{E452F461-5A82-45C1-A998-E6B71BB521A3}" type="parTrans" cxnId="{A884B95D-4D05-40BC-A2FB-47061D4D7369}">
      <dgm:prSet/>
      <dgm:spPr>
        <a:solidFill>
          <a:srgbClr val="004065"/>
        </a:solidFill>
      </dgm:spPr>
      <dgm:t>
        <a:bodyPr/>
        <a:lstStyle/>
        <a:p>
          <a:endParaRPr lang="en-US">
            <a:solidFill>
              <a:srgbClr val="FFEEBB"/>
            </a:solidFill>
          </a:endParaRPr>
        </a:p>
      </dgm:t>
    </dgm:pt>
    <dgm:pt modelId="{FEC73D9D-FF75-4D23-9BE9-91449C13BD72}" type="sibTrans" cxnId="{A884B95D-4D05-40BC-A2FB-47061D4D7369}">
      <dgm:prSet/>
      <dgm:spPr/>
      <dgm:t>
        <a:bodyPr/>
        <a:lstStyle/>
        <a:p>
          <a:endParaRPr lang="en-US"/>
        </a:p>
      </dgm:t>
    </dgm:pt>
    <dgm:pt modelId="{61337B11-FEB0-48D9-943F-A1041580E9FA}">
      <dgm:prSet phldrT="[Text]"/>
      <dgm:spPr>
        <a:solidFill>
          <a:srgbClr val="0096D6"/>
        </a:solidFill>
        <a:ln>
          <a:solidFill>
            <a:srgbClr val="0096D6"/>
          </a:solidFill>
        </a:ln>
      </dgm:spPr>
      <dgm:t>
        <a:bodyPr/>
        <a:lstStyle/>
        <a:p>
          <a:r>
            <a:rPr lang="en-US" dirty="0"/>
            <a:t>Patient-provider communication gaps</a:t>
          </a:r>
        </a:p>
      </dgm:t>
    </dgm:pt>
    <dgm:pt modelId="{D804D838-3004-4EEB-9FB4-44178852CA0C}" type="parTrans" cxnId="{BEC066BA-48B3-4C9C-A320-B1B3631798E9}">
      <dgm:prSet/>
      <dgm:spPr>
        <a:solidFill>
          <a:srgbClr val="0096D6"/>
        </a:solidFill>
      </dgm:spPr>
      <dgm:t>
        <a:bodyPr/>
        <a:lstStyle/>
        <a:p>
          <a:endParaRPr lang="en-US"/>
        </a:p>
      </dgm:t>
    </dgm:pt>
    <dgm:pt modelId="{304ABFA0-9F60-46FD-B86C-BA6EECCB2883}" type="sibTrans" cxnId="{BEC066BA-48B3-4C9C-A320-B1B3631798E9}">
      <dgm:prSet/>
      <dgm:spPr/>
      <dgm:t>
        <a:bodyPr/>
        <a:lstStyle/>
        <a:p>
          <a:endParaRPr lang="en-US"/>
        </a:p>
      </dgm:t>
    </dgm:pt>
    <dgm:pt modelId="{9D92B8C2-B654-4538-977F-F5A2D703332A}">
      <dgm:prSet phldrT="[Text]"/>
      <dgm:spPr>
        <a:solidFill>
          <a:srgbClr val="C8B18B"/>
        </a:solidFill>
      </dgm:spPr>
      <dgm:t>
        <a:bodyPr/>
        <a:lstStyle/>
        <a:p>
          <a:r>
            <a:rPr lang="en-US" dirty="0"/>
            <a:t>Gaps in quality of care</a:t>
          </a:r>
        </a:p>
      </dgm:t>
    </dgm:pt>
    <dgm:pt modelId="{088540FC-21F8-4730-9A27-4948C397DADE}" type="parTrans" cxnId="{58A5A981-F6DA-4412-9861-5D15DFF266D2}">
      <dgm:prSet/>
      <dgm:spPr>
        <a:solidFill>
          <a:srgbClr val="C8B18B"/>
        </a:solidFill>
      </dgm:spPr>
      <dgm:t>
        <a:bodyPr/>
        <a:lstStyle/>
        <a:p>
          <a:endParaRPr lang="en-US"/>
        </a:p>
      </dgm:t>
    </dgm:pt>
    <dgm:pt modelId="{42754766-935F-43BC-9687-596C1ECEF9FF}" type="sibTrans" cxnId="{58A5A981-F6DA-4412-9861-5D15DFF266D2}">
      <dgm:prSet/>
      <dgm:spPr/>
      <dgm:t>
        <a:bodyPr/>
        <a:lstStyle/>
        <a:p>
          <a:endParaRPr lang="en-US"/>
        </a:p>
      </dgm:t>
    </dgm:pt>
    <dgm:pt modelId="{0C49B285-0EFC-47A3-A04D-DE00596274AF}" type="pres">
      <dgm:prSet presAssocID="{BDE1555C-5076-4EB3-BCB5-B8E49CEF9E3B}" presName="cycle" presStyleCnt="0">
        <dgm:presLayoutVars>
          <dgm:chMax val="1"/>
          <dgm:dir/>
          <dgm:animLvl val="ctr"/>
          <dgm:resizeHandles val="exact"/>
        </dgm:presLayoutVars>
      </dgm:prSet>
      <dgm:spPr/>
    </dgm:pt>
    <dgm:pt modelId="{43025C27-082A-4601-A713-4C454F37E7F3}" type="pres">
      <dgm:prSet presAssocID="{BD5AF61C-26DC-47F6-89B9-13FB406BFED7}" presName="centerShape" presStyleLbl="node0" presStyleIdx="0" presStyleCnt="1"/>
      <dgm:spPr/>
    </dgm:pt>
    <dgm:pt modelId="{A70BCDE1-EED3-4146-911D-DD9FAB5E6462}" type="pres">
      <dgm:prSet presAssocID="{E452F461-5A82-45C1-A998-E6B71BB521A3}" presName="parTrans" presStyleLbl="bgSibTrans2D1" presStyleIdx="0" presStyleCnt="3"/>
      <dgm:spPr/>
    </dgm:pt>
    <dgm:pt modelId="{9E3969BB-FE95-4ACA-8874-6411AC6FFE46}" type="pres">
      <dgm:prSet presAssocID="{A95DE41F-F56C-4DCD-BA08-26B5A333C0CD}" presName="node" presStyleLbl="node1" presStyleIdx="0" presStyleCnt="3" custScaleX="107058" custScaleY="98035" custRadScaleRad="109828" custRadScaleInc="-8378">
        <dgm:presLayoutVars>
          <dgm:bulletEnabled val="1"/>
        </dgm:presLayoutVars>
      </dgm:prSet>
      <dgm:spPr/>
    </dgm:pt>
    <dgm:pt modelId="{DD6CF671-7D78-4603-9C81-6A1C0BCE4182}" type="pres">
      <dgm:prSet presAssocID="{D804D838-3004-4EEB-9FB4-44178852CA0C}" presName="parTrans" presStyleLbl="bgSibTrans2D1" presStyleIdx="1" presStyleCnt="3" custScaleX="97537" custLinFactNeighborX="-2303"/>
      <dgm:spPr/>
    </dgm:pt>
    <dgm:pt modelId="{C67C9B14-8444-43EB-B1A6-09464DDA3A4F}" type="pres">
      <dgm:prSet presAssocID="{61337B11-FEB0-48D9-943F-A1041580E9FA}" presName="node" presStyleLbl="node1" presStyleIdx="1" presStyleCnt="3" custScaleX="119950" custScaleY="84431" custRadScaleRad="96723" custRadScaleInc="3130">
        <dgm:presLayoutVars>
          <dgm:bulletEnabled val="1"/>
        </dgm:presLayoutVars>
      </dgm:prSet>
      <dgm:spPr/>
    </dgm:pt>
    <dgm:pt modelId="{38C68C42-E148-4DF3-96B0-DF6D2B85A59B}" type="pres">
      <dgm:prSet presAssocID="{088540FC-21F8-4730-9A27-4948C397DADE}" presName="parTrans" presStyleLbl="bgSibTrans2D1" presStyleIdx="2" presStyleCnt="3"/>
      <dgm:spPr/>
    </dgm:pt>
    <dgm:pt modelId="{2FDA65F9-3A30-4BE6-9E45-9B1BA5D3D319}" type="pres">
      <dgm:prSet presAssocID="{9D92B8C2-B654-4538-977F-F5A2D703332A}" presName="node" presStyleLbl="node1" presStyleIdx="2" presStyleCnt="3" custScaleX="117489" custScaleY="83212" custRadScaleRad="111475" custRadScaleInc="14745">
        <dgm:presLayoutVars>
          <dgm:bulletEnabled val="1"/>
        </dgm:presLayoutVars>
      </dgm:prSet>
      <dgm:spPr/>
    </dgm:pt>
  </dgm:ptLst>
  <dgm:cxnLst>
    <dgm:cxn modelId="{1908EB09-53D0-47F7-B209-62963CE49195}" type="presOf" srcId="{61337B11-FEB0-48D9-943F-A1041580E9FA}" destId="{C67C9B14-8444-43EB-B1A6-09464DDA3A4F}" srcOrd="0" destOrd="0" presId="urn:microsoft.com/office/officeart/2005/8/layout/radial4"/>
    <dgm:cxn modelId="{A884B95D-4D05-40BC-A2FB-47061D4D7369}" srcId="{BD5AF61C-26DC-47F6-89B9-13FB406BFED7}" destId="{A95DE41F-F56C-4DCD-BA08-26B5A333C0CD}" srcOrd="0" destOrd="0" parTransId="{E452F461-5A82-45C1-A998-E6B71BB521A3}" sibTransId="{FEC73D9D-FF75-4D23-9BE9-91449C13BD72}"/>
    <dgm:cxn modelId="{0CA53245-A013-4274-8E87-4B99FAE518BF}" type="presOf" srcId="{BDE1555C-5076-4EB3-BCB5-B8E49CEF9E3B}" destId="{0C49B285-0EFC-47A3-A04D-DE00596274AF}" srcOrd="0" destOrd="0" presId="urn:microsoft.com/office/officeart/2005/8/layout/radial4"/>
    <dgm:cxn modelId="{979AE650-5D43-4727-A37C-CEA27FC280B8}" srcId="{BDE1555C-5076-4EB3-BCB5-B8E49CEF9E3B}" destId="{BD5AF61C-26DC-47F6-89B9-13FB406BFED7}" srcOrd="0" destOrd="0" parTransId="{D8A18FB3-00F2-49FC-ADF1-942A9657D008}" sibTransId="{6FA6516F-E510-4799-AF99-6588E411C3EC}"/>
    <dgm:cxn modelId="{58A5A981-F6DA-4412-9861-5D15DFF266D2}" srcId="{BD5AF61C-26DC-47F6-89B9-13FB406BFED7}" destId="{9D92B8C2-B654-4538-977F-F5A2D703332A}" srcOrd="2" destOrd="0" parTransId="{088540FC-21F8-4730-9A27-4948C397DADE}" sibTransId="{42754766-935F-43BC-9687-596C1ECEF9FF}"/>
    <dgm:cxn modelId="{960C02AD-9772-4A15-8878-8A0CD1F7AC0A}" type="presOf" srcId="{A95DE41F-F56C-4DCD-BA08-26B5A333C0CD}" destId="{9E3969BB-FE95-4ACA-8874-6411AC6FFE46}" srcOrd="0" destOrd="0" presId="urn:microsoft.com/office/officeart/2005/8/layout/radial4"/>
    <dgm:cxn modelId="{DBCB2AB6-6ABC-4769-A246-04A077F687DA}" type="presOf" srcId="{088540FC-21F8-4730-9A27-4948C397DADE}" destId="{38C68C42-E148-4DF3-96B0-DF6D2B85A59B}" srcOrd="0" destOrd="0" presId="urn:microsoft.com/office/officeart/2005/8/layout/radial4"/>
    <dgm:cxn modelId="{BEC066BA-48B3-4C9C-A320-B1B3631798E9}" srcId="{BD5AF61C-26DC-47F6-89B9-13FB406BFED7}" destId="{61337B11-FEB0-48D9-943F-A1041580E9FA}" srcOrd="1" destOrd="0" parTransId="{D804D838-3004-4EEB-9FB4-44178852CA0C}" sibTransId="{304ABFA0-9F60-46FD-B86C-BA6EECCB2883}"/>
    <dgm:cxn modelId="{9FB7DCCD-5EFD-4692-BCFA-9999402BD0E3}" type="presOf" srcId="{9D92B8C2-B654-4538-977F-F5A2D703332A}" destId="{2FDA65F9-3A30-4BE6-9E45-9B1BA5D3D319}" srcOrd="0" destOrd="0" presId="urn:microsoft.com/office/officeart/2005/8/layout/radial4"/>
    <dgm:cxn modelId="{C748F5E5-B804-48B7-9E7C-A1DE9EC3444B}" type="presOf" srcId="{D804D838-3004-4EEB-9FB4-44178852CA0C}" destId="{DD6CF671-7D78-4603-9C81-6A1C0BCE4182}" srcOrd="0" destOrd="0" presId="urn:microsoft.com/office/officeart/2005/8/layout/radial4"/>
    <dgm:cxn modelId="{93B5CBF3-991D-456E-99FF-6E8D650F5F2C}" type="presOf" srcId="{E452F461-5A82-45C1-A998-E6B71BB521A3}" destId="{A70BCDE1-EED3-4146-911D-DD9FAB5E6462}" srcOrd="0" destOrd="0" presId="urn:microsoft.com/office/officeart/2005/8/layout/radial4"/>
    <dgm:cxn modelId="{8BAC19FA-0590-4755-8D81-E0106F29D624}" type="presOf" srcId="{BD5AF61C-26DC-47F6-89B9-13FB406BFED7}" destId="{43025C27-082A-4601-A713-4C454F37E7F3}" srcOrd="0" destOrd="0" presId="urn:microsoft.com/office/officeart/2005/8/layout/radial4"/>
    <dgm:cxn modelId="{5F4FC33D-4A63-4B12-A302-BDABD92A3DCC}" type="presParOf" srcId="{0C49B285-0EFC-47A3-A04D-DE00596274AF}" destId="{43025C27-082A-4601-A713-4C454F37E7F3}" srcOrd="0" destOrd="0" presId="urn:microsoft.com/office/officeart/2005/8/layout/radial4"/>
    <dgm:cxn modelId="{A1F1EF9F-A3DA-41DE-A1B1-4600F151361B}" type="presParOf" srcId="{0C49B285-0EFC-47A3-A04D-DE00596274AF}" destId="{A70BCDE1-EED3-4146-911D-DD9FAB5E6462}" srcOrd="1" destOrd="0" presId="urn:microsoft.com/office/officeart/2005/8/layout/radial4"/>
    <dgm:cxn modelId="{478DD94E-0BBE-4579-81D8-203D8290D2D1}" type="presParOf" srcId="{0C49B285-0EFC-47A3-A04D-DE00596274AF}" destId="{9E3969BB-FE95-4ACA-8874-6411AC6FFE46}" srcOrd="2" destOrd="0" presId="urn:microsoft.com/office/officeart/2005/8/layout/radial4"/>
    <dgm:cxn modelId="{573069E1-8C56-4031-B80C-ED5055CDF4F0}" type="presParOf" srcId="{0C49B285-0EFC-47A3-A04D-DE00596274AF}" destId="{DD6CF671-7D78-4603-9C81-6A1C0BCE4182}" srcOrd="3" destOrd="0" presId="urn:microsoft.com/office/officeart/2005/8/layout/radial4"/>
    <dgm:cxn modelId="{0D14FDE7-A0D0-4670-92AC-CC74D1DDD55A}" type="presParOf" srcId="{0C49B285-0EFC-47A3-A04D-DE00596274AF}" destId="{C67C9B14-8444-43EB-B1A6-09464DDA3A4F}" srcOrd="4" destOrd="0" presId="urn:microsoft.com/office/officeart/2005/8/layout/radial4"/>
    <dgm:cxn modelId="{15329961-3C6F-470F-AD42-B32B99913440}" type="presParOf" srcId="{0C49B285-0EFC-47A3-A04D-DE00596274AF}" destId="{38C68C42-E148-4DF3-96B0-DF6D2B85A59B}" srcOrd="5" destOrd="0" presId="urn:microsoft.com/office/officeart/2005/8/layout/radial4"/>
    <dgm:cxn modelId="{36F526AC-3B07-4C79-B9E8-21405EEC0BA3}" type="presParOf" srcId="{0C49B285-0EFC-47A3-A04D-DE00596274AF}" destId="{2FDA65F9-3A30-4BE6-9E45-9B1BA5D3D319}"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E66376-F32E-454A-AE0B-8B8893E48CF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78B85E12-D649-41A1-9DF9-87D2CDEDB27E}">
      <dgm:prSet phldrT="[Text]"/>
      <dgm:spPr>
        <a:solidFill>
          <a:schemeClr val="bg1">
            <a:alpha val="90000"/>
          </a:schemeClr>
        </a:solidFill>
        <a:ln>
          <a:solidFill>
            <a:schemeClr val="bg1">
              <a:alpha val="90000"/>
            </a:schemeClr>
          </a:solidFill>
        </a:ln>
      </dgm:spPr>
      <dgm:t>
        <a:bodyPr/>
        <a:lstStyle/>
        <a:p>
          <a:r>
            <a:rPr lang="en-US" dirty="0">
              <a:ln>
                <a:solidFill>
                  <a:schemeClr val="bg1"/>
                </a:solidFill>
              </a:ln>
              <a:solidFill>
                <a:schemeClr val="bg1"/>
              </a:solidFill>
            </a:rPr>
            <a:t>Stress</a:t>
          </a:r>
        </a:p>
      </dgm:t>
    </dgm:pt>
    <dgm:pt modelId="{30EF23E9-C565-48C3-8551-C2FCDA1C96D5}" type="parTrans" cxnId="{DB97CC27-458D-4443-B805-F031112AB2A5}">
      <dgm:prSet/>
      <dgm:spPr/>
      <dgm:t>
        <a:bodyPr/>
        <a:lstStyle/>
        <a:p>
          <a:endParaRPr lang="en-US"/>
        </a:p>
      </dgm:t>
    </dgm:pt>
    <dgm:pt modelId="{344760BC-B3D3-47B4-BF3D-BCDB82877FD6}" type="sibTrans" cxnId="{DB97CC27-458D-4443-B805-F031112AB2A5}">
      <dgm:prSet/>
      <dgm:spPr/>
      <dgm:t>
        <a:bodyPr/>
        <a:lstStyle/>
        <a:p>
          <a:endParaRPr lang="en-US"/>
        </a:p>
      </dgm:t>
    </dgm:pt>
    <dgm:pt modelId="{2CC5A5BB-B767-40A4-B794-AB48A5165848}">
      <dgm:prSet phldrT="[Text]"/>
      <dgm:spPr>
        <a:solidFill>
          <a:srgbClr val="0096D6"/>
        </a:solidFill>
      </dgm:spPr>
      <dgm:t>
        <a:bodyPr/>
        <a:lstStyle/>
        <a:p>
          <a:r>
            <a:rPr lang="en-US" dirty="0"/>
            <a:t>Regular stress</a:t>
          </a:r>
        </a:p>
      </dgm:t>
    </dgm:pt>
    <dgm:pt modelId="{71CE907F-AC1C-4FBA-887D-76317E4742A9}" type="parTrans" cxnId="{40DDA3BA-7E7C-4505-91DC-702F1A1E3FF4}">
      <dgm:prSet/>
      <dgm:spPr/>
      <dgm:t>
        <a:bodyPr/>
        <a:lstStyle/>
        <a:p>
          <a:endParaRPr lang="en-US"/>
        </a:p>
      </dgm:t>
    </dgm:pt>
    <dgm:pt modelId="{AFFDC4A7-41C3-4484-92CB-3B908CE70768}" type="sibTrans" cxnId="{40DDA3BA-7E7C-4505-91DC-702F1A1E3FF4}">
      <dgm:prSet/>
      <dgm:spPr/>
      <dgm:t>
        <a:bodyPr/>
        <a:lstStyle/>
        <a:p>
          <a:endParaRPr lang="en-US"/>
        </a:p>
      </dgm:t>
    </dgm:pt>
    <dgm:pt modelId="{CE724481-B627-4E46-956E-CBB9EF4FD432}">
      <dgm:prSet phldrT="[Text]"/>
      <dgm:spPr>
        <a:solidFill>
          <a:srgbClr val="0096D6"/>
        </a:solidFill>
      </dgm:spPr>
      <dgm:t>
        <a:bodyPr/>
        <a:lstStyle/>
        <a:p>
          <a:r>
            <a:rPr lang="en-US" dirty="0"/>
            <a:t>Social determinants of health</a:t>
          </a:r>
        </a:p>
      </dgm:t>
    </dgm:pt>
    <dgm:pt modelId="{7B605296-5097-4912-903C-F4B5BAE93182}" type="parTrans" cxnId="{EB199651-3A62-426A-8C4F-5AB2DDE34815}">
      <dgm:prSet/>
      <dgm:spPr/>
      <dgm:t>
        <a:bodyPr/>
        <a:lstStyle/>
        <a:p>
          <a:endParaRPr lang="en-US"/>
        </a:p>
      </dgm:t>
    </dgm:pt>
    <dgm:pt modelId="{CFD57520-EC84-4351-B387-FFED5939893D}" type="sibTrans" cxnId="{EB199651-3A62-426A-8C4F-5AB2DDE34815}">
      <dgm:prSet/>
      <dgm:spPr/>
      <dgm:t>
        <a:bodyPr/>
        <a:lstStyle/>
        <a:p>
          <a:endParaRPr lang="en-US"/>
        </a:p>
      </dgm:t>
    </dgm:pt>
    <dgm:pt modelId="{8B6AB940-D9B9-405A-A610-D93B0738CA3F}">
      <dgm:prSet phldrT="[Text]"/>
      <dgm:spPr>
        <a:solidFill>
          <a:srgbClr val="0096D6"/>
        </a:solidFill>
      </dgm:spPr>
      <dgm:t>
        <a:bodyPr/>
        <a:lstStyle/>
        <a:p>
          <a:r>
            <a:rPr lang="en-US" dirty="0"/>
            <a:t>Minority stress</a:t>
          </a:r>
        </a:p>
      </dgm:t>
    </dgm:pt>
    <dgm:pt modelId="{C9124E21-3786-498E-9726-46B9A9C500D5}" type="parTrans" cxnId="{04AB60B8-B3DC-4A31-91FD-4D539BA54380}">
      <dgm:prSet/>
      <dgm:spPr/>
      <dgm:t>
        <a:bodyPr/>
        <a:lstStyle/>
        <a:p>
          <a:endParaRPr lang="en-US"/>
        </a:p>
      </dgm:t>
    </dgm:pt>
    <dgm:pt modelId="{5C3DA9FE-0C91-4FEB-84D9-7ADE51C850EC}" type="sibTrans" cxnId="{04AB60B8-B3DC-4A31-91FD-4D539BA54380}">
      <dgm:prSet/>
      <dgm:spPr/>
      <dgm:t>
        <a:bodyPr/>
        <a:lstStyle/>
        <a:p>
          <a:endParaRPr lang="en-US"/>
        </a:p>
      </dgm:t>
    </dgm:pt>
    <dgm:pt modelId="{504FD474-7D76-4D47-87D4-4E2B583E11CF}">
      <dgm:prSet phldrT="[Text]"/>
      <dgm:spPr>
        <a:solidFill>
          <a:srgbClr val="0096D6"/>
        </a:solidFill>
      </dgm:spPr>
      <dgm:t>
        <a:bodyPr/>
        <a:lstStyle/>
        <a:p>
          <a:r>
            <a:rPr lang="en-US" dirty="0"/>
            <a:t>Regular stress</a:t>
          </a:r>
        </a:p>
      </dgm:t>
    </dgm:pt>
    <dgm:pt modelId="{0CC7F6EF-66DE-47AE-8B00-1763888CD4C0}" type="sibTrans" cxnId="{91A1C8EB-E55B-415B-8E04-E043400446FB}">
      <dgm:prSet/>
      <dgm:spPr/>
      <dgm:t>
        <a:bodyPr/>
        <a:lstStyle/>
        <a:p>
          <a:endParaRPr lang="en-US"/>
        </a:p>
      </dgm:t>
    </dgm:pt>
    <dgm:pt modelId="{C686C28A-3A42-4A41-9ED1-8D7DA2B385F7}" type="parTrans" cxnId="{91A1C8EB-E55B-415B-8E04-E043400446FB}">
      <dgm:prSet/>
      <dgm:spPr/>
      <dgm:t>
        <a:bodyPr/>
        <a:lstStyle/>
        <a:p>
          <a:endParaRPr lang="en-US"/>
        </a:p>
      </dgm:t>
    </dgm:pt>
    <dgm:pt modelId="{A2B546CB-07F3-4E0A-AE81-6C955D4907B1}">
      <dgm:prSet phldrT="[Text]"/>
      <dgm:spPr>
        <a:solidFill>
          <a:schemeClr val="bg1">
            <a:alpha val="90000"/>
          </a:schemeClr>
        </a:solidFill>
        <a:ln>
          <a:solidFill>
            <a:schemeClr val="bg1">
              <a:alpha val="90000"/>
            </a:schemeClr>
          </a:solidFill>
        </a:ln>
      </dgm:spPr>
      <dgm:t>
        <a:bodyPr/>
        <a:lstStyle/>
        <a:p>
          <a:endParaRPr lang="en-US" dirty="0"/>
        </a:p>
      </dgm:t>
    </dgm:pt>
    <dgm:pt modelId="{F705D607-A356-4C63-ABFD-6018DBF58FC6}" type="sibTrans" cxnId="{B1BF6D7D-BEBB-4BE6-A2EA-3618A03BD5D5}">
      <dgm:prSet/>
      <dgm:spPr/>
      <dgm:t>
        <a:bodyPr/>
        <a:lstStyle/>
        <a:p>
          <a:endParaRPr lang="en-US"/>
        </a:p>
      </dgm:t>
    </dgm:pt>
    <dgm:pt modelId="{A11685C5-9C70-463B-A0E7-E11703A1AAFB}" type="parTrans" cxnId="{B1BF6D7D-BEBB-4BE6-A2EA-3618A03BD5D5}">
      <dgm:prSet/>
      <dgm:spPr/>
      <dgm:t>
        <a:bodyPr/>
        <a:lstStyle/>
        <a:p>
          <a:endParaRPr lang="en-US"/>
        </a:p>
      </dgm:t>
    </dgm:pt>
    <dgm:pt modelId="{2A2956A8-07C1-4F54-B143-FB5165D5D390}">
      <dgm:prSet phldrT="[Text]"/>
      <dgm:spPr>
        <a:solidFill>
          <a:srgbClr val="0096D6"/>
        </a:solidFill>
      </dgm:spPr>
      <dgm:t>
        <a:bodyPr/>
        <a:lstStyle/>
        <a:p>
          <a:r>
            <a:rPr lang="en-US" dirty="0"/>
            <a:t>Social determinants of health</a:t>
          </a:r>
        </a:p>
      </dgm:t>
    </dgm:pt>
    <dgm:pt modelId="{9F5F215D-C137-46F9-BE6D-335D70B87CEF}" type="parTrans" cxnId="{7E7C717A-88E4-4802-B432-92F245AD1055}">
      <dgm:prSet/>
      <dgm:spPr/>
      <dgm:t>
        <a:bodyPr/>
        <a:lstStyle/>
        <a:p>
          <a:endParaRPr lang="en-US"/>
        </a:p>
      </dgm:t>
    </dgm:pt>
    <dgm:pt modelId="{25F5E868-F4D7-4FE4-B8B3-98C9B4D3FD60}" type="sibTrans" cxnId="{7E7C717A-88E4-4802-B432-92F245AD1055}">
      <dgm:prSet/>
      <dgm:spPr/>
      <dgm:t>
        <a:bodyPr/>
        <a:lstStyle/>
        <a:p>
          <a:endParaRPr lang="en-US"/>
        </a:p>
      </dgm:t>
    </dgm:pt>
    <dgm:pt modelId="{3682F849-812F-4D52-9D58-7422A5D4BCDF}" type="pres">
      <dgm:prSet presAssocID="{E2E66376-F32E-454A-AE0B-8B8893E48CFF}" presName="outerComposite" presStyleCnt="0">
        <dgm:presLayoutVars>
          <dgm:chMax val="2"/>
          <dgm:animLvl val="lvl"/>
          <dgm:resizeHandles val="exact"/>
        </dgm:presLayoutVars>
      </dgm:prSet>
      <dgm:spPr/>
    </dgm:pt>
    <dgm:pt modelId="{F5A01B41-CEF7-4924-A65C-758B0521B617}" type="pres">
      <dgm:prSet presAssocID="{E2E66376-F32E-454A-AE0B-8B8893E48CFF}" presName="dummyMaxCanvas" presStyleCnt="0"/>
      <dgm:spPr/>
    </dgm:pt>
    <dgm:pt modelId="{80E13B10-7E06-4167-BF08-77668548AABA}" type="pres">
      <dgm:prSet presAssocID="{E2E66376-F32E-454A-AE0B-8B8893E48CFF}" presName="parentComposite" presStyleCnt="0"/>
      <dgm:spPr/>
    </dgm:pt>
    <dgm:pt modelId="{18598828-D310-4172-94A9-98E109C52C9A}" type="pres">
      <dgm:prSet presAssocID="{E2E66376-F32E-454A-AE0B-8B8893E48CFF}" presName="parent1" presStyleLbl="alignAccFollowNode1" presStyleIdx="0" presStyleCnt="4" custFlipVert="0" custFlipHor="1" custScaleX="3125" custScaleY="12500" custLinFactX="-347" custLinFactY="200000" custLinFactNeighborX="-100000" custLinFactNeighborY="289844">
        <dgm:presLayoutVars>
          <dgm:chMax val="4"/>
        </dgm:presLayoutVars>
      </dgm:prSet>
      <dgm:spPr/>
    </dgm:pt>
    <dgm:pt modelId="{7B66559F-0DE4-4D52-9165-D7D685D865C3}" type="pres">
      <dgm:prSet presAssocID="{E2E66376-F32E-454A-AE0B-8B8893E48CFF}" presName="parent2" presStyleLbl="alignAccFollowNode1" presStyleIdx="1" presStyleCnt="4" custFlipVert="1" custFlipHor="1" custScaleX="13021" custScaleY="6250">
        <dgm:presLayoutVars>
          <dgm:chMax val="4"/>
        </dgm:presLayoutVars>
      </dgm:prSet>
      <dgm:spPr/>
    </dgm:pt>
    <dgm:pt modelId="{2FDB62D7-9446-4389-9FF3-AAF1839489A1}" type="pres">
      <dgm:prSet presAssocID="{E2E66376-F32E-454A-AE0B-8B8893E48CFF}" presName="childrenComposite" presStyleCnt="0"/>
      <dgm:spPr/>
    </dgm:pt>
    <dgm:pt modelId="{B883B839-4367-445B-9295-72F4D5D4E6BC}" type="pres">
      <dgm:prSet presAssocID="{E2E66376-F32E-454A-AE0B-8B8893E48CFF}" presName="dummyMaxCanvas_ChildArea" presStyleCnt="0"/>
      <dgm:spPr/>
    </dgm:pt>
    <dgm:pt modelId="{83EEB98F-09B8-45AD-BA15-544AA9184CF4}" type="pres">
      <dgm:prSet presAssocID="{E2E66376-F32E-454A-AE0B-8B8893E48CFF}" presName="fulcrum" presStyleLbl="alignAccFollowNode1" presStyleIdx="2" presStyleCnt="4"/>
      <dgm:spPr>
        <a:solidFill>
          <a:srgbClr val="004065">
            <a:alpha val="90000"/>
          </a:srgbClr>
        </a:solidFill>
        <a:ln>
          <a:noFill/>
        </a:ln>
      </dgm:spPr>
    </dgm:pt>
    <dgm:pt modelId="{6B60A456-4BF6-44A7-996E-F3405B00725E}" type="pres">
      <dgm:prSet presAssocID="{E2E66376-F32E-454A-AE0B-8B8893E48CFF}" presName="balance_23" presStyleLbl="alignAccFollowNode1" presStyleIdx="3" presStyleCnt="4" custAng="228703">
        <dgm:presLayoutVars>
          <dgm:bulletEnabled val="1"/>
        </dgm:presLayoutVars>
      </dgm:prSet>
      <dgm:spPr>
        <a:solidFill>
          <a:srgbClr val="033B57">
            <a:alpha val="90000"/>
          </a:srgbClr>
        </a:solidFill>
        <a:ln>
          <a:noFill/>
        </a:ln>
      </dgm:spPr>
    </dgm:pt>
    <dgm:pt modelId="{5F252033-D4CC-4ECD-91E8-3BF111EBF5A9}" type="pres">
      <dgm:prSet presAssocID="{E2E66376-F32E-454A-AE0B-8B8893E48CFF}" presName="right_23_1" presStyleLbl="node1" presStyleIdx="0" presStyleCnt="5" custAng="228686" custLinFactNeighborX="2736" custLinFactNeighborY="10764">
        <dgm:presLayoutVars>
          <dgm:bulletEnabled val="1"/>
        </dgm:presLayoutVars>
      </dgm:prSet>
      <dgm:spPr/>
    </dgm:pt>
    <dgm:pt modelId="{9D247B39-74F0-41F7-9387-FC68631ECB88}" type="pres">
      <dgm:prSet presAssocID="{E2E66376-F32E-454A-AE0B-8B8893E48CFF}" presName="right_23_2" presStyleLbl="node1" presStyleIdx="1" presStyleCnt="5" custAng="252293" custLinFactNeighborX="4800" custLinFactNeighborY="16811">
        <dgm:presLayoutVars>
          <dgm:bulletEnabled val="1"/>
        </dgm:presLayoutVars>
      </dgm:prSet>
      <dgm:spPr/>
    </dgm:pt>
    <dgm:pt modelId="{4CAF0460-4427-4802-9BD4-26A72B0E27AA}" type="pres">
      <dgm:prSet presAssocID="{E2E66376-F32E-454A-AE0B-8B8893E48CFF}" presName="right_23_3" presStyleLbl="node1" presStyleIdx="2" presStyleCnt="5" custAng="238290" custLinFactNeighborX="13600" custLinFactNeighborY="19497">
        <dgm:presLayoutVars>
          <dgm:bulletEnabled val="1"/>
        </dgm:presLayoutVars>
      </dgm:prSet>
      <dgm:spPr/>
    </dgm:pt>
    <dgm:pt modelId="{3043120A-A1A4-4B92-BC2C-14670CCDF9FC}" type="pres">
      <dgm:prSet presAssocID="{E2E66376-F32E-454A-AE0B-8B8893E48CFF}" presName="left_23_1" presStyleLbl="node1" presStyleIdx="3" presStyleCnt="5" custAng="238465" custLinFactNeighborX="5618" custLinFactNeighborY="-6429">
        <dgm:presLayoutVars>
          <dgm:bulletEnabled val="1"/>
        </dgm:presLayoutVars>
      </dgm:prSet>
      <dgm:spPr/>
    </dgm:pt>
    <dgm:pt modelId="{8AE520C6-CCD8-4762-97C7-51FE1971C83C}" type="pres">
      <dgm:prSet presAssocID="{E2E66376-F32E-454A-AE0B-8B8893E48CFF}" presName="left_23_2" presStyleLbl="node1" presStyleIdx="4" presStyleCnt="5" custAng="237209" custScaleX="98718" custScaleY="70018" custLinFactNeighborX="7982" custLinFactNeighborY="12958">
        <dgm:presLayoutVars>
          <dgm:bulletEnabled val="1"/>
        </dgm:presLayoutVars>
      </dgm:prSet>
      <dgm:spPr/>
    </dgm:pt>
  </dgm:ptLst>
  <dgm:cxnLst>
    <dgm:cxn modelId="{9C5B990F-E474-4AF9-BE09-DC0150C26DDA}" type="presOf" srcId="{E2E66376-F32E-454A-AE0B-8B8893E48CFF}" destId="{3682F849-812F-4D52-9D58-7422A5D4BCDF}" srcOrd="0" destOrd="0" presId="urn:microsoft.com/office/officeart/2005/8/layout/balance1"/>
    <dgm:cxn modelId="{DB97CC27-458D-4443-B805-F031112AB2A5}" srcId="{E2E66376-F32E-454A-AE0B-8B8893E48CFF}" destId="{78B85E12-D649-41A1-9DF9-87D2CDEDB27E}" srcOrd="0" destOrd="0" parTransId="{30EF23E9-C565-48C3-8551-C2FCDA1C96D5}" sibTransId="{344760BC-B3D3-47B4-BF3D-BCDB82877FD6}"/>
    <dgm:cxn modelId="{6245BC2F-54E4-430A-8B25-CD66ED9978DB}" type="presOf" srcId="{504FD474-7D76-4D47-87D4-4E2B583E11CF}" destId="{3043120A-A1A4-4B92-BC2C-14670CCDF9FC}" srcOrd="0" destOrd="0" presId="urn:microsoft.com/office/officeart/2005/8/layout/balance1"/>
    <dgm:cxn modelId="{EB199651-3A62-426A-8C4F-5AB2DDE34815}" srcId="{A2B546CB-07F3-4E0A-AE81-6C955D4907B1}" destId="{CE724481-B627-4E46-956E-CBB9EF4FD432}" srcOrd="1" destOrd="0" parTransId="{7B605296-5097-4912-903C-F4B5BAE93182}" sibTransId="{CFD57520-EC84-4351-B387-FFED5939893D}"/>
    <dgm:cxn modelId="{78DE8156-0D16-49B4-8A8A-BD64605FB597}" type="presOf" srcId="{8B6AB940-D9B9-405A-A610-D93B0738CA3F}" destId="{4CAF0460-4427-4802-9BD4-26A72B0E27AA}" srcOrd="0" destOrd="0" presId="urn:microsoft.com/office/officeart/2005/8/layout/balance1"/>
    <dgm:cxn modelId="{49A5A658-0C67-4FAB-9EBB-7B4A4701CCDD}" type="presOf" srcId="{78B85E12-D649-41A1-9DF9-87D2CDEDB27E}" destId="{18598828-D310-4172-94A9-98E109C52C9A}" srcOrd="0" destOrd="0" presId="urn:microsoft.com/office/officeart/2005/8/layout/balance1"/>
    <dgm:cxn modelId="{7E7C717A-88E4-4802-B432-92F245AD1055}" srcId="{78B85E12-D649-41A1-9DF9-87D2CDEDB27E}" destId="{2A2956A8-07C1-4F54-B143-FB5165D5D390}" srcOrd="1" destOrd="0" parTransId="{9F5F215D-C137-46F9-BE6D-335D70B87CEF}" sibTransId="{25F5E868-F4D7-4FE4-B8B3-98C9B4D3FD60}"/>
    <dgm:cxn modelId="{B1BF6D7D-BEBB-4BE6-A2EA-3618A03BD5D5}" srcId="{E2E66376-F32E-454A-AE0B-8B8893E48CFF}" destId="{A2B546CB-07F3-4E0A-AE81-6C955D4907B1}" srcOrd="1" destOrd="0" parTransId="{A11685C5-9C70-463B-A0E7-E11703A1AAFB}" sibTransId="{F705D607-A356-4C63-ABFD-6018DBF58FC6}"/>
    <dgm:cxn modelId="{B59122A8-F777-4963-8958-8284AF627197}" type="presOf" srcId="{2CC5A5BB-B767-40A4-B794-AB48A5165848}" destId="{5F252033-D4CC-4ECD-91E8-3BF111EBF5A9}" srcOrd="0" destOrd="0" presId="urn:microsoft.com/office/officeart/2005/8/layout/balance1"/>
    <dgm:cxn modelId="{04AB60B8-B3DC-4A31-91FD-4D539BA54380}" srcId="{A2B546CB-07F3-4E0A-AE81-6C955D4907B1}" destId="{8B6AB940-D9B9-405A-A610-D93B0738CA3F}" srcOrd="2" destOrd="0" parTransId="{C9124E21-3786-498E-9726-46B9A9C500D5}" sibTransId="{5C3DA9FE-0C91-4FEB-84D9-7ADE51C850EC}"/>
    <dgm:cxn modelId="{40DDA3BA-7E7C-4505-91DC-702F1A1E3FF4}" srcId="{A2B546CB-07F3-4E0A-AE81-6C955D4907B1}" destId="{2CC5A5BB-B767-40A4-B794-AB48A5165848}" srcOrd="0" destOrd="0" parTransId="{71CE907F-AC1C-4FBA-887D-76317E4742A9}" sibTransId="{AFFDC4A7-41C3-4484-92CB-3B908CE70768}"/>
    <dgm:cxn modelId="{2A2FF6C7-8300-4AF4-8E7F-E3F454E4FD58}" type="presOf" srcId="{A2B546CB-07F3-4E0A-AE81-6C955D4907B1}" destId="{7B66559F-0DE4-4D52-9165-D7D685D865C3}" srcOrd="0" destOrd="0" presId="urn:microsoft.com/office/officeart/2005/8/layout/balance1"/>
    <dgm:cxn modelId="{1DE528D6-0994-4F91-AEE0-86CCCAB79CD5}" type="presOf" srcId="{CE724481-B627-4E46-956E-CBB9EF4FD432}" destId="{9D247B39-74F0-41F7-9387-FC68631ECB88}" srcOrd="0" destOrd="0" presId="urn:microsoft.com/office/officeart/2005/8/layout/balance1"/>
    <dgm:cxn modelId="{AA276CE2-17EF-418F-8531-55FD9DBA8C9C}" type="presOf" srcId="{2A2956A8-07C1-4F54-B143-FB5165D5D390}" destId="{8AE520C6-CCD8-4762-97C7-51FE1971C83C}" srcOrd="0" destOrd="0" presId="urn:microsoft.com/office/officeart/2005/8/layout/balance1"/>
    <dgm:cxn modelId="{91A1C8EB-E55B-415B-8E04-E043400446FB}" srcId="{78B85E12-D649-41A1-9DF9-87D2CDEDB27E}" destId="{504FD474-7D76-4D47-87D4-4E2B583E11CF}" srcOrd="0" destOrd="0" parTransId="{C686C28A-3A42-4A41-9ED1-8D7DA2B385F7}" sibTransId="{0CC7F6EF-66DE-47AE-8B00-1763888CD4C0}"/>
    <dgm:cxn modelId="{DAB17AE8-62FE-45B7-8D26-8268E902C453}" type="presParOf" srcId="{3682F849-812F-4D52-9D58-7422A5D4BCDF}" destId="{F5A01B41-CEF7-4924-A65C-758B0521B617}" srcOrd="0" destOrd="0" presId="urn:microsoft.com/office/officeart/2005/8/layout/balance1"/>
    <dgm:cxn modelId="{7696399B-10B3-40A3-ACBE-5A8154A1E21D}" type="presParOf" srcId="{3682F849-812F-4D52-9D58-7422A5D4BCDF}" destId="{80E13B10-7E06-4167-BF08-77668548AABA}" srcOrd="1" destOrd="0" presId="urn:microsoft.com/office/officeart/2005/8/layout/balance1"/>
    <dgm:cxn modelId="{5632F4BF-5EAB-473C-9E21-40633A9B4BDC}" type="presParOf" srcId="{80E13B10-7E06-4167-BF08-77668548AABA}" destId="{18598828-D310-4172-94A9-98E109C52C9A}" srcOrd="0" destOrd="0" presId="urn:microsoft.com/office/officeart/2005/8/layout/balance1"/>
    <dgm:cxn modelId="{6D79A082-DD60-4D67-B083-EF0165E39D16}" type="presParOf" srcId="{80E13B10-7E06-4167-BF08-77668548AABA}" destId="{7B66559F-0DE4-4D52-9165-D7D685D865C3}" srcOrd="1" destOrd="0" presId="urn:microsoft.com/office/officeart/2005/8/layout/balance1"/>
    <dgm:cxn modelId="{9A0F7852-C1C3-4933-97DC-B8050BD93D84}" type="presParOf" srcId="{3682F849-812F-4D52-9D58-7422A5D4BCDF}" destId="{2FDB62D7-9446-4389-9FF3-AAF1839489A1}" srcOrd="2" destOrd="0" presId="urn:microsoft.com/office/officeart/2005/8/layout/balance1"/>
    <dgm:cxn modelId="{F289D9C7-A7D8-43FA-A4A6-F09FBC7C156C}" type="presParOf" srcId="{2FDB62D7-9446-4389-9FF3-AAF1839489A1}" destId="{B883B839-4367-445B-9295-72F4D5D4E6BC}" srcOrd="0" destOrd="0" presId="urn:microsoft.com/office/officeart/2005/8/layout/balance1"/>
    <dgm:cxn modelId="{A7877130-C943-40AE-B5B5-7810991C3237}" type="presParOf" srcId="{2FDB62D7-9446-4389-9FF3-AAF1839489A1}" destId="{83EEB98F-09B8-45AD-BA15-544AA9184CF4}" srcOrd="1" destOrd="0" presId="urn:microsoft.com/office/officeart/2005/8/layout/balance1"/>
    <dgm:cxn modelId="{26C5202D-F717-4774-B819-A2E1272DCF8E}" type="presParOf" srcId="{2FDB62D7-9446-4389-9FF3-AAF1839489A1}" destId="{6B60A456-4BF6-44A7-996E-F3405B00725E}" srcOrd="2" destOrd="0" presId="urn:microsoft.com/office/officeart/2005/8/layout/balance1"/>
    <dgm:cxn modelId="{EC7A3369-6333-4C49-8989-5D94A3FB437A}" type="presParOf" srcId="{2FDB62D7-9446-4389-9FF3-AAF1839489A1}" destId="{5F252033-D4CC-4ECD-91E8-3BF111EBF5A9}" srcOrd="3" destOrd="0" presId="urn:microsoft.com/office/officeart/2005/8/layout/balance1"/>
    <dgm:cxn modelId="{C9367267-F8AE-4837-B76A-861985CF8DF9}" type="presParOf" srcId="{2FDB62D7-9446-4389-9FF3-AAF1839489A1}" destId="{9D247B39-74F0-41F7-9387-FC68631ECB88}" srcOrd="4" destOrd="0" presId="urn:microsoft.com/office/officeart/2005/8/layout/balance1"/>
    <dgm:cxn modelId="{2514D079-1F51-4A66-ADAE-35F139ADD01B}" type="presParOf" srcId="{2FDB62D7-9446-4389-9FF3-AAF1839489A1}" destId="{4CAF0460-4427-4802-9BD4-26A72B0E27AA}" srcOrd="5" destOrd="0" presId="urn:microsoft.com/office/officeart/2005/8/layout/balance1"/>
    <dgm:cxn modelId="{243E1359-FB30-4D8A-8058-586B0B352651}" type="presParOf" srcId="{2FDB62D7-9446-4389-9FF3-AAF1839489A1}" destId="{3043120A-A1A4-4B92-BC2C-14670CCDF9FC}" srcOrd="6" destOrd="0" presId="urn:microsoft.com/office/officeart/2005/8/layout/balance1"/>
    <dgm:cxn modelId="{90B16B9B-C793-4C34-9029-4848C238AF6F}" type="presParOf" srcId="{2FDB62D7-9446-4389-9FF3-AAF1839489A1}" destId="{8AE520C6-CCD8-4762-97C7-51FE1971C83C}"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F1E2E2-6423-4182-87FC-B8E3D4B88BBF}"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5A353994-40DF-409C-B055-D6826E9108E7}">
      <dgm:prSet phldrT="[Text]"/>
      <dgm:spPr>
        <a:solidFill>
          <a:srgbClr val="0096D6"/>
        </a:solidFill>
      </dgm:spPr>
      <dgm:t>
        <a:bodyPr/>
        <a:lstStyle/>
        <a:p>
          <a:r>
            <a:rPr lang="en-US" dirty="0"/>
            <a:t>Lack of provider knowledge of LGBTQI needs</a:t>
          </a:r>
        </a:p>
      </dgm:t>
    </dgm:pt>
    <dgm:pt modelId="{8C15ABD4-1B05-4419-97F3-F86F1F5B2470}" type="parTrans" cxnId="{E893109F-454D-4AC5-8154-A2B74D731750}">
      <dgm:prSet/>
      <dgm:spPr/>
      <dgm:t>
        <a:bodyPr/>
        <a:lstStyle/>
        <a:p>
          <a:endParaRPr lang="en-US"/>
        </a:p>
      </dgm:t>
    </dgm:pt>
    <dgm:pt modelId="{6A17B3DD-BB79-4A5B-93DD-6576DC2097A7}" type="sibTrans" cxnId="{E893109F-454D-4AC5-8154-A2B74D731750}">
      <dgm:prSet/>
      <dgm:spPr>
        <a:solidFill>
          <a:srgbClr val="0096D6"/>
        </a:solidFill>
        <a:ln>
          <a:solidFill>
            <a:schemeClr val="lt1">
              <a:hueOff val="0"/>
              <a:satOff val="0"/>
              <a:lumOff val="0"/>
            </a:schemeClr>
          </a:solidFill>
        </a:ln>
      </dgm:spPr>
      <dgm:t>
        <a:bodyPr/>
        <a:lstStyle/>
        <a:p>
          <a:endParaRPr lang="en-US" dirty="0"/>
        </a:p>
      </dgm:t>
    </dgm:pt>
    <dgm:pt modelId="{6567AD95-6263-43B2-A2B8-069F12704883}">
      <dgm:prSet phldrT="[Text]"/>
      <dgm:spPr>
        <a:solidFill>
          <a:srgbClr val="0096D6"/>
        </a:solidFill>
      </dgm:spPr>
      <dgm:t>
        <a:bodyPr/>
        <a:lstStyle/>
        <a:p>
          <a:r>
            <a:rPr lang="en-US" dirty="0"/>
            <a:t>Poor patient-provider communication</a:t>
          </a:r>
        </a:p>
      </dgm:t>
    </dgm:pt>
    <dgm:pt modelId="{38C3A92E-271C-435D-AA51-D1D5835FF7EB}" type="parTrans" cxnId="{BA7FBCBC-C8CE-40AF-86AC-5DE7968C11F0}">
      <dgm:prSet/>
      <dgm:spPr/>
      <dgm:t>
        <a:bodyPr/>
        <a:lstStyle/>
        <a:p>
          <a:endParaRPr lang="en-US"/>
        </a:p>
      </dgm:t>
    </dgm:pt>
    <dgm:pt modelId="{9CBB31E7-2EE6-4AB4-B27B-547E27B23108}" type="sibTrans" cxnId="{BA7FBCBC-C8CE-40AF-86AC-5DE7968C11F0}">
      <dgm:prSet/>
      <dgm:spPr>
        <a:solidFill>
          <a:schemeClr val="bg1"/>
        </a:solidFill>
        <a:ln>
          <a:solidFill>
            <a:schemeClr val="bg1"/>
          </a:solidFill>
        </a:ln>
      </dgm:spPr>
      <dgm:t>
        <a:bodyPr/>
        <a:lstStyle/>
        <a:p>
          <a:endParaRPr lang="en-US" dirty="0"/>
        </a:p>
      </dgm:t>
    </dgm:pt>
    <dgm:pt modelId="{2E0FA361-4550-4F4B-BE2E-3C0DB001696D}">
      <dgm:prSet phldrT="[Text]"/>
      <dgm:spPr>
        <a:solidFill>
          <a:srgbClr val="004065"/>
        </a:solidFill>
      </dgm:spPr>
      <dgm:t>
        <a:bodyPr/>
        <a:lstStyle/>
        <a:p>
          <a:r>
            <a:rPr lang="en-US" dirty="0"/>
            <a:t>Inadequate survivorship care planning</a:t>
          </a:r>
        </a:p>
      </dgm:t>
    </dgm:pt>
    <dgm:pt modelId="{FAB339DC-C2C5-47F0-AF4C-586F476E62A8}" type="parTrans" cxnId="{93BC3023-C476-4FEC-B6C3-C11754C3F875}">
      <dgm:prSet/>
      <dgm:spPr/>
      <dgm:t>
        <a:bodyPr/>
        <a:lstStyle/>
        <a:p>
          <a:endParaRPr lang="en-US"/>
        </a:p>
      </dgm:t>
    </dgm:pt>
    <dgm:pt modelId="{D822B7B2-ED5C-49DF-AEEF-5C13F259A1EF}" type="sibTrans" cxnId="{93BC3023-C476-4FEC-B6C3-C11754C3F875}">
      <dgm:prSet/>
      <dgm:spPr/>
      <dgm:t>
        <a:bodyPr/>
        <a:lstStyle/>
        <a:p>
          <a:endParaRPr lang="en-US"/>
        </a:p>
      </dgm:t>
    </dgm:pt>
    <dgm:pt modelId="{E6CF9D4D-D306-4DA7-AB9D-39981187300A}" type="pres">
      <dgm:prSet presAssocID="{D3F1E2E2-6423-4182-87FC-B8E3D4B88BBF}" presName="Name0" presStyleCnt="0">
        <dgm:presLayoutVars>
          <dgm:dir/>
          <dgm:resizeHandles val="exact"/>
        </dgm:presLayoutVars>
      </dgm:prSet>
      <dgm:spPr/>
    </dgm:pt>
    <dgm:pt modelId="{8437FFBB-96FD-473A-88F4-FA3DEEE87E58}" type="pres">
      <dgm:prSet presAssocID="{D3F1E2E2-6423-4182-87FC-B8E3D4B88BBF}" presName="vNodes" presStyleCnt="0"/>
      <dgm:spPr/>
    </dgm:pt>
    <dgm:pt modelId="{5FD2C58C-5208-4CA6-BBEE-2BAF29820C71}" type="pres">
      <dgm:prSet presAssocID="{5A353994-40DF-409C-B055-D6826E9108E7}" presName="node" presStyleLbl="node1" presStyleIdx="0" presStyleCnt="3" custScaleX="263262" custScaleY="153006" custLinFactNeighborX="-2124">
        <dgm:presLayoutVars>
          <dgm:bulletEnabled val="1"/>
        </dgm:presLayoutVars>
      </dgm:prSet>
      <dgm:spPr>
        <a:prstGeom prst="roundRect">
          <a:avLst/>
        </a:prstGeom>
      </dgm:spPr>
    </dgm:pt>
    <dgm:pt modelId="{715DB8E8-2F46-4436-96C9-7E3063567A7B}" type="pres">
      <dgm:prSet presAssocID="{6A17B3DD-BB79-4A5B-93DD-6576DC2097A7}" presName="spacerT" presStyleCnt="0"/>
      <dgm:spPr/>
    </dgm:pt>
    <dgm:pt modelId="{3740398C-25B6-48A2-AA77-4952942268F6}" type="pres">
      <dgm:prSet presAssocID="{6A17B3DD-BB79-4A5B-93DD-6576DC2097A7}" presName="sibTrans" presStyleLbl="sibTrans2D1" presStyleIdx="0" presStyleCnt="2"/>
      <dgm:spPr/>
    </dgm:pt>
    <dgm:pt modelId="{5A96FDC8-C2FE-4E24-A808-F9F4622132CC}" type="pres">
      <dgm:prSet presAssocID="{6A17B3DD-BB79-4A5B-93DD-6576DC2097A7}" presName="spacerB" presStyleCnt="0"/>
      <dgm:spPr/>
    </dgm:pt>
    <dgm:pt modelId="{FFA41117-B44C-4E86-B8FB-A137DD64BB4E}" type="pres">
      <dgm:prSet presAssocID="{6567AD95-6263-43B2-A2B8-069F12704883}" presName="node" presStyleLbl="node1" presStyleIdx="1" presStyleCnt="3" custScaleX="276344" custScaleY="129786" custLinFactY="88761" custLinFactNeighborX="1557" custLinFactNeighborY="100000">
        <dgm:presLayoutVars>
          <dgm:bulletEnabled val="1"/>
        </dgm:presLayoutVars>
      </dgm:prSet>
      <dgm:spPr>
        <a:prstGeom prst="roundRect">
          <a:avLst/>
        </a:prstGeom>
      </dgm:spPr>
    </dgm:pt>
    <dgm:pt modelId="{75FC5A5D-35F5-4691-BAA3-A43EABCEF8FA}" type="pres">
      <dgm:prSet presAssocID="{D3F1E2E2-6423-4182-87FC-B8E3D4B88BBF}" presName="sibTransLast" presStyleLbl="sibTrans2D1" presStyleIdx="1" presStyleCnt="2" custAng="68326" custScaleX="214161" custScaleY="77510" custLinFactX="-59908" custLinFactNeighborX="-100000" custLinFactNeighborY="4224"/>
      <dgm:spPr/>
    </dgm:pt>
    <dgm:pt modelId="{6AC5F0FF-367C-4599-99AA-C1165ECE0497}" type="pres">
      <dgm:prSet presAssocID="{D3F1E2E2-6423-4182-87FC-B8E3D4B88BBF}" presName="connectorText" presStyleLbl="sibTrans2D1" presStyleIdx="1" presStyleCnt="2"/>
      <dgm:spPr/>
    </dgm:pt>
    <dgm:pt modelId="{C07EBC9C-1AB2-4879-B7AB-6BA49D6A2190}" type="pres">
      <dgm:prSet presAssocID="{D3F1E2E2-6423-4182-87FC-B8E3D4B88BBF}" presName="lastNode" presStyleLbl="node1" presStyleIdx="2" presStyleCnt="3" custScaleX="125459" custScaleY="60294" custLinFactNeighborX="28166">
        <dgm:presLayoutVars>
          <dgm:bulletEnabled val="1"/>
        </dgm:presLayoutVars>
      </dgm:prSet>
      <dgm:spPr>
        <a:prstGeom prst="roundRect">
          <a:avLst/>
        </a:prstGeom>
      </dgm:spPr>
    </dgm:pt>
  </dgm:ptLst>
  <dgm:cxnLst>
    <dgm:cxn modelId="{B1FA190F-342A-4582-A116-D1C3DEC16069}" type="presOf" srcId="{9CBB31E7-2EE6-4AB4-B27B-547E27B23108}" destId="{75FC5A5D-35F5-4691-BAA3-A43EABCEF8FA}" srcOrd="0" destOrd="0" presId="urn:microsoft.com/office/officeart/2005/8/layout/equation2"/>
    <dgm:cxn modelId="{F9454310-29E7-4174-A711-C1B57EE11685}" type="presOf" srcId="{5A353994-40DF-409C-B055-D6826E9108E7}" destId="{5FD2C58C-5208-4CA6-BBEE-2BAF29820C71}" srcOrd="0" destOrd="0" presId="urn:microsoft.com/office/officeart/2005/8/layout/equation2"/>
    <dgm:cxn modelId="{227F7713-E40F-4A83-B212-D2BEB99A551A}" type="presOf" srcId="{6567AD95-6263-43B2-A2B8-069F12704883}" destId="{FFA41117-B44C-4E86-B8FB-A137DD64BB4E}" srcOrd="0" destOrd="0" presId="urn:microsoft.com/office/officeart/2005/8/layout/equation2"/>
    <dgm:cxn modelId="{93BC3023-C476-4FEC-B6C3-C11754C3F875}" srcId="{D3F1E2E2-6423-4182-87FC-B8E3D4B88BBF}" destId="{2E0FA361-4550-4F4B-BE2E-3C0DB001696D}" srcOrd="2" destOrd="0" parTransId="{FAB339DC-C2C5-47F0-AF4C-586F476E62A8}" sibTransId="{D822B7B2-ED5C-49DF-AEEF-5C13F259A1EF}"/>
    <dgm:cxn modelId="{AF207427-8C9F-42D7-B7AF-8E225D30A721}" type="presOf" srcId="{9CBB31E7-2EE6-4AB4-B27B-547E27B23108}" destId="{6AC5F0FF-367C-4599-99AA-C1165ECE0497}" srcOrd="1" destOrd="0" presId="urn:microsoft.com/office/officeart/2005/8/layout/equation2"/>
    <dgm:cxn modelId="{88B06065-F196-4274-AAFB-E18E6C05F9DA}" type="presOf" srcId="{6A17B3DD-BB79-4A5B-93DD-6576DC2097A7}" destId="{3740398C-25B6-48A2-AA77-4952942268F6}" srcOrd="0" destOrd="0" presId="urn:microsoft.com/office/officeart/2005/8/layout/equation2"/>
    <dgm:cxn modelId="{37BA1846-502C-4C9C-BD2B-929F2628BC40}" type="presOf" srcId="{D3F1E2E2-6423-4182-87FC-B8E3D4B88BBF}" destId="{E6CF9D4D-D306-4DA7-AB9D-39981187300A}" srcOrd="0" destOrd="0" presId="urn:microsoft.com/office/officeart/2005/8/layout/equation2"/>
    <dgm:cxn modelId="{E893109F-454D-4AC5-8154-A2B74D731750}" srcId="{D3F1E2E2-6423-4182-87FC-B8E3D4B88BBF}" destId="{5A353994-40DF-409C-B055-D6826E9108E7}" srcOrd="0" destOrd="0" parTransId="{8C15ABD4-1B05-4419-97F3-F86F1F5B2470}" sibTransId="{6A17B3DD-BB79-4A5B-93DD-6576DC2097A7}"/>
    <dgm:cxn modelId="{BA7FBCBC-C8CE-40AF-86AC-5DE7968C11F0}" srcId="{D3F1E2E2-6423-4182-87FC-B8E3D4B88BBF}" destId="{6567AD95-6263-43B2-A2B8-069F12704883}" srcOrd="1" destOrd="0" parTransId="{38C3A92E-271C-435D-AA51-D1D5835FF7EB}" sibTransId="{9CBB31E7-2EE6-4AB4-B27B-547E27B23108}"/>
    <dgm:cxn modelId="{DA5509E2-0BAF-4379-949F-C0C8F6633B14}" type="presOf" srcId="{2E0FA361-4550-4F4B-BE2E-3C0DB001696D}" destId="{C07EBC9C-1AB2-4879-B7AB-6BA49D6A2190}" srcOrd="0" destOrd="0" presId="urn:microsoft.com/office/officeart/2005/8/layout/equation2"/>
    <dgm:cxn modelId="{B15F72FC-5B34-40F1-A3C5-E15DCBE15901}" type="presParOf" srcId="{E6CF9D4D-D306-4DA7-AB9D-39981187300A}" destId="{8437FFBB-96FD-473A-88F4-FA3DEEE87E58}" srcOrd="0" destOrd="0" presId="urn:microsoft.com/office/officeart/2005/8/layout/equation2"/>
    <dgm:cxn modelId="{37E6292F-125F-4297-9208-5E379525837D}" type="presParOf" srcId="{8437FFBB-96FD-473A-88F4-FA3DEEE87E58}" destId="{5FD2C58C-5208-4CA6-BBEE-2BAF29820C71}" srcOrd="0" destOrd="0" presId="urn:microsoft.com/office/officeart/2005/8/layout/equation2"/>
    <dgm:cxn modelId="{4D86F968-F61B-49D6-8863-0B92039BCC7F}" type="presParOf" srcId="{8437FFBB-96FD-473A-88F4-FA3DEEE87E58}" destId="{715DB8E8-2F46-4436-96C9-7E3063567A7B}" srcOrd="1" destOrd="0" presId="urn:microsoft.com/office/officeart/2005/8/layout/equation2"/>
    <dgm:cxn modelId="{803338B9-5773-43D9-816F-4A1D44414FD0}" type="presParOf" srcId="{8437FFBB-96FD-473A-88F4-FA3DEEE87E58}" destId="{3740398C-25B6-48A2-AA77-4952942268F6}" srcOrd="2" destOrd="0" presId="urn:microsoft.com/office/officeart/2005/8/layout/equation2"/>
    <dgm:cxn modelId="{F79C6229-59CC-40C9-BC57-AA45DF41965D}" type="presParOf" srcId="{8437FFBB-96FD-473A-88F4-FA3DEEE87E58}" destId="{5A96FDC8-C2FE-4E24-A808-F9F4622132CC}" srcOrd="3" destOrd="0" presId="urn:microsoft.com/office/officeart/2005/8/layout/equation2"/>
    <dgm:cxn modelId="{EF64B765-AF39-4917-9A7A-5182B2B25206}" type="presParOf" srcId="{8437FFBB-96FD-473A-88F4-FA3DEEE87E58}" destId="{FFA41117-B44C-4E86-B8FB-A137DD64BB4E}" srcOrd="4" destOrd="0" presId="urn:microsoft.com/office/officeart/2005/8/layout/equation2"/>
    <dgm:cxn modelId="{445BDE4B-7155-48CD-91F2-769CA154A154}" type="presParOf" srcId="{E6CF9D4D-D306-4DA7-AB9D-39981187300A}" destId="{75FC5A5D-35F5-4691-BAA3-A43EABCEF8FA}" srcOrd="1" destOrd="0" presId="urn:microsoft.com/office/officeart/2005/8/layout/equation2"/>
    <dgm:cxn modelId="{F7CAF644-96D6-428F-9971-5F2AE1374AF2}" type="presParOf" srcId="{75FC5A5D-35F5-4691-BAA3-A43EABCEF8FA}" destId="{6AC5F0FF-367C-4599-99AA-C1165ECE0497}" srcOrd="0" destOrd="0" presId="urn:microsoft.com/office/officeart/2005/8/layout/equation2"/>
    <dgm:cxn modelId="{E0FC40AF-592D-417E-B29E-1E74399F8234}" type="presParOf" srcId="{E6CF9D4D-D306-4DA7-AB9D-39981187300A}" destId="{C07EBC9C-1AB2-4879-B7AB-6BA49D6A2190}"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62ED78-D539-4DA6-9C3E-DAB540C41FB7}" type="doc">
      <dgm:prSet loTypeId="urn:microsoft.com/office/officeart/2005/8/layout/vList3" loCatId="list" qsTypeId="urn:microsoft.com/office/officeart/2005/8/quickstyle/simple1" qsCatId="simple" csTypeId="urn:microsoft.com/office/officeart/2005/8/colors/accent1_2" csCatId="accent1" phldr="1"/>
      <dgm:spPr/>
    </dgm:pt>
    <dgm:pt modelId="{86F21AAF-7DB7-4FD2-970E-CCC761A4E0D8}">
      <dgm:prSet phldrT="[Text]"/>
      <dgm:spPr>
        <a:solidFill>
          <a:srgbClr val="0096D6"/>
        </a:solidFill>
        <a:ln>
          <a:solidFill>
            <a:srgbClr val="0096D6"/>
          </a:solidFill>
        </a:ln>
      </dgm:spPr>
      <dgm:t>
        <a:bodyPr/>
        <a:lstStyle/>
        <a:p>
          <a:r>
            <a:rPr lang="en-US" dirty="0"/>
            <a:t>Communities of faith</a:t>
          </a:r>
        </a:p>
      </dgm:t>
    </dgm:pt>
    <dgm:pt modelId="{18B23B7F-A6A0-4433-8D3F-C18593273415}" type="parTrans" cxnId="{7F7F545C-009B-4A2F-A3BB-723979C02F87}">
      <dgm:prSet/>
      <dgm:spPr/>
      <dgm:t>
        <a:bodyPr/>
        <a:lstStyle/>
        <a:p>
          <a:endParaRPr lang="en-US"/>
        </a:p>
      </dgm:t>
    </dgm:pt>
    <dgm:pt modelId="{CDD6E7FB-DB1D-4AC6-B274-2108B5A0206F}" type="sibTrans" cxnId="{7F7F545C-009B-4A2F-A3BB-723979C02F87}">
      <dgm:prSet/>
      <dgm:spPr/>
      <dgm:t>
        <a:bodyPr/>
        <a:lstStyle/>
        <a:p>
          <a:endParaRPr lang="en-US"/>
        </a:p>
      </dgm:t>
    </dgm:pt>
    <dgm:pt modelId="{09C1AE6F-E8DB-46EC-B1E2-387DDD585E78}">
      <dgm:prSet phldrT="[Text]"/>
      <dgm:spPr>
        <a:solidFill>
          <a:srgbClr val="004065"/>
        </a:solidFill>
        <a:ln>
          <a:solidFill>
            <a:srgbClr val="004065"/>
          </a:solidFill>
        </a:ln>
      </dgm:spPr>
      <dgm:t>
        <a:bodyPr/>
        <a:lstStyle/>
        <a:p>
          <a:r>
            <a:rPr lang="en-US" dirty="0"/>
            <a:t>LGBTQI community support</a:t>
          </a:r>
        </a:p>
      </dgm:t>
    </dgm:pt>
    <dgm:pt modelId="{9DF5A10C-04FE-468C-B285-4B38A8C4374B}" type="parTrans" cxnId="{37150AAB-4EA8-4CE3-9F97-64338E30F140}">
      <dgm:prSet/>
      <dgm:spPr/>
      <dgm:t>
        <a:bodyPr/>
        <a:lstStyle/>
        <a:p>
          <a:endParaRPr lang="en-US"/>
        </a:p>
      </dgm:t>
    </dgm:pt>
    <dgm:pt modelId="{8784EB12-29A1-4003-970A-EDAEC7B0782F}" type="sibTrans" cxnId="{37150AAB-4EA8-4CE3-9F97-64338E30F140}">
      <dgm:prSet/>
      <dgm:spPr/>
      <dgm:t>
        <a:bodyPr/>
        <a:lstStyle/>
        <a:p>
          <a:endParaRPr lang="en-US"/>
        </a:p>
      </dgm:t>
    </dgm:pt>
    <dgm:pt modelId="{46C15B0B-506C-4306-A5E2-2C69ECA656C8}">
      <dgm:prSet phldrT="[Text]"/>
      <dgm:spPr>
        <a:solidFill>
          <a:srgbClr val="C8B18B"/>
        </a:solidFill>
        <a:ln>
          <a:solidFill>
            <a:srgbClr val="C8B18B"/>
          </a:solidFill>
        </a:ln>
      </dgm:spPr>
      <dgm:t>
        <a:bodyPr/>
        <a:lstStyle/>
        <a:p>
          <a:r>
            <a:rPr lang="en-US" dirty="0"/>
            <a:t>Acceptance from family</a:t>
          </a:r>
        </a:p>
      </dgm:t>
    </dgm:pt>
    <dgm:pt modelId="{45212F02-E584-4559-B6CA-1CC125DEDA8C}" type="parTrans" cxnId="{1CB52311-AEF8-4310-8E6C-12E67607B537}">
      <dgm:prSet/>
      <dgm:spPr/>
      <dgm:t>
        <a:bodyPr/>
        <a:lstStyle/>
        <a:p>
          <a:endParaRPr lang="en-US"/>
        </a:p>
      </dgm:t>
    </dgm:pt>
    <dgm:pt modelId="{D3E8D6BC-3217-41C0-B692-3F3148CFEF1C}" type="sibTrans" cxnId="{1CB52311-AEF8-4310-8E6C-12E67607B537}">
      <dgm:prSet/>
      <dgm:spPr/>
      <dgm:t>
        <a:bodyPr/>
        <a:lstStyle/>
        <a:p>
          <a:endParaRPr lang="en-US"/>
        </a:p>
      </dgm:t>
    </dgm:pt>
    <dgm:pt modelId="{1376BC4E-B700-45E7-BE09-E47415727DA5}" type="pres">
      <dgm:prSet presAssocID="{ED62ED78-D539-4DA6-9C3E-DAB540C41FB7}" presName="linearFlow" presStyleCnt="0">
        <dgm:presLayoutVars>
          <dgm:dir/>
          <dgm:resizeHandles val="exact"/>
        </dgm:presLayoutVars>
      </dgm:prSet>
      <dgm:spPr/>
    </dgm:pt>
    <dgm:pt modelId="{66AC2546-CA2F-4A4F-AFF5-C136A7BAC6DD}" type="pres">
      <dgm:prSet presAssocID="{86F21AAF-7DB7-4FD2-970E-CCC761A4E0D8}" presName="composite" presStyleCnt="0"/>
      <dgm:spPr/>
    </dgm:pt>
    <dgm:pt modelId="{30BBCD4A-D1F8-412B-A998-B9CD075BE729}" type="pres">
      <dgm:prSet presAssocID="{86F21AAF-7DB7-4FD2-970E-CCC761A4E0D8}" presName="imgShp" presStyleLbl="fgImgPlace1" presStyleIdx="0" presStyleCnt="3" custScaleX="151255" custScaleY="151255"/>
      <dgm:spPr>
        <a:solidFill>
          <a:schemeClr val="bg1"/>
        </a:solidFill>
        <a:ln w="28575">
          <a:solidFill>
            <a:srgbClr val="0096D6"/>
          </a:solidFill>
        </a:ln>
      </dgm:spPr>
    </dgm:pt>
    <dgm:pt modelId="{331ED41D-3222-4B39-87FB-69C4643710BB}" type="pres">
      <dgm:prSet presAssocID="{86F21AAF-7DB7-4FD2-970E-CCC761A4E0D8}" presName="txShp" presStyleLbl="node1" presStyleIdx="0" presStyleCnt="3">
        <dgm:presLayoutVars>
          <dgm:bulletEnabled val="1"/>
        </dgm:presLayoutVars>
      </dgm:prSet>
      <dgm:spPr/>
    </dgm:pt>
    <dgm:pt modelId="{E4D7747F-DA09-4B61-8241-47DA6AAA4A3B}" type="pres">
      <dgm:prSet presAssocID="{CDD6E7FB-DB1D-4AC6-B274-2108B5A0206F}" presName="spacing" presStyleCnt="0"/>
      <dgm:spPr/>
    </dgm:pt>
    <dgm:pt modelId="{DA372A86-51C6-4D46-96B9-AE62F837316F}" type="pres">
      <dgm:prSet presAssocID="{09C1AE6F-E8DB-46EC-B1E2-387DDD585E78}" presName="composite" presStyleCnt="0"/>
      <dgm:spPr/>
    </dgm:pt>
    <dgm:pt modelId="{DE5BCE21-3876-436A-BA64-764BBE552A5F}" type="pres">
      <dgm:prSet presAssocID="{09C1AE6F-E8DB-46EC-B1E2-387DDD585E78}" presName="imgShp" presStyleLbl="fgImgPlace1" presStyleIdx="1" presStyleCnt="3" custScaleX="145937" custScaleY="145937"/>
      <dgm:spPr>
        <a:solidFill>
          <a:schemeClr val="bg1"/>
        </a:solidFill>
        <a:ln w="28575">
          <a:solidFill>
            <a:srgbClr val="004065"/>
          </a:solidFill>
        </a:ln>
      </dgm:spPr>
    </dgm:pt>
    <dgm:pt modelId="{8BFF1F90-014D-45A1-9E72-74E69C82B9F0}" type="pres">
      <dgm:prSet presAssocID="{09C1AE6F-E8DB-46EC-B1E2-387DDD585E78}" presName="txShp" presStyleLbl="node1" presStyleIdx="1" presStyleCnt="3">
        <dgm:presLayoutVars>
          <dgm:bulletEnabled val="1"/>
        </dgm:presLayoutVars>
      </dgm:prSet>
      <dgm:spPr/>
    </dgm:pt>
    <dgm:pt modelId="{478BC321-3F84-4733-96A5-0115E30A1E11}" type="pres">
      <dgm:prSet presAssocID="{8784EB12-29A1-4003-970A-EDAEC7B0782F}" presName="spacing" presStyleCnt="0"/>
      <dgm:spPr/>
    </dgm:pt>
    <dgm:pt modelId="{EBC8B539-30E0-49D7-B7F6-4D38183A31EA}" type="pres">
      <dgm:prSet presAssocID="{46C15B0B-506C-4306-A5E2-2C69ECA656C8}" presName="composite" presStyleCnt="0"/>
      <dgm:spPr/>
    </dgm:pt>
    <dgm:pt modelId="{EFC4913D-8976-4E6C-A273-03E4AD894F02}" type="pres">
      <dgm:prSet presAssocID="{46C15B0B-506C-4306-A5E2-2C69ECA656C8}" presName="imgShp" presStyleLbl="fgImgPlace1" presStyleIdx="2" presStyleCnt="3" custScaleX="151102" custScaleY="151102"/>
      <dgm:spPr>
        <a:solidFill>
          <a:srgbClr val="FFFFFF"/>
        </a:solidFill>
        <a:ln w="28575">
          <a:solidFill>
            <a:srgbClr val="C8B18B"/>
          </a:solidFill>
        </a:ln>
      </dgm:spPr>
    </dgm:pt>
    <dgm:pt modelId="{E3491B21-816A-4E2B-A359-ABB2FE6859F8}" type="pres">
      <dgm:prSet presAssocID="{46C15B0B-506C-4306-A5E2-2C69ECA656C8}" presName="txShp" presStyleLbl="node1" presStyleIdx="2" presStyleCnt="3" custLinFactNeighborX="47">
        <dgm:presLayoutVars>
          <dgm:bulletEnabled val="1"/>
        </dgm:presLayoutVars>
      </dgm:prSet>
      <dgm:spPr/>
    </dgm:pt>
  </dgm:ptLst>
  <dgm:cxnLst>
    <dgm:cxn modelId="{1CB52311-AEF8-4310-8E6C-12E67607B537}" srcId="{ED62ED78-D539-4DA6-9C3E-DAB540C41FB7}" destId="{46C15B0B-506C-4306-A5E2-2C69ECA656C8}" srcOrd="2" destOrd="0" parTransId="{45212F02-E584-4559-B6CA-1CC125DEDA8C}" sibTransId="{D3E8D6BC-3217-41C0-B692-3F3148CFEF1C}"/>
    <dgm:cxn modelId="{7F7F545C-009B-4A2F-A3BB-723979C02F87}" srcId="{ED62ED78-D539-4DA6-9C3E-DAB540C41FB7}" destId="{86F21AAF-7DB7-4FD2-970E-CCC761A4E0D8}" srcOrd="0" destOrd="0" parTransId="{18B23B7F-A6A0-4433-8D3F-C18593273415}" sibTransId="{CDD6E7FB-DB1D-4AC6-B274-2108B5A0206F}"/>
    <dgm:cxn modelId="{A5AFA069-3C7D-4B49-88F2-2189C9E45CA9}" type="presOf" srcId="{ED62ED78-D539-4DA6-9C3E-DAB540C41FB7}" destId="{1376BC4E-B700-45E7-BE09-E47415727DA5}" srcOrd="0" destOrd="0" presId="urn:microsoft.com/office/officeart/2005/8/layout/vList3"/>
    <dgm:cxn modelId="{37150AAB-4EA8-4CE3-9F97-64338E30F140}" srcId="{ED62ED78-D539-4DA6-9C3E-DAB540C41FB7}" destId="{09C1AE6F-E8DB-46EC-B1E2-387DDD585E78}" srcOrd="1" destOrd="0" parTransId="{9DF5A10C-04FE-468C-B285-4B38A8C4374B}" sibTransId="{8784EB12-29A1-4003-970A-EDAEC7B0782F}"/>
    <dgm:cxn modelId="{646CB1B0-23AC-498F-967D-774BAFEC2AC2}" type="presOf" srcId="{46C15B0B-506C-4306-A5E2-2C69ECA656C8}" destId="{E3491B21-816A-4E2B-A359-ABB2FE6859F8}" srcOrd="0" destOrd="0" presId="urn:microsoft.com/office/officeart/2005/8/layout/vList3"/>
    <dgm:cxn modelId="{B59D64D3-2C5F-4703-A33E-C6E85FB320B2}" type="presOf" srcId="{86F21AAF-7DB7-4FD2-970E-CCC761A4E0D8}" destId="{331ED41D-3222-4B39-87FB-69C4643710BB}" srcOrd="0" destOrd="0" presId="urn:microsoft.com/office/officeart/2005/8/layout/vList3"/>
    <dgm:cxn modelId="{5A61A8EC-71FE-4673-A6D6-31ABE14584E2}" type="presOf" srcId="{09C1AE6F-E8DB-46EC-B1E2-387DDD585E78}" destId="{8BFF1F90-014D-45A1-9E72-74E69C82B9F0}" srcOrd="0" destOrd="0" presId="urn:microsoft.com/office/officeart/2005/8/layout/vList3"/>
    <dgm:cxn modelId="{D1BCD6A3-6225-46B6-87A4-9B7BE3C53ED3}" type="presParOf" srcId="{1376BC4E-B700-45E7-BE09-E47415727DA5}" destId="{66AC2546-CA2F-4A4F-AFF5-C136A7BAC6DD}" srcOrd="0" destOrd="0" presId="urn:microsoft.com/office/officeart/2005/8/layout/vList3"/>
    <dgm:cxn modelId="{2BA8576C-7AE7-4AF5-9661-39312FC8226D}" type="presParOf" srcId="{66AC2546-CA2F-4A4F-AFF5-C136A7BAC6DD}" destId="{30BBCD4A-D1F8-412B-A998-B9CD075BE729}" srcOrd="0" destOrd="0" presId="urn:microsoft.com/office/officeart/2005/8/layout/vList3"/>
    <dgm:cxn modelId="{73FAD211-6BCE-4FD1-AB45-AFE911BE2FE9}" type="presParOf" srcId="{66AC2546-CA2F-4A4F-AFF5-C136A7BAC6DD}" destId="{331ED41D-3222-4B39-87FB-69C4643710BB}" srcOrd="1" destOrd="0" presId="urn:microsoft.com/office/officeart/2005/8/layout/vList3"/>
    <dgm:cxn modelId="{03550723-52F9-4630-B459-F869CBC53EE2}" type="presParOf" srcId="{1376BC4E-B700-45E7-BE09-E47415727DA5}" destId="{E4D7747F-DA09-4B61-8241-47DA6AAA4A3B}" srcOrd="1" destOrd="0" presId="urn:microsoft.com/office/officeart/2005/8/layout/vList3"/>
    <dgm:cxn modelId="{BF4C8D76-965F-4910-84D6-4EB4D6E37236}" type="presParOf" srcId="{1376BC4E-B700-45E7-BE09-E47415727DA5}" destId="{DA372A86-51C6-4D46-96B9-AE62F837316F}" srcOrd="2" destOrd="0" presId="urn:microsoft.com/office/officeart/2005/8/layout/vList3"/>
    <dgm:cxn modelId="{FCA7D367-E826-42C4-A258-778F38F19CA9}" type="presParOf" srcId="{DA372A86-51C6-4D46-96B9-AE62F837316F}" destId="{DE5BCE21-3876-436A-BA64-764BBE552A5F}" srcOrd="0" destOrd="0" presId="urn:microsoft.com/office/officeart/2005/8/layout/vList3"/>
    <dgm:cxn modelId="{0A677582-7159-4FBE-8E24-EFDAAB391ED7}" type="presParOf" srcId="{DA372A86-51C6-4D46-96B9-AE62F837316F}" destId="{8BFF1F90-014D-45A1-9E72-74E69C82B9F0}" srcOrd="1" destOrd="0" presId="urn:microsoft.com/office/officeart/2005/8/layout/vList3"/>
    <dgm:cxn modelId="{C5F3E2ED-6965-4084-8A53-9D1CF4A2EF00}" type="presParOf" srcId="{1376BC4E-B700-45E7-BE09-E47415727DA5}" destId="{478BC321-3F84-4733-96A5-0115E30A1E11}" srcOrd="3" destOrd="0" presId="urn:microsoft.com/office/officeart/2005/8/layout/vList3"/>
    <dgm:cxn modelId="{198CC0D0-E232-49C1-BEB4-D817D8A198A0}" type="presParOf" srcId="{1376BC4E-B700-45E7-BE09-E47415727DA5}" destId="{EBC8B539-30E0-49D7-B7F6-4D38183A31EA}" srcOrd="4" destOrd="0" presId="urn:microsoft.com/office/officeart/2005/8/layout/vList3"/>
    <dgm:cxn modelId="{C72C2FDF-EEDA-4897-8CC5-F50B4AD32CBA}" type="presParOf" srcId="{EBC8B539-30E0-49D7-B7F6-4D38183A31EA}" destId="{EFC4913D-8976-4E6C-A273-03E4AD894F02}" srcOrd="0" destOrd="0" presId="urn:microsoft.com/office/officeart/2005/8/layout/vList3"/>
    <dgm:cxn modelId="{19D50EAF-1E9A-492A-A3CB-272AB85250CD}" type="presParOf" srcId="{EBC8B539-30E0-49D7-B7F6-4D38183A31EA}" destId="{E3491B21-816A-4E2B-A359-ABB2FE6859F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413C2BC-2DC9-48C9-9476-568F8CF3DCB5}" type="doc">
      <dgm:prSet loTypeId="urn:microsoft.com/office/officeart/2005/8/layout/chart3" loCatId="relationship" qsTypeId="urn:microsoft.com/office/officeart/2005/8/quickstyle/simple1" qsCatId="simple" csTypeId="urn:microsoft.com/office/officeart/2005/8/colors/colorful5" csCatId="colorful" phldr="1"/>
      <dgm:spPr/>
    </dgm:pt>
    <dgm:pt modelId="{373734D9-99B5-47AF-A058-D88126C31D20}">
      <dgm:prSet phldrT="[Text]"/>
      <dgm:spPr>
        <a:solidFill>
          <a:srgbClr val="004065"/>
        </a:solidFill>
      </dgm:spPr>
      <dgm:t>
        <a:bodyPr/>
        <a:lstStyle/>
        <a:p>
          <a:r>
            <a:rPr lang="en-US" dirty="0"/>
            <a:t>Race</a:t>
          </a:r>
        </a:p>
      </dgm:t>
    </dgm:pt>
    <dgm:pt modelId="{B33D4A32-93B6-46E0-B39A-2B7E5067E7D0}" type="parTrans" cxnId="{94AE7B1C-C79C-4C59-AAA1-3B137A91E06F}">
      <dgm:prSet/>
      <dgm:spPr/>
      <dgm:t>
        <a:bodyPr/>
        <a:lstStyle/>
        <a:p>
          <a:endParaRPr lang="en-US"/>
        </a:p>
      </dgm:t>
    </dgm:pt>
    <dgm:pt modelId="{9A3BCE62-AFAE-44A9-876A-30F635455A0B}" type="sibTrans" cxnId="{94AE7B1C-C79C-4C59-AAA1-3B137A91E06F}">
      <dgm:prSet/>
      <dgm:spPr/>
      <dgm:t>
        <a:bodyPr/>
        <a:lstStyle/>
        <a:p>
          <a:endParaRPr lang="en-US"/>
        </a:p>
      </dgm:t>
    </dgm:pt>
    <dgm:pt modelId="{972B2EC2-0D7C-4087-900E-9EE8DF4FB8AC}">
      <dgm:prSet phldrT="[Text]"/>
      <dgm:spPr>
        <a:solidFill>
          <a:srgbClr val="C8B18B"/>
        </a:solidFill>
      </dgm:spPr>
      <dgm:t>
        <a:bodyPr/>
        <a:lstStyle/>
        <a:p>
          <a:r>
            <a:rPr lang="en-US" dirty="0"/>
            <a:t>Class</a:t>
          </a:r>
        </a:p>
      </dgm:t>
    </dgm:pt>
    <dgm:pt modelId="{573A2937-391B-4630-BDD0-D2359F415A0B}" type="parTrans" cxnId="{2869F7B0-A427-4F44-9182-4537839B2038}">
      <dgm:prSet/>
      <dgm:spPr/>
      <dgm:t>
        <a:bodyPr/>
        <a:lstStyle/>
        <a:p>
          <a:endParaRPr lang="en-US"/>
        </a:p>
      </dgm:t>
    </dgm:pt>
    <dgm:pt modelId="{B3B059E1-A371-4ADD-BD75-25F192578F6C}" type="sibTrans" cxnId="{2869F7B0-A427-4F44-9182-4537839B2038}">
      <dgm:prSet/>
      <dgm:spPr/>
      <dgm:t>
        <a:bodyPr/>
        <a:lstStyle/>
        <a:p>
          <a:endParaRPr lang="en-US"/>
        </a:p>
      </dgm:t>
    </dgm:pt>
    <dgm:pt modelId="{B96BF029-608C-4883-8917-C1D19D203E4A}">
      <dgm:prSet phldrT="[Text]"/>
      <dgm:spPr>
        <a:solidFill>
          <a:srgbClr val="0096D6"/>
        </a:solidFill>
      </dgm:spPr>
      <dgm:t>
        <a:bodyPr/>
        <a:lstStyle/>
        <a:p>
          <a:r>
            <a:rPr lang="en-US" dirty="0"/>
            <a:t>Sexual Orientation</a:t>
          </a:r>
        </a:p>
      </dgm:t>
    </dgm:pt>
    <dgm:pt modelId="{CE8F3634-668B-4887-A4DC-56153AF75736}" type="parTrans" cxnId="{9758FD9D-D606-45EA-9D33-046D9632B862}">
      <dgm:prSet/>
      <dgm:spPr/>
      <dgm:t>
        <a:bodyPr/>
        <a:lstStyle/>
        <a:p>
          <a:endParaRPr lang="en-US"/>
        </a:p>
      </dgm:t>
    </dgm:pt>
    <dgm:pt modelId="{1FF96AB8-D9D9-424F-8A30-ECE7728D355B}" type="sibTrans" cxnId="{9758FD9D-D606-45EA-9D33-046D9632B862}">
      <dgm:prSet/>
      <dgm:spPr/>
      <dgm:t>
        <a:bodyPr/>
        <a:lstStyle/>
        <a:p>
          <a:endParaRPr lang="en-US"/>
        </a:p>
      </dgm:t>
    </dgm:pt>
    <dgm:pt modelId="{B39D1FB0-FDDB-4C31-AD17-BE17A2D4DFBB}">
      <dgm:prSet phldrT="[Text]"/>
      <dgm:spPr>
        <a:solidFill>
          <a:srgbClr val="004065"/>
        </a:solidFill>
      </dgm:spPr>
      <dgm:t>
        <a:bodyPr/>
        <a:lstStyle/>
        <a:p>
          <a:r>
            <a:rPr lang="en-US" dirty="0">
              <a:solidFill>
                <a:schemeClr val="bg1"/>
              </a:solidFill>
            </a:rPr>
            <a:t>Gender Identity</a:t>
          </a:r>
        </a:p>
      </dgm:t>
    </dgm:pt>
    <dgm:pt modelId="{B144C07B-69BE-4E89-AEB2-7E27274C6368}" type="parTrans" cxnId="{1122C736-092A-4130-9254-7AAA9CDDE2DB}">
      <dgm:prSet/>
      <dgm:spPr/>
      <dgm:t>
        <a:bodyPr/>
        <a:lstStyle/>
        <a:p>
          <a:endParaRPr lang="en-US"/>
        </a:p>
      </dgm:t>
    </dgm:pt>
    <dgm:pt modelId="{577FA1C2-BFC8-490F-B542-63A62A15A8F9}" type="sibTrans" cxnId="{1122C736-092A-4130-9254-7AAA9CDDE2DB}">
      <dgm:prSet/>
      <dgm:spPr/>
      <dgm:t>
        <a:bodyPr/>
        <a:lstStyle/>
        <a:p>
          <a:endParaRPr lang="en-US"/>
        </a:p>
      </dgm:t>
    </dgm:pt>
    <dgm:pt modelId="{C037A7B7-2E80-400E-B8D5-DC3B148C911D}">
      <dgm:prSet phldrT="[Text]"/>
      <dgm:spPr>
        <a:solidFill>
          <a:srgbClr val="C8B18B"/>
        </a:solidFill>
      </dgm:spPr>
      <dgm:t>
        <a:bodyPr/>
        <a:lstStyle/>
        <a:p>
          <a:r>
            <a:rPr lang="en-US" dirty="0"/>
            <a:t>National Origin</a:t>
          </a:r>
        </a:p>
      </dgm:t>
    </dgm:pt>
    <dgm:pt modelId="{6232B23B-6A1F-4CC7-95B8-368227F68DD6}" type="parTrans" cxnId="{A60C4017-6CBF-4621-BD4E-C192606F5C77}">
      <dgm:prSet/>
      <dgm:spPr/>
      <dgm:t>
        <a:bodyPr/>
        <a:lstStyle/>
        <a:p>
          <a:endParaRPr lang="en-US"/>
        </a:p>
      </dgm:t>
    </dgm:pt>
    <dgm:pt modelId="{63D3A844-FA96-4FD8-8A87-4B98533DDB19}" type="sibTrans" cxnId="{A60C4017-6CBF-4621-BD4E-C192606F5C77}">
      <dgm:prSet/>
      <dgm:spPr/>
      <dgm:t>
        <a:bodyPr/>
        <a:lstStyle/>
        <a:p>
          <a:endParaRPr lang="en-US"/>
        </a:p>
      </dgm:t>
    </dgm:pt>
    <dgm:pt modelId="{E70AB5B7-F05E-4794-BB75-C0A8D9CC8BCF}">
      <dgm:prSet phldrT="[Text]"/>
      <dgm:spPr>
        <a:solidFill>
          <a:srgbClr val="0096D6"/>
        </a:solidFill>
        <a:ln>
          <a:solidFill>
            <a:schemeClr val="bg1"/>
          </a:solidFill>
        </a:ln>
      </dgm:spPr>
      <dgm:t>
        <a:bodyPr/>
        <a:lstStyle/>
        <a:p>
          <a:r>
            <a:rPr lang="en-US" dirty="0">
              <a:solidFill>
                <a:srgbClr val="FFFFFF"/>
              </a:solidFill>
            </a:rPr>
            <a:t>Immigration Status</a:t>
          </a:r>
        </a:p>
      </dgm:t>
    </dgm:pt>
    <dgm:pt modelId="{969569BC-2142-41DD-9E57-05634F1EEFF8}" type="parTrans" cxnId="{E5D663A4-7114-4977-8756-A952DA975F37}">
      <dgm:prSet/>
      <dgm:spPr/>
      <dgm:t>
        <a:bodyPr/>
        <a:lstStyle/>
        <a:p>
          <a:endParaRPr lang="en-US"/>
        </a:p>
      </dgm:t>
    </dgm:pt>
    <dgm:pt modelId="{3AEFF5B8-579B-41C6-8BD9-AF13224193EE}" type="sibTrans" cxnId="{E5D663A4-7114-4977-8756-A952DA975F37}">
      <dgm:prSet/>
      <dgm:spPr/>
      <dgm:t>
        <a:bodyPr/>
        <a:lstStyle/>
        <a:p>
          <a:endParaRPr lang="en-US"/>
        </a:p>
      </dgm:t>
    </dgm:pt>
    <dgm:pt modelId="{1EE391CE-401F-4D76-BF87-9B7BBEE2AB4D}" type="pres">
      <dgm:prSet presAssocID="{F413C2BC-2DC9-48C9-9476-568F8CF3DCB5}" presName="compositeShape" presStyleCnt="0">
        <dgm:presLayoutVars>
          <dgm:chMax val="7"/>
          <dgm:dir/>
          <dgm:resizeHandles val="exact"/>
        </dgm:presLayoutVars>
      </dgm:prSet>
      <dgm:spPr/>
    </dgm:pt>
    <dgm:pt modelId="{7916CC7C-29C8-48EA-8420-4E21AC299828}" type="pres">
      <dgm:prSet presAssocID="{F413C2BC-2DC9-48C9-9476-568F8CF3DCB5}" presName="wedge1" presStyleLbl="node1" presStyleIdx="0" presStyleCnt="6" custLinFactNeighborX="1885" custLinFactNeighborY="2577"/>
      <dgm:spPr/>
    </dgm:pt>
    <dgm:pt modelId="{6B9901A2-AA43-4C26-A7AD-9E3C1E777342}" type="pres">
      <dgm:prSet presAssocID="{F413C2BC-2DC9-48C9-9476-568F8CF3DCB5}" presName="wedge1Tx" presStyleLbl="node1" presStyleIdx="0" presStyleCnt="6">
        <dgm:presLayoutVars>
          <dgm:chMax val="0"/>
          <dgm:chPref val="0"/>
          <dgm:bulletEnabled val="1"/>
        </dgm:presLayoutVars>
      </dgm:prSet>
      <dgm:spPr/>
    </dgm:pt>
    <dgm:pt modelId="{3D7F3975-8C72-4CA5-8ECF-A906A1CAFAFF}" type="pres">
      <dgm:prSet presAssocID="{F413C2BC-2DC9-48C9-9476-568F8CF3DCB5}" presName="wedge2" presStyleLbl="node1" presStyleIdx="1" presStyleCnt="6" custLinFactNeighborX="6845" custLinFactNeighborY="1141"/>
      <dgm:spPr/>
    </dgm:pt>
    <dgm:pt modelId="{7D52FD0F-ACDB-4CA6-A383-A6B33876B34B}" type="pres">
      <dgm:prSet presAssocID="{F413C2BC-2DC9-48C9-9476-568F8CF3DCB5}" presName="wedge2Tx" presStyleLbl="node1" presStyleIdx="1" presStyleCnt="6">
        <dgm:presLayoutVars>
          <dgm:chMax val="0"/>
          <dgm:chPref val="0"/>
          <dgm:bulletEnabled val="1"/>
        </dgm:presLayoutVars>
      </dgm:prSet>
      <dgm:spPr/>
    </dgm:pt>
    <dgm:pt modelId="{599C5CDC-CD1D-4015-A8EB-2CF51F8EFA9E}" type="pres">
      <dgm:prSet presAssocID="{F413C2BC-2DC9-48C9-9476-568F8CF3DCB5}" presName="wedge3" presStyleLbl="node1" presStyleIdx="2" presStyleCnt="6" custLinFactNeighborX="4861" custLinFactNeighborY="3720"/>
      <dgm:spPr/>
    </dgm:pt>
    <dgm:pt modelId="{1EEC1C4B-DCE2-4686-B306-92EA115AAF1A}" type="pres">
      <dgm:prSet presAssocID="{F413C2BC-2DC9-48C9-9476-568F8CF3DCB5}" presName="wedge3Tx" presStyleLbl="node1" presStyleIdx="2" presStyleCnt="6">
        <dgm:presLayoutVars>
          <dgm:chMax val="0"/>
          <dgm:chPref val="0"/>
          <dgm:bulletEnabled val="1"/>
        </dgm:presLayoutVars>
      </dgm:prSet>
      <dgm:spPr/>
    </dgm:pt>
    <dgm:pt modelId="{2B166584-76F8-418F-BD08-19ECDF0A4CE0}" type="pres">
      <dgm:prSet presAssocID="{F413C2BC-2DC9-48C9-9476-568F8CF3DCB5}" presName="wedge4" presStyleLbl="node1" presStyleIdx="3" presStyleCnt="6" custLinFactNeighborX="893" custLinFactNeighborY="3720"/>
      <dgm:spPr/>
    </dgm:pt>
    <dgm:pt modelId="{C0122535-4C1F-4156-A31C-4D08B137D2AB}" type="pres">
      <dgm:prSet presAssocID="{F413C2BC-2DC9-48C9-9476-568F8CF3DCB5}" presName="wedge4Tx" presStyleLbl="node1" presStyleIdx="3" presStyleCnt="6">
        <dgm:presLayoutVars>
          <dgm:chMax val="0"/>
          <dgm:chPref val="0"/>
          <dgm:bulletEnabled val="1"/>
        </dgm:presLayoutVars>
      </dgm:prSet>
      <dgm:spPr/>
    </dgm:pt>
    <dgm:pt modelId="{56C36914-D480-4C9E-A632-49087EF95B4C}" type="pres">
      <dgm:prSet presAssocID="{F413C2BC-2DC9-48C9-9476-568F8CF3DCB5}" presName="wedge5" presStyleLbl="node1" presStyleIdx="4" presStyleCnt="6" custLinFactNeighborX="-1488" custLinFactNeighborY="1141"/>
      <dgm:spPr/>
    </dgm:pt>
    <dgm:pt modelId="{7D9F0CC6-0311-4C5A-A26E-B4D2CF77B0E1}" type="pres">
      <dgm:prSet presAssocID="{F413C2BC-2DC9-48C9-9476-568F8CF3DCB5}" presName="wedge5Tx" presStyleLbl="node1" presStyleIdx="4" presStyleCnt="6">
        <dgm:presLayoutVars>
          <dgm:chMax val="0"/>
          <dgm:chPref val="0"/>
          <dgm:bulletEnabled val="1"/>
        </dgm:presLayoutVars>
      </dgm:prSet>
      <dgm:spPr/>
    </dgm:pt>
    <dgm:pt modelId="{497976BF-52D9-4E6D-AFF9-7CAE97DBE948}" type="pres">
      <dgm:prSet presAssocID="{F413C2BC-2DC9-48C9-9476-568F8CF3DCB5}" presName="wedge6" presStyleLbl="node1" presStyleIdx="5" presStyleCnt="6" custLinFactNeighborX="893" custLinFactNeighborY="-2577"/>
      <dgm:spPr/>
    </dgm:pt>
    <dgm:pt modelId="{8B091ABA-BBAC-404F-93A8-946552F174BE}" type="pres">
      <dgm:prSet presAssocID="{F413C2BC-2DC9-48C9-9476-568F8CF3DCB5}" presName="wedge6Tx" presStyleLbl="node1" presStyleIdx="5" presStyleCnt="6">
        <dgm:presLayoutVars>
          <dgm:chMax val="0"/>
          <dgm:chPref val="0"/>
          <dgm:bulletEnabled val="1"/>
        </dgm:presLayoutVars>
      </dgm:prSet>
      <dgm:spPr/>
    </dgm:pt>
  </dgm:ptLst>
  <dgm:cxnLst>
    <dgm:cxn modelId="{1A636C16-BF82-447D-B995-96276351D264}" type="presOf" srcId="{373734D9-99B5-47AF-A058-D88126C31D20}" destId="{7916CC7C-29C8-48EA-8420-4E21AC299828}" srcOrd="0" destOrd="0" presId="urn:microsoft.com/office/officeart/2005/8/layout/chart3"/>
    <dgm:cxn modelId="{A60C4017-6CBF-4621-BD4E-C192606F5C77}" srcId="{F413C2BC-2DC9-48C9-9476-568F8CF3DCB5}" destId="{C037A7B7-2E80-400E-B8D5-DC3B148C911D}" srcOrd="4" destOrd="0" parTransId="{6232B23B-6A1F-4CC7-95B8-368227F68DD6}" sibTransId="{63D3A844-FA96-4FD8-8A87-4B98533DDB19}"/>
    <dgm:cxn modelId="{F0D74119-C1A2-444F-8054-7EF9AA054217}" type="presOf" srcId="{972B2EC2-0D7C-4087-900E-9EE8DF4FB8AC}" destId="{3D7F3975-8C72-4CA5-8ECF-A906A1CAFAFF}" srcOrd="0" destOrd="0" presId="urn:microsoft.com/office/officeart/2005/8/layout/chart3"/>
    <dgm:cxn modelId="{94AE7B1C-C79C-4C59-AAA1-3B137A91E06F}" srcId="{F413C2BC-2DC9-48C9-9476-568F8CF3DCB5}" destId="{373734D9-99B5-47AF-A058-D88126C31D20}" srcOrd="0" destOrd="0" parTransId="{B33D4A32-93B6-46E0-B39A-2B7E5067E7D0}" sibTransId="{9A3BCE62-AFAE-44A9-876A-30F635455A0B}"/>
    <dgm:cxn modelId="{1122C736-092A-4130-9254-7AAA9CDDE2DB}" srcId="{F413C2BC-2DC9-48C9-9476-568F8CF3DCB5}" destId="{B39D1FB0-FDDB-4C31-AD17-BE17A2D4DFBB}" srcOrd="3" destOrd="0" parTransId="{B144C07B-69BE-4E89-AEB2-7E27274C6368}" sibTransId="{577FA1C2-BFC8-490F-B542-63A62A15A8F9}"/>
    <dgm:cxn modelId="{3442003D-E010-4AA8-A758-4F560F9829C7}" type="presOf" srcId="{373734D9-99B5-47AF-A058-D88126C31D20}" destId="{6B9901A2-AA43-4C26-A7AD-9E3C1E777342}" srcOrd="1" destOrd="0" presId="urn:microsoft.com/office/officeart/2005/8/layout/chart3"/>
    <dgm:cxn modelId="{9C309B41-53A5-4374-A6ED-043E1CDDB8FD}" type="presOf" srcId="{E70AB5B7-F05E-4794-BB75-C0A8D9CC8BCF}" destId="{497976BF-52D9-4E6D-AFF9-7CAE97DBE948}" srcOrd="0" destOrd="0" presId="urn:microsoft.com/office/officeart/2005/8/layout/chart3"/>
    <dgm:cxn modelId="{A9D71E44-797D-4203-AF6F-8D8C267A9F7D}" type="presOf" srcId="{C037A7B7-2E80-400E-B8D5-DC3B148C911D}" destId="{56C36914-D480-4C9E-A632-49087EF95B4C}" srcOrd="0" destOrd="0" presId="urn:microsoft.com/office/officeart/2005/8/layout/chart3"/>
    <dgm:cxn modelId="{1DCE9344-BCD0-4B89-93DF-30390A47CCD4}" type="presOf" srcId="{B39D1FB0-FDDB-4C31-AD17-BE17A2D4DFBB}" destId="{2B166584-76F8-418F-BD08-19ECDF0A4CE0}" srcOrd="0" destOrd="0" presId="urn:microsoft.com/office/officeart/2005/8/layout/chart3"/>
    <dgm:cxn modelId="{6624CC4E-FDDD-4616-842A-F19B3CF7F33C}" type="presOf" srcId="{B39D1FB0-FDDB-4C31-AD17-BE17A2D4DFBB}" destId="{C0122535-4C1F-4156-A31C-4D08B137D2AB}" srcOrd="1" destOrd="0" presId="urn:microsoft.com/office/officeart/2005/8/layout/chart3"/>
    <dgm:cxn modelId="{B01DE588-086B-4D12-894C-A76C32F42D17}" type="presOf" srcId="{B96BF029-608C-4883-8917-C1D19D203E4A}" destId="{599C5CDC-CD1D-4015-A8EB-2CF51F8EFA9E}" srcOrd="0" destOrd="0" presId="urn:microsoft.com/office/officeart/2005/8/layout/chart3"/>
    <dgm:cxn modelId="{97C76D8D-1455-42E7-A485-5F17C5559D2F}" type="presOf" srcId="{E70AB5B7-F05E-4794-BB75-C0A8D9CC8BCF}" destId="{8B091ABA-BBAC-404F-93A8-946552F174BE}" srcOrd="1" destOrd="0" presId="urn:microsoft.com/office/officeart/2005/8/layout/chart3"/>
    <dgm:cxn modelId="{9758FD9D-D606-45EA-9D33-046D9632B862}" srcId="{F413C2BC-2DC9-48C9-9476-568F8CF3DCB5}" destId="{B96BF029-608C-4883-8917-C1D19D203E4A}" srcOrd="2" destOrd="0" parTransId="{CE8F3634-668B-4887-A4DC-56153AF75736}" sibTransId="{1FF96AB8-D9D9-424F-8A30-ECE7728D355B}"/>
    <dgm:cxn modelId="{E5D663A4-7114-4977-8756-A952DA975F37}" srcId="{F413C2BC-2DC9-48C9-9476-568F8CF3DCB5}" destId="{E70AB5B7-F05E-4794-BB75-C0A8D9CC8BCF}" srcOrd="5" destOrd="0" parTransId="{969569BC-2142-41DD-9E57-05634F1EEFF8}" sibTransId="{3AEFF5B8-579B-41C6-8BD9-AF13224193EE}"/>
    <dgm:cxn modelId="{2869F7B0-A427-4F44-9182-4537839B2038}" srcId="{F413C2BC-2DC9-48C9-9476-568F8CF3DCB5}" destId="{972B2EC2-0D7C-4087-900E-9EE8DF4FB8AC}" srcOrd="1" destOrd="0" parTransId="{573A2937-391B-4630-BDD0-D2359F415A0B}" sibTransId="{B3B059E1-A371-4ADD-BD75-25F192578F6C}"/>
    <dgm:cxn modelId="{D0221DB5-C5A4-46DB-A73B-091EFEACE444}" type="presOf" srcId="{F413C2BC-2DC9-48C9-9476-568F8CF3DCB5}" destId="{1EE391CE-401F-4D76-BF87-9B7BBEE2AB4D}" srcOrd="0" destOrd="0" presId="urn:microsoft.com/office/officeart/2005/8/layout/chart3"/>
    <dgm:cxn modelId="{827BE3B9-6587-4425-85FE-9F1995B76665}" type="presOf" srcId="{C037A7B7-2E80-400E-B8D5-DC3B148C911D}" destId="{7D9F0CC6-0311-4C5A-A26E-B4D2CF77B0E1}" srcOrd="1" destOrd="0" presId="urn:microsoft.com/office/officeart/2005/8/layout/chart3"/>
    <dgm:cxn modelId="{095400CF-A652-4705-B29F-21955FACFD0D}" type="presOf" srcId="{B96BF029-608C-4883-8917-C1D19D203E4A}" destId="{1EEC1C4B-DCE2-4686-B306-92EA115AAF1A}" srcOrd="1" destOrd="0" presId="urn:microsoft.com/office/officeart/2005/8/layout/chart3"/>
    <dgm:cxn modelId="{28C46FD0-8BC5-42DB-9946-1D2E590A1B3B}" type="presOf" srcId="{972B2EC2-0D7C-4087-900E-9EE8DF4FB8AC}" destId="{7D52FD0F-ACDB-4CA6-A383-A6B33876B34B}" srcOrd="1" destOrd="0" presId="urn:microsoft.com/office/officeart/2005/8/layout/chart3"/>
    <dgm:cxn modelId="{9DDE0C50-D686-4E1B-9D4F-F560E0483527}" type="presParOf" srcId="{1EE391CE-401F-4D76-BF87-9B7BBEE2AB4D}" destId="{7916CC7C-29C8-48EA-8420-4E21AC299828}" srcOrd="0" destOrd="0" presId="urn:microsoft.com/office/officeart/2005/8/layout/chart3"/>
    <dgm:cxn modelId="{0A3A4A65-01C2-4F74-8DA2-2C7424280158}" type="presParOf" srcId="{1EE391CE-401F-4D76-BF87-9B7BBEE2AB4D}" destId="{6B9901A2-AA43-4C26-A7AD-9E3C1E777342}" srcOrd="1" destOrd="0" presId="urn:microsoft.com/office/officeart/2005/8/layout/chart3"/>
    <dgm:cxn modelId="{36831F2E-9E49-4079-B39E-F5E4AFBDE0AA}" type="presParOf" srcId="{1EE391CE-401F-4D76-BF87-9B7BBEE2AB4D}" destId="{3D7F3975-8C72-4CA5-8ECF-A906A1CAFAFF}" srcOrd="2" destOrd="0" presId="urn:microsoft.com/office/officeart/2005/8/layout/chart3"/>
    <dgm:cxn modelId="{56A86823-7E69-47D9-825D-877D1534890F}" type="presParOf" srcId="{1EE391CE-401F-4D76-BF87-9B7BBEE2AB4D}" destId="{7D52FD0F-ACDB-4CA6-A383-A6B33876B34B}" srcOrd="3" destOrd="0" presId="urn:microsoft.com/office/officeart/2005/8/layout/chart3"/>
    <dgm:cxn modelId="{C72E356A-98EF-4517-91B6-362949FCF05A}" type="presParOf" srcId="{1EE391CE-401F-4D76-BF87-9B7BBEE2AB4D}" destId="{599C5CDC-CD1D-4015-A8EB-2CF51F8EFA9E}" srcOrd="4" destOrd="0" presId="urn:microsoft.com/office/officeart/2005/8/layout/chart3"/>
    <dgm:cxn modelId="{2AB3B947-8A6E-4BE1-B48C-DAAE36D847C2}" type="presParOf" srcId="{1EE391CE-401F-4D76-BF87-9B7BBEE2AB4D}" destId="{1EEC1C4B-DCE2-4686-B306-92EA115AAF1A}" srcOrd="5" destOrd="0" presId="urn:microsoft.com/office/officeart/2005/8/layout/chart3"/>
    <dgm:cxn modelId="{AACB7F25-FF8D-44D5-AFA0-8852E96DC4CB}" type="presParOf" srcId="{1EE391CE-401F-4D76-BF87-9B7BBEE2AB4D}" destId="{2B166584-76F8-418F-BD08-19ECDF0A4CE0}" srcOrd="6" destOrd="0" presId="urn:microsoft.com/office/officeart/2005/8/layout/chart3"/>
    <dgm:cxn modelId="{BE36E622-5C67-4070-B333-4E62775F06D9}" type="presParOf" srcId="{1EE391CE-401F-4D76-BF87-9B7BBEE2AB4D}" destId="{C0122535-4C1F-4156-A31C-4D08B137D2AB}" srcOrd="7" destOrd="0" presId="urn:microsoft.com/office/officeart/2005/8/layout/chart3"/>
    <dgm:cxn modelId="{C4D5ED23-D58B-4BB2-A24C-CC305FC9F7A1}" type="presParOf" srcId="{1EE391CE-401F-4D76-BF87-9B7BBEE2AB4D}" destId="{56C36914-D480-4C9E-A632-49087EF95B4C}" srcOrd="8" destOrd="0" presId="urn:microsoft.com/office/officeart/2005/8/layout/chart3"/>
    <dgm:cxn modelId="{FC878D74-9068-4C0C-A798-9A1C70C7B499}" type="presParOf" srcId="{1EE391CE-401F-4D76-BF87-9B7BBEE2AB4D}" destId="{7D9F0CC6-0311-4C5A-A26E-B4D2CF77B0E1}" srcOrd="9" destOrd="0" presId="urn:microsoft.com/office/officeart/2005/8/layout/chart3"/>
    <dgm:cxn modelId="{2B8DD592-BC94-4A1C-B692-75E8B4EBC9E8}" type="presParOf" srcId="{1EE391CE-401F-4D76-BF87-9B7BBEE2AB4D}" destId="{497976BF-52D9-4E6D-AFF9-7CAE97DBE948}" srcOrd="10" destOrd="0" presId="urn:microsoft.com/office/officeart/2005/8/layout/chart3"/>
    <dgm:cxn modelId="{2EB87A89-59FB-4D99-9B55-0641B47ACDFC}" type="presParOf" srcId="{1EE391CE-401F-4D76-BF87-9B7BBEE2AB4D}" destId="{8B091ABA-BBAC-404F-93A8-946552F174BE}" srcOrd="11" destOrd="0" presId="urn:microsoft.com/office/officeart/2005/8/layout/chart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413C2BC-2DC9-48C9-9476-568F8CF3DCB5}" type="doc">
      <dgm:prSet loTypeId="urn:microsoft.com/office/officeart/2005/8/layout/chart3" loCatId="relationship" qsTypeId="urn:microsoft.com/office/officeart/2005/8/quickstyle/simple1" qsCatId="simple" csTypeId="urn:microsoft.com/office/officeart/2005/8/colors/colorful5" csCatId="colorful" phldr="1"/>
      <dgm:spPr/>
    </dgm:pt>
    <dgm:pt modelId="{373734D9-99B5-47AF-A058-D88126C31D20}">
      <dgm:prSet phldrT="[Text]"/>
      <dgm:spPr>
        <a:solidFill>
          <a:srgbClr val="004065"/>
        </a:solidFill>
      </dgm:spPr>
      <dgm:t>
        <a:bodyPr/>
        <a:lstStyle/>
        <a:p>
          <a:r>
            <a:rPr lang="en-US" dirty="0"/>
            <a:t>Race</a:t>
          </a:r>
        </a:p>
      </dgm:t>
    </dgm:pt>
    <dgm:pt modelId="{B33D4A32-93B6-46E0-B39A-2B7E5067E7D0}" type="parTrans" cxnId="{94AE7B1C-C79C-4C59-AAA1-3B137A91E06F}">
      <dgm:prSet/>
      <dgm:spPr/>
      <dgm:t>
        <a:bodyPr/>
        <a:lstStyle/>
        <a:p>
          <a:endParaRPr lang="en-US"/>
        </a:p>
      </dgm:t>
    </dgm:pt>
    <dgm:pt modelId="{9A3BCE62-AFAE-44A9-876A-30F635455A0B}" type="sibTrans" cxnId="{94AE7B1C-C79C-4C59-AAA1-3B137A91E06F}">
      <dgm:prSet/>
      <dgm:spPr/>
      <dgm:t>
        <a:bodyPr/>
        <a:lstStyle/>
        <a:p>
          <a:endParaRPr lang="en-US"/>
        </a:p>
      </dgm:t>
    </dgm:pt>
    <dgm:pt modelId="{972B2EC2-0D7C-4087-900E-9EE8DF4FB8AC}">
      <dgm:prSet phldrT="[Text]"/>
      <dgm:spPr>
        <a:solidFill>
          <a:srgbClr val="C8B18B"/>
        </a:solidFill>
      </dgm:spPr>
      <dgm:t>
        <a:bodyPr/>
        <a:lstStyle/>
        <a:p>
          <a:r>
            <a:rPr lang="en-US" dirty="0"/>
            <a:t>Class</a:t>
          </a:r>
        </a:p>
      </dgm:t>
    </dgm:pt>
    <dgm:pt modelId="{573A2937-391B-4630-BDD0-D2359F415A0B}" type="parTrans" cxnId="{2869F7B0-A427-4F44-9182-4537839B2038}">
      <dgm:prSet/>
      <dgm:spPr/>
      <dgm:t>
        <a:bodyPr/>
        <a:lstStyle/>
        <a:p>
          <a:endParaRPr lang="en-US"/>
        </a:p>
      </dgm:t>
    </dgm:pt>
    <dgm:pt modelId="{B3B059E1-A371-4ADD-BD75-25F192578F6C}" type="sibTrans" cxnId="{2869F7B0-A427-4F44-9182-4537839B2038}">
      <dgm:prSet/>
      <dgm:spPr/>
      <dgm:t>
        <a:bodyPr/>
        <a:lstStyle/>
        <a:p>
          <a:endParaRPr lang="en-US"/>
        </a:p>
      </dgm:t>
    </dgm:pt>
    <dgm:pt modelId="{B96BF029-608C-4883-8917-C1D19D203E4A}">
      <dgm:prSet phldrT="[Text]"/>
      <dgm:spPr>
        <a:solidFill>
          <a:srgbClr val="0096D6"/>
        </a:solidFill>
      </dgm:spPr>
      <dgm:t>
        <a:bodyPr/>
        <a:lstStyle/>
        <a:p>
          <a:r>
            <a:rPr lang="en-US" dirty="0"/>
            <a:t>Sexual Orientation</a:t>
          </a:r>
        </a:p>
      </dgm:t>
    </dgm:pt>
    <dgm:pt modelId="{CE8F3634-668B-4887-A4DC-56153AF75736}" type="parTrans" cxnId="{9758FD9D-D606-45EA-9D33-046D9632B862}">
      <dgm:prSet/>
      <dgm:spPr/>
      <dgm:t>
        <a:bodyPr/>
        <a:lstStyle/>
        <a:p>
          <a:endParaRPr lang="en-US"/>
        </a:p>
      </dgm:t>
    </dgm:pt>
    <dgm:pt modelId="{1FF96AB8-D9D9-424F-8A30-ECE7728D355B}" type="sibTrans" cxnId="{9758FD9D-D606-45EA-9D33-046D9632B862}">
      <dgm:prSet/>
      <dgm:spPr/>
      <dgm:t>
        <a:bodyPr/>
        <a:lstStyle/>
        <a:p>
          <a:endParaRPr lang="en-US"/>
        </a:p>
      </dgm:t>
    </dgm:pt>
    <dgm:pt modelId="{B39D1FB0-FDDB-4C31-AD17-BE17A2D4DFBB}">
      <dgm:prSet phldrT="[Text]"/>
      <dgm:spPr>
        <a:solidFill>
          <a:srgbClr val="004065"/>
        </a:solidFill>
      </dgm:spPr>
      <dgm:t>
        <a:bodyPr/>
        <a:lstStyle/>
        <a:p>
          <a:r>
            <a:rPr lang="en-US" dirty="0">
              <a:solidFill>
                <a:schemeClr val="bg1"/>
              </a:solidFill>
            </a:rPr>
            <a:t>Gender Identity</a:t>
          </a:r>
        </a:p>
      </dgm:t>
    </dgm:pt>
    <dgm:pt modelId="{B144C07B-69BE-4E89-AEB2-7E27274C6368}" type="parTrans" cxnId="{1122C736-092A-4130-9254-7AAA9CDDE2DB}">
      <dgm:prSet/>
      <dgm:spPr/>
      <dgm:t>
        <a:bodyPr/>
        <a:lstStyle/>
        <a:p>
          <a:endParaRPr lang="en-US"/>
        </a:p>
      </dgm:t>
    </dgm:pt>
    <dgm:pt modelId="{577FA1C2-BFC8-490F-B542-63A62A15A8F9}" type="sibTrans" cxnId="{1122C736-092A-4130-9254-7AAA9CDDE2DB}">
      <dgm:prSet/>
      <dgm:spPr/>
      <dgm:t>
        <a:bodyPr/>
        <a:lstStyle/>
        <a:p>
          <a:endParaRPr lang="en-US"/>
        </a:p>
      </dgm:t>
    </dgm:pt>
    <dgm:pt modelId="{C037A7B7-2E80-400E-B8D5-DC3B148C911D}">
      <dgm:prSet phldrT="[Text]"/>
      <dgm:spPr>
        <a:solidFill>
          <a:srgbClr val="C8B18B"/>
        </a:solidFill>
        <a:ln w="28575">
          <a:solidFill>
            <a:srgbClr val="004065"/>
          </a:solidFill>
        </a:ln>
      </dgm:spPr>
      <dgm:t>
        <a:bodyPr/>
        <a:lstStyle/>
        <a:p>
          <a:r>
            <a:rPr lang="en-US" b="1" dirty="0"/>
            <a:t>Place of Origin</a:t>
          </a:r>
        </a:p>
      </dgm:t>
    </dgm:pt>
    <dgm:pt modelId="{6232B23B-6A1F-4CC7-95B8-368227F68DD6}" type="parTrans" cxnId="{A60C4017-6CBF-4621-BD4E-C192606F5C77}">
      <dgm:prSet/>
      <dgm:spPr/>
      <dgm:t>
        <a:bodyPr/>
        <a:lstStyle/>
        <a:p>
          <a:endParaRPr lang="en-US"/>
        </a:p>
      </dgm:t>
    </dgm:pt>
    <dgm:pt modelId="{63D3A844-FA96-4FD8-8A87-4B98533DDB19}" type="sibTrans" cxnId="{A60C4017-6CBF-4621-BD4E-C192606F5C77}">
      <dgm:prSet/>
      <dgm:spPr/>
      <dgm:t>
        <a:bodyPr/>
        <a:lstStyle/>
        <a:p>
          <a:endParaRPr lang="en-US"/>
        </a:p>
      </dgm:t>
    </dgm:pt>
    <dgm:pt modelId="{E70AB5B7-F05E-4794-BB75-C0A8D9CC8BCF}">
      <dgm:prSet phldrT="[Text]"/>
      <dgm:spPr>
        <a:solidFill>
          <a:srgbClr val="0096D6"/>
        </a:solidFill>
        <a:ln>
          <a:solidFill>
            <a:schemeClr val="bg1"/>
          </a:solidFill>
        </a:ln>
      </dgm:spPr>
      <dgm:t>
        <a:bodyPr/>
        <a:lstStyle/>
        <a:p>
          <a:r>
            <a:rPr lang="en-US" dirty="0">
              <a:solidFill>
                <a:srgbClr val="FFFFFF"/>
              </a:solidFill>
            </a:rPr>
            <a:t>Immigration Status</a:t>
          </a:r>
        </a:p>
      </dgm:t>
    </dgm:pt>
    <dgm:pt modelId="{969569BC-2142-41DD-9E57-05634F1EEFF8}" type="parTrans" cxnId="{E5D663A4-7114-4977-8756-A952DA975F37}">
      <dgm:prSet/>
      <dgm:spPr/>
      <dgm:t>
        <a:bodyPr/>
        <a:lstStyle/>
        <a:p>
          <a:endParaRPr lang="en-US"/>
        </a:p>
      </dgm:t>
    </dgm:pt>
    <dgm:pt modelId="{3AEFF5B8-579B-41C6-8BD9-AF13224193EE}" type="sibTrans" cxnId="{E5D663A4-7114-4977-8756-A952DA975F37}">
      <dgm:prSet/>
      <dgm:spPr/>
      <dgm:t>
        <a:bodyPr/>
        <a:lstStyle/>
        <a:p>
          <a:endParaRPr lang="en-US"/>
        </a:p>
      </dgm:t>
    </dgm:pt>
    <dgm:pt modelId="{1EE391CE-401F-4D76-BF87-9B7BBEE2AB4D}" type="pres">
      <dgm:prSet presAssocID="{F413C2BC-2DC9-48C9-9476-568F8CF3DCB5}" presName="compositeShape" presStyleCnt="0">
        <dgm:presLayoutVars>
          <dgm:chMax val="7"/>
          <dgm:dir/>
          <dgm:resizeHandles val="exact"/>
        </dgm:presLayoutVars>
      </dgm:prSet>
      <dgm:spPr/>
    </dgm:pt>
    <dgm:pt modelId="{7916CC7C-29C8-48EA-8420-4E21AC299828}" type="pres">
      <dgm:prSet presAssocID="{F413C2BC-2DC9-48C9-9476-568F8CF3DCB5}" presName="wedge1" presStyleLbl="node1" presStyleIdx="0" presStyleCnt="6" custLinFactNeighborX="1885" custLinFactNeighborY="2577"/>
      <dgm:spPr/>
    </dgm:pt>
    <dgm:pt modelId="{6B9901A2-AA43-4C26-A7AD-9E3C1E777342}" type="pres">
      <dgm:prSet presAssocID="{F413C2BC-2DC9-48C9-9476-568F8CF3DCB5}" presName="wedge1Tx" presStyleLbl="node1" presStyleIdx="0" presStyleCnt="6">
        <dgm:presLayoutVars>
          <dgm:chMax val="0"/>
          <dgm:chPref val="0"/>
          <dgm:bulletEnabled val="1"/>
        </dgm:presLayoutVars>
      </dgm:prSet>
      <dgm:spPr/>
    </dgm:pt>
    <dgm:pt modelId="{3D7F3975-8C72-4CA5-8ECF-A906A1CAFAFF}" type="pres">
      <dgm:prSet presAssocID="{F413C2BC-2DC9-48C9-9476-568F8CF3DCB5}" presName="wedge2" presStyleLbl="node1" presStyleIdx="1" presStyleCnt="6" custLinFactNeighborX="6845" custLinFactNeighborY="1141"/>
      <dgm:spPr/>
    </dgm:pt>
    <dgm:pt modelId="{7D52FD0F-ACDB-4CA6-A383-A6B33876B34B}" type="pres">
      <dgm:prSet presAssocID="{F413C2BC-2DC9-48C9-9476-568F8CF3DCB5}" presName="wedge2Tx" presStyleLbl="node1" presStyleIdx="1" presStyleCnt="6">
        <dgm:presLayoutVars>
          <dgm:chMax val="0"/>
          <dgm:chPref val="0"/>
          <dgm:bulletEnabled val="1"/>
        </dgm:presLayoutVars>
      </dgm:prSet>
      <dgm:spPr/>
    </dgm:pt>
    <dgm:pt modelId="{599C5CDC-CD1D-4015-A8EB-2CF51F8EFA9E}" type="pres">
      <dgm:prSet presAssocID="{F413C2BC-2DC9-48C9-9476-568F8CF3DCB5}" presName="wedge3" presStyleLbl="node1" presStyleIdx="2" presStyleCnt="6" custLinFactNeighborX="4861" custLinFactNeighborY="3720"/>
      <dgm:spPr/>
    </dgm:pt>
    <dgm:pt modelId="{1EEC1C4B-DCE2-4686-B306-92EA115AAF1A}" type="pres">
      <dgm:prSet presAssocID="{F413C2BC-2DC9-48C9-9476-568F8CF3DCB5}" presName="wedge3Tx" presStyleLbl="node1" presStyleIdx="2" presStyleCnt="6">
        <dgm:presLayoutVars>
          <dgm:chMax val="0"/>
          <dgm:chPref val="0"/>
          <dgm:bulletEnabled val="1"/>
        </dgm:presLayoutVars>
      </dgm:prSet>
      <dgm:spPr/>
    </dgm:pt>
    <dgm:pt modelId="{2B166584-76F8-418F-BD08-19ECDF0A4CE0}" type="pres">
      <dgm:prSet presAssocID="{F413C2BC-2DC9-48C9-9476-568F8CF3DCB5}" presName="wedge4" presStyleLbl="node1" presStyleIdx="3" presStyleCnt="6" custLinFactNeighborX="893" custLinFactNeighborY="3720"/>
      <dgm:spPr/>
    </dgm:pt>
    <dgm:pt modelId="{C0122535-4C1F-4156-A31C-4D08B137D2AB}" type="pres">
      <dgm:prSet presAssocID="{F413C2BC-2DC9-48C9-9476-568F8CF3DCB5}" presName="wedge4Tx" presStyleLbl="node1" presStyleIdx="3" presStyleCnt="6">
        <dgm:presLayoutVars>
          <dgm:chMax val="0"/>
          <dgm:chPref val="0"/>
          <dgm:bulletEnabled val="1"/>
        </dgm:presLayoutVars>
      </dgm:prSet>
      <dgm:spPr/>
    </dgm:pt>
    <dgm:pt modelId="{56C36914-D480-4C9E-A632-49087EF95B4C}" type="pres">
      <dgm:prSet presAssocID="{F413C2BC-2DC9-48C9-9476-568F8CF3DCB5}" presName="wedge5" presStyleLbl="node1" presStyleIdx="4" presStyleCnt="6" custScaleX="120499" custScaleY="110180" custLinFactNeighborX="-7350" custLinFactNeighborY="-509"/>
      <dgm:spPr/>
    </dgm:pt>
    <dgm:pt modelId="{7D9F0CC6-0311-4C5A-A26E-B4D2CF77B0E1}" type="pres">
      <dgm:prSet presAssocID="{F413C2BC-2DC9-48C9-9476-568F8CF3DCB5}" presName="wedge5Tx" presStyleLbl="node1" presStyleIdx="4" presStyleCnt="6">
        <dgm:presLayoutVars>
          <dgm:chMax val="0"/>
          <dgm:chPref val="0"/>
          <dgm:bulletEnabled val="1"/>
        </dgm:presLayoutVars>
      </dgm:prSet>
      <dgm:spPr/>
    </dgm:pt>
    <dgm:pt modelId="{497976BF-52D9-4E6D-AFF9-7CAE97DBE948}" type="pres">
      <dgm:prSet presAssocID="{F413C2BC-2DC9-48C9-9476-568F8CF3DCB5}" presName="wedge6" presStyleLbl="node1" presStyleIdx="5" presStyleCnt="6" custLinFactNeighborX="893" custLinFactNeighborY="-2577"/>
      <dgm:spPr/>
    </dgm:pt>
    <dgm:pt modelId="{8B091ABA-BBAC-404F-93A8-946552F174BE}" type="pres">
      <dgm:prSet presAssocID="{F413C2BC-2DC9-48C9-9476-568F8CF3DCB5}" presName="wedge6Tx" presStyleLbl="node1" presStyleIdx="5" presStyleCnt="6">
        <dgm:presLayoutVars>
          <dgm:chMax val="0"/>
          <dgm:chPref val="0"/>
          <dgm:bulletEnabled val="1"/>
        </dgm:presLayoutVars>
      </dgm:prSet>
      <dgm:spPr/>
    </dgm:pt>
  </dgm:ptLst>
  <dgm:cxnLst>
    <dgm:cxn modelId="{68037B0A-0C89-4033-92E7-8940C770AFA5}" type="presOf" srcId="{E70AB5B7-F05E-4794-BB75-C0A8D9CC8BCF}" destId="{497976BF-52D9-4E6D-AFF9-7CAE97DBE948}" srcOrd="0" destOrd="0" presId="urn:microsoft.com/office/officeart/2005/8/layout/chart3"/>
    <dgm:cxn modelId="{A60C4017-6CBF-4621-BD4E-C192606F5C77}" srcId="{F413C2BC-2DC9-48C9-9476-568F8CF3DCB5}" destId="{C037A7B7-2E80-400E-B8D5-DC3B148C911D}" srcOrd="4" destOrd="0" parTransId="{6232B23B-6A1F-4CC7-95B8-368227F68DD6}" sibTransId="{63D3A844-FA96-4FD8-8A87-4B98533DDB19}"/>
    <dgm:cxn modelId="{CD9F5D1C-E358-4E90-8734-67BAE14FD741}" type="presOf" srcId="{B96BF029-608C-4883-8917-C1D19D203E4A}" destId="{599C5CDC-CD1D-4015-A8EB-2CF51F8EFA9E}" srcOrd="0" destOrd="0" presId="urn:microsoft.com/office/officeart/2005/8/layout/chart3"/>
    <dgm:cxn modelId="{94AE7B1C-C79C-4C59-AAA1-3B137A91E06F}" srcId="{F413C2BC-2DC9-48C9-9476-568F8CF3DCB5}" destId="{373734D9-99B5-47AF-A058-D88126C31D20}" srcOrd="0" destOrd="0" parTransId="{B33D4A32-93B6-46E0-B39A-2B7E5067E7D0}" sibTransId="{9A3BCE62-AFAE-44A9-876A-30F635455A0B}"/>
    <dgm:cxn modelId="{1BEBEB1E-1564-4989-8D94-CE7AF3EAD885}" type="presOf" srcId="{B39D1FB0-FDDB-4C31-AD17-BE17A2D4DFBB}" destId="{C0122535-4C1F-4156-A31C-4D08B137D2AB}" srcOrd="1" destOrd="0" presId="urn:microsoft.com/office/officeart/2005/8/layout/chart3"/>
    <dgm:cxn modelId="{A12CFB21-529B-4D8A-BAF4-5D7E226CF1B2}" type="presOf" srcId="{B39D1FB0-FDDB-4C31-AD17-BE17A2D4DFBB}" destId="{2B166584-76F8-418F-BD08-19ECDF0A4CE0}" srcOrd="0" destOrd="0" presId="urn:microsoft.com/office/officeart/2005/8/layout/chart3"/>
    <dgm:cxn modelId="{1122C736-092A-4130-9254-7AAA9CDDE2DB}" srcId="{F413C2BC-2DC9-48C9-9476-568F8CF3DCB5}" destId="{B39D1FB0-FDDB-4C31-AD17-BE17A2D4DFBB}" srcOrd="3" destOrd="0" parTransId="{B144C07B-69BE-4E89-AEB2-7E27274C6368}" sibTransId="{577FA1C2-BFC8-490F-B542-63A62A15A8F9}"/>
    <dgm:cxn modelId="{63255B7A-3C23-4916-82DC-97E234A5CC24}" type="presOf" srcId="{C037A7B7-2E80-400E-B8D5-DC3B148C911D}" destId="{56C36914-D480-4C9E-A632-49087EF95B4C}" srcOrd="0" destOrd="0" presId="urn:microsoft.com/office/officeart/2005/8/layout/chart3"/>
    <dgm:cxn modelId="{F7B8DD85-45C5-4691-8427-5D7AD4E81105}" type="presOf" srcId="{972B2EC2-0D7C-4087-900E-9EE8DF4FB8AC}" destId="{3D7F3975-8C72-4CA5-8ECF-A906A1CAFAFF}" srcOrd="0" destOrd="0" presId="urn:microsoft.com/office/officeart/2005/8/layout/chart3"/>
    <dgm:cxn modelId="{8B82338A-87C9-4DEE-A8D0-D611ACA213DB}" type="presOf" srcId="{F413C2BC-2DC9-48C9-9476-568F8CF3DCB5}" destId="{1EE391CE-401F-4D76-BF87-9B7BBEE2AB4D}" srcOrd="0" destOrd="0" presId="urn:microsoft.com/office/officeart/2005/8/layout/chart3"/>
    <dgm:cxn modelId="{8D13BD8A-9A06-4339-BB04-DA1C28B99B6E}" type="presOf" srcId="{C037A7B7-2E80-400E-B8D5-DC3B148C911D}" destId="{7D9F0CC6-0311-4C5A-A26E-B4D2CF77B0E1}" srcOrd="1" destOrd="0" presId="urn:microsoft.com/office/officeart/2005/8/layout/chart3"/>
    <dgm:cxn modelId="{9758FD9D-D606-45EA-9D33-046D9632B862}" srcId="{F413C2BC-2DC9-48C9-9476-568F8CF3DCB5}" destId="{B96BF029-608C-4883-8917-C1D19D203E4A}" srcOrd="2" destOrd="0" parTransId="{CE8F3634-668B-4887-A4DC-56153AF75736}" sibTransId="{1FF96AB8-D9D9-424F-8A30-ECE7728D355B}"/>
    <dgm:cxn modelId="{E5D663A4-7114-4977-8756-A952DA975F37}" srcId="{F413C2BC-2DC9-48C9-9476-568F8CF3DCB5}" destId="{E70AB5B7-F05E-4794-BB75-C0A8D9CC8BCF}" srcOrd="5" destOrd="0" parTransId="{969569BC-2142-41DD-9E57-05634F1EEFF8}" sibTransId="{3AEFF5B8-579B-41C6-8BD9-AF13224193EE}"/>
    <dgm:cxn modelId="{9C7958A5-7077-456B-8BB5-9AE6F740E7E4}" type="presOf" srcId="{B96BF029-608C-4883-8917-C1D19D203E4A}" destId="{1EEC1C4B-DCE2-4686-B306-92EA115AAF1A}" srcOrd="1" destOrd="0" presId="urn:microsoft.com/office/officeart/2005/8/layout/chart3"/>
    <dgm:cxn modelId="{2869F7B0-A427-4F44-9182-4537839B2038}" srcId="{F413C2BC-2DC9-48C9-9476-568F8CF3DCB5}" destId="{972B2EC2-0D7C-4087-900E-9EE8DF4FB8AC}" srcOrd="1" destOrd="0" parTransId="{573A2937-391B-4630-BDD0-D2359F415A0B}" sibTransId="{B3B059E1-A371-4ADD-BD75-25F192578F6C}"/>
    <dgm:cxn modelId="{331AD2CA-29E2-4F3F-B387-9DCC32D0E4A8}" type="presOf" srcId="{373734D9-99B5-47AF-A058-D88126C31D20}" destId="{7916CC7C-29C8-48EA-8420-4E21AC299828}" srcOrd="0" destOrd="0" presId="urn:microsoft.com/office/officeart/2005/8/layout/chart3"/>
    <dgm:cxn modelId="{89A1BFCD-C887-4FC4-BD3A-AB751EC03FFE}" type="presOf" srcId="{373734D9-99B5-47AF-A058-D88126C31D20}" destId="{6B9901A2-AA43-4C26-A7AD-9E3C1E777342}" srcOrd="1" destOrd="0" presId="urn:microsoft.com/office/officeart/2005/8/layout/chart3"/>
    <dgm:cxn modelId="{FC0233D5-070B-4E77-982A-D153C0E16FA3}" type="presOf" srcId="{E70AB5B7-F05E-4794-BB75-C0A8D9CC8BCF}" destId="{8B091ABA-BBAC-404F-93A8-946552F174BE}" srcOrd="1" destOrd="0" presId="urn:microsoft.com/office/officeart/2005/8/layout/chart3"/>
    <dgm:cxn modelId="{CCD1AED6-53E2-4AA8-B7F8-561E560255BA}" type="presOf" srcId="{972B2EC2-0D7C-4087-900E-9EE8DF4FB8AC}" destId="{7D52FD0F-ACDB-4CA6-A383-A6B33876B34B}" srcOrd="1" destOrd="0" presId="urn:microsoft.com/office/officeart/2005/8/layout/chart3"/>
    <dgm:cxn modelId="{D230A036-EC85-4653-8C04-193FA0E6B825}" type="presParOf" srcId="{1EE391CE-401F-4D76-BF87-9B7BBEE2AB4D}" destId="{7916CC7C-29C8-48EA-8420-4E21AC299828}" srcOrd="0" destOrd="0" presId="urn:microsoft.com/office/officeart/2005/8/layout/chart3"/>
    <dgm:cxn modelId="{EA1D1394-4C1E-4EDC-9B58-BCB9C4A7D7D5}" type="presParOf" srcId="{1EE391CE-401F-4D76-BF87-9B7BBEE2AB4D}" destId="{6B9901A2-AA43-4C26-A7AD-9E3C1E777342}" srcOrd="1" destOrd="0" presId="urn:microsoft.com/office/officeart/2005/8/layout/chart3"/>
    <dgm:cxn modelId="{DE3F7061-0A35-43A9-B631-B33983C349D9}" type="presParOf" srcId="{1EE391CE-401F-4D76-BF87-9B7BBEE2AB4D}" destId="{3D7F3975-8C72-4CA5-8ECF-A906A1CAFAFF}" srcOrd="2" destOrd="0" presId="urn:microsoft.com/office/officeart/2005/8/layout/chart3"/>
    <dgm:cxn modelId="{E0937513-4C31-4011-AF3A-C2B9D689FEA3}" type="presParOf" srcId="{1EE391CE-401F-4D76-BF87-9B7BBEE2AB4D}" destId="{7D52FD0F-ACDB-4CA6-A383-A6B33876B34B}" srcOrd="3" destOrd="0" presId="urn:microsoft.com/office/officeart/2005/8/layout/chart3"/>
    <dgm:cxn modelId="{1A8DD0B1-4E25-4D22-A0B6-69938F345726}" type="presParOf" srcId="{1EE391CE-401F-4D76-BF87-9B7BBEE2AB4D}" destId="{599C5CDC-CD1D-4015-A8EB-2CF51F8EFA9E}" srcOrd="4" destOrd="0" presId="urn:microsoft.com/office/officeart/2005/8/layout/chart3"/>
    <dgm:cxn modelId="{45A2B44A-A63D-42D7-BC1B-145C77D4CE39}" type="presParOf" srcId="{1EE391CE-401F-4D76-BF87-9B7BBEE2AB4D}" destId="{1EEC1C4B-DCE2-4686-B306-92EA115AAF1A}" srcOrd="5" destOrd="0" presId="urn:microsoft.com/office/officeart/2005/8/layout/chart3"/>
    <dgm:cxn modelId="{A22685A6-B090-42DA-BFD2-5004A57E2721}" type="presParOf" srcId="{1EE391CE-401F-4D76-BF87-9B7BBEE2AB4D}" destId="{2B166584-76F8-418F-BD08-19ECDF0A4CE0}" srcOrd="6" destOrd="0" presId="urn:microsoft.com/office/officeart/2005/8/layout/chart3"/>
    <dgm:cxn modelId="{CCFFCE35-8B1C-4F80-A462-98A67AF822C1}" type="presParOf" srcId="{1EE391CE-401F-4D76-BF87-9B7BBEE2AB4D}" destId="{C0122535-4C1F-4156-A31C-4D08B137D2AB}" srcOrd="7" destOrd="0" presId="urn:microsoft.com/office/officeart/2005/8/layout/chart3"/>
    <dgm:cxn modelId="{0696A9A8-D5C9-4D4F-B302-EBAA764376B7}" type="presParOf" srcId="{1EE391CE-401F-4D76-BF87-9B7BBEE2AB4D}" destId="{56C36914-D480-4C9E-A632-49087EF95B4C}" srcOrd="8" destOrd="0" presId="urn:microsoft.com/office/officeart/2005/8/layout/chart3"/>
    <dgm:cxn modelId="{47941147-F055-4DFE-A024-6D2E705EF679}" type="presParOf" srcId="{1EE391CE-401F-4D76-BF87-9B7BBEE2AB4D}" destId="{7D9F0CC6-0311-4C5A-A26E-B4D2CF77B0E1}" srcOrd="9" destOrd="0" presId="urn:microsoft.com/office/officeart/2005/8/layout/chart3"/>
    <dgm:cxn modelId="{D6B0B923-D415-425F-A765-BE28844D5E0B}" type="presParOf" srcId="{1EE391CE-401F-4D76-BF87-9B7BBEE2AB4D}" destId="{497976BF-52D9-4E6D-AFF9-7CAE97DBE948}" srcOrd="10" destOrd="0" presId="urn:microsoft.com/office/officeart/2005/8/layout/chart3"/>
    <dgm:cxn modelId="{BC8CDE7A-DF69-4BE0-AE2E-2C712288ACBB}" type="presParOf" srcId="{1EE391CE-401F-4D76-BF87-9B7BBEE2AB4D}" destId="{8B091ABA-BBAC-404F-93A8-946552F174BE}" srcOrd="11" destOrd="0" presId="urn:microsoft.com/office/officeart/2005/8/layout/chart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413C2BC-2DC9-48C9-9476-568F8CF3DCB5}" type="doc">
      <dgm:prSet loTypeId="urn:microsoft.com/office/officeart/2005/8/layout/chart3" loCatId="relationship" qsTypeId="urn:microsoft.com/office/officeart/2005/8/quickstyle/simple1" qsCatId="simple" csTypeId="urn:microsoft.com/office/officeart/2005/8/colors/colorful5" csCatId="colorful" phldr="1"/>
      <dgm:spPr/>
    </dgm:pt>
    <dgm:pt modelId="{373734D9-99B5-47AF-A058-D88126C31D20}">
      <dgm:prSet phldrT="[Text]"/>
      <dgm:spPr>
        <a:solidFill>
          <a:srgbClr val="004065"/>
        </a:solidFill>
      </dgm:spPr>
      <dgm:t>
        <a:bodyPr/>
        <a:lstStyle/>
        <a:p>
          <a:r>
            <a:rPr lang="en-US" dirty="0"/>
            <a:t>Race</a:t>
          </a:r>
        </a:p>
      </dgm:t>
    </dgm:pt>
    <dgm:pt modelId="{B33D4A32-93B6-46E0-B39A-2B7E5067E7D0}" type="parTrans" cxnId="{94AE7B1C-C79C-4C59-AAA1-3B137A91E06F}">
      <dgm:prSet/>
      <dgm:spPr/>
      <dgm:t>
        <a:bodyPr/>
        <a:lstStyle/>
        <a:p>
          <a:endParaRPr lang="en-US"/>
        </a:p>
      </dgm:t>
    </dgm:pt>
    <dgm:pt modelId="{9A3BCE62-AFAE-44A9-876A-30F635455A0B}" type="sibTrans" cxnId="{94AE7B1C-C79C-4C59-AAA1-3B137A91E06F}">
      <dgm:prSet/>
      <dgm:spPr/>
      <dgm:t>
        <a:bodyPr/>
        <a:lstStyle/>
        <a:p>
          <a:endParaRPr lang="en-US"/>
        </a:p>
      </dgm:t>
    </dgm:pt>
    <dgm:pt modelId="{972B2EC2-0D7C-4087-900E-9EE8DF4FB8AC}">
      <dgm:prSet phldrT="[Text]"/>
      <dgm:spPr>
        <a:solidFill>
          <a:srgbClr val="C8B18B"/>
        </a:solidFill>
      </dgm:spPr>
      <dgm:t>
        <a:bodyPr/>
        <a:lstStyle/>
        <a:p>
          <a:r>
            <a:rPr lang="en-US" dirty="0"/>
            <a:t>Class</a:t>
          </a:r>
        </a:p>
      </dgm:t>
    </dgm:pt>
    <dgm:pt modelId="{573A2937-391B-4630-BDD0-D2359F415A0B}" type="parTrans" cxnId="{2869F7B0-A427-4F44-9182-4537839B2038}">
      <dgm:prSet/>
      <dgm:spPr/>
      <dgm:t>
        <a:bodyPr/>
        <a:lstStyle/>
        <a:p>
          <a:endParaRPr lang="en-US"/>
        </a:p>
      </dgm:t>
    </dgm:pt>
    <dgm:pt modelId="{B3B059E1-A371-4ADD-BD75-25F192578F6C}" type="sibTrans" cxnId="{2869F7B0-A427-4F44-9182-4537839B2038}">
      <dgm:prSet/>
      <dgm:spPr/>
      <dgm:t>
        <a:bodyPr/>
        <a:lstStyle/>
        <a:p>
          <a:endParaRPr lang="en-US"/>
        </a:p>
      </dgm:t>
    </dgm:pt>
    <dgm:pt modelId="{B96BF029-608C-4883-8917-C1D19D203E4A}">
      <dgm:prSet phldrT="[Text]"/>
      <dgm:spPr>
        <a:solidFill>
          <a:srgbClr val="0096D6"/>
        </a:solidFill>
      </dgm:spPr>
      <dgm:t>
        <a:bodyPr/>
        <a:lstStyle/>
        <a:p>
          <a:r>
            <a:rPr lang="en-US" b="1" dirty="0"/>
            <a:t>Sexual Orientation</a:t>
          </a:r>
        </a:p>
      </dgm:t>
    </dgm:pt>
    <dgm:pt modelId="{CE8F3634-668B-4887-A4DC-56153AF75736}" type="parTrans" cxnId="{9758FD9D-D606-45EA-9D33-046D9632B862}">
      <dgm:prSet/>
      <dgm:spPr/>
      <dgm:t>
        <a:bodyPr/>
        <a:lstStyle/>
        <a:p>
          <a:endParaRPr lang="en-US"/>
        </a:p>
      </dgm:t>
    </dgm:pt>
    <dgm:pt modelId="{1FF96AB8-D9D9-424F-8A30-ECE7728D355B}" type="sibTrans" cxnId="{9758FD9D-D606-45EA-9D33-046D9632B862}">
      <dgm:prSet/>
      <dgm:spPr/>
      <dgm:t>
        <a:bodyPr/>
        <a:lstStyle/>
        <a:p>
          <a:endParaRPr lang="en-US"/>
        </a:p>
      </dgm:t>
    </dgm:pt>
    <dgm:pt modelId="{B39D1FB0-FDDB-4C31-AD17-BE17A2D4DFBB}">
      <dgm:prSet phldrT="[Text]"/>
      <dgm:spPr>
        <a:solidFill>
          <a:srgbClr val="004065"/>
        </a:solidFill>
      </dgm:spPr>
      <dgm:t>
        <a:bodyPr/>
        <a:lstStyle/>
        <a:p>
          <a:r>
            <a:rPr lang="en-US" b="1" dirty="0">
              <a:solidFill>
                <a:schemeClr val="bg1"/>
              </a:solidFill>
            </a:rPr>
            <a:t>Gender Identity</a:t>
          </a:r>
        </a:p>
      </dgm:t>
    </dgm:pt>
    <dgm:pt modelId="{B144C07B-69BE-4E89-AEB2-7E27274C6368}" type="parTrans" cxnId="{1122C736-092A-4130-9254-7AAA9CDDE2DB}">
      <dgm:prSet/>
      <dgm:spPr/>
      <dgm:t>
        <a:bodyPr/>
        <a:lstStyle/>
        <a:p>
          <a:endParaRPr lang="en-US"/>
        </a:p>
      </dgm:t>
    </dgm:pt>
    <dgm:pt modelId="{577FA1C2-BFC8-490F-B542-63A62A15A8F9}" type="sibTrans" cxnId="{1122C736-092A-4130-9254-7AAA9CDDE2DB}">
      <dgm:prSet/>
      <dgm:spPr/>
      <dgm:t>
        <a:bodyPr/>
        <a:lstStyle/>
        <a:p>
          <a:endParaRPr lang="en-US"/>
        </a:p>
      </dgm:t>
    </dgm:pt>
    <dgm:pt modelId="{C037A7B7-2E80-400E-B8D5-DC3B148C911D}">
      <dgm:prSet phldrT="[Text]"/>
      <dgm:spPr>
        <a:solidFill>
          <a:srgbClr val="C8B18B"/>
        </a:solidFill>
      </dgm:spPr>
      <dgm:t>
        <a:bodyPr/>
        <a:lstStyle/>
        <a:p>
          <a:r>
            <a:rPr lang="en-US" dirty="0"/>
            <a:t>National Origin</a:t>
          </a:r>
        </a:p>
      </dgm:t>
    </dgm:pt>
    <dgm:pt modelId="{6232B23B-6A1F-4CC7-95B8-368227F68DD6}" type="parTrans" cxnId="{A60C4017-6CBF-4621-BD4E-C192606F5C77}">
      <dgm:prSet/>
      <dgm:spPr/>
      <dgm:t>
        <a:bodyPr/>
        <a:lstStyle/>
        <a:p>
          <a:endParaRPr lang="en-US"/>
        </a:p>
      </dgm:t>
    </dgm:pt>
    <dgm:pt modelId="{63D3A844-FA96-4FD8-8A87-4B98533DDB19}" type="sibTrans" cxnId="{A60C4017-6CBF-4621-BD4E-C192606F5C77}">
      <dgm:prSet/>
      <dgm:spPr/>
      <dgm:t>
        <a:bodyPr/>
        <a:lstStyle/>
        <a:p>
          <a:endParaRPr lang="en-US"/>
        </a:p>
      </dgm:t>
    </dgm:pt>
    <dgm:pt modelId="{E70AB5B7-F05E-4794-BB75-C0A8D9CC8BCF}">
      <dgm:prSet phldrT="[Text]"/>
      <dgm:spPr>
        <a:solidFill>
          <a:srgbClr val="0096D6"/>
        </a:solidFill>
        <a:ln>
          <a:solidFill>
            <a:schemeClr val="bg1"/>
          </a:solidFill>
        </a:ln>
      </dgm:spPr>
      <dgm:t>
        <a:bodyPr/>
        <a:lstStyle/>
        <a:p>
          <a:r>
            <a:rPr lang="en-US" dirty="0">
              <a:solidFill>
                <a:srgbClr val="FFFFFF"/>
              </a:solidFill>
            </a:rPr>
            <a:t>Immigration Status</a:t>
          </a:r>
        </a:p>
      </dgm:t>
    </dgm:pt>
    <dgm:pt modelId="{969569BC-2142-41DD-9E57-05634F1EEFF8}" type="parTrans" cxnId="{E5D663A4-7114-4977-8756-A952DA975F37}">
      <dgm:prSet/>
      <dgm:spPr/>
      <dgm:t>
        <a:bodyPr/>
        <a:lstStyle/>
        <a:p>
          <a:endParaRPr lang="en-US"/>
        </a:p>
      </dgm:t>
    </dgm:pt>
    <dgm:pt modelId="{3AEFF5B8-579B-41C6-8BD9-AF13224193EE}" type="sibTrans" cxnId="{E5D663A4-7114-4977-8756-A952DA975F37}">
      <dgm:prSet/>
      <dgm:spPr/>
      <dgm:t>
        <a:bodyPr/>
        <a:lstStyle/>
        <a:p>
          <a:endParaRPr lang="en-US"/>
        </a:p>
      </dgm:t>
    </dgm:pt>
    <dgm:pt modelId="{1EE391CE-401F-4D76-BF87-9B7BBEE2AB4D}" type="pres">
      <dgm:prSet presAssocID="{F413C2BC-2DC9-48C9-9476-568F8CF3DCB5}" presName="compositeShape" presStyleCnt="0">
        <dgm:presLayoutVars>
          <dgm:chMax val="7"/>
          <dgm:dir/>
          <dgm:resizeHandles val="exact"/>
        </dgm:presLayoutVars>
      </dgm:prSet>
      <dgm:spPr/>
    </dgm:pt>
    <dgm:pt modelId="{7916CC7C-29C8-48EA-8420-4E21AC299828}" type="pres">
      <dgm:prSet presAssocID="{F413C2BC-2DC9-48C9-9476-568F8CF3DCB5}" presName="wedge1" presStyleLbl="node1" presStyleIdx="0" presStyleCnt="6" custLinFactNeighborX="1885" custLinFactNeighborY="2577"/>
      <dgm:spPr/>
    </dgm:pt>
    <dgm:pt modelId="{6B9901A2-AA43-4C26-A7AD-9E3C1E777342}" type="pres">
      <dgm:prSet presAssocID="{F413C2BC-2DC9-48C9-9476-568F8CF3DCB5}" presName="wedge1Tx" presStyleLbl="node1" presStyleIdx="0" presStyleCnt="6">
        <dgm:presLayoutVars>
          <dgm:chMax val="0"/>
          <dgm:chPref val="0"/>
          <dgm:bulletEnabled val="1"/>
        </dgm:presLayoutVars>
      </dgm:prSet>
      <dgm:spPr/>
    </dgm:pt>
    <dgm:pt modelId="{3D7F3975-8C72-4CA5-8ECF-A906A1CAFAFF}" type="pres">
      <dgm:prSet presAssocID="{F413C2BC-2DC9-48C9-9476-568F8CF3DCB5}" presName="wedge2" presStyleLbl="node1" presStyleIdx="1" presStyleCnt="6" custLinFactNeighborX="6845" custLinFactNeighborY="1141"/>
      <dgm:spPr/>
    </dgm:pt>
    <dgm:pt modelId="{7D52FD0F-ACDB-4CA6-A383-A6B33876B34B}" type="pres">
      <dgm:prSet presAssocID="{F413C2BC-2DC9-48C9-9476-568F8CF3DCB5}" presName="wedge2Tx" presStyleLbl="node1" presStyleIdx="1" presStyleCnt="6">
        <dgm:presLayoutVars>
          <dgm:chMax val="0"/>
          <dgm:chPref val="0"/>
          <dgm:bulletEnabled val="1"/>
        </dgm:presLayoutVars>
      </dgm:prSet>
      <dgm:spPr/>
    </dgm:pt>
    <dgm:pt modelId="{599C5CDC-CD1D-4015-A8EB-2CF51F8EFA9E}" type="pres">
      <dgm:prSet presAssocID="{F413C2BC-2DC9-48C9-9476-568F8CF3DCB5}" presName="wedge3" presStyleLbl="node1" presStyleIdx="2" presStyleCnt="6" custScaleX="123431" custScaleY="116584" custLinFactNeighborX="8437" custLinFactNeighborY="5233"/>
      <dgm:spPr/>
    </dgm:pt>
    <dgm:pt modelId="{1EEC1C4B-DCE2-4686-B306-92EA115AAF1A}" type="pres">
      <dgm:prSet presAssocID="{F413C2BC-2DC9-48C9-9476-568F8CF3DCB5}" presName="wedge3Tx" presStyleLbl="node1" presStyleIdx="2" presStyleCnt="6">
        <dgm:presLayoutVars>
          <dgm:chMax val="0"/>
          <dgm:chPref val="0"/>
          <dgm:bulletEnabled val="1"/>
        </dgm:presLayoutVars>
      </dgm:prSet>
      <dgm:spPr/>
    </dgm:pt>
    <dgm:pt modelId="{2B166584-76F8-418F-BD08-19ECDF0A4CE0}" type="pres">
      <dgm:prSet presAssocID="{F413C2BC-2DC9-48C9-9476-568F8CF3DCB5}" presName="wedge4" presStyleLbl="node1" presStyleIdx="3" presStyleCnt="6" custScaleX="131384" custScaleY="118593" custLinFactNeighborX="5155" custLinFactNeighborY="3021"/>
      <dgm:spPr/>
    </dgm:pt>
    <dgm:pt modelId="{C0122535-4C1F-4156-A31C-4D08B137D2AB}" type="pres">
      <dgm:prSet presAssocID="{F413C2BC-2DC9-48C9-9476-568F8CF3DCB5}" presName="wedge4Tx" presStyleLbl="node1" presStyleIdx="3" presStyleCnt="6">
        <dgm:presLayoutVars>
          <dgm:chMax val="0"/>
          <dgm:chPref val="0"/>
          <dgm:bulletEnabled val="1"/>
        </dgm:presLayoutVars>
      </dgm:prSet>
      <dgm:spPr/>
    </dgm:pt>
    <dgm:pt modelId="{56C36914-D480-4C9E-A632-49087EF95B4C}" type="pres">
      <dgm:prSet presAssocID="{F413C2BC-2DC9-48C9-9476-568F8CF3DCB5}" presName="wedge5" presStyleLbl="node1" presStyleIdx="4" presStyleCnt="6" custLinFactNeighborX="-1488" custLinFactNeighborY="1141"/>
      <dgm:spPr/>
    </dgm:pt>
    <dgm:pt modelId="{7D9F0CC6-0311-4C5A-A26E-B4D2CF77B0E1}" type="pres">
      <dgm:prSet presAssocID="{F413C2BC-2DC9-48C9-9476-568F8CF3DCB5}" presName="wedge5Tx" presStyleLbl="node1" presStyleIdx="4" presStyleCnt="6">
        <dgm:presLayoutVars>
          <dgm:chMax val="0"/>
          <dgm:chPref val="0"/>
          <dgm:bulletEnabled val="1"/>
        </dgm:presLayoutVars>
      </dgm:prSet>
      <dgm:spPr/>
    </dgm:pt>
    <dgm:pt modelId="{497976BF-52D9-4E6D-AFF9-7CAE97DBE948}" type="pres">
      <dgm:prSet presAssocID="{F413C2BC-2DC9-48C9-9476-568F8CF3DCB5}" presName="wedge6" presStyleLbl="node1" presStyleIdx="5" presStyleCnt="6" custLinFactNeighborX="893" custLinFactNeighborY="-2577"/>
      <dgm:spPr/>
    </dgm:pt>
    <dgm:pt modelId="{8B091ABA-BBAC-404F-93A8-946552F174BE}" type="pres">
      <dgm:prSet presAssocID="{F413C2BC-2DC9-48C9-9476-568F8CF3DCB5}" presName="wedge6Tx" presStyleLbl="node1" presStyleIdx="5" presStyleCnt="6">
        <dgm:presLayoutVars>
          <dgm:chMax val="0"/>
          <dgm:chPref val="0"/>
          <dgm:bulletEnabled val="1"/>
        </dgm:presLayoutVars>
      </dgm:prSet>
      <dgm:spPr/>
    </dgm:pt>
  </dgm:ptLst>
  <dgm:cxnLst>
    <dgm:cxn modelId="{FACE4208-E4AB-416B-9143-E71039E35C2E}" type="presOf" srcId="{972B2EC2-0D7C-4087-900E-9EE8DF4FB8AC}" destId="{7D52FD0F-ACDB-4CA6-A383-A6B33876B34B}" srcOrd="1" destOrd="0" presId="urn:microsoft.com/office/officeart/2005/8/layout/chart3"/>
    <dgm:cxn modelId="{8A965509-0C6D-4570-9C8E-06A5792B3837}" type="presOf" srcId="{B39D1FB0-FDDB-4C31-AD17-BE17A2D4DFBB}" destId="{C0122535-4C1F-4156-A31C-4D08B137D2AB}" srcOrd="1" destOrd="0" presId="urn:microsoft.com/office/officeart/2005/8/layout/chart3"/>
    <dgm:cxn modelId="{D2E6820D-015E-4B22-A681-10AA58E6C7E1}" type="presOf" srcId="{B39D1FB0-FDDB-4C31-AD17-BE17A2D4DFBB}" destId="{2B166584-76F8-418F-BD08-19ECDF0A4CE0}" srcOrd="0" destOrd="0" presId="urn:microsoft.com/office/officeart/2005/8/layout/chart3"/>
    <dgm:cxn modelId="{D183580E-4768-4AF0-921C-89DEA2237AF5}" type="presOf" srcId="{373734D9-99B5-47AF-A058-D88126C31D20}" destId="{6B9901A2-AA43-4C26-A7AD-9E3C1E777342}" srcOrd="1" destOrd="0" presId="urn:microsoft.com/office/officeart/2005/8/layout/chart3"/>
    <dgm:cxn modelId="{A60C4017-6CBF-4621-BD4E-C192606F5C77}" srcId="{F413C2BC-2DC9-48C9-9476-568F8CF3DCB5}" destId="{C037A7B7-2E80-400E-B8D5-DC3B148C911D}" srcOrd="4" destOrd="0" parTransId="{6232B23B-6A1F-4CC7-95B8-368227F68DD6}" sibTransId="{63D3A844-FA96-4FD8-8A87-4B98533DDB19}"/>
    <dgm:cxn modelId="{94AE7B1C-C79C-4C59-AAA1-3B137A91E06F}" srcId="{F413C2BC-2DC9-48C9-9476-568F8CF3DCB5}" destId="{373734D9-99B5-47AF-A058-D88126C31D20}" srcOrd="0" destOrd="0" parTransId="{B33D4A32-93B6-46E0-B39A-2B7E5067E7D0}" sibTransId="{9A3BCE62-AFAE-44A9-876A-30F635455A0B}"/>
    <dgm:cxn modelId="{92F1C51D-709A-4A34-916D-CB4E638AEF66}" type="presOf" srcId="{E70AB5B7-F05E-4794-BB75-C0A8D9CC8BCF}" destId="{8B091ABA-BBAC-404F-93A8-946552F174BE}" srcOrd="1" destOrd="0" presId="urn:microsoft.com/office/officeart/2005/8/layout/chart3"/>
    <dgm:cxn modelId="{4EA0A429-F87C-4F54-940D-39B8DF1FC9EC}" type="presOf" srcId="{B96BF029-608C-4883-8917-C1D19D203E4A}" destId="{599C5CDC-CD1D-4015-A8EB-2CF51F8EFA9E}" srcOrd="0" destOrd="0" presId="urn:microsoft.com/office/officeart/2005/8/layout/chart3"/>
    <dgm:cxn modelId="{1122C736-092A-4130-9254-7AAA9CDDE2DB}" srcId="{F413C2BC-2DC9-48C9-9476-568F8CF3DCB5}" destId="{B39D1FB0-FDDB-4C31-AD17-BE17A2D4DFBB}" srcOrd="3" destOrd="0" parTransId="{B144C07B-69BE-4E89-AEB2-7E27274C6368}" sibTransId="{577FA1C2-BFC8-490F-B542-63A62A15A8F9}"/>
    <dgm:cxn modelId="{61AF273D-A85D-49F3-84D2-650401DB6957}" type="presOf" srcId="{C037A7B7-2E80-400E-B8D5-DC3B148C911D}" destId="{7D9F0CC6-0311-4C5A-A26E-B4D2CF77B0E1}" srcOrd="1" destOrd="0" presId="urn:microsoft.com/office/officeart/2005/8/layout/chart3"/>
    <dgm:cxn modelId="{04CE4E5B-F6AC-4677-86C5-6741D9593B92}" type="presOf" srcId="{C037A7B7-2E80-400E-B8D5-DC3B148C911D}" destId="{56C36914-D480-4C9E-A632-49087EF95B4C}" srcOrd="0" destOrd="0" presId="urn:microsoft.com/office/officeart/2005/8/layout/chart3"/>
    <dgm:cxn modelId="{A8D6F46D-6A38-47B6-91D4-3A055C35961A}" type="presOf" srcId="{972B2EC2-0D7C-4087-900E-9EE8DF4FB8AC}" destId="{3D7F3975-8C72-4CA5-8ECF-A906A1CAFAFF}" srcOrd="0" destOrd="0" presId="urn:microsoft.com/office/officeart/2005/8/layout/chart3"/>
    <dgm:cxn modelId="{68065D99-0B93-4DF3-9E4B-D9DC24C06DE0}" type="presOf" srcId="{F413C2BC-2DC9-48C9-9476-568F8CF3DCB5}" destId="{1EE391CE-401F-4D76-BF87-9B7BBEE2AB4D}" srcOrd="0" destOrd="0" presId="urn:microsoft.com/office/officeart/2005/8/layout/chart3"/>
    <dgm:cxn modelId="{9758FD9D-D606-45EA-9D33-046D9632B862}" srcId="{F413C2BC-2DC9-48C9-9476-568F8CF3DCB5}" destId="{B96BF029-608C-4883-8917-C1D19D203E4A}" srcOrd="2" destOrd="0" parTransId="{CE8F3634-668B-4887-A4DC-56153AF75736}" sibTransId="{1FF96AB8-D9D9-424F-8A30-ECE7728D355B}"/>
    <dgm:cxn modelId="{E5D663A4-7114-4977-8756-A952DA975F37}" srcId="{F413C2BC-2DC9-48C9-9476-568F8CF3DCB5}" destId="{E70AB5B7-F05E-4794-BB75-C0A8D9CC8BCF}" srcOrd="5" destOrd="0" parTransId="{969569BC-2142-41DD-9E57-05634F1EEFF8}" sibTransId="{3AEFF5B8-579B-41C6-8BD9-AF13224193EE}"/>
    <dgm:cxn modelId="{2869F7B0-A427-4F44-9182-4537839B2038}" srcId="{F413C2BC-2DC9-48C9-9476-568F8CF3DCB5}" destId="{972B2EC2-0D7C-4087-900E-9EE8DF4FB8AC}" srcOrd="1" destOrd="0" parTransId="{573A2937-391B-4630-BDD0-D2359F415A0B}" sibTransId="{B3B059E1-A371-4ADD-BD75-25F192578F6C}"/>
    <dgm:cxn modelId="{F4CB8DB2-A9BD-42A1-AE44-4BEBAB3AF86E}" type="presOf" srcId="{373734D9-99B5-47AF-A058-D88126C31D20}" destId="{7916CC7C-29C8-48EA-8420-4E21AC299828}" srcOrd="0" destOrd="0" presId="urn:microsoft.com/office/officeart/2005/8/layout/chart3"/>
    <dgm:cxn modelId="{3CB508C4-A163-418E-A8EF-14EC67D4CAAF}" type="presOf" srcId="{E70AB5B7-F05E-4794-BB75-C0A8D9CC8BCF}" destId="{497976BF-52D9-4E6D-AFF9-7CAE97DBE948}" srcOrd="0" destOrd="0" presId="urn:microsoft.com/office/officeart/2005/8/layout/chart3"/>
    <dgm:cxn modelId="{AA553EDA-33E1-4186-8E5C-CF87C739BEC0}" type="presOf" srcId="{B96BF029-608C-4883-8917-C1D19D203E4A}" destId="{1EEC1C4B-DCE2-4686-B306-92EA115AAF1A}" srcOrd="1" destOrd="0" presId="urn:microsoft.com/office/officeart/2005/8/layout/chart3"/>
    <dgm:cxn modelId="{9109A6F4-414B-4BA3-99EC-DA79512185DF}" type="presParOf" srcId="{1EE391CE-401F-4D76-BF87-9B7BBEE2AB4D}" destId="{7916CC7C-29C8-48EA-8420-4E21AC299828}" srcOrd="0" destOrd="0" presId="urn:microsoft.com/office/officeart/2005/8/layout/chart3"/>
    <dgm:cxn modelId="{040BDA4F-8FE1-47EB-9642-F30A2C88C5F3}" type="presParOf" srcId="{1EE391CE-401F-4D76-BF87-9B7BBEE2AB4D}" destId="{6B9901A2-AA43-4C26-A7AD-9E3C1E777342}" srcOrd="1" destOrd="0" presId="urn:microsoft.com/office/officeart/2005/8/layout/chart3"/>
    <dgm:cxn modelId="{F0E5D47E-8AF4-4C52-BEC0-7A44E9DD4427}" type="presParOf" srcId="{1EE391CE-401F-4D76-BF87-9B7BBEE2AB4D}" destId="{3D7F3975-8C72-4CA5-8ECF-A906A1CAFAFF}" srcOrd="2" destOrd="0" presId="urn:microsoft.com/office/officeart/2005/8/layout/chart3"/>
    <dgm:cxn modelId="{BC2493D4-80A6-47FD-B06B-D054CFBE0CCB}" type="presParOf" srcId="{1EE391CE-401F-4D76-BF87-9B7BBEE2AB4D}" destId="{7D52FD0F-ACDB-4CA6-A383-A6B33876B34B}" srcOrd="3" destOrd="0" presId="urn:microsoft.com/office/officeart/2005/8/layout/chart3"/>
    <dgm:cxn modelId="{B08CB0F2-A145-405D-9DD6-CAA223492028}" type="presParOf" srcId="{1EE391CE-401F-4D76-BF87-9B7BBEE2AB4D}" destId="{599C5CDC-CD1D-4015-A8EB-2CF51F8EFA9E}" srcOrd="4" destOrd="0" presId="urn:microsoft.com/office/officeart/2005/8/layout/chart3"/>
    <dgm:cxn modelId="{EB4FB609-DE91-47F9-8B49-C873F8B8FA3C}" type="presParOf" srcId="{1EE391CE-401F-4D76-BF87-9B7BBEE2AB4D}" destId="{1EEC1C4B-DCE2-4686-B306-92EA115AAF1A}" srcOrd="5" destOrd="0" presId="urn:microsoft.com/office/officeart/2005/8/layout/chart3"/>
    <dgm:cxn modelId="{33E82E88-C933-4DCE-B8C7-9BDF5289CBE5}" type="presParOf" srcId="{1EE391CE-401F-4D76-BF87-9B7BBEE2AB4D}" destId="{2B166584-76F8-418F-BD08-19ECDF0A4CE0}" srcOrd="6" destOrd="0" presId="urn:microsoft.com/office/officeart/2005/8/layout/chart3"/>
    <dgm:cxn modelId="{2B4FD355-F196-40CD-B91D-8508B3DC48A3}" type="presParOf" srcId="{1EE391CE-401F-4D76-BF87-9B7BBEE2AB4D}" destId="{C0122535-4C1F-4156-A31C-4D08B137D2AB}" srcOrd="7" destOrd="0" presId="urn:microsoft.com/office/officeart/2005/8/layout/chart3"/>
    <dgm:cxn modelId="{3CFA7B74-3FCF-4A3E-8DA8-D7EC23AD236B}" type="presParOf" srcId="{1EE391CE-401F-4D76-BF87-9B7BBEE2AB4D}" destId="{56C36914-D480-4C9E-A632-49087EF95B4C}" srcOrd="8" destOrd="0" presId="urn:microsoft.com/office/officeart/2005/8/layout/chart3"/>
    <dgm:cxn modelId="{994B66CC-D48E-4ECC-A88B-3575891D3D70}" type="presParOf" srcId="{1EE391CE-401F-4D76-BF87-9B7BBEE2AB4D}" destId="{7D9F0CC6-0311-4C5A-A26E-B4D2CF77B0E1}" srcOrd="9" destOrd="0" presId="urn:microsoft.com/office/officeart/2005/8/layout/chart3"/>
    <dgm:cxn modelId="{673E233B-4FF3-4D53-B8CA-3F1C085EE94C}" type="presParOf" srcId="{1EE391CE-401F-4D76-BF87-9B7BBEE2AB4D}" destId="{497976BF-52D9-4E6D-AFF9-7CAE97DBE948}" srcOrd="10" destOrd="0" presId="urn:microsoft.com/office/officeart/2005/8/layout/chart3"/>
    <dgm:cxn modelId="{1A65A021-8356-4470-94CB-D641835E0574}" type="presParOf" srcId="{1EE391CE-401F-4D76-BF87-9B7BBEE2AB4D}" destId="{8B091ABA-BBAC-404F-93A8-946552F174BE}" srcOrd="11" destOrd="0" presId="urn:microsoft.com/office/officeart/2005/8/layout/chart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C750789-563E-44F3-A1CD-B0C88D5F2957}" type="doc">
      <dgm:prSet loTypeId="urn:microsoft.com/office/officeart/2005/8/layout/chart3" loCatId="relationship" qsTypeId="urn:microsoft.com/office/officeart/2005/8/quickstyle/simple1" qsCatId="simple" csTypeId="urn:microsoft.com/office/officeart/2005/8/colors/accent1_2" csCatId="accent1" phldr="1"/>
      <dgm:spPr/>
    </dgm:pt>
    <dgm:pt modelId="{B7C9E198-172B-43DD-B2DF-756FD6713998}">
      <dgm:prSet phldrT="[Text]" custT="1"/>
      <dgm:spPr>
        <a:solidFill>
          <a:srgbClr val="FFFFFF"/>
        </a:solidFill>
        <a:ln w="38100">
          <a:solidFill>
            <a:srgbClr val="004065"/>
          </a:solidFill>
        </a:ln>
      </dgm:spPr>
      <dgm:t>
        <a:bodyPr anchor="ctr" anchorCtr="1"/>
        <a:lstStyle/>
        <a:p>
          <a:pPr algn="ctr"/>
          <a:r>
            <a:rPr lang="en-US" sz="1500" b="1" dirty="0">
              <a:solidFill>
                <a:srgbClr val="004065"/>
              </a:solidFill>
            </a:rPr>
            <a:t>Understand</a:t>
          </a:r>
        </a:p>
      </dgm:t>
    </dgm:pt>
    <dgm:pt modelId="{64CFF98B-75DA-4A57-9BB7-CA5766B45E23}" type="parTrans" cxnId="{A7D62C64-8DD0-4459-804A-A4D3EBE4ACD9}">
      <dgm:prSet/>
      <dgm:spPr/>
      <dgm:t>
        <a:bodyPr/>
        <a:lstStyle/>
        <a:p>
          <a:endParaRPr lang="en-US"/>
        </a:p>
      </dgm:t>
    </dgm:pt>
    <dgm:pt modelId="{A94CC07C-7A93-4147-90F7-9DA03EF2C6E5}" type="sibTrans" cxnId="{A7D62C64-8DD0-4459-804A-A4D3EBE4ACD9}">
      <dgm:prSet/>
      <dgm:spPr/>
      <dgm:t>
        <a:bodyPr/>
        <a:lstStyle/>
        <a:p>
          <a:endParaRPr lang="en-US"/>
        </a:p>
      </dgm:t>
    </dgm:pt>
    <dgm:pt modelId="{F4806F16-4198-409C-9BCB-17425322DD85}">
      <dgm:prSet phldrT="[Text]" custT="1"/>
      <dgm:spPr>
        <a:solidFill>
          <a:srgbClr val="FFFFFF"/>
        </a:solidFill>
        <a:ln w="38100">
          <a:solidFill>
            <a:srgbClr val="FFD253"/>
          </a:solidFill>
        </a:ln>
      </dgm:spPr>
      <dgm:t>
        <a:bodyPr anchor="ctr" anchorCtr="1"/>
        <a:lstStyle/>
        <a:p>
          <a:pPr algn="l"/>
          <a:r>
            <a:rPr lang="en-US" sz="1600" b="1" dirty="0">
              <a:solidFill>
                <a:srgbClr val="004065"/>
              </a:solidFill>
            </a:rPr>
            <a:t>Appraise</a:t>
          </a:r>
        </a:p>
      </dgm:t>
    </dgm:pt>
    <dgm:pt modelId="{21F82775-4A47-4ACA-B7E8-45BECFAB15E0}" type="parTrans" cxnId="{58E6F4D9-BB4C-4D2E-BBFB-4D7C43612457}">
      <dgm:prSet/>
      <dgm:spPr/>
      <dgm:t>
        <a:bodyPr/>
        <a:lstStyle/>
        <a:p>
          <a:endParaRPr lang="en-US"/>
        </a:p>
      </dgm:t>
    </dgm:pt>
    <dgm:pt modelId="{6848FE06-DF62-42AD-B7AF-9D4C85539E4D}" type="sibTrans" cxnId="{58E6F4D9-BB4C-4D2E-BBFB-4D7C43612457}">
      <dgm:prSet/>
      <dgm:spPr/>
      <dgm:t>
        <a:bodyPr/>
        <a:lstStyle/>
        <a:p>
          <a:endParaRPr lang="en-US"/>
        </a:p>
      </dgm:t>
    </dgm:pt>
    <dgm:pt modelId="{F6D3F10F-0263-463D-A9F6-D2CA57E9BBE5}">
      <dgm:prSet phldrT="[Text]" custT="1"/>
      <dgm:spPr>
        <a:solidFill>
          <a:srgbClr val="FFFFFF"/>
        </a:solidFill>
        <a:ln w="38100">
          <a:solidFill>
            <a:srgbClr val="C8B18B"/>
          </a:solidFill>
        </a:ln>
      </dgm:spPr>
      <dgm:t>
        <a:bodyPr/>
        <a:lstStyle/>
        <a:p>
          <a:r>
            <a:rPr lang="en-US" sz="1600" b="1" dirty="0">
              <a:solidFill>
                <a:srgbClr val="004065"/>
              </a:solidFill>
            </a:rPr>
            <a:t>Apply</a:t>
          </a:r>
        </a:p>
      </dgm:t>
    </dgm:pt>
    <dgm:pt modelId="{915635C0-5A86-4DF0-9491-3142D8B3EA2C}" type="parTrans" cxnId="{3352AC86-5479-43A2-9D33-561B90E1952E}">
      <dgm:prSet/>
      <dgm:spPr/>
      <dgm:t>
        <a:bodyPr/>
        <a:lstStyle/>
        <a:p>
          <a:endParaRPr lang="en-US"/>
        </a:p>
      </dgm:t>
    </dgm:pt>
    <dgm:pt modelId="{E1BB1E3F-67DE-41D1-9977-B2702B5EB053}" type="sibTrans" cxnId="{3352AC86-5479-43A2-9D33-561B90E1952E}">
      <dgm:prSet/>
      <dgm:spPr/>
      <dgm:t>
        <a:bodyPr/>
        <a:lstStyle/>
        <a:p>
          <a:endParaRPr lang="en-US"/>
        </a:p>
      </dgm:t>
    </dgm:pt>
    <dgm:pt modelId="{A080838E-2165-4472-91D0-34BC4E386D60}">
      <dgm:prSet phldrT="[Text]" custT="1"/>
      <dgm:spPr>
        <a:solidFill>
          <a:srgbClr val="FFFFFF"/>
        </a:solidFill>
        <a:ln w="38100">
          <a:solidFill>
            <a:srgbClr val="0096D6"/>
          </a:solidFill>
        </a:ln>
      </dgm:spPr>
      <dgm:t>
        <a:bodyPr/>
        <a:lstStyle/>
        <a:p>
          <a:r>
            <a:rPr lang="en-US" sz="1600" b="1" dirty="0">
              <a:solidFill>
                <a:srgbClr val="004065"/>
              </a:solidFill>
            </a:rPr>
            <a:t>Access</a:t>
          </a:r>
        </a:p>
      </dgm:t>
    </dgm:pt>
    <dgm:pt modelId="{F61907DE-40CA-45A5-BE61-244763D95DAE}" type="parTrans" cxnId="{95E3F90C-4BD3-4059-82F6-F4B25A452C7A}">
      <dgm:prSet/>
      <dgm:spPr/>
      <dgm:t>
        <a:bodyPr/>
        <a:lstStyle/>
        <a:p>
          <a:endParaRPr lang="en-US"/>
        </a:p>
      </dgm:t>
    </dgm:pt>
    <dgm:pt modelId="{EC544B47-4C20-47FA-982C-D205D3824C87}" type="sibTrans" cxnId="{95E3F90C-4BD3-4059-82F6-F4B25A452C7A}">
      <dgm:prSet/>
      <dgm:spPr/>
      <dgm:t>
        <a:bodyPr/>
        <a:lstStyle/>
        <a:p>
          <a:endParaRPr lang="en-US"/>
        </a:p>
      </dgm:t>
    </dgm:pt>
    <dgm:pt modelId="{A3689029-48BD-4776-BA52-F129D712E688}" type="pres">
      <dgm:prSet presAssocID="{7C750789-563E-44F3-A1CD-B0C88D5F2957}" presName="compositeShape" presStyleCnt="0">
        <dgm:presLayoutVars>
          <dgm:chMax val="7"/>
          <dgm:dir/>
          <dgm:resizeHandles val="exact"/>
        </dgm:presLayoutVars>
      </dgm:prSet>
      <dgm:spPr/>
    </dgm:pt>
    <dgm:pt modelId="{A86C9DF2-540E-45A3-88B1-3241A0EBA535}" type="pres">
      <dgm:prSet presAssocID="{7C750789-563E-44F3-A1CD-B0C88D5F2957}" presName="wedge1" presStyleLbl="node1" presStyleIdx="0" presStyleCnt="4" custScaleX="181098" custScaleY="161031" custLinFactNeighborX="13387" custLinFactNeighborY="6255"/>
      <dgm:spPr/>
    </dgm:pt>
    <dgm:pt modelId="{56D7398C-CF2D-496E-B9FF-D09E49078000}" type="pres">
      <dgm:prSet presAssocID="{7C750789-563E-44F3-A1CD-B0C88D5F2957}" presName="wedge1Tx" presStyleLbl="node1" presStyleIdx="0" presStyleCnt="4">
        <dgm:presLayoutVars>
          <dgm:chMax val="0"/>
          <dgm:chPref val="0"/>
          <dgm:bulletEnabled val="1"/>
        </dgm:presLayoutVars>
      </dgm:prSet>
      <dgm:spPr/>
    </dgm:pt>
    <dgm:pt modelId="{42EE222C-FCD1-4958-A47B-C1677F93257F}" type="pres">
      <dgm:prSet presAssocID="{7C750789-563E-44F3-A1CD-B0C88D5F2957}" presName="wedge2" presStyleLbl="node1" presStyleIdx="1" presStyleCnt="4" custScaleX="180125" custScaleY="164431" custLinFactNeighborX="16898" custLinFactNeighborY="19973"/>
      <dgm:spPr/>
    </dgm:pt>
    <dgm:pt modelId="{8B9B13E2-336A-4D72-B03C-B9A96B351E89}" type="pres">
      <dgm:prSet presAssocID="{7C750789-563E-44F3-A1CD-B0C88D5F2957}" presName="wedge2Tx" presStyleLbl="node1" presStyleIdx="1" presStyleCnt="4">
        <dgm:presLayoutVars>
          <dgm:chMax val="0"/>
          <dgm:chPref val="0"/>
          <dgm:bulletEnabled val="1"/>
        </dgm:presLayoutVars>
      </dgm:prSet>
      <dgm:spPr/>
    </dgm:pt>
    <dgm:pt modelId="{0D0B8EFA-2BE3-4639-B7A1-AB66215D5527}" type="pres">
      <dgm:prSet presAssocID="{7C750789-563E-44F3-A1CD-B0C88D5F2957}" presName="wedge3" presStyleLbl="node1" presStyleIdx="2" presStyleCnt="4" custScaleX="178383" custScaleY="162759" custLinFactNeighborX="429" custLinFactNeighborY="21144"/>
      <dgm:spPr/>
    </dgm:pt>
    <dgm:pt modelId="{FFFE207D-D4B3-41DC-9614-983F30C04615}" type="pres">
      <dgm:prSet presAssocID="{7C750789-563E-44F3-A1CD-B0C88D5F2957}" presName="wedge3Tx" presStyleLbl="node1" presStyleIdx="2" presStyleCnt="4">
        <dgm:presLayoutVars>
          <dgm:chMax val="0"/>
          <dgm:chPref val="0"/>
          <dgm:bulletEnabled val="1"/>
        </dgm:presLayoutVars>
      </dgm:prSet>
      <dgm:spPr/>
    </dgm:pt>
    <dgm:pt modelId="{FCC2FD50-0607-42ED-AA60-C2E6555D6BC8}" type="pres">
      <dgm:prSet presAssocID="{7C750789-563E-44F3-A1CD-B0C88D5F2957}" presName="wedge4" presStyleLbl="node1" presStyleIdx="3" presStyleCnt="4" custScaleX="176032" custScaleY="163282" custLinFactNeighborX="1604" custLinFactNeighborY="3166"/>
      <dgm:spPr/>
    </dgm:pt>
    <dgm:pt modelId="{F7DC9789-D37E-4710-9ED3-11C3BD4058F0}" type="pres">
      <dgm:prSet presAssocID="{7C750789-563E-44F3-A1CD-B0C88D5F2957}" presName="wedge4Tx" presStyleLbl="node1" presStyleIdx="3" presStyleCnt="4">
        <dgm:presLayoutVars>
          <dgm:chMax val="0"/>
          <dgm:chPref val="0"/>
          <dgm:bulletEnabled val="1"/>
        </dgm:presLayoutVars>
      </dgm:prSet>
      <dgm:spPr/>
    </dgm:pt>
  </dgm:ptLst>
  <dgm:cxnLst>
    <dgm:cxn modelId="{B6EA0507-863A-4045-9530-D52582E5B1CC}" type="presOf" srcId="{7C750789-563E-44F3-A1CD-B0C88D5F2957}" destId="{A3689029-48BD-4776-BA52-F129D712E688}" srcOrd="0" destOrd="0" presId="urn:microsoft.com/office/officeart/2005/8/layout/chart3"/>
    <dgm:cxn modelId="{95E3F90C-4BD3-4059-82F6-F4B25A452C7A}" srcId="{7C750789-563E-44F3-A1CD-B0C88D5F2957}" destId="{A080838E-2165-4472-91D0-34BC4E386D60}" srcOrd="3" destOrd="0" parTransId="{F61907DE-40CA-45A5-BE61-244763D95DAE}" sibTransId="{EC544B47-4C20-47FA-982C-D205D3824C87}"/>
    <dgm:cxn modelId="{D6C7DB2B-78CF-4E0C-BCC7-F2A8F245E482}" type="presOf" srcId="{F4806F16-4198-409C-9BCB-17425322DD85}" destId="{8B9B13E2-336A-4D72-B03C-B9A96B351E89}" srcOrd="1" destOrd="0" presId="urn:microsoft.com/office/officeart/2005/8/layout/chart3"/>
    <dgm:cxn modelId="{9630EB33-63A1-48A7-9896-4184FABA43F5}" type="presOf" srcId="{B7C9E198-172B-43DD-B2DF-756FD6713998}" destId="{A86C9DF2-540E-45A3-88B1-3241A0EBA535}" srcOrd="0" destOrd="0" presId="urn:microsoft.com/office/officeart/2005/8/layout/chart3"/>
    <dgm:cxn modelId="{8C1CDE34-9B2D-42BA-9E0A-60453720788D}" type="presOf" srcId="{F6D3F10F-0263-463D-A9F6-D2CA57E9BBE5}" destId="{0D0B8EFA-2BE3-4639-B7A1-AB66215D5527}" srcOrd="0" destOrd="0" presId="urn:microsoft.com/office/officeart/2005/8/layout/chart3"/>
    <dgm:cxn modelId="{B55D7763-67BB-4FD5-A394-838EA132F4BC}" type="presOf" srcId="{A080838E-2165-4472-91D0-34BC4E386D60}" destId="{F7DC9789-D37E-4710-9ED3-11C3BD4058F0}" srcOrd="1" destOrd="0" presId="urn:microsoft.com/office/officeart/2005/8/layout/chart3"/>
    <dgm:cxn modelId="{A7D62C64-8DD0-4459-804A-A4D3EBE4ACD9}" srcId="{7C750789-563E-44F3-A1CD-B0C88D5F2957}" destId="{B7C9E198-172B-43DD-B2DF-756FD6713998}" srcOrd="0" destOrd="0" parTransId="{64CFF98B-75DA-4A57-9BB7-CA5766B45E23}" sibTransId="{A94CC07C-7A93-4147-90F7-9DA03EF2C6E5}"/>
    <dgm:cxn modelId="{F67CA367-C588-449E-A4FC-B70D9E946A02}" type="presOf" srcId="{F4806F16-4198-409C-9BCB-17425322DD85}" destId="{42EE222C-FCD1-4958-A47B-C1677F93257F}" srcOrd="0" destOrd="0" presId="urn:microsoft.com/office/officeart/2005/8/layout/chart3"/>
    <dgm:cxn modelId="{3352AC86-5479-43A2-9D33-561B90E1952E}" srcId="{7C750789-563E-44F3-A1CD-B0C88D5F2957}" destId="{F6D3F10F-0263-463D-A9F6-D2CA57E9BBE5}" srcOrd="2" destOrd="0" parTransId="{915635C0-5A86-4DF0-9491-3142D8B3EA2C}" sibTransId="{E1BB1E3F-67DE-41D1-9977-B2702B5EB053}"/>
    <dgm:cxn modelId="{12E73695-2304-4454-BBF8-373BC4C80E97}" type="presOf" srcId="{B7C9E198-172B-43DD-B2DF-756FD6713998}" destId="{56D7398C-CF2D-496E-B9FF-D09E49078000}" srcOrd="1" destOrd="0" presId="urn:microsoft.com/office/officeart/2005/8/layout/chart3"/>
    <dgm:cxn modelId="{3D29D1B8-A42F-4141-A3FD-177D0391D396}" type="presOf" srcId="{A080838E-2165-4472-91D0-34BC4E386D60}" destId="{FCC2FD50-0607-42ED-AA60-C2E6555D6BC8}" srcOrd="0" destOrd="0" presId="urn:microsoft.com/office/officeart/2005/8/layout/chart3"/>
    <dgm:cxn modelId="{2D489FBA-5CCF-4B5B-BD45-43FA0169E05C}" type="presOf" srcId="{F6D3F10F-0263-463D-A9F6-D2CA57E9BBE5}" destId="{FFFE207D-D4B3-41DC-9614-983F30C04615}" srcOrd="1" destOrd="0" presId="urn:microsoft.com/office/officeart/2005/8/layout/chart3"/>
    <dgm:cxn modelId="{58E6F4D9-BB4C-4D2E-BBFB-4D7C43612457}" srcId="{7C750789-563E-44F3-A1CD-B0C88D5F2957}" destId="{F4806F16-4198-409C-9BCB-17425322DD85}" srcOrd="1" destOrd="0" parTransId="{21F82775-4A47-4ACA-B7E8-45BECFAB15E0}" sibTransId="{6848FE06-DF62-42AD-B7AF-9D4C85539E4D}"/>
    <dgm:cxn modelId="{F062F6D9-A2C9-4128-975C-01B6A9E60520}" type="presParOf" srcId="{A3689029-48BD-4776-BA52-F129D712E688}" destId="{A86C9DF2-540E-45A3-88B1-3241A0EBA535}" srcOrd="0" destOrd="0" presId="urn:microsoft.com/office/officeart/2005/8/layout/chart3"/>
    <dgm:cxn modelId="{5B5AACBF-2C2A-4F63-A4A6-781439B9D17F}" type="presParOf" srcId="{A3689029-48BD-4776-BA52-F129D712E688}" destId="{56D7398C-CF2D-496E-B9FF-D09E49078000}" srcOrd="1" destOrd="0" presId="urn:microsoft.com/office/officeart/2005/8/layout/chart3"/>
    <dgm:cxn modelId="{E4AB9AA9-9690-4D29-BA51-5B45BF26C68E}" type="presParOf" srcId="{A3689029-48BD-4776-BA52-F129D712E688}" destId="{42EE222C-FCD1-4958-A47B-C1677F93257F}" srcOrd="2" destOrd="0" presId="urn:microsoft.com/office/officeart/2005/8/layout/chart3"/>
    <dgm:cxn modelId="{FEB9C6C2-358A-4E30-A441-859BD25407AB}" type="presParOf" srcId="{A3689029-48BD-4776-BA52-F129D712E688}" destId="{8B9B13E2-336A-4D72-B03C-B9A96B351E89}" srcOrd="3" destOrd="0" presId="urn:microsoft.com/office/officeart/2005/8/layout/chart3"/>
    <dgm:cxn modelId="{95B8F055-AAD3-410F-9920-0C7E40DCB8F4}" type="presParOf" srcId="{A3689029-48BD-4776-BA52-F129D712E688}" destId="{0D0B8EFA-2BE3-4639-B7A1-AB66215D5527}" srcOrd="4" destOrd="0" presId="urn:microsoft.com/office/officeart/2005/8/layout/chart3"/>
    <dgm:cxn modelId="{7A710DB6-DBD1-41A3-A12A-AB46E4B87288}" type="presParOf" srcId="{A3689029-48BD-4776-BA52-F129D712E688}" destId="{FFFE207D-D4B3-41DC-9614-983F30C04615}" srcOrd="5" destOrd="0" presId="urn:microsoft.com/office/officeart/2005/8/layout/chart3"/>
    <dgm:cxn modelId="{A3145269-B216-4EC6-BCC6-1280190022D1}" type="presParOf" srcId="{A3689029-48BD-4776-BA52-F129D712E688}" destId="{FCC2FD50-0607-42ED-AA60-C2E6555D6BC8}" srcOrd="6" destOrd="0" presId="urn:microsoft.com/office/officeart/2005/8/layout/chart3"/>
    <dgm:cxn modelId="{62DFAAE9-ECE3-42F6-9309-28446557FC71}" type="presParOf" srcId="{A3689029-48BD-4776-BA52-F129D712E688}" destId="{F7DC9789-D37E-4710-9ED3-11C3BD4058F0}"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F6E6E-0DEC-4E85-8221-6F8A0FBBD742}" type="doc">
      <dgm:prSet loTypeId="urn:microsoft.com/office/officeart/2005/8/layout/chevron1" loCatId="process" qsTypeId="urn:microsoft.com/office/officeart/2005/8/quickstyle/simple1" qsCatId="simple" csTypeId="urn:microsoft.com/office/officeart/2005/8/colors/accent1_2" csCatId="accent1" phldr="1"/>
      <dgm:spPr/>
    </dgm:pt>
    <dgm:pt modelId="{AFBDFFB3-51E5-4926-A4E5-7ABC344D82C1}">
      <dgm:prSet phldrT="[Text]" custT="1"/>
      <dgm:spPr>
        <a:solidFill>
          <a:srgbClr val="0096D6">
            <a:alpha val="18000"/>
          </a:srgbClr>
        </a:solidFill>
        <a:ln w="31750">
          <a:solidFill>
            <a:srgbClr val="0096D6"/>
          </a:solidFill>
        </a:ln>
      </dgm:spPr>
      <dgm:t>
        <a:bodyPr anchor="ctr" anchorCtr="1"/>
        <a:lstStyle/>
        <a:p>
          <a:r>
            <a:rPr lang="en-US" sz="1800" dirty="0">
              <a:solidFill>
                <a:srgbClr val="004065"/>
              </a:solidFill>
            </a:rPr>
            <a:t>Preparation</a:t>
          </a:r>
        </a:p>
      </dgm:t>
    </dgm:pt>
    <dgm:pt modelId="{2206FC40-2710-44AB-9AB2-0AED641C5ECB}" type="parTrans" cxnId="{D7F76635-96BA-4AB1-8A61-F588C6890A91}">
      <dgm:prSet/>
      <dgm:spPr/>
      <dgm:t>
        <a:bodyPr/>
        <a:lstStyle/>
        <a:p>
          <a:endParaRPr lang="en-US"/>
        </a:p>
      </dgm:t>
    </dgm:pt>
    <dgm:pt modelId="{6650AA2F-6401-4A42-91FA-7A4E000B4EC4}" type="sibTrans" cxnId="{D7F76635-96BA-4AB1-8A61-F588C6890A91}">
      <dgm:prSet/>
      <dgm:spPr/>
      <dgm:t>
        <a:bodyPr/>
        <a:lstStyle/>
        <a:p>
          <a:endParaRPr lang="en-US"/>
        </a:p>
      </dgm:t>
    </dgm:pt>
    <dgm:pt modelId="{0CC05676-7117-4483-907D-C2201CBAA682}">
      <dgm:prSet phldrT="[Text]" custT="1"/>
      <dgm:spPr>
        <a:solidFill>
          <a:srgbClr val="E31937">
            <a:alpha val="18000"/>
          </a:srgbClr>
        </a:solidFill>
        <a:ln w="31750">
          <a:solidFill>
            <a:srgbClr val="E31937"/>
          </a:solidFill>
        </a:ln>
      </dgm:spPr>
      <dgm:t>
        <a:bodyPr anchor="ctr" anchorCtr="1"/>
        <a:lstStyle/>
        <a:p>
          <a:r>
            <a:rPr lang="en-US" sz="1700" dirty="0">
              <a:solidFill>
                <a:srgbClr val="004065"/>
              </a:solidFill>
            </a:rPr>
            <a:t>Execution</a:t>
          </a:r>
        </a:p>
      </dgm:t>
    </dgm:pt>
    <dgm:pt modelId="{CFD9A323-A030-46D1-A481-8F978AB70B00}" type="parTrans" cxnId="{CDBB1BC5-49C5-4738-95D2-E0E70CE8C4BD}">
      <dgm:prSet/>
      <dgm:spPr/>
      <dgm:t>
        <a:bodyPr/>
        <a:lstStyle/>
        <a:p>
          <a:endParaRPr lang="en-US"/>
        </a:p>
      </dgm:t>
    </dgm:pt>
    <dgm:pt modelId="{CB01FBE5-DF3A-4FEE-AB0F-A2D206D2064B}" type="sibTrans" cxnId="{CDBB1BC5-49C5-4738-95D2-E0E70CE8C4BD}">
      <dgm:prSet/>
      <dgm:spPr/>
      <dgm:t>
        <a:bodyPr/>
        <a:lstStyle/>
        <a:p>
          <a:endParaRPr lang="en-US"/>
        </a:p>
      </dgm:t>
    </dgm:pt>
    <dgm:pt modelId="{1E8450AC-C4B9-4741-9028-7078726927F6}">
      <dgm:prSet phldrT="[Text]" custT="1"/>
      <dgm:spPr>
        <a:solidFill>
          <a:srgbClr val="FFC82E">
            <a:alpha val="18000"/>
          </a:srgbClr>
        </a:solidFill>
        <a:ln w="31750">
          <a:solidFill>
            <a:srgbClr val="FFC82E"/>
          </a:solidFill>
        </a:ln>
      </dgm:spPr>
      <dgm:t>
        <a:bodyPr anchor="ctr" anchorCtr="1"/>
        <a:lstStyle/>
        <a:p>
          <a:r>
            <a:rPr lang="en-US" sz="1700" dirty="0">
              <a:solidFill>
                <a:srgbClr val="004065"/>
              </a:solidFill>
            </a:rPr>
            <a:t>Interpretation</a:t>
          </a:r>
        </a:p>
      </dgm:t>
    </dgm:pt>
    <dgm:pt modelId="{A07CAD09-423D-4924-B039-58FE23B5226A}" type="parTrans" cxnId="{A1723061-1B41-479D-9A75-4842D90A80B6}">
      <dgm:prSet/>
      <dgm:spPr/>
      <dgm:t>
        <a:bodyPr/>
        <a:lstStyle/>
        <a:p>
          <a:endParaRPr lang="en-US"/>
        </a:p>
      </dgm:t>
    </dgm:pt>
    <dgm:pt modelId="{E66DDA32-31B0-40B9-9299-76DE82F44862}" type="sibTrans" cxnId="{A1723061-1B41-479D-9A75-4842D90A80B6}">
      <dgm:prSet/>
      <dgm:spPr/>
      <dgm:t>
        <a:bodyPr/>
        <a:lstStyle/>
        <a:p>
          <a:endParaRPr lang="en-US"/>
        </a:p>
      </dgm:t>
    </dgm:pt>
    <dgm:pt modelId="{E5ADB935-58BE-4C12-B27E-02153606DCA6}">
      <dgm:prSet phldrT="[Text]" custT="1"/>
      <dgm:spPr>
        <a:solidFill>
          <a:srgbClr val="004065">
            <a:alpha val="18000"/>
          </a:srgbClr>
        </a:solidFill>
        <a:ln w="31750">
          <a:solidFill>
            <a:srgbClr val="004065"/>
          </a:solidFill>
        </a:ln>
      </dgm:spPr>
      <dgm:t>
        <a:bodyPr anchor="ctr" anchorCtr="1"/>
        <a:lstStyle/>
        <a:p>
          <a:r>
            <a:rPr lang="en-US" sz="1700" dirty="0">
              <a:solidFill>
                <a:srgbClr val="004065"/>
              </a:solidFill>
            </a:rPr>
            <a:t>Dissemination</a:t>
          </a:r>
        </a:p>
      </dgm:t>
    </dgm:pt>
    <dgm:pt modelId="{650946F0-E4B2-4079-BFDB-F6472B29C366}" type="parTrans" cxnId="{48A6AABD-2AA8-4E1D-9227-57A1F0EE4C14}">
      <dgm:prSet/>
      <dgm:spPr/>
      <dgm:t>
        <a:bodyPr/>
        <a:lstStyle/>
        <a:p>
          <a:endParaRPr lang="en-US"/>
        </a:p>
      </dgm:t>
    </dgm:pt>
    <dgm:pt modelId="{4139780B-11F5-48FE-95BF-0341CA2B099B}" type="sibTrans" cxnId="{48A6AABD-2AA8-4E1D-9227-57A1F0EE4C14}">
      <dgm:prSet/>
      <dgm:spPr/>
      <dgm:t>
        <a:bodyPr/>
        <a:lstStyle/>
        <a:p>
          <a:endParaRPr lang="en-US"/>
        </a:p>
      </dgm:t>
    </dgm:pt>
    <dgm:pt modelId="{B52DA02B-0174-4D17-8C70-A87FC5800285}">
      <dgm:prSet phldrT="[Text]"/>
      <dgm:spPr>
        <a:solidFill>
          <a:srgbClr val="FFFFFF"/>
        </a:solidFill>
        <a:ln>
          <a:noFill/>
        </a:ln>
      </dgm:spPr>
      <dgm:t>
        <a:bodyPr anchor="t" anchorCtr="0"/>
        <a:lstStyle/>
        <a:p>
          <a:r>
            <a:rPr lang="en-US" dirty="0">
              <a:solidFill>
                <a:srgbClr val="004065"/>
              </a:solidFill>
            </a:rPr>
            <a:t>Funding decisions</a:t>
          </a:r>
        </a:p>
      </dgm:t>
    </dgm:pt>
    <dgm:pt modelId="{FEA5C1FC-4A31-44BC-82EB-C1F2F5800E07}" type="parTrans" cxnId="{A2CE7381-EF64-494B-A262-0C1D308C6F12}">
      <dgm:prSet/>
      <dgm:spPr/>
      <dgm:t>
        <a:bodyPr/>
        <a:lstStyle/>
        <a:p>
          <a:endParaRPr lang="en-US"/>
        </a:p>
      </dgm:t>
    </dgm:pt>
    <dgm:pt modelId="{3C2CD1EA-3168-4CCC-9A4C-27CA05D65728}" type="sibTrans" cxnId="{A2CE7381-EF64-494B-A262-0C1D308C6F12}">
      <dgm:prSet/>
      <dgm:spPr/>
      <dgm:t>
        <a:bodyPr/>
        <a:lstStyle/>
        <a:p>
          <a:endParaRPr lang="en-US"/>
        </a:p>
      </dgm:t>
    </dgm:pt>
    <dgm:pt modelId="{C5194FAB-D3DC-4E20-83D8-D7425462C521}">
      <dgm:prSet phldrT="[Text]"/>
      <dgm:spPr>
        <a:solidFill>
          <a:srgbClr val="FFFFFF"/>
        </a:solidFill>
        <a:ln>
          <a:noFill/>
        </a:ln>
      </dgm:spPr>
      <dgm:t>
        <a:bodyPr anchor="t" anchorCtr="0"/>
        <a:lstStyle/>
        <a:p>
          <a:r>
            <a:rPr lang="en-US" dirty="0">
              <a:solidFill>
                <a:srgbClr val="004065"/>
              </a:solidFill>
            </a:rPr>
            <a:t>Research question development</a:t>
          </a:r>
        </a:p>
      </dgm:t>
    </dgm:pt>
    <dgm:pt modelId="{2D0E9DFF-9B2F-4193-9A68-076A552E2DCB}" type="parTrans" cxnId="{840F237C-5223-4442-90F1-9BD81B37BFF5}">
      <dgm:prSet/>
      <dgm:spPr/>
      <dgm:t>
        <a:bodyPr/>
        <a:lstStyle/>
        <a:p>
          <a:endParaRPr lang="en-US"/>
        </a:p>
      </dgm:t>
    </dgm:pt>
    <dgm:pt modelId="{511C55A9-3A13-4E36-8AFA-917B361838C7}" type="sibTrans" cxnId="{840F237C-5223-4442-90F1-9BD81B37BFF5}">
      <dgm:prSet/>
      <dgm:spPr/>
      <dgm:t>
        <a:bodyPr/>
        <a:lstStyle/>
        <a:p>
          <a:endParaRPr lang="en-US"/>
        </a:p>
      </dgm:t>
    </dgm:pt>
    <dgm:pt modelId="{2408D1C5-1F7A-4376-85BB-5A4514814931}">
      <dgm:prSet phldrT="[Text]"/>
      <dgm:spPr>
        <a:solidFill>
          <a:srgbClr val="FFFFFF"/>
        </a:solidFill>
        <a:ln>
          <a:noFill/>
        </a:ln>
      </dgm:spPr>
      <dgm:t>
        <a:bodyPr anchor="ctr" anchorCtr="1"/>
        <a:lstStyle/>
        <a:p>
          <a:pPr>
            <a:spcAft>
              <a:spcPts val="600"/>
            </a:spcAft>
          </a:pPr>
          <a:r>
            <a:rPr lang="en-US" dirty="0">
              <a:solidFill>
                <a:srgbClr val="004065"/>
              </a:solidFill>
            </a:rPr>
            <a:t>Study design</a:t>
          </a:r>
        </a:p>
      </dgm:t>
    </dgm:pt>
    <dgm:pt modelId="{D7DA06BB-9BFE-42AC-85EE-BA33AFF63ED4}" type="parTrans" cxnId="{F7741585-189F-4F00-ABDD-EDFC291804F7}">
      <dgm:prSet/>
      <dgm:spPr/>
      <dgm:t>
        <a:bodyPr/>
        <a:lstStyle/>
        <a:p>
          <a:endParaRPr lang="en-US"/>
        </a:p>
      </dgm:t>
    </dgm:pt>
    <dgm:pt modelId="{B0AAA02B-AA9D-472D-AA42-AB5530F1F0A0}" type="sibTrans" cxnId="{F7741585-189F-4F00-ABDD-EDFC291804F7}">
      <dgm:prSet/>
      <dgm:spPr/>
      <dgm:t>
        <a:bodyPr/>
        <a:lstStyle/>
        <a:p>
          <a:endParaRPr lang="en-US"/>
        </a:p>
      </dgm:t>
    </dgm:pt>
    <dgm:pt modelId="{AA2CBD3F-B309-46D4-990D-E05B3AEDE121}">
      <dgm:prSet phldrT="[Text]"/>
      <dgm:spPr>
        <a:solidFill>
          <a:srgbClr val="FFFFFF"/>
        </a:solidFill>
        <a:ln>
          <a:noFill/>
        </a:ln>
      </dgm:spPr>
      <dgm:t>
        <a:bodyPr anchor="ctr" anchorCtr="1"/>
        <a:lstStyle/>
        <a:p>
          <a:pPr>
            <a:spcAft>
              <a:spcPts val="600"/>
            </a:spcAft>
          </a:pPr>
          <a:r>
            <a:rPr lang="en-US" dirty="0">
              <a:solidFill>
                <a:srgbClr val="004065"/>
              </a:solidFill>
            </a:rPr>
            <a:t>Review of recruitment methods</a:t>
          </a:r>
        </a:p>
      </dgm:t>
    </dgm:pt>
    <dgm:pt modelId="{AD1528E9-65B4-41FF-9B9E-B4FF7B92E45A}" type="parTrans" cxnId="{0CB07E23-5B60-49EF-B15F-987F5D8353D7}">
      <dgm:prSet/>
      <dgm:spPr/>
      <dgm:t>
        <a:bodyPr/>
        <a:lstStyle/>
        <a:p>
          <a:endParaRPr lang="en-US"/>
        </a:p>
      </dgm:t>
    </dgm:pt>
    <dgm:pt modelId="{6B07A98B-A6B5-4E16-88F4-A9BC7CC99F00}" type="sibTrans" cxnId="{0CB07E23-5B60-49EF-B15F-987F5D8353D7}">
      <dgm:prSet/>
      <dgm:spPr/>
      <dgm:t>
        <a:bodyPr/>
        <a:lstStyle/>
        <a:p>
          <a:endParaRPr lang="en-US"/>
        </a:p>
      </dgm:t>
    </dgm:pt>
    <dgm:pt modelId="{DFB584F5-E74F-41F5-9A30-D0B173722AC6}">
      <dgm:prSet phldrT="[Text]"/>
      <dgm:spPr>
        <a:solidFill>
          <a:srgbClr val="FFFFFF"/>
        </a:solidFill>
        <a:ln>
          <a:noFill/>
        </a:ln>
      </dgm:spPr>
      <dgm:t>
        <a:bodyPr anchor="ctr" anchorCtr="1"/>
        <a:lstStyle/>
        <a:p>
          <a:pPr>
            <a:spcAft>
              <a:spcPts val="600"/>
            </a:spcAft>
          </a:pPr>
          <a:r>
            <a:rPr lang="en-US" dirty="0">
              <a:solidFill>
                <a:srgbClr val="004065"/>
              </a:solidFill>
            </a:rPr>
            <a:t>Data collection</a:t>
          </a:r>
        </a:p>
      </dgm:t>
    </dgm:pt>
    <dgm:pt modelId="{B699D5B8-A705-4BA9-BCD2-A32989AB4CE0}" type="parTrans" cxnId="{4BA48D34-5BF6-4887-B21F-8782E1DC2CC0}">
      <dgm:prSet/>
      <dgm:spPr/>
      <dgm:t>
        <a:bodyPr/>
        <a:lstStyle/>
        <a:p>
          <a:endParaRPr lang="en-US"/>
        </a:p>
      </dgm:t>
    </dgm:pt>
    <dgm:pt modelId="{5617BA46-D397-4A8B-AA41-F0CBD97F9427}" type="sibTrans" cxnId="{4BA48D34-5BF6-4887-B21F-8782E1DC2CC0}">
      <dgm:prSet/>
      <dgm:spPr/>
      <dgm:t>
        <a:bodyPr/>
        <a:lstStyle/>
        <a:p>
          <a:endParaRPr lang="en-US"/>
        </a:p>
      </dgm:t>
    </dgm:pt>
    <dgm:pt modelId="{262AFEDF-C53E-4AB3-9AD1-F8B2588A8636}">
      <dgm:prSet phldrT="[Text]"/>
      <dgm:spPr>
        <a:solidFill>
          <a:srgbClr val="FFFFFF"/>
        </a:solidFill>
        <a:ln>
          <a:noFill/>
        </a:ln>
      </dgm:spPr>
      <dgm:t>
        <a:bodyPr anchor="ctr" anchorCtr="1"/>
        <a:lstStyle/>
        <a:p>
          <a:pPr>
            <a:spcAft>
              <a:spcPts val="600"/>
            </a:spcAft>
          </a:pPr>
          <a:r>
            <a:rPr lang="en-US" dirty="0">
              <a:solidFill>
                <a:srgbClr val="004065"/>
              </a:solidFill>
            </a:rPr>
            <a:t>Data analysis</a:t>
          </a:r>
        </a:p>
      </dgm:t>
    </dgm:pt>
    <dgm:pt modelId="{CB63D9B9-24C6-43E4-B93A-C178B75FE79C}" type="parTrans" cxnId="{CE92CD28-04AE-422B-B0D6-DFE1FC29CDFE}">
      <dgm:prSet/>
      <dgm:spPr/>
      <dgm:t>
        <a:bodyPr/>
        <a:lstStyle/>
        <a:p>
          <a:endParaRPr lang="en-US"/>
        </a:p>
      </dgm:t>
    </dgm:pt>
    <dgm:pt modelId="{0150ED9D-860C-4806-90FA-7BB7D49E1659}" type="sibTrans" cxnId="{CE92CD28-04AE-422B-B0D6-DFE1FC29CDFE}">
      <dgm:prSet/>
      <dgm:spPr/>
      <dgm:t>
        <a:bodyPr/>
        <a:lstStyle/>
        <a:p>
          <a:endParaRPr lang="en-US"/>
        </a:p>
      </dgm:t>
    </dgm:pt>
    <dgm:pt modelId="{6B5C07D3-6877-4563-81FC-2E1689D18791}">
      <dgm:prSet phldrT="[Text]" custT="1"/>
      <dgm:spPr>
        <a:solidFill>
          <a:srgbClr val="FFFFFF"/>
        </a:solidFill>
        <a:ln>
          <a:noFill/>
        </a:ln>
      </dgm:spPr>
      <dgm:t>
        <a:bodyPr anchor="t" anchorCtr="0"/>
        <a:lstStyle/>
        <a:p>
          <a:r>
            <a:rPr lang="en-US" sz="1500" dirty="0">
              <a:solidFill>
                <a:srgbClr val="004065"/>
              </a:solidFill>
            </a:rPr>
            <a:t>Interpretation of findings</a:t>
          </a:r>
        </a:p>
      </dgm:t>
    </dgm:pt>
    <dgm:pt modelId="{0A724388-855D-49F4-AC0D-74123D6FA406}" type="parTrans" cxnId="{9C97EFD6-768B-43F8-8A9E-8EA38E48409C}">
      <dgm:prSet/>
      <dgm:spPr/>
      <dgm:t>
        <a:bodyPr/>
        <a:lstStyle/>
        <a:p>
          <a:endParaRPr lang="en-US"/>
        </a:p>
      </dgm:t>
    </dgm:pt>
    <dgm:pt modelId="{9811A91B-4217-42E9-AFBD-BDC522F531B8}" type="sibTrans" cxnId="{9C97EFD6-768B-43F8-8A9E-8EA38E48409C}">
      <dgm:prSet/>
      <dgm:spPr/>
      <dgm:t>
        <a:bodyPr/>
        <a:lstStyle/>
        <a:p>
          <a:endParaRPr lang="en-US"/>
        </a:p>
      </dgm:t>
    </dgm:pt>
    <dgm:pt modelId="{DAFB9CE3-3664-476B-9A69-5767DE61DDEC}">
      <dgm:prSet phldrT="[Text]" custT="1"/>
      <dgm:spPr>
        <a:solidFill>
          <a:srgbClr val="FFFFFF"/>
        </a:solidFill>
        <a:ln>
          <a:noFill/>
        </a:ln>
      </dgm:spPr>
      <dgm:t>
        <a:bodyPr anchor="t" anchorCtr="0"/>
        <a:lstStyle/>
        <a:p>
          <a:r>
            <a:rPr lang="en-US" sz="1500" dirty="0">
              <a:solidFill>
                <a:srgbClr val="004065"/>
              </a:solidFill>
            </a:rPr>
            <a:t>Dissemination of findings</a:t>
          </a:r>
        </a:p>
      </dgm:t>
    </dgm:pt>
    <dgm:pt modelId="{06CB4721-7F92-4896-B34A-A216F28BA933}" type="parTrans" cxnId="{534FB981-668C-48B2-ACE4-B0B9D9CEE473}">
      <dgm:prSet/>
      <dgm:spPr/>
      <dgm:t>
        <a:bodyPr/>
        <a:lstStyle/>
        <a:p>
          <a:endParaRPr lang="en-US"/>
        </a:p>
      </dgm:t>
    </dgm:pt>
    <dgm:pt modelId="{A17561C6-3C65-4963-B8BE-CE00FA734FAC}" type="sibTrans" cxnId="{534FB981-668C-48B2-ACE4-B0B9D9CEE473}">
      <dgm:prSet/>
      <dgm:spPr/>
      <dgm:t>
        <a:bodyPr/>
        <a:lstStyle/>
        <a:p>
          <a:endParaRPr lang="en-US"/>
        </a:p>
      </dgm:t>
    </dgm:pt>
    <dgm:pt modelId="{354A5864-8864-4E6C-B4CB-2DF417B2DC5A}" type="pres">
      <dgm:prSet presAssocID="{DABF6E6E-0DEC-4E85-8221-6F8A0FBBD742}" presName="Name0" presStyleCnt="0">
        <dgm:presLayoutVars>
          <dgm:dir/>
          <dgm:animLvl val="lvl"/>
          <dgm:resizeHandles val="exact"/>
        </dgm:presLayoutVars>
      </dgm:prSet>
      <dgm:spPr/>
    </dgm:pt>
    <dgm:pt modelId="{59D89BA5-3139-4F1B-8394-BBDF8AD07FB5}" type="pres">
      <dgm:prSet presAssocID="{AFBDFFB3-51E5-4926-A4E5-7ABC344D82C1}" presName="composite" presStyleCnt="0"/>
      <dgm:spPr/>
    </dgm:pt>
    <dgm:pt modelId="{99B7BB83-8075-47F3-83B4-5EAC9A4F18A3}" type="pres">
      <dgm:prSet presAssocID="{AFBDFFB3-51E5-4926-A4E5-7ABC344D82C1}" presName="parTx" presStyleLbl="node1" presStyleIdx="0" presStyleCnt="4" custLinFactNeighborX="-35" custLinFactNeighborY="-1627">
        <dgm:presLayoutVars>
          <dgm:chMax val="0"/>
          <dgm:chPref val="0"/>
          <dgm:bulletEnabled val="1"/>
        </dgm:presLayoutVars>
      </dgm:prSet>
      <dgm:spPr/>
    </dgm:pt>
    <dgm:pt modelId="{72B71FE7-4D27-47D7-A2B4-609774281922}" type="pres">
      <dgm:prSet presAssocID="{AFBDFFB3-51E5-4926-A4E5-7ABC344D82C1}" presName="desTx" presStyleLbl="revTx" presStyleIdx="0" presStyleCnt="4" custScaleX="93956" custLinFactNeighborX="14890" custLinFactNeighborY="1856">
        <dgm:presLayoutVars>
          <dgm:bulletEnabled val="1"/>
        </dgm:presLayoutVars>
      </dgm:prSet>
      <dgm:spPr/>
    </dgm:pt>
    <dgm:pt modelId="{45EAB2EC-4484-41AF-8F9D-9DDB964BCF3E}" type="pres">
      <dgm:prSet presAssocID="{6650AA2F-6401-4A42-91FA-7A4E000B4EC4}" presName="space" presStyleCnt="0"/>
      <dgm:spPr/>
    </dgm:pt>
    <dgm:pt modelId="{81380652-87FC-48AD-BF00-2F336C9F6B27}" type="pres">
      <dgm:prSet presAssocID="{0CC05676-7117-4483-907D-C2201CBAA682}" presName="composite" presStyleCnt="0"/>
      <dgm:spPr/>
    </dgm:pt>
    <dgm:pt modelId="{78E9850F-5270-4C5F-9D62-873D43F47DDC}" type="pres">
      <dgm:prSet presAssocID="{0CC05676-7117-4483-907D-C2201CBAA682}" presName="parTx" presStyleLbl="node1" presStyleIdx="1" presStyleCnt="4">
        <dgm:presLayoutVars>
          <dgm:chMax val="0"/>
          <dgm:chPref val="0"/>
          <dgm:bulletEnabled val="1"/>
        </dgm:presLayoutVars>
      </dgm:prSet>
      <dgm:spPr/>
    </dgm:pt>
    <dgm:pt modelId="{80A655CD-6DF2-43D9-91D8-A307F1C6C4C7}" type="pres">
      <dgm:prSet presAssocID="{0CC05676-7117-4483-907D-C2201CBAA682}" presName="desTx" presStyleLbl="revTx" presStyleIdx="1" presStyleCnt="4" custLinFactNeighborX="13367" custLinFactNeighborY="1856">
        <dgm:presLayoutVars>
          <dgm:bulletEnabled val="1"/>
        </dgm:presLayoutVars>
      </dgm:prSet>
      <dgm:spPr/>
    </dgm:pt>
    <dgm:pt modelId="{3E5F0899-73D6-478C-A22B-0F67F30F0088}" type="pres">
      <dgm:prSet presAssocID="{CB01FBE5-DF3A-4FEE-AB0F-A2D206D2064B}" presName="space" presStyleCnt="0"/>
      <dgm:spPr/>
    </dgm:pt>
    <dgm:pt modelId="{D76626DF-5CA0-4594-8141-FEC4DA9F4C12}" type="pres">
      <dgm:prSet presAssocID="{1E8450AC-C4B9-4741-9028-7078726927F6}" presName="composite" presStyleCnt="0"/>
      <dgm:spPr/>
    </dgm:pt>
    <dgm:pt modelId="{92EA9019-4AFA-4E99-943C-40591DF72E7C}" type="pres">
      <dgm:prSet presAssocID="{1E8450AC-C4B9-4741-9028-7078726927F6}" presName="parTx" presStyleLbl="node1" presStyleIdx="2" presStyleCnt="4" custScaleX="107273">
        <dgm:presLayoutVars>
          <dgm:chMax val="0"/>
          <dgm:chPref val="0"/>
          <dgm:bulletEnabled val="1"/>
        </dgm:presLayoutVars>
      </dgm:prSet>
      <dgm:spPr/>
    </dgm:pt>
    <dgm:pt modelId="{639FAF46-F67A-4AD8-A318-464E4F123547}" type="pres">
      <dgm:prSet presAssocID="{1E8450AC-C4B9-4741-9028-7078726927F6}" presName="desTx" presStyleLbl="revTx" presStyleIdx="2" presStyleCnt="4" custLinFactNeighborX="14606" custLinFactNeighborY="1856">
        <dgm:presLayoutVars>
          <dgm:bulletEnabled val="1"/>
        </dgm:presLayoutVars>
      </dgm:prSet>
      <dgm:spPr/>
    </dgm:pt>
    <dgm:pt modelId="{6AACCB6A-F03F-4022-8BCC-5F0290A7EB14}" type="pres">
      <dgm:prSet presAssocID="{E66DDA32-31B0-40B9-9299-76DE82F44862}" presName="space" presStyleCnt="0"/>
      <dgm:spPr/>
    </dgm:pt>
    <dgm:pt modelId="{1636C93A-81A7-421B-BE2E-16C695412005}" type="pres">
      <dgm:prSet presAssocID="{E5ADB935-58BE-4C12-B27E-02153606DCA6}" presName="composite" presStyleCnt="0"/>
      <dgm:spPr/>
    </dgm:pt>
    <dgm:pt modelId="{7A4850E2-846B-45CA-A2E1-1654B36B585A}" type="pres">
      <dgm:prSet presAssocID="{E5ADB935-58BE-4C12-B27E-02153606DCA6}" presName="parTx" presStyleLbl="node1" presStyleIdx="3" presStyleCnt="4" custScaleX="107436">
        <dgm:presLayoutVars>
          <dgm:chMax val="0"/>
          <dgm:chPref val="0"/>
          <dgm:bulletEnabled val="1"/>
        </dgm:presLayoutVars>
      </dgm:prSet>
      <dgm:spPr/>
    </dgm:pt>
    <dgm:pt modelId="{D56C636B-91ED-4F89-84FA-60869D47C4C9}" type="pres">
      <dgm:prSet presAssocID="{E5ADB935-58BE-4C12-B27E-02153606DCA6}" presName="desTx" presStyleLbl="revTx" presStyleIdx="3" presStyleCnt="4" custLinFactNeighborX="12982" custLinFactNeighborY="1856">
        <dgm:presLayoutVars>
          <dgm:bulletEnabled val="1"/>
        </dgm:presLayoutVars>
      </dgm:prSet>
      <dgm:spPr/>
    </dgm:pt>
  </dgm:ptLst>
  <dgm:cxnLst>
    <dgm:cxn modelId="{5725F000-9A8E-4F01-AA63-04CA25456906}" type="presOf" srcId="{2408D1C5-1F7A-4376-85BB-5A4514814931}" destId="{80A655CD-6DF2-43D9-91D8-A307F1C6C4C7}" srcOrd="0" destOrd="0" presId="urn:microsoft.com/office/officeart/2005/8/layout/chevron1"/>
    <dgm:cxn modelId="{CD27AD0D-0F0A-4D9D-AE4D-D0EDE3397B1C}" type="presOf" srcId="{E5ADB935-58BE-4C12-B27E-02153606DCA6}" destId="{7A4850E2-846B-45CA-A2E1-1654B36B585A}" srcOrd="0" destOrd="0" presId="urn:microsoft.com/office/officeart/2005/8/layout/chevron1"/>
    <dgm:cxn modelId="{A98E2221-CC2B-4AFD-9CBD-0AD1193D6633}" type="presOf" srcId="{AA2CBD3F-B309-46D4-990D-E05B3AEDE121}" destId="{80A655CD-6DF2-43D9-91D8-A307F1C6C4C7}" srcOrd="0" destOrd="1" presId="urn:microsoft.com/office/officeart/2005/8/layout/chevron1"/>
    <dgm:cxn modelId="{0CB07E23-5B60-49EF-B15F-987F5D8353D7}" srcId="{0CC05676-7117-4483-907D-C2201CBAA682}" destId="{AA2CBD3F-B309-46D4-990D-E05B3AEDE121}" srcOrd="1" destOrd="0" parTransId="{AD1528E9-65B4-41FF-9B9E-B4FF7B92E45A}" sibTransId="{6B07A98B-A6B5-4E16-88F4-A9BC7CC99F00}"/>
    <dgm:cxn modelId="{CE92CD28-04AE-422B-B0D6-DFE1FC29CDFE}" srcId="{0CC05676-7117-4483-907D-C2201CBAA682}" destId="{262AFEDF-C53E-4AB3-9AD1-F8B2588A8636}" srcOrd="3" destOrd="0" parTransId="{CB63D9B9-24C6-43E4-B93A-C178B75FE79C}" sibTransId="{0150ED9D-860C-4806-90FA-7BB7D49E1659}"/>
    <dgm:cxn modelId="{16589C2E-25B3-4616-A4F3-0F723B114F8C}" type="presOf" srcId="{DABF6E6E-0DEC-4E85-8221-6F8A0FBBD742}" destId="{354A5864-8864-4E6C-B4CB-2DF417B2DC5A}" srcOrd="0" destOrd="0" presId="urn:microsoft.com/office/officeart/2005/8/layout/chevron1"/>
    <dgm:cxn modelId="{4BA48D34-5BF6-4887-B21F-8782E1DC2CC0}" srcId="{0CC05676-7117-4483-907D-C2201CBAA682}" destId="{DFB584F5-E74F-41F5-9A30-D0B173722AC6}" srcOrd="2" destOrd="0" parTransId="{B699D5B8-A705-4BA9-BCD2-A32989AB4CE0}" sibTransId="{5617BA46-D397-4A8B-AA41-F0CBD97F9427}"/>
    <dgm:cxn modelId="{D7F76635-96BA-4AB1-8A61-F588C6890A91}" srcId="{DABF6E6E-0DEC-4E85-8221-6F8A0FBBD742}" destId="{AFBDFFB3-51E5-4926-A4E5-7ABC344D82C1}" srcOrd="0" destOrd="0" parTransId="{2206FC40-2710-44AB-9AB2-0AED641C5ECB}" sibTransId="{6650AA2F-6401-4A42-91FA-7A4E000B4EC4}"/>
    <dgm:cxn modelId="{63B80A5C-71C6-487E-8A8C-D3C6C1947C5D}" type="presOf" srcId="{DFB584F5-E74F-41F5-9A30-D0B173722AC6}" destId="{80A655CD-6DF2-43D9-91D8-A307F1C6C4C7}" srcOrd="0" destOrd="2" presId="urn:microsoft.com/office/officeart/2005/8/layout/chevron1"/>
    <dgm:cxn modelId="{A1723061-1B41-479D-9A75-4842D90A80B6}" srcId="{DABF6E6E-0DEC-4E85-8221-6F8A0FBBD742}" destId="{1E8450AC-C4B9-4741-9028-7078726927F6}" srcOrd="2" destOrd="0" parTransId="{A07CAD09-423D-4924-B039-58FE23B5226A}" sibTransId="{E66DDA32-31B0-40B9-9299-76DE82F44862}"/>
    <dgm:cxn modelId="{1BE09A75-0F05-4007-B5D8-ABE359FF6731}" type="presOf" srcId="{B52DA02B-0174-4D17-8C70-A87FC5800285}" destId="{72B71FE7-4D27-47D7-A2B4-609774281922}" srcOrd="0" destOrd="0" presId="urn:microsoft.com/office/officeart/2005/8/layout/chevron1"/>
    <dgm:cxn modelId="{840F237C-5223-4442-90F1-9BD81B37BFF5}" srcId="{AFBDFFB3-51E5-4926-A4E5-7ABC344D82C1}" destId="{C5194FAB-D3DC-4E20-83D8-D7425462C521}" srcOrd="1" destOrd="0" parTransId="{2D0E9DFF-9B2F-4193-9A68-076A552E2DCB}" sibTransId="{511C55A9-3A13-4E36-8AFA-917B361838C7}"/>
    <dgm:cxn modelId="{3BCA517F-CA38-447F-B6DA-82BC133A12A7}" type="presOf" srcId="{6B5C07D3-6877-4563-81FC-2E1689D18791}" destId="{639FAF46-F67A-4AD8-A318-464E4F123547}" srcOrd="0" destOrd="0" presId="urn:microsoft.com/office/officeart/2005/8/layout/chevron1"/>
    <dgm:cxn modelId="{A2CE7381-EF64-494B-A262-0C1D308C6F12}" srcId="{AFBDFFB3-51E5-4926-A4E5-7ABC344D82C1}" destId="{B52DA02B-0174-4D17-8C70-A87FC5800285}" srcOrd="0" destOrd="0" parTransId="{FEA5C1FC-4A31-44BC-82EB-C1F2F5800E07}" sibTransId="{3C2CD1EA-3168-4CCC-9A4C-27CA05D65728}"/>
    <dgm:cxn modelId="{534FB981-668C-48B2-ACE4-B0B9D9CEE473}" srcId="{E5ADB935-58BE-4C12-B27E-02153606DCA6}" destId="{DAFB9CE3-3664-476B-9A69-5767DE61DDEC}" srcOrd="0" destOrd="0" parTransId="{06CB4721-7F92-4896-B34A-A216F28BA933}" sibTransId="{A17561C6-3C65-4963-B8BE-CE00FA734FAC}"/>
    <dgm:cxn modelId="{F7741585-189F-4F00-ABDD-EDFC291804F7}" srcId="{0CC05676-7117-4483-907D-C2201CBAA682}" destId="{2408D1C5-1F7A-4376-85BB-5A4514814931}" srcOrd="0" destOrd="0" parTransId="{D7DA06BB-9BFE-42AC-85EE-BA33AFF63ED4}" sibTransId="{B0AAA02B-AA9D-472D-AA42-AB5530F1F0A0}"/>
    <dgm:cxn modelId="{48A6AABD-2AA8-4E1D-9227-57A1F0EE4C14}" srcId="{DABF6E6E-0DEC-4E85-8221-6F8A0FBBD742}" destId="{E5ADB935-58BE-4C12-B27E-02153606DCA6}" srcOrd="3" destOrd="0" parTransId="{650946F0-E4B2-4079-BFDB-F6472B29C366}" sibTransId="{4139780B-11F5-48FE-95BF-0341CA2B099B}"/>
    <dgm:cxn modelId="{C1EA9FC2-AAF5-4D93-BAC5-961AF7D4A9BC}" type="presOf" srcId="{1E8450AC-C4B9-4741-9028-7078726927F6}" destId="{92EA9019-4AFA-4E99-943C-40591DF72E7C}" srcOrd="0" destOrd="0" presId="urn:microsoft.com/office/officeart/2005/8/layout/chevron1"/>
    <dgm:cxn modelId="{CDBB1BC5-49C5-4738-95D2-E0E70CE8C4BD}" srcId="{DABF6E6E-0DEC-4E85-8221-6F8A0FBBD742}" destId="{0CC05676-7117-4483-907D-C2201CBAA682}" srcOrd="1" destOrd="0" parTransId="{CFD9A323-A030-46D1-A481-8F978AB70B00}" sibTransId="{CB01FBE5-DF3A-4FEE-AB0F-A2D206D2064B}"/>
    <dgm:cxn modelId="{9C97EFD6-768B-43F8-8A9E-8EA38E48409C}" srcId="{1E8450AC-C4B9-4741-9028-7078726927F6}" destId="{6B5C07D3-6877-4563-81FC-2E1689D18791}" srcOrd="0" destOrd="0" parTransId="{0A724388-855D-49F4-AC0D-74123D6FA406}" sibTransId="{9811A91B-4217-42E9-AFBD-BDC522F531B8}"/>
    <dgm:cxn modelId="{ECD83ADB-8C80-47A9-B67F-76265791C41A}" type="presOf" srcId="{C5194FAB-D3DC-4E20-83D8-D7425462C521}" destId="{72B71FE7-4D27-47D7-A2B4-609774281922}" srcOrd="0" destOrd="1" presId="urn:microsoft.com/office/officeart/2005/8/layout/chevron1"/>
    <dgm:cxn modelId="{604334E2-D0DA-4F76-836D-B2DF7830155D}" type="presOf" srcId="{262AFEDF-C53E-4AB3-9AD1-F8B2588A8636}" destId="{80A655CD-6DF2-43D9-91D8-A307F1C6C4C7}" srcOrd="0" destOrd="3" presId="urn:microsoft.com/office/officeart/2005/8/layout/chevron1"/>
    <dgm:cxn modelId="{BEBB8DF4-D9EE-4789-B9D3-11EEE9350013}" type="presOf" srcId="{DAFB9CE3-3664-476B-9A69-5767DE61DDEC}" destId="{D56C636B-91ED-4F89-84FA-60869D47C4C9}" srcOrd="0" destOrd="0" presId="urn:microsoft.com/office/officeart/2005/8/layout/chevron1"/>
    <dgm:cxn modelId="{4F3A9FFD-534D-4816-8CBB-6520CB008A42}" type="presOf" srcId="{0CC05676-7117-4483-907D-C2201CBAA682}" destId="{78E9850F-5270-4C5F-9D62-873D43F47DDC}" srcOrd="0" destOrd="0" presId="urn:microsoft.com/office/officeart/2005/8/layout/chevron1"/>
    <dgm:cxn modelId="{9DB218FF-0E48-487C-BC8B-EC628F28D518}" type="presOf" srcId="{AFBDFFB3-51E5-4926-A4E5-7ABC344D82C1}" destId="{99B7BB83-8075-47F3-83B4-5EAC9A4F18A3}" srcOrd="0" destOrd="0" presId="urn:microsoft.com/office/officeart/2005/8/layout/chevron1"/>
    <dgm:cxn modelId="{B850FF90-D404-4EDA-8CE0-1F192942C7A7}" type="presParOf" srcId="{354A5864-8864-4E6C-B4CB-2DF417B2DC5A}" destId="{59D89BA5-3139-4F1B-8394-BBDF8AD07FB5}" srcOrd="0" destOrd="0" presId="urn:microsoft.com/office/officeart/2005/8/layout/chevron1"/>
    <dgm:cxn modelId="{F3F36409-D5B9-4F5E-B613-605D0585B261}" type="presParOf" srcId="{59D89BA5-3139-4F1B-8394-BBDF8AD07FB5}" destId="{99B7BB83-8075-47F3-83B4-5EAC9A4F18A3}" srcOrd="0" destOrd="0" presId="urn:microsoft.com/office/officeart/2005/8/layout/chevron1"/>
    <dgm:cxn modelId="{C0B02B6E-02C1-4022-9F73-B76893666D5F}" type="presParOf" srcId="{59D89BA5-3139-4F1B-8394-BBDF8AD07FB5}" destId="{72B71FE7-4D27-47D7-A2B4-609774281922}" srcOrd="1" destOrd="0" presId="urn:microsoft.com/office/officeart/2005/8/layout/chevron1"/>
    <dgm:cxn modelId="{D1FBFA56-F0BE-4924-A25D-BB513B36F716}" type="presParOf" srcId="{354A5864-8864-4E6C-B4CB-2DF417B2DC5A}" destId="{45EAB2EC-4484-41AF-8F9D-9DDB964BCF3E}" srcOrd="1" destOrd="0" presId="urn:microsoft.com/office/officeart/2005/8/layout/chevron1"/>
    <dgm:cxn modelId="{60018B76-99D2-42AA-B8BF-F936D26DFA53}" type="presParOf" srcId="{354A5864-8864-4E6C-B4CB-2DF417B2DC5A}" destId="{81380652-87FC-48AD-BF00-2F336C9F6B27}" srcOrd="2" destOrd="0" presId="urn:microsoft.com/office/officeart/2005/8/layout/chevron1"/>
    <dgm:cxn modelId="{FC0D043B-29C3-4DD4-8BC8-BA1ED9D088A0}" type="presParOf" srcId="{81380652-87FC-48AD-BF00-2F336C9F6B27}" destId="{78E9850F-5270-4C5F-9D62-873D43F47DDC}" srcOrd="0" destOrd="0" presId="urn:microsoft.com/office/officeart/2005/8/layout/chevron1"/>
    <dgm:cxn modelId="{D8456BC1-B74D-45A6-931C-BF929027F7F7}" type="presParOf" srcId="{81380652-87FC-48AD-BF00-2F336C9F6B27}" destId="{80A655CD-6DF2-43D9-91D8-A307F1C6C4C7}" srcOrd="1" destOrd="0" presId="urn:microsoft.com/office/officeart/2005/8/layout/chevron1"/>
    <dgm:cxn modelId="{9E14DD90-7429-452E-945A-C34A3588E996}" type="presParOf" srcId="{354A5864-8864-4E6C-B4CB-2DF417B2DC5A}" destId="{3E5F0899-73D6-478C-A22B-0F67F30F0088}" srcOrd="3" destOrd="0" presId="urn:microsoft.com/office/officeart/2005/8/layout/chevron1"/>
    <dgm:cxn modelId="{690AD0AF-E90E-4E77-889E-C75D8CB8298C}" type="presParOf" srcId="{354A5864-8864-4E6C-B4CB-2DF417B2DC5A}" destId="{D76626DF-5CA0-4594-8141-FEC4DA9F4C12}" srcOrd="4" destOrd="0" presId="urn:microsoft.com/office/officeart/2005/8/layout/chevron1"/>
    <dgm:cxn modelId="{96318453-F35D-4D2C-86D6-18F1E8D10089}" type="presParOf" srcId="{D76626DF-5CA0-4594-8141-FEC4DA9F4C12}" destId="{92EA9019-4AFA-4E99-943C-40591DF72E7C}" srcOrd="0" destOrd="0" presId="urn:microsoft.com/office/officeart/2005/8/layout/chevron1"/>
    <dgm:cxn modelId="{8B891983-64AC-4C21-B352-67ECFB864E57}" type="presParOf" srcId="{D76626DF-5CA0-4594-8141-FEC4DA9F4C12}" destId="{639FAF46-F67A-4AD8-A318-464E4F123547}" srcOrd="1" destOrd="0" presId="urn:microsoft.com/office/officeart/2005/8/layout/chevron1"/>
    <dgm:cxn modelId="{166DC86D-F89A-42DF-B82B-F3EAD96838CA}" type="presParOf" srcId="{354A5864-8864-4E6C-B4CB-2DF417B2DC5A}" destId="{6AACCB6A-F03F-4022-8BCC-5F0290A7EB14}" srcOrd="5" destOrd="0" presId="urn:microsoft.com/office/officeart/2005/8/layout/chevron1"/>
    <dgm:cxn modelId="{ED3DB061-287D-4D92-80D3-3DFB11FD8DA9}" type="presParOf" srcId="{354A5864-8864-4E6C-B4CB-2DF417B2DC5A}" destId="{1636C93A-81A7-421B-BE2E-16C695412005}" srcOrd="6" destOrd="0" presId="urn:microsoft.com/office/officeart/2005/8/layout/chevron1"/>
    <dgm:cxn modelId="{7BFC1C9F-271B-4AE6-9BA7-8415CC4B2A9C}" type="presParOf" srcId="{1636C93A-81A7-421B-BE2E-16C695412005}" destId="{7A4850E2-846B-45CA-A2E1-1654B36B585A}" srcOrd="0" destOrd="0" presId="urn:microsoft.com/office/officeart/2005/8/layout/chevron1"/>
    <dgm:cxn modelId="{A55CF8C5-807C-4547-ACA8-4C8C4EEF4852}" type="presParOf" srcId="{1636C93A-81A7-421B-BE2E-16C695412005}" destId="{D56C636B-91ED-4F89-84FA-60869D47C4C9}"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316309F-3488-4E73-AA13-A12C72773E3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D0A3B3D-9A33-48CA-B98F-CC40819F9F56}">
      <dgm:prSet phldrT="[Text]" custT="1"/>
      <dgm:spPr>
        <a:solidFill>
          <a:srgbClr val="004065"/>
        </a:solidFill>
      </dgm:spPr>
      <dgm:t>
        <a:bodyPr/>
        <a:lstStyle/>
        <a:p>
          <a:pPr algn="l">
            <a:lnSpc>
              <a:spcPct val="100000"/>
            </a:lnSpc>
            <a:spcAft>
              <a:spcPts val="0"/>
            </a:spcAft>
          </a:pPr>
          <a:r>
            <a:rPr lang="en-US" sz="1600" dirty="0"/>
            <a:t>Articulate values </a:t>
          </a:r>
        </a:p>
        <a:p>
          <a:pPr algn="l">
            <a:lnSpc>
              <a:spcPct val="100000"/>
            </a:lnSpc>
            <a:spcAft>
              <a:spcPts val="0"/>
            </a:spcAft>
          </a:pPr>
          <a:r>
            <a:rPr lang="en-US" sz="1600" dirty="0"/>
            <a:t>and</a:t>
          </a:r>
          <a:r>
            <a:rPr lang="en-US" sz="1600" dirty="0">
              <a:sym typeface="Wingdings" panose="05000000000000000000" pitchFamily="2" charset="2"/>
            </a:rPr>
            <a:t> priorities</a:t>
          </a:r>
          <a:endParaRPr lang="en-US" sz="1600" dirty="0"/>
        </a:p>
      </dgm:t>
    </dgm:pt>
    <dgm:pt modelId="{501BB503-C032-472B-8FE2-029993DA98CD}" type="parTrans" cxnId="{C0D69F31-DD67-47EB-A476-5A5208C45E66}">
      <dgm:prSet/>
      <dgm:spPr/>
      <dgm:t>
        <a:bodyPr/>
        <a:lstStyle/>
        <a:p>
          <a:endParaRPr lang="en-US"/>
        </a:p>
      </dgm:t>
    </dgm:pt>
    <dgm:pt modelId="{10B731AE-8278-4D0A-B70B-C3754B334B33}" type="sibTrans" cxnId="{C0D69F31-DD67-47EB-A476-5A5208C45E66}">
      <dgm:prSet/>
      <dgm:spPr>
        <a:solidFill>
          <a:srgbClr val="FFFFFF"/>
        </a:solidFill>
        <a:ln w="57150">
          <a:solidFill>
            <a:schemeClr val="bg1"/>
          </a:solidFill>
        </a:ln>
      </dgm:spPr>
      <dgm:t>
        <a:bodyPr/>
        <a:lstStyle/>
        <a:p>
          <a:endParaRPr lang="en-US"/>
        </a:p>
      </dgm:t>
    </dgm:pt>
    <dgm:pt modelId="{C509EAD8-447D-4121-8DC4-8490D577EF73}">
      <dgm:prSet phldrT="[Text]" custT="1"/>
      <dgm:spPr>
        <a:solidFill>
          <a:srgbClr val="004065"/>
        </a:solidFill>
      </dgm:spPr>
      <dgm:t>
        <a:bodyPr/>
        <a:lstStyle/>
        <a:p>
          <a:r>
            <a:rPr lang="en-US" sz="1600" dirty="0"/>
            <a:t>Make joint care decisions</a:t>
          </a:r>
        </a:p>
      </dgm:t>
    </dgm:pt>
    <dgm:pt modelId="{DAE053C0-F75D-4A2C-9E4F-8A11B0603A57}" type="parTrans" cxnId="{A52CDB78-5E95-41BD-9920-0F11F1C0AC69}">
      <dgm:prSet/>
      <dgm:spPr/>
      <dgm:t>
        <a:bodyPr/>
        <a:lstStyle/>
        <a:p>
          <a:endParaRPr lang="en-US"/>
        </a:p>
      </dgm:t>
    </dgm:pt>
    <dgm:pt modelId="{D8E394CD-7956-4898-8558-6274D6167359}" type="sibTrans" cxnId="{A52CDB78-5E95-41BD-9920-0F11F1C0AC69}">
      <dgm:prSet/>
      <dgm:spPr/>
      <dgm:t>
        <a:bodyPr/>
        <a:lstStyle/>
        <a:p>
          <a:endParaRPr lang="en-US"/>
        </a:p>
      </dgm:t>
    </dgm:pt>
    <dgm:pt modelId="{80D9172E-B24D-4B25-B896-B534B96D06F7}">
      <dgm:prSet phldrT="[Text]" custT="1"/>
      <dgm:spPr>
        <a:solidFill>
          <a:srgbClr val="004065"/>
        </a:solidFill>
      </dgm:spPr>
      <dgm:t>
        <a:bodyPr/>
        <a:lstStyle/>
        <a:p>
          <a:r>
            <a:rPr lang="en-US" sz="1600" dirty="0"/>
            <a:t>Use resources</a:t>
          </a:r>
        </a:p>
      </dgm:t>
    </dgm:pt>
    <dgm:pt modelId="{F139B0F7-1BB0-4DA1-BD6B-881247B32973}" type="parTrans" cxnId="{696CEF46-82B9-473E-B4C3-638DE1437064}">
      <dgm:prSet/>
      <dgm:spPr/>
      <dgm:t>
        <a:bodyPr/>
        <a:lstStyle/>
        <a:p>
          <a:endParaRPr lang="en-US"/>
        </a:p>
      </dgm:t>
    </dgm:pt>
    <dgm:pt modelId="{E097269C-DF1B-45A5-A221-82A571187D5F}" type="sibTrans" cxnId="{696CEF46-82B9-473E-B4C3-638DE1437064}">
      <dgm:prSet/>
      <dgm:spPr/>
      <dgm:t>
        <a:bodyPr/>
        <a:lstStyle/>
        <a:p>
          <a:endParaRPr lang="en-US"/>
        </a:p>
      </dgm:t>
    </dgm:pt>
    <dgm:pt modelId="{D50AF8C3-6F65-4D22-9A5C-62EDD7F852F7}" type="pres">
      <dgm:prSet presAssocID="{A316309F-3488-4E73-AA13-A12C72773E32}" presName="Name0" presStyleCnt="0">
        <dgm:presLayoutVars>
          <dgm:chMax val="7"/>
          <dgm:chPref val="7"/>
          <dgm:dir/>
        </dgm:presLayoutVars>
      </dgm:prSet>
      <dgm:spPr/>
    </dgm:pt>
    <dgm:pt modelId="{83CC849D-925D-4EA3-A716-2655DFA58039}" type="pres">
      <dgm:prSet presAssocID="{A316309F-3488-4E73-AA13-A12C72773E32}" presName="Name1" presStyleCnt="0"/>
      <dgm:spPr/>
    </dgm:pt>
    <dgm:pt modelId="{74C36F33-1F16-4804-B24E-478A94ABF8A6}" type="pres">
      <dgm:prSet presAssocID="{A316309F-3488-4E73-AA13-A12C72773E32}" presName="cycle" presStyleCnt="0"/>
      <dgm:spPr/>
    </dgm:pt>
    <dgm:pt modelId="{5DFF8954-34DE-4B4A-A1AE-3D3484923E94}" type="pres">
      <dgm:prSet presAssocID="{A316309F-3488-4E73-AA13-A12C72773E32}" presName="srcNode" presStyleLbl="node1" presStyleIdx="0" presStyleCnt="3"/>
      <dgm:spPr/>
    </dgm:pt>
    <dgm:pt modelId="{255F3EFF-5247-4583-8879-6C6EC4B1734B}" type="pres">
      <dgm:prSet presAssocID="{A316309F-3488-4E73-AA13-A12C72773E32}" presName="conn" presStyleLbl="parChTrans1D2" presStyleIdx="0" presStyleCnt="1" custAng="0" custScaleY="132626" custLinFactNeighborX="-1549"/>
      <dgm:spPr/>
    </dgm:pt>
    <dgm:pt modelId="{B04CB910-51AA-4D5D-9076-B1AA0567E197}" type="pres">
      <dgm:prSet presAssocID="{A316309F-3488-4E73-AA13-A12C72773E32}" presName="extraNode" presStyleLbl="node1" presStyleIdx="0" presStyleCnt="3"/>
      <dgm:spPr/>
    </dgm:pt>
    <dgm:pt modelId="{702FACF0-EE5E-4EFD-B429-C081293FE37F}" type="pres">
      <dgm:prSet presAssocID="{A316309F-3488-4E73-AA13-A12C72773E32}" presName="dstNode" presStyleLbl="node1" presStyleIdx="0" presStyleCnt="3"/>
      <dgm:spPr/>
    </dgm:pt>
    <dgm:pt modelId="{61E44858-BC1F-4533-A45E-5AF3855932D6}" type="pres">
      <dgm:prSet presAssocID="{5D0A3B3D-9A33-48CA-B98F-CC40819F9F56}" presName="text_1" presStyleLbl="node1" presStyleIdx="0" presStyleCnt="3" custScaleX="83649" custScaleY="111111" custLinFactNeighborX="6506">
        <dgm:presLayoutVars>
          <dgm:bulletEnabled val="1"/>
        </dgm:presLayoutVars>
      </dgm:prSet>
      <dgm:spPr>
        <a:prstGeom prst="roundRect">
          <a:avLst/>
        </a:prstGeom>
      </dgm:spPr>
    </dgm:pt>
    <dgm:pt modelId="{4792A677-E2C0-4C99-9B28-BFB79131A30D}" type="pres">
      <dgm:prSet presAssocID="{5D0A3B3D-9A33-48CA-B98F-CC40819F9F56}" presName="accent_1" presStyleCnt="0"/>
      <dgm:spPr/>
    </dgm:pt>
    <dgm:pt modelId="{1DC58DF8-E9FA-4AEB-A2D9-8B89DB07ED4D}" type="pres">
      <dgm:prSet presAssocID="{5D0A3B3D-9A33-48CA-B98F-CC40819F9F56}" presName="accentRepeatNode" presStyleLbl="solidFgAcc1" presStyleIdx="0" presStyleCnt="3" custLinFactNeighborX="45748"/>
      <dgm:spPr>
        <a:ln w="31750">
          <a:solidFill>
            <a:srgbClr val="004065"/>
          </a:solidFill>
        </a:ln>
      </dgm:spPr>
    </dgm:pt>
    <dgm:pt modelId="{A00EEE68-EBC3-45F4-9C89-B01C9B3E0A9B}" type="pres">
      <dgm:prSet presAssocID="{C509EAD8-447D-4121-8DC4-8490D577EF73}" presName="text_2" presStyleLbl="node1" presStyleIdx="1" presStyleCnt="3" custScaleX="97555" custScaleY="109356" custLinFactNeighborX="-163" custLinFactNeighborY="0">
        <dgm:presLayoutVars>
          <dgm:bulletEnabled val="1"/>
        </dgm:presLayoutVars>
      </dgm:prSet>
      <dgm:spPr>
        <a:prstGeom prst="roundRect">
          <a:avLst/>
        </a:prstGeom>
      </dgm:spPr>
    </dgm:pt>
    <dgm:pt modelId="{7E05F49A-5C02-40B8-938A-08D46EB3167A}" type="pres">
      <dgm:prSet presAssocID="{C509EAD8-447D-4121-8DC4-8490D577EF73}" presName="accent_2" presStyleCnt="0"/>
      <dgm:spPr/>
    </dgm:pt>
    <dgm:pt modelId="{5E34FFD5-372F-41E3-A643-15D3F82B8B30}" type="pres">
      <dgm:prSet presAssocID="{C509EAD8-447D-4121-8DC4-8490D577EF73}" presName="accentRepeatNode" presStyleLbl="solidFgAcc1" presStyleIdx="1" presStyleCnt="3" custLinFactNeighborX="12707"/>
      <dgm:spPr>
        <a:ln w="31750">
          <a:solidFill>
            <a:srgbClr val="004065"/>
          </a:solidFill>
        </a:ln>
      </dgm:spPr>
    </dgm:pt>
    <dgm:pt modelId="{DF334D24-94ED-412B-BAB9-7D2F6DF310BF}" type="pres">
      <dgm:prSet presAssocID="{80D9172E-B24D-4B25-B896-B534B96D06F7}" presName="text_3" presStyleLbl="node1" presStyleIdx="2" presStyleCnt="3" custScaleX="88465" custScaleY="111111" custLinFactNeighborX="4098">
        <dgm:presLayoutVars>
          <dgm:bulletEnabled val="1"/>
        </dgm:presLayoutVars>
      </dgm:prSet>
      <dgm:spPr>
        <a:prstGeom prst="roundRect">
          <a:avLst/>
        </a:prstGeom>
      </dgm:spPr>
    </dgm:pt>
    <dgm:pt modelId="{355D6E59-42B7-4E6B-BF5A-FBB5EC921C3F}" type="pres">
      <dgm:prSet presAssocID="{80D9172E-B24D-4B25-B896-B534B96D06F7}" presName="accent_3" presStyleCnt="0"/>
      <dgm:spPr/>
    </dgm:pt>
    <dgm:pt modelId="{70453AA7-3B71-4DCB-844A-AFBCD34B4AFF}" type="pres">
      <dgm:prSet presAssocID="{80D9172E-B24D-4B25-B896-B534B96D06F7}" presName="accentRepeatNode" presStyleLbl="solidFgAcc1" presStyleIdx="2" presStyleCnt="3" custLinFactNeighborX="43412"/>
      <dgm:spPr>
        <a:ln w="31750">
          <a:solidFill>
            <a:srgbClr val="004065"/>
          </a:solidFill>
        </a:ln>
      </dgm:spPr>
    </dgm:pt>
  </dgm:ptLst>
  <dgm:cxnLst>
    <dgm:cxn modelId="{5AEE2406-FEEB-4A88-AA54-76433A288042}" type="presOf" srcId="{C509EAD8-447D-4121-8DC4-8490D577EF73}" destId="{A00EEE68-EBC3-45F4-9C89-B01C9B3E0A9B}" srcOrd="0" destOrd="0" presId="urn:microsoft.com/office/officeart/2008/layout/VerticalCurvedList"/>
    <dgm:cxn modelId="{E47B7E1A-C00A-4260-A266-9FE80142F8C6}" type="presOf" srcId="{A316309F-3488-4E73-AA13-A12C72773E32}" destId="{D50AF8C3-6F65-4D22-9A5C-62EDD7F852F7}" srcOrd="0" destOrd="0" presId="urn:microsoft.com/office/officeart/2008/layout/VerticalCurvedList"/>
    <dgm:cxn modelId="{C0D69F31-DD67-47EB-A476-5A5208C45E66}" srcId="{A316309F-3488-4E73-AA13-A12C72773E32}" destId="{5D0A3B3D-9A33-48CA-B98F-CC40819F9F56}" srcOrd="0" destOrd="0" parTransId="{501BB503-C032-472B-8FE2-029993DA98CD}" sibTransId="{10B731AE-8278-4D0A-B70B-C3754B334B33}"/>
    <dgm:cxn modelId="{696CEF46-82B9-473E-B4C3-638DE1437064}" srcId="{A316309F-3488-4E73-AA13-A12C72773E32}" destId="{80D9172E-B24D-4B25-B896-B534B96D06F7}" srcOrd="2" destOrd="0" parTransId="{F139B0F7-1BB0-4DA1-BD6B-881247B32973}" sibTransId="{E097269C-DF1B-45A5-A221-82A571187D5F}"/>
    <dgm:cxn modelId="{2AD16A70-76A4-47BA-A31D-3BB3C38750C7}" type="presOf" srcId="{80D9172E-B24D-4B25-B896-B534B96D06F7}" destId="{DF334D24-94ED-412B-BAB9-7D2F6DF310BF}" srcOrd="0" destOrd="0" presId="urn:microsoft.com/office/officeart/2008/layout/VerticalCurvedList"/>
    <dgm:cxn modelId="{A52CDB78-5E95-41BD-9920-0F11F1C0AC69}" srcId="{A316309F-3488-4E73-AA13-A12C72773E32}" destId="{C509EAD8-447D-4121-8DC4-8490D577EF73}" srcOrd="1" destOrd="0" parTransId="{DAE053C0-F75D-4A2C-9E4F-8A11B0603A57}" sibTransId="{D8E394CD-7956-4898-8558-6274D6167359}"/>
    <dgm:cxn modelId="{4BDDE986-3398-45BD-AD4D-D0CB67C0D39D}" type="presOf" srcId="{5D0A3B3D-9A33-48CA-B98F-CC40819F9F56}" destId="{61E44858-BC1F-4533-A45E-5AF3855932D6}" srcOrd="0" destOrd="0" presId="urn:microsoft.com/office/officeart/2008/layout/VerticalCurvedList"/>
    <dgm:cxn modelId="{BF0047F9-CB9B-48CD-A508-4276C0E62E0A}" type="presOf" srcId="{10B731AE-8278-4D0A-B70B-C3754B334B33}" destId="{255F3EFF-5247-4583-8879-6C6EC4B1734B}" srcOrd="0" destOrd="0" presId="urn:microsoft.com/office/officeart/2008/layout/VerticalCurvedList"/>
    <dgm:cxn modelId="{FCBF2579-6444-42FD-93B3-226D4E399D3A}" type="presParOf" srcId="{D50AF8C3-6F65-4D22-9A5C-62EDD7F852F7}" destId="{83CC849D-925D-4EA3-A716-2655DFA58039}" srcOrd="0" destOrd="0" presId="urn:microsoft.com/office/officeart/2008/layout/VerticalCurvedList"/>
    <dgm:cxn modelId="{AF0E39F5-2C3E-4986-895C-B039D9954EF5}" type="presParOf" srcId="{83CC849D-925D-4EA3-A716-2655DFA58039}" destId="{74C36F33-1F16-4804-B24E-478A94ABF8A6}" srcOrd="0" destOrd="0" presId="urn:microsoft.com/office/officeart/2008/layout/VerticalCurvedList"/>
    <dgm:cxn modelId="{6A0BA0CE-415D-401F-9671-3456D191407C}" type="presParOf" srcId="{74C36F33-1F16-4804-B24E-478A94ABF8A6}" destId="{5DFF8954-34DE-4B4A-A1AE-3D3484923E94}" srcOrd="0" destOrd="0" presId="urn:microsoft.com/office/officeart/2008/layout/VerticalCurvedList"/>
    <dgm:cxn modelId="{BA2414B7-68F0-4B4A-B1A3-7E953E5EB513}" type="presParOf" srcId="{74C36F33-1F16-4804-B24E-478A94ABF8A6}" destId="{255F3EFF-5247-4583-8879-6C6EC4B1734B}" srcOrd="1" destOrd="0" presId="urn:microsoft.com/office/officeart/2008/layout/VerticalCurvedList"/>
    <dgm:cxn modelId="{ED27B1C4-EBD6-451D-BBEA-FD3DA9CBD737}" type="presParOf" srcId="{74C36F33-1F16-4804-B24E-478A94ABF8A6}" destId="{B04CB910-51AA-4D5D-9076-B1AA0567E197}" srcOrd="2" destOrd="0" presId="urn:microsoft.com/office/officeart/2008/layout/VerticalCurvedList"/>
    <dgm:cxn modelId="{745C536A-9C2F-4AD0-9B79-B15392BDDCD8}" type="presParOf" srcId="{74C36F33-1F16-4804-B24E-478A94ABF8A6}" destId="{702FACF0-EE5E-4EFD-B429-C081293FE37F}" srcOrd="3" destOrd="0" presId="urn:microsoft.com/office/officeart/2008/layout/VerticalCurvedList"/>
    <dgm:cxn modelId="{FE1B7178-23E7-4048-80E6-0C25E4497A50}" type="presParOf" srcId="{83CC849D-925D-4EA3-A716-2655DFA58039}" destId="{61E44858-BC1F-4533-A45E-5AF3855932D6}" srcOrd="1" destOrd="0" presId="urn:microsoft.com/office/officeart/2008/layout/VerticalCurvedList"/>
    <dgm:cxn modelId="{FC02E112-6470-4EE2-9583-A48CF60EB510}" type="presParOf" srcId="{83CC849D-925D-4EA3-A716-2655DFA58039}" destId="{4792A677-E2C0-4C99-9B28-BFB79131A30D}" srcOrd="2" destOrd="0" presId="urn:microsoft.com/office/officeart/2008/layout/VerticalCurvedList"/>
    <dgm:cxn modelId="{AA85D479-09EE-4FA8-B9F2-C80F02C03189}" type="presParOf" srcId="{4792A677-E2C0-4C99-9B28-BFB79131A30D}" destId="{1DC58DF8-E9FA-4AEB-A2D9-8B89DB07ED4D}" srcOrd="0" destOrd="0" presId="urn:microsoft.com/office/officeart/2008/layout/VerticalCurvedList"/>
    <dgm:cxn modelId="{5A2368A7-D175-4D76-BC87-A05C85251C21}" type="presParOf" srcId="{83CC849D-925D-4EA3-A716-2655DFA58039}" destId="{A00EEE68-EBC3-45F4-9C89-B01C9B3E0A9B}" srcOrd="3" destOrd="0" presId="urn:microsoft.com/office/officeart/2008/layout/VerticalCurvedList"/>
    <dgm:cxn modelId="{4D3A2E73-1C0A-4E35-AF1C-16304FF01B98}" type="presParOf" srcId="{83CC849D-925D-4EA3-A716-2655DFA58039}" destId="{7E05F49A-5C02-40B8-938A-08D46EB3167A}" srcOrd="4" destOrd="0" presId="urn:microsoft.com/office/officeart/2008/layout/VerticalCurvedList"/>
    <dgm:cxn modelId="{F0D102D5-BF03-4CDA-936F-D9CA9F7FDBBF}" type="presParOf" srcId="{7E05F49A-5C02-40B8-938A-08D46EB3167A}" destId="{5E34FFD5-372F-41E3-A643-15D3F82B8B30}" srcOrd="0" destOrd="0" presId="urn:microsoft.com/office/officeart/2008/layout/VerticalCurvedList"/>
    <dgm:cxn modelId="{7A9F30AE-4AAC-42F8-9FC9-93402F7D4137}" type="presParOf" srcId="{83CC849D-925D-4EA3-A716-2655DFA58039}" destId="{DF334D24-94ED-412B-BAB9-7D2F6DF310BF}" srcOrd="5" destOrd="0" presId="urn:microsoft.com/office/officeart/2008/layout/VerticalCurvedList"/>
    <dgm:cxn modelId="{8A725FF0-2F96-4325-8BFA-1F461D004E2F}" type="presParOf" srcId="{83CC849D-925D-4EA3-A716-2655DFA58039}" destId="{355D6E59-42B7-4E6B-BF5A-FBB5EC921C3F}" srcOrd="6" destOrd="0" presId="urn:microsoft.com/office/officeart/2008/layout/VerticalCurvedList"/>
    <dgm:cxn modelId="{986AFC99-B3CA-49E2-9F11-C112B9EE427E}" type="presParOf" srcId="{355D6E59-42B7-4E6B-BF5A-FBB5EC921C3F}" destId="{70453AA7-3B71-4DCB-844A-AFBCD34B4AF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60BAC6-5311-4A6A-B067-8F1C67571176}" type="doc">
      <dgm:prSet loTypeId="urn:microsoft.com/office/officeart/2005/8/layout/gear1" loCatId="relationship" qsTypeId="urn:microsoft.com/office/officeart/2005/8/quickstyle/simple1" qsCatId="simple" csTypeId="urn:microsoft.com/office/officeart/2005/8/colors/accent1_2" csCatId="accent1" phldr="1"/>
      <dgm:spPr/>
    </dgm:pt>
    <dgm:pt modelId="{5D60B8B2-9A78-4144-8D34-C93830FF0D9C}">
      <dgm:prSet phldrT="[Text]" phldr="1"/>
      <dgm:spPr>
        <a:solidFill>
          <a:srgbClr val="C8B18B">
            <a:alpha val="53000"/>
          </a:srgbClr>
        </a:solidFill>
        <a:ln>
          <a:solidFill>
            <a:srgbClr val="C8B18B"/>
          </a:solidFill>
        </a:ln>
      </dgm:spPr>
      <dgm:t>
        <a:bodyPr/>
        <a:lstStyle/>
        <a:p>
          <a:endParaRPr lang="en-US" dirty="0"/>
        </a:p>
      </dgm:t>
    </dgm:pt>
    <dgm:pt modelId="{CCCEB765-D376-403B-9DD9-C39D62EE0596}" type="parTrans" cxnId="{D9A6FE1D-1823-4C4D-B63E-6910956DE7AC}">
      <dgm:prSet/>
      <dgm:spPr/>
      <dgm:t>
        <a:bodyPr/>
        <a:lstStyle/>
        <a:p>
          <a:endParaRPr lang="en-US"/>
        </a:p>
      </dgm:t>
    </dgm:pt>
    <dgm:pt modelId="{FA6710AC-AE30-4504-B9EC-86065D08DA52}" type="sibTrans" cxnId="{D9A6FE1D-1823-4C4D-B63E-6910956DE7AC}">
      <dgm:prSet/>
      <dgm:spPr>
        <a:solidFill>
          <a:srgbClr val="C8B18B"/>
        </a:solidFill>
      </dgm:spPr>
      <dgm:t>
        <a:bodyPr/>
        <a:lstStyle/>
        <a:p>
          <a:endParaRPr lang="en-US"/>
        </a:p>
      </dgm:t>
    </dgm:pt>
    <dgm:pt modelId="{D75331A1-B7A9-4A82-999B-8427A7A29D1E}">
      <dgm:prSet phldrT="[Text]" phldr="1"/>
      <dgm:spPr>
        <a:solidFill>
          <a:srgbClr val="0096D6">
            <a:alpha val="53000"/>
          </a:srgbClr>
        </a:solidFill>
        <a:ln>
          <a:solidFill>
            <a:srgbClr val="0096D6"/>
          </a:solidFill>
        </a:ln>
      </dgm:spPr>
      <dgm:t>
        <a:bodyPr/>
        <a:lstStyle/>
        <a:p>
          <a:endParaRPr lang="en-US"/>
        </a:p>
      </dgm:t>
    </dgm:pt>
    <dgm:pt modelId="{FD798E91-3340-4824-B8A9-7DFC1620ADFD}" type="parTrans" cxnId="{1E985056-0E32-4C4B-B097-CA1AC1A47CA2}">
      <dgm:prSet/>
      <dgm:spPr/>
      <dgm:t>
        <a:bodyPr/>
        <a:lstStyle/>
        <a:p>
          <a:endParaRPr lang="en-US"/>
        </a:p>
      </dgm:t>
    </dgm:pt>
    <dgm:pt modelId="{293776FD-9B7B-464A-9589-FA8E1E50BD11}" type="sibTrans" cxnId="{1E985056-0E32-4C4B-B097-CA1AC1A47CA2}">
      <dgm:prSet/>
      <dgm:spPr>
        <a:solidFill>
          <a:srgbClr val="0096D6"/>
        </a:solidFill>
      </dgm:spPr>
      <dgm:t>
        <a:bodyPr/>
        <a:lstStyle/>
        <a:p>
          <a:endParaRPr lang="en-US"/>
        </a:p>
      </dgm:t>
    </dgm:pt>
    <dgm:pt modelId="{B74728E1-44D0-4641-86BF-51EDC5D8CF40}">
      <dgm:prSet phldrT="[Text]" phldr="1"/>
      <dgm:spPr>
        <a:solidFill>
          <a:srgbClr val="004065">
            <a:alpha val="53000"/>
          </a:srgbClr>
        </a:solidFill>
        <a:ln>
          <a:solidFill>
            <a:srgbClr val="004065"/>
          </a:solidFill>
        </a:ln>
      </dgm:spPr>
      <dgm:t>
        <a:bodyPr/>
        <a:lstStyle/>
        <a:p>
          <a:endParaRPr lang="en-US"/>
        </a:p>
      </dgm:t>
    </dgm:pt>
    <dgm:pt modelId="{DF4B08B1-F267-4ADF-A2B5-A5451B51AF20}" type="parTrans" cxnId="{E1244208-F634-431C-AC98-6EC3C73F61D7}">
      <dgm:prSet/>
      <dgm:spPr/>
      <dgm:t>
        <a:bodyPr/>
        <a:lstStyle/>
        <a:p>
          <a:endParaRPr lang="en-US"/>
        </a:p>
      </dgm:t>
    </dgm:pt>
    <dgm:pt modelId="{52B18F7A-8FEF-4273-9312-4F300ADF96E2}" type="sibTrans" cxnId="{E1244208-F634-431C-AC98-6EC3C73F61D7}">
      <dgm:prSet/>
      <dgm:spPr>
        <a:solidFill>
          <a:srgbClr val="004065"/>
        </a:solidFill>
      </dgm:spPr>
      <dgm:t>
        <a:bodyPr/>
        <a:lstStyle/>
        <a:p>
          <a:endParaRPr lang="en-US"/>
        </a:p>
      </dgm:t>
    </dgm:pt>
    <dgm:pt modelId="{0A7C9CA7-BFB9-4D5F-9D82-7783BA053A3F}" type="pres">
      <dgm:prSet presAssocID="{F360BAC6-5311-4A6A-B067-8F1C67571176}" presName="composite" presStyleCnt="0">
        <dgm:presLayoutVars>
          <dgm:chMax val="3"/>
          <dgm:animLvl val="lvl"/>
          <dgm:resizeHandles val="exact"/>
        </dgm:presLayoutVars>
      </dgm:prSet>
      <dgm:spPr/>
    </dgm:pt>
    <dgm:pt modelId="{6F0C624E-44BA-4372-AABD-B56A3276D180}" type="pres">
      <dgm:prSet presAssocID="{5D60B8B2-9A78-4144-8D34-C93830FF0D9C}" presName="gear1" presStyleLbl="node1" presStyleIdx="0" presStyleCnt="3" custLinFactNeighborY="-640">
        <dgm:presLayoutVars>
          <dgm:chMax val="1"/>
          <dgm:bulletEnabled val="1"/>
        </dgm:presLayoutVars>
      </dgm:prSet>
      <dgm:spPr/>
    </dgm:pt>
    <dgm:pt modelId="{D65E491E-C3AB-44E7-A006-413ED61FC289}" type="pres">
      <dgm:prSet presAssocID="{5D60B8B2-9A78-4144-8D34-C93830FF0D9C}" presName="gear1srcNode" presStyleLbl="node1" presStyleIdx="0" presStyleCnt="3"/>
      <dgm:spPr/>
    </dgm:pt>
    <dgm:pt modelId="{C028AF5E-630B-41CA-960A-E99568B71BD0}" type="pres">
      <dgm:prSet presAssocID="{5D60B8B2-9A78-4144-8D34-C93830FF0D9C}" presName="gear1dstNode" presStyleLbl="node1" presStyleIdx="0" presStyleCnt="3"/>
      <dgm:spPr/>
    </dgm:pt>
    <dgm:pt modelId="{9A05E5CA-B1BA-40EB-BBC9-8F5238C3182F}" type="pres">
      <dgm:prSet presAssocID="{D75331A1-B7A9-4A82-999B-8427A7A29D1E}" presName="gear2" presStyleLbl="node1" presStyleIdx="1" presStyleCnt="3">
        <dgm:presLayoutVars>
          <dgm:chMax val="1"/>
          <dgm:bulletEnabled val="1"/>
        </dgm:presLayoutVars>
      </dgm:prSet>
      <dgm:spPr/>
    </dgm:pt>
    <dgm:pt modelId="{57965FD6-3CB4-4F14-BC00-6C89482ED449}" type="pres">
      <dgm:prSet presAssocID="{D75331A1-B7A9-4A82-999B-8427A7A29D1E}" presName="gear2srcNode" presStyleLbl="node1" presStyleIdx="1" presStyleCnt="3"/>
      <dgm:spPr/>
    </dgm:pt>
    <dgm:pt modelId="{42EC8F8F-A267-49FA-B9C6-9ACD1C6BD859}" type="pres">
      <dgm:prSet presAssocID="{D75331A1-B7A9-4A82-999B-8427A7A29D1E}" presName="gear2dstNode" presStyleLbl="node1" presStyleIdx="1" presStyleCnt="3"/>
      <dgm:spPr/>
    </dgm:pt>
    <dgm:pt modelId="{46F9BF5D-5932-40C6-AE33-0F7539BFEC39}" type="pres">
      <dgm:prSet presAssocID="{B74728E1-44D0-4641-86BF-51EDC5D8CF40}" presName="gear3" presStyleLbl="node1" presStyleIdx="2" presStyleCnt="3"/>
      <dgm:spPr/>
    </dgm:pt>
    <dgm:pt modelId="{A07EB040-48B5-4EEE-AFB4-5D2C449E4723}" type="pres">
      <dgm:prSet presAssocID="{B74728E1-44D0-4641-86BF-51EDC5D8CF40}" presName="gear3tx" presStyleLbl="node1" presStyleIdx="2" presStyleCnt="3">
        <dgm:presLayoutVars>
          <dgm:chMax val="1"/>
          <dgm:bulletEnabled val="1"/>
        </dgm:presLayoutVars>
      </dgm:prSet>
      <dgm:spPr/>
    </dgm:pt>
    <dgm:pt modelId="{BCCE04B1-E4D7-4B87-9209-EB821D4E8C57}" type="pres">
      <dgm:prSet presAssocID="{B74728E1-44D0-4641-86BF-51EDC5D8CF40}" presName="gear3srcNode" presStyleLbl="node1" presStyleIdx="2" presStyleCnt="3"/>
      <dgm:spPr/>
    </dgm:pt>
    <dgm:pt modelId="{458DA87C-3D1D-4E4A-A411-035B8B634E61}" type="pres">
      <dgm:prSet presAssocID="{B74728E1-44D0-4641-86BF-51EDC5D8CF40}" presName="gear3dstNode" presStyleLbl="node1" presStyleIdx="2" presStyleCnt="3"/>
      <dgm:spPr/>
    </dgm:pt>
    <dgm:pt modelId="{CB571772-5E74-4A99-9221-AD4D2A965968}" type="pres">
      <dgm:prSet presAssocID="{FA6710AC-AE30-4504-B9EC-86065D08DA52}" presName="connector1" presStyleLbl="sibTrans2D1" presStyleIdx="0" presStyleCnt="3" custLinFactNeighborY="-1365"/>
      <dgm:spPr/>
    </dgm:pt>
    <dgm:pt modelId="{6493E037-E76F-4738-B5B5-F277F6646D09}" type="pres">
      <dgm:prSet presAssocID="{293776FD-9B7B-464A-9589-FA8E1E50BD11}" presName="connector2" presStyleLbl="sibTrans2D1" presStyleIdx="1" presStyleCnt="3" custLinFactNeighborX="-20042" custLinFactNeighborY="39394"/>
      <dgm:spPr/>
    </dgm:pt>
    <dgm:pt modelId="{8DF9AF5D-2FB7-4227-9F3A-7E78F947EA0F}" type="pres">
      <dgm:prSet presAssocID="{52B18F7A-8FEF-4273-9312-4F300ADF96E2}" presName="connector3" presStyleLbl="sibTrans2D1" presStyleIdx="2" presStyleCnt="3" custAng="4425574" custScaleX="119275" custScaleY="108137" custLinFactNeighborX="32575" custLinFactNeighborY="10221"/>
      <dgm:spPr/>
    </dgm:pt>
  </dgm:ptLst>
  <dgm:cxnLst>
    <dgm:cxn modelId="{E1244208-F634-431C-AC98-6EC3C73F61D7}" srcId="{F360BAC6-5311-4A6A-B067-8F1C67571176}" destId="{B74728E1-44D0-4641-86BF-51EDC5D8CF40}" srcOrd="2" destOrd="0" parTransId="{DF4B08B1-F267-4ADF-A2B5-A5451B51AF20}" sibTransId="{52B18F7A-8FEF-4273-9312-4F300ADF96E2}"/>
    <dgm:cxn modelId="{BA9AF91C-6267-4BB9-A86C-46934EAAD95D}" type="presOf" srcId="{B74728E1-44D0-4641-86BF-51EDC5D8CF40}" destId="{458DA87C-3D1D-4E4A-A411-035B8B634E61}" srcOrd="3" destOrd="0" presId="urn:microsoft.com/office/officeart/2005/8/layout/gear1"/>
    <dgm:cxn modelId="{D9A6FE1D-1823-4C4D-B63E-6910956DE7AC}" srcId="{F360BAC6-5311-4A6A-B067-8F1C67571176}" destId="{5D60B8B2-9A78-4144-8D34-C93830FF0D9C}" srcOrd="0" destOrd="0" parTransId="{CCCEB765-D376-403B-9DD9-C39D62EE0596}" sibTransId="{FA6710AC-AE30-4504-B9EC-86065D08DA52}"/>
    <dgm:cxn modelId="{F70B7021-891E-4BB0-B711-9611DA2A2916}" type="presOf" srcId="{52B18F7A-8FEF-4273-9312-4F300ADF96E2}" destId="{8DF9AF5D-2FB7-4227-9F3A-7E78F947EA0F}" srcOrd="0" destOrd="0" presId="urn:microsoft.com/office/officeart/2005/8/layout/gear1"/>
    <dgm:cxn modelId="{EB088434-EFC7-4D61-887A-6FD7462924F8}" type="presOf" srcId="{5D60B8B2-9A78-4144-8D34-C93830FF0D9C}" destId="{D65E491E-C3AB-44E7-A006-413ED61FC289}" srcOrd="1" destOrd="0" presId="urn:microsoft.com/office/officeart/2005/8/layout/gear1"/>
    <dgm:cxn modelId="{E2D50F5E-89EE-4EB8-9162-F9ADFFD889D2}" type="presOf" srcId="{B74728E1-44D0-4641-86BF-51EDC5D8CF40}" destId="{BCCE04B1-E4D7-4B87-9209-EB821D4E8C57}" srcOrd="2" destOrd="0" presId="urn:microsoft.com/office/officeart/2005/8/layout/gear1"/>
    <dgm:cxn modelId="{7A36BA6A-E973-4540-BD1E-534D413BCCBD}" type="presOf" srcId="{D75331A1-B7A9-4A82-999B-8427A7A29D1E}" destId="{42EC8F8F-A267-49FA-B9C6-9ACD1C6BD859}" srcOrd="2" destOrd="0" presId="urn:microsoft.com/office/officeart/2005/8/layout/gear1"/>
    <dgm:cxn modelId="{7FB9F26F-FAA2-4C7A-82F9-28C630EFCFE1}" type="presOf" srcId="{5D60B8B2-9A78-4144-8D34-C93830FF0D9C}" destId="{6F0C624E-44BA-4372-AABD-B56A3276D180}" srcOrd="0" destOrd="0" presId="urn:microsoft.com/office/officeart/2005/8/layout/gear1"/>
    <dgm:cxn modelId="{1E985056-0E32-4C4B-B097-CA1AC1A47CA2}" srcId="{F360BAC6-5311-4A6A-B067-8F1C67571176}" destId="{D75331A1-B7A9-4A82-999B-8427A7A29D1E}" srcOrd="1" destOrd="0" parTransId="{FD798E91-3340-4824-B8A9-7DFC1620ADFD}" sibTransId="{293776FD-9B7B-464A-9589-FA8E1E50BD11}"/>
    <dgm:cxn modelId="{029C8B93-8F0B-4704-8A29-8454884DD2A9}" type="presOf" srcId="{293776FD-9B7B-464A-9589-FA8E1E50BD11}" destId="{6493E037-E76F-4738-B5B5-F277F6646D09}" srcOrd="0" destOrd="0" presId="urn:microsoft.com/office/officeart/2005/8/layout/gear1"/>
    <dgm:cxn modelId="{B03D049A-FEFE-4E21-86E8-C5275D279643}" type="presOf" srcId="{F360BAC6-5311-4A6A-B067-8F1C67571176}" destId="{0A7C9CA7-BFB9-4D5F-9D82-7783BA053A3F}" srcOrd="0" destOrd="0" presId="urn:microsoft.com/office/officeart/2005/8/layout/gear1"/>
    <dgm:cxn modelId="{B4946BA9-8173-4ADC-9153-D8C87839892F}" type="presOf" srcId="{D75331A1-B7A9-4A82-999B-8427A7A29D1E}" destId="{9A05E5CA-B1BA-40EB-BBC9-8F5238C3182F}" srcOrd="0" destOrd="0" presId="urn:microsoft.com/office/officeart/2005/8/layout/gear1"/>
    <dgm:cxn modelId="{D8204ACA-06B1-4B6C-96BD-5240DC62782B}" type="presOf" srcId="{5D60B8B2-9A78-4144-8D34-C93830FF0D9C}" destId="{C028AF5E-630B-41CA-960A-E99568B71BD0}" srcOrd="2" destOrd="0" presId="urn:microsoft.com/office/officeart/2005/8/layout/gear1"/>
    <dgm:cxn modelId="{C86F21EA-8CC6-4A32-876B-98C0916F3C53}" type="presOf" srcId="{B74728E1-44D0-4641-86BF-51EDC5D8CF40}" destId="{46F9BF5D-5932-40C6-AE33-0F7539BFEC39}" srcOrd="0" destOrd="0" presId="urn:microsoft.com/office/officeart/2005/8/layout/gear1"/>
    <dgm:cxn modelId="{0311E0EB-F74D-45E6-8EFB-D899CD6158E4}" type="presOf" srcId="{FA6710AC-AE30-4504-B9EC-86065D08DA52}" destId="{CB571772-5E74-4A99-9221-AD4D2A965968}" srcOrd="0" destOrd="0" presId="urn:microsoft.com/office/officeart/2005/8/layout/gear1"/>
    <dgm:cxn modelId="{B75525F3-7A78-4BC1-9F99-807C00146AAE}" type="presOf" srcId="{D75331A1-B7A9-4A82-999B-8427A7A29D1E}" destId="{57965FD6-3CB4-4F14-BC00-6C89482ED449}" srcOrd="1" destOrd="0" presId="urn:microsoft.com/office/officeart/2005/8/layout/gear1"/>
    <dgm:cxn modelId="{892764F7-9415-4127-B64B-125C168BFFA3}" type="presOf" srcId="{B74728E1-44D0-4641-86BF-51EDC5D8CF40}" destId="{A07EB040-48B5-4EEE-AFB4-5D2C449E4723}" srcOrd="1" destOrd="0" presId="urn:microsoft.com/office/officeart/2005/8/layout/gear1"/>
    <dgm:cxn modelId="{84364523-87DC-4D8F-88DC-3A9390C34961}" type="presParOf" srcId="{0A7C9CA7-BFB9-4D5F-9D82-7783BA053A3F}" destId="{6F0C624E-44BA-4372-AABD-B56A3276D180}" srcOrd="0" destOrd="0" presId="urn:microsoft.com/office/officeart/2005/8/layout/gear1"/>
    <dgm:cxn modelId="{34236EEA-53B0-4C7E-8944-4A9C07D4C539}" type="presParOf" srcId="{0A7C9CA7-BFB9-4D5F-9D82-7783BA053A3F}" destId="{D65E491E-C3AB-44E7-A006-413ED61FC289}" srcOrd="1" destOrd="0" presId="urn:microsoft.com/office/officeart/2005/8/layout/gear1"/>
    <dgm:cxn modelId="{55FA0C66-7F70-4D91-9D61-3843009A9503}" type="presParOf" srcId="{0A7C9CA7-BFB9-4D5F-9D82-7783BA053A3F}" destId="{C028AF5E-630B-41CA-960A-E99568B71BD0}" srcOrd="2" destOrd="0" presId="urn:microsoft.com/office/officeart/2005/8/layout/gear1"/>
    <dgm:cxn modelId="{6DFB36C6-1396-4915-8D3B-12B58A67A35B}" type="presParOf" srcId="{0A7C9CA7-BFB9-4D5F-9D82-7783BA053A3F}" destId="{9A05E5CA-B1BA-40EB-BBC9-8F5238C3182F}" srcOrd="3" destOrd="0" presId="urn:microsoft.com/office/officeart/2005/8/layout/gear1"/>
    <dgm:cxn modelId="{8F3BA00C-07EB-45F9-BF3B-10FB27F6F876}" type="presParOf" srcId="{0A7C9CA7-BFB9-4D5F-9D82-7783BA053A3F}" destId="{57965FD6-3CB4-4F14-BC00-6C89482ED449}" srcOrd="4" destOrd="0" presId="urn:microsoft.com/office/officeart/2005/8/layout/gear1"/>
    <dgm:cxn modelId="{03F95B41-836B-4CF4-8F91-4E3095B0CE59}" type="presParOf" srcId="{0A7C9CA7-BFB9-4D5F-9D82-7783BA053A3F}" destId="{42EC8F8F-A267-49FA-B9C6-9ACD1C6BD859}" srcOrd="5" destOrd="0" presId="urn:microsoft.com/office/officeart/2005/8/layout/gear1"/>
    <dgm:cxn modelId="{EAB92D39-CEA8-48CC-91A2-D151C5C0E354}" type="presParOf" srcId="{0A7C9CA7-BFB9-4D5F-9D82-7783BA053A3F}" destId="{46F9BF5D-5932-40C6-AE33-0F7539BFEC39}" srcOrd="6" destOrd="0" presId="urn:microsoft.com/office/officeart/2005/8/layout/gear1"/>
    <dgm:cxn modelId="{CD6CB6B2-FDBE-40D0-B120-E39BA41B22F6}" type="presParOf" srcId="{0A7C9CA7-BFB9-4D5F-9D82-7783BA053A3F}" destId="{A07EB040-48B5-4EEE-AFB4-5D2C449E4723}" srcOrd="7" destOrd="0" presId="urn:microsoft.com/office/officeart/2005/8/layout/gear1"/>
    <dgm:cxn modelId="{36D69DA8-2445-490D-A584-6802762540FE}" type="presParOf" srcId="{0A7C9CA7-BFB9-4D5F-9D82-7783BA053A3F}" destId="{BCCE04B1-E4D7-4B87-9209-EB821D4E8C57}" srcOrd="8" destOrd="0" presId="urn:microsoft.com/office/officeart/2005/8/layout/gear1"/>
    <dgm:cxn modelId="{29E168F0-EE90-4B28-B0B2-1AC5A4005A0E}" type="presParOf" srcId="{0A7C9CA7-BFB9-4D5F-9D82-7783BA053A3F}" destId="{458DA87C-3D1D-4E4A-A411-035B8B634E61}" srcOrd="9" destOrd="0" presId="urn:microsoft.com/office/officeart/2005/8/layout/gear1"/>
    <dgm:cxn modelId="{82DD5930-2AC1-4415-91A7-4237E928C24F}" type="presParOf" srcId="{0A7C9CA7-BFB9-4D5F-9D82-7783BA053A3F}" destId="{CB571772-5E74-4A99-9221-AD4D2A965968}" srcOrd="10" destOrd="0" presId="urn:microsoft.com/office/officeart/2005/8/layout/gear1"/>
    <dgm:cxn modelId="{FBC4BBED-ADA2-4D79-A6DA-3A7D8DFB9063}" type="presParOf" srcId="{0A7C9CA7-BFB9-4D5F-9D82-7783BA053A3F}" destId="{6493E037-E76F-4738-B5B5-F277F6646D09}" srcOrd="11" destOrd="0" presId="urn:microsoft.com/office/officeart/2005/8/layout/gear1"/>
    <dgm:cxn modelId="{E08CD888-1EFA-4790-B3BD-094968F6A13B}" type="presParOf" srcId="{0A7C9CA7-BFB9-4D5F-9D82-7783BA053A3F}" destId="{8DF9AF5D-2FB7-4227-9F3A-7E78F947EA0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48A93BD-61F1-45A8-905A-4DF63CF3E322}"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n-US"/>
        </a:p>
      </dgm:t>
    </dgm:pt>
    <dgm:pt modelId="{7EB3F8B4-F2C6-44B3-A61F-A2F8F298750B}" type="pres">
      <dgm:prSet presAssocID="{448A93BD-61F1-45A8-905A-4DF63CF3E322}" presName="composite" presStyleCnt="0">
        <dgm:presLayoutVars>
          <dgm:chMax val="1"/>
          <dgm:dir/>
          <dgm:resizeHandles val="exact"/>
        </dgm:presLayoutVars>
      </dgm:prSet>
      <dgm:spPr/>
    </dgm:pt>
    <dgm:pt modelId="{B2E319B5-1F9C-47A2-8C5A-3DBA352DE76D}" type="pres">
      <dgm:prSet presAssocID="{448A93BD-61F1-45A8-905A-4DF63CF3E322}" presName="radial" presStyleCnt="0">
        <dgm:presLayoutVars>
          <dgm:animLvl val="ctr"/>
        </dgm:presLayoutVars>
      </dgm:prSet>
      <dgm:spPr/>
    </dgm:pt>
  </dgm:ptLst>
  <dgm:cxnLst>
    <dgm:cxn modelId="{9BE8F449-0CE5-4CAA-90A7-1E689CBB3575}" type="presOf" srcId="{448A93BD-61F1-45A8-905A-4DF63CF3E322}" destId="{7EB3F8B4-F2C6-44B3-A61F-A2F8F298750B}" srcOrd="0" destOrd="0" presId="urn:microsoft.com/office/officeart/2005/8/layout/radial3"/>
    <dgm:cxn modelId="{A07BAD0A-749A-4097-8C63-53F11FE9362D}" type="presParOf" srcId="{7EB3F8B4-F2C6-44B3-A61F-A2F8F298750B}" destId="{B2E319B5-1F9C-47A2-8C5A-3DBA352DE76D}" srcOrd="0"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78C8A6C-33BE-495C-AD5B-EA9F4DA72CC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8AD7BCFD-C914-47B4-9615-7BD96C1530B8}">
      <dgm:prSet phldrT="[Text]"/>
      <dgm:spPr>
        <a:solidFill>
          <a:srgbClr val="004065"/>
        </a:solidFill>
      </dgm:spPr>
      <dgm:t>
        <a:bodyPr/>
        <a:lstStyle/>
        <a:p>
          <a:r>
            <a:rPr lang="en-US" dirty="0"/>
            <a:t>Link quality and equity</a:t>
          </a:r>
        </a:p>
      </dgm:t>
    </dgm:pt>
    <dgm:pt modelId="{FD22A3FC-D2DC-4A9D-A051-7A1AA17D4A64}" type="parTrans" cxnId="{8E0C5465-9241-4B69-A5CE-0C2B88FEC5A1}">
      <dgm:prSet/>
      <dgm:spPr/>
      <dgm:t>
        <a:bodyPr/>
        <a:lstStyle/>
        <a:p>
          <a:endParaRPr lang="en-US"/>
        </a:p>
      </dgm:t>
    </dgm:pt>
    <dgm:pt modelId="{4F375472-7F63-4CCB-B30D-19E4B18C28AE}" type="sibTrans" cxnId="{8E0C5465-9241-4B69-A5CE-0C2B88FEC5A1}">
      <dgm:prSet/>
      <dgm:spPr>
        <a:solidFill>
          <a:srgbClr val="004065">
            <a:alpha val="54000"/>
          </a:srgbClr>
        </a:solidFill>
      </dgm:spPr>
      <dgm:t>
        <a:bodyPr/>
        <a:lstStyle/>
        <a:p>
          <a:endParaRPr lang="en-US"/>
        </a:p>
      </dgm:t>
    </dgm:pt>
    <dgm:pt modelId="{9905EAC7-4355-4CA1-AB6C-745585CF9599}">
      <dgm:prSet phldrT="[Text]"/>
      <dgm:spPr>
        <a:solidFill>
          <a:srgbClr val="004065"/>
        </a:solidFill>
      </dgm:spPr>
      <dgm:t>
        <a:bodyPr/>
        <a:lstStyle/>
        <a:p>
          <a:r>
            <a:rPr lang="en-US" dirty="0"/>
            <a:t>Diagnose disparity</a:t>
          </a:r>
        </a:p>
      </dgm:t>
    </dgm:pt>
    <dgm:pt modelId="{F203C45E-A8A6-4F4F-BA7F-4B35CC02428D}" type="parTrans" cxnId="{C93A8510-C715-4E2B-A5CA-7A0A746F0634}">
      <dgm:prSet/>
      <dgm:spPr/>
      <dgm:t>
        <a:bodyPr/>
        <a:lstStyle/>
        <a:p>
          <a:endParaRPr lang="en-US"/>
        </a:p>
      </dgm:t>
    </dgm:pt>
    <dgm:pt modelId="{E712BE3B-08D6-4046-900A-AA44DA807C23}" type="sibTrans" cxnId="{C93A8510-C715-4E2B-A5CA-7A0A746F0634}">
      <dgm:prSet/>
      <dgm:spPr/>
      <dgm:t>
        <a:bodyPr/>
        <a:lstStyle/>
        <a:p>
          <a:endParaRPr lang="en-US"/>
        </a:p>
      </dgm:t>
    </dgm:pt>
    <dgm:pt modelId="{5C078453-5EA8-4953-B919-8EE87B092465}">
      <dgm:prSet phldrT="[Text]"/>
      <dgm:spPr>
        <a:solidFill>
          <a:srgbClr val="004065"/>
        </a:solidFill>
      </dgm:spPr>
      <dgm:t>
        <a:bodyPr/>
        <a:lstStyle/>
        <a:p>
          <a:r>
            <a:rPr lang="en-US" dirty="0"/>
            <a:t>Design intervention</a:t>
          </a:r>
        </a:p>
      </dgm:t>
    </dgm:pt>
    <dgm:pt modelId="{DA72A666-F8C3-4F0D-85B1-36445C895B1B}" type="parTrans" cxnId="{95905512-E6EE-460E-874D-3197B1E513FB}">
      <dgm:prSet/>
      <dgm:spPr/>
      <dgm:t>
        <a:bodyPr/>
        <a:lstStyle/>
        <a:p>
          <a:endParaRPr lang="en-US"/>
        </a:p>
      </dgm:t>
    </dgm:pt>
    <dgm:pt modelId="{F31B2EEF-FEA4-4352-A090-067C7F2A750E}" type="sibTrans" cxnId="{95905512-E6EE-460E-874D-3197B1E513FB}">
      <dgm:prSet/>
      <dgm:spPr/>
      <dgm:t>
        <a:bodyPr/>
        <a:lstStyle/>
        <a:p>
          <a:endParaRPr lang="en-US"/>
        </a:p>
      </dgm:t>
    </dgm:pt>
    <dgm:pt modelId="{D1F0DCEF-FE05-482E-AB4E-0AF730D39592}">
      <dgm:prSet phldrT="[Text]"/>
      <dgm:spPr>
        <a:solidFill>
          <a:srgbClr val="004065"/>
        </a:solidFill>
      </dgm:spPr>
      <dgm:t>
        <a:bodyPr/>
        <a:lstStyle/>
        <a:p>
          <a:r>
            <a:rPr lang="en-US" dirty="0"/>
            <a:t>Secure buy-in</a:t>
          </a:r>
        </a:p>
      </dgm:t>
    </dgm:pt>
    <dgm:pt modelId="{32A48476-62DC-4385-BAD3-FB4CF7869B30}" type="parTrans" cxnId="{EAD56D15-DEC7-4F5D-BBFC-0C340F4B3041}">
      <dgm:prSet/>
      <dgm:spPr/>
      <dgm:t>
        <a:bodyPr/>
        <a:lstStyle/>
        <a:p>
          <a:endParaRPr lang="en-US"/>
        </a:p>
      </dgm:t>
    </dgm:pt>
    <dgm:pt modelId="{65AB7BF9-4071-431B-AC31-35FA9189FAF8}" type="sibTrans" cxnId="{EAD56D15-DEC7-4F5D-BBFC-0C340F4B3041}">
      <dgm:prSet/>
      <dgm:spPr/>
      <dgm:t>
        <a:bodyPr/>
        <a:lstStyle/>
        <a:p>
          <a:endParaRPr lang="en-US"/>
        </a:p>
      </dgm:t>
    </dgm:pt>
    <dgm:pt modelId="{3E6047F2-C276-4B51-B8B0-25F5E2E76D3E}">
      <dgm:prSet phldrT="[Text]"/>
      <dgm:spPr>
        <a:solidFill>
          <a:srgbClr val="004065"/>
        </a:solidFill>
      </dgm:spPr>
      <dgm:t>
        <a:bodyPr/>
        <a:lstStyle/>
        <a:p>
          <a:r>
            <a:rPr lang="en-US" dirty="0"/>
            <a:t>Implement and sustain change</a:t>
          </a:r>
        </a:p>
      </dgm:t>
    </dgm:pt>
    <dgm:pt modelId="{03C14C9F-8F8C-4427-BFAE-9ED018A39D36}" type="parTrans" cxnId="{93D5D180-9A97-4794-B95D-BE89F98829AF}">
      <dgm:prSet/>
      <dgm:spPr/>
      <dgm:t>
        <a:bodyPr/>
        <a:lstStyle/>
        <a:p>
          <a:endParaRPr lang="en-US"/>
        </a:p>
      </dgm:t>
    </dgm:pt>
    <dgm:pt modelId="{35EC60FF-88C0-4CBC-9135-EAE9A728EC66}" type="sibTrans" cxnId="{93D5D180-9A97-4794-B95D-BE89F98829AF}">
      <dgm:prSet/>
      <dgm:spPr/>
      <dgm:t>
        <a:bodyPr/>
        <a:lstStyle/>
        <a:p>
          <a:endParaRPr lang="en-US"/>
        </a:p>
      </dgm:t>
    </dgm:pt>
    <dgm:pt modelId="{78281138-B9F1-44B2-A6B6-F00A3E4A519E}">
      <dgm:prSet phldrT="[Text]"/>
      <dgm:spPr>
        <a:solidFill>
          <a:srgbClr val="004065"/>
        </a:solidFill>
      </dgm:spPr>
      <dgm:t>
        <a:bodyPr/>
        <a:lstStyle/>
        <a:p>
          <a:r>
            <a:rPr lang="en-US" dirty="0"/>
            <a:t>Create culture of equity</a:t>
          </a:r>
        </a:p>
      </dgm:t>
    </dgm:pt>
    <dgm:pt modelId="{859E5D89-C083-43EE-B5BE-EEFEABCF52B9}" type="parTrans" cxnId="{CCDBF53B-C8F3-4455-847A-5850245C6790}">
      <dgm:prSet/>
      <dgm:spPr/>
      <dgm:t>
        <a:bodyPr/>
        <a:lstStyle/>
        <a:p>
          <a:endParaRPr lang="en-US"/>
        </a:p>
      </dgm:t>
    </dgm:pt>
    <dgm:pt modelId="{D02EED13-1771-4C8B-AE6E-4738F3F1A3E1}" type="sibTrans" cxnId="{CCDBF53B-C8F3-4455-847A-5850245C6790}">
      <dgm:prSet/>
      <dgm:spPr/>
      <dgm:t>
        <a:bodyPr/>
        <a:lstStyle/>
        <a:p>
          <a:endParaRPr lang="en-US"/>
        </a:p>
      </dgm:t>
    </dgm:pt>
    <dgm:pt modelId="{5D7A5669-489B-4E4C-B659-50A69FBFAF97}" type="pres">
      <dgm:prSet presAssocID="{278C8A6C-33BE-495C-AD5B-EA9F4DA72CCC}" presName="Name0" presStyleCnt="0">
        <dgm:presLayoutVars>
          <dgm:dir/>
          <dgm:resizeHandles val="exact"/>
        </dgm:presLayoutVars>
      </dgm:prSet>
      <dgm:spPr/>
    </dgm:pt>
    <dgm:pt modelId="{825AFCF0-707E-4D36-8325-F3D39D4DDA8E}" type="pres">
      <dgm:prSet presAssocID="{278C8A6C-33BE-495C-AD5B-EA9F4DA72CCC}" presName="cycle" presStyleCnt="0"/>
      <dgm:spPr/>
    </dgm:pt>
    <dgm:pt modelId="{6EFAEA05-F386-4833-8EBB-964F9BFACC33}" type="pres">
      <dgm:prSet presAssocID="{8AD7BCFD-C914-47B4-9615-7BD96C1530B8}" presName="nodeFirstNode" presStyleLbl="node1" presStyleIdx="0" presStyleCnt="6">
        <dgm:presLayoutVars>
          <dgm:bulletEnabled val="1"/>
        </dgm:presLayoutVars>
      </dgm:prSet>
      <dgm:spPr/>
    </dgm:pt>
    <dgm:pt modelId="{29E63690-8C2B-4272-BF36-91A3CC996032}" type="pres">
      <dgm:prSet presAssocID="{4F375472-7F63-4CCB-B30D-19E4B18C28AE}" presName="sibTransFirstNode" presStyleLbl="bgShp" presStyleIdx="0" presStyleCnt="1"/>
      <dgm:spPr/>
    </dgm:pt>
    <dgm:pt modelId="{DFD2D7F6-312A-44B3-A3DC-D21E659F2B65}" type="pres">
      <dgm:prSet presAssocID="{78281138-B9F1-44B2-A6B6-F00A3E4A519E}" presName="nodeFollowingNodes" presStyleLbl="node1" presStyleIdx="1" presStyleCnt="6">
        <dgm:presLayoutVars>
          <dgm:bulletEnabled val="1"/>
        </dgm:presLayoutVars>
      </dgm:prSet>
      <dgm:spPr/>
    </dgm:pt>
    <dgm:pt modelId="{4964A2C6-04BB-49BC-81EC-F0FA66331DAE}" type="pres">
      <dgm:prSet presAssocID="{9905EAC7-4355-4CA1-AB6C-745585CF9599}" presName="nodeFollowingNodes" presStyleLbl="node1" presStyleIdx="2" presStyleCnt="6">
        <dgm:presLayoutVars>
          <dgm:bulletEnabled val="1"/>
        </dgm:presLayoutVars>
      </dgm:prSet>
      <dgm:spPr/>
    </dgm:pt>
    <dgm:pt modelId="{7BA35B82-3E37-483D-8BFB-4A38A40F1AA8}" type="pres">
      <dgm:prSet presAssocID="{5C078453-5EA8-4953-B919-8EE87B092465}" presName="nodeFollowingNodes" presStyleLbl="node1" presStyleIdx="3" presStyleCnt="6">
        <dgm:presLayoutVars>
          <dgm:bulletEnabled val="1"/>
        </dgm:presLayoutVars>
      </dgm:prSet>
      <dgm:spPr/>
    </dgm:pt>
    <dgm:pt modelId="{848C1A0D-3D94-4157-A4F7-E665F531374A}" type="pres">
      <dgm:prSet presAssocID="{D1F0DCEF-FE05-482E-AB4E-0AF730D39592}" presName="nodeFollowingNodes" presStyleLbl="node1" presStyleIdx="4" presStyleCnt="6">
        <dgm:presLayoutVars>
          <dgm:bulletEnabled val="1"/>
        </dgm:presLayoutVars>
      </dgm:prSet>
      <dgm:spPr/>
    </dgm:pt>
    <dgm:pt modelId="{162E5B1C-E362-441F-B1AE-2D23C3508959}" type="pres">
      <dgm:prSet presAssocID="{3E6047F2-C276-4B51-B8B0-25F5E2E76D3E}" presName="nodeFollowingNodes" presStyleLbl="node1" presStyleIdx="5" presStyleCnt="6">
        <dgm:presLayoutVars>
          <dgm:bulletEnabled val="1"/>
        </dgm:presLayoutVars>
      </dgm:prSet>
      <dgm:spPr/>
    </dgm:pt>
  </dgm:ptLst>
  <dgm:cxnLst>
    <dgm:cxn modelId="{C93A8510-C715-4E2B-A5CA-7A0A746F0634}" srcId="{278C8A6C-33BE-495C-AD5B-EA9F4DA72CCC}" destId="{9905EAC7-4355-4CA1-AB6C-745585CF9599}" srcOrd="2" destOrd="0" parTransId="{F203C45E-A8A6-4F4F-BA7F-4B35CC02428D}" sibTransId="{E712BE3B-08D6-4046-900A-AA44DA807C23}"/>
    <dgm:cxn modelId="{95905512-E6EE-460E-874D-3197B1E513FB}" srcId="{278C8A6C-33BE-495C-AD5B-EA9F4DA72CCC}" destId="{5C078453-5EA8-4953-B919-8EE87B092465}" srcOrd="3" destOrd="0" parTransId="{DA72A666-F8C3-4F0D-85B1-36445C895B1B}" sibTransId="{F31B2EEF-FEA4-4352-A090-067C7F2A750E}"/>
    <dgm:cxn modelId="{FC0FD212-615C-43EC-9AA1-051B3B6EA395}" type="presOf" srcId="{5C078453-5EA8-4953-B919-8EE87B092465}" destId="{7BA35B82-3E37-483D-8BFB-4A38A40F1AA8}" srcOrd="0" destOrd="0" presId="urn:microsoft.com/office/officeart/2005/8/layout/cycle3"/>
    <dgm:cxn modelId="{EAD56D15-DEC7-4F5D-BBFC-0C340F4B3041}" srcId="{278C8A6C-33BE-495C-AD5B-EA9F4DA72CCC}" destId="{D1F0DCEF-FE05-482E-AB4E-0AF730D39592}" srcOrd="4" destOrd="0" parTransId="{32A48476-62DC-4385-BAD3-FB4CF7869B30}" sibTransId="{65AB7BF9-4071-431B-AC31-35FA9189FAF8}"/>
    <dgm:cxn modelId="{B8658B2A-74FB-437B-A248-F8DCDDB9B923}" type="presOf" srcId="{3E6047F2-C276-4B51-B8B0-25F5E2E76D3E}" destId="{162E5B1C-E362-441F-B1AE-2D23C3508959}" srcOrd="0" destOrd="0" presId="urn:microsoft.com/office/officeart/2005/8/layout/cycle3"/>
    <dgm:cxn modelId="{CCDBF53B-C8F3-4455-847A-5850245C6790}" srcId="{278C8A6C-33BE-495C-AD5B-EA9F4DA72CCC}" destId="{78281138-B9F1-44B2-A6B6-F00A3E4A519E}" srcOrd="1" destOrd="0" parTransId="{859E5D89-C083-43EE-B5BE-EEFEABCF52B9}" sibTransId="{D02EED13-1771-4C8B-AE6E-4738F3F1A3E1}"/>
    <dgm:cxn modelId="{8E0C5465-9241-4B69-A5CE-0C2B88FEC5A1}" srcId="{278C8A6C-33BE-495C-AD5B-EA9F4DA72CCC}" destId="{8AD7BCFD-C914-47B4-9615-7BD96C1530B8}" srcOrd="0" destOrd="0" parTransId="{FD22A3FC-D2DC-4A9D-A051-7A1AA17D4A64}" sibTransId="{4F375472-7F63-4CCB-B30D-19E4B18C28AE}"/>
    <dgm:cxn modelId="{AABB0D7C-6936-40D4-9176-F3EB4D64735C}" type="presOf" srcId="{D1F0DCEF-FE05-482E-AB4E-0AF730D39592}" destId="{848C1A0D-3D94-4157-A4F7-E665F531374A}" srcOrd="0" destOrd="0" presId="urn:microsoft.com/office/officeart/2005/8/layout/cycle3"/>
    <dgm:cxn modelId="{12388C7D-C8E1-4CDC-9D99-1F0CD957B904}" type="presOf" srcId="{8AD7BCFD-C914-47B4-9615-7BD96C1530B8}" destId="{6EFAEA05-F386-4833-8EBB-964F9BFACC33}" srcOrd="0" destOrd="0" presId="urn:microsoft.com/office/officeart/2005/8/layout/cycle3"/>
    <dgm:cxn modelId="{93D5D180-9A97-4794-B95D-BE89F98829AF}" srcId="{278C8A6C-33BE-495C-AD5B-EA9F4DA72CCC}" destId="{3E6047F2-C276-4B51-B8B0-25F5E2E76D3E}" srcOrd="5" destOrd="0" parTransId="{03C14C9F-8F8C-4427-BFAE-9ED018A39D36}" sibTransId="{35EC60FF-88C0-4CBC-9135-EAE9A728EC66}"/>
    <dgm:cxn modelId="{A40038A8-5F04-4022-891A-9CB6B88605E8}" type="presOf" srcId="{278C8A6C-33BE-495C-AD5B-EA9F4DA72CCC}" destId="{5D7A5669-489B-4E4C-B659-50A69FBFAF97}" srcOrd="0" destOrd="0" presId="urn:microsoft.com/office/officeart/2005/8/layout/cycle3"/>
    <dgm:cxn modelId="{333929CA-2EC7-4DA0-AA16-1C00CDEF37A4}" type="presOf" srcId="{78281138-B9F1-44B2-A6B6-F00A3E4A519E}" destId="{DFD2D7F6-312A-44B3-A3DC-D21E659F2B65}" srcOrd="0" destOrd="0" presId="urn:microsoft.com/office/officeart/2005/8/layout/cycle3"/>
    <dgm:cxn modelId="{BE563BDA-C23A-4D21-BA89-C481B4D197FD}" type="presOf" srcId="{4F375472-7F63-4CCB-B30D-19E4B18C28AE}" destId="{29E63690-8C2B-4272-BF36-91A3CC996032}" srcOrd="0" destOrd="0" presId="urn:microsoft.com/office/officeart/2005/8/layout/cycle3"/>
    <dgm:cxn modelId="{BF165EF3-A189-481B-A3F7-34C683ADEEE3}" type="presOf" srcId="{9905EAC7-4355-4CA1-AB6C-745585CF9599}" destId="{4964A2C6-04BB-49BC-81EC-F0FA66331DAE}" srcOrd="0" destOrd="0" presId="urn:microsoft.com/office/officeart/2005/8/layout/cycle3"/>
    <dgm:cxn modelId="{963994AD-7B91-4B97-B4C5-8314922D4747}" type="presParOf" srcId="{5D7A5669-489B-4E4C-B659-50A69FBFAF97}" destId="{825AFCF0-707E-4D36-8325-F3D39D4DDA8E}" srcOrd="0" destOrd="0" presId="urn:microsoft.com/office/officeart/2005/8/layout/cycle3"/>
    <dgm:cxn modelId="{EA0AA678-690A-4467-94A0-2513EEB1B1E5}" type="presParOf" srcId="{825AFCF0-707E-4D36-8325-F3D39D4DDA8E}" destId="{6EFAEA05-F386-4833-8EBB-964F9BFACC33}" srcOrd="0" destOrd="0" presId="urn:microsoft.com/office/officeart/2005/8/layout/cycle3"/>
    <dgm:cxn modelId="{EFB893E3-4DCD-43D5-A7AD-689EB5EF6125}" type="presParOf" srcId="{825AFCF0-707E-4D36-8325-F3D39D4DDA8E}" destId="{29E63690-8C2B-4272-BF36-91A3CC996032}" srcOrd="1" destOrd="0" presId="urn:microsoft.com/office/officeart/2005/8/layout/cycle3"/>
    <dgm:cxn modelId="{5661C599-2F5C-45D6-8450-ACBAB729A77A}" type="presParOf" srcId="{825AFCF0-707E-4D36-8325-F3D39D4DDA8E}" destId="{DFD2D7F6-312A-44B3-A3DC-D21E659F2B65}" srcOrd="2" destOrd="0" presId="urn:microsoft.com/office/officeart/2005/8/layout/cycle3"/>
    <dgm:cxn modelId="{E8061EF4-0E01-4A07-A480-F1CBB05C5664}" type="presParOf" srcId="{825AFCF0-707E-4D36-8325-F3D39D4DDA8E}" destId="{4964A2C6-04BB-49BC-81EC-F0FA66331DAE}" srcOrd="3" destOrd="0" presId="urn:microsoft.com/office/officeart/2005/8/layout/cycle3"/>
    <dgm:cxn modelId="{D58887A5-567F-4465-BBBA-42890FB158DD}" type="presParOf" srcId="{825AFCF0-707E-4D36-8325-F3D39D4DDA8E}" destId="{7BA35B82-3E37-483D-8BFB-4A38A40F1AA8}" srcOrd="4" destOrd="0" presId="urn:microsoft.com/office/officeart/2005/8/layout/cycle3"/>
    <dgm:cxn modelId="{BCEFF18F-8D7D-47E5-B044-811F441929B7}" type="presParOf" srcId="{825AFCF0-707E-4D36-8325-F3D39D4DDA8E}" destId="{848C1A0D-3D94-4157-A4F7-E665F531374A}" srcOrd="5" destOrd="0" presId="urn:microsoft.com/office/officeart/2005/8/layout/cycle3"/>
    <dgm:cxn modelId="{BEE33807-E07E-4EAB-B454-0F66FD0D28A1}" type="presParOf" srcId="{825AFCF0-707E-4D36-8325-F3D39D4DDA8E}" destId="{162E5B1C-E362-441F-B1AE-2D23C3508959}"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60273B4-69C0-4E25-9CAA-6C070150A034}" type="doc">
      <dgm:prSet loTypeId="urn:microsoft.com/office/officeart/2005/8/layout/rings+Icon" loCatId="relationship" qsTypeId="urn:microsoft.com/office/officeart/2005/8/quickstyle/simple1" qsCatId="simple" csTypeId="urn:microsoft.com/office/officeart/2005/8/colors/accent2_2" csCatId="accent2" phldr="1"/>
      <dgm:spPr/>
      <dgm:t>
        <a:bodyPr/>
        <a:lstStyle/>
        <a:p>
          <a:endParaRPr lang="en-US"/>
        </a:p>
      </dgm:t>
    </dgm:pt>
    <dgm:pt modelId="{C6451347-DC3C-45ED-8ED9-3C3E5B74C038}">
      <dgm:prSet phldrT="[Text]"/>
      <dgm:spPr>
        <a:solidFill>
          <a:srgbClr val="004065">
            <a:alpha val="50000"/>
          </a:srgbClr>
        </a:solidFill>
      </dgm:spPr>
      <dgm:t>
        <a:bodyPr/>
        <a:lstStyle/>
        <a:p>
          <a:r>
            <a:rPr lang="en-US" b="1" dirty="0">
              <a:solidFill>
                <a:schemeClr val="bg1"/>
              </a:solidFill>
            </a:rPr>
            <a:t>Mammogram rates among African American women</a:t>
          </a:r>
        </a:p>
      </dgm:t>
    </dgm:pt>
    <dgm:pt modelId="{7ED80C69-75DA-468E-90B9-B2DD4CE1CAF6}" type="parTrans" cxnId="{A84678CC-2411-4E4A-8805-CB48456027ED}">
      <dgm:prSet/>
      <dgm:spPr/>
      <dgm:t>
        <a:bodyPr/>
        <a:lstStyle/>
        <a:p>
          <a:endParaRPr lang="en-US"/>
        </a:p>
      </dgm:t>
    </dgm:pt>
    <dgm:pt modelId="{DF1E6C6E-AB17-4275-966C-ED2982A75BD1}" type="sibTrans" cxnId="{A84678CC-2411-4E4A-8805-CB48456027ED}">
      <dgm:prSet/>
      <dgm:spPr/>
      <dgm:t>
        <a:bodyPr/>
        <a:lstStyle/>
        <a:p>
          <a:endParaRPr lang="en-US"/>
        </a:p>
      </dgm:t>
    </dgm:pt>
    <dgm:pt modelId="{897AE778-9F20-4846-AD59-3AEFB7FDBE90}">
      <dgm:prSet phldrT="[Text]"/>
      <dgm:spPr>
        <a:solidFill>
          <a:srgbClr val="004065">
            <a:alpha val="50000"/>
          </a:srgbClr>
        </a:solidFill>
      </dgm:spPr>
      <dgm:t>
        <a:bodyPr/>
        <a:lstStyle/>
        <a:p>
          <a:endParaRPr lang="en-US" dirty="0"/>
        </a:p>
        <a:p>
          <a:r>
            <a:rPr lang="en-US" b="1" dirty="0">
              <a:solidFill>
                <a:schemeClr val="bg1"/>
              </a:solidFill>
            </a:rPr>
            <a:t>Mammogram rates among sexual minority women and transgender men</a:t>
          </a:r>
        </a:p>
      </dgm:t>
    </dgm:pt>
    <dgm:pt modelId="{6EF13069-04EC-413F-AA3D-BAB7B2CB463F}" type="parTrans" cxnId="{EBBAF006-AB2C-4E8C-91DB-BC31F33C5B5B}">
      <dgm:prSet/>
      <dgm:spPr/>
      <dgm:t>
        <a:bodyPr/>
        <a:lstStyle/>
        <a:p>
          <a:endParaRPr lang="en-US"/>
        </a:p>
      </dgm:t>
    </dgm:pt>
    <dgm:pt modelId="{25FEE3E6-2791-4D2C-8C2C-4306967506FF}" type="sibTrans" cxnId="{EBBAF006-AB2C-4E8C-91DB-BC31F33C5B5B}">
      <dgm:prSet/>
      <dgm:spPr/>
      <dgm:t>
        <a:bodyPr/>
        <a:lstStyle/>
        <a:p>
          <a:endParaRPr lang="en-US"/>
        </a:p>
      </dgm:t>
    </dgm:pt>
    <dgm:pt modelId="{E15B3BA0-B661-454B-B0D5-FB75FDDED6CF}" type="pres">
      <dgm:prSet presAssocID="{560273B4-69C0-4E25-9CAA-6C070150A034}" presName="Name0" presStyleCnt="0">
        <dgm:presLayoutVars>
          <dgm:chMax val="7"/>
          <dgm:dir/>
          <dgm:resizeHandles val="exact"/>
        </dgm:presLayoutVars>
      </dgm:prSet>
      <dgm:spPr/>
    </dgm:pt>
    <dgm:pt modelId="{DF15FB72-5F70-40FE-9E4F-9397BE1221F0}" type="pres">
      <dgm:prSet presAssocID="{560273B4-69C0-4E25-9CAA-6C070150A034}" presName="ellipse1" presStyleLbl="vennNode1" presStyleIdx="0" presStyleCnt="2" custScaleX="110307" custScaleY="106079">
        <dgm:presLayoutVars>
          <dgm:bulletEnabled val="1"/>
        </dgm:presLayoutVars>
      </dgm:prSet>
      <dgm:spPr/>
    </dgm:pt>
    <dgm:pt modelId="{5922BFC6-AB51-4DBA-920D-0B36A7766231}" type="pres">
      <dgm:prSet presAssocID="{560273B4-69C0-4E25-9CAA-6C070150A034}" presName="ellipse2" presStyleLbl="vennNode1" presStyleIdx="1" presStyleCnt="2" custScaleX="105105" custScaleY="107598">
        <dgm:presLayoutVars>
          <dgm:bulletEnabled val="1"/>
        </dgm:presLayoutVars>
      </dgm:prSet>
      <dgm:spPr/>
    </dgm:pt>
  </dgm:ptLst>
  <dgm:cxnLst>
    <dgm:cxn modelId="{EBBAF006-AB2C-4E8C-91DB-BC31F33C5B5B}" srcId="{560273B4-69C0-4E25-9CAA-6C070150A034}" destId="{897AE778-9F20-4846-AD59-3AEFB7FDBE90}" srcOrd="1" destOrd="0" parTransId="{6EF13069-04EC-413F-AA3D-BAB7B2CB463F}" sibTransId="{25FEE3E6-2791-4D2C-8C2C-4306967506FF}"/>
    <dgm:cxn modelId="{DB5EF428-425A-4B79-A8B2-DB3403144A15}" type="presOf" srcId="{C6451347-DC3C-45ED-8ED9-3C3E5B74C038}" destId="{DF15FB72-5F70-40FE-9E4F-9397BE1221F0}" srcOrd="0" destOrd="0" presId="urn:microsoft.com/office/officeart/2005/8/layout/rings+Icon"/>
    <dgm:cxn modelId="{60200F59-8BCB-4860-A381-E0A95FF22A28}" type="presOf" srcId="{560273B4-69C0-4E25-9CAA-6C070150A034}" destId="{E15B3BA0-B661-454B-B0D5-FB75FDDED6CF}" srcOrd="0" destOrd="0" presId="urn:microsoft.com/office/officeart/2005/8/layout/rings+Icon"/>
    <dgm:cxn modelId="{A84678CC-2411-4E4A-8805-CB48456027ED}" srcId="{560273B4-69C0-4E25-9CAA-6C070150A034}" destId="{C6451347-DC3C-45ED-8ED9-3C3E5B74C038}" srcOrd="0" destOrd="0" parTransId="{7ED80C69-75DA-468E-90B9-B2DD4CE1CAF6}" sibTransId="{DF1E6C6E-AB17-4275-966C-ED2982A75BD1}"/>
    <dgm:cxn modelId="{F4350DEE-F80D-42BA-AB47-5699422F5DD1}" type="presOf" srcId="{897AE778-9F20-4846-AD59-3AEFB7FDBE90}" destId="{5922BFC6-AB51-4DBA-920D-0B36A7766231}" srcOrd="0" destOrd="0" presId="urn:microsoft.com/office/officeart/2005/8/layout/rings+Icon"/>
    <dgm:cxn modelId="{BF7F26CC-4362-422E-B469-6F0CD1D73300}" type="presParOf" srcId="{E15B3BA0-B661-454B-B0D5-FB75FDDED6CF}" destId="{DF15FB72-5F70-40FE-9E4F-9397BE1221F0}" srcOrd="0" destOrd="0" presId="urn:microsoft.com/office/officeart/2005/8/layout/rings+Icon"/>
    <dgm:cxn modelId="{C949C30B-377C-45CF-A4AD-4F10F6C6D277}" type="presParOf" srcId="{E15B3BA0-B661-454B-B0D5-FB75FDDED6CF}" destId="{5922BFC6-AB51-4DBA-920D-0B36A7766231}" srcOrd="1" destOrd="0" presId="urn:microsoft.com/office/officeart/2005/8/layout/rings+Icon"/>
  </dgm:cxnLst>
  <dgm:bg/>
  <dgm:whole>
    <a:ln w="9525" cap="flat" cmpd="sng" algn="ctr">
      <a:solidFill>
        <a:srgbClr val="004065"/>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9CEDFDF-6CCE-43FD-BF75-5EE13B05ED0E}"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E9E29465-4621-4739-A8B1-B1359A0171A8}">
      <dgm:prSet phldrT="[Text]"/>
      <dgm:spPr>
        <a:solidFill>
          <a:srgbClr val="004065"/>
        </a:solidFill>
      </dgm:spPr>
      <dgm:t>
        <a:bodyPr/>
        <a:lstStyle/>
        <a:p>
          <a:r>
            <a:rPr lang="en-US" dirty="0"/>
            <a:t>Ensure that equity is explicitly referenced in the organizational mission</a:t>
          </a:r>
        </a:p>
      </dgm:t>
    </dgm:pt>
    <dgm:pt modelId="{EDF06740-F935-4A27-B71A-D4EE01D3C2BF}" type="parTrans" cxnId="{1A87142B-7677-46D9-8191-B2AFAF725A15}">
      <dgm:prSet/>
      <dgm:spPr/>
      <dgm:t>
        <a:bodyPr/>
        <a:lstStyle/>
        <a:p>
          <a:endParaRPr lang="en-US"/>
        </a:p>
      </dgm:t>
    </dgm:pt>
    <dgm:pt modelId="{475B1420-1543-4FD6-A1DD-CEFC84F390E7}" type="sibTrans" cxnId="{1A87142B-7677-46D9-8191-B2AFAF725A15}">
      <dgm:prSet/>
      <dgm:spPr/>
      <dgm:t>
        <a:bodyPr/>
        <a:lstStyle/>
        <a:p>
          <a:endParaRPr lang="en-US"/>
        </a:p>
      </dgm:t>
    </dgm:pt>
    <dgm:pt modelId="{CB726163-6BA0-4C55-B306-6411EEC7CC57}">
      <dgm:prSet phldrT="[Text]"/>
      <dgm:spPr>
        <a:solidFill>
          <a:srgbClr val="004065"/>
        </a:solidFill>
      </dgm:spPr>
      <dgm:t>
        <a:bodyPr/>
        <a:lstStyle/>
        <a:p>
          <a:r>
            <a:rPr lang="en-US" dirty="0"/>
            <a:t>Recruit a diverse workforce and train workforce in cultural competency</a:t>
          </a:r>
        </a:p>
      </dgm:t>
    </dgm:pt>
    <dgm:pt modelId="{850743EF-8D4C-4E4F-9FDB-C7558BE928B3}" type="parTrans" cxnId="{B062AFA6-C58F-42A5-BA1F-EF491616ED92}">
      <dgm:prSet/>
      <dgm:spPr/>
      <dgm:t>
        <a:bodyPr/>
        <a:lstStyle/>
        <a:p>
          <a:endParaRPr lang="en-US"/>
        </a:p>
      </dgm:t>
    </dgm:pt>
    <dgm:pt modelId="{122B9A64-C0D9-4547-8590-E3E96DF0339C}" type="sibTrans" cxnId="{B062AFA6-C58F-42A5-BA1F-EF491616ED92}">
      <dgm:prSet/>
      <dgm:spPr/>
      <dgm:t>
        <a:bodyPr/>
        <a:lstStyle/>
        <a:p>
          <a:endParaRPr lang="en-US"/>
        </a:p>
      </dgm:t>
    </dgm:pt>
    <dgm:pt modelId="{33EC0AE2-2189-4276-8430-1058CBC20BA0}">
      <dgm:prSet phldrT="[Text]"/>
      <dgm:spPr>
        <a:solidFill>
          <a:srgbClr val="004065"/>
        </a:solidFill>
      </dgm:spPr>
      <dgm:t>
        <a:bodyPr/>
        <a:lstStyle/>
        <a:p>
          <a:r>
            <a:rPr lang="en-US" dirty="0"/>
            <a:t>Establish partnerships with community-based organizations</a:t>
          </a:r>
        </a:p>
      </dgm:t>
    </dgm:pt>
    <dgm:pt modelId="{6D5A1FE6-A938-4A64-B3D2-18DA5DA5ED26}" type="parTrans" cxnId="{AC8318DF-6075-42C4-8DB0-67C3C6079362}">
      <dgm:prSet/>
      <dgm:spPr/>
      <dgm:t>
        <a:bodyPr/>
        <a:lstStyle/>
        <a:p>
          <a:endParaRPr lang="en-US"/>
        </a:p>
      </dgm:t>
    </dgm:pt>
    <dgm:pt modelId="{BD3C3FA1-27CB-4916-997F-8603589DBE71}" type="sibTrans" cxnId="{AC8318DF-6075-42C4-8DB0-67C3C6079362}">
      <dgm:prSet/>
      <dgm:spPr/>
      <dgm:t>
        <a:bodyPr/>
        <a:lstStyle/>
        <a:p>
          <a:endParaRPr lang="en-US"/>
        </a:p>
      </dgm:t>
    </dgm:pt>
    <dgm:pt modelId="{72C5B392-AB01-4612-8E55-7EC896EA0775}">
      <dgm:prSet phldrT="[Text]"/>
      <dgm:spPr>
        <a:solidFill>
          <a:srgbClr val="004065"/>
        </a:solidFill>
        <a:ln>
          <a:solidFill>
            <a:srgbClr val="1C4E67"/>
          </a:solidFill>
        </a:ln>
      </dgm:spPr>
      <dgm:t>
        <a:bodyPr/>
        <a:lstStyle/>
        <a:p>
          <a:r>
            <a:rPr lang="en-US" dirty="0"/>
            <a:t>Designate a champion to spearhead disparities reduction work</a:t>
          </a:r>
        </a:p>
      </dgm:t>
    </dgm:pt>
    <dgm:pt modelId="{4D96986C-08AB-4BD1-BDFA-8AC7721D7528}" type="parTrans" cxnId="{99DE8E86-DC19-4C9D-B460-93E072C8DD99}">
      <dgm:prSet/>
      <dgm:spPr/>
      <dgm:t>
        <a:bodyPr/>
        <a:lstStyle/>
        <a:p>
          <a:endParaRPr lang="en-US"/>
        </a:p>
      </dgm:t>
    </dgm:pt>
    <dgm:pt modelId="{13A76F20-F873-4F2E-90B6-54557EEA0F36}" type="sibTrans" cxnId="{99DE8E86-DC19-4C9D-B460-93E072C8DD99}">
      <dgm:prSet/>
      <dgm:spPr>
        <a:solidFill>
          <a:srgbClr val="004065"/>
        </a:solidFill>
        <a:ln>
          <a:solidFill>
            <a:srgbClr val="004065"/>
          </a:solidFill>
        </a:ln>
      </dgm:spPr>
      <dgm:t>
        <a:bodyPr/>
        <a:lstStyle/>
        <a:p>
          <a:endParaRPr lang="en-US"/>
        </a:p>
      </dgm:t>
    </dgm:pt>
    <dgm:pt modelId="{3B477689-399E-4416-AD90-AC31717684BF}" type="pres">
      <dgm:prSet presAssocID="{79CEDFDF-6CCE-43FD-BF75-5EE13B05ED0E}" presName="Name0" presStyleCnt="0">
        <dgm:presLayoutVars>
          <dgm:chMax val="7"/>
          <dgm:chPref val="7"/>
          <dgm:dir/>
        </dgm:presLayoutVars>
      </dgm:prSet>
      <dgm:spPr/>
    </dgm:pt>
    <dgm:pt modelId="{361C1211-C793-4E6C-B1E6-78BA14D6B71A}" type="pres">
      <dgm:prSet presAssocID="{79CEDFDF-6CCE-43FD-BF75-5EE13B05ED0E}" presName="Name1" presStyleCnt="0"/>
      <dgm:spPr/>
    </dgm:pt>
    <dgm:pt modelId="{872092BF-4D21-4EEC-A755-6F3B5754D567}" type="pres">
      <dgm:prSet presAssocID="{79CEDFDF-6CCE-43FD-BF75-5EE13B05ED0E}" presName="cycle" presStyleCnt="0"/>
      <dgm:spPr/>
    </dgm:pt>
    <dgm:pt modelId="{3ABECF36-0EE3-41EF-90C9-FD7DEA53F343}" type="pres">
      <dgm:prSet presAssocID="{79CEDFDF-6CCE-43FD-BF75-5EE13B05ED0E}" presName="srcNode" presStyleLbl="node1" presStyleIdx="0" presStyleCnt="4"/>
      <dgm:spPr/>
    </dgm:pt>
    <dgm:pt modelId="{450351AB-F4B9-42B6-B6A3-D3644C3DC1B1}" type="pres">
      <dgm:prSet presAssocID="{79CEDFDF-6CCE-43FD-BF75-5EE13B05ED0E}" presName="conn" presStyleLbl="parChTrans1D2" presStyleIdx="0" presStyleCnt="1"/>
      <dgm:spPr/>
    </dgm:pt>
    <dgm:pt modelId="{B5E8BD2D-AEB0-4456-99ED-D6E35CBF0578}" type="pres">
      <dgm:prSet presAssocID="{79CEDFDF-6CCE-43FD-BF75-5EE13B05ED0E}" presName="extraNode" presStyleLbl="node1" presStyleIdx="0" presStyleCnt="4"/>
      <dgm:spPr/>
    </dgm:pt>
    <dgm:pt modelId="{90990C6F-3802-48E7-9718-4CC3E2A61855}" type="pres">
      <dgm:prSet presAssocID="{79CEDFDF-6CCE-43FD-BF75-5EE13B05ED0E}" presName="dstNode" presStyleLbl="node1" presStyleIdx="0" presStyleCnt="4"/>
      <dgm:spPr/>
    </dgm:pt>
    <dgm:pt modelId="{1A8EB0BB-0779-4DCF-B1F8-0B9160B5DC4A}" type="pres">
      <dgm:prSet presAssocID="{72C5B392-AB01-4612-8E55-7EC896EA0775}" presName="text_1" presStyleLbl="node1" presStyleIdx="0" presStyleCnt="4">
        <dgm:presLayoutVars>
          <dgm:bulletEnabled val="1"/>
        </dgm:presLayoutVars>
      </dgm:prSet>
      <dgm:spPr/>
    </dgm:pt>
    <dgm:pt modelId="{0F3F57D7-6EE4-4527-A321-B9D2C912A92F}" type="pres">
      <dgm:prSet presAssocID="{72C5B392-AB01-4612-8E55-7EC896EA0775}" presName="accent_1" presStyleCnt="0"/>
      <dgm:spPr/>
    </dgm:pt>
    <dgm:pt modelId="{97A7CEC9-64BD-4EFB-BA3B-B6CC94431EF5}" type="pres">
      <dgm:prSet presAssocID="{72C5B392-AB01-4612-8E55-7EC896EA0775}" presName="accentRepeatNode" presStyleLbl="solidFgAcc1" presStyleIdx="0" presStyleCnt="4"/>
      <dgm:spPr>
        <a:ln>
          <a:solidFill>
            <a:srgbClr val="004065"/>
          </a:solidFill>
        </a:ln>
      </dgm:spPr>
    </dgm:pt>
    <dgm:pt modelId="{80A1C8F6-91A0-41D8-BF3B-6A67784E4047}" type="pres">
      <dgm:prSet presAssocID="{E9E29465-4621-4739-A8B1-B1359A0171A8}" presName="text_2" presStyleLbl="node1" presStyleIdx="1" presStyleCnt="4">
        <dgm:presLayoutVars>
          <dgm:bulletEnabled val="1"/>
        </dgm:presLayoutVars>
      </dgm:prSet>
      <dgm:spPr/>
    </dgm:pt>
    <dgm:pt modelId="{0A2AA825-D845-4104-B5B9-CA85C792DF5B}" type="pres">
      <dgm:prSet presAssocID="{E9E29465-4621-4739-A8B1-B1359A0171A8}" presName="accent_2" presStyleCnt="0"/>
      <dgm:spPr/>
    </dgm:pt>
    <dgm:pt modelId="{465AE7DD-06A0-46E3-8926-3A72E9973963}" type="pres">
      <dgm:prSet presAssocID="{E9E29465-4621-4739-A8B1-B1359A0171A8}" presName="accentRepeatNode" presStyleLbl="solidFgAcc1" presStyleIdx="1" presStyleCnt="4" custScaleX="104874" custScaleY="102646"/>
      <dgm:spPr>
        <a:ln>
          <a:solidFill>
            <a:srgbClr val="004065"/>
          </a:solidFill>
        </a:ln>
      </dgm:spPr>
    </dgm:pt>
    <dgm:pt modelId="{39BCDC5B-7547-449E-8AEB-721A66C8F2DE}" type="pres">
      <dgm:prSet presAssocID="{CB726163-6BA0-4C55-B306-6411EEC7CC57}" presName="text_3" presStyleLbl="node1" presStyleIdx="2" presStyleCnt="4">
        <dgm:presLayoutVars>
          <dgm:bulletEnabled val="1"/>
        </dgm:presLayoutVars>
      </dgm:prSet>
      <dgm:spPr/>
    </dgm:pt>
    <dgm:pt modelId="{3A12CFF0-88BF-465C-A72D-8A2AC272E1E4}" type="pres">
      <dgm:prSet presAssocID="{CB726163-6BA0-4C55-B306-6411EEC7CC57}" presName="accent_3" presStyleCnt="0"/>
      <dgm:spPr/>
    </dgm:pt>
    <dgm:pt modelId="{B0A5B6E3-F8E7-49BD-A84F-76E9160C6AFA}" type="pres">
      <dgm:prSet presAssocID="{CB726163-6BA0-4C55-B306-6411EEC7CC57}" presName="accentRepeatNode" presStyleLbl="solidFgAcc1" presStyleIdx="2" presStyleCnt="4" custScaleX="113770" custScaleY="115155"/>
      <dgm:spPr>
        <a:ln>
          <a:solidFill>
            <a:srgbClr val="004065"/>
          </a:solidFill>
        </a:ln>
      </dgm:spPr>
    </dgm:pt>
    <dgm:pt modelId="{FC0324D7-39B6-427C-8FFC-32AE597F505A}" type="pres">
      <dgm:prSet presAssocID="{33EC0AE2-2189-4276-8430-1058CBC20BA0}" presName="text_4" presStyleLbl="node1" presStyleIdx="3" presStyleCnt="4">
        <dgm:presLayoutVars>
          <dgm:bulletEnabled val="1"/>
        </dgm:presLayoutVars>
      </dgm:prSet>
      <dgm:spPr/>
    </dgm:pt>
    <dgm:pt modelId="{77172AA4-B092-4444-92E4-DC6025CD223F}" type="pres">
      <dgm:prSet presAssocID="{33EC0AE2-2189-4276-8430-1058CBC20BA0}" presName="accent_4" presStyleCnt="0"/>
      <dgm:spPr/>
    </dgm:pt>
    <dgm:pt modelId="{970551F8-4B04-4F61-9B9B-20CD6DCA1538}" type="pres">
      <dgm:prSet presAssocID="{33EC0AE2-2189-4276-8430-1058CBC20BA0}" presName="accentRepeatNode" presStyleLbl="solidFgAcc1" presStyleIdx="3" presStyleCnt="4" custScaleX="120986" custScaleY="111863"/>
      <dgm:spPr>
        <a:ln>
          <a:solidFill>
            <a:srgbClr val="004065"/>
          </a:solidFill>
        </a:ln>
      </dgm:spPr>
    </dgm:pt>
  </dgm:ptLst>
  <dgm:cxnLst>
    <dgm:cxn modelId="{1A87142B-7677-46D9-8191-B2AFAF725A15}" srcId="{79CEDFDF-6CCE-43FD-BF75-5EE13B05ED0E}" destId="{E9E29465-4621-4739-A8B1-B1359A0171A8}" srcOrd="1" destOrd="0" parTransId="{EDF06740-F935-4A27-B71A-D4EE01D3C2BF}" sibTransId="{475B1420-1543-4FD6-A1DD-CEFC84F390E7}"/>
    <dgm:cxn modelId="{25E64667-F5C4-4A9C-AB68-8F8A84F6160A}" type="presOf" srcId="{79CEDFDF-6CCE-43FD-BF75-5EE13B05ED0E}" destId="{3B477689-399E-4416-AD90-AC31717684BF}" srcOrd="0" destOrd="0" presId="urn:microsoft.com/office/officeart/2008/layout/VerticalCurvedList"/>
    <dgm:cxn modelId="{1DC7C950-3D0A-43CB-AB9F-E0D50F12F2F9}" type="presOf" srcId="{13A76F20-F873-4F2E-90B6-54557EEA0F36}" destId="{450351AB-F4B9-42B6-B6A3-D3644C3DC1B1}" srcOrd="0" destOrd="0" presId="urn:microsoft.com/office/officeart/2008/layout/VerticalCurvedList"/>
    <dgm:cxn modelId="{A36CAC7C-1A04-4F72-806C-FA8FFA872E52}" type="presOf" srcId="{72C5B392-AB01-4612-8E55-7EC896EA0775}" destId="{1A8EB0BB-0779-4DCF-B1F8-0B9160B5DC4A}" srcOrd="0" destOrd="0" presId="urn:microsoft.com/office/officeart/2008/layout/VerticalCurvedList"/>
    <dgm:cxn modelId="{99DE8E86-DC19-4C9D-B460-93E072C8DD99}" srcId="{79CEDFDF-6CCE-43FD-BF75-5EE13B05ED0E}" destId="{72C5B392-AB01-4612-8E55-7EC896EA0775}" srcOrd="0" destOrd="0" parTransId="{4D96986C-08AB-4BD1-BDFA-8AC7721D7528}" sibTransId="{13A76F20-F873-4F2E-90B6-54557EEA0F36}"/>
    <dgm:cxn modelId="{6261CD8C-E74E-4AFD-ACAC-63FE6BB40F46}" type="presOf" srcId="{33EC0AE2-2189-4276-8430-1058CBC20BA0}" destId="{FC0324D7-39B6-427C-8FFC-32AE597F505A}" srcOrd="0" destOrd="0" presId="urn:microsoft.com/office/officeart/2008/layout/VerticalCurvedList"/>
    <dgm:cxn modelId="{C934C38E-478D-486C-BFB0-482124487BE5}" type="presOf" srcId="{CB726163-6BA0-4C55-B306-6411EEC7CC57}" destId="{39BCDC5B-7547-449E-8AEB-721A66C8F2DE}" srcOrd="0" destOrd="0" presId="urn:microsoft.com/office/officeart/2008/layout/VerticalCurvedList"/>
    <dgm:cxn modelId="{B062AFA6-C58F-42A5-BA1F-EF491616ED92}" srcId="{79CEDFDF-6CCE-43FD-BF75-5EE13B05ED0E}" destId="{CB726163-6BA0-4C55-B306-6411EEC7CC57}" srcOrd="2" destOrd="0" parTransId="{850743EF-8D4C-4E4F-9FDB-C7558BE928B3}" sibTransId="{122B9A64-C0D9-4547-8590-E3E96DF0339C}"/>
    <dgm:cxn modelId="{AC8318DF-6075-42C4-8DB0-67C3C6079362}" srcId="{79CEDFDF-6CCE-43FD-BF75-5EE13B05ED0E}" destId="{33EC0AE2-2189-4276-8430-1058CBC20BA0}" srcOrd="3" destOrd="0" parTransId="{6D5A1FE6-A938-4A64-B3D2-18DA5DA5ED26}" sibTransId="{BD3C3FA1-27CB-4916-997F-8603589DBE71}"/>
    <dgm:cxn modelId="{36EE53F2-10C7-42D9-8739-F415C7B9752E}" type="presOf" srcId="{E9E29465-4621-4739-A8B1-B1359A0171A8}" destId="{80A1C8F6-91A0-41D8-BF3B-6A67784E4047}" srcOrd="0" destOrd="0" presId="urn:microsoft.com/office/officeart/2008/layout/VerticalCurvedList"/>
    <dgm:cxn modelId="{BE8F6D4F-636B-4273-AB55-4EC601078724}" type="presParOf" srcId="{3B477689-399E-4416-AD90-AC31717684BF}" destId="{361C1211-C793-4E6C-B1E6-78BA14D6B71A}" srcOrd="0" destOrd="0" presId="urn:microsoft.com/office/officeart/2008/layout/VerticalCurvedList"/>
    <dgm:cxn modelId="{E00F91B7-046B-4618-B064-C806D642954D}" type="presParOf" srcId="{361C1211-C793-4E6C-B1E6-78BA14D6B71A}" destId="{872092BF-4D21-4EEC-A755-6F3B5754D567}" srcOrd="0" destOrd="0" presId="urn:microsoft.com/office/officeart/2008/layout/VerticalCurvedList"/>
    <dgm:cxn modelId="{2270F4D6-B1D5-499B-BB51-BDF6C04DDC13}" type="presParOf" srcId="{872092BF-4D21-4EEC-A755-6F3B5754D567}" destId="{3ABECF36-0EE3-41EF-90C9-FD7DEA53F343}" srcOrd="0" destOrd="0" presId="urn:microsoft.com/office/officeart/2008/layout/VerticalCurvedList"/>
    <dgm:cxn modelId="{E17CD61E-6B37-4374-BB47-A3D3DEC1F103}" type="presParOf" srcId="{872092BF-4D21-4EEC-A755-6F3B5754D567}" destId="{450351AB-F4B9-42B6-B6A3-D3644C3DC1B1}" srcOrd="1" destOrd="0" presId="urn:microsoft.com/office/officeart/2008/layout/VerticalCurvedList"/>
    <dgm:cxn modelId="{D4C50660-45C0-4BF9-A58D-C98CCB1282C3}" type="presParOf" srcId="{872092BF-4D21-4EEC-A755-6F3B5754D567}" destId="{B5E8BD2D-AEB0-4456-99ED-D6E35CBF0578}" srcOrd="2" destOrd="0" presId="urn:microsoft.com/office/officeart/2008/layout/VerticalCurvedList"/>
    <dgm:cxn modelId="{E58EFF17-42E8-4B66-97C2-6588C5DE3806}" type="presParOf" srcId="{872092BF-4D21-4EEC-A755-6F3B5754D567}" destId="{90990C6F-3802-48E7-9718-4CC3E2A61855}" srcOrd="3" destOrd="0" presId="urn:microsoft.com/office/officeart/2008/layout/VerticalCurvedList"/>
    <dgm:cxn modelId="{60956C0E-2CCB-49F0-A2D8-0F17EF93CAE3}" type="presParOf" srcId="{361C1211-C793-4E6C-B1E6-78BA14D6B71A}" destId="{1A8EB0BB-0779-4DCF-B1F8-0B9160B5DC4A}" srcOrd="1" destOrd="0" presId="urn:microsoft.com/office/officeart/2008/layout/VerticalCurvedList"/>
    <dgm:cxn modelId="{1F64E439-FB55-4D2D-8E67-19FE0BA515C2}" type="presParOf" srcId="{361C1211-C793-4E6C-B1E6-78BA14D6B71A}" destId="{0F3F57D7-6EE4-4527-A321-B9D2C912A92F}" srcOrd="2" destOrd="0" presId="urn:microsoft.com/office/officeart/2008/layout/VerticalCurvedList"/>
    <dgm:cxn modelId="{A9ABE07F-9BEA-4391-A38D-B309D2B309CD}" type="presParOf" srcId="{0F3F57D7-6EE4-4527-A321-B9D2C912A92F}" destId="{97A7CEC9-64BD-4EFB-BA3B-B6CC94431EF5}" srcOrd="0" destOrd="0" presId="urn:microsoft.com/office/officeart/2008/layout/VerticalCurvedList"/>
    <dgm:cxn modelId="{8CB1E6A8-E1E7-43A0-824F-CDE39875E23E}" type="presParOf" srcId="{361C1211-C793-4E6C-B1E6-78BA14D6B71A}" destId="{80A1C8F6-91A0-41D8-BF3B-6A67784E4047}" srcOrd="3" destOrd="0" presId="urn:microsoft.com/office/officeart/2008/layout/VerticalCurvedList"/>
    <dgm:cxn modelId="{6971D69C-AD52-4A2C-8B64-704EBDA9A3A7}" type="presParOf" srcId="{361C1211-C793-4E6C-B1E6-78BA14D6B71A}" destId="{0A2AA825-D845-4104-B5B9-CA85C792DF5B}" srcOrd="4" destOrd="0" presId="urn:microsoft.com/office/officeart/2008/layout/VerticalCurvedList"/>
    <dgm:cxn modelId="{720A0953-2E25-43DF-B8DA-989227856912}" type="presParOf" srcId="{0A2AA825-D845-4104-B5B9-CA85C792DF5B}" destId="{465AE7DD-06A0-46E3-8926-3A72E9973963}" srcOrd="0" destOrd="0" presId="urn:microsoft.com/office/officeart/2008/layout/VerticalCurvedList"/>
    <dgm:cxn modelId="{BA0DB59F-A92E-4C2E-852C-CF34EAFD2626}" type="presParOf" srcId="{361C1211-C793-4E6C-B1E6-78BA14D6B71A}" destId="{39BCDC5B-7547-449E-8AEB-721A66C8F2DE}" srcOrd="5" destOrd="0" presId="urn:microsoft.com/office/officeart/2008/layout/VerticalCurvedList"/>
    <dgm:cxn modelId="{EC487061-B7B6-45EF-A305-0D9CC9A97016}" type="presParOf" srcId="{361C1211-C793-4E6C-B1E6-78BA14D6B71A}" destId="{3A12CFF0-88BF-465C-A72D-8A2AC272E1E4}" srcOrd="6" destOrd="0" presId="urn:microsoft.com/office/officeart/2008/layout/VerticalCurvedList"/>
    <dgm:cxn modelId="{9B0B3D5A-11DA-4B8B-BF4C-C35F44B0DB8D}" type="presParOf" srcId="{3A12CFF0-88BF-465C-A72D-8A2AC272E1E4}" destId="{B0A5B6E3-F8E7-49BD-A84F-76E9160C6AFA}" srcOrd="0" destOrd="0" presId="urn:microsoft.com/office/officeart/2008/layout/VerticalCurvedList"/>
    <dgm:cxn modelId="{C6D2A340-8649-4CF7-8055-683330A98559}" type="presParOf" srcId="{361C1211-C793-4E6C-B1E6-78BA14D6B71A}" destId="{FC0324D7-39B6-427C-8FFC-32AE597F505A}" srcOrd="7" destOrd="0" presId="urn:microsoft.com/office/officeart/2008/layout/VerticalCurvedList"/>
    <dgm:cxn modelId="{4751F90C-94EC-45F6-A724-8016F35A99A1}" type="presParOf" srcId="{361C1211-C793-4E6C-B1E6-78BA14D6B71A}" destId="{77172AA4-B092-4444-92E4-DC6025CD223F}" srcOrd="8" destOrd="0" presId="urn:microsoft.com/office/officeart/2008/layout/VerticalCurvedList"/>
    <dgm:cxn modelId="{0091C4DE-B234-4491-AEA2-80A7A1FD4D73}" type="presParOf" srcId="{77172AA4-B092-4444-92E4-DC6025CD223F}" destId="{970551F8-4B04-4F61-9B9B-20CD6DCA15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78C8A6C-33BE-495C-AD5B-EA9F4DA72CC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8AD7BCFD-C914-47B4-9615-7BD96C1530B8}">
      <dgm:prSet phldrT="[Text]"/>
      <dgm:spPr>
        <a:solidFill>
          <a:srgbClr val="004065"/>
        </a:solidFill>
      </dgm:spPr>
      <dgm:t>
        <a:bodyPr/>
        <a:lstStyle/>
        <a:p>
          <a:r>
            <a:rPr lang="en-US" dirty="0"/>
            <a:t>Link quality and equity</a:t>
          </a:r>
        </a:p>
      </dgm:t>
    </dgm:pt>
    <dgm:pt modelId="{FD22A3FC-D2DC-4A9D-A051-7A1AA17D4A64}" type="parTrans" cxnId="{8E0C5465-9241-4B69-A5CE-0C2B88FEC5A1}">
      <dgm:prSet/>
      <dgm:spPr/>
      <dgm:t>
        <a:bodyPr/>
        <a:lstStyle/>
        <a:p>
          <a:endParaRPr lang="en-US"/>
        </a:p>
      </dgm:t>
    </dgm:pt>
    <dgm:pt modelId="{4F375472-7F63-4CCB-B30D-19E4B18C28AE}" type="sibTrans" cxnId="{8E0C5465-9241-4B69-A5CE-0C2B88FEC5A1}">
      <dgm:prSet/>
      <dgm:spPr>
        <a:solidFill>
          <a:srgbClr val="004065">
            <a:alpha val="54000"/>
          </a:srgbClr>
        </a:solidFill>
      </dgm:spPr>
      <dgm:t>
        <a:bodyPr/>
        <a:lstStyle/>
        <a:p>
          <a:endParaRPr lang="en-US"/>
        </a:p>
      </dgm:t>
    </dgm:pt>
    <dgm:pt modelId="{9905EAC7-4355-4CA1-AB6C-745585CF9599}">
      <dgm:prSet phldrT="[Text]"/>
      <dgm:spPr>
        <a:solidFill>
          <a:srgbClr val="004065"/>
        </a:solidFill>
      </dgm:spPr>
      <dgm:t>
        <a:bodyPr/>
        <a:lstStyle/>
        <a:p>
          <a:r>
            <a:rPr lang="en-US" dirty="0"/>
            <a:t>Diagnose disparity</a:t>
          </a:r>
        </a:p>
      </dgm:t>
    </dgm:pt>
    <dgm:pt modelId="{F203C45E-A8A6-4F4F-BA7F-4B35CC02428D}" type="parTrans" cxnId="{C93A8510-C715-4E2B-A5CA-7A0A746F0634}">
      <dgm:prSet/>
      <dgm:spPr/>
      <dgm:t>
        <a:bodyPr/>
        <a:lstStyle/>
        <a:p>
          <a:endParaRPr lang="en-US"/>
        </a:p>
      </dgm:t>
    </dgm:pt>
    <dgm:pt modelId="{E712BE3B-08D6-4046-900A-AA44DA807C23}" type="sibTrans" cxnId="{C93A8510-C715-4E2B-A5CA-7A0A746F0634}">
      <dgm:prSet/>
      <dgm:spPr/>
      <dgm:t>
        <a:bodyPr/>
        <a:lstStyle/>
        <a:p>
          <a:endParaRPr lang="en-US"/>
        </a:p>
      </dgm:t>
    </dgm:pt>
    <dgm:pt modelId="{5C078453-5EA8-4953-B919-8EE87B092465}">
      <dgm:prSet phldrT="[Text]"/>
      <dgm:spPr>
        <a:solidFill>
          <a:srgbClr val="004065"/>
        </a:solidFill>
      </dgm:spPr>
      <dgm:t>
        <a:bodyPr/>
        <a:lstStyle/>
        <a:p>
          <a:r>
            <a:rPr lang="en-US" dirty="0"/>
            <a:t>Design intervention</a:t>
          </a:r>
        </a:p>
      </dgm:t>
    </dgm:pt>
    <dgm:pt modelId="{DA72A666-F8C3-4F0D-85B1-36445C895B1B}" type="parTrans" cxnId="{95905512-E6EE-460E-874D-3197B1E513FB}">
      <dgm:prSet/>
      <dgm:spPr/>
      <dgm:t>
        <a:bodyPr/>
        <a:lstStyle/>
        <a:p>
          <a:endParaRPr lang="en-US"/>
        </a:p>
      </dgm:t>
    </dgm:pt>
    <dgm:pt modelId="{F31B2EEF-FEA4-4352-A090-067C7F2A750E}" type="sibTrans" cxnId="{95905512-E6EE-460E-874D-3197B1E513FB}">
      <dgm:prSet/>
      <dgm:spPr/>
      <dgm:t>
        <a:bodyPr/>
        <a:lstStyle/>
        <a:p>
          <a:endParaRPr lang="en-US"/>
        </a:p>
      </dgm:t>
    </dgm:pt>
    <dgm:pt modelId="{D1F0DCEF-FE05-482E-AB4E-0AF730D39592}">
      <dgm:prSet phldrT="[Text]"/>
      <dgm:spPr>
        <a:solidFill>
          <a:srgbClr val="004065"/>
        </a:solidFill>
      </dgm:spPr>
      <dgm:t>
        <a:bodyPr/>
        <a:lstStyle/>
        <a:p>
          <a:r>
            <a:rPr lang="en-US" dirty="0"/>
            <a:t>Secure buy-in</a:t>
          </a:r>
        </a:p>
      </dgm:t>
    </dgm:pt>
    <dgm:pt modelId="{32A48476-62DC-4385-BAD3-FB4CF7869B30}" type="parTrans" cxnId="{EAD56D15-DEC7-4F5D-BBFC-0C340F4B3041}">
      <dgm:prSet/>
      <dgm:spPr/>
      <dgm:t>
        <a:bodyPr/>
        <a:lstStyle/>
        <a:p>
          <a:endParaRPr lang="en-US"/>
        </a:p>
      </dgm:t>
    </dgm:pt>
    <dgm:pt modelId="{65AB7BF9-4071-431B-AC31-35FA9189FAF8}" type="sibTrans" cxnId="{EAD56D15-DEC7-4F5D-BBFC-0C340F4B3041}">
      <dgm:prSet/>
      <dgm:spPr/>
      <dgm:t>
        <a:bodyPr/>
        <a:lstStyle/>
        <a:p>
          <a:endParaRPr lang="en-US"/>
        </a:p>
      </dgm:t>
    </dgm:pt>
    <dgm:pt modelId="{3E6047F2-C276-4B51-B8B0-25F5E2E76D3E}">
      <dgm:prSet phldrT="[Text]"/>
      <dgm:spPr>
        <a:solidFill>
          <a:srgbClr val="004065"/>
        </a:solidFill>
      </dgm:spPr>
      <dgm:t>
        <a:bodyPr/>
        <a:lstStyle/>
        <a:p>
          <a:r>
            <a:rPr lang="en-US" dirty="0"/>
            <a:t>Implement and sustain change</a:t>
          </a:r>
        </a:p>
      </dgm:t>
    </dgm:pt>
    <dgm:pt modelId="{03C14C9F-8F8C-4427-BFAE-9ED018A39D36}" type="parTrans" cxnId="{93D5D180-9A97-4794-B95D-BE89F98829AF}">
      <dgm:prSet/>
      <dgm:spPr/>
      <dgm:t>
        <a:bodyPr/>
        <a:lstStyle/>
        <a:p>
          <a:endParaRPr lang="en-US"/>
        </a:p>
      </dgm:t>
    </dgm:pt>
    <dgm:pt modelId="{35EC60FF-88C0-4CBC-9135-EAE9A728EC66}" type="sibTrans" cxnId="{93D5D180-9A97-4794-B95D-BE89F98829AF}">
      <dgm:prSet/>
      <dgm:spPr/>
      <dgm:t>
        <a:bodyPr/>
        <a:lstStyle/>
        <a:p>
          <a:endParaRPr lang="en-US"/>
        </a:p>
      </dgm:t>
    </dgm:pt>
    <dgm:pt modelId="{78281138-B9F1-44B2-A6B6-F00A3E4A519E}">
      <dgm:prSet phldrT="[Text]"/>
      <dgm:spPr>
        <a:solidFill>
          <a:srgbClr val="004065"/>
        </a:solidFill>
      </dgm:spPr>
      <dgm:t>
        <a:bodyPr/>
        <a:lstStyle/>
        <a:p>
          <a:r>
            <a:rPr lang="en-US" dirty="0"/>
            <a:t>Create culture of equity</a:t>
          </a:r>
        </a:p>
      </dgm:t>
    </dgm:pt>
    <dgm:pt modelId="{859E5D89-C083-43EE-B5BE-EEFEABCF52B9}" type="parTrans" cxnId="{CCDBF53B-C8F3-4455-847A-5850245C6790}">
      <dgm:prSet/>
      <dgm:spPr/>
      <dgm:t>
        <a:bodyPr/>
        <a:lstStyle/>
        <a:p>
          <a:endParaRPr lang="en-US"/>
        </a:p>
      </dgm:t>
    </dgm:pt>
    <dgm:pt modelId="{D02EED13-1771-4C8B-AE6E-4738F3F1A3E1}" type="sibTrans" cxnId="{CCDBF53B-C8F3-4455-847A-5850245C6790}">
      <dgm:prSet/>
      <dgm:spPr/>
      <dgm:t>
        <a:bodyPr/>
        <a:lstStyle/>
        <a:p>
          <a:endParaRPr lang="en-US"/>
        </a:p>
      </dgm:t>
    </dgm:pt>
    <dgm:pt modelId="{5D7A5669-489B-4E4C-B659-50A69FBFAF97}" type="pres">
      <dgm:prSet presAssocID="{278C8A6C-33BE-495C-AD5B-EA9F4DA72CCC}" presName="Name0" presStyleCnt="0">
        <dgm:presLayoutVars>
          <dgm:dir/>
          <dgm:resizeHandles val="exact"/>
        </dgm:presLayoutVars>
      </dgm:prSet>
      <dgm:spPr/>
    </dgm:pt>
    <dgm:pt modelId="{825AFCF0-707E-4D36-8325-F3D39D4DDA8E}" type="pres">
      <dgm:prSet presAssocID="{278C8A6C-33BE-495C-AD5B-EA9F4DA72CCC}" presName="cycle" presStyleCnt="0"/>
      <dgm:spPr/>
    </dgm:pt>
    <dgm:pt modelId="{6EFAEA05-F386-4833-8EBB-964F9BFACC33}" type="pres">
      <dgm:prSet presAssocID="{8AD7BCFD-C914-47B4-9615-7BD96C1530B8}" presName="nodeFirstNode" presStyleLbl="node1" presStyleIdx="0" presStyleCnt="6">
        <dgm:presLayoutVars>
          <dgm:bulletEnabled val="1"/>
        </dgm:presLayoutVars>
      </dgm:prSet>
      <dgm:spPr/>
    </dgm:pt>
    <dgm:pt modelId="{29E63690-8C2B-4272-BF36-91A3CC996032}" type="pres">
      <dgm:prSet presAssocID="{4F375472-7F63-4CCB-B30D-19E4B18C28AE}" presName="sibTransFirstNode" presStyleLbl="bgShp" presStyleIdx="0" presStyleCnt="1"/>
      <dgm:spPr/>
    </dgm:pt>
    <dgm:pt modelId="{DFD2D7F6-312A-44B3-A3DC-D21E659F2B65}" type="pres">
      <dgm:prSet presAssocID="{78281138-B9F1-44B2-A6B6-F00A3E4A519E}" presName="nodeFollowingNodes" presStyleLbl="node1" presStyleIdx="1" presStyleCnt="6">
        <dgm:presLayoutVars>
          <dgm:bulletEnabled val="1"/>
        </dgm:presLayoutVars>
      </dgm:prSet>
      <dgm:spPr/>
    </dgm:pt>
    <dgm:pt modelId="{4964A2C6-04BB-49BC-81EC-F0FA66331DAE}" type="pres">
      <dgm:prSet presAssocID="{9905EAC7-4355-4CA1-AB6C-745585CF9599}" presName="nodeFollowingNodes" presStyleLbl="node1" presStyleIdx="2" presStyleCnt="6">
        <dgm:presLayoutVars>
          <dgm:bulletEnabled val="1"/>
        </dgm:presLayoutVars>
      </dgm:prSet>
      <dgm:spPr/>
    </dgm:pt>
    <dgm:pt modelId="{7BA35B82-3E37-483D-8BFB-4A38A40F1AA8}" type="pres">
      <dgm:prSet presAssocID="{5C078453-5EA8-4953-B919-8EE87B092465}" presName="nodeFollowingNodes" presStyleLbl="node1" presStyleIdx="3" presStyleCnt="6">
        <dgm:presLayoutVars>
          <dgm:bulletEnabled val="1"/>
        </dgm:presLayoutVars>
      </dgm:prSet>
      <dgm:spPr/>
    </dgm:pt>
    <dgm:pt modelId="{848C1A0D-3D94-4157-A4F7-E665F531374A}" type="pres">
      <dgm:prSet presAssocID="{D1F0DCEF-FE05-482E-AB4E-0AF730D39592}" presName="nodeFollowingNodes" presStyleLbl="node1" presStyleIdx="4" presStyleCnt="6">
        <dgm:presLayoutVars>
          <dgm:bulletEnabled val="1"/>
        </dgm:presLayoutVars>
      </dgm:prSet>
      <dgm:spPr/>
    </dgm:pt>
    <dgm:pt modelId="{162E5B1C-E362-441F-B1AE-2D23C3508959}" type="pres">
      <dgm:prSet presAssocID="{3E6047F2-C276-4B51-B8B0-25F5E2E76D3E}" presName="nodeFollowingNodes" presStyleLbl="node1" presStyleIdx="5" presStyleCnt="6">
        <dgm:presLayoutVars>
          <dgm:bulletEnabled val="1"/>
        </dgm:presLayoutVars>
      </dgm:prSet>
      <dgm:spPr/>
    </dgm:pt>
  </dgm:ptLst>
  <dgm:cxnLst>
    <dgm:cxn modelId="{C93A8510-C715-4E2B-A5CA-7A0A746F0634}" srcId="{278C8A6C-33BE-495C-AD5B-EA9F4DA72CCC}" destId="{9905EAC7-4355-4CA1-AB6C-745585CF9599}" srcOrd="2" destOrd="0" parTransId="{F203C45E-A8A6-4F4F-BA7F-4B35CC02428D}" sibTransId="{E712BE3B-08D6-4046-900A-AA44DA807C23}"/>
    <dgm:cxn modelId="{95905512-E6EE-460E-874D-3197B1E513FB}" srcId="{278C8A6C-33BE-495C-AD5B-EA9F4DA72CCC}" destId="{5C078453-5EA8-4953-B919-8EE87B092465}" srcOrd="3" destOrd="0" parTransId="{DA72A666-F8C3-4F0D-85B1-36445C895B1B}" sibTransId="{F31B2EEF-FEA4-4352-A090-067C7F2A750E}"/>
    <dgm:cxn modelId="{FC0FD212-615C-43EC-9AA1-051B3B6EA395}" type="presOf" srcId="{5C078453-5EA8-4953-B919-8EE87B092465}" destId="{7BA35B82-3E37-483D-8BFB-4A38A40F1AA8}" srcOrd="0" destOrd="0" presId="urn:microsoft.com/office/officeart/2005/8/layout/cycle3"/>
    <dgm:cxn modelId="{EAD56D15-DEC7-4F5D-BBFC-0C340F4B3041}" srcId="{278C8A6C-33BE-495C-AD5B-EA9F4DA72CCC}" destId="{D1F0DCEF-FE05-482E-AB4E-0AF730D39592}" srcOrd="4" destOrd="0" parTransId="{32A48476-62DC-4385-BAD3-FB4CF7869B30}" sibTransId="{65AB7BF9-4071-431B-AC31-35FA9189FAF8}"/>
    <dgm:cxn modelId="{B8658B2A-74FB-437B-A248-F8DCDDB9B923}" type="presOf" srcId="{3E6047F2-C276-4B51-B8B0-25F5E2E76D3E}" destId="{162E5B1C-E362-441F-B1AE-2D23C3508959}" srcOrd="0" destOrd="0" presId="urn:microsoft.com/office/officeart/2005/8/layout/cycle3"/>
    <dgm:cxn modelId="{CCDBF53B-C8F3-4455-847A-5850245C6790}" srcId="{278C8A6C-33BE-495C-AD5B-EA9F4DA72CCC}" destId="{78281138-B9F1-44B2-A6B6-F00A3E4A519E}" srcOrd="1" destOrd="0" parTransId="{859E5D89-C083-43EE-B5BE-EEFEABCF52B9}" sibTransId="{D02EED13-1771-4C8B-AE6E-4738F3F1A3E1}"/>
    <dgm:cxn modelId="{8E0C5465-9241-4B69-A5CE-0C2B88FEC5A1}" srcId="{278C8A6C-33BE-495C-AD5B-EA9F4DA72CCC}" destId="{8AD7BCFD-C914-47B4-9615-7BD96C1530B8}" srcOrd="0" destOrd="0" parTransId="{FD22A3FC-D2DC-4A9D-A051-7A1AA17D4A64}" sibTransId="{4F375472-7F63-4CCB-B30D-19E4B18C28AE}"/>
    <dgm:cxn modelId="{AABB0D7C-6936-40D4-9176-F3EB4D64735C}" type="presOf" srcId="{D1F0DCEF-FE05-482E-AB4E-0AF730D39592}" destId="{848C1A0D-3D94-4157-A4F7-E665F531374A}" srcOrd="0" destOrd="0" presId="urn:microsoft.com/office/officeart/2005/8/layout/cycle3"/>
    <dgm:cxn modelId="{12388C7D-C8E1-4CDC-9D99-1F0CD957B904}" type="presOf" srcId="{8AD7BCFD-C914-47B4-9615-7BD96C1530B8}" destId="{6EFAEA05-F386-4833-8EBB-964F9BFACC33}" srcOrd="0" destOrd="0" presId="urn:microsoft.com/office/officeart/2005/8/layout/cycle3"/>
    <dgm:cxn modelId="{93D5D180-9A97-4794-B95D-BE89F98829AF}" srcId="{278C8A6C-33BE-495C-AD5B-EA9F4DA72CCC}" destId="{3E6047F2-C276-4B51-B8B0-25F5E2E76D3E}" srcOrd="5" destOrd="0" parTransId="{03C14C9F-8F8C-4427-BFAE-9ED018A39D36}" sibTransId="{35EC60FF-88C0-4CBC-9135-EAE9A728EC66}"/>
    <dgm:cxn modelId="{A40038A8-5F04-4022-891A-9CB6B88605E8}" type="presOf" srcId="{278C8A6C-33BE-495C-AD5B-EA9F4DA72CCC}" destId="{5D7A5669-489B-4E4C-B659-50A69FBFAF97}" srcOrd="0" destOrd="0" presId="urn:microsoft.com/office/officeart/2005/8/layout/cycle3"/>
    <dgm:cxn modelId="{333929CA-2EC7-4DA0-AA16-1C00CDEF37A4}" type="presOf" srcId="{78281138-B9F1-44B2-A6B6-F00A3E4A519E}" destId="{DFD2D7F6-312A-44B3-A3DC-D21E659F2B65}" srcOrd="0" destOrd="0" presId="urn:microsoft.com/office/officeart/2005/8/layout/cycle3"/>
    <dgm:cxn modelId="{BE563BDA-C23A-4D21-BA89-C481B4D197FD}" type="presOf" srcId="{4F375472-7F63-4CCB-B30D-19E4B18C28AE}" destId="{29E63690-8C2B-4272-BF36-91A3CC996032}" srcOrd="0" destOrd="0" presId="urn:microsoft.com/office/officeart/2005/8/layout/cycle3"/>
    <dgm:cxn modelId="{BF165EF3-A189-481B-A3F7-34C683ADEEE3}" type="presOf" srcId="{9905EAC7-4355-4CA1-AB6C-745585CF9599}" destId="{4964A2C6-04BB-49BC-81EC-F0FA66331DAE}" srcOrd="0" destOrd="0" presId="urn:microsoft.com/office/officeart/2005/8/layout/cycle3"/>
    <dgm:cxn modelId="{963994AD-7B91-4B97-B4C5-8314922D4747}" type="presParOf" srcId="{5D7A5669-489B-4E4C-B659-50A69FBFAF97}" destId="{825AFCF0-707E-4D36-8325-F3D39D4DDA8E}" srcOrd="0" destOrd="0" presId="urn:microsoft.com/office/officeart/2005/8/layout/cycle3"/>
    <dgm:cxn modelId="{EA0AA678-690A-4467-94A0-2513EEB1B1E5}" type="presParOf" srcId="{825AFCF0-707E-4D36-8325-F3D39D4DDA8E}" destId="{6EFAEA05-F386-4833-8EBB-964F9BFACC33}" srcOrd="0" destOrd="0" presId="urn:microsoft.com/office/officeart/2005/8/layout/cycle3"/>
    <dgm:cxn modelId="{EFB893E3-4DCD-43D5-A7AD-689EB5EF6125}" type="presParOf" srcId="{825AFCF0-707E-4D36-8325-F3D39D4DDA8E}" destId="{29E63690-8C2B-4272-BF36-91A3CC996032}" srcOrd="1" destOrd="0" presId="urn:microsoft.com/office/officeart/2005/8/layout/cycle3"/>
    <dgm:cxn modelId="{5661C599-2F5C-45D6-8450-ACBAB729A77A}" type="presParOf" srcId="{825AFCF0-707E-4D36-8325-F3D39D4DDA8E}" destId="{DFD2D7F6-312A-44B3-A3DC-D21E659F2B65}" srcOrd="2" destOrd="0" presId="urn:microsoft.com/office/officeart/2005/8/layout/cycle3"/>
    <dgm:cxn modelId="{E8061EF4-0E01-4A07-A480-F1CBB05C5664}" type="presParOf" srcId="{825AFCF0-707E-4D36-8325-F3D39D4DDA8E}" destId="{4964A2C6-04BB-49BC-81EC-F0FA66331DAE}" srcOrd="3" destOrd="0" presId="urn:microsoft.com/office/officeart/2005/8/layout/cycle3"/>
    <dgm:cxn modelId="{D58887A5-567F-4465-BBBA-42890FB158DD}" type="presParOf" srcId="{825AFCF0-707E-4D36-8325-F3D39D4DDA8E}" destId="{7BA35B82-3E37-483D-8BFB-4A38A40F1AA8}" srcOrd="4" destOrd="0" presId="urn:microsoft.com/office/officeart/2005/8/layout/cycle3"/>
    <dgm:cxn modelId="{BCEFF18F-8D7D-47E5-B044-811F441929B7}" type="presParOf" srcId="{825AFCF0-707E-4D36-8325-F3D39D4DDA8E}" destId="{848C1A0D-3D94-4157-A4F7-E665F531374A}" srcOrd="5" destOrd="0" presId="urn:microsoft.com/office/officeart/2005/8/layout/cycle3"/>
    <dgm:cxn modelId="{BEE33807-E07E-4EAB-B454-0F66FD0D28A1}" type="presParOf" srcId="{825AFCF0-707E-4D36-8325-F3D39D4DDA8E}" destId="{162E5B1C-E362-441F-B1AE-2D23C3508959}"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7DE6842-8627-48E1-8224-AFF5C746913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12BA9D8-C82D-4F7F-B37C-19F249A6EE10}">
      <dgm:prSet phldrT="[Text]"/>
      <dgm:spPr>
        <a:solidFill>
          <a:srgbClr val="004065"/>
        </a:solidFill>
      </dgm:spPr>
      <dgm:t>
        <a:bodyPr/>
        <a:lstStyle/>
        <a:p>
          <a:r>
            <a:rPr lang="en-US" dirty="0"/>
            <a:t>Link quality and equity</a:t>
          </a:r>
        </a:p>
      </dgm:t>
    </dgm:pt>
    <dgm:pt modelId="{FFB5D5B3-0915-45F8-8DEA-B854C018FB53}" type="parTrans" cxnId="{D01EB91F-DEB8-455B-8039-D3394DDFBC19}">
      <dgm:prSet/>
      <dgm:spPr/>
      <dgm:t>
        <a:bodyPr/>
        <a:lstStyle/>
        <a:p>
          <a:endParaRPr lang="en-US"/>
        </a:p>
      </dgm:t>
    </dgm:pt>
    <dgm:pt modelId="{D70DEB02-AE98-4BD5-AA54-FA4ECB9BBAB8}" type="sibTrans" cxnId="{D01EB91F-DEB8-455B-8039-D3394DDFBC19}">
      <dgm:prSet/>
      <dgm:spPr>
        <a:solidFill>
          <a:srgbClr val="004065">
            <a:alpha val="60000"/>
          </a:srgbClr>
        </a:solidFill>
      </dgm:spPr>
      <dgm:t>
        <a:bodyPr/>
        <a:lstStyle/>
        <a:p>
          <a:endParaRPr lang="en-US" dirty="0"/>
        </a:p>
      </dgm:t>
    </dgm:pt>
    <dgm:pt modelId="{F03DA0A1-ED91-4386-9BFA-CD009BC06749}">
      <dgm:prSet phldrT="[Text]"/>
      <dgm:spPr>
        <a:solidFill>
          <a:srgbClr val="004065"/>
        </a:solidFill>
      </dgm:spPr>
      <dgm:t>
        <a:bodyPr/>
        <a:lstStyle/>
        <a:p>
          <a:r>
            <a:rPr lang="en-US" dirty="0"/>
            <a:t>Create culture of equity</a:t>
          </a:r>
        </a:p>
      </dgm:t>
    </dgm:pt>
    <dgm:pt modelId="{0C09D6DF-DA79-4BEE-BB24-564A67D7A12B}" type="parTrans" cxnId="{96B0DF91-6AB9-45BB-992E-EBA4C26C5A8D}">
      <dgm:prSet/>
      <dgm:spPr/>
      <dgm:t>
        <a:bodyPr/>
        <a:lstStyle/>
        <a:p>
          <a:endParaRPr lang="en-US"/>
        </a:p>
      </dgm:t>
    </dgm:pt>
    <dgm:pt modelId="{97B1544B-B49E-4701-8701-6266A48960CC}" type="sibTrans" cxnId="{96B0DF91-6AB9-45BB-992E-EBA4C26C5A8D}">
      <dgm:prSet/>
      <dgm:spPr>
        <a:solidFill>
          <a:srgbClr val="004065">
            <a:alpha val="60000"/>
          </a:srgbClr>
        </a:solidFill>
      </dgm:spPr>
      <dgm:t>
        <a:bodyPr/>
        <a:lstStyle/>
        <a:p>
          <a:endParaRPr lang="en-US" dirty="0"/>
        </a:p>
      </dgm:t>
    </dgm:pt>
    <dgm:pt modelId="{A1324817-B179-4E9A-950E-164F0047F2CD}">
      <dgm:prSet phldrT="[Text]"/>
      <dgm:spPr>
        <a:solidFill>
          <a:srgbClr val="004065"/>
        </a:solidFill>
      </dgm:spPr>
      <dgm:t>
        <a:bodyPr/>
        <a:lstStyle/>
        <a:p>
          <a:r>
            <a:rPr lang="en-US" dirty="0"/>
            <a:t>Diagnose disparity</a:t>
          </a:r>
        </a:p>
      </dgm:t>
    </dgm:pt>
    <dgm:pt modelId="{B048C2E7-A2AF-4028-9A08-51C4668CFE0D}" type="parTrans" cxnId="{5011857A-F9CD-4BE0-9131-40FA4CBC4A4F}">
      <dgm:prSet/>
      <dgm:spPr/>
      <dgm:t>
        <a:bodyPr/>
        <a:lstStyle/>
        <a:p>
          <a:endParaRPr lang="en-US"/>
        </a:p>
      </dgm:t>
    </dgm:pt>
    <dgm:pt modelId="{230FA26F-5341-4BD5-A4F7-AF46BA4E2DC0}" type="sibTrans" cxnId="{5011857A-F9CD-4BE0-9131-40FA4CBC4A4F}">
      <dgm:prSet/>
      <dgm:spPr>
        <a:solidFill>
          <a:srgbClr val="004065">
            <a:alpha val="60000"/>
          </a:srgbClr>
        </a:solidFill>
      </dgm:spPr>
      <dgm:t>
        <a:bodyPr/>
        <a:lstStyle/>
        <a:p>
          <a:endParaRPr lang="en-US" dirty="0"/>
        </a:p>
      </dgm:t>
    </dgm:pt>
    <dgm:pt modelId="{08B29F49-1075-40C2-B078-AF809B536824}">
      <dgm:prSet phldrT="[Text]"/>
      <dgm:spPr>
        <a:solidFill>
          <a:srgbClr val="004065"/>
        </a:solidFill>
      </dgm:spPr>
      <dgm:t>
        <a:bodyPr/>
        <a:lstStyle/>
        <a:p>
          <a:r>
            <a:rPr lang="en-US" dirty="0"/>
            <a:t>Design intervention</a:t>
          </a:r>
        </a:p>
      </dgm:t>
    </dgm:pt>
    <dgm:pt modelId="{DB2EB5D3-3008-472C-A906-21A6F750253A}" type="parTrans" cxnId="{42D07AF3-DA12-471E-8959-E435AA097139}">
      <dgm:prSet/>
      <dgm:spPr/>
      <dgm:t>
        <a:bodyPr/>
        <a:lstStyle/>
        <a:p>
          <a:endParaRPr lang="en-US"/>
        </a:p>
      </dgm:t>
    </dgm:pt>
    <dgm:pt modelId="{033B0CB3-AC58-4C1B-AF8F-E37E6A2D1AE2}" type="sibTrans" cxnId="{42D07AF3-DA12-471E-8959-E435AA097139}">
      <dgm:prSet/>
      <dgm:spPr>
        <a:solidFill>
          <a:srgbClr val="004065">
            <a:alpha val="60000"/>
          </a:srgbClr>
        </a:solidFill>
      </dgm:spPr>
      <dgm:t>
        <a:bodyPr/>
        <a:lstStyle/>
        <a:p>
          <a:endParaRPr lang="en-US" dirty="0"/>
        </a:p>
      </dgm:t>
    </dgm:pt>
    <dgm:pt modelId="{C49FA38E-BF29-42AB-A24C-56CA0D8EC5F0}">
      <dgm:prSet phldrT="[Text]"/>
      <dgm:spPr>
        <a:solidFill>
          <a:srgbClr val="004065"/>
        </a:solidFill>
      </dgm:spPr>
      <dgm:t>
        <a:bodyPr/>
        <a:lstStyle/>
        <a:p>
          <a:r>
            <a:rPr lang="en-US" dirty="0"/>
            <a:t>Secure buy-in</a:t>
          </a:r>
        </a:p>
      </dgm:t>
    </dgm:pt>
    <dgm:pt modelId="{F41848B5-39B1-4F0F-9A32-B813AE3CC95B}" type="parTrans" cxnId="{2617D577-9F64-462C-B88B-CEAE4459E566}">
      <dgm:prSet/>
      <dgm:spPr/>
      <dgm:t>
        <a:bodyPr/>
        <a:lstStyle/>
        <a:p>
          <a:endParaRPr lang="en-US"/>
        </a:p>
      </dgm:t>
    </dgm:pt>
    <dgm:pt modelId="{D791FA4B-45DF-4FE9-A702-B8D84C2CE2E2}" type="sibTrans" cxnId="{2617D577-9F64-462C-B88B-CEAE4459E566}">
      <dgm:prSet/>
      <dgm:spPr>
        <a:solidFill>
          <a:srgbClr val="004065">
            <a:alpha val="60000"/>
          </a:srgbClr>
        </a:solidFill>
      </dgm:spPr>
      <dgm:t>
        <a:bodyPr/>
        <a:lstStyle/>
        <a:p>
          <a:endParaRPr lang="en-US" dirty="0"/>
        </a:p>
      </dgm:t>
    </dgm:pt>
    <dgm:pt modelId="{066E21BC-CE5B-4729-BAB2-BD0CD2529496}">
      <dgm:prSet phldrT="[Text]"/>
      <dgm:spPr>
        <a:solidFill>
          <a:srgbClr val="004065"/>
        </a:solidFill>
      </dgm:spPr>
      <dgm:t>
        <a:bodyPr/>
        <a:lstStyle/>
        <a:p>
          <a:r>
            <a:rPr lang="en-US" dirty="0"/>
            <a:t>Implement and sustain change</a:t>
          </a:r>
        </a:p>
      </dgm:t>
    </dgm:pt>
    <dgm:pt modelId="{C3A34132-A240-4F8B-A670-96207B54635B}" type="parTrans" cxnId="{94A5BFDC-250F-4F49-A47E-0567996AA1A9}">
      <dgm:prSet/>
      <dgm:spPr/>
      <dgm:t>
        <a:bodyPr/>
        <a:lstStyle/>
        <a:p>
          <a:endParaRPr lang="en-US"/>
        </a:p>
      </dgm:t>
    </dgm:pt>
    <dgm:pt modelId="{585B8462-73EB-48F9-AAC3-95FC68D3E191}" type="sibTrans" cxnId="{94A5BFDC-250F-4F49-A47E-0567996AA1A9}">
      <dgm:prSet/>
      <dgm:spPr>
        <a:solidFill>
          <a:srgbClr val="004065">
            <a:alpha val="60000"/>
          </a:srgbClr>
        </a:solidFill>
      </dgm:spPr>
      <dgm:t>
        <a:bodyPr/>
        <a:lstStyle/>
        <a:p>
          <a:endParaRPr lang="en-US" dirty="0"/>
        </a:p>
      </dgm:t>
    </dgm:pt>
    <dgm:pt modelId="{7F0E6E5F-BA29-463C-BDBA-704D5EA76EF5}" type="pres">
      <dgm:prSet presAssocID="{A7DE6842-8627-48E1-8224-AFF5C746913E}" presName="Name0" presStyleCnt="0">
        <dgm:presLayoutVars>
          <dgm:dir/>
          <dgm:resizeHandles val="exact"/>
        </dgm:presLayoutVars>
      </dgm:prSet>
      <dgm:spPr/>
    </dgm:pt>
    <dgm:pt modelId="{66C0DC1D-C429-46AE-98D0-52149ECD8626}" type="pres">
      <dgm:prSet presAssocID="{012BA9D8-C82D-4F7F-B37C-19F249A6EE10}" presName="node" presStyleLbl="node1" presStyleIdx="0" presStyleCnt="6" custScaleX="125565" custScaleY="133105" custRadScaleRad="83468" custRadScaleInc="-3356">
        <dgm:presLayoutVars>
          <dgm:bulletEnabled val="1"/>
        </dgm:presLayoutVars>
      </dgm:prSet>
      <dgm:spPr/>
    </dgm:pt>
    <dgm:pt modelId="{8E69F687-B07A-4443-A90B-84E2792B5E90}" type="pres">
      <dgm:prSet presAssocID="{D70DEB02-AE98-4BD5-AA54-FA4ECB9BBAB8}" presName="sibTrans" presStyleLbl="sibTrans2D1" presStyleIdx="0" presStyleCnt="6"/>
      <dgm:spPr/>
    </dgm:pt>
    <dgm:pt modelId="{3B486D32-71D4-42BD-9981-58DE26A31756}" type="pres">
      <dgm:prSet presAssocID="{D70DEB02-AE98-4BD5-AA54-FA4ECB9BBAB8}" presName="connectorText" presStyleLbl="sibTrans2D1" presStyleIdx="0" presStyleCnt="6"/>
      <dgm:spPr/>
    </dgm:pt>
    <dgm:pt modelId="{0607BF6E-5405-4535-A1AD-4962B9DB6262}" type="pres">
      <dgm:prSet presAssocID="{F03DA0A1-ED91-4386-9BFA-CD009BC06749}" presName="node" presStyleLbl="node1" presStyleIdx="1" presStyleCnt="6" custScaleX="125564" custScaleY="116552" custRadScaleRad="89489" custRadScaleInc="42279">
        <dgm:presLayoutVars>
          <dgm:bulletEnabled val="1"/>
        </dgm:presLayoutVars>
      </dgm:prSet>
      <dgm:spPr/>
    </dgm:pt>
    <dgm:pt modelId="{98433B63-8AB4-472D-A455-CEDF20B833DB}" type="pres">
      <dgm:prSet presAssocID="{97B1544B-B49E-4701-8701-6266A48960CC}" presName="sibTrans" presStyleLbl="sibTrans2D1" presStyleIdx="1" presStyleCnt="6" custLinFactNeighborX="5757" custLinFactNeighborY="-24368"/>
      <dgm:spPr/>
    </dgm:pt>
    <dgm:pt modelId="{F7B20BA0-7981-43AF-A004-397C41D80A2E}" type="pres">
      <dgm:prSet presAssocID="{97B1544B-B49E-4701-8701-6266A48960CC}" presName="connectorText" presStyleLbl="sibTrans2D1" presStyleIdx="1" presStyleCnt="6"/>
      <dgm:spPr/>
    </dgm:pt>
    <dgm:pt modelId="{2033D03C-82D8-40D2-B70B-82EDAEC9E815}" type="pres">
      <dgm:prSet presAssocID="{A1324817-B179-4E9A-950E-164F0047F2CD}" presName="node" presStyleLbl="node1" presStyleIdx="2" presStyleCnt="6" custScaleX="118605" custScaleY="114991" custRadScaleRad="98365" custRadScaleInc="-10595">
        <dgm:presLayoutVars>
          <dgm:bulletEnabled val="1"/>
        </dgm:presLayoutVars>
      </dgm:prSet>
      <dgm:spPr/>
    </dgm:pt>
    <dgm:pt modelId="{9B50626B-66A8-47F4-B356-CA33389484E7}" type="pres">
      <dgm:prSet presAssocID="{230FA26F-5341-4BD5-A4F7-AF46BA4E2DC0}" presName="sibTrans" presStyleLbl="sibTrans2D1" presStyleIdx="2" presStyleCnt="6" custLinFactNeighborX="22581" custLinFactNeighborY="59514"/>
      <dgm:spPr/>
    </dgm:pt>
    <dgm:pt modelId="{AAD53A09-2F5D-4114-8A18-86E53FB9913D}" type="pres">
      <dgm:prSet presAssocID="{230FA26F-5341-4BD5-A4F7-AF46BA4E2DC0}" presName="connectorText" presStyleLbl="sibTrans2D1" presStyleIdx="2" presStyleCnt="6"/>
      <dgm:spPr/>
    </dgm:pt>
    <dgm:pt modelId="{DB4B3987-9B14-40C6-8464-0260D2961E03}" type="pres">
      <dgm:prSet presAssocID="{08B29F49-1075-40C2-B078-AF809B536824}" presName="node" presStyleLbl="node1" presStyleIdx="3" presStyleCnt="6" custScaleX="117625" custScaleY="114105">
        <dgm:presLayoutVars>
          <dgm:bulletEnabled val="1"/>
        </dgm:presLayoutVars>
      </dgm:prSet>
      <dgm:spPr/>
    </dgm:pt>
    <dgm:pt modelId="{750D2389-4107-486D-AF14-F364F6EB7349}" type="pres">
      <dgm:prSet presAssocID="{033B0CB3-AC58-4C1B-AF8F-E37E6A2D1AE2}" presName="sibTrans" presStyleLbl="sibTrans2D1" presStyleIdx="3" presStyleCnt="6" custLinFactNeighborX="-52264" custLinFactNeighborY="66304"/>
      <dgm:spPr/>
    </dgm:pt>
    <dgm:pt modelId="{D746D44D-F589-462C-8EC9-85C715C77827}" type="pres">
      <dgm:prSet presAssocID="{033B0CB3-AC58-4C1B-AF8F-E37E6A2D1AE2}" presName="connectorText" presStyleLbl="sibTrans2D1" presStyleIdx="3" presStyleCnt="6"/>
      <dgm:spPr/>
    </dgm:pt>
    <dgm:pt modelId="{DC3ED646-9F1E-4B2F-A7A2-DC20592D5DAA}" type="pres">
      <dgm:prSet presAssocID="{C49FA38E-BF29-42AB-A24C-56CA0D8EC5F0}" presName="node" presStyleLbl="node1" presStyleIdx="4" presStyleCnt="6" custScaleX="116645" custScaleY="107938">
        <dgm:presLayoutVars>
          <dgm:bulletEnabled val="1"/>
        </dgm:presLayoutVars>
      </dgm:prSet>
      <dgm:spPr/>
    </dgm:pt>
    <dgm:pt modelId="{32B6B6A4-05A9-45BC-8381-5750F3F1ED33}" type="pres">
      <dgm:prSet presAssocID="{D791FA4B-45DF-4FE9-A702-B8D84C2CE2E2}" presName="sibTrans" presStyleLbl="sibTrans2D1" presStyleIdx="4" presStyleCnt="6"/>
      <dgm:spPr/>
    </dgm:pt>
    <dgm:pt modelId="{515B7FAF-BBE7-4889-A259-0E9C56F5FD6B}" type="pres">
      <dgm:prSet presAssocID="{D791FA4B-45DF-4FE9-A702-B8D84C2CE2E2}" presName="connectorText" presStyleLbl="sibTrans2D1" presStyleIdx="4" presStyleCnt="6"/>
      <dgm:spPr/>
    </dgm:pt>
    <dgm:pt modelId="{74597C04-FE8D-4C7D-8F2E-0988EC444DAD}" type="pres">
      <dgm:prSet presAssocID="{066E21BC-CE5B-4729-BAB2-BD0CD2529496}" presName="node" presStyleLbl="node1" presStyleIdx="5" presStyleCnt="6" custScaleX="120912" custScaleY="133296" custRadScaleRad="96893" custRadScaleInc="-53631">
        <dgm:presLayoutVars>
          <dgm:bulletEnabled val="1"/>
        </dgm:presLayoutVars>
      </dgm:prSet>
      <dgm:spPr/>
    </dgm:pt>
    <dgm:pt modelId="{CC62915D-CF35-480D-B068-BA2B6FEDB7FF}" type="pres">
      <dgm:prSet presAssocID="{585B8462-73EB-48F9-AAC3-95FC68D3E191}" presName="sibTrans" presStyleLbl="sibTrans2D1" presStyleIdx="5" presStyleCnt="6"/>
      <dgm:spPr/>
    </dgm:pt>
    <dgm:pt modelId="{59D32261-63FD-407A-BAFE-4D9706C0C107}" type="pres">
      <dgm:prSet presAssocID="{585B8462-73EB-48F9-AAC3-95FC68D3E191}" presName="connectorText" presStyleLbl="sibTrans2D1" presStyleIdx="5" presStyleCnt="6"/>
      <dgm:spPr/>
    </dgm:pt>
  </dgm:ptLst>
  <dgm:cxnLst>
    <dgm:cxn modelId="{3853F407-6C8B-41F3-B6DF-F3CC2CE5165A}" type="presOf" srcId="{A1324817-B179-4E9A-950E-164F0047F2CD}" destId="{2033D03C-82D8-40D2-B70B-82EDAEC9E815}" srcOrd="0" destOrd="0" presId="urn:microsoft.com/office/officeart/2005/8/layout/cycle7"/>
    <dgm:cxn modelId="{96AF820B-BB2D-481B-A2B6-AC159B70D4B2}" type="presOf" srcId="{585B8462-73EB-48F9-AAC3-95FC68D3E191}" destId="{CC62915D-CF35-480D-B068-BA2B6FEDB7FF}" srcOrd="0" destOrd="0" presId="urn:microsoft.com/office/officeart/2005/8/layout/cycle7"/>
    <dgm:cxn modelId="{F5099B1C-8D8F-4A82-A04C-0D4C0F1B9DC6}" type="presOf" srcId="{012BA9D8-C82D-4F7F-B37C-19F249A6EE10}" destId="{66C0DC1D-C429-46AE-98D0-52149ECD8626}" srcOrd="0" destOrd="0" presId="urn:microsoft.com/office/officeart/2005/8/layout/cycle7"/>
    <dgm:cxn modelId="{D01EB91F-DEB8-455B-8039-D3394DDFBC19}" srcId="{A7DE6842-8627-48E1-8224-AFF5C746913E}" destId="{012BA9D8-C82D-4F7F-B37C-19F249A6EE10}" srcOrd="0" destOrd="0" parTransId="{FFB5D5B3-0915-45F8-8DEA-B854C018FB53}" sibTransId="{D70DEB02-AE98-4BD5-AA54-FA4ECB9BBAB8}"/>
    <dgm:cxn modelId="{CB1D5321-5722-4E05-B2B1-5E4BCEAF503A}" type="presOf" srcId="{A7DE6842-8627-48E1-8224-AFF5C746913E}" destId="{7F0E6E5F-BA29-463C-BDBA-704D5EA76EF5}" srcOrd="0" destOrd="0" presId="urn:microsoft.com/office/officeart/2005/8/layout/cycle7"/>
    <dgm:cxn modelId="{81E08961-8CFD-427E-948E-8C13ED32E0D5}" type="presOf" srcId="{D70DEB02-AE98-4BD5-AA54-FA4ECB9BBAB8}" destId="{8E69F687-B07A-4443-A90B-84E2792B5E90}" srcOrd="0" destOrd="0" presId="urn:microsoft.com/office/officeart/2005/8/layout/cycle7"/>
    <dgm:cxn modelId="{5763D669-C946-4220-907D-D7583C8D8226}" type="presOf" srcId="{08B29F49-1075-40C2-B078-AF809B536824}" destId="{DB4B3987-9B14-40C6-8464-0260D2961E03}" srcOrd="0" destOrd="0" presId="urn:microsoft.com/office/officeart/2005/8/layout/cycle7"/>
    <dgm:cxn modelId="{BDB59450-144B-4D72-97F1-CD3DBE534489}" type="presOf" srcId="{97B1544B-B49E-4701-8701-6266A48960CC}" destId="{98433B63-8AB4-472D-A455-CEDF20B833DB}" srcOrd="0" destOrd="0" presId="urn:microsoft.com/office/officeart/2005/8/layout/cycle7"/>
    <dgm:cxn modelId="{96872F55-5AA8-4137-BA06-1712684D20ED}" type="presOf" srcId="{D791FA4B-45DF-4FE9-A702-B8D84C2CE2E2}" destId="{32B6B6A4-05A9-45BC-8381-5750F3F1ED33}" srcOrd="0" destOrd="0" presId="urn:microsoft.com/office/officeart/2005/8/layout/cycle7"/>
    <dgm:cxn modelId="{2617D577-9F64-462C-B88B-CEAE4459E566}" srcId="{A7DE6842-8627-48E1-8224-AFF5C746913E}" destId="{C49FA38E-BF29-42AB-A24C-56CA0D8EC5F0}" srcOrd="4" destOrd="0" parTransId="{F41848B5-39B1-4F0F-9A32-B813AE3CC95B}" sibTransId="{D791FA4B-45DF-4FE9-A702-B8D84C2CE2E2}"/>
    <dgm:cxn modelId="{5011857A-F9CD-4BE0-9131-40FA4CBC4A4F}" srcId="{A7DE6842-8627-48E1-8224-AFF5C746913E}" destId="{A1324817-B179-4E9A-950E-164F0047F2CD}" srcOrd="2" destOrd="0" parTransId="{B048C2E7-A2AF-4028-9A08-51C4668CFE0D}" sibTransId="{230FA26F-5341-4BD5-A4F7-AF46BA4E2DC0}"/>
    <dgm:cxn modelId="{96B0DF91-6AB9-45BB-992E-EBA4C26C5A8D}" srcId="{A7DE6842-8627-48E1-8224-AFF5C746913E}" destId="{F03DA0A1-ED91-4386-9BFA-CD009BC06749}" srcOrd="1" destOrd="0" parTransId="{0C09D6DF-DA79-4BEE-BB24-564A67D7A12B}" sibTransId="{97B1544B-B49E-4701-8701-6266A48960CC}"/>
    <dgm:cxn modelId="{AA64E797-4E37-40A0-892C-1162CBE9D431}" type="presOf" srcId="{F03DA0A1-ED91-4386-9BFA-CD009BC06749}" destId="{0607BF6E-5405-4535-A1AD-4962B9DB6262}" srcOrd="0" destOrd="0" presId="urn:microsoft.com/office/officeart/2005/8/layout/cycle7"/>
    <dgm:cxn modelId="{5C4C1DAC-469E-4671-965B-E1617CFB33BF}" type="presOf" srcId="{585B8462-73EB-48F9-AAC3-95FC68D3E191}" destId="{59D32261-63FD-407A-BAFE-4D9706C0C107}" srcOrd="1" destOrd="0" presId="urn:microsoft.com/office/officeart/2005/8/layout/cycle7"/>
    <dgm:cxn modelId="{0E2ED3AE-51D7-4541-80F5-018E2CF51AE0}" type="presOf" srcId="{230FA26F-5341-4BD5-A4F7-AF46BA4E2DC0}" destId="{AAD53A09-2F5D-4114-8A18-86E53FB9913D}" srcOrd="1" destOrd="0" presId="urn:microsoft.com/office/officeart/2005/8/layout/cycle7"/>
    <dgm:cxn modelId="{F3F00DB7-7853-4022-8785-CB5EB6D7A63E}" type="presOf" srcId="{C49FA38E-BF29-42AB-A24C-56CA0D8EC5F0}" destId="{DC3ED646-9F1E-4B2F-A7A2-DC20592D5DAA}" srcOrd="0" destOrd="0" presId="urn:microsoft.com/office/officeart/2005/8/layout/cycle7"/>
    <dgm:cxn modelId="{9C3417C5-3C0D-44EC-97BA-BA1C57A931E3}" type="presOf" srcId="{D70DEB02-AE98-4BD5-AA54-FA4ECB9BBAB8}" destId="{3B486D32-71D4-42BD-9981-58DE26A31756}" srcOrd="1" destOrd="0" presId="urn:microsoft.com/office/officeart/2005/8/layout/cycle7"/>
    <dgm:cxn modelId="{A00FF4C7-D1D2-4D1C-B286-EF03F3B44AE7}" type="presOf" srcId="{033B0CB3-AC58-4C1B-AF8F-E37E6A2D1AE2}" destId="{D746D44D-F589-462C-8EC9-85C715C77827}" srcOrd="1" destOrd="0" presId="urn:microsoft.com/office/officeart/2005/8/layout/cycle7"/>
    <dgm:cxn modelId="{CAA781D6-9966-4A71-9D8E-F9C36A16B1D1}" type="presOf" srcId="{066E21BC-CE5B-4729-BAB2-BD0CD2529496}" destId="{74597C04-FE8D-4C7D-8F2E-0988EC444DAD}" srcOrd="0" destOrd="0" presId="urn:microsoft.com/office/officeart/2005/8/layout/cycle7"/>
    <dgm:cxn modelId="{34680CD9-6804-493B-ACDD-37F98F31DB26}" type="presOf" srcId="{D791FA4B-45DF-4FE9-A702-B8D84C2CE2E2}" destId="{515B7FAF-BBE7-4889-A259-0E9C56F5FD6B}" srcOrd="1" destOrd="0" presId="urn:microsoft.com/office/officeart/2005/8/layout/cycle7"/>
    <dgm:cxn modelId="{94A5BFDC-250F-4F49-A47E-0567996AA1A9}" srcId="{A7DE6842-8627-48E1-8224-AFF5C746913E}" destId="{066E21BC-CE5B-4729-BAB2-BD0CD2529496}" srcOrd="5" destOrd="0" parTransId="{C3A34132-A240-4F8B-A670-96207B54635B}" sibTransId="{585B8462-73EB-48F9-AAC3-95FC68D3E191}"/>
    <dgm:cxn modelId="{011DE9EB-BAFB-4F2C-A84B-BAF6C7B201BC}" type="presOf" srcId="{230FA26F-5341-4BD5-A4F7-AF46BA4E2DC0}" destId="{9B50626B-66A8-47F4-B356-CA33389484E7}" srcOrd="0" destOrd="0" presId="urn:microsoft.com/office/officeart/2005/8/layout/cycle7"/>
    <dgm:cxn modelId="{445723F1-E6BB-4368-9B63-E3B382EEF3F7}" type="presOf" srcId="{97B1544B-B49E-4701-8701-6266A48960CC}" destId="{F7B20BA0-7981-43AF-A004-397C41D80A2E}" srcOrd="1" destOrd="0" presId="urn:microsoft.com/office/officeart/2005/8/layout/cycle7"/>
    <dgm:cxn modelId="{42D07AF3-DA12-471E-8959-E435AA097139}" srcId="{A7DE6842-8627-48E1-8224-AFF5C746913E}" destId="{08B29F49-1075-40C2-B078-AF809B536824}" srcOrd="3" destOrd="0" parTransId="{DB2EB5D3-3008-472C-A906-21A6F750253A}" sibTransId="{033B0CB3-AC58-4C1B-AF8F-E37E6A2D1AE2}"/>
    <dgm:cxn modelId="{AB2899FC-BA05-4AE1-932B-0E38A09043B8}" type="presOf" srcId="{033B0CB3-AC58-4C1B-AF8F-E37E6A2D1AE2}" destId="{750D2389-4107-486D-AF14-F364F6EB7349}" srcOrd="0" destOrd="0" presId="urn:microsoft.com/office/officeart/2005/8/layout/cycle7"/>
    <dgm:cxn modelId="{52286348-D6D9-4085-9B0F-D3A01658D06E}" type="presParOf" srcId="{7F0E6E5F-BA29-463C-BDBA-704D5EA76EF5}" destId="{66C0DC1D-C429-46AE-98D0-52149ECD8626}" srcOrd="0" destOrd="0" presId="urn:microsoft.com/office/officeart/2005/8/layout/cycle7"/>
    <dgm:cxn modelId="{8D982D6F-B9FD-482D-A3FD-6ECC17009B8C}" type="presParOf" srcId="{7F0E6E5F-BA29-463C-BDBA-704D5EA76EF5}" destId="{8E69F687-B07A-4443-A90B-84E2792B5E90}" srcOrd="1" destOrd="0" presId="urn:microsoft.com/office/officeart/2005/8/layout/cycle7"/>
    <dgm:cxn modelId="{00DEB281-19C9-4540-820D-E22A935BBA44}" type="presParOf" srcId="{8E69F687-B07A-4443-A90B-84E2792B5E90}" destId="{3B486D32-71D4-42BD-9981-58DE26A31756}" srcOrd="0" destOrd="0" presId="urn:microsoft.com/office/officeart/2005/8/layout/cycle7"/>
    <dgm:cxn modelId="{58A7603B-C281-44A5-A826-8F50D9235F91}" type="presParOf" srcId="{7F0E6E5F-BA29-463C-BDBA-704D5EA76EF5}" destId="{0607BF6E-5405-4535-A1AD-4962B9DB6262}" srcOrd="2" destOrd="0" presId="urn:microsoft.com/office/officeart/2005/8/layout/cycle7"/>
    <dgm:cxn modelId="{30ABBE12-E9C2-4F16-AF75-4711A0DC51B9}" type="presParOf" srcId="{7F0E6E5F-BA29-463C-BDBA-704D5EA76EF5}" destId="{98433B63-8AB4-472D-A455-CEDF20B833DB}" srcOrd="3" destOrd="0" presId="urn:microsoft.com/office/officeart/2005/8/layout/cycle7"/>
    <dgm:cxn modelId="{A9419C5D-0116-4F45-A006-ECB34D153145}" type="presParOf" srcId="{98433B63-8AB4-472D-A455-CEDF20B833DB}" destId="{F7B20BA0-7981-43AF-A004-397C41D80A2E}" srcOrd="0" destOrd="0" presId="urn:microsoft.com/office/officeart/2005/8/layout/cycle7"/>
    <dgm:cxn modelId="{3F3DB8CD-4760-4113-B6BF-15238EB9A154}" type="presParOf" srcId="{7F0E6E5F-BA29-463C-BDBA-704D5EA76EF5}" destId="{2033D03C-82D8-40D2-B70B-82EDAEC9E815}" srcOrd="4" destOrd="0" presId="urn:microsoft.com/office/officeart/2005/8/layout/cycle7"/>
    <dgm:cxn modelId="{833CEE66-1664-4E55-8649-2647ED96F598}" type="presParOf" srcId="{7F0E6E5F-BA29-463C-BDBA-704D5EA76EF5}" destId="{9B50626B-66A8-47F4-B356-CA33389484E7}" srcOrd="5" destOrd="0" presId="urn:microsoft.com/office/officeart/2005/8/layout/cycle7"/>
    <dgm:cxn modelId="{AEA4F652-F5EC-4677-9E14-9C1F6614E224}" type="presParOf" srcId="{9B50626B-66A8-47F4-B356-CA33389484E7}" destId="{AAD53A09-2F5D-4114-8A18-86E53FB9913D}" srcOrd="0" destOrd="0" presId="urn:microsoft.com/office/officeart/2005/8/layout/cycle7"/>
    <dgm:cxn modelId="{67A79D45-81F9-45D8-B9A6-B6C2511C8A46}" type="presParOf" srcId="{7F0E6E5F-BA29-463C-BDBA-704D5EA76EF5}" destId="{DB4B3987-9B14-40C6-8464-0260D2961E03}" srcOrd="6" destOrd="0" presId="urn:microsoft.com/office/officeart/2005/8/layout/cycle7"/>
    <dgm:cxn modelId="{541BEFAC-27D8-4916-B38E-D2A879774BAA}" type="presParOf" srcId="{7F0E6E5F-BA29-463C-BDBA-704D5EA76EF5}" destId="{750D2389-4107-486D-AF14-F364F6EB7349}" srcOrd="7" destOrd="0" presId="urn:microsoft.com/office/officeart/2005/8/layout/cycle7"/>
    <dgm:cxn modelId="{26E60FD2-4351-4ADB-8F46-AF699E9A1348}" type="presParOf" srcId="{750D2389-4107-486D-AF14-F364F6EB7349}" destId="{D746D44D-F589-462C-8EC9-85C715C77827}" srcOrd="0" destOrd="0" presId="urn:microsoft.com/office/officeart/2005/8/layout/cycle7"/>
    <dgm:cxn modelId="{37CAFE2A-6B1F-4738-81A3-738AC4F28218}" type="presParOf" srcId="{7F0E6E5F-BA29-463C-BDBA-704D5EA76EF5}" destId="{DC3ED646-9F1E-4B2F-A7A2-DC20592D5DAA}" srcOrd="8" destOrd="0" presId="urn:microsoft.com/office/officeart/2005/8/layout/cycle7"/>
    <dgm:cxn modelId="{9328FFF6-E3CC-41C3-AB06-886ADCCC7D0E}" type="presParOf" srcId="{7F0E6E5F-BA29-463C-BDBA-704D5EA76EF5}" destId="{32B6B6A4-05A9-45BC-8381-5750F3F1ED33}" srcOrd="9" destOrd="0" presId="urn:microsoft.com/office/officeart/2005/8/layout/cycle7"/>
    <dgm:cxn modelId="{4C614229-7D01-4D67-B10B-24243D216916}" type="presParOf" srcId="{32B6B6A4-05A9-45BC-8381-5750F3F1ED33}" destId="{515B7FAF-BBE7-4889-A259-0E9C56F5FD6B}" srcOrd="0" destOrd="0" presId="urn:microsoft.com/office/officeart/2005/8/layout/cycle7"/>
    <dgm:cxn modelId="{2F4BA93C-DEAE-4979-8B1E-8AB3F8A5ABCE}" type="presParOf" srcId="{7F0E6E5F-BA29-463C-BDBA-704D5EA76EF5}" destId="{74597C04-FE8D-4C7D-8F2E-0988EC444DAD}" srcOrd="10" destOrd="0" presId="urn:microsoft.com/office/officeart/2005/8/layout/cycle7"/>
    <dgm:cxn modelId="{631435B3-7027-4BF9-8F41-A0AA4E98CEF0}" type="presParOf" srcId="{7F0E6E5F-BA29-463C-BDBA-704D5EA76EF5}" destId="{CC62915D-CF35-480D-B068-BA2B6FEDB7FF}" srcOrd="11" destOrd="0" presId="urn:microsoft.com/office/officeart/2005/8/layout/cycle7"/>
    <dgm:cxn modelId="{9F14F8DE-94F7-445F-A50A-5F0C6A22F09A}" type="presParOf" srcId="{CC62915D-CF35-480D-B068-BA2B6FEDB7FF}" destId="{59D32261-63FD-407A-BAFE-4D9706C0C10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C6B5167-97B5-4C53-9C3C-F2D07D2EE24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778CDF3-1A54-4BF7-BBF1-29CBC71DE529}">
      <dgm:prSet phldrT="[Text]"/>
      <dgm:spPr>
        <a:solidFill>
          <a:srgbClr val="004065"/>
        </a:solidFill>
        <a:ln>
          <a:noFill/>
        </a:ln>
      </dgm:spPr>
      <dgm:t>
        <a:bodyPr/>
        <a:lstStyle/>
        <a:p>
          <a:r>
            <a:rPr lang="en-US" dirty="0"/>
            <a:t>Collect data to support health equity</a:t>
          </a:r>
        </a:p>
      </dgm:t>
    </dgm:pt>
    <dgm:pt modelId="{65BEDF15-7EF7-4481-A3F0-7CBF57765DAA}" type="parTrans" cxnId="{424E3DE5-1ADA-4563-BF22-C61AEEA1E0FD}">
      <dgm:prSet/>
      <dgm:spPr/>
      <dgm:t>
        <a:bodyPr/>
        <a:lstStyle/>
        <a:p>
          <a:endParaRPr lang="en-US"/>
        </a:p>
      </dgm:t>
    </dgm:pt>
    <dgm:pt modelId="{27A7904C-2A68-4E67-B604-B017AC8984B7}" type="sibTrans" cxnId="{424E3DE5-1ADA-4563-BF22-C61AEEA1E0FD}">
      <dgm:prSet/>
      <dgm:spPr/>
      <dgm:t>
        <a:bodyPr/>
        <a:lstStyle/>
        <a:p>
          <a:endParaRPr lang="en-US"/>
        </a:p>
      </dgm:t>
    </dgm:pt>
    <dgm:pt modelId="{2079775B-8563-4984-B2A8-AAAC5ACB3379}">
      <dgm:prSet phldrT="[Text]"/>
      <dgm:spPr>
        <a:solidFill>
          <a:srgbClr val="004065"/>
        </a:solidFill>
        <a:ln>
          <a:noFill/>
        </a:ln>
      </dgm:spPr>
      <dgm:t>
        <a:bodyPr/>
        <a:lstStyle/>
        <a:p>
          <a:r>
            <a:rPr lang="en-US" dirty="0"/>
            <a:t>Participate in public organizational assessments</a:t>
          </a:r>
        </a:p>
      </dgm:t>
    </dgm:pt>
    <dgm:pt modelId="{6221F2F5-F4DA-4B4F-8D7C-199F6FC57F7F}" type="parTrans" cxnId="{D8A9A022-BD27-415B-B110-4B9376940D70}">
      <dgm:prSet/>
      <dgm:spPr/>
      <dgm:t>
        <a:bodyPr/>
        <a:lstStyle/>
        <a:p>
          <a:endParaRPr lang="en-US"/>
        </a:p>
      </dgm:t>
    </dgm:pt>
    <dgm:pt modelId="{D6B08C25-716E-4350-B426-0458839933E8}" type="sibTrans" cxnId="{D8A9A022-BD27-415B-B110-4B9376940D70}">
      <dgm:prSet/>
      <dgm:spPr/>
      <dgm:t>
        <a:bodyPr/>
        <a:lstStyle/>
        <a:p>
          <a:endParaRPr lang="en-US"/>
        </a:p>
      </dgm:t>
    </dgm:pt>
    <dgm:pt modelId="{560C39EF-93FC-4548-BBD2-237EBC5CA117}">
      <dgm:prSet phldrT="[Text]"/>
      <dgm:spPr>
        <a:solidFill>
          <a:srgbClr val="004065"/>
        </a:solidFill>
        <a:ln>
          <a:noFill/>
        </a:ln>
      </dgm:spPr>
      <dgm:t>
        <a:bodyPr/>
        <a:lstStyle/>
        <a:p>
          <a:r>
            <a:rPr lang="en-US" dirty="0"/>
            <a:t>Create a welcoming environment</a:t>
          </a:r>
        </a:p>
      </dgm:t>
    </dgm:pt>
    <dgm:pt modelId="{CF61380A-9287-46BA-8009-A8FA9CCF199A}" type="parTrans" cxnId="{E783FB76-FE4A-44F8-B27E-9FC2C8F644EE}">
      <dgm:prSet/>
      <dgm:spPr/>
      <dgm:t>
        <a:bodyPr/>
        <a:lstStyle/>
        <a:p>
          <a:endParaRPr lang="en-US"/>
        </a:p>
      </dgm:t>
    </dgm:pt>
    <dgm:pt modelId="{CD4FCE04-9404-4CF8-AC13-422F9817094D}" type="sibTrans" cxnId="{E783FB76-FE4A-44F8-B27E-9FC2C8F644EE}">
      <dgm:prSet/>
      <dgm:spPr/>
      <dgm:t>
        <a:bodyPr/>
        <a:lstStyle/>
        <a:p>
          <a:endParaRPr lang="en-US"/>
        </a:p>
      </dgm:t>
    </dgm:pt>
    <dgm:pt modelId="{DDDA8262-42C6-4A40-8C62-9D21DB87B40A}">
      <dgm:prSet phldrT="[Text]"/>
      <dgm:spPr>
        <a:solidFill>
          <a:srgbClr val="004065"/>
        </a:solidFill>
      </dgm:spPr>
      <dgm:t>
        <a:bodyPr/>
        <a:lstStyle/>
        <a:p>
          <a:r>
            <a:rPr lang="en-US" dirty="0"/>
            <a:t>Support team-based care</a:t>
          </a:r>
        </a:p>
      </dgm:t>
    </dgm:pt>
    <dgm:pt modelId="{E9262C16-B814-42E3-B16A-C499DA594211}" type="parTrans" cxnId="{9C4C9E67-D495-4560-8E23-9C9DE10FDAF0}">
      <dgm:prSet/>
      <dgm:spPr/>
      <dgm:t>
        <a:bodyPr/>
        <a:lstStyle/>
        <a:p>
          <a:endParaRPr lang="en-US"/>
        </a:p>
      </dgm:t>
    </dgm:pt>
    <dgm:pt modelId="{A151F425-CABA-44A1-B27F-CB8269609018}" type="sibTrans" cxnId="{9C4C9E67-D495-4560-8E23-9C9DE10FDAF0}">
      <dgm:prSet/>
      <dgm:spPr/>
      <dgm:t>
        <a:bodyPr/>
        <a:lstStyle/>
        <a:p>
          <a:endParaRPr lang="en-US"/>
        </a:p>
      </dgm:t>
    </dgm:pt>
    <dgm:pt modelId="{B42F1A2C-6672-47EE-BBD5-DC06047751B2}">
      <dgm:prSet phldrT="[Text]"/>
      <dgm:spPr>
        <a:solidFill>
          <a:srgbClr val="004065"/>
        </a:solidFill>
        <a:ln>
          <a:noFill/>
        </a:ln>
      </dgm:spPr>
      <dgm:t>
        <a:bodyPr/>
        <a:lstStyle/>
        <a:p>
          <a:r>
            <a:rPr lang="en-US" dirty="0"/>
            <a:t>Adhere to national policies and standards</a:t>
          </a:r>
        </a:p>
      </dgm:t>
    </dgm:pt>
    <dgm:pt modelId="{58FA6541-9780-44C9-BA2A-8343DE9DA390}" type="parTrans" cxnId="{BE82C1EC-E43D-4756-81A5-FEC2B3FE096B}">
      <dgm:prSet/>
      <dgm:spPr/>
      <dgm:t>
        <a:bodyPr/>
        <a:lstStyle/>
        <a:p>
          <a:endParaRPr lang="en-US"/>
        </a:p>
      </dgm:t>
    </dgm:pt>
    <dgm:pt modelId="{BF729DAD-C915-4DA9-842D-3543149C4FD6}" type="sibTrans" cxnId="{BE82C1EC-E43D-4756-81A5-FEC2B3FE096B}">
      <dgm:prSet/>
      <dgm:spPr/>
      <dgm:t>
        <a:bodyPr/>
        <a:lstStyle/>
        <a:p>
          <a:endParaRPr lang="en-US"/>
        </a:p>
      </dgm:t>
    </dgm:pt>
    <dgm:pt modelId="{FE7478C2-A1A1-454D-9780-934BB4137118}">
      <dgm:prSet phldrT="[Text]"/>
      <dgm:spPr>
        <a:solidFill>
          <a:srgbClr val="004065"/>
        </a:solidFill>
        <a:ln>
          <a:noFill/>
        </a:ln>
      </dgm:spPr>
      <dgm:t>
        <a:bodyPr/>
        <a:lstStyle/>
        <a:p>
          <a:r>
            <a:rPr lang="en-US" dirty="0"/>
            <a:t>Draft, disseminate and enforce non-discrimination policies</a:t>
          </a:r>
        </a:p>
      </dgm:t>
    </dgm:pt>
    <dgm:pt modelId="{2EBFABA3-FE1B-4005-8A03-27D3A1748D00}" type="parTrans" cxnId="{F87070E0-1811-44AC-A408-E09A72EC7034}">
      <dgm:prSet/>
      <dgm:spPr/>
      <dgm:t>
        <a:bodyPr/>
        <a:lstStyle/>
        <a:p>
          <a:endParaRPr lang="en-US"/>
        </a:p>
      </dgm:t>
    </dgm:pt>
    <dgm:pt modelId="{1C371B81-7AB4-44A7-9241-5A313B9E3709}" type="sibTrans" cxnId="{F87070E0-1811-44AC-A408-E09A72EC7034}">
      <dgm:prSet/>
      <dgm:spPr/>
      <dgm:t>
        <a:bodyPr/>
        <a:lstStyle/>
        <a:p>
          <a:endParaRPr lang="en-US"/>
        </a:p>
      </dgm:t>
    </dgm:pt>
    <dgm:pt modelId="{D664C040-3725-4877-BDAB-2BDD28060A1E}" type="pres">
      <dgm:prSet presAssocID="{DC6B5167-97B5-4C53-9C3C-F2D07D2EE24C}" presName="Name0" presStyleCnt="0">
        <dgm:presLayoutVars>
          <dgm:chMax val="7"/>
          <dgm:chPref val="7"/>
          <dgm:dir/>
        </dgm:presLayoutVars>
      </dgm:prSet>
      <dgm:spPr/>
    </dgm:pt>
    <dgm:pt modelId="{5EDEF087-3A6D-41E7-97D5-73C4863BDF6C}" type="pres">
      <dgm:prSet presAssocID="{DC6B5167-97B5-4C53-9C3C-F2D07D2EE24C}" presName="Name1" presStyleCnt="0"/>
      <dgm:spPr/>
    </dgm:pt>
    <dgm:pt modelId="{EC7364CE-4663-41B9-BE2E-B0964373DB43}" type="pres">
      <dgm:prSet presAssocID="{DC6B5167-97B5-4C53-9C3C-F2D07D2EE24C}" presName="cycle" presStyleCnt="0"/>
      <dgm:spPr/>
    </dgm:pt>
    <dgm:pt modelId="{800E1C39-7C77-4AAA-93D0-526AD27C78EB}" type="pres">
      <dgm:prSet presAssocID="{DC6B5167-97B5-4C53-9C3C-F2D07D2EE24C}" presName="srcNode" presStyleLbl="node1" presStyleIdx="0" presStyleCnt="6"/>
      <dgm:spPr/>
    </dgm:pt>
    <dgm:pt modelId="{966D7875-28F0-4D3A-B420-1F37184A85FB}" type="pres">
      <dgm:prSet presAssocID="{DC6B5167-97B5-4C53-9C3C-F2D07D2EE24C}" presName="conn" presStyleLbl="parChTrans1D2" presStyleIdx="0" presStyleCnt="1"/>
      <dgm:spPr/>
    </dgm:pt>
    <dgm:pt modelId="{67994252-D6F3-4D29-8091-DCA9AA041AF8}" type="pres">
      <dgm:prSet presAssocID="{DC6B5167-97B5-4C53-9C3C-F2D07D2EE24C}" presName="extraNode" presStyleLbl="node1" presStyleIdx="0" presStyleCnt="6"/>
      <dgm:spPr/>
    </dgm:pt>
    <dgm:pt modelId="{6FD6F603-FC98-4E51-B0D4-0017CD74BD4D}" type="pres">
      <dgm:prSet presAssocID="{DC6B5167-97B5-4C53-9C3C-F2D07D2EE24C}" presName="dstNode" presStyleLbl="node1" presStyleIdx="0" presStyleCnt="6"/>
      <dgm:spPr/>
    </dgm:pt>
    <dgm:pt modelId="{342E2A62-202B-45DC-99BB-47BC1CA019B2}" type="pres">
      <dgm:prSet presAssocID="{B778CDF3-1A54-4BF7-BBF1-29CBC71DE529}" presName="text_1" presStyleLbl="node1" presStyleIdx="0" presStyleCnt="6">
        <dgm:presLayoutVars>
          <dgm:bulletEnabled val="1"/>
        </dgm:presLayoutVars>
      </dgm:prSet>
      <dgm:spPr/>
    </dgm:pt>
    <dgm:pt modelId="{445A6DAA-6953-4332-8D1D-913292F37399}" type="pres">
      <dgm:prSet presAssocID="{B778CDF3-1A54-4BF7-BBF1-29CBC71DE529}" presName="accent_1" presStyleCnt="0"/>
      <dgm:spPr/>
    </dgm:pt>
    <dgm:pt modelId="{1144EF07-79EC-407F-9425-A1181E997AE8}" type="pres">
      <dgm:prSet presAssocID="{B778CDF3-1A54-4BF7-BBF1-29CBC71DE529}" presName="accentRepeatNode" presStyleLbl="solidFgAcc1" presStyleIdx="0" presStyleCnt="6"/>
      <dgm:spPr>
        <a:ln>
          <a:solidFill>
            <a:srgbClr val="004065"/>
          </a:solidFill>
        </a:ln>
      </dgm:spPr>
    </dgm:pt>
    <dgm:pt modelId="{947F3FE4-E353-4673-A1C0-3B57DC68E1A6}" type="pres">
      <dgm:prSet presAssocID="{2079775B-8563-4984-B2A8-AAAC5ACB3379}" presName="text_2" presStyleLbl="node1" presStyleIdx="1" presStyleCnt="6">
        <dgm:presLayoutVars>
          <dgm:bulletEnabled val="1"/>
        </dgm:presLayoutVars>
      </dgm:prSet>
      <dgm:spPr/>
    </dgm:pt>
    <dgm:pt modelId="{43D2904F-BA44-4C50-8DBF-CF2E3A76EDB3}" type="pres">
      <dgm:prSet presAssocID="{2079775B-8563-4984-B2A8-AAAC5ACB3379}" presName="accent_2" presStyleCnt="0"/>
      <dgm:spPr/>
    </dgm:pt>
    <dgm:pt modelId="{33D6785E-8363-481A-83FA-62E797E6223F}" type="pres">
      <dgm:prSet presAssocID="{2079775B-8563-4984-B2A8-AAAC5ACB3379}" presName="accentRepeatNode" presStyleLbl="solidFgAcc1" presStyleIdx="1" presStyleCnt="6"/>
      <dgm:spPr>
        <a:ln>
          <a:solidFill>
            <a:srgbClr val="004065"/>
          </a:solidFill>
        </a:ln>
      </dgm:spPr>
    </dgm:pt>
    <dgm:pt modelId="{856BC2B4-965D-4AB5-8115-FEF6D47F81C6}" type="pres">
      <dgm:prSet presAssocID="{560C39EF-93FC-4548-BBD2-237EBC5CA117}" presName="text_3" presStyleLbl="node1" presStyleIdx="2" presStyleCnt="6">
        <dgm:presLayoutVars>
          <dgm:bulletEnabled val="1"/>
        </dgm:presLayoutVars>
      </dgm:prSet>
      <dgm:spPr/>
    </dgm:pt>
    <dgm:pt modelId="{E3BD9804-4103-4F69-9852-953D4A5AA46D}" type="pres">
      <dgm:prSet presAssocID="{560C39EF-93FC-4548-BBD2-237EBC5CA117}" presName="accent_3" presStyleCnt="0"/>
      <dgm:spPr/>
    </dgm:pt>
    <dgm:pt modelId="{C2006EA2-5BD4-46CC-96AD-6DD20B67515C}" type="pres">
      <dgm:prSet presAssocID="{560C39EF-93FC-4548-BBD2-237EBC5CA117}" presName="accentRepeatNode" presStyleLbl="solidFgAcc1" presStyleIdx="2" presStyleCnt="6"/>
      <dgm:spPr>
        <a:ln>
          <a:solidFill>
            <a:srgbClr val="004065"/>
          </a:solidFill>
        </a:ln>
      </dgm:spPr>
    </dgm:pt>
    <dgm:pt modelId="{91311F37-78EE-450A-951D-AC3063CA1C0F}" type="pres">
      <dgm:prSet presAssocID="{DDDA8262-42C6-4A40-8C62-9D21DB87B40A}" presName="text_4" presStyleLbl="node1" presStyleIdx="3" presStyleCnt="6" custLinFactNeighborX="1133" custLinFactNeighborY="-15982">
        <dgm:presLayoutVars>
          <dgm:bulletEnabled val="1"/>
        </dgm:presLayoutVars>
      </dgm:prSet>
      <dgm:spPr/>
    </dgm:pt>
    <dgm:pt modelId="{B84C162A-702D-4BCC-8055-256A8BBF955D}" type="pres">
      <dgm:prSet presAssocID="{DDDA8262-42C6-4A40-8C62-9D21DB87B40A}" presName="accent_4" presStyleCnt="0"/>
      <dgm:spPr/>
    </dgm:pt>
    <dgm:pt modelId="{ADD13A8A-FB64-44C4-8240-AFE68BAA14FA}" type="pres">
      <dgm:prSet presAssocID="{DDDA8262-42C6-4A40-8C62-9D21DB87B40A}" presName="accentRepeatNode" presStyleLbl="solidFgAcc1" presStyleIdx="3" presStyleCnt="6"/>
      <dgm:spPr>
        <a:ln>
          <a:solidFill>
            <a:srgbClr val="004065"/>
          </a:solidFill>
        </a:ln>
      </dgm:spPr>
    </dgm:pt>
    <dgm:pt modelId="{022F42C6-FF78-4254-89D3-3AAA55490ABB}" type="pres">
      <dgm:prSet presAssocID="{B42F1A2C-6672-47EE-BBD5-DC06047751B2}" presName="text_5" presStyleLbl="node1" presStyleIdx="4" presStyleCnt="6">
        <dgm:presLayoutVars>
          <dgm:bulletEnabled val="1"/>
        </dgm:presLayoutVars>
      </dgm:prSet>
      <dgm:spPr/>
    </dgm:pt>
    <dgm:pt modelId="{9F6A326D-AAA6-42E1-962B-92EBA5BDEE9C}" type="pres">
      <dgm:prSet presAssocID="{B42F1A2C-6672-47EE-BBD5-DC06047751B2}" presName="accent_5" presStyleCnt="0"/>
      <dgm:spPr/>
    </dgm:pt>
    <dgm:pt modelId="{767FF28D-47E3-46D2-8B14-8B6B57E02675}" type="pres">
      <dgm:prSet presAssocID="{B42F1A2C-6672-47EE-BBD5-DC06047751B2}" presName="accentRepeatNode" presStyleLbl="solidFgAcc1" presStyleIdx="4" presStyleCnt="6"/>
      <dgm:spPr>
        <a:ln>
          <a:solidFill>
            <a:srgbClr val="004065"/>
          </a:solidFill>
        </a:ln>
      </dgm:spPr>
    </dgm:pt>
    <dgm:pt modelId="{83AC33EA-9A70-4E51-BA69-3A03FC2ABA65}" type="pres">
      <dgm:prSet presAssocID="{FE7478C2-A1A1-454D-9780-934BB4137118}" presName="text_6" presStyleLbl="node1" presStyleIdx="5" presStyleCnt="6">
        <dgm:presLayoutVars>
          <dgm:bulletEnabled val="1"/>
        </dgm:presLayoutVars>
      </dgm:prSet>
      <dgm:spPr/>
    </dgm:pt>
    <dgm:pt modelId="{A643182E-5CCA-45CB-BB92-4BE4952C1865}" type="pres">
      <dgm:prSet presAssocID="{FE7478C2-A1A1-454D-9780-934BB4137118}" presName="accent_6" presStyleCnt="0"/>
      <dgm:spPr/>
    </dgm:pt>
    <dgm:pt modelId="{8DF114E0-946B-4B3A-BF3B-8751FDDDD64D}" type="pres">
      <dgm:prSet presAssocID="{FE7478C2-A1A1-454D-9780-934BB4137118}" presName="accentRepeatNode" presStyleLbl="solidFgAcc1" presStyleIdx="5" presStyleCnt="6"/>
      <dgm:spPr>
        <a:ln>
          <a:solidFill>
            <a:srgbClr val="004065"/>
          </a:solidFill>
        </a:ln>
      </dgm:spPr>
    </dgm:pt>
  </dgm:ptLst>
  <dgm:cxnLst>
    <dgm:cxn modelId="{02F24410-BA10-4F7B-8750-0C69F0C2959C}" type="presOf" srcId="{560C39EF-93FC-4548-BBD2-237EBC5CA117}" destId="{856BC2B4-965D-4AB5-8115-FEF6D47F81C6}" srcOrd="0" destOrd="0" presId="urn:microsoft.com/office/officeart/2008/layout/VerticalCurvedList"/>
    <dgm:cxn modelId="{6E5D8214-0419-4078-8EC7-24FC191740AC}" type="presOf" srcId="{B42F1A2C-6672-47EE-BBD5-DC06047751B2}" destId="{022F42C6-FF78-4254-89D3-3AAA55490ABB}" srcOrd="0" destOrd="0" presId="urn:microsoft.com/office/officeart/2008/layout/VerticalCurvedList"/>
    <dgm:cxn modelId="{D8A9A022-BD27-415B-B110-4B9376940D70}" srcId="{DC6B5167-97B5-4C53-9C3C-F2D07D2EE24C}" destId="{2079775B-8563-4984-B2A8-AAAC5ACB3379}" srcOrd="1" destOrd="0" parTransId="{6221F2F5-F4DA-4B4F-8D7C-199F6FC57F7F}" sibTransId="{D6B08C25-716E-4350-B426-0458839933E8}"/>
    <dgm:cxn modelId="{9C4C9E67-D495-4560-8E23-9C9DE10FDAF0}" srcId="{DC6B5167-97B5-4C53-9C3C-F2D07D2EE24C}" destId="{DDDA8262-42C6-4A40-8C62-9D21DB87B40A}" srcOrd="3" destOrd="0" parTransId="{E9262C16-B814-42E3-B16A-C499DA594211}" sibTransId="{A151F425-CABA-44A1-B27F-CB8269609018}"/>
    <dgm:cxn modelId="{E783FB76-FE4A-44F8-B27E-9FC2C8F644EE}" srcId="{DC6B5167-97B5-4C53-9C3C-F2D07D2EE24C}" destId="{560C39EF-93FC-4548-BBD2-237EBC5CA117}" srcOrd="2" destOrd="0" parTransId="{CF61380A-9287-46BA-8009-A8FA9CCF199A}" sibTransId="{CD4FCE04-9404-4CF8-AC13-422F9817094D}"/>
    <dgm:cxn modelId="{84323CA0-4176-4098-8B0A-683B2126296F}" type="presOf" srcId="{DC6B5167-97B5-4C53-9C3C-F2D07D2EE24C}" destId="{D664C040-3725-4877-BDAB-2BDD28060A1E}" srcOrd="0" destOrd="0" presId="urn:microsoft.com/office/officeart/2008/layout/VerticalCurvedList"/>
    <dgm:cxn modelId="{B47DE6BF-45E4-4055-9EA6-83D526F31556}" type="presOf" srcId="{2079775B-8563-4984-B2A8-AAAC5ACB3379}" destId="{947F3FE4-E353-4673-A1C0-3B57DC68E1A6}" srcOrd="0" destOrd="0" presId="urn:microsoft.com/office/officeart/2008/layout/VerticalCurvedList"/>
    <dgm:cxn modelId="{BA13F0C3-5203-471D-825E-39F21ED13C76}" type="presOf" srcId="{B778CDF3-1A54-4BF7-BBF1-29CBC71DE529}" destId="{342E2A62-202B-45DC-99BB-47BC1CA019B2}" srcOrd="0" destOrd="0" presId="urn:microsoft.com/office/officeart/2008/layout/VerticalCurvedList"/>
    <dgm:cxn modelId="{0031B0D3-57ED-4490-A7D7-907F01B8F2C2}" type="presOf" srcId="{FE7478C2-A1A1-454D-9780-934BB4137118}" destId="{83AC33EA-9A70-4E51-BA69-3A03FC2ABA65}" srcOrd="0" destOrd="0" presId="urn:microsoft.com/office/officeart/2008/layout/VerticalCurvedList"/>
    <dgm:cxn modelId="{BB5571DC-9B4D-4995-AF43-A66B6EE810CA}" type="presOf" srcId="{27A7904C-2A68-4E67-B604-B017AC8984B7}" destId="{966D7875-28F0-4D3A-B420-1F37184A85FB}" srcOrd="0" destOrd="0" presId="urn:microsoft.com/office/officeart/2008/layout/VerticalCurvedList"/>
    <dgm:cxn modelId="{F87070E0-1811-44AC-A408-E09A72EC7034}" srcId="{DC6B5167-97B5-4C53-9C3C-F2D07D2EE24C}" destId="{FE7478C2-A1A1-454D-9780-934BB4137118}" srcOrd="5" destOrd="0" parTransId="{2EBFABA3-FE1B-4005-8A03-27D3A1748D00}" sibTransId="{1C371B81-7AB4-44A7-9241-5A313B9E3709}"/>
    <dgm:cxn modelId="{424E3DE5-1ADA-4563-BF22-C61AEEA1E0FD}" srcId="{DC6B5167-97B5-4C53-9C3C-F2D07D2EE24C}" destId="{B778CDF3-1A54-4BF7-BBF1-29CBC71DE529}" srcOrd="0" destOrd="0" parTransId="{65BEDF15-7EF7-4481-A3F0-7CBF57765DAA}" sibTransId="{27A7904C-2A68-4E67-B604-B017AC8984B7}"/>
    <dgm:cxn modelId="{BE82C1EC-E43D-4756-81A5-FEC2B3FE096B}" srcId="{DC6B5167-97B5-4C53-9C3C-F2D07D2EE24C}" destId="{B42F1A2C-6672-47EE-BBD5-DC06047751B2}" srcOrd="4" destOrd="0" parTransId="{58FA6541-9780-44C9-BA2A-8343DE9DA390}" sibTransId="{BF729DAD-C915-4DA9-842D-3543149C4FD6}"/>
    <dgm:cxn modelId="{0D54AEED-69F6-414B-83ED-2FC2AC363ACF}" type="presOf" srcId="{DDDA8262-42C6-4A40-8C62-9D21DB87B40A}" destId="{91311F37-78EE-450A-951D-AC3063CA1C0F}" srcOrd="0" destOrd="0" presId="urn:microsoft.com/office/officeart/2008/layout/VerticalCurvedList"/>
    <dgm:cxn modelId="{80FB297B-3F5C-492E-91C6-63221A91421B}" type="presParOf" srcId="{D664C040-3725-4877-BDAB-2BDD28060A1E}" destId="{5EDEF087-3A6D-41E7-97D5-73C4863BDF6C}" srcOrd="0" destOrd="0" presId="urn:microsoft.com/office/officeart/2008/layout/VerticalCurvedList"/>
    <dgm:cxn modelId="{A1E0196A-E73E-48A8-9CCD-0E3A7A2F57C3}" type="presParOf" srcId="{5EDEF087-3A6D-41E7-97D5-73C4863BDF6C}" destId="{EC7364CE-4663-41B9-BE2E-B0964373DB43}" srcOrd="0" destOrd="0" presId="urn:microsoft.com/office/officeart/2008/layout/VerticalCurvedList"/>
    <dgm:cxn modelId="{A7F5A424-B9F8-46CD-9C0B-582B66D4C487}" type="presParOf" srcId="{EC7364CE-4663-41B9-BE2E-B0964373DB43}" destId="{800E1C39-7C77-4AAA-93D0-526AD27C78EB}" srcOrd="0" destOrd="0" presId="urn:microsoft.com/office/officeart/2008/layout/VerticalCurvedList"/>
    <dgm:cxn modelId="{E1B37317-BDB0-4371-8872-E8EED763E9C4}" type="presParOf" srcId="{EC7364CE-4663-41B9-BE2E-B0964373DB43}" destId="{966D7875-28F0-4D3A-B420-1F37184A85FB}" srcOrd="1" destOrd="0" presId="urn:microsoft.com/office/officeart/2008/layout/VerticalCurvedList"/>
    <dgm:cxn modelId="{E4E99F6E-541F-4953-BCDF-8E655B14B553}" type="presParOf" srcId="{EC7364CE-4663-41B9-BE2E-B0964373DB43}" destId="{67994252-D6F3-4D29-8091-DCA9AA041AF8}" srcOrd="2" destOrd="0" presId="urn:microsoft.com/office/officeart/2008/layout/VerticalCurvedList"/>
    <dgm:cxn modelId="{DBA17E66-D175-45D1-B7EC-F5804524D12D}" type="presParOf" srcId="{EC7364CE-4663-41B9-BE2E-B0964373DB43}" destId="{6FD6F603-FC98-4E51-B0D4-0017CD74BD4D}" srcOrd="3" destOrd="0" presId="urn:microsoft.com/office/officeart/2008/layout/VerticalCurvedList"/>
    <dgm:cxn modelId="{2390D317-9BAB-41AF-AC75-B05CC4097628}" type="presParOf" srcId="{5EDEF087-3A6D-41E7-97D5-73C4863BDF6C}" destId="{342E2A62-202B-45DC-99BB-47BC1CA019B2}" srcOrd="1" destOrd="0" presId="urn:microsoft.com/office/officeart/2008/layout/VerticalCurvedList"/>
    <dgm:cxn modelId="{1978B7DE-54A8-49B9-BDDA-3F1A815C212A}" type="presParOf" srcId="{5EDEF087-3A6D-41E7-97D5-73C4863BDF6C}" destId="{445A6DAA-6953-4332-8D1D-913292F37399}" srcOrd="2" destOrd="0" presId="urn:microsoft.com/office/officeart/2008/layout/VerticalCurvedList"/>
    <dgm:cxn modelId="{820C1696-D2BB-490F-A9E6-3B9F709EE621}" type="presParOf" srcId="{445A6DAA-6953-4332-8D1D-913292F37399}" destId="{1144EF07-79EC-407F-9425-A1181E997AE8}" srcOrd="0" destOrd="0" presId="urn:microsoft.com/office/officeart/2008/layout/VerticalCurvedList"/>
    <dgm:cxn modelId="{4EA13B30-DE7B-4DA6-AF17-34632BE42679}" type="presParOf" srcId="{5EDEF087-3A6D-41E7-97D5-73C4863BDF6C}" destId="{947F3FE4-E353-4673-A1C0-3B57DC68E1A6}" srcOrd="3" destOrd="0" presId="urn:microsoft.com/office/officeart/2008/layout/VerticalCurvedList"/>
    <dgm:cxn modelId="{95251FB1-85F7-43A4-8452-90DE903C5D56}" type="presParOf" srcId="{5EDEF087-3A6D-41E7-97D5-73C4863BDF6C}" destId="{43D2904F-BA44-4C50-8DBF-CF2E3A76EDB3}" srcOrd="4" destOrd="0" presId="urn:microsoft.com/office/officeart/2008/layout/VerticalCurvedList"/>
    <dgm:cxn modelId="{6F544A97-4923-4448-A6A2-04862880A825}" type="presParOf" srcId="{43D2904F-BA44-4C50-8DBF-CF2E3A76EDB3}" destId="{33D6785E-8363-481A-83FA-62E797E6223F}" srcOrd="0" destOrd="0" presId="urn:microsoft.com/office/officeart/2008/layout/VerticalCurvedList"/>
    <dgm:cxn modelId="{C8861FD7-B506-495B-932C-F7AE1222E729}" type="presParOf" srcId="{5EDEF087-3A6D-41E7-97D5-73C4863BDF6C}" destId="{856BC2B4-965D-4AB5-8115-FEF6D47F81C6}" srcOrd="5" destOrd="0" presId="urn:microsoft.com/office/officeart/2008/layout/VerticalCurvedList"/>
    <dgm:cxn modelId="{D50940D0-F06B-40F2-AE4A-8B99D9F28DED}" type="presParOf" srcId="{5EDEF087-3A6D-41E7-97D5-73C4863BDF6C}" destId="{E3BD9804-4103-4F69-9852-953D4A5AA46D}" srcOrd="6" destOrd="0" presId="urn:microsoft.com/office/officeart/2008/layout/VerticalCurvedList"/>
    <dgm:cxn modelId="{C6A7FD83-F584-4878-9DE2-0D5A274EA117}" type="presParOf" srcId="{E3BD9804-4103-4F69-9852-953D4A5AA46D}" destId="{C2006EA2-5BD4-46CC-96AD-6DD20B67515C}" srcOrd="0" destOrd="0" presId="urn:microsoft.com/office/officeart/2008/layout/VerticalCurvedList"/>
    <dgm:cxn modelId="{4D89B045-1D74-4D97-A7F7-357BEC130F30}" type="presParOf" srcId="{5EDEF087-3A6D-41E7-97D5-73C4863BDF6C}" destId="{91311F37-78EE-450A-951D-AC3063CA1C0F}" srcOrd="7" destOrd="0" presId="urn:microsoft.com/office/officeart/2008/layout/VerticalCurvedList"/>
    <dgm:cxn modelId="{C08FDB63-1536-4814-84E7-8606B9DA0542}" type="presParOf" srcId="{5EDEF087-3A6D-41E7-97D5-73C4863BDF6C}" destId="{B84C162A-702D-4BCC-8055-256A8BBF955D}" srcOrd="8" destOrd="0" presId="urn:microsoft.com/office/officeart/2008/layout/VerticalCurvedList"/>
    <dgm:cxn modelId="{28808081-6A58-452A-BE19-96E5C8A7E31D}" type="presParOf" srcId="{B84C162A-702D-4BCC-8055-256A8BBF955D}" destId="{ADD13A8A-FB64-44C4-8240-AFE68BAA14FA}" srcOrd="0" destOrd="0" presId="urn:microsoft.com/office/officeart/2008/layout/VerticalCurvedList"/>
    <dgm:cxn modelId="{99D888FD-AFBF-498B-ACD0-E6FA5B2A7A5B}" type="presParOf" srcId="{5EDEF087-3A6D-41E7-97D5-73C4863BDF6C}" destId="{022F42C6-FF78-4254-89D3-3AAA55490ABB}" srcOrd="9" destOrd="0" presId="urn:microsoft.com/office/officeart/2008/layout/VerticalCurvedList"/>
    <dgm:cxn modelId="{A9B1F58D-8D12-48FE-B5F6-8A66859A4DAF}" type="presParOf" srcId="{5EDEF087-3A6D-41E7-97D5-73C4863BDF6C}" destId="{9F6A326D-AAA6-42E1-962B-92EBA5BDEE9C}" srcOrd="10" destOrd="0" presId="urn:microsoft.com/office/officeart/2008/layout/VerticalCurvedList"/>
    <dgm:cxn modelId="{D73E0602-B448-4FFF-B87E-21A0DA8C8FA1}" type="presParOf" srcId="{9F6A326D-AAA6-42E1-962B-92EBA5BDEE9C}" destId="{767FF28D-47E3-46D2-8B14-8B6B57E02675}" srcOrd="0" destOrd="0" presId="urn:microsoft.com/office/officeart/2008/layout/VerticalCurvedList"/>
    <dgm:cxn modelId="{2406374A-A208-4C0C-9F11-009CA9ABAA11}" type="presParOf" srcId="{5EDEF087-3A6D-41E7-97D5-73C4863BDF6C}" destId="{83AC33EA-9A70-4E51-BA69-3A03FC2ABA65}" srcOrd="11" destOrd="0" presId="urn:microsoft.com/office/officeart/2008/layout/VerticalCurvedList"/>
    <dgm:cxn modelId="{AD6DE7B9-04C0-4DD6-B999-570C7B94146F}" type="presParOf" srcId="{5EDEF087-3A6D-41E7-97D5-73C4863BDF6C}" destId="{A643182E-5CCA-45CB-BB92-4BE4952C1865}" srcOrd="12" destOrd="0" presId="urn:microsoft.com/office/officeart/2008/layout/VerticalCurvedList"/>
    <dgm:cxn modelId="{A09F93FA-9A9E-474B-9839-7BBC8A2B2BC3}" type="presParOf" srcId="{A643182E-5CCA-45CB-BB92-4BE4952C1865}" destId="{8DF114E0-946B-4B3A-BF3B-8751FDDDD64D}"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261184-837E-4B34-878B-37571C132D8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D6606F7-18D2-4320-9036-5DA3BEB7ABCC}">
      <dgm:prSet phldrT="[Text]"/>
      <dgm:spPr>
        <a:solidFill>
          <a:schemeClr val="bg1"/>
        </a:solidFill>
        <a:ln w="38100">
          <a:solidFill>
            <a:srgbClr val="004065"/>
          </a:solidFill>
        </a:ln>
      </dgm:spPr>
      <dgm:t>
        <a:bodyPr/>
        <a:lstStyle/>
        <a:p>
          <a:r>
            <a:rPr lang="en-US" dirty="0">
              <a:solidFill>
                <a:srgbClr val="004065"/>
              </a:solidFill>
            </a:rPr>
            <a:t>National Institutes of Health (NIH)</a:t>
          </a:r>
        </a:p>
      </dgm:t>
    </dgm:pt>
    <dgm:pt modelId="{46FFEA5D-F4D4-4E87-A065-D442FA2B0AA9}" type="parTrans" cxnId="{A9845933-2374-49E3-B926-25AF027912E0}">
      <dgm:prSet/>
      <dgm:spPr/>
      <dgm:t>
        <a:bodyPr/>
        <a:lstStyle/>
        <a:p>
          <a:endParaRPr lang="en-US"/>
        </a:p>
      </dgm:t>
    </dgm:pt>
    <dgm:pt modelId="{F96CFDCB-986B-460E-94D8-C40217D7ADEB}" type="sibTrans" cxnId="{A9845933-2374-49E3-B926-25AF027912E0}">
      <dgm:prSet/>
      <dgm:spPr/>
      <dgm:t>
        <a:bodyPr/>
        <a:lstStyle/>
        <a:p>
          <a:endParaRPr lang="en-US"/>
        </a:p>
      </dgm:t>
    </dgm:pt>
    <dgm:pt modelId="{13883583-F9C5-4FCB-B519-441881002CF5}">
      <dgm:prSet phldrT="[Text]"/>
      <dgm:spPr>
        <a:solidFill>
          <a:schemeClr val="bg1"/>
        </a:solidFill>
        <a:ln w="38100">
          <a:solidFill>
            <a:srgbClr val="0096D6"/>
          </a:solidFill>
        </a:ln>
      </dgm:spPr>
      <dgm:t>
        <a:bodyPr/>
        <a:lstStyle/>
        <a:p>
          <a:r>
            <a:rPr lang="en-US" dirty="0">
              <a:solidFill>
                <a:srgbClr val="004065"/>
              </a:solidFill>
            </a:rPr>
            <a:t>Tribal Health Research Office</a:t>
          </a:r>
        </a:p>
      </dgm:t>
    </dgm:pt>
    <dgm:pt modelId="{94713BEF-3D9C-424C-BDE8-D4205D752813}" type="parTrans" cxnId="{0DF73D20-71F5-48D6-90BB-DC710F2C546D}">
      <dgm:prSet/>
      <dgm:spPr>
        <a:ln w="38100">
          <a:solidFill>
            <a:srgbClr val="0096D6"/>
          </a:solidFill>
        </a:ln>
      </dgm:spPr>
      <dgm:t>
        <a:bodyPr/>
        <a:lstStyle/>
        <a:p>
          <a:endParaRPr lang="en-US"/>
        </a:p>
      </dgm:t>
    </dgm:pt>
    <dgm:pt modelId="{632162A6-56CE-4D3A-808F-94B662213F56}" type="sibTrans" cxnId="{0DF73D20-71F5-48D6-90BB-DC710F2C546D}">
      <dgm:prSet/>
      <dgm:spPr/>
      <dgm:t>
        <a:bodyPr/>
        <a:lstStyle/>
        <a:p>
          <a:endParaRPr lang="en-US"/>
        </a:p>
      </dgm:t>
    </dgm:pt>
    <dgm:pt modelId="{81CB9501-1D35-4579-9891-F79714BF793D}">
      <dgm:prSet phldrT="[Text]"/>
      <dgm:spPr>
        <a:solidFill>
          <a:schemeClr val="bg1"/>
        </a:solidFill>
        <a:ln w="38100">
          <a:solidFill>
            <a:srgbClr val="0096D6"/>
          </a:solidFill>
        </a:ln>
      </dgm:spPr>
      <dgm:t>
        <a:bodyPr/>
        <a:lstStyle/>
        <a:p>
          <a:r>
            <a:rPr lang="en-US" dirty="0">
              <a:solidFill>
                <a:srgbClr val="004065"/>
              </a:solidFill>
            </a:rPr>
            <a:t>National Institute on Minority Health and Health Disparities</a:t>
          </a:r>
        </a:p>
      </dgm:t>
    </dgm:pt>
    <dgm:pt modelId="{084D49C6-8CC9-4347-9C91-74F5C25D708D}" type="parTrans" cxnId="{0360213C-8806-404C-AA3B-48A2D05037F7}">
      <dgm:prSet/>
      <dgm:spPr>
        <a:ln w="38100">
          <a:solidFill>
            <a:srgbClr val="0096D6"/>
          </a:solidFill>
        </a:ln>
      </dgm:spPr>
      <dgm:t>
        <a:bodyPr/>
        <a:lstStyle/>
        <a:p>
          <a:endParaRPr lang="en-US"/>
        </a:p>
      </dgm:t>
    </dgm:pt>
    <dgm:pt modelId="{8E40B163-7EB0-43DE-BDEC-84605FDA52F1}" type="sibTrans" cxnId="{0360213C-8806-404C-AA3B-48A2D05037F7}">
      <dgm:prSet/>
      <dgm:spPr/>
      <dgm:t>
        <a:bodyPr/>
        <a:lstStyle/>
        <a:p>
          <a:endParaRPr lang="en-US"/>
        </a:p>
      </dgm:t>
    </dgm:pt>
    <dgm:pt modelId="{76048E62-B1F3-4514-864C-3BC972A6496D}">
      <dgm:prSet phldrT="[Text]"/>
      <dgm:spPr>
        <a:solidFill>
          <a:schemeClr val="bg1"/>
        </a:solidFill>
        <a:ln w="38100">
          <a:solidFill>
            <a:srgbClr val="0096D6"/>
          </a:solidFill>
        </a:ln>
      </dgm:spPr>
      <dgm:t>
        <a:bodyPr/>
        <a:lstStyle/>
        <a:p>
          <a:r>
            <a:rPr lang="en-US" dirty="0">
              <a:solidFill>
                <a:srgbClr val="004065"/>
              </a:solidFill>
            </a:rPr>
            <a:t>National Cancer Institute</a:t>
          </a:r>
        </a:p>
      </dgm:t>
    </dgm:pt>
    <dgm:pt modelId="{9A0746F7-F352-4843-B957-4A46474B13DC}" type="parTrans" cxnId="{3AB61190-DF8C-4636-8AF7-24A64C99BB66}">
      <dgm:prSet/>
      <dgm:spPr>
        <a:ln w="38100">
          <a:solidFill>
            <a:srgbClr val="0096D6"/>
          </a:solidFill>
        </a:ln>
      </dgm:spPr>
      <dgm:t>
        <a:bodyPr/>
        <a:lstStyle/>
        <a:p>
          <a:endParaRPr lang="en-US"/>
        </a:p>
      </dgm:t>
    </dgm:pt>
    <dgm:pt modelId="{BACFCC61-3E6C-4196-BC4E-3E756DBC7EC8}" type="sibTrans" cxnId="{3AB61190-DF8C-4636-8AF7-24A64C99BB66}">
      <dgm:prSet/>
      <dgm:spPr/>
      <dgm:t>
        <a:bodyPr/>
        <a:lstStyle/>
        <a:p>
          <a:endParaRPr lang="en-US"/>
        </a:p>
      </dgm:t>
    </dgm:pt>
    <dgm:pt modelId="{D185F6A4-DCE7-447F-AAAC-F20ECDF77021}">
      <dgm:prSet phldrT="[Text]"/>
      <dgm:spPr>
        <a:solidFill>
          <a:schemeClr val="bg1"/>
        </a:solidFill>
        <a:ln w="38100">
          <a:solidFill>
            <a:srgbClr val="0096D6"/>
          </a:solidFill>
        </a:ln>
      </dgm:spPr>
      <dgm:t>
        <a:bodyPr/>
        <a:lstStyle/>
        <a:p>
          <a:r>
            <a:rPr lang="en-US">
              <a:solidFill>
                <a:srgbClr val="004065"/>
              </a:solidFill>
            </a:rPr>
            <a:t>Sexual and Gender Minority Research Office</a:t>
          </a:r>
          <a:endParaRPr lang="en-US" dirty="0">
            <a:solidFill>
              <a:srgbClr val="004065"/>
            </a:solidFill>
          </a:endParaRPr>
        </a:p>
      </dgm:t>
    </dgm:pt>
    <dgm:pt modelId="{CE268441-39E7-4857-9560-0ED99CC7D379}" type="parTrans" cxnId="{C91FCEB8-EBE9-406D-B163-39C04FD64910}">
      <dgm:prSet/>
      <dgm:spPr>
        <a:solidFill>
          <a:srgbClr val="004065"/>
        </a:solidFill>
        <a:ln w="38100">
          <a:solidFill>
            <a:srgbClr val="0096D6"/>
          </a:solidFill>
        </a:ln>
      </dgm:spPr>
      <dgm:t>
        <a:bodyPr/>
        <a:lstStyle/>
        <a:p>
          <a:endParaRPr lang="en-US"/>
        </a:p>
      </dgm:t>
    </dgm:pt>
    <dgm:pt modelId="{C073B804-A678-4972-98F7-06A279E42883}" type="sibTrans" cxnId="{C91FCEB8-EBE9-406D-B163-39C04FD64910}">
      <dgm:prSet/>
      <dgm:spPr/>
      <dgm:t>
        <a:bodyPr/>
        <a:lstStyle/>
        <a:p>
          <a:endParaRPr lang="en-US"/>
        </a:p>
      </dgm:t>
    </dgm:pt>
    <dgm:pt modelId="{3E71628D-C7A9-4F10-8AE4-34CC74C5DF8D}">
      <dgm:prSet phldrT="[Text]"/>
      <dgm:spPr>
        <a:solidFill>
          <a:schemeClr val="bg1"/>
        </a:solidFill>
        <a:ln w="38100">
          <a:solidFill>
            <a:srgbClr val="C8B18B"/>
          </a:solidFill>
        </a:ln>
      </dgm:spPr>
      <dgm:t>
        <a:bodyPr/>
        <a:lstStyle/>
        <a:p>
          <a:r>
            <a:rPr lang="en-US" dirty="0">
              <a:solidFill>
                <a:srgbClr val="004065"/>
              </a:solidFill>
            </a:rPr>
            <a:t>Center to Reduce Cancer Health Disparities</a:t>
          </a:r>
        </a:p>
      </dgm:t>
    </dgm:pt>
    <dgm:pt modelId="{7DC6FD0F-7E80-48AE-A83A-5060511FB0BC}" type="parTrans" cxnId="{BFC9CB44-FC47-4F42-9A60-F0E2016597A9}">
      <dgm:prSet/>
      <dgm:spPr>
        <a:ln w="38100">
          <a:solidFill>
            <a:srgbClr val="C8B18B"/>
          </a:solidFill>
        </a:ln>
      </dgm:spPr>
      <dgm:t>
        <a:bodyPr/>
        <a:lstStyle/>
        <a:p>
          <a:endParaRPr lang="en-US"/>
        </a:p>
      </dgm:t>
    </dgm:pt>
    <dgm:pt modelId="{D8493FA9-6F0F-472C-A7AF-DAA492CAECA0}" type="sibTrans" cxnId="{BFC9CB44-FC47-4F42-9A60-F0E2016597A9}">
      <dgm:prSet/>
      <dgm:spPr/>
      <dgm:t>
        <a:bodyPr/>
        <a:lstStyle/>
        <a:p>
          <a:endParaRPr lang="en-US"/>
        </a:p>
      </dgm:t>
    </dgm:pt>
    <dgm:pt modelId="{2F9A100F-9728-46BF-A1C0-84642DA25773}">
      <dgm:prSet phldrT="[Text]"/>
      <dgm:spPr>
        <a:solidFill>
          <a:schemeClr val="bg1"/>
        </a:solidFill>
        <a:ln w="38100">
          <a:solidFill>
            <a:srgbClr val="C8B18B"/>
          </a:solidFill>
        </a:ln>
      </dgm:spPr>
      <dgm:t>
        <a:bodyPr/>
        <a:lstStyle/>
        <a:p>
          <a:r>
            <a:rPr lang="en-US" dirty="0">
              <a:solidFill>
                <a:srgbClr val="004065"/>
              </a:solidFill>
            </a:rPr>
            <a:t>18 “Special Populations Networks”</a:t>
          </a:r>
        </a:p>
      </dgm:t>
    </dgm:pt>
    <dgm:pt modelId="{21427BD3-5DEA-4385-832B-C6A8E314765D}" type="parTrans" cxnId="{EA25667D-C0E9-4EBB-AA0D-E02ABF31FBB7}">
      <dgm:prSet/>
      <dgm:spPr>
        <a:ln w="38100">
          <a:solidFill>
            <a:srgbClr val="C8B18B"/>
          </a:solidFill>
        </a:ln>
      </dgm:spPr>
      <dgm:t>
        <a:bodyPr/>
        <a:lstStyle/>
        <a:p>
          <a:endParaRPr lang="en-US"/>
        </a:p>
      </dgm:t>
    </dgm:pt>
    <dgm:pt modelId="{D09C4AA8-47D4-46FD-90A6-F4F6303696D5}" type="sibTrans" cxnId="{EA25667D-C0E9-4EBB-AA0D-E02ABF31FBB7}">
      <dgm:prSet/>
      <dgm:spPr/>
      <dgm:t>
        <a:bodyPr/>
        <a:lstStyle/>
        <a:p>
          <a:endParaRPr lang="en-US"/>
        </a:p>
      </dgm:t>
    </dgm:pt>
    <dgm:pt modelId="{ADF17374-CB2B-44B9-AC71-A998EA945869}">
      <dgm:prSet phldrT="[Text]"/>
      <dgm:spPr>
        <a:solidFill>
          <a:schemeClr val="bg1"/>
        </a:solidFill>
        <a:ln w="38100">
          <a:solidFill>
            <a:srgbClr val="FFC82E"/>
          </a:solidFill>
        </a:ln>
      </dgm:spPr>
      <dgm:t>
        <a:bodyPr/>
        <a:lstStyle/>
        <a:p>
          <a:r>
            <a:rPr lang="en-US" b="0" i="0" dirty="0">
              <a:solidFill>
                <a:srgbClr val="004065"/>
              </a:solidFill>
            </a:rPr>
            <a:t>Redes En Acción: The National Latino Cancer Research Network</a:t>
          </a:r>
          <a:endParaRPr lang="en-US" i="0" dirty="0">
            <a:solidFill>
              <a:srgbClr val="004065"/>
            </a:solidFill>
          </a:endParaRPr>
        </a:p>
      </dgm:t>
    </dgm:pt>
    <dgm:pt modelId="{E2017F7A-C0DA-41E3-9D3E-BA006C683E18}" type="parTrans" cxnId="{13F99523-B4AC-49B1-B0DE-30668D49D501}">
      <dgm:prSet/>
      <dgm:spPr>
        <a:ln w="38100">
          <a:solidFill>
            <a:srgbClr val="FFC82E"/>
          </a:solidFill>
        </a:ln>
      </dgm:spPr>
      <dgm:t>
        <a:bodyPr/>
        <a:lstStyle/>
        <a:p>
          <a:endParaRPr lang="en-US"/>
        </a:p>
      </dgm:t>
    </dgm:pt>
    <dgm:pt modelId="{ABD85AC6-B59B-4931-9527-D13F3DDB43EC}" type="sibTrans" cxnId="{13F99523-B4AC-49B1-B0DE-30668D49D501}">
      <dgm:prSet/>
      <dgm:spPr/>
      <dgm:t>
        <a:bodyPr/>
        <a:lstStyle/>
        <a:p>
          <a:endParaRPr lang="en-US"/>
        </a:p>
      </dgm:t>
    </dgm:pt>
    <dgm:pt modelId="{AD342BF2-F274-44AF-8C13-D76BA881276A}" type="pres">
      <dgm:prSet presAssocID="{54261184-837E-4B34-878B-37571C132D80}" presName="hierChild1" presStyleCnt="0">
        <dgm:presLayoutVars>
          <dgm:orgChart val="1"/>
          <dgm:chPref val="1"/>
          <dgm:dir/>
          <dgm:animOne val="branch"/>
          <dgm:animLvl val="lvl"/>
          <dgm:resizeHandles/>
        </dgm:presLayoutVars>
      </dgm:prSet>
      <dgm:spPr/>
    </dgm:pt>
    <dgm:pt modelId="{071727B5-F04D-42B7-BC06-B6FA978E2A6E}" type="pres">
      <dgm:prSet presAssocID="{8D6606F7-18D2-4320-9036-5DA3BEB7ABCC}" presName="hierRoot1" presStyleCnt="0">
        <dgm:presLayoutVars>
          <dgm:hierBranch val="init"/>
        </dgm:presLayoutVars>
      </dgm:prSet>
      <dgm:spPr/>
    </dgm:pt>
    <dgm:pt modelId="{C40E6D23-171B-4523-97F3-418BE53F24E8}" type="pres">
      <dgm:prSet presAssocID="{8D6606F7-18D2-4320-9036-5DA3BEB7ABCC}" presName="rootComposite1" presStyleCnt="0"/>
      <dgm:spPr/>
    </dgm:pt>
    <dgm:pt modelId="{FBE9C991-9113-4029-9BF2-A966D18E7081}" type="pres">
      <dgm:prSet presAssocID="{8D6606F7-18D2-4320-9036-5DA3BEB7ABCC}" presName="rootText1" presStyleLbl="node0" presStyleIdx="0" presStyleCnt="1" custScaleX="123154" custScaleY="112434" custLinFactNeighborY="0">
        <dgm:presLayoutVars>
          <dgm:chPref val="3"/>
        </dgm:presLayoutVars>
      </dgm:prSet>
      <dgm:spPr>
        <a:prstGeom prst="roundRect">
          <a:avLst/>
        </a:prstGeom>
      </dgm:spPr>
    </dgm:pt>
    <dgm:pt modelId="{E2E69E90-42B8-40B4-9B4A-3C62E698405D}" type="pres">
      <dgm:prSet presAssocID="{8D6606F7-18D2-4320-9036-5DA3BEB7ABCC}" presName="rootConnector1" presStyleLbl="node1" presStyleIdx="0" presStyleCnt="0"/>
      <dgm:spPr/>
    </dgm:pt>
    <dgm:pt modelId="{6015D7AA-1306-4CF1-962B-C24CAFD594DD}" type="pres">
      <dgm:prSet presAssocID="{8D6606F7-18D2-4320-9036-5DA3BEB7ABCC}" presName="hierChild2" presStyleCnt="0"/>
      <dgm:spPr/>
    </dgm:pt>
    <dgm:pt modelId="{8B87D21A-D865-490A-AFE5-3F9CC1F23622}" type="pres">
      <dgm:prSet presAssocID="{CE268441-39E7-4857-9560-0ED99CC7D379}" presName="Name37" presStyleLbl="parChTrans1D2" presStyleIdx="0" presStyleCnt="4"/>
      <dgm:spPr/>
    </dgm:pt>
    <dgm:pt modelId="{CC04C4B7-0247-4736-93F8-2D9ECB46DF5E}" type="pres">
      <dgm:prSet presAssocID="{D185F6A4-DCE7-447F-AAAC-F20ECDF77021}" presName="hierRoot2" presStyleCnt="0">
        <dgm:presLayoutVars>
          <dgm:hierBranch val="init"/>
        </dgm:presLayoutVars>
      </dgm:prSet>
      <dgm:spPr/>
    </dgm:pt>
    <dgm:pt modelId="{C8BAF69C-F4E2-499B-B2F3-69797804002F}" type="pres">
      <dgm:prSet presAssocID="{D185F6A4-DCE7-447F-AAAC-F20ECDF77021}" presName="rootComposite" presStyleCnt="0"/>
      <dgm:spPr/>
    </dgm:pt>
    <dgm:pt modelId="{F217A3B2-87A7-4C7A-ACA0-230A0A9D4450}" type="pres">
      <dgm:prSet presAssocID="{D185F6A4-DCE7-447F-AAAC-F20ECDF77021}" presName="rootText" presStyleLbl="node2" presStyleIdx="0" presStyleCnt="4">
        <dgm:presLayoutVars>
          <dgm:chPref val="3"/>
        </dgm:presLayoutVars>
      </dgm:prSet>
      <dgm:spPr>
        <a:prstGeom prst="roundRect">
          <a:avLst/>
        </a:prstGeom>
      </dgm:spPr>
    </dgm:pt>
    <dgm:pt modelId="{F57D86D6-3C71-4EE2-B778-C7F6C9E63EFE}" type="pres">
      <dgm:prSet presAssocID="{D185F6A4-DCE7-447F-AAAC-F20ECDF77021}" presName="rootConnector" presStyleLbl="node2" presStyleIdx="0" presStyleCnt="4"/>
      <dgm:spPr/>
    </dgm:pt>
    <dgm:pt modelId="{03E53E4E-20AF-4EDE-A8E5-943DA6AD20F4}" type="pres">
      <dgm:prSet presAssocID="{D185F6A4-DCE7-447F-AAAC-F20ECDF77021}" presName="hierChild4" presStyleCnt="0"/>
      <dgm:spPr/>
    </dgm:pt>
    <dgm:pt modelId="{1AE7C3CE-DD16-4FE1-B533-944846B16CA0}" type="pres">
      <dgm:prSet presAssocID="{D185F6A4-DCE7-447F-AAAC-F20ECDF77021}" presName="hierChild5" presStyleCnt="0"/>
      <dgm:spPr/>
    </dgm:pt>
    <dgm:pt modelId="{30440D61-1D14-479E-BD53-BB22B0AA676F}" type="pres">
      <dgm:prSet presAssocID="{94713BEF-3D9C-424C-BDE8-D4205D752813}" presName="Name37" presStyleLbl="parChTrans1D2" presStyleIdx="1" presStyleCnt="4"/>
      <dgm:spPr/>
    </dgm:pt>
    <dgm:pt modelId="{C8956BC1-2BD4-47BC-AAB5-6CAA882D4112}" type="pres">
      <dgm:prSet presAssocID="{13883583-F9C5-4FCB-B519-441881002CF5}" presName="hierRoot2" presStyleCnt="0">
        <dgm:presLayoutVars>
          <dgm:hierBranch val="init"/>
        </dgm:presLayoutVars>
      </dgm:prSet>
      <dgm:spPr/>
    </dgm:pt>
    <dgm:pt modelId="{AC5275BE-F384-4FF2-91F2-669D8FF32638}" type="pres">
      <dgm:prSet presAssocID="{13883583-F9C5-4FCB-B519-441881002CF5}" presName="rootComposite" presStyleCnt="0"/>
      <dgm:spPr/>
    </dgm:pt>
    <dgm:pt modelId="{2065C495-6095-47CB-B2C8-C34B535163F0}" type="pres">
      <dgm:prSet presAssocID="{13883583-F9C5-4FCB-B519-441881002CF5}" presName="rootText" presStyleLbl="node2" presStyleIdx="1" presStyleCnt="4">
        <dgm:presLayoutVars>
          <dgm:chPref val="3"/>
        </dgm:presLayoutVars>
      </dgm:prSet>
      <dgm:spPr>
        <a:prstGeom prst="roundRect">
          <a:avLst/>
        </a:prstGeom>
      </dgm:spPr>
    </dgm:pt>
    <dgm:pt modelId="{EF05CDBA-4CAE-4ABA-9238-1295EF01C814}" type="pres">
      <dgm:prSet presAssocID="{13883583-F9C5-4FCB-B519-441881002CF5}" presName="rootConnector" presStyleLbl="node2" presStyleIdx="1" presStyleCnt="4"/>
      <dgm:spPr/>
    </dgm:pt>
    <dgm:pt modelId="{9DD51195-5ABD-4812-A861-C7CC1EC0381F}" type="pres">
      <dgm:prSet presAssocID="{13883583-F9C5-4FCB-B519-441881002CF5}" presName="hierChild4" presStyleCnt="0"/>
      <dgm:spPr/>
    </dgm:pt>
    <dgm:pt modelId="{D27005CB-3C4B-4953-BF88-3DE15D05C858}" type="pres">
      <dgm:prSet presAssocID="{13883583-F9C5-4FCB-B519-441881002CF5}" presName="hierChild5" presStyleCnt="0"/>
      <dgm:spPr/>
    </dgm:pt>
    <dgm:pt modelId="{E8B4735D-1E49-4F7D-A999-88A08CC682D6}" type="pres">
      <dgm:prSet presAssocID="{084D49C6-8CC9-4347-9C91-74F5C25D708D}" presName="Name37" presStyleLbl="parChTrans1D2" presStyleIdx="2" presStyleCnt="4"/>
      <dgm:spPr/>
    </dgm:pt>
    <dgm:pt modelId="{F7C036FF-0245-4138-9831-4C350EC333BE}" type="pres">
      <dgm:prSet presAssocID="{81CB9501-1D35-4579-9891-F79714BF793D}" presName="hierRoot2" presStyleCnt="0">
        <dgm:presLayoutVars>
          <dgm:hierBranch val="init"/>
        </dgm:presLayoutVars>
      </dgm:prSet>
      <dgm:spPr/>
    </dgm:pt>
    <dgm:pt modelId="{7C16167E-C93B-43FA-B14E-9747A1A72D1A}" type="pres">
      <dgm:prSet presAssocID="{81CB9501-1D35-4579-9891-F79714BF793D}" presName="rootComposite" presStyleCnt="0"/>
      <dgm:spPr/>
    </dgm:pt>
    <dgm:pt modelId="{E43566D8-A63F-4819-BE0B-576C698D009E}" type="pres">
      <dgm:prSet presAssocID="{81CB9501-1D35-4579-9891-F79714BF793D}" presName="rootText" presStyleLbl="node2" presStyleIdx="2" presStyleCnt="4" custScaleX="115966" custScaleY="121423">
        <dgm:presLayoutVars>
          <dgm:chPref val="3"/>
        </dgm:presLayoutVars>
      </dgm:prSet>
      <dgm:spPr>
        <a:prstGeom prst="roundRect">
          <a:avLst/>
        </a:prstGeom>
      </dgm:spPr>
    </dgm:pt>
    <dgm:pt modelId="{443F643D-1382-4D76-ACD3-C52CFE4652F6}" type="pres">
      <dgm:prSet presAssocID="{81CB9501-1D35-4579-9891-F79714BF793D}" presName="rootConnector" presStyleLbl="node2" presStyleIdx="2" presStyleCnt="4"/>
      <dgm:spPr/>
    </dgm:pt>
    <dgm:pt modelId="{CF210F25-455C-411B-9D42-03E134CED727}" type="pres">
      <dgm:prSet presAssocID="{81CB9501-1D35-4579-9891-F79714BF793D}" presName="hierChild4" presStyleCnt="0"/>
      <dgm:spPr/>
    </dgm:pt>
    <dgm:pt modelId="{A7BF3361-E306-41C2-B747-7443269E66CB}" type="pres">
      <dgm:prSet presAssocID="{81CB9501-1D35-4579-9891-F79714BF793D}" presName="hierChild5" presStyleCnt="0"/>
      <dgm:spPr/>
    </dgm:pt>
    <dgm:pt modelId="{6348ECBD-E2F9-45BA-8BF2-E8893798804D}" type="pres">
      <dgm:prSet presAssocID="{9A0746F7-F352-4843-B957-4A46474B13DC}" presName="Name37" presStyleLbl="parChTrans1D2" presStyleIdx="3" presStyleCnt="4"/>
      <dgm:spPr/>
    </dgm:pt>
    <dgm:pt modelId="{32F38F02-08F7-452A-A4A8-0443A8236721}" type="pres">
      <dgm:prSet presAssocID="{76048E62-B1F3-4514-864C-3BC972A6496D}" presName="hierRoot2" presStyleCnt="0">
        <dgm:presLayoutVars>
          <dgm:hierBranch val="init"/>
        </dgm:presLayoutVars>
      </dgm:prSet>
      <dgm:spPr/>
    </dgm:pt>
    <dgm:pt modelId="{02F924E3-5D9C-4C82-80B6-48073264FDA5}" type="pres">
      <dgm:prSet presAssocID="{76048E62-B1F3-4514-864C-3BC972A6496D}" presName="rootComposite" presStyleCnt="0"/>
      <dgm:spPr/>
    </dgm:pt>
    <dgm:pt modelId="{54BC6374-D60B-452B-A7B9-E25F8C904E33}" type="pres">
      <dgm:prSet presAssocID="{76048E62-B1F3-4514-864C-3BC972A6496D}" presName="rootText" presStyleLbl="node2" presStyleIdx="3" presStyleCnt="4">
        <dgm:presLayoutVars>
          <dgm:chPref val="3"/>
        </dgm:presLayoutVars>
      </dgm:prSet>
      <dgm:spPr>
        <a:prstGeom prst="roundRect">
          <a:avLst/>
        </a:prstGeom>
      </dgm:spPr>
    </dgm:pt>
    <dgm:pt modelId="{523C4FA6-F7EC-41FD-929C-1996EEEDF5DA}" type="pres">
      <dgm:prSet presAssocID="{76048E62-B1F3-4514-864C-3BC972A6496D}" presName="rootConnector" presStyleLbl="node2" presStyleIdx="3" presStyleCnt="4"/>
      <dgm:spPr/>
    </dgm:pt>
    <dgm:pt modelId="{84CBD2F0-749E-4854-B379-FFEA1D5C06F6}" type="pres">
      <dgm:prSet presAssocID="{76048E62-B1F3-4514-864C-3BC972A6496D}" presName="hierChild4" presStyleCnt="0"/>
      <dgm:spPr/>
    </dgm:pt>
    <dgm:pt modelId="{46EA6100-8FE1-42C6-AF55-13CA75E06380}" type="pres">
      <dgm:prSet presAssocID="{7DC6FD0F-7E80-48AE-A83A-5060511FB0BC}" presName="Name37" presStyleLbl="parChTrans1D3" presStyleIdx="0" presStyleCnt="2"/>
      <dgm:spPr/>
    </dgm:pt>
    <dgm:pt modelId="{32A24F7D-383C-4BAA-A742-5766AE4D4C88}" type="pres">
      <dgm:prSet presAssocID="{3E71628D-C7A9-4F10-8AE4-34CC74C5DF8D}" presName="hierRoot2" presStyleCnt="0">
        <dgm:presLayoutVars>
          <dgm:hierBranch val="init"/>
        </dgm:presLayoutVars>
      </dgm:prSet>
      <dgm:spPr/>
    </dgm:pt>
    <dgm:pt modelId="{5500403D-5130-40F3-9E9F-7FE125B7C14B}" type="pres">
      <dgm:prSet presAssocID="{3E71628D-C7A9-4F10-8AE4-34CC74C5DF8D}" presName="rootComposite" presStyleCnt="0"/>
      <dgm:spPr/>
    </dgm:pt>
    <dgm:pt modelId="{EFA9C5A5-BAB5-45B7-951C-118233266209}" type="pres">
      <dgm:prSet presAssocID="{3E71628D-C7A9-4F10-8AE4-34CC74C5DF8D}" presName="rootText" presStyleLbl="node3" presStyleIdx="0" presStyleCnt="2">
        <dgm:presLayoutVars>
          <dgm:chPref val="3"/>
        </dgm:presLayoutVars>
      </dgm:prSet>
      <dgm:spPr>
        <a:prstGeom prst="roundRect">
          <a:avLst/>
        </a:prstGeom>
      </dgm:spPr>
    </dgm:pt>
    <dgm:pt modelId="{B11E6A0F-D266-4352-BDFD-2F7777E707E9}" type="pres">
      <dgm:prSet presAssocID="{3E71628D-C7A9-4F10-8AE4-34CC74C5DF8D}" presName="rootConnector" presStyleLbl="node3" presStyleIdx="0" presStyleCnt="2"/>
      <dgm:spPr/>
    </dgm:pt>
    <dgm:pt modelId="{BEAB102C-C270-4315-98B1-A5DA2700D699}" type="pres">
      <dgm:prSet presAssocID="{3E71628D-C7A9-4F10-8AE4-34CC74C5DF8D}" presName="hierChild4" presStyleCnt="0"/>
      <dgm:spPr/>
    </dgm:pt>
    <dgm:pt modelId="{DE0703CD-F09E-4869-AE28-1D93603B2559}" type="pres">
      <dgm:prSet presAssocID="{3E71628D-C7A9-4F10-8AE4-34CC74C5DF8D}" presName="hierChild5" presStyleCnt="0"/>
      <dgm:spPr/>
    </dgm:pt>
    <dgm:pt modelId="{6DE4F19E-9F18-4C3A-8F71-D618E26C29AF}" type="pres">
      <dgm:prSet presAssocID="{21427BD3-5DEA-4385-832B-C6A8E314765D}" presName="Name37" presStyleLbl="parChTrans1D3" presStyleIdx="1" presStyleCnt="2"/>
      <dgm:spPr/>
    </dgm:pt>
    <dgm:pt modelId="{98B7C44A-7C35-42F9-A9BD-61E7B9C32FE3}" type="pres">
      <dgm:prSet presAssocID="{2F9A100F-9728-46BF-A1C0-84642DA25773}" presName="hierRoot2" presStyleCnt="0">
        <dgm:presLayoutVars>
          <dgm:hierBranch val="init"/>
        </dgm:presLayoutVars>
      </dgm:prSet>
      <dgm:spPr/>
    </dgm:pt>
    <dgm:pt modelId="{149D336D-A05D-4FB0-BDCF-1CF5F5EC1F44}" type="pres">
      <dgm:prSet presAssocID="{2F9A100F-9728-46BF-A1C0-84642DA25773}" presName="rootComposite" presStyleCnt="0"/>
      <dgm:spPr/>
    </dgm:pt>
    <dgm:pt modelId="{F915DA64-5C4F-40B7-96B2-42F561722FC8}" type="pres">
      <dgm:prSet presAssocID="{2F9A100F-9728-46BF-A1C0-84642DA25773}" presName="rootText" presStyleLbl="node3" presStyleIdx="1" presStyleCnt="2">
        <dgm:presLayoutVars>
          <dgm:chPref val="3"/>
        </dgm:presLayoutVars>
      </dgm:prSet>
      <dgm:spPr>
        <a:prstGeom prst="roundRect">
          <a:avLst/>
        </a:prstGeom>
      </dgm:spPr>
    </dgm:pt>
    <dgm:pt modelId="{023560BE-2E55-4FB5-940E-384DE1AD1CC1}" type="pres">
      <dgm:prSet presAssocID="{2F9A100F-9728-46BF-A1C0-84642DA25773}" presName="rootConnector" presStyleLbl="node3" presStyleIdx="1" presStyleCnt="2"/>
      <dgm:spPr/>
    </dgm:pt>
    <dgm:pt modelId="{BB04156E-E0F6-46D9-9FF2-003BDBDF5A58}" type="pres">
      <dgm:prSet presAssocID="{2F9A100F-9728-46BF-A1C0-84642DA25773}" presName="hierChild4" presStyleCnt="0"/>
      <dgm:spPr/>
    </dgm:pt>
    <dgm:pt modelId="{AF27B799-5C15-4224-AA74-E7E9490E7B8B}" type="pres">
      <dgm:prSet presAssocID="{E2017F7A-C0DA-41E3-9D3E-BA006C683E18}" presName="Name37" presStyleLbl="parChTrans1D4" presStyleIdx="0" presStyleCnt="1"/>
      <dgm:spPr/>
    </dgm:pt>
    <dgm:pt modelId="{2C769E83-219E-4AD5-8FE2-3B2051A3CA6E}" type="pres">
      <dgm:prSet presAssocID="{ADF17374-CB2B-44B9-AC71-A998EA945869}" presName="hierRoot2" presStyleCnt="0">
        <dgm:presLayoutVars>
          <dgm:hierBranch val="init"/>
        </dgm:presLayoutVars>
      </dgm:prSet>
      <dgm:spPr/>
    </dgm:pt>
    <dgm:pt modelId="{9AFB18AA-7EE2-4936-B361-E6636D66D6E3}" type="pres">
      <dgm:prSet presAssocID="{ADF17374-CB2B-44B9-AC71-A998EA945869}" presName="rootComposite" presStyleCnt="0"/>
      <dgm:spPr/>
    </dgm:pt>
    <dgm:pt modelId="{98E981F7-D261-495C-B452-FA07CF98390E}" type="pres">
      <dgm:prSet presAssocID="{ADF17374-CB2B-44B9-AC71-A998EA945869}" presName="rootText" presStyleLbl="node4" presStyleIdx="0" presStyleCnt="1" custScaleX="147114" custScaleY="128901">
        <dgm:presLayoutVars>
          <dgm:chPref val="3"/>
        </dgm:presLayoutVars>
      </dgm:prSet>
      <dgm:spPr>
        <a:prstGeom prst="roundRect">
          <a:avLst/>
        </a:prstGeom>
      </dgm:spPr>
    </dgm:pt>
    <dgm:pt modelId="{D3375A11-0CB7-4E96-9027-44D5051746F7}" type="pres">
      <dgm:prSet presAssocID="{ADF17374-CB2B-44B9-AC71-A998EA945869}" presName="rootConnector" presStyleLbl="node4" presStyleIdx="0" presStyleCnt="1"/>
      <dgm:spPr/>
    </dgm:pt>
    <dgm:pt modelId="{97226275-8068-4F7F-82D9-B0046EC996C9}" type="pres">
      <dgm:prSet presAssocID="{ADF17374-CB2B-44B9-AC71-A998EA945869}" presName="hierChild4" presStyleCnt="0"/>
      <dgm:spPr/>
    </dgm:pt>
    <dgm:pt modelId="{3604935F-A635-4E5D-BCCE-52FCA8218692}" type="pres">
      <dgm:prSet presAssocID="{ADF17374-CB2B-44B9-AC71-A998EA945869}" presName="hierChild5" presStyleCnt="0"/>
      <dgm:spPr/>
    </dgm:pt>
    <dgm:pt modelId="{26BF0093-D35F-4A80-A606-7A688C0C7C31}" type="pres">
      <dgm:prSet presAssocID="{2F9A100F-9728-46BF-A1C0-84642DA25773}" presName="hierChild5" presStyleCnt="0"/>
      <dgm:spPr/>
    </dgm:pt>
    <dgm:pt modelId="{CCF58687-E065-4324-B83A-8E4AC8A7E539}" type="pres">
      <dgm:prSet presAssocID="{76048E62-B1F3-4514-864C-3BC972A6496D}" presName="hierChild5" presStyleCnt="0"/>
      <dgm:spPr/>
    </dgm:pt>
    <dgm:pt modelId="{C2A518C5-A497-4677-9738-2BC02988E9B5}" type="pres">
      <dgm:prSet presAssocID="{8D6606F7-18D2-4320-9036-5DA3BEB7ABCC}" presName="hierChild3" presStyleCnt="0"/>
      <dgm:spPr/>
    </dgm:pt>
  </dgm:ptLst>
  <dgm:cxnLst>
    <dgm:cxn modelId="{A4270915-75F7-4ABB-B658-B385F273A02A}" type="presOf" srcId="{CE268441-39E7-4857-9560-0ED99CC7D379}" destId="{8B87D21A-D865-490A-AFE5-3F9CC1F23622}" srcOrd="0" destOrd="0" presId="urn:microsoft.com/office/officeart/2005/8/layout/orgChart1"/>
    <dgm:cxn modelId="{8E247D17-1ABE-4887-BB42-AD4470EC9D9B}" type="presOf" srcId="{54261184-837E-4B34-878B-37571C132D80}" destId="{AD342BF2-F274-44AF-8C13-D76BA881276A}" srcOrd="0" destOrd="0" presId="urn:microsoft.com/office/officeart/2005/8/layout/orgChart1"/>
    <dgm:cxn modelId="{0DF73D20-71F5-48D6-90BB-DC710F2C546D}" srcId="{8D6606F7-18D2-4320-9036-5DA3BEB7ABCC}" destId="{13883583-F9C5-4FCB-B519-441881002CF5}" srcOrd="1" destOrd="0" parTransId="{94713BEF-3D9C-424C-BDE8-D4205D752813}" sibTransId="{632162A6-56CE-4D3A-808F-94B662213F56}"/>
    <dgm:cxn modelId="{13F99523-B4AC-49B1-B0DE-30668D49D501}" srcId="{2F9A100F-9728-46BF-A1C0-84642DA25773}" destId="{ADF17374-CB2B-44B9-AC71-A998EA945869}" srcOrd="0" destOrd="0" parTransId="{E2017F7A-C0DA-41E3-9D3E-BA006C683E18}" sibTransId="{ABD85AC6-B59B-4931-9527-D13F3DDB43EC}"/>
    <dgm:cxn modelId="{1D336626-7789-41EB-9827-F8C4A06B1172}" type="presOf" srcId="{7DC6FD0F-7E80-48AE-A83A-5060511FB0BC}" destId="{46EA6100-8FE1-42C6-AF55-13CA75E06380}" srcOrd="0" destOrd="0" presId="urn:microsoft.com/office/officeart/2005/8/layout/orgChart1"/>
    <dgm:cxn modelId="{8BFDB02F-8BD5-4460-8B04-531BD78B3DF8}" type="presOf" srcId="{13883583-F9C5-4FCB-B519-441881002CF5}" destId="{EF05CDBA-4CAE-4ABA-9238-1295EF01C814}" srcOrd="1" destOrd="0" presId="urn:microsoft.com/office/officeart/2005/8/layout/orgChart1"/>
    <dgm:cxn modelId="{A9845933-2374-49E3-B926-25AF027912E0}" srcId="{54261184-837E-4B34-878B-37571C132D80}" destId="{8D6606F7-18D2-4320-9036-5DA3BEB7ABCC}" srcOrd="0" destOrd="0" parTransId="{46FFEA5D-F4D4-4E87-A065-D442FA2B0AA9}" sibTransId="{F96CFDCB-986B-460E-94D8-C40217D7ADEB}"/>
    <dgm:cxn modelId="{6DF4E039-5DED-47B5-ABD5-B746EDDBCC65}" type="presOf" srcId="{9A0746F7-F352-4843-B957-4A46474B13DC}" destId="{6348ECBD-E2F9-45BA-8BF2-E8893798804D}" srcOrd="0" destOrd="0" presId="urn:microsoft.com/office/officeart/2005/8/layout/orgChart1"/>
    <dgm:cxn modelId="{8FAB8C3A-270A-42DB-83AD-BEF704DF5D9E}" type="presOf" srcId="{76048E62-B1F3-4514-864C-3BC972A6496D}" destId="{523C4FA6-F7EC-41FD-929C-1996EEEDF5DA}" srcOrd="1" destOrd="0" presId="urn:microsoft.com/office/officeart/2005/8/layout/orgChart1"/>
    <dgm:cxn modelId="{0360213C-8806-404C-AA3B-48A2D05037F7}" srcId="{8D6606F7-18D2-4320-9036-5DA3BEB7ABCC}" destId="{81CB9501-1D35-4579-9891-F79714BF793D}" srcOrd="2" destOrd="0" parTransId="{084D49C6-8CC9-4347-9C91-74F5C25D708D}" sibTransId="{8E40B163-7EB0-43DE-BDEC-84605FDA52F1}"/>
    <dgm:cxn modelId="{BFC9CB44-FC47-4F42-9A60-F0E2016597A9}" srcId="{76048E62-B1F3-4514-864C-3BC972A6496D}" destId="{3E71628D-C7A9-4F10-8AE4-34CC74C5DF8D}" srcOrd="0" destOrd="0" parTransId="{7DC6FD0F-7E80-48AE-A83A-5060511FB0BC}" sibTransId="{D8493FA9-6F0F-472C-A7AF-DAA492CAECA0}"/>
    <dgm:cxn modelId="{AA688065-3D64-40E9-B37E-2FED76A18017}" type="presOf" srcId="{76048E62-B1F3-4514-864C-3BC972A6496D}" destId="{54BC6374-D60B-452B-A7B9-E25F8C904E33}" srcOrd="0" destOrd="0" presId="urn:microsoft.com/office/officeart/2005/8/layout/orgChart1"/>
    <dgm:cxn modelId="{F868D967-96BB-4C8C-8D0A-CAE1573EA336}" type="presOf" srcId="{81CB9501-1D35-4579-9891-F79714BF793D}" destId="{443F643D-1382-4D76-ACD3-C52CFE4652F6}" srcOrd="1" destOrd="0" presId="urn:microsoft.com/office/officeart/2005/8/layout/orgChart1"/>
    <dgm:cxn modelId="{27AB8D4A-197D-487C-B7D4-FAF751849CB2}" type="presOf" srcId="{ADF17374-CB2B-44B9-AC71-A998EA945869}" destId="{98E981F7-D261-495C-B452-FA07CF98390E}" srcOrd="0" destOrd="0" presId="urn:microsoft.com/office/officeart/2005/8/layout/orgChart1"/>
    <dgm:cxn modelId="{7164A16F-D945-4BEF-B3DC-A43B8D446317}" type="presOf" srcId="{94713BEF-3D9C-424C-BDE8-D4205D752813}" destId="{30440D61-1D14-479E-BD53-BB22B0AA676F}" srcOrd="0" destOrd="0" presId="urn:microsoft.com/office/officeart/2005/8/layout/orgChart1"/>
    <dgm:cxn modelId="{EA25667D-C0E9-4EBB-AA0D-E02ABF31FBB7}" srcId="{76048E62-B1F3-4514-864C-3BC972A6496D}" destId="{2F9A100F-9728-46BF-A1C0-84642DA25773}" srcOrd="1" destOrd="0" parTransId="{21427BD3-5DEA-4385-832B-C6A8E314765D}" sibTransId="{D09C4AA8-47D4-46FD-90A6-F4F6303696D5}"/>
    <dgm:cxn modelId="{D9BB507E-F5DD-4BD3-8B0A-D116988D7231}" type="presOf" srcId="{8D6606F7-18D2-4320-9036-5DA3BEB7ABCC}" destId="{E2E69E90-42B8-40B4-9B4A-3C62E698405D}" srcOrd="1" destOrd="0" presId="urn:microsoft.com/office/officeart/2005/8/layout/orgChart1"/>
    <dgm:cxn modelId="{9D403485-1C5F-40D5-8245-1E5C22385A44}" type="presOf" srcId="{3E71628D-C7A9-4F10-8AE4-34CC74C5DF8D}" destId="{B11E6A0F-D266-4352-BDFD-2F7777E707E9}" srcOrd="1" destOrd="0" presId="urn:microsoft.com/office/officeart/2005/8/layout/orgChart1"/>
    <dgm:cxn modelId="{3AB61190-DF8C-4636-8AF7-24A64C99BB66}" srcId="{8D6606F7-18D2-4320-9036-5DA3BEB7ABCC}" destId="{76048E62-B1F3-4514-864C-3BC972A6496D}" srcOrd="3" destOrd="0" parTransId="{9A0746F7-F352-4843-B957-4A46474B13DC}" sibTransId="{BACFCC61-3E6C-4196-BC4E-3E756DBC7EC8}"/>
    <dgm:cxn modelId="{88861EA1-77A9-40A1-9C20-E25A4192D89E}" type="presOf" srcId="{D185F6A4-DCE7-447F-AAAC-F20ECDF77021}" destId="{F57D86D6-3C71-4EE2-B778-C7F6C9E63EFE}" srcOrd="1" destOrd="0" presId="urn:microsoft.com/office/officeart/2005/8/layout/orgChart1"/>
    <dgm:cxn modelId="{9C582FA3-9FA8-4E64-ACF8-989080ABF9F0}" type="presOf" srcId="{084D49C6-8CC9-4347-9C91-74F5C25D708D}" destId="{E8B4735D-1E49-4F7D-A999-88A08CC682D6}" srcOrd="0" destOrd="0" presId="urn:microsoft.com/office/officeart/2005/8/layout/orgChart1"/>
    <dgm:cxn modelId="{86D43BAF-51A0-4142-8A28-00C78CA2192B}" type="presOf" srcId="{3E71628D-C7A9-4F10-8AE4-34CC74C5DF8D}" destId="{EFA9C5A5-BAB5-45B7-951C-118233266209}" srcOrd="0" destOrd="0" presId="urn:microsoft.com/office/officeart/2005/8/layout/orgChart1"/>
    <dgm:cxn modelId="{F920F6B2-BBC4-414F-8F89-D54D917A3B2E}" type="presOf" srcId="{ADF17374-CB2B-44B9-AC71-A998EA945869}" destId="{D3375A11-0CB7-4E96-9027-44D5051746F7}" srcOrd="1" destOrd="0" presId="urn:microsoft.com/office/officeart/2005/8/layout/orgChart1"/>
    <dgm:cxn modelId="{712CCDB7-E3EF-4AF2-BE24-F7B6AE910DB7}" type="presOf" srcId="{2F9A100F-9728-46BF-A1C0-84642DA25773}" destId="{F915DA64-5C4F-40B7-96B2-42F561722FC8}" srcOrd="0" destOrd="0" presId="urn:microsoft.com/office/officeart/2005/8/layout/orgChart1"/>
    <dgm:cxn modelId="{C91FCEB8-EBE9-406D-B163-39C04FD64910}" srcId="{8D6606F7-18D2-4320-9036-5DA3BEB7ABCC}" destId="{D185F6A4-DCE7-447F-AAAC-F20ECDF77021}" srcOrd="0" destOrd="0" parTransId="{CE268441-39E7-4857-9560-0ED99CC7D379}" sibTransId="{C073B804-A678-4972-98F7-06A279E42883}"/>
    <dgm:cxn modelId="{D8EAB7BA-9AEB-4E1F-894B-29A8E8149A1C}" type="presOf" srcId="{21427BD3-5DEA-4385-832B-C6A8E314765D}" destId="{6DE4F19E-9F18-4C3A-8F71-D618E26C29AF}" srcOrd="0" destOrd="0" presId="urn:microsoft.com/office/officeart/2005/8/layout/orgChart1"/>
    <dgm:cxn modelId="{8A036CBB-9A08-4B8C-9517-810B32975D26}" type="presOf" srcId="{E2017F7A-C0DA-41E3-9D3E-BA006C683E18}" destId="{AF27B799-5C15-4224-AA74-E7E9490E7B8B}" srcOrd="0" destOrd="0" presId="urn:microsoft.com/office/officeart/2005/8/layout/orgChart1"/>
    <dgm:cxn modelId="{D72B12CC-E18C-4A1F-8C8C-76F3764CF54B}" type="presOf" srcId="{8D6606F7-18D2-4320-9036-5DA3BEB7ABCC}" destId="{FBE9C991-9113-4029-9BF2-A966D18E7081}" srcOrd="0" destOrd="0" presId="urn:microsoft.com/office/officeart/2005/8/layout/orgChart1"/>
    <dgm:cxn modelId="{F109D8D8-8E73-4B79-AB46-472DF5FCCC86}" type="presOf" srcId="{D185F6A4-DCE7-447F-AAAC-F20ECDF77021}" destId="{F217A3B2-87A7-4C7A-ACA0-230A0A9D4450}" srcOrd="0" destOrd="0" presId="urn:microsoft.com/office/officeart/2005/8/layout/orgChart1"/>
    <dgm:cxn modelId="{EDEFDEF3-877C-4757-82AA-49AA5E890BE7}" type="presOf" srcId="{81CB9501-1D35-4579-9891-F79714BF793D}" destId="{E43566D8-A63F-4819-BE0B-576C698D009E}" srcOrd="0" destOrd="0" presId="urn:microsoft.com/office/officeart/2005/8/layout/orgChart1"/>
    <dgm:cxn modelId="{9FEEFBF7-D325-4C46-8029-A80047A229D2}" type="presOf" srcId="{13883583-F9C5-4FCB-B519-441881002CF5}" destId="{2065C495-6095-47CB-B2C8-C34B535163F0}" srcOrd="0" destOrd="0" presId="urn:microsoft.com/office/officeart/2005/8/layout/orgChart1"/>
    <dgm:cxn modelId="{4DE56DFB-C5E4-4AFA-B14C-816B5F282632}" type="presOf" srcId="{2F9A100F-9728-46BF-A1C0-84642DA25773}" destId="{023560BE-2E55-4FB5-940E-384DE1AD1CC1}" srcOrd="1" destOrd="0" presId="urn:microsoft.com/office/officeart/2005/8/layout/orgChart1"/>
    <dgm:cxn modelId="{9B41DEED-2890-417D-8CE8-CC859B3ECC82}" type="presParOf" srcId="{AD342BF2-F274-44AF-8C13-D76BA881276A}" destId="{071727B5-F04D-42B7-BC06-B6FA978E2A6E}" srcOrd="0" destOrd="0" presId="urn:microsoft.com/office/officeart/2005/8/layout/orgChart1"/>
    <dgm:cxn modelId="{27F00599-D9CA-4F64-B20E-2DD40066A0CC}" type="presParOf" srcId="{071727B5-F04D-42B7-BC06-B6FA978E2A6E}" destId="{C40E6D23-171B-4523-97F3-418BE53F24E8}" srcOrd="0" destOrd="0" presId="urn:microsoft.com/office/officeart/2005/8/layout/orgChart1"/>
    <dgm:cxn modelId="{ACF0186A-FACE-4F35-A171-3DD30140EA1D}" type="presParOf" srcId="{C40E6D23-171B-4523-97F3-418BE53F24E8}" destId="{FBE9C991-9113-4029-9BF2-A966D18E7081}" srcOrd="0" destOrd="0" presId="urn:microsoft.com/office/officeart/2005/8/layout/orgChart1"/>
    <dgm:cxn modelId="{6CA6C948-F9B4-4F88-86E1-288E87414CC6}" type="presParOf" srcId="{C40E6D23-171B-4523-97F3-418BE53F24E8}" destId="{E2E69E90-42B8-40B4-9B4A-3C62E698405D}" srcOrd="1" destOrd="0" presId="urn:microsoft.com/office/officeart/2005/8/layout/orgChart1"/>
    <dgm:cxn modelId="{F00F02A8-C504-4570-A30A-C90F1973D362}" type="presParOf" srcId="{071727B5-F04D-42B7-BC06-B6FA978E2A6E}" destId="{6015D7AA-1306-4CF1-962B-C24CAFD594DD}" srcOrd="1" destOrd="0" presId="urn:microsoft.com/office/officeart/2005/8/layout/orgChart1"/>
    <dgm:cxn modelId="{A1324DB3-D407-4415-9A56-E39777A35B3F}" type="presParOf" srcId="{6015D7AA-1306-4CF1-962B-C24CAFD594DD}" destId="{8B87D21A-D865-490A-AFE5-3F9CC1F23622}" srcOrd="0" destOrd="0" presId="urn:microsoft.com/office/officeart/2005/8/layout/orgChart1"/>
    <dgm:cxn modelId="{C78AAAF2-DCA0-4067-80AF-5D22F87D2A46}" type="presParOf" srcId="{6015D7AA-1306-4CF1-962B-C24CAFD594DD}" destId="{CC04C4B7-0247-4736-93F8-2D9ECB46DF5E}" srcOrd="1" destOrd="0" presId="urn:microsoft.com/office/officeart/2005/8/layout/orgChart1"/>
    <dgm:cxn modelId="{8F6B819E-A855-4E62-B6B1-C19A4992E591}" type="presParOf" srcId="{CC04C4B7-0247-4736-93F8-2D9ECB46DF5E}" destId="{C8BAF69C-F4E2-499B-B2F3-69797804002F}" srcOrd="0" destOrd="0" presId="urn:microsoft.com/office/officeart/2005/8/layout/orgChart1"/>
    <dgm:cxn modelId="{B87A50BD-0631-40EC-B093-C4C5BF392EB6}" type="presParOf" srcId="{C8BAF69C-F4E2-499B-B2F3-69797804002F}" destId="{F217A3B2-87A7-4C7A-ACA0-230A0A9D4450}" srcOrd="0" destOrd="0" presId="urn:microsoft.com/office/officeart/2005/8/layout/orgChart1"/>
    <dgm:cxn modelId="{53B223C3-3512-44E2-8F4F-0F7647C3D67B}" type="presParOf" srcId="{C8BAF69C-F4E2-499B-B2F3-69797804002F}" destId="{F57D86D6-3C71-4EE2-B778-C7F6C9E63EFE}" srcOrd="1" destOrd="0" presId="urn:microsoft.com/office/officeart/2005/8/layout/orgChart1"/>
    <dgm:cxn modelId="{11117BE3-1A89-477E-8328-DF4555FF8C15}" type="presParOf" srcId="{CC04C4B7-0247-4736-93F8-2D9ECB46DF5E}" destId="{03E53E4E-20AF-4EDE-A8E5-943DA6AD20F4}" srcOrd="1" destOrd="0" presId="urn:microsoft.com/office/officeart/2005/8/layout/orgChart1"/>
    <dgm:cxn modelId="{C668D611-680F-4EE1-8848-0ED2BC48C919}" type="presParOf" srcId="{CC04C4B7-0247-4736-93F8-2D9ECB46DF5E}" destId="{1AE7C3CE-DD16-4FE1-B533-944846B16CA0}" srcOrd="2" destOrd="0" presId="urn:microsoft.com/office/officeart/2005/8/layout/orgChart1"/>
    <dgm:cxn modelId="{FB000BA5-32DA-4989-8A28-2E5D4C1F08F8}" type="presParOf" srcId="{6015D7AA-1306-4CF1-962B-C24CAFD594DD}" destId="{30440D61-1D14-479E-BD53-BB22B0AA676F}" srcOrd="2" destOrd="0" presId="urn:microsoft.com/office/officeart/2005/8/layout/orgChart1"/>
    <dgm:cxn modelId="{90203755-1D9B-451E-B826-1692592D52F1}" type="presParOf" srcId="{6015D7AA-1306-4CF1-962B-C24CAFD594DD}" destId="{C8956BC1-2BD4-47BC-AAB5-6CAA882D4112}" srcOrd="3" destOrd="0" presId="urn:microsoft.com/office/officeart/2005/8/layout/orgChart1"/>
    <dgm:cxn modelId="{2F917106-6807-4209-B6B3-C8A1B612134D}" type="presParOf" srcId="{C8956BC1-2BD4-47BC-AAB5-6CAA882D4112}" destId="{AC5275BE-F384-4FF2-91F2-669D8FF32638}" srcOrd="0" destOrd="0" presId="urn:microsoft.com/office/officeart/2005/8/layout/orgChart1"/>
    <dgm:cxn modelId="{D6E576B8-9E7A-4CD0-8A1F-F601C9B61662}" type="presParOf" srcId="{AC5275BE-F384-4FF2-91F2-669D8FF32638}" destId="{2065C495-6095-47CB-B2C8-C34B535163F0}" srcOrd="0" destOrd="0" presId="urn:microsoft.com/office/officeart/2005/8/layout/orgChart1"/>
    <dgm:cxn modelId="{336D12CC-1F0A-41A6-B239-480DAA479BC5}" type="presParOf" srcId="{AC5275BE-F384-4FF2-91F2-669D8FF32638}" destId="{EF05CDBA-4CAE-4ABA-9238-1295EF01C814}" srcOrd="1" destOrd="0" presId="urn:microsoft.com/office/officeart/2005/8/layout/orgChart1"/>
    <dgm:cxn modelId="{D1E670BA-F1EC-4D04-908F-82F5172F905B}" type="presParOf" srcId="{C8956BC1-2BD4-47BC-AAB5-6CAA882D4112}" destId="{9DD51195-5ABD-4812-A861-C7CC1EC0381F}" srcOrd="1" destOrd="0" presId="urn:microsoft.com/office/officeart/2005/8/layout/orgChart1"/>
    <dgm:cxn modelId="{3CFBA9A1-38A2-4010-805C-D2D0C8B96850}" type="presParOf" srcId="{C8956BC1-2BD4-47BC-AAB5-6CAA882D4112}" destId="{D27005CB-3C4B-4953-BF88-3DE15D05C858}" srcOrd="2" destOrd="0" presId="urn:microsoft.com/office/officeart/2005/8/layout/orgChart1"/>
    <dgm:cxn modelId="{B1DE36B5-4846-4DB7-8E6A-DA8A6286BB6A}" type="presParOf" srcId="{6015D7AA-1306-4CF1-962B-C24CAFD594DD}" destId="{E8B4735D-1E49-4F7D-A999-88A08CC682D6}" srcOrd="4" destOrd="0" presId="urn:microsoft.com/office/officeart/2005/8/layout/orgChart1"/>
    <dgm:cxn modelId="{C65C62E1-4CE3-4D0A-9F7C-297980165223}" type="presParOf" srcId="{6015D7AA-1306-4CF1-962B-C24CAFD594DD}" destId="{F7C036FF-0245-4138-9831-4C350EC333BE}" srcOrd="5" destOrd="0" presId="urn:microsoft.com/office/officeart/2005/8/layout/orgChart1"/>
    <dgm:cxn modelId="{49791DB9-4A00-416F-8105-96ED1FBAB4D1}" type="presParOf" srcId="{F7C036FF-0245-4138-9831-4C350EC333BE}" destId="{7C16167E-C93B-43FA-B14E-9747A1A72D1A}" srcOrd="0" destOrd="0" presId="urn:microsoft.com/office/officeart/2005/8/layout/orgChart1"/>
    <dgm:cxn modelId="{16D2FA3E-55A3-454F-BD40-E6BA13D92482}" type="presParOf" srcId="{7C16167E-C93B-43FA-B14E-9747A1A72D1A}" destId="{E43566D8-A63F-4819-BE0B-576C698D009E}" srcOrd="0" destOrd="0" presId="urn:microsoft.com/office/officeart/2005/8/layout/orgChart1"/>
    <dgm:cxn modelId="{BB680918-1733-4904-B6BC-D306BB37B637}" type="presParOf" srcId="{7C16167E-C93B-43FA-B14E-9747A1A72D1A}" destId="{443F643D-1382-4D76-ACD3-C52CFE4652F6}" srcOrd="1" destOrd="0" presId="urn:microsoft.com/office/officeart/2005/8/layout/orgChart1"/>
    <dgm:cxn modelId="{3FBF3C20-F01B-4C70-9BB1-462BA283CFBC}" type="presParOf" srcId="{F7C036FF-0245-4138-9831-4C350EC333BE}" destId="{CF210F25-455C-411B-9D42-03E134CED727}" srcOrd="1" destOrd="0" presId="urn:microsoft.com/office/officeart/2005/8/layout/orgChart1"/>
    <dgm:cxn modelId="{29F6E951-85A4-4BA3-88F9-3DD064EEEDFF}" type="presParOf" srcId="{F7C036FF-0245-4138-9831-4C350EC333BE}" destId="{A7BF3361-E306-41C2-B747-7443269E66CB}" srcOrd="2" destOrd="0" presId="urn:microsoft.com/office/officeart/2005/8/layout/orgChart1"/>
    <dgm:cxn modelId="{60F3F25A-052D-4E1A-845D-7D6636F7F669}" type="presParOf" srcId="{6015D7AA-1306-4CF1-962B-C24CAFD594DD}" destId="{6348ECBD-E2F9-45BA-8BF2-E8893798804D}" srcOrd="6" destOrd="0" presId="urn:microsoft.com/office/officeart/2005/8/layout/orgChart1"/>
    <dgm:cxn modelId="{CBEF40E6-DC71-4E04-A285-224771F7B0D4}" type="presParOf" srcId="{6015D7AA-1306-4CF1-962B-C24CAFD594DD}" destId="{32F38F02-08F7-452A-A4A8-0443A8236721}" srcOrd="7" destOrd="0" presId="urn:microsoft.com/office/officeart/2005/8/layout/orgChart1"/>
    <dgm:cxn modelId="{6DD43D3D-7FC6-487C-849F-E1BDAE63DE8B}" type="presParOf" srcId="{32F38F02-08F7-452A-A4A8-0443A8236721}" destId="{02F924E3-5D9C-4C82-80B6-48073264FDA5}" srcOrd="0" destOrd="0" presId="urn:microsoft.com/office/officeart/2005/8/layout/orgChart1"/>
    <dgm:cxn modelId="{A14106A2-A0BD-4001-9DFF-58A3ADABF2A8}" type="presParOf" srcId="{02F924E3-5D9C-4C82-80B6-48073264FDA5}" destId="{54BC6374-D60B-452B-A7B9-E25F8C904E33}" srcOrd="0" destOrd="0" presId="urn:microsoft.com/office/officeart/2005/8/layout/orgChart1"/>
    <dgm:cxn modelId="{E0E9A680-83E8-456C-AA59-70AE7A58C27B}" type="presParOf" srcId="{02F924E3-5D9C-4C82-80B6-48073264FDA5}" destId="{523C4FA6-F7EC-41FD-929C-1996EEEDF5DA}" srcOrd="1" destOrd="0" presId="urn:microsoft.com/office/officeart/2005/8/layout/orgChart1"/>
    <dgm:cxn modelId="{99E81D25-21BB-4916-877D-082816DDCA36}" type="presParOf" srcId="{32F38F02-08F7-452A-A4A8-0443A8236721}" destId="{84CBD2F0-749E-4854-B379-FFEA1D5C06F6}" srcOrd="1" destOrd="0" presId="urn:microsoft.com/office/officeart/2005/8/layout/orgChart1"/>
    <dgm:cxn modelId="{AC30AB62-B5DB-4507-8C1E-193C6E563C33}" type="presParOf" srcId="{84CBD2F0-749E-4854-B379-FFEA1D5C06F6}" destId="{46EA6100-8FE1-42C6-AF55-13CA75E06380}" srcOrd="0" destOrd="0" presId="urn:microsoft.com/office/officeart/2005/8/layout/orgChart1"/>
    <dgm:cxn modelId="{B0DC162A-C55B-4E76-A4ED-5B41B5231499}" type="presParOf" srcId="{84CBD2F0-749E-4854-B379-FFEA1D5C06F6}" destId="{32A24F7D-383C-4BAA-A742-5766AE4D4C88}" srcOrd="1" destOrd="0" presId="urn:microsoft.com/office/officeart/2005/8/layout/orgChart1"/>
    <dgm:cxn modelId="{D30A0954-2A4C-42CC-AF21-65B53079DBE4}" type="presParOf" srcId="{32A24F7D-383C-4BAA-A742-5766AE4D4C88}" destId="{5500403D-5130-40F3-9E9F-7FE125B7C14B}" srcOrd="0" destOrd="0" presId="urn:microsoft.com/office/officeart/2005/8/layout/orgChart1"/>
    <dgm:cxn modelId="{DC22AB9D-5D2F-48C5-B4D9-C1310FD0C972}" type="presParOf" srcId="{5500403D-5130-40F3-9E9F-7FE125B7C14B}" destId="{EFA9C5A5-BAB5-45B7-951C-118233266209}" srcOrd="0" destOrd="0" presId="urn:microsoft.com/office/officeart/2005/8/layout/orgChart1"/>
    <dgm:cxn modelId="{91F4C46B-C598-46EA-9644-D2E955DAB980}" type="presParOf" srcId="{5500403D-5130-40F3-9E9F-7FE125B7C14B}" destId="{B11E6A0F-D266-4352-BDFD-2F7777E707E9}" srcOrd="1" destOrd="0" presId="urn:microsoft.com/office/officeart/2005/8/layout/orgChart1"/>
    <dgm:cxn modelId="{C52A4EA3-FEC0-4E70-96DB-EC4F59F112D4}" type="presParOf" srcId="{32A24F7D-383C-4BAA-A742-5766AE4D4C88}" destId="{BEAB102C-C270-4315-98B1-A5DA2700D699}" srcOrd="1" destOrd="0" presId="urn:microsoft.com/office/officeart/2005/8/layout/orgChart1"/>
    <dgm:cxn modelId="{4BD26D73-6459-4FCE-B001-819AD940DF78}" type="presParOf" srcId="{32A24F7D-383C-4BAA-A742-5766AE4D4C88}" destId="{DE0703CD-F09E-4869-AE28-1D93603B2559}" srcOrd="2" destOrd="0" presId="urn:microsoft.com/office/officeart/2005/8/layout/orgChart1"/>
    <dgm:cxn modelId="{EE8E0CB1-6A9B-4B0D-BCDD-3F30BD31023B}" type="presParOf" srcId="{84CBD2F0-749E-4854-B379-FFEA1D5C06F6}" destId="{6DE4F19E-9F18-4C3A-8F71-D618E26C29AF}" srcOrd="2" destOrd="0" presId="urn:microsoft.com/office/officeart/2005/8/layout/orgChart1"/>
    <dgm:cxn modelId="{4838ED16-B29E-4146-A2A6-8B690665E23F}" type="presParOf" srcId="{84CBD2F0-749E-4854-B379-FFEA1D5C06F6}" destId="{98B7C44A-7C35-42F9-A9BD-61E7B9C32FE3}" srcOrd="3" destOrd="0" presId="urn:microsoft.com/office/officeart/2005/8/layout/orgChart1"/>
    <dgm:cxn modelId="{7DD5375F-33FD-496C-9468-5EDFF4D2784B}" type="presParOf" srcId="{98B7C44A-7C35-42F9-A9BD-61E7B9C32FE3}" destId="{149D336D-A05D-4FB0-BDCF-1CF5F5EC1F44}" srcOrd="0" destOrd="0" presId="urn:microsoft.com/office/officeart/2005/8/layout/orgChart1"/>
    <dgm:cxn modelId="{76897148-BBA2-440E-8755-5067ADD5B3CF}" type="presParOf" srcId="{149D336D-A05D-4FB0-BDCF-1CF5F5EC1F44}" destId="{F915DA64-5C4F-40B7-96B2-42F561722FC8}" srcOrd="0" destOrd="0" presId="urn:microsoft.com/office/officeart/2005/8/layout/orgChart1"/>
    <dgm:cxn modelId="{9C5C8C7F-D8BB-4692-BFC1-6973A280E187}" type="presParOf" srcId="{149D336D-A05D-4FB0-BDCF-1CF5F5EC1F44}" destId="{023560BE-2E55-4FB5-940E-384DE1AD1CC1}" srcOrd="1" destOrd="0" presId="urn:microsoft.com/office/officeart/2005/8/layout/orgChart1"/>
    <dgm:cxn modelId="{2DAB1345-8E5A-4464-8C97-CCF1A3413877}" type="presParOf" srcId="{98B7C44A-7C35-42F9-A9BD-61E7B9C32FE3}" destId="{BB04156E-E0F6-46D9-9FF2-003BDBDF5A58}" srcOrd="1" destOrd="0" presId="urn:microsoft.com/office/officeart/2005/8/layout/orgChart1"/>
    <dgm:cxn modelId="{5C97FFBD-68CA-49BF-AE53-BB87AE7C4FBB}" type="presParOf" srcId="{BB04156E-E0F6-46D9-9FF2-003BDBDF5A58}" destId="{AF27B799-5C15-4224-AA74-E7E9490E7B8B}" srcOrd="0" destOrd="0" presId="urn:microsoft.com/office/officeart/2005/8/layout/orgChart1"/>
    <dgm:cxn modelId="{5C1FBECA-0264-440E-AF3A-53C4B7B9D395}" type="presParOf" srcId="{BB04156E-E0F6-46D9-9FF2-003BDBDF5A58}" destId="{2C769E83-219E-4AD5-8FE2-3B2051A3CA6E}" srcOrd="1" destOrd="0" presId="urn:microsoft.com/office/officeart/2005/8/layout/orgChart1"/>
    <dgm:cxn modelId="{6F86EF8D-0EBB-43D5-AB26-984FDAE0F7C9}" type="presParOf" srcId="{2C769E83-219E-4AD5-8FE2-3B2051A3CA6E}" destId="{9AFB18AA-7EE2-4936-B361-E6636D66D6E3}" srcOrd="0" destOrd="0" presId="urn:microsoft.com/office/officeart/2005/8/layout/orgChart1"/>
    <dgm:cxn modelId="{7805D92E-F574-49B7-BEA5-F49E5C35E01B}" type="presParOf" srcId="{9AFB18AA-7EE2-4936-B361-E6636D66D6E3}" destId="{98E981F7-D261-495C-B452-FA07CF98390E}" srcOrd="0" destOrd="0" presId="urn:microsoft.com/office/officeart/2005/8/layout/orgChart1"/>
    <dgm:cxn modelId="{D8864588-014C-4B8F-993B-6D9233711A87}" type="presParOf" srcId="{9AFB18AA-7EE2-4936-B361-E6636D66D6E3}" destId="{D3375A11-0CB7-4E96-9027-44D5051746F7}" srcOrd="1" destOrd="0" presId="urn:microsoft.com/office/officeart/2005/8/layout/orgChart1"/>
    <dgm:cxn modelId="{093E39AE-B9C9-4422-80BD-1B2A1970DCCE}" type="presParOf" srcId="{2C769E83-219E-4AD5-8FE2-3B2051A3CA6E}" destId="{97226275-8068-4F7F-82D9-B0046EC996C9}" srcOrd="1" destOrd="0" presId="urn:microsoft.com/office/officeart/2005/8/layout/orgChart1"/>
    <dgm:cxn modelId="{ECF3F572-FD4B-49D6-A524-59DB213A5C19}" type="presParOf" srcId="{2C769E83-219E-4AD5-8FE2-3B2051A3CA6E}" destId="{3604935F-A635-4E5D-BCCE-52FCA8218692}" srcOrd="2" destOrd="0" presId="urn:microsoft.com/office/officeart/2005/8/layout/orgChart1"/>
    <dgm:cxn modelId="{CA479B3B-7334-425C-A5E2-7080FC60059E}" type="presParOf" srcId="{98B7C44A-7C35-42F9-A9BD-61E7B9C32FE3}" destId="{26BF0093-D35F-4A80-A606-7A688C0C7C31}" srcOrd="2" destOrd="0" presId="urn:microsoft.com/office/officeart/2005/8/layout/orgChart1"/>
    <dgm:cxn modelId="{6C7C25BC-072E-42A9-AF7F-0998F2240FD0}" type="presParOf" srcId="{32F38F02-08F7-452A-A4A8-0443A8236721}" destId="{CCF58687-E065-4324-B83A-8E4AC8A7E539}" srcOrd="2" destOrd="0" presId="urn:microsoft.com/office/officeart/2005/8/layout/orgChart1"/>
    <dgm:cxn modelId="{9ACA93D8-C307-49AF-BDAF-D7DA70F26F03}" type="presParOf" srcId="{071727B5-F04D-42B7-BC06-B6FA978E2A6E}" destId="{C2A518C5-A497-4677-9738-2BC02988E9B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321BC7-6C5A-47F1-9CF3-3F27F2F153ED}" type="doc">
      <dgm:prSet loTypeId="urn:microsoft.com/office/officeart/2005/8/layout/pyramid3" loCatId="pyramid" qsTypeId="urn:microsoft.com/office/officeart/2005/8/quickstyle/simple1" qsCatId="simple" csTypeId="urn:microsoft.com/office/officeart/2005/8/colors/accent1_2" csCatId="accent1" phldr="1"/>
      <dgm:spPr/>
    </dgm:pt>
    <dgm:pt modelId="{6F01FDDC-EC85-4FBB-944A-A9D5E8AD9AF0}">
      <dgm:prSet phldrT="[Text]" custT="1"/>
      <dgm:spPr>
        <a:solidFill>
          <a:srgbClr val="004065"/>
        </a:solidFill>
      </dgm:spPr>
      <dgm:t>
        <a:bodyPr lIns="0" tIns="0" rIns="0" bIns="0"/>
        <a:lstStyle/>
        <a:p>
          <a:r>
            <a:rPr lang="en-US" sz="2800" dirty="0">
              <a:solidFill>
                <a:srgbClr val="FFFFFF"/>
              </a:solidFill>
            </a:rPr>
            <a:t>Patient Activation</a:t>
          </a:r>
        </a:p>
      </dgm:t>
    </dgm:pt>
    <dgm:pt modelId="{2F103A5D-A5A2-4AE9-AC01-C0691C2A09F6}" type="parTrans" cxnId="{FE40BC11-11FD-4388-B820-2C401B1F2CF0}">
      <dgm:prSet/>
      <dgm:spPr/>
      <dgm:t>
        <a:bodyPr/>
        <a:lstStyle/>
        <a:p>
          <a:endParaRPr lang="en-US"/>
        </a:p>
      </dgm:t>
    </dgm:pt>
    <dgm:pt modelId="{DE6EA1B5-AC38-48CC-8CBD-CD7AC05B5E9E}" type="sibTrans" cxnId="{FE40BC11-11FD-4388-B820-2C401B1F2CF0}">
      <dgm:prSet/>
      <dgm:spPr/>
      <dgm:t>
        <a:bodyPr/>
        <a:lstStyle/>
        <a:p>
          <a:endParaRPr lang="en-US"/>
        </a:p>
      </dgm:t>
    </dgm:pt>
    <dgm:pt modelId="{85FE3961-D898-4871-B1D0-6861AC2D66E4}">
      <dgm:prSet phldrT="[Text]" custT="1"/>
      <dgm:spPr>
        <a:solidFill>
          <a:srgbClr val="0096D6"/>
        </a:solidFill>
      </dgm:spPr>
      <dgm:t>
        <a:bodyPr tIns="91440" anchor="t" anchorCtr="0"/>
        <a:lstStyle/>
        <a:p>
          <a:r>
            <a:rPr lang="en-US" sz="2300" dirty="0">
              <a:solidFill>
                <a:srgbClr val="FFFFFF"/>
              </a:solidFill>
            </a:rPr>
            <a:t>Patient Engagement</a:t>
          </a:r>
        </a:p>
      </dgm:t>
    </dgm:pt>
    <dgm:pt modelId="{C5AF5B39-D059-45B3-8FE0-4DE37C2A8275}" type="parTrans" cxnId="{FB383975-5B9C-4AA7-958E-EF3D347722B3}">
      <dgm:prSet/>
      <dgm:spPr/>
      <dgm:t>
        <a:bodyPr/>
        <a:lstStyle/>
        <a:p>
          <a:endParaRPr lang="en-US"/>
        </a:p>
      </dgm:t>
    </dgm:pt>
    <dgm:pt modelId="{F2C9E565-C04B-40D3-BECA-0002588AEC3A}" type="sibTrans" cxnId="{FB383975-5B9C-4AA7-958E-EF3D347722B3}">
      <dgm:prSet/>
      <dgm:spPr/>
      <dgm:t>
        <a:bodyPr/>
        <a:lstStyle/>
        <a:p>
          <a:endParaRPr lang="en-US"/>
        </a:p>
      </dgm:t>
    </dgm:pt>
    <dgm:pt modelId="{E8752F59-FDF5-49C6-8F2A-474A6FCF2A3D}" type="pres">
      <dgm:prSet presAssocID="{B6321BC7-6C5A-47F1-9CF3-3F27F2F153ED}" presName="Name0" presStyleCnt="0">
        <dgm:presLayoutVars>
          <dgm:dir/>
          <dgm:animLvl val="lvl"/>
          <dgm:resizeHandles val="exact"/>
        </dgm:presLayoutVars>
      </dgm:prSet>
      <dgm:spPr/>
    </dgm:pt>
    <dgm:pt modelId="{6E9969E6-F0E0-442C-AFD4-F19550208E64}" type="pres">
      <dgm:prSet presAssocID="{6F01FDDC-EC85-4FBB-944A-A9D5E8AD9AF0}" presName="Name8" presStyleCnt="0"/>
      <dgm:spPr/>
    </dgm:pt>
    <dgm:pt modelId="{11CBCA89-9A76-4599-9D61-742E6A2C8B47}" type="pres">
      <dgm:prSet presAssocID="{6F01FDDC-EC85-4FBB-944A-A9D5E8AD9AF0}" presName="level" presStyleLbl="node1" presStyleIdx="0" presStyleCnt="2" custScaleY="44162" custLinFactNeighborX="-1724" custLinFactNeighborY="-8152">
        <dgm:presLayoutVars>
          <dgm:chMax val="1"/>
          <dgm:bulletEnabled val="1"/>
        </dgm:presLayoutVars>
      </dgm:prSet>
      <dgm:spPr/>
    </dgm:pt>
    <dgm:pt modelId="{3EC38456-EBAE-471B-9661-5B0035087A70}" type="pres">
      <dgm:prSet presAssocID="{6F01FDDC-EC85-4FBB-944A-A9D5E8AD9AF0}" presName="levelTx" presStyleLbl="revTx" presStyleIdx="0" presStyleCnt="0">
        <dgm:presLayoutVars>
          <dgm:chMax val="1"/>
          <dgm:bulletEnabled val="1"/>
        </dgm:presLayoutVars>
      </dgm:prSet>
      <dgm:spPr/>
    </dgm:pt>
    <dgm:pt modelId="{F782EF36-A5C2-4C1C-B77A-A4DAFD4F7F33}" type="pres">
      <dgm:prSet presAssocID="{85FE3961-D898-4871-B1D0-6861AC2D66E4}" presName="Name8" presStyleCnt="0"/>
      <dgm:spPr/>
    </dgm:pt>
    <dgm:pt modelId="{819C24A5-183D-4D8F-B2B3-FEE3C35A4A33}" type="pres">
      <dgm:prSet presAssocID="{85FE3961-D898-4871-B1D0-6861AC2D66E4}" presName="level" presStyleLbl="node1" presStyleIdx="1" presStyleCnt="2" custScaleX="98395" custScaleY="64443" custLinFactNeighborX="-413" custLinFactNeighborY="1742">
        <dgm:presLayoutVars>
          <dgm:chMax val="1"/>
          <dgm:bulletEnabled val="1"/>
        </dgm:presLayoutVars>
      </dgm:prSet>
      <dgm:spPr/>
    </dgm:pt>
    <dgm:pt modelId="{0DE2033B-4144-4422-A2A8-3DBB82595351}" type="pres">
      <dgm:prSet presAssocID="{85FE3961-D898-4871-B1D0-6861AC2D66E4}" presName="levelTx" presStyleLbl="revTx" presStyleIdx="0" presStyleCnt="0">
        <dgm:presLayoutVars>
          <dgm:chMax val="1"/>
          <dgm:bulletEnabled val="1"/>
        </dgm:presLayoutVars>
      </dgm:prSet>
      <dgm:spPr/>
    </dgm:pt>
  </dgm:ptLst>
  <dgm:cxnLst>
    <dgm:cxn modelId="{CBE3A507-50D5-4454-ACF4-C801A3B0427D}" type="presOf" srcId="{6F01FDDC-EC85-4FBB-944A-A9D5E8AD9AF0}" destId="{3EC38456-EBAE-471B-9661-5B0035087A70}" srcOrd="1" destOrd="0" presId="urn:microsoft.com/office/officeart/2005/8/layout/pyramid3"/>
    <dgm:cxn modelId="{DC74130B-6F55-4BBA-A18C-32A2163FC1BD}" type="presOf" srcId="{6F01FDDC-EC85-4FBB-944A-A9D5E8AD9AF0}" destId="{11CBCA89-9A76-4599-9D61-742E6A2C8B47}" srcOrd="0" destOrd="0" presId="urn:microsoft.com/office/officeart/2005/8/layout/pyramid3"/>
    <dgm:cxn modelId="{FE40BC11-11FD-4388-B820-2C401B1F2CF0}" srcId="{B6321BC7-6C5A-47F1-9CF3-3F27F2F153ED}" destId="{6F01FDDC-EC85-4FBB-944A-A9D5E8AD9AF0}" srcOrd="0" destOrd="0" parTransId="{2F103A5D-A5A2-4AE9-AC01-C0691C2A09F6}" sibTransId="{DE6EA1B5-AC38-48CC-8CBD-CD7AC05B5E9E}"/>
    <dgm:cxn modelId="{590A703D-E1A8-4383-8D49-1D23EB567857}" type="presOf" srcId="{85FE3961-D898-4871-B1D0-6861AC2D66E4}" destId="{819C24A5-183D-4D8F-B2B3-FEE3C35A4A33}" srcOrd="0" destOrd="0" presId="urn:microsoft.com/office/officeart/2005/8/layout/pyramid3"/>
    <dgm:cxn modelId="{FB383975-5B9C-4AA7-958E-EF3D347722B3}" srcId="{B6321BC7-6C5A-47F1-9CF3-3F27F2F153ED}" destId="{85FE3961-D898-4871-B1D0-6861AC2D66E4}" srcOrd="1" destOrd="0" parTransId="{C5AF5B39-D059-45B3-8FE0-4DE37C2A8275}" sibTransId="{F2C9E565-C04B-40D3-BECA-0002588AEC3A}"/>
    <dgm:cxn modelId="{7970BC7F-F2E4-46A4-9A0A-7FD3DEF53E56}" type="presOf" srcId="{B6321BC7-6C5A-47F1-9CF3-3F27F2F153ED}" destId="{E8752F59-FDF5-49C6-8F2A-474A6FCF2A3D}" srcOrd="0" destOrd="0" presId="urn:microsoft.com/office/officeart/2005/8/layout/pyramid3"/>
    <dgm:cxn modelId="{429F3399-0C52-4CF9-ACF0-34F71663116F}" type="presOf" srcId="{85FE3961-D898-4871-B1D0-6861AC2D66E4}" destId="{0DE2033B-4144-4422-A2A8-3DBB82595351}" srcOrd="1" destOrd="0" presId="urn:microsoft.com/office/officeart/2005/8/layout/pyramid3"/>
    <dgm:cxn modelId="{5223037D-E5E4-4F51-9A70-06E8D4726B42}" type="presParOf" srcId="{E8752F59-FDF5-49C6-8F2A-474A6FCF2A3D}" destId="{6E9969E6-F0E0-442C-AFD4-F19550208E64}" srcOrd="0" destOrd="0" presId="urn:microsoft.com/office/officeart/2005/8/layout/pyramid3"/>
    <dgm:cxn modelId="{FA5F7C95-2F5A-47E9-B68E-4620022DECF5}" type="presParOf" srcId="{6E9969E6-F0E0-442C-AFD4-F19550208E64}" destId="{11CBCA89-9A76-4599-9D61-742E6A2C8B47}" srcOrd="0" destOrd="0" presId="urn:microsoft.com/office/officeart/2005/8/layout/pyramid3"/>
    <dgm:cxn modelId="{1A11F2B5-1290-4547-B169-496AA8FA5658}" type="presParOf" srcId="{6E9969E6-F0E0-442C-AFD4-F19550208E64}" destId="{3EC38456-EBAE-471B-9661-5B0035087A70}" srcOrd="1" destOrd="0" presId="urn:microsoft.com/office/officeart/2005/8/layout/pyramid3"/>
    <dgm:cxn modelId="{A094C4EC-7187-4792-ADEE-F46792B44DB9}" type="presParOf" srcId="{E8752F59-FDF5-49C6-8F2A-474A6FCF2A3D}" destId="{F782EF36-A5C2-4C1C-B77A-A4DAFD4F7F33}" srcOrd="1" destOrd="0" presId="urn:microsoft.com/office/officeart/2005/8/layout/pyramid3"/>
    <dgm:cxn modelId="{95CFA14A-AB49-43A8-9FF7-6CBD3E3D9F92}" type="presParOf" srcId="{F782EF36-A5C2-4C1C-B77A-A4DAFD4F7F33}" destId="{819C24A5-183D-4D8F-B2B3-FEE3C35A4A33}" srcOrd="0" destOrd="0" presId="urn:microsoft.com/office/officeart/2005/8/layout/pyramid3"/>
    <dgm:cxn modelId="{750F8048-7562-4F2E-9921-D620C6836C8F}" type="presParOf" srcId="{F782EF36-A5C2-4C1C-B77A-A4DAFD4F7F33}" destId="{0DE2033B-4144-4422-A2A8-3DBB82595351}"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7C4B7F-12BD-40E8-A95C-F5E4A135D25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ED21EFE-5881-411A-BB3E-F2D7F0CE65A8}">
      <dgm:prSet phldrT="[Text]" custT="1"/>
      <dgm:spPr>
        <a:solidFill>
          <a:srgbClr val="004065"/>
        </a:solidFill>
        <a:ln w="31750">
          <a:solidFill>
            <a:srgbClr val="004065"/>
          </a:solidFill>
        </a:ln>
      </dgm:spPr>
      <dgm:t>
        <a:bodyPr lIns="457200" anchor="ctr" anchorCtr="1"/>
        <a:lstStyle/>
        <a:p>
          <a:r>
            <a:rPr lang="en-US" sz="2800" dirty="0">
              <a:solidFill>
                <a:schemeClr val="bg1"/>
              </a:solidFill>
            </a:rPr>
            <a:t>Verbal dominance</a:t>
          </a:r>
          <a:r>
            <a:rPr lang="en-US" sz="3900" dirty="0">
              <a:solidFill>
                <a:schemeClr val="bg1"/>
              </a:solidFill>
            </a:rPr>
            <a:t> </a:t>
          </a:r>
        </a:p>
      </dgm:t>
    </dgm:pt>
    <dgm:pt modelId="{ACD6624C-6003-4209-BA36-07639F481803}" type="parTrans" cxnId="{3409E846-8450-44F7-931B-A13FE143CF80}">
      <dgm:prSet/>
      <dgm:spPr/>
      <dgm:t>
        <a:bodyPr/>
        <a:lstStyle/>
        <a:p>
          <a:endParaRPr lang="en-US"/>
        </a:p>
      </dgm:t>
    </dgm:pt>
    <dgm:pt modelId="{544B843B-81DD-49AC-9F48-DBFF1E7A0282}" type="sibTrans" cxnId="{3409E846-8450-44F7-931B-A13FE143CF80}">
      <dgm:prSet/>
      <dgm:spPr>
        <a:solidFill>
          <a:srgbClr val="004065"/>
        </a:solidFill>
        <a:ln>
          <a:solidFill>
            <a:srgbClr val="004065"/>
          </a:solidFill>
        </a:ln>
      </dgm:spPr>
      <dgm:t>
        <a:bodyPr/>
        <a:lstStyle/>
        <a:p>
          <a:endParaRPr lang="en-US"/>
        </a:p>
      </dgm:t>
    </dgm:pt>
    <dgm:pt modelId="{B4E2D7F6-532A-4093-B67B-723C0736D232}">
      <dgm:prSet phldrT="[Text]" custT="1"/>
      <dgm:spPr>
        <a:solidFill>
          <a:srgbClr val="0096D6"/>
        </a:solidFill>
        <a:ln w="34925">
          <a:solidFill>
            <a:srgbClr val="004065"/>
          </a:solidFill>
        </a:ln>
      </dgm:spPr>
      <dgm:t>
        <a:bodyPr lIns="365760" rIns="91440" anchor="ctr" anchorCtr="1"/>
        <a:lstStyle/>
        <a:p>
          <a:r>
            <a:rPr lang="en-US" sz="2800" dirty="0">
              <a:solidFill>
                <a:schemeClr val="bg1"/>
              </a:solidFill>
            </a:rPr>
            <a:t>Tone of voice </a:t>
          </a:r>
        </a:p>
      </dgm:t>
    </dgm:pt>
    <dgm:pt modelId="{95778CCB-D9FB-44ED-A5BD-32EDF4AFB99F}" type="parTrans" cxnId="{29AF8BEA-2E1D-44B2-9420-E33D3EA3E74A}">
      <dgm:prSet/>
      <dgm:spPr/>
      <dgm:t>
        <a:bodyPr/>
        <a:lstStyle/>
        <a:p>
          <a:endParaRPr lang="en-US"/>
        </a:p>
      </dgm:t>
    </dgm:pt>
    <dgm:pt modelId="{8CFC0A25-494E-4450-8BBB-88086B1B4A99}" type="sibTrans" cxnId="{29AF8BEA-2E1D-44B2-9420-E33D3EA3E74A}">
      <dgm:prSet/>
      <dgm:spPr/>
      <dgm:t>
        <a:bodyPr/>
        <a:lstStyle/>
        <a:p>
          <a:endParaRPr lang="en-US"/>
        </a:p>
      </dgm:t>
    </dgm:pt>
    <dgm:pt modelId="{DE2948E2-4290-431A-A97B-DF2945546673}">
      <dgm:prSet phldrT="[Text]" custT="1"/>
      <dgm:spPr>
        <a:solidFill>
          <a:srgbClr val="C8B18B"/>
        </a:solidFill>
        <a:ln w="34925">
          <a:solidFill>
            <a:srgbClr val="004065"/>
          </a:solidFill>
        </a:ln>
      </dgm:spPr>
      <dgm:t>
        <a:bodyPr anchor="ctr" anchorCtr="1"/>
        <a:lstStyle/>
        <a:p>
          <a:r>
            <a:rPr lang="en-US" sz="2800" dirty="0">
              <a:solidFill>
                <a:schemeClr val="bg1"/>
              </a:solidFill>
            </a:rPr>
            <a:t>Environment created</a:t>
          </a:r>
        </a:p>
      </dgm:t>
    </dgm:pt>
    <dgm:pt modelId="{B812363F-75BD-47AA-A448-7C32A7B900A7}" type="parTrans" cxnId="{77D47644-3D9A-4977-A124-EA693C242382}">
      <dgm:prSet/>
      <dgm:spPr/>
      <dgm:t>
        <a:bodyPr/>
        <a:lstStyle/>
        <a:p>
          <a:endParaRPr lang="en-US"/>
        </a:p>
      </dgm:t>
    </dgm:pt>
    <dgm:pt modelId="{079FFF6F-AB7A-4EA9-BF26-3DD4B5835136}" type="sibTrans" cxnId="{77D47644-3D9A-4977-A124-EA693C242382}">
      <dgm:prSet/>
      <dgm:spPr/>
      <dgm:t>
        <a:bodyPr/>
        <a:lstStyle/>
        <a:p>
          <a:endParaRPr lang="en-US"/>
        </a:p>
      </dgm:t>
    </dgm:pt>
    <dgm:pt modelId="{3B2E1FDD-285F-4C37-BC2A-E29F111FDD1F}" type="pres">
      <dgm:prSet presAssocID="{877C4B7F-12BD-40E8-A95C-F5E4A135D256}" presName="Name0" presStyleCnt="0">
        <dgm:presLayoutVars>
          <dgm:chMax val="7"/>
          <dgm:chPref val="7"/>
          <dgm:dir/>
        </dgm:presLayoutVars>
      </dgm:prSet>
      <dgm:spPr/>
    </dgm:pt>
    <dgm:pt modelId="{4297DA63-6779-4254-B7DF-380BC0BF7F1E}" type="pres">
      <dgm:prSet presAssocID="{877C4B7F-12BD-40E8-A95C-F5E4A135D256}" presName="Name1" presStyleCnt="0"/>
      <dgm:spPr/>
    </dgm:pt>
    <dgm:pt modelId="{7F48B9A0-9751-4D24-8793-BBF1451E24EE}" type="pres">
      <dgm:prSet presAssocID="{877C4B7F-12BD-40E8-A95C-F5E4A135D256}" presName="cycle" presStyleCnt="0"/>
      <dgm:spPr/>
    </dgm:pt>
    <dgm:pt modelId="{03A526F0-7BDE-4CDB-BFE3-22AEB754D5F4}" type="pres">
      <dgm:prSet presAssocID="{877C4B7F-12BD-40E8-A95C-F5E4A135D256}" presName="srcNode" presStyleLbl="node1" presStyleIdx="0" presStyleCnt="3"/>
      <dgm:spPr/>
    </dgm:pt>
    <dgm:pt modelId="{F845AD9D-F76E-4313-A63F-D5A84C324523}" type="pres">
      <dgm:prSet presAssocID="{877C4B7F-12BD-40E8-A95C-F5E4A135D256}" presName="conn" presStyleLbl="parChTrans1D2" presStyleIdx="0" presStyleCnt="1"/>
      <dgm:spPr/>
    </dgm:pt>
    <dgm:pt modelId="{609401EE-BA4A-423A-AB84-02628BD3D0BA}" type="pres">
      <dgm:prSet presAssocID="{877C4B7F-12BD-40E8-A95C-F5E4A135D256}" presName="extraNode" presStyleLbl="node1" presStyleIdx="0" presStyleCnt="3"/>
      <dgm:spPr/>
    </dgm:pt>
    <dgm:pt modelId="{B0C82E3B-A71D-44C3-BE1B-3C188CA9D6A1}" type="pres">
      <dgm:prSet presAssocID="{877C4B7F-12BD-40E8-A95C-F5E4A135D256}" presName="dstNode" presStyleLbl="node1" presStyleIdx="0" presStyleCnt="3"/>
      <dgm:spPr/>
    </dgm:pt>
    <dgm:pt modelId="{8B773835-2B24-4954-B63D-D5238833C5FF}" type="pres">
      <dgm:prSet presAssocID="{FED21EFE-5881-411A-BB3E-F2D7F0CE65A8}" presName="text_1" presStyleLbl="node1" presStyleIdx="0" presStyleCnt="3" custScaleX="87951" custLinFactNeighborX="1497" custLinFactNeighborY="-23361">
        <dgm:presLayoutVars>
          <dgm:bulletEnabled val="1"/>
        </dgm:presLayoutVars>
      </dgm:prSet>
      <dgm:spPr/>
    </dgm:pt>
    <dgm:pt modelId="{E81F9BC4-81A7-4CFE-8071-16A4B83E9E50}" type="pres">
      <dgm:prSet presAssocID="{FED21EFE-5881-411A-BB3E-F2D7F0CE65A8}" presName="accent_1" presStyleCnt="0"/>
      <dgm:spPr/>
    </dgm:pt>
    <dgm:pt modelId="{D772DB7D-B3EC-4B30-882A-82614A5C026F}" type="pres">
      <dgm:prSet presAssocID="{FED21EFE-5881-411A-BB3E-F2D7F0CE65A8}" presName="accentRepeatNode" presStyleLbl="solidFgAcc1" presStyleIdx="0" presStyleCnt="3" custScaleX="117637" custScaleY="117637" custLinFactNeighborX="6681" custLinFactNeighborY="-18688"/>
      <dgm:spPr>
        <a:ln w="38100">
          <a:solidFill>
            <a:srgbClr val="004065"/>
          </a:solidFill>
        </a:ln>
      </dgm:spPr>
    </dgm:pt>
    <dgm:pt modelId="{0EBA6626-D4BD-40C5-98CF-81A5C9B7EA7F}" type="pres">
      <dgm:prSet presAssocID="{B4E2D7F6-532A-4093-B67B-723C0736D232}" presName="text_2" presStyleLbl="node1" presStyleIdx="1" presStyleCnt="3" custScaleX="93567" custLinFactNeighborX="-743" custLinFactNeighborY="4147">
        <dgm:presLayoutVars>
          <dgm:bulletEnabled val="1"/>
        </dgm:presLayoutVars>
      </dgm:prSet>
      <dgm:spPr/>
    </dgm:pt>
    <dgm:pt modelId="{F5775F94-D039-4F4C-8259-319AE9F356A0}" type="pres">
      <dgm:prSet presAssocID="{B4E2D7F6-532A-4093-B67B-723C0736D232}" presName="accent_2" presStyleCnt="0"/>
      <dgm:spPr/>
    </dgm:pt>
    <dgm:pt modelId="{0425145B-47BA-40E3-AC79-11DE6AFBB18D}" type="pres">
      <dgm:prSet presAssocID="{B4E2D7F6-532A-4093-B67B-723C0736D232}" presName="accentRepeatNode" presStyleLbl="solidFgAcc1" presStyleIdx="1" presStyleCnt="3" custScaleX="125797" custScaleY="121370" custLinFactNeighborX="-85031" custLinFactNeighborY="-15239"/>
      <dgm:spPr>
        <a:blipFill rotWithShape="0">
          <a:blip xmlns:r="http://schemas.openxmlformats.org/officeDocument/2006/relationships" r:embed="rId1"/>
          <a:stretch>
            <a:fillRect/>
          </a:stretch>
        </a:blipFill>
        <a:ln w="38100">
          <a:solidFill>
            <a:srgbClr val="004065"/>
          </a:solidFill>
        </a:ln>
      </dgm:spPr>
    </dgm:pt>
    <dgm:pt modelId="{D34370EC-AC7A-4053-A644-C505BC26B9CD}" type="pres">
      <dgm:prSet presAssocID="{DE2948E2-4290-431A-A97B-DF2945546673}" presName="text_3" presStyleLbl="node1" presStyleIdx="2" presStyleCnt="3" custScaleX="93567" custLinFactNeighborY="29486">
        <dgm:presLayoutVars>
          <dgm:bulletEnabled val="1"/>
        </dgm:presLayoutVars>
      </dgm:prSet>
      <dgm:spPr/>
    </dgm:pt>
    <dgm:pt modelId="{16A8BA62-5122-4A25-8C41-8CE7EB8FB22C}" type="pres">
      <dgm:prSet presAssocID="{DE2948E2-4290-431A-A97B-DF2945546673}" presName="accent_3" presStyleCnt="0"/>
      <dgm:spPr/>
    </dgm:pt>
    <dgm:pt modelId="{6DDB4DA1-529C-4240-8376-679E2D31BEC1}" type="pres">
      <dgm:prSet presAssocID="{DE2948E2-4290-431A-A97B-DF2945546673}" presName="accentRepeatNode" presStyleLbl="solidFgAcc1" presStyleIdx="2" presStyleCnt="3" custScaleX="119962" custScaleY="116629" custLinFactNeighborX="-2137" custLinFactNeighborY="21597"/>
      <dgm:spPr>
        <a:ln w="38100">
          <a:solidFill>
            <a:srgbClr val="004065"/>
          </a:solidFill>
        </a:ln>
      </dgm:spPr>
    </dgm:pt>
  </dgm:ptLst>
  <dgm:cxnLst>
    <dgm:cxn modelId="{54564E00-B871-475C-A3D3-BED0E13AAA1E}" type="presOf" srcId="{544B843B-81DD-49AC-9F48-DBFF1E7A0282}" destId="{F845AD9D-F76E-4313-A63F-D5A84C324523}" srcOrd="0" destOrd="0" presId="urn:microsoft.com/office/officeart/2008/layout/VerticalCurvedList"/>
    <dgm:cxn modelId="{77D47644-3D9A-4977-A124-EA693C242382}" srcId="{877C4B7F-12BD-40E8-A95C-F5E4A135D256}" destId="{DE2948E2-4290-431A-A97B-DF2945546673}" srcOrd="2" destOrd="0" parTransId="{B812363F-75BD-47AA-A448-7C32A7B900A7}" sibTransId="{079FFF6F-AB7A-4EA9-BF26-3DD4B5835136}"/>
    <dgm:cxn modelId="{3409E846-8450-44F7-931B-A13FE143CF80}" srcId="{877C4B7F-12BD-40E8-A95C-F5E4A135D256}" destId="{FED21EFE-5881-411A-BB3E-F2D7F0CE65A8}" srcOrd="0" destOrd="0" parTransId="{ACD6624C-6003-4209-BA36-07639F481803}" sibTransId="{544B843B-81DD-49AC-9F48-DBFF1E7A0282}"/>
    <dgm:cxn modelId="{16DF6059-AAE7-4CA5-8838-9EEF03AE6063}" type="presOf" srcId="{FED21EFE-5881-411A-BB3E-F2D7F0CE65A8}" destId="{8B773835-2B24-4954-B63D-D5238833C5FF}" srcOrd="0" destOrd="0" presId="urn:microsoft.com/office/officeart/2008/layout/VerticalCurvedList"/>
    <dgm:cxn modelId="{82140482-5142-420E-ACA4-8389FE1B57C4}" type="presOf" srcId="{877C4B7F-12BD-40E8-A95C-F5E4A135D256}" destId="{3B2E1FDD-285F-4C37-BC2A-E29F111FDD1F}" srcOrd="0" destOrd="0" presId="urn:microsoft.com/office/officeart/2008/layout/VerticalCurvedList"/>
    <dgm:cxn modelId="{5A808E98-5511-48C1-80DA-281B9E4F767E}" type="presOf" srcId="{B4E2D7F6-532A-4093-B67B-723C0736D232}" destId="{0EBA6626-D4BD-40C5-98CF-81A5C9B7EA7F}" srcOrd="0" destOrd="0" presId="urn:microsoft.com/office/officeart/2008/layout/VerticalCurvedList"/>
    <dgm:cxn modelId="{73B19CD9-ABE0-4361-B64A-5474290DB4B9}" type="presOf" srcId="{DE2948E2-4290-431A-A97B-DF2945546673}" destId="{D34370EC-AC7A-4053-A644-C505BC26B9CD}" srcOrd="0" destOrd="0" presId="urn:microsoft.com/office/officeart/2008/layout/VerticalCurvedList"/>
    <dgm:cxn modelId="{29AF8BEA-2E1D-44B2-9420-E33D3EA3E74A}" srcId="{877C4B7F-12BD-40E8-A95C-F5E4A135D256}" destId="{B4E2D7F6-532A-4093-B67B-723C0736D232}" srcOrd="1" destOrd="0" parTransId="{95778CCB-D9FB-44ED-A5BD-32EDF4AFB99F}" sibTransId="{8CFC0A25-494E-4450-8BBB-88086B1B4A99}"/>
    <dgm:cxn modelId="{9F3A563A-5BF3-4ABB-BCAC-7D07C8C60259}" type="presParOf" srcId="{3B2E1FDD-285F-4C37-BC2A-E29F111FDD1F}" destId="{4297DA63-6779-4254-B7DF-380BC0BF7F1E}" srcOrd="0" destOrd="0" presId="urn:microsoft.com/office/officeart/2008/layout/VerticalCurvedList"/>
    <dgm:cxn modelId="{BAA7CECE-0F57-4D5D-8E1E-3B6BA83EDD92}" type="presParOf" srcId="{4297DA63-6779-4254-B7DF-380BC0BF7F1E}" destId="{7F48B9A0-9751-4D24-8793-BBF1451E24EE}" srcOrd="0" destOrd="0" presId="urn:microsoft.com/office/officeart/2008/layout/VerticalCurvedList"/>
    <dgm:cxn modelId="{476051EF-9119-485D-B878-00F9F44105AC}" type="presParOf" srcId="{7F48B9A0-9751-4D24-8793-BBF1451E24EE}" destId="{03A526F0-7BDE-4CDB-BFE3-22AEB754D5F4}" srcOrd="0" destOrd="0" presId="urn:microsoft.com/office/officeart/2008/layout/VerticalCurvedList"/>
    <dgm:cxn modelId="{524FD2F3-2941-4250-8970-FBE1B9641FE6}" type="presParOf" srcId="{7F48B9A0-9751-4D24-8793-BBF1451E24EE}" destId="{F845AD9D-F76E-4313-A63F-D5A84C324523}" srcOrd="1" destOrd="0" presId="urn:microsoft.com/office/officeart/2008/layout/VerticalCurvedList"/>
    <dgm:cxn modelId="{55A024BC-107D-4014-BBB8-62A7BC182994}" type="presParOf" srcId="{7F48B9A0-9751-4D24-8793-BBF1451E24EE}" destId="{609401EE-BA4A-423A-AB84-02628BD3D0BA}" srcOrd="2" destOrd="0" presId="urn:microsoft.com/office/officeart/2008/layout/VerticalCurvedList"/>
    <dgm:cxn modelId="{5EE3BB65-70C5-4B79-9A8D-0FD3E4C36B97}" type="presParOf" srcId="{7F48B9A0-9751-4D24-8793-BBF1451E24EE}" destId="{B0C82E3B-A71D-44C3-BE1B-3C188CA9D6A1}" srcOrd="3" destOrd="0" presId="urn:microsoft.com/office/officeart/2008/layout/VerticalCurvedList"/>
    <dgm:cxn modelId="{282F926B-60B0-4BAF-9DF8-2FF5615E1F8F}" type="presParOf" srcId="{4297DA63-6779-4254-B7DF-380BC0BF7F1E}" destId="{8B773835-2B24-4954-B63D-D5238833C5FF}" srcOrd="1" destOrd="0" presId="urn:microsoft.com/office/officeart/2008/layout/VerticalCurvedList"/>
    <dgm:cxn modelId="{C094D44A-FAA8-4112-A402-9B332D1F6636}" type="presParOf" srcId="{4297DA63-6779-4254-B7DF-380BC0BF7F1E}" destId="{E81F9BC4-81A7-4CFE-8071-16A4B83E9E50}" srcOrd="2" destOrd="0" presId="urn:microsoft.com/office/officeart/2008/layout/VerticalCurvedList"/>
    <dgm:cxn modelId="{E1B44720-5B05-45F8-BEEE-79E57FF3F018}" type="presParOf" srcId="{E81F9BC4-81A7-4CFE-8071-16A4B83E9E50}" destId="{D772DB7D-B3EC-4B30-882A-82614A5C026F}" srcOrd="0" destOrd="0" presId="urn:microsoft.com/office/officeart/2008/layout/VerticalCurvedList"/>
    <dgm:cxn modelId="{C8A1D48E-3DA4-442E-91F1-8C57B2003724}" type="presParOf" srcId="{4297DA63-6779-4254-B7DF-380BC0BF7F1E}" destId="{0EBA6626-D4BD-40C5-98CF-81A5C9B7EA7F}" srcOrd="3" destOrd="0" presId="urn:microsoft.com/office/officeart/2008/layout/VerticalCurvedList"/>
    <dgm:cxn modelId="{61EC4491-784F-489F-B55A-55053C67F3CA}" type="presParOf" srcId="{4297DA63-6779-4254-B7DF-380BC0BF7F1E}" destId="{F5775F94-D039-4F4C-8259-319AE9F356A0}" srcOrd="4" destOrd="0" presId="urn:microsoft.com/office/officeart/2008/layout/VerticalCurvedList"/>
    <dgm:cxn modelId="{5625FF1C-D73B-43E7-92EF-3EC6F5D55A63}" type="presParOf" srcId="{F5775F94-D039-4F4C-8259-319AE9F356A0}" destId="{0425145B-47BA-40E3-AC79-11DE6AFBB18D}" srcOrd="0" destOrd="0" presId="urn:microsoft.com/office/officeart/2008/layout/VerticalCurvedList"/>
    <dgm:cxn modelId="{B33CBD6C-C7DC-4A1B-8F6F-AE5E9F2BFEE3}" type="presParOf" srcId="{4297DA63-6779-4254-B7DF-380BC0BF7F1E}" destId="{D34370EC-AC7A-4053-A644-C505BC26B9CD}" srcOrd="5" destOrd="0" presId="urn:microsoft.com/office/officeart/2008/layout/VerticalCurvedList"/>
    <dgm:cxn modelId="{F6E4221F-D3FF-4201-B20D-BB4CF161AEA5}" type="presParOf" srcId="{4297DA63-6779-4254-B7DF-380BC0BF7F1E}" destId="{16A8BA62-5122-4A25-8C41-8CE7EB8FB22C}" srcOrd="6" destOrd="0" presId="urn:microsoft.com/office/officeart/2008/layout/VerticalCurvedList"/>
    <dgm:cxn modelId="{104E9936-9CDD-4234-A9AC-5050071F68C3}" type="presParOf" srcId="{16A8BA62-5122-4A25-8C41-8CE7EB8FB22C}" destId="{6DDB4DA1-529C-4240-8376-679E2D31BEC1}"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C11F17-7BED-4417-88DE-DF487515A965}"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CB4222C7-FC38-4C74-9E92-F10E24B23F25}">
      <dgm:prSet phldrT="[Text]" custT="1"/>
      <dgm:spPr>
        <a:solidFill>
          <a:srgbClr val="0096D6"/>
        </a:solidFill>
        <a:ln w="34925">
          <a:solidFill>
            <a:srgbClr val="004065"/>
          </a:solidFill>
        </a:ln>
      </dgm:spPr>
      <dgm:t>
        <a:bodyPr/>
        <a:lstStyle/>
        <a:p>
          <a:r>
            <a:rPr lang="en-US" sz="1800" b="1" dirty="0"/>
            <a:t>Define and explain the situation</a:t>
          </a:r>
          <a:endParaRPr lang="en-US" sz="1800" dirty="0"/>
        </a:p>
      </dgm:t>
    </dgm:pt>
    <dgm:pt modelId="{2487CA8D-638F-4BDC-BF8E-BD86F3B309B0}" type="parTrans" cxnId="{1752B0A1-0424-4342-B8BC-E452A739BE21}">
      <dgm:prSet/>
      <dgm:spPr/>
      <dgm:t>
        <a:bodyPr/>
        <a:lstStyle/>
        <a:p>
          <a:endParaRPr lang="en-US" sz="1800"/>
        </a:p>
      </dgm:t>
    </dgm:pt>
    <dgm:pt modelId="{427864D3-FC9B-4F48-BFD3-03D6F62CBC63}" type="sibTrans" cxnId="{1752B0A1-0424-4342-B8BC-E452A739BE21}">
      <dgm:prSet/>
      <dgm:spPr>
        <a:solidFill>
          <a:srgbClr val="004065"/>
        </a:solidFill>
      </dgm:spPr>
      <dgm:t>
        <a:bodyPr/>
        <a:lstStyle/>
        <a:p>
          <a:endParaRPr lang="en-US" sz="1800"/>
        </a:p>
      </dgm:t>
    </dgm:pt>
    <dgm:pt modelId="{F9CA4A0E-9700-4FD0-8FA0-813617C39D7F}">
      <dgm:prSet phldrT="[Text]" custT="1"/>
      <dgm:spPr>
        <a:solidFill>
          <a:srgbClr val="C8B18B"/>
        </a:solidFill>
        <a:ln w="34925">
          <a:solidFill>
            <a:srgbClr val="004065"/>
          </a:solidFill>
        </a:ln>
      </dgm:spPr>
      <dgm:t>
        <a:bodyPr/>
        <a:lstStyle/>
        <a:p>
          <a:r>
            <a:rPr lang="en-US" sz="1800" b="1" dirty="0"/>
            <a:t>Present options</a:t>
          </a:r>
        </a:p>
      </dgm:t>
    </dgm:pt>
    <dgm:pt modelId="{DC9B1AF2-1F6D-4267-842B-362515AEC60E}" type="parTrans" cxnId="{F1852371-3046-4D55-989F-B3EDA68E332D}">
      <dgm:prSet/>
      <dgm:spPr/>
      <dgm:t>
        <a:bodyPr/>
        <a:lstStyle/>
        <a:p>
          <a:endParaRPr lang="en-US" sz="1800"/>
        </a:p>
      </dgm:t>
    </dgm:pt>
    <dgm:pt modelId="{BA98BEFA-2A9A-40F5-ABA0-FFC37F69E515}" type="sibTrans" cxnId="{F1852371-3046-4D55-989F-B3EDA68E332D}">
      <dgm:prSet/>
      <dgm:spPr>
        <a:solidFill>
          <a:srgbClr val="004065"/>
        </a:solidFill>
      </dgm:spPr>
      <dgm:t>
        <a:bodyPr/>
        <a:lstStyle/>
        <a:p>
          <a:endParaRPr lang="en-US" sz="1800"/>
        </a:p>
      </dgm:t>
    </dgm:pt>
    <dgm:pt modelId="{C0AB9C45-DC67-4DCC-9022-108FE300805D}">
      <dgm:prSet phldrT="[Text]" custT="1"/>
      <dgm:spPr>
        <a:solidFill>
          <a:srgbClr val="0096D6"/>
        </a:solidFill>
        <a:ln w="34925">
          <a:solidFill>
            <a:srgbClr val="004065"/>
          </a:solidFill>
        </a:ln>
      </dgm:spPr>
      <dgm:t>
        <a:bodyPr/>
        <a:lstStyle/>
        <a:p>
          <a:r>
            <a:rPr lang="en-US" sz="1800" b="1" dirty="0"/>
            <a:t>Discuss pros/cons</a:t>
          </a:r>
        </a:p>
      </dgm:t>
    </dgm:pt>
    <dgm:pt modelId="{EC85D4A7-FAC8-4F48-807B-AA79A939A95F}" type="parTrans" cxnId="{0E8F58BC-24B3-4591-884D-41D69DEC0F9C}">
      <dgm:prSet/>
      <dgm:spPr/>
      <dgm:t>
        <a:bodyPr/>
        <a:lstStyle/>
        <a:p>
          <a:endParaRPr lang="en-US" sz="1800"/>
        </a:p>
      </dgm:t>
    </dgm:pt>
    <dgm:pt modelId="{6F804C31-232C-43AD-B429-4D2FE723C18A}" type="sibTrans" cxnId="{0E8F58BC-24B3-4591-884D-41D69DEC0F9C}">
      <dgm:prSet/>
      <dgm:spPr>
        <a:solidFill>
          <a:srgbClr val="004065"/>
        </a:solidFill>
      </dgm:spPr>
      <dgm:t>
        <a:bodyPr/>
        <a:lstStyle/>
        <a:p>
          <a:endParaRPr lang="en-US" sz="1800"/>
        </a:p>
      </dgm:t>
    </dgm:pt>
    <dgm:pt modelId="{5D8698C9-9B61-46EB-A82E-D010CD983304}">
      <dgm:prSet phldrT="[Text]" custT="1"/>
      <dgm:spPr>
        <a:solidFill>
          <a:srgbClr val="C8B18B"/>
        </a:solidFill>
        <a:ln w="34925">
          <a:solidFill>
            <a:srgbClr val="004065"/>
          </a:solidFill>
        </a:ln>
      </dgm:spPr>
      <dgm:t>
        <a:bodyPr/>
        <a:lstStyle/>
        <a:p>
          <a:r>
            <a:rPr lang="en-US" sz="1800" b="1" dirty="0"/>
            <a:t>Clarify patient values/preferences</a:t>
          </a:r>
        </a:p>
      </dgm:t>
    </dgm:pt>
    <dgm:pt modelId="{CB156F0F-FDFC-48EB-B5F0-6E06B5A2CA39}" type="parTrans" cxnId="{359A346A-B36D-45E8-B26F-7D6B45A06272}">
      <dgm:prSet/>
      <dgm:spPr/>
      <dgm:t>
        <a:bodyPr/>
        <a:lstStyle/>
        <a:p>
          <a:endParaRPr lang="en-US" sz="1800"/>
        </a:p>
      </dgm:t>
    </dgm:pt>
    <dgm:pt modelId="{0A4C1CE7-9249-4270-8ECC-D44B391C57DD}" type="sibTrans" cxnId="{359A346A-B36D-45E8-B26F-7D6B45A06272}">
      <dgm:prSet/>
      <dgm:spPr>
        <a:solidFill>
          <a:srgbClr val="004065"/>
        </a:solidFill>
      </dgm:spPr>
      <dgm:t>
        <a:bodyPr/>
        <a:lstStyle/>
        <a:p>
          <a:endParaRPr lang="en-US" sz="1800"/>
        </a:p>
      </dgm:t>
    </dgm:pt>
    <dgm:pt modelId="{0CB6CEEE-C36B-4FB1-AF6A-74A9D39AD421}">
      <dgm:prSet phldrT="[Text]" custT="1"/>
      <dgm:spPr>
        <a:solidFill>
          <a:srgbClr val="0096D6"/>
        </a:solidFill>
        <a:ln w="34925">
          <a:solidFill>
            <a:srgbClr val="004065"/>
          </a:solidFill>
        </a:ln>
      </dgm:spPr>
      <dgm:t>
        <a:bodyPr/>
        <a:lstStyle/>
        <a:p>
          <a:r>
            <a:rPr lang="en-US" sz="1800" b="1" dirty="0"/>
            <a:t>Discuss patient ability/confidence</a:t>
          </a:r>
        </a:p>
      </dgm:t>
    </dgm:pt>
    <dgm:pt modelId="{6C3D790D-62A3-44F2-9B56-8E1747C34238}" type="parTrans" cxnId="{CDD441A4-A484-4FB4-9CE2-1D74751AFE7B}">
      <dgm:prSet/>
      <dgm:spPr/>
      <dgm:t>
        <a:bodyPr/>
        <a:lstStyle/>
        <a:p>
          <a:endParaRPr lang="en-US" sz="1800"/>
        </a:p>
      </dgm:t>
    </dgm:pt>
    <dgm:pt modelId="{94A2EEEE-0713-4D2A-B84F-DF1A377AF461}" type="sibTrans" cxnId="{CDD441A4-A484-4FB4-9CE2-1D74751AFE7B}">
      <dgm:prSet/>
      <dgm:spPr>
        <a:solidFill>
          <a:srgbClr val="004065"/>
        </a:solidFill>
      </dgm:spPr>
      <dgm:t>
        <a:bodyPr/>
        <a:lstStyle/>
        <a:p>
          <a:endParaRPr lang="en-US" sz="1800"/>
        </a:p>
      </dgm:t>
    </dgm:pt>
    <dgm:pt modelId="{1D0777E2-E579-4EBD-8F22-660E15EFEF9D}">
      <dgm:prSet phldrT="[Text]" custT="1"/>
      <dgm:spPr>
        <a:solidFill>
          <a:srgbClr val="C8B18B"/>
        </a:solidFill>
        <a:ln w="34925">
          <a:solidFill>
            <a:srgbClr val="004065"/>
          </a:solidFill>
        </a:ln>
      </dgm:spPr>
      <dgm:t>
        <a:bodyPr/>
        <a:lstStyle/>
        <a:p>
          <a:r>
            <a:rPr lang="en-US" sz="1800" b="1" dirty="0"/>
            <a:t>Present what is known and make recommendations</a:t>
          </a:r>
        </a:p>
      </dgm:t>
    </dgm:pt>
    <dgm:pt modelId="{BF669C15-2679-4EE7-A577-1C5C59C86240}" type="parTrans" cxnId="{7788D1E7-CAA7-479D-8233-1EC304967A86}">
      <dgm:prSet/>
      <dgm:spPr/>
      <dgm:t>
        <a:bodyPr/>
        <a:lstStyle/>
        <a:p>
          <a:endParaRPr lang="en-US" sz="1800"/>
        </a:p>
      </dgm:t>
    </dgm:pt>
    <dgm:pt modelId="{75285C10-A794-4EB3-93A4-689188165D58}" type="sibTrans" cxnId="{7788D1E7-CAA7-479D-8233-1EC304967A86}">
      <dgm:prSet/>
      <dgm:spPr>
        <a:solidFill>
          <a:srgbClr val="004065"/>
        </a:solidFill>
      </dgm:spPr>
      <dgm:t>
        <a:bodyPr/>
        <a:lstStyle/>
        <a:p>
          <a:endParaRPr lang="en-US" sz="1800"/>
        </a:p>
      </dgm:t>
    </dgm:pt>
    <dgm:pt modelId="{CDFB1135-DC67-47EF-858C-8CC57636BA01}">
      <dgm:prSet phldrT="[Text]" custT="1"/>
      <dgm:spPr>
        <a:solidFill>
          <a:srgbClr val="0096D6"/>
        </a:solidFill>
        <a:ln w="34925">
          <a:solidFill>
            <a:srgbClr val="004065"/>
          </a:solidFill>
        </a:ln>
      </dgm:spPr>
      <dgm:t>
        <a:bodyPr/>
        <a:lstStyle/>
        <a:p>
          <a:r>
            <a:rPr lang="en-US" sz="1800" b="1" dirty="0"/>
            <a:t>Check and clarify the patient’s understanding</a:t>
          </a:r>
        </a:p>
      </dgm:t>
    </dgm:pt>
    <dgm:pt modelId="{1A710F62-A770-414F-B502-A98A9B273587}" type="parTrans" cxnId="{C963E2F9-F2FC-452F-8A70-D5A3A9335322}">
      <dgm:prSet/>
      <dgm:spPr/>
      <dgm:t>
        <a:bodyPr/>
        <a:lstStyle/>
        <a:p>
          <a:endParaRPr lang="en-US" sz="1800"/>
        </a:p>
      </dgm:t>
    </dgm:pt>
    <dgm:pt modelId="{2E6BEDAD-21D5-4647-B014-C53DE4DBE548}" type="sibTrans" cxnId="{C963E2F9-F2FC-452F-8A70-D5A3A9335322}">
      <dgm:prSet/>
      <dgm:spPr>
        <a:solidFill>
          <a:srgbClr val="004065"/>
        </a:solidFill>
      </dgm:spPr>
      <dgm:t>
        <a:bodyPr/>
        <a:lstStyle/>
        <a:p>
          <a:endParaRPr lang="en-US" sz="1800"/>
        </a:p>
      </dgm:t>
    </dgm:pt>
    <dgm:pt modelId="{EAF86CC7-5E44-4085-B7D4-AEBA01AB3484}">
      <dgm:prSet phldrT="[Text]" custT="1"/>
      <dgm:spPr>
        <a:solidFill>
          <a:srgbClr val="C8B18B"/>
        </a:solidFill>
        <a:ln w="34925">
          <a:solidFill>
            <a:srgbClr val="004065"/>
          </a:solidFill>
        </a:ln>
      </dgm:spPr>
      <dgm:t>
        <a:bodyPr/>
        <a:lstStyle/>
        <a:p>
          <a:r>
            <a:rPr lang="en-US" sz="1800" b="1" dirty="0"/>
            <a:t>Make a decision</a:t>
          </a:r>
        </a:p>
      </dgm:t>
    </dgm:pt>
    <dgm:pt modelId="{27A7FB63-C5EF-414F-AC5F-D5EBC591DBE3}" type="parTrans" cxnId="{57A82B50-F381-44BC-A16B-A09E19D1E798}">
      <dgm:prSet/>
      <dgm:spPr/>
      <dgm:t>
        <a:bodyPr/>
        <a:lstStyle/>
        <a:p>
          <a:endParaRPr lang="en-US" sz="1800"/>
        </a:p>
      </dgm:t>
    </dgm:pt>
    <dgm:pt modelId="{E616A90E-266A-465F-86BA-7252162F1867}" type="sibTrans" cxnId="{57A82B50-F381-44BC-A16B-A09E19D1E798}">
      <dgm:prSet/>
      <dgm:spPr>
        <a:solidFill>
          <a:srgbClr val="004065"/>
        </a:solidFill>
      </dgm:spPr>
      <dgm:t>
        <a:bodyPr/>
        <a:lstStyle/>
        <a:p>
          <a:endParaRPr lang="en-US" sz="1800"/>
        </a:p>
      </dgm:t>
    </dgm:pt>
    <dgm:pt modelId="{8C93B18B-110A-44D0-B8B7-C460ACB8E370}">
      <dgm:prSet phldrT="[Text]" custT="1"/>
      <dgm:spPr>
        <a:solidFill>
          <a:srgbClr val="0096D6"/>
        </a:solidFill>
        <a:ln w="34925">
          <a:solidFill>
            <a:srgbClr val="004065"/>
          </a:solidFill>
        </a:ln>
      </dgm:spPr>
      <dgm:t>
        <a:bodyPr/>
        <a:lstStyle/>
        <a:p>
          <a:r>
            <a:rPr lang="en-US" sz="1800" b="1" dirty="0"/>
            <a:t>Arrange follow-up</a:t>
          </a:r>
        </a:p>
      </dgm:t>
    </dgm:pt>
    <dgm:pt modelId="{CD5901AE-0013-4A17-BDFB-1DD29C3B4C01}" type="parTrans" cxnId="{F909FECE-9B97-4E43-A85D-6770A1955D30}">
      <dgm:prSet/>
      <dgm:spPr/>
      <dgm:t>
        <a:bodyPr/>
        <a:lstStyle/>
        <a:p>
          <a:endParaRPr lang="en-US" sz="1800"/>
        </a:p>
      </dgm:t>
    </dgm:pt>
    <dgm:pt modelId="{19497E4C-211D-4991-9DA8-18CE84E44A58}" type="sibTrans" cxnId="{F909FECE-9B97-4E43-A85D-6770A1955D30}">
      <dgm:prSet/>
      <dgm:spPr/>
      <dgm:t>
        <a:bodyPr/>
        <a:lstStyle/>
        <a:p>
          <a:endParaRPr lang="en-US" sz="1800"/>
        </a:p>
      </dgm:t>
    </dgm:pt>
    <dgm:pt modelId="{BFCD49CF-5788-4BE6-9509-4861850DDDB9}" type="pres">
      <dgm:prSet presAssocID="{AFC11F17-7BED-4417-88DE-DF487515A965}" presName="Name0" presStyleCnt="0">
        <dgm:presLayoutVars>
          <dgm:dir/>
          <dgm:resizeHandles/>
        </dgm:presLayoutVars>
      </dgm:prSet>
      <dgm:spPr/>
    </dgm:pt>
    <dgm:pt modelId="{88D7C2FF-9E37-447C-A1E3-6458B0BDEB4F}" type="pres">
      <dgm:prSet presAssocID="{CB4222C7-FC38-4C74-9E92-F10E24B23F25}" presName="compNode" presStyleCnt="0"/>
      <dgm:spPr/>
    </dgm:pt>
    <dgm:pt modelId="{84B6E55E-9E89-4E8D-B328-70B9C90E5C60}" type="pres">
      <dgm:prSet presAssocID="{CB4222C7-FC38-4C74-9E92-F10E24B23F25}" presName="dummyConnPt" presStyleCnt="0"/>
      <dgm:spPr/>
    </dgm:pt>
    <dgm:pt modelId="{48B165F4-8C1E-4C6E-8B5D-25A9A82165C2}" type="pres">
      <dgm:prSet presAssocID="{CB4222C7-FC38-4C74-9E92-F10E24B23F25}" presName="node" presStyleLbl="node1" presStyleIdx="0" presStyleCnt="9" custScaleX="120337" custScaleY="114924" custLinFactNeighborX="-21108" custLinFactNeighborY="-29298">
        <dgm:presLayoutVars>
          <dgm:bulletEnabled val="1"/>
        </dgm:presLayoutVars>
      </dgm:prSet>
      <dgm:spPr/>
    </dgm:pt>
    <dgm:pt modelId="{CC5259EE-36BB-4AD5-82C9-1B969361EAC8}" type="pres">
      <dgm:prSet presAssocID="{427864D3-FC9B-4F48-BFD3-03D6F62CBC63}" presName="sibTrans" presStyleLbl="bgSibTrans2D1" presStyleIdx="0" presStyleCnt="8"/>
      <dgm:spPr/>
    </dgm:pt>
    <dgm:pt modelId="{2D51C069-2FD2-4C67-830F-DA63936B1FD9}" type="pres">
      <dgm:prSet presAssocID="{F9CA4A0E-9700-4FD0-8FA0-813617C39D7F}" presName="compNode" presStyleCnt="0"/>
      <dgm:spPr/>
    </dgm:pt>
    <dgm:pt modelId="{C520D11C-F848-430D-A521-66D359EE30C4}" type="pres">
      <dgm:prSet presAssocID="{F9CA4A0E-9700-4FD0-8FA0-813617C39D7F}" presName="dummyConnPt" presStyleCnt="0"/>
      <dgm:spPr/>
    </dgm:pt>
    <dgm:pt modelId="{5DBA6F6F-2945-4A4C-8511-FBFAA2E4828F}" type="pres">
      <dgm:prSet presAssocID="{F9CA4A0E-9700-4FD0-8FA0-813617C39D7F}" presName="node" presStyleLbl="node1" presStyleIdx="1" presStyleCnt="9" custScaleX="113775" custScaleY="91643" custLinFactNeighborX="-1802" custLinFactNeighborY="-869">
        <dgm:presLayoutVars>
          <dgm:bulletEnabled val="1"/>
        </dgm:presLayoutVars>
      </dgm:prSet>
      <dgm:spPr/>
    </dgm:pt>
    <dgm:pt modelId="{AE99BD27-3A60-4818-9A02-7E23EAC16CE2}" type="pres">
      <dgm:prSet presAssocID="{BA98BEFA-2A9A-40F5-ABA0-FFC37F69E515}" presName="sibTrans" presStyleLbl="bgSibTrans2D1" presStyleIdx="1" presStyleCnt="8"/>
      <dgm:spPr/>
    </dgm:pt>
    <dgm:pt modelId="{FD34838A-5A23-4487-819B-FA41DDD2C0C4}" type="pres">
      <dgm:prSet presAssocID="{C0AB9C45-DC67-4DCC-9022-108FE300805D}" presName="compNode" presStyleCnt="0"/>
      <dgm:spPr/>
    </dgm:pt>
    <dgm:pt modelId="{34DBA114-7C07-4931-BE21-4B0182964483}" type="pres">
      <dgm:prSet presAssocID="{C0AB9C45-DC67-4DCC-9022-108FE300805D}" presName="dummyConnPt" presStyleCnt="0"/>
      <dgm:spPr/>
    </dgm:pt>
    <dgm:pt modelId="{20680AD2-2F4F-4AB3-AE3E-CA47534F52ED}" type="pres">
      <dgm:prSet presAssocID="{C0AB9C45-DC67-4DCC-9022-108FE300805D}" presName="node" presStyleLbl="node1" presStyleIdx="2" presStyleCnt="9" custScaleX="117078" custLinFactNeighborX="-18718" custLinFactNeighborY="8425">
        <dgm:presLayoutVars>
          <dgm:bulletEnabled val="1"/>
        </dgm:presLayoutVars>
      </dgm:prSet>
      <dgm:spPr/>
    </dgm:pt>
    <dgm:pt modelId="{C367F882-3B5D-4892-8AC7-D4DCEFABD400}" type="pres">
      <dgm:prSet presAssocID="{6F804C31-232C-43AD-B429-4D2FE723C18A}" presName="sibTrans" presStyleLbl="bgSibTrans2D1" presStyleIdx="2" presStyleCnt="8"/>
      <dgm:spPr/>
    </dgm:pt>
    <dgm:pt modelId="{FECFC4FA-397E-4688-8939-03D6ED44BFA5}" type="pres">
      <dgm:prSet presAssocID="{5D8698C9-9B61-46EB-A82E-D010CD983304}" presName="compNode" presStyleCnt="0"/>
      <dgm:spPr/>
    </dgm:pt>
    <dgm:pt modelId="{5514E65B-4063-4E5F-A2F1-EE00BCF277C0}" type="pres">
      <dgm:prSet presAssocID="{5D8698C9-9B61-46EB-A82E-D010CD983304}" presName="dummyConnPt" presStyleCnt="0"/>
      <dgm:spPr/>
    </dgm:pt>
    <dgm:pt modelId="{3CE9CB6F-97E4-4F19-A8F6-E9FD2A4CD9E4}" type="pres">
      <dgm:prSet presAssocID="{5D8698C9-9B61-46EB-A82E-D010CD983304}" presName="node" presStyleLbl="node1" presStyleIdx="3" presStyleCnt="9" custScaleX="157541" custScaleY="92712" custLinFactNeighborX="-3306" custLinFactNeighborY="11683">
        <dgm:presLayoutVars>
          <dgm:bulletEnabled val="1"/>
        </dgm:presLayoutVars>
      </dgm:prSet>
      <dgm:spPr/>
    </dgm:pt>
    <dgm:pt modelId="{459DA993-FC44-4697-92CF-486EDBCDC22A}" type="pres">
      <dgm:prSet presAssocID="{0A4C1CE7-9249-4270-8ECC-D44B391C57DD}" presName="sibTrans" presStyleLbl="bgSibTrans2D1" presStyleIdx="3" presStyleCnt="8"/>
      <dgm:spPr/>
    </dgm:pt>
    <dgm:pt modelId="{9329436D-43CC-4AEA-B46A-4B83576F1444}" type="pres">
      <dgm:prSet presAssocID="{0CB6CEEE-C36B-4FB1-AF6A-74A9D39AD421}" presName="compNode" presStyleCnt="0"/>
      <dgm:spPr/>
    </dgm:pt>
    <dgm:pt modelId="{53E060EB-35F6-4024-8058-2F0D6FA06D75}" type="pres">
      <dgm:prSet presAssocID="{0CB6CEEE-C36B-4FB1-AF6A-74A9D39AD421}" presName="dummyConnPt" presStyleCnt="0"/>
      <dgm:spPr/>
    </dgm:pt>
    <dgm:pt modelId="{65452402-FE94-4C2A-9199-52DDB8D30423}" type="pres">
      <dgm:prSet presAssocID="{0CB6CEEE-C36B-4FB1-AF6A-74A9D39AD421}" presName="node" presStyleLbl="node1" presStyleIdx="4" presStyleCnt="9" custScaleX="144469" custScaleY="101708" custLinFactNeighborX="-3306">
        <dgm:presLayoutVars>
          <dgm:bulletEnabled val="1"/>
        </dgm:presLayoutVars>
      </dgm:prSet>
      <dgm:spPr/>
    </dgm:pt>
    <dgm:pt modelId="{8796CFAD-B79E-433D-86E4-D795697A0069}" type="pres">
      <dgm:prSet presAssocID="{94A2EEEE-0713-4D2A-B84F-DF1A377AF461}" presName="sibTrans" presStyleLbl="bgSibTrans2D1" presStyleIdx="4" presStyleCnt="8"/>
      <dgm:spPr/>
    </dgm:pt>
    <dgm:pt modelId="{B62E5EDF-344F-415E-9C1C-7B18B96B5B58}" type="pres">
      <dgm:prSet presAssocID="{1D0777E2-E579-4EBD-8F22-660E15EFEF9D}" presName="compNode" presStyleCnt="0"/>
      <dgm:spPr/>
    </dgm:pt>
    <dgm:pt modelId="{AC208BEB-3CA5-4F3C-A201-2D1FAD1F034B}" type="pres">
      <dgm:prSet presAssocID="{1D0777E2-E579-4EBD-8F22-660E15EFEF9D}" presName="dummyConnPt" presStyleCnt="0"/>
      <dgm:spPr/>
    </dgm:pt>
    <dgm:pt modelId="{18A41713-AF7B-4EE6-BE2D-4A64297ED05A}" type="pres">
      <dgm:prSet presAssocID="{1D0777E2-E579-4EBD-8F22-660E15EFEF9D}" presName="node" presStyleLbl="node1" presStyleIdx="5" presStyleCnt="9" custScaleX="144469" custScaleY="117249" custLinFactNeighborX="-3306">
        <dgm:presLayoutVars>
          <dgm:bulletEnabled val="1"/>
        </dgm:presLayoutVars>
      </dgm:prSet>
      <dgm:spPr/>
    </dgm:pt>
    <dgm:pt modelId="{331D6FF5-51C2-461C-9E56-60DC193A3D5C}" type="pres">
      <dgm:prSet presAssocID="{75285C10-A794-4EB3-93A4-689188165D58}" presName="sibTrans" presStyleLbl="bgSibTrans2D1" presStyleIdx="5" presStyleCnt="8"/>
      <dgm:spPr/>
    </dgm:pt>
    <dgm:pt modelId="{524918AC-100B-4E93-9552-5322BE33B792}" type="pres">
      <dgm:prSet presAssocID="{CDFB1135-DC67-47EF-858C-8CC57636BA01}" presName="compNode" presStyleCnt="0"/>
      <dgm:spPr/>
    </dgm:pt>
    <dgm:pt modelId="{2CBDC732-B918-4CD6-9D0C-95DF72AFCD6E}" type="pres">
      <dgm:prSet presAssocID="{CDFB1135-DC67-47EF-858C-8CC57636BA01}" presName="dummyConnPt" presStyleCnt="0"/>
      <dgm:spPr/>
    </dgm:pt>
    <dgm:pt modelId="{4BD5F47C-BA16-4FC3-9CAA-2A0F7F365BA0}" type="pres">
      <dgm:prSet presAssocID="{CDFB1135-DC67-47EF-858C-8CC57636BA01}" presName="node" presStyleLbl="node1" presStyleIdx="6" presStyleCnt="9" custScaleX="150462" custScaleY="124142" custLinFactNeighborX="19605" custLinFactNeighborY="-36">
        <dgm:presLayoutVars>
          <dgm:bulletEnabled val="1"/>
        </dgm:presLayoutVars>
      </dgm:prSet>
      <dgm:spPr/>
    </dgm:pt>
    <dgm:pt modelId="{3B6702E2-9F73-48BD-8A8D-5C236B0ADC07}" type="pres">
      <dgm:prSet presAssocID="{2E6BEDAD-21D5-4647-B014-C53DE4DBE548}" presName="sibTrans" presStyleLbl="bgSibTrans2D1" presStyleIdx="6" presStyleCnt="8"/>
      <dgm:spPr/>
    </dgm:pt>
    <dgm:pt modelId="{3AC83AD2-0A57-4069-B364-854293687510}" type="pres">
      <dgm:prSet presAssocID="{EAF86CC7-5E44-4085-B7D4-AEBA01AB3484}" presName="compNode" presStyleCnt="0"/>
      <dgm:spPr/>
    </dgm:pt>
    <dgm:pt modelId="{396B19D6-9AAF-4745-8361-40A6133E41C2}" type="pres">
      <dgm:prSet presAssocID="{EAF86CC7-5E44-4085-B7D4-AEBA01AB3484}" presName="dummyConnPt" presStyleCnt="0"/>
      <dgm:spPr/>
    </dgm:pt>
    <dgm:pt modelId="{A6B58A77-A9D1-4CD0-B8F5-C1D1AA783758}" type="pres">
      <dgm:prSet presAssocID="{EAF86CC7-5E44-4085-B7D4-AEBA01AB3484}" presName="node" presStyleLbl="node1" presStyleIdx="7" presStyleCnt="9" custScaleX="130327" custScaleY="75962" custLinFactNeighborX="1584" custLinFactNeighborY="11088">
        <dgm:presLayoutVars>
          <dgm:bulletEnabled val="1"/>
        </dgm:presLayoutVars>
      </dgm:prSet>
      <dgm:spPr/>
    </dgm:pt>
    <dgm:pt modelId="{A7631F79-5D91-4672-956D-288836DC1754}" type="pres">
      <dgm:prSet presAssocID="{E616A90E-266A-465F-86BA-7252162F1867}" presName="sibTrans" presStyleLbl="bgSibTrans2D1" presStyleIdx="7" presStyleCnt="8"/>
      <dgm:spPr/>
    </dgm:pt>
    <dgm:pt modelId="{7C1197E8-B011-484E-B32D-FFD623B70C83}" type="pres">
      <dgm:prSet presAssocID="{8C93B18B-110A-44D0-B8B7-C460ACB8E370}" presName="compNode" presStyleCnt="0"/>
      <dgm:spPr/>
    </dgm:pt>
    <dgm:pt modelId="{24664FBF-1C07-4413-91F5-617BE6415B7A}" type="pres">
      <dgm:prSet presAssocID="{8C93B18B-110A-44D0-B8B7-C460ACB8E370}" presName="dummyConnPt" presStyleCnt="0"/>
      <dgm:spPr/>
    </dgm:pt>
    <dgm:pt modelId="{FFC10475-03F6-440B-9231-9959F383F97D}" type="pres">
      <dgm:prSet presAssocID="{8C93B18B-110A-44D0-B8B7-C460ACB8E370}" presName="node" presStyleLbl="node1" presStyleIdx="8" presStyleCnt="9" custScaleX="150462" custScaleY="95860" custLinFactNeighborX="173" custLinFactNeighborY="31175">
        <dgm:presLayoutVars>
          <dgm:bulletEnabled val="1"/>
        </dgm:presLayoutVars>
      </dgm:prSet>
      <dgm:spPr/>
    </dgm:pt>
  </dgm:ptLst>
  <dgm:cxnLst>
    <dgm:cxn modelId="{0E5AB70B-5E18-4B99-AF8A-906EB77B8FE7}" type="presOf" srcId="{BA98BEFA-2A9A-40F5-ABA0-FFC37F69E515}" destId="{AE99BD27-3A60-4818-9A02-7E23EAC16CE2}" srcOrd="0" destOrd="0" presId="urn:microsoft.com/office/officeart/2005/8/layout/bProcess4"/>
    <dgm:cxn modelId="{39FAC00F-1712-413C-86DE-2550F3991895}" type="presOf" srcId="{427864D3-FC9B-4F48-BFD3-03D6F62CBC63}" destId="{CC5259EE-36BB-4AD5-82C9-1B969361EAC8}" srcOrd="0" destOrd="0" presId="urn:microsoft.com/office/officeart/2005/8/layout/bProcess4"/>
    <dgm:cxn modelId="{099BD01C-F3B1-4B46-8689-3156DB0B6595}" type="presOf" srcId="{C0AB9C45-DC67-4DCC-9022-108FE300805D}" destId="{20680AD2-2F4F-4AB3-AE3E-CA47534F52ED}" srcOrd="0" destOrd="0" presId="urn:microsoft.com/office/officeart/2005/8/layout/bProcess4"/>
    <dgm:cxn modelId="{EE3FB241-A757-4B08-A32C-8A74EF6A187F}" type="presOf" srcId="{6F804C31-232C-43AD-B429-4D2FE723C18A}" destId="{C367F882-3B5D-4892-8AC7-D4DCEFABD400}" srcOrd="0" destOrd="0" presId="urn:microsoft.com/office/officeart/2005/8/layout/bProcess4"/>
    <dgm:cxn modelId="{359EEB42-AF41-486B-B657-B1CCAF6FB571}" type="presOf" srcId="{CDFB1135-DC67-47EF-858C-8CC57636BA01}" destId="{4BD5F47C-BA16-4FC3-9CAA-2A0F7F365BA0}" srcOrd="0" destOrd="0" presId="urn:microsoft.com/office/officeart/2005/8/layout/bProcess4"/>
    <dgm:cxn modelId="{A09F4345-19A2-44D0-B4AB-B2ED7BA8F6D5}" type="presOf" srcId="{0A4C1CE7-9249-4270-8ECC-D44B391C57DD}" destId="{459DA993-FC44-4697-92CF-486EDBCDC22A}" srcOrd="0" destOrd="0" presId="urn:microsoft.com/office/officeart/2005/8/layout/bProcess4"/>
    <dgm:cxn modelId="{1A2DA865-E877-40E5-8E2E-043663442A06}" type="presOf" srcId="{0CB6CEEE-C36B-4FB1-AF6A-74A9D39AD421}" destId="{65452402-FE94-4C2A-9199-52DDB8D30423}" srcOrd="0" destOrd="0" presId="urn:microsoft.com/office/officeart/2005/8/layout/bProcess4"/>
    <dgm:cxn modelId="{36EB3949-0E2D-4EC1-959B-10B8DDEC6130}" type="presOf" srcId="{CB4222C7-FC38-4C74-9E92-F10E24B23F25}" destId="{48B165F4-8C1E-4C6E-8B5D-25A9A82165C2}" srcOrd="0" destOrd="0" presId="urn:microsoft.com/office/officeart/2005/8/layout/bProcess4"/>
    <dgm:cxn modelId="{359A346A-B36D-45E8-B26F-7D6B45A06272}" srcId="{AFC11F17-7BED-4417-88DE-DF487515A965}" destId="{5D8698C9-9B61-46EB-A82E-D010CD983304}" srcOrd="3" destOrd="0" parTransId="{CB156F0F-FDFC-48EB-B5F0-6E06B5A2CA39}" sibTransId="{0A4C1CE7-9249-4270-8ECC-D44B391C57DD}"/>
    <dgm:cxn modelId="{A1D15D6B-B27C-4808-9A79-DEC5D7A1A5D6}" type="presOf" srcId="{94A2EEEE-0713-4D2A-B84F-DF1A377AF461}" destId="{8796CFAD-B79E-433D-86E4-D795697A0069}" srcOrd="0" destOrd="0" presId="urn:microsoft.com/office/officeart/2005/8/layout/bProcess4"/>
    <dgm:cxn modelId="{1824CE4B-4CCF-49E0-9DA0-9667DF496764}" type="presOf" srcId="{E616A90E-266A-465F-86BA-7252162F1867}" destId="{A7631F79-5D91-4672-956D-288836DC1754}" srcOrd="0" destOrd="0" presId="urn:microsoft.com/office/officeart/2005/8/layout/bProcess4"/>
    <dgm:cxn modelId="{BD57086D-23D0-4745-9036-4A81B9580D1C}" type="presOf" srcId="{AFC11F17-7BED-4417-88DE-DF487515A965}" destId="{BFCD49CF-5788-4BE6-9509-4861850DDDB9}" srcOrd="0" destOrd="0" presId="urn:microsoft.com/office/officeart/2005/8/layout/bProcess4"/>
    <dgm:cxn modelId="{57A82B50-F381-44BC-A16B-A09E19D1E798}" srcId="{AFC11F17-7BED-4417-88DE-DF487515A965}" destId="{EAF86CC7-5E44-4085-B7D4-AEBA01AB3484}" srcOrd="7" destOrd="0" parTransId="{27A7FB63-C5EF-414F-AC5F-D5EBC591DBE3}" sibTransId="{E616A90E-266A-465F-86BA-7252162F1867}"/>
    <dgm:cxn modelId="{540BFD50-0926-4E7C-A617-52024A86B056}" type="presOf" srcId="{5D8698C9-9B61-46EB-A82E-D010CD983304}" destId="{3CE9CB6F-97E4-4F19-A8F6-E9FD2A4CD9E4}" srcOrd="0" destOrd="0" presId="urn:microsoft.com/office/officeart/2005/8/layout/bProcess4"/>
    <dgm:cxn modelId="{F1852371-3046-4D55-989F-B3EDA68E332D}" srcId="{AFC11F17-7BED-4417-88DE-DF487515A965}" destId="{F9CA4A0E-9700-4FD0-8FA0-813617C39D7F}" srcOrd="1" destOrd="0" parTransId="{DC9B1AF2-1F6D-4267-842B-362515AEC60E}" sibTransId="{BA98BEFA-2A9A-40F5-ABA0-FFC37F69E515}"/>
    <dgm:cxn modelId="{29532D52-F7B8-4497-A330-24E3CCECAD3C}" type="presOf" srcId="{75285C10-A794-4EB3-93A4-689188165D58}" destId="{331D6FF5-51C2-461C-9E56-60DC193A3D5C}" srcOrd="0" destOrd="0" presId="urn:microsoft.com/office/officeart/2005/8/layout/bProcess4"/>
    <dgm:cxn modelId="{C6BB5972-5E5F-434B-BC83-D2572F234A92}" type="presOf" srcId="{EAF86CC7-5E44-4085-B7D4-AEBA01AB3484}" destId="{A6B58A77-A9D1-4CD0-B8F5-C1D1AA783758}" srcOrd="0" destOrd="0" presId="urn:microsoft.com/office/officeart/2005/8/layout/bProcess4"/>
    <dgm:cxn modelId="{15DEDB55-5F92-4860-92A7-00F029607B34}" type="presOf" srcId="{F9CA4A0E-9700-4FD0-8FA0-813617C39D7F}" destId="{5DBA6F6F-2945-4A4C-8511-FBFAA2E4828F}" srcOrd="0" destOrd="0" presId="urn:microsoft.com/office/officeart/2005/8/layout/bProcess4"/>
    <dgm:cxn modelId="{514A6959-1CD0-4085-A611-AFD92052E4E8}" type="presOf" srcId="{8C93B18B-110A-44D0-B8B7-C460ACB8E370}" destId="{FFC10475-03F6-440B-9231-9959F383F97D}" srcOrd="0" destOrd="0" presId="urn:microsoft.com/office/officeart/2005/8/layout/bProcess4"/>
    <dgm:cxn modelId="{1752B0A1-0424-4342-B8BC-E452A739BE21}" srcId="{AFC11F17-7BED-4417-88DE-DF487515A965}" destId="{CB4222C7-FC38-4C74-9E92-F10E24B23F25}" srcOrd="0" destOrd="0" parTransId="{2487CA8D-638F-4BDC-BF8E-BD86F3B309B0}" sibTransId="{427864D3-FC9B-4F48-BFD3-03D6F62CBC63}"/>
    <dgm:cxn modelId="{CDD441A4-A484-4FB4-9CE2-1D74751AFE7B}" srcId="{AFC11F17-7BED-4417-88DE-DF487515A965}" destId="{0CB6CEEE-C36B-4FB1-AF6A-74A9D39AD421}" srcOrd="4" destOrd="0" parTransId="{6C3D790D-62A3-44F2-9B56-8E1747C34238}" sibTransId="{94A2EEEE-0713-4D2A-B84F-DF1A377AF461}"/>
    <dgm:cxn modelId="{0E8F58BC-24B3-4591-884D-41D69DEC0F9C}" srcId="{AFC11F17-7BED-4417-88DE-DF487515A965}" destId="{C0AB9C45-DC67-4DCC-9022-108FE300805D}" srcOrd="2" destOrd="0" parTransId="{EC85D4A7-FAC8-4F48-807B-AA79A939A95F}" sibTransId="{6F804C31-232C-43AD-B429-4D2FE723C18A}"/>
    <dgm:cxn modelId="{F909FECE-9B97-4E43-A85D-6770A1955D30}" srcId="{AFC11F17-7BED-4417-88DE-DF487515A965}" destId="{8C93B18B-110A-44D0-B8B7-C460ACB8E370}" srcOrd="8" destOrd="0" parTransId="{CD5901AE-0013-4A17-BDFB-1DD29C3B4C01}" sibTransId="{19497E4C-211D-4991-9DA8-18CE84E44A58}"/>
    <dgm:cxn modelId="{7788D1E7-CAA7-479D-8233-1EC304967A86}" srcId="{AFC11F17-7BED-4417-88DE-DF487515A965}" destId="{1D0777E2-E579-4EBD-8F22-660E15EFEF9D}" srcOrd="5" destOrd="0" parTransId="{BF669C15-2679-4EE7-A577-1C5C59C86240}" sibTransId="{75285C10-A794-4EB3-93A4-689188165D58}"/>
    <dgm:cxn modelId="{0F2051EE-F705-497D-9365-1F5C106556A6}" type="presOf" srcId="{1D0777E2-E579-4EBD-8F22-660E15EFEF9D}" destId="{18A41713-AF7B-4EE6-BE2D-4A64297ED05A}" srcOrd="0" destOrd="0" presId="urn:microsoft.com/office/officeart/2005/8/layout/bProcess4"/>
    <dgm:cxn modelId="{6DD708F1-CFAB-47CB-B718-FE866C9E8FB2}" type="presOf" srcId="{2E6BEDAD-21D5-4647-B014-C53DE4DBE548}" destId="{3B6702E2-9F73-48BD-8A8D-5C236B0ADC07}" srcOrd="0" destOrd="0" presId="urn:microsoft.com/office/officeart/2005/8/layout/bProcess4"/>
    <dgm:cxn modelId="{C963E2F9-F2FC-452F-8A70-D5A3A9335322}" srcId="{AFC11F17-7BED-4417-88DE-DF487515A965}" destId="{CDFB1135-DC67-47EF-858C-8CC57636BA01}" srcOrd="6" destOrd="0" parTransId="{1A710F62-A770-414F-B502-A98A9B273587}" sibTransId="{2E6BEDAD-21D5-4647-B014-C53DE4DBE548}"/>
    <dgm:cxn modelId="{CAAA0ABC-4673-42DE-A36A-D921851BD0A1}" type="presParOf" srcId="{BFCD49CF-5788-4BE6-9509-4861850DDDB9}" destId="{88D7C2FF-9E37-447C-A1E3-6458B0BDEB4F}" srcOrd="0" destOrd="0" presId="urn:microsoft.com/office/officeart/2005/8/layout/bProcess4"/>
    <dgm:cxn modelId="{C8799D18-233B-4838-8AD7-245E385CD504}" type="presParOf" srcId="{88D7C2FF-9E37-447C-A1E3-6458B0BDEB4F}" destId="{84B6E55E-9E89-4E8D-B328-70B9C90E5C60}" srcOrd="0" destOrd="0" presId="urn:microsoft.com/office/officeart/2005/8/layout/bProcess4"/>
    <dgm:cxn modelId="{17DE9167-FB9D-4E8F-853D-F5C1346FF14D}" type="presParOf" srcId="{88D7C2FF-9E37-447C-A1E3-6458B0BDEB4F}" destId="{48B165F4-8C1E-4C6E-8B5D-25A9A82165C2}" srcOrd="1" destOrd="0" presId="urn:microsoft.com/office/officeart/2005/8/layout/bProcess4"/>
    <dgm:cxn modelId="{B9CD01EB-C092-48EB-80CF-46919E91909A}" type="presParOf" srcId="{BFCD49CF-5788-4BE6-9509-4861850DDDB9}" destId="{CC5259EE-36BB-4AD5-82C9-1B969361EAC8}" srcOrd="1" destOrd="0" presId="urn:microsoft.com/office/officeart/2005/8/layout/bProcess4"/>
    <dgm:cxn modelId="{F0F9C80F-5ED4-45F8-BCE1-4A06F317A123}" type="presParOf" srcId="{BFCD49CF-5788-4BE6-9509-4861850DDDB9}" destId="{2D51C069-2FD2-4C67-830F-DA63936B1FD9}" srcOrd="2" destOrd="0" presId="urn:microsoft.com/office/officeart/2005/8/layout/bProcess4"/>
    <dgm:cxn modelId="{E06A26D4-6A94-4902-B156-889889CA5F37}" type="presParOf" srcId="{2D51C069-2FD2-4C67-830F-DA63936B1FD9}" destId="{C520D11C-F848-430D-A521-66D359EE30C4}" srcOrd="0" destOrd="0" presId="urn:microsoft.com/office/officeart/2005/8/layout/bProcess4"/>
    <dgm:cxn modelId="{2E0D8601-1F95-465B-BFD8-B6A060B87B54}" type="presParOf" srcId="{2D51C069-2FD2-4C67-830F-DA63936B1FD9}" destId="{5DBA6F6F-2945-4A4C-8511-FBFAA2E4828F}" srcOrd="1" destOrd="0" presId="urn:microsoft.com/office/officeart/2005/8/layout/bProcess4"/>
    <dgm:cxn modelId="{7795766B-16F6-4E8C-A28B-768E44426C0A}" type="presParOf" srcId="{BFCD49CF-5788-4BE6-9509-4861850DDDB9}" destId="{AE99BD27-3A60-4818-9A02-7E23EAC16CE2}" srcOrd="3" destOrd="0" presId="urn:microsoft.com/office/officeart/2005/8/layout/bProcess4"/>
    <dgm:cxn modelId="{F34F23D4-F32A-49E4-A55D-CCB42656F33E}" type="presParOf" srcId="{BFCD49CF-5788-4BE6-9509-4861850DDDB9}" destId="{FD34838A-5A23-4487-819B-FA41DDD2C0C4}" srcOrd="4" destOrd="0" presId="urn:microsoft.com/office/officeart/2005/8/layout/bProcess4"/>
    <dgm:cxn modelId="{2B9CAB8F-227E-4CD3-88D6-AE2EAC2014CC}" type="presParOf" srcId="{FD34838A-5A23-4487-819B-FA41DDD2C0C4}" destId="{34DBA114-7C07-4931-BE21-4B0182964483}" srcOrd="0" destOrd="0" presId="urn:microsoft.com/office/officeart/2005/8/layout/bProcess4"/>
    <dgm:cxn modelId="{73F19AFE-E179-4B2B-ABEE-C7F6E792AEC3}" type="presParOf" srcId="{FD34838A-5A23-4487-819B-FA41DDD2C0C4}" destId="{20680AD2-2F4F-4AB3-AE3E-CA47534F52ED}" srcOrd="1" destOrd="0" presId="urn:microsoft.com/office/officeart/2005/8/layout/bProcess4"/>
    <dgm:cxn modelId="{B30F5AC1-8F3B-4D12-A980-31D827BC70EF}" type="presParOf" srcId="{BFCD49CF-5788-4BE6-9509-4861850DDDB9}" destId="{C367F882-3B5D-4892-8AC7-D4DCEFABD400}" srcOrd="5" destOrd="0" presId="urn:microsoft.com/office/officeart/2005/8/layout/bProcess4"/>
    <dgm:cxn modelId="{0E75D7B1-4DD2-4CDC-B705-33B755757C08}" type="presParOf" srcId="{BFCD49CF-5788-4BE6-9509-4861850DDDB9}" destId="{FECFC4FA-397E-4688-8939-03D6ED44BFA5}" srcOrd="6" destOrd="0" presId="urn:microsoft.com/office/officeart/2005/8/layout/bProcess4"/>
    <dgm:cxn modelId="{D5D0B89F-C393-43AB-BB72-E409703E04C0}" type="presParOf" srcId="{FECFC4FA-397E-4688-8939-03D6ED44BFA5}" destId="{5514E65B-4063-4E5F-A2F1-EE00BCF277C0}" srcOrd="0" destOrd="0" presId="urn:microsoft.com/office/officeart/2005/8/layout/bProcess4"/>
    <dgm:cxn modelId="{FCDFC18B-1AA1-4E1F-B1B8-EF20E94289F0}" type="presParOf" srcId="{FECFC4FA-397E-4688-8939-03D6ED44BFA5}" destId="{3CE9CB6F-97E4-4F19-A8F6-E9FD2A4CD9E4}" srcOrd="1" destOrd="0" presId="urn:microsoft.com/office/officeart/2005/8/layout/bProcess4"/>
    <dgm:cxn modelId="{1D43B0AA-D46C-4177-8E52-785D9A073331}" type="presParOf" srcId="{BFCD49CF-5788-4BE6-9509-4861850DDDB9}" destId="{459DA993-FC44-4697-92CF-486EDBCDC22A}" srcOrd="7" destOrd="0" presId="urn:microsoft.com/office/officeart/2005/8/layout/bProcess4"/>
    <dgm:cxn modelId="{AC0DF9D2-5B75-4EAF-BF31-AA2A8FEC7EAB}" type="presParOf" srcId="{BFCD49CF-5788-4BE6-9509-4861850DDDB9}" destId="{9329436D-43CC-4AEA-B46A-4B83576F1444}" srcOrd="8" destOrd="0" presId="urn:microsoft.com/office/officeart/2005/8/layout/bProcess4"/>
    <dgm:cxn modelId="{FFC503E6-0C11-45C8-A1D5-D468E4C81B52}" type="presParOf" srcId="{9329436D-43CC-4AEA-B46A-4B83576F1444}" destId="{53E060EB-35F6-4024-8058-2F0D6FA06D75}" srcOrd="0" destOrd="0" presId="urn:microsoft.com/office/officeart/2005/8/layout/bProcess4"/>
    <dgm:cxn modelId="{AD7963B2-AC0D-4C45-9B57-4AD7248C44C1}" type="presParOf" srcId="{9329436D-43CC-4AEA-B46A-4B83576F1444}" destId="{65452402-FE94-4C2A-9199-52DDB8D30423}" srcOrd="1" destOrd="0" presId="urn:microsoft.com/office/officeart/2005/8/layout/bProcess4"/>
    <dgm:cxn modelId="{A5D08A30-35FF-4358-8A52-BB8E26281E1F}" type="presParOf" srcId="{BFCD49CF-5788-4BE6-9509-4861850DDDB9}" destId="{8796CFAD-B79E-433D-86E4-D795697A0069}" srcOrd="9" destOrd="0" presId="urn:microsoft.com/office/officeart/2005/8/layout/bProcess4"/>
    <dgm:cxn modelId="{8950242E-9F8F-4503-87F4-E851140A6279}" type="presParOf" srcId="{BFCD49CF-5788-4BE6-9509-4861850DDDB9}" destId="{B62E5EDF-344F-415E-9C1C-7B18B96B5B58}" srcOrd="10" destOrd="0" presId="urn:microsoft.com/office/officeart/2005/8/layout/bProcess4"/>
    <dgm:cxn modelId="{FF26DDD4-692D-49F6-943C-B20B19AC084F}" type="presParOf" srcId="{B62E5EDF-344F-415E-9C1C-7B18B96B5B58}" destId="{AC208BEB-3CA5-4F3C-A201-2D1FAD1F034B}" srcOrd="0" destOrd="0" presId="urn:microsoft.com/office/officeart/2005/8/layout/bProcess4"/>
    <dgm:cxn modelId="{DFFBB27E-5F21-47EC-984F-2EAB98142380}" type="presParOf" srcId="{B62E5EDF-344F-415E-9C1C-7B18B96B5B58}" destId="{18A41713-AF7B-4EE6-BE2D-4A64297ED05A}" srcOrd="1" destOrd="0" presId="urn:microsoft.com/office/officeart/2005/8/layout/bProcess4"/>
    <dgm:cxn modelId="{63722F8E-A789-4397-B266-B64C1E1CE0AE}" type="presParOf" srcId="{BFCD49CF-5788-4BE6-9509-4861850DDDB9}" destId="{331D6FF5-51C2-461C-9E56-60DC193A3D5C}" srcOrd="11" destOrd="0" presId="urn:microsoft.com/office/officeart/2005/8/layout/bProcess4"/>
    <dgm:cxn modelId="{C82C1385-B0DD-4CC6-862B-C75BE6CC2537}" type="presParOf" srcId="{BFCD49CF-5788-4BE6-9509-4861850DDDB9}" destId="{524918AC-100B-4E93-9552-5322BE33B792}" srcOrd="12" destOrd="0" presId="urn:microsoft.com/office/officeart/2005/8/layout/bProcess4"/>
    <dgm:cxn modelId="{1D47B833-27E0-4EAE-B5C7-213B6A3AC1EB}" type="presParOf" srcId="{524918AC-100B-4E93-9552-5322BE33B792}" destId="{2CBDC732-B918-4CD6-9D0C-95DF72AFCD6E}" srcOrd="0" destOrd="0" presId="urn:microsoft.com/office/officeart/2005/8/layout/bProcess4"/>
    <dgm:cxn modelId="{E1B69C9F-4E63-47C8-8EE0-A5C680180880}" type="presParOf" srcId="{524918AC-100B-4E93-9552-5322BE33B792}" destId="{4BD5F47C-BA16-4FC3-9CAA-2A0F7F365BA0}" srcOrd="1" destOrd="0" presId="urn:microsoft.com/office/officeart/2005/8/layout/bProcess4"/>
    <dgm:cxn modelId="{E6CF2652-FAE4-491E-99B9-1332F0657072}" type="presParOf" srcId="{BFCD49CF-5788-4BE6-9509-4861850DDDB9}" destId="{3B6702E2-9F73-48BD-8A8D-5C236B0ADC07}" srcOrd="13" destOrd="0" presId="urn:microsoft.com/office/officeart/2005/8/layout/bProcess4"/>
    <dgm:cxn modelId="{0AB134DC-8647-4AC2-95BF-34A36F9992A3}" type="presParOf" srcId="{BFCD49CF-5788-4BE6-9509-4861850DDDB9}" destId="{3AC83AD2-0A57-4069-B364-854293687510}" srcOrd="14" destOrd="0" presId="urn:microsoft.com/office/officeart/2005/8/layout/bProcess4"/>
    <dgm:cxn modelId="{D3A461BC-AC14-4CCB-858E-EE74C54B2A62}" type="presParOf" srcId="{3AC83AD2-0A57-4069-B364-854293687510}" destId="{396B19D6-9AAF-4745-8361-40A6133E41C2}" srcOrd="0" destOrd="0" presId="urn:microsoft.com/office/officeart/2005/8/layout/bProcess4"/>
    <dgm:cxn modelId="{EB438EA3-0F51-4103-A877-5C330C11905D}" type="presParOf" srcId="{3AC83AD2-0A57-4069-B364-854293687510}" destId="{A6B58A77-A9D1-4CD0-B8F5-C1D1AA783758}" srcOrd="1" destOrd="0" presId="urn:microsoft.com/office/officeart/2005/8/layout/bProcess4"/>
    <dgm:cxn modelId="{3052B201-8562-4C73-B6FA-12A7B9E36FF9}" type="presParOf" srcId="{BFCD49CF-5788-4BE6-9509-4861850DDDB9}" destId="{A7631F79-5D91-4672-956D-288836DC1754}" srcOrd="15" destOrd="0" presId="urn:microsoft.com/office/officeart/2005/8/layout/bProcess4"/>
    <dgm:cxn modelId="{2338B3B6-C25B-4B2B-B335-E9D5D55ACCB3}" type="presParOf" srcId="{BFCD49CF-5788-4BE6-9509-4861850DDDB9}" destId="{7C1197E8-B011-484E-B32D-FFD623B70C83}" srcOrd="16" destOrd="0" presId="urn:microsoft.com/office/officeart/2005/8/layout/bProcess4"/>
    <dgm:cxn modelId="{5E9FBD90-95FF-4C6A-89E2-F79BE31D0584}" type="presParOf" srcId="{7C1197E8-B011-484E-B32D-FFD623B70C83}" destId="{24664FBF-1C07-4413-91F5-617BE6415B7A}" srcOrd="0" destOrd="0" presId="urn:microsoft.com/office/officeart/2005/8/layout/bProcess4"/>
    <dgm:cxn modelId="{32C25E97-5922-4040-939F-F65E13F77EBA}" type="presParOf" srcId="{7C1197E8-B011-484E-B32D-FFD623B70C83}" destId="{FFC10475-03F6-440B-9231-9959F383F97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FC3A6E-2E9D-4EE1-A100-EF9786777C9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85FAC5E5-7236-4FD2-8194-EBDC372715DA}">
      <dgm:prSet phldrT="[Text]" custT="1"/>
      <dgm:spPr>
        <a:solidFill>
          <a:srgbClr val="004065"/>
        </a:solidFill>
        <a:ln>
          <a:solidFill>
            <a:schemeClr val="bg1"/>
          </a:solidFill>
        </a:ln>
      </dgm:spPr>
      <dgm:t>
        <a:bodyPr/>
        <a:lstStyle/>
        <a:p>
          <a:r>
            <a:rPr lang="en-US" sz="1500" dirty="0">
              <a:solidFill>
                <a:schemeClr val="bg1"/>
              </a:solidFill>
            </a:rPr>
            <a:t>Social determinants of equity</a:t>
          </a:r>
        </a:p>
      </dgm:t>
    </dgm:pt>
    <dgm:pt modelId="{95185B83-1547-4424-A5DE-6B5452E65F39}" type="parTrans" cxnId="{3E7A5D92-4F50-4185-B7AB-B461F77AF146}">
      <dgm:prSet/>
      <dgm:spPr/>
      <dgm:t>
        <a:bodyPr/>
        <a:lstStyle/>
        <a:p>
          <a:endParaRPr lang="en-US"/>
        </a:p>
      </dgm:t>
    </dgm:pt>
    <dgm:pt modelId="{EBF133EC-5792-49DE-9FE6-948D7FCED068}" type="sibTrans" cxnId="{3E7A5D92-4F50-4185-B7AB-B461F77AF146}">
      <dgm:prSet/>
      <dgm:spPr/>
      <dgm:t>
        <a:bodyPr/>
        <a:lstStyle/>
        <a:p>
          <a:endParaRPr lang="en-US"/>
        </a:p>
      </dgm:t>
    </dgm:pt>
    <dgm:pt modelId="{4D571D73-0CA9-440B-8FCC-C9A0D1D9EB15}">
      <dgm:prSet phldrT="[Text]" custT="1"/>
      <dgm:spPr>
        <a:solidFill>
          <a:srgbClr val="0096D6"/>
        </a:solidFill>
        <a:ln>
          <a:solidFill>
            <a:schemeClr val="bg1"/>
          </a:solidFill>
        </a:ln>
      </dgm:spPr>
      <dgm:t>
        <a:bodyPr/>
        <a:lstStyle/>
        <a:p>
          <a:endParaRPr lang="en-US" sz="1500" dirty="0"/>
        </a:p>
        <a:p>
          <a:r>
            <a:rPr lang="en-US" sz="1500" dirty="0"/>
            <a:t>Social determinants of health</a:t>
          </a:r>
        </a:p>
      </dgm:t>
    </dgm:pt>
    <dgm:pt modelId="{6D471EDF-B8AE-4CC6-BF27-1859EAC65AD6}" type="parTrans" cxnId="{83D8A10B-44D8-4E32-B7BE-47CE8BF0C11A}">
      <dgm:prSet/>
      <dgm:spPr/>
      <dgm:t>
        <a:bodyPr/>
        <a:lstStyle/>
        <a:p>
          <a:endParaRPr lang="en-US"/>
        </a:p>
      </dgm:t>
    </dgm:pt>
    <dgm:pt modelId="{3F12B9B3-EA50-457A-8A81-429C9E33061A}" type="sibTrans" cxnId="{83D8A10B-44D8-4E32-B7BE-47CE8BF0C11A}">
      <dgm:prSet/>
      <dgm:spPr/>
      <dgm:t>
        <a:bodyPr/>
        <a:lstStyle/>
        <a:p>
          <a:endParaRPr lang="en-US"/>
        </a:p>
      </dgm:t>
    </dgm:pt>
    <dgm:pt modelId="{CAF9C3EA-C62B-4AD4-AF5A-485E492CD534}">
      <dgm:prSet phldrT="[Text]" custT="1"/>
      <dgm:spPr>
        <a:solidFill>
          <a:srgbClr val="C8B18B"/>
        </a:solidFill>
      </dgm:spPr>
      <dgm:t>
        <a:bodyPr/>
        <a:lstStyle/>
        <a:p>
          <a:r>
            <a:rPr lang="en-US" sz="1500" dirty="0"/>
            <a:t>Individual</a:t>
          </a:r>
        </a:p>
      </dgm:t>
    </dgm:pt>
    <dgm:pt modelId="{2AAED426-BE01-4726-9C92-B2D75CC27958}" type="parTrans" cxnId="{50DC4B0C-4AB7-4F25-AFDE-18B57D20833D}">
      <dgm:prSet/>
      <dgm:spPr/>
      <dgm:t>
        <a:bodyPr/>
        <a:lstStyle/>
        <a:p>
          <a:endParaRPr lang="en-US"/>
        </a:p>
      </dgm:t>
    </dgm:pt>
    <dgm:pt modelId="{4E0F1555-D696-4CBA-87E8-36DC05258DA0}" type="sibTrans" cxnId="{50DC4B0C-4AB7-4F25-AFDE-18B57D20833D}">
      <dgm:prSet/>
      <dgm:spPr/>
      <dgm:t>
        <a:bodyPr/>
        <a:lstStyle/>
        <a:p>
          <a:endParaRPr lang="en-US"/>
        </a:p>
      </dgm:t>
    </dgm:pt>
    <dgm:pt modelId="{32952E7F-6210-43E0-8250-88680D559A69}" type="pres">
      <dgm:prSet presAssocID="{9BFC3A6E-2E9D-4EE1-A100-EF9786777C9F}" presName="Name0" presStyleCnt="0">
        <dgm:presLayoutVars>
          <dgm:chMax val="7"/>
          <dgm:resizeHandles val="exact"/>
        </dgm:presLayoutVars>
      </dgm:prSet>
      <dgm:spPr/>
    </dgm:pt>
    <dgm:pt modelId="{84F1F802-4A20-4631-8351-5456DAAA288C}" type="pres">
      <dgm:prSet presAssocID="{9BFC3A6E-2E9D-4EE1-A100-EF9786777C9F}" presName="comp1" presStyleCnt="0"/>
      <dgm:spPr/>
    </dgm:pt>
    <dgm:pt modelId="{493A8DDD-C758-4773-A9E7-11C451FEFDD7}" type="pres">
      <dgm:prSet presAssocID="{9BFC3A6E-2E9D-4EE1-A100-EF9786777C9F}" presName="circle1" presStyleLbl="node1" presStyleIdx="0" presStyleCnt="3" custScaleX="104000" custLinFactNeighborX="779" custLinFactNeighborY="1244"/>
      <dgm:spPr/>
    </dgm:pt>
    <dgm:pt modelId="{777AD943-EF33-4190-94A1-F16ECFD25BFC}" type="pres">
      <dgm:prSet presAssocID="{9BFC3A6E-2E9D-4EE1-A100-EF9786777C9F}" presName="c1text" presStyleLbl="node1" presStyleIdx="0" presStyleCnt="3">
        <dgm:presLayoutVars>
          <dgm:bulletEnabled val="1"/>
        </dgm:presLayoutVars>
      </dgm:prSet>
      <dgm:spPr/>
    </dgm:pt>
    <dgm:pt modelId="{487956E1-EE5B-45AA-90A1-B1992964EF75}" type="pres">
      <dgm:prSet presAssocID="{9BFC3A6E-2E9D-4EE1-A100-EF9786777C9F}" presName="comp2" presStyleCnt="0"/>
      <dgm:spPr/>
    </dgm:pt>
    <dgm:pt modelId="{45A76877-8BE4-4C8B-B3D0-157850932FB4}" type="pres">
      <dgm:prSet presAssocID="{9BFC3A6E-2E9D-4EE1-A100-EF9786777C9F}" presName="circle2" presStyleLbl="node1" presStyleIdx="1" presStyleCnt="3" custScaleX="108301" custScaleY="104724"/>
      <dgm:spPr/>
    </dgm:pt>
    <dgm:pt modelId="{5EA37FED-67A4-4BC4-8A24-636C0D0A3E0A}" type="pres">
      <dgm:prSet presAssocID="{9BFC3A6E-2E9D-4EE1-A100-EF9786777C9F}" presName="c2text" presStyleLbl="node1" presStyleIdx="1" presStyleCnt="3">
        <dgm:presLayoutVars>
          <dgm:bulletEnabled val="1"/>
        </dgm:presLayoutVars>
      </dgm:prSet>
      <dgm:spPr/>
    </dgm:pt>
    <dgm:pt modelId="{ED46BD2D-E94C-4291-9DB7-792844544353}" type="pres">
      <dgm:prSet presAssocID="{9BFC3A6E-2E9D-4EE1-A100-EF9786777C9F}" presName="comp3" presStyleCnt="0"/>
      <dgm:spPr/>
    </dgm:pt>
    <dgm:pt modelId="{FA7D99FD-C85B-4F22-A6EB-89E6F535731E}" type="pres">
      <dgm:prSet presAssocID="{9BFC3A6E-2E9D-4EE1-A100-EF9786777C9F}" presName="circle3" presStyleLbl="node1" presStyleIdx="2" presStyleCnt="3" custScaleX="93218" custScaleY="93218" custLinFactNeighborY="5878"/>
      <dgm:spPr/>
    </dgm:pt>
    <dgm:pt modelId="{539CBEBB-2950-400F-A194-CC48FC5D19B2}" type="pres">
      <dgm:prSet presAssocID="{9BFC3A6E-2E9D-4EE1-A100-EF9786777C9F}" presName="c3text" presStyleLbl="node1" presStyleIdx="2" presStyleCnt="3">
        <dgm:presLayoutVars>
          <dgm:bulletEnabled val="1"/>
        </dgm:presLayoutVars>
      </dgm:prSet>
      <dgm:spPr/>
    </dgm:pt>
  </dgm:ptLst>
  <dgm:cxnLst>
    <dgm:cxn modelId="{24DD7E07-DD2F-4BF1-BB99-5403024C49F2}" type="presOf" srcId="{4D571D73-0CA9-440B-8FCC-C9A0D1D9EB15}" destId="{5EA37FED-67A4-4BC4-8A24-636C0D0A3E0A}" srcOrd="1" destOrd="0" presId="urn:microsoft.com/office/officeart/2005/8/layout/venn2"/>
    <dgm:cxn modelId="{83D8A10B-44D8-4E32-B7BE-47CE8BF0C11A}" srcId="{9BFC3A6E-2E9D-4EE1-A100-EF9786777C9F}" destId="{4D571D73-0CA9-440B-8FCC-C9A0D1D9EB15}" srcOrd="1" destOrd="0" parTransId="{6D471EDF-B8AE-4CC6-BF27-1859EAC65AD6}" sibTransId="{3F12B9B3-EA50-457A-8A81-429C9E33061A}"/>
    <dgm:cxn modelId="{50DC4B0C-4AB7-4F25-AFDE-18B57D20833D}" srcId="{9BFC3A6E-2E9D-4EE1-A100-EF9786777C9F}" destId="{CAF9C3EA-C62B-4AD4-AF5A-485E492CD534}" srcOrd="2" destOrd="0" parTransId="{2AAED426-BE01-4726-9C92-B2D75CC27958}" sibTransId="{4E0F1555-D696-4CBA-87E8-36DC05258DA0}"/>
    <dgm:cxn modelId="{22583A1C-2BBA-4FBB-B572-CC75A5B418F8}" type="presOf" srcId="{85FAC5E5-7236-4FD2-8194-EBDC372715DA}" destId="{777AD943-EF33-4190-94A1-F16ECFD25BFC}" srcOrd="1" destOrd="0" presId="urn:microsoft.com/office/officeart/2005/8/layout/venn2"/>
    <dgm:cxn modelId="{D6087021-5AC3-4C0F-A646-2765208AC125}" type="presOf" srcId="{85FAC5E5-7236-4FD2-8194-EBDC372715DA}" destId="{493A8DDD-C758-4773-A9E7-11C451FEFDD7}" srcOrd="0" destOrd="0" presId="urn:microsoft.com/office/officeart/2005/8/layout/venn2"/>
    <dgm:cxn modelId="{F1B9666A-6FDC-4F9D-9A6B-7251C5A67EDB}" type="presOf" srcId="{9BFC3A6E-2E9D-4EE1-A100-EF9786777C9F}" destId="{32952E7F-6210-43E0-8250-88680D559A69}" srcOrd="0" destOrd="0" presId="urn:microsoft.com/office/officeart/2005/8/layout/venn2"/>
    <dgm:cxn modelId="{3E7A5D92-4F50-4185-B7AB-B461F77AF146}" srcId="{9BFC3A6E-2E9D-4EE1-A100-EF9786777C9F}" destId="{85FAC5E5-7236-4FD2-8194-EBDC372715DA}" srcOrd="0" destOrd="0" parTransId="{95185B83-1547-4424-A5DE-6B5452E65F39}" sibTransId="{EBF133EC-5792-49DE-9FE6-948D7FCED068}"/>
    <dgm:cxn modelId="{32AC7A9F-451F-45EF-A225-E50C87FE7B67}" type="presOf" srcId="{4D571D73-0CA9-440B-8FCC-C9A0D1D9EB15}" destId="{45A76877-8BE4-4C8B-B3D0-157850932FB4}" srcOrd="0" destOrd="0" presId="urn:microsoft.com/office/officeart/2005/8/layout/venn2"/>
    <dgm:cxn modelId="{29CCEBBB-7BA9-4403-B6B5-3573646830CF}" type="presOf" srcId="{CAF9C3EA-C62B-4AD4-AF5A-485E492CD534}" destId="{FA7D99FD-C85B-4F22-A6EB-89E6F535731E}" srcOrd="0" destOrd="0" presId="urn:microsoft.com/office/officeart/2005/8/layout/venn2"/>
    <dgm:cxn modelId="{A23BCBD7-1AEA-429D-AE80-915B9F8FFD21}" type="presOf" srcId="{CAF9C3EA-C62B-4AD4-AF5A-485E492CD534}" destId="{539CBEBB-2950-400F-A194-CC48FC5D19B2}" srcOrd="1" destOrd="0" presId="urn:microsoft.com/office/officeart/2005/8/layout/venn2"/>
    <dgm:cxn modelId="{F25B37C8-5B88-4E3D-9404-CD7A2FBC9A87}" type="presParOf" srcId="{32952E7F-6210-43E0-8250-88680D559A69}" destId="{84F1F802-4A20-4631-8351-5456DAAA288C}" srcOrd="0" destOrd="0" presId="urn:microsoft.com/office/officeart/2005/8/layout/venn2"/>
    <dgm:cxn modelId="{51EA9D43-2D8B-4ACA-8889-D5406162F91D}" type="presParOf" srcId="{84F1F802-4A20-4631-8351-5456DAAA288C}" destId="{493A8DDD-C758-4773-A9E7-11C451FEFDD7}" srcOrd="0" destOrd="0" presId="urn:microsoft.com/office/officeart/2005/8/layout/venn2"/>
    <dgm:cxn modelId="{4107372E-34BE-44DC-9475-8B627B385FD8}" type="presParOf" srcId="{84F1F802-4A20-4631-8351-5456DAAA288C}" destId="{777AD943-EF33-4190-94A1-F16ECFD25BFC}" srcOrd="1" destOrd="0" presId="urn:microsoft.com/office/officeart/2005/8/layout/venn2"/>
    <dgm:cxn modelId="{FEB74CB4-1078-46C5-881B-D8278235E087}" type="presParOf" srcId="{32952E7F-6210-43E0-8250-88680D559A69}" destId="{487956E1-EE5B-45AA-90A1-B1992964EF75}" srcOrd="1" destOrd="0" presId="urn:microsoft.com/office/officeart/2005/8/layout/venn2"/>
    <dgm:cxn modelId="{D9C69E65-FFD1-46CF-BC9A-1ADE69C44E3F}" type="presParOf" srcId="{487956E1-EE5B-45AA-90A1-B1992964EF75}" destId="{45A76877-8BE4-4C8B-B3D0-157850932FB4}" srcOrd="0" destOrd="0" presId="urn:microsoft.com/office/officeart/2005/8/layout/venn2"/>
    <dgm:cxn modelId="{B3A445C2-AD3E-407C-B2D6-12728D7FA316}" type="presParOf" srcId="{487956E1-EE5B-45AA-90A1-B1992964EF75}" destId="{5EA37FED-67A4-4BC4-8A24-636C0D0A3E0A}" srcOrd="1" destOrd="0" presId="urn:microsoft.com/office/officeart/2005/8/layout/venn2"/>
    <dgm:cxn modelId="{2523E14E-6B91-456A-B24C-267FA231EA58}" type="presParOf" srcId="{32952E7F-6210-43E0-8250-88680D559A69}" destId="{ED46BD2D-E94C-4291-9DB7-792844544353}" srcOrd="2" destOrd="0" presId="urn:microsoft.com/office/officeart/2005/8/layout/venn2"/>
    <dgm:cxn modelId="{83E19D13-A8B5-453B-9379-61E575208A4D}" type="presParOf" srcId="{ED46BD2D-E94C-4291-9DB7-792844544353}" destId="{FA7D99FD-C85B-4F22-A6EB-89E6F535731E}" srcOrd="0" destOrd="0" presId="urn:microsoft.com/office/officeart/2005/8/layout/venn2"/>
    <dgm:cxn modelId="{E29A6A4F-26DB-4B86-ACA0-344B8C63C280}" type="presParOf" srcId="{ED46BD2D-E94C-4291-9DB7-792844544353}" destId="{539CBEBB-2950-400F-A194-CC48FC5D19B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69A2AD-75BA-4031-BA80-319E276D18BB}" type="doc">
      <dgm:prSet loTypeId="urn:microsoft.com/office/officeart/2005/8/layout/cycle8" loCatId="cycle" qsTypeId="urn:microsoft.com/office/officeart/2005/8/quickstyle/simple1" qsCatId="simple" csTypeId="urn:microsoft.com/office/officeart/2005/8/colors/accent1_2" csCatId="accent1" phldr="1"/>
      <dgm:spPr/>
    </dgm:pt>
    <dgm:pt modelId="{9EB76030-7252-49B3-B4DD-A5BBDC1B324C}">
      <dgm:prSet phldrT="[Text]" custT="1"/>
      <dgm:spPr>
        <a:solidFill>
          <a:srgbClr val="0096D6">
            <a:alpha val="18000"/>
          </a:srgbClr>
        </a:solidFill>
        <a:ln>
          <a:noFill/>
        </a:ln>
      </dgm:spPr>
      <dgm:t>
        <a:bodyPr anchor="b" anchorCtr="0"/>
        <a:lstStyle/>
        <a:p>
          <a:r>
            <a:rPr lang="en-US" sz="1700" b="1" dirty="0">
              <a:solidFill>
                <a:srgbClr val="004065"/>
              </a:solidFill>
            </a:rPr>
            <a:t>Practices &amp; Norms</a:t>
          </a:r>
        </a:p>
        <a:p>
          <a:r>
            <a:rPr lang="en-US" sz="1700" dirty="0">
              <a:solidFill>
                <a:srgbClr val="004065"/>
              </a:solidFill>
            </a:rPr>
            <a:t>Unwritten “how”</a:t>
          </a:r>
          <a:endParaRPr lang="en-US" sz="1700" b="1" dirty="0">
            <a:solidFill>
              <a:srgbClr val="004065"/>
            </a:solidFill>
          </a:endParaRPr>
        </a:p>
      </dgm:t>
    </dgm:pt>
    <dgm:pt modelId="{74258993-17BC-4E86-94E0-3C4A11CCE6D0}" type="parTrans" cxnId="{B1FB295E-F91D-435F-9C1E-A1A530DD6AEE}">
      <dgm:prSet/>
      <dgm:spPr/>
      <dgm:t>
        <a:bodyPr/>
        <a:lstStyle/>
        <a:p>
          <a:endParaRPr lang="en-US"/>
        </a:p>
      </dgm:t>
    </dgm:pt>
    <dgm:pt modelId="{86B5B105-CE37-45A9-BEAF-F55E686F7D26}" type="sibTrans" cxnId="{B1FB295E-F91D-435F-9C1E-A1A530DD6AEE}">
      <dgm:prSet/>
      <dgm:spPr/>
      <dgm:t>
        <a:bodyPr/>
        <a:lstStyle/>
        <a:p>
          <a:endParaRPr lang="en-US"/>
        </a:p>
      </dgm:t>
    </dgm:pt>
    <dgm:pt modelId="{6BD3E3BD-A739-494F-9E43-0AF77CC4EBDA}">
      <dgm:prSet phldrT="[Text]" custT="1"/>
      <dgm:spPr>
        <a:solidFill>
          <a:srgbClr val="FFC82E">
            <a:alpha val="18000"/>
          </a:srgbClr>
        </a:solidFill>
        <a:ln>
          <a:noFill/>
        </a:ln>
      </dgm:spPr>
      <dgm:t>
        <a:bodyPr anchor="ctr" anchorCtr="0"/>
        <a:lstStyle/>
        <a:p>
          <a:pPr algn="ctr"/>
          <a:r>
            <a:rPr lang="en-US" sz="1700" b="1" dirty="0">
              <a:solidFill>
                <a:srgbClr val="004065"/>
              </a:solidFill>
            </a:rPr>
            <a:t>Policies</a:t>
          </a:r>
        </a:p>
        <a:p>
          <a:pPr algn="ctr"/>
          <a:r>
            <a:rPr lang="en-US" sz="1700" dirty="0">
              <a:solidFill>
                <a:srgbClr val="004065"/>
              </a:solidFill>
            </a:rPr>
            <a:t>Written “how”</a:t>
          </a:r>
          <a:endParaRPr lang="en-US" sz="1700" b="1" dirty="0">
            <a:solidFill>
              <a:srgbClr val="004065"/>
            </a:solidFill>
          </a:endParaRPr>
        </a:p>
      </dgm:t>
    </dgm:pt>
    <dgm:pt modelId="{71128AB8-9B62-441D-B151-8F7F9A2B9A1C}" type="parTrans" cxnId="{11A87828-56BF-4477-A52C-A48B789A7C2A}">
      <dgm:prSet/>
      <dgm:spPr/>
      <dgm:t>
        <a:bodyPr/>
        <a:lstStyle/>
        <a:p>
          <a:endParaRPr lang="en-US"/>
        </a:p>
      </dgm:t>
    </dgm:pt>
    <dgm:pt modelId="{620EB272-FA07-425A-878C-E1B3550FEF0A}" type="sibTrans" cxnId="{11A87828-56BF-4477-A52C-A48B789A7C2A}">
      <dgm:prSet/>
      <dgm:spPr/>
      <dgm:t>
        <a:bodyPr/>
        <a:lstStyle/>
        <a:p>
          <a:endParaRPr lang="en-US"/>
        </a:p>
      </dgm:t>
    </dgm:pt>
    <dgm:pt modelId="{0C66F803-E8F4-4280-B2E5-651EDC7BF81A}">
      <dgm:prSet phldrT="[Text]" custT="1"/>
      <dgm:spPr>
        <a:solidFill>
          <a:srgbClr val="004065">
            <a:alpha val="18000"/>
          </a:srgbClr>
        </a:solidFill>
        <a:ln>
          <a:noFill/>
        </a:ln>
      </dgm:spPr>
      <dgm:t>
        <a:bodyPr anchor="t" anchorCtr="0"/>
        <a:lstStyle/>
        <a:p>
          <a:pPr algn="ctr"/>
          <a:r>
            <a:rPr lang="en-US" sz="1600" b="1" dirty="0">
              <a:solidFill>
                <a:srgbClr val="004065"/>
              </a:solidFill>
            </a:rPr>
            <a:t>Structures</a:t>
          </a:r>
        </a:p>
        <a:p>
          <a:pPr algn="ctr"/>
          <a:r>
            <a:rPr lang="en-US" sz="1700" dirty="0">
              <a:solidFill>
                <a:srgbClr val="004065"/>
              </a:solidFill>
            </a:rPr>
            <a:t>“who” “what” “when” “where”</a:t>
          </a:r>
          <a:endParaRPr lang="en-US" sz="1700" b="1" dirty="0">
            <a:solidFill>
              <a:srgbClr val="004065"/>
            </a:solidFill>
          </a:endParaRPr>
        </a:p>
      </dgm:t>
    </dgm:pt>
    <dgm:pt modelId="{F1BF0FB4-267D-4E11-9990-CF14CAC0963D}" type="parTrans" cxnId="{C4367D61-9C6E-4802-9FCE-40A2976FBFEB}">
      <dgm:prSet/>
      <dgm:spPr/>
      <dgm:t>
        <a:bodyPr/>
        <a:lstStyle/>
        <a:p>
          <a:endParaRPr lang="en-US"/>
        </a:p>
      </dgm:t>
    </dgm:pt>
    <dgm:pt modelId="{91BCED58-2E67-49BB-893C-203BCAB6D0A1}" type="sibTrans" cxnId="{C4367D61-9C6E-4802-9FCE-40A2976FBFEB}">
      <dgm:prSet/>
      <dgm:spPr/>
      <dgm:t>
        <a:bodyPr/>
        <a:lstStyle/>
        <a:p>
          <a:endParaRPr lang="en-US"/>
        </a:p>
      </dgm:t>
    </dgm:pt>
    <dgm:pt modelId="{A5E58C83-3502-4E8B-83B8-8506F16AF9C4}">
      <dgm:prSet phldrT="[Text]" custT="1"/>
      <dgm:spPr>
        <a:solidFill>
          <a:srgbClr val="C8B18B">
            <a:alpha val="18000"/>
          </a:srgbClr>
        </a:solidFill>
        <a:ln>
          <a:noFill/>
        </a:ln>
      </dgm:spPr>
      <dgm:t>
        <a:bodyPr anchor="ctr" anchorCtr="1"/>
        <a:lstStyle/>
        <a:p>
          <a:r>
            <a:rPr lang="en-US" sz="1700" b="1" dirty="0">
              <a:solidFill>
                <a:srgbClr val="004065"/>
              </a:solidFill>
            </a:rPr>
            <a:t>Values</a:t>
          </a:r>
        </a:p>
        <a:p>
          <a:r>
            <a:rPr lang="en-US" sz="1700" dirty="0">
              <a:solidFill>
                <a:srgbClr val="004065"/>
              </a:solidFill>
            </a:rPr>
            <a:t>“why”</a:t>
          </a:r>
          <a:endParaRPr lang="en-US" sz="1700" b="1" dirty="0">
            <a:solidFill>
              <a:srgbClr val="004065"/>
            </a:solidFill>
          </a:endParaRPr>
        </a:p>
      </dgm:t>
    </dgm:pt>
    <dgm:pt modelId="{08CA001E-3707-4688-B105-2EE3A9466DD8}" type="parTrans" cxnId="{176EAE0E-F2B9-4BC9-9489-9D300E9BC2F4}">
      <dgm:prSet/>
      <dgm:spPr/>
      <dgm:t>
        <a:bodyPr/>
        <a:lstStyle/>
        <a:p>
          <a:endParaRPr lang="en-US"/>
        </a:p>
      </dgm:t>
    </dgm:pt>
    <dgm:pt modelId="{7F334DBA-3408-4846-B376-101DDB3902BF}" type="sibTrans" cxnId="{176EAE0E-F2B9-4BC9-9489-9D300E9BC2F4}">
      <dgm:prSet/>
      <dgm:spPr/>
      <dgm:t>
        <a:bodyPr/>
        <a:lstStyle/>
        <a:p>
          <a:endParaRPr lang="en-US"/>
        </a:p>
      </dgm:t>
    </dgm:pt>
    <dgm:pt modelId="{9C5F2C12-05C3-4360-BBA7-6D3A117A55EB}" type="pres">
      <dgm:prSet presAssocID="{0369A2AD-75BA-4031-BA80-319E276D18BB}" presName="compositeShape" presStyleCnt="0">
        <dgm:presLayoutVars>
          <dgm:chMax val="7"/>
          <dgm:dir/>
          <dgm:resizeHandles val="exact"/>
        </dgm:presLayoutVars>
      </dgm:prSet>
      <dgm:spPr/>
    </dgm:pt>
    <dgm:pt modelId="{564AF8C2-8CEA-460F-81A7-CBEAC9D3986C}" type="pres">
      <dgm:prSet presAssocID="{0369A2AD-75BA-4031-BA80-319E276D18BB}" presName="wedge1" presStyleLbl="node1" presStyleIdx="0" presStyleCnt="4"/>
      <dgm:spPr/>
    </dgm:pt>
    <dgm:pt modelId="{467F78A4-B538-4254-BAA2-8A7ABB63DDFA}" type="pres">
      <dgm:prSet presAssocID="{0369A2AD-75BA-4031-BA80-319E276D18BB}" presName="dummy1a" presStyleCnt="0"/>
      <dgm:spPr/>
    </dgm:pt>
    <dgm:pt modelId="{BD78F225-A7F2-43A3-8C84-498BCB5CED2F}" type="pres">
      <dgm:prSet presAssocID="{0369A2AD-75BA-4031-BA80-319E276D18BB}" presName="dummy1b" presStyleCnt="0"/>
      <dgm:spPr/>
    </dgm:pt>
    <dgm:pt modelId="{2842704E-4980-4510-B4F0-2D7D6FA36620}" type="pres">
      <dgm:prSet presAssocID="{0369A2AD-75BA-4031-BA80-319E276D18BB}" presName="wedge1Tx" presStyleLbl="node1" presStyleIdx="0" presStyleCnt="4">
        <dgm:presLayoutVars>
          <dgm:chMax val="0"/>
          <dgm:chPref val="0"/>
          <dgm:bulletEnabled val="1"/>
        </dgm:presLayoutVars>
      </dgm:prSet>
      <dgm:spPr/>
    </dgm:pt>
    <dgm:pt modelId="{E81336E1-FFFF-4396-BE13-624D17E2B19B}" type="pres">
      <dgm:prSet presAssocID="{0369A2AD-75BA-4031-BA80-319E276D18BB}" presName="wedge2" presStyleLbl="node1" presStyleIdx="1" presStyleCnt="4" custScaleX="104992" custScaleY="104762"/>
      <dgm:spPr/>
    </dgm:pt>
    <dgm:pt modelId="{A2C81533-898F-46CB-A96C-EFA0031812CA}" type="pres">
      <dgm:prSet presAssocID="{0369A2AD-75BA-4031-BA80-319E276D18BB}" presName="dummy2a" presStyleCnt="0"/>
      <dgm:spPr/>
    </dgm:pt>
    <dgm:pt modelId="{D42AAD4B-CEF6-4B9C-AB6F-E96150BEF441}" type="pres">
      <dgm:prSet presAssocID="{0369A2AD-75BA-4031-BA80-319E276D18BB}" presName="dummy2b" presStyleCnt="0"/>
      <dgm:spPr/>
    </dgm:pt>
    <dgm:pt modelId="{92FC829E-1ACE-4BCC-9716-42A5EF201B73}" type="pres">
      <dgm:prSet presAssocID="{0369A2AD-75BA-4031-BA80-319E276D18BB}" presName="wedge2Tx" presStyleLbl="node1" presStyleIdx="1" presStyleCnt="4">
        <dgm:presLayoutVars>
          <dgm:chMax val="0"/>
          <dgm:chPref val="0"/>
          <dgm:bulletEnabled val="1"/>
        </dgm:presLayoutVars>
      </dgm:prSet>
      <dgm:spPr/>
    </dgm:pt>
    <dgm:pt modelId="{A5B3C5C0-7C39-4BDF-9057-0E54BFA2DDB2}" type="pres">
      <dgm:prSet presAssocID="{0369A2AD-75BA-4031-BA80-319E276D18BB}" presName="wedge3" presStyleLbl="node1" presStyleIdx="2" presStyleCnt="4"/>
      <dgm:spPr/>
    </dgm:pt>
    <dgm:pt modelId="{749BD15D-6FFF-4AB3-AF15-289509CADD62}" type="pres">
      <dgm:prSet presAssocID="{0369A2AD-75BA-4031-BA80-319E276D18BB}" presName="dummy3a" presStyleCnt="0"/>
      <dgm:spPr/>
    </dgm:pt>
    <dgm:pt modelId="{049D4CED-BB64-4558-81A3-21ADFE3E9E24}" type="pres">
      <dgm:prSet presAssocID="{0369A2AD-75BA-4031-BA80-319E276D18BB}" presName="dummy3b" presStyleCnt="0"/>
      <dgm:spPr/>
    </dgm:pt>
    <dgm:pt modelId="{06A468C8-AD25-44DE-8C15-522CCC88E22C}" type="pres">
      <dgm:prSet presAssocID="{0369A2AD-75BA-4031-BA80-319E276D18BB}" presName="wedge3Tx" presStyleLbl="node1" presStyleIdx="2" presStyleCnt="4">
        <dgm:presLayoutVars>
          <dgm:chMax val="0"/>
          <dgm:chPref val="0"/>
          <dgm:bulletEnabled val="1"/>
        </dgm:presLayoutVars>
      </dgm:prSet>
      <dgm:spPr/>
    </dgm:pt>
    <dgm:pt modelId="{93FB562D-F9A2-462B-84AA-EB8E8C75FD35}" type="pres">
      <dgm:prSet presAssocID="{0369A2AD-75BA-4031-BA80-319E276D18BB}" presName="wedge4" presStyleLbl="node1" presStyleIdx="3" presStyleCnt="4"/>
      <dgm:spPr/>
    </dgm:pt>
    <dgm:pt modelId="{8E73551C-5250-4BB3-AF4B-B9FC1E5A821F}" type="pres">
      <dgm:prSet presAssocID="{0369A2AD-75BA-4031-BA80-319E276D18BB}" presName="dummy4a" presStyleCnt="0"/>
      <dgm:spPr/>
    </dgm:pt>
    <dgm:pt modelId="{E6812DBA-60F4-4D8D-A47D-29C86E9A8835}" type="pres">
      <dgm:prSet presAssocID="{0369A2AD-75BA-4031-BA80-319E276D18BB}" presName="dummy4b" presStyleCnt="0"/>
      <dgm:spPr/>
    </dgm:pt>
    <dgm:pt modelId="{B1A66FBB-4675-4697-84C1-5890F7BB5F3A}" type="pres">
      <dgm:prSet presAssocID="{0369A2AD-75BA-4031-BA80-319E276D18BB}" presName="wedge4Tx" presStyleLbl="node1" presStyleIdx="3" presStyleCnt="4">
        <dgm:presLayoutVars>
          <dgm:chMax val="0"/>
          <dgm:chPref val="0"/>
          <dgm:bulletEnabled val="1"/>
        </dgm:presLayoutVars>
      </dgm:prSet>
      <dgm:spPr/>
    </dgm:pt>
    <dgm:pt modelId="{8BC145E5-6FC0-4562-8293-6C18325EACE6}" type="pres">
      <dgm:prSet presAssocID="{86B5B105-CE37-45A9-BEAF-F55E686F7D26}" presName="arrowWedge1" presStyleLbl="fgSibTrans2D1" presStyleIdx="0" presStyleCnt="4"/>
      <dgm:spPr>
        <a:solidFill>
          <a:srgbClr val="0096D6"/>
        </a:solidFill>
        <a:ln w="31750">
          <a:solidFill>
            <a:srgbClr val="0096D6"/>
          </a:solidFill>
        </a:ln>
      </dgm:spPr>
    </dgm:pt>
    <dgm:pt modelId="{E78BB4E0-E590-49D7-BBB5-640608509D4F}" type="pres">
      <dgm:prSet presAssocID="{620EB272-FA07-425A-878C-E1B3550FEF0A}" presName="arrowWedge2" presStyleLbl="fgSibTrans2D1" presStyleIdx="1" presStyleCnt="4"/>
      <dgm:spPr>
        <a:solidFill>
          <a:srgbClr val="FFC82E"/>
        </a:solidFill>
        <a:ln w="25400">
          <a:solidFill>
            <a:srgbClr val="FFC82E"/>
          </a:solidFill>
        </a:ln>
      </dgm:spPr>
    </dgm:pt>
    <dgm:pt modelId="{3CF8FBE4-A78B-4AF1-B559-40F2ADDD75C6}" type="pres">
      <dgm:prSet presAssocID="{7F334DBA-3408-4846-B376-101DDB3902BF}" presName="arrowWedge3" presStyleLbl="fgSibTrans2D1" presStyleIdx="2" presStyleCnt="4"/>
      <dgm:spPr>
        <a:solidFill>
          <a:srgbClr val="C8B18B"/>
        </a:solidFill>
        <a:ln w="25400">
          <a:solidFill>
            <a:srgbClr val="C8B18B"/>
          </a:solidFill>
        </a:ln>
      </dgm:spPr>
    </dgm:pt>
    <dgm:pt modelId="{6ECCC951-D0FD-426C-9BFA-F67634ED2A0D}" type="pres">
      <dgm:prSet presAssocID="{91BCED58-2E67-49BB-893C-203BCAB6D0A1}" presName="arrowWedge4" presStyleLbl="fgSibTrans2D1" presStyleIdx="3" presStyleCnt="4"/>
      <dgm:spPr>
        <a:solidFill>
          <a:srgbClr val="004065"/>
        </a:solidFill>
        <a:ln w="25400">
          <a:solidFill>
            <a:srgbClr val="004065"/>
          </a:solidFill>
        </a:ln>
      </dgm:spPr>
    </dgm:pt>
  </dgm:ptLst>
  <dgm:cxnLst>
    <dgm:cxn modelId="{176EAE0E-F2B9-4BC9-9489-9D300E9BC2F4}" srcId="{0369A2AD-75BA-4031-BA80-319E276D18BB}" destId="{A5E58C83-3502-4E8B-83B8-8506F16AF9C4}" srcOrd="2" destOrd="0" parTransId="{08CA001E-3707-4688-B105-2EE3A9466DD8}" sibTransId="{7F334DBA-3408-4846-B376-101DDB3902BF}"/>
    <dgm:cxn modelId="{0B3C3728-1A01-49E9-8FD2-140BD65FB709}" type="presOf" srcId="{6BD3E3BD-A739-494F-9E43-0AF77CC4EBDA}" destId="{92FC829E-1ACE-4BCC-9716-42A5EF201B73}" srcOrd="1" destOrd="0" presId="urn:microsoft.com/office/officeart/2005/8/layout/cycle8"/>
    <dgm:cxn modelId="{11A87828-56BF-4477-A52C-A48B789A7C2A}" srcId="{0369A2AD-75BA-4031-BA80-319E276D18BB}" destId="{6BD3E3BD-A739-494F-9E43-0AF77CC4EBDA}" srcOrd="1" destOrd="0" parTransId="{71128AB8-9B62-441D-B151-8F7F9A2B9A1C}" sibTransId="{620EB272-FA07-425A-878C-E1B3550FEF0A}"/>
    <dgm:cxn modelId="{6D0C235D-A184-41F4-9F3E-D5B60F957DD8}" type="presOf" srcId="{0C66F803-E8F4-4280-B2E5-651EDC7BF81A}" destId="{93FB562D-F9A2-462B-84AA-EB8E8C75FD35}" srcOrd="0" destOrd="0" presId="urn:microsoft.com/office/officeart/2005/8/layout/cycle8"/>
    <dgm:cxn modelId="{B1FB295E-F91D-435F-9C1E-A1A530DD6AEE}" srcId="{0369A2AD-75BA-4031-BA80-319E276D18BB}" destId="{9EB76030-7252-49B3-B4DD-A5BBDC1B324C}" srcOrd="0" destOrd="0" parTransId="{74258993-17BC-4E86-94E0-3C4A11CCE6D0}" sibTransId="{86B5B105-CE37-45A9-BEAF-F55E686F7D26}"/>
    <dgm:cxn modelId="{C4367D61-9C6E-4802-9FCE-40A2976FBFEB}" srcId="{0369A2AD-75BA-4031-BA80-319E276D18BB}" destId="{0C66F803-E8F4-4280-B2E5-651EDC7BF81A}" srcOrd="3" destOrd="0" parTransId="{F1BF0FB4-267D-4E11-9990-CF14CAC0963D}" sibTransId="{91BCED58-2E67-49BB-893C-203BCAB6D0A1}"/>
    <dgm:cxn modelId="{6737E965-14AF-42B5-A17E-8EEEFFC7A9F3}" type="presOf" srcId="{A5E58C83-3502-4E8B-83B8-8506F16AF9C4}" destId="{A5B3C5C0-7C39-4BDF-9057-0E54BFA2DDB2}" srcOrd="0" destOrd="0" presId="urn:microsoft.com/office/officeart/2005/8/layout/cycle8"/>
    <dgm:cxn modelId="{954B1F75-94EA-472B-83E3-E098E8252315}" type="presOf" srcId="{0369A2AD-75BA-4031-BA80-319E276D18BB}" destId="{9C5F2C12-05C3-4360-BBA7-6D3A117A55EB}" srcOrd="0" destOrd="0" presId="urn:microsoft.com/office/officeart/2005/8/layout/cycle8"/>
    <dgm:cxn modelId="{53C03C86-210F-4BCF-8721-C1AF07B271CF}" type="presOf" srcId="{9EB76030-7252-49B3-B4DD-A5BBDC1B324C}" destId="{564AF8C2-8CEA-460F-81A7-CBEAC9D3986C}" srcOrd="0" destOrd="0" presId="urn:microsoft.com/office/officeart/2005/8/layout/cycle8"/>
    <dgm:cxn modelId="{820266A4-8832-4BCA-B68A-04527C5B34A8}" type="presOf" srcId="{A5E58C83-3502-4E8B-83B8-8506F16AF9C4}" destId="{06A468C8-AD25-44DE-8C15-522CCC88E22C}" srcOrd="1" destOrd="0" presId="urn:microsoft.com/office/officeart/2005/8/layout/cycle8"/>
    <dgm:cxn modelId="{379A8FA4-5191-44E4-B53E-7A359CA31C49}" type="presOf" srcId="{0C66F803-E8F4-4280-B2E5-651EDC7BF81A}" destId="{B1A66FBB-4675-4697-84C1-5890F7BB5F3A}" srcOrd="1" destOrd="0" presId="urn:microsoft.com/office/officeart/2005/8/layout/cycle8"/>
    <dgm:cxn modelId="{E38B69AE-7AA1-4B75-95CA-EF5CF95C018D}" type="presOf" srcId="{9EB76030-7252-49B3-B4DD-A5BBDC1B324C}" destId="{2842704E-4980-4510-B4F0-2D7D6FA36620}" srcOrd="1" destOrd="0" presId="urn:microsoft.com/office/officeart/2005/8/layout/cycle8"/>
    <dgm:cxn modelId="{C06CE1B1-F765-4070-82C9-C0CCD95C9712}" type="presOf" srcId="{6BD3E3BD-A739-494F-9E43-0AF77CC4EBDA}" destId="{E81336E1-FFFF-4396-BE13-624D17E2B19B}" srcOrd="0" destOrd="0" presId="urn:microsoft.com/office/officeart/2005/8/layout/cycle8"/>
    <dgm:cxn modelId="{E3CC662D-B735-43E1-AB4E-8A4C6CD0213D}" type="presParOf" srcId="{9C5F2C12-05C3-4360-BBA7-6D3A117A55EB}" destId="{564AF8C2-8CEA-460F-81A7-CBEAC9D3986C}" srcOrd="0" destOrd="0" presId="urn:microsoft.com/office/officeart/2005/8/layout/cycle8"/>
    <dgm:cxn modelId="{84A8F8DF-DC3A-4C90-A1B2-4DA0954E9B63}" type="presParOf" srcId="{9C5F2C12-05C3-4360-BBA7-6D3A117A55EB}" destId="{467F78A4-B538-4254-BAA2-8A7ABB63DDFA}" srcOrd="1" destOrd="0" presId="urn:microsoft.com/office/officeart/2005/8/layout/cycle8"/>
    <dgm:cxn modelId="{861EB844-70BC-4341-9994-85D8AFBEBD82}" type="presParOf" srcId="{9C5F2C12-05C3-4360-BBA7-6D3A117A55EB}" destId="{BD78F225-A7F2-43A3-8C84-498BCB5CED2F}" srcOrd="2" destOrd="0" presId="urn:microsoft.com/office/officeart/2005/8/layout/cycle8"/>
    <dgm:cxn modelId="{BA597A1B-E3B8-4BCF-A2AB-400079C1346D}" type="presParOf" srcId="{9C5F2C12-05C3-4360-BBA7-6D3A117A55EB}" destId="{2842704E-4980-4510-B4F0-2D7D6FA36620}" srcOrd="3" destOrd="0" presId="urn:microsoft.com/office/officeart/2005/8/layout/cycle8"/>
    <dgm:cxn modelId="{90BC814E-A225-453F-B023-C1855BF09B65}" type="presParOf" srcId="{9C5F2C12-05C3-4360-BBA7-6D3A117A55EB}" destId="{E81336E1-FFFF-4396-BE13-624D17E2B19B}" srcOrd="4" destOrd="0" presId="urn:microsoft.com/office/officeart/2005/8/layout/cycle8"/>
    <dgm:cxn modelId="{0780A1B6-6660-4A87-9270-3A0F52C97693}" type="presParOf" srcId="{9C5F2C12-05C3-4360-BBA7-6D3A117A55EB}" destId="{A2C81533-898F-46CB-A96C-EFA0031812CA}" srcOrd="5" destOrd="0" presId="urn:microsoft.com/office/officeart/2005/8/layout/cycle8"/>
    <dgm:cxn modelId="{68AF5B71-AA90-410B-925B-ACA411963E9C}" type="presParOf" srcId="{9C5F2C12-05C3-4360-BBA7-6D3A117A55EB}" destId="{D42AAD4B-CEF6-4B9C-AB6F-E96150BEF441}" srcOrd="6" destOrd="0" presId="urn:microsoft.com/office/officeart/2005/8/layout/cycle8"/>
    <dgm:cxn modelId="{25B2E736-7B69-4FD8-81B3-1F0C0A7BB0FA}" type="presParOf" srcId="{9C5F2C12-05C3-4360-BBA7-6D3A117A55EB}" destId="{92FC829E-1ACE-4BCC-9716-42A5EF201B73}" srcOrd="7" destOrd="0" presId="urn:microsoft.com/office/officeart/2005/8/layout/cycle8"/>
    <dgm:cxn modelId="{789FAB00-C541-46ED-B524-F4A1E55BB666}" type="presParOf" srcId="{9C5F2C12-05C3-4360-BBA7-6D3A117A55EB}" destId="{A5B3C5C0-7C39-4BDF-9057-0E54BFA2DDB2}" srcOrd="8" destOrd="0" presId="urn:microsoft.com/office/officeart/2005/8/layout/cycle8"/>
    <dgm:cxn modelId="{E0AF0B93-EE14-45CF-9F61-935A94C4357F}" type="presParOf" srcId="{9C5F2C12-05C3-4360-BBA7-6D3A117A55EB}" destId="{749BD15D-6FFF-4AB3-AF15-289509CADD62}" srcOrd="9" destOrd="0" presId="urn:microsoft.com/office/officeart/2005/8/layout/cycle8"/>
    <dgm:cxn modelId="{EF0ED52B-F1CE-47A8-AFEE-8AFB5BD939E7}" type="presParOf" srcId="{9C5F2C12-05C3-4360-BBA7-6D3A117A55EB}" destId="{049D4CED-BB64-4558-81A3-21ADFE3E9E24}" srcOrd="10" destOrd="0" presId="urn:microsoft.com/office/officeart/2005/8/layout/cycle8"/>
    <dgm:cxn modelId="{AE585DC6-B3FD-4DD3-BA5E-1F3B8DB9E0C2}" type="presParOf" srcId="{9C5F2C12-05C3-4360-BBA7-6D3A117A55EB}" destId="{06A468C8-AD25-44DE-8C15-522CCC88E22C}" srcOrd="11" destOrd="0" presId="urn:microsoft.com/office/officeart/2005/8/layout/cycle8"/>
    <dgm:cxn modelId="{BCF80E99-4F19-4B1A-8F46-FF64B15E9523}" type="presParOf" srcId="{9C5F2C12-05C3-4360-BBA7-6D3A117A55EB}" destId="{93FB562D-F9A2-462B-84AA-EB8E8C75FD35}" srcOrd="12" destOrd="0" presId="urn:microsoft.com/office/officeart/2005/8/layout/cycle8"/>
    <dgm:cxn modelId="{465F1AD7-5EF5-46D7-8C15-8CD256900A0A}" type="presParOf" srcId="{9C5F2C12-05C3-4360-BBA7-6D3A117A55EB}" destId="{8E73551C-5250-4BB3-AF4B-B9FC1E5A821F}" srcOrd="13" destOrd="0" presId="urn:microsoft.com/office/officeart/2005/8/layout/cycle8"/>
    <dgm:cxn modelId="{D948E5DE-F7B3-4D3D-997D-9D10362D17ED}" type="presParOf" srcId="{9C5F2C12-05C3-4360-BBA7-6D3A117A55EB}" destId="{E6812DBA-60F4-4D8D-A47D-29C86E9A8835}" srcOrd="14" destOrd="0" presId="urn:microsoft.com/office/officeart/2005/8/layout/cycle8"/>
    <dgm:cxn modelId="{3B81CF1F-3610-409B-B486-7A04FEC1A645}" type="presParOf" srcId="{9C5F2C12-05C3-4360-BBA7-6D3A117A55EB}" destId="{B1A66FBB-4675-4697-84C1-5890F7BB5F3A}" srcOrd="15" destOrd="0" presId="urn:microsoft.com/office/officeart/2005/8/layout/cycle8"/>
    <dgm:cxn modelId="{3A60B2FD-1EDF-4320-BA06-EEA0168267B7}" type="presParOf" srcId="{9C5F2C12-05C3-4360-BBA7-6D3A117A55EB}" destId="{8BC145E5-6FC0-4562-8293-6C18325EACE6}" srcOrd="16" destOrd="0" presId="urn:microsoft.com/office/officeart/2005/8/layout/cycle8"/>
    <dgm:cxn modelId="{B6EFF055-1BE3-4AB7-818A-23B7FCC74DC2}" type="presParOf" srcId="{9C5F2C12-05C3-4360-BBA7-6D3A117A55EB}" destId="{E78BB4E0-E590-49D7-BBB5-640608509D4F}" srcOrd="17" destOrd="0" presId="urn:microsoft.com/office/officeart/2005/8/layout/cycle8"/>
    <dgm:cxn modelId="{EE6389A7-520E-4C1D-BA4B-716CED1809A7}" type="presParOf" srcId="{9C5F2C12-05C3-4360-BBA7-6D3A117A55EB}" destId="{3CF8FBE4-A78B-4AF1-B559-40F2ADDD75C6}" srcOrd="18" destOrd="0" presId="urn:microsoft.com/office/officeart/2005/8/layout/cycle8"/>
    <dgm:cxn modelId="{C308CA23-303E-4DC7-BE45-B26732916DA5}" type="presParOf" srcId="{9C5F2C12-05C3-4360-BBA7-6D3A117A55EB}" destId="{6ECCC951-D0FD-426C-9BFA-F67634ED2A0D}"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E2314C-9F33-4984-86D7-DD0A35820FBA}" type="doc">
      <dgm:prSet loTypeId="urn:microsoft.com/office/officeart/2005/8/layout/pyramid3" loCatId="pyramid" qsTypeId="urn:microsoft.com/office/officeart/2005/8/quickstyle/simple1" qsCatId="simple" csTypeId="urn:microsoft.com/office/officeart/2005/8/colors/colorful5" csCatId="colorful" phldr="1"/>
      <dgm:spPr/>
    </dgm:pt>
    <dgm:pt modelId="{160A0259-B1B7-448F-AB02-FE8C95A00A04}">
      <dgm:prSet phldrT="[Text]" custT="1"/>
      <dgm:spPr>
        <a:solidFill>
          <a:srgbClr val="0096D6"/>
        </a:solidFill>
      </dgm:spPr>
      <dgm:t>
        <a:bodyPr/>
        <a:lstStyle/>
        <a:p>
          <a:r>
            <a:rPr lang="en-US" sz="2400" dirty="0">
              <a:solidFill>
                <a:schemeClr val="bg1"/>
              </a:solidFill>
            </a:rPr>
            <a:t>Institutionalized</a:t>
          </a:r>
        </a:p>
      </dgm:t>
    </dgm:pt>
    <dgm:pt modelId="{DE84CEE1-15AE-4922-8CF2-62EA13D9CA1D}" type="parTrans" cxnId="{F9976EDB-FE58-4C11-BBA0-71E008E19300}">
      <dgm:prSet/>
      <dgm:spPr/>
      <dgm:t>
        <a:bodyPr/>
        <a:lstStyle/>
        <a:p>
          <a:endParaRPr lang="en-US"/>
        </a:p>
      </dgm:t>
    </dgm:pt>
    <dgm:pt modelId="{6CE32E23-793D-42AD-A3C7-EED9CB7EF441}" type="sibTrans" cxnId="{F9976EDB-FE58-4C11-BBA0-71E008E19300}">
      <dgm:prSet/>
      <dgm:spPr/>
      <dgm:t>
        <a:bodyPr/>
        <a:lstStyle/>
        <a:p>
          <a:endParaRPr lang="en-US"/>
        </a:p>
      </dgm:t>
    </dgm:pt>
    <dgm:pt modelId="{61E7F053-1F8F-4B8A-8155-EA18BB8BEE0F}">
      <dgm:prSet phldrT="[Text]" custT="1"/>
      <dgm:spPr>
        <a:solidFill>
          <a:srgbClr val="C8B18B"/>
        </a:solidFill>
      </dgm:spPr>
      <dgm:t>
        <a:bodyPr/>
        <a:lstStyle/>
        <a:p>
          <a:r>
            <a:rPr lang="en-US" sz="2400" dirty="0">
              <a:solidFill>
                <a:schemeClr val="bg1"/>
              </a:solidFill>
            </a:rPr>
            <a:t>Personally-mediated</a:t>
          </a:r>
        </a:p>
      </dgm:t>
    </dgm:pt>
    <dgm:pt modelId="{EE1F8BD4-5CD4-4AE5-9CA9-0594FB5BED38}" type="parTrans" cxnId="{13B51097-7190-4941-B21F-AD815D5B4469}">
      <dgm:prSet/>
      <dgm:spPr/>
      <dgm:t>
        <a:bodyPr/>
        <a:lstStyle/>
        <a:p>
          <a:endParaRPr lang="en-US"/>
        </a:p>
      </dgm:t>
    </dgm:pt>
    <dgm:pt modelId="{AF73E497-10CA-4E56-8BA8-6E9199B9F630}" type="sibTrans" cxnId="{13B51097-7190-4941-B21F-AD815D5B4469}">
      <dgm:prSet/>
      <dgm:spPr/>
      <dgm:t>
        <a:bodyPr/>
        <a:lstStyle/>
        <a:p>
          <a:endParaRPr lang="en-US"/>
        </a:p>
      </dgm:t>
    </dgm:pt>
    <dgm:pt modelId="{DCE52D3C-E6BD-4782-997B-0D2512552406}">
      <dgm:prSet phldrT="[Text]" custT="1"/>
      <dgm:spPr>
        <a:solidFill>
          <a:srgbClr val="FFC82E"/>
        </a:solidFill>
      </dgm:spPr>
      <dgm:t>
        <a:bodyPr anchor="t" anchorCtr="1"/>
        <a:lstStyle/>
        <a:p>
          <a:endParaRPr lang="en-US" sz="2400" dirty="0">
            <a:solidFill>
              <a:srgbClr val="004065"/>
            </a:solidFill>
          </a:endParaRPr>
        </a:p>
        <a:p>
          <a:r>
            <a:rPr lang="en-US" sz="2400" dirty="0">
              <a:solidFill>
                <a:schemeClr val="bg1"/>
              </a:solidFill>
            </a:rPr>
            <a:t>Internalized</a:t>
          </a:r>
        </a:p>
      </dgm:t>
    </dgm:pt>
    <dgm:pt modelId="{9BDD715F-DDE0-4A59-BBAF-6AEA838D1A5C}" type="parTrans" cxnId="{9F4FA104-8D95-4B3D-AD09-A82753A17001}">
      <dgm:prSet/>
      <dgm:spPr/>
      <dgm:t>
        <a:bodyPr/>
        <a:lstStyle/>
        <a:p>
          <a:endParaRPr lang="en-US"/>
        </a:p>
      </dgm:t>
    </dgm:pt>
    <dgm:pt modelId="{45AFF663-900A-4830-BF04-518D605CFC4B}" type="sibTrans" cxnId="{9F4FA104-8D95-4B3D-AD09-A82753A17001}">
      <dgm:prSet/>
      <dgm:spPr/>
      <dgm:t>
        <a:bodyPr/>
        <a:lstStyle/>
        <a:p>
          <a:endParaRPr lang="en-US"/>
        </a:p>
      </dgm:t>
    </dgm:pt>
    <dgm:pt modelId="{D3B91B67-ED15-4817-ADD8-E7502E390F87}" type="pres">
      <dgm:prSet presAssocID="{AFE2314C-9F33-4984-86D7-DD0A35820FBA}" presName="Name0" presStyleCnt="0">
        <dgm:presLayoutVars>
          <dgm:dir/>
          <dgm:animLvl val="lvl"/>
          <dgm:resizeHandles val="exact"/>
        </dgm:presLayoutVars>
      </dgm:prSet>
      <dgm:spPr/>
    </dgm:pt>
    <dgm:pt modelId="{66C4AE59-7A7F-415F-997F-013F797276DD}" type="pres">
      <dgm:prSet presAssocID="{160A0259-B1B7-448F-AB02-FE8C95A00A04}" presName="Name8" presStyleCnt="0"/>
      <dgm:spPr/>
    </dgm:pt>
    <dgm:pt modelId="{37EE3D2F-D294-46C3-9048-7843512945A0}" type="pres">
      <dgm:prSet presAssocID="{160A0259-B1B7-448F-AB02-FE8C95A00A04}" presName="level" presStyleLbl="node1" presStyleIdx="0" presStyleCnt="3" custScaleY="100000">
        <dgm:presLayoutVars>
          <dgm:chMax val="1"/>
          <dgm:bulletEnabled val="1"/>
        </dgm:presLayoutVars>
      </dgm:prSet>
      <dgm:spPr/>
    </dgm:pt>
    <dgm:pt modelId="{76AF1BD6-B27A-4F06-BEAF-E86136AF8204}" type="pres">
      <dgm:prSet presAssocID="{160A0259-B1B7-448F-AB02-FE8C95A00A04}" presName="levelTx" presStyleLbl="revTx" presStyleIdx="0" presStyleCnt="0">
        <dgm:presLayoutVars>
          <dgm:chMax val="1"/>
          <dgm:bulletEnabled val="1"/>
        </dgm:presLayoutVars>
      </dgm:prSet>
      <dgm:spPr/>
    </dgm:pt>
    <dgm:pt modelId="{AF183153-AAAA-4D27-8CA9-89D3EC83C7A8}" type="pres">
      <dgm:prSet presAssocID="{61E7F053-1F8F-4B8A-8155-EA18BB8BEE0F}" presName="Name8" presStyleCnt="0"/>
      <dgm:spPr/>
    </dgm:pt>
    <dgm:pt modelId="{8625AB8C-8BF3-427F-A5F9-453BCFE9795F}" type="pres">
      <dgm:prSet presAssocID="{61E7F053-1F8F-4B8A-8155-EA18BB8BEE0F}" presName="level" presStyleLbl="node1" presStyleIdx="1" presStyleCnt="3" custScaleX="104280" custLinFactNeighborY="-2252">
        <dgm:presLayoutVars>
          <dgm:chMax val="1"/>
          <dgm:bulletEnabled val="1"/>
        </dgm:presLayoutVars>
      </dgm:prSet>
      <dgm:spPr/>
    </dgm:pt>
    <dgm:pt modelId="{F70C6007-3838-4864-A78C-60BA925E6FAE}" type="pres">
      <dgm:prSet presAssocID="{61E7F053-1F8F-4B8A-8155-EA18BB8BEE0F}" presName="levelTx" presStyleLbl="revTx" presStyleIdx="0" presStyleCnt="0">
        <dgm:presLayoutVars>
          <dgm:chMax val="1"/>
          <dgm:bulletEnabled val="1"/>
        </dgm:presLayoutVars>
      </dgm:prSet>
      <dgm:spPr/>
    </dgm:pt>
    <dgm:pt modelId="{CC02E759-2981-4F4F-9AA1-D575E2C3829D}" type="pres">
      <dgm:prSet presAssocID="{DCE52D3C-E6BD-4782-997B-0D2512552406}" presName="Name8" presStyleCnt="0"/>
      <dgm:spPr/>
    </dgm:pt>
    <dgm:pt modelId="{E5A15A1C-B0E2-4043-A40D-8E1E7AFFBA4D}" type="pres">
      <dgm:prSet presAssocID="{DCE52D3C-E6BD-4782-997B-0D2512552406}" presName="level" presStyleLbl="node1" presStyleIdx="2" presStyleCnt="3" custScaleX="119663" custLinFactNeighborY="-4504">
        <dgm:presLayoutVars>
          <dgm:chMax val="1"/>
          <dgm:bulletEnabled val="1"/>
        </dgm:presLayoutVars>
      </dgm:prSet>
      <dgm:spPr/>
    </dgm:pt>
    <dgm:pt modelId="{28E8D8AF-E1AF-4EE3-B2D0-A467DAED50C9}" type="pres">
      <dgm:prSet presAssocID="{DCE52D3C-E6BD-4782-997B-0D2512552406}" presName="levelTx" presStyleLbl="revTx" presStyleIdx="0" presStyleCnt="0">
        <dgm:presLayoutVars>
          <dgm:chMax val="1"/>
          <dgm:bulletEnabled val="1"/>
        </dgm:presLayoutVars>
      </dgm:prSet>
      <dgm:spPr/>
    </dgm:pt>
  </dgm:ptLst>
  <dgm:cxnLst>
    <dgm:cxn modelId="{E2D0F900-79DC-4C2B-AF0A-D3ED3B3B18D1}" type="presOf" srcId="{DCE52D3C-E6BD-4782-997B-0D2512552406}" destId="{28E8D8AF-E1AF-4EE3-B2D0-A467DAED50C9}" srcOrd="1" destOrd="0" presId="urn:microsoft.com/office/officeart/2005/8/layout/pyramid3"/>
    <dgm:cxn modelId="{9F4FA104-8D95-4B3D-AD09-A82753A17001}" srcId="{AFE2314C-9F33-4984-86D7-DD0A35820FBA}" destId="{DCE52D3C-E6BD-4782-997B-0D2512552406}" srcOrd="2" destOrd="0" parTransId="{9BDD715F-DDE0-4A59-BBAF-6AEA838D1A5C}" sibTransId="{45AFF663-900A-4830-BF04-518D605CFC4B}"/>
    <dgm:cxn modelId="{B1D5AA27-FC2A-42A6-823B-EB2F29368916}" type="presOf" srcId="{DCE52D3C-E6BD-4782-997B-0D2512552406}" destId="{E5A15A1C-B0E2-4043-A40D-8E1E7AFFBA4D}" srcOrd="0" destOrd="0" presId="urn:microsoft.com/office/officeart/2005/8/layout/pyramid3"/>
    <dgm:cxn modelId="{01676869-B321-4862-A447-D757BA0D4DC3}" type="presOf" srcId="{AFE2314C-9F33-4984-86D7-DD0A35820FBA}" destId="{D3B91B67-ED15-4817-ADD8-E7502E390F87}" srcOrd="0" destOrd="0" presId="urn:microsoft.com/office/officeart/2005/8/layout/pyramid3"/>
    <dgm:cxn modelId="{EADF2B4C-BC12-461F-AAC7-2061A5D4E42C}" type="presOf" srcId="{61E7F053-1F8F-4B8A-8155-EA18BB8BEE0F}" destId="{F70C6007-3838-4864-A78C-60BA925E6FAE}" srcOrd="1" destOrd="0" presId="urn:microsoft.com/office/officeart/2005/8/layout/pyramid3"/>
    <dgm:cxn modelId="{D3881952-06E5-489C-B16C-1EDD9B063676}" type="presOf" srcId="{160A0259-B1B7-448F-AB02-FE8C95A00A04}" destId="{76AF1BD6-B27A-4F06-BEAF-E86136AF8204}" srcOrd="1" destOrd="0" presId="urn:microsoft.com/office/officeart/2005/8/layout/pyramid3"/>
    <dgm:cxn modelId="{13B51097-7190-4941-B21F-AD815D5B4469}" srcId="{AFE2314C-9F33-4984-86D7-DD0A35820FBA}" destId="{61E7F053-1F8F-4B8A-8155-EA18BB8BEE0F}" srcOrd="1" destOrd="0" parTransId="{EE1F8BD4-5CD4-4AE5-9CA9-0594FB5BED38}" sibTransId="{AF73E497-10CA-4E56-8BA8-6E9199B9F630}"/>
    <dgm:cxn modelId="{C97C14A6-BF6E-4718-A04F-156A7949EF24}" type="presOf" srcId="{61E7F053-1F8F-4B8A-8155-EA18BB8BEE0F}" destId="{8625AB8C-8BF3-427F-A5F9-453BCFE9795F}" srcOrd="0" destOrd="0" presId="urn:microsoft.com/office/officeart/2005/8/layout/pyramid3"/>
    <dgm:cxn modelId="{FC080DA9-7F6F-47DA-AA5B-839959296E0E}" type="presOf" srcId="{160A0259-B1B7-448F-AB02-FE8C95A00A04}" destId="{37EE3D2F-D294-46C3-9048-7843512945A0}" srcOrd="0" destOrd="0" presId="urn:microsoft.com/office/officeart/2005/8/layout/pyramid3"/>
    <dgm:cxn modelId="{F9976EDB-FE58-4C11-BBA0-71E008E19300}" srcId="{AFE2314C-9F33-4984-86D7-DD0A35820FBA}" destId="{160A0259-B1B7-448F-AB02-FE8C95A00A04}" srcOrd="0" destOrd="0" parTransId="{DE84CEE1-15AE-4922-8CF2-62EA13D9CA1D}" sibTransId="{6CE32E23-793D-42AD-A3C7-EED9CB7EF441}"/>
    <dgm:cxn modelId="{5868D9AF-9B94-401F-A329-B5CE56ACAA74}" type="presParOf" srcId="{D3B91B67-ED15-4817-ADD8-E7502E390F87}" destId="{66C4AE59-7A7F-415F-997F-013F797276DD}" srcOrd="0" destOrd="0" presId="urn:microsoft.com/office/officeart/2005/8/layout/pyramid3"/>
    <dgm:cxn modelId="{9733B120-C313-43A8-9C37-978F25EB1AE2}" type="presParOf" srcId="{66C4AE59-7A7F-415F-997F-013F797276DD}" destId="{37EE3D2F-D294-46C3-9048-7843512945A0}" srcOrd="0" destOrd="0" presId="urn:microsoft.com/office/officeart/2005/8/layout/pyramid3"/>
    <dgm:cxn modelId="{E7559EAC-9113-4D2F-8863-8572AEED4477}" type="presParOf" srcId="{66C4AE59-7A7F-415F-997F-013F797276DD}" destId="{76AF1BD6-B27A-4F06-BEAF-E86136AF8204}" srcOrd="1" destOrd="0" presId="urn:microsoft.com/office/officeart/2005/8/layout/pyramid3"/>
    <dgm:cxn modelId="{E74BFC40-323C-416C-B801-23BCF341C7E7}" type="presParOf" srcId="{D3B91B67-ED15-4817-ADD8-E7502E390F87}" destId="{AF183153-AAAA-4D27-8CA9-89D3EC83C7A8}" srcOrd="1" destOrd="0" presId="urn:microsoft.com/office/officeart/2005/8/layout/pyramid3"/>
    <dgm:cxn modelId="{83EB90C0-3016-48A0-A15A-3F942D9E7F55}" type="presParOf" srcId="{AF183153-AAAA-4D27-8CA9-89D3EC83C7A8}" destId="{8625AB8C-8BF3-427F-A5F9-453BCFE9795F}" srcOrd="0" destOrd="0" presId="urn:microsoft.com/office/officeart/2005/8/layout/pyramid3"/>
    <dgm:cxn modelId="{A6F5CBC9-854F-4609-BA7A-819CA8793C26}" type="presParOf" srcId="{AF183153-AAAA-4D27-8CA9-89D3EC83C7A8}" destId="{F70C6007-3838-4864-A78C-60BA925E6FAE}" srcOrd="1" destOrd="0" presId="urn:microsoft.com/office/officeart/2005/8/layout/pyramid3"/>
    <dgm:cxn modelId="{17F1F3BA-2605-4666-B019-BA2403B65D7E}" type="presParOf" srcId="{D3B91B67-ED15-4817-ADD8-E7502E390F87}" destId="{CC02E759-2981-4F4F-9AA1-D575E2C3829D}" srcOrd="2" destOrd="0" presId="urn:microsoft.com/office/officeart/2005/8/layout/pyramid3"/>
    <dgm:cxn modelId="{EC1B2342-498F-4CC8-9E7D-27774B471911}" type="presParOf" srcId="{CC02E759-2981-4F4F-9AA1-D575E2C3829D}" destId="{E5A15A1C-B0E2-4043-A40D-8E1E7AFFBA4D}" srcOrd="0" destOrd="0" presId="urn:microsoft.com/office/officeart/2005/8/layout/pyramid3"/>
    <dgm:cxn modelId="{90E401F7-6ECC-4996-91F9-9C9803AA9DC1}" type="presParOf" srcId="{CC02E759-2981-4F4F-9AA1-D575E2C3829D}" destId="{28E8D8AF-E1AF-4EE3-B2D0-A467DAED50C9}"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543F9-0E2C-4F7C-9EEA-94A0C57F742C}">
      <dsp:nvSpPr>
        <dsp:cNvPr id="0" name=""/>
        <dsp:cNvSpPr/>
      </dsp:nvSpPr>
      <dsp:spPr>
        <a:xfrm>
          <a:off x="1985006" y="228600"/>
          <a:ext cx="3657605" cy="3428999"/>
        </a:xfrm>
        <a:prstGeom prst="pie">
          <a:avLst>
            <a:gd name="adj1" fmla="val 16200000"/>
            <a:gd name="adj2" fmla="val 5400000"/>
          </a:avLst>
        </a:prstGeom>
        <a:solidFill>
          <a:srgbClr val="004065">
            <a:alpha val="1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rPr>
            <a:t>Train researchers in cultural competency</a:t>
          </a:r>
        </a:p>
      </dsp:txBody>
      <dsp:txXfrm>
        <a:off x="3983627" y="1126671"/>
        <a:ext cx="1306287" cy="1632856"/>
      </dsp:txXfrm>
    </dsp:sp>
    <dsp:sp modelId="{17FFD7A5-3BB5-4EDA-A29B-FB1A5E84DE32}">
      <dsp:nvSpPr>
        <dsp:cNvPr id="0" name=""/>
        <dsp:cNvSpPr/>
      </dsp:nvSpPr>
      <dsp:spPr>
        <a:xfrm>
          <a:off x="2048257" y="310895"/>
          <a:ext cx="3361948" cy="3264408"/>
        </a:xfrm>
        <a:prstGeom prst="pie">
          <a:avLst>
            <a:gd name="adj1" fmla="val 5400000"/>
            <a:gd name="adj2" fmla="val 16200000"/>
          </a:avLst>
        </a:prstGeom>
        <a:solidFill>
          <a:srgbClr val="0096D6">
            <a:alpha val="18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rPr>
            <a:t>Train community members in research</a:t>
          </a:r>
        </a:p>
      </dsp:txBody>
      <dsp:txXfrm>
        <a:off x="2372445" y="1165860"/>
        <a:ext cx="1200695" cy="1554480"/>
      </dsp:txXfrm>
    </dsp:sp>
    <dsp:sp modelId="{AFB777C2-D275-46BA-9879-67F42E3A9955}">
      <dsp:nvSpPr>
        <dsp:cNvPr id="0" name=""/>
        <dsp:cNvSpPr/>
      </dsp:nvSpPr>
      <dsp:spPr>
        <a:xfrm>
          <a:off x="1836184" y="121360"/>
          <a:ext cx="3955014" cy="3668572"/>
        </a:xfrm>
        <a:prstGeom prst="circularArrow">
          <a:avLst>
            <a:gd name="adj1" fmla="val 5085"/>
            <a:gd name="adj2" fmla="val 327528"/>
            <a:gd name="adj3" fmla="val 5072472"/>
            <a:gd name="adj4" fmla="val 16200000"/>
            <a:gd name="adj5" fmla="val 5932"/>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53AF4CF4-7C32-4D21-9D5D-CCC6A985EFC0}">
      <dsp:nvSpPr>
        <dsp:cNvPr id="0" name=""/>
        <dsp:cNvSpPr/>
      </dsp:nvSpPr>
      <dsp:spPr>
        <a:xfrm>
          <a:off x="1894391" y="108813"/>
          <a:ext cx="3668572" cy="3668572"/>
        </a:xfrm>
        <a:prstGeom prst="circularArrow">
          <a:avLst>
            <a:gd name="adj1" fmla="val 5085"/>
            <a:gd name="adj2" fmla="val 327528"/>
            <a:gd name="adj3" fmla="val 15872472"/>
            <a:gd name="adj4" fmla="val 5400000"/>
            <a:gd name="adj5" fmla="val 5932"/>
          </a:avLst>
        </a:prstGeom>
        <a:solidFill>
          <a:srgbClr val="0096D6"/>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E3D2F-D294-46C3-9048-7843512945A0}">
      <dsp:nvSpPr>
        <dsp:cNvPr id="0" name=""/>
        <dsp:cNvSpPr/>
      </dsp:nvSpPr>
      <dsp:spPr>
        <a:xfrm rot="10800000">
          <a:off x="0" y="0"/>
          <a:ext cx="6168790" cy="1118253"/>
        </a:xfrm>
        <a:prstGeom prst="trapezoid">
          <a:avLst>
            <a:gd name="adj" fmla="val 91941"/>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Institutionalized</a:t>
          </a:r>
        </a:p>
      </dsp:txBody>
      <dsp:txXfrm rot="-10800000">
        <a:off x="1079538" y="0"/>
        <a:ext cx="4009713" cy="1118253"/>
      </dsp:txXfrm>
    </dsp:sp>
    <dsp:sp modelId="{8625AB8C-8BF3-427F-A5F9-453BCFE9795F}">
      <dsp:nvSpPr>
        <dsp:cNvPr id="0" name=""/>
        <dsp:cNvSpPr/>
      </dsp:nvSpPr>
      <dsp:spPr>
        <a:xfrm rot="10800000">
          <a:off x="940123" y="1093070"/>
          <a:ext cx="4288542" cy="1118253"/>
        </a:xfrm>
        <a:prstGeom prst="trapezoid">
          <a:avLst>
            <a:gd name="adj" fmla="val 91941"/>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Personally-mediated</a:t>
          </a:r>
        </a:p>
      </dsp:txBody>
      <dsp:txXfrm rot="-10800000">
        <a:off x="1690618" y="1093070"/>
        <a:ext cx="2787552" cy="1118253"/>
      </dsp:txXfrm>
    </dsp:sp>
    <dsp:sp modelId="{E5A15A1C-B0E2-4043-A40D-8E1E7AFFBA4D}">
      <dsp:nvSpPr>
        <dsp:cNvPr id="0" name=""/>
        <dsp:cNvSpPr/>
      </dsp:nvSpPr>
      <dsp:spPr>
        <a:xfrm rot="10800000">
          <a:off x="1944711" y="2186140"/>
          <a:ext cx="2279367" cy="1118253"/>
        </a:xfrm>
        <a:prstGeom prst="trapezoid">
          <a:avLst>
            <a:gd name="adj" fmla="val 91941"/>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1">
          <a:noAutofit/>
        </a:bodyPr>
        <a:lstStyle/>
        <a:p>
          <a:pPr marL="0" lvl="0" indent="0" algn="ctr" defTabSz="1066800">
            <a:lnSpc>
              <a:spcPct val="90000"/>
            </a:lnSpc>
            <a:spcBef>
              <a:spcPct val="0"/>
            </a:spcBef>
            <a:spcAft>
              <a:spcPct val="35000"/>
            </a:spcAft>
            <a:buNone/>
          </a:pPr>
          <a:r>
            <a:rPr lang="en-US" sz="2400" kern="1200" dirty="0">
              <a:solidFill>
                <a:schemeClr val="bg1"/>
              </a:solidFill>
            </a:rPr>
            <a:t>Internalized</a:t>
          </a:r>
        </a:p>
      </dsp:txBody>
      <dsp:txXfrm rot="-10800000">
        <a:off x="1944711" y="2186140"/>
        <a:ext cx="2279367" cy="11182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6CB3B-91C0-4413-A082-C17F37CE768B}">
      <dsp:nvSpPr>
        <dsp:cNvPr id="0" name=""/>
        <dsp:cNvSpPr/>
      </dsp:nvSpPr>
      <dsp:spPr>
        <a:xfrm rot="20959129">
          <a:off x="1726657" y="284660"/>
          <a:ext cx="1675711" cy="1681114"/>
        </a:xfrm>
        <a:prstGeom prst="gear9">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Systems Level</a:t>
          </a:r>
        </a:p>
      </dsp:txBody>
      <dsp:txXfrm>
        <a:off x="2060822" y="678349"/>
        <a:ext cx="1001927" cy="864822"/>
      </dsp:txXfrm>
    </dsp:sp>
    <dsp:sp modelId="{C4BE27E5-71C9-4F75-AA5F-0A14279D8089}">
      <dsp:nvSpPr>
        <dsp:cNvPr id="0" name=""/>
        <dsp:cNvSpPr/>
      </dsp:nvSpPr>
      <dsp:spPr>
        <a:xfrm rot="825572">
          <a:off x="258738" y="745293"/>
          <a:ext cx="1677251" cy="1626621"/>
        </a:xfrm>
        <a:prstGeom prst="gear6">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Personal Level</a:t>
          </a:r>
        </a:p>
      </dsp:txBody>
      <dsp:txXfrm>
        <a:off x="675604" y="1157275"/>
        <a:ext cx="843519" cy="802657"/>
      </dsp:txXfrm>
    </dsp:sp>
    <dsp:sp modelId="{4169444A-8E99-4D00-B627-93D8CAF1B469}">
      <dsp:nvSpPr>
        <dsp:cNvPr id="0" name=""/>
        <dsp:cNvSpPr/>
      </dsp:nvSpPr>
      <dsp:spPr>
        <a:xfrm rot="7197002">
          <a:off x="1974978" y="1101078"/>
          <a:ext cx="1290359" cy="1303046"/>
        </a:xfrm>
        <a:prstGeom prst="circularArrow">
          <a:avLst>
            <a:gd name="adj1" fmla="val 4878"/>
            <a:gd name="adj2" fmla="val 312630"/>
            <a:gd name="adj3" fmla="val 3056368"/>
            <a:gd name="adj4" fmla="val 15343043"/>
            <a:gd name="adj5" fmla="val 5691"/>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DCF6EE41-8DF1-4247-B2ED-279E2251705D}">
      <dsp:nvSpPr>
        <dsp:cNvPr id="0" name=""/>
        <dsp:cNvSpPr/>
      </dsp:nvSpPr>
      <dsp:spPr>
        <a:xfrm>
          <a:off x="125529" y="567538"/>
          <a:ext cx="1637003" cy="1637003"/>
        </a:xfrm>
        <a:prstGeom prst="leftCircularArrow">
          <a:avLst>
            <a:gd name="adj1" fmla="val 6452"/>
            <a:gd name="adj2" fmla="val 429999"/>
            <a:gd name="adj3" fmla="val 10489124"/>
            <a:gd name="adj4" fmla="val 14837806"/>
            <a:gd name="adj5" fmla="val 7527"/>
          </a:avLst>
        </a:prstGeom>
        <a:solidFill>
          <a:srgbClr val="0096D6"/>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5C27-082A-4601-A713-4C454F37E7F3}">
      <dsp:nvSpPr>
        <dsp:cNvPr id="0" name=""/>
        <dsp:cNvSpPr/>
      </dsp:nvSpPr>
      <dsp:spPr>
        <a:xfrm>
          <a:off x="2821416" y="2019239"/>
          <a:ext cx="1738623" cy="1738623"/>
        </a:xfrm>
        <a:prstGeom prst="ellipse">
          <a:avLst/>
        </a:prstGeom>
        <a:solidFill>
          <a:srgbClr val="FFEEBB"/>
        </a:solidFill>
        <a:ln w="25400" cap="flat" cmpd="sng" algn="ctr">
          <a:solidFill>
            <a:srgbClr val="FFEEB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rPr>
            <a:t>LGBTQI cancer disparities</a:t>
          </a:r>
        </a:p>
      </dsp:txBody>
      <dsp:txXfrm>
        <a:off x="3076031" y="2273854"/>
        <a:ext cx="1229393" cy="1229393"/>
      </dsp:txXfrm>
    </dsp:sp>
    <dsp:sp modelId="{A70BCDE1-EED3-4146-911D-DD9FAB5E6462}">
      <dsp:nvSpPr>
        <dsp:cNvPr id="0" name=""/>
        <dsp:cNvSpPr/>
      </dsp:nvSpPr>
      <dsp:spPr>
        <a:xfrm rot="12598392">
          <a:off x="1419672" y="1776079"/>
          <a:ext cx="1543399" cy="495507"/>
        </a:xfrm>
        <a:prstGeom prst="leftArrow">
          <a:avLst>
            <a:gd name="adj1" fmla="val 60000"/>
            <a:gd name="adj2" fmla="val 50000"/>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9E3969BB-FE95-4ACA-8874-6411AC6FFE46}">
      <dsp:nvSpPr>
        <dsp:cNvPr id="0" name=""/>
        <dsp:cNvSpPr/>
      </dsp:nvSpPr>
      <dsp:spPr>
        <a:xfrm>
          <a:off x="638746" y="990601"/>
          <a:ext cx="1768268" cy="1295389"/>
        </a:xfrm>
        <a:prstGeom prst="roundRect">
          <a:avLst>
            <a:gd name="adj" fmla="val 10000"/>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Discrimination</a:t>
          </a:r>
        </a:p>
      </dsp:txBody>
      <dsp:txXfrm>
        <a:off x="676687" y="1028542"/>
        <a:ext cx="1692386" cy="1219507"/>
      </dsp:txXfrm>
    </dsp:sp>
    <dsp:sp modelId="{DD6CF671-7D78-4603-9C81-6A1C0BCE4182}">
      <dsp:nvSpPr>
        <dsp:cNvPr id="0" name=""/>
        <dsp:cNvSpPr/>
      </dsp:nvSpPr>
      <dsp:spPr>
        <a:xfrm rot="16312680">
          <a:off x="3098167" y="1068320"/>
          <a:ext cx="1230149" cy="495507"/>
        </a:xfrm>
        <a:prstGeom prst="leftArrow">
          <a:avLst>
            <a:gd name="adj1" fmla="val 60000"/>
            <a:gd name="adj2" fmla="val 50000"/>
          </a:avLst>
        </a:prstGeom>
        <a:solidFill>
          <a:srgbClr val="0096D6"/>
        </a:solidFill>
        <a:ln>
          <a:noFill/>
        </a:ln>
        <a:effectLst/>
      </dsp:spPr>
      <dsp:style>
        <a:lnRef idx="0">
          <a:scrgbClr r="0" g="0" b="0"/>
        </a:lnRef>
        <a:fillRef idx="1">
          <a:scrgbClr r="0" g="0" b="0"/>
        </a:fillRef>
        <a:effectRef idx="0">
          <a:scrgbClr r="0" g="0" b="0"/>
        </a:effectRef>
        <a:fontRef idx="minor">
          <a:schemeClr val="lt1"/>
        </a:fontRef>
      </dsp:style>
    </dsp:sp>
    <dsp:sp modelId="{C67C9B14-8444-43EB-B1A6-09464DDA3A4F}">
      <dsp:nvSpPr>
        <dsp:cNvPr id="0" name=""/>
        <dsp:cNvSpPr/>
      </dsp:nvSpPr>
      <dsp:spPr>
        <a:xfrm>
          <a:off x="2772351" y="127990"/>
          <a:ext cx="1981205" cy="1115632"/>
        </a:xfrm>
        <a:prstGeom prst="roundRect">
          <a:avLst>
            <a:gd name="adj" fmla="val 10000"/>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Patient-provider communication gaps</a:t>
          </a:r>
        </a:p>
      </dsp:txBody>
      <dsp:txXfrm>
        <a:off x="2805027" y="160666"/>
        <a:ext cx="1915853" cy="1050280"/>
      </dsp:txXfrm>
    </dsp:sp>
    <dsp:sp modelId="{38C68C42-E148-4DF3-96B0-DF6D2B85A59B}">
      <dsp:nvSpPr>
        <dsp:cNvPr id="0" name=""/>
        <dsp:cNvSpPr/>
      </dsp:nvSpPr>
      <dsp:spPr>
        <a:xfrm rot="20030820">
          <a:off x="4472701" y="1869170"/>
          <a:ext cx="1578864" cy="495507"/>
        </a:xfrm>
        <a:prstGeom prst="leftArrow">
          <a:avLst>
            <a:gd name="adj1" fmla="val 60000"/>
            <a:gd name="adj2" fmla="val 50000"/>
          </a:avLst>
        </a:prstGeom>
        <a:solidFill>
          <a:srgbClr val="C8B18B"/>
        </a:solidFill>
        <a:ln>
          <a:noFill/>
        </a:ln>
        <a:effectLst/>
      </dsp:spPr>
      <dsp:style>
        <a:lnRef idx="0">
          <a:scrgbClr r="0" g="0" b="0"/>
        </a:lnRef>
        <a:fillRef idx="1">
          <a:scrgbClr r="0" g="0" b="0"/>
        </a:fillRef>
        <a:effectRef idx="0">
          <a:scrgbClr r="0" g="0" b="0"/>
        </a:effectRef>
        <a:fontRef idx="minor">
          <a:schemeClr val="lt1"/>
        </a:fontRef>
      </dsp:style>
    </dsp:sp>
    <dsp:sp modelId="{2FDA65F9-3A30-4BE6-9E45-9B1BA5D3D319}">
      <dsp:nvSpPr>
        <dsp:cNvPr id="0" name=""/>
        <dsp:cNvSpPr/>
      </dsp:nvSpPr>
      <dsp:spPr>
        <a:xfrm>
          <a:off x="5000465" y="1219204"/>
          <a:ext cx="1940556" cy="1099525"/>
        </a:xfrm>
        <a:prstGeom prst="roundRect">
          <a:avLst>
            <a:gd name="adj" fmla="val 10000"/>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Gaps in quality of care</a:t>
          </a:r>
        </a:p>
      </dsp:txBody>
      <dsp:txXfrm>
        <a:off x="5032669" y="1251408"/>
        <a:ext cx="1876148" cy="10351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98828-D310-4172-94A9-98E109C52C9A}">
      <dsp:nvSpPr>
        <dsp:cNvPr id="0" name=""/>
        <dsp:cNvSpPr/>
      </dsp:nvSpPr>
      <dsp:spPr>
        <a:xfrm flipH="1">
          <a:off x="0" y="4848225"/>
          <a:ext cx="47148" cy="104775"/>
        </a:xfrm>
        <a:prstGeom prst="roundRect">
          <a:avLst>
            <a:gd name="adj" fmla="val 10000"/>
          </a:avLst>
        </a:prstGeom>
        <a:solidFill>
          <a:schemeClr val="bg1">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ln>
                <a:solidFill>
                  <a:schemeClr val="bg1"/>
                </a:solidFill>
              </a:ln>
              <a:solidFill>
                <a:schemeClr val="bg1"/>
              </a:solidFill>
            </a:rPr>
            <a:t>Stress</a:t>
          </a:r>
        </a:p>
      </dsp:txBody>
      <dsp:txXfrm>
        <a:off x="1381" y="4849606"/>
        <a:ext cx="44386" cy="102013"/>
      </dsp:txXfrm>
    </dsp:sp>
    <dsp:sp modelId="{7B66559F-0DE4-4D52-9165-D7D685D865C3}">
      <dsp:nvSpPr>
        <dsp:cNvPr id="0" name=""/>
        <dsp:cNvSpPr/>
      </dsp:nvSpPr>
      <dsp:spPr>
        <a:xfrm flipH="1" flipV="1">
          <a:off x="3049605" y="773906"/>
          <a:ext cx="196455" cy="52387"/>
        </a:xfrm>
        <a:prstGeom prst="roundRect">
          <a:avLst>
            <a:gd name="adj" fmla="val 10000"/>
          </a:avLst>
        </a:prstGeom>
        <a:solidFill>
          <a:schemeClr val="bg1">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051139" y="775440"/>
        <a:ext cx="193387" cy="49319"/>
      </dsp:txXfrm>
    </dsp:sp>
    <dsp:sp modelId="{83EEB98F-09B8-45AD-BA15-544AA9184CF4}">
      <dsp:nvSpPr>
        <dsp:cNvPr id="0" name=""/>
        <dsp:cNvSpPr/>
      </dsp:nvSpPr>
      <dsp:spPr>
        <a:xfrm>
          <a:off x="1781175" y="3943350"/>
          <a:ext cx="628650" cy="628650"/>
        </a:xfrm>
        <a:prstGeom prst="triangle">
          <a:avLst/>
        </a:prstGeom>
        <a:solidFill>
          <a:srgbClr val="004065">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B60A456-4BF6-44A7-996E-F3405B00725E}">
      <dsp:nvSpPr>
        <dsp:cNvPr id="0" name=""/>
        <dsp:cNvSpPr/>
      </dsp:nvSpPr>
      <dsp:spPr>
        <a:xfrm rot="468703">
          <a:off x="208974" y="3673966"/>
          <a:ext cx="3773051" cy="263837"/>
        </a:xfrm>
        <a:prstGeom prst="rect">
          <a:avLst/>
        </a:prstGeom>
        <a:solidFill>
          <a:srgbClr val="033B57">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F252033-D4CC-4ECD-91E8-3BF111EBF5A9}">
      <dsp:nvSpPr>
        <dsp:cNvPr id="0" name=""/>
        <dsp:cNvSpPr/>
      </dsp:nvSpPr>
      <dsp:spPr>
        <a:xfrm rot="468686">
          <a:off x="2516790" y="3100922"/>
          <a:ext cx="1505412" cy="701368"/>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Regular stress</a:t>
          </a:r>
        </a:p>
      </dsp:txBody>
      <dsp:txXfrm>
        <a:off x="2551028" y="3135160"/>
        <a:ext cx="1436936" cy="632892"/>
      </dsp:txXfrm>
    </dsp:sp>
    <dsp:sp modelId="{9D247B39-74F0-41F7-9387-FC68631ECB88}">
      <dsp:nvSpPr>
        <dsp:cNvPr id="0" name=""/>
        <dsp:cNvSpPr/>
      </dsp:nvSpPr>
      <dsp:spPr>
        <a:xfrm rot="492293">
          <a:off x="2603279" y="2395201"/>
          <a:ext cx="1505412" cy="701368"/>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Social determinants of health</a:t>
          </a:r>
        </a:p>
      </dsp:txBody>
      <dsp:txXfrm>
        <a:off x="2637517" y="2429439"/>
        <a:ext cx="1436936" cy="632892"/>
      </dsp:txXfrm>
    </dsp:sp>
    <dsp:sp modelId="{4CAF0460-4427-4802-9BD4-26A72B0E27AA}">
      <dsp:nvSpPr>
        <dsp:cNvPr id="0" name=""/>
        <dsp:cNvSpPr/>
      </dsp:nvSpPr>
      <dsp:spPr>
        <a:xfrm rot="478290">
          <a:off x="2692686" y="1679198"/>
          <a:ext cx="1505412" cy="701368"/>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Minority stress</a:t>
          </a:r>
        </a:p>
      </dsp:txBody>
      <dsp:txXfrm>
        <a:off x="2726924" y="1713436"/>
        <a:ext cx="1436936" cy="632892"/>
      </dsp:txXfrm>
    </dsp:sp>
    <dsp:sp modelId="{3043120A-A1A4-4B92-BC2C-14670CCDF9FC}">
      <dsp:nvSpPr>
        <dsp:cNvPr id="0" name=""/>
        <dsp:cNvSpPr/>
      </dsp:nvSpPr>
      <dsp:spPr>
        <a:xfrm rot="478465">
          <a:off x="403115" y="2811699"/>
          <a:ext cx="1505412" cy="701368"/>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Regular stress</a:t>
          </a:r>
        </a:p>
      </dsp:txBody>
      <dsp:txXfrm>
        <a:off x="437353" y="2845937"/>
        <a:ext cx="1436936" cy="632892"/>
      </dsp:txXfrm>
    </dsp:sp>
    <dsp:sp modelId="{8AE520C6-CCD8-4762-97C7-51FE1971C83C}">
      <dsp:nvSpPr>
        <dsp:cNvPr id="0" name=""/>
        <dsp:cNvSpPr/>
      </dsp:nvSpPr>
      <dsp:spPr>
        <a:xfrm rot="477209">
          <a:off x="495772" y="2334138"/>
          <a:ext cx="1502380" cy="459734"/>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Social determinants of health</a:t>
          </a:r>
        </a:p>
      </dsp:txBody>
      <dsp:txXfrm>
        <a:off x="518214" y="2356580"/>
        <a:ext cx="1457496" cy="4148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2C58C-5208-4CA6-BBEE-2BAF29820C71}">
      <dsp:nvSpPr>
        <dsp:cNvPr id="0" name=""/>
        <dsp:cNvSpPr/>
      </dsp:nvSpPr>
      <dsp:spPr>
        <a:xfrm>
          <a:off x="31618" y="162342"/>
          <a:ext cx="1803015" cy="104789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Lack of provider knowledge of LGBTQI needs</a:t>
          </a:r>
        </a:p>
      </dsp:txBody>
      <dsp:txXfrm>
        <a:off x="82772" y="213496"/>
        <a:ext cx="1700707" cy="945591"/>
      </dsp:txXfrm>
    </dsp:sp>
    <dsp:sp modelId="{3740398C-25B6-48A2-AA77-4952942268F6}">
      <dsp:nvSpPr>
        <dsp:cNvPr id="0" name=""/>
        <dsp:cNvSpPr/>
      </dsp:nvSpPr>
      <dsp:spPr>
        <a:xfrm>
          <a:off x="749059" y="1265854"/>
          <a:ext cx="397227" cy="397227"/>
        </a:xfrm>
        <a:prstGeom prst="mathPlus">
          <a:avLst/>
        </a:prstGeom>
        <a:solidFill>
          <a:srgbClr val="0096D6"/>
        </a:solidFill>
        <a:ln>
          <a:solidFill>
            <a:schemeClr val="lt1">
              <a:hueOff val="0"/>
              <a:satOff val="0"/>
              <a:lumOff val="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801711" y="1417754"/>
        <a:ext cx="291923" cy="93427"/>
      </dsp:txXfrm>
    </dsp:sp>
    <dsp:sp modelId="{FFA41117-B44C-4E86-B8FB-A137DD64BB4E}">
      <dsp:nvSpPr>
        <dsp:cNvPr id="0" name=""/>
        <dsp:cNvSpPr/>
      </dsp:nvSpPr>
      <dsp:spPr>
        <a:xfrm>
          <a:off x="12031" y="1881036"/>
          <a:ext cx="1892610" cy="888871"/>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Poor patient-provider communication</a:t>
          </a:r>
        </a:p>
      </dsp:txBody>
      <dsp:txXfrm>
        <a:off x="55422" y="1924427"/>
        <a:ext cx="1805828" cy="802089"/>
      </dsp:txXfrm>
    </dsp:sp>
    <dsp:sp modelId="{75FC5A5D-35F5-4691-BAA3-A43EABCEF8FA}">
      <dsp:nvSpPr>
        <dsp:cNvPr id="0" name=""/>
        <dsp:cNvSpPr/>
      </dsp:nvSpPr>
      <dsp:spPr>
        <a:xfrm rot="21541956">
          <a:off x="1540519" y="1335693"/>
          <a:ext cx="459023" cy="197474"/>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540523" y="1375688"/>
        <a:ext cx="399781" cy="118484"/>
      </dsp:txXfrm>
    </dsp:sp>
    <dsp:sp modelId="{C07EBC9C-1AB2-4879-B7AB-6BA49D6A2190}">
      <dsp:nvSpPr>
        <dsp:cNvPr id="0" name=""/>
        <dsp:cNvSpPr/>
      </dsp:nvSpPr>
      <dsp:spPr>
        <a:xfrm>
          <a:off x="2306271" y="972015"/>
          <a:ext cx="1718474" cy="825877"/>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Inadequate survivorship care planning</a:t>
          </a:r>
        </a:p>
      </dsp:txBody>
      <dsp:txXfrm>
        <a:off x="2346587" y="1012331"/>
        <a:ext cx="1637842" cy="7452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ED41D-3222-4B39-87FB-69C4643710BB}">
      <dsp:nvSpPr>
        <dsp:cNvPr id="0" name=""/>
        <dsp:cNvSpPr/>
      </dsp:nvSpPr>
      <dsp:spPr>
        <a:xfrm rot="10800000">
          <a:off x="955921" y="165132"/>
          <a:ext cx="2831205" cy="642089"/>
        </a:xfrm>
        <a:prstGeom prst="homePlate">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4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Communities of faith</a:t>
          </a:r>
        </a:p>
      </dsp:txBody>
      <dsp:txXfrm rot="10800000">
        <a:off x="1116443" y="165132"/>
        <a:ext cx="2670683" cy="642089"/>
      </dsp:txXfrm>
    </dsp:sp>
    <dsp:sp modelId="{30BBCD4A-D1F8-412B-A998-B9CD075BE729}">
      <dsp:nvSpPr>
        <dsp:cNvPr id="0" name=""/>
        <dsp:cNvSpPr/>
      </dsp:nvSpPr>
      <dsp:spPr>
        <a:xfrm>
          <a:off x="470325" y="580"/>
          <a:ext cx="971192" cy="971192"/>
        </a:xfrm>
        <a:prstGeom prst="ellipse">
          <a:avLst/>
        </a:prstGeom>
        <a:solidFill>
          <a:schemeClr val="bg1"/>
        </a:solidFill>
        <a:ln w="28575"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8BFF1F90-014D-45A1-9E72-74E69C82B9F0}">
      <dsp:nvSpPr>
        <dsp:cNvPr id="0" name=""/>
        <dsp:cNvSpPr/>
      </dsp:nvSpPr>
      <dsp:spPr>
        <a:xfrm rot="10800000">
          <a:off x="947384" y="1310919"/>
          <a:ext cx="2831205" cy="642089"/>
        </a:xfrm>
        <a:prstGeom prst="homePlate">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4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LGBTQI community support</a:t>
          </a:r>
        </a:p>
      </dsp:txBody>
      <dsp:txXfrm rot="10800000">
        <a:off x="1107906" y="1310919"/>
        <a:ext cx="2670683" cy="642089"/>
      </dsp:txXfrm>
    </dsp:sp>
    <dsp:sp modelId="{DE5BCE21-3876-436A-BA64-764BBE552A5F}">
      <dsp:nvSpPr>
        <dsp:cNvPr id="0" name=""/>
        <dsp:cNvSpPr/>
      </dsp:nvSpPr>
      <dsp:spPr>
        <a:xfrm>
          <a:off x="478861" y="1163441"/>
          <a:ext cx="937046" cy="937046"/>
        </a:xfrm>
        <a:prstGeom prst="ellipse">
          <a:avLst/>
        </a:prstGeom>
        <a:solidFill>
          <a:schemeClr val="bg1"/>
        </a:solidFill>
        <a:ln w="28575"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E3491B21-816A-4E2B-A359-ABB2FE6859F8}">
      <dsp:nvSpPr>
        <dsp:cNvPr id="0" name=""/>
        <dsp:cNvSpPr/>
      </dsp:nvSpPr>
      <dsp:spPr>
        <a:xfrm rot="10800000">
          <a:off x="957006" y="2456216"/>
          <a:ext cx="2831205" cy="642089"/>
        </a:xfrm>
        <a:prstGeom prst="homePlate">
          <a:avLst/>
        </a:prstGeom>
        <a:solidFill>
          <a:srgbClr val="C8B18B"/>
        </a:solidFill>
        <a:ln w="25400" cap="flat" cmpd="sng" algn="ctr">
          <a:solidFill>
            <a:srgbClr val="C8B1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14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Acceptance from family</a:t>
          </a:r>
        </a:p>
      </dsp:txBody>
      <dsp:txXfrm rot="10800000">
        <a:off x="1117528" y="2456216"/>
        <a:ext cx="2670683" cy="642089"/>
      </dsp:txXfrm>
    </dsp:sp>
    <dsp:sp modelId="{EFC4913D-8976-4E6C-A273-03E4AD894F02}">
      <dsp:nvSpPr>
        <dsp:cNvPr id="0" name=""/>
        <dsp:cNvSpPr/>
      </dsp:nvSpPr>
      <dsp:spPr>
        <a:xfrm>
          <a:off x="470570" y="2292156"/>
          <a:ext cx="970210" cy="970210"/>
        </a:xfrm>
        <a:prstGeom prst="ellipse">
          <a:avLst/>
        </a:prstGeom>
        <a:solidFill>
          <a:srgbClr val="FFFFFF"/>
        </a:solidFill>
        <a:ln w="28575" cap="flat" cmpd="sng" algn="ctr">
          <a:solidFill>
            <a:srgbClr val="C8B18B"/>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6CC7C-29C8-48EA-8420-4E21AC299828}">
      <dsp:nvSpPr>
        <dsp:cNvPr id="0" name=""/>
        <dsp:cNvSpPr/>
      </dsp:nvSpPr>
      <dsp:spPr>
        <a:xfrm>
          <a:off x="1540513" y="377936"/>
          <a:ext cx="3968496" cy="3968496"/>
        </a:xfrm>
        <a:prstGeom prst="pie">
          <a:avLst>
            <a:gd name="adj1" fmla="val 16200000"/>
            <a:gd name="adj2" fmla="val 1980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Race</a:t>
          </a:r>
        </a:p>
      </dsp:txBody>
      <dsp:txXfrm>
        <a:off x="3567280" y="803132"/>
        <a:ext cx="1157478" cy="850392"/>
      </dsp:txXfrm>
    </dsp:sp>
    <dsp:sp modelId="{3D7F3975-8C72-4CA5-8ECF-A906A1CAFAFF}">
      <dsp:nvSpPr>
        <dsp:cNvPr id="0" name=""/>
        <dsp:cNvSpPr/>
      </dsp:nvSpPr>
      <dsp:spPr>
        <a:xfrm>
          <a:off x="1619240" y="525515"/>
          <a:ext cx="3968496" cy="3968496"/>
        </a:xfrm>
        <a:prstGeom prst="pie">
          <a:avLst>
            <a:gd name="adj1" fmla="val 19800000"/>
            <a:gd name="adj2" fmla="val 1800000"/>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Class</a:t>
          </a:r>
        </a:p>
      </dsp:txBody>
      <dsp:txXfrm>
        <a:off x="4335770" y="2108189"/>
        <a:ext cx="1199997" cy="803147"/>
      </dsp:txXfrm>
    </dsp:sp>
    <dsp:sp modelId="{599C5CDC-CD1D-4015-A8EB-2CF51F8EFA9E}">
      <dsp:nvSpPr>
        <dsp:cNvPr id="0" name=""/>
        <dsp:cNvSpPr/>
      </dsp:nvSpPr>
      <dsp:spPr>
        <a:xfrm>
          <a:off x="1540505" y="627863"/>
          <a:ext cx="3968496" cy="3968496"/>
        </a:xfrm>
        <a:prstGeom prst="pie">
          <a:avLst>
            <a:gd name="adj1" fmla="val 1800000"/>
            <a:gd name="adj2" fmla="val 540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Sexual Orientation</a:t>
          </a:r>
        </a:p>
      </dsp:txBody>
      <dsp:txXfrm>
        <a:off x="3567273" y="3320771"/>
        <a:ext cx="1157478" cy="850392"/>
      </dsp:txXfrm>
    </dsp:sp>
    <dsp:sp modelId="{2B166584-76F8-418F-BD08-19ECDF0A4CE0}">
      <dsp:nvSpPr>
        <dsp:cNvPr id="0" name=""/>
        <dsp:cNvSpPr/>
      </dsp:nvSpPr>
      <dsp:spPr>
        <a:xfrm>
          <a:off x="1383035" y="627863"/>
          <a:ext cx="3968496" cy="3968496"/>
        </a:xfrm>
        <a:prstGeom prst="pie">
          <a:avLst>
            <a:gd name="adj1" fmla="val 5400000"/>
            <a:gd name="adj2" fmla="val 900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Gender Identity</a:t>
          </a:r>
        </a:p>
      </dsp:txBody>
      <dsp:txXfrm>
        <a:off x="2167286" y="3320771"/>
        <a:ext cx="1157478" cy="850392"/>
      </dsp:txXfrm>
    </dsp:sp>
    <dsp:sp modelId="{56C36914-D480-4C9E-A632-49087EF95B4C}">
      <dsp:nvSpPr>
        <dsp:cNvPr id="0" name=""/>
        <dsp:cNvSpPr/>
      </dsp:nvSpPr>
      <dsp:spPr>
        <a:xfrm>
          <a:off x="1288545" y="525515"/>
          <a:ext cx="3968496" cy="3968496"/>
        </a:xfrm>
        <a:prstGeom prst="pie">
          <a:avLst>
            <a:gd name="adj1" fmla="val 9000000"/>
            <a:gd name="adj2" fmla="val 12600000"/>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National Origin</a:t>
          </a:r>
        </a:p>
      </dsp:txBody>
      <dsp:txXfrm>
        <a:off x="1349962" y="2108189"/>
        <a:ext cx="1199997" cy="803147"/>
      </dsp:txXfrm>
    </dsp:sp>
    <dsp:sp modelId="{497976BF-52D9-4E6D-AFF9-7CAE97DBE948}">
      <dsp:nvSpPr>
        <dsp:cNvPr id="0" name=""/>
        <dsp:cNvSpPr/>
      </dsp:nvSpPr>
      <dsp:spPr>
        <a:xfrm>
          <a:off x="1383035" y="377967"/>
          <a:ext cx="3968496" cy="3968496"/>
        </a:xfrm>
        <a:prstGeom prst="pie">
          <a:avLst>
            <a:gd name="adj1" fmla="val 12600000"/>
            <a:gd name="adj2" fmla="val 16200000"/>
          </a:avLst>
        </a:prstGeom>
        <a:solidFill>
          <a:srgbClr val="0096D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rPr>
            <a:t>Immigration Status</a:t>
          </a:r>
        </a:p>
      </dsp:txBody>
      <dsp:txXfrm>
        <a:off x="2167286" y="803163"/>
        <a:ext cx="1157478" cy="8503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6CC7C-29C8-48EA-8420-4E21AC299828}">
      <dsp:nvSpPr>
        <dsp:cNvPr id="0" name=""/>
        <dsp:cNvSpPr/>
      </dsp:nvSpPr>
      <dsp:spPr>
        <a:xfrm>
          <a:off x="940485" y="218912"/>
          <a:ext cx="3136988" cy="3136988"/>
        </a:xfrm>
        <a:prstGeom prst="pie">
          <a:avLst>
            <a:gd name="adj1" fmla="val 16200000"/>
            <a:gd name="adj2" fmla="val 1980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Race</a:t>
          </a:r>
        </a:p>
      </dsp:txBody>
      <dsp:txXfrm>
        <a:off x="2542590" y="555018"/>
        <a:ext cx="914954" cy="672211"/>
      </dsp:txXfrm>
    </dsp:sp>
    <dsp:sp modelId="{3D7F3975-8C72-4CA5-8ECF-A906A1CAFAFF}">
      <dsp:nvSpPr>
        <dsp:cNvPr id="0" name=""/>
        <dsp:cNvSpPr/>
      </dsp:nvSpPr>
      <dsp:spPr>
        <a:xfrm>
          <a:off x="1002717" y="335569"/>
          <a:ext cx="3136988" cy="3136988"/>
        </a:xfrm>
        <a:prstGeom prst="pie">
          <a:avLst>
            <a:gd name="adj1" fmla="val 19800000"/>
            <a:gd name="adj2" fmla="val 1800000"/>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Class</a:t>
          </a:r>
        </a:p>
      </dsp:txBody>
      <dsp:txXfrm>
        <a:off x="3150060" y="1586630"/>
        <a:ext cx="948565" cy="634866"/>
      </dsp:txXfrm>
    </dsp:sp>
    <dsp:sp modelId="{599C5CDC-CD1D-4015-A8EB-2CF51F8EFA9E}">
      <dsp:nvSpPr>
        <dsp:cNvPr id="0" name=""/>
        <dsp:cNvSpPr/>
      </dsp:nvSpPr>
      <dsp:spPr>
        <a:xfrm>
          <a:off x="940479" y="416472"/>
          <a:ext cx="3136988" cy="3136988"/>
        </a:xfrm>
        <a:prstGeom prst="pie">
          <a:avLst>
            <a:gd name="adj1" fmla="val 1800000"/>
            <a:gd name="adj2" fmla="val 540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Sexual Orientation</a:t>
          </a:r>
        </a:p>
      </dsp:txBody>
      <dsp:txXfrm>
        <a:off x="2542584" y="2545143"/>
        <a:ext cx="914954" cy="672211"/>
      </dsp:txXfrm>
    </dsp:sp>
    <dsp:sp modelId="{2B166584-76F8-418F-BD08-19ECDF0A4CE0}">
      <dsp:nvSpPr>
        <dsp:cNvPr id="0" name=""/>
        <dsp:cNvSpPr/>
      </dsp:nvSpPr>
      <dsp:spPr>
        <a:xfrm>
          <a:off x="816004" y="416472"/>
          <a:ext cx="3136988" cy="3136988"/>
        </a:xfrm>
        <a:prstGeom prst="pie">
          <a:avLst>
            <a:gd name="adj1" fmla="val 5400000"/>
            <a:gd name="adj2" fmla="val 900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Gender Identity</a:t>
          </a:r>
        </a:p>
      </dsp:txBody>
      <dsp:txXfrm>
        <a:off x="1435932" y="2545143"/>
        <a:ext cx="914954" cy="672211"/>
      </dsp:txXfrm>
    </dsp:sp>
    <dsp:sp modelId="{56C36914-D480-4C9E-A632-49087EF95B4C}">
      <dsp:nvSpPr>
        <dsp:cNvPr id="0" name=""/>
        <dsp:cNvSpPr/>
      </dsp:nvSpPr>
      <dsp:spPr>
        <a:xfrm>
          <a:off x="235896" y="124136"/>
          <a:ext cx="3780039" cy="3456333"/>
        </a:xfrm>
        <a:prstGeom prst="pie">
          <a:avLst>
            <a:gd name="adj1" fmla="val 9000000"/>
            <a:gd name="adj2" fmla="val 12600000"/>
          </a:avLst>
        </a:prstGeom>
        <a:solidFill>
          <a:srgbClr val="C8B18B"/>
        </a:solidFill>
        <a:ln w="2857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Place of Origin</a:t>
          </a:r>
        </a:p>
      </dsp:txBody>
      <dsp:txXfrm>
        <a:off x="294397" y="1502555"/>
        <a:ext cx="1143011" cy="699496"/>
      </dsp:txXfrm>
    </dsp:sp>
    <dsp:sp modelId="{497976BF-52D9-4E6D-AFF9-7CAE97DBE948}">
      <dsp:nvSpPr>
        <dsp:cNvPr id="0" name=""/>
        <dsp:cNvSpPr/>
      </dsp:nvSpPr>
      <dsp:spPr>
        <a:xfrm>
          <a:off x="816004" y="218936"/>
          <a:ext cx="3136988" cy="3136988"/>
        </a:xfrm>
        <a:prstGeom prst="pie">
          <a:avLst>
            <a:gd name="adj1" fmla="val 12600000"/>
            <a:gd name="adj2" fmla="val 16200000"/>
          </a:avLst>
        </a:prstGeom>
        <a:solidFill>
          <a:srgbClr val="0096D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FFFF"/>
              </a:solidFill>
            </a:rPr>
            <a:t>Immigration Status</a:t>
          </a:r>
        </a:p>
      </dsp:txBody>
      <dsp:txXfrm>
        <a:off x="1435932" y="555042"/>
        <a:ext cx="914954" cy="67221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6CC7C-29C8-48EA-8420-4E21AC299828}">
      <dsp:nvSpPr>
        <dsp:cNvPr id="0" name=""/>
        <dsp:cNvSpPr/>
      </dsp:nvSpPr>
      <dsp:spPr>
        <a:xfrm>
          <a:off x="882916" y="215909"/>
          <a:ext cx="3108374" cy="3108374"/>
        </a:xfrm>
        <a:prstGeom prst="pie">
          <a:avLst>
            <a:gd name="adj1" fmla="val 16200000"/>
            <a:gd name="adj2" fmla="val 1980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Race</a:t>
          </a:r>
        </a:p>
      </dsp:txBody>
      <dsp:txXfrm>
        <a:off x="2470408" y="548949"/>
        <a:ext cx="906609" cy="666080"/>
      </dsp:txXfrm>
    </dsp:sp>
    <dsp:sp modelId="{3D7F3975-8C72-4CA5-8ECF-A906A1CAFAFF}">
      <dsp:nvSpPr>
        <dsp:cNvPr id="0" name=""/>
        <dsp:cNvSpPr/>
      </dsp:nvSpPr>
      <dsp:spPr>
        <a:xfrm>
          <a:off x="944580" y="331502"/>
          <a:ext cx="3108374" cy="3108374"/>
        </a:xfrm>
        <a:prstGeom prst="pie">
          <a:avLst>
            <a:gd name="adj1" fmla="val 19800000"/>
            <a:gd name="adj2" fmla="val 1800000"/>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Class</a:t>
          </a:r>
        </a:p>
      </dsp:txBody>
      <dsp:txXfrm>
        <a:off x="3072337" y="1571151"/>
        <a:ext cx="939913" cy="629075"/>
      </dsp:txXfrm>
    </dsp:sp>
    <dsp:sp modelId="{599C5CDC-CD1D-4015-A8EB-2CF51F8EFA9E}">
      <dsp:nvSpPr>
        <dsp:cNvPr id="0" name=""/>
        <dsp:cNvSpPr/>
      </dsp:nvSpPr>
      <dsp:spPr>
        <a:xfrm>
          <a:off x="629904" y="200950"/>
          <a:ext cx="3836697" cy="3623867"/>
        </a:xfrm>
        <a:prstGeom prst="pie">
          <a:avLst>
            <a:gd name="adj1" fmla="val 1800000"/>
            <a:gd name="adj2" fmla="val 540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Sexual Orientation</a:t>
          </a:r>
        </a:p>
      </dsp:txBody>
      <dsp:txXfrm>
        <a:off x="2589361" y="2660003"/>
        <a:ext cx="1119036" cy="776543"/>
      </dsp:txXfrm>
    </dsp:sp>
    <dsp:sp modelId="{2B166584-76F8-418F-BD08-19ECDF0A4CE0}">
      <dsp:nvSpPr>
        <dsp:cNvPr id="0" name=""/>
        <dsp:cNvSpPr/>
      </dsp:nvSpPr>
      <dsp:spPr>
        <a:xfrm>
          <a:off x="404283" y="100969"/>
          <a:ext cx="4083906" cy="3686314"/>
        </a:xfrm>
        <a:prstGeom prst="pie">
          <a:avLst>
            <a:gd name="adj1" fmla="val 5400000"/>
            <a:gd name="adj2" fmla="val 900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Gender Identity</a:t>
          </a:r>
        </a:p>
      </dsp:txBody>
      <dsp:txXfrm>
        <a:off x="1211341" y="2602397"/>
        <a:ext cx="1191139" cy="789924"/>
      </dsp:txXfrm>
    </dsp:sp>
    <dsp:sp modelId="{56C36914-D480-4C9E-A632-49087EF95B4C}">
      <dsp:nvSpPr>
        <dsp:cNvPr id="0" name=""/>
        <dsp:cNvSpPr/>
      </dsp:nvSpPr>
      <dsp:spPr>
        <a:xfrm>
          <a:off x="685560" y="331502"/>
          <a:ext cx="3108374" cy="3108374"/>
        </a:xfrm>
        <a:prstGeom prst="pie">
          <a:avLst>
            <a:gd name="adj1" fmla="val 9000000"/>
            <a:gd name="adj2" fmla="val 12600000"/>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National Origin</a:t>
          </a:r>
        </a:p>
      </dsp:txBody>
      <dsp:txXfrm>
        <a:off x="733665" y="1571151"/>
        <a:ext cx="939913" cy="629075"/>
      </dsp:txXfrm>
    </dsp:sp>
    <dsp:sp modelId="{497976BF-52D9-4E6D-AFF9-7CAE97DBE948}">
      <dsp:nvSpPr>
        <dsp:cNvPr id="0" name=""/>
        <dsp:cNvSpPr/>
      </dsp:nvSpPr>
      <dsp:spPr>
        <a:xfrm>
          <a:off x="759570" y="215932"/>
          <a:ext cx="3108374" cy="3108374"/>
        </a:xfrm>
        <a:prstGeom prst="pie">
          <a:avLst>
            <a:gd name="adj1" fmla="val 12600000"/>
            <a:gd name="adj2" fmla="val 16200000"/>
          </a:avLst>
        </a:prstGeom>
        <a:solidFill>
          <a:srgbClr val="0096D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FFFF"/>
              </a:solidFill>
            </a:rPr>
            <a:t>Immigration Status</a:t>
          </a:r>
        </a:p>
      </dsp:txBody>
      <dsp:txXfrm>
        <a:off x="1373844" y="548973"/>
        <a:ext cx="906609" cy="6660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C9DF2-540E-45A3-88B1-3241A0EBA535}">
      <dsp:nvSpPr>
        <dsp:cNvPr id="0" name=""/>
        <dsp:cNvSpPr/>
      </dsp:nvSpPr>
      <dsp:spPr>
        <a:xfrm>
          <a:off x="-235738" y="-291051"/>
          <a:ext cx="2978941" cy="2648852"/>
        </a:xfrm>
        <a:prstGeom prst="pie">
          <a:avLst>
            <a:gd name="adj1" fmla="val 16200000"/>
            <a:gd name="adj2" fmla="val 0"/>
          </a:avLst>
        </a:prstGeom>
        <a:solidFill>
          <a:srgbClr val="FFFFFF"/>
        </a:solidFill>
        <a:ln w="381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1">
          <a:noAutofit/>
        </a:bodyPr>
        <a:lstStyle/>
        <a:p>
          <a:pPr marL="0" lvl="0" indent="0" algn="ctr" defTabSz="666750">
            <a:lnSpc>
              <a:spcPct val="90000"/>
            </a:lnSpc>
            <a:spcBef>
              <a:spcPct val="0"/>
            </a:spcBef>
            <a:spcAft>
              <a:spcPct val="35000"/>
            </a:spcAft>
            <a:buNone/>
          </a:pPr>
          <a:r>
            <a:rPr lang="en-US" sz="1500" b="1" kern="1200" dirty="0">
              <a:solidFill>
                <a:srgbClr val="004065"/>
              </a:solidFill>
            </a:rPr>
            <a:t>Understand</a:t>
          </a:r>
        </a:p>
      </dsp:txBody>
      <dsp:txXfrm>
        <a:off x="1287777" y="198985"/>
        <a:ext cx="1099371" cy="788348"/>
      </dsp:txXfrm>
    </dsp:sp>
    <dsp:sp modelId="{42EE222C-FCD1-4958-A47B-C1677F93257F}">
      <dsp:nvSpPr>
        <dsp:cNvPr id="0" name=""/>
        <dsp:cNvSpPr/>
      </dsp:nvSpPr>
      <dsp:spPr>
        <a:xfrm>
          <a:off x="-239304" y="-24041"/>
          <a:ext cx="2962936" cy="2704780"/>
        </a:xfrm>
        <a:prstGeom prst="pie">
          <a:avLst>
            <a:gd name="adj1" fmla="val 0"/>
            <a:gd name="adj2" fmla="val 5400000"/>
          </a:avLst>
        </a:prstGeom>
        <a:solidFill>
          <a:srgbClr val="FFFFFF"/>
        </a:solidFill>
        <a:ln w="38100" cap="flat" cmpd="sng" algn="ctr">
          <a:solidFill>
            <a:srgbClr val="FFD25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1">
          <a:noAutofit/>
        </a:bodyPr>
        <a:lstStyle/>
        <a:p>
          <a:pPr marL="0" lvl="0" indent="0" algn="l" defTabSz="711200">
            <a:lnSpc>
              <a:spcPct val="90000"/>
            </a:lnSpc>
            <a:spcBef>
              <a:spcPct val="0"/>
            </a:spcBef>
            <a:spcAft>
              <a:spcPct val="35000"/>
            </a:spcAft>
            <a:buNone/>
          </a:pPr>
          <a:r>
            <a:rPr lang="en-US" sz="1600" b="1" kern="1200" dirty="0">
              <a:solidFill>
                <a:srgbClr val="004065"/>
              </a:solidFill>
            </a:rPr>
            <a:t>Appraise</a:t>
          </a:r>
        </a:p>
      </dsp:txBody>
      <dsp:txXfrm>
        <a:off x="1295073" y="1376648"/>
        <a:ext cx="1093464" cy="804994"/>
      </dsp:txXfrm>
    </dsp:sp>
    <dsp:sp modelId="{0D0B8EFA-2BE3-4639-B7A1-AB66215D5527}">
      <dsp:nvSpPr>
        <dsp:cNvPr id="0" name=""/>
        <dsp:cNvSpPr/>
      </dsp:nvSpPr>
      <dsp:spPr>
        <a:xfrm>
          <a:off x="-495881" y="8972"/>
          <a:ext cx="2934281" cy="2677277"/>
        </a:xfrm>
        <a:prstGeom prst="pie">
          <a:avLst>
            <a:gd name="adj1" fmla="val 5400000"/>
            <a:gd name="adj2" fmla="val 10800000"/>
          </a:avLst>
        </a:prstGeom>
        <a:solidFill>
          <a:srgbClr val="FFFFFF"/>
        </a:solidFill>
        <a:ln w="38100" cap="flat" cmpd="sng" algn="ctr">
          <a:solidFill>
            <a:srgbClr val="C8B1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4065"/>
              </a:solidFill>
            </a:rPr>
            <a:t>Apply</a:t>
          </a:r>
        </a:p>
      </dsp:txBody>
      <dsp:txXfrm>
        <a:off x="-164028" y="1395419"/>
        <a:ext cx="1082889" cy="796808"/>
      </dsp:txXfrm>
    </dsp:sp>
    <dsp:sp modelId="{FCC2FD50-0607-42ED-AA60-C2E6555D6BC8}">
      <dsp:nvSpPr>
        <dsp:cNvPr id="0" name=""/>
        <dsp:cNvSpPr/>
      </dsp:nvSpPr>
      <dsp:spPr>
        <a:xfrm>
          <a:off x="-457217" y="-291055"/>
          <a:ext cx="2895609" cy="2685880"/>
        </a:xfrm>
        <a:prstGeom prst="pie">
          <a:avLst>
            <a:gd name="adj1" fmla="val 10800000"/>
            <a:gd name="adj2" fmla="val 16200000"/>
          </a:avLst>
        </a:prstGeom>
        <a:solidFill>
          <a:srgbClr val="FFFFFF"/>
        </a:solidFill>
        <a:ln w="381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4065"/>
              </a:solidFill>
            </a:rPr>
            <a:t>Access</a:t>
          </a:r>
        </a:p>
      </dsp:txBody>
      <dsp:txXfrm>
        <a:off x="-129737" y="204553"/>
        <a:ext cx="1068617" cy="799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7BB83-8075-47F3-83B4-5EAC9A4F18A3}">
      <dsp:nvSpPr>
        <dsp:cNvPr id="0" name=""/>
        <dsp:cNvSpPr/>
      </dsp:nvSpPr>
      <dsp:spPr>
        <a:xfrm>
          <a:off x="0" y="1259000"/>
          <a:ext cx="2121954" cy="810000"/>
        </a:xfrm>
        <a:prstGeom prst="chevron">
          <a:avLst/>
        </a:prstGeom>
        <a:solidFill>
          <a:srgbClr val="0096D6">
            <a:alpha val="18000"/>
          </a:srgbClr>
        </a:solidFill>
        <a:ln w="3175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1">
          <a:noAutofit/>
        </a:bodyPr>
        <a:lstStyle/>
        <a:p>
          <a:pPr marL="0" lvl="0" indent="0" algn="ctr" defTabSz="800100">
            <a:lnSpc>
              <a:spcPct val="90000"/>
            </a:lnSpc>
            <a:spcBef>
              <a:spcPct val="0"/>
            </a:spcBef>
            <a:spcAft>
              <a:spcPct val="35000"/>
            </a:spcAft>
            <a:buNone/>
          </a:pPr>
          <a:r>
            <a:rPr lang="en-US" sz="1800" kern="1200" dirty="0">
              <a:solidFill>
                <a:srgbClr val="004065"/>
              </a:solidFill>
            </a:rPr>
            <a:t>Preparation</a:t>
          </a:r>
        </a:p>
      </dsp:txBody>
      <dsp:txXfrm>
        <a:off x="405000" y="1259000"/>
        <a:ext cx="1311954" cy="810000"/>
      </dsp:txXfrm>
    </dsp:sp>
    <dsp:sp modelId="{72B71FE7-4D27-47D7-A2B4-609774281922}">
      <dsp:nvSpPr>
        <dsp:cNvPr id="0" name=""/>
        <dsp:cNvSpPr/>
      </dsp:nvSpPr>
      <dsp:spPr>
        <a:xfrm>
          <a:off x="304800" y="2209806"/>
          <a:ext cx="1594962" cy="1421191"/>
        </a:xfrm>
        <a:prstGeom prst="rect">
          <a:avLst/>
        </a:prstGeom>
        <a:solidFill>
          <a:srgbClr val="FFFFFF"/>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rgbClr val="004065"/>
              </a:solidFill>
            </a:rPr>
            <a:t>Funding decisions</a:t>
          </a:r>
        </a:p>
        <a:p>
          <a:pPr marL="114300" lvl="1" indent="-114300" algn="l" defTabSz="666750">
            <a:lnSpc>
              <a:spcPct val="90000"/>
            </a:lnSpc>
            <a:spcBef>
              <a:spcPct val="0"/>
            </a:spcBef>
            <a:spcAft>
              <a:spcPct val="15000"/>
            </a:spcAft>
            <a:buChar char="•"/>
          </a:pPr>
          <a:r>
            <a:rPr lang="en-US" sz="1500" kern="1200" dirty="0">
              <a:solidFill>
                <a:srgbClr val="004065"/>
              </a:solidFill>
            </a:rPr>
            <a:t>Research question development</a:t>
          </a:r>
        </a:p>
      </dsp:txBody>
      <dsp:txXfrm>
        <a:off x="304800" y="2209806"/>
        <a:ext cx="1594962" cy="1421191"/>
      </dsp:txXfrm>
    </dsp:sp>
    <dsp:sp modelId="{78E9850F-5270-4C5F-9D62-873D43F47DDC}">
      <dsp:nvSpPr>
        <dsp:cNvPr id="0" name=""/>
        <dsp:cNvSpPr/>
      </dsp:nvSpPr>
      <dsp:spPr>
        <a:xfrm>
          <a:off x="1906686" y="1272179"/>
          <a:ext cx="2121954" cy="810000"/>
        </a:xfrm>
        <a:prstGeom prst="chevron">
          <a:avLst/>
        </a:prstGeom>
        <a:solidFill>
          <a:srgbClr val="E31937">
            <a:alpha val="18000"/>
          </a:srgbClr>
        </a:solidFill>
        <a:ln w="31750" cap="flat" cmpd="sng" algn="ctr">
          <a:solidFill>
            <a:srgbClr val="E3193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rgbClr val="004065"/>
              </a:solidFill>
            </a:rPr>
            <a:t>Execution</a:t>
          </a:r>
        </a:p>
      </dsp:txBody>
      <dsp:txXfrm>
        <a:off x="2311686" y="1272179"/>
        <a:ext cx="1311954" cy="810000"/>
      </dsp:txXfrm>
    </dsp:sp>
    <dsp:sp modelId="{80A655CD-6DF2-43D9-91D8-A307F1C6C4C7}">
      <dsp:nvSpPr>
        <dsp:cNvPr id="0" name=""/>
        <dsp:cNvSpPr/>
      </dsp:nvSpPr>
      <dsp:spPr>
        <a:xfrm>
          <a:off x="2133599" y="2209806"/>
          <a:ext cx="1697563" cy="1421191"/>
        </a:xfrm>
        <a:prstGeom prst="rect">
          <a:avLst/>
        </a:prstGeom>
        <a:solidFill>
          <a:srgbClr val="FFFFFF"/>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114300" lvl="1" indent="-114300" algn="l" defTabSz="666750">
            <a:lnSpc>
              <a:spcPct val="90000"/>
            </a:lnSpc>
            <a:spcBef>
              <a:spcPct val="0"/>
            </a:spcBef>
            <a:spcAft>
              <a:spcPts val="600"/>
            </a:spcAft>
            <a:buChar char="•"/>
          </a:pPr>
          <a:r>
            <a:rPr lang="en-US" sz="1500" kern="1200" dirty="0">
              <a:solidFill>
                <a:srgbClr val="004065"/>
              </a:solidFill>
            </a:rPr>
            <a:t>Study design</a:t>
          </a:r>
        </a:p>
        <a:p>
          <a:pPr marL="114300" lvl="1" indent="-114300" algn="l" defTabSz="666750">
            <a:lnSpc>
              <a:spcPct val="90000"/>
            </a:lnSpc>
            <a:spcBef>
              <a:spcPct val="0"/>
            </a:spcBef>
            <a:spcAft>
              <a:spcPts val="600"/>
            </a:spcAft>
            <a:buChar char="•"/>
          </a:pPr>
          <a:r>
            <a:rPr lang="en-US" sz="1500" kern="1200" dirty="0">
              <a:solidFill>
                <a:srgbClr val="004065"/>
              </a:solidFill>
            </a:rPr>
            <a:t>Review of recruitment methods</a:t>
          </a:r>
        </a:p>
        <a:p>
          <a:pPr marL="114300" lvl="1" indent="-114300" algn="l" defTabSz="666750">
            <a:lnSpc>
              <a:spcPct val="90000"/>
            </a:lnSpc>
            <a:spcBef>
              <a:spcPct val="0"/>
            </a:spcBef>
            <a:spcAft>
              <a:spcPts val="600"/>
            </a:spcAft>
            <a:buChar char="•"/>
          </a:pPr>
          <a:r>
            <a:rPr lang="en-US" sz="1500" kern="1200" dirty="0">
              <a:solidFill>
                <a:srgbClr val="004065"/>
              </a:solidFill>
            </a:rPr>
            <a:t>Data collection</a:t>
          </a:r>
        </a:p>
        <a:p>
          <a:pPr marL="114300" lvl="1" indent="-114300" algn="l" defTabSz="666750">
            <a:lnSpc>
              <a:spcPct val="90000"/>
            </a:lnSpc>
            <a:spcBef>
              <a:spcPct val="0"/>
            </a:spcBef>
            <a:spcAft>
              <a:spcPts val="600"/>
            </a:spcAft>
            <a:buChar char="•"/>
          </a:pPr>
          <a:r>
            <a:rPr lang="en-US" sz="1500" kern="1200" dirty="0">
              <a:solidFill>
                <a:srgbClr val="004065"/>
              </a:solidFill>
            </a:rPr>
            <a:t>Data analysis</a:t>
          </a:r>
        </a:p>
      </dsp:txBody>
      <dsp:txXfrm>
        <a:off x="2133599" y="2209806"/>
        <a:ext cx="1697563" cy="1421191"/>
      </dsp:txXfrm>
    </dsp:sp>
    <dsp:sp modelId="{92EA9019-4AFA-4E99-943C-40591DF72E7C}">
      <dsp:nvSpPr>
        <dsp:cNvPr id="0" name=""/>
        <dsp:cNvSpPr/>
      </dsp:nvSpPr>
      <dsp:spPr>
        <a:xfrm>
          <a:off x="3812640" y="1272179"/>
          <a:ext cx="2276283" cy="810000"/>
        </a:xfrm>
        <a:prstGeom prst="chevron">
          <a:avLst/>
        </a:prstGeom>
        <a:solidFill>
          <a:srgbClr val="FFC82E">
            <a:alpha val="18000"/>
          </a:srgbClr>
        </a:solidFill>
        <a:ln w="31750" cap="flat" cmpd="sng" algn="ctr">
          <a:solidFill>
            <a:srgbClr val="FFC82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rgbClr val="004065"/>
              </a:solidFill>
            </a:rPr>
            <a:t>Interpretation</a:t>
          </a:r>
        </a:p>
      </dsp:txBody>
      <dsp:txXfrm>
        <a:off x="4217640" y="1272179"/>
        <a:ext cx="1466283" cy="810000"/>
      </dsp:txXfrm>
    </dsp:sp>
    <dsp:sp modelId="{639FAF46-F67A-4AD8-A318-464E4F123547}">
      <dsp:nvSpPr>
        <dsp:cNvPr id="0" name=""/>
        <dsp:cNvSpPr/>
      </dsp:nvSpPr>
      <dsp:spPr>
        <a:xfrm>
          <a:off x="4137751" y="2209806"/>
          <a:ext cx="1697563" cy="1421191"/>
        </a:xfrm>
        <a:prstGeom prst="rect">
          <a:avLst/>
        </a:prstGeom>
        <a:solidFill>
          <a:srgbClr val="FFFFFF"/>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rgbClr val="004065"/>
              </a:solidFill>
            </a:rPr>
            <a:t>Interpretation of findings</a:t>
          </a:r>
        </a:p>
      </dsp:txBody>
      <dsp:txXfrm>
        <a:off x="4137751" y="2209806"/>
        <a:ext cx="1697563" cy="1421191"/>
      </dsp:txXfrm>
    </dsp:sp>
    <dsp:sp modelId="{7A4850E2-846B-45CA-A2E1-1654B36B585A}">
      <dsp:nvSpPr>
        <dsp:cNvPr id="0" name=""/>
        <dsp:cNvSpPr/>
      </dsp:nvSpPr>
      <dsp:spPr>
        <a:xfrm>
          <a:off x="5872924" y="1272179"/>
          <a:ext cx="2279742" cy="810000"/>
        </a:xfrm>
        <a:prstGeom prst="chevron">
          <a:avLst/>
        </a:prstGeom>
        <a:solidFill>
          <a:srgbClr val="004065">
            <a:alpha val="18000"/>
          </a:srgbClr>
        </a:solidFill>
        <a:ln w="3175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1">
          <a:noAutofit/>
        </a:bodyPr>
        <a:lstStyle/>
        <a:p>
          <a:pPr marL="0" lvl="0" indent="0" algn="ctr" defTabSz="755650">
            <a:lnSpc>
              <a:spcPct val="90000"/>
            </a:lnSpc>
            <a:spcBef>
              <a:spcPct val="0"/>
            </a:spcBef>
            <a:spcAft>
              <a:spcPct val="35000"/>
            </a:spcAft>
            <a:buNone/>
          </a:pPr>
          <a:r>
            <a:rPr lang="en-US" sz="1700" kern="1200" dirty="0">
              <a:solidFill>
                <a:srgbClr val="004065"/>
              </a:solidFill>
            </a:rPr>
            <a:t>Dissemination</a:t>
          </a:r>
        </a:p>
      </dsp:txBody>
      <dsp:txXfrm>
        <a:off x="6277924" y="1272179"/>
        <a:ext cx="1469742" cy="810000"/>
      </dsp:txXfrm>
    </dsp:sp>
    <dsp:sp modelId="{D56C636B-91ED-4F89-84FA-60869D47C4C9}">
      <dsp:nvSpPr>
        <dsp:cNvPr id="0" name=""/>
        <dsp:cNvSpPr/>
      </dsp:nvSpPr>
      <dsp:spPr>
        <a:xfrm>
          <a:off x="6172196" y="2209806"/>
          <a:ext cx="1697563" cy="1421191"/>
        </a:xfrm>
        <a:prstGeom prst="rect">
          <a:avLst/>
        </a:prstGeom>
        <a:solidFill>
          <a:srgbClr val="FFFFFF"/>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rgbClr val="004065"/>
              </a:solidFill>
            </a:rPr>
            <a:t>Dissemination of findings</a:t>
          </a:r>
        </a:p>
      </dsp:txBody>
      <dsp:txXfrm>
        <a:off x="6172196" y="2209806"/>
        <a:ext cx="1697563" cy="142119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F3EFF-5247-4583-8879-6C6EC4B1734B}">
      <dsp:nvSpPr>
        <dsp:cNvPr id="0" name=""/>
        <dsp:cNvSpPr/>
      </dsp:nvSpPr>
      <dsp:spPr>
        <a:xfrm>
          <a:off x="-3860382" y="-1348746"/>
          <a:ext cx="4619374" cy="6126491"/>
        </a:xfrm>
        <a:prstGeom prst="blockArc">
          <a:avLst>
            <a:gd name="adj1" fmla="val 18900000"/>
            <a:gd name="adj2" fmla="val 2700000"/>
            <a:gd name="adj3" fmla="val 468"/>
          </a:avLst>
        </a:prstGeom>
        <a:solidFill>
          <a:srgbClr val="FFFFFF"/>
        </a:solidFill>
        <a:ln w="5715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61E44858-BC1F-4533-A45E-5AF3855932D6}">
      <dsp:nvSpPr>
        <dsp:cNvPr id="0" name=""/>
        <dsp:cNvSpPr/>
      </dsp:nvSpPr>
      <dsp:spPr>
        <a:xfrm>
          <a:off x="903127" y="304800"/>
          <a:ext cx="2333125" cy="761999"/>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4354" tIns="40640" rIns="40640" bIns="40640" numCol="1" spcCol="1270" anchor="ctr" anchorCtr="0">
          <a:noAutofit/>
        </a:bodyPr>
        <a:lstStyle/>
        <a:p>
          <a:pPr marL="0" lvl="0" indent="0" algn="l" defTabSz="711200">
            <a:lnSpc>
              <a:spcPct val="100000"/>
            </a:lnSpc>
            <a:spcBef>
              <a:spcPct val="0"/>
            </a:spcBef>
            <a:spcAft>
              <a:spcPts val="0"/>
            </a:spcAft>
            <a:buNone/>
          </a:pPr>
          <a:r>
            <a:rPr lang="en-US" sz="1600" kern="1200" dirty="0"/>
            <a:t>Articulate values </a:t>
          </a:r>
        </a:p>
        <a:p>
          <a:pPr marL="0" lvl="0" indent="0" algn="l" defTabSz="711200">
            <a:lnSpc>
              <a:spcPct val="100000"/>
            </a:lnSpc>
            <a:spcBef>
              <a:spcPct val="0"/>
            </a:spcBef>
            <a:spcAft>
              <a:spcPts val="0"/>
            </a:spcAft>
            <a:buNone/>
          </a:pPr>
          <a:r>
            <a:rPr lang="en-US" sz="1600" kern="1200" dirty="0"/>
            <a:t>and</a:t>
          </a:r>
          <a:r>
            <a:rPr lang="en-US" sz="1600" kern="1200" dirty="0">
              <a:sym typeface="Wingdings" panose="05000000000000000000" pitchFamily="2" charset="2"/>
            </a:rPr>
            <a:t> priorities</a:t>
          </a:r>
          <a:endParaRPr lang="en-US" sz="1600" kern="1200" dirty="0"/>
        </a:p>
      </dsp:txBody>
      <dsp:txXfrm>
        <a:off x="940325" y="341998"/>
        <a:ext cx="2258729" cy="687603"/>
      </dsp:txXfrm>
    </dsp:sp>
    <dsp:sp modelId="{1DC58DF8-E9FA-4AEB-A2D9-8B89DB07ED4D}">
      <dsp:nvSpPr>
        <dsp:cNvPr id="0" name=""/>
        <dsp:cNvSpPr/>
      </dsp:nvSpPr>
      <dsp:spPr>
        <a:xfrm>
          <a:off x="457182" y="257174"/>
          <a:ext cx="857249" cy="857249"/>
        </a:xfrm>
        <a:prstGeom prst="ellipse">
          <a:avLst/>
        </a:prstGeom>
        <a:solidFill>
          <a:schemeClr val="lt1">
            <a:hueOff val="0"/>
            <a:satOff val="0"/>
            <a:lumOff val="0"/>
            <a:alphaOff val="0"/>
          </a:schemeClr>
        </a:solidFill>
        <a:ln w="3175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00EEE68-EBC3-45F4-9C89-B01C9B3E0A9B}">
      <dsp:nvSpPr>
        <dsp:cNvPr id="0" name=""/>
        <dsp:cNvSpPr/>
      </dsp:nvSpPr>
      <dsp:spPr>
        <a:xfrm>
          <a:off x="769831" y="1339517"/>
          <a:ext cx="2477796" cy="749963"/>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435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Make joint care decisions</a:t>
          </a:r>
        </a:p>
      </dsp:txBody>
      <dsp:txXfrm>
        <a:off x="806441" y="1376127"/>
        <a:ext cx="2404576" cy="676743"/>
      </dsp:txXfrm>
    </dsp:sp>
    <dsp:sp modelId="{5E34FFD5-372F-41E3-A643-15D3F82B8B30}">
      <dsp:nvSpPr>
        <dsp:cNvPr id="0" name=""/>
        <dsp:cNvSpPr/>
      </dsp:nvSpPr>
      <dsp:spPr>
        <a:xfrm>
          <a:off x="423227" y="1285874"/>
          <a:ext cx="857249" cy="857249"/>
        </a:xfrm>
        <a:prstGeom prst="ellipse">
          <a:avLst/>
        </a:prstGeom>
        <a:solidFill>
          <a:schemeClr val="lt1">
            <a:hueOff val="0"/>
            <a:satOff val="0"/>
            <a:lumOff val="0"/>
            <a:alphaOff val="0"/>
          </a:schemeClr>
        </a:solidFill>
        <a:ln w="3175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DF334D24-94ED-412B-BAB9-7D2F6DF310BF}">
      <dsp:nvSpPr>
        <dsp:cNvPr id="0" name=""/>
        <dsp:cNvSpPr/>
      </dsp:nvSpPr>
      <dsp:spPr>
        <a:xfrm>
          <a:off x="768799" y="2362199"/>
          <a:ext cx="2467452" cy="761999"/>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435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Use resources</a:t>
          </a:r>
        </a:p>
      </dsp:txBody>
      <dsp:txXfrm>
        <a:off x="805997" y="2399397"/>
        <a:ext cx="2393056" cy="687603"/>
      </dsp:txXfrm>
    </dsp:sp>
    <dsp:sp modelId="{70453AA7-3B71-4DCB-844A-AFBCD34B4AFF}">
      <dsp:nvSpPr>
        <dsp:cNvPr id="0" name=""/>
        <dsp:cNvSpPr/>
      </dsp:nvSpPr>
      <dsp:spPr>
        <a:xfrm>
          <a:off x="437157" y="2314574"/>
          <a:ext cx="857249" cy="857249"/>
        </a:xfrm>
        <a:prstGeom prst="ellipse">
          <a:avLst/>
        </a:prstGeom>
        <a:solidFill>
          <a:schemeClr val="lt1">
            <a:hueOff val="0"/>
            <a:satOff val="0"/>
            <a:lumOff val="0"/>
            <a:alphaOff val="0"/>
          </a:schemeClr>
        </a:solidFill>
        <a:ln w="3175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C624E-44BA-4372-AABD-B56A3276D180}">
      <dsp:nvSpPr>
        <dsp:cNvPr id="0" name=""/>
        <dsp:cNvSpPr/>
      </dsp:nvSpPr>
      <dsp:spPr>
        <a:xfrm>
          <a:off x="2342304" y="1538527"/>
          <a:ext cx="1895247" cy="1895247"/>
        </a:xfrm>
        <a:prstGeom prst="gear9">
          <a:avLst/>
        </a:prstGeom>
        <a:solidFill>
          <a:srgbClr val="C8B18B">
            <a:alpha val="53000"/>
          </a:srgbClr>
        </a:solidFill>
        <a:ln w="25400" cap="flat" cmpd="sng" algn="ctr">
          <a:solidFill>
            <a:srgbClr val="C8B1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2723333" y="1982480"/>
        <a:ext cx="1133189" cy="974196"/>
      </dsp:txXfrm>
    </dsp:sp>
    <dsp:sp modelId="{9A05E5CA-B1BA-40EB-BBC9-8F5238C3182F}">
      <dsp:nvSpPr>
        <dsp:cNvPr id="0" name=""/>
        <dsp:cNvSpPr/>
      </dsp:nvSpPr>
      <dsp:spPr>
        <a:xfrm>
          <a:off x="1239615" y="1102689"/>
          <a:ext cx="1378361" cy="1378361"/>
        </a:xfrm>
        <a:prstGeom prst="gear6">
          <a:avLst/>
        </a:prstGeom>
        <a:solidFill>
          <a:srgbClr val="0096D6">
            <a:alpha val="53000"/>
          </a:srgb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86622" y="1451793"/>
        <a:ext cx="684347" cy="680153"/>
      </dsp:txXfrm>
    </dsp:sp>
    <dsp:sp modelId="{46F9BF5D-5932-40C6-AE33-0F7539BFEC39}">
      <dsp:nvSpPr>
        <dsp:cNvPr id="0" name=""/>
        <dsp:cNvSpPr/>
      </dsp:nvSpPr>
      <dsp:spPr>
        <a:xfrm rot="20700000">
          <a:off x="2011638" y="151760"/>
          <a:ext cx="1350513" cy="1350513"/>
        </a:xfrm>
        <a:prstGeom prst="gear6">
          <a:avLst/>
        </a:prstGeom>
        <a:solidFill>
          <a:srgbClr val="004065">
            <a:alpha val="53000"/>
          </a:srgb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20700000">
        <a:off x="2307845" y="447967"/>
        <a:ext cx="758098" cy="758098"/>
      </dsp:txXfrm>
    </dsp:sp>
    <dsp:sp modelId="{CB571772-5E74-4A99-9221-AD4D2A965968}">
      <dsp:nvSpPr>
        <dsp:cNvPr id="0" name=""/>
        <dsp:cNvSpPr/>
      </dsp:nvSpPr>
      <dsp:spPr>
        <a:xfrm>
          <a:off x="2188530" y="1236099"/>
          <a:ext cx="2425916" cy="2425916"/>
        </a:xfrm>
        <a:prstGeom prst="circularArrow">
          <a:avLst>
            <a:gd name="adj1" fmla="val 4688"/>
            <a:gd name="adj2" fmla="val 299029"/>
            <a:gd name="adj3" fmla="val 2495321"/>
            <a:gd name="adj4" fmla="val 15906934"/>
            <a:gd name="adj5" fmla="val 5469"/>
          </a:avLst>
        </a:prstGeom>
        <a:solidFill>
          <a:srgbClr val="C8B18B"/>
        </a:solidFill>
        <a:ln>
          <a:noFill/>
        </a:ln>
        <a:effectLst/>
      </dsp:spPr>
      <dsp:style>
        <a:lnRef idx="0">
          <a:scrgbClr r="0" g="0" b="0"/>
        </a:lnRef>
        <a:fillRef idx="1">
          <a:scrgbClr r="0" g="0" b="0"/>
        </a:fillRef>
        <a:effectRef idx="0">
          <a:scrgbClr r="0" g="0" b="0"/>
        </a:effectRef>
        <a:fontRef idx="minor">
          <a:schemeClr val="lt1"/>
        </a:fontRef>
      </dsp:style>
    </dsp:sp>
    <dsp:sp modelId="{6493E037-E76F-4738-B5B5-F277F6646D09}">
      <dsp:nvSpPr>
        <dsp:cNvPr id="0" name=""/>
        <dsp:cNvSpPr/>
      </dsp:nvSpPr>
      <dsp:spPr>
        <a:xfrm>
          <a:off x="642254" y="1495272"/>
          <a:ext cx="1762579" cy="1762579"/>
        </a:xfrm>
        <a:prstGeom prst="leftCircularArrow">
          <a:avLst>
            <a:gd name="adj1" fmla="val 6452"/>
            <a:gd name="adj2" fmla="val 429999"/>
            <a:gd name="adj3" fmla="val 10489124"/>
            <a:gd name="adj4" fmla="val 14837806"/>
            <a:gd name="adj5" fmla="val 7527"/>
          </a:avLst>
        </a:prstGeom>
        <a:solidFill>
          <a:srgbClr val="0096D6"/>
        </a:solidFill>
        <a:ln>
          <a:noFill/>
        </a:ln>
        <a:effectLst/>
      </dsp:spPr>
      <dsp:style>
        <a:lnRef idx="0">
          <a:scrgbClr r="0" g="0" b="0"/>
        </a:lnRef>
        <a:fillRef idx="1">
          <a:scrgbClr r="0" g="0" b="0"/>
        </a:fillRef>
        <a:effectRef idx="0">
          <a:scrgbClr r="0" g="0" b="0"/>
        </a:effectRef>
        <a:fontRef idx="minor">
          <a:schemeClr val="lt1"/>
        </a:fontRef>
      </dsp:style>
    </dsp:sp>
    <dsp:sp modelId="{8DF9AF5D-2FB7-4227-9F3A-7E78F947EA0F}">
      <dsp:nvSpPr>
        <dsp:cNvPr id="0" name=""/>
        <dsp:cNvSpPr/>
      </dsp:nvSpPr>
      <dsp:spPr>
        <a:xfrm rot="4425574">
          <a:off x="2135159" y="-23917"/>
          <a:ext cx="2266721" cy="2055052"/>
        </a:xfrm>
        <a:prstGeom prst="circularArrow">
          <a:avLst>
            <a:gd name="adj1" fmla="val 5984"/>
            <a:gd name="adj2" fmla="val 394124"/>
            <a:gd name="adj3" fmla="val 13313824"/>
            <a:gd name="adj4" fmla="val 10508221"/>
            <a:gd name="adj5" fmla="val 6981"/>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63690-8C2B-4272-BF36-91A3CC996032}">
      <dsp:nvSpPr>
        <dsp:cNvPr id="0" name=""/>
        <dsp:cNvSpPr/>
      </dsp:nvSpPr>
      <dsp:spPr>
        <a:xfrm>
          <a:off x="1082262" y="-4737"/>
          <a:ext cx="4312474" cy="4312474"/>
        </a:xfrm>
        <a:prstGeom prst="circularArrow">
          <a:avLst>
            <a:gd name="adj1" fmla="val 5274"/>
            <a:gd name="adj2" fmla="val 312630"/>
            <a:gd name="adj3" fmla="val 14256770"/>
            <a:gd name="adj4" fmla="val 17110279"/>
            <a:gd name="adj5" fmla="val 5477"/>
          </a:avLst>
        </a:prstGeom>
        <a:solidFill>
          <a:srgbClr val="004065">
            <a:alpha val="54000"/>
          </a:srgbClr>
        </a:solidFill>
        <a:ln>
          <a:noFill/>
        </a:ln>
        <a:effectLst/>
      </dsp:spPr>
      <dsp:style>
        <a:lnRef idx="0">
          <a:scrgbClr r="0" g="0" b="0"/>
        </a:lnRef>
        <a:fillRef idx="1">
          <a:scrgbClr r="0" g="0" b="0"/>
        </a:fillRef>
        <a:effectRef idx="0">
          <a:scrgbClr r="0" g="0" b="0"/>
        </a:effectRef>
        <a:fontRef idx="minor"/>
      </dsp:style>
    </dsp:sp>
    <dsp:sp modelId="{6EFAEA05-F386-4833-8EBB-964F9BFACC33}">
      <dsp:nvSpPr>
        <dsp:cNvPr id="0" name=""/>
        <dsp:cNvSpPr/>
      </dsp:nvSpPr>
      <dsp:spPr>
        <a:xfrm>
          <a:off x="2432037" y="970"/>
          <a:ext cx="1612924" cy="806462"/>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Link quality and equity</a:t>
          </a:r>
        </a:p>
      </dsp:txBody>
      <dsp:txXfrm>
        <a:off x="2471405" y="40338"/>
        <a:ext cx="1534188" cy="727726"/>
      </dsp:txXfrm>
    </dsp:sp>
    <dsp:sp modelId="{DFD2D7F6-312A-44B3-A3DC-D21E659F2B65}">
      <dsp:nvSpPr>
        <dsp:cNvPr id="0" name=""/>
        <dsp:cNvSpPr/>
      </dsp:nvSpPr>
      <dsp:spPr>
        <a:xfrm>
          <a:off x="3947134" y="875711"/>
          <a:ext cx="1612924" cy="806462"/>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Create culture of equity</a:t>
          </a:r>
        </a:p>
      </dsp:txBody>
      <dsp:txXfrm>
        <a:off x="3986502" y="915079"/>
        <a:ext cx="1534188" cy="727726"/>
      </dsp:txXfrm>
    </dsp:sp>
    <dsp:sp modelId="{4964A2C6-04BB-49BC-81EC-F0FA66331DAE}">
      <dsp:nvSpPr>
        <dsp:cNvPr id="0" name=""/>
        <dsp:cNvSpPr/>
      </dsp:nvSpPr>
      <dsp:spPr>
        <a:xfrm>
          <a:off x="3947134" y="2625194"/>
          <a:ext cx="1612924" cy="806462"/>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Diagnose disparity</a:t>
          </a:r>
        </a:p>
      </dsp:txBody>
      <dsp:txXfrm>
        <a:off x="3986502" y="2664562"/>
        <a:ext cx="1534188" cy="727726"/>
      </dsp:txXfrm>
    </dsp:sp>
    <dsp:sp modelId="{7BA35B82-3E37-483D-8BFB-4A38A40F1AA8}">
      <dsp:nvSpPr>
        <dsp:cNvPr id="0" name=""/>
        <dsp:cNvSpPr/>
      </dsp:nvSpPr>
      <dsp:spPr>
        <a:xfrm>
          <a:off x="2432037" y="3499935"/>
          <a:ext cx="1612924" cy="806462"/>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Design intervention</a:t>
          </a:r>
        </a:p>
      </dsp:txBody>
      <dsp:txXfrm>
        <a:off x="2471405" y="3539303"/>
        <a:ext cx="1534188" cy="727726"/>
      </dsp:txXfrm>
    </dsp:sp>
    <dsp:sp modelId="{848C1A0D-3D94-4157-A4F7-E665F531374A}">
      <dsp:nvSpPr>
        <dsp:cNvPr id="0" name=""/>
        <dsp:cNvSpPr/>
      </dsp:nvSpPr>
      <dsp:spPr>
        <a:xfrm>
          <a:off x="916941" y="2625194"/>
          <a:ext cx="1612924" cy="806462"/>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Secure buy-in</a:t>
          </a:r>
        </a:p>
      </dsp:txBody>
      <dsp:txXfrm>
        <a:off x="956309" y="2664562"/>
        <a:ext cx="1534188" cy="727726"/>
      </dsp:txXfrm>
    </dsp:sp>
    <dsp:sp modelId="{162E5B1C-E362-441F-B1AE-2D23C3508959}">
      <dsp:nvSpPr>
        <dsp:cNvPr id="0" name=""/>
        <dsp:cNvSpPr/>
      </dsp:nvSpPr>
      <dsp:spPr>
        <a:xfrm>
          <a:off x="916941" y="875711"/>
          <a:ext cx="1612924" cy="806462"/>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Implement and sustain change</a:t>
          </a:r>
        </a:p>
      </dsp:txBody>
      <dsp:txXfrm>
        <a:off x="956309" y="915079"/>
        <a:ext cx="1534188" cy="72772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FB72-5F70-40FE-9E4F-9397BE1221F0}">
      <dsp:nvSpPr>
        <dsp:cNvPr id="0" name=""/>
        <dsp:cNvSpPr/>
      </dsp:nvSpPr>
      <dsp:spPr>
        <a:xfrm>
          <a:off x="101548" y="-92218"/>
          <a:ext cx="2974803" cy="2860982"/>
        </a:xfrm>
        <a:prstGeom prst="ellipse">
          <a:avLst/>
        </a:prstGeom>
        <a:solidFill>
          <a:srgbClr val="004065">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Mammogram rates among African American women</a:t>
          </a:r>
        </a:p>
      </dsp:txBody>
      <dsp:txXfrm>
        <a:off x="537198" y="326763"/>
        <a:ext cx="2103503" cy="2023020"/>
      </dsp:txXfrm>
    </dsp:sp>
    <dsp:sp modelId="{5922BFC6-AB51-4DBA-920D-0B36A7766231}">
      <dsp:nvSpPr>
        <dsp:cNvPr id="0" name=""/>
        <dsp:cNvSpPr/>
      </dsp:nvSpPr>
      <dsp:spPr>
        <a:xfrm>
          <a:off x="1559737" y="1686067"/>
          <a:ext cx="2834514" cy="2901950"/>
        </a:xfrm>
        <a:prstGeom prst="ellipse">
          <a:avLst/>
        </a:prstGeom>
        <a:solidFill>
          <a:srgbClr val="004065">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b="1" kern="1200" dirty="0">
              <a:solidFill>
                <a:schemeClr val="bg1"/>
              </a:solidFill>
            </a:rPr>
            <a:t>Mammogram rates among sexual minority women and transgender men</a:t>
          </a:r>
        </a:p>
      </dsp:txBody>
      <dsp:txXfrm>
        <a:off x="1974842" y="2111048"/>
        <a:ext cx="2004304" cy="205198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351AB-F4B9-42B6-B6A3-D3644C3DC1B1}">
      <dsp:nvSpPr>
        <dsp:cNvPr id="0" name=""/>
        <dsp:cNvSpPr/>
      </dsp:nvSpPr>
      <dsp:spPr>
        <a:xfrm>
          <a:off x="-4019518" y="-621400"/>
          <a:ext cx="4824201" cy="4824201"/>
        </a:xfrm>
        <a:prstGeom prst="blockArc">
          <a:avLst>
            <a:gd name="adj1" fmla="val 18900000"/>
            <a:gd name="adj2" fmla="val 2700000"/>
            <a:gd name="adj3" fmla="val 448"/>
          </a:avLst>
        </a:prstGeom>
        <a:solidFill>
          <a:srgbClr val="004065"/>
        </a:solid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1A8EB0BB-0779-4DCF-B1F8-0B9160B5DC4A}">
      <dsp:nvSpPr>
        <dsp:cNvPr id="0" name=""/>
        <dsp:cNvSpPr/>
      </dsp:nvSpPr>
      <dsp:spPr>
        <a:xfrm>
          <a:off x="435369" y="275338"/>
          <a:ext cx="7318278" cy="550962"/>
        </a:xfrm>
        <a:prstGeom prst="rect">
          <a:avLst/>
        </a:prstGeom>
        <a:solidFill>
          <a:srgbClr val="004065"/>
        </a:solidFill>
        <a:ln w="25400" cap="flat" cmpd="sng" algn="ctr">
          <a:solidFill>
            <a:srgbClr val="1C4E6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32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Designate a champion to spearhead disparities reduction work</a:t>
          </a:r>
        </a:p>
      </dsp:txBody>
      <dsp:txXfrm>
        <a:off x="435369" y="275338"/>
        <a:ext cx="7318278" cy="550962"/>
      </dsp:txXfrm>
    </dsp:sp>
    <dsp:sp modelId="{97A7CEC9-64BD-4EFB-BA3B-B6CC94431EF5}">
      <dsp:nvSpPr>
        <dsp:cNvPr id="0" name=""/>
        <dsp:cNvSpPr/>
      </dsp:nvSpPr>
      <dsp:spPr>
        <a:xfrm>
          <a:off x="91017" y="206467"/>
          <a:ext cx="688703" cy="688703"/>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80A1C8F6-91A0-41D8-BF3B-6A67784E4047}">
      <dsp:nvSpPr>
        <dsp:cNvPr id="0" name=""/>
        <dsp:cNvSpPr/>
      </dsp:nvSpPr>
      <dsp:spPr>
        <a:xfrm>
          <a:off x="751248" y="1101925"/>
          <a:ext cx="7002399" cy="550962"/>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32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Ensure that equity is explicitly referenced in the organizational mission</a:t>
          </a:r>
        </a:p>
      </dsp:txBody>
      <dsp:txXfrm>
        <a:off x="751248" y="1101925"/>
        <a:ext cx="7002399" cy="550962"/>
      </dsp:txXfrm>
    </dsp:sp>
    <dsp:sp modelId="{465AE7DD-06A0-46E3-8926-3A72E9973963}">
      <dsp:nvSpPr>
        <dsp:cNvPr id="0" name=""/>
        <dsp:cNvSpPr/>
      </dsp:nvSpPr>
      <dsp:spPr>
        <a:xfrm>
          <a:off x="390113" y="1023943"/>
          <a:ext cx="722270" cy="706926"/>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39BCDC5B-7547-449E-8AEB-721A66C8F2DE}">
      <dsp:nvSpPr>
        <dsp:cNvPr id="0" name=""/>
        <dsp:cNvSpPr/>
      </dsp:nvSpPr>
      <dsp:spPr>
        <a:xfrm>
          <a:off x="751248" y="1928512"/>
          <a:ext cx="7002399" cy="550962"/>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32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Recruit a diverse workforce and train workforce in cultural competency</a:t>
          </a:r>
        </a:p>
      </dsp:txBody>
      <dsp:txXfrm>
        <a:off x="751248" y="1928512"/>
        <a:ext cx="7002399" cy="550962"/>
      </dsp:txXfrm>
    </dsp:sp>
    <dsp:sp modelId="{B0A5B6E3-F8E7-49BD-A84F-76E9160C6AFA}">
      <dsp:nvSpPr>
        <dsp:cNvPr id="0" name=""/>
        <dsp:cNvSpPr/>
      </dsp:nvSpPr>
      <dsp:spPr>
        <a:xfrm>
          <a:off x="359480" y="1807455"/>
          <a:ext cx="783537" cy="793076"/>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FC0324D7-39B6-427C-8FFC-32AE597F505A}">
      <dsp:nvSpPr>
        <dsp:cNvPr id="0" name=""/>
        <dsp:cNvSpPr/>
      </dsp:nvSpPr>
      <dsp:spPr>
        <a:xfrm>
          <a:off x="435369" y="2755099"/>
          <a:ext cx="7318278" cy="550962"/>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327"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Establish partnerships with community-based organizations</a:t>
          </a:r>
        </a:p>
      </dsp:txBody>
      <dsp:txXfrm>
        <a:off x="435369" y="2755099"/>
        <a:ext cx="7318278" cy="550962"/>
      </dsp:txXfrm>
    </dsp:sp>
    <dsp:sp modelId="{970551F8-4B04-4F61-9B9B-20CD6DCA1538}">
      <dsp:nvSpPr>
        <dsp:cNvPr id="0" name=""/>
        <dsp:cNvSpPr/>
      </dsp:nvSpPr>
      <dsp:spPr>
        <a:xfrm>
          <a:off x="18752" y="2645378"/>
          <a:ext cx="833234" cy="770404"/>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63690-8C2B-4272-BF36-91A3CC996032}">
      <dsp:nvSpPr>
        <dsp:cNvPr id="0" name=""/>
        <dsp:cNvSpPr/>
      </dsp:nvSpPr>
      <dsp:spPr>
        <a:xfrm>
          <a:off x="1413342" y="-4119"/>
          <a:ext cx="4793315" cy="4793315"/>
        </a:xfrm>
        <a:prstGeom prst="circularArrow">
          <a:avLst>
            <a:gd name="adj1" fmla="val 5274"/>
            <a:gd name="adj2" fmla="val 312630"/>
            <a:gd name="adj3" fmla="val 14234598"/>
            <a:gd name="adj4" fmla="val 17123235"/>
            <a:gd name="adj5" fmla="val 5477"/>
          </a:avLst>
        </a:prstGeom>
        <a:solidFill>
          <a:srgbClr val="004065">
            <a:alpha val="54000"/>
          </a:srgbClr>
        </a:solidFill>
        <a:ln>
          <a:noFill/>
        </a:ln>
        <a:effectLst/>
      </dsp:spPr>
      <dsp:style>
        <a:lnRef idx="0">
          <a:scrgbClr r="0" g="0" b="0"/>
        </a:lnRef>
        <a:fillRef idx="1">
          <a:scrgbClr r="0" g="0" b="0"/>
        </a:fillRef>
        <a:effectRef idx="0">
          <a:scrgbClr r="0" g="0" b="0"/>
        </a:effectRef>
        <a:fontRef idx="minor"/>
      </dsp:style>
    </dsp:sp>
    <dsp:sp modelId="{6EFAEA05-F386-4833-8EBB-964F9BFACC33}">
      <dsp:nvSpPr>
        <dsp:cNvPr id="0" name=""/>
        <dsp:cNvSpPr/>
      </dsp:nvSpPr>
      <dsp:spPr>
        <a:xfrm>
          <a:off x="2902148" y="1824"/>
          <a:ext cx="1815703" cy="907851"/>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Link quality and equity</a:t>
          </a:r>
        </a:p>
      </dsp:txBody>
      <dsp:txXfrm>
        <a:off x="2946466" y="46142"/>
        <a:ext cx="1727067" cy="819215"/>
      </dsp:txXfrm>
    </dsp:sp>
    <dsp:sp modelId="{DFD2D7F6-312A-44B3-A3DC-D21E659F2B65}">
      <dsp:nvSpPr>
        <dsp:cNvPr id="0" name=""/>
        <dsp:cNvSpPr/>
      </dsp:nvSpPr>
      <dsp:spPr>
        <a:xfrm>
          <a:off x="4586178" y="974099"/>
          <a:ext cx="1815703" cy="907851"/>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Create culture of equity</a:t>
          </a:r>
        </a:p>
      </dsp:txBody>
      <dsp:txXfrm>
        <a:off x="4630496" y="1018417"/>
        <a:ext cx="1727067" cy="819215"/>
      </dsp:txXfrm>
    </dsp:sp>
    <dsp:sp modelId="{4964A2C6-04BB-49BC-81EC-F0FA66331DAE}">
      <dsp:nvSpPr>
        <dsp:cNvPr id="0" name=""/>
        <dsp:cNvSpPr/>
      </dsp:nvSpPr>
      <dsp:spPr>
        <a:xfrm>
          <a:off x="4586178" y="2918649"/>
          <a:ext cx="1815703" cy="907851"/>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Diagnose disparity</a:t>
          </a:r>
        </a:p>
      </dsp:txBody>
      <dsp:txXfrm>
        <a:off x="4630496" y="2962967"/>
        <a:ext cx="1727067" cy="819215"/>
      </dsp:txXfrm>
    </dsp:sp>
    <dsp:sp modelId="{7BA35B82-3E37-483D-8BFB-4A38A40F1AA8}">
      <dsp:nvSpPr>
        <dsp:cNvPr id="0" name=""/>
        <dsp:cNvSpPr/>
      </dsp:nvSpPr>
      <dsp:spPr>
        <a:xfrm>
          <a:off x="2902148" y="3890924"/>
          <a:ext cx="1815703" cy="907851"/>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Design intervention</a:t>
          </a:r>
        </a:p>
      </dsp:txBody>
      <dsp:txXfrm>
        <a:off x="2946466" y="3935242"/>
        <a:ext cx="1727067" cy="819215"/>
      </dsp:txXfrm>
    </dsp:sp>
    <dsp:sp modelId="{848C1A0D-3D94-4157-A4F7-E665F531374A}">
      <dsp:nvSpPr>
        <dsp:cNvPr id="0" name=""/>
        <dsp:cNvSpPr/>
      </dsp:nvSpPr>
      <dsp:spPr>
        <a:xfrm>
          <a:off x="1218118" y="2918649"/>
          <a:ext cx="1815703" cy="907851"/>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Secure buy-in</a:t>
          </a:r>
        </a:p>
      </dsp:txBody>
      <dsp:txXfrm>
        <a:off x="1262436" y="2962967"/>
        <a:ext cx="1727067" cy="819215"/>
      </dsp:txXfrm>
    </dsp:sp>
    <dsp:sp modelId="{162E5B1C-E362-441F-B1AE-2D23C3508959}">
      <dsp:nvSpPr>
        <dsp:cNvPr id="0" name=""/>
        <dsp:cNvSpPr/>
      </dsp:nvSpPr>
      <dsp:spPr>
        <a:xfrm>
          <a:off x="1218118" y="974099"/>
          <a:ext cx="1815703" cy="907851"/>
        </a:xfrm>
        <a:prstGeom prst="round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 and sustain change</a:t>
          </a:r>
        </a:p>
      </dsp:txBody>
      <dsp:txXfrm>
        <a:off x="1262436" y="1018417"/>
        <a:ext cx="1727067" cy="81921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0DC1D-C429-46AE-98D0-52149ECD8626}">
      <dsp:nvSpPr>
        <dsp:cNvPr id="0" name=""/>
        <dsp:cNvSpPr/>
      </dsp:nvSpPr>
      <dsp:spPr>
        <a:xfrm>
          <a:off x="3236426" y="299501"/>
          <a:ext cx="1733952" cy="91903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Link quality and equity</a:t>
          </a:r>
        </a:p>
      </dsp:txBody>
      <dsp:txXfrm>
        <a:off x="3263344" y="326419"/>
        <a:ext cx="1680116" cy="865201"/>
      </dsp:txXfrm>
    </dsp:sp>
    <dsp:sp modelId="{8E69F687-B07A-4443-A90B-84E2792B5E90}">
      <dsp:nvSpPr>
        <dsp:cNvPr id="0" name=""/>
        <dsp:cNvSpPr/>
      </dsp:nvSpPr>
      <dsp:spPr>
        <a:xfrm rot="1990712">
          <a:off x="4839001" y="1314465"/>
          <a:ext cx="597409" cy="241661"/>
        </a:xfrm>
        <a:prstGeom prst="leftRightArrow">
          <a:avLst>
            <a:gd name="adj1" fmla="val 60000"/>
            <a:gd name="adj2" fmla="val 50000"/>
          </a:avLst>
        </a:prstGeom>
        <a:solidFill>
          <a:srgbClr val="004065">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4911499" y="1362797"/>
        <a:ext cx="452413" cy="144997"/>
      </dsp:txXfrm>
    </dsp:sp>
    <dsp:sp modelId="{0607BF6E-5405-4535-A1AD-4962B9DB6262}">
      <dsp:nvSpPr>
        <dsp:cNvPr id="0" name=""/>
        <dsp:cNvSpPr/>
      </dsp:nvSpPr>
      <dsp:spPr>
        <a:xfrm>
          <a:off x="5217640" y="1652053"/>
          <a:ext cx="1733938" cy="804745"/>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Create culture of equity</a:t>
          </a:r>
        </a:p>
      </dsp:txBody>
      <dsp:txXfrm>
        <a:off x="5241210" y="1675623"/>
        <a:ext cx="1686798" cy="757605"/>
      </dsp:txXfrm>
    </dsp:sp>
    <dsp:sp modelId="{98433B63-8AB4-472D-A455-CEDF20B833DB}">
      <dsp:nvSpPr>
        <dsp:cNvPr id="0" name=""/>
        <dsp:cNvSpPr/>
      </dsp:nvSpPr>
      <dsp:spPr>
        <a:xfrm rot="5286311">
          <a:off x="5847170" y="2686982"/>
          <a:ext cx="597409" cy="241661"/>
        </a:xfrm>
        <a:prstGeom prst="leftRightArrow">
          <a:avLst>
            <a:gd name="adj1" fmla="val 60000"/>
            <a:gd name="adj2" fmla="val 50000"/>
          </a:avLst>
        </a:prstGeom>
        <a:solidFill>
          <a:srgbClr val="004065">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5919668" y="2735314"/>
        <a:ext cx="452413" cy="144997"/>
      </dsp:txXfrm>
    </dsp:sp>
    <dsp:sp modelId="{2033D03C-82D8-40D2-B70B-82EDAEC9E815}">
      <dsp:nvSpPr>
        <dsp:cNvPr id="0" name=""/>
        <dsp:cNvSpPr/>
      </dsp:nvSpPr>
      <dsp:spPr>
        <a:xfrm>
          <a:off x="5319256" y="3276604"/>
          <a:ext cx="1637840" cy="793967"/>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Diagnose disparity</a:t>
          </a:r>
        </a:p>
      </dsp:txBody>
      <dsp:txXfrm>
        <a:off x="5342510" y="3299858"/>
        <a:ext cx="1591332" cy="747459"/>
      </dsp:txXfrm>
    </dsp:sp>
    <dsp:sp modelId="{9B50626B-66A8-47F4-B356-CA33389484E7}">
      <dsp:nvSpPr>
        <dsp:cNvPr id="0" name=""/>
        <dsp:cNvSpPr/>
      </dsp:nvSpPr>
      <dsp:spPr>
        <a:xfrm rot="8858570">
          <a:off x="4971290" y="4332103"/>
          <a:ext cx="597409" cy="241661"/>
        </a:xfrm>
        <a:prstGeom prst="leftRightArrow">
          <a:avLst>
            <a:gd name="adj1" fmla="val 60000"/>
            <a:gd name="adj2" fmla="val 50000"/>
          </a:avLst>
        </a:prstGeom>
        <a:solidFill>
          <a:srgbClr val="004065">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5043788" y="4380435"/>
        <a:ext cx="452413" cy="144997"/>
      </dsp:txXfrm>
    </dsp:sp>
    <dsp:sp modelId="{DB4B3987-9B14-40C6-8464-0260D2961E03}">
      <dsp:nvSpPr>
        <dsp:cNvPr id="0" name=""/>
        <dsp:cNvSpPr/>
      </dsp:nvSpPr>
      <dsp:spPr>
        <a:xfrm>
          <a:off x="3324686" y="4547652"/>
          <a:ext cx="1624307" cy="787849"/>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Design intervention</a:t>
          </a:r>
        </a:p>
      </dsp:txBody>
      <dsp:txXfrm>
        <a:off x="3347761" y="4570727"/>
        <a:ext cx="1578157" cy="741699"/>
      </dsp:txXfrm>
    </dsp:sp>
    <dsp:sp modelId="{750D2389-4107-486D-AF14-F364F6EB7349}">
      <dsp:nvSpPr>
        <dsp:cNvPr id="0" name=""/>
        <dsp:cNvSpPr/>
      </dsp:nvSpPr>
      <dsp:spPr>
        <a:xfrm rot="12600000">
          <a:off x="2520250" y="4400362"/>
          <a:ext cx="597409" cy="241661"/>
        </a:xfrm>
        <a:prstGeom prst="leftRightArrow">
          <a:avLst>
            <a:gd name="adj1" fmla="val 60000"/>
            <a:gd name="adj2" fmla="val 50000"/>
          </a:avLst>
        </a:prstGeom>
        <a:solidFill>
          <a:srgbClr val="004065">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2592748" y="4448694"/>
        <a:ext cx="452413" cy="144997"/>
      </dsp:txXfrm>
    </dsp:sp>
    <dsp:sp modelId="{DC3ED646-9F1E-4B2F-A7A2-DC20592D5DAA}">
      <dsp:nvSpPr>
        <dsp:cNvPr id="0" name=""/>
        <dsp:cNvSpPr/>
      </dsp:nvSpPr>
      <dsp:spPr>
        <a:xfrm>
          <a:off x="1357018" y="3429002"/>
          <a:ext cx="1610774" cy="745268"/>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Secure buy-in</a:t>
          </a:r>
        </a:p>
      </dsp:txBody>
      <dsp:txXfrm>
        <a:off x="1378846" y="3450830"/>
        <a:ext cx="1567118" cy="701612"/>
      </dsp:txXfrm>
    </dsp:sp>
    <dsp:sp modelId="{32B6B6A4-05A9-45BC-8381-5750F3F1ED33}">
      <dsp:nvSpPr>
        <dsp:cNvPr id="0" name=""/>
        <dsp:cNvSpPr/>
      </dsp:nvSpPr>
      <dsp:spPr>
        <a:xfrm rot="15851823">
          <a:off x="1783238" y="2889070"/>
          <a:ext cx="597409" cy="241661"/>
        </a:xfrm>
        <a:prstGeom prst="leftRightArrow">
          <a:avLst>
            <a:gd name="adj1" fmla="val 60000"/>
            <a:gd name="adj2" fmla="val 50000"/>
          </a:avLst>
        </a:prstGeom>
        <a:solidFill>
          <a:srgbClr val="004065">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1855736" y="2937402"/>
        <a:ext cx="452413" cy="144997"/>
      </dsp:txXfrm>
    </dsp:sp>
    <dsp:sp modelId="{74597C04-FE8D-4C7D-8F2E-0988EC444DAD}">
      <dsp:nvSpPr>
        <dsp:cNvPr id="0" name=""/>
        <dsp:cNvSpPr/>
      </dsp:nvSpPr>
      <dsp:spPr>
        <a:xfrm>
          <a:off x="1157734" y="1670444"/>
          <a:ext cx="1669698" cy="920355"/>
        </a:xfrm>
        <a:prstGeom prst="roundRect">
          <a:avLst>
            <a:gd name="adj" fmla="val 10000"/>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 and sustain change</a:t>
          </a:r>
        </a:p>
      </dsp:txBody>
      <dsp:txXfrm>
        <a:off x="1184690" y="1697400"/>
        <a:ext cx="1615786" cy="866443"/>
      </dsp:txXfrm>
    </dsp:sp>
    <dsp:sp modelId="{CC62915D-CF35-480D-B068-BA2B6FEDB7FF}">
      <dsp:nvSpPr>
        <dsp:cNvPr id="0" name=""/>
        <dsp:cNvSpPr/>
      </dsp:nvSpPr>
      <dsp:spPr>
        <a:xfrm rot="19619061">
          <a:off x="2749795" y="1323660"/>
          <a:ext cx="597409" cy="241661"/>
        </a:xfrm>
        <a:prstGeom prst="leftRightArrow">
          <a:avLst>
            <a:gd name="adj1" fmla="val 60000"/>
            <a:gd name="adj2" fmla="val 50000"/>
          </a:avLst>
        </a:prstGeom>
        <a:solidFill>
          <a:srgbClr val="004065">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822293" y="1371992"/>
        <a:ext cx="452413" cy="14499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D7875-28F0-4D3A-B420-1F37184A85FB}">
      <dsp:nvSpPr>
        <dsp:cNvPr id="0" name=""/>
        <dsp:cNvSpPr/>
      </dsp:nvSpPr>
      <dsp:spPr>
        <a:xfrm>
          <a:off x="-4565598" y="-700039"/>
          <a:ext cx="5438678" cy="5438678"/>
        </a:xfrm>
        <a:prstGeom prst="blockArc">
          <a:avLst>
            <a:gd name="adj1" fmla="val 18900000"/>
            <a:gd name="adj2" fmla="val 2700000"/>
            <a:gd name="adj3" fmla="val 39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2E2A62-202B-45DC-99BB-47BC1CA019B2}">
      <dsp:nvSpPr>
        <dsp:cNvPr id="0" name=""/>
        <dsp:cNvSpPr/>
      </dsp:nvSpPr>
      <dsp:spPr>
        <a:xfrm>
          <a:off x="326054" y="212672"/>
          <a:ext cx="7848760" cy="425183"/>
        </a:xfrm>
        <a:prstGeom prst="rect">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49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Collect data to support health equity</a:t>
          </a:r>
        </a:p>
      </dsp:txBody>
      <dsp:txXfrm>
        <a:off x="326054" y="212672"/>
        <a:ext cx="7848760" cy="425183"/>
      </dsp:txXfrm>
    </dsp:sp>
    <dsp:sp modelId="{1144EF07-79EC-407F-9425-A1181E997AE8}">
      <dsp:nvSpPr>
        <dsp:cNvPr id="0" name=""/>
        <dsp:cNvSpPr/>
      </dsp:nvSpPr>
      <dsp:spPr>
        <a:xfrm>
          <a:off x="60314" y="159524"/>
          <a:ext cx="531479" cy="531479"/>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947F3FE4-E353-4673-A1C0-3B57DC68E1A6}">
      <dsp:nvSpPr>
        <dsp:cNvPr id="0" name=""/>
        <dsp:cNvSpPr/>
      </dsp:nvSpPr>
      <dsp:spPr>
        <a:xfrm>
          <a:off x="675797" y="850367"/>
          <a:ext cx="7499017" cy="425183"/>
        </a:xfrm>
        <a:prstGeom prst="rect">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49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Participate in public organizational assessments</a:t>
          </a:r>
        </a:p>
      </dsp:txBody>
      <dsp:txXfrm>
        <a:off x="675797" y="850367"/>
        <a:ext cx="7499017" cy="425183"/>
      </dsp:txXfrm>
    </dsp:sp>
    <dsp:sp modelId="{33D6785E-8363-481A-83FA-62E797E6223F}">
      <dsp:nvSpPr>
        <dsp:cNvPr id="0" name=""/>
        <dsp:cNvSpPr/>
      </dsp:nvSpPr>
      <dsp:spPr>
        <a:xfrm>
          <a:off x="410057" y="797219"/>
          <a:ext cx="531479" cy="531479"/>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856BC2B4-965D-4AB5-8115-FEF6D47F81C6}">
      <dsp:nvSpPr>
        <dsp:cNvPr id="0" name=""/>
        <dsp:cNvSpPr/>
      </dsp:nvSpPr>
      <dsp:spPr>
        <a:xfrm>
          <a:off x="835725" y="1488062"/>
          <a:ext cx="7339088" cy="425183"/>
        </a:xfrm>
        <a:prstGeom prst="rect">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49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Create a welcoming environment</a:t>
          </a:r>
        </a:p>
      </dsp:txBody>
      <dsp:txXfrm>
        <a:off x="835725" y="1488062"/>
        <a:ext cx="7339088" cy="425183"/>
      </dsp:txXfrm>
    </dsp:sp>
    <dsp:sp modelId="{C2006EA2-5BD4-46CC-96AD-6DD20B67515C}">
      <dsp:nvSpPr>
        <dsp:cNvPr id="0" name=""/>
        <dsp:cNvSpPr/>
      </dsp:nvSpPr>
      <dsp:spPr>
        <a:xfrm>
          <a:off x="569986" y="1434914"/>
          <a:ext cx="531479" cy="531479"/>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91311F37-78EE-450A-951D-AC3063CA1C0F}">
      <dsp:nvSpPr>
        <dsp:cNvPr id="0" name=""/>
        <dsp:cNvSpPr/>
      </dsp:nvSpPr>
      <dsp:spPr>
        <a:xfrm>
          <a:off x="890511" y="2057400"/>
          <a:ext cx="7339088" cy="425183"/>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49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Support team-based care</a:t>
          </a:r>
        </a:p>
      </dsp:txBody>
      <dsp:txXfrm>
        <a:off x="890511" y="2057400"/>
        <a:ext cx="7339088" cy="425183"/>
      </dsp:txXfrm>
    </dsp:sp>
    <dsp:sp modelId="{ADD13A8A-FB64-44C4-8240-AFE68BAA14FA}">
      <dsp:nvSpPr>
        <dsp:cNvPr id="0" name=""/>
        <dsp:cNvSpPr/>
      </dsp:nvSpPr>
      <dsp:spPr>
        <a:xfrm>
          <a:off x="569986" y="2072205"/>
          <a:ext cx="531479" cy="531479"/>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022F42C6-FF78-4254-89D3-3AAA55490ABB}">
      <dsp:nvSpPr>
        <dsp:cNvPr id="0" name=""/>
        <dsp:cNvSpPr/>
      </dsp:nvSpPr>
      <dsp:spPr>
        <a:xfrm>
          <a:off x="675797" y="2763048"/>
          <a:ext cx="7499017" cy="425183"/>
        </a:xfrm>
        <a:prstGeom prst="rect">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49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Adhere to national policies and standards</a:t>
          </a:r>
        </a:p>
      </dsp:txBody>
      <dsp:txXfrm>
        <a:off x="675797" y="2763048"/>
        <a:ext cx="7499017" cy="425183"/>
      </dsp:txXfrm>
    </dsp:sp>
    <dsp:sp modelId="{767FF28D-47E3-46D2-8B14-8B6B57E02675}">
      <dsp:nvSpPr>
        <dsp:cNvPr id="0" name=""/>
        <dsp:cNvSpPr/>
      </dsp:nvSpPr>
      <dsp:spPr>
        <a:xfrm>
          <a:off x="410057" y="2709900"/>
          <a:ext cx="531479" cy="531479"/>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83AC33EA-9A70-4E51-BA69-3A03FC2ABA65}">
      <dsp:nvSpPr>
        <dsp:cNvPr id="0" name=""/>
        <dsp:cNvSpPr/>
      </dsp:nvSpPr>
      <dsp:spPr>
        <a:xfrm>
          <a:off x="326054" y="3400743"/>
          <a:ext cx="7848760" cy="425183"/>
        </a:xfrm>
        <a:prstGeom prst="rect">
          <a:avLst/>
        </a:prstGeom>
        <a:solidFill>
          <a:srgbClr val="00406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490"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Draft, disseminate and enforce non-discrimination policies</a:t>
          </a:r>
        </a:p>
      </dsp:txBody>
      <dsp:txXfrm>
        <a:off x="326054" y="3400743"/>
        <a:ext cx="7848760" cy="425183"/>
      </dsp:txXfrm>
    </dsp:sp>
    <dsp:sp modelId="{8DF114E0-946B-4B3A-BF3B-8751FDDDD64D}">
      <dsp:nvSpPr>
        <dsp:cNvPr id="0" name=""/>
        <dsp:cNvSpPr/>
      </dsp:nvSpPr>
      <dsp:spPr>
        <a:xfrm>
          <a:off x="60314" y="3347595"/>
          <a:ext cx="531479" cy="531479"/>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7B799-5C15-4224-AA74-E7E9490E7B8B}">
      <dsp:nvSpPr>
        <dsp:cNvPr id="0" name=""/>
        <dsp:cNvSpPr/>
      </dsp:nvSpPr>
      <dsp:spPr>
        <a:xfrm>
          <a:off x="5912714" y="3491192"/>
          <a:ext cx="197125" cy="699471"/>
        </a:xfrm>
        <a:custGeom>
          <a:avLst/>
          <a:gdLst/>
          <a:ahLst/>
          <a:cxnLst/>
          <a:rect l="0" t="0" r="0" b="0"/>
          <a:pathLst>
            <a:path>
              <a:moveTo>
                <a:pt x="0" y="0"/>
              </a:moveTo>
              <a:lnTo>
                <a:pt x="0" y="699471"/>
              </a:lnTo>
              <a:lnTo>
                <a:pt x="197125" y="699471"/>
              </a:lnTo>
            </a:path>
          </a:pathLst>
        </a:custGeom>
        <a:noFill/>
        <a:ln w="38100" cap="flat" cmpd="sng" algn="ctr">
          <a:solidFill>
            <a:srgbClr val="FFC82E"/>
          </a:solidFill>
          <a:prstDash val="solid"/>
        </a:ln>
        <a:effectLst/>
      </dsp:spPr>
      <dsp:style>
        <a:lnRef idx="2">
          <a:scrgbClr r="0" g="0" b="0"/>
        </a:lnRef>
        <a:fillRef idx="0">
          <a:scrgbClr r="0" g="0" b="0"/>
        </a:fillRef>
        <a:effectRef idx="0">
          <a:scrgbClr r="0" g="0" b="0"/>
        </a:effectRef>
        <a:fontRef idx="minor"/>
      </dsp:style>
    </dsp:sp>
    <dsp:sp modelId="{6DE4F19E-9F18-4C3A-8F71-D618E26C29AF}">
      <dsp:nvSpPr>
        <dsp:cNvPr id="0" name=""/>
        <dsp:cNvSpPr/>
      </dsp:nvSpPr>
      <dsp:spPr>
        <a:xfrm>
          <a:off x="5643308" y="2558129"/>
          <a:ext cx="795074" cy="275976"/>
        </a:xfrm>
        <a:custGeom>
          <a:avLst/>
          <a:gdLst/>
          <a:ahLst/>
          <a:cxnLst/>
          <a:rect l="0" t="0" r="0" b="0"/>
          <a:pathLst>
            <a:path>
              <a:moveTo>
                <a:pt x="0" y="0"/>
              </a:moveTo>
              <a:lnTo>
                <a:pt x="0" y="137988"/>
              </a:lnTo>
              <a:lnTo>
                <a:pt x="795074" y="137988"/>
              </a:lnTo>
              <a:lnTo>
                <a:pt x="795074" y="275976"/>
              </a:lnTo>
            </a:path>
          </a:pathLst>
        </a:custGeom>
        <a:noFill/>
        <a:ln w="38100" cap="flat" cmpd="sng" algn="ctr">
          <a:solidFill>
            <a:srgbClr val="C8B18B"/>
          </a:solidFill>
          <a:prstDash val="solid"/>
        </a:ln>
        <a:effectLst/>
      </dsp:spPr>
      <dsp:style>
        <a:lnRef idx="2">
          <a:scrgbClr r="0" g="0" b="0"/>
        </a:lnRef>
        <a:fillRef idx="0">
          <a:scrgbClr r="0" g="0" b="0"/>
        </a:fillRef>
        <a:effectRef idx="0">
          <a:scrgbClr r="0" g="0" b="0"/>
        </a:effectRef>
        <a:fontRef idx="minor"/>
      </dsp:style>
    </dsp:sp>
    <dsp:sp modelId="{46EA6100-8FE1-42C6-AF55-13CA75E06380}">
      <dsp:nvSpPr>
        <dsp:cNvPr id="0" name=""/>
        <dsp:cNvSpPr/>
      </dsp:nvSpPr>
      <dsp:spPr>
        <a:xfrm>
          <a:off x="4848234" y="2558129"/>
          <a:ext cx="795074" cy="275976"/>
        </a:xfrm>
        <a:custGeom>
          <a:avLst/>
          <a:gdLst/>
          <a:ahLst/>
          <a:cxnLst/>
          <a:rect l="0" t="0" r="0" b="0"/>
          <a:pathLst>
            <a:path>
              <a:moveTo>
                <a:pt x="795074" y="0"/>
              </a:moveTo>
              <a:lnTo>
                <a:pt x="795074" y="137988"/>
              </a:lnTo>
              <a:lnTo>
                <a:pt x="0" y="137988"/>
              </a:lnTo>
              <a:lnTo>
                <a:pt x="0" y="275976"/>
              </a:lnTo>
            </a:path>
          </a:pathLst>
        </a:custGeom>
        <a:noFill/>
        <a:ln w="38100" cap="flat" cmpd="sng" algn="ctr">
          <a:solidFill>
            <a:srgbClr val="C8B18B"/>
          </a:solidFill>
          <a:prstDash val="solid"/>
        </a:ln>
        <a:effectLst/>
      </dsp:spPr>
      <dsp:style>
        <a:lnRef idx="2">
          <a:scrgbClr r="0" g="0" b="0"/>
        </a:lnRef>
        <a:fillRef idx="0">
          <a:scrgbClr r="0" g="0" b="0"/>
        </a:fillRef>
        <a:effectRef idx="0">
          <a:scrgbClr r="0" g="0" b="0"/>
        </a:effectRef>
        <a:fontRef idx="minor"/>
      </dsp:style>
    </dsp:sp>
    <dsp:sp modelId="{6348ECBD-E2F9-45BA-8BF2-E8893798804D}">
      <dsp:nvSpPr>
        <dsp:cNvPr id="0" name=""/>
        <dsp:cNvSpPr/>
      </dsp:nvSpPr>
      <dsp:spPr>
        <a:xfrm>
          <a:off x="3153174" y="1625066"/>
          <a:ext cx="2490134" cy="275976"/>
        </a:xfrm>
        <a:custGeom>
          <a:avLst/>
          <a:gdLst/>
          <a:ahLst/>
          <a:cxnLst/>
          <a:rect l="0" t="0" r="0" b="0"/>
          <a:pathLst>
            <a:path>
              <a:moveTo>
                <a:pt x="0" y="0"/>
              </a:moveTo>
              <a:lnTo>
                <a:pt x="0" y="137988"/>
              </a:lnTo>
              <a:lnTo>
                <a:pt x="2490134" y="137988"/>
              </a:lnTo>
              <a:lnTo>
                <a:pt x="2490134" y="275976"/>
              </a:lnTo>
            </a:path>
          </a:pathLst>
        </a:custGeom>
        <a:noFill/>
        <a:ln w="38100" cap="flat" cmpd="sng" algn="ctr">
          <a:solidFill>
            <a:srgbClr val="0096D6"/>
          </a:solidFill>
          <a:prstDash val="solid"/>
        </a:ln>
        <a:effectLst/>
      </dsp:spPr>
      <dsp:style>
        <a:lnRef idx="2">
          <a:scrgbClr r="0" g="0" b="0"/>
        </a:lnRef>
        <a:fillRef idx="0">
          <a:scrgbClr r="0" g="0" b="0"/>
        </a:fillRef>
        <a:effectRef idx="0">
          <a:scrgbClr r="0" g="0" b="0"/>
        </a:effectRef>
        <a:fontRef idx="minor"/>
      </dsp:style>
    </dsp:sp>
    <dsp:sp modelId="{E8B4735D-1E49-4F7D-A999-88A08CC682D6}">
      <dsp:nvSpPr>
        <dsp:cNvPr id="0" name=""/>
        <dsp:cNvSpPr/>
      </dsp:nvSpPr>
      <dsp:spPr>
        <a:xfrm>
          <a:off x="3153174" y="1625066"/>
          <a:ext cx="795074" cy="275976"/>
        </a:xfrm>
        <a:custGeom>
          <a:avLst/>
          <a:gdLst/>
          <a:ahLst/>
          <a:cxnLst/>
          <a:rect l="0" t="0" r="0" b="0"/>
          <a:pathLst>
            <a:path>
              <a:moveTo>
                <a:pt x="0" y="0"/>
              </a:moveTo>
              <a:lnTo>
                <a:pt x="0" y="137988"/>
              </a:lnTo>
              <a:lnTo>
                <a:pt x="795074" y="137988"/>
              </a:lnTo>
              <a:lnTo>
                <a:pt x="795074" y="275976"/>
              </a:lnTo>
            </a:path>
          </a:pathLst>
        </a:custGeom>
        <a:noFill/>
        <a:ln w="38100" cap="flat" cmpd="sng" algn="ctr">
          <a:solidFill>
            <a:srgbClr val="0096D6"/>
          </a:solidFill>
          <a:prstDash val="solid"/>
        </a:ln>
        <a:effectLst/>
      </dsp:spPr>
      <dsp:style>
        <a:lnRef idx="2">
          <a:scrgbClr r="0" g="0" b="0"/>
        </a:lnRef>
        <a:fillRef idx="0">
          <a:scrgbClr r="0" g="0" b="0"/>
        </a:fillRef>
        <a:effectRef idx="0">
          <a:scrgbClr r="0" g="0" b="0"/>
        </a:effectRef>
        <a:fontRef idx="minor"/>
      </dsp:style>
    </dsp:sp>
    <dsp:sp modelId="{30440D61-1D14-479E-BD53-BB22B0AA676F}">
      <dsp:nvSpPr>
        <dsp:cNvPr id="0" name=""/>
        <dsp:cNvSpPr/>
      </dsp:nvSpPr>
      <dsp:spPr>
        <a:xfrm>
          <a:off x="2253189" y="1625066"/>
          <a:ext cx="899985" cy="275976"/>
        </a:xfrm>
        <a:custGeom>
          <a:avLst/>
          <a:gdLst/>
          <a:ahLst/>
          <a:cxnLst/>
          <a:rect l="0" t="0" r="0" b="0"/>
          <a:pathLst>
            <a:path>
              <a:moveTo>
                <a:pt x="899985" y="0"/>
              </a:moveTo>
              <a:lnTo>
                <a:pt x="899985" y="137988"/>
              </a:lnTo>
              <a:lnTo>
                <a:pt x="0" y="137988"/>
              </a:lnTo>
              <a:lnTo>
                <a:pt x="0" y="275976"/>
              </a:lnTo>
            </a:path>
          </a:pathLst>
        </a:custGeom>
        <a:noFill/>
        <a:ln w="38100" cap="flat" cmpd="sng" algn="ctr">
          <a:solidFill>
            <a:srgbClr val="0096D6"/>
          </a:solidFill>
          <a:prstDash val="solid"/>
        </a:ln>
        <a:effectLst/>
      </dsp:spPr>
      <dsp:style>
        <a:lnRef idx="2">
          <a:scrgbClr r="0" g="0" b="0"/>
        </a:lnRef>
        <a:fillRef idx="0">
          <a:scrgbClr r="0" g="0" b="0"/>
        </a:fillRef>
        <a:effectRef idx="0">
          <a:scrgbClr r="0" g="0" b="0"/>
        </a:effectRef>
        <a:fontRef idx="minor"/>
      </dsp:style>
    </dsp:sp>
    <dsp:sp modelId="{8B87D21A-D865-490A-AFE5-3F9CC1F23622}">
      <dsp:nvSpPr>
        <dsp:cNvPr id="0" name=""/>
        <dsp:cNvSpPr/>
      </dsp:nvSpPr>
      <dsp:spPr>
        <a:xfrm>
          <a:off x="663039" y="1625066"/>
          <a:ext cx="2490134" cy="275976"/>
        </a:xfrm>
        <a:custGeom>
          <a:avLst/>
          <a:gdLst/>
          <a:ahLst/>
          <a:cxnLst/>
          <a:rect l="0" t="0" r="0" b="0"/>
          <a:pathLst>
            <a:path>
              <a:moveTo>
                <a:pt x="2490134" y="0"/>
              </a:moveTo>
              <a:lnTo>
                <a:pt x="2490134" y="137988"/>
              </a:lnTo>
              <a:lnTo>
                <a:pt x="0" y="137988"/>
              </a:lnTo>
              <a:lnTo>
                <a:pt x="0" y="275976"/>
              </a:lnTo>
            </a:path>
          </a:pathLst>
        </a:custGeom>
        <a:noFill/>
        <a:ln w="38100" cap="flat" cmpd="sng" algn="ctr">
          <a:solidFill>
            <a:srgbClr val="0096D6"/>
          </a:solidFill>
          <a:prstDash val="solid"/>
        </a:ln>
        <a:effectLst/>
      </dsp:spPr>
      <dsp:style>
        <a:lnRef idx="2">
          <a:scrgbClr r="0" g="0" b="0"/>
        </a:lnRef>
        <a:fillRef idx="0">
          <a:scrgbClr r="0" g="0" b="0"/>
        </a:fillRef>
        <a:effectRef idx="0">
          <a:scrgbClr r="0" g="0" b="0"/>
        </a:effectRef>
        <a:fontRef idx="minor"/>
      </dsp:style>
    </dsp:sp>
    <dsp:sp modelId="{FBE9C991-9113-4029-9BF2-A966D18E7081}">
      <dsp:nvSpPr>
        <dsp:cNvPr id="0" name=""/>
        <dsp:cNvSpPr/>
      </dsp:nvSpPr>
      <dsp:spPr>
        <a:xfrm>
          <a:off x="2343945" y="886277"/>
          <a:ext cx="1618456" cy="738788"/>
        </a:xfrm>
        <a:prstGeom prst="roundRect">
          <a:avLst/>
        </a:prstGeom>
        <a:solidFill>
          <a:schemeClr val="bg1"/>
        </a:solidFill>
        <a:ln w="381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rPr>
            <a:t>National Institutes of Health (NIH)</a:t>
          </a:r>
        </a:p>
      </dsp:txBody>
      <dsp:txXfrm>
        <a:off x="2380010" y="922342"/>
        <a:ext cx="1546326" cy="666658"/>
      </dsp:txXfrm>
    </dsp:sp>
    <dsp:sp modelId="{F217A3B2-87A7-4C7A-ACA0-230A0A9D4450}">
      <dsp:nvSpPr>
        <dsp:cNvPr id="0" name=""/>
        <dsp:cNvSpPr/>
      </dsp:nvSpPr>
      <dsp:spPr>
        <a:xfrm>
          <a:off x="5953" y="1901042"/>
          <a:ext cx="1314173" cy="657086"/>
        </a:xfrm>
        <a:prstGeom prst="roundRect">
          <a:avLst/>
        </a:prstGeom>
        <a:solidFill>
          <a:schemeClr val="bg1"/>
        </a:solidFill>
        <a:ln w="381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4065"/>
              </a:solidFill>
            </a:rPr>
            <a:t>Sexual and Gender Minority Research Office</a:t>
          </a:r>
          <a:endParaRPr lang="en-US" sz="1200" kern="1200" dirty="0">
            <a:solidFill>
              <a:srgbClr val="004065"/>
            </a:solidFill>
          </a:endParaRPr>
        </a:p>
      </dsp:txBody>
      <dsp:txXfrm>
        <a:off x="38029" y="1933118"/>
        <a:ext cx="1250021" cy="592934"/>
      </dsp:txXfrm>
    </dsp:sp>
    <dsp:sp modelId="{2065C495-6095-47CB-B2C8-C34B535163F0}">
      <dsp:nvSpPr>
        <dsp:cNvPr id="0" name=""/>
        <dsp:cNvSpPr/>
      </dsp:nvSpPr>
      <dsp:spPr>
        <a:xfrm>
          <a:off x="1596102" y="1901042"/>
          <a:ext cx="1314173" cy="657086"/>
        </a:xfrm>
        <a:prstGeom prst="roundRect">
          <a:avLst/>
        </a:prstGeom>
        <a:solidFill>
          <a:schemeClr val="bg1"/>
        </a:solidFill>
        <a:ln w="381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rPr>
            <a:t>Tribal Health Research Office</a:t>
          </a:r>
        </a:p>
      </dsp:txBody>
      <dsp:txXfrm>
        <a:off x="1628178" y="1933118"/>
        <a:ext cx="1250021" cy="592934"/>
      </dsp:txXfrm>
    </dsp:sp>
    <dsp:sp modelId="{E43566D8-A63F-4819-BE0B-576C698D009E}">
      <dsp:nvSpPr>
        <dsp:cNvPr id="0" name=""/>
        <dsp:cNvSpPr/>
      </dsp:nvSpPr>
      <dsp:spPr>
        <a:xfrm>
          <a:off x="3186251" y="1901042"/>
          <a:ext cx="1523993" cy="797854"/>
        </a:xfrm>
        <a:prstGeom prst="roundRect">
          <a:avLst/>
        </a:prstGeom>
        <a:solidFill>
          <a:schemeClr val="bg1"/>
        </a:solidFill>
        <a:ln w="381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rPr>
            <a:t>National Institute on Minority Health and Health Disparities</a:t>
          </a:r>
        </a:p>
      </dsp:txBody>
      <dsp:txXfrm>
        <a:off x="3225199" y="1939990"/>
        <a:ext cx="1446097" cy="719958"/>
      </dsp:txXfrm>
    </dsp:sp>
    <dsp:sp modelId="{54BC6374-D60B-452B-A7B9-E25F8C904E33}">
      <dsp:nvSpPr>
        <dsp:cNvPr id="0" name=""/>
        <dsp:cNvSpPr/>
      </dsp:nvSpPr>
      <dsp:spPr>
        <a:xfrm>
          <a:off x="4986222" y="1901042"/>
          <a:ext cx="1314173" cy="657086"/>
        </a:xfrm>
        <a:prstGeom prst="roundRect">
          <a:avLst/>
        </a:prstGeom>
        <a:solidFill>
          <a:schemeClr val="bg1"/>
        </a:solidFill>
        <a:ln w="381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rPr>
            <a:t>National Cancer Institute</a:t>
          </a:r>
        </a:p>
      </dsp:txBody>
      <dsp:txXfrm>
        <a:off x="5018298" y="1933118"/>
        <a:ext cx="1250021" cy="592934"/>
      </dsp:txXfrm>
    </dsp:sp>
    <dsp:sp modelId="{EFA9C5A5-BAB5-45B7-951C-118233266209}">
      <dsp:nvSpPr>
        <dsp:cNvPr id="0" name=""/>
        <dsp:cNvSpPr/>
      </dsp:nvSpPr>
      <dsp:spPr>
        <a:xfrm>
          <a:off x="4191147" y="2834105"/>
          <a:ext cx="1314173" cy="657086"/>
        </a:xfrm>
        <a:prstGeom prst="roundRect">
          <a:avLst/>
        </a:prstGeom>
        <a:solidFill>
          <a:schemeClr val="bg1"/>
        </a:solidFill>
        <a:ln w="38100" cap="flat" cmpd="sng" algn="ctr">
          <a:solidFill>
            <a:srgbClr val="C8B1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rPr>
            <a:t>Center to Reduce Cancer Health Disparities</a:t>
          </a:r>
        </a:p>
      </dsp:txBody>
      <dsp:txXfrm>
        <a:off x="4223223" y="2866181"/>
        <a:ext cx="1250021" cy="592934"/>
      </dsp:txXfrm>
    </dsp:sp>
    <dsp:sp modelId="{F915DA64-5C4F-40B7-96B2-42F561722FC8}">
      <dsp:nvSpPr>
        <dsp:cNvPr id="0" name=""/>
        <dsp:cNvSpPr/>
      </dsp:nvSpPr>
      <dsp:spPr>
        <a:xfrm>
          <a:off x="5781297" y="2834105"/>
          <a:ext cx="1314173" cy="657086"/>
        </a:xfrm>
        <a:prstGeom prst="roundRect">
          <a:avLst/>
        </a:prstGeom>
        <a:solidFill>
          <a:schemeClr val="bg1"/>
        </a:solidFill>
        <a:ln w="38100" cap="flat" cmpd="sng" algn="ctr">
          <a:solidFill>
            <a:srgbClr val="C8B1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4065"/>
              </a:solidFill>
            </a:rPr>
            <a:t>18 “Special Populations Networks”</a:t>
          </a:r>
        </a:p>
      </dsp:txBody>
      <dsp:txXfrm>
        <a:off x="5813373" y="2866181"/>
        <a:ext cx="1250021" cy="592934"/>
      </dsp:txXfrm>
    </dsp:sp>
    <dsp:sp modelId="{98E981F7-D261-495C-B452-FA07CF98390E}">
      <dsp:nvSpPr>
        <dsp:cNvPr id="0" name=""/>
        <dsp:cNvSpPr/>
      </dsp:nvSpPr>
      <dsp:spPr>
        <a:xfrm>
          <a:off x="6109840" y="3767168"/>
          <a:ext cx="1933332" cy="846991"/>
        </a:xfrm>
        <a:prstGeom prst="roundRect">
          <a:avLst/>
        </a:prstGeom>
        <a:solidFill>
          <a:schemeClr val="bg1"/>
        </a:solidFill>
        <a:ln w="38100" cap="flat" cmpd="sng" algn="ctr">
          <a:solidFill>
            <a:srgbClr val="FFC82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rgbClr val="004065"/>
              </a:solidFill>
            </a:rPr>
            <a:t>Redes En Acción: The National Latino Cancer Research Network</a:t>
          </a:r>
          <a:endParaRPr lang="en-US" sz="1200" i="0" kern="1200" dirty="0">
            <a:solidFill>
              <a:srgbClr val="004065"/>
            </a:solidFill>
          </a:endParaRPr>
        </a:p>
      </dsp:txBody>
      <dsp:txXfrm>
        <a:off x="6151187" y="3808515"/>
        <a:ext cx="1850638" cy="764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BCA89-9A76-4599-9D61-742E6A2C8B47}">
      <dsp:nvSpPr>
        <dsp:cNvPr id="0" name=""/>
        <dsp:cNvSpPr/>
      </dsp:nvSpPr>
      <dsp:spPr>
        <a:xfrm rot="10800000">
          <a:off x="0" y="0"/>
          <a:ext cx="4419599" cy="1332362"/>
        </a:xfrm>
        <a:prstGeom prst="trapezoid">
          <a:avLst>
            <a:gd name="adj" fmla="val 67442"/>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rPr>
            <a:t>Patient Activation</a:t>
          </a:r>
        </a:p>
      </dsp:txBody>
      <dsp:txXfrm rot="-10800000">
        <a:off x="773430" y="0"/>
        <a:ext cx="2872740" cy="1332362"/>
      </dsp:txXfrm>
    </dsp:sp>
    <dsp:sp modelId="{819C24A5-183D-4D8F-B2B3-FEE3C35A4A33}">
      <dsp:nvSpPr>
        <dsp:cNvPr id="0" name=""/>
        <dsp:cNvSpPr/>
      </dsp:nvSpPr>
      <dsp:spPr>
        <a:xfrm rot="10800000">
          <a:off x="908784" y="1332362"/>
          <a:ext cx="2580369" cy="1944237"/>
        </a:xfrm>
        <a:prstGeom prst="trapezoid">
          <a:avLst>
            <a:gd name="adj" fmla="val 67442"/>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91440" rIns="29210" bIns="29210" numCol="1" spcCol="1270" anchor="t" anchorCtr="0">
          <a:noAutofit/>
        </a:bodyPr>
        <a:lstStyle/>
        <a:p>
          <a:pPr marL="0" lvl="0" indent="0" algn="ctr" defTabSz="1022350">
            <a:lnSpc>
              <a:spcPct val="90000"/>
            </a:lnSpc>
            <a:spcBef>
              <a:spcPct val="0"/>
            </a:spcBef>
            <a:spcAft>
              <a:spcPct val="35000"/>
            </a:spcAft>
            <a:buNone/>
          </a:pPr>
          <a:r>
            <a:rPr lang="en-US" sz="2300" kern="1200" dirty="0">
              <a:solidFill>
                <a:srgbClr val="FFFFFF"/>
              </a:solidFill>
            </a:rPr>
            <a:t>Patient Engagement</a:t>
          </a:r>
        </a:p>
      </dsp:txBody>
      <dsp:txXfrm rot="-10800000">
        <a:off x="908784" y="1332362"/>
        <a:ext cx="2580369" cy="19442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5AD9D-F76E-4313-A63F-D5A84C324523}">
      <dsp:nvSpPr>
        <dsp:cNvPr id="0" name=""/>
        <dsp:cNvSpPr/>
      </dsp:nvSpPr>
      <dsp:spPr>
        <a:xfrm>
          <a:off x="-4190549" y="-660861"/>
          <a:ext cx="5132544" cy="5132544"/>
        </a:xfrm>
        <a:prstGeom prst="blockArc">
          <a:avLst>
            <a:gd name="adj1" fmla="val 18900000"/>
            <a:gd name="adj2" fmla="val 2700000"/>
            <a:gd name="adj3" fmla="val 421"/>
          </a:avLst>
        </a:prstGeom>
        <a:solidFill>
          <a:srgbClr val="004065"/>
        </a:solid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8B773835-2B24-4954-B63D-D5238833C5FF}">
      <dsp:nvSpPr>
        <dsp:cNvPr id="0" name=""/>
        <dsp:cNvSpPr/>
      </dsp:nvSpPr>
      <dsp:spPr>
        <a:xfrm>
          <a:off x="1001525" y="203032"/>
          <a:ext cx="4137515" cy="762164"/>
        </a:xfrm>
        <a:prstGeom prst="rect">
          <a:avLst/>
        </a:prstGeom>
        <a:solidFill>
          <a:srgbClr val="004065"/>
        </a:solidFill>
        <a:ln w="3175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0" tIns="71120" rIns="71120" bIns="71120" numCol="1" spcCol="1270" anchor="ctr" anchorCtr="1">
          <a:noAutofit/>
        </a:bodyPr>
        <a:lstStyle/>
        <a:p>
          <a:pPr marL="0" lvl="0" indent="0" algn="l" defTabSz="1244600">
            <a:lnSpc>
              <a:spcPct val="90000"/>
            </a:lnSpc>
            <a:spcBef>
              <a:spcPct val="0"/>
            </a:spcBef>
            <a:spcAft>
              <a:spcPct val="35000"/>
            </a:spcAft>
            <a:buNone/>
          </a:pPr>
          <a:r>
            <a:rPr lang="en-US" sz="2800" kern="1200" dirty="0">
              <a:solidFill>
                <a:schemeClr val="bg1"/>
              </a:solidFill>
            </a:rPr>
            <a:t>Verbal dominance</a:t>
          </a:r>
          <a:r>
            <a:rPr lang="en-US" sz="3900" kern="1200" dirty="0">
              <a:solidFill>
                <a:schemeClr val="bg1"/>
              </a:solidFill>
            </a:rPr>
            <a:t> </a:t>
          </a:r>
        </a:p>
      </dsp:txBody>
      <dsp:txXfrm>
        <a:off x="1001525" y="203032"/>
        <a:ext cx="4137515" cy="762164"/>
      </dsp:txXfrm>
    </dsp:sp>
    <dsp:sp modelId="{D772DB7D-B3EC-4B30-882A-82614A5C026F}">
      <dsp:nvSpPr>
        <dsp:cNvPr id="0" name=""/>
        <dsp:cNvSpPr/>
      </dsp:nvSpPr>
      <dsp:spPr>
        <a:xfrm>
          <a:off x="150972" y="23755"/>
          <a:ext cx="1120734" cy="1120734"/>
        </a:xfrm>
        <a:prstGeom prst="ellipse">
          <a:avLst/>
        </a:prstGeom>
        <a:solidFill>
          <a:schemeClr val="lt1">
            <a:hueOff val="0"/>
            <a:satOff val="0"/>
            <a:lumOff val="0"/>
            <a:alphaOff val="0"/>
          </a:schemeClr>
        </a:solidFill>
        <a:ln w="381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0EBA6626-D4BD-40C5-98CF-81A5C9B7EA7F}">
      <dsp:nvSpPr>
        <dsp:cNvPr id="0" name=""/>
        <dsp:cNvSpPr/>
      </dsp:nvSpPr>
      <dsp:spPr>
        <a:xfrm>
          <a:off x="1034244" y="1555935"/>
          <a:ext cx="4142486" cy="762164"/>
        </a:xfrm>
        <a:prstGeom prst="rect">
          <a:avLst/>
        </a:prstGeom>
        <a:solidFill>
          <a:srgbClr val="0096D6"/>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71120" rIns="91440" bIns="71120" numCol="1" spcCol="1270" anchor="ctr" anchorCtr="1">
          <a:noAutofit/>
        </a:bodyPr>
        <a:lstStyle/>
        <a:p>
          <a:pPr marL="0" lvl="0" indent="0" algn="l" defTabSz="1244600">
            <a:lnSpc>
              <a:spcPct val="90000"/>
            </a:lnSpc>
            <a:spcBef>
              <a:spcPct val="0"/>
            </a:spcBef>
            <a:spcAft>
              <a:spcPct val="35000"/>
            </a:spcAft>
            <a:buNone/>
          </a:pPr>
          <a:r>
            <a:rPr lang="en-US" sz="2800" kern="1200" dirty="0">
              <a:solidFill>
                <a:schemeClr val="bg1"/>
              </a:solidFill>
            </a:rPr>
            <a:t>Tone of voice </a:t>
          </a:r>
        </a:p>
      </dsp:txBody>
      <dsp:txXfrm>
        <a:off x="1034244" y="1555935"/>
        <a:ext cx="4142486" cy="762164"/>
      </dsp:txXfrm>
    </dsp:sp>
    <dsp:sp modelId="{0425145B-47BA-40E3-AC79-11DE6AFBB18D}">
      <dsp:nvSpPr>
        <dsp:cNvPr id="0" name=""/>
        <dsp:cNvSpPr/>
      </dsp:nvSpPr>
      <dsp:spPr>
        <a:xfrm>
          <a:off x="0" y="1182078"/>
          <a:ext cx="1198474" cy="1156298"/>
        </a:xfrm>
        <a:prstGeom prst="ellipse">
          <a:avLst/>
        </a:prstGeom>
        <a:blipFill rotWithShape="0">
          <a:blip xmlns:r="http://schemas.openxmlformats.org/officeDocument/2006/relationships" r:embed="rId1"/>
          <a:stretch>
            <a:fillRect/>
          </a:stretch>
        </a:blipFill>
        <a:ln w="381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D34370EC-AC7A-4053-A644-C505BC26B9CD}">
      <dsp:nvSpPr>
        <dsp:cNvPr id="0" name=""/>
        <dsp:cNvSpPr/>
      </dsp:nvSpPr>
      <dsp:spPr>
        <a:xfrm>
          <a:off x="799003" y="2892307"/>
          <a:ext cx="4401711" cy="762164"/>
        </a:xfrm>
        <a:prstGeom prst="rect">
          <a:avLst/>
        </a:prstGeom>
        <a:solidFill>
          <a:srgbClr val="C8B18B"/>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968" tIns="71120" rIns="71120" bIns="71120" numCol="1" spcCol="1270" anchor="ctr" anchorCtr="1">
          <a:noAutofit/>
        </a:bodyPr>
        <a:lstStyle/>
        <a:p>
          <a:pPr marL="0" lvl="0" indent="0" algn="l" defTabSz="1244600">
            <a:lnSpc>
              <a:spcPct val="90000"/>
            </a:lnSpc>
            <a:spcBef>
              <a:spcPct val="0"/>
            </a:spcBef>
            <a:spcAft>
              <a:spcPct val="35000"/>
            </a:spcAft>
            <a:buNone/>
          </a:pPr>
          <a:r>
            <a:rPr lang="en-US" sz="2800" kern="1200" dirty="0">
              <a:solidFill>
                <a:schemeClr val="bg1"/>
              </a:solidFill>
            </a:rPr>
            <a:t>Environment created</a:t>
          </a:r>
        </a:p>
      </dsp:txBody>
      <dsp:txXfrm>
        <a:off x="799003" y="2892307"/>
        <a:ext cx="4401711" cy="762164"/>
      </dsp:txXfrm>
    </dsp:sp>
    <dsp:sp modelId="{6DDB4DA1-529C-4240-8376-679E2D31BEC1}">
      <dsp:nvSpPr>
        <dsp:cNvPr id="0" name=""/>
        <dsp:cNvSpPr/>
      </dsp:nvSpPr>
      <dsp:spPr>
        <a:xfrm>
          <a:off x="55887" y="2698847"/>
          <a:ext cx="1142884" cy="1111130"/>
        </a:xfrm>
        <a:prstGeom prst="ellipse">
          <a:avLst/>
        </a:prstGeom>
        <a:solidFill>
          <a:schemeClr val="lt1">
            <a:hueOff val="0"/>
            <a:satOff val="0"/>
            <a:lumOff val="0"/>
            <a:alphaOff val="0"/>
          </a:schemeClr>
        </a:solidFill>
        <a:ln w="381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259EE-36BB-4AD5-82C9-1B969361EAC8}">
      <dsp:nvSpPr>
        <dsp:cNvPr id="0" name=""/>
        <dsp:cNvSpPr/>
      </dsp:nvSpPr>
      <dsp:spPr>
        <a:xfrm rot="5466966">
          <a:off x="-197915" y="918167"/>
          <a:ext cx="1352646"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48B165F4-8C1E-4C6E-8B5D-25A9A82165C2}">
      <dsp:nvSpPr>
        <dsp:cNvPr id="0" name=""/>
        <dsp:cNvSpPr/>
      </dsp:nvSpPr>
      <dsp:spPr>
        <a:xfrm>
          <a:off x="0" y="0"/>
          <a:ext cx="1946318" cy="1115261"/>
        </a:xfrm>
        <a:prstGeom prst="roundRect">
          <a:avLst>
            <a:gd name="adj" fmla="val 10000"/>
          </a:avLst>
        </a:prstGeom>
        <a:solidFill>
          <a:srgbClr val="0096D6"/>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Define and explain the situation</a:t>
          </a:r>
          <a:endParaRPr lang="en-US" sz="1800" kern="1200" dirty="0"/>
        </a:p>
      </dsp:txBody>
      <dsp:txXfrm>
        <a:off x="32665" y="32665"/>
        <a:ext cx="1880988" cy="1049931"/>
      </dsp:txXfrm>
    </dsp:sp>
    <dsp:sp modelId="{AE99BD27-3A60-4818-9A02-7E23EAC16CE2}">
      <dsp:nvSpPr>
        <dsp:cNvPr id="0" name=""/>
        <dsp:cNvSpPr/>
      </dsp:nvSpPr>
      <dsp:spPr>
        <a:xfrm rot="5400022">
          <a:off x="-158707" y="2224968"/>
          <a:ext cx="1247873"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5DBA6F6F-2945-4A4C-8511-FBFAA2E4828F}">
      <dsp:nvSpPr>
        <dsp:cNvPr id="0" name=""/>
        <dsp:cNvSpPr/>
      </dsp:nvSpPr>
      <dsp:spPr>
        <a:xfrm>
          <a:off x="26719" y="1472869"/>
          <a:ext cx="1840185" cy="889334"/>
        </a:xfrm>
        <a:prstGeom prst="roundRect">
          <a:avLst>
            <a:gd name="adj" fmla="val 10000"/>
          </a:avLst>
        </a:prstGeom>
        <a:solidFill>
          <a:srgbClr val="C8B18B"/>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Present options</a:t>
          </a:r>
        </a:p>
      </dsp:txBody>
      <dsp:txXfrm>
        <a:off x="52767" y="1498917"/>
        <a:ext cx="1788089" cy="837238"/>
      </dsp:txXfrm>
    </dsp:sp>
    <dsp:sp modelId="{C367F882-3B5D-4892-8AC7-D4DCEFABD400}">
      <dsp:nvSpPr>
        <dsp:cNvPr id="0" name=""/>
        <dsp:cNvSpPr/>
      </dsp:nvSpPr>
      <dsp:spPr>
        <a:xfrm rot="44258">
          <a:off x="469371" y="2870225"/>
          <a:ext cx="2746841"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20680AD2-2F4F-4AB3-AE3E-CA47534F52ED}">
      <dsp:nvSpPr>
        <dsp:cNvPr id="0" name=""/>
        <dsp:cNvSpPr/>
      </dsp:nvSpPr>
      <dsp:spPr>
        <a:xfrm>
          <a:off x="0" y="2687166"/>
          <a:ext cx="1893607" cy="970433"/>
        </a:xfrm>
        <a:prstGeom prst="roundRect">
          <a:avLst>
            <a:gd name="adj" fmla="val 10000"/>
          </a:avLst>
        </a:prstGeom>
        <a:solidFill>
          <a:srgbClr val="0096D6"/>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Discuss pros/cons</a:t>
          </a:r>
        </a:p>
      </dsp:txBody>
      <dsp:txXfrm>
        <a:off x="28423" y="2715589"/>
        <a:ext cx="1836761" cy="913587"/>
      </dsp:txXfrm>
    </dsp:sp>
    <dsp:sp modelId="{459DA993-FC44-4697-92CF-486EDBCDC22A}">
      <dsp:nvSpPr>
        <dsp:cNvPr id="0" name=""/>
        <dsp:cNvSpPr/>
      </dsp:nvSpPr>
      <dsp:spPr>
        <a:xfrm rot="16200000">
          <a:off x="2595424" y="2258126"/>
          <a:ext cx="1252813"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3CE9CB6F-97E4-4F19-A8F6-E9FD2A4CD9E4}">
      <dsp:nvSpPr>
        <dsp:cNvPr id="0" name=""/>
        <dsp:cNvSpPr/>
      </dsp:nvSpPr>
      <dsp:spPr>
        <a:xfrm>
          <a:off x="2429383" y="2757891"/>
          <a:ext cx="2548051" cy="899708"/>
        </a:xfrm>
        <a:prstGeom prst="roundRect">
          <a:avLst>
            <a:gd name="adj" fmla="val 10000"/>
          </a:avLst>
        </a:prstGeom>
        <a:solidFill>
          <a:srgbClr val="C8B18B"/>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Clarify patient values/preferences</a:t>
          </a:r>
        </a:p>
      </dsp:txBody>
      <dsp:txXfrm>
        <a:off x="2455735" y="2784243"/>
        <a:ext cx="2495347" cy="847004"/>
      </dsp:txXfrm>
    </dsp:sp>
    <dsp:sp modelId="{8796CFAD-B79E-433D-86E4-D795697A0069}">
      <dsp:nvSpPr>
        <dsp:cNvPr id="0" name=""/>
        <dsp:cNvSpPr/>
      </dsp:nvSpPr>
      <dsp:spPr>
        <a:xfrm rot="16200000">
          <a:off x="2573302" y="975788"/>
          <a:ext cx="1297057"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65452402-FE94-4C2A-9199-52DDB8D30423}">
      <dsp:nvSpPr>
        <dsp:cNvPr id="0" name=""/>
        <dsp:cNvSpPr/>
      </dsp:nvSpPr>
      <dsp:spPr>
        <a:xfrm>
          <a:off x="2535096" y="1454353"/>
          <a:ext cx="2336626" cy="987008"/>
        </a:xfrm>
        <a:prstGeom prst="roundRect">
          <a:avLst>
            <a:gd name="adj" fmla="val 10000"/>
          </a:avLst>
        </a:prstGeom>
        <a:solidFill>
          <a:srgbClr val="0096D6"/>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Discuss patient ability/confidence</a:t>
          </a:r>
        </a:p>
      </dsp:txBody>
      <dsp:txXfrm>
        <a:off x="2564004" y="1483261"/>
        <a:ext cx="2278810" cy="929192"/>
      </dsp:txXfrm>
    </dsp:sp>
    <dsp:sp modelId="{331D6FF5-51C2-461C-9E56-60DC193A3D5C}">
      <dsp:nvSpPr>
        <dsp:cNvPr id="0" name=""/>
        <dsp:cNvSpPr/>
      </dsp:nvSpPr>
      <dsp:spPr>
        <a:xfrm rot="37059">
          <a:off x="3226999" y="339541"/>
          <a:ext cx="3070258"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18A41713-AF7B-4EE6-BE2D-4A64297ED05A}">
      <dsp:nvSpPr>
        <dsp:cNvPr id="0" name=""/>
        <dsp:cNvSpPr/>
      </dsp:nvSpPr>
      <dsp:spPr>
        <a:xfrm>
          <a:off x="2535096" y="73920"/>
          <a:ext cx="2336626" cy="1137823"/>
        </a:xfrm>
        <a:prstGeom prst="roundRect">
          <a:avLst>
            <a:gd name="adj" fmla="val 10000"/>
          </a:avLst>
        </a:prstGeom>
        <a:solidFill>
          <a:srgbClr val="C8B18B"/>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Present what is known and make recommendations</a:t>
          </a:r>
        </a:p>
      </dsp:txBody>
      <dsp:txXfrm>
        <a:off x="2568422" y="107246"/>
        <a:ext cx="2269974" cy="1071171"/>
      </dsp:txXfrm>
    </dsp:sp>
    <dsp:sp modelId="{3B6702E2-9F73-48BD-8A8D-5C236B0ADC07}">
      <dsp:nvSpPr>
        <dsp:cNvPr id="0" name=""/>
        <dsp:cNvSpPr/>
      </dsp:nvSpPr>
      <dsp:spPr>
        <a:xfrm rot="5367212">
          <a:off x="5653641" y="1016839"/>
          <a:ext cx="1321558"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4BD5F47C-BA16-4FC3-9CAA-2A0F7F365BA0}">
      <dsp:nvSpPr>
        <dsp:cNvPr id="0" name=""/>
        <dsp:cNvSpPr/>
      </dsp:nvSpPr>
      <dsp:spPr>
        <a:xfrm>
          <a:off x="5567443" y="73571"/>
          <a:ext cx="2433556" cy="1204715"/>
        </a:xfrm>
        <a:prstGeom prst="roundRect">
          <a:avLst>
            <a:gd name="adj" fmla="val 10000"/>
          </a:avLst>
        </a:prstGeom>
        <a:solidFill>
          <a:srgbClr val="0096D6"/>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Check and clarify the patient’s understanding</a:t>
          </a:r>
        </a:p>
      </dsp:txBody>
      <dsp:txXfrm>
        <a:off x="5602728" y="108856"/>
        <a:ext cx="2362986" cy="1134145"/>
      </dsp:txXfrm>
    </dsp:sp>
    <dsp:sp modelId="{A7631F79-5D91-4672-956D-288836DC1754}">
      <dsp:nvSpPr>
        <dsp:cNvPr id="0" name=""/>
        <dsp:cNvSpPr/>
      </dsp:nvSpPr>
      <dsp:spPr>
        <a:xfrm rot="5465987">
          <a:off x="5719548" y="2274747"/>
          <a:ext cx="1189010" cy="145565"/>
        </a:xfrm>
        <a:prstGeom prst="rect">
          <a:avLst/>
        </a:prstGeom>
        <a:solidFill>
          <a:srgbClr val="004065"/>
        </a:solidFill>
        <a:ln>
          <a:noFill/>
        </a:ln>
        <a:effectLst/>
      </dsp:spPr>
      <dsp:style>
        <a:lnRef idx="0">
          <a:scrgbClr r="0" g="0" b="0"/>
        </a:lnRef>
        <a:fillRef idx="1">
          <a:scrgbClr r="0" g="0" b="0"/>
        </a:fillRef>
        <a:effectRef idx="0">
          <a:scrgbClr r="0" g="0" b="0"/>
        </a:effectRef>
        <a:fontRef idx="minor">
          <a:schemeClr val="lt1"/>
        </a:fontRef>
      </dsp:style>
    </dsp:sp>
    <dsp:sp modelId="{A6B58A77-A9D1-4CD0-B8F5-C1D1AA783758}">
      <dsp:nvSpPr>
        <dsp:cNvPr id="0" name=""/>
        <dsp:cNvSpPr/>
      </dsp:nvSpPr>
      <dsp:spPr>
        <a:xfrm>
          <a:off x="5753095" y="1628846"/>
          <a:ext cx="2107895" cy="737160"/>
        </a:xfrm>
        <a:prstGeom prst="roundRect">
          <a:avLst>
            <a:gd name="adj" fmla="val 10000"/>
          </a:avLst>
        </a:prstGeom>
        <a:solidFill>
          <a:srgbClr val="C8B18B"/>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Make a decision</a:t>
          </a:r>
        </a:p>
      </dsp:txBody>
      <dsp:txXfrm>
        <a:off x="5774686" y="1650437"/>
        <a:ext cx="2064713" cy="693978"/>
      </dsp:txXfrm>
    </dsp:sp>
    <dsp:sp modelId="{FFC10475-03F6-440B-9231-9959F383F97D}">
      <dsp:nvSpPr>
        <dsp:cNvPr id="0" name=""/>
        <dsp:cNvSpPr/>
      </dsp:nvSpPr>
      <dsp:spPr>
        <a:xfrm>
          <a:off x="5567443" y="2727342"/>
          <a:ext cx="2433556" cy="930257"/>
        </a:xfrm>
        <a:prstGeom prst="roundRect">
          <a:avLst>
            <a:gd name="adj" fmla="val 10000"/>
          </a:avLst>
        </a:prstGeom>
        <a:solidFill>
          <a:srgbClr val="0096D6"/>
        </a:solidFill>
        <a:ln w="34925"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Arrange follow-up</a:t>
          </a:r>
        </a:p>
      </dsp:txBody>
      <dsp:txXfrm>
        <a:off x="5594689" y="2754588"/>
        <a:ext cx="2379064" cy="8757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A8DDD-C758-4773-A9E7-11C451FEFDD7}">
      <dsp:nvSpPr>
        <dsp:cNvPr id="0" name=""/>
        <dsp:cNvSpPr/>
      </dsp:nvSpPr>
      <dsp:spPr>
        <a:xfrm>
          <a:off x="632619" y="0"/>
          <a:ext cx="3966685" cy="3814121"/>
        </a:xfrm>
        <a:prstGeom prst="ellipse">
          <a:avLst/>
        </a:prstGeom>
        <a:solidFill>
          <a:srgbClr val="00406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Social determinants of equity</a:t>
          </a:r>
        </a:p>
      </dsp:txBody>
      <dsp:txXfrm>
        <a:off x="1922784" y="190706"/>
        <a:ext cx="1386356" cy="572118"/>
      </dsp:txXfrm>
    </dsp:sp>
    <dsp:sp modelId="{45A76877-8BE4-4C8B-B3D0-157850932FB4}">
      <dsp:nvSpPr>
        <dsp:cNvPr id="0" name=""/>
        <dsp:cNvSpPr/>
      </dsp:nvSpPr>
      <dsp:spPr>
        <a:xfrm>
          <a:off x="1037226" y="852179"/>
          <a:ext cx="3098048" cy="2995725"/>
        </a:xfrm>
        <a:prstGeom prst="ellipse">
          <a:avLst/>
        </a:prstGeom>
        <a:solidFill>
          <a:srgbClr val="0096D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Social determinants of health</a:t>
          </a:r>
        </a:p>
      </dsp:txBody>
      <dsp:txXfrm>
        <a:off x="1864405" y="1039412"/>
        <a:ext cx="1443690" cy="561698"/>
      </dsp:txXfrm>
    </dsp:sp>
    <dsp:sp modelId="{FA7D99FD-C85B-4F22-A6EB-89E6F535731E}">
      <dsp:nvSpPr>
        <dsp:cNvPr id="0" name=""/>
        <dsp:cNvSpPr/>
      </dsp:nvSpPr>
      <dsp:spPr>
        <a:xfrm>
          <a:off x="1697388" y="2036397"/>
          <a:ext cx="1777723" cy="1777723"/>
        </a:xfrm>
        <a:prstGeom prst="ellipse">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Individual</a:t>
          </a:r>
        </a:p>
      </dsp:txBody>
      <dsp:txXfrm>
        <a:off x="1957730" y="2480828"/>
        <a:ext cx="1257040" cy="8888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AF8C2-8CEA-460F-81A7-CBEAC9D3986C}">
      <dsp:nvSpPr>
        <dsp:cNvPr id="0" name=""/>
        <dsp:cNvSpPr/>
      </dsp:nvSpPr>
      <dsp:spPr>
        <a:xfrm>
          <a:off x="1734865" y="269934"/>
          <a:ext cx="4056268" cy="4056268"/>
        </a:xfrm>
        <a:prstGeom prst="pie">
          <a:avLst>
            <a:gd name="adj1" fmla="val 16200000"/>
            <a:gd name="adj2" fmla="val 0"/>
          </a:avLst>
        </a:prstGeom>
        <a:solidFill>
          <a:srgbClr val="0096D6">
            <a:alpha val="18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b" anchorCtr="0">
          <a:noAutofit/>
        </a:bodyPr>
        <a:lstStyle/>
        <a:p>
          <a:pPr marL="0" lvl="0" indent="0" algn="ctr" defTabSz="755650">
            <a:lnSpc>
              <a:spcPct val="90000"/>
            </a:lnSpc>
            <a:spcBef>
              <a:spcPct val="0"/>
            </a:spcBef>
            <a:spcAft>
              <a:spcPct val="35000"/>
            </a:spcAft>
            <a:buNone/>
          </a:pPr>
          <a:r>
            <a:rPr lang="en-US" sz="1700" b="1" kern="1200" dirty="0">
              <a:solidFill>
                <a:srgbClr val="004065"/>
              </a:solidFill>
            </a:rPr>
            <a:t>Practices &amp; Norms</a:t>
          </a:r>
        </a:p>
        <a:p>
          <a:pPr marL="0" lvl="0" indent="0" algn="ctr" defTabSz="755650">
            <a:lnSpc>
              <a:spcPct val="90000"/>
            </a:lnSpc>
            <a:spcBef>
              <a:spcPct val="0"/>
            </a:spcBef>
            <a:spcAft>
              <a:spcPct val="35000"/>
            </a:spcAft>
            <a:buNone/>
          </a:pPr>
          <a:r>
            <a:rPr lang="en-US" sz="1700" kern="1200" dirty="0">
              <a:solidFill>
                <a:srgbClr val="004065"/>
              </a:solidFill>
            </a:rPr>
            <a:t>Unwritten “how”</a:t>
          </a:r>
          <a:endParaRPr lang="en-US" sz="1700" b="1" kern="1200" dirty="0">
            <a:solidFill>
              <a:srgbClr val="004065"/>
            </a:solidFill>
          </a:endParaRPr>
        </a:p>
      </dsp:txBody>
      <dsp:txXfrm>
        <a:off x="3888067" y="1110643"/>
        <a:ext cx="1496956" cy="1110644"/>
      </dsp:txXfrm>
    </dsp:sp>
    <dsp:sp modelId="{E81336E1-FFFF-4396-BE13-624D17E2B19B}">
      <dsp:nvSpPr>
        <dsp:cNvPr id="0" name=""/>
        <dsp:cNvSpPr/>
      </dsp:nvSpPr>
      <dsp:spPr>
        <a:xfrm>
          <a:off x="1633620" y="309529"/>
          <a:ext cx="4258757" cy="4249427"/>
        </a:xfrm>
        <a:prstGeom prst="pie">
          <a:avLst>
            <a:gd name="adj1" fmla="val 0"/>
            <a:gd name="adj2" fmla="val 5400000"/>
          </a:avLst>
        </a:prstGeom>
        <a:solidFill>
          <a:srgbClr val="FFC82E">
            <a:alpha val="18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4065"/>
              </a:solidFill>
            </a:rPr>
            <a:t>Policies</a:t>
          </a:r>
        </a:p>
        <a:p>
          <a:pPr marL="0" lvl="0" indent="0" algn="ctr" defTabSz="755650">
            <a:lnSpc>
              <a:spcPct val="90000"/>
            </a:lnSpc>
            <a:spcBef>
              <a:spcPct val="0"/>
            </a:spcBef>
            <a:spcAft>
              <a:spcPct val="35000"/>
            </a:spcAft>
            <a:buNone/>
          </a:pPr>
          <a:r>
            <a:rPr lang="en-US" sz="1700" kern="1200" dirty="0">
              <a:solidFill>
                <a:srgbClr val="004065"/>
              </a:solidFill>
            </a:rPr>
            <a:t>Written “how”</a:t>
          </a:r>
          <a:endParaRPr lang="en-US" sz="1700" b="1" kern="1200" dirty="0">
            <a:solidFill>
              <a:srgbClr val="004065"/>
            </a:solidFill>
          </a:endParaRPr>
        </a:p>
      </dsp:txBody>
      <dsp:txXfrm>
        <a:off x="3894311" y="2514678"/>
        <a:ext cx="1571684" cy="1163533"/>
      </dsp:txXfrm>
    </dsp:sp>
    <dsp:sp modelId="{A5B3C5C0-7C39-4BDF-9057-0E54BFA2DDB2}">
      <dsp:nvSpPr>
        <dsp:cNvPr id="0" name=""/>
        <dsp:cNvSpPr/>
      </dsp:nvSpPr>
      <dsp:spPr>
        <a:xfrm>
          <a:off x="1598690" y="406108"/>
          <a:ext cx="4056268" cy="4056268"/>
        </a:xfrm>
        <a:prstGeom prst="pie">
          <a:avLst>
            <a:gd name="adj1" fmla="val 5400000"/>
            <a:gd name="adj2" fmla="val 10800000"/>
          </a:avLst>
        </a:prstGeom>
        <a:solidFill>
          <a:srgbClr val="C8B18B">
            <a:alpha val="18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1">
          <a:noAutofit/>
        </a:bodyPr>
        <a:lstStyle/>
        <a:p>
          <a:pPr marL="0" lvl="0" indent="0" algn="ctr" defTabSz="755650">
            <a:lnSpc>
              <a:spcPct val="90000"/>
            </a:lnSpc>
            <a:spcBef>
              <a:spcPct val="0"/>
            </a:spcBef>
            <a:spcAft>
              <a:spcPct val="35000"/>
            </a:spcAft>
            <a:buNone/>
          </a:pPr>
          <a:r>
            <a:rPr lang="en-US" sz="1700" b="1" kern="1200" dirty="0">
              <a:solidFill>
                <a:srgbClr val="004065"/>
              </a:solidFill>
            </a:rPr>
            <a:t>Values</a:t>
          </a:r>
        </a:p>
        <a:p>
          <a:pPr marL="0" lvl="0" indent="0" algn="ctr" defTabSz="755650">
            <a:lnSpc>
              <a:spcPct val="90000"/>
            </a:lnSpc>
            <a:spcBef>
              <a:spcPct val="0"/>
            </a:spcBef>
            <a:spcAft>
              <a:spcPct val="35000"/>
            </a:spcAft>
            <a:buNone/>
          </a:pPr>
          <a:r>
            <a:rPr lang="en-US" sz="1700" kern="1200" dirty="0">
              <a:solidFill>
                <a:srgbClr val="004065"/>
              </a:solidFill>
            </a:rPr>
            <a:t>“why”</a:t>
          </a:r>
          <a:endParaRPr lang="en-US" sz="1700" b="1" kern="1200" dirty="0">
            <a:solidFill>
              <a:srgbClr val="004065"/>
            </a:solidFill>
          </a:endParaRPr>
        </a:p>
      </dsp:txBody>
      <dsp:txXfrm>
        <a:off x="2004800" y="2511022"/>
        <a:ext cx="1496956" cy="1110644"/>
      </dsp:txXfrm>
    </dsp:sp>
    <dsp:sp modelId="{93FB562D-F9A2-462B-84AA-EB8E8C75FD35}">
      <dsp:nvSpPr>
        <dsp:cNvPr id="0" name=""/>
        <dsp:cNvSpPr/>
      </dsp:nvSpPr>
      <dsp:spPr>
        <a:xfrm>
          <a:off x="1598690" y="269934"/>
          <a:ext cx="4056268" cy="4056268"/>
        </a:xfrm>
        <a:prstGeom prst="pie">
          <a:avLst>
            <a:gd name="adj1" fmla="val 10800000"/>
            <a:gd name="adj2" fmla="val 16200000"/>
          </a:avLst>
        </a:prstGeom>
        <a:solidFill>
          <a:srgbClr val="004065">
            <a:alpha val="18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rgbClr val="004065"/>
              </a:solidFill>
            </a:rPr>
            <a:t>Structures</a:t>
          </a:r>
        </a:p>
        <a:p>
          <a:pPr marL="0" lvl="0" indent="0" algn="ctr" defTabSz="711200">
            <a:lnSpc>
              <a:spcPct val="90000"/>
            </a:lnSpc>
            <a:spcBef>
              <a:spcPct val="0"/>
            </a:spcBef>
            <a:spcAft>
              <a:spcPct val="35000"/>
            </a:spcAft>
            <a:buNone/>
          </a:pPr>
          <a:r>
            <a:rPr lang="en-US" sz="1700" kern="1200" dirty="0">
              <a:solidFill>
                <a:srgbClr val="004065"/>
              </a:solidFill>
            </a:rPr>
            <a:t>“who” “what” “when” “where”</a:t>
          </a:r>
          <a:endParaRPr lang="en-US" sz="1700" b="1" kern="1200" dirty="0">
            <a:solidFill>
              <a:srgbClr val="004065"/>
            </a:solidFill>
          </a:endParaRPr>
        </a:p>
      </dsp:txBody>
      <dsp:txXfrm>
        <a:off x="2004800" y="1110643"/>
        <a:ext cx="1496956" cy="1110644"/>
      </dsp:txXfrm>
    </dsp:sp>
    <dsp:sp modelId="{8BC145E5-6FC0-4562-8293-6C18325EACE6}">
      <dsp:nvSpPr>
        <dsp:cNvPr id="0" name=""/>
        <dsp:cNvSpPr/>
      </dsp:nvSpPr>
      <dsp:spPr>
        <a:xfrm>
          <a:off x="1483763" y="18831"/>
          <a:ext cx="4558473" cy="4558473"/>
        </a:xfrm>
        <a:prstGeom prst="circularArrow">
          <a:avLst>
            <a:gd name="adj1" fmla="val 5085"/>
            <a:gd name="adj2" fmla="val 327528"/>
            <a:gd name="adj3" fmla="val 21272472"/>
            <a:gd name="adj4" fmla="val 16200000"/>
            <a:gd name="adj5" fmla="val 5932"/>
          </a:avLst>
        </a:prstGeom>
        <a:solidFill>
          <a:srgbClr val="0096D6"/>
        </a:solidFill>
        <a:ln w="31750">
          <a:solidFill>
            <a:srgbClr val="0096D6"/>
          </a:solidFill>
        </a:ln>
        <a:effectLst/>
      </dsp:spPr>
      <dsp:style>
        <a:lnRef idx="0">
          <a:scrgbClr r="0" g="0" b="0"/>
        </a:lnRef>
        <a:fillRef idx="1">
          <a:scrgbClr r="0" g="0" b="0"/>
        </a:fillRef>
        <a:effectRef idx="0">
          <a:scrgbClr r="0" g="0" b="0"/>
        </a:effectRef>
        <a:fontRef idx="minor">
          <a:schemeClr val="lt1"/>
        </a:fontRef>
      </dsp:style>
    </dsp:sp>
    <dsp:sp modelId="{E78BB4E0-E590-49D7-BBB5-640608509D4F}">
      <dsp:nvSpPr>
        <dsp:cNvPr id="0" name=""/>
        <dsp:cNvSpPr/>
      </dsp:nvSpPr>
      <dsp:spPr>
        <a:xfrm>
          <a:off x="1482864" y="154149"/>
          <a:ext cx="4558473" cy="4558473"/>
        </a:xfrm>
        <a:prstGeom prst="circularArrow">
          <a:avLst>
            <a:gd name="adj1" fmla="val 5085"/>
            <a:gd name="adj2" fmla="val 327528"/>
            <a:gd name="adj3" fmla="val 5072472"/>
            <a:gd name="adj4" fmla="val 0"/>
            <a:gd name="adj5" fmla="val 5932"/>
          </a:avLst>
        </a:prstGeom>
        <a:solidFill>
          <a:srgbClr val="FFC82E"/>
        </a:solidFill>
        <a:ln w="25400">
          <a:solidFill>
            <a:srgbClr val="FFC82E"/>
          </a:solidFill>
        </a:ln>
        <a:effectLst/>
      </dsp:spPr>
      <dsp:style>
        <a:lnRef idx="0">
          <a:scrgbClr r="0" g="0" b="0"/>
        </a:lnRef>
        <a:fillRef idx="1">
          <a:scrgbClr r="0" g="0" b="0"/>
        </a:fillRef>
        <a:effectRef idx="0">
          <a:scrgbClr r="0" g="0" b="0"/>
        </a:effectRef>
        <a:fontRef idx="minor">
          <a:schemeClr val="lt1"/>
        </a:fontRef>
      </dsp:style>
    </dsp:sp>
    <dsp:sp modelId="{3CF8FBE4-A78B-4AF1-B559-40F2ADDD75C6}">
      <dsp:nvSpPr>
        <dsp:cNvPr id="0" name=""/>
        <dsp:cNvSpPr/>
      </dsp:nvSpPr>
      <dsp:spPr>
        <a:xfrm>
          <a:off x="1347588" y="155006"/>
          <a:ext cx="4558473" cy="4558473"/>
        </a:xfrm>
        <a:prstGeom prst="circularArrow">
          <a:avLst>
            <a:gd name="adj1" fmla="val 5085"/>
            <a:gd name="adj2" fmla="val 327528"/>
            <a:gd name="adj3" fmla="val 10472472"/>
            <a:gd name="adj4" fmla="val 5400000"/>
            <a:gd name="adj5" fmla="val 5932"/>
          </a:avLst>
        </a:prstGeom>
        <a:solidFill>
          <a:srgbClr val="C8B18B"/>
        </a:solidFill>
        <a:ln w="25400">
          <a:solidFill>
            <a:srgbClr val="C8B18B"/>
          </a:solidFill>
        </a:ln>
        <a:effectLst/>
      </dsp:spPr>
      <dsp:style>
        <a:lnRef idx="0">
          <a:scrgbClr r="0" g="0" b="0"/>
        </a:lnRef>
        <a:fillRef idx="1">
          <a:scrgbClr r="0" g="0" b="0"/>
        </a:fillRef>
        <a:effectRef idx="0">
          <a:scrgbClr r="0" g="0" b="0"/>
        </a:effectRef>
        <a:fontRef idx="minor">
          <a:schemeClr val="lt1"/>
        </a:fontRef>
      </dsp:style>
    </dsp:sp>
    <dsp:sp modelId="{6ECCC951-D0FD-426C-9BFA-F67634ED2A0D}">
      <dsp:nvSpPr>
        <dsp:cNvPr id="0" name=""/>
        <dsp:cNvSpPr/>
      </dsp:nvSpPr>
      <dsp:spPr>
        <a:xfrm>
          <a:off x="1347588" y="18831"/>
          <a:ext cx="4558473" cy="4558473"/>
        </a:xfrm>
        <a:prstGeom prst="circularArrow">
          <a:avLst>
            <a:gd name="adj1" fmla="val 5085"/>
            <a:gd name="adj2" fmla="val 327528"/>
            <a:gd name="adj3" fmla="val 15872472"/>
            <a:gd name="adj4" fmla="val 10800000"/>
            <a:gd name="adj5" fmla="val 5932"/>
          </a:avLst>
        </a:prstGeom>
        <a:solidFill>
          <a:srgbClr val="004065"/>
        </a:solidFill>
        <a:ln w="25400">
          <a:solidFill>
            <a:srgbClr val="004065"/>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E3D2F-D294-46C3-9048-7843512945A0}">
      <dsp:nvSpPr>
        <dsp:cNvPr id="0" name=""/>
        <dsp:cNvSpPr/>
      </dsp:nvSpPr>
      <dsp:spPr>
        <a:xfrm rot="10800000">
          <a:off x="0" y="0"/>
          <a:ext cx="7369790" cy="1482298"/>
        </a:xfrm>
        <a:prstGeom prst="trapezoid">
          <a:avLst>
            <a:gd name="adj" fmla="val 82864"/>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Institutionalized</a:t>
          </a:r>
        </a:p>
      </dsp:txBody>
      <dsp:txXfrm rot="-10800000">
        <a:off x="1289713" y="0"/>
        <a:ext cx="4790363" cy="1482298"/>
      </dsp:txXfrm>
    </dsp:sp>
    <dsp:sp modelId="{8625AB8C-8BF3-427F-A5F9-453BCFE9795F}">
      <dsp:nvSpPr>
        <dsp:cNvPr id="0" name=""/>
        <dsp:cNvSpPr/>
      </dsp:nvSpPr>
      <dsp:spPr>
        <a:xfrm rot="10800000">
          <a:off x="1123155" y="1448916"/>
          <a:ext cx="5123478" cy="1482298"/>
        </a:xfrm>
        <a:prstGeom prst="trapezoid">
          <a:avLst>
            <a:gd name="adj" fmla="val 82864"/>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Personally-mediated</a:t>
          </a:r>
        </a:p>
      </dsp:txBody>
      <dsp:txXfrm rot="-10800000">
        <a:off x="2019764" y="1448916"/>
        <a:ext cx="3330260" cy="1482298"/>
      </dsp:txXfrm>
    </dsp:sp>
    <dsp:sp modelId="{E5A15A1C-B0E2-4043-A40D-8E1E7AFFBA4D}">
      <dsp:nvSpPr>
        <dsp:cNvPr id="0" name=""/>
        <dsp:cNvSpPr/>
      </dsp:nvSpPr>
      <dsp:spPr>
        <a:xfrm rot="10800000">
          <a:off x="2215076" y="2897833"/>
          <a:ext cx="2939637" cy="1482298"/>
        </a:xfrm>
        <a:prstGeom prst="trapezoid">
          <a:avLst>
            <a:gd name="adj" fmla="val 82864"/>
          </a:avLst>
        </a:prstGeom>
        <a:solidFill>
          <a:srgbClr val="FFC8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1">
          <a:noAutofit/>
        </a:bodyPr>
        <a:lstStyle/>
        <a:p>
          <a:pPr marL="0" lvl="0" indent="0" algn="ctr" defTabSz="1066800">
            <a:lnSpc>
              <a:spcPct val="90000"/>
            </a:lnSpc>
            <a:spcBef>
              <a:spcPct val="0"/>
            </a:spcBef>
            <a:spcAft>
              <a:spcPct val="35000"/>
            </a:spcAft>
            <a:buNone/>
          </a:pPr>
          <a:endParaRPr lang="en-US" sz="2400" kern="1200" dirty="0">
            <a:solidFill>
              <a:srgbClr val="004065"/>
            </a:solidFill>
          </a:endParaRPr>
        </a:p>
        <a:p>
          <a:pPr marL="0" lvl="0" indent="0" algn="ctr" defTabSz="1066800">
            <a:lnSpc>
              <a:spcPct val="90000"/>
            </a:lnSpc>
            <a:spcBef>
              <a:spcPct val="0"/>
            </a:spcBef>
            <a:spcAft>
              <a:spcPct val="35000"/>
            </a:spcAft>
            <a:buNone/>
          </a:pPr>
          <a:r>
            <a:rPr lang="en-US" sz="2400" kern="1200" dirty="0">
              <a:solidFill>
                <a:schemeClr val="bg1"/>
              </a:solidFill>
            </a:rPr>
            <a:t>Internalized</a:t>
          </a:r>
        </a:p>
      </dsp:txBody>
      <dsp:txXfrm rot="-10800000">
        <a:off x="2215076" y="2897833"/>
        <a:ext cx="2939637" cy="1482298"/>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3D4A36D-E0E0-4A0D-958D-803778F20342}" type="datetimeFigureOut">
              <a:rPr lang="en-US" smtClean="0"/>
              <a:pPr/>
              <a:t>4/18/2025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76CD602-24D8-48F8-A1C6-50E859B70BB2}" type="slidenum">
              <a:rPr lang="en-US" smtClean="0"/>
              <a:pPr/>
              <a:t>‹#›</a:t>
            </a:fld>
            <a:endParaRPr lang="en-US"/>
          </a:p>
        </p:txBody>
      </p:sp>
    </p:spTree>
    <p:extLst>
      <p:ext uri="{BB962C8B-B14F-4D97-AF65-F5344CB8AC3E}">
        <p14:creationId xmlns:p14="http://schemas.microsoft.com/office/powerpoint/2010/main" val="2094588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61CCB2-BA87-4E65-9DDD-3A031EC89471}" type="datetimeFigureOut">
              <a:rPr lang="en-US" smtClean="0"/>
              <a:pPr/>
              <a:t>4/18/2025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86F15E9-0BE7-4FE3-9441-9D32F4679029}" type="slidenum">
              <a:rPr lang="en-US" smtClean="0"/>
              <a:pPr/>
              <a:t>‹#›</a:t>
            </a:fld>
            <a:endParaRPr lang="en-US"/>
          </a:p>
        </p:txBody>
      </p:sp>
    </p:spTree>
    <p:extLst>
      <p:ext uri="{BB962C8B-B14F-4D97-AF65-F5344CB8AC3E}">
        <p14:creationId xmlns:p14="http://schemas.microsoft.com/office/powerpoint/2010/main" val="295186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youtube.com/watch?v=crAv5ttax2I"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implicit.harvard.edu/implicit/iatdetails.html"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3" Type="http://schemas.openxmlformats.org/officeDocument/2006/relationships/hyperlink" Target="https://lgbthealthlink.files.wordpress.com/2017/04/cropped-cropped-lgbthealthlink-500-350.png" TargetMode="External"/><Relationship Id="rId2" Type="http://schemas.openxmlformats.org/officeDocument/2006/relationships/slide" Target="../slides/slide192.xml"/><Relationship Id="rId1" Type="http://schemas.openxmlformats.org/officeDocument/2006/relationships/notesMaster" Target="../notesMasters/notesMaster1.xml"/><Relationship Id="rId5" Type="http://schemas.openxmlformats.org/officeDocument/2006/relationships/hyperlink" Target="https://i.vimeocdn.com/portrait/8548384_300x300" TargetMode="External"/><Relationship Id="rId4" Type="http://schemas.openxmlformats.org/officeDocument/2006/relationships/hyperlink" Target="https://pbs.twimg.com/profile_images/1319608375/square_LOGO.jpg" TargetMode="Externa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3" Type="http://schemas.openxmlformats.org/officeDocument/2006/relationships/hyperlink" Target="https://vimeo.com/94700155" TargetMode="External"/><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3" Type="http://schemas.openxmlformats.org/officeDocument/2006/relationships/hyperlink" Target="http://centerforrefugeehealth.com/wp-content/uploads/2016/06/6-12-215-PM-Barriers-and-Facilitators-to-Cervical-Cancer-Screening-in-Middle-Eastern-Refugee-Women-Resettled-in-Philadelphia-A-Qualative-Analysis-of-Patient-and-Provider-Perceptions-Payton.pdf" TargetMode="External"/><Relationship Id="rId2" Type="http://schemas.openxmlformats.org/officeDocument/2006/relationships/slide" Target="../slides/slide337.xml"/><Relationship Id="rId1" Type="http://schemas.openxmlformats.org/officeDocument/2006/relationships/notesMaster" Target="../notesMasters/notesMaster1.xml"/><Relationship Id="rId4" Type="http://schemas.openxmlformats.org/officeDocument/2006/relationships/hyperlink" Target="http://www.massgeneral.org/cchi/assets/Sanja%20Breast%20Scrng%20Iraqi%20RJIMH%202011.pdf" TargetMode="Externa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mmwr/preview/mmwrhtml/su6203a2.htm?s_cid=su6203a2_w"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dc.gov/mmwr/pdf/other/su6001.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sfgate.com/opinion/openforum/article/Funding-healthy-society-helps-cure-health-care-3177542.php"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Welcome to the Together-Equitable-Accessible-Meaningful (TEAM) Training. This introduction will cover the goals of the training, define common terms used throughout and provide an overview of the training so you can know what to expect as you move through the lessons. </a:t>
            </a:r>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600" kern="1200" dirty="0">
                <a:solidFill>
                  <a:schemeClr val="tx1"/>
                </a:solidFill>
                <a:effectLst/>
                <a:latin typeface="+mn-lt"/>
                <a:ea typeface="+mn-ea"/>
                <a:cs typeface="+mn-cs"/>
              </a:rPr>
              <a:t>Welcome to Module 1, Lesson 1: Patient Engagement</a:t>
            </a:r>
            <a:r>
              <a:rPr lang="en-US" sz="1600" kern="1200" baseline="0" dirty="0">
                <a:solidFill>
                  <a:schemeClr val="tx1"/>
                </a:solidFill>
                <a:effectLst/>
                <a:latin typeface="+mn-lt"/>
                <a:ea typeface="+mn-ea"/>
                <a:cs typeface="+mn-cs"/>
              </a:rPr>
              <a:t> in Research</a:t>
            </a:r>
            <a:endParaRPr lang="en-US" sz="1600"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11</a:t>
            </a:fld>
            <a:endParaRPr lang="en-US" alt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101</a:t>
            </a:fld>
            <a:endParaRPr lang="en-US"/>
          </a:p>
        </p:txBody>
      </p:sp>
    </p:spTree>
    <p:extLst>
      <p:ext uri="{BB962C8B-B14F-4D97-AF65-F5344CB8AC3E}">
        <p14:creationId xmlns:p14="http://schemas.microsoft.com/office/powerpoint/2010/main" val="29866415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Let’s review some of the big-picture factors that perpetuate disparities in cancer and its care. By understanding these factors and others, we can begin to create strategies to achieve health equity.</a:t>
            </a:r>
          </a:p>
          <a:p>
            <a:r>
              <a:rPr lang="en-US" kern="1200" dirty="0">
                <a:effectLst/>
                <a:latin typeface="+mn-lt"/>
                <a:ea typeface="+mn-ea"/>
                <a:cs typeface="+mn-cs"/>
              </a:rPr>
              <a:t> </a:t>
            </a:r>
          </a:p>
          <a:p>
            <a:r>
              <a:rPr lang="en-US" kern="1200" dirty="0">
                <a:effectLst/>
                <a:latin typeface="+mn-lt"/>
                <a:ea typeface="+mn-ea"/>
                <a:cs typeface="+mn-cs"/>
              </a:rPr>
              <a:t>Cancer disparities are often created or worsened when advances in the prevention or control of the disease do not reach all communities in the same way. </a:t>
            </a:r>
          </a:p>
          <a:p>
            <a:endParaRPr lang="en-US" kern="1200" dirty="0">
              <a:effectLst/>
              <a:latin typeface="+mn-lt"/>
              <a:ea typeface="+mn-ea"/>
              <a:cs typeface="+mn-cs"/>
            </a:endParaRPr>
          </a:p>
          <a:p>
            <a:r>
              <a:rPr lang="en-US" kern="1200" dirty="0">
                <a:effectLst/>
                <a:latin typeface="+mn-lt"/>
                <a:ea typeface="+mn-ea"/>
                <a:cs typeface="+mn-cs"/>
              </a:rPr>
              <a:t>When a type of cancer is able to be screened for or treated more effectively with a new technique, people in positions of advantage are more likely to benefit from this advancement, whereas individuals who are disadvantaged may not benefit to the same extent due to barriers in access to or the delivery of care. </a:t>
            </a:r>
          </a:p>
          <a:p>
            <a:r>
              <a:rPr lang="en-US" kern="1200" dirty="0">
                <a:effectLst/>
                <a:latin typeface="+mn-lt"/>
                <a:ea typeface="+mn-ea"/>
                <a:cs typeface="+mn-cs"/>
              </a:rPr>
              <a:t> </a:t>
            </a:r>
          </a:p>
          <a:p>
            <a:r>
              <a:rPr lang="en-US" kern="1200" dirty="0">
                <a:effectLst/>
                <a:latin typeface="+mn-lt"/>
                <a:ea typeface="+mn-ea"/>
                <a:cs typeface="+mn-cs"/>
              </a:rPr>
              <a:t>Barriers to accessing cancer treatment can include lack of specialized cancer care at local clinics or treatment facilities, distance to cancer care treatment or clinical trials, transportation issues, financial and insurance issues and more. These barriers in accessing cancer treatment can lead to a lower quality of life for cancer survivors. </a:t>
            </a:r>
          </a:p>
          <a:p>
            <a:r>
              <a:rPr lang="en-US" kern="1200" dirty="0">
                <a:effectLst/>
                <a:latin typeface="+mn-lt"/>
                <a:ea typeface="+mn-ea"/>
                <a:cs typeface="+mn-cs"/>
              </a:rPr>
              <a:t> </a:t>
            </a:r>
          </a:p>
          <a:p>
            <a:r>
              <a:rPr lang="en-US" kern="1200" dirty="0">
                <a:effectLst/>
                <a:latin typeface="+mn-lt"/>
                <a:ea typeface="+mn-ea"/>
                <a:cs typeface="+mn-cs"/>
              </a:rPr>
              <a:t>Minority communities also continue to face disparities in the delivery of care, including quality of care, timeliness of care and health outcomes. These disparities can often be attributed to factors like poor provider-patient communication and provider bias that disproportionately affect minority communities. </a:t>
            </a:r>
          </a:p>
        </p:txBody>
      </p:sp>
      <p:sp>
        <p:nvSpPr>
          <p:cNvPr id="4" name="Slide Number Placeholder 3"/>
          <p:cNvSpPr>
            <a:spLocks noGrp="1"/>
          </p:cNvSpPr>
          <p:nvPr>
            <p:ph type="sldNum" sz="quarter" idx="10"/>
          </p:nvPr>
        </p:nvSpPr>
        <p:spPr/>
        <p:txBody>
          <a:bodyPr/>
          <a:lstStyle/>
          <a:p>
            <a:fld id="{D3BF5610-24F1-4A47-ACE6-BA6D56DCF6EC}" type="slidenum">
              <a:rPr lang="en-US" smtClean="0"/>
              <a:t>102</a:t>
            </a:fld>
            <a:endParaRPr lang="en-US"/>
          </a:p>
        </p:txBody>
      </p:sp>
    </p:spTree>
    <p:extLst>
      <p:ext uri="{BB962C8B-B14F-4D97-AF65-F5344CB8AC3E}">
        <p14:creationId xmlns:p14="http://schemas.microsoft.com/office/powerpoint/2010/main" val="35163951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103</a:t>
            </a:fld>
            <a:endParaRPr lang="en-US"/>
          </a:p>
        </p:txBody>
      </p:sp>
    </p:spTree>
    <p:extLst>
      <p:ext uri="{BB962C8B-B14F-4D97-AF65-F5344CB8AC3E}">
        <p14:creationId xmlns:p14="http://schemas.microsoft.com/office/powerpoint/2010/main" val="19292278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104</a:t>
            </a:fld>
            <a:endParaRPr lang="en-US"/>
          </a:p>
        </p:txBody>
      </p:sp>
    </p:spTree>
    <p:extLst>
      <p:ext uri="{BB962C8B-B14F-4D97-AF65-F5344CB8AC3E}">
        <p14:creationId xmlns:p14="http://schemas.microsoft.com/office/powerpoint/2010/main" val="41445930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 addition to the social structures of inequity that lead to health disparities in the face of medical and public health advancements, the lack of research regarding certain underserved or vulnerable populations also perpetuates disparities. Without studies examining differences in groups’ experiences with cancer, health disparities go overlooked. </a:t>
            </a:r>
          </a:p>
          <a:p>
            <a:endParaRPr lang="en-US" kern="1200" dirty="0">
              <a:effectLst/>
              <a:latin typeface="+mn-lt"/>
              <a:ea typeface="+mn-ea"/>
              <a:cs typeface="+mn-cs"/>
            </a:endParaRPr>
          </a:p>
          <a:p>
            <a:r>
              <a:rPr lang="en-US" kern="1200" dirty="0">
                <a:effectLst/>
                <a:latin typeface="+mn-lt"/>
                <a:ea typeface="+mn-ea"/>
                <a:cs typeface="+mn-cs"/>
              </a:rPr>
              <a:t>A great example of this is in the LGBTQI communities. As we mentioned in the lesson on Patient Engagement in Research, people’s sexual orientation and gender identity are not measured in cancer surveillance and large-scale data collection from national and international health agencies, and these data are not routinely collected in clinical electronic health records and public health cancer registries.</a:t>
            </a:r>
          </a:p>
          <a:p>
            <a:endParaRPr lang="en-US" kern="1200" dirty="0">
              <a:effectLst/>
              <a:latin typeface="+mn-lt"/>
              <a:ea typeface="+mn-ea"/>
              <a:cs typeface="+mn-cs"/>
            </a:endParaRPr>
          </a:p>
          <a:p>
            <a:r>
              <a:rPr lang="en-US" kern="1200" dirty="0">
                <a:effectLst/>
                <a:latin typeface="+mn-lt"/>
                <a:ea typeface="+mn-ea"/>
                <a:cs typeface="+mn-cs"/>
              </a:rPr>
              <a:t>Federal and state governments can take a key step toward uncovering these masked health disparities by requiring the collection of demographics like race and ethnicity as</a:t>
            </a:r>
            <a:r>
              <a:rPr lang="en-US" kern="1200" baseline="0" dirty="0">
                <a:effectLst/>
                <a:latin typeface="+mn-lt"/>
                <a:ea typeface="+mn-ea"/>
                <a:cs typeface="+mn-cs"/>
              </a:rPr>
              <a:t> well as</a:t>
            </a:r>
            <a:r>
              <a:rPr lang="en-US" kern="1200" dirty="0">
                <a:effectLst/>
                <a:latin typeface="+mn-lt"/>
                <a:ea typeface="+mn-ea"/>
                <a:cs typeface="+mn-cs"/>
              </a:rPr>
              <a:t> sexual orientation and gender identity on large-scale surveys. </a:t>
            </a:r>
          </a:p>
          <a:p>
            <a:endParaRPr lang="en-US" kern="1200" dirty="0">
              <a:effectLst/>
              <a:latin typeface="+mn-lt"/>
              <a:ea typeface="+mn-ea"/>
              <a:cs typeface="+mn-cs"/>
            </a:endParaRPr>
          </a:p>
          <a:p>
            <a:r>
              <a:rPr lang="en-US" kern="1200" dirty="0">
                <a:effectLst/>
                <a:latin typeface="+mn-lt"/>
                <a:ea typeface="+mn-ea"/>
                <a:cs typeface="+mn-cs"/>
              </a:rPr>
              <a:t>The NIH, in conjunction with the Agency for Healthcare Research and Quality (AHRQ), can also formally designate a population as a health disparity population. </a:t>
            </a:r>
          </a:p>
          <a:p>
            <a:endParaRPr lang="en-US" kern="1200" dirty="0">
              <a:effectLst/>
              <a:latin typeface="+mn-lt"/>
              <a:ea typeface="+mn-ea"/>
              <a:cs typeface="+mn-cs"/>
            </a:endParaRPr>
          </a:p>
          <a:p>
            <a:r>
              <a:rPr lang="en-US" kern="1200" dirty="0">
                <a:effectLst/>
                <a:latin typeface="+mn-lt"/>
                <a:ea typeface="+mn-ea"/>
                <a:cs typeface="+mn-cs"/>
              </a:rPr>
              <a:t>By assigning this status – such as was assigned to the LGBTQI population in 2016 – NIH can leverage its role to advance and prioritize research on these health disparity populations. It does so by offering greater research opportunities, extending grant eligibility and providing greater research funding allocation to studies that examine the needs of health disparity populations. </a:t>
            </a:r>
          </a:p>
          <a:p>
            <a:endParaRPr lang="en-US" kern="1200" dirty="0">
              <a:effectLst/>
              <a:latin typeface="+mn-lt"/>
              <a:ea typeface="+mn-ea"/>
              <a:cs typeface="+mn-cs"/>
            </a:endParaRPr>
          </a:p>
          <a:p>
            <a:endParaRPr lang="en-US" dirty="0"/>
          </a:p>
          <a:p>
            <a:endParaRPr lang="en-US" sz="1200" kern="1200" baseline="300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105</a:t>
            </a:fld>
            <a:endParaRPr lang="en-US" dirty="0"/>
          </a:p>
        </p:txBody>
      </p:sp>
    </p:spTree>
    <p:extLst>
      <p:ext uri="{BB962C8B-B14F-4D97-AF65-F5344CB8AC3E}">
        <p14:creationId xmlns:p14="http://schemas.microsoft.com/office/powerpoint/2010/main" val="23467410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Now that we’ve discussed factors that broadly contribute to population cancer disparities— such as lack of research, system barriers to cancer care, discrimination and oppression—in the next lesson, we’ll touch more closely on implicit bias, which can create barriers for individuals in accessing and receiving cancer care.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We offer strategies that both individuals and systems can adopt to address implicit bias in order to improve cancer health equity.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1633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In this lesson, you learned to:</a:t>
            </a:r>
          </a:p>
          <a:p>
            <a:pPr marL="171450" lvl="0" indent="-171450">
              <a:buFont typeface="Arial" panose="020B0604020202020204" pitchFamily="34" charset="0"/>
              <a:buChar char="•"/>
            </a:pPr>
            <a:r>
              <a:rPr lang="en-US" sz="1600" dirty="0"/>
              <a:t>Identify factors and barriers that lead to health inequities</a:t>
            </a:r>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107</a:t>
            </a:fld>
            <a:endParaRPr lang="en-US"/>
          </a:p>
        </p:txBody>
      </p:sp>
    </p:spTree>
    <p:extLst>
      <p:ext uri="{BB962C8B-B14F-4D97-AF65-F5344CB8AC3E}">
        <p14:creationId xmlns:p14="http://schemas.microsoft.com/office/powerpoint/2010/main" val="32692296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108</a:t>
            </a:fld>
            <a:endParaRPr lang="en-US"/>
          </a:p>
        </p:txBody>
      </p:sp>
    </p:spTree>
    <p:extLst>
      <p:ext uri="{BB962C8B-B14F-4D97-AF65-F5344CB8AC3E}">
        <p14:creationId xmlns:p14="http://schemas.microsoft.com/office/powerpoint/2010/main" val="28651080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109</a:t>
            </a:fld>
            <a:endParaRPr lang="en-US"/>
          </a:p>
        </p:txBody>
      </p:sp>
    </p:spTree>
    <p:extLst>
      <p:ext uri="{BB962C8B-B14F-4D97-AF65-F5344CB8AC3E}">
        <p14:creationId xmlns:p14="http://schemas.microsoft.com/office/powerpoint/2010/main" val="29449953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F5610-24F1-4A47-ACE6-BA6D56DCF6EC}" type="slidenum">
              <a:rPr lang="en-US" smtClean="0"/>
              <a:t>110</a:t>
            </a:fld>
            <a:endParaRPr lang="en-US"/>
          </a:p>
        </p:txBody>
      </p:sp>
    </p:spTree>
    <p:extLst>
      <p:ext uri="{BB962C8B-B14F-4D97-AF65-F5344CB8AC3E}">
        <p14:creationId xmlns:p14="http://schemas.microsoft.com/office/powerpoint/2010/main" val="65950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a:t>
            </a:r>
            <a:r>
              <a:rPr lang="en-US" sz="1600" kern="1200" baseline="0" dirty="0">
                <a:solidFill>
                  <a:schemeClr val="tx1"/>
                </a:solidFill>
                <a:effectLst/>
                <a:latin typeface="+mn-lt"/>
                <a:ea typeface="+mn-ea"/>
                <a:cs typeface="+mn-cs"/>
              </a:rPr>
              <a:t> matter experts </a:t>
            </a:r>
            <a:r>
              <a:rPr lang="en-US" sz="1600" kern="1200" dirty="0">
                <a:solidFill>
                  <a:schemeClr val="tx1"/>
                </a:solidFill>
                <a:effectLst/>
                <a:latin typeface="+mn-lt"/>
                <a:ea typeface="+mn-ea"/>
                <a:cs typeface="+mn-cs"/>
              </a:rPr>
              <a:t>for their review of and contributions to this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BF5610-24F1-4A47-ACE6-BA6D56DCF6EC}" type="slidenum">
              <a:rPr lang="en-US" smtClean="0"/>
              <a:t>111</a:t>
            </a:fld>
            <a:endParaRPr lang="en-US"/>
          </a:p>
        </p:txBody>
      </p:sp>
    </p:spTree>
    <p:extLst>
      <p:ext uri="{BB962C8B-B14F-4D97-AF65-F5344CB8AC3E}">
        <p14:creationId xmlns:p14="http://schemas.microsoft.com/office/powerpoint/2010/main" val="26979097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600" kern="1200" dirty="0">
                <a:solidFill>
                  <a:schemeClr val="tx1"/>
                </a:solidFill>
                <a:effectLst/>
                <a:latin typeface="+mn-lt"/>
                <a:ea typeface="+mn-ea"/>
                <a:cs typeface="+mn-cs"/>
              </a:rPr>
              <a:t>Welcome to Module 2, Lesson 2: Normalizing Implicit</a:t>
            </a:r>
            <a:r>
              <a:rPr lang="en-US" sz="1600" kern="1200" baseline="0" dirty="0">
                <a:solidFill>
                  <a:schemeClr val="tx1"/>
                </a:solidFill>
                <a:effectLst/>
                <a:latin typeface="+mn-lt"/>
                <a:ea typeface="+mn-ea"/>
                <a:cs typeface="+mn-cs"/>
              </a:rPr>
              <a:t> Bias</a:t>
            </a:r>
            <a:endParaRPr lang="en-US" sz="1600"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112</a:t>
            </a:fld>
            <a:endParaRPr lang="en-US"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113</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effectLst/>
                <a:latin typeface="+mn-lt"/>
                <a:ea typeface="+mn-ea"/>
                <a:cs typeface="+mn-cs"/>
              </a:rPr>
              <a:t>After completing this lesson, you will be able to:</a:t>
            </a:r>
          </a:p>
          <a:p>
            <a:endParaRPr lang="en-US" sz="1600" kern="1200" dirty="0">
              <a:effectLst/>
              <a:latin typeface="+mn-lt"/>
              <a:ea typeface="+mn-ea"/>
              <a:cs typeface="+mn-cs"/>
            </a:endParaRPr>
          </a:p>
          <a:p>
            <a:pPr lvl="0"/>
            <a:r>
              <a:rPr lang="en-US" sz="1600" dirty="0"/>
              <a:t>Describe how implicit bias and assumptions adversely influence patient-provider communication and care </a:t>
            </a:r>
          </a:p>
          <a:p>
            <a:pPr lvl="0"/>
            <a:endParaRPr lang="en-US" sz="1600" dirty="0"/>
          </a:p>
          <a:p>
            <a:pPr lvl="0"/>
            <a:r>
              <a:rPr lang="en-US" sz="1600" dirty="0"/>
              <a:t>Identify strategies to assess and mitigate provider implicit bias in interactions with patients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114</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Implicit bias is a term used to describe the assumptions or stereotypes we hold that often influence our thoughts towards or interactions with people without us even knowing. These biases we hold are stimulated unintentionally. Implicit bias is developed through the following process:</a:t>
            </a:r>
          </a:p>
          <a:p>
            <a:r>
              <a:rPr lang="en-US"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Attitudes are formed from past experiences, but a person cannot necessarily connect these attitudes to past experiences consciously;</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The attitudes then create favorable or unfavorable feelings or thoughts towards others; and</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The attitudes serve as the basis for judgments or actions. However, a person makes these judgments or actions automatically without realizing it or realizing that these existing, long-held attitudes are the cause.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Another way to think about implicit bias is through the analogy of a file cabinet. We use categories to organize our thoughts, and this process extends to people (categorizing them by age, gender, race and other factors). We develop thoughts about a person based on experience – whether it is our own experience or experiences shared with us through others, like our social networks or the media.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We then create files for that group of people based on those experiences. When we meet a new individual from that group, we pull out this file from our mental file cabinet to orient our thinking about that person even before interacting with them. It is human nature to use these files to guide our thinking, and this mental shortcut is something that everyone does through no fault of their own. </a:t>
            </a:r>
          </a:p>
          <a:p>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These “files” are called schemas. Our brain develops schemas to act as mental shortcuts. We create categories in our mind and recognize those categorized objects without thinking about them. For example, we have a schema for an equal four-sided figure: it is a square. We do not stop and think about the name of such object when we see it. Instead, it is unconscious. We also assign people into schemas using categories of race, age, gender and more. It is important to remember that schemas come from the world around us including families, friends, schools, media and much more.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115</a:t>
            </a:fld>
            <a:endParaRPr lang="en-US" dirty="0"/>
          </a:p>
        </p:txBody>
      </p:sp>
    </p:spTree>
    <p:extLst>
      <p:ext uri="{BB962C8B-B14F-4D97-AF65-F5344CB8AC3E}">
        <p14:creationId xmlns:p14="http://schemas.microsoft.com/office/powerpoint/2010/main" val="23799517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116</a:t>
            </a:fld>
            <a:endParaRPr lang="en-US" dirty="0"/>
          </a:p>
        </p:txBody>
      </p:sp>
    </p:spTree>
    <p:extLst>
      <p:ext uri="{BB962C8B-B14F-4D97-AF65-F5344CB8AC3E}">
        <p14:creationId xmlns:p14="http://schemas.microsoft.com/office/powerpoint/2010/main" val="35561996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117</a:t>
            </a:fld>
            <a:endParaRPr lang="en-US" dirty="0"/>
          </a:p>
        </p:txBody>
      </p:sp>
    </p:spTree>
    <p:extLst>
      <p:ext uri="{BB962C8B-B14F-4D97-AF65-F5344CB8AC3E}">
        <p14:creationId xmlns:p14="http://schemas.microsoft.com/office/powerpoint/2010/main" val="34462537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Let’s watch a brief video that helps illustrate implicit bias: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comical and perhaps over exaggerated, this video highlights how stereotypes and generalizations make a person feel like “other.”</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kern="1200" dirty="0">
                <a:solidFill>
                  <a:schemeClr val="tx1"/>
                </a:solidFill>
                <a:effectLst/>
                <a:latin typeface="+mn-lt"/>
                <a:ea typeface="+mn-ea"/>
                <a:cs typeface="+mn-cs"/>
                <a:hlinkClick r:id="rId3"/>
              </a:rPr>
              <a:t>https://www.youtube.com/watch?v=crAv5ttax2I</a:t>
            </a: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118</a:t>
            </a:fld>
            <a:endParaRPr lang="en-US" dirty="0"/>
          </a:p>
        </p:txBody>
      </p:sp>
    </p:spTree>
    <p:extLst>
      <p:ext uri="{BB962C8B-B14F-4D97-AF65-F5344CB8AC3E}">
        <p14:creationId xmlns:p14="http://schemas.microsoft.com/office/powerpoint/2010/main" val="24327108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kern="1200" dirty="0">
                <a:effectLst/>
                <a:latin typeface="+mn-lt"/>
                <a:ea typeface="+mn-ea"/>
                <a:cs typeface="+mn-cs"/>
              </a:rPr>
              <a:t>In addition to making someone feel like “other,” implicit bias can affect people’s health. For example, in a systematic</a:t>
            </a:r>
            <a:r>
              <a:rPr lang="en-US" u="none" kern="1200" baseline="0" dirty="0">
                <a:effectLst/>
                <a:latin typeface="+mn-lt"/>
                <a:ea typeface="+mn-ea"/>
                <a:cs typeface="+mn-cs"/>
              </a:rPr>
              <a:t> review of implicit bias </a:t>
            </a:r>
            <a:r>
              <a:rPr lang="en-US" u="none" kern="1200" dirty="0">
                <a:effectLst/>
                <a:latin typeface="+mn-lt"/>
                <a:ea typeface="+mn-ea"/>
                <a:cs typeface="+mn-cs"/>
              </a:rPr>
              <a:t>in health care, it has </a:t>
            </a:r>
            <a:r>
              <a:rPr lang="en-US" kern="1200" dirty="0">
                <a:effectLst/>
                <a:latin typeface="+mn-lt"/>
                <a:ea typeface="+mn-ea"/>
                <a:cs typeface="+mn-cs"/>
              </a:rPr>
              <a:t>been demonstrated that implicit bias against vulnerable or minority communities translates to differences in the quality of care – whether in terms of diagnosis, treatment recommendations, number of questions asked of patients or number of tests ordered. </a:t>
            </a:r>
          </a:p>
          <a:p>
            <a:endParaRPr lang="en-US" kern="1200" dirty="0">
              <a:effectLst/>
              <a:latin typeface="+mn-lt"/>
              <a:ea typeface="+mn-ea"/>
              <a:cs typeface="+mn-cs"/>
            </a:endParaRPr>
          </a:p>
          <a:p>
            <a:r>
              <a:rPr lang="en-US" b="0" i="0" kern="1200" dirty="0">
                <a:effectLst/>
                <a:latin typeface="+mn-lt"/>
                <a:ea typeface="+mn-ea"/>
                <a:cs typeface="+mn-cs"/>
              </a:rPr>
              <a:t>Even when implicit bias is not directly measured, providers may make unconscious treatment decisions in ways that divide patients along lines of race or ethnicity. Differences have been found when comparing identical patients (except for a social category, such as race). For example, Black patients receiving less analgesia than White patients.</a:t>
            </a:r>
            <a:r>
              <a:rPr lang="en-US" b="0" i="0" kern="1200" baseline="0" dirty="0">
                <a:effectLst/>
                <a:latin typeface="+mn-lt"/>
                <a:ea typeface="+mn-ea"/>
                <a:cs typeface="+mn-cs"/>
              </a:rPr>
              <a:t> </a:t>
            </a:r>
            <a:r>
              <a:rPr lang="en-US" b="0" i="0" kern="1200" dirty="0">
                <a:effectLst/>
                <a:latin typeface="+mn-lt"/>
                <a:ea typeface="+mn-ea"/>
                <a:cs typeface="+mn-cs"/>
              </a:rPr>
              <a:t>(Chapman, </a:t>
            </a:r>
            <a:r>
              <a:rPr lang="en-US" b="0" i="0" kern="1200" dirty="0" err="1">
                <a:effectLst/>
                <a:latin typeface="+mn-lt"/>
                <a:ea typeface="+mn-ea"/>
                <a:cs typeface="+mn-cs"/>
              </a:rPr>
              <a:t>Kaatz</a:t>
            </a:r>
            <a:r>
              <a:rPr lang="en-US" b="0" i="0" kern="1200" dirty="0">
                <a:effectLst/>
                <a:latin typeface="+mn-lt"/>
                <a:ea typeface="+mn-ea"/>
                <a:cs typeface="+mn-cs"/>
              </a:rPr>
              <a:t>, &amp; Carnes, 2013)</a:t>
            </a:r>
          </a:p>
          <a:p>
            <a:r>
              <a:rPr lang="en-US" kern="1200" dirty="0">
                <a:effectLst/>
                <a:latin typeface="+mn-lt"/>
                <a:ea typeface="+mn-ea"/>
                <a:cs typeface="+mn-cs"/>
              </a:rPr>
              <a:t> </a:t>
            </a:r>
          </a:p>
          <a:p>
            <a:r>
              <a:rPr lang="en-US" kern="1200" dirty="0">
                <a:effectLst/>
                <a:latin typeface="+mn-lt"/>
                <a:ea typeface="+mn-ea"/>
                <a:cs typeface="+mn-cs"/>
              </a:rPr>
              <a:t>Let’s take a deeper dive into how implicit bias negatively affects health and care. Implicit bias influences providers’ judgments about and actions towards patients. In terms of judgments, health care providers may rely upon assumptions when trying to make care decisions efficiently in the face of time pressures. Implicit bias also influences providers’ actions towards patients – both non-verbal actions, like amount of eye contact with and physical proximity to the patient, or verbal actions, like type and amount of questions asked to the patient. </a:t>
            </a:r>
          </a:p>
          <a:p>
            <a:r>
              <a:rPr lang="en-US" kern="1200" dirty="0">
                <a:effectLst/>
                <a:latin typeface="+mn-lt"/>
                <a:ea typeface="+mn-ea"/>
                <a:cs typeface="+mn-cs"/>
              </a:rPr>
              <a:t> </a:t>
            </a:r>
          </a:p>
          <a:p>
            <a:r>
              <a:rPr lang="en-US" kern="1200" dirty="0">
                <a:effectLst/>
                <a:latin typeface="+mn-lt"/>
                <a:ea typeface="+mn-ea"/>
                <a:cs typeface="+mn-cs"/>
              </a:rPr>
              <a:t>By nature of being unconscious, implicit bias often results in a disconnect between what we explicitly believe, state and want to do (like treating everyone in a respectful and appropriate manner) and what we actually do (like perceiving a Latino patient as less skilled and therefore not including them in the decision-making process). A common example of implicit bias in health care is when health care providers assume that their patient is heterosexual upon first meeting them. Another example of implicit bias is the assumption that African American individuals are less effective communicators in the health care setting than white individuals.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An example of implicit bias specific to cancer care is that health care providers may hold unconscious negative attitudes regarding lung cancer, to a greater extent than for breast cancer. These implicit biases against lung cancer align with the stigma surrounding the disease that people only get lung cancer because they are smokers. It has been suggested that this bias contributes to lung cancer patients’ treatment decision-making process.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119</a:t>
            </a:fld>
            <a:endParaRPr lang="en-US" dirty="0"/>
          </a:p>
        </p:txBody>
      </p:sp>
    </p:spTree>
    <p:extLst>
      <p:ext uri="{BB962C8B-B14F-4D97-AF65-F5344CB8AC3E}">
        <p14:creationId xmlns:p14="http://schemas.microsoft.com/office/powerpoint/2010/main" val="22768774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120</a:t>
            </a:fld>
            <a:endParaRPr lang="en-US" dirty="0"/>
          </a:p>
        </p:txBody>
      </p:sp>
    </p:spTree>
    <p:extLst>
      <p:ext uri="{BB962C8B-B14F-4D97-AF65-F5344CB8AC3E}">
        <p14:creationId xmlns:p14="http://schemas.microsoft.com/office/powerpoint/2010/main" val="135601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After completing this lesson, you will be able to:</a:t>
            </a:r>
          </a:p>
          <a:p>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Identify strategies to meaningfully engage patients in cancer research </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Identify strategies to increase minority patient representation across the cancer research spectrum</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121</a:t>
            </a:fld>
            <a:endParaRPr lang="en-US" dirty="0"/>
          </a:p>
        </p:txBody>
      </p:sp>
    </p:spTree>
    <p:extLst>
      <p:ext uri="{BB962C8B-B14F-4D97-AF65-F5344CB8AC3E}">
        <p14:creationId xmlns:p14="http://schemas.microsoft.com/office/powerpoint/2010/main" val="6942195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122</a:t>
            </a:fld>
            <a:endParaRPr lang="en-US" dirty="0"/>
          </a:p>
        </p:txBody>
      </p:sp>
    </p:spTree>
    <p:extLst>
      <p:ext uri="{BB962C8B-B14F-4D97-AF65-F5344CB8AC3E}">
        <p14:creationId xmlns:p14="http://schemas.microsoft.com/office/powerpoint/2010/main" val="17226917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123</a:t>
            </a:fld>
            <a:endParaRPr lang="en-US" dirty="0"/>
          </a:p>
        </p:txBody>
      </p:sp>
    </p:spTree>
    <p:extLst>
      <p:ext uri="{BB962C8B-B14F-4D97-AF65-F5344CB8AC3E}">
        <p14:creationId xmlns:p14="http://schemas.microsoft.com/office/powerpoint/2010/main" val="36455324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Because this training is geared towards health care professionals, we have talked in detail about the presence of health care professional bias towards patients. However, it is important to remember that all individuals hold assumptions and biases that are reflected in their actions – including patients.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Sometimes, if a patient exhibits bias against a health care professional, it may be due to personal history of poor health care experiences or</a:t>
            </a:r>
            <a:r>
              <a:rPr lang="en-US" kern="1200" baseline="0" dirty="0">
                <a:solidFill>
                  <a:schemeClr val="tx1"/>
                </a:solidFill>
                <a:effectLst/>
                <a:latin typeface="+mn-lt"/>
                <a:ea typeface="+mn-ea"/>
                <a:cs typeface="+mn-cs"/>
              </a:rPr>
              <a:t> knowledge of</a:t>
            </a:r>
            <a:r>
              <a:rPr lang="en-US" kern="1200" dirty="0">
                <a:solidFill>
                  <a:schemeClr val="tx1"/>
                </a:solidFill>
                <a:effectLst/>
                <a:latin typeface="+mn-lt"/>
                <a:ea typeface="+mn-ea"/>
                <a:cs typeface="+mn-cs"/>
              </a:rPr>
              <a:t> historical discrimination</a:t>
            </a:r>
            <a:r>
              <a:rPr lang="en-US" kern="1200" baseline="0" dirty="0">
                <a:solidFill>
                  <a:schemeClr val="tx1"/>
                </a:solidFill>
                <a:effectLst/>
                <a:latin typeface="+mn-lt"/>
                <a:ea typeface="+mn-ea"/>
                <a:cs typeface="+mn-cs"/>
              </a:rPr>
              <a:t> to others within their community</a:t>
            </a:r>
            <a:r>
              <a:rPr lang="en-US" kern="1200" dirty="0">
                <a:solidFill>
                  <a:schemeClr val="tx1"/>
                </a:solidFill>
                <a:effectLst/>
                <a:latin typeface="+mn-lt"/>
                <a:ea typeface="+mn-ea"/>
                <a:cs typeface="+mn-cs"/>
              </a:rPr>
              <a:t> that is projected onto that specific health care encounter.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For instance, an oncology provider in the National Cancer Care TEAM Survey reported that they perceived that certain African American patients assumed they were racist because of the racial tension in their city of New Orleans. Because everyone holds biases, what is most important is for all parties involved in the health care encounter to take steps to improve their self-awareness and channel this into empathetic treatment of others. It should be noted, however, that</a:t>
            </a:r>
            <a:r>
              <a:rPr lang="en-US" kern="1200" baseline="0" dirty="0">
                <a:solidFill>
                  <a:schemeClr val="tx1"/>
                </a:solidFill>
                <a:effectLst/>
                <a:latin typeface="+mn-lt"/>
                <a:ea typeface="+mn-ea"/>
                <a:cs typeface="+mn-cs"/>
              </a:rPr>
              <a:t> regardless of patients’ experiences or biases, providers should always create a welcoming, safe and nonjudgmental environment for their patients. </a:t>
            </a: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124</a:t>
            </a:fld>
            <a:endParaRPr lang="en-US" dirty="0"/>
          </a:p>
        </p:txBody>
      </p:sp>
    </p:spTree>
    <p:extLst>
      <p:ext uri="{BB962C8B-B14F-4D97-AF65-F5344CB8AC3E}">
        <p14:creationId xmlns:p14="http://schemas.microsoft.com/office/powerpoint/2010/main" val="38143219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125</a:t>
            </a:fld>
            <a:endParaRPr lang="en-US" dirty="0"/>
          </a:p>
        </p:txBody>
      </p:sp>
    </p:spTree>
    <p:extLst>
      <p:ext uri="{BB962C8B-B14F-4D97-AF65-F5344CB8AC3E}">
        <p14:creationId xmlns:p14="http://schemas.microsoft.com/office/powerpoint/2010/main" val="512042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 first step in addressing implicit bias is becoming aware of the idea of unconscious bias and the specific biases we each hold. A key tool used to recognize implicit bias is the Implicit Assessment Test, which has been used frequently in research and practice to assess and highlight unconscious biases. To take the Implicit Assessment Test, see the link in the resources section of the learning management system (</a:t>
            </a:r>
            <a:r>
              <a:rPr lang="en-US" u="sng" kern="1200" dirty="0">
                <a:effectLst/>
                <a:latin typeface="+mn-lt"/>
                <a:ea typeface="+mn-ea"/>
                <a:cs typeface="+mn-cs"/>
                <a:hlinkClick r:id="rId3">
                  <a:extLst>
                    <a:ext uri="{A12FA001-AC4F-418D-AE19-62706E023703}">
                      <ahyp:hlinkClr xmlns:ahyp="http://schemas.microsoft.com/office/drawing/2018/hyperlinkcolor" val="tx"/>
                    </a:ext>
                  </a:extLst>
                </a:hlinkClick>
              </a:rPr>
              <a:t>https://implicit.harvard.edu/implicit/iatdetails.html</a:t>
            </a:r>
            <a:r>
              <a:rPr lang="en-US" kern="1200" dirty="0">
                <a:effectLst/>
                <a:latin typeface="+mn-lt"/>
                <a:ea typeface="+mn-ea"/>
                <a:cs typeface="+mn-cs"/>
              </a:rPr>
              <a:t> ). </a:t>
            </a:r>
          </a:p>
          <a:p>
            <a:endParaRPr lang="en-US" kern="1200" dirty="0">
              <a:effectLst/>
              <a:latin typeface="+mn-lt"/>
              <a:ea typeface="+mn-ea"/>
              <a:cs typeface="+mn-cs"/>
            </a:endParaRPr>
          </a:p>
          <a:p>
            <a:r>
              <a:rPr lang="en-US" kern="1200" dirty="0">
                <a:effectLst/>
                <a:latin typeface="+mn-lt"/>
                <a:ea typeface="+mn-ea"/>
                <a:cs typeface="+mn-cs"/>
              </a:rPr>
              <a:t>Many</a:t>
            </a:r>
            <a:r>
              <a:rPr lang="en-US" kern="1200" baseline="0" dirty="0">
                <a:effectLst/>
                <a:latin typeface="+mn-lt"/>
                <a:ea typeface="+mn-ea"/>
                <a:cs typeface="+mn-cs"/>
              </a:rPr>
              <a:t> people are often surprised or disappointed by the results of this test. The test is not meant to make you feel guilty, but rather raise awareness of the fact that everyone is susceptible to implicit bias and there are steps people can take to change their behavior. </a:t>
            </a:r>
            <a:r>
              <a:rPr lang="en-US" kern="1200" dirty="0">
                <a:effectLst/>
                <a:latin typeface="+mn-lt"/>
                <a:ea typeface="+mn-ea"/>
                <a:cs typeface="+mn-cs"/>
              </a:rPr>
              <a:t> </a:t>
            </a:r>
          </a:p>
          <a:p>
            <a:endParaRPr lang="en-US" kern="1200" dirty="0">
              <a:effectLst/>
              <a:latin typeface="+mn-lt"/>
              <a:ea typeface="+mn-ea"/>
              <a:cs typeface="+mn-cs"/>
            </a:endParaRPr>
          </a:p>
          <a:p>
            <a:r>
              <a:rPr lang="en-US" kern="1200" dirty="0">
                <a:effectLst/>
                <a:latin typeface="+mn-lt"/>
                <a:ea typeface="+mn-ea"/>
                <a:cs typeface="+mn-cs"/>
              </a:rPr>
              <a:t>For instance, a study linked provider implicit bias of African Americans as less adherent to treatment with lower rates of prescribing a certain treatment for heart attacks. However, participants in the study who were aware that the study was examining bias were more likely than their counterparts to prescribe this treatment for African Americans, even if they possessed bias against African Americans. </a:t>
            </a:r>
          </a:p>
          <a:p>
            <a:endParaRPr lang="en-US" kern="1200" dirty="0">
              <a:effectLst/>
              <a:latin typeface="+mn-lt"/>
              <a:ea typeface="+mn-ea"/>
              <a:cs typeface="+mn-cs"/>
            </a:endParaRPr>
          </a:p>
          <a:p>
            <a:r>
              <a:rPr lang="en-US" kern="1200" dirty="0">
                <a:effectLst/>
                <a:latin typeface="+mn-lt"/>
                <a:ea typeface="+mn-ea"/>
                <a:cs typeface="+mn-cs"/>
              </a:rPr>
              <a:t>Some other strategies beyond raising awareness proven effective in reducing implicit bias in health care include:</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Individuation – or consciously focusing on the specific information of the individual patient to use that information in decision-making rather than a person’s social category like race or gender. For example, a health care clinician could learn more about what the patient values to further inform decision-making around care.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Perspective taking – or consciously trying to understand a patient’s view or experience. For example, trying to understand a patient’s previous experience with health care providers, and how that experience could affect their willingness to be open about important sensitive information that could help inform care decisions. </a:t>
            </a:r>
          </a:p>
          <a:p>
            <a:pPr marL="0" indent="0">
              <a:buFont typeface="Arial" panose="020B0604020202020204" pitchFamily="34" charset="0"/>
              <a:buNone/>
            </a:pPr>
            <a:endParaRPr lang="en-US" kern="1200" dirty="0">
              <a:effectLst/>
              <a:latin typeface="+mn-lt"/>
              <a:ea typeface="+mn-ea"/>
              <a:cs typeface="+mn-cs"/>
            </a:endParaRPr>
          </a:p>
          <a:p>
            <a:r>
              <a:rPr lang="en-US" kern="1200" dirty="0">
                <a:effectLst/>
                <a:latin typeface="+mn-lt"/>
                <a:ea typeface="+mn-ea"/>
                <a:cs typeface="+mn-cs"/>
              </a:rPr>
              <a:t>Generally, increased contact with or exposure to a marginalized social group in a positive context may reduce prejudice towards that group over time. Reductions in implicit bias, specifically, have occurred as a result of long-term exposure to individuals who identify as minorities in roles that our society views as important, such as doctors, lawyers or professors. </a:t>
            </a:r>
          </a:p>
          <a:p>
            <a:endParaRPr lang="en-US" kern="1200" dirty="0">
              <a:effectLst/>
              <a:latin typeface="+mn-lt"/>
              <a:ea typeface="+mn-ea"/>
              <a:cs typeface="+mn-cs"/>
            </a:endParaRPr>
          </a:p>
          <a:p>
            <a:r>
              <a:rPr lang="en-US" kern="1200" dirty="0">
                <a:effectLst/>
                <a:latin typeface="+mn-lt"/>
                <a:ea typeface="+mn-ea"/>
                <a:cs typeface="+mn-cs"/>
              </a:rPr>
              <a:t>Beyond just exposure, individuals can take a more active role to reduce their implicit bias. We can imagine counter-stereotypes or practice non-stereotypical judgments to reduce implicit bias or even stop these biases from forming in the first place.</a:t>
            </a:r>
          </a:p>
          <a:p>
            <a:r>
              <a:rPr lang="en-US" kern="1200" dirty="0">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126</a:t>
            </a:fld>
            <a:endParaRPr lang="en-US" dirty="0"/>
          </a:p>
        </p:txBody>
      </p:sp>
    </p:spTree>
    <p:extLst>
      <p:ext uri="{BB962C8B-B14F-4D97-AF65-F5344CB8AC3E}">
        <p14:creationId xmlns:p14="http://schemas.microsoft.com/office/powerpoint/2010/main" val="5441672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127</a:t>
            </a:fld>
            <a:endParaRPr lang="en-US" dirty="0"/>
          </a:p>
        </p:txBody>
      </p:sp>
    </p:spTree>
    <p:extLst>
      <p:ext uri="{BB962C8B-B14F-4D97-AF65-F5344CB8AC3E}">
        <p14:creationId xmlns:p14="http://schemas.microsoft.com/office/powerpoint/2010/main" val="22356740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128</a:t>
            </a:fld>
            <a:endParaRPr lang="en-US" dirty="0"/>
          </a:p>
        </p:txBody>
      </p:sp>
    </p:spTree>
    <p:extLst>
      <p:ext uri="{BB962C8B-B14F-4D97-AF65-F5344CB8AC3E}">
        <p14:creationId xmlns:p14="http://schemas.microsoft.com/office/powerpoint/2010/main" val="41718199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129</a:t>
            </a:fld>
            <a:endParaRPr lang="en-US" dirty="0"/>
          </a:p>
        </p:txBody>
      </p:sp>
    </p:spTree>
    <p:extLst>
      <p:ext uri="{BB962C8B-B14F-4D97-AF65-F5344CB8AC3E}">
        <p14:creationId xmlns:p14="http://schemas.microsoft.com/office/powerpoint/2010/main" val="35649917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 addition to strategies individual health care professionals can take to combat bias in their interactions with patients, organizations can take the initiative to address bias at the systems level by establishing a culture in which all health care professionals are committed to countering bias. </a:t>
            </a:r>
          </a:p>
          <a:p>
            <a:endParaRPr lang="en-US" kern="1200" dirty="0">
              <a:effectLst/>
              <a:latin typeface="+mn-lt"/>
              <a:ea typeface="+mn-ea"/>
              <a:cs typeface="+mn-cs"/>
            </a:endParaRPr>
          </a:p>
          <a:p>
            <a:r>
              <a:rPr lang="en-US" kern="1200" dirty="0">
                <a:effectLst/>
                <a:latin typeface="+mn-lt"/>
                <a:ea typeface="+mn-ea"/>
                <a:cs typeface="+mn-cs"/>
              </a:rPr>
              <a:t>For instance, a study of medical students found that hearing negative comments about racial minority individuals from physicians was associated with their increased implicit racial bias.</a:t>
            </a:r>
            <a:r>
              <a:rPr lang="en-US" kern="1200" baseline="0" dirty="0">
                <a:effectLst/>
                <a:latin typeface="+mn-lt"/>
                <a:ea typeface="+mn-ea"/>
                <a:cs typeface="+mn-cs"/>
              </a:rPr>
              <a:t> Therefore, </a:t>
            </a:r>
            <a:r>
              <a:rPr lang="en-US" kern="1200" dirty="0">
                <a:effectLst/>
                <a:latin typeface="+mn-lt"/>
                <a:ea typeface="+mn-ea"/>
                <a:cs typeface="+mn-cs"/>
              </a:rPr>
              <a:t>organizations can make explicit commitments to tolerance and inclusion to counter this damaging affect. </a:t>
            </a:r>
          </a:p>
          <a:p>
            <a:r>
              <a:rPr lang="en-US" kern="1200" dirty="0">
                <a:effectLst/>
                <a:latin typeface="+mn-lt"/>
                <a:ea typeface="+mn-ea"/>
                <a:cs typeface="+mn-cs"/>
              </a:rPr>
              <a:t> </a:t>
            </a:r>
          </a:p>
          <a:p>
            <a:r>
              <a:rPr lang="en-US" kern="1200" dirty="0">
                <a:effectLst/>
                <a:latin typeface="+mn-lt"/>
                <a:ea typeface="+mn-ea"/>
                <a:cs typeface="+mn-cs"/>
              </a:rPr>
              <a:t>Organizations should consider strategies to address bias that meet the social and psychological needs of their staff. </a:t>
            </a:r>
          </a:p>
          <a:p>
            <a:endParaRPr lang="en-US" kern="1200" dirty="0">
              <a:effectLst/>
              <a:latin typeface="+mn-lt"/>
              <a:ea typeface="+mn-ea"/>
              <a:cs typeface="+mn-cs"/>
            </a:endParaRPr>
          </a:p>
          <a:p>
            <a:r>
              <a:rPr lang="en-US" kern="1200" dirty="0">
                <a:effectLst/>
                <a:latin typeface="+mn-lt"/>
                <a:ea typeface="+mn-ea"/>
                <a:cs typeface="+mn-cs"/>
              </a:rPr>
              <a:t>Strategies are most effective at addressing bias when they:</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Enhance internal motivation to reduce bias, while avoiding external pressure or a threatening environment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Suggest the idea that there is a psychological basis of bias, so that bias is acknowledged and addressed, and not denied or suppressed;</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Enhance providers’ confidence in their ability to interact with patients from different backgrounds by</a:t>
            </a:r>
            <a:r>
              <a:rPr lang="en-US" kern="1200" baseline="0" dirty="0">
                <a:effectLst/>
                <a:latin typeface="+mn-lt"/>
                <a:ea typeface="+mn-ea"/>
                <a:cs typeface="+mn-cs"/>
              </a:rPr>
              <a:t> providing opportunities for more</a:t>
            </a:r>
            <a:r>
              <a:rPr lang="en-US" kern="1200" dirty="0">
                <a:effectLst/>
                <a:latin typeface="+mn-lt"/>
                <a:ea typeface="+mn-ea"/>
                <a:cs typeface="+mn-cs"/>
              </a:rPr>
              <a:t> encounters;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Promote time</a:t>
            </a:r>
            <a:r>
              <a:rPr lang="en-US" kern="1200" baseline="0" dirty="0">
                <a:effectLst/>
                <a:latin typeface="+mn-lt"/>
                <a:ea typeface="+mn-ea"/>
                <a:cs typeface="+mn-cs"/>
              </a:rPr>
              <a:t> for stress reduction </a:t>
            </a:r>
            <a:r>
              <a:rPr lang="en-US" kern="1200" dirty="0">
                <a:effectLst/>
                <a:latin typeface="+mn-lt"/>
                <a:ea typeface="+mn-ea"/>
                <a:cs typeface="+mn-cs"/>
              </a:rPr>
              <a:t>to help staff avoid generalizations, focus on patients’ needs and demonstrate empathy; and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Encourage</a:t>
            </a:r>
            <a:r>
              <a:rPr lang="en-US" kern="1200" baseline="0" dirty="0">
                <a:effectLst/>
                <a:latin typeface="+mn-lt"/>
                <a:ea typeface="+mn-ea"/>
                <a:cs typeface="+mn-cs"/>
              </a:rPr>
              <a:t> patient-provider </a:t>
            </a:r>
            <a:r>
              <a:rPr lang="en-US" kern="1200" dirty="0">
                <a:effectLst/>
                <a:latin typeface="+mn-lt"/>
                <a:ea typeface="+mn-ea"/>
                <a:cs typeface="+mn-cs"/>
              </a:rPr>
              <a:t>partnerships founded on common goals.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While we all hold implicit biases, these biases can impact a patients’ health outcomes – from not feeling welcomed upon entering the health care facility to the clinical care received. However, individuals and organizations can use the strategies discussed to address implicit bias to improve care and ultimately health outcomes.  </a:t>
            </a:r>
          </a:p>
          <a:p>
            <a:endParaRPr lang="en-US" sz="16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130</a:t>
            </a:fld>
            <a:endParaRPr lang="en-US" dirty="0"/>
          </a:p>
        </p:txBody>
      </p:sp>
    </p:spTree>
    <p:extLst>
      <p:ext uri="{BB962C8B-B14F-4D97-AF65-F5344CB8AC3E}">
        <p14:creationId xmlns:p14="http://schemas.microsoft.com/office/powerpoint/2010/main" val="360293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The TEAM course emphasizes the importance of patient engagement to fully realize the goal of patient-centered cancer care and research. A person affected by cancer can become capable of managing their health, understanding their care or participating in research. They are also a key member of the health care or research team working to help achieve desired health outcomes – whether at the individual, community or societal level.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Patients can increase their level of engagement if they are well-informed and actively encouraged to participate in care or research. Health care professionals and organizations play an important role in this. Through exchanging information and interacting with patients to build trust and develop a mutual relationship.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14</a:t>
            </a:fld>
            <a:endParaRPr lang="en-US" dirty="0"/>
          </a:p>
        </p:txBody>
      </p:sp>
    </p:spTree>
    <p:extLst>
      <p:ext uri="{BB962C8B-B14F-4D97-AF65-F5344CB8AC3E}">
        <p14:creationId xmlns:p14="http://schemas.microsoft.com/office/powerpoint/2010/main" val="35453447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131</a:t>
            </a:fld>
            <a:endParaRPr lang="en-US" dirty="0"/>
          </a:p>
        </p:txBody>
      </p:sp>
    </p:spTree>
    <p:extLst>
      <p:ext uri="{BB962C8B-B14F-4D97-AF65-F5344CB8AC3E}">
        <p14:creationId xmlns:p14="http://schemas.microsoft.com/office/powerpoint/2010/main" val="18322894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132</a:t>
            </a:fld>
            <a:endParaRPr lang="en-US" dirty="0"/>
          </a:p>
        </p:txBody>
      </p:sp>
    </p:spTree>
    <p:extLst>
      <p:ext uri="{BB962C8B-B14F-4D97-AF65-F5344CB8AC3E}">
        <p14:creationId xmlns:p14="http://schemas.microsoft.com/office/powerpoint/2010/main" val="22759904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effectLst/>
                <a:latin typeface="+mn-lt"/>
                <a:ea typeface="+mn-ea"/>
                <a:cs typeface="+mn-cs"/>
              </a:rPr>
              <a:t>In this lesson, you learned to:</a:t>
            </a:r>
          </a:p>
          <a:p>
            <a:pPr lvl="0"/>
            <a:r>
              <a:rPr lang="en-US" sz="1600" dirty="0"/>
              <a:t>Describe how implicit bias and assumptions adversely influence patient-provider communication and care </a:t>
            </a:r>
          </a:p>
          <a:p>
            <a:pPr lvl="0"/>
            <a:r>
              <a:rPr lang="en-US" sz="1600" dirty="0"/>
              <a:t>Identify strategies to assess and mitigate provider implicit bias in interactions with patients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133</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134</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135</a:t>
            </a:fld>
            <a:endParaRPr lang="en-US" dirty="0"/>
          </a:p>
        </p:txBody>
      </p:sp>
    </p:spTree>
    <p:extLst>
      <p:ext uri="{BB962C8B-B14F-4D97-AF65-F5344CB8AC3E}">
        <p14:creationId xmlns:p14="http://schemas.microsoft.com/office/powerpoint/2010/main" val="40854319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136</a:t>
            </a:fld>
            <a:endParaRPr lang="en-US" dirty="0"/>
          </a:p>
        </p:txBody>
      </p:sp>
    </p:spTree>
    <p:extLst>
      <p:ext uri="{BB962C8B-B14F-4D97-AF65-F5344CB8AC3E}">
        <p14:creationId xmlns:p14="http://schemas.microsoft.com/office/powerpoint/2010/main" val="40328831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600" kern="1200" dirty="0">
                <a:solidFill>
                  <a:schemeClr val="tx1"/>
                </a:solidFill>
                <a:effectLst/>
                <a:latin typeface="+mn-lt"/>
                <a:ea typeface="+mn-ea"/>
                <a:cs typeface="+mn-cs"/>
              </a:rPr>
              <a:t>Welcome to Module 3, Lesson 1: Intersectionality </a:t>
            </a:r>
            <a:endParaRPr lang="en-US" sz="1600"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137</a:t>
            </a:fld>
            <a:endParaRPr lang="en-US" alt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a:t>
            </a:r>
            <a:endParaRPr lang="en-US" sz="16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138</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After completing this lesson, you will be able to:</a:t>
            </a:r>
          </a:p>
          <a:p>
            <a:pPr marL="171450" indent="-171450">
              <a:buFont typeface="Arial" panose="020B0604020202020204" pitchFamily="34" charset="0"/>
              <a:buChar char="•"/>
            </a:pPr>
            <a:r>
              <a:rPr lang="en-US" sz="1600" dirty="0"/>
              <a:t>Describe how intersectionality influences the patient-provider relationship across the cancer care continuum</a:t>
            </a:r>
          </a:p>
          <a:p>
            <a:pPr marL="171450" indent="-171450">
              <a:buFont typeface="Arial" panose="020B0604020202020204" pitchFamily="34" charset="0"/>
              <a:buChar char="•"/>
            </a:pPr>
            <a:r>
              <a:rPr lang="en-US" sz="1600" dirty="0"/>
              <a:t>Identify interventions to improve shared decision-making that account for intersectionality </a:t>
            </a:r>
          </a:p>
          <a:p>
            <a:endParaRPr lang="en-US" sz="1600" dirty="0"/>
          </a:p>
          <a:p>
            <a:endParaRPr lang="en-US" sz="1600"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139</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Any number of things make up our view of ourselves and the experiences we have with the world around us – not just race, ethnicity, sexual orientation and gender identity, but also health status, religion, political affiliation and more. </a:t>
            </a:r>
          </a:p>
          <a:p>
            <a:endParaRPr lang="en-US" dirty="0"/>
          </a:p>
          <a:p>
            <a:r>
              <a:rPr lang="en-US" kern="1200" dirty="0">
                <a:effectLst/>
                <a:latin typeface="+mn-lt"/>
                <a:ea typeface="+mn-ea"/>
                <a:cs typeface="+mn-cs"/>
              </a:rPr>
              <a:t>A person may hold one identity as their primary identity. That is an identity that they consider most important or most central to their life. For instance, this could be someone’s religion. An individual’s primary identity may change over the course of their life. </a:t>
            </a:r>
          </a:p>
          <a:p>
            <a:endParaRPr lang="en-US" b="0" i="0" kern="1200" dirty="0">
              <a:effectLst/>
              <a:latin typeface="+mn-lt"/>
              <a:ea typeface="+mn-ea"/>
              <a:cs typeface="+mn-cs"/>
            </a:endParaRPr>
          </a:p>
          <a:p>
            <a:r>
              <a:rPr lang="en-US" b="0" i="0" kern="1200" dirty="0">
                <a:effectLst/>
                <a:latin typeface="+mn-lt"/>
                <a:ea typeface="+mn-ea"/>
                <a:cs typeface="+mn-cs"/>
              </a:rPr>
              <a:t>For example, a Somali refugee may feel like her cultural heritage or religion is the most important part of her identity during the first years of transitioning to living in the U.S. However, after overcoming challenges associated with living in the U.S and settling in her new community, her race may become her primary identity.</a:t>
            </a:r>
            <a:r>
              <a:rPr lang="en-US" b="0" i="0" kern="1200" baseline="0" dirty="0">
                <a:effectLst/>
                <a:latin typeface="+mn-lt"/>
                <a:ea typeface="+mn-ea"/>
                <a:cs typeface="+mn-cs"/>
              </a:rPr>
              <a:t> </a:t>
            </a:r>
            <a:r>
              <a:rPr lang="en-US" kern="1200" dirty="0">
                <a:effectLst/>
                <a:latin typeface="+mn-lt"/>
                <a:ea typeface="+mn-ea"/>
                <a:cs typeface="+mn-cs"/>
              </a:rPr>
              <a:t> </a:t>
            </a:r>
          </a:p>
          <a:p>
            <a:endParaRPr lang="en-US" kern="1200" dirty="0">
              <a:effectLst/>
              <a:latin typeface="+mn-lt"/>
              <a:ea typeface="+mn-ea"/>
              <a:cs typeface="+mn-cs"/>
            </a:endParaRPr>
          </a:p>
          <a:p>
            <a:r>
              <a:rPr lang="en-US" kern="1200" dirty="0">
                <a:effectLst/>
                <a:latin typeface="+mn-lt"/>
                <a:ea typeface="+mn-ea"/>
                <a:cs typeface="+mn-cs"/>
              </a:rPr>
              <a:t>People have many identities that shape their lives. There are some identities visible to the world and some that are not. For example, a woman with multiple sclerosis may choose not to disclose her condition to others, but another woman who uses a wheelchair cannot hide this aspect of herself. Some </a:t>
            </a:r>
            <a:r>
              <a:rPr lang="en-US" kern="1200" dirty="0" err="1">
                <a:effectLst/>
                <a:latin typeface="+mn-lt"/>
                <a:ea typeface="+mn-ea"/>
                <a:cs typeface="+mn-cs"/>
              </a:rPr>
              <a:t>lightskinned</a:t>
            </a:r>
            <a:r>
              <a:rPr lang="en-US" kern="1200" dirty="0">
                <a:effectLst/>
                <a:latin typeface="+mn-lt"/>
                <a:ea typeface="+mn-ea"/>
                <a:cs typeface="+mn-cs"/>
              </a:rPr>
              <a:t> or biracial people of color may appear white to others. They may choose to disclose their racial identity or hide it. </a:t>
            </a:r>
          </a:p>
          <a:p>
            <a:endParaRPr lang="en-US" kern="1200" dirty="0">
              <a:effectLst/>
              <a:latin typeface="+mn-lt"/>
              <a:ea typeface="+mn-ea"/>
              <a:cs typeface="+mn-cs"/>
            </a:endParaRPr>
          </a:p>
          <a:p>
            <a:r>
              <a:rPr lang="en-US" kern="1200" dirty="0">
                <a:effectLst/>
                <a:latin typeface="+mn-lt"/>
                <a:ea typeface="+mn-ea"/>
                <a:cs typeface="+mn-cs"/>
              </a:rPr>
              <a:t>Also, many trans people pass easily as their true gender with or without gender affirming</a:t>
            </a:r>
            <a:r>
              <a:rPr lang="en-US" kern="1200" baseline="0" dirty="0">
                <a:effectLst/>
                <a:latin typeface="+mn-lt"/>
                <a:ea typeface="+mn-ea"/>
                <a:cs typeface="+mn-cs"/>
              </a:rPr>
              <a:t> surgeries</a:t>
            </a:r>
            <a:r>
              <a:rPr lang="en-US" kern="1200" dirty="0">
                <a:effectLst/>
                <a:latin typeface="+mn-lt"/>
                <a:ea typeface="+mn-ea"/>
                <a:cs typeface="+mn-cs"/>
              </a:rPr>
              <a:t>. They may choose only to disclose their gender when necessary, like when dealing with relevant health issues. All of these identities, visible or not, public or private, can shape a person’s health needs, beliefs and experiences. </a:t>
            </a:r>
          </a:p>
          <a:p>
            <a:endParaRPr lang="en-US" sz="16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140</a:t>
            </a:fld>
            <a:endParaRPr lang="en-US" dirty="0"/>
          </a:p>
        </p:txBody>
      </p:sp>
    </p:spTree>
    <p:extLst>
      <p:ext uri="{BB962C8B-B14F-4D97-AF65-F5344CB8AC3E}">
        <p14:creationId xmlns:p14="http://schemas.microsoft.com/office/powerpoint/2010/main" val="327038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a:t>
            </a:fld>
            <a:endParaRPr lang="en-US" dirty="0"/>
          </a:p>
        </p:txBody>
      </p:sp>
    </p:spTree>
    <p:extLst>
      <p:ext uri="{BB962C8B-B14F-4D97-AF65-F5344CB8AC3E}">
        <p14:creationId xmlns:p14="http://schemas.microsoft.com/office/powerpoint/2010/main" val="10851099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141</a:t>
            </a:fld>
            <a:endParaRPr lang="en-US" dirty="0"/>
          </a:p>
        </p:txBody>
      </p:sp>
    </p:spTree>
    <p:extLst>
      <p:ext uri="{BB962C8B-B14F-4D97-AF65-F5344CB8AC3E}">
        <p14:creationId xmlns:p14="http://schemas.microsoft.com/office/powerpoint/2010/main" val="15322661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142</a:t>
            </a:fld>
            <a:endParaRPr lang="en-US" dirty="0"/>
          </a:p>
        </p:txBody>
      </p:sp>
    </p:spTree>
    <p:extLst>
      <p:ext uri="{BB962C8B-B14F-4D97-AF65-F5344CB8AC3E}">
        <p14:creationId xmlns:p14="http://schemas.microsoft.com/office/powerpoint/2010/main" val="159809744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143</a:t>
            </a:fld>
            <a:endParaRPr lang="en-US" dirty="0"/>
          </a:p>
        </p:txBody>
      </p:sp>
    </p:spTree>
    <p:extLst>
      <p:ext uri="{BB962C8B-B14F-4D97-AF65-F5344CB8AC3E}">
        <p14:creationId xmlns:p14="http://schemas.microsoft.com/office/powerpoint/2010/main" val="26929585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The theory of intersectionality helps us better understand a person’s lived experience and the many identities they have. Intersectional theory argues that multiple oppressions</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are intertwined and inseparable. </a:t>
            </a:r>
          </a:p>
          <a:p>
            <a:endParaRPr lang="en-US" kern="1200" baseline="30000" dirty="0">
              <a:solidFill>
                <a:schemeClr val="tx1"/>
              </a:solidFill>
              <a:effectLst/>
              <a:latin typeface="+mn-lt"/>
              <a:ea typeface="+mn-ea"/>
              <a:cs typeface="+mn-cs"/>
            </a:endParaRPr>
          </a:p>
          <a:p>
            <a:r>
              <a:rPr lang="en-US" kern="1200" dirty="0">
                <a:solidFill>
                  <a:schemeClr val="tx1"/>
                </a:solidFill>
                <a:effectLst/>
                <a:latin typeface="+mn-lt"/>
                <a:ea typeface="+mn-ea"/>
                <a:cs typeface="+mn-cs"/>
              </a:rPr>
              <a:t>Simply put, a person’s identities and the challenges they face due to these identities cannot be explained by only taking a single category into account and leaving the rest on the side.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Instead, every aspect of their experience must be acknowledged and honored. When health care professionals and organizations approach and interact with patients through an intersectional lens (rather than putting patients into a box that appears to be the best fit) it can result in more sensitive and productive interactions and care.</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144</a:t>
            </a:fld>
            <a:endParaRPr lang="en-US" dirty="0"/>
          </a:p>
        </p:txBody>
      </p:sp>
    </p:spTree>
    <p:extLst>
      <p:ext uri="{BB962C8B-B14F-4D97-AF65-F5344CB8AC3E}">
        <p14:creationId xmlns:p14="http://schemas.microsoft.com/office/powerpoint/2010/main" val="37803272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145</a:t>
            </a:fld>
            <a:endParaRPr lang="en-US" dirty="0"/>
          </a:p>
        </p:txBody>
      </p:sp>
    </p:spTree>
    <p:extLst>
      <p:ext uri="{BB962C8B-B14F-4D97-AF65-F5344CB8AC3E}">
        <p14:creationId xmlns:p14="http://schemas.microsoft.com/office/powerpoint/2010/main" val="12897896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Intersectionality is experienced at the personal and systems levels. At the personal level, an individual has interactions with others, which can include assumptions and acts of oppression, based on their many identities. For example, when</a:t>
            </a:r>
            <a:r>
              <a:rPr lang="en-US" sz="1200" kern="1200" baseline="0" dirty="0">
                <a:solidFill>
                  <a:schemeClr val="tx1"/>
                </a:solidFill>
                <a:effectLst/>
                <a:latin typeface="+mn-lt"/>
                <a:ea typeface="+mn-ea"/>
                <a:cs typeface="+mn-cs"/>
              </a:rPr>
              <a:t> a white person expresses visual or verbal surprise when a woman of color states that she went to an Ivy league college.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interactions work together to create unique experiences. At the systems level, systems that cause oppression, like racism, heterosexism, classism, and discrimination by health status reinforce each other to determine a person’s experience. These experiences can include inequalities, discrimination and bias, and can happen in many places like health care, work, housing and more.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take a moment to emphasize this point further. People experience –isms and –phobias (like racism, sexism, homophobia, transphobia and others) in person-to-person interactions in the form of discrimination. They also experience –isms and –phobias in the policies, structures and customs that shape the society they live 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–isms and –phobias (whether at the personal or societal levels) do not act freely of one another. Instead, they are a part of </a:t>
            </a:r>
            <a:r>
              <a:rPr lang="en-US" sz="1200" u="sng" kern="1200" dirty="0">
                <a:solidFill>
                  <a:schemeClr val="tx1"/>
                </a:solidFill>
                <a:effectLst/>
                <a:latin typeface="+mn-lt"/>
                <a:ea typeface="+mn-ea"/>
                <a:cs typeface="+mn-cs"/>
              </a:rPr>
              <a:t>interconnected</a:t>
            </a:r>
            <a:r>
              <a:rPr lang="en-US" sz="1200" kern="1200" dirty="0">
                <a:solidFill>
                  <a:schemeClr val="tx1"/>
                </a:solidFill>
                <a:effectLst/>
                <a:latin typeface="+mn-lt"/>
                <a:ea typeface="+mn-ea"/>
                <a:cs typeface="+mn-cs"/>
              </a:rPr>
              <a:t> systems. They create experiences of oppression and discrimination that are different for each person. Because of this, we can’t just add up every new struggle someone faces to understand their life. Instead, we have to look at their struggles as multiplying or compounding one another to create a system of challenges and barriers.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146</a:t>
            </a:fld>
            <a:endParaRPr lang="en-US" dirty="0"/>
          </a:p>
        </p:txBody>
      </p:sp>
    </p:spTree>
    <p:extLst>
      <p:ext uri="{BB962C8B-B14F-4D97-AF65-F5344CB8AC3E}">
        <p14:creationId xmlns:p14="http://schemas.microsoft.com/office/powerpoint/2010/main" val="6728465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147</a:t>
            </a:fld>
            <a:endParaRPr lang="en-US" dirty="0"/>
          </a:p>
        </p:txBody>
      </p:sp>
    </p:spTree>
    <p:extLst>
      <p:ext uri="{BB962C8B-B14F-4D97-AF65-F5344CB8AC3E}">
        <p14:creationId xmlns:p14="http://schemas.microsoft.com/office/powerpoint/2010/main" val="35524856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The cartoon of Bob the stripey blue triangle helps illustrate intersectionality. Bob faces unique experiences, including oppressions, for being a triangle and for having stripes.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However, efforts to address the oppressions Bob faces only deal with being a triangle or having stripes. Bob is not able to pick one aspect of himself and abandon the other. He is not just a triangle. He doesn’t just have stripes.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So any real approach to address Bob’s experiences, including the oppressions he faces, has to treat these oppressions as interrelated. </a:t>
            </a:r>
            <a:endParaRPr lang="en-US" dirty="0"/>
          </a:p>
          <a:p>
            <a:endParaRPr lang="en-US" dirty="0"/>
          </a:p>
          <a:p>
            <a:r>
              <a:rPr lang="en-US" dirty="0"/>
              <a:t>https://miriamdobson.com/2013/07/12/intersectionality-a-fun-guide-now-in-powerpoint-presentation-formation/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Miriam Dobson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148</a:t>
            </a:fld>
            <a:endParaRPr lang="en-US" dirty="0"/>
          </a:p>
        </p:txBody>
      </p:sp>
    </p:spTree>
    <p:extLst>
      <p:ext uri="{BB962C8B-B14F-4D97-AF65-F5344CB8AC3E}">
        <p14:creationId xmlns:p14="http://schemas.microsoft.com/office/powerpoint/2010/main" val="31785047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https://miriamdobson.com/2013/07/12/intersectionality-a-fun-guide-now-in-powerpoint-presentation-formation/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149</a:t>
            </a:fld>
            <a:endParaRPr lang="en-US" dirty="0"/>
          </a:p>
        </p:txBody>
      </p:sp>
    </p:spTree>
    <p:extLst>
      <p:ext uri="{BB962C8B-B14F-4D97-AF65-F5344CB8AC3E}">
        <p14:creationId xmlns:p14="http://schemas.microsoft.com/office/powerpoint/2010/main" val="149427584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150</a:t>
            </a:fld>
            <a:endParaRPr lang="en-US" dirty="0"/>
          </a:p>
        </p:txBody>
      </p:sp>
    </p:spTree>
    <p:extLst>
      <p:ext uri="{BB962C8B-B14F-4D97-AF65-F5344CB8AC3E}">
        <p14:creationId xmlns:p14="http://schemas.microsoft.com/office/powerpoint/2010/main" val="4207734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building trust, perhaps one of the most prominent barriers to participation in one form of research, clinical trials, is the lack of physician referrals.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more than 66 percent of individuals in a national survey reported they would likely participate in a clinical trial if their doctor recommended it, only 20 percent said their doctor or any other health care professional had ever talked to them about participation in research. Therefore, clinicians– whether involved in research or not – can play a role in enhancing the representation</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research by engaging patients in conversations about research opportunities.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Without research, we would not have continual advances in health or health care delivery. People with cancer (and communities more broadly) play and have played a vital role in contributing to cancer research. Yet, it is important to note that how research has been conducted has set the tone for how many patients approach the heath care system and research today.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16</a:t>
            </a:fld>
            <a:endParaRPr lang="en-US" dirty="0"/>
          </a:p>
        </p:txBody>
      </p:sp>
    </p:spTree>
    <p:extLst>
      <p:ext uri="{BB962C8B-B14F-4D97-AF65-F5344CB8AC3E}">
        <p14:creationId xmlns:p14="http://schemas.microsoft.com/office/powerpoint/2010/main" val="17704318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Intersectionality affects people’s health. Individuals who identify with more than one marginalized or vulnerable group (minority race,</a:t>
            </a:r>
            <a:r>
              <a:rPr lang="en-US" kern="1200" baseline="0" dirty="0">
                <a:effectLst/>
                <a:latin typeface="+mn-lt"/>
                <a:ea typeface="+mn-ea"/>
                <a:cs typeface="+mn-cs"/>
              </a:rPr>
              <a:t> </a:t>
            </a:r>
            <a:r>
              <a:rPr lang="en-US" kern="1200" dirty="0">
                <a:effectLst/>
                <a:latin typeface="+mn-lt"/>
                <a:ea typeface="+mn-ea"/>
                <a:cs typeface="+mn-cs"/>
              </a:rPr>
              <a:t>ethnicity, low socioeconomic status, etc.) are at greater risk for multiple poor health outcomes. </a:t>
            </a:r>
          </a:p>
          <a:p>
            <a:endParaRPr lang="en-US" kern="1200" dirty="0">
              <a:effectLst/>
              <a:latin typeface="+mn-lt"/>
              <a:ea typeface="+mn-ea"/>
              <a:cs typeface="+mn-cs"/>
            </a:endParaRPr>
          </a:p>
          <a:p>
            <a:r>
              <a:rPr lang="en-US" kern="1200" dirty="0">
                <a:effectLst/>
                <a:latin typeface="+mn-lt"/>
                <a:ea typeface="+mn-ea"/>
                <a:cs typeface="+mn-cs"/>
              </a:rPr>
              <a:t>This is because they are members of many groups that face disparities in seeking and receiving care, so these disparities are compounded. </a:t>
            </a:r>
          </a:p>
          <a:p>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For example, two Latino individuals could be receiving cancer care from a health system at the same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One is a low-income, lesbian Latina woman and the other is a middle-class, heterosexual Latino 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Despite being of the same ethnicity, these individuals can have vastly different experiences in the health care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For instance, if both are examined by a Latina nurse, the Latino man may feel more comfortable with the nurse due to shared ethnicity, while the Latina woman may feel alienated and concerned that she cannot talk about sexual orientation or her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Also, while they both may experience barriers in accessing care, the low-income, lesbian Latina woman could potentially experience greater obstacles due to the fact that she is a part of multiple marginalized groups compared to the middle-class, heterosexual Latino man.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06351-82DB-4449-8F48-B0D275157F6B}" type="slidenum">
              <a:rPr lang="en-US" smtClean="0"/>
              <a:t>151</a:t>
            </a:fld>
            <a:endParaRPr lang="en-US"/>
          </a:p>
        </p:txBody>
      </p:sp>
    </p:spTree>
    <p:extLst>
      <p:ext uri="{BB962C8B-B14F-4D97-AF65-F5344CB8AC3E}">
        <p14:creationId xmlns:p14="http://schemas.microsoft.com/office/powerpoint/2010/main" val="11165242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152</a:t>
            </a:fld>
            <a:endParaRPr lang="en-US" dirty="0"/>
          </a:p>
        </p:txBody>
      </p:sp>
    </p:spTree>
    <p:extLst>
      <p:ext uri="{BB962C8B-B14F-4D97-AF65-F5344CB8AC3E}">
        <p14:creationId xmlns:p14="http://schemas.microsoft.com/office/powerpoint/2010/main" val="9670063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The intersection of a person’s identities, experiences and past oppressions cause significant power imbalances. In health care relationships, power dynamics are shaped by a patient’s history of interactions (both good and bad) in the health care setting.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They are also shaped by power differences between the patient and any given provider because of race, ethnicity, sexual orientation and gender identity.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Power dynamics are also shaped by the fact that Western medicine often puts providers in positions of power over patients.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For instance, in interviews and focus groups with African American men about prostate cancer screening, one participant explained why he thought African American men often don’t ask their providers questions: He said that, since slavery, it has not been culturally acceptable for African Americans to question white men, especially medical professionals.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In this example, race, history, geographic origin, profession and other factors all come into play in causing a person to be more passive in interactions with a health care provider. </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1119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154</a:t>
            </a:fld>
            <a:endParaRPr lang="en-US" dirty="0"/>
          </a:p>
        </p:txBody>
      </p:sp>
    </p:spTree>
    <p:extLst>
      <p:ext uri="{BB962C8B-B14F-4D97-AF65-F5344CB8AC3E}">
        <p14:creationId xmlns:p14="http://schemas.microsoft.com/office/powerpoint/2010/main" val="9441448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58137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a:t>
            </a:r>
            <a:r>
              <a:rPr lang="en-US" sz="1200" kern="1200" baseline="0" dirty="0">
                <a:solidFill>
                  <a:schemeClr val="tx1"/>
                </a:solidFill>
                <a:effectLst/>
                <a:latin typeface="+mn-lt"/>
                <a:ea typeface="+mn-ea"/>
                <a:cs typeface="+mn-cs"/>
              </a:rPr>
              <a:t> at one </a:t>
            </a:r>
            <a:r>
              <a:rPr lang="en-US" sz="1200" kern="1200" dirty="0">
                <a:solidFill>
                  <a:schemeClr val="tx1"/>
                </a:solidFill>
                <a:effectLst/>
                <a:latin typeface="+mn-lt"/>
                <a:ea typeface="+mn-ea"/>
                <a:cs typeface="+mn-cs"/>
              </a:rPr>
              <a:t>example of how intersectionality affects health and care. </a:t>
            </a:r>
            <a:r>
              <a:rPr lang="en-US" sz="1200" b="0" i="0" kern="1200" dirty="0">
                <a:solidFill>
                  <a:schemeClr val="tx1"/>
                </a:solidFill>
                <a:effectLst/>
                <a:latin typeface="+mn-lt"/>
                <a:ea typeface="+mn-ea"/>
                <a:cs typeface="+mn-cs"/>
              </a:rPr>
              <a:t>In the National Cancer Care TEAM study, one patient described her care experiences and how her multiple identities affected her interactions with providers and the care she received, she said: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06351-82DB-4449-8F48-B0D275157F6B}" type="slidenum">
              <a:rPr lang="en-US" smtClean="0"/>
              <a:t>156</a:t>
            </a:fld>
            <a:endParaRPr lang="en-US"/>
          </a:p>
        </p:txBody>
      </p:sp>
    </p:spTree>
    <p:extLst>
      <p:ext uri="{BB962C8B-B14F-4D97-AF65-F5344CB8AC3E}">
        <p14:creationId xmlns:p14="http://schemas.microsoft.com/office/powerpoint/2010/main" val="382854133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...they sent me to a… gynecologist oncologist...I went into her office, and she came in and openly admitted that she hadn’t looked at any of my images and hadn’t… looked at my transplant history and hadn’t looked at anything and told me that I was just bleeding in my ovary and it was fine. But every other doctor that I saw said it wasn’t anywhere near my ovary, that that was not the problem…. You know and that was very strange to me because she was a gynecologist...and I mean she is also an oncologist, so it just seemed like that would have been a little bit better of an interaction.  But just the fact that she didn’t even look at anything and I think just assumed that because I’m a young woman, that you know that’s what was happening and it wasn’t a big deal and I was overreacting.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then, there, and then there has also been a few times that, um, I [</a:t>
            </a:r>
            <a:r>
              <a:rPr lang="en-US" sz="1200" b="0" i="1" kern="1200" dirty="0">
                <a:solidFill>
                  <a:schemeClr val="tx1"/>
                </a:solidFill>
                <a:effectLst/>
                <a:latin typeface="+mn-lt"/>
                <a:ea typeface="+mn-ea"/>
                <a:cs typeface="+mn-cs"/>
              </a:rPr>
              <a:t>laugh</a:t>
            </a:r>
            <a:r>
              <a:rPr lang="en-US" sz="1200" b="0" i="0" kern="1200" dirty="0">
                <a:solidFill>
                  <a:schemeClr val="tx1"/>
                </a:solidFill>
                <a:effectLst/>
                <a:latin typeface="+mn-lt"/>
                <a:ea typeface="+mn-ea"/>
                <a:cs typeface="+mn-cs"/>
              </a:rPr>
              <a:t>], like my heart failure symptoms was written off as anxiety, because I was eighteen when my heart started failing, and I remember them telling me that I was just stressed out about going to college and that a lot of girls are just stressed out during that time. And at the time that my heart failed, I was also dating a girl, and...that was strange because I never really fully brought it up, but she would come with me to appointments sometimes, and they would be like, ‘Oh, it’s great that your friend it here,’ and I would be like, ‘Yah [</a:t>
            </a:r>
            <a:r>
              <a:rPr lang="en-US" sz="1200" b="0" i="1" kern="1200" dirty="0">
                <a:solidFill>
                  <a:schemeClr val="tx1"/>
                </a:solidFill>
                <a:effectLst/>
                <a:latin typeface="+mn-lt"/>
                <a:ea typeface="+mn-ea"/>
                <a:cs typeface="+mn-cs"/>
              </a:rPr>
              <a:t>drawn out</a:t>
            </a:r>
            <a:r>
              <a:rPr lang="en-US" sz="1200" b="0" i="0" kern="1200" dirty="0">
                <a:solidFill>
                  <a:schemeClr val="tx1"/>
                </a:solidFill>
                <a:effectLst/>
                <a:latin typeface="+mn-lt"/>
                <a:ea typeface="+mn-ea"/>
                <a:cs typeface="+mn-cs"/>
              </a:rPr>
              <a:t>].’ Um, </a:t>
            </a:r>
            <a:r>
              <a:rPr lang="en-US" sz="1200" b="0" i="0" kern="1200" dirty="0" err="1">
                <a:solidFill>
                  <a:schemeClr val="tx1"/>
                </a:solidFill>
                <a:effectLst/>
                <a:latin typeface="+mn-lt"/>
                <a:ea typeface="+mn-ea"/>
                <a:cs typeface="+mn-cs"/>
              </a:rPr>
              <a:t>cuz</a:t>
            </a:r>
            <a:r>
              <a:rPr lang="en-US" sz="1200" b="0" i="0" kern="1200" dirty="0">
                <a:solidFill>
                  <a:schemeClr val="tx1"/>
                </a:solidFill>
                <a:effectLst/>
                <a:latin typeface="+mn-lt"/>
                <a:ea typeface="+mn-ea"/>
                <a:cs typeface="+mn-cs"/>
              </a:rPr>
              <a:t> it wasn’t</a:t>
            </a:r>
            <a:r>
              <a:rPr lang="en-US" sz="1200" b="0" i="0" kern="1200" baseline="0" dirty="0">
                <a:solidFill>
                  <a:schemeClr val="tx1"/>
                </a:solidFill>
                <a:effectLst/>
                <a:latin typeface="+mn-lt"/>
                <a:ea typeface="+mn-ea"/>
                <a:cs typeface="+mn-cs"/>
              </a:rPr>
              <a:t> worth it</a:t>
            </a:r>
            <a:r>
              <a:rPr lang="en-US" sz="1200" b="0" i="0" kern="1200" dirty="0">
                <a:solidFill>
                  <a:schemeClr val="tx1"/>
                </a:solidFill>
                <a:effectLst/>
                <a:latin typeface="+mn-lt"/>
                <a:ea typeface="+mn-ea"/>
                <a:cs typeface="+mn-cs"/>
              </a:rPr>
              <a:t> to me, worth pushing at the time… I guess that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specifically was never really discussed. And currently my partner is a boy, so I don’t necessarily have that same problem anymore. Um, but it was a problem at one point in time.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157</a:t>
            </a:fld>
            <a:endParaRPr lang="en-US" dirty="0"/>
          </a:p>
        </p:txBody>
      </p:sp>
    </p:spTree>
    <p:extLst>
      <p:ext uri="{BB962C8B-B14F-4D97-AF65-F5344CB8AC3E}">
        <p14:creationId xmlns:p14="http://schemas.microsoft.com/office/powerpoint/2010/main" val="17327885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It is important for anyone working in health care to approach all interactions with patients with an understanding of intersectionality.  When assessing a patient’s needs, using the lens of intersectionality can help make sure that we don’t overlook the nuances or individual circumstances of a patient’s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By approaching each patient as an individual, with understanding of and sensitivity to </a:t>
            </a:r>
            <a:r>
              <a:rPr lang="en-US" i="1" kern="1200" dirty="0">
                <a:solidFill>
                  <a:schemeClr val="tx1"/>
                </a:solidFill>
                <a:effectLst/>
                <a:latin typeface="+mn-lt"/>
                <a:ea typeface="+mn-ea"/>
                <a:cs typeface="+mn-cs"/>
              </a:rPr>
              <a:t>all </a:t>
            </a:r>
            <a:r>
              <a:rPr lang="en-US" kern="1200" dirty="0">
                <a:solidFill>
                  <a:schemeClr val="tx1"/>
                </a:solidFill>
                <a:effectLst/>
                <a:latin typeface="+mn-lt"/>
                <a:ea typeface="+mn-ea"/>
                <a:cs typeface="+mn-cs"/>
              </a:rPr>
              <a:t>the identities that shape a patient’s experiences, we make sure important information does not fall through the cracks.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We can work to create strong healing relationships at the individual and organizational level that allows for shared decision-making, and ultimately better health outcomes.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Keeping intersectionality in mind during interactions with patients is critical in establishing a safe and trusting relationship with patients and their loved ones.</a:t>
            </a:r>
          </a:p>
          <a:p>
            <a:endParaRPr lang="en-US" dirty="0"/>
          </a:p>
        </p:txBody>
      </p:sp>
      <p:sp>
        <p:nvSpPr>
          <p:cNvPr id="4" name="Slide Number Placeholder 3"/>
          <p:cNvSpPr>
            <a:spLocks noGrp="1"/>
          </p:cNvSpPr>
          <p:nvPr>
            <p:ph type="sldNum" sz="quarter" idx="10"/>
          </p:nvPr>
        </p:nvSpPr>
        <p:spPr/>
        <p:txBody>
          <a:bodyPr/>
          <a:lstStyle/>
          <a:p>
            <a:fld id="{BE506351-82DB-4449-8F48-B0D275157F6B}" type="slidenum">
              <a:rPr lang="en-US" smtClean="0"/>
              <a:t>158</a:t>
            </a:fld>
            <a:endParaRPr lang="en-US"/>
          </a:p>
        </p:txBody>
      </p:sp>
    </p:spTree>
    <p:extLst>
      <p:ext uri="{BB962C8B-B14F-4D97-AF65-F5344CB8AC3E}">
        <p14:creationId xmlns:p14="http://schemas.microsoft.com/office/powerpoint/2010/main" val="18972440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Let’s pause here and watch a brief excerpt from the film by the National LGBT Cancer Network— </a:t>
            </a:r>
            <a:r>
              <a:rPr lang="en-US" i="1" kern="1200" dirty="0">
                <a:solidFill>
                  <a:schemeClr val="tx1"/>
                </a:solidFill>
                <a:effectLst/>
                <a:latin typeface="+mn-lt"/>
                <a:ea typeface="+mn-ea"/>
                <a:cs typeface="+mn-cs"/>
              </a:rPr>
              <a:t>To Treat Me, You Have to Know Who I Am: Welcoming lesbian, gay, bisexual, transgender (LGBT) patients into healthcare</a:t>
            </a:r>
            <a:r>
              <a:rPr lang="en-US"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E506351-82DB-4449-8F48-B0D275157F6B}" type="slidenum">
              <a:rPr lang="en-US" smtClean="0"/>
              <a:t>159</a:t>
            </a:fld>
            <a:endParaRPr lang="en-US"/>
          </a:p>
        </p:txBody>
      </p:sp>
    </p:spTree>
    <p:extLst>
      <p:ext uri="{BB962C8B-B14F-4D97-AF65-F5344CB8AC3E}">
        <p14:creationId xmlns:p14="http://schemas.microsoft.com/office/powerpoint/2010/main" val="5115298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As you saw, this video pushes</a:t>
            </a:r>
            <a:r>
              <a:rPr lang="en-US" kern="1200" baseline="0" dirty="0">
                <a:solidFill>
                  <a:schemeClr val="tx1"/>
                </a:solidFill>
                <a:effectLst/>
                <a:latin typeface="+mn-lt"/>
                <a:ea typeface="+mn-ea"/>
                <a:cs typeface="+mn-cs"/>
              </a:rPr>
              <a:t> back on the idea and </a:t>
            </a:r>
            <a:r>
              <a:rPr lang="en-US" kern="1200" dirty="0">
                <a:solidFill>
                  <a:schemeClr val="tx1"/>
                </a:solidFill>
                <a:effectLst/>
                <a:latin typeface="+mn-lt"/>
                <a:ea typeface="+mn-ea"/>
                <a:cs typeface="+mn-cs"/>
              </a:rPr>
              <a:t>tendency to think of LGBTQI people as one big group.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Instead, the video highlights that LGBTQI individuals are diverse with many intersecting identities.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Taking the lessons from this video, providers and organizations can perform more effective health assessments by asking questions about all aspects of an individual’s psychological, social and medical histories.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Answers to all these questions will give a more accurate description of the person’s cancer risks, screening behaviors and survivorship needs. This video also highlights the importance of patient engagement in clinical care.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160</a:t>
            </a:fld>
            <a:endParaRPr lang="en-US" dirty="0"/>
          </a:p>
        </p:txBody>
      </p:sp>
    </p:spTree>
    <p:extLst>
      <p:ext uri="{BB962C8B-B14F-4D97-AF65-F5344CB8AC3E}">
        <p14:creationId xmlns:p14="http://schemas.microsoft.com/office/powerpoint/2010/main" val="1084254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a:t>
            </a:fld>
            <a:endParaRPr lang="en-US" dirty="0"/>
          </a:p>
        </p:txBody>
      </p:sp>
    </p:spTree>
    <p:extLst>
      <p:ext uri="{BB962C8B-B14F-4D97-AF65-F5344CB8AC3E}">
        <p14:creationId xmlns:p14="http://schemas.microsoft.com/office/powerpoint/2010/main" val="272573483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In the lesson on patient engagement in clinical care, we showed a model for shared decision-making that describes how providers and patients share information to improve trust, self-efficacy, understanding and satisfaction, and how that ultimately improves health outcomes for patients.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But to understand what the process of shared decision-making looks like for each individual, we need to look at this model through the lens of intersectionality. People living with cancer have multiple identities</a:t>
            </a:r>
            <a:r>
              <a:rPr lang="en-US" kern="1200" baseline="0" dirty="0">
                <a:solidFill>
                  <a:schemeClr val="tx1"/>
                </a:solidFill>
                <a:effectLst/>
                <a:latin typeface="+mn-lt"/>
                <a:ea typeface="+mn-ea"/>
                <a:cs typeface="+mn-cs"/>
              </a:rPr>
              <a:t> s</a:t>
            </a:r>
            <a:r>
              <a:rPr lang="en-US" kern="1200" dirty="0">
                <a:solidFill>
                  <a:schemeClr val="tx1"/>
                </a:solidFill>
                <a:effectLst/>
                <a:latin typeface="+mn-lt"/>
                <a:ea typeface="+mn-ea"/>
                <a:cs typeface="+mn-cs"/>
              </a:rPr>
              <a:t>o we need to look at the model from a wider view.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The figure now illustrates the shared decision-making process in an intersectional world. Before a patient and provider even walk into an appointment, their thoughts about themselves and of one another influence their encounter.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These thoughts are based on the individuals’ multiple, intersecting identities like race, ethnicity, sexual orientation, gender identity, age and socioeconomic status – among others. The patient’s and provider’s thoughts also reflect the views of others and of society, including assumptions, stereotypes, prejudices and biases.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These thoughts enter into the health care encounter. They influence the decision-making preferences of the patient and provider, and the trust they have in each other.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This ultimately influences the shared decision-making process, by impacting how much information is shared and how decisions are made. Because of this, the result of shared decision-making, such as increased trust, self-efficacy, understanding and satisfaction, is not the same for everyone.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Specifically, individuals of multiple vulnerable groups face inequities that lead to negative outcomes like less access to care and feelings of helplessness. Health care organizations need to focus on building trust with these individuals and improving care that is easier to access and more welcoming. This will help these individuals engage in shared decision-making.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We will dig further into strategies for building or rebuilding trust and ensuring that care is culturally competent and</a:t>
            </a:r>
            <a:r>
              <a:rPr lang="en-US" kern="1200" baseline="0" dirty="0">
                <a:solidFill>
                  <a:schemeClr val="tx1"/>
                </a:solidFill>
                <a:effectLst/>
                <a:latin typeface="+mn-lt"/>
                <a:ea typeface="+mn-ea"/>
                <a:cs typeface="+mn-cs"/>
              </a:rPr>
              <a:t> equitable</a:t>
            </a:r>
            <a:r>
              <a:rPr lang="en-US" kern="1200" dirty="0">
                <a:solidFill>
                  <a:schemeClr val="tx1"/>
                </a:solidFill>
                <a:effectLst/>
                <a:latin typeface="+mn-lt"/>
                <a:ea typeface="+mn-ea"/>
                <a:cs typeface="+mn-cs"/>
              </a:rPr>
              <a:t> to all in Modules 4 and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06351-82DB-4449-8F48-B0D275157F6B}" type="slidenum">
              <a:rPr lang="en-US" smtClean="0"/>
              <a:t>161</a:t>
            </a:fld>
            <a:endParaRPr lang="en-US"/>
          </a:p>
        </p:txBody>
      </p:sp>
    </p:spTree>
    <p:extLst>
      <p:ext uri="{BB962C8B-B14F-4D97-AF65-F5344CB8AC3E}">
        <p14:creationId xmlns:p14="http://schemas.microsoft.com/office/powerpoint/2010/main" val="26943905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162</a:t>
            </a:fld>
            <a:endParaRPr lang="en-US" dirty="0"/>
          </a:p>
        </p:txBody>
      </p:sp>
    </p:spTree>
    <p:extLst>
      <p:ext uri="{BB962C8B-B14F-4D97-AF65-F5344CB8AC3E}">
        <p14:creationId xmlns:p14="http://schemas.microsoft.com/office/powerpoint/2010/main" val="15856633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163</a:t>
            </a:fld>
            <a:endParaRPr lang="en-US" dirty="0"/>
          </a:p>
        </p:txBody>
      </p:sp>
    </p:spTree>
    <p:extLst>
      <p:ext uri="{BB962C8B-B14F-4D97-AF65-F5344CB8AC3E}">
        <p14:creationId xmlns:p14="http://schemas.microsoft.com/office/powerpoint/2010/main" val="311912180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In the Patient Engagement in Care lesson, we discussed strategies organizations can take to facilitate the process of shared decision-making between providers and their patients.</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Let’s consider an example of how organizations can support shared decision-making with adequate attention paid to intersectionality. </a:t>
            </a:r>
          </a:p>
          <a:p>
            <a:endParaRPr lang="en-US" kern="1200" dirty="0">
              <a:solidFill>
                <a:schemeClr val="tx1"/>
              </a:solidFill>
              <a:effectLst/>
              <a:latin typeface="+mn-lt"/>
              <a:ea typeface="+mn-ea"/>
              <a:cs typeface="+mn-cs"/>
            </a:endParaRPr>
          </a:p>
          <a:p>
            <a:pPr marL="228600" indent="-228600">
              <a:buAutoNum type="arabicPeriod"/>
            </a:pPr>
            <a:r>
              <a:rPr lang="en-US" b="1" kern="1200" dirty="0">
                <a:solidFill>
                  <a:schemeClr val="tx1"/>
                </a:solidFill>
                <a:effectLst/>
                <a:latin typeface="+mn-lt"/>
                <a:ea typeface="+mn-ea"/>
                <a:cs typeface="+mn-cs"/>
              </a:rPr>
              <a:t>Workflows:</a:t>
            </a:r>
            <a:r>
              <a:rPr lang="en-US" kern="1200" dirty="0">
                <a:solidFill>
                  <a:schemeClr val="tx1"/>
                </a:solidFill>
                <a:effectLst/>
                <a:latin typeface="+mn-lt"/>
                <a:ea typeface="+mn-ea"/>
                <a:cs typeface="+mn-cs"/>
              </a:rPr>
              <a:t> We have previously discussed how establishing workflows can improve care coordination, facilitate the shared decision-making process and enhance the knowledge, skills, attitudes and beliefs of patients and providers – all to set them up to engage in shared decision-making. </a:t>
            </a:r>
          </a:p>
          <a:p>
            <a:pPr marL="0" indent="0">
              <a:buNone/>
            </a:pPr>
            <a:endParaRPr lang="en-US" kern="1200" dirty="0">
              <a:solidFill>
                <a:schemeClr val="tx1"/>
              </a:solidFill>
              <a:effectLst/>
              <a:latin typeface="+mn-lt"/>
              <a:ea typeface="+mn-ea"/>
              <a:cs typeface="+mn-cs"/>
            </a:endParaRPr>
          </a:p>
          <a:p>
            <a:pPr marL="0" indent="0">
              <a:buNone/>
            </a:pPr>
            <a:r>
              <a:rPr lang="en-US" kern="1200" dirty="0">
                <a:solidFill>
                  <a:schemeClr val="tx1"/>
                </a:solidFill>
                <a:effectLst/>
                <a:latin typeface="+mn-lt"/>
                <a:ea typeface="+mn-ea"/>
                <a:cs typeface="+mn-cs"/>
              </a:rPr>
              <a:t>Because minority patients may require more time to build trust with providers and gain the attitudes and beliefs that support shared decision-making, the health care setting can build in workflows that allow the patient to have multiple touch points with the health care system to build this trust over time. </a:t>
            </a:r>
          </a:p>
          <a:p>
            <a:pPr marL="0" indent="0">
              <a:buNone/>
            </a:pPr>
            <a:endParaRPr lang="en-US" kern="1200" dirty="0">
              <a:solidFill>
                <a:schemeClr val="tx1"/>
              </a:solidFill>
              <a:effectLst/>
              <a:latin typeface="+mn-lt"/>
              <a:ea typeface="+mn-ea"/>
              <a:cs typeface="+mn-cs"/>
            </a:endParaRPr>
          </a:p>
          <a:p>
            <a:pPr marL="0" indent="0">
              <a:buNone/>
            </a:pPr>
            <a:r>
              <a:rPr lang="en-US" kern="1200" dirty="0">
                <a:solidFill>
                  <a:schemeClr val="tx1"/>
                </a:solidFill>
                <a:effectLst/>
                <a:latin typeface="+mn-lt"/>
                <a:ea typeface="+mn-ea"/>
                <a:cs typeface="+mn-cs"/>
              </a:rPr>
              <a:t>Clinics can engage patients through communication before the appointment to prepare them for the shared decision-making process, and they can use different members of the health care team, like medical assistants, to help patients use decision aids that prepare them to make joint decisions with their providers. </a:t>
            </a:r>
          </a:p>
          <a:p>
            <a:endParaRPr lang="en-US" kern="1200" dirty="0">
              <a:solidFill>
                <a:schemeClr val="tx1"/>
              </a:solidFill>
              <a:effectLst/>
              <a:latin typeface="+mn-lt"/>
              <a:ea typeface="+mn-ea"/>
              <a:cs typeface="+mn-cs"/>
            </a:endParaRP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2. </a:t>
            </a:r>
            <a:r>
              <a:rPr lang="en-US" b="1" kern="1200" dirty="0">
                <a:solidFill>
                  <a:schemeClr val="tx1"/>
                </a:solidFill>
                <a:effectLst/>
                <a:latin typeface="+mn-lt"/>
                <a:ea typeface="+mn-ea"/>
                <a:cs typeface="+mn-cs"/>
              </a:rPr>
              <a:t>Environment:</a:t>
            </a:r>
            <a:r>
              <a:rPr lang="en-US" kern="1200" dirty="0">
                <a:solidFill>
                  <a:schemeClr val="tx1"/>
                </a:solidFill>
                <a:effectLst/>
                <a:latin typeface="+mn-lt"/>
                <a:ea typeface="+mn-ea"/>
                <a:cs typeface="+mn-cs"/>
              </a:rPr>
              <a:t> As another example, making changes to resources or the clinical environment with attention paid to intersectionality can facilitate shared decision-making.  If a person’s first experience with the health care environment is the pamphlets they see in the waiting room, do they offer examples of individuals of various and multiple identities such that a person feels welcome?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To this end, a black lesbian woman in a focus group noted that seeing print materials in the waiting room that reflect her identity is important: “So maybe if they had more people of color, more queer…something. Just give me a little hint of something kind of like me. Someone like me. That would be nice.”</a:t>
            </a:r>
          </a:p>
          <a:p>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Although the strategies (or organizational drivers) presented in this model are the same as when we presented them in Patient Engagement in Care lesson, we have just used intersectionality to show how to best put one of those drivers (workflows) into practice to meet individual patient needs. </a:t>
            </a:r>
          </a:p>
          <a:p>
            <a:endParaRPr lang="en-US" kern="1200" dirty="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BE506351-82DB-4449-8F48-B0D275157F6B}" type="slidenum">
              <a:rPr lang="en-US" smtClean="0"/>
              <a:t>164</a:t>
            </a:fld>
            <a:endParaRPr lang="en-US"/>
          </a:p>
        </p:txBody>
      </p:sp>
    </p:spTree>
    <p:extLst>
      <p:ext uri="{BB962C8B-B14F-4D97-AF65-F5344CB8AC3E}">
        <p14:creationId xmlns:p14="http://schemas.microsoft.com/office/powerpoint/2010/main" val="202823734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6F15E9-0BE7-4FE3-9441-9D32F4679029}" type="slidenum">
              <a:rPr lang="en-US" smtClean="0"/>
              <a:pPr/>
              <a:t>165</a:t>
            </a:fld>
            <a:endParaRPr lang="en-US"/>
          </a:p>
        </p:txBody>
      </p:sp>
    </p:spTree>
    <p:extLst>
      <p:ext uri="{BB962C8B-B14F-4D97-AF65-F5344CB8AC3E}">
        <p14:creationId xmlns:p14="http://schemas.microsoft.com/office/powerpoint/2010/main" val="7959334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6F15E9-0BE7-4FE3-9441-9D32F4679029}" type="slidenum">
              <a:rPr lang="en-US" smtClean="0"/>
              <a:pPr/>
              <a:t>166</a:t>
            </a:fld>
            <a:endParaRPr lang="en-US"/>
          </a:p>
        </p:txBody>
      </p:sp>
    </p:spTree>
    <p:extLst>
      <p:ext uri="{BB962C8B-B14F-4D97-AF65-F5344CB8AC3E}">
        <p14:creationId xmlns:p14="http://schemas.microsoft.com/office/powerpoint/2010/main" val="42234734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167</a:t>
            </a:fld>
            <a:endParaRPr lang="en-US" dirty="0"/>
          </a:p>
        </p:txBody>
      </p:sp>
    </p:spTree>
    <p:extLst>
      <p:ext uri="{BB962C8B-B14F-4D97-AF65-F5344CB8AC3E}">
        <p14:creationId xmlns:p14="http://schemas.microsoft.com/office/powerpoint/2010/main" val="295981213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In summary, we all have intersecting identities, which influence how we interact with others. Using strategies in health care encounters that account for intersectionality, and acknowledge the unique identities and experiences that each person holds, is important when working to address cancer care disparities and promote shared decision-making.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With intersectionality in mind, let’s next look at some of the challenges that LGBTQI, Black and African American, and Latino communities face in receiving equitable and culturally competent care.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506351-82DB-4449-8F48-B0D275157F6B}" type="slidenum">
              <a:rPr lang="en-US" smtClean="0"/>
              <a:t>168</a:t>
            </a:fld>
            <a:endParaRPr lang="en-US"/>
          </a:p>
        </p:txBody>
      </p:sp>
    </p:spTree>
    <p:extLst>
      <p:ext uri="{BB962C8B-B14F-4D97-AF65-F5344CB8AC3E}">
        <p14:creationId xmlns:p14="http://schemas.microsoft.com/office/powerpoint/2010/main" val="6413433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169</a:t>
            </a:fld>
            <a:endParaRPr lang="en-US" dirty="0"/>
          </a:p>
        </p:txBody>
      </p:sp>
    </p:spTree>
    <p:extLst>
      <p:ext uri="{BB962C8B-B14F-4D97-AF65-F5344CB8AC3E}">
        <p14:creationId xmlns:p14="http://schemas.microsoft.com/office/powerpoint/2010/main" val="14576625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170</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a:t>
            </a:fld>
            <a:endParaRPr lang="en-US" dirty="0"/>
          </a:p>
        </p:txBody>
      </p:sp>
    </p:spTree>
    <p:extLst>
      <p:ext uri="{BB962C8B-B14F-4D97-AF65-F5344CB8AC3E}">
        <p14:creationId xmlns:p14="http://schemas.microsoft.com/office/powerpoint/2010/main" val="409241099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171</a:t>
            </a:fld>
            <a:endParaRPr lang="en-US" dirty="0"/>
          </a:p>
        </p:txBody>
      </p:sp>
    </p:spTree>
    <p:extLst>
      <p:ext uri="{BB962C8B-B14F-4D97-AF65-F5344CB8AC3E}">
        <p14:creationId xmlns:p14="http://schemas.microsoft.com/office/powerpoint/2010/main" val="154319782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6F15E9-0BE7-4FE3-9441-9D32F4679029}" type="slidenum">
              <a:rPr lang="en-US" smtClean="0"/>
              <a:pPr/>
              <a:t>172</a:t>
            </a:fld>
            <a:endParaRPr lang="en-US"/>
          </a:p>
        </p:txBody>
      </p:sp>
    </p:spTree>
    <p:extLst>
      <p:ext uri="{BB962C8B-B14F-4D97-AF65-F5344CB8AC3E}">
        <p14:creationId xmlns:p14="http://schemas.microsoft.com/office/powerpoint/2010/main" val="4377979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sz="1200" kern="1200" dirty="0">
                <a:solidFill>
                  <a:schemeClr val="tx1"/>
                </a:solidFill>
                <a:effectLst/>
                <a:latin typeface="+mn-lt"/>
                <a:ea typeface="+mn-ea"/>
                <a:cs typeface="+mn-cs"/>
              </a:rPr>
              <a:t>Welcome to Module 3, Lesson 2:</a:t>
            </a:r>
            <a:r>
              <a:rPr lang="en-US" altLang="en-US" b="1" dirty="0">
                <a:solidFill>
                  <a:schemeClr val="bg1"/>
                </a:solidFill>
              </a:rPr>
              <a:t> </a:t>
            </a:r>
            <a:r>
              <a:rPr lang="en-US" altLang="en-US" dirty="0">
                <a:solidFill>
                  <a:schemeClr val="bg1"/>
                </a:solidFill>
              </a:rPr>
              <a:t>Spotlight on Inequities Among Sexual and Gender Minorities (SGM)</a:t>
            </a:r>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173</a:t>
            </a:fld>
            <a:endParaRPr lang="en-US" alt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174</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pPr marL="171450" indent="-171450">
              <a:buFont typeface="Arial" panose="020B0604020202020204" pitchFamily="34" charset="0"/>
              <a:buChar char="•"/>
            </a:pPr>
            <a:r>
              <a:rPr lang="en-US" sz="1200" dirty="0"/>
              <a:t>Identify barriers to care for sexual and gender minorities</a:t>
            </a:r>
            <a:r>
              <a:rPr lang="en-US" sz="1200" baseline="0" dirty="0"/>
              <a:t> or (SGM), also referred to as lesbian, gay, bisexual, transgender, queer and intersex</a:t>
            </a:r>
            <a:r>
              <a:rPr lang="en-US" sz="1200" dirty="0"/>
              <a:t> or (LGBTQI) individuals</a:t>
            </a:r>
          </a:p>
          <a:p>
            <a:pPr marL="171450" indent="-171450">
              <a:buFont typeface="Arial" panose="020B0604020202020204" pitchFamily="34" charset="0"/>
              <a:buChar char="•"/>
            </a:pPr>
            <a:r>
              <a:rPr lang="en-US" sz="1200" dirty="0"/>
              <a:t>Describe unique cancer risks and challenges for LGBTQI individuals, as well as resources and areas of resiliency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175</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As we look at the inequities that sexual and gender minorities face, and create strategies to address these inequities,</a:t>
            </a:r>
            <a:r>
              <a:rPr lang="en-US" kern="1200" baseline="0" dirty="0">
                <a:solidFill>
                  <a:schemeClr val="tx1"/>
                </a:solidFill>
                <a:effectLst/>
                <a:latin typeface="+mn-lt"/>
                <a:ea typeface="+mn-ea"/>
                <a:cs typeface="+mn-cs"/>
              </a:rPr>
              <a:t> i</a:t>
            </a:r>
            <a:r>
              <a:rPr lang="en-US" kern="1200" dirty="0">
                <a:solidFill>
                  <a:schemeClr val="tx1"/>
                </a:solidFill>
                <a:effectLst/>
                <a:latin typeface="+mn-lt"/>
                <a:ea typeface="+mn-ea"/>
                <a:cs typeface="+mn-cs"/>
              </a:rPr>
              <a:t>t is important to note that the needs and experiences of people who identify as lesbian, gay, bisexual, transgender, queer or intersex are not the same. As discussed in the previous lesson, these individuals also hold many other identities, which can lead to additional oppression</a:t>
            </a:r>
            <a:r>
              <a:rPr lang="en-US" kern="1200" baseline="0" dirty="0">
                <a:solidFill>
                  <a:schemeClr val="tx1"/>
                </a:solidFill>
                <a:effectLst/>
                <a:latin typeface="+mn-lt"/>
                <a:ea typeface="+mn-ea"/>
                <a:cs typeface="+mn-cs"/>
              </a:rPr>
              <a:t> and </a:t>
            </a:r>
            <a:r>
              <a:rPr lang="en-US" kern="1200" dirty="0">
                <a:solidFill>
                  <a:schemeClr val="tx1"/>
                </a:solidFill>
                <a:effectLst/>
                <a:latin typeface="+mn-lt"/>
                <a:ea typeface="+mn-ea"/>
                <a:cs typeface="+mn-cs"/>
              </a:rPr>
              <a:t>affect their lived</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experiences. However, sexual and gender minorities are often overlooked across the cancer care continuum.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As part of ASCO’s 2017 position statement outlining its strategies for reducing cancer health disparities among sexual and gender minority populations, ASCO states that “Sexual and gender minorities, including individuals who are lesbian, gay, bisexual, transgender, and intersex, bear a disproportionate cancer burden. Such disparities in cancer-specific outcomes among SGM populations stem from the unique cancer risks, needs, and challenges faced by SGM populations, including discrimination and other psychosocial issues, as well as gaps in patient-provider communication and quality of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176</a:t>
            </a:fld>
            <a:endParaRPr lang="en-US" dirty="0"/>
          </a:p>
        </p:txBody>
      </p:sp>
    </p:spTree>
    <p:extLst>
      <p:ext uri="{BB962C8B-B14F-4D97-AF65-F5344CB8AC3E}">
        <p14:creationId xmlns:p14="http://schemas.microsoft.com/office/powerpoint/2010/main" val="4562120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177</a:t>
            </a:fld>
            <a:endParaRPr lang="en-US" dirty="0"/>
          </a:p>
        </p:txBody>
      </p:sp>
    </p:spTree>
    <p:extLst>
      <p:ext uri="{BB962C8B-B14F-4D97-AF65-F5344CB8AC3E}">
        <p14:creationId xmlns:p14="http://schemas.microsoft.com/office/powerpoint/2010/main" val="163265237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Discrimination</a:t>
            </a:r>
            <a:r>
              <a:rPr lang="en-US" kern="1200" baseline="0" dirty="0">
                <a:solidFill>
                  <a:schemeClr val="tx1"/>
                </a:solidFill>
                <a:effectLst/>
                <a:latin typeface="+mn-lt"/>
                <a:ea typeface="+mn-ea"/>
                <a:cs typeface="+mn-cs"/>
              </a:rPr>
              <a:t> against LGBTQI individuals happens in many places– even in health care. </a:t>
            </a:r>
            <a:r>
              <a:rPr lang="en-US" kern="1200" dirty="0">
                <a:solidFill>
                  <a:schemeClr val="tx1"/>
                </a:solidFill>
                <a:effectLst/>
                <a:latin typeface="+mn-lt"/>
                <a:ea typeface="+mn-ea"/>
                <a:cs typeface="+mn-cs"/>
              </a:rPr>
              <a:t>For instance, in a study of physicians who identify as a sexual or gender minority, more than one-half</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reported hearing derogatory comments about LGBT individuals and one-third reported witnessing discriminatory care of an LGBT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Many barriers to care, cancer risks and challenges discussed in this lesson apply to LGBTQI communities broadly, yet experiences of discrimination are even more prominent for the transgender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For example, in the 2016 National Transgender Discrimination Survey, conducted with almost 28,000 people who identify as transgender across the U.S. and territories, one-in-four</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individuals reported that they postponed care when they were sick or injured or did not seek preventive services due to discrimination. In addition, one-fifth of individuals indicated they had been refused medical care due to their transgender status, with trans people of color being denied care more often.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178</a:t>
            </a:fld>
            <a:endParaRPr lang="en-US" dirty="0"/>
          </a:p>
        </p:txBody>
      </p:sp>
    </p:spTree>
    <p:extLst>
      <p:ext uri="{BB962C8B-B14F-4D97-AF65-F5344CB8AC3E}">
        <p14:creationId xmlns:p14="http://schemas.microsoft.com/office/powerpoint/2010/main" val="11614372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179</a:t>
            </a:fld>
            <a:endParaRPr lang="en-US" dirty="0"/>
          </a:p>
        </p:txBody>
      </p:sp>
    </p:spTree>
    <p:extLst>
      <p:ext uri="{BB962C8B-B14F-4D97-AF65-F5344CB8AC3E}">
        <p14:creationId xmlns:p14="http://schemas.microsoft.com/office/powerpoint/2010/main" val="207226980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Let’s quickly look at an example of this kind of discrimination: In a graphic cartoon, Kara Sievewright provides an account of her partner Brady’s experience with breast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Brady identifies as a transgender male. In addition to the challenges all persons affected by cancer face, right before Brady’s operation, Brady and Kara are told to wait in the hallway, because “only women are allowed in the waiting room.”</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180</a:t>
            </a:fld>
            <a:endParaRPr lang="en-US" dirty="0"/>
          </a:p>
        </p:txBody>
      </p:sp>
    </p:spTree>
    <p:extLst>
      <p:ext uri="{BB962C8B-B14F-4D97-AF65-F5344CB8AC3E}">
        <p14:creationId xmlns:p14="http://schemas.microsoft.com/office/powerpoint/2010/main" val="223337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Historically, there has not been full transparency or accountability to patients in health research. Vulnerable communities have been exploited for centuries. Let’s take a moment to reflect on a few examples of a long history of exploitation of vulnerable communities in research. By doing so we can better understand the challenges researchers and health professionals face in engaging communities, but these examples do not fully depict the extensive nature of discrimination and exploitation of vulnerable communities .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In the Middle</a:t>
            </a:r>
            <a:r>
              <a:rPr lang="en-US" kern="1200" baseline="0" dirty="0">
                <a:solidFill>
                  <a:schemeClr val="tx1"/>
                </a:solidFill>
                <a:effectLst/>
                <a:latin typeface="+mn-lt"/>
                <a:ea typeface="+mn-ea"/>
                <a:cs typeface="+mn-cs"/>
              </a:rPr>
              <a:t> Ages, those who were executed were sometimes used for public dissections. Anatomical dissections were associated with dishonor, so government officials used the threat of dissection as a way to stop people from doing crimes. </a:t>
            </a:r>
          </a:p>
          <a:p>
            <a:endParaRPr lang="en-US" kern="1200" baseline="0" dirty="0">
              <a:solidFill>
                <a:schemeClr val="tx1"/>
              </a:solidFill>
              <a:effectLst/>
              <a:latin typeface="+mn-lt"/>
              <a:ea typeface="+mn-ea"/>
              <a:cs typeface="+mn-cs"/>
            </a:endParaRPr>
          </a:p>
          <a:p>
            <a:r>
              <a:rPr lang="en-US" kern="1200" baseline="0" dirty="0">
                <a:solidFill>
                  <a:schemeClr val="tx1"/>
                </a:solidFill>
                <a:effectLst/>
                <a:latin typeface="+mn-lt"/>
                <a:ea typeface="+mn-ea"/>
                <a:cs typeface="+mn-cs"/>
              </a:rPr>
              <a:t>Later in the 18</a:t>
            </a:r>
            <a:r>
              <a:rPr lang="en-US" kern="1200" baseline="30000" dirty="0">
                <a:solidFill>
                  <a:schemeClr val="tx1"/>
                </a:solidFill>
                <a:effectLst/>
                <a:latin typeface="+mn-lt"/>
                <a:ea typeface="+mn-ea"/>
                <a:cs typeface="+mn-cs"/>
              </a:rPr>
              <a:t>th</a:t>
            </a:r>
            <a:r>
              <a:rPr lang="en-US" kern="1200" baseline="0" dirty="0">
                <a:solidFill>
                  <a:schemeClr val="tx1"/>
                </a:solidFill>
                <a:effectLst/>
                <a:latin typeface="+mn-lt"/>
                <a:ea typeface="+mn-ea"/>
                <a:cs typeface="+mn-cs"/>
              </a:rPr>
              <a:t> and 19</a:t>
            </a:r>
            <a:r>
              <a:rPr lang="en-US" kern="1200" baseline="30000" dirty="0">
                <a:solidFill>
                  <a:schemeClr val="tx1"/>
                </a:solidFill>
                <a:effectLst/>
                <a:latin typeface="+mn-lt"/>
                <a:ea typeface="+mn-ea"/>
                <a:cs typeface="+mn-cs"/>
              </a:rPr>
              <a:t>th</a:t>
            </a:r>
            <a:r>
              <a:rPr lang="en-US" kern="1200" baseline="0" dirty="0">
                <a:solidFill>
                  <a:schemeClr val="tx1"/>
                </a:solidFill>
                <a:effectLst/>
                <a:latin typeface="+mn-lt"/>
                <a:ea typeface="+mn-ea"/>
                <a:cs typeface="+mn-cs"/>
              </a:rPr>
              <a:t> centuries, grave robbing became a common way of making money. People dug up buried bodies to sell to medical schools that needed cadavers for medical student dissection. These grave robbers were known as “Night doctors” or “body snatchers.” Sometimes people who wanted quick money even murdered someone to sell the body to anatomy labs. Most often, the graves that were dug up were those of unprotected members of society, like black and African American individuals.     </a:t>
            </a:r>
          </a:p>
          <a:p>
            <a:endParaRPr lang="en-US" kern="1200" baseline="0" dirty="0">
              <a:solidFill>
                <a:schemeClr val="tx1"/>
              </a:solidFill>
              <a:effectLst/>
              <a:latin typeface="+mn-lt"/>
              <a:ea typeface="+mn-ea"/>
              <a:cs typeface="+mn-cs"/>
            </a:endParaRPr>
          </a:p>
          <a:p>
            <a:r>
              <a:rPr lang="en-US" kern="1200" baseline="0" dirty="0">
                <a:solidFill>
                  <a:schemeClr val="tx1"/>
                </a:solidFill>
                <a:effectLst/>
                <a:latin typeface="+mn-lt"/>
                <a:ea typeface="+mn-ea"/>
                <a:cs typeface="+mn-cs"/>
              </a:rPr>
              <a:t>To curb these crimes, Massachusetts became the first state in 1830 to allow bodies unclaimed in hospitals, prisons, and asylums to be given to state medical schools. This led to a more socially-approved way of obtaining cadavers, but dissection was still linked with poverty. Poor people without families were the ones whose bodies were sent to medical schools. Not until the 1968 Uniform Anatomical Gift Act did body donation start to become voluntary, and eventually, a mark of privilege in giving back to society. </a:t>
            </a:r>
          </a:p>
          <a:p>
            <a:r>
              <a:rPr lang="en-US" u="none" strike="noStrike" kern="1200" dirty="0">
                <a:solidFill>
                  <a:schemeClr val="tx1"/>
                </a:solidFill>
                <a:effectLst/>
                <a:latin typeface="+mn-lt"/>
                <a:ea typeface="+mn-ea"/>
                <a:cs typeface="+mn-cs"/>
              </a:rPr>
              <a:t> </a:t>
            </a:r>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most infamous</a:t>
            </a:r>
            <a:r>
              <a:rPr lang="en-US" kern="1200" baseline="0" dirty="0">
                <a:solidFill>
                  <a:schemeClr val="tx1"/>
                </a:solidFill>
                <a:effectLst/>
                <a:latin typeface="+mn-lt"/>
                <a:ea typeface="+mn-ea"/>
                <a:cs typeface="+mn-cs"/>
              </a:rPr>
              <a:t> case of harm performed on vulnerable citizens through research in the U.S. was </a:t>
            </a:r>
            <a:r>
              <a:rPr lang="en-US" kern="1200" dirty="0">
                <a:solidFill>
                  <a:schemeClr val="tx1"/>
                </a:solidFill>
                <a:effectLst/>
                <a:latin typeface="+mn-lt"/>
                <a:ea typeface="+mn-ea"/>
                <a:cs typeface="+mn-cs"/>
              </a:rPr>
              <a:t>the Tuskegee Syphilis Study. In this study the U.S. Public Health Service looked at the effects of untreated syphilis in Black men in Alabama from 1932</a:t>
            </a:r>
            <a:r>
              <a:rPr lang="en-US" kern="1200" baseline="0" dirty="0">
                <a:solidFill>
                  <a:schemeClr val="tx1"/>
                </a:solidFill>
                <a:effectLst/>
                <a:latin typeface="+mn-lt"/>
                <a:ea typeface="+mn-ea"/>
                <a:cs typeface="+mn-cs"/>
              </a:rPr>
              <a:t> to </a:t>
            </a:r>
            <a:r>
              <a:rPr lang="en-US" kern="1200" dirty="0">
                <a:solidFill>
                  <a:schemeClr val="tx1"/>
                </a:solidFill>
                <a:effectLst/>
                <a:latin typeface="+mn-lt"/>
                <a:ea typeface="+mn-ea"/>
                <a:cs typeface="+mn-cs"/>
              </a:rPr>
              <a:t>1972. The study was conducted without any of the infected men being told they had the disease. Furthermore, none were treated with penicillin even after it was proven to be a life-saving treatment for syphilis. </a:t>
            </a:r>
          </a:p>
          <a:p>
            <a:r>
              <a:rPr lang="en-US"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In the field of cancer research, in 1951, researchers used cells from Henrietta Lacks, an African American woman whose cervical cancer cells were biopsied and replicated. This was done without her knowledge or consent. At that time, doctors routinely obtained samples without consent from their patients, particularly among those who could not pay for medical care. Henrietta Lack’s cells (commonly known as HeLa cells, named from the first two letters of her first name followed by the first two letters of her last name) have been distributed broadly around the world. </a:t>
            </a:r>
          </a:p>
          <a:p>
            <a:endParaRPr lang="en-US" baseline="0" dirty="0">
              <a:effectLst/>
            </a:endParaRPr>
          </a:p>
          <a:p>
            <a:r>
              <a:rPr lang="en-US" dirty="0">
                <a:effectLst/>
              </a:rPr>
              <a:t>The practice</a:t>
            </a:r>
            <a:r>
              <a:rPr lang="en-US" baseline="0" dirty="0">
                <a:effectLst/>
              </a:rPr>
              <a:t> of experimenting on patients without consent went largely unquestioned until three Jewish doctors refused to follow instructions from their supervisor to inject patients with Henrietta’s cancer cells, citing the Nuremberg Code that mandates that “the voluntary consent of the human subject is absolutely essential.”  The Nuremberg Code was established in 1947 as a result of torturous research and murders performed on human prisoners by Nazi doctors. This Code was a watershed moment, leading to important human protections in research.  </a:t>
            </a:r>
          </a:p>
          <a:p>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Those who were institutionalized were also subjected to great research abuse prior to human subjects protections. For example, prisoners were asked to volunteer for research that injected HeLa cells into their arms, giving them tumors. Some participants said they agreed to the research as a way to try to make up for their crimes to society.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r>
              <a:rPr lang="en-US" kern="1200" dirty="0">
                <a:solidFill>
                  <a:schemeClr val="tx1"/>
                </a:solidFill>
                <a:effectLst/>
                <a:latin typeface="+mn-lt"/>
                <a:ea typeface="+mn-ea"/>
                <a:cs typeface="+mn-cs"/>
              </a:rPr>
              <a:t>Such exploitations are not limited to the African American community, the institutionalized, nor to the distant past. Just over a decade ago, the Havasupai tribe filed a lawsuit in Arizona against a university for misusing DNA samples. The samples were first taken with permission as a part of one study. However, the samples were then used in unrelated studies without the participants’ permission. These other studies dealt with issues that are taboo to the Havasupai tribe, including schizophrenia, migration and inbreeding.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As a result, scientists and health professionals face challenges in engaging a number of minority communities including African Americans, Latinos, Pacific Islanders and others in research studies.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 key barrier shared across all groups was mistrust. This mistrust stemmed not only from documented instances of research exploitation, but also because of experiences of continual systematic discrimination, concerns that research will only benefit white people and fear of being treated as a “guinea pig.” It</a:t>
            </a:r>
            <a:r>
              <a:rPr lang="en-US" kern="1200" baseline="0" dirty="0">
                <a:solidFill>
                  <a:schemeClr val="tx1"/>
                </a:solidFill>
                <a:effectLst/>
                <a:latin typeface="+mn-lt"/>
                <a:ea typeface="+mn-ea"/>
                <a:cs typeface="+mn-cs"/>
              </a:rPr>
              <a:t> is important to remember that these fears are founded on a true, well-established and compelling history of research abuse.</a:t>
            </a:r>
            <a:endParaRPr lang="en-US"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19</a:t>
            </a:fld>
            <a:endParaRPr lang="en-US" dirty="0"/>
          </a:p>
        </p:txBody>
      </p:sp>
    </p:spTree>
    <p:extLst>
      <p:ext uri="{BB962C8B-B14F-4D97-AF65-F5344CB8AC3E}">
        <p14:creationId xmlns:p14="http://schemas.microsoft.com/office/powerpoint/2010/main" val="16784081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In addition to discrimination in health care, lack of knowledge among health care professionals about the unique health needs of sexual and gender minorities is seen as a main barrier to care.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This barrier to care is also more pronounced for transgender individuals, with many indicating having to teach their provider about their health needs. Many people who work in health care have also not received sufficient training in order to address the health care needs of sexual and gender minorities.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Sexual and gender minorities face other barriers to care including being underinsured and living below the poverty 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181</a:t>
            </a:fld>
            <a:endParaRPr lang="en-US" dirty="0"/>
          </a:p>
        </p:txBody>
      </p:sp>
    </p:spTree>
    <p:extLst>
      <p:ext uri="{BB962C8B-B14F-4D97-AF65-F5344CB8AC3E}">
        <p14:creationId xmlns:p14="http://schemas.microsoft.com/office/powerpoint/2010/main" val="52860598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182</a:t>
            </a:fld>
            <a:endParaRPr lang="en-US" dirty="0"/>
          </a:p>
        </p:txBody>
      </p:sp>
    </p:spTree>
    <p:extLst>
      <p:ext uri="{BB962C8B-B14F-4D97-AF65-F5344CB8AC3E}">
        <p14:creationId xmlns:p14="http://schemas.microsoft.com/office/powerpoint/2010/main" val="23243096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183</a:t>
            </a:fld>
            <a:endParaRPr lang="en-US" dirty="0"/>
          </a:p>
        </p:txBody>
      </p:sp>
    </p:spTree>
    <p:extLst>
      <p:ext uri="{BB962C8B-B14F-4D97-AF65-F5344CB8AC3E}">
        <p14:creationId xmlns:p14="http://schemas.microsoft.com/office/powerpoint/2010/main" val="23032502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Potentially due to minority stress and other social determinants of health, an individual who identifies as LGBTQI may be at greater risk for obesity, smoking, and drug and alcohol use,</a:t>
            </a:r>
            <a:r>
              <a:rPr lang="en-US" kern="1200" baseline="0" dirty="0">
                <a:solidFill>
                  <a:schemeClr val="tx1"/>
                </a:solidFill>
                <a:effectLst/>
                <a:latin typeface="+mn-lt"/>
                <a:ea typeface="+mn-ea"/>
                <a:cs typeface="+mn-cs"/>
              </a:rPr>
              <a:t> w</a:t>
            </a:r>
            <a:r>
              <a:rPr lang="en-US" kern="1200" dirty="0">
                <a:solidFill>
                  <a:schemeClr val="tx1"/>
                </a:solidFill>
                <a:effectLst/>
                <a:latin typeface="+mn-lt"/>
                <a:ea typeface="+mn-ea"/>
                <a:cs typeface="+mn-cs"/>
              </a:rPr>
              <a:t>hich directly increases cancer risk.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When looking specifically at breast cancer, lesbian and bisexual women are at greater risk for breast cancer than heterosexual women. This is due to a number of reasons, including higher rates of smoking, alcohol use, obesity, not having children and having children later in life.</a:t>
            </a:r>
            <a:endParaRPr lang="en-US" kern="1200" baseline="30000" dirty="0">
              <a:solidFill>
                <a:schemeClr val="tx1"/>
              </a:solidFill>
              <a:effectLst/>
              <a:latin typeface="+mn-lt"/>
              <a:ea typeface="+mn-ea"/>
              <a:cs typeface="+mn-cs"/>
            </a:endParaRP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While the medical and research community is aware of this unique cluster of cancer risk factors for LGBTQI individuals, more research is needed to identify specific disparities in cancer incidence and mortality and to create and test interventions to better serve sexual and gender minorities diagnosed with cancer.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 crucial first step is better data collection.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184</a:t>
            </a:fld>
            <a:endParaRPr lang="en-US" dirty="0"/>
          </a:p>
        </p:txBody>
      </p:sp>
    </p:spTree>
    <p:extLst>
      <p:ext uri="{BB962C8B-B14F-4D97-AF65-F5344CB8AC3E}">
        <p14:creationId xmlns:p14="http://schemas.microsoft.com/office/powerpoint/2010/main" val="33585521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Lesbian women and transgender men are less likely to receive preventive services and screening for cervical cancer.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These lower screening rates may be due to a variety of factors, including lower rates of insurance coverage, exclusion from traditional cancer screening campaigns and previous experiences of discrimination when interacting with health care systems and providers.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Transgender individuals also face additional obstacles to receiving clinically-appropriate cancer screenings, including the fact that providers often do not realize that a patient is transgender and needs to be screened.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185</a:t>
            </a:fld>
            <a:endParaRPr lang="en-US" dirty="0"/>
          </a:p>
        </p:txBody>
      </p:sp>
    </p:spTree>
    <p:extLst>
      <p:ext uri="{BB962C8B-B14F-4D97-AF65-F5344CB8AC3E}">
        <p14:creationId xmlns:p14="http://schemas.microsoft.com/office/powerpoint/2010/main" val="293279942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At diagnosis, sexual and gender minorities may be more likely to present with late-stage disease.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Furthermore, research shows that, while most individuals are “out” – or up front with their primary care physicians about their sexual orientation and/or gender identity - they are not always “out” during cancer treatment. This is often because oncology providers do not ask about sexual orientation</a:t>
            </a:r>
            <a:r>
              <a:rPr lang="en-US" kern="1200" baseline="0" dirty="0">
                <a:solidFill>
                  <a:schemeClr val="tx1"/>
                </a:solidFill>
                <a:effectLst/>
                <a:latin typeface="+mn-lt"/>
                <a:ea typeface="+mn-ea"/>
                <a:cs typeface="+mn-cs"/>
              </a:rPr>
              <a:t> or gender identity</a:t>
            </a:r>
            <a:r>
              <a:rPr lang="en-US"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When sexual and gender minorities are not able to identify themselves within health care documentation and are not able to be genuinely themselves, the stress of cancer treatment can be magnified, potentially negatively impacting health outcomes.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186</a:t>
            </a:fld>
            <a:endParaRPr lang="en-US" dirty="0"/>
          </a:p>
        </p:txBody>
      </p:sp>
    </p:spTree>
    <p:extLst>
      <p:ext uri="{BB962C8B-B14F-4D97-AF65-F5344CB8AC3E}">
        <p14:creationId xmlns:p14="http://schemas.microsoft.com/office/powerpoint/2010/main" val="214603990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Sexual and gender minorities may also experience disparities in post-treatment survivorship.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Sexual minority cancer survivors are less likely to rate their health as good.</a:t>
            </a:r>
            <a:r>
              <a:rPr lang="en-US" kern="1200" baseline="0" dirty="0">
                <a:solidFill>
                  <a:schemeClr val="tx1"/>
                </a:solidFill>
                <a:effectLst/>
                <a:latin typeface="+mn-lt"/>
                <a:ea typeface="+mn-ea"/>
                <a:cs typeface="+mn-cs"/>
              </a:rPr>
              <a:t> I</a:t>
            </a:r>
            <a:r>
              <a:rPr lang="en-US" kern="1200" dirty="0">
                <a:solidFill>
                  <a:schemeClr val="tx1"/>
                </a:solidFill>
                <a:effectLst/>
                <a:latin typeface="+mn-lt"/>
                <a:ea typeface="+mn-ea"/>
                <a:cs typeface="+mn-cs"/>
              </a:rPr>
              <a:t>t is likely that provider lack of knowledge of these</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patient’s health needs and poor communication with these patients, lead to inadequate care, and survivorship care planning</a:t>
            </a:r>
            <a:r>
              <a:rPr lang="en-US" sz="16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187</a:t>
            </a:fld>
            <a:endParaRPr lang="en-US" dirty="0"/>
          </a:p>
        </p:txBody>
      </p:sp>
    </p:spTree>
    <p:extLst>
      <p:ext uri="{BB962C8B-B14F-4D97-AF65-F5344CB8AC3E}">
        <p14:creationId xmlns:p14="http://schemas.microsoft.com/office/powerpoint/2010/main" val="68344544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However, sexual and gender minorities also have specific areas of resiliency and protective health factors that should be acknowledged in interactions with health care professionals.</a:t>
            </a:r>
          </a:p>
          <a:p>
            <a:endParaRPr lang="en-US" kern="1200" dirty="0">
              <a:effectLst/>
              <a:latin typeface="+mn-lt"/>
              <a:ea typeface="+mn-ea"/>
              <a:cs typeface="+mn-cs"/>
            </a:endParaRPr>
          </a:p>
          <a:p>
            <a:r>
              <a:rPr lang="en-US" kern="1200" dirty="0">
                <a:effectLst/>
                <a:latin typeface="+mn-lt"/>
                <a:ea typeface="+mn-ea"/>
                <a:cs typeface="+mn-cs"/>
              </a:rPr>
              <a:t>Protective factors include being part of communities of faith, having community support, and acceptance from one’s family. Community may play a critical role in terms of social support for LGBTQI individuals. Because, in some circumstances, LGBTQI individuals may feel more accepted by their LGBTQI friends than by their family of origin. </a:t>
            </a:r>
          </a:p>
          <a:p>
            <a:endParaRPr lang="en-US" kern="1200" dirty="0">
              <a:effectLst/>
              <a:latin typeface="+mn-lt"/>
              <a:ea typeface="+mn-ea"/>
              <a:cs typeface="+mn-cs"/>
            </a:endParaRPr>
          </a:p>
          <a:p>
            <a:r>
              <a:rPr lang="en-US" kern="1200" dirty="0">
                <a:effectLst/>
                <a:latin typeface="+mn-lt"/>
                <a:ea typeface="+mn-ea"/>
                <a:cs typeface="+mn-cs"/>
              </a:rPr>
              <a:t>It is helpful for providers to inquire about social support, including partners and preferred caregivers. And then incorporate them into appointments and decision-making, based on the patient’s preference.</a:t>
            </a:r>
          </a:p>
          <a:p>
            <a:endParaRPr lang="en-US" kern="1200" dirty="0">
              <a:effectLst/>
              <a:latin typeface="+mn-lt"/>
              <a:ea typeface="+mn-ea"/>
              <a:cs typeface="+mn-cs"/>
            </a:endParaRPr>
          </a:p>
          <a:p>
            <a:r>
              <a:rPr lang="en-US" kern="1200" dirty="0">
                <a:effectLst/>
                <a:latin typeface="+mn-lt"/>
                <a:ea typeface="+mn-ea"/>
                <a:cs typeface="+mn-cs"/>
              </a:rPr>
              <a:t>Furthermore, some research demonstrates the impressive psychological resiliency displayed by members of the LGBTQI communities, often in the face of considerable stress. It has been suggested that the HIV/ AIDS epidemic, experiences of discrimination and social stigma and the LGBTQI rights movement have strengthened the sense of resilience and cohesiveness within the LGBTQI community. </a:t>
            </a:r>
          </a:p>
          <a:p>
            <a:endParaRPr lang="en-US" kern="1200" dirty="0">
              <a:effectLst/>
              <a:latin typeface="+mn-lt"/>
              <a:ea typeface="+mn-ea"/>
              <a:cs typeface="+mn-cs"/>
            </a:endParaRPr>
          </a:p>
          <a:p>
            <a:r>
              <a:rPr lang="en-US" kern="1200" dirty="0">
                <a:effectLst/>
                <a:latin typeface="+mn-lt"/>
                <a:ea typeface="+mn-ea"/>
                <a:cs typeface="+mn-cs"/>
              </a:rPr>
              <a:t>By tailoring health messages and interventions to these areas of resiliency, health care professionals may encourage health-promoting behaviors or reduce high-risk behaviors. For instance, studies have found that inclusion of patients’ partners or parents in health care encounters bolsters resilience.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188</a:t>
            </a:fld>
            <a:endParaRPr lang="en-US" dirty="0"/>
          </a:p>
        </p:txBody>
      </p:sp>
    </p:spTree>
    <p:extLst>
      <p:ext uri="{BB962C8B-B14F-4D97-AF65-F5344CB8AC3E}">
        <p14:creationId xmlns:p14="http://schemas.microsoft.com/office/powerpoint/2010/main" val="4805201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189</a:t>
            </a:fld>
            <a:endParaRPr lang="en-US" dirty="0"/>
          </a:p>
        </p:txBody>
      </p:sp>
    </p:spTree>
    <p:extLst>
      <p:ext uri="{BB962C8B-B14F-4D97-AF65-F5344CB8AC3E}">
        <p14:creationId xmlns:p14="http://schemas.microsoft.com/office/powerpoint/2010/main" val="258680228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Let’s now look at a brief case study, which further illustrates the concepts we’ve talked about.</a:t>
            </a:r>
          </a:p>
          <a:p>
            <a:endParaRPr lang="en-US" kern="1200" dirty="0">
              <a:effectLst/>
              <a:latin typeface="+mn-lt"/>
              <a:ea typeface="+mn-ea"/>
              <a:cs typeface="+mn-cs"/>
            </a:endParaRPr>
          </a:p>
          <a:p>
            <a:r>
              <a:rPr lang="en-US" kern="1200" dirty="0">
                <a:effectLst/>
                <a:latin typeface="+mn-lt"/>
                <a:ea typeface="+mn-ea"/>
                <a:cs typeface="+mn-cs"/>
              </a:rPr>
              <a:t>In 2009, authors published a case of a transgender woman of color who was diagnosed with metastatic breast cancer 14 months after presenting to her primary care doctor with a breast lump. In this case, the patient refused a mammogram until she had a large mass that had spread to her spine. </a:t>
            </a:r>
          </a:p>
          <a:p>
            <a:endParaRPr lang="en-US" kern="1200" dirty="0">
              <a:effectLst/>
              <a:latin typeface="+mn-lt"/>
              <a:ea typeface="+mn-ea"/>
              <a:cs typeface="+mn-cs"/>
            </a:endParaRPr>
          </a:p>
          <a:p>
            <a:r>
              <a:rPr lang="en-US" kern="1200" dirty="0">
                <a:effectLst/>
                <a:latin typeface="+mn-lt"/>
                <a:ea typeface="+mn-ea"/>
                <a:cs typeface="+mn-cs"/>
              </a:rPr>
              <a:t>This clinical case highlighted some of the ways in which cultural myths and misinformation can put patients at risk.  </a:t>
            </a:r>
          </a:p>
          <a:p>
            <a:r>
              <a:rPr lang="en-US" kern="1200" dirty="0">
                <a:effectLst/>
                <a:latin typeface="+mn-lt"/>
                <a:ea typeface="+mn-ea"/>
                <a:cs typeface="+mn-cs"/>
              </a:rPr>
              <a:t> </a:t>
            </a:r>
          </a:p>
          <a:p>
            <a:r>
              <a:rPr lang="en-US" kern="1200" dirty="0">
                <a:effectLst/>
                <a:latin typeface="+mn-lt"/>
                <a:ea typeface="+mn-ea"/>
                <a:cs typeface="+mn-cs"/>
              </a:rPr>
              <a:t>Let’s take a look at this case to see what went wrong.</a:t>
            </a:r>
          </a:p>
          <a:p>
            <a:r>
              <a:rPr lang="en-US" kern="1200" dirty="0">
                <a:effectLst/>
                <a:latin typeface="+mn-lt"/>
                <a:ea typeface="+mn-ea"/>
                <a:cs typeface="+mn-cs"/>
              </a:rPr>
              <a:t> </a:t>
            </a:r>
          </a:p>
          <a:p>
            <a:r>
              <a:rPr lang="en-US" kern="1200" dirty="0">
                <a:effectLst/>
                <a:latin typeface="+mn-lt"/>
                <a:ea typeface="+mn-ea"/>
                <a:cs typeface="+mn-cs"/>
              </a:rPr>
              <a:t>In this case, a few strategies could have helped the patient receive culturally competent care: </a:t>
            </a:r>
          </a:p>
          <a:p>
            <a:endParaRPr lang="en-US" kern="1200" dirty="0">
              <a:effectLst/>
              <a:latin typeface="+mn-lt"/>
              <a:ea typeface="+mn-ea"/>
              <a:cs typeface="+mn-cs"/>
            </a:endParaRPr>
          </a:p>
          <a:p>
            <a:pPr lvl="0"/>
            <a:r>
              <a:rPr lang="en-US" kern="1200" dirty="0">
                <a:effectLst/>
                <a:latin typeface="+mn-lt"/>
                <a:ea typeface="+mn-ea"/>
                <a:cs typeface="+mn-cs"/>
              </a:rPr>
              <a:t>First, providers could have conducted a medical history to assess cancer risk prior to hormonal therapy for gender transition. Clinicians should discuss risks and benefits of hormone therapy with the patient and engage in shared decision making, with an understanding that patients may decline genetic testing for cancer risk so that they can undergo hormone therapy without a contraindication.</a:t>
            </a:r>
          </a:p>
          <a:p>
            <a:pPr lvl="0"/>
            <a:endParaRPr lang="en-US" kern="1200" dirty="0">
              <a:effectLst/>
              <a:latin typeface="+mn-lt"/>
              <a:ea typeface="+mn-ea"/>
              <a:cs typeface="+mn-cs"/>
            </a:endParaRPr>
          </a:p>
          <a:p>
            <a:pPr lvl="0"/>
            <a:r>
              <a:rPr lang="en-US" kern="1200" dirty="0">
                <a:effectLst/>
                <a:latin typeface="+mn-lt"/>
                <a:ea typeface="+mn-ea"/>
                <a:cs typeface="+mn-cs"/>
              </a:rPr>
              <a:t>Second, the health care team could have done an assessment of patient beliefs and fears to explain the seriousness of the breast lump and the need for a mammogram, and frame this explanation to make sense from the patient’s point of view. Had this been done the care team would have discovered:</a:t>
            </a:r>
          </a:p>
          <a:p>
            <a:pPr lvl="0"/>
            <a:endParaRPr lang="en-US" kern="1200" dirty="0">
              <a:effectLst/>
              <a:latin typeface="+mn-lt"/>
              <a:ea typeface="+mn-ea"/>
              <a:cs typeface="+mn-cs"/>
            </a:endParaRPr>
          </a:p>
          <a:p>
            <a:pPr marL="742950" lvl="1" indent="-285750">
              <a:buFont typeface="Arial" panose="020B0604020202020204" pitchFamily="34" charset="0"/>
              <a:buChar char="•"/>
            </a:pPr>
            <a:r>
              <a:rPr lang="en-US" kern="1200" dirty="0">
                <a:effectLst/>
                <a:latin typeface="+mn-lt"/>
                <a:ea typeface="+mn-ea"/>
                <a:cs typeface="+mn-cs"/>
              </a:rPr>
              <a:t>The patient believed she was not at risk for cancer because she was—using the patient’s own words--born with a “male chest” and “Men and women cancers are different.”</a:t>
            </a:r>
          </a:p>
          <a:p>
            <a:pPr marL="742950" lvl="1" indent="-285750">
              <a:buFont typeface="Arial" panose="020B0604020202020204" pitchFamily="34" charset="0"/>
              <a:buChar char="•"/>
            </a:pPr>
            <a:r>
              <a:rPr lang="en-US" kern="1200" dirty="0">
                <a:effectLst/>
                <a:latin typeface="+mn-lt"/>
                <a:ea typeface="+mn-ea"/>
                <a:cs typeface="+mn-cs"/>
              </a:rPr>
              <a:t>She was not concerned with her breast lump because she believed her silicone implants caused many lumps. </a:t>
            </a:r>
          </a:p>
          <a:p>
            <a:pPr marL="742950" lvl="1" indent="-285750">
              <a:buFont typeface="Arial" panose="020B0604020202020204" pitchFamily="34" charset="0"/>
              <a:buChar char="•"/>
            </a:pPr>
            <a:r>
              <a:rPr lang="en-US" kern="1200" dirty="0">
                <a:effectLst/>
                <a:latin typeface="+mn-lt"/>
                <a:ea typeface="+mn-ea"/>
                <a:cs typeface="+mn-cs"/>
              </a:rPr>
              <a:t>She believed that cutting cancer would make it spread.</a:t>
            </a:r>
          </a:p>
          <a:p>
            <a:pPr marL="742950" lvl="1" indent="-285750">
              <a:buFont typeface="Arial" panose="020B0604020202020204" pitchFamily="34" charset="0"/>
              <a:buChar char="•"/>
            </a:pPr>
            <a:r>
              <a:rPr lang="en-US" kern="1200" dirty="0">
                <a:effectLst/>
                <a:latin typeface="+mn-lt"/>
                <a:ea typeface="+mn-ea"/>
                <a:cs typeface="+mn-cs"/>
              </a:rPr>
              <a:t>She believed she was at less of a risk for breast cancer because she received estrogen injections rather than pills—which in her words “can cause breast cancer.” </a:t>
            </a:r>
          </a:p>
          <a:p>
            <a:pPr lvl="0"/>
            <a:endParaRPr lang="en-US" kern="1200" dirty="0">
              <a:effectLst/>
              <a:latin typeface="+mn-lt"/>
              <a:ea typeface="+mn-ea"/>
              <a:cs typeface="+mn-cs"/>
            </a:endParaRPr>
          </a:p>
          <a:p>
            <a:pPr lvl="0"/>
            <a:r>
              <a:rPr lang="en-US" kern="1200" dirty="0">
                <a:effectLst/>
                <a:latin typeface="+mn-lt"/>
                <a:ea typeface="+mn-ea"/>
                <a:cs typeface="+mn-cs"/>
              </a:rPr>
              <a:t>Third, health care professionals could have engaged people respected by the patient to have them help the patient understand the seriousness of the breast lump and the importance of checking it early.</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190</a:t>
            </a:fld>
            <a:endParaRPr lang="en-US" dirty="0"/>
          </a:p>
        </p:txBody>
      </p:sp>
    </p:spTree>
    <p:extLst>
      <p:ext uri="{BB962C8B-B14F-4D97-AF65-F5344CB8AC3E}">
        <p14:creationId xmlns:p14="http://schemas.microsoft.com/office/powerpoint/2010/main" val="2124232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a:t>
            </a:fld>
            <a:endParaRPr lang="en-US" dirty="0"/>
          </a:p>
        </p:txBody>
      </p:sp>
    </p:spTree>
    <p:extLst>
      <p:ext uri="{BB962C8B-B14F-4D97-AF65-F5344CB8AC3E}">
        <p14:creationId xmlns:p14="http://schemas.microsoft.com/office/powerpoint/2010/main" val="41746260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While we just discussed a specific case example, it is important to note that, when developing approaches to improve care it is helpful to partner with local community organizations that already serve LGBTQI individuals. These organizations can play a critical role in promoting and improving the health and wellbeing of sexual and gender minorities at risk for and diagnosed with cancer in your area. </a:t>
            </a:r>
          </a:p>
          <a:p>
            <a:r>
              <a:rPr lang="en-US" kern="1200" dirty="0">
                <a:effectLst/>
                <a:latin typeface="+mn-lt"/>
                <a:ea typeface="+mn-ea"/>
                <a:cs typeface="+mn-cs"/>
              </a:rPr>
              <a:t> </a:t>
            </a:r>
          </a:p>
          <a:p>
            <a:r>
              <a:rPr lang="en-US" kern="1200" dirty="0">
                <a:effectLst/>
                <a:latin typeface="+mn-lt"/>
                <a:ea typeface="+mn-ea"/>
                <a:cs typeface="+mn-cs"/>
              </a:rPr>
              <a:t>However, here are a few examples of organizations that have a national presence across the care continuum: LGBT Health Link is a CDC-funded cancer and tobacco disparity network. </a:t>
            </a:r>
          </a:p>
          <a:p>
            <a:endParaRPr lang="en-US" kern="1200" dirty="0">
              <a:effectLst/>
              <a:latin typeface="+mn-lt"/>
              <a:ea typeface="+mn-ea"/>
              <a:cs typeface="+mn-cs"/>
            </a:endParaRPr>
          </a:p>
          <a:p>
            <a:r>
              <a:rPr lang="en-US" kern="1200" dirty="0">
                <a:effectLst/>
                <a:latin typeface="+mn-lt"/>
                <a:ea typeface="+mn-ea"/>
                <a:cs typeface="+mn-cs"/>
              </a:rPr>
              <a:t>The program links people and information to educate on best practices in health departments and community organizations. </a:t>
            </a:r>
          </a:p>
          <a:p>
            <a:endParaRPr lang="en-US" kern="1200" dirty="0">
              <a:effectLst/>
              <a:latin typeface="+mn-lt"/>
              <a:ea typeface="+mn-ea"/>
              <a:cs typeface="+mn-cs"/>
            </a:endParaRPr>
          </a:p>
          <a:p>
            <a:r>
              <a:rPr lang="en-US" kern="1200" dirty="0">
                <a:effectLst/>
                <a:latin typeface="+mn-lt"/>
                <a:ea typeface="+mn-ea"/>
                <a:cs typeface="+mn-cs"/>
              </a:rPr>
              <a:t>The National LGBT Cancer Network provides cultural competency trainings, a directory of LGBTQI-friendly cancer screening and treatment facilities across the country, free online support forums, and risk assessment and screening reminder programs. </a:t>
            </a:r>
          </a:p>
          <a:p>
            <a:endParaRPr lang="en-US" kern="1200" dirty="0">
              <a:effectLst/>
              <a:latin typeface="+mn-lt"/>
              <a:ea typeface="+mn-ea"/>
              <a:cs typeface="+mn-cs"/>
            </a:endParaRPr>
          </a:p>
          <a:p>
            <a:r>
              <a:rPr lang="en-US" kern="1200" dirty="0">
                <a:effectLst/>
                <a:latin typeface="+mn-lt"/>
                <a:ea typeface="+mn-ea"/>
                <a:cs typeface="+mn-cs"/>
              </a:rPr>
              <a:t>National LGBT Health Education Center provides educational programs, LGBT cancer resources and consultation with health care organizations.</a:t>
            </a:r>
          </a:p>
          <a:p>
            <a:endParaRPr lang="en-US" sz="16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191</a:t>
            </a:fld>
            <a:endParaRPr lang="en-US" dirty="0"/>
          </a:p>
        </p:txBody>
      </p:sp>
    </p:spTree>
    <p:extLst>
      <p:ext uri="{BB962C8B-B14F-4D97-AF65-F5344CB8AC3E}">
        <p14:creationId xmlns:p14="http://schemas.microsoft.com/office/powerpoint/2010/main" val="60908480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https://lgbthealthlink.files.wordpress.com/2017/04/cropped-cropped-lgbthealthlink-500-350.png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4"/>
              </a:rPr>
              <a:t>https://pbs.twimg.com/profile_images/1319608375/square_LOGO.jpg</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https://i.vimeocdn.com/portrait/8548384_300x300</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192</a:t>
            </a:fld>
            <a:endParaRPr lang="en-US" dirty="0"/>
          </a:p>
        </p:txBody>
      </p:sp>
    </p:spTree>
    <p:extLst>
      <p:ext uri="{BB962C8B-B14F-4D97-AF65-F5344CB8AC3E}">
        <p14:creationId xmlns:p14="http://schemas.microsoft.com/office/powerpoint/2010/main" val="136330482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are able to:</a:t>
            </a:r>
          </a:p>
          <a:p>
            <a:pPr marL="171450" indent="-171450">
              <a:buFont typeface="Arial" panose="020B0604020202020204" pitchFamily="34" charset="0"/>
              <a:buChar char="•"/>
            </a:pPr>
            <a:r>
              <a:rPr lang="en-US" sz="1200" dirty="0"/>
              <a:t>Identify barriers to care for sexual and gender minorities</a:t>
            </a:r>
            <a:r>
              <a:rPr lang="en-US" sz="1200" baseline="0" dirty="0"/>
              <a:t> or (SGM), also referred to as lesbian, gay, bisexual, transgender, queer and intersex</a:t>
            </a:r>
            <a:r>
              <a:rPr lang="en-US" sz="1200" dirty="0"/>
              <a:t> or (LGBTQI) individuals</a:t>
            </a:r>
          </a:p>
          <a:p>
            <a:pPr marL="171450" indent="-171450">
              <a:buFont typeface="Arial" panose="020B0604020202020204" pitchFamily="34" charset="0"/>
              <a:buChar char="•"/>
            </a:pPr>
            <a:r>
              <a:rPr lang="en-US" sz="1200" dirty="0"/>
              <a:t>Describe unique cancer risks and challenges for LGBTQI individuals, as well as resources and areas of resiliency</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193</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194</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195</a:t>
            </a:fld>
            <a:endParaRPr lang="en-US" dirty="0"/>
          </a:p>
        </p:txBody>
      </p:sp>
    </p:spTree>
    <p:extLst>
      <p:ext uri="{BB962C8B-B14F-4D97-AF65-F5344CB8AC3E}">
        <p14:creationId xmlns:p14="http://schemas.microsoft.com/office/powerpoint/2010/main" val="5361213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196</a:t>
            </a:fld>
            <a:endParaRPr lang="en-US" dirty="0"/>
          </a:p>
        </p:txBody>
      </p:sp>
    </p:spTree>
    <p:extLst>
      <p:ext uri="{BB962C8B-B14F-4D97-AF65-F5344CB8AC3E}">
        <p14:creationId xmlns:p14="http://schemas.microsoft.com/office/powerpoint/2010/main" val="189278801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197</a:t>
            </a:fld>
            <a:endParaRPr lang="en-US" dirty="0"/>
          </a:p>
        </p:txBody>
      </p:sp>
    </p:spTree>
    <p:extLst>
      <p:ext uri="{BB962C8B-B14F-4D97-AF65-F5344CB8AC3E}">
        <p14:creationId xmlns:p14="http://schemas.microsoft.com/office/powerpoint/2010/main" val="385511432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198</a:t>
            </a:fld>
            <a:endParaRPr lang="en-US" dirty="0"/>
          </a:p>
        </p:txBody>
      </p:sp>
    </p:spTree>
    <p:extLst>
      <p:ext uri="{BB962C8B-B14F-4D97-AF65-F5344CB8AC3E}">
        <p14:creationId xmlns:p14="http://schemas.microsoft.com/office/powerpoint/2010/main" val="284799462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15E9-0BE7-4FE3-9441-9D32F4679029}" type="slidenum">
              <a:rPr lang="en-US" smtClean="0"/>
              <a:pPr/>
              <a:t>199</a:t>
            </a:fld>
            <a:endParaRPr lang="en-US" dirty="0"/>
          </a:p>
        </p:txBody>
      </p:sp>
    </p:spTree>
    <p:extLst>
      <p:ext uri="{BB962C8B-B14F-4D97-AF65-F5344CB8AC3E}">
        <p14:creationId xmlns:p14="http://schemas.microsoft.com/office/powerpoint/2010/main" val="169911410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en-US" sz="1600" kern="1200" dirty="0">
                <a:solidFill>
                  <a:schemeClr val="tx1"/>
                </a:solidFill>
                <a:effectLst/>
                <a:latin typeface="+mn-lt"/>
                <a:ea typeface="+mn-ea"/>
                <a:cs typeface="+mn-cs"/>
              </a:rPr>
              <a:t>Welcome to Module 3, Lesson 3: </a:t>
            </a:r>
            <a:r>
              <a:rPr lang="en-US" altLang="en-US" sz="1600" dirty="0">
                <a:solidFill>
                  <a:schemeClr val="bg1"/>
                </a:solidFill>
              </a:rPr>
              <a:t>Spotlight on Inequities Among Black and African American</a:t>
            </a:r>
            <a:r>
              <a:rPr lang="en-US" altLang="en-US" sz="1600" baseline="0" dirty="0">
                <a:solidFill>
                  <a:schemeClr val="bg1"/>
                </a:solidFill>
              </a:rPr>
              <a:t> Individuals</a:t>
            </a:r>
            <a:endParaRPr lang="en-US" altLang="en-US" sz="1600" dirty="0">
              <a:solidFill>
                <a:schemeClr val="bg1"/>
              </a:solidFill>
            </a:endParaRPr>
          </a:p>
          <a:p>
            <a:pPr eaLnBrk="1" hangingPunct="1"/>
            <a:endParaRPr lang="en-US" altLang="en-US" dirty="0">
              <a:solidFill>
                <a:schemeClr val="bg1"/>
              </a:solidFill>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200</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CE language will go here—about credits offered, funding (Pfizer) and any disclosures, etc. </a:t>
            </a:r>
          </a:p>
          <a:p>
            <a:r>
              <a:rPr lang="en-US" sz="1200" kern="1200" dirty="0">
                <a:solidFill>
                  <a:schemeClr val="tx1"/>
                </a:solidFill>
                <a:effectLst/>
                <a:latin typeface="+mn-lt"/>
                <a:ea typeface="+mn-ea"/>
                <a:cs typeface="+mn-cs"/>
              </a:rPr>
              <a:t>Once you complete all required components of the training, the Claiming Continuing Education Credit or Certificate of Completion Module will open with instructions on how to claim credit. If you are not eligible to claim continuing education credit there is a certificate of completion available for your records.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a:t>
            </a:fld>
            <a:endParaRPr lang="en-US"/>
          </a:p>
        </p:txBody>
      </p:sp>
    </p:spTree>
    <p:extLst>
      <p:ext uri="{BB962C8B-B14F-4D97-AF65-F5344CB8AC3E}">
        <p14:creationId xmlns:p14="http://schemas.microsoft.com/office/powerpoint/2010/main" val="692887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a:t>
            </a:fld>
            <a:endParaRPr lang="en-US" dirty="0"/>
          </a:p>
        </p:txBody>
      </p:sp>
    </p:spTree>
    <p:extLst>
      <p:ext uri="{BB962C8B-B14F-4D97-AF65-F5344CB8AC3E}">
        <p14:creationId xmlns:p14="http://schemas.microsoft.com/office/powerpoint/2010/main" val="3115922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a:t>
            </a:r>
            <a:endParaRPr lang="en-US" sz="16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201</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effectLst/>
                <a:latin typeface="+mn-lt"/>
                <a:ea typeface="+mn-ea"/>
                <a:cs typeface="+mn-cs"/>
              </a:rPr>
              <a:t>After completing this lesson, you will be able to:</a:t>
            </a:r>
          </a:p>
          <a:p>
            <a:endParaRPr kumimoji="0" lang="en-US" sz="1600" b="0" i="0" u="none" strike="noStrike" kern="0" cap="none" spc="0" normalizeH="0" baseline="0" noProof="0" dirty="0">
              <a:ln>
                <a:noFill/>
              </a:ln>
              <a:effectLst/>
              <a:uLnTx/>
              <a:uFillTx/>
              <a:latin typeface="+mn-lt"/>
              <a:ea typeface="+mn-ea"/>
              <a:cs typeface="+mn-cs"/>
            </a:endParaRPr>
          </a:p>
          <a:p>
            <a:pPr marL="285750" indent="-285750">
              <a:buFont typeface="Arial" panose="020B0604020202020204" pitchFamily="34" charset="0"/>
              <a:buChar char="•"/>
            </a:pPr>
            <a:r>
              <a:rPr kumimoji="0" lang="en-US" sz="1600" b="0" i="0" u="none" strike="noStrike" kern="0" cap="none" spc="0" normalizeH="0" baseline="0" noProof="0" dirty="0">
                <a:ln>
                  <a:noFill/>
                </a:ln>
                <a:effectLst/>
                <a:uLnTx/>
                <a:uFillTx/>
                <a:latin typeface="+mn-lt"/>
                <a:ea typeface="+mn-ea"/>
                <a:cs typeface="+mn-cs"/>
              </a:rPr>
              <a:t>Identify barriers to care for Black and African American individuals</a:t>
            </a:r>
          </a:p>
          <a:p>
            <a:pPr marL="285750" indent="-285750">
              <a:buFont typeface="Arial" panose="020B0604020202020204" pitchFamily="34" charset="0"/>
              <a:buChar char="•"/>
            </a:pPr>
            <a:endParaRPr kumimoji="0" lang="en-US" sz="1600" b="0" i="0" u="none" strike="noStrike" kern="0" cap="none" spc="0" normalizeH="0" baseline="0" noProof="0" dirty="0">
              <a:ln>
                <a:noFill/>
              </a:ln>
              <a:effectLst/>
              <a:uLnTx/>
              <a:uFillTx/>
              <a:latin typeface="+mn-lt"/>
              <a:ea typeface="+mn-ea"/>
              <a:cs typeface="+mn-cs"/>
            </a:endParaRPr>
          </a:p>
          <a:p>
            <a:pPr marL="285750" indent="-285750">
              <a:buFont typeface="Arial" panose="020B0604020202020204" pitchFamily="34" charset="0"/>
              <a:buChar char="•"/>
            </a:pPr>
            <a:r>
              <a:rPr lang="en-US" sz="1600" dirty="0">
                <a:latin typeface="+mn-lt"/>
              </a:rPr>
              <a:t>Describe unique cancer risks and challenges for Black and African American individuals, as well as resources and areas of resiliency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202</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As we start this lesson, it is important to note that not all Black people experience life or cancer the same way. There are African, Haitian, Afro-Caribbean and Afro-Latino individuals who all may identify as Black or be identified in our health care system as Black.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Furthermore,</a:t>
            </a:r>
            <a:r>
              <a:rPr lang="en-US" kern="1200" baseline="0" dirty="0">
                <a:solidFill>
                  <a:schemeClr val="tx1"/>
                </a:solidFill>
                <a:effectLst/>
                <a:latin typeface="+mn-lt"/>
                <a:ea typeface="+mn-ea"/>
                <a:cs typeface="+mn-cs"/>
              </a:rPr>
              <a:t> </a:t>
            </a:r>
            <a:r>
              <a:rPr lang="en-US" b="0" i="0" kern="1200" dirty="0">
                <a:solidFill>
                  <a:schemeClr val="tx1"/>
                </a:solidFill>
                <a:effectLst/>
                <a:latin typeface="+mn-lt"/>
                <a:ea typeface="+mn-ea"/>
                <a:cs typeface="+mn-cs"/>
              </a:rPr>
              <a:t>U.S. Census has designated a number of racial and ethnic categories - all of which may not be consistent with how groups that reside in the United States and its territories self-identify. </a:t>
            </a:r>
          </a:p>
          <a:p>
            <a:endParaRPr lang="en-US"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kern="1200" dirty="0">
                <a:solidFill>
                  <a:schemeClr val="tx1"/>
                </a:solidFill>
                <a:effectLst/>
                <a:latin typeface="+mn-lt"/>
                <a:ea typeface="+mn-ea"/>
                <a:cs typeface="+mn-cs"/>
              </a:rPr>
              <a:t>In</a:t>
            </a:r>
            <a:r>
              <a:rPr lang="en-US" b="0" i="0" kern="1200" baseline="0" dirty="0">
                <a:solidFill>
                  <a:schemeClr val="tx1"/>
                </a:solidFill>
                <a:effectLst/>
                <a:latin typeface="+mn-lt"/>
                <a:ea typeface="+mn-ea"/>
                <a:cs typeface="+mn-cs"/>
              </a:rPr>
              <a:t> this and other lessons, we use the</a:t>
            </a:r>
            <a:r>
              <a:rPr lang="en-US" b="0" i="0" kern="1200" dirty="0">
                <a:solidFill>
                  <a:schemeClr val="tx1"/>
                </a:solidFill>
                <a:effectLst/>
                <a:latin typeface="+mn-lt"/>
                <a:ea typeface="+mn-ea"/>
                <a:cs typeface="+mn-cs"/>
              </a:rPr>
              <a:t> term Black and African American to refer to the myriad of people who reside in the United States and self-identify as members of either of these groups.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kern="1200" dirty="0">
                <a:solidFill>
                  <a:schemeClr val="tx1"/>
                </a:solidFill>
                <a:effectLst/>
                <a:latin typeface="+mn-lt"/>
                <a:ea typeface="+mn-ea"/>
                <a:cs typeface="+mn-cs"/>
              </a:rPr>
              <a:t>By using this term, we acknowledge the distinction between those individuals who have different histories and racial and ethnic identities,</a:t>
            </a:r>
            <a:r>
              <a:rPr lang="en-US" b="0" i="0" kern="1200" baseline="0" dirty="0">
                <a:solidFill>
                  <a:schemeClr val="tx1"/>
                </a:solidFill>
                <a:effectLst/>
                <a:latin typeface="+mn-lt"/>
                <a:ea typeface="+mn-ea"/>
                <a:cs typeface="+mn-cs"/>
              </a:rPr>
              <a:t> and w</a:t>
            </a:r>
            <a:r>
              <a:rPr lang="en-US" b="0" i="0" kern="1200" dirty="0">
                <a:solidFill>
                  <a:schemeClr val="tx1"/>
                </a:solidFill>
                <a:effectLst/>
                <a:latin typeface="+mn-lt"/>
                <a:ea typeface="+mn-ea"/>
                <a:cs typeface="+mn-cs"/>
              </a:rPr>
              <a:t>e recognize</a:t>
            </a:r>
            <a:r>
              <a:rPr lang="en-US" b="0" i="0" kern="1200" baseline="0" dirty="0">
                <a:solidFill>
                  <a:schemeClr val="tx1"/>
                </a:solidFill>
                <a:effectLst/>
                <a:latin typeface="+mn-lt"/>
                <a:ea typeface="+mn-ea"/>
                <a:cs typeface="+mn-cs"/>
              </a:rPr>
              <a:t> these individuals hold other identities, </a:t>
            </a:r>
            <a:r>
              <a:rPr lang="en-US" kern="1200" dirty="0">
                <a:solidFill>
                  <a:schemeClr val="tx1"/>
                </a:solidFill>
                <a:effectLst/>
                <a:latin typeface="+mn-lt"/>
                <a:ea typeface="+mn-ea"/>
                <a:cs typeface="+mn-cs"/>
              </a:rPr>
              <a:t>and, different experiences, needs and values.</a:t>
            </a:r>
          </a:p>
          <a:p>
            <a:endParaRPr lang="en-US" b="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203</a:t>
            </a:fld>
            <a:endParaRPr lang="en-US" dirty="0"/>
          </a:p>
        </p:txBody>
      </p:sp>
    </p:spTree>
    <p:extLst>
      <p:ext uri="{BB962C8B-B14F-4D97-AF65-F5344CB8AC3E}">
        <p14:creationId xmlns:p14="http://schemas.microsoft.com/office/powerpoint/2010/main" val="270782961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As mentioned in the lesson on Patient Engagement in Research, many black individuals in the U.S., like other marginalized groups have a mistrust of health care providers and the health care system. This is due to a variety of reasons including fear of being discriminated against and actual experiences of discrimination and mistreatment. </a:t>
            </a:r>
          </a:p>
          <a:p>
            <a:endParaRPr lang="en-US" kern="1200" dirty="0">
              <a:effectLst/>
              <a:latin typeface="+mn-lt"/>
              <a:ea typeface="+mn-ea"/>
              <a:cs typeface="+mn-cs"/>
            </a:endParaRPr>
          </a:p>
          <a:p>
            <a:r>
              <a:rPr lang="en-US" kern="1200" dirty="0">
                <a:effectLst/>
                <a:latin typeface="+mn-lt"/>
                <a:ea typeface="+mn-ea"/>
                <a:cs typeface="+mn-cs"/>
              </a:rPr>
              <a:t>African Americans are less likely than whites to trust their doctor. They are also more likely to report concerns about privacy and potential for harm in the hospital setting. </a:t>
            </a:r>
          </a:p>
          <a:p>
            <a:endParaRPr lang="en-US" kern="1200" dirty="0">
              <a:effectLst/>
              <a:latin typeface="+mn-lt"/>
              <a:ea typeface="+mn-ea"/>
              <a:cs typeface="+mn-cs"/>
            </a:endParaRPr>
          </a:p>
          <a:p>
            <a:r>
              <a:rPr lang="en-US" kern="1200" dirty="0">
                <a:effectLst/>
                <a:latin typeface="+mn-lt"/>
                <a:ea typeface="+mn-ea"/>
                <a:cs typeface="+mn-cs"/>
              </a:rPr>
              <a:t>In particular, black men who have sex with men report significant levels of mistrust in health care providers. One can attribute this stigma and mistreatment in the health care setting, including racism and the historic treatment of homosexuality as a medical abnormality. This is also a key example of intersectionality – as black men who have sex with men face compounding discrimination due to their race and sexual orientation.</a:t>
            </a:r>
          </a:p>
          <a:p>
            <a:r>
              <a:rPr lang="en-US" kern="1200" dirty="0">
                <a:effectLst/>
                <a:latin typeface="+mn-lt"/>
                <a:ea typeface="+mn-ea"/>
                <a:cs typeface="+mn-cs"/>
              </a:rPr>
              <a:t> </a:t>
            </a:r>
          </a:p>
          <a:p>
            <a:r>
              <a:rPr lang="en-US" kern="1200" dirty="0">
                <a:effectLst/>
                <a:latin typeface="+mn-lt"/>
                <a:ea typeface="+mn-ea"/>
                <a:cs typeface="+mn-cs"/>
              </a:rPr>
              <a:t>Mistrust creates barriers to care, which may lead to underutilization of health care services, being less likely to not take medical advice, being more likely not keep a follow-up appointment and being more likely to postpone seeking care. </a:t>
            </a:r>
          </a:p>
          <a:p>
            <a:endParaRPr lang="en-US" kern="1200" dirty="0">
              <a:effectLst/>
              <a:latin typeface="+mn-lt"/>
              <a:ea typeface="+mn-ea"/>
              <a:cs typeface="+mn-cs"/>
            </a:endParaRPr>
          </a:p>
          <a:p>
            <a:r>
              <a:rPr lang="en-US" kern="1200" dirty="0">
                <a:effectLst/>
                <a:latin typeface="+mn-lt"/>
                <a:ea typeface="+mn-ea"/>
                <a:cs typeface="+mn-cs"/>
              </a:rPr>
              <a:t>Mistrust and underutilization of health care services also extends to cancer care. For example, black people may</a:t>
            </a:r>
            <a:r>
              <a:rPr lang="en-US" kern="1200" baseline="0" dirty="0">
                <a:effectLst/>
                <a:latin typeface="+mn-lt"/>
                <a:ea typeface="+mn-ea"/>
                <a:cs typeface="+mn-cs"/>
              </a:rPr>
              <a:t> be less likely to</a:t>
            </a:r>
            <a:r>
              <a:rPr lang="en-US" kern="1200" dirty="0">
                <a:effectLst/>
                <a:latin typeface="+mn-lt"/>
                <a:ea typeface="+mn-ea"/>
                <a:cs typeface="+mn-cs"/>
              </a:rPr>
              <a:t> obtain genetic counseling for mutations associated with hereditary breast cancer. </a:t>
            </a:r>
          </a:p>
          <a:p>
            <a:endParaRPr lang="en-US" kern="1200" dirty="0">
              <a:effectLst/>
              <a:latin typeface="+mn-lt"/>
              <a:ea typeface="+mn-ea"/>
              <a:cs typeface="+mn-cs"/>
            </a:endParaRPr>
          </a:p>
          <a:p>
            <a:r>
              <a:rPr lang="en-US" kern="1200" dirty="0">
                <a:effectLst/>
                <a:latin typeface="+mn-lt"/>
                <a:ea typeface="+mn-ea"/>
                <a:cs typeface="+mn-cs"/>
              </a:rPr>
              <a:t>Black individuals may also be more likely to experience other barriers to care that affect health outcomes. These include fragmented care, lack of insurance, transportation issues, inability to take time off work, difficulty arranging childcare, inconvenient clinic hours and long wait times. </a:t>
            </a:r>
          </a:p>
          <a:p>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Discrimination also has an impact on health outcomes. For instance, a study of data from the Black Women’s Health Study looked at the link between discrimination and breast cancer incidence. It found that everyday discrimination and major discrimination (related to housing, employment, and criminal justice) were associated with increased breast cancer incidence, and this association was significant for major discrimination related to employment.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204</a:t>
            </a:fld>
            <a:endParaRPr lang="en-US" dirty="0"/>
          </a:p>
        </p:txBody>
      </p:sp>
    </p:spTree>
    <p:extLst>
      <p:ext uri="{BB962C8B-B14F-4D97-AF65-F5344CB8AC3E}">
        <p14:creationId xmlns:p14="http://schemas.microsoft.com/office/powerpoint/2010/main" val="215625317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205</a:t>
            </a:fld>
            <a:endParaRPr lang="en-US" dirty="0"/>
          </a:p>
        </p:txBody>
      </p:sp>
    </p:spTree>
    <p:extLst>
      <p:ext uri="{BB962C8B-B14F-4D97-AF65-F5344CB8AC3E}">
        <p14:creationId xmlns:p14="http://schemas.microsoft.com/office/powerpoint/2010/main" val="14167735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206</a:t>
            </a:fld>
            <a:endParaRPr lang="en-US" dirty="0"/>
          </a:p>
        </p:txBody>
      </p:sp>
    </p:spTree>
    <p:extLst>
      <p:ext uri="{BB962C8B-B14F-4D97-AF65-F5344CB8AC3E}">
        <p14:creationId xmlns:p14="http://schemas.microsoft.com/office/powerpoint/2010/main" val="426385175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207</a:t>
            </a:fld>
            <a:endParaRPr lang="en-US" dirty="0"/>
          </a:p>
        </p:txBody>
      </p:sp>
    </p:spTree>
    <p:extLst>
      <p:ext uri="{BB962C8B-B14F-4D97-AF65-F5344CB8AC3E}">
        <p14:creationId xmlns:p14="http://schemas.microsoft.com/office/powerpoint/2010/main" val="74671381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208</a:t>
            </a:fld>
            <a:endParaRPr lang="en-US" dirty="0"/>
          </a:p>
        </p:txBody>
      </p:sp>
    </p:spTree>
    <p:extLst>
      <p:ext uri="{BB962C8B-B14F-4D97-AF65-F5344CB8AC3E}">
        <p14:creationId xmlns:p14="http://schemas.microsoft.com/office/powerpoint/2010/main" val="292100357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209</a:t>
            </a:fld>
            <a:endParaRPr lang="en-US" dirty="0"/>
          </a:p>
        </p:txBody>
      </p:sp>
    </p:spTree>
    <p:extLst>
      <p:ext uri="{BB962C8B-B14F-4D97-AF65-F5344CB8AC3E}">
        <p14:creationId xmlns:p14="http://schemas.microsoft.com/office/powerpoint/2010/main" val="265998583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There are also well-documented instances of African Americans receiving poorer care in more subtle ways. Compared to whites, African American cancer patients have reported that communication with health care providers was less informative and less patient-centered.</a:t>
            </a:r>
          </a:p>
          <a:p>
            <a:endParaRPr lang="en-US" kern="1200" dirty="0">
              <a:effectLst/>
              <a:latin typeface="+mn-lt"/>
              <a:ea typeface="+mn-ea"/>
              <a:cs typeface="+mn-cs"/>
            </a:endParaRPr>
          </a:p>
          <a:p>
            <a:r>
              <a:rPr lang="en-US" kern="1200" dirty="0">
                <a:effectLst/>
                <a:latin typeface="+mn-lt"/>
                <a:ea typeface="+mn-ea"/>
                <a:cs typeface="+mn-cs"/>
              </a:rPr>
              <a:t>Sometimes, when racial identities of patients and providers do not match there is a negative impact on communication. Studies have shown that black patients report poorer quality communication, less information-sharing by providers, and lower levels of patient participation in decision-making than white patients. </a:t>
            </a:r>
          </a:p>
          <a:p>
            <a:endParaRPr lang="en-US" kern="1200" dirty="0">
              <a:effectLst/>
              <a:latin typeface="+mn-lt"/>
              <a:ea typeface="+mn-ea"/>
              <a:cs typeface="+mn-cs"/>
            </a:endParaRPr>
          </a:p>
          <a:p>
            <a:r>
              <a:rPr lang="en-US" kern="1200" dirty="0">
                <a:effectLst/>
                <a:latin typeface="+mn-lt"/>
                <a:ea typeface="+mn-ea"/>
                <a:cs typeface="+mn-cs"/>
              </a:rPr>
              <a:t>Yet, these disparities narrowed when the race of the provider matched that of the patient. Training of health care professionals (as well as patients) to engage in patient-centered communication is needed, and may be particularly important in cases of racial discordance. This includes more information sharing by both patients and providers, an emphasis on partnership building and patient engagement in the communication process. </a:t>
            </a:r>
          </a:p>
          <a:p>
            <a:r>
              <a:rPr lang="en-US" kern="1200" dirty="0">
                <a:effectLst/>
                <a:latin typeface="+mn-lt"/>
                <a:ea typeface="+mn-ea"/>
                <a:cs typeface="+mn-cs"/>
              </a:rPr>
              <a:t> </a:t>
            </a:r>
          </a:p>
          <a:p>
            <a:r>
              <a:rPr lang="en-US" kern="1200" dirty="0">
                <a:effectLst/>
                <a:latin typeface="+mn-lt"/>
                <a:ea typeface="+mn-ea"/>
                <a:cs typeface="+mn-cs"/>
              </a:rPr>
              <a:t>It is also crucial for health care professionals to be aware of bias. We all have bias, but most</a:t>
            </a:r>
            <a:r>
              <a:rPr lang="en-US" kern="1200" baseline="0" dirty="0">
                <a:effectLst/>
                <a:latin typeface="+mn-lt"/>
                <a:ea typeface="+mn-ea"/>
                <a:cs typeface="+mn-cs"/>
              </a:rPr>
              <a:t> of us do not receive any training to notice bias in our selves or in others. </a:t>
            </a:r>
            <a:r>
              <a:rPr lang="en-US" kern="1200" dirty="0">
                <a:effectLst/>
                <a:latin typeface="+mn-lt"/>
                <a:ea typeface="+mn-ea"/>
                <a:cs typeface="+mn-cs"/>
              </a:rPr>
              <a:t>Bias takes a toll on the patient-provider relationship and it has a clear link to unequal care. </a:t>
            </a:r>
          </a:p>
          <a:p>
            <a:endParaRPr lang="en-US" kern="1200" dirty="0">
              <a:effectLst/>
              <a:latin typeface="+mn-lt"/>
              <a:ea typeface="+mn-ea"/>
              <a:cs typeface="+mn-cs"/>
            </a:endParaRPr>
          </a:p>
          <a:p>
            <a:r>
              <a:rPr lang="en-US" kern="1200" dirty="0">
                <a:effectLst/>
                <a:latin typeface="+mn-lt"/>
                <a:ea typeface="+mn-ea"/>
                <a:cs typeface="+mn-cs"/>
              </a:rPr>
              <a:t>African American breast cancer patients are less likely to receive full doses of chemotherapy than white breast cancer patients. Researchers think this may be due to white doctors’ assumptions about their African American patients as well as communication issues between providers and patients. </a:t>
            </a:r>
          </a:p>
          <a:p>
            <a:endParaRPr lang="en-US" kern="1200" dirty="0">
              <a:effectLst/>
              <a:latin typeface="+mn-lt"/>
              <a:ea typeface="+mn-ea"/>
              <a:cs typeface="+mn-cs"/>
            </a:endParaRPr>
          </a:p>
          <a:p>
            <a:r>
              <a:rPr lang="en-US" kern="1200" dirty="0">
                <a:effectLst/>
                <a:latin typeface="+mn-lt"/>
                <a:ea typeface="+mn-ea"/>
                <a:cs typeface="+mn-cs"/>
              </a:rPr>
              <a:t>It is important</a:t>
            </a:r>
            <a:r>
              <a:rPr lang="en-US" kern="1200" baseline="0" dirty="0">
                <a:effectLst/>
                <a:latin typeface="+mn-lt"/>
                <a:ea typeface="+mn-ea"/>
                <a:cs typeface="+mn-cs"/>
              </a:rPr>
              <a:t> to note that while training existing medical providers to communicate better with diverse patients is critical, it is also critical to encourage diverse youth to pursue medical professions. A dual focus on communication skills and sociodemographic diversity of medical students will help relieve the negative impacts of racial discordance between providers and patients.</a:t>
            </a:r>
            <a:endParaRPr lang="en-US" kern="1200" dirty="0">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210</a:t>
            </a:fld>
            <a:endParaRPr lang="en-US" dirty="0"/>
          </a:p>
        </p:txBody>
      </p:sp>
    </p:spTree>
    <p:extLst>
      <p:ext uri="{BB962C8B-B14F-4D97-AF65-F5344CB8AC3E}">
        <p14:creationId xmlns:p14="http://schemas.microsoft.com/office/powerpoint/2010/main" val="301989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With this in mind, building and maintaining trust with communities that</a:t>
            </a:r>
            <a:r>
              <a:rPr lang="en-US" kern="1200" baseline="0" dirty="0">
                <a:solidFill>
                  <a:schemeClr val="tx1"/>
                </a:solidFill>
                <a:effectLst/>
                <a:latin typeface="+mn-lt"/>
                <a:ea typeface="+mn-ea"/>
                <a:cs typeface="+mn-cs"/>
              </a:rPr>
              <a:t> have historically been the subject of discrimination and abuse</a:t>
            </a:r>
            <a:r>
              <a:rPr lang="en-US" kern="1200" dirty="0">
                <a:solidFill>
                  <a:schemeClr val="tx1"/>
                </a:solidFill>
                <a:effectLst/>
                <a:latin typeface="+mn-lt"/>
                <a:ea typeface="+mn-ea"/>
                <a:cs typeface="+mn-cs"/>
              </a:rPr>
              <a:t>, whether in a research or clinical setting, is crucial. Researchers build trust by engaging the community well in advance of approaching community members about participating in a specific trial or project. Trust is maintained through ongoing engagement with participants, as well as the greater community.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This ongoing and meaningful process of engagement is often referred to as community-based participatory research (or CBPR).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22</a:t>
            </a:fld>
            <a:endParaRPr lang="en-US" dirty="0"/>
          </a:p>
        </p:txBody>
      </p:sp>
    </p:spTree>
    <p:extLst>
      <p:ext uri="{BB962C8B-B14F-4D97-AF65-F5344CB8AC3E}">
        <p14:creationId xmlns:p14="http://schemas.microsoft.com/office/powerpoint/2010/main" val="119438554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211</a:t>
            </a:fld>
            <a:endParaRPr lang="en-US" dirty="0"/>
          </a:p>
        </p:txBody>
      </p:sp>
    </p:spTree>
    <p:extLst>
      <p:ext uri="{BB962C8B-B14F-4D97-AF65-F5344CB8AC3E}">
        <p14:creationId xmlns:p14="http://schemas.microsoft.com/office/powerpoint/2010/main" val="364471066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212</a:t>
            </a:fld>
            <a:endParaRPr lang="en-US" dirty="0"/>
          </a:p>
        </p:txBody>
      </p:sp>
    </p:spTree>
    <p:extLst>
      <p:ext uri="{BB962C8B-B14F-4D97-AF65-F5344CB8AC3E}">
        <p14:creationId xmlns:p14="http://schemas.microsoft.com/office/powerpoint/2010/main" val="88682691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There are also alarming disparities in cancer mortality and overall survival, as</a:t>
            </a:r>
            <a:r>
              <a:rPr lang="en-US" kern="1200" baseline="0" dirty="0">
                <a:effectLst/>
                <a:latin typeface="+mn-lt"/>
                <a:ea typeface="+mn-ea"/>
                <a:cs typeface="+mn-cs"/>
              </a:rPr>
              <a:t> </a:t>
            </a:r>
            <a:r>
              <a:rPr lang="en-US" kern="1200" dirty="0">
                <a:effectLst/>
                <a:latin typeface="+mn-lt"/>
                <a:ea typeface="+mn-ea"/>
                <a:cs typeface="+mn-cs"/>
              </a:rPr>
              <a:t>African Americans, have the highest death rate and shortest survival for most cancers,</a:t>
            </a:r>
            <a:r>
              <a:rPr lang="en-US" kern="1200" baseline="0" dirty="0">
                <a:effectLst/>
                <a:latin typeface="+mn-lt"/>
                <a:ea typeface="+mn-ea"/>
                <a:cs typeface="+mn-cs"/>
              </a:rPr>
              <a:t> </a:t>
            </a:r>
            <a:r>
              <a:rPr lang="en-US" kern="1200" dirty="0">
                <a:effectLst/>
                <a:latin typeface="+mn-lt"/>
                <a:ea typeface="+mn-ea"/>
                <a:cs typeface="+mn-cs"/>
              </a:rPr>
              <a:t>of any racial and ethnic group in the U.S.</a:t>
            </a:r>
          </a:p>
          <a:p>
            <a:endParaRPr lang="en-US" kern="1200" dirty="0">
              <a:effectLst/>
              <a:latin typeface="+mn-lt"/>
              <a:ea typeface="+mn-ea"/>
              <a:cs typeface="+mn-cs"/>
            </a:endParaRPr>
          </a:p>
          <a:p>
            <a:r>
              <a:rPr lang="en-US" kern="1200" dirty="0">
                <a:effectLst/>
                <a:latin typeface="+mn-lt"/>
                <a:ea typeface="+mn-ea"/>
                <a:cs typeface="+mn-cs"/>
              </a:rPr>
              <a:t>This disparity is particularly striking when looking at breast cancer. In general, there has been a steady decline in breast cancer deaths among U.S. women. Yet, this progress has not been seen in African American women. African American women are more likely to be diagnosed with later stage disease and have a much lower 5-year survival rate than white women: 78 percent, compared with 90 percent. </a:t>
            </a:r>
          </a:p>
          <a:p>
            <a:endParaRPr lang="en-US" kern="1200" dirty="0">
              <a:effectLst/>
              <a:latin typeface="+mn-lt"/>
              <a:ea typeface="+mn-ea"/>
              <a:cs typeface="+mn-cs"/>
            </a:endParaRPr>
          </a:p>
          <a:p>
            <a:r>
              <a:rPr lang="en-US" kern="1200" dirty="0">
                <a:effectLst/>
                <a:latin typeface="+mn-lt"/>
                <a:ea typeface="+mn-ea"/>
                <a:cs typeface="+mn-cs"/>
              </a:rPr>
              <a:t>Furthermore, while white women and black women have similar incidence rates of breast cancer; black women are more like to die from it. </a:t>
            </a:r>
          </a:p>
          <a:p>
            <a:r>
              <a:rPr lang="en-US" kern="1200" dirty="0">
                <a:effectLst/>
                <a:latin typeface="+mn-lt"/>
                <a:ea typeface="+mn-ea"/>
                <a:cs typeface="+mn-cs"/>
              </a:rPr>
              <a:t> </a:t>
            </a:r>
          </a:p>
          <a:p>
            <a:r>
              <a:rPr lang="en-US" kern="1200" dirty="0">
                <a:effectLst/>
                <a:latin typeface="+mn-lt"/>
                <a:ea typeface="+mn-ea"/>
                <a:cs typeface="+mn-cs"/>
              </a:rPr>
              <a:t>Even more disturbing is that</a:t>
            </a:r>
            <a:r>
              <a:rPr lang="en-US" kern="1200" baseline="0" dirty="0">
                <a:effectLst/>
                <a:latin typeface="+mn-lt"/>
                <a:ea typeface="+mn-ea"/>
                <a:cs typeface="+mn-cs"/>
              </a:rPr>
              <a:t> the</a:t>
            </a:r>
            <a:r>
              <a:rPr lang="en-US" kern="1200" dirty="0">
                <a:effectLst/>
                <a:latin typeface="+mn-lt"/>
                <a:ea typeface="+mn-ea"/>
                <a:cs typeface="+mn-cs"/>
              </a:rPr>
              <a:t> disparity in breast cancer mortality is growing.</a:t>
            </a:r>
            <a:r>
              <a:rPr lang="en-US" kern="1200" baseline="0" dirty="0">
                <a:effectLst/>
                <a:latin typeface="+mn-lt"/>
                <a:ea typeface="+mn-ea"/>
                <a:cs typeface="+mn-cs"/>
              </a:rPr>
              <a:t> This may be due to that fact that </a:t>
            </a:r>
            <a:r>
              <a:rPr lang="en-US" kern="1200" dirty="0">
                <a:effectLst/>
                <a:latin typeface="+mn-lt"/>
                <a:ea typeface="+mn-ea"/>
                <a:cs typeface="+mn-cs"/>
              </a:rPr>
              <a:t>access to and quality of screening and treatment are not equitably distributed among patient populations. African American</a:t>
            </a:r>
            <a:r>
              <a:rPr lang="en-US" kern="1200" baseline="0" dirty="0">
                <a:effectLst/>
                <a:latin typeface="+mn-lt"/>
                <a:ea typeface="+mn-ea"/>
                <a:cs typeface="+mn-cs"/>
              </a:rPr>
              <a:t> </a:t>
            </a:r>
            <a:r>
              <a:rPr lang="en-US" kern="1200" dirty="0">
                <a:effectLst/>
                <a:latin typeface="+mn-lt"/>
                <a:ea typeface="+mn-ea"/>
                <a:cs typeface="+mn-cs"/>
              </a:rPr>
              <a:t>women are also more likely than white women to be diagnosed with triple negative breast cancer, which is a very aggressive form of breast cancer. </a:t>
            </a:r>
          </a:p>
          <a:p>
            <a:endParaRPr lang="en-US" kern="1200" dirty="0">
              <a:effectLst/>
              <a:latin typeface="+mn-lt"/>
              <a:ea typeface="+mn-ea"/>
              <a:cs typeface="+mn-cs"/>
            </a:endParaRPr>
          </a:p>
          <a:p>
            <a:r>
              <a:rPr lang="en-US" kern="1200" dirty="0">
                <a:effectLst/>
                <a:latin typeface="+mn-lt"/>
                <a:ea typeface="+mn-ea"/>
                <a:cs typeface="+mn-cs"/>
              </a:rPr>
              <a:t>Some researchers have suggested that the overall disparity in breast cancer mortality is due to differences in genetics.</a:t>
            </a:r>
            <a:r>
              <a:rPr lang="en-US" kern="1200" baseline="30000" dirty="0">
                <a:effectLst/>
                <a:latin typeface="+mn-lt"/>
                <a:ea typeface="+mn-ea"/>
                <a:cs typeface="+mn-cs"/>
              </a:rPr>
              <a:t> </a:t>
            </a:r>
            <a:r>
              <a:rPr lang="en-US" kern="1200" dirty="0">
                <a:effectLst/>
                <a:latin typeface="+mn-lt"/>
                <a:ea typeface="+mn-ea"/>
                <a:cs typeface="+mn-cs"/>
              </a:rPr>
              <a:t>However, increasingly, the consensus is this is not a sufficient explanation. Only a small proportion of African American women are diagnosed with triple negative breast cancer. The vast majority of black women are diagnosed with other common types of breast cancer. </a:t>
            </a:r>
          </a:p>
          <a:p>
            <a:endParaRPr lang="en-US" kern="1200" dirty="0">
              <a:effectLst/>
              <a:latin typeface="+mn-lt"/>
              <a:ea typeface="+mn-ea"/>
              <a:cs typeface="+mn-cs"/>
            </a:endParaRPr>
          </a:p>
          <a:p>
            <a:r>
              <a:rPr lang="en-US" kern="1200" dirty="0">
                <a:effectLst/>
                <a:latin typeface="+mn-lt"/>
                <a:ea typeface="+mn-ea"/>
                <a:cs typeface="+mn-cs"/>
              </a:rPr>
              <a:t>So this genetic difference does not explain such a dramatic disparity in mortality. Instead, social or environmental factors could be at play. </a:t>
            </a:r>
          </a:p>
          <a:p>
            <a:endParaRPr lang="en-US" kern="1200" dirty="0">
              <a:effectLst/>
              <a:latin typeface="+mn-lt"/>
              <a:ea typeface="+mn-ea"/>
              <a:cs typeface="+mn-cs"/>
            </a:endParaRPr>
          </a:p>
          <a:p>
            <a:endParaRPr lang="en-US" kern="1200" dirty="0">
              <a:effectLst/>
              <a:latin typeface="+mn-lt"/>
              <a:ea typeface="+mn-ea"/>
              <a:cs typeface="+mn-cs"/>
            </a:endParaRPr>
          </a:p>
          <a:p>
            <a:endParaRPr lang="en-US" kern="1200" dirty="0">
              <a:effectLst/>
              <a:latin typeface="+mn-lt"/>
              <a:ea typeface="+mn-ea"/>
              <a:cs typeface="+mn-cs"/>
            </a:endParaRPr>
          </a:p>
          <a:p>
            <a:endParaRPr lang="en-US" kern="1200" dirty="0">
              <a:effectLst/>
              <a:latin typeface="+mn-lt"/>
              <a:ea typeface="+mn-ea"/>
              <a:cs typeface="+mn-cs"/>
            </a:endParaRPr>
          </a:p>
          <a:p>
            <a:r>
              <a:rPr lang="en-US" kern="1200" dirty="0">
                <a:effectLst/>
                <a:latin typeface="+mn-lt"/>
                <a:ea typeface="+mn-ea"/>
                <a:cs typeface="+mn-cs"/>
              </a:rPr>
              <a:t>https://www.cancer.org/research/cancer-facts-statistics/cancer-facts-figures-for-african-americans.html </a:t>
            </a:r>
          </a:p>
          <a:p>
            <a:r>
              <a:rPr lang="en-US" kern="1200" dirty="0">
                <a:effectLst/>
                <a:latin typeface="+mn-lt"/>
                <a:ea typeface="+mn-ea"/>
                <a:cs typeface="+mn-cs"/>
              </a:rPr>
              <a:t>O’Keefe, E.B., Melzer, J.P. &amp; </a:t>
            </a:r>
            <a:r>
              <a:rPr lang="en-US" kern="1200" dirty="0" err="1">
                <a:effectLst/>
                <a:latin typeface="+mn-lt"/>
                <a:ea typeface="+mn-ea"/>
                <a:cs typeface="+mn-cs"/>
              </a:rPr>
              <a:t>Bethea</a:t>
            </a:r>
            <a:r>
              <a:rPr lang="en-US" kern="1200" dirty="0">
                <a:effectLst/>
                <a:latin typeface="+mn-lt"/>
                <a:ea typeface="+mn-ea"/>
                <a:cs typeface="+mn-cs"/>
              </a:rPr>
              <a:t>, T.N. (2015). Heath disparities and cancer: racial disparities in cancer mortality in the United States; 2000-2010. </a:t>
            </a:r>
            <a:r>
              <a:rPr lang="en-US" i="1" kern="1200" dirty="0">
                <a:effectLst/>
                <a:latin typeface="+mn-lt"/>
                <a:ea typeface="+mn-ea"/>
                <a:cs typeface="+mn-cs"/>
              </a:rPr>
              <a:t>Frontiers in Public Health, 3</a:t>
            </a:r>
            <a:r>
              <a:rPr lang="en-US" kern="1200" dirty="0">
                <a:effectLst/>
                <a:latin typeface="+mn-lt"/>
                <a:ea typeface="+mn-ea"/>
                <a:cs typeface="+mn-cs"/>
              </a:rPr>
              <a:t>, 1-15.</a:t>
            </a:r>
          </a:p>
          <a:p>
            <a:r>
              <a:rPr lang="en-US" kern="1200" dirty="0">
                <a:effectLst/>
                <a:latin typeface="+mn-lt"/>
                <a:ea typeface="+mn-ea"/>
                <a:cs typeface="+mn-cs"/>
              </a:rPr>
              <a:t>https://seer.cancer.gov/statfacts/html/breast.html</a:t>
            </a:r>
          </a:p>
          <a:p>
            <a:r>
              <a:rPr lang="en-US" kern="1200" dirty="0">
                <a:effectLst/>
                <a:latin typeface="+mn-lt"/>
                <a:ea typeface="+mn-ea"/>
                <a:cs typeface="+mn-cs"/>
              </a:rPr>
              <a:t>Hunt, B.R., Whitman, S., &amp; </a:t>
            </a:r>
            <a:r>
              <a:rPr lang="en-US" kern="1200" dirty="0" err="1">
                <a:effectLst/>
                <a:latin typeface="+mn-lt"/>
                <a:ea typeface="+mn-ea"/>
                <a:cs typeface="+mn-cs"/>
              </a:rPr>
              <a:t>Hurlbert</a:t>
            </a:r>
            <a:r>
              <a:rPr lang="en-US" kern="1200" dirty="0">
                <a:effectLst/>
                <a:latin typeface="+mn-lt"/>
                <a:ea typeface="+mn-ea"/>
                <a:cs typeface="+mn-cs"/>
              </a:rPr>
              <a:t>, M.S. (2014). Increasing </a:t>
            </a:r>
            <a:r>
              <a:rPr lang="en-US" kern="1200" dirty="0" err="1">
                <a:effectLst/>
                <a:latin typeface="+mn-lt"/>
                <a:ea typeface="+mn-ea"/>
                <a:cs typeface="+mn-cs"/>
              </a:rPr>
              <a:t>Black:White</a:t>
            </a:r>
            <a:r>
              <a:rPr lang="en-US" kern="1200" dirty="0">
                <a:effectLst/>
                <a:latin typeface="+mn-lt"/>
                <a:ea typeface="+mn-ea"/>
                <a:cs typeface="+mn-cs"/>
              </a:rPr>
              <a:t> disparities in breast cancer mortality in the 50 largest cities in the United States. </a:t>
            </a:r>
            <a:r>
              <a:rPr lang="en-US" i="1" kern="1200" dirty="0">
                <a:effectLst/>
                <a:latin typeface="+mn-lt"/>
                <a:ea typeface="+mn-ea"/>
                <a:cs typeface="+mn-cs"/>
              </a:rPr>
              <a:t>Cancer Epidemiology, 38</a:t>
            </a:r>
            <a:r>
              <a:rPr lang="en-US" kern="1200" dirty="0">
                <a:effectLst/>
                <a:latin typeface="+mn-lt"/>
                <a:ea typeface="+mn-ea"/>
                <a:cs typeface="+mn-cs"/>
              </a:rPr>
              <a:t>(2), 118-23. </a:t>
            </a:r>
          </a:p>
          <a:p>
            <a:r>
              <a:rPr lang="en-US" kern="1200" dirty="0">
                <a:effectLst/>
                <a:latin typeface="+mn-lt"/>
                <a:ea typeface="+mn-ea"/>
                <a:cs typeface="+mn-cs"/>
              </a:rPr>
              <a:t>Morris, G.J., Naidu, S., </a:t>
            </a:r>
            <a:r>
              <a:rPr lang="en-US" kern="1200" dirty="0" err="1">
                <a:effectLst/>
                <a:latin typeface="+mn-lt"/>
                <a:ea typeface="+mn-ea"/>
                <a:cs typeface="+mn-cs"/>
              </a:rPr>
              <a:t>Topham</a:t>
            </a:r>
            <a:r>
              <a:rPr lang="en-US" kern="1200" dirty="0">
                <a:effectLst/>
                <a:latin typeface="+mn-lt"/>
                <a:ea typeface="+mn-ea"/>
                <a:cs typeface="+mn-cs"/>
              </a:rPr>
              <a:t>, A.K., Guiles, F., Xu, Y., McCue, P., … Mitchell, E.P. (2007). Differences in breast carcinoma characteristics in newly diagnosed African-American and Caucasian patients: A single-institution compilation compared with the National Cancer Institute’s Surveillance, Epidemiology, and End Results database. </a:t>
            </a:r>
            <a:r>
              <a:rPr lang="en-US" i="1" kern="1200" dirty="0">
                <a:effectLst/>
                <a:latin typeface="+mn-lt"/>
                <a:ea typeface="+mn-ea"/>
                <a:cs typeface="+mn-cs"/>
              </a:rPr>
              <a:t>Cancer, 110</a:t>
            </a:r>
            <a:r>
              <a:rPr lang="en-US" kern="1200" dirty="0">
                <a:effectLst/>
                <a:latin typeface="+mn-lt"/>
                <a:ea typeface="+mn-ea"/>
                <a:cs typeface="+mn-cs"/>
              </a:rPr>
              <a:t>(4), 876-84.</a:t>
            </a:r>
          </a:p>
          <a:p>
            <a:r>
              <a:rPr lang="en-US" kern="1200" dirty="0">
                <a:effectLst/>
                <a:latin typeface="+mn-lt"/>
                <a:ea typeface="+mn-ea"/>
                <a:cs typeface="+mn-cs"/>
              </a:rPr>
              <a:t>Susan G. Komen. (2017). </a:t>
            </a:r>
            <a:r>
              <a:rPr lang="en-US" i="1" kern="1200" dirty="0">
                <a:effectLst/>
                <a:latin typeface="+mn-lt"/>
                <a:ea typeface="+mn-ea"/>
                <a:cs typeface="+mn-cs"/>
              </a:rPr>
              <a:t>Facts for life: Triple negative breast cancer. </a:t>
            </a:r>
            <a:r>
              <a:rPr lang="en-US" kern="1200" dirty="0">
                <a:effectLst/>
                <a:latin typeface="+mn-lt"/>
                <a:ea typeface="+mn-ea"/>
                <a:cs typeface="+mn-cs"/>
              </a:rPr>
              <a:t>Retrieved from https://ww5.komen.org/uploadedFiles/_Komen/Content/About_Breast_Cancer/Tools_and_Resources/Fact_Sheets_and_Breast_Self_Awareness_Cards/Triple%20Negative%20Breast%20Cancer.pdf</a:t>
            </a:r>
          </a:p>
          <a:p>
            <a:r>
              <a:rPr lang="en-US" kern="1200" dirty="0" err="1">
                <a:effectLst/>
                <a:latin typeface="+mn-lt"/>
                <a:ea typeface="+mn-ea"/>
                <a:cs typeface="+mn-cs"/>
              </a:rPr>
              <a:t>Huo</a:t>
            </a:r>
            <a:r>
              <a:rPr lang="en-US" kern="1200" dirty="0">
                <a:effectLst/>
                <a:latin typeface="+mn-lt"/>
                <a:ea typeface="+mn-ea"/>
                <a:cs typeface="+mn-cs"/>
              </a:rPr>
              <a:t>, D., </a:t>
            </a:r>
            <a:r>
              <a:rPr lang="en-US" kern="1200" dirty="0" err="1">
                <a:effectLst/>
                <a:latin typeface="+mn-lt"/>
                <a:ea typeface="+mn-ea"/>
                <a:cs typeface="+mn-cs"/>
              </a:rPr>
              <a:t>Ikpatt</a:t>
            </a:r>
            <a:r>
              <a:rPr lang="en-US" kern="1200" dirty="0">
                <a:effectLst/>
                <a:latin typeface="+mn-lt"/>
                <a:ea typeface="+mn-ea"/>
                <a:cs typeface="+mn-cs"/>
              </a:rPr>
              <a:t>, F., </a:t>
            </a:r>
            <a:r>
              <a:rPr lang="en-US" kern="1200" dirty="0" err="1">
                <a:effectLst/>
                <a:latin typeface="+mn-lt"/>
                <a:ea typeface="+mn-ea"/>
                <a:cs typeface="+mn-cs"/>
              </a:rPr>
              <a:t>Khramtsov</a:t>
            </a:r>
            <a:r>
              <a:rPr lang="en-US" kern="1200" dirty="0">
                <a:effectLst/>
                <a:latin typeface="+mn-lt"/>
                <a:ea typeface="+mn-ea"/>
                <a:cs typeface="+mn-cs"/>
              </a:rPr>
              <a:t>, A., </a:t>
            </a:r>
            <a:r>
              <a:rPr lang="en-US" kern="1200" dirty="0" err="1">
                <a:effectLst/>
                <a:latin typeface="+mn-lt"/>
                <a:ea typeface="+mn-ea"/>
                <a:cs typeface="+mn-cs"/>
              </a:rPr>
              <a:t>Dangou</a:t>
            </a:r>
            <a:r>
              <a:rPr lang="en-US" kern="1200" dirty="0">
                <a:effectLst/>
                <a:latin typeface="+mn-lt"/>
                <a:ea typeface="+mn-ea"/>
                <a:cs typeface="+mn-cs"/>
              </a:rPr>
              <a:t>, J.M., Nanda, R., </a:t>
            </a:r>
            <a:r>
              <a:rPr lang="en-US" kern="1200" dirty="0" err="1">
                <a:effectLst/>
                <a:latin typeface="+mn-lt"/>
                <a:ea typeface="+mn-ea"/>
                <a:cs typeface="+mn-cs"/>
              </a:rPr>
              <a:t>Dignam</a:t>
            </a:r>
            <a:r>
              <a:rPr lang="en-US" kern="1200" dirty="0">
                <a:effectLst/>
                <a:latin typeface="+mn-lt"/>
                <a:ea typeface="+mn-ea"/>
                <a:cs typeface="+mn-cs"/>
              </a:rPr>
              <a:t>, J., … </a:t>
            </a:r>
            <a:r>
              <a:rPr lang="en-US" kern="1200" dirty="0" err="1">
                <a:effectLst/>
                <a:latin typeface="+mn-lt"/>
                <a:ea typeface="+mn-ea"/>
                <a:cs typeface="+mn-cs"/>
              </a:rPr>
              <a:t>Olopade</a:t>
            </a:r>
            <a:r>
              <a:rPr lang="en-US" kern="1200" dirty="0">
                <a:effectLst/>
                <a:latin typeface="+mn-lt"/>
                <a:ea typeface="+mn-ea"/>
                <a:cs typeface="+mn-cs"/>
              </a:rPr>
              <a:t>, O.I. (2009). Population difference in breast cancer: Survey in indigenous African women reveals over-representation of triple-negative breast cancer. </a:t>
            </a:r>
            <a:r>
              <a:rPr lang="en-US" i="1" kern="1200" dirty="0">
                <a:effectLst/>
                <a:latin typeface="+mn-lt"/>
                <a:ea typeface="+mn-ea"/>
                <a:cs typeface="+mn-cs"/>
              </a:rPr>
              <a:t>Journal of Clinical Oncology, 27</a:t>
            </a:r>
            <a:r>
              <a:rPr lang="en-US" kern="1200" dirty="0">
                <a:effectLst/>
                <a:latin typeface="+mn-lt"/>
                <a:ea typeface="+mn-ea"/>
                <a:cs typeface="+mn-cs"/>
              </a:rPr>
              <a:t>(27), 4515-21.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213</a:t>
            </a:fld>
            <a:endParaRPr lang="en-US" dirty="0"/>
          </a:p>
        </p:txBody>
      </p:sp>
    </p:spTree>
    <p:extLst>
      <p:ext uri="{BB962C8B-B14F-4D97-AF65-F5344CB8AC3E}">
        <p14:creationId xmlns:p14="http://schemas.microsoft.com/office/powerpoint/2010/main" val="242354682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214</a:t>
            </a:fld>
            <a:endParaRPr lang="en-US" dirty="0"/>
          </a:p>
        </p:txBody>
      </p:sp>
    </p:spTree>
    <p:extLst>
      <p:ext uri="{BB962C8B-B14F-4D97-AF65-F5344CB8AC3E}">
        <p14:creationId xmlns:p14="http://schemas.microsoft.com/office/powerpoint/2010/main" val="229709970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215</a:t>
            </a:fld>
            <a:endParaRPr lang="en-US" dirty="0"/>
          </a:p>
        </p:txBody>
      </p:sp>
    </p:spTree>
    <p:extLst>
      <p:ext uri="{BB962C8B-B14F-4D97-AF65-F5344CB8AC3E}">
        <p14:creationId xmlns:p14="http://schemas.microsoft.com/office/powerpoint/2010/main" val="298618130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216</a:t>
            </a:fld>
            <a:endParaRPr lang="en-US" dirty="0"/>
          </a:p>
        </p:txBody>
      </p:sp>
    </p:spTree>
    <p:extLst>
      <p:ext uri="{BB962C8B-B14F-4D97-AF65-F5344CB8AC3E}">
        <p14:creationId xmlns:p14="http://schemas.microsoft.com/office/powerpoint/2010/main" val="391368135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There are also other disparities in cancer-related risk factors and health behaviors for black women. For instance, obesity is linked with a higher breast cancer risk, and African American women have the highest rates of being overweight or obese among racial</a:t>
            </a:r>
            <a:r>
              <a:rPr lang="en-US" kern="1200" baseline="0" dirty="0">
                <a:solidFill>
                  <a:schemeClr val="tx1"/>
                </a:solidFill>
                <a:effectLst/>
                <a:latin typeface="+mn-lt"/>
                <a:ea typeface="+mn-ea"/>
                <a:cs typeface="+mn-cs"/>
              </a:rPr>
              <a:t> and </a:t>
            </a:r>
            <a:r>
              <a:rPr lang="en-US" kern="1200" dirty="0">
                <a:solidFill>
                  <a:schemeClr val="tx1"/>
                </a:solidFill>
                <a:effectLst/>
                <a:latin typeface="+mn-lt"/>
                <a:ea typeface="+mn-ea"/>
                <a:cs typeface="+mn-cs"/>
              </a:rPr>
              <a:t>ethnic groups.</a:t>
            </a:r>
            <a:r>
              <a:rPr lang="en-US" kern="1200" baseline="30000" dirty="0">
                <a:solidFill>
                  <a:schemeClr val="tx1"/>
                </a:solidFill>
                <a:effectLst/>
                <a:latin typeface="+mn-lt"/>
                <a:ea typeface="+mn-ea"/>
                <a:cs typeface="+mn-cs"/>
              </a:rPr>
              <a:t> </a:t>
            </a:r>
          </a:p>
          <a:p>
            <a:endParaRPr lang="en-US" kern="1200" baseline="30000" dirty="0">
              <a:solidFill>
                <a:schemeClr val="tx1"/>
              </a:solidFill>
              <a:effectLst/>
              <a:latin typeface="+mn-lt"/>
              <a:ea typeface="+mn-ea"/>
              <a:cs typeface="+mn-cs"/>
            </a:endParaRPr>
          </a:p>
          <a:p>
            <a:endParaRPr lang="en-US" kern="1200" baseline="30000" dirty="0">
              <a:solidFill>
                <a:schemeClr val="tx1"/>
              </a:solidFill>
              <a:effectLst/>
              <a:latin typeface="+mn-lt"/>
              <a:ea typeface="+mn-ea"/>
              <a:cs typeface="+mn-cs"/>
            </a:endParaRPr>
          </a:p>
          <a:p>
            <a:r>
              <a:rPr lang="en-US" kern="1200" dirty="0">
                <a:solidFill>
                  <a:schemeClr val="tx1"/>
                </a:solidFill>
                <a:effectLst/>
                <a:latin typeface="+mn-lt"/>
                <a:ea typeface="+mn-ea"/>
                <a:cs typeface="+mn-cs"/>
              </a:rPr>
              <a:t>Furthermore, black breast cancer survivors – as well as Latinas – were less likely to engage in follow-up care after treatment when compared with white counterparts. Studies of cancer survivors also show disparities among African Americans in pain management and palliative care when compared to whites.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217</a:t>
            </a:fld>
            <a:endParaRPr lang="en-US" dirty="0"/>
          </a:p>
        </p:txBody>
      </p:sp>
    </p:spTree>
    <p:extLst>
      <p:ext uri="{BB962C8B-B14F-4D97-AF65-F5344CB8AC3E}">
        <p14:creationId xmlns:p14="http://schemas.microsoft.com/office/powerpoint/2010/main" val="338019817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218</a:t>
            </a:fld>
            <a:endParaRPr lang="en-US" dirty="0"/>
          </a:p>
        </p:txBody>
      </p:sp>
    </p:spTree>
    <p:extLst>
      <p:ext uri="{BB962C8B-B14F-4D97-AF65-F5344CB8AC3E}">
        <p14:creationId xmlns:p14="http://schemas.microsoft.com/office/powerpoint/2010/main" val="17586817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While Black</a:t>
            </a:r>
            <a:r>
              <a:rPr lang="en-US" kern="1200" baseline="0" dirty="0">
                <a:solidFill>
                  <a:schemeClr val="tx1"/>
                </a:solidFill>
                <a:effectLst/>
                <a:latin typeface="+mn-lt"/>
                <a:ea typeface="+mn-ea"/>
                <a:cs typeface="+mn-cs"/>
              </a:rPr>
              <a:t> and African American individuals </a:t>
            </a:r>
            <a:r>
              <a:rPr lang="en-US" kern="1200" dirty="0">
                <a:solidFill>
                  <a:schemeClr val="tx1"/>
                </a:solidFill>
                <a:effectLst/>
                <a:latin typeface="+mn-lt"/>
                <a:ea typeface="+mn-ea"/>
                <a:cs typeface="+mn-cs"/>
              </a:rPr>
              <a:t>face significant cancer disparities, they also possess resources and demonstrate resiliency in ways that positively influence their experience with cancer. Spirituality and family support are central factors to coping and resilience for Black</a:t>
            </a:r>
            <a:r>
              <a:rPr lang="en-US" kern="1200" baseline="0" dirty="0">
                <a:solidFill>
                  <a:schemeClr val="tx1"/>
                </a:solidFill>
                <a:effectLst/>
                <a:latin typeface="+mn-lt"/>
                <a:ea typeface="+mn-ea"/>
                <a:cs typeface="+mn-cs"/>
              </a:rPr>
              <a:t> and African American individuals.</a:t>
            </a:r>
            <a:r>
              <a:rPr lang="en-US" b="1" kern="1200" dirty="0">
                <a:solidFill>
                  <a:schemeClr val="tx1"/>
                </a:solidFill>
                <a:effectLst/>
                <a:latin typeface="+mn-lt"/>
                <a:ea typeface="+mn-ea"/>
                <a:cs typeface="+mn-cs"/>
              </a:rPr>
              <a:t> </a:t>
            </a:r>
          </a:p>
          <a:p>
            <a:endParaRPr lang="en-US" b="1"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Spirituality and faith in God among African Americans  has been shown to be associated with well-being during cancer.  This helps maintain positive thoughts and resilience, which result in positive health outcomes, including quality of life. African American cancer survivors have also reported giving back in the form of providing support to family, friends and other survivors as an important coping strategy and source of social support.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Recognizing that cultural traits, including spirituality, may serve as sources of support and resiliency in the context of cancer care is important when working with Black</a:t>
            </a:r>
            <a:r>
              <a:rPr lang="en-US" kern="1200" baseline="0" dirty="0">
                <a:solidFill>
                  <a:schemeClr val="tx1"/>
                </a:solidFill>
                <a:effectLst/>
                <a:latin typeface="+mn-lt"/>
                <a:ea typeface="+mn-ea"/>
                <a:cs typeface="+mn-cs"/>
              </a:rPr>
              <a:t> and African American people/individuals. </a:t>
            </a:r>
            <a:endParaRPr lang="en-US"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219</a:t>
            </a:fld>
            <a:endParaRPr lang="en-US" dirty="0"/>
          </a:p>
        </p:txBody>
      </p:sp>
    </p:spTree>
    <p:extLst>
      <p:ext uri="{BB962C8B-B14F-4D97-AF65-F5344CB8AC3E}">
        <p14:creationId xmlns:p14="http://schemas.microsoft.com/office/powerpoint/2010/main" val="342201283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 addition to clinicians recognizing the important role that spirituality and faith can have, let's look at an example of an intervention that has been successful in improving health outcomes for African Americans. </a:t>
            </a:r>
          </a:p>
          <a:p>
            <a:r>
              <a:rPr lang="en-US" kern="1200" dirty="0">
                <a:effectLst/>
                <a:latin typeface="+mn-lt"/>
                <a:ea typeface="+mn-ea"/>
                <a:cs typeface="+mn-cs"/>
              </a:rPr>
              <a:t> </a:t>
            </a:r>
          </a:p>
          <a:p>
            <a:r>
              <a:rPr lang="en-US" kern="1200" dirty="0">
                <a:effectLst/>
                <a:latin typeface="+mn-lt"/>
                <a:ea typeface="+mn-ea"/>
                <a:cs typeface="+mn-cs"/>
              </a:rPr>
              <a:t>An educational intervention with low-income African American women in East Baltimore achieved a 50 percent rate in screening in women who had never had a mammogram. This intervention included: </a:t>
            </a:r>
          </a:p>
          <a:p>
            <a:endParaRPr lang="en-US" kern="1200" dirty="0">
              <a:effectLst/>
              <a:latin typeface="+mn-lt"/>
              <a:ea typeface="+mn-ea"/>
              <a:cs typeface="+mn-cs"/>
            </a:endParaRPr>
          </a:p>
          <a:p>
            <a:pPr marL="285750" indent="-285750">
              <a:buFont typeface="Arial" panose="020B0604020202020204" pitchFamily="34" charset="0"/>
              <a:buChar char="•"/>
            </a:pPr>
            <a:r>
              <a:rPr lang="en-US" kern="1200" dirty="0">
                <a:effectLst/>
                <a:latin typeface="+mn-lt"/>
                <a:ea typeface="+mn-ea"/>
                <a:cs typeface="+mn-cs"/>
              </a:rPr>
              <a:t>home visits by Community Health Workers sharing tailored educational materials</a:t>
            </a:r>
          </a:p>
          <a:p>
            <a:pPr marL="285750" indent="-285750">
              <a:buFont typeface="Arial" panose="020B0604020202020204" pitchFamily="34" charset="0"/>
              <a:buChar char="•"/>
            </a:pPr>
            <a:endParaRPr lang="en-US" kern="1200" dirty="0">
              <a:effectLst/>
              <a:latin typeface="+mn-lt"/>
              <a:ea typeface="+mn-ea"/>
              <a:cs typeface="+mn-cs"/>
            </a:endParaRPr>
          </a:p>
          <a:p>
            <a:pPr marL="285750" indent="-285750">
              <a:buFont typeface="Arial" panose="020B0604020202020204" pitchFamily="34" charset="0"/>
              <a:buChar char="•"/>
            </a:pPr>
            <a:r>
              <a:rPr lang="en-US" kern="1200" dirty="0">
                <a:effectLst/>
                <a:latin typeface="+mn-lt"/>
                <a:ea typeface="+mn-ea"/>
                <a:cs typeface="+mn-cs"/>
              </a:rPr>
              <a:t>an educational session at a local church conducted by a team consisting of a pastor, medical provider and health educators</a:t>
            </a:r>
            <a:r>
              <a:rPr lang="en-US" kern="1200" baseline="0" dirty="0">
                <a:effectLst/>
                <a:latin typeface="+mn-lt"/>
                <a:ea typeface="+mn-ea"/>
                <a:cs typeface="+mn-cs"/>
              </a:rPr>
              <a:t>  </a:t>
            </a:r>
            <a:endParaRPr lang="en-US" kern="1200" dirty="0">
              <a:effectLst/>
              <a:latin typeface="+mn-lt"/>
              <a:ea typeface="+mn-ea"/>
              <a:cs typeface="+mn-cs"/>
            </a:endParaRPr>
          </a:p>
          <a:p>
            <a:pPr marL="285750" indent="-285750">
              <a:buFont typeface="Arial" panose="020B0604020202020204" pitchFamily="34" charset="0"/>
              <a:buChar char="•"/>
            </a:pPr>
            <a:endParaRPr lang="en-US" kern="1200" dirty="0">
              <a:effectLst/>
              <a:latin typeface="+mn-lt"/>
              <a:ea typeface="+mn-ea"/>
              <a:cs typeface="+mn-cs"/>
            </a:endParaRPr>
          </a:p>
          <a:p>
            <a:pPr marL="285750" indent="-285750">
              <a:buFont typeface="Arial" panose="020B0604020202020204" pitchFamily="34" charset="0"/>
              <a:buChar char="•"/>
            </a:pPr>
            <a:r>
              <a:rPr lang="en-US" kern="1200" dirty="0">
                <a:effectLst/>
                <a:latin typeface="+mn-lt"/>
                <a:ea typeface="+mn-ea"/>
                <a:cs typeface="+mn-cs"/>
              </a:rPr>
              <a:t>and breast examination and screening appointments. </a:t>
            </a:r>
          </a:p>
          <a:p>
            <a:endParaRPr lang="en-US" kern="1200" dirty="0">
              <a:effectLst/>
              <a:latin typeface="+mn-lt"/>
              <a:ea typeface="+mn-ea"/>
              <a:cs typeface="+mn-cs"/>
            </a:endParaRPr>
          </a:p>
          <a:p>
            <a:r>
              <a:rPr lang="en-US" kern="1200" dirty="0">
                <a:effectLst/>
                <a:latin typeface="+mn-lt"/>
                <a:ea typeface="+mn-ea"/>
                <a:cs typeface="+mn-cs"/>
              </a:rPr>
              <a:t>Participants were also provided with transportation, childcare, patient advocates assisting in scheduling and community health workers that</a:t>
            </a:r>
            <a:r>
              <a:rPr lang="en-US" kern="1200" baseline="0" dirty="0">
                <a:effectLst/>
                <a:latin typeface="+mn-lt"/>
                <a:ea typeface="+mn-ea"/>
                <a:cs typeface="+mn-cs"/>
              </a:rPr>
              <a:t> </a:t>
            </a:r>
            <a:r>
              <a:rPr lang="en-US" kern="1200" dirty="0">
                <a:effectLst/>
                <a:latin typeface="+mn-lt"/>
                <a:ea typeface="+mn-ea"/>
                <a:cs typeface="+mn-cs"/>
              </a:rPr>
              <a:t>accompany patients on</a:t>
            </a:r>
            <a:r>
              <a:rPr lang="en-US" kern="1200" baseline="0" dirty="0">
                <a:effectLst/>
                <a:latin typeface="+mn-lt"/>
                <a:ea typeface="+mn-ea"/>
                <a:cs typeface="+mn-cs"/>
              </a:rPr>
              <a:t> </a:t>
            </a:r>
            <a:r>
              <a:rPr lang="en-US" kern="1200" dirty="0">
                <a:effectLst/>
                <a:latin typeface="+mn-lt"/>
                <a:ea typeface="+mn-ea"/>
                <a:cs typeface="+mn-cs"/>
              </a:rPr>
              <a:t>appointments to facilitate screenings.</a:t>
            </a:r>
          </a:p>
          <a:p>
            <a:endParaRPr lang="en-US" kern="1200" dirty="0">
              <a:effectLst/>
              <a:latin typeface="+mn-lt"/>
              <a:ea typeface="+mn-ea"/>
              <a:cs typeface="+mn-cs"/>
            </a:endParaRPr>
          </a:p>
          <a:p>
            <a:r>
              <a:rPr lang="en-US" kern="1200" dirty="0">
                <a:effectLst/>
                <a:latin typeface="+mn-lt"/>
                <a:ea typeface="+mn-ea"/>
                <a:cs typeface="+mn-cs"/>
              </a:rPr>
              <a:t>While this example highlights a strategy that can improve the health of Black and African American</a:t>
            </a:r>
            <a:r>
              <a:rPr lang="en-US" kern="1200" baseline="0" dirty="0">
                <a:effectLst/>
                <a:latin typeface="+mn-lt"/>
                <a:ea typeface="+mn-ea"/>
                <a:cs typeface="+mn-cs"/>
              </a:rPr>
              <a:t> individuals</a:t>
            </a:r>
            <a:r>
              <a:rPr lang="en-US" kern="1200" dirty="0">
                <a:effectLst/>
                <a:latin typeface="+mn-lt"/>
                <a:ea typeface="+mn-ea"/>
                <a:cs typeface="+mn-cs"/>
              </a:rPr>
              <a:t>, it is important to work with local community organizations to learn more about local needs, the resources they provide, and ways you can partner. </a:t>
            </a:r>
          </a:p>
          <a:p>
            <a:endParaRPr lang="en-US" kern="1200" dirty="0">
              <a:effectLst/>
              <a:latin typeface="+mn-lt"/>
              <a:ea typeface="+mn-ea"/>
              <a:cs typeface="+mn-cs"/>
            </a:endParaRPr>
          </a:p>
          <a:p>
            <a:r>
              <a:rPr lang="en-US" kern="1200" dirty="0">
                <a:effectLst/>
                <a:latin typeface="+mn-lt"/>
                <a:ea typeface="+mn-ea"/>
                <a:cs typeface="+mn-cs"/>
              </a:rPr>
              <a:t>Here are two examples of organizations that have a national presence in cancer care or research:</a:t>
            </a:r>
          </a:p>
          <a:p>
            <a:r>
              <a:rPr lang="en-US" kern="1200" dirty="0">
                <a:effectLst/>
                <a:latin typeface="+mn-lt"/>
                <a:ea typeface="+mn-ea"/>
                <a:cs typeface="+mn-cs"/>
              </a:rPr>
              <a:t> </a:t>
            </a:r>
          </a:p>
          <a:p>
            <a:r>
              <a:rPr lang="en-US" kern="1200" dirty="0">
                <a:effectLst/>
                <a:latin typeface="+mn-lt"/>
                <a:ea typeface="+mn-ea"/>
                <a:cs typeface="+mn-cs"/>
              </a:rPr>
              <a:t>The National African American Tobacco Prevention Network provides tobacco cessation education resources and develops and implements “…comprehensive and community competent public health programs to benefit communities and people of African descent.” </a:t>
            </a:r>
          </a:p>
          <a:p>
            <a:endParaRPr lang="en-US" kern="1200" dirty="0">
              <a:effectLst/>
              <a:latin typeface="+mn-lt"/>
              <a:ea typeface="+mn-ea"/>
              <a:cs typeface="+mn-cs"/>
            </a:endParaRPr>
          </a:p>
          <a:p>
            <a:r>
              <a:rPr lang="en-US" kern="1200" dirty="0">
                <a:effectLst/>
                <a:latin typeface="+mn-lt"/>
                <a:ea typeface="+mn-ea"/>
                <a:cs typeface="+mn-cs"/>
              </a:rPr>
              <a:t>Sisters Network Inc. is a leading voice in African American breast cancer and is committed to increasing attention to the devastating impact that breast cancer has through educational resources, support and national and local events. </a:t>
            </a:r>
          </a:p>
          <a:p>
            <a:endParaRPr lang="en-US" kern="1200" dirty="0">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220</a:t>
            </a:fld>
            <a:endParaRPr lang="en-US" dirty="0"/>
          </a:p>
        </p:txBody>
      </p:sp>
    </p:spTree>
    <p:extLst>
      <p:ext uri="{BB962C8B-B14F-4D97-AF65-F5344CB8AC3E}">
        <p14:creationId xmlns:p14="http://schemas.microsoft.com/office/powerpoint/2010/main" val="842285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CBPR is a "collaborative approach to research that equitably involves all partners in the research process and recognizes the unique strengths that each brings. CBPR begins with a research topic of importance to the community and has the aim of combining knowledge with action and achieving social change to improve health outcomes and eliminate health disparities." </a:t>
            </a:r>
          </a:p>
          <a:p>
            <a:r>
              <a:rPr lang="en-US" sz="1200" dirty="0">
                <a:effectLst/>
              </a:rPr>
              <a:t> </a:t>
            </a:r>
          </a:p>
          <a:p>
            <a:r>
              <a:rPr lang="en-US" sz="1200" kern="1200" dirty="0">
                <a:solidFill>
                  <a:schemeClr val="tx1"/>
                </a:solidFill>
                <a:effectLst/>
                <a:latin typeface="+mn-lt"/>
                <a:ea typeface="+mn-ea"/>
                <a:cs typeface="+mn-cs"/>
              </a:rPr>
              <a:t>Benefits of patient engagement through CBPR include improved participant recruitment among underrepresented populations and enhanced relevance of the intervention and findings. Patients or community members also help anticipate and address study logistical challenges and increase participation through their communication channels and tailored messaging.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main component of patient or community involvement in research is the building of reciprocal relationships and co-learning. This involves the respect of each other’s contributions and mutual transfer of knowledge and skills. For instance, researchers train community members in research methodology and community members train researchers in cultural practices and beliefs.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CBPR, community members should be involved in all stages of research. This can include funding decisions and research question determination, execution, study design, review of recruitment methods and materials, data collection and analysis, and interpretation and dissemination of findings.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 methods of patient engagement in research can include advisory groups, focus groups, interviews or surveys to provide feedback and pilot test approaches.</a:t>
            </a:r>
            <a:r>
              <a:rPr lang="en-US" sz="1200" kern="1200" baseline="0" dirty="0">
                <a:solidFill>
                  <a:schemeClr val="tx1"/>
                </a:solidFill>
                <a:effectLst/>
                <a:latin typeface="+mn-lt"/>
                <a:ea typeface="+mn-ea"/>
                <a:cs typeface="+mn-cs"/>
              </a:rPr>
              <a:t> Patients, caregivers and community members </a:t>
            </a:r>
            <a:r>
              <a:rPr lang="en-US" sz="1200" kern="1200" dirty="0">
                <a:solidFill>
                  <a:schemeClr val="tx1"/>
                </a:solidFill>
                <a:effectLst/>
                <a:latin typeface="+mn-lt"/>
                <a:ea typeface="+mn-ea"/>
                <a:cs typeface="+mn-cs"/>
              </a:rPr>
              <a:t>can be important members of the research team. Formal agreements surrounding patient engagement in research can also be an important component of successful partnerships, such as clarifying</a:t>
            </a:r>
            <a:r>
              <a:rPr lang="en-US" sz="1200" kern="1200" baseline="0" dirty="0">
                <a:solidFill>
                  <a:schemeClr val="tx1"/>
                </a:solidFill>
                <a:effectLst/>
                <a:latin typeface="+mn-lt"/>
                <a:ea typeface="+mn-ea"/>
                <a:cs typeface="+mn-cs"/>
              </a:rPr>
              <a:t> roles and expectations as well as authorship considerations and other forms of recognition.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True research collaboration with communities is the ideal. Yet, at the very least, communities need to be </a:t>
            </a:r>
            <a:r>
              <a:rPr lang="en-US" sz="1200" i="1" kern="1200" dirty="0">
                <a:solidFill>
                  <a:schemeClr val="tx1"/>
                </a:solidFill>
                <a:effectLst/>
                <a:latin typeface="+mn-lt"/>
                <a:ea typeface="+mn-ea"/>
                <a:cs typeface="+mn-cs"/>
              </a:rPr>
              <a:t>represented </a:t>
            </a:r>
            <a:r>
              <a:rPr lang="en-US" sz="1200" kern="1200" dirty="0">
                <a:solidFill>
                  <a:schemeClr val="tx1"/>
                </a:solidFill>
                <a:effectLst/>
                <a:latin typeface="+mn-lt"/>
                <a:ea typeface="+mn-ea"/>
                <a:cs typeface="+mn-cs"/>
              </a:rPr>
              <a:t>in research in order to reflect their health needs and guide the planning of appropriate and effective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a:t>
            </a:fld>
            <a:endParaRPr lang="en-US" dirty="0"/>
          </a:p>
        </p:txBody>
      </p:sp>
    </p:spTree>
    <p:extLst>
      <p:ext uri="{BB962C8B-B14F-4D97-AF65-F5344CB8AC3E}">
        <p14:creationId xmlns:p14="http://schemas.microsoft.com/office/powerpoint/2010/main" val="295316950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221</a:t>
            </a:fld>
            <a:endParaRPr lang="en-US" dirty="0"/>
          </a:p>
        </p:txBody>
      </p:sp>
    </p:spTree>
    <p:extLst>
      <p:ext uri="{BB962C8B-B14F-4D97-AF65-F5344CB8AC3E}">
        <p14:creationId xmlns:p14="http://schemas.microsoft.com/office/powerpoint/2010/main" val="210093854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effectLst/>
                <a:latin typeface="+mj-lt"/>
                <a:ea typeface="+mn-ea"/>
                <a:cs typeface="+mn-cs"/>
              </a:rPr>
              <a:t>In this lesson, you learned to:</a:t>
            </a:r>
          </a:p>
          <a:p>
            <a:pPr marL="285750" indent="-285750">
              <a:buFont typeface="Arial" panose="020B0604020202020204" pitchFamily="34" charset="0"/>
              <a:buChar char="•"/>
            </a:pPr>
            <a:endParaRPr kumimoji="0" lang="en-US" sz="1600" b="0" i="0" u="none" strike="noStrike" kern="0" cap="none" spc="0" normalizeH="0" baseline="0" noProof="0" dirty="0">
              <a:ln>
                <a:noFill/>
              </a:ln>
              <a:effectLst/>
              <a:uLnTx/>
              <a:uFillTx/>
              <a:latin typeface="+mj-lt"/>
              <a:ea typeface="+mn-ea"/>
              <a:cs typeface="+mn-cs"/>
            </a:endParaRPr>
          </a:p>
          <a:p>
            <a:pPr marL="285750" indent="-285750">
              <a:buFont typeface="Arial" panose="020B0604020202020204" pitchFamily="34" charset="0"/>
              <a:buChar char="•"/>
            </a:pPr>
            <a:r>
              <a:rPr kumimoji="0" lang="en-US" sz="1600" b="0" i="0" u="none" strike="noStrike" kern="0" cap="none" spc="0" normalizeH="0" baseline="0" noProof="0" dirty="0">
                <a:ln>
                  <a:noFill/>
                </a:ln>
                <a:effectLst/>
                <a:uLnTx/>
                <a:uFillTx/>
                <a:latin typeface="+mj-lt"/>
                <a:ea typeface="+mn-ea"/>
                <a:cs typeface="+mn-cs"/>
              </a:rPr>
              <a:t>Identify barriers to care for Black and African American individuals</a:t>
            </a:r>
          </a:p>
          <a:p>
            <a:pPr marL="285750" indent="-285750">
              <a:buFont typeface="Arial" panose="020B0604020202020204" pitchFamily="34" charset="0"/>
              <a:buChar char="•"/>
            </a:pPr>
            <a:endParaRPr kumimoji="0" lang="en-US" sz="1600" b="0" i="0" u="none" strike="noStrike" kern="0" cap="none" spc="0" normalizeH="0" baseline="0" noProof="0" dirty="0">
              <a:ln>
                <a:noFill/>
              </a:ln>
              <a:effectLst/>
              <a:uLnTx/>
              <a:uFillTx/>
              <a:latin typeface="+mj-lt"/>
              <a:ea typeface="+mn-ea"/>
              <a:cs typeface="+mn-cs"/>
            </a:endParaRPr>
          </a:p>
          <a:p>
            <a:pPr marL="285750" indent="-285750">
              <a:buFont typeface="Arial" panose="020B0604020202020204" pitchFamily="34" charset="0"/>
              <a:buChar char="•"/>
            </a:pPr>
            <a:r>
              <a:rPr lang="en-US" sz="1600" dirty="0">
                <a:latin typeface="+mj-lt"/>
              </a:rPr>
              <a:t>Describe unique cancer risks and challenges for Black and African American individuals, as well as resources and areas of resiliency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222</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223</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224</a:t>
            </a:fld>
            <a:endParaRPr lang="en-US" dirty="0"/>
          </a:p>
        </p:txBody>
      </p:sp>
    </p:spTree>
    <p:extLst>
      <p:ext uri="{BB962C8B-B14F-4D97-AF65-F5344CB8AC3E}">
        <p14:creationId xmlns:p14="http://schemas.microsoft.com/office/powerpoint/2010/main" val="85680419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225</a:t>
            </a:fld>
            <a:endParaRPr lang="en-US" dirty="0"/>
          </a:p>
        </p:txBody>
      </p:sp>
    </p:spTree>
    <p:extLst>
      <p:ext uri="{BB962C8B-B14F-4D97-AF65-F5344CB8AC3E}">
        <p14:creationId xmlns:p14="http://schemas.microsoft.com/office/powerpoint/2010/main" val="250294631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226</a:t>
            </a:fld>
            <a:endParaRPr lang="en-US" dirty="0"/>
          </a:p>
        </p:txBody>
      </p:sp>
    </p:spTree>
    <p:extLst>
      <p:ext uri="{BB962C8B-B14F-4D97-AF65-F5344CB8AC3E}">
        <p14:creationId xmlns:p14="http://schemas.microsoft.com/office/powerpoint/2010/main" val="168690086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227</a:t>
            </a:fld>
            <a:endParaRPr lang="en-US" dirty="0"/>
          </a:p>
        </p:txBody>
      </p:sp>
    </p:spTree>
    <p:extLst>
      <p:ext uri="{BB962C8B-B14F-4D97-AF65-F5344CB8AC3E}">
        <p14:creationId xmlns:p14="http://schemas.microsoft.com/office/powerpoint/2010/main" val="293530277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228</a:t>
            </a:fld>
            <a:endParaRPr lang="en-US" dirty="0"/>
          </a:p>
        </p:txBody>
      </p:sp>
    </p:spTree>
    <p:extLst>
      <p:ext uri="{BB962C8B-B14F-4D97-AF65-F5344CB8AC3E}">
        <p14:creationId xmlns:p14="http://schemas.microsoft.com/office/powerpoint/2010/main" val="108446627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Welcome to Module 3, Lesson 4: </a:t>
            </a:r>
            <a:r>
              <a:rPr lang="en-US" altLang="en-US" sz="1600" dirty="0">
                <a:solidFill>
                  <a:schemeClr val="bg1"/>
                </a:solidFill>
              </a:rPr>
              <a:t>Spotlight on Inequities Among Latino Individuals</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229</a:t>
            </a:fld>
            <a:endParaRPr lang="en-US" alt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We would like to acknowledge the Pfizer Foundation for supporting this work. We would also like to thank our</a:t>
            </a:r>
            <a:r>
              <a:rPr lang="en-US" sz="1600" kern="1200" baseline="0" dirty="0">
                <a:solidFill>
                  <a:schemeClr val="tx1"/>
                </a:solidFill>
                <a:effectLst/>
                <a:latin typeface="+mn-lt"/>
                <a:ea typeface="+mn-ea"/>
                <a:cs typeface="+mn-cs"/>
              </a:rPr>
              <a:t> subject matter experts</a:t>
            </a:r>
            <a:r>
              <a:rPr lang="en-US" sz="1600" kern="1200" dirty="0">
                <a:solidFill>
                  <a:schemeClr val="tx1"/>
                </a:solidFill>
                <a:effectLst/>
                <a:latin typeface="+mn-lt"/>
                <a:ea typeface="+mn-ea"/>
                <a:cs typeface="+mn-cs"/>
              </a:rPr>
              <a:t> for their review of and contributions to this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230</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a:t>
            </a:fld>
            <a:endParaRPr lang="en-US" dirty="0"/>
          </a:p>
        </p:txBody>
      </p:sp>
    </p:spTree>
    <p:extLst>
      <p:ext uri="{BB962C8B-B14F-4D97-AF65-F5344CB8AC3E}">
        <p14:creationId xmlns:p14="http://schemas.microsoft.com/office/powerpoint/2010/main" val="146067751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After completing this lesson, you will be able to:</a:t>
            </a: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Identify</a:t>
            </a:r>
            <a:r>
              <a:rPr lang="en-US" sz="1600" kern="1200" baseline="0" dirty="0">
                <a:solidFill>
                  <a:schemeClr val="tx1"/>
                </a:solidFill>
                <a:effectLst/>
                <a:latin typeface="+mn-lt"/>
                <a:ea typeface="+mn-ea"/>
                <a:cs typeface="+mn-cs"/>
              </a:rPr>
              <a:t> barriers to care for Latino individuals</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Describe unique cancer risks and challenges for Latino</a:t>
            </a:r>
            <a:r>
              <a:rPr lang="en-US" sz="1600" kern="1200" baseline="0" dirty="0">
                <a:solidFill>
                  <a:schemeClr val="tx1"/>
                </a:solidFill>
                <a:effectLst/>
                <a:latin typeface="+mn-lt"/>
                <a:ea typeface="+mn-ea"/>
                <a:cs typeface="+mn-cs"/>
              </a:rPr>
              <a:t> individuals</a:t>
            </a:r>
            <a:r>
              <a:rPr lang="en-US" sz="1600" kern="1200" dirty="0">
                <a:solidFill>
                  <a:schemeClr val="tx1"/>
                </a:solidFill>
                <a:effectLst/>
                <a:latin typeface="+mn-lt"/>
                <a:ea typeface="+mn-ea"/>
                <a:cs typeface="+mn-cs"/>
              </a:rPr>
              <a:t>, as well as resources and areas of resiliency</a:t>
            </a:r>
          </a:p>
          <a:p>
            <a:endParaRPr lang="en-US" sz="1600"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231</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It must be noted that there is great diversity among Latino subpopulations – in terms of race, class, sexual orientation, gender identity, national origin, immigration status and more. Attention to regional diversity among Latino communities, for instance, is important because it may impact the effectiveness of interventions. For example, Puerto Rican women are more likely to be obese than all other racial/ethnic groups besides non-Hispanics. Cuban women are less likely to engage in leisure-time physical activity. These factors put both of these Latina subpopulations at a greater risk for breast and other cancers. Also, sexual and gender minorities in these communities have specific health, care and cancer needs. As we mentioned in the introductory lesson, sexual and gender minorities in Hispanic communities have embraced the term “</a:t>
            </a:r>
            <a:r>
              <a:rPr lang="en-US" kern="1200" dirty="0" err="1">
                <a:solidFill>
                  <a:schemeClr val="tx1"/>
                </a:solidFill>
                <a:effectLst/>
                <a:latin typeface="+mn-lt"/>
                <a:ea typeface="+mn-ea"/>
                <a:cs typeface="+mn-cs"/>
              </a:rPr>
              <a:t>Latinx</a:t>
            </a:r>
            <a:r>
              <a:rPr lang="en-US" kern="1200" dirty="0">
                <a:solidFill>
                  <a:schemeClr val="tx1"/>
                </a:solidFill>
                <a:effectLst/>
                <a:latin typeface="+mn-lt"/>
                <a:ea typeface="+mn-ea"/>
                <a:cs typeface="+mn-cs"/>
              </a:rPr>
              <a:t>” to refer to their ethnicity, as this term does not convey that a person or object is male or female. The use of this term is an example of a growing movement of recognizing multiple intersecting identities. </a:t>
            </a:r>
          </a:p>
          <a:p>
            <a:r>
              <a:rPr lang="en-US"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232</a:t>
            </a:fld>
            <a:endParaRPr lang="en-US" dirty="0"/>
          </a:p>
        </p:txBody>
      </p:sp>
    </p:spTree>
    <p:extLst>
      <p:ext uri="{BB962C8B-B14F-4D97-AF65-F5344CB8AC3E}">
        <p14:creationId xmlns:p14="http://schemas.microsoft.com/office/powerpoint/2010/main" val="39309216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233</a:t>
            </a:fld>
            <a:endParaRPr lang="en-US" dirty="0"/>
          </a:p>
        </p:txBody>
      </p:sp>
    </p:spTree>
    <p:extLst>
      <p:ext uri="{BB962C8B-B14F-4D97-AF65-F5344CB8AC3E}">
        <p14:creationId xmlns:p14="http://schemas.microsoft.com/office/powerpoint/2010/main" val="140423004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234</a:t>
            </a:fld>
            <a:endParaRPr lang="en-US" dirty="0"/>
          </a:p>
        </p:txBody>
      </p:sp>
    </p:spTree>
    <p:extLst>
      <p:ext uri="{BB962C8B-B14F-4D97-AF65-F5344CB8AC3E}">
        <p14:creationId xmlns:p14="http://schemas.microsoft.com/office/powerpoint/2010/main" val="108818222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Latino individuals may experience significant disparities in access to health care. One in three Latinos ages 18-64 were uninsured in 2014, compared with just one in 10 for whites.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This lack of health coverage is tied to employment. Latinos are more likely to work as migrant workers or in occupations like agriculture, domestic or food service and construction. These occupations often do not offer employer-sponsored health insurance. Latinos are also less likely to have a regular source of care than whites and blacks. Latinos are less likely to receive care when needed compared to whites.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Other barriers Latinos may face include low socioeconomic status and lack of transportation to health care facilities. Limited English proficiency can also serve as a significant barrier to care. We will discuss strategies to address this barrier in the following lesson. Finally, immigration status – particularly for undocumented immigrants – can serve as a barrier to care due to ineligibility for public health insurance programs and fear of deportation.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235</a:t>
            </a:fld>
            <a:endParaRPr lang="en-US" dirty="0"/>
          </a:p>
        </p:txBody>
      </p:sp>
    </p:spTree>
    <p:extLst>
      <p:ext uri="{BB962C8B-B14F-4D97-AF65-F5344CB8AC3E}">
        <p14:creationId xmlns:p14="http://schemas.microsoft.com/office/powerpoint/2010/main" val="84954793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236</a:t>
            </a:fld>
            <a:endParaRPr lang="en-US" dirty="0"/>
          </a:p>
        </p:txBody>
      </p:sp>
    </p:spTree>
    <p:extLst>
      <p:ext uri="{BB962C8B-B14F-4D97-AF65-F5344CB8AC3E}">
        <p14:creationId xmlns:p14="http://schemas.microsoft.com/office/powerpoint/2010/main" val="424572084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237</a:t>
            </a:fld>
            <a:endParaRPr lang="en-US" dirty="0"/>
          </a:p>
        </p:txBody>
      </p:sp>
    </p:spTree>
    <p:extLst>
      <p:ext uri="{BB962C8B-B14F-4D97-AF65-F5344CB8AC3E}">
        <p14:creationId xmlns:p14="http://schemas.microsoft.com/office/powerpoint/2010/main" val="8503140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When looking at differences in cancer</a:t>
            </a:r>
            <a:r>
              <a:rPr lang="en-US" kern="1200" baseline="0" dirty="0">
                <a:solidFill>
                  <a:schemeClr val="tx1"/>
                </a:solidFill>
                <a:effectLst/>
                <a:latin typeface="+mn-lt"/>
                <a:ea typeface="+mn-ea"/>
                <a:cs typeface="+mn-cs"/>
              </a:rPr>
              <a:t> at a population level</a:t>
            </a:r>
            <a:r>
              <a:rPr lang="en-US" kern="1200" dirty="0">
                <a:solidFill>
                  <a:schemeClr val="tx1"/>
                </a:solidFill>
                <a:effectLst/>
                <a:latin typeface="+mn-lt"/>
                <a:ea typeface="+mn-ea"/>
                <a:cs typeface="+mn-cs"/>
              </a:rPr>
              <a:t>, Latinos experience disparities as well as protective factors. Latinos have lower rates of the most common cancers (breast, colorectal, lung, and prostate), but have higher rates of stomach and liver cancers. Latina women also have among the highest rates of new cases of cervical and gallbladder cancer. For cervical cancer, Latinas are less likely to receive a timely screening than whites, which could contribute to more Latinas diagnosed with invasive cervical cancer.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Latinas do experience lower incidence and death rates for breast cancer. Yet, they are less likely to be diagnosed with localized disease than whites. Furthermore, Latinas are less likely to receive radiation treatment after breast-conserving surgery (as clinically recommended) when compared to white women.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Latinos are also less likely to receive patient-centered care. For instance, Latinos were almost twice as likely as whites to report poor communication with their health care providers. They were also less likely to be involved in their treatment decisions. This is in part due language barriers. Latinos with limited English proficiency report worse explanation of side effects and less question-asking with providers. </a:t>
            </a:r>
          </a:p>
          <a:p>
            <a:endParaRPr lang="en-US" kern="1200" baseline="0" dirty="0">
              <a:solidFill>
                <a:schemeClr val="tx1"/>
              </a:solidFill>
              <a:effectLst/>
              <a:latin typeface="+mn-lt"/>
              <a:ea typeface="+mn-ea"/>
              <a:cs typeface="+mn-cs"/>
            </a:endParaRPr>
          </a:p>
          <a:p>
            <a:r>
              <a:rPr lang="en-US" kern="1200" baseline="0" dirty="0">
                <a:solidFill>
                  <a:schemeClr val="tx1"/>
                </a:solidFill>
                <a:effectLst/>
                <a:latin typeface="+mn-lt"/>
                <a:ea typeface="+mn-ea"/>
                <a:cs typeface="+mn-cs"/>
              </a:rPr>
              <a:t>One patient, interviewed as part of the National Cancer Care TEAM study, described her breast cancer care experience, she said, “</a:t>
            </a:r>
            <a:r>
              <a:rPr lang="en-US" b="0" i="0" kern="1200" dirty="0">
                <a:solidFill>
                  <a:schemeClr val="tx1"/>
                </a:solidFill>
                <a:effectLst/>
                <a:latin typeface="+mn-lt"/>
                <a:ea typeface="+mn-ea"/>
                <a:cs typeface="+mn-cs"/>
              </a:rPr>
              <a:t>One thing that really stood out to me is that they have this belief that, because we’re Latino–and I’m speaking about Latinos as in everyone who speaks Spanish in this country, whether they're Central American or South American–they have this idea that this means they don’t have to explain things to us... And they forget that we, that there are people who are educated, that there are people who have a college education who get cancer too, and we want them to explain things to us, and they don’t explain things to us....And that’s what happened to me.”</a:t>
            </a: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238</a:t>
            </a:fld>
            <a:endParaRPr lang="en-US" dirty="0"/>
          </a:p>
        </p:txBody>
      </p:sp>
    </p:spTree>
    <p:extLst>
      <p:ext uri="{BB962C8B-B14F-4D97-AF65-F5344CB8AC3E}">
        <p14:creationId xmlns:p14="http://schemas.microsoft.com/office/powerpoint/2010/main" val="255355832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239</a:t>
            </a:fld>
            <a:endParaRPr lang="en-US" dirty="0"/>
          </a:p>
        </p:txBody>
      </p:sp>
    </p:spTree>
    <p:extLst>
      <p:ext uri="{BB962C8B-B14F-4D97-AF65-F5344CB8AC3E}">
        <p14:creationId xmlns:p14="http://schemas.microsoft.com/office/powerpoint/2010/main" val="18239185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240</a:t>
            </a:fld>
            <a:endParaRPr lang="en-US" dirty="0"/>
          </a:p>
        </p:txBody>
      </p:sp>
    </p:spTree>
    <p:extLst>
      <p:ext uri="{BB962C8B-B14F-4D97-AF65-F5344CB8AC3E}">
        <p14:creationId xmlns:p14="http://schemas.microsoft.com/office/powerpoint/2010/main" val="3951677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a:t>
            </a:fld>
            <a:endParaRPr lang="en-US" dirty="0"/>
          </a:p>
        </p:txBody>
      </p:sp>
    </p:spTree>
    <p:extLst>
      <p:ext uri="{BB962C8B-B14F-4D97-AF65-F5344CB8AC3E}">
        <p14:creationId xmlns:p14="http://schemas.microsoft.com/office/powerpoint/2010/main" val="89460123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241</a:t>
            </a:fld>
            <a:endParaRPr lang="en-US" dirty="0"/>
          </a:p>
        </p:txBody>
      </p:sp>
    </p:spTree>
    <p:extLst>
      <p:ext uri="{BB962C8B-B14F-4D97-AF65-F5344CB8AC3E}">
        <p14:creationId xmlns:p14="http://schemas.microsoft.com/office/powerpoint/2010/main" val="245937087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These disparities beg the question of what risk and protective factors are present that cause these differences? Some researchers have suggested that diets from Latin American countries, such as a Native Mexican diet, serve as protective factors against cancers like breast cancer. In contrast, higher rates of cervical, liver and stomach cancers (all infection-related cancers) may be related to  a variety of factors.</a:t>
            </a:r>
          </a:p>
          <a:p>
            <a:endParaRPr lang="en-US" kern="1200" dirty="0">
              <a:effectLst/>
              <a:latin typeface="+mn-lt"/>
              <a:ea typeface="+mn-ea"/>
              <a:cs typeface="+mn-cs"/>
            </a:endParaRPr>
          </a:p>
          <a:p>
            <a:r>
              <a:rPr lang="en-US" kern="1200" dirty="0">
                <a:effectLst/>
                <a:latin typeface="+mn-lt"/>
                <a:ea typeface="+mn-ea"/>
                <a:cs typeface="+mn-cs"/>
              </a:rPr>
              <a:t>The effects of acculturation, or adapting to another culture, are complex and can be associated with both positive and negative influences on health for Latinos. Acculturation is linked with improved access to care and use of preventive health services. But, it may also result in adoption of unhealthy behaviors such as smoking, alcohol, illicit drug use, poor diet quality and decrease in physical activity.</a:t>
            </a:r>
          </a:p>
          <a:p>
            <a:r>
              <a:rPr lang="en-US" kern="1200" dirty="0">
                <a:effectLst/>
                <a:latin typeface="+mn-lt"/>
                <a:ea typeface="+mn-ea"/>
                <a:cs typeface="+mn-cs"/>
              </a:rPr>
              <a:t> </a:t>
            </a:r>
          </a:p>
          <a:p>
            <a:r>
              <a:rPr lang="en-US" kern="1200" dirty="0">
                <a:effectLst/>
                <a:latin typeface="+mn-lt"/>
                <a:ea typeface="+mn-ea"/>
                <a:cs typeface="+mn-cs"/>
              </a:rPr>
              <a:t>Latinos exhibit areas of resiliency in accessing cancer-related services in the face of barriers to care. For instance, although Latinas are less likely to receive cervical cancer screenings overall, cervical cancer screenings are more common among uninsured Hispanic women than among uninsured white women. This suggests that low-income Latinas may be more skilled at accessing safety net and other programs than whites. Sociocultural factors like a strong sense of family and collective attitudes can cause individuals to create networks of social support that allow individuals to better cope during times of stress and promote wellbeing. </a:t>
            </a:r>
          </a:p>
          <a:p>
            <a:endParaRPr lang="en-US" kern="1200" dirty="0">
              <a:effectLst/>
              <a:latin typeface="+mn-lt"/>
              <a:ea typeface="+mn-ea"/>
              <a:cs typeface="+mn-cs"/>
            </a:endParaRPr>
          </a:p>
          <a:p>
            <a:r>
              <a:rPr lang="en-US"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rPr>
              <a:t>Click on the link to watch a brief video from</a:t>
            </a:r>
            <a:r>
              <a:rPr lang="en-US" kern="1200" baseline="0" dirty="0">
                <a:effectLst/>
                <a:latin typeface="+mn-lt"/>
                <a:ea typeface="+mn-ea"/>
                <a:cs typeface="+mn-cs"/>
                <a:hlinkClick r:id="rId3">
                  <a:extLst>
                    <a:ext uri="{A12FA001-AC4F-418D-AE19-62706E023703}">
                      <ahyp:hlinkClr xmlns:ahyp="http://schemas.microsoft.com/office/drawing/2018/hyperlinkcolor" val="tx"/>
                    </a:ext>
                  </a:extLst>
                </a:hlinkClick>
              </a:rPr>
              <a:t> City of Hope that </a:t>
            </a:r>
            <a:r>
              <a:rPr lang="en-US" kern="1200" dirty="0">
                <a:effectLst/>
                <a:latin typeface="+mn-lt"/>
                <a:ea typeface="+mn-ea"/>
                <a:cs typeface="+mn-cs"/>
              </a:rPr>
              <a:t>demonstrates how clinicians can draw upon the prominent role of family and strong social support to offer hope during cancer treatment and promote wellbeing.</a:t>
            </a:r>
            <a:endParaRPr lang="en-US"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u="sng" kern="1200" dirty="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US" u="sng" kern="1200" dirty="0">
                <a:effectLst/>
                <a:latin typeface="+mn-lt"/>
                <a:ea typeface="+mn-ea"/>
                <a:cs typeface="+mn-cs"/>
                <a:hlinkClick r:id="rId3">
                  <a:extLst>
                    <a:ext uri="{A12FA001-AC4F-418D-AE19-62706E023703}">
                      <ahyp:hlinkClr xmlns:ahyp="http://schemas.microsoft.com/office/drawing/2018/hyperlinkcolor" val="tx"/>
                    </a:ext>
                  </a:extLst>
                </a:hlinkClick>
              </a:rPr>
              <a:t>https://vimeo.com/94700155</a:t>
            </a:r>
            <a:endParaRPr lang="en-US" kern="1200" dirty="0">
              <a:effectLst/>
              <a:latin typeface="+mn-lt"/>
              <a:ea typeface="+mn-ea"/>
              <a:cs typeface="+mn-cs"/>
            </a:endParaRPr>
          </a:p>
          <a:p>
            <a:r>
              <a:rPr lang="en-US" kern="1200" dirty="0">
                <a:effectLst/>
                <a:latin typeface="+mn-lt"/>
                <a:ea typeface="+mn-ea"/>
                <a:cs typeface="+mn-cs"/>
              </a:rPr>
              <a:t> </a:t>
            </a: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242</a:t>
            </a:fld>
            <a:endParaRPr lang="en-US" dirty="0"/>
          </a:p>
        </p:txBody>
      </p:sp>
    </p:spTree>
    <p:extLst>
      <p:ext uri="{BB962C8B-B14F-4D97-AF65-F5344CB8AC3E}">
        <p14:creationId xmlns:p14="http://schemas.microsoft.com/office/powerpoint/2010/main" val="377518137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243</a:t>
            </a:fld>
            <a:endParaRPr lang="en-US" dirty="0"/>
          </a:p>
        </p:txBody>
      </p:sp>
    </p:spTree>
    <p:extLst>
      <p:ext uri="{BB962C8B-B14F-4D97-AF65-F5344CB8AC3E}">
        <p14:creationId xmlns:p14="http://schemas.microsoft.com/office/powerpoint/2010/main" val="242972565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244</a:t>
            </a:fld>
            <a:endParaRPr lang="en-US" dirty="0"/>
          </a:p>
        </p:txBody>
      </p:sp>
    </p:spTree>
    <p:extLst>
      <p:ext uri="{BB962C8B-B14F-4D97-AF65-F5344CB8AC3E}">
        <p14:creationId xmlns:p14="http://schemas.microsoft.com/office/powerpoint/2010/main" val="155763106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 addition to clinicians working with families during cancer treatment, let's look at an example of an intervention that has been successful in improving health outcomes in a Latino community in South Texas. </a:t>
            </a:r>
            <a:r>
              <a:rPr lang="en-US" i="1" kern="1200" dirty="0">
                <a:effectLst/>
                <a:latin typeface="+mn-lt"/>
                <a:ea typeface="+mn-ea"/>
                <a:cs typeface="+mn-cs"/>
              </a:rPr>
              <a:t>Entre Madre y </a:t>
            </a:r>
            <a:r>
              <a:rPr lang="en-US" i="1" kern="1200" dirty="0" err="1">
                <a:effectLst/>
                <a:latin typeface="+mn-lt"/>
                <a:ea typeface="+mn-ea"/>
                <a:cs typeface="+mn-cs"/>
              </a:rPr>
              <a:t>Hija</a:t>
            </a:r>
            <a:r>
              <a:rPr lang="en-US" kern="1200" dirty="0">
                <a:effectLst/>
                <a:latin typeface="+mn-lt"/>
                <a:ea typeface="+mn-ea"/>
                <a:cs typeface="+mn-cs"/>
              </a:rPr>
              <a:t>, a cancer prevention initiative, uses </a:t>
            </a:r>
            <a:r>
              <a:rPr lang="en-US" kern="1200" dirty="0" err="1">
                <a:effectLst/>
                <a:latin typeface="+mn-lt"/>
                <a:ea typeface="+mn-ea"/>
                <a:cs typeface="+mn-cs"/>
              </a:rPr>
              <a:t>promotoras</a:t>
            </a:r>
            <a:r>
              <a:rPr lang="en-US" kern="1200" dirty="0">
                <a:effectLst/>
                <a:latin typeface="+mn-lt"/>
                <a:ea typeface="+mn-ea"/>
                <a:cs typeface="+mn-cs"/>
              </a:rPr>
              <a:t>, or community health workers, to provide education about the HPV vaccine and cancer prevention. </a:t>
            </a:r>
          </a:p>
          <a:p>
            <a:endParaRPr lang="en-US" kern="1200" dirty="0">
              <a:effectLst/>
              <a:latin typeface="+mn-lt"/>
              <a:ea typeface="+mn-ea"/>
              <a:cs typeface="+mn-cs"/>
            </a:endParaRPr>
          </a:p>
          <a:p>
            <a:r>
              <a:rPr lang="en-US" kern="1200" dirty="0">
                <a:effectLst/>
                <a:latin typeface="+mn-lt"/>
                <a:ea typeface="+mn-ea"/>
                <a:cs typeface="+mn-cs"/>
              </a:rPr>
              <a:t>The program also helps people schedule and remember vaccination appointments for girls ages 11-17. This program significantly improved the rate of completion of the HPV vaccination series for girls 11-17 and the program has now been adapted to include boys and families in this intervention following updated vaccine guidelines. </a:t>
            </a:r>
          </a:p>
          <a:p>
            <a:r>
              <a:rPr lang="en-US" kern="1200" dirty="0">
                <a:effectLst/>
                <a:latin typeface="+mn-lt"/>
                <a:ea typeface="+mn-ea"/>
                <a:cs typeface="+mn-cs"/>
              </a:rPr>
              <a:t> </a:t>
            </a:r>
          </a:p>
          <a:p>
            <a:r>
              <a:rPr lang="en-US" kern="1200" dirty="0">
                <a:effectLst/>
                <a:latin typeface="+mn-lt"/>
                <a:ea typeface="+mn-ea"/>
                <a:cs typeface="+mn-cs"/>
              </a:rPr>
              <a:t>While this intervention is a promising example, it is important to get to know and work with your local community to understand specific barriers, needs and most effective strategies to meet these needs.</a:t>
            </a:r>
            <a:r>
              <a:rPr lang="en-US" kern="1200" baseline="0" dirty="0">
                <a:effectLst/>
                <a:latin typeface="+mn-lt"/>
                <a:ea typeface="+mn-ea"/>
                <a:cs typeface="+mn-cs"/>
              </a:rPr>
              <a:t> </a:t>
            </a:r>
            <a:r>
              <a:rPr lang="en-US" kern="1200" dirty="0">
                <a:effectLst/>
                <a:latin typeface="+mn-lt"/>
                <a:ea typeface="+mn-ea"/>
                <a:cs typeface="+mn-cs"/>
              </a:rPr>
              <a:t>As a starting point, here are a few examples of organizations that have a national presence in cancer care or research:</a:t>
            </a:r>
          </a:p>
          <a:p>
            <a:r>
              <a:rPr lang="en-US" kern="1200" dirty="0">
                <a:effectLst/>
                <a:latin typeface="+mn-lt"/>
                <a:ea typeface="+mn-ea"/>
                <a:cs typeface="+mn-cs"/>
              </a:rPr>
              <a:t> </a:t>
            </a:r>
          </a:p>
          <a:p>
            <a:r>
              <a:rPr lang="en-US" kern="1200" dirty="0" err="1">
                <a:effectLst/>
                <a:latin typeface="+mn-lt"/>
                <a:ea typeface="+mn-ea"/>
                <a:cs typeface="+mn-cs"/>
              </a:rPr>
              <a:t>Redes</a:t>
            </a:r>
            <a:r>
              <a:rPr lang="en-US" kern="1200" dirty="0">
                <a:effectLst/>
                <a:latin typeface="+mn-lt"/>
                <a:ea typeface="+mn-ea"/>
                <a:cs typeface="+mn-cs"/>
              </a:rPr>
              <a:t> </a:t>
            </a:r>
            <a:r>
              <a:rPr lang="en-US" kern="1200" dirty="0" err="1">
                <a:effectLst/>
                <a:latin typeface="+mn-lt"/>
                <a:ea typeface="+mn-ea"/>
                <a:cs typeface="+mn-cs"/>
              </a:rPr>
              <a:t>En</a:t>
            </a:r>
            <a:r>
              <a:rPr lang="en-US" kern="1200" dirty="0">
                <a:effectLst/>
                <a:latin typeface="+mn-lt"/>
                <a:ea typeface="+mn-ea"/>
                <a:cs typeface="+mn-cs"/>
              </a:rPr>
              <a:t> </a:t>
            </a:r>
            <a:r>
              <a:rPr lang="en-US" kern="1200" dirty="0" err="1">
                <a:effectLst/>
                <a:latin typeface="+mn-lt"/>
                <a:ea typeface="+mn-ea"/>
                <a:cs typeface="+mn-cs"/>
              </a:rPr>
              <a:t>Acción</a:t>
            </a:r>
            <a:r>
              <a:rPr lang="en-US" kern="1200" dirty="0">
                <a:effectLst/>
                <a:latin typeface="+mn-lt"/>
                <a:ea typeface="+mn-ea"/>
                <a:cs typeface="+mn-cs"/>
              </a:rPr>
              <a:t>: The National Latino Cancer Research Network</a:t>
            </a:r>
            <a:r>
              <a:rPr lang="en-US" b="1" kern="1200" dirty="0">
                <a:effectLst/>
                <a:latin typeface="+mn-lt"/>
                <a:ea typeface="+mn-ea"/>
                <a:cs typeface="+mn-cs"/>
              </a:rPr>
              <a:t> </a:t>
            </a:r>
            <a:r>
              <a:rPr lang="en-US" kern="1200" dirty="0">
                <a:effectLst/>
                <a:latin typeface="+mn-lt"/>
                <a:ea typeface="+mn-ea"/>
                <a:cs typeface="+mn-cs"/>
              </a:rPr>
              <a:t>is a national network of community leaders, researchers, governmental officials and advocates dedicated to fighting cancer among Latinos through research, training and education. </a:t>
            </a:r>
          </a:p>
          <a:p>
            <a:endParaRPr lang="en-US" kern="1200" dirty="0">
              <a:effectLst/>
              <a:latin typeface="+mn-lt"/>
              <a:ea typeface="+mn-ea"/>
              <a:cs typeface="+mn-cs"/>
            </a:endParaRPr>
          </a:p>
          <a:p>
            <a:r>
              <a:rPr lang="en-US" kern="1200" dirty="0">
                <a:effectLst/>
                <a:latin typeface="+mn-lt"/>
                <a:ea typeface="+mn-ea"/>
                <a:cs typeface="+mn-cs"/>
              </a:rPr>
              <a:t>SHARE Cancer Support</a:t>
            </a:r>
            <a:r>
              <a:rPr lang="en-US" b="1" kern="1200" dirty="0">
                <a:effectLst/>
                <a:latin typeface="+mn-lt"/>
                <a:ea typeface="+mn-ea"/>
                <a:cs typeface="+mn-cs"/>
              </a:rPr>
              <a:t> </a:t>
            </a:r>
            <a:r>
              <a:rPr lang="en-US" kern="1200" dirty="0">
                <a:effectLst/>
                <a:latin typeface="+mn-lt"/>
                <a:ea typeface="+mn-ea"/>
                <a:cs typeface="+mn-cs"/>
              </a:rPr>
              <a:t>offers online educational resources and national telephone support programs in “English, Spanish, and 10 other languages” to individuals who have received a breast or ovarian cancer diagnosis. </a:t>
            </a:r>
          </a:p>
          <a:p>
            <a:endParaRPr lang="en-US" kern="1200" dirty="0">
              <a:effectLst/>
              <a:latin typeface="+mn-lt"/>
              <a:ea typeface="+mn-ea"/>
              <a:cs typeface="+mn-cs"/>
            </a:endParaRPr>
          </a:p>
          <a:p>
            <a:r>
              <a:rPr lang="en-US" kern="1200" dirty="0">
                <a:effectLst/>
                <a:latin typeface="+mn-lt"/>
                <a:ea typeface="+mn-ea"/>
                <a:cs typeface="+mn-cs"/>
              </a:rPr>
              <a:t>Latinas Contra Cancer provides </a:t>
            </a:r>
            <a:r>
              <a:rPr lang="en-US" b="0" i="0" kern="1200" dirty="0">
                <a:effectLst/>
              </a:rPr>
              <a:t>community cancer education, moves women into breast and cervical cancer screening,</a:t>
            </a:r>
            <a:r>
              <a:rPr lang="en-US" b="0" i="0" kern="1200" baseline="0" dirty="0">
                <a:effectLst/>
              </a:rPr>
              <a:t> and offers </a:t>
            </a:r>
            <a:r>
              <a:rPr lang="en-US" b="0" i="0" kern="1200" dirty="0">
                <a:effectLst/>
              </a:rPr>
              <a:t>patient support groups</a:t>
            </a:r>
            <a:r>
              <a:rPr lang="en-US" b="0" i="0" kern="1200" baseline="0" dirty="0">
                <a:effectLst/>
              </a:rPr>
              <a:t> </a:t>
            </a:r>
            <a:r>
              <a:rPr lang="en-US" b="0" i="0" kern="1200" dirty="0">
                <a:effectLst/>
              </a:rPr>
              <a:t>- all in Spanish.</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245</a:t>
            </a:fld>
            <a:endParaRPr lang="en-US" dirty="0"/>
          </a:p>
        </p:txBody>
      </p:sp>
    </p:spTree>
    <p:extLst>
      <p:ext uri="{BB962C8B-B14F-4D97-AF65-F5344CB8AC3E}">
        <p14:creationId xmlns:p14="http://schemas.microsoft.com/office/powerpoint/2010/main" val="298779219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246</a:t>
            </a:fld>
            <a:endParaRPr lang="en-US" dirty="0"/>
          </a:p>
        </p:txBody>
      </p:sp>
    </p:spTree>
    <p:extLst>
      <p:ext uri="{BB962C8B-B14F-4D97-AF65-F5344CB8AC3E}">
        <p14:creationId xmlns:p14="http://schemas.microsoft.com/office/powerpoint/2010/main" val="271064074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ea typeface="+mn-ea"/>
                <a:cs typeface="+mn-cs"/>
              </a:rPr>
              <a:t>Here are some further readings and resources</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247</a:t>
            </a:fld>
            <a:endParaRPr lang="en-US" dirty="0"/>
          </a:p>
        </p:txBody>
      </p:sp>
    </p:spTree>
    <p:extLst>
      <p:ext uri="{BB962C8B-B14F-4D97-AF65-F5344CB8AC3E}">
        <p14:creationId xmlns:p14="http://schemas.microsoft.com/office/powerpoint/2010/main" val="314741400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In this lesson, you learned to:</a:t>
            </a: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Identify</a:t>
            </a:r>
            <a:r>
              <a:rPr lang="en-US" sz="1600" kern="1200" baseline="0" dirty="0">
                <a:solidFill>
                  <a:schemeClr val="tx1"/>
                </a:solidFill>
                <a:effectLst/>
                <a:latin typeface="+mn-lt"/>
                <a:ea typeface="+mn-ea"/>
                <a:cs typeface="+mn-cs"/>
              </a:rPr>
              <a:t> barriers to care for Latino individuals</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Describe unique cancer risks and challenges for Latino</a:t>
            </a:r>
            <a:r>
              <a:rPr lang="en-US" sz="1600" kern="1200" baseline="0" dirty="0">
                <a:solidFill>
                  <a:schemeClr val="tx1"/>
                </a:solidFill>
                <a:effectLst/>
                <a:latin typeface="+mn-lt"/>
                <a:ea typeface="+mn-ea"/>
                <a:cs typeface="+mn-cs"/>
              </a:rPr>
              <a:t> individuals</a:t>
            </a:r>
            <a:r>
              <a:rPr lang="en-US" sz="1600" kern="1200" dirty="0">
                <a:solidFill>
                  <a:schemeClr val="tx1"/>
                </a:solidFill>
                <a:effectLst/>
                <a:latin typeface="+mn-lt"/>
                <a:ea typeface="+mn-ea"/>
                <a:cs typeface="+mn-cs"/>
              </a:rPr>
              <a:t>, as well as resources and areas of resiliency</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248</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249</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250</a:t>
            </a:fld>
            <a:endParaRPr lang="en-US" dirty="0"/>
          </a:p>
        </p:txBody>
      </p:sp>
    </p:spTree>
    <p:extLst>
      <p:ext uri="{BB962C8B-B14F-4D97-AF65-F5344CB8AC3E}">
        <p14:creationId xmlns:p14="http://schemas.microsoft.com/office/powerpoint/2010/main" val="3124519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a:t>
            </a:fld>
            <a:endParaRPr lang="en-US" dirty="0"/>
          </a:p>
        </p:txBody>
      </p:sp>
    </p:spTree>
    <p:extLst>
      <p:ext uri="{BB962C8B-B14F-4D97-AF65-F5344CB8AC3E}">
        <p14:creationId xmlns:p14="http://schemas.microsoft.com/office/powerpoint/2010/main" val="16751333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251</a:t>
            </a:fld>
            <a:endParaRPr lang="en-US" dirty="0"/>
          </a:p>
        </p:txBody>
      </p:sp>
    </p:spTree>
    <p:extLst>
      <p:ext uri="{BB962C8B-B14F-4D97-AF65-F5344CB8AC3E}">
        <p14:creationId xmlns:p14="http://schemas.microsoft.com/office/powerpoint/2010/main" val="279958359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700" dirty="0"/>
              <a:t>Welcome to Module 4, Lesson 1: Aids in Communication</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645" indent="-285632" eaLnBrk="0" hangingPunct="0">
              <a:defRPr>
                <a:solidFill>
                  <a:schemeClr val="tx1"/>
                </a:solidFill>
                <a:latin typeface="Arial" pitchFamily="34" charset="0"/>
                <a:cs typeface="Arial" pitchFamily="34" charset="0"/>
              </a:defRPr>
            </a:lvl2pPr>
            <a:lvl3pPr marL="1142529" indent="-228505" eaLnBrk="0" hangingPunct="0">
              <a:defRPr>
                <a:solidFill>
                  <a:schemeClr val="tx1"/>
                </a:solidFill>
                <a:latin typeface="Arial" pitchFamily="34" charset="0"/>
                <a:cs typeface="Arial" pitchFamily="34" charset="0"/>
              </a:defRPr>
            </a:lvl3pPr>
            <a:lvl4pPr marL="1599541" indent="-228505" eaLnBrk="0" hangingPunct="0">
              <a:defRPr>
                <a:solidFill>
                  <a:schemeClr val="tx1"/>
                </a:solidFill>
                <a:latin typeface="Arial" pitchFamily="34" charset="0"/>
                <a:cs typeface="Arial" pitchFamily="34" charset="0"/>
              </a:defRPr>
            </a:lvl4pPr>
            <a:lvl5pPr marL="2056552" indent="-228505" eaLnBrk="0" hangingPunct="0">
              <a:defRPr>
                <a:solidFill>
                  <a:schemeClr val="tx1"/>
                </a:solidFill>
                <a:latin typeface="Arial" pitchFamily="34" charset="0"/>
                <a:cs typeface="Arial" pitchFamily="34" charset="0"/>
              </a:defRPr>
            </a:lvl5pPr>
            <a:lvl6pPr marL="2513565" indent="-228505" eaLnBrk="0" fontAlgn="base" hangingPunct="0">
              <a:spcBef>
                <a:spcPct val="0"/>
              </a:spcBef>
              <a:spcAft>
                <a:spcPct val="0"/>
              </a:spcAft>
              <a:defRPr>
                <a:solidFill>
                  <a:schemeClr val="tx1"/>
                </a:solidFill>
                <a:latin typeface="Arial" pitchFamily="34" charset="0"/>
                <a:cs typeface="Arial" pitchFamily="34" charset="0"/>
              </a:defRPr>
            </a:lvl6pPr>
            <a:lvl7pPr marL="2970577" indent="-228505" eaLnBrk="0" fontAlgn="base" hangingPunct="0">
              <a:spcBef>
                <a:spcPct val="0"/>
              </a:spcBef>
              <a:spcAft>
                <a:spcPct val="0"/>
              </a:spcAft>
              <a:defRPr>
                <a:solidFill>
                  <a:schemeClr val="tx1"/>
                </a:solidFill>
                <a:latin typeface="Arial" pitchFamily="34" charset="0"/>
                <a:cs typeface="Arial" pitchFamily="34" charset="0"/>
              </a:defRPr>
            </a:lvl7pPr>
            <a:lvl8pPr marL="3427587" indent="-228505" eaLnBrk="0" fontAlgn="base" hangingPunct="0">
              <a:spcBef>
                <a:spcPct val="0"/>
              </a:spcBef>
              <a:spcAft>
                <a:spcPct val="0"/>
              </a:spcAft>
              <a:defRPr>
                <a:solidFill>
                  <a:schemeClr val="tx1"/>
                </a:solidFill>
                <a:latin typeface="Arial" pitchFamily="34" charset="0"/>
                <a:cs typeface="Arial" pitchFamily="34" charset="0"/>
              </a:defRPr>
            </a:lvl8pPr>
            <a:lvl9pPr marL="3884600" indent="-22850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252</a:t>
            </a:fld>
            <a:endParaRPr lang="en-US" alt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We would like to acknowledge the Pfizer Foundation for supporting this work. We would also like to thank our subject matter experts for their review of and contributions to this lesson.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253</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After completing this lesson, you will be able to:</a:t>
            </a:r>
          </a:p>
          <a:p>
            <a:endParaRPr lang="en-US" sz="1700" dirty="0"/>
          </a:p>
          <a:p>
            <a:pPr lvl="0"/>
            <a:r>
              <a:rPr lang="en-US" sz="1700" dirty="0"/>
              <a:t>Identify strategies to communicate more effectively with patients with low health literacy and limited English proficiency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254</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60 million Americans (or one in five) speak a language other than English at home. Also, 90 million Americans (or almost one in three) have trouble understanding and acting on health information. This is important to note. </a:t>
            </a:r>
          </a:p>
          <a:p>
            <a:endParaRPr lang="en-US" dirty="0"/>
          </a:p>
          <a:p>
            <a:r>
              <a:rPr lang="en-US" dirty="0"/>
              <a:t>Regardless of your role in your organization, you are most likely serving a large number of patients who need some form of help in understanding information given to them— whether that is by providing written materials or having conversations in places like the front desk or the exam room. Addressing communication challenges with cancer patients is critical. </a:t>
            </a:r>
          </a:p>
          <a:p>
            <a:endParaRPr lang="en-US" dirty="0"/>
          </a:p>
          <a:p>
            <a:r>
              <a:rPr lang="en-US" dirty="0"/>
              <a:t>In this lesson, we will look at health literacy and limited English proficiency and identify strategies to improve communication with patients in the face of these challenges. </a:t>
            </a:r>
          </a:p>
          <a:p>
            <a:r>
              <a:rPr lang="en-US" dirty="0"/>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255</a:t>
            </a:fld>
            <a:endParaRPr lang="en-US" dirty="0"/>
          </a:p>
        </p:txBody>
      </p:sp>
    </p:spTree>
    <p:extLst>
      <p:ext uri="{BB962C8B-B14F-4D97-AF65-F5344CB8AC3E}">
        <p14:creationId xmlns:p14="http://schemas.microsoft.com/office/powerpoint/2010/main" val="231333954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256</a:t>
            </a:fld>
            <a:endParaRPr lang="en-US" dirty="0"/>
          </a:p>
        </p:txBody>
      </p:sp>
    </p:spTree>
    <p:extLst>
      <p:ext uri="{BB962C8B-B14F-4D97-AF65-F5344CB8AC3E}">
        <p14:creationId xmlns:p14="http://schemas.microsoft.com/office/powerpoint/2010/main" val="315146880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Health information that is delivered in a clear, engaging, and personally relevant way can help shared decision-making between patients and their providers. However, many people often do not fully understand basic medical vocabulary and health care concepts if they have low health literacy or limited English proficiency. </a:t>
            </a:r>
          </a:p>
          <a:p>
            <a:endParaRPr lang="en-US" dirty="0"/>
          </a:p>
          <a:p>
            <a:r>
              <a:rPr lang="en-US" dirty="0"/>
              <a:t>An individual with Limited English proficiency means an individual does not speak English as their primary language and has a limited ability to read, speak, write, or understand English. </a:t>
            </a:r>
          </a:p>
          <a:p>
            <a:endParaRPr lang="en-US" dirty="0"/>
          </a:p>
          <a:p>
            <a:r>
              <a:rPr lang="en-US" dirty="0"/>
              <a:t>This language barrier can affect how both patients and healthcare providers process critical information impacting care. Clinicians may struggle with understanding patient symptoms and health history information, which can have serious consequences.  </a:t>
            </a:r>
          </a:p>
          <a:p>
            <a:endParaRPr lang="en-US" dirty="0"/>
          </a:p>
          <a:p>
            <a:r>
              <a:rPr lang="en-US" dirty="0"/>
              <a:t>Patients may have a poorer understanding of what is happening to them, limiting their ability to be actively involved in decision-making and accurately follow self-care instructions.</a:t>
            </a:r>
          </a:p>
          <a:p>
            <a:r>
              <a:rPr lang="en-US" dirty="0"/>
              <a:t> </a:t>
            </a:r>
          </a:p>
          <a:p>
            <a:r>
              <a:rPr lang="en-US" dirty="0"/>
              <a:t>For example, a Mandarin-speaking breast cancer patient stopped chemotherapy because she did not know that peripheral neuropathy was a possible side effect and she got scared when she felt progressive numbness in her arm. She assumed she would permanently lose use of her whole arm if she continued. Her oncologist did not know she was experiencing these symptoms, did not probe reasons for refusal, and responded by telling the patient she would die if she refused chemotherapy. </a:t>
            </a:r>
          </a:p>
          <a:p>
            <a:endParaRPr lang="en-US" dirty="0"/>
          </a:p>
          <a:p>
            <a:r>
              <a:rPr lang="en-US" dirty="0"/>
              <a:t>The patient confided in a Mandarin-speaking navigator who recognized the miscommunication and helped the patient inform her oncologist of her symptoms and formulate questions to ask. With her symptoms managed and better understood, the patient made an informed decision to continue chemotherapy.</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257</a:t>
            </a:fld>
            <a:endParaRPr lang="en-US" dirty="0"/>
          </a:p>
        </p:txBody>
      </p:sp>
    </p:spTree>
    <p:extLst>
      <p:ext uri="{BB962C8B-B14F-4D97-AF65-F5344CB8AC3E}">
        <p14:creationId xmlns:p14="http://schemas.microsoft.com/office/powerpoint/2010/main" val="74791472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defines health literacy as “the degree to which individuals have the capacity to obtain, communicate, process, and understand basic health information and services needed to make appropriate health decisions.” </a:t>
            </a:r>
          </a:p>
          <a:p>
            <a:endParaRPr lang="en-US" dirty="0"/>
          </a:p>
          <a:p>
            <a:r>
              <a:rPr lang="en-US" dirty="0"/>
              <a:t>For example, people who have low health literacy are less likely to get preventive care (like get vaccinations or screenings) or follow treatment recommendations. They have more hospitalizations, worse health and higher death rates compared to those with high health literacy. </a:t>
            </a:r>
          </a:p>
          <a:p>
            <a:r>
              <a:rPr lang="en-US" dirty="0"/>
              <a:t> </a:t>
            </a:r>
          </a:p>
          <a:p>
            <a:r>
              <a:rPr lang="en-US" dirty="0"/>
              <a:t>There are also other related factors that affect a person’s ability to understand information and participate in their care.  </a:t>
            </a:r>
          </a:p>
          <a:p>
            <a:r>
              <a:rPr lang="en-US" dirty="0"/>
              <a:t> </a:t>
            </a:r>
          </a:p>
          <a:p>
            <a:r>
              <a:rPr lang="en-US" dirty="0"/>
              <a:t>These include: </a:t>
            </a:r>
          </a:p>
          <a:p>
            <a:pPr marL="177571" indent="-177571">
              <a:buFont typeface="Arial" panose="020B0604020202020204" pitchFamily="34" charset="0"/>
              <a:buChar char="•"/>
            </a:pPr>
            <a:r>
              <a:rPr lang="en-US" b="1" dirty="0"/>
              <a:t>Literacy, </a:t>
            </a:r>
            <a:r>
              <a:rPr lang="en-US" dirty="0"/>
              <a:t>which means “understanding, evaluating, using and engaging with written text;” </a:t>
            </a:r>
          </a:p>
          <a:p>
            <a:pPr marL="177571" indent="-177571">
              <a:buFont typeface="Arial" panose="020B0604020202020204" pitchFamily="34" charset="0"/>
              <a:buChar char="•"/>
            </a:pPr>
            <a:r>
              <a:rPr lang="en-US" b="1" dirty="0"/>
              <a:t>Numeracy, </a:t>
            </a:r>
            <a:r>
              <a:rPr lang="en-US" dirty="0"/>
              <a:t>which means “the ability to access, use, interpret, and communicate mathematical information and ideas;” and </a:t>
            </a:r>
          </a:p>
          <a:p>
            <a:pPr marL="177571" indent="-177571">
              <a:buFont typeface="Arial" panose="020B0604020202020204" pitchFamily="34" charset="0"/>
              <a:buChar char="•"/>
            </a:pPr>
            <a:r>
              <a:rPr lang="en-US" b="1" dirty="0"/>
              <a:t>Reading level</a:t>
            </a:r>
            <a:r>
              <a:rPr lang="en-US" dirty="0"/>
              <a:t>, which can affect a person’s access to information. It is important to know there is a difference between literacy and reading level. </a:t>
            </a:r>
          </a:p>
          <a:p>
            <a:pPr lvl="0"/>
            <a:endParaRPr lang="en-US" dirty="0"/>
          </a:p>
          <a:p>
            <a:pPr lvl="0"/>
            <a:r>
              <a:rPr lang="en-US" dirty="0"/>
              <a:t>Literacy is a person’s ability to understand information, but reading level is how understandable the written material is. For instance, if a pamphlet describing types of treatment options for breast cancer is written at a 12</a:t>
            </a:r>
            <a:r>
              <a:rPr lang="en-US" baseline="30000" dirty="0"/>
              <a:t>th</a:t>
            </a:r>
            <a:r>
              <a:rPr lang="en-US" dirty="0"/>
              <a:t>-grade reading level, a patient may not understand it based on their level of health literacy. </a:t>
            </a:r>
          </a:p>
          <a:p>
            <a:pPr lvl="0"/>
            <a:endParaRPr lang="en-US" dirty="0"/>
          </a:p>
          <a:p>
            <a:r>
              <a:rPr lang="en-US" dirty="0"/>
              <a:t>Health literacy can be influenced by a person’s education level. Yet, health literacy and level of education do not always go hand-in-hand. </a:t>
            </a:r>
          </a:p>
          <a:p>
            <a:endParaRPr lang="en-US" dirty="0"/>
          </a:p>
          <a:p>
            <a:r>
              <a:rPr lang="en-US" dirty="0"/>
              <a:t>It is common for people to have low levels of health literacy even if they have a high level of education. It has also been shown that even people with high levels of education or health literacy appreciate health information presented in easy-to-understand formats. </a:t>
            </a:r>
          </a:p>
          <a:p>
            <a:r>
              <a:rPr lang="en-US" dirty="0"/>
              <a:t> </a:t>
            </a:r>
          </a:p>
          <a:p>
            <a:r>
              <a:rPr lang="en-US" dirty="0"/>
              <a:t>Always look for warning signs that your patient may have issues with literacy, and do not assume. Some people with low literacy may appear very articulate and may have developed strategies to hide their literacy level, like saying that they forgot their glasses to avoid reading in front of others. </a:t>
            </a:r>
          </a:p>
          <a:p>
            <a:endParaRPr lang="en-US" dirty="0"/>
          </a:p>
          <a:p>
            <a:r>
              <a:rPr lang="en-US" dirty="0"/>
              <a:t>Low literacy may also be at play for people with language barriers. For instance, it is not safe to assume that a Russian-speaking lung cancer patient has been informed of her rights as a patient if a Russian translated document was given to her, but she has no formal education and cannot read in her native language.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258</a:t>
            </a:fld>
            <a:endParaRPr lang="en-US" dirty="0"/>
          </a:p>
        </p:txBody>
      </p:sp>
    </p:spTree>
    <p:extLst>
      <p:ext uri="{BB962C8B-B14F-4D97-AF65-F5344CB8AC3E}">
        <p14:creationId xmlns:p14="http://schemas.microsoft.com/office/powerpoint/2010/main" val="130406496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259</a:t>
            </a:fld>
            <a:endParaRPr lang="en-US" dirty="0"/>
          </a:p>
        </p:txBody>
      </p:sp>
    </p:spTree>
    <p:extLst>
      <p:ext uri="{BB962C8B-B14F-4D97-AF65-F5344CB8AC3E}">
        <p14:creationId xmlns:p14="http://schemas.microsoft.com/office/powerpoint/2010/main" val="395427708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260</a:t>
            </a:fld>
            <a:endParaRPr lang="en-US" dirty="0"/>
          </a:p>
        </p:txBody>
      </p:sp>
    </p:spTree>
    <p:extLst>
      <p:ext uri="{BB962C8B-B14F-4D97-AF65-F5344CB8AC3E}">
        <p14:creationId xmlns:p14="http://schemas.microsoft.com/office/powerpoint/2010/main" val="4020665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a:t>
            </a:fld>
            <a:endParaRPr lang="en-US" dirty="0"/>
          </a:p>
        </p:txBody>
      </p:sp>
    </p:spTree>
    <p:extLst>
      <p:ext uri="{BB962C8B-B14F-4D97-AF65-F5344CB8AC3E}">
        <p14:creationId xmlns:p14="http://schemas.microsoft.com/office/powerpoint/2010/main" val="257250897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261</a:t>
            </a:fld>
            <a:endParaRPr lang="en-US" dirty="0"/>
          </a:p>
        </p:txBody>
      </p:sp>
    </p:spTree>
    <p:extLst>
      <p:ext uri="{BB962C8B-B14F-4D97-AF65-F5344CB8AC3E}">
        <p14:creationId xmlns:p14="http://schemas.microsoft.com/office/powerpoint/2010/main" val="388457316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policies and standards have been put in place to encourage health systems to provide clear and useful information to patients to address these problems. </a:t>
            </a:r>
          </a:p>
          <a:p>
            <a:r>
              <a:rPr lang="en-US" dirty="0"/>
              <a:t> </a:t>
            </a:r>
          </a:p>
          <a:p>
            <a:r>
              <a:rPr lang="en-US" dirty="0"/>
              <a:t>One example is the National Standards for Culturally and Linguistically Appropriate Services (CLAS) in Health and Health Care. Many of these standards focus on providing high-quality services to patients with different preferred languages, health literacy levels, and other communication needs. Some of the CLAS standards include: </a:t>
            </a:r>
          </a:p>
          <a:p>
            <a:endParaRPr lang="en-US" dirty="0"/>
          </a:p>
          <a:p>
            <a:pPr marL="177571" indent="-177571">
              <a:buFont typeface="Arial" panose="020B0604020202020204" pitchFamily="34" charset="0"/>
              <a:buChar char="•"/>
            </a:pPr>
            <a:r>
              <a:rPr lang="en-US" dirty="0"/>
              <a:t>“Offer language assistance to individuals who have limited English proficiency and/or other communication needs, at no cost to them, to facilitate timely access to all health care and services. </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dirty="0"/>
              <a:t>Inform all individuals of the availability of language assistance services clearly and in their preferred language, verbally and in writing. </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dirty="0"/>
              <a:t>Ensure the competence of individuals providing language assistance, recognizing that the use of untrained individuals and/or minors as interpreters should be avoided. </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dirty="0"/>
              <a:t>Provide easy-to-understand print and multimedia materials and signage in the languages commonly used by the populations in the service area.”</a:t>
            </a:r>
          </a:p>
          <a:p>
            <a:r>
              <a:rPr lang="en-US" dirty="0"/>
              <a:t> </a:t>
            </a:r>
          </a:p>
          <a:p>
            <a:r>
              <a:rPr lang="en-US" dirty="0"/>
              <a:t>Title VI of the Civil Rights Act also requires that organizations that receive money from the federal government provide individuals with limited English proficiency “meaningful access” to their programs and services. </a:t>
            </a:r>
          </a:p>
          <a:p>
            <a:endParaRPr lang="en-US" dirty="0"/>
          </a:p>
          <a:p>
            <a:r>
              <a:rPr lang="en-US" dirty="0"/>
              <a:t>Providing “meaningful access” might require the use of interpretation services (for spoken information) and/or translation services (for written information). Organizations have been sued for not providing interpretation or translation services in a way that meets Title VI. </a:t>
            </a:r>
          </a:p>
          <a:p>
            <a:r>
              <a:rPr lang="en-US" dirty="0"/>
              <a:t> </a:t>
            </a:r>
          </a:p>
          <a:p>
            <a:r>
              <a:rPr lang="en-US" dirty="0"/>
              <a:t>Also, in order for hospitals to become accredited by the Joint Commission, they must show they meet the communication needs of their patients, including those with low health literacy.  </a:t>
            </a:r>
          </a:p>
          <a:p>
            <a:r>
              <a:rPr lang="en-US" dirty="0"/>
              <a:t> </a:t>
            </a:r>
          </a:p>
          <a:p>
            <a:r>
              <a:rPr lang="en-US" dirty="0"/>
              <a:t>By following these national policies and standards, health care organizations can meet the communication needs of their patients and – most importantly – improve the health of their patients.</a:t>
            </a:r>
          </a:p>
          <a:p>
            <a:endParaRPr lang="en-US" dirty="0"/>
          </a:p>
          <a:p>
            <a:endParaRPr lang="en-US" dirty="0"/>
          </a:p>
          <a:p>
            <a:endParaRPr lang="en-US" dirty="0"/>
          </a:p>
          <a:p>
            <a:r>
              <a:rPr lang="en-US" dirty="0"/>
              <a:t>DOJ logo: https://www.justice.gov/archive/jmd/irm/lifecycle/images/doj.gif</a:t>
            </a:r>
          </a:p>
          <a:p>
            <a:r>
              <a:rPr lang="en-US" dirty="0"/>
              <a:t>OMH: https://minorityhealth.hhs.gov/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262</a:t>
            </a:fld>
            <a:endParaRPr lang="en-US" dirty="0"/>
          </a:p>
        </p:txBody>
      </p:sp>
    </p:spTree>
    <p:extLst>
      <p:ext uri="{BB962C8B-B14F-4D97-AF65-F5344CB8AC3E}">
        <p14:creationId xmlns:p14="http://schemas.microsoft.com/office/powerpoint/2010/main" val="8040001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263</a:t>
            </a:fld>
            <a:endParaRPr lang="en-US" dirty="0"/>
          </a:p>
        </p:txBody>
      </p:sp>
    </p:spTree>
    <p:extLst>
      <p:ext uri="{BB962C8B-B14F-4D97-AF65-F5344CB8AC3E}">
        <p14:creationId xmlns:p14="http://schemas.microsoft.com/office/powerpoint/2010/main" val="113622754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https://www.justice.gov/sites/default/files/crt/legacy/2010/12/14/LEPKYR_English.pdf</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264</a:t>
            </a:fld>
            <a:endParaRPr lang="en-US" dirty="0"/>
          </a:p>
        </p:txBody>
      </p:sp>
    </p:spTree>
    <p:extLst>
      <p:ext uri="{BB962C8B-B14F-4D97-AF65-F5344CB8AC3E}">
        <p14:creationId xmlns:p14="http://schemas.microsoft.com/office/powerpoint/2010/main" val="340266594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265</a:t>
            </a:fld>
            <a:endParaRPr lang="en-US" dirty="0"/>
          </a:p>
        </p:txBody>
      </p:sp>
    </p:spTree>
    <p:extLst>
      <p:ext uri="{BB962C8B-B14F-4D97-AF65-F5344CB8AC3E}">
        <p14:creationId xmlns:p14="http://schemas.microsoft.com/office/powerpoint/2010/main" val="231571233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266</a:t>
            </a:fld>
            <a:endParaRPr lang="en-US" dirty="0"/>
          </a:p>
        </p:txBody>
      </p:sp>
    </p:spTree>
    <p:extLst>
      <p:ext uri="{BB962C8B-B14F-4D97-AF65-F5344CB8AC3E}">
        <p14:creationId xmlns:p14="http://schemas.microsoft.com/office/powerpoint/2010/main" val="130321744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sole responsibility of patients to gain the skills and resources to participate actively in their care. Health care professionals and organizations can and should play an important role in addressing health literacy challenges by providing patients access to information and supporting patients in engaging in discussions about their care. </a:t>
            </a:r>
          </a:p>
          <a:p>
            <a:r>
              <a:rPr lang="en-US" dirty="0"/>
              <a:t> </a:t>
            </a:r>
          </a:p>
          <a:p>
            <a:r>
              <a:rPr lang="en-US" dirty="0"/>
              <a:t>A good way to approach communication with patients of all levels of health literacy is to think about it in four steps:</a:t>
            </a:r>
          </a:p>
          <a:p>
            <a:endParaRPr lang="en-US" dirty="0"/>
          </a:p>
          <a:p>
            <a:pPr marL="177571" indent="-177571">
              <a:buFont typeface="Arial" panose="020B0604020202020204" pitchFamily="34" charset="0"/>
              <a:buChar char="•"/>
            </a:pPr>
            <a:r>
              <a:rPr lang="en-US" b="1" dirty="0"/>
              <a:t>Access – </a:t>
            </a:r>
            <a:r>
              <a:rPr lang="en-US" dirty="0"/>
              <a:t>Is a patient able to seek, find, and get health information?</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b="1" dirty="0"/>
              <a:t>Understand</a:t>
            </a:r>
            <a:r>
              <a:rPr lang="en-US" dirty="0"/>
              <a:t> – Is a patient able to understand this information once they get it? </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b="1" dirty="0"/>
              <a:t>Appraise</a:t>
            </a:r>
            <a:r>
              <a:rPr lang="en-US" dirty="0"/>
              <a:t> – Is a patient able to process this information?</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b="1" dirty="0"/>
              <a:t>Apply</a:t>
            </a:r>
            <a:r>
              <a:rPr lang="en-US" dirty="0"/>
              <a:t> – Is a patient able to use this information to make decisions about their health and care?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267</a:t>
            </a:fld>
            <a:endParaRPr lang="en-US" dirty="0"/>
          </a:p>
        </p:txBody>
      </p:sp>
    </p:spTree>
    <p:extLst>
      <p:ext uri="{BB962C8B-B14F-4D97-AF65-F5344CB8AC3E}">
        <p14:creationId xmlns:p14="http://schemas.microsoft.com/office/powerpoint/2010/main" val="26856955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268</a:t>
            </a:fld>
            <a:endParaRPr lang="en-US" dirty="0"/>
          </a:p>
        </p:txBody>
      </p:sp>
    </p:spTree>
    <p:extLst>
      <p:ext uri="{BB962C8B-B14F-4D97-AF65-F5344CB8AC3E}">
        <p14:creationId xmlns:p14="http://schemas.microsoft.com/office/powerpoint/2010/main" val="335354897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professionals can use tools and techniques to help their patients understand their health and care options and contribute to the decision-making process. </a:t>
            </a:r>
          </a:p>
          <a:p>
            <a:endParaRPr lang="en-US" dirty="0"/>
          </a:p>
          <a:p>
            <a:r>
              <a:rPr lang="en-US" dirty="0"/>
              <a:t>In the rest of this lesson, we will provide some techniques health care professionals can use to communicate effectively with people who have low health literacy and/or limited English proficiency.</a:t>
            </a:r>
          </a:p>
          <a:p>
            <a:r>
              <a:rPr lang="en-US" dirty="0"/>
              <a:t> </a:t>
            </a:r>
          </a:p>
          <a:p>
            <a:r>
              <a:rPr lang="en-US" dirty="0"/>
              <a:t>Plain language can be used instead of medical terms and jargon. As mentioned earlier, people with limited health literacy often do not know medical terms and jargon. </a:t>
            </a:r>
          </a:p>
          <a:p>
            <a:endParaRPr lang="en-US" dirty="0"/>
          </a:p>
          <a:p>
            <a:r>
              <a:rPr lang="en-US" dirty="0"/>
              <a:t>Instead of saying something using medical terms/jargon, like “Screening for breast cancer helps find the disease at an early stage when treatment works best,” a health care professional can instead use plain language to say: “Go to the doctor so they can check your body for cancer. Even if you don’t have signs of breast cancer, being tested helps find illness early when treatment works best.” </a:t>
            </a:r>
          </a:p>
          <a:p>
            <a:endParaRPr lang="en-US" dirty="0"/>
          </a:p>
          <a:p>
            <a:r>
              <a:rPr lang="en-US" dirty="0"/>
              <a:t>In this example, important words were changed to make the recommendation more accessible to patients: screening becomes checking/testing, and disease becomes illness. </a:t>
            </a:r>
          </a:p>
          <a:p>
            <a:endParaRPr lang="en-US" dirty="0"/>
          </a:p>
          <a:p>
            <a:r>
              <a:rPr lang="en-US" dirty="0"/>
              <a:t>Using plain language is also important when communicating opinions or recommendations. Using examples can make these recommendations even clearer. For example, instead of saying “Increase exercise gradually over time,” you could say, “Add five more minutes of exercise to your routine each week.” </a:t>
            </a:r>
          </a:p>
          <a:p>
            <a:r>
              <a:rPr lang="en-US" dirty="0"/>
              <a:t> </a:t>
            </a:r>
          </a:p>
          <a:p>
            <a:r>
              <a:rPr lang="en-US" dirty="0"/>
              <a:t>The University of Michigan has created a Plain Language Medical Dictionary. Use this dictionary to look up common medical terms and find out how to say them in plain language. You can find the link to these and other resources in the LMS. </a:t>
            </a:r>
          </a:p>
          <a:p>
            <a:endParaRPr lang="en-US" sz="17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269</a:t>
            </a:fld>
            <a:endParaRPr lang="en-US" dirty="0"/>
          </a:p>
        </p:txBody>
      </p:sp>
    </p:spTree>
    <p:extLst>
      <p:ext uri="{BB962C8B-B14F-4D97-AF65-F5344CB8AC3E}">
        <p14:creationId xmlns:p14="http://schemas.microsoft.com/office/powerpoint/2010/main" val="226409123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270</a:t>
            </a:fld>
            <a:endParaRPr lang="en-US" dirty="0"/>
          </a:p>
        </p:txBody>
      </p:sp>
    </p:spTree>
    <p:extLst>
      <p:ext uri="{BB962C8B-B14F-4D97-AF65-F5344CB8AC3E}">
        <p14:creationId xmlns:p14="http://schemas.microsoft.com/office/powerpoint/2010/main" val="2783267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In looking at clinical trials, we can see how important inclusion of diverse patient populations is. Without strong representation of minority communities (including racial,</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ethnic,</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sexual and gender minorities), research findings run the risk of not being generalizable. Treatments developed based on these findings may not work for individuals in minority communities.</a:t>
            </a:r>
            <a:r>
              <a:rPr lang="en-US" kern="1200" baseline="30000" dirty="0">
                <a:solidFill>
                  <a:schemeClr val="tx1"/>
                </a:solidFill>
                <a:effectLst/>
                <a:latin typeface="+mn-lt"/>
                <a:ea typeface="+mn-ea"/>
                <a:cs typeface="+mn-cs"/>
              </a:rPr>
              <a:t>,</a:t>
            </a:r>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Only about three to five percent of cancer patients  participate in clinical trials. However, people who are low-income, elderly, racial/ethnic minorities or residents of rural areas have the smallest percentage of clinical trial participation. Yet, they bear a greater burden of cancer morbidity and mortality. For instance, while racial and ethnic minorities constitute almost 40 percent of the U.S. population, only 17 percent are included in Phase III cancer clinical trials.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Also less than 2 percent of cancer clinical trials funded by The National Cancer Institute (NCI) focus primarily on ensuring ample representation of racial and ethnic minorities.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Because effective cancer prevention and treatment techniques are based on clinical trial results, low participation in cancer clinical trials by minorities may contribute to existing cancer survival and mortality rate disparities.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In addition, research that evaluates interventions to promote or manage health must represent diverse communities,</a:t>
            </a:r>
            <a:r>
              <a:rPr lang="en-US" kern="1200" baseline="0" dirty="0">
                <a:solidFill>
                  <a:schemeClr val="tx1"/>
                </a:solidFill>
                <a:effectLst/>
                <a:latin typeface="+mn-lt"/>
                <a:ea typeface="+mn-ea"/>
                <a:cs typeface="+mn-cs"/>
              </a:rPr>
              <a:t> f</a:t>
            </a:r>
            <a:r>
              <a:rPr lang="en-US" kern="1200" dirty="0">
                <a:solidFill>
                  <a:schemeClr val="tx1"/>
                </a:solidFill>
                <a:effectLst/>
                <a:latin typeface="+mn-lt"/>
                <a:ea typeface="+mn-ea"/>
                <a:cs typeface="+mn-cs"/>
              </a:rPr>
              <a:t>or example, people of color are significantly underrepresented in the growing field of internet-based intervention studies.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Strategies mentioned in our discussion of CPBR can be used to more effectively engage patients and community members in these types of studies.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28</a:t>
            </a:fld>
            <a:endParaRPr lang="en-US" dirty="0"/>
          </a:p>
        </p:txBody>
      </p:sp>
    </p:spTree>
    <p:extLst>
      <p:ext uri="{BB962C8B-B14F-4D97-AF65-F5344CB8AC3E}">
        <p14:creationId xmlns:p14="http://schemas.microsoft.com/office/powerpoint/2010/main" val="232725799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271</a:t>
            </a:fld>
            <a:endParaRPr lang="en-US" dirty="0"/>
          </a:p>
        </p:txBody>
      </p:sp>
    </p:spTree>
    <p:extLst>
      <p:ext uri="{BB962C8B-B14F-4D97-AF65-F5344CB8AC3E}">
        <p14:creationId xmlns:p14="http://schemas.microsoft.com/office/powerpoint/2010/main" val="324615178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Let’s pause here for a brief checkpoint. See if you can match the medical term to the plain language term or description.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272</a:t>
            </a:fld>
            <a:endParaRPr lang="en-US" dirty="0"/>
          </a:p>
        </p:txBody>
      </p:sp>
    </p:spTree>
    <p:extLst>
      <p:ext uri="{BB962C8B-B14F-4D97-AF65-F5344CB8AC3E}">
        <p14:creationId xmlns:p14="http://schemas.microsoft.com/office/powerpoint/2010/main" val="143808768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The American Medical Association (AMA) suggests that health care professionals provide a combination of information to patients verbally, in writing, and through visuals whenever possible. </a:t>
            </a:r>
          </a:p>
          <a:p>
            <a:pPr defTabSz="947044">
              <a:defRPr/>
            </a:pPr>
            <a:endParaRPr lang="en-US" dirty="0"/>
          </a:p>
          <a:p>
            <a:pPr defTabSz="947044">
              <a:defRPr/>
            </a:pPr>
            <a:r>
              <a:rPr lang="en-US" dirty="0"/>
              <a:t>This is because patients have different learning styles – just like they have different communication needs. For example, some patients learn better by seeing visuals rather than by just reading. </a:t>
            </a:r>
          </a:p>
          <a:p>
            <a:endParaRPr lang="en-US" dirty="0"/>
          </a:p>
          <a:p>
            <a:pPr defTabSz="947044">
              <a:defRPr/>
            </a:pPr>
            <a:r>
              <a:rPr lang="en-US" dirty="0"/>
              <a:t>Another technique is the teach back method, which is widely used to ensure that the provider communicated clearly to the patient. </a:t>
            </a:r>
          </a:p>
          <a:p>
            <a:pPr defTabSz="947044">
              <a:defRPr/>
            </a:pPr>
            <a:endParaRPr lang="en-US" dirty="0"/>
          </a:p>
          <a:p>
            <a:pPr defTabSz="947044">
              <a:defRPr/>
            </a:pPr>
            <a:r>
              <a:rPr lang="en-US" dirty="0"/>
              <a:t>Click on the link to watch a brief video of a provider describing the teach back method and providing some examples of questions you can ask. </a:t>
            </a:r>
          </a:p>
          <a:p>
            <a:pPr defTabSz="947044">
              <a:defRPr/>
            </a:pPr>
            <a:endParaRPr lang="en-US" u="sng" dirty="0">
              <a:hlinkClick r:id="" action="ppaction://noaction"/>
            </a:endParaRPr>
          </a:p>
          <a:p>
            <a:pPr defTabSz="947044">
              <a:defRPr/>
            </a:pPr>
            <a:r>
              <a:rPr lang="en-US" u="sng" dirty="0">
                <a:hlinkClick r:id="" action="ppaction://noaction"/>
              </a:rPr>
              <a:t>https://www.youtube.com/watch?v=bzpJJYF_tKY</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273</a:t>
            </a:fld>
            <a:endParaRPr lang="en-US" dirty="0"/>
          </a:p>
        </p:txBody>
      </p:sp>
    </p:spTree>
    <p:extLst>
      <p:ext uri="{BB962C8B-B14F-4D97-AF65-F5344CB8AC3E}">
        <p14:creationId xmlns:p14="http://schemas.microsoft.com/office/powerpoint/2010/main" val="200166690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274</a:t>
            </a:fld>
            <a:endParaRPr lang="en-US" dirty="0"/>
          </a:p>
        </p:txBody>
      </p:sp>
    </p:spTree>
    <p:extLst>
      <p:ext uri="{BB962C8B-B14F-4D97-AF65-F5344CB8AC3E}">
        <p14:creationId xmlns:p14="http://schemas.microsoft.com/office/powerpoint/2010/main" val="228456141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the Ask Me 3 program has providers encourage their patients to ask them three questions to facilitate</a:t>
            </a:r>
            <a:r>
              <a:rPr lang="en-US" baseline="0" dirty="0"/>
              <a:t> conversation </a:t>
            </a:r>
            <a:r>
              <a:rPr lang="en-US" dirty="0"/>
              <a:t>and clarify misunderstandings. The three questions are:</a:t>
            </a:r>
          </a:p>
          <a:p>
            <a:endParaRPr lang="en-US" dirty="0"/>
          </a:p>
          <a:p>
            <a:pPr marL="295951" indent="-295951">
              <a:buFont typeface="Arial" panose="020B0604020202020204" pitchFamily="34" charset="0"/>
              <a:buChar char="•"/>
            </a:pPr>
            <a:r>
              <a:rPr lang="en-US" dirty="0"/>
              <a:t>“What is my main problem?”</a:t>
            </a:r>
          </a:p>
          <a:p>
            <a:pPr marL="295951" indent="-295951">
              <a:buFont typeface="Arial" panose="020B0604020202020204" pitchFamily="34" charset="0"/>
              <a:buChar char="•"/>
            </a:pPr>
            <a:endParaRPr lang="en-US" dirty="0"/>
          </a:p>
          <a:p>
            <a:pPr marL="295951" indent="-295951">
              <a:buFont typeface="Arial" panose="020B0604020202020204" pitchFamily="34" charset="0"/>
              <a:buChar char="•"/>
            </a:pPr>
            <a:r>
              <a:rPr lang="en-US" dirty="0"/>
              <a:t>“What do I need to do?”</a:t>
            </a:r>
          </a:p>
          <a:p>
            <a:pPr marL="295951" indent="-295951">
              <a:buFont typeface="Arial" panose="020B0604020202020204" pitchFamily="34" charset="0"/>
              <a:buChar char="•"/>
            </a:pPr>
            <a:endParaRPr lang="en-US" dirty="0"/>
          </a:p>
          <a:p>
            <a:pPr marL="295951" indent="-295951">
              <a:buFont typeface="Arial" panose="020B0604020202020204" pitchFamily="34" charset="0"/>
              <a:buChar char="•"/>
            </a:pPr>
            <a:r>
              <a:rPr lang="en-US" dirty="0"/>
              <a:t>“Why is it important for me to do this?”</a:t>
            </a:r>
          </a:p>
          <a:p>
            <a:r>
              <a:rPr lang="en-US" dirty="0"/>
              <a:t>Slide</a:t>
            </a:r>
          </a:p>
          <a:p>
            <a:r>
              <a:rPr lang="en-US" dirty="0"/>
              <a:t>The AHRQ’s Health Literacy Universal Precautions Toolkit includes the Ask Me 3 program and 20 other tools that health systems can use to improve spoken and written communication with persons living with cancer. </a:t>
            </a:r>
          </a:p>
          <a:p>
            <a:endParaRPr lang="en-US" dirty="0"/>
          </a:p>
          <a:p>
            <a:r>
              <a:rPr lang="en-US" dirty="0"/>
              <a:t>You can find the Universal Precautions Toolkit in the LMS.</a:t>
            </a:r>
          </a:p>
          <a:p>
            <a:endParaRPr lang="en-US" u="sng"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275</a:t>
            </a:fld>
            <a:endParaRPr lang="en-US" dirty="0"/>
          </a:p>
        </p:txBody>
      </p:sp>
    </p:spTree>
    <p:extLst>
      <p:ext uri="{BB962C8B-B14F-4D97-AF65-F5344CB8AC3E}">
        <p14:creationId xmlns:p14="http://schemas.microsoft.com/office/powerpoint/2010/main" val="404044291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276</a:t>
            </a:fld>
            <a:endParaRPr lang="en-US" dirty="0"/>
          </a:p>
        </p:txBody>
      </p:sp>
    </p:spTree>
    <p:extLst>
      <p:ext uri="{BB962C8B-B14F-4D97-AF65-F5344CB8AC3E}">
        <p14:creationId xmlns:p14="http://schemas.microsoft.com/office/powerpoint/2010/main" val="234215583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strategy is using members of the care team to provide communication assistance. This can include staff members like patient navigators, advocates or other office staff who follow up with patients to confirm their understanding of the health information that was presented in their appointments. For example, using navigators to work with patients to set up appointments, provide reminder calls and connect patients to language assistance services has been shown to increase breast, cervical and colorectal cancer screening.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277</a:t>
            </a:fld>
            <a:endParaRPr lang="en-US" dirty="0"/>
          </a:p>
        </p:txBody>
      </p:sp>
    </p:spTree>
    <p:extLst>
      <p:ext uri="{BB962C8B-B14F-4D97-AF65-F5344CB8AC3E}">
        <p14:creationId xmlns:p14="http://schemas.microsoft.com/office/powerpoint/2010/main" val="207337577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interpreters can also be critical members of the health care team who assist with effective communication for patients with limited English proficiency. </a:t>
            </a:r>
          </a:p>
          <a:p>
            <a:endParaRPr lang="en-US" dirty="0"/>
          </a:p>
          <a:p>
            <a:r>
              <a:rPr lang="en-US" dirty="0"/>
              <a:t>In addition to having linguistic and medical knowledge, professional medical interpreters may also be able to serve as cultural brokers, to explain important cultural beliefs about an illness or to manage nuances of how best to express certain ideas in a culturally competent way.  </a:t>
            </a:r>
          </a:p>
          <a:p>
            <a:endParaRPr lang="en-US" dirty="0"/>
          </a:p>
          <a:p>
            <a:r>
              <a:rPr lang="en-US" dirty="0"/>
              <a:t>In the National Cancer Care TEAM Survey, one provider described this experience: “Patient was from Mexico where culturally it is inappropriate to discuss cancer prognosis in terms of months, [and] years. Using a medically trained [interpreter] they were able to convey a poor prognosis without discussing specific timeframes.”</a:t>
            </a:r>
          </a:p>
          <a:p>
            <a:r>
              <a:rPr lang="en-US" dirty="0"/>
              <a:t> </a:t>
            </a:r>
          </a:p>
          <a:p>
            <a:r>
              <a:rPr lang="en-US" dirty="0"/>
              <a:t>When they are available, every effort should be made to use professional medical interpreters for conversations where medical information is communicated, rather than untrained interpreters, family members, or bilingual staff with limited medical knowledge. </a:t>
            </a:r>
          </a:p>
          <a:p>
            <a:endParaRPr lang="en-US" dirty="0"/>
          </a:p>
          <a:p>
            <a:r>
              <a:rPr lang="en-US" dirty="0"/>
              <a:t>Untrained interpreters and family members may: be unfamiliar with medical concepts and terms, have their own agendas and insert unsolicited opinions, feel uncomfortable and use euphemisms interpreting bad news or sensitive sex-related information, and violate patient confidentiality. Unless it is an emergency, children should never be used as interpreters.</a:t>
            </a:r>
          </a:p>
          <a:p>
            <a:r>
              <a:rPr lang="en-US" dirty="0"/>
              <a:t> </a:t>
            </a:r>
          </a:p>
          <a:p>
            <a:r>
              <a:rPr lang="en-US" dirty="0"/>
              <a:t>Also, although it can be useful for healthcare team members to know other languages, overestimating the fluency of partially bilingual people can be dangerous to patients. </a:t>
            </a:r>
          </a:p>
          <a:p>
            <a:endParaRPr lang="en-US" dirty="0"/>
          </a:p>
          <a:p>
            <a:r>
              <a:rPr lang="en-US" dirty="0"/>
              <a:t>For  example, in a case involving a 2-year old girl who sustained a fracture after falling off her tricycle, a medical resident misunderstood the Spanish phrase “se pegó” to mean “she was hit” rather than “she hit herself,” and the child was mistakenly put under protective custody for suspected abuse. </a:t>
            </a:r>
          </a:p>
          <a:p>
            <a:endParaRPr lang="en-US" dirty="0"/>
          </a:p>
          <a:p>
            <a:r>
              <a:rPr lang="en-US" dirty="0"/>
              <a:t>In the case of Willie Ramirez, the false cognate “intoxicado” was misunderstood as “intoxicated,” and he was mistakenly treated for a drug overdose. He actually had hemorrhaging in his brain which went untreated for 2 days, leaving him a quadriplegic. </a:t>
            </a:r>
          </a:p>
          <a:p>
            <a:endParaRPr lang="en-US" dirty="0"/>
          </a:p>
          <a:p>
            <a:r>
              <a:rPr lang="en-US" dirty="0"/>
              <a:t>In these cases, professional medical interpreters were not called and might have been able to avoid these tragedies.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278</a:t>
            </a:fld>
            <a:endParaRPr lang="en-US" dirty="0"/>
          </a:p>
        </p:txBody>
      </p:sp>
    </p:spTree>
    <p:extLst>
      <p:ext uri="{BB962C8B-B14F-4D97-AF65-F5344CB8AC3E}">
        <p14:creationId xmlns:p14="http://schemas.microsoft.com/office/powerpoint/2010/main" val="40690881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279</a:t>
            </a:fld>
            <a:endParaRPr lang="en-US" dirty="0"/>
          </a:p>
        </p:txBody>
      </p:sp>
    </p:spTree>
    <p:extLst>
      <p:ext uri="{BB962C8B-B14F-4D97-AF65-F5344CB8AC3E}">
        <p14:creationId xmlns:p14="http://schemas.microsoft.com/office/powerpoint/2010/main" val="244001219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280</a:t>
            </a:fld>
            <a:endParaRPr lang="en-US" dirty="0"/>
          </a:p>
        </p:txBody>
      </p:sp>
    </p:spTree>
    <p:extLst>
      <p:ext uri="{BB962C8B-B14F-4D97-AF65-F5344CB8AC3E}">
        <p14:creationId xmlns:p14="http://schemas.microsoft.com/office/powerpoint/2010/main" val="57890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29</a:t>
            </a:fld>
            <a:endParaRPr lang="en-US" dirty="0"/>
          </a:p>
        </p:txBody>
      </p:sp>
    </p:spTree>
    <p:extLst>
      <p:ext uri="{BB962C8B-B14F-4D97-AF65-F5344CB8AC3E}">
        <p14:creationId xmlns:p14="http://schemas.microsoft.com/office/powerpoint/2010/main" val="296265484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even when interpretation services are available, they are underutilized. Are there interpretation services in your setting? Find out exactly how to request services and have this information at the ready. Think ahead and anticipate encounters with limited English-proficient patients so that you can request services and allot additional time for these interactions when possible. You can also encourage a culture of providing high quality care to limited English-proficient patients by setting the norm of consistently and appropriately utilizing interpretation services.</a:t>
            </a:r>
          </a:p>
          <a:p>
            <a:r>
              <a:rPr lang="en-US" dirty="0"/>
              <a:t> </a:t>
            </a:r>
          </a:p>
          <a:p>
            <a:r>
              <a:rPr lang="en-US" dirty="0"/>
              <a:t>When using interpretation services, keep the following tips in mind for a successful interaction:</a:t>
            </a:r>
          </a:p>
          <a:p>
            <a:pPr marL="177571" indent="-177571">
              <a:buFont typeface="Arial" panose="020B0604020202020204" pitchFamily="34" charset="0"/>
              <a:buChar char="•"/>
            </a:pPr>
            <a:r>
              <a:rPr lang="en-US" dirty="0"/>
              <a:t>Speak directly to the patient rather than the interpreter. Face the patient and position the interpreter to the side or slightly behind the patient. Use language like “I” and “you”, rather than “tell him” or</a:t>
            </a:r>
            <a:r>
              <a:rPr lang="en-US" baseline="0" dirty="0"/>
              <a:t> </a:t>
            </a:r>
            <a:r>
              <a:rPr lang="en-US" dirty="0"/>
              <a:t>“tell her…”</a:t>
            </a:r>
          </a:p>
          <a:p>
            <a:pPr marL="177571" indent="-177571">
              <a:buFont typeface="Arial" panose="020B0604020202020204" pitchFamily="34" charset="0"/>
              <a:buChar char="•"/>
            </a:pPr>
            <a:r>
              <a:rPr lang="en-US" dirty="0"/>
              <a:t>Be aware of body language.</a:t>
            </a:r>
          </a:p>
          <a:p>
            <a:pPr marL="177571" indent="-177571">
              <a:buFont typeface="Arial" panose="020B0604020202020204" pitchFamily="34" charset="0"/>
              <a:buChar char="•"/>
            </a:pPr>
            <a:r>
              <a:rPr lang="en-US" dirty="0"/>
              <a:t>To avoid information getting lost, be concise. Ask one question at a time. Use short sentences and limit key points to three or fewer before pausing for interpretation.</a:t>
            </a:r>
          </a:p>
          <a:p>
            <a:pPr marL="177571" indent="-177571">
              <a:buFont typeface="Arial" panose="020B0604020202020204" pitchFamily="34" charset="0"/>
              <a:buChar char="•"/>
            </a:pPr>
            <a:r>
              <a:rPr lang="en-US" dirty="0"/>
              <a:t>Avoid medical jargon and idioms.</a:t>
            </a:r>
          </a:p>
          <a:p>
            <a:pPr marL="177571" indent="-177571">
              <a:buFont typeface="Arial" panose="020B0604020202020204" pitchFamily="34" charset="0"/>
              <a:buChar char="•"/>
            </a:pPr>
            <a:r>
              <a:rPr lang="en-US" dirty="0"/>
              <a:t>Insist on sentence-by-sentence interpretation to avoid side-conversations.</a:t>
            </a:r>
          </a:p>
          <a:p>
            <a:pPr marL="177571" indent="-177571">
              <a:buFont typeface="Arial" panose="020B0604020202020204" pitchFamily="34" charset="0"/>
              <a:buChar char="•"/>
            </a:pPr>
            <a:r>
              <a:rPr lang="en-US" dirty="0"/>
              <a:t>Probe any inconsistencies that you notice and ask for clarification.</a:t>
            </a:r>
          </a:p>
          <a:p>
            <a:pPr marL="177571" indent="-177571">
              <a:buFont typeface="Arial" panose="020B0604020202020204" pitchFamily="34" charset="0"/>
              <a:buChar char="•"/>
            </a:pPr>
            <a:r>
              <a:rPr lang="en-US" dirty="0"/>
              <a:t>Ask patients to repeat back or demonstrate what you said to ensure understanding.</a:t>
            </a:r>
          </a:p>
          <a:p>
            <a:pPr marL="177571" indent="-177571">
              <a:buFont typeface="Arial" panose="020B0604020202020204" pitchFamily="34" charset="0"/>
              <a:buChar char="•"/>
            </a:pPr>
            <a:r>
              <a:rPr lang="en-US" dirty="0"/>
              <a:t>Debrief with the interpreter after the conversation in case there are clarifications that need to be discussed.</a:t>
            </a:r>
          </a:p>
          <a:p>
            <a:pPr marL="177571" indent="-177571">
              <a:buFont typeface="Arial" panose="020B0604020202020204" pitchFamily="34" charset="0"/>
              <a:buChar char="•"/>
            </a:pPr>
            <a:r>
              <a:rPr lang="en-US" dirty="0"/>
              <a:t>Note details about the patient’s language and interpreter’s name in your documentation.</a:t>
            </a:r>
          </a:p>
          <a:p>
            <a:pPr marL="177571" indent="-177571">
              <a:buFont typeface="Arial" panose="020B0604020202020204" pitchFamily="34" charset="0"/>
              <a:buChar char="•"/>
            </a:pPr>
            <a:endParaRPr lang="en-US" sz="17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281</a:t>
            </a:fld>
            <a:endParaRPr lang="en-US" dirty="0"/>
          </a:p>
        </p:txBody>
      </p:sp>
    </p:spTree>
    <p:extLst>
      <p:ext uri="{BB962C8B-B14F-4D97-AF65-F5344CB8AC3E}">
        <p14:creationId xmlns:p14="http://schemas.microsoft.com/office/powerpoint/2010/main" val="127397538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While it is ideal to have interpreters on staff who are proficient in the most common languages spoken by patients served by the health care organization, it is often impossible to provide interpretation services in person for all first languages of any particular patient population. </a:t>
            </a:r>
          </a:p>
          <a:p>
            <a:pPr defTabSz="947044">
              <a:defRPr/>
            </a:pPr>
            <a:endParaRPr lang="en-US" dirty="0"/>
          </a:p>
          <a:p>
            <a:pPr defTabSz="947044">
              <a:defRPr/>
            </a:pPr>
            <a:r>
              <a:rPr lang="en-US" dirty="0"/>
              <a:t>Also, interpreters are often not immediately available at certain critical times, like in medical rounds, unscheduled conversations and during emergencies.  Telephone or online interpretation services are important complements to in-person interpretation. </a:t>
            </a:r>
          </a:p>
          <a:p>
            <a:pPr defTabSz="947044">
              <a:defRPr/>
            </a:pPr>
            <a:endParaRPr lang="en-US" dirty="0"/>
          </a:p>
          <a:p>
            <a:pPr defTabSz="947044">
              <a:defRPr/>
            </a:pPr>
            <a:r>
              <a:rPr lang="en-US" dirty="0"/>
              <a:t>For instance, MARTTI (My Accessible Real-Time Trusted Interpreter) connects patients to interpreters through live video over a HIPPA-compliant secure connection. However, there are limitations to remote interpretation technologies. </a:t>
            </a:r>
          </a:p>
          <a:p>
            <a:pPr defTabSz="947044">
              <a:defRPr/>
            </a:pPr>
            <a:endParaRPr lang="en-US" dirty="0"/>
          </a:p>
          <a:p>
            <a:pPr defTabSz="947044">
              <a:defRPr/>
            </a:pPr>
            <a:r>
              <a:rPr lang="en-US" dirty="0"/>
              <a:t>Many providers note that using the interpretation</a:t>
            </a:r>
            <a:r>
              <a:rPr lang="en-US" baseline="0" dirty="0"/>
              <a:t> phone </a:t>
            </a:r>
            <a:r>
              <a:rPr lang="en-US" dirty="0"/>
              <a:t>is difficult because there is a long delay between when they speak and when patients hear the interpretation. </a:t>
            </a:r>
          </a:p>
          <a:p>
            <a:pPr defTabSz="947044">
              <a:defRPr/>
            </a:pPr>
            <a:endParaRPr lang="en-US" dirty="0"/>
          </a:p>
          <a:p>
            <a:pPr defTabSz="947044">
              <a:defRPr/>
            </a:pPr>
            <a:r>
              <a:rPr lang="en-US" dirty="0"/>
              <a:t>There is also a strong benefit of having an interpreter present in the room to pick up on body language, tone and other factors and reflect that when speaking with patients. While interpretation via phone may cause some frustration, you can help by role modeling patience and explaining that there may be a delay between when the patient speaks and when the interpretation is heard. </a:t>
            </a:r>
          </a:p>
          <a:p>
            <a:pPr defTabSz="947044">
              <a:defRPr/>
            </a:pPr>
            <a:endParaRPr lang="en-US" dirty="0"/>
          </a:p>
          <a:p>
            <a:pPr defTabSz="947044">
              <a:defRPr/>
            </a:pPr>
            <a:r>
              <a:rPr lang="en-US" dirty="0"/>
              <a:t>You can explain that while this may feel awkward, making sure you have clear information is important to the quality of care you can provide.</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282</a:t>
            </a:fld>
            <a:endParaRPr lang="en-US" dirty="0"/>
          </a:p>
        </p:txBody>
      </p:sp>
    </p:spTree>
    <p:extLst>
      <p:ext uri="{BB962C8B-B14F-4D97-AF65-F5344CB8AC3E}">
        <p14:creationId xmlns:p14="http://schemas.microsoft.com/office/powerpoint/2010/main" val="83151791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283</a:t>
            </a:fld>
            <a:endParaRPr lang="en-US" dirty="0"/>
          </a:p>
        </p:txBody>
      </p:sp>
    </p:spTree>
    <p:extLst>
      <p:ext uri="{BB962C8B-B14F-4D97-AF65-F5344CB8AC3E}">
        <p14:creationId xmlns:p14="http://schemas.microsoft.com/office/powerpoint/2010/main" val="3935363620"/>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284</a:t>
            </a:fld>
            <a:endParaRPr lang="en-US" dirty="0"/>
          </a:p>
        </p:txBody>
      </p:sp>
    </p:spTree>
    <p:extLst>
      <p:ext uri="{BB962C8B-B14F-4D97-AF65-F5344CB8AC3E}">
        <p14:creationId xmlns:p14="http://schemas.microsoft.com/office/powerpoint/2010/main" val="950992950"/>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work in settings where the language support that you need is simply not available. You can be a leader and advocate for services. </a:t>
            </a:r>
          </a:p>
          <a:p>
            <a:endParaRPr lang="en-US" dirty="0"/>
          </a:p>
          <a:p>
            <a:r>
              <a:rPr lang="en-US" dirty="0"/>
              <a:t>When trying to make the case to administrators or executives for organizations to invest in any of these types of interpretation services, health care professionals can point to the federal policies and standards that require the organization to provide interpretation. </a:t>
            </a:r>
          </a:p>
          <a:p>
            <a:endParaRPr lang="en-US" dirty="0"/>
          </a:p>
          <a:p>
            <a:r>
              <a:rPr lang="en-US" dirty="0"/>
              <a:t>These include policies we discussed at the beginning of this lesson – CLAS standards, Title VI, or Joint Commission accreditation standards. </a:t>
            </a:r>
          </a:p>
          <a:p>
            <a:endParaRPr lang="en-US" dirty="0"/>
          </a:p>
          <a:p>
            <a:r>
              <a:rPr lang="en-US" dirty="0"/>
              <a:t>We will go over broader strategies for how to get health care leadership to buy-into these types of initiatives in a later lesson.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285</a:t>
            </a:fld>
            <a:endParaRPr lang="en-US" dirty="0"/>
          </a:p>
        </p:txBody>
      </p:sp>
    </p:spTree>
    <p:extLst>
      <p:ext uri="{BB962C8B-B14F-4D97-AF65-F5344CB8AC3E}">
        <p14:creationId xmlns:p14="http://schemas.microsoft.com/office/powerpoint/2010/main" val="247911583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there are strategies that a health organization can take at the institutional level to meet the communication needs of its patients. </a:t>
            </a:r>
          </a:p>
          <a:p>
            <a:endParaRPr lang="en-US" dirty="0"/>
          </a:p>
          <a:p>
            <a:r>
              <a:rPr lang="en-US" dirty="0"/>
              <a:t>The National Academy of Medicine (formerly the Institute of Medicine) has published a list of 10 characteristics of health care organizations that meet the communication needs of patients with all levels of health literacy. For example, these types of organizations:</a:t>
            </a:r>
          </a:p>
          <a:p>
            <a:pPr lvl="0"/>
            <a:endParaRPr lang="en-US" dirty="0"/>
          </a:p>
          <a:p>
            <a:pPr marL="177571" indent="-177571">
              <a:buFont typeface="Arial" panose="020B0604020202020204" pitchFamily="34" charset="0"/>
              <a:buChar char="•"/>
            </a:pPr>
            <a:r>
              <a:rPr lang="en-US" dirty="0"/>
              <a:t>Integrate considerations of health literacy into planning, evaluation, patient safety and quality improvement initiatives;</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dirty="0"/>
              <a:t>Prepare the workforce to be health literate and monitor its progress; and</a:t>
            </a:r>
          </a:p>
          <a:p>
            <a:pPr marL="177571" indent="-177571">
              <a:buFont typeface="Arial" panose="020B0604020202020204" pitchFamily="34" charset="0"/>
              <a:buChar char="•"/>
            </a:pPr>
            <a:endParaRPr lang="en-US" dirty="0"/>
          </a:p>
          <a:p>
            <a:pPr marL="177571" indent="-177571">
              <a:buFont typeface="Arial" panose="020B0604020202020204" pitchFamily="34" charset="0"/>
              <a:buChar char="•"/>
            </a:pPr>
            <a:r>
              <a:rPr lang="en-US" dirty="0"/>
              <a:t>Design and distribute print, audiovisual and social media content that is easy to understand and act on. </a:t>
            </a:r>
          </a:p>
          <a:p>
            <a:pPr lvl="0"/>
            <a:endParaRPr lang="en-US" dirty="0"/>
          </a:p>
          <a:p>
            <a:pPr defTabSz="947044">
              <a:defRPr/>
            </a:pPr>
            <a:endParaRPr lang="en-US" dirty="0"/>
          </a:p>
          <a:p>
            <a:pPr defTabSz="947044">
              <a:defRPr/>
            </a:pPr>
            <a:r>
              <a:rPr lang="en-US" dirty="0"/>
              <a:t>This list, called the Ten Attributes of Health Literate Health Care Organizations, can be found in the LMS. </a:t>
            </a:r>
          </a:p>
          <a:p>
            <a:pPr lvl="0"/>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286</a:t>
            </a:fld>
            <a:endParaRPr lang="en-US" dirty="0"/>
          </a:p>
        </p:txBody>
      </p:sp>
    </p:spTree>
    <p:extLst>
      <p:ext uri="{BB962C8B-B14F-4D97-AF65-F5344CB8AC3E}">
        <p14:creationId xmlns:p14="http://schemas.microsoft.com/office/powerpoint/2010/main" val="110965753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As we’ve discussed, many individuals, regardless of background, have low levels of health literacy, which impact their health and health outcomes. </a:t>
            </a:r>
          </a:p>
          <a:p>
            <a:pPr defTabSz="947044">
              <a:defRPr/>
            </a:pPr>
            <a:endParaRPr lang="en-US" dirty="0"/>
          </a:p>
          <a:p>
            <a:pPr defTabSz="947044">
              <a:defRPr/>
            </a:pPr>
            <a:r>
              <a:rPr lang="en-US" dirty="0"/>
              <a:t>It is important for health care professionals and health systems to be responsive to this need, and to the needs of individuals with limited English proficiency. </a:t>
            </a:r>
          </a:p>
          <a:p>
            <a:pPr defTabSz="947044">
              <a:defRPr/>
            </a:pPr>
            <a:endParaRPr lang="en-US" dirty="0"/>
          </a:p>
          <a:p>
            <a:pPr defTabSz="947044">
              <a:defRPr/>
            </a:pPr>
            <a:r>
              <a:rPr lang="en-US" dirty="0"/>
              <a:t>National policies and standards are in place to help guide health care professionals and systems to meet patient communication needs, along with tools and resources to help with implementation.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287</a:t>
            </a:fld>
            <a:endParaRPr lang="en-US" dirty="0"/>
          </a:p>
        </p:txBody>
      </p:sp>
    </p:spTree>
    <p:extLst>
      <p:ext uri="{BB962C8B-B14F-4D97-AF65-F5344CB8AC3E}">
        <p14:creationId xmlns:p14="http://schemas.microsoft.com/office/powerpoint/2010/main" val="411038984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learned to:</a:t>
            </a:r>
          </a:p>
          <a:p>
            <a:pPr marL="473522" indent="-473522" defTabSz="947044">
              <a:spcAft>
                <a:spcPts val="621"/>
              </a:spcAft>
              <a:buFont typeface="Arial" panose="020B0604020202020204" pitchFamily="34" charset="0"/>
              <a:buChar char="•"/>
              <a:defRPr/>
            </a:pPr>
            <a:r>
              <a:rPr lang="en-US" dirty="0"/>
              <a:t>Identify strategies to more effectively communicate with patients with low health literacy and limited English proficiency</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288</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sz="17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289</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6F15E9-0BE7-4FE3-9441-9D32F4679029}" type="slidenum">
              <a:rPr lang="en-US" smtClean="0"/>
              <a:pPr/>
              <a:t>290</a:t>
            </a:fld>
            <a:endParaRPr lang="en-US" dirty="0"/>
          </a:p>
        </p:txBody>
      </p:sp>
    </p:spTree>
    <p:extLst>
      <p:ext uri="{BB962C8B-B14F-4D97-AF65-F5344CB8AC3E}">
        <p14:creationId xmlns:p14="http://schemas.microsoft.com/office/powerpoint/2010/main" val="606226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a:t>
            </a:fld>
            <a:endParaRPr lang="en-US" dirty="0"/>
          </a:p>
        </p:txBody>
      </p:sp>
    </p:spTree>
    <p:extLst>
      <p:ext uri="{BB962C8B-B14F-4D97-AF65-F5344CB8AC3E}">
        <p14:creationId xmlns:p14="http://schemas.microsoft.com/office/powerpoint/2010/main" val="140561533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291</a:t>
            </a:fld>
            <a:endParaRPr lang="en-US" dirty="0"/>
          </a:p>
        </p:txBody>
      </p:sp>
    </p:spTree>
    <p:extLst>
      <p:ext uri="{BB962C8B-B14F-4D97-AF65-F5344CB8AC3E}">
        <p14:creationId xmlns:p14="http://schemas.microsoft.com/office/powerpoint/2010/main" val="322354256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292</a:t>
            </a:fld>
            <a:endParaRPr lang="en-US" dirty="0"/>
          </a:p>
        </p:txBody>
      </p:sp>
    </p:spTree>
    <p:extLst>
      <p:ext uri="{BB962C8B-B14F-4D97-AF65-F5344CB8AC3E}">
        <p14:creationId xmlns:p14="http://schemas.microsoft.com/office/powerpoint/2010/main" val="111044980"/>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 </a:t>
            </a:r>
            <a:r>
              <a:rPr lang="en-US" sz="1800" kern="1200" dirty="0">
                <a:solidFill>
                  <a:schemeClr val="tx1"/>
                </a:solidFill>
                <a:effectLst/>
                <a:latin typeface="+mn-lt"/>
                <a:ea typeface="+mn-ea"/>
                <a:cs typeface="+mn-cs"/>
              </a:rPr>
              <a:t>Welcome to Module 4, Lesson 2: Patient Self-Advocacy. </a:t>
            </a:r>
            <a:endParaRPr lang="en-US" sz="1800"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293</a:t>
            </a:fld>
            <a:endParaRPr lang="en-US" altLang="en-US"/>
          </a:p>
        </p:txBody>
      </p:sp>
    </p:spTree>
    <p:extLst>
      <p:ext uri="{BB962C8B-B14F-4D97-AF65-F5344CB8AC3E}">
        <p14:creationId xmlns:p14="http://schemas.microsoft.com/office/powerpoint/2010/main" val="189855978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would like to acknowledge the Pfizer Foundation for supporting this work. We would also like to thank our subject </a:t>
            </a:r>
            <a:r>
              <a:rPr lang="en-US" sz="1200" kern="1200">
                <a:solidFill>
                  <a:schemeClr val="tx1"/>
                </a:solidFill>
                <a:effectLst/>
                <a:latin typeface="+mn-lt"/>
                <a:ea typeface="+mn-ea"/>
                <a:cs typeface="+mn-cs"/>
              </a:rPr>
              <a:t>matter experts for </a:t>
            </a:r>
            <a:r>
              <a:rPr lang="en-US" sz="1200" kern="1200" dirty="0">
                <a:solidFill>
                  <a:schemeClr val="tx1"/>
                </a:solidFill>
                <a:effectLst/>
                <a:latin typeface="+mn-lt"/>
                <a:ea typeface="+mn-ea"/>
                <a:cs typeface="+mn-cs"/>
              </a:rPr>
              <a:t>their review of and contributions to this lesson.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294</a:t>
            </a:fld>
            <a:endParaRPr lang="en-US" dirty="0"/>
          </a:p>
        </p:txBody>
      </p:sp>
    </p:spTree>
    <p:extLst>
      <p:ext uri="{BB962C8B-B14F-4D97-AF65-F5344CB8AC3E}">
        <p14:creationId xmlns:p14="http://schemas.microsoft.com/office/powerpoint/2010/main" val="2440248185"/>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After completing this lesson, you will be able to:</a:t>
            </a:r>
          </a:p>
          <a:p>
            <a:pPr marL="171450" lvl="0" indent="-171450">
              <a:spcAft>
                <a:spcPts val="600"/>
              </a:spcAft>
              <a:buFont typeface="Arial" panose="020B0604020202020204" pitchFamily="34" charset="0"/>
              <a:buChar char="•"/>
            </a:pPr>
            <a:r>
              <a:rPr lang="en-US" sz="1800" dirty="0"/>
              <a:t>Define patient self-advocacy</a:t>
            </a:r>
          </a:p>
          <a:p>
            <a:pPr marL="171450" lvl="0" indent="-171450">
              <a:spcAft>
                <a:spcPts val="600"/>
              </a:spcAft>
              <a:buFont typeface="Arial" panose="020B0604020202020204" pitchFamily="34" charset="0"/>
              <a:buChar char="•"/>
            </a:pPr>
            <a:r>
              <a:rPr lang="en-US" sz="1800" dirty="0"/>
              <a:t>Identify strategies to counsel and educate patients and their loved ones to engage in self-advocacy across the cancer care continuum</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295</a:t>
            </a:fld>
            <a:endParaRPr lang="en-US" dirty="0"/>
          </a:p>
        </p:txBody>
      </p:sp>
    </p:spTree>
    <p:extLst>
      <p:ext uri="{BB962C8B-B14F-4D97-AF65-F5344CB8AC3E}">
        <p14:creationId xmlns:p14="http://schemas.microsoft.com/office/powerpoint/2010/main" val="139983016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Another key component to patient engagement and shared decision-making is patient self-advocacy. The concept of self-advocacy originated in the disability community. It referred to a person’s ability to have a say in the decisions affecting their life and gain the skills to do so.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In the health care setting and in cancer care specifically, self-advocacy refers to an individual’s ability to make informed decisions, find strength through connections with others and communicate effectively with the cancer care team. Self-advocacy also describes an individual’s motivation and urgency to apply these skills to problems they face with their health and care.</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296</a:t>
            </a:fld>
            <a:endParaRPr lang="en-US"/>
          </a:p>
        </p:txBody>
      </p:sp>
    </p:spTree>
    <p:extLst>
      <p:ext uri="{BB962C8B-B14F-4D97-AF65-F5344CB8AC3E}">
        <p14:creationId xmlns:p14="http://schemas.microsoft.com/office/powerpoint/2010/main" val="331051714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297</a:t>
            </a:fld>
            <a:endParaRPr lang="en-US"/>
          </a:p>
        </p:txBody>
      </p:sp>
    </p:spTree>
    <p:extLst>
      <p:ext uri="{BB962C8B-B14F-4D97-AF65-F5344CB8AC3E}">
        <p14:creationId xmlns:p14="http://schemas.microsoft.com/office/powerpoint/2010/main" val="4165665244"/>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Health care professionals can maximize shared decision-making by helping ensure that patients: </a:t>
            </a:r>
          </a:p>
          <a:p>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have the skills, resources, supports and motivation to advocate for themselves</a:t>
            </a:r>
          </a:p>
          <a:p>
            <a:pPr marL="171450" indent="-171450">
              <a:buFont typeface="Arial" panose="020B0604020202020204" pitchFamily="34" charset="0"/>
              <a:buChar char="•"/>
            </a:pPr>
            <a:r>
              <a:rPr lang="en-US" kern="1200" dirty="0">
                <a:solidFill>
                  <a:schemeClr val="tx1"/>
                </a:solidFill>
                <a:effectLst/>
                <a:latin typeface="+mn-lt"/>
                <a:ea typeface="+mn-ea"/>
                <a:cs typeface="+mn-cs"/>
              </a:rPr>
              <a:t>can talk about their values and priorities</a:t>
            </a:r>
          </a:p>
          <a:p>
            <a:pPr marL="171450" indent="-171450">
              <a:buFont typeface="Arial" panose="020B0604020202020204" pitchFamily="34" charset="0"/>
              <a:buChar char="•"/>
            </a:pPr>
            <a:r>
              <a:rPr lang="en-US" kern="1200" dirty="0">
                <a:solidFill>
                  <a:schemeClr val="tx1"/>
                </a:solidFill>
                <a:effectLst/>
                <a:latin typeface="+mn-lt"/>
                <a:ea typeface="+mn-ea"/>
                <a:cs typeface="+mn-cs"/>
              </a:rPr>
              <a:t>are a part of the health care team</a:t>
            </a:r>
          </a:p>
          <a:p>
            <a:pPr marL="171450" indent="-171450">
              <a:buFont typeface="Arial" panose="020B0604020202020204" pitchFamily="34" charset="0"/>
              <a:buChar char="•"/>
            </a:pPr>
            <a:r>
              <a:rPr lang="en-US" kern="1200" dirty="0">
                <a:solidFill>
                  <a:schemeClr val="tx1"/>
                </a:solidFill>
                <a:effectLst/>
                <a:latin typeface="+mn-lt"/>
                <a:ea typeface="+mn-ea"/>
                <a:cs typeface="+mn-cs"/>
              </a:rPr>
              <a:t>and have resources to support themselves and others.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Using tools discussed in the previous lesson will help you support patients with or through this process.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298</a:t>
            </a:fld>
            <a:endParaRPr lang="en-US"/>
          </a:p>
        </p:txBody>
      </p:sp>
    </p:spTree>
    <p:extLst>
      <p:ext uri="{BB962C8B-B14F-4D97-AF65-F5344CB8AC3E}">
        <p14:creationId xmlns:p14="http://schemas.microsoft.com/office/powerpoint/2010/main" val="2276009063"/>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pause here, and take a moment to hear from cancer survivors about what self-advocacy means to them. Click on each image to hear from a survivor.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299</a:t>
            </a:fld>
            <a:endParaRPr lang="en-US"/>
          </a:p>
        </p:txBody>
      </p:sp>
    </p:spTree>
    <p:extLst>
      <p:ext uri="{BB962C8B-B14F-4D97-AF65-F5344CB8AC3E}">
        <p14:creationId xmlns:p14="http://schemas.microsoft.com/office/powerpoint/2010/main" val="233271686"/>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Because cancer care is often fragmented, patients are regularly put into positions where they have to advocate for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Often they must inform each new provider of their history, the state of their disease, treatment, care needs and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Also, how we understand cancer and available treatments for it are constantly changing, which adds another layer of difficultly for both patients and providers.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Therefore, patients need the knowledge and skills to express their health needs, determine the course of their care in partnership with their providers and manage their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300</a:t>
            </a:fld>
            <a:endParaRPr lang="en-US"/>
          </a:p>
        </p:txBody>
      </p:sp>
    </p:spTree>
    <p:extLst>
      <p:ext uri="{BB962C8B-B14F-4D97-AF65-F5344CB8AC3E}">
        <p14:creationId xmlns:p14="http://schemas.microsoft.com/office/powerpoint/2010/main" val="217119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would also like to thank our subject matter experts for their thoughtful review of and contributions to our lessons, as well as the health care professionals who participated in the National Cancer Care TEAM Survey and patients who participated in the National Cancer Care TEAM Study to inform the development of this training.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a:t>
            </a:fld>
            <a:endParaRPr lang="en-US"/>
          </a:p>
        </p:txBody>
      </p:sp>
    </p:spTree>
    <p:extLst>
      <p:ext uri="{BB962C8B-B14F-4D97-AF65-F5344CB8AC3E}">
        <p14:creationId xmlns:p14="http://schemas.microsoft.com/office/powerpoint/2010/main" val="1301220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31</a:t>
            </a:fld>
            <a:endParaRPr lang="en-US" dirty="0"/>
          </a:p>
        </p:txBody>
      </p:sp>
    </p:spTree>
    <p:extLst>
      <p:ext uri="{BB962C8B-B14F-4D97-AF65-F5344CB8AC3E}">
        <p14:creationId xmlns:p14="http://schemas.microsoft.com/office/powerpoint/2010/main" val="388600717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Self-advocacy can facilitate shared decision-making throughout the cancer care continuum—from screening to end of life.</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For example, self-advocacy can occur when deciding how a screening test is given, developing a treatment plan, communicating side effects, transitioning from treatment to follow-up survivorship care and selecting advance care directives and priorities at end of life.</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Self-advocacy is also key outside of the immediate care setting. For instance, in dealing with issues related to social support, insurance or employment.</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301</a:t>
            </a:fld>
            <a:endParaRPr lang="en-US"/>
          </a:p>
        </p:txBody>
      </p:sp>
    </p:spTree>
    <p:extLst>
      <p:ext uri="{BB962C8B-B14F-4D97-AF65-F5344CB8AC3E}">
        <p14:creationId xmlns:p14="http://schemas.microsoft.com/office/powerpoint/2010/main" val="56560593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When providers and patients were asked about patient self-advocacy (defined as a patient getting their needs, priorities and desires met), both recognized several benefits. </a:t>
            </a:r>
          </a:p>
          <a:p>
            <a:r>
              <a:rPr lang="en-US" kern="1200" dirty="0">
                <a:solidFill>
                  <a:schemeClr val="tx1"/>
                </a:solidFill>
                <a:effectLst/>
                <a:latin typeface="+mn-lt"/>
                <a:ea typeface="+mn-ea"/>
                <a:cs typeface="+mn-cs"/>
              </a:rPr>
              <a:t> </a:t>
            </a:r>
          </a:p>
          <a:p>
            <a:r>
              <a:rPr lang="en-US" kern="1200" dirty="0">
                <a:solidFill>
                  <a:schemeClr val="tx1"/>
                </a:solidFill>
                <a:effectLst/>
                <a:latin typeface="+mn-lt"/>
                <a:ea typeface="+mn-ea"/>
                <a:cs typeface="+mn-cs"/>
              </a:rPr>
              <a:t>Benefits include improved: patient-centered care, patient-provider relationship, patient satisfaction, health care delivery, and patient self-management of their health condition and health outcomes.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302</a:t>
            </a:fld>
            <a:endParaRPr lang="en-US"/>
          </a:p>
        </p:txBody>
      </p:sp>
    </p:spTree>
    <p:extLst>
      <p:ext uri="{BB962C8B-B14F-4D97-AF65-F5344CB8AC3E}">
        <p14:creationId xmlns:p14="http://schemas.microsoft.com/office/powerpoint/2010/main" val="1915065496"/>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kern="1200" dirty="0">
                <a:effectLst/>
                <a:latin typeface="+mn-lt"/>
                <a:ea typeface="+mn-ea"/>
                <a:cs typeface="+mn-cs"/>
              </a:rPr>
              <a:t>However, it is important to note that while policymakers, clinicians, researchers and patient support organizations are calling for patient self-advocacy more and more, they often do so in a way that unfairly places a disproportionate burden on patients to communicate their health and care needs. </a:t>
            </a:r>
          </a:p>
          <a:p>
            <a:r>
              <a:rPr lang="en-US" b="0" kern="1200" dirty="0">
                <a:effectLst/>
                <a:latin typeface="+mn-lt"/>
                <a:ea typeface="+mn-ea"/>
                <a:cs typeface="+mn-cs"/>
              </a:rPr>
              <a:t> </a:t>
            </a:r>
          </a:p>
          <a:p>
            <a:r>
              <a:rPr lang="en-US" b="0" kern="1200" dirty="0">
                <a:effectLst/>
                <a:latin typeface="+mn-lt"/>
                <a:ea typeface="+mn-ea"/>
                <a:cs typeface="+mn-cs"/>
              </a:rPr>
              <a:t>In cancer care, self-advocacy is often equated with a person “fighting” or “speaking up.” </a:t>
            </a:r>
          </a:p>
          <a:p>
            <a:endParaRPr lang="en-US" b="0" kern="1200" dirty="0">
              <a:effectLst/>
              <a:latin typeface="+mn-lt"/>
              <a:ea typeface="+mn-ea"/>
              <a:cs typeface="+mn-cs"/>
            </a:endParaRPr>
          </a:p>
          <a:p>
            <a:r>
              <a:rPr lang="en-US" b="0" kern="1200" dirty="0">
                <a:effectLst/>
                <a:latin typeface="+mn-lt"/>
                <a:ea typeface="+mn-ea"/>
                <a:cs typeface="+mn-cs"/>
              </a:rPr>
              <a:t>But it is important to realize that many individuals with cancer may not be equipped or feel comfortable doing so. </a:t>
            </a:r>
          </a:p>
          <a:p>
            <a:endParaRPr lang="en-US" b="0" kern="1200" dirty="0">
              <a:effectLst/>
              <a:latin typeface="+mn-lt"/>
              <a:ea typeface="+mn-ea"/>
              <a:cs typeface="+mn-cs"/>
            </a:endParaRPr>
          </a:p>
          <a:p>
            <a:r>
              <a:rPr lang="en-US" b="0" kern="1200" dirty="0">
                <a:effectLst/>
                <a:latin typeface="+mn-lt"/>
                <a:ea typeface="+mn-ea"/>
                <a:cs typeface="+mn-cs"/>
              </a:rPr>
              <a:t>Patients and their family members may be overwhelmed with information and shocked by the diagnosis. Patients may also worry about offending the provider by “challenging” them and be less comfortable in speaking up. </a:t>
            </a:r>
          </a:p>
          <a:p>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It is also important to recognize the role of culture and upbringing in how patients expect to communicate with providers. It may not occur to some patients that they can advocate for themselves.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The case of Willie Ramirez (mentioned in a previous lesson) is a good example of this. Willie’s doctor mistakenly treated him for a drug overdose rather than a brain hemorrhage, which caused him to become a quadriplegic.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Willie’s sister recalls: “The ER doc said to my mom that he thought it was drugs – that Willie’s condition looked like a drug overdose. My Mom was really upset that they said it was drugs.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My mom and I spoke to each other in Spanish. My brother was an all-star baseball player, an athlete. He was really concerned about taking care of his body. We couldn’t imagine that he would use drugs. But a doctor said it – and you tend to believe what a doctor says. So we didn’t protest.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We didn’t tell him this was impossible – that Willie never took drugs. In front of the doctor, we just said to each other in Spanish, ‘This just cannot be true.’”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As members of the healthcare team, it is important to remember and not underestimate the power dynamic between patients and providers.</a:t>
            </a:r>
            <a:r>
              <a:rPr lang="en-US" b="0" kern="1200" baseline="0" dirty="0">
                <a:effectLst/>
                <a:latin typeface="+mn-lt"/>
                <a:ea typeface="+mn-ea"/>
                <a:cs typeface="+mn-cs"/>
              </a:rPr>
              <a:t> S</a:t>
            </a:r>
            <a:r>
              <a:rPr lang="en-US" b="0" kern="1200" dirty="0">
                <a:effectLst/>
                <a:latin typeface="+mn-lt"/>
                <a:ea typeface="+mn-ea"/>
                <a:cs typeface="+mn-cs"/>
              </a:rPr>
              <a:t>ome patients may not feel comfortable challenging or contradicting an authority figure.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Instead of putting the responsibility for bringing up concerns on the patient and family, you can explicitly set expectations for a more equal relationship, and regularly ask for their input.</a:t>
            </a:r>
          </a:p>
          <a:p>
            <a:endParaRPr lang="en-US" b="0" kern="1200" dirty="0">
              <a:effectLst/>
              <a:latin typeface="+mn-lt"/>
              <a:ea typeface="+mn-ea"/>
              <a:cs typeface="+mn-cs"/>
            </a:endParaRPr>
          </a:p>
          <a:p>
            <a:r>
              <a:rPr lang="en-US" b="0" kern="1200" dirty="0">
                <a:effectLst/>
                <a:latin typeface="+mn-lt"/>
                <a:ea typeface="+mn-ea"/>
                <a:cs typeface="+mn-cs"/>
              </a:rPr>
              <a:t>Providers can also communicate in ways that signal their commitment to a partnership with patients to show they welcome and support patients advocating for themselves. </a:t>
            </a:r>
          </a:p>
          <a:p>
            <a:endParaRPr lang="en-US" b="0" kern="1200" dirty="0">
              <a:effectLst/>
              <a:latin typeface="+mn-lt"/>
              <a:ea typeface="+mn-ea"/>
              <a:cs typeface="+mn-cs"/>
            </a:endParaRPr>
          </a:p>
          <a:p>
            <a:r>
              <a:rPr lang="en-US" b="0" kern="1200" dirty="0">
                <a:effectLst/>
                <a:latin typeface="+mn-lt"/>
                <a:ea typeface="+mn-ea"/>
                <a:cs typeface="+mn-cs"/>
              </a:rPr>
              <a:t>As we discussed in a previous lesson, this could be through verbal cues like using a welcoming tone, not dominating the conversation and welcoming and inviting patient contributions. </a:t>
            </a:r>
          </a:p>
          <a:p>
            <a:r>
              <a:rPr lang="en-US" b="0" kern="1200" dirty="0">
                <a:effectLst/>
                <a:latin typeface="+mn-lt"/>
                <a:ea typeface="+mn-ea"/>
                <a:cs typeface="+mn-cs"/>
              </a:rPr>
              <a:t> </a:t>
            </a:r>
          </a:p>
          <a:p>
            <a:r>
              <a:rPr lang="en-US" b="0" kern="1200" dirty="0">
                <a:effectLst/>
                <a:latin typeface="+mn-lt"/>
                <a:ea typeface="+mn-ea"/>
                <a:cs typeface="+mn-cs"/>
              </a:rPr>
              <a:t>It is also important to realize that persons living with cancer may value or engage in self-advocacy differently at various times and depending on what concerns arise. Although we talk about self-advocacy positively, it is not helpful to impose expectations of a “model self-advocate” onto patients. </a:t>
            </a:r>
          </a:p>
          <a:p>
            <a:r>
              <a:rPr lang="en-US" b="0" kern="1200" dirty="0">
                <a:effectLst/>
                <a:latin typeface="+mn-lt"/>
                <a:ea typeface="+mn-ea"/>
                <a:cs typeface="+mn-cs"/>
              </a:rPr>
              <a:t> </a:t>
            </a:r>
          </a:p>
          <a:p>
            <a:r>
              <a:rPr lang="en-US" b="0" kern="1200" dirty="0">
                <a:effectLst/>
                <a:latin typeface="+mn-lt"/>
                <a:ea typeface="+mn-ea"/>
                <a:cs typeface="+mn-cs"/>
              </a:rPr>
              <a:t>The role self-advocacy plays and how it looks in a patient’s cancer care will differ for each patient. This makes sense, because self-advocacy entails promoting a patient’s own needs, priorities, and values, not those of their health care providers.</a:t>
            </a:r>
          </a:p>
          <a:p>
            <a:endParaRPr lang="en-US" sz="18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303</a:t>
            </a:fld>
            <a:endParaRPr lang="en-US"/>
          </a:p>
        </p:txBody>
      </p:sp>
    </p:spTree>
    <p:extLst>
      <p:ext uri="{BB962C8B-B14F-4D97-AF65-F5344CB8AC3E}">
        <p14:creationId xmlns:p14="http://schemas.microsoft.com/office/powerpoint/2010/main" val="16816127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304</a:t>
            </a:fld>
            <a:endParaRPr lang="en-US"/>
          </a:p>
        </p:txBody>
      </p:sp>
    </p:spTree>
    <p:extLst>
      <p:ext uri="{BB962C8B-B14F-4D97-AF65-F5344CB8AC3E}">
        <p14:creationId xmlns:p14="http://schemas.microsoft.com/office/powerpoint/2010/main" val="46287536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Certain factors lay the foundation for patient self-advocacy. Patients have personal factors that drive their participation in self-advocacy. These factors include self-awareness and motivation to engage in conversations about their priorities and needs in the health care setting. </a:t>
            </a:r>
          </a:p>
          <a:p>
            <a:r>
              <a:rPr lang="en-US" kern="1200" dirty="0">
                <a:effectLst/>
                <a:latin typeface="+mn-lt"/>
                <a:ea typeface="+mn-ea"/>
                <a:cs typeface="+mn-cs"/>
              </a:rPr>
              <a:t> </a:t>
            </a:r>
          </a:p>
          <a:p>
            <a:r>
              <a:rPr lang="en-US" kern="1200" dirty="0">
                <a:effectLst/>
                <a:latin typeface="+mn-lt"/>
                <a:ea typeface="+mn-ea"/>
                <a:cs typeface="+mn-cs"/>
              </a:rPr>
              <a:t>Patients also need skills to have these conversations, which include being able to communicate, seek information and solve problems together with health care professionals. </a:t>
            </a:r>
          </a:p>
          <a:p>
            <a:r>
              <a:rPr lang="en-US" kern="1200" dirty="0">
                <a:effectLst/>
                <a:latin typeface="+mn-lt"/>
                <a:ea typeface="+mn-ea"/>
                <a:cs typeface="+mn-cs"/>
              </a:rPr>
              <a:t> </a:t>
            </a:r>
          </a:p>
          <a:p>
            <a:r>
              <a:rPr lang="en-US" kern="1200" dirty="0">
                <a:effectLst/>
                <a:latin typeface="+mn-lt"/>
                <a:ea typeface="+mn-ea"/>
                <a:cs typeface="+mn-cs"/>
              </a:rPr>
              <a:t>Finally, patients need to be able to seek out and get support to prepare them to have these conversations. This can be through informal support such as loved ones or formal support such as support or cancer advocacy groups. </a:t>
            </a:r>
          </a:p>
          <a:p>
            <a:r>
              <a:rPr lang="en-US" kern="1200" dirty="0">
                <a:effectLst/>
                <a:latin typeface="+mn-lt"/>
                <a:ea typeface="+mn-ea"/>
                <a:cs typeface="+mn-cs"/>
              </a:rPr>
              <a:t> </a:t>
            </a:r>
          </a:p>
          <a:p>
            <a:r>
              <a:rPr lang="en-US" kern="1200" dirty="0">
                <a:effectLst/>
                <a:latin typeface="+mn-lt"/>
                <a:ea typeface="+mn-ea"/>
                <a:cs typeface="+mn-cs"/>
              </a:rPr>
              <a:t>The cancer care team plays an important part in helping cancer patients gain the skills, resources and supports they need to engage in self-advocacy. </a:t>
            </a:r>
          </a:p>
          <a:p>
            <a:r>
              <a:rPr lang="en-US" kern="1200" dirty="0">
                <a:effectLst/>
                <a:latin typeface="+mn-lt"/>
                <a:ea typeface="+mn-ea"/>
                <a:cs typeface="+mn-cs"/>
              </a:rPr>
              <a:t> </a:t>
            </a:r>
          </a:p>
          <a:p>
            <a:r>
              <a:rPr lang="en-US" kern="1200" dirty="0">
                <a:effectLst/>
                <a:latin typeface="+mn-lt"/>
                <a:ea typeface="+mn-ea"/>
                <a:cs typeface="+mn-cs"/>
              </a:rPr>
              <a:t>Team members can elicit patients’ values through honest discussions of priorities, concerns and questions. Once these values and priorities are known, providers can work with patients and their loved ones to include these factors when making care decisions.</a:t>
            </a:r>
          </a:p>
          <a:p>
            <a:r>
              <a:rPr lang="en-US" kern="1200" dirty="0">
                <a:effectLst/>
                <a:latin typeface="+mn-lt"/>
                <a:ea typeface="+mn-ea"/>
                <a:cs typeface="+mn-cs"/>
              </a:rPr>
              <a:t> </a:t>
            </a:r>
          </a:p>
          <a:p>
            <a:r>
              <a:rPr lang="en-US" kern="1200" dirty="0">
                <a:effectLst/>
                <a:latin typeface="+mn-lt"/>
                <a:ea typeface="+mn-ea"/>
                <a:cs typeface="+mn-cs"/>
              </a:rPr>
              <a:t>As discussed in the previous lesson, the care team can aid communication by providing patients and their loved ones with information that is accessible and understandable or incorporate interpretation services. </a:t>
            </a:r>
          </a:p>
          <a:p>
            <a:endParaRPr lang="en-US" kern="1200" dirty="0">
              <a:effectLst/>
              <a:latin typeface="+mn-lt"/>
              <a:ea typeface="+mn-ea"/>
              <a:cs typeface="+mn-cs"/>
            </a:endParaRPr>
          </a:p>
          <a:p>
            <a:r>
              <a:rPr lang="en-US" kern="1200" dirty="0">
                <a:effectLst/>
                <a:latin typeface="+mn-lt"/>
                <a:ea typeface="+mn-ea"/>
                <a:cs typeface="+mn-cs"/>
              </a:rPr>
              <a:t>Navigators, patient advocates or other team members can also direct patients to formal support communities or assist patients in navigating the health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305</a:t>
            </a:fld>
            <a:endParaRPr lang="en-US"/>
          </a:p>
        </p:txBody>
      </p:sp>
    </p:spTree>
    <p:extLst>
      <p:ext uri="{BB962C8B-B14F-4D97-AF65-F5344CB8AC3E}">
        <p14:creationId xmlns:p14="http://schemas.microsoft.com/office/powerpoint/2010/main" val="383334875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306</a:t>
            </a:fld>
            <a:endParaRPr lang="en-US"/>
          </a:p>
        </p:txBody>
      </p:sp>
    </p:spTree>
    <p:extLst>
      <p:ext uri="{BB962C8B-B14F-4D97-AF65-F5344CB8AC3E}">
        <p14:creationId xmlns:p14="http://schemas.microsoft.com/office/powerpoint/2010/main" val="2396712547"/>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Sometimes, however, people living with cancer feel their providers do not help them, manage uncertainty, respond to their emotional needs, make sure they understand their health</a:t>
            </a:r>
            <a:r>
              <a:rPr lang="en-US" kern="1200" baseline="0" dirty="0">
                <a:effectLst/>
                <a:latin typeface="+mn-lt"/>
                <a:ea typeface="+mn-ea"/>
                <a:cs typeface="+mn-cs"/>
              </a:rPr>
              <a:t> and </a:t>
            </a:r>
            <a:r>
              <a:rPr lang="en-US" kern="1200" dirty="0">
                <a:effectLst/>
                <a:latin typeface="+mn-lt"/>
                <a:ea typeface="+mn-ea"/>
                <a:cs typeface="+mn-cs"/>
              </a:rPr>
              <a:t>care or involve them in decisions-- all of which are components of effective cancer communication, based on the NCI model presented in a previous lesson.</a:t>
            </a:r>
          </a:p>
          <a:p>
            <a:r>
              <a:rPr lang="en-US" kern="1200" dirty="0">
                <a:effectLst/>
                <a:latin typeface="+mn-lt"/>
                <a:ea typeface="+mn-ea"/>
                <a:cs typeface="+mn-cs"/>
              </a:rPr>
              <a:t> </a:t>
            </a:r>
          </a:p>
          <a:p>
            <a:r>
              <a:rPr lang="en-US" kern="1200" dirty="0">
                <a:effectLst/>
                <a:latin typeface="+mn-lt"/>
                <a:ea typeface="+mn-ea"/>
                <a:cs typeface="+mn-cs"/>
              </a:rPr>
              <a:t>Supporting self-advocacy and meeting communication needs is particularly important when serving vulnerable populations. </a:t>
            </a:r>
          </a:p>
          <a:p>
            <a:r>
              <a:rPr lang="en-US" kern="1200" dirty="0">
                <a:effectLst/>
                <a:latin typeface="+mn-lt"/>
                <a:ea typeface="+mn-ea"/>
                <a:cs typeface="+mn-cs"/>
              </a:rPr>
              <a:t>  </a:t>
            </a:r>
          </a:p>
          <a:p>
            <a:r>
              <a:rPr lang="en-US" kern="1200" dirty="0">
                <a:effectLst/>
                <a:latin typeface="+mn-lt"/>
                <a:ea typeface="+mn-ea"/>
                <a:cs typeface="+mn-cs"/>
              </a:rPr>
              <a:t>As we’ve talked about, self-advocacy allows patients to:</a:t>
            </a:r>
          </a:p>
          <a:p>
            <a:pPr marL="171450" lvl="0" indent="-171450">
              <a:buFont typeface="Arial" panose="020B0604020202020204" pitchFamily="34" charset="0"/>
              <a:buChar char="•"/>
            </a:pPr>
            <a:r>
              <a:rPr lang="en-US" kern="1200" dirty="0">
                <a:effectLst/>
                <a:latin typeface="+mn-lt"/>
                <a:ea typeface="+mn-ea"/>
                <a:cs typeface="+mn-cs"/>
              </a:rPr>
              <a:t>express their values and preferences</a:t>
            </a:r>
          </a:p>
          <a:p>
            <a:pPr marL="171450" lvl="0" indent="-171450">
              <a:buFont typeface="Arial" panose="020B0604020202020204" pitchFamily="34" charset="0"/>
              <a:buChar char="•"/>
            </a:pPr>
            <a:r>
              <a:rPr lang="en-US" kern="1200" dirty="0">
                <a:effectLst/>
                <a:latin typeface="+mn-lt"/>
                <a:ea typeface="+mn-ea"/>
                <a:cs typeface="+mn-cs"/>
              </a:rPr>
              <a:t>make joint care decisions with their health care providers, and</a:t>
            </a:r>
          </a:p>
          <a:p>
            <a:pPr marL="171450" lvl="0" indent="-171450">
              <a:buFont typeface="Arial" panose="020B0604020202020204" pitchFamily="34" charset="0"/>
              <a:buChar char="•"/>
            </a:pPr>
            <a:r>
              <a:rPr lang="en-US" kern="1200" dirty="0">
                <a:effectLst/>
                <a:latin typeface="+mn-lt"/>
                <a:ea typeface="+mn-ea"/>
                <a:cs typeface="+mn-cs"/>
              </a:rPr>
              <a:t>use resources to support their care and health management.  </a:t>
            </a:r>
          </a:p>
          <a:p>
            <a:r>
              <a:rPr lang="en-US" kern="1200" dirty="0">
                <a:effectLst/>
                <a:latin typeface="+mn-lt"/>
                <a:ea typeface="+mn-ea"/>
                <a:cs typeface="+mn-cs"/>
              </a:rPr>
              <a:t> </a:t>
            </a:r>
          </a:p>
          <a:p>
            <a:r>
              <a:rPr lang="en-US" kern="1200" dirty="0">
                <a:effectLst/>
                <a:latin typeface="+mn-lt"/>
                <a:ea typeface="+mn-ea"/>
                <a:cs typeface="+mn-cs"/>
              </a:rPr>
              <a:t>Health care professionals support patients in advocating for themselves by using effective and open communication through tactics like motivational interviewing. This involves eliciting patients’ and family members’ priorities, concerns and questions so that they can be integrated into decision-making. </a:t>
            </a:r>
          </a:p>
          <a:p>
            <a:r>
              <a:rPr lang="en-US" kern="1200" dirty="0">
                <a:effectLst/>
                <a:latin typeface="+mn-lt"/>
                <a:ea typeface="+mn-ea"/>
                <a:cs typeface="+mn-cs"/>
              </a:rPr>
              <a:t> </a:t>
            </a:r>
          </a:p>
          <a:p>
            <a:r>
              <a:rPr lang="en-US" kern="1200" dirty="0">
                <a:effectLst/>
                <a:latin typeface="+mn-lt"/>
                <a:ea typeface="+mn-ea"/>
                <a:cs typeface="+mn-cs"/>
              </a:rPr>
              <a:t>Therefore, by health care professionals supporting patient self-advocacy and patients engaging in self-advocacy, a key short-term outcome is improved: patient-provider communication in cancer care. </a:t>
            </a:r>
          </a:p>
          <a:p>
            <a:r>
              <a:rPr lang="en-US" kern="1200" dirty="0">
                <a:effectLst/>
                <a:latin typeface="+mn-lt"/>
                <a:ea typeface="+mn-ea"/>
                <a:cs typeface="+mn-cs"/>
              </a:rPr>
              <a:t> </a:t>
            </a:r>
          </a:p>
          <a:p>
            <a:r>
              <a:rPr lang="en-US" kern="1200" dirty="0">
                <a:effectLst/>
                <a:latin typeface="+mn-lt"/>
                <a:ea typeface="+mn-ea"/>
                <a:cs typeface="+mn-cs"/>
              </a:rPr>
              <a:t>As noted before, long-term outcomes associated with self-advocacy include improved patient-provider relationship, greater patient satisfaction, more efficient health care delivery, better patient self-management of health and improved health outcomes.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8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307</a:t>
            </a:fld>
            <a:endParaRPr lang="en-US"/>
          </a:p>
        </p:txBody>
      </p:sp>
    </p:spTree>
    <p:extLst>
      <p:ext uri="{BB962C8B-B14F-4D97-AF65-F5344CB8AC3E}">
        <p14:creationId xmlns:p14="http://schemas.microsoft.com/office/powerpoint/2010/main" val="243925381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308</a:t>
            </a:fld>
            <a:endParaRPr lang="en-US"/>
          </a:p>
        </p:txBody>
      </p:sp>
    </p:spTree>
    <p:extLst>
      <p:ext uri="{BB962C8B-B14F-4D97-AF65-F5344CB8AC3E}">
        <p14:creationId xmlns:p14="http://schemas.microsoft.com/office/powerpoint/2010/main" val="244112787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For those patients who are able and want to engage in self-advocacy, there are tools that providers can use to support patients in participating in their care, such as the Teach Back method.</a:t>
            </a:r>
          </a:p>
          <a:p>
            <a:r>
              <a:rPr lang="en-US" kern="1200" dirty="0">
                <a:effectLst/>
                <a:latin typeface="+mn-lt"/>
                <a:ea typeface="+mn-ea"/>
                <a:cs typeface="+mn-cs"/>
              </a:rPr>
              <a:t> </a:t>
            </a:r>
          </a:p>
          <a:p>
            <a:r>
              <a:rPr lang="en-US" kern="1200" dirty="0">
                <a:effectLst/>
                <a:latin typeface="+mn-lt"/>
                <a:ea typeface="+mn-ea"/>
                <a:cs typeface="+mn-cs"/>
              </a:rPr>
              <a:t>Educational materials and tools like decision aids and question prompts can guide patients in considering what is important to them. A good example is a set of questions created by the National Coalition for Cancer Survivorship for patients to consider before engaging in shared decision-making with their providers.</a:t>
            </a:r>
          </a:p>
          <a:p>
            <a:r>
              <a:rPr lang="en-US" kern="1200" dirty="0">
                <a:effectLst/>
                <a:latin typeface="+mn-lt"/>
                <a:ea typeface="+mn-ea"/>
                <a:cs typeface="+mn-cs"/>
              </a:rPr>
              <a:t> </a:t>
            </a:r>
          </a:p>
          <a:p>
            <a:r>
              <a:rPr lang="en-US" kern="1200" dirty="0">
                <a:effectLst/>
                <a:latin typeface="+mn-lt"/>
                <a:ea typeface="+mn-ea"/>
                <a:cs typeface="+mn-cs"/>
              </a:rPr>
              <a:t>Questions include:</a:t>
            </a:r>
          </a:p>
          <a:p>
            <a:pPr marL="171450" indent="-171450">
              <a:buFont typeface="Arial" panose="020B0604020202020204" pitchFamily="34" charset="0"/>
              <a:buChar char="•"/>
            </a:pPr>
            <a:r>
              <a:rPr lang="en-US" kern="1200" dirty="0">
                <a:effectLst/>
                <a:latin typeface="+mn-lt"/>
                <a:ea typeface="+mn-ea"/>
                <a:cs typeface="+mn-cs"/>
              </a:rPr>
              <a:t>Is there any evidence the cancer has spread? What is the stage of the disease?</a:t>
            </a:r>
          </a:p>
          <a:p>
            <a:pPr marL="171450" indent="-171450">
              <a:buFont typeface="Arial" panose="020B0604020202020204" pitchFamily="34" charset="0"/>
              <a:buChar char="•"/>
            </a:pPr>
            <a:r>
              <a:rPr lang="en-US" kern="1200" dirty="0">
                <a:effectLst/>
                <a:latin typeface="+mn-lt"/>
                <a:ea typeface="+mn-ea"/>
                <a:cs typeface="+mn-cs"/>
              </a:rPr>
              <a:t>What new treatments are being studied? Would a clinical trial be appropriate for me?</a:t>
            </a:r>
          </a:p>
          <a:p>
            <a:pPr marL="171450" indent="-171450">
              <a:buFont typeface="Arial" panose="020B0604020202020204" pitchFamily="34" charset="0"/>
              <a:buChar char="•"/>
            </a:pPr>
            <a:r>
              <a:rPr lang="en-US" kern="1200" dirty="0">
                <a:effectLst/>
                <a:latin typeface="+mn-lt"/>
                <a:ea typeface="+mn-ea"/>
                <a:cs typeface="+mn-cs"/>
              </a:rPr>
              <a:t>What are the expected benefits of each kind of treatment? What are the risks and possible side effects?</a:t>
            </a:r>
          </a:p>
          <a:p>
            <a:pPr marL="171450" indent="-171450">
              <a:buFont typeface="Arial" panose="020B0604020202020204" pitchFamily="34" charset="0"/>
              <a:buChar char="•"/>
            </a:pPr>
            <a:r>
              <a:rPr lang="en-US" kern="1200" dirty="0">
                <a:effectLst/>
                <a:latin typeface="+mn-lt"/>
                <a:ea typeface="+mn-ea"/>
                <a:cs typeface="+mn-cs"/>
              </a:rPr>
              <a:t>Is infertility a side effect of cancer treatment? Can anything be done about it?</a:t>
            </a:r>
          </a:p>
          <a:p>
            <a:pPr marL="171450" indent="-171450">
              <a:buFont typeface="Arial" panose="020B0604020202020204" pitchFamily="34" charset="0"/>
              <a:buChar char="•"/>
            </a:pPr>
            <a:r>
              <a:rPr lang="en-US" kern="1200" dirty="0">
                <a:effectLst/>
                <a:latin typeface="+mn-lt"/>
                <a:ea typeface="+mn-ea"/>
                <a:cs typeface="+mn-cs"/>
              </a:rPr>
              <a:t>How often will I have treatments? How long will treatment last?</a:t>
            </a:r>
          </a:p>
          <a:p>
            <a:pPr marL="171450" indent="-171450">
              <a:buFont typeface="Arial" panose="020B0604020202020204" pitchFamily="34" charset="0"/>
              <a:buChar char="•"/>
            </a:pPr>
            <a:r>
              <a:rPr lang="en-US" kern="1200" dirty="0">
                <a:effectLst/>
                <a:latin typeface="+mn-lt"/>
                <a:ea typeface="+mn-ea"/>
                <a:cs typeface="+mn-cs"/>
              </a:rPr>
              <a:t>What is treatment likely to cost?</a:t>
            </a:r>
          </a:p>
          <a:p>
            <a:r>
              <a:rPr lang="en-US" kern="1200" dirty="0">
                <a:effectLst/>
                <a:latin typeface="+mn-lt"/>
                <a:ea typeface="+mn-ea"/>
                <a:cs typeface="+mn-cs"/>
              </a:rPr>
              <a:t> </a:t>
            </a:r>
          </a:p>
          <a:p>
            <a:r>
              <a:rPr lang="en-US" kern="1200" dirty="0">
                <a:effectLst/>
                <a:latin typeface="+mn-lt"/>
                <a:ea typeface="+mn-ea"/>
                <a:cs typeface="+mn-cs"/>
              </a:rPr>
              <a:t>Patient advocates also recommend that providers consider framing their discussions with patients in ways that answer questions like: </a:t>
            </a:r>
          </a:p>
          <a:p>
            <a:pPr marL="171450" lvl="0" indent="-171450">
              <a:buFont typeface="Arial" panose="020B0604020202020204" pitchFamily="34" charset="0"/>
              <a:buChar char="•"/>
            </a:pPr>
            <a:r>
              <a:rPr lang="en-US" kern="1200" dirty="0">
                <a:effectLst/>
                <a:latin typeface="+mn-lt"/>
                <a:ea typeface="+mn-ea"/>
                <a:cs typeface="+mn-cs"/>
              </a:rPr>
              <a:t>“What does my diagnosis mean?”</a:t>
            </a:r>
          </a:p>
          <a:p>
            <a:pPr marL="171450" lvl="0" indent="-171450">
              <a:buFont typeface="Arial" panose="020B0604020202020204" pitchFamily="34" charset="0"/>
              <a:buChar char="•"/>
            </a:pPr>
            <a:r>
              <a:rPr lang="en-US" kern="1200" dirty="0">
                <a:effectLst/>
                <a:latin typeface="+mn-lt"/>
                <a:ea typeface="+mn-ea"/>
                <a:cs typeface="+mn-cs"/>
              </a:rPr>
              <a:t>What is my prognosis?”</a:t>
            </a:r>
          </a:p>
          <a:p>
            <a:pPr marL="171450" lvl="0" indent="-171450">
              <a:buFont typeface="Arial" panose="020B0604020202020204" pitchFamily="34" charset="0"/>
              <a:buChar char="•"/>
            </a:pPr>
            <a:r>
              <a:rPr lang="en-US" kern="1200" dirty="0">
                <a:effectLst/>
                <a:latin typeface="+mn-lt"/>
                <a:ea typeface="+mn-ea"/>
                <a:cs typeface="+mn-cs"/>
              </a:rPr>
              <a:t>“What should I expect during treatment?” and </a:t>
            </a:r>
          </a:p>
          <a:p>
            <a:pPr marL="171450" lvl="0" indent="-171450">
              <a:buFont typeface="Arial" panose="020B0604020202020204" pitchFamily="34" charset="0"/>
              <a:buChar char="•"/>
            </a:pPr>
            <a:r>
              <a:rPr lang="en-US" kern="1200" dirty="0">
                <a:effectLst/>
                <a:latin typeface="+mn-lt"/>
                <a:ea typeface="+mn-ea"/>
                <a:cs typeface="+mn-cs"/>
              </a:rPr>
              <a:t>“How will I know if the treatment is working?”</a:t>
            </a:r>
          </a:p>
          <a:p>
            <a:r>
              <a:rPr lang="en-US" kern="1200" dirty="0">
                <a:effectLst/>
                <a:latin typeface="+mn-lt"/>
                <a:ea typeface="+mn-ea"/>
                <a:cs typeface="+mn-cs"/>
              </a:rPr>
              <a:t> </a:t>
            </a:r>
          </a:p>
          <a:p>
            <a:r>
              <a:rPr lang="en-US" kern="1200" dirty="0">
                <a:effectLst/>
                <a:latin typeface="+mn-lt"/>
                <a:ea typeface="+mn-ea"/>
                <a:cs typeface="+mn-cs"/>
              </a:rPr>
              <a:t>In addition to using tools and resources highlighted in the LMS, providers should consider more generally how to handle the power imbalance that exists between patients and providers and how to facilitate an environment that conveys trust, mutual respect and partnership, which we will cover in the next module. </a:t>
            </a:r>
          </a:p>
          <a:p>
            <a:endParaRPr lang="en-US" sz="18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309</a:t>
            </a:fld>
            <a:endParaRPr lang="en-US"/>
          </a:p>
        </p:txBody>
      </p:sp>
    </p:spTree>
    <p:extLst>
      <p:ext uri="{BB962C8B-B14F-4D97-AF65-F5344CB8AC3E}">
        <p14:creationId xmlns:p14="http://schemas.microsoft.com/office/powerpoint/2010/main" val="285119122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310</a:t>
            </a:fld>
            <a:endParaRPr lang="en-US"/>
          </a:p>
        </p:txBody>
      </p:sp>
    </p:spTree>
    <p:extLst>
      <p:ext uri="{BB962C8B-B14F-4D97-AF65-F5344CB8AC3E}">
        <p14:creationId xmlns:p14="http://schemas.microsoft.com/office/powerpoint/2010/main" val="491746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32</a:t>
            </a:fld>
            <a:endParaRPr lang="en-US" dirty="0"/>
          </a:p>
        </p:txBody>
      </p:sp>
    </p:spTree>
    <p:extLst>
      <p:ext uri="{BB962C8B-B14F-4D97-AF65-F5344CB8AC3E}">
        <p14:creationId xmlns:p14="http://schemas.microsoft.com/office/powerpoint/2010/main" val="86669621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mn-lt"/>
                <a:ea typeface="+mn-ea"/>
                <a:cs typeface="+mn-cs"/>
              </a:rPr>
              <a:t>In this lesson, you learned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Define patient self-advocacy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latin typeface="+mn-lt"/>
                <a:ea typeface="+mn-ea"/>
                <a:cs typeface="+mn-cs"/>
              </a:rPr>
              <a:t>Identify strategies to counsel and educate patients and their loved ones to engage in self-advocacy across the cancer care continuum</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311</a:t>
            </a:fld>
            <a:endParaRPr lang="en-US"/>
          </a:p>
        </p:txBody>
      </p:sp>
    </p:spTree>
    <p:extLst>
      <p:ext uri="{BB962C8B-B14F-4D97-AF65-F5344CB8AC3E}">
        <p14:creationId xmlns:p14="http://schemas.microsoft.com/office/powerpoint/2010/main" val="1608522303"/>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8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312</a:t>
            </a:fld>
            <a:endParaRPr lang="en-US"/>
          </a:p>
        </p:txBody>
      </p:sp>
    </p:spTree>
    <p:extLst>
      <p:ext uri="{BB962C8B-B14F-4D97-AF65-F5344CB8AC3E}">
        <p14:creationId xmlns:p14="http://schemas.microsoft.com/office/powerpoint/2010/main" val="393674414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313</a:t>
            </a:fld>
            <a:endParaRPr lang="en-US"/>
          </a:p>
        </p:txBody>
      </p:sp>
    </p:spTree>
    <p:extLst>
      <p:ext uri="{BB962C8B-B14F-4D97-AF65-F5344CB8AC3E}">
        <p14:creationId xmlns:p14="http://schemas.microsoft.com/office/powerpoint/2010/main" val="1866975330"/>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600" kern="1200" dirty="0">
                <a:solidFill>
                  <a:schemeClr val="tx1"/>
                </a:solidFill>
                <a:effectLst/>
                <a:latin typeface="+mn-lt"/>
                <a:ea typeface="+mn-ea"/>
                <a:cs typeface="+mn-cs"/>
              </a:rPr>
              <a:t>Welcome to Module 5, Lesson 1: Strategies for Health Care Professionals to Promote Culturally Competent Cancer Care.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8AF9B5-D8FF-462F-8F03-FED22E4B7280}"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88809100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a:t>
            </a:r>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188251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effectLst/>
                <a:latin typeface="+mn-lt"/>
                <a:ea typeface="+mn-ea"/>
                <a:cs typeface="+mn-cs"/>
              </a:rPr>
              <a:t>After completing this lesson, you will be able to:</a:t>
            </a:r>
          </a:p>
          <a:p>
            <a:pPr marL="171450" lvl="0" indent="-171450">
              <a:buFont typeface="Arial" panose="020B0604020202020204" pitchFamily="34" charset="0"/>
              <a:buChar char="•"/>
            </a:pPr>
            <a:r>
              <a:rPr lang="en-US" sz="1600" dirty="0"/>
              <a:t>Describe the influence of various cultural norms, preferences, needs and experiences on patients’ interactions with the health care system</a:t>
            </a:r>
          </a:p>
          <a:p>
            <a:pPr marL="171450" lvl="0" indent="-171450">
              <a:buFont typeface="Arial" panose="020B0604020202020204" pitchFamily="34" charset="0"/>
              <a:buChar char="•"/>
            </a:pPr>
            <a:r>
              <a:rPr lang="en-US" sz="1600" dirty="0"/>
              <a:t>Discuss strategies for culturally respectful and affirming interpersonal exchanges with patients</a:t>
            </a:r>
          </a:p>
          <a:p>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96521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Cultural competency in health care has been described as “the ability of systems to provide care to patients with diverse values, beliefs and behaviors, including tailoring delivery to meet patients’ social, cultural, and linguistic needs.” </a:t>
            </a:r>
          </a:p>
          <a:p>
            <a:r>
              <a:rPr lang="en-US" kern="1200" dirty="0">
                <a:effectLst/>
                <a:latin typeface="+mn-lt"/>
                <a:ea typeface="+mn-ea"/>
                <a:cs typeface="+mn-cs"/>
              </a:rPr>
              <a:t> </a:t>
            </a:r>
          </a:p>
          <a:p>
            <a:r>
              <a:rPr lang="en-US" kern="1200" dirty="0">
                <a:effectLst/>
                <a:latin typeface="+mn-lt"/>
                <a:ea typeface="+mn-ea"/>
                <a:cs typeface="+mn-cs"/>
              </a:rPr>
              <a:t>Up until this point in the training, we have highlighted the second part of this definition – the social, cultural and linguistic needs of patients – and presented strategies to address them. The figure on the screen highlights strategies we have presented in the course thus far [pause here ]. </a:t>
            </a:r>
          </a:p>
          <a:p>
            <a:r>
              <a:rPr lang="en-US" kern="1200" dirty="0">
                <a:effectLst/>
                <a:latin typeface="+mn-lt"/>
                <a:ea typeface="+mn-ea"/>
                <a:cs typeface="+mn-cs"/>
              </a:rPr>
              <a:t> </a:t>
            </a:r>
          </a:p>
          <a:p>
            <a:r>
              <a:rPr lang="en-US" kern="1200" dirty="0">
                <a:effectLst/>
                <a:latin typeface="+mn-lt"/>
                <a:ea typeface="+mn-ea"/>
                <a:cs typeface="+mn-cs"/>
              </a:rPr>
              <a:t>In this lesson, we will look at the first half of the definition of cultural competency – providing care to patients with diverse values, beliefs and behaviors.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518424"/>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318</a:t>
            </a:fld>
            <a:endParaRPr lang="en-US"/>
          </a:p>
        </p:txBody>
      </p:sp>
    </p:spTree>
    <p:extLst>
      <p:ext uri="{BB962C8B-B14F-4D97-AF65-F5344CB8AC3E}">
        <p14:creationId xmlns:p14="http://schemas.microsoft.com/office/powerpoint/2010/main" val="367499098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FD98E5-50D6-4F22-953F-F230CD5C0F71}" type="slidenum">
              <a:rPr lang="en-US" smtClean="0"/>
              <a:t>319</a:t>
            </a:fld>
            <a:endParaRPr lang="en-US"/>
          </a:p>
        </p:txBody>
      </p:sp>
    </p:spTree>
    <p:extLst>
      <p:ext uri="{BB962C8B-B14F-4D97-AF65-F5344CB8AC3E}">
        <p14:creationId xmlns:p14="http://schemas.microsoft.com/office/powerpoint/2010/main" val="1670238440"/>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 ability to provide health care services in ways that respect different cultural needs and preferences is critical. Often patients can have negative experiences when providers, administrators and health care organization do not consider culture. </a:t>
            </a:r>
          </a:p>
          <a:p>
            <a:r>
              <a:rPr lang="en-US" kern="1200" dirty="0">
                <a:effectLst/>
                <a:latin typeface="+mn-lt"/>
                <a:ea typeface="+mn-ea"/>
                <a:cs typeface="+mn-cs"/>
              </a:rPr>
              <a:t> </a:t>
            </a:r>
          </a:p>
          <a:p>
            <a:r>
              <a:rPr lang="en-US" kern="1200" dirty="0">
                <a:effectLst/>
                <a:latin typeface="+mn-lt"/>
                <a:ea typeface="+mn-ea"/>
                <a:cs typeface="+mn-cs"/>
              </a:rPr>
              <a:t>Taking steps to become culturally competent is important for anyone who works in a health care setting.  It directly relates to the ability to respect and engage culturally and ethnically diverse patients during interactions and help patients build trust with providers to result in effective care.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046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The research community also risks not</a:t>
            </a:r>
            <a:r>
              <a:rPr lang="en-US" kern="1200" baseline="0" dirty="0">
                <a:solidFill>
                  <a:schemeClr val="tx1"/>
                </a:solidFill>
                <a:effectLst/>
                <a:latin typeface="+mn-lt"/>
                <a:ea typeface="+mn-ea"/>
                <a:cs typeface="+mn-cs"/>
              </a:rPr>
              <a:t> fully uncovering </a:t>
            </a:r>
            <a:r>
              <a:rPr lang="en-US" kern="1200" dirty="0">
                <a:solidFill>
                  <a:schemeClr val="tx1"/>
                </a:solidFill>
                <a:effectLst/>
                <a:latin typeface="+mn-lt"/>
                <a:ea typeface="+mn-ea"/>
                <a:cs typeface="+mn-cs"/>
              </a:rPr>
              <a:t>health disparities when it does not collect data about minority populations.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This occurs when researchers do not ask individuals if they identify with a minority community or make assumptions about a person’s race or ethnicity. For instance, health agencies generally do not ask questions about individuals’ sexual orientation or gender identity in their data collection.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Therefore, findings cannot fully</a:t>
            </a:r>
            <a:r>
              <a:rPr lang="en-US" kern="1200" baseline="0" dirty="0">
                <a:solidFill>
                  <a:schemeClr val="tx1"/>
                </a:solidFill>
                <a:effectLst/>
                <a:latin typeface="+mn-lt"/>
                <a:ea typeface="+mn-ea"/>
                <a:cs typeface="+mn-cs"/>
              </a:rPr>
              <a:t> and accurately </a:t>
            </a:r>
            <a:r>
              <a:rPr lang="en-US" kern="1200" dirty="0">
                <a:solidFill>
                  <a:schemeClr val="tx1"/>
                </a:solidFill>
                <a:effectLst/>
                <a:latin typeface="+mn-lt"/>
                <a:ea typeface="+mn-ea"/>
                <a:cs typeface="+mn-cs"/>
              </a:rPr>
              <a:t>highlight the specific experiences of LGBTQI individuals compared with non-LGBTQI individuals. The</a:t>
            </a:r>
            <a:r>
              <a:rPr lang="en-US" kern="1200" baseline="0" dirty="0">
                <a:solidFill>
                  <a:schemeClr val="tx1"/>
                </a:solidFill>
                <a:effectLst/>
                <a:latin typeface="+mn-lt"/>
                <a:ea typeface="+mn-ea"/>
                <a:cs typeface="+mn-cs"/>
              </a:rPr>
              <a:t> result is that</a:t>
            </a:r>
            <a:r>
              <a:rPr lang="en-US" kern="1200" dirty="0">
                <a:solidFill>
                  <a:schemeClr val="tx1"/>
                </a:solidFill>
                <a:effectLst/>
                <a:latin typeface="+mn-lt"/>
                <a:ea typeface="+mn-ea"/>
                <a:cs typeface="+mn-cs"/>
              </a:rPr>
              <a:t> we have not yet been able to fully determine the cancer risk and incidence for people who identify as LGBTQI.</a:t>
            </a:r>
            <a:r>
              <a:rPr lang="en-US" kern="1200" baseline="30000" dirty="0">
                <a:solidFill>
                  <a:schemeClr val="tx1"/>
                </a:solidFill>
                <a:effectLst/>
                <a:latin typeface="+mn-lt"/>
                <a:ea typeface="+mn-ea"/>
                <a:cs typeface="+mn-cs"/>
              </a:rPr>
              <a:t> </a:t>
            </a:r>
            <a:r>
              <a:rPr lang="en-US"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This consideration of individuals’ sexual and gender minority status is also important because it should be considered alongside</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other important patient information—like socioeconomic experiences, race, ethnicity, geographic location and health literacy level.</a:t>
            </a:r>
            <a:r>
              <a:rPr lang="en-US" kern="1200" baseline="0" dirty="0">
                <a:solidFill>
                  <a:schemeClr val="tx1"/>
                </a:solidFill>
                <a:effectLst/>
                <a:latin typeface="+mn-lt"/>
                <a:ea typeface="+mn-ea"/>
                <a:cs typeface="+mn-cs"/>
              </a:rPr>
              <a:t> These factors, taken together, </a:t>
            </a:r>
            <a:r>
              <a:rPr lang="en-US" kern="1200" dirty="0">
                <a:solidFill>
                  <a:schemeClr val="tx1"/>
                </a:solidFill>
                <a:effectLst/>
                <a:latin typeface="+mn-lt"/>
                <a:ea typeface="+mn-ea"/>
                <a:cs typeface="+mn-cs"/>
              </a:rPr>
              <a:t>paint a more holistic picture of the U.S. population and their different health needs.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In response to this lack of data, the American Society of Clinical Oncology (ASCO) recommended in its 2017 position statement that data elements on minority status (in this case, sexual orientation and gender identity) be included in federally-funded health surveys, cancer registries and clinical trials.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33</a:t>
            </a:fld>
            <a:endParaRPr lang="en-US" dirty="0"/>
          </a:p>
        </p:txBody>
      </p:sp>
    </p:spTree>
    <p:extLst>
      <p:ext uri="{BB962C8B-B14F-4D97-AF65-F5344CB8AC3E}">
        <p14:creationId xmlns:p14="http://schemas.microsoft.com/office/powerpoint/2010/main" val="199838949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Being culturally competent does not mean we reach a milestone where we are fully </a:t>
            </a:r>
            <a:r>
              <a:rPr lang="en-US" kern="1200" dirty="0">
                <a:effectLst/>
                <a:latin typeface="+mn-lt"/>
                <a:ea typeface="+mn-ea"/>
                <a:cs typeface="+mn-cs"/>
              </a:rPr>
              <a:t>knowledgeable of diverse patient needs and experiences or perfectly capable of delivering appropriate care. </a:t>
            </a:r>
          </a:p>
          <a:p>
            <a:endParaRPr lang="en-US" kern="1200" dirty="0">
              <a:effectLst/>
              <a:latin typeface="+mn-lt"/>
              <a:ea typeface="+mn-ea"/>
              <a:cs typeface="+mn-cs"/>
            </a:endParaRPr>
          </a:p>
          <a:p>
            <a:r>
              <a:rPr lang="en-US" kern="1200" dirty="0">
                <a:effectLst/>
                <a:latin typeface="+mn-lt"/>
                <a:ea typeface="+mn-ea"/>
                <a:cs typeface="+mn-cs"/>
              </a:rPr>
              <a:t>Cultural competence is an ongoing process.</a:t>
            </a:r>
            <a:r>
              <a:rPr lang="en-US" kern="1200" baseline="0" dirty="0">
                <a:effectLst/>
                <a:latin typeface="+mn-lt"/>
                <a:ea typeface="+mn-ea"/>
                <a:cs typeface="+mn-cs"/>
              </a:rPr>
              <a:t> B</a:t>
            </a:r>
            <a:r>
              <a:rPr lang="en-US" kern="1200" dirty="0">
                <a:effectLst/>
                <a:latin typeface="+mn-lt"/>
                <a:ea typeface="+mn-ea"/>
                <a:cs typeface="+mn-cs"/>
              </a:rPr>
              <a:t>ut, there are frameworks and models that individuals and organizations can follow to improve upon cultural competence, which we will discuss in this and the next lesson.</a:t>
            </a:r>
          </a:p>
          <a:p>
            <a:r>
              <a:rPr lang="en-US" kern="1200" dirty="0">
                <a:effectLst/>
                <a:latin typeface="+mn-lt"/>
                <a:ea typeface="+mn-ea"/>
                <a:cs typeface="+mn-cs"/>
              </a:rPr>
              <a:t> </a:t>
            </a:r>
          </a:p>
          <a:p>
            <a:r>
              <a:rPr lang="en-US" kern="1200" dirty="0">
                <a:effectLst/>
                <a:latin typeface="+mn-lt"/>
                <a:ea typeface="+mn-ea"/>
                <a:cs typeface="+mn-cs"/>
              </a:rPr>
              <a:t>We all make mistakes in these cross-cultural interactions. The key is to acknowledge these mistakes,</a:t>
            </a:r>
            <a:r>
              <a:rPr lang="en-US" kern="1200" baseline="0" dirty="0">
                <a:effectLst/>
                <a:latin typeface="+mn-lt"/>
                <a:ea typeface="+mn-ea"/>
                <a:cs typeface="+mn-cs"/>
              </a:rPr>
              <a:t> learn </a:t>
            </a:r>
            <a:r>
              <a:rPr lang="en-US" kern="1200" dirty="0">
                <a:effectLst/>
                <a:latin typeface="+mn-lt"/>
                <a:ea typeface="+mn-ea"/>
                <a:cs typeface="+mn-cs"/>
              </a:rPr>
              <a:t>from them and change practice in the future.  For example, referring to Jessica, a transgender woman, as “Mr. Alvarez” because her name on her insurance card is Michael. Calling Jessica</a:t>
            </a:r>
            <a:r>
              <a:rPr lang="en-US" kern="1200" baseline="0" dirty="0">
                <a:effectLst/>
                <a:latin typeface="+mn-lt"/>
                <a:ea typeface="+mn-ea"/>
                <a:cs typeface="+mn-cs"/>
              </a:rPr>
              <a:t> “</a:t>
            </a:r>
            <a:r>
              <a:rPr lang="en-US" kern="1200" dirty="0">
                <a:effectLst/>
                <a:latin typeface="+mn-lt"/>
                <a:ea typeface="+mn-ea"/>
                <a:cs typeface="+mn-cs"/>
              </a:rPr>
              <a:t>Michael” may cause her to feel embarrassed or uncomfortable when being called into her appointment. This can then set a negative tone for her entire appointment. We are not always able to avoid mistakes like using the wrong name for a person. Yet, we can own up to these mistakes and work so that they do not happen again. </a:t>
            </a:r>
          </a:p>
          <a:p>
            <a:r>
              <a:rPr lang="en-US" kern="1200" dirty="0">
                <a:effectLst/>
                <a:latin typeface="+mn-lt"/>
                <a:ea typeface="+mn-ea"/>
                <a:cs typeface="+mn-cs"/>
              </a:rPr>
              <a:t> </a:t>
            </a:r>
          </a:p>
          <a:p>
            <a:r>
              <a:rPr lang="en-US" kern="1200" dirty="0">
                <a:effectLst/>
                <a:latin typeface="+mn-lt"/>
                <a:ea typeface="+mn-ea"/>
                <a:cs typeface="+mn-cs"/>
              </a:rPr>
              <a:t>While there are many terms used to describe how to approach care with patients from different cultures, we will use the term cultural competency because this term is commonly used when it comes to policies, legislation and funding to address cross-cultural care.</a:t>
            </a:r>
          </a:p>
          <a:p>
            <a:r>
              <a:rPr lang="en-US" kern="1200" dirty="0">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58823"/>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49065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Gaining cultural competence can be thought of as a model of overlapping circles. At the very center, the process of cultural competence occurs when increased cultural awareness, knowledge, skill and encounters come together and are reinforced by cultural desire.</a:t>
            </a:r>
          </a:p>
          <a:p>
            <a:r>
              <a:rPr lang="en-US" kern="1200" dirty="0">
                <a:effectLst/>
                <a:latin typeface="+mn-lt"/>
                <a:ea typeface="+mn-ea"/>
                <a:cs typeface="+mn-cs"/>
              </a:rPr>
              <a:t> </a:t>
            </a:r>
          </a:p>
          <a:p>
            <a:r>
              <a:rPr lang="en-US" kern="1200" dirty="0">
                <a:effectLst/>
                <a:latin typeface="+mn-lt"/>
                <a:ea typeface="+mn-ea"/>
                <a:cs typeface="+mn-cs"/>
              </a:rPr>
              <a:t>Let’s briefly walk through the steps that comprise the process of enhancing cultural competence:</a:t>
            </a:r>
          </a:p>
          <a:p>
            <a:endParaRPr lang="en-US" kern="1200" dirty="0">
              <a:effectLst/>
              <a:latin typeface="+mn-lt"/>
              <a:ea typeface="+mn-ea"/>
              <a:cs typeface="+mn-cs"/>
            </a:endParaRPr>
          </a:p>
          <a:p>
            <a:pPr marL="171450" lvl="0" indent="-171450">
              <a:buFont typeface="Arial" panose="020B0604020202020204" pitchFamily="34" charset="0"/>
              <a:buChar char="•"/>
            </a:pPr>
            <a:r>
              <a:rPr lang="en-US" b="1" kern="1200" dirty="0">
                <a:effectLst/>
                <a:latin typeface="+mn-lt"/>
                <a:ea typeface="+mn-ea"/>
                <a:cs typeface="+mn-cs"/>
              </a:rPr>
              <a:t>Gaining cultural awareness</a:t>
            </a:r>
            <a:r>
              <a:rPr lang="en-US" kern="1200" dirty="0">
                <a:effectLst/>
                <a:latin typeface="+mn-lt"/>
                <a:ea typeface="+mn-ea"/>
                <a:cs typeface="+mn-cs"/>
              </a:rPr>
              <a:t>. Cultural awareness requires us to examine our own cultural and professional backgrounds. By doing this we recognize assumptions, biases and prejudices that we hold about people who are different from us – as we have just talked about in the last lesson.</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b="1" kern="1200" dirty="0">
                <a:effectLst/>
                <a:latin typeface="+mn-lt"/>
                <a:ea typeface="+mn-ea"/>
                <a:cs typeface="+mn-cs"/>
              </a:rPr>
              <a:t>Gaining cultural knowledge</a:t>
            </a:r>
            <a:r>
              <a:rPr lang="en-US" kern="1200" dirty="0">
                <a:effectLst/>
                <a:latin typeface="+mn-lt"/>
                <a:ea typeface="+mn-ea"/>
                <a:cs typeface="+mn-cs"/>
              </a:rPr>
              <a:t>. Gaining knowledge is the process of seeking out information on diverse cultural groups to establish an educational foundation for their care. This can include learning about health-related beliefs and cultural values, as well as differences in risks, rates of disease and effective health interventions, to inform care recommendations. </a:t>
            </a:r>
          </a:p>
          <a:p>
            <a:pPr marL="0" lvl="0" indent="0">
              <a:buFont typeface="Arial" panose="020B0604020202020204" pitchFamily="34" charset="0"/>
              <a:buNone/>
            </a:pPr>
            <a:endParaRPr lang="en-US" kern="1200" dirty="0">
              <a:effectLst/>
              <a:latin typeface="+mn-lt"/>
              <a:ea typeface="+mn-ea"/>
              <a:cs typeface="+mn-cs"/>
            </a:endParaRPr>
          </a:p>
          <a:p>
            <a:pPr marL="171450" lvl="0" indent="-171450">
              <a:buFont typeface="Arial" panose="020B0604020202020204" pitchFamily="34" charset="0"/>
              <a:buChar char="•"/>
            </a:pPr>
            <a:r>
              <a:rPr lang="en-US" b="1" kern="1200" dirty="0">
                <a:effectLst/>
                <a:latin typeface="+mn-lt"/>
                <a:ea typeface="+mn-ea"/>
                <a:cs typeface="+mn-cs"/>
              </a:rPr>
              <a:t>Gaining cultural skill</a:t>
            </a:r>
            <a:r>
              <a:rPr lang="en-US" kern="1200" dirty="0">
                <a:effectLst/>
                <a:latin typeface="+mn-lt"/>
                <a:ea typeface="+mn-ea"/>
                <a:cs typeface="+mn-cs"/>
              </a:rPr>
              <a:t>. Cultural skill entails the ability to do a cultural assessment on an individual patient. This includes the collection of important cultural information, such as perceived cause of illness and healing traditions,</a:t>
            </a:r>
            <a:r>
              <a:rPr lang="en-US" kern="1200" baseline="0" dirty="0">
                <a:effectLst/>
                <a:latin typeface="+mn-lt"/>
                <a:ea typeface="+mn-ea"/>
                <a:cs typeface="+mn-cs"/>
              </a:rPr>
              <a:t> t</a:t>
            </a:r>
            <a:r>
              <a:rPr lang="en-US" kern="1200" dirty="0">
                <a:effectLst/>
                <a:latin typeface="+mn-lt"/>
                <a:ea typeface="+mn-ea"/>
                <a:cs typeface="+mn-cs"/>
              </a:rPr>
              <a:t>hen working to tailor care that recognizes cultural differences. </a:t>
            </a:r>
          </a:p>
          <a:p>
            <a:pPr marL="0" lvl="0" indent="0">
              <a:buFont typeface="Arial" panose="020B0604020202020204" pitchFamily="34" charset="0"/>
              <a:buNone/>
            </a:pPr>
            <a:endParaRPr lang="en-US" kern="1200" dirty="0">
              <a:effectLst/>
              <a:latin typeface="+mn-lt"/>
              <a:ea typeface="+mn-ea"/>
              <a:cs typeface="+mn-cs"/>
            </a:endParaRPr>
          </a:p>
          <a:p>
            <a:pPr marL="171450" lvl="0" indent="-171450">
              <a:buFont typeface="Arial" panose="020B0604020202020204" pitchFamily="34" charset="0"/>
              <a:buChar char="•"/>
            </a:pPr>
            <a:r>
              <a:rPr lang="en-US" b="1" kern="1200" dirty="0">
                <a:effectLst/>
                <a:latin typeface="+mn-lt"/>
                <a:ea typeface="+mn-ea"/>
                <a:cs typeface="+mn-cs"/>
              </a:rPr>
              <a:t>Having cultural encounters</a:t>
            </a:r>
            <a:r>
              <a:rPr lang="en-US" kern="1200" dirty="0">
                <a:effectLst/>
                <a:latin typeface="+mn-lt"/>
                <a:ea typeface="+mn-ea"/>
                <a:cs typeface="+mn-cs"/>
              </a:rPr>
              <a:t>. Having cultural encounters means directly engaging in interactions with people from diverse backgrounds</a:t>
            </a:r>
            <a:r>
              <a:rPr lang="en-US" kern="1200" baseline="0" dirty="0">
                <a:effectLst/>
                <a:latin typeface="+mn-lt"/>
                <a:ea typeface="+mn-ea"/>
                <a:cs typeface="+mn-cs"/>
              </a:rPr>
              <a:t> who are living with cancer</a:t>
            </a:r>
            <a:r>
              <a:rPr lang="en-US" kern="1200" dirty="0">
                <a:effectLst/>
                <a:latin typeface="+mn-lt"/>
                <a:ea typeface="+mn-ea"/>
                <a:cs typeface="+mn-cs"/>
              </a:rPr>
              <a:t>. Through these encounters, we can gain cultural knowledge and cultural skill. </a:t>
            </a:r>
          </a:p>
          <a:p>
            <a:pPr marL="0" lvl="0" indent="0">
              <a:buFont typeface="Arial" panose="020B0604020202020204" pitchFamily="34" charset="0"/>
              <a:buNone/>
            </a:pPr>
            <a:endParaRPr lang="en-US" kern="1200" dirty="0">
              <a:effectLst/>
              <a:latin typeface="+mn-lt"/>
              <a:ea typeface="+mn-ea"/>
              <a:cs typeface="+mn-cs"/>
            </a:endParaRPr>
          </a:p>
          <a:p>
            <a:pPr marL="171450" lvl="0" indent="-171450">
              <a:buFont typeface="Arial" panose="020B0604020202020204" pitchFamily="34" charset="0"/>
              <a:buChar char="•"/>
            </a:pPr>
            <a:r>
              <a:rPr lang="en-US" b="1" kern="1200" dirty="0">
                <a:effectLst/>
                <a:latin typeface="+mn-lt"/>
                <a:ea typeface="+mn-ea"/>
                <a:cs typeface="+mn-cs"/>
              </a:rPr>
              <a:t>Possessing a cultural desire</a:t>
            </a:r>
            <a:r>
              <a:rPr lang="en-US" kern="1200" dirty="0">
                <a:effectLst/>
                <a:latin typeface="+mn-lt"/>
                <a:ea typeface="+mn-ea"/>
                <a:cs typeface="+mn-cs"/>
              </a:rPr>
              <a:t>. This step relates to all other steps. It moves us to provide culturally competent care. Cultural desire is a person’s motivation to </a:t>
            </a:r>
            <a:r>
              <a:rPr lang="en-US" i="1" kern="1200" dirty="0">
                <a:effectLst/>
                <a:latin typeface="+mn-lt"/>
                <a:ea typeface="+mn-ea"/>
                <a:cs typeface="+mn-cs"/>
              </a:rPr>
              <a:t>want </a:t>
            </a:r>
            <a:r>
              <a:rPr lang="en-US" kern="1200" dirty="0">
                <a:effectLst/>
                <a:latin typeface="+mn-lt"/>
                <a:ea typeface="+mn-ea"/>
                <a:cs typeface="+mn-cs"/>
              </a:rPr>
              <a:t>to, rather than have to, engage in the processes to become culturally competent. This step can be boiled down to the idea that “people don’t care how much you know until they first know how much you care.” </a:t>
            </a:r>
          </a:p>
          <a:p>
            <a:r>
              <a:rPr lang="en-US" kern="1200" dirty="0">
                <a:effectLst/>
                <a:latin typeface="+mn-lt"/>
                <a:ea typeface="+mn-ea"/>
                <a:cs typeface="+mn-cs"/>
              </a:rPr>
              <a:t> </a:t>
            </a:r>
          </a:p>
          <a:p>
            <a:r>
              <a:rPr lang="en-US" kern="1200" dirty="0">
                <a:effectLst/>
                <a:latin typeface="+mn-lt"/>
                <a:ea typeface="+mn-ea"/>
                <a:cs typeface="+mn-cs"/>
              </a:rPr>
              <a:t>This lesson can help learners take the first steps in the process of becoming culturally competent. We will provide examples to increase cultural awareness and knowledge and present some common examples of cultural beliefs, values and norms that affect the health care interaction. </a:t>
            </a:r>
          </a:p>
          <a:p>
            <a:endParaRPr lang="en-US" kern="1200" dirty="0">
              <a:effectLst/>
              <a:latin typeface="+mn-lt"/>
              <a:ea typeface="+mn-ea"/>
              <a:cs typeface="+mn-cs"/>
            </a:endParaRPr>
          </a:p>
          <a:p>
            <a:r>
              <a:rPr lang="en-US" kern="1200" dirty="0">
                <a:effectLst/>
                <a:latin typeface="+mn-lt"/>
                <a:ea typeface="+mn-ea"/>
                <a:cs typeface="+mn-cs"/>
              </a:rPr>
              <a:t>We will also offer strategies for health care professionals to interact with patients in ways that align with these cultural needs and preferences. However, this lesson does not provide a complete picture of the experiences and views of all patients of diverse cultural backgrounds. </a:t>
            </a:r>
          </a:p>
          <a:p>
            <a:endParaRPr lang="en-US" kern="1200" dirty="0">
              <a:effectLst/>
              <a:latin typeface="+mn-lt"/>
              <a:ea typeface="+mn-ea"/>
              <a:cs typeface="+mn-cs"/>
            </a:endParaRPr>
          </a:p>
          <a:p>
            <a:r>
              <a:rPr lang="en-US" kern="1200" dirty="0">
                <a:effectLst/>
                <a:latin typeface="+mn-lt"/>
                <a:ea typeface="+mn-ea"/>
                <a:cs typeface="+mn-cs"/>
              </a:rPr>
              <a:t>Examples are meant to provide diverse cases in cancer care and spark your own self-reflection, but are not meant as generalizations about cultures or groups of people.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835606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75636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644325"/>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376082"/>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71945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6518105"/>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A starting point in any interaction in the health care setting is to try to understand the patient’s world. </a:t>
            </a:r>
          </a:p>
          <a:p>
            <a:endParaRPr lang="en-US" kern="1200" dirty="0">
              <a:effectLst/>
              <a:latin typeface="+mn-lt"/>
              <a:ea typeface="+mn-ea"/>
              <a:cs typeface="+mn-cs"/>
            </a:endParaRPr>
          </a:p>
          <a:p>
            <a:r>
              <a:rPr lang="en-US" kern="1200" dirty="0">
                <a:effectLst/>
                <a:latin typeface="+mn-lt"/>
                <a:ea typeface="+mn-ea"/>
                <a:cs typeface="+mn-cs"/>
              </a:rPr>
              <a:t>This means their social, cultural and environmental contexts that shape their perceptions, concerns and needs. By providers reflecting their understanding of the patient’s world back to the patient, health care professionals can set a tone of empathy and establish trust. </a:t>
            </a:r>
          </a:p>
          <a:p>
            <a:endParaRPr lang="en-US" kern="1200" dirty="0">
              <a:effectLst/>
              <a:latin typeface="+mn-lt"/>
              <a:ea typeface="+mn-ea"/>
              <a:cs typeface="+mn-cs"/>
            </a:endParaRPr>
          </a:p>
          <a:p>
            <a:r>
              <a:rPr lang="en-US" kern="1200" dirty="0">
                <a:effectLst/>
                <a:latin typeface="+mn-lt"/>
                <a:ea typeface="+mn-ea"/>
                <a:cs typeface="+mn-cs"/>
              </a:rPr>
              <a:t>Providers can then ask patients about their views of the health care issue or procedure in question and patients may be more willing to reveal their worries and health practices to providers. This reciprocal process enhances ideal interactions and effective care. </a:t>
            </a:r>
          </a:p>
          <a:p>
            <a:endParaRPr lang="en-US" kern="1200" dirty="0">
              <a:effectLst/>
              <a:latin typeface="+mn-lt"/>
              <a:ea typeface="+mn-ea"/>
              <a:cs typeface="+mn-cs"/>
            </a:endParaRPr>
          </a:p>
          <a:p>
            <a:r>
              <a:rPr lang="en-US" kern="1200" dirty="0">
                <a:effectLst/>
                <a:latin typeface="+mn-lt"/>
                <a:ea typeface="+mn-ea"/>
                <a:cs typeface="+mn-cs"/>
              </a:rPr>
              <a:t>In the case of diagnosis and treatment decision-making, providers can ask patients about their physical and emotional concerns surrounding the diagnosis, preferences for treatment options,  psychosocial needs and support, insurance coverage and financial concerns to best support and optimize their care.</a:t>
            </a:r>
          </a:p>
          <a:p>
            <a:r>
              <a:rPr lang="en-US" kern="1200" dirty="0">
                <a:effectLst/>
                <a:latin typeface="+mn-lt"/>
                <a:ea typeface="+mn-ea"/>
                <a:cs typeface="+mn-cs"/>
              </a:rPr>
              <a:t> </a:t>
            </a:r>
          </a:p>
          <a:p>
            <a:r>
              <a:rPr lang="en-US" kern="1200" dirty="0">
                <a:effectLst/>
                <a:latin typeface="+mn-lt"/>
                <a:ea typeface="+mn-ea"/>
                <a:cs typeface="+mn-cs"/>
              </a:rPr>
              <a:t>After gaining this understanding, providers can tailor assessment, treatment and support to patients’ needs. Providers can frame explanations and recommendations in ways that patients understand and appreciate, such as using strategies discussed in the aids in communication lesson. </a:t>
            </a:r>
          </a:p>
          <a:p>
            <a:endParaRPr lang="en-US" kern="1200" dirty="0">
              <a:effectLst/>
              <a:latin typeface="+mn-lt"/>
              <a:ea typeface="+mn-ea"/>
              <a:cs typeface="+mn-cs"/>
            </a:endParaRPr>
          </a:p>
          <a:p>
            <a:r>
              <a:rPr lang="en-US" kern="1200" dirty="0">
                <a:effectLst/>
                <a:latin typeface="+mn-lt"/>
                <a:ea typeface="+mn-ea"/>
                <a:cs typeface="+mn-cs"/>
              </a:rPr>
              <a:t>Providers can call upon other members of the health team and additional resources to help patients in making decisions that are clinically appropriate but also meet patients’ needs. For example, health care professionals like social workers and patient navigators can schedule appointments with patients to have in-depth discussions. During these discussions, navigators</a:t>
            </a:r>
            <a:r>
              <a:rPr lang="en-US" kern="1200" baseline="0" dirty="0">
                <a:effectLst/>
                <a:latin typeface="+mn-lt"/>
                <a:ea typeface="+mn-ea"/>
                <a:cs typeface="+mn-cs"/>
              </a:rPr>
              <a:t> or social workers </a:t>
            </a:r>
            <a:r>
              <a:rPr lang="en-US" kern="1200" dirty="0">
                <a:effectLst/>
                <a:latin typeface="+mn-lt"/>
                <a:ea typeface="+mn-ea"/>
                <a:cs typeface="+mn-cs"/>
              </a:rPr>
              <a:t>can identify social supports and community-based resources</a:t>
            </a:r>
            <a:r>
              <a:rPr lang="en-US" kern="1200" baseline="0" dirty="0">
                <a:effectLst/>
                <a:latin typeface="+mn-lt"/>
                <a:ea typeface="+mn-ea"/>
                <a:cs typeface="+mn-cs"/>
              </a:rPr>
              <a:t> and refer patients to them. </a:t>
            </a:r>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329</a:t>
            </a:fld>
            <a:endParaRPr lang="en-US"/>
          </a:p>
        </p:txBody>
      </p:sp>
    </p:spTree>
    <p:extLst>
      <p:ext uri="{BB962C8B-B14F-4D97-AF65-F5344CB8AC3E}">
        <p14:creationId xmlns:p14="http://schemas.microsoft.com/office/powerpoint/2010/main" val="4066153580"/>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330</a:t>
            </a:fld>
            <a:endParaRPr lang="en-US"/>
          </a:p>
        </p:txBody>
      </p:sp>
    </p:spTree>
    <p:extLst>
      <p:ext uri="{BB962C8B-B14F-4D97-AF65-F5344CB8AC3E}">
        <p14:creationId xmlns:p14="http://schemas.microsoft.com/office/powerpoint/2010/main" val="354965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 There is an improved focus on the need to increase minority representation in research which has led to the implementation of strategies at a variety of levels.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At the federal level, the National Institutes of Health (NIH) has established various offices committed to promoting research for underserved populations. These offices include the Sexual &amp; Gender Minority Research Office, the Tribal Health Research Office, the National Institute on Minority Health and Health Disparities, and the National Cancer Institute Center to Reduce Cancer Health Disparities.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NCI specifically funded 18 “Special Populations Networks” across the U.S. One goal is to increase CBPR among underserved populations.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Diversifying the research workforce to include more researchers from minority communities conducting cancer research is also an important endeavor. To this end, the network </a:t>
            </a:r>
            <a:r>
              <a:rPr lang="en-US" i="1" kern="1200" dirty="0" err="1">
                <a:solidFill>
                  <a:schemeClr val="tx1"/>
                </a:solidFill>
                <a:effectLst/>
                <a:latin typeface="+mn-lt"/>
                <a:ea typeface="+mn-ea"/>
                <a:cs typeface="+mn-cs"/>
              </a:rPr>
              <a:t>Redes</a:t>
            </a:r>
            <a:r>
              <a:rPr lang="en-US" i="1" kern="1200" dirty="0">
                <a:solidFill>
                  <a:schemeClr val="tx1"/>
                </a:solidFill>
                <a:effectLst/>
                <a:latin typeface="+mn-lt"/>
                <a:ea typeface="+mn-ea"/>
                <a:cs typeface="+mn-cs"/>
              </a:rPr>
              <a:t> </a:t>
            </a:r>
            <a:r>
              <a:rPr lang="en-US" i="1" kern="1200" dirty="0" err="1">
                <a:solidFill>
                  <a:schemeClr val="tx1"/>
                </a:solidFill>
                <a:effectLst/>
                <a:latin typeface="+mn-lt"/>
                <a:ea typeface="+mn-ea"/>
                <a:cs typeface="+mn-cs"/>
              </a:rPr>
              <a:t>en</a:t>
            </a:r>
            <a:r>
              <a:rPr lang="en-US" i="1" kern="1200" dirty="0">
                <a:solidFill>
                  <a:schemeClr val="tx1"/>
                </a:solidFill>
                <a:effectLst/>
                <a:latin typeface="+mn-lt"/>
                <a:ea typeface="+mn-ea"/>
                <a:cs typeface="+mn-cs"/>
              </a:rPr>
              <a:t> </a:t>
            </a:r>
            <a:r>
              <a:rPr lang="en-US" i="1" kern="1200" dirty="0" err="1">
                <a:solidFill>
                  <a:schemeClr val="tx1"/>
                </a:solidFill>
                <a:effectLst/>
                <a:latin typeface="+mn-lt"/>
                <a:ea typeface="+mn-ea"/>
                <a:cs typeface="+mn-cs"/>
              </a:rPr>
              <a:t>Acción</a:t>
            </a:r>
            <a:r>
              <a:rPr lang="en-US" kern="1200" dirty="0">
                <a:solidFill>
                  <a:schemeClr val="tx1"/>
                </a:solidFill>
                <a:effectLst/>
                <a:latin typeface="+mn-lt"/>
                <a:ea typeface="+mn-ea"/>
                <a:cs typeface="+mn-cs"/>
              </a:rPr>
              <a:t> partnered with the National Hispanic Medical Association to provide mentorship and professional development for Latino investigators to conduct NIH research.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34</a:t>
            </a:fld>
            <a:endParaRPr lang="en-US" dirty="0"/>
          </a:p>
        </p:txBody>
      </p:sp>
    </p:spTree>
    <p:extLst>
      <p:ext uri="{BB962C8B-B14F-4D97-AF65-F5344CB8AC3E}">
        <p14:creationId xmlns:p14="http://schemas.microsoft.com/office/powerpoint/2010/main" val="264234319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Let’s first explore stigma in many aspects of cancer care. Stigma may deter cancer screening or treatment for people of various cultures. For instance, cultural taboos about talking about or touching areas of one’s body can often result in the avoidance of self-exams or screenings for cancer in certain Latino and Asian cultures. There is also stigma surrounding the diagnosis of cancer. People from some cultures may view it as a curse from God. </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To understand patients’ beliefs and experiences and set the stage for a care partnership, health care professionals should: </a:t>
            </a:r>
          </a:p>
          <a:p>
            <a:pPr lvl="0"/>
            <a:endParaRPr lang="en-US" kern="1200" dirty="0">
              <a:effectLst/>
              <a:latin typeface="+mn-lt"/>
              <a:ea typeface="+mn-ea"/>
              <a:cs typeface="+mn-cs"/>
            </a:endParaRPr>
          </a:p>
          <a:p>
            <a:pPr marL="742950" lvl="1" indent="-285750">
              <a:buFont typeface="Arial" panose="020B0604020202020204" pitchFamily="34" charset="0"/>
              <a:buChar char="•"/>
            </a:pPr>
            <a:r>
              <a:rPr lang="en-US" kern="1200" dirty="0">
                <a:effectLst/>
                <a:latin typeface="+mn-lt"/>
                <a:ea typeface="+mn-ea"/>
                <a:cs typeface="+mn-cs"/>
              </a:rPr>
              <a:t>Ask questions in an open-ended, respectful and empathetic manner about the patient and family's view of the cause of the illness, what they call the problem, and when and how the problem started; and</a:t>
            </a:r>
          </a:p>
          <a:p>
            <a:pPr marL="742950" lvl="1" indent="-285750">
              <a:buFont typeface="Arial" panose="020B0604020202020204" pitchFamily="34" charset="0"/>
              <a:buChar char="•"/>
            </a:pPr>
            <a:r>
              <a:rPr lang="en-US" kern="1200" dirty="0">
                <a:effectLst/>
                <a:latin typeface="+mn-lt"/>
                <a:ea typeface="+mn-ea"/>
                <a:cs typeface="+mn-cs"/>
              </a:rPr>
              <a:t>They should also</a:t>
            </a:r>
            <a:r>
              <a:rPr lang="en-US" kern="1200" baseline="0" dirty="0">
                <a:effectLst/>
                <a:latin typeface="+mn-lt"/>
                <a:ea typeface="+mn-ea"/>
                <a:cs typeface="+mn-cs"/>
              </a:rPr>
              <a:t>: S</a:t>
            </a:r>
            <a:r>
              <a:rPr lang="en-US" kern="1200" dirty="0">
                <a:effectLst/>
                <a:latin typeface="+mn-lt"/>
                <a:ea typeface="+mn-ea"/>
                <a:cs typeface="+mn-cs"/>
              </a:rPr>
              <a:t>eek advice with respect to care preferences, from the patient and their loved ones and from people that serve as cultural mediators (such as patient navigators or Community Health Workers).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Stigma is also linked with the effects of cancer treatment.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For example, in the</a:t>
            </a:r>
            <a:r>
              <a:rPr lang="en-US" kern="1200" baseline="0" dirty="0">
                <a:effectLst/>
                <a:latin typeface="+mn-lt"/>
                <a:ea typeface="+mn-ea"/>
                <a:cs typeface="+mn-cs"/>
              </a:rPr>
              <a:t> </a:t>
            </a:r>
            <a:r>
              <a:rPr lang="en-US" kern="1200" dirty="0">
                <a:effectLst/>
                <a:latin typeface="+mn-lt"/>
                <a:ea typeface="+mn-ea"/>
                <a:cs typeface="+mn-cs"/>
              </a:rPr>
              <a:t>National Cancer Care TEAM Survey, one provider explained, “Certain patients from the Muslim culture have a very hard time accepting hair loss related to chemotherapy. I personally have an elderly Muslim woman patient who tells me if she loses her hair it is a shame to her family. She explained to me that in her culture they would shave a woman's head if she did something disrespectful to her family. She is very upset when her hair comes out from chemotherapy treatments.”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Due to stigma about hair loss, patients may decide to decline chemotherapy, despite this being the clinical recommendation.</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Providers have the responsibility to share evidence-based information with patients regarding treatment recommendations, the benefits and risks of this treatment and ways to manage side effects (like hair loss after chemotherapy). However, ultimately, health care professionals must accept patients’ rights to determine the course of their care, including refusing care. </a:t>
            </a:r>
          </a:p>
          <a:p>
            <a:pPr lvl="0"/>
            <a:endParaRPr lang="en-US" kern="1200" dirty="0">
              <a:effectLst/>
              <a:latin typeface="+mn-lt"/>
              <a:ea typeface="+mn-ea"/>
              <a:cs typeface="+mn-cs"/>
            </a:endParaRPr>
          </a:p>
          <a:p>
            <a:pPr lvl="0"/>
            <a:r>
              <a:rPr lang="en-US" kern="1200" dirty="0">
                <a:effectLst/>
                <a:latin typeface="+mn-lt"/>
                <a:ea typeface="+mn-ea"/>
                <a:cs typeface="+mn-cs"/>
              </a:rPr>
              <a:t>In the National Cancer Care TEAM Survey, many oncology providers expressed frustration in wanting to deliver care they felt was medically necessary or that promoted the best chance for survival. However, per medical professional codes of ethics, providers have a responsibility to share all treatment options in a clear and balanced manner (including no treatment), and have to respect the wishes of patients and their loved ones in determining their care. </a:t>
            </a:r>
          </a:p>
          <a:p>
            <a:r>
              <a:rPr lang="en-US" kern="1200" dirty="0">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kern="1200" dirty="0">
                <a:effectLst/>
                <a:latin typeface="+mn-lt"/>
                <a:ea typeface="+mn-ea"/>
                <a:cs typeface="+mn-cs"/>
              </a:rPr>
              <a:t>As we've discussed throughout this training, it is important to remember that people who identify with a cultural, racial/ethnic or religious group are not all alike, so another patient with similar demographics (from a similar background) may not have the same experience regarding hair loss and shame as the what was experienced by the patient presented</a:t>
            </a:r>
            <a:r>
              <a:rPr lang="en-US" b="0" i="0" kern="1200" baseline="0" dirty="0">
                <a:effectLst/>
                <a:latin typeface="+mn-lt"/>
                <a:ea typeface="+mn-ea"/>
                <a:cs typeface="+mn-cs"/>
              </a:rPr>
              <a:t> in the example.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kern="1200" baseline="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Also, since hair loss can be upsetting to so many women of many different cultural backgrounds, providers can share resources with patients to help them cope with emotions surrounding this side effect if they do decide to have chemotherapy. This can include support groups. </a:t>
            </a:r>
          </a:p>
        </p:txBody>
      </p:sp>
      <p:sp>
        <p:nvSpPr>
          <p:cNvPr id="4" name="Slide Number Placeholder 3"/>
          <p:cNvSpPr>
            <a:spLocks noGrp="1"/>
          </p:cNvSpPr>
          <p:nvPr>
            <p:ph type="sldNum" sz="quarter" idx="10"/>
          </p:nvPr>
        </p:nvSpPr>
        <p:spPr/>
        <p:txBody>
          <a:bodyPr/>
          <a:lstStyle/>
          <a:p>
            <a:fld id="{2FFD98E5-50D6-4F22-953F-F230CD5C0F71}" type="slidenum">
              <a:rPr lang="en-US" smtClean="0"/>
              <a:t>331</a:t>
            </a:fld>
            <a:endParaRPr lang="en-US"/>
          </a:p>
        </p:txBody>
      </p:sp>
    </p:spTree>
    <p:extLst>
      <p:ext uri="{BB962C8B-B14F-4D97-AF65-F5344CB8AC3E}">
        <p14:creationId xmlns:p14="http://schemas.microsoft.com/office/powerpoint/2010/main" val="1091660382"/>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FD98E5-50D6-4F22-953F-F230CD5C0F71}" type="slidenum">
              <a:rPr lang="en-US" smtClean="0"/>
              <a:t>332</a:t>
            </a:fld>
            <a:endParaRPr lang="en-US"/>
          </a:p>
        </p:txBody>
      </p:sp>
    </p:spTree>
    <p:extLst>
      <p:ext uri="{BB962C8B-B14F-4D97-AF65-F5344CB8AC3E}">
        <p14:creationId xmlns:p14="http://schemas.microsoft.com/office/powerpoint/2010/main" val="352058017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333</a:t>
            </a:fld>
            <a:endParaRPr lang="en-US"/>
          </a:p>
        </p:txBody>
      </p:sp>
    </p:spTree>
    <p:extLst>
      <p:ext uri="{BB962C8B-B14F-4D97-AF65-F5344CB8AC3E}">
        <p14:creationId xmlns:p14="http://schemas.microsoft.com/office/powerpoint/2010/main" val="650844980"/>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Different family structures and roles can also affect how the patient interacts with health care professionals. </a:t>
            </a:r>
          </a:p>
          <a:p>
            <a:endParaRPr lang="en-US" kern="1200" dirty="0">
              <a:effectLst/>
              <a:latin typeface="+mn-lt"/>
              <a:ea typeface="+mn-ea"/>
              <a:cs typeface="+mn-cs"/>
            </a:endParaRPr>
          </a:p>
          <a:p>
            <a:r>
              <a:rPr lang="en-US" kern="1200" dirty="0">
                <a:effectLst/>
                <a:latin typeface="+mn-lt"/>
                <a:ea typeface="+mn-ea"/>
                <a:cs typeface="+mn-cs"/>
              </a:rPr>
              <a:t>For instance, an oncology provider in the National Cancer Care TEAM Survey said, “I was working with a Hmong family and assisting them in making some healthcare decisions. The patient was not responding at all to my questions but looking at one of the males in the family. I understood from an in-service [staff training] on cultural differences that Hmong families always [look] to the eldest male for decision making.” </a:t>
            </a:r>
          </a:p>
          <a:p>
            <a:endParaRPr lang="en-US" kern="1200" dirty="0">
              <a:effectLst/>
              <a:latin typeface="+mn-lt"/>
              <a:ea typeface="+mn-ea"/>
              <a:cs typeface="+mn-cs"/>
            </a:endParaRPr>
          </a:p>
          <a:p>
            <a:r>
              <a:rPr lang="en-US" kern="1200" dirty="0">
                <a:effectLst/>
                <a:latin typeface="+mn-lt"/>
                <a:ea typeface="+mn-ea"/>
                <a:cs typeface="+mn-cs"/>
              </a:rPr>
              <a:t>Even when patients have the power to make care decisions, they may turn to older family members to make these decisions.</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Providers can start conversations with patients and family members by explaining how the health care system works when it comes to family member involvement. </a:t>
            </a:r>
          </a:p>
          <a:p>
            <a:pPr lvl="0"/>
            <a:endParaRPr lang="en-US" kern="1200" dirty="0">
              <a:effectLst/>
              <a:latin typeface="+mn-lt"/>
              <a:ea typeface="+mn-ea"/>
              <a:cs typeface="+mn-cs"/>
            </a:endParaRPr>
          </a:p>
          <a:p>
            <a:pPr lvl="0"/>
            <a:r>
              <a:rPr lang="en-US" kern="1200" dirty="0">
                <a:effectLst/>
                <a:latin typeface="+mn-lt"/>
                <a:ea typeface="+mn-ea"/>
                <a:cs typeface="+mn-cs"/>
              </a:rPr>
              <a:t>For instance, it is often standard procedure that patients sign waiver forms if they wish to fully disclose their medical information to family members or include them in the decision-making process. Health care professionals can also set up a process of routinely and privately asking patients if and how they want their family to be involved. Medical interpreters or religious leaders can also assist in these conversations. </a:t>
            </a:r>
          </a:p>
          <a:p>
            <a:r>
              <a:rPr lang="en-US" kern="1200" dirty="0">
                <a:effectLst/>
                <a:latin typeface="+mn-lt"/>
                <a:ea typeface="+mn-ea"/>
                <a:cs typeface="+mn-cs"/>
              </a:rPr>
              <a:t> </a:t>
            </a:r>
          </a:p>
          <a:p>
            <a:r>
              <a:rPr lang="en-US" kern="1200" dirty="0">
                <a:effectLst/>
                <a:latin typeface="+mn-lt"/>
                <a:ea typeface="+mn-ea"/>
                <a:cs typeface="+mn-cs"/>
              </a:rPr>
              <a:t>Providers have also reported that families in some cultures did not wish to tell their family member’s diagnosis to them to prevent emotional distress. </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In cases where family members do not want to tell the diagnosis to the patient, providers should talk with the family to understand the family’s point of view in order to address anxiety and prevent the relationship from becoming combative. Again, interpreters can be helpful in guiding these conversations. </a:t>
            </a:r>
          </a:p>
          <a:p>
            <a:pPr lvl="0"/>
            <a:endParaRPr lang="en-US" kern="1200" dirty="0">
              <a:effectLst/>
              <a:latin typeface="+mn-lt"/>
              <a:ea typeface="+mn-ea"/>
              <a:cs typeface="+mn-cs"/>
            </a:endParaRPr>
          </a:p>
          <a:p>
            <a:pPr lvl="0"/>
            <a:r>
              <a:rPr lang="en-US" kern="1200" dirty="0">
                <a:effectLst/>
                <a:latin typeface="+mn-lt"/>
                <a:ea typeface="+mn-ea"/>
                <a:cs typeface="+mn-cs"/>
              </a:rPr>
              <a:t>Discussions with family members must also explain the ethical issues of withholding information from a patient, patients’ rights and steps providers must follow to ensure their own ethical behavior. </a:t>
            </a:r>
          </a:p>
          <a:p>
            <a:pPr lvl="0"/>
            <a:endParaRPr lang="en-US" kern="1200" dirty="0">
              <a:effectLst/>
              <a:latin typeface="+mn-lt"/>
              <a:ea typeface="+mn-ea"/>
              <a:cs typeface="+mn-cs"/>
            </a:endParaRPr>
          </a:p>
          <a:p>
            <a:pPr lvl="0"/>
            <a:r>
              <a:rPr lang="en-US" kern="1200" dirty="0">
                <a:effectLst/>
                <a:latin typeface="+mn-lt"/>
                <a:ea typeface="+mn-ea"/>
                <a:cs typeface="+mn-cs"/>
              </a:rPr>
              <a:t>Providers should work with families to ensure they understand how the health care system works with respect to patient diagnosis (including an explanation of patient rights policies and the role of ethics committees). Then call upon organizational supports like ethics committees only if necessary. Providers should also communicate with patients directly to understand how they want to receive information. </a:t>
            </a:r>
          </a:p>
          <a:p>
            <a:pPr lvl="0"/>
            <a:endParaRPr lang="en-US" kern="1200" dirty="0">
              <a:effectLst/>
              <a:latin typeface="+mn-lt"/>
              <a:ea typeface="+mn-ea"/>
              <a:cs typeface="+mn-cs"/>
            </a:endParaRPr>
          </a:p>
          <a:p>
            <a:pPr lvl="0"/>
            <a:r>
              <a:rPr lang="en-US" kern="1200" dirty="0">
                <a:effectLst/>
                <a:latin typeface="+mn-lt"/>
                <a:ea typeface="+mn-ea"/>
                <a:cs typeface="+mn-cs"/>
              </a:rPr>
              <a:t>Do they want it from providers directly?  </a:t>
            </a:r>
          </a:p>
          <a:p>
            <a:pPr lvl="0"/>
            <a:r>
              <a:rPr lang="en-US" kern="1200" dirty="0">
                <a:effectLst/>
                <a:latin typeface="+mn-lt"/>
                <a:ea typeface="+mn-ea"/>
                <a:cs typeface="+mn-cs"/>
              </a:rPr>
              <a:t>With family members present?  </a:t>
            </a:r>
          </a:p>
          <a:p>
            <a:pPr lvl="0"/>
            <a:r>
              <a:rPr lang="en-US" kern="1200" dirty="0">
                <a:effectLst/>
                <a:latin typeface="+mn-lt"/>
                <a:ea typeface="+mn-ea"/>
                <a:cs typeface="+mn-cs"/>
              </a:rPr>
              <a:t>Or only from family members? </a:t>
            </a:r>
          </a:p>
          <a:p>
            <a:pPr lvl="0"/>
            <a:endParaRPr lang="en-US" kern="1200" dirty="0">
              <a:effectLst/>
              <a:latin typeface="+mn-lt"/>
              <a:ea typeface="+mn-ea"/>
              <a:cs typeface="+mn-cs"/>
            </a:endParaRPr>
          </a:p>
          <a:p>
            <a:pPr lvl="0"/>
            <a:r>
              <a:rPr lang="en-US" kern="1200" dirty="0">
                <a:effectLst/>
                <a:latin typeface="+mn-lt"/>
                <a:ea typeface="+mn-ea"/>
                <a:cs typeface="+mn-cs"/>
              </a:rPr>
              <a:t>These answers should guide how the provider decides to engage the patient in discussions about diagnosis.</a:t>
            </a:r>
          </a:p>
          <a:p>
            <a:endParaRPr lang="en-US" sz="1600" dirty="0"/>
          </a:p>
        </p:txBody>
      </p:sp>
      <p:sp>
        <p:nvSpPr>
          <p:cNvPr id="4" name="Slide Number Placeholder 3"/>
          <p:cNvSpPr>
            <a:spLocks noGrp="1"/>
          </p:cNvSpPr>
          <p:nvPr>
            <p:ph type="sldNum" sz="quarter" idx="10"/>
          </p:nvPr>
        </p:nvSpPr>
        <p:spPr/>
        <p:txBody>
          <a:bodyPr/>
          <a:lstStyle/>
          <a:p>
            <a:fld id="{2FFD98E5-50D6-4F22-953F-F230CD5C0F71}" type="slidenum">
              <a:rPr lang="en-US" smtClean="0"/>
              <a:t>334</a:t>
            </a:fld>
            <a:endParaRPr lang="en-US"/>
          </a:p>
        </p:txBody>
      </p:sp>
    </p:spTree>
    <p:extLst>
      <p:ext uri="{BB962C8B-B14F-4D97-AF65-F5344CB8AC3E}">
        <p14:creationId xmlns:p14="http://schemas.microsoft.com/office/powerpoint/2010/main" val="2395820205"/>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335</a:t>
            </a:fld>
            <a:endParaRPr lang="en-US"/>
          </a:p>
        </p:txBody>
      </p:sp>
    </p:spTree>
    <p:extLst>
      <p:ext uri="{BB962C8B-B14F-4D97-AF65-F5344CB8AC3E}">
        <p14:creationId xmlns:p14="http://schemas.microsoft.com/office/powerpoint/2010/main" val="375252407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336</a:t>
            </a:fld>
            <a:endParaRPr lang="en-US"/>
          </a:p>
        </p:txBody>
      </p:sp>
    </p:spTree>
    <p:extLst>
      <p:ext uri="{BB962C8B-B14F-4D97-AF65-F5344CB8AC3E}">
        <p14:creationId xmlns:p14="http://schemas.microsoft.com/office/powerpoint/2010/main" val="1342782695"/>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Another cultural factor that often overlaps with family roles is gender</a:t>
            </a:r>
            <a:r>
              <a:rPr lang="en-US" kern="1200" baseline="0" dirty="0">
                <a:effectLst/>
                <a:latin typeface="+mn-lt"/>
                <a:ea typeface="+mn-ea"/>
                <a:cs typeface="+mn-cs"/>
              </a:rPr>
              <a:t> customs</a:t>
            </a:r>
            <a:r>
              <a:rPr lang="en-US" kern="1200" dirty="0">
                <a:effectLst/>
                <a:latin typeface="+mn-lt"/>
                <a:ea typeface="+mn-ea"/>
                <a:cs typeface="+mn-cs"/>
              </a:rPr>
              <a:t>. Providers may struggle when a patient’s cultural customs related to gender are discordant with the way they</a:t>
            </a:r>
            <a:r>
              <a:rPr lang="en-US" kern="1200" baseline="0" dirty="0">
                <a:effectLst/>
                <a:latin typeface="+mn-lt"/>
                <a:ea typeface="+mn-ea"/>
                <a:cs typeface="+mn-cs"/>
              </a:rPr>
              <a:t> are used to</a:t>
            </a:r>
            <a:r>
              <a:rPr lang="en-US" kern="1200" dirty="0">
                <a:effectLst/>
                <a:latin typeface="+mn-lt"/>
                <a:ea typeface="+mn-ea"/>
                <a:cs typeface="+mn-cs"/>
              </a:rPr>
              <a:t> addressing or engaging patients and their families. </a:t>
            </a:r>
            <a:r>
              <a:rPr lang="en-US" b="0" i="0" kern="1200" dirty="0">
                <a:effectLst/>
                <a:latin typeface="+mn-lt"/>
                <a:ea typeface="+mn-ea"/>
                <a:cs typeface="+mn-cs"/>
              </a:rPr>
              <a:t>For instance, a Muslim individuals beliefs may preclude them from shaking the hand of a provider of the opposite sex.</a:t>
            </a:r>
            <a:r>
              <a:rPr lang="en-US" kern="1200" dirty="0">
                <a:effectLst/>
                <a:latin typeface="+mn-lt"/>
                <a:ea typeface="+mn-ea"/>
                <a:cs typeface="+mn-cs"/>
              </a:rPr>
              <a:t> Or, the husband</a:t>
            </a:r>
            <a:r>
              <a:rPr lang="en-US" kern="1200" baseline="0" dirty="0">
                <a:effectLst/>
                <a:latin typeface="+mn-lt"/>
                <a:ea typeface="+mn-ea"/>
                <a:cs typeface="+mn-cs"/>
              </a:rPr>
              <a:t> of </a:t>
            </a:r>
            <a:r>
              <a:rPr lang="en-US" kern="1200" dirty="0">
                <a:effectLst/>
                <a:latin typeface="+mn-lt"/>
                <a:ea typeface="+mn-ea"/>
                <a:cs typeface="+mn-cs"/>
              </a:rPr>
              <a:t>an Orthodox Jewish patient</a:t>
            </a:r>
            <a:r>
              <a:rPr lang="en-US" b="0" i="0" kern="1200" dirty="0">
                <a:effectLst/>
                <a:latin typeface="+mn-lt"/>
                <a:ea typeface="+mn-ea"/>
                <a:cs typeface="+mn-cs"/>
              </a:rPr>
              <a:t> might prefer to speak</a:t>
            </a:r>
            <a:r>
              <a:rPr lang="en-US" b="0" i="0" kern="1200" baseline="0" dirty="0">
                <a:effectLst/>
                <a:latin typeface="+mn-lt"/>
                <a:ea typeface="+mn-ea"/>
                <a:cs typeface="+mn-cs"/>
              </a:rPr>
              <a:t> with a member of his wife’s health care team who is also male.</a:t>
            </a:r>
            <a:r>
              <a:rPr lang="en-US" b="0" i="0" kern="1200" dirty="0">
                <a:effectLst/>
                <a:latin typeface="+mn-lt"/>
                <a:ea typeface="+mn-ea"/>
                <a:cs typeface="+mn-cs"/>
              </a:rPr>
              <a:t> </a:t>
            </a:r>
          </a:p>
          <a:p>
            <a:endParaRPr lang="en-US" b="0" i="0" kern="1200" dirty="0">
              <a:effectLst/>
              <a:latin typeface="+mn-lt"/>
              <a:ea typeface="+mn-ea"/>
              <a:cs typeface="+mn-cs"/>
            </a:endParaRPr>
          </a:p>
          <a:p>
            <a:r>
              <a:rPr lang="en-US" b="0" i="0" kern="1200" dirty="0">
                <a:effectLst/>
                <a:latin typeface="+mn-lt"/>
                <a:ea typeface="+mn-ea"/>
                <a:cs typeface="+mn-cs"/>
              </a:rPr>
              <a:t>Cultural norms surrounding gender may also pose an issue when conducting physical exams. </a:t>
            </a:r>
          </a:p>
          <a:p>
            <a:endParaRPr lang="en-US" b="0" i="0" kern="1200" dirty="0">
              <a:effectLst/>
              <a:latin typeface="+mn-lt"/>
              <a:ea typeface="+mn-ea"/>
              <a:cs typeface="+mn-cs"/>
            </a:endParaRPr>
          </a:p>
          <a:p>
            <a:r>
              <a:rPr lang="en-US" b="0" i="0" kern="1200" dirty="0">
                <a:effectLst/>
                <a:latin typeface="+mn-lt"/>
                <a:ea typeface="+mn-ea"/>
                <a:cs typeface="+mn-cs"/>
              </a:rPr>
              <a:t>For example, Iraqi refugee women in Philadelphia discussed the barriers and facilitators to cervical cancer screening during key focus groups. One participant explained her discomfort in interacting with a male provider for cervical cancer screening indicating that “If the doctor is male, I won’t do it [cervical cancer screening].” [1]</a:t>
            </a:r>
          </a:p>
          <a:p>
            <a:r>
              <a:rPr lang="en-US" b="0" i="0" kern="1200" dirty="0">
                <a:effectLst/>
                <a:latin typeface="+mn-lt"/>
                <a:ea typeface="+mn-ea"/>
                <a:cs typeface="+mn-cs"/>
              </a:rPr>
              <a:t> </a:t>
            </a:r>
          </a:p>
          <a:p>
            <a:r>
              <a:rPr lang="en-US" b="0" i="0" kern="1200" dirty="0">
                <a:effectLst/>
                <a:latin typeface="+mn-lt"/>
                <a:ea typeface="+mn-ea"/>
                <a:cs typeface="+mn-cs"/>
              </a:rPr>
              <a:t>In a study exploring barriers around breast cancer screening among Iraqi refugees at The Massachusetts General Hospital Chelsea HealthCare Center, one finding revealed that “while a few women mentioned modesty, they provided the important insight that their Islamic faith was ultimately facilitative of their health activities, rather than a hindrance.” [2]</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Health care professionals – whether clinicians, administrators or other professionals – can help providers perform physical exams that are tailored to cultural needs and preferences by:</a:t>
            </a:r>
          </a:p>
          <a:p>
            <a:pPr lvl="0"/>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Consulting or taking cues from patients regarding frequency and appropriateness of eye contact and touch;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Verbally saying when the clinician is starting a physical exam and explicitly getting the patient's agreement to perform the exam;</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Respecting modesty issues related to undressing and offering gowns that provide greater body coverage; and</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Providing options, where possible, for patients to be seen by providers of the same gender.</a:t>
            </a:r>
          </a:p>
          <a:p>
            <a:r>
              <a:rPr lang="en-US" kern="1200" dirty="0">
                <a:effectLst/>
                <a:latin typeface="+mn-lt"/>
                <a:ea typeface="+mn-ea"/>
                <a:cs typeface="+mn-cs"/>
              </a:rPr>
              <a:t> </a:t>
            </a:r>
          </a:p>
          <a:p>
            <a:r>
              <a:rPr lang="en-US" kern="1200" dirty="0">
                <a:effectLst/>
                <a:latin typeface="+mn-lt"/>
                <a:ea typeface="+mn-ea"/>
                <a:cs typeface="+mn-cs"/>
              </a:rPr>
              <a:t>Gender shapes a person’s care preferences not just through cultural norms regarding gender, but also in the views about gender that that person holds. </a:t>
            </a:r>
          </a:p>
          <a:p>
            <a:endParaRPr lang="en-US" kern="1200" dirty="0">
              <a:effectLst/>
              <a:latin typeface="+mn-lt"/>
              <a:ea typeface="+mn-ea"/>
              <a:cs typeface="+mn-cs"/>
            </a:endParaRPr>
          </a:p>
          <a:p>
            <a:r>
              <a:rPr lang="en-US" kern="1200" dirty="0">
                <a:effectLst/>
                <a:latin typeface="+mn-lt"/>
                <a:ea typeface="+mn-ea"/>
                <a:cs typeface="+mn-cs"/>
              </a:rPr>
              <a:t>For example, some lesbian, bisexual or transgender individuals may choose to not have breast reconstruction surgery after their mastectomy (choosing to “go flat”) because they find that it is more affirming of their view of their gender or their body image. </a:t>
            </a:r>
          </a:p>
          <a:p>
            <a:endParaRPr lang="en-US" kern="1200" dirty="0">
              <a:effectLst/>
              <a:latin typeface="+mn-lt"/>
              <a:ea typeface="+mn-ea"/>
              <a:cs typeface="+mn-cs"/>
            </a:endParaRPr>
          </a:p>
          <a:p>
            <a:r>
              <a:rPr lang="en-US" kern="1200" dirty="0">
                <a:effectLst/>
                <a:latin typeface="+mn-lt"/>
                <a:ea typeface="+mn-ea"/>
                <a:cs typeface="+mn-cs"/>
              </a:rPr>
              <a:t>This choice to “go flat” is not limited to sexual and gender minority women either. This example is important to note because breast reconstruction surgery is so frequently recommended to breast cancer patients (often without recognition of any other option). </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Like we discussed in the lesson</a:t>
            </a:r>
            <a:r>
              <a:rPr lang="en-US" kern="1200" baseline="0" dirty="0">
                <a:effectLst/>
                <a:latin typeface="+mn-lt"/>
                <a:ea typeface="+mn-ea"/>
                <a:cs typeface="+mn-cs"/>
              </a:rPr>
              <a:t> on</a:t>
            </a:r>
            <a:r>
              <a:rPr lang="en-US" kern="1200" dirty="0">
                <a:effectLst/>
                <a:latin typeface="+mn-lt"/>
                <a:ea typeface="+mn-ea"/>
                <a:cs typeface="+mn-cs"/>
              </a:rPr>
              <a:t> Normalizing Implicit Bias, providers should be aware of and check their assumptions when interacting with any patient. Such as being cautious to not stereotype about patients’ relationships, views of body image, preferences, values and so on. We can take steps to present options in a clear, balanced manner without pressure or judgment. </a:t>
            </a:r>
          </a:p>
          <a:p>
            <a:endParaRPr lang="en-US" dirty="0"/>
          </a:p>
          <a:p>
            <a:endParaRPr lang="en-US" dirty="0"/>
          </a:p>
          <a:p>
            <a:endParaRPr lang="en-US" dirty="0"/>
          </a:p>
          <a:p>
            <a:r>
              <a:rPr lang="en-US" b="0" i="0" kern="1200" dirty="0">
                <a:effectLst/>
                <a:latin typeface="+mn-lt"/>
                <a:ea typeface="+mn-ea"/>
                <a:cs typeface="+mn-cs"/>
              </a:rPr>
              <a:t>[1]</a:t>
            </a:r>
            <a:r>
              <a:rPr lang="en-US" b="0" i="0" kern="1200" dirty="0">
                <a:effectLst/>
                <a:latin typeface="+mn-lt"/>
                <a:ea typeface="+mn-ea"/>
                <a:cs typeface="+mn-cs"/>
                <a:hlinkClick r:id="rId3">
                  <a:extLst>
                    <a:ext uri="{A12FA001-AC4F-418D-AE19-62706E023703}">
                      <ahyp:hlinkClr xmlns:ahyp="http://schemas.microsoft.com/office/drawing/2018/hyperlinkcolor" val="tx"/>
                    </a:ext>
                  </a:extLst>
                </a:hlinkClick>
              </a:rPr>
              <a:t>http://centerforrefugeehealth.com/wp-content/uploads/2016/06/6-12-215-PM-Barriers-and-Facilitators-to-Cervical-Cancer-Screening-in-Middle-Eastern-Refugee-Women-Resettled-in-Philadelphia-A-Qualative-Analysis-of-Patient-and-Provider-Perceptions-Payton.pdf</a:t>
            </a:r>
            <a:r>
              <a:rPr lang="en-US" b="0" i="0" kern="1200" dirty="0">
                <a:effectLst/>
                <a:latin typeface="+mn-lt"/>
                <a:ea typeface="+mn-ea"/>
                <a:cs typeface="+mn-cs"/>
              </a:rPr>
              <a:t>)</a:t>
            </a:r>
          </a:p>
          <a:p>
            <a:r>
              <a:rPr lang="en-US" b="0" i="0" kern="1200" dirty="0">
                <a:effectLst/>
                <a:latin typeface="+mn-lt"/>
                <a:ea typeface="+mn-ea"/>
                <a:cs typeface="+mn-cs"/>
              </a:rPr>
              <a:t>[2] </a:t>
            </a:r>
            <a:r>
              <a:rPr lang="en-US" b="0" i="0" kern="1200" dirty="0">
                <a:effectLst/>
                <a:latin typeface="+mn-lt"/>
                <a:ea typeface="+mn-ea"/>
                <a:cs typeface="+mn-cs"/>
                <a:hlinkClick r:id="rId4" invalidUrl="http://www.massgeneral.org/cchi/assets/Sanja Breast Scrng Iraqi RJIMH 2011.pdf">
                  <a:extLst>
                    <a:ext uri="{A12FA001-AC4F-418D-AE19-62706E023703}">
                      <ahyp:hlinkClr xmlns:ahyp="http://schemas.microsoft.com/office/drawing/2018/hyperlinkcolor" val="tx"/>
                    </a:ext>
                  </a:extLst>
                </a:hlinkClick>
              </a:rPr>
              <a:t>http://www.massgeneral.org/cchi/assets/Sanja%20Breast%20Scrng%20Iraqi%20RJIMH%202011.pdf</a:t>
            </a:r>
            <a:endParaRPr lang="en-US" b="0" i="0" kern="1200" dirty="0">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337</a:t>
            </a:fld>
            <a:endParaRPr lang="en-US"/>
          </a:p>
        </p:txBody>
      </p:sp>
    </p:spTree>
    <p:extLst>
      <p:ext uri="{BB962C8B-B14F-4D97-AF65-F5344CB8AC3E}">
        <p14:creationId xmlns:p14="http://schemas.microsoft.com/office/powerpoint/2010/main" val="1138370463"/>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338</a:t>
            </a:fld>
            <a:endParaRPr lang="en-US"/>
          </a:p>
        </p:txBody>
      </p:sp>
    </p:spTree>
    <p:extLst>
      <p:ext uri="{BB962C8B-B14F-4D97-AF65-F5344CB8AC3E}">
        <p14:creationId xmlns:p14="http://schemas.microsoft.com/office/powerpoint/2010/main" val="368274316"/>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339</a:t>
            </a:fld>
            <a:endParaRPr lang="en-US"/>
          </a:p>
        </p:txBody>
      </p:sp>
    </p:spTree>
    <p:extLst>
      <p:ext uri="{BB962C8B-B14F-4D97-AF65-F5344CB8AC3E}">
        <p14:creationId xmlns:p14="http://schemas.microsoft.com/office/powerpoint/2010/main" val="1220317305"/>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D98E5-50D6-4F22-953F-F230CD5C0F71}" type="slidenum">
              <a:rPr lang="en-US" smtClean="0"/>
              <a:t>340</a:t>
            </a:fld>
            <a:endParaRPr lang="en-US"/>
          </a:p>
        </p:txBody>
      </p:sp>
    </p:spTree>
    <p:extLst>
      <p:ext uri="{BB962C8B-B14F-4D97-AF65-F5344CB8AC3E}">
        <p14:creationId xmlns:p14="http://schemas.microsoft.com/office/powerpoint/2010/main" val="3042200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At the local level, community-based organizations play a vital role in increasing minority communities’ involvement in research.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For example, in Southeast Washington, D.C., working with a community-based organization and training staff in cultural competency allowed researchers to increase enrollment of African American individuals in non-therapeutic clinical trials by over 60 percent.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Another example is the Selenium and Vitamin E Cancer Prevention Trial (or SELECT), which aimed to study the effect of Selenium and Vitamin E on the incidence of prostate cancer. SELECT conducted targeted community outreach, developed partnerships with faith-based organizations and fraternities and created culturally tailored patient education materials.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SELECT was then able to reach its recruitment goals for African American, Latino and Asian participants. For instance, “SELECT Sunday” involved faith-based leaders from local churches and mosques delivering messages about prostate cancer and the SELECT study during services.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Partnering with community-based organizations is key. But, it is important to engage in discussions with community members to understand barriers that individuals in the community face and identify strategies on how to reach individuals who may not be involved in organized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35</a:t>
            </a:fld>
            <a:endParaRPr lang="en-US" dirty="0"/>
          </a:p>
        </p:txBody>
      </p:sp>
    </p:spTree>
    <p:extLst>
      <p:ext uri="{BB962C8B-B14F-4D97-AF65-F5344CB8AC3E}">
        <p14:creationId xmlns:p14="http://schemas.microsoft.com/office/powerpoint/2010/main" val="187720616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341</a:t>
            </a:fld>
            <a:endParaRPr lang="en-US"/>
          </a:p>
        </p:txBody>
      </p:sp>
    </p:spTree>
    <p:extLst>
      <p:ext uri="{BB962C8B-B14F-4D97-AF65-F5344CB8AC3E}">
        <p14:creationId xmlns:p14="http://schemas.microsoft.com/office/powerpoint/2010/main" val="369144748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Patients’ religious beliefs can play a large role in cancer treatment. </a:t>
            </a:r>
          </a:p>
          <a:p>
            <a:endParaRPr lang="en-US" kern="1200" dirty="0">
              <a:effectLst/>
              <a:latin typeface="+mn-lt"/>
              <a:ea typeface="+mn-ea"/>
              <a:cs typeface="+mn-cs"/>
            </a:endParaRPr>
          </a:p>
          <a:p>
            <a:r>
              <a:rPr lang="en-US" kern="1200" dirty="0">
                <a:effectLst/>
                <a:latin typeface="+mn-lt"/>
                <a:ea typeface="+mn-ea"/>
                <a:cs typeface="+mn-cs"/>
              </a:rPr>
              <a:t>For instance, a provider from the National Cancer Care TEAM Survey recounted a striking example: “Patients [of</a:t>
            </a:r>
            <a:r>
              <a:rPr lang="en-US" kern="1200" baseline="0" dirty="0">
                <a:effectLst/>
                <a:latin typeface="+mn-lt"/>
                <a:ea typeface="+mn-ea"/>
                <a:cs typeface="+mn-cs"/>
              </a:rPr>
              <a:t> some religions] </a:t>
            </a:r>
            <a:r>
              <a:rPr lang="en-US" kern="1200" dirty="0">
                <a:effectLst/>
                <a:latin typeface="+mn-lt"/>
                <a:ea typeface="+mn-ea"/>
                <a:cs typeface="+mn-cs"/>
              </a:rPr>
              <a:t>often refuse blood transfusions. We perform major abdominal surgeries and there are situations when blood products are needed intra-operatively. This particular woman was very explicit in saying that she would rather die from bleeding than to have a blood transfusion during surgery. I wasn't prepared for such a response, as I assumed in a life or death situation, she would agree to a blood transfusion.” </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With the support of other members of the health care team, community members, the patient and their loved ones, providers can offer treatment options that allow patients to decide what best meets their needs. By consulting others, providers can try to identify creative treatments that align with a patient’s religious beliefs but are still in line with medical recommendations.  </a:t>
            </a:r>
          </a:p>
          <a:p>
            <a:pPr lvl="0"/>
            <a:endParaRPr lang="en-US" kern="1200" dirty="0">
              <a:effectLst/>
              <a:latin typeface="+mn-lt"/>
              <a:ea typeface="+mn-ea"/>
              <a:cs typeface="+mn-cs"/>
            </a:endParaRPr>
          </a:p>
          <a:p>
            <a:pPr lvl="0"/>
            <a:r>
              <a:rPr lang="en-US" kern="1200" dirty="0">
                <a:effectLst/>
                <a:latin typeface="+mn-lt"/>
                <a:ea typeface="+mn-ea"/>
                <a:cs typeface="+mn-cs"/>
              </a:rPr>
              <a:t>For instance, providers can suggest that the patient consult with religious leaders or, in the case of the earlier example, use a protein substitute for blood transfusion.</a:t>
            </a:r>
          </a:p>
          <a:p>
            <a:r>
              <a:rPr lang="en-US" kern="1200" dirty="0">
                <a:effectLst/>
                <a:latin typeface="+mn-lt"/>
                <a:ea typeface="+mn-ea"/>
                <a:cs typeface="+mn-cs"/>
              </a:rPr>
              <a:t> </a:t>
            </a:r>
          </a:p>
          <a:p>
            <a:r>
              <a:rPr lang="en-US" kern="1200" dirty="0">
                <a:effectLst/>
                <a:latin typeface="+mn-lt"/>
                <a:ea typeface="+mn-ea"/>
                <a:cs typeface="+mn-cs"/>
              </a:rPr>
              <a:t>In addition, sometimes patients will choose to use their cultural healing traditions as a complement to or in lieu of traditional Western medical treatment.</a:t>
            </a:r>
          </a:p>
          <a:p>
            <a:r>
              <a:rPr lang="en-US" kern="1200" dirty="0">
                <a:effectLst/>
                <a:latin typeface="+mn-lt"/>
                <a:ea typeface="+mn-ea"/>
                <a:cs typeface="+mn-cs"/>
              </a:rPr>
              <a:t> </a:t>
            </a:r>
          </a:p>
          <a:p>
            <a:pPr lvl="0"/>
            <a:r>
              <a:rPr lang="en-US" u="sng" kern="1200" dirty="0">
                <a:effectLst/>
                <a:latin typeface="+mn-lt"/>
                <a:ea typeface="+mn-ea"/>
                <a:cs typeface="+mn-cs"/>
              </a:rPr>
              <a:t>Strategy: </a:t>
            </a:r>
            <a:r>
              <a:rPr lang="en-US" kern="1200" dirty="0">
                <a:effectLst/>
                <a:latin typeface="+mn-lt"/>
                <a:ea typeface="+mn-ea"/>
                <a:cs typeface="+mn-cs"/>
              </a:rPr>
              <a:t>To better understand patients’ beliefs and values, providers can ask open-ended questions during the clinical visit. This can help gain a better sense of how patients may want to add in their own healing traditions. Working closely with and speaking regularly with other members on the team, such as navigators, nurses and social workers, is also important. These professionals are often aware of potential problems, can seek help and communicate issues back to clinicians. </a:t>
            </a:r>
          </a:p>
          <a:p>
            <a:pPr lvl="0"/>
            <a:endParaRPr lang="en-US" kern="1200" dirty="0">
              <a:effectLst/>
              <a:latin typeface="+mn-lt"/>
              <a:ea typeface="+mn-ea"/>
              <a:cs typeface="+mn-cs"/>
            </a:endParaRPr>
          </a:p>
          <a:p>
            <a:pPr lvl="0"/>
            <a:r>
              <a:rPr lang="en-US" kern="1200" dirty="0">
                <a:effectLst/>
                <a:latin typeface="+mn-lt"/>
                <a:ea typeface="+mn-ea"/>
                <a:cs typeface="+mn-cs"/>
              </a:rPr>
              <a:t>For example, in</a:t>
            </a:r>
            <a:r>
              <a:rPr lang="en-US" kern="1200" baseline="0" dirty="0">
                <a:effectLst/>
                <a:latin typeface="+mn-lt"/>
                <a:ea typeface="+mn-ea"/>
                <a:cs typeface="+mn-cs"/>
              </a:rPr>
              <a:t> the </a:t>
            </a:r>
            <a:r>
              <a:rPr lang="en-US" kern="1200" dirty="0">
                <a:effectLst/>
                <a:latin typeface="+mn-lt"/>
                <a:ea typeface="+mn-ea"/>
                <a:cs typeface="+mn-cs"/>
              </a:rPr>
              <a:t>National Cancer Care TEAM Survey, one navigator said, “Often I am in the position to discuss the home remedies and have more time to listen to descriptions of symptoms in the 'patient's own words' so I try an[d] support them in continuing the behaviors that they find supportive, understanding possible interactions to help avoid problems and clearer communication of needs to the provider. I also try and help understand the nature of their support system and how it can be used to meet their individual needs during treatment and how other things with the cancer center and the community can supplement.” </a:t>
            </a:r>
          </a:p>
          <a:p>
            <a:pPr lvl="0"/>
            <a:endParaRPr lang="en-US" kern="1200" dirty="0">
              <a:effectLst/>
              <a:latin typeface="+mn-lt"/>
              <a:ea typeface="+mn-ea"/>
              <a:cs typeface="+mn-cs"/>
            </a:endParaRPr>
          </a:p>
          <a:p>
            <a:pPr lvl="0"/>
            <a:r>
              <a:rPr lang="en-US" kern="1200" dirty="0">
                <a:effectLst/>
                <a:latin typeface="+mn-lt"/>
                <a:ea typeface="+mn-ea"/>
                <a:cs typeface="+mn-cs"/>
              </a:rPr>
              <a:t>Health</a:t>
            </a:r>
            <a:r>
              <a:rPr lang="en-US" kern="1200" baseline="0" dirty="0">
                <a:effectLst/>
                <a:latin typeface="+mn-lt"/>
                <a:ea typeface="+mn-ea"/>
                <a:cs typeface="+mn-cs"/>
              </a:rPr>
              <a:t> care professionals can also take the opportunity to discuss living will and medical power of attorney with patients and their families before treatment begins. This ensures that wishes are respected, known and legally documented, which can also help with communication between health care professionals, patients and families if an emergency situation were to arise during treatment. </a:t>
            </a:r>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342</a:t>
            </a:fld>
            <a:endParaRPr lang="en-US"/>
          </a:p>
        </p:txBody>
      </p:sp>
    </p:spTree>
    <p:extLst>
      <p:ext uri="{BB962C8B-B14F-4D97-AF65-F5344CB8AC3E}">
        <p14:creationId xmlns:p14="http://schemas.microsoft.com/office/powerpoint/2010/main" val="217552950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343</a:t>
            </a:fld>
            <a:endParaRPr lang="en-US"/>
          </a:p>
        </p:txBody>
      </p:sp>
    </p:spTree>
    <p:extLst>
      <p:ext uri="{BB962C8B-B14F-4D97-AF65-F5344CB8AC3E}">
        <p14:creationId xmlns:p14="http://schemas.microsoft.com/office/powerpoint/2010/main" val="11015525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344</a:t>
            </a:fld>
            <a:endParaRPr lang="en-US"/>
          </a:p>
        </p:txBody>
      </p:sp>
    </p:spTree>
    <p:extLst>
      <p:ext uri="{BB962C8B-B14F-4D97-AF65-F5344CB8AC3E}">
        <p14:creationId xmlns:p14="http://schemas.microsoft.com/office/powerpoint/2010/main" val="2667252639"/>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345</a:t>
            </a:fld>
            <a:endParaRPr lang="en-US"/>
          </a:p>
        </p:txBody>
      </p:sp>
    </p:spTree>
    <p:extLst>
      <p:ext uri="{BB962C8B-B14F-4D97-AF65-F5344CB8AC3E}">
        <p14:creationId xmlns:p14="http://schemas.microsoft.com/office/powerpoint/2010/main" val="3875416875"/>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We have looked at categories of stigma, family roles, gender norms and views and religious</a:t>
            </a:r>
            <a:r>
              <a:rPr lang="en-US" kern="1200" baseline="0" dirty="0">
                <a:effectLst/>
                <a:latin typeface="+mn-lt"/>
                <a:ea typeface="+mn-ea"/>
                <a:cs typeface="+mn-cs"/>
              </a:rPr>
              <a:t> and/or </a:t>
            </a:r>
            <a:r>
              <a:rPr lang="en-US" kern="1200" dirty="0">
                <a:effectLst/>
                <a:latin typeface="+mn-lt"/>
                <a:ea typeface="+mn-ea"/>
                <a:cs typeface="+mn-cs"/>
              </a:rPr>
              <a:t>spiritual beliefs to offer examples for strategies for culturally affirming care. At the most basic level, providing culturally affirming care involves asking about information that may be difficult for patients to talk about. For example, it can be difficult for patients to talk about mental health issues because there is often stigma around mental health. However, addressing mental health as a part of cancer care, including post-treatment survivorship, is critical.</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In understanding the need for a sensitive way to ask about mental health status, the National Comprehensive Cancer Network recommends a simple question of “How is your distress on a scale from 0 to 10?” Patients responded well to the umbrella term “distress” because it did not carry the same stigma as discussion of mental health. It is recommended that clinicians follow up with additional questions if patients report a score of four or higher. </a:t>
            </a:r>
          </a:p>
          <a:p>
            <a:r>
              <a:rPr lang="en-US" kern="1200" dirty="0">
                <a:effectLst/>
                <a:latin typeface="+mn-lt"/>
                <a:ea typeface="+mn-ea"/>
                <a:cs typeface="+mn-cs"/>
              </a:rPr>
              <a:t> </a:t>
            </a:r>
          </a:p>
          <a:p>
            <a:r>
              <a:rPr lang="en-US" kern="1200" dirty="0">
                <a:effectLst/>
                <a:latin typeface="+mn-lt"/>
                <a:ea typeface="+mn-ea"/>
                <a:cs typeface="+mn-cs"/>
              </a:rPr>
              <a:t>Another example of soliciting important but sensitive clinical information is asking about sexual orientation and gender identity. It is important to understand a patient’s identities to improve service delivery, increase knowledge of support systems, identify potential stressors or health risks, and encourage trust. In</a:t>
            </a:r>
            <a:r>
              <a:rPr lang="en-US" kern="1200" baseline="0" dirty="0">
                <a:effectLst/>
                <a:latin typeface="+mn-lt"/>
                <a:ea typeface="+mn-ea"/>
                <a:cs typeface="+mn-cs"/>
              </a:rPr>
              <a:t> many situations, p</a:t>
            </a:r>
            <a:r>
              <a:rPr lang="en-US" kern="1200" dirty="0">
                <a:effectLst/>
                <a:latin typeface="+mn-lt"/>
                <a:ea typeface="+mn-ea"/>
                <a:cs typeface="+mn-cs"/>
              </a:rPr>
              <a:t>roviders who do not know whether their patient is LGBTQI cannot deliver appropriate or complete services. For example, if a doctor does not know that a man engages in receptive anal sex, the patient will not be referred for an anal pap smear. On the other hand, when people do not feel safe being their whole selves, many lie about who they are or simply leave and forego treatment completely. </a:t>
            </a:r>
          </a:p>
          <a:p>
            <a:r>
              <a:rPr lang="en-US" kern="1200" dirty="0">
                <a:effectLst/>
                <a:latin typeface="+mn-lt"/>
                <a:ea typeface="+mn-ea"/>
                <a:cs typeface="+mn-cs"/>
              </a:rPr>
              <a:t> </a:t>
            </a:r>
          </a:p>
          <a:p>
            <a:pPr lvl="0"/>
            <a:r>
              <a:rPr lang="en-US" u="sng" kern="1200" dirty="0">
                <a:effectLst/>
                <a:latin typeface="+mn-lt"/>
                <a:ea typeface="+mn-ea"/>
                <a:cs typeface="+mn-cs"/>
              </a:rPr>
              <a:t>Strategy</a:t>
            </a:r>
            <a:r>
              <a:rPr lang="en-US" kern="1200" dirty="0">
                <a:effectLst/>
                <a:latin typeface="+mn-lt"/>
                <a:ea typeface="+mn-ea"/>
                <a:cs typeface="+mn-cs"/>
              </a:rPr>
              <a:t>: An important first step to asking about sexual orientation and gender identity is to normalize these questions. By stressing that all health care professionals at the organization ask this of all patients, health care professionals may lessen patient worries of why they are being asked about their sexual orientation and gender identity. When asking the actual questions, leading national organizations suggest that health care professionals use a two-step method to ask about gender identity: First, by asking: “what is your current gender identity?” And then by asking, “what sex were you assigned on</a:t>
            </a:r>
            <a:r>
              <a:rPr lang="en-US" kern="1200" baseline="0" dirty="0">
                <a:effectLst/>
                <a:latin typeface="+mn-lt"/>
                <a:ea typeface="+mn-ea"/>
                <a:cs typeface="+mn-cs"/>
              </a:rPr>
              <a:t> your original birth certificate</a:t>
            </a:r>
            <a:r>
              <a:rPr lang="en-US" kern="1200" dirty="0">
                <a:effectLst/>
                <a:latin typeface="+mn-lt"/>
                <a:ea typeface="+mn-ea"/>
                <a:cs typeface="+mn-cs"/>
              </a:rPr>
              <a:t>?” This two-step method is affirming because the order of questions conveys to patients that a patient’s internal sense of self is prioritized beyond the anatomy the patient was born with. Health care professionals must also remember to ask patients who share their gender identity whether it is acceptable to place that information into the medical chart. Some patients are not “out” to the rest of the world. Placing such information into a medical chart could be dangerous to their well-being if it</a:t>
            </a:r>
            <a:r>
              <a:rPr lang="en-US" kern="1200" baseline="0" dirty="0">
                <a:effectLst/>
                <a:latin typeface="+mn-lt"/>
                <a:ea typeface="+mn-ea"/>
                <a:cs typeface="+mn-cs"/>
              </a:rPr>
              <a:t> is disclosed to the wrong person</a:t>
            </a:r>
            <a:r>
              <a:rPr lang="en-US" kern="1200" dirty="0">
                <a:effectLst/>
                <a:latin typeface="+mn-lt"/>
                <a:ea typeface="+mn-ea"/>
                <a:cs typeface="+mn-cs"/>
              </a:rPr>
              <a:t>. In addition to keeping the patient safe, health care professionals should take care where gender identity information is stored within the chart to ensure that only staff members who must know this information have access to it.</a:t>
            </a:r>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346</a:t>
            </a:fld>
            <a:endParaRPr lang="en-US"/>
          </a:p>
        </p:txBody>
      </p:sp>
    </p:spTree>
    <p:extLst>
      <p:ext uri="{BB962C8B-B14F-4D97-AF65-F5344CB8AC3E}">
        <p14:creationId xmlns:p14="http://schemas.microsoft.com/office/powerpoint/2010/main" val="3445399153"/>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347</a:t>
            </a:fld>
            <a:endParaRPr lang="en-US"/>
          </a:p>
        </p:txBody>
      </p:sp>
    </p:spTree>
    <p:extLst>
      <p:ext uri="{BB962C8B-B14F-4D97-AF65-F5344CB8AC3E}">
        <p14:creationId xmlns:p14="http://schemas.microsoft.com/office/powerpoint/2010/main" val="355510885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348</a:t>
            </a:fld>
            <a:endParaRPr lang="en-US"/>
          </a:p>
        </p:txBody>
      </p:sp>
    </p:spTree>
    <p:extLst>
      <p:ext uri="{BB962C8B-B14F-4D97-AF65-F5344CB8AC3E}">
        <p14:creationId xmlns:p14="http://schemas.microsoft.com/office/powerpoint/2010/main" val="70644130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As we have seen through the examples, there are many cultural influences guiding a person’s interaction with the health system.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These influences will vary greatly by each person. It is also important to remember there are multiple cultures interacting during the medical visit. Those of the provider, the patient, caregivers present, other health care professionals present and the culture of Western medicine itself.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In the final lesson of the training, we will bring together the knowledge and skills gained throughout the previous lessons and discuss initiatives that organizations can undertake to enact institutional change that supports the provision of culturally competent, inclusive, equitable and patient-centered care for all of its patients.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FD98E5-50D6-4F22-953F-F230CD5C0F71}" type="slidenum">
              <a:rPr lang="en-US" smtClean="0"/>
              <a:t>349</a:t>
            </a:fld>
            <a:endParaRPr lang="en-US"/>
          </a:p>
        </p:txBody>
      </p:sp>
    </p:spTree>
    <p:extLst>
      <p:ext uri="{BB962C8B-B14F-4D97-AF65-F5344CB8AC3E}">
        <p14:creationId xmlns:p14="http://schemas.microsoft.com/office/powerpoint/2010/main" val="39918535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 this lesson, you learned to:</a:t>
            </a:r>
          </a:p>
          <a:p>
            <a:endParaRPr lang="en-US" kern="1200" dirty="0">
              <a:effectLst/>
              <a:latin typeface="+mn-lt"/>
              <a:ea typeface="+mn-ea"/>
              <a:cs typeface="+mn-cs"/>
            </a:endParaRPr>
          </a:p>
          <a:p>
            <a:pPr lvl="0"/>
            <a:r>
              <a:rPr lang="en-US" kern="1200" dirty="0"/>
              <a:t>Describe the influence of various cultural norms, preferences, needs and experiences on patients’ interactions with the health care system</a:t>
            </a:r>
          </a:p>
          <a:p>
            <a:pPr lvl="0"/>
            <a:endParaRPr lang="en-US" kern="1200" dirty="0"/>
          </a:p>
          <a:p>
            <a:pPr lvl="0"/>
            <a:r>
              <a:rPr lang="en-US" kern="1200" dirty="0"/>
              <a:t>Discuss strategies for culturally respectful and affirming interpersonal exchanges with patients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1298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a:t>
            </a:fld>
            <a:endParaRPr lang="en-US" dirty="0"/>
          </a:p>
        </p:txBody>
      </p:sp>
    </p:spTree>
    <p:extLst>
      <p:ext uri="{BB962C8B-B14F-4D97-AF65-F5344CB8AC3E}">
        <p14:creationId xmlns:p14="http://schemas.microsoft.com/office/powerpoint/2010/main" val="60023122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351</a:t>
            </a:fld>
            <a:endParaRPr lang="en-US"/>
          </a:p>
        </p:txBody>
      </p:sp>
    </p:spTree>
    <p:extLst>
      <p:ext uri="{BB962C8B-B14F-4D97-AF65-F5344CB8AC3E}">
        <p14:creationId xmlns:p14="http://schemas.microsoft.com/office/powerpoint/2010/main" val="3170812036"/>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2FFD98E5-50D6-4F22-953F-F230CD5C0F71}" type="slidenum">
              <a:rPr lang="en-US" smtClean="0"/>
              <a:t>352</a:t>
            </a:fld>
            <a:endParaRPr lang="en-US"/>
          </a:p>
        </p:txBody>
      </p:sp>
    </p:spTree>
    <p:extLst>
      <p:ext uri="{BB962C8B-B14F-4D97-AF65-F5344CB8AC3E}">
        <p14:creationId xmlns:p14="http://schemas.microsoft.com/office/powerpoint/2010/main" val="2190990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kern="1200" dirty="0">
                <a:solidFill>
                  <a:schemeClr val="tx1"/>
                </a:solidFill>
                <a:effectLst/>
                <a:latin typeface="+mn-lt"/>
                <a:ea typeface="+mn-ea"/>
                <a:cs typeface="+mn-cs"/>
              </a:rPr>
              <a:t>Welcome to Module 5, Lesson 2: Strategies for Institutions to Promote Culturally Competent &amp; Equitable Care.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353</a:t>
            </a:fld>
            <a:endParaRPr lang="en-US" altLang="en-US" dirty="0"/>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would like to acknowledge the Pfizer Foundation for supporting this work. We would also like to thank our subject matter experts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review of and contributions to this lesson. </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354</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completing this lesson, you will be able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a framework organizations can use to design initiatives to promote health equity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 strategies to enact culture change to support the provision of culturally competent care in line with this framework</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355</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Throughout this training, we have presented strategies to provide care that is patient-centered, culturally competent and tailored to the patient’s unique needs. </a:t>
            </a:r>
          </a:p>
          <a:p>
            <a:pPr marL="0" marR="0" lvl="0" indent="0" algn="l" defTabSz="915772"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5772"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Often, the strategies we presented were targeted to health care professionals as individuals. These individual-level strategies are helpful in creating a more culturally competent and equitable health care system because, ultimately, health care organizations are made up of people. </a:t>
            </a:r>
          </a:p>
          <a:p>
            <a:pPr marL="0" marR="0" lvl="0" indent="0" algn="l" defTabSz="915772"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5772"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Individual health care professionals can and should take steps to become more self-aware and work with their colleagues to improve the cultural sensitivity, equity and patient-centeredness of the care they provide. </a:t>
            </a:r>
            <a:endParaRPr lang="en-US" dirty="0"/>
          </a:p>
          <a:p>
            <a:pPr marL="0" marR="0" lvl="0" indent="0" algn="l" defTabSz="915772"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5772"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organizations must enact change at the systems level to truly establish an environment where all patients are being provided equitable, accessible, person-centered care.</a:t>
            </a:r>
          </a:p>
          <a:p>
            <a:pPr marL="0" marR="0" lvl="0" indent="0" algn="l" defTabSz="9157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356</a:t>
            </a:fld>
            <a:endParaRPr lang="en-US" dirty="0"/>
          </a:p>
        </p:txBody>
      </p:sp>
    </p:spTree>
    <p:extLst>
      <p:ext uri="{BB962C8B-B14F-4D97-AF65-F5344CB8AC3E}">
        <p14:creationId xmlns:p14="http://schemas.microsoft.com/office/powerpoint/2010/main" val="163265237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Roadmap to Reduce Racial and Ethnic Disparities in Health Care </a:t>
            </a:r>
            <a:r>
              <a:rPr lang="en-US" sz="1200" kern="1200" dirty="0">
                <a:solidFill>
                  <a:schemeClr val="tx1"/>
                </a:solidFill>
                <a:effectLst/>
                <a:latin typeface="+mn-lt"/>
                <a:ea typeface="+mn-ea"/>
                <a:cs typeface="+mn-cs"/>
              </a:rPr>
              <a:t>was created as a part of the Robert Wood Johnson Foundation national program, Finding Answers: Disparities Research for Change. This resource</a:t>
            </a:r>
            <a:r>
              <a:rPr lang="en-US" sz="1200" kern="1200" baseline="0" dirty="0">
                <a:solidFill>
                  <a:schemeClr val="tx1"/>
                </a:solidFill>
                <a:effectLst/>
                <a:latin typeface="+mn-lt"/>
                <a:ea typeface="+mn-ea"/>
                <a:cs typeface="+mn-cs"/>
              </a:rPr>
              <a:t> helps </a:t>
            </a:r>
            <a:r>
              <a:rPr lang="en-US" sz="1200" kern="1200" dirty="0">
                <a:solidFill>
                  <a:schemeClr val="tx1"/>
                </a:solidFill>
                <a:effectLst/>
                <a:latin typeface="+mn-lt"/>
                <a:ea typeface="+mn-ea"/>
                <a:cs typeface="+mn-cs"/>
              </a:rPr>
              <a:t>guide organizations in implementing equity-focused quality improvements in ways that are feasible to implement and sustainable in the long term.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this project has a focus on reducing racial and ethnic disparities, the structure provided through the Roadmap can guide interventions to improve equity for diverse patient populations.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Roadmap offers a comprehensive six-stage approach for organizations to implement equity-focused quality improvements as a part of or as a parallel to existing quality improvement work. These six steps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Link quality and equity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 culture of equity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Diagnose the disparity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Design the intervention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Secure buy-in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Implement and sustain change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philosophy guiding the Roadmap is that achieving each of the six steps will create sufficient culture change and infrastructure to make equity initiatives feasible to implement and sustainable in the long term. Here we will briefly explain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of the steps of the Roadmap.</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357</a:t>
            </a:fld>
            <a:endParaRPr lang="en-US" dirty="0"/>
          </a:p>
        </p:txBody>
      </p:sp>
    </p:spTree>
    <p:extLst>
      <p:ext uri="{BB962C8B-B14F-4D97-AF65-F5344CB8AC3E}">
        <p14:creationId xmlns:p14="http://schemas.microsoft.com/office/powerpoint/2010/main" val="2987660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358</a:t>
            </a:fld>
            <a:endParaRPr lang="en-US" dirty="0"/>
          </a:p>
        </p:txBody>
      </p:sp>
    </p:spTree>
    <p:extLst>
      <p:ext uri="{BB962C8B-B14F-4D97-AF65-F5344CB8AC3E}">
        <p14:creationId xmlns:p14="http://schemas.microsoft.com/office/powerpoint/2010/main" val="18719235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a:t>
            </a:r>
            <a:r>
              <a:rPr lang="en-US" sz="1200" b="1" kern="1200" baseline="0" dirty="0">
                <a:solidFill>
                  <a:schemeClr val="tx1"/>
                </a:solidFill>
                <a:effectLst/>
                <a:latin typeface="+mn-lt"/>
                <a:ea typeface="+mn-ea"/>
                <a:cs typeface="+mn-cs"/>
              </a:rPr>
              <a:t> Link quality and equity. </a:t>
            </a:r>
            <a:r>
              <a:rPr lang="en-US" sz="1200" kern="1200" dirty="0">
                <a:solidFill>
                  <a:schemeClr val="tx1"/>
                </a:solidFill>
                <a:effectLst/>
                <a:latin typeface="+mn-lt"/>
                <a:ea typeface="+mn-ea"/>
                <a:cs typeface="+mn-cs"/>
              </a:rPr>
              <a:t>This step emphasizes the need to collect demographic data</a:t>
            </a:r>
            <a:r>
              <a:rPr lang="en-US" sz="1200" kern="1200" baseline="0" dirty="0">
                <a:solidFill>
                  <a:schemeClr val="tx1"/>
                </a:solidFill>
                <a:effectLst/>
                <a:latin typeface="+mn-lt"/>
                <a:ea typeface="+mn-ea"/>
                <a:cs typeface="+mn-cs"/>
              </a:rPr>
              <a:t> for quality improvement. Data such as race, ethnicity, sexual orientation, gender identity and language can be used to discover and address disparities. </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by examining rates of breast cancer screening by race and not just as a whole, a hospital system may detect disparities in the frequency and timeliness of screenings between black and white women served in their clinics.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Examining screening rates by sexual orientation or gender identity can also be done.</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Since</a:t>
            </a:r>
            <a:r>
              <a:rPr lang="en-US" sz="1200" kern="1200" dirty="0">
                <a:solidFill>
                  <a:schemeClr val="tx1"/>
                </a:solidFill>
                <a:effectLst/>
                <a:latin typeface="+mn-lt"/>
                <a:ea typeface="+mn-ea"/>
                <a:cs typeface="+mn-cs"/>
              </a:rPr>
              <a:t> lesbian and bisexual women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well</a:t>
            </a:r>
            <a:r>
              <a:rPr lang="en-US" sz="1200" kern="1200" baseline="0" dirty="0">
                <a:solidFill>
                  <a:schemeClr val="tx1"/>
                </a:solidFill>
                <a:effectLst/>
                <a:latin typeface="+mn-lt"/>
                <a:ea typeface="+mn-ea"/>
                <a:cs typeface="+mn-cs"/>
              </a:rPr>
              <a:t> as transgender men </a:t>
            </a:r>
            <a:r>
              <a:rPr lang="en-US" sz="1200" kern="1200" dirty="0">
                <a:solidFill>
                  <a:schemeClr val="tx1"/>
                </a:solidFill>
                <a:effectLst/>
                <a:latin typeface="+mn-lt"/>
                <a:ea typeface="+mn-ea"/>
                <a:cs typeface="+mn-cs"/>
              </a:rPr>
              <a:t>may be less likely to access preventive services like cervical cancer screening than heterosexual or cisgender women. The intersection of these populations – racial and ethnic and sexual and gender minorities – may be a priority for health equity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359</a:t>
            </a:fld>
            <a:endParaRPr lang="en-US" dirty="0"/>
          </a:p>
        </p:txBody>
      </p:sp>
    </p:spTree>
    <p:extLst>
      <p:ext uri="{BB962C8B-B14F-4D97-AF65-F5344CB8AC3E}">
        <p14:creationId xmlns:p14="http://schemas.microsoft.com/office/powerpoint/2010/main" val="3765051170"/>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360</a:t>
            </a:fld>
            <a:endParaRPr lang="en-US" dirty="0"/>
          </a:p>
        </p:txBody>
      </p:sp>
    </p:spTree>
    <p:extLst>
      <p:ext uri="{BB962C8B-B14F-4D97-AF65-F5344CB8AC3E}">
        <p14:creationId xmlns:p14="http://schemas.microsoft.com/office/powerpoint/2010/main" val="236679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As we’ve discussed, patient engagement in research is crucial to the advancement of health and care of all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Even if you are not directly involved in research, you have the opportunity to start conversations and open doors to cancer research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If you are conducting research, we’ve highlighted the importance of building trust, drawing upon the skills and expertise of communities and designing inclusive research studies. In the next lesson, we will cover patient engagement in cancer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37</a:t>
            </a:fld>
            <a:endParaRPr lang="en-US" dirty="0"/>
          </a:p>
        </p:txBody>
      </p:sp>
    </p:spTree>
    <p:extLst>
      <p:ext uri="{BB962C8B-B14F-4D97-AF65-F5344CB8AC3E}">
        <p14:creationId xmlns:p14="http://schemas.microsoft.com/office/powerpoint/2010/main" val="422356992"/>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a:t>
            </a:r>
            <a:r>
              <a:rPr lang="en-US" sz="1200" b="1" kern="1200" baseline="0" dirty="0">
                <a:solidFill>
                  <a:schemeClr val="tx1"/>
                </a:solidFill>
                <a:effectLst/>
                <a:latin typeface="+mn-lt"/>
                <a:ea typeface="+mn-ea"/>
                <a:cs typeface="+mn-cs"/>
              </a:rPr>
              <a:t> Create a culture of equity. </a:t>
            </a:r>
            <a:r>
              <a:rPr lang="en-US" sz="1200" kern="1200" dirty="0">
                <a:solidFill>
                  <a:schemeClr val="tx1"/>
                </a:solidFill>
                <a:effectLst/>
                <a:latin typeface="+mn-lt"/>
                <a:ea typeface="+mn-ea"/>
                <a:cs typeface="+mn-cs"/>
              </a:rPr>
              <a:t>Creating a culture of equity involves getting all individuals at all levels of the health care organization to understand a shared definition of equity and commit to working to enhance equity.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Creating culture change requires organizations to employ such tactics as: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Designating a champion to spearhead disparities reduction efforts who is in a position of leadership and accountable for this work;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that equity is explicitly referenced in the organizational mission;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Recruiting a diverse workforce and training it in cultural competency; and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Establishing partnerships with community-based organizations.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361</a:t>
            </a:fld>
            <a:endParaRPr lang="en-US" dirty="0"/>
          </a:p>
        </p:txBody>
      </p:sp>
    </p:spTree>
    <p:extLst>
      <p:ext uri="{BB962C8B-B14F-4D97-AF65-F5344CB8AC3E}">
        <p14:creationId xmlns:p14="http://schemas.microsoft.com/office/powerpoint/2010/main" val="2300409754"/>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3.)</a:t>
            </a:r>
            <a:r>
              <a:rPr lang="en-US" sz="1200" b="1" kern="1200" baseline="0" dirty="0">
                <a:solidFill>
                  <a:schemeClr val="tx1"/>
                </a:solidFill>
                <a:effectLst/>
                <a:latin typeface="+mn-lt"/>
                <a:ea typeface="+mn-ea"/>
                <a:cs typeface="+mn-cs"/>
              </a:rPr>
              <a:t> Diagnose the disparity. </a:t>
            </a:r>
            <a:r>
              <a:rPr lang="en-US" sz="1200" kern="1200" dirty="0">
                <a:solidFill>
                  <a:schemeClr val="tx1"/>
                </a:solidFill>
                <a:effectLst/>
                <a:latin typeface="+mn-lt"/>
                <a:ea typeface="+mn-ea"/>
                <a:cs typeface="+mn-cs"/>
              </a:rPr>
              <a:t>This step describes work to understand the cause of the disparity after it is revealed through data, in order to design an effective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involves conducting a root cause analysis, with a mix of staff, including leadership, engaged in this process. It also suggests the use of a priority matrix to determine which causes identified in the root cause analysis should be addressed in an intervention, based on importance and feasibility.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362</a:t>
            </a:fld>
            <a:endParaRPr lang="en-US" dirty="0"/>
          </a:p>
        </p:txBody>
      </p:sp>
    </p:spTree>
    <p:extLst>
      <p:ext uri="{BB962C8B-B14F-4D97-AF65-F5344CB8AC3E}">
        <p14:creationId xmlns:p14="http://schemas.microsoft.com/office/powerpoint/2010/main" val="1988066969"/>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363</a:t>
            </a:fld>
            <a:endParaRPr lang="en-US" dirty="0"/>
          </a:p>
        </p:txBody>
      </p:sp>
    </p:spTree>
    <p:extLst>
      <p:ext uri="{BB962C8B-B14F-4D97-AF65-F5344CB8AC3E}">
        <p14:creationId xmlns:p14="http://schemas.microsoft.com/office/powerpoint/2010/main" val="163396108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4.)</a:t>
            </a:r>
            <a:r>
              <a:rPr lang="en-US" sz="1200" b="1" kern="1200" baseline="0" dirty="0">
                <a:solidFill>
                  <a:schemeClr val="tx1"/>
                </a:solidFill>
                <a:effectLst/>
                <a:latin typeface="+mn-lt"/>
                <a:ea typeface="+mn-ea"/>
                <a:cs typeface="+mn-cs"/>
              </a:rPr>
              <a:t> Design the intervention. </a:t>
            </a:r>
            <a:r>
              <a:rPr lang="en-US" sz="1200" kern="1200" dirty="0">
                <a:solidFill>
                  <a:schemeClr val="tx1"/>
                </a:solidFill>
                <a:effectLst/>
                <a:latin typeface="+mn-lt"/>
                <a:ea typeface="+mn-ea"/>
                <a:cs typeface="+mn-cs"/>
              </a:rPr>
              <a:t>In this step, health systems are encouraged to design interventions with attention given to evidence-based practices, as well as different levels, strategies and modes for the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Roadmap highlights the Finding Answers Intervention Research (FAIR) database of published disparities interventions, which can be sorted by level, strategy and mode. You can find a link to the FAIR database in the resources section of the LMS.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364</a:t>
            </a:fld>
            <a:endParaRPr lang="en-US" dirty="0"/>
          </a:p>
        </p:txBody>
      </p:sp>
    </p:spTree>
    <p:extLst>
      <p:ext uri="{BB962C8B-B14F-4D97-AF65-F5344CB8AC3E}">
        <p14:creationId xmlns:p14="http://schemas.microsoft.com/office/powerpoint/2010/main" val="531376329"/>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5.) Secure buy-in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step emphasizes the need to secure buy-in from all involved in the equity initiatives, including leadership, staff, patients and community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provides best practices for doing so and highlights the need for effective messaging on the inequity and the intervention to address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365</a:t>
            </a:fld>
            <a:endParaRPr lang="en-US" dirty="0"/>
          </a:p>
        </p:txBody>
      </p:sp>
    </p:spTree>
    <p:extLst>
      <p:ext uri="{BB962C8B-B14F-4D97-AF65-F5344CB8AC3E}">
        <p14:creationId xmlns:p14="http://schemas.microsoft.com/office/powerpoint/2010/main" val="50002324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6.) Implement</a:t>
            </a:r>
            <a:r>
              <a:rPr lang="en-US" sz="1200" b="1" kern="1200" baseline="0" dirty="0">
                <a:solidFill>
                  <a:schemeClr val="tx1"/>
                </a:solidFill>
                <a:effectLst/>
                <a:latin typeface="+mn-lt"/>
                <a:ea typeface="+mn-ea"/>
                <a:cs typeface="+mn-cs"/>
              </a:rPr>
              <a:t> and sustain change. </a:t>
            </a:r>
            <a:r>
              <a:rPr lang="en-US" sz="1200" kern="1200" dirty="0">
                <a:solidFill>
                  <a:schemeClr val="tx1"/>
                </a:solidFill>
                <a:effectLst/>
                <a:latin typeface="+mn-lt"/>
                <a:ea typeface="+mn-ea"/>
                <a:cs typeface="+mn-cs"/>
              </a:rPr>
              <a:t>This step offers guidance on how to implement the intervention effectively. It suggests employing strategies like SMART goals and objectives, pilot testing and evaluation. </a:t>
            </a:r>
            <a:r>
              <a:rPr lang="en-US" sz="1200" kern="1200" baseline="0" dirty="0">
                <a:solidFill>
                  <a:schemeClr val="tx1"/>
                </a:solidFill>
                <a:effectLst/>
                <a:latin typeface="+mn-lt"/>
                <a:ea typeface="+mn-ea"/>
                <a:cs typeface="+mn-cs"/>
              </a:rPr>
              <a:t> If you are not familiar with developing SMART goals and objectives, </a:t>
            </a:r>
            <a:r>
              <a:rPr lang="en-US" sz="1200" kern="1200" dirty="0">
                <a:solidFill>
                  <a:schemeClr val="tx1"/>
                </a:solidFill>
                <a:effectLst/>
                <a:latin typeface="+mn-lt"/>
                <a:ea typeface="+mn-ea"/>
                <a:cs typeface="+mn-cs"/>
              </a:rPr>
              <a:t>please see the resources section in the LMS for 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366</a:t>
            </a:fld>
            <a:endParaRPr lang="en-US" dirty="0"/>
          </a:p>
        </p:txBody>
      </p:sp>
    </p:spTree>
    <p:extLst>
      <p:ext uri="{BB962C8B-B14F-4D97-AF65-F5344CB8AC3E}">
        <p14:creationId xmlns:p14="http://schemas.microsoft.com/office/powerpoint/2010/main" val="851032333"/>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Following the steps of this Roadmap in a prescribed order may not be the right strategy for every health care organization. Some organizations may already have a strong culture of equity, whereas others may not be empowered to change data collection methods.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their unique characteristics, organizations can and should start at various points along this Roadmap and, importantly, use the Roadmap as an iterative process. Perhaps an organization assumed they had strong buy-in at all levels of the organization, but evaluation revealed that front desk staff were unaware of a change in practice. This may require the organization to reaffirm and strengthen its organization-wide commitment to equity.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In the rest of this lesson, we present examples of strategies that align with each step of the Roadmap. Taking into consideration their needs and capacity, health care organizations can use these examples  to promote culturally competent and equitable care.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367</a:t>
            </a:fld>
            <a:endParaRPr lang="en-US" dirty="0"/>
          </a:p>
        </p:txBody>
      </p:sp>
    </p:spTree>
    <p:extLst>
      <p:ext uri="{BB962C8B-B14F-4D97-AF65-F5344CB8AC3E}">
        <p14:creationId xmlns:p14="http://schemas.microsoft.com/office/powerpoint/2010/main" val="407078905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368</a:t>
            </a:fld>
            <a:endParaRPr lang="en-US" dirty="0"/>
          </a:p>
        </p:txBody>
      </p:sp>
    </p:spTree>
    <p:extLst>
      <p:ext uri="{BB962C8B-B14F-4D97-AF65-F5344CB8AC3E}">
        <p14:creationId xmlns:p14="http://schemas.microsoft.com/office/powerpoint/2010/main" val="264250715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369</a:t>
            </a:fld>
            <a:endParaRPr lang="en-US" dirty="0"/>
          </a:p>
        </p:txBody>
      </p:sp>
    </p:spTree>
    <p:extLst>
      <p:ext uri="{BB962C8B-B14F-4D97-AF65-F5344CB8AC3E}">
        <p14:creationId xmlns:p14="http://schemas.microsoft.com/office/powerpoint/2010/main" val="2176034661"/>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Collecting demographic data like race, ethnicity, sexual orientation, gender identity, legal and preferred name, pronouns and preferred language provides health care facilities with the information they need to serve patients effectively – both at the professional level to provide tailored and appropriate care and at the systems level to evaluate the overall quality of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Setting up processes to collect, analyze and use this information on a large scale is necessary for the health system to be able to share data to inform care recommendations and assess the quality of care at the aggregate level. In this way, this type of data collection aligns with Step 1 of the Roadmap, </a:t>
            </a:r>
            <a:r>
              <a:rPr lang="en-US" sz="1200" i="1" kern="1200" dirty="0">
                <a:solidFill>
                  <a:schemeClr val="tx1"/>
                </a:solidFill>
                <a:effectLst/>
                <a:latin typeface="+mn-lt"/>
                <a:ea typeface="+mn-ea"/>
                <a:cs typeface="+mn-cs"/>
              </a:rPr>
              <a:t>Link quality and equity.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Electronic Health Records (or EHR)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play a key role in documenting and sharing this information because they are equipped with fields to collect information on race, ethnicity, sex assigned at birth, preferred language and, increasingly, sexual orientation and gender identity.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Fields can also be customized to capture a patient’s legal name that is on their health insurance, as</a:t>
            </a:r>
            <a:r>
              <a:rPr lang="en-US" sz="1200" kern="1200" baseline="0" dirty="0">
                <a:solidFill>
                  <a:schemeClr val="tx1"/>
                </a:solidFill>
                <a:effectLst/>
                <a:latin typeface="+mn-lt"/>
                <a:ea typeface="+mn-ea"/>
                <a:cs typeface="+mn-cs"/>
              </a:rPr>
              <a:t> well as their chosen name and pronouns. </a:t>
            </a:r>
            <a:r>
              <a:rPr lang="en-US" sz="1200" kern="1200" dirty="0">
                <a:solidFill>
                  <a:schemeClr val="tx1"/>
                </a:solidFill>
                <a:effectLst/>
                <a:latin typeface="+mn-lt"/>
                <a:ea typeface="+mn-ea"/>
                <a:cs typeface="+mn-cs"/>
              </a:rPr>
              <a:t>These data can be shared electronically with other providers when patients have a transition in care, and they can be analyzed at the systems level to unmask disparities in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their </a:t>
            </a:r>
            <a:r>
              <a:rPr lang="en-US" sz="1200" i="1" kern="1200" dirty="0">
                <a:solidFill>
                  <a:schemeClr val="tx1"/>
                </a:solidFill>
                <a:effectLst/>
                <a:latin typeface="+mn-lt"/>
                <a:ea typeface="+mn-ea"/>
                <a:cs typeface="+mn-cs"/>
              </a:rPr>
              <a:t>Do Ask, Do Tell</a:t>
            </a:r>
            <a:r>
              <a:rPr lang="en-US" sz="1200" kern="1200" dirty="0">
                <a:solidFill>
                  <a:schemeClr val="tx1"/>
                </a:solidFill>
                <a:effectLst/>
                <a:latin typeface="+mn-lt"/>
                <a:ea typeface="+mn-ea"/>
                <a:cs typeface="+mn-cs"/>
              </a:rPr>
              <a:t> campaign, the Fenway Institute and Center for American Progress provide helpful information at each step of the process to facilitate the collection of sexual orientation and gender identity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Including questions to ask that have been recommended by leading sexual and gender minority-serving organizations that have evidence of acceptability for patients in diverse settings, training information for clinical staff who collect this information from sexual and gender minority patients and instructions for how to collect this information systematically through</a:t>
            </a:r>
            <a:r>
              <a:rPr lang="en-US" sz="1200" kern="1200" baseline="0" dirty="0">
                <a:solidFill>
                  <a:schemeClr val="tx1"/>
                </a:solidFill>
                <a:effectLst/>
                <a:latin typeface="+mn-lt"/>
                <a:ea typeface="+mn-ea"/>
                <a:cs typeface="+mn-cs"/>
              </a:rPr>
              <a:t> the EHR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find a link to </a:t>
            </a:r>
            <a:r>
              <a:rPr lang="en-US" sz="1200" i="1" kern="1200" dirty="0">
                <a:solidFill>
                  <a:schemeClr val="tx1"/>
                </a:solidFill>
                <a:effectLst/>
                <a:latin typeface="+mn-lt"/>
                <a:ea typeface="+mn-ea"/>
                <a:cs typeface="+mn-cs"/>
              </a:rPr>
              <a:t>Do Ask, Do Tell </a:t>
            </a:r>
            <a:r>
              <a:rPr lang="en-US" sz="1200" kern="1200" dirty="0">
                <a:solidFill>
                  <a:schemeClr val="tx1"/>
                </a:solidFill>
                <a:effectLst/>
                <a:latin typeface="+mn-lt"/>
                <a:ea typeface="+mn-ea"/>
                <a:cs typeface="+mn-cs"/>
              </a:rPr>
              <a:t>in the resources section in the LMS.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Collecting information on patient experience is also important to ensure the provision of high-quality, patient-centered care. Patient experience can be captured through surveys like the Consumer Assessment of Healthcare Providers and Systems (CAHPS)</a:t>
            </a:r>
            <a:r>
              <a:rPr lang="en-US" sz="1200" kern="1200" baseline="0" dirty="0">
                <a:solidFill>
                  <a:schemeClr val="tx1"/>
                </a:solidFill>
                <a:effectLst/>
                <a:latin typeface="+mn-lt"/>
                <a:ea typeface="+mn-ea"/>
                <a:cs typeface="+mn-cs"/>
              </a:rPr>
              <a:t> Survey. There is also now a </a:t>
            </a:r>
            <a:r>
              <a:rPr lang="en-US" sz="1200" kern="1200" dirty="0">
                <a:solidFill>
                  <a:schemeClr val="tx1"/>
                </a:solidFill>
                <a:effectLst/>
                <a:latin typeface="+mn-lt"/>
                <a:ea typeface="+mn-ea"/>
                <a:cs typeface="+mn-cs"/>
              </a:rPr>
              <a:t>CAHPS Cancer Care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Health care organizations can also solicit feedback without using standardized instruments</a:t>
            </a:r>
            <a:r>
              <a:rPr lang="en-US" sz="1200" kern="1200" baseline="0" dirty="0">
                <a:solidFill>
                  <a:schemeClr val="tx1"/>
                </a:solidFill>
                <a:effectLst/>
                <a:latin typeface="+mn-lt"/>
                <a:ea typeface="+mn-ea"/>
                <a:cs typeface="+mn-cs"/>
              </a:rPr>
              <a:t> by </a:t>
            </a:r>
            <a:r>
              <a:rPr lang="en-US" sz="1200" kern="1200" dirty="0">
                <a:solidFill>
                  <a:schemeClr val="tx1"/>
                </a:solidFill>
                <a:effectLst/>
                <a:latin typeface="+mn-lt"/>
                <a:ea typeface="+mn-ea"/>
                <a:cs typeface="+mn-cs"/>
              </a:rPr>
              <a:t>conducting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focus groups or administering</a:t>
            </a:r>
            <a:r>
              <a:rPr lang="en-US" sz="1200" kern="1200" baseline="0" dirty="0">
                <a:solidFill>
                  <a:schemeClr val="tx1"/>
                </a:solidFill>
                <a:effectLst/>
                <a:latin typeface="+mn-lt"/>
                <a:ea typeface="+mn-ea"/>
                <a:cs typeface="+mn-cs"/>
              </a:rPr>
              <a:t> simple paper surveys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278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In this lesson, you learned to:</a:t>
            </a:r>
          </a:p>
          <a:p>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Identify strategies to meaningfully engage patients in cancer research </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Identify strategies to increase minority patient representation across the cancer research spectrum</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38</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371</a:t>
            </a:fld>
            <a:endParaRPr lang="en-US" dirty="0"/>
          </a:p>
        </p:txBody>
      </p:sp>
    </p:spTree>
    <p:extLst>
      <p:ext uri="{BB962C8B-B14F-4D97-AF65-F5344CB8AC3E}">
        <p14:creationId xmlns:p14="http://schemas.microsoft.com/office/powerpoint/2010/main" val="2685218740"/>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372</a:t>
            </a:fld>
            <a:endParaRPr lang="en-US" dirty="0"/>
          </a:p>
        </p:txBody>
      </p:sp>
    </p:spTree>
    <p:extLst>
      <p:ext uri="{BB962C8B-B14F-4D97-AF65-F5344CB8AC3E}">
        <p14:creationId xmlns:p14="http://schemas.microsoft.com/office/powerpoint/2010/main" val="2181697836"/>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Organizations can engage in the second step of the Roadmap, </a:t>
            </a:r>
            <a:r>
              <a:rPr lang="en-US" sz="1200" i="1" kern="1200" dirty="0">
                <a:solidFill>
                  <a:schemeClr val="tx1"/>
                </a:solidFill>
                <a:effectLst/>
                <a:latin typeface="+mn-lt"/>
                <a:ea typeface="+mn-ea"/>
                <a:cs typeface="+mn-cs"/>
              </a:rPr>
              <a:t>Create a culture of equity, </a:t>
            </a:r>
            <a:r>
              <a:rPr lang="en-US" sz="1200" kern="1200" dirty="0">
                <a:solidFill>
                  <a:schemeClr val="tx1"/>
                </a:solidFill>
                <a:effectLst/>
                <a:latin typeface="+mn-lt"/>
                <a:ea typeface="+mn-ea"/>
                <a:cs typeface="+mn-cs"/>
              </a:rPr>
              <a:t>by participating in a public assessment of the organization’s state of equity and inclusion.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the Human Rights Campaign’s Healthcare Equality Index or (HEI) is a benchmarking tool that evaluates health care facilities’ policies and practices related to the equity and inclusion of their sexual and gender minority patients, family members, visitors and employees.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example of a survey tool that assesses and reports on diversity is the Institute for Diversity in Health Management’s benchmarking study of U.S. hospitals.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872394"/>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use the example of creating a welcoming environment to illustrate how an organization may work through Step 3 of the Roadmap, </a:t>
            </a:r>
            <a:r>
              <a:rPr lang="en-US" sz="1200" i="1" kern="1200" dirty="0">
                <a:solidFill>
                  <a:schemeClr val="tx1"/>
                </a:solidFill>
                <a:effectLst/>
                <a:latin typeface="+mn-lt"/>
                <a:ea typeface="+mn-ea"/>
                <a:cs typeface="+mn-cs"/>
              </a:rPr>
              <a:t>Diagnose the disparity, </a:t>
            </a:r>
            <a:r>
              <a:rPr lang="en-US" sz="1200" kern="1200" dirty="0">
                <a:solidFill>
                  <a:schemeClr val="tx1"/>
                </a:solidFill>
                <a:effectLst/>
                <a:latin typeface="+mn-lt"/>
                <a:ea typeface="+mn-ea"/>
                <a:cs typeface="+mn-cs"/>
              </a:rPr>
              <a:t>and take steps to build the intervention from there.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Say that data collection on patient experience conducted in Step 1 revealed that sexual and gender minority patients were reporting much lower levels of satisfaction than heterosexual and cisgender patients.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discussing the issue with staff and trying to pinpoint the cause, the organization learns that it could improve its methods of welcoming sexual and gender minority patients. Both in terms of the physical features of the health care setting and the first interactions patients have with office staff.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this diagnosis of the problem, the organization can decide to use visual cues to signal to patients that the practice is culturally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sensitive, such as using signs with rainbow flags to signal that LGBTQI patients are welcome. It can also train front desk staff to practice a protocol where they call a patient in the waiting room solely by their last name (for example, “Patient Alvarez” instead of “Mr. or Mrs. Alvarez”) so as to not make transgender individuals uncomfortable.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374</a:t>
            </a:fld>
            <a:endParaRPr lang="en-US" dirty="0"/>
          </a:p>
        </p:txBody>
      </p:sp>
    </p:spTree>
    <p:extLst>
      <p:ext uri="{BB962C8B-B14F-4D97-AF65-F5344CB8AC3E}">
        <p14:creationId xmlns:p14="http://schemas.microsoft.com/office/powerpoint/2010/main" val="1941767193"/>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Step 4 of the Roadmap,</a:t>
            </a:r>
            <a:r>
              <a:rPr lang="en-US" sz="1200" i="1" kern="1200" dirty="0">
                <a:solidFill>
                  <a:schemeClr val="tx1"/>
                </a:solidFill>
                <a:effectLst/>
                <a:latin typeface="+mn-lt"/>
                <a:ea typeface="+mn-ea"/>
                <a:cs typeface="+mn-cs"/>
              </a:rPr>
              <a:t> Design the intervention</a:t>
            </a:r>
            <a:r>
              <a:rPr lang="en-US" sz="1200" kern="1200" dirty="0">
                <a:solidFill>
                  <a:schemeClr val="tx1"/>
                </a:solidFill>
                <a:effectLst/>
                <a:latin typeface="+mn-lt"/>
                <a:ea typeface="+mn-ea"/>
                <a:cs typeface="+mn-cs"/>
              </a:rPr>
              <a:t>, let’s look at supporting team-based care as an example because it draws upon an evidence-based strategy.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health care organization can promote culturally competent care by assembling a comprehensive, multi-disciplinary team that is responsive to the health needs of the patient, both within and outside  the clinical care setting.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Assembling this care team goes beyond traditional providers and can include staff that provide culturally appropriate food options for patients, for instance. Organizations play a role in promoting team-based care by prioritizing the hiring of diverse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care professionals that can help compose this multidisciplinary team and incentivizing coordination and collaboration among these health care teams.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375</a:t>
            </a:fld>
            <a:endParaRPr lang="en-US" dirty="0"/>
          </a:p>
        </p:txBody>
      </p:sp>
    </p:spTree>
    <p:extLst>
      <p:ext uri="{BB962C8B-B14F-4D97-AF65-F5344CB8AC3E}">
        <p14:creationId xmlns:p14="http://schemas.microsoft.com/office/powerpoint/2010/main" val="3999735307"/>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thinking about achieving Step 5 of the Roadmap, </a:t>
            </a:r>
            <a:r>
              <a:rPr lang="en-US" sz="1200" i="1" kern="1200" dirty="0">
                <a:solidFill>
                  <a:schemeClr val="tx1"/>
                </a:solidFill>
                <a:effectLst/>
                <a:latin typeface="+mn-lt"/>
                <a:ea typeface="+mn-ea"/>
                <a:cs typeface="+mn-cs"/>
              </a:rPr>
              <a:t>Secure buy-in, </a:t>
            </a:r>
            <a:r>
              <a:rPr lang="en-US" sz="1200" kern="1200" dirty="0">
                <a:solidFill>
                  <a:schemeClr val="tx1"/>
                </a:solidFill>
                <a:effectLst/>
                <a:latin typeface="+mn-lt"/>
                <a:ea typeface="+mn-ea"/>
                <a:cs typeface="+mn-cs"/>
              </a:rPr>
              <a:t>an organization can make the case to its leadership that interventions to enhance cultural competency provide social, health and business benefits to the organization.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previously presented this figure, which</a:t>
            </a:r>
            <a:r>
              <a:rPr lang="en-US" sz="1200" kern="1200" baseline="0" dirty="0">
                <a:solidFill>
                  <a:schemeClr val="tx1"/>
                </a:solidFill>
                <a:effectLst/>
                <a:latin typeface="+mn-lt"/>
                <a:ea typeface="+mn-ea"/>
                <a:cs typeface="+mn-cs"/>
              </a:rPr>
              <a:t> was adapted from the Health Research &amp; Educational Trust,</a:t>
            </a:r>
            <a:r>
              <a:rPr lang="en-US" sz="1200" kern="1200" dirty="0">
                <a:solidFill>
                  <a:schemeClr val="tx1"/>
                </a:solidFill>
                <a:effectLst/>
                <a:latin typeface="+mn-lt"/>
                <a:ea typeface="+mn-ea"/>
                <a:cs typeface="+mn-cs"/>
              </a:rPr>
              <a:t> in the Introduction to the TEAM training to explain the various benefits an organization stands to gain from improving its cultural competency.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a:t>
            </a:r>
            <a:r>
              <a:rPr lang="en-US" sz="1200" kern="1200" baseline="0" dirty="0">
                <a:solidFill>
                  <a:schemeClr val="tx1"/>
                </a:solidFill>
                <a:effectLst/>
                <a:latin typeface="+mn-lt"/>
                <a:ea typeface="+mn-ea"/>
                <a:cs typeface="+mn-cs"/>
              </a:rPr>
              <a:t> your audience when you are trying to introduce and implement culture change in your health care system.</a:t>
            </a:r>
          </a:p>
          <a:p>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Social benefits of culturally competent organizations may be particularly convincing for social work and nursing colleagues</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Health benefits may be particularly convincing for physician, nurse practitioner and physician assistant colleagues</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Business benefits could be particularly compelling to the executive leadership, health care administrators and operations managers within a health care organization because market share of the organization could increase if the organization is known as a welcoming and supportive environment for diverse patient populations.</a:t>
            </a:r>
          </a:p>
          <a:p>
            <a:endParaRPr lang="en-US" dirty="0"/>
          </a:p>
          <a:p>
            <a:r>
              <a:rPr lang="en-US" sz="1200" kern="1200" dirty="0">
                <a:solidFill>
                  <a:schemeClr val="tx1"/>
                </a:solidFill>
                <a:effectLst/>
                <a:latin typeface="+mn-lt"/>
                <a:ea typeface="+mn-ea"/>
                <a:cs typeface="+mn-cs"/>
              </a:rPr>
              <a:t>Staff members dedicated to health equity could make the case that their proposed intervention is important because it allows them to adhere to national policies and standards - for instance, to be accredited by the Joint Commission or to be eligible to receive payments from Medicare and Medicaid.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2011, the Joint Commission began to require health care organizations to have non-discrimination policies that</a:t>
            </a:r>
            <a:r>
              <a:rPr lang="en-US" sz="1200" kern="1200" baseline="0" dirty="0">
                <a:solidFill>
                  <a:schemeClr val="tx1"/>
                </a:solidFill>
                <a:effectLst/>
                <a:latin typeface="+mn-lt"/>
                <a:ea typeface="+mn-ea"/>
                <a:cs typeface="+mn-cs"/>
              </a:rPr>
              <a:t> include sexual orientation and gender identity as protected classes in order to maintain</a:t>
            </a:r>
            <a:r>
              <a:rPr lang="en-US" sz="1200" kern="1200" dirty="0">
                <a:solidFill>
                  <a:schemeClr val="tx1"/>
                </a:solidFill>
                <a:effectLst/>
                <a:latin typeface="+mn-lt"/>
                <a:ea typeface="+mn-ea"/>
                <a:cs typeface="+mn-cs"/>
              </a:rPr>
              <a:t> accreditation.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Joint Commission, as well as government bodies, including the Department of Health and Human Services, Centers for Medicare &amp; Medicaid Services and National Academy of Medicine, have encouraged the collection of sexual orientation and gender identity data.</a:t>
            </a:r>
            <a:r>
              <a:rPr lang="en-US" sz="1200" kern="1200" baseline="30000" dirty="0">
                <a:solidFill>
                  <a:schemeClr val="tx1"/>
                </a:solidFill>
                <a:effectLst/>
                <a:latin typeface="+mn-lt"/>
                <a:ea typeface="+mn-ea"/>
                <a:cs typeface="+mn-cs"/>
              </a:rPr>
              <a:t> </a:t>
            </a:r>
          </a:p>
          <a:p>
            <a:endParaRPr lang="en-US" sz="1200" kern="1200" baseline="300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Champions of LGBTQI cultural competency and data collection of sexual orientation and gender identity in hospitals have reported that calling upon these developments from government and non-government agencies has helped gain administrators’ support of these initiatives.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CLAS standards, which we have previously discussed, include a standard directing  health care organizations to “Conduct regular assessments of community health assets and needs and use the results to plan and implement services that respond to the cultural and linguistic diversity of populations in the service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in making the case to leadership that the organization should engage the community to assess their needs and plan an intervention that is responsive to these needs, a staff member could point to this CLAS standard as justification.</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376</a:t>
            </a:fld>
            <a:endParaRPr lang="en-US" dirty="0"/>
          </a:p>
        </p:txBody>
      </p:sp>
    </p:spTree>
    <p:extLst>
      <p:ext uri="{BB962C8B-B14F-4D97-AF65-F5344CB8AC3E}">
        <p14:creationId xmlns:p14="http://schemas.microsoft.com/office/powerpoint/2010/main" val="785366949"/>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377</a:t>
            </a:fld>
            <a:endParaRPr lang="en-US" dirty="0"/>
          </a:p>
        </p:txBody>
      </p:sp>
    </p:spTree>
    <p:extLst>
      <p:ext uri="{BB962C8B-B14F-4D97-AF65-F5344CB8AC3E}">
        <p14:creationId xmlns:p14="http://schemas.microsoft.com/office/powerpoint/2010/main" val="388454527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we’ll use an example of revising non-discrimination policies to exemplify how an organization would undertake Step 6, </a:t>
            </a:r>
            <a:r>
              <a:rPr lang="en-US" sz="1200" i="1" kern="1200" dirty="0">
                <a:solidFill>
                  <a:schemeClr val="tx1"/>
                </a:solidFill>
                <a:effectLst/>
                <a:latin typeface="+mn-lt"/>
                <a:ea typeface="+mn-ea"/>
                <a:cs typeface="+mn-cs"/>
              </a:rPr>
              <a:t>Implement and sustain change. </a:t>
            </a:r>
            <a:r>
              <a:rPr lang="en-US" sz="1200" kern="1200" dirty="0">
                <a:solidFill>
                  <a:schemeClr val="tx1"/>
                </a:solidFill>
                <a:effectLst/>
                <a:latin typeface="+mn-lt"/>
                <a:ea typeface="+mn-ea"/>
                <a:cs typeface="+mn-cs"/>
              </a:rPr>
              <a:t>In our earlier example, data collection on patient experience conducted in Step 1 revealed that sexual and gender minority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patients were reporting much lower levels of satisfaction than heterosexual and cisgender patients.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Step 3 helped the organization recognize that patients did not feel welcome upon entering the health care organization. The organization could examine its resources and decide that the most important and feasible step it could take to promote a more welcoming environment would be to revise and more widely disseminate its non-discrimination policies. Doing so would provide patients and employees, including those who identify as a</a:t>
            </a:r>
            <a:r>
              <a:rPr lang="en-US" sz="1200" kern="1200" baseline="0" dirty="0">
                <a:solidFill>
                  <a:schemeClr val="tx1"/>
                </a:solidFill>
                <a:effectLst/>
                <a:latin typeface="+mn-lt"/>
                <a:ea typeface="+mn-ea"/>
                <a:cs typeface="+mn-cs"/>
              </a:rPr>
              <a:t> sexual and gender minority</a:t>
            </a:r>
            <a:r>
              <a:rPr lang="en-US" sz="1200" kern="1200" dirty="0">
                <a:solidFill>
                  <a:schemeClr val="tx1"/>
                </a:solidFill>
                <a:effectLst/>
                <a:latin typeface="+mn-lt"/>
                <a:ea typeface="+mn-ea"/>
                <a:cs typeface="+mn-cs"/>
              </a:rPr>
              <a:t>, with an unequivocal statement of their rights.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organization could design its intervention (in Step 4 of the Roadmap) by consulting the evidence base for effective and widely accepted material. In this case, it would identify that the organization LGBT Health Link has created its Healthcare Bill of Rights to outline the rights and protections for sexual and gender minority patients.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information on the Healthcare Bill of Rights, visit the resource section in the LMS.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designing this intervention (Step 4) and securing buy-in across the organization and community to revise the non-discrimination policy (Step 5), what could ultimately make this intervention effective is: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Ensuring staff and provider training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Letting patients know who to contact if they have a problem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Taking patient complaints</a:t>
            </a:r>
            <a:r>
              <a:rPr lang="en-US" sz="1200" kern="1200" baseline="0" dirty="0">
                <a:solidFill>
                  <a:schemeClr val="tx1"/>
                </a:solidFill>
                <a:effectLst/>
                <a:latin typeface="+mn-lt"/>
                <a:ea typeface="+mn-ea"/>
                <a:cs typeface="+mn-cs"/>
              </a:rPr>
              <a:t> seriously</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Training staff and clinicians routinely for ongoing improvement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378</a:t>
            </a:fld>
            <a:endParaRPr lang="en-US" dirty="0"/>
          </a:p>
        </p:txBody>
      </p:sp>
    </p:spTree>
    <p:extLst>
      <p:ext uri="{BB962C8B-B14F-4D97-AF65-F5344CB8AC3E}">
        <p14:creationId xmlns:p14="http://schemas.microsoft.com/office/powerpoint/2010/main" val="4031508303"/>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the Roadmap provides a strong structure to create feasible and sustainable change, it is important to note that often barriers occur that hinder organizations in making needed changes. </a:t>
            </a:r>
          </a:p>
          <a:p>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According to data collected from nine years of the Disparities Leadership Program, barriers to success relate to lack of leadership buy-in, organizational prioritization, energy, and execution.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These obstacles can be addressed through organizational change management strategies, such as knowing who to involve, shaping organizational culture, creating urgency and a clear vision, and harnessing the power of collaboration. For example, efforts need to include midlevel and front line staff members, who should be involved early in the process.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Organizations can learn from these pitfalls when designing their own interventions.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379</a:t>
            </a:fld>
            <a:endParaRPr lang="en-US" dirty="0"/>
          </a:p>
        </p:txBody>
      </p:sp>
    </p:spTree>
    <p:extLst>
      <p:ext uri="{BB962C8B-B14F-4D97-AF65-F5344CB8AC3E}">
        <p14:creationId xmlns:p14="http://schemas.microsoft.com/office/powerpoint/2010/main" val="401994372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lesson, you learned to:</a:t>
            </a:r>
          </a:p>
          <a:p>
            <a:pPr lvl="0"/>
            <a:r>
              <a:rPr lang="en-US" sz="1200" kern="1200" dirty="0">
                <a:solidFill>
                  <a:schemeClr val="tx1"/>
                </a:solidFill>
                <a:effectLst/>
                <a:latin typeface="+mn-lt"/>
                <a:ea typeface="+mn-ea"/>
                <a:cs typeface="+mn-cs"/>
              </a:rPr>
              <a:t>Identify a framework organizations can use to design initiatives to promote health equity</a:t>
            </a:r>
          </a:p>
          <a:p>
            <a:pPr lvl="0"/>
            <a:r>
              <a:rPr lang="en-US" sz="1200" kern="1200" dirty="0">
                <a:solidFill>
                  <a:schemeClr val="tx1"/>
                </a:solidFill>
                <a:effectLst/>
                <a:latin typeface="+mn-lt"/>
                <a:ea typeface="+mn-ea"/>
                <a:cs typeface="+mn-cs"/>
              </a:rPr>
              <a:t>Recognize strategies to enact culture change to support the provision of culturally competent care in line with this framework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380</a:t>
            </a:fld>
            <a:endParaRPr lang="en-US" dirty="0"/>
          </a:p>
        </p:txBody>
      </p:sp>
    </p:spTree>
    <p:extLst>
      <p:ext uri="{BB962C8B-B14F-4D97-AF65-F5344CB8AC3E}">
        <p14:creationId xmlns:p14="http://schemas.microsoft.com/office/powerpoint/2010/main" val="2138735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39</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covered a great deal of material and concepts as part of the TEAM training, which is meant to serve as a starting point as you move forward in fostering an environment for patient-centered, equitable care across the cancer continuum.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remember that creating this change happens both at an individual and organizational level and that it will be a learning process for all involved. Throughout this training, we have highlighted strategies to help guide individuals and organizations to improve care, such as supporting patient-centered care through shared decision-making, self-advocacy, health literacy and culturally competent interactions.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We’ve concluded with a broader framework, the </a:t>
            </a:r>
            <a:r>
              <a:rPr lang="en-US" sz="1200" i="1" kern="1200" dirty="0">
                <a:solidFill>
                  <a:schemeClr val="tx1"/>
                </a:solidFill>
                <a:effectLst/>
                <a:latin typeface="+mn-lt"/>
                <a:ea typeface="+mn-ea"/>
                <a:cs typeface="+mn-cs"/>
              </a:rPr>
              <a:t>Roadmap to Reduce Racial and Ethnic Disparities in Health Care, </a:t>
            </a:r>
            <a:r>
              <a:rPr lang="en-US" sz="1200" kern="1200" dirty="0">
                <a:solidFill>
                  <a:schemeClr val="tx1"/>
                </a:solidFill>
                <a:effectLst/>
                <a:latin typeface="+mn-lt"/>
                <a:ea typeface="+mn-ea"/>
                <a:cs typeface="+mn-cs"/>
              </a:rPr>
              <a:t>which organizations can use to address cancer inequities and improve patient-centered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for taking time to participate in the TEAM training in order to help improve patient-centered and equitable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381</a:t>
            </a:fld>
            <a:endParaRPr lang="en-US" dirty="0"/>
          </a:p>
        </p:txBody>
      </p:sp>
    </p:spTree>
    <p:extLst>
      <p:ext uri="{BB962C8B-B14F-4D97-AF65-F5344CB8AC3E}">
        <p14:creationId xmlns:p14="http://schemas.microsoft.com/office/powerpoint/2010/main" val="160852230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382</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383</a:t>
            </a:fld>
            <a:endParaRPr lang="en-US" dirty="0"/>
          </a:p>
        </p:txBody>
      </p:sp>
    </p:spTree>
    <p:extLst>
      <p:ext uri="{BB962C8B-B14F-4D97-AF65-F5344CB8AC3E}">
        <p14:creationId xmlns:p14="http://schemas.microsoft.com/office/powerpoint/2010/main" val="1095968692"/>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384</a:t>
            </a:fld>
            <a:endParaRPr lang="en-US" dirty="0"/>
          </a:p>
        </p:txBody>
      </p:sp>
    </p:spTree>
    <p:extLst>
      <p:ext uri="{BB962C8B-B14F-4D97-AF65-F5344CB8AC3E}">
        <p14:creationId xmlns:p14="http://schemas.microsoft.com/office/powerpoint/2010/main" val="2773402662"/>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385</a:t>
            </a:fld>
            <a:endParaRPr lang="en-US" dirty="0"/>
          </a:p>
        </p:txBody>
      </p:sp>
    </p:spTree>
    <p:extLst>
      <p:ext uri="{BB962C8B-B14F-4D97-AF65-F5344CB8AC3E}">
        <p14:creationId xmlns:p14="http://schemas.microsoft.com/office/powerpoint/2010/main" val="218437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40</a:t>
            </a:fld>
            <a:endParaRPr lang="en-US" dirty="0"/>
          </a:p>
        </p:txBody>
      </p:sp>
    </p:spTree>
    <p:extLst>
      <p:ext uri="{BB962C8B-B14F-4D97-AF65-F5344CB8AC3E}">
        <p14:creationId xmlns:p14="http://schemas.microsoft.com/office/powerpoint/2010/main" val="406961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begin, let’s take a moment to go over how to access and complete the training. The TEAM training is hosted on The George Washington University’s Learning Management System (or the LMS). Through the LMS, you can complete the training at your own pace. You will only be able to proceed to the next lesson once you have completed all aspects of the lesson you are currently taking.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competencies of this training are based on the Association of American Medical Colleges’ report, titled </a:t>
            </a:r>
            <a:r>
              <a:rPr lang="en-US" sz="1200" i="1" kern="1200" dirty="0">
                <a:solidFill>
                  <a:schemeClr val="tx1"/>
                </a:solidFill>
                <a:effectLst/>
                <a:latin typeface="+mn-lt"/>
                <a:ea typeface="+mn-ea"/>
                <a:cs typeface="+mn-cs"/>
              </a:rPr>
              <a:t>Implementing Curricular and Institutional Climate Changes to Improve Health Care for Individuals who are LGBT, Gender Non-Conforming, or Born with DSD: A Resource for Medical Educators.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a:t>
            </a:fld>
            <a:endParaRPr lang="en-US"/>
          </a:p>
        </p:txBody>
      </p:sp>
    </p:spTree>
    <p:extLst>
      <p:ext uri="{BB962C8B-B14F-4D97-AF65-F5344CB8AC3E}">
        <p14:creationId xmlns:p14="http://schemas.microsoft.com/office/powerpoint/2010/main" val="627317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41</a:t>
            </a:fld>
            <a:endParaRPr lang="en-US" dirty="0"/>
          </a:p>
        </p:txBody>
      </p:sp>
    </p:spTree>
    <p:extLst>
      <p:ext uri="{BB962C8B-B14F-4D97-AF65-F5344CB8AC3E}">
        <p14:creationId xmlns:p14="http://schemas.microsoft.com/office/powerpoint/2010/main" val="75482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42</a:t>
            </a:fld>
            <a:endParaRPr lang="en-US" dirty="0"/>
          </a:p>
        </p:txBody>
      </p:sp>
    </p:spTree>
    <p:extLst>
      <p:ext uri="{BB962C8B-B14F-4D97-AF65-F5344CB8AC3E}">
        <p14:creationId xmlns:p14="http://schemas.microsoft.com/office/powerpoint/2010/main" val="2386608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43</a:t>
            </a:fld>
            <a:endParaRPr lang="en-US" dirty="0"/>
          </a:p>
        </p:txBody>
      </p:sp>
    </p:spTree>
    <p:extLst>
      <p:ext uri="{BB962C8B-B14F-4D97-AF65-F5344CB8AC3E}">
        <p14:creationId xmlns:p14="http://schemas.microsoft.com/office/powerpoint/2010/main" val="3878610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44</a:t>
            </a:fld>
            <a:endParaRPr lang="en-US" dirty="0"/>
          </a:p>
        </p:txBody>
      </p:sp>
    </p:spTree>
    <p:extLst>
      <p:ext uri="{BB962C8B-B14F-4D97-AF65-F5344CB8AC3E}">
        <p14:creationId xmlns:p14="http://schemas.microsoft.com/office/powerpoint/2010/main" val="3999167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600" kern="1200" dirty="0">
                <a:solidFill>
                  <a:schemeClr val="tx1"/>
                </a:solidFill>
                <a:effectLst/>
                <a:latin typeface="+mn-lt"/>
                <a:ea typeface="+mn-ea"/>
                <a:cs typeface="+mn-cs"/>
              </a:rPr>
              <a:t>Welcome to Module 1, Lesson 2: Patient</a:t>
            </a:r>
            <a:r>
              <a:rPr lang="en-US" sz="1600" kern="1200" baseline="0" dirty="0">
                <a:solidFill>
                  <a:schemeClr val="tx1"/>
                </a:solidFill>
                <a:effectLst/>
                <a:latin typeface="+mn-lt"/>
                <a:ea typeface="+mn-ea"/>
                <a:cs typeface="+mn-cs"/>
              </a:rPr>
              <a:t> Engagement in Cancer Care</a:t>
            </a:r>
            <a:endParaRPr lang="en-US" sz="1600"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45</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46</a:t>
            </a:fld>
            <a:endParaRPr lang="en-US" dirty="0"/>
          </a:p>
        </p:txBody>
      </p:sp>
    </p:spTree>
    <p:extLst>
      <p:ext uri="{BB962C8B-B14F-4D97-AF65-F5344CB8AC3E}">
        <p14:creationId xmlns:p14="http://schemas.microsoft.com/office/powerpoint/2010/main" val="692887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After completing this lesson, you will be able to:</a:t>
            </a:r>
          </a:p>
          <a:p>
            <a:endParaRPr lang="en-US" kern="1200" dirty="0">
              <a:effectLst/>
              <a:latin typeface="+mn-lt"/>
              <a:ea typeface="+mn-ea"/>
              <a:cs typeface="+mn-cs"/>
            </a:endParaRPr>
          </a:p>
          <a:p>
            <a:pPr marL="171450" indent="-171450">
              <a:buFont typeface="Arial" panose="020B0604020202020204" pitchFamily="34" charset="0"/>
              <a:buChar char="•"/>
            </a:pPr>
            <a:r>
              <a:rPr lang="en-US" dirty="0"/>
              <a:t>Recognize how patient engagement in cancer care influences patient knowledge, confidence and health behaviors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Identify strategies for engaging patients and their loved ones in shared decision-making across the cancer care continuum</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47</a:t>
            </a:fld>
            <a:endParaRPr lang="en-US" dirty="0"/>
          </a:p>
        </p:txBody>
      </p:sp>
    </p:spTree>
    <p:extLst>
      <p:ext uri="{BB962C8B-B14F-4D97-AF65-F5344CB8AC3E}">
        <p14:creationId xmlns:p14="http://schemas.microsoft.com/office/powerpoint/2010/main" val="2260786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As with research, there has been a growing emphasis on patient involvement in clinical care as a way to improve the quality of care and health of patients.</a:t>
            </a:r>
          </a:p>
          <a:p>
            <a:endParaRPr lang="en-US" kern="1200" dirty="0">
              <a:effectLst/>
              <a:latin typeface="+mn-lt"/>
              <a:ea typeface="+mn-ea"/>
              <a:cs typeface="+mn-cs"/>
            </a:endParaRPr>
          </a:p>
          <a:p>
            <a:r>
              <a:rPr lang="en-US" kern="1200" dirty="0">
                <a:effectLst/>
                <a:latin typeface="+mn-lt"/>
                <a:ea typeface="+mn-ea"/>
                <a:cs typeface="+mn-cs"/>
              </a:rPr>
              <a:t>Studies have shown that more informed and involved patients may have better psychosocial and physical outcomes. </a:t>
            </a:r>
          </a:p>
          <a:p>
            <a:endParaRPr lang="en-US" kern="1200" dirty="0">
              <a:effectLst/>
              <a:latin typeface="+mn-lt"/>
              <a:ea typeface="+mn-ea"/>
              <a:cs typeface="+mn-cs"/>
            </a:endParaRPr>
          </a:p>
          <a:p>
            <a:r>
              <a:rPr lang="en-US" kern="1200" dirty="0">
                <a:effectLst/>
                <a:latin typeface="+mn-lt"/>
                <a:ea typeface="+mn-ea"/>
                <a:cs typeface="+mn-cs"/>
              </a:rPr>
              <a:t>Furthermore, at the health system level, initiatives to promote patient-centered care have resulted in improved quality, safety and efficiency of care, reduced cost, and greater satisfaction of both patients and providers. </a:t>
            </a:r>
          </a:p>
          <a:p>
            <a:r>
              <a:rPr lang="en-US" kern="1200" dirty="0">
                <a:effectLst/>
                <a:latin typeface="+mn-lt"/>
                <a:ea typeface="+mn-ea"/>
                <a:cs typeface="+mn-cs"/>
              </a:rPr>
              <a:t> </a:t>
            </a:r>
          </a:p>
          <a:p>
            <a:r>
              <a:rPr lang="en-US" kern="1200" dirty="0">
                <a:effectLst/>
                <a:latin typeface="+mn-lt"/>
                <a:ea typeface="+mn-ea"/>
                <a:cs typeface="+mn-cs"/>
              </a:rPr>
              <a:t>However, there are many levels and types of patient involvement in care. </a:t>
            </a:r>
          </a:p>
          <a:p>
            <a:endParaRPr lang="en-US" kern="1200" dirty="0">
              <a:effectLst/>
              <a:latin typeface="+mn-lt"/>
              <a:ea typeface="+mn-ea"/>
              <a:cs typeface="+mn-cs"/>
            </a:endParaRPr>
          </a:p>
          <a:p>
            <a:r>
              <a:rPr lang="en-US" kern="1200" dirty="0">
                <a:effectLst/>
                <a:latin typeface="+mn-lt"/>
                <a:ea typeface="+mn-ea"/>
                <a:cs typeface="+mn-cs"/>
              </a:rPr>
              <a:t>For instance, increased patient activation refers to patients gaining the knowledge, skills and confidence necessary to manage their own health and health care. Yet, this does not necessarily mean that they are </a:t>
            </a:r>
            <a:r>
              <a:rPr lang="en-US" i="1" kern="1200" dirty="0">
                <a:effectLst/>
                <a:latin typeface="+mn-lt"/>
                <a:ea typeface="+mn-ea"/>
                <a:cs typeface="+mn-cs"/>
              </a:rPr>
              <a:t>contributing </a:t>
            </a:r>
            <a:r>
              <a:rPr lang="en-US" kern="1200" dirty="0">
                <a:effectLst/>
                <a:latin typeface="+mn-lt"/>
                <a:ea typeface="+mn-ea"/>
                <a:cs typeface="+mn-cs"/>
              </a:rPr>
              <a:t>to their health decisions. </a:t>
            </a:r>
          </a:p>
          <a:p>
            <a:endParaRPr lang="en-US" kern="1200" dirty="0">
              <a:effectLst/>
              <a:latin typeface="+mn-lt"/>
              <a:ea typeface="+mn-ea"/>
              <a:cs typeface="+mn-cs"/>
            </a:endParaRPr>
          </a:p>
          <a:p>
            <a:r>
              <a:rPr lang="en-US" kern="1200" dirty="0">
                <a:effectLst/>
                <a:latin typeface="+mn-lt"/>
                <a:ea typeface="+mn-ea"/>
                <a:cs typeface="+mn-cs"/>
              </a:rPr>
              <a:t>In contrast, patient engagement refers to steps patients and providers take to have patients play a greater role in their health and care decision-making. </a:t>
            </a:r>
          </a:p>
          <a:p>
            <a:r>
              <a:rPr lang="en-US" kern="1200" dirty="0">
                <a:effectLst/>
                <a:latin typeface="+mn-lt"/>
                <a:ea typeface="+mn-ea"/>
                <a:cs typeface="+mn-cs"/>
              </a:rPr>
              <a:t> </a:t>
            </a:r>
          </a:p>
          <a:p>
            <a:r>
              <a:rPr lang="en-US" kern="1200" dirty="0">
                <a:effectLst/>
                <a:latin typeface="+mn-lt"/>
                <a:ea typeface="+mn-ea"/>
                <a:cs typeface="+mn-cs"/>
              </a:rPr>
              <a:t>It is increasingly recognized that families or loved ones must be engaged in order to achieve patient-centered care. </a:t>
            </a:r>
          </a:p>
          <a:p>
            <a:endParaRPr lang="en-US" kern="1200" dirty="0">
              <a:effectLst/>
              <a:latin typeface="+mn-lt"/>
              <a:ea typeface="+mn-ea"/>
              <a:cs typeface="+mn-cs"/>
            </a:endParaRPr>
          </a:p>
          <a:p>
            <a:r>
              <a:rPr lang="en-US" kern="1200" dirty="0">
                <a:effectLst/>
                <a:latin typeface="+mn-lt"/>
                <a:ea typeface="+mn-ea"/>
                <a:cs typeface="+mn-cs"/>
              </a:rPr>
              <a:t>Therefore, patient and family engaged care is “care planned, delivered, managed, and continuously improved in active partnership with patients and their families (or care partners as defined by the patient) to ensure integration of their health and health care goals, preferences, and values. It includes </a:t>
            </a:r>
            <a:r>
              <a:rPr lang="en-US" b="1" kern="1200" dirty="0">
                <a:effectLst/>
                <a:latin typeface="+mn-lt"/>
                <a:ea typeface="+mn-ea"/>
                <a:cs typeface="+mn-cs"/>
              </a:rPr>
              <a:t>explicit and partnered determination of goals and care options</a:t>
            </a:r>
            <a:r>
              <a:rPr lang="en-US" kern="1200" dirty="0">
                <a:effectLst/>
                <a:latin typeface="+mn-lt"/>
                <a:ea typeface="+mn-ea"/>
                <a:cs typeface="+mn-cs"/>
              </a:rPr>
              <a:t>, and it requires ongoing assessment of the care match with patient goals.”</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48</a:t>
            </a:fld>
            <a:endParaRPr lang="en-US" dirty="0"/>
          </a:p>
        </p:txBody>
      </p:sp>
    </p:spTree>
    <p:extLst>
      <p:ext uri="{BB962C8B-B14F-4D97-AF65-F5344CB8AC3E}">
        <p14:creationId xmlns:p14="http://schemas.microsoft.com/office/powerpoint/2010/main" val="1392020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49</a:t>
            </a:fld>
            <a:endParaRPr lang="en-US" dirty="0"/>
          </a:p>
        </p:txBody>
      </p:sp>
    </p:spTree>
    <p:extLst>
      <p:ext uri="{BB962C8B-B14F-4D97-AF65-F5344CB8AC3E}">
        <p14:creationId xmlns:p14="http://schemas.microsoft.com/office/powerpoint/2010/main" val="3096868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50</a:t>
            </a:fld>
            <a:endParaRPr lang="en-US" dirty="0"/>
          </a:p>
        </p:txBody>
      </p:sp>
    </p:spTree>
    <p:extLst>
      <p:ext uri="{BB962C8B-B14F-4D97-AF65-F5344CB8AC3E}">
        <p14:creationId xmlns:p14="http://schemas.microsoft.com/office/powerpoint/2010/main" val="72313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training is designed for all health care professionals who deliver cancer-related services to patients across the care continuum, including those who work in administrative, supportive, clinical, research or community capacities.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training seeks to provide health care professionals with additional knowledge and strategies to support your efforts as you engage with patients, their caregivers and families in patient-provider communication and employ culturally competent practices.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doing this, the training will advance its ultimate goal, which is to improve the productivity of patient-provider interactions through individual and systems-level approaches. This, in turn, will lead to more equitable, patient-centered care, decrease cancer disparities and improve health outcomes for those impacted by cancer.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for this training to be most effective, it is recommended that you and your colleagues, who work in different capacities across your organization, take the training over the same period of time.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a:t>
            </a:fld>
            <a:endParaRPr lang="en-US"/>
          </a:p>
        </p:txBody>
      </p:sp>
    </p:spTree>
    <p:extLst>
      <p:ext uri="{BB962C8B-B14F-4D97-AF65-F5344CB8AC3E}">
        <p14:creationId xmlns:p14="http://schemas.microsoft.com/office/powerpoint/2010/main" val="2147066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51</a:t>
            </a:fld>
            <a:endParaRPr lang="en-US" dirty="0"/>
          </a:p>
        </p:txBody>
      </p:sp>
    </p:spTree>
    <p:extLst>
      <p:ext uri="{BB962C8B-B14F-4D97-AF65-F5344CB8AC3E}">
        <p14:creationId xmlns:p14="http://schemas.microsoft.com/office/powerpoint/2010/main" val="758431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Patient-centered care moves away from a historical</a:t>
            </a:r>
            <a:r>
              <a:rPr lang="en-US" kern="1200" baseline="0" dirty="0">
                <a:effectLst/>
                <a:latin typeface="+mn-lt"/>
                <a:ea typeface="+mn-ea"/>
                <a:cs typeface="+mn-cs"/>
              </a:rPr>
              <a:t> focus on treating disease to a model where the full patient is holistically cared for. </a:t>
            </a:r>
          </a:p>
          <a:p>
            <a:endParaRPr lang="en-US" kern="1200" baseline="0" dirty="0">
              <a:effectLst/>
              <a:latin typeface="+mn-lt"/>
              <a:ea typeface="+mn-ea"/>
              <a:cs typeface="+mn-cs"/>
            </a:endParaRPr>
          </a:p>
          <a:p>
            <a:r>
              <a:rPr lang="en-US" kern="1200" dirty="0">
                <a:effectLst/>
                <a:latin typeface="+mn-lt"/>
                <a:ea typeface="+mn-ea"/>
                <a:cs typeface="+mn-cs"/>
              </a:rPr>
              <a:t>In</a:t>
            </a:r>
            <a:r>
              <a:rPr lang="en-US" kern="1200" baseline="0" dirty="0">
                <a:effectLst/>
                <a:latin typeface="+mn-lt"/>
                <a:ea typeface="+mn-ea"/>
                <a:cs typeface="+mn-cs"/>
              </a:rPr>
              <a:t> contrast to the idea of the provider as the final decision-maker for treatment direction,</a:t>
            </a:r>
            <a:r>
              <a:rPr lang="en-US" kern="1200" dirty="0">
                <a:effectLst/>
                <a:latin typeface="+mn-lt"/>
                <a:ea typeface="+mn-ea"/>
                <a:cs typeface="+mn-cs"/>
              </a:rPr>
              <a:t> patient-centered care involves two-way communication – from provider to patient</a:t>
            </a:r>
            <a:r>
              <a:rPr lang="en-US" kern="1200" baseline="0" dirty="0">
                <a:effectLst/>
                <a:latin typeface="+mn-lt"/>
                <a:ea typeface="+mn-ea"/>
                <a:cs typeface="+mn-cs"/>
              </a:rPr>
              <a:t> and</a:t>
            </a:r>
            <a:r>
              <a:rPr lang="en-US" kern="1200" dirty="0">
                <a:effectLst/>
                <a:latin typeface="+mn-lt"/>
                <a:ea typeface="+mn-ea"/>
                <a:cs typeface="+mn-cs"/>
              </a:rPr>
              <a:t> from patient to provider, as well.</a:t>
            </a:r>
          </a:p>
          <a:p>
            <a:r>
              <a:rPr lang="en-US" kern="1200" dirty="0">
                <a:effectLst/>
                <a:latin typeface="+mn-lt"/>
                <a:ea typeface="+mn-ea"/>
                <a:cs typeface="+mn-cs"/>
              </a:rPr>
              <a:t> </a:t>
            </a:r>
          </a:p>
          <a:p>
            <a:r>
              <a:rPr lang="en-US" kern="1200" dirty="0">
                <a:effectLst/>
                <a:latin typeface="+mn-lt"/>
                <a:ea typeface="+mn-ea"/>
                <a:cs typeface="+mn-cs"/>
              </a:rPr>
              <a:t>So the question becomes: What makes communication between patients and health care professionals effective? </a:t>
            </a:r>
          </a:p>
          <a:p>
            <a:endParaRPr lang="en-US" kern="1200" dirty="0">
              <a:effectLst/>
              <a:latin typeface="+mn-lt"/>
              <a:ea typeface="+mn-ea"/>
              <a:cs typeface="+mn-cs"/>
            </a:endParaRPr>
          </a:p>
          <a:p>
            <a:r>
              <a:rPr lang="en-US" kern="1200" dirty="0">
                <a:effectLst/>
                <a:latin typeface="+mn-lt"/>
                <a:ea typeface="+mn-ea"/>
                <a:cs typeface="+mn-cs"/>
              </a:rPr>
              <a:t>When patients were asked about their priorities for patient-centered care in the health care setting, they reported that they wanted to be: </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Given information and support to participate in decisions that affect them;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Told options for treating and managing their health and have their preferences taken into account; and</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Treated with empathy, dignity and respect.</a:t>
            </a:r>
          </a:p>
          <a:p>
            <a:pPr marL="171450" lvl="0" indent="-171450">
              <a:buFont typeface="Arial" panose="020B0604020202020204" pitchFamily="34" charset="0"/>
              <a:buChar char="•"/>
            </a:pPr>
            <a:endParaRPr lang="en-US" kern="1200" dirty="0">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52</a:t>
            </a:fld>
            <a:endParaRPr lang="en-US" dirty="0"/>
          </a:p>
        </p:txBody>
      </p:sp>
    </p:spTree>
    <p:extLst>
      <p:ext uri="{BB962C8B-B14F-4D97-AF65-F5344CB8AC3E}">
        <p14:creationId xmlns:p14="http://schemas.microsoft.com/office/powerpoint/2010/main" val="2356907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53</a:t>
            </a:fld>
            <a:endParaRPr lang="en-US" dirty="0"/>
          </a:p>
        </p:txBody>
      </p:sp>
    </p:spTree>
    <p:extLst>
      <p:ext uri="{BB962C8B-B14F-4D97-AF65-F5344CB8AC3E}">
        <p14:creationId xmlns:p14="http://schemas.microsoft.com/office/powerpoint/2010/main" val="1942577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These priorities reflect the idea of shared decision-making among patients and providers. </a:t>
            </a:r>
          </a:p>
          <a:p>
            <a:endParaRPr lang="en-US" kern="1200" dirty="0">
              <a:effectLst/>
              <a:latin typeface="+mn-lt"/>
              <a:ea typeface="+mn-ea"/>
              <a:cs typeface="+mn-cs"/>
            </a:endParaRPr>
          </a:p>
          <a:p>
            <a:r>
              <a:rPr lang="en-US" kern="1200" dirty="0">
                <a:effectLst/>
                <a:latin typeface="+mn-lt"/>
                <a:ea typeface="+mn-ea"/>
                <a:cs typeface="+mn-cs"/>
              </a:rPr>
              <a:t>Shared decision-making is a process in which the health care team and patients work together. </a:t>
            </a:r>
          </a:p>
          <a:p>
            <a:endParaRPr lang="en-US" kern="1200" dirty="0">
              <a:effectLst/>
              <a:latin typeface="+mn-lt"/>
              <a:ea typeface="+mn-ea"/>
              <a:cs typeface="+mn-cs"/>
            </a:endParaRPr>
          </a:p>
          <a:p>
            <a:r>
              <a:rPr lang="en-US" kern="1200" dirty="0">
                <a:effectLst/>
                <a:latin typeface="+mn-lt"/>
                <a:ea typeface="+mn-ea"/>
                <a:cs typeface="+mn-cs"/>
              </a:rPr>
              <a:t>Together, they make decisions and select tests, treatments and care plans based on clinical evidence that balances risks and outcomes and includes patient preferences and values. Shared-decision</a:t>
            </a:r>
            <a:r>
              <a:rPr lang="en-US" kern="1200" baseline="0" dirty="0">
                <a:effectLst/>
                <a:latin typeface="+mn-lt"/>
                <a:ea typeface="+mn-ea"/>
                <a:cs typeface="+mn-cs"/>
              </a:rPr>
              <a:t> making </a:t>
            </a:r>
            <a:r>
              <a:rPr lang="en-US" kern="1200" dirty="0">
                <a:effectLst/>
                <a:latin typeface="+mn-lt"/>
                <a:ea typeface="+mn-ea"/>
                <a:cs typeface="+mn-cs"/>
              </a:rPr>
              <a:t>has been shown to lead to improved decision-making by patients and reduced costs.</a:t>
            </a:r>
          </a:p>
          <a:p>
            <a:r>
              <a:rPr lang="en-US" kern="1200" dirty="0">
                <a:effectLst/>
                <a:latin typeface="+mn-lt"/>
                <a:ea typeface="+mn-ea"/>
                <a:cs typeface="+mn-cs"/>
              </a:rPr>
              <a:t> </a:t>
            </a:r>
          </a:p>
          <a:p>
            <a:r>
              <a:rPr lang="en-US" kern="1200" dirty="0">
                <a:effectLst/>
                <a:latin typeface="+mn-lt"/>
                <a:ea typeface="+mn-ea"/>
                <a:cs typeface="+mn-cs"/>
              </a:rPr>
              <a:t>Shared decision-making is aided by team-based care. </a:t>
            </a:r>
          </a:p>
          <a:p>
            <a:endParaRPr lang="en-US" kern="1200" dirty="0">
              <a:effectLst/>
              <a:latin typeface="+mn-lt"/>
              <a:ea typeface="+mn-ea"/>
              <a:cs typeface="+mn-cs"/>
            </a:endParaRPr>
          </a:p>
          <a:p>
            <a:r>
              <a:rPr lang="en-US" kern="1200" dirty="0">
                <a:effectLst/>
                <a:latin typeface="+mn-lt"/>
                <a:ea typeface="+mn-ea"/>
                <a:cs typeface="+mn-cs"/>
              </a:rPr>
              <a:t>This requires ongoing, clear and coordinated communication among the patient, their loved ones and all health care professionals. It involves discussions about patients’ goals, preferences, needs and values, as well as providers’ assessments of health and care options. </a:t>
            </a:r>
          </a:p>
          <a:p>
            <a:endParaRPr lang="en-US" kern="1200" dirty="0">
              <a:effectLst/>
              <a:latin typeface="+mn-lt"/>
              <a:ea typeface="+mn-ea"/>
              <a:cs typeface="+mn-cs"/>
            </a:endParaRPr>
          </a:p>
          <a:p>
            <a:r>
              <a:rPr lang="en-US" kern="1200" dirty="0">
                <a:effectLst/>
                <a:latin typeface="+mn-lt"/>
                <a:ea typeface="+mn-ea"/>
                <a:cs typeface="+mn-cs"/>
              </a:rPr>
              <a:t>It is ultimately based on a discussion of “what matters most to patients,” such as being able to continue</a:t>
            </a:r>
            <a:r>
              <a:rPr lang="en-US" kern="1200" baseline="0" dirty="0">
                <a:effectLst/>
                <a:latin typeface="+mn-lt"/>
                <a:ea typeface="+mn-ea"/>
                <a:cs typeface="+mn-cs"/>
              </a:rPr>
              <a:t> to work, being able to be present for an important milestone in a loved one’s life or incorporating one’s faith or spiritual beliefs into the treatment process. </a:t>
            </a:r>
            <a:endParaRPr lang="en-US" kern="1200" dirty="0">
              <a:effectLst/>
              <a:latin typeface="+mn-lt"/>
              <a:ea typeface="+mn-ea"/>
              <a:cs typeface="+mn-cs"/>
            </a:endParaRPr>
          </a:p>
          <a:p>
            <a:endParaRPr lang="en-US" kern="1200" dirty="0">
              <a:effectLst/>
              <a:latin typeface="+mn-lt"/>
              <a:ea typeface="+mn-ea"/>
              <a:cs typeface="+mn-cs"/>
            </a:endParaRPr>
          </a:p>
          <a:p>
            <a:r>
              <a:rPr lang="en-US" kern="1200" dirty="0">
                <a:effectLst/>
                <a:latin typeface="+mn-lt"/>
                <a:ea typeface="+mn-ea"/>
                <a:cs typeface="+mn-cs"/>
              </a:rPr>
              <a:t>Strategies health care professionals can use to engage patients in these two-way conversations include:</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ask open-ended questions</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ask the patient’s perspective (for instance, what they believe is the cause of their disease and treatment preferences)</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confirm understanding of patients’ views and</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speak with empathy. </a:t>
            </a:r>
          </a:p>
          <a:p>
            <a:pPr marL="0" lvl="0" indent="0">
              <a:buFont typeface="Arial" panose="020B0604020202020204" pitchFamily="34" charset="0"/>
              <a:buNone/>
            </a:pPr>
            <a:endParaRPr lang="en-US" kern="1200" dirty="0">
              <a:effectLst/>
              <a:latin typeface="+mn-lt"/>
              <a:ea typeface="+mn-ea"/>
              <a:cs typeface="+mn-cs"/>
            </a:endParaRPr>
          </a:p>
          <a:p>
            <a:pPr marL="0" lvl="0" indent="0">
              <a:buFont typeface="Arial" panose="020B0604020202020204" pitchFamily="34" charset="0"/>
              <a:buNone/>
            </a:pPr>
            <a:endParaRPr lang="en-US" kern="1200" dirty="0">
              <a:effectLst/>
              <a:latin typeface="+mn-lt"/>
              <a:ea typeface="+mn-ea"/>
              <a:cs typeface="+mn-cs"/>
            </a:endParaRPr>
          </a:p>
          <a:p>
            <a:r>
              <a:rPr lang="en-US" kern="1200" dirty="0">
                <a:effectLst/>
                <a:latin typeface="+mn-lt"/>
                <a:ea typeface="+mn-ea"/>
                <a:cs typeface="+mn-cs"/>
              </a:rPr>
              <a:t>However, some things can make communication ineffective and pose barriers to shared decision-making. </a:t>
            </a:r>
          </a:p>
          <a:p>
            <a:endParaRPr lang="en-US" kern="1200" dirty="0">
              <a:effectLst/>
              <a:latin typeface="+mn-lt"/>
              <a:ea typeface="+mn-ea"/>
              <a:cs typeface="+mn-cs"/>
            </a:endParaRPr>
          </a:p>
          <a:p>
            <a:r>
              <a:rPr lang="en-US" kern="1200" dirty="0">
                <a:effectLst/>
                <a:latin typeface="+mn-lt"/>
                <a:ea typeface="+mn-ea"/>
                <a:cs typeface="+mn-cs"/>
              </a:rPr>
              <a:t>For example, providers may use jargon that patients do not understand. Or they may have time constraints that limit them from having substantive discussions with patients. </a:t>
            </a:r>
          </a:p>
          <a:p>
            <a:endParaRPr lang="en-US" kern="1200" dirty="0">
              <a:effectLst/>
              <a:latin typeface="+mn-lt"/>
              <a:ea typeface="+mn-ea"/>
              <a:cs typeface="+mn-cs"/>
            </a:endParaRPr>
          </a:p>
          <a:p>
            <a:r>
              <a:rPr lang="en-US" kern="1200" dirty="0">
                <a:effectLst/>
                <a:latin typeface="+mn-lt"/>
                <a:ea typeface="+mn-ea"/>
                <a:cs typeface="+mn-cs"/>
              </a:rPr>
              <a:t>Patients – particularly those recently diagnosed with cancer – may be overcome with emotions and unable to process information.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54</a:t>
            </a:fld>
            <a:endParaRPr lang="en-US" dirty="0"/>
          </a:p>
        </p:txBody>
      </p:sp>
    </p:spTree>
    <p:extLst>
      <p:ext uri="{BB962C8B-B14F-4D97-AF65-F5344CB8AC3E}">
        <p14:creationId xmlns:p14="http://schemas.microsoft.com/office/powerpoint/2010/main" val="967347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55</a:t>
            </a:fld>
            <a:endParaRPr lang="en-US" dirty="0"/>
          </a:p>
        </p:txBody>
      </p:sp>
    </p:spTree>
    <p:extLst>
      <p:ext uri="{BB962C8B-B14F-4D97-AF65-F5344CB8AC3E}">
        <p14:creationId xmlns:p14="http://schemas.microsoft.com/office/powerpoint/2010/main" val="4241905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56</a:t>
            </a:fld>
            <a:endParaRPr lang="en-US" dirty="0"/>
          </a:p>
        </p:txBody>
      </p:sp>
    </p:spTree>
    <p:extLst>
      <p:ext uri="{BB962C8B-B14F-4D97-AF65-F5344CB8AC3E}">
        <p14:creationId xmlns:p14="http://schemas.microsoft.com/office/powerpoint/2010/main" val="31913236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57</a:t>
            </a:fld>
            <a:endParaRPr lang="en-US" dirty="0"/>
          </a:p>
        </p:txBody>
      </p:sp>
    </p:spTree>
    <p:extLst>
      <p:ext uri="{BB962C8B-B14F-4D97-AF65-F5344CB8AC3E}">
        <p14:creationId xmlns:p14="http://schemas.microsoft.com/office/powerpoint/2010/main" val="2154646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Therefore, the NCI has a model for cancer care communication to support shared decision-making that considers these factors. It identifies six elements of communication that are interconnected: </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exchanging information</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responding to emotions</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managing uncertainty</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enabling patient self-management</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fostering healing relationships and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making decisions. </a:t>
            </a:r>
          </a:p>
          <a:p>
            <a:r>
              <a:rPr lang="en-US" kern="1200" dirty="0">
                <a:effectLst/>
                <a:latin typeface="+mn-lt"/>
                <a:ea typeface="+mn-ea"/>
                <a:cs typeface="+mn-cs"/>
              </a:rPr>
              <a:t> </a:t>
            </a:r>
          </a:p>
          <a:p>
            <a:r>
              <a:rPr lang="en-US" kern="1200" dirty="0">
                <a:effectLst/>
                <a:latin typeface="+mn-lt"/>
                <a:ea typeface="+mn-ea"/>
                <a:cs typeface="+mn-cs"/>
              </a:rPr>
              <a:t>Each of these factors influence and are influenced by an individual’s health outcomes. </a:t>
            </a:r>
          </a:p>
          <a:p>
            <a:endParaRPr lang="en-US" kern="1200" dirty="0">
              <a:effectLst/>
              <a:latin typeface="+mn-lt"/>
              <a:ea typeface="+mn-ea"/>
              <a:cs typeface="+mn-cs"/>
            </a:endParaRPr>
          </a:p>
          <a:p>
            <a:endParaRPr lang="en-US" kern="1200" dirty="0">
              <a:effectLst/>
              <a:latin typeface="+mn-lt"/>
              <a:ea typeface="+mn-ea"/>
              <a:cs typeface="+mn-cs"/>
            </a:endParaRPr>
          </a:p>
          <a:p>
            <a:r>
              <a:rPr lang="en-US" kern="1200" dirty="0">
                <a:effectLst/>
                <a:latin typeface="+mn-lt"/>
                <a:ea typeface="+mn-ea"/>
                <a:cs typeface="+mn-cs"/>
              </a:rPr>
              <a:t>While this model was originally developed for clinicians, one could apply elements of this model more broadly to non-clinical staff as well. For example, clinical and non-clinical staff can foster healing relationships by being aware of: </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How verbally dominant we are (or how many statements we make compared to how many patients make);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The tone we are using (for instance, how interested</a:t>
            </a:r>
            <a:r>
              <a:rPr lang="en-US" kern="1200" baseline="0" dirty="0">
                <a:effectLst/>
                <a:latin typeface="+mn-lt"/>
                <a:ea typeface="+mn-ea"/>
                <a:cs typeface="+mn-cs"/>
              </a:rPr>
              <a:t> or </a:t>
            </a:r>
            <a:r>
              <a:rPr lang="en-US" kern="1200" dirty="0">
                <a:effectLst/>
                <a:latin typeface="+mn-lt"/>
                <a:ea typeface="+mn-ea"/>
                <a:cs typeface="+mn-cs"/>
              </a:rPr>
              <a:t>attentive we are to patient points of view, how friendly or warm we are or how sympathetic or empathetic we are to patient experiences); and</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The environment we are creating. A positive environment will be set if we recognize the patient and their needs as unique, value patient contributions to decisions, portray ourselves as advisors to patients rather than a sole decision-maker and include discussions of hope.</a:t>
            </a:r>
          </a:p>
          <a:p>
            <a:r>
              <a:rPr lang="en-US" kern="1200" dirty="0">
                <a:effectLst/>
                <a:latin typeface="+mn-lt"/>
                <a:ea typeface="+mn-ea"/>
                <a:cs typeface="+mn-cs"/>
              </a:rPr>
              <a:t> </a:t>
            </a:r>
          </a:p>
          <a:p>
            <a:endParaRPr lang="en-US" kern="1200" dirty="0">
              <a:effectLst/>
              <a:latin typeface="+mn-lt"/>
              <a:ea typeface="+mn-ea"/>
              <a:cs typeface="+mn-cs"/>
            </a:endParaRPr>
          </a:p>
          <a:p>
            <a:r>
              <a:rPr lang="en-US" kern="1200" dirty="0">
                <a:effectLst/>
                <a:latin typeface="+mn-lt"/>
                <a:ea typeface="+mn-ea"/>
                <a:cs typeface="+mn-cs"/>
              </a:rPr>
              <a:t>By using communication to signal this partnership with patients, health care professionals can take steps to address all of the other aspects noted in the model – exchanging information, responding to emotions, managing uncertainty, facilitating patient self-management and making decisions – and ultimately work towards improving the patient’s health outcomes. </a:t>
            </a:r>
          </a:p>
          <a:p>
            <a:endParaRPr lang="en-US" kern="1200" dirty="0">
              <a:effectLst/>
              <a:latin typeface="+mn-lt"/>
              <a:ea typeface="+mn-ea"/>
              <a:cs typeface="+mn-cs"/>
            </a:endParaRPr>
          </a:p>
          <a:p>
            <a:r>
              <a:rPr lang="en-US" kern="1200" dirty="0">
                <a:effectLst/>
                <a:latin typeface="+mn-lt"/>
                <a:ea typeface="+mn-ea"/>
                <a:cs typeface="+mn-cs"/>
              </a:rPr>
              <a:t>For example, in the National Cancer Care TEAM Survey, one patient navigator described their role and how they foster healing relationships with cancer patients as follows: “The role of the navigator is to advocate for and link patients to resources to remove barriers to care regardless of race, sexual orientation, religious views, etc. Lung cancer is a huge burden in my state and I meet with many patients who are smokers and sometimes inquire about smoking cessation resources</a:t>
            </a:r>
            <a:r>
              <a:rPr lang="en-US" kern="1200" baseline="0" dirty="0">
                <a:effectLst/>
                <a:latin typeface="+mn-lt"/>
                <a:ea typeface="+mn-ea"/>
                <a:cs typeface="+mn-cs"/>
              </a:rPr>
              <a:t> and </a:t>
            </a:r>
            <a:r>
              <a:rPr lang="en-US" kern="1200" dirty="0">
                <a:effectLst/>
                <a:latin typeface="+mn-lt"/>
                <a:ea typeface="+mn-ea"/>
                <a:cs typeface="+mn-cs"/>
              </a:rPr>
              <a:t>tools. </a:t>
            </a:r>
          </a:p>
          <a:p>
            <a:endParaRPr lang="en-US" kern="1200" dirty="0">
              <a:effectLst/>
              <a:latin typeface="+mn-lt"/>
              <a:ea typeface="+mn-ea"/>
              <a:cs typeface="+mn-cs"/>
            </a:endParaRPr>
          </a:p>
          <a:p>
            <a:r>
              <a:rPr lang="en-US" kern="1200" dirty="0">
                <a:effectLst/>
                <a:latin typeface="+mn-lt"/>
                <a:ea typeface="+mn-ea"/>
                <a:cs typeface="+mn-cs"/>
              </a:rPr>
              <a:t>I find they sometimes apologize or offer explanations on why they smoke or make statements like 'I know I need to quit.' I always try to build rapport with them and gain their trust by reassuring them that I am not here to judge them but rather to help and support them.”  </a:t>
            </a:r>
          </a:p>
          <a:p>
            <a:r>
              <a:rPr lang="en-US" kern="1200" dirty="0">
                <a:effectLst/>
                <a:latin typeface="+mn-lt"/>
                <a:ea typeface="+mn-ea"/>
                <a:cs typeface="+mn-cs"/>
              </a:rPr>
              <a:t>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58</a:t>
            </a:fld>
            <a:endParaRPr lang="en-US" dirty="0"/>
          </a:p>
        </p:txBody>
      </p:sp>
    </p:spTree>
    <p:extLst>
      <p:ext uri="{BB962C8B-B14F-4D97-AF65-F5344CB8AC3E}">
        <p14:creationId xmlns:p14="http://schemas.microsoft.com/office/powerpoint/2010/main" val="2538318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59</a:t>
            </a:fld>
            <a:endParaRPr lang="en-US" dirty="0"/>
          </a:p>
        </p:txBody>
      </p:sp>
    </p:spTree>
    <p:extLst>
      <p:ext uri="{BB962C8B-B14F-4D97-AF65-F5344CB8AC3E}">
        <p14:creationId xmlns:p14="http://schemas.microsoft.com/office/powerpoint/2010/main" val="2179097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60</a:t>
            </a:fld>
            <a:endParaRPr lang="en-US" dirty="0"/>
          </a:p>
        </p:txBody>
      </p:sp>
    </p:spTree>
    <p:extLst>
      <p:ext uri="{BB962C8B-B14F-4D97-AF65-F5344CB8AC3E}">
        <p14:creationId xmlns:p14="http://schemas.microsoft.com/office/powerpoint/2010/main" val="198567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There are a number of sociodemographic factors that influence a person’s health— some examples of influencers of health, often referred to as social determinants of health, include where a person lives, works and how they are identified by society— such as by race, ethnicity, sexual orientation and physical ability. </a:t>
            </a:r>
          </a:p>
          <a:p>
            <a:r>
              <a:rPr lang="en-US" sz="1200" kern="1200" dirty="0">
                <a:effectLst/>
                <a:latin typeface="+mn-lt"/>
                <a:ea typeface="+mn-ea"/>
                <a:cs typeface="+mn-cs"/>
              </a:rPr>
              <a:t> </a:t>
            </a:r>
          </a:p>
          <a:p>
            <a:r>
              <a:rPr lang="en-US" sz="1200" kern="1200" dirty="0">
                <a:effectLst/>
                <a:latin typeface="+mn-lt"/>
                <a:ea typeface="+mn-ea"/>
                <a:cs typeface="+mn-cs"/>
              </a:rPr>
              <a:t>These factors contribute to health disparities, which the Centers for Disease Control and Prevention defines as “...preventable differences in the burden of disease, injury, violence, or opportunities to achieve optimal health that are experienced by socially disadvantaged populations.”</a:t>
            </a:r>
          </a:p>
          <a:p>
            <a:r>
              <a:rPr lang="en-US" sz="1200" kern="1200" dirty="0">
                <a:effectLst/>
                <a:latin typeface="+mn-lt"/>
                <a:ea typeface="+mn-ea"/>
                <a:cs typeface="+mn-cs"/>
              </a:rPr>
              <a:t>(</a:t>
            </a:r>
            <a:r>
              <a:rPr lang="en-US" sz="1200" u="sng" kern="1200" dirty="0">
                <a:effectLst/>
                <a:latin typeface="+mn-lt"/>
                <a:ea typeface="+mn-ea"/>
                <a:cs typeface="+mn-cs"/>
                <a:hlinkClick r:id="rId3">
                  <a:extLst>
                    <a:ext uri="{A12FA001-AC4F-418D-AE19-62706E023703}">
                      <ahyp:hlinkClr xmlns:ahyp="http://schemas.microsoft.com/office/drawing/2018/hyperlinkcolor" val="tx"/>
                    </a:ext>
                  </a:extLst>
                </a:hlinkClick>
              </a:rPr>
              <a:t>https://www.cdc.gov/mmwr/preview/mmwrhtml/su6203a2.htm?s_cid=su6203a2_w</a:t>
            </a:r>
            <a:r>
              <a:rPr lang="en-US" sz="1200" kern="1200" dirty="0">
                <a:effectLst/>
                <a:latin typeface="+mn-lt"/>
                <a:ea typeface="+mn-ea"/>
                <a:cs typeface="+mn-cs"/>
              </a:rPr>
              <a:t>) You may also be familiar with the term health inequalities, which is also used to describe health disparities. </a:t>
            </a:r>
          </a:p>
          <a:p>
            <a:r>
              <a:rPr lang="en-US" sz="1200" kern="1200" dirty="0">
                <a:effectLst/>
                <a:latin typeface="+mn-lt"/>
                <a:ea typeface="+mn-ea"/>
                <a:cs typeface="+mn-cs"/>
              </a:rPr>
              <a:t> </a:t>
            </a:r>
          </a:p>
          <a:p>
            <a:r>
              <a:rPr lang="en-US" sz="1200" kern="1200" dirty="0">
                <a:effectLst/>
                <a:latin typeface="+mn-lt"/>
                <a:ea typeface="+mn-ea"/>
                <a:cs typeface="+mn-cs"/>
              </a:rPr>
              <a:t>The term health inequities is used to describe “…a subset of health inequalities that are modifiable, associated with social disadvantage, and considered ethically unfair.” (</a:t>
            </a:r>
            <a:r>
              <a:rPr lang="en-US" sz="1200" u="sng" kern="1200" dirty="0">
                <a:effectLst/>
                <a:latin typeface="+mn-lt"/>
                <a:ea typeface="+mn-ea"/>
                <a:cs typeface="+mn-cs"/>
                <a:hlinkClick r:id="rId4">
                  <a:extLst>
                    <a:ext uri="{A12FA001-AC4F-418D-AE19-62706E023703}">
                      <ahyp:hlinkClr xmlns:ahyp="http://schemas.microsoft.com/office/drawing/2018/hyperlinkcolor" val="tx"/>
                    </a:ext>
                  </a:extLst>
                </a:hlinkClick>
              </a:rPr>
              <a:t>https://www.cdc.gov/mmwr/pdf/other/su6001.pdf</a:t>
            </a:r>
            <a:r>
              <a:rPr lang="en-US" sz="1200" kern="1200" dirty="0">
                <a:effectLst/>
                <a:latin typeface="+mn-lt"/>
                <a:ea typeface="+mn-ea"/>
                <a:cs typeface="+mn-cs"/>
              </a:rPr>
              <a:t>)   </a:t>
            </a:r>
          </a:p>
          <a:p>
            <a:r>
              <a:rPr lang="en-US" sz="1200" kern="1200" dirty="0">
                <a:effectLst/>
                <a:latin typeface="+mn-lt"/>
                <a:ea typeface="+mn-ea"/>
                <a:cs typeface="+mn-cs"/>
              </a:rPr>
              <a:t> </a:t>
            </a:r>
          </a:p>
          <a:p>
            <a:r>
              <a:rPr lang="en-US" sz="1200" kern="1200" dirty="0">
                <a:effectLst/>
                <a:latin typeface="+mn-lt"/>
                <a:ea typeface="+mn-ea"/>
                <a:cs typeface="+mn-cs"/>
              </a:rPr>
              <a:t>It is recognized there must be a multi-sector, systems-level approach in order to reduce disparities in the United States. Strides are being made in many areas, including health care. In 2003 the Institute of Medicine, now the National Academy of Medicine, released an important report: </a:t>
            </a:r>
            <a:r>
              <a:rPr lang="en-US" sz="1200" i="1" kern="1200" dirty="0">
                <a:effectLst/>
                <a:latin typeface="+mn-lt"/>
                <a:ea typeface="+mn-ea"/>
                <a:cs typeface="+mn-cs"/>
              </a:rPr>
              <a:t>Unequal Treatment: Confronting Racial and Ethnic Disparities in Health Care</a:t>
            </a:r>
            <a:r>
              <a:rPr lang="en-US" sz="1200" kern="1200" dirty="0">
                <a:effectLst/>
                <a:latin typeface="+mn-lt"/>
                <a:ea typeface="+mn-ea"/>
                <a:cs typeface="+mn-cs"/>
              </a:rPr>
              <a:t>. The report states: </a:t>
            </a:r>
          </a:p>
          <a:p>
            <a:r>
              <a:rPr lang="en-US" sz="1200" kern="1200" dirty="0">
                <a:effectLst/>
                <a:latin typeface="+mn-lt"/>
                <a:ea typeface="+mn-ea"/>
                <a:cs typeface="+mn-cs"/>
              </a:rPr>
              <a:t> </a:t>
            </a:r>
          </a:p>
          <a:p>
            <a:r>
              <a:rPr lang="en-US" sz="1200" i="1" kern="1200" dirty="0">
                <a:effectLst/>
                <a:latin typeface="+mn-lt"/>
                <a:ea typeface="+mn-ea"/>
                <a:cs typeface="+mn-cs"/>
              </a:rPr>
              <a:t>Racial and ethnic minorities tend to receive a lower quality of healthcare than non-minorities, even when access-related factors, such as patients’ insurance status and income, are controlled. The sources of these disparities are complex, are rooted in historic and contemporary inequities, and involve many participants at several levels, including health systems, their administrative and bureaucratic processes, utilization managers, healthcare professionals, and patients…. Minorities may experience a range of other barriers to accessing care, even when insured at the same level as whites, including barriers of language, geography, and cultural familiarity. Further, financial and institutional arrangements of health systems, as well as the legal, regulatory, and policy environment in which they operate, may have disparate and negative effects on minorities’ ability to attain quality care…. Broad sectors—including healthcare providers, their patients, </a:t>
            </a:r>
            <a:r>
              <a:rPr lang="en-US" sz="1200" i="1" kern="1200" dirty="0" err="1">
                <a:effectLst/>
                <a:latin typeface="+mn-lt"/>
                <a:ea typeface="+mn-ea"/>
                <a:cs typeface="+mn-cs"/>
              </a:rPr>
              <a:t>payors</a:t>
            </a:r>
            <a:r>
              <a:rPr lang="en-US" sz="1200" i="1" kern="1200" dirty="0">
                <a:effectLst/>
                <a:latin typeface="+mn-lt"/>
                <a:ea typeface="+mn-ea"/>
                <a:cs typeface="+mn-cs"/>
              </a:rPr>
              <a:t>, health plan purchasers, and society at large—should be made aware of the healthcare gap between racial and ethnic groups in the United States.</a:t>
            </a:r>
            <a:endParaRPr lang="en-US" sz="1200" kern="1200" dirty="0">
              <a:effectLst/>
              <a:latin typeface="+mn-lt"/>
              <a:ea typeface="+mn-ea"/>
              <a:cs typeface="+mn-cs"/>
            </a:endParaRPr>
          </a:p>
          <a:p>
            <a:r>
              <a:rPr lang="en-US" sz="1200" kern="1200" dirty="0">
                <a:effectLst/>
                <a:latin typeface="+mn-lt"/>
                <a:ea typeface="+mn-ea"/>
                <a:cs typeface="+mn-cs"/>
              </a:rPr>
              <a:t> </a:t>
            </a:r>
          </a:p>
          <a:p>
            <a:r>
              <a:rPr lang="en-US" sz="1200" u="sng" kern="1200" dirty="0">
                <a:effectLst/>
                <a:latin typeface="+mn-lt"/>
                <a:ea typeface="+mn-ea"/>
                <a:cs typeface="+mn-cs"/>
              </a:rPr>
              <a:t>Two </a:t>
            </a:r>
            <a:r>
              <a:rPr lang="en-US" sz="1200" kern="1200" dirty="0">
                <a:effectLst/>
                <a:latin typeface="+mn-lt"/>
                <a:ea typeface="+mn-ea"/>
                <a:cs typeface="+mn-cs"/>
              </a:rPr>
              <a:t> examples of cancer disparities include: </a:t>
            </a:r>
          </a:p>
          <a:p>
            <a:r>
              <a:rPr lang="en-US" sz="1200" kern="1200" dirty="0">
                <a:effectLst/>
                <a:latin typeface="+mn-lt"/>
                <a:ea typeface="+mn-ea"/>
                <a:cs typeface="+mn-cs"/>
              </a:rPr>
              <a:t> </a:t>
            </a:r>
          </a:p>
          <a:p>
            <a:pPr lvl="0"/>
            <a:r>
              <a:rPr lang="en-US" sz="1200" kern="1200" dirty="0">
                <a:effectLst/>
                <a:latin typeface="+mn-lt"/>
                <a:ea typeface="+mn-ea"/>
                <a:cs typeface="+mn-cs"/>
              </a:rPr>
              <a:t>Racial and ethnic minority survivors are more likely to experience barriers to follow-up care and surveillance, indicate poorer patient provider communication, indicate not being prepared for side effects after treatment, report more unmet needs, not have access to culturally and linguistically appropriate resources and report lower quality of life (Palmer et al., 2015; </a:t>
            </a:r>
            <a:r>
              <a:rPr lang="en-US" sz="1200" kern="1200" dirty="0" err="1">
                <a:effectLst/>
                <a:latin typeface="+mn-lt"/>
                <a:ea typeface="+mn-ea"/>
                <a:cs typeface="+mn-cs"/>
              </a:rPr>
              <a:t>Salz</a:t>
            </a:r>
            <a:r>
              <a:rPr lang="en-US" sz="1200" kern="1200" dirty="0">
                <a:effectLst/>
                <a:latin typeface="+mn-lt"/>
                <a:ea typeface="+mn-ea"/>
                <a:cs typeface="+mn-cs"/>
              </a:rPr>
              <a:t>, Woo, Starr, </a:t>
            </a:r>
            <a:r>
              <a:rPr lang="en-US" sz="1200" kern="1200" dirty="0" err="1">
                <a:effectLst/>
                <a:latin typeface="+mn-lt"/>
                <a:ea typeface="+mn-ea"/>
                <a:cs typeface="+mn-cs"/>
              </a:rPr>
              <a:t>Jandorf</a:t>
            </a:r>
            <a:r>
              <a:rPr lang="en-US" sz="1200" kern="1200" dirty="0">
                <a:effectLst/>
                <a:latin typeface="+mn-lt"/>
                <a:ea typeface="+mn-ea"/>
                <a:cs typeface="+mn-cs"/>
              </a:rPr>
              <a:t> &amp; </a:t>
            </a:r>
            <a:r>
              <a:rPr lang="en-US" sz="1200" kern="1200" dirty="0" err="1">
                <a:effectLst/>
                <a:latin typeface="+mn-lt"/>
                <a:ea typeface="+mn-ea"/>
                <a:cs typeface="+mn-cs"/>
              </a:rPr>
              <a:t>DuHamel</a:t>
            </a:r>
            <a:r>
              <a:rPr lang="en-US" sz="1200" kern="1200" dirty="0">
                <a:effectLst/>
                <a:latin typeface="+mn-lt"/>
                <a:ea typeface="+mn-ea"/>
                <a:cs typeface="+mn-cs"/>
              </a:rPr>
              <a:t>, 2012; </a:t>
            </a:r>
            <a:r>
              <a:rPr lang="en-US" sz="1200" kern="1200" dirty="0" err="1">
                <a:effectLst/>
                <a:latin typeface="+mn-lt"/>
                <a:ea typeface="+mn-ea"/>
                <a:cs typeface="+mn-cs"/>
              </a:rPr>
              <a:t>Alanee</a:t>
            </a:r>
            <a:r>
              <a:rPr lang="en-US" sz="1200" kern="1200" dirty="0">
                <a:effectLst/>
                <a:latin typeface="+mn-lt"/>
                <a:ea typeface="+mn-ea"/>
                <a:cs typeface="+mn-cs"/>
              </a:rPr>
              <a:t> et al., 2016; Palmer et al., 2014; Torres, Dixon &amp; Richman, 2016; Haynes-Maslow, </a:t>
            </a:r>
            <a:r>
              <a:rPr lang="en-US" sz="1200" kern="1200" dirty="0" err="1">
                <a:effectLst/>
                <a:latin typeface="+mn-lt"/>
                <a:ea typeface="+mn-ea"/>
                <a:cs typeface="+mn-cs"/>
              </a:rPr>
              <a:t>Allicock</a:t>
            </a:r>
            <a:r>
              <a:rPr lang="en-US" sz="1200" kern="1200" dirty="0">
                <a:effectLst/>
                <a:latin typeface="+mn-lt"/>
                <a:ea typeface="+mn-ea"/>
                <a:cs typeface="+mn-cs"/>
              </a:rPr>
              <a:t> &amp; Johnson, 2016; Le et al., 2015; </a:t>
            </a:r>
            <a:r>
              <a:rPr lang="en-US" sz="1200" kern="1200" dirty="0" err="1">
                <a:effectLst/>
                <a:latin typeface="+mn-lt"/>
                <a:ea typeface="+mn-ea"/>
                <a:cs typeface="+mn-cs"/>
              </a:rPr>
              <a:t>McNutly</a:t>
            </a:r>
            <a:r>
              <a:rPr lang="en-US" sz="1200" kern="1200" dirty="0">
                <a:effectLst/>
                <a:latin typeface="+mn-lt"/>
                <a:ea typeface="+mn-ea"/>
                <a:cs typeface="+mn-cs"/>
              </a:rPr>
              <a:t>, Kim, Thurston, Kim &amp; </a:t>
            </a:r>
            <a:r>
              <a:rPr lang="en-US" sz="1200" kern="1200" dirty="0" err="1">
                <a:effectLst/>
                <a:latin typeface="+mn-lt"/>
                <a:ea typeface="+mn-ea"/>
                <a:cs typeface="+mn-cs"/>
              </a:rPr>
              <a:t>Larkey</a:t>
            </a:r>
            <a:r>
              <a:rPr lang="en-US" sz="1200" kern="1200" dirty="0">
                <a:effectLst/>
                <a:latin typeface="+mn-lt"/>
                <a:ea typeface="+mn-ea"/>
                <a:cs typeface="+mn-cs"/>
              </a:rPr>
              <a:t>, 2016; Wen, Fang &amp; Ma, 2014; Yanez, Thompson &amp; Stanton, 2011, </a:t>
            </a:r>
            <a:r>
              <a:rPr lang="en-US" sz="1200" kern="1200" dirty="0" err="1">
                <a:effectLst/>
                <a:latin typeface="+mn-lt"/>
                <a:ea typeface="+mn-ea"/>
                <a:cs typeface="+mn-cs"/>
              </a:rPr>
              <a:t>Pinherio</a:t>
            </a:r>
            <a:r>
              <a:rPr lang="en-US" sz="1200" kern="1200" dirty="0">
                <a:effectLst/>
                <a:latin typeface="+mn-lt"/>
                <a:ea typeface="+mn-ea"/>
                <a:cs typeface="+mn-cs"/>
              </a:rPr>
              <a:t> et al., 2016).</a:t>
            </a:r>
          </a:p>
          <a:p>
            <a:r>
              <a:rPr lang="en-US" sz="1200" kern="1200" dirty="0">
                <a:effectLst/>
                <a:latin typeface="+mn-lt"/>
                <a:ea typeface="+mn-ea"/>
                <a:cs typeface="+mn-cs"/>
              </a:rPr>
              <a:t> </a:t>
            </a:r>
          </a:p>
          <a:p>
            <a:pPr lvl="0"/>
            <a:r>
              <a:rPr lang="en-US" sz="1200" kern="1200" dirty="0">
                <a:effectLst/>
                <a:latin typeface="+mn-lt"/>
                <a:ea typeface="+mn-ea"/>
                <a:cs typeface="+mn-cs"/>
              </a:rPr>
              <a:t>Rural cancer survivors are  more likely to smoke, be less physically active, have health-related unemployment and report poorer physical and mental health and may be less likely to receive follow-up care recommendations from their provider and forgo medical care compared to cancer survivors who do not live in a rural setting (Weaver, Palmer, Lu, Case &amp; Geiger, 2013; </a:t>
            </a:r>
            <a:r>
              <a:rPr lang="en-US" sz="1200" kern="1200" dirty="0" err="1">
                <a:effectLst/>
                <a:latin typeface="+mn-lt"/>
                <a:ea typeface="+mn-ea"/>
                <a:cs typeface="+mn-cs"/>
              </a:rPr>
              <a:t>Schootman</a:t>
            </a:r>
            <a:r>
              <a:rPr lang="en-US" sz="1200" kern="1200" dirty="0">
                <a:effectLst/>
                <a:latin typeface="+mn-lt"/>
                <a:ea typeface="+mn-ea"/>
                <a:cs typeface="+mn-cs"/>
              </a:rPr>
              <a:t>, Homan, Weaver, </a:t>
            </a:r>
            <a:r>
              <a:rPr lang="en-US" sz="1200" kern="1200" dirty="0" err="1">
                <a:effectLst/>
                <a:latin typeface="+mn-lt"/>
                <a:ea typeface="+mn-ea"/>
                <a:cs typeface="+mn-cs"/>
              </a:rPr>
              <a:t>Jeffe</a:t>
            </a:r>
            <a:r>
              <a:rPr lang="en-US" sz="1200" kern="1200" dirty="0">
                <a:effectLst/>
                <a:latin typeface="+mn-lt"/>
                <a:ea typeface="+mn-ea"/>
                <a:cs typeface="+mn-cs"/>
              </a:rPr>
              <a:t> &amp; Yun, 2013; Palmer, Geiger, Lu, Case &amp; Weaver, 2013; Burris &amp; </a:t>
            </a:r>
            <a:r>
              <a:rPr lang="en-US" sz="1200" kern="1200" dirty="0" err="1">
                <a:effectLst/>
                <a:latin typeface="+mn-lt"/>
                <a:ea typeface="+mn-ea"/>
                <a:cs typeface="+mn-cs"/>
              </a:rPr>
              <a:t>Andrykowski</a:t>
            </a:r>
            <a:r>
              <a:rPr lang="en-US" sz="1200" kern="1200" dirty="0">
                <a:effectLst/>
                <a:latin typeface="+mn-lt"/>
                <a:ea typeface="+mn-ea"/>
                <a:cs typeface="+mn-cs"/>
              </a:rPr>
              <a:t>, 2010; </a:t>
            </a:r>
            <a:r>
              <a:rPr lang="en-US" sz="1200" kern="1200" dirty="0" err="1">
                <a:effectLst/>
                <a:latin typeface="+mn-lt"/>
                <a:ea typeface="+mn-ea"/>
                <a:cs typeface="+mn-cs"/>
              </a:rPr>
              <a:t>Andrykowski</a:t>
            </a:r>
            <a:r>
              <a:rPr lang="en-US" sz="1200" kern="1200" dirty="0">
                <a:effectLst/>
                <a:latin typeface="+mn-lt"/>
                <a:ea typeface="+mn-ea"/>
                <a:cs typeface="+mn-cs"/>
              </a:rPr>
              <a:t>, Steffens, Bush &amp; Tucker, 2014; Sowden, </a:t>
            </a:r>
            <a:r>
              <a:rPr lang="en-US" sz="1200" kern="1200" dirty="0" err="1">
                <a:effectLst/>
                <a:latin typeface="+mn-lt"/>
                <a:ea typeface="+mn-ea"/>
                <a:cs typeface="+mn-cs"/>
              </a:rPr>
              <a:t>Vacek</a:t>
            </a:r>
            <a:r>
              <a:rPr lang="en-US" sz="1200" kern="1200" dirty="0">
                <a:effectLst/>
                <a:latin typeface="+mn-lt"/>
                <a:ea typeface="+mn-ea"/>
                <a:cs typeface="+mn-cs"/>
              </a:rPr>
              <a:t> &amp; Geller, 2014).</a:t>
            </a:r>
          </a:p>
          <a:p>
            <a:r>
              <a:rPr lang="en-US" sz="1200" kern="1200" dirty="0">
                <a:effectLst/>
                <a:latin typeface="+mn-lt"/>
                <a:ea typeface="+mn-ea"/>
                <a:cs typeface="+mn-cs"/>
              </a:rPr>
              <a:t> </a:t>
            </a:r>
          </a:p>
          <a:p>
            <a:r>
              <a:rPr lang="en-US" sz="1200" kern="1200" dirty="0">
                <a:effectLst/>
                <a:latin typeface="+mn-lt"/>
                <a:ea typeface="+mn-ea"/>
                <a:cs typeface="+mn-cs"/>
              </a:rPr>
              <a:t>Confronting the fact that not everyone receives the same care may be uncomfortable. We recognize that health care professionals and organizations want to provide high quality care to all patients, yet data indicate that not all patients in the United States receive the same care. Therefore, it is important for both health care professionals and organizations to assess and examine their current practices and then take steps to address issues they may identify, which will ultimately improve the quality of care for all patients and reduce disparities. </a:t>
            </a:r>
          </a:p>
          <a:p>
            <a:r>
              <a:rPr lang="en-US" sz="1200" kern="1200" dirty="0">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a:t>
            </a:fld>
            <a:endParaRPr lang="en-US"/>
          </a:p>
        </p:txBody>
      </p:sp>
    </p:spTree>
    <p:extLst>
      <p:ext uri="{BB962C8B-B14F-4D97-AF65-F5344CB8AC3E}">
        <p14:creationId xmlns:p14="http://schemas.microsoft.com/office/powerpoint/2010/main" val="830873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The NCI model helps us think about communication through</a:t>
            </a:r>
            <a:r>
              <a:rPr lang="en-US" kern="1200" baseline="0" dirty="0">
                <a:solidFill>
                  <a:schemeClr val="tx1"/>
                </a:solidFill>
                <a:effectLst/>
                <a:latin typeface="+mn-lt"/>
                <a:ea typeface="+mn-ea"/>
                <a:cs typeface="+mn-cs"/>
              </a:rPr>
              <a:t> an inter-connected approach</a:t>
            </a:r>
            <a:r>
              <a:rPr lang="en-US" kern="1200" dirty="0">
                <a:solidFill>
                  <a:schemeClr val="tx1"/>
                </a:solidFill>
                <a:effectLst/>
                <a:latin typeface="+mn-lt"/>
                <a:ea typeface="+mn-ea"/>
                <a:cs typeface="+mn-cs"/>
              </a:rPr>
              <a:t>, but we can also think of shared decision-making through a stepwise approach.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 helpful guide to patient-centered consultations with patients includes the following nine actions: </a:t>
            </a:r>
          </a:p>
          <a:p>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Define and</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explain the situation</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present options</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discuss pros</a:t>
            </a:r>
            <a:r>
              <a:rPr lang="en-US" kern="1200" baseline="0" dirty="0">
                <a:solidFill>
                  <a:schemeClr val="tx1"/>
                </a:solidFill>
                <a:effectLst/>
                <a:latin typeface="+mn-lt"/>
                <a:ea typeface="+mn-ea"/>
                <a:cs typeface="+mn-cs"/>
              </a:rPr>
              <a:t> and </a:t>
            </a:r>
            <a:r>
              <a:rPr lang="en-US" kern="1200" dirty="0">
                <a:solidFill>
                  <a:schemeClr val="tx1"/>
                </a:solidFill>
                <a:effectLst/>
                <a:latin typeface="+mn-lt"/>
                <a:ea typeface="+mn-ea"/>
                <a:cs typeface="+mn-cs"/>
              </a:rPr>
              <a:t>cons (like benefit, risk and cost)</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clarify patient values</a:t>
            </a:r>
            <a:r>
              <a:rPr lang="en-US" kern="1200" baseline="0" dirty="0">
                <a:solidFill>
                  <a:schemeClr val="tx1"/>
                </a:solidFill>
                <a:effectLst/>
                <a:latin typeface="+mn-lt"/>
                <a:ea typeface="+mn-ea"/>
                <a:cs typeface="+mn-cs"/>
              </a:rPr>
              <a:t> and </a:t>
            </a:r>
            <a:r>
              <a:rPr lang="en-US" kern="1200" dirty="0">
                <a:solidFill>
                  <a:schemeClr val="tx1"/>
                </a:solidFill>
                <a:effectLst/>
                <a:latin typeface="+mn-lt"/>
                <a:ea typeface="+mn-ea"/>
                <a:cs typeface="+mn-cs"/>
              </a:rPr>
              <a:t>preferences</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discuss patient ability</a:t>
            </a:r>
            <a:r>
              <a:rPr lang="en-US" kern="1200" baseline="0" dirty="0">
                <a:solidFill>
                  <a:schemeClr val="tx1"/>
                </a:solidFill>
                <a:effectLst/>
                <a:latin typeface="+mn-lt"/>
                <a:ea typeface="+mn-ea"/>
                <a:cs typeface="+mn-cs"/>
              </a:rPr>
              <a:t> and </a:t>
            </a:r>
            <a:r>
              <a:rPr lang="en-US" kern="1200" dirty="0">
                <a:solidFill>
                  <a:schemeClr val="tx1"/>
                </a:solidFill>
                <a:effectLst/>
                <a:latin typeface="+mn-lt"/>
                <a:ea typeface="+mn-ea"/>
                <a:cs typeface="+mn-cs"/>
              </a:rPr>
              <a:t>confidence</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present what is known and make recommendations</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check and clarify the patient’s understanding</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make or explicitly defer a decision </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and arrange follow-up. </a:t>
            </a:r>
          </a:p>
          <a:p>
            <a:r>
              <a:rPr lang="en-US"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An example of what can happen when the health care team is not checking and clarifying a patient’s understanding comes from the National Cancer Care TEAM Survey.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A provider said, “We were giving chemotherapy with a very specific side effect to a patient for whom English was a second language. We educated thoroughly and felt the patient had a good understanding.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patient later went to the ER for the expected side effect despite our education. Going forward, we can have the patient describe her understanding of information to us and review what we've told her, so that we know there is full understanding.”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61</a:t>
            </a:fld>
            <a:endParaRPr lang="en-US" dirty="0"/>
          </a:p>
        </p:txBody>
      </p:sp>
    </p:spTree>
    <p:extLst>
      <p:ext uri="{BB962C8B-B14F-4D97-AF65-F5344CB8AC3E}">
        <p14:creationId xmlns:p14="http://schemas.microsoft.com/office/powerpoint/2010/main" val="2215049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62</a:t>
            </a:fld>
            <a:endParaRPr lang="en-US" dirty="0"/>
          </a:p>
        </p:txBody>
      </p:sp>
    </p:spTree>
    <p:extLst>
      <p:ext uri="{BB962C8B-B14F-4D97-AF65-F5344CB8AC3E}">
        <p14:creationId xmlns:p14="http://schemas.microsoft.com/office/powerpoint/2010/main" val="3381565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We’ve thought about shared decision-making as an inter-connected approach and as a nine-step process with patients.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Shared decision-making is a process that happens in the health care setting, but it is influenced by factors outside of the health care setting,</a:t>
            </a:r>
            <a:r>
              <a:rPr lang="en-US" kern="1200" baseline="0" dirty="0">
                <a:solidFill>
                  <a:schemeClr val="tx1"/>
                </a:solidFill>
                <a:effectLst/>
                <a:latin typeface="+mn-lt"/>
                <a:ea typeface="+mn-ea"/>
                <a:cs typeface="+mn-cs"/>
              </a:rPr>
              <a:t> such as </a:t>
            </a:r>
            <a:r>
              <a:rPr lang="en-US" kern="1200" dirty="0">
                <a:solidFill>
                  <a:schemeClr val="tx1"/>
                </a:solidFill>
                <a:effectLst/>
                <a:latin typeface="+mn-lt"/>
                <a:ea typeface="+mn-ea"/>
                <a:cs typeface="+mn-cs"/>
              </a:rPr>
              <a:t>geographic location, physical and financial resources of the patient and their community, the cultural context and political climate.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For example, in the National Cancer Care TEAM Survey, one provider said, “I had a patient that came from a homeless shelter for his treatments and it was very difficult to try and talk with him about home support and comfort because he didn't really have any of that.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Sending a patient ‘home’ to the comfort of a house and bathroom facilities, etc. is something that we take for granted and there were no guarantees that he would have that every day.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 think [having] better training [on] community resources that are available as well as how to elicit information from a patient about any family that may be able to help in some manner or what or who could help them would be useful information to gather.”</a:t>
            </a:r>
          </a:p>
          <a:p>
            <a:r>
              <a:rPr lang="en-US"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If we zoom into the figure depicting shared-decision making from this larger model of the ecosystem, we find that being able to engage in shared decision-making is dependent upon:</a:t>
            </a:r>
          </a:p>
          <a:p>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the decision-making preferences of the patient and provider</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trust between patient and provider and </a:t>
            </a:r>
          </a:p>
          <a:p>
            <a:pPr marL="171450" lvl="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their relationship</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Ideally, patients and providers will experience increased trust</a:t>
            </a:r>
            <a:r>
              <a:rPr lang="en-US" kern="1200" baseline="0" dirty="0">
                <a:solidFill>
                  <a:schemeClr val="tx1"/>
                </a:solidFill>
                <a:effectLst/>
                <a:latin typeface="+mn-lt"/>
                <a:ea typeface="+mn-ea"/>
                <a:cs typeface="+mn-cs"/>
              </a:rPr>
              <a:t> and</a:t>
            </a:r>
            <a:r>
              <a:rPr lang="en-US" kern="1200" dirty="0">
                <a:solidFill>
                  <a:schemeClr val="tx1"/>
                </a:solidFill>
                <a:effectLst/>
                <a:latin typeface="+mn-lt"/>
                <a:ea typeface="+mn-ea"/>
                <a:cs typeface="+mn-cs"/>
              </a:rPr>
              <a:t> self-efficacy in their roles in the care team and understanding of and satisfaction in the care provided immediately following this process of shared decision-making.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Patients can gain a greater ability to manage their health</a:t>
            </a:r>
            <a:r>
              <a:rPr lang="en-US" kern="1200" baseline="0" dirty="0">
                <a:solidFill>
                  <a:schemeClr val="tx1"/>
                </a:solidFill>
                <a:effectLst/>
                <a:latin typeface="+mn-lt"/>
                <a:ea typeface="+mn-ea"/>
                <a:cs typeface="+mn-cs"/>
              </a:rPr>
              <a:t> and p</a:t>
            </a:r>
            <a:r>
              <a:rPr lang="en-US" kern="1200" dirty="0">
                <a:solidFill>
                  <a:schemeClr val="tx1"/>
                </a:solidFill>
                <a:effectLst/>
                <a:latin typeface="+mn-lt"/>
                <a:ea typeface="+mn-ea"/>
                <a:cs typeface="+mn-cs"/>
              </a:rPr>
              <a:t>roviders gain a greater ability to deliver culturally competent, patient-centered care – both of which lead to positive health outcomes for the patient. </a:t>
            </a:r>
          </a:p>
          <a:p>
            <a:endParaRPr lang="en-US"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63</a:t>
            </a:fld>
            <a:endParaRPr lang="en-US" dirty="0"/>
          </a:p>
        </p:txBody>
      </p:sp>
    </p:spTree>
    <p:extLst>
      <p:ext uri="{BB962C8B-B14F-4D97-AF65-F5344CB8AC3E}">
        <p14:creationId xmlns:p14="http://schemas.microsoft.com/office/powerpoint/2010/main" val="16329570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64</a:t>
            </a:fld>
            <a:endParaRPr lang="en-US" dirty="0"/>
          </a:p>
        </p:txBody>
      </p:sp>
    </p:spTree>
    <p:extLst>
      <p:ext uri="{BB962C8B-B14F-4D97-AF65-F5344CB8AC3E}">
        <p14:creationId xmlns:p14="http://schemas.microsoft.com/office/powerpoint/2010/main" val="1746009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65</a:t>
            </a:fld>
            <a:endParaRPr lang="en-US" dirty="0"/>
          </a:p>
        </p:txBody>
      </p:sp>
    </p:spTree>
    <p:extLst>
      <p:ext uri="{BB962C8B-B14F-4D97-AF65-F5344CB8AC3E}">
        <p14:creationId xmlns:p14="http://schemas.microsoft.com/office/powerpoint/2010/main" val="2557481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At an organizational level, health care organizations can promote shared decision-making by creating an environment that supports the ability and willingness of patients and providers to engage in shared decision-making. Six factors at the organizational level drive shared decision-making: </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workflows and procedures</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health information technology</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organizational structure and culture</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clinical resources and the physical environment</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training and education</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and incentives or disincentives for engaging in shared decision-making. </a:t>
            </a:r>
          </a:p>
          <a:p>
            <a:r>
              <a:rPr lang="en-US" kern="1200" dirty="0">
                <a:effectLst/>
                <a:latin typeface="+mn-lt"/>
                <a:ea typeface="+mn-ea"/>
                <a:cs typeface="+mn-cs"/>
              </a:rPr>
              <a:t> </a:t>
            </a:r>
          </a:p>
          <a:p>
            <a:endParaRPr lang="en-US" kern="1200" dirty="0">
              <a:effectLst/>
              <a:latin typeface="+mn-lt"/>
              <a:ea typeface="+mn-ea"/>
              <a:cs typeface="+mn-cs"/>
            </a:endParaRPr>
          </a:p>
          <a:p>
            <a:r>
              <a:rPr lang="en-US" kern="1200" dirty="0">
                <a:effectLst/>
                <a:latin typeface="+mn-lt"/>
                <a:ea typeface="+mn-ea"/>
                <a:cs typeface="+mn-cs"/>
              </a:rPr>
              <a:t>In addition</a:t>
            </a:r>
            <a:r>
              <a:rPr lang="en-US" kern="1200" baseline="0" dirty="0">
                <a:effectLst/>
                <a:latin typeface="+mn-lt"/>
                <a:ea typeface="+mn-ea"/>
                <a:cs typeface="+mn-cs"/>
              </a:rPr>
              <a:t> to these organizational levers, providers can employ these four strategies to support shared decision-making:</a:t>
            </a:r>
          </a:p>
          <a:p>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Promote coordination of care among various health care team members;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Facilitate shared decision-making by integrating it into the culture and day-to-day operations of the facility;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Improve their</a:t>
            </a:r>
            <a:r>
              <a:rPr lang="en-US" kern="1200" baseline="0" dirty="0">
                <a:effectLst/>
                <a:latin typeface="+mn-lt"/>
                <a:ea typeface="+mn-ea"/>
                <a:cs typeface="+mn-cs"/>
              </a:rPr>
              <a:t> </a:t>
            </a:r>
            <a:r>
              <a:rPr lang="en-US" kern="1200" dirty="0">
                <a:effectLst/>
                <a:latin typeface="+mn-lt"/>
                <a:ea typeface="+mn-ea"/>
                <a:cs typeface="+mn-cs"/>
              </a:rPr>
              <a:t>knowledge and skills as providers and educate patients to support their</a:t>
            </a:r>
            <a:r>
              <a:rPr lang="en-US" kern="1200" baseline="0" dirty="0">
                <a:effectLst/>
                <a:latin typeface="+mn-lt"/>
                <a:ea typeface="+mn-ea"/>
                <a:cs typeface="+mn-cs"/>
              </a:rPr>
              <a:t> engagement in care decisions</a:t>
            </a:r>
            <a:r>
              <a:rPr lang="en-US" kern="1200" dirty="0">
                <a:effectLst/>
                <a:latin typeface="+mn-lt"/>
                <a:ea typeface="+mn-ea"/>
                <a:cs typeface="+mn-cs"/>
              </a:rPr>
              <a:t>; and </a:t>
            </a:r>
          </a:p>
          <a:p>
            <a:pPr marL="171450" lvl="0" indent="-171450">
              <a:buFont typeface="Arial" panose="020B0604020202020204" pitchFamily="34" charset="0"/>
              <a:buChar char="•"/>
            </a:pPr>
            <a:endParaRPr lang="en-US" kern="1200" dirty="0">
              <a:effectLst/>
              <a:latin typeface="+mn-lt"/>
              <a:ea typeface="+mn-ea"/>
              <a:cs typeface="+mn-cs"/>
            </a:endParaRPr>
          </a:p>
          <a:p>
            <a:pPr marL="171450" lvl="0" indent="-171450">
              <a:buFont typeface="Arial" panose="020B0604020202020204" pitchFamily="34" charset="0"/>
              <a:buChar char="•"/>
            </a:pPr>
            <a:r>
              <a:rPr lang="en-US" kern="1200" dirty="0">
                <a:effectLst/>
                <a:latin typeface="+mn-lt"/>
                <a:ea typeface="+mn-ea"/>
                <a:cs typeface="+mn-cs"/>
              </a:rPr>
              <a:t>Promote attitudes and beliefs that support</a:t>
            </a:r>
            <a:r>
              <a:rPr lang="en-US" kern="1200" baseline="0" dirty="0">
                <a:effectLst/>
                <a:latin typeface="+mn-lt"/>
                <a:ea typeface="+mn-ea"/>
                <a:cs typeface="+mn-cs"/>
              </a:rPr>
              <a:t> </a:t>
            </a:r>
            <a:r>
              <a:rPr lang="en-US" kern="1200" dirty="0">
                <a:effectLst/>
                <a:latin typeface="+mn-lt"/>
                <a:ea typeface="+mn-ea"/>
                <a:cs typeface="+mn-cs"/>
              </a:rPr>
              <a:t>shared decision-making, such as the belief that shared decision-making will improve health outcomes. </a:t>
            </a:r>
          </a:p>
          <a:p>
            <a:pPr marL="171450" lvl="0" indent="-171450">
              <a:buFont typeface="Arial" panose="020B0604020202020204" pitchFamily="34" charset="0"/>
              <a:buChar char="•"/>
            </a:pPr>
            <a:endParaRPr lang="en-US" kern="1200" dirty="0">
              <a:effectLst/>
              <a:latin typeface="+mn-lt"/>
              <a:ea typeface="+mn-ea"/>
              <a:cs typeface="+mn-cs"/>
            </a:endParaRPr>
          </a:p>
          <a:p>
            <a:pPr marL="0" lvl="0" indent="0">
              <a:buFont typeface="Arial" panose="020B0604020202020204" pitchFamily="34" charset="0"/>
              <a:buNone/>
            </a:pPr>
            <a:endParaRPr lang="en-US" kern="1200" dirty="0">
              <a:effectLst/>
              <a:latin typeface="+mn-lt"/>
              <a:ea typeface="+mn-ea"/>
              <a:cs typeface="+mn-cs"/>
            </a:endParaRPr>
          </a:p>
          <a:p>
            <a:pPr marL="0" lvl="0" indent="0">
              <a:buFont typeface="Arial" panose="020B0604020202020204" pitchFamily="34" charset="0"/>
              <a:buNone/>
            </a:pPr>
            <a:r>
              <a:rPr lang="en-US" kern="1200" dirty="0">
                <a:effectLst/>
                <a:latin typeface="+mn-lt"/>
                <a:ea typeface="+mn-ea"/>
                <a:cs typeface="+mn-cs"/>
              </a:rPr>
              <a:t>Through</a:t>
            </a:r>
            <a:r>
              <a:rPr lang="en-US" kern="1200" baseline="0" dirty="0">
                <a:effectLst/>
                <a:latin typeface="+mn-lt"/>
                <a:ea typeface="+mn-ea"/>
                <a:cs typeface="+mn-cs"/>
              </a:rPr>
              <a:t>out the rest of this training, we will provide more in-depth discussion of how organizations and providers can support shared decision-making. </a:t>
            </a:r>
            <a:endParaRPr lang="en-US"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66</a:t>
            </a:fld>
            <a:endParaRPr lang="en-US" dirty="0"/>
          </a:p>
        </p:txBody>
      </p:sp>
    </p:spTree>
    <p:extLst>
      <p:ext uri="{BB962C8B-B14F-4D97-AF65-F5344CB8AC3E}">
        <p14:creationId xmlns:p14="http://schemas.microsoft.com/office/powerpoint/2010/main" val="3383284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67</a:t>
            </a:fld>
            <a:endParaRPr lang="en-US" dirty="0"/>
          </a:p>
        </p:txBody>
      </p:sp>
    </p:spTree>
    <p:extLst>
      <p:ext uri="{BB962C8B-B14F-4D97-AF65-F5344CB8AC3E}">
        <p14:creationId xmlns:p14="http://schemas.microsoft.com/office/powerpoint/2010/main" val="4967879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68</a:t>
            </a:fld>
            <a:endParaRPr lang="en-US" dirty="0"/>
          </a:p>
        </p:txBody>
      </p:sp>
    </p:spTree>
    <p:extLst>
      <p:ext uri="{BB962C8B-B14F-4D97-AF65-F5344CB8AC3E}">
        <p14:creationId xmlns:p14="http://schemas.microsoft.com/office/powerpoint/2010/main" val="28940229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69</a:t>
            </a:fld>
            <a:endParaRPr lang="en-US" dirty="0"/>
          </a:p>
        </p:txBody>
      </p:sp>
    </p:spTree>
    <p:extLst>
      <p:ext uri="{BB962C8B-B14F-4D97-AF65-F5344CB8AC3E}">
        <p14:creationId xmlns:p14="http://schemas.microsoft.com/office/powerpoint/2010/main" val="3842220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Shared decision-making is increasingly recognized as important for promoting better care, health and research. But it is not the norm in our current health care or public health systems.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For instance, a nationally representative survey found that only around half of medical decisions were shared between patients and providers. While many providers recognize the importance of patient engagement in decisions and seek to engage their patients, they report not having enough time with patients to adequately inform and engage them in care</a:t>
            </a:r>
            <a:r>
              <a:rPr lang="en-US" kern="1200" baseline="0" dirty="0">
                <a:effectLst/>
                <a:latin typeface="+mn-lt"/>
                <a:ea typeface="+mn-ea"/>
                <a:cs typeface="+mn-cs"/>
              </a:rPr>
              <a:t> decisions</a:t>
            </a:r>
            <a:r>
              <a:rPr lang="en-US" kern="1200" dirty="0">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effectLst/>
                <a:latin typeface="+mn-lt"/>
                <a:ea typeface="+mn-ea"/>
                <a:cs typeface="+mn-cs"/>
              </a:rPr>
              <a:t>But, it is important to note that many individuals with cancer may not be equipped or feel comfortable in engaging in their care. In the last half of the training,</a:t>
            </a:r>
            <a:r>
              <a:rPr lang="en-US" b="0" kern="1200" baseline="0" dirty="0">
                <a:effectLst/>
                <a:latin typeface="+mn-lt"/>
                <a:ea typeface="+mn-ea"/>
                <a:cs typeface="+mn-cs"/>
              </a:rPr>
              <a:t> w</a:t>
            </a:r>
            <a:r>
              <a:rPr lang="en-US" b="0" kern="1200" dirty="0">
                <a:effectLst/>
                <a:latin typeface="+mn-lt"/>
                <a:ea typeface="+mn-ea"/>
                <a:cs typeface="+mn-cs"/>
              </a:rPr>
              <a:t>e will discuss </a:t>
            </a:r>
            <a:r>
              <a:rPr lang="en-US" b="0" kern="1200" baseline="0" dirty="0">
                <a:effectLst/>
                <a:latin typeface="+mn-lt"/>
                <a:ea typeface="+mn-ea"/>
                <a:cs typeface="+mn-cs"/>
              </a:rPr>
              <a:t>specific strategies to help meet patients needs so they have the opportunity to engage in their care. </a:t>
            </a:r>
            <a:endParaRPr lang="en-US" kern="1200" dirty="0">
              <a:effectLst/>
              <a:latin typeface="+mn-lt"/>
              <a:ea typeface="+mn-ea"/>
              <a:cs typeface="+mn-cs"/>
            </a:endParaRPr>
          </a:p>
          <a:p>
            <a:endParaRPr lang="en-US" kern="1200" dirty="0">
              <a:effectLst/>
              <a:latin typeface="+mn-lt"/>
              <a:ea typeface="+mn-ea"/>
              <a:cs typeface="+mn-cs"/>
            </a:endParaRPr>
          </a:p>
          <a:p>
            <a:r>
              <a:rPr lang="en-US" kern="1200" dirty="0">
                <a:effectLst/>
                <a:latin typeface="+mn-lt"/>
                <a:ea typeface="+mn-ea"/>
                <a:cs typeface="+mn-cs"/>
              </a:rPr>
              <a:t>There are also policies and financial incentives being implemented that have</a:t>
            </a:r>
            <a:r>
              <a:rPr lang="en-US" kern="1200" baseline="0" dirty="0">
                <a:effectLst/>
                <a:latin typeface="+mn-lt"/>
                <a:ea typeface="+mn-ea"/>
                <a:cs typeface="+mn-cs"/>
              </a:rPr>
              <a:t> started to shift from </a:t>
            </a:r>
            <a:r>
              <a:rPr lang="en-US" kern="1200" dirty="0">
                <a:effectLst/>
                <a:latin typeface="+mn-lt"/>
                <a:ea typeface="+mn-ea"/>
                <a:cs typeface="+mn-cs"/>
              </a:rPr>
              <a:t>volume-based care to</a:t>
            </a:r>
            <a:r>
              <a:rPr lang="en-US" kern="1200" baseline="0" dirty="0">
                <a:effectLst/>
                <a:latin typeface="+mn-lt"/>
                <a:ea typeface="+mn-ea"/>
                <a:cs typeface="+mn-cs"/>
              </a:rPr>
              <a:t> value-based care. These value-based strategies may support more provider time with patients, but it is too soon to tell definitively what the impact of these new financing approaches will be. </a:t>
            </a:r>
          </a:p>
          <a:p>
            <a:endParaRPr lang="en-US" kern="1200" baseline="0" dirty="0">
              <a:effectLst/>
              <a:latin typeface="+mn-lt"/>
              <a:ea typeface="+mn-ea"/>
              <a:cs typeface="+mn-cs"/>
            </a:endParaRPr>
          </a:p>
          <a:p>
            <a:r>
              <a:rPr lang="en-US" kern="1200" dirty="0">
                <a:effectLst/>
                <a:latin typeface="+mn-lt"/>
                <a:ea typeface="+mn-ea"/>
                <a:cs typeface="+mn-cs"/>
              </a:rPr>
              <a:t>Many health systems are exploring other techniques like the use of technology to help communicate with patients outside of the traditional appointment.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70</a:t>
            </a:fld>
            <a:endParaRPr lang="en-US" dirty="0"/>
          </a:p>
        </p:txBody>
      </p:sp>
    </p:spTree>
    <p:extLst>
      <p:ext uri="{BB962C8B-B14F-4D97-AF65-F5344CB8AC3E}">
        <p14:creationId xmlns:p14="http://schemas.microsoft.com/office/powerpoint/2010/main" val="3411640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Traditionally, it has been a widely accepted practice in health care to provide equal treatment – or the same care to all patients, regardless of their background. Delivering equitable care, on the other hand, requires that a health care professional provide care that identifies and addresses the unique needs of each person, instead of providing the same level and type of care to all. This care will differ based on factors such as an individual’s age, racial or ethnic background, sexual orientation or gender identity and other sociodemographic factors. It is important to acknowledge the difference between providing equal care and equitable care when focusing on quality improvement.</a:t>
            </a:r>
          </a:p>
          <a:p>
            <a:r>
              <a:rPr lang="en-US" sz="1200" kern="1200" dirty="0">
                <a:effectLst/>
                <a:latin typeface="+mn-lt"/>
                <a:ea typeface="+mn-ea"/>
                <a:cs typeface="+mn-cs"/>
              </a:rPr>
              <a:t> </a:t>
            </a:r>
          </a:p>
          <a:p>
            <a:r>
              <a:rPr lang="en-US" sz="1200" kern="1200" dirty="0">
                <a:effectLst/>
                <a:latin typeface="+mn-lt"/>
                <a:ea typeface="+mn-ea"/>
                <a:cs typeface="+mn-cs"/>
              </a:rPr>
              <a:t>The Agency for Healthcare Research and Quality described quality care as “doing the right thing for the right patient, at the right time, in the right way to achieve the best possible results”.</a:t>
            </a:r>
            <a:r>
              <a:rPr lang="en-US" sz="1200" b="1" kern="1200" dirty="0">
                <a:effectLst/>
                <a:latin typeface="+mn-lt"/>
                <a:ea typeface="+mn-ea"/>
                <a:cs typeface="+mn-cs"/>
              </a:rPr>
              <a:t> </a:t>
            </a:r>
            <a:r>
              <a:rPr lang="en-US" sz="1200" kern="1200" dirty="0">
                <a:effectLst/>
                <a:latin typeface="+mn-lt"/>
                <a:ea typeface="+mn-ea"/>
                <a:cs typeface="+mn-cs"/>
              </a:rPr>
              <a:t> In other words, high quality health care should be both equitable and patient-centered. This aligns with the National Academy of Medicine’s report </a:t>
            </a:r>
            <a:r>
              <a:rPr lang="en-US" sz="1200" i="1" kern="1200" dirty="0">
                <a:effectLst/>
                <a:latin typeface="+mn-lt"/>
                <a:ea typeface="+mn-ea"/>
                <a:cs typeface="+mn-cs"/>
              </a:rPr>
              <a:t>Crossing the Quality Chasm: A New Health System for the 21st Century</a:t>
            </a:r>
            <a:r>
              <a:rPr lang="en-US" sz="1200" kern="1200" dirty="0">
                <a:effectLst/>
                <a:latin typeface="+mn-lt"/>
                <a:ea typeface="+mn-ea"/>
                <a:cs typeface="+mn-cs"/>
              </a:rPr>
              <a:t>, which includes equitable and patient-centered care as two of the six domains for quality care improvements. </a:t>
            </a:r>
          </a:p>
          <a:p>
            <a:r>
              <a:rPr lang="en-US" sz="1200" kern="1200" dirty="0">
                <a:effectLst/>
                <a:latin typeface="+mn-lt"/>
                <a:ea typeface="+mn-ea"/>
                <a:cs typeface="+mn-cs"/>
              </a:rPr>
              <a:t> </a:t>
            </a:r>
          </a:p>
          <a:p>
            <a:r>
              <a:rPr lang="en-US" sz="1200" kern="1200" dirty="0">
                <a:effectLst/>
                <a:latin typeface="+mn-lt"/>
                <a:ea typeface="+mn-ea"/>
                <a:cs typeface="+mn-cs"/>
              </a:rPr>
              <a:t>Patient-centered care is care that is respectful of patients’ culture, social context and specific needs and ensures that patients’ values guide all clinical decisions. Cultural competence is a key component of providing patient-centered care. Cultural competence in health care is “the ability of systems to provide care to patients with diverse values, beliefs and behaviors, including tailoring delivery to meet patients’ social, cultural, and linguistic needs.”</a:t>
            </a:r>
          </a:p>
          <a:p>
            <a:r>
              <a:rPr lang="en-US" sz="1200" kern="1200" dirty="0">
                <a:effectLst/>
                <a:latin typeface="+mn-lt"/>
                <a:ea typeface="+mn-ea"/>
                <a:cs typeface="+mn-cs"/>
              </a:rPr>
              <a:t> </a:t>
            </a:r>
          </a:p>
          <a:p>
            <a:r>
              <a:rPr lang="en-US" sz="1200" kern="1200" dirty="0">
                <a:effectLst/>
                <a:latin typeface="+mn-lt"/>
                <a:ea typeface="+mn-ea"/>
                <a:cs typeface="+mn-cs"/>
              </a:rPr>
              <a:t>There are a number of benefits to creating an environment where culturally competent care is the norm. This can be thought of in three categories: social benefits, health benefits and business benefits. These benefits include increased respect and mutual understanding from patients, increased participation from the local community, increased preventive care by patients, reduced number of missed medical visits, and</a:t>
            </a:r>
            <a:r>
              <a:rPr lang="en-US" sz="1200" kern="1200" baseline="0" dirty="0">
                <a:effectLst/>
                <a:latin typeface="+mn-lt"/>
                <a:ea typeface="+mn-ea"/>
                <a:cs typeface="+mn-cs"/>
              </a:rPr>
              <a:t> </a:t>
            </a:r>
            <a:r>
              <a:rPr lang="en-US" sz="1200" kern="1200" dirty="0">
                <a:effectLst/>
                <a:latin typeface="+mn-lt"/>
                <a:ea typeface="+mn-ea"/>
                <a:cs typeface="+mn-cs"/>
              </a:rPr>
              <a:t>Traditionally, it has been a widely accepted practice in health care to provide equal treatment – or the same care to all patients, regardless of their background. Delivering equitable care, on the other hand, requires that a health care professional provide care that identifies and addresses the unique needs of each person, instead of providing the same level and type of care to all. This care will differ based on factors such as an individual’s age, racial or ethnic background, sexual orientation or gender identity and other sociodemographic factors. It is important to acknowledge the difference between providing equal care and equitable care when focusing on quality improvement.</a:t>
            </a:r>
          </a:p>
          <a:p>
            <a:r>
              <a:rPr lang="en-US" sz="1200" kern="1200" dirty="0">
                <a:effectLst/>
                <a:latin typeface="+mn-lt"/>
                <a:ea typeface="+mn-ea"/>
                <a:cs typeface="+mn-cs"/>
              </a:rPr>
              <a:t> </a:t>
            </a:r>
          </a:p>
          <a:p>
            <a:r>
              <a:rPr lang="en-US" sz="1200" kern="1200" dirty="0">
                <a:effectLst/>
                <a:latin typeface="+mn-lt"/>
                <a:ea typeface="+mn-ea"/>
                <a:cs typeface="+mn-cs"/>
              </a:rPr>
              <a:t>The Agency for Healthcare Research and Quality described quality care as “doing the right thing for the right patient, at the right time, in the right way to achieve the best possible results”.</a:t>
            </a:r>
            <a:r>
              <a:rPr lang="en-US" sz="1200" b="1" kern="1200" dirty="0">
                <a:effectLst/>
                <a:latin typeface="+mn-lt"/>
                <a:ea typeface="+mn-ea"/>
                <a:cs typeface="+mn-cs"/>
              </a:rPr>
              <a:t> </a:t>
            </a:r>
            <a:r>
              <a:rPr lang="en-US" sz="1200" kern="1200" dirty="0">
                <a:effectLst/>
                <a:latin typeface="+mn-lt"/>
                <a:ea typeface="+mn-ea"/>
                <a:cs typeface="+mn-cs"/>
              </a:rPr>
              <a:t> In other words, high quality health care should be both equitable and patient-centered. This aligns with the National Academy of Medicine’s report </a:t>
            </a:r>
            <a:r>
              <a:rPr lang="en-US" sz="1200" i="1" kern="1200" dirty="0">
                <a:effectLst/>
                <a:latin typeface="+mn-lt"/>
                <a:ea typeface="+mn-ea"/>
                <a:cs typeface="+mn-cs"/>
              </a:rPr>
              <a:t>Crossing the Quality Chasm: A New Health System for the 21st Century</a:t>
            </a:r>
            <a:r>
              <a:rPr lang="en-US" sz="1200" kern="1200" dirty="0">
                <a:effectLst/>
                <a:latin typeface="+mn-lt"/>
                <a:ea typeface="+mn-ea"/>
                <a:cs typeface="+mn-cs"/>
              </a:rPr>
              <a:t>, which includes equitable and patient-centered care as two of the six domains for quality care improvements. </a:t>
            </a:r>
          </a:p>
          <a:p>
            <a:r>
              <a:rPr lang="en-US" sz="1200" kern="1200" dirty="0">
                <a:effectLst/>
                <a:latin typeface="+mn-lt"/>
                <a:ea typeface="+mn-ea"/>
                <a:cs typeface="+mn-cs"/>
              </a:rPr>
              <a:t> </a:t>
            </a:r>
          </a:p>
          <a:p>
            <a:r>
              <a:rPr lang="en-US" sz="1200" kern="1200" dirty="0">
                <a:effectLst/>
                <a:latin typeface="+mn-lt"/>
                <a:ea typeface="+mn-ea"/>
                <a:cs typeface="+mn-cs"/>
              </a:rPr>
              <a:t>Patient-centered care is care that is respectful of patients’ culture, social context and specific needs and ensures that patients’ values guide all clinical decisions. Cultural competence is a key component of providing patient-centered care. Cultural competence in health care is “the ability of systems to provide care to patients with diverse values, beliefs and behaviors, including tailoring delivery to meet patients’ social, cultural, and linguistic needs.”</a:t>
            </a:r>
          </a:p>
          <a:p>
            <a:r>
              <a:rPr lang="en-US" sz="1200" kern="1200" dirty="0">
                <a:effectLst/>
                <a:latin typeface="+mn-lt"/>
                <a:ea typeface="+mn-ea"/>
                <a:cs typeface="+mn-cs"/>
              </a:rPr>
              <a:t> </a:t>
            </a:r>
          </a:p>
          <a:p>
            <a:r>
              <a:rPr lang="en-US" sz="1200" kern="1200" dirty="0">
                <a:effectLst/>
                <a:latin typeface="+mn-lt"/>
                <a:ea typeface="+mn-ea"/>
                <a:cs typeface="+mn-cs"/>
              </a:rPr>
              <a:t>There are a number of benefits to creatin</a:t>
            </a:r>
            <a:r>
              <a:rPr lang="en-US" sz="1200" kern="1200" dirty="0">
                <a:solidFill>
                  <a:schemeClr val="tx1"/>
                </a:solidFill>
                <a:effectLst/>
                <a:latin typeface="+mn-lt"/>
                <a:ea typeface="+mn-ea"/>
                <a:cs typeface="+mn-cs"/>
              </a:rPr>
              <a:t>g an environment where culturally competent care is the norm. This can be thought of in three categories: social benefits, health benefits and business benefits. These benefits include increased respect and mutual understanding from patients, increased participation from the local community, increased preventive care by patients, reduced number of missed medical visits, and reduced cost (from savings in reductions in medical errors, legal costs and number of treatments provided) and improved efficiency of care.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8</a:t>
            </a:fld>
            <a:endParaRPr lang="en-US"/>
          </a:p>
        </p:txBody>
      </p:sp>
    </p:spTree>
    <p:extLst>
      <p:ext uri="{BB962C8B-B14F-4D97-AF65-F5344CB8AC3E}">
        <p14:creationId xmlns:p14="http://schemas.microsoft.com/office/powerpoint/2010/main" val="42870633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The TEAM course provides strategies to engage patients in care in ways that acknowledge where we are now and support where we want to go as a health system. </a:t>
            </a:r>
          </a:p>
          <a:p>
            <a:r>
              <a:rPr lang="en-US" kern="1200" dirty="0">
                <a:effectLst/>
                <a:latin typeface="+mn-lt"/>
                <a:ea typeface="+mn-ea"/>
                <a:cs typeface="+mn-cs"/>
              </a:rPr>
              <a:t> </a:t>
            </a:r>
          </a:p>
          <a:p>
            <a:r>
              <a:rPr lang="en-US" kern="1200" dirty="0">
                <a:effectLst/>
                <a:latin typeface="+mn-lt"/>
                <a:ea typeface="+mn-ea"/>
                <a:cs typeface="+mn-cs"/>
              </a:rPr>
              <a:t>In the lessons that follow, we will explore what factors facilitate or pose barriers to effective communication and shared decision-making between patients and health care professionals. </a:t>
            </a:r>
          </a:p>
          <a:p>
            <a:endParaRPr lang="en-US" kern="1200" dirty="0">
              <a:effectLst/>
              <a:latin typeface="+mn-lt"/>
              <a:ea typeface="+mn-ea"/>
              <a:cs typeface="+mn-cs"/>
            </a:endParaRPr>
          </a:p>
          <a:p>
            <a:r>
              <a:rPr lang="en-US" kern="1200" dirty="0">
                <a:effectLst/>
                <a:latin typeface="+mn-lt"/>
                <a:ea typeface="+mn-ea"/>
                <a:cs typeface="+mn-cs"/>
              </a:rPr>
              <a:t>We will present perspectives of what cancer care currently looks like for certain vulnerable populations and what shared decision-making in cancer care </a:t>
            </a:r>
            <a:r>
              <a:rPr lang="en-US" i="1" kern="1200" dirty="0">
                <a:effectLst/>
                <a:latin typeface="+mn-lt"/>
                <a:ea typeface="+mn-ea"/>
                <a:cs typeface="+mn-cs"/>
              </a:rPr>
              <a:t>can</a:t>
            </a:r>
            <a:r>
              <a:rPr lang="en-US" kern="1200" dirty="0">
                <a:effectLst/>
                <a:latin typeface="+mn-lt"/>
                <a:ea typeface="+mn-ea"/>
                <a:cs typeface="+mn-cs"/>
              </a:rPr>
              <a:t> look like in ways that account for patients’ individual needs, experiences and values. </a:t>
            </a:r>
          </a:p>
          <a:p>
            <a:endParaRPr lang="en-US" kern="1200" dirty="0">
              <a:effectLst/>
              <a:latin typeface="+mn-lt"/>
              <a:ea typeface="+mn-ea"/>
              <a:cs typeface="+mn-cs"/>
            </a:endParaRPr>
          </a:p>
          <a:p>
            <a:r>
              <a:rPr lang="en-US" kern="1200" dirty="0">
                <a:effectLst/>
                <a:latin typeface="+mn-lt"/>
                <a:ea typeface="+mn-ea"/>
                <a:cs typeface="+mn-cs"/>
              </a:rPr>
              <a:t>Lastly, we will offer quality improvement strategies that health care professionals and organizations can take to move toward patient-centered care that is culturally competent</a:t>
            </a:r>
            <a:r>
              <a:rPr lang="en-US" kern="1200" baseline="0" dirty="0">
                <a:effectLst/>
                <a:latin typeface="+mn-lt"/>
                <a:ea typeface="+mn-ea"/>
                <a:cs typeface="+mn-cs"/>
              </a:rPr>
              <a:t> </a:t>
            </a:r>
            <a:r>
              <a:rPr lang="en-US" kern="1200" dirty="0">
                <a:effectLst/>
                <a:latin typeface="+mn-lt"/>
                <a:ea typeface="+mn-ea"/>
                <a:cs typeface="+mn-cs"/>
              </a:rPr>
              <a:t>and equitable.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71</a:t>
            </a:fld>
            <a:endParaRPr lang="en-US" dirty="0"/>
          </a:p>
        </p:txBody>
      </p:sp>
    </p:spTree>
    <p:extLst>
      <p:ext uri="{BB962C8B-B14F-4D97-AF65-F5344CB8AC3E}">
        <p14:creationId xmlns:p14="http://schemas.microsoft.com/office/powerpoint/2010/main" val="9169446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effectLst/>
                <a:latin typeface="+mn-lt"/>
                <a:ea typeface="+mn-ea"/>
                <a:cs typeface="+mn-cs"/>
              </a:rPr>
              <a:t>In this lesson, you learned to:</a:t>
            </a:r>
          </a:p>
          <a:p>
            <a:endParaRPr lang="en-US" sz="1600" kern="1200" dirty="0">
              <a:effectLst/>
              <a:latin typeface="+mn-lt"/>
              <a:ea typeface="+mn-ea"/>
              <a:cs typeface="+mn-cs"/>
            </a:endParaRPr>
          </a:p>
          <a:p>
            <a:pPr marL="171450" indent="-171450">
              <a:buFont typeface="Arial" panose="020B0604020202020204" pitchFamily="34" charset="0"/>
              <a:buChar char="•"/>
            </a:pPr>
            <a:r>
              <a:rPr lang="en-US" sz="1600" dirty="0"/>
              <a:t>Recognize how patient engagement in cancer care influences patient knowledge, confidence and health behaviors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Identify strategies for engaging patients and their loved ones in shared decision-making across the cancer care continuum</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72</a:t>
            </a:fld>
            <a:endParaRPr lang="en-US" dirty="0"/>
          </a:p>
        </p:txBody>
      </p:sp>
    </p:spTree>
    <p:extLst>
      <p:ext uri="{BB962C8B-B14F-4D97-AF65-F5344CB8AC3E}">
        <p14:creationId xmlns:p14="http://schemas.microsoft.com/office/powerpoint/2010/main" val="1246757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the full reference list of sources cited in this lesson.</a:t>
            </a:r>
          </a:p>
          <a:p>
            <a:endParaRPr lang="en-US" sz="160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73</a:t>
            </a:fld>
            <a:endParaRPr lang="en-US" dirty="0"/>
          </a:p>
        </p:txBody>
      </p:sp>
    </p:spTree>
    <p:extLst>
      <p:ext uri="{BB962C8B-B14F-4D97-AF65-F5344CB8AC3E}">
        <p14:creationId xmlns:p14="http://schemas.microsoft.com/office/powerpoint/2010/main" val="39367441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74</a:t>
            </a:fld>
            <a:endParaRPr lang="en-US" dirty="0"/>
          </a:p>
        </p:txBody>
      </p:sp>
    </p:spTree>
    <p:extLst>
      <p:ext uri="{BB962C8B-B14F-4D97-AF65-F5344CB8AC3E}">
        <p14:creationId xmlns:p14="http://schemas.microsoft.com/office/powerpoint/2010/main" val="28954272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75</a:t>
            </a:fld>
            <a:endParaRPr lang="en-US" dirty="0"/>
          </a:p>
        </p:txBody>
      </p:sp>
    </p:spTree>
    <p:extLst>
      <p:ext uri="{BB962C8B-B14F-4D97-AF65-F5344CB8AC3E}">
        <p14:creationId xmlns:p14="http://schemas.microsoft.com/office/powerpoint/2010/main" val="504074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76</a:t>
            </a:fld>
            <a:endParaRPr lang="en-US" dirty="0"/>
          </a:p>
        </p:txBody>
      </p:sp>
    </p:spTree>
    <p:extLst>
      <p:ext uri="{BB962C8B-B14F-4D97-AF65-F5344CB8AC3E}">
        <p14:creationId xmlns:p14="http://schemas.microsoft.com/office/powerpoint/2010/main" val="25807783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77</a:t>
            </a:fld>
            <a:endParaRPr lang="en-US" dirty="0"/>
          </a:p>
        </p:txBody>
      </p:sp>
    </p:spTree>
    <p:extLst>
      <p:ext uri="{BB962C8B-B14F-4D97-AF65-F5344CB8AC3E}">
        <p14:creationId xmlns:p14="http://schemas.microsoft.com/office/powerpoint/2010/main" val="30452841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Welcome to Module 2, Lesson 1:  Determinants of Inequity</a:t>
            </a:r>
            <a:endParaRPr lang="en-US" sz="1600"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8AF9B5-D8FF-462F-8F03-FED22E4B7280}"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110415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We would like to acknowledge the Pfizer Foundation for supporting this work. We would also like to thank our subject matter experts for their review of and contributions to this lesson.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0376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After completing this lesson, you will be able to:</a:t>
            </a: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Identify factors and barriers that lead to health inequities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81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Now that we have discussed the goals and need for this training, let’s discuss some of the specific terms we will be using throughout the training. These terms will be important to understand many of the concepts we will be cover. </a:t>
            </a:r>
          </a:p>
          <a:p>
            <a:r>
              <a:rPr lang="en-US" sz="1200" kern="1200" dirty="0">
                <a:effectLst/>
                <a:latin typeface="+mn-lt"/>
                <a:ea typeface="+mn-ea"/>
                <a:cs typeface="+mn-cs"/>
              </a:rPr>
              <a:t> </a:t>
            </a:r>
          </a:p>
          <a:p>
            <a:r>
              <a:rPr lang="en-US" sz="1200" kern="1200" dirty="0">
                <a:effectLst/>
                <a:latin typeface="+mn-lt"/>
                <a:ea typeface="+mn-ea"/>
                <a:cs typeface="+mn-cs"/>
              </a:rPr>
              <a:t>There are many terms used to describe individuals affected by cancer. For this training, we will use the term cancer survivor, which means “anyone who has been diagnosed with cancer, from the time of diagnosis through the balance of his or her life.”  At other times, we will use the term “cancer patient” when discussing the interactions between individuals and health care professionals in the clinical setting. Finally, we say “people living with cancer” or “people affected by cancer” to emphasize that these individuals are not just patients, but rather people with experiences and needs outside of the clinical setting. That said, we recognize that a person may identify with these terms differently, use a different term or choose not be labeled at all based on their personal experience with cancer.</a:t>
            </a:r>
          </a:p>
          <a:p>
            <a:r>
              <a:rPr lang="en-US" sz="1200" kern="1200" dirty="0">
                <a:effectLst/>
                <a:latin typeface="+mn-lt"/>
                <a:ea typeface="+mn-ea"/>
                <a:cs typeface="+mn-cs"/>
              </a:rPr>
              <a:t> </a:t>
            </a:r>
          </a:p>
          <a:p>
            <a:r>
              <a:rPr lang="en-US" sz="1200" kern="1200" dirty="0">
                <a:effectLst/>
                <a:latin typeface="+mn-lt"/>
                <a:ea typeface="+mn-ea"/>
                <a:cs typeface="+mn-cs"/>
              </a:rPr>
              <a:t>Culture here refers to “the sum of attitudes, customs, and beliefs that distinguishes one group of people from one another.”  Culture is dynamic and constantly shifting; it is based on geographic, historical, social and political factors; and it provides individuals with a framework to attribute meaning to the world around them.  In research or in care, we often use factors to indirectly describe or assess an individual’s culture – like race, ethnicity, national origin, language used at home or other demographics. It is important to note, however, that a person’s culture is not the same as their race, ethnicity, national origin, sexual orientation, gender identity, etc. </a:t>
            </a:r>
          </a:p>
          <a:p>
            <a:r>
              <a:rPr lang="en-US" sz="1200" kern="1200" dirty="0">
                <a:effectLst/>
                <a:latin typeface="+mn-lt"/>
                <a:ea typeface="+mn-ea"/>
                <a:cs typeface="+mn-cs"/>
              </a:rPr>
              <a:t> </a:t>
            </a:r>
          </a:p>
          <a:p>
            <a:r>
              <a:rPr lang="en-US" sz="1200" kern="1200" dirty="0">
                <a:effectLst/>
                <a:latin typeface="+mn-lt"/>
                <a:ea typeface="+mn-ea"/>
                <a:cs typeface="+mn-cs"/>
              </a:rPr>
              <a:t>Throughout the training, we will also highlight the specific cancer care needs for many underserved populations. During the training, we may use the term “minority” to refer these individuals or populations. This is for continuity purposes, as the term “minority” is commonly used in research and literature. That said, it is important to understand the multiple definitions of the term “minority” and recognize the implications of its use. </a:t>
            </a:r>
          </a:p>
          <a:p>
            <a:r>
              <a:rPr lang="en-US" sz="1200" kern="1200" dirty="0">
                <a:effectLst/>
                <a:latin typeface="+mn-lt"/>
                <a:ea typeface="+mn-ea"/>
                <a:cs typeface="+mn-cs"/>
              </a:rPr>
              <a:t> </a:t>
            </a:r>
          </a:p>
          <a:p>
            <a:r>
              <a:rPr lang="en-US" sz="1200" kern="1200" dirty="0">
                <a:effectLst/>
                <a:latin typeface="+mn-lt"/>
                <a:ea typeface="+mn-ea"/>
                <a:cs typeface="+mn-cs"/>
              </a:rPr>
              <a:t>For example, although “minority” is typically used to modify people of a racial or ethnic background, the term may also be used to reference people who identify as lesbian, gay, bisexual, transgender, queer or intersex;  people with physical or mental disabilities; people who follow a certain faith or religion; or live in a certain geographic area. In addition to being an ambiguous term, minority is often used in ways to make a person feel as an “other” and obscure the existence of their multiple intersecting identities. The concept of multiple intersecting identities is referred to as intersectionality, and its frequent omission from conversations about underserved or underrepresented communities is one of the reasons why this training was developed. </a:t>
            </a:r>
          </a:p>
          <a:p>
            <a:r>
              <a:rPr lang="en-US" sz="1200" kern="1200" dirty="0">
                <a:effectLst/>
                <a:latin typeface="+mn-lt"/>
                <a:ea typeface="+mn-ea"/>
                <a:cs typeface="+mn-cs"/>
              </a:rPr>
              <a:t> </a:t>
            </a:r>
          </a:p>
          <a:p>
            <a:r>
              <a:rPr lang="en-US" sz="1200" kern="1200" dirty="0">
                <a:effectLst/>
                <a:latin typeface="+mn-lt"/>
                <a:ea typeface="+mn-ea"/>
                <a:cs typeface="+mn-cs"/>
              </a:rPr>
              <a:t>The theory of intersectionality is a framework for understanding how multiple identities such as race, gender, sexual orientation, socioeconomic status and disability intersect at the micro level of individual experience to reflect interlocking systems of privilege and oppression (such as racism, sexism, heterosexism, classism) at the macro social-structural level.  This training will include discussions of many underserved communities , but it will provide a specific focus on individuals who identify as Black and African American, Latino, lesbian, gay, bisexual, transgender, queer or intersex.  Intersectionality will be particularly important during our discussions as we further explore cancer disparities, barriers to care and areas of resiliency among these individuals. </a:t>
            </a:r>
          </a:p>
          <a:p>
            <a:r>
              <a:rPr lang="en-US" sz="1200" kern="1200" dirty="0">
                <a:effectLst/>
                <a:latin typeface="+mn-lt"/>
                <a:ea typeface="+mn-ea"/>
                <a:cs typeface="+mn-cs"/>
              </a:rPr>
              <a:t> </a:t>
            </a:r>
          </a:p>
          <a:p>
            <a:r>
              <a:rPr lang="en-US" sz="1200" kern="1200" dirty="0">
                <a:effectLst/>
                <a:latin typeface="+mn-lt"/>
                <a:ea typeface="+mn-ea"/>
                <a:cs typeface="+mn-cs"/>
              </a:rPr>
              <a:t>As we discuss the needs and experiences of lesbian, gay, bisexual, transgender, queer and intersex (or LGBTQI) individuals and communities, it is important to recognize that this includes all individuals who are sexual or gender minorities, or those whose sexual orientation, gender identity and expressions or reproductive development varies from traditional, societal, cultural or physiological norms. The acronym LGBTQI is an umbrella term that contains descriptions from two separate categories: sexual orientation and gender identity. Keep in mind that these are very different terms. For example, knowing someone’s gender identity gives no indication about sexual orientation and vice versa. </a:t>
            </a:r>
          </a:p>
          <a:p>
            <a:r>
              <a:rPr lang="en-US" sz="1200" kern="1200" dirty="0">
                <a:effectLst/>
                <a:latin typeface="+mn-lt"/>
                <a:ea typeface="+mn-ea"/>
                <a:cs typeface="+mn-cs"/>
              </a:rPr>
              <a:t> </a:t>
            </a:r>
          </a:p>
          <a:p>
            <a:r>
              <a:rPr lang="en-US" sz="1200" b="1" kern="1200" dirty="0">
                <a:effectLst/>
                <a:latin typeface="+mn-lt"/>
                <a:ea typeface="+mn-ea"/>
                <a:cs typeface="+mn-cs"/>
              </a:rPr>
              <a:t>Sexual orientation</a:t>
            </a:r>
            <a:r>
              <a:rPr lang="en-US" sz="1200" kern="1200" dirty="0">
                <a:effectLst/>
                <a:latin typeface="+mn-lt"/>
                <a:ea typeface="+mn-ea"/>
                <a:cs typeface="+mn-cs"/>
              </a:rPr>
              <a:t> refers to the primary sexual, romantic and relational ties that an individual holds to other individuals. </a:t>
            </a:r>
          </a:p>
          <a:p>
            <a:pPr lvl="0"/>
            <a:r>
              <a:rPr lang="en-US" sz="1200" kern="1200" dirty="0">
                <a:effectLst/>
                <a:latin typeface="+mn-lt"/>
                <a:ea typeface="+mn-ea"/>
                <a:cs typeface="+mn-cs"/>
              </a:rPr>
              <a:t>The term </a:t>
            </a:r>
            <a:r>
              <a:rPr lang="en-US" sz="1200" b="1" kern="1200" dirty="0">
                <a:effectLst/>
                <a:latin typeface="+mn-lt"/>
                <a:ea typeface="+mn-ea"/>
                <a:cs typeface="+mn-cs"/>
              </a:rPr>
              <a:t>lesbian</a:t>
            </a:r>
            <a:r>
              <a:rPr lang="en-US" sz="1200" kern="1200" dirty="0">
                <a:effectLst/>
                <a:latin typeface="+mn-lt"/>
                <a:ea typeface="+mn-ea"/>
                <a:cs typeface="+mn-cs"/>
              </a:rPr>
              <a:t> refers to the identity of women who have primary sexual, romantic and relational ties to other women;</a:t>
            </a:r>
            <a:endParaRPr lang="en-US" dirty="0">
              <a:effectLst/>
            </a:endParaRPr>
          </a:p>
          <a:p>
            <a:pPr lvl="0"/>
            <a:r>
              <a:rPr lang="en-US" sz="1200" kern="1200" dirty="0">
                <a:effectLst/>
                <a:latin typeface="+mn-lt"/>
                <a:ea typeface="+mn-ea"/>
                <a:cs typeface="+mn-cs"/>
              </a:rPr>
              <a:t>The term </a:t>
            </a:r>
            <a:r>
              <a:rPr lang="en-US" sz="1200" b="1" kern="1200" dirty="0">
                <a:effectLst/>
                <a:latin typeface="+mn-lt"/>
                <a:ea typeface="+mn-ea"/>
                <a:cs typeface="+mn-cs"/>
              </a:rPr>
              <a:t>gay</a:t>
            </a:r>
            <a:r>
              <a:rPr lang="en-US" sz="1200" kern="1200" dirty="0">
                <a:effectLst/>
                <a:latin typeface="+mn-lt"/>
                <a:ea typeface="+mn-ea"/>
                <a:cs typeface="+mn-cs"/>
              </a:rPr>
              <a:t> refers to the identity of men </a:t>
            </a:r>
            <a:r>
              <a:rPr lang="en-US" sz="1200" dirty="0">
                <a:effectLst/>
              </a:rPr>
              <a:t> </a:t>
            </a:r>
            <a:r>
              <a:rPr lang="en-US" sz="1200" kern="1200" dirty="0">
                <a:effectLst/>
                <a:latin typeface="+mn-lt"/>
                <a:ea typeface="+mn-ea"/>
                <a:cs typeface="+mn-cs"/>
              </a:rPr>
              <a:t>who have primary sexual, romantic and relational ties to other men; and </a:t>
            </a:r>
            <a:endParaRPr lang="en-US" dirty="0">
              <a:effectLst/>
            </a:endParaRPr>
          </a:p>
          <a:p>
            <a:pPr lvl="0"/>
            <a:r>
              <a:rPr lang="en-US" sz="1200" kern="1200" dirty="0">
                <a:effectLst/>
                <a:latin typeface="+mn-lt"/>
                <a:ea typeface="+mn-ea"/>
                <a:cs typeface="+mn-cs"/>
              </a:rPr>
              <a:t>The term </a:t>
            </a:r>
            <a:r>
              <a:rPr lang="en-US" sz="1200" b="1" kern="1200" dirty="0">
                <a:effectLst/>
                <a:latin typeface="+mn-lt"/>
                <a:ea typeface="+mn-ea"/>
                <a:cs typeface="+mn-cs"/>
              </a:rPr>
              <a:t>bisexual</a:t>
            </a:r>
            <a:r>
              <a:rPr lang="en-US" sz="1200" kern="1200" dirty="0">
                <a:effectLst/>
                <a:latin typeface="+mn-lt"/>
                <a:ea typeface="+mn-ea"/>
                <a:cs typeface="+mn-cs"/>
              </a:rPr>
              <a:t> refers to the identity of individuals who have sexual, romantic and relational ties to people of the same gender and different genders </a:t>
            </a:r>
            <a:r>
              <a:rPr lang="en-US" sz="1200" dirty="0">
                <a:effectLst/>
              </a:rPr>
              <a:t> </a:t>
            </a:r>
            <a:r>
              <a:rPr lang="en-US" sz="1200" kern="1200" dirty="0">
                <a:effectLst/>
                <a:latin typeface="+mn-lt"/>
                <a:ea typeface="+mn-ea"/>
                <a:cs typeface="+mn-cs"/>
              </a:rPr>
              <a:t>. </a:t>
            </a:r>
            <a:endParaRPr lang="en-US" dirty="0">
              <a:effectLst/>
            </a:endParaRPr>
          </a:p>
          <a:p>
            <a:r>
              <a:rPr lang="en-US" sz="1200" kern="1200" dirty="0">
                <a:effectLst/>
                <a:latin typeface="+mn-lt"/>
                <a:ea typeface="+mn-ea"/>
                <a:cs typeface="+mn-cs"/>
              </a:rPr>
              <a:t> </a:t>
            </a:r>
          </a:p>
          <a:p>
            <a:r>
              <a:rPr lang="en-US" sz="1200" kern="1200" dirty="0">
                <a:effectLst/>
                <a:latin typeface="+mn-lt"/>
                <a:ea typeface="+mn-ea"/>
                <a:cs typeface="+mn-cs"/>
              </a:rPr>
              <a:t>Individuals who do not identify as a sexual minority are referred to as </a:t>
            </a:r>
            <a:r>
              <a:rPr lang="en-US" sz="1200" b="1" kern="1200" dirty="0">
                <a:effectLst/>
                <a:latin typeface="+mn-lt"/>
                <a:ea typeface="+mn-ea"/>
                <a:cs typeface="+mn-cs"/>
              </a:rPr>
              <a:t>heterosexual</a:t>
            </a:r>
            <a:r>
              <a:rPr lang="en-US" sz="1200" kern="1200" dirty="0">
                <a:effectLst/>
                <a:latin typeface="+mn-lt"/>
                <a:ea typeface="+mn-ea"/>
                <a:cs typeface="+mn-cs"/>
              </a:rPr>
              <a:t>, which means that this individual is only attracted to individuals of the opposite gender. </a:t>
            </a:r>
          </a:p>
          <a:p>
            <a:r>
              <a:rPr lang="en-US" sz="1200" kern="1200" dirty="0">
                <a:effectLst/>
                <a:latin typeface="+mn-lt"/>
                <a:ea typeface="+mn-ea"/>
                <a:cs typeface="+mn-cs"/>
              </a:rPr>
              <a:t> </a:t>
            </a:r>
          </a:p>
          <a:p>
            <a:r>
              <a:rPr lang="en-US" sz="1200" b="1" kern="1200" dirty="0">
                <a:effectLst/>
                <a:latin typeface="+mn-lt"/>
                <a:ea typeface="+mn-ea"/>
                <a:cs typeface="+mn-cs"/>
              </a:rPr>
              <a:t>Gender identity</a:t>
            </a:r>
            <a:r>
              <a:rPr lang="en-US" sz="1200" kern="1200" dirty="0">
                <a:effectLst/>
                <a:latin typeface="+mn-lt"/>
                <a:ea typeface="+mn-ea"/>
                <a:cs typeface="+mn-cs"/>
              </a:rPr>
              <a:t> is an individual’s internal sense of being a male, a female, a blend of both or neither. In other words, gender identity describes how individuals perceive themselves and what they call themselves; and this may be the same or different from their sex assigned at birth. Individuals who identify as </a:t>
            </a:r>
            <a:r>
              <a:rPr lang="en-US" sz="1200" b="1" kern="1200" dirty="0">
                <a:effectLst/>
                <a:latin typeface="+mn-lt"/>
                <a:ea typeface="+mn-ea"/>
                <a:cs typeface="+mn-cs"/>
              </a:rPr>
              <a:t>transgender</a:t>
            </a:r>
            <a:r>
              <a:rPr lang="en-US" sz="1200" kern="1200" dirty="0">
                <a:effectLst/>
                <a:latin typeface="+mn-lt"/>
                <a:ea typeface="+mn-ea"/>
                <a:cs typeface="+mn-cs"/>
              </a:rPr>
              <a:t> have a gender identity that does not align with the sex they were assigned at birth. In contrast to transgender individuals, individuals who identify as </a:t>
            </a:r>
            <a:r>
              <a:rPr lang="en-US" sz="1200" b="1" kern="1200" dirty="0">
                <a:effectLst/>
                <a:latin typeface="+mn-lt"/>
                <a:ea typeface="+mn-ea"/>
                <a:cs typeface="+mn-cs"/>
              </a:rPr>
              <a:t>cisgender</a:t>
            </a:r>
            <a:r>
              <a:rPr lang="en-US" sz="1200" kern="1200" dirty="0">
                <a:effectLst/>
                <a:latin typeface="+mn-lt"/>
                <a:ea typeface="+mn-ea"/>
                <a:cs typeface="+mn-cs"/>
              </a:rPr>
              <a:t> have a gender identity that aligns with their sex assigned at birth.</a:t>
            </a:r>
          </a:p>
          <a:p>
            <a:r>
              <a:rPr lang="en-US" sz="1200" kern="1200" dirty="0">
                <a:effectLst/>
                <a:latin typeface="+mn-lt"/>
                <a:ea typeface="+mn-ea"/>
                <a:cs typeface="+mn-cs"/>
              </a:rPr>
              <a:t> </a:t>
            </a:r>
          </a:p>
          <a:p>
            <a:r>
              <a:rPr lang="en-US" sz="1200" kern="1200" dirty="0">
                <a:effectLst/>
                <a:latin typeface="+mn-lt"/>
                <a:ea typeface="+mn-ea"/>
                <a:cs typeface="+mn-cs"/>
              </a:rPr>
              <a:t>The term </a:t>
            </a:r>
            <a:r>
              <a:rPr lang="en-US" sz="1200" b="1" kern="1200" dirty="0">
                <a:effectLst/>
                <a:latin typeface="+mn-lt"/>
                <a:ea typeface="+mn-ea"/>
                <a:cs typeface="+mn-cs"/>
              </a:rPr>
              <a:t>intersex</a:t>
            </a:r>
            <a:r>
              <a:rPr lang="en-US" sz="1200" kern="1200" dirty="0">
                <a:effectLst/>
                <a:latin typeface="+mn-lt"/>
                <a:ea typeface="+mn-ea"/>
                <a:cs typeface="+mn-cs"/>
              </a:rPr>
              <a:t> refers to people who have differences in anatomy (reproductive or sexual) that do not fit into our typical definitions of female and male. </a:t>
            </a:r>
          </a:p>
          <a:p>
            <a:r>
              <a:rPr lang="en-US" sz="1200" kern="1200" dirty="0">
                <a:effectLst/>
                <a:latin typeface="+mn-lt"/>
                <a:ea typeface="+mn-ea"/>
                <a:cs typeface="+mn-cs"/>
              </a:rPr>
              <a:t> </a:t>
            </a:r>
          </a:p>
          <a:p>
            <a:r>
              <a:rPr lang="en-US" sz="1200" kern="1200" dirty="0">
                <a:effectLst/>
                <a:latin typeface="+mn-lt"/>
                <a:ea typeface="+mn-ea"/>
                <a:cs typeface="+mn-cs"/>
              </a:rPr>
              <a:t>The terms </a:t>
            </a:r>
            <a:r>
              <a:rPr lang="en-US" sz="1200" b="1" kern="1200" dirty="0">
                <a:effectLst/>
                <a:latin typeface="+mn-lt"/>
                <a:ea typeface="+mn-ea"/>
                <a:cs typeface="+mn-cs"/>
              </a:rPr>
              <a:t>queer</a:t>
            </a:r>
            <a:r>
              <a:rPr lang="en-US" sz="1200" kern="1200" dirty="0">
                <a:effectLst/>
                <a:latin typeface="+mn-lt"/>
                <a:ea typeface="+mn-ea"/>
                <a:cs typeface="+mn-cs"/>
              </a:rPr>
              <a:t> and </a:t>
            </a:r>
            <a:r>
              <a:rPr lang="en-US" sz="1200" b="1" kern="1200" dirty="0">
                <a:effectLst/>
                <a:latin typeface="+mn-lt"/>
                <a:ea typeface="+mn-ea"/>
                <a:cs typeface="+mn-cs"/>
              </a:rPr>
              <a:t>genderqueer</a:t>
            </a:r>
            <a:r>
              <a:rPr lang="en-US" sz="1200" kern="1200" dirty="0">
                <a:effectLst/>
                <a:latin typeface="+mn-lt"/>
                <a:ea typeface="+mn-ea"/>
                <a:cs typeface="+mn-cs"/>
              </a:rPr>
              <a:t> may be used by individuals in reference to their sexual orientation or gender identity as a fluid construct. In addition, some individuals use “queer” as a reclaimed term for those who identify as not heterosexual or not cisgender.   </a:t>
            </a:r>
          </a:p>
          <a:p>
            <a:r>
              <a:rPr lang="en-US" sz="1200" kern="1200" dirty="0">
                <a:effectLst/>
                <a:latin typeface="+mn-lt"/>
                <a:ea typeface="+mn-ea"/>
                <a:cs typeface="+mn-cs"/>
              </a:rPr>
              <a:t> </a:t>
            </a:r>
          </a:p>
          <a:p>
            <a:r>
              <a:rPr lang="en-US" sz="1200" kern="1200" dirty="0">
                <a:effectLst/>
                <a:latin typeface="+mn-lt"/>
                <a:ea typeface="+mn-ea"/>
                <a:cs typeface="+mn-cs"/>
              </a:rPr>
              <a:t>It is important to keep in mind that these terms are constantly evolving. Also, people often have other ways of describing themselves. You do not have to remember all of the ways people identify themselves – just pay attention to the words that patients use and reflect those words. We use LGBTQI to be inclusive, but often organizations will use LGBT, and you may see that reflected here when discussing others’ work.</a:t>
            </a:r>
          </a:p>
          <a:p>
            <a:r>
              <a:rPr lang="en-US" sz="1200" kern="1200" dirty="0">
                <a:effectLst/>
                <a:latin typeface="+mn-lt"/>
                <a:ea typeface="+mn-ea"/>
                <a:cs typeface="+mn-cs"/>
              </a:rPr>
              <a:t> </a:t>
            </a:r>
          </a:p>
          <a:p>
            <a:r>
              <a:rPr lang="en-US" sz="1200" kern="1200" dirty="0">
                <a:effectLst/>
                <a:latin typeface="+mn-lt"/>
                <a:ea typeface="+mn-ea"/>
                <a:cs typeface="+mn-cs"/>
              </a:rPr>
              <a:t>The term “Latino” is used throughout the training to refer to individuals or communities of various Latin American origins or descent. We purposefully use this term because it is that which is most widely accepted and adopted by individuals in these communities. At times, we also use specific gendered terms (“Latino” for men or “Latina” for women) when appropriate. However, it is worth noting that the term “</a:t>
            </a:r>
            <a:r>
              <a:rPr lang="en-US" sz="1200" kern="1200" dirty="0" err="1">
                <a:effectLst/>
                <a:latin typeface="+mn-lt"/>
                <a:ea typeface="+mn-ea"/>
                <a:cs typeface="+mn-cs"/>
              </a:rPr>
              <a:t>Latinx</a:t>
            </a:r>
            <a:r>
              <a:rPr lang="en-US" sz="1200" kern="1200" dirty="0">
                <a:effectLst/>
                <a:latin typeface="+mn-lt"/>
                <a:ea typeface="+mn-ea"/>
                <a:cs typeface="+mn-cs"/>
              </a:rPr>
              <a:t>” is increasingly being embraced by some in communities of Latin American descent, particularly sexual and gender minorities within these communities as a gender-neutral alternative. The term is used to acknowledge the idea that a person is not necessarily either male or female. </a:t>
            </a:r>
          </a:p>
          <a:p>
            <a:r>
              <a:rPr lang="en-US" sz="1200" kern="1200" dirty="0">
                <a:effectLst/>
                <a:latin typeface="+mn-lt"/>
                <a:ea typeface="+mn-ea"/>
                <a:cs typeface="+mn-cs"/>
              </a:rPr>
              <a:t> </a:t>
            </a:r>
          </a:p>
          <a:p>
            <a:r>
              <a:rPr lang="en-US" sz="1200" kern="1200" dirty="0">
                <a:effectLst/>
                <a:latin typeface="+mn-lt"/>
                <a:ea typeface="+mn-ea"/>
                <a:cs typeface="+mn-cs"/>
              </a:rPr>
              <a:t>We use the term Black and African American in this training to refer to the myriad of people who reside in the United States and self-identify as members of either of these groups. For example, there are African, Haitian, Afro-Caribbean and Afro-Latino individuals who all may identify as Black or are identified by data systems as Black. The U.S. Census has designated a number of racial and ethnic categories - all of which may not be consistent with how groups that reside in the United States and its territories self-identify. While we use the term Black and African American, we do acknowledge the differences in the histories, races, cultures and ethnicities between individuals for whom we use this term. </a:t>
            </a:r>
          </a:p>
          <a:p>
            <a:r>
              <a:rPr lang="en-US" sz="1200" kern="1200" dirty="0">
                <a:effectLst/>
                <a:latin typeface="+mn-lt"/>
                <a:ea typeface="+mn-ea"/>
                <a:cs typeface="+mn-cs"/>
              </a:rPr>
              <a:t> </a:t>
            </a:r>
          </a:p>
          <a:p>
            <a:r>
              <a:rPr lang="en-US" sz="1200" kern="1200" dirty="0">
                <a:effectLst/>
                <a:latin typeface="+mn-lt"/>
                <a:ea typeface="+mn-ea"/>
                <a:cs typeface="+mn-cs"/>
              </a:rPr>
              <a:t>Finally, while we highlight the needs and experiences of underserved communities throughout the training, these discussions are simply meant to serve as diverse examples for learners to consider. While these discussions often draw upon real experiences, they are in no way intended to be generalizations about particular communities or individuals. It is important to remember in all encounters with patients, their caregivers and families; each person is unique and has different needs, beliefs and values.</a:t>
            </a:r>
            <a:r>
              <a:rPr lang="en-US" sz="1200" kern="1200" baseline="0" dirty="0">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9</a:t>
            </a:fld>
            <a:endParaRPr lang="en-US"/>
          </a:p>
        </p:txBody>
      </p:sp>
    </p:spTree>
    <p:extLst>
      <p:ext uri="{BB962C8B-B14F-4D97-AF65-F5344CB8AC3E}">
        <p14:creationId xmlns:p14="http://schemas.microsoft.com/office/powerpoint/2010/main" val="13644748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kern="1200" dirty="0">
                <a:effectLst/>
                <a:latin typeface="+mn-lt"/>
                <a:ea typeface="+mn-ea"/>
                <a:cs typeface="+mn-cs"/>
              </a:rPr>
              <a:t>The</a:t>
            </a:r>
            <a:r>
              <a:rPr lang="en-US" kern="1200" baseline="0" dirty="0">
                <a:effectLst/>
                <a:latin typeface="+mn-lt"/>
                <a:ea typeface="+mn-ea"/>
                <a:cs typeface="+mn-cs"/>
              </a:rPr>
              <a:t> first Module described the goal we are working to achieve– patient engagement in research and care. In this module we will discuss barriers to </a:t>
            </a:r>
            <a:r>
              <a:rPr lang="en-US" kern="1200" dirty="0">
                <a:effectLst/>
                <a:latin typeface="+mn-lt"/>
                <a:ea typeface="+mn-ea"/>
                <a:cs typeface="+mn-cs"/>
              </a:rPr>
              <a:t>these types of patient-centered interactions. </a:t>
            </a:r>
            <a:endParaRPr lang="en-US" kern="1200" baseline="0" dirty="0">
              <a:effectLst/>
              <a:latin typeface="+mn-lt"/>
              <a:ea typeface="+mn-ea"/>
              <a:cs typeface="+mn-cs"/>
            </a:endParaRPr>
          </a:p>
          <a:p>
            <a:endParaRPr lang="en-US" kern="1200" baseline="0" dirty="0">
              <a:effectLst/>
              <a:latin typeface="+mn-lt"/>
              <a:ea typeface="+mn-ea"/>
              <a:cs typeface="+mn-cs"/>
            </a:endParaRPr>
          </a:p>
          <a:p>
            <a:r>
              <a:rPr lang="en-US" kern="1200" dirty="0">
                <a:effectLst/>
                <a:latin typeface="+mn-lt"/>
                <a:ea typeface="+mn-ea"/>
                <a:cs typeface="+mn-cs"/>
              </a:rPr>
              <a:t>In this lesson, we discuss a number of factors that influence health. Anyone who works in health care must have a basic understanding of determinants of health. This affects how patients receive care and interact with the health care system. </a:t>
            </a:r>
          </a:p>
          <a:p>
            <a:r>
              <a:rPr lang="en-US" kern="1200" dirty="0">
                <a:effectLst/>
                <a:latin typeface="+mn-lt"/>
                <a:ea typeface="+mn-ea"/>
                <a:cs typeface="+mn-cs"/>
              </a:rPr>
              <a:t> </a:t>
            </a:r>
          </a:p>
          <a:p>
            <a:r>
              <a:rPr lang="en-US" kern="1200" dirty="0">
                <a:effectLst/>
                <a:latin typeface="+mn-lt"/>
                <a:ea typeface="+mn-ea"/>
                <a:cs typeface="+mn-cs"/>
              </a:rPr>
              <a:t>This is poignantly illustrated in a quote from Dr. Laura Gottlieb, who is Associate Professor of Family and Community Medicine and Director of the Social Interventions Research and Evaluation Network (SIREN) at the University of California, San Francisco. </a:t>
            </a:r>
          </a:p>
          <a:p>
            <a:endParaRPr lang="en-US" kern="1200" dirty="0">
              <a:effectLst/>
              <a:latin typeface="+mn-lt"/>
              <a:ea typeface="+mn-ea"/>
              <a:cs typeface="+mn-cs"/>
            </a:endParaRPr>
          </a:p>
          <a:p>
            <a:r>
              <a:rPr lang="en-US" kern="1200" dirty="0">
                <a:effectLst/>
                <a:latin typeface="+mn-lt"/>
                <a:ea typeface="+mn-ea"/>
                <a:cs typeface="+mn-cs"/>
              </a:rPr>
              <a:t>She states, “...I had diagnosed "abdominal pain" when the real problem was hunger; I confused social issues with medical problems in other patients, too. I mislabeled the hopelessness of long-term unemployment as depression and the poverty that causes patients to miss pills or appointments as noncompliance. In one older patient, I mistook the inability to read for dementia. My medical training had not prepared me for this ambush of social circumstance. Real-life obstacles had an enormous impact on my patient's lives, but because I had neither the skills nor the resources for treating them, I ignored the social context of disease altogether.” </a:t>
            </a:r>
          </a:p>
          <a:p>
            <a:endParaRPr lang="en-US" kern="1200" dirty="0">
              <a:effectLst/>
              <a:latin typeface="+mn-lt"/>
              <a:ea typeface="+mn-ea"/>
              <a:cs typeface="+mn-cs"/>
            </a:endParaRPr>
          </a:p>
          <a:p>
            <a:r>
              <a:rPr lang="en-US" kern="1200" dirty="0">
                <a:effectLst/>
                <a:latin typeface="+mn-lt"/>
                <a:ea typeface="+mn-ea"/>
                <a:cs typeface="+mn-cs"/>
              </a:rPr>
              <a:t>To decrease health disparities change must occur at many levels.</a:t>
            </a:r>
            <a:r>
              <a:rPr lang="en-US" kern="1200" baseline="0" dirty="0">
                <a:effectLst/>
                <a:latin typeface="+mn-lt"/>
                <a:ea typeface="+mn-ea"/>
                <a:cs typeface="+mn-cs"/>
              </a:rPr>
              <a:t> T</a:t>
            </a:r>
            <a:r>
              <a:rPr lang="en-US" kern="1200" dirty="0">
                <a:effectLst/>
                <a:latin typeface="+mn-lt"/>
                <a:ea typeface="+mn-ea"/>
                <a:cs typeface="+mn-cs"/>
              </a:rPr>
              <a:t>his includes changes in how health care is delivered, which we will cover in Module 5. However, let’s first examine the impact of determinants that can lead to health inequities. </a:t>
            </a:r>
          </a:p>
          <a:p>
            <a:endParaRPr lang="en-US" kern="1200" dirty="0">
              <a:effectLst/>
              <a:latin typeface="+mn-lt"/>
              <a:ea typeface="+mn-ea"/>
              <a:cs typeface="+mn-cs"/>
            </a:endParaRPr>
          </a:p>
          <a:p>
            <a:r>
              <a:rPr lang="en-US" i="1" kern="1200" dirty="0">
                <a:effectLst/>
                <a:latin typeface="+mn-lt"/>
                <a:ea typeface="+mn-ea"/>
                <a:cs typeface="+mn-cs"/>
              </a:rPr>
              <a:t>Social determinants of health</a:t>
            </a:r>
            <a:r>
              <a:rPr lang="en-US" kern="1200" dirty="0">
                <a:effectLst/>
                <a:latin typeface="+mn-lt"/>
                <a:ea typeface="+mn-ea"/>
                <a:cs typeface="+mn-cs"/>
              </a:rPr>
              <a:t> is a term used to explain factors outside of the health care setting that play a huge role in shaping health outcomes. The World Health Organization defines social determinants of health as “the conditions in which people are born, grow, work, live, and age, and the wider set of forces and systems shaping the conditions of daily life.” </a:t>
            </a:r>
          </a:p>
          <a:p>
            <a:endParaRPr lang="en-US" kern="1200" dirty="0">
              <a:effectLst/>
              <a:latin typeface="+mn-lt"/>
              <a:ea typeface="+mn-ea"/>
              <a:cs typeface="+mn-cs"/>
            </a:endParaRPr>
          </a:p>
          <a:p>
            <a:r>
              <a:rPr lang="en-US" kern="1200" dirty="0">
                <a:effectLst/>
                <a:latin typeface="+mn-lt"/>
                <a:ea typeface="+mn-ea"/>
                <a:cs typeface="+mn-cs"/>
              </a:rPr>
              <a:t>These determinants include economic, social and political policies and systems, as well as education, employment, health care services, social and community supports, public safety and availability of resources. </a:t>
            </a:r>
          </a:p>
          <a:p>
            <a:endParaRPr lang="en-US" kern="1200" dirty="0">
              <a:effectLst/>
              <a:latin typeface="+mn-lt"/>
              <a:ea typeface="+mn-ea"/>
              <a:cs typeface="+mn-cs"/>
            </a:endParaRPr>
          </a:p>
          <a:p>
            <a:r>
              <a:rPr lang="en-US" kern="1200" dirty="0">
                <a:effectLst/>
                <a:latin typeface="+mn-lt"/>
                <a:ea typeface="+mn-ea"/>
                <a:cs typeface="+mn-cs"/>
              </a:rPr>
              <a:t>Social determinants of health are “beyond individual genes and individual behaviors” and can dictate whether and how those with cancer are able to access services across the continuum. </a:t>
            </a:r>
          </a:p>
          <a:p>
            <a:endParaRPr lang="en-US" kern="1200" dirty="0">
              <a:effectLst/>
              <a:latin typeface="+mn-lt"/>
              <a:ea typeface="+mn-ea"/>
              <a:cs typeface="+mn-cs"/>
            </a:endParaRPr>
          </a:p>
          <a:p>
            <a:r>
              <a:rPr lang="en-US" kern="1200" dirty="0">
                <a:effectLst/>
                <a:latin typeface="+mn-lt"/>
                <a:ea typeface="+mn-ea"/>
                <a:cs typeface="+mn-cs"/>
              </a:rPr>
              <a:t>The National Academy of Medicine highlighted the</a:t>
            </a:r>
            <a:r>
              <a:rPr lang="en-US" kern="1200" baseline="0" dirty="0">
                <a:effectLst/>
                <a:latin typeface="+mn-lt"/>
                <a:ea typeface="+mn-ea"/>
                <a:cs typeface="+mn-cs"/>
              </a:rPr>
              <a:t> importance of addressing </a:t>
            </a:r>
            <a:r>
              <a:rPr lang="en-US" kern="1200" dirty="0">
                <a:effectLst/>
                <a:latin typeface="+mn-lt"/>
                <a:ea typeface="+mn-ea"/>
                <a:cs typeface="+mn-cs"/>
              </a:rPr>
              <a:t>health disparities in its 2002 report: </a:t>
            </a:r>
            <a:r>
              <a:rPr lang="en-US" i="1" kern="1200" dirty="0">
                <a:effectLst/>
                <a:latin typeface="+mn-lt"/>
                <a:ea typeface="+mn-ea"/>
                <a:cs typeface="+mn-cs"/>
              </a:rPr>
              <a:t>Unequal Treatment: Confronting Racial and Ethnic Disparities in Healthcare</a:t>
            </a:r>
            <a:r>
              <a:rPr lang="en-US" kern="1200" dirty="0">
                <a:effectLst/>
                <a:latin typeface="+mn-lt"/>
                <a:ea typeface="+mn-ea"/>
                <a:cs typeface="+mn-cs"/>
              </a:rPr>
              <a:t>. </a:t>
            </a:r>
          </a:p>
          <a:p>
            <a:endParaRPr lang="en-US" kern="1200" dirty="0">
              <a:effectLst/>
              <a:latin typeface="+mn-lt"/>
              <a:ea typeface="+mn-ea"/>
              <a:cs typeface="+mn-cs"/>
            </a:endParaRPr>
          </a:p>
          <a:p>
            <a:r>
              <a:rPr lang="en-US" kern="1200" dirty="0">
                <a:effectLst/>
                <a:latin typeface="+mn-lt"/>
                <a:ea typeface="+mn-ea"/>
                <a:cs typeface="+mn-cs"/>
              </a:rPr>
              <a:t>This seminal report emphasized that “racial and ethnic disparities in health care are not entirely explained by differences in access, clinical appropriateness, or patient preferences…disparities in health care exist in the broader historical and contemporary context of social and economic inequality, prejudice and systematic bias.” </a:t>
            </a:r>
          </a:p>
          <a:p>
            <a:endParaRPr lang="en-US" kern="1200" dirty="0">
              <a:effectLst/>
              <a:latin typeface="+mn-lt"/>
              <a:ea typeface="+mn-ea"/>
              <a:cs typeface="+mn-cs"/>
            </a:endParaRPr>
          </a:p>
          <a:p>
            <a:r>
              <a:rPr lang="en-US" kern="1200" dirty="0">
                <a:effectLst/>
                <a:latin typeface="+mn-lt"/>
                <a:ea typeface="+mn-ea"/>
                <a:cs typeface="+mn-cs"/>
              </a:rPr>
              <a:t>(</a:t>
            </a:r>
            <a:r>
              <a:rPr lang="en-US" u="sng" kern="1200" dirty="0">
                <a:effectLst/>
                <a:latin typeface="+mn-lt"/>
                <a:ea typeface="+mn-ea"/>
                <a:cs typeface="+mn-cs"/>
                <a:hlinkClick r:id="rId3">
                  <a:extLst>
                    <a:ext uri="{A12FA001-AC4F-418D-AE19-62706E023703}">
                      <ahyp:hlinkClr xmlns:ahyp="http://schemas.microsoft.com/office/drawing/2018/hyperlinkcolor" val="tx"/>
                    </a:ext>
                  </a:extLst>
                </a:hlinkClick>
              </a:rPr>
              <a:t>http://www.sfgate.com/opinion/openforum/article/Funding-healthy-society-helps-cure-health-care-3177542.php</a:t>
            </a:r>
            <a:r>
              <a:rPr lang="en-US" kern="1200" dirty="0">
                <a:effectLst/>
                <a:latin typeface="+mn-lt"/>
                <a:ea typeface="+mn-ea"/>
                <a:cs typeface="+mn-cs"/>
              </a:rPr>
              <a:t>) </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5851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http://drawingchange.com/gathering-wisdom-visuals-for-a-healthy-future/</a:t>
            </a:r>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82</a:t>
            </a:fld>
            <a:endParaRPr lang="en-US"/>
          </a:p>
        </p:txBody>
      </p:sp>
    </p:spTree>
    <p:extLst>
      <p:ext uri="{BB962C8B-B14F-4D97-AF65-F5344CB8AC3E}">
        <p14:creationId xmlns:p14="http://schemas.microsoft.com/office/powerpoint/2010/main" val="18145071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83</a:t>
            </a:fld>
            <a:endParaRPr lang="en-US"/>
          </a:p>
        </p:txBody>
      </p:sp>
    </p:spTree>
    <p:extLst>
      <p:ext uri="{BB962C8B-B14F-4D97-AF65-F5344CB8AC3E}">
        <p14:creationId xmlns:p14="http://schemas.microsoft.com/office/powerpoint/2010/main" val="33414724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84</a:t>
            </a:fld>
            <a:endParaRPr lang="en-US"/>
          </a:p>
        </p:txBody>
      </p:sp>
    </p:spTree>
    <p:extLst>
      <p:ext uri="{BB962C8B-B14F-4D97-AF65-F5344CB8AC3E}">
        <p14:creationId xmlns:p14="http://schemas.microsoft.com/office/powerpoint/2010/main" val="2191909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A prime example of social determinants’ impact on cancer patients’ is access to affordable, healthy food. In the National Cancer Care TEAM Survey, one navigator discusses this challenge: “...[t]here are recommended foods for cancer patients. I have seen many brochures, books, online sites recommending what foods to eat. Most push fresh fruits and vegetables, organic foods, high protein.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These foods are expensive. Most of my patients are on food stamps, and cannot afford these recommended foods, and instead are left with what they can get in cans and boxes. All of these things can cause a great disconnect with patients and their care. This is just [one example] of how low socioeconomic status can impact treatment.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I do however, feel that my hospital takes great consideration to these things and that our providers try to keep this in mind. For instance our [dietitian] recently held classes that took patients on a field trip [to] the grocery store to discuss what foods to buy. So even if patients cannot afford all fresh foods, they looked at the better canned foods for them, and what to look for in ingredients."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This example also highlights how cultural competence is important. The organization and staff have worked to understand the socio-cultural context of their patient population and find solutions to meet their needs. Again, we will discuss cultural competence more in Module 5. </a:t>
            </a:r>
          </a:p>
          <a:p>
            <a:endParaRPr lang="en-US" sz="16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F5610-24F1-4A47-ACE6-BA6D56DCF6EC}" type="slidenum">
              <a:rPr lang="en-US" smtClean="0"/>
              <a:t>85</a:t>
            </a:fld>
            <a:endParaRPr lang="en-US"/>
          </a:p>
        </p:txBody>
      </p:sp>
    </p:spTree>
    <p:extLst>
      <p:ext uri="{BB962C8B-B14F-4D97-AF65-F5344CB8AC3E}">
        <p14:creationId xmlns:p14="http://schemas.microsoft.com/office/powerpoint/2010/main" val="40139182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F5610-24F1-4A47-ACE6-BA6D56DCF6EC}" type="slidenum">
              <a:rPr lang="en-US" smtClean="0"/>
              <a:t>86</a:t>
            </a:fld>
            <a:endParaRPr lang="en-US"/>
          </a:p>
        </p:txBody>
      </p:sp>
    </p:spTree>
    <p:extLst>
      <p:ext uri="{BB962C8B-B14F-4D97-AF65-F5344CB8AC3E}">
        <p14:creationId xmlns:p14="http://schemas.microsoft.com/office/powerpoint/2010/main" val="32234844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People have also proposed the idea of </a:t>
            </a:r>
            <a:r>
              <a:rPr lang="en-US" i="1" kern="1200" dirty="0">
                <a:effectLst/>
                <a:latin typeface="+mn-lt"/>
                <a:ea typeface="+mn-ea"/>
                <a:cs typeface="+mn-cs"/>
              </a:rPr>
              <a:t>social determinants of equity </a:t>
            </a:r>
            <a:r>
              <a:rPr lang="en-US" i="0" kern="1200" dirty="0">
                <a:effectLst/>
                <a:latin typeface="+mn-lt"/>
                <a:ea typeface="+mn-ea"/>
                <a:cs typeface="+mn-cs"/>
              </a:rPr>
              <a:t>in</a:t>
            </a:r>
            <a:r>
              <a:rPr lang="en-US" i="0" kern="1200" baseline="0" dirty="0">
                <a:effectLst/>
                <a:latin typeface="+mn-lt"/>
                <a:ea typeface="+mn-ea"/>
                <a:cs typeface="+mn-cs"/>
              </a:rPr>
              <a:t> addition to</a:t>
            </a:r>
            <a:r>
              <a:rPr lang="en-US" kern="1200" dirty="0">
                <a:effectLst/>
                <a:latin typeface="+mn-lt"/>
                <a:ea typeface="+mn-ea"/>
                <a:cs typeface="+mn-cs"/>
              </a:rPr>
              <a:t> </a:t>
            </a:r>
            <a:r>
              <a:rPr lang="en-US" i="1" kern="1200" dirty="0">
                <a:effectLst/>
                <a:latin typeface="+mn-lt"/>
                <a:ea typeface="+mn-ea"/>
                <a:cs typeface="+mn-cs"/>
              </a:rPr>
              <a:t>social determinants of health</a:t>
            </a:r>
            <a:r>
              <a:rPr lang="en-US" kern="1200" dirty="0">
                <a:effectLst/>
                <a:latin typeface="+mn-lt"/>
                <a:ea typeface="+mn-ea"/>
                <a:cs typeface="+mn-cs"/>
              </a:rPr>
              <a:t>. </a:t>
            </a:r>
          </a:p>
          <a:p>
            <a:endParaRPr lang="en-US" b="1" kern="1200" dirty="0">
              <a:effectLst/>
              <a:latin typeface="+mn-lt"/>
              <a:ea typeface="+mn-ea"/>
              <a:cs typeface="+mn-cs"/>
            </a:endParaRPr>
          </a:p>
          <a:p>
            <a:r>
              <a:rPr lang="en-US" b="1" kern="1200" dirty="0">
                <a:effectLst/>
                <a:latin typeface="+mn-lt"/>
                <a:ea typeface="+mn-ea"/>
                <a:cs typeface="+mn-cs"/>
              </a:rPr>
              <a:t>If the social determinants of health are the contexts of our lives, the social determinants of equity describe the structures, practices</a:t>
            </a:r>
            <a:r>
              <a:rPr lang="en-US" b="1" kern="1200" baseline="0" dirty="0">
                <a:effectLst/>
                <a:latin typeface="+mn-lt"/>
                <a:ea typeface="+mn-ea"/>
                <a:cs typeface="+mn-cs"/>
              </a:rPr>
              <a:t> and norms, values and policies that </a:t>
            </a:r>
            <a:r>
              <a:rPr lang="en-US" b="1" kern="1200" dirty="0">
                <a:effectLst/>
                <a:latin typeface="+mn-lt"/>
                <a:ea typeface="+mn-ea"/>
                <a:cs typeface="+mn-cs"/>
              </a:rPr>
              <a:t>influence the range of options we have</a:t>
            </a:r>
            <a:r>
              <a:rPr lang="en-US" b="1" kern="1200" baseline="0" dirty="0">
                <a:effectLst/>
                <a:latin typeface="+mn-lt"/>
                <a:ea typeface="+mn-ea"/>
                <a:cs typeface="+mn-cs"/>
              </a:rPr>
              <a:t> as individuals.</a:t>
            </a:r>
            <a:endParaRPr lang="en-US" b="1" kern="1200" dirty="0">
              <a:effectLst/>
              <a:latin typeface="+mn-lt"/>
              <a:ea typeface="+mn-ea"/>
              <a:cs typeface="+mn-cs"/>
            </a:endParaRPr>
          </a:p>
          <a:p>
            <a:pPr lvl="0"/>
            <a:endParaRPr lang="en-US" kern="1200" dirty="0">
              <a:effectLst/>
              <a:latin typeface="+mn-lt"/>
              <a:ea typeface="+mn-ea"/>
              <a:cs typeface="+mn-cs"/>
            </a:endParaRPr>
          </a:p>
          <a:p>
            <a:pPr lvl="0"/>
            <a:r>
              <a:rPr lang="en-US" kern="1200" dirty="0">
                <a:effectLst/>
                <a:latin typeface="+mn-lt"/>
                <a:ea typeface="+mn-ea"/>
                <a:cs typeface="+mn-cs"/>
              </a:rPr>
              <a:t>Structures are the “who”, “what”, “when” and “where” of decision-making, especially who is at the table and who is not, or what is on the agenda and what is not;</a:t>
            </a:r>
          </a:p>
          <a:p>
            <a:pPr lvl="0"/>
            <a:endParaRPr lang="en-US" kern="1200" dirty="0">
              <a:effectLst/>
              <a:latin typeface="+mn-lt"/>
              <a:ea typeface="+mn-ea"/>
              <a:cs typeface="+mn-cs"/>
            </a:endParaRPr>
          </a:p>
          <a:p>
            <a:pPr lvl="0"/>
            <a:r>
              <a:rPr lang="en-US" kern="1200" dirty="0">
                <a:effectLst/>
                <a:latin typeface="+mn-lt"/>
                <a:ea typeface="+mn-ea"/>
                <a:cs typeface="+mn-cs"/>
              </a:rPr>
              <a:t>Policies are the written “how” of decision-making, while practices and norms are the unwritten “how” of decision-making; and </a:t>
            </a:r>
          </a:p>
          <a:p>
            <a:pPr lvl="0"/>
            <a:endParaRPr lang="en-US" kern="1200" dirty="0">
              <a:effectLst/>
              <a:latin typeface="+mn-lt"/>
              <a:ea typeface="+mn-ea"/>
              <a:cs typeface="+mn-cs"/>
            </a:endParaRPr>
          </a:p>
          <a:p>
            <a:pPr lvl="0"/>
            <a:r>
              <a:rPr lang="en-US" kern="1200" dirty="0">
                <a:effectLst/>
                <a:latin typeface="+mn-lt"/>
                <a:ea typeface="+mn-ea"/>
                <a:cs typeface="+mn-cs"/>
              </a:rPr>
              <a:t>Values are the “why” of decision-making.</a:t>
            </a:r>
          </a:p>
          <a:p>
            <a:r>
              <a:rPr lang="en-US" kern="1200" dirty="0">
                <a:effectLst/>
                <a:latin typeface="+mn-lt"/>
                <a:ea typeface="+mn-ea"/>
                <a:cs typeface="+mn-cs"/>
              </a:rPr>
              <a:t> </a:t>
            </a:r>
          </a:p>
          <a:p>
            <a:r>
              <a:rPr lang="en-US" kern="1200" dirty="0">
                <a:effectLst/>
                <a:latin typeface="+mn-lt"/>
                <a:ea typeface="+mn-ea"/>
                <a:cs typeface="+mn-cs"/>
              </a:rPr>
              <a:t>Social determinants of equity influence opportunities based</a:t>
            </a:r>
            <a:r>
              <a:rPr lang="en-US" kern="1200" baseline="0" dirty="0">
                <a:effectLst/>
                <a:latin typeface="+mn-lt"/>
                <a:ea typeface="+mn-ea"/>
                <a:cs typeface="+mn-cs"/>
              </a:rPr>
              <a:t> on </a:t>
            </a:r>
            <a:r>
              <a:rPr lang="en-US" kern="1200" dirty="0">
                <a:effectLst/>
                <a:latin typeface="+mn-lt"/>
                <a:ea typeface="+mn-ea"/>
                <a:cs typeface="+mn-cs"/>
              </a:rPr>
              <a:t>how one looks (“race”), the gender one expresses, one’s religion, one’s community, and more. </a:t>
            </a:r>
          </a:p>
          <a:p>
            <a:endParaRPr lang="en-US" kern="1200" dirty="0">
              <a:effectLst/>
              <a:latin typeface="+mn-lt"/>
              <a:ea typeface="+mn-ea"/>
              <a:cs typeface="+mn-cs"/>
            </a:endParaRPr>
          </a:p>
          <a:p>
            <a:r>
              <a:rPr lang="en-US" kern="1200" dirty="0">
                <a:effectLst/>
                <a:latin typeface="+mn-lt"/>
                <a:ea typeface="+mn-ea"/>
                <a:cs typeface="+mn-cs"/>
              </a:rPr>
              <a:t>Systems that</a:t>
            </a:r>
            <a:r>
              <a:rPr lang="en-US" kern="1200" baseline="0" dirty="0">
                <a:effectLst/>
                <a:latin typeface="+mn-lt"/>
                <a:ea typeface="+mn-ea"/>
                <a:cs typeface="+mn-cs"/>
              </a:rPr>
              <a:t> influence opportunities </a:t>
            </a:r>
            <a:r>
              <a:rPr lang="en-US" kern="1200" dirty="0">
                <a:effectLst/>
                <a:latin typeface="+mn-lt"/>
                <a:ea typeface="+mn-ea"/>
                <a:cs typeface="+mn-cs"/>
              </a:rPr>
              <a:t>include racism, sexism, heterosexism, and other -isms. </a:t>
            </a:r>
          </a:p>
          <a:p>
            <a:endParaRPr lang="en-US" kern="1200" dirty="0">
              <a:effectLst/>
              <a:latin typeface="+mn-lt"/>
              <a:ea typeface="+mn-ea"/>
              <a:cs typeface="+mn-cs"/>
            </a:endParaRPr>
          </a:p>
          <a:p>
            <a:r>
              <a:rPr lang="en-US" kern="1200" dirty="0">
                <a:effectLst/>
                <a:latin typeface="+mn-lt"/>
                <a:ea typeface="+mn-ea"/>
                <a:cs typeface="+mn-cs"/>
              </a:rPr>
              <a:t>All of these systems structure inequity, and unfairly disadvantage some individuals and communities while unfairly advantaging other individuals and communities. These systems also are an inefficient way for society to operate by not allowing all people to fully participate. </a:t>
            </a:r>
          </a:p>
        </p:txBody>
      </p:sp>
      <p:sp>
        <p:nvSpPr>
          <p:cNvPr id="4" name="Slide Number Placeholder 3"/>
          <p:cNvSpPr>
            <a:spLocks noGrp="1"/>
          </p:cNvSpPr>
          <p:nvPr>
            <p:ph type="sldNum" sz="quarter" idx="10"/>
          </p:nvPr>
        </p:nvSpPr>
        <p:spPr/>
        <p:txBody>
          <a:bodyPr/>
          <a:lstStyle/>
          <a:p>
            <a:fld id="{D3BF5610-24F1-4A47-ACE6-BA6D56DCF6EC}" type="slidenum">
              <a:rPr lang="en-US" smtClean="0"/>
              <a:t>87</a:t>
            </a:fld>
            <a:endParaRPr lang="en-US"/>
          </a:p>
        </p:txBody>
      </p:sp>
    </p:spTree>
    <p:extLst>
      <p:ext uri="{BB962C8B-B14F-4D97-AF65-F5344CB8AC3E}">
        <p14:creationId xmlns:p14="http://schemas.microsoft.com/office/powerpoint/2010/main" val="30238379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88</a:t>
            </a:fld>
            <a:endParaRPr lang="en-US"/>
          </a:p>
        </p:txBody>
      </p:sp>
    </p:spTree>
    <p:extLst>
      <p:ext uri="{BB962C8B-B14F-4D97-AF65-F5344CB8AC3E}">
        <p14:creationId xmlns:p14="http://schemas.microsoft.com/office/powerpoint/2010/main" val="26520461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F5610-24F1-4A47-ACE6-BA6D56DCF6EC}" type="slidenum">
              <a:rPr lang="en-US" smtClean="0"/>
              <a:t>89</a:t>
            </a:fld>
            <a:endParaRPr lang="en-US"/>
          </a:p>
        </p:txBody>
      </p:sp>
    </p:spTree>
    <p:extLst>
      <p:ext uri="{BB962C8B-B14F-4D97-AF65-F5344CB8AC3E}">
        <p14:creationId xmlns:p14="http://schemas.microsoft.com/office/powerpoint/2010/main" val="21667367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rPr>
              <a:t>When systems provide unfair advantages or disadvantages to individuals or communities, this is called privilege. </a:t>
            </a:r>
          </a:p>
          <a:p>
            <a:endParaRPr lang="en-US" kern="1200" dirty="0">
              <a:effectLst/>
            </a:endParaRPr>
          </a:p>
          <a:p>
            <a:r>
              <a:rPr lang="en-US" kern="1200" dirty="0">
                <a:effectLst/>
              </a:rPr>
              <a:t>Privilege can come in the form of material privilege, like greater access to health care. Or non-material privilege, like a position in society as normal or central. Any person can have both advantaged identities and disadvantaged identities. </a:t>
            </a:r>
          </a:p>
          <a:p>
            <a:endParaRPr lang="en-US" kern="1200" dirty="0">
              <a:effectLst/>
            </a:endParaRPr>
          </a:p>
          <a:p>
            <a:r>
              <a:rPr lang="en-US" kern="1200" dirty="0">
                <a:effectLst/>
              </a:rPr>
              <a:t>For instance, a Muslim, second-generation, immigrant</a:t>
            </a:r>
            <a:r>
              <a:rPr lang="en-US" kern="1200" baseline="0" dirty="0">
                <a:effectLst/>
              </a:rPr>
              <a:t> </a:t>
            </a:r>
            <a:r>
              <a:rPr lang="en-US" kern="1200" dirty="0">
                <a:effectLst/>
              </a:rPr>
              <a:t>Indian woman may face disadvantage due to her gender, race and religion. But, she also may experience advantage by being middle class and a college graduate. </a:t>
            </a:r>
          </a:p>
          <a:p>
            <a:endParaRPr lang="en-US" kern="1200" dirty="0">
              <a:effectLst/>
            </a:endParaRPr>
          </a:p>
          <a:p>
            <a:r>
              <a:rPr lang="en-US" kern="1200" dirty="0">
                <a:effectLst/>
              </a:rPr>
              <a:t>We are often less aware of our advantaged identities than we are of our disadvantaged ones. When we are in a dominant social group, these advantages are considered the norm in society and therefore go without notice. </a:t>
            </a:r>
          </a:p>
          <a:p>
            <a:endParaRPr lang="en-US" kern="1200" dirty="0">
              <a:effectLst/>
            </a:endParaRPr>
          </a:p>
          <a:p>
            <a:r>
              <a:rPr lang="en-US" kern="1200" dirty="0">
                <a:effectLst/>
              </a:rPr>
              <a:t>However, being denied those same advantages by being part of a minority social group makes this lack of privilege apparent. </a:t>
            </a:r>
          </a:p>
          <a:p>
            <a:endParaRPr lang="en-US" kern="1200" dirty="0">
              <a:effectLst/>
            </a:endParaRPr>
          </a:p>
          <a:p>
            <a:r>
              <a:rPr lang="en-US" kern="1200" dirty="0">
                <a:effectLst/>
              </a:rPr>
              <a:t>Privilege can be earned or unearned. </a:t>
            </a:r>
          </a:p>
          <a:p>
            <a:endParaRPr lang="en-US" kern="1200" dirty="0">
              <a:effectLst/>
            </a:endParaRPr>
          </a:p>
          <a:p>
            <a:r>
              <a:rPr lang="en-US" kern="1200" dirty="0">
                <a:effectLst/>
              </a:rPr>
              <a:t>For instance, the concept of unearned “white privilege” is often mentioned to describe advantages individuals gain solely based on their appearance, like benefits in hiring. </a:t>
            </a:r>
          </a:p>
          <a:p>
            <a:endParaRPr lang="en-US" kern="1200" dirty="0">
              <a:effectLst/>
            </a:endParaRPr>
          </a:p>
          <a:p>
            <a:r>
              <a:rPr lang="en-US" kern="1200" dirty="0">
                <a:effectLst/>
              </a:rPr>
              <a:t>However, individuals may also have earned privilege, like status and advantage conferred by virtue of being a medical professional. </a:t>
            </a:r>
          </a:p>
          <a:p>
            <a:endParaRPr lang="en-US" sz="1600" dirty="0"/>
          </a:p>
        </p:txBody>
      </p:sp>
      <p:sp>
        <p:nvSpPr>
          <p:cNvPr id="4" name="Slide Number Placeholder 3"/>
          <p:cNvSpPr>
            <a:spLocks noGrp="1"/>
          </p:cNvSpPr>
          <p:nvPr>
            <p:ph type="sldNum" sz="quarter" idx="10"/>
          </p:nvPr>
        </p:nvSpPr>
        <p:spPr/>
        <p:txBody>
          <a:bodyPr/>
          <a:lstStyle/>
          <a:p>
            <a:fld id="{D3BF5610-24F1-4A47-ACE6-BA6D56DCF6EC}" type="slidenum">
              <a:rPr lang="en-US" smtClean="0"/>
              <a:t>90</a:t>
            </a:fld>
            <a:endParaRPr lang="en-US"/>
          </a:p>
        </p:txBody>
      </p:sp>
    </p:spTree>
    <p:extLst>
      <p:ext uri="{BB962C8B-B14F-4D97-AF65-F5344CB8AC3E}">
        <p14:creationId xmlns:p14="http://schemas.microsoft.com/office/powerpoint/2010/main" val="340955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mn-lt"/>
                <a:ea typeface="+mn-ea"/>
                <a:cs typeface="+mn-cs"/>
              </a:rPr>
              <a:t>Now that we’ve discussed terms we will use, let’s conclude with a brief look at how the training will unfold. Again, the goal of the TEAM training is to improve the productivity of patient-provider interactions through individual and systems-level approaches in order to improve quality of care by providing equitable, accessible and patient-centered care that decreases disparities and improves health outcomes for those impacted by cancer.</a:t>
            </a:r>
          </a:p>
          <a:p>
            <a:r>
              <a:rPr lang="en-US" sz="1200" kern="1200" dirty="0">
                <a:effectLst/>
                <a:latin typeface="+mn-lt"/>
                <a:ea typeface="+mn-ea"/>
                <a:cs typeface="+mn-cs"/>
              </a:rPr>
              <a:t> </a:t>
            </a:r>
          </a:p>
          <a:p>
            <a:r>
              <a:rPr lang="en-US" sz="1200" kern="1200" dirty="0">
                <a:effectLst/>
                <a:latin typeface="+mn-lt"/>
                <a:ea typeface="+mn-ea"/>
                <a:cs typeface="+mn-cs"/>
              </a:rPr>
              <a:t>Module 1 describes patient engagement and the ways it can be implemented in both the research and clinical care settings. This module sets up the rest of the course by explaining where we’re trying to go – to inform and encourage health care professionals to work in partnership with patients to create care and research that responds to their needs and incorporates the contributions of patients, their caregivers and families and community members . </a:t>
            </a:r>
          </a:p>
          <a:p>
            <a:r>
              <a:rPr lang="en-US" sz="1200" kern="1200" dirty="0">
                <a:effectLst/>
                <a:latin typeface="+mn-lt"/>
                <a:ea typeface="+mn-ea"/>
                <a:cs typeface="+mn-cs"/>
              </a:rPr>
              <a:t> </a:t>
            </a:r>
          </a:p>
          <a:p>
            <a:r>
              <a:rPr lang="en-US" sz="1200" kern="1200" dirty="0">
                <a:effectLst/>
                <a:latin typeface="+mn-lt"/>
                <a:ea typeface="+mn-ea"/>
                <a:cs typeface="+mn-cs"/>
              </a:rPr>
              <a:t>Module 2 addresses barriers to these types of patient-centered interactions. This includes systemic and interpersonal barriers. </a:t>
            </a:r>
          </a:p>
          <a:p>
            <a:r>
              <a:rPr lang="en-US" sz="1200" kern="1200" dirty="0">
                <a:effectLst/>
                <a:latin typeface="+mn-lt"/>
                <a:ea typeface="+mn-ea"/>
                <a:cs typeface="+mn-cs"/>
              </a:rPr>
              <a:t> </a:t>
            </a:r>
          </a:p>
          <a:p>
            <a:r>
              <a:rPr lang="en-US" sz="1200" kern="1200" dirty="0">
                <a:effectLst/>
                <a:latin typeface="+mn-lt"/>
                <a:ea typeface="+mn-ea"/>
                <a:cs typeface="+mn-cs"/>
              </a:rPr>
              <a:t>In Module 3, we examine what impact these barriers have on health and care, particularly for underserved populations disproportionately affected by cancer. The first lesson of Module 3 covers intersectionality in depth. We then shine spotlights on various disparities, experiences with the health care system and cancer care needs for individuals who identify as LGBTQI, Black and African American or Latino. </a:t>
            </a:r>
          </a:p>
          <a:p>
            <a:r>
              <a:rPr lang="en-US" sz="1200" kern="1200" dirty="0">
                <a:effectLst/>
                <a:latin typeface="+mn-lt"/>
                <a:ea typeface="+mn-ea"/>
                <a:cs typeface="+mn-cs"/>
              </a:rPr>
              <a:t> </a:t>
            </a:r>
          </a:p>
          <a:p>
            <a:r>
              <a:rPr lang="en-US" sz="1200" kern="1200" dirty="0">
                <a:effectLst/>
                <a:latin typeface="+mn-lt"/>
                <a:ea typeface="+mn-ea"/>
                <a:cs typeface="+mn-cs"/>
              </a:rPr>
              <a:t>Module 4 moves from the discussion of barriers to a review of communication strategies that health care professionals and organizations can use to support patient-centered care. </a:t>
            </a:r>
          </a:p>
          <a:p>
            <a:r>
              <a:rPr lang="en-US" sz="1200" kern="1200" dirty="0">
                <a:effectLst/>
                <a:latin typeface="+mn-lt"/>
                <a:ea typeface="+mn-ea"/>
                <a:cs typeface="+mn-cs"/>
              </a:rPr>
              <a:t> </a:t>
            </a:r>
          </a:p>
          <a:p>
            <a:r>
              <a:rPr lang="en-US" sz="1200" kern="1200" dirty="0">
                <a:effectLst/>
                <a:latin typeface="+mn-lt"/>
                <a:ea typeface="+mn-ea"/>
                <a:cs typeface="+mn-cs"/>
              </a:rPr>
              <a:t>Finally, Module 5 takes all the information previously presented in the course and channels it into strategies that health care professionals can use on their own or as part of an organization to provide more equitable, accessible and patient-centered care and services. </a:t>
            </a:r>
          </a:p>
          <a:p>
            <a:r>
              <a:rPr lang="en-US" sz="1200" kern="1200" dirty="0">
                <a:effectLst/>
                <a:latin typeface="+mn-lt"/>
                <a:ea typeface="+mn-ea"/>
                <a:cs typeface="+mn-cs"/>
              </a:rPr>
              <a:t> </a:t>
            </a:r>
          </a:p>
          <a:p>
            <a:r>
              <a:rPr lang="en-US" sz="1200" kern="1200" dirty="0">
                <a:effectLst/>
                <a:latin typeface="+mn-lt"/>
                <a:ea typeface="+mn-ea"/>
                <a:cs typeface="+mn-cs"/>
              </a:rPr>
              <a:t>We’re glad you’ve chosen to participate in this training and hope that it benefits you, your organization and those you serve.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10</a:t>
            </a:fld>
            <a:endParaRPr lang="en-US"/>
          </a:p>
        </p:txBody>
      </p:sp>
    </p:spTree>
    <p:extLst>
      <p:ext uri="{BB962C8B-B14F-4D97-AF65-F5344CB8AC3E}">
        <p14:creationId xmlns:p14="http://schemas.microsoft.com/office/powerpoint/2010/main" val="3510666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91</a:t>
            </a:fld>
            <a:endParaRPr lang="en-US"/>
          </a:p>
        </p:txBody>
      </p:sp>
    </p:spTree>
    <p:extLst>
      <p:ext uri="{BB962C8B-B14F-4D97-AF65-F5344CB8AC3E}">
        <p14:creationId xmlns:p14="http://schemas.microsoft.com/office/powerpoint/2010/main" val="5950276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92</a:t>
            </a:fld>
            <a:endParaRPr lang="en-US"/>
          </a:p>
        </p:txBody>
      </p:sp>
    </p:spTree>
    <p:extLst>
      <p:ext uri="{BB962C8B-B14F-4D97-AF65-F5344CB8AC3E}">
        <p14:creationId xmlns:p14="http://schemas.microsoft.com/office/powerpoint/2010/main" val="13657580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In addition to privilege (earned or unearned), there is also discrimination and oppression.  This manifests itself through –isms or -phobias (racism, islamophobia, sexism and so on) and affects health. </a:t>
            </a:r>
          </a:p>
          <a:p>
            <a:endParaRPr lang="en-US" kern="1200" dirty="0">
              <a:effectLst/>
              <a:latin typeface="+mn-lt"/>
              <a:ea typeface="+mn-ea"/>
              <a:cs typeface="+mn-cs"/>
            </a:endParaRPr>
          </a:p>
          <a:p>
            <a:r>
              <a:rPr lang="en-US" kern="1200" dirty="0">
                <a:effectLst/>
                <a:latin typeface="+mn-lt"/>
                <a:ea typeface="+mn-ea"/>
                <a:cs typeface="+mn-cs"/>
              </a:rPr>
              <a:t>It can be helpful to think about discrimination and oppression on three levels: institutionalized, personally-mediated and internalized. These three levels were first offered to describe levels of racism. But, they can also be used to describe other things – like</a:t>
            </a:r>
            <a:r>
              <a:rPr lang="en-US" kern="1200" baseline="0" dirty="0">
                <a:effectLst/>
                <a:latin typeface="+mn-lt"/>
                <a:ea typeface="+mn-ea"/>
                <a:cs typeface="+mn-cs"/>
              </a:rPr>
              <a:t> </a:t>
            </a:r>
            <a:r>
              <a:rPr lang="en-US" kern="1200" dirty="0">
                <a:effectLst/>
                <a:latin typeface="+mn-lt"/>
                <a:ea typeface="+mn-ea"/>
                <a:cs typeface="+mn-cs"/>
              </a:rPr>
              <a:t>heterosexism.</a:t>
            </a:r>
          </a:p>
          <a:p>
            <a:endParaRPr lang="en-US" kern="1200" dirty="0">
              <a:effectLst/>
              <a:latin typeface="+mn-lt"/>
              <a:ea typeface="+mn-ea"/>
              <a:cs typeface="+mn-cs"/>
            </a:endParaRPr>
          </a:p>
          <a:p>
            <a:pPr lvl="0"/>
            <a:r>
              <a:rPr lang="en-US" kern="1200" dirty="0">
                <a:effectLst/>
                <a:latin typeface="+mn-lt"/>
                <a:ea typeface="+mn-ea"/>
                <a:cs typeface="+mn-cs"/>
              </a:rPr>
              <a:t>Institutionalized oppression is the system of structures, policies, practices, norms, and values that result in a social group having different access to the goods, services and opportunities of society. </a:t>
            </a:r>
          </a:p>
          <a:p>
            <a:pPr lvl="0"/>
            <a:endParaRPr lang="en-US" kern="1200" dirty="0">
              <a:effectLst/>
              <a:latin typeface="+mn-lt"/>
              <a:ea typeface="+mn-ea"/>
              <a:cs typeface="+mn-cs"/>
            </a:endParaRPr>
          </a:p>
          <a:p>
            <a:pPr lvl="0"/>
            <a:r>
              <a:rPr lang="en-US" kern="1200" dirty="0">
                <a:effectLst/>
                <a:latin typeface="+mn-lt"/>
                <a:ea typeface="+mn-ea"/>
                <a:cs typeface="+mn-cs"/>
              </a:rPr>
              <a:t>This type of oppression does not require an identifiable perpetrator because it is systemic and reinforced by our customs, policies, practices, laws, and norms. </a:t>
            </a:r>
          </a:p>
          <a:p>
            <a:pPr lvl="0"/>
            <a:endParaRPr lang="en-US" kern="1200" dirty="0">
              <a:effectLst/>
              <a:latin typeface="+mn-lt"/>
              <a:ea typeface="+mn-ea"/>
              <a:cs typeface="+mn-cs"/>
            </a:endParaRPr>
          </a:p>
          <a:p>
            <a:pPr lvl="0"/>
            <a:r>
              <a:rPr lang="en-US" kern="1200" dirty="0">
                <a:effectLst/>
                <a:latin typeface="+mn-lt"/>
                <a:ea typeface="+mn-ea"/>
                <a:cs typeface="+mn-cs"/>
              </a:rPr>
              <a:t>Institutionalized oppression can occur through acts that should not be done or failure to act. For example, less than half of U.S. states have laws that protect LGBTQI individuals from discrimination on a day-to-day basis.</a:t>
            </a:r>
          </a:p>
          <a:p>
            <a:pPr lvl="0"/>
            <a:endParaRPr lang="en-US" kern="1200" dirty="0">
              <a:effectLst/>
              <a:latin typeface="+mn-lt"/>
              <a:ea typeface="+mn-ea"/>
              <a:cs typeface="+mn-cs"/>
            </a:endParaRPr>
          </a:p>
          <a:p>
            <a:pPr lvl="0"/>
            <a:r>
              <a:rPr lang="en-US" kern="1200" dirty="0">
                <a:effectLst/>
                <a:latin typeface="+mn-lt"/>
                <a:ea typeface="+mn-ea"/>
                <a:cs typeface="+mn-cs"/>
              </a:rPr>
              <a:t>Personally-mediated oppression includes different assumptions or attitudes about the ability, motives and intents of others by social group (or prejudice). It also includes different actions or behaviors</a:t>
            </a:r>
            <a:r>
              <a:rPr lang="en-US" kern="1200" baseline="0" dirty="0">
                <a:effectLst/>
                <a:latin typeface="+mn-lt"/>
                <a:ea typeface="+mn-ea"/>
                <a:cs typeface="+mn-cs"/>
              </a:rPr>
              <a:t> </a:t>
            </a:r>
            <a:r>
              <a:rPr lang="en-US" kern="1200" dirty="0">
                <a:effectLst/>
                <a:latin typeface="+mn-lt"/>
                <a:ea typeface="+mn-ea"/>
                <a:cs typeface="+mn-cs"/>
              </a:rPr>
              <a:t>based on those assumptions (or discrimination). </a:t>
            </a:r>
          </a:p>
          <a:p>
            <a:pPr lvl="0"/>
            <a:endParaRPr lang="en-US" kern="1200" dirty="0">
              <a:effectLst/>
              <a:latin typeface="+mn-lt"/>
              <a:ea typeface="+mn-ea"/>
              <a:cs typeface="+mn-cs"/>
            </a:endParaRPr>
          </a:p>
          <a:p>
            <a:r>
              <a:rPr lang="en-US" b="0" i="0" kern="1200" dirty="0">
                <a:effectLst/>
                <a:latin typeface="+mn-lt"/>
                <a:ea typeface="+mn-ea"/>
                <a:cs typeface="+mn-cs"/>
              </a:rPr>
              <a:t>Yet, personally-mediated oppression is not always conscious or intentionally done. Examples include </a:t>
            </a:r>
            <a:r>
              <a:rPr lang="en-US" b="0" i="0" kern="1200" dirty="0" err="1">
                <a:effectLst/>
                <a:latin typeface="+mn-lt"/>
                <a:ea typeface="+mn-ea"/>
                <a:cs typeface="+mn-cs"/>
              </a:rPr>
              <a:t>microaggressions</a:t>
            </a:r>
            <a:r>
              <a:rPr lang="en-US" b="0" i="0" kern="1200" dirty="0">
                <a:effectLst/>
                <a:latin typeface="+mn-lt"/>
                <a:ea typeface="+mn-ea"/>
                <a:cs typeface="+mn-cs"/>
              </a:rPr>
              <a:t>, which are everyday verbal or nonverbal cues that are intentionally or unintentionally targeted toward a group of people to reinforce a person’s status as a minority or outsider.</a:t>
            </a:r>
          </a:p>
          <a:p>
            <a:endParaRPr lang="en-US" b="0" i="0" kern="1200" dirty="0">
              <a:effectLst/>
              <a:latin typeface="+mn-lt"/>
              <a:ea typeface="+mn-ea"/>
              <a:cs typeface="+mn-cs"/>
            </a:endParaRPr>
          </a:p>
          <a:p>
            <a:r>
              <a:rPr lang="en-US" b="0" i="0" kern="1200" dirty="0">
                <a:effectLst/>
                <a:latin typeface="+mn-lt"/>
                <a:ea typeface="+mn-ea"/>
                <a:cs typeface="+mn-cs"/>
              </a:rPr>
              <a:t>Imagine a </a:t>
            </a:r>
            <a:r>
              <a:rPr lang="en-US" b="0" i="0" kern="1200" dirty="0" err="1">
                <a:effectLst/>
                <a:latin typeface="+mn-lt"/>
                <a:ea typeface="+mn-ea"/>
                <a:cs typeface="+mn-cs"/>
              </a:rPr>
              <a:t>microaggression</a:t>
            </a:r>
            <a:r>
              <a:rPr lang="en-US" b="0" i="0" kern="1200" dirty="0">
                <a:effectLst/>
                <a:latin typeface="+mn-lt"/>
                <a:ea typeface="+mn-ea"/>
                <a:cs typeface="+mn-cs"/>
              </a:rPr>
              <a:t> as a mosquito bite. They happen to everyone but some people are bitten much more regularly than other people. For example, a Muslim American may consistently be asked in conversations, “where are you ‘really’ from?” Or, an Asian American mom might be</a:t>
            </a:r>
            <a:r>
              <a:rPr lang="en-US" b="0" i="0" kern="1200" baseline="0" dirty="0">
                <a:effectLst/>
                <a:latin typeface="+mn-lt"/>
                <a:ea typeface="+mn-ea"/>
                <a:cs typeface="+mn-cs"/>
              </a:rPr>
              <a:t> </a:t>
            </a:r>
            <a:r>
              <a:rPr lang="en-US" b="0" i="0" kern="1200" dirty="0">
                <a:effectLst/>
                <a:latin typeface="+mn-lt"/>
                <a:ea typeface="+mn-ea"/>
                <a:cs typeface="+mn-cs"/>
              </a:rPr>
              <a:t>regularly asked on the playground if she is the nanny to her mixed race child.</a:t>
            </a:r>
            <a:br>
              <a:rPr lang="en-US" b="0" i="0" kern="1200" dirty="0">
                <a:effectLst/>
                <a:latin typeface="+mn-lt"/>
                <a:ea typeface="+mn-ea"/>
                <a:cs typeface="+mn-cs"/>
              </a:rPr>
            </a:br>
            <a:endParaRPr lang="en-US" b="0" i="0" kern="1200" dirty="0">
              <a:effectLst/>
              <a:latin typeface="+mn-lt"/>
              <a:ea typeface="+mn-ea"/>
              <a:cs typeface="+mn-cs"/>
            </a:endParaRPr>
          </a:p>
          <a:p>
            <a:r>
              <a:rPr lang="en-US" b="0" i="0" kern="1200" dirty="0">
                <a:effectLst/>
                <a:latin typeface="+mn-lt"/>
                <a:ea typeface="+mn-ea"/>
                <a:cs typeface="+mn-cs"/>
              </a:rPr>
              <a:t>At first these bites are just annoying, but over time, these bites build up and can impact an individual’s life. Internalized oppression refers to acceptance by members of the stigmatized groups of the negative messages about their own abilities and intrinsic worth. For instance, eventually, </a:t>
            </a:r>
            <a:r>
              <a:rPr lang="en-US" b="0" i="0" kern="1200" dirty="0" err="1">
                <a:effectLst/>
                <a:latin typeface="+mn-lt"/>
                <a:ea typeface="+mn-ea"/>
                <a:cs typeface="+mn-cs"/>
              </a:rPr>
              <a:t>microaggressions</a:t>
            </a:r>
            <a:r>
              <a:rPr lang="en-US" b="0" i="0" kern="1200" dirty="0">
                <a:effectLst/>
                <a:latin typeface="+mn-lt"/>
                <a:ea typeface="+mn-ea"/>
                <a:cs typeface="+mn-cs"/>
              </a:rPr>
              <a:t> may establish a sense of helplessness or hopelessness within an individual and lead them to hold an internal belief that they are “less than” or the “other”.  </a:t>
            </a:r>
          </a:p>
          <a:p>
            <a:endParaRPr lang="en-US" kern="1200" dirty="0">
              <a:effectLst/>
              <a:latin typeface="+mn-lt"/>
              <a:ea typeface="+mn-ea"/>
              <a:cs typeface="+mn-cs"/>
            </a:endParaRPr>
          </a:p>
          <a:p>
            <a:r>
              <a:rPr lang="en-US" kern="1200" dirty="0">
                <a:effectLst/>
                <a:latin typeface="+mn-lt"/>
                <a:ea typeface="+mn-ea"/>
                <a:cs typeface="+mn-cs"/>
              </a:rPr>
              <a:t>An important note to remember is that all three levels of oppression reinforce one another. It is also important to acknowledge that institutionalized oppression has its roots in historical injustices.</a:t>
            </a:r>
          </a:p>
        </p:txBody>
      </p:sp>
      <p:sp>
        <p:nvSpPr>
          <p:cNvPr id="4" name="Slide Number Placeholder 3"/>
          <p:cNvSpPr>
            <a:spLocks noGrp="1"/>
          </p:cNvSpPr>
          <p:nvPr>
            <p:ph type="sldNum" sz="quarter" idx="10"/>
          </p:nvPr>
        </p:nvSpPr>
        <p:spPr/>
        <p:txBody>
          <a:bodyPr/>
          <a:lstStyle/>
          <a:p>
            <a:fld id="{D3BF5610-24F1-4A47-ACE6-BA6D56DCF6EC}" type="slidenum">
              <a:rPr lang="en-US" smtClean="0"/>
              <a:t>93</a:t>
            </a:fld>
            <a:endParaRPr lang="en-US"/>
          </a:p>
        </p:txBody>
      </p:sp>
    </p:spTree>
    <p:extLst>
      <p:ext uri="{BB962C8B-B14F-4D97-AF65-F5344CB8AC3E}">
        <p14:creationId xmlns:p14="http://schemas.microsoft.com/office/powerpoint/2010/main" val="13607644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94</a:t>
            </a:fld>
            <a:endParaRPr lang="en-US"/>
          </a:p>
        </p:txBody>
      </p:sp>
    </p:spTree>
    <p:extLst>
      <p:ext uri="{BB962C8B-B14F-4D97-AF65-F5344CB8AC3E}">
        <p14:creationId xmlns:p14="http://schemas.microsoft.com/office/powerpoint/2010/main" val="11182765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F5610-24F1-4A47-ACE6-BA6D56DCF6EC}" type="slidenum">
              <a:rPr lang="en-US" smtClean="0"/>
              <a:t>95</a:t>
            </a:fld>
            <a:endParaRPr lang="en-US"/>
          </a:p>
        </p:txBody>
      </p:sp>
    </p:spTree>
    <p:extLst>
      <p:ext uri="{BB962C8B-B14F-4D97-AF65-F5344CB8AC3E}">
        <p14:creationId xmlns:p14="http://schemas.microsoft.com/office/powerpoint/2010/main" val="32415130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96</a:t>
            </a:fld>
            <a:endParaRPr lang="en-US"/>
          </a:p>
        </p:txBody>
      </p:sp>
    </p:spTree>
    <p:extLst>
      <p:ext uri="{BB962C8B-B14F-4D97-AF65-F5344CB8AC3E}">
        <p14:creationId xmlns:p14="http://schemas.microsoft.com/office/powerpoint/2010/main" val="2743099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97</a:t>
            </a:fld>
            <a:endParaRPr lang="en-US"/>
          </a:p>
        </p:txBody>
      </p:sp>
    </p:spTree>
    <p:extLst>
      <p:ext uri="{BB962C8B-B14F-4D97-AF65-F5344CB8AC3E}">
        <p14:creationId xmlns:p14="http://schemas.microsoft.com/office/powerpoint/2010/main" val="10022427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mn-lt"/>
                <a:ea typeface="+mn-ea"/>
                <a:cs typeface="+mn-cs"/>
              </a:rPr>
              <a:t>Oppression at any and all levels creates stress.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Minority Stress Theory explains how stressors related to one’s social position as a minority can lead to poorer health. Stressors may lead minority individuals to behave</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in ways that</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negatively impact their health—like choosing to smoke. Minority stress describes</a:t>
            </a:r>
            <a:r>
              <a:rPr lang="en-US" kern="1200" baseline="0" dirty="0">
                <a:solidFill>
                  <a:schemeClr val="tx1"/>
                </a:solidFill>
                <a:effectLst/>
                <a:latin typeface="+mn-lt"/>
                <a:ea typeface="+mn-ea"/>
                <a:cs typeface="+mn-cs"/>
              </a:rPr>
              <a:t> stress that is in addition to stressors experienced by all people</a:t>
            </a:r>
            <a:r>
              <a:rPr lang="en-US"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It is the result of social and cultural structures,</a:t>
            </a:r>
            <a:r>
              <a:rPr lang="en-US" kern="1200" baseline="0" dirty="0">
                <a:solidFill>
                  <a:schemeClr val="tx1"/>
                </a:solidFill>
                <a:effectLst/>
                <a:latin typeface="+mn-lt"/>
                <a:ea typeface="+mn-ea"/>
                <a:cs typeface="+mn-cs"/>
              </a:rPr>
              <a:t> and it is </a:t>
            </a:r>
            <a:r>
              <a:rPr lang="en-US" kern="1200" dirty="0">
                <a:solidFill>
                  <a:schemeClr val="tx1"/>
                </a:solidFill>
                <a:effectLst/>
                <a:latin typeface="+mn-lt"/>
                <a:ea typeface="+mn-ea"/>
                <a:cs typeface="+mn-cs"/>
              </a:rPr>
              <a:t>created from what a more privileged</a:t>
            </a:r>
            <a:r>
              <a:rPr lang="en-US" kern="1200" baseline="0" dirty="0">
                <a:solidFill>
                  <a:schemeClr val="tx1"/>
                </a:solidFill>
                <a:effectLst/>
                <a:latin typeface="+mn-lt"/>
                <a:ea typeface="+mn-ea"/>
                <a:cs typeface="+mn-cs"/>
              </a:rPr>
              <a:t> group decides is normal or </a:t>
            </a:r>
            <a:r>
              <a:rPr lang="en-US" kern="1200" dirty="0">
                <a:solidFill>
                  <a:schemeClr val="tx1"/>
                </a:solidFill>
                <a:effectLst/>
                <a:latin typeface="+mn-lt"/>
                <a:ea typeface="+mn-ea"/>
                <a:cs typeface="+mn-cs"/>
              </a:rPr>
              <a:t>preferred.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Stressors stem from social processes, institutions and structures.</a:t>
            </a:r>
            <a:r>
              <a:rPr lang="en-US" kern="1200" baseline="0" dirty="0">
                <a:solidFill>
                  <a:schemeClr val="tx1"/>
                </a:solidFill>
                <a:effectLst/>
                <a:latin typeface="+mn-lt"/>
                <a:ea typeface="+mn-ea"/>
                <a:cs typeface="+mn-cs"/>
              </a:rPr>
              <a:t> </a:t>
            </a:r>
            <a:r>
              <a:rPr lang="en-US" kern="1200" dirty="0">
                <a:solidFill>
                  <a:schemeClr val="tx1"/>
                </a:solidFill>
                <a:effectLst/>
                <a:latin typeface="+mn-lt"/>
                <a:ea typeface="+mn-ea"/>
                <a:cs typeface="+mn-cs"/>
              </a:rPr>
              <a:t>Minority stress may</a:t>
            </a:r>
            <a:r>
              <a:rPr lang="en-US" kern="1200" baseline="0" dirty="0">
                <a:solidFill>
                  <a:schemeClr val="tx1"/>
                </a:solidFill>
                <a:effectLst/>
                <a:latin typeface="+mn-lt"/>
                <a:ea typeface="+mn-ea"/>
                <a:cs typeface="+mn-cs"/>
              </a:rPr>
              <a:t> come</a:t>
            </a:r>
            <a:r>
              <a:rPr lang="en-US" kern="1200" dirty="0">
                <a:solidFill>
                  <a:schemeClr val="tx1"/>
                </a:solidFill>
                <a:effectLst/>
                <a:latin typeface="+mn-lt"/>
                <a:ea typeface="+mn-ea"/>
                <a:cs typeface="+mn-cs"/>
              </a:rPr>
              <a:t> from stressful events or conditions (whether acute or chronic), an expectation of these stressful events and an internalization of negative societal attitudes.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For example, a Muslim American experiencing</a:t>
            </a:r>
            <a:r>
              <a:rPr lang="en-US" kern="1200" baseline="0" dirty="0">
                <a:solidFill>
                  <a:schemeClr val="tx1"/>
                </a:solidFill>
                <a:effectLst/>
                <a:latin typeface="+mn-lt"/>
                <a:ea typeface="+mn-ea"/>
                <a:cs typeface="+mn-cs"/>
              </a:rPr>
              <a:t> heightened stress</a:t>
            </a:r>
            <a:r>
              <a:rPr lang="en-US" kern="1200" dirty="0">
                <a:solidFill>
                  <a:schemeClr val="tx1"/>
                </a:solidFill>
                <a:effectLst/>
                <a:latin typeface="+mn-lt"/>
                <a:ea typeface="+mn-ea"/>
                <a:cs typeface="+mn-cs"/>
              </a:rPr>
              <a:t> during</a:t>
            </a:r>
            <a:r>
              <a:rPr lang="en-US" kern="1200" baseline="0" dirty="0">
                <a:solidFill>
                  <a:schemeClr val="tx1"/>
                </a:solidFill>
                <a:effectLst/>
                <a:latin typeface="+mn-lt"/>
                <a:ea typeface="+mn-ea"/>
                <a:cs typeface="+mn-cs"/>
              </a:rPr>
              <a:t> air travel, a black family always worrying about what the outcome will be when pulled over while driving or a transgender individual fearing for their safety while walking down the street. </a:t>
            </a:r>
          </a:p>
          <a:p>
            <a:endParaRPr lang="en-US" kern="1200" baseline="0" dirty="0">
              <a:solidFill>
                <a:schemeClr val="tx1"/>
              </a:solidFill>
              <a:effectLst/>
              <a:latin typeface="+mn-lt"/>
              <a:ea typeface="+mn-ea"/>
              <a:cs typeface="+mn-cs"/>
            </a:endParaRPr>
          </a:p>
          <a:p>
            <a:r>
              <a:rPr lang="en-US" kern="1200" dirty="0">
                <a:solidFill>
                  <a:schemeClr val="tx1"/>
                </a:solidFill>
                <a:effectLst/>
                <a:latin typeface="+mn-lt"/>
                <a:ea typeface="+mn-ea"/>
                <a:cs typeface="+mn-cs"/>
              </a:rPr>
              <a:t>Minority stress leads to coping mechanisms – either positive or negative – and, at times, resilience, or being able to recover from</a:t>
            </a:r>
            <a:r>
              <a:rPr lang="en-US" kern="1200" baseline="0" dirty="0">
                <a:solidFill>
                  <a:schemeClr val="tx1"/>
                </a:solidFill>
                <a:effectLst/>
                <a:latin typeface="+mn-lt"/>
                <a:ea typeface="+mn-ea"/>
                <a:cs typeface="+mn-cs"/>
              </a:rPr>
              <a:t> or </a:t>
            </a:r>
            <a:r>
              <a:rPr lang="en-US" kern="1200" dirty="0">
                <a:solidFill>
                  <a:schemeClr val="tx1"/>
                </a:solidFill>
                <a:effectLst/>
                <a:latin typeface="+mn-lt"/>
                <a:ea typeface="+mn-ea"/>
                <a:cs typeface="+mn-cs"/>
              </a:rPr>
              <a:t>find positive outlets to adapt to stressors. </a:t>
            </a:r>
          </a:p>
        </p:txBody>
      </p:sp>
      <p:sp>
        <p:nvSpPr>
          <p:cNvPr id="4" name="Slide Number Placeholder 3"/>
          <p:cNvSpPr>
            <a:spLocks noGrp="1"/>
          </p:cNvSpPr>
          <p:nvPr>
            <p:ph type="sldNum" sz="quarter" idx="10"/>
          </p:nvPr>
        </p:nvSpPr>
        <p:spPr/>
        <p:txBody>
          <a:bodyPr/>
          <a:lstStyle/>
          <a:p>
            <a:fld id="{D3BF5610-24F1-4A47-ACE6-BA6D56DCF6EC}" type="slidenum">
              <a:rPr lang="en-US" smtClean="0"/>
              <a:t>98</a:t>
            </a:fld>
            <a:endParaRPr lang="en-US"/>
          </a:p>
        </p:txBody>
      </p:sp>
    </p:spTree>
    <p:extLst>
      <p:ext uri="{BB962C8B-B14F-4D97-AF65-F5344CB8AC3E}">
        <p14:creationId xmlns:p14="http://schemas.microsoft.com/office/powerpoint/2010/main" val="1151654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BF5610-24F1-4A47-ACE6-BA6D56DCF6EC}" type="slidenum">
              <a:rPr lang="en-US" smtClean="0"/>
              <a:t>99</a:t>
            </a:fld>
            <a:endParaRPr lang="en-US"/>
          </a:p>
        </p:txBody>
      </p:sp>
    </p:spTree>
    <p:extLst>
      <p:ext uri="{BB962C8B-B14F-4D97-AF65-F5344CB8AC3E}">
        <p14:creationId xmlns:p14="http://schemas.microsoft.com/office/powerpoint/2010/main" val="7673219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Because minority individuals face oppression, inequities, stress and adverse health outcomes in a unique and disproportionate way, it is important that health care professionals strive to provide care that is equitable. </a:t>
            </a:r>
          </a:p>
          <a:p>
            <a:endParaRPr lang="en-US" kern="1200" dirty="0">
              <a:effectLst/>
              <a:latin typeface="+mn-lt"/>
              <a:ea typeface="+mn-ea"/>
              <a:cs typeface="+mn-cs"/>
            </a:endParaRPr>
          </a:p>
          <a:p>
            <a:r>
              <a:rPr lang="en-US" kern="1200" dirty="0">
                <a:effectLst/>
                <a:latin typeface="+mn-lt"/>
                <a:ea typeface="+mn-ea"/>
                <a:cs typeface="+mn-cs"/>
              </a:rPr>
              <a:t>Instead of providing care in the exact same way regardless of the individual (or equal care), health care professionals should be providing care based on each person’s need – equitable care. </a:t>
            </a:r>
          </a:p>
          <a:p>
            <a:endParaRPr lang="en-US" kern="1200" dirty="0">
              <a:effectLst/>
              <a:latin typeface="+mn-lt"/>
              <a:ea typeface="+mn-ea"/>
              <a:cs typeface="+mn-cs"/>
            </a:endParaRPr>
          </a:p>
          <a:p>
            <a:r>
              <a:rPr lang="en-US" kern="1200" dirty="0">
                <a:effectLst/>
                <a:latin typeface="+mn-lt"/>
                <a:ea typeface="+mn-ea"/>
                <a:cs typeface="+mn-cs"/>
              </a:rPr>
              <a:t>Health equity has been defined as assurance of the conditions for optimal health for all people. That is, it is a process, not an outcome.  </a:t>
            </a:r>
          </a:p>
          <a:p>
            <a:endParaRPr lang="en-US" kern="1200" dirty="0">
              <a:effectLst/>
              <a:latin typeface="+mn-lt"/>
              <a:ea typeface="+mn-ea"/>
              <a:cs typeface="+mn-cs"/>
            </a:endParaRPr>
          </a:p>
          <a:p>
            <a:r>
              <a:rPr lang="en-US" kern="1200" dirty="0">
                <a:effectLst/>
                <a:latin typeface="+mn-lt"/>
                <a:ea typeface="+mn-ea"/>
                <a:cs typeface="+mn-cs"/>
              </a:rPr>
              <a:t>Achieving health equity requires valuing all individuals and populations equally, recognizing and rectifying historical injustices, and providing resources according to need. Health disparities will be eliminated when health equity is achieved. </a:t>
            </a:r>
          </a:p>
          <a:p>
            <a:r>
              <a:rPr lang="en-US" kern="1200" dirty="0">
                <a:effectLst/>
                <a:latin typeface="+mn-lt"/>
                <a:ea typeface="+mn-ea"/>
                <a:cs typeface="+mn-cs"/>
              </a:rPr>
              <a:t> </a:t>
            </a:r>
          </a:p>
          <a:p>
            <a:r>
              <a:rPr lang="en-US" kern="1200" dirty="0">
                <a:effectLst/>
                <a:latin typeface="+mn-lt"/>
                <a:ea typeface="+mn-ea"/>
                <a:cs typeface="+mn-cs"/>
              </a:rPr>
              <a:t>Take this graphic: If we provide a stool of the same height for each person, the shortest person may not be able to see over the fence. </a:t>
            </a:r>
          </a:p>
          <a:p>
            <a:endParaRPr lang="en-US" kern="1200" dirty="0">
              <a:effectLst/>
              <a:latin typeface="+mn-lt"/>
              <a:ea typeface="+mn-ea"/>
              <a:cs typeface="+mn-cs"/>
            </a:endParaRPr>
          </a:p>
          <a:p>
            <a:r>
              <a:rPr lang="en-US" kern="1200" dirty="0">
                <a:effectLst/>
                <a:latin typeface="+mn-lt"/>
                <a:ea typeface="+mn-ea"/>
                <a:cs typeface="+mn-cs"/>
              </a:rPr>
              <a:t>But if we offer each person a stool that is as tall as needed for them to see</a:t>
            </a:r>
            <a:r>
              <a:rPr lang="en-US" kern="1200" baseline="0" dirty="0">
                <a:effectLst/>
                <a:latin typeface="+mn-lt"/>
                <a:ea typeface="+mn-ea"/>
                <a:cs typeface="+mn-cs"/>
              </a:rPr>
              <a:t> a</a:t>
            </a:r>
            <a:r>
              <a:rPr lang="en-US" kern="1200" dirty="0">
                <a:effectLst/>
                <a:latin typeface="+mn-lt"/>
                <a:ea typeface="+mn-ea"/>
                <a:cs typeface="+mn-cs"/>
              </a:rPr>
              <a:t>nd thereby addressing the disadvantage experienced by the shorter person(s), that is equity. </a:t>
            </a:r>
          </a:p>
          <a:p>
            <a:endParaRPr lang="en-US" kern="1200" dirty="0">
              <a:effectLst/>
              <a:latin typeface="+mn-lt"/>
              <a:ea typeface="+mn-ea"/>
              <a:cs typeface="+mn-cs"/>
            </a:endParaRPr>
          </a:p>
          <a:p>
            <a:r>
              <a:rPr lang="en-US" kern="1200" dirty="0">
                <a:effectLst/>
                <a:latin typeface="+mn-lt"/>
                <a:ea typeface="+mn-ea"/>
                <a:cs typeface="+mn-cs"/>
              </a:rPr>
              <a:t>In health care, there is an entrenched view that providers should treat all patients the same, but we need to move towards a model of equity to meet patients’ needs. </a:t>
            </a:r>
          </a:p>
          <a:p>
            <a:endParaRPr lang="en-US" dirty="0"/>
          </a:p>
        </p:txBody>
      </p:sp>
      <p:sp>
        <p:nvSpPr>
          <p:cNvPr id="4" name="Slide Number Placeholder 3"/>
          <p:cNvSpPr>
            <a:spLocks noGrp="1"/>
          </p:cNvSpPr>
          <p:nvPr>
            <p:ph type="sldNum" sz="quarter" idx="10"/>
          </p:nvPr>
        </p:nvSpPr>
        <p:spPr/>
        <p:txBody>
          <a:bodyPr/>
          <a:lstStyle/>
          <a:p>
            <a:fld id="{D3BF5610-24F1-4A47-ACE6-BA6D56DCF6EC}" type="slidenum">
              <a:rPr lang="en-US" smtClean="0"/>
              <a:t>100</a:t>
            </a:fld>
            <a:endParaRPr lang="en-US"/>
          </a:p>
        </p:txBody>
      </p:sp>
    </p:spTree>
    <p:extLst>
      <p:ext uri="{BB962C8B-B14F-4D97-AF65-F5344CB8AC3E}">
        <p14:creationId xmlns:p14="http://schemas.microsoft.com/office/powerpoint/2010/main" val="3138952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ubtitle 2"/>
          <p:cNvSpPr>
            <a:spLocks noGrp="1"/>
          </p:cNvSpPr>
          <p:nvPr>
            <p:ph type="subTitle" idx="1"/>
          </p:nvPr>
        </p:nvSpPr>
        <p:spPr>
          <a:xfrm>
            <a:off x="2590800" y="3137687"/>
            <a:ext cx="63245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a:xfrm>
            <a:off x="2590800" y="457200"/>
            <a:ext cx="63245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40897" y="5858870"/>
            <a:ext cx="3200400" cy="541930"/>
          </a:xfrm>
          <a:prstGeom prst="rect">
            <a:avLst/>
          </a:prstGeom>
        </p:spPr>
      </p:pic>
    </p:spTree>
    <p:extLst>
      <p:ext uri="{BB962C8B-B14F-4D97-AF65-F5344CB8AC3E}">
        <p14:creationId xmlns:p14="http://schemas.microsoft.com/office/powerpoint/2010/main" val="126551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457200" y="6248400"/>
            <a:ext cx="55626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49607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st Stud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normAutofit/>
          </a:bodyPr>
          <a:lstStyle>
            <a:lvl1pPr algn="l">
              <a:defRPr sz="4000" baseline="0"/>
            </a:lvl1pPr>
          </a:lstStyle>
          <a:p>
            <a:r>
              <a:rPr lang="en-US" dirty="0"/>
              <a:t>Case Study or Spotlight</a:t>
            </a:r>
          </a:p>
        </p:txBody>
      </p:sp>
      <p:sp>
        <p:nvSpPr>
          <p:cNvPr id="5" name="Text Placeholder 4"/>
          <p:cNvSpPr>
            <a:spLocks noGrp="1"/>
          </p:cNvSpPr>
          <p:nvPr>
            <p:ph type="body" sz="quarter" idx="10" hasCustomPrompt="1"/>
          </p:nvPr>
        </p:nvSpPr>
        <p:spPr>
          <a:xfrm>
            <a:off x="457200" y="6248400"/>
            <a:ext cx="5562600" cy="381000"/>
          </a:xfrm>
        </p:spPr>
        <p:txBody>
          <a:bodyPr/>
          <a:lstStyle>
            <a:lvl1pPr marL="0" indent="0">
              <a:buNone/>
              <a:defRPr sz="1400" i="1"/>
            </a:lvl1pPr>
          </a:lstStyle>
          <a:p>
            <a:pPr lvl="0"/>
            <a:r>
              <a:rPr lang="en-US" dirty="0"/>
              <a:t>Source: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5824" y="2023648"/>
            <a:ext cx="4072352" cy="4072352"/>
          </a:xfrm>
          <a:prstGeom prst="roundRect">
            <a:avLst/>
          </a:prstGeom>
        </p:spPr>
      </p:pic>
    </p:spTree>
    <p:extLst>
      <p:ext uri="{BB962C8B-B14F-4D97-AF65-F5344CB8AC3E}">
        <p14:creationId xmlns:p14="http://schemas.microsoft.com/office/powerpoint/2010/main" val="368446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20574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457200" y="6248400"/>
            <a:ext cx="55626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0483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C00C-EF72-EDAB-4553-F9DF3EE1CC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E00625-A50E-0559-DB3D-13F7F23159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3B25AF-2642-1910-CBFE-4C3ADF003F21}"/>
              </a:ext>
            </a:extLst>
          </p:cNvPr>
          <p:cNvSpPr>
            <a:spLocks noGrp="1"/>
          </p:cNvSpPr>
          <p:nvPr>
            <p:ph type="dt" sz="half" idx="10"/>
          </p:nvPr>
        </p:nvSpPr>
        <p:spPr/>
        <p:txBody>
          <a:bodyPr/>
          <a:lstStyle/>
          <a:p>
            <a:pPr defTabSz="685800"/>
            <a:fld id="{8E8277B4-E56C-4D1B-9A9F-2F16D528C1A3}" type="datetimeFigureOut">
              <a:rPr lang="en-US" smtClean="0">
                <a:solidFill>
                  <a:prstClr val="black">
                    <a:tint val="82000"/>
                  </a:prstClr>
                </a:solidFill>
              </a:rPr>
              <a:pPr defTabSz="685800"/>
              <a:t>4/18/2025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C6E93-7A0E-774F-CCAB-A21DF1903FC2}"/>
              </a:ext>
            </a:extLst>
          </p:cNvPr>
          <p:cNvSpPr>
            <a:spLocks noGrp="1"/>
          </p:cNvSpPr>
          <p:nvPr>
            <p:ph type="ftr" sz="quarter" idx="11"/>
          </p:nvPr>
        </p:nvSpPr>
        <p:spPr/>
        <p:txBody>
          <a:bodyPr/>
          <a:lstStyle/>
          <a:p>
            <a:pPr defTabSz="6858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EED517D-BC53-F251-9F7F-1AEAC9C1A8A1}"/>
              </a:ext>
            </a:extLst>
          </p:cNvPr>
          <p:cNvSpPr>
            <a:spLocks noGrp="1"/>
          </p:cNvSpPr>
          <p:nvPr>
            <p:ph type="sldNum" sz="quarter" idx="12"/>
          </p:nvPr>
        </p:nvSpPr>
        <p:spPr/>
        <p:txBody>
          <a:bodyPr/>
          <a:lstStyle/>
          <a:p>
            <a:pPr defTabSz="685800"/>
            <a:fld id="{53378E6D-65B6-41C2-8515-2F1633BF0193}" type="slidenum">
              <a:rPr lang="en-US" smtClean="0">
                <a:solidFill>
                  <a:prstClr val="black">
                    <a:tint val="82000"/>
                  </a:prstClr>
                </a:solidFill>
              </a:rPr>
              <a:pPr defTabSz="685800"/>
              <a:t>‹#›</a:t>
            </a:fld>
            <a:endParaRPr lang="en-US">
              <a:solidFill>
                <a:prstClr val="black">
                  <a:tint val="82000"/>
                </a:prstClr>
              </a:solidFill>
            </a:endParaRPr>
          </a:p>
        </p:txBody>
      </p:sp>
    </p:spTree>
    <p:extLst>
      <p:ext uri="{BB962C8B-B14F-4D97-AF65-F5344CB8AC3E}">
        <p14:creationId xmlns:p14="http://schemas.microsoft.com/office/powerpoint/2010/main" val="168543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457200" y="762001"/>
            <a:ext cx="82296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custDataLst>
              <p:tags r:id="rId7"/>
            </p:custDataLst>
          </p:nvPr>
        </p:nvSpPr>
        <p:spPr bwMode="auto">
          <a:xfrm>
            <a:off x="457200" y="2057401"/>
            <a:ext cx="8229600" cy="40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1578" y="6248400"/>
            <a:ext cx="2700022" cy="457200"/>
          </a:xfrm>
          <a:prstGeom prst="rect">
            <a:avLst/>
          </a:prstGeom>
        </p:spPr>
      </p:pic>
      <p:sp>
        <p:nvSpPr>
          <p:cNvPr id="2" name="Rectangle 1"/>
          <p:cNvSpPr/>
          <p:nvPr userDrawn="1"/>
        </p:nvSpPr>
        <p:spPr>
          <a:xfrm>
            <a:off x="0" y="0"/>
            <a:ext cx="9144000" cy="6858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313" y="114300"/>
            <a:ext cx="803099" cy="457199"/>
          </a:xfrm>
          <a:prstGeom prst="rect">
            <a:avLst/>
          </a:prstGeom>
        </p:spPr>
      </p:pic>
    </p:spTree>
    <p:extLst>
      <p:ext uri="{BB962C8B-B14F-4D97-AF65-F5344CB8AC3E}">
        <p14:creationId xmlns:p14="http://schemas.microsoft.com/office/powerpoint/2010/main" val="3174618205"/>
      </p:ext>
    </p:extLst>
  </p:cSld>
  <p:clrMap bg1="lt1" tx1="dk1" bg2="lt2" tx2="dk2" accent1="accent1" accent2="accent2" accent3="accent3" accent4="accent4" accent5="accent5" accent6="accent6" hlink="hlink" folHlink="folHlink"/>
  <p:sldLayoutIdLst>
    <p:sldLayoutId id="2147483721" r:id="rId1"/>
    <p:sldLayoutId id="2147483708" r:id="rId2"/>
    <p:sldLayoutId id="2147483722" r:id="rId3"/>
    <p:sldLayoutId id="2147483710" r:id="rId4"/>
  </p:sldLayoutIdLst>
  <p:txStyles>
    <p:titleStyle>
      <a:lvl1pPr algn="ctr" rtl="0" eaLnBrk="0" fontAlgn="base" hangingPunct="0">
        <a:spcBef>
          <a:spcPct val="0"/>
        </a:spcBef>
        <a:spcAft>
          <a:spcPct val="0"/>
        </a:spcAft>
        <a:defRPr sz="44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696EA9-500D-5C0E-1121-5B55B262AC6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44DA46-9976-2C08-A507-00BC27B1BF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84D7-775B-8CB7-48BC-B109A2B43AC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E8277B4-E56C-4D1B-9A9F-2F16D528C1A3}" type="datetimeFigureOut">
              <a:rPr lang="en-US" smtClean="0"/>
              <a:t>4/18/2025</a:t>
            </a:fld>
            <a:endParaRPr lang="en-US"/>
          </a:p>
        </p:txBody>
      </p:sp>
      <p:sp>
        <p:nvSpPr>
          <p:cNvPr id="5" name="Footer Placeholder 4">
            <a:extLst>
              <a:ext uri="{FF2B5EF4-FFF2-40B4-BE49-F238E27FC236}">
                <a16:creationId xmlns:a16="http://schemas.microsoft.com/office/drawing/2014/main" id="{3A9B3947-C055-5DDA-25F7-0D03D2D9B3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CBECFF-7A16-915B-9039-687B8C8146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3378E6D-65B6-41C2-8515-2F1633BF0193}" type="slidenum">
              <a:rPr lang="en-US" smtClean="0"/>
              <a:t>‹#›</a:t>
            </a:fld>
            <a:endParaRPr lang="en-US"/>
          </a:p>
        </p:txBody>
      </p:sp>
    </p:spTree>
    <p:extLst>
      <p:ext uri="{BB962C8B-B14F-4D97-AF65-F5344CB8AC3E}">
        <p14:creationId xmlns:p14="http://schemas.microsoft.com/office/powerpoint/2010/main" val="2072298646"/>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e.smhs.gwu.edu/gw-cancer-center-/content/together-equitable-accessible-meaningful-team-training#group-tabs-node-course-default1" TargetMode="External"/><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hyperlink" Target="mailto:cancercontrol@gwu.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4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ideo" Target="https://www.youtube.com/embed/crAv5ttax2I" TargetMode="External"/><Relationship Id="rId4" Type="http://schemas.openxmlformats.org/officeDocument/2006/relationships/image" Target="../media/image15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2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12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2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2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31.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3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55.png"/><Relationship Id="rId4" Type="http://schemas.openxmlformats.org/officeDocument/2006/relationships/image" Target="../media/image188.png"/><Relationship Id="rId9" Type="http://schemas.openxmlformats.org/officeDocument/2006/relationships/image" Target="../media/image19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4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4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4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4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4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4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5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15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5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15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84.png"/><Relationship Id="rId4" Type="http://schemas.openxmlformats.org/officeDocument/2006/relationships/image" Target="../media/image204.jpeg"/></Relationships>
</file>

<file path=ppt/slides/_rels/slide159.xml.rels><?xml version="1.0" encoding="UTF-8" standalone="yes"?>
<Relationships xmlns="http://schemas.openxmlformats.org/package/2006/relationships"><Relationship Id="rId3" Type="http://schemas.openxmlformats.org/officeDocument/2006/relationships/hyperlink" Target="https://www.youtube.com/watch?v=XqH6GU6TrzI"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84.png"/></Relationships>
</file>

<file path=ppt/slides/_rels/slide164.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75.xml"/><Relationship Id="rId1" Type="http://schemas.openxmlformats.org/officeDocument/2006/relationships/slideLayout" Target="../slideLayouts/slideLayout4.xml"/><Relationship Id="rId5" Type="http://schemas.openxmlformats.org/officeDocument/2006/relationships/image" Target="../media/image234.png"/><Relationship Id="rId4" Type="http://schemas.openxmlformats.org/officeDocument/2006/relationships/image" Target="../media/image229.png"/></Relationships>
</file>

<file path=ppt/slides/_rels/slide17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78.xml"/><Relationship Id="rId1" Type="http://schemas.openxmlformats.org/officeDocument/2006/relationships/slideLayout" Target="../slideLayouts/slideLayout4.xml"/><Relationship Id="rId4" Type="http://schemas.openxmlformats.org/officeDocument/2006/relationships/image" Target="../media/image237.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3.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43.png"/></Relationships>
</file>

<file path=ppt/slides/_rels/slide18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image" Target="../media/image246.png"/></Relationships>
</file>

<file path=ppt/slides/_rels/slide18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248.png"/><Relationship Id="rId7" Type="http://schemas.openxmlformats.org/officeDocument/2006/relationships/diagramQuickStyle" Target="../diagrams/quickStyle14.xml"/><Relationship Id="rId2" Type="http://schemas.openxmlformats.org/officeDocument/2006/relationships/notesSlide" Target="../notesSlides/notesSlide186.xml"/><Relationship Id="rId1" Type="http://schemas.openxmlformats.org/officeDocument/2006/relationships/slideLayout" Target="../slideLayouts/slideLayout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49.png"/><Relationship Id="rId9" Type="http://schemas.microsoft.com/office/2007/relationships/diagramDrawing" Target="../diagrams/drawing14.xml"/></Relationships>
</file>

<file path=ppt/slides/_rels/slide18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50.jpeg"/><Relationship Id="rId7" Type="http://schemas.openxmlformats.org/officeDocument/2006/relationships/diagramColors" Target="../diagrams/colors15.xml"/><Relationship Id="rId2" Type="http://schemas.openxmlformats.org/officeDocument/2006/relationships/notesSlide" Target="../notesSlides/notesSlide187.xml"/><Relationship Id="rId1" Type="http://schemas.openxmlformats.org/officeDocument/2006/relationships/slideLayout" Target="../slideLayouts/slideLayout2.xml"/><Relationship Id="rId6" Type="http://schemas.openxmlformats.org/officeDocument/2006/relationships/diagramQuickStyle" Target="../diagrams/quickStyle15.xml"/><Relationship Id="rId11" Type="http://schemas.openxmlformats.org/officeDocument/2006/relationships/image" Target="../media/image253.png"/><Relationship Id="rId5" Type="http://schemas.openxmlformats.org/officeDocument/2006/relationships/diagramLayout" Target="../diagrams/layout15.xml"/><Relationship Id="rId10" Type="http://schemas.openxmlformats.org/officeDocument/2006/relationships/image" Target="../media/image252.png"/><Relationship Id="rId4" Type="http://schemas.openxmlformats.org/officeDocument/2006/relationships/diagramData" Target="../diagrams/data15.xml"/><Relationship Id="rId9" Type="http://schemas.openxmlformats.org/officeDocument/2006/relationships/image" Target="../media/image251.png"/></Relationships>
</file>

<file path=ppt/slides/_rels/slide18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56.png"/><Relationship Id="rId2" Type="http://schemas.openxmlformats.org/officeDocument/2006/relationships/notesSlide" Target="../notesSlides/notesSlide190.xml"/><Relationship Id="rId1" Type="http://schemas.openxmlformats.org/officeDocument/2006/relationships/slideLayout" Target="../slideLayouts/slideLayout4.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9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263.jpeg"/><Relationship Id="rId4" Type="http://schemas.openxmlformats.org/officeDocument/2006/relationships/image" Target="../media/image262.jpeg"/></Relationships>
</file>

<file path=ppt/slides/_rels/slide19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20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20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20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0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3.png"/></Relationships>
</file>

<file path=ppt/slides/_rels/slide20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20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79.png"/></Relationships>
</file>

<file path=ppt/slides/_rels/slide211.xml.rels><?xml version="1.0" encoding="UTF-8" standalone="yes"?>
<Relationships xmlns="http://schemas.openxmlformats.org/package/2006/relationships"><Relationship Id="rId3" Type="http://schemas.openxmlformats.org/officeDocument/2006/relationships/image" Target="../media/image281.png"/><Relationship Id="rId7" Type="http://schemas.openxmlformats.org/officeDocument/2006/relationships/image" Target="../media/image285.jpe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21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21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s>
</file>

<file path=ppt/slides/_rels/slide21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21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21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6.xml"/><Relationship Id="rId1" Type="http://schemas.openxmlformats.org/officeDocument/2006/relationships/slideLayout" Target="../slideLayouts/slideLayout2.xml"/><Relationship Id="rId5" Type="http://schemas.openxmlformats.org/officeDocument/2006/relationships/image" Target="../media/image296.png"/><Relationship Id="rId4" Type="http://schemas.openxmlformats.org/officeDocument/2006/relationships/image" Target="../media/image295.png"/></Relationships>
</file>

<file path=ppt/slides/_rels/slide21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299.png"/><Relationship Id="rId4" Type="http://schemas.openxmlformats.org/officeDocument/2006/relationships/image" Target="../media/image298.png"/></Relationships>
</file>

<file path=ppt/slides/_rels/slide21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30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220.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png"/></Relationships>
</file>

<file path=ppt/slides/_rels/slide221.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20.xml"/><Relationship Id="rId1" Type="http://schemas.openxmlformats.org/officeDocument/2006/relationships/slideLayout" Target="../slideLayouts/slideLayout2.xml"/><Relationship Id="rId5" Type="http://schemas.openxmlformats.org/officeDocument/2006/relationships/image" Target="../media/image308.png"/><Relationship Id="rId4" Type="http://schemas.openxmlformats.org/officeDocument/2006/relationships/image" Target="../media/image307.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2.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34.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3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312.jpeg"/><Relationship Id="rId4" Type="http://schemas.openxmlformats.org/officeDocument/2006/relationships/image" Target="../media/image311.png"/></Relationships>
</file>

<file path=ppt/slides/_rels/slide23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35.xml"/><Relationship Id="rId1" Type="http://schemas.openxmlformats.org/officeDocument/2006/relationships/slideLayout" Target="../slideLayouts/slideLayout2.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2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6.xml"/><Relationship Id="rId1" Type="http://schemas.openxmlformats.org/officeDocument/2006/relationships/slideLayout" Target="../slideLayouts/slideLayout2.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23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321.png"/><Relationship Id="rId4" Type="http://schemas.openxmlformats.org/officeDocument/2006/relationships/image" Target="../media/image320.png"/></Relationships>
</file>

<file path=ppt/slides/_rels/slide239.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4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24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40.xml"/><Relationship Id="rId1" Type="http://schemas.openxmlformats.org/officeDocument/2006/relationships/slideLayout" Target="../slideLayouts/slideLayout2.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242.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image" Target="../media/image330.jpeg"/><Relationship Id="rId7" Type="http://schemas.openxmlformats.org/officeDocument/2006/relationships/image" Target="../media/image334.png"/><Relationship Id="rId2" Type="http://schemas.openxmlformats.org/officeDocument/2006/relationships/notesSlide" Target="../notesSlides/notesSlide242.xml"/><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24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245.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246.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45.xml"/><Relationship Id="rId1" Type="http://schemas.openxmlformats.org/officeDocument/2006/relationships/slideLayout" Target="../slideLayouts/slideLayout2.xml"/><Relationship Id="rId5" Type="http://schemas.openxmlformats.org/officeDocument/2006/relationships/image" Target="../media/image341.png"/><Relationship Id="rId4" Type="http://schemas.openxmlformats.org/officeDocument/2006/relationships/image" Target="../media/image340.pn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345.png"/><Relationship Id="rId4" Type="http://schemas.openxmlformats.org/officeDocument/2006/relationships/image" Target="../media/image344.png"/></Relationships>
</file>

<file path=ppt/slides/_rels/slide257.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8.png"/><Relationship Id="rId5" Type="http://schemas.openxmlformats.org/officeDocument/2006/relationships/diagramQuickStyle" Target="../diagrams/quickStyle2.xml"/><Relationship Id="rId10" Type="http://schemas.openxmlformats.org/officeDocument/2006/relationships/image" Target="../media/image37.png"/><Relationship Id="rId4" Type="http://schemas.openxmlformats.org/officeDocument/2006/relationships/diagramLayout" Target="../diagrams/layout2.xml"/><Relationship Id="rId9" Type="http://schemas.openxmlformats.org/officeDocument/2006/relationships/image" Target="../media/image36.png"/></Relationships>
</file>

<file path=ppt/slides/_rels/slide260.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26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60.xml"/><Relationship Id="rId1"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26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359.gif"/><Relationship Id="rId4" Type="http://schemas.openxmlformats.org/officeDocument/2006/relationships/image" Target="../media/image358.gif"/></Relationships>
</file>

<file path=ppt/slides/_rels/slide26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62.xml"/><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264.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363.png"/><Relationship Id="rId4" Type="http://schemas.openxmlformats.org/officeDocument/2006/relationships/image" Target="../media/image362.png"/></Relationships>
</file>

<file path=ppt/slides/_rels/slide265.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365.png"/><Relationship Id="rId4" Type="http://schemas.openxmlformats.org/officeDocument/2006/relationships/image" Target="../media/image358.gif"/></Relationships>
</file>

<file path=ppt/slides/_rels/slide26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65.xml"/><Relationship Id="rId1" Type="http://schemas.openxmlformats.org/officeDocument/2006/relationships/slideLayout" Target="../slideLayouts/slideLayout2.xml"/><Relationship Id="rId6" Type="http://schemas.openxmlformats.org/officeDocument/2006/relationships/image" Target="../media/image359.gif"/><Relationship Id="rId5" Type="http://schemas.openxmlformats.org/officeDocument/2006/relationships/image" Target="../media/image365.png"/><Relationship Id="rId4" Type="http://schemas.openxmlformats.org/officeDocument/2006/relationships/image" Target="../media/image358.gif"/></Relationships>
</file>

<file path=ppt/slides/_rels/slide267.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367.png"/></Relationships>
</file>

<file path=ppt/slides/_rels/slide26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7.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6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0.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271.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image" Target="../media/image372.png"/></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image" Target="../media/image375.png"/><Relationship Id="rId4" Type="http://schemas.openxmlformats.org/officeDocument/2006/relationships/image" Target="../media/image374.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video" Target="https://www.youtube.com/embed/bzpJJYF_tKY" TargetMode="External"/><Relationship Id="rId5" Type="http://schemas.openxmlformats.org/officeDocument/2006/relationships/image" Target="../media/image376.jpeg"/><Relationship Id="rId4" Type="http://schemas.openxmlformats.org/officeDocument/2006/relationships/hyperlink" Target="https://www.youtube.com/watch?v=bzpJJYF_tKY" TargetMode="External"/></Relationships>
</file>

<file path=ppt/slides/_rels/slide275.xml.rels><?xml version="1.0" encoding="UTF-8" standalone="yes"?>
<Relationships xmlns="http://schemas.openxmlformats.org/package/2006/relationships"><Relationship Id="rId3" Type="http://schemas.openxmlformats.org/officeDocument/2006/relationships/hyperlink" Target="http://www.npsf.org/askme3" TargetMode="External"/><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276.xml"/><Relationship Id="rId1" Type="http://schemas.openxmlformats.org/officeDocument/2006/relationships/slideLayout" Target="../slideLayouts/slideLayout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278.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277.xml"/><Relationship Id="rId1" Type="http://schemas.openxmlformats.org/officeDocument/2006/relationships/slideLayout" Target="../slideLayouts/slideLayout2.xml"/><Relationship Id="rId5" Type="http://schemas.openxmlformats.org/officeDocument/2006/relationships/image" Target="../media/image384.png"/><Relationship Id="rId4" Type="http://schemas.openxmlformats.org/officeDocument/2006/relationships/image" Target="../media/image383.png"/></Relationships>
</file>

<file path=ppt/slides/_rels/slide279.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385.png"/><Relationship Id="rId7" Type="http://schemas.openxmlformats.org/officeDocument/2006/relationships/image" Target="../media/image388.png"/><Relationship Id="rId2" Type="http://schemas.openxmlformats.org/officeDocument/2006/relationships/notesSlide" Target="../notesSlides/notesSlide278.xml"/><Relationship Id="rId1" Type="http://schemas.openxmlformats.org/officeDocument/2006/relationships/slideLayout" Target="../slideLayouts/slideLayout2.xml"/><Relationship Id="rId6" Type="http://schemas.openxmlformats.org/officeDocument/2006/relationships/image" Target="../media/image382.png"/><Relationship Id="rId5" Type="http://schemas.openxmlformats.org/officeDocument/2006/relationships/image" Target="../media/image387.png"/><Relationship Id="rId4" Type="http://schemas.openxmlformats.org/officeDocument/2006/relationships/image" Target="../media/image38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0.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385.png"/><Relationship Id="rId7" Type="http://schemas.openxmlformats.org/officeDocument/2006/relationships/image" Target="../media/image388.png"/><Relationship Id="rId2" Type="http://schemas.openxmlformats.org/officeDocument/2006/relationships/notesSlide" Target="../notesSlides/notesSlide279.xml"/><Relationship Id="rId1" Type="http://schemas.openxmlformats.org/officeDocument/2006/relationships/slideLayout" Target="../slideLayouts/slideLayout2.xml"/><Relationship Id="rId6" Type="http://schemas.openxmlformats.org/officeDocument/2006/relationships/image" Target="../media/image382.png"/><Relationship Id="rId5" Type="http://schemas.openxmlformats.org/officeDocument/2006/relationships/image" Target="../media/image387.png"/><Relationship Id="rId4" Type="http://schemas.openxmlformats.org/officeDocument/2006/relationships/image" Target="../media/image386.png"/></Relationships>
</file>

<file path=ppt/slides/_rels/slide281.xml.rels><?xml version="1.0" encoding="UTF-8" standalone="yes"?>
<Relationships xmlns="http://schemas.openxmlformats.org/package/2006/relationships"><Relationship Id="rId8" Type="http://schemas.openxmlformats.org/officeDocument/2006/relationships/image" Target="../media/image391.jpeg"/><Relationship Id="rId3" Type="http://schemas.openxmlformats.org/officeDocument/2006/relationships/image" Target="../media/image382.png"/><Relationship Id="rId7" Type="http://schemas.openxmlformats.org/officeDocument/2006/relationships/image" Target="../media/image390.png"/><Relationship Id="rId2" Type="http://schemas.openxmlformats.org/officeDocument/2006/relationships/notesSlide" Target="../notesSlides/notesSlide280.xml"/><Relationship Id="rId1" Type="http://schemas.openxmlformats.org/officeDocument/2006/relationships/slideLayout" Target="../slideLayouts/slideLayout2.xml"/><Relationship Id="rId6" Type="http://schemas.openxmlformats.org/officeDocument/2006/relationships/image" Target="../media/image389.png"/><Relationship Id="rId5" Type="http://schemas.openxmlformats.org/officeDocument/2006/relationships/image" Target="../media/image384.png"/><Relationship Id="rId4" Type="http://schemas.openxmlformats.org/officeDocument/2006/relationships/image" Target="../media/image383.png"/></Relationships>
</file>

<file path=ppt/slides/_rels/slide282.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281.xml"/><Relationship Id="rId1" Type="http://schemas.openxmlformats.org/officeDocument/2006/relationships/slideLayout" Target="../slideLayouts/slideLayout2.xml"/><Relationship Id="rId5" Type="http://schemas.openxmlformats.org/officeDocument/2006/relationships/image" Target="../media/image394.png"/><Relationship Id="rId4" Type="http://schemas.openxmlformats.org/officeDocument/2006/relationships/image" Target="../media/image393.png"/></Relationships>
</file>

<file path=ppt/slides/_rels/slide283.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image" Target="../media/image397.png"/></Relationships>
</file>

<file path=ppt/slides/_rels/slide285.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84.xml"/><Relationship Id="rId1" Type="http://schemas.openxmlformats.org/officeDocument/2006/relationships/slideLayout" Target="../slideLayouts/slideLayout2.xml"/><Relationship Id="rId5" Type="http://schemas.openxmlformats.org/officeDocument/2006/relationships/image" Target="../media/image359.gif"/><Relationship Id="rId4" Type="http://schemas.openxmlformats.org/officeDocument/2006/relationships/image" Target="../media/image358.gif"/></Relationships>
</file>

<file path=ppt/slides/_rels/slide286.xml.rels><?xml version="1.0" encoding="UTF-8" standalone="yes"?>
<Relationships xmlns="http://schemas.openxmlformats.org/package/2006/relationships"><Relationship Id="rId3" Type="http://schemas.openxmlformats.org/officeDocument/2006/relationships/image" Target="../media/image398.JP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hyperlink" Target="http://healthaffairs.org/blog/2008/11/19/language-culture-and-medical-tragedy-the-case-of-willie-ramirez/" TargetMode="External"/><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296.xml"/><Relationship Id="rId1" Type="http://schemas.openxmlformats.org/officeDocument/2006/relationships/slideLayout" Target="../slideLayouts/slideLayout4.xml"/></Relationships>
</file>

<file path=ppt/slides/_rels/slide29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00.png"/><Relationship Id="rId7" Type="http://schemas.openxmlformats.org/officeDocument/2006/relationships/diagramColors" Target="../diagrams/colors20.xml"/><Relationship Id="rId12" Type="http://schemas.openxmlformats.org/officeDocument/2006/relationships/image" Target="../media/image403.png"/><Relationship Id="rId2" Type="http://schemas.openxmlformats.org/officeDocument/2006/relationships/notesSlide" Target="../notesSlides/notesSlide297.xml"/><Relationship Id="rId1" Type="http://schemas.openxmlformats.org/officeDocument/2006/relationships/slideLayout" Target="../slideLayouts/slideLayout4.xml"/><Relationship Id="rId6" Type="http://schemas.openxmlformats.org/officeDocument/2006/relationships/diagramQuickStyle" Target="../diagrams/quickStyle20.xml"/><Relationship Id="rId11" Type="http://schemas.openxmlformats.org/officeDocument/2006/relationships/image" Target="../media/image84.png"/><Relationship Id="rId5" Type="http://schemas.openxmlformats.org/officeDocument/2006/relationships/diagramLayout" Target="../diagrams/layout20.xml"/><Relationship Id="rId10" Type="http://schemas.openxmlformats.org/officeDocument/2006/relationships/image" Target="../media/image402.png"/><Relationship Id="rId4" Type="http://schemas.openxmlformats.org/officeDocument/2006/relationships/diagramData" Target="../diagrams/data20.xml"/><Relationship Id="rId9" Type="http://schemas.openxmlformats.org/officeDocument/2006/relationships/image" Target="../media/image401.png"/></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00.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299.xml"/><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300.xml"/><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301.xml"/><Relationship Id="rId1" Type="http://schemas.openxmlformats.org/officeDocument/2006/relationships/slideLayout" Target="../slideLayouts/slideLayout4.xml"/><Relationship Id="rId4" Type="http://schemas.openxmlformats.org/officeDocument/2006/relationships/image" Target="../media/image406.png"/></Relationships>
</file>

<file path=ppt/slides/_rels/slide303.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302.xml"/><Relationship Id="rId1" Type="http://schemas.openxmlformats.org/officeDocument/2006/relationships/slideLayout" Target="../slideLayouts/slideLayout4.xml"/><Relationship Id="rId6" Type="http://schemas.openxmlformats.org/officeDocument/2006/relationships/image" Target="../media/image409.png"/><Relationship Id="rId5" Type="http://schemas.openxmlformats.org/officeDocument/2006/relationships/image" Target="../media/image408.png"/><Relationship Id="rId4" Type="http://schemas.openxmlformats.org/officeDocument/2006/relationships/image" Target="../media/image373.png"/></Relationships>
</file>

<file path=ppt/slides/_rels/slide304.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03.xml"/><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8" Type="http://schemas.openxmlformats.org/officeDocument/2006/relationships/image" Target="../media/image416.png"/><Relationship Id="rId3" Type="http://schemas.openxmlformats.org/officeDocument/2006/relationships/image" Target="../media/image411.png"/><Relationship Id="rId7" Type="http://schemas.openxmlformats.org/officeDocument/2006/relationships/image" Target="../media/image415.png"/><Relationship Id="rId2" Type="http://schemas.openxmlformats.org/officeDocument/2006/relationships/notesSlide" Target="../notesSlides/notesSlide304.xml"/><Relationship Id="rId1" Type="http://schemas.openxmlformats.org/officeDocument/2006/relationships/slideLayout" Target="../slideLayouts/slideLayout4.xml"/><Relationship Id="rId6" Type="http://schemas.openxmlformats.org/officeDocument/2006/relationships/image" Target="../media/image414.png"/><Relationship Id="rId5" Type="http://schemas.openxmlformats.org/officeDocument/2006/relationships/image" Target="../media/image413.png"/><Relationship Id="rId4" Type="http://schemas.openxmlformats.org/officeDocument/2006/relationships/image" Target="../media/image412.png"/></Relationships>
</file>

<file path=ppt/slides/_rels/slide306.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305.xml"/><Relationship Id="rId1" Type="http://schemas.openxmlformats.org/officeDocument/2006/relationships/slideLayout" Target="../slideLayouts/slideLayout4.xml"/><Relationship Id="rId5" Type="http://schemas.openxmlformats.org/officeDocument/2006/relationships/image" Target="../media/image413.png"/><Relationship Id="rId4" Type="http://schemas.openxmlformats.org/officeDocument/2006/relationships/image" Target="../media/image412.png"/></Relationships>
</file>

<file path=ppt/slides/_rels/slide3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6.xml"/><Relationship Id="rId1" Type="http://schemas.openxmlformats.org/officeDocument/2006/relationships/slideLayout" Target="../slideLayouts/slideLayout4.xml"/><Relationship Id="rId4" Type="http://schemas.openxmlformats.org/officeDocument/2006/relationships/image" Target="../media/image417.jpeg"/></Relationships>
</file>

<file path=ppt/slides/_rels/slide308.xml.rels><?xml version="1.0" encoding="UTF-8" standalone="yes"?>
<Relationships xmlns="http://schemas.openxmlformats.org/package/2006/relationships"><Relationship Id="rId3" Type="http://schemas.openxmlformats.org/officeDocument/2006/relationships/image" Target="../media/image418.jpeg"/><Relationship Id="rId7" Type="http://schemas.openxmlformats.org/officeDocument/2006/relationships/image" Target="../media/image416.png"/><Relationship Id="rId2" Type="http://schemas.openxmlformats.org/officeDocument/2006/relationships/notesSlide" Target="../notesSlides/notesSlide307.xml"/><Relationship Id="rId1" Type="http://schemas.openxmlformats.org/officeDocument/2006/relationships/slideLayout" Target="../slideLayouts/slideLayout4.xml"/><Relationship Id="rId6" Type="http://schemas.openxmlformats.org/officeDocument/2006/relationships/image" Target="../media/image420.png"/><Relationship Id="rId5" Type="http://schemas.openxmlformats.org/officeDocument/2006/relationships/image" Target="../media/image414.png"/><Relationship Id="rId4" Type="http://schemas.openxmlformats.org/officeDocument/2006/relationships/image" Target="../media/image419.png"/></Relationships>
</file>

<file path=ppt/slides/_rels/slide309.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8.xml"/><Relationship Id="rId1" Type="http://schemas.openxmlformats.org/officeDocument/2006/relationships/slideLayout" Target="../slideLayouts/slideLayout4.xml"/><Relationship Id="rId6" Type="http://schemas.openxmlformats.org/officeDocument/2006/relationships/diagramColors" Target="../diagrams/colors21.xml"/><Relationship Id="rId11" Type="http://schemas.openxmlformats.org/officeDocument/2006/relationships/image" Target="../media/image424.png"/><Relationship Id="rId5" Type="http://schemas.openxmlformats.org/officeDocument/2006/relationships/diagramQuickStyle" Target="../diagrams/quickStyle21.xml"/><Relationship Id="rId10" Type="http://schemas.openxmlformats.org/officeDocument/2006/relationships/image" Target="../media/image423.png"/><Relationship Id="rId4" Type="http://schemas.openxmlformats.org/officeDocument/2006/relationships/diagramLayout" Target="../diagrams/layout21.xml"/><Relationship Id="rId9" Type="http://schemas.openxmlformats.org/officeDocument/2006/relationships/image" Target="../media/image422.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0.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notesSlide" Target="../notesSlides/notesSlide309.xml"/><Relationship Id="rId1" Type="http://schemas.openxmlformats.org/officeDocument/2006/relationships/slideLayout" Target="../slideLayouts/slideLayout4.xml"/><Relationship Id="rId6" Type="http://schemas.openxmlformats.org/officeDocument/2006/relationships/image" Target="../media/image427.png"/><Relationship Id="rId5" Type="http://schemas.openxmlformats.org/officeDocument/2006/relationships/image" Target="../media/image426.png"/><Relationship Id="rId4" Type="http://schemas.microsoft.com/office/2007/relationships/hdphoto" Target="../media/hdphoto1.wdp"/></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20.xml"/><Relationship Id="rId1" Type="http://schemas.openxmlformats.org/officeDocument/2006/relationships/slideLayout" Target="../slideLayouts/slideLayout2.xml"/><Relationship Id="rId4" Type="http://schemas.openxmlformats.org/officeDocument/2006/relationships/image" Target="../media/image429.png"/></Relationships>
</file>

<file path=ppt/slides/_rels/slide322.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21.xml"/><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32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24.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notesSlide" Target="../notesSlides/notesSlide329.xml"/><Relationship Id="rId1" Type="http://schemas.openxmlformats.org/officeDocument/2006/relationships/slideLayout" Target="../slideLayouts/slideLayout2.xml"/><Relationship Id="rId5" Type="http://schemas.openxmlformats.org/officeDocument/2006/relationships/image" Target="../media/image439.PNG"/><Relationship Id="rId4" Type="http://schemas.openxmlformats.org/officeDocument/2006/relationships/image" Target="../media/image438.PNG"/></Relationships>
</file>

<file path=ppt/slides/_rels/slide331.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441.jpeg"/></Relationships>
</file>

<file path=ppt/slides/_rels/slide332.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444.png"/></Relationships>
</file>

<file path=ppt/slides/_rels/slide334.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334.xml"/><Relationship Id="rId1" Type="http://schemas.openxmlformats.org/officeDocument/2006/relationships/slideLayout" Target="../slideLayouts/slideLayout2.xml"/><Relationship Id="rId5" Type="http://schemas.openxmlformats.org/officeDocument/2006/relationships/image" Target="../media/image448.png"/><Relationship Id="rId4" Type="http://schemas.openxmlformats.org/officeDocument/2006/relationships/image" Target="../media/image447.png"/></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6.xml"/><Relationship Id="rId1" Type="http://schemas.openxmlformats.org/officeDocument/2006/relationships/slideLayout" Target="../slideLayouts/slideLayout2.xml"/><Relationship Id="rId4" Type="http://schemas.openxmlformats.org/officeDocument/2006/relationships/image" Target="../media/image449.png"/></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0.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notesSlide" Target="../notesSlides/notesSlide344.xml"/><Relationship Id="rId1" Type="http://schemas.openxmlformats.org/officeDocument/2006/relationships/slideLayout" Target="../slideLayouts/slideLayout2.xml"/><Relationship Id="rId4" Type="http://schemas.openxmlformats.org/officeDocument/2006/relationships/image" Target="../media/image457.png"/></Relationships>
</file>

<file path=ppt/slides/_rels/slide346.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464.PNG"/><Relationship Id="rId2" Type="http://schemas.openxmlformats.org/officeDocument/2006/relationships/notesSlide" Target="../notesSlides/notesSlide348.xml"/><Relationship Id="rId1" Type="http://schemas.openxmlformats.org/officeDocument/2006/relationships/slideLayout" Target="../slideLayouts/slideLayout2.xml"/><Relationship Id="rId6" Type="http://schemas.openxmlformats.org/officeDocument/2006/relationships/image" Target="../media/image463.png"/><Relationship Id="rId5" Type="http://schemas.openxmlformats.org/officeDocument/2006/relationships/image" Target="../media/image462.png"/><Relationship Id="rId4" Type="http://schemas.openxmlformats.org/officeDocument/2006/relationships/image" Target="../media/image461.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notesSlide" Target="../notesSlides/notesSlide355.xml"/><Relationship Id="rId1" Type="http://schemas.openxmlformats.org/officeDocument/2006/relationships/slideLayout" Target="../slideLayouts/slideLayout2.xml"/><Relationship Id="rId5" Type="http://schemas.openxmlformats.org/officeDocument/2006/relationships/image" Target="../media/image467.png"/><Relationship Id="rId4" Type="http://schemas.openxmlformats.org/officeDocument/2006/relationships/image" Target="../media/image466.png"/></Relationships>
</file>

<file path=ppt/slides/_rels/slide357.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57.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59.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469.png"/><Relationship Id="rId7" Type="http://schemas.openxmlformats.org/officeDocument/2006/relationships/image" Target="../media/image473.png"/><Relationship Id="rId2" Type="http://schemas.openxmlformats.org/officeDocument/2006/relationships/notesSlide" Target="../notesSlides/notesSlide358.xml"/><Relationship Id="rId1" Type="http://schemas.openxmlformats.org/officeDocument/2006/relationships/slideLayout" Target="../slideLayouts/slideLayout2.xml"/><Relationship Id="rId6" Type="http://schemas.openxmlformats.org/officeDocument/2006/relationships/image" Target="../media/image472.png"/><Relationship Id="rId5" Type="http://schemas.openxmlformats.org/officeDocument/2006/relationships/image" Target="../media/image471.png"/><Relationship Id="rId4" Type="http://schemas.openxmlformats.org/officeDocument/2006/relationships/image" Target="../media/image47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6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59.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6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60.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8" Type="http://schemas.openxmlformats.org/officeDocument/2006/relationships/image" Target="../media/image481.png"/><Relationship Id="rId3" Type="http://schemas.openxmlformats.org/officeDocument/2006/relationships/image" Target="../media/image476.png"/><Relationship Id="rId7" Type="http://schemas.openxmlformats.org/officeDocument/2006/relationships/image" Target="../media/image480.png"/><Relationship Id="rId2" Type="http://schemas.openxmlformats.org/officeDocument/2006/relationships/notesSlide" Target="../notesSlides/notesSlide364.xml"/><Relationship Id="rId1" Type="http://schemas.openxmlformats.org/officeDocument/2006/relationships/slideLayout" Target="../slideLayouts/slideLayout2.xml"/><Relationship Id="rId6" Type="http://schemas.openxmlformats.org/officeDocument/2006/relationships/image" Target="../media/image479.png"/><Relationship Id="rId5" Type="http://schemas.openxmlformats.org/officeDocument/2006/relationships/image" Target="../media/image478.png"/><Relationship Id="rId4" Type="http://schemas.openxmlformats.org/officeDocument/2006/relationships/image" Target="../media/image477.png"/></Relationships>
</file>

<file path=ppt/slides/_rels/slide366.xml.rels><?xml version="1.0" encoding="UTF-8" standalone="yes"?>
<Relationships xmlns="http://schemas.openxmlformats.org/package/2006/relationships"><Relationship Id="rId3" Type="http://schemas.openxmlformats.org/officeDocument/2006/relationships/image" Target="../media/image482.jpeg"/><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6.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6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67.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6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68.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0.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notesSlide" Target="../notesSlides/notesSlide369.xml"/><Relationship Id="rId1" Type="http://schemas.openxmlformats.org/officeDocument/2006/relationships/slideLayout" Target="../slideLayouts/slideLayout2.xml"/><Relationship Id="rId6" Type="http://schemas.openxmlformats.org/officeDocument/2006/relationships/image" Target="../media/image486.png"/><Relationship Id="rId5" Type="http://schemas.openxmlformats.org/officeDocument/2006/relationships/image" Target="../media/image485.png"/><Relationship Id="rId4" Type="http://schemas.openxmlformats.org/officeDocument/2006/relationships/image" Target="../media/image484.png"/></Relationships>
</file>

<file path=ppt/slides/_rels/slide371.xml.rels><?xml version="1.0" encoding="UTF-8" standalone="yes"?>
<Relationships xmlns="http://schemas.openxmlformats.org/package/2006/relationships"><Relationship Id="rId3" Type="http://schemas.openxmlformats.org/officeDocument/2006/relationships/image" Target="../media/image487.jpg"/><Relationship Id="rId2" Type="http://schemas.openxmlformats.org/officeDocument/2006/relationships/notesSlide" Target="../notesSlides/notesSlide370.xml"/><Relationship Id="rId1" Type="http://schemas.openxmlformats.org/officeDocument/2006/relationships/slideLayout" Target="../slideLayouts/slideLayout2.xml"/><Relationship Id="rId5" Type="http://schemas.openxmlformats.org/officeDocument/2006/relationships/image" Target="../media/image489.jpeg"/><Relationship Id="rId4" Type="http://schemas.openxmlformats.org/officeDocument/2006/relationships/image" Target="../media/image488.jpeg"/></Relationships>
</file>

<file path=ppt/slides/_rels/slide372.xml.rels><?xml version="1.0" encoding="UTF-8" standalone="yes"?>
<Relationships xmlns="http://schemas.openxmlformats.org/package/2006/relationships"><Relationship Id="rId3" Type="http://schemas.openxmlformats.org/officeDocument/2006/relationships/image" Target="../media/image490.jpeg"/><Relationship Id="rId2" Type="http://schemas.openxmlformats.org/officeDocument/2006/relationships/notesSlide" Target="../notesSlides/notesSlide371.xml"/><Relationship Id="rId1" Type="http://schemas.openxmlformats.org/officeDocument/2006/relationships/slideLayout" Target="../slideLayouts/slideLayout2.xml"/><Relationship Id="rId4" Type="http://schemas.openxmlformats.org/officeDocument/2006/relationships/image" Target="../media/image491.png"/></Relationships>
</file>

<file path=ppt/slides/_rels/slide373.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notesSlide" Target="../notesSlides/notesSlide373.xml"/><Relationship Id="rId1" Type="http://schemas.openxmlformats.org/officeDocument/2006/relationships/slideLayout" Target="../slideLayouts/slideLayout2.xml"/><Relationship Id="rId6" Type="http://schemas.openxmlformats.org/officeDocument/2006/relationships/image" Target="../media/image496.png"/><Relationship Id="rId5" Type="http://schemas.openxmlformats.org/officeDocument/2006/relationships/image" Target="../media/image495.png"/><Relationship Id="rId4" Type="http://schemas.openxmlformats.org/officeDocument/2006/relationships/image" Target="../media/image494.png"/></Relationships>
</file>

<file path=ppt/slides/_rels/slide375.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374.xml"/><Relationship Id="rId1" Type="http://schemas.openxmlformats.org/officeDocument/2006/relationships/slideLayout" Target="../slideLayouts/slideLayout2.xml"/><Relationship Id="rId4" Type="http://schemas.openxmlformats.org/officeDocument/2006/relationships/image" Target="../media/image454.png"/></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notesSlide" Target="../notesSlides/notesSlide376.xml"/><Relationship Id="rId1" Type="http://schemas.openxmlformats.org/officeDocument/2006/relationships/slideLayout" Target="../slideLayouts/slideLayout2.xml"/><Relationship Id="rId6" Type="http://schemas.openxmlformats.org/officeDocument/2006/relationships/image" Target="../media/image501.png"/><Relationship Id="rId5" Type="http://schemas.openxmlformats.org/officeDocument/2006/relationships/image" Target="../media/image500.jpg"/><Relationship Id="rId4" Type="http://schemas.openxmlformats.org/officeDocument/2006/relationships/image" Target="../media/image499.png"/></Relationships>
</file>

<file path=ppt/slides/_rels/slide378.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notesSlide" Target="../notesSlides/notesSlide377.xml"/><Relationship Id="rId1" Type="http://schemas.openxmlformats.org/officeDocument/2006/relationships/slideLayout" Target="../slideLayouts/slideLayout2.xml"/><Relationship Id="rId4" Type="http://schemas.openxmlformats.org/officeDocument/2006/relationships/image" Target="../media/image503.jpeg"/></Relationships>
</file>

<file path=ppt/slides/_rels/slide379.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notesSlide" Target="../notesSlides/notesSlide378.xml"/><Relationship Id="rId1" Type="http://schemas.openxmlformats.org/officeDocument/2006/relationships/slideLayout" Target="../slideLayouts/slideLayout2.xml"/><Relationship Id="rId5" Type="http://schemas.openxmlformats.org/officeDocument/2006/relationships/image" Target="../media/image497.png"/><Relationship Id="rId4" Type="http://schemas.openxmlformats.org/officeDocument/2006/relationships/image" Target="../media/image50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atalog.archives.gov/id/95613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ensus.gov/quickfact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nam.edu/wp-content/uploads/2017/01/Harnessing-Evidence-and-"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8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D72EC-428A-CF56-A70D-797217B3CACF}"/>
            </a:ext>
          </a:extLst>
        </p:cNvPr>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8EE40C4C-38D1-8CB9-B6FA-415A345113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6"/>
          <a:stretch/>
        </p:blipFill>
        <p:spPr bwMode="auto">
          <a:xfrm>
            <a:off x="358097" y="1132219"/>
            <a:ext cx="2066449" cy="7529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B80AEB19-2C17-DAFF-4FCC-D8C504CDBD47}"/>
              </a:ext>
            </a:extLst>
          </p:cNvPr>
          <p:cNvSpPr txBox="1"/>
          <p:nvPr/>
        </p:nvSpPr>
        <p:spPr>
          <a:xfrm>
            <a:off x="358097" y="2016786"/>
            <a:ext cx="7848308" cy="3880999"/>
          </a:xfrm>
          <a:prstGeom prst="rect">
            <a:avLst/>
          </a:prstGeom>
          <a:noFill/>
        </p:spPr>
        <p:txBody>
          <a:bodyPr wrap="square" rtlCol="0">
            <a:spAutoFit/>
          </a:bodyPr>
          <a:lstStyle/>
          <a:p>
            <a:pPr defTabSz="685800">
              <a:lnSpc>
                <a:spcPct val="107000"/>
              </a:lnSpc>
              <a:spcAft>
                <a:spcPts val="600"/>
              </a:spcAft>
            </a:pPr>
            <a:r>
              <a:rPr lang="en-US" sz="9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This content may be used or adapted for noncommercial, educational purposes only. Please use the following citation:</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George Washington University Cancer Center TAP. (2020). </a:t>
            </a:r>
            <a:r>
              <a:rPr lang="en-US" sz="1350" i="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Together, Equitable, Accessible, Meaningful (TEAM) Training </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[PowerPoint Slides]. GWU Cancer Center TAP. </a:t>
            </a:r>
            <a:r>
              <a:rPr lang="en-US" sz="135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https://cme.smhs.gwu.edu/gw-cancer-center-/content/together-equitable-accessible-meaningful-team-training#group-tabs-node-course-default1</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This content was adapted from the GW Cancer Center the Oncology Patient Navigation Training: The Fundamentals (PI: Pratt-Chapman) developed and maintained by CDC cooperative agreements #NU38DP004972, #5NU58DP006461 and #NU58DP007539. The content added, changed, or adapted by our organization do not necessarily represent the views of the GW Cancer Center or the CDC.</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If you have any questions about the following material or would like permission to use this material, please contact </a:t>
            </a:r>
            <a:r>
              <a:rPr lang="en-US" sz="135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cancercontrol@gwu.edu</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endParaRPr lang="en-US" sz="9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62721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the Training</a:t>
            </a:r>
          </a:p>
        </p:txBody>
      </p:sp>
      <p:sp>
        <p:nvSpPr>
          <p:cNvPr id="3" name="Content Placeholder 2"/>
          <p:cNvSpPr>
            <a:spLocks noGrp="1"/>
          </p:cNvSpPr>
          <p:nvPr>
            <p:ph idx="1"/>
          </p:nvPr>
        </p:nvSpPr>
        <p:spPr/>
        <p:txBody>
          <a:bodyPr>
            <a:normAutofit lnSpcReduction="10000"/>
          </a:bodyPr>
          <a:lstStyle/>
          <a:p>
            <a:r>
              <a:rPr lang="en-US" dirty="0"/>
              <a:t>Module 1: Patient Engagement </a:t>
            </a:r>
          </a:p>
          <a:p>
            <a:r>
              <a:rPr lang="en-US" dirty="0"/>
              <a:t>Module 2: Barriers to Patient-Centered Interactions</a:t>
            </a:r>
          </a:p>
          <a:p>
            <a:r>
              <a:rPr lang="en-US" dirty="0"/>
              <a:t>Module 3: Intersectionality &amp; Spotlights on Underserved Communities</a:t>
            </a:r>
          </a:p>
          <a:p>
            <a:r>
              <a:rPr lang="en-US" dirty="0"/>
              <a:t>Module 4: Aids in Communication</a:t>
            </a:r>
          </a:p>
          <a:p>
            <a:r>
              <a:rPr lang="en-US" dirty="0"/>
              <a:t>Module 5: Strategies for Health Care Professionals and Organizations</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935437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468"/>
            <a:ext cx="8229600" cy="974034"/>
          </a:xfrm>
        </p:spPr>
        <p:txBody>
          <a:bodyPr>
            <a:normAutofit/>
          </a:bodyPr>
          <a:lstStyle/>
          <a:p>
            <a:r>
              <a:rPr lang="en-US" sz="3600" dirty="0">
                <a:solidFill>
                  <a:srgbClr val="004065"/>
                </a:solidFill>
              </a:rPr>
              <a:t>Health Equity</a:t>
            </a:r>
          </a:p>
        </p:txBody>
      </p:sp>
      <p:pic>
        <p:nvPicPr>
          <p:cNvPr id="1027" name="Picture 3" descr="\\SMHS-DFS.ead.gwu.edu\SMHS\GROUPS\gwci\LGBTQ Projects\Pfizer 2016-2018\Provider training\Online training\Slides\Lesson Images\3.1\Bridging the Care Gap-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 y="2036598"/>
            <a:ext cx="6791459" cy="2849480"/>
          </a:xfrm>
          <a:prstGeom prst="roundRect">
            <a:avLst/>
          </a:prstGeom>
          <a:noFill/>
          <a:extLst>
            <a:ext uri="{909E8E84-426E-40DD-AFC4-6F175D3DCCD1}">
              <a14:hiddenFill xmlns:a14="http://schemas.microsoft.com/office/drawing/2010/main">
                <a:solidFill>
                  <a:srgbClr val="FFFFFF"/>
                </a:solidFill>
              </a14:hiddenFill>
            </a:ext>
          </a:extLst>
        </p:spPr>
      </p:pic>
      <p:sp>
        <p:nvSpPr>
          <p:cNvPr id="13" name="Down Arrow 12"/>
          <p:cNvSpPr/>
          <p:nvPr/>
        </p:nvSpPr>
        <p:spPr>
          <a:xfrm rot="20190489">
            <a:off x="2663665" y="3087032"/>
            <a:ext cx="456452" cy="92115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604696" y="4500364"/>
            <a:ext cx="1221396" cy="147544"/>
          </a:xfrm>
          <a:prstGeom prst="rightArrow">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009355" y="2424645"/>
            <a:ext cx="2399897" cy="934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Health equity is a process, not an outcome</a:t>
            </a:r>
          </a:p>
        </p:txBody>
      </p:sp>
      <p:sp>
        <p:nvSpPr>
          <p:cNvPr id="16" name="Rounded Rectangle 15"/>
          <p:cNvSpPr/>
          <p:nvPr/>
        </p:nvSpPr>
        <p:spPr>
          <a:xfrm>
            <a:off x="5838667" y="2341816"/>
            <a:ext cx="2882153" cy="1032020"/>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Health disparities will be eliminated when health equity is achieved</a:t>
            </a:r>
          </a:p>
        </p:txBody>
      </p:sp>
      <p:sp>
        <p:nvSpPr>
          <p:cNvPr id="7" name="Rectangle 6"/>
          <p:cNvSpPr/>
          <p:nvPr/>
        </p:nvSpPr>
        <p:spPr>
          <a:xfrm>
            <a:off x="495368" y="1510988"/>
            <a:ext cx="8153263" cy="430887"/>
          </a:xfrm>
          <a:prstGeom prst="rect">
            <a:avLst/>
          </a:prstGeom>
        </p:spPr>
        <p:txBody>
          <a:bodyPr wrap="square">
            <a:spAutoFit/>
          </a:bodyPr>
          <a:lstStyle/>
          <a:p>
            <a:r>
              <a:rPr lang="en-US" sz="2200" dirty="0">
                <a:solidFill>
                  <a:srgbClr val="004065"/>
                </a:solidFill>
              </a:rPr>
              <a:t>“Assurance of the conditions for optimal health for all people.”</a:t>
            </a:r>
            <a:endParaRPr lang="en-US" sz="2200" dirty="0"/>
          </a:p>
        </p:txBody>
      </p:sp>
      <p:sp>
        <p:nvSpPr>
          <p:cNvPr id="10" name="Bent Arrow 9"/>
          <p:cNvSpPr/>
          <p:nvPr/>
        </p:nvSpPr>
        <p:spPr>
          <a:xfrm rot="1428631" flipV="1">
            <a:off x="2426217" y="4825158"/>
            <a:ext cx="692624" cy="624346"/>
          </a:xfrm>
          <a:prstGeom prst="bentArrow">
            <a:avLst>
              <a:gd name="adj1" fmla="val 12972"/>
              <a:gd name="adj2" fmla="val 20130"/>
              <a:gd name="adj3" fmla="val 25000"/>
              <a:gd name="adj4" fmla="val 8593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2974760" y="5044602"/>
            <a:ext cx="5206237" cy="1053245"/>
          </a:xfrm>
          <a:prstGeom prst="roundRect">
            <a:avLst/>
          </a:prstGeom>
          <a:solidFill>
            <a:srgbClr val="0096D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dirty="0">
                <a:solidFill>
                  <a:srgbClr val="004065"/>
                </a:solidFill>
              </a:rPr>
              <a:t>Value all individuals and populations equally</a:t>
            </a:r>
          </a:p>
          <a:p>
            <a:pPr marL="342900" indent="-342900">
              <a:buFont typeface="Arial" panose="020B0604020202020204" pitchFamily="34" charset="0"/>
              <a:buChar char="•"/>
            </a:pPr>
            <a:r>
              <a:rPr lang="en-US" dirty="0">
                <a:solidFill>
                  <a:srgbClr val="004065"/>
                </a:solidFill>
              </a:rPr>
              <a:t>Recognize and rectify historical injustices</a:t>
            </a:r>
          </a:p>
          <a:p>
            <a:pPr marL="342900" indent="-342900">
              <a:buFont typeface="Arial" panose="020B0604020202020204" pitchFamily="34" charset="0"/>
              <a:buChar char="•"/>
            </a:pPr>
            <a:r>
              <a:rPr lang="en-US" dirty="0">
                <a:solidFill>
                  <a:srgbClr val="004065"/>
                </a:solidFill>
              </a:rPr>
              <a:t>Provide resources according to need</a:t>
            </a:r>
            <a:endParaRPr lang="en-US" dirty="0"/>
          </a:p>
        </p:txBody>
      </p:sp>
      <p:sp>
        <p:nvSpPr>
          <p:cNvPr id="12" name="TextBox 11"/>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2014.</a:t>
            </a:r>
          </a:p>
        </p:txBody>
      </p:sp>
    </p:spTree>
    <p:extLst>
      <p:ext uri="{BB962C8B-B14F-4D97-AF65-F5344CB8AC3E}">
        <p14:creationId xmlns:p14="http://schemas.microsoft.com/office/powerpoint/2010/main" val="18100815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69" descr="equity-REV.png"/>
          <p:cNvPicPr/>
          <p:nvPr/>
        </p:nvPicPr>
        <p:blipFill rotWithShape="1">
          <a:blip r:embed="rId3">
            <a:alphaModFix/>
          </a:blip>
          <a:srcRect/>
          <a:stretch/>
        </p:blipFill>
        <p:spPr>
          <a:xfrm>
            <a:off x="1393779" y="1717863"/>
            <a:ext cx="6141287" cy="3697941"/>
          </a:xfrm>
          <a:prstGeom prst="rect">
            <a:avLst/>
          </a:prstGeom>
          <a:noFill/>
          <a:ln>
            <a:noFill/>
          </a:ln>
        </p:spPr>
      </p:pic>
      <p:sp>
        <p:nvSpPr>
          <p:cNvPr id="3" name="Rounded Rectangle 2"/>
          <p:cNvSpPr/>
          <p:nvPr/>
        </p:nvSpPr>
        <p:spPr>
          <a:xfrm>
            <a:off x="4688038" y="5319155"/>
            <a:ext cx="2663524" cy="628648"/>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Provide care based on each person’s need</a:t>
            </a:r>
          </a:p>
        </p:txBody>
      </p:sp>
      <p:sp>
        <p:nvSpPr>
          <p:cNvPr id="6" name="Rounded Rectangle 5"/>
          <p:cNvSpPr/>
          <p:nvPr/>
        </p:nvSpPr>
        <p:spPr>
          <a:xfrm>
            <a:off x="1613647" y="5329239"/>
            <a:ext cx="2584388" cy="618564"/>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Provide care the exact same way</a:t>
            </a:r>
          </a:p>
        </p:txBody>
      </p:sp>
      <p:sp>
        <p:nvSpPr>
          <p:cNvPr id="7" name="TextBox 6"/>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Shetty et al., 2016; National LGBT Cancer Network, </a:t>
            </a:r>
            <a:r>
              <a:rPr lang="en-US" sz="1000" dirty="0" err="1">
                <a:solidFill>
                  <a:schemeClr val="bg1">
                    <a:lumMod val="50000"/>
                  </a:schemeClr>
                </a:solidFill>
              </a:rPr>
              <a:t>n.d.</a:t>
            </a:r>
            <a:endParaRPr lang="en-US" sz="1000" dirty="0">
              <a:solidFill>
                <a:schemeClr val="bg1">
                  <a:lumMod val="50000"/>
                </a:schemeClr>
              </a:solidFill>
            </a:endParaRPr>
          </a:p>
        </p:txBody>
      </p:sp>
      <p:sp>
        <p:nvSpPr>
          <p:cNvPr id="2" name="Title 1"/>
          <p:cNvSpPr>
            <a:spLocks noGrp="1"/>
          </p:cNvSpPr>
          <p:nvPr>
            <p:ph type="title"/>
          </p:nvPr>
        </p:nvSpPr>
        <p:spPr>
          <a:xfrm>
            <a:off x="1393779" y="1673502"/>
            <a:ext cx="8229600" cy="824752"/>
          </a:xfrm>
        </p:spPr>
        <p:txBody>
          <a:bodyPr>
            <a:normAutofit/>
          </a:bodyPr>
          <a:lstStyle/>
          <a:p>
            <a:r>
              <a:rPr lang="en-US" sz="3600" b="0" dirty="0">
                <a:solidFill>
                  <a:srgbClr val="004065"/>
                </a:solidFill>
              </a:rPr>
              <a:t>Equality 		vs. 		Equity</a:t>
            </a:r>
          </a:p>
        </p:txBody>
      </p:sp>
      <p:sp>
        <p:nvSpPr>
          <p:cNvPr id="8" name="Title 1"/>
          <p:cNvSpPr txBox="1">
            <a:spLocks/>
          </p:cNvSpPr>
          <p:nvPr/>
        </p:nvSpPr>
        <p:spPr bwMode="auto">
          <a:xfrm>
            <a:off x="457200" y="699468"/>
            <a:ext cx="8229600" cy="974034"/>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700">
                <a:solidFill>
                  <a:srgbClr val="365F91"/>
                </a:solidFill>
                <a:latin typeface="Trebuchet MS" pitchFamily="34" charset="0"/>
              </a:defRPr>
            </a:lvl2pPr>
            <a:lvl3pPr algn="ctr" rtl="0" eaLnBrk="0" fontAlgn="base" hangingPunct="0">
              <a:spcBef>
                <a:spcPct val="0"/>
              </a:spcBef>
              <a:spcAft>
                <a:spcPct val="0"/>
              </a:spcAft>
              <a:defRPr sz="2700">
                <a:solidFill>
                  <a:srgbClr val="365F91"/>
                </a:solidFill>
                <a:latin typeface="Trebuchet MS" pitchFamily="34" charset="0"/>
              </a:defRPr>
            </a:lvl3pPr>
            <a:lvl4pPr algn="ctr" rtl="0" eaLnBrk="0" fontAlgn="base" hangingPunct="0">
              <a:spcBef>
                <a:spcPct val="0"/>
              </a:spcBef>
              <a:spcAft>
                <a:spcPct val="0"/>
              </a:spcAft>
              <a:defRPr sz="2700">
                <a:solidFill>
                  <a:srgbClr val="365F91"/>
                </a:solidFill>
                <a:latin typeface="Trebuchet MS" pitchFamily="34" charset="0"/>
              </a:defRPr>
            </a:lvl4pPr>
            <a:lvl5pPr algn="ctr" rtl="0" eaLnBrk="0" fontAlgn="base" hangingPunct="0">
              <a:spcBef>
                <a:spcPct val="0"/>
              </a:spcBef>
              <a:spcAft>
                <a:spcPct val="0"/>
              </a:spcAft>
              <a:defRPr sz="2700">
                <a:solidFill>
                  <a:srgbClr val="365F91"/>
                </a:solidFill>
                <a:latin typeface="Trebuchet MS" pitchFamily="34" charset="0"/>
              </a:defRPr>
            </a:lvl5pPr>
            <a:lvl6pPr marL="342900" algn="ctr" rtl="0" fontAlgn="base">
              <a:spcBef>
                <a:spcPct val="0"/>
              </a:spcBef>
              <a:spcAft>
                <a:spcPct val="0"/>
              </a:spcAft>
              <a:defRPr sz="3300">
                <a:solidFill>
                  <a:srgbClr val="365F91"/>
                </a:solidFill>
                <a:latin typeface="Arial" charset="0"/>
              </a:defRPr>
            </a:lvl6pPr>
            <a:lvl7pPr marL="685800" algn="ctr" rtl="0" fontAlgn="base">
              <a:spcBef>
                <a:spcPct val="0"/>
              </a:spcBef>
              <a:spcAft>
                <a:spcPct val="0"/>
              </a:spcAft>
              <a:defRPr sz="3300">
                <a:solidFill>
                  <a:srgbClr val="365F91"/>
                </a:solidFill>
                <a:latin typeface="Arial" charset="0"/>
              </a:defRPr>
            </a:lvl7pPr>
            <a:lvl8pPr marL="1028700" algn="ctr" rtl="0" fontAlgn="base">
              <a:spcBef>
                <a:spcPct val="0"/>
              </a:spcBef>
              <a:spcAft>
                <a:spcPct val="0"/>
              </a:spcAft>
              <a:defRPr sz="3300">
                <a:solidFill>
                  <a:srgbClr val="365F91"/>
                </a:solidFill>
                <a:latin typeface="Arial" charset="0"/>
              </a:defRPr>
            </a:lvl8pPr>
            <a:lvl9pPr marL="1371600" algn="ctr" rtl="0" fontAlgn="base">
              <a:spcBef>
                <a:spcPct val="0"/>
              </a:spcBef>
              <a:spcAft>
                <a:spcPct val="0"/>
              </a:spcAft>
              <a:defRPr sz="3300">
                <a:solidFill>
                  <a:srgbClr val="365F91"/>
                </a:solidFill>
                <a:latin typeface="Arial" charset="0"/>
              </a:defRPr>
            </a:lvl9pPr>
          </a:lstStyle>
          <a:p>
            <a:r>
              <a:rPr lang="en-US" sz="4000" kern="0">
                <a:solidFill>
                  <a:srgbClr val="004065"/>
                </a:solidFill>
              </a:rPr>
              <a:t>Health Equity</a:t>
            </a:r>
            <a:endParaRPr lang="en-US" sz="4000" kern="0" dirty="0">
              <a:solidFill>
                <a:srgbClr val="004065"/>
              </a:solidFill>
            </a:endParaRPr>
          </a:p>
        </p:txBody>
      </p:sp>
    </p:spTree>
    <p:extLst>
      <p:ext uri="{BB962C8B-B14F-4D97-AF65-F5344CB8AC3E}">
        <p14:creationId xmlns:p14="http://schemas.microsoft.com/office/powerpoint/2010/main" val="14569004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ellacollins\Desktop\2.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94509" y="1655610"/>
            <a:ext cx="6624289" cy="424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ft Arrow 2"/>
          <p:cNvSpPr/>
          <p:nvPr/>
        </p:nvSpPr>
        <p:spPr>
          <a:xfrm>
            <a:off x="7523725" y="3277908"/>
            <a:ext cx="1015117" cy="309372"/>
          </a:xfrm>
          <a:prstGeom prst="leftArrow">
            <a:avLst>
              <a:gd name="adj1" fmla="val 42118"/>
              <a:gd name="adj2" fmla="val 61823"/>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6827" y="6367899"/>
            <a:ext cx="3914101" cy="246221"/>
          </a:xfrm>
          <a:prstGeom prst="rect">
            <a:avLst/>
          </a:prstGeom>
          <a:noFill/>
        </p:spPr>
        <p:txBody>
          <a:bodyPr wrap="square" rtlCol="0">
            <a:spAutoFit/>
          </a:bodyPr>
          <a:lstStyle/>
          <a:p>
            <a:r>
              <a:rPr lang="en-US" sz="1000" dirty="0" err="1">
                <a:solidFill>
                  <a:schemeClr val="bg1">
                    <a:lumMod val="50000"/>
                  </a:schemeClr>
                </a:solidFill>
              </a:rPr>
              <a:t>Tehranifar</a:t>
            </a:r>
            <a:r>
              <a:rPr lang="en-US" sz="1000" dirty="0">
                <a:solidFill>
                  <a:schemeClr val="bg1">
                    <a:lumMod val="50000"/>
                  </a:schemeClr>
                </a:solidFill>
              </a:rPr>
              <a:t> et al., 2009; </a:t>
            </a:r>
            <a:r>
              <a:rPr lang="en-US" sz="1000" dirty="0" err="1">
                <a:solidFill>
                  <a:schemeClr val="bg1">
                    <a:lumMod val="50000"/>
                  </a:schemeClr>
                </a:solidFill>
              </a:rPr>
              <a:t>Smedley</a:t>
            </a:r>
            <a:r>
              <a:rPr lang="en-US" sz="1000" dirty="0">
                <a:solidFill>
                  <a:schemeClr val="bg1">
                    <a:lumMod val="50000"/>
                  </a:schemeClr>
                </a:solidFill>
              </a:rPr>
              <a:t>, Stith, &amp; Nelson, 2002. </a:t>
            </a:r>
          </a:p>
        </p:txBody>
      </p:sp>
      <p:sp>
        <p:nvSpPr>
          <p:cNvPr id="4" name="Title 3"/>
          <p:cNvSpPr>
            <a:spLocks noGrp="1"/>
          </p:cNvSpPr>
          <p:nvPr>
            <p:ph type="title"/>
          </p:nvPr>
        </p:nvSpPr>
        <p:spPr>
          <a:xfrm>
            <a:off x="457200" y="762001"/>
            <a:ext cx="8229600" cy="704839"/>
          </a:xfrm>
        </p:spPr>
        <p:txBody>
          <a:bodyPr/>
          <a:lstStyle/>
          <a:p>
            <a:r>
              <a:rPr lang="en-US" sz="4000" dirty="0">
                <a:solidFill>
                  <a:srgbClr val="004065"/>
                </a:solidFill>
              </a:rPr>
              <a:t>Cancer Disparities</a:t>
            </a:r>
          </a:p>
        </p:txBody>
      </p:sp>
    </p:spTree>
    <p:extLst>
      <p:ext uri="{BB962C8B-B14F-4D97-AF65-F5344CB8AC3E}">
        <p14:creationId xmlns:p14="http://schemas.microsoft.com/office/powerpoint/2010/main" val="40417866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1008819"/>
          </a:xfrm>
        </p:spPr>
        <p:txBody>
          <a:bodyPr>
            <a:normAutofit/>
          </a:bodyPr>
          <a:lstStyle/>
          <a:p>
            <a:r>
              <a:rPr lang="en-US" sz="3600" dirty="0">
                <a:solidFill>
                  <a:srgbClr val="004065"/>
                </a:solidFill>
              </a:rPr>
              <a:t>Barriers to Accessing Care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6518" r="65523" b="13831"/>
          <a:stretch/>
        </p:blipFill>
        <p:spPr>
          <a:xfrm>
            <a:off x="4572000" y="2440378"/>
            <a:ext cx="2301614" cy="348729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179" t="15041" r="26716" b="9792"/>
          <a:stretch/>
        </p:blipFill>
        <p:spPr>
          <a:xfrm>
            <a:off x="6709610" y="2241846"/>
            <a:ext cx="2005343" cy="3884360"/>
          </a:xfrm>
          <a:prstGeom prst="rect">
            <a:avLst/>
          </a:prstGeom>
        </p:spPr>
      </p:pic>
      <p:sp>
        <p:nvSpPr>
          <p:cNvPr id="8" name="Rounded Rectangle 7"/>
          <p:cNvSpPr/>
          <p:nvPr/>
        </p:nvSpPr>
        <p:spPr>
          <a:xfrm>
            <a:off x="5274366" y="2091546"/>
            <a:ext cx="3205122" cy="493642"/>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New screening/treatment</a:t>
            </a:r>
          </a:p>
        </p:txBody>
      </p:sp>
      <p:sp>
        <p:nvSpPr>
          <p:cNvPr id="9" name="Rounded Rectangle 8"/>
          <p:cNvSpPr/>
          <p:nvPr/>
        </p:nvSpPr>
        <p:spPr>
          <a:xfrm>
            <a:off x="686807" y="2611692"/>
            <a:ext cx="4017715" cy="2436422"/>
          </a:xfrm>
          <a:prstGeom prst="roundRect">
            <a:avLst/>
          </a:prstGeom>
          <a:solidFill>
            <a:schemeClr val="bg1"/>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000" dirty="0">
                <a:solidFill>
                  <a:srgbClr val="004065"/>
                </a:solidFill>
              </a:rPr>
              <a:t>Lack of specialty cancer care at local clinics</a:t>
            </a:r>
          </a:p>
          <a:p>
            <a:pPr marL="285750" indent="-285750">
              <a:spcAft>
                <a:spcPts val="600"/>
              </a:spcAft>
              <a:buFont typeface="Arial" panose="020B0604020202020204" pitchFamily="34" charset="0"/>
              <a:buChar char="•"/>
            </a:pPr>
            <a:r>
              <a:rPr lang="en-US" sz="2000" dirty="0">
                <a:solidFill>
                  <a:srgbClr val="004065"/>
                </a:solidFill>
              </a:rPr>
              <a:t>Distance to cancer care treatment </a:t>
            </a:r>
          </a:p>
          <a:p>
            <a:pPr marL="285750" indent="-285750">
              <a:spcAft>
                <a:spcPts val="600"/>
              </a:spcAft>
              <a:buFont typeface="Arial" panose="020B0604020202020204" pitchFamily="34" charset="0"/>
              <a:buChar char="•"/>
            </a:pPr>
            <a:r>
              <a:rPr lang="en-US" sz="2000" dirty="0">
                <a:solidFill>
                  <a:srgbClr val="004065"/>
                </a:solidFill>
              </a:rPr>
              <a:t>Transportation</a:t>
            </a:r>
          </a:p>
          <a:p>
            <a:pPr marL="285750" indent="-285750">
              <a:spcAft>
                <a:spcPts val="600"/>
              </a:spcAft>
              <a:buFont typeface="Arial" panose="020B0604020202020204" pitchFamily="34" charset="0"/>
              <a:buChar char="•"/>
            </a:pPr>
            <a:r>
              <a:rPr lang="en-US" sz="2000" dirty="0">
                <a:solidFill>
                  <a:srgbClr val="004065"/>
                </a:solidFill>
              </a:rPr>
              <a:t>Financial insecurity</a:t>
            </a:r>
          </a:p>
        </p:txBody>
      </p:sp>
      <p:cxnSp>
        <p:nvCxnSpPr>
          <p:cNvPr id="12" name="Straight Arrow Connector 11"/>
          <p:cNvCxnSpPr/>
          <p:nvPr/>
        </p:nvCxnSpPr>
        <p:spPr>
          <a:xfrm>
            <a:off x="4837044" y="3803375"/>
            <a:ext cx="753965" cy="0"/>
          </a:xfrm>
          <a:prstGeom prst="straightConnector1">
            <a:avLst/>
          </a:prstGeom>
          <a:ln w="38100">
            <a:solidFill>
              <a:srgbClr val="C8B18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6827" y="6367899"/>
            <a:ext cx="3914101" cy="246221"/>
          </a:xfrm>
          <a:prstGeom prst="rect">
            <a:avLst/>
          </a:prstGeom>
          <a:noFill/>
        </p:spPr>
        <p:txBody>
          <a:bodyPr wrap="square" rtlCol="0">
            <a:spAutoFit/>
          </a:bodyPr>
          <a:lstStyle/>
          <a:p>
            <a:r>
              <a:rPr lang="en-US" sz="1000" dirty="0" err="1">
                <a:solidFill>
                  <a:schemeClr val="bg1">
                    <a:lumMod val="50000"/>
                  </a:schemeClr>
                </a:solidFill>
              </a:rPr>
              <a:t>Smedley</a:t>
            </a:r>
            <a:r>
              <a:rPr lang="en-US" sz="1000" dirty="0">
                <a:solidFill>
                  <a:schemeClr val="bg1">
                    <a:lumMod val="50000"/>
                  </a:schemeClr>
                </a:solidFill>
              </a:rPr>
              <a:t>, Stith, &amp; Nelson, 2002. </a:t>
            </a:r>
          </a:p>
        </p:txBody>
      </p:sp>
    </p:spTree>
    <p:extLst>
      <p:ext uri="{BB962C8B-B14F-4D97-AF65-F5344CB8AC3E}">
        <p14:creationId xmlns:p14="http://schemas.microsoft.com/office/powerpoint/2010/main" val="20947052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157" y="2438400"/>
            <a:ext cx="4838078" cy="3770243"/>
          </a:xfrm>
          <a:prstGeom prst="rect">
            <a:avLst/>
          </a:prstGeom>
        </p:spPr>
      </p:pic>
      <p:sp>
        <p:nvSpPr>
          <p:cNvPr id="2" name="Title 1"/>
          <p:cNvSpPr>
            <a:spLocks noGrp="1"/>
          </p:cNvSpPr>
          <p:nvPr>
            <p:ph type="title"/>
          </p:nvPr>
        </p:nvSpPr>
        <p:spPr>
          <a:xfrm>
            <a:off x="457200" y="762001"/>
            <a:ext cx="8229600" cy="731870"/>
          </a:xfrm>
        </p:spPr>
        <p:txBody>
          <a:bodyPr>
            <a:normAutofit/>
          </a:bodyPr>
          <a:lstStyle/>
          <a:p>
            <a:r>
              <a:rPr lang="en-US" sz="3600" dirty="0">
                <a:solidFill>
                  <a:srgbClr val="004065"/>
                </a:solidFill>
              </a:rPr>
              <a:t>Disparities in Care Delivery </a:t>
            </a:r>
          </a:p>
        </p:txBody>
      </p:sp>
      <p:sp>
        <p:nvSpPr>
          <p:cNvPr id="5" name="Rounded Rectangle 4"/>
          <p:cNvSpPr/>
          <p:nvPr/>
        </p:nvSpPr>
        <p:spPr>
          <a:xfrm>
            <a:off x="1118981" y="1822176"/>
            <a:ext cx="1921565" cy="477074"/>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Quality of Care</a:t>
            </a:r>
          </a:p>
        </p:txBody>
      </p:sp>
      <p:sp>
        <p:nvSpPr>
          <p:cNvPr id="6" name="Rounded Rectangle 5"/>
          <p:cNvSpPr/>
          <p:nvPr/>
        </p:nvSpPr>
        <p:spPr>
          <a:xfrm>
            <a:off x="3279914" y="1822177"/>
            <a:ext cx="2286000" cy="457196"/>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Timeliness of Care</a:t>
            </a:r>
          </a:p>
        </p:txBody>
      </p:sp>
      <p:sp>
        <p:nvSpPr>
          <p:cNvPr id="7" name="Rounded Rectangle 6"/>
          <p:cNvSpPr/>
          <p:nvPr/>
        </p:nvSpPr>
        <p:spPr>
          <a:xfrm>
            <a:off x="5854563" y="1822176"/>
            <a:ext cx="2226365" cy="49033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Health Outcomes</a:t>
            </a:r>
          </a:p>
        </p:txBody>
      </p:sp>
      <p:sp>
        <p:nvSpPr>
          <p:cNvPr id="8" name="Right Brace 7"/>
          <p:cNvSpPr/>
          <p:nvPr/>
        </p:nvSpPr>
        <p:spPr>
          <a:xfrm rot="5400000">
            <a:off x="4425897" y="-1149080"/>
            <a:ext cx="292207" cy="7139610"/>
          </a:xfrm>
          <a:prstGeom prst="rightBrace">
            <a:avLst>
              <a:gd name="adj1" fmla="val 94819"/>
              <a:gd name="adj2" fmla="val 35893"/>
            </a:avLst>
          </a:prstGeom>
          <a:ln w="28575">
            <a:solidFill>
              <a:srgbClr val="0040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a:off x="2168982" y="4626422"/>
            <a:ext cx="609601" cy="759"/>
          </a:xfrm>
          <a:prstGeom prst="straightConnector1">
            <a:avLst/>
          </a:prstGeom>
          <a:ln w="38100">
            <a:solidFill>
              <a:srgbClr val="C8B18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8549" y="4032156"/>
            <a:ext cx="2279374" cy="923330"/>
          </a:xfrm>
          <a:prstGeom prst="rect">
            <a:avLst/>
          </a:prstGeom>
          <a:noFill/>
        </p:spPr>
        <p:txBody>
          <a:bodyPr wrap="square" rtlCol="0">
            <a:spAutoFit/>
          </a:bodyPr>
          <a:lstStyle/>
          <a:p>
            <a:r>
              <a:rPr lang="en-US" dirty="0">
                <a:solidFill>
                  <a:srgbClr val="004065"/>
                </a:solidFill>
              </a:rPr>
              <a:t>Disproportionately affect minority individuals</a:t>
            </a:r>
          </a:p>
        </p:txBody>
      </p:sp>
      <p:sp>
        <p:nvSpPr>
          <p:cNvPr id="20" name="Rounded Rectangle 19"/>
          <p:cNvSpPr/>
          <p:nvPr/>
        </p:nvSpPr>
        <p:spPr>
          <a:xfrm>
            <a:off x="2842723" y="4697926"/>
            <a:ext cx="2367634" cy="38684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Poor communication</a:t>
            </a:r>
          </a:p>
        </p:txBody>
      </p:sp>
      <p:sp>
        <p:nvSpPr>
          <p:cNvPr id="21" name="Rounded Rectangle 20"/>
          <p:cNvSpPr/>
          <p:nvPr/>
        </p:nvSpPr>
        <p:spPr>
          <a:xfrm>
            <a:off x="3082388" y="4281785"/>
            <a:ext cx="1888303" cy="38684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Provider Bias</a:t>
            </a:r>
          </a:p>
        </p:txBody>
      </p:sp>
      <p:sp>
        <p:nvSpPr>
          <p:cNvPr id="13" name="TextBox 12"/>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Agency for Healthcare Research and Quality (AHRQ), 2013.</a:t>
            </a:r>
          </a:p>
        </p:txBody>
      </p:sp>
    </p:spTree>
    <p:extLst>
      <p:ext uri="{BB962C8B-B14F-4D97-AF65-F5344CB8AC3E}">
        <p14:creationId xmlns:p14="http://schemas.microsoft.com/office/powerpoint/2010/main" val="3188476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756684" y="2646136"/>
            <a:ext cx="7620000" cy="120064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85800"/>
            <a:ext cx="7162800" cy="838199"/>
          </a:xfrm>
        </p:spPr>
        <p:txBody>
          <a:bodyPr>
            <a:normAutofit/>
          </a:bodyPr>
          <a:lstStyle/>
          <a:p>
            <a:r>
              <a:rPr lang="en-US" sz="3600" dirty="0">
                <a:solidFill>
                  <a:srgbClr val="004065"/>
                </a:solidFill>
              </a:rPr>
              <a:t>Lack of Research</a:t>
            </a:r>
          </a:p>
        </p:txBody>
      </p:sp>
      <p:sp>
        <p:nvSpPr>
          <p:cNvPr id="14" name="TextBox 13"/>
          <p:cNvSpPr txBox="1"/>
          <p:nvPr/>
        </p:nvSpPr>
        <p:spPr>
          <a:xfrm>
            <a:off x="875693" y="2777726"/>
            <a:ext cx="3363433" cy="923330"/>
          </a:xfrm>
          <a:prstGeom prst="rect">
            <a:avLst/>
          </a:prstGeom>
          <a:noFill/>
        </p:spPr>
        <p:txBody>
          <a:bodyPr wrap="square" rtlCol="0">
            <a:spAutoFit/>
          </a:bodyPr>
          <a:lstStyle/>
          <a:p>
            <a:r>
              <a:rPr lang="en-US" dirty="0">
                <a:solidFill>
                  <a:schemeClr val="bg1"/>
                </a:solidFill>
              </a:rPr>
              <a:t>Health agencies don’t ask about sexual orientation or gender identity</a:t>
            </a:r>
          </a:p>
        </p:txBody>
      </p:sp>
      <p:cxnSp>
        <p:nvCxnSpPr>
          <p:cNvPr id="15" name="Straight Arrow Connector 14"/>
          <p:cNvCxnSpPr/>
          <p:nvPr/>
        </p:nvCxnSpPr>
        <p:spPr>
          <a:xfrm>
            <a:off x="3854402" y="3220618"/>
            <a:ext cx="445681" cy="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66684" y="2813267"/>
            <a:ext cx="3662916" cy="923330"/>
          </a:xfrm>
          <a:prstGeom prst="rect">
            <a:avLst/>
          </a:prstGeom>
          <a:noFill/>
        </p:spPr>
        <p:txBody>
          <a:bodyPr wrap="square" rtlCol="0">
            <a:spAutoFit/>
          </a:bodyPr>
          <a:lstStyle/>
          <a:p>
            <a:pPr>
              <a:spcAft>
                <a:spcPts val="600"/>
              </a:spcAft>
            </a:pPr>
            <a:r>
              <a:rPr lang="en-US" dirty="0">
                <a:solidFill>
                  <a:schemeClr val="bg1"/>
                </a:solidFill>
              </a:rPr>
              <a:t>Findings don’t highlight specific experiences or needs of LGBTQI individuals</a:t>
            </a:r>
          </a:p>
        </p:txBody>
      </p:sp>
      <p:sp>
        <p:nvSpPr>
          <p:cNvPr id="24" name="TextBox 23"/>
          <p:cNvSpPr txBox="1"/>
          <p:nvPr/>
        </p:nvSpPr>
        <p:spPr>
          <a:xfrm>
            <a:off x="875693" y="3919143"/>
            <a:ext cx="4779289" cy="1631216"/>
          </a:xfrm>
          <a:prstGeom prst="rect">
            <a:avLst/>
          </a:prstGeom>
          <a:noFill/>
          <a:ln w="25400">
            <a:noFill/>
          </a:ln>
        </p:spPr>
        <p:txBody>
          <a:bodyPr wrap="square" rtlCol="0">
            <a:spAutoFit/>
          </a:bodyPr>
          <a:lstStyle/>
          <a:p>
            <a:pPr marL="285750" indent="-285750">
              <a:spcAft>
                <a:spcPts val="1200"/>
              </a:spcAft>
              <a:buFont typeface="Arial" panose="020B0604020202020204" pitchFamily="34" charset="0"/>
              <a:buChar char="•"/>
            </a:pPr>
            <a:r>
              <a:rPr lang="en-US" dirty="0">
                <a:solidFill>
                  <a:srgbClr val="004065"/>
                </a:solidFill>
              </a:rPr>
              <a:t>Require data collection on demographics in surveys</a:t>
            </a:r>
          </a:p>
          <a:p>
            <a:pPr marL="285750" indent="-285750">
              <a:spcAft>
                <a:spcPts val="1200"/>
              </a:spcAft>
              <a:buFont typeface="Arial" panose="020B0604020202020204" pitchFamily="34" charset="0"/>
              <a:buChar char="•"/>
            </a:pPr>
            <a:r>
              <a:rPr lang="en-US" dirty="0">
                <a:solidFill>
                  <a:srgbClr val="004065"/>
                </a:solidFill>
              </a:rPr>
              <a:t>Prioritize populations by formally designating them as a health disparity population</a:t>
            </a:r>
          </a:p>
        </p:txBody>
      </p:sp>
      <p:sp>
        <p:nvSpPr>
          <p:cNvPr id="25" name="Bent Arrow 24"/>
          <p:cNvSpPr/>
          <p:nvPr/>
        </p:nvSpPr>
        <p:spPr>
          <a:xfrm rot="13224581" flipH="1">
            <a:off x="438126" y="3864654"/>
            <a:ext cx="543966" cy="508957"/>
          </a:xfrm>
          <a:prstGeom prst="bentArrow">
            <a:avLst>
              <a:gd name="adj1" fmla="val 14316"/>
              <a:gd name="adj2" fmla="val 22196"/>
              <a:gd name="adj3" fmla="val 25000"/>
              <a:gd name="adj4" fmla="val 76529"/>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427709" y="6200600"/>
            <a:ext cx="3276600" cy="553998"/>
          </a:xfrm>
          <a:prstGeom prst="rect">
            <a:avLst/>
          </a:prstGeom>
        </p:spPr>
        <p:txBody>
          <a:bodyPr wrap="square">
            <a:spAutoFit/>
          </a:bodyPr>
          <a:lstStyle/>
          <a:p>
            <a:r>
              <a:rPr lang="en-US" sz="1000" dirty="0">
                <a:solidFill>
                  <a:schemeClr val="bg1">
                    <a:lumMod val="50000"/>
                  </a:schemeClr>
                </a:solidFill>
              </a:rPr>
              <a:t>Bowen &amp; </a:t>
            </a:r>
            <a:r>
              <a:rPr lang="en-US" sz="1000" dirty="0" err="1">
                <a:solidFill>
                  <a:schemeClr val="bg1">
                    <a:lumMod val="50000"/>
                  </a:schemeClr>
                </a:solidFill>
              </a:rPr>
              <a:t>Boehmer</a:t>
            </a:r>
            <a:r>
              <a:rPr lang="en-US" sz="1000" dirty="0">
                <a:solidFill>
                  <a:schemeClr val="bg1">
                    <a:lumMod val="50000"/>
                  </a:schemeClr>
                </a:solidFill>
              </a:rPr>
              <a:t>, 2007; </a:t>
            </a:r>
            <a:r>
              <a:rPr lang="en-US" sz="1000" dirty="0" err="1">
                <a:solidFill>
                  <a:schemeClr val="bg1">
                    <a:lumMod val="50000"/>
                  </a:schemeClr>
                </a:solidFill>
              </a:rPr>
              <a:t>Reisner</a:t>
            </a:r>
            <a:r>
              <a:rPr lang="en-US" sz="1000" dirty="0">
                <a:solidFill>
                  <a:schemeClr val="bg1">
                    <a:lumMod val="50000"/>
                  </a:schemeClr>
                </a:solidFill>
              </a:rPr>
              <a:t> et al., 2015; </a:t>
            </a:r>
            <a:r>
              <a:rPr lang="en-US" sz="1000" dirty="0" err="1">
                <a:solidFill>
                  <a:schemeClr val="bg1">
                    <a:lumMod val="50000"/>
                  </a:schemeClr>
                </a:solidFill>
              </a:rPr>
              <a:t>Howlader</a:t>
            </a:r>
            <a:r>
              <a:rPr lang="en-US" sz="1000" dirty="0">
                <a:solidFill>
                  <a:schemeClr val="bg1">
                    <a:lumMod val="50000"/>
                  </a:schemeClr>
                </a:solidFill>
              </a:rPr>
              <a:t> et al., 2010; National Institute on Minority Health and Health Disparities, 2016.</a:t>
            </a:r>
          </a:p>
        </p:txBody>
      </p:sp>
      <p:sp>
        <p:nvSpPr>
          <p:cNvPr id="5" name="Rounded Rectangle 4"/>
          <p:cNvSpPr/>
          <p:nvPr/>
        </p:nvSpPr>
        <p:spPr>
          <a:xfrm>
            <a:off x="304800" y="1523999"/>
            <a:ext cx="2507764" cy="894358"/>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ask patient about identities</a:t>
            </a:r>
          </a:p>
        </p:txBody>
      </p:sp>
      <p:sp>
        <p:nvSpPr>
          <p:cNvPr id="17" name="Rounded Rectangle 16"/>
          <p:cNvSpPr/>
          <p:nvPr/>
        </p:nvSpPr>
        <p:spPr>
          <a:xfrm>
            <a:off x="3312802" y="1512671"/>
            <a:ext cx="2507764" cy="894358"/>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collect data about minority communities</a:t>
            </a:r>
          </a:p>
        </p:txBody>
      </p:sp>
      <p:sp>
        <p:nvSpPr>
          <p:cNvPr id="18" name="Rounded Rectangle 17"/>
          <p:cNvSpPr/>
          <p:nvPr/>
        </p:nvSpPr>
        <p:spPr>
          <a:xfrm>
            <a:off x="6366118" y="1506766"/>
            <a:ext cx="2507764" cy="894358"/>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Continue overlooking health disparities</a:t>
            </a:r>
          </a:p>
        </p:txBody>
      </p:sp>
      <p:cxnSp>
        <p:nvCxnSpPr>
          <p:cNvPr id="19" name="Straight Arrow Connector 18"/>
          <p:cNvCxnSpPr/>
          <p:nvPr/>
        </p:nvCxnSpPr>
        <p:spPr>
          <a:xfrm flipV="1">
            <a:off x="2911487" y="1971178"/>
            <a:ext cx="257079" cy="811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57031" y="1977642"/>
            <a:ext cx="257079" cy="811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National Institutes of Miniority Health and Dispar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566" y="4201297"/>
            <a:ext cx="2494304" cy="5862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394" y="4787565"/>
            <a:ext cx="3060888" cy="1134311"/>
          </a:xfrm>
          <a:prstGeom prst="roundRect">
            <a:avLst/>
          </a:prstGeom>
        </p:spPr>
      </p:pic>
      <p:cxnSp>
        <p:nvCxnSpPr>
          <p:cNvPr id="21" name="Straight Arrow Connector 20"/>
          <p:cNvCxnSpPr/>
          <p:nvPr/>
        </p:nvCxnSpPr>
        <p:spPr>
          <a:xfrm>
            <a:off x="5270713" y="5074227"/>
            <a:ext cx="445681" cy="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202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Recap</a:t>
            </a:r>
          </a:p>
        </p:txBody>
      </p:sp>
      <p:sp>
        <p:nvSpPr>
          <p:cNvPr id="3" name="Content Placeholder 2"/>
          <p:cNvSpPr>
            <a:spLocks noGrp="1"/>
          </p:cNvSpPr>
          <p:nvPr>
            <p:ph idx="1"/>
          </p:nvPr>
        </p:nvSpPr>
        <p:spPr>
          <a:xfrm>
            <a:off x="473300" y="1905001"/>
            <a:ext cx="8229600" cy="3874984"/>
          </a:xfrm>
        </p:spPr>
        <p:txBody>
          <a:bodyPr>
            <a:normAutofit/>
          </a:bodyPr>
          <a:lstStyle/>
          <a:p>
            <a:pPr marL="0" indent="0">
              <a:buNone/>
            </a:pPr>
            <a:r>
              <a:rPr lang="en-US" sz="3200" dirty="0">
                <a:solidFill>
                  <a:srgbClr val="004065"/>
                </a:solidFill>
              </a:rPr>
              <a:t>Factors contributing to population cancer disparities: </a:t>
            </a:r>
          </a:p>
          <a:p>
            <a:pPr marL="914400" indent="-457200"/>
            <a:r>
              <a:rPr lang="en-US" sz="2600" dirty="0">
                <a:solidFill>
                  <a:srgbClr val="004065"/>
                </a:solidFill>
              </a:rPr>
              <a:t>Lack of research</a:t>
            </a:r>
          </a:p>
          <a:p>
            <a:pPr marL="914400" indent="-457200"/>
            <a:r>
              <a:rPr lang="en-US" sz="2600" dirty="0">
                <a:solidFill>
                  <a:srgbClr val="004065"/>
                </a:solidFill>
              </a:rPr>
              <a:t>Interpersonal and systemic barriers</a:t>
            </a:r>
          </a:p>
          <a:p>
            <a:pPr marL="914400" indent="-457200"/>
            <a:r>
              <a:rPr lang="en-US" sz="2600" dirty="0">
                <a:solidFill>
                  <a:srgbClr val="004065"/>
                </a:solidFill>
              </a:rPr>
              <a:t>Discrimination and oppression</a:t>
            </a:r>
          </a:p>
          <a:p>
            <a:endParaRPr lang="en-US" sz="2100" dirty="0">
              <a:solidFill>
                <a:srgbClr val="004065"/>
              </a:solidFill>
            </a:endParaRPr>
          </a:p>
        </p:txBody>
      </p:sp>
    </p:spTree>
    <p:extLst>
      <p:ext uri="{BB962C8B-B14F-4D97-AF65-F5344CB8AC3E}">
        <p14:creationId xmlns:p14="http://schemas.microsoft.com/office/powerpoint/2010/main" val="7420364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Conclusion</a:t>
            </a:r>
          </a:p>
        </p:txBody>
      </p:sp>
      <p:sp>
        <p:nvSpPr>
          <p:cNvPr id="3" name="Content Placeholder 2"/>
          <p:cNvSpPr>
            <a:spLocks noGrp="1"/>
          </p:cNvSpPr>
          <p:nvPr>
            <p:ph idx="1"/>
          </p:nvPr>
        </p:nvSpPr>
        <p:spPr>
          <a:xfrm>
            <a:off x="457200" y="1752603"/>
            <a:ext cx="8229600" cy="4038599"/>
          </a:xfrm>
        </p:spPr>
        <p:txBody>
          <a:bodyPr/>
          <a:lstStyle/>
          <a:p>
            <a:pPr marL="0" indent="0">
              <a:buNone/>
            </a:pPr>
            <a:r>
              <a:rPr lang="en-US" sz="3200" dirty="0">
                <a:solidFill>
                  <a:srgbClr val="004065"/>
                </a:solidFill>
              </a:rPr>
              <a:t>In this lesson, you learned to:</a:t>
            </a:r>
          </a:p>
          <a:p>
            <a:pPr marL="914400" lvl="0" indent="-457200"/>
            <a:r>
              <a:rPr lang="en-US" sz="2800" dirty="0">
                <a:solidFill>
                  <a:srgbClr val="004065"/>
                </a:solidFill>
              </a:rPr>
              <a:t>Identify factors and barriers that lead to health inequities</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331708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References</a:t>
            </a:r>
          </a:p>
        </p:txBody>
      </p:sp>
      <p:sp>
        <p:nvSpPr>
          <p:cNvPr id="3" name="Content Placeholder 2"/>
          <p:cNvSpPr>
            <a:spLocks noGrp="1"/>
          </p:cNvSpPr>
          <p:nvPr>
            <p:ph idx="1"/>
          </p:nvPr>
        </p:nvSpPr>
        <p:spPr>
          <a:xfrm>
            <a:off x="457200" y="1765303"/>
            <a:ext cx="8229600" cy="4038599"/>
          </a:xfrm>
        </p:spPr>
        <p:txBody>
          <a:bodyPr>
            <a:noAutofit/>
          </a:bodyPr>
          <a:lstStyle/>
          <a:p>
            <a:pPr marL="0" indent="0" defTabSz="457200">
              <a:buNone/>
            </a:pPr>
            <a:r>
              <a:rPr lang="en-US" sz="1600" dirty="0">
                <a:solidFill>
                  <a:srgbClr val="004065"/>
                </a:solidFill>
              </a:rPr>
              <a:t>Adams, M., &amp; </a:t>
            </a:r>
            <a:r>
              <a:rPr lang="en-US" sz="1600" dirty="0" err="1">
                <a:solidFill>
                  <a:srgbClr val="004065"/>
                </a:solidFill>
              </a:rPr>
              <a:t>Zúñiga</a:t>
            </a:r>
            <a:r>
              <a:rPr lang="en-US" sz="1600" dirty="0">
                <a:solidFill>
                  <a:srgbClr val="004065"/>
                </a:solidFill>
              </a:rPr>
              <a:t>, X. (2016). Getting started: Core concepts for social justice 	education. In M. Adams, L.A. Bell, D.J. Goodman, &amp; K.Y. Joshi (Eds.), </a:t>
            </a:r>
            <a:r>
              <a:rPr lang="en-US" sz="1600" i="1" dirty="0">
                <a:solidFill>
                  <a:srgbClr val="004065"/>
                </a:solidFill>
              </a:rPr>
              <a:t>Teaching for 	diversity and social justice</a:t>
            </a:r>
            <a:r>
              <a:rPr lang="en-US" sz="1600" dirty="0">
                <a:solidFill>
                  <a:srgbClr val="004065"/>
                </a:solidFill>
              </a:rPr>
              <a:t> (3</a:t>
            </a:r>
            <a:r>
              <a:rPr lang="en-US" sz="1600" baseline="30000" dirty="0">
                <a:solidFill>
                  <a:srgbClr val="004065"/>
                </a:solidFill>
              </a:rPr>
              <a:t>rd</a:t>
            </a:r>
            <a:r>
              <a:rPr lang="en-US" sz="1600" dirty="0">
                <a:solidFill>
                  <a:srgbClr val="004065"/>
                </a:solidFill>
              </a:rPr>
              <a:t> ed.), (95-132). New York: Routledge.</a:t>
            </a:r>
          </a:p>
          <a:p>
            <a:pPr marL="0" indent="0" defTabSz="457200">
              <a:buNone/>
            </a:pPr>
            <a:r>
              <a:rPr lang="en-US" sz="1600" dirty="0">
                <a:solidFill>
                  <a:srgbClr val="004065"/>
                </a:solidFill>
              </a:rPr>
              <a:t>Agency for Healthcare Research and Quality. (2013). </a:t>
            </a:r>
            <a:r>
              <a:rPr lang="en-US" sz="1600" i="1" dirty="0">
                <a:solidFill>
                  <a:srgbClr val="004065"/>
                </a:solidFill>
              </a:rPr>
              <a:t>Minority health: Recent findings. 	</a:t>
            </a:r>
            <a:r>
              <a:rPr lang="en-US" sz="1600" dirty="0">
                <a:solidFill>
                  <a:srgbClr val="004065"/>
                </a:solidFill>
              </a:rPr>
              <a:t>Retrieved from https://www.ahrq.gov/sites/default/files/wysiwyg/research/findings/ 	factsheets/minority/</a:t>
            </a:r>
            <a:r>
              <a:rPr lang="en-US" sz="1600" dirty="0" err="1">
                <a:solidFill>
                  <a:srgbClr val="004065"/>
                </a:solidFill>
              </a:rPr>
              <a:t>minorfind</a:t>
            </a:r>
            <a:r>
              <a:rPr lang="en-US" sz="1600" dirty="0">
                <a:solidFill>
                  <a:srgbClr val="004065"/>
                </a:solidFill>
              </a:rPr>
              <a:t>/minorfind.pdf</a:t>
            </a:r>
            <a:r>
              <a:rPr lang="en-US" sz="1600" b="1" dirty="0">
                <a:solidFill>
                  <a:srgbClr val="004065"/>
                </a:solidFill>
              </a:rPr>
              <a:t> </a:t>
            </a:r>
            <a:endParaRPr lang="en-US" sz="1600" dirty="0">
              <a:solidFill>
                <a:srgbClr val="004065"/>
              </a:solidFill>
            </a:endParaRPr>
          </a:p>
          <a:p>
            <a:pPr marL="0" indent="0" defTabSz="457200">
              <a:buNone/>
            </a:pPr>
            <a:r>
              <a:rPr lang="en-US" sz="1600" dirty="0">
                <a:solidFill>
                  <a:srgbClr val="004065"/>
                </a:solidFill>
              </a:rPr>
              <a:t>American Civil Liberties Union (ACLU). (</a:t>
            </a:r>
            <a:r>
              <a:rPr lang="en-US" sz="1600" dirty="0" err="1">
                <a:solidFill>
                  <a:srgbClr val="004065"/>
                </a:solidFill>
              </a:rPr>
              <a:t>n.d.</a:t>
            </a:r>
            <a:r>
              <a:rPr lang="en-US" sz="1600" dirty="0">
                <a:solidFill>
                  <a:srgbClr val="004065"/>
                </a:solidFill>
              </a:rPr>
              <a:t>). </a:t>
            </a:r>
            <a:r>
              <a:rPr lang="en-US" sz="1600" i="1" dirty="0">
                <a:solidFill>
                  <a:srgbClr val="004065"/>
                </a:solidFill>
              </a:rPr>
              <a:t>Past LGBT nondiscrimination and anti-	LGBT bills across the country.</a:t>
            </a:r>
            <a:r>
              <a:rPr lang="en-US" sz="1600" dirty="0">
                <a:solidFill>
                  <a:srgbClr val="004065"/>
                </a:solidFill>
              </a:rPr>
              <a:t> Retrieved from https://www.aclu.org/other/past-lgbt-	nondiscrimination-and-anti-</a:t>
            </a:r>
            <a:r>
              <a:rPr lang="en-US" sz="1600" dirty="0" err="1">
                <a:solidFill>
                  <a:srgbClr val="004065"/>
                </a:solidFill>
              </a:rPr>
              <a:t>lgbt</a:t>
            </a:r>
            <a:r>
              <a:rPr lang="en-US" sz="1600" dirty="0">
                <a:solidFill>
                  <a:srgbClr val="004065"/>
                </a:solidFill>
              </a:rPr>
              <a:t>-bills-across-country</a:t>
            </a:r>
          </a:p>
          <a:p>
            <a:pPr marL="0" indent="0" defTabSz="457200">
              <a:buNone/>
            </a:pPr>
            <a:r>
              <a:rPr lang="en-US" sz="1600" dirty="0">
                <a:solidFill>
                  <a:srgbClr val="004065"/>
                </a:solidFill>
              </a:rPr>
              <a:t>Bell, L.A. (2016). Theoretical foundations for social justice education. In M. Adams, L.A. 	Bell, D.J. Goodman, &amp; K.Y. Joshi (Eds.), </a:t>
            </a:r>
            <a:r>
              <a:rPr lang="en-US" sz="1600" i="1" dirty="0">
                <a:solidFill>
                  <a:srgbClr val="004065"/>
                </a:solidFill>
              </a:rPr>
              <a:t>Teaching for diversity and social justice</a:t>
            </a:r>
            <a:r>
              <a:rPr lang="en-US" sz="1600" dirty="0">
                <a:solidFill>
                  <a:srgbClr val="004065"/>
                </a:solidFill>
              </a:rPr>
              <a:t> (3</a:t>
            </a:r>
            <a:r>
              <a:rPr lang="en-US" sz="1600" baseline="30000" dirty="0">
                <a:solidFill>
                  <a:srgbClr val="004065"/>
                </a:solidFill>
              </a:rPr>
              <a:t>rd</a:t>
            </a:r>
            <a:r>
              <a:rPr lang="en-US" sz="1600" dirty="0">
                <a:solidFill>
                  <a:srgbClr val="004065"/>
                </a:solidFill>
              </a:rPr>
              <a:t> 	ed.), (3-26). New York: Routledge.</a:t>
            </a:r>
          </a:p>
          <a:p>
            <a:pPr marL="0" indent="0" defTabSz="457200">
              <a:buNone/>
            </a:pPr>
            <a:r>
              <a:rPr lang="en-US" sz="1600" dirty="0">
                <a:solidFill>
                  <a:srgbClr val="004065"/>
                </a:solidFill>
              </a:rPr>
              <a:t>Bowen, D.J., &amp; </a:t>
            </a:r>
            <a:r>
              <a:rPr lang="en-US" sz="1600" dirty="0" err="1">
                <a:solidFill>
                  <a:srgbClr val="004065"/>
                </a:solidFill>
              </a:rPr>
              <a:t>Boehmer</a:t>
            </a:r>
            <a:r>
              <a:rPr lang="en-US" sz="1600" dirty="0">
                <a:solidFill>
                  <a:srgbClr val="004065"/>
                </a:solidFill>
              </a:rPr>
              <a:t>, U. (2007). The lack of cancer surveillance data on sexual 	minorities and strategies for change. </a:t>
            </a:r>
            <a:r>
              <a:rPr lang="en-US" sz="1600" i="1" dirty="0">
                <a:solidFill>
                  <a:srgbClr val="004065"/>
                </a:solidFill>
              </a:rPr>
              <a:t>Cancer Causes and Control, 18</a:t>
            </a:r>
            <a:r>
              <a:rPr lang="en-US" sz="1600" dirty="0">
                <a:solidFill>
                  <a:srgbClr val="004065"/>
                </a:solidFill>
              </a:rPr>
              <a:t>(4), 343-9.</a:t>
            </a:r>
          </a:p>
        </p:txBody>
      </p:sp>
    </p:spTree>
    <p:extLst>
      <p:ext uri="{BB962C8B-B14F-4D97-AF65-F5344CB8AC3E}">
        <p14:creationId xmlns:p14="http://schemas.microsoft.com/office/powerpoint/2010/main" val="18730124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References</a:t>
            </a:r>
          </a:p>
        </p:txBody>
      </p:sp>
      <p:sp>
        <p:nvSpPr>
          <p:cNvPr id="3" name="Content Placeholder 2"/>
          <p:cNvSpPr>
            <a:spLocks noGrp="1"/>
          </p:cNvSpPr>
          <p:nvPr>
            <p:ph idx="1"/>
          </p:nvPr>
        </p:nvSpPr>
        <p:spPr>
          <a:xfrm>
            <a:off x="478466" y="1635647"/>
            <a:ext cx="8229600" cy="4850216"/>
          </a:xfrm>
        </p:spPr>
        <p:txBody>
          <a:bodyPr>
            <a:noAutofit/>
          </a:bodyPr>
          <a:lstStyle/>
          <a:p>
            <a:pPr marL="0" indent="0" defTabSz="457200">
              <a:spcBef>
                <a:spcPts val="0"/>
              </a:spcBef>
              <a:buNone/>
            </a:pPr>
            <a:r>
              <a:rPr lang="en-US" sz="1600" dirty="0">
                <a:solidFill>
                  <a:srgbClr val="004065"/>
                </a:solidFill>
              </a:rPr>
              <a:t>Fusion Comedy. (2016). </a:t>
            </a:r>
            <a:r>
              <a:rPr lang="en-US" sz="1600" i="1" dirty="0">
                <a:solidFill>
                  <a:srgbClr val="004065"/>
                </a:solidFill>
              </a:rPr>
              <a:t>How </a:t>
            </a:r>
            <a:r>
              <a:rPr lang="en-US" sz="1600" i="1" dirty="0" err="1">
                <a:solidFill>
                  <a:srgbClr val="004065"/>
                </a:solidFill>
              </a:rPr>
              <a:t>microagressions</a:t>
            </a:r>
            <a:r>
              <a:rPr lang="en-US" sz="1600" i="1" dirty="0">
                <a:solidFill>
                  <a:srgbClr val="004065"/>
                </a:solidFill>
              </a:rPr>
              <a:t> are like mosquito bites – Same 	Difference. </a:t>
            </a:r>
            <a:r>
              <a:rPr lang="en-US" sz="1600" dirty="0">
                <a:solidFill>
                  <a:srgbClr val="004065"/>
                </a:solidFill>
              </a:rPr>
              <a:t>Retrieved from https://www.youtube.com/watch?v=hDd3bzA7450</a:t>
            </a:r>
          </a:p>
          <a:p>
            <a:pPr marL="0" indent="0" defTabSz="457200">
              <a:spcBef>
                <a:spcPts val="0"/>
              </a:spcBef>
              <a:buNone/>
            </a:pPr>
            <a:r>
              <a:rPr lang="en-US" sz="1600" dirty="0">
                <a:solidFill>
                  <a:srgbClr val="004065"/>
                </a:solidFill>
              </a:rPr>
              <a:t>Healthy People 2020. (2017). </a:t>
            </a:r>
            <a:r>
              <a:rPr lang="en-US" sz="1600" i="1" dirty="0">
                <a:solidFill>
                  <a:srgbClr val="004065"/>
                </a:solidFill>
              </a:rPr>
              <a:t>Social determinants of health</a:t>
            </a:r>
            <a:r>
              <a:rPr lang="en-US" sz="1600" dirty="0">
                <a:solidFill>
                  <a:srgbClr val="004065"/>
                </a:solidFill>
              </a:rPr>
              <a:t>. Retrieved from 	https://www.healthypeople.gov/2020/topics-objectives/topic/social-determinants-of-	health </a:t>
            </a:r>
          </a:p>
          <a:p>
            <a:pPr marL="0" indent="0" defTabSz="457200">
              <a:spcBef>
                <a:spcPts val="0"/>
              </a:spcBef>
              <a:buNone/>
            </a:pPr>
            <a:r>
              <a:rPr lang="en-US" sz="1600" dirty="0">
                <a:solidFill>
                  <a:srgbClr val="004065"/>
                </a:solidFill>
              </a:rPr>
              <a:t>Heiman, H.J., &amp; </a:t>
            </a:r>
            <a:r>
              <a:rPr lang="en-US" sz="1600" dirty="0" err="1">
                <a:solidFill>
                  <a:srgbClr val="004065"/>
                </a:solidFill>
              </a:rPr>
              <a:t>Artiga</a:t>
            </a:r>
            <a:r>
              <a:rPr lang="en-US" sz="1600" dirty="0">
                <a:solidFill>
                  <a:srgbClr val="004065"/>
                </a:solidFill>
              </a:rPr>
              <a:t>, S. (2015). </a:t>
            </a:r>
            <a:r>
              <a:rPr lang="en-US" sz="1600" i="1" dirty="0">
                <a:solidFill>
                  <a:srgbClr val="004065"/>
                </a:solidFill>
              </a:rPr>
              <a:t>Beyond health care: The role of social determinants in 	promoting health and health equity. </a:t>
            </a:r>
            <a:r>
              <a:rPr lang="en-US" sz="1600" dirty="0">
                <a:solidFill>
                  <a:srgbClr val="004065"/>
                </a:solidFill>
              </a:rPr>
              <a:t>Retrieved from 	http://www.kff.org/disparities-policy/issue-brief/beyond-health-care-the-role-of-social-	determinants-in-promoting-health-and-health-equity/ </a:t>
            </a:r>
          </a:p>
          <a:p>
            <a:pPr marL="0" indent="0" defTabSz="457200">
              <a:spcBef>
                <a:spcPts val="0"/>
              </a:spcBef>
              <a:buNone/>
            </a:pPr>
            <a:r>
              <a:rPr lang="en-US" sz="1600" dirty="0" err="1">
                <a:solidFill>
                  <a:srgbClr val="004065"/>
                </a:solidFill>
              </a:rPr>
              <a:t>Howlader</a:t>
            </a:r>
            <a:r>
              <a:rPr lang="en-US" sz="1600" dirty="0">
                <a:solidFill>
                  <a:srgbClr val="004065"/>
                </a:solidFill>
              </a:rPr>
              <a:t>, N., </a:t>
            </a:r>
            <a:r>
              <a:rPr lang="en-US" sz="1600" dirty="0" err="1">
                <a:solidFill>
                  <a:srgbClr val="004065"/>
                </a:solidFill>
              </a:rPr>
              <a:t>Ries</a:t>
            </a:r>
            <a:r>
              <a:rPr lang="en-US" sz="1600" dirty="0">
                <a:solidFill>
                  <a:srgbClr val="004065"/>
                </a:solidFill>
              </a:rPr>
              <a:t>, L.A., </a:t>
            </a:r>
            <a:r>
              <a:rPr lang="en-US" sz="1600" dirty="0" err="1">
                <a:solidFill>
                  <a:srgbClr val="004065"/>
                </a:solidFill>
              </a:rPr>
              <a:t>Mariotto</a:t>
            </a:r>
            <a:r>
              <a:rPr lang="en-US" sz="1600" dirty="0">
                <a:solidFill>
                  <a:srgbClr val="004065"/>
                </a:solidFill>
              </a:rPr>
              <a:t>, A.B., </a:t>
            </a:r>
            <a:r>
              <a:rPr lang="en-US" sz="1600" dirty="0" err="1">
                <a:solidFill>
                  <a:srgbClr val="004065"/>
                </a:solidFill>
              </a:rPr>
              <a:t>Reichman</a:t>
            </a:r>
            <a:r>
              <a:rPr lang="en-US" sz="1600" dirty="0">
                <a:solidFill>
                  <a:srgbClr val="004065"/>
                </a:solidFill>
              </a:rPr>
              <a:t>, M.E., </a:t>
            </a:r>
            <a:r>
              <a:rPr lang="en-US" sz="1600" dirty="0" err="1">
                <a:solidFill>
                  <a:srgbClr val="004065"/>
                </a:solidFill>
              </a:rPr>
              <a:t>Ruhl</a:t>
            </a:r>
            <a:r>
              <a:rPr lang="en-US" sz="1600" dirty="0">
                <a:solidFill>
                  <a:srgbClr val="004065"/>
                </a:solidFill>
              </a:rPr>
              <a:t>, J., &amp; Cronin, K.A. (2010). 	Improved estimates of cancer-specific survival rates from population-based data. 	</a:t>
            </a:r>
            <a:r>
              <a:rPr lang="en-US" sz="1600" i="1" dirty="0">
                <a:solidFill>
                  <a:srgbClr val="004065"/>
                </a:solidFill>
              </a:rPr>
              <a:t>Journal of the National Cancer Institute, 102</a:t>
            </a:r>
            <a:r>
              <a:rPr lang="en-US" sz="1600" dirty="0">
                <a:solidFill>
                  <a:srgbClr val="004065"/>
                </a:solidFill>
              </a:rPr>
              <a:t>(20), 1584-98.</a:t>
            </a:r>
          </a:p>
          <a:p>
            <a:pPr marL="0" indent="0" defTabSz="457200">
              <a:spcBef>
                <a:spcPts val="0"/>
              </a:spcBef>
              <a:buNone/>
            </a:pPr>
            <a:r>
              <a:rPr lang="en-US" sz="1600" dirty="0">
                <a:solidFill>
                  <a:srgbClr val="004065"/>
                </a:solidFill>
              </a:rPr>
              <a:t>Johnson, R.L., </a:t>
            </a:r>
            <a:r>
              <a:rPr lang="en-US" sz="1600" dirty="0" err="1">
                <a:solidFill>
                  <a:srgbClr val="004065"/>
                </a:solidFill>
              </a:rPr>
              <a:t>Saha</a:t>
            </a:r>
            <a:r>
              <a:rPr lang="en-US" sz="1600" dirty="0">
                <a:solidFill>
                  <a:srgbClr val="004065"/>
                </a:solidFill>
              </a:rPr>
              <a:t>, S., </a:t>
            </a:r>
            <a:r>
              <a:rPr lang="en-US" sz="1600" dirty="0" err="1">
                <a:solidFill>
                  <a:srgbClr val="004065"/>
                </a:solidFill>
              </a:rPr>
              <a:t>Arbelaez</a:t>
            </a:r>
            <a:r>
              <a:rPr lang="en-US" sz="1600" dirty="0">
                <a:solidFill>
                  <a:srgbClr val="004065"/>
                </a:solidFill>
              </a:rPr>
              <a:t>, J.J., Beach, M.C., &amp; Cooper, L.A. (2004). Racial and 	ethnic differences in patient perceptions of bias and cultural competence in health 	care. </a:t>
            </a:r>
            <a:r>
              <a:rPr lang="en-US" sz="1600" i="1" dirty="0">
                <a:solidFill>
                  <a:srgbClr val="004065"/>
                </a:solidFill>
              </a:rPr>
              <a:t>Journal of General Internal Medicine, 19</a:t>
            </a:r>
            <a:r>
              <a:rPr lang="en-US" sz="1600" dirty="0">
                <a:solidFill>
                  <a:srgbClr val="004065"/>
                </a:solidFill>
              </a:rPr>
              <a:t>(2), 101-10. </a:t>
            </a:r>
          </a:p>
          <a:p>
            <a:pPr marL="0" indent="0" defTabSz="457200">
              <a:spcBef>
                <a:spcPts val="0"/>
              </a:spcBef>
              <a:buNone/>
            </a:pPr>
            <a:r>
              <a:rPr lang="en-US" sz="1600" dirty="0">
                <a:solidFill>
                  <a:srgbClr val="004065"/>
                </a:solidFill>
              </a:rPr>
              <a:t>Jones, C.P. (2000). Levels of racism: A theoretic framework and a gardener’s tale. 	</a:t>
            </a:r>
            <a:r>
              <a:rPr lang="en-US" sz="1600" i="1" dirty="0">
                <a:solidFill>
                  <a:srgbClr val="004065"/>
                </a:solidFill>
              </a:rPr>
              <a:t>American Journal of Public Health, 90</a:t>
            </a:r>
            <a:r>
              <a:rPr lang="en-US" sz="1600" dirty="0">
                <a:solidFill>
                  <a:srgbClr val="004065"/>
                </a:solidFill>
              </a:rPr>
              <a:t>(8), 1212-5.</a:t>
            </a:r>
          </a:p>
          <a:p>
            <a:pPr marL="0" indent="0" defTabSz="457200">
              <a:spcBef>
                <a:spcPts val="0"/>
              </a:spcBef>
              <a:buNone/>
            </a:pPr>
            <a:r>
              <a:rPr lang="en-US" sz="1600" dirty="0">
                <a:solidFill>
                  <a:srgbClr val="004065"/>
                </a:solidFill>
              </a:rPr>
              <a:t>Jones, C.P. (2003). Confronting institutionalized racism. </a:t>
            </a:r>
            <a:r>
              <a:rPr lang="en-US" sz="1600" i="1" dirty="0" err="1">
                <a:solidFill>
                  <a:srgbClr val="004065"/>
                </a:solidFill>
              </a:rPr>
              <a:t>Phylon</a:t>
            </a:r>
            <a:r>
              <a:rPr lang="en-US" sz="1600" i="1" dirty="0">
                <a:solidFill>
                  <a:srgbClr val="004065"/>
                </a:solidFill>
              </a:rPr>
              <a:t>, 50</a:t>
            </a:r>
            <a:r>
              <a:rPr lang="en-US" sz="1600" dirty="0">
                <a:solidFill>
                  <a:srgbClr val="004065"/>
                </a:solidFill>
              </a:rPr>
              <a:t>(1-2), 7-22. </a:t>
            </a:r>
          </a:p>
        </p:txBody>
      </p:sp>
    </p:spTree>
    <p:extLst>
      <p:ext uri="{BB962C8B-B14F-4D97-AF65-F5344CB8AC3E}">
        <p14:creationId xmlns:p14="http://schemas.microsoft.com/office/powerpoint/2010/main" val="26588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1.1: </a:t>
            </a:r>
            <a:r>
              <a:rPr lang="en-US" altLang="en-US" dirty="0">
                <a:solidFill>
                  <a:schemeClr val="bg1"/>
                </a:solidFill>
              </a:rPr>
              <a:t>Patient Engagement in Research</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6971260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References</a:t>
            </a:r>
          </a:p>
        </p:txBody>
      </p:sp>
      <p:sp>
        <p:nvSpPr>
          <p:cNvPr id="3" name="Content Placeholder 2"/>
          <p:cNvSpPr>
            <a:spLocks noGrp="1"/>
          </p:cNvSpPr>
          <p:nvPr>
            <p:ph idx="1"/>
          </p:nvPr>
        </p:nvSpPr>
        <p:spPr>
          <a:xfrm>
            <a:off x="457200" y="1648691"/>
            <a:ext cx="8229600" cy="4599709"/>
          </a:xfrm>
        </p:spPr>
        <p:txBody>
          <a:bodyPr>
            <a:noAutofit/>
          </a:bodyPr>
          <a:lstStyle/>
          <a:p>
            <a:pPr marL="0" indent="0" defTabSz="457200">
              <a:buNone/>
            </a:pPr>
            <a:r>
              <a:rPr lang="en-US" sz="1600" dirty="0">
                <a:solidFill>
                  <a:srgbClr val="004065"/>
                </a:solidFill>
              </a:rPr>
              <a:t>Jones, C.P. (2014). Systems of power, axes of inequity: Parallels, intersections, braiding 	the strands. </a:t>
            </a:r>
            <a:r>
              <a:rPr lang="en-US" sz="1600" i="1" dirty="0">
                <a:solidFill>
                  <a:srgbClr val="004065"/>
                </a:solidFill>
              </a:rPr>
              <a:t>Medical Care, 52</a:t>
            </a:r>
            <a:r>
              <a:rPr lang="en-US" sz="1600" dirty="0">
                <a:solidFill>
                  <a:srgbClr val="004065"/>
                </a:solidFill>
              </a:rPr>
              <a:t>(10, </a:t>
            </a:r>
            <a:r>
              <a:rPr lang="en-US" sz="1600" dirty="0" err="1">
                <a:solidFill>
                  <a:srgbClr val="004065"/>
                </a:solidFill>
              </a:rPr>
              <a:t>Suppl</a:t>
            </a:r>
            <a:r>
              <a:rPr lang="en-US" sz="1600" dirty="0">
                <a:solidFill>
                  <a:srgbClr val="004065"/>
                </a:solidFill>
              </a:rPr>
              <a:t> 3), S71-5. </a:t>
            </a:r>
          </a:p>
          <a:p>
            <a:pPr marL="0" indent="0" defTabSz="457200">
              <a:buNone/>
            </a:pPr>
            <a:r>
              <a:rPr lang="en-US" sz="1600" dirty="0">
                <a:solidFill>
                  <a:srgbClr val="004065"/>
                </a:solidFill>
              </a:rPr>
              <a:t>Jones, C.P., Jones, C.Y., Perry, G.S., Barclay, G., &amp; Jones, C.A. (2009). Addressing the 	social determinants of children’s health: A cliff analogy. </a:t>
            </a:r>
            <a:r>
              <a:rPr lang="en-US" sz="1600" i="1" dirty="0">
                <a:solidFill>
                  <a:srgbClr val="004065"/>
                </a:solidFill>
              </a:rPr>
              <a:t>Journal of health care for the 	poor and underserved, 20</a:t>
            </a:r>
            <a:r>
              <a:rPr lang="en-US" sz="1600" dirty="0">
                <a:solidFill>
                  <a:srgbClr val="004065"/>
                </a:solidFill>
              </a:rPr>
              <a:t>(4 Suppl.), 1-12.</a:t>
            </a:r>
          </a:p>
          <a:p>
            <a:pPr marL="0" indent="0" defTabSz="457200">
              <a:buNone/>
            </a:pPr>
            <a:r>
              <a:rPr lang="en-US" sz="1600" dirty="0">
                <a:solidFill>
                  <a:srgbClr val="004065"/>
                </a:solidFill>
              </a:rPr>
              <a:t>King, B.A., </a:t>
            </a:r>
            <a:r>
              <a:rPr lang="en-US" sz="1600" dirty="0" err="1">
                <a:solidFill>
                  <a:srgbClr val="004065"/>
                </a:solidFill>
              </a:rPr>
              <a:t>Dube</a:t>
            </a:r>
            <a:r>
              <a:rPr lang="en-US" sz="1600" dirty="0">
                <a:solidFill>
                  <a:srgbClr val="004065"/>
                </a:solidFill>
              </a:rPr>
              <a:t>, S.R., &amp; Tynan, M.A. (2012). Current tobacco use among adults in the 	United States: Findings from the National Adult Tobacco Survey. </a:t>
            </a:r>
            <a:r>
              <a:rPr lang="en-US" sz="1600" i="1" dirty="0">
                <a:solidFill>
                  <a:srgbClr val="004065"/>
                </a:solidFill>
              </a:rPr>
              <a:t>American Journal 	of Public Health, 102</a:t>
            </a:r>
            <a:r>
              <a:rPr lang="en-US" sz="1600" dirty="0">
                <a:solidFill>
                  <a:srgbClr val="004065"/>
                </a:solidFill>
              </a:rPr>
              <a:t>(11), e93-100.</a:t>
            </a:r>
          </a:p>
          <a:p>
            <a:pPr marL="0" indent="0" defTabSz="457200">
              <a:buNone/>
            </a:pPr>
            <a:r>
              <a:rPr lang="en-US" sz="1600" dirty="0">
                <a:solidFill>
                  <a:srgbClr val="004065"/>
                </a:solidFill>
              </a:rPr>
              <a:t>Meyer, I.H. (2003). Prejudice, social stress, and mental health in lesbian, gay, and 	bisexual populations: Conceptual issues and research evidence. </a:t>
            </a:r>
            <a:r>
              <a:rPr lang="en-US" sz="1600" i="1" dirty="0">
                <a:solidFill>
                  <a:srgbClr val="004065"/>
                </a:solidFill>
              </a:rPr>
              <a:t>Psychological 	Bulletin, 129</a:t>
            </a:r>
            <a:r>
              <a:rPr lang="en-US" sz="1600" dirty="0">
                <a:solidFill>
                  <a:srgbClr val="004065"/>
                </a:solidFill>
              </a:rPr>
              <a:t>(5), 674-97.</a:t>
            </a:r>
          </a:p>
          <a:p>
            <a:pPr marL="0" indent="0" defTabSz="457200">
              <a:buNone/>
            </a:pPr>
            <a:r>
              <a:rPr lang="en-US" sz="1600" dirty="0">
                <a:solidFill>
                  <a:srgbClr val="004065"/>
                </a:solidFill>
              </a:rPr>
              <a:t>National Institute on Minority Health and Health Disparities, National Institutes of Health. 	(2016). </a:t>
            </a:r>
            <a:r>
              <a:rPr lang="en-US" sz="1600" i="1" dirty="0">
                <a:solidFill>
                  <a:srgbClr val="004065"/>
                </a:solidFill>
              </a:rPr>
              <a:t>Director’s message: Sexual and gender minorities formally designated as a 	health disparity population for research purposes. </a:t>
            </a:r>
            <a:r>
              <a:rPr lang="en-US" sz="1600" dirty="0">
                <a:solidFill>
                  <a:srgbClr val="004065"/>
                </a:solidFill>
              </a:rPr>
              <a:t>Retrieved from 	https://www.nimhd.nih.gov/about/directors-corner/message.html</a:t>
            </a:r>
          </a:p>
          <a:p>
            <a:pPr marL="0" indent="0" defTabSz="457200">
              <a:buNone/>
            </a:pPr>
            <a:r>
              <a:rPr lang="en-US" sz="1600" dirty="0">
                <a:solidFill>
                  <a:srgbClr val="004065"/>
                </a:solidFill>
              </a:rPr>
              <a:t>National LGBT Cancer Network. (</a:t>
            </a:r>
            <a:r>
              <a:rPr lang="en-US" sz="1600" dirty="0" err="1">
                <a:solidFill>
                  <a:srgbClr val="004065"/>
                </a:solidFill>
              </a:rPr>
              <a:t>n.d.</a:t>
            </a:r>
            <a:r>
              <a:rPr lang="en-US" sz="1600" dirty="0">
                <a:solidFill>
                  <a:srgbClr val="004065"/>
                </a:solidFill>
              </a:rPr>
              <a:t>) LGBTQ cultural competence: Improving care to 	the LGBTQ community. [</a:t>
            </a:r>
            <a:r>
              <a:rPr lang="en-US" sz="1600" dirty="0" err="1">
                <a:solidFill>
                  <a:srgbClr val="004065"/>
                </a:solidFill>
              </a:rPr>
              <a:t>Powerpoint</a:t>
            </a:r>
            <a:r>
              <a:rPr lang="en-US" sz="1600" dirty="0">
                <a:solidFill>
                  <a:srgbClr val="004065"/>
                </a:solidFill>
              </a:rPr>
              <a:t> slides].</a:t>
            </a:r>
          </a:p>
        </p:txBody>
      </p:sp>
    </p:spTree>
    <p:extLst>
      <p:ext uri="{BB962C8B-B14F-4D97-AF65-F5344CB8AC3E}">
        <p14:creationId xmlns:p14="http://schemas.microsoft.com/office/powerpoint/2010/main" val="39217430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References</a:t>
            </a:r>
          </a:p>
        </p:txBody>
      </p:sp>
      <p:sp>
        <p:nvSpPr>
          <p:cNvPr id="3" name="Content Placeholder 2"/>
          <p:cNvSpPr>
            <a:spLocks noGrp="1"/>
          </p:cNvSpPr>
          <p:nvPr>
            <p:ph idx="1"/>
          </p:nvPr>
        </p:nvSpPr>
        <p:spPr>
          <a:xfrm>
            <a:off x="457200" y="1648690"/>
            <a:ext cx="8229600" cy="4959927"/>
          </a:xfrm>
        </p:spPr>
        <p:txBody>
          <a:bodyPr>
            <a:noAutofit/>
          </a:bodyPr>
          <a:lstStyle/>
          <a:p>
            <a:pPr marL="0" indent="0" defTabSz="457200">
              <a:buNone/>
            </a:pPr>
            <a:r>
              <a:rPr lang="en-US" sz="1600" dirty="0">
                <a:solidFill>
                  <a:srgbClr val="004065"/>
                </a:solidFill>
              </a:rPr>
              <a:t>Norwegian Ministry of Health and Care Services. (2007). </a:t>
            </a:r>
            <a:r>
              <a:rPr lang="en-US" sz="1600" i="1" dirty="0">
                <a:solidFill>
                  <a:srgbClr val="004065"/>
                </a:solidFill>
              </a:rPr>
              <a:t>National strategy to reduce 	social inequalities in health</a:t>
            </a:r>
            <a:r>
              <a:rPr lang="en-US" sz="1600" dirty="0">
                <a:solidFill>
                  <a:srgbClr val="004065"/>
                </a:solidFill>
              </a:rPr>
              <a:t>. Retrieved from https://www.regjeringen.no/ 	</a:t>
            </a:r>
            <a:r>
              <a:rPr lang="en-US" sz="1600" dirty="0" err="1">
                <a:solidFill>
                  <a:srgbClr val="004065"/>
                </a:solidFill>
              </a:rPr>
              <a:t>contentassets</a:t>
            </a:r>
            <a:r>
              <a:rPr lang="en-US" sz="1600" dirty="0">
                <a:solidFill>
                  <a:srgbClr val="004065"/>
                </a:solidFill>
              </a:rPr>
              <a:t>/ bc70b9942ea241cd90029989bff72d3c/</a:t>
            </a:r>
            <a:r>
              <a:rPr lang="en-US" sz="1600" dirty="0" err="1">
                <a:solidFill>
                  <a:srgbClr val="004065"/>
                </a:solidFill>
              </a:rPr>
              <a:t>en-gb</a:t>
            </a:r>
            <a:r>
              <a:rPr lang="en-US" sz="1600" dirty="0">
                <a:solidFill>
                  <a:srgbClr val="004065"/>
                </a:solidFill>
              </a:rPr>
              <a:t>/pdfs/ 	stm200620070020000en_pdfs.pdf</a:t>
            </a:r>
          </a:p>
          <a:p>
            <a:pPr marL="0" indent="0" defTabSz="457200">
              <a:buNone/>
            </a:pPr>
            <a:r>
              <a:rPr lang="en-US" sz="1600" dirty="0" err="1">
                <a:solidFill>
                  <a:srgbClr val="004065"/>
                </a:solidFill>
              </a:rPr>
              <a:t>Reisner</a:t>
            </a:r>
            <a:r>
              <a:rPr lang="en-US" sz="1600" dirty="0">
                <a:solidFill>
                  <a:srgbClr val="004065"/>
                </a:solidFill>
              </a:rPr>
              <a:t>, S.L., </a:t>
            </a:r>
            <a:r>
              <a:rPr lang="en-US" sz="1600" dirty="0" err="1">
                <a:solidFill>
                  <a:srgbClr val="004065"/>
                </a:solidFill>
              </a:rPr>
              <a:t>Conron</a:t>
            </a:r>
            <a:r>
              <a:rPr lang="en-US" sz="1600" dirty="0">
                <a:solidFill>
                  <a:srgbClr val="004065"/>
                </a:solidFill>
              </a:rPr>
              <a:t>, K.J., Scout, Baker, K., Herman, J.L., Lombardi, E., … Matthews, 	A.K. (2015). “Counting” transgender and gender non-conforming adults in health 	research. </a:t>
            </a:r>
            <a:r>
              <a:rPr lang="en-US" sz="1600" i="1" dirty="0">
                <a:solidFill>
                  <a:srgbClr val="004065"/>
                </a:solidFill>
              </a:rPr>
              <a:t>TSQ: Transgender Studies Quarterly, 2</a:t>
            </a:r>
            <a:r>
              <a:rPr lang="en-US" sz="1600" dirty="0">
                <a:solidFill>
                  <a:srgbClr val="004065"/>
                </a:solidFill>
              </a:rPr>
              <a:t>(1), 34-57.</a:t>
            </a:r>
          </a:p>
          <a:p>
            <a:pPr marL="0" indent="0" defTabSz="457200">
              <a:buNone/>
            </a:pPr>
            <a:r>
              <a:rPr lang="en-US" sz="1600" dirty="0">
                <a:solidFill>
                  <a:srgbClr val="004065"/>
                </a:solidFill>
              </a:rPr>
              <a:t>Shetty, G., Sanchez, J.A., Lancaster, J.M., Wilson, L.E., Quinn, G.P., &amp; </a:t>
            </a:r>
            <a:r>
              <a:rPr lang="en-US" sz="1600" dirty="0" err="1">
                <a:solidFill>
                  <a:srgbClr val="004065"/>
                </a:solidFill>
              </a:rPr>
              <a:t>Schabath</a:t>
            </a:r>
            <a:r>
              <a:rPr lang="en-US" sz="1600" dirty="0">
                <a:solidFill>
                  <a:srgbClr val="004065"/>
                </a:solidFill>
              </a:rPr>
              <a:t>, M.B. 	(2016). Oncology healthcare providers’ knowledge, attitudes, and practice behaviors 	regarding LGBT health. </a:t>
            </a:r>
            <a:r>
              <a:rPr lang="en-US" sz="1600" i="1" dirty="0">
                <a:solidFill>
                  <a:srgbClr val="004065"/>
                </a:solidFill>
              </a:rPr>
              <a:t>Patient Education and Counseling, 99</a:t>
            </a:r>
            <a:r>
              <a:rPr lang="en-US" sz="1600" dirty="0">
                <a:solidFill>
                  <a:srgbClr val="004065"/>
                </a:solidFill>
              </a:rPr>
              <a:t>(10), 1676-84.</a:t>
            </a:r>
          </a:p>
          <a:p>
            <a:pPr marL="0" indent="0" defTabSz="457200">
              <a:buNone/>
            </a:pPr>
            <a:r>
              <a:rPr lang="en-US" sz="1600" dirty="0" err="1">
                <a:solidFill>
                  <a:srgbClr val="004065"/>
                </a:solidFill>
              </a:rPr>
              <a:t>Smedley</a:t>
            </a:r>
            <a:r>
              <a:rPr lang="en-US" sz="1600" dirty="0">
                <a:solidFill>
                  <a:srgbClr val="004065"/>
                </a:solidFill>
              </a:rPr>
              <a:t>, B.D., Stith, A.Y., &amp; Nelson A.R. (</a:t>
            </a:r>
            <a:r>
              <a:rPr lang="en-US" sz="1600" dirty="0" err="1">
                <a:solidFill>
                  <a:srgbClr val="004065"/>
                </a:solidFill>
              </a:rPr>
              <a:t>Eds</a:t>
            </a:r>
            <a:r>
              <a:rPr lang="en-US" sz="1600" dirty="0">
                <a:solidFill>
                  <a:srgbClr val="004065"/>
                </a:solidFill>
              </a:rPr>
              <a:t>). (2002). </a:t>
            </a:r>
            <a:r>
              <a:rPr lang="en-US" sz="1600" i="1" dirty="0">
                <a:solidFill>
                  <a:srgbClr val="004065"/>
                </a:solidFill>
              </a:rPr>
              <a:t>Unequal treatment: Confronting 	racial and ethnic disparities in health care</a:t>
            </a:r>
            <a:r>
              <a:rPr lang="en-US" sz="1600" dirty="0">
                <a:solidFill>
                  <a:srgbClr val="004065"/>
                </a:solidFill>
              </a:rPr>
              <a:t>. Washington, DC: National Academies 	Press. Retrieved from https://www.nap.edu/catalog/10260/unequal-treatment-	confronting-racial-and-ethnic-disparities-in-health-care</a:t>
            </a:r>
          </a:p>
          <a:p>
            <a:pPr marL="0" indent="0" defTabSz="457200">
              <a:buNone/>
            </a:pPr>
            <a:r>
              <a:rPr lang="en-US" sz="1600" dirty="0" err="1">
                <a:solidFill>
                  <a:srgbClr val="004065"/>
                </a:solidFill>
              </a:rPr>
              <a:t>Tehranifar</a:t>
            </a:r>
            <a:r>
              <a:rPr lang="en-US" sz="1600" dirty="0">
                <a:solidFill>
                  <a:srgbClr val="004065"/>
                </a:solidFill>
              </a:rPr>
              <a:t>, P., </a:t>
            </a:r>
            <a:r>
              <a:rPr lang="en-US" sz="1600" dirty="0" err="1">
                <a:solidFill>
                  <a:srgbClr val="004065"/>
                </a:solidFill>
              </a:rPr>
              <a:t>Neugut</a:t>
            </a:r>
            <a:r>
              <a:rPr lang="en-US" sz="1600" dirty="0">
                <a:solidFill>
                  <a:srgbClr val="004065"/>
                </a:solidFill>
              </a:rPr>
              <a:t>, A.I., </a:t>
            </a:r>
            <a:r>
              <a:rPr lang="en-US" sz="1600" dirty="0" err="1">
                <a:solidFill>
                  <a:srgbClr val="004065"/>
                </a:solidFill>
              </a:rPr>
              <a:t>Phelen</a:t>
            </a:r>
            <a:r>
              <a:rPr lang="en-US" sz="1600" dirty="0">
                <a:solidFill>
                  <a:srgbClr val="004065"/>
                </a:solidFill>
              </a:rPr>
              <a:t>, J.C., Link, B.G., Liao, Y., Desai, M., &amp; Terry, M.B. 	(2009). Medical advances and racial/ethnic disparities in cancer survival. </a:t>
            </a:r>
            <a:r>
              <a:rPr lang="en-US" sz="1600" i="1" dirty="0">
                <a:solidFill>
                  <a:srgbClr val="004065"/>
                </a:solidFill>
              </a:rPr>
              <a:t>Cancer 	Epidemiology, Biomarkers, &amp; Prevention, 18</a:t>
            </a:r>
            <a:r>
              <a:rPr lang="en-US" sz="1600" dirty="0">
                <a:solidFill>
                  <a:srgbClr val="004065"/>
                </a:solidFill>
              </a:rPr>
              <a:t>(10), 2701-8.</a:t>
            </a:r>
          </a:p>
          <a:p>
            <a:pPr marL="0" indent="0" defTabSz="457200">
              <a:buNone/>
            </a:pPr>
            <a:r>
              <a:rPr lang="en-US" sz="1600" dirty="0">
                <a:solidFill>
                  <a:srgbClr val="004065"/>
                </a:solidFill>
              </a:rPr>
              <a:t>World Health Organization. (</a:t>
            </a:r>
            <a:r>
              <a:rPr lang="en-US" sz="1600" dirty="0" err="1">
                <a:solidFill>
                  <a:srgbClr val="004065"/>
                </a:solidFill>
              </a:rPr>
              <a:t>n.d.</a:t>
            </a:r>
            <a:r>
              <a:rPr lang="en-US" sz="1600" dirty="0">
                <a:solidFill>
                  <a:srgbClr val="004065"/>
                </a:solidFill>
              </a:rPr>
              <a:t>). </a:t>
            </a:r>
            <a:r>
              <a:rPr lang="en-US" sz="1600" i="1" dirty="0">
                <a:solidFill>
                  <a:srgbClr val="004065"/>
                </a:solidFill>
              </a:rPr>
              <a:t>Social determinants of health</a:t>
            </a:r>
            <a:r>
              <a:rPr lang="en-US" sz="1600" dirty="0">
                <a:solidFill>
                  <a:srgbClr val="004065"/>
                </a:solidFill>
              </a:rPr>
              <a:t>. Retrieved from 	http://www.who.int/social_determinants/en/</a:t>
            </a:r>
          </a:p>
          <a:p>
            <a:pPr marL="0" indent="0" defTabSz="457200">
              <a:buNone/>
            </a:pPr>
            <a:endParaRPr lang="en-US" sz="1600" dirty="0">
              <a:solidFill>
                <a:srgbClr val="004065"/>
              </a:solidFill>
            </a:endParaRPr>
          </a:p>
        </p:txBody>
      </p:sp>
    </p:spTree>
    <p:extLst>
      <p:ext uri="{BB962C8B-B14F-4D97-AF65-F5344CB8AC3E}">
        <p14:creationId xmlns:p14="http://schemas.microsoft.com/office/powerpoint/2010/main" val="41497232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sz="2400" b="1" dirty="0">
                <a:solidFill>
                  <a:schemeClr val="bg1"/>
                </a:solidFill>
              </a:rPr>
              <a:t>Lesson 2.2: </a:t>
            </a:r>
            <a:r>
              <a:rPr lang="en-US" altLang="en-US" sz="2400" dirty="0">
                <a:solidFill>
                  <a:schemeClr val="bg1"/>
                </a:solidFill>
              </a:rPr>
              <a:t>Normalizing</a:t>
            </a:r>
            <a:r>
              <a:rPr lang="en-US" altLang="en-US" sz="2400" b="1" dirty="0">
                <a:solidFill>
                  <a:schemeClr val="bg1"/>
                </a:solidFill>
              </a:rPr>
              <a:t> </a:t>
            </a:r>
            <a:r>
              <a:rPr lang="en-US" altLang="en-US" sz="2400" dirty="0">
                <a:solidFill>
                  <a:schemeClr val="bg1"/>
                </a:solidFill>
              </a:rPr>
              <a:t>Implicit Bias</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sz="3300" dirty="0"/>
              <a:t>Together, Equitable, Accessible, Meaningful (TEAM)</a:t>
            </a:r>
          </a:p>
        </p:txBody>
      </p:sp>
    </p:spTree>
    <p:extLst>
      <p:ext uri="{BB962C8B-B14F-4D97-AF65-F5344CB8AC3E}">
        <p14:creationId xmlns:p14="http://schemas.microsoft.com/office/powerpoint/2010/main" val="28094831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609600" y="1905001"/>
            <a:ext cx="8229600" cy="4343399"/>
          </a:xfrm>
        </p:spPr>
        <p:txBody>
          <a:bodyPr>
            <a:normAutofit fontScale="92500" lnSpcReduction="20000"/>
          </a:bodyPr>
          <a:lstStyle/>
          <a:p>
            <a:pPr marL="0" indent="0">
              <a:buNone/>
            </a:pPr>
            <a:r>
              <a:rPr lang="en-US" sz="2800"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sz="2800"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p:txBody>
      </p:sp>
    </p:spTree>
    <p:extLst>
      <p:ext uri="{BB962C8B-B14F-4D97-AF65-F5344CB8AC3E}">
        <p14:creationId xmlns:p14="http://schemas.microsoft.com/office/powerpoint/2010/main" val="1866787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Learning Objectives</a:t>
            </a:r>
          </a:p>
        </p:txBody>
      </p:sp>
      <p:sp>
        <p:nvSpPr>
          <p:cNvPr id="3" name="Content Placeholder 2"/>
          <p:cNvSpPr>
            <a:spLocks noGrp="1"/>
          </p:cNvSpPr>
          <p:nvPr>
            <p:ph idx="1"/>
          </p:nvPr>
        </p:nvSpPr>
        <p:spPr/>
        <p:txBody>
          <a:bodyPr>
            <a:normAutofit/>
          </a:bodyPr>
          <a:lstStyle/>
          <a:p>
            <a:pPr lvl="0"/>
            <a:r>
              <a:rPr lang="en-US" sz="2800" dirty="0">
                <a:solidFill>
                  <a:srgbClr val="004065"/>
                </a:solidFill>
              </a:rPr>
              <a:t>Describe how implicit bias and assumptions adversely influence patient-provider communication and care </a:t>
            </a:r>
          </a:p>
          <a:p>
            <a:pPr lvl="0"/>
            <a:r>
              <a:rPr lang="en-US" sz="2800" dirty="0">
                <a:solidFill>
                  <a:srgbClr val="004065"/>
                </a:solidFill>
              </a:rPr>
              <a:t>Identify strategies to assess and mitigate provider implicit bias in interactions with patients</a:t>
            </a:r>
          </a:p>
          <a:p>
            <a:pPr marL="0" indent="0">
              <a:buNone/>
            </a:pPr>
            <a:endParaRPr lang="en-US" sz="2800" dirty="0"/>
          </a:p>
        </p:txBody>
      </p:sp>
    </p:spTree>
    <p:extLst>
      <p:ext uri="{BB962C8B-B14F-4D97-AF65-F5344CB8AC3E}">
        <p14:creationId xmlns:p14="http://schemas.microsoft.com/office/powerpoint/2010/main" val="18860731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Implicit Bias</a:t>
            </a:r>
          </a:p>
        </p:txBody>
      </p:sp>
      <p:sp>
        <p:nvSpPr>
          <p:cNvPr id="4" name="Text Placeholder 3"/>
          <p:cNvSpPr>
            <a:spLocks noGrp="1"/>
          </p:cNvSpPr>
          <p:nvPr>
            <p:ph type="body" sz="quarter" idx="10"/>
          </p:nvPr>
        </p:nvSpPr>
        <p:spPr/>
        <p:txBody>
          <a:bodyPr/>
          <a:lstStyle/>
          <a:p>
            <a:pPr lvl="0"/>
            <a:r>
              <a:rPr lang="en-US" sz="1000" dirty="0">
                <a:solidFill>
                  <a:srgbClr val="FFFFFF">
                    <a:lumMod val="50000"/>
                  </a:srgbClr>
                </a:solidFill>
              </a:rPr>
              <a:t>Greenwald &amp; </a:t>
            </a:r>
            <a:r>
              <a:rPr lang="en-US" sz="1000" dirty="0" err="1">
                <a:solidFill>
                  <a:srgbClr val="FFFFFF">
                    <a:lumMod val="50000"/>
                  </a:srgbClr>
                </a:solidFill>
              </a:rPr>
              <a:t>Banaji</a:t>
            </a:r>
            <a:r>
              <a:rPr lang="en-US" sz="1000" dirty="0">
                <a:solidFill>
                  <a:srgbClr val="FFFFFF">
                    <a:lumMod val="50000"/>
                  </a:srgbClr>
                </a:solidFill>
              </a:rPr>
              <a:t>, 1995.</a:t>
            </a:r>
          </a:p>
          <a:p>
            <a:endParaRPr lang="en-US" dirty="0"/>
          </a:p>
        </p:txBody>
      </p:sp>
      <p:sp>
        <p:nvSpPr>
          <p:cNvPr id="5" name="Rectangle 4"/>
          <p:cNvSpPr/>
          <p:nvPr/>
        </p:nvSpPr>
        <p:spPr>
          <a:xfrm>
            <a:off x="457200" y="1618624"/>
            <a:ext cx="7391400" cy="1107996"/>
          </a:xfrm>
          <a:prstGeom prst="rect">
            <a:avLst/>
          </a:prstGeom>
        </p:spPr>
        <p:txBody>
          <a:bodyPr wrap="square">
            <a:spAutoFit/>
          </a:bodyPr>
          <a:lstStyle/>
          <a:p>
            <a:r>
              <a:rPr lang="en-US" sz="2200" dirty="0">
                <a:solidFill>
                  <a:srgbClr val="004065"/>
                </a:solidFill>
              </a:rPr>
              <a:t>Assumptions or stereotypes that influence our thoughts towards or interactions with people without us even knowing</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4344321"/>
            <a:ext cx="2506422" cy="187981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40714"/>
          <a:stretch/>
        </p:blipFill>
        <p:spPr>
          <a:xfrm>
            <a:off x="1600198" y="2778279"/>
            <a:ext cx="2238031" cy="1609874"/>
          </a:xfrm>
          <a:prstGeom prst="rect">
            <a:avLst/>
          </a:prstGeom>
        </p:spPr>
      </p:pic>
      <p:sp>
        <p:nvSpPr>
          <p:cNvPr id="10" name="Cloud Callout 9"/>
          <p:cNvSpPr/>
          <p:nvPr/>
        </p:nvSpPr>
        <p:spPr>
          <a:xfrm>
            <a:off x="4269656" y="2828467"/>
            <a:ext cx="3045544" cy="2276692"/>
          </a:xfrm>
          <a:prstGeom prst="cloudCallout">
            <a:avLst>
              <a:gd name="adj1" fmla="val -85944"/>
              <a:gd name="adj2" fmla="val 29539"/>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4065"/>
                </a:solidFill>
              </a:rPr>
              <a:t>These biases are unintentional</a:t>
            </a:r>
            <a:endParaRPr lang="en-US" sz="2000" dirty="0">
              <a:solidFill>
                <a:srgbClr val="FF0000"/>
              </a:solidFill>
            </a:endParaRPr>
          </a:p>
        </p:txBody>
      </p:sp>
      <p:sp>
        <p:nvSpPr>
          <p:cNvPr id="11" name="Bent Arrow 10"/>
          <p:cNvSpPr/>
          <p:nvPr/>
        </p:nvSpPr>
        <p:spPr>
          <a:xfrm rot="16673083">
            <a:off x="1530268" y="3957764"/>
            <a:ext cx="523524" cy="563518"/>
          </a:xfrm>
          <a:prstGeom prst="bentArrow">
            <a:avLst>
              <a:gd name="adj1" fmla="val 12492"/>
              <a:gd name="adj2" fmla="val 25000"/>
              <a:gd name="adj3" fmla="val 25000"/>
              <a:gd name="adj4" fmla="val 75409"/>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6D6"/>
              </a:solidFill>
            </a:endParaRPr>
          </a:p>
        </p:txBody>
      </p:sp>
      <p:sp>
        <p:nvSpPr>
          <p:cNvPr id="12" name="Bent Arrow 11"/>
          <p:cNvSpPr/>
          <p:nvPr/>
        </p:nvSpPr>
        <p:spPr>
          <a:xfrm rot="3018277">
            <a:off x="3610330" y="2932389"/>
            <a:ext cx="595510" cy="637172"/>
          </a:xfrm>
          <a:prstGeom prst="bentArrow">
            <a:avLst>
              <a:gd name="adj1" fmla="val 17354"/>
              <a:gd name="adj2" fmla="val 25000"/>
              <a:gd name="adj3" fmla="val 25000"/>
              <a:gd name="adj4" fmla="val 75409"/>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11560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666287" y="3433070"/>
            <a:ext cx="4049485" cy="1122261"/>
          </a:xfrm>
          <a:prstGeom prst="homePlate">
            <a:avLst>
              <a:gd name="adj" fmla="val 42126"/>
            </a:avLst>
          </a:prstGeom>
          <a:solidFill>
            <a:srgbClr val="C8B18B"/>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nchorCtr="0"/>
          <a:lstStyle/>
          <a:p>
            <a:r>
              <a:rPr lang="en-US" dirty="0">
                <a:solidFill>
                  <a:srgbClr val="FFFFFF"/>
                </a:solidFill>
              </a:rPr>
              <a:t>Favorable or unfavorable feelings towards others are created from attitudes</a:t>
            </a:r>
          </a:p>
        </p:txBody>
      </p:sp>
      <p:sp>
        <p:nvSpPr>
          <p:cNvPr id="6" name="Pentagon 5"/>
          <p:cNvSpPr/>
          <p:nvPr/>
        </p:nvSpPr>
        <p:spPr>
          <a:xfrm>
            <a:off x="684484" y="2105733"/>
            <a:ext cx="4031288" cy="985264"/>
          </a:xfrm>
          <a:prstGeom prst="homePlate">
            <a:avLst>
              <a:gd name="adj" fmla="val 45581"/>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nchorCtr="1"/>
          <a:lstStyle/>
          <a:p>
            <a:r>
              <a:rPr lang="en-US" dirty="0">
                <a:solidFill>
                  <a:srgbClr val="FFFFFF"/>
                </a:solidFill>
              </a:rPr>
              <a:t>Attitudes are formed from past experiences</a:t>
            </a:r>
          </a:p>
        </p:txBody>
      </p:sp>
      <p:sp>
        <p:nvSpPr>
          <p:cNvPr id="2" name="Title 1"/>
          <p:cNvSpPr>
            <a:spLocks noGrp="1"/>
          </p:cNvSpPr>
          <p:nvPr>
            <p:ph type="title"/>
          </p:nvPr>
        </p:nvSpPr>
        <p:spPr>
          <a:xfrm>
            <a:off x="457200" y="762001"/>
            <a:ext cx="8229600" cy="990599"/>
          </a:xfrm>
        </p:spPr>
        <p:txBody>
          <a:bodyPr/>
          <a:lstStyle/>
          <a:p>
            <a:r>
              <a:rPr lang="en-US" dirty="0">
                <a:solidFill>
                  <a:srgbClr val="004065"/>
                </a:solidFill>
              </a:rPr>
              <a:t>Implicit Bias</a:t>
            </a:r>
          </a:p>
        </p:txBody>
      </p:sp>
      <p:sp>
        <p:nvSpPr>
          <p:cNvPr id="17" name="Flowchart: Connector 16"/>
          <p:cNvSpPr/>
          <p:nvPr/>
        </p:nvSpPr>
        <p:spPr>
          <a:xfrm>
            <a:off x="4475843" y="1981200"/>
            <a:ext cx="1239157" cy="1239157"/>
          </a:xfrm>
          <a:prstGeom prst="flowChartConnector">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Greenwald &amp; </a:t>
            </a:r>
            <a:r>
              <a:rPr lang="en-US" sz="1000" dirty="0" err="1">
                <a:solidFill>
                  <a:schemeClr val="bg1">
                    <a:lumMod val="50000"/>
                  </a:schemeClr>
                </a:solidFill>
              </a:rPr>
              <a:t>Banaji</a:t>
            </a:r>
            <a:r>
              <a:rPr lang="en-US" sz="1000" dirty="0">
                <a:solidFill>
                  <a:schemeClr val="bg1">
                    <a:lumMod val="50000"/>
                  </a:schemeClr>
                </a:solidFill>
              </a:rPr>
              <a:t>, 1995.</a:t>
            </a:r>
          </a:p>
        </p:txBody>
      </p:sp>
      <p:sp>
        <p:nvSpPr>
          <p:cNvPr id="8" name="Pentagon 7"/>
          <p:cNvSpPr/>
          <p:nvPr/>
        </p:nvSpPr>
        <p:spPr>
          <a:xfrm>
            <a:off x="684484" y="5004423"/>
            <a:ext cx="4031288" cy="1020536"/>
          </a:xfrm>
          <a:prstGeom prst="homePlate">
            <a:avLst>
              <a:gd name="adj" fmla="val 42889"/>
            </a:avLst>
          </a:prstGeom>
          <a:solidFill>
            <a:srgbClr val="FFC82E"/>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nchorCtr="1"/>
          <a:lstStyle/>
          <a:p>
            <a:r>
              <a:rPr lang="en-US" dirty="0">
                <a:solidFill>
                  <a:srgbClr val="FFFFFF"/>
                </a:solidFill>
              </a:rPr>
              <a:t>Judgments or actions stem from these attitudes</a:t>
            </a:r>
          </a:p>
        </p:txBody>
      </p:sp>
      <p:sp>
        <p:nvSpPr>
          <p:cNvPr id="10" name="Rectangle 9"/>
          <p:cNvSpPr/>
          <p:nvPr/>
        </p:nvSpPr>
        <p:spPr>
          <a:xfrm>
            <a:off x="457200" y="1524000"/>
            <a:ext cx="6477000" cy="400110"/>
          </a:xfrm>
          <a:prstGeom prst="rect">
            <a:avLst/>
          </a:prstGeom>
        </p:spPr>
        <p:txBody>
          <a:bodyPr wrap="square">
            <a:spAutoFit/>
          </a:bodyPr>
          <a:lstStyle/>
          <a:p>
            <a:r>
              <a:rPr lang="en-US" sz="2000" dirty="0">
                <a:solidFill>
                  <a:srgbClr val="004065"/>
                </a:solidFill>
              </a:rPr>
              <a:t>Implicit bias is developed through the following process:</a:t>
            </a:r>
          </a:p>
        </p:txBody>
      </p:sp>
      <p:sp>
        <p:nvSpPr>
          <p:cNvPr id="21" name="Flowchart: Connector 20"/>
          <p:cNvSpPr/>
          <p:nvPr/>
        </p:nvSpPr>
        <p:spPr>
          <a:xfrm>
            <a:off x="4475843" y="3352800"/>
            <a:ext cx="1239157" cy="1239157"/>
          </a:xfrm>
          <a:prstGeom prst="flowChartConnector">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439" t="-6079" r="25101" b="-6597"/>
          <a:stretch/>
        </p:blipFill>
        <p:spPr>
          <a:xfrm>
            <a:off x="4598003" y="3472496"/>
            <a:ext cx="994835" cy="1033595"/>
          </a:xfrm>
          <a:prstGeom prst="flowChartConnector">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4960" t="6138" r="4483" b="-15080"/>
          <a:stretch/>
        </p:blipFill>
        <p:spPr>
          <a:xfrm>
            <a:off x="4555173" y="2104442"/>
            <a:ext cx="1026291" cy="1040953"/>
          </a:xfrm>
          <a:prstGeom prst="flowChartConnector">
            <a:avLst/>
          </a:prstGeom>
        </p:spPr>
      </p:pic>
      <p:sp>
        <p:nvSpPr>
          <p:cNvPr id="22" name="Flowchart: Connector 21"/>
          <p:cNvSpPr/>
          <p:nvPr/>
        </p:nvSpPr>
        <p:spPr>
          <a:xfrm>
            <a:off x="4454578" y="4876800"/>
            <a:ext cx="1239157" cy="1239157"/>
          </a:xfrm>
          <a:prstGeom prst="flowChartConnector">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9260" t="12922" r="16667" b="-1811"/>
          <a:stretch/>
        </p:blipFill>
        <p:spPr>
          <a:xfrm>
            <a:off x="4502483" y="4956870"/>
            <a:ext cx="1125570" cy="1013014"/>
          </a:xfrm>
          <a:prstGeom prst="flowChartConnector">
            <a:avLst/>
          </a:prstGeom>
        </p:spPr>
      </p:pic>
      <p:sp>
        <p:nvSpPr>
          <p:cNvPr id="33" name="Bent Arrow 32"/>
          <p:cNvSpPr/>
          <p:nvPr/>
        </p:nvSpPr>
        <p:spPr>
          <a:xfrm rot="7702395">
            <a:off x="5464585" y="3080324"/>
            <a:ext cx="458300" cy="394245"/>
          </a:xfrm>
          <a:prstGeom prst="bentArrow">
            <a:avLst>
              <a:gd name="adj1" fmla="val 15956"/>
              <a:gd name="adj2" fmla="val 17705"/>
              <a:gd name="adj3" fmla="val 25000"/>
              <a:gd name="adj4" fmla="val 90273"/>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p:cNvSpPr/>
          <p:nvPr/>
        </p:nvSpPr>
        <p:spPr>
          <a:xfrm rot="7834594">
            <a:off x="5377536" y="4567958"/>
            <a:ext cx="458300" cy="394245"/>
          </a:xfrm>
          <a:prstGeom prst="bentArrow">
            <a:avLst>
              <a:gd name="adj1" fmla="val 15956"/>
              <a:gd name="adj2" fmla="val 17705"/>
              <a:gd name="adj3" fmla="val 25000"/>
              <a:gd name="adj4" fmla="val 90273"/>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ight Brace 34"/>
          <p:cNvSpPr/>
          <p:nvPr/>
        </p:nvSpPr>
        <p:spPr>
          <a:xfrm>
            <a:off x="5943600" y="2122114"/>
            <a:ext cx="326083" cy="3897686"/>
          </a:xfrm>
          <a:prstGeom prst="rightBrace">
            <a:avLst>
              <a:gd name="adj1" fmla="val 242890"/>
              <a:gd name="adj2" fmla="val 50000"/>
            </a:avLst>
          </a:prstGeom>
          <a:ln w="28575">
            <a:solidFill>
              <a:srgbClr val="00406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ounded Rectangle 35"/>
          <p:cNvSpPr/>
          <p:nvPr/>
        </p:nvSpPr>
        <p:spPr>
          <a:xfrm>
            <a:off x="6497600" y="3624395"/>
            <a:ext cx="2076659" cy="881696"/>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Unconscious and automatic</a:t>
            </a:r>
          </a:p>
        </p:txBody>
      </p:sp>
    </p:spTree>
    <p:extLst>
      <p:ext uri="{BB962C8B-B14F-4D97-AF65-F5344CB8AC3E}">
        <p14:creationId xmlns:p14="http://schemas.microsoft.com/office/powerpoint/2010/main" val="12478599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18972"/>
            <a:ext cx="8229600" cy="1026683"/>
          </a:xfrm>
        </p:spPr>
        <p:txBody>
          <a:bodyPr/>
          <a:lstStyle/>
          <a:p>
            <a:r>
              <a:rPr lang="en-US" dirty="0">
                <a:solidFill>
                  <a:srgbClr val="004065"/>
                </a:solidFill>
              </a:rPr>
              <a:t>Implicit Bias</a:t>
            </a:r>
          </a:p>
        </p:txBody>
      </p:sp>
      <p:sp>
        <p:nvSpPr>
          <p:cNvPr id="4" name="Text Placeholder 3"/>
          <p:cNvSpPr>
            <a:spLocks noGrp="1"/>
          </p:cNvSpPr>
          <p:nvPr>
            <p:ph type="body" sz="quarter" idx="10"/>
          </p:nvPr>
        </p:nvSpPr>
        <p:spPr/>
        <p:txBody>
          <a:bodyPr/>
          <a:lstStyle/>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62500"/>
          <a:stretch/>
        </p:blipFill>
        <p:spPr>
          <a:xfrm>
            <a:off x="6869940" y="2209801"/>
            <a:ext cx="1876597" cy="375319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782" y="4038600"/>
            <a:ext cx="2506422" cy="1879817"/>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40714"/>
          <a:stretch/>
        </p:blipFill>
        <p:spPr>
          <a:xfrm>
            <a:off x="590404" y="2619617"/>
            <a:ext cx="1972657" cy="1418983"/>
          </a:xfrm>
          <a:prstGeom prst="rect">
            <a:avLst/>
          </a:prstGeom>
        </p:spPr>
      </p:pic>
      <p:pic>
        <p:nvPicPr>
          <p:cNvPr id="19" name="Picture 18" descr="\\SMHS-DFS.ead.gwu.edu\SMHS\GROUPS\gwci\LGBTQ Projects\Pfizer 2016-2018\Provider training\Online training\Slides\Lesson Images\4.2\File-Schema.JPG"/>
          <p:cNvPicPr/>
          <p:nvPr/>
        </p:nvPicPr>
        <p:blipFill>
          <a:blip r:embed="rId6">
            <a:extLst>
              <a:ext uri="{28A0092B-C50C-407E-A947-70E740481C1C}">
                <a14:useLocalDpi xmlns:a14="http://schemas.microsoft.com/office/drawing/2010/main" val="0"/>
              </a:ext>
            </a:extLst>
          </a:blip>
          <a:srcRect/>
          <a:stretch>
            <a:fillRect/>
          </a:stretch>
        </p:blipFill>
        <p:spPr bwMode="auto">
          <a:xfrm>
            <a:off x="2867774" y="3878049"/>
            <a:ext cx="3392740" cy="2016813"/>
          </a:xfrm>
          <a:prstGeom prst="roundRect">
            <a:avLst/>
          </a:prstGeom>
          <a:noFill/>
          <a:ln>
            <a:noFill/>
          </a:ln>
        </p:spPr>
      </p:pic>
      <p:sp>
        <p:nvSpPr>
          <p:cNvPr id="20" name="Bent Arrow 19"/>
          <p:cNvSpPr/>
          <p:nvPr/>
        </p:nvSpPr>
        <p:spPr>
          <a:xfrm rot="20443811" flipH="1">
            <a:off x="6360910" y="4260920"/>
            <a:ext cx="595510" cy="637172"/>
          </a:xfrm>
          <a:prstGeom prst="bentArrow">
            <a:avLst>
              <a:gd name="adj1" fmla="val 17354"/>
              <a:gd name="adj2" fmla="val 25000"/>
              <a:gd name="adj3" fmla="val 25000"/>
              <a:gd name="adj4" fmla="val 75409"/>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065"/>
              </a:solidFill>
            </a:endParaRPr>
          </a:p>
        </p:txBody>
      </p:sp>
      <p:sp>
        <p:nvSpPr>
          <p:cNvPr id="22" name="Bent Arrow 21"/>
          <p:cNvSpPr/>
          <p:nvPr/>
        </p:nvSpPr>
        <p:spPr>
          <a:xfrm rot="3745107" flipH="1" flipV="1">
            <a:off x="2529502" y="4084232"/>
            <a:ext cx="595510" cy="637172"/>
          </a:xfrm>
          <a:prstGeom prst="bentArrow">
            <a:avLst>
              <a:gd name="adj1" fmla="val 17354"/>
              <a:gd name="adj2" fmla="val 25000"/>
              <a:gd name="adj3" fmla="val 25000"/>
              <a:gd name="adj4" fmla="val 75409"/>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065"/>
              </a:solidFill>
            </a:endParaRPr>
          </a:p>
        </p:txBody>
      </p:sp>
      <p:sp>
        <p:nvSpPr>
          <p:cNvPr id="23" name="Rounded Rectangle 22"/>
          <p:cNvSpPr/>
          <p:nvPr/>
        </p:nvSpPr>
        <p:spPr>
          <a:xfrm>
            <a:off x="3797494" y="4769904"/>
            <a:ext cx="1533300" cy="47378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065"/>
                </a:solidFill>
              </a:rPr>
              <a:t>Schemas</a:t>
            </a:r>
          </a:p>
        </p:txBody>
      </p:sp>
      <p:sp>
        <p:nvSpPr>
          <p:cNvPr id="3" name="Arc 2"/>
          <p:cNvSpPr/>
          <p:nvPr/>
        </p:nvSpPr>
        <p:spPr>
          <a:xfrm>
            <a:off x="2563714" y="2667000"/>
            <a:ext cx="4218086" cy="1307259"/>
          </a:xfrm>
          <a:prstGeom prst="arc">
            <a:avLst>
              <a:gd name="adj1" fmla="val 11090067"/>
              <a:gd name="adj2" fmla="val 21292753"/>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319585" y="1501915"/>
            <a:ext cx="7071815" cy="707886"/>
          </a:xfrm>
          <a:prstGeom prst="rect">
            <a:avLst/>
          </a:prstGeom>
        </p:spPr>
        <p:txBody>
          <a:bodyPr wrap="square">
            <a:spAutoFit/>
          </a:bodyPr>
          <a:lstStyle/>
          <a:p>
            <a:r>
              <a:rPr lang="en-US" sz="2000" dirty="0">
                <a:solidFill>
                  <a:srgbClr val="004065"/>
                </a:solidFill>
              </a:rPr>
              <a:t>When we meet someone new, we pull out a file from our mental file cabinet to orient our thinking</a:t>
            </a:r>
          </a:p>
        </p:txBody>
      </p:sp>
    </p:spTree>
    <p:extLst>
      <p:ext uri="{BB962C8B-B14F-4D97-AF65-F5344CB8AC3E}">
        <p14:creationId xmlns:p14="http://schemas.microsoft.com/office/powerpoint/2010/main" val="23758438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“Where are you From?”</a:t>
            </a:r>
          </a:p>
        </p:txBody>
      </p:sp>
      <p:sp>
        <p:nvSpPr>
          <p:cNvPr id="4" name="Text Placeholder 3"/>
          <p:cNvSpPr>
            <a:spLocks noGrp="1"/>
          </p:cNvSpPr>
          <p:nvPr>
            <p:ph type="body" sz="quarter" idx="10"/>
          </p:nvPr>
        </p:nvSpPr>
        <p:spPr/>
        <p:txBody>
          <a:bodyPr/>
          <a:lstStyle/>
          <a:p>
            <a:endParaRPr lang="en-US"/>
          </a:p>
        </p:txBody>
      </p:sp>
      <p:pic>
        <p:nvPicPr>
          <p:cNvPr id="7" name="crAv5ttax2I"/>
          <p:cNvPicPr>
            <a:picLocks noGrp="1" noRot="1" noChangeAspect="1"/>
          </p:cNvPicPr>
          <p:nvPr>
            <p:ph idx="1"/>
            <a:videoFile r:link="rId1"/>
          </p:nvPr>
        </p:nvPicPr>
        <p:blipFill>
          <a:blip r:embed="rId4"/>
          <a:stretch>
            <a:fillRect/>
          </a:stretch>
        </p:blipFill>
        <p:spPr>
          <a:xfrm>
            <a:off x="838200" y="1876425"/>
            <a:ext cx="7010400" cy="3943350"/>
          </a:xfrm>
          <a:prstGeom prst="rect">
            <a:avLst/>
          </a:prstGeom>
        </p:spPr>
      </p:pic>
    </p:spTree>
    <p:extLst>
      <p:ext uri="{BB962C8B-B14F-4D97-AF65-F5344CB8AC3E}">
        <p14:creationId xmlns:p14="http://schemas.microsoft.com/office/powerpoint/2010/main" val="7473700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Implicit Bias in Health Care</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FitzGerald &amp; Hurst, 2017.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00" r="55000"/>
          <a:stretch/>
        </p:blipFill>
        <p:spPr>
          <a:xfrm>
            <a:off x="4035355" y="4539617"/>
            <a:ext cx="749672" cy="140563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833" r="11666"/>
          <a:stretch/>
        </p:blipFill>
        <p:spPr>
          <a:xfrm flipH="1">
            <a:off x="378702" y="3006233"/>
            <a:ext cx="2839454" cy="293736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000" r="55000"/>
          <a:stretch/>
        </p:blipFill>
        <p:spPr>
          <a:xfrm>
            <a:off x="4808710" y="4559242"/>
            <a:ext cx="749672" cy="1405634"/>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000" r="55000"/>
          <a:stretch/>
        </p:blipFill>
        <p:spPr>
          <a:xfrm>
            <a:off x="5582065" y="4578868"/>
            <a:ext cx="749672" cy="1405634"/>
          </a:xfrm>
          <a:prstGeom prst="rect">
            <a:avLst/>
          </a:prstGeom>
        </p:spPr>
      </p:pic>
      <p:cxnSp>
        <p:nvCxnSpPr>
          <p:cNvPr id="13" name="Straight Arrow Connector 12"/>
          <p:cNvCxnSpPr/>
          <p:nvPr/>
        </p:nvCxnSpPr>
        <p:spPr>
          <a:xfrm>
            <a:off x="3086538" y="4953000"/>
            <a:ext cx="673938" cy="0"/>
          </a:xfrm>
          <a:prstGeom prst="straightConnector1">
            <a:avLst/>
          </a:prstGeom>
          <a:ln w="76200">
            <a:solidFill>
              <a:srgbClr val="004065"/>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000" r="55000"/>
          <a:stretch/>
        </p:blipFill>
        <p:spPr>
          <a:xfrm>
            <a:off x="6350197" y="4559242"/>
            <a:ext cx="749672" cy="1405634"/>
          </a:xfrm>
          <a:prstGeom prst="rect">
            <a:avLst/>
          </a:prstGeom>
        </p:spPr>
      </p:pic>
      <p:sp>
        <p:nvSpPr>
          <p:cNvPr id="17" name="Rounded Rectangle 16"/>
          <p:cNvSpPr/>
          <p:nvPr/>
        </p:nvSpPr>
        <p:spPr>
          <a:xfrm>
            <a:off x="1080420" y="1636104"/>
            <a:ext cx="6400800" cy="536098"/>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Implicit bias translates to differences in quality of care</a:t>
            </a:r>
          </a:p>
        </p:txBody>
      </p:sp>
      <p:sp>
        <p:nvSpPr>
          <p:cNvPr id="18" name="Rounded Rectangle 17"/>
          <p:cNvSpPr/>
          <p:nvPr/>
        </p:nvSpPr>
        <p:spPr>
          <a:xfrm>
            <a:off x="3974208" y="2278581"/>
            <a:ext cx="1647577" cy="388419"/>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Diagnosis</a:t>
            </a:r>
          </a:p>
        </p:txBody>
      </p:sp>
      <p:sp>
        <p:nvSpPr>
          <p:cNvPr id="19" name="Rounded Rectangle 18"/>
          <p:cNvSpPr/>
          <p:nvPr/>
        </p:nvSpPr>
        <p:spPr>
          <a:xfrm>
            <a:off x="3990945" y="2779459"/>
            <a:ext cx="3629056" cy="42094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Treatment recommendations</a:t>
            </a:r>
          </a:p>
        </p:txBody>
      </p:sp>
      <p:sp>
        <p:nvSpPr>
          <p:cNvPr id="20" name="Rounded Rectangle 19"/>
          <p:cNvSpPr/>
          <p:nvPr/>
        </p:nvSpPr>
        <p:spPr>
          <a:xfrm>
            <a:off x="3990944" y="3352800"/>
            <a:ext cx="4718506" cy="415918"/>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Number of questions asked of patients</a:t>
            </a:r>
          </a:p>
        </p:txBody>
      </p:sp>
      <p:sp>
        <p:nvSpPr>
          <p:cNvPr id="21" name="Rounded Rectangle 20"/>
          <p:cNvSpPr/>
          <p:nvPr/>
        </p:nvSpPr>
        <p:spPr>
          <a:xfrm>
            <a:off x="3974207" y="3920623"/>
            <a:ext cx="3125661" cy="422777"/>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Number of tests ordered</a:t>
            </a:r>
          </a:p>
        </p:txBody>
      </p:sp>
    </p:spTree>
    <p:extLst>
      <p:ext uri="{BB962C8B-B14F-4D97-AF65-F5344CB8AC3E}">
        <p14:creationId xmlns:p14="http://schemas.microsoft.com/office/powerpoint/2010/main" val="1060050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457200" y="1905001"/>
            <a:ext cx="8229600" cy="4343399"/>
          </a:xfrm>
        </p:spPr>
        <p:txBody>
          <a:bodyPr>
            <a:normAutofit fontScale="700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dirty="0">
                <a:solidFill>
                  <a:srgbClr val="1C4E67"/>
                </a:solidFill>
              </a:rPr>
              <a:t>Sherrie Wallington, PhD</a:t>
            </a:r>
            <a:r>
              <a:rPr lang="en-US" dirty="0">
                <a:solidFill>
                  <a:srgbClr val="1C4E67"/>
                </a:solidFill>
              </a:rPr>
              <a:t>, Lombardi Comprehensive Cancer Center at Georgetown University Medical Center</a:t>
            </a:r>
          </a:p>
          <a:p>
            <a:pPr marL="0" indent="0">
              <a:buNone/>
            </a:pPr>
            <a:r>
              <a:rPr lang="en-US" b="1" dirty="0">
                <a:solidFill>
                  <a:srgbClr val="1C4E67"/>
                </a:solidFill>
              </a:rPr>
              <a:t>Cindy Cisneros, MPA</a:t>
            </a:r>
            <a:r>
              <a:rPr lang="en-US" dirty="0">
                <a:solidFill>
                  <a:srgbClr val="1C4E67"/>
                </a:solidFill>
              </a:rPr>
              <a:t>, Evaluating Cancer Survivorship Care Models Project</a:t>
            </a:r>
            <a:endParaRPr lang="en-US" b="1" dirty="0">
              <a:solidFill>
                <a:srgbClr val="1C4E67"/>
              </a:solidFill>
            </a:endParaRPr>
          </a:p>
        </p:txBody>
      </p:sp>
    </p:spTree>
    <p:extLst>
      <p:ext uri="{BB962C8B-B14F-4D97-AF65-F5344CB8AC3E}">
        <p14:creationId xmlns:p14="http://schemas.microsoft.com/office/powerpoint/2010/main" val="14101673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2"/>
            <a:ext cx="8229600" cy="876716"/>
          </a:xfrm>
        </p:spPr>
        <p:txBody>
          <a:bodyPr/>
          <a:lstStyle/>
          <a:p>
            <a:r>
              <a:rPr lang="en-US" dirty="0">
                <a:solidFill>
                  <a:srgbClr val="004065"/>
                </a:solidFill>
              </a:rPr>
              <a:t>Provider  Bias in Health Care</a:t>
            </a:r>
            <a:endParaRPr lang="en-US" dirty="0"/>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Shetty et al., 2016.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260742"/>
            <a:ext cx="4419600" cy="1919297"/>
          </a:xfrm>
          <a:prstGeom prst="rect">
            <a:avLst/>
          </a:prstGeom>
        </p:spPr>
      </p:pic>
      <p:sp>
        <p:nvSpPr>
          <p:cNvPr id="8" name="Rounded Rectangle 7"/>
          <p:cNvSpPr/>
          <p:nvPr/>
        </p:nvSpPr>
        <p:spPr>
          <a:xfrm>
            <a:off x="609600" y="1752600"/>
            <a:ext cx="3505200" cy="562915"/>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FFFFFF"/>
                </a:solidFill>
              </a:rPr>
              <a:t>Judgments about patients</a:t>
            </a:r>
          </a:p>
        </p:txBody>
      </p:sp>
      <p:sp>
        <p:nvSpPr>
          <p:cNvPr id="10" name="Rounded Rectangle 9"/>
          <p:cNvSpPr/>
          <p:nvPr/>
        </p:nvSpPr>
        <p:spPr>
          <a:xfrm>
            <a:off x="5105400" y="1752600"/>
            <a:ext cx="3352800" cy="588227"/>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FFFFFF"/>
                </a:solidFill>
              </a:rPr>
              <a:t>Actions towards patients</a:t>
            </a:r>
          </a:p>
        </p:txBody>
      </p:sp>
      <p:sp>
        <p:nvSpPr>
          <p:cNvPr id="14" name="Rounded Rectangle 13"/>
          <p:cNvSpPr/>
          <p:nvPr/>
        </p:nvSpPr>
        <p:spPr>
          <a:xfrm>
            <a:off x="609600" y="2535575"/>
            <a:ext cx="3505200" cy="1175697"/>
          </a:xfrm>
          <a:prstGeom prst="roundRect">
            <a:avLst/>
          </a:prstGeom>
          <a:solidFill>
            <a:srgbClr val="00406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Rely on assumptions when trying to make decisions</a:t>
            </a:r>
          </a:p>
        </p:txBody>
      </p:sp>
      <p:sp>
        <p:nvSpPr>
          <p:cNvPr id="15" name="Rounded Rectangle 14"/>
          <p:cNvSpPr/>
          <p:nvPr/>
        </p:nvSpPr>
        <p:spPr>
          <a:xfrm>
            <a:off x="5268686" y="2454710"/>
            <a:ext cx="3189514" cy="701409"/>
          </a:xfrm>
          <a:prstGeom prst="roundRect">
            <a:avLst/>
          </a:prstGeom>
          <a:solidFill>
            <a:srgbClr val="0096D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b="1" dirty="0">
                <a:solidFill>
                  <a:srgbClr val="004065"/>
                </a:solidFill>
              </a:rPr>
              <a:t>Non-verbal</a:t>
            </a:r>
            <a:r>
              <a:rPr lang="en-US" dirty="0">
                <a:solidFill>
                  <a:srgbClr val="004065"/>
                </a:solidFill>
              </a:rPr>
              <a:t>: eye contact and physical proximity </a:t>
            </a:r>
          </a:p>
        </p:txBody>
      </p:sp>
      <p:sp>
        <p:nvSpPr>
          <p:cNvPr id="16" name="Rounded Rectangle 15"/>
          <p:cNvSpPr/>
          <p:nvPr/>
        </p:nvSpPr>
        <p:spPr>
          <a:xfrm>
            <a:off x="5268686" y="3344447"/>
            <a:ext cx="3189514" cy="733650"/>
          </a:xfrm>
          <a:prstGeom prst="roundRect">
            <a:avLst/>
          </a:prstGeom>
          <a:solidFill>
            <a:srgbClr val="0096D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b="1" dirty="0">
                <a:solidFill>
                  <a:srgbClr val="004065"/>
                </a:solidFill>
              </a:rPr>
              <a:t>Verbal</a:t>
            </a:r>
            <a:r>
              <a:rPr lang="en-US" dirty="0">
                <a:solidFill>
                  <a:srgbClr val="004065"/>
                </a:solidFill>
              </a:rPr>
              <a:t>: type and amount of questions asked to patient</a:t>
            </a:r>
          </a:p>
        </p:txBody>
      </p:sp>
    </p:spTree>
    <p:extLst>
      <p:ext uri="{BB962C8B-B14F-4D97-AF65-F5344CB8AC3E}">
        <p14:creationId xmlns:p14="http://schemas.microsoft.com/office/powerpoint/2010/main" val="32643905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667" t="35555" r="-1"/>
          <a:stretch/>
        </p:blipFill>
        <p:spPr>
          <a:xfrm>
            <a:off x="4572000" y="1295400"/>
            <a:ext cx="1981200" cy="19812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 t="43333" r="47337"/>
          <a:stretch/>
        </p:blipFill>
        <p:spPr>
          <a:xfrm>
            <a:off x="2324099" y="1523965"/>
            <a:ext cx="2171701" cy="1752635"/>
          </a:xfrm>
          <a:prstGeom prst="rect">
            <a:avLst/>
          </a:prstGeom>
        </p:spPr>
      </p:pic>
      <p:sp>
        <p:nvSpPr>
          <p:cNvPr id="12" name="Rounded Rectangle 11"/>
          <p:cNvSpPr/>
          <p:nvPr/>
        </p:nvSpPr>
        <p:spPr>
          <a:xfrm>
            <a:off x="2209798" y="3352800"/>
            <a:ext cx="4800602" cy="875278"/>
          </a:xfrm>
          <a:prstGeom prst="roundRect">
            <a:avLst/>
          </a:prstGeom>
          <a:solidFill>
            <a:srgbClr val="C8B18B"/>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Disconnect between what we believe and what we actually do </a:t>
            </a:r>
          </a:p>
        </p:txBody>
      </p:sp>
      <p:sp>
        <p:nvSpPr>
          <p:cNvPr id="4" name="Text Placeholder 3"/>
          <p:cNvSpPr>
            <a:spLocks noGrp="1"/>
          </p:cNvSpPr>
          <p:nvPr>
            <p:ph type="body" sz="quarter" idx="10"/>
          </p:nvPr>
        </p:nvSpPr>
        <p:spPr/>
        <p:txBody>
          <a:bodyPr/>
          <a:lstStyle/>
          <a:p>
            <a:pPr lvl="0"/>
            <a:r>
              <a:rPr lang="en-US" sz="1000" dirty="0">
                <a:solidFill>
                  <a:srgbClr val="FFFFFF">
                    <a:lumMod val="50000"/>
                  </a:srgbClr>
                </a:solidFill>
              </a:rPr>
              <a:t>Shetty et al., 2016. </a:t>
            </a:r>
          </a:p>
          <a:p>
            <a:endParaRPr lang="en-US" dirty="0"/>
          </a:p>
        </p:txBody>
      </p:sp>
      <p:sp>
        <p:nvSpPr>
          <p:cNvPr id="6" name="Title 1"/>
          <p:cNvSpPr>
            <a:spLocks noGrp="1"/>
          </p:cNvSpPr>
          <p:nvPr>
            <p:ph type="title"/>
          </p:nvPr>
        </p:nvSpPr>
        <p:spPr>
          <a:xfrm>
            <a:off x="457200" y="762002"/>
            <a:ext cx="8229600" cy="818471"/>
          </a:xfrm>
        </p:spPr>
        <p:txBody>
          <a:bodyPr/>
          <a:lstStyle/>
          <a:p>
            <a:r>
              <a:rPr lang="en-US" dirty="0">
                <a:solidFill>
                  <a:srgbClr val="004065"/>
                </a:solidFill>
              </a:rPr>
              <a:t>Implicit Bias in Health Care</a:t>
            </a:r>
            <a:endParaRPr lang="en-US"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4572624"/>
            <a:ext cx="2133600" cy="16002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9166" r="20001" b="61111"/>
          <a:stretch/>
        </p:blipFill>
        <p:spPr>
          <a:xfrm>
            <a:off x="3810000" y="4572624"/>
            <a:ext cx="1608802" cy="662448"/>
          </a:xfrm>
          <a:prstGeom prst="rect">
            <a:avLst/>
          </a:prstGeom>
        </p:spPr>
      </p:pic>
      <p:sp>
        <p:nvSpPr>
          <p:cNvPr id="15" name="Rounded Rectangle 14"/>
          <p:cNvSpPr/>
          <p:nvPr/>
        </p:nvSpPr>
        <p:spPr>
          <a:xfrm>
            <a:off x="5571202" y="4572000"/>
            <a:ext cx="3018097" cy="1461124"/>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Perceive a Latino patient as less-skilled and not include them in decision-making</a:t>
            </a:r>
          </a:p>
        </p:txBody>
      </p:sp>
      <p:sp>
        <p:nvSpPr>
          <p:cNvPr id="16" name="Rounded Rectangle 15"/>
          <p:cNvSpPr/>
          <p:nvPr/>
        </p:nvSpPr>
        <p:spPr>
          <a:xfrm>
            <a:off x="685800" y="4648200"/>
            <a:ext cx="2768398" cy="1346200"/>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Treat everyone  respectfully and appropriately</a:t>
            </a:r>
          </a:p>
        </p:txBody>
      </p:sp>
    </p:spTree>
    <p:extLst>
      <p:ext uri="{BB962C8B-B14F-4D97-AF65-F5344CB8AC3E}">
        <p14:creationId xmlns:p14="http://schemas.microsoft.com/office/powerpoint/2010/main" val="35880674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Provider Bias in Health Care</a:t>
            </a:r>
          </a:p>
        </p:txBody>
      </p:sp>
      <p:sp>
        <p:nvSpPr>
          <p:cNvPr id="4" name="Text Placeholder 3"/>
          <p:cNvSpPr>
            <a:spLocks noGrp="1"/>
          </p:cNvSpPr>
          <p:nvPr>
            <p:ph type="body" sz="quarter" idx="10"/>
          </p:nvPr>
        </p:nvSpPr>
        <p:spPr/>
        <p:txBody>
          <a:bodyPr/>
          <a:lstStyle/>
          <a:p>
            <a:pPr lvl="0"/>
            <a:r>
              <a:rPr lang="en-US" sz="1000" dirty="0">
                <a:solidFill>
                  <a:srgbClr val="FFFFFF">
                    <a:lumMod val="50000"/>
                  </a:srgbClr>
                </a:solidFill>
              </a:rPr>
              <a:t>Shetty et al., 2016; Street, Gordon, &amp; </a:t>
            </a:r>
            <a:r>
              <a:rPr lang="en-US" sz="1000" dirty="0" err="1">
                <a:solidFill>
                  <a:srgbClr val="FFFFFF">
                    <a:lumMod val="50000"/>
                  </a:srgbClr>
                </a:solidFill>
              </a:rPr>
              <a:t>Haidet</a:t>
            </a:r>
            <a:r>
              <a:rPr lang="en-US" sz="1000" dirty="0">
                <a:solidFill>
                  <a:srgbClr val="FFFFFF">
                    <a:lumMod val="50000"/>
                  </a:srgbClr>
                </a:solidFill>
              </a:rPr>
              <a:t>, 2007.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2934064" y="3938524"/>
            <a:ext cx="3060336" cy="2284476"/>
          </a:xfrm>
          <a:prstGeom prst="rect">
            <a:avLst/>
          </a:prstGeom>
        </p:spPr>
      </p:pic>
      <p:sp>
        <p:nvSpPr>
          <p:cNvPr id="10" name="Cloud Callout 9"/>
          <p:cNvSpPr/>
          <p:nvPr/>
        </p:nvSpPr>
        <p:spPr>
          <a:xfrm flipH="1">
            <a:off x="609600" y="1930401"/>
            <a:ext cx="3429000" cy="2184398"/>
          </a:xfrm>
          <a:prstGeom prst="cloudCallout">
            <a:avLst>
              <a:gd name="adj1" fmla="val -41246"/>
              <a:gd name="adj2" fmla="val 75953"/>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lstStyle/>
          <a:p>
            <a:r>
              <a:rPr lang="en-US" sz="2000" dirty="0"/>
              <a:t>Assume a patient is heterosexual when meeting them</a:t>
            </a:r>
          </a:p>
        </p:txBody>
      </p:sp>
      <p:sp>
        <p:nvSpPr>
          <p:cNvPr id="13" name="Cloud Callout 12"/>
          <p:cNvSpPr/>
          <p:nvPr/>
        </p:nvSpPr>
        <p:spPr>
          <a:xfrm>
            <a:off x="4953000" y="1905001"/>
            <a:ext cx="3733800" cy="2362199"/>
          </a:xfrm>
          <a:prstGeom prst="cloudCallout">
            <a:avLst>
              <a:gd name="adj1" fmla="val -41246"/>
              <a:gd name="adj2" fmla="val 75953"/>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US" sz="2000" dirty="0"/>
              <a:t>Assume African American patients are less effective communicators</a:t>
            </a:r>
          </a:p>
        </p:txBody>
      </p:sp>
    </p:spTree>
    <p:extLst>
      <p:ext uri="{BB962C8B-B14F-4D97-AF65-F5344CB8AC3E}">
        <p14:creationId xmlns:p14="http://schemas.microsoft.com/office/powerpoint/2010/main" val="1032578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1219200" y="4045002"/>
            <a:ext cx="2974500" cy="2220400"/>
          </a:xfrm>
          <a:prstGeom prst="rect">
            <a:avLst/>
          </a:prstGeom>
        </p:spPr>
      </p:pic>
      <p:sp>
        <p:nvSpPr>
          <p:cNvPr id="7" name="Cloud Callout 6"/>
          <p:cNvSpPr/>
          <p:nvPr/>
        </p:nvSpPr>
        <p:spPr>
          <a:xfrm flipH="1">
            <a:off x="457200" y="1912903"/>
            <a:ext cx="2133600" cy="1538487"/>
          </a:xfrm>
          <a:prstGeom prst="cloudCallout">
            <a:avLst>
              <a:gd name="adj1" fmla="val -32631"/>
              <a:gd name="adj2" fmla="val 85573"/>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lstStyle/>
          <a:p>
            <a:endParaRPr lang="en-US" sz="2000" dirty="0"/>
          </a:p>
        </p:txBody>
      </p:sp>
      <p:sp>
        <p:nvSpPr>
          <p:cNvPr id="2" name="Title 1"/>
          <p:cNvSpPr>
            <a:spLocks noGrp="1"/>
          </p:cNvSpPr>
          <p:nvPr>
            <p:ph type="title"/>
          </p:nvPr>
        </p:nvSpPr>
        <p:spPr>
          <a:xfrm>
            <a:off x="457200" y="762001"/>
            <a:ext cx="8229600" cy="872835"/>
          </a:xfrm>
        </p:spPr>
        <p:txBody>
          <a:bodyPr/>
          <a:lstStyle/>
          <a:p>
            <a:r>
              <a:rPr lang="en-US" dirty="0">
                <a:solidFill>
                  <a:srgbClr val="004065"/>
                </a:solidFill>
              </a:rPr>
              <a:t>Provider Bias in Cancer Care</a:t>
            </a:r>
          </a:p>
        </p:txBody>
      </p:sp>
      <p:sp>
        <p:nvSpPr>
          <p:cNvPr id="4" name="Text Placeholder 3"/>
          <p:cNvSpPr>
            <a:spLocks noGrp="1"/>
          </p:cNvSpPr>
          <p:nvPr>
            <p:ph type="body" sz="quarter" idx="10"/>
          </p:nvPr>
        </p:nvSpPr>
        <p:spPr>
          <a:xfrm>
            <a:off x="457200" y="6349858"/>
            <a:ext cx="5562600" cy="279542"/>
          </a:xfrm>
        </p:spPr>
        <p:txBody>
          <a:bodyPr/>
          <a:lstStyle/>
          <a:p>
            <a:r>
              <a:rPr lang="en-US" sz="1000" dirty="0" err="1">
                <a:solidFill>
                  <a:schemeClr val="bg1">
                    <a:lumMod val="50000"/>
                  </a:schemeClr>
                </a:solidFill>
              </a:rPr>
              <a:t>Sriram</a:t>
            </a:r>
            <a:r>
              <a:rPr lang="en-US" sz="1000" dirty="0">
                <a:solidFill>
                  <a:schemeClr val="bg1">
                    <a:lumMod val="50000"/>
                  </a:schemeClr>
                </a:solidFill>
              </a:rPr>
              <a:t> et al., 2015. </a:t>
            </a:r>
          </a:p>
        </p:txBody>
      </p:sp>
      <p:sp>
        <p:nvSpPr>
          <p:cNvPr id="10" name="Cloud Callout 9"/>
          <p:cNvSpPr/>
          <p:nvPr/>
        </p:nvSpPr>
        <p:spPr>
          <a:xfrm>
            <a:off x="3429000" y="1828800"/>
            <a:ext cx="2184400" cy="1624761"/>
          </a:xfrm>
          <a:prstGeom prst="cloudCallout">
            <a:avLst>
              <a:gd name="adj1" fmla="val -65802"/>
              <a:gd name="adj2" fmla="val 83065"/>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endParaRPr lang="en-US" sz="2000" dirty="0"/>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8333" t="22222" r="15834" b="3333"/>
          <a:stretch/>
        </p:blipFill>
        <p:spPr>
          <a:xfrm>
            <a:off x="841796" y="2128938"/>
            <a:ext cx="1455269" cy="107146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000" t="13205" r="33200" b="-3248"/>
          <a:stretch/>
        </p:blipFill>
        <p:spPr>
          <a:xfrm>
            <a:off x="3733800" y="2057400"/>
            <a:ext cx="1298689" cy="1298690"/>
          </a:xfrm>
          <a:prstGeom prst="flowChartConnector">
            <a:avLst/>
          </a:prstGeom>
        </p:spPr>
      </p:pic>
      <p:sp>
        <p:nvSpPr>
          <p:cNvPr id="14" name="TextBox 13"/>
          <p:cNvSpPr txBox="1"/>
          <p:nvPr/>
        </p:nvSpPr>
        <p:spPr>
          <a:xfrm>
            <a:off x="2590800" y="2376821"/>
            <a:ext cx="1335450" cy="615553"/>
          </a:xfrm>
          <a:prstGeom prst="rect">
            <a:avLst/>
          </a:prstGeom>
          <a:noFill/>
        </p:spPr>
        <p:txBody>
          <a:bodyPr wrap="square" rtlCol="0">
            <a:spAutoFit/>
          </a:bodyPr>
          <a:lstStyle/>
          <a:p>
            <a:r>
              <a:rPr lang="en-US" sz="3400" dirty="0">
                <a:solidFill>
                  <a:srgbClr val="004065"/>
                </a:solidFill>
              </a:rPr>
              <a:t>VS.</a:t>
            </a:r>
          </a:p>
        </p:txBody>
      </p:sp>
      <p:sp>
        <p:nvSpPr>
          <p:cNvPr id="16" name="Rounded Rectangle 15"/>
          <p:cNvSpPr/>
          <p:nvPr/>
        </p:nvSpPr>
        <p:spPr>
          <a:xfrm>
            <a:off x="4879500" y="3451390"/>
            <a:ext cx="3429000" cy="701447"/>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Stigma surrounding lung cancer from smoking</a:t>
            </a:r>
          </a:p>
        </p:txBody>
      </p:sp>
      <p:sp>
        <p:nvSpPr>
          <p:cNvPr id="17" name="Rounded Rectangle 16"/>
          <p:cNvSpPr/>
          <p:nvPr/>
        </p:nvSpPr>
        <p:spPr>
          <a:xfrm>
            <a:off x="4587400" y="4992319"/>
            <a:ext cx="4013200" cy="780028"/>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Impacts lung cancer patients’ treatment decision-making process</a:t>
            </a:r>
          </a:p>
        </p:txBody>
      </p:sp>
      <p:cxnSp>
        <p:nvCxnSpPr>
          <p:cNvPr id="20" name="Straight Arrow Connector 19"/>
          <p:cNvCxnSpPr/>
          <p:nvPr/>
        </p:nvCxnSpPr>
        <p:spPr>
          <a:xfrm>
            <a:off x="6594000" y="4343400"/>
            <a:ext cx="0" cy="43875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9657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solidFill>
                  <a:srgbClr val="004065"/>
                </a:solidFill>
              </a:rPr>
              <a:t>Patient Bias</a:t>
            </a:r>
          </a:p>
        </p:txBody>
      </p:sp>
      <p:sp>
        <p:nvSpPr>
          <p:cNvPr id="4" name="Text Placeholder 3"/>
          <p:cNvSpPr>
            <a:spLocks noGrp="1"/>
          </p:cNvSpPr>
          <p:nvPr>
            <p:ph type="body" sz="quarter" idx="10"/>
          </p:nvPr>
        </p:nvSpPr>
        <p:spPr/>
        <p:txBody>
          <a:bodyPr/>
          <a:lstStyle/>
          <a:p>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626471" y="3799400"/>
            <a:ext cx="2974500" cy="22204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0693" t="37954" r="15842"/>
          <a:stretch/>
        </p:blipFill>
        <p:spPr>
          <a:xfrm>
            <a:off x="5191215" y="3656743"/>
            <a:ext cx="2676783" cy="2329793"/>
          </a:xfrm>
          <a:prstGeom prst="rect">
            <a:avLst/>
          </a:prstGeom>
        </p:spPr>
      </p:pic>
      <p:sp>
        <p:nvSpPr>
          <p:cNvPr id="10" name="Rounded Rectangle 9"/>
          <p:cNvSpPr/>
          <p:nvPr/>
        </p:nvSpPr>
        <p:spPr>
          <a:xfrm>
            <a:off x="2083223" y="2733363"/>
            <a:ext cx="4367950" cy="838200"/>
          </a:xfrm>
          <a:prstGeom prst="roundRect">
            <a:avLst/>
          </a:prstGeom>
          <a:solidFill>
            <a:srgbClr val="0096D6"/>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Patient may exhibit bias against a provider due to historical trauma</a:t>
            </a:r>
          </a:p>
        </p:txBody>
      </p:sp>
      <p:sp>
        <p:nvSpPr>
          <p:cNvPr id="11" name="Rounded Rectangle 10"/>
          <p:cNvSpPr/>
          <p:nvPr/>
        </p:nvSpPr>
        <p:spPr>
          <a:xfrm>
            <a:off x="1628600" y="1805507"/>
            <a:ext cx="5277198" cy="502260"/>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All individuals hold assumptions and biases</a:t>
            </a:r>
          </a:p>
        </p:txBody>
      </p:sp>
      <p:sp>
        <p:nvSpPr>
          <p:cNvPr id="13" name="Right Arrow 12"/>
          <p:cNvSpPr/>
          <p:nvPr/>
        </p:nvSpPr>
        <p:spPr>
          <a:xfrm flipH="1">
            <a:off x="3160642" y="4826247"/>
            <a:ext cx="1106557" cy="575442"/>
          </a:xfrm>
          <a:prstGeom prst="rightArrow">
            <a:avLst>
              <a:gd name="adj1" fmla="val 38424"/>
              <a:gd name="adj2" fmla="val 53858"/>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267199" y="4826247"/>
            <a:ext cx="1106557" cy="575442"/>
          </a:xfrm>
          <a:prstGeom prst="rightArrow">
            <a:avLst>
              <a:gd name="adj1" fmla="val 38424"/>
              <a:gd name="adj2" fmla="val 53858"/>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9860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1958024" y="3916419"/>
            <a:ext cx="2080576" cy="155310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0693" t="37954" r="15842"/>
          <a:stretch/>
        </p:blipFill>
        <p:spPr>
          <a:xfrm>
            <a:off x="5181600" y="3795821"/>
            <a:ext cx="1922977" cy="1673703"/>
          </a:xfrm>
          <a:prstGeom prst="rect">
            <a:avLst/>
          </a:prstGeom>
        </p:spPr>
      </p:pic>
      <p:sp>
        <p:nvSpPr>
          <p:cNvPr id="12" name="Rounded Rectangle 11"/>
          <p:cNvSpPr/>
          <p:nvPr/>
        </p:nvSpPr>
        <p:spPr>
          <a:xfrm>
            <a:off x="609600" y="1589259"/>
            <a:ext cx="7881560" cy="2198113"/>
          </a:xfrm>
          <a:prstGeom prst="roundRect">
            <a:avLst/>
          </a:prstGeom>
          <a:solidFill>
            <a:srgbClr val="00406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85800"/>
            <a:ext cx="8229600" cy="1015608"/>
          </a:xfrm>
        </p:spPr>
        <p:txBody>
          <a:bodyPr/>
          <a:lstStyle/>
          <a:p>
            <a:r>
              <a:rPr lang="en-US" dirty="0">
                <a:solidFill>
                  <a:srgbClr val="004065"/>
                </a:solidFill>
              </a:rPr>
              <a:t>Patient Bias</a:t>
            </a:r>
          </a:p>
        </p:txBody>
      </p:sp>
      <p:sp>
        <p:nvSpPr>
          <p:cNvPr id="4" name="Text Placeholder 3"/>
          <p:cNvSpPr>
            <a:spLocks noGrp="1"/>
          </p:cNvSpPr>
          <p:nvPr>
            <p:ph type="body" sz="quarter" idx="10"/>
          </p:nvPr>
        </p:nvSpPr>
        <p:spPr/>
        <p:txBody>
          <a:bodyPr/>
          <a:lstStyle/>
          <a:p>
            <a:endParaRPr lang="en-US" dirty="0"/>
          </a:p>
        </p:txBody>
      </p:sp>
      <p:sp>
        <p:nvSpPr>
          <p:cNvPr id="9" name="Rounded Rectangle 8"/>
          <p:cNvSpPr/>
          <p:nvPr/>
        </p:nvSpPr>
        <p:spPr>
          <a:xfrm>
            <a:off x="1133344" y="5557289"/>
            <a:ext cx="6806998" cy="545026"/>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Improve self-awareness and treat others with empathy</a:t>
            </a:r>
          </a:p>
        </p:txBody>
      </p:sp>
      <p:sp>
        <p:nvSpPr>
          <p:cNvPr id="13" name="Right Arrow 12"/>
          <p:cNvSpPr/>
          <p:nvPr/>
        </p:nvSpPr>
        <p:spPr>
          <a:xfrm flipH="1">
            <a:off x="3787302" y="4401631"/>
            <a:ext cx="752854" cy="462085"/>
          </a:xfrm>
          <a:prstGeom prst="rightArrow">
            <a:avLst>
              <a:gd name="adj1" fmla="val 38424"/>
              <a:gd name="adj2" fmla="val 53858"/>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536843" y="4401629"/>
            <a:ext cx="722864" cy="462085"/>
          </a:xfrm>
          <a:prstGeom prst="rightArrow">
            <a:avLst>
              <a:gd name="adj1" fmla="val 38424"/>
              <a:gd name="adj2" fmla="val 53858"/>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248400" y="2304450"/>
            <a:ext cx="0" cy="43875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91000" y="2819400"/>
            <a:ext cx="4074357" cy="763110"/>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Some African American patients assume providers are racist </a:t>
            </a:r>
          </a:p>
        </p:txBody>
      </p:sp>
      <p:sp>
        <p:nvSpPr>
          <p:cNvPr id="19" name="Rounded Rectangle 18"/>
          <p:cNvSpPr/>
          <p:nvPr/>
        </p:nvSpPr>
        <p:spPr>
          <a:xfrm>
            <a:off x="4343400" y="1809690"/>
            <a:ext cx="3882142" cy="400110"/>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Racial tension in New Orleans</a:t>
            </a:r>
          </a:p>
        </p:txBody>
      </p:sp>
      <p:sp>
        <p:nvSpPr>
          <p:cNvPr id="20" name="TextBox 19"/>
          <p:cNvSpPr txBox="1"/>
          <p:nvPr/>
        </p:nvSpPr>
        <p:spPr>
          <a:xfrm>
            <a:off x="762000" y="1667990"/>
            <a:ext cx="2645663" cy="400110"/>
          </a:xfrm>
          <a:prstGeom prst="rect">
            <a:avLst/>
          </a:prstGeom>
          <a:noFill/>
        </p:spPr>
        <p:txBody>
          <a:bodyPr wrap="square" rtlCol="0">
            <a:spAutoFit/>
          </a:bodyPr>
          <a:lstStyle/>
          <a:p>
            <a:r>
              <a:rPr lang="en-US" sz="2000" b="1" dirty="0">
                <a:solidFill>
                  <a:srgbClr val="004065"/>
                </a:solidFill>
              </a:rPr>
              <a:t>Example:</a:t>
            </a:r>
          </a:p>
        </p:txBody>
      </p:sp>
      <p:sp>
        <p:nvSpPr>
          <p:cNvPr id="21" name="Rounded Rectangle 20"/>
          <p:cNvSpPr/>
          <p:nvPr/>
        </p:nvSpPr>
        <p:spPr>
          <a:xfrm>
            <a:off x="884555" y="2284890"/>
            <a:ext cx="2407759" cy="763110"/>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Oncology provider perceived that</a:t>
            </a:r>
          </a:p>
        </p:txBody>
      </p:sp>
      <p:cxnSp>
        <p:nvCxnSpPr>
          <p:cNvPr id="22" name="Straight Arrow Connector 21"/>
          <p:cNvCxnSpPr/>
          <p:nvPr/>
        </p:nvCxnSpPr>
        <p:spPr>
          <a:xfrm flipV="1">
            <a:off x="3503208" y="2598416"/>
            <a:ext cx="599860" cy="6451"/>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1825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2"/>
            <a:ext cx="8229600" cy="726816"/>
          </a:xfrm>
        </p:spPr>
        <p:txBody>
          <a:bodyPr/>
          <a:lstStyle/>
          <a:p>
            <a:r>
              <a:rPr lang="en-US" dirty="0">
                <a:solidFill>
                  <a:srgbClr val="004065"/>
                </a:solidFill>
              </a:rPr>
              <a:t>Recognizing Implicit Bias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1111" r="10834"/>
          <a:stretch/>
        </p:blipFill>
        <p:spPr>
          <a:xfrm>
            <a:off x="457200" y="2508606"/>
            <a:ext cx="1382069" cy="917073"/>
          </a:xfrm>
          <a:prstGeom prst="rect">
            <a:avLst/>
          </a:prstGeom>
        </p:spPr>
      </p:pic>
      <p:sp>
        <p:nvSpPr>
          <p:cNvPr id="4" name="Text Placeholder 3"/>
          <p:cNvSpPr>
            <a:spLocks noGrp="1"/>
          </p:cNvSpPr>
          <p:nvPr>
            <p:ph type="body" sz="quarter" idx="10"/>
          </p:nvPr>
        </p:nvSpPr>
        <p:spPr/>
        <p:txBody>
          <a:bodyPr/>
          <a:lstStyle/>
          <a:p>
            <a:r>
              <a:rPr lang="en-US" sz="1000" dirty="0">
                <a:solidFill>
                  <a:schemeClr val="bg1">
                    <a:lumMod val="50000"/>
                  </a:schemeClr>
                </a:solidFill>
              </a:rPr>
              <a:t>Greenwald, McGhee, &amp; Schwartz, 1998.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022" y="3352800"/>
            <a:ext cx="5410082" cy="2817752"/>
          </a:xfrm>
          <a:prstGeom prst="roundRect">
            <a:avLst/>
          </a:prstGeom>
          <a:ln w="22225">
            <a:solidFill>
              <a:srgbClr val="FFC82E"/>
            </a:solidFill>
          </a:ln>
        </p:spPr>
      </p:pic>
      <p:sp>
        <p:nvSpPr>
          <p:cNvPr id="6" name="Rounded Rectangle 5"/>
          <p:cNvSpPr/>
          <p:nvPr/>
        </p:nvSpPr>
        <p:spPr>
          <a:xfrm>
            <a:off x="524481" y="1737251"/>
            <a:ext cx="7139623" cy="548749"/>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b="1" dirty="0">
                <a:solidFill>
                  <a:srgbClr val="0096D6"/>
                </a:solidFill>
              </a:rPr>
              <a:t>Step 1: </a:t>
            </a:r>
            <a:r>
              <a:rPr lang="en-US" sz="2000" dirty="0">
                <a:solidFill>
                  <a:schemeClr val="bg1"/>
                </a:solidFill>
              </a:rPr>
              <a:t>becoming aware of the specific biases we each hold</a:t>
            </a:r>
          </a:p>
        </p:txBody>
      </p:sp>
      <p:sp>
        <p:nvSpPr>
          <p:cNvPr id="9" name="Rounded Rectangle 8"/>
          <p:cNvSpPr/>
          <p:nvPr/>
        </p:nvSpPr>
        <p:spPr>
          <a:xfrm>
            <a:off x="1905000" y="2743200"/>
            <a:ext cx="6611806" cy="381000"/>
          </a:xfrm>
          <a:prstGeom prst="roundRect">
            <a:avLst/>
          </a:prstGeom>
          <a:solidFill>
            <a:srgbClr val="FFC82E">
              <a:alpha val="18000"/>
            </a:srgbClr>
          </a:solidFill>
          <a:ln w="31750">
            <a:solidFill>
              <a:srgbClr val="FFC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b="1" dirty="0">
                <a:solidFill>
                  <a:srgbClr val="004065"/>
                </a:solidFill>
              </a:rPr>
              <a:t>Implicit Assessment Test</a:t>
            </a:r>
            <a:r>
              <a:rPr lang="en-US" dirty="0">
                <a:solidFill>
                  <a:srgbClr val="004065"/>
                </a:solidFill>
              </a:rPr>
              <a:t>: highlights our unconscious biases</a:t>
            </a:r>
          </a:p>
        </p:txBody>
      </p:sp>
    </p:spTree>
    <p:extLst>
      <p:ext uri="{BB962C8B-B14F-4D97-AF65-F5344CB8AC3E}">
        <p14:creationId xmlns:p14="http://schemas.microsoft.com/office/powerpoint/2010/main" val="16224738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Reducing Implicit Bias</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Green et al., 2007.</a:t>
            </a:r>
          </a:p>
        </p:txBody>
      </p:sp>
      <p:sp>
        <p:nvSpPr>
          <p:cNvPr id="7" name="Rounded Rectangle 6"/>
          <p:cNvSpPr/>
          <p:nvPr/>
        </p:nvSpPr>
        <p:spPr>
          <a:xfrm>
            <a:off x="717630" y="1752600"/>
            <a:ext cx="3200400" cy="1066800"/>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Implicit bias of African Americans as less adherent to treatment</a:t>
            </a:r>
          </a:p>
        </p:txBody>
      </p:sp>
      <p:sp>
        <p:nvSpPr>
          <p:cNvPr id="8" name="Rounded Rectangle 7"/>
          <p:cNvSpPr/>
          <p:nvPr/>
        </p:nvSpPr>
        <p:spPr>
          <a:xfrm>
            <a:off x="5257800" y="1712552"/>
            <a:ext cx="3200400" cy="1106848"/>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Lower prescribing of a  certain heart attack treatment</a:t>
            </a:r>
          </a:p>
        </p:txBody>
      </p:sp>
      <p:cxnSp>
        <p:nvCxnSpPr>
          <p:cNvPr id="9" name="Straight Arrow Connector 8"/>
          <p:cNvCxnSpPr/>
          <p:nvPr/>
        </p:nvCxnSpPr>
        <p:spPr>
          <a:xfrm>
            <a:off x="4114800" y="2286000"/>
            <a:ext cx="914400" cy="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3469" y="3891130"/>
            <a:ext cx="3190660" cy="680870"/>
          </a:xfrm>
          <a:prstGeom prst="roundRect">
            <a:avLst/>
          </a:prstGeom>
          <a:solidFill>
            <a:srgbClr val="FFC82E"/>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Aware</a:t>
            </a:r>
            <a:r>
              <a:rPr lang="en-US" sz="2000" dirty="0">
                <a:solidFill>
                  <a:schemeClr val="bg1"/>
                </a:solidFill>
              </a:rPr>
              <a:t> </a:t>
            </a:r>
            <a:r>
              <a:rPr lang="en-US" sz="2000" dirty="0">
                <a:solidFill>
                  <a:srgbClr val="004065"/>
                </a:solidFill>
              </a:rPr>
              <a:t>the study was examining bias</a:t>
            </a:r>
          </a:p>
        </p:txBody>
      </p:sp>
      <p:sp>
        <p:nvSpPr>
          <p:cNvPr id="14" name="Rounded Rectangle 13"/>
          <p:cNvSpPr/>
          <p:nvPr/>
        </p:nvSpPr>
        <p:spPr>
          <a:xfrm>
            <a:off x="861581" y="5189333"/>
            <a:ext cx="3142548" cy="668873"/>
          </a:xfrm>
          <a:prstGeom prst="roundRect">
            <a:avLst/>
          </a:prstGeom>
          <a:solidFill>
            <a:srgbClr val="FFC82E"/>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More likely</a:t>
            </a:r>
            <a:r>
              <a:rPr lang="en-US" sz="2000" dirty="0">
                <a:solidFill>
                  <a:schemeClr val="bg1"/>
                </a:solidFill>
              </a:rPr>
              <a:t> </a:t>
            </a:r>
            <a:r>
              <a:rPr lang="en-US" sz="2000" dirty="0">
                <a:solidFill>
                  <a:srgbClr val="004065"/>
                </a:solidFill>
              </a:rPr>
              <a:t>to prescribe treatment</a:t>
            </a:r>
          </a:p>
        </p:txBody>
      </p:sp>
      <p:sp>
        <p:nvSpPr>
          <p:cNvPr id="15" name="Rounded Rectangle 14"/>
          <p:cNvSpPr/>
          <p:nvPr/>
        </p:nvSpPr>
        <p:spPr>
          <a:xfrm>
            <a:off x="5029200" y="3891130"/>
            <a:ext cx="3276600" cy="680870"/>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Unaware the study was examining bias</a:t>
            </a:r>
          </a:p>
        </p:txBody>
      </p:sp>
      <p:sp>
        <p:nvSpPr>
          <p:cNvPr id="16" name="Rounded Rectangle 15"/>
          <p:cNvSpPr/>
          <p:nvPr/>
        </p:nvSpPr>
        <p:spPr>
          <a:xfrm>
            <a:off x="5029200" y="5224897"/>
            <a:ext cx="3276600" cy="642503"/>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Less likely to prescribe treatment</a:t>
            </a:r>
          </a:p>
        </p:txBody>
      </p:sp>
      <p:cxnSp>
        <p:nvCxnSpPr>
          <p:cNvPr id="20" name="Straight Arrow Connector 19"/>
          <p:cNvCxnSpPr/>
          <p:nvPr/>
        </p:nvCxnSpPr>
        <p:spPr>
          <a:xfrm flipH="1">
            <a:off x="2408798" y="4676027"/>
            <a:ext cx="1" cy="429373"/>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667499" y="4699795"/>
            <a:ext cx="1" cy="429373"/>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1834104" y="3125189"/>
            <a:ext cx="967451" cy="722181"/>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6183773" y="3124200"/>
            <a:ext cx="967451" cy="722181"/>
          </a:xfrm>
          <a:prstGeom prst="rect">
            <a:avLst/>
          </a:prstGeom>
        </p:spPr>
      </p:pic>
      <p:sp>
        <p:nvSpPr>
          <p:cNvPr id="33" name="TextBox 32"/>
          <p:cNvSpPr txBox="1"/>
          <p:nvPr/>
        </p:nvSpPr>
        <p:spPr>
          <a:xfrm>
            <a:off x="4114800" y="3954566"/>
            <a:ext cx="1335450" cy="553998"/>
          </a:xfrm>
          <a:prstGeom prst="rect">
            <a:avLst/>
          </a:prstGeom>
          <a:noFill/>
        </p:spPr>
        <p:txBody>
          <a:bodyPr wrap="square" rtlCol="0">
            <a:spAutoFit/>
          </a:bodyPr>
          <a:lstStyle/>
          <a:p>
            <a:r>
              <a:rPr lang="en-US" sz="3000" dirty="0">
                <a:solidFill>
                  <a:srgbClr val="004065"/>
                </a:solidFill>
              </a:rPr>
              <a:t>VS.</a:t>
            </a:r>
          </a:p>
        </p:txBody>
      </p:sp>
    </p:spTree>
    <p:extLst>
      <p:ext uri="{BB962C8B-B14F-4D97-AF65-F5344CB8AC3E}">
        <p14:creationId xmlns:p14="http://schemas.microsoft.com/office/powerpoint/2010/main" val="16800485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181600" y="2870775"/>
            <a:ext cx="3069609" cy="1167825"/>
          </a:xfrm>
          <a:prstGeom prst="roundRect">
            <a:avLst/>
          </a:prstGeom>
          <a:solidFill>
            <a:srgbClr val="0096D6">
              <a:alpha val="12000"/>
            </a:srgbClr>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Consciously try to understand patient’s view or experience </a:t>
            </a:r>
          </a:p>
        </p:txBody>
      </p:sp>
      <p:sp>
        <p:nvSpPr>
          <p:cNvPr id="2" name="Title 1"/>
          <p:cNvSpPr>
            <a:spLocks noGrp="1"/>
          </p:cNvSpPr>
          <p:nvPr>
            <p:ph type="title"/>
          </p:nvPr>
        </p:nvSpPr>
        <p:spPr>
          <a:xfrm>
            <a:off x="457200" y="762001"/>
            <a:ext cx="8229600" cy="761999"/>
          </a:xfrm>
        </p:spPr>
        <p:txBody>
          <a:bodyPr/>
          <a:lstStyle/>
          <a:p>
            <a:r>
              <a:rPr lang="en-US" dirty="0">
                <a:solidFill>
                  <a:srgbClr val="004065"/>
                </a:solidFill>
              </a:rPr>
              <a:t>Reducing Implicit Bias</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Chapman, </a:t>
            </a:r>
            <a:r>
              <a:rPr lang="en-US" sz="1000" dirty="0" err="1">
                <a:solidFill>
                  <a:schemeClr val="bg1">
                    <a:lumMod val="50000"/>
                  </a:schemeClr>
                </a:solidFill>
              </a:rPr>
              <a:t>Kaatz</a:t>
            </a:r>
            <a:r>
              <a:rPr lang="en-US" sz="1000" dirty="0">
                <a:solidFill>
                  <a:schemeClr val="bg1">
                    <a:lumMod val="50000"/>
                  </a:schemeClr>
                </a:solidFill>
              </a:rPr>
              <a:t>, &amp; Carnes, 2013; </a:t>
            </a:r>
          </a:p>
        </p:txBody>
      </p:sp>
      <p:sp>
        <p:nvSpPr>
          <p:cNvPr id="5" name="Rounded Rectangle 4"/>
          <p:cNvSpPr/>
          <p:nvPr/>
        </p:nvSpPr>
        <p:spPr>
          <a:xfrm>
            <a:off x="635255" y="2412840"/>
            <a:ext cx="3559157" cy="457935"/>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Individuation</a:t>
            </a:r>
          </a:p>
        </p:txBody>
      </p:sp>
      <p:sp>
        <p:nvSpPr>
          <p:cNvPr id="6" name="Rounded Rectangle 5"/>
          <p:cNvSpPr/>
          <p:nvPr/>
        </p:nvSpPr>
        <p:spPr>
          <a:xfrm>
            <a:off x="5181601" y="2438400"/>
            <a:ext cx="3069608" cy="478402"/>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Perspective taking</a:t>
            </a:r>
          </a:p>
        </p:txBody>
      </p:sp>
      <p:sp>
        <p:nvSpPr>
          <p:cNvPr id="7" name="Rounded Rectangle 6"/>
          <p:cNvSpPr/>
          <p:nvPr/>
        </p:nvSpPr>
        <p:spPr>
          <a:xfrm>
            <a:off x="635255" y="2819400"/>
            <a:ext cx="3577922" cy="1223557"/>
          </a:xfrm>
          <a:prstGeom prst="roundRect">
            <a:avLst/>
          </a:prstGeom>
          <a:solidFill>
            <a:srgbClr val="004065">
              <a:alpha val="18000"/>
            </a:srgbClr>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Consciously focus on patient-specific information other than race, gender etc. </a:t>
            </a:r>
          </a:p>
        </p:txBody>
      </p:sp>
      <p:sp>
        <p:nvSpPr>
          <p:cNvPr id="9" name="Rounded Rectangle 8"/>
          <p:cNvSpPr/>
          <p:nvPr/>
        </p:nvSpPr>
        <p:spPr>
          <a:xfrm>
            <a:off x="635255" y="4761597"/>
            <a:ext cx="3410803" cy="1153520"/>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Learn more about what the patient values to inform  care decision-making</a:t>
            </a:r>
          </a:p>
        </p:txBody>
      </p:sp>
      <p:sp>
        <p:nvSpPr>
          <p:cNvPr id="10" name="Rounded Rectangle 9"/>
          <p:cNvSpPr/>
          <p:nvPr/>
        </p:nvSpPr>
        <p:spPr>
          <a:xfrm>
            <a:off x="4953568" y="4778205"/>
            <a:ext cx="3525672" cy="1136912"/>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How previous experiences could affect willingness to share sensitive information</a:t>
            </a:r>
          </a:p>
        </p:txBody>
      </p:sp>
      <p:cxnSp>
        <p:nvCxnSpPr>
          <p:cNvPr id="11" name="Straight Arrow Connector 10"/>
          <p:cNvCxnSpPr/>
          <p:nvPr/>
        </p:nvCxnSpPr>
        <p:spPr>
          <a:xfrm flipH="1">
            <a:off x="2424216" y="4218827"/>
            <a:ext cx="1" cy="429373"/>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716404" y="4191000"/>
            <a:ext cx="1" cy="429373"/>
          </a:xfrm>
          <a:prstGeom prst="straightConnector1">
            <a:avLst/>
          </a:prstGeom>
          <a:ln w="38100">
            <a:solidFill>
              <a:srgbClr val="0096D6"/>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5264624" y="1617174"/>
            <a:ext cx="1020793" cy="76200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0693" t="37954" r="15842"/>
          <a:stretch/>
        </p:blipFill>
        <p:spPr>
          <a:xfrm>
            <a:off x="2709287" y="1464835"/>
            <a:ext cx="1001542" cy="871712"/>
          </a:xfrm>
          <a:prstGeom prst="rect">
            <a:avLst/>
          </a:prstGeom>
        </p:spPr>
      </p:pic>
      <p:sp>
        <p:nvSpPr>
          <p:cNvPr id="17" name="Cloud Callout 16"/>
          <p:cNvSpPr/>
          <p:nvPr/>
        </p:nvSpPr>
        <p:spPr>
          <a:xfrm>
            <a:off x="6271444" y="1293209"/>
            <a:ext cx="762000" cy="574313"/>
          </a:xfrm>
          <a:prstGeom prst="cloudCallout">
            <a:avLst>
              <a:gd name="adj1" fmla="val -69903"/>
              <a:gd name="adj2" fmla="val 59318"/>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endParaRPr lang="en-US" sz="2000" dirty="0"/>
          </a:p>
        </p:txBody>
      </p:sp>
      <p:sp>
        <p:nvSpPr>
          <p:cNvPr id="18" name="Cloud Callout 17"/>
          <p:cNvSpPr/>
          <p:nvPr/>
        </p:nvSpPr>
        <p:spPr>
          <a:xfrm flipH="1">
            <a:off x="6415896" y="1349392"/>
            <a:ext cx="610724" cy="489668"/>
          </a:xfrm>
          <a:prstGeom prst="cloudCallout">
            <a:avLst>
              <a:gd name="adj1" fmla="val -69903"/>
              <a:gd name="adj2" fmla="val 59318"/>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endParaRPr lang="en-US" sz="2000"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904461" y="1558620"/>
            <a:ext cx="1020793" cy="76200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0693" t="37954" r="15842"/>
          <a:stretch/>
        </p:blipFill>
        <p:spPr>
          <a:xfrm>
            <a:off x="7171072" y="1484659"/>
            <a:ext cx="1001542" cy="871712"/>
          </a:xfrm>
          <a:prstGeom prst="rect">
            <a:avLst/>
          </a:prstGeom>
        </p:spPr>
      </p:pic>
      <p:cxnSp>
        <p:nvCxnSpPr>
          <p:cNvPr id="23" name="Straight Arrow Connector 22"/>
          <p:cNvCxnSpPr/>
          <p:nvPr/>
        </p:nvCxnSpPr>
        <p:spPr>
          <a:xfrm>
            <a:off x="1818354" y="1939620"/>
            <a:ext cx="885655" cy="12244"/>
          </a:xfrm>
          <a:prstGeom prst="straightConnector1">
            <a:avLst/>
          </a:prstGeom>
          <a:ln w="317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47044" y="2079557"/>
            <a:ext cx="714697" cy="46910"/>
          </a:xfrm>
          <a:prstGeom prst="straightConnector1">
            <a:avLst/>
          </a:prstGeom>
          <a:ln w="317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821514" y="2177301"/>
            <a:ext cx="593319" cy="76859"/>
          </a:xfrm>
          <a:prstGeom prst="straightConnector1">
            <a:avLst/>
          </a:prstGeom>
          <a:ln w="317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818354" y="1780940"/>
            <a:ext cx="743387" cy="31406"/>
          </a:xfrm>
          <a:prstGeom prst="straightConnector1">
            <a:avLst/>
          </a:prstGeom>
          <a:ln w="317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4641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Reducing Implicit Bias</a:t>
            </a:r>
          </a:p>
        </p:txBody>
      </p:sp>
      <p:sp>
        <p:nvSpPr>
          <p:cNvPr id="4" name="Text Placeholder 3"/>
          <p:cNvSpPr>
            <a:spLocks noGrp="1"/>
          </p:cNvSpPr>
          <p:nvPr>
            <p:ph type="body" sz="quarter" idx="10"/>
          </p:nvPr>
        </p:nvSpPr>
        <p:spPr>
          <a:xfrm>
            <a:off x="457200" y="6248400"/>
            <a:ext cx="3810000" cy="381000"/>
          </a:xfrm>
        </p:spPr>
        <p:txBody>
          <a:bodyPr/>
          <a:lstStyle/>
          <a:p>
            <a:r>
              <a:rPr lang="en-US" sz="1000" dirty="0">
                <a:solidFill>
                  <a:schemeClr val="bg1">
                    <a:lumMod val="50000"/>
                  </a:schemeClr>
                </a:solidFill>
              </a:rPr>
              <a:t>Binder et al., 2009; </a:t>
            </a:r>
            <a:r>
              <a:rPr lang="en-US" sz="1000" dirty="0" err="1">
                <a:solidFill>
                  <a:schemeClr val="bg1">
                    <a:lumMod val="50000"/>
                  </a:schemeClr>
                </a:solidFill>
              </a:rPr>
              <a:t>Dasgupta</a:t>
            </a:r>
            <a:r>
              <a:rPr lang="en-US" sz="1000" dirty="0">
                <a:solidFill>
                  <a:schemeClr val="bg1">
                    <a:lumMod val="50000"/>
                  </a:schemeClr>
                </a:solidFill>
              </a:rPr>
              <a:t> &amp; Rivera, 2008; </a:t>
            </a:r>
            <a:r>
              <a:rPr lang="en-US" sz="1000" dirty="0" err="1">
                <a:solidFill>
                  <a:schemeClr val="bg1">
                    <a:lumMod val="50000"/>
                  </a:schemeClr>
                </a:solidFill>
              </a:rPr>
              <a:t>Dasgupta</a:t>
            </a:r>
            <a:r>
              <a:rPr lang="en-US" sz="1000" dirty="0">
                <a:solidFill>
                  <a:schemeClr val="bg1">
                    <a:lumMod val="50000"/>
                  </a:schemeClr>
                </a:solidFill>
              </a:rPr>
              <a:t> &amp; </a:t>
            </a:r>
            <a:r>
              <a:rPr lang="en-US" sz="1000" dirty="0" err="1">
                <a:solidFill>
                  <a:schemeClr val="bg1">
                    <a:lumMod val="50000"/>
                  </a:schemeClr>
                </a:solidFill>
              </a:rPr>
              <a:t>Asgari</a:t>
            </a:r>
            <a:r>
              <a:rPr lang="en-US" sz="1000" dirty="0">
                <a:solidFill>
                  <a:schemeClr val="bg1">
                    <a:lumMod val="50000"/>
                  </a:schemeClr>
                </a:solidFill>
              </a:rPr>
              <a:t>, 2004; Blair, Ma, &amp; </a:t>
            </a:r>
            <a:r>
              <a:rPr lang="en-US" sz="1000" dirty="0" err="1">
                <a:solidFill>
                  <a:schemeClr val="bg1">
                    <a:lumMod val="50000"/>
                  </a:schemeClr>
                </a:solidFill>
              </a:rPr>
              <a:t>Lenton</a:t>
            </a:r>
            <a:r>
              <a:rPr lang="en-US" sz="1000" dirty="0">
                <a:solidFill>
                  <a:schemeClr val="bg1">
                    <a:lumMod val="50000"/>
                  </a:schemeClr>
                </a:solidFill>
              </a:rPr>
              <a:t>, 2001; Moskowitz &amp; Li, 2011; Moskowitz, Salomon, &amp; Taylor, 2000.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076" t="5660" r="49056" b="35849"/>
          <a:stretch/>
        </p:blipFill>
        <p:spPr>
          <a:xfrm>
            <a:off x="3465528" y="2957838"/>
            <a:ext cx="1195061" cy="1195061"/>
          </a:xfrm>
          <a:prstGeom prst="flowChartConnector">
            <a:avLst/>
          </a:prstGeom>
          <a:ln>
            <a:solidFill>
              <a:schemeClr val="bg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500" t="-1111" r="15833" b="1111"/>
          <a:stretch/>
        </p:blipFill>
        <p:spPr>
          <a:xfrm>
            <a:off x="1828800" y="2973931"/>
            <a:ext cx="1196922" cy="1170901"/>
          </a:xfrm>
          <a:prstGeom prst="flowChartConnector">
            <a:avLst/>
          </a:prstGeom>
          <a:ln w="22225">
            <a:no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332" t="1111" r="30832" b="1111"/>
          <a:stretch/>
        </p:blipFill>
        <p:spPr>
          <a:xfrm>
            <a:off x="811420" y="2974349"/>
            <a:ext cx="1138569" cy="1151656"/>
          </a:xfrm>
          <a:prstGeom prst="flowChartConnector">
            <a:avLst/>
          </a:prstGeom>
          <a:ln w="28575">
            <a:no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344" t="9375" r="50782" b="21874"/>
          <a:stretch/>
        </p:blipFill>
        <p:spPr>
          <a:xfrm>
            <a:off x="6200546" y="2819400"/>
            <a:ext cx="1325432" cy="1325432"/>
          </a:xfrm>
          <a:prstGeom prst="flowChartConnector">
            <a:avLst/>
          </a:prstGeom>
          <a:ln>
            <a:solidFill>
              <a:schemeClr val="bg1"/>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631" t="2778" r="52366" b="33757"/>
          <a:stretch/>
        </p:blipFill>
        <p:spPr>
          <a:xfrm>
            <a:off x="7313759" y="2836483"/>
            <a:ext cx="1262316" cy="1278317"/>
          </a:xfrm>
          <a:prstGeom prst="flowChartConnector">
            <a:avLst/>
          </a:prstGeom>
          <a:ln>
            <a:solidFill>
              <a:schemeClr val="bg1"/>
            </a:solidFill>
          </a:ln>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6410" t="1709" r="48718" b="40172"/>
          <a:stretch/>
        </p:blipFill>
        <p:spPr>
          <a:xfrm>
            <a:off x="4664366" y="2974349"/>
            <a:ext cx="1173641" cy="1140109"/>
          </a:xfrm>
          <a:prstGeom prst="flowChartConnector">
            <a:avLst/>
          </a:prstGeom>
          <a:ln>
            <a:solidFill>
              <a:schemeClr val="bg1"/>
            </a:solidFill>
          </a:ln>
        </p:spPr>
      </p:pic>
      <p:sp>
        <p:nvSpPr>
          <p:cNvPr id="13" name="Rounded Rectangle 12"/>
          <p:cNvSpPr/>
          <p:nvPr/>
        </p:nvSpPr>
        <p:spPr>
          <a:xfrm>
            <a:off x="6705600" y="4157799"/>
            <a:ext cx="1407492" cy="380180"/>
          </a:xfrm>
          <a:prstGeom prst="roundRect">
            <a:avLst/>
          </a:prstGeom>
          <a:no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200" dirty="0">
                <a:solidFill>
                  <a:srgbClr val="004065"/>
                </a:solidFill>
              </a:rPr>
              <a:t>Doctors</a:t>
            </a:r>
          </a:p>
        </p:txBody>
      </p:sp>
      <p:sp>
        <p:nvSpPr>
          <p:cNvPr id="14" name="Rounded Rectangle 13"/>
          <p:cNvSpPr/>
          <p:nvPr/>
        </p:nvSpPr>
        <p:spPr>
          <a:xfrm>
            <a:off x="3906354" y="4114458"/>
            <a:ext cx="1671983" cy="381000"/>
          </a:xfrm>
          <a:prstGeom prst="roundRect">
            <a:avLst/>
          </a:prstGeom>
          <a:no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200" dirty="0">
                <a:solidFill>
                  <a:srgbClr val="004065"/>
                </a:solidFill>
              </a:rPr>
              <a:t>Professors</a:t>
            </a:r>
          </a:p>
        </p:txBody>
      </p:sp>
      <p:sp>
        <p:nvSpPr>
          <p:cNvPr id="12" name="Rounded Rectangle 11"/>
          <p:cNvSpPr/>
          <p:nvPr/>
        </p:nvSpPr>
        <p:spPr>
          <a:xfrm>
            <a:off x="1219200" y="4114800"/>
            <a:ext cx="1443383" cy="380283"/>
          </a:xfrm>
          <a:prstGeom prst="roundRect">
            <a:avLst/>
          </a:prstGeom>
          <a:solidFill>
            <a:schemeClr val="bg1"/>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200" dirty="0">
                <a:solidFill>
                  <a:srgbClr val="004065"/>
                </a:solidFill>
              </a:rPr>
              <a:t>Lawyers</a:t>
            </a:r>
          </a:p>
        </p:txBody>
      </p:sp>
      <p:sp>
        <p:nvSpPr>
          <p:cNvPr id="15" name="Rounded Rectangle 14"/>
          <p:cNvSpPr/>
          <p:nvPr/>
        </p:nvSpPr>
        <p:spPr>
          <a:xfrm>
            <a:off x="1426851" y="1763256"/>
            <a:ext cx="6290298" cy="816888"/>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100" dirty="0">
                <a:solidFill>
                  <a:srgbClr val="FFFFFF"/>
                </a:solidFill>
              </a:rPr>
              <a:t>Exposure to a marginalized social group in a positive context may reduce prejudice over time</a:t>
            </a:r>
          </a:p>
        </p:txBody>
      </p:sp>
      <p:sp>
        <p:nvSpPr>
          <p:cNvPr id="16" name="Rounded Rectangle 15"/>
          <p:cNvSpPr/>
          <p:nvPr/>
        </p:nvSpPr>
        <p:spPr>
          <a:xfrm>
            <a:off x="2492260" y="5050512"/>
            <a:ext cx="5063026" cy="816888"/>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Imagine counter-stereotypes or practice non-stereotypical judgements</a:t>
            </a:r>
          </a:p>
        </p:txBody>
      </p:sp>
    </p:spTree>
    <p:extLst>
      <p:ext uri="{BB962C8B-B14F-4D97-AF65-F5344CB8AC3E}">
        <p14:creationId xmlns:p14="http://schemas.microsoft.com/office/powerpoint/2010/main" val="288853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Learning Objectives</a:t>
            </a:r>
          </a:p>
        </p:txBody>
      </p:sp>
      <p:sp>
        <p:nvSpPr>
          <p:cNvPr id="3" name="Content Placeholder 2"/>
          <p:cNvSpPr>
            <a:spLocks noGrp="1"/>
          </p:cNvSpPr>
          <p:nvPr>
            <p:ph idx="1"/>
          </p:nvPr>
        </p:nvSpPr>
        <p:spPr/>
        <p:txBody>
          <a:bodyPr>
            <a:normAutofit/>
          </a:bodyPr>
          <a:lstStyle/>
          <a:p>
            <a:r>
              <a:rPr lang="en-US" sz="2800" dirty="0">
                <a:solidFill>
                  <a:srgbClr val="004065"/>
                </a:solidFill>
              </a:rPr>
              <a:t>Identify strategies to meaningfully engage patients in cancer research </a:t>
            </a:r>
          </a:p>
          <a:p>
            <a:r>
              <a:rPr lang="en-US" sz="2800" dirty="0">
                <a:solidFill>
                  <a:srgbClr val="004065"/>
                </a:solidFill>
              </a:rPr>
              <a:t>Identify strategies to increase minority patient representation across the cancer research spectrum</a:t>
            </a:r>
          </a:p>
          <a:p>
            <a:endParaRPr lang="en-US" sz="2800" dirty="0"/>
          </a:p>
        </p:txBody>
      </p:sp>
    </p:spTree>
    <p:extLst>
      <p:ext uri="{BB962C8B-B14F-4D97-AF65-F5344CB8AC3E}">
        <p14:creationId xmlns:p14="http://schemas.microsoft.com/office/powerpoint/2010/main" val="3263703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1666" t="41111" r="19167"/>
          <a:stretch/>
        </p:blipFill>
        <p:spPr>
          <a:xfrm>
            <a:off x="457200" y="3136918"/>
            <a:ext cx="2051304" cy="1531254"/>
          </a:xfrm>
          <a:prstGeom prst="rect">
            <a:avLst/>
          </a:prstGeom>
        </p:spPr>
      </p:pic>
      <p:sp>
        <p:nvSpPr>
          <p:cNvPr id="2" name="Title 1"/>
          <p:cNvSpPr>
            <a:spLocks noGrp="1"/>
          </p:cNvSpPr>
          <p:nvPr>
            <p:ph type="title"/>
          </p:nvPr>
        </p:nvSpPr>
        <p:spPr>
          <a:xfrm>
            <a:off x="431800" y="838200"/>
            <a:ext cx="8229600" cy="609599"/>
          </a:xfrm>
        </p:spPr>
        <p:txBody>
          <a:bodyPr>
            <a:normAutofit fontScale="90000"/>
          </a:bodyPr>
          <a:lstStyle/>
          <a:p>
            <a:r>
              <a:rPr lang="en-US" dirty="0">
                <a:solidFill>
                  <a:srgbClr val="004065"/>
                </a:solidFill>
              </a:rPr>
              <a:t>Organizational Strategies</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Van </a:t>
            </a:r>
            <a:r>
              <a:rPr lang="en-US" sz="1000" dirty="0" err="1">
                <a:solidFill>
                  <a:schemeClr val="bg1">
                    <a:lumMod val="50000"/>
                  </a:schemeClr>
                </a:solidFill>
              </a:rPr>
              <a:t>Ryn</a:t>
            </a:r>
            <a:r>
              <a:rPr lang="en-US" sz="1000" dirty="0">
                <a:solidFill>
                  <a:schemeClr val="bg1">
                    <a:lumMod val="50000"/>
                  </a:schemeClr>
                </a:solidFill>
              </a:rPr>
              <a:t> et al., 2015.</a:t>
            </a:r>
          </a:p>
        </p:txBody>
      </p:sp>
      <p:sp>
        <p:nvSpPr>
          <p:cNvPr id="6" name="Rounded Rectangular Callout 5"/>
          <p:cNvSpPr/>
          <p:nvPr/>
        </p:nvSpPr>
        <p:spPr>
          <a:xfrm>
            <a:off x="1752600" y="1885004"/>
            <a:ext cx="2971800" cy="1068751"/>
          </a:xfrm>
          <a:prstGeom prst="wedgeRoundRectCallout">
            <a:avLst>
              <a:gd name="adj1" fmla="val -40079"/>
              <a:gd name="adj2" fmla="val 114215"/>
              <a:gd name="adj3" fmla="val 16667"/>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Negative comments about racial minority individuals</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0000" t="27778"/>
          <a:stretch/>
        </p:blipFill>
        <p:spPr>
          <a:xfrm>
            <a:off x="3914948" y="3018755"/>
            <a:ext cx="2610576" cy="1767577"/>
          </a:xfrm>
          <a:prstGeom prst="rect">
            <a:avLst/>
          </a:prstGeom>
        </p:spPr>
      </p:pic>
      <p:cxnSp>
        <p:nvCxnSpPr>
          <p:cNvPr id="11" name="Straight Arrow Connector 10"/>
          <p:cNvCxnSpPr/>
          <p:nvPr/>
        </p:nvCxnSpPr>
        <p:spPr>
          <a:xfrm>
            <a:off x="2970068" y="3902544"/>
            <a:ext cx="914400" cy="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2" name="Cloud Callout 11"/>
          <p:cNvSpPr/>
          <p:nvPr/>
        </p:nvSpPr>
        <p:spPr>
          <a:xfrm>
            <a:off x="6248400" y="1635698"/>
            <a:ext cx="2209800" cy="1447799"/>
          </a:xfrm>
          <a:prstGeom prst="cloudCallout">
            <a:avLst>
              <a:gd name="adj1" fmla="val -41246"/>
              <a:gd name="adj2" fmla="val 75953"/>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US" sz="2000" dirty="0"/>
              <a:t>Increased implicit racial bias</a:t>
            </a:r>
          </a:p>
        </p:txBody>
      </p:sp>
      <p:sp>
        <p:nvSpPr>
          <p:cNvPr id="13" name="Rounded Rectangle 12"/>
          <p:cNvSpPr/>
          <p:nvPr/>
        </p:nvSpPr>
        <p:spPr>
          <a:xfrm>
            <a:off x="2819400" y="5223437"/>
            <a:ext cx="5638800" cy="659649"/>
          </a:xfrm>
          <a:prstGeom prst="roundRect">
            <a:avLst/>
          </a:prstGeom>
          <a:solidFill>
            <a:srgbClr val="C8B18B"/>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Organizations can commit to tolerance and inclusion to counter this type of environment</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4988125"/>
            <a:ext cx="1814127" cy="1130275"/>
          </a:xfrm>
          <a:prstGeom prst="rect">
            <a:avLst/>
          </a:prstGeom>
        </p:spPr>
      </p:pic>
    </p:spTree>
    <p:extLst>
      <p:ext uri="{BB962C8B-B14F-4D97-AF65-F5344CB8AC3E}">
        <p14:creationId xmlns:p14="http://schemas.microsoft.com/office/powerpoint/2010/main" val="33427859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373" r="21177"/>
          <a:stretch/>
        </p:blipFill>
        <p:spPr>
          <a:xfrm>
            <a:off x="657677" y="5461842"/>
            <a:ext cx="832061" cy="78083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3198" r="32202" b="174"/>
          <a:stretch/>
        </p:blipFill>
        <p:spPr>
          <a:xfrm>
            <a:off x="685800" y="2536065"/>
            <a:ext cx="789260" cy="770812"/>
          </a:xfrm>
          <a:prstGeom prst="rect">
            <a:avLst/>
          </a:prstGeom>
        </p:spPr>
      </p:pic>
      <p:sp>
        <p:nvSpPr>
          <p:cNvPr id="4" name="Text Placeholder 3"/>
          <p:cNvSpPr>
            <a:spLocks noGrp="1"/>
          </p:cNvSpPr>
          <p:nvPr>
            <p:ph type="body" sz="quarter" idx="10"/>
          </p:nvPr>
        </p:nvSpPr>
        <p:spPr>
          <a:xfrm>
            <a:off x="457200" y="6395770"/>
            <a:ext cx="5562600" cy="233630"/>
          </a:xfrm>
        </p:spPr>
        <p:txBody>
          <a:bodyPr/>
          <a:lstStyle/>
          <a:p>
            <a:r>
              <a:rPr lang="en-US" sz="1000" dirty="0">
                <a:solidFill>
                  <a:schemeClr val="bg1">
                    <a:lumMod val="50000"/>
                  </a:schemeClr>
                </a:solidFill>
              </a:rPr>
              <a:t>Burgess, van </a:t>
            </a:r>
            <a:r>
              <a:rPr lang="en-US" sz="1000" dirty="0" err="1">
                <a:solidFill>
                  <a:schemeClr val="bg1">
                    <a:lumMod val="50000"/>
                  </a:schemeClr>
                </a:solidFill>
              </a:rPr>
              <a:t>Ryn</a:t>
            </a:r>
            <a:r>
              <a:rPr lang="en-US" sz="1000" dirty="0">
                <a:solidFill>
                  <a:schemeClr val="bg1">
                    <a:lumMod val="50000"/>
                  </a:schemeClr>
                </a:solidFill>
              </a:rPr>
              <a:t>, Dovidio, &amp; </a:t>
            </a:r>
            <a:r>
              <a:rPr lang="en-US" sz="1000" dirty="0" err="1">
                <a:solidFill>
                  <a:schemeClr val="bg1">
                    <a:lumMod val="50000"/>
                  </a:schemeClr>
                </a:solidFill>
              </a:rPr>
              <a:t>Saha</a:t>
            </a:r>
            <a:r>
              <a:rPr lang="en-US" sz="1000" dirty="0">
                <a:solidFill>
                  <a:schemeClr val="bg1">
                    <a:lumMod val="50000"/>
                  </a:schemeClr>
                </a:solidFill>
              </a:rPr>
              <a:t>, 2007. </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21135"/>
          <a:stretch/>
        </p:blipFill>
        <p:spPr>
          <a:xfrm>
            <a:off x="664619" y="3498089"/>
            <a:ext cx="772627" cy="73476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18070"/>
          <a:stretch/>
        </p:blipFill>
        <p:spPr>
          <a:xfrm>
            <a:off x="657678" y="4465224"/>
            <a:ext cx="834856" cy="764246"/>
          </a:xfrm>
          <a:prstGeom prst="rect">
            <a:avLst/>
          </a:prstGeom>
        </p:spPr>
      </p:pic>
      <p:sp>
        <p:nvSpPr>
          <p:cNvPr id="2" name="Title 1"/>
          <p:cNvSpPr>
            <a:spLocks noGrp="1"/>
          </p:cNvSpPr>
          <p:nvPr>
            <p:ph type="title"/>
          </p:nvPr>
        </p:nvSpPr>
        <p:spPr>
          <a:xfrm>
            <a:off x="457200" y="685800"/>
            <a:ext cx="8229600" cy="690532"/>
          </a:xfrm>
        </p:spPr>
        <p:txBody>
          <a:bodyPr>
            <a:normAutofit/>
          </a:bodyPr>
          <a:lstStyle/>
          <a:p>
            <a:r>
              <a:rPr lang="en-US" sz="3600" dirty="0">
                <a:solidFill>
                  <a:srgbClr val="004065"/>
                </a:solidFill>
              </a:rPr>
              <a:t>Organizational Strategies</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r="32002"/>
          <a:stretch/>
        </p:blipFill>
        <p:spPr>
          <a:xfrm>
            <a:off x="673924" y="1546645"/>
            <a:ext cx="763322" cy="841929"/>
          </a:xfrm>
          <a:prstGeom prst="rect">
            <a:avLst/>
          </a:prstGeom>
        </p:spPr>
      </p:pic>
      <p:sp>
        <p:nvSpPr>
          <p:cNvPr id="19" name="Rounded Rectangle 18"/>
          <p:cNvSpPr/>
          <p:nvPr/>
        </p:nvSpPr>
        <p:spPr>
          <a:xfrm>
            <a:off x="1531607" y="1780479"/>
            <a:ext cx="4279967" cy="424460"/>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dirty="0">
                <a:solidFill>
                  <a:srgbClr val="FFFFFF"/>
                </a:solidFill>
              </a:rPr>
              <a:t>Enhance motivation to reduce bias</a:t>
            </a:r>
          </a:p>
        </p:txBody>
      </p:sp>
      <p:sp>
        <p:nvSpPr>
          <p:cNvPr id="20" name="Rounded Rectangle 19"/>
          <p:cNvSpPr/>
          <p:nvPr/>
        </p:nvSpPr>
        <p:spPr>
          <a:xfrm>
            <a:off x="1524680" y="3629702"/>
            <a:ext cx="7283119" cy="527706"/>
          </a:xfrm>
          <a:prstGeom prst="roundRect">
            <a:avLst/>
          </a:prstGeom>
          <a:solidFill>
            <a:srgbClr val="C8B18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dirty="0">
                <a:solidFill>
                  <a:srgbClr val="FFFFFF"/>
                </a:solidFill>
              </a:rPr>
              <a:t>Increase providers’ confidence to interact with diverse patients</a:t>
            </a:r>
          </a:p>
        </p:txBody>
      </p:sp>
      <p:sp>
        <p:nvSpPr>
          <p:cNvPr id="21" name="Rounded Rectangle 20"/>
          <p:cNvSpPr/>
          <p:nvPr/>
        </p:nvSpPr>
        <p:spPr>
          <a:xfrm>
            <a:off x="1524680" y="4643994"/>
            <a:ext cx="5830861" cy="464231"/>
          </a:xfrm>
          <a:prstGeom prst="roundRect">
            <a:avLst/>
          </a:prstGeom>
          <a:solidFill>
            <a:srgbClr val="E3193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dirty="0">
                <a:solidFill>
                  <a:srgbClr val="FFFFFF"/>
                </a:solidFill>
              </a:rPr>
              <a:t>Promote positive emotional states among staff </a:t>
            </a:r>
          </a:p>
        </p:txBody>
      </p:sp>
      <p:sp>
        <p:nvSpPr>
          <p:cNvPr id="23" name="Rounded Rectangle 22"/>
          <p:cNvSpPr/>
          <p:nvPr/>
        </p:nvSpPr>
        <p:spPr>
          <a:xfrm>
            <a:off x="1531607" y="2726104"/>
            <a:ext cx="6440461" cy="470086"/>
          </a:xfrm>
          <a:prstGeom prst="roundRect">
            <a:avLst/>
          </a:prstGeom>
          <a:solidFill>
            <a:srgbClr val="0096D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dirty="0">
                <a:solidFill>
                  <a:srgbClr val="FFFFFF"/>
                </a:solidFill>
              </a:rPr>
              <a:t>Present the idea there is a psychological basis of bias</a:t>
            </a:r>
          </a:p>
        </p:txBody>
      </p:sp>
      <p:sp>
        <p:nvSpPr>
          <p:cNvPr id="24" name="Rounded Rectangle 23"/>
          <p:cNvSpPr/>
          <p:nvPr/>
        </p:nvSpPr>
        <p:spPr>
          <a:xfrm>
            <a:off x="1531607" y="5643459"/>
            <a:ext cx="6973861" cy="546098"/>
          </a:xfrm>
          <a:prstGeom prst="roundRect">
            <a:avLst/>
          </a:prstGeom>
          <a:solidFill>
            <a:srgbClr val="FFC82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dirty="0">
                <a:solidFill>
                  <a:srgbClr val="FFFFFF"/>
                </a:solidFill>
              </a:rPr>
              <a:t>Stress partnerships &amp; finding </a:t>
            </a:r>
            <a:r>
              <a:rPr lang="en-US" sz="2000">
                <a:solidFill>
                  <a:srgbClr val="FFFFFF"/>
                </a:solidFill>
              </a:rPr>
              <a:t>common goal </a:t>
            </a:r>
            <a:r>
              <a:rPr lang="en-US" sz="2000" dirty="0">
                <a:solidFill>
                  <a:srgbClr val="FFFFFF"/>
                </a:solidFill>
              </a:rPr>
              <a:t>with patients</a:t>
            </a:r>
          </a:p>
        </p:txBody>
      </p:sp>
      <p:sp>
        <p:nvSpPr>
          <p:cNvPr id="3" name="TextBox 2"/>
          <p:cNvSpPr txBox="1"/>
          <p:nvPr/>
        </p:nvSpPr>
        <p:spPr>
          <a:xfrm>
            <a:off x="762000" y="1738645"/>
            <a:ext cx="914400" cy="553998"/>
          </a:xfrm>
          <a:prstGeom prst="rect">
            <a:avLst/>
          </a:prstGeom>
          <a:noFill/>
        </p:spPr>
        <p:txBody>
          <a:bodyPr wrap="square" rtlCol="0">
            <a:spAutoFit/>
          </a:bodyPr>
          <a:lstStyle/>
          <a:p>
            <a:r>
              <a:rPr lang="en-US" sz="3000" b="1" dirty="0">
                <a:solidFill>
                  <a:schemeClr val="bg1"/>
                </a:solidFill>
                <a:sym typeface="Wingdings" panose="05000000000000000000" pitchFamily="2" charset="2"/>
              </a:rPr>
              <a:t></a:t>
            </a:r>
            <a:endParaRPr lang="en-US" sz="3000" b="1" dirty="0">
              <a:solidFill>
                <a:schemeClr val="bg1"/>
              </a:solidFill>
            </a:endParaRPr>
          </a:p>
        </p:txBody>
      </p:sp>
      <p:sp>
        <p:nvSpPr>
          <p:cNvPr id="28" name="TextBox 27"/>
          <p:cNvSpPr txBox="1"/>
          <p:nvPr/>
        </p:nvSpPr>
        <p:spPr>
          <a:xfrm>
            <a:off x="825433" y="2669027"/>
            <a:ext cx="914400" cy="553998"/>
          </a:xfrm>
          <a:prstGeom prst="rect">
            <a:avLst/>
          </a:prstGeom>
          <a:noFill/>
        </p:spPr>
        <p:txBody>
          <a:bodyPr wrap="square" rtlCol="0">
            <a:spAutoFit/>
          </a:bodyPr>
          <a:lstStyle/>
          <a:p>
            <a:r>
              <a:rPr lang="en-US" sz="3000" b="1" dirty="0">
                <a:solidFill>
                  <a:schemeClr val="bg1"/>
                </a:solidFill>
                <a:sym typeface="Wingdings" panose="05000000000000000000" pitchFamily="2" charset="2"/>
              </a:rPr>
              <a:t></a:t>
            </a:r>
            <a:endParaRPr lang="en-US" sz="3000" b="1" dirty="0">
              <a:solidFill>
                <a:schemeClr val="bg1"/>
              </a:solidFill>
            </a:endParaRPr>
          </a:p>
        </p:txBody>
      </p:sp>
      <p:sp>
        <p:nvSpPr>
          <p:cNvPr id="29" name="TextBox 28"/>
          <p:cNvSpPr txBox="1"/>
          <p:nvPr/>
        </p:nvSpPr>
        <p:spPr>
          <a:xfrm>
            <a:off x="825433" y="3627172"/>
            <a:ext cx="914400" cy="553998"/>
          </a:xfrm>
          <a:prstGeom prst="rect">
            <a:avLst/>
          </a:prstGeom>
          <a:noFill/>
        </p:spPr>
        <p:txBody>
          <a:bodyPr wrap="square" rtlCol="0">
            <a:spAutoFit/>
          </a:bodyPr>
          <a:lstStyle/>
          <a:p>
            <a:r>
              <a:rPr lang="en-US" sz="3000" b="1" dirty="0">
                <a:solidFill>
                  <a:schemeClr val="bg1"/>
                </a:solidFill>
                <a:sym typeface="Wingdings" panose="05000000000000000000" pitchFamily="2" charset="2"/>
              </a:rPr>
              <a:t></a:t>
            </a:r>
            <a:endParaRPr lang="en-US" sz="3000" b="1" dirty="0">
              <a:solidFill>
                <a:schemeClr val="bg1"/>
              </a:solidFill>
            </a:endParaRPr>
          </a:p>
        </p:txBody>
      </p:sp>
      <p:sp>
        <p:nvSpPr>
          <p:cNvPr id="30" name="TextBox 29"/>
          <p:cNvSpPr txBox="1"/>
          <p:nvPr/>
        </p:nvSpPr>
        <p:spPr>
          <a:xfrm>
            <a:off x="825433" y="4626637"/>
            <a:ext cx="914400" cy="553998"/>
          </a:xfrm>
          <a:prstGeom prst="rect">
            <a:avLst/>
          </a:prstGeom>
          <a:noFill/>
        </p:spPr>
        <p:txBody>
          <a:bodyPr wrap="square" rtlCol="0">
            <a:spAutoFit/>
          </a:bodyPr>
          <a:lstStyle/>
          <a:p>
            <a:r>
              <a:rPr lang="en-US" sz="3000" b="1" dirty="0">
                <a:solidFill>
                  <a:schemeClr val="bg1"/>
                </a:solidFill>
                <a:sym typeface="Wingdings" panose="05000000000000000000" pitchFamily="2" charset="2"/>
              </a:rPr>
              <a:t></a:t>
            </a:r>
            <a:endParaRPr lang="en-US" sz="3000" b="1" dirty="0">
              <a:solidFill>
                <a:schemeClr val="bg1"/>
              </a:solidFill>
            </a:endParaRPr>
          </a:p>
        </p:txBody>
      </p:sp>
      <p:sp>
        <p:nvSpPr>
          <p:cNvPr id="31" name="TextBox 30"/>
          <p:cNvSpPr txBox="1"/>
          <p:nvPr/>
        </p:nvSpPr>
        <p:spPr>
          <a:xfrm>
            <a:off x="811306" y="5599387"/>
            <a:ext cx="914400" cy="553998"/>
          </a:xfrm>
          <a:prstGeom prst="rect">
            <a:avLst/>
          </a:prstGeom>
          <a:noFill/>
        </p:spPr>
        <p:txBody>
          <a:bodyPr wrap="square" rtlCol="0">
            <a:spAutoFit/>
          </a:bodyPr>
          <a:lstStyle/>
          <a:p>
            <a:r>
              <a:rPr lang="en-US" sz="3000" b="1" dirty="0">
                <a:solidFill>
                  <a:schemeClr val="bg1"/>
                </a:solidFill>
                <a:sym typeface="Wingdings" panose="05000000000000000000" pitchFamily="2" charset="2"/>
              </a:rPr>
              <a:t></a:t>
            </a:r>
            <a:endParaRPr lang="en-US" sz="3000" b="1" dirty="0">
              <a:solidFill>
                <a:schemeClr val="bg1"/>
              </a:solidFill>
            </a:endParaRPr>
          </a:p>
        </p:txBody>
      </p:sp>
    </p:spTree>
    <p:extLst>
      <p:ext uri="{BB962C8B-B14F-4D97-AF65-F5344CB8AC3E}">
        <p14:creationId xmlns:p14="http://schemas.microsoft.com/office/powerpoint/2010/main" val="29840750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787994"/>
            <a:ext cx="4120917" cy="176251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31137" flipH="1">
            <a:off x="689566" y="1106963"/>
            <a:ext cx="1987097" cy="212654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373" r="21177"/>
          <a:stretch/>
        </p:blipFill>
        <p:spPr>
          <a:xfrm>
            <a:off x="4705766" y="4401879"/>
            <a:ext cx="851726" cy="79928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198" r="32202" b="174"/>
          <a:stretch/>
        </p:blipFill>
        <p:spPr>
          <a:xfrm>
            <a:off x="3703321" y="4168653"/>
            <a:ext cx="945094" cy="92300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21135"/>
          <a:stretch/>
        </p:blipFill>
        <p:spPr>
          <a:xfrm>
            <a:off x="2658665" y="4290063"/>
            <a:ext cx="961355" cy="914242"/>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r="18070"/>
          <a:stretch/>
        </p:blipFill>
        <p:spPr>
          <a:xfrm>
            <a:off x="5637846" y="4277118"/>
            <a:ext cx="1023859" cy="937264"/>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r="32002"/>
          <a:stretch/>
        </p:blipFill>
        <p:spPr>
          <a:xfrm>
            <a:off x="1726441" y="4251406"/>
            <a:ext cx="873068" cy="962976"/>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5000" r="55000"/>
          <a:stretch/>
        </p:blipFill>
        <p:spPr>
          <a:xfrm>
            <a:off x="6941669" y="1033088"/>
            <a:ext cx="1164400" cy="2183248"/>
          </a:xfrm>
          <a:prstGeom prst="rect">
            <a:avLst/>
          </a:prstGeom>
        </p:spPr>
      </p:pic>
      <p:cxnSp>
        <p:nvCxnSpPr>
          <p:cNvPr id="15" name="Straight Arrow Connector 14"/>
          <p:cNvCxnSpPr/>
          <p:nvPr/>
        </p:nvCxnSpPr>
        <p:spPr>
          <a:xfrm>
            <a:off x="5699733" y="2514600"/>
            <a:ext cx="914400" cy="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 name="Left Brace 1"/>
          <p:cNvSpPr/>
          <p:nvPr/>
        </p:nvSpPr>
        <p:spPr>
          <a:xfrm rot="5400000">
            <a:off x="3895931" y="1448114"/>
            <a:ext cx="480114" cy="5161559"/>
          </a:xfrm>
          <a:prstGeom prst="leftBrace">
            <a:avLst>
              <a:gd name="adj1" fmla="val 241169"/>
              <a:gd name="adj2" fmla="val 50000"/>
            </a:avLst>
          </a:prstGeom>
          <a:ln w="38100">
            <a:solidFill>
              <a:srgbClr val="00406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ounded Rectangle 15"/>
          <p:cNvSpPr/>
          <p:nvPr/>
        </p:nvSpPr>
        <p:spPr>
          <a:xfrm>
            <a:off x="2359463" y="1210917"/>
            <a:ext cx="2971800" cy="469845"/>
          </a:xfrm>
          <a:prstGeom prst="roundRect">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We all hold implicit bias</a:t>
            </a:r>
          </a:p>
        </p:txBody>
      </p:sp>
      <p:sp>
        <p:nvSpPr>
          <p:cNvPr id="17" name="Rounded Rectangle 16"/>
          <p:cNvSpPr/>
          <p:nvPr/>
        </p:nvSpPr>
        <p:spPr>
          <a:xfrm>
            <a:off x="6466230" y="2928806"/>
            <a:ext cx="2115277" cy="703684"/>
          </a:xfrm>
          <a:prstGeom prst="roundRect">
            <a:avLst/>
          </a:prstGeom>
          <a:solidFill>
            <a:schemeClr val="bg1"/>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rgbClr val="004065"/>
                </a:solidFill>
              </a:rPr>
              <a:t>Bias impacts health outcomes</a:t>
            </a:r>
          </a:p>
        </p:txBody>
      </p:sp>
      <p:sp>
        <p:nvSpPr>
          <p:cNvPr id="18" name="Rounded Rectangle 17"/>
          <p:cNvSpPr/>
          <p:nvPr/>
        </p:nvSpPr>
        <p:spPr>
          <a:xfrm>
            <a:off x="1066800" y="5364602"/>
            <a:ext cx="6782321" cy="451142"/>
          </a:xfrm>
          <a:prstGeom prst="roundRect">
            <a:avLst/>
          </a:prstGeom>
          <a:solidFill>
            <a:schemeClr val="bg1"/>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rgbClr val="004065"/>
                </a:solidFill>
              </a:rPr>
              <a:t>There are strategies to address bias and improve health</a:t>
            </a:r>
          </a:p>
        </p:txBody>
      </p:sp>
    </p:spTree>
    <p:extLst>
      <p:ext uri="{BB962C8B-B14F-4D97-AF65-F5344CB8AC3E}">
        <p14:creationId xmlns:p14="http://schemas.microsoft.com/office/powerpoint/2010/main" val="7748406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Conclusion</a:t>
            </a:r>
          </a:p>
        </p:txBody>
      </p:sp>
      <p:sp>
        <p:nvSpPr>
          <p:cNvPr id="3" name="TextBox 2"/>
          <p:cNvSpPr txBox="1"/>
          <p:nvPr/>
        </p:nvSpPr>
        <p:spPr>
          <a:xfrm>
            <a:off x="457200" y="1752600"/>
            <a:ext cx="8534400" cy="303159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solidFill>
                  <a:srgbClr val="004065"/>
                </a:solidFill>
              </a:rPr>
              <a:t>Describe how implicit bias and assumptions adversely influence patient-provider communication and care </a:t>
            </a:r>
          </a:p>
          <a:p>
            <a:pPr marL="457200" lvl="0" indent="-457200">
              <a:buFont typeface="Arial" panose="020B0604020202020204" pitchFamily="34" charset="0"/>
              <a:buChar char="•"/>
            </a:pPr>
            <a:r>
              <a:rPr lang="en-US" sz="2800" dirty="0">
                <a:solidFill>
                  <a:srgbClr val="004065"/>
                </a:solidFill>
              </a:rPr>
              <a:t>Identify strategies to assess and mitigate provider implicit bias in interactions with patients</a:t>
            </a:r>
          </a:p>
          <a:p>
            <a:pPr marL="457200" indent="-457200">
              <a:spcAft>
                <a:spcPts val="600"/>
              </a:spcAft>
              <a:buFont typeface="Arial" panose="020B0604020202020204" pitchFamily="34" charset="0"/>
              <a:buChar char="•"/>
            </a:pPr>
            <a:endParaRPr lang="en-US" sz="2800" dirty="0">
              <a:solidFill>
                <a:srgbClr val="1C4E67"/>
              </a:solidFill>
            </a:endParaRPr>
          </a:p>
          <a:p>
            <a:endParaRPr lang="en-US" dirty="0"/>
          </a:p>
        </p:txBody>
      </p:sp>
    </p:spTree>
    <p:extLst>
      <p:ext uri="{BB962C8B-B14F-4D97-AF65-F5344CB8AC3E}">
        <p14:creationId xmlns:p14="http://schemas.microsoft.com/office/powerpoint/2010/main" val="5706997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4" name="Rectangle 3"/>
          <p:cNvSpPr/>
          <p:nvPr/>
        </p:nvSpPr>
        <p:spPr>
          <a:xfrm>
            <a:off x="514066" y="1676400"/>
            <a:ext cx="8248934" cy="4571316"/>
          </a:xfrm>
          <a:prstGeom prst="rect">
            <a:avLst/>
          </a:prstGeom>
        </p:spPr>
        <p:txBody>
          <a:bodyPr wrap="square">
            <a:spAutoFit/>
          </a:bodyPr>
          <a:lstStyle/>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Binder, J., </a:t>
            </a:r>
            <a:r>
              <a:rPr lang="en-US" sz="1600" dirty="0" err="1">
                <a:solidFill>
                  <a:srgbClr val="004065"/>
                </a:solidFill>
                <a:ea typeface="Calibri" panose="020F0502020204030204" pitchFamily="34" charset="0"/>
                <a:cs typeface="Times New Roman" panose="02020603050405020304" pitchFamily="18" charset="0"/>
              </a:rPr>
              <a:t>Zagefka</a:t>
            </a:r>
            <a:r>
              <a:rPr lang="en-US" sz="1600" dirty="0">
                <a:solidFill>
                  <a:srgbClr val="004065"/>
                </a:solidFill>
                <a:ea typeface="Calibri" panose="020F0502020204030204" pitchFamily="34" charset="0"/>
                <a:cs typeface="Times New Roman" panose="02020603050405020304" pitchFamily="18" charset="0"/>
              </a:rPr>
              <a:t>, H., Brown, R., </a:t>
            </a:r>
            <a:r>
              <a:rPr lang="en-US" sz="1600" dirty="0" err="1">
                <a:solidFill>
                  <a:srgbClr val="004065"/>
                </a:solidFill>
                <a:ea typeface="Calibri" panose="020F0502020204030204" pitchFamily="34" charset="0"/>
                <a:cs typeface="Times New Roman" panose="02020603050405020304" pitchFamily="18" charset="0"/>
              </a:rPr>
              <a:t>Funke</a:t>
            </a:r>
            <a:r>
              <a:rPr lang="en-US" sz="1600" dirty="0">
                <a:solidFill>
                  <a:srgbClr val="004065"/>
                </a:solidFill>
                <a:ea typeface="Calibri" panose="020F0502020204030204" pitchFamily="34" charset="0"/>
                <a:cs typeface="Times New Roman" panose="02020603050405020304" pitchFamily="18" charset="0"/>
              </a:rPr>
              <a:t>, F., Kessler, T., </a:t>
            </a:r>
            <a:r>
              <a:rPr lang="en-US" sz="1600" dirty="0" err="1">
                <a:solidFill>
                  <a:srgbClr val="004065"/>
                </a:solidFill>
                <a:ea typeface="Calibri" panose="020F0502020204030204" pitchFamily="34" charset="0"/>
                <a:cs typeface="Times New Roman" panose="02020603050405020304" pitchFamily="18" charset="0"/>
              </a:rPr>
              <a:t>Mummendey</a:t>
            </a:r>
            <a:r>
              <a:rPr lang="en-US" sz="1600" dirty="0">
                <a:solidFill>
                  <a:srgbClr val="004065"/>
                </a:solidFill>
                <a:ea typeface="Calibri" panose="020F0502020204030204" pitchFamily="34" charset="0"/>
                <a:cs typeface="Times New Roman" panose="02020603050405020304" pitchFamily="18" charset="0"/>
              </a:rPr>
              <a:t>, A., … </a:t>
            </a:r>
            <a:r>
              <a:rPr lang="en-US" sz="1600" dirty="0" err="1">
                <a:solidFill>
                  <a:srgbClr val="004065"/>
                </a:solidFill>
                <a:ea typeface="Calibri" panose="020F0502020204030204" pitchFamily="34" charset="0"/>
                <a:cs typeface="Times New Roman" panose="02020603050405020304" pitchFamily="18" charset="0"/>
              </a:rPr>
              <a:t>Leyens</a:t>
            </a:r>
            <a:r>
              <a:rPr lang="en-US" sz="1600" dirty="0">
                <a:solidFill>
                  <a:srgbClr val="004065"/>
                </a:solidFill>
                <a:ea typeface="Calibri" panose="020F0502020204030204" pitchFamily="34" charset="0"/>
                <a:cs typeface="Times New Roman" panose="02020603050405020304" pitchFamily="18" charset="0"/>
              </a:rPr>
              <a:t>, J.P. 	(2009). Does contact reduce prejudice or does prejudice reduce contact? A 	longitudinal test of the contact hypothesis among majority and minority groups in 	three European countries. </a:t>
            </a:r>
            <a:r>
              <a:rPr lang="en-US" sz="1600" i="1" dirty="0">
                <a:solidFill>
                  <a:srgbClr val="004065"/>
                </a:solidFill>
                <a:ea typeface="Calibri" panose="020F0502020204030204" pitchFamily="34" charset="0"/>
                <a:cs typeface="Times New Roman" panose="02020603050405020304" pitchFamily="18" charset="0"/>
              </a:rPr>
              <a:t>Journal of Personality and Social Psychology, 96</a:t>
            </a:r>
            <a:r>
              <a:rPr lang="en-US" sz="1600" dirty="0">
                <a:solidFill>
                  <a:srgbClr val="004065"/>
                </a:solidFill>
                <a:ea typeface="Calibri" panose="020F0502020204030204" pitchFamily="34" charset="0"/>
                <a:cs typeface="Times New Roman" panose="02020603050405020304" pitchFamily="18" charset="0"/>
              </a:rPr>
              <a:t>(4), 843-	56.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Blair, I.V., Ma, J.E., &amp; </a:t>
            </a:r>
            <a:r>
              <a:rPr lang="en-US" sz="1600" dirty="0" err="1">
                <a:solidFill>
                  <a:srgbClr val="004065"/>
                </a:solidFill>
                <a:ea typeface="Calibri" panose="020F0502020204030204" pitchFamily="34" charset="0"/>
                <a:cs typeface="Times New Roman" panose="02020603050405020304" pitchFamily="18" charset="0"/>
              </a:rPr>
              <a:t>Lenton</a:t>
            </a:r>
            <a:r>
              <a:rPr lang="en-US" sz="1600" dirty="0">
                <a:solidFill>
                  <a:srgbClr val="004065"/>
                </a:solidFill>
                <a:ea typeface="Calibri" panose="020F0502020204030204" pitchFamily="34" charset="0"/>
                <a:cs typeface="Times New Roman" panose="02020603050405020304" pitchFamily="18" charset="0"/>
              </a:rPr>
              <a:t>, A.P. (2001). Imagining stereotypes away: The 	modernization of implicit stereotypes through mental imagery. </a:t>
            </a:r>
            <a:r>
              <a:rPr lang="en-US" sz="1600" i="1" dirty="0">
                <a:solidFill>
                  <a:srgbClr val="004065"/>
                </a:solidFill>
                <a:ea typeface="Calibri" panose="020F0502020204030204" pitchFamily="34" charset="0"/>
                <a:cs typeface="Times New Roman" panose="02020603050405020304" pitchFamily="18" charset="0"/>
              </a:rPr>
              <a:t>Journal of Personality 	and Social Psychology, 81</a:t>
            </a:r>
            <a:r>
              <a:rPr lang="en-US" sz="1600" dirty="0">
                <a:solidFill>
                  <a:srgbClr val="004065"/>
                </a:solidFill>
                <a:ea typeface="Calibri" panose="020F0502020204030204" pitchFamily="34" charset="0"/>
                <a:cs typeface="Times New Roman" panose="02020603050405020304" pitchFamily="18" charset="0"/>
              </a:rPr>
              <a:t>(5), 828-41.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Burgess, D., van </a:t>
            </a:r>
            <a:r>
              <a:rPr lang="en-US" sz="1600" dirty="0" err="1">
                <a:solidFill>
                  <a:srgbClr val="004065"/>
                </a:solidFill>
                <a:ea typeface="Calibri" panose="020F0502020204030204" pitchFamily="34" charset="0"/>
                <a:cs typeface="Times New Roman" panose="02020603050405020304" pitchFamily="18" charset="0"/>
              </a:rPr>
              <a:t>Ryn</a:t>
            </a:r>
            <a:r>
              <a:rPr lang="en-US" sz="1600" dirty="0">
                <a:solidFill>
                  <a:srgbClr val="004065"/>
                </a:solidFill>
                <a:ea typeface="Calibri" panose="020F0502020204030204" pitchFamily="34" charset="0"/>
                <a:cs typeface="Times New Roman" panose="02020603050405020304" pitchFamily="18" charset="0"/>
              </a:rPr>
              <a:t>, M., Dovidio, R., &amp; </a:t>
            </a:r>
            <a:r>
              <a:rPr lang="en-US" sz="1600" dirty="0" err="1">
                <a:solidFill>
                  <a:srgbClr val="004065"/>
                </a:solidFill>
                <a:ea typeface="Calibri" panose="020F0502020204030204" pitchFamily="34" charset="0"/>
                <a:cs typeface="Times New Roman" panose="02020603050405020304" pitchFamily="18" charset="0"/>
              </a:rPr>
              <a:t>Saha</a:t>
            </a:r>
            <a:r>
              <a:rPr lang="en-US" sz="1600" dirty="0">
                <a:solidFill>
                  <a:srgbClr val="004065"/>
                </a:solidFill>
                <a:ea typeface="Calibri" panose="020F0502020204030204" pitchFamily="34" charset="0"/>
                <a:cs typeface="Times New Roman" panose="02020603050405020304" pitchFamily="18" charset="0"/>
              </a:rPr>
              <a:t>, S. (2007). Reducing racial bias among 	health care providers: Lesson from social-cognitive psychology. </a:t>
            </a:r>
            <a:r>
              <a:rPr lang="en-US" sz="1600" i="1" dirty="0">
                <a:solidFill>
                  <a:srgbClr val="004065"/>
                </a:solidFill>
                <a:ea typeface="Calibri" panose="020F0502020204030204" pitchFamily="34" charset="0"/>
                <a:cs typeface="Times New Roman" panose="02020603050405020304" pitchFamily="18" charset="0"/>
              </a:rPr>
              <a:t>Journal of General 	Internal Medicine, 22</a:t>
            </a:r>
            <a:r>
              <a:rPr lang="en-US" sz="1600" dirty="0">
                <a:solidFill>
                  <a:srgbClr val="004065"/>
                </a:solidFill>
                <a:ea typeface="Calibri" panose="020F0502020204030204" pitchFamily="34" charset="0"/>
                <a:cs typeface="Times New Roman" panose="02020603050405020304" pitchFamily="18" charset="0"/>
              </a:rPr>
              <a:t>(6), 882-7.</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Chapman, E.N., </a:t>
            </a:r>
            <a:r>
              <a:rPr lang="en-US" sz="1600" dirty="0" err="1">
                <a:solidFill>
                  <a:srgbClr val="004065"/>
                </a:solidFill>
                <a:ea typeface="Calibri" panose="020F0502020204030204" pitchFamily="34" charset="0"/>
                <a:cs typeface="Times New Roman" panose="02020603050405020304" pitchFamily="18" charset="0"/>
              </a:rPr>
              <a:t>Kaatz</a:t>
            </a:r>
            <a:r>
              <a:rPr lang="en-US" sz="1600" dirty="0">
                <a:solidFill>
                  <a:srgbClr val="004065"/>
                </a:solidFill>
                <a:ea typeface="Calibri" panose="020F0502020204030204" pitchFamily="34" charset="0"/>
                <a:cs typeface="Times New Roman" panose="02020603050405020304" pitchFamily="18" charset="0"/>
              </a:rPr>
              <a:t>, A., &amp; Carnes, M. (2013). Physicians and implicit bias: How 	doctors may unwittingly perpetuate health disparities. </a:t>
            </a:r>
            <a:r>
              <a:rPr lang="en-US" sz="1600" i="1" dirty="0">
                <a:solidFill>
                  <a:srgbClr val="004065"/>
                </a:solidFill>
                <a:ea typeface="Calibri" panose="020F0502020204030204" pitchFamily="34" charset="0"/>
                <a:cs typeface="Times New Roman" panose="02020603050405020304" pitchFamily="18" charset="0"/>
              </a:rPr>
              <a:t>Journal of General Internal 	Medicine, 28</a:t>
            </a:r>
            <a:r>
              <a:rPr lang="en-US" sz="1600" dirty="0">
                <a:solidFill>
                  <a:srgbClr val="004065"/>
                </a:solidFill>
                <a:ea typeface="Calibri" panose="020F0502020204030204" pitchFamily="34" charset="0"/>
                <a:cs typeface="Times New Roman" panose="02020603050405020304" pitchFamily="18" charset="0"/>
              </a:rPr>
              <a:t>(11), 1504-10. </a:t>
            </a:r>
          </a:p>
          <a:p>
            <a:pPr>
              <a:lnSpc>
                <a:spcPct val="107000"/>
              </a:lnSpc>
              <a:tabLst>
                <a:tab pos="463550" algn="l"/>
              </a:tabLst>
            </a:pPr>
            <a:r>
              <a:rPr lang="en-US" sz="1600" dirty="0" err="1">
                <a:solidFill>
                  <a:srgbClr val="004065"/>
                </a:solidFill>
                <a:ea typeface="Calibri" panose="020F0502020204030204" pitchFamily="34" charset="0"/>
                <a:cs typeface="Times New Roman" panose="02020603050405020304" pitchFamily="18" charset="0"/>
              </a:rPr>
              <a:t>Dasgupta</a:t>
            </a:r>
            <a:r>
              <a:rPr lang="en-US" sz="1600" dirty="0">
                <a:solidFill>
                  <a:srgbClr val="004065"/>
                </a:solidFill>
                <a:ea typeface="Calibri" panose="020F0502020204030204" pitchFamily="34" charset="0"/>
                <a:cs typeface="Times New Roman" panose="02020603050405020304" pitchFamily="18" charset="0"/>
              </a:rPr>
              <a:t>, N., &amp; </a:t>
            </a:r>
            <a:r>
              <a:rPr lang="en-US" sz="1600" dirty="0" err="1">
                <a:solidFill>
                  <a:srgbClr val="004065"/>
                </a:solidFill>
                <a:ea typeface="Calibri" panose="020F0502020204030204" pitchFamily="34" charset="0"/>
                <a:cs typeface="Times New Roman" panose="02020603050405020304" pitchFamily="18" charset="0"/>
              </a:rPr>
              <a:t>Asgari</a:t>
            </a:r>
            <a:r>
              <a:rPr lang="en-US" sz="1600" dirty="0">
                <a:solidFill>
                  <a:srgbClr val="004065"/>
                </a:solidFill>
                <a:ea typeface="Calibri" panose="020F0502020204030204" pitchFamily="34" charset="0"/>
                <a:cs typeface="Times New Roman" panose="02020603050405020304" pitchFamily="18" charset="0"/>
              </a:rPr>
              <a:t>, S. (2004). Seeing is believing: Exposure to </a:t>
            </a:r>
            <a:r>
              <a:rPr lang="en-US" sz="1600" dirty="0" err="1">
                <a:solidFill>
                  <a:srgbClr val="004065"/>
                </a:solidFill>
                <a:ea typeface="Calibri" panose="020F0502020204030204" pitchFamily="34" charset="0"/>
                <a:cs typeface="Times New Roman" panose="02020603050405020304" pitchFamily="18" charset="0"/>
              </a:rPr>
              <a:t>counterstereotypic</a:t>
            </a:r>
            <a:r>
              <a:rPr lang="en-US" sz="1600" dirty="0">
                <a:solidFill>
                  <a:srgbClr val="004065"/>
                </a:solidFill>
                <a:ea typeface="Calibri" panose="020F0502020204030204" pitchFamily="34" charset="0"/>
                <a:cs typeface="Times New Roman" panose="02020603050405020304" pitchFamily="18" charset="0"/>
              </a:rPr>
              <a:t> 	women leaders and its effect on the malleability of automatic gender stereotyping. 	</a:t>
            </a:r>
            <a:r>
              <a:rPr lang="en-US" sz="1600" i="1" dirty="0">
                <a:solidFill>
                  <a:srgbClr val="004065"/>
                </a:solidFill>
                <a:ea typeface="Calibri" panose="020F0502020204030204" pitchFamily="34" charset="0"/>
                <a:cs typeface="Times New Roman" panose="02020603050405020304" pitchFamily="18" charset="0"/>
              </a:rPr>
              <a:t>Journal of Experimental Social Psychology, 40</a:t>
            </a:r>
            <a:r>
              <a:rPr lang="en-US" sz="1600" dirty="0">
                <a:solidFill>
                  <a:srgbClr val="004065"/>
                </a:solidFill>
                <a:ea typeface="Calibri" panose="020F0502020204030204" pitchFamily="34" charset="0"/>
                <a:cs typeface="Times New Roman" panose="02020603050405020304" pitchFamily="18" charset="0"/>
              </a:rPr>
              <a:t>(5), 642-58. </a:t>
            </a:r>
          </a:p>
        </p:txBody>
      </p:sp>
    </p:spTree>
    <p:extLst>
      <p:ext uri="{BB962C8B-B14F-4D97-AF65-F5344CB8AC3E}">
        <p14:creationId xmlns:p14="http://schemas.microsoft.com/office/powerpoint/2010/main" val="32828794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4" name="Rectangle 3"/>
          <p:cNvSpPr/>
          <p:nvPr/>
        </p:nvSpPr>
        <p:spPr>
          <a:xfrm>
            <a:off x="424543" y="1752600"/>
            <a:ext cx="8262257" cy="4571316"/>
          </a:xfrm>
          <a:prstGeom prst="rect">
            <a:avLst/>
          </a:prstGeom>
        </p:spPr>
        <p:txBody>
          <a:bodyPr wrap="square">
            <a:spAutoFit/>
          </a:bodyPr>
          <a:lstStyle/>
          <a:p>
            <a:pPr>
              <a:lnSpc>
                <a:spcPct val="107000"/>
              </a:lnSpc>
              <a:tabLst>
                <a:tab pos="463550" algn="l"/>
              </a:tabLst>
            </a:pPr>
            <a:r>
              <a:rPr lang="en-US" sz="1600" dirty="0" err="1">
                <a:solidFill>
                  <a:srgbClr val="004065"/>
                </a:solidFill>
                <a:ea typeface="Calibri" panose="020F0502020204030204" pitchFamily="34" charset="0"/>
                <a:cs typeface="Times New Roman" panose="02020603050405020304" pitchFamily="18" charset="0"/>
              </a:rPr>
              <a:t>Dasgupta</a:t>
            </a:r>
            <a:r>
              <a:rPr lang="en-US" sz="1600" dirty="0">
                <a:solidFill>
                  <a:srgbClr val="004065"/>
                </a:solidFill>
                <a:ea typeface="Calibri" panose="020F0502020204030204" pitchFamily="34" charset="0"/>
                <a:cs typeface="Times New Roman" panose="02020603050405020304" pitchFamily="18" charset="0"/>
              </a:rPr>
              <a:t>, N., &amp; Rivera, L.M. (2008). When social context matters: The influence of long–	term contact and short-term exposure to admired outgroup members on implicit 	attitudes and behavioral intentions. </a:t>
            </a:r>
            <a:r>
              <a:rPr lang="en-US" sz="1600" i="1" dirty="0">
                <a:solidFill>
                  <a:srgbClr val="004065"/>
                </a:solidFill>
                <a:ea typeface="Calibri" panose="020F0502020204030204" pitchFamily="34" charset="0"/>
                <a:cs typeface="Times New Roman" panose="02020603050405020304" pitchFamily="18" charset="0"/>
              </a:rPr>
              <a:t>Social Cognition, 26</a:t>
            </a:r>
            <a:r>
              <a:rPr lang="en-US" sz="1600" dirty="0">
                <a:solidFill>
                  <a:srgbClr val="004065"/>
                </a:solidFill>
                <a:ea typeface="Calibri" panose="020F0502020204030204" pitchFamily="34" charset="0"/>
                <a:cs typeface="Times New Roman" panose="02020603050405020304" pitchFamily="18" charset="0"/>
              </a:rPr>
              <a:t>(1), 112-23.</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FitzGerald, C., &amp; Hurst, S. (2017). Implicit bias in healthcare professionals: A systematic 	review. </a:t>
            </a:r>
            <a:r>
              <a:rPr lang="en-US" sz="1600" i="1" dirty="0">
                <a:solidFill>
                  <a:srgbClr val="004065"/>
                </a:solidFill>
                <a:ea typeface="Calibri" panose="020F0502020204030204" pitchFamily="34" charset="0"/>
                <a:cs typeface="Times New Roman" panose="02020603050405020304" pitchFamily="18" charset="0"/>
              </a:rPr>
              <a:t>BMC Medical Ethics, 18</a:t>
            </a:r>
            <a:r>
              <a:rPr lang="en-US" sz="1600" dirty="0">
                <a:solidFill>
                  <a:srgbClr val="004065"/>
                </a:solidFill>
                <a:ea typeface="Calibri" panose="020F0502020204030204" pitchFamily="34" charset="0"/>
                <a:cs typeface="Times New Roman" panose="02020603050405020304" pitchFamily="18" charset="0"/>
              </a:rPr>
              <a:t>(1),19.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Green, A.R., Carney, D.R., </a:t>
            </a:r>
            <a:r>
              <a:rPr lang="en-US" sz="1600" dirty="0" err="1">
                <a:solidFill>
                  <a:srgbClr val="004065"/>
                </a:solidFill>
                <a:ea typeface="Calibri" panose="020F0502020204030204" pitchFamily="34" charset="0"/>
                <a:cs typeface="Times New Roman" panose="02020603050405020304" pitchFamily="18" charset="0"/>
              </a:rPr>
              <a:t>Pallin</a:t>
            </a:r>
            <a:r>
              <a:rPr lang="en-US" sz="1600" dirty="0">
                <a:solidFill>
                  <a:srgbClr val="004065"/>
                </a:solidFill>
                <a:ea typeface="Calibri" panose="020F0502020204030204" pitchFamily="34" charset="0"/>
                <a:cs typeface="Times New Roman" panose="02020603050405020304" pitchFamily="18" charset="0"/>
              </a:rPr>
              <a:t>, D.J., Ngo, L.H., Raymond, K.L., </a:t>
            </a:r>
            <a:r>
              <a:rPr lang="en-US" sz="1600" dirty="0" err="1">
                <a:solidFill>
                  <a:srgbClr val="004065"/>
                </a:solidFill>
                <a:ea typeface="Calibri" panose="020F0502020204030204" pitchFamily="34" charset="0"/>
                <a:cs typeface="Times New Roman" panose="02020603050405020304" pitchFamily="18" charset="0"/>
              </a:rPr>
              <a:t>Iezzoni</a:t>
            </a:r>
            <a:r>
              <a:rPr lang="en-US" sz="1600" dirty="0">
                <a:solidFill>
                  <a:srgbClr val="004065"/>
                </a:solidFill>
                <a:ea typeface="Calibri" panose="020F0502020204030204" pitchFamily="34" charset="0"/>
                <a:cs typeface="Times New Roman" panose="02020603050405020304" pitchFamily="18" charset="0"/>
              </a:rPr>
              <a:t>, L.I., &amp; </a:t>
            </a:r>
            <a:r>
              <a:rPr lang="en-US" sz="1600" dirty="0" err="1">
                <a:solidFill>
                  <a:srgbClr val="004065"/>
                </a:solidFill>
                <a:ea typeface="Calibri" panose="020F0502020204030204" pitchFamily="34" charset="0"/>
                <a:cs typeface="Times New Roman" panose="02020603050405020304" pitchFamily="18" charset="0"/>
              </a:rPr>
              <a:t>Banaji</a:t>
            </a:r>
            <a:r>
              <a:rPr lang="en-US" sz="1600" dirty="0">
                <a:solidFill>
                  <a:srgbClr val="004065"/>
                </a:solidFill>
                <a:ea typeface="Calibri" panose="020F0502020204030204" pitchFamily="34" charset="0"/>
                <a:cs typeface="Times New Roman" panose="02020603050405020304" pitchFamily="18" charset="0"/>
              </a:rPr>
              <a:t>, 	M.R. (2007). Implicit bias among physicians and its prediction of thrombolysis 	decisions for black and white patients. </a:t>
            </a:r>
            <a:r>
              <a:rPr lang="en-US" sz="1600" i="1" dirty="0">
                <a:solidFill>
                  <a:srgbClr val="004065"/>
                </a:solidFill>
                <a:ea typeface="Calibri" panose="020F0502020204030204" pitchFamily="34" charset="0"/>
                <a:cs typeface="Times New Roman" panose="02020603050405020304" pitchFamily="18" charset="0"/>
              </a:rPr>
              <a:t>Journal of General Internal Medicine, 22</a:t>
            </a:r>
            <a:r>
              <a:rPr lang="en-US" sz="1600" dirty="0">
                <a:solidFill>
                  <a:srgbClr val="004065"/>
                </a:solidFill>
                <a:ea typeface="Calibri" panose="020F0502020204030204" pitchFamily="34" charset="0"/>
                <a:cs typeface="Times New Roman" panose="02020603050405020304" pitchFamily="18" charset="0"/>
              </a:rPr>
              <a:t>(9), 	1231-8.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Greenwald, A.G., &amp; </a:t>
            </a:r>
            <a:r>
              <a:rPr lang="en-US" sz="1600" dirty="0" err="1">
                <a:solidFill>
                  <a:srgbClr val="004065"/>
                </a:solidFill>
                <a:ea typeface="Calibri" panose="020F0502020204030204" pitchFamily="34" charset="0"/>
                <a:cs typeface="Times New Roman" panose="02020603050405020304" pitchFamily="18" charset="0"/>
              </a:rPr>
              <a:t>Banaji</a:t>
            </a:r>
            <a:r>
              <a:rPr lang="en-US" sz="1600" dirty="0">
                <a:solidFill>
                  <a:srgbClr val="004065"/>
                </a:solidFill>
                <a:ea typeface="Calibri" panose="020F0502020204030204" pitchFamily="34" charset="0"/>
                <a:cs typeface="Times New Roman" panose="02020603050405020304" pitchFamily="18" charset="0"/>
              </a:rPr>
              <a:t>, M.R. (1995). Implicit social cognition: Attitudes, self-esteem 	and stereotypes. </a:t>
            </a:r>
            <a:r>
              <a:rPr lang="en-US" sz="1600" i="1" dirty="0">
                <a:solidFill>
                  <a:srgbClr val="004065"/>
                </a:solidFill>
                <a:ea typeface="Calibri" panose="020F0502020204030204" pitchFamily="34" charset="0"/>
                <a:cs typeface="Times New Roman" panose="02020603050405020304" pitchFamily="18" charset="0"/>
              </a:rPr>
              <a:t>Psychological Review, 102</a:t>
            </a:r>
            <a:r>
              <a:rPr lang="en-US" sz="1600" dirty="0">
                <a:solidFill>
                  <a:srgbClr val="004065"/>
                </a:solidFill>
                <a:ea typeface="Calibri" panose="020F0502020204030204" pitchFamily="34" charset="0"/>
                <a:cs typeface="Times New Roman" panose="02020603050405020304" pitchFamily="18" charset="0"/>
              </a:rPr>
              <a:t>(1), 4-27.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Greenwald, A.G., McGhee, D.E., &amp; Schwartz, J.L. (1998). Measuring individual 	differences in implicit cognition: The implicit association test. </a:t>
            </a:r>
            <a:r>
              <a:rPr lang="en-US" sz="1600" i="1" dirty="0">
                <a:solidFill>
                  <a:srgbClr val="004065"/>
                </a:solidFill>
                <a:ea typeface="Calibri" panose="020F0502020204030204" pitchFamily="34" charset="0"/>
                <a:cs typeface="Times New Roman" panose="02020603050405020304" pitchFamily="18" charset="0"/>
              </a:rPr>
              <a:t>Journal of Personality 	and Social Psychology, 74</a:t>
            </a:r>
            <a:r>
              <a:rPr lang="en-US" sz="1600" dirty="0">
                <a:solidFill>
                  <a:srgbClr val="004065"/>
                </a:solidFill>
                <a:ea typeface="Calibri" panose="020F0502020204030204" pitchFamily="34" charset="0"/>
                <a:cs typeface="Times New Roman" panose="02020603050405020304" pitchFamily="18" charset="0"/>
              </a:rPr>
              <a:t>(6), 1464-80.</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Moskowitz, G.B., &amp; Li, P. (2011). Egalitarian goals trigger stereotype inhibition: A proactive 	form of stereotype control. </a:t>
            </a:r>
            <a:r>
              <a:rPr lang="en-US" sz="1600" i="1" dirty="0">
                <a:solidFill>
                  <a:srgbClr val="004065"/>
                </a:solidFill>
                <a:ea typeface="Calibri" panose="020F0502020204030204" pitchFamily="34" charset="0"/>
                <a:cs typeface="Times New Roman" panose="02020603050405020304" pitchFamily="18" charset="0"/>
              </a:rPr>
              <a:t>Journal of Experimental Social Psychology, 47</a:t>
            </a:r>
            <a:r>
              <a:rPr lang="en-US" sz="1600" dirty="0">
                <a:solidFill>
                  <a:srgbClr val="004065"/>
                </a:solidFill>
                <a:ea typeface="Calibri" panose="020F0502020204030204" pitchFamily="34" charset="0"/>
                <a:cs typeface="Times New Roman" panose="02020603050405020304" pitchFamily="18" charset="0"/>
              </a:rPr>
              <a:t>(1), 103-	116. </a:t>
            </a:r>
          </a:p>
        </p:txBody>
      </p:sp>
    </p:spTree>
    <p:extLst>
      <p:ext uri="{BB962C8B-B14F-4D97-AF65-F5344CB8AC3E}">
        <p14:creationId xmlns:p14="http://schemas.microsoft.com/office/powerpoint/2010/main" val="4028891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4" name="Rectangle 3"/>
          <p:cNvSpPr/>
          <p:nvPr/>
        </p:nvSpPr>
        <p:spPr>
          <a:xfrm>
            <a:off x="514066" y="1676400"/>
            <a:ext cx="8172734" cy="4571316"/>
          </a:xfrm>
          <a:prstGeom prst="rect">
            <a:avLst/>
          </a:prstGeom>
        </p:spPr>
        <p:txBody>
          <a:bodyPr wrap="square">
            <a:spAutoFit/>
          </a:bodyPr>
          <a:lstStyle/>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Moskowitz, G.B., Salomon, A.R., &amp; Taylor, C.M. (2000). </a:t>
            </a:r>
            <a:r>
              <a:rPr lang="en-US" sz="1600" dirty="0" err="1">
                <a:solidFill>
                  <a:srgbClr val="004065"/>
                </a:solidFill>
                <a:ea typeface="Calibri" panose="020F0502020204030204" pitchFamily="34" charset="0"/>
                <a:cs typeface="Times New Roman" panose="02020603050405020304" pitchFamily="18" charset="0"/>
              </a:rPr>
              <a:t>Preconsciously</a:t>
            </a:r>
            <a:r>
              <a:rPr lang="en-US" sz="1600" dirty="0">
                <a:solidFill>
                  <a:srgbClr val="004065"/>
                </a:solidFill>
                <a:ea typeface="Calibri" panose="020F0502020204030204" pitchFamily="34" charset="0"/>
                <a:cs typeface="Times New Roman" panose="02020603050405020304" pitchFamily="18" charset="0"/>
              </a:rPr>
              <a:t> 	controlling stereotyping: Implicitly activated egalitarian goals prevent  the activation 	of stereotypes.</a:t>
            </a:r>
            <a:r>
              <a:rPr lang="en-US" sz="1600" i="1" dirty="0">
                <a:solidFill>
                  <a:srgbClr val="004065"/>
                </a:solidFill>
                <a:ea typeface="Calibri" panose="020F0502020204030204" pitchFamily="34" charset="0"/>
                <a:cs typeface="Times New Roman" panose="02020603050405020304" pitchFamily="18" charset="0"/>
              </a:rPr>
              <a:t> Social Cognition</a:t>
            </a:r>
            <a:r>
              <a:rPr lang="en-US" sz="1600" dirty="0">
                <a:solidFill>
                  <a:srgbClr val="004065"/>
                </a:solidFill>
                <a:ea typeface="Calibri" panose="020F0502020204030204" pitchFamily="34" charset="0"/>
                <a:cs typeface="Times New Roman" panose="02020603050405020304" pitchFamily="18" charset="0"/>
              </a:rPr>
              <a:t>, </a:t>
            </a:r>
            <a:r>
              <a:rPr lang="en-US" sz="1600" i="1" dirty="0">
                <a:solidFill>
                  <a:srgbClr val="004065"/>
                </a:solidFill>
                <a:ea typeface="Calibri" panose="020F0502020204030204" pitchFamily="34" charset="0"/>
                <a:cs typeface="Times New Roman" panose="02020603050405020304" pitchFamily="18" charset="0"/>
              </a:rPr>
              <a:t>18</a:t>
            </a:r>
            <a:r>
              <a:rPr lang="en-US" sz="1600" dirty="0">
                <a:solidFill>
                  <a:srgbClr val="004065"/>
                </a:solidFill>
                <a:ea typeface="Calibri" panose="020F0502020204030204" pitchFamily="34" charset="0"/>
                <a:cs typeface="Times New Roman" panose="02020603050405020304" pitchFamily="18" charset="0"/>
              </a:rPr>
              <a:t>, 151-77.</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Shetty, G., Sanchez, J.A., Lancaster, J.M., Wilson, L.E., Quinn, G.P., &amp; </a:t>
            </a:r>
            <a:r>
              <a:rPr lang="en-US" sz="1600" dirty="0" err="1">
                <a:solidFill>
                  <a:srgbClr val="004065"/>
                </a:solidFill>
                <a:ea typeface="Calibri" panose="020F0502020204030204" pitchFamily="34" charset="0"/>
                <a:cs typeface="Times New Roman" panose="02020603050405020304" pitchFamily="18" charset="0"/>
              </a:rPr>
              <a:t>Schabath</a:t>
            </a:r>
            <a:r>
              <a:rPr lang="en-US" sz="1600" dirty="0">
                <a:solidFill>
                  <a:srgbClr val="004065"/>
                </a:solidFill>
                <a:ea typeface="Calibri" panose="020F0502020204030204" pitchFamily="34" charset="0"/>
                <a:cs typeface="Times New Roman" panose="02020603050405020304" pitchFamily="18" charset="0"/>
              </a:rPr>
              <a:t>, M.B. 	(2016). Oncology healthcare providers’ knowledge, attitudes, and practice 	behaviors regarding LGBT health. </a:t>
            </a:r>
            <a:r>
              <a:rPr lang="en-US" sz="1600" i="1" dirty="0">
                <a:solidFill>
                  <a:srgbClr val="004065"/>
                </a:solidFill>
                <a:ea typeface="Calibri" panose="020F0502020204030204" pitchFamily="34" charset="0"/>
                <a:cs typeface="Times New Roman" panose="02020603050405020304" pitchFamily="18" charset="0"/>
              </a:rPr>
              <a:t>Patient Education and Counseling, 99</a:t>
            </a:r>
            <a:r>
              <a:rPr lang="en-US" sz="1600" dirty="0">
                <a:solidFill>
                  <a:srgbClr val="004065"/>
                </a:solidFill>
                <a:ea typeface="Calibri" panose="020F0502020204030204" pitchFamily="34" charset="0"/>
                <a:cs typeface="Times New Roman" panose="02020603050405020304" pitchFamily="18" charset="0"/>
              </a:rPr>
              <a:t>(10), 	1676-84. </a:t>
            </a:r>
          </a:p>
          <a:p>
            <a:pPr>
              <a:lnSpc>
                <a:spcPct val="107000"/>
              </a:lnSpc>
              <a:tabLst>
                <a:tab pos="463550" algn="l"/>
              </a:tabLst>
            </a:pPr>
            <a:r>
              <a:rPr lang="en-US" sz="1600" dirty="0" err="1">
                <a:solidFill>
                  <a:srgbClr val="004065"/>
                </a:solidFill>
                <a:ea typeface="Calibri" panose="020F0502020204030204" pitchFamily="34" charset="0"/>
                <a:cs typeface="Times New Roman" panose="02020603050405020304" pitchFamily="18" charset="0"/>
              </a:rPr>
              <a:t>Sriram</a:t>
            </a:r>
            <a:r>
              <a:rPr lang="en-US" sz="1600" dirty="0">
                <a:solidFill>
                  <a:srgbClr val="004065"/>
                </a:solidFill>
                <a:ea typeface="Calibri" panose="020F0502020204030204" pitchFamily="34" charset="0"/>
                <a:cs typeface="Times New Roman" panose="02020603050405020304" pitchFamily="18" charset="0"/>
              </a:rPr>
              <a:t>, N., Mills, J., Lang, E., Dickson, H.K., </a:t>
            </a:r>
            <a:r>
              <a:rPr lang="en-US" sz="1600" dirty="0" err="1">
                <a:solidFill>
                  <a:srgbClr val="004065"/>
                </a:solidFill>
                <a:ea typeface="Calibri" panose="020F0502020204030204" pitchFamily="34" charset="0"/>
                <a:cs typeface="Times New Roman" panose="02020603050405020304" pitchFamily="18" charset="0"/>
              </a:rPr>
              <a:t>Hamann</a:t>
            </a:r>
            <a:r>
              <a:rPr lang="en-US" sz="1600" dirty="0">
                <a:solidFill>
                  <a:srgbClr val="004065"/>
                </a:solidFill>
                <a:ea typeface="Calibri" panose="020F0502020204030204" pitchFamily="34" charset="0"/>
                <a:cs typeface="Times New Roman" panose="02020603050405020304" pitchFamily="18" charset="0"/>
              </a:rPr>
              <a:t>, H.A., </a:t>
            </a:r>
            <a:r>
              <a:rPr lang="en-US" sz="1600" dirty="0" err="1">
                <a:solidFill>
                  <a:srgbClr val="004065"/>
                </a:solidFill>
                <a:ea typeface="Calibri" panose="020F0502020204030204" pitchFamily="34" charset="0"/>
                <a:cs typeface="Times New Roman" panose="02020603050405020304" pitchFamily="18" charset="0"/>
              </a:rPr>
              <a:t>Nosek</a:t>
            </a:r>
            <a:r>
              <a:rPr lang="en-US" sz="1600" dirty="0">
                <a:solidFill>
                  <a:srgbClr val="004065"/>
                </a:solidFill>
                <a:ea typeface="Calibri" panose="020F0502020204030204" pitchFamily="34" charset="0"/>
                <a:cs typeface="Times New Roman" panose="02020603050405020304" pitchFamily="18" charset="0"/>
              </a:rPr>
              <a:t>, B.A., &amp; Schiller, 	J.H. 	(2015). Attitudes and Stereotypes in Lung Cancer versus Breast Cancer. </a:t>
            </a:r>
            <a:r>
              <a:rPr lang="en-US" sz="1600" i="1" dirty="0" err="1">
                <a:solidFill>
                  <a:srgbClr val="004065"/>
                </a:solidFill>
                <a:ea typeface="Calibri" panose="020F0502020204030204" pitchFamily="34" charset="0"/>
                <a:cs typeface="Times New Roman" panose="02020603050405020304" pitchFamily="18" charset="0"/>
              </a:rPr>
              <a:t>PLoS</a:t>
            </a:r>
            <a:r>
              <a:rPr lang="en-US" sz="1600" i="1" dirty="0">
                <a:solidFill>
                  <a:srgbClr val="004065"/>
                </a:solidFill>
                <a:ea typeface="Calibri" panose="020F0502020204030204" pitchFamily="34" charset="0"/>
                <a:cs typeface="Times New Roman" panose="02020603050405020304" pitchFamily="18" charset="0"/>
              </a:rPr>
              <a:t> 	One, 10</a:t>
            </a:r>
            <a:r>
              <a:rPr lang="en-US" sz="1600" dirty="0">
                <a:solidFill>
                  <a:srgbClr val="004065"/>
                </a:solidFill>
                <a:ea typeface="Calibri" panose="020F0502020204030204" pitchFamily="34" charset="0"/>
                <a:cs typeface="Times New Roman" panose="02020603050405020304" pitchFamily="18" charset="0"/>
              </a:rPr>
              <a:t>(12), e0145715.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Street, R.L., Jr., Gordon, H., &amp; </a:t>
            </a:r>
            <a:r>
              <a:rPr lang="en-US" sz="1600" dirty="0" err="1">
                <a:solidFill>
                  <a:srgbClr val="004065"/>
                </a:solidFill>
                <a:ea typeface="Calibri" panose="020F0502020204030204" pitchFamily="34" charset="0"/>
                <a:cs typeface="Times New Roman" panose="02020603050405020304" pitchFamily="18" charset="0"/>
              </a:rPr>
              <a:t>Haidet</a:t>
            </a:r>
            <a:r>
              <a:rPr lang="en-US" sz="1600" dirty="0">
                <a:solidFill>
                  <a:srgbClr val="004065"/>
                </a:solidFill>
                <a:ea typeface="Calibri" panose="020F0502020204030204" pitchFamily="34" charset="0"/>
                <a:cs typeface="Times New Roman" panose="02020603050405020304" pitchFamily="18" charset="0"/>
              </a:rPr>
              <a:t>, P. (2007). Physicians’ communication and 	perceptions of patients: Is it how they look, how they talk, or is it just the doctor? 	</a:t>
            </a:r>
            <a:r>
              <a:rPr lang="en-US" sz="1600" i="1" dirty="0">
                <a:solidFill>
                  <a:srgbClr val="004065"/>
                </a:solidFill>
                <a:ea typeface="Calibri" panose="020F0502020204030204" pitchFamily="34" charset="0"/>
                <a:cs typeface="Times New Roman" panose="02020603050405020304" pitchFamily="18" charset="0"/>
              </a:rPr>
              <a:t>Social Science and Medicine, 65</a:t>
            </a:r>
            <a:r>
              <a:rPr lang="en-US" sz="1600" dirty="0">
                <a:solidFill>
                  <a:srgbClr val="004065"/>
                </a:solidFill>
                <a:ea typeface="Calibri" panose="020F0502020204030204" pitchFamily="34" charset="0"/>
                <a:cs typeface="Times New Roman" panose="02020603050405020304" pitchFamily="18" charset="0"/>
              </a:rPr>
              <a:t>(3), 586-98. </a:t>
            </a:r>
          </a:p>
          <a:p>
            <a:pPr>
              <a:lnSpc>
                <a:spcPct val="107000"/>
              </a:lnSpc>
              <a:tabLst>
                <a:tab pos="463550" algn="l"/>
              </a:tabLst>
            </a:pPr>
            <a:r>
              <a:rPr lang="en-US" sz="1600" dirty="0">
                <a:solidFill>
                  <a:srgbClr val="004065"/>
                </a:solidFill>
                <a:ea typeface="Calibri" panose="020F0502020204030204" pitchFamily="34" charset="0"/>
                <a:cs typeface="Times New Roman" panose="02020603050405020304" pitchFamily="18" charset="0"/>
              </a:rPr>
              <a:t>van </a:t>
            </a:r>
            <a:r>
              <a:rPr lang="en-US" sz="1600" dirty="0" err="1">
                <a:solidFill>
                  <a:srgbClr val="004065"/>
                </a:solidFill>
                <a:ea typeface="Calibri" panose="020F0502020204030204" pitchFamily="34" charset="0"/>
                <a:cs typeface="Times New Roman" panose="02020603050405020304" pitchFamily="18" charset="0"/>
              </a:rPr>
              <a:t>Ryn</a:t>
            </a:r>
            <a:r>
              <a:rPr lang="en-US" sz="1600" dirty="0">
                <a:solidFill>
                  <a:srgbClr val="004065"/>
                </a:solidFill>
                <a:ea typeface="Calibri" panose="020F0502020204030204" pitchFamily="34" charset="0"/>
                <a:cs typeface="Times New Roman" panose="02020603050405020304" pitchFamily="18" charset="0"/>
              </a:rPr>
              <a:t>, M., Hardeman, R., Phelan, S.M., Burgess, D.J., Dovidio, J.F., Herrin, J., 	…</a:t>
            </a:r>
            <a:r>
              <a:rPr lang="en-US" sz="1600" dirty="0" err="1">
                <a:solidFill>
                  <a:srgbClr val="004065"/>
                </a:solidFill>
                <a:ea typeface="Calibri" panose="020F0502020204030204" pitchFamily="34" charset="0"/>
                <a:cs typeface="Times New Roman" panose="02020603050405020304" pitchFamily="18" charset="0"/>
              </a:rPr>
              <a:t>Przedworski</a:t>
            </a:r>
            <a:r>
              <a:rPr lang="en-US" sz="1600" dirty="0">
                <a:solidFill>
                  <a:srgbClr val="004065"/>
                </a:solidFill>
                <a:ea typeface="Calibri" panose="020F0502020204030204" pitchFamily="34" charset="0"/>
                <a:cs typeface="Times New Roman" panose="02020603050405020304" pitchFamily="18" charset="0"/>
              </a:rPr>
              <a:t>, J.M. (2015). Medical school experiences associated with change in 	implicit racial bias among 3457 students: A medical student CHANGES study 	report. </a:t>
            </a:r>
            <a:r>
              <a:rPr lang="en-US" sz="1600" i="1" dirty="0">
                <a:solidFill>
                  <a:srgbClr val="004065"/>
                </a:solidFill>
                <a:ea typeface="Calibri" panose="020F0502020204030204" pitchFamily="34" charset="0"/>
                <a:cs typeface="Times New Roman" panose="02020603050405020304" pitchFamily="18" charset="0"/>
              </a:rPr>
              <a:t>Journal of General Internal Medicine, 30</a:t>
            </a:r>
            <a:r>
              <a:rPr lang="en-US" sz="1600" dirty="0">
                <a:solidFill>
                  <a:srgbClr val="004065"/>
                </a:solidFill>
                <a:ea typeface="Calibri" panose="020F0502020204030204" pitchFamily="34" charset="0"/>
                <a:cs typeface="Times New Roman" panose="02020603050405020304" pitchFamily="18" charset="0"/>
              </a:rPr>
              <a:t>(12), 1748-56. </a:t>
            </a:r>
            <a:endParaRPr lang="en-US" sz="1600" dirty="0">
              <a:solidFill>
                <a:srgbClr val="004065"/>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25975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3.1: </a:t>
            </a:r>
            <a:r>
              <a:rPr lang="en-US" altLang="en-US" dirty="0">
                <a:solidFill>
                  <a:schemeClr val="bg1"/>
                </a:solidFill>
              </a:rPr>
              <a:t>Intersectionality</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24558345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457200" y="1752601"/>
            <a:ext cx="8229600" cy="4572000"/>
          </a:xfrm>
        </p:spPr>
        <p:txBody>
          <a:bodyPr>
            <a:normAutofit fontScale="850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dirty="0">
                <a:solidFill>
                  <a:srgbClr val="1C4E67"/>
                </a:solidFill>
              </a:rPr>
              <a:t>Liz </a:t>
            </a:r>
            <a:r>
              <a:rPr lang="en-US" b="1" dirty="0" err="1">
                <a:solidFill>
                  <a:srgbClr val="1C4E67"/>
                </a:solidFill>
              </a:rPr>
              <a:t>Margolies</a:t>
            </a:r>
            <a:r>
              <a:rPr lang="en-US" b="1" dirty="0">
                <a:solidFill>
                  <a:srgbClr val="1C4E67"/>
                </a:solidFill>
              </a:rPr>
              <a:t>,</a:t>
            </a:r>
            <a:r>
              <a:rPr lang="en-US" dirty="0">
                <a:solidFill>
                  <a:srgbClr val="1C4E67"/>
                </a:solidFill>
              </a:rPr>
              <a:t> </a:t>
            </a:r>
            <a:r>
              <a:rPr lang="en-US" b="1" dirty="0">
                <a:solidFill>
                  <a:srgbClr val="1C4E67"/>
                </a:solidFill>
              </a:rPr>
              <a:t>LCSW</a:t>
            </a:r>
            <a:r>
              <a:rPr lang="en-US" dirty="0">
                <a:solidFill>
                  <a:srgbClr val="1C4E67"/>
                </a:solidFill>
              </a:rPr>
              <a:t>, National LGBT Cancer Network</a:t>
            </a:r>
          </a:p>
        </p:txBody>
      </p:sp>
    </p:spTree>
    <p:extLst>
      <p:ext uri="{BB962C8B-B14F-4D97-AF65-F5344CB8AC3E}">
        <p14:creationId xmlns:p14="http://schemas.microsoft.com/office/powerpoint/2010/main" val="24915807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Learning Objectives</a:t>
            </a:r>
          </a:p>
        </p:txBody>
      </p:sp>
      <p:sp>
        <p:nvSpPr>
          <p:cNvPr id="3" name="Content Placeholder 2"/>
          <p:cNvSpPr>
            <a:spLocks noGrp="1"/>
          </p:cNvSpPr>
          <p:nvPr>
            <p:ph idx="1"/>
          </p:nvPr>
        </p:nvSpPr>
        <p:spPr/>
        <p:txBody>
          <a:bodyPr>
            <a:normAutofit/>
          </a:bodyPr>
          <a:lstStyle/>
          <a:p>
            <a:r>
              <a:rPr lang="en-US" dirty="0">
                <a:solidFill>
                  <a:srgbClr val="004065"/>
                </a:solidFill>
              </a:rPr>
              <a:t>Describe how intersectionality influences the patient-provider relationship across the cancer care continuum</a:t>
            </a:r>
          </a:p>
          <a:p>
            <a:r>
              <a:rPr lang="en-US" dirty="0">
                <a:solidFill>
                  <a:srgbClr val="004065"/>
                </a:solidFill>
              </a:rPr>
              <a:t>Identify interventions to improve shared decision-making that account for intersectionality </a:t>
            </a:r>
          </a:p>
          <a:p>
            <a:pPr marL="0" indent="0">
              <a:buNone/>
            </a:pPr>
            <a:endParaRPr lang="en-US" sz="2800" dirty="0"/>
          </a:p>
        </p:txBody>
      </p:sp>
    </p:spTree>
    <p:extLst>
      <p:ext uri="{BB962C8B-B14F-4D97-AF65-F5344CB8AC3E}">
        <p14:creationId xmlns:p14="http://schemas.microsoft.com/office/powerpoint/2010/main" val="3881414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stCxn id="3" idx="3"/>
            <a:endCxn id="15" idx="1"/>
          </p:cNvCxnSpPr>
          <p:nvPr/>
        </p:nvCxnSpPr>
        <p:spPr>
          <a:xfrm flipV="1">
            <a:off x="2647604" y="5133327"/>
            <a:ext cx="3496194" cy="1"/>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7500" r="18333"/>
          <a:stretch/>
        </p:blipFill>
        <p:spPr>
          <a:xfrm>
            <a:off x="3156501" y="3886200"/>
            <a:ext cx="2406099" cy="2494257"/>
          </a:xfrm>
          <a:prstGeom prst="rect">
            <a:avLst/>
          </a:prstGeom>
        </p:spPr>
      </p:pic>
      <p:sp>
        <p:nvSpPr>
          <p:cNvPr id="2" name="Title 1"/>
          <p:cNvSpPr>
            <a:spLocks noGrp="1"/>
          </p:cNvSpPr>
          <p:nvPr>
            <p:ph type="title"/>
          </p:nvPr>
        </p:nvSpPr>
        <p:spPr>
          <a:xfrm>
            <a:off x="457200" y="762001"/>
            <a:ext cx="8229600" cy="609599"/>
          </a:xfrm>
        </p:spPr>
        <p:txBody>
          <a:bodyPr>
            <a:normAutofit fontScale="90000"/>
          </a:bodyPr>
          <a:lstStyle/>
          <a:p>
            <a:r>
              <a:rPr lang="en-US" dirty="0">
                <a:solidFill>
                  <a:srgbClr val="004065"/>
                </a:solidFill>
              </a:rPr>
              <a:t>Patient Engagement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5833"/>
          <a:stretch/>
        </p:blipFill>
        <p:spPr>
          <a:xfrm>
            <a:off x="3287462" y="1414937"/>
            <a:ext cx="2180154" cy="194271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0000"/>
          <a:stretch/>
        </p:blipFill>
        <p:spPr>
          <a:xfrm>
            <a:off x="6629400" y="1524000"/>
            <a:ext cx="1219200" cy="18288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46667"/>
          <a:stretch/>
        </p:blipFill>
        <p:spPr>
          <a:xfrm>
            <a:off x="928842" y="1524000"/>
            <a:ext cx="1291688" cy="1816437"/>
          </a:xfrm>
          <a:prstGeom prst="rect">
            <a:avLst/>
          </a:prstGeom>
        </p:spPr>
      </p:pic>
      <p:sp>
        <p:nvSpPr>
          <p:cNvPr id="10" name="Rounded Rectangle 9"/>
          <p:cNvSpPr/>
          <p:nvPr/>
        </p:nvSpPr>
        <p:spPr>
          <a:xfrm>
            <a:off x="3263399" y="1695667"/>
            <a:ext cx="2405478" cy="60960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 </a:t>
            </a:r>
          </a:p>
          <a:p>
            <a:pPr algn="ctr"/>
            <a:r>
              <a:rPr lang="en-US" dirty="0">
                <a:solidFill>
                  <a:srgbClr val="004065"/>
                </a:solidFill>
              </a:rPr>
              <a:t>engagement</a:t>
            </a:r>
          </a:p>
        </p:txBody>
      </p:sp>
      <p:sp>
        <p:nvSpPr>
          <p:cNvPr id="11" name="Rounded Rectangle 10"/>
          <p:cNvSpPr/>
          <p:nvPr/>
        </p:nvSpPr>
        <p:spPr>
          <a:xfrm>
            <a:off x="6173189" y="1695667"/>
            <a:ext cx="2201019" cy="609600"/>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Patient-centered care</a:t>
            </a:r>
          </a:p>
        </p:txBody>
      </p:sp>
      <p:sp>
        <p:nvSpPr>
          <p:cNvPr id="12" name="Rounded Rectangle 11"/>
          <p:cNvSpPr/>
          <p:nvPr/>
        </p:nvSpPr>
        <p:spPr>
          <a:xfrm>
            <a:off x="442679" y="1695667"/>
            <a:ext cx="2190404" cy="609600"/>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Patient-centered research</a:t>
            </a:r>
          </a:p>
        </p:txBody>
      </p:sp>
      <p:cxnSp>
        <p:nvCxnSpPr>
          <p:cNvPr id="14" name="Straight Arrow Connector 13"/>
          <p:cNvCxnSpPr/>
          <p:nvPr/>
        </p:nvCxnSpPr>
        <p:spPr>
          <a:xfrm flipH="1">
            <a:off x="2633084" y="2492931"/>
            <a:ext cx="491116" cy="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15000" y="2492931"/>
            <a:ext cx="468804"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43400" y="3429000"/>
            <a:ext cx="0" cy="53340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57200" y="4421386"/>
            <a:ext cx="2190404" cy="1423883"/>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Patients are key members of the health care or research team</a:t>
            </a:r>
          </a:p>
        </p:txBody>
      </p:sp>
      <p:sp>
        <p:nvSpPr>
          <p:cNvPr id="15" name="Rounded Rectangle 14"/>
          <p:cNvSpPr/>
          <p:nvPr/>
        </p:nvSpPr>
        <p:spPr>
          <a:xfrm>
            <a:off x="6143798" y="4421385"/>
            <a:ext cx="2190404" cy="1423884"/>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Patients can help achieve positive health outcomes</a:t>
            </a:r>
          </a:p>
        </p:txBody>
      </p:sp>
      <p:sp>
        <p:nvSpPr>
          <p:cNvPr id="17" name="Text Placeholder 3"/>
          <p:cNvSpPr>
            <a:spLocks noGrp="1"/>
          </p:cNvSpPr>
          <p:nvPr>
            <p:ph type="body" sz="quarter" idx="10"/>
          </p:nvPr>
        </p:nvSpPr>
        <p:spPr>
          <a:xfrm>
            <a:off x="427777" y="6248400"/>
            <a:ext cx="1866900" cy="381000"/>
          </a:xfrm>
        </p:spPr>
        <p:txBody>
          <a:bodyPr/>
          <a:lstStyle/>
          <a:p>
            <a:r>
              <a:rPr lang="en-US" sz="1000" i="0" dirty="0" err="1">
                <a:solidFill>
                  <a:schemeClr val="bg1">
                    <a:lumMod val="50000"/>
                  </a:schemeClr>
                </a:solidFill>
              </a:rPr>
              <a:t>Jenerette</a:t>
            </a:r>
            <a:r>
              <a:rPr lang="en-US" sz="1000" i="0" dirty="0">
                <a:solidFill>
                  <a:schemeClr val="bg1">
                    <a:lumMod val="50000"/>
                  </a:schemeClr>
                </a:solidFill>
              </a:rPr>
              <a:t> &amp; Mayer, 2016. </a:t>
            </a:r>
          </a:p>
        </p:txBody>
      </p:sp>
    </p:spTree>
    <p:extLst>
      <p:ext uri="{BB962C8B-B14F-4D97-AF65-F5344CB8AC3E}">
        <p14:creationId xmlns:p14="http://schemas.microsoft.com/office/powerpoint/2010/main" val="7124632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687" y="2280784"/>
            <a:ext cx="3860800" cy="2895600"/>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r="65000"/>
          <a:stretch/>
        </p:blipFill>
        <p:spPr>
          <a:xfrm>
            <a:off x="1379230" y="4419600"/>
            <a:ext cx="633859" cy="135827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r="65000"/>
          <a:stretch/>
        </p:blipFill>
        <p:spPr>
          <a:xfrm>
            <a:off x="1374107" y="1857599"/>
            <a:ext cx="633859" cy="1358270"/>
          </a:xfrm>
          <a:prstGeom prst="rect">
            <a:avLst/>
          </a:prstGeom>
        </p:spPr>
      </p:pic>
      <p:sp>
        <p:nvSpPr>
          <p:cNvPr id="31" name="&quot;No&quot; Symbol 30"/>
          <p:cNvSpPr/>
          <p:nvPr/>
        </p:nvSpPr>
        <p:spPr>
          <a:xfrm>
            <a:off x="785682" y="2928567"/>
            <a:ext cx="1739935" cy="1746273"/>
          </a:xfrm>
          <a:prstGeom prst="noSmoking">
            <a:avLst/>
          </a:prstGeom>
          <a:solidFill>
            <a:srgbClr val="E31937">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04800" y="790573"/>
            <a:ext cx="8229600" cy="703520"/>
          </a:xfrm>
        </p:spPr>
        <p:txBody>
          <a:bodyPr/>
          <a:lstStyle/>
          <a:p>
            <a:r>
              <a:rPr lang="en-US" dirty="0">
                <a:solidFill>
                  <a:srgbClr val="004065"/>
                </a:solidFill>
              </a:rPr>
              <a:t>Introduction</a:t>
            </a:r>
          </a:p>
        </p:txBody>
      </p:sp>
      <p:sp>
        <p:nvSpPr>
          <p:cNvPr id="26" name="TextBox 25"/>
          <p:cNvSpPr txBox="1"/>
          <p:nvPr/>
        </p:nvSpPr>
        <p:spPr>
          <a:xfrm>
            <a:off x="1275912" y="3438130"/>
            <a:ext cx="1066800" cy="707886"/>
          </a:xfrm>
          <a:prstGeom prst="rect">
            <a:avLst/>
          </a:prstGeom>
          <a:noFill/>
        </p:spPr>
        <p:txBody>
          <a:bodyPr wrap="square" rtlCol="0">
            <a:spAutoFit/>
          </a:bodyPr>
          <a:lstStyle/>
          <a:p>
            <a:r>
              <a:rPr lang="en-US" sz="4000" dirty="0">
                <a:solidFill>
                  <a:srgbClr val="004065"/>
                </a:solidFill>
              </a:rPr>
              <a:t>Or</a:t>
            </a:r>
          </a:p>
        </p:txBody>
      </p:sp>
      <p:sp>
        <p:nvSpPr>
          <p:cNvPr id="27" name="Rounded Rectangle 26"/>
          <p:cNvSpPr/>
          <p:nvPr/>
        </p:nvSpPr>
        <p:spPr>
          <a:xfrm>
            <a:off x="792190" y="2350220"/>
            <a:ext cx="1797691" cy="383914"/>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Race/ethnicity</a:t>
            </a:r>
          </a:p>
        </p:txBody>
      </p:sp>
      <p:sp>
        <p:nvSpPr>
          <p:cNvPr id="28" name="Rounded Rectangle 27"/>
          <p:cNvSpPr/>
          <p:nvPr/>
        </p:nvSpPr>
        <p:spPr>
          <a:xfrm>
            <a:off x="546470" y="4937658"/>
            <a:ext cx="2289130" cy="629317"/>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Sexual orientation/ gender identity</a:t>
            </a:r>
          </a:p>
        </p:txBody>
      </p:sp>
      <p:cxnSp>
        <p:nvCxnSpPr>
          <p:cNvPr id="49" name="Straight Arrow Connector 48"/>
          <p:cNvCxnSpPr/>
          <p:nvPr/>
        </p:nvCxnSpPr>
        <p:spPr>
          <a:xfrm>
            <a:off x="3238500" y="3792073"/>
            <a:ext cx="990600" cy="0"/>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51" name="Flowchart: Connector 50"/>
          <p:cNvSpPr/>
          <p:nvPr/>
        </p:nvSpPr>
        <p:spPr>
          <a:xfrm>
            <a:off x="4796392" y="1857598"/>
            <a:ext cx="3585608" cy="3678641"/>
          </a:xfrm>
          <a:prstGeom prst="flowChartConnector">
            <a:avLst/>
          </a:prstGeom>
          <a:no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004065"/>
              </a:solidFill>
            </a:endParaRPr>
          </a:p>
        </p:txBody>
      </p:sp>
    </p:spTree>
    <p:extLst>
      <p:ext uri="{BB962C8B-B14F-4D97-AF65-F5344CB8AC3E}">
        <p14:creationId xmlns:p14="http://schemas.microsoft.com/office/powerpoint/2010/main" val="34691279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50" y="2104539"/>
            <a:ext cx="4181484" cy="31361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 y="2395617"/>
            <a:ext cx="4693416" cy="2911107"/>
          </a:xfrm>
          <a:prstGeom prst="rect">
            <a:avLst/>
          </a:prstGeom>
        </p:spPr>
      </p:pic>
      <p:sp>
        <p:nvSpPr>
          <p:cNvPr id="2" name="Title 1"/>
          <p:cNvSpPr>
            <a:spLocks noGrp="1"/>
          </p:cNvSpPr>
          <p:nvPr>
            <p:ph type="title"/>
          </p:nvPr>
        </p:nvSpPr>
        <p:spPr>
          <a:xfrm>
            <a:off x="457200" y="762001"/>
            <a:ext cx="8229600" cy="914399"/>
          </a:xfrm>
        </p:spPr>
        <p:txBody>
          <a:bodyPr/>
          <a:lstStyle/>
          <a:p>
            <a:r>
              <a:rPr lang="en-US" dirty="0">
                <a:solidFill>
                  <a:srgbClr val="004065"/>
                </a:solidFill>
              </a:rPr>
              <a:t>Individual Identity</a:t>
            </a:r>
          </a:p>
        </p:txBody>
      </p:sp>
      <p:sp>
        <p:nvSpPr>
          <p:cNvPr id="3" name="Content Placeholder 2"/>
          <p:cNvSpPr>
            <a:spLocks noGrp="1"/>
          </p:cNvSpPr>
          <p:nvPr>
            <p:ph idx="1"/>
          </p:nvPr>
        </p:nvSpPr>
        <p:spPr>
          <a:xfrm>
            <a:off x="495300" y="1658362"/>
            <a:ext cx="7772400" cy="838200"/>
          </a:xfrm>
        </p:spPr>
        <p:txBody>
          <a:bodyPr>
            <a:normAutofit/>
          </a:bodyPr>
          <a:lstStyle/>
          <a:p>
            <a:pPr marL="0" indent="0">
              <a:buNone/>
            </a:pPr>
            <a:r>
              <a:rPr lang="en-US" sz="2000" dirty="0">
                <a:solidFill>
                  <a:srgbClr val="004065"/>
                </a:solidFill>
              </a:rPr>
              <a:t>An individual’s primary identity may change over the course of their life</a:t>
            </a:r>
          </a:p>
        </p:txBody>
      </p:sp>
      <p:sp>
        <p:nvSpPr>
          <p:cNvPr id="13" name="TextBox 12"/>
          <p:cNvSpPr txBox="1"/>
          <p:nvPr/>
        </p:nvSpPr>
        <p:spPr>
          <a:xfrm>
            <a:off x="6259392" y="2817612"/>
            <a:ext cx="1066800" cy="461665"/>
          </a:xfrm>
          <a:prstGeom prst="rect">
            <a:avLst/>
          </a:prstGeom>
          <a:noFill/>
        </p:spPr>
        <p:txBody>
          <a:bodyPr wrap="square" rtlCol="0">
            <a:spAutoFit/>
          </a:bodyPr>
          <a:lstStyle/>
          <a:p>
            <a:r>
              <a:rPr lang="en-US" sz="2400" b="1" dirty="0">
                <a:solidFill>
                  <a:srgbClr val="FFFFFF"/>
                </a:solidFill>
              </a:rPr>
              <a:t>Race</a:t>
            </a:r>
          </a:p>
        </p:txBody>
      </p:sp>
      <p:sp>
        <p:nvSpPr>
          <p:cNvPr id="14" name="TextBox 13"/>
          <p:cNvSpPr txBox="1"/>
          <p:nvPr/>
        </p:nvSpPr>
        <p:spPr>
          <a:xfrm>
            <a:off x="1676400" y="2845396"/>
            <a:ext cx="1066800" cy="323165"/>
          </a:xfrm>
          <a:prstGeom prst="rect">
            <a:avLst/>
          </a:prstGeom>
          <a:noFill/>
        </p:spPr>
        <p:txBody>
          <a:bodyPr wrap="square" rtlCol="0">
            <a:spAutoFit/>
          </a:bodyPr>
          <a:lstStyle/>
          <a:p>
            <a:r>
              <a:rPr lang="en-US" sz="1500" dirty="0">
                <a:solidFill>
                  <a:srgbClr val="004065"/>
                </a:solidFill>
              </a:rPr>
              <a:t>Race</a:t>
            </a:r>
          </a:p>
        </p:txBody>
      </p:sp>
      <p:sp>
        <p:nvSpPr>
          <p:cNvPr id="15" name="TextBox 14"/>
          <p:cNvSpPr txBox="1"/>
          <p:nvPr/>
        </p:nvSpPr>
        <p:spPr>
          <a:xfrm>
            <a:off x="3037075" y="3715423"/>
            <a:ext cx="1447800" cy="400110"/>
          </a:xfrm>
          <a:prstGeom prst="rect">
            <a:avLst/>
          </a:prstGeom>
          <a:noFill/>
        </p:spPr>
        <p:txBody>
          <a:bodyPr wrap="square" rtlCol="0">
            <a:spAutoFit/>
          </a:bodyPr>
          <a:lstStyle/>
          <a:p>
            <a:pPr algn="ctr"/>
            <a:r>
              <a:rPr lang="en-US" sz="2000" b="1" dirty="0">
                <a:solidFill>
                  <a:srgbClr val="FFFFFF"/>
                </a:solidFill>
              </a:rPr>
              <a:t>Religion</a:t>
            </a:r>
          </a:p>
        </p:txBody>
      </p:sp>
      <p:sp>
        <p:nvSpPr>
          <p:cNvPr id="16" name="TextBox 15"/>
          <p:cNvSpPr txBox="1"/>
          <p:nvPr/>
        </p:nvSpPr>
        <p:spPr>
          <a:xfrm>
            <a:off x="2971800" y="4944979"/>
            <a:ext cx="1447800" cy="323165"/>
          </a:xfrm>
          <a:prstGeom prst="rect">
            <a:avLst/>
          </a:prstGeom>
          <a:noFill/>
        </p:spPr>
        <p:txBody>
          <a:bodyPr wrap="square" rtlCol="0">
            <a:spAutoFit/>
          </a:bodyPr>
          <a:lstStyle/>
          <a:p>
            <a:pPr algn="ctr"/>
            <a:r>
              <a:rPr lang="en-US" sz="1500" dirty="0">
                <a:solidFill>
                  <a:schemeClr val="bg1"/>
                </a:solidFill>
              </a:rPr>
              <a:t>Religion</a:t>
            </a:r>
          </a:p>
        </p:txBody>
      </p:sp>
      <p:sp>
        <p:nvSpPr>
          <p:cNvPr id="17" name="TextBox 16"/>
          <p:cNvSpPr txBox="1"/>
          <p:nvPr/>
        </p:nvSpPr>
        <p:spPr>
          <a:xfrm>
            <a:off x="4563154" y="4315599"/>
            <a:ext cx="1447800" cy="553998"/>
          </a:xfrm>
          <a:prstGeom prst="rect">
            <a:avLst/>
          </a:prstGeom>
          <a:noFill/>
        </p:spPr>
        <p:txBody>
          <a:bodyPr wrap="square" rtlCol="0">
            <a:spAutoFit/>
          </a:bodyPr>
          <a:lstStyle/>
          <a:p>
            <a:pPr algn="ctr"/>
            <a:r>
              <a:rPr lang="en-US" sz="1500" dirty="0">
                <a:solidFill>
                  <a:schemeClr val="bg1"/>
                </a:solidFill>
              </a:rPr>
              <a:t>   </a:t>
            </a:r>
            <a:r>
              <a:rPr lang="en-US" sz="1500" dirty="0">
                <a:solidFill>
                  <a:srgbClr val="004065"/>
                </a:solidFill>
              </a:rPr>
              <a:t>Sexual Orientation</a:t>
            </a:r>
          </a:p>
        </p:txBody>
      </p:sp>
      <p:sp>
        <p:nvSpPr>
          <p:cNvPr id="18" name="TextBox 17"/>
          <p:cNvSpPr txBox="1"/>
          <p:nvPr/>
        </p:nvSpPr>
        <p:spPr>
          <a:xfrm>
            <a:off x="7543800" y="3975072"/>
            <a:ext cx="1447800" cy="323165"/>
          </a:xfrm>
          <a:prstGeom prst="rect">
            <a:avLst/>
          </a:prstGeom>
          <a:noFill/>
        </p:spPr>
        <p:txBody>
          <a:bodyPr wrap="square" rtlCol="0">
            <a:spAutoFit/>
          </a:bodyPr>
          <a:lstStyle/>
          <a:p>
            <a:pPr algn="ctr"/>
            <a:r>
              <a:rPr lang="en-US" sz="1500" dirty="0">
                <a:solidFill>
                  <a:srgbClr val="004065"/>
                </a:solidFill>
              </a:rPr>
              <a:t>Religion</a:t>
            </a:r>
          </a:p>
        </p:txBody>
      </p:sp>
      <p:sp>
        <p:nvSpPr>
          <p:cNvPr id="19" name="TextBox 18"/>
          <p:cNvSpPr txBox="1"/>
          <p:nvPr/>
        </p:nvSpPr>
        <p:spPr>
          <a:xfrm>
            <a:off x="75055" y="4038600"/>
            <a:ext cx="1447800" cy="553998"/>
          </a:xfrm>
          <a:prstGeom prst="rect">
            <a:avLst/>
          </a:prstGeom>
          <a:noFill/>
        </p:spPr>
        <p:txBody>
          <a:bodyPr wrap="square" rtlCol="0">
            <a:spAutoFit/>
          </a:bodyPr>
          <a:lstStyle/>
          <a:p>
            <a:r>
              <a:rPr lang="en-US" sz="1500" dirty="0">
                <a:solidFill>
                  <a:schemeClr val="bg1"/>
                </a:solidFill>
              </a:rPr>
              <a:t>    </a:t>
            </a:r>
            <a:r>
              <a:rPr lang="en-US" sz="1500" dirty="0">
                <a:solidFill>
                  <a:srgbClr val="004065"/>
                </a:solidFill>
              </a:rPr>
              <a:t>Sexual Orientation</a:t>
            </a:r>
          </a:p>
        </p:txBody>
      </p:sp>
      <p:sp>
        <p:nvSpPr>
          <p:cNvPr id="25" name="Flowchart: Connector 24"/>
          <p:cNvSpPr/>
          <p:nvPr/>
        </p:nvSpPr>
        <p:spPr>
          <a:xfrm>
            <a:off x="6093075" y="2496562"/>
            <a:ext cx="1233550" cy="1221172"/>
          </a:xfrm>
          <a:prstGeom prst="flowChartConnector">
            <a:avLst/>
          </a:prstGeom>
          <a:noFill/>
          <a:ln>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404482" y="5486400"/>
            <a:ext cx="6335036"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995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077" y="1847294"/>
            <a:ext cx="4648319" cy="34862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081" y="2304583"/>
            <a:ext cx="4038600" cy="3028950"/>
          </a:xfrm>
          <a:prstGeom prst="rect">
            <a:avLst/>
          </a:prstGeom>
        </p:spPr>
      </p:pic>
      <p:sp>
        <p:nvSpPr>
          <p:cNvPr id="7" name="TextBox 6"/>
          <p:cNvSpPr txBox="1"/>
          <p:nvPr/>
        </p:nvSpPr>
        <p:spPr>
          <a:xfrm>
            <a:off x="1883179" y="2986445"/>
            <a:ext cx="1066800" cy="677108"/>
          </a:xfrm>
          <a:prstGeom prst="rect">
            <a:avLst/>
          </a:prstGeom>
          <a:noFill/>
        </p:spPr>
        <p:txBody>
          <a:bodyPr wrap="square" rtlCol="0">
            <a:spAutoFit/>
          </a:bodyPr>
          <a:lstStyle/>
          <a:p>
            <a:r>
              <a:rPr lang="en-US" sz="1900" b="1" dirty="0">
                <a:solidFill>
                  <a:srgbClr val="FFFFFF"/>
                </a:solidFill>
              </a:rPr>
              <a:t>Gender Identity</a:t>
            </a:r>
          </a:p>
        </p:txBody>
      </p:sp>
      <p:sp>
        <p:nvSpPr>
          <p:cNvPr id="10" name="TextBox 9"/>
          <p:cNvSpPr txBox="1"/>
          <p:nvPr/>
        </p:nvSpPr>
        <p:spPr>
          <a:xfrm>
            <a:off x="3505200" y="4107773"/>
            <a:ext cx="876300" cy="307777"/>
          </a:xfrm>
          <a:prstGeom prst="rect">
            <a:avLst/>
          </a:prstGeom>
          <a:noFill/>
        </p:spPr>
        <p:txBody>
          <a:bodyPr wrap="square" rtlCol="0">
            <a:spAutoFit/>
          </a:bodyPr>
          <a:lstStyle/>
          <a:p>
            <a:r>
              <a:rPr lang="en-US" sz="1400" dirty="0">
                <a:solidFill>
                  <a:srgbClr val="004065"/>
                </a:solidFill>
              </a:rPr>
              <a:t>Politics</a:t>
            </a:r>
          </a:p>
        </p:txBody>
      </p:sp>
      <p:sp>
        <p:nvSpPr>
          <p:cNvPr id="14" name="TextBox 13"/>
          <p:cNvSpPr txBox="1"/>
          <p:nvPr/>
        </p:nvSpPr>
        <p:spPr>
          <a:xfrm>
            <a:off x="6123672" y="2989578"/>
            <a:ext cx="1219200" cy="553998"/>
          </a:xfrm>
          <a:prstGeom prst="rect">
            <a:avLst/>
          </a:prstGeom>
          <a:noFill/>
        </p:spPr>
        <p:txBody>
          <a:bodyPr wrap="square" rtlCol="0">
            <a:spAutoFit/>
          </a:bodyPr>
          <a:lstStyle/>
          <a:p>
            <a:r>
              <a:rPr lang="en-US" sz="1500" dirty="0">
                <a:solidFill>
                  <a:srgbClr val="004065"/>
                </a:solidFill>
              </a:rPr>
              <a:t>Gender Identity</a:t>
            </a:r>
          </a:p>
        </p:txBody>
      </p:sp>
      <p:sp>
        <p:nvSpPr>
          <p:cNvPr id="15" name="TextBox 14"/>
          <p:cNvSpPr txBox="1"/>
          <p:nvPr/>
        </p:nvSpPr>
        <p:spPr>
          <a:xfrm>
            <a:off x="7755441" y="3950509"/>
            <a:ext cx="1090110" cy="323165"/>
          </a:xfrm>
          <a:prstGeom prst="rect">
            <a:avLst/>
          </a:prstGeom>
          <a:noFill/>
        </p:spPr>
        <p:txBody>
          <a:bodyPr wrap="square" rtlCol="0">
            <a:spAutoFit/>
          </a:bodyPr>
          <a:lstStyle/>
          <a:p>
            <a:r>
              <a:rPr lang="en-US" sz="1500" b="1" dirty="0">
                <a:solidFill>
                  <a:schemeClr val="bg1"/>
                </a:solidFill>
              </a:rPr>
              <a:t>Politics</a:t>
            </a:r>
          </a:p>
        </p:txBody>
      </p:sp>
      <p:sp>
        <p:nvSpPr>
          <p:cNvPr id="17" name="TextBox 16"/>
          <p:cNvSpPr txBox="1"/>
          <p:nvPr/>
        </p:nvSpPr>
        <p:spPr>
          <a:xfrm>
            <a:off x="756153" y="4430221"/>
            <a:ext cx="1066800" cy="323165"/>
          </a:xfrm>
          <a:prstGeom prst="rect">
            <a:avLst/>
          </a:prstGeom>
          <a:noFill/>
        </p:spPr>
        <p:txBody>
          <a:bodyPr wrap="square" rtlCol="0">
            <a:spAutoFit/>
          </a:bodyPr>
          <a:lstStyle/>
          <a:p>
            <a:r>
              <a:rPr lang="en-US" sz="1500" dirty="0">
                <a:solidFill>
                  <a:srgbClr val="004065"/>
                </a:solidFill>
              </a:rPr>
              <a:t>Race</a:t>
            </a:r>
          </a:p>
        </p:txBody>
      </p:sp>
      <p:sp>
        <p:nvSpPr>
          <p:cNvPr id="36" name="Flowchart: Connector 35"/>
          <p:cNvSpPr/>
          <p:nvPr/>
        </p:nvSpPr>
        <p:spPr>
          <a:xfrm>
            <a:off x="1799804" y="2714413"/>
            <a:ext cx="1233550" cy="1221172"/>
          </a:xfrm>
          <a:prstGeom prst="flowChartConnector">
            <a:avLst/>
          </a:prstGeom>
          <a:noFill/>
          <a:ln>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074005" y="4268638"/>
            <a:ext cx="1090110" cy="323165"/>
          </a:xfrm>
          <a:prstGeom prst="rect">
            <a:avLst/>
          </a:prstGeom>
          <a:noFill/>
        </p:spPr>
        <p:txBody>
          <a:bodyPr wrap="square" rtlCol="0">
            <a:spAutoFit/>
          </a:bodyPr>
          <a:lstStyle/>
          <a:p>
            <a:r>
              <a:rPr lang="en-US" sz="1500" dirty="0">
                <a:solidFill>
                  <a:srgbClr val="004065"/>
                </a:solidFill>
              </a:rPr>
              <a:t>Race</a:t>
            </a:r>
          </a:p>
        </p:txBody>
      </p:sp>
      <p:cxnSp>
        <p:nvCxnSpPr>
          <p:cNvPr id="16" name="Straight Arrow Connector 15"/>
          <p:cNvCxnSpPr/>
          <p:nvPr/>
        </p:nvCxnSpPr>
        <p:spPr>
          <a:xfrm>
            <a:off x="1447800" y="5562600"/>
            <a:ext cx="6335036"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0346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42" y="1846481"/>
            <a:ext cx="3227625" cy="242071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973" y="1676400"/>
            <a:ext cx="3499227" cy="2624420"/>
          </a:xfrm>
          <a:prstGeom prst="rect">
            <a:avLst/>
          </a:prstGeom>
        </p:spPr>
      </p:pic>
      <p:sp>
        <p:nvSpPr>
          <p:cNvPr id="17" name="TextBox 16"/>
          <p:cNvSpPr txBox="1"/>
          <p:nvPr/>
        </p:nvSpPr>
        <p:spPr>
          <a:xfrm>
            <a:off x="841780" y="3720881"/>
            <a:ext cx="981075" cy="323165"/>
          </a:xfrm>
          <a:prstGeom prst="rect">
            <a:avLst/>
          </a:prstGeom>
          <a:noFill/>
        </p:spPr>
        <p:txBody>
          <a:bodyPr wrap="square" rtlCol="0">
            <a:spAutoFit/>
          </a:bodyPr>
          <a:lstStyle/>
          <a:p>
            <a:r>
              <a:rPr lang="en-US" sz="1500" dirty="0">
                <a:solidFill>
                  <a:srgbClr val="004065"/>
                </a:solidFill>
              </a:rPr>
              <a:t>Religion</a:t>
            </a:r>
          </a:p>
        </p:txBody>
      </p:sp>
      <p:sp>
        <p:nvSpPr>
          <p:cNvPr id="18" name="TextBox 17"/>
          <p:cNvSpPr txBox="1"/>
          <p:nvPr/>
        </p:nvSpPr>
        <p:spPr>
          <a:xfrm>
            <a:off x="5033050" y="3743319"/>
            <a:ext cx="981075" cy="323165"/>
          </a:xfrm>
          <a:prstGeom prst="rect">
            <a:avLst/>
          </a:prstGeom>
          <a:noFill/>
        </p:spPr>
        <p:txBody>
          <a:bodyPr wrap="square" rtlCol="0">
            <a:spAutoFit/>
          </a:bodyPr>
          <a:lstStyle/>
          <a:p>
            <a:r>
              <a:rPr lang="en-US" sz="1500" dirty="0">
                <a:solidFill>
                  <a:srgbClr val="004065"/>
                </a:solidFill>
              </a:rPr>
              <a:t>Religion</a:t>
            </a:r>
          </a:p>
        </p:txBody>
      </p:sp>
      <p:sp>
        <p:nvSpPr>
          <p:cNvPr id="19" name="TextBox 18"/>
          <p:cNvSpPr txBox="1"/>
          <p:nvPr/>
        </p:nvSpPr>
        <p:spPr>
          <a:xfrm>
            <a:off x="1260031" y="2167578"/>
            <a:ext cx="1254569" cy="492443"/>
          </a:xfrm>
          <a:prstGeom prst="rect">
            <a:avLst/>
          </a:prstGeom>
          <a:noFill/>
        </p:spPr>
        <p:txBody>
          <a:bodyPr wrap="square" rtlCol="0">
            <a:spAutoFit/>
          </a:bodyPr>
          <a:lstStyle/>
          <a:p>
            <a:pPr algn="ctr"/>
            <a:r>
              <a:rPr lang="en-US" sz="1300" dirty="0">
                <a:solidFill>
                  <a:srgbClr val="004065"/>
                </a:solidFill>
              </a:rPr>
              <a:t>Sexual Orientation</a:t>
            </a:r>
          </a:p>
        </p:txBody>
      </p:sp>
      <p:sp>
        <p:nvSpPr>
          <p:cNvPr id="20" name="TextBox 19"/>
          <p:cNvSpPr txBox="1"/>
          <p:nvPr/>
        </p:nvSpPr>
        <p:spPr>
          <a:xfrm>
            <a:off x="5562600" y="2051032"/>
            <a:ext cx="1254569" cy="492443"/>
          </a:xfrm>
          <a:prstGeom prst="rect">
            <a:avLst/>
          </a:prstGeom>
          <a:noFill/>
        </p:spPr>
        <p:txBody>
          <a:bodyPr wrap="square" rtlCol="0">
            <a:spAutoFit/>
          </a:bodyPr>
          <a:lstStyle/>
          <a:p>
            <a:pPr algn="ctr"/>
            <a:r>
              <a:rPr lang="en-US" sz="1300" dirty="0">
                <a:solidFill>
                  <a:srgbClr val="004065"/>
                </a:solidFill>
              </a:rPr>
              <a:t>Sexual Orientation</a:t>
            </a:r>
          </a:p>
        </p:txBody>
      </p:sp>
      <p:sp>
        <p:nvSpPr>
          <p:cNvPr id="21" name="TextBox 20"/>
          <p:cNvSpPr txBox="1"/>
          <p:nvPr/>
        </p:nvSpPr>
        <p:spPr>
          <a:xfrm>
            <a:off x="2878930" y="3374991"/>
            <a:ext cx="1073227" cy="553998"/>
          </a:xfrm>
          <a:prstGeom prst="rect">
            <a:avLst/>
          </a:prstGeom>
          <a:noFill/>
        </p:spPr>
        <p:txBody>
          <a:bodyPr wrap="square" rtlCol="0">
            <a:spAutoFit/>
          </a:bodyPr>
          <a:lstStyle/>
          <a:p>
            <a:pPr algn="ctr"/>
            <a:r>
              <a:rPr lang="en-US" sz="1500" dirty="0">
                <a:solidFill>
                  <a:srgbClr val="004065"/>
                </a:solidFill>
              </a:rPr>
              <a:t>Health Status</a:t>
            </a:r>
          </a:p>
        </p:txBody>
      </p:sp>
      <p:sp>
        <p:nvSpPr>
          <p:cNvPr id="22" name="TextBox 21"/>
          <p:cNvSpPr txBox="1"/>
          <p:nvPr/>
        </p:nvSpPr>
        <p:spPr>
          <a:xfrm>
            <a:off x="7162800" y="3200400"/>
            <a:ext cx="1073227" cy="615553"/>
          </a:xfrm>
          <a:prstGeom prst="rect">
            <a:avLst/>
          </a:prstGeom>
          <a:noFill/>
        </p:spPr>
        <p:txBody>
          <a:bodyPr wrap="square" rtlCol="0">
            <a:spAutoFit/>
          </a:bodyPr>
          <a:lstStyle/>
          <a:p>
            <a:pPr algn="ctr"/>
            <a:r>
              <a:rPr lang="en-US" sz="1700" b="1" dirty="0">
                <a:solidFill>
                  <a:srgbClr val="FFFFFF"/>
                </a:solidFill>
              </a:rPr>
              <a:t>Health Status</a:t>
            </a:r>
          </a:p>
        </p:txBody>
      </p:sp>
      <p:sp>
        <p:nvSpPr>
          <p:cNvPr id="25" name="Content Placeholder 2"/>
          <p:cNvSpPr txBox="1">
            <a:spLocks/>
          </p:cNvSpPr>
          <p:nvPr/>
        </p:nvSpPr>
        <p:spPr bwMode="auto">
          <a:xfrm>
            <a:off x="425116" y="1270392"/>
            <a:ext cx="7889358" cy="87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kern="0" dirty="0">
                <a:solidFill>
                  <a:srgbClr val="004065"/>
                </a:solidFill>
              </a:rPr>
              <a:t>Some of people’s identities are visible, and others are not</a:t>
            </a:r>
          </a:p>
        </p:txBody>
      </p:sp>
      <p:sp>
        <p:nvSpPr>
          <p:cNvPr id="39" name="Rounded Rectangle 38"/>
          <p:cNvSpPr/>
          <p:nvPr/>
        </p:nvSpPr>
        <p:spPr>
          <a:xfrm>
            <a:off x="685800" y="4350910"/>
            <a:ext cx="3340909" cy="983090"/>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Health status is not visible. May or may not disclose it to others.</a:t>
            </a:r>
          </a:p>
        </p:txBody>
      </p:sp>
      <p:sp>
        <p:nvSpPr>
          <p:cNvPr id="41" name="Rounded Rectangle 40"/>
          <p:cNvSpPr/>
          <p:nvPr/>
        </p:nvSpPr>
        <p:spPr>
          <a:xfrm>
            <a:off x="4964221" y="4362129"/>
            <a:ext cx="3493979" cy="983090"/>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kern="0" dirty="0">
                <a:solidFill>
                  <a:srgbClr val="004065"/>
                </a:solidFill>
              </a:rPr>
              <a:t>Health status is visible. Cannot hide it from the public.</a:t>
            </a:r>
          </a:p>
        </p:txBody>
      </p:sp>
    </p:spTree>
    <p:extLst>
      <p:ext uri="{BB962C8B-B14F-4D97-AF65-F5344CB8AC3E}">
        <p14:creationId xmlns:p14="http://schemas.microsoft.com/office/powerpoint/2010/main" val="42090971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90599"/>
          </a:xfrm>
        </p:spPr>
        <p:txBody>
          <a:bodyPr/>
          <a:lstStyle/>
          <a:p>
            <a:r>
              <a:rPr lang="en-US" dirty="0">
                <a:solidFill>
                  <a:srgbClr val="004065"/>
                </a:solidFill>
              </a:rPr>
              <a:t>Intersectionality</a:t>
            </a:r>
          </a:p>
        </p:txBody>
      </p:sp>
      <p:sp>
        <p:nvSpPr>
          <p:cNvPr id="4" name="Text Placeholder 3"/>
          <p:cNvSpPr>
            <a:spLocks noGrp="1"/>
          </p:cNvSpPr>
          <p:nvPr>
            <p:ph type="body" sz="quarter" idx="10"/>
          </p:nvPr>
        </p:nvSpPr>
        <p:spPr>
          <a:xfrm>
            <a:off x="381000" y="6136245"/>
            <a:ext cx="2819400" cy="381000"/>
          </a:xfrm>
        </p:spPr>
        <p:txBody>
          <a:bodyPr/>
          <a:lstStyle/>
          <a:p>
            <a:r>
              <a:rPr lang="en-US" sz="1000" i="0" dirty="0">
                <a:solidFill>
                  <a:schemeClr val="bg1">
                    <a:lumMod val="50000"/>
                  </a:schemeClr>
                </a:solidFill>
              </a:rPr>
              <a:t>Crenshaw, 1989; Crenshaw, 2003; </a:t>
            </a:r>
            <a:r>
              <a:rPr lang="en-US" sz="1000" i="0" dirty="0" err="1">
                <a:solidFill>
                  <a:schemeClr val="bg1">
                    <a:lumMod val="50000"/>
                  </a:schemeClr>
                </a:solidFill>
              </a:rPr>
              <a:t>Hankivsky</a:t>
            </a:r>
            <a:r>
              <a:rPr lang="en-US" sz="1000" i="0" dirty="0">
                <a:solidFill>
                  <a:schemeClr val="bg1">
                    <a:lumMod val="50000"/>
                  </a:schemeClr>
                </a:solidFill>
              </a:rPr>
              <a:t>, 2014.</a:t>
            </a:r>
          </a:p>
        </p:txBody>
      </p:sp>
      <p:sp>
        <p:nvSpPr>
          <p:cNvPr id="3" name="TextBox 2"/>
          <p:cNvSpPr txBox="1"/>
          <p:nvPr/>
        </p:nvSpPr>
        <p:spPr>
          <a:xfrm>
            <a:off x="491067" y="1752600"/>
            <a:ext cx="7924800" cy="461665"/>
          </a:xfrm>
          <a:prstGeom prst="rect">
            <a:avLst/>
          </a:prstGeom>
          <a:noFill/>
        </p:spPr>
        <p:txBody>
          <a:bodyPr wrap="square" rtlCol="0">
            <a:spAutoFit/>
          </a:bodyPr>
          <a:lstStyle/>
          <a:p>
            <a:r>
              <a:rPr lang="en-US" sz="2400" dirty="0">
                <a:solidFill>
                  <a:srgbClr val="004065"/>
                </a:solidFill>
              </a:rPr>
              <a:t>Multiple oppressions are </a:t>
            </a:r>
            <a:r>
              <a:rPr lang="en-US" sz="2400" b="1" dirty="0">
                <a:solidFill>
                  <a:srgbClr val="0096D6"/>
                </a:solidFill>
              </a:rPr>
              <a:t>intertwined</a:t>
            </a:r>
            <a:r>
              <a:rPr lang="en-US" sz="2400" dirty="0"/>
              <a:t> </a:t>
            </a:r>
            <a:r>
              <a:rPr lang="en-US" sz="2400" dirty="0">
                <a:solidFill>
                  <a:srgbClr val="004065"/>
                </a:solidFill>
              </a:rPr>
              <a:t>and</a:t>
            </a:r>
            <a:r>
              <a:rPr lang="en-US" sz="2400" dirty="0"/>
              <a:t> </a:t>
            </a:r>
            <a:r>
              <a:rPr lang="en-US" sz="2400" b="1" dirty="0">
                <a:solidFill>
                  <a:srgbClr val="0096D6"/>
                </a:solidFill>
              </a:rPr>
              <a:t>inseparable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336800"/>
            <a:ext cx="5105400" cy="3403600"/>
          </a:xfrm>
          <a:prstGeom prst="roundRect">
            <a:avLst/>
          </a:prstGeom>
        </p:spPr>
      </p:pic>
    </p:spTree>
    <p:extLst>
      <p:ext uri="{BB962C8B-B14F-4D97-AF65-F5344CB8AC3E}">
        <p14:creationId xmlns:p14="http://schemas.microsoft.com/office/powerpoint/2010/main" val="37986831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1667"/>
          <a:stretch/>
        </p:blipFill>
        <p:spPr>
          <a:xfrm>
            <a:off x="1371600" y="1828800"/>
            <a:ext cx="1888165" cy="24276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722915"/>
            <a:ext cx="1962668" cy="2713389"/>
          </a:xfrm>
          <a:prstGeom prst="rect">
            <a:avLst/>
          </a:prstGeom>
        </p:spPr>
      </p:pic>
      <p:sp>
        <p:nvSpPr>
          <p:cNvPr id="8" name="Right Arrow 7"/>
          <p:cNvSpPr/>
          <p:nvPr/>
        </p:nvSpPr>
        <p:spPr>
          <a:xfrm>
            <a:off x="3886200" y="2971800"/>
            <a:ext cx="1298944" cy="309778"/>
          </a:xfrm>
          <a:prstGeom prst="rightArrow">
            <a:avLst/>
          </a:prstGeom>
          <a:solidFill>
            <a:srgbClr val="004065"/>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4436304"/>
            <a:ext cx="3657600" cy="1015663"/>
          </a:xfrm>
          <a:prstGeom prst="rect">
            <a:avLst/>
          </a:prstGeom>
          <a:noFill/>
        </p:spPr>
        <p:txBody>
          <a:bodyPr wrap="square" rtlCol="0">
            <a:spAutoFit/>
          </a:bodyPr>
          <a:lstStyle/>
          <a:p>
            <a:r>
              <a:rPr lang="en-US" sz="2000" dirty="0">
                <a:solidFill>
                  <a:srgbClr val="004065"/>
                </a:solidFill>
              </a:rPr>
              <a:t>A person’s identity and challenges cannot be explained by a single category</a:t>
            </a:r>
          </a:p>
        </p:txBody>
      </p:sp>
      <p:sp>
        <p:nvSpPr>
          <p:cNvPr id="12" name="TextBox 11"/>
          <p:cNvSpPr txBox="1"/>
          <p:nvPr/>
        </p:nvSpPr>
        <p:spPr>
          <a:xfrm>
            <a:off x="5562600" y="4436304"/>
            <a:ext cx="2857500" cy="1015663"/>
          </a:xfrm>
          <a:prstGeom prst="rect">
            <a:avLst/>
          </a:prstGeom>
          <a:noFill/>
        </p:spPr>
        <p:txBody>
          <a:bodyPr wrap="square" rtlCol="0">
            <a:spAutoFit/>
          </a:bodyPr>
          <a:lstStyle/>
          <a:p>
            <a:r>
              <a:rPr lang="en-US" sz="2000" dirty="0">
                <a:solidFill>
                  <a:srgbClr val="004065"/>
                </a:solidFill>
              </a:rPr>
              <a:t>Every aspect of a person’s experience must be acknowledged</a:t>
            </a:r>
          </a:p>
        </p:txBody>
      </p:sp>
    </p:spTree>
    <p:extLst>
      <p:ext uri="{BB962C8B-B14F-4D97-AF65-F5344CB8AC3E}">
        <p14:creationId xmlns:p14="http://schemas.microsoft.com/office/powerpoint/2010/main" val="2099115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504951" y="1447801"/>
          <a:ext cx="3695700" cy="3200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685801"/>
            <a:ext cx="8229600" cy="685800"/>
          </a:xfrm>
        </p:spPr>
        <p:txBody>
          <a:bodyPr>
            <a:normAutofit/>
          </a:bodyPr>
          <a:lstStyle/>
          <a:p>
            <a:r>
              <a:rPr lang="en-US" sz="3400" dirty="0">
                <a:solidFill>
                  <a:srgbClr val="004065"/>
                </a:solidFill>
              </a:rPr>
              <a:t>Levels of Intersectionality</a:t>
            </a:r>
          </a:p>
        </p:txBody>
      </p:sp>
      <p:sp>
        <p:nvSpPr>
          <p:cNvPr id="8" name="Line Callout 2 (Border and Accent Bar) 7"/>
          <p:cNvSpPr/>
          <p:nvPr/>
        </p:nvSpPr>
        <p:spPr>
          <a:xfrm>
            <a:off x="5791200" y="1600200"/>
            <a:ext cx="3048000" cy="1600200"/>
          </a:xfrm>
          <a:prstGeom prst="accentBorderCallout2">
            <a:avLst>
              <a:gd name="adj1" fmla="val 24958"/>
              <a:gd name="adj2" fmla="val -3089"/>
              <a:gd name="adj3" fmla="val 25347"/>
              <a:gd name="adj4" fmla="val -21732"/>
              <a:gd name="adj5" fmla="val 52501"/>
              <a:gd name="adj6" fmla="val -29822"/>
            </a:avLst>
          </a:prstGeom>
          <a:no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065"/>
                </a:solidFill>
              </a:rPr>
              <a:t>Oppressive systems:</a:t>
            </a:r>
          </a:p>
          <a:p>
            <a:pPr marL="285750" indent="-285750">
              <a:buFont typeface="Arial" panose="020B0604020202020204" pitchFamily="34" charset="0"/>
              <a:buChar char="•"/>
            </a:pPr>
            <a:r>
              <a:rPr lang="en-US" sz="1600" dirty="0">
                <a:solidFill>
                  <a:srgbClr val="004065"/>
                </a:solidFill>
              </a:rPr>
              <a:t>Racism</a:t>
            </a:r>
          </a:p>
          <a:p>
            <a:pPr marL="285750" indent="-285750">
              <a:buFont typeface="Arial" panose="020B0604020202020204" pitchFamily="34" charset="0"/>
              <a:buChar char="•"/>
            </a:pPr>
            <a:r>
              <a:rPr lang="en-US" sz="1600" dirty="0">
                <a:solidFill>
                  <a:srgbClr val="004065"/>
                </a:solidFill>
              </a:rPr>
              <a:t>Heterosexism</a:t>
            </a:r>
          </a:p>
          <a:p>
            <a:pPr marL="285750" indent="-285750">
              <a:buFont typeface="Arial" panose="020B0604020202020204" pitchFamily="34" charset="0"/>
              <a:buChar char="•"/>
            </a:pPr>
            <a:r>
              <a:rPr lang="en-US" sz="1600" dirty="0">
                <a:solidFill>
                  <a:srgbClr val="004065"/>
                </a:solidFill>
              </a:rPr>
              <a:t>Classism</a:t>
            </a:r>
          </a:p>
          <a:p>
            <a:pPr marL="285750" indent="-285750">
              <a:buFont typeface="Arial" panose="020B0604020202020204" pitchFamily="34" charset="0"/>
              <a:buChar char="•"/>
            </a:pPr>
            <a:r>
              <a:rPr lang="en-US" sz="1600" dirty="0">
                <a:solidFill>
                  <a:srgbClr val="004065"/>
                </a:solidFill>
              </a:rPr>
              <a:t>Discrimination by health status</a:t>
            </a:r>
          </a:p>
        </p:txBody>
      </p:sp>
      <p:sp>
        <p:nvSpPr>
          <p:cNvPr id="10" name="Line Callout 2 (Border and Accent Bar) 9"/>
          <p:cNvSpPr/>
          <p:nvPr/>
        </p:nvSpPr>
        <p:spPr>
          <a:xfrm rot="16200000" flipH="1">
            <a:off x="1032933" y="3613857"/>
            <a:ext cx="1447801" cy="2667001"/>
          </a:xfrm>
          <a:prstGeom prst="accentBorderCallout2">
            <a:avLst>
              <a:gd name="adj1" fmla="val 39746"/>
              <a:gd name="adj2" fmla="val -5920"/>
              <a:gd name="adj3" fmla="val 40910"/>
              <a:gd name="adj4" fmla="val -35886"/>
              <a:gd name="adj5" fmla="val 64377"/>
              <a:gd name="adj6" fmla="val -53649"/>
            </a:avLst>
          </a:prstGeom>
          <a:no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r>
              <a:rPr lang="en-US" sz="1600" dirty="0">
                <a:solidFill>
                  <a:srgbClr val="004065"/>
                </a:solidFill>
              </a:rPr>
              <a:t>Interactions with others based on many identities:</a:t>
            </a:r>
          </a:p>
          <a:p>
            <a:pPr marL="285750" indent="-285750">
              <a:buFont typeface="Arial" panose="020B0604020202020204" pitchFamily="34" charset="0"/>
              <a:buChar char="•"/>
            </a:pPr>
            <a:r>
              <a:rPr lang="en-US" sz="1600" dirty="0">
                <a:solidFill>
                  <a:srgbClr val="004065"/>
                </a:solidFill>
              </a:rPr>
              <a:t>Assumptions</a:t>
            </a:r>
          </a:p>
          <a:p>
            <a:pPr marL="285750" indent="-285750">
              <a:buFont typeface="Arial" panose="020B0604020202020204" pitchFamily="34" charset="0"/>
              <a:buChar char="•"/>
            </a:pPr>
            <a:r>
              <a:rPr lang="en-US" sz="1600" dirty="0">
                <a:solidFill>
                  <a:srgbClr val="004065"/>
                </a:solidFill>
              </a:rPr>
              <a:t>Acts of oppression</a:t>
            </a:r>
          </a:p>
        </p:txBody>
      </p:sp>
      <p:sp>
        <p:nvSpPr>
          <p:cNvPr id="11" name="Left Brace 10"/>
          <p:cNvSpPr/>
          <p:nvPr/>
        </p:nvSpPr>
        <p:spPr>
          <a:xfrm rot="14778212">
            <a:off x="4769791" y="2466490"/>
            <a:ext cx="381000" cy="3593432"/>
          </a:xfrm>
          <a:prstGeom prst="leftBrace">
            <a:avLst>
              <a:gd name="adj1" fmla="val 52193"/>
              <a:gd name="adj2" fmla="val 53925"/>
            </a:avLst>
          </a:prstGeom>
          <a:noFill/>
          <a:ln w="57150">
            <a:solidFill>
              <a:srgbClr val="C8B18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6" name="Rounded Rectangle 5"/>
          <p:cNvSpPr/>
          <p:nvPr/>
        </p:nvSpPr>
        <p:spPr>
          <a:xfrm>
            <a:off x="5655733" y="4202535"/>
            <a:ext cx="3183467" cy="1802219"/>
          </a:xfrm>
          <a:prstGeom prst="roundRect">
            <a:avLst/>
          </a:prstGeom>
          <a:solidFill>
            <a:srgbClr val="FFFFFF"/>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C8B18B"/>
              </a:solidFill>
            </a:endParaRPr>
          </a:p>
          <a:p>
            <a:r>
              <a:rPr lang="en-US" sz="1600" dirty="0">
                <a:solidFill>
                  <a:srgbClr val="C8B18B"/>
                </a:solidFill>
              </a:rPr>
              <a:t>Inequalities, discrimination and bias in:</a:t>
            </a:r>
          </a:p>
          <a:p>
            <a:pPr marL="285750" indent="-285750">
              <a:buFont typeface="Arial" panose="020B0604020202020204" pitchFamily="34" charset="0"/>
              <a:buChar char="•"/>
            </a:pPr>
            <a:r>
              <a:rPr lang="en-US" sz="1600" dirty="0">
                <a:solidFill>
                  <a:srgbClr val="C8B18B"/>
                </a:solidFill>
              </a:rPr>
              <a:t>Health care</a:t>
            </a:r>
          </a:p>
          <a:p>
            <a:pPr marL="285750" indent="-285750">
              <a:buFont typeface="Arial" panose="020B0604020202020204" pitchFamily="34" charset="0"/>
              <a:buChar char="•"/>
            </a:pPr>
            <a:r>
              <a:rPr lang="en-US" sz="1600" dirty="0">
                <a:solidFill>
                  <a:srgbClr val="C8B18B"/>
                </a:solidFill>
              </a:rPr>
              <a:t>Employment</a:t>
            </a:r>
          </a:p>
          <a:p>
            <a:pPr marL="285750" indent="-285750">
              <a:buFont typeface="Arial" panose="020B0604020202020204" pitchFamily="34" charset="0"/>
              <a:buChar char="•"/>
            </a:pPr>
            <a:r>
              <a:rPr lang="en-US" sz="1600" dirty="0">
                <a:solidFill>
                  <a:srgbClr val="C8B18B"/>
                </a:solidFill>
              </a:rPr>
              <a:t>Housing</a:t>
            </a:r>
          </a:p>
        </p:txBody>
      </p:sp>
      <p:sp>
        <p:nvSpPr>
          <p:cNvPr id="3" name="Rounded Rectangle 2"/>
          <p:cNvSpPr/>
          <p:nvPr/>
        </p:nvSpPr>
        <p:spPr>
          <a:xfrm>
            <a:off x="5638800" y="4065181"/>
            <a:ext cx="3200400" cy="381000"/>
          </a:xfrm>
          <a:prstGeom prst="round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Unique experiences</a:t>
            </a:r>
          </a:p>
        </p:txBody>
      </p:sp>
    </p:spTree>
    <p:extLst>
      <p:ext uri="{BB962C8B-B14F-4D97-AF65-F5344CB8AC3E}">
        <p14:creationId xmlns:p14="http://schemas.microsoft.com/office/powerpoint/2010/main" val="19542918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60" y="1621508"/>
            <a:ext cx="3118208" cy="2338656"/>
          </a:xfrm>
          <a:prstGeom prst="rect">
            <a:avLst/>
          </a:prstGeom>
        </p:spPr>
      </p:pic>
      <p:sp>
        <p:nvSpPr>
          <p:cNvPr id="8" name="TextBox 7"/>
          <p:cNvSpPr txBox="1"/>
          <p:nvPr/>
        </p:nvSpPr>
        <p:spPr>
          <a:xfrm>
            <a:off x="458182" y="2442523"/>
            <a:ext cx="3508770" cy="646331"/>
          </a:xfrm>
          <a:prstGeom prst="rect">
            <a:avLst/>
          </a:prstGeom>
          <a:noFill/>
        </p:spPr>
        <p:txBody>
          <a:bodyPr wrap="square" rtlCol="0">
            <a:spAutoFit/>
          </a:bodyPr>
          <a:lstStyle/>
          <a:p>
            <a:r>
              <a:rPr lang="en-US" sz="3600" b="1" dirty="0">
                <a:solidFill>
                  <a:schemeClr val="bg1">
                    <a:lumMod val="95000"/>
                  </a:schemeClr>
                </a:solidFill>
                <a:latin typeface="Comic Sans MS" panose="030F0702030302020204" pitchFamily="66" charset="0"/>
              </a:rPr>
              <a:t>X + Y = Z</a:t>
            </a:r>
          </a:p>
        </p:txBody>
      </p:sp>
      <p:sp>
        <p:nvSpPr>
          <p:cNvPr id="7" name="&quot;No&quot; Symbol 6"/>
          <p:cNvSpPr/>
          <p:nvPr/>
        </p:nvSpPr>
        <p:spPr>
          <a:xfrm>
            <a:off x="421757" y="1487594"/>
            <a:ext cx="2514600" cy="2472570"/>
          </a:xfrm>
          <a:prstGeom prst="noSmoking">
            <a:avLst/>
          </a:prstGeom>
          <a:solidFill>
            <a:srgbClr val="E3193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p:cNvGrpSpPr/>
          <p:nvPr/>
        </p:nvGrpSpPr>
        <p:grpSpPr>
          <a:xfrm>
            <a:off x="4699369" y="2275544"/>
            <a:ext cx="1677251" cy="1626621"/>
            <a:chOff x="258738" y="745293"/>
            <a:chExt cx="1677251" cy="1626621"/>
          </a:xfrm>
        </p:grpSpPr>
        <p:sp>
          <p:nvSpPr>
            <p:cNvPr id="13" name="Shape 12"/>
            <p:cNvSpPr/>
            <p:nvPr/>
          </p:nvSpPr>
          <p:spPr>
            <a:xfrm rot="825572">
              <a:off x="258738" y="745293"/>
              <a:ext cx="1677251" cy="1626621"/>
            </a:xfrm>
            <a:prstGeom prst="gear6">
              <a:avLst/>
            </a:prstGeom>
            <a:solidFill>
              <a:srgbClr val="0096D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Shape 4"/>
            <p:cNvSpPr txBox="1"/>
            <p:nvPr/>
          </p:nvSpPr>
          <p:spPr>
            <a:xfrm rot="825572">
              <a:off x="675604" y="1157275"/>
              <a:ext cx="843519" cy="8026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Personal Level</a:t>
              </a:r>
            </a:p>
          </p:txBody>
        </p:sp>
      </p:grpSp>
      <p:grpSp>
        <p:nvGrpSpPr>
          <p:cNvPr id="16" name="Group 15"/>
          <p:cNvGrpSpPr/>
          <p:nvPr/>
        </p:nvGrpSpPr>
        <p:grpSpPr>
          <a:xfrm>
            <a:off x="6212439" y="1776347"/>
            <a:ext cx="1675711" cy="1681114"/>
            <a:chOff x="1726657" y="284660"/>
            <a:chExt cx="1675711" cy="1681114"/>
          </a:xfrm>
        </p:grpSpPr>
        <p:sp>
          <p:nvSpPr>
            <p:cNvPr id="18" name="Shape 17"/>
            <p:cNvSpPr/>
            <p:nvPr/>
          </p:nvSpPr>
          <p:spPr>
            <a:xfrm rot="20959129">
              <a:off x="1726657" y="284660"/>
              <a:ext cx="1675711" cy="1681114"/>
            </a:xfrm>
            <a:prstGeom prst="gear9">
              <a:avLst/>
            </a:prstGeom>
            <a:solidFill>
              <a:srgbClr val="004065"/>
            </a:solidFill>
            <a:ln>
              <a:solidFill>
                <a:srgbClr val="00406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Shape 4"/>
            <p:cNvSpPr txBox="1"/>
            <p:nvPr/>
          </p:nvSpPr>
          <p:spPr>
            <a:xfrm rot="20959129">
              <a:off x="2060822" y="678349"/>
              <a:ext cx="1001927" cy="8648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Systems Level</a:t>
              </a:r>
            </a:p>
          </p:txBody>
        </p:sp>
      </p:grpSp>
      <p:sp>
        <p:nvSpPr>
          <p:cNvPr id="20" name="Shape 19"/>
          <p:cNvSpPr/>
          <p:nvPr/>
        </p:nvSpPr>
        <p:spPr>
          <a:xfrm>
            <a:off x="4456107" y="2129870"/>
            <a:ext cx="1637003" cy="1637003"/>
          </a:xfrm>
          <a:prstGeom prst="leftCircularArrow">
            <a:avLst>
              <a:gd name="adj1" fmla="val 6452"/>
              <a:gd name="adj2" fmla="val 429999"/>
              <a:gd name="adj3" fmla="val 10489124"/>
              <a:gd name="adj4" fmla="val 14837806"/>
              <a:gd name="adj5" fmla="val 7527"/>
            </a:avLst>
          </a:prstGeom>
          <a:solidFill>
            <a:srgbClr val="0096D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21" name="Circular Arrow 20"/>
          <p:cNvSpPr/>
          <p:nvPr/>
        </p:nvSpPr>
        <p:spPr>
          <a:xfrm rot="5936483">
            <a:off x="6478569" y="2455509"/>
            <a:ext cx="1290359" cy="1303046"/>
          </a:xfrm>
          <a:prstGeom prst="circularArrow">
            <a:avLst>
              <a:gd name="adj1" fmla="val 4878"/>
              <a:gd name="adj2" fmla="val 312630"/>
              <a:gd name="adj3" fmla="val 3056368"/>
              <a:gd name="adj4" fmla="val 16646369"/>
              <a:gd name="adj5" fmla="val 5691"/>
            </a:avLst>
          </a:prstGeom>
          <a:solidFill>
            <a:srgbClr val="004065"/>
          </a:solid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22" name="Line Callout 2 (Border and Accent Bar) 21"/>
          <p:cNvSpPr/>
          <p:nvPr/>
        </p:nvSpPr>
        <p:spPr>
          <a:xfrm rot="16200000">
            <a:off x="3757402" y="467179"/>
            <a:ext cx="1063991" cy="1942023"/>
          </a:xfrm>
          <a:prstGeom prst="accentBorderCallout2">
            <a:avLst>
              <a:gd name="adj1" fmla="val 39746"/>
              <a:gd name="adj2" fmla="val -5920"/>
              <a:gd name="adj3" fmla="val 40910"/>
              <a:gd name="adj4" fmla="val -35886"/>
              <a:gd name="adj5" fmla="val 64377"/>
              <a:gd name="adj6" fmla="val -53649"/>
            </a:avLst>
          </a:prstGeom>
          <a:no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r>
              <a:rPr lang="en-US" sz="1600" dirty="0">
                <a:solidFill>
                  <a:srgbClr val="004065"/>
                </a:solidFill>
              </a:rPr>
              <a:t>Discrimination in interpersonal interactions</a:t>
            </a:r>
          </a:p>
        </p:txBody>
      </p:sp>
      <p:sp>
        <p:nvSpPr>
          <p:cNvPr id="23" name="Line Callout 2 (Border and Accent Bar) 22"/>
          <p:cNvSpPr/>
          <p:nvPr/>
        </p:nvSpPr>
        <p:spPr>
          <a:xfrm>
            <a:off x="7594680" y="906195"/>
            <a:ext cx="1447800" cy="988168"/>
          </a:xfrm>
          <a:prstGeom prst="accentBorderCallout2">
            <a:avLst>
              <a:gd name="adj1" fmla="val 24958"/>
              <a:gd name="adj2" fmla="val -3089"/>
              <a:gd name="adj3" fmla="val 25347"/>
              <a:gd name="adj4" fmla="val -21732"/>
              <a:gd name="adj5" fmla="val 96733"/>
              <a:gd name="adj6" fmla="val -30083"/>
            </a:avLst>
          </a:prstGeom>
          <a:no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065"/>
                </a:solidFill>
              </a:rPr>
              <a:t>Policies, structures and customs</a:t>
            </a:r>
          </a:p>
        </p:txBody>
      </p:sp>
      <p:sp>
        <p:nvSpPr>
          <p:cNvPr id="24" name="Left Brace 23"/>
          <p:cNvSpPr/>
          <p:nvPr/>
        </p:nvSpPr>
        <p:spPr>
          <a:xfrm rot="16200000">
            <a:off x="6090974" y="2421339"/>
            <a:ext cx="381000" cy="3206304"/>
          </a:xfrm>
          <a:prstGeom prst="leftBrace">
            <a:avLst>
              <a:gd name="adj1" fmla="val 52193"/>
              <a:gd name="adj2" fmla="val 53925"/>
            </a:avLst>
          </a:prstGeom>
          <a:noFill/>
          <a:ln w="57150">
            <a:solidFill>
              <a:srgbClr val="C8B18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lumMod val="75000"/>
                  <a:lumOff val="25000"/>
                </a:schemeClr>
              </a:solidFill>
            </a:endParaRPr>
          </a:p>
        </p:txBody>
      </p:sp>
      <p:sp>
        <p:nvSpPr>
          <p:cNvPr id="26" name="Rounded Rectangle 25"/>
          <p:cNvSpPr/>
          <p:nvPr/>
        </p:nvSpPr>
        <p:spPr>
          <a:xfrm>
            <a:off x="4812176" y="4486986"/>
            <a:ext cx="3183467" cy="1685213"/>
          </a:xfrm>
          <a:prstGeom prst="roundRect">
            <a:avLst/>
          </a:prstGeom>
          <a:solidFill>
            <a:srgbClr val="FFFFFF"/>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dirty="0">
              <a:solidFill>
                <a:srgbClr val="C8B18B"/>
              </a:solidFill>
            </a:endParaRPr>
          </a:p>
          <a:p>
            <a:pPr marL="285750" indent="-285750">
              <a:buFont typeface="Arial" panose="020B0604020202020204" pitchFamily="34" charset="0"/>
              <a:buChar char="•"/>
            </a:pPr>
            <a:r>
              <a:rPr lang="en-US" sz="1600" dirty="0">
                <a:solidFill>
                  <a:srgbClr val="C8B18B"/>
                </a:solidFill>
              </a:rPr>
              <a:t>Racism</a:t>
            </a:r>
          </a:p>
          <a:p>
            <a:pPr marL="285750" indent="-285750">
              <a:buFont typeface="Arial" panose="020B0604020202020204" pitchFamily="34" charset="0"/>
              <a:buChar char="•"/>
            </a:pPr>
            <a:r>
              <a:rPr lang="en-US" sz="1600" dirty="0">
                <a:solidFill>
                  <a:srgbClr val="C8B18B"/>
                </a:solidFill>
              </a:rPr>
              <a:t>Sexism</a:t>
            </a:r>
          </a:p>
          <a:p>
            <a:pPr marL="285750" indent="-285750">
              <a:buFont typeface="Arial" panose="020B0604020202020204" pitchFamily="34" charset="0"/>
              <a:buChar char="•"/>
            </a:pPr>
            <a:r>
              <a:rPr lang="en-US" sz="1600" dirty="0">
                <a:solidFill>
                  <a:srgbClr val="C8B18B"/>
                </a:solidFill>
              </a:rPr>
              <a:t>Homophobia</a:t>
            </a:r>
          </a:p>
          <a:p>
            <a:pPr marL="285750" indent="-285750">
              <a:buFont typeface="Arial" panose="020B0604020202020204" pitchFamily="34" charset="0"/>
              <a:buChar char="•"/>
            </a:pPr>
            <a:r>
              <a:rPr lang="en-US" sz="1600" dirty="0">
                <a:solidFill>
                  <a:srgbClr val="C8B18B"/>
                </a:solidFill>
              </a:rPr>
              <a:t>Transphobia</a:t>
            </a:r>
          </a:p>
          <a:p>
            <a:pPr marL="285750" indent="-285750">
              <a:buFont typeface="Arial" panose="020B0604020202020204" pitchFamily="34" charset="0"/>
              <a:buChar char="•"/>
            </a:pPr>
            <a:r>
              <a:rPr lang="en-US" sz="1600" dirty="0">
                <a:solidFill>
                  <a:srgbClr val="C8B18B"/>
                </a:solidFill>
              </a:rPr>
              <a:t>More</a:t>
            </a:r>
          </a:p>
        </p:txBody>
      </p:sp>
      <p:sp>
        <p:nvSpPr>
          <p:cNvPr id="25" name="Rounded Rectangle 24"/>
          <p:cNvSpPr/>
          <p:nvPr/>
        </p:nvSpPr>
        <p:spPr>
          <a:xfrm>
            <a:off x="4803710" y="4314092"/>
            <a:ext cx="3200400" cy="381000"/>
          </a:xfrm>
          <a:prstGeom prst="round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-isms and -phobias</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60" y="4398634"/>
            <a:ext cx="3118208" cy="2338656"/>
          </a:xfrm>
          <a:prstGeom prst="rect">
            <a:avLst/>
          </a:prstGeom>
        </p:spPr>
      </p:pic>
      <p:sp>
        <p:nvSpPr>
          <p:cNvPr id="28" name="TextBox 27"/>
          <p:cNvSpPr txBox="1"/>
          <p:nvPr/>
        </p:nvSpPr>
        <p:spPr>
          <a:xfrm>
            <a:off x="458182" y="5244796"/>
            <a:ext cx="3508770" cy="646331"/>
          </a:xfrm>
          <a:prstGeom prst="rect">
            <a:avLst/>
          </a:prstGeom>
          <a:noFill/>
        </p:spPr>
        <p:txBody>
          <a:bodyPr wrap="square" rtlCol="0">
            <a:spAutoFit/>
          </a:bodyPr>
          <a:lstStyle/>
          <a:p>
            <a:r>
              <a:rPr lang="en-US" sz="3600" b="1" dirty="0">
                <a:solidFill>
                  <a:srgbClr val="FFFFFF"/>
                </a:solidFill>
                <a:latin typeface="Comic Sans MS" panose="030F0702030302020204" pitchFamily="66" charset="0"/>
              </a:rPr>
              <a:t>X </a:t>
            </a:r>
            <a:r>
              <a:rPr lang="en-US" sz="3600" b="1" dirty="0" err="1">
                <a:solidFill>
                  <a:srgbClr val="FFFFFF"/>
                </a:solidFill>
                <a:latin typeface="Comic Sans MS" panose="030F0702030302020204" pitchFamily="66" charset="0"/>
              </a:rPr>
              <a:t>x</a:t>
            </a:r>
            <a:r>
              <a:rPr lang="en-US" sz="3600" b="1" dirty="0">
                <a:solidFill>
                  <a:srgbClr val="FFFFFF"/>
                </a:solidFill>
                <a:latin typeface="Comic Sans MS" panose="030F0702030302020204" pitchFamily="66" charset="0"/>
              </a:rPr>
              <a:t> Y = Z</a:t>
            </a:r>
          </a:p>
        </p:txBody>
      </p:sp>
      <p:cxnSp>
        <p:nvCxnSpPr>
          <p:cNvPr id="6" name="Straight Arrow Connector 5"/>
          <p:cNvCxnSpPr/>
          <p:nvPr/>
        </p:nvCxnSpPr>
        <p:spPr>
          <a:xfrm flipV="1">
            <a:off x="3505200" y="4214991"/>
            <a:ext cx="784197" cy="480101"/>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4985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eyondthesemountains.files.wordpress.com/2013/07/bobslid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954" y="1822504"/>
            <a:ext cx="5035046" cy="3359096"/>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054" name="Picture 6" descr="https://beyondthesemountains.files.wordpress.com/2013/07/bobslid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16974"/>
            <a:ext cx="4400896" cy="293602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6200" y="1746304"/>
            <a:ext cx="8915400" cy="3511496"/>
          </a:xfrm>
          <a:prstGeom prst="roundRect">
            <a:avLst/>
          </a:prstGeom>
          <a:noFill/>
          <a:ln w="28575">
            <a:solidFill>
              <a:srgbClr val="004065">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p:cNvSpPr>
            <a:spLocks noGrp="1"/>
          </p:cNvSpPr>
          <p:nvPr>
            <p:ph type="body" sz="quarter" idx="10"/>
          </p:nvPr>
        </p:nvSpPr>
        <p:spPr>
          <a:xfrm>
            <a:off x="228600" y="6172200"/>
            <a:ext cx="2819400" cy="381000"/>
          </a:xfrm>
        </p:spPr>
        <p:txBody>
          <a:bodyPr/>
          <a:lstStyle/>
          <a:p>
            <a:r>
              <a:rPr lang="en-US" sz="1000" i="0" dirty="0">
                <a:solidFill>
                  <a:schemeClr val="bg1">
                    <a:lumMod val="50000"/>
                  </a:schemeClr>
                </a:solidFill>
              </a:rPr>
              <a:t>Dobson, 2013.</a:t>
            </a:r>
          </a:p>
        </p:txBody>
      </p:sp>
    </p:spTree>
    <p:extLst>
      <p:ext uri="{BB962C8B-B14F-4D97-AF65-F5344CB8AC3E}">
        <p14:creationId xmlns:p14="http://schemas.microsoft.com/office/powerpoint/2010/main" val="41438322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beyondthesemountains.files.wordpress.com/2013/07/bobslide3.png"/>
          <p:cNvPicPr>
            <a:picLocks noChangeAspect="1" noChangeArrowheads="1"/>
          </p:cNvPicPr>
          <p:nvPr/>
        </p:nvPicPr>
        <p:blipFill rotWithShape="1">
          <a:blip r:embed="rId3">
            <a:extLst>
              <a:ext uri="{28A0092B-C50C-407E-A947-70E740481C1C}">
                <a14:useLocalDpi xmlns:a14="http://schemas.microsoft.com/office/drawing/2010/main" val="0"/>
              </a:ext>
            </a:extLst>
          </a:blip>
          <a:srcRect r="3279"/>
          <a:stretch/>
        </p:blipFill>
        <p:spPr bwMode="auto">
          <a:xfrm>
            <a:off x="76200" y="1944742"/>
            <a:ext cx="4495800" cy="31010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s://beyondthesemountains.files.wordpress.com/2013/07/bobslide4.png"/>
          <p:cNvPicPr>
            <a:picLocks noChangeAspect="1" noChangeArrowheads="1"/>
          </p:cNvPicPr>
          <p:nvPr/>
        </p:nvPicPr>
        <p:blipFill rotWithShape="1">
          <a:blip r:embed="rId4">
            <a:extLst>
              <a:ext uri="{28A0092B-C50C-407E-A947-70E740481C1C}">
                <a14:useLocalDpi xmlns:a14="http://schemas.microsoft.com/office/drawing/2010/main" val="0"/>
              </a:ext>
            </a:extLst>
          </a:blip>
          <a:srcRect l="2460" t="2381" b="-1"/>
          <a:stretch/>
        </p:blipFill>
        <p:spPr bwMode="auto">
          <a:xfrm>
            <a:off x="4635000" y="2037497"/>
            <a:ext cx="4356600" cy="291550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1676400"/>
            <a:ext cx="8915400" cy="3505200"/>
          </a:xfrm>
          <a:prstGeom prst="roundRect">
            <a:avLst/>
          </a:prstGeom>
          <a:noFill/>
          <a:ln w="28575">
            <a:solidFill>
              <a:srgbClr val="004065">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p:cNvSpPr>
            <a:spLocks noGrp="1"/>
          </p:cNvSpPr>
          <p:nvPr>
            <p:ph type="body" sz="quarter" idx="10"/>
          </p:nvPr>
        </p:nvSpPr>
        <p:spPr>
          <a:xfrm>
            <a:off x="228600" y="6172200"/>
            <a:ext cx="2819400" cy="381000"/>
          </a:xfrm>
        </p:spPr>
        <p:txBody>
          <a:bodyPr/>
          <a:lstStyle/>
          <a:p>
            <a:r>
              <a:rPr lang="en-US" sz="1000" i="0" dirty="0">
                <a:solidFill>
                  <a:schemeClr val="bg1">
                    <a:lumMod val="50000"/>
                  </a:schemeClr>
                </a:solidFill>
              </a:rPr>
              <a:t>Dobson, 2013.</a:t>
            </a:r>
          </a:p>
        </p:txBody>
      </p:sp>
      <p:sp>
        <p:nvSpPr>
          <p:cNvPr id="8" name="Text Placeholder 3"/>
          <p:cNvSpPr txBox="1">
            <a:spLocks/>
          </p:cNvSpPr>
          <p:nvPr/>
        </p:nvSpPr>
        <p:spPr bwMode="auto">
          <a:xfrm>
            <a:off x="381000" y="4855255"/>
            <a:ext cx="3657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i="0" kern="0" dirty="0">
                <a:solidFill>
                  <a:schemeClr val="tx1"/>
                </a:solidFill>
              </a:rPr>
              <a:t>miriamdobson.wordpress.com         @</a:t>
            </a:r>
            <a:r>
              <a:rPr lang="en-US" sz="1000" i="0" kern="0" dirty="0" err="1">
                <a:solidFill>
                  <a:schemeClr val="tx1"/>
                </a:solidFill>
              </a:rPr>
              <a:t>MiriamDobson</a:t>
            </a:r>
            <a:endParaRPr lang="en-US" sz="1000" i="0" kern="0" dirty="0">
              <a:solidFill>
                <a:schemeClr val="tx1"/>
              </a:solidFill>
            </a:endParaRPr>
          </a:p>
        </p:txBody>
      </p:sp>
    </p:spTree>
    <p:extLst>
      <p:ext uri="{BB962C8B-B14F-4D97-AF65-F5344CB8AC3E}">
        <p14:creationId xmlns:p14="http://schemas.microsoft.com/office/powerpoint/2010/main" val="75421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7778"/>
          <a:stretch/>
        </p:blipFill>
        <p:spPr>
          <a:xfrm>
            <a:off x="2324100" y="2585402"/>
            <a:ext cx="5295900" cy="3662998"/>
          </a:xfrm>
          <a:prstGeom prst="rect">
            <a:avLst/>
          </a:prstGeom>
        </p:spPr>
      </p:pic>
      <p:sp>
        <p:nvSpPr>
          <p:cNvPr id="4" name="Text Placeholder 3"/>
          <p:cNvSpPr>
            <a:spLocks noGrp="1"/>
          </p:cNvSpPr>
          <p:nvPr>
            <p:ph type="body" sz="quarter" idx="10"/>
          </p:nvPr>
        </p:nvSpPr>
        <p:spPr>
          <a:xfrm>
            <a:off x="427777" y="6248400"/>
            <a:ext cx="1866900" cy="381000"/>
          </a:xfrm>
        </p:spPr>
        <p:txBody>
          <a:bodyPr/>
          <a:lstStyle/>
          <a:p>
            <a:r>
              <a:rPr lang="en-US" sz="1000" i="0" dirty="0" err="1">
                <a:solidFill>
                  <a:schemeClr val="bg1">
                    <a:lumMod val="50000"/>
                  </a:schemeClr>
                </a:solidFill>
              </a:rPr>
              <a:t>Jenerette</a:t>
            </a:r>
            <a:r>
              <a:rPr lang="en-US" sz="1000" i="0" dirty="0">
                <a:solidFill>
                  <a:schemeClr val="bg1">
                    <a:lumMod val="50000"/>
                  </a:schemeClr>
                </a:solidFill>
              </a:rPr>
              <a:t> &amp; Mayer, 2016. </a:t>
            </a:r>
          </a:p>
        </p:txBody>
      </p:sp>
      <p:sp>
        <p:nvSpPr>
          <p:cNvPr id="7" name="Line Callout 2 (Accent Bar) 6"/>
          <p:cNvSpPr/>
          <p:nvPr/>
        </p:nvSpPr>
        <p:spPr>
          <a:xfrm>
            <a:off x="6172200" y="1989879"/>
            <a:ext cx="2819400" cy="1210522"/>
          </a:xfrm>
          <a:prstGeom prst="accentCallout2">
            <a:avLst>
              <a:gd name="adj1" fmla="val 21282"/>
              <a:gd name="adj2" fmla="val -4456"/>
              <a:gd name="adj3" fmla="val 20308"/>
              <a:gd name="adj4" fmla="val -29969"/>
              <a:gd name="adj5" fmla="val 96527"/>
              <a:gd name="adj6" fmla="val -49037"/>
            </a:avLst>
          </a:prstGeom>
          <a:solidFill>
            <a:srgbClr val="004065">
              <a:alpha val="26000"/>
            </a:srgbClr>
          </a:solidFill>
          <a:ln>
            <a:solidFill>
              <a:srgbClr val="00406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dirty="0">
                <a:solidFill>
                  <a:srgbClr val="004065"/>
                </a:solidFill>
              </a:rPr>
              <a:t>Become well-informed</a:t>
            </a:r>
          </a:p>
          <a:p>
            <a:pPr marL="285750" indent="-285750">
              <a:buFont typeface="Arial" panose="020B0604020202020204" pitchFamily="34" charset="0"/>
              <a:buChar char="•"/>
            </a:pPr>
            <a:r>
              <a:rPr lang="en-US" dirty="0">
                <a:solidFill>
                  <a:srgbClr val="004065"/>
                </a:solidFill>
              </a:rPr>
              <a:t>Encourage participation</a:t>
            </a:r>
          </a:p>
        </p:txBody>
      </p:sp>
      <p:sp>
        <p:nvSpPr>
          <p:cNvPr id="8" name="Line Callout 2 (Accent Bar) 7"/>
          <p:cNvSpPr/>
          <p:nvPr/>
        </p:nvSpPr>
        <p:spPr>
          <a:xfrm rot="5400000" flipH="1">
            <a:off x="1475528" y="942129"/>
            <a:ext cx="1210520" cy="3306021"/>
          </a:xfrm>
          <a:prstGeom prst="accentCallout2">
            <a:avLst>
              <a:gd name="adj1" fmla="val 68043"/>
              <a:gd name="adj2" fmla="val -4867"/>
              <a:gd name="adj3" fmla="val 67992"/>
              <a:gd name="adj4" fmla="val -42541"/>
              <a:gd name="adj5" fmla="val 32540"/>
              <a:gd name="adj6" fmla="val -118631"/>
            </a:avLst>
          </a:prstGeom>
          <a:solidFill>
            <a:srgbClr val="0096D6">
              <a:alpha val="26000"/>
            </a:srgbClr>
          </a:solidFill>
          <a:ln>
            <a:solidFill>
              <a:srgbClr val="0096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marL="285750" indent="-285750">
              <a:buFont typeface="Arial" panose="020B0604020202020204" pitchFamily="34" charset="0"/>
              <a:buChar char="•"/>
            </a:pPr>
            <a:r>
              <a:rPr lang="en-US" dirty="0">
                <a:solidFill>
                  <a:srgbClr val="004065"/>
                </a:solidFill>
              </a:rPr>
              <a:t>Exchange information </a:t>
            </a:r>
          </a:p>
          <a:p>
            <a:pPr marL="285750" indent="-285750">
              <a:buFont typeface="Arial" panose="020B0604020202020204" pitchFamily="34" charset="0"/>
              <a:buChar char="•"/>
            </a:pPr>
            <a:r>
              <a:rPr lang="en-US" dirty="0">
                <a:solidFill>
                  <a:srgbClr val="004065"/>
                </a:solidFill>
              </a:rPr>
              <a:t>Build trust</a:t>
            </a:r>
          </a:p>
          <a:p>
            <a:pPr marL="285750" indent="-285750">
              <a:buFont typeface="Arial" panose="020B0604020202020204" pitchFamily="34" charset="0"/>
              <a:buChar char="•"/>
            </a:pPr>
            <a:r>
              <a:rPr lang="en-US" dirty="0">
                <a:solidFill>
                  <a:srgbClr val="004065"/>
                </a:solidFill>
              </a:rPr>
              <a:t>Develop mutual relationship</a:t>
            </a:r>
          </a:p>
        </p:txBody>
      </p:sp>
    </p:spTree>
    <p:extLst>
      <p:ext uri="{BB962C8B-B14F-4D97-AF65-F5344CB8AC3E}">
        <p14:creationId xmlns:p14="http://schemas.microsoft.com/office/powerpoint/2010/main" val="60868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beyondthesemountains.files.wordpress.com/2013/07/bobslide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069" y="2022225"/>
            <a:ext cx="4331531" cy="28897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beyondthesemountains.files.wordpress.com/2013/07/bobslid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03" y="1958569"/>
            <a:ext cx="4703597" cy="313797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1600200"/>
            <a:ext cx="8915400" cy="3733800"/>
          </a:xfrm>
          <a:prstGeom prst="roundRect">
            <a:avLst/>
          </a:prstGeom>
          <a:noFill/>
          <a:ln w="28575">
            <a:solidFill>
              <a:srgbClr val="004065">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p:cNvSpPr>
            <a:spLocks noGrp="1"/>
          </p:cNvSpPr>
          <p:nvPr>
            <p:ph type="body" sz="quarter" idx="10"/>
          </p:nvPr>
        </p:nvSpPr>
        <p:spPr>
          <a:xfrm>
            <a:off x="228600" y="6172200"/>
            <a:ext cx="2819400" cy="381000"/>
          </a:xfrm>
        </p:spPr>
        <p:txBody>
          <a:bodyPr/>
          <a:lstStyle/>
          <a:p>
            <a:r>
              <a:rPr lang="en-US" sz="1000" i="0" dirty="0">
                <a:solidFill>
                  <a:schemeClr val="bg1">
                    <a:lumMod val="50000"/>
                  </a:schemeClr>
                </a:solidFill>
              </a:rPr>
              <a:t>Dobson, 2013.</a:t>
            </a:r>
          </a:p>
        </p:txBody>
      </p:sp>
      <p:sp>
        <p:nvSpPr>
          <p:cNvPr id="8" name="Text Placeholder 3"/>
          <p:cNvSpPr txBox="1">
            <a:spLocks/>
          </p:cNvSpPr>
          <p:nvPr/>
        </p:nvSpPr>
        <p:spPr bwMode="auto">
          <a:xfrm>
            <a:off x="304800" y="5015572"/>
            <a:ext cx="3657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i="0" kern="0" dirty="0">
                <a:solidFill>
                  <a:schemeClr val="tx1"/>
                </a:solidFill>
              </a:rPr>
              <a:t>miriamdobson.wordpress.com         @</a:t>
            </a:r>
            <a:r>
              <a:rPr lang="en-US" sz="1000" i="0" kern="0" dirty="0" err="1">
                <a:solidFill>
                  <a:schemeClr val="tx1"/>
                </a:solidFill>
              </a:rPr>
              <a:t>MiriamDobson</a:t>
            </a:r>
            <a:endParaRPr lang="en-US" sz="1000" i="0" kern="0" dirty="0">
              <a:solidFill>
                <a:schemeClr val="tx1"/>
              </a:solidFill>
            </a:endParaRPr>
          </a:p>
        </p:txBody>
      </p:sp>
    </p:spTree>
    <p:extLst>
      <p:ext uri="{BB962C8B-B14F-4D97-AF65-F5344CB8AC3E}">
        <p14:creationId xmlns:p14="http://schemas.microsoft.com/office/powerpoint/2010/main" val="41500434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055" y="498310"/>
            <a:ext cx="7622005" cy="1125954"/>
          </a:xfrm>
        </p:spPr>
        <p:txBody>
          <a:bodyPr>
            <a:normAutofit/>
          </a:bodyPr>
          <a:lstStyle/>
          <a:p>
            <a:r>
              <a:rPr lang="en-US" dirty="0">
                <a:solidFill>
                  <a:srgbClr val="004065"/>
                </a:solidFill>
              </a:rPr>
              <a:t>Intersectionality in Health</a:t>
            </a:r>
            <a:endParaRPr lang="en-US" dirty="0">
              <a:solidFill>
                <a:srgbClr val="FF0000"/>
              </a:solidFill>
            </a:endParaRPr>
          </a:p>
        </p:txBody>
      </p:sp>
      <p:sp>
        <p:nvSpPr>
          <p:cNvPr id="12" name="Rounded Rectangle 11"/>
          <p:cNvSpPr/>
          <p:nvPr/>
        </p:nvSpPr>
        <p:spPr>
          <a:xfrm>
            <a:off x="1485900" y="1470276"/>
            <a:ext cx="2819400" cy="916409"/>
          </a:xfrm>
          <a:prstGeom prst="roundRect">
            <a:avLst/>
          </a:prstGeom>
          <a:solidFill>
            <a:srgbClr val="0096D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FF"/>
                </a:solidFill>
              </a:rPr>
              <a:t>Multiple marginalized identities</a:t>
            </a:r>
          </a:p>
        </p:txBody>
      </p:sp>
      <p:sp>
        <p:nvSpPr>
          <p:cNvPr id="16" name="Rounded Rectangle 15"/>
          <p:cNvSpPr/>
          <p:nvPr/>
        </p:nvSpPr>
        <p:spPr>
          <a:xfrm>
            <a:off x="5562600" y="5166561"/>
            <a:ext cx="3071060" cy="838201"/>
          </a:xfrm>
          <a:prstGeom prst="roundRect">
            <a:avLst/>
          </a:prstGeom>
          <a:solidFill>
            <a:srgbClr val="C8B18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FF"/>
                </a:solidFill>
              </a:rPr>
              <a:t>Greater risk for multiple poor health outcomes</a:t>
            </a:r>
          </a:p>
        </p:txBody>
      </p:sp>
      <p:cxnSp>
        <p:nvCxnSpPr>
          <p:cNvPr id="21" name="Straight Arrow Connector 20"/>
          <p:cNvCxnSpPr/>
          <p:nvPr/>
        </p:nvCxnSpPr>
        <p:spPr>
          <a:xfrm>
            <a:off x="3581564" y="2554062"/>
            <a:ext cx="995613" cy="68580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895600" y="3407239"/>
            <a:ext cx="3820027" cy="811133"/>
          </a:xfrm>
          <a:prstGeom prst="roundRect">
            <a:avLst/>
          </a:prstGeom>
          <a:solidFill>
            <a:srgbClr val="00406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FF"/>
                </a:solidFill>
              </a:rPr>
              <a:t>Compounding disparities seeking out and receiving care </a:t>
            </a:r>
          </a:p>
        </p:txBody>
      </p:sp>
      <p:cxnSp>
        <p:nvCxnSpPr>
          <p:cNvPr id="32" name="Straight Arrow Connector 31"/>
          <p:cNvCxnSpPr/>
          <p:nvPr/>
        </p:nvCxnSpPr>
        <p:spPr>
          <a:xfrm>
            <a:off x="5321842" y="4385749"/>
            <a:ext cx="990600" cy="60960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24400" y="5162725"/>
            <a:ext cx="948490" cy="891583"/>
          </a:xfrm>
          <a:prstGeom prst="ellipse">
            <a:avLst/>
          </a:prstGeom>
          <a:solidFill>
            <a:srgbClr val="FFFFFF"/>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197" y="5327489"/>
            <a:ext cx="504895" cy="562053"/>
          </a:xfrm>
          <a:prstGeom prst="rect">
            <a:avLst/>
          </a:prstGeom>
        </p:spPr>
      </p:pic>
      <p:sp>
        <p:nvSpPr>
          <p:cNvPr id="17" name="Oval 16"/>
          <p:cNvSpPr/>
          <p:nvPr/>
        </p:nvSpPr>
        <p:spPr>
          <a:xfrm>
            <a:off x="2057400" y="3367013"/>
            <a:ext cx="948490" cy="891583"/>
          </a:xfrm>
          <a:prstGeom prst="ellipse">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09600" y="1482688"/>
            <a:ext cx="948490" cy="891583"/>
          </a:xfrm>
          <a:prstGeom prst="ellipse">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332" y="3625345"/>
            <a:ext cx="688625" cy="3749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06" y="1752243"/>
            <a:ext cx="725678" cy="352472"/>
          </a:xfrm>
          <a:prstGeom prst="rect">
            <a:avLst/>
          </a:prstGeom>
        </p:spPr>
      </p:pic>
    </p:spTree>
    <p:extLst>
      <p:ext uri="{BB962C8B-B14F-4D97-AF65-F5344CB8AC3E}">
        <p14:creationId xmlns:p14="http://schemas.microsoft.com/office/powerpoint/2010/main" val="25009579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94645"/>
          </a:xfrm>
        </p:spPr>
        <p:txBody>
          <a:bodyPr>
            <a:normAutofit fontScale="90000"/>
          </a:bodyPr>
          <a:lstStyle/>
          <a:p>
            <a:endParaRPr lang="en-US" dirty="0">
              <a:solidFill>
                <a:srgbClr val="004065"/>
              </a:solidFill>
            </a:endParaRPr>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0432"/>
          <a:stretch/>
        </p:blipFill>
        <p:spPr>
          <a:xfrm>
            <a:off x="6383511" y="2438401"/>
            <a:ext cx="1221077" cy="153742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9166"/>
          <a:stretch/>
        </p:blipFill>
        <p:spPr>
          <a:xfrm>
            <a:off x="2083719" y="2643137"/>
            <a:ext cx="1316454" cy="1393892"/>
          </a:xfrm>
          <a:prstGeom prst="rect">
            <a:avLst/>
          </a:prstGeom>
        </p:spPr>
      </p:pic>
      <p:cxnSp>
        <p:nvCxnSpPr>
          <p:cNvPr id="9" name="Straight Connector 8"/>
          <p:cNvCxnSpPr/>
          <p:nvPr/>
        </p:nvCxnSpPr>
        <p:spPr>
          <a:xfrm flipH="1" flipV="1">
            <a:off x="1690054" y="3189446"/>
            <a:ext cx="601861" cy="10954"/>
          </a:xfrm>
          <a:prstGeom prst="line">
            <a:avLst/>
          </a:prstGeom>
          <a:ln w="38100">
            <a:solidFill>
              <a:srgbClr val="0096D6"/>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426244" y="3231904"/>
            <a:ext cx="1219200"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FFFFFF"/>
                </a:solidFill>
              </a:rPr>
              <a:t>Female</a:t>
            </a:r>
          </a:p>
        </p:txBody>
      </p:sp>
      <p:sp>
        <p:nvSpPr>
          <p:cNvPr id="14" name="Rounded Rectangle 13"/>
          <p:cNvSpPr/>
          <p:nvPr/>
        </p:nvSpPr>
        <p:spPr>
          <a:xfrm>
            <a:off x="2523873" y="2133600"/>
            <a:ext cx="1219200"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FFFFFF"/>
                </a:solidFill>
              </a:rPr>
              <a:t>Latina</a:t>
            </a:r>
          </a:p>
        </p:txBody>
      </p:sp>
      <p:sp>
        <p:nvSpPr>
          <p:cNvPr id="15" name="Rounded Rectangle 14"/>
          <p:cNvSpPr/>
          <p:nvPr/>
        </p:nvSpPr>
        <p:spPr>
          <a:xfrm>
            <a:off x="1050156" y="2366933"/>
            <a:ext cx="1219200" cy="381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FFFFFF"/>
                </a:solidFill>
              </a:rPr>
              <a:t>Lesbian</a:t>
            </a:r>
          </a:p>
        </p:txBody>
      </p:sp>
      <p:sp>
        <p:nvSpPr>
          <p:cNvPr id="16" name="Rounded Rectangle 15"/>
          <p:cNvSpPr/>
          <p:nvPr/>
        </p:nvSpPr>
        <p:spPr>
          <a:xfrm>
            <a:off x="408892" y="2974152"/>
            <a:ext cx="1559593" cy="448252"/>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FFFFFF"/>
                </a:solidFill>
              </a:rPr>
              <a:t>Low-income</a:t>
            </a:r>
          </a:p>
        </p:txBody>
      </p:sp>
      <p:sp>
        <p:nvSpPr>
          <p:cNvPr id="17" name="Rounded Rectangle 16"/>
          <p:cNvSpPr/>
          <p:nvPr/>
        </p:nvSpPr>
        <p:spPr>
          <a:xfrm>
            <a:off x="5256052" y="1988218"/>
            <a:ext cx="1524000" cy="437421"/>
          </a:xfrm>
          <a:prstGeom prst="round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Heterosexual</a:t>
            </a:r>
          </a:p>
        </p:txBody>
      </p:sp>
      <p:cxnSp>
        <p:nvCxnSpPr>
          <p:cNvPr id="23" name="Straight Connector 22"/>
          <p:cNvCxnSpPr/>
          <p:nvPr/>
        </p:nvCxnSpPr>
        <p:spPr>
          <a:xfrm flipH="1" flipV="1">
            <a:off x="1655239" y="2668435"/>
            <a:ext cx="636676" cy="299007"/>
          </a:xfrm>
          <a:prstGeom prst="line">
            <a:avLst/>
          </a:prstGeom>
          <a:ln w="38100">
            <a:solidFill>
              <a:srgbClr val="0096D6"/>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874439" y="2438401"/>
            <a:ext cx="160275" cy="344748"/>
          </a:xfrm>
          <a:prstGeom prst="line">
            <a:avLst/>
          </a:prstGeom>
          <a:ln w="38100">
            <a:solidFill>
              <a:srgbClr val="0096D6"/>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3" idx="1"/>
          </p:cNvCxnSpPr>
          <p:nvPr/>
        </p:nvCxnSpPr>
        <p:spPr>
          <a:xfrm>
            <a:off x="3034714" y="3200400"/>
            <a:ext cx="391530" cy="222004"/>
          </a:xfrm>
          <a:prstGeom prst="line">
            <a:avLst/>
          </a:prstGeom>
          <a:ln w="38100">
            <a:solidFill>
              <a:srgbClr val="0096D6"/>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4951823" y="2823236"/>
            <a:ext cx="1431688" cy="437421"/>
          </a:xfrm>
          <a:prstGeom prst="round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Middle-class</a:t>
            </a:r>
          </a:p>
        </p:txBody>
      </p:sp>
      <p:sp>
        <p:nvSpPr>
          <p:cNvPr id="36" name="Rounded Rectangle 35"/>
          <p:cNvSpPr/>
          <p:nvPr/>
        </p:nvSpPr>
        <p:spPr>
          <a:xfrm>
            <a:off x="7729215" y="2967442"/>
            <a:ext cx="957585" cy="437421"/>
          </a:xfrm>
          <a:prstGeom prst="round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Male</a:t>
            </a:r>
          </a:p>
        </p:txBody>
      </p:sp>
      <p:sp>
        <p:nvSpPr>
          <p:cNvPr id="37" name="Rounded Rectangle 36"/>
          <p:cNvSpPr/>
          <p:nvPr/>
        </p:nvSpPr>
        <p:spPr>
          <a:xfrm>
            <a:off x="7326858" y="1998449"/>
            <a:ext cx="902978" cy="427190"/>
          </a:xfrm>
          <a:prstGeom prst="round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Latino</a:t>
            </a:r>
          </a:p>
        </p:txBody>
      </p:sp>
      <p:cxnSp>
        <p:nvCxnSpPr>
          <p:cNvPr id="38" name="Straight Connector 37"/>
          <p:cNvCxnSpPr/>
          <p:nvPr/>
        </p:nvCxnSpPr>
        <p:spPr>
          <a:xfrm>
            <a:off x="5909155" y="2408815"/>
            <a:ext cx="737446" cy="374334"/>
          </a:xfrm>
          <a:prstGeom prst="line">
            <a:avLst/>
          </a:prstGeom>
          <a:ln w="38100">
            <a:solidFill>
              <a:srgbClr val="C8B18B"/>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367137" y="3078229"/>
            <a:ext cx="322753" cy="36285"/>
          </a:xfrm>
          <a:prstGeom prst="line">
            <a:avLst/>
          </a:prstGeom>
          <a:ln w="38100">
            <a:solidFill>
              <a:srgbClr val="C8B18B"/>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254408" y="2370266"/>
            <a:ext cx="350181" cy="298169"/>
          </a:xfrm>
          <a:prstGeom prst="line">
            <a:avLst/>
          </a:prstGeom>
          <a:ln w="38100">
            <a:solidFill>
              <a:srgbClr val="C8B18B"/>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54408" y="3078229"/>
            <a:ext cx="654682" cy="233173"/>
          </a:xfrm>
          <a:prstGeom prst="line">
            <a:avLst/>
          </a:prstGeom>
          <a:ln w="38100">
            <a:solidFill>
              <a:srgbClr val="C8B18B"/>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9" name="Bent-Up Arrow 58"/>
          <p:cNvSpPr/>
          <p:nvPr/>
        </p:nvSpPr>
        <p:spPr>
          <a:xfrm rot="5400000">
            <a:off x="2294836" y="4285700"/>
            <a:ext cx="1163407" cy="1099408"/>
          </a:xfrm>
          <a:prstGeom prst="bentUpArrow">
            <a:avLst>
              <a:gd name="adj1" fmla="val 15402"/>
              <a:gd name="adj2" fmla="val 20411"/>
              <a:gd name="adj3" fmla="val 32409"/>
            </a:avLst>
          </a:prstGeom>
          <a:solidFill>
            <a:srgbClr val="FFFFFF"/>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3567983" y="4725971"/>
            <a:ext cx="4161232" cy="1015663"/>
          </a:xfrm>
          <a:prstGeom prst="rect">
            <a:avLst/>
          </a:prstGeom>
          <a:noFill/>
        </p:spPr>
        <p:txBody>
          <a:bodyPr wrap="square" rtlCol="0">
            <a:spAutoFit/>
          </a:bodyPr>
          <a:lstStyle/>
          <a:p>
            <a:r>
              <a:rPr lang="en-US" sz="2000" dirty="0">
                <a:solidFill>
                  <a:srgbClr val="004065"/>
                </a:solidFill>
              </a:rPr>
              <a:t>May experience greater obstacles because she is a part of several marginalized groups</a:t>
            </a:r>
          </a:p>
        </p:txBody>
      </p:sp>
    </p:spTree>
    <p:extLst>
      <p:ext uri="{BB962C8B-B14F-4D97-AF65-F5344CB8AC3E}">
        <p14:creationId xmlns:p14="http://schemas.microsoft.com/office/powerpoint/2010/main" val="39056536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521" t="3419" r="2563" b="3508"/>
          <a:stretch/>
        </p:blipFill>
        <p:spPr>
          <a:xfrm>
            <a:off x="1295400" y="1905000"/>
            <a:ext cx="6553200" cy="4341495"/>
          </a:xfrm>
          <a:prstGeom prst="rect">
            <a:avLst/>
          </a:prstGeom>
        </p:spPr>
      </p:pic>
      <p:sp>
        <p:nvSpPr>
          <p:cNvPr id="2" name="Title 1"/>
          <p:cNvSpPr>
            <a:spLocks noGrp="1"/>
          </p:cNvSpPr>
          <p:nvPr>
            <p:ph type="title"/>
          </p:nvPr>
        </p:nvSpPr>
        <p:spPr>
          <a:xfrm>
            <a:off x="457200" y="838200"/>
            <a:ext cx="8229600" cy="914399"/>
          </a:xfrm>
        </p:spPr>
        <p:txBody>
          <a:bodyPr>
            <a:normAutofit/>
          </a:bodyPr>
          <a:lstStyle/>
          <a:p>
            <a:r>
              <a:rPr lang="en-US" dirty="0">
                <a:solidFill>
                  <a:srgbClr val="004065"/>
                </a:solidFill>
              </a:rPr>
              <a:t>Power Imbalances in Health Care</a:t>
            </a:r>
          </a:p>
        </p:txBody>
      </p:sp>
      <p:sp>
        <p:nvSpPr>
          <p:cNvPr id="6" name="Text Placeholder 3"/>
          <p:cNvSpPr>
            <a:spLocks noGrp="1"/>
          </p:cNvSpPr>
          <p:nvPr>
            <p:ph type="body" sz="quarter" idx="10"/>
          </p:nvPr>
        </p:nvSpPr>
        <p:spPr>
          <a:xfrm>
            <a:off x="457200" y="6248400"/>
            <a:ext cx="5562600" cy="381000"/>
          </a:xfrm>
        </p:spPr>
        <p:txBody>
          <a:bodyPr/>
          <a:lstStyle/>
          <a:p>
            <a:r>
              <a:rPr lang="en-US" sz="1000" i="0" dirty="0">
                <a:solidFill>
                  <a:schemeClr val="bg1">
                    <a:lumMod val="50000"/>
                  </a:schemeClr>
                </a:solidFill>
              </a:rPr>
              <a:t>Musgrove, 2015.</a:t>
            </a:r>
          </a:p>
        </p:txBody>
      </p:sp>
    </p:spTree>
    <p:extLst>
      <p:ext uri="{BB962C8B-B14F-4D97-AF65-F5344CB8AC3E}">
        <p14:creationId xmlns:p14="http://schemas.microsoft.com/office/powerpoint/2010/main" val="37792363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a:p>
        </p:txBody>
      </p:sp>
      <p:sp>
        <p:nvSpPr>
          <p:cNvPr id="5" name="Rounded Rectangle 4"/>
          <p:cNvSpPr/>
          <p:nvPr/>
        </p:nvSpPr>
        <p:spPr>
          <a:xfrm>
            <a:off x="1485900" y="1470276"/>
            <a:ext cx="2819400" cy="916409"/>
          </a:xfrm>
          <a:prstGeom prst="roundRect">
            <a:avLst/>
          </a:prstGeom>
          <a:solidFill>
            <a:srgbClr val="0096D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Patient history of interactions</a:t>
            </a:r>
          </a:p>
        </p:txBody>
      </p:sp>
      <p:sp>
        <p:nvSpPr>
          <p:cNvPr id="6" name="Rounded Rectangle 5"/>
          <p:cNvSpPr/>
          <p:nvPr/>
        </p:nvSpPr>
        <p:spPr>
          <a:xfrm>
            <a:off x="1485900" y="3200400"/>
            <a:ext cx="2819400" cy="811133"/>
          </a:xfrm>
          <a:prstGeom prst="roundRect">
            <a:avLst/>
          </a:prstGeom>
          <a:solidFill>
            <a:srgbClr val="00406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Demographics of patients and providers</a:t>
            </a:r>
          </a:p>
        </p:txBody>
      </p:sp>
      <p:sp>
        <p:nvSpPr>
          <p:cNvPr id="7" name="Rounded Rectangle 6"/>
          <p:cNvSpPr/>
          <p:nvPr/>
        </p:nvSpPr>
        <p:spPr>
          <a:xfrm>
            <a:off x="1488794" y="4817066"/>
            <a:ext cx="2816506" cy="838201"/>
          </a:xfrm>
          <a:prstGeom prst="roundRect">
            <a:avLst/>
          </a:prstGeom>
          <a:solidFill>
            <a:srgbClr val="C8B18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Western medicine</a:t>
            </a:r>
          </a:p>
        </p:txBody>
      </p:sp>
      <p:sp>
        <p:nvSpPr>
          <p:cNvPr id="8" name="Oval 7"/>
          <p:cNvSpPr/>
          <p:nvPr/>
        </p:nvSpPr>
        <p:spPr>
          <a:xfrm>
            <a:off x="609600" y="1482688"/>
            <a:ext cx="948490" cy="891583"/>
          </a:xfrm>
          <a:prstGeom prst="ellipse">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9600" y="3188539"/>
            <a:ext cx="948490" cy="891583"/>
          </a:xfrm>
          <a:prstGeom prst="ellipse">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600" y="4720769"/>
            <a:ext cx="948490" cy="891583"/>
          </a:xfrm>
          <a:prstGeom prst="ellipse">
            <a:avLst/>
          </a:prstGeom>
          <a:solidFill>
            <a:srgbClr val="FFFFFF"/>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4419600" y="1905000"/>
            <a:ext cx="838200" cy="0"/>
          </a:xfrm>
          <a:prstGeom prst="straightConnector1">
            <a:avLst/>
          </a:prstGeom>
          <a:ln w="63500">
            <a:solidFill>
              <a:srgbClr val="0096D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419600" y="5257800"/>
            <a:ext cx="838200" cy="0"/>
          </a:xfrm>
          <a:prstGeom prst="straightConnector1">
            <a:avLst/>
          </a:prstGeom>
          <a:ln w="63500">
            <a:solidFill>
              <a:srgbClr val="C8B18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19600" y="3657600"/>
            <a:ext cx="838200" cy="0"/>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798916" y="1453001"/>
            <a:ext cx="2209800" cy="903997"/>
          </a:xfrm>
          <a:prstGeom prst="rect">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Good and bad</a:t>
            </a:r>
          </a:p>
        </p:txBody>
      </p:sp>
      <p:sp>
        <p:nvSpPr>
          <p:cNvPr id="18" name="Rectangle 17"/>
          <p:cNvSpPr/>
          <p:nvPr/>
        </p:nvSpPr>
        <p:spPr>
          <a:xfrm>
            <a:off x="5798916" y="3153967"/>
            <a:ext cx="2209800" cy="903997"/>
          </a:xfrm>
          <a:prstGeom prst="rect">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Race, ethnicity, sexual orientation, gender identity, etc.</a:t>
            </a:r>
          </a:p>
        </p:txBody>
      </p:sp>
      <p:sp>
        <p:nvSpPr>
          <p:cNvPr id="19" name="Rectangle 18"/>
          <p:cNvSpPr/>
          <p:nvPr/>
        </p:nvSpPr>
        <p:spPr>
          <a:xfrm>
            <a:off x="5772873" y="4805801"/>
            <a:ext cx="2209800" cy="903997"/>
          </a:xfrm>
          <a:prstGeom prst="rect">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Providers in positions of power</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3333" r="34166"/>
          <a:stretch/>
        </p:blipFill>
        <p:spPr>
          <a:xfrm>
            <a:off x="804993" y="4881976"/>
            <a:ext cx="569501" cy="627172"/>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r="7500" b="17778"/>
          <a:stretch/>
        </p:blipFill>
        <p:spPr>
          <a:xfrm>
            <a:off x="739058" y="3387128"/>
            <a:ext cx="689573" cy="459715"/>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t="24444" b="5555"/>
          <a:stretch/>
        </p:blipFill>
        <p:spPr>
          <a:xfrm>
            <a:off x="707295" y="1728252"/>
            <a:ext cx="753097" cy="395376"/>
          </a:xfrm>
          <a:prstGeom prst="rect">
            <a:avLst/>
          </a:prstGeom>
        </p:spPr>
      </p:pic>
    </p:spTree>
    <p:extLst>
      <p:ext uri="{BB962C8B-B14F-4D97-AF65-F5344CB8AC3E}">
        <p14:creationId xmlns:p14="http://schemas.microsoft.com/office/powerpoint/2010/main" val="37918221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2500"/>
          <a:stretch/>
        </p:blipFill>
        <p:spPr>
          <a:xfrm>
            <a:off x="6477001" y="1363133"/>
            <a:ext cx="2209800" cy="2455333"/>
          </a:xfrm>
          <a:prstGeom prst="rect">
            <a:avLst/>
          </a:prstGeom>
        </p:spPr>
      </p:pic>
      <p:sp>
        <p:nvSpPr>
          <p:cNvPr id="3" name="Content Placeholder 2"/>
          <p:cNvSpPr>
            <a:spLocks noGrp="1"/>
          </p:cNvSpPr>
          <p:nvPr>
            <p:ph idx="1"/>
          </p:nvPr>
        </p:nvSpPr>
        <p:spPr>
          <a:xfrm>
            <a:off x="3746823" y="1516651"/>
            <a:ext cx="2730178" cy="1012661"/>
          </a:xfrm>
          <a:solidFill>
            <a:srgbClr val="0096D6"/>
          </a:solidFill>
        </p:spPr>
        <p:txBody>
          <a:bodyPr>
            <a:normAutofit/>
          </a:bodyPr>
          <a:lstStyle/>
          <a:p>
            <a:pPr marL="0" indent="0">
              <a:buNone/>
            </a:pPr>
            <a:r>
              <a:rPr lang="en-US" sz="2000" dirty="0">
                <a:solidFill>
                  <a:schemeClr val="bg1"/>
                </a:solidFill>
              </a:rPr>
              <a:t>African American men and prostate cancer screening</a:t>
            </a:r>
          </a:p>
        </p:txBody>
      </p:sp>
      <p:sp>
        <p:nvSpPr>
          <p:cNvPr id="2" name="Title 1"/>
          <p:cNvSpPr>
            <a:spLocks noGrp="1"/>
          </p:cNvSpPr>
          <p:nvPr>
            <p:ph type="title"/>
          </p:nvPr>
        </p:nvSpPr>
        <p:spPr>
          <a:xfrm>
            <a:off x="457200" y="762001"/>
            <a:ext cx="8229600" cy="711199"/>
          </a:xfrm>
        </p:spPr>
        <p:txBody>
          <a:bodyPr>
            <a:normAutofit/>
          </a:bodyPr>
          <a:lstStyle/>
          <a:p>
            <a:r>
              <a:rPr lang="en-US" sz="3600" dirty="0">
                <a:solidFill>
                  <a:srgbClr val="004065"/>
                </a:solidFill>
              </a:rPr>
              <a:t>Power Imbalance – Example</a:t>
            </a:r>
          </a:p>
        </p:txBody>
      </p:sp>
      <p:sp>
        <p:nvSpPr>
          <p:cNvPr id="5" name="Rectangle 4"/>
          <p:cNvSpPr/>
          <p:nvPr/>
        </p:nvSpPr>
        <p:spPr>
          <a:xfrm>
            <a:off x="647701" y="2360932"/>
            <a:ext cx="2678617" cy="707886"/>
          </a:xfrm>
          <a:prstGeom prst="rect">
            <a:avLst/>
          </a:prstGeom>
          <a:ln w="38100">
            <a:solidFill>
              <a:srgbClr val="004065"/>
            </a:solidFill>
          </a:ln>
        </p:spPr>
        <p:txBody>
          <a:bodyPr wrap="square">
            <a:spAutoFit/>
          </a:bodyPr>
          <a:lstStyle/>
          <a:p>
            <a:r>
              <a:rPr lang="en-US" sz="2000" dirty="0">
                <a:solidFill>
                  <a:srgbClr val="004065"/>
                </a:solidFill>
              </a:rPr>
              <a:t>Barriers to asking questions</a:t>
            </a:r>
          </a:p>
        </p:txBody>
      </p:sp>
      <p:cxnSp>
        <p:nvCxnSpPr>
          <p:cNvPr id="7" name="Straight Arrow Connector 6"/>
          <p:cNvCxnSpPr/>
          <p:nvPr/>
        </p:nvCxnSpPr>
        <p:spPr>
          <a:xfrm flipH="1" flipV="1">
            <a:off x="2438400" y="3818466"/>
            <a:ext cx="2438400" cy="646797"/>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12012" y="4442818"/>
            <a:ext cx="2714306" cy="1015663"/>
          </a:xfrm>
          <a:prstGeom prst="rect">
            <a:avLst/>
          </a:prstGeom>
          <a:ln w="38100">
            <a:solidFill>
              <a:srgbClr val="004065"/>
            </a:solidFill>
          </a:ln>
        </p:spPr>
        <p:txBody>
          <a:bodyPr wrap="square">
            <a:spAutoFit/>
          </a:bodyPr>
          <a:lstStyle/>
          <a:p>
            <a:r>
              <a:rPr lang="en-US" sz="2000" dirty="0">
                <a:solidFill>
                  <a:srgbClr val="004065"/>
                </a:solidFill>
              </a:rPr>
              <a:t>Likely to be passive and not ask questions to providers</a:t>
            </a:r>
          </a:p>
        </p:txBody>
      </p:sp>
      <p:cxnSp>
        <p:nvCxnSpPr>
          <p:cNvPr id="11" name="Straight Arrow Connector 10"/>
          <p:cNvCxnSpPr/>
          <p:nvPr/>
        </p:nvCxnSpPr>
        <p:spPr>
          <a:xfrm>
            <a:off x="1905000" y="3352800"/>
            <a:ext cx="0" cy="825327"/>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105401" y="4178127"/>
            <a:ext cx="2743200" cy="1556798"/>
          </a:xfrm>
          <a:prstGeom prst="roundRect">
            <a:avLst/>
          </a:prstGeom>
          <a:solidFill>
            <a:srgbClr val="FFFFFF"/>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rgbClr val="004065"/>
                </a:solidFill>
              </a:rPr>
              <a:t>Race</a:t>
            </a:r>
          </a:p>
          <a:p>
            <a:pPr marL="285750" indent="-285750">
              <a:buFont typeface="Arial" panose="020B0604020202020204" pitchFamily="34" charset="0"/>
              <a:buChar char="•"/>
            </a:pPr>
            <a:r>
              <a:rPr lang="en-US" sz="2000" dirty="0">
                <a:solidFill>
                  <a:srgbClr val="004065"/>
                </a:solidFill>
              </a:rPr>
              <a:t>History</a:t>
            </a:r>
          </a:p>
          <a:p>
            <a:pPr marL="285750" indent="-285750">
              <a:buFont typeface="Arial" panose="020B0604020202020204" pitchFamily="34" charset="0"/>
              <a:buChar char="•"/>
            </a:pPr>
            <a:r>
              <a:rPr lang="en-US" sz="2000" dirty="0">
                <a:solidFill>
                  <a:srgbClr val="004065"/>
                </a:solidFill>
              </a:rPr>
              <a:t>Geographic origin</a:t>
            </a:r>
          </a:p>
          <a:p>
            <a:pPr marL="285750" indent="-285750">
              <a:buFont typeface="Arial" panose="020B0604020202020204" pitchFamily="34" charset="0"/>
              <a:buChar char="•"/>
            </a:pPr>
            <a:r>
              <a:rPr lang="en-US" sz="2000" dirty="0">
                <a:solidFill>
                  <a:srgbClr val="004065"/>
                </a:solidFill>
              </a:rPr>
              <a:t>Profession</a:t>
            </a:r>
          </a:p>
        </p:txBody>
      </p:sp>
      <p:sp>
        <p:nvSpPr>
          <p:cNvPr id="12" name="Text Placeholder 3"/>
          <p:cNvSpPr>
            <a:spLocks noGrp="1"/>
          </p:cNvSpPr>
          <p:nvPr>
            <p:ph type="body" sz="quarter" idx="10"/>
          </p:nvPr>
        </p:nvSpPr>
        <p:spPr>
          <a:xfrm>
            <a:off x="228600" y="6293353"/>
            <a:ext cx="2819400" cy="381000"/>
          </a:xfrm>
        </p:spPr>
        <p:txBody>
          <a:bodyPr/>
          <a:lstStyle/>
          <a:p>
            <a:r>
              <a:rPr lang="en-US" sz="1000" i="0" dirty="0">
                <a:solidFill>
                  <a:schemeClr val="bg1">
                    <a:lumMod val="50000"/>
                  </a:schemeClr>
                </a:solidFill>
              </a:rPr>
              <a:t>Allen, Kennedy, Wilson-Glover, &amp; Gilligan, 2007.</a:t>
            </a:r>
          </a:p>
        </p:txBody>
      </p:sp>
    </p:spTree>
    <p:extLst>
      <p:ext uri="{BB962C8B-B14F-4D97-AF65-F5344CB8AC3E}">
        <p14:creationId xmlns:p14="http://schemas.microsoft.com/office/powerpoint/2010/main" val="8399080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4065"/>
                </a:solidFill>
              </a:rPr>
              <a:t>Intersectionality Across the Cancer Care Continuum</a:t>
            </a:r>
          </a:p>
        </p:txBody>
      </p:sp>
      <p:sp>
        <p:nvSpPr>
          <p:cNvPr id="4" name="Text Placeholder 3"/>
          <p:cNvSpPr>
            <a:spLocks noGrp="1"/>
          </p:cNvSpPr>
          <p:nvPr>
            <p:ph type="body" sz="quarter" idx="10"/>
          </p:nvPr>
        </p:nvSpPr>
        <p:spPr/>
        <p:txBody>
          <a:bodyPr/>
          <a:lstStyle/>
          <a:p>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9166" t="30000" r="29166"/>
          <a:stretch/>
        </p:blipFill>
        <p:spPr>
          <a:xfrm>
            <a:off x="3339351" y="3872027"/>
            <a:ext cx="1694854" cy="213551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0000" r="53333" b="23333"/>
          <a:stretch/>
        </p:blipFill>
        <p:spPr>
          <a:xfrm>
            <a:off x="1240454" y="2394875"/>
            <a:ext cx="1960863" cy="210092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3333" b="36666"/>
          <a:stretch/>
        </p:blipFill>
        <p:spPr>
          <a:xfrm>
            <a:off x="5385976" y="2490147"/>
            <a:ext cx="1548223" cy="2005653"/>
          </a:xfrm>
          <a:prstGeom prst="rect">
            <a:avLst/>
          </a:prstGeom>
        </p:spPr>
      </p:pic>
      <p:sp>
        <p:nvSpPr>
          <p:cNvPr id="9" name="Rectangle 8"/>
          <p:cNvSpPr/>
          <p:nvPr/>
        </p:nvSpPr>
        <p:spPr>
          <a:xfrm>
            <a:off x="1672188" y="2227303"/>
            <a:ext cx="1223412" cy="369332"/>
          </a:xfrm>
          <a:prstGeom prst="rect">
            <a:avLst/>
          </a:prstGeom>
        </p:spPr>
        <p:txBody>
          <a:bodyPr wrap="none">
            <a:spAutoFit/>
          </a:bodyPr>
          <a:lstStyle/>
          <a:p>
            <a:r>
              <a:rPr lang="en-US" dirty="0">
                <a:solidFill>
                  <a:srgbClr val="004065"/>
                </a:solidFill>
              </a:rPr>
              <a:t>Screening</a:t>
            </a:r>
          </a:p>
        </p:txBody>
      </p:sp>
      <p:sp>
        <p:nvSpPr>
          <p:cNvPr id="10" name="Rectangle 9"/>
          <p:cNvSpPr/>
          <p:nvPr/>
        </p:nvSpPr>
        <p:spPr>
          <a:xfrm>
            <a:off x="3572956" y="5726668"/>
            <a:ext cx="1227644" cy="369332"/>
          </a:xfrm>
          <a:prstGeom prst="rect">
            <a:avLst/>
          </a:prstGeom>
        </p:spPr>
        <p:txBody>
          <a:bodyPr wrap="none">
            <a:spAutoFit/>
          </a:bodyPr>
          <a:lstStyle/>
          <a:p>
            <a:r>
              <a:rPr lang="en-US" dirty="0">
                <a:solidFill>
                  <a:srgbClr val="004065"/>
                </a:solidFill>
              </a:rPr>
              <a:t>Treatment</a:t>
            </a:r>
          </a:p>
        </p:txBody>
      </p:sp>
      <p:sp>
        <p:nvSpPr>
          <p:cNvPr id="11" name="Rectangle 10"/>
          <p:cNvSpPr/>
          <p:nvPr/>
        </p:nvSpPr>
        <p:spPr>
          <a:xfrm>
            <a:off x="5311136" y="2173248"/>
            <a:ext cx="2018501" cy="369332"/>
          </a:xfrm>
          <a:prstGeom prst="rect">
            <a:avLst/>
          </a:prstGeom>
        </p:spPr>
        <p:txBody>
          <a:bodyPr wrap="none">
            <a:spAutoFit/>
          </a:bodyPr>
          <a:lstStyle/>
          <a:p>
            <a:r>
              <a:rPr lang="en-US" dirty="0">
                <a:solidFill>
                  <a:srgbClr val="004065"/>
                </a:solidFill>
              </a:rPr>
              <a:t>Survivorship Care</a:t>
            </a:r>
          </a:p>
        </p:txBody>
      </p:sp>
      <p:cxnSp>
        <p:nvCxnSpPr>
          <p:cNvPr id="14" name="Straight Connector 13"/>
          <p:cNvCxnSpPr/>
          <p:nvPr/>
        </p:nvCxnSpPr>
        <p:spPr>
          <a:xfrm>
            <a:off x="1219200" y="4152900"/>
            <a:ext cx="6096000" cy="0"/>
          </a:xfrm>
          <a:prstGeom prst="line">
            <a:avLst/>
          </a:prstGeom>
          <a:ln w="73025">
            <a:solidFill>
              <a:srgbClr val="004065"/>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4187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266942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334" y="2852191"/>
            <a:ext cx="4419600" cy="3314700"/>
          </a:xfrm>
          <a:prstGeom prst="rect">
            <a:avLst/>
          </a:prstGeom>
        </p:spPr>
      </p:pic>
      <p:sp>
        <p:nvSpPr>
          <p:cNvPr id="2" name="Title 1"/>
          <p:cNvSpPr>
            <a:spLocks noGrp="1"/>
          </p:cNvSpPr>
          <p:nvPr>
            <p:ph type="title"/>
          </p:nvPr>
        </p:nvSpPr>
        <p:spPr/>
        <p:txBody>
          <a:bodyPr>
            <a:normAutofit fontScale="90000"/>
          </a:bodyPr>
          <a:lstStyle/>
          <a:p>
            <a:r>
              <a:rPr lang="en-US" dirty="0">
                <a:solidFill>
                  <a:srgbClr val="004065"/>
                </a:solidFill>
              </a:rPr>
              <a:t>Importance of Intersectionality in Health</a:t>
            </a:r>
            <a:endParaRPr lang="en-US" dirty="0">
              <a:solidFill>
                <a:srgbClr val="FF0000"/>
              </a:solidFill>
            </a:endParaRPr>
          </a:p>
        </p:txBody>
      </p:sp>
      <p:sp>
        <p:nvSpPr>
          <p:cNvPr id="3" name="Content Placeholder 2"/>
          <p:cNvSpPr>
            <a:spLocks noGrp="1"/>
          </p:cNvSpPr>
          <p:nvPr>
            <p:ph idx="1"/>
          </p:nvPr>
        </p:nvSpPr>
        <p:spPr>
          <a:xfrm>
            <a:off x="457200" y="2067841"/>
            <a:ext cx="8229600" cy="4038599"/>
          </a:xfrm>
        </p:spPr>
        <p:txBody>
          <a:bodyPr>
            <a:normAutofit/>
          </a:bodyPr>
          <a:lstStyle/>
          <a:p>
            <a:pPr marL="0" indent="0">
              <a:buNone/>
            </a:pPr>
            <a:endParaRPr lang="en-US" dirty="0">
              <a:solidFill>
                <a:srgbClr val="004065"/>
              </a:solidFill>
            </a:endParaRPr>
          </a:p>
          <a:p>
            <a:pPr marL="0" indent="0">
              <a:buNone/>
            </a:pPr>
            <a:endParaRPr lang="en-US" dirty="0">
              <a:solidFill>
                <a:srgbClr val="004065"/>
              </a:solidFill>
            </a:endParaRPr>
          </a:p>
          <a:p>
            <a:pPr marL="0" indent="0">
              <a:buNone/>
            </a:pPr>
            <a:endParaRPr lang="en-US" dirty="0">
              <a:solidFill>
                <a:srgbClr val="004065"/>
              </a:solidFill>
            </a:endParaRPr>
          </a:p>
          <a:p>
            <a:pPr marL="0" indent="0">
              <a:buNone/>
            </a:pPr>
            <a:endParaRPr lang="en-US" dirty="0">
              <a:solidFill>
                <a:srgbClr val="004065"/>
              </a:solidFill>
            </a:endParaRPr>
          </a:p>
          <a:p>
            <a:pPr marL="0" indent="0">
              <a:buNone/>
            </a:pPr>
            <a:endParaRPr lang="en-US" dirty="0">
              <a:solidFill>
                <a:srgbClr val="004065"/>
              </a:solidFill>
            </a:endParaRPr>
          </a:p>
          <a:p>
            <a:pPr marL="0" indent="0">
              <a:buNone/>
            </a:pPr>
            <a:endParaRPr lang="en-US" sz="2000" kern="1200" dirty="0">
              <a:solidFill>
                <a:srgbClr val="004065"/>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732" y="1477611"/>
            <a:ext cx="1962668" cy="2713389"/>
          </a:xfrm>
          <a:prstGeom prst="rect">
            <a:avLst/>
          </a:prstGeom>
        </p:spPr>
      </p:pic>
      <p:sp>
        <p:nvSpPr>
          <p:cNvPr id="6" name="TextBox 5"/>
          <p:cNvSpPr txBox="1"/>
          <p:nvPr/>
        </p:nvSpPr>
        <p:spPr>
          <a:xfrm>
            <a:off x="316367" y="3873480"/>
            <a:ext cx="3091405" cy="1785104"/>
          </a:xfrm>
          <a:prstGeom prst="rect">
            <a:avLst/>
          </a:prstGeom>
          <a:noFill/>
        </p:spPr>
        <p:txBody>
          <a:bodyPr wrap="square" rtlCol="0">
            <a:spAutoFit/>
          </a:bodyPr>
          <a:lstStyle/>
          <a:p>
            <a:r>
              <a:rPr lang="en-US" sz="2200" dirty="0">
                <a:solidFill>
                  <a:srgbClr val="004065"/>
                </a:solidFill>
              </a:rPr>
              <a:t>Approach each patient interaction with understanding of and sensitivity to </a:t>
            </a:r>
            <a:r>
              <a:rPr lang="en-US" sz="2200" b="1" i="1" dirty="0">
                <a:solidFill>
                  <a:srgbClr val="0096D6"/>
                </a:solidFill>
              </a:rPr>
              <a:t>all</a:t>
            </a:r>
            <a:r>
              <a:rPr lang="en-US" sz="2200" i="1" dirty="0">
                <a:solidFill>
                  <a:srgbClr val="004065"/>
                </a:solidFill>
              </a:rPr>
              <a:t> </a:t>
            </a:r>
            <a:r>
              <a:rPr lang="en-US" sz="2200" dirty="0">
                <a:solidFill>
                  <a:srgbClr val="004065"/>
                </a:solidFill>
              </a:rPr>
              <a:t>identities</a:t>
            </a:r>
          </a:p>
        </p:txBody>
      </p:sp>
      <p:cxnSp>
        <p:nvCxnSpPr>
          <p:cNvPr id="12" name="Straight Arrow Connector 11"/>
          <p:cNvCxnSpPr/>
          <p:nvPr/>
        </p:nvCxnSpPr>
        <p:spPr>
          <a:xfrm>
            <a:off x="3810000" y="4939739"/>
            <a:ext cx="762000" cy="0"/>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63305" y="4924792"/>
            <a:ext cx="762000" cy="0"/>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475" t="-5619" r="11682"/>
          <a:stretch/>
        </p:blipFill>
        <p:spPr>
          <a:xfrm>
            <a:off x="5123263" y="4577630"/>
            <a:ext cx="717259" cy="654260"/>
          </a:xfrm>
          <a:prstGeom prst="flowChartConnector">
            <a:avLst/>
          </a:prstGeom>
        </p:spPr>
      </p:pic>
      <p:sp>
        <p:nvSpPr>
          <p:cNvPr id="13" name="Oval 12"/>
          <p:cNvSpPr/>
          <p:nvPr/>
        </p:nvSpPr>
        <p:spPr>
          <a:xfrm>
            <a:off x="5003473" y="4509541"/>
            <a:ext cx="902936" cy="818526"/>
          </a:xfrm>
          <a:prstGeom prst="ellipse">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80479" y="4509541"/>
            <a:ext cx="902936" cy="818526"/>
          </a:xfrm>
          <a:prstGeom prst="ellipse">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5000" t="3333" r="10000"/>
          <a:stretch/>
        </p:blipFill>
        <p:spPr>
          <a:xfrm>
            <a:off x="7582201" y="4645917"/>
            <a:ext cx="542888" cy="545774"/>
          </a:xfrm>
          <a:prstGeom prst="rect">
            <a:avLst/>
          </a:prstGeom>
        </p:spPr>
      </p:pic>
      <p:sp>
        <p:nvSpPr>
          <p:cNvPr id="18" name="Rounded Rectangle 17"/>
          <p:cNvSpPr/>
          <p:nvPr/>
        </p:nvSpPr>
        <p:spPr>
          <a:xfrm>
            <a:off x="4287139" y="5253018"/>
            <a:ext cx="2204991" cy="811133"/>
          </a:xfrm>
          <a:prstGeom prst="roundRect">
            <a:avLst/>
          </a:prstGeom>
          <a:solidFill>
            <a:srgbClr val="00406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Strong healing relationships</a:t>
            </a:r>
          </a:p>
        </p:txBody>
      </p:sp>
      <p:sp>
        <p:nvSpPr>
          <p:cNvPr id="21" name="Rounded Rectangle 20"/>
          <p:cNvSpPr/>
          <p:nvPr/>
        </p:nvSpPr>
        <p:spPr>
          <a:xfrm>
            <a:off x="6801478" y="5232729"/>
            <a:ext cx="2104333" cy="811133"/>
          </a:xfrm>
          <a:prstGeom prst="roundRect">
            <a:avLst/>
          </a:prstGeom>
          <a:solidFill>
            <a:srgbClr val="00406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Improved health outcomes</a:t>
            </a:r>
          </a:p>
        </p:txBody>
      </p:sp>
    </p:spTree>
    <p:extLst>
      <p:ext uri="{BB962C8B-B14F-4D97-AF65-F5344CB8AC3E}">
        <p14:creationId xmlns:p14="http://schemas.microsoft.com/office/powerpoint/2010/main" val="7633596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40029"/>
            <a:ext cx="8229600" cy="642937"/>
          </a:xfrm>
        </p:spPr>
        <p:txBody>
          <a:bodyPr>
            <a:normAutofit/>
          </a:bodyPr>
          <a:lstStyle/>
          <a:p>
            <a:r>
              <a:rPr lang="en-US" sz="3200" i="1" dirty="0">
                <a:solidFill>
                  <a:srgbClr val="004065"/>
                </a:solidFill>
              </a:rPr>
              <a:t>To Treat Me, You Have to Know Who I am</a:t>
            </a:r>
          </a:p>
        </p:txBody>
      </p:sp>
      <p:sp>
        <p:nvSpPr>
          <p:cNvPr id="7" name="Title 1"/>
          <p:cNvSpPr txBox="1">
            <a:spLocks/>
          </p:cNvSpPr>
          <p:nvPr/>
        </p:nvSpPr>
        <p:spPr bwMode="auto">
          <a:xfrm>
            <a:off x="342900" y="1295400"/>
            <a:ext cx="5791200" cy="547246"/>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r>
              <a:rPr lang="en-US" sz="1800" i="1" kern="0" dirty="0">
                <a:solidFill>
                  <a:srgbClr val="004065"/>
                </a:solidFill>
              </a:rPr>
              <a:t>National LGBT Cancer Network</a:t>
            </a:r>
          </a:p>
        </p:txBody>
      </p:sp>
      <p:sp>
        <p:nvSpPr>
          <p:cNvPr id="8" name="Rectangle 7"/>
          <p:cNvSpPr/>
          <p:nvPr/>
        </p:nvSpPr>
        <p:spPr>
          <a:xfrm>
            <a:off x="647700" y="2074851"/>
            <a:ext cx="7391400" cy="646331"/>
          </a:xfrm>
          <a:prstGeom prst="rect">
            <a:avLst/>
          </a:prstGeom>
        </p:spPr>
        <p:txBody>
          <a:bodyPr wrap="square">
            <a:spAutoFit/>
          </a:bodyPr>
          <a:lstStyle/>
          <a:p>
            <a:r>
              <a:rPr lang="en-US" dirty="0">
                <a:solidFill>
                  <a:srgbClr val="004065"/>
                </a:solidFill>
                <a:latin typeface="YouTube Noto"/>
              </a:rPr>
              <a:t>Reexamining LGBT Healthcare: </a:t>
            </a:r>
            <a:r>
              <a:rPr lang="en-US" u="sng" dirty="0">
                <a:hlinkClick r:id="rId3"/>
              </a:rPr>
              <a:t>https://www.youtube.com/watch?v=XqH6GU6TrzI</a:t>
            </a:r>
            <a:r>
              <a:rPr lang="en-US" dirty="0"/>
              <a:t> </a:t>
            </a:r>
            <a:r>
              <a:rPr lang="en-US" dirty="0">
                <a:solidFill>
                  <a:srgbClr val="004065"/>
                </a:solidFill>
                <a:latin typeface="YouTube Noto"/>
              </a:rPr>
              <a:t> </a:t>
            </a:r>
          </a:p>
        </p:txBody>
      </p:sp>
      <p:sp>
        <p:nvSpPr>
          <p:cNvPr id="3" name="Rectangle 2"/>
          <p:cNvSpPr/>
          <p:nvPr/>
        </p:nvSpPr>
        <p:spPr>
          <a:xfrm>
            <a:off x="230459" y="6400800"/>
            <a:ext cx="4572000" cy="246221"/>
          </a:xfrm>
          <a:prstGeom prst="rect">
            <a:avLst/>
          </a:prstGeom>
        </p:spPr>
        <p:txBody>
          <a:bodyPr>
            <a:spAutoFit/>
          </a:bodyPr>
          <a:lstStyle/>
          <a:p>
            <a:r>
              <a:rPr lang="en-US" sz="1000" dirty="0">
                <a:solidFill>
                  <a:schemeClr val="bg1">
                    <a:lumMod val="50000"/>
                  </a:schemeClr>
                </a:solidFill>
              </a:rPr>
              <a:t>National LGBT Cancer Network, 2010. </a:t>
            </a:r>
            <a:endParaRPr lang="en-US" sz="1000" dirty="0">
              <a:solidFill>
                <a:schemeClr val="bg1">
                  <a:lumMod val="50000"/>
                </a:schemeClr>
              </a:solidFill>
              <a:latin typeface="YouTube Noto"/>
            </a:endParaRPr>
          </a:p>
        </p:txBody>
      </p:sp>
    </p:spTree>
    <p:extLst>
      <p:ext uri="{BB962C8B-B14F-4D97-AF65-F5344CB8AC3E}">
        <p14:creationId xmlns:p14="http://schemas.microsoft.com/office/powerpoint/2010/main" val="1163700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552" y="1377953"/>
            <a:ext cx="3814784" cy="2861088"/>
          </a:xfrm>
          <a:prstGeom prst="rect">
            <a:avLst/>
          </a:prstGeom>
        </p:spPr>
      </p:pic>
      <p:sp>
        <p:nvSpPr>
          <p:cNvPr id="22" name="Rounded Rectangle 21"/>
          <p:cNvSpPr/>
          <p:nvPr/>
        </p:nvSpPr>
        <p:spPr>
          <a:xfrm>
            <a:off x="1752600" y="5032166"/>
            <a:ext cx="6705600" cy="880394"/>
          </a:xfrm>
          <a:prstGeom prst="roundRect">
            <a:avLst/>
          </a:prstGeom>
          <a:no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2"/>
            <a:ext cx="8229600" cy="806486"/>
          </a:xfrm>
        </p:spPr>
        <p:txBody>
          <a:bodyPr/>
          <a:lstStyle/>
          <a:p>
            <a:r>
              <a:rPr lang="en-US" dirty="0">
                <a:solidFill>
                  <a:srgbClr val="004065"/>
                </a:solidFill>
              </a:rPr>
              <a:t>Physician Referrals</a:t>
            </a:r>
          </a:p>
        </p:txBody>
      </p:sp>
      <p:cxnSp>
        <p:nvCxnSpPr>
          <p:cNvPr id="9" name="Straight Arrow Connector 8"/>
          <p:cNvCxnSpPr/>
          <p:nvPr/>
        </p:nvCxnSpPr>
        <p:spPr>
          <a:xfrm flipH="1">
            <a:off x="2286000" y="2915610"/>
            <a:ext cx="1524000" cy="0"/>
          </a:xfrm>
          <a:prstGeom prst="straightConnector1">
            <a:avLst/>
          </a:prstGeom>
          <a:ln w="38100">
            <a:solidFill>
              <a:srgbClr val="0096D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85464" y="3505200"/>
            <a:ext cx="1143000" cy="3313"/>
          </a:xfrm>
          <a:prstGeom prst="straightConnector1">
            <a:avLst/>
          </a:prstGeom>
          <a:ln w="38100">
            <a:solidFill>
              <a:srgbClr val="FFC82E"/>
            </a:solidFill>
            <a:tailEnd type="non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715000" y="2519048"/>
            <a:ext cx="2989193" cy="2116556"/>
          </a:xfrm>
          <a:prstGeom prst="roundRect">
            <a:avLst/>
          </a:prstGeom>
          <a:solidFill>
            <a:schemeClr val="bg1"/>
          </a:solidFill>
          <a:ln w="34925">
            <a:solidFill>
              <a:srgbClr val="FFC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Only 		said their doctor or any health care professional had ever talked to them about participation in research</a:t>
            </a:r>
          </a:p>
        </p:txBody>
      </p:sp>
      <p:sp>
        <p:nvSpPr>
          <p:cNvPr id="18" name="TextBox 17"/>
          <p:cNvSpPr txBox="1"/>
          <p:nvPr/>
        </p:nvSpPr>
        <p:spPr>
          <a:xfrm>
            <a:off x="6629400" y="2432794"/>
            <a:ext cx="1006838" cy="553998"/>
          </a:xfrm>
          <a:prstGeom prst="rect">
            <a:avLst/>
          </a:prstGeom>
          <a:noFill/>
        </p:spPr>
        <p:txBody>
          <a:bodyPr wrap="square" rtlCol="0">
            <a:spAutoFit/>
          </a:bodyPr>
          <a:lstStyle/>
          <a:p>
            <a:r>
              <a:rPr lang="en-US" sz="3000" dirty="0">
                <a:solidFill>
                  <a:srgbClr val="FFC000"/>
                </a:solidFill>
              </a:rPr>
              <a:t>20%</a:t>
            </a:r>
          </a:p>
        </p:txBody>
      </p:sp>
      <p:sp>
        <p:nvSpPr>
          <p:cNvPr id="19" name="Rounded Rectangle 18"/>
          <p:cNvSpPr/>
          <p:nvPr/>
        </p:nvSpPr>
        <p:spPr>
          <a:xfrm>
            <a:off x="564511" y="2361612"/>
            <a:ext cx="2227193" cy="2091827"/>
          </a:xfrm>
          <a:prstGeom prst="roundRect">
            <a:avLst/>
          </a:prstGeom>
          <a:solidFill>
            <a:schemeClr val="bg1"/>
          </a:solidFill>
          <a:ln w="3492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	would likely participate in a clinical trial if their doctor recommended it</a:t>
            </a:r>
          </a:p>
        </p:txBody>
      </p:sp>
      <p:sp>
        <p:nvSpPr>
          <p:cNvPr id="20" name="TextBox 19"/>
          <p:cNvSpPr txBox="1"/>
          <p:nvPr/>
        </p:nvSpPr>
        <p:spPr>
          <a:xfrm>
            <a:off x="745762" y="2361612"/>
            <a:ext cx="1101586" cy="553998"/>
          </a:xfrm>
          <a:prstGeom prst="rect">
            <a:avLst/>
          </a:prstGeom>
          <a:noFill/>
        </p:spPr>
        <p:txBody>
          <a:bodyPr wrap="square" rtlCol="0">
            <a:spAutoFit/>
          </a:bodyPr>
          <a:lstStyle/>
          <a:p>
            <a:r>
              <a:rPr lang="en-US" sz="3000" dirty="0">
                <a:solidFill>
                  <a:srgbClr val="0096D6"/>
                </a:solidFill>
              </a:rPr>
              <a:t>66%</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11" y="4848754"/>
            <a:ext cx="1174489" cy="1247218"/>
          </a:xfrm>
          <a:prstGeom prst="rect">
            <a:avLst/>
          </a:prstGeom>
        </p:spPr>
      </p:pic>
      <p:sp>
        <p:nvSpPr>
          <p:cNvPr id="23" name="TextBox 22"/>
          <p:cNvSpPr txBox="1"/>
          <p:nvPr/>
        </p:nvSpPr>
        <p:spPr>
          <a:xfrm>
            <a:off x="1992200" y="5118420"/>
            <a:ext cx="6427675" cy="707886"/>
          </a:xfrm>
          <a:prstGeom prst="rect">
            <a:avLst/>
          </a:prstGeom>
          <a:noFill/>
        </p:spPr>
        <p:txBody>
          <a:bodyPr wrap="square" rtlCol="0">
            <a:spAutoFit/>
          </a:bodyPr>
          <a:lstStyle/>
          <a:p>
            <a:r>
              <a:rPr lang="en-US" sz="2000" dirty="0">
                <a:solidFill>
                  <a:srgbClr val="004065"/>
                </a:solidFill>
              </a:rPr>
              <a:t>All types of health care professionals can engage patients in conversations about research opportunities</a:t>
            </a:r>
          </a:p>
        </p:txBody>
      </p:sp>
      <p:sp>
        <p:nvSpPr>
          <p:cNvPr id="14" name="Rectangle 13"/>
          <p:cNvSpPr/>
          <p:nvPr/>
        </p:nvSpPr>
        <p:spPr>
          <a:xfrm>
            <a:off x="353900" y="6279356"/>
            <a:ext cx="3276600" cy="246221"/>
          </a:xfrm>
          <a:prstGeom prst="rect">
            <a:avLst/>
          </a:prstGeom>
        </p:spPr>
        <p:txBody>
          <a:bodyPr wrap="square">
            <a:spAutoFit/>
          </a:bodyPr>
          <a:lstStyle/>
          <a:p>
            <a:r>
              <a:rPr lang="en-US" sz="1000" dirty="0" err="1">
                <a:solidFill>
                  <a:schemeClr val="bg1">
                    <a:lumMod val="50000"/>
                  </a:schemeClr>
                </a:solidFill>
              </a:rPr>
              <a:t>Research!America</a:t>
            </a:r>
            <a:r>
              <a:rPr lang="en-US" sz="1000" dirty="0">
                <a:solidFill>
                  <a:schemeClr val="bg1">
                    <a:lumMod val="50000"/>
                  </a:schemeClr>
                </a:solidFill>
              </a:rPr>
              <a:t>, 2013.</a:t>
            </a:r>
          </a:p>
        </p:txBody>
      </p:sp>
    </p:spTree>
    <p:extLst>
      <p:ext uri="{BB962C8B-B14F-4D97-AF65-F5344CB8AC3E}">
        <p14:creationId xmlns:p14="http://schemas.microsoft.com/office/powerpoint/2010/main" val="34025330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rgbClr val="004065"/>
                </a:solidFill>
              </a:rPr>
              <a:t>To Treat Me, You Have to Know Who I am</a:t>
            </a:r>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169505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25949"/>
            <a:ext cx="8229600" cy="844297"/>
          </a:xfrm>
        </p:spPr>
        <p:txBody>
          <a:bodyPr>
            <a:normAutofit fontScale="90000"/>
          </a:bodyPr>
          <a:lstStyle/>
          <a:p>
            <a:r>
              <a:rPr lang="en-US" dirty="0">
                <a:solidFill>
                  <a:srgbClr val="004065"/>
                </a:solidFill>
              </a:rPr>
              <a:t>Intersectionality in Shared Decision-Making</a:t>
            </a:r>
          </a:p>
        </p:txBody>
      </p:sp>
      <p:sp>
        <p:nvSpPr>
          <p:cNvPr id="4" name="Text Placeholder 3"/>
          <p:cNvSpPr>
            <a:spLocks noGrp="1"/>
          </p:cNvSpPr>
          <p:nvPr>
            <p:ph type="body" sz="quarter" idx="10"/>
          </p:nvPr>
        </p:nvSpPr>
        <p:spPr>
          <a:xfrm>
            <a:off x="457200" y="6324600"/>
            <a:ext cx="4114800" cy="381000"/>
          </a:xfrm>
        </p:spPr>
        <p:txBody>
          <a:bodyPr/>
          <a:lstStyle/>
          <a:p>
            <a:r>
              <a:rPr lang="en-US" sz="800" i="0" dirty="0">
                <a:solidFill>
                  <a:schemeClr val="bg1">
                    <a:lumMod val="50000"/>
                  </a:schemeClr>
                </a:solidFill>
              </a:rPr>
              <a:t>Peek et al. (2016). Development of a conceptual framework for understanding shared decision making among African-American LGBT patients and their clinicians. Journal of General Internal Medicine, 31(6), 677-87. With permission of Springer.</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288" t="45731" r="62971" b="5267"/>
          <a:stretch/>
        </p:blipFill>
        <p:spPr>
          <a:xfrm>
            <a:off x="1371600" y="1840698"/>
            <a:ext cx="6629400" cy="4431816"/>
          </a:xfrm>
          <a:prstGeom prst="rect">
            <a:avLst/>
          </a:prstGeom>
        </p:spPr>
      </p:pic>
    </p:spTree>
    <p:extLst>
      <p:ext uri="{BB962C8B-B14F-4D97-AF65-F5344CB8AC3E}">
        <p14:creationId xmlns:p14="http://schemas.microsoft.com/office/powerpoint/2010/main" val="13048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2528" t="12282" r="62731" b="6902"/>
          <a:stretch/>
        </p:blipFill>
        <p:spPr>
          <a:xfrm>
            <a:off x="2176465" y="762001"/>
            <a:ext cx="4791070" cy="5282266"/>
          </a:xfrm>
        </p:spPr>
      </p:pic>
      <p:sp>
        <p:nvSpPr>
          <p:cNvPr id="6" name="Text Placeholder 3"/>
          <p:cNvSpPr>
            <a:spLocks noGrp="1"/>
          </p:cNvSpPr>
          <p:nvPr>
            <p:ph type="body" sz="quarter" idx="10"/>
          </p:nvPr>
        </p:nvSpPr>
        <p:spPr>
          <a:xfrm>
            <a:off x="457200" y="6248400"/>
            <a:ext cx="4495800" cy="381000"/>
          </a:xfrm>
        </p:spPr>
        <p:txBody>
          <a:bodyPr/>
          <a:lstStyle/>
          <a:p>
            <a:r>
              <a:rPr lang="en-US" sz="800" i="0" dirty="0">
                <a:solidFill>
                  <a:schemeClr val="bg1">
                    <a:lumMod val="50000"/>
                  </a:schemeClr>
                </a:solidFill>
              </a:rPr>
              <a:t>Peek et al. (2016). Development of a conceptual framework for understanding shared decision making among African-American LGBT patients and their clinicians. Journal of General Internal Medicine, 31(6), 677-87. With permission of Springer.</a:t>
            </a:r>
          </a:p>
        </p:txBody>
      </p:sp>
    </p:spTree>
    <p:extLst>
      <p:ext uri="{BB962C8B-B14F-4D97-AF65-F5344CB8AC3E}">
        <p14:creationId xmlns:p14="http://schemas.microsoft.com/office/powerpoint/2010/main" val="24465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990600"/>
            <a:ext cx="6324600" cy="4214848"/>
          </a:xfrm>
          <a:prstGeom prst="roundRect">
            <a:avLst/>
          </a:prstGeom>
        </p:spPr>
      </p:pic>
      <p:sp>
        <p:nvSpPr>
          <p:cNvPr id="5" name="Text Placeholder 3"/>
          <p:cNvSpPr>
            <a:spLocks noGrp="1"/>
          </p:cNvSpPr>
          <p:nvPr>
            <p:ph type="body" sz="quarter" idx="10"/>
          </p:nvPr>
        </p:nvSpPr>
        <p:spPr>
          <a:xfrm>
            <a:off x="228600" y="6218663"/>
            <a:ext cx="5562600" cy="381000"/>
          </a:xfrm>
        </p:spPr>
        <p:txBody>
          <a:bodyPr/>
          <a:lstStyle/>
          <a:p>
            <a:r>
              <a:rPr lang="en-US" sz="1000" i="0" dirty="0">
                <a:solidFill>
                  <a:schemeClr val="bg1">
                    <a:lumMod val="50000"/>
                  </a:schemeClr>
                </a:solidFill>
              </a:rPr>
              <a:t>Peek et al., 2016. </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513" r="18770" b="908"/>
          <a:stretch/>
        </p:blipFill>
        <p:spPr>
          <a:xfrm>
            <a:off x="762000" y="4002142"/>
            <a:ext cx="1981200" cy="1941458"/>
          </a:xfrm>
          <a:prstGeom prst="flowChartConnector">
            <a:avLst/>
          </a:prstGeom>
          <a:ln w="76200">
            <a:solidFill>
              <a:srgbClr val="004065"/>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54444"/>
          <a:stretch/>
        </p:blipFill>
        <p:spPr>
          <a:xfrm>
            <a:off x="4572000" y="4666407"/>
            <a:ext cx="4013529" cy="1371289"/>
          </a:xfrm>
          <a:prstGeom prst="roundRect">
            <a:avLst/>
          </a:prstGeom>
        </p:spPr>
      </p:pic>
    </p:spTree>
    <p:extLst>
      <p:ext uri="{BB962C8B-B14F-4D97-AF65-F5344CB8AC3E}">
        <p14:creationId xmlns:p14="http://schemas.microsoft.com/office/powerpoint/2010/main" val="2029637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normAutofit fontScale="90000"/>
          </a:bodyPr>
          <a:lstStyle/>
          <a:p>
            <a:r>
              <a:rPr lang="en-US" dirty="0">
                <a:solidFill>
                  <a:srgbClr val="004065"/>
                </a:solidFill>
              </a:rPr>
              <a:t>Shared Decision-Making Strategies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1501902"/>
            <a:ext cx="6172200" cy="4718382"/>
          </a:xfrm>
          <a:prstGeom prst="rect">
            <a:avLst/>
          </a:prstGeom>
        </p:spPr>
      </p:pic>
      <p:sp>
        <p:nvSpPr>
          <p:cNvPr id="4" name="Text Placeholder 3"/>
          <p:cNvSpPr>
            <a:spLocks noGrp="1"/>
          </p:cNvSpPr>
          <p:nvPr>
            <p:ph type="body" sz="quarter" idx="10"/>
          </p:nvPr>
        </p:nvSpPr>
        <p:spPr>
          <a:xfrm>
            <a:off x="228600" y="6372684"/>
            <a:ext cx="5562600" cy="866316"/>
          </a:xfrm>
        </p:spPr>
        <p:txBody>
          <a:bodyPr/>
          <a:lstStyle/>
          <a:p>
            <a:r>
              <a:rPr lang="en-US" sz="800" i="0" kern="1200" dirty="0" err="1">
                <a:solidFill>
                  <a:schemeClr val="bg1">
                    <a:lumMod val="50000"/>
                  </a:schemeClr>
                </a:solidFill>
              </a:rPr>
              <a:t>DeMeester</a:t>
            </a:r>
            <a:r>
              <a:rPr lang="en-US" sz="800" i="0" kern="1200" dirty="0">
                <a:solidFill>
                  <a:schemeClr val="bg1">
                    <a:lumMod val="50000"/>
                  </a:schemeClr>
                </a:solidFill>
              </a:rPr>
              <a:t>, Lopez, Moore, Cook, &amp; Chin. (</a:t>
            </a:r>
            <a:r>
              <a:rPr lang="en-US" sz="800" i="0" dirty="0">
                <a:solidFill>
                  <a:schemeClr val="bg1">
                    <a:lumMod val="50000"/>
                  </a:schemeClr>
                </a:solidFill>
              </a:rPr>
              <a:t>2016). A model of context and shared decision making: Application to LGBT racial and ethnic minority patients. Journal of General Internal Medicine, 31(6), 651-62. With permission of Springer.</a:t>
            </a:r>
          </a:p>
        </p:txBody>
      </p:sp>
    </p:spTree>
    <p:extLst>
      <p:ext uri="{BB962C8B-B14F-4D97-AF65-F5344CB8AC3E}">
        <p14:creationId xmlns:p14="http://schemas.microsoft.com/office/powerpoint/2010/main" val="40704978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371600"/>
            <a:ext cx="6058486" cy="4038600"/>
          </a:xfrm>
        </p:spPr>
      </p:pic>
      <p:sp>
        <p:nvSpPr>
          <p:cNvPr id="5" name="Text Placeholder 3"/>
          <p:cNvSpPr>
            <a:spLocks noGrp="1"/>
          </p:cNvSpPr>
          <p:nvPr>
            <p:ph type="body" sz="quarter" idx="10"/>
          </p:nvPr>
        </p:nvSpPr>
        <p:spPr>
          <a:xfrm>
            <a:off x="228600" y="6248400"/>
            <a:ext cx="5562600" cy="381000"/>
          </a:xfrm>
        </p:spPr>
        <p:txBody>
          <a:bodyPr/>
          <a:lstStyle/>
          <a:p>
            <a:r>
              <a:rPr lang="en-US" sz="1000" i="0" kern="1200" dirty="0" err="1">
                <a:solidFill>
                  <a:schemeClr val="bg1">
                    <a:lumMod val="50000"/>
                  </a:schemeClr>
                </a:solidFill>
              </a:rPr>
              <a:t>DeMeester</a:t>
            </a:r>
            <a:r>
              <a:rPr lang="en-US" sz="1000" i="0" kern="1200" dirty="0">
                <a:solidFill>
                  <a:schemeClr val="bg1">
                    <a:lumMod val="50000"/>
                  </a:schemeClr>
                </a:solidFill>
              </a:rPr>
              <a:t>, Lopez, Moore, Cook, &amp; Chin, 2016.</a:t>
            </a:r>
          </a:p>
          <a:p>
            <a:endParaRPr lang="en-US" sz="1000" i="0" dirty="0">
              <a:solidFill>
                <a:schemeClr val="bg1">
                  <a:lumMod val="50000"/>
                </a:schemeClr>
              </a:solidFill>
            </a:endParaRPr>
          </a:p>
        </p:txBody>
      </p:sp>
    </p:spTree>
    <p:extLst>
      <p:ext uri="{BB962C8B-B14F-4D97-AF65-F5344CB8AC3E}">
        <p14:creationId xmlns:p14="http://schemas.microsoft.com/office/powerpoint/2010/main" val="29633103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228600" y="6248400"/>
            <a:ext cx="5562600" cy="381000"/>
          </a:xfrm>
        </p:spPr>
        <p:txBody>
          <a:bodyPr/>
          <a:lstStyle/>
          <a:p>
            <a:r>
              <a:rPr lang="en-US" sz="1000" i="0" kern="1200" dirty="0" err="1">
                <a:solidFill>
                  <a:schemeClr val="bg1">
                    <a:lumMod val="50000"/>
                  </a:schemeClr>
                </a:solidFill>
              </a:rPr>
              <a:t>DeMeester</a:t>
            </a:r>
            <a:r>
              <a:rPr lang="en-US" sz="1000" i="0" kern="1200" dirty="0">
                <a:solidFill>
                  <a:schemeClr val="bg1">
                    <a:lumMod val="50000"/>
                  </a:schemeClr>
                </a:solidFill>
              </a:rPr>
              <a:t>, Lopez, Moore, Cook, &amp; Chin, 2016; </a:t>
            </a:r>
          </a:p>
          <a:p>
            <a:endParaRPr lang="en-US" sz="1000" i="0" dirty="0">
              <a:solidFill>
                <a:schemeClr val="bg1">
                  <a:lumMod val="5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371600"/>
            <a:ext cx="6057015" cy="4040414"/>
          </a:xfrm>
          <a:prstGeom prst="rect">
            <a:avLst/>
          </a:prstGeom>
        </p:spPr>
      </p:pic>
    </p:spTree>
    <p:extLst>
      <p:ext uri="{BB962C8B-B14F-4D97-AF65-F5344CB8AC3E}">
        <p14:creationId xmlns:p14="http://schemas.microsoft.com/office/powerpoint/2010/main" val="28916156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5992"/>
            <a:ext cx="4876800" cy="4038599"/>
          </a:xfrm>
        </p:spPr>
        <p:txBody>
          <a:bodyPr/>
          <a:lstStyle/>
          <a:p>
            <a:pPr marL="0" indent="0">
              <a:buNone/>
            </a:pPr>
            <a:r>
              <a:rPr lang="en-US" kern="1200" dirty="0">
                <a:solidFill>
                  <a:srgbClr val="004065"/>
                </a:solidFill>
              </a:rPr>
              <a:t>“So maybe if they had more people of color, more queer…something. Just give me a little hint of something kind of like me. Someone like me. That would be nice.”</a:t>
            </a:r>
          </a:p>
          <a:p>
            <a:pPr marL="0" indent="0">
              <a:buNone/>
            </a:pPr>
            <a:endParaRPr lang="en-US" dirty="0"/>
          </a:p>
        </p:txBody>
      </p:sp>
      <p:sp>
        <p:nvSpPr>
          <p:cNvPr id="6" name="Text Placeholder 3"/>
          <p:cNvSpPr txBox="1">
            <a:spLocks/>
          </p:cNvSpPr>
          <p:nvPr/>
        </p:nvSpPr>
        <p:spPr bwMode="auto">
          <a:xfrm>
            <a:off x="457200" y="6248400"/>
            <a:ext cx="5562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i="0" kern="0" dirty="0" err="1">
                <a:solidFill>
                  <a:schemeClr val="bg1">
                    <a:lumMod val="50000"/>
                  </a:schemeClr>
                </a:solidFill>
              </a:rPr>
              <a:t>Agénor</a:t>
            </a:r>
            <a:r>
              <a:rPr lang="en-US" sz="1000" i="0" kern="0" dirty="0">
                <a:solidFill>
                  <a:schemeClr val="bg1">
                    <a:lumMod val="50000"/>
                  </a:schemeClr>
                </a:solidFill>
              </a:rPr>
              <a:t>, Bailey, Krieger, Austin, &amp; Gottlieb, 2015; National LGBT Health Education Center, </a:t>
            </a:r>
            <a:r>
              <a:rPr lang="en-US" sz="1000" i="0" kern="0" dirty="0" err="1">
                <a:solidFill>
                  <a:schemeClr val="bg1">
                    <a:lumMod val="50000"/>
                  </a:schemeClr>
                </a:solidFill>
              </a:rPr>
              <a:t>n.d.</a:t>
            </a:r>
            <a:endParaRPr lang="en-US" sz="1000" i="0" kern="0" dirty="0">
              <a:solidFill>
                <a:schemeClr val="bg1">
                  <a:lumMod val="50000"/>
                </a:schemeClr>
              </a:solidFill>
            </a:endParaRPr>
          </a:p>
        </p:txBody>
      </p:sp>
      <p:pic>
        <p:nvPicPr>
          <p:cNvPr id="5" name="Picture 2" descr="Image result for do ask do tell fen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992" y="1334372"/>
            <a:ext cx="3508392" cy="454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541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Recap</a:t>
            </a:r>
            <a:endParaRPr lang="en-US" dirty="0">
              <a:solidFill>
                <a:srgbClr val="FF0000"/>
              </a:solidFill>
            </a:endParaRPr>
          </a:p>
        </p:txBody>
      </p:sp>
      <p:sp>
        <p:nvSpPr>
          <p:cNvPr id="4" name="Text Placeholder 3"/>
          <p:cNvSpPr>
            <a:spLocks noGrp="1"/>
          </p:cNvSpPr>
          <p:nvPr>
            <p:ph type="body" sz="quarter" idx="10"/>
          </p:nvPr>
        </p:nvSpPr>
        <p:spPr/>
        <p:txBody>
          <a:bodyPr/>
          <a:lstStyle/>
          <a:p>
            <a:endParaRPr lang="en-US"/>
          </a:p>
        </p:txBody>
      </p:sp>
      <p:sp>
        <p:nvSpPr>
          <p:cNvPr id="3" name="Content Placeholder 2"/>
          <p:cNvSpPr>
            <a:spLocks noGrp="1"/>
          </p:cNvSpPr>
          <p:nvPr>
            <p:ph idx="1"/>
          </p:nvPr>
        </p:nvSpPr>
        <p:spPr/>
        <p:txBody>
          <a:bodyPr/>
          <a:lstStyle/>
          <a:p>
            <a:r>
              <a:rPr lang="en-US" sz="2800" kern="1200" dirty="0">
                <a:solidFill>
                  <a:srgbClr val="004065"/>
                </a:solidFill>
              </a:rPr>
              <a:t>We all have intersecting identities</a:t>
            </a:r>
          </a:p>
          <a:p>
            <a:r>
              <a:rPr lang="en-US" sz="2800" kern="1200" dirty="0">
                <a:solidFill>
                  <a:srgbClr val="004065"/>
                </a:solidFill>
              </a:rPr>
              <a:t>These identities influence how we interact with others</a:t>
            </a:r>
          </a:p>
          <a:p>
            <a:r>
              <a:rPr lang="en-US" sz="2800" kern="1200" dirty="0">
                <a:solidFill>
                  <a:srgbClr val="004065"/>
                </a:solidFill>
              </a:rPr>
              <a:t>Acknowledging the unique identities and experiences each person has is important to address disparities</a:t>
            </a:r>
          </a:p>
          <a:p>
            <a:r>
              <a:rPr lang="en-US" sz="2800" kern="1200" dirty="0">
                <a:solidFill>
                  <a:srgbClr val="004065"/>
                </a:solidFill>
              </a:rPr>
              <a:t>There are strategies to promote shared decision-making that do so</a:t>
            </a:r>
          </a:p>
          <a:p>
            <a:endParaRPr lang="en-US" dirty="0"/>
          </a:p>
        </p:txBody>
      </p:sp>
    </p:spTree>
    <p:extLst>
      <p:ext uri="{BB962C8B-B14F-4D97-AF65-F5344CB8AC3E}">
        <p14:creationId xmlns:p14="http://schemas.microsoft.com/office/powerpoint/2010/main" val="39099690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Conclusion</a:t>
            </a:r>
          </a:p>
        </p:txBody>
      </p:sp>
      <p:sp>
        <p:nvSpPr>
          <p:cNvPr id="3" name="Content Placeholder 2"/>
          <p:cNvSpPr>
            <a:spLocks noGrp="1"/>
          </p:cNvSpPr>
          <p:nvPr>
            <p:ph idx="1"/>
          </p:nvPr>
        </p:nvSpPr>
        <p:spPr>
          <a:xfrm>
            <a:off x="480237" y="1752600"/>
            <a:ext cx="8229600" cy="4038599"/>
          </a:xfrm>
        </p:spPr>
        <p:txBody>
          <a:bodyPr/>
          <a:lstStyle/>
          <a:p>
            <a:pPr marL="0" indent="0">
              <a:buNone/>
            </a:pPr>
            <a:r>
              <a:rPr lang="en-US" dirty="0">
                <a:solidFill>
                  <a:srgbClr val="004065"/>
                </a:solidFill>
              </a:rPr>
              <a:t>In this lesson, you learned to:</a:t>
            </a:r>
          </a:p>
          <a:p>
            <a:pPr lvl="0"/>
            <a:r>
              <a:rPr lang="en-US" dirty="0">
                <a:solidFill>
                  <a:srgbClr val="004065"/>
                </a:solidFill>
              </a:rPr>
              <a:t>Describe how intersectionality influences the patient-provider relationship across the cancer care continuum</a:t>
            </a:r>
          </a:p>
          <a:p>
            <a:pPr lvl="0"/>
            <a:r>
              <a:rPr lang="en-US" dirty="0">
                <a:solidFill>
                  <a:srgbClr val="004065"/>
                </a:solidFill>
              </a:rPr>
              <a:t>Identify interventions to improve shared decision-making that account for intersectionality</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5883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Autofit/>
          </a:bodyPr>
          <a:lstStyle/>
          <a:p>
            <a:r>
              <a:rPr lang="en-US" sz="3600" dirty="0">
                <a:solidFill>
                  <a:srgbClr val="004065"/>
                </a:solidFill>
              </a:rPr>
              <a:t>Patient Involvement in Research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 y="1752600"/>
            <a:ext cx="5181600" cy="3886200"/>
          </a:xfrm>
          <a:prstGeom prst="rect">
            <a:avLst/>
          </a:prstGeom>
        </p:spPr>
      </p:pic>
      <p:cxnSp>
        <p:nvCxnSpPr>
          <p:cNvPr id="6" name="Straight Arrow Connector 5"/>
          <p:cNvCxnSpPr/>
          <p:nvPr/>
        </p:nvCxnSpPr>
        <p:spPr>
          <a:xfrm>
            <a:off x="4267200" y="3581400"/>
            <a:ext cx="990600"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10200" y="2858125"/>
            <a:ext cx="3429000" cy="1446550"/>
          </a:xfrm>
          <a:prstGeom prst="rect">
            <a:avLst/>
          </a:prstGeom>
          <a:solidFill>
            <a:srgbClr val="004065"/>
          </a:solidFill>
        </p:spPr>
        <p:txBody>
          <a:bodyPr wrap="square" rtlCol="0">
            <a:spAutoFit/>
          </a:bodyPr>
          <a:lstStyle/>
          <a:p>
            <a:r>
              <a:rPr lang="en-US" sz="2200" dirty="0">
                <a:solidFill>
                  <a:schemeClr val="bg1"/>
                </a:solidFill>
              </a:rPr>
              <a:t>Patients and communities play a vital role in contributing to research and the research process</a:t>
            </a:r>
          </a:p>
        </p:txBody>
      </p:sp>
    </p:spTree>
    <p:extLst>
      <p:ext uri="{BB962C8B-B14F-4D97-AF65-F5344CB8AC3E}">
        <p14:creationId xmlns:p14="http://schemas.microsoft.com/office/powerpoint/2010/main" val="37328840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609600" y="1905001"/>
            <a:ext cx="8001000" cy="4524315"/>
          </a:xfrm>
          <a:prstGeom prst="rect">
            <a:avLst/>
          </a:prstGeom>
          <a:noFill/>
        </p:spPr>
        <p:txBody>
          <a:bodyPr wrap="square" rtlCol="0">
            <a:spAutoFit/>
          </a:bodyPr>
          <a:lstStyle/>
          <a:p>
            <a:pPr defTabSz="457200"/>
            <a:r>
              <a:rPr lang="en-US" sz="1600" dirty="0">
                <a:solidFill>
                  <a:srgbClr val="004065"/>
                </a:solidFill>
              </a:rPr>
              <a:t>Allen, J.D., Kennedy, M., Wilson-Glover, A., &amp; Gilligan, T.D. (2007). African-American 	men’s perceptions about prostate cancer: Implications for designing educational 	interventions. </a:t>
            </a:r>
            <a:r>
              <a:rPr lang="en-US" sz="1600" i="1" dirty="0">
                <a:solidFill>
                  <a:srgbClr val="004065"/>
                </a:solidFill>
              </a:rPr>
              <a:t>Social Science and Medicine, 64</a:t>
            </a:r>
            <a:r>
              <a:rPr lang="en-US" sz="1600" dirty="0">
                <a:solidFill>
                  <a:srgbClr val="004065"/>
                </a:solidFill>
              </a:rPr>
              <a:t>(11), 2189-200. </a:t>
            </a:r>
          </a:p>
          <a:p>
            <a:pPr defTabSz="457200"/>
            <a:r>
              <a:rPr lang="en-US" sz="1600" dirty="0" err="1">
                <a:solidFill>
                  <a:srgbClr val="004065"/>
                </a:solidFill>
              </a:rPr>
              <a:t>Agénor</a:t>
            </a:r>
            <a:r>
              <a:rPr lang="en-US" sz="1600" dirty="0">
                <a:solidFill>
                  <a:srgbClr val="004065"/>
                </a:solidFill>
              </a:rPr>
              <a:t>, M., Bailey, Z., Krieger, N., Austin, S.B., &amp; Gottlieb, B.R. (2015). Exploring the 	cervical cancer screening experiences of black lesbian, bisexual, and queer 	women: The role of patient-provider communication. </a:t>
            </a:r>
            <a:r>
              <a:rPr lang="en-US" sz="1600" i="1" dirty="0">
                <a:solidFill>
                  <a:srgbClr val="004065"/>
                </a:solidFill>
              </a:rPr>
              <a:t>Women &amp; Health, 55</a:t>
            </a:r>
            <a:r>
              <a:rPr lang="en-US" sz="1600" dirty="0">
                <a:solidFill>
                  <a:srgbClr val="004065"/>
                </a:solidFill>
              </a:rPr>
              <a:t>(6), 	717-36. </a:t>
            </a:r>
          </a:p>
          <a:p>
            <a:pPr defTabSz="457200"/>
            <a:r>
              <a:rPr lang="en-US" sz="1600" dirty="0" err="1">
                <a:solidFill>
                  <a:srgbClr val="004065"/>
                </a:solidFill>
              </a:rPr>
              <a:t>Chuchu</a:t>
            </a:r>
            <a:r>
              <a:rPr lang="en-US" sz="1600" dirty="0">
                <a:solidFill>
                  <a:srgbClr val="004065"/>
                </a:solidFill>
              </a:rPr>
              <a:t>, J. (2013). </a:t>
            </a:r>
            <a:r>
              <a:rPr lang="en-US" sz="1600" i="1" dirty="0">
                <a:solidFill>
                  <a:srgbClr val="004065"/>
                </a:solidFill>
              </a:rPr>
              <a:t>All oppression is connected.</a:t>
            </a:r>
            <a:r>
              <a:rPr lang="en-US" sz="1600" dirty="0">
                <a:solidFill>
                  <a:srgbClr val="004065"/>
                </a:solidFill>
              </a:rPr>
              <a:t> [Poster]. Retrieved from 	http://makingafrica.net/2015/03/1782/</a:t>
            </a:r>
          </a:p>
          <a:p>
            <a:pPr defTabSz="457200"/>
            <a:r>
              <a:rPr lang="en-US" sz="1600" dirty="0">
                <a:solidFill>
                  <a:srgbClr val="004065"/>
                </a:solidFill>
              </a:rPr>
              <a:t>Crenshaw, K. (1989). Mapping the margins: Intersectionality, identity politics, and 	violence against women of color. </a:t>
            </a:r>
            <a:r>
              <a:rPr lang="en-US" sz="1600" i="1" dirty="0">
                <a:solidFill>
                  <a:srgbClr val="004065"/>
                </a:solidFill>
              </a:rPr>
              <a:t>Stanford Law Review, 43</a:t>
            </a:r>
            <a:r>
              <a:rPr lang="en-US" sz="1600" dirty="0">
                <a:solidFill>
                  <a:srgbClr val="004065"/>
                </a:solidFill>
              </a:rPr>
              <a:t>(6), 1241-99.</a:t>
            </a:r>
          </a:p>
          <a:p>
            <a:pPr defTabSz="457200"/>
            <a:r>
              <a:rPr lang="en-US" sz="1600" dirty="0">
                <a:solidFill>
                  <a:srgbClr val="004065"/>
                </a:solidFill>
              </a:rPr>
              <a:t>Crenshaw, K. (2003). Traffic at the Crossroads: Multiple oppressions. In R. Morgan 	(Ed.), </a:t>
            </a:r>
            <a:r>
              <a:rPr lang="en-US" sz="1600" i="1" dirty="0">
                <a:solidFill>
                  <a:srgbClr val="004065"/>
                </a:solidFill>
              </a:rPr>
              <a:t>Sisterhood is forever: The women’s anthology for a new millennium</a:t>
            </a:r>
            <a:r>
              <a:rPr lang="en-US" sz="1600" dirty="0">
                <a:solidFill>
                  <a:srgbClr val="004065"/>
                </a:solidFill>
              </a:rPr>
              <a:t> (43-	57). New York: Washington Square Press. </a:t>
            </a:r>
          </a:p>
          <a:p>
            <a:pPr defTabSz="457200"/>
            <a:r>
              <a:rPr lang="en-US" sz="1600" dirty="0" err="1">
                <a:solidFill>
                  <a:srgbClr val="004065"/>
                </a:solidFill>
              </a:rPr>
              <a:t>DeMeester</a:t>
            </a:r>
            <a:r>
              <a:rPr lang="en-US" sz="1600" dirty="0">
                <a:solidFill>
                  <a:srgbClr val="004065"/>
                </a:solidFill>
              </a:rPr>
              <a:t>, R.H., Lopez, F.Y., Moore, J.E., Cook, S.C., &amp; Chin, M.H. (2016). A model 	of organizational context and shared decision making: Application to LGBT racial 	and ethnic minority patients. </a:t>
            </a:r>
            <a:r>
              <a:rPr lang="en-US" sz="1600" i="1" dirty="0">
                <a:solidFill>
                  <a:srgbClr val="004065"/>
                </a:solidFill>
              </a:rPr>
              <a:t>Journal of General Internal Medicine</a:t>
            </a:r>
            <a:r>
              <a:rPr lang="en-US" sz="1600" dirty="0">
                <a:solidFill>
                  <a:srgbClr val="004065"/>
                </a:solidFill>
              </a:rPr>
              <a:t>, </a:t>
            </a:r>
            <a:r>
              <a:rPr lang="en-US" sz="1600" i="1" dirty="0">
                <a:solidFill>
                  <a:srgbClr val="004065"/>
                </a:solidFill>
              </a:rPr>
              <a:t>31</a:t>
            </a:r>
            <a:r>
              <a:rPr lang="en-US" sz="1600" dirty="0">
                <a:solidFill>
                  <a:srgbClr val="004065"/>
                </a:solidFill>
              </a:rPr>
              <a:t>(6), 651-62.</a:t>
            </a:r>
          </a:p>
          <a:p>
            <a:pPr defTabSz="457200"/>
            <a:endParaRPr lang="en-US" sz="1600" dirty="0">
              <a:solidFill>
                <a:srgbClr val="004065"/>
              </a:solidFill>
            </a:endParaRPr>
          </a:p>
        </p:txBody>
      </p:sp>
    </p:spTree>
    <p:extLst>
      <p:ext uri="{BB962C8B-B14F-4D97-AF65-F5344CB8AC3E}">
        <p14:creationId xmlns:p14="http://schemas.microsoft.com/office/powerpoint/2010/main" val="35114489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pPr lvl="2"/>
            <a:endParaRPr lang="en-US" sz="1000" dirty="0"/>
          </a:p>
        </p:txBody>
      </p:sp>
      <p:sp>
        <p:nvSpPr>
          <p:cNvPr id="4" name="Rectangle 3"/>
          <p:cNvSpPr/>
          <p:nvPr/>
        </p:nvSpPr>
        <p:spPr>
          <a:xfrm>
            <a:off x="457200" y="1752600"/>
            <a:ext cx="8229600" cy="2800767"/>
          </a:xfrm>
          <a:prstGeom prst="rect">
            <a:avLst/>
          </a:prstGeom>
        </p:spPr>
        <p:txBody>
          <a:bodyPr wrap="square">
            <a:spAutoFit/>
          </a:bodyPr>
          <a:lstStyle/>
          <a:p>
            <a:pPr defTabSz="457200"/>
            <a:r>
              <a:rPr lang="en-US" sz="1600" dirty="0">
                <a:solidFill>
                  <a:srgbClr val="004065"/>
                </a:solidFill>
              </a:rPr>
              <a:t>Dobson, M. (2013). </a:t>
            </a:r>
            <a:r>
              <a:rPr lang="en-US" sz="1600" i="1" dirty="0">
                <a:solidFill>
                  <a:srgbClr val="004065"/>
                </a:solidFill>
              </a:rPr>
              <a:t>Intersectionality: A fun guide [now in </a:t>
            </a:r>
            <a:r>
              <a:rPr lang="en-US" sz="1600" i="1" dirty="0" err="1">
                <a:solidFill>
                  <a:srgbClr val="004065"/>
                </a:solidFill>
              </a:rPr>
              <a:t>Powerpoint</a:t>
            </a:r>
            <a:r>
              <a:rPr lang="en-US" sz="1600" i="1" dirty="0">
                <a:solidFill>
                  <a:srgbClr val="004065"/>
                </a:solidFill>
              </a:rPr>
              <a:t> / presentation 	format]. </a:t>
            </a:r>
            <a:r>
              <a:rPr lang="en-US" sz="1600" dirty="0">
                <a:solidFill>
                  <a:srgbClr val="004065"/>
                </a:solidFill>
              </a:rPr>
              <a:t>Retrieved from https://miriamdobson.com/2013/07/12/intersectionality-a-	fun-guide-now-in-</a:t>
            </a:r>
            <a:r>
              <a:rPr lang="en-US" sz="1600" dirty="0" err="1">
                <a:solidFill>
                  <a:srgbClr val="004065"/>
                </a:solidFill>
              </a:rPr>
              <a:t>powerpoint</a:t>
            </a:r>
            <a:r>
              <a:rPr lang="en-US" sz="1600" dirty="0">
                <a:solidFill>
                  <a:srgbClr val="004065"/>
                </a:solidFill>
              </a:rPr>
              <a:t>-presentation-formation/</a:t>
            </a:r>
          </a:p>
          <a:p>
            <a:pPr defTabSz="457200"/>
            <a:r>
              <a:rPr lang="en-US" sz="1600" dirty="0" err="1">
                <a:solidFill>
                  <a:srgbClr val="004065"/>
                </a:solidFill>
              </a:rPr>
              <a:t>Hankivsky</a:t>
            </a:r>
            <a:r>
              <a:rPr lang="en-US" sz="1600" dirty="0">
                <a:solidFill>
                  <a:srgbClr val="004065"/>
                </a:solidFill>
              </a:rPr>
              <a:t>, O. (2014). </a:t>
            </a:r>
            <a:r>
              <a:rPr lang="en-US" sz="1600" i="1" dirty="0">
                <a:solidFill>
                  <a:srgbClr val="004065"/>
                </a:solidFill>
              </a:rPr>
              <a:t>Intersectionality 101</a:t>
            </a:r>
            <a:r>
              <a:rPr lang="en-US" sz="1600" dirty="0">
                <a:solidFill>
                  <a:srgbClr val="004065"/>
                </a:solidFill>
              </a:rPr>
              <a:t>. The Institute for Intersectionality Research &amp; 	Policy. Retrieved from https://www.sfu.ca/iirp/documents/ resources/101_Final.pdf</a:t>
            </a:r>
          </a:p>
          <a:p>
            <a:pPr defTabSz="457200"/>
            <a:r>
              <a:rPr lang="en-US" sz="1600" dirty="0">
                <a:solidFill>
                  <a:srgbClr val="004065"/>
                </a:solidFill>
              </a:rPr>
              <a:t>Musgrove, L. (2015). </a:t>
            </a:r>
            <a:r>
              <a:rPr lang="en-US" sz="1600" i="1" dirty="0" err="1">
                <a:solidFill>
                  <a:srgbClr val="004065"/>
                </a:solidFill>
              </a:rPr>
              <a:t>Tex</a:t>
            </a:r>
            <a:r>
              <a:rPr lang="en-US" sz="1600" i="1" dirty="0">
                <a:solidFill>
                  <a:srgbClr val="004065"/>
                </a:solidFill>
              </a:rPr>
              <a:t> weighs in. </a:t>
            </a:r>
            <a:r>
              <a:rPr lang="en-US" sz="1600" dirty="0">
                <a:solidFill>
                  <a:srgbClr val="004065"/>
                </a:solidFill>
              </a:rPr>
              <a:t>Retrieved from http://www.texosophy.com/2015/04/ 	27/ </a:t>
            </a:r>
            <a:r>
              <a:rPr lang="en-US" sz="1600" dirty="0" err="1">
                <a:solidFill>
                  <a:srgbClr val="004065"/>
                </a:solidFill>
              </a:rPr>
              <a:t>tex</a:t>
            </a:r>
            <a:r>
              <a:rPr lang="en-US" sz="1600" dirty="0">
                <a:solidFill>
                  <a:srgbClr val="004065"/>
                </a:solidFill>
              </a:rPr>
              <a:t>-weighs-in/</a:t>
            </a:r>
          </a:p>
          <a:p>
            <a:pPr defTabSz="457200"/>
            <a:r>
              <a:rPr lang="en-US" sz="1600" dirty="0">
                <a:solidFill>
                  <a:srgbClr val="004065"/>
                </a:solidFill>
              </a:rPr>
              <a:t>National LGBT Cancer Network. (2010). </a:t>
            </a:r>
            <a:r>
              <a:rPr lang="en-US" sz="1600" i="1" dirty="0">
                <a:solidFill>
                  <a:srgbClr val="004065"/>
                </a:solidFill>
              </a:rPr>
              <a:t>Reexamining LGBT healthcare. </a:t>
            </a:r>
            <a:r>
              <a:rPr lang="en-US" sz="1600" dirty="0">
                <a:solidFill>
                  <a:srgbClr val="004065"/>
                </a:solidFill>
              </a:rPr>
              <a:t>Retrieved from </a:t>
            </a:r>
          </a:p>
          <a:p>
            <a:pPr defTabSz="457200"/>
            <a:r>
              <a:rPr lang="en-US" sz="1600" dirty="0">
                <a:solidFill>
                  <a:srgbClr val="004065"/>
                </a:solidFill>
              </a:rPr>
              <a:t>	https://www.youtube.com/watch?v=XqH6GU6TrzI</a:t>
            </a:r>
          </a:p>
          <a:p>
            <a:pPr defTabSz="457200"/>
            <a:r>
              <a:rPr lang="en-US" sz="1600" dirty="0">
                <a:solidFill>
                  <a:srgbClr val="004065"/>
                </a:solidFill>
              </a:rPr>
              <a:t>National LGBT Health Education Center. (</a:t>
            </a:r>
            <a:r>
              <a:rPr lang="en-US" sz="1600" dirty="0" err="1">
                <a:solidFill>
                  <a:srgbClr val="004065"/>
                </a:solidFill>
              </a:rPr>
              <a:t>n.d.</a:t>
            </a:r>
            <a:r>
              <a:rPr lang="en-US" sz="1600" dirty="0">
                <a:solidFill>
                  <a:srgbClr val="004065"/>
                </a:solidFill>
              </a:rPr>
              <a:t>). </a:t>
            </a:r>
            <a:r>
              <a:rPr lang="en-US" sz="1600" i="1" dirty="0">
                <a:solidFill>
                  <a:srgbClr val="004065"/>
                </a:solidFill>
              </a:rPr>
              <a:t>Do ask, do tell. </a:t>
            </a:r>
            <a:r>
              <a:rPr lang="en-US" sz="1600" dirty="0">
                <a:solidFill>
                  <a:srgbClr val="004065"/>
                </a:solidFill>
              </a:rPr>
              <a:t>Retrieved from 	https://www.lgbthealtheducation.org/wp-content/uploads/DADT-Poster-English.pdf</a:t>
            </a:r>
          </a:p>
        </p:txBody>
      </p:sp>
    </p:spTree>
    <p:extLst>
      <p:ext uri="{BB962C8B-B14F-4D97-AF65-F5344CB8AC3E}">
        <p14:creationId xmlns:p14="http://schemas.microsoft.com/office/powerpoint/2010/main" val="42588758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p:txBody>
          <a:bodyPr/>
          <a:lstStyle/>
          <a:p>
            <a:pPr marL="0" indent="0" defTabSz="463550">
              <a:buNone/>
            </a:pPr>
            <a:r>
              <a:rPr lang="en-US" sz="1600" dirty="0">
                <a:solidFill>
                  <a:srgbClr val="004065"/>
                </a:solidFill>
              </a:rPr>
              <a:t>Peek, M.E., Lopez, F.Y., Williams, H.S., Xu, L.J., McNulty, M.C., </a:t>
            </a:r>
            <a:r>
              <a:rPr lang="en-US" sz="1600" dirty="0" err="1">
                <a:solidFill>
                  <a:srgbClr val="004065"/>
                </a:solidFill>
              </a:rPr>
              <a:t>Acree</a:t>
            </a:r>
            <a:r>
              <a:rPr lang="en-US" sz="1600" dirty="0">
                <a:solidFill>
                  <a:srgbClr val="004065"/>
                </a:solidFill>
              </a:rPr>
              <a:t>, M.E., &amp; 	Schneider, J.A. (2016). Development of a conceptual framework for understanding 	shared decision making among African-American LGBT patients and their clinicians. 	</a:t>
            </a:r>
            <a:r>
              <a:rPr lang="en-US" sz="1600" i="1" dirty="0">
                <a:solidFill>
                  <a:srgbClr val="004065"/>
                </a:solidFill>
              </a:rPr>
              <a:t>Journal of General Internal Medicine, 31</a:t>
            </a:r>
            <a:r>
              <a:rPr lang="en-US" sz="1600" dirty="0">
                <a:solidFill>
                  <a:srgbClr val="004065"/>
                </a:solidFill>
              </a:rPr>
              <a:t>(6), 677-87.</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181261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3.2: </a:t>
            </a:r>
            <a:r>
              <a:rPr lang="en-US" altLang="en-US" dirty="0">
                <a:solidFill>
                  <a:schemeClr val="bg1"/>
                </a:solidFill>
              </a:rPr>
              <a:t>Spotlight on Inequities Among Sexual and Gender Minorities (SGM)</a:t>
            </a: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17046143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457200" y="1905001"/>
            <a:ext cx="8229600" cy="4190999"/>
          </a:xfrm>
        </p:spPr>
        <p:txBody>
          <a:bodyPr>
            <a:normAutofit fontScale="775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dirty="0">
                <a:solidFill>
                  <a:srgbClr val="1C4E67"/>
                </a:solidFill>
              </a:rPr>
              <a:t>Uli Boehmer, PhD</a:t>
            </a:r>
            <a:r>
              <a:rPr lang="en-US" dirty="0">
                <a:solidFill>
                  <a:srgbClr val="1C4E67"/>
                </a:solidFill>
              </a:rPr>
              <a:t>, Boston University School of Public Health</a:t>
            </a:r>
            <a:endParaRPr lang="en-US" b="1" dirty="0">
              <a:solidFill>
                <a:srgbClr val="1C4E67"/>
              </a:solidFill>
            </a:endParaRPr>
          </a:p>
        </p:txBody>
      </p:sp>
    </p:spTree>
    <p:extLst>
      <p:ext uri="{BB962C8B-B14F-4D97-AF65-F5344CB8AC3E}">
        <p14:creationId xmlns:p14="http://schemas.microsoft.com/office/powerpoint/2010/main" val="28517615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1"/>
            <a:ext cx="8229600" cy="1143000"/>
          </a:xfrm>
        </p:spPr>
        <p:txBody>
          <a:bodyPr/>
          <a:lstStyle/>
          <a:p>
            <a:r>
              <a:rPr lang="en-US" dirty="0">
                <a:solidFill>
                  <a:srgbClr val="1C4E67"/>
                </a:solidFill>
              </a:rPr>
              <a:t>Learning Objectives</a:t>
            </a:r>
          </a:p>
        </p:txBody>
      </p:sp>
      <p:sp>
        <p:nvSpPr>
          <p:cNvPr id="3" name="Content Placeholder 2"/>
          <p:cNvSpPr>
            <a:spLocks noGrp="1"/>
          </p:cNvSpPr>
          <p:nvPr>
            <p:ph idx="1"/>
          </p:nvPr>
        </p:nvSpPr>
        <p:spPr/>
        <p:txBody>
          <a:bodyPr>
            <a:normAutofit/>
          </a:bodyPr>
          <a:lstStyle/>
          <a:p>
            <a:r>
              <a:rPr lang="en-US" sz="2800" dirty="0">
                <a:solidFill>
                  <a:srgbClr val="1C4E67"/>
                </a:solidFill>
              </a:rPr>
              <a:t>Identify barriers to care for sexual and gender minorities (SGM), also referred to as </a:t>
            </a:r>
            <a:r>
              <a:rPr lang="en-US" altLang="en-US" sz="2800" dirty="0">
                <a:solidFill>
                  <a:srgbClr val="1C4E67"/>
                </a:solidFill>
              </a:rPr>
              <a:t>Lesbian, Gay, Bisexual, Transgender, Queer and Intersex</a:t>
            </a:r>
            <a:r>
              <a:rPr lang="en-US" sz="2800" dirty="0">
                <a:solidFill>
                  <a:srgbClr val="1C4E67"/>
                </a:solidFill>
              </a:rPr>
              <a:t> (LGBTQI) individuals</a:t>
            </a:r>
          </a:p>
          <a:p>
            <a:r>
              <a:rPr lang="en-US" sz="2800" dirty="0">
                <a:solidFill>
                  <a:srgbClr val="1C4E67"/>
                </a:solidFill>
              </a:rPr>
              <a:t>Describe unique cancer risks and challenges for LGBTQI individuals, as well as resources and areas of resiliency</a:t>
            </a:r>
          </a:p>
          <a:p>
            <a:endParaRPr lang="en-US" sz="2800" dirty="0"/>
          </a:p>
        </p:txBody>
      </p:sp>
    </p:spTree>
    <p:extLst>
      <p:ext uri="{BB962C8B-B14F-4D97-AF65-F5344CB8AC3E}">
        <p14:creationId xmlns:p14="http://schemas.microsoft.com/office/powerpoint/2010/main" val="6368072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a:xfrm>
            <a:off x="2133600" y="3287985"/>
            <a:ext cx="365213" cy="1207815"/>
          </a:xfrm>
          <a:prstGeom prst="down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4444" b="3333"/>
          <a:stretch/>
        </p:blipFill>
        <p:spPr>
          <a:xfrm>
            <a:off x="658868" y="1516437"/>
            <a:ext cx="3205941" cy="149610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54444"/>
          <a:stretch/>
        </p:blipFill>
        <p:spPr>
          <a:xfrm>
            <a:off x="241094" y="4648511"/>
            <a:ext cx="4013529" cy="1371289"/>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23333"/>
          <a:stretch/>
        </p:blipFill>
        <p:spPr>
          <a:xfrm rot="299340">
            <a:off x="5404510" y="2927243"/>
            <a:ext cx="1892914" cy="1851763"/>
          </a:xfrm>
          <a:prstGeom prst="rect">
            <a:avLst/>
          </a:prstGeom>
        </p:spPr>
      </p:pic>
      <p:sp>
        <p:nvSpPr>
          <p:cNvPr id="13" name="Rectangle 12"/>
          <p:cNvSpPr/>
          <p:nvPr/>
        </p:nvSpPr>
        <p:spPr>
          <a:xfrm>
            <a:off x="2286000" y="2828836"/>
            <a:ext cx="4572000" cy="646331"/>
          </a:xfrm>
          <a:prstGeom prst="rect">
            <a:avLst/>
          </a:prstGeom>
        </p:spPr>
        <p:txBody>
          <a:bodyPr>
            <a:spAutoFit/>
          </a:bodyPr>
          <a:lstStyle/>
          <a:p>
            <a:r>
              <a:rPr lang="en-US" dirty="0">
                <a:solidFill>
                  <a:srgbClr val="000000"/>
                </a:solidFill>
                <a:latin typeface="helvetica neue"/>
              </a:rPr>
              <a:t> </a:t>
            </a:r>
            <a:br>
              <a:rPr lang="en-US" dirty="0"/>
            </a:br>
            <a:endParaRPr lang="en-US" dirty="0"/>
          </a:p>
        </p:txBody>
      </p:sp>
      <p:sp>
        <p:nvSpPr>
          <p:cNvPr id="14" name="Rectangle 13"/>
          <p:cNvSpPr/>
          <p:nvPr/>
        </p:nvSpPr>
        <p:spPr>
          <a:xfrm>
            <a:off x="4287279" y="1808203"/>
            <a:ext cx="4127377" cy="923330"/>
          </a:xfrm>
          <a:prstGeom prst="rect">
            <a:avLst/>
          </a:prstGeom>
        </p:spPr>
        <p:txBody>
          <a:bodyPr wrap="square">
            <a:spAutoFit/>
          </a:bodyPr>
          <a:lstStyle/>
          <a:p>
            <a:r>
              <a:rPr lang="en-US" dirty="0">
                <a:solidFill>
                  <a:srgbClr val="1C4E67"/>
                </a:solidFill>
              </a:rPr>
              <a:t>Needs and experiences of lesbian, gay, bisexual, transgender, queer and intersex individuals are </a:t>
            </a:r>
            <a:r>
              <a:rPr lang="en-US" b="1" u="sng" dirty="0">
                <a:solidFill>
                  <a:srgbClr val="1C4E67"/>
                </a:solidFill>
              </a:rPr>
              <a:t>not the same</a:t>
            </a:r>
            <a:r>
              <a:rPr lang="en-US" dirty="0">
                <a:solidFill>
                  <a:srgbClr val="1C4E67"/>
                </a:solidFill>
              </a:rPr>
              <a:t>.</a:t>
            </a:r>
          </a:p>
        </p:txBody>
      </p:sp>
    </p:spTree>
    <p:extLst>
      <p:ext uri="{BB962C8B-B14F-4D97-AF65-F5344CB8AC3E}">
        <p14:creationId xmlns:p14="http://schemas.microsoft.com/office/powerpoint/2010/main" val="12653490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6629400" cy="1143000"/>
          </a:xfrm>
        </p:spPr>
        <p:txBody>
          <a:bodyPr>
            <a:noAutofit/>
          </a:bodyPr>
          <a:lstStyle/>
          <a:p>
            <a:r>
              <a:rPr lang="en-US" dirty="0">
                <a:solidFill>
                  <a:srgbClr val="1C4E67"/>
                </a:solidFill>
              </a:rPr>
              <a:t>ASCO Position Statement</a:t>
            </a:r>
          </a:p>
        </p:txBody>
      </p:sp>
      <p:sp>
        <p:nvSpPr>
          <p:cNvPr id="3" name="Content Placeholder 2"/>
          <p:cNvSpPr>
            <a:spLocks noGrp="1"/>
          </p:cNvSpPr>
          <p:nvPr>
            <p:ph idx="1"/>
          </p:nvPr>
        </p:nvSpPr>
        <p:spPr>
          <a:xfrm>
            <a:off x="304800" y="1638302"/>
            <a:ext cx="8534400" cy="1981199"/>
          </a:xfrm>
        </p:spPr>
        <p:txBody>
          <a:bodyPr>
            <a:normAutofit/>
          </a:bodyPr>
          <a:lstStyle/>
          <a:p>
            <a:pPr marL="0" indent="0">
              <a:buNone/>
            </a:pPr>
            <a:r>
              <a:rPr lang="en-US" sz="2200" dirty="0">
                <a:solidFill>
                  <a:srgbClr val="1C4E67"/>
                </a:solidFill>
              </a:rPr>
              <a:t>“Sexual and gender minorities (SGMs), including individuals who are lesbian, gay, bisexual, transgender, and intersex (LGBTI), bear a </a:t>
            </a:r>
            <a:r>
              <a:rPr lang="en-US" sz="2200" b="1" dirty="0">
                <a:solidFill>
                  <a:srgbClr val="1C4E67"/>
                </a:solidFill>
              </a:rPr>
              <a:t>disproportionate cancer burden.”</a:t>
            </a:r>
          </a:p>
          <a:p>
            <a:endParaRPr lang="en-US" sz="2800" dirty="0"/>
          </a:p>
          <a:p>
            <a:endParaRPr lang="en-US" sz="2800" dirty="0"/>
          </a:p>
        </p:txBody>
      </p:sp>
      <p:graphicFrame>
        <p:nvGraphicFramePr>
          <p:cNvPr id="4" name="Content Placeholder 3"/>
          <p:cNvGraphicFramePr>
            <a:graphicFrameLocks/>
          </p:cNvGraphicFramePr>
          <p:nvPr/>
        </p:nvGraphicFramePr>
        <p:xfrm>
          <a:off x="838200" y="2819400"/>
          <a:ext cx="74676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4800" y="6400800"/>
            <a:ext cx="2209800" cy="246221"/>
          </a:xfrm>
          <a:prstGeom prst="rect">
            <a:avLst/>
          </a:prstGeom>
          <a:noFill/>
        </p:spPr>
        <p:txBody>
          <a:bodyPr wrap="square" rtlCol="0">
            <a:spAutoFit/>
          </a:bodyPr>
          <a:lstStyle/>
          <a:p>
            <a:r>
              <a:rPr lang="en-US" sz="1000" i="1" dirty="0">
                <a:solidFill>
                  <a:schemeClr val="bg1">
                    <a:lumMod val="50000"/>
                  </a:schemeClr>
                </a:solidFill>
              </a:rPr>
              <a:t>Griggs et al., 2017.</a:t>
            </a:r>
          </a:p>
        </p:txBody>
      </p:sp>
    </p:spTree>
    <p:extLst>
      <p:ext uri="{BB962C8B-B14F-4D97-AF65-F5344CB8AC3E}">
        <p14:creationId xmlns:p14="http://schemas.microsoft.com/office/powerpoint/2010/main" val="17086708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535"/>
            <a:ext cx="8458200" cy="1143000"/>
          </a:xfrm>
        </p:spPr>
        <p:txBody>
          <a:bodyPr>
            <a:noAutofit/>
          </a:bodyPr>
          <a:lstStyle/>
          <a:p>
            <a:r>
              <a:rPr lang="en-US" sz="3200" dirty="0">
                <a:solidFill>
                  <a:srgbClr val="1C4E67"/>
                </a:solidFill>
              </a:rPr>
              <a:t>Discrimination in the Health Care Setting</a:t>
            </a:r>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9434" r="11321"/>
          <a:stretch/>
        </p:blipFill>
        <p:spPr>
          <a:xfrm>
            <a:off x="3352800" y="3116622"/>
            <a:ext cx="2816641" cy="2665749"/>
          </a:xfrm>
        </p:spPr>
      </p:pic>
      <p:sp>
        <p:nvSpPr>
          <p:cNvPr id="6" name="TextBox 5"/>
          <p:cNvSpPr txBox="1"/>
          <p:nvPr/>
        </p:nvSpPr>
        <p:spPr>
          <a:xfrm>
            <a:off x="304801" y="3581932"/>
            <a:ext cx="2876626" cy="2400657"/>
          </a:xfrm>
          <a:prstGeom prst="rect">
            <a:avLst/>
          </a:prstGeom>
          <a:noFill/>
        </p:spPr>
        <p:txBody>
          <a:bodyPr wrap="square" rtlCol="0">
            <a:spAutoFit/>
          </a:bodyPr>
          <a:lstStyle/>
          <a:p>
            <a:r>
              <a:rPr lang="en-US" sz="5400" b="1" dirty="0">
                <a:solidFill>
                  <a:srgbClr val="004065"/>
                </a:solidFill>
              </a:rPr>
              <a:t>1 in 2</a:t>
            </a:r>
          </a:p>
          <a:p>
            <a:r>
              <a:rPr lang="en-US" sz="2400" dirty="0">
                <a:solidFill>
                  <a:srgbClr val="1C4E67"/>
                </a:solidFill>
              </a:rPr>
              <a:t>reported hearing derogatory comments about LGBT individuals</a:t>
            </a:r>
          </a:p>
        </p:txBody>
      </p:sp>
      <p:sp>
        <p:nvSpPr>
          <p:cNvPr id="8" name="TextBox 7"/>
          <p:cNvSpPr txBox="1"/>
          <p:nvPr/>
        </p:nvSpPr>
        <p:spPr>
          <a:xfrm>
            <a:off x="6340815" y="2258493"/>
            <a:ext cx="2574586" cy="2954655"/>
          </a:xfrm>
          <a:prstGeom prst="rect">
            <a:avLst/>
          </a:prstGeom>
          <a:noFill/>
        </p:spPr>
        <p:txBody>
          <a:bodyPr wrap="square" rtlCol="0">
            <a:spAutoFit/>
          </a:bodyPr>
          <a:lstStyle/>
          <a:p>
            <a:r>
              <a:rPr lang="en-US" sz="5400" b="1" dirty="0">
                <a:solidFill>
                  <a:srgbClr val="004065"/>
                </a:solidFill>
              </a:rPr>
              <a:t>1 in 3</a:t>
            </a:r>
            <a:r>
              <a:rPr lang="en-US" sz="6600" dirty="0">
                <a:solidFill>
                  <a:srgbClr val="004065"/>
                </a:solidFill>
              </a:rPr>
              <a:t> </a:t>
            </a:r>
            <a:r>
              <a:rPr lang="en-US" sz="2400" dirty="0">
                <a:solidFill>
                  <a:srgbClr val="1C4E67"/>
                </a:solidFill>
              </a:rPr>
              <a:t>reported witnessing discriminatory care of an LGBT patient</a:t>
            </a:r>
          </a:p>
        </p:txBody>
      </p:sp>
      <p:sp>
        <p:nvSpPr>
          <p:cNvPr id="9" name="Right Arrow 8"/>
          <p:cNvSpPr/>
          <p:nvPr/>
        </p:nvSpPr>
        <p:spPr>
          <a:xfrm rot="10800000">
            <a:off x="2395509" y="3927784"/>
            <a:ext cx="957291" cy="495624"/>
          </a:xfrm>
          <a:prstGeom prst="right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19517703">
            <a:off x="5604916" y="2915920"/>
            <a:ext cx="740872" cy="495624"/>
          </a:xfrm>
          <a:prstGeom prst="right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p:txBody>
      </p:sp>
      <p:sp>
        <p:nvSpPr>
          <p:cNvPr id="11" name="TextBox 10"/>
          <p:cNvSpPr txBox="1"/>
          <p:nvPr/>
        </p:nvSpPr>
        <p:spPr>
          <a:xfrm>
            <a:off x="304800" y="6400800"/>
            <a:ext cx="2209800" cy="246221"/>
          </a:xfrm>
          <a:prstGeom prst="rect">
            <a:avLst/>
          </a:prstGeom>
          <a:noFill/>
        </p:spPr>
        <p:txBody>
          <a:bodyPr wrap="square" rtlCol="0">
            <a:spAutoFit/>
          </a:bodyPr>
          <a:lstStyle/>
          <a:p>
            <a:r>
              <a:rPr lang="en-US" sz="1000" i="1" dirty="0">
                <a:solidFill>
                  <a:schemeClr val="bg1">
                    <a:lumMod val="50000"/>
                  </a:schemeClr>
                </a:solidFill>
              </a:rPr>
              <a:t>Eliason, Dibble, &amp; Robertson, 2011. </a:t>
            </a:r>
          </a:p>
        </p:txBody>
      </p:sp>
      <p:sp>
        <p:nvSpPr>
          <p:cNvPr id="3" name="TextBox 2"/>
          <p:cNvSpPr txBox="1"/>
          <p:nvPr/>
        </p:nvSpPr>
        <p:spPr>
          <a:xfrm>
            <a:off x="304800" y="1992986"/>
            <a:ext cx="6036014" cy="461665"/>
          </a:xfrm>
          <a:prstGeom prst="rect">
            <a:avLst/>
          </a:prstGeom>
          <a:noFill/>
        </p:spPr>
        <p:txBody>
          <a:bodyPr wrap="square" rtlCol="0">
            <a:spAutoFit/>
          </a:bodyPr>
          <a:lstStyle/>
          <a:p>
            <a:r>
              <a:rPr lang="en-US" sz="2400" dirty="0">
                <a:solidFill>
                  <a:srgbClr val="1C4E67"/>
                </a:solidFill>
              </a:rPr>
              <a:t>Among physicians who identify as LGBT…</a:t>
            </a:r>
          </a:p>
        </p:txBody>
      </p:sp>
    </p:spTree>
    <p:extLst>
      <p:ext uri="{BB962C8B-B14F-4D97-AF65-F5344CB8AC3E}">
        <p14:creationId xmlns:p14="http://schemas.microsoft.com/office/powerpoint/2010/main" val="31129022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1111" b="26666"/>
          <a:stretch/>
        </p:blipFill>
        <p:spPr>
          <a:xfrm>
            <a:off x="209505" y="1568866"/>
            <a:ext cx="5562600" cy="1761490"/>
          </a:xfrm>
          <a:prstGeom prst="rect">
            <a:avLst/>
          </a:prstGeom>
        </p:spPr>
      </p:pic>
      <p:sp>
        <p:nvSpPr>
          <p:cNvPr id="5" name="Text Placeholder 4"/>
          <p:cNvSpPr>
            <a:spLocks noGrp="1"/>
          </p:cNvSpPr>
          <p:nvPr>
            <p:ph type="body" sz="quarter" idx="10"/>
          </p:nvPr>
        </p:nvSpPr>
        <p:spPr>
          <a:xfrm>
            <a:off x="457200" y="6248400"/>
            <a:ext cx="1295400" cy="381000"/>
          </a:xfrm>
        </p:spPr>
        <p:txBody>
          <a:bodyPr/>
          <a:lstStyle/>
          <a:p>
            <a:r>
              <a:rPr lang="en-US" sz="1000" dirty="0"/>
              <a:t>James et al., 2016.</a:t>
            </a:r>
          </a:p>
          <a:p>
            <a:endParaRPr lang="en-US" dirty="0"/>
          </a:p>
        </p:txBody>
      </p:sp>
      <p:sp>
        <p:nvSpPr>
          <p:cNvPr id="8" name="TextBox 7"/>
          <p:cNvSpPr txBox="1"/>
          <p:nvPr/>
        </p:nvSpPr>
        <p:spPr>
          <a:xfrm>
            <a:off x="5811722" y="1867205"/>
            <a:ext cx="3027478" cy="1323439"/>
          </a:xfrm>
          <a:prstGeom prst="rect">
            <a:avLst/>
          </a:prstGeom>
          <a:noFill/>
        </p:spPr>
        <p:txBody>
          <a:bodyPr wrap="square" rtlCol="0">
            <a:spAutoFit/>
          </a:bodyPr>
          <a:lstStyle/>
          <a:p>
            <a:r>
              <a:rPr lang="en-US" sz="2000" dirty="0">
                <a:solidFill>
                  <a:srgbClr val="1C4E67"/>
                </a:solidFill>
              </a:rPr>
              <a:t>Postponed care or did not seek preventive services</a:t>
            </a:r>
            <a:r>
              <a:rPr lang="en-US" sz="2000" b="1" dirty="0">
                <a:solidFill>
                  <a:srgbClr val="1C4E67"/>
                </a:solidFill>
              </a:rPr>
              <a:t> </a:t>
            </a:r>
            <a:r>
              <a:rPr lang="en-US" sz="2000" dirty="0">
                <a:solidFill>
                  <a:srgbClr val="1C4E67"/>
                </a:solidFill>
              </a:rPr>
              <a:t>due to discrimination</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31111" b="28889"/>
          <a:stretch/>
        </p:blipFill>
        <p:spPr>
          <a:xfrm>
            <a:off x="237579" y="3850233"/>
            <a:ext cx="5574143" cy="1672243"/>
          </a:xfrm>
          <a:prstGeom prst="rect">
            <a:avLst/>
          </a:prstGeom>
        </p:spPr>
      </p:pic>
      <p:sp>
        <p:nvSpPr>
          <p:cNvPr id="9" name="TextBox 8"/>
          <p:cNvSpPr txBox="1"/>
          <p:nvPr/>
        </p:nvSpPr>
        <p:spPr>
          <a:xfrm>
            <a:off x="5811722" y="4038600"/>
            <a:ext cx="3231059" cy="1015663"/>
          </a:xfrm>
          <a:prstGeom prst="rect">
            <a:avLst/>
          </a:prstGeom>
          <a:noFill/>
        </p:spPr>
        <p:txBody>
          <a:bodyPr wrap="square" rtlCol="0">
            <a:spAutoFit/>
          </a:bodyPr>
          <a:lstStyle/>
          <a:p>
            <a:r>
              <a:rPr lang="en-US" sz="2000" dirty="0">
                <a:solidFill>
                  <a:srgbClr val="1C4E67"/>
                </a:solidFill>
              </a:rPr>
              <a:t>Were refused medical care due to their transgender status</a:t>
            </a:r>
          </a:p>
        </p:txBody>
      </p:sp>
      <p:sp>
        <p:nvSpPr>
          <p:cNvPr id="11" name="TextBox 10"/>
          <p:cNvSpPr txBox="1"/>
          <p:nvPr/>
        </p:nvSpPr>
        <p:spPr>
          <a:xfrm>
            <a:off x="4548501" y="2218778"/>
            <a:ext cx="1077686" cy="461665"/>
          </a:xfrm>
          <a:prstGeom prst="rect">
            <a:avLst/>
          </a:prstGeom>
          <a:noFill/>
        </p:spPr>
        <p:txBody>
          <a:bodyPr wrap="square" rtlCol="0">
            <a:spAutoFit/>
          </a:bodyPr>
          <a:lstStyle/>
          <a:p>
            <a:r>
              <a:rPr lang="en-US" sz="2400" b="1" dirty="0">
                <a:solidFill>
                  <a:schemeClr val="tx1">
                    <a:lumMod val="75000"/>
                    <a:lumOff val="25000"/>
                  </a:schemeClr>
                </a:solidFill>
              </a:rPr>
              <a:t>1 in 4</a:t>
            </a:r>
          </a:p>
        </p:txBody>
      </p:sp>
      <p:sp>
        <p:nvSpPr>
          <p:cNvPr id="12" name="TextBox 11"/>
          <p:cNvSpPr txBox="1"/>
          <p:nvPr/>
        </p:nvSpPr>
        <p:spPr>
          <a:xfrm>
            <a:off x="4495800" y="4440132"/>
            <a:ext cx="1066800" cy="492443"/>
          </a:xfrm>
          <a:prstGeom prst="rect">
            <a:avLst/>
          </a:prstGeom>
          <a:noFill/>
        </p:spPr>
        <p:txBody>
          <a:bodyPr wrap="square" rtlCol="0">
            <a:spAutoFit/>
          </a:bodyPr>
          <a:lstStyle/>
          <a:p>
            <a:r>
              <a:rPr lang="en-US" sz="2500" b="1" spc="-150" dirty="0">
                <a:solidFill>
                  <a:schemeClr val="tx1">
                    <a:lumMod val="75000"/>
                    <a:lumOff val="25000"/>
                  </a:schemeClr>
                </a:solidFill>
              </a:rPr>
              <a:t>1 in 5</a:t>
            </a:r>
          </a:p>
        </p:txBody>
      </p:sp>
      <p:sp>
        <p:nvSpPr>
          <p:cNvPr id="10" name="Title 1"/>
          <p:cNvSpPr>
            <a:spLocks noGrp="1"/>
          </p:cNvSpPr>
          <p:nvPr>
            <p:ph type="title"/>
          </p:nvPr>
        </p:nvSpPr>
        <p:spPr>
          <a:xfrm>
            <a:off x="-137799" y="596679"/>
            <a:ext cx="9372600" cy="1143000"/>
          </a:xfrm>
        </p:spPr>
        <p:txBody>
          <a:bodyPr>
            <a:noAutofit/>
          </a:bodyPr>
          <a:lstStyle/>
          <a:p>
            <a:r>
              <a:rPr lang="en-US" sz="3000" dirty="0">
                <a:solidFill>
                  <a:srgbClr val="1C4E67"/>
                </a:solidFill>
              </a:rPr>
              <a:t>Discrimination Among Transgender Individuals </a:t>
            </a:r>
          </a:p>
        </p:txBody>
      </p:sp>
      <p:sp>
        <p:nvSpPr>
          <p:cNvPr id="2" name="TextBox 1"/>
          <p:cNvSpPr txBox="1"/>
          <p:nvPr/>
        </p:nvSpPr>
        <p:spPr>
          <a:xfrm>
            <a:off x="2324100" y="5611723"/>
            <a:ext cx="5410200" cy="677108"/>
          </a:xfrm>
          <a:prstGeom prst="rect">
            <a:avLst/>
          </a:prstGeom>
          <a:noFill/>
        </p:spPr>
        <p:txBody>
          <a:bodyPr wrap="square" rtlCol="0">
            <a:spAutoFit/>
          </a:bodyPr>
          <a:lstStyle/>
          <a:p>
            <a:r>
              <a:rPr lang="en-US" sz="2000" dirty="0">
                <a:solidFill>
                  <a:srgbClr val="1C4E67"/>
                </a:solidFill>
              </a:rPr>
              <a:t>Trans people of color denied care more often</a:t>
            </a:r>
          </a:p>
          <a:p>
            <a:endParaRPr lang="en-US" dirty="0"/>
          </a:p>
        </p:txBody>
      </p:sp>
      <p:sp>
        <p:nvSpPr>
          <p:cNvPr id="3" name="Bent-Up Arrow 2"/>
          <p:cNvSpPr/>
          <p:nvPr/>
        </p:nvSpPr>
        <p:spPr>
          <a:xfrm rot="5400000">
            <a:off x="1390650" y="5108903"/>
            <a:ext cx="838200" cy="1028700"/>
          </a:xfrm>
          <a:prstGeom prst="bentUpArrow">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3752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329" t="24106" r="22180" b="12329"/>
          <a:stretch/>
        </p:blipFill>
        <p:spPr>
          <a:xfrm>
            <a:off x="4275606" y="2479596"/>
            <a:ext cx="2438400" cy="2366682"/>
          </a:xfrm>
          <a:prstGeom prst="flowChartConnector">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29789">
            <a:off x="-1579240" y="2407466"/>
            <a:ext cx="4657209" cy="4311745"/>
          </a:xfrm>
          <a:prstGeom prst="rect">
            <a:avLst/>
          </a:prstGeom>
        </p:spPr>
      </p:pic>
      <p:sp>
        <p:nvSpPr>
          <p:cNvPr id="6" name="TextBox 5"/>
          <p:cNvSpPr txBox="1"/>
          <p:nvPr/>
        </p:nvSpPr>
        <p:spPr>
          <a:xfrm>
            <a:off x="457200" y="1371600"/>
            <a:ext cx="7602692" cy="1200329"/>
          </a:xfrm>
          <a:prstGeom prst="rect">
            <a:avLst/>
          </a:prstGeom>
          <a:noFill/>
        </p:spPr>
        <p:txBody>
          <a:bodyPr wrap="square" rtlCol="0">
            <a:spAutoFit/>
          </a:bodyPr>
          <a:lstStyle/>
          <a:p>
            <a:r>
              <a:rPr lang="en-US" sz="2400" dirty="0">
                <a:solidFill>
                  <a:srgbClr val="004065"/>
                </a:solidFill>
              </a:rPr>
              <a:t>Negative experiences have set the tone for how many patients interact with and approach the health care system today.</a:t>
            </a:r>
          </a:p>
        </p:txBody>
      </p:sp>
    </p:spTree>
    <p:extLst>
      <p:ext uri="{BB962C8B-B14F-4D97-AF65-F5344CB8AC3E}">
        <p14:creationId xmlns:p14="http://schemas.microsoft.com/office/powerpoint/2010/main" val="6472035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1791" y="6454914"/>
            <a:ext cx="2872409" cy="381000"/>
          </a:xfrm>
        </p:spPr>
        <p:txBody>
          <a:bodyPr/>
          <a:lstStyle/>
          <a:p>
            <a:r>
              <a:rPr lang="en-US" sz="1000" i="0" dirty="0">
                <a:solidFill>
                  <a:schemeClr val="bg1">
                    <a:lumMod val="50000"/>
                  </a:schemeClr>
                </a:solidFill>
              </a:rPr>
              <a:t>Sievewright, n.d.; Sharman, 2016; Cahill, 2017.</a:t>
            </a:r>
          </a:p>
          <a:p>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7995" y="838200"/>
            <a:ext cx="5791856" cy="5114672"/>
          </a:xfrm>
        </p:spPr>
      </p:pic>
    </p:spTree>
    <p:extLst>
      <p:ext uri="{BB962C8B-B14F-4D97-AF65-F5344CB8AC3E}">
        <p14:creationId xmlns:p14="http://schemas.microsoft.com/office/powerpoint/2010/main" val="40622315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6666" r="70833"/>
          <a:stretch/>
        </p:blipFill>
        <p:spPr>
          <a:xfrm>
            <a:off x="2971800" y="2142309"/>
            <a:ext cx="2895600" cy="4715691"/>
          </a:xfrm>
          <a:prstGeom prst="rect">
            <a:avLst/>
          </a:prstGeom>
        </p:spPr>
      </p:pic>
      <p:sp>
        <p:nvSpPr>
          <p:cNvPr id="6" name="Cloud Callout 5"/>
          <p:cNvSpPr/>
          <p:nvPr/>
        </p:nvSpPr>
        <p:spPr>
          <a:xfrm>
            <a:off x="5638800" y="1524000"/>
            <a:ext cx="3276600" cy="2438401"/>
          </a:xfrm>
          <a:prstGeom prst="cloudCallout">
            <a:avLst>
              <a:gd name="adj1" fmla="val -57808"/>
              <a:gd name="adj2" fmla="val 63488"/>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FFFF"/>
                </a:solidFill>
              </a:rPr>
              <a:t>   Lack of knowledge about unique health needs of LGBTQI individuals</a:t>
            </a:r>
          </a:p>
        </p:txBody>
      </p:sp>
      <p:sp>
        <p:nvSpPr>
          <p:cNvPr id="7" name="Title 1"/>
          <p:cNvSpPr>
            <a:spLocks noGrp="1"/>
          </p:cNvSpPr>
          <p:nvPr>
            <p:ph type="title"/>
          </p:nvPr>
        </p:nvSpPr>
        <p:spPr>
          <a:xfrm>
            <a:off x="228600" y="690155"/>
            <a:ext cx="8915400" cy="1142999"/>
          </a:xfrm>
        </p:spPr>
        <p:txBody>
          <a:bodyPr>
            <a:noAutofit/>
          </a:bodyPr>
          <a:lstStyle/>
          <a:p>
            <a:r>
              <a:rPr lang="en-US" dirty="0">
                <a:solidFill>
                  <a:srgbClr val="1C4E67"/>
                </a:solidFill>
              </a:rPr>
              <a:t>Lack of Provider Knowledge</a:t>
            </a:r>
          </a:p>
        </p:txBody>
      </p:sp>
      <p:sp>
        <p:nvSpPr>
          <p:cNvPr id="11" name="Right Arrow Callout 10"/>
          <p:cNvSpPr/>
          <p:nvPr/>
        </p:nvSpPr>
        <p:spPr>
          <a:xfrm>
            <a:off x="381000" y="2109363"/>
            <a:ext cx="3505199" cy="1752600"/>
          </a:xfrm>
          <a:prstGeom prst="rightArrowCallout">
            <a:avLst>
              <a:gd name="adj1" fmla="val 14205"/>
              <a:gd name="adj2" fmla="val 15724"/>
              <a:gd name="adj3" fmla="val 20681"/>
              <a:gd name="adj4" fmla="val 81693"/>
            </a:avLst>
          </a:prstGeom>
          <a:solidFill>
            <a:schemeClr val="bg1"/>
          </a:solidFill>
          <a:ln w="57150">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33B57"/>
                </a:solidFill>
              </a:rPr>
              <a:t>Insufficient training to address the health care needs of LGBTQI individuals </a:t>
            </a:r>
          </a:p>
        </p:txBody>
      </p:sp>
      <p:sp>
        <p:nvSpPr>
          <p:cNvPr id="8" name="Text Placeholder 3"/>
          <p:cNvSpPr>
            <a:spLocks noGrp="1"/>
          </p:cNvSpPr>
          <p:nvPr>
            <p:ph type="body" sz="quarter" idx="10"/>
          </p:nvPr>
        </p:nvSpPr>
        <p:spPr>
          <a:xfrm>
            <a:off x="121162" y="6248400"/>
            <a:ext cx="2872409" cy="381000"/>
          </a:xfrm>
        </p:spPr>
        <p:txBody>
          <a:bodyPr/>
          <a:lstStyle/>
          <a:p>
            <a:r>
              <a:rPr lang="en-US" sz="1000" dirty="0">
                <a:solidFill>
                  <a:schemeClr val="bg1">
                    <a:lumMod val="50000"/>
                  </a:schemeClr>
                </a:solidFill>
              </a:rPr>
              <a:t>Rounds, McGrath, &amp; Walsh, 2013; James et al., 2016.</a:t>
            </a:r>
          </a:p>
          <a:p>
            <a:endParaRPr lang="en-US" dirty="0"/>
          </a:p>
        </p:txBody>
      </p:sp>
    </p:spTree>
    <p:extLst>
      <p:ext uri="{BB962C8B-B14F-4D97-AF65-F5344CB8AC3E}">
        <p14:creationId xmlns:p14="http://schemas.microsoft.com/office/powerpoint/2010/main" val="2650555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6112"/>
          <a:stretch/>
        </p:blipFill>
        <p:spPr>
          <a:xfrm>
            <a:off x="1219200" y="1487905"/>
            <a:ext cx="6934200" cy="4724400"/>
          </a:xfrm>
          <a:prstGeom prst="rect">
            <a:avLst/>
          </a:prstGeom>
        </p:spPr>
      </p:pic>
      <p:sp>
        <p:nvSpPr>
          <p:cNvPr id="7" name="Title 1"/>
          <p:cNvSpPr>
            <a:spLocks noGrp="1"/>
          </p:cNvSpPr>
          <p:nvPr>
            <p:ph type="title"/>
          </p:nvPr>
        </p:nvSpPr>
        <p:spPr>
          <a:xfrm>
            <a:off x="228600" y="533401"/>
            <a:ext cx="8915400" cy="1142999"/>
          </a:xfrm>
        </p:spPr>
        <p:txBody>
          <a:bodyPr>
            <a:noAutofit/>
          </a:bodyPr>
          <a:lstStyle/>
          <a:p>
            <a:r>
              <a:rPr lang="en-US" dirty="0">
                <a:solidFill>
                  <a:srgbClr val="1C4E67"/>
                </a:solidFill>
              </a:rPr>
              <a:t>Lack of Provider Knowledge</a:t>
            </a:r>
          </a:p>
        </p:txBody>
      </p:sp>
      <p:sp>
        <p:nvSpPr>
          <p:cNvPr id="8" name="Text Placeholder 3"/>
          <p:cNvSpPr>
            <a:spLocks noGrp="1"/>
          </p:cNvSpPr>
          <p:nvPr>
            <p:ph type="body" sz="quarter" idx="10"/>
          </p:nvPr>
        </p:nvSpPr>
        <p:spPr>
          <a:xfrm>
            <a:off x="121162" y="6248400"/>
            <a:ext cx="2872409" cy="381000"/>
          </a:xfrm>
        </p:spPr>
        <p:txBody>
          <a:bodyPr/>
          <a:lstStyle/>
          <a:p>
            <a:r>
              <a:rPr lang="en-US" sz="1000" dirty="0">
                <a:solidFill>
                  <a:schemeClr val="bg1">
                    <a:lumMod val="50000"/>
                  </a:schemeClr>
                </a:solidFill>
              </a:rPr>
              <a:t>Obedin-Maliver et al., 2011.</a:t>
            </a:r>
          </a:p>
          <a:p>
            <a:endParaRPr lang="en-US" dirty="0"/>
          </a:p>
        </p:txBody>
      </p:sp>
      <p:graphicFrame>
        <p:nvGraphicFramePr>
          <p:cNvPr id="6" name="Chart 5"/>
          <p:cNvGraphicFramePr/>
          <p:nvPr/>
        </p:nvGraphicFramePr>
        <p:xfrm>
          <a:off x="950209" y="2714550"/>
          <a:ext cx="4114799" cy="270109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557366" y="1829410"/>
            <a:ext cx="3531705" cy="849045"/>
          </a:xfrm>
          <a:prstGeom prst="rect">
            <a:avLst/>
          </a:prstGeom>
          <a:noFill/>
        </p:spPr>
        <p:txBody>
          <a:bodyPr wrap="square" rtlCol="0">
            <a:spAutoFit/>
          </a:bodyPr>
          <a:lstStyle/>
          <a:p>
            <a:r>
              <a:rPr lang="en-US" sz="2400" b="1" dirty="0">
                <a:solidFill>
                  <a:schemeClr val="tx1">
                    <a:lumMod val="75000"/>
                    <a:lumOff val="25000"/>
                  </a:schemeClr>
                </a:solidFill>
              </a:rPr>
              <a:t>Only 5 hours of LGBTQI content</a:t>
            </a:r>
          </a:p>
        </p:txBody>
      </p:sp>
      <p:sp>
        <p:nvSpPr>
          <p:cNvPr id="14" name="Bent Arrow 13"/>
          <p:cNvSpPr/>
          <p:nvPr/>
        </p:nvSpPr>
        <p:spPr>
          <a:xfrm rot="7194127">
            <a:off x="3824417" y="2638015"/>
            <a:ext cx="605728" cy="501880"/>
          </a:xfrm>
          <a:prstGeom prst="bentArrow">
            <a:avLst>
              <a:gd name="adj1" fmla="val 25371"/>
              <a:gd name="adj2" fmla="val 28282"/>
              <a:gd name="adj3" fmla="val 36725"/>
              <a:gd name="adj4" fmla="val 78945"/>
            </a:avLst>
          </a:prstGeom>
          <a:solidFill>
            <a:schemeClr val="tx1">
              <a:lumMod val="75000"/>
              <a:lumOff val="2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42389623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6666" r="4167" b="52222"/>
          <a:stretch/>
        </p:blipFill>
        <p:spPr>
          <a:xfrm>
            <a:off x="0" y="1431756"/>
            <a:ext cx="8879093" cy="2025510"/>
          </a:xfrm>
          <a:prstGeom prst="rect">
            <a:avLst/>
          </a:prstGeom>
        </p:spPr>
      </p:pic>
      <p:sp>
        <p:nvSpPr>
          <p:cNvPr id="2" name="Title 1"/>
          <p:cNvSpPr>
            <a:spLocks noGrp="1"/>
          </p:cNvSpPr>
          <p:nvPr>
            <p:ph type="title"/>
          </p:nvPr>
        </p:nvSpPr>
        <p:spPr>
          <a:xfrm>
            <a:off x="304800" y="878686"/>
            <a:ext cx="8382000" cy="533399"/>
          </a:xfrm>
        </p:spPr>
        <p:txBody>
          <a:bodyPr>
            <a:noAutofit/>
          </a:bodyPr>
          <a:lstStyle/>
          <a:p>
            <a:pPr algn="l"/>
            <a:r>
              <a:rPr lang="en-US" sz="4000" dirty="0">
                <a:solidFill>
                  <a:srgbClr val="1C4E67"/>
                </a:solidFill>
              </a:rPr>
              <a:t>Other Barriers to Care</a:t>
            </a:r>
          </a:p>
        </p:txBody>
      </p:sp>
      <p:sp>
        <p:nvSpPr>
          <p:cNvPr id="7" name="Left Brace 6"/>
          <p:cNvSpPr/>
          <p:nvPr/>
        </p:nvSpPr>
        <p:spPr>
          <a:xfrm rot="16200000">
            <a:off x="1911016" y="1851051"/>
            <a:ext cx="381000" cy="3593432"/>
          </a:xfrm>
          <a:prstGeom prst="leftBrace">
            <a:avLst>
              <a:gd name="adj1" fmla="val 52193"/>
              <a:gd name="adj2" fmla="val 53925"/>
            </a:avLst>
          </a:prstGeom>
          <a:noFill/>
          <a:ln w="57150">
            <a:solidFill>
              <a:srgbClr val="1C4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10" name="TextBox 9"/>
          <p:cNvSpPr txBox="1"/>
          <p:nvPr/>
        </p:nvSpPr>
        <p:spPr>
          <a:xfrm>
            <a:off x="304801" y="3974623"/>
            <a:ext cx="4876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1C4E67"/>
                </a:solidFill>
              </a:rPr>
              <a:t>Higher percentage </a:t>
            </a:r>
            <a:r>
              <a:rPr lang="en-US" sz="2400" b="1" dirty="0">
                <a:solidFill>
                  <a:srgbClr val="1C4E67"/>
                </a:solidFill>
              </a:rPr>
              <a:t>underinsured</a:t>
            </a:r>
          </a:p>
          <a:p>
            <a:endParaRPr lang="en-US" sz="2400" dirty="0">
              <a:solidFill>
                <a:srgbClr val="1C4E67"/>
              </a:solidFill>
            </a:endParaRPr>
          </a:p>
          <a:p>
            <a:pPr marL="342900" indent="-342900">
              <a:buFont typeface="Arial" panose="020B0604020202020204" pitchFamily="34" charset="0"/>
              <a:buChar char="•"/>
            </a:pPr>
            <a:r>
              <a:rPr lang="en-US" sz="2400" dirty="0">
                <a:solidFill>
                  <a:srgbClr val="1C4E67"/>
                </a:solidFill>
              </a:rPr>
              <a:t>Higher percentage </a:t>
            </a:r>
            <a:r>
              <a:rPr lang="en-US" sz="2400" b="1" dirty="0">
                <a:solidFill>
                  <a:srgbClr val="1C4E67"/>
                </a:solidFill>
              </a:rPr>
              <a:t>living below the poverty line</a:t>
            </a:r>
          </a:p>
        </p:txBody>
      </p:sp>
      <p:sp>
        <p:nvSpPr>
          <p:cNvPr id="9" name="Text Placeholder 3"/>
          <p:cNvSpPr>
            <a:spLocks noGrp="1"/>
          </p:cNvSpPr>
          <p:nvPr>
            <p:ph type="body" sz="quarter" idx="10"/>
          </p:nvPr>
        </p:nvSpPr>
        <p:spPr>
          <a:xfrm>
            <a:off x="251791" y="6454914"/>
            <a:ext cx="4091609" cy="381000"/>
          </a:xfrm>
        </p:spPr>
        <p:txBody>
          <a:bodyPr/>
          <a:lstStyle/>
          <a:p>
            <a:r>
              <a:rPr lang="en-US" sz="1000" dirty="0">
                <a:solidFill>
                  <a:schemeClr val="bg1">
                    <a:lumMod val="50000"/>
                  </a:schemeClr>
                </a:solidFill>
              </a:rPr>
              <a:t>Gates, 2014; Badgett, Durso, &amp; Schneebaum, 2013.</a:t>
            </a:r>
          </a:p>
          <a:p>
            <a:endParaRPr lang="en-US" dirty="0"/>
          </a:p>
        </p:txBody>
      </p:sp>
    </p:spTree>
    <p:extLst>
      <p:ext uri="{BB962C8B-B14F-4D97-AF65-F5344CB8AC3E}">
        <p14:creationId xmlns:p14="http://schemas.microsoft.com/office/powerpoint/2010/main" val="21000832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272412" y="2672948"/>
            <a:ext cx="2042789" cy="1600438"/>
          </a:xfrm>
          <a:prstGeom prst="rect">
            <a:avLst/>
          </a:prstGeom>
          <a:noFill/>
        </p:spPr>
        <p:txBody>
          <a:bodyPr wrap="square" rtlCol="0">
            <a:spAutoFit/>
          </a:bodyPr>
          <a:lstStyle/>
          <a:p>
            <a:pPr>
              <a:spcAft>
                <a:spcPts val="400"/>
              </a:spcAft>
            </a:pPr>
            <a:r>
              <a:rPr lang="en-US" sz="2200" dirty="0">
                <a:solidFill>
                  <a:srgbClr val="1C4E67"/>
                </a:solidFill>
              </a:rPr>
              <a:t>obesity</a:t>
            </a:r>
          </a:p>
          <a:p>
            <a:pPr>
              <a:spcAft>
                <a:spcPts val="400"/>
              </a:spcAft>
            </a:pPr>
            <a:r>
              <a:rPr lang="en-US" sz="2200" dirty="0">
                <a:solidFill>
                  <a:srgbClr val="1C4E67"/>
                </a:solidFill>
              </a:rPr>
              <a:t>smoking</a:t>
            </a:r>
          </a:p>
          <a:p>
            <a:pPr>
              <a:spcAft>
                <a:spcPts val="400"/>
              </a:spcAft>
            </a:pPr>
            <a:r>
              <a:rPr lang="en-US" sz="2200" dirty="0">
                <a:solidFill>
                  <a:srgbClr val="1C4E67"/>
                </a:solidFill>
              </a:rPr>
              <a:t>drug &amp; alcohol use</a:t>
            </a:r>
          </a:p>
        </p:txBody>
      </p:sp>
      <p:graphicFrame>
        <p:nvGraphicFramePr>
          <p:cNvPr id="7" name="Diagram 6"/>
          <p:cNvGraphicFramePr/>
          <p:nvPr/>
        </p:nvGraphicFramePr>
        <p:xfrm>
          <a:off x="-1723" y="914400"/>
          <a:ext cx="4191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66332" y="952501"/>
            <a:ext cx="8229600" cy="457199"/>
          </a:xfrm>
        </p:spPr>
        <p:txBody>
          <a:bodyPr>
            <a:noAutofit/>
          </a:bodyPr>
          <a:lstStyle/>
          <a:p>
            <a:pPr algn="l"/>
            <a:r>
              <a:rPr lang="en-US" sz="4000" dirty="0">
                <a:solidFill>
                  <a:srgbClr val="1C4E67"/>
                </a:solidFill>
              </a:rPr>
              <a:t>Cancer Risk</a:t>
            </a:r>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666" t="42222" r="1666"/>
          <a:stretch/>
        </p:blipFill>
        <p:spPr>
          <a:xfrm rot="462573">
            <a:off x="2818582" y="1916096"/>
            <a:ext cx="1465615" cy="661534"/>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44444"/>
          <a:stretch/>
        </p:blipFill>
        <p:spPr>
          <a:xfrm rot="11280429" flipV="1">
            <a:off x="527031" y="2583997"/>
            <a:ext cx="1606548" cy="660128"/>
          </a:xfrm>
          <a:prstGeom prst="rect">
            <a:avLst/>
          </a:prstGeom>
        </p:spPr>
      </p:pic>
      <p:sp>
        <p:nvSpPr>
          <p:cNvPr id="11" name="Right Brace 10"/>
          <p:cNvSpPr/>
          <p:nvPr/>
        </p:nvSpPr>
        <p:spPr>
          <a:xfrm>
            <a:off x="4339766" y="2736371"/>
            <a:ext cx="323367" cy="1302229"/>
          </a:xfrm>
          <a:prstGeom prst="rightBrace">
            <a:avLst>
              <a:gd name="adj1" fmla="val 47625"/>
              <a:gd name="adj2" fmla="val 44268"/>
            </a:avLst>
          </a:prstGeom>
          <a:ln w="28575">
            <a:solidFill>
              <a:srgbClr val="033B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p:cNvSpPr/>
          <p:nvPr/>
        </p:nvSpPr>
        <p:spPr>
          <a:xfrm>
            <a:off x="7891823" y="3084552"/>
            <a:ext cx="1272448" cy="1107996"/>
          </a:xfrm>
          <a:prstGeom prst="rect">
            <a:avLst/>
          </a:prstGeom>
        </p:spPr>
        <p:txBody>
          <a:bodyPr wrap="square">
            <a:spAutoFit/>
          </a:bodyPr>
          <a:lstStyle/>
          <a:p>
            <a:pPr algn="ctr"/>
            <a:r>
              <a:rPr lang="en-US" sz="2400" dirty="0">
                <a:solidFill>
                  <a:srgbClr val="1C4E67"/>
                </a:solidFill>
              </a:rPr>
              <a:t>cancer risk</a:t>
            </a:r>
          </a:p>
          <a:p>
            <a:endParaRPr lang="en-US" dirty="0"/>
          </a:p>
        </p:txBody>
      </p:sp>
      <p:sp>
        <p:nvSpPr>
          <p:cNvPr id="16" name="Up Arrow 15"/>
          <p:cNvSpPr/>
          <p:nvPr/>
        </p:nvSpPr>
        <p:spPr>
          <a:xfrm>
            <a:off x="4796605" y="2753401"/>
            <a:ext cx="382595" cy="1285200"/>
          </a:xfrm>
          <a:prstGeom prst="upArrow">
            <a:avLst>
              <a:gd name="adj1" fmla="val 33325"/>
              <a:gd name="adj2" fmla="val 63896"/>
            </a:avLst>
          </a:prstGeom>
          <a:solidFill>
            <a:srgbClr val="1C4E67"/>
          </a:solidFill>
          <a:ln w="28575">
            <a:solidFill>
              <a:srgbClr val="1C4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Up Arrow 16"/>
          <p:cNvSpPr/>
          <p:nvPr/>
        </p:nvSpPr>
        <p:spPr>
          <a:xfrm>
            <a:off x="7641358" y="2736371"/>
            <a:ext cx="382595" cy="1297224"/>
          </a:xfrm>
          <a:prstGeom prst="upArrow">
            <a:avLst>
              <a:gd name="adj1" fmla="val 33325"/>
              <a:gd name="adj2" fmla="val 63896"/>
            </a:avLst>
          </a:prstGeom>
          <a:solidFill>
            <a:srgbClr val="1C4E67"/>
          </a:solidFill>
          <a:ln w="28575">
            <a:solidFill>
              <a:srgbClr val="1C4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3"/>
          <p:cNvSpPr>
            <a:spLocks noGrp="1"/>
          </p:cNvSpPr>
          <p:nvPr>
            <p:ph type="body" sz="quarter" idx="10"/>
          </p:nvPr>
        </p:nvSpPr>
        <p:spPr>
          <a:xfrm>
            <a:off x="228600" y="6278478"/>
            <a:ext cx="3200400" cy="381000"/>
          </a:xfrm>
        </p:spPr>
        <p:txBody>
          <a:bodyPr/>
          <a:lstStyle/>
          <a:p>
            <a:r>
              <a:rPr lang="en-US" sz="1000" dirty="0">
                <a:solidFill>
                  <a:schemeClr val="bg1">
                    <a:lumMod val="50000"/>
                  </a:schemeClr>
                </a:solidFill>
              </a:rPr>
              <a:t>Boehmer, Bowen, &amp; Bauer, 2007; Cochran, Bandiera, &amp; Mays, 2013.</a:t>
            </a:r>
          </a:p>
          <a:p>
            <a:endParaRPr lang="en-US" dirty="0"/>
          </a:p>
        </p:txBody>
      </p:sp>
      <p:cxnSp>
        <p:nvCxnSpPr>
          <p:cNvPr id="4" name="Straight Arrow Connector 3"/>
          <p:cNvCxnSpPr/>
          <p:nvPr/>
        </p:nvCxnSpPr>
        <p:spPr>
          <a:xfrm>
            <a:off x="6781800" y="3352801"/>
            <a:ext cx="709166"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5" name="Plus 4"/>
          <p:cNvSpPr/>
          <p:nvPr/>
        </p:nvSpPr>
        <p:spPr>
          <a:xfrm>
            <a:off x="5749520" y="4273386"/>
            <a:ext cx="533400" cy="533400"/>
          </a:xfrm>
          <a:prstGeom prst="mathPlus">
            <a:avLst/>
          </a:prstGeom>
          <a:solidFill>
            <a:srgbClr val="1C4E67"/>
          </a:solidFill>
          <a:ln>
            <a:solidFill>
              <a:srgbClr val="1C4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179199" y="4832167"/>
            <a:ext cx="2136001" cy="1159292"/>
          </a:xfrm>
          <a:prstGeom prst="rect">
            <a:avLst/>
          </a:prstGeom>
          <a:noFill/>
        </p:spPr>
        <p:txBody>
          <a:bodyPr wrap="square" rtlCol="0">
            <a:spAutoFit/>
          </a:bodyPr>
          <a:lstStyle/>
          <a:p>
            <a:pPr>
              <a:spcAft>
                <a:spcPts val="400"/>
              </a:spcAft>
            </a:pPr>
            <a:r>
              <a:rPr lang="en-US" sz="2200" dirty="0">
                <a:solidFill>
                  <a:srgbClr val="1C4E67"/>
                </a:solidFill>
              </a:rPr>
              <a:t>not having kids</a:t>
            </a:r>
          </a:p>
          <a:p>
            <a:pPr>
              <a:spcAft>
                <a:spcPts val="400"/>
              </a:spcAft>
            </a:pPr>
            <a:r>
              <a:rPr lang="en-US" sz="2200" dirty="0">
                <a:solidFill>
                  <a:srgbClr val="1C4E67"/>
                </a:solidFill>
              </a:rPr>
              <a:t>having kids later in life</a:t>
            </a:r>
          </a:p>
        </p:txBody>
      </p:sp>
      <p:sp>
        <p:nvSpPr>
          <p:cNvPr id="8" name="TextBox 7"/>
          <p:cNvSpPr txBox="1"/>
          <p:nvPr/>
        </p:nvSpPr>
        <p:spPr>
          <a:xfrm>
            <a:off x="8023953" y="2753401"/>
            <a:ext cx="1043847" cy="430887"/>
          </a:xfrm>
          <a:prstGeom prst="rect">
            <a:avLst/>
          </a:prstGeom>
          <a:noFill/>
        </p:spPr>
        <p:txBody>
          <a:bodyPr wrap="square" rtlCol="0">
            <a:spAutoFit/>
          </a:bodyPr>
          <a:lstStyle/>
          <a:p>
            <a:r>
              <a:rPr lang="en-US" sz="2200" dirty="0">
                <a:solidFill>
                  <a:srgbClr val="FF6699"/>
                </a:solidFill>
              </a:rPr>
              <a:t>breast</a:t>
            </a:r>
          </a:p>
        </p:txBody>
      </p:sp>
      <p:sp>
        <p:nvSpPr>
          <p:cNvPr id="13" name="TextBox 12"/>
          <p:cNvSpPr txBox="1"/>
          <p:nvPr/>
        </p:nvSpPr>
        <p:spPr>
          <a:xfrm>
            <a:off x="5236401" y="1745141"/>
            <a:ext cx="3736201" cy="430887"/>
          </a:xfrm>
          <a:prstGeom prst="rect">
            <a:avLst/>
          </a:prstGeom>
          <a:noFill/>
        </p:spPr>
        <p:txBody>
          <a:bodyPr wrap="square" rtlCol="0">
            <a:spAutoFit/>
          </a:bodyPr>
          <a:lstStyle/>
          <a:p>
            <a:r>
              <a:rPr lang="en-US" sz="2200" i="1" dirty="0">
                <a:solidFill>
                  <a:srgbClr val="1C4E67"/>
                </a:solidFill>
              </a:rPr>
              <a:t>lesbian &amp; bisexual women </a:t>
            </a:r>
          </a:p>
        </p:txBody>
      </p:sp>
    </p:spTree>
    <p:extLst>
      <p:ext uri="{BB962C8B-B14F-4D97-AF65-F5344CB8AC3E}">
        <p14:creationId xmlns:p14="http://schemas.microsoft.com/office/powerpoint/2010/main" val="18801587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23333" b="40000"/>
          <a:stretch/>
        </p:blipFill>
        <p:spPr>
          <a:xfrm>
            <a:off x="762000" y="2281085"/>
            <a:ext cx="7195512" cy="2094010"/>
          </a:xfrm>
          <a:prstGeom prst="rect">
            <a:avLst/>
          </a:prstGeom>
        </p:spPr>
      </p:pic>
      <p:sp>
        <p:nvSpPr>
          <p:cNvPr id="2" name="Title 1"/>
          <p:cNvSpPr>
            <a:spLocks noGrp="1"/>
          </p:cNvSpPr>
          <p:nvPr>
            <p:ph type="title"/>
          </p:nvPr>
        </p:nvSpPr>
        <p:spPr>
          <a:xfrm>
            <a:off x="228600" y="894641"/>
            <a:ext cx="8839200" cy="476959"/>
          </a:xfrm>
        </p:spPr>
        <p:txBody>
          <a:bodyPr>
            <a:noAutofit/>
          </a:bodyPr>
          <a:lstStyle/>
          <a:p>
            <a:r>
              <a:rPr lang="en-US" dirty="0">
                <a:solidFill>
                  <a:srgbClr val="1C4E67"/>
                </a:solidFill>
              </a:rPr>
              <a:t>Preventive Care</a:t>
            </a:r>
          </a:p>
        </p:txBody>
      </p:sp>
      <p:sp>
        <p:nvSpPr>
          <p:cNvPr id="15" name="Title 1"/>
          <p:cNvSpPr txBox="1">
            <a:spLocks/>
          </p:cNvSpPr>
          <p:nvPr/>
        </p:nvSpPr>
        <p:spPr bwMode="auto">
          <a:xfrm>
            <a:off x="3962400" y="1564093"/>
            <a:ext cx="4648199" cy="563832"/>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r>
              <a:rPr lang="en-US" sz="1800" b="0" kern="0" dirty="0">
                <a:solidFill>
                  <a:srgbClr val="1C4E67"/>
                </a:solidFill>
              </a:rPr>
              <a:t>Less likely to receive HPV vaccine and cervical cancer screenings</a:t>
            </a:r>
          </a:p>
        </p:txBody>
      </p:sp>
      <p:sp>
        <p:nvSpPr>
          <p:cNvPr id="14" name="Title 1"/>
          <p:cNvSpPr txBox="1">
            <a:spLocks/>
          </p:cNvSpPr>
          <p:nvPr/>
        </p:nvSpPr>
        <p:spPr bwMode="auto">
          <a:xfrm>
            <a:off x="1828800" y="4343400"/>
            <a:ext cx="5448298" cy="1422732"/>
          </a:xfrm>
          <a:prstGeom prst="rect">
            <a:avLst/>
          </a:prstGeom>
          <a:noFill/>
          <a:ln w="19050">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r>
              <a:rPr lang="en-US" sz="1800" b="0" kern="0" dirty="0">
                <a:solidFill>
                  <a:srgbClr val="1C4E67"/>
                </a:solidFill>
              </a:rPr>
              <a:t>Lower rates of insurance coverage</a:t>
            </a:r>
          </a:p>
          <a:p>
            <a:r>
              <a:rPr lang="en-US" sz="1800" b="0" kern="0" dirty="0">
                <a:solidFill>
                  <a:srgbClr val="1C4E67"/>
                </a:solidFill>
              </a:rPr>
              <a:t>Exclusion from traditional screening campaigns</a:t>
            </a:r>
          </a:p>
          <a:p>
            <a:r>
              <a:rPr lang="en-US" sz="1800" b="0" kern="0" dirty="0">
                <a:solidFill>
                  <a:srgbClr val="1C4E67"/>
                </a:solidFill>
              </a:rPr>
              <a:t>Previous experiences of discrimination</a:t>
            </a:r>
            <a:endParaRPr lang="en-US" sz="1800" kern="0" dirty="0">
              <a:solidFill>
                <a:srgbClr val="1C4E67"/>
              </a:solidFill>
            </a:endParaRPr>
          </a:p>
          <a:p>
            <a:endParaRPr lang="en-US" sz="1800" kern="0" dirty="0">
              <a:solidFill>
                <a:srgbClr val="1C4E67"/>
              </a:solidFill>
            </a:endParaRPr>
          </a:p>
        </p:txBody>
      </p:sp>
      <p:sp>
        <p:nvSpPr>
          <p:cNvPr id="16" name="Title 1"/>
          <p:cNvSpPr txBox="1">
            <a:spLocks/>
          </p:cNvSpPr>
          <p:nvPr/>
        </p:nvSpPr>
        <p:spPr bwMode="auto">
          <a:xfrm>
            <a:off x="1807029" y="4978430"/>
            <a:ext cx="5524498" cy="487632"/>
          </a:xfrm>
          <a:prstGeom prst="rect">
            <a:avLst/>
          </a:prstGeom>
          <a:noFill/>
          <a:ln w="19050">
            <a:noFill/>
            <a:miter lim="800000"/>
            <a:headEnd/>
            <a:tailEnd/>
          </a:ln>
          <a:effectLst/>
          <a:extLst>
            <a:ext uri="{909E8E84-426E-40DD-AFC4-6F175D3DCCD1}">
              <a14:hiddenFill xmlns:a14="http://schemas.microsoft.com/office/drawing/2010/main">
                <a:solidFill>
                  <a:srgbClr val="0C52B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endParaRPr lang="en-US" sz="1800" kern="0" dirty="0">
              <a:solidFill>
                <a:srgbClr val="1C4E67"/>
              </a:solidFill>
            </a:endParaRPr>
          </a:p>
        </p:txBody>
      </p:sp>
      <p:sp>
        <p:nvSpPr>
          <p:cNvPr id="17" name="Title 1"/>
          <p:cNvSpPr txBox="1">
            <a:spLocks/>
          </p:cNvSpPr>
          <p:nvPr/>
        </p:nvSpPr>
        <p:spPr bwMode="auto">
          <a:xfrm>
            <a:off x="1807029" y="5466062"/>
            <a:ext cx="7124698" cy="487632"/>
          </a:xfrm>
          <a:prstGeom prst="rect">
            <a:avLst/>
          </a:prstGeom>
          <a:noFill/>
          <a:ln w="19050">
            <a:noFill/>
            <a:miter lim="800000"/>
            <a:headEnd/>
            <a:tailEnd/>
          </a:ln>
          <a:effectLst/>
          <a:extLst>
            <a:ext uri="{909E8E84-426E-40DD-AFC4-6F175D3DCCD1}">
              <a14:hiddenFill xmlns:a14="http://schemas.microsoft.com/office/drawing/2010/main">
                <a:solidFill>
                  <a:srgbClr val="0C52B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r>
              <a:rPr lang="en-US" sz="1800" b="0" kern="0" dirty="0">
                <a:solidFill>
                  <a:srgbClr val="1C4E67"/>
                </a:solidFill>
              </a:rPr>
              <a:t>Failure to recognize specific care needs of trans individuals</a:t>
            </a:r>
          </a:p>
        </p:txBody>
      </p:sp>
      <p:sp>
        <p:nvSpPr>
          <p:cNvPr id="19" name="Left Brace 18"/>
          <p:cNvSpPr/>
          <p:nvPr/>
        </p:nvSpPr>
        <p:spPr>
          <a:xfrm rot="16200000">
            <a:off x="3188876" y="3185408"/>
            <a:ext cx="327848" cy="1676400"/>
          </a:xfrm>
          <a:prstGeom prst="leftBrace">
            <a:avLst>
              <a:gd name="adj1" fmla="val 151488"/>
              <a:gd name="adj2" fmla="val 52917"/>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13" name="Text Placeholder 3"/>
          <p:cNvSpPr>
            <a:spLocks noGrp="1"/>
          </p:cNvSpPr>
          <p:nvPr>
            <p:ph type="body" sz="quarter" idx="10"/>
          </p:nvPr>
        </p:nvSpPr>
        <p:spPr>
          <a:xfrm>
            <a:off x="228600" y="6155841"/>
            <a:ext cx="5486400" cy="381000"/>
          </a:xfrm>
        </p:spPr>
        <p:txBody>
          <a:bodyPr/>
          <a:lstStyle/>
          <a:p>
            <a:r>
              <a:rPr lang="en-US" sz="1000" dirty="0">
                <a:solidFill>
                  <a:schemeClr val="bg1">
                    <a:lumMod val="50000"/>
                  </a:schemeClr>
                </a:solidFill>
              </a:rPr>
              <a:t>Agénor et al., 2015; Agénor, Krieger, Austin, Haneuse, &amp; Gottlieb, 2015; Peitzmeier, Khullar, Reisner, &amp; Potter, 2014; Austin et al., 2013; Diamant, Wold, Spritzer, &amp; Gelberg, 2000; Blosnich, Farmer, Lee, Silenzio, &amp; Bowen, 2014. </a:t>
            </a:r>
          </a:p>
          <a:p>
            <a:endParaRPr lang="en-US" dirty="0"/>
          </a:p>
        </p:txBody>
      </p:sp>
      <p:cxnSp>
        <p:nvCxnSpPr>
          <p:cNvPr id="5" name="Straight Arrow Connector 4"/>
          <p:cNvCxnSpPr/>
          <p:nvPr/>
        </p:nvCxnSpPr>
        <p:spPr>
          <a:xfrm flipV="1">
            <a:off x="6096000" y="2209800"/>
            <a:ext cx="0" cy="310476"/>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4017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l="16666" t="36666" r="12500"/>
          <a:stretch/>
        </p:blipFill>
        <p:spPr>
          <a:xfrm>
            <a:off x="152400" y="1463015"/>
            <a:ext cx="2971800" cy="199285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3684" b="7018"/>
          <a:stretch/>
        </p:blipFill>
        <p:spPr>
          <a:xfrm>
            <a:off x="7107363" y="2503172"/>
            <a:ext cx="1744454" cy="1594071"/>
          </a:xfrm>
          <a:prstGeom prst="rect">
            <a:avLst/>
          </a:prstGeom>
        </p:spPr>
      </p:pic>
      <p:sp>
        <p:nvSpPr>
          <p:cNvPr id="2" name="Title 1"/>
          <p:cNvSpPr>
            <a:spLocks noGrp="1"/>
          </p:cNvSpPr>
          <p:nvPr>
            <p:ph type="title"/>
          </p:nvPr>
        </p:nvSpPr>
        <p:spPr>
          <a:xfrm>
            <a:off x="152400" y="880607"/>
            <a:ext cx="8763000" cy="457199"/>
          </a:xfrm>
        </p:spPr>
        <p:txBody>
          <a:bodyPr>
            <a:noAutofit/>
          </a:bodyPr>
          <a:lstStyle/>
          <a:p>
            <a:r>
              <a:rPr lang="en-US" dirty="0">
                <a:solidFill>
                  <a:srgbClr val="1C4E67"/>
                </a:solidFill>
              </a:rPr>
              <a:t>Cancer Outcomes</a:t>
            </a:r>
          </a:p>
        </p:txBody>
      </p:sp>
      <p:sp>
        <p:nvSpPr>
          <p:cNvPr id="23" name="TextBox 22"/>
          <p:cNvSpPr txBox="1"/>
          <p:nvPr/>
        </p:nvSpPr>
        <p:spPr>
          <a:xfrm>
            <a:off x="457200" y="4347661"/>
            <a:ext cx="1866071" cy="646331"/>
          </a:xfrm>
          <a:prstGeom prst="rect">
            <a:avLst/>
          </a:prstGeom>
          <a:ln w="57150">
            <a:solidFill>
              <a:srgbClr val="1C4E67"/>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1C4E67"/>
                </a:solidFill>
              </a:rPr>
              <a:t>Diagnosed at</a:t>
            </a:r>
          </a:p>
          <a:p>
            <a:pPr algn="ctr"/>
            <a:r>
              <a:rPr lang="en-US" dirty="0">
                <a:solidFill>
                  <a:srgbClr val="1C4E67"/>
                </a:solidFill>
              </a:rPr>
              <a:t>later stage</a:t>
            </a:r>
          </a:p>
        </p:txBody>
      </p:sp>
      <p:sp>
        <p:nvSpPr>
          <p:cNvPr id="24" name="TextBox 23"/>
          <p:cNvSpPr txBox="1"/>
          <p:nvPr/>
        </p:nvSpPr>
        <p:spPr>
          <a:xfrm>
            <a:off x="7010400" y="4347661"/>
            <a:ext cx="1870364" cy="369332"/>
          </a:xfrm>
          <a:prstGeom prst="rect">
            <a:avLst/>
          </a:prstGeom>
          <a:ln w="57150">
            <a:solidFill>
              <a:srgbClr val="00406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1C4E67"/>
                </a:solidFill>
              </a:rPr>
              <a:t>Magnified stress</a:t>
            </a:r>
            <a:endParaRPr lang="en-US" dirty="0">
              <a:solidFill>
                <a:schemeClr val="tx1">
                  <a:lumMod val="75000"/>
                  <a:lumOff val="25000"/>
                </a:schemeClr>
              </a:solidFill>
            </a:endParaRPr>
          </a:p>
        </p:txBody>
      </p:sp>
      <p:sp>
        <p:nvSpPr>
          <p:cNvPr id="43" name="Down Arrow 42"/>
          <p:cNvSpPr/>
          <p:nvPr/>
        </p:nvSpPr>
        <p:spPr>
          <a:xfrm rot="10800000">
            <a:off x="1409700" y="2878043"/>
            <a:ext cx="266700" cy="1469618"/>
          </a:xfrm>
          <a:prstGeom prst="downArrow">
            <a:avLst>
              <a:gd name="adj1" fmla="val 28182"/>
              <a:gd name="adj2" fmla="val 66364"/>
            </a:avLst>
          </a:prstGeom>
          <a:solidFill>
            <a:srgbClr val="1C4E67"/>
          </a:solidFill>
          <a:ln>
            <a:solidFill>
              <a:srgbClr val="1C4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7337" y="1463015"/>
            <a:ext cx="2512443" cy="1979840"/>
          </a:xfrm>
          <a:prstGeom prst="rect">
            <a:avLst/>
          </a:prstGeom>
        </p:spPr>
      </p:pic>
      <p:cxnSp>
        <p:nvCxnSpPr>
          <p:cNvPr id="53" name="Straight Connector 52"/>
          <p:cNvCxnSpPr/>
          <p:nvPr/>
        </p:nvCxnSpPr>
        <p:spPr>
          <a:xfrm>
            <a:off x="2895600" y="3429000"/>
            <a:ext cx="1371600" cy="0"/>
          </a:xfrm>
          <a:prstGeom prst="line">
            <a:avLst/>
          </a:prstGeom>
          <a:ln w="38100">
            <a:solidFill>
              <a:srgbClr val="004065"/>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733800" y="4348530"/>
            <a:ext cx="2133600" cy="646331"/>
          </a:xfrm>
          <a:prstGeom prst="rect">
            <a:avLst/>
          </a:prstGeom>
          <a:ln w="57150">
            <a:solidFill>
              <a:srgbClr val="00406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1C4E67"/>
                </a:solidFill>
              </a:rPr>
              <a:t>Closeted during cancer treatment</a:t>
            </a:r>
          </a:p>
        </p:txBody>
      </p:sp>
      <p:cxnSp>
        <p:nvCxnSpPr>
          <p:cNvPr id="68" name="Straight Arrow Connector 67"/>
          <p:cNvCxnSpPr/>
          <p:nvPr/>
        </p:nvCxnSpPr>
        <p:spPr>
          <a:xfrm>
            <a:off x="5378408" y="3428999"/>
            <a:ext cx="1860592" cy="1"/>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76" name="Down Arrow 75"/>
          <p:cNvSpPr/>
          <p:nvPr/>
        </p:nvSpPr>
        <p:spPr>
          <a:xfrm rot="10800000">
            <a:off x="4705350" y="3645509"/>
            <a:ext cx="266700" cy="727605"/>
          </a:xfrm>
          <a:prstGeom prst="downArrow">
            <a:avLst>
              <a:gd name="adj1" fmla="val 28182"/>
              <a:gd name="adj2" fmla="val 66364"/>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3"/>
          <p:cNvSpPr>
            <a:spLocks noGrp="1"/>
          </p:cNvSpPr>
          <p:nvPr>
            <p:ph type="body" sz="quarter" idx="10"/>
          </p:nvPr>
        </p:nvSpPr>
        <p:spPr>
          <a:xfrm>
            <a:off x="228600" y="6278478"/>
            <a:ext cx="3200400" cy="381000"/>
          </a:xfrm>
        </p:spPr>
        <p:txBody>
          <a:bodyPr/>
          <a:lstStyle/>
          <a:p>
            <a:r>
              <a:rPr lang="en-US" sz="1000" i="0" dirty="0">
                <a:solidFill>
                  <a:schemeClr val="bg1">
                    <a:lumMod val="50000"/>
                  </a:schemeClr>
                </a:solidFill>
              </a:rPr>
              <a:t>Quinn et al., 2015; Margolies &amp; Scout, 2013; Boehmer &amp; Case, 2004.</a:t>
            </a:r>
          </a:p>
          <a:p>
            <a:endParaRPr lang="en-US" dirty="0"/>
          </a:p>
        </p:txBody>
      </p:sp>
      <p:sp>
        <p:nvSpPr>
          <p:cNvPr id="16" name="Down Arrow 15"/>
          <p:cNvSpPr/>
          <p:nvPr/>
        </p:nvSpPr>
        <p:spPr>
          <a:xfrm rot="10800000">
            <a:off x="7867649" y="4038599"/>
            <a:ext cx="266700" cy="334514"/>
          </a:xfrm>
          <a:prstGeom prst="downArrow">
            <a:avLst>
              <a:gd name="adj1" fmla="val 28182"/>
              <a:gd name="adj2" fmla="val 66364"/>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23884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07" y="870528"/>
            <a:ext cx="8229600" cy="531520"/>
          </a:xfrm>
        </p:spPr>
        <p:txBody>
          <a:bodyPr>
            <a:noAutofit/>
          </a:bodyPr>
          <a:lstStyle/>
          <a:p>
            <a:pPr algn="l"/>
            <a:r>
              <a:rPr lang="en-US" sz="4000" dirty="0">
                <a:solidFill>
                  <a:srgbClr val="1C4E67"/>
                </a:solidFill>
              </a:rPr>
              <a:t>Post-Treatment Survivorship </a:t>
            </a:r>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3367"/>
          <a:stretch/>
        </p:blipFill>
        <p:spPr>
          <a:xfrm>
            <a:off x="414636" y="1598048"/>
            <a:ext cx="3140690" cy="2718954"/>
          </a:xfrm>
        </p:spPr>
      </p:pic>
      <p:sp>
        <p:nvSpPr>
          <p:cNvPr id="8" name="Oval Callout 7"/>
          <p:cNvSpPr/>
          <p:nvPr/>
        </p:nvSpPr>
        <p:spPr>
          <a:xfrm>
            <a:off x="3555326" y="1467381"/>
            <a:ext cx="1613763" cy="1415190"/>
          </a:xfrm>
          <a:prstGeom prst="wedgeEllipseCallout">
            <a:avLst>
              <a:gd name="adj1" fmla="val -143869"/>
              <a:gd name="adj2" fmla="val 50959"/>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000" t="3333" r="10000"/>
          <a:stretch/>
        </p:blipFill>
        <p:spPr>
          <a:xfrm>
            <a:off x="3950629" y="1741629"/>
            <a:ext cx="907953" cy="912780"/>
          </a:xfrm>
          <a:prstGeom prst="rect">
            <a:avLst/>
          </a:prstGeom>
        </p:spPr>
      </p:pic>
      <p:sp>
        <p:nvSpPr>
          <p:cNvPr id="11" name="Line Callout 2 (Accent Bar) 10"/>
          <p:cNvSpPr/>
          <p:nvPr/>
        </p:nvSpPr>
        <p:spPr>
          <a:xfrm>
            <a:off x="1752600" y="4773326"/>
            <a:ext cx="2971800" cy="1166380"/>
          </a:xfrm>
          <a:prstGeom prst="accentCallout2">
            <a:avLst>
              <a:gd name="adj1" fmla="val 27659"/>
              <a:gd name="adj2" fmla="val -6935"/>
              <a:gd name="adj3" fmla="val 27659"/>
              <a:gd name="adj4" fmla="val -22961"/>
              <a:gd name="adj5" fmla="val -80818"/>
              <a:gd name="adj6" fmla="val -30583"/>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18418" y="4582254"/>
            <a:ext cx="1431837" cy="830997"/>
          </a:xfrm>
          <a:prstGeom prst="rect">
            <a:avLst/>
          </a:prstGeom>
          <a:noFill/>
        </p:spPr>
        <p:txBody>
          <a:bodyPr wrap="square" rtlCol="0">
            <a:spAutoFit/>
          </a:bodyPr>
          <a:lstStyle/>
          <a:p>
            <a:r>
              <a:rPr lang="en-US" sz="4800" dirty="0">
                <a:solidFill>
                  <a:srgbClr val="0096D6"/>
                </a:solidFill>
              </a:rPr>
              <a:t>60%</a:t>
            </a:r>
          </a:p>
        </p:txBody>
      </p:sp>
      <p:sp>
        <p:nvSpPr>
          <p:cNvPr id="13" name="TextBox 12"/>
          <p:cNvSpPr txBox="1"/>
          <p:nvPr/>
        </p:nvSpPr>
        <p:spPr>
          <a:xfrm>
            <a:off x="1618418" y="5356516"/>
            <a:ext cx="2472660" cy="707886"/>
          </a:xfrm>
          <a:prstGeom prst="rect">
            <a:avLst/>
          </a:prstGeom>
          <a:noFill/>
        </p:spPr>
        <p:txBody>
          <a:bodyPr wrap="square" rtlCol="0">
            <a:spAutoFit/>
          </a:bodyPr>
          <a:lstStyle/>
          <a:p>
            <a:r>
              <a:rPr lang="en-US" sz="2000" dirty="0">
                <a:solidFill>
                  <a:srgbClr val="1C4E67"/>
                </a:solidFill>
              </a:rPr>
              <a:t>Less likely to rate their health as good</a:t>
            </a:r>
          </a:p>
        </p:txBody>
      </p:sp>
      <p:graphicFrame>
        <p:nvGraphicFramePr>
          <p:cNvPr id="15" name="Diagram 14"/>
          <p:cNvGraphicFramePr/>
          <p:nvPr/>
        </p:nvGraphicFramePr>
        <p:xfrm>
          <a:off x="4858582" y="2882571"/>
          <a:ext cx="4024746" cy="27699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 Placeholder 3"/>
          <p:cNvSpPr>
            <a:spLocks noGrp="1"/>
          </p:cNvSpPr>
          <p:nvPr>
            <p:ph type="body" sz="quarter" idx="10"/>
          </p:nvPr>
        </p:nvSpPr>
        <p:spPr>
          <a:xfrm>
            <a:off x="228600" y="6278478"/>
            <a:ext cx="3200400" cy="381000"/>
          </a:xfrm>
        </p:spPr>
        <p:txBody>
          <a:bodyPr/>
          <a:lstStyle/>
          <a:p>
            <a:r>
              <a:rPr lang="en-US" sz="1000" dirty="0">
                <a:solidFill>
                  <a:schemeClr val="bg1">
                    <a:lumMod val="50000"/>
                  </a:schemeClr>
                </a:solidFill>
              </a:rPr>
              <a:t>Jabson, Farmer, &amp; Bowen, 2015; Griggs et al., 2017.</a:t>
            </a:r>
          </a:p>
          <a:p>
            <a:endParaRPr lang="en-US" dirty="0"/>
          </a:p>
        </p:txBody>
      </p:sp>
      <p:sp>
        <p:nvSpPr>
          <p:cNvPr id="17" name="Right Brace 16"/>
          <p:cNvSpPr/>
          <p:nvPr/>
        </p:nvSpPr>
        <p:spPr>
          <a:xfrm>
            <a:off x="6796823" y="3695523"/>
            <a:ext cx="323367" cy="1302229"/>
          </a:xfrm>
          <a:prstGeom prst="rightBrace">
            <a:avLst>
              <a:gd name="adj1" fmla="val 47625"/>
              <a:gd name="adj2" fmla="val 44268"/>
            </a:avLst>
          </a:prstGeom>
          <a:ln w="28575">
            <a:solidFill>
              <a:srgbClr val="0096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1529138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58918"/>
            <a:ext cx="8763000" cy="533399"/>
          </a:xfrm>
        </p:spPr>
        <p:txBody>
          <a:bodyPr>
            <a:noAutofit/>
          </a:bodyPr>
          <a:lstStyle/>
          <a:p>
            <a:pPr algn="ctr"/>
            <a:r>
              <a:rPr lang="en-US" sz="3600" dirty="0">
                <a:solidFill>
                  <a:srgbClr val="1C4E67"/>
                </a:solidFill>
              </a:rPr>
              <a:t>Resiliency in the LGBTQI Community</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524" r="19557" b="855"/>
          <a:stretch/>
        </p:blipFill>
        <p:spPr>
          <a:xfrm>
            <a:off x="5497286" y="1723807"/>
            <a:ext cx="2971800" cy="3004514"/>
          </a:xfrm>
        </p:spPr>
      </p:pic>
      <p:graphicFrame>
        <p:nvGraphicFramePr>
          <p:cNvPr id="3" name="Diagram 2"/>
          <p:cNvGraphicFramePr/>
          <p:nvPr/>
        </p:nvGraphicFramePr>
        <p:xfrm>
          <a:off x="261257" y="1594592"/>
          <a:ext cx="4257452" cy="3262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3333" t="28889" r="5833"/>
          <a:stretch/>
        </p:blipFill>
        <p:spPr>
          <a:xfrm>
            <a:off x="838200" y="3015159"/>
            <a:ext cx="731935" cy="421811"/>
          </a:xfrm>
          <a:prstGeom prst="rect">
            <a:avLst/>
          </a:prstGeom>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l="27500" t="51111"/>
          <a:stretch/>
        </p:blipFill>
        <p:spPr>
          <a:xfrm rot="10800000" flipH="1" flipV="1">
            <a:off x="838200" y="4184924"/>
            <a:ext cx="723195" cy="411434"/>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9166" t="23333" r="10834"/>
          <a:stretch/>
        </p:blipFill>
        <p:spPr>
          <a:xfrm>
            <a:off x="838200" y="1838994"/>
            <a:ext cx="734030" cy="527584"/>
          </a:xfrm>
          <a:prstGeom prst="rect">
            <a:avLst/>
          </a:prstGeom>
        </p:spPr>
      </p:pic>
      <p:sp>
        <p:nvSpPr>
          <p:cNvPr id="9" name="Left Brace 8"/>
          <p:cNvSpPr/>
          <p:nvPr/>
        </p:nvSpPr>
        <p:spPr>
          <a:xfrm rot="10800000">
            <a:off x="4643895" y="1768155"/>
            <a:ext cx="381000" cy="2915817"/>
          </a:xfrm>
          <a:prstGeom prst="leftBrace">
            <a:avLst>
              <a:gd name="adj1" fmla="val 52193"/>
              <a:gd name="adj2" fmla="val 53925"/>
            </a:avLst>
          </a:prstGeom>
          <a:noFill/>
          <a:ln w="47625">
            <a:solidFill>
              <a:srgbClr val="1C4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13" name="Title 1"/>
          <p:cNvSpPr txBox="1">
            <a:spLocks/>
          </p:cNvSpPr>
          <p:nvPr/>
        </p:nvSpPr>
        <p:spPr bwMode="auto">
          <a:xfrm>
            <a:off x="833894" y="5396054"/>
            <a:ext cx="7620000" cy="533399"/>
          </a:xfrm>
          <a:prstGeom prst="rect">
            <a:avLst/>
          </a:prstGeom>
          <a:noFill/>
          <a:ln w="22225">
            <a:noFill/>
            <a:miter lim="800000"/>
            <a:headEnd/>
            <a:tailEnd/>
          </a:ln>
          <a:effectLst/>
          <a:extLst>
            <a:ext uri="{909E8E84-426E-40DD-AFC4-6F175D3DCCD1}">
              <a14:hiddenFill xmlns:a14="http://schemas.microsoft.com/office/drawing/2010/main">
                <a:solidFill>
                  <a:srgbClr val="0C52B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r>
              <a:rPr lang="en-US" sz="2000" b="0" kern="0" dirty="0">
                <a:solidFill>
                  <a:srgbClr val="1C4E67"/>
                </a:solidFill>
              </a:rPr>
              <a:t>Providers should inquire about social support, including partners and caregivers, and incorporate them into appointments.</a:t>
            </a:r>
          </a:p>
        </p:txBody>
      </p:sp>
      <p:sp>
        <p:nvSpPr>
          <p:cNvPr id="14" name="Text Placeholder 3"/>
          <p:cNvSpPr>
            <a:spLocks noGrp="1"/>
          </p:cNvSpPr>
          <p:nvPr>
            <p:ph type="body" sz="quarter" idx="10"/>
          </p:nvPr>
        </p:nvSpPr>
        <p:spPr>
          <a:xfrm>
            <a:off x="228600" y="6278478"/>
            <a:ext cx="4415294" cy="381000"/>
          </a:xfrm>
        </p:spPr>
        <p:txBody>
          <a:bodyPr/>
          <a:lstStyle/>
          <a:p>
            <a:r>
              <a:rPr lang="en-US" sz="1000" dirty="0">
                <a:solidFill>
                  <a:schemeClr val="bg1">
                    <a:lumMod val="50000"/>
                  </a:schemeClr>
                </a:solidFill>
              </a:rPr>
              <a:t>IOM, 2011; Margolies &amp; Scout, 2013; Boehmer, Freund, &amp; Linde, 2005. </a:t>
            </a:r>
          </a:p>
          <a:p>
            <a:endParaRPr lang="en-US" dirty="0"/>
          </a:p>
        </p:txBody>
      </p:sp>
    </p:spTree>
    <p:extLst>
      <p:ext uri="{BB962C8B-B14F-4D97-AF65-F5344CB8AC3E}">
        <p14:creationId xmlns:p14="http://schemas.microsoft.com/office/powerpoint/2010/main" val="354341689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708" r="42276" b="8401"/>
          <a:stretch/>
        </p:blipFill>
        <p:spPr>
          <a:xfrm>
            <a:off x="1" y="3733800"/>
            <a:ext cx="3048000" cy="312420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49167" t="23333" b="6046"/>
          <a:stretch/>
        </p:blipFill>
        <p:spPr>
          <a:xfrm>
            <a:off x="6476999" y="3810000"/>
            <a:ext cx="2298633" cy="2395064"/>
          </a:xfrm>
          <a:prstGeom prst="rect">
            <a:avLst/>
          </a:prstGeom>
        </p:spPr>
      </p:pic>
      <p:sp>
        <p:nvSpPr>
          <p:cNvPr id="15" name="Cloud Callout 14"/>
          <p:cNvSpPr/>
          <p:nvPr/>
        </p:nvSpPr>
        <p:spPr>
          <a:xfrm flipH="1">
            <a:off x="3102133" y="1989303"/>
            <a:ext cx="2424432" cy="1708160"/>
          </a:xfrm>
          <a:prstGeom prst="cloudCallout">
            <a:avLst>
              <a:gd name="adj1" fmla="val -116395"/>
              <a:gd name="adj2" fmla="val 61870"/>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870397"/>
            <a:ext cx="7696200" cy="685800"/>
          </a:xfrm>
        </p:spPr>
        <p:txBody>
          <a:bodyPr>
            <a:normAutofit/>
          </a:bodyPr>
          <a:lstStyle/>
          <a:p>
            <a:pPr algn="ctr"/>
            <a:r>
              <a:rPr lang="en-US" sz="2800" dirty="0">
                <a:solidFill>
                  <a:srgbClr val="1C4E67"/>
                </a:solidFill>
              </a:rPr>
              <a:t>Tailoring Strategies to Areas of Resiliency</a:t>
            </a:r>
            <a:br>
              <a:rPr lang="en-US" sz="2800" dirty="0"/>
            </a:br>
            <a:endParaRPr lang="en-US" sz="300" dirty="0"/>
          </a:p>
        </p:txBody>
      </p:sp>
      <p:sp>
        <p:nvSpPr>
          <p:cNvPr id="6" name="Cloud Callout 5"/>
          <p:cNvSpPr/>
          <p:nvPr/>
        </p:nvSpPr>
        <p:spPr>
          <a:xfrm>
            <a:off x="2771644" y="1600200"/>
            <a:ext cx="3232346" cy="2440016"/>
          </a:xfrm>
          <a:prstGeom prst="cloudCallout">
            <a:avLst>
              <a:gd name="adj1" fmla="val -80034"/>
              <a:gd name="adj2" fmla="val 33571"/>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172076" y="2006363"/>
            <a:ext cx="3000124"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solidFill>
                  <a:srgbClr val="1C4E67"/>
                </a:solidFill>
              </a:rPr>
              <a:t>HIV/AIDS epidemic</a:t>
            </a:r>
          </a:p>
          <a:p>
            <a:pPr marL="285750" indent="-285750">
              <a:spcAft>
                <a:spcPts val="600"/>
              </a:spcAft>
              <a:buFont typeface="Arial" panose="020B0604020202020204" pitchFamily="34" charset="0"/>
              <a:buChar char="•"/>
            </a:pPr>
            <a:r>
              <a:rPr lang="en-US" b="1" dirty="0">
                <a:solidFill>
                  <a:srgbClr val="1C4E67"/>
                </a:solidFill>
              </a:rPr>
              <a:t>Past discrimination</a:t>
            </a:r>
          </a:p>
          <a:p>
            <a:pPr marL="285750" indent="-285750">
              <a:spcAft>
                <a:spcPts val="600"/>
              </a:spcAft>
              <a:buFont typeface="Arial" panose="020B0604020202020204" pitchFamily="34" charset="0"/>
              <a:buChar char="•"/>
            </a:pPr>
            <a:r>
              <a:rPr lang="en-US" b="1" dirty="0">
                <a:solidFill>
                  <a:srgbClr val="1C4E67"/>
                </a:solidFill>
              </a:rPr>
              <a:t>Social stigma</a:t>
            </a:r>
          </a:p>
          <a:p>
            <a:pPr marL="285750" indent="-285750">
              <a:spcAft>
                <a:spcPts val="600"/>
              </a:spcAft>
              <a:buFont typeface="Arial" panose="020B0604020202020204" pitchFamily="34" charset="0"/>
              <a:buChar char="•"/>
            </a:pPr>
            <a:r>
              <a:rPr lang="en-US" b="1" dirty="0">
                <a:solidFill>
                  <a:srgbClr val="1C4E67"/>
                </a:solidFill>
              </a:rPr>
              <a:t>LGBTQI rights movement</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40833" t="17778"/>
          <a:stretch/>
        </p:blipFill>
        <p:spPr>
          <a:xfrm>
            <a:off x="7315200" y="2971800"/>
            <a:ext cx="762000" cy="794197"/>
          </a:xfrm>
          <a:prstGeom prst="rect">
            <a:avLst/>
          </a:prstGeom>
        </p:spPr>
      </p:pic>
      <p:sp>
        <p:nvSpPr>
          <p:cNvPr id="9" name="Text Placeholder 3"/>
          <p:cNvSpPr>
            <a:spLocks noGrp="1"/>
          </p:cNvSpPr>
          <p:nvPr>
            <p:ph type="body" sz="quarter" idx="10"/>
          </p:nvPr>
        </p:nvSpPr>
        <p:spPr>
          <a:xfrm>
            <a:off x="3000678" y="6205064"/>
            <a:ext cx="3200400" cy="381000"/>
          </a:xfrm>
        </p:spPr>
        <p:txBody>
          <a:bodyPr/>
          <a:lstStyle/>
          <a:p>
            <a:r>
              <a:rPr lang="en-US" sz="1000" dirty="0">
                <a:solidFill>
                  <a:schemeClr val="bg1">
                    <a:lumMod val="50000"/>
                  </a:schemeClr>
                </a:solidFill>
              </a:rPr>
              <a:t>IOM, 2011; Joint Commission, 2011; Kamen, Smith-Stoner, Heckler, Flannery, &amp; Margolies, 2015.</a:t>
            </a:r>
          </a:p>
          <a:p>
            <a:endParaRPr lang="en-US" dirty="0"/>
          </a:p>
        </p:txBody>
      </p:sp>
      <p:sp>
        <p:nvSpPr>
          <p:cNvPr id="3" name="TextBox 2"/>
          <p:cNvSpPr txBox="1"/>
          <p:nvPr/>
        </p:nvSpPr>
        <p:spPr>
          <a:xfrm>
            <a:off x="3000678" y="4826968"/>
            <a:ext cx="3003312" cy="369332"/>
          </a:xfrm>
          <a:prstGeom prst="rect">
            <a:avLst/>
          </a:prstGeom>
          <a:noFill/>
          <a:ln w="38100">
            <a:solidFill>
              <a:srgbClr val="1C4E67"/>
            </a:solidFill>
          </a:ln>
        </p:spPr>
        <p:txBody>
          <a:bodyPr wrap="square" rtlCol="0">
            <a:spAutoFit/>
          </a:bodyPr>
          <a:lstStyle/>
          <a:p>
            <a:pPr algn="ctr"/>
            <a:r>
              <a:rPr lang="en-US" b="1" dirty="0">
                <a:solidFill>
                  <a:srgbClr val="1C4E67"/>
                </a:solidFill>
              </a:rPr>
              <a:t>Including loved ones</a:t>
            </a:r>
          </a:p>
        </p:txBody>
      </p:sp>
      <p:cxnSp>
        <p:nvCxnSpPr>
          <p:cNvPr id="8" name="Straight Arrow Connector 7"/>
          <p:cNvCxnSpPr/>
          <p:nvPr/>
        </p:nvCxnSpPr>
        <p:spPr>
          <a:xfrm>
            <a:off x="2057400" y="5002419"/>
            <a:ext cx="714244"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2200" y="4997409"/>
            <a:ext cx="714244"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38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339382"/>
            <a:ext cx="3758464" cy="4884237"/>
          </a:xfrm>
          <a:prstGeom prst="rect">
            <a:avLst/>
          </a:prstGeom>
        </p:spPr>
      </p:pic>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Tuskegee Syphilis Study</a:t>
            </a:r>
          </a:p>
        </p:txBody>
      </p:sp>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36956"/>
          <a:stretch/>
        </p:blipFill>
        <p:spPr>
          <a:xfrm>
            <a:off x="4689941" y="2014515"/>
            <a:ext cx="931360" cy="1107996"/>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0460" y="3382446"/>
            <a:ext cx="1317390" cy="98804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7334" r="36000"/>
          <a:stretch/>
        </p:blipFill>
        <p:spPr>
          <a:xfrm>
            <a:off x="4677009" y="4776246"/>
            <a:ext cx="944292" cy="914783"/>
          </a:xfrm>
          <a:prstGeom prst="rect">
            <a:avLst/>
          </a:prstGeom>
        </p:spPr>
      </p:pic>
      <p:sp>
        <p:nvSpPr>
          <p:cNvPr id="9" name="TextBox 8"/>
          <p:cNvSpPr txBox="1"/>
          <p:nvPr/>
        </p:nvSpPr>
        <p:spPr>
          <a:xfrm>
            <a:off x="4490460" y="1475324"/>
            <a:ext cx="5896353" cy="438432"/>
          </a:xfrm>
          <a:prstGeom prst="rect">
            <a:avLst/>
          </a:prstGeom>
          <a:noFill/>
        </p:spPr>
        <p:txBody>
          <a:bodyPr wrap="square" rtlCol="0">
            <a:spAutoFit/>
          </a:bodyPr>
          <a:lstStyle/>
          <a:p>
            <a:r>
              <a:rPr lang="en-US" sz="2200" dirty="0">
                <a:solidFill>
                  <a:srgbClr val="004065"/>
                </a:solidFill>
              </a:rPr>
              <a:t>U.S. Public Health Service:</a:t>
            </a:r>
          </a:p>
        </p:txBody>
      </p:sp>
      <p:sp>
        <p:nvSpPr>
          <p:cNvPr id="10" name="TextBox 9"/>
          <p:cNvSpPr txBox="1"/>
          <p:nvPr/>
        </p:nvSpPr>
        <p:spPr>
          <a:xfrm>
            <a:off x="5877047" y="2132780"/>
            <a:ext cx="2476378" cy="1015663"/>
          </a:xfrm>
          <a:prstGeom prst="rect">
            <a:avLst/>
          </a:prstGeom>
          <a:noFill/>
        </p:spPr>
        <p:txBody>
          <a:bodyPr wrap="square" rtlCol="0">
            <a:spAutoFit/>
          </a:bodyPr>
          <a:lstStyle/>
          <a:p>
            <a:r>
              <a:rPr lang="en-US" sz="2000" dirty="0">
                <a:solidFill>
                  <a:srgbClr val="004065"/>
                </a:solidFill>
              </a:rPr>
              <a:t>Conducted study without informed consent</a:t>
            </a:r>
          </a:p>
        </p:txBody>
      </p:sp>
      <p:sp>
        <p:nvSpPr>
          <p:cNvPr id="11" name="TextBox 10"/>
          <p:cNvSpPr txBox="1"/>
          <p:nvPr/>
        </p:nvSpPr>
        <p:spPr>
          <a:xfrm>
            <a:off x="5905622" y="3456057"/>
            <a:ext cx="2298701" cy="707886"/>
          </a:xfrm>
          <a:prstGeom prst="rect">
            <a:avLst/>
          </a:prstGeom>
          <a:noFill/>
        </p:spPr>
        <p:txBody>
          <a:bodyPr wrap="square" rtlCol="0">
            <a:spAutoFit/>
          </a:bodyPr>
          <a:lstStyle/>
          <a:p>
            <a:r>
              <a:rPr lang="en-US" sz="2000" dirty="0">
                <a:solidFill>
                  <a:srgbClr val="004065"/>
                </a:solidFill>
              </a:rPr>
              <a:t>Did not tell men they had disease</a:t>
            </a:r>
          </a:p>
        </p:txBody>
      </p:sp>
      <p:sp>
        <p:nvSpPr>
          <p:cNvPr id="12" name="TextBox 11"/>
          <p:cNvSpPr txBox="1"/>
          <p:nvPr/>
        </p:nvSpPr>
        <p:spPr>
          <a:xfrm>
            <a:off x="5896097" y="4930659"/>
            <a:ext cx="2667000" cy="707886"/>
          </a:xfrm>
          <a:prstGeom prst="rect">
            <a:avLst/>
          </a:prstGeom>
          <a:noFill/>
        </p:spPr>
        <p:txBody>
          <a:bodyPr wrap="square" rtlCol="0">
            <a:spAutoFit/>
          </a:bodyPr>
          <a:lstStyle/>
          <a:p>
            <a:r>
              <a:rPr lang="en-US" sz="2000" dirty="0">
                <a:solidFill>
                  <a:srgbClr val="004065"/>
                </a:solidFill>
              </a:rPr>
              <a:t>Did not treat men with life-saving antibiotic</a:t>
            </a:r>
          </a:p>
        </p:txBody>
      </p:sp>
      <p:sp>
        <p:nvSpPr>
          <p:cNvPr id="13" name="Text Placeholder 3"/>
          <p:cNvSpPr>
            <a:spLocks noGrp="1"/>
          </p:cNvSpPr>
          <p:nvPr>
            <p:ph type="body" sz="quarter" idx="10"/>
          </p:nvPr>
        </p:nvSpPr>
        <p:spPr>
          <a:xfrm>
            <a:off x="427776" y="6248400"/>
            <a:ext cx="2925024" cy="533400"/>
          </a:xfrm>
        </p:spPr>
        <p:txBody>
          <a:bodyPr/>
          <a:lstStyle/>
          <a:p>
            <a:r>
              <a:rPr lang="en-US" sz="1000" dirty="0">
                <a:solidFill>
                  <a:schemeClr val="bg1">
                    <a:lumMod val="50000"/>
                  </a:schemeClr>
                </a:solidFill>
              </a:rPr>
              <a:t>Centers for Disease Control and Prevention (CDC), 2016; </a:t>
            </a:r>
            <a:r>
              <a:rPr lang="en-US" sz="1000" dirty="0" err="1">
                <a:solidFill>
                  <a:schemeClr val="bg1">
                    <a:lumMod val="50000"/>
                  </a:schemeClr>
                </a:solidFill>
              </a:rPr>
              <a:t>Skloot</a:t>
            </a:r>
            <a:r>
              <a:rPr lang="en-US" sz="1000" dirty="0">
                <a:solidFill>
                  <a:schemeClr val="bg1">
                    <a:lumMod val="50000"/>
                  </a:schemeClr>
                </a:solidFill>
              </a:rPr>
              <a:t>, 2010; Shuster, 1997; </a:t>
            </a:r>
            <a:r>
              <a:rPr lang="en-US" sz="1000" kern="1200" dirty="0" err="1">
                <a:solidFill>
                  <a:schemeClr val="bg1">
                    <a:lumMod val="50000"/>
                  </a:schemeClr>
                </a:solidFill>
              </a:rPr>
              <a:t>Hulkower</a:t>
            </a:r>
            <a:r>
              <a:rPr lang="en-US" sz="1000" kern="1200" dirty="0">
                <a:solidFill>
                  <a:schemeClr val="bg1">
                    <a:lumMod val="50000"/>
                  </a:schemeClr>
                </a:solidFill>
              </a:rPr>
              <a:t>, 2011.</a:t>
            </a:r>
            <a:endParaRPr lang="en-US" sz="1000" dirty="0">
              <a:solidFill>
                <a:schemeClr val="bg1">
                  <a:lumMod val="50000"/>
                </a:schemeClr>
              </a:solidFill>
            </a:endParaRPr>
          </a:p>
        </p:txBody>
      </p:sp>
    </p:spTree>
    <p:extLst>
      <p:ext uri="{BB962C8B-B14F-4D97-AF65-F5344CB8AC3E}">
        <p14:creationId xmlns:p14="http://schemas.microsoft.com/office/powerpoint/2010/main" val="36672480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Case Study</a:t>
            </a:r>
          </a:p>
        </p:txBody>
      </p:sp>
    </p:spTree>
    <p:extLst>
      <p:ext uri="{BB962C8B-B14F-4D97-AF65-F5344CB8AC3E}">
        <p14:creationId xmlns:p14="http://schemas.microsoft.com/office/powerpoint/2010/main" val="294161539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501992"/>
            <a:ext cx="2299830" cy="17248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3333"/>
          <a:stretch/>
        </p:blipFill>
        <p:spPr>
          <a:xfrm>
            <a:off x="576928" y="1542161"/>
            <a:ext cx="2166272" cy="2119178"/>
          </a:xfrm>
          <a:prstGeom prst="rect">
            <a:avLst/>
          </a:prstGeom>
        </p:spPr>
      </p:pic>
      <p:sp>
        <p:nvSpPr>
          <p:cNvPr id="7" name="Down Arrow 6"/>
          <p:cNvSpPr/>
          <p:nvPr/>
        </p:nvSpPr>
        <p:spPr>
          <a:xfrm rot="16200000">
            <a:off x="3155939" y="1445600"/>
            <a:ext cx="365213" cy="1741215"/>
          </a:xfrm>
          <a:prstGeom prst="down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42222"/>
          <a:stretch/>
        </p:blipFill>
        <p:spPr>
          <a:xfrm>
            <a:off x="4419600" y="1391909"/>
            <a:ext cx="3926396" cy="1701438"/>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7778" r="23333" b="12222"/>
          <a:stretch/>
        </p:blipFill>
        <p:spPr>
          <a:xfrm>
            <a:off x="5257800" y="4317723"/>
            <a:ext cx="2596849" cy="1778277"/>
          </a:xfrm>
          <a:prstGeom prst="rect">
            <a:avLst/>
          </a:prstGeom>
        </p:spPr>
      </p:pic>
      <p:sp>
        <p:nvSpPr>
          <p:cNvPr id="11" name="Down Arrow 10"/>
          <p:cNvSpPr/>
          <p:nvPr/>
        </p:nvSpPr>
        <p:spPr>
          <a:xfrm>
            <a:off x="6382798" y="3352214"/>
            <a:ext cx="365213" cy="927401"/>
          </a:xfrm>
          <a:prstGeom prst="down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0833" t="17778"/>
          <a:stretch/>
        </p:blipFill>
        <p:spPr>
          <a:xfrm>
            <a:off x="3401719" y="4148065"/>
            <a:ext cx="901133" cy="939209"/>
          </a:xfrm>
          <a:prstGeom prst="rect">
            <a:avLst/>
          </a:prstGeom>
        </p:spPr>
      </p:pic>
      <p:sp>
        <p:nvSpPr>
          <p:cNvPr id="17" name="Down Arrow 16"/>
          <p:cNvSpPr/>
          <p:nvPr/>
        </p:nvSpPr>
        <p:spPr>
          <a:xfrm rot="5400000">
            <a:off x="3669680" y="4423307"/>
            <a:ext cx="365213" cy="1760973"/>
          </a:xfrm>
          <a:prstGeom prst="down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78494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lgbthealthlink.files.wordpress.com/2017/04/cropped-cropped-lgbthealthlink-500-350.png"/>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2743200" cy="1866900"/>
          </a:xfrm>
          <a:prstGeom prst="rect">
            <a:avLst/>
          </a:prstGeom>
          <a:noFill/>
          <a:ln>
            <a:noFill/>
          </a:ln>
        </p:spPr>
      </p:pic>
      <p:pic>
        <p:nvPicPr>
          <p:cNvPr id="6" name="Picture 5" descr="https://pbs.twimg.com/profile_images/1319608375/square_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949" y="1219200"/>
            <a:ext cx="2794000" cy="2463800"/>
          </a:xfrm>
          <a:prstGeom prst="rect">
            <a:avLst/>
          </a:prstGeom>
          <a:noFill/>
          <a:ln>
            <a:noFill/>
          </a:ln>
        </p:spPr>
      </p:pic>
      <p:pic>
        <p:nvPicPr>
          <p:cNvPr id="7" name="Picture 6" descr="https://i.vimeocdn.com/portrait/8548384_300x300"/>
          <p:cNvPicPr/>
          <p:nvPr/>
        </p:nvPicPr>
        <p:blipFill>
          <a:blip r:embed="rId5">
            <a:extLst>
              <a:ext uri="{28A0092B-C50C-407E-A947-70E740481C1C}">
                <a14:useLocalDpi xmlns:a14="http://schemas.microsoft.com/office/drawing/2010/main" val="0"/>
              </a:ext>
            </a:extLst>
          </a:blip>
          <a:srcRect/>
          <a:stretch>
            <a:fillRect/>
          </a:stretch>
        </p:blipFill>
        <p:spPr bwMode="auto">
          <a:xfrm>
            <a:off x="6350000" y="1524000"/>
            <a:ext cx="2336800" cy="2133600"/>
          </a:xfrm>
          <a:prstGeom prst="rect">
            <a:avLst/>
          </a:prstGeom>
          <a:noFill/>
          <a:ln>
            <a:noFill/>
          </a:ln>
        </p:spPr>
      </p:pic>
      <p:sp>
        <p:nvSpPr>
          <p:cNvPr id="8" name="Title 1"/>
          <p:cNvSpPr>
            <a:spLocks noGrp="1"/>
          </p:cNvSpPr>
          <p:nvPr>
            <p:ph type="title"/>
          </p:nvPr>
        </p:nvSpPr>
        <p:spPr>
          <a:xfrm>
            <a:off x="304800" y="900225"/>
            <a:ext cx="8229600" cy="457199"/>
          </a:xfrm>
        </p:spPr>
        <p:txBody>
          <a:bodyPr>
            <a:noAutofit/>
          </a:bodyPr>
          <a:lstStyle/>
          <a:p>
            <a:r>
              <a:rPr lang="en-US" dirty="0">
                <a:solidFill>
                  <a:srgbClr val="1C4E67"/>
                </a:solidFill>
              </a:rPr>
              <a:t>National LGBTQI Organizations</a:t>
            </a:r>
          </a:p>
        </p:txBody>
      </p:sp>
      <p:cxnSp>
        <p:nvCxnSpPr>
          <p:cNvPr id="16" name="Straight Connector 15"/>
          <p:cNvCxnSpPr/>
          <p:nvPr/>
        </p:nvCxnSpPr>
        <p:spPr>
          <a:xfrm>
            <a:off x="3194050" y="1828800"/>
            <a:ext cx="31750" cy="4267200"/>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78550" y="1752600"/>
            <a:ext cx="0" cy="4267200"/>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9401" y="3581400"/>
            <a:ext cx="2743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C4E67"/>
                </a:solidFill>
              </a:rPr>
              <a:t>CDC-funded cancer and tobacco disparity network</a:t>
            </a:r>
          </a:p>
          <a:p>
            <a:pPr marL="285750" indent="-285750">
              <a:buFont typeface="Arial" panose="020B0604020202020204" pitchFamily="34" charset="0"/>
              <a:buChar char="•"/>
            </a:pPr>
            <a:endParaRPr lang="en-US" dirty="0">
              <a:solidFill>
                <a:srgbClr val="1C4E67"/>
              </a:solidFill>
            </a:endParaRPr>
          </a:p>
          <a:p>
            <a:pPr marL="285750" indent="-285750">
              <a:buFont typeface="Arial" panose="020B0604020202020204" pitchFamily="34" charset="0"/>
              <a:buChar char="•"/>
            </a:pPr>
            <a:r>
              <a:rPr lang="en-US" dirty="0">
                <a:solidFill>
                  <a:srgbClr val="1C4E67"/>
                </a:solidFill>
              </a:rPr>
              <a:t>Education on best practices</a:t>
            </a:r>
          </a:p>
        </p:txBody>
      </p:sp>
      <p:sp>
        <p:nvSpPr>
          <p:cNvPr id="24" name="TextBox 23"/>
          <p:cNvSpPr txBox="1"/>
          <p:nvPr/>
        </p:nvSpPr>
        <p:spPr>
          <a:xfrm>
            <a:off x="3352798" y="3505200"/>
            <a:ext cx="2743200" cy="324704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1C4E67"/>
                </a:solidFill>
              </a:rPr>
              <a:t>LGBTQI cultural competency trainings</a:t>
            </a:r>
          </a:p>
          <a:p>
            <a:pPr marL="285750" indent="-285750">
              <a:spcAft>
                <a:spcPts val="600"/>
              </a:spcAft>
              <a:buFont typeface="Arial" panose="020B0604020202020204" pitchFamily="34" charset="0"/>
              <a:buChar char="•"/>
            </a:pPr>
            <a:r>
              <a:rPr lang="en-US" dirty="0">
                <a:solidFill>
                  <a:srgbClr val="1C4E67"/>
                </a:solidFill>
              </a:rPr>
              <a:t>Directory of LGBTQI- friendly cancer facilities</a:t>
            </a:r>
          </a:p>
          <a:p>
            <a:pPr marL="285750" indent="-285750">
              <a:spcAft>
                <a:spcPts val="600"/>
              </a:spcAft>
              <a:buFont typeface="Arial" panose="020B0604020202020204" pitchFamily="34" charset="0"/>
              <a:buChar char="•"/>
            </a:pPr>
            <a:r>
              <a:rPr lang="en-US" dirty="0">
                <a:solidFill>
                  <a:srgbClr val="1C4E67"/>
                </a:solidFill>
              </a:rPr>
              <a:t>Online support forums</a:t>
            </a:r>
          </a:p>
          <a:p>
            <a:pPr marL="285750" indent="-285750">
              <a:spcAft>
                <a:spcPts val="600"/>
              </a:spcAft>
              <a:buFont typeface="Arial" panose="020B0604020202020204" pitchFamily="34" charset="0"/>
              <a:buChar char="•"/>
            </a:pPr>
            <a:r>
              <a:rPr lang="en-US" dirty="0">
                <a:solidFill>
                  <a:srgbClr val="1C4E67"/>
                </a:solidFill>
              </a:rPr>
              <a:t>Risk assessments </a:t>
            </a:r>
          </a:p>
          <a:p>
            <a:pPr marL="285750" indent="-285750">
              <a:spcAft>
                <a:spcPts val="600"/>
              </a:spcAft>
              <a:buFont typeface="Arial" panose="020B0604020202020204" pitchFamily="34" charset="0"/>
              <a:buChar char="•"/>
            </a:pPr>
            <a:r>
              <a:rPr lang="en-US" dirty="0">
                <a:solidFill>
                  <a:srgbClr val="1C4E67"/>
                </a:solidFill>
              </a:rPr>
              <a:t>Screening reminder programs</a:t>
            </a:r>
          </a:p>
          <a:p>
            <a:pPr>
              <a:spcAft>
                <a:spcPts val="600"/>
              </a:spcAft>
            </a:pPr>
            <a:endParaRPr lang="en-US" dirty="0">
              <a:solidFill>
                <a:schemeClr val="tx1">
                  <a:lumMod val="75000"/>
                  <a:lumOff val="25000"/>
                </a:schemeClr>
              </a:solidFill>
            </a:endParaRPr>
          </a:p>
        </p:txBody>
      </p:sp>
      <p:sp>
        <p:nvSpPr>
          <p:cNvPr id="25" name="TextBox 24"/>
          <p:cNvSpPr txBox="1"/>
          <p:nvPr/>
        </p:nvSpPr>
        <p:spPr>
          <a:xfrm>
            <a:off x="6261103" y="3548896"/>
            <a:ext cx="2743200" cy="2062103"/>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solidFill>
                  <a:srgbClr val="1C4E67"/>
                </a:solidFill>
              </a:rPr>
              <a:t>Educational programs</a:t>
            </a:r>
          </a:p>
          <a:p>
            <a:pPr marL="285750" indent="-285750">
              <a:spcBef>
                <a:spcPts val="600"/>
              </a:spcBef>
              <a:spcAft>
                <a:spcPts val="600"/>
              </a:spcAft>
              <a:buFont typeface="Arial" panose="020B0604020202020204" pitchFamily="34" charset="0"/>
              <a:buChar char="•"/>
            </a:pPr>
            <a:r>
              <a:rPr lang="en-US" dirty="0">
                <a:solidFill>
                  <a:srgbClr val="1C4E67"/>
                </a:solidFill>
              </a:rPr>
              <a:t>LGBTQI cancer resources</a:t>
            </a:r>
          </a:p>
          <a:p>
            <a:pPr marL="285750" indent="-285750">
              <a:spcBef>
                <a:spcPts val="600"/>
              </a:spcBef>
              <a:spcAft>
                <a:spcPts val="600"/>
              </a:spcAft>
              <a:buFont typeface="Arial" panose="020B0604020202020204" pitchFamily="34" charset="0"/>
              <a:buChar char="•"/>
            </a:pPr>
            <a:r>
              <a:rPr lang="en-US" dirty="0">
                <a:solidFill>
                  <a:srgbClr val="1C4E67"/>
                </a:solidFill>
              </a:rPr>
              <a:t>Consultation with health care organizations</a:t>
            </a:r>
          </a:p>
        </p:txBody>
      </p:sp>
      <p:sp>
        <p:nvSpPr>
          <p:cNvPr id="11" name="Text Placeholder 3"/>
          <p:cNvSpPr>
            <a:spLocks noGrp="1"/>
          </p:cNvSpPr>
          <p:nvPr>
            <p:ph type="body" sz="quarter" idx="10"/>
          </p:nvPr>
        </p:nvSpPr>
        <p:spPr>
          <a:xfrm>
            <a:off x="228600" y="6278478"/>
            <a:ext cx="3505200" cy="381000"/>
          </a:xfrm>
        </p:spPr>
        <p:txBody>
          <a:bodyPr/>
          <a:lstStyle/>
          <a:p>
            <a:r>
              <a:rPr lang="en-US" sz="1000" dirty="0">
                <a:solidFill>
                  <a:schemeClr val="bg1">
                    <a:lumMod val="50000"/>
                  </a:schemeClr>
                </a:solidFill>
              </a:rPr>
              <a:t>LGBT Health Link, n.d.; National LGBT Cancer Network, n.d.; National LGBT Health Education Center, n.d.</a:t>
            </a:r>
          </a:p>
          <a:p>
            <a:endParaRPr lang="en-US" dirty="0"/>
          </a:p>
        </p:txBody>
      </p:sp>
    </p:spTree>
    <p:extLst>
      <p:ext uri="{BB962C8B-B14F-4D97-AF65-F5344CB8AC3E}">
        <p14:creationId xmlns:p14="http://schemas.microsoft.com/office/powerpoint/2010/main" val="10953523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Conclusion</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15000" y="3886200"/>
            <a:ext cx="3204549" cy="1954875"/>
          </a:xfrm>
        </p:spPr>
      </p:pic>
      <p:sp>
        <p:nvSpPr>
          <p:cNvPr id="3" name="TextBox 2"/>
          <p:cNvSpPr txBox="1"/>
          <p:nvPr/>
        </p:nvSpPr>
        <p:spPr>
          <a:xfrm>
            <a:off x="457200" y="1905001"/>
            <a:ext cx="5257800" cy="4062651"/>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1C4E67"/>
                </a:solidFill>
              </a:rPr>
              <a:t>Identify barriers to care for sexual and gender minorities (SGM), also referred to as </a:t>
            </a:r>
            <a:r>
              <a:rPr lang="en-US" altLang="en-US" sz="2400" dirty="0">
                <a:solidFill>
                  <a:srgbClr val="1C4E67"/>
                </a:solidFill>
              </a:rPr>
              <a:t>Lesbian, Gay, Bisexual, Transgender, Queer and Intersex</a:t>
            </a:r>
            <a:r>
              <a:rPr lang="en-US" sz="2400" dirty="0">
                <a:solidFill>
                  <a:srgbClr val="1C4E67"/>
                </a:solidFill>
              </a:rPr>
              <a:t> (LGBTQI) individuals</a:t>
            </a:r>
          </a:p>
          <a:p>
            <a:endParaRPr lang="en-US" sz="2400" dirty="0">
              <a:solidFill>
                <a:srgbClr val="1C4E67"/>
              </a:solidFill>
            </a:endParaRPr>
          </a:p>
          <a:p>
            <a:pPr marL="457200" indent="-457200">
              <a:buFont typeface="Arial" panose="020B0604020202020204" pitchFamily="34" charset="0"/>
              <a:buChar char="•"/>
            </a:pPr>
            <a:r>
              <a:rPr lang="en-US" sz="2400" dirty="0">
                <a:solidFill>
                  <a:srgbClr val="1C4E67"/>
                </a:solidFill>
              </a:rPr>
              <a:t>Describe unique cancer risks and challenges for LGBTQI individuals, as well as resources and areas of resiliency</a:t>
            </a:r>
          </a:p>
          <a:p>
            <a:endParaRPr lang="en-US" dirty="0"/>
          </a:p>
        </p:txBody>
      </p:sp>
    </p:spTree>
    <p:extLst>
      <p:ext uri="{BB962C8B-B14F-4D97-AF65-F5344CB8AC3E}">
        <p14:creationId xmlns:p14="http://schemas.microsoft.com/office/powerpoint/2010/main" val="35017304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609600" y="1905001"/>
            <a:ext cx="8077200" cy="4832092"/>
          </a:xfrm>
          <a:prstGeom prst="rect">
            <a:avLst/>
          </a:prstGeom>
          <a:noFill/>
        </p:spPr>
        <p:txBody>
          <a:bodyPr wrap="square" rtlCol="0">
            <a:spAutoFit/>
          </a:bodyPr>
          <a:lstStyle/>
          <a:p>
            <a:pPr defTabSz="457200"/>
            <a:r>
              <a:rPr lang="en-US" sz="1600" dirty="0">
                <a:solidFill>
                  <a:srgbClr val="1C4E67"/>
                </a:solidFill>
              </a:rPr>
              <a:t>Agénor, M., Krieger, N., Austin, S.B., Haneuse, S., &amp; Gottlieb, B.R. (2014). Sexual 	orientation disparities in Papanicolaou test use among US women: The role 	of 	sexual and reproductive health services. </a:t>
            </a:r>
            <a:r>
              <a:rPr lang="en-US" sz="1600" i="1" dirty="0">
                <a:solidFill>
                  <a:srgbClr val="1C4E67"/>
                </a:solidFill>
              </a:rPr>
              <a:t>American Journal of Public 	Health, 	104</a:t>
            </a:r>
            <a:r>
              <a:rPr lang="en-US" sz="1600" dirty="0">
                <a:solidFill>
                  <a:srgbClr val="1C4E67"/>
                </a:solidFill>
              </a:rPr>
              <a:t>(2), e68-73. </a:t>
            </a:r>
          </a:p>
          <a:p>
            <a:pPr defTabSz="457200"/>
            <a:r>
              <a:rPr lang="en-US" sz="1600" dirty="0">
                <a:solidFill>
                  <a:srgbClr val="1C4E67"/>
                </a:solidFill>
              </a:rPr>
              <a:t>Agénor, M., Peitzmeier, S., Gordon, A.R., Haneuse, S., Potter, J.E., &amp; Austin, S.B. 	(2015). Sexual orientation identity disparities in awareness and initiation of the 	Human Papillomavirus vaccine among U.S. women and girls: A national survey. 	</a:t>
            </a:r>
            <a:r>
              <a:rPr lang="en-US" sz="1600" i="1" dirty="0">
                <a:solidFill>
                  <a:srgbClr val="1C4E67"/>
                </a:solidFill>
              </a:rPr>
              <a:t>Annals of Internal Medicine, 163</a:t>
            </a:r>
            <a:r>
              <a:rPr lang="en-US" sz="1600" dirty="0">
                <a:solidFill>
                  <a:srgbClr val="1C4E67"/>
                </a:solidFill>
              </a:rPr>
              <a:t>(2), 99-106. </a:t>
            </a:r>
          </a:p>
          <a:p>
            <a:pPr defTabSz="457200"/>
            <a:r>
              <a:rPr lang="en-US" sz="1600" dirty="0">
                <a:solidFill>
                  <a:srgbClr val="1C4E67"/>
                </a:solidFill>
              </a:rPr>
              <a:t>Austin, S.B., Pazaris, M.J., Nichols, L.P., Bowen, D., Wei, E.K., &amp; Spiegelman, D. 	(2013). An examination of sexual orientation group patterns in mammographic and 	colorectal screening in a cohort of U.S. women. </a:t>
            </a:r>
            <a:r>
              <a:rPr lang="en-US" sz="1600" i="1" dirty="0">
                <a:solidFill>
                  <a:srgbClr val="1C4E67"/>
                </a:solidFill>
              </a:rPr>
              <a:t>Cancer Causes and Control, 	24</a:t>
            </a:r>
            <a:r>
              <a:rPr lang="en-US" sz="1600" dirty="0">
                <a:solidFill>
                  <a:srgbClr val="1C4E67"/>
                </a:solidFill>
              </a:rPr>
              <a:t>(3),</a:t>
            </a:r>
            <a:r>
              <a:rPr lang="en-US" sz="1600" i="1" dirty="0">
                <a:solidFill>
                  <a:srgbClr val="1C4E67"/>
                </a:solidFill>
              </a:rPr>
              <a:t> </a:t>
            </a:r>
            <a:r>
              <a:rPr lang="en-US" sz="1600" dirty="0">
                <a:solidFill>
                  <a:srgbClr val="1C4E67"/>
                </a:solidFill>
              </a:rPr>
              <a:t>539-47.</a:t>
            </a:r>
          </a:p>
          <a:p>
            <a:pPr defTabSz="457200"/>
            <a:r>
              <a:rPr lang="en-US" sz="1600" dirty="0">
                <a:solidFill>
                  <a:srgbClr val="1C4E67"/>
                </a:solidFill>
              </a:rPr>
              <a:t>Badgett, M.V.L., Durso, L.E., &amp; Schneebaum, A. (2013). </a:t>
            </a:r>
            <a:r>
              <a:rPr lang="en-US" sz="1600" i="1" dirty="0">
                <a:solidFill>
                  <a:srgbClr val="1C4E67"/>
                </a:solidFill>
              </a:rPr>
              <a:t>New patterns of poverty in the 	lesbian, gay, and bisexual community. </a:t>
            </a:r>
            <a:r>
              <a:rPr lang="en-US" sz="1600" dirty="0">
                <a:solidFill>
                  <a:srgbClr val="1C4E67"/>
                </a:solidFill>
              </a:rPr>
              <a:t>Retrieved from 	https://williamsinstitute.law.ucla.edu/wp-content/uploads/LGB-Poverty-Update-Jun-	2013.pdf</a:t>
            </a:r>
          </a:p>
          <a:p>
            <a:endParaRPr lang="en-US" sz="1600" dirty="0"/>
          </a:p>
          <a:p>
            <a:endParaRPr lang="en-US" dirty="0"/>
          </a:p>
          <a:p>
            <a:endParaRPr lang="en-US" dirty="0"/>
          </a:p>
        </p:txBody>
      </p:sp>
    </p:spTree>
    <p:extLst>
      <p:ext uri="{BB962C8B-B14F-4D97-AF65-F5344CB8AC3E}">
        <p14:creationId xmlns:p14="http://schemas.microsoft.com/office/powerpoint/2010/main" val="16466283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609600" y="1905001"/>
            <a:ext cx="8077200" cy="4770537"/>
          </a:xfrm>
          <a:prstGeom prst="rect">
            <a:avLst/>
          </a:prstGeom>
          <a:noFill/>
        </p:spPr>
        <p:txBody>
          <a:bodyPr wrap="square" rtlCol="0">
            <a:spAutoFit/>
          </a:bodyPr>
          <a:lstStyle/>
          <a:p>
            <a:pPr defTabSz="457200"/>
            <a:r>
              <a:rPr lang="en-US" sz="1600" dirty="0">
                <a:solidFill>
                  <a:srgbClr val="1C4E67"/>
                </a:solidFill>
              </a:rPr>
              <a:t>Blosnich, J.R., Farmer, G.W., Lee, J.G., Silenzio, V.M., &amp; Bowen, D.J. (2014). Health 	inequalities among sexual minority adults: Evidence from ten U.S. states, 2010. 	</a:t>
            </a:r>
            <a:r>
              <a:rPr lang="en-US" sz="1600" i="1" dirty="0">
                <a:solidFill>
                  <a:srgbClr val="1C4E67"/>
                </a:solidFill>
              </a:rPr>
              <a:t>American Journal of Preventive Medicine, 46</a:t>
            </a:r>
            <a:r>
              <a:rPr lang="en-US" sz="1600" dirty="0">
                <a:solidFill>
                  <a:srgbClr val="1C4E67"/>
                </a:solidFill>
              </a:rPr>
              <a:t>(4), 337-49. </a:t>
            </a:r>
          </a:p>
          <a:p>
            <a:pPr defTabSz="457200"/>
            <a:r>
              <a:rPr lang="en-US" sz="1600" dirty="0">
                <a:solidFill>
                  <a:srgbClr val="1C4E67"/>
                </a:solidFill>
              </a:rPr>
              <a:t>Boehmer, U., Bowen, D.J., &amp; Bauer, G.R. (2007). Overweight and obesity in sexual-	minority women: Evidence from population-based data. </a:t>
            </a:r>
            <a:r>
              <a:rPr lang="en-US" sz="1600" i="1" dirty="0">
                <a:solidFill>
                  <a:srgbClr val="1C4E67"/>
                </a:solidFill>
              </a:rPr>
              <a:t>American Journal of Public 	Health, 97</a:t>
            </a:r>
            <a:r>
              <a:rPr lang="en-US" sz="1600" dirty="0">
                <a:solidFill>
                  <a:srgbClr val="1C4E67"/>
                </a:solidFill>
              </a:rPr>
              <a:t>(6), 1134-40. </a:t>
            </a:r>
          </a:p>
          <a:p>
            <a:pPr defTabSz="457200"/>
            <a:r>
              <a:rPr lang="en-US" sz="1600" dirty="0">
                <a:solidFill>
                  <a:srgbClr val="1C4E67"/>
                </a:solidFill>
              </a:rPr>
              <a:t>Boehmer, U., &amp; Case, P. (2004). Physicians don’t ask, sometimes patients tell: 	Disclosure of sexual orientation among women with breast carcinoma. </a:t>
            </a:r>
            <a:r>
              <a:rPr lang="en-US" sz="1600" i="1" dirty="0">
                <a:solidFill>
                  <a:srgbClr val="1C4E67"/>
                </a:solidFill>
              </a:rPr>
              <a:t>Cancer, 	101</a:t>
            </a:r>
            <a:r>
              <a:rPr lang="en-US" sz="1600" dirty="0">
                <a:solidFill>
                  <a:srgbClr val="1C4E67"/>
                </a:solidFill>
              </a:rPr>
              <a:t>(8), 1882-9. </a:t>
            </a:r>
          </a:p>
          <a:p>
            <a:pPr defTabSz="457200"/>
            <a:r>
              <a:rPr lang="en-US" sz="1600" dirty="0">
                <a:solidFill>
                  <a:srgbClr val="1C4E67"/>
                </a:solidFill>
              </a:rPr>
              <a:t>Boehmer, U., Freund, K.M., &amp; Linde, R. (2005). Support providers of sexual minority 	women with breast cancer: Who they are and how they impact the breast cancer 	experience. </a:t>
            </a:r>
            <a:r>
              <a:rPr lang="en-US" sz="1600" i="1" dirty="0">
                <a:solidFill>
                  <a:srgbClr val="1C4E67"/>
                </a:solidFill>
              </a:rPr>
              <a:t>Journal of Psychosomatic Research, 59</a:t>
            </a:r>
            <a:r>
              <a:rPr lang="en-US" sz="1600" dirty="0">
                <a:solidFill>
                  <a:srgbClr val="1C4E67"/>
                </a:solidFill>
              </a:rPr>
              <a:t>(5), 307-14. </a:t>
            </a:r>
          </a:p>
          <a:p>
            <a:r>
              <a:rPr lang="en-US" sz="1600" dirty="0">
                <a:solidFill>
                  <a:srgbClr val="1C4E67"/>
                </a:solidFill>
              </a:rPr>
              <a:t>Cahill, S. (2017). LGBT experiences in health care. </a:t>
            </a:r>
            <a:r>
              <a:rPr lang="en-US" sz="1600" i="1" dirty="0">
                <a:solidFill>
                  <a:srgbClr val="1C4E67"/>
                </a:solidFill>
              </a:rPr>
              <a:t>Health Affairs, 36</a:t>
            </a:r>
            <a:r>
              <a:rPr lang="en-US" sz="1600" dirty="0">
                <a:solidFill>
                  <a:srgbClr val="1C4E67"/>
                </a:solidFill>
              </a:rPr>
              <a:t>(4), 773-4. </a:t>
            </a:r>
          </a:p>
          <a:p>
            <a:pPr defTabSz="457200"/>
            <a:r>
              <a:rPr lang="en-US" sz="1600" dirty="0">
                <a:solidFill>
                  <a:srgbClr val="1C4E67"/>
                </a:solidFill>
              </a:rPr>
              <a:t>Cochran, S.D., Bandiera, F.C., &amp; Mays, V.M. (2013). Sexual orientation-related 	differences in tobacco use and secondhand smoke exposure among US adults 	aged 20 to 59 years: 2003-2010 National Health and Nutrition Examination 	Surveys. </a:t>
            </a:r>
            <a:r>
              <a:rPr lang="en-US" sz="1600" i="1" dirty="0">
                <a:solidFill>
                  <a:srgbClr val="1C4E67"/>
                </a:solidFill>
              </a:rPr>
              <a:t>American Journal of Public Health, 103</a:t>
            </a:r>
            <a:r>
              <a:rPr lang="en-US" sz="1600" dirty="0">
                <a:solidFill>
                  <a:srgbClr val="1C4E67"/>
                </a:solidFill>
              </a:rPr>
              <a:t>(10), 1837-44. </a:t>
            </a:r>
          </a:p>
          <a:p>
            <a:endParaRPr lang="en-US" sz="1600" dirty="0"/>
          </a:p>
          <a:p>
            <a:endParaRPr lang="en-US" sz="1600" dirty="0"/>
          </a:p>
        </p:txBody>
      </p:sp>
    </p:spTree>
    <p:extLst>
      <p:ext uri="{BB962C8B-B14F-4D97-AF65-F5344CB8AC3E}">
        <p14:creationId xmlns:p14="http://schemas.microsoft.com/office/powerpoint/2010/main" val="27606085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609600" y="1905001"/>
            <a:ext cx="8077200" cy="5016758"/>
          </a:xfrm>
          <a:prstGeom prst="rect">
            <a:avLst/>
          </a:prstGeom>
          <a:noFill/>
        </p:spPr>
        <p:txBody>
          <a:bodyPr wrap="square" rtlCol="0">
            <a:spAutoFit/>
          </a:bodyPr>
          <a:lstStyle/>
          <a:p>
            <a:pPr defTabSz="457200"/>
            <a:r>
              <a:rPr lang="en-US" sz="1600" dirty="0">
                <a:solidFill>
                  <a:srgbClr val="1C4E67"/>
                </a:solidFill>
              </a:rPr>
              <a:t>Diamant, A.L., Wold, C., Spritzer, K., &amp; Gelberg, L. (2000). Health behaviors, health 	status, and access to and use of health care: A population-based study of lesbian, 	bisexual, and heterosexual women. </a:t>
            </a:r>
            <a:r>
              <a:rPr lang="en-US" sz="1600" i="1" dirty="0">
                <a:solidFill>
                  <a:srgbClr val="1C4E67"/>
                </a:solidFill>
              </a:rPr>
              <a:t>Archives of Family Medicine, 9</a:t>
            </a:r>
            <a:r>
              <a:rPr lang="en-US" sz="1600" dirty="0">
                <a:solidFill>
                  <a:srgbClr val="1C4E67"/>
                </a:solidFill>
              </a:rPr>
              <a:t>(10), 1043-51.</a:t>
            </a:r>
          </a:p>
          <a:p>
            <a:pPr defTabSz="457200"/>
            <a:r>
              <a:rPr lang="en-US" sz="1600" dirty="0">
                <a:solidFill>
                  <a:srgbClr val="1C4E67"/>
                </a:solidFill>
              </a:rPr>
              <a:t>Eliason, M.J., Dibble, S.L., &amp; Robertson, P.A. (2011). Lesbian, gay, bisexual, and 	transgender (LGBT) physicians’ experiences in the workplace. </a:t>
            </a:r>
            <a:r>
              <a:rPr lang="en-US" sz="1600" i="1" dirty="0">
                <a:solidFill>
                  <a:srgbClr val="1C4E67"/>
                </a:solidFill>
              </a:rPr>
              <a:t>Journal of 	Homosexuality, 58</a:t>
            </a:r>
            <a:r>
              <a:rPr lang="en-US" sz="1600" dirty="0">
                <a:solidFill>
                  <a:srgbClr val="1C4E67"/>
                </a:solidFill>
              </a:rPr>
              <a:t>(10), 1355-71. </a:t>
            </a:r>
          </a:p>
          <a:p>
            <a:pPr defTabSz="457200"/>
            <a:r>
              <a:rPr lang="en-US" sz="1600" dirty="0">
                <a:solidFill>
                  <a:srgbClr val="1C4E67"/>
                </a:solidFill>
              </a:rPr>
              <a:t>Gates, G.J. (2014). </a:t>
            </a:r>
            <a:r>
              <a:rPr lang="en-US" sz="1600" i="1" dirty="0">
                <a:solidFill>
                  <a:srgbClr val="1C4E67"/>
                </a:solidFill>
              </a:rPr>
              <a:t>In U.S., LGBT more likely than non-LGBT to be uninsured. 	</a:t>
            </a:r>
            <a:r>
              <a:rPr lang="en-US" sz="1600" dirty="0">
                <a:solidFill>
                  <a:srgbClr val="1C4E67"/>
                </a:solidFill>
              </a:rPr>
              <a:t>Retrieved from http://www.gallup.com/poll/175445/lgbt-likely-non-lgbt-	uninsured.aspx</a:t>
            </a:r>
          </a:p>
          <a:p>
            <a:pPr defTabSz="457200"/>
            <a:r>
              <a:rPr lang="en-US" sz="1600" dirty="0">
                <a:solidFill>
                  <a:srgbClr val="1C4E67"/>
                </a:solidFill>
              </a:rPr>
              <a:t>Griggs, J., Maingi, S., Blinder, V., Denduluri, N., Khorana, A.A., Norton, L., … Rowland, 	J.H. (2017). American Society of Clinical Oncology position statement: Strategies 	for reducing cancer health disparities among sexual and gender minority 	populations. </a:t>
            </a:r>
            <a:r>
              <a:rPr lang="en-US" sz="1600" i="1" dirty="0">
                <a:solidFill>
                  <a:srgbClr val="1C4E67"/>
                </a:solidFill>
              </a:rPr>
              <a:t>Journal of Clinical Oncology, 35</a:t>
            </a:r>
            <a:r>
              <a:rPr lang="en-US" sz="1600" dirty="0">
                <a:solidFill>
                  <a:srgbClr val="1C4E67"/>
                </a:solidFill>
              </a:rPr>
              <a:t>, 1-9. </a:t>
            </a:r>
          </a:p>
          <a:p>
            <a:pPr defTabSz="457200"/>
            <a:r>
              <a:rPr lang="en-US" sz="1600" dirty="0">
                <a:solidFill>
                  <a:srgbClr val="1C4E67"/>
                </a:solidFill>
              </a:rPr>
              <a:t>Institute of Medicine (IOM). (2011). </a:t>
            </a:r>
            <a:r>
              <a:rPr lang="en-US" sz="1600" i="1" dirty="0">
                <a:solidFill>
                  <a:srgbClr val="1C4E67"/>
                </a:solidFill>
              </a:rPr>
              <a:t>The health of lesbian, gay, bisexual and transgender 	people: Building a foundation for better understanding. </a:t>
            </a:r>
            <a:r>
              <a:rPr lang="en-US" sz="1600" dirty="0">
                <a:solidFill>
                  <a:srgbClr val="1C4E67"/>
                </a:solidFill>
              </a:rPr>
              <a:t>Washington, DC:  National 	Academies Press.</a:t>
            </a:r>
          </a:p>
          <a:p>
            <a:pPr defTabSz="457200"/>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31761362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609600" y="1905001"/>
            <a:ext cx="8077200" cy="5755422"/>
          </a:xfrm>
          <a:prstGeom prst="rect">
            <a:avLst/>
          </a:prstGeom>
          <a:noFill/>
        </p:spPr>
        <p:txBody>
          <a:bodyPr wrap="square" rtlCol="0">
            <a:spAutoFit/>
          </a:bodyPr>
          <a:lstStyle/>
          <a:p>
            <a:pPr defTabSz="457200"/>
            <a:r>
              <a:rPr lang="en-US" sz="1600" dirty="0">
                <a:solidFill>
                  <a:srgbClr val="1C4E67"/>
                </a:solidFill>
              </a:rPr>
              <a:t>Jabson, J.M., Farmer, G.W., &amp; Bowen, D.J. (2015). Health behaviors and self-reported 	health among cancer survivors by sexual orientation. </a:t>
            </a:r>
            <a:r>
              <a:rPr lang="en-US" sz="1600" i="1" dirty="0">
                <a:solidFill>
                  <a:srgbClr val="1C4E67"/>
                </a:solidFill>
              </a:rPr>
              <a:t>LGBT Health, 2</a:t>
            </a:r>
            <a:r>
              <a:rPr lang="en-US" sz="1600" dirty="0">
                <a:solidFill>
                  <a:srgbClr val="1C4E67"/>
                </a:solidFill>
              </a:rPr>
              <a:t>(1), 41-7.</a:t>
            </a:r>
          </a:p>
          <a:p>
            <a:pPr defTabSz="457200"/>
            <a:r>
              <a:rPr lang="en-US" sz="1600" dirty="0">
                <a:solidFill>
                  <a:srgbClr val="1C4E67"/>
                </a:solidFill>
              </a:rPr>
              <a:t>James, S.E., Herman, J.L., Rankin, S., Keisling, M., Mottet, L., &amp; Anafi, M. (2016). </a:t>
            </a:r>
            <a:r>
              <a:rPr lang="en-US" sz="1600" i="1" dirty="0">
                <a:solidFill>
                  <a:srgbClr val="1C4E67"/>
                </a:solidFill>
              </a:rPr>
              <a:t>The 	report of the 2015 U.S. Transgender Survey</a:t>
            </a:r>
            <a:r>
              <a:rPr lang="en-US" sz="1600" dirty="0">
                <a:solidFill>
                  <a:srgbClr val="1C4E67"/>
                </a:solidFill>
              </a:rPr>
              <a:t>. Washington, DC: National Center for 	Transgender Equality.</a:t>
            </a:r>
          </a:p>
          <a:p>
            <a:pPr defTabSz="457200"/>
            <a:r>
              <a:rPr lang="en-US" sz="1600" dirty="0">
                <a:solidFill>
                  <a:srgbClr val="1C4E67"/>
                </a:solidFill>
              </a:rPr>
              <a:t>Kamen, C.S., Smith-Stoner, M., Heckler, C.E., Flannery, M., &amp; Margolies, L. (2015). 	Social support, self-rated health, and lesbian, gay, bisexual, and transgender 	identity disclosure to cancer care providers. </a:t>
            </a:r>
            <a:r>
              <a:rPr lang="en-US" sz="1600" i="1" dirty="0">
                <a:solidFill>
                  <a:srgbClr val="1C4E67"/>
                </a:solidFill>
              </a:rPr>
              <a:t>Oncology Nursing Forum, 42</a:t>
            </a:r>
            <a:r>
              <a:rPr lang="en-US" sz="1600" dirty="0">
                <a:solidFill>
                  <a:srgbClr val="1C4E67"/>
                </a:solidFill>
              </a:rPr>
              <a:t>, 44-51. </a:t>
            </a:r>
          </a:p>
          <a:p>
            <a:pPr defTabSz="457200"/>
            <a:r>
              <a:rPr lang="en-US" sz="1600" dirty="0">
                <a:solidFill>
                  <a:srgbClr val="1C4E67"/>
                </a:solidFill>
              </a:rPr>
              <a:t>LGBT Health Link, The Network for Health Equity. (n.d.). </a:t>
            </a:r>
            <a:r>
              <a:rPr lang="en-US" sz="1600" i="1" dirty="0">
                <a:solidFill>
                  <a:srgbClr val="1C4E67"/>
                </a:solidFill>
              </a:rPr>
              <a:t>About LGBT HealthLink. 	</a:t>
            </a:r>
            <a:r>
              <a:rPr lang="en-US" sz="1600" dirty="0">
                <a:solidFill>
                  <a:srgbClr val="1C4E67"/>
                </a:solidFill>
              </a:rPr>
              <a:t>Retrieved from http://www.lgbthealthlink.org/AboutUs </a:t>
            </a:r>
          </a:p>
          <a:p>
            <a:pPr defTabSz="457200"/>
            <a:r>
              <a:rPr lang="en-US" sz="1600" dirty="0">
                <a:solidFill>
                  <a:srgbClr val="1C4E67"/>
                </a:solidFill>
              </a:rPr>
              <a:t>Margolies, L., &amp; Scout, N.F.N. (2013). </a:t>
            </a:r>
            <a:r>
              <a:rPr lang="en-US" sz="1600" i="1" dirty="0">
                <a:solidFill>
                  <a:srgbClr val="1C4E67"/>
                </a:solidFill>
              </a:rPr>
              <a:t>Patient centered-outcomes: Cancer survivors 	teach us how to improve care for all. </a:t>
            </a:r>
            <a:r>
              <a:rPr lang="en-US" sz="1600" dirty="0">
                <a:solidFill>
                  <a:srgbClr val="1C4E67"/>
                </a:solidFill>
              </a:rPr>
              <a:t>Retrieved from http://cancer-network.org/wp-	content/uploads/2017/02/lgbt-patient-centered-outcomes.pdf</a:t>
            </a:r>
          </a:p>
          <a:p>
            <a:pPr defTabSz="457200"/>
            <a:r>
              <a:rPr lang="en-US" sz="1600" dirty="0">
                <a:solidFill>
                  <a:srgbClr val="1C4E67"/>
                </a:solidFill>
              </a:rPr>
              <a:t>National LGBT Health Education Center: A program of the Fenway Institute. (n.d.). 	</a:t>
            </a:r>
            <a:r>
              <a:rPr lang="en-US" sz="1600" i="1" dirty="0">
                <a:solidFill>
                  <a:srgbClr val="1C4E67"/>
                </a:solidFill>
              </a:rPr>
              <a:t>What we offer</a:t>
            </a:r>
            <a:r>
              <a:rPr lang="en-US" sz="1600" dirty="0">
                <a:solidFill>
                  <a:srgbClr val="1C4E67"/>
                </a:solidFill>
              </a:rPr>
              <a:t>. Retrieved from https://www.lgbthealtheducation.org/about-us/lgbt-	health-education/</a:t>
            </a:r>
          </a:p>
          <a:p>
            <a:pPr defTabSz="457200"/>
            <a:r>
              <a:rPr lang="en-US" sz="1600" dirty="0">
                <a:solidFill>
                  <a:srgbClr val="1C4E67"/>
                </a:solidFill>
              </a:rPr>
              <a:t>National LGBT Cancer Network. (n.d.) </a:t>
            </a:r>
            <a:r>
              <a:rPr lang="en-US" sz="1600" i="1" dirty="0">
                <a:solidFill>
                  <a:srgbClr val="1C4E67"/>
                </a:solidFill>
              </a:rPr>
              <a:t>About us.</a:t>
            </a:r>
            <a:r>
              <a:rPr lang="en-US" sz="1600" dirty="0">
                <a:solidFill>
                  <a:srgbClr val="1C4E67"/>
                </a:solidFill>
              </a:rPr>
              <a:t> Retrieved from http://www.cancer-	network.org/about_us/</a:t>
            </a:r>
          </a:p>
          <a:p>
            <a:endParaRPr lang="en-US" sz="1600" dirty="0"/>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17683594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457200" y="1600200"/>
            <a:ext cx="8077200" cy="5755422"/>
          </a:xfrm>
          <a:prstGeom prst="rect">
            <a:avLst/>
          </a:prstGeom>
          <a:noFill/>
        </p:spPr>
        <p:txBody>
          <a:bodyPr wrap="square" rtlCol="0">
            <a:spAutoFit/>
          </a:bodyPr>
          <a:lstStyle/>
          <a:p>
            <a:pPr defTabSz="457200"/>
            <a:r>
              <a:rPr lang="en-US" sz="1600" dirty="0">
                <a:solidFill>
                  <a:srgbClr val="1C4E67"/>
                </a:solidFill>
              </a:rPr>
              <a:t>Obedin-Maliver, J., Goldsmith, E.S., Stewart, L., White, W., Tran, E., Brenman, S., 	…Lunn, M.R. (2011). Lesbian, gay, bisexual, and transgender-related content in 	undergraduate medical education. </a:t>
            </a:r>
            <a:r>
              <a:rPr lang="en-US" sz="1600" i="1" dirty="0">
                <a:solidFill>
                  <a:srgbClr val="1C4E67"/>
                </a:solidFill>
              </a:rPr>
              <a:t>Journal of the American Medical Association, 	306</a:t>
            </a:r>
            <a:r>
              <a:rPr lang="en-US" sz="1600" dirty="0">
                <a:solidFill>
                  <a:srgbClr val="1C4E67"/>
                </a:solidFill>
              </a:rPr>
              <a:t>(9), 971-7. </a:t>
            </a:r>
          </a:p>
          <a:p>
            <a:pPr defTabSz="457200"/>
            <a:r>
              <a:rPr lang="en-US" sz="1600" dirty="0">
                <a:solidFill>
                  <a:srgbClr val="1C4E67"/>
                </a:solidFill>
              </a:rPr>
              <a:t>Peitzmeier, S.M., Khullar, K., Reisner, S.L., &amp; Potter, J. (2014). Pap test use is lower 	among female-to-male patients than non-transgender women. </a:t>
            </a:r>
            <a:r>
              <a:rPr lang="en-US" sz="1600" i="1" dirty="0">
                <a:solidFill>
                  <a:srgbClr val="1C4E67"/>
                </a:solidFill>
              </a:rPr>
              <a:t>American Journal of 	Preventive Medicine, 47</a:t>
            </a:r>
            <a:r>
              <a:rPr lang="en-US" sz="1600" dirty="0">
                <a:solidFill>
                  <a:srgbClr val="1C4E67"/>
                </a:solidFill>
              </a:rPr>
              <a:t>(6), 808-12.</a:t>
            </a:r>
          </a:p>
          <a:p>
            <a:pPr defTabSz="457200"/>
            <a:r>
              <a:rPr lang="en-US" sz="1600" dirty="0">
                <a:solidFill>
                  <a:srgbClr val="1C4E67"/>
                </a:solidFill>
              </a:rPr>
              <a:t>Quinn, G.P., Sanchez, J.A., Sutton, S.K., Vadaparampil, S.T., Nguyen, G.T., Green, 		B.L., … Schabath, M.B. (2015). Cancer and lesbian, gay, bisexual, 	transgender/transsexual, and queer/questioning (LGBTQ) populations. </a:t>
            </a:r>
            <a:r>
              <a:rPr lang="en-US" sz="1600" i="1" dirty="0">
                <a:solidFill>
                  <a:srgbClr val="1C4E67"/>
                </a:solidFill>
              </a:rPr>
              <a:t>CA: A 	Cancer Journal for Clinicians, 65</a:t>
            </a:r>
            <a:r>
              <a:rPr lang="en-US" sz="1600" dirty="0">
                <a:solidFill>
                  <a:srgbClr val="1C4E67"/>
                </a:solidFill>
              </a:rPr>
              <a:t>(5), 384-400. </a:t>
            </a:r>
          </a:p>
          <a:p>
            <a:pPr defTabSz="457200"/>
            <a:r>
              <a:rPr lang="en-US" sz="1600" dirty="0">
                <a:solidFill>
                  <a:srgbClr val="1C4E67"/>
                </a:solidFill>
              </a:rPr>
              <a:t>Rounds, K.E., McGrath, B.B., &amp; Walsh, E. (2013). Perspectives on provider behaviors: 	A qualitative study of sexual and gender minorities regarding quality of care. 	</a:t>
            </a:r>
            <a:r>
              <a:rPr lang="en-US" sz="1600" i="1" dirty="0">
                <a:solidFill>
                  <a:srgbClr val="1C4E67"/>
                </a:solidFill>
              </a:rPr>
              <a:t>Contemporary Nurse, 44</a:t>
            </a:r>
            <a:r>
              <a:rPr lang="en-US" sz="1600" dirty="0">
                <a:solidFill>
                  <a:srgbClr val="1C4E67"/>
                </a:solidFill>
              </a:rPr>
              <a:t>(1), 99-110.</a:t>
            </a:r>
          </a:p>
          <a:p>
            <a:pPr defTabSz="457200"/>
            <a:r>
              <a:rPr lang="en-US" sz="1600" dirty="0">
                <a:solidFill>
                  <a:srgbClr val="1C4E67"/>
                </a:solidFill>
              </a:rPr>
              <a:t>Sievewright, K. (n.d.). </a:t>
            </a:r>
            <a:r>
              <a:rPr lang="en-US" sz="1600" i="1" dirty="0">
                <a:solidFill>
                  <a:srgbClr val="1C4E67"/>
                </a:solidFill>
              </a:rPr>
              <a:t>Queer in common country</a:t>
            </a:r>
            <a:r>
              <a:rPr lang="en-US" sz="1600" dirty="0">
                <a:solidFill>
                  <a:srgbClr val="1C4E67"/>
                </a:solidFill>
              </a:rPr>
              <a:t>. Retrieved from 	http://makerofnets.ca/queer-common-country/</a:t>
            </a:r>
          </a:p>
          <a:p>
            <a:pPr defTabSz="457200"/>
            <a:r>
              <a:rPr lang="en-US" sz="1600" dirty="0">
                <a:solidFill>
                  <a:srgbClr val="1C4E67"/>
                </a:solidFill>
              </a:rPr>
              <a:t>Sharman, Z. (Ed.). (2016). </a:t>
            </a:r>
            <a:r>
              <a:rPr lang="en-US" sz="1600" i="1" dirty="0">
                <a:solidFill>
                  <a:srgbClr val="1C4E67"/>
                </a:solidFill>
              </a:rPr>
              <a:t>The remedy: Queer and trans voices on health and health 	care.</a:t>
            </a:r>
            <a:r>
              <a:rPr lang="en-US" sz="1600" dirty="0">
                <a:solidFill>
                  <a:srgbClr val="1C4E67"/>
                </a:solidFill>
              </a:rPr>
              <a:t> Vancouver, BC: Arsenal Pulp Press. </a:t>
            </a:r>
          </a:p>
          <a:p>
            <a:endParaRPr lang="en-US" sz="1600" dirty="0"/>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14027634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References</a:t>
            </a:r>
          </a:p>
        </p:txBody>
      </p:sp>
      <p:sp>
        <p:nvSpPr>
          <p:cNvPr id="3" name="Content Placeholder 2"/>
          <p:cNvSpPr>
            <a:spLocks noGrp="1"/>
          </p:cNvSpPr>
          <p:nvPr>
            <p:ph idx="1"/>
          </p:nvPr>
        </p:nvSpPr>
        <p:spPr/>
        <p:txBody>
          <a:bodyPr>
            <a:normAutofit/>
          </a:bodyPr>
          <a:lstStyle/>
          <a:p>
            <a:pPr marL="0" indent="0" defTabSz="457200">
              <a:buNone/>
            </a:pPr>
            <a:r>
              <a:rPr lang="en-US" sz="1600" dirty="0">
                <a:solidFill>
                  <a:srgbClr val="1C4E67"/>
                </a:solidFill>
              </a:rPr>
              <a:t>The Joint Commission. (2011) Advancing effective communication, cultural 	competence, 	and patient- and family-centered care for the lesbian, gay, bisexual, and 	transgender (LGBT) community: A field guide. Oak Brook, IL. Retrieved from 	www.jointcommission.org/assets/1/18/LGBTFieldGuide.pdf</a:t>
            </a:r>
          </a:p>
          <a:p>
            <a:endParaRPr lang="en-US" dirty="0"/>
          </a:p>
        </p:txBody>
      </p:sp>
    </p:spTree>
    <p:extLst>
      <p:ext uri="{BB962C8B-B14F-4D97-AF65-F5344CB8AC3E}">
        <p14:creationId xmlns:p14="http://schemas.microsoft.com/office/powerpoint/2010/main" val="226441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dirty="0">
                <a:solidFill>
                  <a:schemeClr val="bg1"/>
                </a:solidFill>
              </a:rPr>
              <a:t>Overview</a:t>
            </a:r>
          </a:p>
        </p:txBody>
      </p:sp>
      <p:sp>
        <p:nvSpPr>
          <p:cNvPr id="2" name="Title 1"/>
          <p:cNvSpPr>
            <a:spLocks noGrp="1"/>
          </p:cNvSpPr>
          <p:nvPr>
            <p:ph type="title"/>
          </p:nvPr>
        </p:nvSpPr>
        <p:spPr/>
        <p:txBody>
          <a:bodyPr>
            <a:normAutofit/>
          </a:bodyPr>
          <a:lstStyle/>
          <a:p>
            <a:r>
              <a:rPr lang="en-US" dirty="0"/>
              <a:t>Together-Equitable-Accessible-Meaningful (TEAM) Training</a:t>
            </a:r>
          </a:p>
        </p:txBody>
      </p:sp>
    </p:spTree>
    <p:extLst>
      <p:ext uri="{BB962C8B-B14F-4D97-AF65-F5344CB8AC3E}">
        <p14:creationId xmlns:p14="http://schemas.microsoft.com/office/powerpoint/2010/main" val="348439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Henrietta Lacks</a:t>
            </a:r>
          </a:p>
        </p:txBody>
      </p:sp>
      <p:pic>
        <p:nvPicPr>
          <p:cNvPr id="8" name="Picture 7"/>
          <p:cNvPicPr>
            <a:picLocks noChangeAspect="1"/>
          </p:cNvPicPr>
          <p:nvPr/>
        </p:nvPicPr>
        <p:blipFill>
          <a:blip r:embed="rId3"/>
          <a:stretch>
            <a:fillRect/>
          </a:stretch>
        </p:blipFill>
        <p:spPr>
          <a:xfrm>
            <a:off x="7012316" y="1143000"/>
            <a:ext cx="1495599" cy="2130182"/>
          </a:xfrm>
          <a:prstGeom prst="roundRect">
            <a:avLst/>
          </a:prstGeom>
        </p:spPr>
      </p:pic>
      <p:sp>
        <p:nvSpPr>
          <p:cNvPr id="9" name="TextBox 8"/>
          <p:cNvSpPr txBox="1"/>
          <p:nvPr/>
        </p:nvSpPr>
        <p:spPr>
          <a:xfrm>
            <a:off x="457200" y="1531479"/>
            <a:ext cx="6286500" cy="707886"/>
          </a:xfrm>
          <a:prstGeom prst="rect">
            <a:avLst/>
          </a:prstGeom>
          <a:noFill/>
        </p:spPr>
        <p:txBody>
          <a:bodyPr wrap="square" rtlCol="0">
            <a:spAutoFit/>
          </a:bodyPr>
          <a:lstStyle/>
          <a:p>
            <a:r>
              <a:rPr lang="en-US" sz="2000" dirty="0">
                <a:solidFill>
                  <a:srgbClr val="004065"/>
                </a:solidFill>
              </a:rPr>
              <a:t>African American woman whose cervical cancer cells were removed and replicated without her consent</a:t>
            </a:r>
          </a:p>
        </p:txBody>
      </p:sp>
      <p:sp>
        <p:nvSpPr>
          <p:cNvPr id="10" name="TextBox 9"/>
          <p:cNvSpPr txBox="1"/>
          <p:nvPr/>
        </p:nvSpPr>
        <p:spPr>
          <a:xfrm>
            <a:off x="457200" y="2309616"/>
            <a:ext cx="6553200" cy="1477328"/>
          </a:xfrm>
          <a:prstGeom prst="rect">
            <a:avLst/>
          </a:prstGeom>
          <a:noFill/>
        </p:spPr>
        <p:txBody>
          <a:bodyPr wrap="square" rtlCol="0">
            <a:spAutoFit/>
          </a:bodyPr>
          <a:lstStyle/>
          <a:p>
            <a:r>
              <a:rPr lang="en-US" dirty="0">
                <a:solidFill>
                  <a:srgbClr val="004065"/>
                </a:solidFill>
              </a:rPr>
              <a:t>Over the last 60 years, HeLa cells have been used in research across the world to:</a:t>
            </a:r>
          </a:p>
          <a:p>
            <a:pPr marL="342900" indent="-342900">
              <a:buFont typeface="Arial" panose="020B0604020202020204" pitchFamily="34" charset="0"/>
              <a:buChar char="•"/>
            </a:pPr>
            <a:r>
              <a:rPr lang="en-US" dirty="0">
                <a:solidFill>
                  <a:srgbClr val="004065"/>
                </a:solidFill>
              </a:rPr>
              <a:t>Investigate the nature of cancer</a:t>
            </a:r>
          </a:p>
          <a:p>
            <a:pPr marL="342900" indent="-342900">
              <a:buFont typeface="Arial" panose="020B0604020202020204" pitchFamily="34" charset="0"/>
              <a:buChar char="•"/>
            </a:pPr>
            <a:r>
              <a:rPr lang="en-US" dirty="0">
                <a:solidFill>
                  <a:srgbClr val="004065"/>
                </a:solidFill>
              </a:rPr>
              <a:t>Develop drugs to fight diseases like leukemia </a:t>
            </a:r>
          </a:p>
          <a:p>
            <a:pPr marL="342900" indent="-342900">
              <a:buFont typeface="Arial" panose="020B0604020202020204" pitchFamily="34" charset="0"/>
              <a:buChar char="•"/>
            </a:pPr>
            <a:r>
              <a:rPr lang="en-US" dirty="0">
                <a:solidFill>
                  <a:srgbClr val="004065"/>
                </a:solidFill>
              </a:rPr>
              <a:t>Identify the chromosomal composition of human cells</a:t>
            </a:r>
          </a:p>
        </p:txBody>
      </p:sp>
      <p:sp>
        <p:nvSpPr>
          <p:cNvPr id="11" name="Text Placeholder 3"/>
          <p:cNvSpPr>
            <a:spLocks noGrp="1"/>
          </p:cNvSpPr>
          <p:nvPr>
            <p:ph type="body" sz="quarter" idx="10"/>
          </p:nvPr>
        </p:nvSpPr>
        <p:spPr>
          <a:xfrm>
            <a:off x="381000" y="6324600"/>
            <a:ext cx="4038600" cy="371136"/>
          </a:xfrm>
        </p:spPr>
        <p:txBody>
          <a:bodyPr/>
          <a:lstStyle/>
          <a:p>
            <a:r>
              <a:rPr lang="en-US" sz="1000" i="0" dirty="0">
                <a:solidFill>
                  <a:schemeClr val="bg1">
                    <a:lumMod val="50000"/>
                  </a:schemeClr>
                </a:solidFill>
              </a:rPr>
              <a:t>Daulton, 2014.</a:t>
            </a:r>
          </a:p>
          <a:p>
            <a:r>
              <a:rPr lang="en-US" sz="1000" i="0" dirty="0">
                <a:solidFill>
                  <a:schemeClr val="bg1">
                    <a:lumMod val="50000"/>
                  </a:schemeClr>
                </a:solidFill>
              </a:rPr>
              <a:t>Images courtesy of the National Human Genome Research Institute.</a:t>
            </a:r>
          </a:p>
          <a:p>
            <a:endParaRPr lang="en-US" sz="1000" i="0" dirty="0">
              <a:solidFill>
                <a:schemeClr val="bg1">
                  <a:lumMod val="50000"/>
                </a:schemeClr>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66" t="46053"/>
          <a:stretch/>
        </p:blipFill>
        <p:spPr>
          <a:xfrm>
            <a:off x="634506" y="3857195"/>
            <a:ext cx="7848600" cy="2289555"/>
          </a:xfrm>
          <a:prstGeom prst="roundRect">
            <a:avLst/>
          </a:prstGeom>
        </p:spPr>
      </p:pic>
      <p:sp>
        <p:nvSpPr>
          <p:cNvPr id="6" name="Rectangle 5"/>
          <p:cNvSpPr/>
          <p:nvPr/>
        </p:nvSpPr>
        <p:spPr>
          <a:xfrm>
            <a:off x="3600450" y="5790630"/>
            <a:ext cx="3962400" cy="246221"/>
          </a:xfrm>
          <a:prstGeom prst="rect">
            <a:avLst/>
          </a:prstGeom>
        </p:spPr>
        <p:txBody>
          <a:bodyPr wrap="square">
            <a:spAutoFit/>
          </a:bodyPr>
          <a:lstStyle/>
          <a:p>
            <a:r>
              <a:rPr lang="en-US" sz="1000" dirty="0">
                <a:solidFill>
                  <a:srgbClr val="004065"/>
                </a:solidFill>
                <a:latin typeface="+mj-lt"/>
              </a:rPr>
              <a:t>Images courtesy of: National Human Genome Research Institute</a:t>
            </a:r>
          </a:p>
        </p:txBody>
      </p:sp>
    </p:spTree>
    <p:extLst>
      <p:ext uri="{BB962C8B-B14F-4D97-AF65-F5344CB8AC3E}">
        <p14:creationId xmlns:p14="http://schemas.microsoft.com/office/powerpoint/2010/main" val="90492557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3.3: </a:t>
            </a:r>
            <a:r>
              <a:rPr lang="en-US" altLang="en-US" dirty="0">
                <a:solidFill>
                  <a:schemeClr val="bg1"/>
                </a:solidFill>
              </a:rPr>
              <a:t>Spotlight on Inequities Among Black and African American Individuals</a:t>
            </a: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140219619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485633" y="1885668"/>
            <a:ext cx="8229600" cy="4343399"/>
          </a:xfrm>
        </p:spPr>
        <p:txBody>
          <a:bodyPr>
            <a:normAutofit fontScale="85000" lnSpcReduction="1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p:txBody>
      </p:sp>
    </p:spTree>
    <p:extLst>
      <p:ext uri="{BB962C8B-B14F-4D97-AF65-F5344CB8AC3E}">
        <p14:creationId xmlns:p14="http://schemas.microsoft.com/office/powerpoint/2010/main" val="10512958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Learning Objectives</a:t>
            </a:r>
          </a:p>
        </p:txBody>
      </p:sp>
      <p:sp>
        <p:nvSpPr>
          <p:cNvPr id="3" name="Content Placeholder 2"/>
          <p:cNvSpPr>
            <a:spLocks noGrp="1"/>
          </p:cNvSpPr>
          <p:nvPr>
            <p:ph idx="1"/>
          </p:nvPr>
        </p:nvSpPr>
        <p:spPr/>
        <p:txBody>
          <a:bodyPr>
            <a:normAutofit/>
          </a:bodyPr>
          <a:lstStyle/>
          <a:p>
            <a:pPr lvl="0"/>
            <a:r>
              <a:rPr lang="en-US" dirty="0">
                <a:solidFill>
                  <a:srgbClr val="004065"/>
                </a:solidFill>
              </a:rPr>
              <a:t>Identify barriers to care for Black and African American individuals</a:t>
            </a:r>
          </a:p>
          <a:p>
            <a:pPr lvl="0"/>
            <a:r>
              <a:rPr lang="en-US" dirty="0">
                <a:solidFill>
                  <a:srgbClr val="004065"/>
                </a:solidFill>
              </a:rPr>
              <a:t>Describe unique cancer risks and challenges for Black and African American individuals, as well as resources and areas of resiliency</a:t>
            </a:r>
          </a:p>
          <a:p>
            <a:pPr marL="0" indent="0">
              <a:buNone/>
            </a:pPr>
            <a:endParaRPr lang="en-US" sz="2800" dirty="0">
              <a:solidFill>
                <a:srgbClr val="004065"/>
              </a:solidFill>
            </a:endParaRPr>
          </a:p>
        </p:txBody>
      </p:sp>
    </p:spTree>
    <p:extLst>
      <p:ext uri="{BB962C8B-B14F-4D97-AF65-F5344CB8AC3E}">
        <p14:creationId xmlns:p14="http://schemas.microsoft.com/office/powerpoint/2010/main" val="27749730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1111"/>
          <a:stretch/>
        </p:blipFill>
        <p:spPr>
          <a:xfrm>
            <a:off x="423885" y="1699587"/>
            <a:ext cx="3677490" cy="1348413"/>
          </a:xfrm>
          <a:prstGeom prst="rect">
            <a:avLst/>
          </a:prstGeom>
        </p:spPr>
      </p:pic>
      <p:sp>
        <p:nvSpPr>
          <p:cNvPr id="2" name="Title 1"/>
          <p:cNvSpPr>
            <a:spLocks noGrp="1"/>
          </p:cNvSpPr>
          <p:nvPr>
            <p:ph type="title"/>
          </p:nvPr>
        </p:nvSpPr>
        <p:spPr/>
        <p:txBody>
          <a:bodyPr>
            <a:normAutofit fontScale="90000"/>
          </a:bodyPr>
          <a:lstStyle/>
          <a:p>
            <a:r>
              <a:rPr lang="en-US" dirty="0">
                <a:solidFill>
                  <a:srgbClr val="004065"/>
                </a:solidFill>
              </a:rPr>
              <a:t>Diversity Among People Who Identify as Black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9075"/>
          <a:stretch/>
        </p:blipFill>
        <p:spPr>
          <a:xfrm>
            <a:off x="397558" y="4332105"/>
            <a:ext cx="3929283" cy="1500728"/>
          </a:xfrm>
          <a:prstGeom prst="rect">
            <a:avLst/>
          </a:prstGeom>
        </p:spPr>
      </p:pic>
      <p:sp>
        <p:nvSpPr>
          <p:cNvPr id="8" name="Rounded Rectangle 7"/>
          <p:cNvSpPr/>
          <p:nvPr/>
        </p:nvSpPr>
        <p:spPr>
          <a:xfrm>
            <a:off x="4227805" y="1954961"/>
            <a:ext cx="4034196" cy="1855039"/>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r>
              <a:rPr lang="en-US" sz="2000" dirty="0"/>
              <a:t>Not all Black people experience life or cancer in the same way</a:t>
            </a:r>
          </a:p>
        </p:txBody>
      </p:sp>
      <p:sp>
        <p:nvSpPr>
          <p:cNvPr id="13" name="Down Arrow 12"/>
          <p:cNvSpPr/>
          <p:nvPr/>
        </p:nvSpPr>
        <p:spPr>
          <a:xfrm>
            <a:off x="2080023" y="3354221"/>
            <a:ext cx="365213" cy="1141579"/>
          </a:xfrm>
          <a:prstGeom prst="down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quot;No&quot; Symbol 13"/>
          <p:cNvSpPr/>
          <p:nvPr/>
        </p:nvSpPr>
        <p:spPr>
          <a:xfrm>
            <a:off x="1600200" y="1905001"/>
            <a:ext cx="1265194" cy="1243806"/>
          </a:xfrm>
          <a:prstGeom prst="noSmoking">
            <a:avLst/>
          </a:prstGeom>
          <a:solidFill>
            <a:srgbClr val="E3193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110759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589" r="32877"/>
          <a:stretch/>
        </p:blipFill>
        <p:spPr>
          <a:xfrm>
            <a:off x="6629400" y="3114481"/>
            <a:ext cx="1905000" cy="1924438"/>
          </a:xfrm>
          <a:prstGeom prst="flowChartConnector">
            <a:avLst/>
          </a:prstGeom>
          <a:ln w="41275">
            <a:solidFill>
              <a:srgbClr val="004065"/>
            </a:solidFill>
          </a:ln>
        </p:spPr>
      </p:pic>
      <p:sp>
        <p:nvSpPr>
          <p:cNvPr id="2" name="Title 1"/>
          <p:cNvSpPr>
            <a:spLocks noGrp="1"/>
          </p:cNvSpPr>
          <p:nvPr>
            <p:ph type="title"/>
          </p:nvPr>
        </p:nvSpPr>
        <p:spPr>
          <a:xfrm>
            <a:off x="457200" y="762001"/>
            <a:ext cx="8229600" cy="1036089"/>
          </a:xfrm>
        </p:spPr>
        <p:txBody>
          <a:bodyPr/>
          <a:lstStyle/>
          <a:p>
            <a:r>
              <a:rPr lang="en-US" dirty="0">
                <a:solidFill>
                  <a:srgbClr val="004065"/>
                </a:solidFill>
              </a:rPr>
              <a:t>Mistrust</a:t>
            </a:r>
          </a:p>
        </p:txBody>
      </p:sp>
      <p:sp>
        <p:nvSpPr>
          <p:cNvPr id="4" name="Text Placeholder 3"/>
          <p:cNvSpPr>
            <a:spLocks noGrp="1"/>
          </p:cNvSpPr>
          <p:nvPr>
            <p:ph type="body" sz="quarter" idx="10"/>
          </p:nvPr>
        </p:nvSpPr>
        <p:spPr>
          <a:xfrm>
            <a:off x="457200" y="6248400"/>
            <a:ext cx="3048000" cy="381000"/>
          </a:xfrm>
        </p:spPr>
        <p:txBody>
          <a:bodyPr/>
          <a:lstStyle/>
          <a:p>
            <a:r>
              <a:rPr lang="en-US" sz="1000" dirty="0" err="1">
                <a:solidFill>
                  <a:schemeClr val="bg1">
                    <a:lumMod val="50000"/>
                  </a:schemeClr>
                </a:solidFill>
              </a:rPr>
              <a:t>Boulware</a:t>
            </a:r>
            <a:r>
              <a:rPr lang="en-US" sz="1000" dirty="0">
                <a:solidFill>
                  <a:schemeClr val="bg1">
                    <a:lumMod val="50000"/>
                  </a:schemeClr>
                </a:solidFill>
              </a:rPr>
              <a:t>, Cooper, Ratner, </a:t>
            </a:r>
            <a:r>
              <a:rPr lang="en-US" sz="1000" dirty="0" err="1">
                <a:solidFill>
                  <a:schemeClr val="bg1">
                    <a:lumMod val="50000"/>
                  </a:schemeClr>
                </a:solidFill>
              </a:rPr>
              <a:t>LaVeist</a:t>
            </a:r>
            <a:r>
              <a:rPr lang="en-US" sz="1000" dirty="0">
                <a:solidFill>
                  <a:schemeClr val="bg1">
                    <a:lumMod val="50000"/>
                  </a:schemeClr>
                </a:solidFill>
              </a:rPr>
              <a:t>, &amp; </a:t>
            </a:r>
            <a:r>
              <a:rPr lang="en-US" sz="1000" dirty="0" err="1">
                <a:solidFill>
                  <a:schemeClr val="bg1">
                    <a:lumMod val="50000"/>
                  </a:schemeClr>
                </a:solidFill>
              </a:rPr>
              <a:t>Powe</a:t>
            </a:r>
            <a:r>
              <a:rPr lang="en-US" sz="1000" dirty="0">
                <a:solidFill>
                  <a:schemeClr val="bg1">
                    <a:lumMod val="50000"/>
                  </a:schemeClr>
                </a:solidFill>
              </a:rPr>
              <a:t>, 2003; Eaton et al., 2015.</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47" t="121" r="22328" b="1580"/>
          <a:stretch/>
        </p:blipFill>
        <p:spPr>
          <a:xfrm>
            <a:off x="4952654" y="3114481"/>
            <a:ext cx="1904998" cy="1904998"/>
          </a:xfrm>
          <a:prstGeom prst="flowChartConnector">
            <a:avLst/>
          </a:prstGeom>
          <a:ln w="38100">
            <a:solidFill>
              <a:srgbClr val="004065"/>
            </a:solidFill>
          </a:ln>
        </p:spPr>
      </p:pic>
      <p:sp>
        <p:nvSpPr>
          <p:cNvPr id="7" name="Rounded Rectangular Callout 6"/>
          <p:cNvSpPr/>
          <p:nvPr/>
        </p:nvSpPr>
        <p:spPr>
          <a:xfrm>
            <a:off x="1009304" y="2840648"/>
            <a:ext cx="3104978" cy="958196"/>
          </a:xfrm>
          <a:prstGeom prst="wedgeRoundRectCallout">
            <a:avLst>
              <a:gd name="adj1" fmla="val 78860"/>
              <a:gd name="adj2" fmla="val 51104"/>
              <a:gd name="adj3" fmla="val 16667"/>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200" b="1" dirty="0">
                <a:solidFill>
                  <a:srgbClr val="0096D6"/>
                </a:solidFill>
              </a:rPr>
              <a:t>Less likely </a:t>
            </a:r>
            <a:r>
              <a:rPr lang="en-US" sz="2200" dirty="0">
                <a:solidFill>
                  <a:schemeClr val="bg1"/>
                </a:solidFill>
              </a:rPr>
              <a:t>to trust their doctor</a:t>
            </a:r>
          </a:p>
        </p:txBody>
      </p:sp>
      <p:sp>
        <p:nvSpPr>
          <p:cNvPr id="10" name="Rounded Rectangle 9"/>
          <p:cNvSpPr/>
          <p:nvPr/>
        </p:nvSpPr>
        <p:spPr>
          <a:xfrm>
            <a:off x="2190750" y="1822931"/>
            <a:ext cx="2095500" cy="612298"/>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Discrimination</a:t>
            </a:r>
          </a:p>
        </p:txBody>
      </p:sp>
      <p:sp>
        <p:nvSpPr>
          <p:cNvPr id="11" name="Rounded Rectangle 10"/>
          <p:cNvSpPr/>
          <p:nvPr/>
        </p:nvSpPr>
        <p:spPr>
          <a:xfrm>
            <a:off x="5199957" y="1885908"/>
            <a:ext cx="2206906" cy="577946"/>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Mistreatment</a:t>
            </a:r>
          </a:p>
        </p:txBody>
      </p:sp>
      <p:sp>
        <p:nvSpPr>
          <p:cNvPr id="12" name="Plus 11"/>
          <p:cNvSpPr/>
          <p:nvPr/>
        </p:nvSpPr>
        <p:spPr>
          <a:xfrm>
            <a:off x="4533553" y="1954597"/>
            <a:ext cx="419101" cy="413677"/>
          </a:xfrm>
          <a:prstGeom prst="mathPlus">
            <a:avLst>
              <a:gd name="adj1" fmla="val 18014"/>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1009303" y="4204262"/>
            <a:ext cx="3276947" cy="1489069"/>
          </a:xfrm>
          <a:prstGeom prst="wedgeRoundRectCallout">
            <a:avLst>
              <a:gd name="adj1" fmla="val 73568"/>
              <a:gd name="adj2" fmla="val -56605"/>
              <a:gd name="adj3" fmla="val 16667"/>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96D6"/>
                </a:solidFill>
              </a:rPr>
              <a:t>More likely </a:t>
            </a:r>
            <a:r>
              <a:rPr lang="en-US" sz="2200" dirty="0">
                <a:solidFill>
                  <a:schemeClr val="bg1"/>
                </a:solidFill>
              </a:rPr>
              <a:t>to report:</a:t>
            </a:r>
          </a:p>
          <a:p>
            <a:pPr marL="800100" lvl="1" indent="-342900">
              <a:buFont typeface="Arial" panose="020B0604020202020204" pitchFamily="34" charset="0"/>
              <a:buChar char="•"/>
            </a:pPr>
            <a:r>
              <a:rPr lang="en-US" sz="2200" dirty="0">
                <a:solidFill>
                  <a:schemeClr val="bg1"/>
                </a:solidFill>
              </a:rPr>
              <a:t>Privacy concerns </a:t>
            </a:r>
          </a:p>
          <a:p>
            <a:pPr marL="800100" lvl="1" indent="-342900">
              <a:buFont typeface="Arial" panose="020B0604020202020204" pitchFamily="34" charset="0"/>
              <a:buChar char="•"/>
            </a:pPr>
            <a:r>
              <a:rPr lang="en-US" sz="2200" dirty="0">
                <a:solidFill>
                  <a:schemeClr val="bg1"/>
                </a:solidFill>
              </a:rPr>
              <a:t>Potential harm in the hospital</a:t>
            </a:r>
          </a:p>
        </p:txBody>
      </p:sp>
    </p:spTree>
    <p:extLst>
      <p:ext uri="{BB962C8B-B14F-4D97-AF65-F5344CB8AC3E}">
        <p14:creationId xmlns:p14="http://schemas.microsoft.com/office/powerpoint/2010/main" val="81050307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1047344"/>
          </a:xfrm>
        </p:spPr>
        <p:txBody>
          <a:bodyPr/>
          <a:lstStyle/>
          <a:p>
            <a:r>
              <a:rPr lang="en-US" dirty="0">
                <a:solidFill>
                  <a:srgbClr val="004065"/>
                </a:solidFill>
              </a:rPr>
              <a:t>Mistrust</a:t>
            </a:r>
          </a:p>
        </p:txBody>
      </p:sp>
      <p:sp>
        <p:nvSpPr>
          <p:cNvPr id="4" name="Text Placeholder 3"/>
          <p:cNvSpPr>
            <a:spLocks noGrp="1"/>
          </p:cNvSpPr>
          <p:nvPr>
            <p:ph type="body" sz="quarter" idx="10"/>
          </p:nvPr>
        </p:nvSpPr>
        <p:spPr>
          <a:xfrm>
            <a:off x="457200" y="6248400"/>
            <a:ext cx="3267368" cy="381000"/>
          </a:xfrm>
        </p:spPr>
        <p:txBody>
          <a:bodyPr/>
          <a:lstStyle/>
          <a:p>
            <a:pPr lvl="0"/>
            <a:r>
              <a:rPr lang="en-US" sz="1000" dirty="0" err="1">
                <a:solidFill>
                  <a:srgbClr val="FFFFFF">
                    <a:lumMod val="50000"/>
                  </a:srgbClr>
                </a:solidFill>
              </a:rPr>
              <a:t>Boulware</a:t>
            </a:r>
            <a:r>
              <a:rPr lang="en-US" sz="1000" dirty="0">
                <a:solidFill>
                  <a:srgbClr val="FFFFFF">
                    <a:lumMod val="50000"/>
                  </a:srgbClr>
                </a:solidFill>
              </a:rPr>
              <a:t>, Cooper, Ratner, </a:t>
            </a:r>
            <a:r>
              <a:rPr lang="en-US" sz="1000" dirty="0" err="1">
                <a:solidFill>
                  <a:srgbClr val="FFFFFF">
                    <a:lumMod val="50000"/>
                  </a:srgbClr>
                </a:solidFill>
              </a:rPr>
              <a:t>LaVeist</a:t>
            </a:r>
            <a:r>
              <a:rPr lang="en-US" sz="1000" dirty="0">
                <a:solidFill>
                  <a:srgbClr val="FFFFFF">
                    <a:lumMod val="50000"/>
                  </a:srgbClr>
                </a:solidFill>
              </a:rPr>
              <a:t>, &amp; </a:t>
            </a:r>
            <a:r>
              <a:rPr lang="en-US" sz="1000" dirty="0" err="1">
                <a:solidFill>
                  <a:srgbClr val="FFFFFF">
                    <a:lumMod val="50000"/>
                  </a:srgbClr>
                </a:solidFill>
              </a:rPr>
              <a:t>Powe</a:t>
            </a:r>
            <a:r>
              <a:rPr lang="en-US" sz="1000" dirty="0">
                <a:solidFill>
                  <a:srgbClr val="FFFFFF">
                    <a:lumMod val="50000"/>
                  </a:srgbClr>
                </a:solidFill>
              </a:rPr>
              <a:t>, 2003; Eaton et al., 2015.</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947" t="121" r="22328" b="1580"/>
          <a:stretch/>
        </p:blipFill>
        <p:spPr>
          <a:xfrm>
            <a:off x="4097508" y="1676400"/>
            <a:ext cx="1998492" cy="1998492"/>
          </a:xfrm>
          <a:prstGeom prst="flowChartConnector">
            <a:avLst/>
          </a:prstGeom>
          <a:ln w="38100">
            <a:solidFill>
              <a:srgbClr val="004065"/>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842" t="-2631" r="21052" b="13157"/>
          <a:stretch/>
        </p:blipFill>
        <p:spPr>
          <a:xfrm>
            <a:off x="6012766" y="1723147"/>
            <a:ext cx="1974166" cy="1974166"/>
          </a:xfrm>
          <a:prstGeom prst="flowChartConnector">
            <a:avLst/>
          </a:prstGeom>
          <a:solidFill>
            <a:schemeClr val="bg1"/>
          </a:solidFill>
          <a:ln w="38100">
            <a:solidFill>
              <a:srgbClr val="004065"/>
            </a:solidFill>
          </a:ln>
        </p:spPr>
      </p:pic>
      <p:sp>
        <p:nvSpPr>
          <p:cNvPr id="8" name="Rounded Rectangular Callout 7"/>
          <p:cNvSpPr/>
          <p:nvPr/>
        </p:nvSpPr>
        <p:spPr>
          <a:xfrm>
            <a:off x="609600" y="1962004"/>
            <a:ext cx="2666999" cy="1314596"/>
          </a:xfrm>
          <a:prstGeom prst="wedgeRoundRectCallout">
            <a:avLst>
              <a:gd name="adj1" fmla="val 88214"/>
              <a:gd name="adj2" fmla="val -3465"/>
              <a:gd name="adj3" fmla="val 16667"/>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Significant levels of mistrust in providers</a:t>
            </a:r>
          </a:p>
        </p:txBody>
      </p:sp>
      <p:cxnSp>
        <p:nvCxnSpPr>
          <p:cNvPr id="10" name="Straight Arrow Connector 9"/>
          <p:cNvCxnSpPr/>
          <p:nvPr/>
        </p:nvCxnSpPr>
        <p:spPr>
          <a:xfrm>
            <a:off x="1905000" y="3352800"/>
            <a:ext cx="0" cy="658324"/>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952500" y="4132899"/>
            <a:ext cx="1905000" cy="533619"/>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Racism</a:t>
            </a:r>
          </a:p>
        </p:txBody>
      </p:sp>
      <p:sp>
        <p:nvSpPr>
          <p:cNvPr id="12" name="Rounded Rectangle 11"/>
          <p:cNvSpPr/>
          <p:nvPr/>
        </p:nvSpPr>
        <p:spPr>
          <a:xfrm>
            <a:off x="533400" y="5181600"/>
            <a:ext cx="2971800" cy="914141"/>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Historic treatment of homosexuality as medical abnormality </a:t>
            </a:r>
          </a:p>
        </p:txBody>
      </p:sp>
      <p:sp>
        <p:nvSpPr>
          <p:cNvPr id="15" name="Plus 14"/>
          <p:cNvSpPr/>
          <p:nvPr/>
        </p:nvSpPr>
        <p:spPr>
          <a:xfrm>
            <a:off x="1695449" y="4724400"/>
            <a:ext cx="419101" cy="413677"/>
          </a:xfrm>
          <a:prstGeom prst="mathPlus">
            <a:avLst>
              <a:gd name="adj1" fmla="val 18014"/>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430883" y="5501056"/>
            <a:ext cx="3556049" cy="547172"/>
          </a:xfrm>
          <a:prstGeom prst="roundRect">
            <a:avLst/>
          </a:prstGeom>
          <a:solidFill>
            <a:srgbClr val="C8B18B"/>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Compounding discrimination</a:t>
            </a:r>
          </a:p>
        </p:txBody>
      </p:sp>
      <p:sp>
        <p:nvSpPr>
          <p:cNvPr id="17" name="Right Brace 16"/>
          <p:cNvSpPr/>
          <p:nvPr/>
        </p:nvSpPr>
        <p:spPr>
          <a:xfrm>
            <a:off x="3724568" y="4180412"/>
            <a:ext cx="187862" cy="1915329"/>
          </a:xfrm>
          <a:prstGeom prst="rightBrace">
            <a:avLst>
              <a:gd name="adj1" fmla="val 81638"/>
              <a:gd name="adj2" fmla="val 50000"/>
            </a:avLst>
          </a:prstGeom>
          <a:ln w="38100">
            <a:solidFill>
              <a:srgbClr val="00406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le 17"/>
          <p:cNvSpPr/>
          <p:nvPr/>
        </p:nvSpPr>
        <p:spPr>
          <a:xfrm>
            <a:off x="4964723" y="4119346"/>
            <a:ext cx="2262554" cy="547172"/>
          </a:xfrm>
          <a:prstGeom prst="roundRect">
            <a:avLst/>
          </a:prstGeom>
          <a:solidFill>
            <a:srgbClr val="C8B18B"/>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Intersectionality</a:t>
            </a:r>
          </a:p>
        </p:txBody>
      </p:sp>
      <p:cxnSp>
        <p:nvCxnSpPr>
          <p:cNvPr id="19" name="Straight Arrow Connector 18"/>
          <p:cNvCxnSpPr/>
          <p:nvPr/>
        </p:nvCxnSpPr>
        <p:spPr>
          <a:xfrm flipV="1">
            <a:off x="6065520" y="3345730"/>
            <a:ext cx="0" cy="658324"/>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065520" y="4721728"/>
            <a:ext cx="0" cy="658324"/>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0057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1254978">
            <a:off x="1737151" y="2180660"/>
            <a:ext cx="2785380" cy="181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06" t="36460" r="13501" b="21671"/>
          <a:stretch/>
        </p:blipFill>
        <p:spPr bwMode="auto">
          <a:xfrm rot="159131">
            <a:off x="4291197" y="2054854"/>
            <a:ext cx="2797302" cy="191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1"/>
            <a:ext cx="8229600" cy="914399"/>
          </a:xfrm>
        </p:spPr>
        <p:txBody>
          <a:bodyPr/>
          <a:lstStyle/>
          <a:p>
            <a:r>
              <a:rPr lang="en-US" dirty="0">
                <a:solidFill>
                  <a:srgbClr val="004065"/>
                </a:solidFill>
              </a:rPr>
              <a:t>Mistrust</a:t>
            </a:r>
          </a:p>
        </p:txBody>
      </p:sp>
      <p:sp>
        <p:nvSpPr>
          <p:cNvPr id="4" name="Text Placeholder 3"/>
          <p:cNvSpPr>
            <a:spLocks noGrp="1"/>
          </p:cNvSpPr>
          <p:nvPr>
            <p:ph type="body" sz="quarter" idx="10"/>
          </p:nvPr>
        </p:nvSpPr>
        <p:spPr>
          <a:xfrm>
            <a:off x="457200" y="6248400"/>
            <a:ext cx="2614385" cy="381000"/>
          </a:xfrm>
        </p:spPr>
        <p:txBody>
          <a:bodyPr/>
          <a:lstStyle/>
          <a:p>
            <a:r>
              <a:rPr lang="en-US" sz="1000" dirty="0" err="1">
                <a:solidFill>
                  <a:schemeClr val="bg1">
                    <a:lumMod val="50000"/>
                  </a:schemeClr>
                </a:solidFill>
              </a:rPr>
              <a:t>LaVeist</a:t>
            </a:r>
            <a:r>
              <a:rPr lang="en-US" sz="1000" dirty="0">
                <a:solidFill>
                  <a:schemeClr val="bg1">
                    <a:lumMod val="50000"/>
                  </a:schemeClr>
                </a:solidFill>
              </a:rPr>
              <a:t>, Isaac, &amp; Williams, 2009; Sheppard, Mays, </a:t>
            </a:r>
            <a:r>
              <a:rPr lang="en-US" sz="1000" dirty="0" err="1">
                <a:solidFill>
                  <a:schemeClr val="bg1">
                    <a:lumMod val="50000"/>
                  </a:schemeClr>
                </a:solidFill>
              </a:rPr>
              <a:t>LaVeist</a:t>
            </a:r>
            <a:r>
              <a:rPr lang="en-US" sz="1000" dirty="0">
                <a:solidFill>
                  <a:schemeClr val="bg1">
                    <a:lumMod val="50000"/>
                  </a:schemeClr>
                </a:solidFill>
              </a:rPr>
              <a:t>, &amp; </a:t>
            </a:r>
            <a:r>
              <a:rPr lang="en-US" sz="1000" dirty="0" err="1">
                <a:solidFill>
                  <a:schemeClr val="bg1">
                    <a:lumMod val="50000"/>
                  </a:schemeClr>
                </a:solidFill>
              </a:rPr>
              <a:t>Tercyak</a:t>
            </a:r>
            <a:r>
              <a:rPr lang="en-US" sz="1000" dirty="0">
                <a:solidFill>
                  <a:schemeClr val="bg1">
                    <a:lumMod val="50000"/>
                  </a:schemeClr>
                </a:solidFill>
              </a:rPr>
              <a:t>, 2013. </a:t>
            </a:r>
          </a:p>
        </p:txBody>
      </p:sp>
      <p:sp>
        <p:nvSpPr>
          <p:cNvPr id="10" name="TextBox 9"/>
          <p:cNvSpPr txBox="1"/>
          <p:nvPr/>
        </p:nvSpPr>
        <p:spPr>
          <a:xfrm>
            <a:off x="457200" y="1485998"/>
            <a:ext cx="8077200" cy="492443"/>
          </a:xfrm>
          <a:prstGeom prst="rect">
            <a:avLst/>
          </a:prstGeom>
          <a:noFill/>
        </p:spPr>
        <p:txBody>
          <a:bodyPr wrap="square" rtlCol="0">
            <a:spAutoFit/>
          </a:bodyPr>
          <a:lstStyle/>
          <a:p>
            <a:r>
              <a:rPr lang="en-US" sz="2600" dirty="0">
                <a:solidFill>
                  <a:srgbClr val="004065"/>
                </a:solidFill>
              </a:rPr>
              <a:t>Poses a significant barrier to care</a:t>
            </a:r>
          </a:p>
        </p:txBody>
      </p:sp>
      <p:cxnSp>
        <p:nvCxnSpPr>
          <p:cNvPr id="12" name="Straight Arrow Connector 11"/>
          <p:cNvCxnSpPr/>
          <p:nvPr/>
        </p:nvCxnSpPr>
        <p:spPr>
          <a:xfrm flipH="1">
            <a:off x="2176298" y="4224778"/>
            <a:ext cx="707802" cy="661070"/>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48327" y="4148550"/>
            <a:ext cx="0" cy="740581"/>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885276" y="4148550"/>
            <a:ext cx="609600" cy="678241"/>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698505" y="3767054"/>
            <a:ext cx="3224285" cy="611295"/>
          </a:xfrm>
          <a:prstGeom prst="roundRect">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4065"/>
                </a:solidFill>
              </a:rPr>
              <a:t>Underutilization of health care services</a:t>
            </a:r>
          </a:p>
        </p:txBody>
      </p:sp>
      <p:sp>
        <p:nvSpPr>
          <p:cNvPr id="15" name="Rounded Rectangle 14"/>
          <p:cNvSpPr/>
          <p:nvPr/>
        </p:nvSpPr>
        <p:spPr>
          <a:xfrm>
            <a:off x="834686" y="5018059"/>
            <a:ext cx="2236899" cy="867241"/>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Not take medical advice </a:t>
            </a:r>
          </a:p>
        </p:txBody>
      </p:sp>
      <p:sp>
        <p:nvSpPr>
          <p:cNvPr id="17" name="Rounded Rectangle 16"/>
          <p:cNvSpPr/>
          <p:nvPr/>
        </p:nvSpPr>
        <p:spPr>
          <a:xfrm>
            <a:off x="3321934" y="5039004"/>
            <a:ext cx="2236899" cy="867241"/>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Not keep a follow up appointment </a:t>
            </a:r>
          </a:p>
        </p:txBody>
      </p:sp>
      <p:sp>
        <p:nvSpPr>
          <p:cNvPr id="18" name="Rounded Rectangle 17"/>
          <p:cNvSpPr/>
          <p:nvPr/>
        </p:nvSpPr>
        <p:spPr>
          <a:xfrm>
            <a:off x="6012919" y="5030305"/>
            <a:ext cx="2236899" cy="854995"/>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Postpone seeking care</a:t>
            </a:r>
          </a:p>
        </p:txBody>
      </p:sp>
    </p:spTree>
    <p:extLst>
      <p:ext uri="{BB962C8B-B14F-4D97-AF65-F5344CB8AC3E}">
        <p14:creationId xmlns:p14="http://schemas.microsoft.com/office/powerpoint/2010/main" val="36769063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3429000" y="4724400"/>
            <a:ext cx="3416105" cy="1105188"/>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rIns="274320" rtlCol="0" anchor="ctr"/>
          <a:lstStyle/>
          <a:p>
            <a:pPr algn="ctr"/>
            <a:r>
              <a:rPr lang="en-US" sz="2000" dirty="0">
                <a:solidFill>
                  <a:srgbClr val="FFFFFF"/>
                </a:solidFill>
              </a:rPr>
              <a:t>Less engagement in </a:t>
            </a:r>
          </a:p>
          <a:p>
            <a:pPr algn="ctr"/>
            <a:r>
              <a:rPr lang="en-US" sz="2000" dirty="0">
                <a:solidFill>
                  <a:srgbClr val="FFFFFF"/>
                </a:solidFill>
              </a:rPr>
              <a:t>genetic counseling for </a:t>
            </a:r>
          </a:p>
          <a:p>
            <a:pPr algn="ctr"/>
            <a:r>
              <a:rPr lang="en-US" sz="2000" dirty="0">
                <a:solidFill>
                  <a:srgbClr val="FFFFFF"/>
                </a:solidFill>
              </a:rPr>
              <a:t>BRCA gene mutations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1254978">
            <a:off x="2504156" y="2180818"/>
            <a:ext cx="1962171" cy="127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06" t="36460" r="13501" b="21671"/>
          <a:stretch/>
        </p:blipFill>
        <p:spPr bwMode="auto">
          <a:xfrm rot="159131">
            <a:off x="4393076" y="2136070"/>
            <a:ext cx="1958119" cy="134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1"/>
            <a:ext cx="8229600" cy="914399"/>
          </a:xfrm>
        </p:spPr>
        <p:txBody>
          <a:bodyPr/>
          <a:lstStyle/>
          <a:p>
            <a:r>
              <a:rPr lang="en-US" dirty="0">
                <a:solidFill>
                  <a:srgbClr val="004065"/>
                </a:solidFill>
              </a:rPr>
              <a:t>Mistrust</a:t>
            </a:r>
          </a:p>
        </p:txBody>
      </p:sp>
      <p:sp>
        <p:nvSpPr>
          <p:cNvPr id="4" name="Text Placeholder 3"/>
          <p:cNvSpPr>
            <a:spLocks noGrp="1"/>
          </p:cNvSpPr>
          <p:nvPr>
            <p:ph type="body" sz="quarter" idx="10"/>
          </p:nvPr>
        </p:nvSpPr>
        <p:spPr>
          <a:xfrm>
            <a:off x="457200" y="6477000"/>
            <a:ext cx="5486400" cy="304800"/>
          </a:xfrm>
        </p:spPr>
        <p:txBody>
          <a:bodyPr/>
          <a:lstStyle/>
          <a:p>
            <a:pPr lvl="0"/>
            <a:r>
              <a:rPr lang="en-US" sz="1000" dirty="0" err="1">
                <a:solidFill>
                  <a:schemeClr val="bg1">
                    <a:lumMod val="50000"/>
                  </a:schemeClr>
                </a:solidFill>
              </a:rPr>
              <a:t>LaVeist</a:t>
            </a:r>
            <a:r>
              <a:rPr lang="en-US" sz="1000" dirty="0">
                <a:solidFill>
                  <a:schemeClr val="bg1">
                    <a:lumMod val="50000"/>
                  </a:schemeClr>
                </a:solidFill>
              </a:rPr>
              <a:t>, Isaac, &amp; Williams 2009; Sheppard, Mays, </a:t>
            </a:r>
            <a:r>
              <a:rPr lang="en-US" sz="1000" dirty="0" err="1">
                <a:solidFill>
                  <a:schemeClr val="bg1">
                    <a:lumMod val="50000"/>
                  </a:schemeClr>
                </a:solidFill>
              </a:rPr>
              <a:t>LaVeist</a:t>
            </a:r>
            <a:r>
              <a:rPr lang="en-US" sz="1000" dirty="0">
                <a:solidFill>
                  <a:schemeClr val="bg1">
                    <a:lumMod val="50000"/>
                  </a:schemeClr>
                </a:solidFill>
              </a:rPr>
              <a:t>, &amp; </a:t>
            </a:r>
            <a:r>
              <a:rPr lang="en-US" sz="1000" dirty="0" err="1">
                <a:solidFill>
                  <a:schemeClr val="bg1">
                    <a:lumMod val="50000"/>
                  </a:schemeClr>
                </a:solidFill>
              </a:rPr>
              <a:t>Tercyak</a:t>
            </a:r>
            <a:r>
              <a:rPr lang="en-US" sz="1000" dirty="0">
                <a:solidFill>
                  <a:schemeClr val="bg1">
                    <a:lumMod val="50000"/>
                  </a:schemeClr>
                </a:solidFill>
              </a:rPr>
              <a:t>, 2013.</a:t>
            </a:r>
            <a:endParaRPr lang="en-US" dirty="0"/>
          </a:p>
        </p:txBody>
      </p:sp>
      <p:sp>
        <p:nvSpPr>
          <p:cNvPr id="10" name="TextBox 9"/>
          <p:cNvSpPr txBox="1"/>
          <p:nvPr/>
        </p:nvSpPr>
        <p:spPr>
          <a:xfrm>
            <a:off x="457200" y="1485998"/>
            <a:ext cx="8077200" cy="492443"/>
          </a:xfrm>
          <a:prstGeom prst="rect">
            <a:avLst/>
          </a:prstGeom>
          <a:noFill/>
        </p:spPr>
        <p:txBody>
          <a:bodyPr wrap="square" rtlCol="0">
            <a:spAutoFit/>
          </a:bodyPr>
          <a:lstStyle/>
          <a:p>
            <a:r>
              <a:rPr lang="en-US" sz="2600" dirty="0">
                <a:solidFill>
                  <a:srgbClr val="004065"/>
                </a:solidFill>
              </a:rPr>
              <a:t>Poses a significant barrier to care</a:t>
            </a:r>
          </a:p>
        </p:txBody>
      </p:sp>
      <p:sp>
        <p:nvSpPr>
          <p:cNvPr id="13" name="Rounded Rectangle 12"/>
          <p:cNvSpPr/>
          <p:nvPr/>
        </p:nvSpPr>
        <p:spPr>
          <a:xfrm>
            <a:off x="2879398" y="3234182"/>
            <a:ext cx="2968786" cy="671482"/>
          </a:xfrm>
          <a:prstGeom prst="roundRect">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4065"/>
                </a:solidFill>
              </a:rPr>
              <a:t>Underutilization of health care services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973" t="9911" r="28643" b="892"/>
          <a:stretch/>
        </p:blipFill>
        <p:spPr>
          <a:xfrm>
            <a:off x="6477000" y="4191000"/>
            <a:ext cx="1964802" cy="1922088"/>
          </a:xfrm>
          <a:prstGeom prst="flowChartConnector">
            <a:avLst/>
          </a:prstGeom>
          <a:ln w="38100">
            <a:solidFill>
              <a:srgbClr val="004065"/>
            </a:solidFill>
          </a:ln>
        </p:spPr>
      </p:pic>
      <p:sp>
        <p:nvSpPr>
          <p:cNvPr id="19" name="Rounded Rectangle 18"/>
          <p:cNvSpPr/>
          <p:nvPr/>
        </p:nvSpPr>
        <p:spPr>
          <a:xfrm>
            <a:off x="692957" y="4758715"/>
            <a:ext cx="2157866" cy="1032485"/>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Greater medical mistrust</a:t>
            </a:r>
          </a:p>
        </p:txBody>
      </p:sp>
      <p:cxnSp>
        <p:nvCxnSpPr>
          <p:cNvPr id="21" name="Straight Arrow Connector 20"/>
          <p:cNvCxnSpPr/>
          <p:nvPr/>
        </p:nvCxnSpPr>
        <p:spPr>
          <a:xfrm>
            <a:off x="4363067" y="4024766"/>
            <a:ext cx="0" cy="547234"/>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a:off x="3079183" y="5033839"/>
            <a:ext cx="0" cy="547234"/>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1653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87" y="3666115"/>
            <a:ext cx="2577413" cy="1933059"/>
          </a:xfrm>
          <a:prstGeom prst="rect">
            <a:avLst/>
          </a:prstGeom>
        </p:spPr>
      </p:pic>
      <p:sp>
        <p:nvSpPr>
          <p:cNvPr id="2" name="Title 1"/>
          <p:cNvSpPr>
            <a:spLocks noGrp="1"/>
          </p:cNvSpPr>
          <p:nvPr>
            <p:ph type="title"/>
          </p:nvPr>
        </p:nvSpPr>
        <p:spPr>
          <a:xfrm>
            <a:off x="457200" y="762001"/>
            <a:ext cx="8229600" cy="939336"/>
          </a:xfrm>
        </p:spPr>
        <p:txBody>
          <a:bodyPr/>
          <a:lstStyle/>
          <a:p>
            <a:r>
              <a:rPr lang="en-US" dirty="0">
                <a:solidFill>
                  <a:srgbClr val="004065"/>
                </a:solidFill>
              </a:rPr>
              <a:t>Barriers to Care</a:t>
            </a:r>
          </a:p>
        </p:txBody>
      </p:sp>
      <p:sp>
        <p:nvSpPr>
          <p:cNvPr id="4" name="Text Placeholder 3"/>
          <p:cNvSpPr>
            <a:spLocks noGrp="1"/>
          </p:cNvSpPr>
          <p:nvPr>
            <p:ph type="body" sz="quarter" idx="10"/>
          </p:nvPr>
        </p:nvSpPr>
        <p:spPr>
          <a:xfrm>
            <a:off x="457200" y="6172200"/>
            <a:ext cx="5816738" cy="533400"/>
          </a:xfrm>
        </p:spPr>
        <p:txBody>
          <a:bodyPr/>
          <a:lstStyle/>
          <a:p>
            <a:r>
              <a:rPr lang="en-US" sz="1000" dirty="0">
                <a:solidFill>
                  <a:schemeClr val="bg1">
                    <a:lumMod val="50000"/>
                  </a:schemeClr>
                </a:solidFill>
              </a:rPr>
              <a:t>National Center for Health Statistics, </a:t>
            </a:r>
            <a:r>
              <a:rPr lang="en-US" sz="1000" dirty="0" err="1">
                <a:solidFill>
                  <a:schemeClr val="bg1">
                    <a:lumMod val="50000"/>
                  </a:schemeClr>
                </a:solidFill>
              </a:rPr>
              <a:t>n.d.</a:t>
            </a:r>
            <a:r>
              <a:rPr lang="en-US" sz="1000" dirty="0">
                <a:solidFill>
                  <a:schemeClr val="bg1">
                    <a:lumMod val="50000"/>
                  </a:schemeClr>
                </a:solidFill>
              </a:rPr>
              <a:t>; National Cancer Institute, 2013; </a:t>
            </a:r>
            <a:r>
              <a:rPr lang="en-US" sz="1000" dirty="0" err="1">
                <a:solidFill>
                  <a:schemeClr val="bg1">
                    <a:lumMod val="50000"/>
                  </a:schemeClr>
                </a:solidFill>
              </a:rPr>
              <a:t>Scheppers</a:t>
            </a:r>
            <a:r>
              <a:rPr lang="en-US" sz="1000" dirty="0">
                <a:solidFill>
                  <a:schemeClr val="bg1">
                    <a:lumMod val="50000"/>
                  </a:schemeClr>
                </a:solidFill>
              </a:rPr>
              <a:t>, van </a:t>
            </a:r>
            <a:r>
              <a:rPr lang="en-US" sz="1000" dirty="0" err="1">
                <a:solidFill>
                  <a:schemeClr val="bg1">
                    <a:lumMod val="50000"/>
                  </a:schemeClr>
                </a:solidFill>
              </a:rPr>
              <a:t>Dongen</a:t>
            </a:r>
            <a:r>
              <a:rPr lang="en-US" sz="1000" dirty="0">
                <a:solidFill>
                  <a:schemeClr val="bg1">
                    <a:lumMod val="50000"/>
                  </a:schemeClr>
                </a:solidFill>
              </a:rPr>
              <a:t>, Dekker, </a:t>
            </a:r>
            <a:r>
              <a:rPr lang="en-US" sz="1000" dirty="0" err="1">
                <a:solidFill>
                  <a:schemeClr val="bg1">
                    <a:lumMod val="50000"/>
                  </a:schemeClr>
                </a:solidFill>
              </a:rPr>
              <a:t>Geertzen</a:t>
            </a:r>
            <a:r>
              <a:rPr lang="en-US" sz="1000" dirty="0">
                <a:solidFill>
                  <a:schemeClr val="bg1">
                    <a:lumMod val="50000"/>
                  </a:schemeClr>
                </a:solidFill>
              </a:rPr>
              <a:t>, &amp; Dekker, 2006.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7105" b="15789"/>
          <a:stretch/>
        </p:blipFill>
        <p:spPr>
          <a:xfrm>
            <a:off x="799166" y="1653203"/>
            <a:ext cx="1800226" cy="1371600"/>
          </a:xfrm>
          <a:prstGeom prst="rect">
            <a:avLst/>
          </a:prstGeom>
        </p:spPr>
      </p:pic>
      <p:sp>
        <p:nvSpPr>
          <p:cNvPr id="7" name="TextBox 6"/>
          <p:cNvSpPr txBox="1"/>
          <p:nvPr/>
        </p:nvSpPr>
        <p:spPr>
          <a:xfrm>
            <a:off x="1127779" y="1800272"/>
            <a:ext cx="1143000" cy="307777"/>
          </a:xfrm>
          <a:prstGeom prst="rect">
            <a:avLst/>
          </a:prstGeom>
          <a:noFill/>
        </p:spPr>
        <p:txBody>
          <a:bodyPr wrap="square" rtlCol="0">
            <a:spAutoFit/>
          </a:bodyPr>
          <a:lstStyle/>
          <a:p>
            <a:r>
              <a:rPr lang="en-US" sz="1400" dirty="0">
                <a:solidFill>
                  <a:srgbClr val="004065"/>
                </a:solidFill>
              </a:rPr>
              <a:t>Insurance</a:t>
            </a:r>
          </a:p>
        </p:txBody>
      </p:sp>
      <p:sp>
        <p:nvSpPr>
          <p:cNvPr id="9" name="&quot;No&quot; Symbol 8"/>
          <p:cNvSpPr/>
          <p:nvPr/>
        </p:nvSpPr>
        <p:spPr>
          <a:xfrm>
            <a:off x="1347817" y="1954561"/>
            <a:ext cx="810106" cy="755168"/>
          </a:xfrm>
          <a:prstGeom prst="noSmoking">
            <a:avLst/>
          </a:prstGeom>
          <a:solidFill>
            <a:srgbClr val="E31937">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Connector 9"/>
          <p:cNvSpPr/>
          <p:nvPr/>
        </p:nvSpPr>
        <p:spPr>
          <a:xfrm>
            <a:off x="5668672" y="1712009"/>
            <a:ext cx="1210533" cy="1145491"/>
          </a:xfrm>
          <a:prstGeom prst="flowChartConnector">
            <a:avLst/>
          </a:prstGeom>
          <a:solidFill>
            <a:srgbClr val="004065"/>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783469" y="1981200"/>
            <a:ext cx="1999633" cy="769538"/>
          </a:xfrm>
          <a:prstGeom prst="roundRect">
            <a:avLst/>
          </a:prstGeom>
          <a:solidFill>
            <a:srgbClr val="004065"/>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More likely to be uninsured</a:t>
            </a:r>
          </a:p>
        </p:txBody>
      </p:sp>
      <p:sp>
        <p:nvSpPr>
          <p:cNvPr id="12" name="Flowchart: Connector 11"/>
          <p:cNvSpPr/>
          <p:nvPr/>
        </p:nvSpPr>
        <p:spPr>
          <a:xfrm>
            <a:off x="7462612" y="1954160"/>
            <a:ext cx="901891" cy="864296"/>
          </a:xfrm>
          <a:prstGeom prst="flowChartConnector">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81624" y="2350189"/>
            <a:ext cx="887988" cy="369332"/>
          </a:xfrm>
          <a:prstGeom prst="rect">
            <a:avLst/>
          </a:prstGeom>
          <a:noFill/>
        </p:spPr>
        <p:txBody>
          <a:bodyPr wrap="square" rtlCol="0">
            <a:spAutoFit/>
          </a:bodyPr>
          <a:lstStyle/>
          <a:p>
            <a:r>
              <a:rPr lang="en-US" b="1" dirty="0">
                <a:solidFill>
                  <a:srgbClr val="004065"/>
                </a:solidFill>
              </a:rPr>
              <a:t>VS.</a:t>
            </a:r>
          </a:p>
        </p:txBody>
      </p:sp>
      <p:sp>
        <p:nvSpPr>
          <p:cNvPr id="15" name="TextBox 14"/>
          <p:cNvSpPr txBox="1"/>
          <p:nvPr/>
        </p:nvSpPr>
        <p:spPr>
          <a:xfrm>
            <a:off x="7462612" y="2154551"/>
            <a:ext cx="1071788" cy="461665"/>
          </a:xfrm>
          <a:prstGeom prst="rect">
            <a:avLst/>
          </a:prstGeom>
          <a:noFill/>
        </p:spPr>
        <p:txBody>
          <a:bodyPr wrap="square" rtlCol="0">
            <a:spAutoFit/>
          </a:bodyPr>
          <a:lstStyle/>
          <a:p>
            <a:r>
              <a:rPr lang="en-US" sz="2400" b="1" dirty="0">
                <a:solidFill>
                  <a:schemeClr val="bg1"/>
                </a:solidFill>
              </a:rPr>
              <a:t>7.5%</a:t>
            </a:r>
          </a:p>
        </p:txBody>
      </p:sp>
      <p:sp>
        <p:nvSpPr>
          <p:cNvPr id="16" name="TextBox 15"/>
          <p:cNvSpPr txBox="1"/>
          <p:nvPr/>
        </p:nvSpPr>
        <p:spPr>
          <a:xfrm>
            <a:off x="5668672" y="2024391"/>
            <a:ext cx="1376588" cy="523220"/>
          </a:xfrm>
          <a:prstGeom prst="rect">
            <a:avLst/>
          </a:prstGeom>
          <a:noFill/>
        </p:spPr>
        <p:txBody>
          <a:bodyPr wrap="square" rtlCol="0">
            <a:spAutoFit/>
          </a:bodyPr>
          <a:lstStyle/>
          <a:p>
            <a:r>
              <a:rPr lang="en-US" sz="2800" b="1" dirty="0">
                <a:solidFill>
                  <a:schemeClr val="bg1"/>
                </a:solidFill>
              </a:rPr>
              <a:t>11.2%</a:t>
            </a:r>
          </a:p>
        </p:txBody>
      </p:sp>
      <p:cxnSp>
        <p:nvCxnSpPr>
          <p:cNvPr id="17" name="Straight Arrow Connector 16"/>
          <p:cNvCxnSpPr/>
          <p:nvPr/>
        </p:nvCxnSpPr>
        <p:spPr>
          <a:xfrm>
            <a:off x="4953000" y="2350189"/>
            <a:ext cx="457200" cy="0"/>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323074" y="3410461"/>
            <a:ext cx="5041429" cy="2188713"/>
          </a:xfrm>
          <a:prstGeom prst="roundRect">
            <a:avLst/>
          </a:prstGeom>
          <a:solidFill>
            <a:srgbClr val="FFFFFF"/>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eaLnBrk="0" fontAlgn="base" hangingPunct="0">
              <a:spcBef>
                <a:spcPct val="20000"/>
              </a:spcBef>
              <a:spcAft>
                <a:spcPts val="600"/>
              </a:spcAft>
              <a:buFontTx/>
              <a:buChar char="•"/>
            </a:pPr>
            <a:r>
              <a:rPr lang="en-US" kern="0" dirty="0">
                <a:solidFill>
                  <a:srgbClr val="004065"/>
                </a:solidFill>
              </a:rPr>
              <a:t>Transportation difficulties</a:t>
            </a:r>
          </a:p>
          <a:p>
            <a:pPr marL="342900" lvl="0" indent="-342900" eaLnBrk="0" fontAlgn="base" hangingPunct="0">
              <a:spcBef>
                <a:spcPct val="20000"/>
              </a:spcBef>
              <a:spcAft>
                <a:spcPts val="600"/>
              </a:spcAft>
              <a:buFontTx/>
              <a:buChar char="•"/>
            </a:pPr>
            <a:r>
              <a:rPr lang="en-US" kern="0" dirty="0">
                <a:solidFill>
                  <a:srgbClr val="004065"/>
                </a:solidFill>
              </a:rPr>
              <a:t>Travel time to health care facilities</a:t>
            </a:r>
          </a:p>
          <a:p>
            <a:pPr marL="342900" lvl="0" indent="-342900" eaLnBrk="0" fontAlgn="base" hangingPunct="0">
              <a:spcBef>
                <a:spcPct val="20000"/>
              </a:spcBef>
              <a:spcAft>
                <a:spcPts val="600"/>
              </a:spcAft>
              <a:buFontTx/>
              <a:buChar char="•"/>
            </a:pPr>
            <a:r>
              <a:rPr lang="en-US" kern="0" dirty="0">
                <a:solidFill>
                  <a:srgbClr val="004065"/>
                </a:solidFill>
              </a:rPr>
              <a:t>Inability to take time off of work</a:t>
            </a:r>
          </a:p>
          <a:p>
            <a:pPr marL="342900" lvl="0" indent="-342900" eaLnBrk="0" fontAlgn="base" hangingPunct="0">
              <a:spcBef>
                <a:spcPct val="20000"/>
              </a:spcBef>
              <a:spcAft>
                <a:spcPts val="600"/>
              </a:spcAft>
              <a:buFontTx/>
              <a:buChar char="•"/>
            </a:pPr>
            <a:r>
              <a:rPr lang="en-US" kern="0" dirty="0">
                <a:solidFill>
                  <a:srgbClr val="004065"/>
                </a:solidFill>
              </a:rPr>
              <a:t>Childcare issues</a:t>
            </a:r>
          </a:p>
          <a:p>
            <a:pPr marL="342900" lvl="0" indent="-342900" eaLnBrk="0" fontAlgn="base" hangingPunct="0">
              <a:spcBef>
                <a:spcPct val="20000"/>
              </a:spcBef>
              <a:spcAft>
                <a:spcPts val="600"/>
              </a:spcAft>
              <a:buFontTx/>
              <a:buChar char="•"/>
            </a:pPr>
            <a:r>
              <a:rPr lang="en-US" kern="0" dirty="0">
                <a:solidFill>
                  <a:srgbClr val="004065"/>
                </a:solidFill>
              </a:rPr>
              <a:t>Inconvenient clinic hours and wait times</a:t>
            </a:r>
          </a:p>
        </p:txBody>
      </p:sp>
    </p:spTree>
    <p:extLst>
      <p:ext uri="{BB962C8B-B14F-4D97-AF65-F5344CB8AC3E}">
        <p14:creationId xmlns:p14="http://schemas.microsoft.com/office/powerpoint/2010/main" val="291420870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181600" y="1905000"/>
            <a:ext cx="3210239" cy="943561"/>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FFFF"/>
                </a:solidFill>
              </a:rPr>
              <a:t>Increased breast cancer incidence</a:t>
            </a:r>
          </a:p>
        </p:txBody>
      </p:sp>
      <p:sp>
        <p:nvSpPr>
          <p:cNvPr id="2" name="Title 1"/>
          <p:cNvSpPr>
            <a:spLocks noGrp="1"/>
          </p:cNvSpPr>
          <p:nvPr>
            <p:ph type="title"/>
          </p:nvPr>
        </p:nvSpPr>
        <p:spPr/>
        <p:txBody>
          <a:bodyPr/>
          <a:lstStyle/>
          <a:p>
            <a:r>
              <a:rPr lang="en-US" dirty="0">
                <a:solidFill>
                  <a:srgbClr val="004065"/>
                </a:solidFill>
              </a:rPr>
              <a:t>Discrimination</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Taylor et al., 2007.</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973" t="9911" r="28643" b="892"/>
          <a:stretch/>
        </p:blipFill>
        <p:spPr>
          <a:xfrm>
            <a:off x="5181600" y="3276600"/>
            <a:ext cx="2733110" cy="2673695"/>
          </a:xfrm>
          <a:prstGeom prst="flowChartConnector">
            <a:avLst/>
          </a:prstGeom>
          <a:ln w="38100">
            <a:solidFill>
              <a:srgbClr val="004065"/>
            </a:solidFill>
          </a:ln>
        </p:spPr>
      </p:pic>
      <p:sp>
        <p:nvSpPr>
          <p:cNvPr id="7" name="Rounded Rectangle 6"/>
          <p:cNvSpPr/>
          <p:nvPr/>
        </p:nvSpPr>
        <p:spPr>
          <a:xfrm>
            <a:off x="956019" y="1920338"/>
            <a:ext cx="2743200" cy="896013"/>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FFFF"/>
                </a:solidFill>
              </a:rPr>
              <a:t>Acts of racial discrimination</a:t>
            </a:r>
          </a:p>
        </p:txBody>
      </p:sp>
      <p:cxnSp>
        <p:nvCxnSpPr>
          <p:cNvPr id="9" name="Straight Arrow Connector 8"/>
          <p:cNvCxnSpPr/>
          <p:nvPr/>
        </p:nvCxnSpPr>
        <p:spPr>
          <a:xfrm>
            <a:off x="4069676" y="2362200"/>
            <a:ext cx="762000" cy="0"/>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09800" y="2895600"/>
            <a:ext cx="0" cy="571499"/>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56019" y="3565729"/>
            <a:ext cx="3113657" cy="510971"/>
          </a:xfrm>
          <a:prstGeom prst="roundRect">
            <a:avLst/>
          </a:prstGeom>
          <a:solidFill>
            <a:srgbClr val="C8B18B"/>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Everyday discrimination</a:t>
            </a:r>
          </a:p>
        </p:txBody>
      </p:sp>
      <p:sp>
        <p:nvSpPr>
          <p:cNvPr id="15" name="Rounded Rectangle 14"/>
          <p:cNvSpPr/>
          <p:nvPr/>
        </p:nvSpPr>
        <p:spPr>
          <a:xfrm>
            <a:off x="909133" y="4422645"/>
            <a:ext cx="3233812" cy="1616610"/>
          </a:xfrm>
          <a:prstGeom prst="roundRect">
            <a:avLst/>
          </a:prstGeom>
          <a:solidFill>
            <a:srgbClr val="C8B18B"/>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FFFFFF"/>
                </a:solidFill>
              </a:rPr>
              <a:t>Major discrimination:</a:t>
            </a:r>
          </a:p>
          <a:p>
            <a:pPr marL="342900" indent="-342900">
              <a:spcAft>
                <a:spcPts val="600"/>
              </a:spcAft>
              <a:buFont typeface="Arial" panose="020B0604020202020204" pitchFamily="34" charset="0"/>
              <a:buChar char="•"/>
            </a:pPr>
            <a:r>
              <a:rPr lang="en-US" sz="2000" dirty="0">
                <a:solidFill>
                  <a:srgbClr val="FFFFFF"/>
                </a:solidFill>
              </a:rPr>
              <a:t>Housing</a:t>
            </a:r>
          </a:p>
          <a:p>
            <a:pPr marL="342900" indent="-342900">
              <a:spcAft>
                <a:spcPts val="600"/>
              </a:spcAft>
              <a:buFont typeface="Arial" panose="020B0604020202020204" pitchFamily="34" charset="0"/>
              <a:buChar char="•"/>
            </a:pPr>
            <a:r>
              <a:rPr lang="en-US" sz="2000" b="1" dirty="0">
                <a:solidFill>
                  <a:srgbClr val="004065"/>
                </a:solidFill>
              </a:rPr>
              <a:t>Employment</a:t>
            </a:r>
          </a:p>
          <a:p>
            <a:pPr marL="342900" indent="-342900">
              <a:spcAft>
                <a:spcPts val="600"/>
              </a:spcAft>
              <a:buFont typeface="Arial" panose="020B0604020202020204" pitchFamily="34" charset="0"/>
              <a:buChar char="•"/>
            </a:pPr>
            <a:r>
              <a:rPr lang="en-US" sz="2000" dirty="0">
                <a:solidFill>
                  <a:srgbClr val="FFFFFF"/>
                </a:solidFill>
              </a:rPr>
              <a:t>Criminal justice</a:t>
            </a:r>
          </a:p>
        </p:txBody>
      </p:sp>
      <p:cxnSp>
        <p:nvCxnSpPr>
          <p:cNvPr id="16" name="Straight Arrow Connector 15"/>
          <p:cNvCxnSpPr/>
          <p:nvPr/>
        </p:nvCxnSpPr>
        <p:spPr>
          <a:xfrm rot="5400000">
            <a:off x="3507029" y="5218010"/>
            <a:ext cx="0" cy="384380"/>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299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419600" y="5084949"/>
            <a:ext cx="4498660" cy="950591"/>
          </a:xfrm>
          <a:prstGeom prst="roundRect">
            <a:avLst/>
          </a:prstGeom>
          <a:solidFill>
            <a:srgbClr val="004065"/>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rPr>
              <a:t>Scientists face challenges engaging various minority communities in research due to mistrust</a:t>
            </a:r>
          </a:p>
        </p:txBody>
      </p:sp>
      <p:sp>
        <p:nvSpPr>
          <p:cNvPr id="17" name="Rounded Rectangle 16"/>
          <p:cNvSpPr/>
          <p:nvPr/>
        </p:nvSpPr>
        <p:spPr>
          <a:xfrm>
            <a:off x="1362666" y="2762916"/>
            <a:ext cx="4992360" cy="1272558"/>
          </a:xfrm>
          <a:prstGeom prst="roundRect">
            <a:avLst/>
          </a:prstGeom>
          <a:solidFill>
            <a:schemeClr val="bg1"/>
          </a:solidFill>
          <a:ln w="28575">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762000"/>
            <a:ext cx="8229600" cy="761999"/>
          </a:xfrm>
        </p:spPr>
        <p:txBody>
          <a:bodyPr>
            <a:normAutofit/>
          </a:bodyPr>
          <a:lstStyle/>
          <a:p>
            <a:r>
              <a:rPr lang="en-US" dirty="0">
                <a:solidFill>
                  <a:srgbClr val="004065"/>
                </a:solidFill>
              </a:rPr>
              <a:t>Exploitations are Widespread</a:t>
            </a:r>
          </a:p>
        </p:txBody>
      </p:sp>
      <p:pic>
        <p:nvPicPr>
          <p:cNvPr id="8"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6956"/>
          <a:stretch/>
        </p:blipFill>
        <p:spPr>
          <a:xfrm>
            <a:off x="7339127" y="2646743"/>
            <a:ext cx="1579133" cy="1777324"/>
          </a:xfrm>
        </p:spPr>
      </p:pic>
      <p:sp>
        <p:nvSpPr>
          <p:cNvPr id="9" name="&quot;No&quot; Symbol 8"/>
          <p:cNvSpPr/>
          <p:nvPr/>
        </p:nvSpPr>
        <p:spPr>
          <a:xfrm>
            <a:off x="7421657" y="3222338"/>
            <a:ext cx="865494" cy="838200"/>
          </a:xfrm>
          <a:prstGeom prst="noSmoking">
            <a:avLst/>
          </a:prstGeom>
          <a:solidFill>
            <a:srgbClr val="E31937">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p:cNvCxnSpPr/>
          <p:nvPr/>
        </p:nvCxnSpPr>
        <p:spPr>
          <a:xfrm>
            <a:off x="6553200" y="3399195"/>
            <a:ext cx="685800"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363" y="2826515"/>
            <a:ext cx="4876966" cy="1068992"/>
          </a:xfrm>
          <a:prstGeom prst="rect">
            <a:avLst/>
          </a:prstGeom>
          <a:ln>
            <a:noFill/>
          </a:ln>
        </p:spPr>
      </p:pic>
      <p:sp>
        <p:nvSpPr>
          <p:cNvPr id="13" name="Rectangle 12"/>
          <p:cNvSpPr/>
          <p:nvPr/>
        </p:nvSpPr>
        <p:spPr>
          <a:xfrm>
            <a:off x="1346624" y="4060538"/>
            <a:ext cx="5072616" cy="923330"/>
          </a:xfrm>
          <a:prstGeom prst="rect">
            <a:avLst/>
          </a:prstGeom>
        </p:spPr>
        <p:txBody>
          <a:bodyPr wrap="square">
            <a:spAutoFit/>
          </a:bodyPr>
          <a:lstStyle/>
          <a:p>
            <a:r>
              <a:rPr lang="en-US" dirty="0">
                <a:solidFill>
                  <a:srgbClr val="004065"/>
                </a:solidFill>
              </a:rPr>
              <a:t>Scientists used DNA samples from the Havasupai tribe in unrelated studies without participants’ consent</a:t>
            </a:r>
          </a:p>
        </p:txBody>
      </p:sp>
      <p:sp>
        <p:nvSpPr>
          <p:cNvPr id="14" name="Text Placeholder 3"/>
          <p:cNvSpPr>
            <a:spLocks noGrp="1"/>
          </p:cNvSpPr>
          <p:nvPr>
            <p:ph type="body" sz="quarter" idx="10"/>
          </p:nvPr>
        </p:nvSpPr>
        <p:spPr>
          <a:xfrm>
            <a:off x="427776" y="6248400"/>
            <a:ext cx="3991824" cy="381000"/>
          </a:xfrm>
        </p:spPr>
        <p:txBody>
          <a:bodyPr/>
          <a:lstStyle/>
          <a:p>
            <a:r>
              <a:rPr lang="en-US" sz="1000" i="0" dirty="0">
                <a:solidFill>
                  <a:schemeClr val="bg1">
                    <a:lumMod val="50000"/>
                  </a:schemeClr>
                </a:solidFill>
              </a:rPr>
              <a:t>National Congress of American Indians, </a:t>
            </a:r>
            <a:r>
              <a:rPr lang="en-US" sz="1000" i="0" dirty="0" err="1">
                <a:solidFill>
                  <a:schemeClr val="bg1">
                    <a:lumMod val="50000"/>
                  </a:schemeClr>
                </a:solidFill>
              </a:rPr>
              <a:t>n.d.</a:t>
            </a:r>
            <a:r>
              <a:rPr lang="en-US" sz="1000" i="0" dirty="0">
                <a:solidFill>
                  <a:schemeClr val="bg1">
                    <a:lumMod val="50000"/>
                  </a:schemeClr>
                </a:solidFill>
              </a:rPr>
              <a:t>; George, Duran, &amp; Norris, 2014. </a:t>
            </a:r>
          </a:p>
        </p:txBody>
      </p:sp>
      <p:sp>
        <p:nvSpPr>
          <p:cNvPr id="15" name="Rounded Rectangle 14"/>
          <p:cNvSpPr/>
          <p:nvPr/>
        </p:nvSpPr>
        <p:spPr>
          <a:xfrm>
            <a:off x="427776" y="1547416"/>
            <a:ext cx="4498660" cy="950591"/>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rPr>
              <a:t>Exploitations aren’t limited to the African American community or the past</a:t>
            </a:r>
          </a:p>
        </p:txBody>
      </p:sp>
    </p:spTree>
    <p:extLst>
      <p:ext uri="{BB962C8B-B14F-4D97-AF65-F5344CB8AC3E}">
        <p14:creationId xmlns:p14="http://schemas.microsoft.com/office/powerpoint/2010/main" val="34657965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1066799"/>
          </a:xfrm>
        </p:spPr>
        <p:txBody>
          <a:bodyPr/>
          <a:lstStyle/>
          <a:p>
            <a:r>
              <a:rPr lang="en-US" dirty="0">
                <a:solidFill>
                  <a:srgbClr val="004065"/>
                </a:solidFill>
              </a:rPr>
              <a:t>Patient-Provider Communication</a:t>
            </a:r>
          </a:p>
        </p:txBody>
      </p:sp>
      <p:sp>
        <p:nvSpPr>
          <p:cNvPr id="4" name="Text Placeholder 3"/>
          <p:cNvSpPr>
            <a:spLocks noGrp="1"/>
          </p:cNvSpPr>
          <p:nvPr>
            <p:ph type="body" sz="quarter" idx="10"/>
          </p:nvPr>
        </p:nvSpPr>
        <p:spPr>
          <a:xfrm>
            <a:off x="469900" y="6172200"/>
            <a:ext cx="3124200" cy="381000"/>
          </a:xfrm>
        </p:spPr>
        <p:txBody>
          <a:bodyPr/>
          <a:lstStyle/>
          <a:p>
            <a:r>
              <a:rPr lang="en-US" sz="1000" dirty="0" err="1">
                <a:solidFill>
                  <a:schemeClr val="bg1">
                    <a:lumMod val="50000"/>
                  </a:schemeClr>
                </a:solidFill>
              </a:rPr>
              <a:t>Manfredi</a:t>
            </a:r>
            <a:r>
              <a:rPr lang="en-US" sz="1000" dirty="0">
                <a:solidFill>
                  <a:schemeClr val="bg1">
                    <a:lumMod val="50000"/>
                  </a:schemeClr>
                </a:solidFill>
              </a:rPr>
              <a:t>, Kaiser, Matthews, &amp; Johnson, 2011; </a:t>
            </a:r>
            <a:r>
              <a:rPr lang="en-US" sz="1000" dirty="0" err="1">
                <a:solidFill>
                  <a:schemeClr val="bg1">
                    <a:lumMod val="50000"/>
                  </a:schemeClr>
                </a:solidFill>
              </a:rPr>
              <a:t>Moadel</a:t>
            </a:r>
            <a:r>
              <a:rPr lang="en-US" sz="1000" dirty="0">
                <a:solidFill>
                  <a:schemeClr val="bg1">
                    <a:lumMod val="50000"/>
                  </a:schemeClr>
                </a:solidFill>
              </a:rPr>
              <a:t>, Morgan, &amp; Dutcher, 2007; Shen et al., 2017.</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589" r="32877"/>
          <a:stretch/>
        </p:blipFill>
        <p:spPr>
          <a:xfrm>
            <a:off x="2033914" y="3713047"/>
            <a:ext cx="1639489" cy="1656217"/>
          </a:xfrm>
          <a:prstGeom prst="flowChartConnector">
            <a:avLst/>
          </a:prstGeom>
          <a:ln w="41275">
            <a:no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47" t="121" r="22328" b="1580"/>
          <a:stretch/>
        </p:blipFill>
        <p:spPr>
          <a:xfrm>
            <a:off x="685800" y="3802743"/>
            <a:ext cx="1588123" cy="1588123"/>
          </a:xfrm>
          <a:prstGeom prst="flowChartConnector">
            <a:avLst/>
          </a:prstGeom>
          <a:ln w="38100">
            <a:no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3780184"/>
            <a:ext cx="3580800" cy="1555032"/>
          </a:xfrm>
          <a:prstGeom prst="roundRect">
            <a:avLst/>
          </a:prstGeom>
        </p:spPr>
      </p:pic>
      <p:cxnSp>
        <p:nvCxnSpPr>
          <p:cNvPr id="12" name="Straight Arrow Connector 11"/>
          <p:cNvCxnSpPr/>
          <p:nvPr/>
        </p:nvCxnSpPr>
        <p:spPr>
          <a:xfrm flipV="1">
            <a:off x="3673403" y="4538882"/>
            <a:ext cx="772220" cy="1"/>
          </a:xfrm>
          <a:prstGeom prst="straightConnector1">
            <a:avLst/>
          </a:prstGeom>
          <a:ln w="53975">
            <a:solidFill>
              <a:srgbClr val="00406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1879600" y="1784339"/>
            <a:ext cx="3429000" cy="1399501"/>
          </a:xfrm>
          <a:prstGeom prst="wedgeRoundRectCallout">
            <a:avLst>
              <a:gd name="adj1" fmla="val -38225"/>
              <a:gd name="adj2" fmla="val 88133"/>
              <a:gd name="adj3" fmla="val 16667"/>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indent="-285750">
              <a:spcAft>
                <a:spcPts val="600"/>
              </a:spcAft>
              <a:buFont typeface="Arial" panose="020B0604020202020204" pitchFamily="34" charset="0"/>
              <a:buChar char="•"/>
            </a:pPr>
            <a:r>
              <a:rPr lang="en-US" sz="2200" dirty="0"/>
              <a:t>Less informative</a:t>
            </a:r>
          </a:p>
          <a:p>
            <a:pPr marL="285750" indent="-285750">
              <a:spcAft>
                <a:spcPts val="600"/>
              </a:spcAft>
              <a:buFont typeface="Arial" panose="020B0604020202020204" pitchFamily="34" charset="0"/>
              <a:buChar char="•"/>
            </a:pPr>
            <a:r>
              <a:rPr lang="en-US" sz="2200" dirty="0"/>
              <a:t>Less patient-centered</a:t>
            </a:r>
          </a:p>
        </p:txBody>
      </p:sp>
    </p:spTree>
    <p:extLst>
      <p:ext uri="{BB962C8B-B14F-4D97-AF65-F5344CB8AC3E}">
        <p14:creationId xmlns:p14="http://schemas.microsoft.com/office/powerpoint/2010/main" val="626054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23033"/>
          </a:xfrm>
        </p:spPr>
        <p:txBody>
          <a:bodyPr/>
          <a:lstStyle/>
          <a:p>
            <a:r>
              <a:rPr lang="en-US" dirty="0">
                <a:solidFill>
                  <a:srgbClr val="004065"/>
                </a:solidFill>
              </a:rPr>
              <a:t>Patient-Provider Communication</a:t>
            </a:r>
          </a:p>
        </p:txBody>
      </p:sp>
      <p:sp>
        <p:nvSpPr>
          <p:cNvPr id="4" name="Text Placeholder 3"/>
          <p:cNvSpPr>
            <a:spLocks noGrp="1"/>
          </p:cNvSpPr>
          <p:nvPr>
            <p:ph type="body" sz="quarter" idx="10"/>
          </p:nvPr>
        </p:nvSpPr>
        <p:spPr>
          <a:xfrm>
            <a:off x="457200" y="6248400"/>
            <a:ext cx="2438400" cy="381000"/>
          </a:xfrm>
        </p:spPr>
        <p:txBody>
          <a:bodyPr/>
          <a:lstStyle/>
          <a:p>
            <a:pPr lvl="0"/>
            <a:r>
              <a:rPr lang="en-US" sz="1000" dirty="0" err="1">
                <a:solidFill>
                  <a:srgbClr val="FFFFFF">
                    <a:lumMod val="50000"/>
                  </a:srgbClr>
                </a:solidFill>
              </a:rPr>
              <a:t>Manfredi</a:t>
            </a:r>
            <a:r>
              <a:rPr lang="en-US" sz="1000" dirty="0">
                <a:solidFill>
                  <a:srgbClr val="FFFFFF">
                    <a:lumMod val="50000"/>
                  </a:srgbClr>
                </a:solidFill>
              </a:rPr>
              <a:t>, Kaiser, Matthews, &amp; Johnson, 2011; </a:t>
            </a:r>
            <a:r>
              <a:rPr lang="en-US" sz="1000" dirty="0" err="1">
                <a:solidFill>
                  <a:srgbClr val="FFFFFF">
                    <a:lumMod val="50000"/>
                  </a:srgbClr>
                </a:solidFill>
              </a:rPr>
              <a:t>Moadel</a:t>
            </a:r>
            <a:r>
              <a:rPr lang="en-US" sz="1000" dirty="0">
                <a:solidFill>
                  <a:srgbClr val="FFFFFF">
                    <a:lumMod val="50000"/>
                  </a:srgbClr>
                </a:solidFill>
              </a:rPr>
              <a:t>, Morgan, &amp; Dutcher, 2007; Shen et al., 2017.</a:t>
            </a: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589" r="32877"/>
          <a:stretch/>
        </p:blipFill>
        <p:spPr>
          <a:xfrm>
            <a:off x="4514598" y="4252142"/>
            <a:ext cx="1165125" cy="1177012"/>
          </a:xfrm>
          <a:prstGeom prst="flowChartConnector">
            <a:avLst/>
          </a:prstGeom>
          <a:ln w="38100">
            <a:solidFill>
              <a:srgbClr val="004065"/>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47" t="121" r="22328" b="1580"/>
          <a:stretch/>
        </p:blipFill>
        <p:spPr>
          <a:xfrm>
            <a:off x="3494881" y="4282792"/>
            <a:ext cx="1159000" cy="1159000"/>
          </a:xfrm>
          <a:prstGeom prst="flowChartConnector">
            <a:avLst/>
          </a:prstGeom>
          <a:ln w="38100">
            <a:solidFill>
              <a:srgbClr val="004065"/>
            </a:solidFill>
          </a:ln>
        </p:spPr>
      </p:pic>
      <p:cxnSp>
        <p:nvCxnSpPr>
          <p:cNvPr id="12" name="Straight Arrow Connector 11"/>
          <p:cNvCxnSpPr/>
          <p:nvPr/>
        </p:nvCxnSpPr>
        <p:spPr>
          <a:xfrm flipV="1">
            <a:off x="5729254" y="4851591"/>
            <a:ext cx="772220" cy="1"/>
          </a:xfrm>
          <a:prstGeom prst="straightConnector1">
            <a:avLst/>
          </a:prstGeom>
          <a:ln w="53975">
            <a:solidFill>
              <a:srgbClr val="00406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2500" r="24167"/>
          <a:stretch/>
        </p:blipFill>
        <p:spPr>
          <a:xfrm>
            <a:off x="1270851" y="4235159"/>
            <a:ext cx="1352708" cy="1265042"/>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78333"/>
          <a:stretch/>
        </p:blipFill>
        <p:spPr>
          <a:xfrm>
            <a:off x="6610743" y="4282220"/>
            <a:ext cx="1274444" cy="1283530"/>
          </a:xfrm>
          <a:prstGeom prst="rect">
            <a:avLst/>
          </a:prstGeom>
        </p:spPr>
      </p:pic>
      <p:cxnSp>
        <p:nvCxnSpPr>
          <p:cNvPr id="18" name="Straight Arrow Connector 17"/>
          <p:cNvCxnSpPr/>
          <p:nvPr/>
        </p:nvCxnSpPr>
        <p:spPr>
          <a:xfrm flipV="1">
            <a:off x="2560611" y="4809301"/>
            <a:ext cx="772220" cy="1"/>
          </a:xfrm>
          <a:prstGeom prst="straightConnector1">
            <a:avLst/>
          </a:prstGeom>
          <a:ln w="53975">
            <a:solidFill>
              <a:srgbClr val="00406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78224" y="3779483"/>
            <a:ext cx="2468600" cy="455676"/>
          </a:xfrm>
          <a:prstGeom prst="roundRect">
            <a:avLst/>
          </a:prstGeom>
          <a:solidFill>
            <a:srgbClr val="0096D6"/>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Racial discordance </a:t>
            </a:r>
          </a:p>
        </p:txBody>
      </p:sp>
      <p:sp>
        <p:nvSpPr>
          <p:cNvPr id="20" name="Rounded Rectangle 19"/>
          <p:cNvSpPr/>
          <p:nvPr/>
        </p:nvSpPr>
        <p:spPr>
          <a:xfrm>
            <a:off x="5917616" y="3779483"/>
            <a:ext cx="2563684" cy="455676"/>
          </a:xfrm>
          <a:prstGeom prst="roundRect">
            <a:avLst/>
          </a:prstGeom>
          <a:solidFill>
            <a:srgbClr val="C8B18B"/>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Racial concordance </a:t>
            </a:r>
          </a:p>
        </p:txBody>
      </p:sp>
      <p:sp>
        <p:nvSpPr>
          <p:cNvPr id="21" name="Rounded Rectangle 20"/>
          <p:cNvSpPr/>
          <p:nvPr/>
        </p:nvSpPr>
        <p:spPr>
          <a:xfrm>
            <a:off x="1613011" y="1774759"/>
            <a:ext cx="3657600" cy="1529242"/>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dirty="0">
                <a:solidFill>
                  <a:schemeClr val="bg1"/>
                </a:solidFill>
              </a:rPr>
              <a:t>Lower quality</a:t>
            </a:r>
          </a:p>
          <a:p>
            <a:pPr marL="285750" indent="-285750">
              <a:spcAft>
                <a:spcPts val="600"/>
              </a:spcAft>
              <a:buFont typeface="Arial" panose="020B0604020202020204" pitchFamily="34" charset="0"/>
              <a:buChar char="•"/>
            </a:pPr>
            <a:r>
              <a:rPr lang="en-US" dirty="0">
                <a:solidFill>
                  <a:schemeClr val="bg1"/>
                </a:solidFill>
              </a:rPr>
              <a:t>Less effective</a:t>
            </a:r>
          </a:p>
          <a:p>
            <a:pPr marL="285750" indent="-285750">
              <a:spcAft>
                <a:spcPts val="600"/>
              </a:spcAft>
              <a:buFont typeface="Arial" panose="020B0604020202020204" pitchFamily="34" charset="0"/>
              <a:buChar char="•"/>
            </a:pPr>
            <a:r>
              <a:rPr lang="en-US" dirty="0">
                <a:solidFill>
                  <a:schemeClr val="bg1"/>
                </a:solidFill>
              </a:rPr>
              <a:t>Less information-sharing</a:t>
            </a:r>
          </a:p>
          <a:p>
            <a:pPr marL="285750" indent="-285750">
              <a:spcAft>
                <a:spcPts val="600"/>
              </a:spcAft>
              <a:buFont typeface="Arial" panose="020B0604020202020204" pitchFamily="34" charset="0"/>
              <a:buChar char="•"/>
            </a:pPr>
            <a:r>
              <a:rPr lang="en-US" dirty="0">
                <a:solidFill>
                  <a:schemeClr val="bg1"/>
                </a:solidFill>
              </a:rPr>
              <a:t>Less shared decision-making</a:t>
            </a:r>
          </a:p>
        </p:txBody>
      </p:sp>
      <p:sp>
        <p:nvSpPr>
          <p:cNvPr id="23" name="Bent Arrow 22"/>
          <p:cNvSpPr/>
          <p:nvPr/>
        </p:nvSpPr>
        <p:spPr>
          <a:xfrm rot="5400000" flipV="1">
            <a:off x="844473" y="2591877"/>
            <a:ext cx="852756" cy="669090"/>
          </a:xfrm>
          <a:prstGeom prst="bentArrow">
            <a:avLst>
              <a:gd name="adj1" fmla="val 18565"/>
              <a:gd name="adj2" fmla="val 25000"/>
              <a:gd name="adj3" fmla="val 25000"/>
              <a:gd name="adj4" fmla="val 8750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p:cNvSpPr/>
          <p:nvPr/>
        </p:nvSpPr>
        <p:spPr>
          <a:xfrm>
            <a:off x="778224" y="5562600"/>
            <a:ext cx="5927376" cy="422029"/>
          </a:xfrm>
          <a:prstGeom prst="roundRect">
            <a:avLst/>
          </a:prstGeom>
          <a:solidFill>
            <a:srgbClr val="0096D6"/>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Training in patient-centeredness is particularly important </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5078" t="1962" r="5795" b="13225"/>
          <a:stretch/>
        </p:blipFill>
        <p:spPr>
          <a:xfrm>
            <a:off x="6301114" y="2301466"/>
            <a:ext cx="1893701" cy="1201380"/>
          </a:xfrm>
          <a:prstGeom prst="roundRect">
            <a:avLst/>
          </a:prstGeom>
          <a:ln w="25400">
            <a:solidFill>
              <a:srgbClr val="C8B18B"/>
            </a:solidFill>
          </a:ln>
        </p:spPr>
      </p:pic>
    </p:spTree>
    <p:extLst>
      <p:ext uri="{BB962C8B-B14F-4D97-AF65-F5344CB8AC3E}">
        <p14:creationId xmlns:p14="http://schemas.microsoft.com/office/powerpoint/2010/main" val="6002273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09800" y="3926071"/>
            <a:ext cx="6096000" cy="725251"/>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rgbClr val="FFFFFF"/>
                </a:solidFill>
              </a:rPr>
              <a:t>Less likely to receive full doses of chemotherapy</a:t>
            </a:r>
          </a:p>
        </p:txBody>
      </p:sp>
      <p:sp>
        <p:nvSpPr>
          <p:cNvPr id="2" name="Title 1"/>
          <p:cNvSpPr>
            <a:spLocks noGrp="1"/>
          </p:cNvSpPr>
          <p:nvPr>
            <p:ph type="title"/>
          </p:nvPr>
        </p:nvSpPr>
        <p:spPr>
          <a:xfrm>
            <a:off x="457200" y="732709"/>
            <a:ext cx="8686800" cy="980951"/>
          </a:xfrm>
        </p:spPr>
        <p:txBody>
          <a:bodyPr>
            <a:noAutofit/>
          </a:bodyPr>
          <a:lstStyle/>
          <a:p>
            <a:r>
              <a:rPr lang="en-US" sz="3400" dirty="0">
                <a:solidFill>
                  <a:srgbClr val="004065"/>
                </a:solidFill>
              </a:rPr>
              <a:t>Conscious and Unconscious Discrimination</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Griggs, </a:t>
            </a:r>
            <a:r>
              <a:rPr lang="en-US" sz="1000" dirty="0" err="1">
                <a:solidFill>
                  <a:schemeClr val="bg1">
                    <a:lumMod val="50000"/>
                  </a:schemeClr>
                </a:solidFill>
              </a:rPr>
              <a:t>Sorbero</a:t>
            </a:r>
            <a:r>
              <a:rPr lang="en-US" sz="1000" dirty="0">
                <a:solidFill>
                  <a:schemeClr val="bg1">
                    <a:lumMod val="50000"/>
                  </a:schemeClr>
                </a:solidFill>
              </a:rPr>
              <a:t>, Stark, </a:t>
            </a:r>
            <a:r>
              <a:rPr lang="en-US" sz="1000" dirty="0" err="1">
                <a:solidFill>
                  <a:schemeClr val="bg1">
                    <a:lumMod val="50000"/>
                  </a:schemeClr>
                </a:solidFill>
              </a:rPr>
              <a:t>Heininger</a:t>
            </a:r>
            <a:r>
              <a:rPr lang="en-US" sz="1000" dirty="0">
                <a:solidFill>
                  <a:schemeClr val="bg1">
                    <a:lumMod val="50000"/>
                  </a:schemeClr>
                </a:solidFill>
              </a:rPr>
              <a:t>, &amp; Dick, 2003.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73" t="9911" r="28643" b="892"/>
          <a:stretch/>
        </p:blipFill>
        <p:spPr>
          <a:xfrm>
            <a:off x="774647" y="3509783"/>
            <a:ext cx="1585663" cy="1551193"/>
          </a:xfrm>
          <a:prstGeom prst="flowChartConnector">
            <a:avLst/>
          </a:prstGeom>
          <a:ln w="38100">
            <a:solidFill>
              <a:srgbClr val="004065"/>
            </a:solidFill>
          </a:ln>
        </p:spPr>
      </p:pic>
      <p:sp>
        <p:nvSpPr>
          <p:cNvPr id="8" name="Rounded Rectangle 7"/>
          <p:cNvSpPr/>
          <p:nvPr/>
        </p:nvSpPr>
        <p:spPr>
          <a:xfrm>
            <a:off x="3411868" y="1981200"/>
            <a:ext cx="1998332" cy="506815"/>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Discrimination</a:t>
            </a:r>
          </a:p>
        </p:txBody>
      </p:sp>
      <p:sp>
        <p:nvSpPr>
          <p:cNvPr id="9" name="Rounded Rectangle 8"/>
          <p:cNvSpPr/>
          <p:nvPr/>
        </p:nvSpPr>
        <p:spPr>
          <a:xfrm>
            <a:off x="6019800" y="2362200"/>
            <a:ext cx="2590800" cy="757821"/>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FF"/>
                </a:solidFill>
              </a:rPr>
              <a:t>Impact on patient-provider relationship</a:t>
            </a:r>
          </a:p>
        </p:txBody>
      </p:sp>
      <p:sp>
        <p:nvSpPr>
          <p:cNvPr id="10" name="Rounded Rectangle 9"/>
          <p:cNvSpPr/>
          <p:nvPr/>
        </p:nvSpPr>
        <p:spPr>
          <a:xfrm>
            <a:off x="875134" y="2509491"/>
            <a:ext cx="1841164" cy="538509"/>
          </a:xfrm>
          <a:prstGeom prst="roundRect">
            <a:avLst/>
          </a:prstGeom>
          <a:solidFill>
            <a:srgbClr val="0096D6"/>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Unequal care</a:t>
            </a:r>
          </a:p>
        </p:txBody>
      </p:sp>
      <p:sp>
        <p:nvSpPr>
          <p:cNvPr id="14" name="Rounded Rectangle 13"/>
          <p:cNvSpPr/>
          <p:nvPr/>
        </p:nvSpPr>
        <p:spPr>
          <a:xfrm>
            <a:off x="2532421" y="4894639"/>
            <a:ext cx="3868379" cy="1056636"/>
          </a:xfrm>
          <a:prstGeom prst="roundRect">
            <a:avLst/>
          </a:prstGeom>
          <a:solidFill>
            <a:srgbClr val="0096D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742950" lvl="1" indent="-285750">
              <a:spcAft>
                <a:spcPts val="600"/>
              </a:spcAft>
              <a:buFont typeface="Arial" panose="020B0604020202020204" pitchFamily="34" charset="0"/>
              <a:buChar char="•"/>
            </a:pPr>
            <a:r>
              <a:rPr lang="en-US" sz="2000" dirty="0">
                <a:solidFill>
                  <a:srgbClr val="004065"/>
                </a:solidFill>
              </a:rPr>
              <a:t>Physician assumptions</a:t>
            </a:r>
          </a:p>
          <a:p>
            <a:pPr marL="742950" lvl="1" indent="-285750">
              <a:spcAft>
                <a:spcPts val="600"/>
              </a:spcAft>
              <a:buFont typeface="Arial" panose="020B0604020202020204" pitchFamily="34" charset="0"/>
              <a:buChar char="•"/>
            </a:pPr>
            <a:r>
              <a:rPr lang="en-US" sz="2000" dirty="0">
                <a:solidFill>
                  <a:srgbClr val="004065"/>
                </a:solidFill>
              </a:rPr>
              <a:t>Communication issues</a:t>
            </a:r>
          </a:p>
        </p:txBody>
      </p:sp>
      <p:sp>
        <p:nvSpPr>
          <p:cNvPr id="15" name="Right Arrow 14"/>
          <p:cNvSpPr/>
          <p:nvPr/>
        </p:nvSpPr>
        <p:spPr>
          <a:xfrm rot="2055529">
            <a:off x="5471404" y="2130396"/>
            <a:ext cx="506547" cy="304800"/>
          </a:xfrm>
          <a:prstGeom prst="rightArrow">
            <a:avLst>
              <a:gd name="adj1" fmla="val 42308"/>
              <a:gd name="adj2" fmla="val 5000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9544471" flipH="1">
            <a:off x="2798447" y="2190669"/>
            <a:ext cx="556556" cy="304800"/>
          </a:xfrm>
          <a:prstGeom prst="rightArrow">
            <a:avLst>
              <a:gd name="adj1" fmla="val 42308"/>
              <a:gd name="adj2" fmla="val 50000"/>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6771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Cancer Disparities</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American Cancer Society, 2016.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783" t="-1530" r="36989" b="68360"/>
          <a:stretch/>
        </p:blipFill>
        <p:spPr>
          <a:xfrm rot="20343915">
            <a:off x="6813461" y="3242776"/>
            <a:ext cx="1088621" cy="140987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2772" b="66830"/>
          <a:stretch/>
        </p:blipFill>
        <p:spPr>
          <a:xfrm rot="20303816">
            <a:off x="5381164" y="3877710"/>
            <a:ext cx="1068904" cy="1384338"/>
          </a:xfrm>
          <a:prstGeom prst="rect">
            <a:avLst/>
          </a:prstGeom>
        </p:spPr>
      </p:pic>
      <p:sp>
        <p:nvSpPr>
          <p:cNvPr id="8" name="Isosceles Triangle 7"/>
          <p:cNvSpPr/>
          <p:nvPr/>
        </p:nvSpPr>
        <p:spPr>
          <a:xfrm>
            <a:off x="6497557" y="4850587"/>
            <a:ext cx="727039" cy="511484"/>
          </a:xfrm>
          <a:prstGeom prst="triangl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261170">
            <a:off x="5462819" y="4509432"/>
            <a:ext cx="2798239" cy="311805"/>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59992" y="1795390"/>
            <a:ext cx="7698208" cy="1254187"/>
          </a:xfrm>
          <a:prstGeom prst="roundRect">
            <a:avLst/>
          </a:prstGeom>
          <a:solidFill>
            <a:srgbClr val="004065"/>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800" dirty="0">
                <a:solidFill>
                  <a:schemeClr val="bg1"/>
                </a:solidFill>
              </a:rPr>
              <a:t>African Americans have the </a:t>
            </a:r>
            <a:r>
              <a:rPr lang="en-US" sz="2800" dirty="0">
                <a:solidFill>
                  <a:srgbClr val="0096D6"/>
                </a:solidFill>
              </a:rPr>
              <a:t>highest death rate </a:t>
            </a:r>
            <a:r>
              <a:rPr lang="en-US" sz="2800" dirty="0">
                <a:solidFill>
                  <a:schemeClr val="bg1"/>
                </a:solidFill>
              </a:rPr>
              <a:t>and </a:t>
            </a:r>
            <a:r>
              <a:rPr lang="en-US" sz="2800" dirty="0">
                <a:solidFill>
                  <a:srgbClr val="0096D6"/>
                </a:solidFill>
              </a:rPr>
              <a:t>shortest survival </a:t>
            </a:r>
            <a:r>
              <a:rPr lang="en-US" sz="2800" dirty="0">
                <a:solidFill>
                  <a:schemeClr val="bg1"/>
                </a:solidFill>
              </a:rPr>
              <a:t>for most cancers</a:t>
            </a:r>
          </a:p>
        </p:txBody>
      </p:sp>
      <p:sp>
        <p:nvSpPr>
          <p:cNvPr id="12" name="Bent Arrow 11"/>
          <p:cNvSpPr/>
          <p:nvPr/>
        </p:nvSpPr>
        <p:spPr>
          <a:xfrm rot="602318" flipV="1">
            <a:off x="700677" y="3303320"/>
            <a:ext cx="938580" cy="1119887"/>
          </a:xfrm>
          <a:prstGeom prst="bentArrow">
            <a:avLst>
              <a:gd name="adj1" fmla="val 15283"/>
              <a:gd name="adj2" fmla="val 25000"/>
              <a:gd name="adj3" fmla="val 25000"/>
              <a:gd name="adj4" fmla="val 75000"/>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1729678" y="4158541"/>
            <a:ext cx="3301553" cy="1327859"/>
          </a:xfrm>
          <a:prstGeom prst="roundRect">
            <a:avLst/>
          </a:prstGeom>
          <a:solidFill>
            <a:srgbClr val="004065"/>
          </a:solidFill>
          <a:ln w="412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200" dirty="0">
                <a:solidFill>
                  <a:schemeClr val="bg1"/>
                </a:solidFill>
              </a:rPr>
              <a:t>Disparity is particularly striking for breast cancer mortality</a:t>
            </a:r>
          </a:p>
        </p:txBody>
      </p:sp>
      <p:sp>
        <p:nvSpPr>
          <p:cNvPr id="14" name="Left Brace 13"/>
          <p:cNvSpPr/>
          <p:nvPr/>
        </p:nvSpPr>
        <p:spPr>
          <a:xfrm>
            <a:off x="5273818" y="4111040"/>
            <a:ext cx="105706" cy="1299030"/>
          </a:xfrm>
          <a:prstGeom prst="leftBrace">
            <a:avLst>
              <a:gd name="adj1" fmla="val 96384"/>
              <a:gd name="adj2" fmla="val 45862"/>
            </a:avLst>
          </a:prstGeom>
          <a:ln w="38100">
            <a:solidFill>
              <a:srgbClr val="00406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729292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665" y="4304600"/>
            <a:ext cx="2440945" cy="183070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20262"/>
          <a:stretch/>
        </p:blipFill>
        <p:spPr>
          <a:xfrm>
            <a:off x="4228782" y="4267200"/>
            <a:ext cx="2019618" cy="1899604"/>
          </a:xfrm>
          <a:prstGeom prst="rect">
            <a:avLst/>
          </a:prstGeom>
        </p:spPr>
      </p:pic>
      <p:sp>
        <p:nvSpPr>
          <p:cNvPr id="2" name="Title 1"/>
          <p:cNvSpPr>
            <a:spLocks noGrp="1"/>
          </p:cNvSpPr>
          <p:nvPr>
            <p:ph type="title"/>
          </p:nvPr>
        </p:nvSpPr>
        <p:spPr/>
        <p:txBody>
          <a:bodyPr/>
          <a:lstStyle/>
          <a:p>
            <a:r>
              <a:rPr lang="en-US" dirty="0">
                <a:solidFill>
                  <a:srgbClr val="004065"/>
                </a:solidFill>
              </a:rPr>
              <a:t>Breast Cancer Disparities</a:t>
            </a:r>
          </a:p>
        </p:txBody>
      </p:sp>
      <p:sp>
        <p:nvSpPr>
          <p:cNvPr id="4" name="Text Placeholder 3"/>
          <p:cNvSpPr>
            <a:spLocks noGrp="1"/>
          </p:cNvSpPr>
          <p:nvPr>
            <p:ph type="body" sz="quarter" idx="10"/>
          </p:nvPr>
        </p:nvSpPr>
        <p:spPr>
          <a:xfrm>
            <a:off x="187263" y="6318653"/>
            <a:ext cx="5562600" cy="381000"/>
          </a:xfrm>
        </p:spPr>
        <p:txBody>
          <a:bodyPr/>
          <a:lstStyle/>
          <a:p>
            <a:r>
              <a:rPr lang="en-US" sz="1000" dirty="0">
                <a:solidFill>
                  <a:schemeClr val="bg1">
                    <a:lumMod val="50000"/>
                  </a:schemeClr>
                </a:solidFill>
              </a:rPr>
              <a:t>O’Keefe, Melzer, &amp; </a:t>
            </a:r>
            <a:r>
              <a:rPr lang="en-US" sz="1000" dirty="0" err="1">
                <a:solidFill>
                  <a:schemeClr val="bg1">
                    <a:lumMod val="50000"/>
                  </a:schemeClr>
                </a:solidFill>
              </a:rPr>
              <a:t>Bethea</a:t>
            </a:r>
            <a:r>
              <a:rPr lang="en-US" sz="1000" dirty="0">
                <a:solidFill>
                  <a:schemeClr val="bg1">
                    <a:lumMod val="50000"/>
                  </a:schemeClr>
                </a:solidFill>
              </a:rPr>
              <a:t>, 2015; Hunt, Whitman, &amp; </a:t>
            </a:r>
            <a:r>
              <a:rPr lang="en-US" sz="1000" dirty="0" err="1">
                <a:solidFill>
                  <a:schemeClr val="bg1">
                    <a:lumMod val="50000"/>
                  </a:schemeClr>
                </a:solidFill>
              </a:rPr>
              <a:t>Hurlbert</a:t>
            </a:r>
            <a:r>
              <a:rPr lang="en-US" sz="1000" dirty="0">
                <a:solidFill>
                  <a:schemeClr val="bg1">
                    <a:lumMod val="50000"/>
                  </a:schemeClr>
                </a:solidFill>
              </a:rPr>
              <a:t>, 2014. </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4528" r="15095"/>
          <a:stretch/>
        </p:blipFill>
        <p:spPr>
          <a:xfrm>
            <a:off x="533583" y="1854323"/>
            <a:ext cx="2362017" cy="1574677"/>
          </a:xfrm>
          <a:prstGeom prst="rect">
            <a:avLst/>
          </a:prstGeom>
        </p:spPr>
      </p:pic>
      <p:sp>
        <p:nvSpPr>
          <p:cNvPr id="19" name="Rounded Rectangle 18"/>
          <p:cNvSpPr/>
          <p:nvPr/>
        </p:nvSpPr>
        <p:spPr>
          <a:xfrm>
            <a:off x="692903" y="4582850"/>
            <a:ext cx="2702265" cy="1270301"/>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More likely to be diagnosed with later stage disease</a:t>
            </a:r>
          </a:p>
        </p:txBody>
      </p:sp>
      <p:sp>
        <p:nvSpPr>
          <p:cNvPr id="20" name="Rounded Rectangle 19"/>
          <p:cNvSpPr/>
          <p:nvPr/>
        </p:nvSpPr>
        <p:spPr>
          <a:xfrm>
            <a:off x="5041231" y="3792010"/>
            <a:ext cx="2502569" cy="398990"/>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5-year survival rate</a:t>
            </a:r>
          </a:p>
        </p:txBody>
      </p:sp>
      <p:sp>
        <p:nvSpPr>
          <p:cNvPr id="13" name="Rounded Rectangle 12"/>
          <p:cNvSpPr/>
          <p:nvPr/>
        </p:nvSpPr>
        <p:spPr>
          <a:xfrm>
            <a:off x="4837996" y="4330575"/>
            <a:ext cx="922195" cy="390595"/>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065"/>
                </a:solidFill>
              </a:rPr>
              <a:t>78%</a:t>
            </a:r>
          </a:p>
        </p:txBody>
      </p:sp>
      <p:sp>
        <p:nvSpPr>
          <p:cNvPr id="14" name="Rounded Rectangle 13"/>
          <p:cNvSpPr/>
          <p:nvPr/>
        </p:nvSpPr>
        <p:spPr>
          <a:xfrm>
            <a:off x="6857628" y="4287446"/>
            <a:ext cx="922195" cy="388629"/>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065"/>
                </a:solidFill>
              </a:rPr>
              <a:t>90%</a:t>
            </a:r>
          </a:p>
        </p:txBody>
      </p:sp>
      <p:sp>
        <p:nvSpPr>
          <p:cNvPr id="16" name="Right Arrow 15"/>
          <p:cNvSpPr/>
          <p:nvPr/>
        </p:nvSpPr>
        <p:spPr>
          <a:xfrm rot="10800000" flipH="1">
            <a:off x="3561688" y="5081477"/>
            <a:ext cx="714217" cy="299920"/>
          </a:xfrm>
          <a:prstGeom prst="rightArrow">
            <a:avLst>
              <a:gd name="adj1" fmla="val 24999"/>
              <a:gd name="adj2" fmla="val 65625"/>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p:cNvSpPr/>
          <p:nvPr/>
        </p:nvSpPr>
        <p:spPr>
          <a:xfrm>
            <a:off x="2772384" y="2269722"/>
            <a:ext cx="3727690" cy="743877"/>
          </a:xfrm>
          <a:prstGeom prst="homePlate">
            <a:avLst>
              <a:gd name="adj" fmla="val 43530"/>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chemeClr val="bg1"/>
                </a:solidFill>
              </a:rPr>
              <a:t>Progress has not been the same for black women</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72772" b="66830"/>
          <a:stretch/>
        </p:blipFill>
        <p:spPr>
          <a:xfrm>
            <a:off x="6737250" y="2001447"/>
            <a:ext cx="1134154" cy="1468843"/>
          </a:xfrm>
          <a:prstGeom prst="rect">
            <a:avLst/>
          </a:prstGeom>
        </p:spPr>
      </p:pic>
      <p:sp>
        <p:nvSpPr>
          <p:cNvPr id="11" name="Flowchart: Connector 10"/>
          <p:cNvSpPr/>
          <p:nvPr/>
        </p:nvSpPr>
        <p:spPr>
          <a:xfrm>
            <a:off x="6658814" y="1830401"/>
            <a:ext cx="1422768" cy="1416278"/>
          </a:xfrm>
          <a:prstGeom prst="flowChartConnector">
            <a:avLst/>
          </a:prstGeom>
          <a:no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96406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5867" y="4419600"/>
            <a:ext cx="2388533" cy="179140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r="20262"/>
          <a:stretch/>
        </p:blipFill>
        <p:spPr>
          <a:xfrm>
            <a:off x="4218059" y="4363646"/>
            <a:ext cx="2019618" cy="1899604"/>
          </a:xfrm>
          <a:prstGeom prst="rect">
            <a:avLst/>
          </a:prstGeom>
        </p:spPr>
      </p:pic>
      <p:sp>
        <p:nvSpPr>
          <p:cNvPr id="2" name="Title 1"/>
          <p:cNvSpPr>
            <a:spLocks noGrp="1"/>
          </p:cNvSpPr>
          <p:nvPr>
            <p:ph type="title"/>
          </p:nvPr>
        </p:nvSpPr>
        <p:spPr/>
        <p:txBody>
          <a:bodyPr/>
          <a:lstStyle/>
          <a:p>
            <a:r>
              <a:rPr lang="en-US" dirty="0">
                <a:solidFill>
                  <a:srgbClr val="004065"/>
                </a:solidFill>
              </a:rPr>
              <a:t>Breast Cancer Disparities</a:t>
            </a:r>
          </a:p>
        </p:txBody>
      </p:sp>
      <p:sp>
        <p:nvSpPr>
          <p:cNvPr id="4" name="Text Placeholder 3"/>
          <p:cNvSpPr>
            <a:spLocks noGrp="1"/>
          </p:cNvSpPr>
          <p:nvPr>
            <p:ph type="body" sz="quarter" idx="10"/>
          </p:nvPr>
        </p:nvSpPr>
        <p:spPr>
          <a:xfrm>
            <a:off x="228599" y="6324600"/>
            <a:ext cx="3333087" cy="381000"/>
          </a:xfrm>
        </p:spPr>
        <p:txBody>
          <a:bodyPr/>
          <a:lstStyle/>
          <a:p>
            <a:pPr lvl="0"/>
            <a:r>
              <a:rPr lang="en-US" sz="1000" dirty="0">
                <a:solidFill>
                  <a:srgbClr val="FFFFFF">
                    <a:lumMod val="50000"/>
                  </a:srgbClr>
                </a:solidFill>
              </a:rPr>
              <a:t>O’Keefe, Melzer, &amp; </a:t>
            </a:r>
            <a:r>
              <a:rPr lang="en-US" sz="1000" dirty="0" err="1">
                <a:solidFill>
                  <a:srgbClr val="FFFFFF">
                    <a:lumMod val="50000"/>
                  </a:srgbClr>
                </a:solidFill>
              </a:rPr>
              <a:t>Bethea</a:t>
            </a:r>
            <a:r>
              <a:rPr lang="en-US" sz="1000" dirty="0">
                <a:solidFill>
                  <a:srgbClr val="FFFFFF">
                    <a:lumMod val="50000"/>
                  </a:srgbClr>
                </a:solidFill>
              </a:rPr>
              <a:t>, 2015; Hunt, Whitman, &amp; </a:t>
            </a:r>
            <a:r>
              <a:rPr lang="en-US" sz="1000" dirty="0" err="1">
                <a:solidFill>
                  <a:srgbClr val="FFFFFF">
                    <a:lumMod val="50000"/>
                  </a:srgbClr>
                </a:solidFill>
              </a:rPr>
              <a:t>Hurlbert</a:t>
            </a:r>
            <a:r>
              <a:rPr lang="en-US" sz="1000" dirty="0">
                <a:solidFill>
                  <a:srgbClr val="FFFFFF">
                    <a:lumMod val="50000"/>
                  </a:srgbClr>
                </a:solidFill>
              </a:rPr>
              <a:t>, 2014; National Cancer Institute, </a:t>
            </a:r>
            <a:r>
              <a:rPr lang="en-US" sz="1000" dirty="0" err="1">
                <a:solidFill>
                  <a:srgbClr val="FFFFFF">
                    <a:lumMod val="50000"/>
                  </a:srgbClr>
                </a:solidFill>
              </a:rPr>
              <a:t>n.d.</a:t>
            </a:r>
            <a:r>
              <a:rPr lang="en-US" sz="1000" dirty="0">
                <a:solidFill>
                  <a:srgbClr val="FFFFFF">
                    <a:lumMod val="50000"/>
                  </a:srgbClr>
                </a:solidFill>
              </a:rPr>
              <a:t>.</a:t>
            </a:r>
          </a:p>
        </p:txBody>
      </p:sp>
      <p:sp>
        <p:nvSpPr>
          <p:cNvPr id="19" name="Rounded Rectangle 18"/>
          <p:cNvSpPr/>
          <p:nvPr/>
        </p:nvSpPr>
        <p:spPr>
          <a:xfrm>
            <a:off x="762000" y="4582850"/>
            <a:ext cx="2633168" cy="1270301"/>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More likely to be diagnosed with later stage disease</a:t>
            </a:r>
          </a:p>
        </p:txBody>
      </p:sp>
      <p:sp>
        <p:nvSpPr>
          <p:cNvPr id="20" name="Rounded Rectangle 19"/>
          <p:cNvSpPr/>
          <p:nvPr/>
        </p:nvSpPr>
        <p:spPr>
          <a:xfrm>
            <a:off x="5041231" y="3845323"/>
            <a:ext cx="2502569" cy="398990"/>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5-year survival rate</a:t>
            </a:r>
          </a:p>
        </p:txBody>
      </p:sp>
      <p:sp>
        <p:nvSpPr>
          <p:cNvPr id="13" name="Rounded Rectangle 12"/>
          <p:cNvSpPr/>
          <p:nvPr/>
        </p:nvSpPr>
        <p:spPr>
          <a:xfrm>
            <a:off x="4837996" y="4406775"/>
            <a:ext cx="922195" cy="390595"/>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065"/>
                </a:solidFill>
              </a:rPr>
              <a:t>78%</a:t>
            </a:r>
          </a:p>
        </p:txBody>
      </p:sp>
      <p:sp>
        <p:nvSpPr>
          <p:cNvPr id="14" name="Rounded Rectangle 13"/>
          <p:cNvSpPr/>
          <p:nvPr/>
        </p:nvSpPr>
        <p:spPr>
          <a:xfrm>
            <a:off x="6857628" y="4363646"/>
            <a:ext cx="922195" cy="388629"/>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065"/>
                </a:solidFill>
              </a:rPr>
              <a:t>90%</a:t>
            </a:r>
          </a:p>
        </p:txBody>
      </p:sp>
      <p:sp>
        <p:nvSpPr>
          <p:cNvPr id="16" name="Right Arrow 15"/>
          <p:cNvSpPr/>
          <p:nvPr/>
        </p:nvSpPr>
        <p:spPr>
          <a:xfrm rot="10800000" flipH="1">
            <a:off x="3561688" y="5081477"/>
            <a:ext cx="714217" cy="299920"/>
          </a:xfrm>
          <a:prstGeom prst="rightArrow">
            <a:avLst>
              <a:gd name="adj1" fmla="val 24999"/>
              <a:gd name="adj2" fmla="val 65625"/>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34646" y="1748717"/>
            <a:ext cx="7166672" cy="1687398"/>
          </a:xfrm>
          <a:prstGeom prst="roundRect">
            <a:avLst/>
          </a:prstGeom>
          <a:solidFill>
            <a:srgbClr val="004065"/>
          </a:solidFill>
          <a:ln w="412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000" dirty="0">
                <a:solidFill>
                  <a:schemeClr val="bg1"/>
                </a:solidFill>
              </a:rPr>
              <a:t>Black women are more likely to die from breast cancer</a:t>
            </a:r>
          </a:p>
        </p:txBody>
      </p:sp>
    </p:spTree>
    <p:extLst>
      <p:ext uri="{BB962C8B-B14F-4D97-AF65-F5344CB8AC3E}">
        <p14:creationId xmlns:p14="http://schemas.microsoft.com/office/powerpoint/2010/main" val="41510477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35783" t="-1530" r="36989" b="68360"/>
          <a:stretch/>
        </p:blipFill>
        <p:spPr>
          <a:xfrm rot="20231217">
            <a:off x="5852912" y="3230140"/>
            <a:ext cx="1088621" cy="1409873"/>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72772" b="66830"/>
          <a:stretch/>
        </p:blipFill>
        <p:spPr>
          <a:xfrm rot="20303058">
            <a:off x="4434514" y="3910807"/>
            <a:ext cx="1068904" cy="1384338"/>
          </a:xfrm>
          <a:prstGeom prst="rect">
            <a:avLst/>
          </a:prstGeom>
        </p:spPr>
      </p:pic>
      <p:sp>
        <p:nvSpPr>
          <p:cNvPr id="2" name="Title 1"/>
          <p:cNvSpPr>
            <a:spLocks noGrp="1"/>
          </p:cNvSpPr>
          <p:nvPr>
            <p:ph type="title"/>
          </p:nvPr>
        </p:nvSpPr>
        <p:spPr/>
        <p:txBody>
          <a:bodyPr/>
          <a:lstStyle/>
          <a:p>
            <a:r>
              <a:rPr lang="en-US" dirty="0">
                <a:solidFill>
                  <a:srgbClr val="004065"/>
                </a:solidFill>
              </a:rPr>
              <a:t>Breast Cancer Disparities</a:t>
            </a:r>
          </a:p>
        </p:txBody>
      </p:sp>
      <p:sp>
        <p:nvSpPr>
          <p:cNvPr id="4" name="Text Placeholder 3"/>
          <p:cNvSpPr>
            <a:spLocks noGrp="1"/>
          </p:cNvSpPr>
          <p:nvPr>
            <p:ph type="body" sz="quarter" idx="10"/>
          </p:nvPr>
        </p:nvSpPr>
        <p:spPr>
          <a:xfrm>
            <a:off x="457200" y="6248400"/>
            <a:ext cx="2971800" cy="381000"/>
          </a:xfrm>
        </p:spPr>
        <p:txBody>
          <a:bodyPr/>
          <a:lstStyle/>
          <a:p>
            <a:r>
              <a:rPr lang="en-US" sz="1000" dirty="0">
                <a:solidFill>
                  <a:srgbClr val="FFFFFF">
                    <a:lumMod val="50000"/>
                  </a:srgbClr>
                </a:solidFill>
              </a:rPr>
              <a:t>Hunt, Whitman, &amp; </a:t>
            </a:r>
            <a:r>
              <a:rPr lang="en-US" sz="1000" dirty="0" err="1">
                <a:solidFill>
                  <a:srgbClr val="FFFFFF">
                    <a:lumMod val="50000"/>
                  </a:srgbClr>
                </a:solidFill>
              </a:rPr>
              <a:t>Hurlbert</a:t>
            </a:r>
            <a:r>
              <a:rPr lang="en-US" sz="1000" dirty="0">
                <a:solidFill>
                  <a:srgbClr val="FFFFFF">
                    <a:lumMod val="50000"/>
                  </a:srgbClr>
                </a:solidFill>
              </a:rPr>
              <a:t>, 2014; Morris et al., 2007; Susan G. Komen, 2017; </a:t>
            </a:r>
            <a:r>
              <a:rPr lang="en-US" sz="1000" dirty="0" err="1">
                <a:solidFill>
                  <a:srgbClr val="FFFFFF">
                    <a:lumMod val="50000"/>
                  </a:srgbClr>
                </a:solidFill>
              </a:rPr>
              <a:t>Huo</a:t>
            </a:r>
            <a:r>
              <a:rPr lang="en-US" sz="1000" dirty="0">
                <a:solidFill>
                  <a:srgbClr val="FFFFFF">
                    <a:lumMod val="50000"/>
                  </a:srgbClr>
                </a:solidFill>
              </a:rPr>
              <a:t> et al., 2009. </a:t>
            </a:r>
            <a:endParaRPr lang="en-US" sz="1000" dirty="0"/>
          </a:p>
        </p:txBody>
      </p:sp>
      <p:sp>
        <p:nvSpPr>
          <p:cNvPr id="6" name="Rounded Rectangle 5"/>
          <p:cNvSpPr/>
          <p:nvPr/>
        </p:nvSpPr>
        <p:spPr>
          <a:xfrm>
            <a:off x="1579149" y="1838309"/>
            <a:ext cx="5638800" cy="371491"/>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Disparity in mortality is increasing over time </a:t>
            </a:r>
          </a:p>
        </p:txBody>
      </p:sp>
      <p:sp>
        <p:nvSpPr>
          <p:cNvPr id="9" name="Isosceles Triangle 8"/>
          <p:cNvSpPr/>
          <p:nvPr/>
        </p:nvSpPr>
        <p:spPr>
          <a:xfrm>
            <a:off x="5597561" y="4822516"/>
            <a:ext cx="727039" cy="511484"/>
          </a:xfrm>
          <a:prstGeom prst="triangle">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20194457">
            <a:off x="4561099" y="4561557"/>
            <a:ext cx="2798239" cy="311805"/>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Brace 12"/>
          <p:cNvSpPr/>
          <p:nvPr/>
        </p:nvSpPr>
        <p:spPr>
          <a:xfrm>
            <a:off x="4292843" y="4111170"/>
            <a:ext cx="105706" cy="1299030"/>
          </a:xfrm>
          <a:prstGeom prst="leftBrace">
            <a:avLst>
              <a:gd name="adj1" fmla="val 96384"/>
              <a:gd name="adj2" fmla="val 45862"/>
            </a:avLst>
          </a:prstGeom>
          <a:ln w="38100">
            <a:solidFill>
              <a:srgbClr val="00406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878023" y="4085365"/>
            <a:ext cx="2877052" cy="835335"/>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Genetic differences are not the only reason</a:t>
            </a:r>
          </a:p>
        </p:txBody>
      </p:sp>
      <p:sp>
        <p:nvSpPr>
          <p:cNvPr id="15" name="Rounded Rectangle 14"/>
          <p:cNvSpPr/>
          <p:nvPr/>
        </p:nvSpPr>
        <p:spPr>
          <a:xfrm>
            <a:off x="838200" y="5646032"/>
            <a:ext cx="5631179" cy="390755"/>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Social or environmental factors are also at play</a:t>
            </a:r>
          </a:p>
        </p:txBody>
      </p:sp>
      <p:sp>
        <p:nvSpPr>
          <p:cNvPr id="16" name="Rounded Rectangle 15"/>
          <p:cNvSpPr/>
          <p:nvPr/>
        </p:nvSpPr>
        <p:spPr>
          <a:xfrm>
            <a:off x="1231036" y="2656997"/>
            <a:ext cx="6608349" cy="430157"/>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Inequitable access to and quality of screening and treatment</a:t>
            </a:r>
          </a:p>
        </p:txBody>
      </p:sp>
      <p:cxnSp>
        <p:nvCxnSpPr>
          <p:cNvPr id="17" name="Straight Arrow Connector 16"/>
          <p:cNvCxnSpPr/>
          <p:nvPr/>
        </p:nvCxnSpPr>
        <p:spPr>
          <a:xfrm>
            <a:off x="4292843" y="2286000"/>
            <a:ext cx="0" cy="304800"/>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sp>
        <p:nvSpPr>
          <p:cNvPr id="21" name="Cross 20"/>
          <p:cNvSpPr/>
          <p:nvPr/>
        </p:nvSpPr>
        <p:spPr>
          <a:xfrm>
            <a:off x="2011749" y="5123381"/>
            <a:ext cx="304800" cy="319969"/>
          </a:xfrm>
          <a:prstGeom prst="plus">
            <a:avLst>
              <a:gd name="adj" fmla="val 35714"/>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9425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90599"/>
          </a:xfrm>
        </p:spPr>
        <p:txBody>
          <a:bodyPr/>
          <a:lstStyle/>
          <a:p>
            <a:r>
              <a:rPr lang="en-US" dirty="0">
                <a:solidFill>
                  <a:srgbClr val="004065"/>
                </a:solidFill>
              </a:rPr>
              <a:t>Cancer Related Risk Factors</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Phipps, 2011;  Office of Minority Health, 2016.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167" r="24167"/>
          <a:stretch/>
        </p:blipFill>
        <p:spPr>
          <a:xfrm>
            <a:off x="680106" y="3672826"/>
            <a:ext cx="1424516" cy="1424690"/>
          </a:xfrm>
          <a:prstGeom prst="flowChartConnector">
            <a:avLst/>
          </a:prstGeom>
          <a:ln w="41275">
            <a:solidFill>
              <a:srgbClr val="004065"/>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565" t="1" r="8695" b="1"/>
          <a:stretch/>
        </p:blipFill>
        <p:spPr>
          <a:xfrm>
            <a:off x="670374" y="1677134"/>
            <a:ext cx="1466849" cy="1492493"/>
          </a:xfrm>
          <a:prstGeom prst="flowChartConnector">
            <a:avLst/>
          </a:prstGeom>
          <a:ln>
            <a:solidFill>
              <a:srgbClr val="FFFFFF"/>
            </a:solidFill>
          </a:ln>
        </p:spPr>
      </p:pic>
      <p:sp>
        <p:nvSpPr>
          <p:cNvPr id="6" name="Rounded Rectangle 5"/>
          <p:cNvSpPr/>
          <p:nvPr/>
        </p:nvSpPr>
        <p:spPr>
          <a:xfrm>
            <a:off x="1982259" y="2039600"/>
            <a:ext cx="1776776" cy="700868"/>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400" dirty="0">
                <a:solidFill>
                  <a:schemeClr val="bg1"/>
                </a:solidFill>
              </a:rPr>
              <a:t>Obesity</a:t>
            </a:r>
          </a:p>
        </p:txBody>
      </p:sp>
      <p:sp>
        <p:nvSpPr>
          <p:cNvPr id="8" name="Rounded Rectangle 7"/>
          <p:cNvSpPr/>
          <p:nvPr/>
        </p:nvSpPr>
        <p:spPr>
          <a:xfrm>
            <a:off x="5840909" y="1998026"/>
            <a:ext cx="2453644" cy="817560"/>
          </a:xfrm>
          <a:prstGeom prst="roundRect">
            <a:avLst/>
          </a:prstGeom>
          <a:solidFill>
            <a:srgbClr val="004065"/>
          </a:solidFill>
          <a:ln w="317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400" dirty="0">
                <a:solidFill>
                  <a:srgbClr val="FFFFFF"/>
                </a:solidFill>
              </a:rPr>
              <a:t>Higher breast cancer risk</a:t>
            </a:r>
          </a:p>
        </p:txBody>
      </p:sp>
      <p:sp>
        <p:nvSpPr>
          <p:cNvPr id="12" name="Flowchart: Connector 11"/>
          <p:cNvSpPr/>
          <p:nvPr/>
        </p:nvSpPr>
        <p:spPr>
          <a:xfrm>
            <a:off x="670374" y="1677135"/>
            <a:ext cx="1466849" cy="1447066"/>
          </a:xfrm>
          <a:prstGeom prst="flowChartConnector">
            <a:avLst/>
          </a:prstGeom>
          <a:noFill/>
          <a:ln w="476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884353" y="4001955"/>
            <a:ext cx="5410200" cy="1298340"/>
          </a:xfrm>
          <a:prstGeom prst="roundRect">
            <a:avLst/>
          </a:prstGeom>
          <a:solidFill>
            <a:srgbClr val="0096D6"/>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400" dirty="0"/>
              <a:t>African American women have the </a:t>
            </a:r>
            <a:r>
              <a:rPr lang="en-US" sz="2400" b="1" dirty="0">
                <a:solidFill>
                  <a:srgbClr val="004065"/>
                </a:solidFill>
              </a:rPr>
              <a:t>highest</a:t>
            </a:r>
            <a:r>
              <a:rPr lang="en-US" sz="2400" dirty="0"/>
              <a:t> rates of being overweight or obese</a:t>
            </a:r>
          </a:p>
        </p:txBody>
      </p:sp>
      <p:sp>
        <p:nvSpPr>
          <p:cNvPr id="16" name="Flowchart: Connector 15"/>
          <p:cNvSpPr/>
          <p:nvPr/>
        </p:nvSpPr>
        <p:spPr>
          <a:xfrm>
            <a:off x="1258401" y="4503845"/>
            <a:ext cx="1385315" cy="1378996"/>
          </a:xfrm>
          <a:prstGeom prst="flowChartConnector">
            <a:avLst/>
          </a:prstGeom>
          <a:solidFill>
            <a:srgbClr val="FFFFFF"/>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72772" b="66830"/>
          <a:stretch/>
        </p:blipFill>
        <p:spPr>
          <a:xfrm>
            <a:off x="1371600" y="4648199"/>
            <a:ext cx="1066800" cy="1439779"/>
          </a:xfrm>
          <a:prstGeom prst="rect">
            <a:avLst/>
          </a:prstGeom>
        </p:spPr>
      </p:pic>
      <p:sp>
        <p:nvSpPr>
          <p:cNvPr id="3" name="Right Arrow 2"/>
          <p:cNvSpPr/>
          <p:nvPr/>
        </p:nvSpPr>
        <p:spPr>
          <a:xfrm>
            <a:off x="4065453" y="2237634"/>
            <a:ext cx="1524000" cy="304800"/>
          </a:xfrm>
          <a:prstGeom prst="rightArrow">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7799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33609" y="2303211"/>
            <a:ext cx="2760038" cy="933344"/>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nchorCtr="1"/>
          <a:lstStyle/>
          <a:p>
            <a:r>
              <a:rPr lang="en-US" dirty="0"/>
              <a:t>Less likely to engage </a:t>
            </a:r>
          </a:p>
          <a:p>
            <a:r>
              <a:rPr lang="en-US" dirty="0"/>
              <a:t>in follow-up care </a:t>
            </a:r>
          </a:p>
          <a:p>
            <a:r>
              <a:rPr lang="en-US" dirty="0"/>
              <a:t>after treatment</a:t>
            </a:r>
          </a:p>
        </p:txBody>
      </p:sp>
      <p:sp>
        <p:nvSpPr>
          <p:cNvPr id="9" name="Rounded Rectangle 8"/>
          <p:cNvSpPr/>
          <p:nvPr/>
        </p:nvSpPr>
        <p:spPr>
          <a:xfrm>
            <a:off x="6172200" y="4496456"/>
            <a:ext cx="2133600" cy="685143"/>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Less use of palliative care</a:t>
            </a:r>
          </a:p>
        </p:txBody>
      </p:sp>
      <p:sp>
        <p:nvSpPr>
          <p:cNvPr id="17" name="Flowchart: Connector 16"/>
          <p:cNvSpPr/>
          <p:nvPr/>
        </p:nvSpPr>
        <p:spPr>
          <a:xfrm>
            <a:off x="2286000" y="2186966"/>
            <a:ext cx="1187745" cy="1165834"/>
          </a:xfrm>
          <a:prstGeom prst="flowChartConnector">
            <a:avLst/>
          </a:prstGeom>
          <a:solidFill>
            <a:srgbClr val="004065"/>
          </a:solid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5164762" y="4146755"/>
            <a:ext cx="1219200" cy="1221112"/>
          </a:xfrm>
          <a:prstGeom prst="flowChartConnector">
            <a:avLst/>
          </a:prstGeom>
          <a:solidFill>
            <a:srgbClr val="004065"/>
          </a:solid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1"/>
            <a:ext cx="8229600" cy="914399"/>
          </a:xfrm>
        </p:spPr>
        <p:txBody>
          <a:bodyPr/>
          <a:lstStyle/>
          <a:p>
            <a:r>
              <a:rPr lang="en-US" dirty="0">
                <a:solidFill>
                  <a:srgbClr val="004065"/>
                </a:solidFill>
              </a:rPr>
              <a:t>Cancer Care Disparities</a:t>
            </a:r>
          </a:p>
        </p:txBody>
      </p:sp>
      <p:sp>
        <p:nvSpPr>
          <p:cNvPr id="4" name="Text Placeholder 3"/>
          <p:cNvSpPr>
            <a:spLocks noGrp="1"/>
          </p:cNvSpPr>
          <p:nvPr>
            <p:ph type="body" sz="quarter" idx="10"/>
          </p:nvPr>
        </p:nvSpPr>
        <p:spPr>
          <a:xfrm>
            <a:off x="457200" y="6248400"/>
            <a:ext cx="3124200" cy="381000"/>
          </a:xfrm>
        </p:spPr>
        <p:txBody>
          <a:bodyPr/>
          <a:lstStyle/>
          <a:p>
            <a:r>
              <a:rPr lang="en-US" sz="1000" dirty="0" err="1"/>
              <a:t>Advani</a:t>
            </a:r>
            <a:r>
              <a:rPr lang="en-US" sz="1000" dirty="0"/>
              <a:t> et al., 2014; Stein, </a:t>
            </a:r>
            <a:r>
              <a:rPr lang="en-US" sz="1000" dirty="0" err="1"/>
              <a:t>Alcaraz</a:t>
            </a:r>
            <a:r>
              <a:rPr lang="en-US" sz="1000" dirty="0"/>
              <a:t>, Kamson, Fallon, &amp; Smith, 2016. </a:t>
            </a:r>
          </a:p>
        </p:txBody>
      </p:sp>
      <p:sp>
        <p:nvSpPr>
          <p:cNvPr id="7" name="Rounded Rectangle 6"/>
          <p:cNvSpPr/>
          <p:nvPr/>
        </p:nvSpPr>
        <p:spPr>
          <a:xfrm>
            <a:off x="1524000" y="4471577"/>
            <a:ext cx="3024779" cy="804702"/>
          </a:xfrm>
          <a:prstGeom prst="roundRect">
            <a:avLst/>
          </a:prstGeom>
          <a:solidFill>
            <a:srgbClr val="004065"/>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nchorCtr="1"/>
          <a:lstStyle/>
          <a:p>
            <a:r>
              <a:rPr lang="en-US" dirty="0"/>
              <a:t>Fewer pain management discussions during care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 t="1" r="4579" b="4248"/>
          <a:stretch/>
        </p:blipFill>
        <p:spPr>
          <a:xfrm>
            <a:off x="2392992" y="2243124"/>
            <a:ext cx="973762" cy="1026906"/>
          </a:xfrm>
          <a:prstGeom prst="flowChartConnector">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3246" t="12111" r="21553" b="14289"/>
          <a:stretch/>
        </p:blipFill>
        <p:spPr>
          <a:xfrm>
            <a:off x="5236343" y="4200243"/>
            <a:ext cx="1076037" cy="1076036"/>
          </a:xfrm>
          <a:prstGeom prst="flowChartConnector">
            <a:avLst/>
          </a:prstGeom>
        </p:spPr>
      </p:pic>
      <p:sp>
        <p:nvSpPr>
          <p:cNvPr id="16" name="Flowchart: Connector 15"/>
          <p:cNvSpPr/>
          <p:nvPr/>
        </p:nvSpPr>
        <p:spPr>
          <a:xfrm>
            <a:off x="534691" y="4216108"/>
            <a:ext cx="1209094" cy="1194092"/>
          </a:xfrm>
          <a:prstGeom prst="flowChartConnector">
            <a:avLst/>
          </a:prstGeom>
          <a:solidFill>
            <a:srgbClr val="004065"/>
          </a:solid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8832" t="5889" r="24931" b="5795"/>
          <a:stretch/>
        </p:blipFill>
        <p:spPr>
          <a:xfrm>
            <a:off x="619706" y="4277774"/>
            <a:ext cx="1057856" cy="1057856"/>
          </a:xfrm>
          <a:prstGeom prst="flowChartConnector">
            <a:avLst/>
          </a:prstGeom>
        </p:spPr>
      </p:pic>
    </p:spTree>
    <p:extLst>
      <p:ext uri="{BB962C8B-B14F-4D97-AF65-F5344CB8AC3E}">
        <p14:creationId xmlns:p14="http://schemas.microsoft.com/office/powerpoint/2010/main" val="20484844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6666" t="18889" r="40000" b="37777"/>
          <a:stretch/>
        </p:blipFill>
        <p:spPr>
          <a:xfrm>
            <a:off x="555985" y="1624500"/>
            <a:ext cx="2135268" cy="1601451"/>
          </a:xfrm>
          <a:prstGeom prst="rect">
            <a:avLst/>
          </a:prstGeom>
        </p:spPr>
      </p:pic>
      <p:sp>
        <p:nvSpPr>
          <p:cNvPr id="2" name="Title 1"/>
          <p:cNvSpPr>
            <a:spLocks noGrp="1"/>
          </p:cNvSpPr>
          <p:nvPr>
            <p:ph type="title"/>
          </p:nvPr>
        </p:nvSpPr>
        <p:spPr>
          <a:xfrm>
            <a:off x="457200" y="549764"/>
            <a:ext cx="8229600" cy="1355237"/>
          </a:xfrm>
        </p:spPr>
        <p:txBody>
          <a:bodyPr/>
          <a:lstStyle/>
          <a:p>
            <a:r>
              <a:rPr lang="en-US" dirty="0">
                <a:solidFill>
                  <a:srgbClr val="004065"/>
                </a:solidFill>
              </a:rPr>
              <a:t>Resiliency </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Wenzel et al., 2012; Carter-Edwards, 2011.</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00" t="3537" r="10335" b="4526"/>
          <a:stretch/>
        </p:blipFill>
        <p:spPr>
          <a:xfrm>
            <a:off x="5165623" y="3557448"/>
            <a:ext cx="3368777" cy="2433006"/>
          </a:xfrm>
          <a:prstGeom prst="roundRect">
            <a:avLst/>
          </a:prstGeom>
          <a:ln w="34925">
            <a:noFill/>
          </a:ln>
        </p:spPr>
      </p:pic>
      <p:sp>
        <p:nvSpPr>
          <p:cNvPr id="9" name="Rounded Rectangle 8"/>
          <p:cNvSpPr/>
          <p:nvPr/>
        </p:nvSpPr>
        <p:spPr>
          <a:xfrm>
            <a:off x="700549" y="4741134"/>
            <a:ext cx="4038600" cy="1249320"/>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r>
              <a:rPr lang="en-US" sz="2000" dirty="0"/>
              <a:t>Giving back to other cancer survivors as a coping strategy and source of support</a:t>
            </a:r>
          </a:p>
        </p:txBody>
      </p:sp>
      <p:sp>
        <p:nvSpPr>
          <p:cNvPr id="10" name="Rounded Rectangle 9"/>
          <p:cNvSpPr/>
          <p:nvPr/>
        </p:nvSpPr>
        <p:spPr>
          <a:xfrm>
            <a:off x="2832441" y="2069070"/>
            <a:ext cx="1784552" cy="778127"/>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r>
              <a:rPr lang="en-US" sz="2000" dirty="0"/>
              <a:t>Spirituality &amp; faith in God</a:t>
            </a:r>
          </a:p>
        </p:txBody>
      </p:sp>
      <p:sp>
        <p:nvSpPr>
          <p:cNvPr id="11" name="Rounded Rectangle 10"/>
          <p:cNvSpPr/>
          <p:nvPr/>
        </p:nvSpPr>
        <p:spPr>
          <a:xfrm>
            <a:off x="838200" y="3576472"/>
            <a:ext cx="3428431" cy="527270"/>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r>
              <a:rPr lang="en-US" sz="2000" dirty="0"/>
              <a:t>Family and social support</a:t>
            </a:r>
          </a:p>
        </p:txBody>
      </p:sp>
      <p:sp>
        <p:nvSpPr>
          <p:cNvPr id="13" name="Rounded Rectangle 12"/>
          <p:cNvSpPr/>
          <p:nvPr/>
        </p:nvSpPr>
        <p:spPr>
          <a:xfrm>
            <a:off x="5319251" y="2045779"/>
            <a:ext cx="3215149" cy="801418"/>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r>
              <a:rPr lang="en-US" sz="2000" dirty="0"/>
              <a:t>Well-being and positive health outcomes</a:t>
            </a:r>
          </a:p>
        </p:txBody>
      </p:sp>
      <p:cxnSp>
        <p:nvCxnSpPr>
          <p:cNvPr id="16" name="Straight Arrow Connector 15"/>
          <p:cNvCxnSpPr/>
          <p:nvPr/>
        </p:nvCxnSpPr>
        <p:spPr>
          <a:xfrm>
            <a:off x="4739149" y="2438400"/>
            <a:ext cx="518651" cy="0"/>
          </a:xfrm>
          <a:prstGeom prst="straightConnector1">
            <a:avLst/>
          </a:prstGeom>
          <a:ln w="381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62200" y="4232715"/>
            <a:ext cx="0" cy="415485"/>
          </a:xfrm>
          <a:prstGeom prst="straightConnector1">
            <a:avLst/>
          </a:prstGeom>
          <a:ln w="38100">
            <a:solidFill>
              <a:srgbClr val="0096D6"/>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64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1111" r="13333"/>
          <a:stretch/>
        </p:blipFill>
        <p:spPr>
          <a:xfrm>
            <a:off x="3695616" y="2367770"/>
            <a:ext cx="1943184" cy="1158436"/>
          </a:xfrm>
          <a:prstGeom prst="rect">
            <a:avLst/>
          </a:prstGeom>
        </p:spPr>
      </p:pic>
      <p:sp>
        <p:nvSpPr>
          <p:cNvPr id="2" name="Title 1"/>
          <p:cNvSpPr>
            <a:spLocks noGrp="1"/>
          </p:cNvSpPr>
          <p:nvPr>
            <p:ph type="title"/>
          </p:nvPr>
        </p:nvSpPr>
        <p:spPr>
          <a:xfrm>
            <a:off x="457200" y="762001"/>
            <a:ext cx="8229600" cy="761999"/>
          </a:xfrm>
        </p:spPr>
        <p:txBody>
          <a:bodyPr>
            <a:normAutofit/>
          </a:bodyPr>
          <a:lstStyle/>
          <a:p>
            <a:r>
              <a:rPr lang="en-US" dirty="0">
                <a:solidFill>
                  <a:srgbClr val="004065"/>
                </a:solidFill>
              </a:rPr>
              <a:t>Building Trust</a:t>
            </a:r>
          </a:p>
        </p:txBody>
      </p:sp>
      <p:pic>
        <p:nvPicPr>
          <p:cNvPr id="8" name="Picture 7"/>
          <p:cNvPicPr>
            <a:picLocks noChangeAspect="1"/>
          </p:cNvPicPr>
          <p:nvPr/>
        </p:nvPicPr>
        <p:blipFill rotWithShape="1">
          <a:blip r:embed="rId4"/>
          <a:srcRect l="-4275" t="203" r="-533" b="27418"/>
          <a:stretch/>
        </p:blipFill>
        <p:spPr>
          <a:xfrm>
            <a:off x="1181987" y="1656893"/>
            <a:ext cx="1828799" cy="1428577"/>
          </a:xfrm>
          <a:prstGeom prst="cloudCallout">
            <a:avLst>
              <a:gd name="adj1" fmla="val 64492"/>
              <a:gd name="adj2" fmla="val 57992"/>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0949" t="22733" r="40324" b="35589"/>
          <a:stretch/>
        </p:blipFill>
        <p:spPr>
          <a:xfrm>
            <a:off x="3048000" y="3937588"/>
            <a:ext cx="1535216" cy="984848"/>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2075" t="36666" b="18889"/>
          <a:stretch/>
        </p:blipFill>
        <p:spPr>
          <a:xfrm rot="571143">
            <a:off x="4488983" y="4142557"/>
            <a:ext cx="1704792" cy="981031"/>
          </a:xfrm>
          <a:prstGeom prst="rect">
            <a:avLst/>
          </a:prstGeom>
        </p:spPr>
      </p:pic>
      <p:sp>
        <p:nvSpPr>
          <p:cNvPr id="17" name="Rounded Rectangle 16"/>
          <p:cNvSpPr/>
          <p:nvPr/>
        </p:nvSpPr>
        <p:spPr>
          <a:xfrm>
            <a:off x="6170686" y="5085283"/>
            <a:ext cx="2286000" cy="698843"/>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Maintain ongoing engagement</a:t>
            </a:r>
          </a:p>
        </p:txBody>
      </p:sp>
      <p:sp>
        <p:nvSpPr>
          <p:cNvPr id="18" name="Rounded Rectangle 17"/>
          <p:cNvSpPr/>
          <p:nvPr/>
        </p:nvSpPr>
        <p:spPr>
          <a:xfrm>
            <a:off x="721044" y="5055329"/>
            <a:ext cx="2648028" cy="697771"/>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Engage the community well in advance</a:t>
            </a:r>
          </a:p>
        </p:txBody>
      </p:sp>
      <p:cxnSp>
        <p:nvCxnSpPr>
          <p:cNvPr id="19" name="Straight Arrow Connector 18"/>
          <p:cNvCxnSpPr>
            <a:endCxn id="16" idx="1"/>
          </p:cNvCxnSpPr>
          <p:nvPr/>
        </p:nvCxnSpPr>
        <p:spPr>
          <a:xfrm flipV="1">
            <a:off x="2318543" y="4430012"/>
            <a:ext cx="729457" cy="457342"/>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48200" y="3505200"/>
            <a:ext cx="0" cy="521275"/>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954816" y="4558957"/>
            <a:ext cx="813226" cy="358672"/>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00055" y="6137100"/>
            <a:ext cx="3962400" cy="590236"/>
          </a:xfrm>
        </p:spPr>
        <p:txBody>
          <a:bodyPr/>
          <a:lstStyle/>
          <a:p>
            <a:r>
              <a:rPr lang="en-US" sz="1000" i="0" dirty="0">
                <a:solidFill>
                  <a:schemeClr val="bg1">
                    <a:lumMod val="50000"/>
                  </a:schemeClr>
                </a:solidFill>
              </a:rPr>
              <a:t>Kauffman et al., 2013; Daulton, 2014; CDC, 2016.</a:t>
            </a:r>
          </a:p>
          <a:p>
            <a:r>
              <a:rPr lang="en-US" sz="1000" i="0" dirty="0">
                <a:solidFill>
                  <a:schemeClr val="bg1">
                    <a:lumMod val="50000"/>
                  </a:schemeClr>
                </a:solidFill>
              </a:rPr>
              <a:t>Images courtesy of the National Human Genome Research Institute and National Archives and Records Administration.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2411" y="1465296"/>
            <a:ext cx="2236892" cy="1524815"/>
          </a:xfrm>
          <a:prstGeom prst="cloudCallout">
            <a:avLst>
              <a:gd name="adj1" fmla="val -50108"/>
              <a:gd name="adj2" fmla="val 62974"/>
            </a:avLst>
          </a:prstGeom>
        </p:spPr>
      </p:pic>
    </p:spTree>
    <p:extLst>
      <p:ext uri="{BB962C8B-B14F-4D97-AF65-F5344CB8AC3E}">
        <p14:creationId xmlns:p14="http://schemas.microsoft.com/office/powerpoint/2010/main" val="260065212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1009649"/>
          </a:xfrm>
        </p:spPr>
        <p:txBody>
          <a:bodyPr>
            <a:normAutofit/>
          </a:bodyPr>
          <a:lstStyle/>
          <a:p>
            <a:r>
              <a:rPr lang="en-US" dirty="0">
                <a:solidFill>
                  <a:srgbClr val="004065"/>
                </a:solidFill>
              </a:rPr>
              <a:t>Culturally Targeted Intervention</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Garza et al., 2005. </a:t>
            </a:r>
          </a:p>
        </p:txBody>
      </p:sp>
      <p:sp>
        <p:nvSpPr>
          <p:cNvPr id="7" name="Rounded Rectangle 6"/>
          <p:cNvSpPr/>
          <p:nvPr/>
        </p:nvSpPr>
        <p:spPr>
          <a:xfrm>
            <a:off x="626755" y="3117094"/>
            <a:ext cx="3488045" cy="692906"/>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r>
              <a:rPr lang="en-US" dirty="0">
                <a:solidFill>
                  <a:srgbClr val="FFFFFF"/>
                </a:solidFill>
              </a:rPr>
              <a:t>Low-income African American women in East Baltimore </a:t>
            </a:r>
          </a:p>
        </p:txBody>
      </p:sp>
      <p:pic>
        <p:nvPicPr>
          <p:cNvPr id="1026" name="Picture 2" descr="Image result for Baltimore 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8454" y="1810273"/>
            <a:ext cx="2718465" cy="14195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2772" b="66830"/>
          <a:stretch/>
        </p:blipFill>
        <p:spPr>
          <a:xfrm>
            <a:off x="990600" y="1694331"/>
            <a:ext cx="1162897" cy="1506069"/>
          </a:xfrm>
          <a:prstGeom prst="rect">
            <a:avLst/>
          </a:prstGeom>
        </p:spPr>
      </p:pic>
      <p:cxnSp>
        <p:nvCxnSpPr>
          <p:cNvPr id="9" name="Straight Arrow Connector 8"/>
          <p:cNvCxnSpPr/>
          <p:nvPr/>
        </p:nvCxnSpPr>
        <p:spPr>
          <a:xfrm>
            <a:off x="4267200" y="3341224"/>
            <a:ext cx="685800" cy="0"/>
          </a:xfrm>
          <a:prstGeom prst="straightConnector1">
            <a:avLst/>
          </a:prstGeom>
          <a:ln w="50800">
            <a:solidFill>
              <a:srgbClr val="004065"/>
            </a:solidFill>
            <a:tailEnd type="triangle" w="lg" len="me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4000" y="1656420"/>
            <a:ext cx="2448426" cy="1836320"/>
          </a:xfrm>
          <a:prstGeom prst="rect">
            <a:avLst/>
          </a:prstGeom>
        </p:spPr>
      </p:pic>
      <p:sp>
        <p:nvSpPr>
          <p:cNvPr id="16" name="Rounded Rectangle 15"/>
          <p:cNvSpPr/>
          <p:nvPr/>
        </p:nvSpPr>
        <p:spPr>
          <a:xfrm>
            <a:off x="5164444" y="3107539"/>
            <a:ext cx="3429001" cy="702461"/>
          </a:xfrm>
          <a:prstGeom prst="round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r>
              <a:rPr lang="en-US" dirty="0">
                <a:solidFill>
                  <a:srgbClr val="004065"/>
                </a:solidFill>
              </a:rPr>
              <a:t>	mammography rate in women who had never had one</a:t>
            </a:r>
          </a:p>
        </p:txBody>
      </p:sp>
      <p:sp>
        <p:nvSpPr>
          <p:cNvPr id="14" name="Rounded Rectangle 13"/>
          <p:cNvSpPr/>
          <p:nvPr/>
        </p:nvSpPr>
        <p:spPr>
          <a:xfrm>
            <a:off x="5105400" y="2975357"/>
            <a:ext cx="973444" cy="470046"/>
          </a:xfrm>
          <a:prstGeom prst="roundRect">
            <a:avLst/>
          </a:prstGeom>
          <a:solidFill>
            <a:srgbClr val="004065"/>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a:r>
              <a:rPr lang="en-US" sz="2800" b="1" dirty="0">
                <a:solidFill>
                  <a:srgbClr val="0096D6"/>
                </a:solidFill>
              </a:rPr>
              <a:t>50%</a:t>
            </a:r>
          </a:p>
        </p:txBody>
      </p:sp>
      <p:sp>
        <p:nvSpPr>
          <p:cNvPr id="15" name="Rectangle 14"/>
          <p:cNvSpPr/>
          <p:nvPr/>
        </p:nvSpPr>
        <p:spPr>
          <a:xfrm>
            <a:off x="2677686" y="4114800"/>
            <a:ext cx="6298276" cy="198515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solidFill>
                  <a:srgbClr val="004065"/>
                </a:solidFill>
              </a:rPr>
              <a:t>Community Health Workers presented tailored educational materials</a:t>
            </a:r>
          </a:p>
          <a:p>
            <a:pPr marL="285750" indent="-285750">
              <a:spcAft>
                <a:spcPts val="600"/>
              </a:spcAft>
              <a:buFont typeface="Arial" panose="020B0604020202020204" pitchFamily="34" charset="0"/>
              <a:buChar char="•"/>
            </a:pPr>
            <a:r>
              <a:rPr lang="en-US" dirty="0">
                <a:solidFill>
                  <a:srgbClr val="004065"/>
                </a:solidFill>
              </a:rPr>
              <a:t>Education sessions held at a local church </a:t>
            </a:r>
          </a:p>
          <a:p>
            <a:pPr marL="285750" indent="-285750">
              <a:spcAft>
                <a:spcPts val="600"/>
              </a:spcAft>
              <a:buFont typeface="Arial" panose="020B0604020202020204" pitchFamily="34" charset="0"/>
              <a:buChar char="•"/>
            </a:pPr>
            <a:r>
              <a:rPr lang="en-US" dirty="0">
                <a:solidFill>
                  <a:srgbClr val="004065"/>
                </a:solidFill>
              </a:rPr>
              <a:t>Breast exam and screening appointments scheduled</a:t>
            </a:r>
          </a:p>
          <a:p>
            <a:pPr marL="285750" indent="-285750">
              <a:spcAft>
                <a:spcPts val="600"/>
              </a:spcAft>
              <a:buFont typeface="Arial" panose="020B0604020202020204" pitchFamily="34" charset="0"/>
              <a:buChar char="•"/>
            </a:pPr>
            <a:r>
              <a:rPr lang="en-US" dirty="0">
                <a:solidFill>
                  <a:srgbClr val="004065"/>
                </a:solidFill>
              </a:rPr>
              <a:t>Transportation, child care and patient advocates made available</a:t>
            </a:r>
          </a:p>
        </p:txBody>
      </p:sp>
      <p:sp>
        <p:nvSpPr>
          <p:cNvPr id="17" name="Bent Arrow 16"/>
          <p:cNvSpPr/>
          <p:nvPr/>
        </p:nvSpPr>
        <p:spPr>
          <a:xfrm>
            <a:off x="5378116" y="2177774"/>
            <a:ext cx="700728" cy="710249"/>
          </a:xfrm>
          <a:prstGeom prst="bentArrow">
            <a:avLst>
              <a:gd name="adj1" fmla="val 16923"/>
              <a:gd name="adj2" fmla="val 25000"/>
              <a:gd name="adj3" fmla="val 25000"/>
              <a:gd name="adj4" fmla="val 75000"/>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r="22500"/>
          <a:stretch/>
        </p:blipFill>
        <p:spPr>
          <a:xfrm>
            <a:off x="549210" y="3935094"/>
            <a:ext cx="2132487" cy="2063697"/>
          </a:xfrm>
          <a:prstGeom prst="rect">
            <a:avLst/>
          </a:prstGeom>
        </p:spPr>
      </p:pic>
    </p:spTree>
    <p:extLst>
      <p:ext uri="{BB962C8B-B14F-4D97-AF65-F5344CB8AC3E}">
        <p14:creationId xmlns:p14="http://schemas.microsoft.com/office/powerpoint/2010/main" val="76010513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953000" y="3466555"/>
            <a:ext cx="3604780" cy="1181646"/>
          </a:xfrm>
          <a:prstGeom prst="roundRect">
            <a:avLst/>
          </a:prstGeom>
          <a:solidFill>
            <a:srgbClr val="0096D6"/>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45720" tIns="91440" bIns="91440" rtlCol="0" anchor="ctr" anchorCtr="1"/>
          <a:lstStyle/>
          <a:p>
            <a:r>
              <a:rPr lang="en-US" sz="2000" dirty="0"/>
              <a:t>Increase attention to the impact that breast cancer has among African Americans</a:t>
            </a:r>
          </a:p>
        </p:txBody>
      </p:sp>
      <p:sp>
        <p:nvSpPr>
          <p:cNvPr id="14" name="Rounded Rectangle 13"/>
          <p:cNvSpPr/>
          <p:nvPr/>
        </p:nvSpPr>
        <p:spPr>
          <a:xfrm>
            <a:off x="4852888" y="1692519"/>
            <a:ext cx="3681512" cy="1599231"/>
          </a:xfrm>
          <a:prstGeom prst="roundRect">
            <a:avLst/>
          </a:prstGeom>
          <a:solidFill>
            <a:schemeClr val="bg1"/>
          </a:solidFill>
          <a:ln w="444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62000" y="1702558"/>
            <a:ext cx="3505200" cy="1599231"/>
          </a:xfrm>
          <a:prstGeom prst="roundRect">
            <a:avLst/>
          </a:prstGeom>
          <a:solidFill>
            <a:schemeClr val="bg1"/>
          </a:solidFill>
          <a:ln w="444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1"/>
            <a:ext cx="8229600" cy="914399"/>
          </a:xfrm>
        </p:spPr>
        <p:txBody>
          <a:bodyPr/>
          <a:lstStyle/>
          <a:p>
            <a:r>
              <a:rPr lang="en-US" dirty="0">
                <a:solidFill>
                  <a:srgbClr val="004065"/>
                </a:solidFill>
              </a:rPr>
              <a:t>National Organizations</a:t>
            </a:r>
          </a:p>
        </p:txBody>
      </p:sp>
      <p:sp>
        <p:nvSpPr>
          <p:cNvPr id="4" name="Text Placeholder 3"/>
          <p:cNvSpPr>
            <a:spLocks noGrp="1"/>
          </p:cNvSpPr>
          <p:nvPr>
            <p:ph type="body" sz="quarter" idx="10"/>
          </p:nvPr>
        </p:nvSpPr>
        <p:spPr>
          <a:xfrm>
            <a:off x="457200" y="6248400"/>
            <a:ext cx="2743200" cy="381000"/>
          </a:xfrm>
        </p:spPr>
        <p:txBody>
          <a:bodyPr/>
          <a:lstStyle/>
          <a:p>
            <a:r>
              <a:rPr lang="en-US" sz="1000" kern="1200" dirty="0">
                <a:solidFill>
                  <a:schemeClr val="bg1">
                    <a:lumMod val="50000"/>
                  </a:schemeClr>
                </a:solidFill>
              </a:rPr>
              <a:t>National African American Tobacco Prevention Network, Sisters Network Inc..</a:t>
            </a:r>
            <a:endParaRPr lang="en-US" sz="1000" dirty="0">
              <a:solidFill>
                <a:schemeClr val="bg1">
                  <a:lumMod val="50000"/>
                </a:schemeClr>
              </a:solidFill>
            </a:endParaRPr>
          </a:p>
        </p:txBody>
      </p:sp>
      <p:pic>
        <p:nvPicPr>
          <p:cNvPr id="3074" name="Picture 2" descr="https://static.wixstatic.com/media/d3f0ee_f0eb8a2ee212410f86f33481d5818a71.png/v1/crop/x_0,y_0,w_1594,h_658/fill/w_168,h_69,al_c,usm_0.66_1.00_0.01/d3f0ee_f0eb8a2ee212410f86f33481d5818a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78039"/>
            <a:ext cx="2246023" cy="922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tatic.wixstatic.com/media/d3f0ee_0af72928b76d4bfb8fdffbf5a928cec4.png/v1/fill/w_180,h_33,al_c,usm_0.66_1.00_0.01/d3f0ee_0af72928b76d4bfb8fdffbf5a928cec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419" y="2719153"/>
            <a:ext cx="1981200" cy="3632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sistersnetworkinc.org/images/sisters-network-inc-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77151"/>
            <a:ext cx="1764505" cy="14478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966648" y="4823006"/>
            <a:ext cx="3596819" cy="1151645"/>
          </a:xfrm>
          <a:prstGeom prst="roundRect">
            <a:avLst/>
          </a:prstGeom>
          <a:solidFill>
            <a:srgbClr val="0096D6"/>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nchorCtr="0"/>
          <a:lstStyle/>
          <a:p>
            <a:r>
              <a:rPr lang="en-US" sz="2000" dirty="0"/>
              <a:t>Educational resources, support and national and local events</a:t>
            </a:r>
          </a:p>
        </p:txBody>
      </p:sp>
      <p:sp>
        <p:nvSpPr>
          <p:cNvPr id="16" name="Rounded Rectangle 15"/>
          <p:cNvSpPr/>
          <p:nvPr/>
        </p:nvSpPr>
        <p:spPr>
          <a:xfrm>
            <a:off x="762001" y="3421262"/>
            <a:ext cx="3505199" cy="2553389"/>
          </a:xfrm>
          <a:prstGeom prst="roundRect">
            <a:avLst/>
          </a:prstGeom>
          <a:solidFill>
            <a:srgbClr val="004065"/>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nchorCtr="1"/>
          <a:lstStyle/>
          <a:p>
            <a:r>
              <a:rPr lang="en-US" sz="2000" dirty="0"/>
              <a:t>Develop and implement “…comprehensive and community competent public health programs to benefit communities and people of African descent”</a:t>
            </a:r>
          </a:p>
        </p:txBody>
      </p:sp>
    </p:spTree>
    <p:extLst>
      <p:ext uri="{BB962C8B-B14F-4D97-AF65-F5344CB8AC3E}">
        <p14:creationId xmlns:p14="http://schemas.microsoft.com/office/powerpoint/2010/main" val="245874156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Conclusion</a:t>
            </a:r>
          </a:p>
        </p:txBody>
      </p:sp>
      <p:sp>
        <p:nvSpPr>
          <p:cNvPr id="3" name="TextBox 2"/>
          <p:cNvSpPr txBox="1"/>
          <p:nvPr/>
        </p:nvSpPr>
        <p:spPr>
          <a:xfrm>
            <a:off x="457200" y="1752600"/>
            <a:ext cx="8077200" cy="303159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solidFill>
                  <a:srgbClr val="004065"/>
                </a:solidFill>
              </a:rPr>
              <a:t>Identify barriers to care for Black and African American individuals </a:t>
            </a:r>
          </a:p>
          <a:p>
            <a:pPr marL="457200" lvl="0" indent="-457200">
              <a:buFont typeface="Arial" panose="020B0604020202020204" pitchFamily="34" charset="0"/>
              <a:buChar char="•"/>
            </a:pPr>
            <a:r>
              <a:rPr lang="en-US" sz="2800" dirty="0">
                <a:solidFill>
                  <a:srgbClr val="004065"/>
                </a:solidFill>
              </a:rPr>
              <a:t>Describe unique cancer risks and challenges for Black and African American individuals, as well as resources and areas of resiliency</a:t>
            </a:r>
          </a:p>
          <a:p>
            <a:pPr>
              <a:spcAft>
                <a:spcPts val="600"/>
              </a:spcAft>
            </a:pPr>
            <a:endParaRPr lang="en-US" sz="2800" dirty="0">
              <a:solidFill>
                <a:srgbClr val="1C4E67"/>
              </a:solidFill>
            </a:endParaRPr>
          </a:p>
          <a:p>
            <a:endParaRPr lang="en-US" dirty="0"/>
          </a:p>
        </p:txBody>
      </p:sp>
    </p:spTree>
    <p:extLst>
      <p:ext uri="{BB962C8B-B14F-4D97-AF65-F5344CB8AC3E}">
        <p14:creationId xmlns:p14="http://schemas.microsoft.com/office/powerpoint/2010/main" val="38462971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3293"/>
            <a:ext cx="8229600" cy="4416507"/>
          </a:xfrm>
        </p:spPr>
        <p:txBody>
          <a:bodyPr>
            <a:noAutofit/>
          </a:bodyPr>
          <a:lstStyle/>
          <a:p>
            <a:pPr marL="0" indent="0">
              <a:buNone/>
            </a:pPr>
            <a:endParaRPr lang="en-US" sz="1800" dirty="0"/>
          </a:p>
          <a:p>
            <a:pPr lvl="0"/>
            <a:endParaRPr lang="en-US" sz="1800" dirty="0"/>
          </a:p>
          <a:p>
            <a:endParaRPr lang="en-US" sz="1800" dirty="0"/>
          </a:p>
        </p:txBody>
      </p:sp>
      <p:sp>
        <p:nvSpPr>
          <p:cNvPr id="13" name="Rectangle 12"/>
          <p:cNvSpPr/>
          <p:nvPr/>
        </p:nvSpPr>
        <p:spPr>
          <a:xfrm>
            <a:off x="533400" y="1669029"/>
            <a:ext cx="7924800" cy="4834785"/>
          </a:xfrm>
          <a:prstGeom prst="rect">
            <a:avLst/>
          </a:prstGeom>
        </p:spPr>
        <p:txBody>
          <a:bodyPr wrap="square">
            <a:spAutoFit/>
          </a:bodyPr>
          <a:lstStyle/>
          <a:p>
            <a:pPr marL="457200" indent="-457200" defTabSz="463550">
              <a:lnSpc>
                <a:spcPct val="107000"/>
              </a:lnSpc>
            </a:pPr>
            <a:r>
              <a:rPr lang="en-US" sz="1600" dirty="0" err="1">
                <a:solidFill>
                  <a:srgbClr val="004065"/>
                </a:solidFill>
                <a:ea typeface="Calibri" panose="020F0502020204030204" pitchFamily="34" charset="0"/>
                <a:cs typeface="Times New Roman" panose="02020603050405020304" pitchFamily="18" charset="0"/>
              </a:rPr>
              <a:t>Advani</a:t>
            </a:r>
            <a:r>
              <a:rPr lang="en-US" sz="1600" dirty="0">
                <a:solidFill>
                  <a:srgbClr val="004065"/>
                </a:solidFill>
                <a:ea typeface="Calibri" panose="020F0502020204030204" pitchFamily="34" charset="0"/>
                <a:cs typeface="Times New Roman" panose="02020603050405020304" pitchFamily="18" charset="0"/>
              </a:rPr>
              <a:t>, P.S., Ying, J., </a:t>
            </a:r>
            <a:r>
              <a:rPr lang="en-US" sz="1600" dirty="0" err="1">
                <a:solidFill>
                  <a:srgbClr val="004065"/>
                </a:solidFill>
                <a:ea typeface="Calibri" panose="020F0502020204030204" pitchFamily="34" charset="0"/>
                <a:cs typeface="Times New Roman" panose="02020603050405020304" pitchFamily="18" charset="0"/>
              </a:rPr>
              <a:t>Theriault</a:t>
            </a:r>
            <a:r>
              <a:rPr lang="en-US" sz="1600" dirty="0">
                <a:solidFill>
                  <a:srgbClr val="004065"/>
                </a:solidFill>
                <a:ea typeface="Calibri" panose="020F0502020204030204" pitchFamily="34" charset="0"/>
                <a:cs typeface="Times New Roman" panose="02020603050405020304" pitchFamily="18" charset="0"/>
              </a:rPr>
              <a:t>, R., </a:t>
            </a:r>
            <a:r>
              <a:rPr lang="en-US" sz="1600" dirty="0" err="1">
                <a:solidFill>
                  <a:srgbClr val="004065"/>
                </a:solidFill>
                <a:ea typeface="Calibri" panose="020F0502020204030204" pitchFamily="34" charset="0"/>
                <a:cs typeface="Times New Roman" panose="02020603050405020304" pitchFamily="18" charset="0"/>
              </a:rPr>
              <a:t>Melhem</a:t>
            </a:r>
            <a:r>
              <a:rPr lang="en-US" sz="1600" dirty="0">
                <a:solidFill>
                  <a:srgbClr val="004065"/>
                </a:solidFill>
                <a:ea typeface="Calibri" panose="020F0502020204030204" pitchFamily="34" charset="0"/>
                <a:cs typeface="Times New Roman" panose="02020603050405020304" pitchFamily="18" charset="0"/>
              </a:rPr>
              <a:t>-Bertrand, A., </a:t>
            </a:r>
            <a:r>
              <a:rPr lang="en-US" sz="1600" dirty="0" err="1">
                <a:solidFill>
                  <a:srgbClr val="004065"/>
                </a:solidFill>
                <a:ea typeface="Calibri" panose="020F0502020204030204" pitchFamily="34" charset="0"/>
                <a:cs typeface="Times New Roman" panose="02020603050405020304" pitchFamily="18" charset="0"/>
              </a:rPr>
              <a:t>Moulder</a:t>
            </a:r>
            <a:r>
              <a:rPr lang="en-US" sz="1600" dirty="0">
                <a:solidFill>
                  <a:srgbClr val="004065"/>
                </a:solidFill>
                <a:ea typeface="Calibri" panose="020F0502020204030204" pitchFamily="34" charset="0"/>
                <a:cs typeface="Times New Roman" panose="02020603050405020304" pitchFamily="18" charset="0"/>
              </a:rPr>
              <a:t>, S., </a:t>
            </a:r>
            <a:r>
              <a:rPr lang="en-US" sz="1600" dirty="0" err="1">
                <a:solidFill>
                  <a:srgbClr val="004065"/>
                </a:solidFill>
                <a:ea typeface="Calibri" panose="020F0502020204030204" pitchFamily="34" charset="0"/>
                <a:cs typeface="Times New Roman" panose="02020603050405020304" pitchFamily="18" charset="0"/>
              </a:rPr>
              <a:t>Bedrosian</a:t>
            </a:r>
            <a:r>
              <a:rPr lang="en-US" sz="1600" dirty="0">
                <a:solidFill>
                  <a:srgbClr val="004065"/>
                </a:solidFill>
                <a:ea typeface="Calibri" panose="020F0502020204030204" pitchFamily="34" charset="0"/>
                <a:cs typeface="Times New Roman" panose="02020603050405020304" pitchFamily="18" charset="0"/>
              </a:rPr>
              <a:t>, I.,…Brewster, A.M. (2014). Ethnic disparities in adherence to breast cancer 	survivorship surveillance care. </a:t>
            </a:r>
            <a:r>
              <a:rPr lang="en-US" sz="1600" i="1" dirty="0">
                <a:solidFill>
                  <a:srgbClr val="004065"/>
                </a:solidFill>
                <a:ea typeface="Calibri" panose="020F0502020204030204" pitchFamily="34" charset="0"/>
                <a:cs typeface="Times New Roman" panose="02020603050405020304" pitchFamily="18" charset="0"/>
              </a:rPr>
              <a:t>Cancer, 120</a:t>
            </a:r>
            <a:r>
              <a:rPr lang="en-US" sz="1600" dirty="0">
                <a:solidFill>
                  <a:srgbClr val="004065"/>
                </a:solidFill>
                <a:ea typeface="Calibri" panose="020F0502020204030204" pitchFamily="34" charset="0"/>
                <a:cs typeface="Times New Roman" panose="02020603050405020304" pitchFamily="18" charset="0"/>
              </a:rPr>
              <a:t>(6), 894-900.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American Cancer Society. (2016). </a:t>
            </a:r>
            <a:r>
              <a:rPr lang="en-US" sz="1600" i="1" dirty="0">
                <a:solidFill>
                  <a:srgbClr val="004065"/>
                </a:solidFill>
                <a:ea typeface="Calibri" panose="020F0502020204030204" pitchFamily="34" charset="0"/>
                <a:cs typeface="Times New Roman" panose="02020603050405020304" pitchFamily="18" charset="0"/>
              </a:rPr>
              <a:t>Cancer Facts &amp; Figures for African Americans  2016-2018</a:t>
            </a:r>
            <a:r>
              <a:rPr lang="en-US" sz="1600" dirty="0">
                <a:solidFill>
                  <a:srgbClr val="004065"/>
                </a:solidFill>
                <a:ea typeface="Calibri" panose="020F0502020204030204" pitchFamily="34" charset="0"/>
                <a:cs typeface="Times New Roman" panose="02020603050405020304" pitchFamily="18" charset="0"/>
              </a:rPr>
              <a:t>. Atlanta: American Cancer Society. </a:t>
            </a:r>
          </a:p>
          <a:p>
            <a:pPr marL="457200" indent="-457200" defTabSz="463550">
              <a:lnSpc>
                <a:spcPct val="107000"/>
              </a:lnSpc>
            </a:pPr>
            <a:r>
              <a:rPr lang="en-US" sz="1600" dirty="0" err="1">
                <a:solidFill>
                  <a:srgbClr val="004065"/>
                </a:solidFill>
                <a:ea typeface="Calibri" panose="020F0502020204030204" pitchFamily="34" charset="0"/>
                <a:cs typeface="Times New Roman" panose="02020603050405020304" pitchFamily="18" charset="0"/>
              </a:rPr>
              <a:t>Boulware</a:t>
            </a:r>
            <a:r>
              <a:rPr lang="en-US" sz="1600" dirty="0">
                <a:solidFill>
                  <a:srgbClr val="004065"/>
                </a:solidFill>
                <a:ea typeface="Calibri" panose="020F0502020204030204" pitchFamily="34" charset="0"/>
                <a:cs typeface="Times New Roman" panose="02020603050405020304" pitchFamily="18" charset="0"/>
              </a:rPr>
              <a:t>, L.E., Cooper, L.A., Ratner, L.E., </a:t>
            </a:r>
            <a:r>
              <a:rPr lang="en-US" sz="1600" dirty="0" err="1">
                <a:solidFill>
                  <a:srgbClr val="004065"/>
                </a:solidFill>
                <a:ea typeface="Calibri" panose="020F0502020204030204" pitchFamily="34" charset="0"/>
                <a:cs typeface="Times New Roman" panose="02020603050405020304" pitchFamily="18" charset="0"/>
              </a:rPr>
              <a:t>LaVeist</a:t>
            </a:r>
            <a:r>
              <a:rPr lang="en-US" sz="1600" dirty="0">
                <a:solidFill>
                  <a:srgbClr val="004065"/>
                </a:solidFill>
                <a:ea typeface="Calibri" panose="020F0502020204030204" pitchFamily="34" charset="0"/>
                <a:cs typeface="Times New Roman" panose="02020603050405020304" pitchFamily="18" charset="0"/>
              </a:rPr>
              <a:t>, T.A., &amp; </a:t>
            </a:r>
            <a:r>
              <a:rPr lang="en-US" sz="1600" dirty="0" err="1">
                <a:solidFill>
                  <a:srgbClr val="004065"/>
                </a:solidFill>
                <a:ea typeface="Calibri" panose="020F0502020204030204" pitchFamily="34" charset="0"/>
                <a:cs typeface="Times New Roman" panose="02020603050405020304" pitchFamily="18" charset="0"/>
              </a:rPr>
              <a:t>Powe</a:t>
            </a:r>
            <a:r>
              <a:rPr lang="en-US" sz="1600" dirty="0">
                <a:solidFill>
                  <a:srgbClr val="004065"/>
                </a:solidFill>
                <a:ea typeface="Calibri" panose="020F0502020204030204" pitchFamily="34" charset="0"/>
                <a:cs typeface="Times New Roman" panose="02020603050405020304" pitchFamily="18" charset="0"/>
              </a:rPr>
              <a:t>,  N.R. (2003). Race and trust in the health care system. </a:t>
            </a:r>
            <a:r>
              <a:rPr lang="en-US" sz="1600" i="1" dirty="0">
                <a:solidFill>
                  <a:srgbClr val="004065"/>
                </a:solidFill>
                <a:ea typeface="Calibri" panose="020F0502020204030204" pitchFamily="34" charset="0"/>
                <a:cs typeface="Times New Roman" panose="02020603050405020304" pitchFamily="18" charset="0"/>
              </a:rPr>
              <a:t>Public Health Reports, 118</a:t>
            </a:r>
            <a:r>
              <a:rPr lang="en-US" sz="1600" dirty="0">
                <a:solidFill>
                  <a:srgbClr val="004065"/>
                </a:solidFill>
                <a:ea typeface="Calibri" panose="020F0502020204030204" pitchFamily="34" charset="0"/>
                <a:cs typeface="Times New Roman" panose="02020603050405020304" pitchFamily="18" charset="0"/>
              </a:rPr>
              <a:t>(4), 358-65.</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Carter-Edwards, L. (2011). Comfort in the arms of God: Resilience or risk among 	African Americans diagnosed with cancer. </a:t>
            </a:r>
            <a:r>
              <a:rPr lang="en-US" sz="1600" i="1" dirty="0">
                <a:solidFill>
                  <a:srgbClr val="004065"/>
                </a:solidFill>
                <a:ea typeface="Calibri" panose="020F0502020204030204" pitchFamily="34" charset="0"/>
                <a:cs typeface="Times New Roman" panose="02020603050405020304" pitchFamily="18" charset="0"/>
              </a:rPr>
              <a:t>Practical Matters Journal</a:t>
            </a:r>
            <a:r>
              <a:rPr lang="en-US" sz="1600" dirty="0">
                <a:solidFill>
                  <a:srgbClr val="004065"/>
                </a:solidFill>
                <a:ea typeface="Calibri" panose="020F0502020204030204" pitchFamily="34" charset="0"/>
                <a:cs typeface="Times New Roman" panose="02020603050405020304" pitchFamily="18" charset="0"/>
              </a:rPr>
              <a:t>. Retrieved from http://practicalmattersjournal.org/2011/03/01/comfort-in-the-arms-of-god/ </a:t>
            </a:r>
          </a:p>
          <a:p>
            <a:pPr marL="457200" indent="-457200" defTabSz="463550">
              <a:lnSpc>
                <a:spcPct val="107000"/>
              </a:lnSpc>
            </a:pPr>
            <a:r>
              <a:rPr lang="en-US" sz="1600" dirty="0">
                <a:solidFill>
                  <a:srgbClr val="004065"/>
                </a:solidFill>
              </a:rPr>
              <a:t>Eaton, L.A., </a:t>
            </a:r>
            <a:r>
              <a:rPr lang="en-US" sz="1600" dirty="0" err="1">
                <a:solidFill>
                  <a:srgbClr val="004065"/>
                </a:solidFill>
              </a:rPr>
              <a:t>Driffin</a:t>
            </a:r>
            <a:r>
              <a:rPr lang="en-US" sz="1600" dirty="0">
                <a:solidFill>
                  <a:srgbClr val="004065"/>
                </a:solidFill>
              </a:rPr>
              <a:t>, D.D., Kegler, C., Smith, H., Conway-Washington, C., White, D., Cherry, C. (2015). The role of stigma and medical mistrust in the routine health care engagement of black men who have sex with men. </a:t>
            </a:r>
            <a:r>
              <a:rPr lang="en-US" sz="1600" i="1" dirty="0">
                <a:solidFill>
                  <a:srgbClr val="004065"/>
                </a:solidFill>
              </a:rPr>
              <a:t>American Journal of Public Health</a:t>
            </a:r>
            <a:r>
              <a:rPr lang="en-US" sz="1600" dirty="0">
                <a:solidFill>
                  <a:srgbClr val="004065"/>
                </a:solidFill>
              </a:rPr>
              <a:t>, </a:t>
            </a:r>
            <a:r>
              <a:rPr lang="en-US" sz="1600" i="1" dirty="0">
                <a:solidFill>
                  <a:srgbClr val="004065"/>
                </a:solidFill>
              </a:rPr>
              <a:t>105</a:t>
            </a:r>
            <a:r>
              <a:rPr lang="en-US" sz="1600" dirty="0">
                <a:solidFill>
                  <a:srgbClr val="004065"/>
                </a:solidFill>
              </a:rPr>
              <a:t>(2), e75-82. </a:t>
            </a:r>
            <a:endParaRPr lang="en-US" sz="1600" dirty="0">
              <a:solidFill>
                <a:srgbClr val="004065"/>
              </a:solidFill>
              <a:ea typeface="Calibri" panose="020F0502020204030204" pitchFamily="34" charset="0"/>
              <a:cs typeface="Times New Roman" panose="02020603050405020304" pitchFamily="18" charset="0"/>
            </a:endParaRP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Garza, M.A., Luan, J., </a:t>
            </a:r>
            <a:r>
              <a:rPr lang="en-US" sz="1600" dirty="0" err="1">
                <a:solidFill>
                  <a:srgbClr val="004065"/>
                </a:solidFill>
                <a:ea typeface="Calibri" panose="020F0502020204030204" pitchFamily="34" charset="0"/>
                <a:cs typeface="Times New Roman" panose="02020603050405020304" pitchFamily="18" charset="0"/>
              </a:rPr>
              <a:t>Blinka</a:t>
            </a:r>
            <a:r>
              <a:rPr lang="en-US" sz="1600" dirty="0">
                <a:solidFill>
                  <a:srgbClr val="004065"/>
                </a:solidFill>
                <a:ea typeface="Calibri" panose="020F0502020204030204" pitchFamily="34" charset="0"/>
                <a:cs typeface="Times New Roman" panose="02020603050405020304" pitchFamily="18" charset="0"/>
              </a:rPr>
              <a:t>, M., </a:t>
            </a:r>
            <a:r>
              <a:rPr lang="en-US" sz="1600" dirty="0" err="1">
                <a:solidFill>
                  <a:srgbClr val="004065"/>
                </a:solidFill>
                <a:ea typeface="Calibri" panose="020F0502020204030204" pitchFamily="34" charset="0"/>
                <a:cs typeface="Times New Roman" panose="02020603050405020304" pitchFamily="18" charset="0"/>
              </a:rPr>
              <a:t>Farabee</a:t>
            </a:r>
            <a:r>
              <a:rPr lang="en-US" sz="1600" dirty="0">
                <a:solidFill>
                  <a:srgbClr val="004065"/>
                </a:solidFill>
                <a:ea typeface="Calibri" panose="020F0502020204030204" pitchFamily="34" charset="0"/>
                <a:cs typeface="Times New Roman" panose="02020603050405020304" pitchFamily="18" charset="0"/>
              </a:rPr>
              <a:t>-Lewis, R.I., </a:t>
            </a:r>
            <a:r>
              <a:rPr lang="en-US" sz="1600" dirty="0" err="1">
                <a:solidFill>
                  <a:srgbClr val="004065"/>
                </a:solidFill>
                <a:ea typeface="Calibri" panose="020F0502020204030204" pitchFamily="34" charset="0"/>
                <a:cs typeface="Times New Roman" panose="02020603050405020304" pitchFamily="18" charset="0"/>
              </a:rPr>
              <a:t>Neuhaus</a:t>
            </a:r>
            <a:r>
              <a:rPr lang="en-US" sz="1600" dirty="0">
                <a:solidFill>
                  <a:srgbClr val="004065"/>
                </a:solidFill>
                <a:ea typeface="Calibri" panose="020F0502020204030204" pitchFamily="34" charset="0"/>
                <a:cs typeface="Times New Roman" panose="02020603050405020304" pitchFamily="18" charset="0"/>
              </a:rPr>
              <a:t>, C.E., </a:t>
            </a:r>
            <a:r>
              <a:rPr lang="en-US" sz="1600" dirty="0" err="1">
                <a:solidFill>
                  <a:srgbClr val="004065"/>
                </a:solidFill>
                <a:ea typeface="Calibri" panose="020F0502020204030204" pitchFamily="34" charset="0"/>
                <a:cs typeface="Times New Roman" panose="02020603050405020304" pitchFamily="18" charset="0"/>
              </a:rPr>
              <a:t>Zabora</a:t>
            </a:r>
            <a:r>
              <a:rPr lang="en-US" sz="1600" dirty="0">
                <a:solidFill>
                  <a:srgbClr val="004065"/>
                </a:solidFill>
                <a:ea typeface="Calibri" panose="020F0502020204030204" pitchFamily="34" charset="0"/>
                <a:cs typeface="Times New Roman" panose="02020603050405020304" pitchFamily="18" charset="0"/>
              </a:rPr>
              <a:t>, J.R., &amp; Ford, J.G. (2005). A culturally targeted intervention to promote breast cancer screening among low-income women in East Baltimore, Maryland. </a:t>
            </a:r>
            <a:r>
              <a:rPr lang="en-US" sz="1600" i="1" dirty="0">
                <a:solidFill>
                  <a:srgbClr val="004065"/>
                </a:solidFill>
                <a:ea typeface="Calibri" panose="020F0502020204030204" pitchFamily="34" charset="0"/>
                <a:cs typeface="Times New Roman" panose="02020603050405020304" pitchFamily="18" charset="0"/>
              </a:rPr>
              <a:t>Cancer Control,</a:t>
            </a:r>
            <a:r>
              <a:rPr lang="en-US" sz="1600" dirty="0">
                <a:solidFill>
                  <a:srgbClr val="004065"/>
                </a:solidFill>
                <a:ea typeface="Calibri" panose="020F0502020204030204" pitchFamily="34" charset="0"/>
                <a:cs typeface="Times New Roman" panose="02020603050405020304" pitchFamily="18" charset="0"/>
              </a:rPr>
              <a:t> </a:t>
            </a:r>
            <a:r>
              <a:rPr lang="en-US" sz="1600" i="1" dirty="0">
                <a:solidFill>
                  <a:srgbClr val="004065"/>
                </a:solidFill>
                <a:ea typeface="Calibri" panose="020F0502020204030204" pitchFamily="34" charset="0"/>
                <a:cs typeface="Times New Roman" panose="02020603050405020304" pitchFamily="18" charset="0"/>
              </a:rPr>
              <a:t>12</a:t>
            </a:r>
            <a:r>
              <a:rPr lang="en-US" sz="1600" dirty="0">
                <a:solidFill>
                  <a:srgbClr val="004065"/>
                </a:solidFill>
                <a:ea typeface="Calibri" panose="020F0502020204030204" pitchFamily="34" charset="0"/>
                <a:cs typeface="Times New Roman" panose="02020603050405020304" pitchFamily="18" charset="0"/>
              </a:rPr>
              <a:t>(</a:t>
            </a:r>
            <a:r>
              <a:rPr lang="en-US" sz="1600" dirty="0" err="1">
                <a:solidFill>
                  <a:srgbClr val="004065"/>
                </a:solidFill>
                <a:ea typeface="Calibri" panose="020F0502020204030204" pitchFamily="34" charset="0"/>
                <a:cs typeface="Times New Roman" panose="02020603050405020304" pitchFamily="18" charset="0"/>
              </a:rPr>
              <a:t>Suppl</a:t>
            </a:r>
            <a:r>
              <a:rPr lang="en-US" sz="1600" dirty="0">
                <a:solidFill>
                  <a:srgbClr val="004065"/>
                </a:solidFill>
                <a:ea typeface="Calibri" panose="020F0502020204030204" pitchFamily="34" charset="0"/>
                <a:cs typeface="Times New Roman" panose="02020603050405020304" pitchFamily="18" charset="0"/>
              </a:rPr>
              <a:t>), 34-41.</a:t>
            </a:r>
          </a:p>
        </p:txBody>
      </p:sp>
    </p:spTree>
    <p:extLst>
      <p:ext uri="{BB962C8B-B14F-4D97-AF65-F5344CB8AC3E}">
        <p14:creationId xmlns:p14="http://schemas.microsoft.com/office/powerpoint/2010/main" val="20381424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3293"/>
            <a:ext cx="8229600" cy="4416507"/>
          </a:xfrm>
        </p:spPr>
        <p:txBody>
          <a:bodyPr>
            <a:noAutofit/>
          </a:bodyPr>
          <a:lstStyle/>
          <a:p>
            <a:pPr marL="0" indent="0">
              <a:buNone/>
            </a:pPr>
            <a:endParaRPr lang="en-US" sz="1800" dirty="0"/>
          </a:p>
          <a:p>
            <a:pPr marL="0" indent="0">
              <a:buNone/>
            </a:pPr>
            <a:endParaRPr lang="en-US" sz="1800" dirty="0"/>
          </a:p>
          <a:p>
            <a:pPr lvl="0"/>
            <a:endParaRPr lang="en-US" sz="1800" dirty="0"/>
          </a:p>
          <a:p>
            <a:pPr marL="0" indent="0">
              <a:buNone/>
            </a:pPr>
            <a:endParaRPr lang="en-US" sz="1800" dirty="0"/>
          </a:p>
        </p:txBody>
      </p:sp>
      <p:sp>
        <p:nvSpPr>
          <p:cNvPr id="13" name="Rectangle 12"/>
          <p:cNvSpPr/>
          <p:nvPr/>
        </p:nvSpPr>
        <p:spPr>
          <a:xfrm>
            <a:off x="533400" y="1759690"/>
            <a:ext cx="8153400" cy="4450577"/>
          </a:xfrm>
          <a:prstGeom prst="rect">
            <a:avLst/>
          </a:prstGeom>
        </p:spPr>
        <p:txBody>
          <a:bodyPr wrap="square">
            <a:spAutoFit/>
          </a:bodyPr>
          <a:lstStyle/>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Griggs, J.J., </a:t>
            </a:r>
            <a:r>
              <a:rPr lang="en-US" sz="1600" dirty="0" err="1">
                <a:solidFill>
                  <a:srgbClr val="004065"/>
                </a:solidFill>
                <a:ea typeface="Calibri" panose="020F0502020204030204" pitchFamily="34" charset="0"/>
                <a:cs typeface="Times New Roman" panose="02020603050405020304" pitchFamily="18" charset="0"/>
              </a:rPr>
              <a:t>Sorbero</a:t>
            </a:r>
            <a:r>
              <a:rPr lang="en-US" sz="1600" dirty="0">
                <a:solidFill>
                  <a:srgbClr val="004065"/>
                </a:solidFill>
                <a:ea typeface="Calibri" panose="020F0502020204030204" pitchFamily="34" charset="0"/>
                <a:cs typeface="Times New Roman" panose="02020603050405020304" pitchFamily="18" charset="0"/>
              </a:rPr>
              <a:t>, M.E.S., Stark, A.T., </a:t>
            </a:r>
            <a:r>
              <a:rPr lang="en-US" sz="1600" dirty="0" err="1">
                <a:solidFill>
                  <a:srgbClr val="004065"/>
                </a:solidFill>
                <a:ea typeface="Calibri" panose="020F0502020204030204" pitchFamily="34" charset="0"/>
                <a:cs typeface="Times New Roman" panose="02020603050405020304" pitchFamily="18" charset="0"/>
              </a:rPr>
              <a:t>Heininger</a:t>
            </a:r>
            <a:r>
              <a:rPr lang="en-US" sz="1600" dirty="0">
                <a:solidFill>
                  <a:srgbClr val="004065"/>
                </a:solidFill>
                <a:ea typeface="Calibri" panose="020F0502020204030204" pitchFamily="34" charset="0"/>
                <a:cs typeface="Times New Roman" panose="02020603050405020304" pitchFamily="18" charset="0"/>
              </a:rPr>
              <a:t>, S.E., &amp; Dick, A.W. (2003). Racial disparity in the dose and dose intensity of breast cancer adjuvant 	chemotherapy. </a:t>
            </a:r>
            <a:r>
              <a:rPr lang="en-US" sz="1600" i="1" dirty="0">
                <a:solidFill>
                  <a:srgbClr val="004065"/>
                </a:solidFill>
                <a:ea typeface="Calibri" panose="020F0502020204030204" pitchFamily="34" charset="0"/>
                <a:cs typeface="Times New Roman" panose="02020603050405020304" pitchFamily="18" charset="0"/>
              </a:rPr>
              <a:t>Breast Cancer Research and Treatment</a:t>
            </a:r>
            <a:r>
              <a:rPr lang="en-US" sz="1600" dirty="0">
                <a:solidFill>
                  <a:srgbClr val="004065"/>
                </a:solidFill>
                <a:ea typeface="Calibri" panose="020F0502020204030204" pitchFamily="34" charset="0"/>
                <a:cs typeface="Times New Roman" panose="02020603050405020304" pitchFamily="18" charset="0"/>
              </a:rPr>
              <a:t>,</a:t>
            </a:r>
            <a:r>
              <a:rPr lang="en-US" sz="1600" i="1" dirty="0">
                <a:solidFill>
                  <a:srgbClr val="004065"/>
                </a:solidFill>
                <a:ea typeface="Calibri" panose="020F0502020204030204" pitchFamily="34" charset="0"/>
                <a:cs typeface="Times New Roman" panose="02020603050405020304" pitchFamily="18" charset="0"/>
              </a:rPr>
              <a:t> 81</a:t>
            </a:r>
            <a:r>
              <a:rPr lang="en-US" sz="1600" dirty="0">
                <a:solidFill>
                  <a:srgbClr val="004065"/>
                </a:solidFill>
                <a:ea typeface="Calibri" panose="020F0502020204030204" pitchFamily="34" charset="0"/>
                <a:cs typeface="Times New Roman" panose="02020603050405020304" pitchFamily="18" charset="0"/>
              </a:rPr>
              <a:t>, 21-31.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Hunt, B.R., Whitman, S., &amp; </a:t>
            </a:r>
            <a:r>
              <a:rPr lang="en-US" sz="1600" dirty="0" err="1">
                <a:solidFill>
                  <a:srgbClr val="004065"/>
                </a:solidFill>
                <a:ea typeface="Calibri" panose="020F0502020204030204" pitchFamily="34" charset="0"/>
                <a:cs typeface="Times New Roman" panose="02020603050405020304" pitchFamily="18" charset="0"/>
              </a:rPr>
              <a:t>Hurlbert</a:t>
            </a:r>
            <a:r>
              <a:rPr lang="en-US" sz="1600" dirty="0">
                <a:solidFill>
                  <a:srgbClr val="004065"/>
                </a:solidFill>
                <a:ea typeface="Calibri" panose="020F0502020204030204" pitchFamily="34" charset="0"/>
                <a:cs typeface="Times New Roman" panose="02020603050405020304" pitchFamily="18" charset="0"/>
              </a:rPr>
              <a:t>, M.S. (2014). Increasing </a:t>
            </a:r>
            <a:r>
              <a:rPr lang="en-US" sz="1600" dirty="0" err="1">
                <a:solidFill>
                  <a:srgbClr val="004065"/>
                </a:solidFill>
                <a:ea typeface="Calibri" panose="020F0502020204030204" pitchFamily="34" charset="0"/>
                <a:cs typeface="Times New Roman" panose="02020603050405020304" pitchFamily="18" charset="0"/>
              </a:rPr>
              <a:t>Black:White</a:t>
            </a:r>
            <a:r>
              <a:rPr lang="en-US" sz="1600" dirty="0">
                <a:solidFill>
                  <a:srgbClr val="004065"/>
                </a:solidFill>
                <a:ea typeface="Calibri" panose="020F0502020204030204" pitchFamily="34" charset="0"/>
                <a:cs typeface="Times New Roman" panose="02020603050405020304" pitchFamily="18" charset="0"/>
              </a:rPr>
              <a:t> disparities in breast cancer mortality in the 50 largest cities in the United 	States. </a:t>
            </a:r>
            <a:r>
              <a:rPr lang="en-US" sz="1600" i="1" dirty="0">
                <a:solidFill>
                  <a:srgbClr val="004065"/>
                </a:solidFill>
                <a:ea typeface="Calibri" panose="020F0502020204030204" pitchFamily="34" charset="0"/>
                <a:cs typeface="Times New Roman" panose="02020603050405020304" pitchFamily="18" charset="0"/>
              </a:rPr>
              <a:t>Cancer Epidemiology, 38</a:t>
            </a:r>
            <a:r>
              <a:rPr lang="en-US" sz="1600" dirty="0">
                <a:solidFill>
                  <a:srgbClr val="004065"/>
                </a:solidFill>
                <a:ea typeface="Calibri" panose="020F0502020204030204" pitchFamily="34" charset="0"/>
                <a:cs typeface="Times New Roman" panose="02020603050405020304" pitchFamily="18" charset="0"/>
              </a:rPr>
              <a:t>(2), 118-23. </a:t>
            </a:r>
          </a:p>
          <a:p>
            <a:pPr marL="457200" indent="-457200" defTabSz="463550"/>
            <a:r>
              <a:rPr lang="en-US" sz="1600" dirty="0" err="1">
                <a:solidFill>
                  <a:srgbClr val="004065"/>
                </a:solidFill>
                <a:ea typeface="Calibri" panose="020F0502020204030204" pitchFamily="34" charset="0"/>
              </a:rPr>
              <a:t>Huo</a:t>
            </a:r>
            <a:r>
              <a:rPr lang="en-US" sz="1600" dirty="0">
                <a:solidFill>
                  <a:srgbClr val="004065"/>
                </a:solidFill>
                <a:ea typeface="Calibri" panose="020F0502020204030204" pitchFamily="34" charset="0"/>
              </a:rPr>
              <a:t>, D., </a:t>
            </a:r>
            <a:r>
              <a:rPr lang="en-US" sz="1600" dirty="0" err="1">
                <a:solidFill>
                  <a:srgbClr val="004065"/>
                </a:solidFill>
                <a:ea typeface="Calibri" panose="020F0502020204030204" pitchFamily="34" charset="0"/>
              </a:rPr>
              <a:t>Ikpatt</a:t>
            </a:r>
            <a:r>
              <a:rPr lang="en-US" sz="1600" dirty="0">
                <a:solidFill>
                  <a:srgbClr val="004065"/>
                </a:solidFill>
                <a:ea typeface="Calibri" panose="020F0502020204030204" pitchFamily="34" charset="0"/>
              </a:rPr>
              <a:t>, F., </a:t>
            </a:r>
            <a:r>
              <a:rPr lang="en-US" sz="1600" dirty="0" err="1">
                <a:solidFill>
                  <a:srgbClr val="004065"/>
                </a:solidFill>
                <a:ea typeface="Calibri" panose="020F0502020204030204" pitchFamily="34" charset="0"/>
              </a:rPr>
              <a:t>Khramtsov</a:t>
            </a:r>
            <a:r>
              <a:rPr lang="en-US" sz="1600" dirty="0">
                <a:solidFill>
                  <a:srgbClr val="004065"/>
                </a:solidFill>
                <a:ea typeface="Calibri" panose="020F0502020204030204" pitchFamily="34" charset="0"/>
              </a:rPr>
              <a:t>, A., </a:t>
            </a:r>
            <a:r>
              <a:rPr lang="en-US" sz="1600" dirty="0" err="1">
                <a:solidFill>
                  <a:srgbClr val="004065"/>
                </a:solidFill>
                <a:ea typeface="Calibri" panose="020F0502020204030204" pitchFamily="34" charset="0"/>
              </a:rPr>
              <a:t>Dangou</a:t>
            </a:r>
            <a:r>
              <a:rPr lang="en-US" sz="1600" dirty="0">
                <a:solidFill>
                  <a:srgbClr val="004065"/>
                </a:solidFill>
                <a:ea typeface="Calibri" panose="020F0502020204030204" pitchFamily="34" charset="0"/>
              </a:rPr>
              <a:t>, J.M., Nanda, R., </a:t>
            </a:r>
            <a:r>
              <a:rPr lang="en-US" sz="1600" dirty="0" err="1">
                <a:solidFill>
                  <a:srgbClr val="004065"/>
                </a:solidFill>
                <a:ea typeface="Calibri" panose="020F0502020204030204" pitchFamily="34" charset="0"/>
              </a:rPr>
              <a:t>Dignam</a:t>
            </a:r>
            <a:r>
              <a:rPr lang="en-US" sz="1600" dirty="0">
                <a:solidFill>
                  <a:srgbClr val="004065"/>
                </a:solidFill>
                <a:ea typeface="Calibri" panose="020F0502020204030204" pitchFamily="34" charset="0"/>
              </a:rPr>
              <a:t>, J., … </a:t>
            </a:r>
            <a:r>
              <a:rPr lang="en-US" sz="1600" dirty="0" err="1">
                <a:solidFill>
                  <a:srgbClr val="004065"/>
                </a:solidFill>
                <a:ea typeface="Calibri" panose="020F0502020204030204" pitchFamily="34" charset="0"/>
              </a:rPr>
              <a:t>Olopade</a:t>
            </a:r>
            <a:r>
              <a:rPr lang="en-US" sz="1600" dirty="0">
                <a:solidFill>
                  <a:srgbClr val="004065"/>
                </a:solidFill>
                <a:ea typeface="Calibri" panose="020F0502020204030204" pitchFamily="34" charset="0"/>
              </a:rPr>
              <a:t>, O.I. (2009). Population difference in breast cancer: Survey in indigenous African 	women reveals over-representation of triple-negative breast cancer. </a:t>
            </a:r>
            <a:r>
              <a:rPr lang="en-US" sz="1600" i="1" dirty="0">
                <a:solidFill>
                  <a:srgbClr val="004065"/>
                </a:solidFill>
                <a:ea typeface="Calibri" panose="020F0502020204030204" pitchFamily="34" charset="0"/>
              </a:rPr>
              <a:t>Journal of 	Clinical Oncology, 27</a:t>
            </a:r>
            <a:r>
              <a:rPr lang="en-US" sz="1600" dirty="0">
                <a:solidFill>
                  <a:srgbClr val="004065"/>
                </a:solidFill>
                <a:ea typeface="Calibri" panose="020F0502020204030204" pitchFamily="34" charset="0"/>
              </a:rPr>
              <a:t>(27), 4515-21.</a:t>
            </a:r>
          </a:p>
          <a:p>
            <a:pPr marL="457200" indent="-457200" defTabSz="463550"/>
            <a:r>
              <a:rPr lang="en-US" sz="1600" dirty="0" err="1">
                <a:solidFill>
                  <a:srgbClr val="004065"/>
                </a:solidFill>
                <a:ea typeface="Calibri" panose="020F0502020204030204" pitchFamily="34" charset="0"/>
                <a:cs typeface="Times New Roman" panose="02020603050405020304" pitchFamily="18" charset="0"/>
              </a:rPr>
              <a:t>LaVeist</a:t>
            </a:r>
            <a:r>
              <a:rPr lang="en-US" sz="1600" dirty="0">
                <a:solidFill>
                  <a:srgbClr val="004065"/>
                </a:solidFill>
                <a:ea typeface="Calibri" panose="020F0502020204030204" pitchFamily="34" charset="0"/>
                <a:cs typeface="Times New Roman" panose="02020603050405020304" pitchFamily="18" charset="0"/>
              </a:rPr>
              <a:t>, T.A., Isaac, L.A., &amp; Williams, K.P. (2009). Mistrust of health care organizations is associated with underutilization of health services. </a:t>
            </a:r>
            <a:r>
              <a:rPr lang="en-US" sz="1600" i="1" dirty="0">
                <a:solidFill>
                  <a:srgbClr val="004065"/>
                </a:solidFill>
                <a:ea typeface="Calibri" panose="020F0502020204030204" pitchFamily="34" charset="0"/>
                <a:cs typeface="Times New Roman" panose="02020603050405020304" pitchFamily="18" charset="0"/>
              </a:rPr>
              <a:t>Health services research, 44</a:t>
            </a:r>
            <a:r>
              <a:rPr lang="en-US" sz="1600" dirty="0">
                <a:solidFill>
                  <a:srgbClr val="004065"/>
                </a:solidFill>
                <a:ea typeface="Calibri" panose="020F0502020204030204" pitchFamily="34" charset="0"/>
                <a:cs typeface="Times New Roman" panose="02020603050405020304" pitchFamily="18" charset="0"/>
              </a:rPr>
              <a:t>(6), 2093-105. </a:t>
            </a:r>
          </a:p>
          <a:p>
            <a:pPr marL="457200" indent="-457200" defTabSz="463550">
              <a:lnSpc>
                <a:spcPct val="107000"/>
              </a:lnSpc>
            </a:pPr>
            <a:r>
              <a:rPr lang="en-US" sz="1600" dirty="0" err="1">
                <a:solidFill>
                  <a:srgbClr val="004065"/>
                </a:solidFill>
                <a:ea typeface="Calibri" panose="020F0502020204030204" pitchFamily="34" charset="0"/>
                <a:cs typeface="Times New Roman" panose="02020603050405020304" pitchFamily="18" charset="0"/>
              </a:rPr>
              <a:t>Manfredi</a:t>
            </a:r>
            <a:r>
              <a:rPr lang="en-US" sz="1600" dirty="0">
                <a:solidFill>
                  <a:srgbClr val="004065"/>
                </a:solidFill>
                <a:ea typeface="Calibri" panose="020F0502020204030204" pitchFamily="34" charset="0"/>
                <a:cs typeface="Times New Roman" panose="02020603050405020304" pitchFamily="18" charset="0"/>
              </a:rPr>
              <a:t>, C., Kaiser, K., Matthews, A.K., &amp; Johnson, T.P. (2011). Are racial differences in 	patient-physician cancer communication and information explained by background, predisposing, and enabling factors? </a:t>
            </a:r>
            <a:r>
              <a:rPr lang="en-US" sz="1600" i="1" dirty="0">
                <a:solidFill>
                  <a:srgbClr val="004065"/>
                </a:solidFill>
                <a:ea typeface="Calibri" panose="020F0502020204030204" pitchFamily="34" charset="0"/>
                <a:cs typeface="Times New Roman" panose="02020603050405020304" pitchFamily="18" charset="0"/>
              </a:rPr>
              <a:t>Journal of Health Communication, 15</a:t>
            </a:r>
            <a:r>
              <a:rPr lang="en-US" sz="1600" dirty="0">
                <a:solidFill>
                  <a:srgbClr val="004065"/>
                </a:solidFill>
                <a:ea typeface="Calibri" panose="020F0502020204030204" pitchFamily="34" charset="0"/>
                <a:cs typeface="Times New Roman" panose="02020603050405020304" pitchFamily="18" charset="0"/>
              </a:rPr>
              <a:t>(3), 272-92.</a:t>
            </a:r>
            <a:r>
              <a:rPr lang="en-US" sz="1600" i="1" dirty="0">
                <a:solidFill>
                  <a:srgbClr val="004065"/>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104149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3293"/>
            <a:ext cx="8229600" cy="4416507"/>
          </a:xfrm>
        </p:spPr>
        <p:txBody>
          <a:bodyPr>
            <a:noAutofit/>
          </a:bodyPr>
          <a:lstStyle/>
          <a:p>
            <a:pPr marL="0" indent="0">
              <a:buNone/>
            </a:pPr>
            <a:endParaRPr lang="en-US" sz="1800" dirty="0"/>
          </a:p>
          <a:p>
            <a:pPr marL="0" indent="0">
              <a:buNone/>
            </a:pPr>
            <a:endParaRPr lang="en-US" sz="1800" dirty="0"/>
          </a:p>
          <a:p>
            <a:pPr lvl="0"/>
            <a:endParaRPr lang="en-US" sz="1800" dirty="0"/>
          </a:p>
          <a:p>
            <a:pPr marL="0" indent="0">
              <a:buNone/>
            </a:pPr>
            <a:endParaRPr lang="en-US" sz="1800" dirty="0"/>
          </a:p>
        </p:txBody>
      </p:sp>
      <p:sp>
        <p:nvSpPr>
          <p:cNvPr id="13" name="Rectangle 12"/>
          <p:cNvSpPr/>
          <p:nvPr/>
        </p:nvSpPr>
        <p:spPr>
          <a:xfrm>
            <a:off x="462844" y="1524000"/>
            <a:ext cx="8153400" cy="4307846"/>
          </a:xfrm>
          <a:prstGeom prst="rect">
            <a:avLst/>
          </a:prstGeom>
        </p:spPr>
        <p:txBody>
          <a:bodyPr wrap="square">
            <a:spAutoFit/>
          </a:bodyPr>
          <a:lstStyle/>
          <a:p>
            <a:pPr marL="457200" indent="-457200" defTabSz="463550">
              <a:lnSpc>
                <a:spcPct val="107000"/>
              </a:lnSpc>
            </a:pPr>
            <a:r>
              <a:rPr lang="en-US" sz="1600" dirty="0" err="1">
                <a:solidFill>
                  <a:srgbClr val="004065"/>
                </a:solidFill>
                <a:ea typeface="Calibri" panose="020F0502020204030204" pitchFamily="34" charset="0"/>
                <a:cs typeface="Times New Roman" panose="02020603050405020304" pitchFamily="18" charset="0"/>
              </a:rPr>
              <a:t>Moadel</a:t>
            </a:r>
            <a:r>
              <a:rPr lang="en-US" sz="1600" dirty="0">
                <a:solidFill>
                  <a:srgbClr val="004065"/>
                </a:solidFill>
                <a:ea typeface="Calibri" panose="020F0502020204030204" pitchFamily="34" charset="0"/>
                <a:cs typeface="Times New Roman" panose="02020603050405020304" pitchFamily="18" charset="0"/>
              </a:rPr>
              <a:t>, A.B., Morgan, C., &amp; Dutcher, J. (2007). Psychosocial needs assessment 	among an underserved, ethnically diverse cancer patient population. </a:t>
            </a:r>
            <a:r>
              <a:rPr lang="en-US" sz="1600" i="1" dirty="0">
                <a:solidFill>
                  <a:srgbClr val="004065"/>
                </a:solidFill>
                <a:ea typeface="Calibri" panose="020F0502020204030204" pitchFamily="34" charset="0"/>
                <a:cs typeface="Times New Roman" panose="02020603050405020304" pitchFamily="18" charset="0"/>
              </a:rPr>
              <a:t>Cancer, 109</a:t>
            </a:r>
            <a:r>
              <a:rPr lang="en-US" sz="1600" dirty="0">
                <a:solidFill>
                  <a:srgbClr val="004065"/>
                </a:solidFill>
                <a:ea typeface="Calibri" panose="020F0502020204030204" pitchFamily="34" charset="0"/>
                <a:cs typeface="Times New Roman" panose="02020603050405020304" pitchFamily="18" charset="0"/>
              </a:rPr>
              <a:t>(</a:t>
            </a:r>
            <a:r>
              <a:rPr lang="en-US" sz="1600" dirty="0" err="1">
                <a:solidFill>
                  <a:srgbClr val="004065"/>
                </a:solidFill>
                <a:ea typeface="Calibri" panose="020F0502020204030204" pitchFamily="34" charset="0"/>
                <a:cs typeface="Times New Roman" panose="02020603050405020304" pitchFamily="18" charset="0"/>
              </a:rPr>
              <a:t>Suppl</a:t>
            </a:r>
            <a:r>
              <a:rPr lang="en-US" sz="1600" dirty="0">
                <a:solidFill>
                  <a:srgbClr val="004065"/>
                </a:solidFill>
                <a:ea typeface="Calibri" panose="020F0502020204030204" pitchFamily="34" charset="0"/>
                <a:cs typeface="Times New Roman" panose="02020603050405020304" pitchFamily="18" charset="0"/>
              </a:rPr>
              <a:t> 2), 446-54.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Morris, G.J., Naidu, S., </a:t>
            </a:r>
            <a:r>
              <a:rPr lang="en-US" sz="1600" dirty="0" err="1">
                <a:solidFill>
                  <a:srgbClr val="004065"/>
                </a:solidFill>
                <a:ea typeface="Calibri" panose="020F0502020204030204" pitchFamily="34" charset="0"/>
                <a:cs typeface="Times New Roman" panose="02020603050405020304" pitchFamily="18" charset="0"/>
              </a:rPr>
              <a:t>Topham</a:t>
            </a:r>
            <a:r>
              <a:rPr lang="en-US" sz="1600" dirty="0">
                <a:solidFill>
                  <a:srgbClr val="004065"/>
                </a:solidFill>
                <a:ea typeface="Calibri" panose="020F0502020204030204" pitchFamily="34" charset="0"/>
                <a:cs typeface="Times New Roman" panose="02020603050405020304" pitchFamily="18" charset="0"/>
              </a:rPr>
              <a:t>, A.K., Guiles, F., Xu, Y., McCue, P., … Mitchell, E.P. (2007). Differences in breast carcinoma characteristics in newly diagnosed African-	American and Caucasian patients: A single-institution compilation compared with the National Cancer Institute’s Surveillance, Epidemiology, and End Results database. </a:t>
            </a:r>
            <a:r>
              <a:rPr lang="en-US" sz="1600" i="1" dirty="0">
                <a:solidFill>
                  <a:srgbClr val="004065"/>
                </a:solidFill>
                <a:ea typeface="Calibri" panose="020F0502020204030204" pitchFamily="34" charset="0"/>
                <a:cs typeface="Times New Roman" panose="02020603050405020304" pitchFamily="18" charset="0"/>
              </a:rPr>
              <a:t>Cancer, 110</a:t>
            </a:r>
            <a:r>
              <a:rPr lang="en-US" sz="1600" dirty="0">
                <a:solidFill>
                  <a:srgbClr val="004065"/>
                </a:solidFill>
                <a:ea typeface="Calibri" panose="020F0502020204030204" pitchFamily="34" charset="0"/>
                <a:cs typeface="Times New Roman" panose="02020603050405020304" pitchFamily="18" charset="0"/>
              </a:rPr>
              <a:t>(4), 876-84.</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National African American Tobacco Prevention Network. (</a:t>
            </a:r>
            <a:r>
              <a:rPr lang="en-US" sz="1600" dirty="0" err="1">
                <a:solidFill>
                  <a:srgbClr val="004065"/>
                </a:solidFill>
                <a:ea typeface="Calibri" panose="020F0502020204030204" pitchFamily="34" charset="0"/>
                <a:cs typeface="Times New Roman" panose="02020603050405020304" pitchFamily="18" charset="0"/>
              </a:rPr>
              <a:t>n.d.</a:t>
            </a:r>
            <a:r>
              <a:rPr lang="en-US" sz="1600" dirty="0">
                <a:solidFill>
                  <a:srgbClr val="004065"/>
                </a:solidFill>
                <a:ea typeface="Calibri" panose="020F0502020204030204" pitchFamily="34" charset="0"/>
                <a:cs typeface="Times New Roman" panose="02020603050405020304" pitchFamily="18" charset="0"/>
              </a:rPr>
              <a:t>). </a:t>
            </a:r>
            <a:r>
              <a:rPr lang="en-US" sz="1600" i="1" dirty="0">
                <a:solidFill>
                  <a:srgbClr val="004065"/>
                </a:solidFill>
                <a:ea typeface="Calibri" panose="020F0502020204030204" pitchFamily="34" charset="0"/>
                <a:cs typeface="Times New Roman" panose="02020603050405020304" pitchFamily="18" charset="0"/>
              </a:rPr>
              <a:t>Our mission</a:t>
            </a:r>
            <a:r>
              <a:rPr lang="en-US" sz="1600" dirty="0">
                <a:solidFill>
                  <a:srgbClr val="004065"/>
                </a:solidFill>
                <a:ea typeface="Calibri" panose="020F0502020204030204" pitchFamily="34" charset="0"/>
                <a:cs typeface="Times New Roman" panose="02020603050405020304" pitchFamily="18" charset="0"/>
              </a:rPr>
              <a:t>. Retrieved from http://www.naatpn.org/about-us</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National Cancer Institute. (2013). </a:t>
            </a:r>
            <a:r>
              <a:rPr lang="en-US" sz="1600" i="1" dirty="0">
                <a:solidFill>
                  <a:srgbClr val="004065"/>
                </a:solidFill>
                <a:ea typeface="Calibri" panose="020F0502020204030204" pitchFamily="34" charset="0"/>
                <a:cs typeface="Times New Roman" panose="02020603050405020304" pitchFamily="18" charset="0"/>
              </a:rPr>
              <a:t>Plenary-AA: Cancer and the African American experience</a:t>
            </a:r>
            <a:r>
              <a:rPr lang="en-US" sz="1600" dirty="0">
                <a:solidFill>
                  <a:srgbClr val="004065"/>
                </a:solidFill>
                <a:ea typeface="Calibri" panose="020F0502020204030204" pitchFamily="34" charset="0"/>
                <a:cs typeface="Times New Roman" panose="02020603050405020304" pitchFamily="18" charset="0"/>
              </a:rPr>
              <a:t>. EPEC™-O (Education in Palliative and End-of-Life Care for Oncology). Retrieved from https://www.cancer.gov/resources-for/hp/education/epeco/african-americans/plenary-AA/cancer-african-american-experience.pdf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National Cancer Institute. (</a:t>
            </a:r>
            <a:r>
              <a:rPr lang="en-US" sz="1600" dirty="0" err="1">
                <a:solidFill>
                  <a:srgbClr val="004065"/>
                </a:solidFill>
                <a:ea typeface="Calibri" panose="020F0502020204030204" pitchFamily="34" charset="0"/>
                <a:cs typeface="Times New Roman" panose="02020603050405020304" pitchFamily="18" charset="0"/>
              </a:rPr>
              <a:t>n.d.</a:t>
            </a:r>
            <a:r>
              <a:rPr lang="en-US" sz="1600" dirty="0">
                <a:solidFill>
                  <a:srgbClr val="004065"/>
                </a:solidFill>
                <a:ea typeface="Calibri" panose="020F0502020204030204" pitchFamily="34" charset="0"/>
                <a:cs typeface="Times New Roman" panose="02020603050405020304" pitchFamily="18" charset="0"/>
              </a:rPr>
              <a:t>). Cancer Stat Facts: Female Breast Cancer. Retrieved from https://seer.cancer.gov/statfacts/html/breast.html</a:t>
            </a:r>
          </a:p>
        </p:txBody>
      </p:sp>
    </p:spTree>
    <p:extLst>
      <p:ext uri="{BB962C8B-B14F-4D97-AF65-F5344CB8AC3E}">
        <p14:creationId xmlns:p14="http://schemas.microsoft.com/office/powerpoint/2010/main" val="284094836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3293"/>
            <a:ext cx="8229600" cy="4416507"/>
          </a:xfrm>
        </p:spPr>
        <p:txBody>
          <a:bodyPr>
            <a:noAutofit/>
          </a:bodyPr>
          <a:lstStyle/>
          <a:p>
            <a:pPr marL="0" indent="0">
              <a:buNone/>
            </a:pPr>
            <a:endParaRPr lang="en-US" sz="1800" dirty="0"/>
          </a:p>
          <a:p>
            <a:pPr marL="0" indent="0">
              <a:buNone/>
            </a:pPr>
            <a:endParaRPr lang="en-US" sz="1800" dirty="0"/>
          </a:p>
          <a:p>
            <a:pPr lvl="0"/>
            <a:endParaRPr lang="en-US" sz="1800" dirty="0"/>
          </a:p>
          <a:p>
            <a:pPr marL="0" indent="0">
              <a:buNone/>
            </a:pPr>
            <a:endParaRPr lang="en-US" sz="1800" dirty="0"/>
          </a:p>
        </p:txBody>
      </p:sp>
      <p:sp>
        <p:nvSpPr>
          <p:cNvPr id="13" name="Rectangle 12"/>
          <p:cNvSpPr/>
          <p:nvPr/>
        </p:nvSpPr>
        <p:spPr>
          <a:xfrm>
            <a:off x="495300" y="1752600"/>
            <a:ext cx="8153400" cy="5361724"/>
          </a:xfrm>
          <a:prstGeom prst="rect">
            <a:avLst/>
          </a:prstGeom>
        </p:spPr>
        <p:txBody>
          <a:bodyPr wrap="square">
            <a:spAutoFit/>
          </a:bodyPr>
          <a:lstStyle/>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National Center for Health Statistics, Centers for Disease Control and Prevention. (</a:t>
            </a:r>
            <a:r>
              <a:rPr lang="en-US" sz="1600" dirty="0" err="1">
                <a:solidFill>
                  <a:srgbClr val="004065"/>
                </a:solidFill>
                <a:ea typeface="Calibri" panose="020F0502020204030204" pitchFamily="34" charset="0"/>
                <a:cs typeface="Times New Roman" panose="02020603050405020304" pitchFamily="18" charset="0"/>
              </a:rPr>
              <a:t>n.d.</a:t>
            </a:r>
            <a:r>
              <a:rPr lang="en-US" sz="1600" dirty="0">
                <a:solidFill>
                  <a:srgbClr val="004065"/>
                </a:solidFill>
                <a:ea typeface="Calibri" panose="020F0502020204030204" pitchFamily="34" charset="0"/>
                <a:cs typeface="Times New Roman" panose="02020603050405020304" pitchFamily="18" charset="0"/>
              </a:rPr>
              <a:t>). </a:t>
            </a:r>
            <a:r>
              <a:rPr lang="en-US" sz="1600" i="1" dirty="0">
                <a:solidFill>
                  <a:srgbClr val="004065"/>
                </a:solidFill>
                <a:ea typeface="Calibri" panose="020F0502020204030204" pitchFamily="34" charset="0"/>
                <a:cs typeface="Times New Roman" panose="02020603050405020304" pitchFamily="18" charset="0"/>
              </a:rPr>
              <a:t>Summary health statistics: National Health Information Survey, 2015</a:t>
            </a:r>
            <a:r>
              <a:rPr lang="en-US" sz="1600" dirty="0">
                <a:solidFill>
                  <a:srgbClr val="004065"/>
                </a:solidFill>
                <a:ea typeface="Calibri" panose="020F0502020204030204" pitchFamily="34" charset="0"/>
                <a:cs typeface="Times New Roman" panose="02020603050405020304" pitchFamily="18" charset="0"/>
              </a:rPr>
              <a:t>. Retrieved from https://ftp.cdc.gov/pub/Health_Statistics/NCHS/NHIS/SHS/2015_SHS_Table_P-11.pdf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O’Keefe, E.B., Melzer, J.P. &amp; </a:t>
            </a:r>
            <a:r>
              <a:rPr lang="en-US" sz="1600" dirty="0" err="1">
                <a:solidFill>
                  <a:srgbClr val="004065"/>
                </a:solidFill>
                <a:ea typeface="Calibri" panose="020F0502020204030204" pitchFamily="34" charset="0"/>
                <a:cs typeface="Times New Roman" panose="02020603050405020304" pitchFamily="18" charset="0"/>
              </a:rPr>
              <a:t>Bethea</a:t>
            </a:r>
            <a:r>
              <a:rPr lang="en-US" sz="1600" dirty="0">
                <a:solidFill>
                  <a:srgbClr val="004065"/>
                </a:solidFill>
                <a:ea typeface="Calibri" panose="020F0502020204030204" pitchFamily="34" charset="0"/>
                <a:cs typeface="Times New Roman" panose="02020603050405020304" pitchFamily="18" charset="0"/>
              </a:rPr>
              <a:t>, T.N. (2015). Heath disparities and cancer: racial disparities in cancer mortality in the United States; 2000-2010. </a:t>
            </a:r>
            <a:r>
              <a:rPr lang="en-US" sz="1600" i="1" dirty="0">
                <a:solidFill>
                  <a:srgbClr val="004065"/>
                </a:solidFill>
                <a:ea typeface="Calibri" panose="020F0502020204030204" pitchFamily="34" charset="0"/>
                <a:cs typeface="Times New Roman" panose="02020603050405020304" pitchFamily="18" charset="0"/>
              </a:rPr>
              <a:t>Frontiers in Public Health, 3</a:t>
            </a:r>
            <a:r>
              <a:rPr lang="en-US" sz="1600" dirty="0">
                <a:solidFill>
                  <a:srgbClr val="004065"/>
                </a:solidFill>
                <a:ea typeface="Calibri" panose="020F0502020204030204" pitchFamily="34" charset="0"/>
                <a:cs typeface="Times New Roman" panose="02020603050405020304" pitchFamily="18" charset="0"/>
              </a:rPr>
              <a:t>, 1-15.</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Office of Minority Health, U.S. Department of Health and Human Services. (2016). 	</a:t>
            </a:r>
            <a:r>
              <a:rPr lang="en-US" sz="1600" i="1" dirty="0">
                <a:solidFill>
                  <a:srgbClr val="004065"/>
                </a:solidFill>
                <a:ea typeface="Calibri" panose="020F0502020204030204" pitchFamily="34" charset="0"/>
                <a:cs typeface="Times New Roman" panose="02020603050405020304" pitchFamily="18" charset="0"/>
              </a:rPr>
              <a:t>Obesity and African Americans</a:t>
            </a:r>
            <a:r>
              <a:rPr lang="en-US" sz="1600" dirty="0">
                <a:solidFill>
                  <a:srgbClr val="004065"/>
                </a:solidFill>
                <a:ea typeface="Calibri" panose="020F0502020204030204" pitchFamily="34" charset="0"/>
                <a:cs typeface="Times New Roman" panose="02020603050405020304" pitchFamily="18" charset="0"/>
              </a:rPr>
              <a:t>. Retrieved from https://minorityhealth.hhs.gov/omh/browse.aspx?lvl=4&amp;lvlid=25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Phipps, A.I., </a:t>
            </a:r>
            <a:r>
              <a:rPr lang="en-US" sz="1600" dirty="0" err="1">
                <a:solidFill>
                  <a:srgbClr val="004065"/>
                </a:solidFill>
                <a:ea typeface="Calibri" panose="020F0502020204030204" pitchFamily="34" charset="0"/>
                <a:cs typeface="Times New Roman" panose="02020603050405020304" pitchFamily="18" charset="0"/>
              </a:rPr>
              <a:t>Chlebowski</a:t>
            </a:r>
            <a:r>
              <a:rPr lang="en-US" sz="1600" dirty="0">
                <a:solidFill>
                  <a:srgbClr val="004065"/>
                </a:solidFill>
                <a:ea typeface="Calibri" panose="020F0502020204030204" pitchFamily="34" charset="0"/>
                <a:cs typeface="Times New Roman" panose="02020603050405020304" pitchFamily="18" charset="0"/>
              </a:rPr>
              <a:t>, R.T., Prentice, R., </a:t>
            </a:r>
            <a:r>
              <a:rPr lang="en-US" sz="1600" dirty="0" err="1">
                <a:solidFill>
                  <a:srgbClr val="004065"/>
                </a:solidFill>
                <a:ea typeface="Calibri" panose="020F0502020204030204" pitchFamily="34" charset="0"/>
                <a:cs typeface="Times New Roman" panose="02020603050405020304" pitchFamily="18" charset="0"/>
              </a:rPr>
              <a:t>McTiernan</a:t>
            </a:r>
            <a:r>
              <a:rPr lang="en-US" sz="1600" dirty="0">
                <a:solidFill>
                  <a:srgbClr val="004065"/>
                </a:solidFill>
                <a:ea typeface="Calibri" panose="020F0502020204030204" pitchFamily="34" charset="0"/>
                <a:cs typeface="Times New Roman" panose="02020603050405020304" pitchFamily="18" charset="0"/>
              </a:rPr>
              <a:t>, A., </a:t>
            </a:r>
            <a:r>
              <a:rPr lang="en-US" sz="1600" dirty="0" err="1">
                <a:solidFill>
                  <a:srgbClr val="004065"/>
                </a:solidFill>
                <a:ea typeface="Calibri" panose="020F0502020204030204" pitchFamily="34" charset="0"/>
                <a:cs typeface="Times New Roman" panose="02020603050405020304" pitchFamily="18" charset="0"/>
              </a:rPr>
              <a:t>Stefancik</a:t>
            </a:r>
            <a:r>
              <a:rPr lang="en-US" sz="1600" dirty="0">
                <a:solidFill>
                  <a:srgbClr val="004065"/>
                </a:solidFill>
                <a:ea typeface="Calibri" panose="020F0502020204030204" pitchFamily="34" charset="0"/>
                <a:cs typeface="Times New Roman" panose="02020603050405020304" pitchFamily="18" charset="0"/>
              </a:rPr>
              <a:t>, M.L., </a:t>
            </a:r>
            <a:r>
              <a:rPr lang="en-US" sz="1600" dirty="0" err="1">
                <a:solidFill>
                  <a:srgbClr val="004065"/>
                </a:solidFill>
                <a:ea typeface="Calibri" panose="020F0502020204030204" pitchFamily="34" charset="0"/>
                <a:cs typeface="Times New Roman" panose="02020603050405020304" pitchFamily="18" charset="0"/>
              </a:rPr>
              <a:t>Wactawski-Wende</a:t>
            </a:r>
            <a:r>
              <a:rPr lang="en-US" sz="1600" dirty="0">
                <a:solidFill>
                  <a:srgbClr val="004065"/>
                </a:solidFill>
                <a:ea typeface="Calibri" panose="020F0502020204030204" pitchFamily="34" charset="0"/>
                <a:cs typeface="Times New Roman" panose="02020603050405020304" pitchFamily="18" charset="0"/>
              </a:rPr>
              <a:t>, J., …Li, C.I. (2011). Body size, physical activity and risk of triple-negative and estrogen receptor-positive breast cancer. </a:t>
            </a:r>
            <a:r>
              <a:rPr lang="en-US" sz="1600" i="1" dirty="0">
                <a:solidFill>
                  <a:srgbClr val="004065"/>
                </a:solidFill>
                <a:ea typeface="Calibri" panose="020F0502020204030204" pitchFamily="34" charset="0"/>
                <a:cs typeface="Times New Roman" panose="02020603050405020304" pitchFamily="18" charset="0"/>
              </a:rPr>
              <a:t>Cancer 	Epidemiology, Biomarkers, &amp; Prevention, 20</a:t>
            </a:r>
            <a:r>
              <a:rPr lang="en-US" sz="1600" dirty="0">
                <a:solidFill>
                  <a:srgbClr val="004065"/>
                </a:solidFill>
                <a:ea typeface="Calibri" panose="020F0502020204030204" pitchFamily="34" charset="0"/>
                <a:cs typeface="Times New Roman" panose="02020603050405020304" pitchFamily="18" charset="0"/>
              </a:rPr>
              <a:t>(3), 454-63. </a:t>
            </a:r>
          </a:p>
          <a:p>
            <a:pPr marL="457200" indent="-457200" defTabSz="463550">
              <a:lnSpc>
                <a:spcPct val="107000"/>
              </a:lnSpc>
            </a:pPr>
            <a:r>
              <a:rPr lang="en-US" sz="1600" dirty="0" err="1">
                <a:solidFill>
                  <a:srgbClr val="004065"/>
                </a:solidFill>
                <a:ea typeface="Calibri" panose="020F0502020204030204" pitchFamily="34" charset="0"/>
                <a:cs typeface="Times New Roman" panose="02020603050405020304" pitchFamily="18" charset="0"/>
              </a:rPr>
              <a:t>Scheppers</a:t>
            </a:r>
            <a:r>
              <a:rPr lang="en-US" sz="1600" dirty="0">
                <a:solidFill>
                  <a:srgbClr val="004065"/>
                </a:solidFill>
                <a:ea typeface="Calibri" panose="020F0502020204030204" pitchFamily="34" charset="0"/>
                <a:cs typeface="Times New Roman" panose="02020603050405020304" pitchFamily="18" charset="0"/>
              </a:rPr>
              <a:t>, E., van </a:t>
            </a:r>
            <a:r>
              <a:rPr lang="en-US" sz="1600" dirty="0" err="1">
                <a:solidFill>
                  <a:srgbClr val="004065"/>
                </a:solidFill>
                <a:ea typeface="Calibri" panose="020F0502020204030204" pitchFamily="34" charset="0"/>
                <a:cs typeface="Times New Roman" panose="02020603050405020304" pitchFamily="18" charset="0"/>
              </a:rPr>
              <a:t>Dongen</a:t>
            </a:r>
            <a:r>
              <a:rPr lang="en-US" sz="1600" dirty="0">
                <a:solidFill>
                  <a:srgbClr val="004065"/>
                </a:solidFill>
                <a:ea typeface="Calibri" panose="020F0502020204030204" pitchFamily="34" charset="0"/>
                <a:cs typeface="Times New Roman" panose="02020603050405020304" pitchFamily="18" charset="0"/>
              </a:rPr>
              <a:t>, E., Dekker, J., </a:t>
            </a:r>
            <a:r>
              <a:rPr lang="en-US" sz="1600" dirty="0" err="1">
                <a:solidFill>
                  <a:srgbClr val="004065"/>
                </a:solidFill>
                <a:ea typeface="Calibri" panose="020F0502020204030204" pitchFamily="34" charset="0"/>
                <a:cs typeface="Times New Roman" panose="02020603050405020304" pitchFamily="18" charset="0"/>
              </a:rPr>
              <a:t>Geertzen</a:t>
            </a:r>
            <a:r>
              <a:rPr lang="en-US" sz="1600" dirty="0">
                <a:solidFill>
                  <a:srgbClr val="004065"/>
                </a:solidFill>
                <a:ea typeface="Calibri" panose="020F0502020204030204" pitchFamily="34" charset="0"/>
                <a:cs typeface="Times New Roman" panose="02020603050405020304" pitchFamily="18" charset="0"/>
              </a:rPr>
              <a:t>, J., &amp; Dekker, J. (2006). Potential barriers to the use of health services among ethnic minorities: A review. </a:t>
            </a:r>
            <a:r>
              <a:rPr lang="en-US" sz="1600" i="1" dirty="0">
                <a:solidFill>
                  <a:srgbClr val="004065"/>
                </a:solidFill>
                <a:ea typeface="Calibri" panose="020F0502020204030204" pitchFamily="34" charset="0"/>
                <a:cs typeface="Times New Roman" panose="02020603050405020304" pitchFamily="18" charset="0"/>
              </a:rPr>
              <a:t>Family Practice, 23</a:t>
            </a:r>
            <a:r>
              <a:rPr lang="en-US" sz="1600" dirty="0">
                <a:solidFill>
                  <a:srgbClr val="004065"/>
                </a:solidFill>
                <a:ea typeface="Calibri" panose="020F0502020204030204" pitchFamily="34" charset="0"/>
                <a:cs typeface="Times New Roman" panose="02020603050405020304" pitchFamily="18" charset="0"/>
              </a:rPr>
              <a:t>(3), 325-48.</a:t>
            </a:r>
            <a:r>
              <a:rPr lang="en-US" sz="1600" b="1" dirty="0">
                <a:solidFill>
                  <a:srgbClr val="004065"/>
                </a:solidFill>
                <a:ea typeface="Calibri" panose="020F0502020204030204" pitchFamily="34" charset="0"/>
                <a:cs typeface="Times New Roman" panose="02020603050405020304" pitchFamily="18" charset="0"/>
              </a:rPr>
              <a:t> </a:t>
            </a:r>
            <a:endParaRPr lang="en-US" sz="1600" dirty="0">
              <a:solidFill>
                <a:srgbClr val="004065"/>
              </a:solidFill>
              <a:ea typeface="Calibri" panose="020F0502020204030204" pitchFamily="34" charset="0"/>
              <a:cs typeface="Times New Roman" panose="02020603050405020304" pitchFamily="18" charset="0"/>
            </a:endParaRPr>
          </a:p>
          <a:p>
            <a:pPr marL="457200" indent="-457200" defTabSz="463550">
              <a:lnSpc>
                <a:spcPct val="107000"/>
              </a:lnSpc>
            </a:pPr>
            <a:endParaRPr lang="en-US" sz="1600" dirty="0">
              <a:solidFill>
                <a:srgbClr val="004065"/>
              </a:solidFill>
              <a:ea typeface="Calibri" panose="020F0502020204030204" pitchFamily="34" charset="0"/>
              <a:cs typeface="Times New Roman" panose="02020603050405020304" pitchFamily="18" charset="0"/>
            </a:endParaRPr>
          </a:p>
          <a:p>
            <a:pPr marL="457200" indent="-457200" defTabSz="463550">
              <a:lnSpc>
                <a:spcPct val="107000"/>
              </a:lnSpc>
            </a:pPr>
            <a:endParaRPr lang="en-US" sz="1600" dirty="0">
              <a:solidFill>
                <a:srgbClr val="00406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82947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3293"/>
            <a:ext cx="8229600" cy="4416507"/>
          </a:xfrm>
        </p:spPr>
        <p:txBody>
          <a:bodyPr>
            <a:noAutofit/>
          </a:bodyPr>
          <a:lstStyle/>
          <a:p>
            <a:pPr marL="0" indent="0">
              <a:buNone/>
            </a:pPr>
            <a:endParaRPr lang="en-US" sz="1800" dirty="0"/>
          </a:p>
          <a:p>
            <a:pPr lvl="0"/>
            <a:endParaRPr lang="en-US" sz="1800" dirty="0"/>
          </a:p>
          <a:p>
            <a:endParaRPr lang="en-US" sz="1800" dirty="0"/>
          </a:p>
        </p:txBody>
      </p:sp>
      <p:sp>
        <p:nvSpPr>
          <p:cNvPr id="13" name="Rectangle 12"/>
          <p:cNvSpPr/>
          <p:nvPr/>
        </p:nvSpPr>
        <p:spPr>
          <a:xfrm>
            <a:off x="609600" y="1676400"/>
            <a:ext cx="7924800" cy="4834785"/>
          </a:xfrm>
          <a:prstGeom prst="rect">
            <a:avLst/>
          </a:prstGeom>
        </p:spPr>
        <p:txBody>
          <a:bodyPr wrap="square">
            <a:spAutoFit/>
          </a:bodyPr>
          <a:lstStyle/>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Shen, M.J., Peterson, E.B., Costas-</a:t>
            </a:r>
            <a:r>
              <a:rPr lang="en-US" sz="1600" dirty="0" err="1">
                <a:solidFill>
                  <a:srgbClr val="004065"/>
                </a:solidFill>
                <a:ea typeface="Calibri" panose="020F0502020204030204" pitchFamily="34" charset="0"/>
                <a:cs typeface="Times New Roman" panose="02020603050405020304" pitchFamily="18" charset="0"/>
              </a:rPr>
              <a:t>Muñiz</a:t>
            </a:r>
            <a:r>
              <a:rPr lang="en-US" sz="1600" dirty="0">
                <a:solidFill>
                  <a:srgbClr val="004065"/>
                </a:solidFill>
                <a:ea typeface="Calibri" panose="020F0502020204030204" pitchFamily="34" charset="0"/>
                <a:cs typeface="Times New Roman" panose="02020603050405020304" pitchFamily="18" charset="0"/>
              </a:rPr>
              <a:t>, R., Hernandez, M.H., Jewell, S.T., </a:t>
            </a:r>
            <a:r>
              <a:rPr lang="en-US" sz="1600" dirty="0" err="1">
                <a:solidFill>
                  <a:srgbClr val="004065"/>
                </a:solidFill>
                <a:ea typeface="Calibri" panose="020F0502020204030204" pitchFamily="34" charset="0"/>
                <a:cs typeface="Times New Roman" panose="02020603050405020304" pitchFamily="18" charset="0"/>
              </a:rPr>
              <a:t>Matsoukas</a:t>
            </a:r>
            <a:r>
              <a:rPr lang="en-US" sz="1600" dirty="0">
                <a:solidFill>
                  <a:srgbClr val="004065"/>
                </a:solidFill>
                <a:ea typeface="Calibri" panose="020F0502020204030204" pitchFamily="34" charset="0"/>
                <a:cs typeface="Times New Roman" panose="02020603050405020304" pitchFamily="18" charset="0"/>
              </a:rPr>
              <a:t>, K., &amp; </a:t>
            </a:r>
            <a:r>
              <a:rPr lang="en-US" sz="1600" dirty="0" err="1">
                <a:solidFill>
                  <a:srgbClr val="004065"/>
                </a:solidFill>
                <a:ea typeface="Calibri" panose="020F0502020204030204" pitchFamily="34" charset="0"/>
                <a:cs typeface="Times New Roman" panose="02020603050405020304" pitchFamily="18" charset="0"/>
              </a:rPr>
              <a:t>Bylund</a:t>
            </a:r>
            <a:r>
              <a:rPr lang="en-US" sz="1600" dirty="0">
                <a:solidFill>
                  <a:srgbClr val="004065"/>
                </a:solidFill>
                <a:ea typeface="Calibri" panose="020F0502020204030204" pitchFamily="34" charset="0"/>
                <a:cs typeface="Times New Roman" panose="02020603050405020304" pitchFamily="18" charset="0"/>
              </a:rPr>
              <a:t>, C.L. (2017). The effects of race and racial concordance on patient-physician communication: A systematic review of the 	literature. </a:t>
            </a:r>
            <a:r>
              <a:rPr lang="en-US" sz="1600" i="1" dirty="0">
                <a:solidFill>
                  <a:srgbClr val="004065"/>
                </a:solidFill>
                <a:ea typeface="Calibri" panose="020F0502020204030204" pitchFamily="34" charset="0"/>
                <a:cs typeface="Times New Roman" panose="02020603050405020304" pitchFamily="18" charset="0"/>
              </a:rPr>
              <a:t>Journal of Racial and Ethnic Health Disparities, </a:t>
            </a:r>
            <a:r>
              <a:rPr lang="en-US" sz="1600" dirty="0">
                <a:solidFill>
                  <a:srgbClr val="004065"/>
                </a:solidFill>
                <a:ea typeface="Calibri" panose="020F0502020204030204" pitchFamily="34" charset="0"/>
                <a:cs typeface="Times New Roman" panose="02020603050405020304" pitchFamily="18" charset="0"/>
              </a:rPr>
              <a:t>[electronic publication].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Sheppard, V.B., Mays, D., </a:t>
            </a:r>
            <a:r>
              <a:rPr lang="en-US" sz="1600" dirty="0" err="1">
                <a:solidFill>
                  <a:srgbClr val="004065"/>
                </a:solidFill>
                <a:ea typeface="Calibri" panose="020F0502020204030204" pitchFamily="34" charset="0"/>
                <a:cs typeface="Times New Roman" panose="02020603050405020304" pitchFamily="18" charset="0"/>
              </a:rPr>
              <a:t>LaVeist</a:t>
            </a:r>
            <a:r>
              <a:rPr lang="en-US" sz="1600" dirty="0">
                <a:solidFill>
                  <a:srgbClr val="004065"/>
                </a:solidFill>
                <a:ea typeface="Calibri" panose="020F0502020204030204" pitchFamily="34" charset="0"/>
                <a:cs typeface="Times New Roman" panose="02020603050405020304" pitchFamily="18" charset="0"/>
              </a:rPr>
              <a:t>, T.A., &amp; </a:t>
            </a:r>
            <a:r>
              <a:rPr lang="en-US" sz="1600" dirty="0" err="1">
                <a:solidFill>
                  <a:srgbClr val="004065"/>
                </a:solidFill>
                <a:ea typeface="Calibri" panose="020F0502020204030204" pitchFamily="34" charset="0"/>
                <a:cs typeface="Times New Roman" panose="02020603050405020304" pitchFamily="18" charset="0"/>
              </a:rPr>
              <a:t>Tercyak</a:t>
            </a:r>
            <a:r>
              <a:rPr lang="en-US" sz="1600" dirty="0">
                <a:solidFill>
                  <a:srgbClr val="004065"/>
                </a:solidFill>
                <a:ea typeface="Calibri" panose="020F0502020204030204" pitchFamily="34" charset="0"/>
                <a:cs typeface="Times New Roman" panose="02020603050405020304" pitchFamily="18" charset="0"/>
              </a:rPr>
              <a:t>, K.P. (2013). Medical mistrust and self-efficacy influence black women’s level of engagement in BRCA1/2 genetic counseling and testing. </a:t>
            </a:r>
            <a:r>
              <a:rPr lang="en-US" sz="1600" i="1" dirty="0">
                <a:solidFill>
                  <a:srgbClr val="004065"/>
                </a:solidFill>
                <a:ea typeface="Calibri" panose="020F0502020204030204" pitchFamily="34" charset="0"/>
                <a:cs typeface="Times New Roman" panose="02020603050405020304" pitchFamily="18" charset="0"/>
              </a:rPr>
              <a:t>Journal of the National Medical Association, 105</a:t>
            </a:r>
            <a:r>
              <a:rPr lang="en-US" sz="1600" dirty="0">
                <a:solidFill>
                  <a:srgbClr val="004065"/>
                </a:solidFill>
                <a:ea typeface="Calibri" panose="020F0502020204030204" pitchFamily="34" charset="0"/>
                <a:cs typeface="Times New Roman" panose="02020603050405020304" pitchFamily="18" charset="0"/>
              </a:rPr>
              <a:t>(1), 17-	22.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Sisters Network Inc.. (</a:t>
            </a:r>
            <a:r>
              <a:rPr lang="en-US" sz="1600" dirty="0" err="1">
                <a:solidFill>
                  <a:srgbClr val="004065"/>
                </a:solidFill>
                <a:ea typeface="Calibri" panose="020F0502020204030204" pitchFamily="34" charset="0"/>
                <a:cs typeface="Times New Roman" panose="02020603050405020304" pitchFamily="18" charset="0"/>
              </a:rPr>
              <a:t>n.d.</a:t>
            </a:r>
            <a:r>
              <a:rPr lang="en-US" sz="1600" dirty="0">
                <a:solidFill>
                  <a:srgbClr val="004065"/>
                </a:solidFill>
                <a:ea typeface="Calibri" panose="020F0502020204030204" pitchFamily="34" charset="0"/>
                <a:cs typeface="Times New Roman" panose="02020603050405020304" pitchFamily="18" charset="0"/>
              </a:rPr>
              <a:t>) </a:t>
            </a:r>
            <a:r>
              <a:rPr lang="en-US" sz="1600" i="1" dirty="0">
                <a:solidFill>
                  <a:srgbClr val="004065"/>
                </a:solidFill>
                <a:ea typeface="Calibri" panose="020F0502020204030204" pitchFamily="34" charset="0"/>
                <a:cs typeface="Times New Roman" panose="02020603050405020304" pitchFamily="18" charset="0"/>
              </a:rPr>
              <a:t>Sisters Network mission. </a:t>
            </a:r>
            <a:r>
              <a:rPr lang="en-US" sz="1600" dirty="0">
                <a:solidFill>
                  <a:srgbClr val="004065"/>
                </a:solidFill>
                <a:ea typeface="Calibri" panose="020F0502020204030204" pitchFamily="34" charset="0"/>
                <a:cs typeface="Times New Roman" panose="02020603050405020304" pitchFamily="18" charset="0"/>
              </a:rPr>
              <a:t>Retrieved from 	http://www.sistersnetworkinc.org/mission.html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Stein, K.D., </a:t>
            </a:r>
            <a:r>
              <a:rPr lang="en-US" sz="1600" dirty="0" err="1">
                <a:solidFill>
                  <a:srgbClr val="004065"/>
                </a:solidFill>
                <a:ea typeface="Calibri" panose="020F0502020204030204" pitchFamily="34" charset="0"/>
                <a:cs typeface="Times New Roman" panose="02020603050405020304" pitchFamily="18" charset="0"/>
              </a:rPr>
              <a:t>Alcaraz</a:t>
            </a:r>
            <a:r>
              <a:rPr lang="en-US" sz="1600" dirty="0">
                <a:solidFill>
                  <a:srgbClr val="004065"/>
                </a:solidFill>
                <a:ea typeface="Calibri" panose="020F0502020204030204" pitchFamily="34" charset="0"/>
                <a:cs typeface="Times New Roman" panose="02020603050405020304" pitchFamily="18" charset="0"/>
              </a:rPr>
              <a:t>, K.I., Kamson, C., Fallon, E.A., &amp; Smith, T.G. (2016). Sociodemographic inequalities in barriers to cancer pain management: A report from the American Cancer Society’s Study of Cancer Survivors-II (SCS-II). </a:t>
            </a:r>
            <a:r>
              <a:rPr lang="en-US" sz="1600" i="1" dirty="0" err="1">
                <a:solidFill>
                  <a:srgbClr val="004065"/>
                </a:solidFill>
                <a:ea typeface="Calibri" panose="020F0502020204030204" pitchFamily="34" charset="0"/>
                <a:cs typeface="Times New Roman" panose="02020603050405020304" pitchFamily="18" charset="0"/>
              </a:rPr>
              <a:t>Psychooncology</a:t>
            </a:r>
            <a:r>
              <a:rPr lang="en-US" sz="1600" i="1" dirty="0">
                <a:solidFill>
                  <a:srgbClr val="004065"/>
                </a:solidFill>
                <a:ea typeface="Calibri" panose="020F0502020204030204" pitchFamily="34" charset="0"/>
                <a:cs typeface="Times New Roman" panose="02020603050405020304" pitchFamily="18" charset="0"/>
              </a:rPr>
              <a:t>, 25</a:t>
            </a:r>
            <a:r>
              <a:rPr lang="en-US" sz="1600" dirty="0">
                <a:solidFill>
                  <a:srgbClr val="004065"/>
                </a:solidFill>
                <a:ea typeface="Calibri" panose="020F0502020204030204" pitchFamily="34" charset="0"/>
                <a:cs typeface="Times New Roman" panose="02020603050405020304" pitchFamily="18" charset="0"/>
              </a:rPr>
              <a:t>(10), 1212-21. </a:t>
            </a:r>
          </a:p>
          <a:p>
            <a:pPr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Susan G. Komen. (2017). </a:t>
            </a:r>
            <a:r>
              <a:rPr lang="en-US" sz="1600" i="1" dirty="0">
                <a:solidFill>
                  <a:srgbClr val="004065"/>
                </a:solidFill>
                <a:ea typeface="Calibri" panose="020F0502020204030204" pitchFamily="34" charset="0"/>
                <a:cs typeface="Times New Roman" panose="02020603050405020304" pitchFamily="18" charset="0"/>
              </a:rPr>
              <a:t>Facts for life: Triple negative breast cancer. </a:t>
            </a:r>
            <a:r>
              <a:rPr lang="en-US" sz="1600" dirty="0">
                <a:solidFill>
                  <a:srgbClr val="004065"/>
                </a:solidFill>
                <a:ea typeface="Calibri" panose="020F0502020204030204" pitchFamily="34" charset="0"/>
                <a:cs typeface="Times New Roman" panose="02020603050405020304" pitchFamily="18" charset="0"/>
              </a:rPr>
              <a:t>Retrieved from 	https://ww5.komen.org/uploadedFiles/_Komen/Content/About_Breast_Cancer/To	</a:t>
            </a:r>
            <a:r>
              <a:rPr lang="en-US" sz="1600" dirty="0" err="1">
                <a:solidFill>
                  <a:srgbClr val="004065"/>
                </a:solidFill>
                <a:ea typeface="Calibri" panose="020F0502020204030204" pitchFamily="34" charset="0"/>
                <a:cs typeface="Times New Roman" panose="02020603050405020304" pitchFamily="18" charset="0"/>
              </a:rPr>
              <a:t>ols_and_Resources</a:t>
            </a:r>
            <a:r>
              <a:rPr lang="en-US" sz="1600" dirty="0">
                <a:solidFill>
                  <a:srgbClr val="004065"/>
                </a:solidFill>
                <a:ea typeface="Calibri" panose="020F0502020204030204" pitchFamily="34" charset="0"/>
                <a:cs typeface="Times New Roman" panose="02020603050405020304" pitchFamily="18" charset="0"/>
              </a:rPr>
              <a:t>/</a:t>
            </a:r>
            <a:r>
              <a:rPr lang="en-US" sz="1600" dirty="0" err="1">
                <a:solidFill>
                  <a:srgbClr val="004065"/>
                </a:solidFill>
                <a:ea typeface="Calibri" panose="020F0502020204030204" pitchFamily="34" charset="0"/>
                <a:cs typeface="Times New Roman" panose="02020603050405020304" pitchFamily="18" charset="0"/>
              </a:rPr>
              <a:t>Fact_Sheets_and_Breast_Self_Awareness_Cards</a:t>
            </a:r>
            <a:r>
              <a:rPr lang="en-US" sz="1600" dirty="0">
                <a:solidFill>
                  <a:srgbClr val="004065"/>
                </a:solidFill>
                <a:ea typeface="Calibri" panose="020F0502020204030204" pitchFamily="34" charset="0"/>
                <a:cs typeface="Times New Roman" panose="02020603050405020304" pitchFamily="18" charset="0"/>
              </a:rPr>
              <a:t>/Triple%2	0Negative%20Breast%20Cancer.pdf </a:t>
            </a:r>
          </a:p>
        </p:txBody>
      </p:sp>
    </p:spTree>
    <p:extLst>
      <p:ext uri="{BB962C8B-B14F-4D97-AF65-F5344CB8AC3E}">
        <p14:creationId xmlns:p14="http://schemas.microsoft.com/office/powerpoint/2010/main" val="2636586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3293"/>
            <a:ext cx="8229600" cy="4416507"/>
          </a:xfrm>
        </p:spPr>
        <p:txBody>
          <a:bodyPr>
            <a:noAutofit/>
          </a:bodyPr>
          <a:lstStyle/>
          <a:p>
            <a:pPr marL="0" indent="0">
              <a:buNone/>
            </a:pPr>
            <a:endParaRPr lang="en-US" sz="1800" dirty="0"/>
          </a:p>
          <a:p>
            <a:pPr lvl="0"/>
            <a:endParaRPr lang="en-US" sz="1800" dirty="0"/>
          </a:p>
          <a:p>
            <a:endParaRPr lang="en-US" sz="1800" dirty="0"/>
          </a:p>
        </p:txBody>
      </p:sp>
      <p:sp>
        <p:nvSpPr>
          <p:cNvPr id="13" name="Rectangle 12"/>
          <p:cNvSpPr/>
          <p:nvPr/>
        </p:nvSpPr>
        <p:spPr>
          <a:xfrm>
            <a:off x="609600" y="1676400"/>
            <a:ext cx="7924800" cy="2134239"/>
          </a:xfrm>
          <a:prstGeom prst="rect">
            <a:avLst/>
          </a:prstGeom>
        </p:spPr>
        <p:txBody>
          <a:bodyPr wrap="square">
            <a:spAutoFit/>
          </a:bodyPr>
          <a:lstStyle/>
          <a:p>
            <a:pPr marL="457200" indent="-457200" defTabSz="463550">
              <a:lnSpc>
                <a:spcPct val="107000"/>
              </a:lnSpc>
            </a:pPr>
            <a:r>
              <a:rPr lang="en-US" sz="1600">
                <a:solidFill>
                  <a:srgbClr val="004065"/>
                </a:solidFill>
                <a:ea typeface="Calibri" panose="020F0502020204030204" pitchFamily="34" charset="0"/>
                <a:cs typeface="Times New Roman" panose="02020603050405020304" pitchFamily="18" charset="0"/>
              </a:rPr>
              <a:t>Taylor</a:t>
            </a:r>
            <a:r>
              <a:rPr lang="en-US" sz="1600" dirty="0">
                <a:solidFill>
                  <a:srgbClr val="004065"/>
                </a:solidFill>
                <a:ea typeface="Calibri" panose="020F0502020204030204" pitchFamily="34" charset="0"/>
                <a:cs typeface="Times New Roman" panose="02020603050405020304" pitchFamily="18" charset="0"/>
              </a:rPr>
              <a:t>, T.R., Williams, C.D., </a:t>
            </a:r>
            <a:r>
              <a:rPr lang="en-US" sz="1600" dirty="0" err="1">
                <a:solidFill>
                  <a:srgbClr val="004065"/>
                </a:solidFill>
                <a:ea typeface="Calibri" panose="020F0502020204030204" pitchFamily="34" charset="0"/>
                <a:cs typeface="Times New Roman" panose="02020603050405020304" pitchFamily="18" charset="0"/>
              </a:rPr>
              <a:t>Makambi</a:t>
            </a:r>
            <a:r>
              <a:rPr lang="en-US" sz="1600" dirty="0">
                <a:solidFill>
                  <a:srgbClr val="004065"/>
                </a:solidFill>
                <a:ea typeface="Calibri" panose="020F0502020204030204" pitchFamily="34" charset="0"/>
                <a:cs typeface="Times New Roman" panose="02020603050405020304" pitchFamily="18" charset="0"/>
              </a:rPr>
              <a:t>, K.H., Mouton, C., Harrell, J.P., Cozier, Y., …Adams-Campbell, L.L. (2007). Racial discrimination and breast cancer 	incidence in U.S. Black women: The Black Women’s Health Study. </a:t>
            </a:r>
            <a:r>
              <a:rPr lang="en-US" sz="1600" i="1" dirty="0">
                <a:solidFill>
                  <a:srgbClr val="004065"/>
                </a:solidFill>
                <a:ea typeface="Calibri" panose="020F0502020204030204" pitchFamily="34" charset="0"/>
                <a:cs typeface="Times New Roman" panose="02020603050405020304" pitchFamily="18" charset="0"/>
              </a:rPr>
              <a:t>American Journal of Epidemiology, 166</a:t>
            </a:r>
            <a:r>
              <a:rPr lang="en-US" sz="1600" dirty="0">
                <a:solidFill>
                  <a:srgbClr val="004065"/>
                </a:solidFill>
                <a:ea typeface="Calibri" panose="020F0502020204030204" pitchFamily="34" charset="0"/>
                <a:cs typeface="Times New Roman" panose="02020603050405020304" pitchFamily="18" charset="0"/>
              </a:rPr>
              <a:t>(1), 46-54. </a:t>
            </a:r>
          </a:p>
          <a:p>
            <a:pPr marL="457200" indent="-457200" defTabSz="463550">
              <a:lnSpc>
                <a:spcPct val="107000"/>
              </a:lnSpc>
            </a:pPr>
            <a:r>
              <a:rPr lang="en-US" sz="1600" dirty="0">
                <a:solidFill>
                  <a:srgbClr val="004065"/>
                </a:solidFill>
                <a:ea typeface="Calibri" panose="020F0502020204030204" pitchFamily="34" charset="0"/>
                <a:cs typeface="Times New Roman" panose="02020603050405020304" pitchFamily="18" charset="0"/>
              </a:rPr>
              <a:t>Wenzel, J., Jones, R.A., </a:t>
            </a:r>
            <a:r>
              <a:rPr lang="en-US" sz="1600" dirty="0" err="1">
                <a:solidFill>
                  <a:srgbClr val="004065"/>
                </a:solidFill>
                <a:ea typeface="Calibri" panose="020F0502020204030204" pitchFamily="34" charset="0"/>
                <a:cs typeface="Times New Roman" panose="02020603050405020304" pitchFamily="18" charset="0"/>
              </a:rPr>
              <a:t>Klimmek</a:t>
            </a:r>
            <a:r>
              <a:rPr lang="en-US" sz="1600" dirty="0">
                <a:solidFill>
                  <a:srgbClr val="004065"/>
                </a:solidFill>
                <a:ea typeface="Calibri" panose="020F0502020204030204" pitchFamily="34" charset="0"/>
                <a:cs typeface="Times New Roman" panose="02020603050405020304" pitchFamily="18" charset="0"/>
              </a:rPr>
              <a:t>, R., </a:t>
            </a:r>
            <a:r>
              <a:rPr lang="en-US" sz="1600" dirty="0" err="1">
                <a:solidFill>
                  <a:srgbClr val="004065"/>
                </a:solidFill>
                <a:ea typeface="Calibri" panose="020F0502020204030204" pitchFamily="34" charset="0"/>
                <a:cs typeface="Times New Roman" panose="02020603050405020304" pitchFamily="18" charset="0"/>
              </a:rPr>
              <a:t>Krumm</a:t>
            </a:r>
            <a:r>
              <a:rPr lang="en-US" sz="1600" dirty="0">
                <a:solidFill>
                  <a:srgbClr val="004065"/>
                </a:solidFill>
                <a:ea typeface="Calibri" panose="020F0502020204030204" pitchFamily="34" charset="0"/>
                <a:cs typeface="Times New Roman" panose="02020603050405020304" pitchFamily="18" charset="0"/>
              </a:rPr>
              <a:t>, S., Darrell, L.P., Song, D., … Ford, 	J.G. (2012). Cancer support and resource needs among African American older adults. </a:t>
            </a:r>
            <a:r>
              <a:rPr lang="en-US" sz="1600" i="1" dirty="0">
                <a:solidFill>
                  <a:srgbClr val="004065"/>
                </a:solidFill>
                <a:ea typeface="Calibri" panose="020F0502020204030204" pitchFamily="34" charset="0"/>
                <a:cs typeface="Times New Roman" panose="02020603050405020304" pitchFamily="18" charset="0"/>
              </a:rPr>
              <a:t>Clinical Journal of Oncology Nursing, 16</a:t>
            </a:r>
            <a:r>
              <a:rPr lang="en-US" sz="1600" dirty="0">
                <a:solidFill>
                  <a:srgbClr val="004065"/>
                </a:solidFill>
                <a:ea typeface="Calibri" panose="020F0502020204030204" pitchFamily="34" charset="0"/>
                <a:cs typeface="Times New Roman" panose="02020603050405020304" pitchFamily="18" charset="0"/>
              </a:rPr>
              <a:t>(4), 372-7.</a:t>
            </a:r>
          </a:p>
          <a:p>
            <a:pPr marL="457200" indent="-457200" defTabSz="463550">
              <a:lnSpc>
                <a:spcPct val="107000"/>
              </a:lnSpc>
            </a:pPr>
            <a:endParaRPr lang="en-US" sz="1200" dirty="0">
              <a:solidFill>
                <a:srgbClr val="00406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2252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sz="2400" b="1" dirty="0">
                <a:solidFill>
                  <a:schemeClr val="bg1"/>
                </a:solidFill>
              </a:rPr>
              <a:t>Lesson 3.4: </a:t>
            </a:r>
            <a:r>
              <a:rPr lang="en-US" altLang="en-US" sz="2400" dirty="0">
                <a:solidFill>
                  <a:schemeClr val="bg1"/>
                </a:solidFill>
              </a:rPr>
              <a:t>Spotlight on Inequities Among  Latino Individuals</a:t>
            </a:r>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sz="3300" dirty="0"/>
              <a:t>Together, Equitable, Accessible, Meaningful (TEAM)</a:t>
            </a:r>
          </a:p>
        </p:txBody>
      </p:sp>
    </p:spTree>
    <p:extLst>
      <p:ext uri="{BB962C8B-B14F-4D97-AF65-F5344CB8AC3E}">
        <p14:creationId xmlns:p14="http://schemas.microsoft.com/office/powerpoint/2010/main" val="1978673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762000"/>
            <a:ext cx="8057058" cy="990599"/>
          </a:xfrm>
        </p:spPr>
        <p:txBody>
          <a:bodyPr>
            <a:noAutofit/>
          </a:bodyPr>
          <a:lstStyle/>
          <a:p>
            <a:r>
              <a:rPr lang="en-US" sz="3200" dirty="0">
                <a:solidFill>
                  <a:srgbClr val="004065"/>
                </a:solidFill>
              </a:rPr>
              <a:t>Community-Based Participatory Research</a:t>
            </a:r>
          </a:p>
        </p:txBody>
      </p:sp>
      <p:sp>
        <p:nvSpPr>
          <p:cNvPr id="10" name="Rounded Rectangle 9"/>
          <p:cNvSpPr/>
          <p:nvPr/>
        </p:nvSpPr>
        <p:spPr>
          <a:xfrm>
            <a:off x="609600" y="1981199"/>
            <a:ext cx="7620000" cy="4191001"/>
          </a:xfrm>
          <a:prstGeom prst="roundRect">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4065"/>
                </a:solidFill>
              </a:rPr>
              <a:t>A "collaborative approach to research </a:t>
            </a:r>
          </a:p>
          <a:p>
            <a:r>
              <a:rPr lang="en-US" sz="2600" dirty="0">
                <a:solidFill>
                  <a:srgbClr val="004065"/>
                </a:solidFill>
              </a:rPr>
              <a:t>that </a:t>
            </a:r>
            <a:r>
              <a:rPr lang="en-US" sz="2600" b="1" dirty="0">
                <a:solidFill>
                  <a:srgbClr val="004065"/>
                </a:solidFill>
              </a:rPr>
              <a:t>equitably involves all partners in </a:t>
            </a:r>
          </a:p>
          <a:p>
            <a:r>
              <a:rPr lang="en-US" sz="2600" b="1" dirty="0">
                <a:solidFill>
                  <a:srgbClr val="004065"/>
                </a:solidFill>
              </a:rPr>
              <a:t>the research process </a:t>
            </a:r>
            <a:r>
              <a:rPr lang="en-US" sz="2600" dirty="0">
                <a:solidFill>
                  <a:srgbClr val="004065"/>
                </a:solidFill>
              </a:rPr>
              <a:t>and recognizes </a:t>
            </a:r>
          </a:p>
          <a:p>
            <a:r>
              <a:rPr lang="en-US" sz="2600" dirty="0">
                <a:solidFill>
                  <a:srgbClr val="004065"/>
                </a:solidFill>
              </a:rPr>
              <a:t>the unique strengths that each brings. </a:t>
            </a:r>
          </a:p>
          <a:p>
            <a:endParaRPr lang="en-US" sz="2600" dirty="0">
              <a:solidFill>
                <a:srgbClr val="004065"/>
              </a:solidFill>
            </a:endParaRPr>
          </a:p>
          <a:p>
            <a:r>
              <a:rPr lang="en-US" sz="2600" dirty="0">
                <a:solidFill>
                  <a:srgbClr val="004065"/>
                </a:solidFill>
              </a:rPr>
              <a:t>CBPR begins with a research topic of importance to the community and has the aim of combining knowledge with action and achieving social change to improve health outcomes and eliminate health disparities."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600200"/>
            <a:ext cx="1993142" cy="1905000"/>
          </a:xfrm>
          <a:prstGeom prst="roundRect">
            <a:avLst/>
          </a:prstGeom>
          <a:ln w="38100">
            <a:solidFill>
              <a:srgbClr val="0096D6"/>
            </a:solidFill>
          </a:ln>
        </p:spPr>
      </p:pic>
      <p:sp>
        <p:nvSpPr>
          <p:cNvPr id="6" name="Text Placeholder 3"/>
          <p:cNvSpPr>
            <a:spLocks noGrp="1"/>
          </p:cNvSpPr>
          <p:nvPr>
            <p:ph type="body" sz="quarter" idx="10"/>
          </p:nvPr>
        </p:nvSpPr>
        <p:spPr>
          <a:xfrm>
            <a:off x="427776" y="6248400"/>
            <a:ext cx="2544023" cy="381000"/>
          </a:xfrm>
        </p:spPr>
        <p:txBody>
          <a:bodyPr/>
          <a:lstStyle/>
          <a:p>
            <a:r>
              <a:rPr lang="en-US" sz="1000" i="0" dirty="0" err="1">
                <a:solidFill>
                  <a:schemeClr val="bg1">
                    <a:lumMod val="50000"/>
                  </a:schemeClr>
                </a:solidFill>
              </a:rPr>
              <a:t>Faridi</a:t>
            </a:r>
            <a:r>
              <a:rPr lang="en-US" sz="1000" i="0" dirty="0">
                <a:solidFill>
                  <a:schemeClr val="bg1">
                    <a:lumMod val="50000"/>
                  </a:schemeClr>
                </a:solidFill>
              </a:rPr>
              <a:t>, </a:t>
            </a:r>
            <a:r>
              <a:rPr lang="en-US" sz="1000" i="0" dirty="0" err="1">
                <a:solidFill>
                  <a:schemeClr val="bg1">
                    <a:lumMod val="50000"/>
                  </a:schemeClr>
                </a:solidFill>
              </a:rPr>
              <a:t>Grunbaum</a:t>
            </a:r>
            <a:r>
              <a:rPr lang="en-US" sz="1000" i="0" dirty="0">
                <a:solidFill>
                  <a:schemeClr val="bg1">
                    <a:lumMod val="50000"/>
                  </a:schemeClr>
                </a:solidFill>
              </a:rPr>
              <a:t>, Gray, Franks, &amp; </a:t>
            </a:r>
            <a:r>
              <a:rPr lang="en-US" sz="1000" i="0" dirty="0" err="1">
                <a:solidFill>
                  <a:schemeClr val="bg1">
                    <a:lumMod val="50000"/>
                  </a:schemeClr>
                </a:solidFill>
              </a:rPr>
              <a:t>Simoes</a:t>
            </a:r>
            <a:r>
              <a:rPr lang="en-US" sz="1000" i="0" dirty="0">
                <a:solidFill>
                  <a:schemeClr val="bg1">
                    <a:lumMod val="50000"/>
                  </a:schemeClr>
                </a:solidFill>
              </a:rPr>
              <a:t>, 2007.</a:t>
            </a:r>
          </a:p>
        </p:txBody>
      </p:sp>
    </p:spTree>
    <p:extLst>
      <p:ext uri="{BB962C8B-B14F-4D97-AF65-F5344CB8AC3E}">
        <p14:creationId xmlns:p14="http://schemas.microsoft.com/office/powerpoint/2010/main" val="13560368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457200" y="1905001"/>
            <a:ext cx="8229600" cy="4343399"/>
          </a:xfrm>
        </p:spPr>
        <p:txBody>
          <a:bodyPr>
            <a:normAutofit fontScale="775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dirty="0">
                <a:solidFill>
                  <a:srgbClr val="1C4E67"/>
                </a:solidFill>
              </a:rPr>
              <a:t>Deborah Parra-Medina, PhD, MPH</a:t>
            </a:r>
            <a:r>
              <a:rPr lang="en-US" dirty="0">
                <a:solidFill>
                  <a:srgbClr val="1C4E67"/>
                </a:solidFill>
              </a:rPr>
              <a:t>,</a:t>
            </a:r>
            <a:r>
              <a:rPr lang="en-US" b="1" dirty="0">
                <a:solidFill>
                  <a:srgbClr val="1C4E67"/>
                </a:solidFill>
              </a:rPr>
              <a:t> </a:t>
            </a:r>
            <a:r>
              <a:rPr lang="en-US" dirty="0">
                <a:solidFill>
                  <a:srgbClr val="1C4E67"/>
                </a:solidFill>
              </a:rPr>
              <a:t>University of Texas-Austin</a:t>
            </a:r>
          </a:p>
        </p:txBody>
      </p:sp>
    </p:spTree>
    <p:extLst>
      <p:ext uri="{BB962C8B-B14F-4D97-AF65-F5344CB8AC3E}">
        <p14:creationId xmlns:p14="http://schemas.microsoft.com/office/powerpoint/2010/main" val="35732250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Learning Objectives</a:t>
            </a:r>
          </a:p>
        </p:txBody>
      </p:sp>
      <p:sp>
        <p:nvSpPr>
          <p:cNvPr id="3" name="Content Placeholder 2"/>
          <p:cNvSpPr>
            <a:spLocks noGrp="1"/>
          </p:cNvSpPr>
          <p:nvPr>
            <p:ph idx="1"/>
          </p:nvPr>
        </p:nvSpPr>
        <p:spPr/>
        <p:txBody>
          <a:bodyPr>
            <a:normAutofit/>
          </a:bodyPr>
          <a:lstStyle/>
          <a:p>
            <a:r>
              <a:rPr lang="en-US" sz="2800" dirty="0">
                <a:solidFill>
                  <a:srgbClr val="004065"/>
                </a:solidFill>
              </a:rPr>
              <a:t>Identify barriers to care for Latino individuals</a:t>
            </a:r>
          </a:p>
          <a:p>
            <a:r>
              <a:rPr lang="en-US" sz="2800" dirty="0">
                <a:solidFill>
                  <a:srgbClr val="004065"/>
                </a:solidFill>
              </a:rPr>
              <a:t>Describe unique cancer risks and challenges for Latino individuals, as well as resources and areas of resiliency</a:t>
            </a:r>
          </a:p>
          <a:p>
            <a:endParaRPr lang="en-US" sz="2800" dirty="0"/>
          </a:p>
        </p:txBody>
      </p:sp>
    </p:spTree>
    <p:extLst>
      <p:ext uri="{BB962C8B-B14F-4D97-AF65-F5344CB8AC3E}">
        <p14:creationId xmlns:p14="http://schemas.microsoft.com/office/powerpoint/2010/main" val="246889379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838200" y="1371600"/>
          <a:ext cx="6781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762001"/>
            <a:ext cx="8382000" cy="837489"/>
          </a:xfrm>
        </p:spPr>
        <p:txBody>
          <a:bodyPr>
            <a:normAutofit/>
          </a:bodyPr>
          <a:lstStyle/>
          <a:p>
            <a:r>
              <a:rPr lang="en-US" sz="3600" dirty="0">
                <a:solidFill>
                  <a:srgbClr val="004065"/>
                </a:solidFill>
              </a:rPr>
              <a:t>Diversity among Latino Populations</a:t>
            </a:r>
          </a:p>
        </p:txBody>
      </p:sp>
      <p:sp>
        <p:nvSpPr>
          <p:cNvPr id="4" name="Text Placeholder 3"/>
          <p:cNvSpPr>
            <a:spLocks noGrp="1"/>
          </p:cNvSpPr>
          <p:nvPr>
            <p:ph type="body" sz="quarter" idx="10"/>
          </p:nvPr>
        </p:nvSpPr>
        <p:spPr/>
        <p:txBody>
          <a:bodyPr/>
          <a:lstStyle/>
          <a:p>
            <a:r>
              <a:rPr lang="en-US" sz="1000" kern="1200" dirty="0">
                <a:solidFill>
                  <a:schemeClr val="bg1">
                    <a:lumMod val="50000"/>
                  </a:schemeClr>
                </a:solidFill>
              </a:rPr>
              <a:t>Howe et al., 2006.</a:t>
            </a:r>
          </a:p>
          <a:p>
            <a:endParaRPr lang="en-US" sz="1200" dirty="0"/>
          </a:p>
        </p:txBody>
      </p:sp>
    </p:spTree>
    <p:extLst>
      <p:ext uri="{BB962C8B-B14F-4D97-AF65-F5344CB8AC3E}">
        <p14:creationId xmlns:p14="http://schemas.microsoft.com/office/powerpoint/2010/main" val="7395132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495800" y="1675690"/>
          <a:ext cx="4712970" cy="3734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762001"/>
            <a:ext cx="8229600" cy="896484"/>
          </a:xfrm>
        </p:spPr>
        <p:txBody>
          <a:bodyPr>
            <a:normAutofit/>
          </a:bodyPr>
          <a:lstStyle/>
          <a:p>
            <a:r>
              <a:rPr lang="en-US" sz="3600" dirty="0">
                <a:solidFill>
                  <a:srgbClr val="004065"/>
                </a:solidFill>
              </a:rPr>
              <a:t>Diversity among Latina Populations</a:t>
            </a:r>
          </a:p>
        </p:txBody>
      </p:sp>
      <p:sp>
        <p:nvSpPr>
          <p:cNvPr id="4" name="Text Placeholder 3"/>
          <p:cNvSpPr>
            <a:spLocks noGrp="1"/>
          </p:cNvSpPr>
          <p:nvPr>
            <p:ph type="body" sz="quarter" idx="10"/>
          </p:nvPr>
        </p:nvSpPr>
        <p:spPr/>
        <p:txBody>
          <a:bodyPr/>
          <a:lstStyle/>
          <a:p>
            <a:pPr lvl="0"/>
            <a:r>
              <a:rPr lang="en-US" sz="1000" kern="1200" dirty="0">
                <a:solidFill>
                  <a:srgbClr val="FFFFFF">
                    <a:lumMod val="50000"/>
                  </a:srgbClr>
                </a:solidFill>
              </a:rPr>
              <a:t>Howe et al., 2006.</a:t>
            </a:r>
          </a:p>
          <a:p>
            <a:endParaRPr lang="en-US" sz="1200" dirty="0"/>
          </a:p>
        </p:txBody>
      </p:sp>
      <p:cxnSp>
        <p:nvCxnSpPr>
          <p:cNvPr id="13" name="Straight Arrow Connector 12"/>
          <p:cNvCxnSpPr/>
          <p:nvPr/>
        </p:nvCxnSpPr>
        <p:spPr>
          <a:xfrm flipH="1">
            <a:off x="3745230" y="3810000"/>
            <a:ext cx="826770" cy="0"/>
          </a:xfrm>
          <a:prstGeom prst="straightConnector1">
            <a:avLst/>
          </a:prstGeom>
          <a:ln w="38100">
            <a:solidFill>
              <a:srgbClr val="C8B18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027789" y="4121537"/>
            <a:ext cx="561932" cy="539584"/>
          </a:xfrm>
          <a:prstGeom prst="straightConnector1">
            <a:avLst/>
          </a:prstGeom>
          <a:ln w="38100">
            <a:solidFill>
              <a:srgbClr val="C8B18B"/>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98939" y="4800600"/>
            <a:ext cx="3713819" cy="1038529"/>
          </a:xfrm>
          <a:prstGeom prst="roundRect">
            <a:avLst/>
          </a:prstGeom>
          <a:solidFill>
            <a:srgbClr val="C8B18B"/>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defRPr/>
            </a:pPr>
            <a:r>
              <a:rPr lang="en-US" sz="2000" dirty="0">
                <a:solidFill>
                  <a:srgbClr val="FFFFFF"/>
                </a:solidFill>
              </a:rPr>
              <a:t>Cuban women are less likely to engage in leisure-time physical activity</a:t>
            </a:r>
          </a:p>
        </p:txBody>
      </p:sp>
      <p:sp>
        <p:nvSpPr>
          <p:cNvPr id="15" name="Rounded Rectangle 14"/>
          <p:cNvSpPr/>
          <p:nvPr/>
        </p:nvSpPr>
        <p:spPr>
          <a:xfrm>
            <a:off x="893623" y="3276600"/>
            <a:ext cx="2723219" cy="1038529"/>
          </a:xfrm>
          <a:prstGeom prst="roundRect">
            <a:avLst/>
          </a:prstGeom>
          <a:solidFill>
            <a:srgbClr val="C8B18B"/>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defRPr/>
            </a:pPr>
            <a:r>
              <a:rPr lang="en-US" sz="2000" dirty="0">
                <a:solidFill>
                  <a:srgbClr val="FFFFFF"/>
                </a:solidFill>
              </a:rPr>
              <a:t>Puerto Rican women are more likely to be obese </a:t>
            </a:r>
          </a:p>
        </p:txBody>
      </p:sp>
      <p:sp>
        <p:nvSpPr>
          <p:cNvPr id="19" name="Rounded Rectangle 18"/>
          <p:cNvSpPr/>
          <p:nvPr/>
        </p:nvSpPr>
        <p:spPr>
          <a:xfrm>
            <a:off x="595334" y="1780872"/>
            <a:ext cx="3900466" cy="1038528"/>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defRPr/>
            </a:pPr>
            <a:r>
              <a:rPr lang="en-US" sz="2000" dirty="0">
                <a:solidFill>
                  <a:srgbClr val="FFFFFF"/>
                </a:solidFill>
              </a:rPr>
              <a:t>Some Latina subpopulations are at greater risk for certain cancers:</a:t>
            </a:r>
          </a:p>
        </p:txBody>
      </p:sp>
    </p:spTree>
    <p:extLst>
      <p:ext uri="{BB962C8B-B14F-4D97-AF65-F5344CB8AC3E}">
        <p14:creationId xmlns:p14="http://schemas.microsoft.com/office/powerpoint/2010/main" val="3390669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419600" y="1709754"/>
          <a:ext cx="4572000" cy="3700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762001"/>
            <a:ext cx="8229600" cy="838199"/>
          </a:xfrm>
        </p:spPr>
        <p:txBody>
          <a:bodyPr>
            <a:normAutofit fontScale="90000"/>
          </a:bodyPr>
          <a:lstStyle/>
          <a:p>
            <a:r>
              <a:rPr lang="en-US" dirty="0">
                <a:solidFill>
                  <a:srgbClr val="004065"/>
                </a:solidFill>
              </a:rPr>
              <a:t>Diversity among Latino Populations</a:t>
            </a:r>
          </a:p>
        </p:txBody>
      </p:sp>
      <p:sp>
        <p:nvSpPr>
          <p:cNvPr id="11" name="Flowchart: Connector 10"/>
          <p:cNvSpPr/>
          <p:nvPr/>
        </p:nvSpPr>
        <p:spPr>
          <a:xfrm>
            <a:off x="1447800" y="3171992"/>
            <a:ext cx="1524000" cy="1435323"/>
          </a:xfrm>
          <a:prstGeom prst="flowChartConnector">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Hispanic ethnicity</a:t>
            </a:r>
          </a:p>
        </p:txBody>
      </p:sp>
      <p:sp>
        <p:nvSpPr>
          <p:cNvPr id="12" name="Flowchart: Connector 11"/>
          <p:cNvSpPr/>
          <p:nvPr/>
        </p:nvSpPr>
        <p:spPr>
          <a:xfrm>
            <a:off x="2743200" y="3171992"/>
            <a:ext cx="1524000" cy="1435324"/>
          </a:xfrm>
          <a:prstGeom prst="flowChartConnector">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Non-binary gender</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 y="3369254"/>
            <a:ext cx="685800" cy="1090912"/>
          </a:xfrm>
          <a:prstGeom prst="rect">
            <a:avLst/>
          </a:prstGeom>
        </p:spPr>
      </p:pic>
      <p:sp>
        <p:nvSpPr>
          <p:cNvPr id="10" name="Rounded Rectangle 9"/>
          <p:cNvSpPr/>
          <p:nvPr/>
        </p:nvSpPr>
        <p:spPr>
          <a:xfrm>
            <a:off x="615531" y="1821864"/>
            <a:ext cx="4398060" cy="871586"/>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defRPr/>
            </a:pPr>
            <a:r>
              <a:rPr lang="en-US" sz="2000" dirty="0">
                <a:solidFill>
                  <a:srgbClr val="FFFFFF"/>
                </a:solidFill>
              </a:rPr>
              <a:t>Individuals have embraced the term </a:t>
            </a:r>
            <a:r>
              <a:rPr lang="en-US" sz="2000" b="1" dirty="0">
                <a:solidFill>
                  <a:srgbClr val="FFFFFF"/>
                </a:solidFill>
              </a:rPr>
              <a:t>“</a:t>
            </a:r>
            <a:r>
              <a:rPr lang="en-US" sz="2000" b="1" dirty="0" err="1">
                <a:solidFill>
                  <a:srgbClr val="FFFFFF"/>
                </a:solidFill>
              </a:rPr>
              <a:t>Latinx</a:t>
            </a:r>
            <a:r>
              <a:rPr lang="en-US" sz="2000" b="1" dirty="0">
                <a:solidFill>
                  <a:srgbClr val="FFFFFF"/>
                </a:solidFill>
              </a:rPr>
              <a:t>” </a:t>
            </a:r>
            <a:r>
              <a:rPr lang="en-US" sz="2000" dirty="0">
                <a:solidFill>
                  <a:srgbClr val="FFFFFF"/>
                </a:solidFill>
              </a:rPr>
              <a:t>to refer to their ethnicity</a:t>
            </a:r>
          </a:p>
        </p:txBody>
      </p:sp>
      <p:sp>
        <p:nvSpPr>
          <p:cNvPr id="13" name="Rounded Rectangle 12"/>
          <p:cNvSpPr/>
          <p:nvPr/>
        </p:nvSpPr>
        <p:spPr>
          <a:xfrm>
            <a:off x="838200" y="5057232"/>
            <a:ext cx="3805553" cy="102877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dirty="0"/>
              <a:t>Conveys that a person or object is not either male OR female </a:t>
            </a:r>
          </a:p>
        </p:txBody>
      </p:sp>
    </p:spTree>
    <p:extLst>
      <p:ext uri="{BB962C8B-B14F-4D97-AF65-F5344CB8AC3E}">
        <p14:creationId xmlns:p14="http://schemas.microsoft.com/office/powerpoint/2010/main" val="350226839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14399"/>
          </a:xfrm>
        </p:spPr>
        <p:txBody>
          <a:bodyPr/>
          <a:lstStyle/>
          <a:p>
            <a:r>
              <a:rPr lang="en-US" dirty="0">
                <a:solidFill>
                  <a:srgbClr val="004065"/>
                </a:solidFill>
              </a:rPr>
              <a:t>Access to Care</a:t>
            </a:r>
          </a:p>
        </p:txBody>
      </p:sp>
      <p:sp>
        <p:nvSpPr>
          <p:cNvPr id="3" name="Content Placeholder 2"/>
          <p:cNvSpPr>
            <a:spLocks noGrp="1"/>
          </p:cNvSpPr>
          <p:nvPr>
            <p:ph idx="1"/>
          </p:nvPr>
        </p:nvSpPr>
        <p:spPr>
          <a:xfrm>
            <a:off x="533400" y="1521112"/>
            <a:ext cx="8229600" cy="769619"/>
          </a:xfrm>
        </p:spPr>
        <p:txBody>
          <a:bodyPr>
            <a:normAutofit/>
          </a:bodyPr>
          <a:lstStyle/>
          <a:p>
            <a:pPr marL="0" indent="0">
              <a:buNone/>
            </a:pPr>
            <a:r>
              <a:rPr lang="en-US" sz="2400" dirty="0">
                <a:solidFill>
                  <a:srgbClr val="004065"/>
                </a:solidFill>
              </a:rPr>
              <a:t>2014: Uninsured individuals ages 18-64</a:t>
            </a:r>
          </a:p>
          <a:p>
            <a:pPr marL="0" indent="0">
              <a:buNone/>
            </a:pPr>
            <a:endParaRPr lang="en-US" dirty="0">
              <a:solidFill>
                <a:srgbClr val="004065"/>
              </a:solidFill>
            </a:endParaRPr>
          </a:p>
          <a:p>
            <a:pPr marL="0" indent="0">
              <a:buNone/>
            </a:pPr>
            <a:endParaRPr lang="en-US" dirty="0">
              <a:solidFill>
                <a:srgbClr val="004065"/>
              </a:solidFill>
            </a:endParaRPr>
          </a:p>
        </p:txBody>
      </p:sp>
      <p:sp>
        <p:nvSpPr>
          <p:cNvPr id="4" name="Text Placeholder 3"/>
          <p:cNvSpPr>
            <a:spLocks noGrp="1"/>
          </p:cNvSpPr>
          <p:nvPr>
            <p:ph type="body" sz="quarter" idx="10"/>
          </p:nvPr>
        </p:nvSpPr>
        <p:spPr>
          <a:xfrm>
            <a:off x="457200" y="6326190"/>
            <a:ext cx="3320716" cy="467306"/>
          </a:xfrm>
        </p:spPr>
        <p:txBody>
          <a:bodyPr/>
          <a:lstStyle/>
          <a:p>
            <a:r>
              <a:rPr lang="en-US" sz="1000" dirty="0" err="1">
                <a:solidFill>
                  <a:schemeClr val="bg1">
                    <a:lumMod val="50000"/>
                  </a:schemeClr>
                </a:solidFill>
              </a:rPr>
              <a:t>Hoerster</a:t>
            </a:r>
            <a:r>
              <a:rPr lang="en-US" sz="1000" dirty="0">
                <a:solidFill>
                  <a:schemeClr val="bg1">
                    <a:lumMod val="50000"/>
                  </a:schemeClr>
                </a:solidFill>
              </a:rPr>
              <a:t> et al., 2011; </a:t>
            </a:r>
            <a:r>
              <a:rPr lang="en-US" sz="1000" dirty="0" err="1">
                <a:solidFill>
                  <a:schemeClr val="bg1">
                    <a:lumMod val="50000"/>
                  </a:schemeClr>
                </a:solidFill>
              </a:rPr>
              <a:t>Escarce</a:t>
            </a:r>
            <a:r>
              <a:rPr lang="en-US" sz="1000" dirty="0">
                <a:solidFill>
                  <a:schemeClr val="bg1">
                    <a:lumMod val="50000"/>
                  </a:schemeClr>
                </a:solidFill>
              </a:rPr>
              <a:t> &amp; </a:t>
            </a:r>
            <a:r>
              <a:rPr lang="en-US" sz="1000" dirty="0" err="1">
                <a:solidFill>
                  <a:schemeClr val="bg1">
                    <a:lumMod val="50000"/>
                  </a:schemeClr>
                </a:solidFill>
              </a:rPr>
              <a:t>Kapur</a:t>
            </a:r>
            <a:r>
              <a:rPr lang="en-US" sz="1000" dirty="0">
                <a:solidFill>
                  <a:schemeClr val="bg1">
                    <a:lumMod val="50000"/>
                  </a:schemeClr>
                </a:solidFill>
              </a:rPr>
              <a:t>, 2006; Agency for Healthcare Research and Quality (AHRQ), 2015.</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865" r="15765"/>
          <a:stretch/>
        </p:blipFill>
        <p:spPr>
          <a:xfrm>
            <a:off x="352623" y="2235402"/>
            <a:ext cx="3583222" cy="376543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296" t="11520" r="21222" b="17802"/>
          <a:stretch/>
        </p:blipFill>
        <p:spPr>
          <a:xfrm>
            <a:off x="5798436" y="2299756"/>
            <a:ext cx="3084561" cy="3001194"/>
          </a:xfrm>
          <a:prstGeom prst="rect">
            <a:avLst/>
          </a:prstGeom>
        </p:spPr>
      </p:pic>
      <p:sp>
        <p:nvSpPr>
          <p:cNvPr id="10" name="Rounded Rectangle 9"/>
          <p:cNvSpPr/>
          <p:nvPr/>
        </p:nvSpPr>
        <p:spPr>
          <a:xfrm>
            <a:off x="1550001" y="2092265"/>
            <a:ext cx="1104901" cy="578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05887" y="2081568"/>
            <a:ext cx="1382322" cy="707886"/>
          </a:xfrm>
          <a:prstGeom prst="rect">
            <a:avLst/>
          </a:prstGeom>
        </p:spPr>
        <p:txBody>
          <a:bodyPr wrap="square">
            <a:spAutoFit/>
          </a:bodyPr>
          <a:lstStyle/>
          <a:p>
            <a:pPr algn="ctr"/>
            <a:r>
              <a:rPr lang="en-US" sz="4000" b="1" dirty="0">
                <a:solidFill>
                  <a:srgbClr val="0096D6"/>
                </a:solidFill>
              </a:rPr>
              <a:t>1</a:t>
            </a:r>
            <a:r>
              <a:rPr lang="en-US" sz="2400" b="1" baseline="38000" dirty="0">
                <a:solidFill>
                  <a:srgbClr val="0096D6"/>
                </a:solidFill>
              </a:rPr>
              <a:t>in</a:t>
            </a:r>
            <a:r>
              <a:rPr lang="en-US" sz="4000" b="1" dirty="0">
                <a:solidFill>
                  <a:srgbClr val="0096D6"/>
                </a:solidFill>
              </a:rPr>
              <a:t>10</a:t>
            </a:r>
          </a:p>
        </p:txBody>
      </p:sp>
      <p:sp>
        <p:nvSpPr>
          <p:cNvPr id="11" name="Rounded Rectangle 10"/>
          <p:cNvSpPr/>
          <p:nvPr/>
        </p:nvSpPr>
        <p:spPr>
          <a:xfrm>
            <a:off x="6710860" y="2081568"/>
            <a:ext cx="990600" cy="6791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30602" y="2149941"/>
            <a:ext cx="1751116" cy="707886"/>
          </a:xfrm>
          <a:prstGeom prst="rect">
            <a:avLst/>
          </a:prstGeom>
        </p:spPr>
        <p:txBody>
          <a:bodyPr wrap="square">
            <a:spAutoFit/>
          </a:bodyPr>
          <a:lstStyle/>
          <a:p>
            <a:pPr algn="ctr"/>
            <a:r>
              <a:rPr lang="en-US" sz="4000" b="1" dirty="0">
                <a:solidFill>
                  <a:srgbClr val="0096D6"/>
                </a:solidFill>
              </a:rPr>
              <a:t>1</a:t>
            </a:r>
            <a:r>
              <a:rPr lang="en-US" sz="2400" b="1" baseline="38000" dirty="0">
                <a:solidFill>
                  <a:srgbClr val="0096D6"/>
                </a:solidFill>
              </a:rPr>
              <a:t>in </a:t>
            </a:r>
            <a:r>
              <a:rPr lang="en-US" sz="4000" b="1" dirty="0">
                <a:solidFill>
                  <a:srgbClr val="0096D6"/>
                </a:solidFill>
              </a:rPr>
              <a:t>3</a:t>
            </a:r>
          </a:p>
        </p:txBody>
      </p:sp>
      <p:sp>
        <p:nvSpPr>
          <p:cNvPr id="16" name="Content Placeholder 2"/>
          <p:cNvSpPr txBox="1">
            <a:spLocks/>
          </p:cNvSpPr>
          <p:nvPr/>
        </p:nvSpPr>
        <p:spPr bwMode="auto">
          <a:xfrm>
            <a:off x="875054" y="5181600"/>
            <a:ext cx="2743200" cy="51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kern="0" dirty="0">
                <a:solidFill>
                  <a:srgbClr val="004065"/>
                </a:solidFill>
              </a:rPr>
              <a:t>White Individuals</a:t>
            </a:r>
            <a:endParaRPr lang="en-US" kern="0" dirty="0">
              <a:solidFill>
                <a:srgbClr val="004065"/>
              </a:solidFill>
            </a:endParaRPr>
          </a:p>
          <a:p>
            <a:pPr marL="0" indent="0">
              <a:buFontTx/>
              <a:buNone/>
            </a:pPr>
            <a:endParaRPr lang="en-US" kern="0" dirty="0">
              <a:solidFill>
                <a:srgbClr val="004065"/>
              </a:solidFill>
            </a:endParaRPr>
          </a:p>
        </p:txBody>
      </p:sp>
      <p:sp>
        <p:nvSpPr>
          <p:cNvPr id="18" name="Content Placeholder 2"/>
          <p:cNvSpPr txBox="1">
            <a:spLocks/>
          </p:cNvSpPr>
          <p:nvPr/>
        </p:nvSpPr>
        <p:spPr bwMode="auto">
          <a:xfrm>
            <a:off x="6043863" y="5181600"/>
            <a:ext cx="2743200" cy="51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kern="0" dirty="0">
                <a:solidFill>
                  <a:srgbClr val="004065"/>
                </a:solidFill>
              </a:rPr>
              <a:t>Latino Individuals</a:t>
            </a:r>
            <a:endParaRPr lang="en-US" kern="0" dirty="0">
              <a:solidFill>
                <a:srgbClr val="004065"/>
              </a:solidFill>
            </a:endParaRPr>
          </a:p>
          <a:p>
            <a:pPr marL="0" indent="0">
              <a:buFontTx/>
              <a:buNone/>
            </a:pPr>
            <a:endParaRPr lang="en-US" kern="0" dirty="0">
              <a:solidFill>
                <a:srgbClr val="004065"/>
              </a:solidFill>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594" t="8739" r="3594"/>
          <a:stretch/>
        </p:blipFill>
        <p:spPr>
          <a:xfrm>
            <a:off x="3661320" y="3049842"/>
            <a:ext cx="1973759" cy="1420512"/>
          </a:xfrm>
          <a:prstGeom prst="roundRect">
            <a:avLst/>
          </a:prstGeom>
        </p:spPr>
      </p:pic>
      <p:sp>
        <p:nvSpPr>
          <p:cNvPr id="8" name="&quot;No&quot; Symbol 7"/>
          <p:cNvSpPr/>
          <p:nvPr/>
        </p:nvSpPr>
        <p:spPr>
          <a:xfrm>
            <a:off x="3923220" y="3103647"/>
            <a:ext cx="1449957" cy="1392153"/>
          </a:xfrm>
          <a:prstGeom prst="noSmoking">
            <a:avLst/>
          </a:prstGeom>
          <a:solidFill>
            <a:srgbClr val="E31937">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09937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14399"/>
          </a:xfrm>
        </p:spPr>
        <p:txBody>
          <a:bodyPr/>
          <a:lstStyle/>
          <a:p>
            <a:r>
              <a:rPr lang="en-US" dirty="0">
                <a:solidFill>
                  <a:srgbClr val="004065"/>
                </a:solidFill>
              </a:rPr>
              <a:t>Access to Care</a:t>
            </a:r>
          </a:p>
        </p:txBody>
      </p:sp>
      <p:sp>
        <p:nvSpPr>
          <p:cNvPr id="3" name="Content Placeholder 2"/>
          <p:cNvSpPr>
            <a:spLocks noGrp="1"/>
          </p:cNvSpPr>
          <p:nvPr>
            <p:ph idx="1"/>
          </p:nvPr>
        </p:nvSpPr>
        <p:spPr>
          <a:xfrm>
            <a:off x="482577" y="1521017"/>
            <a:ext cx="8229600" cy="578262"/>
          </a:xfrm>
        </p:spPr>
        <p:txBody>
          <a:bodyPr>
            <a:normAutofit/>
          </a:bodyPr>
          <a:lstStyle/>
          <a:p>
            <a:pPr marL="0" indent="0">
              <a:buNone/>
            </a:pPr>
            <a:r>
              <a:rPr lang="en-US" sz="2400" dirty="0">
                <a:solidFill>
                  <a:srgbClr val="004065"/>
                </a:solidFill>
              </a:rPr>
              <a:t>2014: Uninsured Latino individuals ages 18-64</a:t>
            </a:r>
          </a:p>
          <a:p>
            <a:pPr marL="0" indent="0">
              <a:buNone/>
            </a:pPr>
            <a:endParaRPr lang="en-US" dirty="0">
              <a:solidFill>
                <a:srgbClr val="004065"/>
              </a:solidFill>
            </a:endParaRPr>
          </a:p>
          <a:p>
            <a:pPr marL="0" indent="0">
              <a:buNone/>
            </a:pPr>
            <a:endParaRPr lang="en-US" dirty="0">
              <a:solidFill>
                <a:srgbClr val="004065"/>
              </a:solidFill>
            </a:endParaRPr>
          </a:p>
        </p:txBody>
      </p:sp>
      <p:sp>
        <p:nvSpPr>
          <p:cNvPr id="4" name="Text Placeholder 3"/>
          <p:cNvSpPr>
            <a:spLocks noGrp="1"/>
          </p:cNvSpPr>
          <p:nvPr>
            <p:ph type="body" sz="quarter" idx="10"/>
          </p:nvPr>
        </p:nvSpPr>
        <p:spPr>
          <a:xfrm>
            <a:off x="457200" y="6248400"/>
            <a:ext cx="3318457" cy="381000"/>
          </a:xfrm>
        </p:spPr>
        <p:txBody>
          <a:bodyPr/>
          <a:lstStyle/>
          <a:p>
            <a:pPr lvl="0"/>
            <a:r>
              <a:rPr lang="en-US" sz="1000" dirty="0" err="1">
                <a:solidFill>
                  <a:srgbClr val="FFFFFF">
                    <a:lumMod val="50000"/>
                  </a:srgbClr>
                </a:solidFill>
              </a:rPr>
              <a:t>Hoerster</a:t>
            </a:r>
            <a:r>
              <a:rPr lang="en-US" sz="1000" dirty="0">
                <a:solidFill>
                  <a:srgbClr val="FFFFFF">
                    <a:lumMod val="50000"/>
                  </a:srgbClr>
                </a:solidFill>
              </a:rPr>
              <a:t> et al., 2011; </a:t>
            </a:r>
            <a:r>
              <a:rPr lang="en-US" sz="1000" dirty="0" err="1">
                <a:solidFill>
                  <a:srgbClr val="FFFFFF">
                    <a:lumMod val="50000"/>
                  </a:srgbClr>
                </a:solidFill>
              </a:rPr>
              <a:t>Escarce</a:t>
            </a:r>
            <a:r>
              <a:rPr lang="en-US" sz="1000" dirty="0">
                <a:solidFill>
                  <a:srgbClr val="FFFFFF">
                    <a:lumMod val="50000"/>
                  </a:srgbClr>
                </a:solidFill>
              </a:rPr>
              <a:t> &amp; </a:t>
            </a:r>
            <a:r>
              <a:rPr lang="en-US" sz="1000" dirty="0" err="1">
                <a:solidFill>
                  <a:srgbClr val="FFFFFF">
                    <a:lumMod val="50000"/>
                  </a:srgbClr>
                </a:solidFill>
              </a:rPr>
              <a:t>Kapur</a:t>
            </a:r>
            <a:r>
              <a:rPr lang="en-US" sz="1000" dirty="0">
                <a:solidFill>
                  <a:srgbClr val="FFFFFF">
                    <a:lumMod val="50000"/>
                  </a:srgbClr>
                </a:solidFill>
              </a:rPr>
              <a:t>, 2006; Agency for Healthcare Research and Quality (AHRQ), 2015.</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296" t="11520" r="21222" b="17802"/>
          <a:stretch/>
        </p:blipFill>
        <p:spPr>
          <a:xfrm>
            <a:off x="504762" y="2439370"/>
            <a:ext cx="3338269" cy="3248045"/>
          </a:xfrm>
          <a:prstGeom prst="rect">
            <a:avLst/>
          </a:prstGeom>
        </p:spPr>
      </p:pic>
      <p:sp>
        <p:nvSpPr>
          <p:cNvPr id="11" name="Rounded Rectangle 10"/>
          <p:cNvSpPr/>
          <p:nvPr/>
        </p:nvSpPr>
        <p:spPr>
          <a:xfrm>
            <a:off x="1618635" y="2209800"/>
            <a:ext cx="990600" cy="6791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38377" y="2263914"/>
            <a:ext cx="1751116" cy="707886"/>
          </a:xfrm>
          <a:prstGeom prst="rect">
            <a:avLst/>
          </a:prstGeom>
        </p:spPr>
        <p:txBody>
          <a:bodyPr wrap="square">
            <a:spAutoFit/>
          </a:bodyPr>
          <a:lstStyle/>
          <a:p>
            <a:pPr algn="ctr"/>
            <a:r>
              <a:rPr lang="en-US" sz="4000" b="1" dirty="0">
                <a:solidFill>
                  <a:srgbClr val="0096D6"/>
                </a:solidFill>
              </a:rPr>
              <a:t>1</a:t>
            </a:r>
            <a:r>
              <a:rPr lang="en-US" sz="2400" b="1" baseline="38000" dirty="0">
                <a:solidFill>
                  <a:srgbClr val="0096D6"/>
                </a:solidFill>
              </a:rPr>
              <a:t>in </a:t>
            </a:r>
            <a:r>
              <a:rPr lang="en-US" sz="4000" b="1" dirty="0">
                <a:solidFill>
                  <a:srgbClr val="0096D6"/>
                </a:solidFill>
              </a:rPr>
              <a:t>3</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031" y="3844985"/>
            <a:ext cx="1110549" cy="83291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00389">
            <a:off x="3799292" y="5127686"/>
            <a:ext cx="1129802" cy="847351"/>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19517" t="5644" r="20217" b="15962"/>
          <a:stretch/>
        </p:blipFill>
        <p:spPr>
          <a:xfrm>
            <a:off x="3775657" y="2160405"/>
            <a:ext cx="1197873" cy="1168657"/>
          </a:xfrm>
          <a:prstGeom prst="flowChartConnector">
            <a:avLst/>
          </a:prstGeom>
        </p:spPr>
      </p:pic>
      <p:sp>
        <p:nvSpPr>
          <p:cNvPr id="5" name="Rounded Rectangle 4"/>
          <p:cNvSpPr/>
          <p:nvPr/>
        </p:nvSpPr>
        <p:spPr>
          <a:xfrm>
            <a:off x="5133289" y="2340573"/>
            <a:ext cx="3141616" cy="780601"/>
          </a:xfrm>
          <a:prstGeom prst="roundRect">
            <a:avLst/>
          </a:prstGeom>
          <a:solidFill>
            <a:srgbClr val="004065">
              <a:alpha val="18000"/>
            </a:srgbClr>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More likely to work in jobs that do not offer insurance</a:t>
            </a:r>
          </a:p>
        </p:txBody>
      </p:sp>
      <p:sp>
        <p:nvSpPr>
          <p:cNvPr id="18" name="Rounded Rectangle 17"/>
          <p:cNvSpPr/>
          <p:nvPr/>
        </p:nvSpPr>
        <p:spPr>
          <a:xfrm>
            <a:off x="5133289" y="3601640"/>
            <a:ext cx="3161872" cy="831506"/>
          </a:xfrm>
          <a:prstGeom prst="roundRect">
            <a:avLst/>
          </a:prstGeom>
          <a:solidFill>
            <a:srgbClr val="C8B18B">
              <a:alpha val="18000"/>
            </a:srgbClr>
          </a:solidFill>
          <a:ln w="28575">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Less likely to have a regular source of care</a:t>
            </a:r>
          </a:p>
        </p:txBody>
      </p:sp>
      <p:sp>
        <p:nvSpPr>
          <p:cNvPr id="19" name="Rounded Rectangle 18"/>
          <p:cNvSpPr/>
          <p:nvPr/>
        </p:nvSpPr>
        <p:spPr>
          <a:xfrm>
            <a:off x="5166059" y="4985934"/>
            <a:ext cx="3141294" cy="770331"/>
          </a:xfrm>
          <a:prstGeom prst="roundRect">
            <a:avLst/>
          </a:prstGeom>
          <a:solidFill>
            <a:srgbClr val="0096D6">
              <a:alpha val="18000"/>
            </a:srgbClr>
          </a:solidFill>
          <a:ln w="2857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Less likely to receive care when needed</a:t>
            </a:r>
          </a:p>
        </p:txBody>
      </p:sp>
    </p:spTree>
    <p:extLst>
      <p:ext uri="{BB962C8B-B14F-4D97-AF65-F5344CB8AC3E}">
        <p14:creationId xmlns:p14="http://schemas.microsoft.com/office/powerpoint/2010/main" val="14322677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90599"/>
          </a:xfrm>
        </p:spPr>
        <p:txBody>
          <a:bodyPr/>
          <a:lstStyle/>
          <a:p>
            <a:r>
              <a:rPr lang="en-US" dirty="0">
                <a:solidFill>
                  <a:srgbClr val="004065"/>
                </a:solidFill>
              </a:rPr>
              <a:t>Other Barriers to Accessing Care</a:t>
            </a:r>
            <a:endParaRPr lang="en-US" dirty="0"/>
          </a:p>
        </p:txBody>
      </p:sp>
      <p:sp>
        <p:nvSpPr>
          <p:cNvPr id="4" name="Text Placeholder 3"/>
          <p:cNvSpPr>
            <a:spLocks noGrp="1"/>
          </p:cNvSpPr>
          <p:nvPr>
            <p:ph type="body" sz="quarter" idx="10"/>
          </p:nvPr>
        </p:nvSpPr>
        <p:spPr>
          <a:xfrm rot="10800000" flipV="1">
            <a:off x="370590" y="6248400"/>
            <a:ext cx="3276600" cy="336885"/>
          </a:xfrm>
        </p:spPr>
        <p:txBody>
          <a:bodyPr/>
          <a:lstStyle/>
          <a:p>
            <a:r>
              <a:rPr lang="en-US" sz="1000" dirty="0" err="1">
                <a:solidFill>
                  <a:schemeClr val="bg1">
                    <a:lumMod val="50000"/>
                  </a:schemeClr>
                </a:solidFill>
              </a:rPr>
              <a:t>Smedley</a:t>
            </a:r>
            <a:r>
              <a:rPr lang="en-US" sz="1000" dirty="0">
                <a:solidFill>
                  <a:schemeClr val="bg1">
                    <a:lumMod val="50000"/>
                  </a:schemeClr>
                </a:solidFill>
              </a:rPr>
              <a:t>, Stith, &amp; Nelson, 2002; </a:t>
            </a:r>
            <a:r>
              <a:rPr lang="en-US" sz="1000" dirty="0" err="1">
                <a:solidFill>
                  <a:schemeClr val="bg1">
                    <a:lumMod val="50000"/>
                  </a:schemeClr>
                </a:solidFill>
              </a:rPr>
              <a:t>Gresenz</a:t>
            </a:r>
            <a:r>
              <a:rPr lang="en-US" sz="1000" dirty="0">
                <a:solidFill>
                  <a:schemeClr val="bg1">
                    <a:lumMod val="50000"/>
                  </a:schemeClr>
                </a:solidFill>
              </a:rPr>
              <a:t>, </a:t>
            </a:r>
            <a:r>
              <a:rPr lang="en-US" sz="1000" dirty="0" err="1">
                <a:solidFill>
                  <a:schemeClr val="bg1">
                    <a:lumMod val="50000"/>
                  </a:schemeClr>
                </a:solidFill>
              </a:rPr>
              <a:t>Rogowski</a:t>
            </a:r>
            <a:r>
              <a:rPr lang="en-US" sz="1000" dirty="0">
                <a:solidFill>
                  <a:schemeClr val="bg1">
                    <a:lumMod val="50000"/>
                  </a:schemeClr>
                </a:solidFill>
              </a:rPr>
              <a:t>, &amp; </a:t>
            </a:r>
            <a:r>
              <a:rPr lang="en-US" sz="1000" dirty="0" err="1">
                <a:solidFill>
                  <a:schemeClr val="bg1">
                    <a:lumMod val="50000"/>
                  </a:schemeClr>
                </a:solidFill>
              </a:rPr>
              <a:t>Escarce</a:t>
            </a:r>
            <a:r>
              <a:rPr lang="en-US" sz="1000" dirty="0">
                <a:solidFill>
                  <a:schemeClr val="bg1">
                    <a:lumMod val="50000"/>
                  </a:schemeClr>
                </a:solidFill>
              </a:rPr>
              <a:t>, 2009; </a:t>
            </a:r>
            <a:r>
              <a:rPr lang="en-US" sz="1000" dirty="0" err="1">
                <a:solidFill>
                  <a:schemeClr val="bg1">
                    <a:lumMod val="50000"/>
                  </a:schemeClr>
                </a:solidFill>
              </a:rPr>
              <a:t>Escarce</a:t>
            </a:r>
            <a:r>
              <a:rPr lang="en-US" sz="1000" dirty="0">
                <a:solidFill>
                  <a:schemeClr val="bg1">
                    <a:lumMod val="50000"/>
                  </a:schemeClr>
                </a:solidFill>
              </a:rPr>
              <a:t> &amp; </a:t>
            </a:r>
            <a:r>
              <a:rPr lang="en-US" sz="1000" dirty="0" err="1">
                <a:solidFill>
                  <a:schemeClr val="bg1">
                    <a:lumMod val="50000"/>
                  </a:schemeClr>
                </a:solidFill>
              </a:rPr>
              <a:t>Kapur</a:t>
            </a:r>
            <a:r>
              <a:rPr lang="en-US" sz="1000" dirty="0">
                <a:solidFill>
                  <a:schemeClr val="bg1">
                    <a:lumMod val="50000"/>
                  </a:schemeClr>
                </a:solidFill>
              </a:rPr>
              <a:t>, 2006; Timmins, 2002.</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9710"/>
          <a:stretch/>
        </p:blipFill>
        <p:spPr>
          <a:xfrm>
            <a:off x="1600200" y="1676400"/>
            <a:ext cx="1557032" cy="16613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0151"/>
          <a:stretch/>
        </p:blipFill>
        <p:spPr>
          <a:xfrm>
            <a:off x="5701157" y="1828800"/>
            <a:ext cx="1875365" cy="156543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2402" r="55000"/>
          <a:stretch/>
        </p:blipFill>
        <p:spPr>
          <a:xfrm>
            <a:off x="6172200" y="4191000"/>
            <a:ext cx="1116287" cy="140976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304" y="3919435"/>
            <a:ext cx="2190886" cy="1643165"/>
          </a:xfrm>
          <a:prstGeom prst="rect">
            <a:avLst/>
          </a:prstGeom>
        </p:spPr>
      </p:pic>
      <p:sp>
        <p:nvSpPr>
          <p:cNvPr id="14" name="Rounded Rectangle 13"/>
          <p:cNvSpPr/>
          <p:nvPr/>
        </p:nvSpPr>
        <p:spPr>
          <a:xfrm>
            <a:off x="872159" y="3434684"/>
            <a:ext cx="3322574" cy="342421"/>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Low socioeconomic status</a:t>
            </a:r>
          </a:p>
        </p:txBody>
      </p:sp>
      <p:sp>
        <p:nvSpPr>
          <p:cNvPr id="15" name="Rounded Rectangle 14"/>
          <p:cNvSpPr/>
          <p:nvPr/>
        </p:nvSpPr>
        <p:spPr>
          <a:xfrm>
            <a:off x="5195300" y="3434684"/>
            <a:ext cx="2971800" cy="354499"/>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Lack of transportation</a:t>
            </a:r>
          </a:p>
        </p:txBody>
      </p:sp>
      <p:sp>
        <p:nvSpPr>
          <p:cNvPr id="16" name="Rounded Rectangle 15"/>
          <p:cNvSpPr/>
          <p:nvPr/>
        </p:nvSpPr>
        <p:spPr>
          <a:xfrm>
            <a:off x="872159" y="5679749"/>
            <a:ext cx="3322574" cy="342421"/>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a:solidFill>
                  <a:srgbClr val="FFFFFF"/>
                </a:solidFill>
              </a:rPr>
              <a:t>Limited English proficiency</a:t>
            </a:r>
            <a:endParaRPr lang="en-US" sz="2000" dirty="0">
              <a:solidFill>
                <a:srgbClr val="FFFFFF"/>
              </a:solidFill>
            </a:endParaRPr>
          </a:p>
        </p:txBody>
      </p:sp>
      <p:sp>
        <p:nvSpPr>
          <p:cNvPr id="18" name="Rounded Rectangle 17"/>
          <p:cNvSpPr/>
          <p:nvPr/>
        </p:nvSpPr>
        <p:spPr>
          <a:xfrm>
            <a:off x="5562600" y="5677834"/>
            <a:ext cx="2491471" cy="344336"/>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Immigration status</a:t>
            </a:r>
          </a:p>
        </p:txBody>
      </p:sp>
    </p:spTree>
    <p:extLst>
      <p:ext uri="{BB962C8B-B14F-4D97-AF65-F5344CB8AC3E}">
        <p14:creationId xmlns:p14="http://schemas.microsoft.com/office/powerpoint/2010/main" val="353979572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075" y="695651"/>
            <a:ext cx="8229600" cy="875944"/>
          </a:xfrm>
        </p:spPr>
        <p:txBody>
          <a:bodyPr>
            <a:normAutofit/>
          </a:bodyPr>
          <a:lstStyle/>
          <a:p>
            <a:r>
              <a:rPr lang="en-US" dirty="0">
                <a:solidFill>
                  <a:srgbClr val="004065"/>
                </a:solidFill>
              </a:rPr>
              <a:t>Cancer Disparities</a:t>
            </a:r>
          </a:p>
        </p:txBody>
      </p:sp>
      <p:sp>
        <p:nvSpPr>
          <p:cNvPr id="3" name="Content Placeholder 2"/>
          <p:cNvSpPr>
            <a:spLocks noGrp="1"/>
          </p:cNvSpPr>
          <p:nvPr>
            <p:ph idx="1"/>
          </p:nvPr>
        </p:nvSpPr>
        <p:spPr>
          <a:xfrm>
            <a:off x="457200" y="1536960"/>
            <a:ext cx="8229600" cy="725640"/>
          </a:xfrm>
        </p:spPr>
        <p:txBody>
          <a:bodyPr>
            <a:normAutofit fontScale="92500" lnSpcReduction="20000"/>
          </a:bodyPr>
          <a:lstStyle/>
          <a:p>
            <a:pPr marL="0" indent="0">
              <a:buNone/>
            </a:pPr>
            <a:r>
              <a:rPr lang="en-US" sz="2600" dirty="0">
                <a:solidFill>
                  <a:srgbClr val="004065"/>
                </a:solidFill>
              </a:rPr>
              <a:t>Latino individuals experience disparities and protective factors</a:t>
            </a:r>
            <a:endParaRPr lang="en-US" dirty="0">
              <a:solidFill>
                <a:srgbClr val="004065"/>
              </a:solidFill>
            </a:endParaRP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American Cancer Society, 2015.</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167" r="40000"/>
          <a:stretch/>
        </p:blipFill>
        <p:spPr>
          <a:xfrm>
            <a:off x="736382" y="3371951"/>
            <a:ext cx="1579248" cy="2584225"/>
          </a:xfrm>
          <a:prstGeom prst="rect">
            <a:avLst/>
          </a:prstGeom>
        </p:spPr>
      </p:pic>
      <p:sp>
        <p:nvSpPr>
          <p:cNvPr id="10" name="Rectangle 9"/>
          <p:cNvSpPr/>
          <p:nvPr/>
        </p:nvSpPr>
        <p:spPr>
          <a:xfrm>
            <a:off x="2194453" y="3224480"/>
            <a:ext cx="1726755" cy="1323439"/>
          </a:xfrm>
          <a:prstGeom prst="rect">
            <a:avLst/>
          </a:prstGeom>
        </p:spPr>
        <p:txBody>
          <a:bodyPr wrap="none">
            <a:spAutoFit/>
          </a:bodyPr>
          <a:lstStyle/>
          <a:p>
            <a:pPr marL="285750" indent="-285750">
              <a:buFont typeface="Arial" panose="020B0604020202020204" pitchFamily="34" charset="0"/>
              <a:buChar char="•"/>
            </a:pPr>
            <a:r>
              <a:rPr lang="en-US" sz="2000" b="1" dirty="0">
                <a:solidFill>
                  <a:srgbClr val="004065"/>
                </a:solidFill>
              </a:rPr>
              <a:t>Breast</a:t>
            </a:r>
          </a:p>
          <a:p>
            <a:pPr marL="285750" indent="-285750">
              <a:buFont typeface="Arial" panose="020B0604020202020204" pitchFamily="34" charset="0"/>
              <a:buChar char="•"/>
            </a:pPr>
            <a:r>
              <a:rPr lang="en-US" sz="2000" b="1" dirty="0">
                <a:solidFill>
                  <a:srgbClr val="004065"/>
                </a:solidFill>
              </a:rPr>
              <a:t>Colorectal</a:t>
            </a:r>
          </a:p>
          <a:p>
            <a:pPr marL="285750" indent="-285750">
              <a:buFont typeface="Arial" panose="020B0604020202020204" pitchFamily="34" charset="0"/>
              <a:buChar char="•"/>
            </a:pPr>
            <a:r>
              <a:rPr lang="en-US" sz="2000" b="1" dirty="0">
                <a:solidFill>
                  <a:srgbClr val="004065"/>
                </a:solidFill>
              </a:rPr>
              <a:t>Lung</a:t>
            </a:r>
          </a:p>
          <a:p>
            <a:pPr marL="285750" indent="-285750">
              <a:buFont typeface="Arial" panose="020B0604020202020204" pitchFamily="34" charset="0"/>
              <a:buChar char="•"/>
            </a:pPr>
            <a:r>
              <a:rPr lang="en-US" sz="2000" b="1" dirty="0">
                <a:solidFill>
                  <a:srgbClr val="004065"/>
                </a:solidFill>
              </a:rPr>
              <a:t>Prostate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1633" y="3275039"/>
            <a:ext cx="3543101" cy="276108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2809" t="1074" r="46901" b="3970"/>
          <a:stretch/>
        </p:blipFill>
        <p:spPr>
          <a:xfrm>
            <a:off x="7620000" y="3886200"/>
            <a:ext cx="321980" cy="770135"/>
          </a:xfrm>
          <a:prstGeom prst="rect">
            <a:avLst/>
          </a:prstGeom>
        </p:spPr>
      </p:pic>
      <p:sp>
        <p:nvSpPr>
          <p:cNvPr id="12" name="Rounded Rectangle 11"/>
          <p:cNvSpPr/>
          <p:nvPr/>
        </p:nvSpPr>
        <p:spPr>
          <a:xfrm>
            <a:off x="736382" y="2410283"/>
            <a:ext cx="2916142" cy="69309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Lower rates of common cancers: </a:t>
            </a:r>
          </a:p>
        </p:txBody>
      </p:sp>
      <p:sp>
        <p:nvSpPr>
          <p:cNvPr id="13" name="Rounded Rectangle 12"/>
          <p:cNvSpPr/>
          <p:nvPr/>
        </p:nvSpPr>
        <p:spPr>
          <a:xfrm>
            <a:off x="4831633" y="2364639"/>
            <a:ext cx="3378418" cy="752967"/>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Higher rates of </a:t>
            </a:r>
            <a:r>
              <a:rPr lang="en-US" sz="2000" b="1" dirty="0">
                <a:solidFill>
                  <a:srgbClr val="004065"/>
                </a:solidFill>
              </a:rPr>
              <a:t>stomach and liver</a:t>
            </a:r>
            <a:r>
              <a:rPr lang="en-US" sz="2000" dirty="0">
                <a:solidFill>
                  <a:schemeClr val="bg1"/>
                </a:solidFill>
              </a:rPr>
              <a:t> cancers</a:t>
            </a:r>
          </a:p>
        </p:txBody>
      </p:sp>
    </p:spTree>
    <p:extLst>
      <p:ext uri="{BB962C8B-B14F-4D97-AF65-F5344CB8AC3E}">
        <p14:creationId xmlns:p14="http://schemas.microsoft.com/office/powerpoint/2010/main" val="373390572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745040"/>
          </a:xfrm>
        </p:spPr>
        <p:txBody>
          <a:bodyPr>
            <a:normAutofit/>
          </a:bodyPr>
          <a:lstStyle/>
          <a:p>
            <a:r>
              <a:rPr lang="en-US" dirty="0">
                <a:solidFill>
                  <a:srgbClr val="004065"/>
                </a:solidFill>
              </a:rPr>
              <a:t>Cancer Disparities</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American Cancer Society, 2015.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892475"/>
            <a:ext cx="2668130" cy="3996882"/>
          </a:xfrm>
          <a:prstGeom prst="roundRect">
            <a:avLst/>
          </a:prstGeom>
        </p:spPr>
      </p:pic>
      <p:sp>
        <p:nvSpPr>
          <p:cNvPr id="6" name="Rectangle 5"/>
          <p:cNvSpPr/>
          <p:nvPr/>
        </p:nvSpPr>
        <p:spPr>
          <a:xfrm>
            <a:off x="2880704" y="1732683"/>
            <a:ext cx="3139096" cy="707886"/>
          </a:xfrm>
          <a:prstGeom prst="rect">
            <a:avLst/>
          </a:prstGeom>
        </p:spPr>
        <p:txBody>
          <a:bodyPr wrap="square">
            <a:spAutoFit/>
          </a:bodyPr>
          <a:lstStyle/>
          <a:p>
            <a:r>
              <a:rPr lang="en-US" sz="2000" dirty="0">
                <a:solidFill>
                  <a:srgbClr val="004065"/>
                </a:solidFill>
              </a:rPr>
              <a:t>cervical and gallbladder cancer incidence rates</a:t>
            </a:r>
          </a:p>
        </p:txBody>
      </p:sp>
      <p:sp>
        <p:nvSpPr>
          <p:cNvPr id="8" name="Rectangle 7"/>
          <p:cNvSpPr/>
          <p:nvPr/>
        </p:nvSpPr>
        <p:spPr>
          <a:xfrm>
            <a:off x="1189357" y="1892475"/>
            <a:ext cx="1667589" cy="477054"/>
          </a:xfrm>
          <a:prstGeom prst="rect">
            <a:avLst/>
          </a:prstGeom>
          <a:solidFill>
            <a:srgbClr val="004065"/>
          </a:solidFill>
        </p:spPr>
        <p:txBody>
          <a:bodyPr wrap="square">
            <a:spAutoFit/>
          </a:bodyPr>
          <a:lstStyle/>
          <a:p>
            <a:pPr algn="ctr"/>
            <a:r>
              <a:rPr lang="en-US" sz="2500" dirty="0">
                <a:solidFill>
                  <a:schemeClr val="bg1"/>
                </a:solidFill>
              </a:rPr>
              <a:t>HIGHEST</a:t>
            </a:r>
          </a:p>
        </p:txBody>
      </p:sp>
      <p:sp>
        <p:nvSpPr>
          <p:cNvPr id="11" name="Rectangle 10"/>
          <p:cNvSpPr/>
          <p:nvPr/>
        </p:nvSpPr>
        <p:spPr>
          <a:xfrm>
            <a:off x="604090" y="1495902"/>
            <a:ext cx="4572000" cy="430887"/>
          </a:xfrm>
          <a:prstGeom prst="rect">
            <a:avLst/>
          </a:prstGeom>
        </p:spPr>
        <p:txBody>
          <a:bodyPr>
            <a:spAutoFit/>
          </a:bodyPr>
          <a:lstStyle/>
          <a:p>
            <a:r>
              <a:rPr lang="en-US" sz="2200" dirty="0">
                <a:solidFill>
                  <a:srgbClr val="004065"/>
                </a:solidFill>
              </a:rPr>
              <a:t>Among the </a:t>
            </a:r>
          </a:p>
        </p:txBody>
      </p:sp>
      <p:sp>
        <p:nvSpPr>
          <p:cNvPr id="19" name="Down Arrow 18"/>
          <p:cNvSpPr/>
          <p:nvPr/>
        </p:nvSpPr>
        <p:spPr>
          <a:xfrm>
            <a:off x="2880704" y="3990541"/>
            <a:ext cx="419100" cy="707887"/>
          </a:xfrm>
          <a:prstGeom prst="downArrow">
            <a:avLst>
              <a:gd name="adj1" fmla="val 30567"/>
              <a:gd name="adj2" fmla="val 52429"/>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43000" y="3027459"/>
            <a:ext cx="3801821" cy="780601"/>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b="1" dirty="0">
                <a:solidFill>
                  <a:srgbClr val="0096D6"/>
                </a:solidFill>
              </a:rPr>
              <a:t>Less likely </a:t>
            </a:r>
            <a:r>
              <a:rPr lang="en-US" sz="2000" dirty="0">
                <a:solidFill>
                  <a:schemeClr val="bg1"/>
                </a:solidFill>
              </a:rPr>
              <a:t>to receive a timely cervical cancer screening</a:t>
            </a:r>
          </a:p>
        </p:txBody>
      </p:sp>
      <p:sp>
        <p:nvSpPr>
          <p:cNvPr id="13" name="Rounded Rectangle 12"/>
          <p:cNvSpPr/>
          <p:nvPr/>
        </p:nvSpPr>
        <p:spPr>
          <a:xfrm>
            <a:off x="1227379" y="4897977"/>
            <a:ext cx="3801821" cy="780601"/>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b="1" dirty="0">
                <a:solidFill>
                  <a:srgbClr val="0096D6"/>
                </a:solidFill>
              </a:rPr>
              <a:t>More likely </a:t>
            </a:r>
            <a:r>
              <a:rPr lang="en-US" sz="2000" dirty="0">
                <a:solidFill>
                  <a:schemeClr val="bg1"/>
                </a:solidFill>
              </a:rPr>
              <a:t>to be diagnosed with invasive cervical cancer</a:t>
            </a:r>
          </a:p>
        </p:txBody>
      </p:sp>
    </p:spTree>
    <p:extLst>
      <p:ext uri="{BB962C8B-B14F-4D97-AF65-F5344CB8AC3E}">
        <p14:creationId xmlns:p14="http://schemas.microsoft.com/office/powerpoint/2010/main" val="1721910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22278" y="3345367"/>
            <a:ext cx="4774442" cy="507004"/>
          </a:xfrm>
          <a:prstGeom prst="roundRect">
            <a:avLst/>
          </a:prstGeom>
          <a:no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rgbClr val="004065"/>
                </a:solidFill>
              </a:rPr>
              <a:t>Enhances relevance of findings</a:t>
            </a:r>
          </a:p>
        </p:txBody>
      </p:sp>
      <p:sp>
        <p:nvSpPr>
          <p:cNvPr id="6" name="Rounded Rectangle 5"/>
          <p:cNvSpPr/>
          <p:nvPr/>
        </p:nvSpPr>
        <p:spPr>
          <a:xfrm>
            <a:off x="1222278" y="1951884"/>
            <a:ext cx="4774442" cy="566192"/>
          </a:xfrm>
          <a:prstGeom prst="roundRect">
            <a:avLst/>
          </a:prstGeom>
          <a:no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rgbClr val="004065"/>
                </a:solidFill>
              </a:rPr>
              <a:t>Improves participation</a:t>
            </a:r>
          </a:p>
        </p:txBody>
      </p:sp>
      <p:sp>
        <p:nvSpPr>
          <p:cNvPr id="2" name="Title 1"/>
          <p:cNvSpPr>
            <a:spLocks noGrp="1"/>
          </p:cNvSpPr>
          <p:nvPr>
            <p:ph type="title"/>
          </p:nvPr>
        </p:nvSpPr>
        <p:spPr>
          <a:xfrm>
            <a:off x="452651" y="901482"/>
            <a:ext cx="8229600" cy="838198"/>
          </a:xfrm>
        </p:spPr>
        <p:txBody>
          <a:bodyPr>
            <a:normAutofit/>
          </a:bodyPr>
          <a:lstStyle/>
          <a:p>
            <a:r>
              <a:rPr lang="en-US" sz="2800" b="0" dirty="0">
                <a:solidFill>
                  <a:srgbClr val="004065"/>
                </a:solidFill>
              </a:rPr>
              <a:t>Benefits of CBPR: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51" y="1739680"/>
            <a:ext cx="990600" cy="990600"/>
          </a:xfrm>
          <a:prstGeom prst="flowChartConnector">
            <a:avLst/>
          </a:prstGeom>
          <a:ln w="38100">
            <a:solidFill>
              <a:srgbClr val="004065"/>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49" y="3048000"/>
            <a:ext cx="1009906" cy="1009906"/>
          </a:xfrm>
          <a:prstGeom prst="flowChartConnector">
            <a:avLst/>
          </a:prstGeom>
          <a:ln w="38100">
            <a:solidFill>
              <a:srgbClr val="004065"/>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0833" t="25555" r="20833" b="24446"/>
          <a:stretch/>
        </p:blipFill>
        <p:spPr>
          <a:xfrm>
            <a:off x="6337199" y="4487326"/>
            <a:ext cx="2438400" cy="1567543"/>
          </a:xfrm>
          <a:prstGeom prst="roundRect">
            <a:avLst/>
          </a:prstGeom>
        </p:spPr>
      </p:pic>
      <p:sp>
        <p:nvSpPr>
          <p:cNvPr id="3" name="Rectangle 2"/>
          <p:cNvSpPr/>
          <p:nvPr/>
        </p:nvSpPr>
        <p:spPr>
          <a:xfrm>
            <a:off x="381000" y="6152894"/>
            <a:ext cx="3276600" cy="400110"/>
          </a:xfrm>
          <a:prstGeom prst="rect">
            <a:avLst/>
          </a:prstGeom>
        </p:spPr>
        <p:txBody>
          <a:bodyPr wrap="square">
            <a:spAutoFit/>
          </a:bodyPr>
          <a:lstStyle/>
          <a:p>
            <a:r>
              <a:rPr lang="en-US" sz="1000" dirty="0">
                <a:solidFill>
                  <a:schemeClr val="bg1">
                    <a:lumMod val="50000"/>
                  </a:schemeClr>
                </a:solidFill>
              </a:rPr>
              <a:t>Hubbard, Kidd, &amp; </a:t>
            </a:r>
            <a:r>
              <a:rPr lang="en-US" sz="1000" dirty="0" err="1">
                <a:solidFill>
                  <a:schemeClr val="bg1">
                    <a:lumMod val="50000"/>
                  </a:schemeClr>
                </a:solidFill>
              </a:rPr>
              <a:t>Donaghy</a:t>
            </a:r>
            <a:r>
              <a:rPr lang="en-US" sz="1000" dirty="0">
                <a:solidFill>
                  <a:schemeClr val="bg1">
                    <a:lumMod val="50000"/>
                  </a:schemeClr>
                </a:solidFill>
              </a:rPr>
              <a:t>, 2008; Ellis &amp; </a:t>
            </a:r>
            <a:r>
              <a:rPr lang="en-US" sz="1000" dirty="0" err="1">
                <a:solidFill>
                  <a:schemeClr val="bg1">
                    <a:lumMod val="50000"/>
                  </a:schemeClr>
                </a:solidFill>
              </a:rPr>
              <a:t>Kass</a:t>
            </a:r>
            <a:r>
              <a:rPr lang="en-US" sz="1000" dirty="0">
                <a:solidFill>
                  <a:schemeClr val="bg1">
                    <a:lumMod val="50000"/>
                  </a:schemeClr>
                </a:solidFill>
              </a:rPr>
              <a:t>, 2017; Thompson, Bissell, Cooper, Armitage, &amp; Barber, 2012.</a:t>
            </a:r>
          </a:p>
        </p:txBody>
      </p:sp>
      <p:sp>
        <p:nvSpPr>
          <p:cNvPr id="13" name="Rounded Rectangle 12"/>
          <p:cNvSpPr/>
          <p:nvPr/>
        </p:nvSpPr>
        <p:spPr>
          <a:xfrm>
            <a:off x="6627880" y="1739680"/>
            <a:ext cx="2147719" cy="2328149"/>
          </a:xfrm>
          <a:prstGeom prst="roundRect">
            <a:avLst/>
          </a:prstGeom>
          <a:noFill/>
          <a:ln w="3492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rgbClr val="004065"/>
                </a:solidFill>
              </a:rPr>
              <a:t>Community communication channels</a:t>
            </a:r>
          </a:p>
          <a:p>
            <a:pPr algn="ctr"/>
            <a:endParaRPr lang="en-US" sz="2000" dirty="0">
              <a:solidFill>
                <a:srgbClr val="004065"/>
              </a:solidFill>
            </a:endParaRPr>
          </a:p>
          <a:p>
            <a:pPr algn="ctr"/>
            <a:r>
              <a:rPr lang="en-US" sz="2000" dirty="0">
                <a:solidFill>
                  <a:srgbClr val="004065"/>
                </a:solidFill>
              </a:rPr>
              <a:t>Tailored messages</a:t>
            </a:r>
          </a:p>
        </p:txBody>
      </p:sp>
      <p:cxnSp>
        <p:nvCxnSpPr>
          <p:cNvPr id="16" name="Straight Arrow Connector 15"/>
          <p:cNvCxnSpPr/>
          <p:nvPr/>
        </p:nvCxnSpPr>
        <p:spPr>
          <a:xfrm flipH="1">
            <a:off x="6075314" y="2234980"/>
            <a:ext cx="469798"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7572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942205" y="2594612"/>
            <a:ext cx="5138657" cy="721144"/>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1200"/>
              </a:spcAft>
            </a:pPr>
            <a:r>
              <a:rPr lang="en-US" sz="2000" dirty="0">
                <a:solidFill>
                  <a:schemeClr val="bg1"/>
                </a:solidFill>
              </a:rPr>
              <a:t>Less likely to be diagnosed with localized disease</a:t>
            </a:r>
          </a:p>
        </p:txBody>
      </p:sp>
      <p:sp>
        <p:nvSpPr>
          <p:cNvPr id="2" name="Title 1"/>
          <p:cNvSpPr>
            <a:spLocks noGrp="1"/>
          </p:cNvSpPr>
          <p:nvPr>
            <p:ph type="title"/>
          </p:nvPr>
        </p:nvSpPr>
        <p:spPr>
          <a:xfrm>
            <a:off x="304800" y="702637"/>
            <a:ext cx="8534400" cy="851979"/>
          </a:xfrm>
        </p:spPr>
        <p:txBody>
          <a:bodyPr>
            <a:normAutofit/>
          </a:bodyPr>
          <a:lstStyle/>
          <a:p>
            <a:r>
              <a:rPr lang="en-US" sz="3600" dirty="0">
                <a:solidFill>
                  <a:srgbClr val="004065"/>
                </a:solidFill>
              </a:rPr>
              <a:t>Cancer Disparities</a:t>
            </a:r>
          </a:p>
        </p:txBody>
      </p:sp>
      <p:sp>
        <p:nvSpPr>
          <p:cNvPr id="4" name="Text Placeholder 3"/>
          <p:cNvSpPr>
            <a:spLocks noGrp="1"/>
          </p:cNvSpPr>
          <p:nvPr>
            <p:ph type="body" sz="quarter" idx="10"/>
          </p:nvPr>
        </p:nvSpPr>
        <p:spPr>
          <a:xfrm>
            <a:off x="457200" y="6327424"/>
            <a:ext cx="5562600" cy="301976"/>
          </a:xfrm>
        </p:spPr>
        <p:txBody>
          <a:bodyPr/>
          <a:lstStyle/>
          <a:p>
            <a:r>
              <a:rPr lang="en-US" sz="1000" dirty="0">
                <a:solidFill>
                  <a:schemeClr val="bg1">
                    <a:lumMod val="50000"/>
                  </a:schemeClr>
                </a:solidFill>
              </a:rPr>
              <a:t>American Cancer Society, 2015; AHRQ, 2015.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3233" y="4376042"/>
            <a:ext cx="3276599" cy="1872358"/>
          </a:xfrm>
          <a:prstGeom prst="roundRect">
            <a:avLst/>
          </a:prstGeom>
        </p:spPr>
      </p:pic>
      <p:sp>
        <p:nvSpPr>
          <p:cNvPr id="12" name="Flowchart: Connector 11"/>
          <p:cNvSpPr/>
          <p:nvPr/>
        </p:nvSpPr>
        <p:spPr>
          <a:xfrm>
            <a:off x="2590800" y="4687712"/>
            <a:ext cx="1156952" cy="118125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7693" t="-855" r="30769" b="-5983"/>
          <a:stretch/>
        </p:blipFill>
        <p:spPr>
          <a:xfrm>
            <a:off x="2645610" y="4766736"/>
            <a:ext cx="1047331" cy="1090969"/>
          </a:xfrm>
          <a:prstGeom prst="flowChartConnector">
            <a:avLst/>
          </a:prstGeom>
        </p:spPr>
      </p:pic>
      <p:sp>
        <p:nvSpPr>
          <p:cNvPr id="10" name="Rounded Rectangle 9"/>
          <p:cNvSpPr/>
          <p:nvPr/>
        </p:nvSpPr>
        <p:spPr>
          <a:xfrm>
            <a:off x="533400" y="1633640"/>
            <a:ext cx="5629923" cy="855399"/>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2000" kern="0" dirty="0">
                <a:solidFill>
                  <a:srgbClr val="FFFFFF"/>
                </a:solidFill>
              </a:rPr>
              <a:t>Experience lower breast cancer incidence and death rates but:</a:t>
            </a:r>
          </a:p>
        </p:txBody>
      </p:sp>
      <p:sp>
        <p:nvSpPr>
          <p:cNvPr id="16" name="Rounded Rectangle 15"/>
          <p:cNvSpPr/>
          <p:nvPr/>
        </p:nvSpPr>
        <p:spPr>
          <a:xfrm>
            <a:off x="957344" y="3474694"/>
            <a:ext cx="5123518" cy="682688"/>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1200"/>
              </a:spcAft>
            </a:pPr>
            <a:r>
              <a:rPr lang="en-US" sz="2000" dirty="0">
                <a:solidFill>
                  <a:schemeClr val="bg1"/>
                </a:solidFill>
              </a:rPr>
              <a:t>Less likely to receive radiation treatment after breast-conserving surgery </a:t>
            </a:r>
          </a:p>
        </p:txBody>
      </p:sp>
    </p:spTree>
    <p:extLst>
      <p:ext uri="{BB962C8B-B14F-4D97-AF65-F5344CB8AC3E}">
        <p14:creationId xmlns:p14="http://schemas.microsoft.com/office/powerpoint/2010/main" val="288141563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625755" y="3283979"/>
            <a:ext cx="4113998" cy="916423"/>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96D6"/>
                </a:solidFill>
              </a:rPr>
              <a:t>Less likely </a:t>
            </a:r>
            <a:r>
              <a:rPr lang="en-US" sz="2000" dirty="0">
                <a:solidFill>
                  <a:schemeClr val="bg1"/>
                </a:solidFill>
              </a:rPr>
              <a:t>to be involved in treatment decisions</a:t>
            </a:r>
          </a:p>
        </p:txBody>
      </p:sp>
      <p:sp>
        <p:nvSpPr>
          <p:cNvPr id="20" name="Rounded Rectangle 19"/>
          <p:cNvSpPr/>
          <p:nvPr/>
        </p:nvSpPr>
        <p:spPr>
          <a:xfrm>
            <a:off x="1737321" y="1840459"/>
            <a:ext cx="3922428" cy="1054800"/>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dirty="0">
                <a:solidFill>
                  <a:srgbClr val="0096D6"/>
                </a:solidFill>
              </a:rPr>
              <a:t>Twice as likely </a:t>
            </a:r>
            <a:r>
              <a:rPr lang="en-US" sz="2000" dirty="0">
                <a:solidFill>
                  <a:srgbClr val="FFFFFF"/>
                </a:solidFill>
              </a:rPr>
              <a:t>to report poor communication with their provider</a:t>
            </a:r>
          </a:p>
        </p:txBody>
      </p:sp>
      <p:sp>
        <p:nvSpPr>
          <p:cNvPr id="2" name="Title 1"/>
          <p:cNvSpPr>
            <a:spLocks noGrp="1"/>
          </p:cNvSpPr>
          <p:nvPr>
            <p:ph type="title"/>
          </p:nvPr>
        </p:nvSpPr>
        <p:spPr>
          <a:xfrm>
            <a:off x="457200" y="762001"/>
            <a:ext cx="8229600" cy="990599"/>
          </a:xfrm>
        </p:spPr>
        <p:txBody>
          <a:bodyPr/>
          <a:lstStyle/>
          <a:p>
            <a:r>
              <a:rPr lang="en-US" dirty="0">
                <a:solidFill>
                  <a:srgbClr val="004065"/>
                </a:solidFill>
              </a:rPr>
              <a:t>Disparities in Quality of Care</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Timmins, 2002.</a:t>
            </a:r>
          </a:p>
        </p:txBody>
      </p:sp>
      <p:sp>
        <p:nvSpPr>
          <p:cNvPr id="5" name="Flowchart: Connector 4"/>
          <p:cNvSpPr/>
          <p:nvPr/>
        </p:nvSpPr>
        <p:spPr>
          <a:xfrm>
            <a:off x="762000" y="1752600"/>
            <a:ext cx="1219200" cy="1153025"/>
          </a:xfrm>
          <a:prstGeom prst="flowChartConnector">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00" b="1" dirty="0"/>
              <a:t>2x</a:t>
            </a:r>
          </a:p>
        </p:txBody>
      </p:sp>
      <p:sp>
        <p:nvSpPr>
          <p:cNvPr id="8" name="Flowchart: Connector 7"/>
          <p:cNvSpPr/>
          <p:nvPr/>
        </p:nvSpPr>
        <p:spPr>
          <a:xfrm>
            <a:off x="733991" y="3099126"/>
            <a:ext cx="1218938" cy="1168073"/>
          </a:xfrm>
          <a:prstGeom prst="flowChartConnector">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00" b="1" dirty="0"/>
          </a:p>
        </p:txBody>
      </p:sp>
      <p:sp>
        <p:nvSpPr>
          <p:cNvPr id="9" name="Down Arrow 8"/>
          <p:cNvSpPr/>
          <p:nvPr/>
        </p:nvSpPr>
        <p:spPr>
          <a:xfrm>
            <a:off x="1110678" y="3303316"/>
            <a:ext cx="476272" cy="860969"/>
          </a:xfrm>
          <a:prstGeom prst="downArrow">
            <a:avLst>
              <a:gd name="adj1" fmla="val 41111"/>
              <a:gd name="adj2" fmla="val 5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9437"/>
          <a:stretch/>
        </p:blipFill>
        <p:spPr>
          <a:xfrm>
            <a:off x="7355305" y="2430313"/>
            <a:ext cx="1129162" cy="1120409"/>
          </a:xfrm>
          <a:prstGeom prst="flowChartConnector">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397697"/>
            <a:ext cx="1204633" cy="127923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2739" y="4393904"/>
            <a:ext cx="1219200" cy="9144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3866" r="18269"/>
          <a:stretch/>
        </p:blipFill>
        <p:spPr>
          <a:xfrm>
            <a:off x="2171342" y="5383219"/>
            <a:ext cx="980574" cy="775047"/>
          </a:xfrm>
          <a:prstGeom prst="rect">
            <a:avLst/>
          </a:prstGeom>
        </p:spPr>
      </p:pic>
      <p:sp>
        <p:nvSpPr>
          <p:cNvPr id="15" name="Rectangle 14"/>
          <p:cNvSpPr/>
          <p:nvPr/>
        </p:nvSpPr>
        <p:spPr>
          <a:xfrm>
            <a:off x="3151916" y="4698080"/>
            <a:ext cx="4572000" cy="400110"/>
          </a:xfrm>
          <a:prstGeom prst="rect">
            <a:avLst/>
          </a:prstGeom>
        </p:spPr>
        <p:txBody>
          <a:bodyPr>
            <a:spAutoFit/>
          </a:bodyPr>
          <a:lstStyle/>
          <a:p>
            <a:r>
              <a:rPr lang="en-US" sz="2000" dirty="0">
                <a:solidFill>
                  <a:srgbClr val="004065"/>
                </a:solidFill>
              </a:rPr>
              <a:t>Worse explanation of side effects</a:t>
            </a:r>
            <a:endParaRPr lang="en-US" sz="2000" dirty="0">
              <a:solidFill>
                <a:srgbClr val="0096D6"/>
              </a:solidFill>
            </a:endParaRPr>
          </a:p>
        </p:txBody>
      </p:sp>
      <p:sp>
        <p:nvSpPr>
          <p:cNvPr id="16" name="Rectangle 15"/>
          <p:cNvSpPr/>
          <p:nvPr/>
        </p:nvSpPr>
        <p:spPr>
          <a:xfrm>
            <a:off x="3208360" y="5531923"/>
            <a:ext cx="4572000" cy="400110"/>
          </a:xfrm>
          <a:prstGeom prst="rect">
            <a:avLst/>
          </a:prstGeom>
        </p:spPr>
        <p:txBody>
          <a:bodyPr>
            <a:spAutoFit/>
          </a:bodyPr>
          <a:lstStyle/>
          <a:p>
            <a:r>
              <a:rPr lang="en-US" sz="2000" dirty="0">
                <a:solidFill>
                  <a:srgbClr val="004065"/>
                </a:solidFill>
              </a:rPr>
              <a:t>Less question-asking with providers</a:t>
            </a:r>
            <a:endParaRPr lang="en-US" sz="2000" dirty="0">
              <a:solidFill>
                <a:srgbClr val="0096D6"/>
              </a:solidFill>
            </a:endParaRPr>
          </a:p>
        </p:txBody>
      </p:sp>
      <p:sp>
        <p:nvSpPr>
          <p:cNvPr id="17" name="Bent Arrow 16"/>
          <p:cNvSpPr/>
          <p:nvPr/>
        </p:nvSpPr>
        <p:spPr>
          <a:xfrm rot="2514564">
            <a:off x="7259307" y="2084452"/>
            <a:ext cx="515430" cy="538632"/>
          </a:xfrm>
          <a:prstGeom prst="bentArrow">
            <a:avLst>
              <a:gd name="adj1" fmla="val 16003"/>
              <a:gd name="adj2" fmla="val 25000"/>
              <a:gd name="adj3" fmla="val 30588"/>
              <a:gd name="adj4" fmla="val 70341"/>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2514564" flipH="1" flipV="1">
            <a:off x="7194022" y="3400202"/>
            <a:ext cx="515430" cy="538632"/>
          </a:xfrm>
          <a:prstGeom prst="bentArrow">
            <a:avLst>
              <a:gd name="adj1" fmla="val 16003"/>
              <a:gd name="adj2" fmla="val 25000"/>
              <a:gd name="adj3" fmla="val 30588"/>
              <a:gd name="adj4" fmla="val 70341"/>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flipV="1">
            <a:off x="1478340" y="4471066"/>
            <a:ext cx="674399" cy="603123"/>
          </a:xfrm>
          <a:prstGeom prst="bentArrow">
            <a:avLst>
              <a:gd name="adj1" fmla="val 16003"/>
              <a:gd name="adj2" fmla="val 25000"/>
              <a:gd name="adj3" fmla="val 30588"/>
              <a:gd name="adj4" fmla="val 70341"/>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61689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779" y="691632"/>
            <a:ext cx="7848600" cy="838200"/>
          </a:xfrm>
        </p:spPr>
        <p:txBody>
          <a:bodyPr>
            <a:normAutofit/>
          </a:bodyPr>
          <a:lstStyle/>
          <a:p>
            <a:pPr algn="l"/>
            <a:r>
              <a:rPr lang="en-US" sz="3400" dirty="0">
                <a:solidFill>
                  <a:srgbClr val="004065"/>
                </a:solidFill>
              </a:rPr>
              <a:t>Risk and Protective Factors</a:t>
            </a:r>
          </a:p>
        </p:txBody>
      </p:sp>
      <p:sp>
        <p:nvSpPr>
          <p:cNvPr id="6" name="Text Placeholder 5"/>
          <p:cNvSpPr>
            <a:spLocks noGrp="1"/>
          </p:cNvSpPr>
          <p:nvPr>
            <p:ph type="body" sz="quarter" idx="10"/>
          </p:nvPr>
        </p:nvSpPr>
        <p:spPr>
          <a:xfrm>
            <a:off x="457200" y="6248400"/>
            <a:ext cx="3390900" cy="381000"/>
          </a:xfrm>
        </p:spPr>
        <p:txBody>
          <a:bodyPr/>
          <a:lstStyle/>
          <a:p>
            <a:r>
              <a:rPr lang="en-US" sz="1000" dirty="0" err="1">
                <a:solidFill>
                  <a:schemeClr val="bg1">
                    <a:lumMod val="50000"/>
                  </a:schemeClr>
                </a:solidFill>
              </a:rPr>
              <a:t>Murtaugh</a:t>
            </a:r>
            <a:r>
              <a:rPr lang="en-US" sz="1000" dirty="0">
                <a:solidFill>
                  <a:schemeClr val="bg1">
                    <a:lumMod val="50000"/>
                  </a:schemeClr>
                </a:solidFill>
              </a:rPr>
              <a:t> et al., 2008; American Cancer Society, 2015; Howe et al., 2006.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77" y="1570748"/>
            <a:ext cx="2107734" cy="1642525"/>
          </a:xfrm>
          <a:prstGeom prst="roundRect">
            <a:avLst/>
          </a:prstGeom>
          <a:ln w="28575">
            <a:noFill/>
          </a:ln>
        </p:spPr>
      </p:pic>
      <p:cxnSp>
        <p:nvCxnSpPr>
          <p:cNvPr id="15" name="Straight Arrow Connector 14"/>
          <p:cNvCxnSpPr/>
          <p:nvPr/>
        </p:nvCxnSpPr>
        <p:spPr>
          <a:xfrm>
            <a:off x="7124700" y="4064078"/>
            <a:ext cx="0" cy="627536"/>
          </a:xfrm>
          <a:prstGeom prst="straightConnector1">
            <a:avLst/>
          </a:prstGeom>
          <a:ln w="57150">
            <a:solidFill>
              <a:srgbClr val="C8B18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43551" y="4125666"/>
            <a:ext cx="0" cy="627536"/>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923634" y="1781781"/>
            <a:ext cx="2314866" cy="461013"/>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Protective Factors</a:t>
            </a:r>
          </a:p>
        </p:txBody>
      </p:sp>
      <p:sp>
        <p:nvSpPr>
          <p:cNvPr id="20" name="Rounded Rectangle 19"/>
          <p:cNvSpPr/>
          <p:nvPr/>
        </p:nvSpPr>
        <p:spPr>
          <a:xfrm>
            <a:off x="6187074" y="1814915"/>
            <a:ext cx="2057400" cy="45626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Risk Factors</a:t>
            </a:r>
          </a:p>
        </p:txBody>
      </p:sp>
      <p:sp>
        <p:nvSpPr>
          <p:cNvPr id="21" name="Rounded Rectangle 20"/>
          <p:cNvSpPr/>
          <p:nvPr/>
        </p:nvSpPr>
        <p:spPr>
          <a:xfrm>
            <a:off x="923634" y="4944596"/>
            <a:ext cx="2481394" cy="71644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b="1" dirty="0">
                <a:solidFill>
                  <a:schemeClr val="bg1"/>
                </a:solidFill>
              </a:rPr>
              <a:t>Lower rates </a:t>
            </a:r>
            <a:r>
              <a:rPr lang="en-US" sz="2000" dirty="0">
                <a:solidFill>
                  <a:schemeClr val="bg1"/>
                </a:solidFill>
              </a:rPr>
              <a:t>of breast cancer</a:t>
            </a:r>
          </a:p>
        </p:txBody>
      </p:sp>
      <p:sp>
        <p:nvSpPr>
          <p:cNvPr id="22" name="Rounded Rectangle 21"/>
          <p:cNvSpPr/>
          <p:nvPr/>
        </p:nvSpPr>
        <p:spPr>
          <a:xfrm>
            <a:off x="5490411" y="4936853"/>
            <a:ext cx="3429000" cy="761932"/>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Higher rates </a:t>
            </a:r>
            <a:r>
              <a:rPr lang="en-US" sz="2000" dirty="0">
                <a:solidFill>
                  <a:schemeClr val="bg1"/>
                </a:solidFill>
              </a:rPr>
              <a:t>of cervical, liver, and stomach cancers</a:t>
            </a:r>
          </a:p>
        </p:txBody>
      </p:sp>
      <p:cxnSp>
        <p:nvCxnSpPr>
          <p:cNvPr id="24" name="Straight Arrow Connector 23"/>
          <p:cNvCxnSpPr/>
          <p:nvPr/>
        </p:nvCxnSpPr>
        <p:spPr>
          <a:xfrm>
            <a:off x="1991018" y="2392010"/>
            <a:ext cx="0" cy="627536"/>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66545" y="2401004"/>
            <a:ext cx="0" cy="627536"/>
          </a:xfrm>
          <a:prstGeom prst="straightConnector1">
            <a:avLst/>
          </a:prstGeom>
          <a:ln w="57150">
            <a:solidFill>
              <a:srgbClr val="C8B18B"/>
            </a:solidFill>
            <a:tailEnd type="triangle"/>
          </a:ln>
        </p:spPr>
        <p:style>
          <a:lnRef idx="1">
            <a:schemeClr val="accent1"/>
          </a:lnRef>
          <a:fillRef idx="0">
            <a:schemeClr val="accent1"/>
          </a:fillRef>
          <a:effectRef idx="0">
            <a:schemeClr val="accent1"/>
          </a:effectRef>
          <a:fontRef idx="minor">
            <a:schemeClr val="tx1"/>
          </a:fontRef>
        </p:style>
      </p:cxnSp>
      <p:sp>
        <p:nvSpPr>
          <p:cNvPr id="27" name="Cross 26"/>
          <p:cNvSpPr/>
          <p:nvPr/>
        </p:nvSpPr>
        <p:spPr>
          <a:xfrm>
            <a:off x="3848100" y="2472600"/>
            <a:ext cx="266700" cy="270600"/>
          </a:xfrm>
          <a:prstGeom prst="plus">
            <a:avLst>
              <a:gd name="adj" fmla="val 34989"/>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85452" y="2283366"/>
            <a:ext cx="304959" cy="8224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45704" y="3207858"/>
            <a:ext cx="2595694" cy="716441"/>
          </a:xfrm>
          <a:prstGeom prst="roundRect">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Diets from Latin American countries</a:t>
            </a:r>
          </a:p>
        </p:txBody>
      </p:sp>
      <p:sp>
        <p:nvSpPr>
          <p:cNvPr id="26" name="Rounded Rectangle 25"/>
          <p:cNvSpPr/>
          <p:nvPr/>
        </p:nvSpPr>
        <p:spPr>
          <a:xfrm>
            <a:off x="5737311" y="3150292"/>
            <a:ext cx="2797089" cy="716441"/>
          </a:xfrm>
          <a:prstGeom prst="roundRect">
            <a:avLst/>
          </a:prstGeom>
          <a:no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Lower rates of vaccination/screening</a:t>
            </a:r>
          </a:p>
        </p:txBody>
      </p:sp>
    </p:spTree>
    <p:extLst>
      <p:ext uri="{BB962C8B-B14F-4D97-AF65-F5344CB8AC3E}">
        <p14:creationId xmlns:p14="http://schemas.microsoft.com/office/powerpoint/2010/main" val="252400319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666" y="4588042"/>
            <a:ext cx="972987" cy="972987"/>
          </a:xfrm>
          <a:prstGeom prst="rect">
            <a:avLst/>
          </a:prstGeom>
        </p:spPr>
      </p:pic>
      <p:sp>
        <p:nvSpPr>
          <p:cNvPr id="8" name="Rectangle 7"/>
          <p:cNvSpPr/>
          <p:nvPr/>
        </p:nvSpPr>
        <p:spPr>
          <a:xfrm>
            <a:off x="5067538" y="4228671"/>
            <a:ext cx="3741684" cy="1785104"/>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solidFill>
                  <a:srgbClr val="004065"/>
                </a:solidFill>
              </a:rPr>
              <a:t>Smoking</a:t>
            </a:r>
          </a:p>
          <a:p>
            <a:pPr marL="285750" indent="-285750">
              <a:spcAft>
                <a:spcPts val="600"/>
              </a:spcAft>
              <a:buFont typeface="Arial" panose="020B0604020202020204" pitchFamily="34" charset="0"/>
              <a:buChar char="•"/>
            </a:pPr>
            <a:r>
              <a:rPr lang="en-US" dirty="0">
                <a:solidFill>
                  <a:srgbClr val="004065"/>
                </a:solidFill>
              </a:rPr>
              <a:t>Alcohol</a:t>
            </a:r>
          </a:p>
          <a:p>
            <a:pPr marL="285750" indent="-285750">
              <a:spcAft>
                <a:spcPts val="600"/>
              </a:spcAft>
              <a:buFont typeface="Arial" panose="020B0604020202020204" pitchFamily="34" charset="0"/>
              <a:buChar char="•"/>
            </a:pPr>
            <a:r>
              <a:rPr lang="en-US" dirty="0">
                <a:solidFill>
                  <a:srgbClr val="004065"/>
                </a:solidFill>
              </a:rPr>
              <a:t>Illicit drug use</a:t>
            </a:r>
          </a:p>
          <a:p>
            <a:pPr marL="285750" indent="-285750">
              <a:spcAft>
                <a:spcPts val="600"/>
              </a:spcAft>
              <a:buFont typeface="Arial" panose="020B0604020202020204" pitchFamily="34" charset="0"/>
              <a:buChar char="•"/>
            </a:pPr>
            <a:r>
              <a:rPr lang="en-US" dirty="0">
                <a:solidFill>
                  <a:srgbClr val="004065"/>
                </a:solidFill>
              </a:rPr>
              <a:t>Poor diet </a:t>
            </a:r>
          </a:p>
          <a:p>
            <a:pPr marL="285750" indent="-285750">
              <a:spcAft>
                <a:spcPts val="600"/>
              </a:spcAft>
              <a:buFont typeface="Arial" panose="020B0604020202020204" pitchFamily="34" charset="0"/>
              <a:buChar char="•"/>
            </a:pPr>
            <a:r>
              <a:rPr lang="en-US" dirty="0">
                <a:solidFill>
                  <a:srgbClr val="004065"/>
                </a:solidFill>
              </a:rPr>
              <a:t>Decrease in physical activity</a:t>
            </a:r>
          </a:p>
        </p:txBody>
      </p:sp>
      <p:pic>
        <p:nvPicPr>
          <p:cNvPr id="6"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027" y="4156721"/>
            <a:ext cx="1848925" cy="1783805"/>
          </a:xfrm>
          <a:prstGeom prst="rect">
            <a:avLst/>
          </a:prstGeom>
        </p:spPr>
      </p:pic>
      <p:sp>
        <p:nvSpPr>
          <p:cNvPr id="2" name="Title 1"/>
          <p:cNvSpPr>
            <a:spLocks noGrp="1"/>
          </p:cNvSpPr>
          <p:nvPr>
            <p:ph type="title"/>
          </p:nvPr>
        </p:nvSpPr>
        <p:spPr>
          <a:xfrm>
            <a:off x="457200" y="762001"/>
            <a:ext cx="8229600" cy="895986"/>
          </a:xfrm>
        </p:spPr>
        <p:txBody>
          <a:bodyPr/>
          <a:lstStyle/>
          <a:p>
            <a:r>
              <a:rPr lang="en-US" dirty="0">
                <a:solidFill>
                  <a:srgbClr val="004065"/>
                </a:solidFill>
              </a:rPr>
              <a:t>Acculturation</a:t>
            </a:r>
          </a:p>
        </p:txBody>
      </p:sp>
      <p:sp>
        <p:nvSpPr>
          <p:cNvPr id="4" name="Text Placeholder 3"/>
          <p:cNvSpPr>
            <a:spLocks noGrp="1"/>
          </p:cNvSpPr>
          <p:nvPr>
            <p:ph type="body" sz="quarter" idx="10"/>
          </p:nvPr>
        </p:nvSpPr>
        <p:spPr/>
        <p:txBody>
          <a:bodyPr/>
          <a:lstStyle/>
          <a:p>
            <a:r>
              <a:rPr lang="en-US" sz="1000" kern="1200" dirty="0">
                <a:solidFill>
                  <a:schemeClr val="bg1">
                    <a:lumMod val="50000"/>
                  </a:schemeClr>
                </a:solidFill>
              </a:rPr>
              <a:t>Lara, </a:t>
            </a:r>
            <a:r>
              <a:rPr lang="en-US" sz="1000" kern="1200" dirty="0" err="1">
                <a:solidFill>
                  <a:schemeClr val="bg1">
                    <a:lumMod val="50000"/>
                  </a:schemeClr>
                </a:solidFill>
              </a:rPr>
              <a:t>Gamboa</a:t>
            </a:r>
            <a:r>
              <a:rPr lang="en-US" sz="1000" kern="1200" dirty="0">
                <a:solidFill>
                  <a:schemeClr val="bg1">
                    <a:lumMod val="50000"/>
                  </a:schemeClr>
                </a:solidFill>
              </a:rPr>
              <a:t>, </a:t>
            </a:r>
            <a:r>
              <a:rPr lang="en-US" sz="1000" kern="1200" dirty="0" err="1">
                <a:solidFill>
                  <a:schemeClr val="bg1">
                    <a:lumMod val="50000"/>
                  </a:schemeClr>
                </a:solidFill>
              </a:rPr>
              <a:t>Kahramanian</a:t>
            </a:r>
            <a:r>
              <a:rPr lang="en-US" sz="1000" kern="1200" dirty="0">
                <a:solidFill>
                  <a:schemeClr val="bg1">
                    <a:lumMod val="50000"/>
                  </a:schemeClr>
                </a:solidFill>
              </a:rPr>
              <a:t>, Morales, &amp; Bautista, 2005.</a:t>
            </a:r>
            <a:endParaRPr lang="en-US" sz="1000" dirty="0">
              <a:solidFill>
                <a:schemeClr val="bg1">
                  <a:lumMod val="5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8380" y="4156721"/>
            <a:ext cx="1316780" cy="131058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8600" t="76371" r="-2144" b="-5868"/>
          <a:stretch/>
        </p:blipFill>
        <p:spPr>
          <a:xfrm>
            <a:off x="533400" y="2015900"/>
            <a:ext cx="3420181" cy="14131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75555" r="47500"/>
          <a:stretch/>
        </p:blipFill>
        <p:spPr>
          <a:xfrm>
            <a:off x="4897379" y="2007685"/>
            <a:ext cx="3560821" cy="1192715"/>
          </a:xfrm>
          <a:prstGeom prst="rect">
            <a:avLst/>
          </a:prstGeom>
        </p:spPr>
      </p:pic>
      <p:sp>
        <p:nvSpPr>
          <p:cNvPr id="3" name="Content Placeholder 2"/>
          <p:cNvSpPr>
            <a:spLocks noGrp="1"/>
          </p:cNvSpPr>
          <p:nvPr>
            <p:ph idx="1"/>
          </p:nvPr>
        </p:nvSpPr>
        <p:spPr>
          <a:xfrm>
            <a:off x="444864" y="1583493"/>
            <a:ext cx="7467600" cy="453388"/>
          </a:xfrm>
        </p:spPr>
        <p:txBody>
          <a:bodyPr>
            <a:normAutofit fontScale="85000" lnSpcReduction="20000"/>
          </a:bodyPr>
          <a:lstStyle/>
          <a:p>
            <a:pPr marL="0" indent="0">
              <a:buNone/>
            </a:pPr>
            <a:r>
              <a:rPr lang="en-US" dirty="0">
                <a:solidFill>
                  <a:srgbClr val="004065"/>
                </a:solidFill>
              </a:rPr>
              <a:t>Both positive and negative influences on health:</a:t>
            </a:r>
          </a:p>
        </p:txBody>
      </p:sp>
      <p:sp>
        <p:nvSpPr>
          <p:cNvPr id="13" name="Rounded Rectangle 12"/>
          <p:cNvSpPr/>
          <p:nvPr/>
        </p:nvSpPr>
        <p:spPr>
          <a:xfrm>
            <a:off x="647907" y="3277091"/>
            <a:ext cx="3191166" cy="851469"/>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Improved access to care and preventive services</a:t>
            </a:r>
          </a:p>
        </p:txBody>
      </p:sp>
      <p:sp>
        <p:nvSpPr>
          <p:cNvPr id="14" name="Rounded Rectangle 13"/>
          <p:cNvSpPr/>
          <p:nvPr/>
        </p:nvSpPr>
        <p:spPr>
          <a:xfrm>
            <a:off x="4928421" y="3306880"/>
            <a:ext cx="3326738" cy="835440"/>
          </a:xfrm>
          <a:prstGeom prst="roundRect">
            <a:avLst/>
          </a:prstGeom>
          <a:solidFill>
            <a:srgbClr val="004065">
              <a:alpha val="18000"/>
            </a:srgbClr>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004065"/>
                </a:solidFill>
              </a:rPr>
              <a:t>Adoption of unhealthy behaviors:</a:t>
            </a:r>
          </a:p>
        </p:txBody>
      </p:sp>
    </p:spTree>
    <p:extLst>
      <p:ext uri="{BB962C8B-B14F-4D97-AF65-F5344CB8AC3E}">
        <p14:creationId xmlns:p14="http://schemas.microsoft.com/office/powerpoint/2010/main" val="57124196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63333" r="16667"/>
          <a:stretch/>
        </p:blipFill>
        <p:spPr>
          <a:xfrm>
            <a:off x="4216690" y="1161263"/>
            <a:ext cx="4148010" cy="1368843"/>
          </a:xfrm>
          <a:prstGeom prst="rect">
            <a:avLst/>
          </a:prstGeom>
        </p:spPr>
      </p:pic>
      <p:sp>
        <p:nvSpPr>
          <p:cNvPr id="2" name="Title 1"/>
          <p:cNvSpPr>
            <a:spLocks noGrp="1"/>
          </p:cNvSpPr>
          <p:nvPr>
            <p:ph type="title"/>
          </p:nvPr>
        </p:nvSpPr>
        <p:spPr>
          <a:xfrm>
            <a:off x="457200" y="762001"/>
            <a:ext cx="8229600" cy="749603"/>
          </a:xfrm>
        </p:spPr>
        <p:txBody>
          <a:bodyPr/>
          <a:lstStyle/>
          <a:p>
            <a:r>
              <a:rPr lang="en-US" dirty="0">
                <a:solidFill>
                  <a:srgbClr val="004065"/>
                </a:solidFill>
              </a:rPr>
              <a:t>Resiliency</a:t>
            </a:r>
          </a:p>
        </p:txBody>
      </p:sp>
      <p:sp>
        <p:nvSpPr>
          <p:cNvPr id="4" name="Text Placeholder 3"/>
          <p:cNvSpPr>
            <a:spLocks noGrp="1"/>
          </p:cNvSpPr>
          <p:nvPr>
            <p:ph type="body" sz="quarter" idx="10"/>
          </p:nvPr>
        </p:nvSpPr>
        <p:spPr>
          <a:xfrm>
            <a:off x="457200" y="6248400"/>
            <a:ext cx="2971800" cy="381000"/>
          </a:xfrm>
        </p:spPr>
        <p:txBody>
          <a:bodyPr/>
          <a:lstStyle/>
          <a:p>
            <a:r>
              <a:rPr lang="en-US" sz="1000" dirty="0">
                <a:solidFill>
                  <a:schemeClr val="bg1">
                    <a:lumMod val="50000"/>
                  </a:schemeClr>
                </a:solidFill>
              </a:rPr>
              <a:t>Adams, Breen, &amp; </a:t>
            </a:r>
            <a:r>
              <a:rPr lang="en-US" sz="1000" dirty="0" err="1">
                <a:solidFill>
                  <a:schemeClr val="bg1">
                    <a:lumMod val="50000"/>
                  </a:schemeClr>
                </a:solidFill>
              </a:rPr>
              <a:t>Joski</a:t>
            </a:r>
            <a:r>
              <a:rPr lang="en-US" sz="1000" dirty="0">
                <a:solidFill>
                  <a:schemeClr val="bg1">
                    <a:lumMod val="50000"/>
                  </a:schemeClr>
                </a:solidFill>
              </a:rPr>
              <a:t>, 2007; Gallo, </a:t>
            </a:r>
            <a:r>
              <a:rPr lang="en-US" sz="1000" dirty="0" err="1">
                <a:solidFill>
                  <a:schemeClr val="bg1">
                    <a:lumMod val="50000"/>
                  </a:schemeClr>
                </a:solidFill>
              </a:rPr>
              <a:t>Penedo</a:t>
            </a:r>
            <a:r>
              <a:rPr lang="en-US" sz="1000" dirty="0">
                <a:solidFill>
                  <a:schemeClr val="bg1">
                    <a:lumMod val="50000"/>
                  </a:schemeClr>
                </a:solidFill>
              </a:rPr>
              <a:t>, Espinosa de </a:t>
            </a:r>
            <a:r>
              <a:rPr lang="en-US" sz="1000" dirty="0" err="1">
                <a:solidFill>
                  <a:schemeClr val="bg1">
                    <a:lumMod val="50000"/>
                  </a:schemeClr>
                </a:solidFill>
              </a:rPr>
              <a:t>los</a:t>
            </a:r>
            <a:r>
              <a:rPr lang="en-US" sz="1000" dirty="0">
                <a:solidFill>
                  <a:schemeClr val="bg1">
                    <a:lumMod val="50000"/>
                  </a:schemeClr>
                </a:solidFill>
              </a:rPr>
              <a:t> </a:t>
            </a:r>
            <a:r>
              <a:rPr lang="en-US" sz="1000" dirty="0" err="1">
                <a:solidFill>
                  <a:schemeClr val="bg1">
                    <a:lumMod val="50000"/>
                  </a:schemeClr>
                </a:solidFill>
              </a:rPr>
              <a:t>Monteros</a:t>
            </a:r>
            <a:r>
              <a:rPr lang="en-US" sz="1000" dirty="0">
                <a:solidFill>
                  <a:schemeClr val="bg1">
                    <a:lumMod val="50000"/>
                  </a:schemeClr>
                </a:solidFill>
              </a:rPr>
              <a:t>, &amp; Arguelles, 2009.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0000" t="8889" r="48333" b="17777"/>
          <a:stretch/>
        </p:blipFill>
        <p:spPr>
          <a:xfrm>
            <a:off x="579593" y="4001235"/>
            <a:ext cx="1371600" cy="2213118"/>
          </a:xfrm>
          <a:prstGeom prst="rect">
            <a:avLst/>
          </a:prstGeom>
        </p:spPr>
      </p:pic>
      <p:cxnSp>
        <p:nvCxnSpPr>
          <p:cNvPr id="9" name="Straight Arrow Connector 8"/>
          <p:cNvCxnSpPr/>
          <p:nvPr/>
        </p:nvCxnSpPr>
        <p:spPr>
          <a:xfrm>
            <a:off x="5353910" y="4882926"/>
            <a:ext cx="0" cy="527274"/>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387422" y="4206050"/>
            <a:ext cx="5932976" cy="518350"/>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Strong sense of family and social support systems</a:t>
            </a:r>
            <a:endParaRPr lang="en-US" sz="2000" u="sng" dirty="0">
              <a:solidFill>
                <a:schemeClr val="bg1"/>
              </a:solidFill>
            </a:endParaRPr>
          </a:p>
        </p:txBody>
      </p:sp>
      <p:sp>
        <p:nvSpPr>
          <p:cNvPr id="14" name="Rounded Rectangle 13"/>
          <p:cNvSpPr/>
          <p:nvPr/>
        </p:nvSpPr>
        <p:spPr>
          <a:xfrm>
            <a:off x="2642754" y="5562600"/>
            <a:ext cx="5582842" cy="493107"/>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Individuals cope better during times of stress</a:t>
            </a:r>
          </a:p>
        </p:txBody>
      </p:sp>
      <p:sp>
        <p:nvSpPr>
          <p:cNvPr id="19" name="Rounded Rectangle 18"/>
          <p:cNvSpPr/>
          <p:nvPr/>
        </p:nvSpPr>
        <p:spPr>
          <a:xfrm>
            <a:off x="642323" y="1648542"/>
            <a:ext cx="3287354" cy="881564"/>
          </a:xfrm>
          <a:prstGeom prst="roundRect">
            <a:avLst/>
          </a:prstGeom>
          <a:solidFill>
            <a:srgbClr val="C8B18B"/>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More skilled at accessing safety net services</a:t>
            </a:r>
          </a:p>
        </p:txBody>
      </p:sp>
      <p:sp>
        <p:nvSpPr>
          <p:cNvPr id="20" name="Bent Arrow 19"/>
          <p:cNvSpPr/>
          <p:nvPr/>
        </p:nvSpPr>
        <p:spPr>
          <a:xfrm flipV="1">
            <a:off x="1143000" y="2514600"/>
            <a:ext cx="674399" cy="603123"/>
          </a:xfrm>
          <a:prstGeom prst="bentArrow">
            <a:avLst>
              <a:gd name="adj1" fmla="val 16003"/>
              <a:gd name="adj2" fmla="val 25000"/>
              <a:gd name="adj3" fmla="val 30588"/>
              <a:gd name="adj4" fmla="val 70341"/>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20"/>
          <p:cNvSpPr/>
          <p:nvPr/>
        </p:nvSpPr>
        <p:spPr>
          <a:xfrm>
            <a:off x="2133600" y="2788271"/>
            <a:ext cx="5334000" cy="945529"/>
          </a:xfrm>
          <a:prstGeom prst="roundRect">
            <a:avLst/>
          </a:prstGeom>
          <a:solidFill>
            <a:srgbClr val="C8B18B">
              <a:alpha val="18000"/>
            </a:srgbClr>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Cervical cancer screenings more common among uninsured Hispanic women than uninsured white women</a:t>
            </a:r>
          </a:p>
        </p:txBody>
      </p:sp>
    </p:spTree>
    <p:extLst>
      <p:ext uri="{BB962C8B-B14F-4D97-AF65-F5344CB8AC3E}">
        <p14:creationId xmlns:p14="http://schemas.microsoft.com/office/powerpoint/2010/main" val="115929710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333" t="22485" r="35000" b="50848"/>
          <a:stretch/>
        </p:blipFill>
        <p:spPr>
          <a:xfrm>
            <a:off x="1780817" y="5106670"/>
            <a:ext cx="1221335" cy="1127386"/>
          </a:xfrm>
          <a:prstGeom prst="rect">
            <a:avLst/>
          </a:prstGeom>
        </p:spPr>
      </p:pic>
      <p:sp>
        <p:nvSpPr>
          <p:cNvPr id="2" name="Title 1"/>
          <p:cNvSpPr>
            <a:spLocks noGrp="1"/>
          </p:cNvSpPr>
          <p:nvPr>
            <p:ph type="title"/>
          </p:nvPr>
        </p:nvSpPr>
        <p:spPr>
          <a:xfrm>
            <a:off x="457200" y="762001"/>
            <a:ext cx="8229600" cy="914399"/>
          </a:xfrm>
        </p:spPr>
        <p:txBody>
          <a:bodyPr/>
          <a:lstStyle/>
          <a:p>
            <a:r>
              <a:rPr lang="en-US" dirty="0">
                <a:solidFill>
                  <a:srgbClr val="004065"/>
                </a:solidFill>
              </a:rPr>
              <a:t>Entre Madre y </a:t>
            </a:r>
            <a:r>
              <a:rPr lang="en-US" dirty="0" err="1">
                <a:solidFill>
                  <a:srgbClr val="004065"/>
                </a:solidFill>
              </a:rPr>
              <a:t>Hija</a:t>
            </a:r>
            <a:endParaRPr lang="en-US" dirty="0">
              <a:solidFill>
                <a:srgbClr val="004065"/>
              </a:solidFill>
            </a:endParaRPr>
          </a:p>
        </p:txBody>
      </p:sp>
      <p:sp>
        <p:nvSpPr>
          <p:cNvPr id="4" name="Text Placeholder 3"/>
          <p:cNvSpPr>
            <a:spLocks noGrp="1"/>
          </p:cNvSpPr>
          <p:nvPr>
            <p:ph type="body" sz="quarter" idx="10"/>
          </p:nvPr>
        </p:nvSpPr>
        <p:spPr>
          <a:xfrm>
            <a:off x="457200" y="6248400"/>
            <a:ext cx="4191000" cy="381000"/>
          </a:xfrm>
        </p:spPr>
        <p:txBody>
          <a:bodyPr/>
          <a:lstStyle/>
          <a:p>
            <a:r>
              <a:rPr lang="en-US" sz="1000" dirty="0">
                <a:solidFill>
                  <a:schemeClr val="bg1">
                    <a:lumMod val="50000"/>
                  </a:schemeClr>
                </a:solidFill>
              </a:rPr>
              <a:t>Parra-Medina, Morales-Campos, Mojica, &amp; Ramirez, 2015; Institute for Health Promotion and Research, UT Health San Antonio, 2007. </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242" r="25760" b="6666"/>
          <a:stretch/>
        </p:blipFill>
        <p:spPr>
          <a:xfrm>
            <a:off x="6248400" y="1300498"/>
            <a:ext cx="2314677" cy="2314677"/>
          </a:xfrm>
          <a:prstGeom prst="flowChartConnector">
            <a:avLst/>
          </a:prstGeom>
          <a:ln w="38100">
            <a:solidFill>
              <a:srgbClr val="004065"/>
            </a:solidFill>
          </a:ln>
        </p:spPr>
      </p:pic>
      <p:sp>
        <p:nvSpPr>
          <p:cNvPr id="9" name="Rounded Rectangle 8"/>
          <p:cNvSpPr/>
          <p:nvPr/>
        </p:nvSpPr>
        <p:spPr>
          <a:xfrm>
            <a:off x="762000" y="3962400"/>
            <a:ext cx="7543800" cy="852008"/>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a:solidFill>
                  <a:schemeClr val="bg1"/>
                </a:solidFill>
              </a:rPr>
              <a:t>Improved </a:t>
            </a:r>
            <a:r>
              <a:rPr lang="en-US" sz="2000" dirty="0">
                <a:solidFill>
                  <a:schemeClr val="bg1"/>
                </a:solidFill>
              </a:rPr>
              <a:t>rate of HPV vaccination completion for girls in South Texas</a:t>
            </a:r>
          </a:p>
        </p:txBody>
      </p:sp>
      <p:sp>
        <p:nvSpPr>
          <p:cNvPr id="10" name="Rounded Rectangle 9"/>
          <p:cNvSpPr/>
          <p:nvPr/>
        </p:nvSpPr>
        <p:spPr>
          <a:xfrm>
            <a:off x="3048000" y="5289734"/>
            <a:ext cx="4076700" cy="416772"/>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FFFFFF"/>
                </a:solidFill>
              </a:rPr>
              <a:t>Now includes boys and families</a:t>
            </a:r>
          </a:p>
        </p:txBody>
      </p:sp>
      <p:sp>
        <p:nvSpPr>
          <p:cNvPr id="13" name="Rounded Rectangle 12"/>
          <p:cNvSpPr/>
          <p:nvPr/>
        </p:nvSpPr>
        <p:spPr>
          <a:xfrm>
            <a:off x="723900" y="1710175"/>
            <a:ext cx="5029200" cy="1905000"/>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chemeClr val="bg1"/>
                </a:solidFill>
              </a:rPr>
              <a:t>Promotoras (community health workers): </a:t>
            </a:r>
          </a:p>
          <a:p>
            <a:pPr marL="342900" indent="-342900">
              <a:spcAft>
                <a:spcPts val="600"/>
              </a:spcAft>
              <a:buFont typeface="Arial" panose="020B0604020202020204" pitchFamily="34" charset="0"/>
              <a:buChar char="•"/>
            </a:pPr>
            <a:r>
              <a:rPr lang="en-US" sz="2000" dirty="0">
                <a:solidFill>
                  <a:schemeClr val="bg1"/>
                </a:solidFill>
              </a:rPr>
              <a:t>Provide education about HPV vaccine and cancer prevention</a:t>
            </a:r>
          </a:p>
          <a:p>
            <a:pPr marL="342900" indent="-342900">
              <a:spcAft>
                <a:spcPts val="600"/>
              </a:spcAft>
              <a:buFont typeface="Arial" panose="020B0604020202020204" pitchFamily="34" charset="0"/>
              <a:buChar char="•"/>
            </a:pPr>
            <a:r>
              <a:rPr lang="en-US" sz="2000" dirty="0">
                <a:solidFill>
                  <a:schemeClr val="bg1"/>
                </a:solidFill>
              </a:rPr>
              <a:t>Help schedule and remember appointments</a:t>
            </a:r>
          </a:p>
        </p:txBody>
      </p:sp>
    </p:spTree>
    <p:extLst>
      <p:ext uri="{BB962C8B-B14F-4D97-AF65-F5344CB8AC3E}">
        <p14:creationId xmlns:p14="http://schemas.microsoft.com/office/powerpoint/2010/main" val="513332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14399"/>
          </a:xfrm>
        </p:spPr>
        <p:txBody>
          <a:bodyPr>
            <a:normAutofit/>
          </a:bodyPr>
          <a:lstStyle/>
          <a:p>
            <a:r>
              <a:rPr lang="en-US" dirty="0">
                <a:solidFill>
                  <a:srgbClr val="004065"/>
                </a:solidFill>
              </a:rPr>
              <a:t>National Organizations</a:t>
            </a:r>
          </a:p>
        </p:txBody>
      </p:sp>
      <p:sp>
        <p:nvSpPr>
          <p:cNvPr id="4" name="Text Placeholder 3"/>
          <p:cNvSpPr>
            <a:spLocks noGrp="1"/>
          </p:cNvSpPr>
          <p:nvPr>
            <p:ph type="body" sz="quarter" idx="10"/>
          </p:nvPr>
        </p:nvSpPr>
        <p:spPr>
          <a:xfrm>
            <a:off x="457200" y="6248400"/>
            <a:ext cx="4038600" cy="381000"/>
          </a:xfrm>
        </p:spPr>
        <p:txBody>
          <a:bodyPr/>
          <a:lstStyle/>
          <a:p>
            <a:r>
              <a:rPr lang="en-US" sz="1000" dirty="0">
                <a:solidFill>
                  <a:srgbClr val="FFFFFF">
                    <a:lumMod val="50000"/>
                  </a:srgbClr>
                </a:solidFill>
              </a:rPr>
              <a:t>Redes En </a:t>
            </a:r>
            <a:r>
              <a:rPr lang="en-US" sz="1000" dirty="0" err="1">
                <a:solidFill>
                  <a:srgbClr val="FFFFFF">
                    <a:lumMod val="50000"/>
                  </a:srgbClr>
                </a:solidFill>
              </a:rPr>
              <a:t>Acción</a:t>
            </a:r>
            <a:r>
              <a:rPr lang="en-US" sz="1000" dirty="0">
                <a:solidFill>
                  <a:srgbClr val="FFFFFF">
                    <a:lumMod val="50000"/>
                  </a:srgbClr>
                </a:solidFill>
              </a:rPr>
              <a:t>, 2013; SHARE Cancer Support, </a:t>
            </a:r>
            <a:r>
              <a:rPr lang="en-US" sz="1000" dirty="0" err="1">
                <a:solidFill>
                  <a:srgbClr val="FFFFFF">
                    <a:lumMod val="50000"/>
                  </a:srgbClr>
                </a:solidFill>
              </a:rPr>
              <a:t>n.d.</a:t>
            </a:r>
            <a:r>
              <a:rPr lang="en-US" sz="1000" dirty="0">
                <a:solidFill>
                  <a:srgbClr val="FFFFFF">
                    <a:lumMod val="50000"/>
                  </a:srgbClr>
                </a:solidFill>
              </a:rPr>
              <a:t>; Latinas Contra Cancer. </a:t>
            </a:r>
            <a:r>
              <a:rPr lang="en-US" sz="1000" dirty="0" err="1">
                <a:solidFill>
                  <a:srgbClr val="FFFFFF">
                    <a:lumMod val="50000"/>
                  </a:srgbClr>
                </a:solidFill>
              </a:rPr>
              <a:t>n.d.</a:t>
            </a:r>
            <a:r>
              <a:rPr lang="en-US" sz="1000" dirty="0">
                <a:solidFill>
                  <a:srgbClr val="FFFFFF">
                    <a:lumMod val="50000"/>
                  </a:srgbClr>
                </a:solidFill>
              </a:rPr>
              <a:t> </a:t>
            </a:r>
            <a:endParaRPr lang="en-US" dirty="0"/>
          </a:p>
        </p:txBody>
      </p:sp>
      <p:pic>
        <p:nvPicPr>
          <p:cNvPr id="8" name="Picture 7"/>
          <p:cNvPicPr>
            <a:picLocks noChangeAspect="1"/>
          </p:cNvPicPr>
          <p:nvPr/>
        </p:nvPicPr>
        <p:blipFill>
          <a:blip r:embed="rId3"/>
          <a:stretch>
            <a:fillRect/>
          </a:stretch>
        </p:blipFill>
        <p:spPr>
          <a:xfrm>
            <a:off x="592739" y="1981200"/>
            <a:ext cx="2473258" cy="577540"/>
          </a:xfrm>
          <a:prstGeom prst="rect">
            <a:avLst/>
          </a:prstGeom>
        </p:spPr>
      </p:pic>
      <p:pic>
        <p:nvPicPr>
          <p:cNvPr id="1026" name="Picture 2" descr="https://d2oc0ihd6a5bt.cloudfront.net/wp-content/uploads/sites/1731/2016/12/sharelogo-1-tra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94" y="3312887"/>
            <a:ext cx="2451574" cy="997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cc.socialchangeconsulting.com/wp-content/uploads/2015/02/lcc_logo_3-150x12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679611"/>
            <a:ext cx="1458642" cy="125443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22221" y="1752600"/>
            <a:ext cx="5414209" cy="1036857"/>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chemeClr val="bg1"/>
                </a:solidFill>
              </a:rPr>
              <a:t>Community leaders, researchers, governmental officials and advocates fighting cancer among Latinos through research, training, and education</a:t>
            </a:r>
          </a:p>
        </p:txBody>
      </p:sp>
      <p:sp>
        <p:nvSpPr>
          <p:cNvPr id="13" name="Rounded Rectangle 12"/>
          <p:cNvSpPr/>
          <p:nvPr/>
        </p:nvSpPr>
        <p:spPr>
          <a:xfrm>
            <a:off x="3276600" y="3222000"/>
            <a:ext cx="5459830" cy="1121400"/>
          </a:xfrm>
          <a:prstGeom prst="roundRect">
            <a:avLst/>
          </a:prstGeom>
          <a:solidFill>
            <a:srgbClr val="0096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chemeClr val="bg1"/>
                </a:solidFill>
              </a:rPr>
              <a:t>Online resources and telephone support programs in “English, Spanish, and 10 other languages” for breast or ovarian cancer patients</a:t>
            </a:r>
          </a:p>
        </p:txBody>
      </p:sp>
      <p:sp>
        <p:nvSpPr>
          <p:cNvPr id="14" name="Rounded Rectangle 13"/>
          <p:cNvSpPr/>
          <p:nvPr/>
        </p:nvSpPr>
        <p:spPr>
          <a:xfrm>
            <a:off x="3276600" y="4727481"/>
            <a:ext cx="5459830" cy="1088376"/>
          </a:xfrm>
          <a:prstGeom prst="roundRect">
            <a:avLst/>
          </a:prstGeom>
          <a:solidFill>
            <a:srgbClr val="C8B1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chemeClr val="bg1"/>
                </a:solidFill>
              </a:rPr>
              <a:t>Community cancer education, move women into breast and cervical screening, patient support groups - all in Spanish</a:t>
            </a:r>
          </a:p>
        </p:txBody>
      </p:sp>
    </p:spTree>
    <p:extLst>
      <p:ext uri="{BB962C8B-B14F-4D97-AF65-F5344CB8AC3E}">
        <p14:creationId xmlns:p14="http://schemas.microsoft.com/office/powerpoint/2010/main" val="266172230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Resources</a:t>
            </a:r>
          </a:p>
        </p:txBody>
      </p:sp>
      <p:sp>
        <p:nvSpPr>
          <p:cNvPr id="3" name="Content Placeholder 2"/>
          <p:cNvSpPr>
            <a:spLocks noGrp="1"/>
          </p:cNvSpPr>
          <p:nvPr>
            <p:ph idx="1"/>
          </p:nvPr>
        </p:nvSpPr>
        <p:spPr>
          <a:xfrm>
            <a:off x="457200" y="1752601"/>
            <a:ext cx="8229600" cy="4343400"/>
          </a:xfrm>
        </p:spPr>
        <p:txBody>
          <a:bodyPr>
            <a:noAutofit/>
          </a:bodyPr>
          <a:lstStyle/>
          <a:p>
            <a:pPr>
              <a:lnSpc>
                <a:spcPct val="120000"/>
              </a:lnSpc>
              <a:spcBef>
                <a:spcPts val="600"/>
              </a:spcBef>
            </a:pPr>
            <a:endParaRPr lang="en-US" sz="1800" dirty="0">
              <a:solidFill>
                <a:srgbClr val="004065"/>
              </a:solidFill>
            </a:endParaRPr>
          </a:p>
        </p:txBody>
      </p:sp>
    </p:spTree>
    <p:extLst>
      <p:ext uri="{BB962C8B-B14F-4D97-AF65-F5344CB8AC3E}">
        <p14:creationId xmlns:p14="http://schemas.microsoft.com/office/powerpoint/2010/main" val="10156895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Conclusion</a:t>
            </a:r>
          </a:p>
        </p:txBody>
      </p:sp>
      <p:sp>
        <p:nvSpPr>
          <p:cNvPr id="3" name="TextBox 2"/>
          <p:cNvSpPr txBox="1"/>
          <p:nvPr/>
        </p:nvSpPr>
        <p:spPr>
          <a:xfrm>
            <a:off x="609600" y="1752600"/>
            <a:ext cx="7772400" cy="2754600"/>
          </a:xfrm>
          <a:prstGeom prst="rect">
            <a:avLst/>
          </a:prstGeom>
          <a:noFill/>
        </p:spPr>
        <p:txBody>
          <a:bodyPr wrap="square" rtlCol="0">
            <a:spAutoFit/>
          </a:bodyPr>
          <a:lstStyle/>
          <a:p>
            <a:pPr>
              <a:spcAft>
                <a:spcPts val="600"/>
              </a:spcAft>
            </a:pPr>
            <a:r>
              <a:rPr lang="en-US" sz="2800" dirty="0">
                <a:solidFill>
                  <a:srgbClr val="1C4E67"/>
                </a:solidFill>
              </a:rPr>
              <a:t>In this lesson, you learned to: </a:t>
            </a:r>
          </a:p>
          <a:p>
            <a:pPr marL="457200" indent="-457200">
              <a:spcAft>
                <a:spcPts val="600"/>
              </a:spcAft>
              <a:buFont typeface="Arial" panose="020B0604020202020204" pitchFamily="34" charset="0"/>
              <a:buChar char="•"/>
            </a:pPr>
            <a:r>
              <a:rPr lang="en-US" sz="2800" dirty="0">
                <a:solidFill>
                  <a:srgbClr val="1C4E67"/>
                </a:solidFill>
              </a:rPr>
              <a:t>Identify barriers to care for Latino individuals</a:t>
            </a:r>
          </a:p>
          <a:p>
            <a:pPr marL="457200" indent="-457200">
              <a:spcAft>
                <a:spcPts val="600"/>
              </a:spcAft>
              <a:buFont typeface="Arial" panose="020B0604020202020204" pitchFamily="34" charset="0"/>
              <a:buChar char="•"/>
            </a:pPr>
            <a:r>
              <a:rPr lang="en-US" sz="2800" dirty="0">
                <a:solidFill>
                  <a:srgbClr val="1C4E67"/>
                </a:solidFill>
              </a:rPr>
              <a:t>Describe unique cancer risks and challenges for Latino individuals, as well as resources and areas of resiliency</a:t>
            </a:r>
          </a:p>
          <a:p>
            <a:endParaRPr lang="en-US" dirty="0"/>
          </a:p>
        </p:txBody>
      </p:sp>
    </p:spTree>
    <p:extLst>
      <p:ext uri="{BB962C8B-B14F-4D97-AF65-F5344CB8AC3E}">
        <p14:creationId xmlns:p14="http://schemas.microsoft.com/office/powerpoint/2010/main" val="285140811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7" name="TextBox 6"/>
          <p:cNvSpPr txBox="1"/>
          <p:nvPr/>
        </p:nvSpPr>
        <p:spPr>
          <a:xfrm>
            <a:off x="533400" y="1600200"/>
            <a:ext cx="7772400" cy="4606389"/>
          </a:xfrm>
          <a:prstGeom prst="rect">
            <a:avLst/>
          </a:prstGeom>
          <a:noFill/>
        </p:spPr>
        <p:txBody>
          <a:bodyPr wrap="square" rtlCol="0">
            <a:spAutoFit/>
          </a:bodyPr>
          <a:lstStyle/>
          <a:p>
            <a:endParaRPr lang="en-US" sz="800" baseline="30000" dirty="0"/>
          </a:p>
          <a:p>
            <a:pPr defTabSz="457200"/>
            <a:r>
              <a:rPr lang="en-US" sz="1600" dirty="0">
                <a:solidFill>
                  <a:srgbClr val="004065"/>
                </a:solidFill>
              </a:rPr>
              <a:t>Adams, E.K., Breen, N., &amp; </a:t>
            </a:r>
            <a:r>
              <a:rPr lang="en-US" sz="1600" dirty="0" err="1">
                <a:solidFill>
                  <a:srgbClr val="004065"/>
                </a:solidFill>
              </a:rPr>
              <a:t>Joski</a:t>
            </a:r>
            <a:r>
              <a:rPr lang="en-US" sz="1600" dirty="0">
                <a:solidFill>
                  <a:srgbClr val="004065"/>
                </a:solidFill>
              </a:rPr>
              <a:t>, P.J. (2007). Impact of the National Breast and 	Cervical Cancer Early Detection Program on mammography and Pap test 	utilization among white, Hispanic, and African American women: 1996- 2000. 	</a:t>
            </a:r>
            <a:r>
              <a:rPr lang="en-US" sz="1600" i="1" dirty="0">
                <a:solidFill>
                  <a:srgbClr val="004065"/>
                </a:solidFill>
              </a:rPr>
              <a:t>Cancer</a:t>
            </a:r>
            <a:r>
              <a:rPr lang="en-US" sz="1600" dirty="0">
                <a:solidFill>
                  <a:srgbClr val="004065"/>
                </a:solidFill>
              </a:rPr>
              <a:t>, </a:t>
            </a:r>
            <a:r>
              <a:rPr lang="en-US" sz="1600" i="1" dirty="0">
                <a:solidFill>
                  <a:srgbClr val="004065"/>
                </a:solidFill>
              </a:rPr>
              <a:t>109</a:t>
            </a:r>
            <a:r>
              <a:rPr lang="en-US" sz="1600" dirty="0">
                <a:solidFill>
                  <a:srgbClr val="004065"/>
                </a:solidFill>
              </a:rPr>
              <a:t>, 348-58.</a:t>
            </a:r>
          </a:p>
          <a:p>
            <a:pPr defTabSz="457200"/>
            <a:r>
              <a:rPr lang="en-US" sz="1600" dirty="0">
                <a:solidFill>
                  <a:srgbClr val="004065"/>
                </a:solidFill>
              </a:rPr>
              <a:t>Agency for Healthcare Research and Quality (AHRQ). (2015). </a:t>
            </a:r>
            <a:r>
              <a:rPr lang="en-US" sz="1600" i="1" dirty="0">
                <a:solidFill>
                  <a:srgbClr val="004065"/>
                </a:solidFill>
              </a:rPr>
              <a:t>2014 National 	Healthcare Quality and Disparities Report: </a:t>
            </a:r>
            <a:r>
              <a:rPr lang="en-US" sz="1600" i="1" dirty="0" err="1">
                <a:solidFill>
                  <a:srgbClr val="004065"/>
                </a:solidFill>
              </a:rPr>
              <a:t>Chartbook</a:t>
            </a:r>
            <a:r>
              <a:rPr lang="en-US" sz="1600" i="1" dirty="0">
                <a:solidFill>
                  <a:srgbClr val="004065"/>
                </a:solidFill>
              </a:rPr>
              <a:t> on health care for 	Hispanics</a:t>
            </a:r>
            <a:r>
              <a:rPr lang="en-US" sz="1600" dirty="0">
                <a:solidFill>
                  <a:srgbClr val="004065"/>
                </a:solidFill>
              </a:rPr>
              <a:t>. Rockville, MD: Agency for Healthcare Research and Quality.</a:t>
            </a:r>
          </a:p>
          <a:p>
            <a:pPr defTabSz="457200"/>
            <a:r>
              <a:rPr lang="en-US" sz="1600" dirty="0">
                <a:solidFill>
                  <a:srgbClr val="004065"/>
                </a:solidFill>
              </a:rPr>
              <a:t>American Cancer Society. (2015). Cancer facts and figures for Hispanics/Latinos 	2015-2017. Atlanta: American Cancer Society.</a:t>
            </a:r>
          </a:p>
          <a:p>
            <a:pPr defTabSz="457200"/>
            <a:r>
              <a:rPr lang="en-US" sz="1600" dirty="0" err="1">
                <a:solidFill>
                  <a:srgbClr val="004065"/>
                </a:solidFill>
              </a:rPr>
              <a:t>Escarce</a:t>
            </a:r>
            <a:r>
              <a:rPr lang="en-US" sz="1600" dirty="0">
                <a:solidFill>
                  <a:srgbClr val="004065"/>
                </a:solidFill>
              </a:rPr>
              <a:t>, J.J., &amp; </a:t>
            </a:r>
            <a:r>
              <a:rPr lang="en-US" sz="1600" dirty="0" err="1">
                <a:solidFill>
                  <a:srgbClr val="004065"/>
                </a:solidFill>
              </a:rPr>
              <a:t>Kapur</a:t>
            </a:r>
            <a:r>
              <a:rPr lang="en-US" sz="1600" dirty="0">
                <a:solidFill>
                  <a:srgbClr val="004065"/>
                </a:solidFill>
              </a:rPr>
              <a:t>, K. (2006). Access to and quality of health care. In: National 	Research Council (US) Panel on Hispanics in the United States, Hispanics and 	the future of America. Washington, DC: National Academies Press.</a:t>
            </a:r>
          </a:p>
          <a:p>
            <a:pPr defTabSz="457200"/>
            <a:r>
              <a:rPr lang="en-US" sz="1600" dirty="0">
                <a:solidFill>
                  <a:srgbClr val="004065"/>
                </a:solidFill>
              </a:rPr>
              <a:t>Gallo, L.C., </a:t>
            </a:r>
            <a:r>
              <a:rPr lang="en-US" sz="1600" dirty="0" err="1">
                <a:solidFill>
                  <a:srgbClr val="004065"/>
                </a:solidFill>
              </a:rPr>
              <a:t>Penedo</a:t>
            </a:r>
            <a:r>
              <a:rPr lang="en-US" sz="1600" dirty="0">
                <a:solidFill>
                  <a:srgbClr val="004065"/>
                </a:solidFill>
              </a:rPr>
              <a:t>, F.J., Espinosa de </a:t>
            </a:r>
            <a:r>
              <a:rPr lang="en-US" sz="1600" dirty="0" err="1">
                <a:solidFill>
                  <a:srgbClr val="004065"/>
                </a:solidFill>
              </a:rPr>
              <a:t>los</a:t>
            </a:r>
            <a:r>
              <a:rPr lang="en-US" sz="1600" dirty="0">
                <a:solidFill>
                  <a:srgbClr val="004065"/>
                </a:solidFill>
              </a:rPr>
              <a:t> </a:t>
            </a:r>
            <a:r>
              <a:rPr lang="en-US" sz="1600" dirty="0" err="1">
                <a:solidFill>
                  <a:srgbClr val="004065"/>
                </a:solidFill>
              </a:rPr>
              <a:t>Monteros</a:t>
            </a:r>
            <a:r>
              <a:rPr lang="en-US" sz="1600" dirty="0">
                <a:solidFill>
                  <a:srgbClr val="004065"/>
                </a:solidFill>
              </a:rPr>
              <a:t>, K., &amp; Arguelles, W. (2009). 	Resiliency in the face of disadvantage: Do Hispanic cultural characteristics 	protect health outcomes? </a:t>
            </a:r>
            <a:r>
              <a:rPr lang="en-US" sz="1600" i="1" dirty="0">
                <a:solidFill>
                  <a:srgbClr val="004065"/>
                </a:solidFill>
              </a:rPr>
              <a:t>Journal of Personality, 77</a:t>
            </a:r>
            <a:r>
              <a:rPr lang="en-US" sz="1600" dirty="0">
                <a:solidFill>
                  <a:srgbClr val="004065"/>
                </a:solidFill>
              </a:rPr>
              <a:t>(6), 1707-46.</a:t>
            </a:r>
          </a:p>
          <a:p>
            <a:pPr defTabSz="457200"/>
            <a:r>
              <a:rPr lang="en-US" sz="1600" dirty="0" err="1">
                <a:solidFill>
                  <a:srgbClr val="004065"/>
                </a:solidFill>
              </a:rPr>
              <a:t>Gresenz</a:t>
            </a:r>
            <a:r>
              <a:rPr lang="en-US" sz="1600" dirty="0">
                <a:solidFill>
                  <a:srgbClr val="004065"/>
                </a:solidFill>
              </a:rPr>
              <a:t>, C.R., </a:t>
            </a:r>
            <a:r>
              <a:rPr lang="en-US" sz="1600" dirty="0" err="1">
                <a:solidFill>
                  <a:srgbClr val="004065"/>
                </a:solidFill>
              </a:rPr>
              <a:t>Rogowski</a:t>
            </a:r>
            <a:r>
              <a:rPr lang="en-US" sz="1600" dirty="0">
                <a:solidFill>
                  <a:srgbClr val="004065"/>
                </a:solidFill>
              </a:rPr>
              <a:t>, J., &amp; </a:t>
            </a:r>
            <a:r>
              <a:rPr lang="en-US" sz="1600" dirty="0" err="1">
                <a:solidFill>
                  <a:srgbClr val="004065"/>
                </a:solidFill>
              </a:rPr>
              <a:t>Escarce</a:t>
            </a:r>
            <a:r>
              <a:rPr lang="en-US" sz="1600" dirty="0">
                <a:solidFill>
                  <a:srgbClr val="004065"/>
                </a:solidFill>
              </a:rPr>
              <a:t> J.J. (2009). Community demographics and 	access to health care among U.S. Hispanics. Health Services Research, 44, 	1542-62.</a:t>
            </a:r>
          </a:p>
        </p:txBody>
      </p:sp>
    </p:spTree>
    <p:extLst>
      <p:ext uri="{BB962C8B-B14F-4D97-AF65-F5344CB8AC3E}">
        <p14:creationId xmlns:p14="http://schemas.microsoft.com/office/powerpoint/2010/main" val="411877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1901588" y="2317503"/>
            <a:ext cx="2673824" cy="990600"/>
          </a:xfrm>
          <a:prstGeom prst="homePlate">
            <a:avLst/>
          </a:prstGeom>
          <a:solidFill>
            <a:srgbClr val="FFFFFF"/>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Respect for each other's contributions</a:t>
            </a:r>
          </a:p>
        </p:txBody>
      </p:sp>
      <p:sp>
        <p:nvSpPr>
          <p:cNvPr id="13" name="Rounded Rectangle 12"/>
          <p:cNvSpPr/>
          <p:nvPr/>
        </p:nvSpPr>
        <p:spPr>
          <a:xfrm>
            <a:off x="486755" y="2242035"/>
            <a:ext cx="1503158" cy="1165350"/>
          </a:xfrm>
          <a:prstGeom prst="roundRect">
            <a:avLst/>
          </a:prstGeom>
          <a:solidFill>
            <a:srgbClr val="FFFFFF"/>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a:off x="1945131" y="4259665"/>
            <a:ext cx="2754716" cy="930508"/>
          </a:xfrm>
          <a:prstGeom prst="homePlate">
            <a:avLst/>
          </a:prstGeom>
          <a:solidFill>
            <a:srgbClr val="FFFFFF"/>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Mutual transfer of knowledge and skills</a:t>
            </a:r>
          </a:p>
        </p:txBody>
      </p:sp>
      <p:sp>
        <p:nvSpPr>
          <p:cNvPr id="11" name="Rounded Rectangle 10"/>
          <p:cNvSpPr/>
          <p:nvPr/>
        </p:nvSpPr>
        <p:spPr>
          <a:xfrm>
            <a:off x="533400" y="4142244"/>
            <a:ext cx="1503158" cy="1165350"/>
          </a:xfrm>
          <a:prstGeom prst="roundRect">
            <a:avLst/>
          </a:prstGeom>
          <a:solidFill>
            <a:srgbClr val="FFFFFF"/>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364540"/>
            <a:ext cx="8229600" cy="685799"/>
          </a:xfrm>
        </p:spPr>
        <p:txBody>
          <a:bodyPr>
            <a:normAutofit/>
          </a:bodyPr>
          <a:lstStyle/>
          <a:p>
            <a:r>
              <a:rPr lang="en-US" sz="2800" b="0" dirty="0">
                <a:solidFill>
                  <a:srgbClr val="004065"/>
                </a:solidFill>
              </a:rPr>
              <a:t>Reciprocal Relationships:</a:t>
            </a:r>
          </a:p>
        </p:txBody>
      </p:sp>
      <p:graphicFrame>
        <p:nvGraphicFramePr>
          <p:cNvPr id="6" name="Diagram 5"/>
          <p:cNvGraphicFramePr/>
          <p:nvPr/>
        </p:nvGraphicFramePr>
        <p:xfrm>
          <a:off x="2971800" y="1707439"/>
          <a:ext cx="7620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135" y="2371189"/>
            <a:ext cx="1278908" cy="959181"/>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 r="2914" b="46667"/>
          <a:stretch/>
        </p:blipFill>
        <p:spPr>
          <a:xfrm>
            <a:off x="554268" y="4446612"/>
            <a:ext cx="1441285" cy="593818"/>
          </a:xfrm>
          <a:prstGeom prst="rect">
            <a:avLst/>
          </a:prstGeom>
        </p:spPr>
      </p:pic>
    </p:spTree>
    <p:extLst>
      <p:ext uri="{BB962C8B-B14F-4D97-AF65-F5344CB8AC3E}">
        <p14:creationId xmlns:p14="http://schemas.microsoft.com/office/powerpoint/2010/main" val="292753823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7" name="TextBox 6"/>
          <p:cNvSpPr txBox="1"/>
          <p:nvPr/>
        </p:nvSpPr>
        <p:spPr>
          <a:xfrm>
            <a:off x="685800" y="1676400"/>
            <a:ext cx="7772400" cy="4278094"/>
          </a:xfrm>
          <a:prstGeom prst="rect">
            <a:avLst/>
          </a:prstGeom>
          <a:noFill/>
        </p:spPr>
        <p:txBody>
          <a:bodyPr wrap="square" rtlCol="0">
            <a:spAutoFit/>
          </a:bodyPr>
          <a:lstStyle/>
          <a:p>
            <a:pPr defTabSz="457200"/>
            <a:r>
              <a:rPr lang="en-US" sz="1600" dirty="0" err="1">
                <a:solidFill>
                  <a:srgbClr val="004065"/>
                </a:solidFill>
              </a:rPr>
              <a:t>Hoerster</a:t>
            </a:r>
            <a:r>
              <a:rPr lang="en-US" sz="1600" dirty="0">
                <a:solidFill>
                  <a:srgbClr val="004065"/>
                </a:solidFill>
              </a:rPr>
              <a:t>, K.D., Mayer, J.A., </a:t>
            </a:r>
            <a:r>
              <a:rPr lang="en-US" sz="1600" dirty="0" err="1">
                <a:solidFill>
                  <a:srgbClr val="004065"/>
                </a:solidFill>
              </a:rPr>
              <a:t>Gabbard</a:t>
            </a:r>
            <a:r>
              <a:rPr lang="en-US" sz="1600" dirty="0">
                <a:solidFill>
                  <a:srgbClr val="004065"/>
                </a:solidFill>
              </a:rPr>
              <a:t>, S., </a:t>
            </a:r>
            <a:r>
              <a:rPr lang="en-US" sz="1600" dirty="0" err="1">
                <a:solidFill>
                  <a:srgbClr val="004065"/>
                </a:solidFill>
              </a:rPr>
              <a:t>Kronick</a:t>
            </a:r>
            <a:r>
              <a:rPr lang="en-US" sz="1600" dirty="0">
                <a:solidFill>
                  <a:srgbClr val="004065"/>
                </a:solidFill>
              </a:rPr>
              <a:t>, R.G., </a:t>
            </a:r>
            <a:r>
              <a:rPr lang="en-US" sz="1600" dirty="0" err="1">
                <a:solidFill>
                  <a:srgbClr val="004065"/>
                </a:solidFill>
              </a:rPr>
              <a:t>Roesch</a:t>
            </a:r>
            <a:r>
              <a:rPr lang="en-US" sz="1600" dirty="0">
                <a:solidFill>
                  <a:srgbClr val="004065"/>
                </a:solidFill>
              </a:rPr>
              <a:t>, S.C., </a:t>
            </a:r>
            <a:r>
              <a:rPr lang="en-US" sz="1600" dirty="0" err="1">
                <a:solidFill>
                  <a:srgbClr val="004065"/>
                </a:solidFill>
              </a:rPr>
              <a:t>Malcarne</a:t>
            </a:r>
            <a:r>
              <a:rPr lang="en-US" sz="1600" dirty="0">
                <a:solidFill>
                  <a:srgbClr val="004065"/>
                </a:solidFill>
              </a:rPr>
              <a:t>, 	V.L., &amp; Zuniga, M.L. (2011). Impact of individual-, environmental-, and policy-	level factors on health care utilization among US farmworkers. </a:t>
            </a:r>
            <a:r>
              <a:rPr lang="en-US" sz="1600" i="1" dirty="0">
                <a:solidFill>
                  <a:srgbClr val="004065"/>
                </a:solidFill>
              </a:rPr>
              <a:t>American 	Journal of Public Health</a:t>
            </a:r>
            <a:r>
              <a:rPr lang="en-US" sz="1600" dirty="0">
                <a:solidFill>
                  <a:srgbClr val="004065"/>
                </a:solidFill>
              </a:rPr>
              <a:t>, 101, 685-92. </a:t>
            </a:r>
          </a:p>
          <a:p>
            <a:pPr defTabSz="457200"/>
            <a:r>
              <a:rPr lang="en-US" sz="1600" dirty="0">
                <a:solidFill>
                  <a:srgbClr val="004065"/>
                </a:solidFill>
              </a:rPr>
              <a:t>Howe, H.L., Wu, X., </a:t>
            </a:r>
            <a:r>
              <a:rPr lang="en-US" sz="1600" dirty="0" err="1">
                <a:solidFill>
                  <a:srgbClr val="004065"/>
                </a:solidFill>
              </a:rPr>
              <a:t>Ries</a:t>
            </a:r>
            <a:r>
              <a:rPr lang="en-US" sz="1600" dirty="0">
                <a:solidFill>
                  <a:srgbClr val="004065"/>
                </a:solidFill>
              </a:rPr>
              <a:t>, L.A., </a:t>
            </a:r>
            <a:r>
              <a:rPr lang="en-US" sz="1600" dirty="0" err="1">
                <a:solidFill>
                  <a:srgbClr val="004065"/>
                </a:solidFill>
              </a:rPr>
              <a:t>Cokkinides</a:t>
            </a:r>
            <a:r>
              <a:rPr lang="en-US" sz="1600" dirty="0">
                <a:solidFill>
                  <a:srgbClr val="004065"/>
                </a:solidFill>
              </a:rPr>
              <a:t> V., Ahmed, F., </a:t>
            </a:r>
            <a:r>
              <a:rPr lang="en-US" sz="1600" dirty="0" err="1">
                <a:solidFill>
                  <a:srgbClr val="004065"/>
                </a:solidFill>
              </a:rPr>
              <a:t>Jemal</a:t>
            </a:r>
            <a:r>
              <a:rPr lang="en-US" sz="1600" dirty="0">
                <a:solidFill>
                  <a:srgbClr val="004065"/>
                </a:solidFill>
              </a:rPr>
              <a:t>, A., … Edwards, 	B.K. (2006). Annual report to the nation on the status of cancer, 1975-2003, 	featuring cancer among U.S. Hispanic/Latino populations. </a:t>
            </a:r>
            <a:r>
              <a:rPr lang="en-US" sz="1600" i="1" dirty="0">
                <a:solidFill>
                  <a:srgbClr val="004065"/>
                </a:solidFill>
              </a:rPr>
              <a:t>Cancer</a:t>
            </a:r>
            <a:r>
              <a:rPr lang="en-US" sz="1600" dirty="0">
                <a:solidFill>
                  <a:srgbClr val="004065"/>
                </a:solidFill>
              </a:rPr>
              <a:t>, 107(8), 	1711-42. </a:t>
            </a:r>
          </a:p>
          <a:p>
            <a:pPr defTabSz="457200"/>
            <a:r>
              <a:rPr lang="en-US" sz="1600" dirty="0">
                <a:solidFill>
                  <a:srgbClr val="004065"/>
                </a:solidFill>
              </a:rPr>
              <a:t>Institute for Health Promotion and Research, UT Health San Antonio. (2017). </a:t>
            </a:r>
            <a:r>
              <a:rPr lang="en-US" sz="1600" i="1" dirty="0">
                <a:solidFill>
                  <a:srgbClr val="004065"/>
                </a:solidFill>
              </a:rPr>
              <a:t>Entre 	</a:t>
            </a:r>
            <a:r>
              <a:rPr lang="en-US" sz="1600" i="1" dirty="0" err="1">
                <a:solidFill>
                  <a:srgbClr val="004065"/>
                </a:solidFill>
              </a:rPr>
              <a:t>Familia</a:t>
            </a:r>
            <a:r>
              <a:rPr lang="en-US" sz="1600" i="1" dirty="0">
                <a:solidFill>
                  <a:srgbClr val="004065"/>
                </a:solidFill>
              </a:rPr>
              <a:t>: Educating Hispanic adolescents and their families on cervical cancer 	and HPV vaccination</a:t>
            </a:r>
            <a:r>
              <a:rPr lang="en-US" sz="1600" dirty="0">
                <a:solidFill>
                  <a:srgbClr val="004065"/>
                </a:solidFill>
              </a:rPr>
              <a:t>. Retrieved from https://ihpr.uthscsa.edu/entrefamilia</a:t>
            </a:r>
          </a:p>
          <a:p>
            <a:pPr defTabSz="457200"/>
            <a:r>
              <a:rPr lang="en-US" sz="1600" dirty="0">
                <a:solidFill>
                  <a:srgbClr val="004065"/>
                </a:solidFill>
              </a:rPr>
              <a:t>Redes En </a:t>
            </a:r>
            <a:r>
              <a:rPr lang="en-US" sz="1600" dirty="0" err="1">
                <a:solidFill>
                  <a:srgbClr val="004065"/>
                </a:solidFill>
              </a:rPr>
              <a:t>Acción</a:t>
            </a:r>
            <a:r>
              <a:rPr lang="en-US" sz="1600" dirty="0">
                <a:solidFill>
                  <a:srgbClr val="004065"/>
                </a:solidFill>
              </a:rPr>
              <a:t>. (2013). </a:t>
            </a:r>
            <a:r>
              <a:rPr lang="en-US" sz="1600" i="1" dirty="0">
                <a:solidFill>
                  <a:srgbClr val="004065"/>
                </a:solidFill>
              </a:rPr>
              <a:t>About us</a:t>
            </a:r>
            <a:r>
              <a:rPr lang="en-US" sz="1600" dirty="0">
                <a:solidFill>
                  <a:srgbClr val="004065"/>
                </a:solidFill>
              </a:rPr>
              <a:t>. Retrieved from https://www.redesenaccion.org</a:t>
            </a:r>
          </a:p>
          <a:p>
            <a:pPr defTabSz="457200"/>
            <a:r>
              <a:rPr lang="en-US" sz="1600" dirty="0">
                <a:solidFill>
                  <a:srgbClr val="004065"/>
                </a:solidFill>
              </a:rPr>
              <a:t>Lara, M., </a:t>
            </a:r>
            <a:r>
              <a:rPr lang="en-US" sz="1600" dirty="0" err="1">
                <a:solidFill>
                  <a:srgbClr val="004065"/>
                </a:solidFill>
              </a:rPr>
              <a:t>Gamboa</a:t>
            </a:r>
            <a:r>
              <a:rPr lang="en-US" sz="1600" dirty="0">
                <a:solidFill>
                  <a:srgbClr val="004065"/>
                </a:solidFill>
              </a:rPr>
              <a:t>, C., </a:t>
            </a:r>
            <a:r>
              <a:rPr lang="en-US" sz="1600" dirty="0" err="1">
                <a:solidFill>
                  <a:srgbClr val="004065"/>
                </a:solidFill>
              </a:rPr>
              <a:t>Kahramanian</a:t>
            </a:r>
            <a:r>
              <a:rPr lang="en-US" sz="1600" dirty="0">
                <a:solidFill>
                  <a:srgbClr val="004065"/>
                </a:solidFill>
              </a:rPr>
              <a:t>, M.I., Morales, L.S., &amp; Bautista, D.E. (2005). 	Acculturation and Latino health in the United States: A review of the literature 	and its sociopolitical context. </a:t>
            </a:r>
            <a:r>
              <a:rPr lang="en-US" sz="1600" i="1" dirty="0">
                <a:solidFill>
                  <a:srgbClr val="004065"/>
                </a:solidFill>
              </a:rPr>
              <a:t>Annual Review of Public Health</a:t>
            </a:r>
            <a:r>
              <a:rPr lang="en-US" sz="1600" dirty="0">
                <a:solidFill>
                  <a:srgbClr val="004065"/>
                </a:solidFill>
              </a:rPr>
              <a:t>, </a:t>
            </a:r>
            <a:r>
              <a:rPr lang="en-US" sz="1600" i="1" dirty="0">
                <a:solidFill>
                  <a:srgbClr val="004065"/>
                </a:solidFill>
              </a:rPr>
              <a:t>26</a:t>
            </a:r>
            <a:r>
              <a:rPr lang="en-US" sz="1600" dirty="0">
                <a:solidFill>
                  <a:srgbClr val="004065"/>
                </a:solidFill>
              </a:rPr>
              <a:t>, 367–97.</a:t>
            </a:r>
          </a:p>
          <a:p>
            <a:pPr defTabSz="457200"/>
            <a:r>
              <a:rPr lang="en-US" sz="1600" dirty="0">
                <a:solidFill>
                  <a:srgbClr val="004065"/>
                </a:solidFill>
              </a:rPr>
              <a:t>Latinas Contra Cancer. (</a:t>
            </a:r>
            <a:r>
              <a:rPr lang="en-US" sz="1600" dirty="0" err="1">
                <a:solidFill>
                  <a:srgbClr val="004065"/>
                </a:solidFill>
              </a:rPr>
              <a:t>n.d.</a:t>
            </a:r>
            <a:r>
              <a:rPr lang="en-US" sz="1600" dirty="0">
                <a:solidFill>
                  <a:srgbClr val="004065"/>
                </a:solidFill>
              </a:rPr>
              <a:t>). </a:t>
            </a:r>
            <a:r>
              <a:rPr lang="en-US" sz="1600" i="1" dirty="0">
                <a:solidFill>
                  <a:srgbClr val="004065"/>
                </a:solidFill>
              </a:rPr>
              <a:t>Home</a:t>
            </a:r>
            <a:r>
              <a:rPr lang="en-US" sz="1600" dirty="0">
                <a:solidFill>
                  <a:srgbClr val="004065"/>
                </a:solidFill>
              </a:rPr>
              <a:t>. Retrieved from http://latinascontracancer.org/</a:t>
            </a:r>
          </a:p>
          <a:p>
            <a:pPr defTabSz="457200"/>
            <a:endParaRPr lang="en-US" sz="1600" dirty="0">
              <a:solidFill>
                <a:srgbClr val="004065"/>
              </a:solidFill>
            </a:endParaRPr>
          </a:p>
        </p:txBody>
      </p:sp>
    </p:spTree>
    <p:extLst>
      <p:ext uri="{BB962C8B-B14F-4D97-AF65-F5344CB8AC3E}">
        <p14:creationId xmlns:p14="http://schemas.microsoft.com/office/powerpoint/2010/main" val="62167111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7" name="TextBox 6"/>
          <p:cNvSpPr txBox="1"/>
          <p:nvPr/>
        </p:nvSpPr>
        <p:spPr>
          <a:xfrm>
            <a:off x="685800" y="1600200"/>
            <a:ext cx="7772400" cy="5016758"/>
          </a:xfrm>
          <a:prstGeom prst="rect">
            <a:avLst/>
          </a:prstGeom>
          <a:noFill/>
        </p:spPr>
        <p:txBody>
          <a:bodyPr wrap="square" rtlCol="0">
            <a:spAutoFit/>
          </a:bodyPr>
          <a:lstStyle/>
          <a:p>
            <a:pPr defTabSz="457200"/>
            <a:r>
              <a:rPr lang="en-US" sz="1600" dirty="0" err="1">
                <a:solidFill>
                  <a:srgbClr val="004065"/>
                </a:solidFill>
              </a:rPr>
              <a:t>Murtaugh</a:t>
            </a:r>
            <a:r>
              <a:rPr lang="en-US" sz="1600" dirty="0">
                <a:solidFill>
                  <a:srgbClr val="004065"/>
                </a:solidFill>
              </a:rPr>
              <a:t>, M.A., Sweeney, C., Giuliano, A.R., Herrick, J.S., Hines, L., Byers, T., … 	Slattery, M.L. (2008). Diet patterns and breast cancer risk in Hispanic and non-	Hispanic white women: The Four-Corners Breast Cancer Study. </a:t>
            </a:r>
            <a:r>
              <a:rPr lang="en-US" sz="1600" i="1" dirty="0">
                <a:solidFill>
                  <a:srgbClr val="004065"/>
                </a:solidFill>
              </a:rPr>
              <a:t>American 	Journal of Clinical Nutrition</a:t>
            </a:r>
            <a:r>
              <a:rPr lang="en-US" sz="1600" dirty="0">
                <a:solidFill>
                  <a:srgbClr val="004065"/>
                </a:solidFill>
              </a:rPr>
              <a:t>, 87(4), 978-84.</a:t>
            </a:r>
          </a:p>
          <a:p>
            <a:pPr defTabSz="457200"/>
            <a:r>
              <a:rPr lang="en-US" sz="1600" dirty="0">
                <a:solidFill>
                  <a:srgbClr val="004065"/>
                </a:solidFill>
              </a:rPr>
              <a:t>Parra-Medina, D., Morales-Campos, D.Y., Mojica, C, &amp; Ramirez, A.G. (2015). 	</a:t>
            </a:r>
            <a:r>
              <a:rPr lang="en-US" sz="1600" dirty="0" err="1">
                <a:solidFill>
                  <a:srgbClr val="004065"/>
                </a:solidFill>
              </a:rPr>
              <a:t>Promotora</a:t>
            </a:r>
            <a:r>
              <a:rPr lang="en-US" sz="1600" dirty="0">
                <a:solidFill>
                  <a:srgbClr val="004065"/>
                </a:solidFill>
              </a:rPr>
              <a:t> outreach, education and navigation support for HPV vaccination to 	Hispanic women with unvaccinated daughters. </a:t>
            </a:r>
            <a:r>
              <a:rPr lang="en-US" sz="1600" i="1" dirty="0">
                <a:solidFill>
                  <a:srgbClr val="004065"/>
                </a:solidFill>
              </a:rPr>
              <a:t>Journal of Cancer Education, 	30</a:t>
            </a:r>
            <a:r>
              <a:rPr lang="en-US" sz="1600" dirty="0">
                <a:solidFill>
                  <a:srgbClr val="004065"/>
                </a:solidFill>
              </a:rPr>
              <a:t>(2), 353-9. </a:t>
            </a:r>
          </a:p>
          <a:p>
            <a:pPr defTabSz="457200"/>
            <a:r>
              <a:rPr lang="en-US" sz="1600" dirty="0" err="1">
                <a:solidFill>
                  <a:srgbClr val="004065"/>
                </a:solidFill>
              </a:rPr>
              <a:t>Peréz</a:t>
            </a:r>
            <a:r>
              <a:rPr lang="en-US" sz="1600" dirty="0">
                <a:solidFill>
                  <a:srgbClr val="004065"/>
                </a:solidFill>
              </a:rPr>
              <a:t>-Escamilla, R., Garcia, J., &amp; Song, D. (2010). Health care access among 	Hispanic immigrants: ¿</a:t>
            </a:r>
            <a:r>
              <a:rPr lang="en-US" sz="1600" dirty="0" err="1">
                <a:solidFill>
                  <a:srgbClr val="004065"/>
                </a:solidFill>
              </a:rPr>
              <a:t>Alguien</a:t>
            </a:r>
            <a:r>
              <a:rPr lang="en-US" sz="1600" dirty="0">
                <a:solidFill>
                  <a:srgbClr val="004065"/>
                </a:solidFill>
              </a:rPr>
              <a:t> </a:t>
            </a:r>
            <a:r>
              <a:rPr lang="en-US" sz="1600" dirty="0" err="1">
                <a:solidFill>
                  <a:srgbClr val="004065"/>
                </a:solidFill>
              </a:rPr>
              <a:t>está</a:t>
            </a:r>
            <a:r>
              <a:rPr lang="en-US" sz="1600" dirty="0">
                <a:solidFill>
                  <a:srgbClr val="004065"/>
                </a:solidFill>
              </a:rPr>
              <a:t> </a:t>
            </a:r>
            <a:r>
              <a:rPr lang="en-US" sz="1600" dirty="0" err="1">
                <a:solidFill>
                  <a:srgbClr val="004065"/>
                </a:solidFill>
              </a:rPr>
              <a:t>eschucando</a:t>
            </a:r>
            <a:r>
              <a:rPr lang="en-US" sz="1600" dirty="0">
                <a:solidFill>
                  <a:srgbClr val="004065"/>
                </a:solidFill>
              </a:rPr>
              <a:t>? [Is anybody listening?]. 	</a:t>
            </a:r>
            <a:r>
              <a:rPr lang="en-US" sz="1600" i="1" dirty="0">
                <a:solidFill>
                  <a:srgbClr val="004065"/>
                </a:solidFill>
              </a:rPr>
              <a:t>NAPA Bulletin</a:t>
            </a:r>
            <a:r>
              <a:rPr lang="en-US" sz="1600" dirty="0">
                <a:solidFill>
                  <a:srgbClr val="004065"/>
                </a:solidFill>
              </a:rPr>
              <a:t>, 34(1), 47-67. </a:t>
            </a:r>
          </a:p>
          <a:p>
            <a:pPr defTabSz="457200"/>
            <a:r>
              <a:rPr lang="en-US" sz="1600" dirty="0">
                <a:solidFill>
                  <a:srgbClr val="004065"/>
                </a:solidFill>
              </a:rPr>
              <a:t>SHARE Cancer Support. (</a:t>
            </a:r>
            <a:r>
              <a:rPr lang="en-US" sz="1600" dirty="0" err="1">
                <a:solidFill>
                  <a:srgbClr val="004065"/>
                </a:solidFill>
              </a:rPr>
              <a:t>n.d.</a:t>
            </a:r>
            <a:r>
              <a:rPr lang="en-US" sz="1600" dirty="0">
                <a:solidFill>
                  <a:srgbClr val="004065"/>
                </a:solidFill>
              </a:rPr>
              <a:t>). </a:t>
            </a:r>
            <a:r>
              <a:rPr lang="en-US" sz="1600" i="1" dirty="0">
                <a:solidFill>
                  <a:srgbClr val="004065"/>
                </a:solidFill>
              </a:rPr>
              <a:t>About us</a:t>
            </a:r>
            <a:r>
              <a:rPr lang="en-US" sz="1600" dirty="0">
                <a:solidFill>
                  <a:srgbClr val="004065"/>
                </a:solidFill>
              </a:rPr>
              <a:t>. Retrieved from 	https://www.sharecancersupport.org/about-us/</a:t>
            </a:r>
          </a:p>
          <a:p>
            <a:pPr defTabSz="457200"/>
            <a:r>
              <a:rPr lang="en-US" sz="1600" dirty="0" err="1">
                <a:solidFill>
                  <a:srgbClr val="004065"/>
                </a:solidFill>
              </a:rPr>
              <a:t>Smedley</a:t>
            </a:r>
            <a:r>
              <a:rPr lang="en-US" sz="1600" dirty="0">
                <a:solidFill>
                  <a:srgbClr val="004065"/>
                </a:solidFill>
              </a:rPr>
              <a:t> BD, Stith AY, Nelson AR (</a:t>
            </a:r>
            <a:r>
              <a:rPr lang="en-US" sz="1600" dirty="0" err="1">
                <a:solidFill>
                  <a:srgbClr val="004065"/>
                </a:solidFill>
              </a:rPr>
              <a:t>Eds</a:t>
            </a:r>
            <a:r>
              <a:rPr lang="en-US" sz="1600" dirty="0">
                <a:solidFill>
                  <a:srgbClr val="004065"/>
                </a:solidFill>
              </a:rPr>
              <a:t>). (2002). Unequal treatment: Confronting 	racial and ethnic disparities in health care. Washington, DC: National 	Academies Press.</a:t>
            </a:r>
          </a:p>
          <a:p>
            <a:pPr defTabSz="457200"/>
            <a:r>
              <a:rPr lang="en-US" sz="1600" dirty="0">
                <a:solidFill>
                  <a:srgbClr val="004065"/>
                </a:solidFill>
              </a:rPr>
              <a:t>Timmins, C.L. (2002). The impact of language barriers on the health care of Latinos 	in the United States: A review of the literature and guidelines for practice. 	</a:t>
            </a:r>
            <a:r>
              <a:rPr lang="en-US" sz="1600" i="1" dirty="0">
                <a:solidFill>
                  <a:srgbClr val="004065"/>
                </a:solidFill>
              </a:rPr>
              <a:t>Journal of Midwifery &amp; Women’s Health</a:t>
            </a:r>
            <a:r>
              <a:rPr lang="en-US" sz="1600" dirty="0">
                <a:solidFill>
                  <a:srgbClr val="004065"/>
                </a:solidFill>
              </a:rPr>
              <a:t>, 47(2), 80-96. </a:t>
            </a:r>
          </a:p>
          <a:p>
            <a:pPr defTabSz="457200"/>
            <a:endParaRPr lang="en-US" sz="1600" dirty="0">
              <a:solidFill>
                <a:srgbClr val="004065"/>
              </a:solidFill>
            </a:endParaRPr>
          </a:p>
        </p:txBody>
      </p:sp>
    </p:spTree>
    <p:extLst>
      <p:ext uri="{BB962C8B-B14F-4D97-AF65-F5344CB8AC3E}">
        <p14:creationId xmlns:p14="http://schemas.microsoft.com/office/powerpoint/2010/main" val="60646271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4.1: </a:t>
            </a:r>
            <a:r>
              <a:rPr lang="en-US" altLang="en-US" dirty="0">
                <a:solidFill>
                  <a:schemeClr val="bg1"/>
                </a:solidFill>
              </a:rPr>
              <a:t>Aids in Communication</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235629319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457200" y="1752601"/>
            <a:ext cx="8229600" cy="4572000"/>
          </a:xfrm>
        </p:spPr>
        <p:txBody>
          <a:bodyPr>
            <a:normAutofit fontScale="850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dirty="0">
                <a:solidFill>
                  <a:srgbClr val="1C4E67"/>
                </a:solidFill>
              </a:rPr>
              <a:t>Alicia Best, PhD,</a:t>
            </a:r>
            <a:r>
              <a:rPr lang="en-US" dirty="0">
                <a:solidFill>
                  <a:srgbClr val="1C4E67"/>
                </a:solidFill>
              </a:rPr>
              <a:t> University of South Florida College of Public Health</a:t>
            </a:r>
          </a:p>
        </p:txBody>
      </p:sp>
    </p:spTree>
    <p:extLst>
      <p:ext uri="{BB962C8B-B14F-4D97-AF65-F5344CB8AC3E}">
        <p14:creationId xmlns:p14="http://schemas.microsoft.com/office/powerpoint/2010/main" val="384154506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Learning Objectives</a:t>
            </a:r>
          </a:p>
        </p:txBody>
      </p:sp>
      <p:sp>
        <p:nvSpPr>
          <p:cNvPr id="3" name="Content Placeholder 2"/>
          <p:cNvSpPr>
            <a:spLocks noGrp="1"/>
          </p:cNvSpPr>
          <p:nvPr>
            <p:ph idx="1"/>
          </p:nvPr>
        </p:nvSpPr>
        <p:spPr/>
        <p:txBody>
          <a:bodyPr>
            <a:normAutofit/>
          </a:bodyPr>
          <a:lstStyle/>
          <a:p>
            <a:pPr lvl="0"/>
            <a:r>
              <a:rPr lang="en-US" dirty="0">
                <a:solidFill>
                  <a:srgbClr val="004065"/>
                </a:solidFill>
              </a:rPr>
              <a:t>Identify strategies to communicate more effectively with patients with low health literacy and limited English proficiency</a:t>
            </a:r>
          </a:p>
          <a:p>
            <a:pPr marL="0" indent="0">
              <a:buNone/>
            </a:pPr>
            <a:endParaRPr lang="en-US" sz="2800" dirty="0"/>
          </a:p>
        </p:txBody>
      </p:sp>
    </p:spTree>
    <p:extLst>
      <p:ext uri="{BB962C8B-B14F-4D97-AF65-F5344CB8AC3E}">
        <p14:creationId xmlns:p14="http://schemas.microsoft.com/office/powerpoint/2010/main" val="326396319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8333"/>
          <a:stretch/>
        </p:blipFill>
        <p:spPr>
          <a:xfrm>
            <a:off x="609600" y="762000"/>
            <a:ext cx="7758545" cy="5334000"/>
          </a:xfrm>
          <a:prstGeom prst="rect">
            <a:avLst/>
          </a:prstGeom>
        </p:spPr>
      </p:pic>
      <p:sp>
        <p:nvSpPr>
          <p:cNvPr id="4" name="Text Placeholder 3"/>
          <p:cNvSpPr>
            <a:spLocks noGrp="1"/>
          </p:cNvSpPr>
          <p:nvPr>
            <p:ph type="body" sz="quarter" idx="10"/>
          </p:nvPr>
        </p:nvSpPr>
        <p:spPr>
          <a:xfrm>
            <a:off x="457200" y="6248400"/>
            <a:ext cx="1447800" cy="381000"/>
          </a:xfrm>
        </p:spPr>
        <p:txBody>
          <a:bodyPr/>
          <a:lstStyle/>
          <a:p>
            <a:r>
              <a:rPr lang="en-US" sz="1000" i="0" dirty="0">
                <a:solidFill>
                  <a:schemeClr val="bg1">
                    <a:lumMod val="50000"/>
                  </a:schemeClr>
                </a:solidFill>
              </a:rPr>
              <a:t>Ryan, 2013.</a:t>
            </a:r>
          </a:p>
        </p:txBody>
      </p:sp>
    </p:spTree>
    <p:extLst>
      <p:ext uri="{BB962C8B-B14F-4D97-AF65-F5344CB8AC3E}">
        <p14:creationId xmlns:p14="http://schemas.microsoft.com/office/powerpoint/2010/main" val="20940125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5940" y="3642451"/>
            <a:ext cx="3492740" cy="2619555"/>
          </a:xfrm>
          <a:prstGeom prst="rect">
            <a:avLst/>
          </a:prstGeom>
        </p:spPr>
      </p:pic>
      <p:sp>
        <p:nvSpPr>
          <p:cNvPr id="11" name="Cloud 10"/>
          <p:cNvSpPr/>
          <p:nvPr/>
        </p:nvSpPr>
        <p:spPr>
          <a:xfrm rot="1157101">
            <a:off x="159464" y="1261269"/>
            <a:ext cx="5049393" cy="3585439"/>
          </a:xfrm>
          <a:prstGeom prst="cloud">
            <a:avLst/>
          </a:prstGeom>
          <a:solidFill>
            <a:srgbClr val="004065">
              <a:alpha val="19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p:cNvSpPr/>
          <p:nvPr/>
        </p:nvSpPr>
        <p:spPr>
          <a:xfrm>
            <a:off x="5699615" y="3718415"/>
            <a:ext cx="167785" cy="167785"/>
          </a:xfrm>
          <a:prstGeom prst="flowChartConnector">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p:cNvSpPr/>
          <p:nvPr/>
        </p:nvSpPr>
        <p:spPr>
          <a:xfrm rot="1109700">
            <a:off x="5304573" y="3334791"/>
            <a:ext cx="352236" cy="352236"/>
          </a:xfrm>
          <a:prstGeom prst="flowChartConnector">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38200" y="1642565"/>
            <a:ext cx="3962400" cy="954107"/>
          </a:xfrm>
          <a:prstGeom prst="rect">
            <a:avLst/>
          </a:prstGeom>
          <a:noFill/>
        </p:spPr>
        <p:txBody>
          <a:bodyPr wrap="square" rtlCol="0">
            <a:spAutoFit/>
          </a:bodyPr>
          <a:lstStyle/>
          <a:p>
            <a:r>
              <a:rPr lang="en-US" sz="5600" b="1" dirty="0">
                <a:solidFill>
                  <a:srgbClr val="0096D6"/>
                </a:solidFill>
              </a:rPr>
              <a:t>90 million</a:t>
            </a:r>
          </a:p>
        </p:txBody>
      </p:sp>
      <p:sp>
        <p:nvSpPr>
          <p:cNvPr id="14" name="TextBox 13"/>
          <p:cNvSpPr txBox="1"/>
          <p:nvPr/>
        </p:nvSpPr>
        <p:spPr>
          <a:xfrm>
            <a:off x="606791" y="2417312"/>
            <a:ext cx="4547527" cy="1384995"/>
          </a:xfrm>
          <a:prstGeom prst="rect">
            <a:avLst/>
          </a:prstGeom>
          <a:noFill/>
        </p:spPr>
        <p:txBody>
          <a:bodyPr wrap="square" rtlCol="0">
            <a:spAutoFit/>
          </a:bodyPr>
          <a:lstStyle/>
          <a:p>
            <a:r>
              <a:rPr lang="en-US" sz="2800" b="1" dirty="0">
                <a:solidFill>
                  <a:srgbClr val="004065"/>
                </a:solidFill>
              </a:rPr>
              <a:t>Americans have trouble understanding and acting on health information</a:t>
            </a:r>
          </a:p>
        </p:txBody>
      </p:sp>
      <p:sp>
        <p:nvSpPr>
          <p:cNvPr id="17" name="Cloud 16"/>
          <p:cNvSpPr/>
          <p:nvPr/>
        </p:nvSpPr>
        <p:spPr>
          <a:xfrm rot="900000">
            <a:off x="5484156" y="2250596"/>
            <a:ext cx="1589268" cy="1206748"/>
          </a:xfrm>
          <a:prstGeom prst="cloud">
            <a:avLst/>
          </a:prstGeom>
          <a:solidFill>
            <a:srgbClr val="FFFFFF">
              <a:alpha val="19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6D6"/>
              </a:solidFill>
            </a:endParaRPr>
          </a:p>
        </p:txBody>
      </p:sp>
      <p:sp>
        <p:nvSpPr>
          <p:cNvPr id="20" name="Flowchart: Connector 19"/>
          <p:cNvSpPr/>
          <p:nvPr/>
        </p:nvSpPr>
        <p:spPr>
          <a:xfrm rot="1109700" flipV="1">
            <a:off x="8296209" y="3676589"/>
            <a:ext cx="143002" cy="143002"/>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p:cNvSpPr/>
          <p:nvPr/>
        </p:nvSpPr>
        <p:spPr>
          <a:xfrm>
            <a:off x="8138015" y="3429000"/>
            <a:ext cx="167785" cy="167785"/>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p:cNvSpPr/>
          <p:nvPr/>
        </p:nvSpPr>
        <p:spPr>
          <a:xfrm>
            <a:off x="6766415" y="3505200"/>
            <a:ext cx="167785" cy="167785"/>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p:cNvSpPr/>
          <p:nvPr/>
        </p:nvSpPr>
        <p:spPr>
          <a:xfrm rot="1109700" flipV="1">
            <a:off x="7000809" y="3724209"/>
            <a:ext cx="143002" cy="143002"/>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r="18760" b="-17346"/>
          <a:stretch/>
        </p:blipFill>
        <p:spPr>
          <a:xfrm>
            <a:off x="5800849" y="2374395"/>
            <a:ext cx="935004" cy="1012920"/>
          </a:xfrm>
          <a:prstGeom prst="flowChartConnector">
            <a:avLst/>
          </a:prstGeom>
        </p:spPr>
      </p:pic>
      <p:sp>
        <p:nvSpPr>
          <p:cNvPr id="27" name="Cloud 26"/>
          <p:cNvSpPr/>
          <p:nvPr/>
        </p:nvSpPr>
        <p:spPr>
          <a:xfrm rot="900000">
            <a:off x="7197658" y="2181878"/>
            <a:ext cx="1591490" cy="1169355"/>
          </a:xfrm>
          <a:prstGeom prst="cloud">
            <a:avLst/>
          </a:prstGeom>
          <a:solidFill>
            <a:srgbClr val="FFFFFF">
              <a:alpha val="19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6D6"/>
              </a:solidFill>
            </a:endParaRP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r="18760" b="-17346"/>
          <a:stretch/>
        </p:blipFill>
        <p:spPr>
          <a:xfrm>
            <a:off x="7559173" y="2296140"/>
            <a:ext cx="940529" cy="1018906"/>
          </a:xfrm>
          <a:prstGeom prst="flowChartConnector">
            <a:avLst/>
          </a:prstGeom>
        </p:spPr>
      </p:pic>
      <p:sp>
        <p:nvSpPr>
          <p:cNvPr id="2" name="Rectangle 1"/>
          <p:cNvSpPr/>
          <p:nvPr/>
        </p:nvSpPr>
        <p:spPr>
          <a:xfrm>
            <a:off x="152400" y="6202946"/>
            <a:ext cx="2600392" cy="246221"/>
          </a:xfrm>
          <a:prstGeom prst="rect">
            <a:avLst/>
          </a:prstGeom>
        </p:spPr>
        <p:txBody>
          <a:bodyPr wrap="none">
            <a:spAutoFit/>
          </a:bodyPr>
          <a:lstStyle/>
          <a:p>
            <a:r>
              <a:rPr lang="en-US" sz="1000" dirty="0">
                <a:solidFill>
                  <a:schemeClr val="bg1">
                    <a:lumMod val="50000"/>
                  </a:schemeClr>
                </a:solidFill>
              </a:rPr>
              <a:t>Nielsen-Bohlman, Panzer, &amp; Kindig, 2004. </a:t>
            </a:r>
          </a:p>
        </p:txBody>
      </p:sp>
    </p:spTree>
    <p:extLst>
      <p:ext uri="{BB962C8B-B14F-4D97-AF65-F5344CB8AC3E}">
        <p14:creationId xmlns:p14="http://schemas.microsoft.com/office/powerpoint/2010/main" val="307090961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loud 23"/>
          <p:cNvSpPr/>
          <p:nvPr/>
        </p:nvSpPr>
        <p:spPr>
          <a:xfrm rot="590898">
            <a:off x="2644278" y="1192706"/>
            <a:ext cx="3634989" cy="2553845"/>
          </a:xfrm>
          <a:prstGeom prst="cloud">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623" t="-6668" r="11639" b="-6113"/>
          <a:stretch/>
        </p:blipFill>
        <p:spPr>
          <a:xfrm>
            <a:off x="3200400" y="1337310"/>
            <a:ext cx="2238230" cy="2014408"/>
          </a:xfrm>
          <a:prstGeom prst="flowChartConnector">
            <a:avLst/>
          </a:prstGeom>
        </p:spPr>
      </p:pic>
      <p:sp>
        <p:nvSpPr>
          <p:cNvPr id="4" name="Text Placeholder 3"/>
          <p:cNvSpPr>
            <a:spLocks noGrp="1"/>
          </p:cNvSpPr>
          <p:nvPr>
            <p:ph type="body" sz="quarter" idx="10"/>
          </p:nvPr>
        </p:nvSpPr>
        <p:spPr>
          <a:xfrm>
            <a:off x="457200" y="6248400"/>
            <a:ext cx="2094138" cy="381000"/>
          </a:xfrm>
        </p:spPr>
        <p:txBody>
          <a:bodyPr/>
          <a:lstStyle/>
          <a:p>
            <a:r>
              <a:rPr lang="en-US" sz="1000" i="0" dirty="0">
                <a:solidFill>
                  <a:schemeClr val="bg1">
                    <a:lumMod val="50000"/>
                  </a:schemeClr>
                </a:solidFill>
              </a:rPr>
              <a:t>Limited English Proficiency (LEP.gov), 2011; Center for Health Care Strategies, Inc.,2013.</a:t>
            </a:r>
          </a:p>
        </p:txBody>
      </p:sp>
      <p:sp>
        <p:nvSpPr>
          <p:cNvPr id="8" name="Rounded Rectangle 7"/>
          <p:cNvSpPr/>
          <p:nvPr/>
        </p:nvSpPr>
        <p:spPr>
          <a:xfrm>
            <a:off x="286536" y="3572445"/>
            <a:ext cx="2990064" cy="1384913"/>
          </a:xfrm>
          <a:prstGeom prst="roundRect">
            <a:avLst/>
          </a:prstGeom>
          <a:no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Health information:</a:t>
            </a:r>
          </a:p>
          <a:p>
            <a:pPr marL="285750" indent="-285750">
              <a:buFont typeface="Arial" panose="020B0604020202020204" pitchFamily="34" charset="0"/>
              <a:buChar char="•"/>
            </a:pPr>
            <a:r>
              <a:rPr lang="en-US" sz="2000" dirty="0">
                <a:solidFill>
                  <a:srgbClr val="004065"/>
                </a:solidFill>
              </a:rPr>
              <a:t>Clear</a:t>
            </a:r>
          </a:p>
          <a:p>
            <a:pPr marL="285750" indent="-285750">
              <a:buFont typeface="Arial" panose="020B0604020202020204" pitchFamily="34" charset="0"/>
              <a:buChar char="•"/>
            </a:pPr>
            <a:r>
              <a:rPr lang="en-US" sz="2000" dirty="0">
                <a:solidFill>
                  <a:srgbClr val="004065"/>
                </a:solidFill>
              </a:rPr>
              <a:t>Engaging</a:t>
            </a:r>
          </a:p>
          <a:p>
            <a:pPr marL="285750" indent="-285750">
              <a:buFont typeface="Arial" panose="020B0604020202020204" pitchFamily="34" charset="0"/>
              <a:buChar char="•"/>
            </a:pPr>
            <a:r>
              <a:rPr lang="en-US" sz="2000" dirty="0">
                <a:solidFill>
                  <a:srgbClr val="004065"/>
                </a:solidFill>
              </a:rPr>
              <a:t>Personally relevant</a:t>
            </a:r>
          </a:p>
        </p:txBody>
      </p:sp>
      <p:sp>
        <p:nvSpPr>
          <p:cNvPr id="11" name="Rounded Rectangle 10"/>
          <p:cNvSpPr/>
          <p:nvPr/>
        </p:nvSpPr>
        <p:spPr>
          <a:xfrm>
            <a:off x="2438400" y="5362099"/>
            <a:ext cx="3330365" cy="657701"/>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rPr>
              <a:t>Shared decision-making</a:t>
            </a:r>
          </a:p>
        </p:txBody>
      </p:sp>
      <p:sp>
        <p:nvSpPr>
          <p:cNvPr id="21" name="Rounded Rectangle 20"/>
          <p:cNvSpPr/>
          <p:nvPr/>
        </p:nvSpPr>
        <p:spPr>
          <a:xfrm>
            <a:off x="4953000" y="3844839"/>
            <a:ext cx="3679669" cy="803361"/>
          </a:xfrm>
          <a:prstGeom prst="roundRect">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rgbClr val="004065"/>
                </a:solidFill>
              </a:rPr>
              <a:t>Limited English proficiency</a:t>
            </a:r>
          </a:p>
          <a:p>
            <a:pPr marL="285750" indent="-285750">
              <a:buFont typeface="Arial" panose="020B0604020202020204" pitchFamily="34" charset="0"/>
              <a:buChar char="•"/>
            </a:pPr>
            <a:r>
              <a:rPr lang="en-US" sz="2000" dirty="0">
                <a:solidFill>
                  <a:srgbClr val="004065"/>
                </a:solidFill>
              </a:rPr>
              <a:t>Low health literacy</a:t>
            </a:r>
          </a:p>
        </p:txBody>
      </p:sp>
      <p:sp>
        <p:nvSpPr>
          <p:cNvPr id="25" name="Flowchart: Connector 24"/>
          <p:cNvSpPr/>
          <p:nvPr/>
        </p:nvSpPr>
        <p:spPr>
          <a:xfrm rot="1109700">
            <a:off x="5781698" y="3200824"/>
            <a:ext cx="352236" cy="352236"/>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Connector 25"/>
          <p:cNvSpPr/>
          <p:nvPr/>
        </p:nvSpPr>
        <p:spPr>
          <a:xfrm rot="1109700">
            <a:off x="6132894" y="3566788"/>
            <a:ext cx="172988" cy="172988"/>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Connector 26"/>
          <p:cNvSpPr/>
          <p:nvPr/>
        </p:nvSpPr>
        <p:spPr>
          <a:xfrm rot="1109700">
            <a:off x="2513317" y="3010007"/>
            <a:ext cx="352236" cy="352236"/>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Connector 27"/>
          <p:cNvSpPr/>
          <p:nvPr/>
        </p:nvSpPr>
        <p:spPr>
          <a:xfrm rot="1109700">
            <a:off x="2355379" y="3399913"/>
            <a:ext cx="172988" cy="172988"/>
          </a:xfrm>
          <a:prstGeom prst="flowChartConnector">
            <a:avLst/>
          </a:prstGeom>
          <a:no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p:cNvCxnSpPr/>
          <p:nvPr/>
        </p:nvCxnSpPr>
        <p:spPr>
          <a:xfrm>
            <a:off x="1371600" y="5029200"/>
            <a:ext cx="960808" cy="639254"/>
          </a:xfrm>
          <a:prstGeom prst="straightConnector1">
            <a:avLst/>
          </a:prstGeom>
          <a:ln w="76200">
            <a:solidFill>
              <a:srgbClr val="C8B18B"/>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926635" y="4773122"/>
            <a:ext cx="1083765" cy="941878"/>
          </a:xfrm>
          <a:prstGeom prst="straightConnector1">
            <a:avLst/>
          </a:prstGeom>
          <a:ln w="76200">
            <a:solidFill>
              <a:srgbClr val="0096D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275614922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Health Literacy</a:t>
            </a:r>
          </a:p>
        </p:txBody>
      </p:sp>
      <p:pic>
        <p:nvPicPr>
          <p:cNvPr id="7"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376" r="10000"/>
          <a:stretch/>
        </p:blipFill>
        <p:spPr>
          <a:xfrm>
            <a:off x="609600" y="2273826"/>
            <a:ext cx="3320668" cy="2590800"/>
          </a:xfrm>
        </p:spPr>
      </p:pic>
      <p:sp>
        <p:nvSpPr>
          <p:cNvPr id="5" name="Rectangle 4"/>
          <p:cNvSpPr/>
          <p:nvPr/>
        </p:nvSpPr>
        <p:spPr>
          <a:xfrm>
            <a:off x="3930268" y="1905000"/>
            <a:ext cx="4953000" cy="3785652"/>
          </a:xfrm>
          <a:prstGeom prst="rect">
            <a:avLst/>
          </a:prstGeom>
        </p:spPr>
        <p:txBody>
          <a:bodyPr wrap="square">
            <a:spAutoFit/>
          </a:bodyPr>
          <a:lstStyle/>
          <a:p>
            <a:r>
              <a:rPr lang="en-US" sz="3000" dirty="0">
                <a:solidFill>
                  <a:srgbClr val="004065"/>
                </a:solidFill>
              </a:rPr>
              <a:t>“The degree to which </a:t>
            </a:r>
          </a:p>
          <a:p>
            <a:r>
              <a:rPr lang="en-US" sz="3000" dirty="0">
                <a:solidFill>
                  <a:srgbClr val="004065"/>
                </a:solidFill>
              </a:rPr>
              <a:t>individuals have the capacity to obtain, communicate, process and understand basic health information and services needed to make appropriate health decisions.”</a:t>
            </a:r>
          </a:p>
        </p:txBody>
      </p:sp>
      <p:sp>
        <p:nvSpPr>
          <p:cNvPr id="6" name="Text Placeholder 3"/>
          <p:cNvSpPr txBox="1">
            <a:spLocks/>
          </p:cNvSpPr>
          <p:nvPr/>
        </p:nvSpPr>
        <p:spPr bwMode="auto">
          <a:xfrm>
            <a:off x="457200" y="62484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i="0" kern="0" dirty="0">
                <a:solidFill>
                  <a:schemeClr val="bg1">
                    <a:lumMod val="50000"/>
                  </a:schemeClr>
                </a:solidFill>
              </a:rPr>
              <a:t>Centers for Disease Control and Prevention (CDC), 2016c.</a:t>
            </a:r>
          </a:p>
        </p:txBody>
      </p:sp>
    </p:spTree>
    <p:extLst>
      <p:ext uri="{BB962C8B-B14F-4D97-AF65-F5344CB8AC3E}">
        <p14:creationId xmlns:p14="http://schemas.microsoft.com/office/powerpoint/2010/main" val="187473024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230223" y="4824268"/>
            <a:ext cx="6380377" cy="959530"/>
          </a:xfrm>
          <a:prstGeom prst="roundRect">
            <a:avLst/>
          </a:prstGeom>
          <a:solidFill>
            <a:srgbClr val="004065">
              <a:alpha val="1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1600" dirty="0">
                <a:solidFill>
                  <a:srgbClr val="004065"/>
                </a:solidFill>
              </a:rPr>
              <a:t>The educational level in which material is written.</a:t>
            </a:r>
          </a:p>
        </p:txBody>
      </p:sp>
      <p:sp>
        <p:nvSpPr>
          <p:cNvPr id="13" name="Flowchart: Connector 12"/>
          <p:cNvSpPr/>
          <p:nvPr/>
        </p:nvSpPr>
        <p:spPr>
          <a:xfrm>
            <a:off x="461625" y="4794121"/>
            <a:ext cx="1189208" cy="1163762"/>
          </a:xfrm>
          <a:prstGeom prst="flowChartConnector">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p:txBody>
      </p:sp>
      <p:sp>
        <p:nvSpPr>
          <p:cNvPr id="2" name="Title 1"/>
          <p:cNvSpPr>
            <a:spLocks noGrp="1"/>
          </p:cNvSpPr>
          <p:nvPr>
            <p:ph type="title"/>
          </p:nvPr>
        </p:nvSpPr>
        <p:spPr>
          <a:xfrm>
            <a:off x="457200" y="762001"/>
            <a:ext cx="4191000" cy="838199"/>
          </a:xfrm>
        </p:spPr>
        <p:txBody>
          <a:bodyPr>
            <a:normAutofit/>
          </a:bodyPr>
          <a:lstStyle/>
          <a:p>
            <a:r>
              <a:rPr lang="en-US" sz="3600" dirty="0">
                <a:solidFill>
                  <a:srgbClr val="004065"/>
                </a:solidFill>
              </a:rPr>
              <a:t>Health Literacy</a:t>
            </a:r>
          </a:p>
        </p:txBody>
      </p:sp>
      <p:sp>
        <p:nvSpPr>
          <p:cNvPr id="4" name="Text Placeholder 3"/>
          <p:cNvSpPr>
            <a:spLocks noGrp="1"/>
          </p:cNvSpPr>
          <p:nvPr>
            <p:ph type="body" sz="quarter" idx="10"/>
          </p:nvPr>
        </p:nvSpPr>
        <p:spPr>
          <a:xfrm>
            <a:off x="457200" y="6324600"/>
            <a:ext cx="1072053" cy="304800"/>
          </a:xfrm>
        </p:spPr>
        <p:txBody>
          <a:bodyPr/>
          <a:lstStyle/>
          <a:p>
            <a:r>
              <a:rPr lang="en-US" sz="1000" i="0" dirty="0">
                <a:solidFill>
                  <a:schemeClr val="bg1">
                    <a:lumMod val="50000"/>
                  </a:schemeClr>
                </a:solidFill>
              </a:rPr>
              <a:t>CDC, 2016b.</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413" t="-30771" r="4798" b="-15383"/>
          <a:stretch/>
        </p:blipFill>
        <p:spPr>
          <a:xfrm>
            <a:off x="527757" y="4837848"/>
            <a:ext cx="1056947" cy="1056947"/>
          </a:xfrm>
          <a:prstGeom prst="flowChartConnector">
            <a:avLst/>
          </a:prstGeom>
        </p:spPr>
      </p:pic>
      <p:sp>
        <p:nvSpPr>
          <p:cNvPr id="20" name="Rounded Rectangle 19"/>
          <p:cNvSpPr/>
          <p:nvPr/>
        </p:nvSpPr>
        <p:spPr>
          <a:xfrm>
            <a:off x="319335" y="5882800"/>
            <a:ext cx="1804894" cy="314173"/>
          </a:xfrm>
          <a:prstGeom prst="roundRect">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Aft>
                <a:spcPts val="600"/>
              </a:spcAft>
            </a:pPr>
            <a:r>
              <a:rPr lang="en-US" dirty="0">
                <a:solidFill>
                  <a:srgbClr val="004065"/>
                </a:solidFill>
              </a:rPr>
              <a:t>Reading Level</a:t>
            </a:r>
          </a:p>
        </p:txBody>
      </p:sp>
      <p:sp>
        <p:nvSpPr>
          <p:cNvPr id="11" name="Flowchart: Connector 10"/>
          <p:cNvSpPr/>
          <p:nvPr/>
        </p:nvSpPr>
        <p:spPr>
          <a:xfrm>
            <a:off x="489645" y="1739109"/>
            <a:ext cx="1119642" cy="1119642"/>
          </a:xfrm>
          <a:prstGeom prst="flowChartConnector">
            <a:avLst/>
          </a:prstGeom>
          <a:solidFill>
            <a:schemeClr val="bg1"/>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 t="1" r="19314" b="-10117"/>
          <a:stretch/>
        </p:blipFill>
        <p:spPr>
          <a:xfrm>
            <a:off x="614853" y="1837789"/>
            <a:ext cx="914400" cy="935948"/>
          </a:xfrm>
          <a:prstGeom prst="flowChartConnector">
            <a:avLst/>
          </a:prstGeom>
          <a:ln w="38100">
            <a:noFill/>
          </a:ln>
        </p:spPr>
      </p:pic>
      <p:sp>
        <p:nvSpPr>
          <p:cNvPr id="18" name="Rounded Rectangle 17"/>
          <p:cNvSpPr/>
          <p:nvPr/>
        </p:nvSpPr>
        <p:spPr>
          <a:xfrm>
            <a:off x="452474" y="2743574"/>
            <a:ext cx="1207511" cy="316942"/>
          </a:xfrm>
          <a:prstGeom prst="roundRect">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004065"/>
                </a:solidFill>
              </a:rPr>
              <a:t>Literacy</a:t>
            </a:r>
          </a:p>
        </p:txBody>
      </p:sp>
      <p:sp>
        <p:nvSpPr>
          <p:cNvPr id="16" name="Rounded Rectangle 15"/>
          <p:cNvSpPr/>
          <p:nvPr/>
        </p:nvSpPr>
        <p:spPr>
          <a:xfrm>
            <a:off x="2258526" y="3587406"/>
            <a:ext cx="6428274" cy="626079"/>
          </a:xfrm>
          <a:prstGeom prst="roundRect">
            <a:avLst/>
          </a:prstGeom>
          <a:solidFill>
            <a:srgbClr val="004065">
              <a:alpha val="1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600"/>
              </a:spcAft>
            </a:pPr>
            <a:r>
              <a:rPr lang="en-US" sz="1600" dirty="0">
                <a:solidFill>
                  <a:srgbClr val="004065"/>
                </a:solidFill>
              </a:rPr>
              <a:t>“The ability to access, use, interpret and communicate mathematical information and ideas.”</a:t>
            </a:r>
          </a:p>
        </p:txBody>
      </p:sp>
      <p:sp>
        <p:nvSpPr>
          <p:cNvPr id="12" name="Flowchart: Connector 11"/>
          <p:cNvSpPr/>
          <p:nvPr/>
        </p:nvSpPr>
        <p:spPr>
          <a:xfrm>
            <a:off x="452474" y="3255490"/>
            <a:ext cx="1132230" cy="1132230"/>
          </a:xfrm>
          <a:prstGeom prst="flowChartConnector">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3384" b="-13789"/>
          <a:stretch/>
        </p:blipFill>
        <p:spPr>
          <a:xfrm>
            <a:off x="498703" y="3373294"/>
            <a:ext cx="994468" cy="979844"/>
          </a:xfrm>
          <a:prstGeom prst="flowChartConnector">
            <a:avLst/>
          </a:prstGeom>
        </p:spPr>
      </p:pic>
      <p:sp>
        <p:nvSpPr>
          <p:cNvPr id="19" name="Rounded Rectangle 18"/>
          <p:cNvSpPr/>
          <p:nvPr/>
        </p:nvSpPr>
        <p:spPr>
          <a:xfrm>
            <a:off x="416216" y="4292403"/>
            <a:ext cx="1311674" cy="316942"/>
          </a:xfrm>
          <a:prstGeom prst="roundRect">
            <a:avLst/>
          </a:prstGeom>
          <a:solidFill>
            <a:srgbClr val="FFFFFF"/>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004065"/>
                </a:solidFill>
              </a:rPr>
              <a:t>Numeracy</a:t>
            </a:r>
          </a:p>
        </p:txBody>
      </p:sp>
      <p:cxnSp>
        <p:nvCxnSpPr>
          <p:cNvPr id="22" name="Straight Arrow Connector 21"/>
          <p:cNvCxnSpPr/>
          <p:nvPr/>
        </p:nvCxnSpPr>
        <p:spPr>
          <a:xfrm>
            <a:off x="1719001" y="3886001"/>
            <a:ext cx="405228" cy="1"/>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758866" y="5304033"/>
            <a:ext cx="405228" cy="1"/>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706897" y="2272730"/>
            <a:ext cx="405228" cy="1"/>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2229329" y="2004529"/>
            <a:ext cx="6352074" cy="536402"/>
          </a:xfrm>
          <a:prstGeom prst="roundRect">
            <a:avLst/>
          </a:prstGeom>
          <a:solidFill>
            <a:srgbClr val="004065">
              <a:alpha val="1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1600" dirty="0">
                <a:solidFill>
                  <a:srgbClr val="004065"/>
                </a:solidFill>
              </a:rPr>
              <a:t>“Understanding, evaluating, using and engaging with written text.”</a:t>
            </a:r>
          </a:p>
        </p:txBody>
      </p:sp>
    </p:spTree>
    <p:extLst>
      <p:ext uri="{BB962C8B-B14F-4D97-AF65-F5344CB8AC3E}">
        <p14:creationId xmlns:p14="http://schemas.microsoft.com/office/powerpoint/2010/main" val="358704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Autofit/>
          </a:bodyPr>
          <a:lstStyle/>
          <a:p>
            <a:r>
              <a:rPr lang="en-US" dirty="0">
                <a:solidFill>
                  <a:srgbClr val="004065"/>
                </a:solidFill>
              </a:rPr>
              <a:t>Engaging Patients in CBPR</a:t>
            </a:r>
          </a:p>
        </p:txBody>
      </p:sp>
      <p:sp>
        <p:nvSpPr>
          <p:cNvPr id="6" name="Rectangle 5"/>
          <p:cNvSpPr/>
          <p:nvPr/>
        </p:nvSpPr>
        <p:spPr>
          <a:xfrm>
            <a:off x="461211" y="1592759"/>
            <a:ext cx="7353300" cy="769441"/>
          </a:xfrm>
          <a:prstGeom prst="rect">
            <a:avLst/>
          </a:prstGeom>
        </p:spPr>
        <p:txBody>
          <a:bodyPr wrap="square">
            <a:spAutoFit/>
          </a:bodyPr>
          <a:lstStyle/>
          <a:p>
            <a:r>
              <a:rPr lang="en-US" sz="2200" dirty="0">
                <a:solidFill>
                  <a:srgbClr val="004065"/>
                </a:solidFill>
              </a:rPr>
              <a:t>Those affected by cancer or the public should be involved in all stages of research:</a:t>
            </a:r>
          </a:p>
        </p:txBody>
      </p:sp>
      <p:graphicFrame>
        <p:nvGraphicFramePr>
          <p:cNvPr id="7" name="Diagram 6"/>
          <p:cNvGraphicFramePr/>
          <p:nvPr/>
        </p:nvGraphicFramePr>
        <p:xfrm>
          <a:off x="533400" y="2362200"/>
          <a:ext cx="81534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3200" y="2514600"/>
            <a:ext cx="1200150" cy="111201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400" y="2663161"/>
            <a:ext cx="1752600" cy="949815"/>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0800" y="2743200"/>
            <a:ext cx="1829263" cy="1060333"/>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00" y="2823403"/>
            <a:ext cx="1578651" cy="681797"/>
          </a:xfrm>
          <a:prstGeom prst="rect">
            <a:avLst/>
          </a:prstGeom>
        </p:spPr>
      </p:pic>
      <p:sp>
        <p:nvSpPr>
          <p:cNvPr id="11" name="Rectangle 10"/>
          <p:cNvSpPr/>
          <p:nvPr/>
        </p:nvSpPr>
        <p:spPr>
          <a:xfrm>
            <a:off x="304800" y="6324600"/>
            <a:ext cx="3276600" cy="246221"/>
          </a:xfrm>
          <a:prstGeom prst="rect">
            <a:avLst/>
          </a:prstGeom>
        </p:spPr>
        <p:txBody>
          <a:bodyPr wrap="square">
            <a:spAutoFit/>
          </a:bodyPr>
          <a:lstStyle/>
          <a:p>
            <a:r>
              <a:rPr lang="en-US" sz="1000" dirty="0" err="1">
                <a:solidFill>
                  <a:schemeClr val="bg1">
                    <a:lumMod val="50000"/>
                  </a:schemeClr>
                </a:solidFill>
              </a:rPr>
              <a:t>Shippee</a:t>
            </a:r>
            <a:r>
              <a:rPr lang="en-US" sz="1000" dirty="0">
                <a:solidFill>
                  <a:schemeClr val="bg1">
                    <a:lumMod val="50000"/>
                  </a:schemeClr>
                </a:solidFill>
              </a:rPr>
              <a:t> et al., 2015.</a:t>
            </a:r>
          </a:p>
        </p:txBody>
      </p:sp>
    </p:spTree>
    <p:extLst>
      <p:ext uri="{BB962C8B-B14F-4D97-AF65-F5344CB8AC3E}">
        <p14:creationId xmlns:p14="http://schemas.microsoft.com/office/powerpoint/2010/main" val="412287276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133" y="2324383"/>
            <a:ext cx="3212501" cy="240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2"/>
            <a:ext cx="8229600" cy="597781"/>
          </a:xfrm>
        </p:spPr>
        <p:txBody>
          <a:bodyPr>
            <a:normAutofit fontScale="90000"/>
          </a:bodyPr>
          <a:lstStyle/>
          <a:p>
            <a:r>
              <a:rPr lang="en-US" dirty="0">
                <a:solidFill>
                  <a:srgbClr val="004065"/>
                </a:solidFill>
              </a:rPr>
              <a:t>Health</a:t>
            </a:r>
            <a:r>
              <a:rPr lang="en-US" dirty="0"/>
              <a:t> </a:t>
            </a:r>
            <a:r>
              <a:rPr lang="en-US" dirty="0">
                <a:solidFill>
                  <a:srgbClr val="004065"/>
                </a:solidFill>
              </a:rPr>
              <a:t>Literacy and Education</a:t>
            </a:r>
          </a:p>
        </p:txBody>
      </p:sp>
      <p:sp>
        <p:nvSpPr>
          <p:cNvPr id="5" name="Not Equal 4"/>
          <p:cNvSpPr/>
          <p:nvPr/>
        </p:nvSpPr>
        <p:spPr>
          <a:xfrm>
            <a:off x="3591824" y="2906156"/>
            <a:ext cx="1960352" cy="1292971"/>
          </a:xfrm>
          <a:prstGeom prst="mathNotEqual">
            <a:avLst>
              <a:gd name="adj1" fmla="val 21484"/>
              <a:gd name="adj2" fmla="val 6600000"/>
              <a:gd name="adj3" fmla="val 10403"/>
            </a:avLst>
          </a:prstGeom>
          <a:solidFill>
            <a:srgbClr val="004065">
              <a:alpha val="18000"/>
            </a:srgbClr>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p:txBody>
      </p:sp>
      <p:sp>
        <p:nvSpPr>
          <p:cNvPr id="8" name="TextBox 7"/>
          <p:cNvSpPr txBox="1"/>
          <p:nvPr/>
        </p:nvSpPr>
        <p:spPr>
          <a:xfrm>
            <a:off x="669099" y="4495800"/>
            <a:ext cx="2640325" cy="461665"/>
          </a:xfrm>
          <a:prstGeom prst="rect">
            <a:avLst/>
          </a:prstGeom>
          <a:noFill/>
        </p:spPr>
        <p:txBody>
          <a:bodyPr wrap="square" rtlCol="0">
            <a:spAutoFit/>
          </a:bodyPr>
          <a:lstStyle/>
          <a:p>
            <a:pPr algn="ctr"/>
            <a:r>
              <a:rPr lang="en-US" sz="2400" b="1" dirty="0">
                <a:solidFill>
                  <a:srgbClr val="004065"/>
                </a:solidFill>
              </a:rPr>
              <a:t>Health Literacy</a:t>
            </a:r>
          </a:p>
        </p:txBody>
      </p:sp>
      <p:sp>
        <p:nvSpPr>
          <p:cNvPr id="13" name="TextBox 12"/>
          <p:cNvSpPr txBox="1"/>
          <p:nvPr/>
        </p:nvSpPr>
        <p:spPr>
          <a:xfrm>
            <a:off x="5694222" y="4495800"/>
            <a:ext cx="2640325" cy="461665"/>
          </a:xfrm>
          <a:prstGeom prst="rect">
            <a:avLst/>
          </a:prstGeom>
          <a:noFill/>
        </p:spPr>
        <p:txBody>
          <a:bodyPr wrap="square" rtlCol="0">
            <a:spAutoFit/>
          </a:bodyPr>
          <a:lstStyle/>
          <a:p>
            <a:pPr algn="ctr"/>
            <a:r>
              <a:rPr lang="en-US" sz="2400" b="1" dirty="0">
                <a:solidFill>
                  <a:srgbClr val="004065"/>
                </a:solidFill>
              </a:rPr>
              <a:t>Education</a:t>
            </a:r>
          </a:p>
        </p:txBody>
      </p:sp>
      <p:pic>
        <p:nvPicPr>
          <p:cNvPr id="14"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6376" r="10000"/>
          <a:stretch/>
        </p:blipFill>
        <p:spPr bwMode="auto">
          <a:xfrm>
            <a:off x="885364" y="2244126"/>
            <a:ext cx="2440761" cy="1904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4800" y="6297463"/>
            <a:ext cx="2600392" cy="246221"/>
          </a:xfrm>
          <a:prstGeom prst="rect">
            <a:avLst/>
          </a:prstGeom>
        </p:spPr>
        <p:txBody>
          <a:bodyPr wrap="none">
            <a:spAutoFit/>
          </a:bodyPr>
          <a:lstStyle/>
          <a:p>
            <a:r>
              <a:rPr lang="en-US" sz="1000" dirty="0">
                <a:solidFill>
                  <a:schemeClr val="bg1">
                    <a:lumMod val="50000"/>
                  </a:schemeClr>
                </a:solidFill>
              </a:rPr>
              <a:t>Nielsen-Bohlman, Panzer, &amp; Kindig, 2004. </a:t>
            </a:r>
          </a:p>
        </p:txBody>
      </p:sp>
    </p:spTree>
    <p:extLst>
      <p:ext uri="{BB962C8B-B14F-4D97-AF65-F5344CB8AC3E}">
        <p14:creationId xmlns:p14="http://schemas.microsoft.com/office/powerpoint/2010/main" val="353035413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000" i="0" dirty="0">
                <a:solidFill>
                  <a:schemeClr val="bg1">
                    <a:lumMod val="50000"/>
                  </a:schemeClr>
                </a:solidFill>
              </a:rPr>
              <a:t>Berkman, Sheridan, Donahue, Halpern, &amp; Crotty, 2011. </a:t>
            </a:r>
          </a:p>
        </p:txBody>
      </p:sp>
      <p:sp>
        <p:nvSpPr>
          <p:cNvPr id="2" name="Title 1"/>
          <p:cNvSpPr>
            <a:spLocks noGrp="1"/>
          </p:cNvSpPr>
          <p:nvPr>
            <p:ph type="title"/>
          </p:nvPr>
        </p:nvSpPr>
        <p:spPr>
          <a:xfrm>
            <a:off x="457200" y="673343"/>
            <a:ext cx="5943600" cy="1719757"/>
          </a:xfrm>
        </p:spPr>
        <p:txBody>
          <a:bodyPr>
            <a:normAutofit/>
          </a:bodyPr>
          <a:lstStyle/>
          <a:p>
            <a:r>
              <a:rPr lang="en-US" sz="3600" dirty="0">
                <a:solidFill>
                  <a:srgbClr val="004065"/>
                </a:solidFill>
              </a:rPr>
              <a:t>LOW HEALTH LITERACY</a:t>
            </a:r>
            <a:br>
              <a:rPr lang="en-US" dirty="0">
                <a:solidFill>
                  <a:srgbClr val="004065"/>
                </a:solidFill>
              </a:rPr>
            </a:br>
            <a:r>
              <a:rPr lang="en-US" sz="3200" dirty="0">
                <a:solidFill>
                  <a:srgbClr val="0096D6"/>
                </a:solidFill>
              </a:rPr>
              <a:t>is linked to…</a:t>
            </a:r>
          </a:p>
        </p:txBody>
      </p:sp>
      <p:sp>
        <p:nvSpPr>
          <p:cNvPr id="16" name="Rounded Rectangle 15"/>
          <p:cNvSpPr/>
          <p:nvPr/>
        </p:nvSpPr>
        <p:spPr>
          <a:xfrm>
            <a:off x="2803955" y="2514600"/>
            <a:ext cx="1823471" cy="2768262"/>
          </a:xfrm>
          <a:prstGeom prst="roundRect">
            <a:avLst/>
          </a:prstGeom>
          <a:solidFill>
            <a:srgbClr val="FFFFFF"/>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r>
              <a:rPr lang="en-US" dirty="0">
                <a:solidFill>
                  <a:srgbClr val="004065"/>
                </a:solidFill>
              </a:rPr>
              <a:t>Less </a:t>
            </a:r>
            <a:br>
              <a:rPr lang="en-US" dirty="0">
                <a:solidFill>
                  <a:srgbClr val="004065"/>
                </a:solidFill>
              </a:rPr>
            </a:br>
            <a:r>
              <a:rPr lang="en-US" dirty="0">
                <a:solidFill>
                  <a:srgbClr val="004065"/>
                </a:solidFill>
              </a:rPr>
              <a:t>adherence to </a:t>
            </a:r>
          </a:p>
          <a:p>
            <a:pPr algn="ctr"/>
            <a:r>
              <a:rPr lang="en-US" dirty="0">
                <a:solidFill>
                  <a:srgbClr val="0096D6"/>
                </a:solidFill>
              </a:rPr>
              <a:t>TREATMENT</a:t>
            </a:r>
          </a:p>
        </p:txBody>
      </p:sp>
      <p:sp>
        <p:nvSpPr>
          <p:cNvPr id="21" name="Rounded Rectangle 20"/>
          <p:cNvSpPr/>
          <p:nvPr/>
        </p:nvSpPr>
        <p:spPr>
          <a:xfrm>
            <a:off x="4922123" y="2514600"/>
            <a:ext cx="1794604" cy="2768262"/>
          </a:xfrm>
          <a:prstGeom prst="roundRect">
            <a:avLst/>
          </a:prstGeom>
          <a:solidFill>
            <a:srgbClr val="FFFFFF"/>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r>
              <a:rPr lang="en-US" dirty="0">
                <a:solidFill>
                  <a:srgbClr val="004065"/>
                </a:solidFill>
              </a:rPr>
              <a:t>More</a:t>
            </a:r>
          </a:p>
          <a:p>
            <a:pPr algn="ctr"/>
            <a:r>
              <a:rPr lang="en-US" dirty="0">
                <a:solidFill>
                  <a:srgbClr val="0096D6"/>
                </a:solidFill>
              </a:rPr>
              <a:t>HOSPITAL</a:t>
            </a:r>
          </a:p>
          <a:p>
            <a:pPr algn="ctr"/>
            <a:r>
              <a:rPr lang="en-US" dirty="0">
                <a:solidFill>
                  <a:srgbClr val="0096D6"/>
                </a:solidFill>
              </a:rPr>
              <a:t>STAYS</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70" t="23436" r="1024" b="-28402"/>
          <a:stretch/>
        </p:blipFill>
        <p:spPr>
          <a:xfrm>
            <a:off x="5071680" y="2965420"/>
            <a:ext cx="1401413" cy="1241251"/>
          </a:xfrm>
          <a:prstGeom prst="rect">
            <a:avLst/>
          </a:prstGeom>
        </p:spPr>
      </p:pic>
      <p:sp>
        <p:nvSpPr>
          <p:cNvPr id="22" name="Rounded Rectangle 21"/>
          <p:cNvSpPr/>
          <p:nvPr/>
        </p:nvSpPr>
        <p:spPr>
          <a:xfrm>
            <a:off x="7011423" y="2514600"/>
            <a:ext cx="1783084" cy="2768262"/>
          </a:xfrm>
          <a:prstGeom prst="roundRect">
            <a:avLst/>
          </a:prstGeom>
          <a:solidFill>
            <a:srgbClr val="FFFFFF"/>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endParaRPr lang="en-US" dirty="0">
              <a:solidFill>
                <a:srgbClr val="004065"/>
              </a:solidFill>
            </a:endParaRPr>
          </a:p>
          <a:p>
            <a:pPr algn="ctr"/>
            <a:r>
              <a:rPr lang="en-US" dirty="0">
                <a:solidFill>
                  <a:srgbClr val="004065"/>
                </a:solidFill>
              </a:rPr>
              <a:t>Poor health status and higher </a:t>
            </a:r>
          </a:p>
          <a:p>
            <a:pPr algn="ctr"/>
            <a:r>
              <a:rPr lang="en-US" dirty="0">
                <a:solidFill>
                  <a:srgbClr val="0096D6"/>
                </a:solidFill>
              </a:rPr>
              <a:t>MORTALITY RATES</a:t>
            </a:r>
          </a:p>
        </p:txBody>
      </p:sp>
      <p:sp>
        <p:nvSpPr>
          <p:cNvPr id="23" name="Rounded Rectangle 22"/>
          <p:cNvSpPr/>
          <p:nvPr/>
        </p:nvSpPr>
        <p:spPr>
          <a:xfrm>
            <a:off x="457200" y="2514600"/>
            <a:ext cx="2052058" cy="2768262"/>
          </a:xfrm>
          <a:prstGeom prst="roundRect">
            <a:avLst/>
          </a:prstGeom>
          <a:solidFill>
            <a:srgbClr val="FFFFFF"/>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solidFill>
                  <a:srgbClr val="004065"/>
                </a:solidFill>
              </a:rPr>
              <a:t>Lower use of </a:t>
            </a:r>
            <a:r>
              <a:rPr lang="en-US" dirty="0">
                <a:solidFill>
                  <a:srgbClr val="0096D6"/>
                </a:solidFill>
              </a:rPr>
              <a:t>PREVENTIVE CARE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564" t="-914" r="45927" b="914"/>
          <a:stretch/>
        </p:blipFill>
        <p:spPr>
          <a:xfrm>
            <a:off x="3273719" y="2743200"/>
            <a:ext cx="874625" cy="1248837"/>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8202" t="-116158" r="265" b="161"/>
          <a:stretch/>
        </p:blipFill>
        <p:spPr>
          <a:xfrm>
            <a:off x="7189039" y="1443153"/>
            <a:ext cx="1427852" cy="2142893"/>
          </a:xfrm>
          <a:prstGeom prst="pie">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r="20000"/>
          <a:stretch/>
        </p:blipFill>
        <p:spPr>
          <a:xfrm rot="10800000" flipH="1" flipV="1">
            <a:off x="894764" y="2965420"/>
            <a:ext cx="1176930" cy="1103372"/>
          </a:xfrm>
          <a:prstGeom prst="rect">
            <a:avLst/>
          </a:prstGeom>
        </p:spPr>
      </p:pic>
    </p:spTree>
    <p:extLst>
      <p:ext uri="{BB962C8B-B14F-4D97-AF65-F5344CB8AC3E}">
        <p14:creationId xmlns:p14="http://schemas.microsoft.com/office/powerpoint/2010/main" val="424042928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2654960" y="3429000"/>
            <a:ext cx="5346040" cy="914400"/>
          </a:xfrm>
          <a:prstGeom prst="homePlate">
            <a:avLst/>
          </a:prstGeom>
          <a:solidFill>
            <a:srgbClr val="004065">
              <a:alpha val="18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defTabSz="1022350">
              <a:lnSpc>
                <a:spcPct val="90000"/>
              </a:lnSpc>
              <a:spcBef>
                <a:spcPct val="0"/>
              </a:spcBef>
              <a:spcAft>
                <a:spcPct val="35000"/>
              </a:spcAft>
            </a:pPr>
            <a:r>
              <a:rPr lang="en-US" sz="2100" dirty="0">
                <a:solidFill>
                  <a:srgbClr val="004065"/>
                </a:solidFill>
              </a:rPr>
              <a:t>Title VI of the Civil Rights Act</a:t>
            </a:r>
          </a:p>
        </p:txBody>
      </p:sp>
      <p:sp>
        <p:nvSpPr>
          <p:cNvPr id="11" name="Pentagon 10"/>
          <p:cNvSpPr/>
          <p:nvPr/>
        </p:nvSpPr>
        <p:spPr>
          <a:xfrm>
            <a:off x="2438400" y="4984840"/>
            <a:ext cx="5486400" cy="882560"/>
          </a:xfrm>
          <a:prstGeom prst="homePlate">
            <a:avLst/>
          </a:prstGeom>
          <a:solidFill>
            <a:srgbClr val="C8B18B">
              <a:alpha val="18000"/>
            </a:srgbClr>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200" dirty="0">
                <a:solidFill>
                  <a:srgbClr val="004065"/>
                </a:solidFill>
              </a:rPr>
              <a:t>Joint Commission Accreditation Standards</a:t>
            </a:r>
          </a:p>
        </p:txBody>
      </p:sp>
      <p:sp>
        <p:nvSpPr>
          <p:cNvPr id="9" name="Pentagon 8"/>
          <p:cNvSpPr/>
          <p:nvPr/>
        </p:nvSpPr>
        <p:spPr>
          <a:xfrm>
            <a:off x="2553284" y="1883793"/>
            <a:ext cx="5549392" cy="911308"/>
          </a:xfrm>
          <a:prstGeom prst="homePlate">
            <a:avLst/>
          </a:prstGeom>
          <a:solidFill>
            <a:srgbClr val="0096D6">
              <a:alpha val="18000"/>
            </a:srgbClr>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100" dirty="0">
                <a:solidFill>
                  <a:srgbClr val="004065"/>
                </a:solidFill>
              </a:rPr>
              <a:t>National Standards on Culturally and Linguistically Appropriate Services (CLAS)</a:t>
            </a:r>
          </a:p>
        </p:txBody>
      </p:sp>
      <p:sp>
        <p:nvSpPr>
          <p:cNvPr id="2" name="Title 1"/>
          <p:cNvSpPr>
            <a:spLocks noGrp="1"/>
          </p:cNvSpPr>
          <p:nvPr>
            <p:ph type="title"/>
          </p:nvPr>
        </p:nvSpPr>
        <p:spPr>
          <a:xfrm>
            <a:off x="457200" y="762001"/>
            <a:ext cx="8229600" cy="609599"/>
          </a:xfrm>
        </p:spPr>
        <p:txBody>
          <a:bodyPr>
            <a:normAutofit/>
          </a:bodyPr>
          <a:lstStyle/>
          <a:p>
            <a:r>
              <a:rPr lang="en-US" sz="3200" dirty="0">
                <a:solidFill>
                  <a:srgbClr val="004065"/>
                </a:solidFill>
              </a:rPr>
              <a:t>National Policies and Standards</a:t>
            </a:r>
          </a:p>
        </p:txBody>
      </p:sp>
      <p:sp>
        <p:nvSpPr>
          <p:cNvPr id="13" name="Rounded Rectangle 12"/>
          <p:cNvSpPr/>
          <p:nvPr/>
        </p:nvSpPr>
        <p:spPr>
          <a:xfrm>
            <a:off x="817203" y="3209116"/>
            <a:ext cx="1849797" cy="1318524"/>
          </a:xfrm>
          <a:prstGeom prst="roundRect">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772633" y="1730085"/>
            <a:ext cx="1849797" cy="1217754"/>
          </a:xfrm>
          <a:prstGeom prst="roundRect">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9561" t="2887" r="4312" b="1557"/>
          <a:stretch/>
        </p:blipFill>
        <p:spPr>
          <a:xfrm>
            <a:off x="842561" y="1813873"/>
            <a:ext cx="1761007" cy="1100628"/>
          </a:xfrm>
          <a:prstGeom prst="roundRect">
            <a:avLst/>
          </a:prstGeom>
          <a:noFill/>
          <a:ln w="41275" cap="rnd">
            <a:noFill/>
          </a:ln>
          <a:effectLst>
            <a:reflection endPos="0" dir="5400000" sy="-100000" algn="bl" rotWithShape="0"/>
          </a:effectLst>
        </p:spPr>
      </p:pic>
      <p:sp>
        <p:nvSpPr>
          <p:cNvPr id="20" name="Rounded Rectangle 19"/>
          <p:cNvSpPr/>
          <p:nvPr/>
        </p:nvSpPr>
        <p:spPr>
          <a:xfrm>
            <a:off x="838200" y="4806764"/>
            <a:ext cx="1897012" cy="1345404"/>
          </a:xfrm>
          <a:prstGeom prst="roundRect">
            <a:avLst/>
          </a:prstGeom>
          <a:solidFill>
            <a:srgbClr val="FFFFFF"/>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https://www.jointcommission.org/assets/1/6/GoldSeal_transparen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2274" y="4916634"/>
            <a:ext cx="1109878" cy="11137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1" y="3195653"/>
            <a:ext cx="1857585" cy="1387310"/>
          </a:xfrm>
          <a:prstGeom prst="rect">
            <a:avLst/>
          </a:prstGeom>
        </p:spPr>
      </p:pic>
    </p:spTree>
    <p:extLst>
      <p:ext uri="{BB962C8B-B14F-4D97-AF65-F5344CB8AC3E}">
        <p14:creationId xmlns:p14="http://schemas.microsoft.com/office/powerpoint/2010/main" val="136538022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921" y="936897"/>
            <a:ext cx="6050279" cy="772638"/>
          </a:xfrm>
        </p:spPr>
        <p:txBody>
          <a:bodyPr>
            <a:normAutofit/>
          </a:bodyPr>
          <a:lstStyle/>
          <a:p>
            <a:r>
              <a:rPr lang="en-US" sz="3600" dirty="0">
                <a:solidFill>
                  <a:srgbClr val="004065"/>
                </a:solidFill>
              </a:rPr>
              <a:t>CLAS Standards</a:t>
            </a:r>
          </a:p>
        </p:txBody>
      </p:sp>
      <p:pic>
        <p:nvPicPr>
          <p:cNvPr id="5" name="Picture 4"/>
          <p:cNvPicPr>
            <a:picLocks noChangeAspect="1"/>
          </p:cNvPicPr>
          <p:nvPr/>
        </p:nvPicPr>
        <p:blipFill rotWithShape="1">
          <a:blip r:embed="rId3"/>
          <a:srcRect l="8075" t="4444" r="5798"/>
          <a:stretch/>
        </p:blipFill>
        <p:spPr>
          <a:xfrm>
            <a:off x="6542945" y="685800"/>
            <a:ext cx="2316481" cy="1447800"/>
          </a:xfrm>
          <a:prstGeom prst="rect">
            <a:avLst/>
          </a:prstGeom>
          <a:solidFill>
            <a:schemeClr val="bg1">
              <a:alpha val="28000"/>
            </a:schemeClr>
          </a:solidFill>
          <a:effectLst>
            <a:reflection endPos="0" dir="5400000" sy="-100000" algn="bl" rotWithShape="0"/>
          </a:effectLst>
        </p:spPr>
      </p:pic>
      <p:sp>
        <p:nvSpPr>
          <p:cNvPr id="6" name="TextBox 5"/>
          <p:cNvSpPr txBox="1"/>
          <p:nvPr/>
        </p:nvSpPr>
        <p:spPr>
          <a:xfrm>
            <a:off x="1524000" y="2080193"/>
            <a:ext cx="7086600" cy="4324261"/>
          </a:xfrm>
          <a:prstGeom prst="rect">
            <a:avLst/>
          </a:prstGeom>
          <a:noFill/>
        </p:spPr>
        <p:txBody>
          <a:bodyPr wrap="square" rtlCol="0">
            <a:spAutoFit/>
          </a:bodyPr>
          <a:lstStyle/>
          <a:p>
            <a:pPr>
              <a:spcAft>
                <a:spcPts val="600"/>
              </a:spcAft>
              <a:buSzPct val="115000"/>
            </a:pPr>
            <a:r>
              <a:rPr lang="en-US" sz="2000" dirty="0">
                <a:solidFill>
                  <a:srgbClr val="004065"/>
                </a:solidFill>
              </a:rPr>
              <a:t>Offer language assistance to individuals who have limited English proficiency and/or other communication needs, at no cost to them, to facilitate timely access to all health care and services. </a:t>
            </a:r>
          </a:p>
          <a:p>
            <a:pPr>
              <a:spcAft>
                <a:spcPts val="600"/>
              </a:spcAft>
              <a:buSzPct val="115000"/>
            </a:pPr>
            <a:r>
              <a:rPr lang="en-US" sz="2000" dirty="0">
                <a:solidFill>
                  <a:srgbClr val="004065"/>
                </a:solidFill>
              </a:rPr>
              <a:t>Inform all individuals of the availability of language assistance services clearly and in their preferred language, verbally and in writing. </a:t>
            </a:r>
          </a:p>
          <a:p>
            <a:pPr>
              <a:spcAft>
                <a:spcPts val="600"/>
              </a:spcAft>
              <a:buSzPct val="115000"/>
            </a:pPr>
            <a:r>
              <a:rPr lang="en-US" sz="2000" dirty="0">
                <a:solidFill>
                  <a:srgbClr val="004065"/>
                </a:solidFill>
              </a:rPr>
              <a:t>Ensure the competence of individuals providing language assistance, recognizing that the use of untrained individuals and/or minors as interpreters should be avoided.</a:t>
            </a:r>
          </a:p>
          <a:p>
            <a:pPr>
              <a:spcAft>
                <a:spcPts val="600"/>
              </a:spcAft>
              <a:buSzPct val="115000"/>
            </a:pPr>
            <a:r>
              <a:rPr lang="en-US" sz="2000" dirty="0">
                <a:solidFill>
                  <a:srgbClr val="004065"/>
                </a:solidFill>
              </a:rPr>
              <a:t>Provide easy-to-understand print and multimedia materials and signage in the languages commonly used by the populations in the service area.</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5000"/>
          <a:stretch/>
        </p:blipFill>
        <p:spPr>
          <a:xfrm>
            <a:off x="669188" y="2133600"/>
            <a:ext cx="662737" cy="58476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5000"/>
          <a:stretch/>
        </p:blipFill>
        <p:spPr>
          <a:xfrm>
            <a:off x="669188" y="3426723"/>
            <a:ext cx="662737" cy="58476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5000"/>
          <a:stretch/>
        </p:blipFill>
        <p:spPr>
          <a:xfrm>
            <a:off x="669188" y="5428201"/>
            <a:ext cx="662737" cy="584768"/>
          </a:xfrm>
          <a:prstGeom prst="rect">
            <a:avLst/>
          </a:prstGeom>
        </p:spPr>
      </p:pic>
      <p:sp>
        <p:nvSpPr>
          <p:cNvPr id="11" name="Text Placeholder 3"/>
          <p:cNvSpPr>
            <a:spLocks noGrp="1"/>
          </p:cNvSpPr>
          <p:nvPr>
            <p:ph type="body" sz="quarter" idx="10"/>
          </p:nvPr>
        </p:nvSpPr>
        <p:spPr>
          <a:xfrm>
            <a:off x="381000" y="6353779"/>
            <a:ext cx="5562600" cy="381000"/>
          </a:xfrm>
        </p:spPr>
        <p:txBody>
          <a:bodyPr/>
          <a:lstStyle/>
          <a:p>
            <a:r>
              <a:rPr lang="en-US" sz="1000" i="0" dirty="0">
                <a:solidFill>
                  <a:schemeClr val="bg1">
                    <a:lumMod val="50000"/>
                  </a:schemeClr>
                </a:solidFill>
              </a:rPr>
              <a:t>Office of Minority Health, 2016.</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15000"/>
          <a:stretch/>
        </p:blipFill>
        <p:spPr>
          <a:xfrm>
            <a:off x="669188" y="4427462"/>
            <a:ext cx="662737" cy="584768"/>
          </a:xfrm>
          <a:prstGeom prst="rect">
            <a:avLst/>
          </a:prstGeom>
        </p:spPr>
      </p:pic>
    </p:spTree>
    <p:extLst>
      <p:ext uri="{BB962C8B-B14F-4D97-AF65-F5344CB8AC3E}">
        <p14:creationId xmlns:p14="http://schemas.microsoft.com/office/powerpoint/2010/main" val="248368984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Title VI</a:t>
            </a:r>
          </a:p>
        </p:txBody>
      </p:sp>
      <p:sp>
        <p:nvSpPr>
          <p:cNvPr id="8" name="TextBox 7"/>
          <p:cNvSpPr txBox="1"/>
          <p:nvPr/>
        </p:nvSpPr>
        <p:spPr>
          <a:xfrm>
            <a:off x="523955" y="1557250"/>
            <a:ext cx="5419645" cy="1015663"/>
          </a:xfrm>
          <a:prstGeom prst="rect">
            <a:avLst/>
          </a:prstGeom>
          <a:noFill/>
        </p:spPr>
        <p:txBody>
          <a:bodyPr wrap="square" rtlCol="0">
            <a:spAutoFit/>
          </a:bodyPr>
          <a:lstStyle/>
          <a:p>
            <a:r>
              <a:rPr lang="en-US" sz="2000" dirty="0">
                <a:solidFill>
                  <a:srgbClr val="004065"/>
                </a:solidFill>
              </a:rPr>
              <a:t>Activities and programs that receive funding from U.S. Department of Health and Human Services must provide:</a:t>
            </a:r>
          </a:p>
        </p:txBody>
      </p:sp>
      <p:sp>
        <p:nvSpPr>
          <p:cNvPr id="3" name="Rectangle 2"/>
          <p:cNvSpPr/>
          <p:nvPr/>
        </p:nvSpPr>
        <p:spPr>
          <a:xfrm>
            <a:off x="152400" y="6400800"/>
            <a:ext cx="4572000" cy="246221"/>
          </a:xfrm>
          <a:prstGeom prst="rect">
            <a:avLst/>
          </a:prstGeom>
        </p:spPr>
        <p:txBody>
          <a:bodyPr>
            <a:spAutoFit/>
          </a:bodyPr>
          <a:lstStyle/>
          <a:p>
            <a:r>
              <a:rPr lang="en-US" sz="1000" dirty="0">
                <a:solidFill>
                  <a:schemeClr val="bg1">
                    <a:lumMod val="50000"/>
                  </a:schemeClr>
                </a:solidFill>
              </a:rPr>
              <a:t>Limited English Proficiency (LEP.gov), 2011.</a:t>
            </a:r>
          </a:p>
        </p:txBody>
      </p:sp>
      <p:pic>
        <p:nvPicPr>
          <p:cNvPr id="11" name="Picture 10"/>
          <p:cNvPicPr/>
          <p:nvPr/>
        </p:nvPicPr>
        <p:blipFill rotWithShape="1">
          <a:blip r:embed="rId3"/>
          <a:srcRect l="85422" t="13925" r="3896" b="11101"/>
          <a:stretch/>
        </p:blipFill>
        <p:spPr bwMode="auto">
          <a:xfrm>
            <a:off x="6723079" y="1181100"/>
            <a:ext cx="1992948" cy="4723507"/>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1828800" y="2761803"/>
            <a:ext cx="3048000" cy="9906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“meaningful access”</a:t>
            </a:r>
          </a:p>
        </p:txBody>
      </p:sp>
      <p:cxnSp>
        <p:nvCxnSpPr>
          <p:cNvPr id="12" name="Straight Arrow Connector 11"/>
          <p:cNvCxnSpPr/>
          <p:nvPr/>
        </p:nvCxnSpPr>
        <p:spPr>
          <a:xfrm flipV="1">
            <a:off x="2055408" y="3936596"/>
            <a:ext cx="1178369" cy="541317"/>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437387" y="3931916"/>
            <a:ext cx="1151738" cy="545997"/>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62000" y="4590603"/>
            <a:ext cx="2133600" cy="45720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Interpretation</a:t>
            </a:r>
          </a:p>
        </p:txBody>
      </p:sp>
      <p:sp>
        <p:nvSpPr>
          <p:cNvPr id="22" name="Rounded Rectangle 21"/>
          <p:cNvSpPr/>
          <p:nvPr/>
        </p:nvSpPr>
        <p:spPr>
          <a:xfrm>
            <a:off x="3657600" y="4590603"/>
            <a:ext cx="2133600" cy="457200"/>
          </a:xfrm>
          <a:prstGeom prst="roundRect">
            <a:avLst/>
          </a:prstGeom>
          <a:solidFill>
            <a:srgbClr val="FFFFFF"/>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Translation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7778"/>
          <a:stretch/>
        </p:blipFill>
        <p:spPr>
          <a:xfrm>
            <a:off x="916459" y="5133652"/>
            <a:ext cx="1824681" cy="98836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36666"/>
          <a:stretch/>
        </p:blipFill>
        <p:spPr>
          <a:xfrm>
            <a:off x="4273880" y="5133652"/>
            <a:ext cx="916459" cy="1085280"/>
          </a:xfrm>
          <a:prstGeom prst="rect">
            <a:avLst/>
          </a:prstGeom>
        </p:spPr>
      </p:pic>
    </p:spTree>
    <p:extLst>
      <p:ext uri="{BB962C8B-B14F-4D97-AF65-F5344CB8AC3E}">
        <p14:creationId xmlns:p14="http://schemas.microsoft.com/office/powerpoint/2010/main" val="385845779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740" y="1643780"/>
            <a:ext cx="3449238" cy="2586929"/>
          </a:xfrm>
          <a:prstGeom prst="rect">
            <a:avLst/>
          </a:prstGeom>
        </p:spPr>
      </p:pic>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Joint Commission Standards</a:t>
            </a:r>
          </a:p>
        </p:txBody>
      </p:sp>
      <p:pic>
        <p:nvPicPr>
          <p:cNvPr id="15" name="Picture 8" descr="https://www.jointcommission.org/assets/1/6/GoldSeal_transparen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9520" y="1874520"/>
            <a:ext cx="914400" cy="9176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6549" y="1871226"/>
            <a:ext cx="4894780" cy="954107"/>
          </a:xfrm>
          <a:prstGeom prst="rect">
            <a:avLst/>
          </a:prstGeom>
          <a:noFill/>
        </p:spPr>
        <p:txBody>
          <a:bodyPr wrap="square" rtlCol="0">
            <a:spAutoFit/>
          </a:bodyPr>
          <a:lstStyle/>
          <a:p>
            <a:r>
              <a:rPr lang="en-US" sz="2800" dirty="0">
                <a:solidFill>
                  <a:srgbClr val="004065"/>
                </a:solidFill>
              </a:rPr>
              <a:t>Accreditation standards for hospitals:</a:t>
            </a:r>
          </a:p>
        </p:txBody>
      </p:sp>
      <p:sp>
        <p:nvSpPr>
          <p:cNvPr id="20" name="TextBox 19"/>
          <p:cNvSpPr txBox="1"/>
          <p:nvPr/>
        </p:nvSpPr>
        <p:spPr>
          <a:xfrm>
            <a:off x="861401" y="3533041"/>
            <a:ext cx="6591418" cy="707886"/>
          </a:xfrm>
          <a:prstGeom prst="rect">
            <a:avLst/>
          </a:prstGeom>
          <a:noFill/>
        </p:spPr>
        <p:txBody>
          <a:bodyPr wrap="square" rtlCol="0">
            <a:spAutoFit/>
          </a:bodyPr>
          <a:lstStyle/>
          <a:p>
            <a:pPr lvl="1">
              <a:spcAft>
                <a:spcPts val="600"/>
              </a:spcAft>
              <a:buSzPct val="115000"/>
            </a:pPr>
            <a:r>
              <a:rPr lang="en-US" sz="2000" dirty="0">
                <a:solidFill>
                  <a:srgbClr val="004065"/>
                </a:solidFill>
              </a:rPr>
              <a:t>Provide written information appropriate to age, understanding and language of population served</a:t>
            </a:r>
          </a:p>
        </p:txBody>
      </p:sp>
      <p:sp>
        <p:nvSpPr>
          <p:cNvPr id="23" name="TextBox 22"/>
          <p:cNvSpPr txBox="1"/>
          <p:nvPr/>
        </p:nvSpPr>
        <p:spPr>
          <a:xfrm>
            <a:off x="1295400" y="4710145"/>
            <a:ext cx="5771095" cy="707886"/>
          </a:xfrm>
          <a:prstGeom prst="rect">
            <a:avLst/>
          </a:prstGeom>
          <a:noFill/>
        </p:spPr>
        <p:txBody>
          <a:bodyPr wrap="square" rtlCol="0">
            <a:spAutoFit/>
          </a:bodyPr>
          <a:lstStyle/>
          <a:p>
            <a:pPr>
              <a:spcAft>
                <a:spcPts val="600"/>
              </a:spcAft>
              <a:buSzPct val="115000"/>
            </a:pPr>
            <a:r>
              <a:rPr lang="en-US" sz="2000" dirty="0">
                <a:solidFill>
                  <a:srgbClr val="004065"/>
                </a:solidFill>
              </a:rPr>
              <a:t>Present educational content to patients in an understandable manner</a:t>
            </a:r>
          </a:p>
        </p:txBody>
      </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r="15000"/>
          <a:stretch/>
        </p:blipFill>
        <p:spPr>
          <a:xfrm>
            <a:off x="550249" y="3605123"/>
            <a:ext cx="576377" cy="508568"/>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r="15000"/>
          <a:stretch/>
        </p:blipFill>
        <p:spPr>
          <a:xfrm>
            <a:off x="550249" y="4809804"/>
            <a:ext cx="576377" cy="508568"/>
          </a:xfrm>
          <a:prstGeom prst="rect">
            <a:avLst/>
          </a:prstGeom>
        </p:spPr>
      </p:pic>
      <p:sp>
        <p:nvSpPr>
          <p:cNvPr id="3" name="Rectangle 2"/>
          <p:cNvSpPr/>
          <p:nvPr/>
        </p:nvSpPr>
        <p:spPr>
          <a:xfrm>
            <a:off x="249662" y="6301689"/>
            <a:ext cx="1872629" cy="246221"/>
          </a:xfrm>
          <a:prstGeom prst="rect">
            <a:avLst/>
          </a:prstGeom>
        </p:spPr>
        <p:txBody>
          <a:bodyPr wrap="none">
            <a:spAutoFit/>
          </a:bodyPr>
          <a:lstStyle/>
          <a:p>
            <a:r>
              <a:rPr lang="en-US" sz="1000" dirty="0">
                <a:solidFill>
                  <a:schemeClr val="bg1">
                    <a:lumMod val="50000"/>
                  </a:schemeClr>
                </a:solidFill>
              </a:rPr>
              <a:t>The Joint Commission, 2009. </a:t>
            </a:r>
          </a:p>
        </p:txBody>
      </p:sp>
    </p:spTree>
    <p:extLst>
      <p:ext uri="{BB962C8B-B14F-4D97-AF65-F5344CB8AC3E}">
        <p14:creationId xmlns:p14="http://schemas.microsoft.com/office/powerpoint/2010/main" val="278534634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4140088" y="2263308"/>
            <a:ext cx="1832907" cy="524366"/>
          </a:xfrm>
          <a:prstGeom prst="homePlate">
            <a:avLst/>
          </a:prstGeom>
          <a:solidFill>
            <a:srgbClr val="004065">
              <a:alpha val="18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defTabSz="1022350">
              <a:lnSpc>
                <a:spcPct val="90000"/>
              </a:lnSpc>
              <a:spcBef>
                <a:spcPct val="0"/>
              </a:spcBef>
              <a:spcAft>
                <a:spcPct val="35000"/>
              </a:spcAft>
            </a:pPr>
            <a:r>
              <a:rPr lang="en-US" sz="1600" dirty="0">
                <a:solidFill>
                  <a:srgbClr val="004065"/>
                </a:solidFill>
              </a:rPr>
              <a:t>Title VI</a:t>
            </a:r>
          </a:p>
        </p:txBody>
      </p:sp>
      <p:sp>
        <p:nvSpPr>
          <p:cNvPr id="6" name="Pentagon 5"/>
          <p:cNvSpPr/>
          <p:nvPr/>
        </p:nvSpPr>
        <p:spPr>
          <a:xfrm>
            <a:off x="4125097" y="3251129"/>
            <a:ext cx="1987987" cy="506934"/>
          </a:xfrm>
          <a:prstGeom prst="homePlate">
            <a:avLst/>
          </a:prstGeom>
          <a:solidFill>
            <a:srgbClr val="004065">
              <a:alpha val="18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US" sz="1600" dirty="0">
                <a:solidFill>
                  <a:srgbClr val="004065"/>
                </a:solidFill>
              </a:rPr>
              <a:t>Joint Commission Standards</a:t>
            </a:r>
          </a:p>
        </p:txBody>
      </p:sp>
      <p:sp>
        <p:nvSpPr>
          <p:cNvPr id="7" name="Pentagon 6"/>
          <p:cNvSpPr/>
          <p:nvPr/>
        </p:nvSpPr>
        <p:spPr>
          <a:xfrm>
            <a:off x="4114800" y="1302211"/>
            <a:ext cx="1915612" cy="545120"/>
          </a:xfrm>
          <a:prstGeom prst="homePlate">
            <a:avLst/>
          </a:prstGeom>
          <a:solidFill>
            <a:srgbClr val="004065">
              <a:alpha val="18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600" dirty="0">
                <a:solidFill>
                  <a:srgbClr val="004065"/>
                </a:solidFill>
              </a:rPr>
              <a:t>CLAS Standards</a:t>
            </a:r>
          </a:p>
        </p:txBody>
      </p:sp>
      <p:sp>
        <p:nvSpPr>
          <p:cNvPr id="8" name="Rounded Rectangle 7"/>
          <p:cNvSpPr/>
          <p:nvPr/>
        </p:nvSpPr>
        <p:spPr>
          <a:xfrm>
            <a:off x="3093011" y="2120856"/>
            <a:ext cx="1032086" cy="809271"/>
          </a:xfrm>
          <a:prstGeom prst="roundRect">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3089466" y="1184505"/>
            <a:ext cx="1035631" cy="780531"/>
          </a:xfrm>
          <a:prstGeom prst="roundRect">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3"/>
          <a:srcRect l="9561" t="2887" r="4312" b="1557"/>
          <a:stretch/>
        </p:blipFill>
        <p:spPr>
          <a:xfrm>
            <a:off x="3175875" y="1252701"/>
            <a:ext cx="949222" cy="673912"/>
          </a:xfrm>
          <a:prstGeom prst="roundRect">
            <a:avLst/>
          </a:prstGeom>
          <a:noFill/>
          <a:ln w="41275" cap="rnd">
            <a:noFill/>
          </a:ln>
          <a:effectLst>
            <a:reflection endPos="0" dir="5400000" sy="-100000" algn="bl" rotWithShape="0"/>
          </a:effectLst>
        </p:spPr>
      </p:pic>
      <p:sp>
        <p:nvSpPr>
          <p:cNvPr id="12" name="Rounded Rectangle 11"/>
          <p:cNvSpPr/>
          <p:nvPr/>
        </p:nvSpPr>
        <p:spPr>
          <a:xfrm>
            <a:off x="3089466" y="3102223"/>
            <a:ext cx="1035632" cy="838242"/>
          </a:xfrm>
          <a:prstGeom prst="roundRect">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8" descr="https://www.jointcommission.org/assets/1/6/GoldSeal_transparen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1427" y="3145818"/>
            <a:ext cx="731708" cy="7342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15000"/>
          <a:stretch/>
        </p:blipFill>
        <p:spPr>
          <a:xfrm>
            <a:off x="3238328" y="4731081"/>
            <a:ext cx="821856" cy="725166"/>
          </a:xfrm>
          <a:prstGeom prst="rect">
            <a:avLst/>
          </a:prstGeom>
        </p:spPr>
      </p:pic>
      <p:sp>
        <p:nvSpPr>
          <p:cNvPr id="15" name="TextBox 14"/>
          <p:cNvSpPr txBox="1"/>
          <p:nvPr/>
        </p:nvSpPr>
        <p:spPr>
          <a:xfrm>
            <a:off x="3977254" y="4636377"/>
            <a:ext cx="3267075" cy="707886"/>
          </a:xfrm>
          <a:prstGeom prst="rect">
            <a:avLst/>
          </a:prstGeom>
          <a:solidFill>
            <a:schemeClr val="bg1"/>
          </a:solidFill>
        </p:spPr>
        <p:txBody>
          <a:bodyPr wrap="square" rtlCol="0">
            <a:spAutoFit/>
          </a:bodyPr>
          <a:lstStyle/>
          <a:p>
            <a:r>
              <a:rPr lang="en-US" sz="2000" dirty="0">
                <a:solidFill>
                  <a:srgbClr val="004065"/>
                </a:solidFill>
              </a:rPr>
              <a:t>Meet communication needs of patients</a:t>
            </a:r>
          </a:p>
        </p:txBody>
      </p:sp>
      <p:cxnSp>
        <p:nvCxnSpPr>
          <p:cNvPr id="16" name="Straight Arrow Connector 15"/>
          <p:cNvCxnSpPr/>
          <p:nvPr/>
        </p:nvCxnSpPr>
        <p:spPr>
          <a:xfrm>
            <a:off x="3650486" y="4038600"/>
            <a:ext cx="0" cy="685800"/>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649256" y="5514705"/>
            <a:ext cx="0" cy="685800"/>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95195" y="6040175"/>
            <a:ext cx="2935264" cy="707886"/>
          </a:xfrm>
          <a:prstGeom prst="rect">
            <a:avLst/>
          </a:prstGeom>
          <a:solidFill>
            <a:schemeClr val="bg1"/>
          </a:solidFill>
        </p:spPr>
        <p:txBody>
          <a:bodyPr wrap="square" rtlCol="0">
            <a:spAutoFit/>
          </a:bodyPr>
          <a:lstStyle/>
          <a:p>
            <a:r>
              <a:rPr lang="en-US" sz="2000" dirty="0">
                <a:solidFill>
                  <a:srgbClr val="004065"/>
                </a:solidFill>
              </a:rPr>
              <a:t>Improve </a:t>
            </a:r>
            <a:r>
              <a:rPr lang="en-US" sz="2000" b="1" dirty="0">
                <a:solidFill>
                  <a:srgbClr val="004065"/>
                </a:solidFill>
              </a:rPr>
              <a:t>patients’ health</a:t>
            </a:r>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r="15000"/>
          <a:stretch/>
        </p:blipFill>
        <p:spPr>
          <a:xfrm>
            <a:off x="3263042" y="6120980"/>
            <a:ext cx="821856" cy="725166"/>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0637" y="2107035"/>
            <a:ext cx="1193288" cy="891189"/>
          </a:xfrm>
          <a:prstGeom prst="rect">
            <a:avLst/>
          </a:prstGeom>
        </p:spPr>
      </p:pic>
    </p:spTree>
    <p:extLst>
      <p:ext uri="{BB962C8B-B14F-4D97-AF65-F5344CB8AC3E}">
        <p14:creationId xmlns:p14="http://schemas.microsoft.com/office/powerpoint/2010/main" val="77347217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3860680" flipH="1">
            <a:off x="3356885" y="2782701"/>
            <a:ext cx="417335" cy="726046"/>
          </a:xfrm>
          <a:prstGeom prst="triangle">
            <a:avLst>
              <a:gd name="adj" fmla="val 54713"/>
            </a:avLst>
          </a:prstGeom>
          <a:solidFill>
            <a:schemeClr val="bg1"/>
          </a:solidFill>
          <a:ln w="635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a:solidFill>
                  <a:srgbClr val="004065"/>
                </a:solidFill>
              </a:rPr>
              <a:t>Shared Approach to Health Literacy</a:t>
            </a:r>
          </a:p>
        </p:txBody>
      </p:sp>
      <p:sp>
        <p:nvSpPr>
          <p:cNvPr id="3" name="Content Placeholder 2"/>
          <p:cNvSpPr>
            <a:spLocks noGrp="1"/>
          </p:cNvSpPr>
          <p:nvPr>
            <p:ph idx="1"/>
          </p:nvPr>
        </p:nvSpPr>
        <p:spPr>
          <a:xfrm>
            <a:off x="457200" y="4003557"/>
            <a:ext cx="8229600" cy="1828800"/>
          </a:xfrm>
        </p:spPr>
        <p:txBody>
          <a:bodyPr>
            <a:normAutofit lnSpcReduction="10000"/>
          </a:bodyPr>
          <a:lstStyle/>
          <a:p>
            <a:pPr marL="0" indent="0">
              <a:buNone/>
            </a:pPr>
            <a:r>
              <a:rPr lang="en-US" sz="2600" dirty="0">
                <a:solidFill>
                  <a:srgbClr val="004065"/>
                </a:solidFill>
              </a:rPr>
              <a:t>Health care professionals’ role in health literacy: </a:t>
            </a:r>
          </a:p>
          <a:p>
            <a:r>
              <a:rPr lang="en-US" sz="2600" dirty="0">
                <a:solidFill>
                  <a:srgbClr val="004065"/>
                </a:solidFill>
              </a:rPr>
              <a:t>Provide patients access to information</a:t>
            </a:r>
          </a:p>
          <a:p>
            <a:r>
              <a:rPr lang="en-US" sz="2600" dirty="0">
                <a:solidFill>
                  <a:srgbClr val="004065"/>
                </a:solidFill>
              </a:rPr>
              <a:t>Support patients in actively engaging in care discussions</a:t>
            </a:r>
          </a:p>
        </p:txBody>
      </p:sp>
      <p:sp>
        <p:nvSpPr>
          <p:cNvPr id="4" name="Text Placeholder 3"/>
          <p:cNvSpPr>
            <a:spLocks noGrp="1"/>
          </p:cNvSpPr>
          <p:nvPr>
            <p:ph type="body" sz="quarter" idx="10"/>
          </p:nvPr>
        </p:nvSpPr>
        <p:spPr>
          <a:xfrm>
            <a:off x="457200" y="6248400"/>
            <a:ext cx="2209800" cy="381000"/>
          </a:xfrm>
        </p:spPr>
        <p:txBody>
          <a:bodyPr/>
          <a:lstStyle/>
          <a:p>
            <a:r>
              <a:rPr lang="en-US" sz="1000" i="0" dirty="0">
                <a:solidFill>
                  <a:schemeClr val="bg1">
                    <a:lumMod val="50000"/>
                  </a:schemeClr>
                </a:solidFill>
              </a:rPr>
              <a:t>Rudd, McCray, &amp; Nutbeam, 2012.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986419"/>
            <a:ext cx="1905000" cy="1905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4264" r="58333" b="4109"/>
          <a:stretch/>
        </p:blipFill>
        <p:spPr>
          <a:xfrm>
            <a:off x="5638800" y="1974935"/>
            <a:ext cx="2129426" cy="1916484"/>
          </a:xfrm>
          <a:prstGeom prst="flowChartConnector">
            <a:avLst/>
          </a:prstGeom>
        </p:spPr>
      </p:pic>
      <p:sp>
        <p:nvSpPr>
          <p:cNvPr id="7" name="Oval Callout 6"/>
          <p:cNvSpPr/>
          <p:nvPr/>
        </p:nvSpPr>
        <p:spPr>
          <a:xfrm flipH="1">
            <a:off x="3380925" y="1905001"/>
            <a:ext cx="2077350" cy="1371601"/>
          </a:xfrm>
          <a:prstGeom prst="wedgeEllipseCallout">
            <a:avLst>
              <a:gd name="adj1" fmla="val -51725"/>
              <a:gd name="adj2" fmla="val 53477"/>
            </a:avLst>
          </a:prstGeom>
          <a:solidFill>
            <a:schemeClr val="bg1"/>
          </a:solidFill>
          <a:ln w="5715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endParaRPr lang="en-US" dirty="0">
              <a:solidFill>
                <a:srgbClr val="004065"/>
              </a:solidFill>
            </a:endParaRPr>
          </a:p>
        </p:txBody>
      </p:sp>
      <p:sp>
        <p:nvSpPr>
          <p:cNvPr id="15" name="Minus 14"/>
          <p:cNvSpPr/>
          <p:nvPr/>
        </p:nvSpPr>
        <p:spPr>
          <a:xfrm rot="1975381">
            <a:off x="3535732" y="2807698"/>
            <a:ext cx="296003" cy="485979"/>
          </a:xfrm>
          <a:prstGeom prst="mathMinu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475" t="-5619" r="11682"/>
          <a:stretch/>
        </p:blipFill>
        <p:spPr>
          <a:xfrm>
            <a:off x="3878749" y="2017139"/>
            <a:ext cx="1178349" cy="1074851"/>
          </a:xfrm>
          <a:prstGeom prst="flowChartConnector">
            <a:avLst/>
          </a:prstGeom>
        </p:spPr>
      </p:pic>
    </p:spTree>
    <p:extLst>
      <p:ext uri="{BB962C8B-B14F-4D97-AF65-F5344CB8AC3E}">
        <p14:creationId xmlns:p14="http://schemas.microsoft.com/office/powerpoint/2010/main" val="327566697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Callout 2 (Accent Bar) 17"/>
          <p:cNvSpPr/>
          <p:nvPr/>
        </p:nvSpPr>
        <p:spPr>
          <a:xfrm>
            <a:off x="5885186" y="4861018"/>
            <a:ext cx="2801614" cy="998192"/>
          </a:xfrm>
          <a:prstGeom prst="accentCallout2">
            <a:avLst>
              <a:gd name="adj1" fmla="val 49628"/>
              <a:gd name="adj2" fmla="val -2465"/>
              <a:gd name="adj3" fmla="val 48599"/>
              <a:gd name="adj4" fmla="val -14467"/>
              <a:gd name="adj5" fmla="val -12043"/>
              <a:gd name="adj6" fmla="val -22830"/>
            </a:avLst>
          </a:prstGeom>
          <a:solidFill>
            <a:srgbClr val="FFD253">
              <a:alpha val="18000"/>
            </a:srgbClr>
          </a:solidFill>
          <a:ln>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dirty="0">
                <a:solidFill>
                  <a:srgbClr val="004065"/>
                </a:solidFill>
              </a:rPr>
              <a:t>Is a patient able to process this information?</a:t>
            </a:r>
          </a:p>
        </p:txBody>
      </p:sp>
      <p:sp>
        <p:nvSpPr>
          <p:cNvPr id="17" name="Line Callout 2 (Accent Bar) 16"/>
          <p:cNvSpPr/>
          <p:nvPr/>
        </p:nvSpPr>
        <p:spPr>
          <a:xfrm flipH="1">
            <a:off x="447361" y="4628709"/>
            <a:ext cx="2923763" cy="1314891"/>
          </a:xfrm>
          <a:prstGeom prst="accentCallout2">
            <a:avLst>
              <a:gd name="adj1" fmla="val 47661"/>
              <a:gd name="adj2" fmla="val -3062"/>
              <a:gd name="adj3" fmla="val 46880"/>
              <a:gd name="adj4" fmla="val -13153"/>
              <a:gd name="adj5" fmla="val 8129"/>
              <a:gd name="adj6" fmla="val -18851"/>
            </a:avLst>
          </a:prstGeom>
          <a:solidFill>
            <a:srgbClr val="C8B18B">
              <a:alpha val="18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dirty="0">
                <a:solidFill>
                  <a:srgbClr val="004065"/>
                </a:solidFill>
              </a:rPr>
              <a:t>Is a patient able to use this information to make decisions about their health and care? </a:t>
            </a:r>
          </a:p>
        </p:txBody>
      </p:sp>
      <p:sp>
        <p:nvSpPr>
          <p:cNvPr id="16" name="Line Callout 2 (Accent Bar) 15"/>
          <p:cNvSpPr/>
          <p:nvPr/>
        </p:nvSpPr>
        <p:spPr>
          <a:xfrm flipH="1">
            <a:off x="457200" y="1676400"/>
            <a:ext cx="2134697" cy="914400"/>
          </a:xfrm>
          <a:prstGeom prst="accentCallout2">
            <a:avLst>
              <a:gd name="adj1" fmla="val 18750"/>
              <a:gd name="adj2" fmla="val -3339"/>
              <a:gd name="adj3" fmla="val 18750"/>
              <a:gd name="adj4" fmla="val -16667"/>
              <a:gd name="adj5" fmla="val 112500"/>
              <a:gd name="adj6" fmla="val -46667"/>
            </a:avLst>
          </a:prstGeom>
          <a:solidFill>
            <a:srgbClr val="0096D6">
              <a:alpha val="18000"/>
            </a:srgbClr>
          </a:solidFill>
          <a:ln cap="rnd">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dirty="0">
                <a:solidFill>
                  <a:srgbClr val="004065"/>
                </a:solidFill>
              </a:rPr>
              <a:t>Is a patient able to seek, find, and get health information?</a:t>
            </a:r>
          </a:p>
        </p:txBody>
      </p:sp>
      <p:sp>
        <p:nvSpPr>
          <p:cNvPr id="15" name="Line Callout 2 (Accent Bar) 14"/>
          <p:cNvSpPr/>
          <p:nvPr/>
        </p:nvSpPr>
        <p:spPr>
          <a:xfrm>
            <a:off x="6266468" y="1676400"/>
            <a:ext cx="2420332" cy="1295400"/>
          </a:xfrm>
          <a:prstGeom prst="accentCallout2">
            <a:avLst>
              <a:gd name="adj1" fmla="val 18750"/>
              <a:gd name="adj2" fmla="val -1966"/>
              <a:gd name="adj3" fmla="val 18750"/>
              <a:gd name="adj4" fmla="val -16667"/>
              <a:gd name="adj5" fmla="val 112500"/>
              <a:gd name="adj6" fmla="val -46667"/>
            </a:avLst>
          </a:prstGeom>
          <a:solidFill>
            <a:srgbClr val="004065">
              <a:alpha val="18000"/>
            </a:srgbClr>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dirty="0">
                <a:solidFill>
                  <a:srgbClr val="004065"/>
                </a:solidFill>
              </a:rPr>
              <a:t>Is a patient able to understand this information once they get it? </a:t>
            </a:r>
          </a:p>
        </p:txBody>
      </p:sp>
      <p:graphicFrame>
        <p:nvGraphicFramePr>
          <p:cNvPr id="9" name="Diagram 8"/>
          <p:cNvGraphicFramePr/>
          <p:nvPr/>
        </p:nvGraphicFramePr>
        <p:xfrm>
          <a:off x="3581400" y="2191333"/>
          <a:ext cx="2005730" cy="1958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47361" y="671332"/>
            <a:ext cx="8229600" cy="761999"/>
          </a:xfrm>
        </p:spPr>
        <p:txBody>
          <a:bodyPr>
            <a:normAutofit/>
          </a:bodyPr>
          <a:lstStyle/>
          <a:p>
            <a:r>
              <a:rPr lang="en-US" sz="2800" dirty="0">
                <a:solidFill>
                  <a:srgbClr val="004065"/>
                </a:solidFill>
              </a:rPr>
              <a:t>Patient Engagement with Health Information</a:t>
            </a:r>
          </a:p>
        </p:txBody>
      </p:sp>
      <p:sp>
        <p:nvSpPr>
          <p:cNvPr id="4" name="Text Placeholder 3"/>
          <p:cNvSpPr>
            <a:spLocks noGrp="1"/>
          </p:cNvSpPr>
          <p:nvPr>
            <p:ph type="body" sz="quarter" idx="10"/>
          </p:nvPr>
        </p:nvSpPr>
        <p:spPr/>
        <p:txBody>
          <a:bodyPr/>
          <a:lstStyle/>
          <a:p>
            <a:r>
              <a:rPr lang="en-US" sz="1000" i="0" dirty="0"/>
              <a:t>Best et al., 2017</a:t>
            </a:r>
          </a:p>
        </p:txBody>
      </p:sp>
      <p:sp>
        <p:nvSpPr>
          <p:cNvPr id="11" name="Rectangle 10"/>
          <p:cNvSpPr/>
          <p:nvPr/>
        </p:nvSpPr>
        <p:spPr>
          <a:xfrm>
            <a:off x="2740566" y="1437328"/>
            <a:ext cx="5257800" cy="4337491"/>
          </a:xfrm>
          <a:prstGeom prst="rect">
            <a:avLst/>
          </a:prstGeom>
        </p:spPr>
        <p:txBody>
          <a:bodyPr/>
          <a:lstStyle/>
          <a:p>
            <a:endParaRPr lang="en-US" dirty="0"/>
          </a:p>
        </p:txBody>
      </p:sp>
      <p:sp>
        <p:nvSpPr>
          <p:cNvPr id="21" name="Rounded Rectangle 20"/>
          <p:cNvSpPr/>
          <p:nvPr/>
        </p:nvSpPr>
        <p:spPr>
          <a:xfrm>
            <a:off x="3886200" y="3112012"/>
            <a:ext cx="1483266" cy="621788"/>
          </a:xfrm>
          <a:prstGeom prst="roundRect">
            <a:avLst/>
          </a:prstGeom>
          <a:solidFill>
            <a:schemeClr val="bg1">
              <a:alpha val="96000"/>
            </a:schemeClr>
          </a:solidFill>
          <a:ln w="31750">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Health Information</a:t>
            </a:r>
          </a:p>
        </p:txBody>
      </p:sp>
    </p:spTree>
    <p:extLst>
      <p:ext uri="{BB962C8B-B14F-4D97-AF65-F5344CB8AC3E}">
        <p14:creationId xmlns:p14="http://schemas.microsoft.com/office/powerpoint/2010/main" val="215612281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Communication Techniques</a:t>
            </a:r>
          </a:p>
        </p:txBody>
      </p:sp>
      <p:sp>
        <p:nvSpPr>
          <p:cNvPr id="4" name="Text Placeholder 3"/>
          <p:cNvSpPr>
            <a:spLocks noGrp="1"/>
          </p:cNvSpPr>
          <p:nvPr>
            <p:ph type="body" sz="quarter" idx="10"/>
          </p:nvPr>
        </p:nvSpPr>
        <p:spPr/>
        <p:txBody>
          <a:bodyPr/>
          <a:lstStyle/>
          <a:p>
            <a:r>
              <a:rPr lang="en-US" sz="1000" i="0" dirty="0">
                <a:solidFill>
                  <a:schemeClr val="bg1">
                    <a:lumMod val="50000"/>
                  </a:schemeClr>
                </a:solidFill>
              </a:rPr>
              <a:t>Schwartzberg, Cowett, VanGeest, &amp; Wolf, 2007. </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1111" r="10834"/>
          <a:stretch/>
        </p:blipFill>
        <p:spPr>
          <a:xfrm>
            <a:off x="3048000" y="1600200"/>
            <a:ext cx="2677853" cy="1776893"/>
          </a:xfrm>
          <a:prstGeom prst="rect">
            <a:avLst/>
          </a:prstGeom>
        </p:spPr>
      </p:pic>
      <p:sp>
        <p:nvSpPr>
          <p:cNvPr id="15" name="Rounded Rectangle 14"/>
          <p:cNvSpPr/>
          <p:nvPr/>
        </p:nvSpPr>
        <p:spPr>
          <a:xfrm>
            <a:off x="2934681" y="3377093"/>
            <a:ext cx="2904490" cy="412781"/>
          </a:xfrm>
          <a:prstGeom prst="roundRect">
            <a:avLst/>
          </a:prstGeom>
          <a:solidFill>
            <a:schemeClr val="bg1"/>
          </a:solidFill>
          <a:ln w="41275">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900" dirty="0">
                <a:solidFill>
                  <a:srgbClr val="004065"/>
                </a:solidFill>
              </a:rPr>
              <a:t>Tools and techniques</a:t>
            </a:r>
          </a:p>
        </p:txBody>
      </p:sp>
      <p:sp>
        <p:nvSpPr>
          <p:cNvPr id="16" name="Rounded Rectangle 15"/>
          <p:cNvSpPr/>
          <p:nvPr/>
        </p:nvSpPr>
        <p:spPr>
          <a:xfrm>
            <a:off x="2660569" y="3791933"/>
            <a:ext cx="3452714" cy="1943497"/>
          </a:xfrm>
          <a:prstGeom prst="roundRect">
            <a:avLst/>
          </a:prstGeom>
          <a:solidFill>
            <a:srgbClr val="FFD253">
              <a:alpha val="18000"/>
            </a:srgbClr>
          </a:solidFill>
          <a:ln w="50800">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spcAft>
                <a:spcPts val="600"/>
              </a:spcAft>
            </a:pPr>
            <a:r>
              <a:rPr lang="en-US" dirty="0">
                <a:solidFill>
                  <a:srgbClr val="004065"/>
                </a:solidFill>
              </a:rPr>
              <a:t>Help patients: </a:t>
            </a:r>
          </a:p>
          <a:p>
            <a:pPr marL="285750" indent="-285750">
              <a:spcAft>
                <a:spcPts val="600"/>
              </a:spcAft>
              <a:buFont typeface="Arial" panose="020B0604020202020204" pitchFamily="34" charset="0"/>
              <a:buChar char="•"/>
            </a:pPr>
            <a:r>
              <a:rPr lang="en-US" dirty="0">
                <a:solidFill>
                  <a:srgbClr val="004065"/>
                </a:solidFill>
              </a:rPr>
              <a:t>Understand health and health care options</a:t>
            </a:r>
          </a:p>
          <a:p>
            <a:pPr marL="285750" indent="-285750">
              <a:spcAft>
                <a:spcPts val="600"/>
              </a:spcAft>
              <a:buFont typeface="Arial" panose="020B0604020202020204" pitchFamily="34" charset="0"/>
              <a:buChar char="•"/>
            </a:pPr>
            <a:r>
              <a:rPr lang="en-US" dirty="0">
                <a:solidFill>
                  <a:srgbClr val="004065"/>
                </a:solidFill>
              </a:rPr>
              <a:t>Contribute to decision-making</a:t>
            </a:r>
          </a:p>
        </p:txBody>
      </p:sp>
    </p:spTree>
    <p:extLst>
      <p:ext uri="{BB962C8B-B14F-4D97-AF65-F5344CB8AC3E}">
        <p14:creationId xmlns:p14="http://schemas.microsoft.com/office/powerpoint/2010/main" val="2008553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10" t="19764" r="11602" b="16858"/>
          <a:stretch/>
        </p:blipFill>
        <p:spPr bwMode="auto">
          <a:xfrm>
            <a:off x="738360" y="2051782"/>
            <a:ext cx="1744833" cy="106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58" t="28136" r="5728" b="22423"/>
          <a:stretch/>
        </p:blipFill>
        <p:spPr bwMode="auto">
          <a:xfrm>
            <a:off x="3380148" y="2058884"/>
            <a:ext cx="2306240" cy="97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49" t="19775" r="11937" b="23825"/>
          <a:stretch/>
        </p:blipFill>
        <p:spPr bwMode="auto">
          <a:xfrm>
            <a:off x="6317829" y="2019047"/>
            <a:ext cx="1925121" cy="110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873" t="15142" r="20391" b="14631"/>
          <a:stretch/>
        </p:blipFill>
        <p:spPr bwMode="auto">
          <a:xfrm>
            <a:off x="6514017" y="3886200"/>
            <a:ext cx="1728933" cy="149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8542"/>
          <a:stretch/>
        </p:blipFill>
        <p:spPr bwMode="auto">
          <a:xfrm>
            <a:off x="914400" y="4020457"/>
            <a:ext cx="1592178" cy="146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2089" y="1696907"/>
            <a:ext cx="2057400" cy="369332"/>
          </a:xfrm>
          <a:prstGeom prst="rect">
            <a:avLst/>
          </a:prstGeom>
          <a:noFill/>
        </p:spPr>
        <p:txBody>
          <a:bodyPr wrap="square" rtlCol="0">
            <a:spAutoFit/>
          </a:bodyPr>
          <a:lstStyle/>
          <a:p>
            <a:pPr algn="ctr"/>
            <a:r>
              <a:rPr lang="en-US" dirty="0">
                <a:solidFill>
                  <a:srgbClr val="004065"/>
                </a:solidFill>
              </a:rPr>
              <a:t>Advisory Groups</a:t>
            </a:r>
          </a:p>
        </p:txBody>
      </p:sp>
      <p:sp>
        <p:nvSpPr>
          <p:cNvPr id="8" name="TextBox 7"/>
          <p:cNvSpPr txBox="1"/>
          <p:nvPr/>
        </p:nvSpPr>
        <p:spPr>
          <a:xfrm>
            <a:off x="3367233" y="1703026"/>
            <a:ext cx="2286000" cy="369332"/>
          </a:xfrm>
          <a:prstGeom prst="rect">
            <a:avLst/>
          </a:prstGeom>
          <a:noFill/>
        </p:spPr>
        <p:txBody>
          <a:bodyPr wrap="square" rtlCol="0">
            <a:spAutoFit/>
          </a:bodyPr>
          <a:lstStyle/>
          <a:p>
            <a:pPr algn="ctr"/>
            <a:r>
              <a:rPr lang="en-US" dirty="0">
                <a:solidFill>
                  <a:srgbClr val="004065"/>
                </a:solidFill>
              </a:rPr>
              <a:t>Focus Groups </a:t>
            </a:r>
          </a:p>
        </p:txBody>
      </p:sp>
      <p:sp>
        <p:nvSpPr>
          <p:cNvPr id="9" name="TextBox 8"/>
          <p:cNvSpPr txBox="1"/>
          <p:nvPr/>
        </p:nvSpPr>
        <p:spPr>
          <a:xfrm>
            <a:off x="6030132" y="1696907"/>
            <a:ext cx="2458521" cy="369332"/>
          </a:xfrm>
          <a:prstGeom prst="rect">
            <a:avLst/>
          </a:prstGeom>
          <a:noFill/>
        </p:spPr>
        <p:txBody>
          <a:bodyPr wrap="square" rtlCol="0">
            <a:spAutoFit/>
          </a:bodyPr>
          <a:lstStyle/>
          <a:p>
            <a:pPr algn="ctr"/>
            <a:r>
              <a:rPr lang="en-US" dirty="0">
                <a:solidFill>
                  <a:srgbClr val="004065"/>
                </a:solidFill>
              </a:rPr>
              <a:t>Interviews &amp; Surveys</a:t>
            </a:r>
          </a:p>
        </p:txBody>
      </p:sp>
      <p:sp>
        <p:nvSpPr>
          <p:cNvPr id="10" name="TextBox 9"/>
          <p:cNvSpPr txBox="1"/>
          <p:nvPr/>
        </p:nvSpPr>
        <p:spPr>
          <a:xfrm>
            <a:off x="304800" y="3505200"/>
            <a:ext cx="2362200" cy="369332"/>
          </a:xfrm>
          <a:prstGeom prst="rect">
            <a:avLst/>
          </a:prstGeom>
          <a:noFill/>
        </p:spPr>
        <p:txBody>
          <a:bodyPr wrap="square" rtlCol="0">
            <a:spAutoFit/>
          </a:bodyPr>
          <a:lstStyle/>
          <a:p>
            <a:pPr algn="ctr"/>
            <a:r>
              <a:rPr lang="en-US" dirty="0">
                <a:solidFill>
                  <a:srgbClr val="004065"/>
                </a:solidFill>
              </a:rPr>
              <a:t>Pilot Testing </a:t>
            </a:r>
          </a:p>
        </p:txBody>
      </p:sp>
      <p:sp>
        <p:nvSpPr>
          <p:cNvPr id="11" name="TextBox 10"/>
          <p:cNvSpPr txBox="1"/>
          <p:nvPr/>
        </p:nvSpPr>
        <p:spPr>
          <a:xfrm>
            <a:off x="6141766" y="3504789"/>
            <a:ext cx="2380179" cy="369332"/>
          </a:xfrm>
          <a:prstGeom prst="rect">
            <a:avLst/>
          </a:prstGeom>
          <a:noFill/>
        </p:spPr>
        <p:txBody>
          <a:bodyPr wrap="square" rtlCol="0">
            <a:spAutoFit/>
          </a:bodyPr>
          <a:lstStyle/>
          <a:p>
            <a:pPr algn="ctr"/>
            <a:r>
              <a:rPr lang="en-US" dirty="0">
                <a:solidFill>
                  <a:srgbClr val="004065"/>
                </a:solidFill>
              </a:rPr>
              <a:t>Formal Agreements </a:t>
            </a:r>
          </a:p>
        </p:txBody>
      </p:sp>
      <p:sp>
        <p:nvSpPr>
          <p:cNvPr id="18" name="TextBox 17"/>
          <p:cNvSpPr txBox="1"/>
          <p:nvPr/>
        </p:nvSpPr>
        <p:spPr>
          <a:xfrm>
            <a:off x="6141766" y="5477037"/>
            <a:ext cx="2697434" cy="646331"/>
          </a:xfrm>
          <a:prstGeom prst="rect">
            <a:avLst/>
          </a:prstGeom>
          <a:noFill/>
          <a:ln>
            <a:solidFill>
              <a:srgbClr val="004065"/>
            </a:solidFill>
          </a:ln>
        </p:spPr>
        <p:txBody>
          <a:bodyPr wrap="square" rtlCol="0">
            <a:spAutoFit/>
          </a:bodyPr>
          <a:lstStyle/>
          <a:p>
            <a:r>
              <a:rPr lang="en-US" dirty="0">
                <a:solidFill>
                  <a:srgbClr val="004065"/>
                </a:solidFill>
              </a:rPr>
              <a:t>Clear role delineations and expectations</a:t>
            </a:r>
          </a:p>
        </p:txBody>
      </p:sp>
      <p:sp>
        <p:nvSpPr>
          <p:cNvPr id="19" name="TextBox 18"/>
          <p:cNvSpPr txBox="1"/>
          <p:nvPr/>
        </p:nvSpPr>
        <p:spPr>
          <a:xfrm>
            <a:off x="3238500" y="3432888"/>
            <a:ext cx="2362200" cy="646331"/>
          </a:xfrm>
          <a:prstGeom prst="rect">
            <a:avLst/>
          </a:prstGeom>
          <a:noFill/>
        </p:spPr>
        <p:txBody>
          <a:bodyPr wrap="square" rtlCol="0">
            <a:spAutoFit/>
          </a:bodyPr>
          <a:lstStyle/>
          <a:p>
            <a:pPr algn="ctr"/>
            <a:r>
              <a:rPr lang="en-US" dirty="0">
                <a:solidFill>
                  <a:srgbClr val="004065"/>
                </a:solidFill>
              </a:rPr>
              <a:t>Patients on the Research Team</a:t>
            </a:r>
          </a:p>
        </p:txBody>
      </p:sp>
      <p:sp>
        <p:nvSpPr>
          <p:cNvPr id="21" name="Bent Arrow 20"/>
          <p:cNvSpPr/>
          <p:nvPr/>
        </p:nvSpPr>
        <p:spPr>
          <a:xfrm rot="15006207" flipH="1">
            <a:off x="6043906" y="4883974"/>
            <a:ext cx="547843" cy="514584"/>
          </a:xfrm>
          <a:prstGeom prst="bentArrow">
            <a:avLst>
              <a:gd name="adj1" fmla="val 18838"/>
              <a:gd name="adj2" fmla="val 29570"/>
              <a:gd name="adj3" fmla="val 26868"/>
              <a:gd name="adj4" fmla="val 80992"/>
            </a:avLst>
          </a:prstGeom>
          <a:solidFill>
            <a:srgbClr val="0040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b="7778"/>
          <a:stretch/>
        </p:blipFill>
        <p:spPr>
          <a:xfrm>
            <a:off x="3357708" y="4132040"/>
            <a:ext cx="2050638" cy="1418358"/>
          </a:xfrm>
          <a:prstGeom prst="rect">
            <a:avLst/>
          </a:prstGeom>
        </p:spPr>
      </p:pic>
      <p:sp>
        <p:nvSpPr>
          <p:cNvPr id="20" name="Rectangle 19"/>
          <p:cNvSpPr/>
          <p:nvPr/>
        </p:nvSpPr>
        <p:spPr>
          <a:xfrm>
            <a:off x="304800" y="6324600"/>
            <a:ext cx="3276600" cy="246221"/>
          </a:xfrm>
          <a:prstGeom prst="rect">
            <a:avLst/>
          </a:prstGeom>
        </p:spPr>
        <p:txBody>
          <a:bodyPr wrap="square">
            <a:spAutoFit/>
          </a:bodyPr>
          <a:lstStyle/>
          <a:p>
            <a:r>
              <a:rPr lang="en-US" sz="1000" dirty="0">
                <a:solidFill>
                  <a:schemeClr val="bg1">
                    <a:lumMod val="50000"/>
                  </a:schemeClr>
                </a:solidFill>
              </a:rPr>
              <a:t>Ellis &amp; </a:t>
            </a:r>
            <a:r>
              <a:rPr lang="en-US" sz="1000" dirty="0" err="1">
                <a:solidFill>
                  <a:schemeClr val="bg1">
                    <a:lumMod val="50000"/>
                  </a:schemeClr>
                </a:solidFill>
              </a:rPr>
              <a:t>Kass</a:t>
            </a:r>
            <a:r>
              <a:rPr lang="en-US" sz="1000" dirty="0">
                <a:solidFill>
                  <a:schemeClr val="bg1">
                    <a:lumMod val="50000"/>
                  </a:schemeClr>
                </a:solidFill>
              </a:rPr>
              <a:t>, 2017; Friedman et al., 2012.</a:t>
            </a:r>
          </a:p>
        </p:txBody>
      </p:sp>
    </p:spTree>
    <p:extLst>
      <p:ext uri="{BB962C8B-B14F-4D97-AF65-F5344CB8AC3E}">
        <p14:creationId xmlns:p14="http://schemas.microsoft.com/office/powerpoint/2010/main" val="255665486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678937" y="2766309"/>
            <a:ext cx="3320682" cy="3482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2000" b="1" dirty="0">
              <a:solidFill>
                <a:srgbClr val="004065"/>
              </a:solidFill>
            </a:endParaRPr>
          </a:p>
        </p:txBody>
      </p:sp>
      <p:sp>
        <p:nvSpPr>
          <p:cNvPr id="2" name="Title 1"/>
          <p:cNvSpPr>
            <a:spLocks noGrp="1"/>
          </p:cNvSpPr>
          <p:nvPr>
            <p:ph type="title"/>
          </p:nvPr>
        </p:nvSpPr>
        <p:spPr>
          <a:xfrm>
            <a:off x="442752" y="733587"/>
            <a:ext cx="8229600" cy="685799"/>
          </a:xfrm>
        </p:spPr>
        <p:txBody>
          <a:bodyPr>
            <a:normAutofit fontScale="90000"/>
          </a:bodyPr>
          <a:lstStyle/>
          <a:p>
            <a:r>
              <a:rPr lang="en-US" dirty="0">
                <a:solidFill>
                  <a:srgbClr val="004065"/>
                </a:solidFill>
              </a:rPr>
              <a:t>Plain Language</a:t>
            </a:r>
          </a:p>
        </p:txBody>
      </p:sp>
      <p:sp>
        <p:nvSpPr>
          <p:cNvPr id="4" name="Text Placeholder 3"/>
          <p:cNvSpPr>
            <a:spLocks noGrp="1"/>
          </p:cNvSpPr>
          <p:nvPr>
            <p:ph type="body" sz="quarter" idx="10"/>
          </p:nvPr>
        </p:nvSpPr>
        <p:spPr/>
        <p:txBody>
          <a:bodyPr/>
          <a:lstStyle/>
          <a:p>
            <a:r>
              <a:rPr lang="en-US" sz="1000" i="0" dirty="0">
                <a:solidFill>
                  <a:schemeClr val="bg1">
                    <a:lumMod val="50000"/>
                  </a:schemeClr>
                </a:solidFill>
              </a:rPr>
              <a:t>CDC, 2016a.</a:t>
            </a:r>
          </a:p>
        </p:txBody>
      </p:sp>
      <p:sp>
        <p:nvSpPr>
          <p:cNvPr id="6" name="TextBox 5"/>
          <p:cNvSpPr txBox="1"/>
          <p:nvPr/>
        </p:nvSpPr>
        <p:spPr>
          <a:xfrm>
            <a:off x="4778262" y="3101152"/>
            <a:ext cx="3731258" cy="2462213"/>
          </a:xfrm>
          <a:prstGeom prst="rect">
            <a:avLst/>
          </a:prstGeom>
          <a:solidFill>
            <a:schemeClr val="bg1">
              <a:alpha val="18000"/>
            </a:schemeClr>
          </a:solidFill>
          <a:ln>
            <a:noFill/>
          </a:ln>
        </p:spPr>
        <p:txBody>
          <a:bodyPr wrap="square" rtlCol="0">
            <a:spAutoFit/>
          </a:bodyPr>
          <a:lstStyle/>
          <a:p>
            <a:r>
              <a:rPr lang="en-US" sz="2200" dirty="0">
                <a:solidFill>
                  <a:srgbClr val="004065"/>
                </a:solidFill>
              </a:rPr>
              <a:t>“Go to the doctor so they can </a:t>
            </a:r>
            <a:r>
              <a:rPr lang="en-US" sz="2200" b="1" dirty="0">
                <a:solidFill>
                  <a:srgbClr val="C8B18B"/>
                </a:solidFill>
              </a:rPr>
              <a:t>check</a:t>
            </a:r>
            <a:r>
              <a:rPr lang="en-US" sz="2200" b="1" dirty="0">
                <a:solidFill>
                  <a:srgbClr val="004065"/>
                </a:solidFill>
              </a:rPr>
              <a:t> </a:t>
            </a:r>
            <a:r>
              <a:rPr lang="en-US" sz="2200" dirty="0">
                <a:solidFill>
                  <a:srgbClr val="004065"/>
                </a:solidFill>
              </a:rPr>
              <a:t>your body for cancer. Even if you don’t have signs of breast cancer, being </a:t>
            </a:r>
            <a:r>
              <a:rPr lang="en-US" sz="2200" b="1" dirty="0">
                <a:solidFill>
                  <a:srgbClr val="C8B18B"/>
                </a:solidFill>
              </a:rPr>
              <a:t>tested</a:t>
            </a:r>
            <a:r>
              <a:rPr lang="en-US" sz="2200" dirty="0">
                <a:solidFill>
                  <a:srgbClr val="004065"/>
                </a:solidFill>
              </a:rPr>
              <a:t> helps find illness early when treatment works best.”</a:t>
            </a:r>
          </a:p>
        </p:txBody>
      </p:sp>
      <p:pic>
        <p:nvPicPr>
          <p:cNvPr id="7"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16685" y="1445239"/>
            <a:ext cx="1352047" cy="1014035"/>
          </a:xfrm>
        </p:spPr>
      </p:pic>
      <p:sp>
        <p:nvSpPr>
          <p:cNvPr id="13" name="TextBox 12"/>
          <p:cNvSpPr txBox="1"/>
          <p:nvPr/>
        </p:nvSpPr>
        <p:spPr>
          <a:xfrm>
            <a:off x="921581" y="3187938"/>
            <a:ext cx="3421820" cy="1785104"/>
          </a:xfrm>
          <a:prstGeom prst="rect">
            <a:avLst/>
          </a:prstGeom>
          <a:solidFill>
            <a:schemeClr val="bg1">
              <a:alpha val="18000"/>
            </a:schemeClr>
          </a:solidFill>
          <a:ln>
            <a:noFill/>
          </a:ln>
        </p:spPr>
        <p:txBody>
          <a:bodyPr wrap="square" rtlCol="0">
            <a:spAutoFit/>
          </a:bodyPr>
          <a:lstStyle/>
          <a:p>
            <a:r>
              <a:rPr lang="en-US" sz="2200" dirty="0">
                <a:solidFill>
                  <a:srgbClr val="004065"/>
                </a:solidFill>
              </a:rPr>
              <a:t>“</a:t>
            </a:r>
            <a:r>
              <a:rPr lang="en-US" sz="2200" b="1" dirty="0">
                <a:solidFill>
                  <a:srgbClr val="0096D6"/>
                </a:solidFill>
              </a:rPr>
              <a:t>Screening</a:t>
            </a:r>
            <a:r>
              <a:rPr lang="en-US" sz="2200" dirty="0">
                <a:solidFill>
                  <a:srgbClr val="004065"/>
                </a:solidFill>
              </a:rPr>
              <a:t> for breast cancer helps find the disease at an early stage when treatment works best.”</a:t>
            </a:r>
          </a:p>
        </p:txBody>
      </p:sp>
      <p:pic>
        <p:nvPicPr>
          <p:cNvPr id="1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5599023" y="1410384"/>
            <a:ext cx="1442634" cy="108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reeform 17"/>
          <p:cNvSpPr/>
          <p:nvPr/>
        </p:nvSpPr>
        <p:spPr>
          <a:xfrm>
            <a:off x="2154506" y="1598729"/>
            <a:ext cx="4398693" cy="465333"/>
          </a:xfrm>
          <a:custGeom>
            <a:avLst/>
            <a:gdLst>
              <a:gd name="connsiteX0" fmla="*/ 372434 w 4157781"/>
              <a:gd name="connsiteY0" fmla="*/ 67616 h 465333"/>
              <a:gd name="connsiteX1" fmla="*/ 237963 w 4157781"/>
              <a:gd name="connsiteY1" fmla="*/ 380 h 465333"/>
              <a:gd name="connsiteX2" fmla="*/ 90045 w 4157781"/>
              <a:gd name="connsiteY2" fmla="*/ 94510 h 465333"/>
              <a:gd name="connsiteX3" fmla="*/ 116940 w 4157781"/>
              <a:gd name="connsiteY3" fmla="*/ 188639 h 465333"/>
              <a:gd name="connsiteX4" fmla="*/ 271581 w 4157781"/>
              <a:gd name="connsiteY4" fmla="*/ 128127 h 465333"/>
              <a:gd name="connsiteX5" fmla="*/ 365710 w 4157781"/>
              <a:gd name="connsiteY5" fmla="*/ 249151 h 465333"/>
              <a:gd name="connsiteX6" fmla="*/ 264857 w 4157781"/>
              <a:gd name="connsiteY6" fmla="*/ 316386 h 465333"/>
              <a:gd name="connsiteX7" fmla="*/ 2640 w 4157781"/>
              <a:gd name="connsiteY7" fmla="*/ 202086 h 465333"/>
              <a:gd name="connsiteX8" fmla="*/ 137110 w 4157781"/>
              <a:gd name="connsiteY8" fmla="*/ 376898 h 465333"/>
              <a:gd name="connsiteX9" fmla="*/ 258134 w 4157781"/>
              <a:gd name="connsiteY9" fmla="*/ 208810 h 465333"/>
              <a:gd name="connsiteX10" fmla="*/ 190898 w 4157781"/>
              <a:gd name="connsiteY10" fmla="*/ 54169 h 465333"/>
              <a:gd name="connsiteX11" fmla="*/ 439669 w 4157781"/>
              <a:gd name="connsiteY11" fmla="*/ 195363 h 465333"/>
              <a:gd name="connsiteX12" fmla="*/ 466563 w 4157781"/>
              <a:gd name="connsiteY12" fmla="*/ 336557 h 465333"/>
              <a:gd name="connsiteX13" fmla="*/ 352263 w 4157781"/>
              <a:gd name="connsiteY13" fmla="*/ 383622 h 465333"/>
              <a:gd name="connsiteX14" fmla="*/ 96769 w 4157781"/>
              <a:gd name="connsiteY14" fmla="*/ 33998 h 465333"/>
              <a:gd name="connsiteX15" fmla="*/ 22810 w 4157781"/>
              <a:gd name="connsiteY15" fmla="*/ 155022 h 465333"/>
              <a:gd name="connsiteX16" fmla="*/ 305198 w 4157781"/>
              <a:gd name="connsiteY16" fmla="*/ 423963 h 465333"/>
              <a:gd name="connsiteX17" fmla="*/ 735504 w 4157781"/>
              <a:gd name="connsiteY17" fmla="*/ 464304 h 465333"/>
              <a:gd name="connsiteX18" fmla="*/ 4157781 w 4157781"/>
              <a:gd name="connsiteY18" fmla="*/ 430686 h 465333"/>
              <a:gd name="connsiteX19" fmla="*/ 2046593 w 4157781"/>
              <a:gd name="connsiteY19" fmla="*/ 457580 h 465333"/>
              <a:gd name="connsiteX20" fmla="*/ 2987887 w 4157781"/>
              <a:gd name="connsiteY20" fmla="*/ 450857 h 46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57781" h="465333">
                <a:moveTo>
                  <a:pt x="372434" y="67616"/>
                </a:moveTo>
                <a:cubicBezTo>
                  <a:pt x="328731" y="31757"/>
                  <a:pt x="285028" y="-4102"/>
                  <a:pt x="237963" y="380"/>
                </a:cubicBezTo>
                <a:cubicBezTo>
                  <a:pt x="190898" y="4862"/>
                  <a:pt x="110215" y="63134"/>
                  <a:pt x="90045" y="94510"/>
                </a:cubicBezTo>
                <a:cubicBezTo>
                  <a:pt x="69875" y="125886"/>
                  <a:pt x="86684" y="183036"/>
                  <a:pt x="116940" y="188639"/>
                </a:cubicBezTo>
                <a:cubicBezTo>
                  <a:pt x="147196" y="194242"/>
                  <a:pt x="230119" y="118042"/>
                  <a:pt x="271581" y="128127"/>
                </a:cubicBezTo>
                <a:cubicBezTo>
                  <a:pt x="313043" y="138212"/>
                  <a:pt x="366831" y="217775"/>
                  <a:pt x="365710" y="249151"/>
                </a:cubicBezTo>
                <a:cubicBezTo>
                  <a:pt x="364589" y="280527"/>
                  <a:pt x="325369" y="324230"/>
                  <a:pt x="264857" y="316386"/>
                </a:cubicBezTo>
                <a:cubicBezTo>
                  <a:pt x="204345" y="308542"/>
                  <a:pt x="23931" y="192001"/>
                  <a:pt x="2640" y="202086"/>
                </a:cubicBezTo>
                <a:cubicBezTo>
                  <a:pt x="-18651" y="212171"/>
                  <a:pt x="94528" y="375777"/>
                  <a:pt x="137110" y="376898"/>
                </a:cubicBezTo>
                <a:cubicBezTo>
                  <a:pt x="179692" y="378019"/>
                  <a:pt x="249169" y="262598"/>
                  <a:pt x="258134" y="208810"/>
                </a:cubicBezTo>
                <a:cubicBezTo>
                  <a:pt x="267099" y="155022"/>
                  <a:pt x="160642" y="56410"/>
                  <a:pt x="190898" y="54169"/>
                </a:cubicBezTo>
                <a:cubicBezTo>
                  <a:pt x="221154" y="51928"/>
                  <a:pt x="393725" y="148298"/>
                  <a:pt x="439669" y="195363"/>
                </a:cubicBezTo>
                <a:cubicBezTo>
                  <a:pt x="485613" y="242428"/>
                  <a:pt x="481131" y="305181"/>
                  <a:pt x="466563" y="336557"/>
                </a:cubicBezTo>
                <a:cubicBezTo>
                  <a:pt x="451995" y="367934"/>
                  <a:pt x="413895" y="434048"/>
                  <a:pt x="352263" y="383622"/>
                </a:cubicBezTo>
                <a:cubicBezTo>
                  <a:pt x="290631" y="333196"/>
                  <a:pt x="151678" y="72098"/>
                  <a:pt x="96769" y="33998"/>
                </a:cubicBezTo>
                <a:cubicBezTo>
                  <a:pt x="41860" y="-4102"/>
                  <a:pt x="-11928" y="90028"/>
                  <a:pt x="22810" y="155022"/>
                </a:cubicBezTo>
                <a:cubicBezTo>
                  <a:pt x="57548" y="220016"/>
                  <a:pt x="186416" y="372416"/>
                  <a:pt x="305198" y="423963"/>
                </a:cubicBezTo>
                <a:cubicBezTo>
                  <a:pt x="423980" y="475510"/>
                  <a:pt x="735504" y="464304"/>
                  <a:pt x="735504" y="464304"/>
                </a:cubicBezTo>
                <a:lnTo>
                  <a:pt x="4157781" y="430686"/>
                </a:lnTo>
                <a:lnTo>
                  <a:pt x="2046593" y="457580"/>
                </a:lnTo>
                <a:cubicBezTo>
                  <a:pt x="1851611" y="460942"/>
                  <a:pt x="2419749" y="455899"/>
                  <a:pt x="2987887" y="450857"/>
                </a:cubicBezTo>
              </a:path>
            </a:pathLst>
          </a:custGeom>
          <a:noFill/>
          <a:ln w="190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6318357" y="1553444"/>
            <a:ext cx="412421" cy="471748"/>
          </a:xfrm>
          <a:custGeom>
            <a:avLst/>
            <a:gdLst>
              <a:gd name="connsiteX0" fmla="*/ 232385 w 412421"/>
              <a:gd name="connsiteY0" fmla="*/ 471748 h 471748"/>
              <a:gd name="connsiteX1" fmla="*/ 407197 w 412421"/>
              <a:gd name="connsiteY1" fmla="*/ 236424 h 471748"/>
              <a:gd name="connsiteX2" fmla="*/ 353409 w 412421"/>
              <a:gd name="connsiteY2" fmla="*/ 61612 h 471748"/>
              <a:gd name="connsiteX3" fmla="*/ 218938 w 412421"/>
              <a:gd name="connsiteY3" fmla="*/ 1101 h 471748"/>
              <a:gd name="connsiteX4" fmla="*/ 91191 w 412421"/>
              <a:gd name="connsiteY4" fmla="*/ 27995 h 471748"/>
              <a:gd name="connsiteX5" fmla="*/ 10509 w 412421"/>
              <a:gd name="connsiteY5" fmla="*/ 95230 h 471748"/>
              <a:gd name="connsiteX6" fmla="*/ 10509 w 412421"/>
              <a:gd name="connsiteY6" fmla="*/ 216254 h 471748"/>
              <a:gd name="connsiteX7" fmla="*/ 97915 w 412421"/>
              <a:gd name="connsiteY7" fmla="*/ 337277 h 471748"/>
              <a:gd name="connsiteX8" fmla="*/ 252556 w 412421"/>
              <a:gd name="connsiteY8" fmla="*/ 357448 h 471748"/>
              <a:gd name="connsiteX9" fmla="*/ 339962 w 412421"/>
              <a:gd name="connsiteY9" fmla="*/ 256595 h 471748"/>
              <a:gd name="connsiteX10" fmla="*/ 360132 w 412421"/>
              <a:gd name="connsiteY10" fmla="*/ 175912 h 471748"/>
              <a:gd name="connsiteX11" fmla="*/ 286174 w 412421"/>
              <a:gd name="connsiteY11" fmla="*/ 88507 h 471748"/>
              <a:gd name="connsiteX12" fmla="*/ 171874 w 412421"/>
              <a:gd name="connsiteY12" fmla="*/ 48165 h 471748"/>
              <a:gd name="connsiteX13" fmla="*/ 64297 w 412421"/>
              <a:gd name="connsiteY13" fmla="*/ 101954 h 471748"/>
              <a:gd name="connsiteX14" fmla="*/ 71021 w 412421"/>
              <a:gd name="connsiteY14" fmla="*/ 222977 h 471748"/>
              <a:gd name="connsiteX15" fmla="*/ 138256 w 412421"/>
              <a:gd name="connsiteY15" fmla="*/ 303659 h 471748"/>
              <a:gd name="connsiteX16" fmla="*/ 225662 w 412421"/>
              <a:gd name="connsiteY16" fmla="*/ 303659 h 471748"/>
              <a:gd name="connsiteX17" fmla="*/ 279450 w 412421"/>
              <a:gd name="connsiteY17" fmla="*/ 249871 h 471748"/>
              <a:gd name="connsiteX18" fmla="*/ 292897 w 412421"/>
              <a:gd name="connsiteY18" fmla="*/ 175912 h 471748"/>
              <a:gd name="connsiteX19" fmla="*/ 239109 w 412421"/>
              <a:gd name="connsiteY19" fmla="*/ 122124 h 471748"/>
              <a:gd name="connsiteX20" fmla="*/ 185321 w 412421"/>
              <a:gd name="connsiteY20" fmla="*/ 101954 h 471748"/>
              <a:gd name="connsiteX21" fmla="*/ 138256 w 412421"/>
              <a:gd name="connsiteY21" fmla="*/ 122124 h 471748"/>
              <a:gd name="connsiteX22" fmla="*/ 131532 w 412421"/>
              <a:gd name="connsiteY22" fmla="*/ 196083 h 471748"/>
              <a:gd name="connsiteX23" fmla="*/ 165150 w 412421"/>
              <a:gd name="connsiteY23" fmla="*/ 243148 h 471748"/>
              <a:gd name="connsiteX24" fmla="*/ 232385 w 412421"/>
              <a:gd name="connsiteY24" fmla="*/ 236424 h 471748"/>
              <a:gd name="connsiteX25" fmla="*/ 205491 w 412421"/>
              <a:gd name="connsiteY25" fmla="*/ 169189 h 471748"/>
              <a:gd name="connsiteX26" fmla="*/ 205491 w 412421"/>
              <a:gd name="connsiteY26" fmla="*/ 169189 h 4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2421" h="471748">
                <a:moveTo>
                  <a:pt x="232385" y="471748"/>
                </a:moveTo>
                <a:cubicBezTo>
                  <a:pt x="309705" y="388264"/>
                  <a:pt x="387026" y="304780"/>
                  <a:pt x="407197" y="236424"/>
                </a:cubicBezTo>
                <a:cubicBezTo>
                  <a:pt x="427368" y="168068"/>
                  <a:pt x="384785" y="100832"/>
                  <a:pt x="353409" y="61612"/>
                </a:cubicBezTo>
                <a:cubicBezTo>
                  <a:pt x="322033" y="22392"/>
                  <a:pt x="262641" y="6704"/>
                  <a:pt x="218938" y="1101"/>
                </a:cubicBezTo>
                <a:cubicBezTo>
                  <a:pt x="175235" y="-4502"/>
                  <a:pt x="125929" y="12307"/>
                  <a:pt x="91191" y="27995"/>
                </a:cubicBezTo>
                <a:cubicBezTo>
                  <a:pt x="56453" y="43683"/>
                  <a:pt x="23956" y="63854"/>
                  <a:pt x="10509" y="95230"/>
                </a:cubicBezTo>
                <a:cubicBezTo>
                  <a:pt x="-2938" y="126606"/>
                  <a:pt x="-4059" y="175913"/>
                  <a:pt x="10509" y="216254"/>
                </a:cubicBezTo>
                <a:cubicBezTo>
                  <a:pt x="25077" y="256595"/>
                  <a:pt x="57574" y="313745"/>
                  <a:pt x="97915" y="337277"/>
                </a:cubicBezTo>
                <a:cubicBezTo>
                  <a:pt x="138256" y="360809"/>
                  <a:pt x="212215" y="370895"/>
                  <a:pt x="252556" y="357448"/>
                </a:cubicBezTo>
                <a:cubicBezTo>
                  <a:pt x="292897" y="344001"/>
                  <a:pt x="322033" y="286851"/>
                  <a:pt x="339962" y="256595"/>
                </a:cubicBezTo>
                <a:cubicBezTo>
                  <a:pt x="357891" y="226339"/>
                  <a:pt x="369097" y="203927"/>
                  <a:pt x="360132" y="175912"/>
                </a:cubicBezTo>
                <a:cubicBezTo>
                  <a:pt x="351167" y="147897"/>
                  <a:pt x="317550" y="109798"/>
                  <a:pt x="286174" y="88507"/>
                </a:cubicBezTo>
                <a:cubicBezTo>
                  <a:pt x="254798" y="67216"/>
                  <a:pt x="208853" y="45924"/>
                  <a:pt x="171874" y="48165"/>
                </a:cubicBezTo>
                <a:cubicBezTo>
                  <a:pt x="134895" y="50406"/>
                  <a:pt x="81106" y="72819"/>
                  <a:pt x="64297" y="101954"/>
                </a:cubicBezTo>
                <a:cubicBezTo>
                  <a:pt x="47488" y="131089"/>
                  <a:pt x="58695" y="189360"/>
                  <a:pt x="71021" y="222977"/>
                </a:cubicBezTo>
                <a:cubicBezTo>
                  <a:pt x="83347" y="256594"/>
                  <a:pt x="112483" y="290212"/>
                  <a:pt x="138256" y="303659"/>
                </a:cubicBezTo>
                <a:cubicBezTo>
                  <a:pt x="164029" y="317106"/>
                  <a:pt x="202130" y="312624"/>
                  <a:pt x="225662" y="303659"/>
                </a:cubicBezTo>
                <a:cubicBezTo>
                  <a:pt x="249194" y="294694"/>
                  <a:pt x="268244" y="271162"/>
                  <a:pt x="279450" y="249871"/>
                </a:cubicBezTo>
                <a:cubicBezTo>
                  <a:pt x="290656" y="228580"/>
                  <a:pt x="299620" y="197203"/>
                  <a:pt x="292897" y="175912"/>
                </a:cubicBezTo>
                <a:cubicBezTo>
                  <a:pt x="286174" y="154621"/>
                  <a:pt x="257038" y="134450"/>
                  <a:pt x="239109" y="122124"/>
                </a:cubicBezTo>
                <a:cubicBezTo>
                  <a:pt x="221180" y="109798"/>
                  <a:pt x="202130" y="101954"/>
                  <a:pt x="185321" y="101954"/>
                </a:cubicBezTo>
                <a:cubicBezTo>
                  <a:pt x="168512" y="101954"/>
                  <a:pt x="147221" y="106436"/>
                  <a:pt x="138256" y="122124"/>
                </a:cubicBezTo>
                <a:cubicBezTo>
                  <a:pt x="129291" y="137812"/>
                  <a:pt x="127050" y="175912"/>
                  <a:pt x="131532" y="196083"/>
                </a:cubicBezTo>
                <a:cubicBezTo>
                  <a:pt x="136014" y="216254"/>
                  <a:pt x="148341" y="236425"/>
                  <a:pt x="165150" y="243148"/>
                </a:cubicBezTo>
                <a:cubicBezTo>
                  <a:pt x="181959" y="249871"/>
                  <a:pt x="225661" y="248750"/>
                  <a:pt x="232385" y="236424"/>
                </a:cubicBezTo>
                <a:cubicBezTo>
                  <a:pt x="239109" y="224097"/>
                  <a:pt x="205491" y="169189"/>
                  <a:pt x="205491" y="169189"/>
                </a:cubicBezTo>
                <a:lnTo>
                  <a:pt x="205491" y="169189"/>
                </a:lnTo>
              </a:path>
            </a:pathLst>
          </a:custGeom>
          <a:noFill/>
          <a:ln w="190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p:cNvSpPr/>
          <p:nvPr/>
        </p:nvSpPr>
        <p:spPr>
          <a:xfrm>
            <a:off x="921581" y="2454868"/>
            <a:ext cx="2993194" cy="577349"/>
          </a:xfrm>
          <a:prstGeom prst="roundRect">
            <a:avLst/>
          </a:prstGeom>
          <a:solidFill>
            <a:schemeClr val="bg1"/>
          </a:solidFill>
          <a:ln w="2857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4065"/>
                </a:solidFill>
              </a:rPr>
              <a:t>Medical terminology</a:t>
            </a:r>
          </a:p>
        </p:txBody>
      </p:sp>
      <p:sp>
        <p:nvSpPr>
          <p:cNvPr id="40" name="Rounded Rectangle 39"/>
          <p:cNvSpPr/>
          <p:nvPr/>
        </p:nvSpPr>
        <p:spPr>
          <a:xfrm>
            <a:off x="4872971" y="2486213"/>
            <a:ext cx="3080190" cy="546004"/>
          </a:xfrm>
          <a:prstGeom prst="roundRect">
            <a:avLst/>
          </a:prstGeom>
          <a:solidFill>
            <a:schemeClr val="bg1"/>
          </a:solidFill>
          <a:ln w="28575">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4065"/>
                </a:solidFill>
              </a:rPr>
              <a:t>Plain language</a:t>
            </a:r>
          </a:p>
        </p:txBody>
      </p:sp>
      <p:cxnSp>
        <p:nvCxnSpPr>
          <p:cNvPr id="23" name="Straight Arrow Connector 22"/>
          <p:cNvCxnSpPr/>
          <p:nvPr/>
        </p:nvCxnSpPr>
        <p:spPr>
          <a:xfrm>
            <a:off x="3238500" y="5906429"/>
            <a:ext cx="1941423" cy="14147"/>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6778" y="5649193"/>
            <a:ext cx="1905000" cy="430887"/>
          </a:xfrm>
          <a:prstGeom prst="rect">
            <a:avLst/>
          </a:prstGeom>
          <a:noFill/>
        </p:spPr>
        <p:txBody>
          <a:bodyPr wrap="square" rtlCol="0">
            <a:spAutoFit/>
          </a:bodyPr>
          <a:lstStyle/>
          <a:p>
            <a:r>
              <a:rPr lang="en-US" sz="2200" b="1" dirty="0">
                <a:solidFill>
                  <a:srgbClr val="0096D6"/>
                </a:solidFill>
              </a:rPr>
              <a:t>Screening</a:t>
            </a:r>
          </a:p>
        </p:txBody>
      </p:sp>
      <p:sp>
        <p:nvSpPr>
          <p:cNvPr id="16" name="TextBox 15"/>
          <p:cNvSpPr txBox="1"/>
          <p:nvPr/>
        </p:nvSpPr>
        <p:spPr>
          <a:xfrm>
            <a:off x="5550605" y="5675745"/>
            <a:ext cx="2873528" cy="430887"/>
          </a:xfrm>
          <a:prstGeom prst="rect">
            <a:avLst/>
          </a:prstGeom>
          <a:noFill/>
        </p:spPr>
        <p:txBody>
          <a:bodyPr wrap="square" rtlCol="0">
            <a:spAutoFit/>
          </a:bodyPr>
          <a:lstStyle/>
          <a:p>
            <a:r>
              <a:rPr lang="en-US" sz="2200" b="1" dirty="0">
                <a:solidFill>
                  <a:srgbClr val="C8B18B"/>
                </a:solidFill>
              </a:rPr>
              <a:t>Checking/testing</a:t>
            </a:r>
          </a:p>
        </p:txBody>
      </p:sp>
    </p:spTree>
    <p:extLst>
      <p:ext uri="{BB962C8B-B14F-4D97-AF65-F5344CB8AC3E}">
        <p14:creationId xmlns:p14="http://schemas.microsoft.com/office/powerpoint/2010/main" val="155660727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253245" y="2387422"/>
            <a:ext cx="4256345" cy="1096702"/>
          </a:xfrm>
          <a:prstGeom prst="roundRect">
            <a:avLst/>
          </a:prstGeom>
          <a:solidFill>
            <a:srgbClr val="C8B18B">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Add five more minutes of exercise to your routine each week</a:t>
            </a:r>
          </a:p>
        </p:txBody>
      </p:sp>
      <p:sp>
        <p:nvSpPr>
          <p:cNvPr id="14" name="Rounded Rectangle 13"/>
          <p:cNvSpPr/>
          <p:nvPr/>
        </p:nvSpPr>
        <p:spPr>
          <a:xfrm>
            <a:off x="914400" y="2387422"/>
            <a:ext cx="2590800" cy="1096702"/>
          </a:xfrm>
          <a:prstGeom prst="roundRect">
            <a:avLst/>
          </a:prstGeom>
          <a:solidFill>
            <a:srgbClr val="0096D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004065"/>
                </a:solidFill>
              </a:rPr>
              <a:t>Increase exercise gradually over time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33581">
            <a:off x="3270501" y="5074374"/>
            <a:ext cx="995932" cy="746950"/>
          </a:xfrm>
          <a:prstGeom prst="rect">
            <a:avLst/>
          </a:prstGeom>
        </p:spPr>
      </p:pic>
      <p:sp>
        <p:nvSpPr>
          <p:cNvPr id="4" name="Text Placeholder 3"/>
          <p:cNvSpPr>
            <a:spLocks noGrp="1"/>
          </p:cNvSpPr>
          <p:nvPr>
            <p:ph type="body" sz="quarter" idx="10"/>
          </p:nvPr>
        </p:nvSpPr>
        <p:spPr>
          <a:xfrm>
            <a:off x="457200" y="6248400"/>
            <a:ext cx="3796045" cy="381000"/>
          </a:xfrm>
        </p:spPr>
        <p:txBody>
          <a:bodyPr/>
          <a:lstStyle/>
          <a:p>
            <a:r>
              <a:rPr lang="en-US" sz="1000" i="0" dirty="0">
                <a:solidFill>
                  <a:schemeClr val="bg1">
                    <a:lumMod val="50000"/>
                  </a:schemeClr>
                </a:solidFill>
              </a:rPr>
              <a:t>National Patient Safety Foundation, 2016; University of Michigan Taubman Health Sciences Library, 2015. </a:t>
            </a:r>
          </a:p>
        </p:txBody>
      </p:sp>
      <p:sp>
        <p:nvSpPr>
          <p:cNvPr id="5" name="Title 1"/>
          <p:cNvSpPr>
            <a:spLocks noGrp="1"/>
          </p:cNvSpPr>
          <p:nvPr>
            <p:ph type="title"/>
          </p:nvPr>
        </p:nvSpPr>
        <p:spPr>
          <a:xfrm>
            <a:off x="457200" y="762001"/>
            <a:ext cx="8229600" cy="838199"/>
          </a:xfrm>
        </p:spPr>
        <p:txBody>
          <a:bodyPr>
            <a:normAutofit/>
          </a:bodyPr>
          <a:lstStyle/>
          <a:p>
            <a:r>
              <a:rPr lang="en-US" dirty="0">
                <a:solidFill>
                  <a:srgbClr val="004065"/>
                </a:solidFill>
              </a:rPr>
              <a:t>Plain Language</a:t>
            </a:r>
          </a:p>
        </p:txBody>
      </p:sp>
      <p:sp>
        <p:nvSpPr>
          <p:cNvPr id="11" name="Rectangle 10"/>
          <p:cNvSpPr/>
          <p:nvPr/>
        </p:nvSpPr>
        <p:spPr>
          <a:xfrm>
            <a:off x="357187" y="1699371"/>
            <a:ext cx="7262813" cy="461665"/>
          </a:xfrm>
          <a:prstGeom prst="rect">
            <a:avLst/>
          </a:prstGeom>
        </p:spPr>
        <p:txBody>
          <a:bodyPr wrap="square">
            <a:spAutoFit/>
          </a:bodyPr>
          <a:lstStyle/>
          <a:p>
            <a:r>
              <a:rPr lang="en-US" sz="2400" dirty="0">
                <a:solidFill>
                  <a:srgbClr val="004065"/>
                </a:solidFill>
              </a:rPr>
              <a:t>For recommendations, use examples to be clear:</a:t>
            </a:r>
          </a:p>
        </p:txBody>
      </p:sp>
      <p:cxnSp>
        <p:nvCxnSpPr>
          <p:cNvPr id="16" name="Straight Arrow Connector 15"/>
          <p:cNvCxnSpPr/>
          <p:nvPr/>
        </p:nvCxnSpPr>
        <p:spPr>
          <a:xfrm>
            <a:off x="3733800" y="2971800"/>
            <a:ext cx="346197"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p:nvPr/>
        </p:nvPicPr>
        <p:blipFill rotWithShape="1">
          <a:blip r:embed="rId4"/>
          <a:srcRect l="71729" t="15993" r="7088" b="38096"/>
          <a:stretch/>
        </p:blipFill>
        <p:spPr bwMode="auto">
          <a:xfrm>
            <a:off x="2383231" y="3513269"/>
            <a:ext cx="3740028" cy="27351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24845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38200" y="2132901"/>
            <a:ext cx="1981200" cy="3737946"/>
          </a:xfrm>
          <a:prstGeom prst="rect">
            <a:avLst/>
          </a:prstGeom>
          <a:solidFill>
            <a:srgbClr val="0096D6">
              <a:alpha val="17000"/>
            </a:srgbClr>
          </a:solidFill>
          <a:ln w="15875" cap="rnd">
            <a:noFill/>
          </a:ln>
          <a:effectLst>
            <a:softEdge rad="12700"/>
          </a:effectLst>
        </p:spPr>
        <p:txBody>
          <a:bodyPr wrap="square">
            <a:spAutoFit/>
          </a:bodyPr>
          <a:lstStyle/>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Carcinoma </a:t>
            </a:r>
          </a:p>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Carcinogen</a:t>
            </a:r>
          </a:p>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Chemotherapy </a:t>
            </a:r>
          </a:p>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Screening </a:t>
            </a:r>
          </a:p>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Mammogram</a:t>
            </a:r>
          </a:p>
          <a:p>
            <a:pPr algn="r">
              <a:lnSpc>
                <a:spcPct val="150000"/>
              </a:lnSpc>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Biopsy</a:t>
            </a:r>
          </a:p>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Non-invasive  </a:t>
            </a:r>
          </a:p>
          <a:p>
            <a:pPr marR="0" lvl="0" algn="r">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Clinical trial</a:t>
            </a:r>
          </a:p>
        </p:txBody>
      </p:sp>
      <p:sp>
        <p:nvSpPr>
          <p:cNvPr id="14" name="Rectangle 13"/>
          <p:cNvSpPr/>
          <p:nvPr/>
        </p:nvSpPr>
        <p:spPr>
          <a:xfrm>
            <a:off x="3336014" y="2132901"/>
            <a:ext cx="5579385" cy="4247317"/>
          </a:xfrm>
          <a:prstGeom prst="rect">
            <a:avLst/>
          </a:prstGeom>
          <a:solidFill>
            <a:srgbClr val="C8B18B">
              <a:alpha val="18000"/>
            </a:srgbClr>
          </a:solidFill>
          <a:effectLst>
            <a:softEdge rad="12700"/>
          </a:effectLst>
        </p:spPr>
        <p:txBody>
          <a:bodyPr wrap="square">
            <a:spAutoFit/>
          </a:bodyPr>
          <a:lstStyle/>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Cancer</a:t>
            </a:r>
          </a:p>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Something that causes cancer</a:t>
            </a:r>
          </a:p>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Drugs to treat cancer</a:t>
            </a:r>
          </a:p>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Test to find</a:t>
            </a:r>
          </a:p>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Test to check the health of the breast; breast check</a:t>
            </a:r>
          </a:p>
          <a:p>
            <a:pPr>
              <a:lnSpc>
                <a:spcPct val="150000"/>
              </a:lnSpc>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Sample of tissue from a part of the body</a:t>
            </a:r>
          </a:p>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Without surgery or needles cutting skin</a:t>
            </a:r>
          </a:p>
          <a:p>
            <a:pPr marR="0" lvl="0">
              <a:lnSpc>
                <a:spcPct val="150000"/>
              </a:lnSpc>
              <a:spcBef>
                <a:spcPts val="0"/>
              </a:spcBef>
              <a:spcAft>
                <a:spcPts val="0"/>
              </a:spcAft>
            </a:pPr>
            <a:r>
              <a:rPr lang="en-US" sz="2000" dirty="0">
                <a:solidFill>
                  <a:srgbClr val="004065"/>
                </a:solidFill>
                <a:latin typeface="Calibri" panose="020F0502020204030204" pitchFamily="34" charset="0"/>
                <a:ea typeface="Calibri" panose="020F0502020204030204" pitchFamily="34" charset="0"/>
                <a:cs typeface="Times New Roman" panose="02020603050405020304" pitchFamily="18" charset="0"/>
              </a:rPr>
              <a:t>Research study that tests new treatments with patients</a:t>
            </a:r>
          </a:p>
        </p:txBody>
      </p:sp>
      <p:sp>
        <p:nvSpPr>
          <p:cNvPr id="2" name="Title 1"/>
          <p:cNvSpPr>
            <a:spLocks noGrp="1"/>
          </p:cNvSpPr>
          <p:nvPr>
            <p:ph type="title"/>
          </p:nvPr>
        </p:nvSpPr>
        <p:spPr>
          <a:xfrm>
            <a:off x="457200" y="857584"/>
            <a:ext cx="8229600" cy="762001"/>
          </a:xfrm>
        </p:spPr>
        <p:txBody>
          <a:bodyPr/>
          <a:lstStyle/>
          <a:p>
            <a:endParaRPr lang="en-US" dirty="0"/>
          </a:p>
        </p:txBody>
      </p:sp>
      <p:sp>
        <p:nvSpPr>
          <p:cNvPr id="11" name="Rounded Rectangle 10"/>
          <p:cNvSpPr/>
          <p:nvPr/>
        </p:nvSpPr>
        <p:spPr>
          <a:xfrm>
            <a:off x="609600" y="1802922"/>
            <a:ext cx="2438400" cy="400292"/>
          </a:xfrm>
          <a:prstGeom prst="roundRect">
            <a:avLst/>
          </a:prstGeom>
          <a:solidFill>
            <a:srgbClr val="FFFFFF"/>
          </a:solidFill>
          <a:ln w="2857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Medical terminology</a:t>
            </a:r>
          </a:p>
        </p:txBody>
      </p:sp>
      <p:sp>
        <p:nvSpPr>
          <p:cNvPr id="12" name="Rounded Rectangle 11"/>
          <p:cNvSpPr/>
          <p:nvPr/>
        </p:nvSpPr>
        <p:spPr>
          <a:xfrm>
            <a:off x="3276600" y="1802922"/>
            <a:ext cx="2159910" cy="400292"/>
          </a:xfrm>
          <a:prstGeom prst="roundRect">
            <a:avLst/>
          </a:prstGeom>
          <a:solidFill>
            <a:srgbClr val="FFFFFF"/>
          </a:solidFill>
          <a:ln w="28575">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Plain Language</a:t>
            </a:r>
          </a:p>
        </p:txBody>
      </p:sp>
      <p:cxnSp>
        <p:nvCxnSpPr>
          <p:cNvPr id="19" name="Straight Arrow Connector 18"/>
          <p:cNvCxnSpPr/>
          <p:nvPr/>
        </p:nvCxnSpPr>
        <p:spPr>
          <a:xfrm>
            <a:off x="2930403" y="24384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22051" y="28956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909524" y="33528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909524" y="38100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909524" y="42672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930401" y="47244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0401" y="51816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09524" y="5638800"/>
            <a:ext cx="346197" cy="0"/>
          </a:xfrm>
          <a:prstGeom prst="straightConnector1">
            <a:avLst/>
          </a:prstGeom>
          <a:ln w="38100">
            <a:solidFill>
              <a:srgbClr val="004065">
                <a:alpha val="26000"/>
              </a:srgb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 Placeholder 3"/>
          <p:cNvSpPr>
            <a:spLocks noGrp="1"/>
          </p:cNvSpPr>
          <p:nvPr>
            <p:ph type="body" sz="quarter" idx="10"/>
          </p:nvPr>
        </p:nvSpPr>
        <p:spPr/>
        <p:txBody>
          <a:bodyPr/>
          <a:lstStyle/>
          <a:p>
            <a:r>
              <a:rPr lang="en-US" sz="1000" i="0" dirty="0">
                <a:solidFill>
                  <a:schemeClr val="bg1">
                    <a:lumMod val="50000"/>
                  </a:schemeClr>
                </a:solidFill>
              </a:rPr>
              <a:t>CDC, 2016a.</a:t>
            </a:r>
          </a:p>
        </p:txBody>
      </p:sp>
    </p:spTree>
    <p:extLst>
      <p:ext uri="{BB962C8B-B14F-4D97-AF65-F5344CB8AC3E}">
        <p14:creationId xmlns:p14="http://schemas.microsoft.com/office/powerpoint/2010/main" val="274680033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Meeting Diverse Learning Styles</a:t>
            </a:r>
          </a:p>
        </p:txBody>
      </p:sp>
      <p:sp>
        <p:nvSpPr>
          <p:cNvPr id="5" name="Text Placeholder 3"/>
          <p:cNvSpPr>
            <a:spLocks noGrp="1"/>
          </p:cNvSpPr>
          <p:nvPr>
            <p:ph type="body" sz="quarter" idx="10"/>
          </p:nvPr>
        </p:nvSpPr>
        <p:spPr/>
        <p:txBody>
          <a:bodyPr/>
          <a:lstStyle/>
          <a:p>
            <a:r>
              <a:rPr lang="en-US" sz="1000" i="0" dirty="0"/>
              <a:t>Schwartzberg, Cowett, VanGeest, &amp; Wolf, 2007. </a:t>
            </a:r>
          </a:p>
        </p:txBody>
      </p:sp>
      <p:sp>
        <p:nvSpPr>
          <p:cNvPr id="8" name="Rounded Rectangle 7"/>
          <p:cNvSpPr/>
          <p:nvPr/>
        </p:nvSpPr>
        <p:spPr>
          <a:xfrm>
            <a:off x="2562620" y="2171782"/>
            <a:ext cx="3543818" cy="723723"/>
          </a:xfrm>
          <a:prstGeom prst="roundRect">
            <a:avLst>
              <a:gd name="adj" fmla="val 6250"/>
            </a:avLst>
          </a:prstGeom>
          <a:solidFill>
            <a:srgbClr val="033B57">
              <a:alpha val="20000"/>
            </a:srgbClr>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400" dirty="0">
                <a:solidFill>
                  <a:srgbClr val="004065"/>
                </a:solidFill>
              </a:rPr>
              <a:t>Hearing information</a:t>
            </a:r>
          </a:p>
        </p:txBody>
      </p:sp>
      <p:sp>
        <p:nvSpPr>
          <p:cNvPr id="9" name="Rounded Rectangle 8"/>
          <p:cNvSpPr/>
          <p:nvPr/>
        </p:nvSpPr>
        <p:spPr>
          <a:xfrm>
            <a:off x="2562620" y="3471978"/>
            <a:ext cx="3543818" cy="723723"/>
          </a:xfrm>
          <a:prstGeom prst="roundRect">
            <a:avLst>
              <a:gd name="adj" fmla="val 6250"/>
            </a:avLst>
          </a:prstGeom>
          <a:solidFill>
            <a:srgbClr val="004065">
              <a:alpha val="20000"/>
            </a:srgbClr>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400" dirty="0">
                <a:solidFill>
                  <a:srgbClr val="004065"/>
                </a:solidFill>
              </a:rPr>
              <a:t>Reading text</a:t>
            </a:r>
          </a:p>
        </p:txBody>
      </p:sp>
      <p:sp>
        <p:nvSpPr>
          <p:cNvPr id="10" name="Rounded Rectangle 9"/>
          <p:cNvSpPr/>
          <p:nvPr/>
        </p:nvSpPr>
        <p:spPr>
          <a:xfrm>
            <a:off x="2562620" y="4887352"/>
            <a:ext cx="3543818" cy="723723"/>
          </a:xfrm>
          <a:prstGeom prst="roundRect">
            <a:avLst>
              <a:gd name="adj" fmla="val 6250"/>
            </a:avLst>
          </a:prstGeom>
          <a:solidFill>
            <a:srgbClr val="033B57">
              <a:alpha val="20000"/>
            </a:srgbClr>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400" dirty="0">
                <a:solidFill>
                  <a:srgbClr val="004065"/>
                </a:solidFill>
              </a:rPr>
              <a:t>Seeing visuals</a:t>
            </a:r>
          </a:p>
        </p:txBody>
      </p:sp>
      <p:sp>
        <p:nvSpPr>
          <p:cNvPr id="11" name="Oval 10"/>
          <p:cNvSpPr/>
          <p:nvPr/>
        </p:nvSpPr>
        <p:spPr>
          <a:xfrm>
            <a:off x="1600199" y="1984192"/>
            <a:ext cx="1125961" cy="1125924"/>
          </a:xfrm>
          <a:prstGeom prst="ellipse">
            <a:avLst/>
          </a:prstGeom>
          <a:solidFill>
            <a:schemeClr val="bg1"/>
          </a:solidFill>
          <a:ln w="4445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Oval 11"/>
          <p:cNvSpPr/>
          <p:nvPr/>
        </p:nvSpPr>
        <p:spPr>
          <a:xfrm>
            <a:off x="1600199" y="3313166"/>
            <a:ext cx="1125961" cy="1125924"/>
          </a:xfrm>
          <a:prstGeom prst="ellipse">
            <a:avLst/>
          </a:prstGeom>
          <a:solidFill>
            <a:schemeClr val="bg1"/>
          </a:solidFill>
          <a:ln w="4445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Oval 12"/>
          <p:cNvSpPr/>
          <p:nvPr/>
        </p:nvSpPr>
        <p:spPr>
          <a:xfrm>
            <a:off x="1575147" y="4642140"/>
            <a:ext cx="1125961" cy="1125924"/>
          </a:xfrm>
          <a:prstGeom prst="ellipse">
            <a:avLst/>
          </a:prstGeom>
          <a:solidFill>
            <a:schemeClr val="bg1"/>
          </a:solidFill>
          <a:ln w="4445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333" t="-12223" r="7500" b="-5554"/>
          <a:stretch/>
        </p:blipFill>
        <p:spPr>
          <a:xfrm>
            <a:off x="1767120" y="3439523"/>
            <a:ext cx="816377" cy="856791"/>
          </a:xfrm>
          <a:prstGeom prst="flowChartConnector">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7848" r="35303" b="2496"/>
          <a:stretch/>
        </p:blipFill>
        <p:spPr>
          <a:xfrm>
            <a:off x="1710330" y="2176560"/>
            <a:ext cx="852290" cy="755051"/>
          </a:xfrm>
          <a:prstGeom prst="flowChartConnector">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7778"/>
          <a:stretch/>
        </p:blipFill>
        <p:spPr>
          <a:xfrm>
            <a:off x="1710330" y="4933639"/>
            <a:ext cx="826861" cy="509898"/>
          </a:xfrm>
          <a:prstGeom prst="flowChartConnector">
            <a:avLst/>
          </a:prstGeom>
        </p:spPr>
      </p:pic>
    </p:spTree>
    <p:extLst>
      <p:ext uri="{BB962C8B-B14F-4D97-AF65-F5344CB8AC3E}">
        <p14:creationId xmlns:p14="http://schemas.microsoft.com/office/powerpoint/2010/main" val="122114829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99321"/>
            <a:ext cx="8229600" cy="942945"/>
          </a:xfrm>
        </p:spPr>
        <p:txBody>
          <a:bodyPr/>
          <a:lstStyle/>
          <a:p>
            <a:r>
              <a:rPr lang="en-US" dirty="0">
                <a:solidFill>
                  <a:srgbClr val="004065"/>
                </a:solidFill>
              </a:rPr>
              <a:t>Teach Back Method</a:t>
            </a:r>
          </a:p>
        </p:txBody>
      </p:sp>
      <p:sp>
        <p:nvSpPr>
          <p:cNvPr id="4" name="Text Placeholder 3"/>
          <p:cNvSpPr>
            <a:spLocks noGrp="1"/>
          </p:cNvSpPr>
          <p:nvPr>
            <p:ph type="body" sz="quarter" idx="10"/>
          </p:nvPr>
        </p:nvSpPr>
        <p:spPr>
          <a:xfrm>
            <a:off x="334926" y="1535269"/>
            <a:ext cx="5562600" cy="381000"/>
          </a:xfrm>
        </p:spPr>
        <p:txBody>
          <a:bodyPr/>
          <a:lstStyle/>
          <a:p>
            <a:r>
              <a:rPr lang="en-US" sz="2400" u="sng" dirty="0">
                <a:hlinkClick r:id="rId4"/>
              </a:rPr>
              <a:t>What is Teach-Back?</a:t>
            </a:r>
            <a:endParaRPr lang="en-US" sz="2400" dirty="0"/>
          </a:p>
          <a:p>
            <a:endParaRPr lang="en-US" dirty="0"/>
          </a:p>
        </p:txBody>
      </p:sp>
      <p:pic>
        <p:nvPicPr>
          <p:cNvPr id="8" name="bzpJJYF_tKY"/>
          <p:cNvPicPr>
            <a:picLocks noRot="1" noChangeAspect="1"/>
          </p:cNvPicPr>
          <p:nvPr>
            <a:videoFile r:link="rId1"/>
          </p:nvPr>
        </p:nvPicPr>
        <p:blipFill>
          <a:blip r:embed="rId5"/>
          <a:stretch>
            <a:fillRect/>
          </a:stretch>
        </p:blipFill>
        <p:spPr>
          <a:xfrm>
            <a:off x="1219200" y="2041316"/>
            <a:ext cx="7010400" cy="3943350"/>
          </a:xfrm>
          <a:prstGeom prst="rect">
            <a:avLst/>
          </a:prstGeom>
        </p:spPr>
      </p:pic>
      <p:sp>
        <p:nvSpPr>
          <p:cNvPr id="7" name="Text Placeholder 3"/>
          <p:cNvSpPr txBox="1">
            <a:spLocks/>
          </p:cNvSpPr>
          <p:nvPr/>
        </p:nvSpPr>
        <p:spPr bwMode="auto">
          <a:xfrm>
            <a:off x="334926" y="6477000"/>
            <a:ext cx="5562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i="0" kern="0" dirty="0">
                <a:solidFill>
                  <a:schemeClr val="bg1">
                    <a:lumMod val="50000"/>
                  </a:schemeClr>
                </a:solidFill>
              </a:rPr>
              <a:t>Institute for Healthcare Improvement, 2016. </a:t>
            </a:r>
          </a:p>
          <a:p>
            <a:endParaRPr lang="en-US" kern="0" dirty="0"/>
          </a:p>
        </p:txBody>
      </p:sp>
    </p:spTree>
    <p:extLst>
      <p:ext uri="{BB962C8B-B14F-4D97-AF65-F5344CB8AC3E}">
        <p14:creationId xmlns:p14="http://schemas.microsoft.com/office/powerpoint/2010/main" val="44140936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1942" y="1600200"/>
            <a:ext cx="7543858" cy="4570482"/>
          </a:xfrm>
          <a:prstGeom prst="rect">
            <a:avLst/>
          </a:prstGeom>
        </p:spPr>
        <p:txBody>
          <a:bodyPr wrap="square">
            <a:spAutoFit/>
          </a:bodyPr>
          <a:lstStyle/>
          <a:p>
            <a:r>
              <a:rPr lang="en-US" dirty="0">
                <a:solidFill>
                  <a:srgbClr val="004065"/>
                </a:solidFill>
              </a:rPr>
              <a:t>Health information is not clear at times. The Ask Me 3</a:t>
            </a:r>
            <a:r>
              <a:rPr lang="en-US" baseline="100000" dirty="0">
                <a:solidFill>
                  <a:srgbClr val="004065"/>
                </a:solidFill>
              </a:rPr>
              <a:t>®</a:t>
            </a:r>
            <a:r>
              <a:rPr lang="en-US" dirty="0">
                <a:solidFill>
                  <a:srgbClr val="004065"/>
                </a:solidFill>
              </a:rPr>
              <a:t> program run by the Institute for Healthcare Improvement can help. </a:t>
            </a:r>
          </a:p>
          <a:p>
            <a:endParaRPr lang="en-US" dirty="0">
              <a:solidFill>
                <a:srgbClr val="004065"/>
              </a:solidFill>
            </a:endParaRPr>
          </a:p>
          <a:p>
            <a:r>
              <a:rPr lang="en-US" dirty="0">
                <a:solidFill>
                  <a:srgbClr val="004065"/>
                </a:solidFill>
              </a:rPr>
              <a:t>The program gives you three questions to ask your health care provider during a health care visit, either for yourself or for a loved one. They are: </a:t>
            </a:r>
          </a:p>
          <a:p>
            <a:endParaRPr lang="en-US" sz="2000" b="1" dirty="0">
              <a:solidFill>
                <a:srgbClr val="004065"/>
              </a:solidFill>
            </a:endParaRPr>
          </a:p>
          <a:p>
            <a:pPr marL="990575" lvl="1" indent="-380990" defTabSz="1219170">
              <a:buClr>
                <a:srgbClr val="3494BA"/>
              </a:buClr>
              <a:buSzPct val="85000"/>
              <a:buFont typeface="Arial" pitchFamily="34" charset="0"/>
              <a:buChar char="–"/>
            </a:pPr>
            <a:r>
              <a:rPr lang="en-US" sz="1900" b="1" dirty="0">
                <a:solidFill>
                  <a:srgbClr val="004065"/>
                </a:solidFill>
                <a:latin typeface="Arial" pitchFamily="34" charset="0"/>
                <a:cs typeface="Arial" pitchFamily="34" charset="0"/>
              </a:rPr>
              <a:t>What is my main problem?</a:t>
            </a:r>
          </a:p>
          <a:p>
            <a:pPr marL="990575" lvl="1" indent="-380990" defTabSz="1219170">
              <a:buClr>
                <a:srgbClr val="3494BA"/>
              </a:buClr>
              <a:buSzPct val="85000"/>
              <a:buFont typeface="Arial" pitchFamily="34" charset="0"/>
              <a:buChar char="–"/>
            </a:pPr>
            <a:r>
              <a:rPr lang="en-US" sz="1900" b="1" dirty="0">
                <a:solidFill>
                  <a:srgbClr val="004065"/>
                </a:solidFill>
                <a:latin typeface="Arial" pitchFamily="34" charset="0"/>
                <a:cs typeface="Arial" pitchFamily="34" charset="0"/>
              </a:rPr>
              <a:t>What do I need to do?</a:t>
            </a:r>
          </a:p>
          <a:p>
            <a:pPr marL="990575" lvl="1" indent="-380990" defTabSz="1219170">
              <a:buClr>
                <a:srgbClr val="3494BA"/>
              </a:buClr>
              <a:buSzPct val="85000"/>
              <a:buFont typeface="Arial" pitchFamily="34" charset="0"/>
              <a:buChar char="–"/>
            </a:pPr>
            <a:r>
              <a:rPr lang="en-US" sz="1900" b="1" dirty="0">
                <a:solidFill>
                  <a:srgbClr val="004065"/>
                </a:solidFill>
                <a:latin typeface="Arial" pitchFamily="34" charset="0"/>
                <a:cs typeface="Arial" pitchFamily="34" charset="0"/>
              </a:rPr>
              <a:t>Why is it important for me to do this?</a:t>
            </a:r>
          </a:p>
          <a:p>
            <a:endParaRPr lang="en-US" dirty="0">
              <a:solidFill>
                <a:srgbClr val="004065"/>
              </a:solidFill>
            </a:endParaRPr>
          </a:p>
          <a:p>
            <a:r>
              <a:rPr lang="en-US" dirty="0">
                <a:solidFill>
                  <a:srgbClr val="004065"/>
                </a:solidFill>
              </a:rPr>
              <a:t>Asking questions can help you be an active member of your health care team.</a:t>
            </a:r>
          </a:p>
          <a:p>
            <a:pPr>
              <a:spcBef>
                <a:spcPts val="0"/>
              </a:spcBef>
            </a:pPr>
            <a:endParaRPr lang="en-US" dirty="0">
              <a:solidFill>
                <a:srgbClr val="004065"/>
              </a:solidFill>
            </a:endParaRPr>
          </a:p>
          <a:p>
            <a:r>
              <a:rPr lang="en-US" dirty="0">
                <a:solidFill>
                  <a:srgbClr val="004065"/>
                </a:solidFill>
              </a:rPr>
              <a:t>For more information on Ask Me 3, please visit </a:t>
            </a:r>
            <a:r>
              <a:rPr lang="en-US" dirty="0">
                <a:solidFill>
                  <a:srgbClr val="004065"/>
                </a:solidFill>
                <a:hlinkClick r:id="rId3"/>
              </a:rPr>
              <a:t>www.npsf.org/askme3</a:t>
            </a:r>
            <a:r>
              <a:rPr lang="en-US" dirty="0">
                <a:solidFill>
                  <a:srgbClr val="004065"/>
                </a:solidFill>
              </a:rPr>
              <a:t> </a:t>
            </a:r>
            <a:endParaRPr lang="en-US" sz="1600" dirty="0"/>
          </a:p>
          <a:p>
            <a:pPr algn="r"/>
            <a:endParaRPr lang="en-US" sz="1200" dirty="0"/>
          </a:p>
          <a:p>
            <a:pPr algn="r"/>
            <a:r>
              <a:rPr lang="en-US" sz="1100" dirty="0">
                <a:solidFill>
                  <a:srgbClr val="004065"/>
                </a:solidFill>
              </a:rPr>
              <a:t>Ask Me 3 is a registered trademark licensed to the Institute for Healthcare Improvement (IHI). </a:t>
            </a:r>
          </a:p>
          <a:p>
            <a:pPr algn="r"/>
            <a:r>
              <a:rPr lang="en-US" sz="1100" dirty="0">
                <a:solidFill>
                  <a:srgbClr val="004065"/>
                </a:solidFill>
              </a:rPr>
              <a:t>The GW Cancer Center is not affiliated with nor endorsed by IHI.</a:t>
            </a:r>
          </a:p>
        </p:txBody>
      </p:sp>
      <p:sp>
        <p:nvSpPr>
          <p:cNvPr id="9" name="Title 1"/>
          <p:cNvSpPr>
            <a:spLocks noGrp="1"/>
          </p:cNvSpPr>
          <p:nvPr>
            <p:ph type="title"/>
          </p:nvPr>
        </p:nvSpPr>
        <p:spPr>
          <a:xfrm>
            <a:off x="488092" y="533400"/>
            <a:ext cx="8204200" cy="1447800"/>
          </a:xfrm>
        </p:spPr>
        <p:txBody>
          <a:bodyPr/>
          <a:lstStyle/>
          <a:p>
            <a:r>
              <a:rPr lang="en-US" sz="4400" b="0" kern="1200" dirty="0">
                <a:solidFill>
                  <a:srgbClr val="3494BA"/>
                </a:solidFill>
              </a:rPr>
              <a:t>Ask Me 3</a:t>
            </a:r>
            <a:r>
              <a:rPr lang="en-US" sz="2200" b="0" kern="1200" baseline="100000" dirty="0">
                <a:solidFill>
                  <a:srgbClr val="3494BA"/>
                </a:solidFill>
              </a:rPr>
              <a:t>®</a:t>
            </a:r>
            <a:endParaRPr lang="en-US" sz="2200" baseline="100000" dirty="0">
              <a:solidFill>
                <a:srgbClr val="004065"/>
              </a:solidFill>
            </a:endParaRPr>
          </a:p>
        </p:txBody>
      </p:sp>
    </p:spTree>
    <p:extLst>
      <p:ext uri="{BB962C8B-B14F-4D97-AF65-F5344CB8AC3E}">
        <p14:creationId xmlns:p14="http://schemas.microsoft.com/office/powerpoint/2010/main" val="89509977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5358809"/>
            <a:ext cx="8839200" cy="381000"/>
          </a:xfrm>
        </p:spPr>
        <p:txBody>
          <a:bodyPr/>
          <a:lstStyle/>
          <a:p>
            <a:pPr algn="ctr"/>
            <a:r>
              <a:rPr lang="en-US" sz="2000" kern="1200" dirty="0">
                <a:solidFill>
                  <a:srgbClr val="004065"/>
                </a:solidFill>
              </a:rPr>
              <a:t>https://www.ahrq.gov/professionals/quality-patient-safety/ </a:t>
            </a:r>
          </a:p>
          <a:p>
            <a:pPr algn="ctr"/>
            <a:r>
              <a:rPr lang="en-US" sz="2000" kern="1200" dirty="0">
                <a:solidFill>
                  <a:srgbClr val="004065"/>
                </a:solidFill>
              </a:rPr>
              <a:t>quality-resources/tools/literacy-toolkit/index.html</a:t>
            </a:r>
            <a:endParaRPr lang="en-US" sz="2000" dirty="0">
              <a:solidFill>
                <a:srgbClr val="004065"/>
              </a:solidFill>
            </a:endParaRPr>
          </a:p>
        </p:txBody>
      </p:sp>
      <p:pic>
        <p:nvPicPr>
          <p:cNvPr id="5" name="Content Placeholder 4"/>
          <p:cNvPicPr>
            <a:picLocks noGrp="1"/>
          </p:cNvPicPr>
          <p:nvPr>
            <p:ph idx="1"/>
          </p:nvPr>
        </p:nvPicPr>
        <p:blipFill rotWithShape="1">
          <a:blip r:embed="rId3"/>
          <a:srcRect l="69931" t="14213" r="10570" b="8474"/>
          <a:stretch/>
        </p:blipFill>
        <p:spPr bwMode="auto">
          <a:xfrm>
            <a:off x="762000" y="838201"/>
            <a:ext cx="3429000" cy="4520608"/>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4591832" y="1646872"/>
            <a:ext cx="3866367" cy="2677656"/>
          </a:xfrm>
          <a:prstGeom prst="rect">
            <a:avLst/>
          </a:prstGeom>
        </p:spPr>
        <p:txBody>
          <a:bodyPr wrap="square">
            <a:spAutoFit/>
          </a:bodyPr>
          <a:lstStyle/>
          <a:p>
            <a:r>
              <a:rPr lang="en-US" sz="2400" dirty="0">
                <a:solidFill>
                  <a:srgbClr val="004065"/>
                </a:solidFill>
                <a:ea typeface="Calibri" panose="020F0502020204030204" pitchFamily="34" charset="0"/>
                <a:cs typeface="Times New Roman" panose="02020603050405020304" pitchFamily="18" charset="0"/>
              </a:rPr>
              <a:t>Agency for Healthcare Research and Quality’s (AHRQ) </a:t>
            </a:r>
            <a:r>
              <a:rPr lang="en-US" sz="2400" b="1" dirty="0">
                <a:solidFill>
                  <a:srgbClr val="004065"/>
                </a:solidFill>
                <a:ea typeface="Calibri" panose="020F0502020204030204" pitchFamily="34" charset="0"/>
                <a:cs typeface="Times New Roman" panose="02020603050405020304" pitchFamily="18" charset="0"/>
              </a:rPr>
              <a:t>Health Literacy Universal Precautions Toolkit </a:t>
            </a:r>
            <a:r>
              <a:rPr lang="en-US" sz="2400" dirty="0">
                <a:solidFill>
                  <a:srgbClr val="004065"/>
                </a:solidFill>
                <a:ea typeface="Calibri" panose="020F0502020204030204" pitchFamily="34" charset="0"/>
                <a:cs typeface="Times New Roman" panose="02020603050405020304" pitchFamily="18" charset="0"/>
              </a:rPr>
              <a:t>includes additional tools to improve communication.</a:t>
            </a:r>
          </a:p>
        </p:txBody>
      </p:sp>
      <p:sp>
        <p:nvSpPr>
          <p:cNvPr id="7" name="Text Placeholder 3"/>
          <p:cNvSpPr txBox="1">
            <a:spLocks/>
          </p:cNvSpPr>
          <p:nvPr/>
        </p:nvSpPr>
        <p:spPr bwMode="auto">
          <a:xfrm>
            <a:off x="457200" y="6248400"/>
            <a:ext cx="5562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i="0" kern="0" dirty="0">
                <a:solidFill>
                  <a:schemeClr val="bg1">
                    <a:lumMod val="50000"/>
                  </a:schemeClr>
                </a:solidFill>
              </a:rPr>
              <a:t>Brega et al., 2015</a:t>
            </a:r>
          </a:p>
        </p:txBody>
      </p:sp>
    </p:spTree>
    <p:extLst>
      <p:ext uri="{BB962C8B-B14F-4D97-AF65-F5344CB8AC3E}">
        <p14:creationId xmlns:p14="http://schemas.microsoft.com/office/powerpoint/2010/main" val="397259786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r="20871"/>
          <a:stretch/>
        </p:blipFill>
        <p:spPr>
          <a:xfrm rot="20977299">
            <a:off x="4624542" y="4414381"/>
            <a:ext cx="1479111" cy="1401936"/>
          </a:xfrm>
          <a:prstGeom prst="rect">
            <a:avLst/>
          </a:prstGeom>
        </p:spPr>
      </p:pic>
      <p:sp>
        <p:nvSpPr>
          <p:cNvPr id="31" name="Line Callout 2 (Accent Bar) 30"/>
          <p:cNvSpPr/>
          <p:nvPr/>
        </p:nvSpPr>
        <p:spPr>
          <a:xfrm>
            <a:off x="1746488" y="4033547"/>
            <a:ext cx="6828782" cy="2074382"/>
          </a:xfrm>
          <a:prstGeom prst="accentCallout2">
            <a:avLst>
              <a:gd name="adj1" fmla="val 54775"/>
              <a:gd name="adj2" fmla="val -1748"/>
              <a:gd name="adj3" fmla="val 54462"/>
              <a:gd name="adj4" fmla="val -7761"/>
              <a:gd name="adj5" fmla="val -17391"/>
              <a:gd name="adj6" fmla="val -7437"/>
            </a:avLst>
          </a:prstGeom>
          <a:solidFill>
            <a:srgbClr val="0096D6">
              <a:alpha val="15000"/>
            </a:srgbClr>
          </a:solidFill>
          <a:ln>
            <a:solidFill>
              <a:srgbClr val="0096D6"/>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dirty="0">
              <a:solidFill>
                <a:srgbClr val="004065"/>
              </a:solidFill>
            </a:endParaRPr>
          </a:p>
        </p:txBody>
      </p:sp>
      <p:sp>
        <p:nvSpPr>
          <p:cNvPr id="2" name="Title 1"/>
          <p:cNvSpPr>
            <a:spLocks noGrp="1"/>
          </p:cNvSpPr>
          <p:nvPr>
            <p:ph type="title"/>
          </p:nvPr>
        </p:nvSpPr>
        <p:spPr>
          <a:xfrm>
            <a:off x="448340" y="762000"/>
            <a:ext cx="8229600" cy="660660"/>
          </a:xfrm>
        </p:spPr>
        <p:txBody>
          <a:bodyPr>
            <a:normAutofit/>
          </a:bodyPr>
          <a:lstStyle/>
          <a:p>
            <a:r>
              <a:rPr lang="en-US" sz="3600" dirty="0">
                <a:solidFill>
                  <a:srgbClr val="004065"/>
                </a:solidFill>
              </a:rPr>
              <a:t>Using the Care Team</a:t>
            </a:r>
          </a:p>
        </p:txBody>
      </p:sp>
      <p:sp>
        <p:nvSpPr>
          <p:cNvPr id="5" name="Rounded Rectangle 4"/>
          <p:cNvSpPr/>
          <p:nvPr/>
        </p:nvSpPr>
        <p:spPr>
          <a:xfrm>
            <a:off x="948246" y="1658981"/>
            <a:ext cx="1574922" cy="2006087"/>
          </a:xfrm>
          <a:prstGeom prst="roundRect">
            <a:avLst/>
          </a:prstGeom>
          <a:solidFill>
            <a:srgbClr val="0096D6">
              <a:alpha val="18000"/>
            </a:srgbClr>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a:p>
            <a:pPr algn="ctr"/>
            <a:r>
              <a:rPr lang="en-US" dirty="0">
                <a:solidFill>
                  <a:srgbClr val="004065"/>
                </a:solidFill>
              </a:rPr>
              <a:t>Patient Navigators</a:t>
            </a:r>
          </a:p>
        </p:txBody>
      </p:sp>
      <p:sp>
        <p:nvSpPr>
          <p:cNvPr id="9" name="Rounded Rectangle 8"/>
          <p:cNvSpPr/>
          <p:nvPr/>
        </p:nvSpPr>
        <p:spPr>
          <a:xfrm>
            <a:off x="2926456" y="1658981"/>
            <a:ext cx="1549867" cy="2006087"/>
          </a:xfrm>
          <a:prstGeom prst="roundRect">
            <a:avLst/>
          </a:prstGeom>
          <a:solidFill>
            <a:srgbClr val="C8B18B">
              <a:alpha val="18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solidFill>
                <a:srgbClr val="004065"/>
              </a:solidFill>
            </a:endParaRPr>
          </a:p>
          <a:p>
            <a:pPr algn="ctr"/>
            <a:r>
              <a:rPr lang="en-US" dirty="0">
                <a:solidFill>
                  <a:srgbClr val="004065"/>
                </a:solidFill>
              </a:rPr>
              <a:t>Advocates</a:t>
            </a:r>
          </a:p>
        </p:txBody>
      </p:sp>
      <p:sp>
        <p:nvSpPr>
          <p:cNvPr id="10" name="Rounded Rectangle 9"/>
          <p:cNvSpPr/>
          <p:nvPr/>
        </p:nvSpPr>
        <p:spPr>
          <a:xfrm>
            <a:off x="4800600" y="1658982"/>
            <a:ext cx="1595307" cy="2006086"/>
          </a:xfrm>
          <a:prstGeom prst="roundRect">
            <a:avLst/>
          </a:prstGeom>
          <a:solidFill>
            <a:srgbClr val="FFD253">
              <a:alpha val="18000"/>
            </a:srgbClr>
          </a:solidFill>
          <a:ln>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solidFill>
                <a:srgbClr val="004065"/>
              </a:solidFill>
            </a:endParaRPr>
          </a:p>
          <a:p>
            <a:pPr algn="ctr"/>
            <a:r>
              <a:rPr lang="en-US" dirty="0">
                <a:solidFill>
                  <a:srgbClr val="004065"/>
                </a:solidFill>
              </a:rPr>
              <a:t>Other office staff</a:t>
            </a:r>
          </a:p>
        </p:txBody>
      </p:sp>
      <p:sp>
        <p:nvSpPr>
          <p:cNvPr id="11" name="Left-Right Arrow 10"/>
          <p:cNvSpPr/>
          <p:nvPr/>
        </p:nvSpPr>
        <p:spPr>
          <a:xfrm>
            <a:off x="448340" y="2971800"/>
            <a:ext cx="6790660" cy="753842"/>
          </a:xfrm>
          <a:prstGeom prst="leftRightArrow">
            <a:avLst>
              <a:gd name="adj1" fmla="val 59740"/>
              <a:gd name="adj2" fmla="val 48783"/>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Use members of the care team to provide follow-up assistance</a:t>
            </a:r>
          </a:p>
        </p:txBody>
      </p:sp>
      <p:sp>
        <p:nvSpPr>
          <p:cNvPr id="13" name="Flowchart: Connector 12"/>
          <p:cNvSpPr/>
          <p:nvPr/>
        </p:nvSpPr>
        <p:spPr>
          <a:xfrm>
            <a:off x="1284161" y="1588345"/>
            <a:ext cx="924655" cy="921277"/>
          </a:xfrm>
          <a:prstGeom prst="flowChartConnector">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424" t="-579" r="6424" b="-14977"/>
          <a:stretch/>
        </p:blipFill>
        <p:spPr>
          <a:xfrm>
            <a:off x="1341358" y="1719555"/>
            <a:ext cx="810260" cy="702226"/>
          </a:xfrm>
          <a:prstGeom prst="flowChartConnector">
            <a:avLst/>
          </a:prstGeom>
        </p:spPr>
      </p:pic>
      <p:sp>
        <p:nvSpPr>
          <p:cNvPr id="14" name="Flowchart: Connector 13"/>
          <p:cNvSpPr/>
          <p:nvPr/>
        </p:nvSpPr>
        <p:spPr>
          <a:xfrm>
            <a:off x="3209582" y="1626703"/>
            <a:ext cx="969262" cy="921277"/>
          </a:xfrm>
          <a:prstGeom prst="flowChartConnector">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 t="-12044" r="9668" b="-2378"/>
          <a:stretch/>
        </p:blipFill>
        <p:spPr>
          <a:xfrm>
            <a:off x="3314580" y="1747879"/>
            <a:ext cx="749132" cy="678923"/>
          </a:xfrm>
          <a:prstGeom prst="flowChartConnector">
            <a:avLst/>
          </a:prstGeom>
        </p:spPr>
      </p:pic>
      <p:sp>
        <p:nvSpPr>
          <p:cNvPr id="16" name="Flowchart: Connector 15"/>
          <p:cNvSpPr/>
          <p:nvPr/>
        </p:nvSpPr>
        <p:spPr>
          <a:xfrm>
            <a:off x="5141538" y="1627735"/>
            <a:ext cx="924655" cy="921277"/>
          </a:xfrm>
          <a:prstGeom prst="flowChartConnector">
            <a:avLst/>
          </a:prstGeom>
          <a:solidFill>
            <a:schemeClr val="bg1"/>
          </a:solidFill>
          <a:ln>
            <a:solidFill>
              <a:srgbClr val="FFD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3715" t="-19141" r="392" b="-12403"/>
          <a:stretch/>
        </p:blipFill>
        <p:spPr>
          <a:xfrm>
            <a:off x="5123153" y="1734416"/>
            <a:ext cx="914400" cy="731519"/>
          </a:xfrm>
          <a:prstGeom prst="flowChartConnector">
            <a:avLst/>
          </a:prstGeom>
        </p:spPr>
      </p:pic>
      <p:sp>
        <p:nvSpPr>
          <p:cNvPr id="32" name="TextBox 31"/>
          <p:cNvSpPr txBox="1"/>
          <p:nvPr/>
        </p:nvSpPr>
        <p:spPr>
          <a:xfrm>
            <a:off x="1828801" y="4125177"/>
            <a:ext cx="2971800" cy="1985159"/>
          </a:xfrm>
          <a:prstGeom prst="rect">
            <a:avLst/>
          </a:prstGeom>
          <a:noFill/>
        </p:spPr>
        <p:txBody>
          <a:bodyPr wrap="square" rtlCol="0">
            <a:spAutoFit/>
          </a:bodyPr>
          <a:lstStyle/>
          <a:p>
            <a:pPr>
              <a:spcAft>
                <a:spcPts val="600"/>
              </a:spcAft>
            </a:pPr>
            <a:r>
              <a:rPr lang="en-US" dirty="0">
                <a:solidFill>
                  <a:srgbClr val="004065"/>
                </a:solidFill>
              </a:rPr>
              <a:t>Patient Navigators can help:</a:t>
            </a:r>
          </a:p>
          <a:p>
            <a:pPr marL="285750" indent="-285750">
              <a:spcAft>
                <a:spcPts val="600"/>
              </a:spcAft>
              <a:buFont typeface="Arial" panose="020B0604020202020204" pitchFamily="34" charset="0"/>
              <a:buChar char="•"/>
            </a:pPr>
            <a:r>
              <a:rPr lang="en-US" dirty="0">
                <a:solidFill>
                  <a:srgbClr val="004065"/>
                </a:solidFill>
              </a:rPr>
              <a:t>Set up appointments</a:t>
            </a:r>
          </a:p>
          <a:p>
            <a:pPr marL="285750" indent="-285750">
              <a:spcAft>
                <a:spcPts val="600"/>
              </a:spcAft>
              <a:buFont typeface="Arial" panose="020B0604020202020204" pitchFamily="34" charset="0"/>
              <a:buChar char="•"/>
            </a:pPr>
            <a:r>
              <a:rPr lang="en-US" dirty="0">
                <a:solidFill>
                  <a:srgbClr val="004065"/>
                </a:solidFill>
              </a:rPr>
              <a:t>Provide reminder calls</a:t>
            </a:r>
          </a:p>
          <a:p>
            <a:pPr marL="285750" indent="-285750">
              <a:spcAft>
                <a:spcPts val="600"/>
              </a:spcAft>
              <a:buFont typeface="Arial" panose="020B0604020202020204" pitchFamily="34" charset="0"/>
              <a:buChar char="•"/>
            </a:pPr>
            <a:r>
              <a:rPr lang="en-US" dirty="0">
                <a:solidFill>
                  <a:srgbClr val="004065"/>
                </a:solidFill>
              </a:rPr>
              <a:t>Connect patients to language services</a:t>
            </a:r>
          </a:p>
        </p:txBody>
      </p:sp>
      <p:sp>
        <p:nvSpPr>
          <p:cNvPr id="35" name="Rectangle 34"/>
          <p:cNvSpPr/>
          <p:nvPr/>
        </p:nvSpPr>
        <p:spPr>
          <a:xfrm>
            <a:off x="6217831" y="4122770"/>
            <a:ext cx="2254656" cy="1708160"/>
          </a:xfrm>
          <a:prstGeom prst="rect">
            <a:avLst/>
          </a:prstGeom>
        </p:spPr>
        <p:txBody>
          <a:bodyPr wrap="square">
            <a:spAutoFit/>
          </a:bodyPr>
          <a:lstStyle/>
          <a:p>
            <a:pPr>
              <a:spcAft>
                <a:spcPts val="600"/>
              </a:spcAft>
            </a:pPr>
            <a:r>
              <a:rPr lang="en-US" dirty="0">
                <a:solidFill>
                  <a:srgbClr val="004065"/>
                </a:solidFill>
              </a:rPr>
              <a:t>Increase in screening for:</a:t>
            </a:r>
          </a:p>
          <a:p>
            <a:pPr marL="285750" indent="-285750">
              <a:spcAft>
                <a:spcPts val="600"/>
              </a:spcAft>
              <a:buFont typeface="Arial" panose="020B0604020202020204" pitchFamily="34" charset="0"/>
              <a:buChar char="•"/>
            </a:pPr>
            <a:r>
              <a:rPr lang="en-US" dirty="0">
                <a:solidFill>
                  <a:srgbClr val="004065"/>
                </a:solidFill>
              </a:rPr>
              <a:t>Breast cancer</a:t>
            </a:r>
          </a:p>
          <a:p>
            <a:pPr marL="285750" indent="-285750">
              <a:spcAft>
                <a:spcPts val="600"/>
              </a:spcAft>
              <a:buFont typeface="Arial" panose="020B0604020202020204" pitchFamily="34" charset="0"/>
              <a:buChar char="•"/>
            </a:pPr>
            <a:r>
              <a:rPr lang="en-US" dirty="0">
                <a:solidFill>
                  <a:srgbClr val="004065"/>
                </a:solidFill>
              </a:rPr>
              <a:t>Cervical cancer</a:t>
            </a:r>
          </a:p>
          <a:p>
            <a:pPr marL="285750" indent="-285750">
              <a:spcAft>
                <a:spcPts val="600"/>
              </a:spcAft>
              <a:buFont typeface="Arial" panose="020B0604020202020204" pitchFamily="34" charset="0"/>
              <a:buChar char="•"/>
            </a:pPr>
            <a:r>
              <a:rPr lang="en-US" dirty="0">
                <a:solidFill>
                  <a:srgbClr val="004065"/>
                </a:solidFill>
              </a:rPr>
              <a:t>Colorectal cancer</a:t>
            </a:r>
          </a:p>
        </p:txBody>
      </p:sp>
      <p:sp>
        <p:nvSpPr>
          <p:cNvPr id="19" name="Text Placeholder 3"/>
          <p:cNvSpPr>
            <a:spLocks noGrp="1"/>
          </p:cNvSpPr>
          <p:nvPr>
            <p:ph type="body" sz="quarter" idx="10"/>
          </p:nvPr>
        </p:nvSpPr>
        <p:spPr>
          <a:xfrm>
            <a:off x="457200" y="6248400"/>
            <a:ext cx="5562600" cy="381000"/>
          </a:xfrm>
        </p:spPr>
        <p:txBody>
          <a:bodyPr/>
          <a:lstStyle/>
          <a:p>
            <a:r>
              <a:rPr lang="en-US" sz="1000" i="0" dirty="0">
                <a:solidFill>
                  <a:schemeClr val="bg1">
                    <a:lumMod val="50000"/>
                  </a:schemeClr>
                </a:solidFill>
              </a:rPr>
              <a:t>Schwartzberg, Cowett, VanGeest, &amp; Wolf, 2007; Genoff et al., 2016.  </a:t>
            </a:r>
          </a:p>
        </p:txBody>
      </p:sp>
    </p:spTree>
    <p:extLst>
      <p:ext uri="{BB962C8B-B14F-4D97-AF65-F5344CB8AC3E}">
        <p14:creationId xmlns:p14="http://schemas.microsoft.com/office/powerpoint/2010/main" val="382527895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Interpretation Services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666"/>
          <a:stretch/>
        </p:blipFill>
        <p:spPr>
          <a:xfrm>
            <a:off x="3020355" y="1858069"/>
            <a:ext cx="2898041" cy="13765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1018" y="2667000"/>
            <a:ext cx="1340452" cy="142346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437"/>
          <a:stretch/>
        </p:blipFill>
        <p:spPr>
          <a:xfrm>
            <a:off x="5601826" y="2739501"/>
            <a:ext cx="1190932" cy="1181699"/>
          </a:xfrm>
          <a:prstGeom prst="flowChartConnector">
            <a:avLst/>
          </a:prstGeom>
        </p:spPr>
      </p:pic>
      <p:sp>
        <p:nvSpPr>
          <p:cNvPr id="33" name="Rounded Rectangle 32"/>
          <p:cNvSpPr/>
          <p:nvPr/>
        </p:nvSpPr>
        <p:spPr>
          <a:xfrm>
            <a:off x="457201" y="1434850"/>
            <a:ext cx="7848600" cy="6015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4065"/>
                </a:solidFill>
              </a:rPr>
              <a:t>Medical interpreters can be key members of the healthcare team</a:t>
            </a:r>
          </a:p>
        </p:txBody>
      </p:sp>
      <p:sp>
        <p:nvSpPr>
          <p:cNvPr id="4" name="Rounded Rectangle 3"/>
          <p:cNvSpPr/>
          <p:nvPr/>
        </p:nvSpPr>
        <p:spPr>
          <a:xfrm>
            <a:off x="2031719" y="4189873"/>
            <a:ext cx="5181600" cy="742413"/>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FFFFFF"/>
                </a:solidFill>
              </a:rPr>
              <a:t>Interpreters can explain important cultrual beliefs or the best way to express certain ideas</a:t>
            </a:r>
          </a:p>
        </p:txBody>
      </p:sp>
      <p:cxnSp>
        <p:nvCxnSpPr>
          <p:cNvPr id="49" name="Straight Arrow Connector 48"/>
          <p:cNvCxnSpPr/>
          <p:nvPr/>
        </p:nvCxnSpPr>
        <p:spPr>
          <a:xfrm>
            <a:off x="4425831" y="3302538"/>
            <a:ext cx="1" cy="721898"/>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69375" y="4932286"/>
            <a:ext cx="0" cy="431914"/>
          </a:xfrm>
          <a:prstGeom prst="straightConnector1">
            <a:avLst/>
          </a:prstGeom>
          <a:ln w="53975">
            <a:solidFill>
              <a:srgbClr val="004065"/>
            </a:solidFill>
            <a:tailEnd type="triangle" w="med" len="sm"/>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278317" y="5452243"/>
            <a:ext cx="4688404" cy="687451"/>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Example: convey a poor prognosis without discussing specific timeframes</a:t>
            </a:r>
          </a:p>
        </p:txBody>
      </p:sp>
      <p:sp>
        <p:nvSpPr>
          <p:cNvPr id="29" name="Rectangle 28"/>
          <p:cNvSpPr/>
          <p:nvPr/>
        </p:nvSpPr>
        <p:spPr>
          <a:xfrm>
            <a:off x="304800" y="6248400"/>
            <a:ext cx="2593980" cy="246221"/>
          </a:xfrm>
          <a:prstGeom prst="rect">
            <a:avLst/>
          </a:prstGeom>
        </p:spPr>
        <p:txBody>
          <a:bodyPr wrap="none">
            <a:spAutoFit/>
          </a:bodyPr>
          <a:lstStyle/>
          <a:p>
            <a:r>
              <a:rPr lang="sv-SE" sz="1000" i="1" dirty="0">
                <a:solidFill>
                  <a:schemeClr val="bg1">
                    <a:lumMod val="50000"/>
                  </a:schemeClr>
                </a:solidFill>
              </a:rPr>
              <a:t>Juckett &amp; Unger, 2014; Price-Wise, 2008.  </a:t>
            </a:r>
            <a:endParaRPr lang="en-US" sz="1000" i="1" dirty="0">
              <a:solidFill>
                <a:schemeClr val="bg1">
                  <a:lumMod val="50000"/>
                </a:schemeClr>
              </a:solidFill>
            </a:endParaRPr>
          </a:p>
        </p:txBody>
      </p:sp>
    </p:spTree>
    <p:extLst>
      <p:ext uri="{BB962C8B-B14F-4D97-AF65-F5344CB8AC3E}">
        <p14:creationId xmlns:p14="http://schemas.microsoft.com/office/powerpoint/2010/main" val="170672789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Interpretation Services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90517"/>
            <a:ext cx="926905" cy="98430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437"/>
          <a:stretch/>
        </p:blipFill>
        <p:spPr>
          <a:xfrm>
            <a:off x="3024117" y="2836513"/>
            <a:ext cx="828906" cy="821087"/>
          </a:xfrm>
          <a:prstGeom prst="flowChartConnector">
            <a:avLst/>
          </a:prstGeom>
        </p:spPr>
      </p:pic>
      <p:sp>
        <p:nvSpPr>
          <p:cNvPr id="33" name="Rounded Rectangle 32"/>
          <p:cNvSpPr/>
          <p:nvPr/>
        </p:nvSpPr>
        <p:spPr>
          <a:xfrm>
            <a:off x="457200" y="1242299"/>
            <a:ext cx="7619999" cy="7046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When available, every effort should be made to use interpreters</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8287"/>
          <a:stretch/>
        </p:blipFill>
        <p:spPr>
          <a:xfrm>
            <a:off x="1989579" y="2130574"/>
            <a:ext cx="705853" cy="1669307"/>
          </a:xfrm>
          <a:prstGeom prst="rect">
            <a:avLst/>
          </a:prstGeom>
        </p:spPr>
      </p:pic>
      <p:sp>
        <p:nvSpPr>
          <p:cNvPr id="13" name="TextBox 12"/>
          <p:cNvSpPr txBox="1"/>
          <p:nvPr/>
        </p:nvSpPr>
        <p:spPr>
          <a:xfrm>
            <a:off x="2167951" y="1828800"/>
            <a:ext cx="489300" cy="553998"/>
          </a:xfrm>
          <a:prstGeom prst="rect">
            <a:avLst/>
          </a:prstGeom>
          <a:noFill/>
        </p:spPr>
        <p:txBody>
          <a:bodyPr wrap="square" rtlCol="0">
            <a:spAutoFit/>
          </a:bodyPr>
          <a:lstStyle/>
          <a:p>
            <a:pPr>
              <a:spcAft>
                <a:spcPts val="600"/>
              </a:spcAft>
            </a:pPr>
            <a:r>
              <a:rPr lang="en-US" sz="3000" b="1" dirty="0">
                <a:solidFill>
                  <a:srgbClr val="004065"/>
                </a:solidFill>
              </a:rPr>
              <a:t>?</a:t>
            </a: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36666"/>
          <a:stretch/>
        </p:blipFill>
        <p:spPr>
          <a:xfrm flipH="1">
            <a:off x="5715000" y="2202703"/>
            <a:ext cx="1970786" cy="93612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29200" y="2827998"/>
            <a:ext cx="924738" cy="982002"/>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9437"/>
          <a:stretch/>
        </p:blipFill>
        <p:spPr>
          <a:xfrm flipH="1">
            <a:off x="7469943" y="2819400"/>
            <a:ext cx="912057" cy="904985"/>
          </a:xfrm>
          <a:prstGeom prst="flowChartConnector">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5298" t="36352" r="8567" b="19754"/>
          <a:stretch/>
        </p:blipFill>
        <p:spPr>
          <a:xfrm rot="4848489" flipH="1">
            <a:off x="2725284" y="2150482"/>
            <a:ext cx="539986" cy="680150"/>
          </a:xfrm>
          <a:prstGeom prst="ellipse">
            <a:avLst/>
          </a:prstGeom>
        </p:spPr>
      </p:pic>
      <p:cxnSp>
        <p:nvCxnSpPr>
          <p:cNvPr id="19" name="Straight Arrow Connector 18"/>
          <p:cNvCxnSpPr/>
          <p:nvPr/>
        </p:nvCxnSpPr>
        <p:spPr>
          <a:xfrm flipV="1">
            <a:off x="3996081" y="2614860"/>
            <a:ext cx="947259" cy="8021"/>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65298" t="36352" r="8567" b="19754"/>
          <a:stretch/>
        </p:blipFill>
        <p:spPr>
          <a:xfrm rot="21048489" flipH="1">
            <a:off x="1502971" y="2215948"/>
            <a:ext cx="539986" cy="680150"/>
          </a:xfrm>
          <a:prstGeom prst="ellipse">
            <a:avLst/>
          </a:prstGeom>
        </p:spPr>
      </p:pic>
      <p:sp>
        <p:nvSpPr>
          <p:cNvPr id="22" name="Rounded Rectangle 21"/>
          <p:cNvSpPr/>
          <p:nvPr/>
        </p:nvSpPr>
        <p:spPr>
          <a:xfrm>
            <a:off x="609600" y="3961627"/>
            <a:ext cx="8077200" cy="2120448"/>
          </a:xfrm>
          <a:prstGeom prst="roundRect">
            <a:avLst/>
          </a:prstGeom>
          <a:solidFill>
            <a:srgbClr val="0096D6"/>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FFFFFF"/>
                </a:solidFill>
              </a:rPr>
              <a:t>Untrained interpreters or family may:</a:t>
            </a:r>
          </a:p>
          <a:p>
            <a:pPr marL="285750" indent="-285750">
              <a:spcAft>
                <a:spcPts val="600"/>
              </a:spcAft>
              <a:buFont typeface="Arial" panose="020B0604020202020204" pitchFamily="34" charset="0"/>
              <a:buChar char="•"/>
            </a:pPr>
            <a:r>
              <a:rPr lang="en-US" sz="2000" dirty="0">
                <a:solidFill>
                  <a:srgbClr val="FFFFFF"/>
                </a:solidFill>
              </a:rPr>
              <a:t>Be unfamiliar with medical terms</a:t>
            </a:r>
          </a:p>
          <a:p>
            <a:pPr marL="285750" indent="-285750">
              <a:spcAft>
                <a:spcPts val="600"/>
              </a:spcAft>
              <a:buFont typeface="Arial" panose="020B0604020202020204" pitchFamily="34" charset="0"/>
              <a:buChar char="•"/>
            </a:pPr>
            <a:r>
              <a:rPr lang="en-US" sz="2000" dirty="0">
                <a:solidFill>
                  <a:srgbClr val="FFFFFF"/>
                </a:solidFill>
              </a:rPr>
              <a:t>Give unsolicited opinions</a:t>
            </a:r>
          </a:p>
          <a:p>
            <a:pPr marL="285750" indent="-285750">
              <a:spcAft>
                <a:spcPts val="600"/>
              </a:spcAft>
              <a:buFont typeface="Arial" panose="020B0604020202020204" pitchFamily="34" charset="0"/>
              <a:buChar char="•"/>
            </a:pPr>
            <a:r>
              <a:rPr lang="en-US" sz="2000" dirty="0">
                <a:solidFill>
                  <a:srgbClr val="FFFFFF"/>
                </a:solidFill>
              </a:rPr>
              <a:t>Feel uncomfortable interpreting bad news or sensitive information</a:t>
            </a:r>
          </a:p>
          <a:p>
            <a:pPr marL="285750" indent="-285750">
              <a:spcAft>
                <a:spcPts val="600"/>
              </a:spcAft>
              <a:buFont typeface="Arial" panose="020B0604020202020204" pitchFamily="34" charset="0"/>
              <a:buChar char="•"/>
            </a:pPr>
            <a:r>
              <a:rPr lang="en-US" sz="2000" dirty="0">
                <a:solidFill>
                  <a:srgbClr val="FFFFFF"/>
                </a:solidFill>
              </a:rPr>
              <a:t>Violate patient confidentiality</a:t>
            </a:r>
          </a:p>
        </p:txBody>
      </p:sp>
      <p:sp>
        <p:nvSpPr>
          <p:cNvPr id="23" name="Rectangle 22"/>
          <p:cNvSpPr/>
          <p:nvPr/>
        </p:nvSpPr>
        <p:spPr>
          <a:xfrm>
            <a:off x="304800" y="6248400"/>
            <a:ext cx="2593980" cy="246221"/>
          </a:xfrm>
          <a:prstGeom prst="rect">
            <a:avLst/>
          </a:prstGeom>
        </p:spPr>
        <p:txBody>
          <a:bodyPr wrap="none">
            <a:spAutoFit/>
          </a:bodyPr>
          <a:lstStyle/>
          <a:p>
            <a:r>
              <a:rPr lang="sv-SE" sz="1000" i="1" dirty="0">
                <a:solidFill>
                  <a:schemeClr val="bg1">
                    <a:lumMod val="50000"/>
                  </a:schemeClr>
                </a:solidFill>
              </a:rPr>
              <a:t>Juckett &amp; Unger, 2014; Price-Wise, 2008.  </a:t>
            </a:r>
            <a:endParaRPr lang="en-US" sz="1000" i="1" dirty="0">
              <a:solidFill>
                <a:schemeClr val="bg1">
                  <a:lumMod val="50000"/>
                </a:schemeClr>
              </a:solidFill>
            </a:endParaRPr>
          </a:p>
        </p:txBody>
      </p:sp>
    </p:spTree>
    <p:extLst>
      <p:ext uri="{BB962C8B-B14F-4D97-AF65-F5344CB8AC3E}">
        <p14:creationId xmlns:p14="http://schemas.microsoft.com/office/powerpoint/2010/main" val="4039020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355" t="5571" r="39417" b="24792"/>
          <a:stretch/>
        </p:blipFill>
        <p:spPr>
          <a:xfrm>
            <a:off x="1981200" y="2280873"/>
            <a:ext cx="1839054" cy="1839054"/>
          </a:xfrm>
          <a:prstGeom prst="flowChartConnector">
            <a:avLst/>
          </a:prstGeom>
          <a:ln w="34925">
            <a:solidFill>
              <a:srgbClr val="004065"/>
            </a:solidFill>
          </a:ln>
        </p:spPr>
      </p:pic>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Representation in Clinical Trials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29" t="24106" r="22180" b="12329"/>
          <a:stretch/>
        </p:blipFill>
        <p:spPr>
          <a:xfrm>
            <a:off x="6324600" y="2305266"/>
            <a:ext cx="1877211" cy="1821999"/>
          </a:xfrm>
          <a:prstGeom prst="flowChartConnector">
            <a:avLst/>
          </a:prstGeom>
          <a:ln w="34925">
            <a:solidFill>
              <a:srgbClr val="004065"/>
            </a:solidFill>
          </a:ln>
        </p:spPr>
      </p:pic>
      <p:sp>
        <p:nvSpPr>
          <p:cNvPr id="8" name="Rectangle 7"/>
          <p:cNvSpPr/>
          <p:nvPr/>
        </p:nvSpPr>
        <p:spPr>
          <a:xfrm>
            <a:off x="533400" y="1370960"/>
            <a:ext cx="8229600" cy="769441"/>
          </a:xfrm>
          <a:prstGeom prst="rect">
            <a:avLst/>
          </a:prstGeom>
        </p:spPr>
        <p:txBody>
          <a:bodyPr wrap="square">
            <a:spAutoFit/>
          </a:bodyPr>
          <a:lstStyle/>
          <a:p>
            <a:r>
              <a:rPr lang="en-US" sz="2200" dirty="0">
                <a:solidFill>
                  <a:srgbClr val="004065"/>
                </a:solidFill>
              </a:rPr>
              <a:t>Communities need to be </a:t>
            </a:r>
            <a:r>
              <a:rPr lang="en-US" sz="2200" i="1" dirty="0">
                <a:solidFill>
                  <a:srgbClr val="004065"/>
                </a:solidFill>
              </a:rPr>
              <a:t>represented </a:t>
            </a:r>
            <a:r>
              <a:rPr lang="en-US" sz="2200" dirty="0">
                <a:solidFill>
                  <a:srgbClr val="004065"/>
                </a:solidFill>
              </a:rPr>
              <a:t>in research in order to reflect their specific health needs</a:t>
            </a:r>
          </a:p>
        </p:txBody>
      </p:sp>
      <p:sp>
        <p:nvSpPr>
          <p:cNvPr id="10" name="&quot;No&quot; Symbol 9"/>
          <p:cNvSpPr/>
          <p:nvPr/>
        </p:nvSpPr>
        <p:spPr>
          <a:xfrm>
            <a:off x="714375" y="2652528"/>
            <a:ext cx="1119486" cy="1095744"/>
          </a:xfrm>
          <a:prstGeom prst="noSmoking">
            <a:avLst/>
          </a:prstGeom>
          <a:solidFill>
            <a:srgbClr val="E31937">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5045356" y="2132506"/>
            <a:ext cx="1447800" cy="2092881"/>
          </a:xfrm>
          <a:prstGeom prst="rect">
            <a:avLst/>
          </a:prstGeom>
          <a:noFill/>
        </p:spPr>
        <p:txBody>
          <a:bodyPr wrap="square" rtlCol="0">
            <a:spAutoFit/>
          </a:bodyPr>
          <a:lstStyle/>
          <a:p>
            <a:r>
              <a:rPr lang="en-US" sz="13000" dirty="0">
                <a:solidFill>
                  <a:srgbClr val="008367">
                    <a:alpha val="75000"/>
                  </a:srgbClr>
                </a:solidFill>
                <a:sym typeface="Wingdings" panose="05000000000000000000" pitchFamily="2" charset="2"/>
              </a:rPr>
              <a:t></a:t>
            </a:r>
            <a:endParaRPr lang="en-US" sz="13000" dirty="0">
              <a:solidFill>
                <a:srgbClr val="008367">
                  <a:alpha val="75000"/>
                </a:srgbClr>
              </a:solidFill>
            </a:endParaRPr>
          </a:p>
        </p:txBody>
      </p:sp>
      <p:cxnSp>
        <p:nvCxnSpPr>
          <p:cNvPr id="12" name="Straight Arrow Connector 11"/>
          <p:cNvCxnSpPr/>
          <p:nvPr/>
        </p:nvCxnSpPr>
        <p:spPr>
          <a:xfrm>
            <a:off x="4038600" y="3200400"/>
            <a:ext cx="798209" cy="0"/>
          </a:xfrm>
          <a:prstGeom prst="straightConnector1">
            <a:avLst/>
          </a:prstGeom>
          <a:ln w="6032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7699" y="4550565"/>
            <a:ext cx="4625025" cy="646331"/>
          </a:xfrm>
          <a:prstGeom prst="rect">
            <a:avLst/>
          </a:prstGeom>
          <a:noFill/>
        </p:spPr>
        <p:txBody>
          <a:bodyPr wrap="square" rtlCol="0">
            <a:spAutoFit/>
          </a:bodyPr>
          <a:lstStyle/>
          <a:p>
            <a:r>
              <a:rPr lang="en-US" dirty="0">
                <a:solidFill>
                  <a:srgbClr val="004065"/>
                </a:solidFill>
              </a:rPr>
              <a:t>Research findings may not be generalizable</a:t>
            </a:r>
          </a:p>
        </p:txBody>
      </p:sp>
      <p:cxnSp>
        <p:nvCxnSpPr>
          <p:cNvPr id="21" name="Straight Arrow Connector 20"/>
          <p:cNvCxnSpPr/>
          <p:nvPr/>
        </p:nvCxnSpPr>
        <p:spPr>
          <a:xfrm>
            <a:off x="2895600" y="4259581"/>
            <a:ext cx="0" cy="334892"/>
          </a:xfrm>
          <a:prstGeom prst="straightConnector1">
            <a:avLst/>
          </a:prstGeom>
          <a:ln w="444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47699" y="5670139"/>
            <a:ext cx="4114800" cy="646331"/>
          </a:xfrm>
          <a:prstGeom prst="rect">
            <a:avLst/>
          </a:prstGeom>
          <a:noFill/>
        </p:spPr>
        <p:txBody>
          <a:bodyPr wrap="square" rtlCol="0">
            <a:spAutoFit/>
          </a:bodyPr>
          <a:lstStyle/>
          <a:p>
            <a:r>
              <a:rPr lang="en-US" dirty="0">
                <a:solidFill>
                  <a:srgbClr val="004065"/>
                </a:solidFill>
              </a:rPr>
              <a:t>Treatments may not work for minority communities</a:t>
            </a:r>
          </a:p>
        </p:txBody>
      </p:sp>
      <p:cxnSp>
        <p:nvCxnSpPr>
          <p:cNvPr id="27" name="Straight Arrow Connector 26"/>
          <p:cNvCxnSpPr/>
          <p:nvPr/>
        </p:nvCxnSpPr>
        <p:spPr>
          <a:xfrm>
            <a:off x="2907631" y="5222210"/>
            <a:ext cx="0" cy="417639"/>
          </a:xfrm>
          <a:prstGeom prst="straightConnector1">
            <a:avLst/>
          </a:prstGeom>
          <a:ln w="4762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72724" y="4760545"/>
            <a:ext cx="2900698" cy="923330"/>
          </a:xfrm>
          <a:prstGeom prst="rect">
            <a:avLst/>
          </a:prstGeom>
          <a:noFill/>
        </p:spPr>
        <p:txBody>
          <a:bodyPr wrap="square" rtlCol="0">
            <a:spAutoFit/>
          </a:bodyPr>
          <a:lstStyle/>
          <a:p>
            <a:r>
              <a:rPr lang="en-US" dirty="0">
                <a:solidFill>
                  <a:srgbClr val="004065"/>
                </a:solidFill>
              </a:rPr>
              <a:t>Communities can guide planning of appropriate and effective interventions</a:t>
            </a:r>
          </a:p>
        </p:txBody>
      </p:sp>
      <p:cxnSp>
        <p:nvCxnSpPr>
          <p:cNvPr id="31" name="Straight Arrow Connector 30"/>
          <p:cNvCxnSpPr/>
          <p:nvPr/>
        </p:nvCxnSpPr>
        <p:spPr>
          <a:xfrm>
            <a:off x="7283258" y="4259581"/>
            <a:ext cx="0" cy="430553"/>
          </a:xfrm>
          <a:prstGeom prst="straightConnector1">
            <a:avLst/>
          </a:prstGeom>
          <a:ln w="4762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42900" y="6399076"/>
            <a:ext cx="3276600" cy="246221"/>
          </a:xfrm>
          <a:prstGeom prst="rect">
            <a:avLst/>
          </a:prstGeom>
        </p:spPr>
        <p:txBody>
          <a:bodyPr wrap="square">
            <a:spAutoFit/>
          </a:bodyPr>
          <a:lstStyle/>
          <a:p>
            <a:r>
              <a:rPr lang="en-US" sz="1000" dirty="0">
                <a:solidFill>
                  <a:schemeClr val="bg1">
                    <a:lumMod val="50000"/>
                  </a:schemeClr>
                </a:solidFill>
              </a:rPr>
              <a:t>Hussain-Gambles, Atkin, &amp; </a:t>
            </a:r>
            <a:r>
              <a:rPr lang="en-US" sz="1000" dirty="0" err="1">
                <a:solidFill>
                  <a:schemeClr val="bg1">
                    <a:lumMod val="50000"/>
                  </a:schemeClr>
                </a:solidFill>
              </a:rPr>
              <a:t>Leese</a:t>
            </a:r>
            <a:r>
              <a:rPr lang="en-US" sz="1000" dirty="0">
                <a:solidFill>
                  <a:schemeClr val="bg1">
                    <a:lumMod val="50000"/>
                  </a:schemeClr>
                </a:solidFill>
              </a:rPr>
              <a:t>, 2004; </a:t>
            </a:r>
            <a:r>
              <a:rPr lang="en-US" sz="1000" dirty="0" err="1">
                <a:solidFill>
                  <a:schemeClr val="bg1">
                    <a:lumMod val="50000"/>
                  </a:schemeClr>
                </a:solidFill>
              </a:rPr>
              <a:t>Bichell</a:t>
            </a:r>
            <a:r>
              <a:rPr lang="en-US" sz="1000" dirty="0">
                <a:solidFill>
                  <a:schemeClr val="bg1">
                    <a:lumMod val="50000"/>
                  </a:schemeClr>
                </a:solidFill>
              </a:rPr>
              <a:t>, 2015.</a:t>
            </a:r>
          </a:p>
        </p:txBody>
      </p:sp>
    </p:spTree>
    <p:extLst>
      <p:ext uri="{BB962C8B-B14F-4D97-AF65-F5344CB8AC3E}">
        <p14:creationId xmlns:p14="http://schemas.microsoft.com/office/powerpoint/2010/main" val="362546652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Interpretation Services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90517"/>
            <a:ext cx="926905" cy="98430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437"/>
          <a:stretch/>
        </p:blipFill>
        <p:spPr>
          <a:xfrm>
            <a:off x="3024117" y="2836513"/>
            <a:ext cx="828906" cy="821087"/>
          </a:xfrm>
          <a:prstGeom prst="flowChartConnector">
            <a:avLst/>
          </a:prstGeom>
        </p:spPr>
      </p:pic>
      <p:sp>
        <p:nvSpPr>
          <p:cNvPr id="33" name="Rounded Rectangle 32"/>
          <p:cNvSpPr/>
          <p:nvPr/>
        </p:nvSpPr>
        <p:spPr>
          <a:xfrm>
            <a:off x="457200" y="1242299"/>
            <a:ext cx="7543800" cy="7046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When available, every effort should be made to use interpreters</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8287"/>
          <a:stretch/>
        </p:blipFill>
        <p:spPr>
          <a:xfrm>
            <a:off x="1989579" y="2130574"/>
            <a:ext cx="705853" cy="1669307"/>
          </a:xfrm>
          <a:prstGeom prst="rect">
            <a:avLst/>
          </a:prstGeom>
        </p:spPr>
      </p:pic>
      <p:sp>
        <p:nvSpPr>
          <p:cNvPr id="13" name="TextBox 12"/>
          <p:cNvSpPr txBox="1"/>
          <p:nvPr/>
        </p:nvSpPr>
        <p:spPr>
          <a:xfrm>
            <a:off x="2167951" y="1828800"/>
            <a:ext cx="489300" cy="553998"/>
          </a:xfrm>
          <a:prstGeom prst="rect">
            <a:avLst/>
          </a:prstGeom>
          <a:noFill/>
        </p:spPr>
        <p:txBody>
          <a:bodyPr wrap="square" rtlCol="0">
            <a:spAutoFit/>
          </a:bodyPr>
          <a:lstStyle/>
          <a:p>
            <a:pPr>
              <a:spcAft>
                <a:spcPts val="600"/>
              </a:spcAft>
            </a:pPr>
            <a:r>
              <a:rPr lang="en-US" sz="3000" b="1" dirty="0">
                <a:solidFill>
                  <a:srgbClr val="004065"/>
                </a:solidFill>
              </a:rPr>
              <a:t>?</a:t>
            </a: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36666"/>
          <a:stretch/>
        </p:blipFill>
        <p:spPr>
          <a:xfrm flipH="1">
            <a:off x="5715000" y="2202703"/>
            <a:ext cx="1970786" cy="93612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29200" y="2827998"/>
            <a:ext cx="924738" cy="982002"/>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9437"/>
          <a:stretch/>
        </p:blipFill>
        <p:spPr>
          <a:xfrm flipH="1">
            <a:off x="7469943" y="2819400"/>
            <a:ext cx="912057" cy="904985"/>
          </a:xfrm>
          <a:prstGeom prst="flowChartConnector">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5298" t="36352" r="8567" b="19754"/>
          <a:stretch/>
        </p:blipFill>
        <p:spPr>
          <a:xfrm rot="4848489" flipH="1">
            <a:off x="2725284" y="2150482"/>
            <a:ext cx="539986" cy="680150"/>
          </a:xfrm>
          <a:prstGeom prst="ellipse">
            <a:avLst/>
          </a:prstGeom>
        </p:spPr>
      </p:pic>
      <p:cxnSp>
        <p:nvCxnSpPr>
          <p:cNvPr id="19" name="Straight Arrow Connector 18"/>
          <p:cNvCxnSpPr/>
          <p:nvPr/>
        </p:nvCxnSpPr>
        <p:spPr>
          <a:xfrm flipV="1">
            <a:off x="3996081" y="2614860"/>
            <a:ext cx="947259" cy="8021"/>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65298" t="36352" r="8567" b="19754"/>
          <a:stretch/>
        </p:blipFill>
        <p:spPr>
          <a:xfrm rot="21048489" flipH="1">
            <a:off x="1502971" y="2215948"/>
            <a:ext cx="539986" cy="680150"/>
          </a:xfrm>
          <a:prstGeom prst="ellipse">
            <a:avLst/>
          </a:prstGeom>
        </p:spPr>
      </p:pic>
      <p:sp>
        <p:nvSpPr>
          <p:cNvPr id="22" name="Rounded Rectangle 21"/>
          <p:cNvSpPr/>
          <p:nvPr/>
        </p:nvSpPr>
        <p:spPr>
          <a:xfrm>
            <a:off x="914400" y="3904901"/>
            <a:ext cx="5943600" cy="812268"/>
          </a:xfrm>
          <a:prstGeom prst="roundRect">
            <a:avLst/>
          </a:prstGeom>
          <a:solidFill>
            <a:srgbClr val="FFFFFF"/>
          </a:solidFill>
          <a:ln w="3492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004065"/>
                </a:solidFill>
              </a:rPr>
              <a:t>Overestimating the fluency of partially bilingual people can be dangerous to patients</a:t>
            </a:r>
          </a:p>
        </p:txBody>
      </p:sp>
      <p:sp>
        <p:nvSpPr>
          <p:cNvPr id="20" name="Rounded Rectangle 19"/>
          <p:cNvSpPr/>
          <p:nvPr/>
        </p:nvSpPr>
        <p:spPr>
          <a:xfrm>
            <a:off x="2806355" y="5179703"/>
            <a:ext cx="4445689" cy="760791"/>
          </a:xfrm>
          <a:prstGeom prst="roundRect">
            <a:avLst/>
          </a:prstGeom>
          <a:solidFill>
            <a:srgbClr val="004065"/>
          </a:solidFill>
          <a:ln w="3492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200" dirty="0">
                <a:solidFill>
                  <a:srgbClr val="FFFFFF"/>
                </a:solidFill>
              </a:rPr>
              <a:t>“she was hit” vs. “she hit herself”</a:t>
            </a:r>
          </a:p>
        </p:txBody>
      </p:sp>
      <p:sp>
        <p:nvSpPr>
          <p:cNvPr id="5" name="Bent Arrow 4"/>
          <p:cNvSpPr/>
          <p:nvPr/>
        </p:nvSpPr>
        <p:spPr>
          <a:xfrm flipV="1">
            <a:off x="1735896" y="4911717"/>
            <a:ext cx="715836" cy="823738"/>
          </a:xfrm>
          <a:prstGeom prst="bentArrow">
            <a:avLst>
              <a:gd name="adj1" fmla="val 19194"/>
              <a:gd name="adj2" fmla="val 25000"/>
              <a:gd name="adj3" fmla="val 25000"/>
              <a:gd name="adj4" fmla="val 75000"/>
            </a:avLst>
          </a:prstGeom>
          <a:no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304800" y="6248400"/>
            <a:ext cx="2593980" cy="246221"/>
          </a:xfrm>
          <a:prstGeom prst="rect">
            <a:avLst/>
          </a:prstGeom>
        </p:spPr>
        <p:txBody>
          <a:bodyPr wrap="none">
            <a:spAutoFit/>
          </a:bodyPr>
          <a:lstStyle/>
          <a:p>
            <a:r>
              <a:rPr lang="sv-SE" sz="1000" i="1" dirty="0">
                <a:solidFill>
                  <a:schemeClr val="bg1">
                    <a:lumMod val="50000"/>
                  </a:schemeClr>
                </a:solidFill>
              </a:rPr>
              <a:t>Juckett &amp; Unger, 2014; Price-Wise, 2008.  </a:t>
            </a:r>
            <a:endParaRPr lang="en-US" sz="1000" i="1" dirty="0">
              <a:solidFill>
                <a:schemeClr val="bg1">
                  <a:lumMod val="50000"/>
                </a:schemeClr>
              </a:solidFill>
            </a:endParaRPr>
          </a:p>
        </p:txBody>
      </p:sp>
    </p:spTree>
    <p:extLst>
      <p:ext uri="{BB962C8B-B14F-4D97-AF65-F5344CB8AC3E}">
        <p14:creationId xmlns:p14="http://schemas.microsoft.com/office/powerpoint/2010/main" val="153187265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Interpretation Services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666"/>
          <a:stretch/>
        </p:blipFill>
        <p:spPr>
          <a:xfrm>
            <a:off x="5831765" y="2133600"/>
            <a:ext cx="1873476" cy="8899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667000"/>
            <a:ext cx="982214" cy="104303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437"/>
          <a:stretch/>
        </p:blipFill>
        <p:spPr>
          <a:xfrm>
            <a:off x="7454911" y="2743200"/>
            <a:ext cx="901454" cy="894465"/>
          </a:xfrm>
          <a:prstGeom prst="flowChartConnector">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437"/>
          <a:stretch/>
        </p:blipFill>
        <p:spPr>
          <a:xfrm>
            <a:off x="2177034" y="2383949"/>
            <a:ext cx="1287431" cy="1277451"/>
          </a:xfrm>
          <a:prstGeom prst="flowChartConnector">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120" y="2304339"/>
            <a:ext cx="1384690" cy="1470437"/>
          </a:xfrm>
          <a:prstGeom prst="rect">
            <a:avLst/>
          </a:prstGeom>
        </p:spPr>
      </p:pic>
      <p:sp>
        <p:nvSpPr>
          <p:cNvPr id="32" name="Rounded Rectangle 31"/>
          <p:cNvSpPr/>
          <p:nvPr/>
        </p:nvSpPr>
        <p:spPr>
          <a:xfrm>
            <a:off x="838200" y="4014756"/>
            <a:ext cx="2819400" cy="2081244"/>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p:nvSpPr>
        <p:spPr>
          <a:xfrm>
            <a:off x="408709" y="1449917"/>
            <a:ext cx="8305800" cy="54765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4065"/>
                </a:solidFill>
              </a:rPr>
              <a:t>Be aware of how interpretation services can change patient-provider interactions</a:t>
            </a:r>
          </a:p>
        </p:txBody>
      </p:sp>
      <p:cxnSp>
        <p:nvCxnSpPr>
          <p:cNvPr id="40" name="Straight Arrow Connector 39"/>
          <p:cNvCxnSpPr/>
          <p:nvPr/>
        </p:nvCxnSpPr>
        <p:spPr>
          <a:xfrm flipH="1">
            <a:off x="2207196" y="3520107"/>
            <a:ext cx="15278" cy="426382"/>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4114800" y="4020214"/>
            <a:ext cx="4648200" cy="2092036"/>
          </a:xfrm>
          <a:prstGeom prst="roundRect">
            <a:avLst/>
          </a:prstGeom>
          <a:solidFill>
            <a:srgbClr val="FFFFFF"/>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en-US" sz="2000" dirty="0">
                <a:solidFill>
                  <a:srgbClr val="004065"/>
                </a:solidFill>
              </a:rPr>
              <a:t>Speak facing the patient not the interpreter</a:t>
            </a:r>
          </a:p>
          <a:p>
            <a:pPr marL="342900" indent="-342900">
              <a:spcAft>
                <a:spcPts val="600"/>
              </a:spcAft>
              <a:buFont typeface="Arial" panose="020B0604020202020204" pitchFamily="34" charset="0"/>
              <a:buChar char="•"/>
            </a:pPr>
            <a:r>
              <a:rPr lang="en-US" sz="2000" dirty="0">
                <a:solidFill>
                  <a:srgbClr val="004065"/>
                </a:solidFill>
              </a:rPr>
              <a:t>Ask one question at a time</a:t>
            </a:r>
          </a:p>
          <a:p>
            <a:pPr marL="342900" indent="-342900">
              <a:spcAft>
                <a:spcPts val="600"/>
              </a:spcAft>
              <a:buFont typeface="Arial" panose="020B0604020202020204" pitchFamily="34" charset="0"/>
              <a:buChar char="•"/>
            </a:pPr>
            <a:r>
              <a:rPr lang="en-US" sz="2000" dirty="0">
                <a:solidFill>
                  <a:srgbClr val="004065"/>
                </a:solidFill>
              </a:rPr>
              <a:t>Avoid jargon and idioms</a:t>
            </a:r>
          </a:p>
          <a:p>
            <a:pPr marL="342900" indent="-342900">
              <a:spcAft>
                <a:spcPts val="600"/>
              </a:spcAft>
              <a:buFont typeface="Arial" panose="020B0604020202020204" pitchFamily="34" charset="0"/>
              <a:buChar char="•"/>
            </a:pPr>
            <a:r>
              <a:rPr lang="en-US" sz="2000" dirty="0">
                <a:solidFill>
                  <a:srgbClr val="004065"/>
                </a:solidFill>
              </a:rPr>
              <a:t>Sentence-by-sentence interpretation</a:t>
            </a:r>
          </a:p>
        </p:txBody>
      </p:sp>
      <p:cxnSp>
        <p:nvCxnSpPr>
          <p:cNvPr id="49" name="Straight Arrow Connector 48"/>
          <p:cNvCxnSpPr/>
          <p:nvPr/>
        </p:nvCxnSpPr>
        <p:spPr>
          <a:xfrm>
            <a:off x="6787902" y="3429000"/>
            <a:ext cx="4996" cy="424959"/>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52" name="Left-Right Arrow 51"/>
          <p:cNvSpPr/>
          <p:nvPr/>
        </p:nvSpPr>
        <p:spPr>
          <a:xfrm>
            <a:off x="3823259" y="2828005"/>
            <a:ext cx="1262024" cy="318358"/>
          </a:xfrm>
          <a:prstGeom prst="leftRightArrow">
            <a:avLst/>
          </a:prstGeom>
          <a:solidFill>
            <a:srgbClr val="FFFFFF"/>
          </a:solidFill>
          <a:ln w="190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16638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000" i="0" dirty="0">
                <a:solidFill>
                  <a:schemeClr val="bg1">
                    <a:lumMod val="50000"/>
                  </a:schemeClr>
                </a:solidFill>
              </a:rPr>
              <a:t>Garrett, Dickson, Whelan, &amp; Roberto-Forero, 2008.</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666"/>
          <a:stretch/>
        </p:blipFill>
        <p:spPr>
          <a:xfrm>
            <a:off x="3256186" y="1332995"/>
            <a:ext cx="2423926" cy="11513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872" y="1985972"/>
            <a:ext cx="1183153" cy="125641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437"/>
          <a:stretch/>
        </p:blipFill>
        <p:spPr>
          <a:xfrm>
            <a:off x="5410118" y="2042443"/>
            <a:ext cx="1149524" cy="1140612"/>
          </a:xfrm>
          <a:prstGeom prst="flowChartConnector">
            <a:avLst/>
          </a:prstGeom>
        </p:spPr>
      </p:pic>
      <p:cxnSp>
        <p:nvCxnSpPr>
          <p:cNvPr id="8" name="Straight Arrow Connector 7"/>
          <p:cNvCxnSpPr/>
          <p:nvPr/>
        </p:nvCxnSpPr>
        <p:spPr>
          <a:xfrm flipH="1">
            <a:off x="4468149" y="2634994"/>
            <a:ext cx="9049" cy="628210"/>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91788" y="3437957"/>
            <a:ext cx="4108425" cy="707886"/>
          </a:xfrm>
          <a:prstGeom prst="rect">
            <a:avLst/>
          </a:prstGeom>
          <a:noFill/>
        </p:spPr>
        <p:txBody>
          <a:bodyPr wrap="square" rtlCol="0">
            <a:spAutoFit/>
          </a:bodyPr>
          <a:lstStyle/>
          <a:p>
            <a:r>
              <a:rPr lang="en-US" sz="2000" dirty="0">
                <a:solidFill>
                  <a:srgbClr val="004065"/>
                </a:solidFill>
              </a:rPr>
              <a:t>Insufficient interpretation services to meet significant patient need</a:t>
            </a:r>
          </a:p>
        </p:txBody>
      </p:sp>
      <p:cxnSp>
        <p:nvCxnSpPr>
          <p:cNvPr id="17" name="Straight Arrow Connector 16"/>
          <p:cNvCxnSpPr/>
          <p:nvPr/>
        </p:nvCxnSpPr>
        <p:spPr>
          <a:xfrm>
            <a:off x="4491468" y="4279278"/>
            <a:ext cx="0" cy="292722"/>
          </a:xfrm>
          <a:prstGeom prst="straightConnector1">
            <a:avLst/>
          </a:prstGeom>
          <a:ln w="38100">
            <a:solidFill>
              <a:srgbClr val="C8B18B"/>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85944" y="4695022"/>
            <a:ext cx="3364409" cy="1200329"/>
          </a:xfrm>
          <a:prstGeom prst="rect">
            <a:avLst/>
          </a:prstGeom>
          <a:noFill/>
        </p:spPr>
        <p:txBody>
          <a:bodyPr wrap="square" rtlCol="0">
            <a:spAutoFit/>
          </a:bodyPr>
          <a:lstStyle/>
          <a:p>
            <a:r>
              <a:rPr lang="en-US" dirty="0">
                <a:solidFill>
                  <a:srgbClr val="004065"/>
                </a:solidFill>
              </a:rPr>
              <a:t>Not available at critical times:</a:t>
            </a:r>
          </a:p>
          <a:p>
            <a:pPr marL="342900" indent="-342900">
              <a:buFont typeface="Arial" panose="020B0604020202020204" pitchFamily="34" charset="0"/>
              <a:buChar char="•"/>
            </a:pPr>
            <a:r>
              <a:rPr lang="en-US" dirty="0">
                <a:solidFill>
                  <a:srgbClr val="004065"/>
                </a:solidFill>
              </a:rPr>
              <a:t>Medical rounds</a:t>
            </a:r>
          </a:p>
          <a:p>
            <a:pPr marL="342900" indent="-342900">
              <a:buFont typeface="Arial" panose="020B0604020202020204" pitchFamily="34" charset="0"/>
              <a:buChar char="•"/>
            </a:pPr>
            <a:r>
              <a:rPr lang="en-US" dirty="0">
                <a:solidFill>
                  <a:srgbClr val="004065"/>
                </a:solidFill>
              </a:rPr>
              <a:t>Unscheduled consultations</a:t>
            </a:r>
          </a:p>
          <a:p>
            <a:pPr marL="342900" indent="-342900">
              <a:buFont typeface="Arial" panose="020B0604020202020204" pitchFamily="34" charset="0"/>
              <a:buChar char="•"/>
            </a:pPr>
            <a:r>
              <a:rPr lang="en-US" dirty="0">
                <a:solidFill>
                  <a:srgbClr val="004065"/>
                </a:solidFill>
              </a:rPr>
              <a:t>Emergency Department</a:t>
            </a:r>
          </a:p>
        </p:txBody>
      </p:sp>
      <p:sp>
        <p:nvSpPr>
          <p:cNvPr id="11" name="Rounded Rectangle 10"/>
          <p:cNvSpPr/>
          <p:nvPr/>
        </p:nvSpPr>
        <p:spPr>
          <a:xfrm>
            <a:off x="2477813" y="4656118"/>
            <a:ext cx="3898370" cy="1301529"/>
          </a:xfrm>
          <a:prstGeom prst="roundRect">
            <a:avLst/>
          </a:prstGeom>
          <a:no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566667" y="3366999"/>
            <a:ext cx="4133546" cy="829084"/>
          </a:xfrm>
          <a:prstGeom prst="roundRect">
            <a:avLst/>
          </a:prstGeom>
          <a:no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304800" y="685800"/>
            <a:ext cx="8229600" cy="658497"/>
          </a:xfrm>
        </p:spPr>
        <p:txBody>
          <a:bodyPr>
            <a:normAutofit fontScale="90000"/>
          </a:bodyPr>
          <a:lstStyle/>
          <a:p>
            <a:r>
              <a:rPr lang="en-US" dirty="0">
                <a:solidFill>
                  <a:srgbClr val="004065"/>
                </a:solidFill>
              </a:rPr>
              <a:t>Interpretation Services</a:t>
            </a:r>
          </a:p>
        </p:txBody>
      </p:sp>
    </p:spTree>
    <p:extLst>
      <p:ext uri="{BB962C8B-B14F-4D97-AF65-F5344CB8AC3E}">
        <p14:creationId xmlns:p14="http://schemas.microsoft.com/office/powerpoint/2010/main" val="365930089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5486400"/>
            <a:ext cx="7696200" cy="381000"/>
          </a:xfrm>
        </p:spPr>
        <p:txBody>
          <a:bodyPr/>
          <a:lstStyle/>
          <a:p>
            <a:r>
              <a:rPr lang="en-US" sz="2400" i="0" kern="1200" dirty="0">
                <a:solidFill>
                  <a:srgbClr val="004065"/>
                </a:solidFill>
              </a:rPr>
              <a:t>My Accessible Real-Time Trusted Interpreter (MARRTI)</a:t>
            </a:r>
            <a:endParaRPr lang="en-US" sz="2400" i="0" dirty="0">
              <a:solidFill>
                <a:srgbClr val="004065"/>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514061"/>
            <a:ext cx="4114800" cy="3896139"/>
          </a:xfrm>
          <a:prstGeom prst="rect">
            <a:avLst/>
          </a:prstGeom>
        </p:spPr>
      </p:pic>
      <p:sp>
        <p:nvSpPr>
          <p:cNvPr id="7" name="Rectangle 6"/>
          <p:cNvSpPr/>
          <p:nvPr/>
        </p:nvSpPr>
        <p:spPr>
          <a:xfrm>
            <a:off x="381000" y="6192033"/>
            <a:ext cx="787395" cy="246221"/>
          </a:xfrm>
          <a:prstGeom prst="rect">
            <a:avLst/>
          </a:prstGeom>
        </p:spPr>
        <p:txBody>
          <a:bodyPr wrap="none">
            <a:spAutoFit/>
          </a:bodyPr>
          <a:lstStyle/>
          <a:p>
            <a:r>
              <a:rPr lang="en-US" sz="1000" dirty="0">
                <a:solidFill>
                  <a:schemeClr val="bg1">
                    <a:lumMod val="50000"/>
                  </a:schemeClr>
                </a:solidFill>
              </a:rPr>
              <a:t>martti, n.d.</a:t>
            </a:r>
          </a:p>
        </p:txBody>
      </p:sp>
      <p:sp>
        <p:nvSpPr>
          <p:cNvPr id="6" name="Title 1"/>
          <p:cNvSpPr>
            <a:spLocks noGrp="1"/>
          </p:cNvSpPr>
          <p:nvPr>
            <p:ph type="title"/>
          </p:nvPr>
        </p:nvSpPr>
        <p:spPr>
          <a:xfrm>
            <a:off x="381000" y="685800"/>
            <a:ext cx="8229600" cy="685799"/>
          </a:xfrm>
        </p:spPr>
        <p:txBody>
          <a:bodyPr>
            <a:normAutofit fontScale="90000"/>
          </a:bodyPr>
          <a:lstStyle/>
          <a:p>
            <a:r>
              <a:rPr lang="en-US" dirty="0">
                <a:solidFill>
                  <a:srgbClr val="004065"/>
                </a:solidFill>
              </a:rPr>
              <a:t>Interpretation Services</a:t>
            </a:r>
          </a:p>
        </p:txBody>
      </p:sp>
    </p:spTree>
    <p:extLst>
      <p:ext uri="{BB962C8B-B14F-4D97-AF65-F5344CB8AC3E}">
        <p14:creationId xmlns:p14="http://schemas.microsoft.com/office/powerpoint/2010/main" val="157225410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89" y="1878848"/>
            <a:ext cx="2232837" cy="1674628"/>
          </a:xfrm>
          <a:prstGeom prst="rect">
            <a:avLst/>
          </a:prstGeom>
        </p:spPr>
      </p:pic>
      <p:sp>
        <p:nvSpPr>
          <p:cNvPr id="4" name="Text Placeholder 3"/>
          <p:cNvSpPr>
            <a:spLocks noGrp="1"/>
          </p:cNvSpPr>
          <p:nvPr>
            <p:ph type="body" sz="quarter" idx="10"/>
          </p:nvPr>
        </p:nvSpPr>
        <p:spPr>
          <a:xfrm>
            <a:off x="457200" y="6315011"/>
            <a:ext cx="3429000" cy="314388"/>
          </a:xfrm>
        </p:spPr>
        <p:txBody>
          <a:bodyPr/>
          <a:lstStyle/>
          <a:p>
            <a:r>
              <a:rPr lang="en-US" sz="1000" i="0" dirty="0">
                <a:solidFill>
                  <a:schemeClr val="bg1">
                    <a:lumMod val="50000"/>
                  </a:schemeClr>
                </a:solidFill>
              </a:rPr>
              <a:t>Butow et al., 2012.</a:t>
            </a:r>
          </a:p>
        </p:txBody>
      </p:sp>
      <p:sp>
        <p:nvSpPr>
          <p:cNvPr id="8" name="TextBox 7"/>
          <p:cNvSpPr txBox="1"/>
          <p:nvPr/>
        </p:nvSpPr>
        <p:spPr>
          <a:xfrm>
            <a:off x="3657600" y="2261613"/>
            <a:ext cx="4953000" cy="3139321"/>
          </a:xfrm>
          <a:prstGeom prst="rect">
            <a:avLst/>
          </a:prstGeom>
          <a:noFill/>
        </p:spPr>
        <p:txBody>
          <a:bodyPr wrap="square" rtlCol="0">
            <a:spAutoFit/>
          </a:bodyPr>
          <a:lstStyle/>
          <a:p>
            <a:r>
              <a:rPr lang="en-US" sz="2200" dirty="0">
                <a:solidFill>
                  <a:srgbClr val="004065"/>
                </a:solidFill>
              </a:rPr>
              <a:t>“Blue phone” interpretation services are difficult because there is a long delay between spoken conversation and the translation. </a:t>
            </a:r>
          </a:p>
          <a:p>
            <a:endParaRPr lang="en-US" sz="2200" dirty="0">
              <a:solidFill>
                <a:srgbClr val="004065"/>
              </a:solidFill>
            </a:endParaRPr>
          </a:p>
          <a:p>
            <a:r>
              <a:rPr lang="en-US" sz="2200" dirty="0">
                <a:solidFill>
                  <a:srgbClr val="004065"/>
                </a:solidFill>
              </a:rPr>
              <a:t>However, these services are critical and you can role model patience and explain the importance of accurate translation.</a:t>
            </a:r>
          </a:p>
        </p:txBody>
      </p:sp>
      <p:cxnSp>
        <p:nvCxnSpPr>
          <p:cNvPr id="13" name="Straight Arrow Connector 12"/>
          <p:cNvCxnSpPr/>
          <p:nvPr/>
        </p:nvCxnSpPr>
        <p:spPr>
          <a:xfrm>
            <a:off x="1938508" y="3692119"/>
            <a:ext cx="0" cy="435788"/>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36666"/>
          <a:stretch/>
        </p:blipFill>
        <p:spPr>
          <a:xfrm>
            <a:off x="724018" y="4311580"/>
            <a:ext cx="2628782" cy="1238400"/>
          </a:xfrm>
          <a:prstGeom prst="rect">
            <a:avLst/>
          </a:prstGeom>
        </p:spPr>
      </p:pic>
      <p:sp>
        <p:nvSpPr>
          <p:cNvPr id="9" name="Title 1"/>
          <p:cNvSpPr>
            <a:spLocks noGrp="1"/>
          </p:cNvSpPr>
          <p:nvPr>
            <p:ph type="title"/>
          </p:nvPr>
        </p:nvSpPr>
        <p:spPr>
          <a:xfrm>
            <a:off x="381000" y="758313"/>
            <a:ext cx="8229600" cy="685799"/>
          </a:xfrm>
        </p:spPr>
        <p:txBody>
          <a:bodyPr>
            <a:normAutofit fontScale="90000"/>
          </a:bodyPr>
          <a:lstStyle/>
          <a:p>
            <a:r>
              <a:rPr lang="en-US" dirty="0">
                <a:solidFill>
                  <a:srgbClr val="004065"/>
                </a:solidFill>
              </a:rPr>
              <a:t>Interpretation Services</a:t>
            </a:r>
          </a:p>
        </p:txBody>
      </p:sp>
    </p:spTree>
    <p:extLst>
      <p:ext uri="{BB962C8B-B14F-4D97-AF65-F5344CB8AC3E}">
        <p14:creationId xmlns:p14="http://schemas.microsoft.com/office/powerpoint/2010/main" val="278691543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2654960" y="3429000"/>
            <a:ext cx="5346040" cy="914400"/>
          </a:xfrm>
          <a:prstGeom prst="homePlate">
            <a:avLst/>
          </a:prstGeom>
          <a:solidFill>
            <a:srgbClr val="004065">
              <a:alpha val="18000"/>
            </a:srgbClr>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defTabSz="1022350">
              <a:lnSpc>
                <a:spcPct val="90000"/>
              </a:lnSpc>
              <a:spcBef>
                <a:spcPct val="0"/>
              </a:spcBef>
              <a:spcAft>
                <a:spcPct val="35000"/>
              </a:spcAft>
            </a:pPr>
            <a:r>
              <a:rPr lang="en-US" sz="2100" dirty="0">
                <a:solidFill>
                  <a:srgbClr val="004065"/>
                </a:solidFill>
              </a:rPr>
              <a:t>Title VI of the Civil Rights Act</a:t>
            </a:r>
          </a:p>
        </p:txBody>
      </p:sp>
      <p:sp>
        <p:nvSpPr>
          <p:cNvPr id="11" name="Pentagon 10"/>
          <p:cNvSpPr/>
          <p:nvPr/>
        </p:nvSpPr>
        <p:spPr>
          <a:xfrm>
            <a:off x="2438400" y="4984840"/>
            <a:ext cx="5486400" cy="882560"/>
          </a:xfrm>
          <a:prstGeom prst="homePlate">
            <a:avLst/>
          </a:prstGeom>
          <a:solidFill>
            <a:srgbClr val="C8B18B">
              <a:alpha val="18000"/>
            </a:srgbClr>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200" dirty="0">
                <a:solidFill>
                  <a:srgbClr val="004065"/>
                </a:solidFill>
              </a:rPr>
              <a:t>Joint Commission Accreditation Standards</a:t>
            </a:r>
          </a:p>
        </p:txBody>
      </p:sp>
      <p:sp>
        <p:nvSpPr>
          <p:cNvPr id="9" name="Pentagon 8"/>
          <p:cNvSpPr/>
          <p:nvPr/>
        </p:nvSpPr>
        <p:spPr>
          <a:xfrm>
            <a:off x="2553284" y="1883793"/>
            <a:ext cx="5549392" cy="911308"/>
          </a:xfrm>
          <a:prstGeom prst="homePlate">
            <a:avLst/>
          </a:prstGeom>
          <a:solidFill>
            <a:srgbClr val="0096D6">
              <a:alpha val="18000"/>
            </a:srgbClr>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100" dirty="0">
                <a:solidFill>
                  <a:srgbClr val="004065"/>
                </a:solidFill>
              </a:rPr>
              <a:t>National Standards on Culturally and Linguistically Appropriate Services (CLAS)</a:t>
            </a:r>
          </a:p>
        </p:txBody>
      </p:sp>
      <p:sp>
        <p:nvSpPr>
          <p:cNvPr id="2" name="Title 1"/>
          <p:cNvSpPr>
            <a:spLocks noGrp="1"/>
          </p:cNvSpPr>
          <p:nvPr>
            <p:ph type="title"/>
          </p:nvPr>
        </p:nvSpPr>
        <p:spPr>
          <a:xfrm>
            <a:off x="457200" y="762001"/>
            <a:ext cx="8229600" cy="609599"/>
          </a:xfrm>
        </p:spPr>
        <p:txBody>
          <a:bodyPr>
            <a:normAutofit/>
          </a:bodyPr>
          <a:lstStyle/>
          <a:p>
            <a:endParaRPr lang="en-US" sz="3200" dirty="0">
              <a:solidFill>
                <a:srgbClr val="004065"/>
              </a:solidFill>
            </a:endParaRPr>
          </a:p>
        </p:txBody>
      </p:sp>
      <p:sp>
        <p:nvSpPr>
          <p:cNvPr id="13" name="Rounded Rectangle 12"/>
          <p:cNvSpPr/>
          <p:nvPr/>
        </p:nvSpPr>
        <p:spPr>
          <a:xfrm>
            <a:off x="817203" y="3209116"/>
            <a:ext cx="1849797" cy="1318524"/>
          </a:xfrm>
          <a:prstGeom prst="roundRect">
            <a:avLst/>
          </a:prstGeom>
          <a:solidFill>
            <a:srgbClr val="FFFFFF"/>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772633" y="1730085"/>
            <a:ext cx="1849797" cy="1217754"/>
          </a:xfrm>
          <a:prstGeom prst="roundRect">
            <a:avLst/>
          </a:prstGeom>
          <a:solidFill>
            <a:srgbClr val="FFFFFF"/>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9561" t="2887" r="4312" b="1557"/>
          <a:stretch/>
        </p:blipFill>
        <p:spPr>
          <a:xfrm>
            <a:off x="842561" y="1813873"/>
            <a:ext cx="1761007" cy="1100628"/>
          </a:xfrm>
          <a:prstGeom prst="roundRect">
            <a:avLst/>
          </a:prstGeom>
          <a:noFill/>
          <a:ln w="41275" cap="rnd">
            <a:noFill/>
          </a:ln>
          <a:effectLst>
            <a:reflection endPos="0" dir="5400000" sy="-100000" algn="bl" rotWithShape="0"/>
          </a:effectLst>
        </p:spPr>
      </p:pic>
      <p:sp>
        <p:nvSpPr>
          <p:cNvPr id="20" name="Rounded Rectangle 19"/>
          <p:cNvSpPr/>
          <p:nvPr/>
        </p:nvSpPr>
        <p:spPr>
          <a:xfrm>
            <a:off x="838200" y="4806764"/>
            <a:ext cx="1897012" cy="1345404"/>
          </a:xfrm>
          <a:prstGeom prst="roundRect">
            <a:avLst/>
          </a:prstGeom>
          <a:solidFill>
            <a:srgbClr val="FFFFFF"/>
          </a:solid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https://www.jointcommission.org/assets/1/6/GoldSeal_transparen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2274" y="4916634"/>
            <a:ext cx="1109878" cy="11137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1" y="3195653"/>
            <a:ext cx="1857585" cy="1387310"/>
          </a:xfrm>
          <a:prstGeom prst="rect">
            <a:avLst/>
          </a:prstGeom>
        </p:spPr>
      </p:pic>
    </p:spTree>
    <p:extLst>
      <p:ext uri="{BB962C8B-B14F-4D97-AF65-F5344CB8AC3E}">
        <p14:creationId xmlns:p14="http://schemas.microsoft.com/office/powerpoint/2010/main" val="421925811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97" y="823460"/>
            <a:ext cx="8229600" cy="685799"/>
          </a:xfrm>
        </p:spPr>
        <p:txBody>
          <a:bodyPr>
            <a:normAutofit fontScale="90000"/>
          </a:bodyPr>
          <a:lstStyle/>
          <a:p>
            <a:r>
              <a:rPr lang="en-US" sz="3400" dirty="0">
                <a:solidFill>
                  <a:srgbClr val="004065"/>
                </a:solidFill>
              </a:rPr>
              <a:t>Ten Characteristics of Organizations that Support Health Literacy </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3068"/>
          <a:stretch/>
        </p:blipFill>
        <p:spPr>
          <a:xfrm>
            <a:off x="4038600" y="2554459"/>
            <a:ext cx="4937937" cy="3693941"/>
          </a:xfrm>
        </p:spPr>
      </p:pic>
      <p:sp>
        <p:nvSpPr>
          <p:cNvPr id="4" name="Text Placeholder 3"/>
          <p:cNvSpPr>
            <a:spLocks noGrp="1"/>
          </p:cNvSpPr>
          <p:nvPr>
            <p:ph type="body" sz="quarter" idx="10"/>
          </p:nvPr>
        </p:nvSpPr>
        <p:spPr>
          <a:xfrm>
            <a:off x="457199" y="6248399"/>
            <a:ext cx="5073505" cy="469973"/>
          </a:xfrm>
        </p:spPr>
        <p:txBody>
          <a:bodyPr/>
          <a:lstStyle/>
          <a:p>
            <a:r>
              <a:rPr lang="en-US" sz="1000" i="0" dirty="0">
                <a:solidFill>
                  <a:schemeClr val="bg1">
                    <a:lumMod val="50000"/>
                  </a:schemeClr>
                </a:solidFill>
              </a:rPr>
              <a:t>Brach et al., 2012. Reprinted with permission from Ten Attributes of Health Literate Health Care Organizations, 2012 by the National Academy of Sciences, Courtesy of the</a:t>
            </a:r>
            <a:br>
              <a:rPr lang="en-US" sz="1000" i="0" dirty="0">
                <a:solidFill>
                  <a:schemeClr val="bg1">
                    <a:lumMod val="50000"/>
                  </a:schemeClr>
                </a:solidFill>
              </a:rPr>
            </a:br>
            <a:r>
              <a:rPr lang="en-US" sz="1000" i="0" dirty="0">
                <a:solidFill>
                  <a:schemeClr val="bg1">
                    <a:lumMod val="50000"/>
                  </a:schemeClr>
                </a:solidFill>
              </a:rPr>
              <a:t>National Academies Press, Washington, D.C.</a:t>
            </a:r>
            <a:r>
              <a:rPr lang="en-US" sz="1000" dirty="0">
                <a:solidFill>
                  <a:schemeClr val="bg1">
                    <a:lumMod val="50000"/>
                  </a:schemeClr>
                </a:solidFill>
              </a:rPr>
              <a:t> </a:t>
            </a:r>
            <a:endParaRPr lang="en-US" sz="1000" i="0" dirty="0">
              <a:solidFill>
                <a:schemeClr val="bg1">
                  <a:lumMod val="50000"/>
                </a:schemeClr>
              </a:solidFill>
            </a:endParaRPr>
          </a:p>
        </p:txBody>
      </p:sp>
      <p:sp>
        <p:nvSpPr>
          <p:cNvPr id="3" name="Rectangle 2"/>
          <p:cNvSpPr/>
          <p:nvPr/>
        </p:nvSpPr>
        <p:spPr>
          <a:xfrm>
            <a:off x="457200" y="1715155"/>
            <a:ext cx="6111949" cy="369332"/>
          </a:xfrm>
          <a:prstGeom prst="rect">
            <a:avLst/>
          </a:prstGeom>
        </p:spPr>
        <p:txBody>
          <a:bodyPr wrap="square">
            <a:spAutoFit/>
          </a:bodyPr>
          <a:lstStyle/>
          <a:p>
            <a:pPr>
              <a:spcAft>
                <a:spcPts val="1200"/>
              </a:spcAft>
            </a:pPr>
            <a:r>
              <a:rPr lang="en-US" dirty="0">
                <a:solidFill>
                  <a:srgbClr val="004065"/>
                </a:solidFill>
              </a:rPr>
              <a:t>Examples:</a:t>
            </a:r>
          </a:p>
        </p:txBody>
      </p:sp>
      <p:sp>
        <p:nvSpPr>
          <p:cNvPr id="6" name="Rectangle 5"/>
          <p:cNvSpPr/>
          <p:nvPr/>
        </p:nvSpPr>
        <p:spPr>
          <a:xfrm>
            <a:off x="533399" y="4419077"/>
            <a:ext cx="4114801" cy="1200329"/>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004065"/>
                </a:solidFill>
              </a:rPr>
              <a:t>Design and distribute print, audiovisual and social media content that is easy to understand and act on. </a:t>
            </a:r>
          </a:p>
        </p:txBody>
      </p:sp>
      <p:sp>
        <p:nvSpPr>
          <p:cNvPr id="7" name="Rectangle 6"/>
          <p:cNvSpPr/>
          <p:nvPr/>
        </p:nvSpPr>
        <p:spPr>
          <a:xfrm>
            <a:off x="457199" y="3247166"/>
            <a:ext cx="4997305" cy="923330"/>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004065"/>
                </a:solidFill>
              </a:rPr>
              <a:t>Prepare the workforce to be health literate and monitor its progress in becoming health literate.</a:t>
            </a:r>
          </a:p>
        </p:txBody>
      </p:sp>
      <p:sp>
        <p:nvSpPr>
          <p:cNvPr id="8" name="Rectangle 7"/>
          <p:cNvSpPr/>
          <p:nvPr/>
        </p:nvSpPr>
        <p:spPr>
          <a:xfrm>
            <a:off x="533400" y="2156508"/>
            <a:ext cx="5562600" cy="923330"/>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004065"/>
                </a:solidFill>
              </a:rPr>
              <a:t>Integrate considerations of health literacy into planning, evaluation, patient safety and quality improvement initiatives.</a:t>
            </a:r>
          </a:p>
        </p:txBody>
      </p:sp>
    </p:spTree>
    <p:extLst>
      <p:ext uri="{BB962C8B-B14F-4D97-AF65-F5344CB8AC3E}">
        <p14:creationId xmlns:p14="http://schemas.microsoft.com/office/powerpoint/2010/main" val="282896157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Recap</a:t>
            </a:r>
          </a:p>
        </p:txBody>
      </p:sp>
      <p:sp>
        <p:nvSpPr>
          <p:cNvPr id="3" name="Content Placeholder 2"/>
          <p:cNvSpPr>
            <a:spLocks noGrp="1"/>
          </p:cNvSpPr>
          <p:nvPr>
            <p:ph idx="1"/>
          </p:nvPr>
        </p:nvSpPr>
        <p:spPr/>
        <p:txBody>
          <a:bodyPr>
            <a:normAutofit/>
          </a:bodyPr>
          <a:lstStyle/>
          <a:p>
            <a:r>
              <a:rPr lang="en-US" sz="2600" dirty="0">
                <a:solidFill>
                  <a:srgbClr val="004065"/>
                </a:solidFill>
              </a:rPr>
              <a:t>Many individuals have low health literacy, regardless of education or background</a:t>
            </a:r>
          </a:p>
          <a:p>
            <a:r>
              <a:rPr lang="en-US" sz="2600" dirty="0">
                <a:solidFill>
                  <a:srgbClr val="004065"/>
                </a:solidFill>
              </a:rPr>
              <a:t>Health literacy impacts health outcomes</a:t>
            </a:r>
          </a:p>
          <a:p>
            <a:r>
              <a:rPr lang="en-US" sz="2600" dirty="0">
                <a:solidFill>
                  <a:srgbClr val="004065"/>
                </a:solidFill>
              </a:rPr>
              <a:t>Health care professionals and systems should be responsive to patient communication needs</a:t>
            </a:r>
          </a:p>
          <a:p>
            <a:r>
              <a:rPr lang="en-US" sz="2600" dirty="0">
                <a:solidFill>
                  <a:srgbClr val="004065"/>
                </a:solidFill>
              </a:rPr>
              <a:t>Policies, standards, tools and resources can help health care organizations meet these needs</a:t>
            </a:r>
          </a:p>
        </p:txBody>
      </p:sp>
    </p:spTree>
    <p:extLst>
      <p:ext uri="{BB962C8B-B14F-4D97-AF65-F5344CB8AC3E}">
        <p14:creationId xmlns:p14="http://schemas.microsoft.com/office/powerpoint/2010/main" val="128831994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Conclusion</a:t>
            </a:r>
          </a:p>
        </p:txBody>
      </p:sp>
      <p:sp>
        <p:nvSpPr>
          <p:cNvPr id="3" name="TextBox 2"/>
          <p:cNvSpPr txBox="1"/>
          <p:nvPr/>
        </p:nvSpPr>
        <p:spPr>
          <a:xfrm>
            <a:off x="457200" y="1905001"/>
            <a:ext cx="8534400" cy="1384995"/>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solidFill>
                  <a:srgbClr val="1C4E67"/>
                </a:solidFill>
              </a:rPr>
              <a:t>Identify strategies to more effectively communicate with patients with low health literacy and limited English proficiency</a:t>
            </a:r>
            <a:endParaRPr lang="en-US" dirty="0"/>
          </a:p>
        </p:txBody>
      </p:sp>
    </p:spTree>
    <p:extLst>
      <p:ext uri="{BB962C8B-B14F-4D97-AF65-F5344CB8AC3E}">
        <p14:creationId xmlns:p14="http://schemas.microsoft.com/office/powerpoint/2010/main" val="333779833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533400" y="1905001"/>
            <a:ext cx="7924800" cy="3785652"/>
          </a:xfrm>
          <a:prstGeom prst="rect">
            <a:avLst/>
          </a:prstGeom>
          <a:noFill/>
        </p:spPr>
        <p:txBody>
          <a:bodyPr wrap="square" rtlCol="0">
            <a:spAutoFit/>
          </a:bodyPr>
          <a:lstStyle/>
          <a:p>
            <a:pPr defTabSz="457200"/>
            <a:r>
              <a:rPr lang="en-US" sz="1600" dirty="0">
                <a:solidFill>
                  <a:srgbClr val="004065"/>
                </a:solidFill>
              </a:rPr>
              <a:t>Berkman, N.D., Sheridan, S.L., Donahue, K.E., Halpern, D.J., &amp; Crotty, K. (2011). Low 	health literacy and health outcomes: An updated systematic review. </a:t>
            </a:r>
            <a:r>
              <a:rPr lang="en-US" sz="1600" i="1" dirty="0">
                <a:solidFill>
                  <a:srgbClr val="004065"/>
                </a:solidFill>
              </a:rPr>
              <a:t>Annals of 	Internal Medicine, 155</a:t>
            </a:r>
            <a:r>
              <a:rPr lang="en-US" sz="1600" dirty="0">
                <a:solidFill>
                  <a:srgbClr val="004065"/>
                </a:solidFill>
              </a:rPr>
              <a:t>(2), 97-107.</a:t>
            </a:r>
          </a:p>
          <a:p>
            <a:pPr defTabSz="457200"/>
            <a:r>
              <a:rPr lang="en-US" sz="1600" dirty="0">
                <a:solidFill>
                  <a:srgbClr val="004065"/>
                </a:solidFill>
              </a:rPr>
              <a:t>Best, A.L., Vamos, C., Choi, S.K., Thompson, E.L., Daley, E., &amp; Friedman, D.B. 	(2017). Increasing routine cancer screening among underserved populations 	through effective communication strategies: Application of a health literacy 	framework. </a:t>
            </a:r>
            <a:r>
              <a:rPr lang="en-US" sz="1600" i="1" dirty="0">
                <a:solidFill>
                  <a:srgbClr val="004065"/>
                </a:solidFill>
              </a:rPr>
              <a:t>Journal of Cancer Education, 32</a:t>
            </a:r>
            <a:r>
              <a:rPr lang="en-US" sz="1600" dirty="0">
                <a:solidFill>
                  <a:srgbClr val="004065"/>
                </a:solidFill>
              </a:rPr>
              <a:t>(2), 213-7.</a:t>
            </a:r>
          </a:p>
          <a:p>
            <a:pPr defTabSz="457200"/>
            <a:r>
              <a:rPr lang="en-US" sz="1600" dirty="0">
                <a:solidFill>
                  <a:srgbClr val="004065"/>
                </a:solidFill>
              </a:rPr>
              <a:t>Brach, C., Keller, D., Hernandez, L.M., Baur, C., Parker, R., Dreyer, B., … Schillinger, 	D. (2012). Ten attributes of health literate health care organizations. Retrieved 	from https://nam.edu/wp-content/uploads/2015/06/BPH_Ten_HLit_Attributes.pdf</a:t>
            </a:r>
          </a:p>
          <a:p>
            <a:pPr defTabSz="457200"/>
            <a:r>
              <a:rPr lang="en-US" sz="1600" dirty="0">
                <a:solidFill>
                  <a:srgbClr val="004065"/>
                </a:solidFill>
              </a:rPr>
              <a:t>Brega, A.G., Barnard, J., Mabachi, N.M., Weiss, B.D., DeWalt, D.A., Brach, C., 	…West, D.R. (2015). AHRQ health literacy universal precautions toolkit, second 	edition. Rockville, MD: Agency for Healthcare Research and Quality. Retrieved 	from https://www.ahrq.gov/sites/default/files/publications/files/ 	healthlittoolkit2_3.pdf</a:t>
            </a:r>
          </a:p>
        </p:txBody>
      </p:sp>
    </p:spTree>
    <p:extLst>
      <p:ext uri="{BB962C8B-B14F-4D97-AF65-F5344CB8AC3E}">
        <p14:creationId xmlns:p14="http://schemas.microsoft.com/office/powerpoint/2010/main" val="750565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685799"/>
          </a:xfrm>
        </p:spPr>
        <p:txBody>
          <a:bodyPr>
            <a:normAutofit fontScale="90000"/>
          </a:bodyPr>
          <a:lstStyle/>
          <a:p>
            <a:r>
              <a:rPr lang="en-US" dirty="0">
                <a:solidFill>
                  <a:srgbClr val="004065"/>
                </a:solidFill>
              </a:rPr>
              <a:t>Clinical Trial Participation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4444"/>
          <a:stretch/>
        </p:blipFill>
        <p:spPr>
          <a:xfrm>
            <a:off x="2486508" y="1579045"/>
            <a:ext cx="3712116" cy="1825124"/>
          </a:xfrm>
          <a:prstGeom prst="rect">
            <a:avLst/>
          </a:prstGeom>
        </p:spPr>
      </p:pic>
      <p:sp>
        <p:nvSpPr>
          <p:cNvPr id="6" name="Rounded Rectangle 5"/>
          <p:cNvSpPr/>
          <p:nvPr/>
        </p:nvSpPr>
        <p:spPr>
          <a:xfrm>
            <a:off x="3119679" y="1854495"/>
            <a:ext cx="2362200" cy="1041105"/>
          </a:xfrm>
          <a:prstGeom prst="roundRect">
            <a:avLst/>
          </a:prstGeom>
          <a:solidFill>
            <a:schemeClr val="bg1"/>
          </a:solidFill>
          <a:ln w="317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Only </a:t>
            </a:r>
            <a:r>
              <a:rPr lang="en-US" b="1" dirty="0">
                <a:solidFill>
                  <a:srgbClr val="0096D6"/>
                </a:solidFill>
              </a:rPr>
              <a:t>3-5%</a:t>
            </a:r>
            <a:r>
              <a:rPr lang="en-US" dirty="0">
                <a:solidFill>
                  <a:srgbClr val="004065"/>
                </a:solidFill>
              </a:rPr>
              <a:t> of cancer patients participate in clinical trials</a:t>
            </a:r>
          </a:p>
        </p:txBody>
      </p:sp>
      <p:sp>
        <p:nvSpPr>
          <p:cNvPr id="7" name="Bent Arrow 6"/>
          <p:cNvSpPr/>
          <p:nvPr/>
        </p:nvSpPr>
        <p:spPr>
          <a:xfrm rot="3008262">
            <a:off x="5166647" y="2494693"/>
            <a:ext cx="630466" cy="514584"/>
          </a:xfrm>
          <a:prstGeom prst="bentArrow">
            <a:avLst>
              <a:gd name="adj1" fmla="val 21123"/>
              <a:gd name="adj2" fmla="val 29570"/>
              <a:gd name="adj3" fmla="val 26868"/>
              <a:gd name="adj4" fmla="val 80992"/>
            </a:avLst>
          </a:prstGeom>
          <a:solidFill>
            <a:srgbClr val="0096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894347" y="3657600"/>
            <a:ext cx="1367589" cy="443842"/>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4065"/>
                </a:solidFill>
              </a:rPr>
              <a:t>Low-income</a:t>
            </a:r>
          </a:p>
        </p:txBody>
      </p:sp>
      <p:sp>
        <p:nvSpPr>
          <p:cNvPr id="9" name="Rounded Rectangle 8"/>
          <p:cNvSpPr/>
          <p:nvPr/>
        </p:nvSpPr>
        <p:spPr>
          <a:xfrm>
            <a:off x="2512663" y="3677836"/>
            <a:ext cx="981084" cy="423622"/>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4065"/>
                </a:solidFill>
              </a:rPr>
              <a:t>Elderly</a:t>
            </a:r>
          </a:p>
        </p:txBody>
      </p:sp>
      <p:sp>
        <p:nvSpPr>
          <p:cNvPr id="10" name="Rounded Rectangle 9"/>
          <p:cNvSpPr/>
          <p:nvPr/>
        </p:nvSpPr>
        <p:spPr>
          <a:xfrm>
            <a:off x="3716901" y="3651968"/>
            <a:ext cx="2331474" cy="443842"/>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4065"/>
                </a:solidFill>
              </a:rPr>
              <a:t>Racial/ethnic minorities</a:t>
            </a:r>
          </a:p>
        </p:txBody>
      </p:sp>
      <p:sp>
        <p:nvSpPr>
          <p:cNvPr id="11" name="Rounded Rectangle 10"/>
          <p:cNvSpPr/>
          <p:nvPr/>
        </p:nvSpPr>
        <p:spPr>
          <a:xfrm>
            <a:off x="6217674" y="3657600"/>
            <a:ext cx="2438400" cy="443842"/>
          </a:xfrm>
          <a:prstGeom prst="roundRect">
            <a:avLst/>
          </a:prstGeom>
          <a:solidFill>
            <a:schemeClr val="bg1"/>
          </a:solidFill>
          <a:ln w="317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4065"/>
                </a:solidFill>
              </a:rPr>
              <a:t>Residents of rural areas</a:t>
            </a:r>
          </a:p>
        </p:txBody>
      </p:sp>
      <p:sp>
        <p:nvSpPr>
          <p:cNvPr id="12" name="Left Brace 11"/>
          <p:cNvSpPr/>
          <p:nvPr/>
        </p:nvSpPr>
        <p:spPr>
          <a:xfrm rot="16200000">
            <a:off x="4613611" y="301617"/>
            <a:ext cx="266372" cy="7969594"/>
          </a:xfrm>
          <a:prstGeom prst="leftBrace">
            <a:avLst>
              <a:gd name="adj1" fmla="val 245200"/>
              <a:gd name="adj2" fmla="val 46534"/>
            </a:avLst>
          </a:prstGeom>
          <a:ln w="31750">
            <a:solidFill>
              <a:srgbClr val="0096D6"/>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96D6"/>
              </a:solidFill>
            </a:endParaRPr>
          </a:p>
        </p:txBody>
      </p:sp>
      <p:sp>
        <p:nvSpPr>
          <p:cNvPr id="13" name="Rounded Rectangle 12"/>
          <p:cNvSpPr/>
          <p:nvPr/>
        </p:nvSpPr>
        <p:spPr>
          <a:xfrm>
            <a:off x="762000" y="4782500"/>
            <a:ext cx="2544031" cy="890415"/>
          </a:xfrm>
          <a:prstGeom prst="roundRect">
            <a:avLst/>
          </a:prstGeom>
          <a:solidFill>
            <a:schemeClr val="bg1"/>
          </a:solidFill>
          <a:ln w="31750">
            <a:solidFill>
              <a:srgbClr val="FFC82E">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Smallest percentage of trial participation</a:t>
            </a:r>
          </a:p>
        </p:txBody>
      </p:sp>
      <p:sp>
        <p:nvSpPr>
          <p:cNvPr id="14" name="Rounded Rectangle 13"/>
          <p:cNvSpPr/>
          <p:nvPr/>
        </p:nvSpPr>
        <p:spPr>
          <a:xfrm>
            <a:off x="5562600" y="4780709"/>
            <a:ext cx="3335431" cy="893993"/>
          </a:xfrm>
          <a:prstGeom prst="roundRect">
            <a:avLst/>
          </a:prstGeom>
          <a:solidFill>
            <a:schemeClr val="bg1"/>
          </a:solidFill>
          <a:ln w="31750">
            <a:solidFill>
              <a:srgbClr val="FFC82E">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Disproportionate burden of cancer morbidity and mortality</a:t>
            </a:r>
          </a:p>
        </p:txBody>
      </p:sp>
      <p:cxnSp>
        <p:nvCxnSpPr>
          <p:cNvPr id="16" name="Straight Arrow Connector 15"/>
          <p:cNvCxnSpPr/>
          <p:nvPr/>
        </p:nvCxnSpPr>
        <p:spPr>
          <a:xfrm>
            <a:off x="762000" y="4780709"/>
            <a:ext cx="0" cy="974587"/>
          </a:xfrm>
          <a:prstGeom prst="straightConnector1">
            <a:avLst/>
          </a:prstGeom>
          <a:ln w="952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596179" y="4641125"/>
            <a:ext cx="0" cy="1031790"/>
          </a:xfrm>
          <a:prstGeom prst="straightConnector1">
            <a:avLst/>
          </a:prstGeom>
          <a:ln w="92075">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72" t="10148" r="13488" b="14419"/>
          <a:stretch/>
        </p:blipFill>
        <p:spPr bwMode="auto">
          <a:xfrm>
            <a:off x="3546376" y="4542350"/>
            <a:ext cx="1730069" cy="125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81000" y="6329258"/>
            <a:ext cx="3581400" cy="246221"/>
          </a:xfrm>
          <a:prstGeom prst="rect">
            <a:avLst/>
          </a:prstGeom>
        </p:spPr>
        <p:txBody>
          <a:bodyPr wrap="square">
            <a:spAutoFit/>
          </a:bodyPr>
          <a:lstStyle/>
          <a:p>
            <a:r>
              <a:rPr lang="en-US" sz="1000" dirty="0">
                <a:solidFill>
                  <a:schemeClr val="bg1">
                    <a:lumMod val="50000"/>
                  </a:schemeClr>
                </a:solidFill>
              </a:rPr>
              <a:t>Murthy, </a:t>
            </a:r>
            <a:r>
              <a:rPr lang="en-US" sz="1000" dirty="0" err="1">
                <a:solidFill>
                  <a:schemeClr val="bg1">
                    <a:lumMod val="50000"/>
                  </a:schemeClr>
                </a:solidFill>
              </a:rPr>
              <a:t>Krumholz</a:t>
            </a:r>
            <a:r>
              <a:rPr lang="en-US" sz="1000" dirty="0">
                <a:solidFill>
                  <a:schemeClr val="bg1">
                    <a:lumMod val="50000"/>
                  </a:schemeClr>
                </a:solidFill>
              </a:rPr>
              <a:t>, Gross, 2004; Intercultural Council, </a:t>
            </a:r>
            <a:r>
              <a:rPr lang="en-US" sz="1000" dirty="0" err="1">
                <a:solidFill>
                  <a:schemeClr val="bg1">
                    <a:lumMod val="50000"/>
                  </a:schemeClr>
                </a:solidFill>
              </a:rPr>
              <a:t>n.d.</a:t>
            </a:r>
            <a:r>
              <a:rPr lang="en-US" sz="1000" dirty="0">
                <a:solidFill>
                  <a:schemeClr val="bg1">
                    <a:lumMod val="50000"/>
                  </a:schemeClr>
                </a:solidFill>
              </a:rPr>
              <a:t>.</a:t>
            </a:r>
          </a:p>
        </p:txBody>
      </p:sp>
    </p:spTree>
    <p:extLst>
      <p:ext uri="{BB962C8B-B14F-4D97-AF65-F5344CB8AC3E}">
        <p14:creationId xmlns:p14="http://schemas.microsoft.com/office/powerpoint/2010/main" val="156821005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905001"/>
            <a:ext cx="8229600" cy="4038599"/>
          </a:xfrm>
        </p:spPr>
        <p:txBody>
          <a:bodyPr>
            <a:normAutofit fontScale="25000" lnSpcReduction="20000"/>
          </a:bodyPr>
          <a:lstStyle/>
          <a:p>
            <a:pPr marL="463550" indent="-463550" defTabSz="457200">
              <a:buNone/>
            </a:pPr>
            <a:r>
              <a:rPr lang="en-US" sz="6400" dirty="0">
                <a:solidFill>
                  <a:srgbClr val="004065"/>
                </a:solidFill>
              </a:rPr>
              <a:t>Butow, P.N., Lobb, E., Jefford, M., Goldstein, D., Eisenbruch, M., Girgis, A., … Schofield, P. (2012). A bridge between cultures: Interpreters’ perspectives of consultations with migrant oncology patients. </a:t>
            </a:r>
            <a:r>
              <a:rPr lang="en-US" sz="6400" i="1" dirty="0">
                <a:solidFill>
                  <a:srgbClr val="004065"/>
                </a:solidFill>
              </a:rPr>
              <a:t>Supportive Care in Cancer, 20</a:t>
            </a:r>
            <a:r>
              <a:rPr lang="en-US" sz="6400" dirty="0">
                <a:solidFill>
                  <a:srgbClr val="004065"/>
                </a:solidFill>
              </a:rPr>
              <a:t>(2), 235-44.</a:t>
            </a:r>
          </a:p>
          <a:p>
            <a:pPr marL="463550" indent="-463550" defTabSz="457200">
              <a:buNone/>
            </a:pPr>
            <a:r>
              <a:rPr lang="en-US" sz="6400" dirty="0">
                <a:solidFill>
                  <a:srgbClr val="004065"/>
                </a:solidFill>
              </a:rPr>
              <a:t>Center for Health Care Strategies, Inc. (2013). </a:t>
            </a:r>
            <a:r>
              <a:rPr lang="en-US" sz="6400" i="1" dirty="0">
                <a:solidFill>
                  <a:srgbClr val="004065"/>
                </a:solidFill>
              </a:rPr>
              <a:t>What is health literacy? </a:t>
            </a:r>
            <a:r>
              <a:rPr lang="en-US" sz="6400" dirty="0">
                <a:solidFill>
                  <a:srgbClr val="004065"/>
                </a:solidFill>
              </a:rPr>
              <a:t>Retrieved from http://www.chcs.org/media/CHCS_Health_Literacy_Fact_Sheets_2013.pdf </a:t>
            </a:r>
          </a:p>
          <a:p>
            <a:pPr marL="463550" indent="-463550" defTabSz="457200">
              <a:buNone/>
            </a:pPr>
            <a:r>
              <a:rPr lang="en-US" sz="6400" dirty="0">
                <a:solidFill>
                  <a:srgbClr val="004065"/>
                </a:solidFill>
              </a:rPr>
              <a:t>Centers for Disease Control and Prevention (CDC). (2016,a). Everyday words for public health communication. Retrieved from https://www.cdc.gov/other/pdf/everydaywordsforpublichealthcommunication.pdf</a:t>
            </a:r>
          </a:p>
          <a:p>
            <a:pPr marL="463550" indent="-463550" defTabSz="457200">
              <a:buNone/>
            </a:pPr>
            <a:r>
              <a:rPr lang="en-US" sz="6400" dirty="0">
                <a:solidFill>
                  <a:srgbClr val="004065"/>
                </a:solidFill>
              </a:rPr>
              <a:t>Centers for Disease Control and Prevention (CDC). (2016,b). </a:t>
            </a:r>
            <a:r>
              <a:rPr lang="en-US" sz="6400" i="1" dirty="0">
                <a:solidFill>
                  <a:srgbClr val="004065"/>
                </a:solidFill>
              </a:rPr>
              <a:t>Understanding literacy &amp; numeracy. </a:t>
            </a:r>
            <a:r>
              <a:rPr lang="en-US" sz="6400" dirty="0">
                <a:solidFill>
                  <a:srgbClr val="004065"/>
                </a:solidFill>
              </a:rPr>
              <a:t>Retrieved from https://www.cdc.gov/healthliteracy/learn/ UnderstandingLiteracy.html</a:t>
            </a:r>
          </a:p>
          <a:p>
            <a:pPr marL="463550" indent="-463550" defTabSz="457200">
              <a:buNone/>
            </a:pPr>
            <a:r>
              <a:rPr lang="en-US" sz="6400" dirty="0">
                <a:solidFill>
                  <a:srgbClr val="004065"/>
                </a:solidFill>
              </a:rPr>
              <a:t>Centers for Disease Control and Prevention (CDC). (2016,c). </a:t>
            </a:r>
            <a:r>
              <a:rPr lang="en-US" sz="6400" i="1" dirty="0">
                <a:solidFill>
                  <a:srgbClr val="004065"/>
                </a:solidFill>
              </a:rPr>
              <a:t>What is health literacy? </a:t>
            </a:r>
            <a:r>
              <a:rPr lang="en-US" sz="6400" dirty="0">
                <a:solidFill>
                  <a:srgbClr val="004065"/>
                </a:solidFill>
              </a:rPr>
              <a:t>Retrieved from https://www.cdc.gov/healthliteracy/learn/</a:t>
            </a:r>
          </a:p>
          <a:p>
            <a:pPr marL="463550" indent="-463550" defTabSz="457200">
              <a:buNone/>
            </a:pPr>
            <a:r>
              <a:rPr lang="en-US" sz="6400" dirty="0">
                <a:solidFill>
                  <a:srgbClr val="004065"/>
                </a:solidFill>
              </a:rPr>
              <a:t>Garrett, P.W., Dickson, H.G., Whelan, A.K., &amp; Roberto-Forero. (2008). What do non-English-speaking patients value in acute care? Cultural competency from the patient’s perspective: A qualitative study. </a:t>
            </a:r>
            <a:r>
              <a:rPr lang="en-US" sz="6400" i="1" dirty="0">
                <a:solidFill>
                  <a:srgbClr val="004065"/>
                </a:solidFill>
              </a:rPr>
              <a:t>Ethnicity &amp; Health, 13</a:t>
            </a:r>
            <a:r>
              <a:rPr lang="en-US" sz="6400" dirty="0">
                <a:solidFill>
                  <a:srgbClr val="004065"/>
                </a:solidFill>
              </a:rPr>
              <a:t>(5), 479-96.</a:t>
            </a:r>
          </a:p>
          <a:p>
            <a:pPr marL="463550" indent="-463550" defTabSz="457200">
              <a:buNone/>
            </a:pPr>
            <a:r>
              <a:rPr lang="en-US" sz="6400" dirty="0">
                <a:solidFill>
                  <a:srgbClr val="004065"/>
                </a:solidFill>
              </a:rPr>
              <a:t>Genoff, M.C., Zaballa, A., Gany, F., Gonzalez, J., Ramirez, J., Jewell, S.T., &amp; Diamond, L.C. (2016). Navigating language barriers: A systematic review of patient navigators’ impact on cancer screening for limited English proficient patients. </a:t>
            </a:r>
            <a:r>
              <a:rPr lang="en-US" sz="6400" i="1" dirty="0">
                <a:solidFill>
                  <a:srgbClr val="004065"/>
                </a:solidFill>
              </a:rPr>
              <a:t>Journal of General Internal Medicine, 31</a:t>
            </a:r>
            <a:r>
              <a:rPr lang="en-US" sz="6400" dirty="0">
                <a:solidFill>
                  <a:srgbClr val="004065"/>
                </a:solidFill>
              </a:rPr>
              <a:t>(4), 426-34. </a:t>
            </a:r>
            <a:endParaRPr lang="en-US" sz="6400" u="sng" dirty="0">
              <a:solidFill>
                <a:srgbClr val="004065"/>
              </a:solidFill>
            </a:endParaRPr>
          </a:p>
          <a:p>
            <a:pPr marL="0" indent="0" defTabSz="457200">
              <a:buNone/>
            </a:pPr>
            <a:endParaRPr lang="en-US" sz="4900" dirty="0">
              <a:solidFill>
                <a:srgbClr val="004065"/>
              </a:solidFill>
            </a:endParaRPr>
          </a:p>
        </p:txBody>
      </p:sp>
    </p:spTree>
    <p:extLst>
      <p:ext uri="{BB962C8B-B14F-4D97-AF65-F5344CB8AC3E}">
        <p14:creationId xmlns:p14="http://schemas.microsoft.com/office/powerpoint/2010/main" val="367714136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0" y="1752600"/>
            <a:ext cx="8229600" cy="4267199"/>
          </a:xfrm>
        </p:spPr>
        <p:txBody>
          <a:bodyPr>
            <a:normAutofit fontScale="25000" lnSpcReduction="20000"/>
          </a:bodyPr>
          <a:lstStyle/>
          <a:p>
            <a:pPr marL="0" indent="0" defTabSz="457200">
              <a:buNone/>
            </a:pPr>
            <a:r>
              <a:rPr lang="en-US" sz="6400" dirty="0">
                <a:solidFill>
                  <a:srgbClr val="004065"/>
                </a:solidFill>
              </a:rPr>
              <a:t>Institute for Healthcare Improvement. (2016). </a:t>
            </a:r>
            <a:r>
              <a:rPr lang="en-US" sz="6400" i="1" dirty="0">
                <a:solidFill>
                  <a:srgbClr val="004065"/>
                </a:solidFill>
              </a:rPr>
              <a:t>What is teach-back? </a:t>
            </a:r>
            <a:r>
              <a:rPr lang="en-US" sz="6400" dirty="0">
                <a:solidFill>
                  <a:srgbClr val="004065"/>
                </a:solidFill>
              </a:rPr>
              <a:t>Retrieved from </a:t>
            </a:r>
          </a:p>
          <a:p>
            <a:pPr marL="0" indent="0" defTabSz="457200">
              <a:buNone/>
            </a:pPr>
            <a:r>
              <a:rPr lang="en-US" sz="6400" dirty="0">
                <a:solidFill>
                  <a:srgbClr val="004065"/>
                </a:solidFill>
              </a:rPr>
              <a:t>	https://www.youtube.com/watch?v=bzpJJYF_tKY</a:t>
            </a:r>
          </a:p>
          <a:p>
            <a:pPr marL="0" indent="0" defTabSz="457200">
              <a:buNone/>
            </a:pPr>
            <a:r>
              <a:rPr lang="en-US" sz="6400" dirty="0" err="1">
                <a:solidFill>
                  <a:srgbClr val="004065"/>
                </a:solidFill>
              </a:rPr>
              <a:t>Juckett</a:t>
            </a:r>
            <a:r>
              <a:rPr lang="en-US" sz="6400" dirty="0">
                <a:solidFill>
                  <a:srgbClr val="004065"/>
                </a:solidFill>
              </a:rPr>
              <a:t>, G., Unger, K. (2014). Appropriate use of medical interpreters. </a:t>
            </a:r>
            <a:r>
              <a:rPr lang="en-US" sz="6400" i="1" dirty="0">
                <a:solidFill>
                  <a:srgbClr val="004065"/>
                </a:solidFill>
              </a:rPr>
              <a:t>Am Fam 	Physician, </a:t>
            </a:r>
            <a:r>
              <a:rPr lang="en-US" sz="6400" dirty="0">
                <a:solidFill>
                  <a:srgbClr val="004065"/>
                </a:solidFill>
              </a:rPr>
              <a:t>90(7), 476-480.</a:t>
            </a:r>
          </a:p>
          <a:p>
            <a:pPr marL="0" indent="0" defTabSz="457200">
              <a:buNone/>
            </a:pPr>
            <a:r>
              <a:rPr lang="en-US" sz="6400" dirty="0">
                <a:solidFill>
                  <a:srgbClr val="004065"/>
                </a:solidFill>
              </a:rPr>
              <a:t>Limited English Proficiency (LEP.gov). (2011). </a:t>
            </a:r>
            <a:r>
              <a:rPr lang="en-US" sz="6400" i="1" dirty="0">
                <a:solidFill>
                  <a:srgbClr val="004065"/>
                </a:solidFill>
              </a:rPr>
              <a:t>Commonly asked questions and answers 	regarding Limited English Proficient (LEP) individuals. </a:t>
            </a:r>
            <a:r>
              <a:rPr lang="en-US" sz="6400" dirty="0">
                <a:solidFill>
                  <a:srgbClr val="004065"/>
                </a:solidFill>
              </a:rPr>
              <a:t>Retrieved from 	https://www.lep.gov/faqs/042511_Q&amp;A_LEP_General.pdf</a:t>
            </a:r>
          </a:p>
          <a:p>
            <a:pPr marL="0" indent="0" defTabSz="457200">
              <a:buNone/>
            </a:pPr>
            <a:r>
              <a:rPr lang="en-US" sz="6400" dirty="0">
                <a:solidFill>
                  <a:srgbClr val="004065"/>
                </a:solidFill>
              </a:rPr>
              <a:t>Martti (n.d.). </a:t>
            </a:r>
            <a:r>
              <a:rPr lang="en-US" sz="6400" i="1" dirty="0">
                <a:solidFill>
                  <a:srgbClr val="004065"/>
                </a:solidFill>
              </a:rPr>
              <a:t>Home. </a:t>
            </a:r>
            <a:r>
              <a:rPr lang="en-US" sz="6400" dirty="0">
                <a:solidFill>
                  <a:srgbClr val="004065"/>
                </a:solidFill>
              </a:rPr>
              <a:t>Retrieved from https://www.martti.us/</a:t>
            </a:r>
          </a:p>
          <a:p>
            <a:pPr marL="0" indent="0" defTabSz="457200">
              <a:buNone/>
            </a:pPr>
            <a:r>
              <a:rPr lang="en-US" sz="6400" dirty="0">
                <a:solidFill>
                  <a:srgbClr val="004065"/>
                </a:solidFill>
              </a:rPr>
              <a:t>National Patient Safety Foundation. (2016). </a:t>
            </a:r>
            <a:r>
              <a:rPr lang="en-US" sz="6400" i="1" dirty="0">
                <a:solidFill>
                  <a:srgbClr val="004065"/>
                </a:solidFill>
              </a:rPr>
              <a:t>Words to watch</a:t>
            </a:r>
            <a:r>
              <a:rPr lang="en-US" sz="6400" dirty="0">
                <a:solidFill>
                  <a:srgbClr val="004065"/>
                </a:solidFill>
              </a:rPr>
              <a:t>. Retrieved from 	https://c.ymcdn.com/sites/npsf.site-ym.com/resource/resmgr/AskMe3/Words-to-	Watch_dwnld.pdf</a:t>
            </a:r>
          </a:p>
          <a:p>
            <a:pPr marL="0" indent="0" defTabSz="457200">
              <a:buNone/>
            </a:pPr>
            <a:r>
              <a:rPr lang="en-US" sz="6400" dirty="0">
                <a:solidFill>
                  <a:srgbClr val="004065"/>
                </a:solidFill>
              </a:rPr>
              <a:t>National Patient Safety Foundation. (n.d.). </a:t>
            </a:r>
            <a:r>
              <a:rPr lang="en-US" sz="6400" i="1" dirty="0">
                <a:solidFill>
                  <a:srgbClr val="004065"/>
                </a:solidFill>
              </a:rPr>
              <a:t>Ask Me 3: Good questions for your health</a:t>
            </a:r>
            <a:r>
              <a:rPr lang="en-US" sz="6400" dirty="0">
                <a:solidFill>
                  <a:srgbClr val="004065"/>
                </a:solidFill>
              </a:rPr>
              <a:t>. 	Retrieved from https://npsf.site-ym.com/default.asp?page=askme3</a:t>
            </a:r>
          </a:p>
          <a:p>
            <a:pPr marL="0" indent="0" defTabSz="457200">
              <a:buNone/>
            </a:pPr>
            <a:r>
              <a:rPr lang="en-US" sz="6400" dirty="0">
                <a:solidFill>
                  <a:srgbClr val="004065"/>
                </a:solidFill>
              </a:rPr>
              <a:t>Nielsen-Bohlman, L., Panzer, A.M., Kindig, D,A. (Eds.). (2004). </a:t>
            </a:r>
            <a:r>
              <a:rPr lang="en-US" sz="6400" i="1" dirty="0">
                <a:solidFill>
                  <a:srgbClr val="004065"/>
                </a:solidFill>
              </a:rPr>
              <a:t>Health Literacy: A 	Prescription to End Confusion. Committee on Health Literacy</a:t>
            </a:r>
            <a:r>
              <a:rPr lang="en-US" sz="6400" dirty="0">
                <a:solidFill>
                  <a:srgbClr val="004065"/>
                </a:solidFill>
              </a:rPr>
              <a:t>. Board on 	Neuroscience and Behavioral Health, Institute of Medicine of The National 	Academies. Washington, DC; The National Academies Press.</a:t>
            </a:r>
          </a:p>
          <a:p>
            <a:pPr marL="0" indent="0" defTabSz="457200">
              <a:buNone/>
            </a:pPr>
            <a:r>
              <a:rPr lang="en-US" sz="6400" dirty="0">
                <a:solidFill>
                  <a:srgbClr val="004065"/>
                </a:solidFill>
              </a:rPr>
              <a:t>Office of Minority Health, U.S. Department of Health and Human Services. (2016). </a:t>
            </a:r>
            <a:r>
              <a:rPr lang="en-US" sz="6400" i="1" dirty="0">
                <a:solidFill>
                  <a:srgbClr val="004065"/>
                </a:solidFill>
              </a:rPr>
              <a:t>The	 national CLAS standards.</a:t>
            </a:r>
            <a:r>
              <a:rPr lang="en-US" sz="6400" dirty="0">
                <a:solidFill>
                  <a:srgbClr val="004065"/>
                </a:solidFill>
              </a:rPr>
              <a:t> Retrieved from  	https://minorityhealth.hhs.gov/omh/browse.aspx?lvl=2&amp;lvlid=53</a:t>
            </a:r>
          </a:p>
          <a:p>
            <a:pPr marL="0" indent="0" defTabSz="457200">
              <a:buNone/>
            </a:pPr>
            <a:endParaRPr lang="en-US" sz="4900" dirty="0">
              <a:solidFill>
                <a:srgbClr val="004065"/>
              </a:solidFill>
            </a:endParaRPr>
          </a:p>
          <a:p>
            <a:pPr marL="0" indent="0">
              <a:buNone/>
            </a:pPr>
            <a:endParaRPr lang="en-US" sz="4900" dirty="0"/>
          </a:p>
          <a:p>
            <a:endParaRPr lang="en-US" sz="4900" dirty="0"/>
          </a:p>
        </p:txBody>
      </p:sp>
    </p:spTree>
    <p:extLst>
      <p:ext uri="{BB962C8B-B14F-4D97-AF65-F5344CB8AC3E}">
        <p14:creationId xmlns:p14="http://schemas.microsoft.com/office/powerpoint/2010/main" val="138701742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600200"/>
            <a:ext cx="8229600" cy="4038599"/>
          </a:xfrm>
        </p:spPr>
        <p:txBody>
          <a:bodyPr>
            <a:normAutofit fontScale="25000" lnSpcReduction="20000"/>
          </a:bodyPr>
          <a:lstStyle/>
          <a:p>
            <a:pPr marL="463550" indent="-463550" defTabSz="457200">
              <a:buNone/>
            </a:pPr>
            <a:r>
              <a:rPr lang="en-US" sz="6400" dirty="0">
                <a:solidFill>
                  <a:srgbClr val="004065"/>
                </a:solidFill>
              </a:rPr>
              <a:t>Price-Wise, G. (2008). Language, Culture, And Medical Tragedy: The Case Of Willie Ramirez. </a:t>
            </a:r>
            <a:r>
              <a:rPr lang="en-US" sz="6400" i="1" dirty="0">
                <a:solidFill>
                  <a:srgbClr val="004065"/>
                </a:solidFill>
              </a:rPr>
              <a:t>Health Affairs Blog. </a:t>
            </a:r>
            <a:r>
              <a:rPr lang="en-US" sz="6400" dirty="0">
                <a:solidFill>
                  <a:srgbClr val="004065"/>
                </a:solidFill>
              </a:rPr>
              <a:t>Retrieved from </a:t>
            </a:r>
            <a:r>
              <a:rPr lang="en-US" sz="6400" dirty="0">
                <a:solidFill>
                  <a:srgbClr val="004065"/>
                </a:solidFill>
                <a:hlinkClick r:id="rId3"/>
              </a:rPr>
              <a:t>http://healthaffairs.org/blog/2008/11/19/language-culture-and-medical-tragedy-the-case-of-willie-ramirez/</a:t>
            </a:r>
            <a:r>
              <a:rPr lang="en-US" sz="6400" dirty="0">
                <a:solidFill>
                  <a:srgbClr val="004065"/>
                </a:solidFill>
              </a:rPr>
              <a:t> </a:t>
            </a:r>
          </a:p>
          <a:p>
            <a:pPr marL="463550" indent="-463550" defTabSz="457200">
              <a:buNone/>
            </a:pPr>
            <a:r>
              <a:rPr lang="en-US" sz="6400" dirty="0">
                <a:solidFill>
                  <a:srgbClr val="004065"/>
                </a:solidFill>
              </a:rPr>
              <a:t>Rudd, R.E., McCray, A.T., &amp; Nutbeam, D. (2012). Health literacy and definition of terms. In D. Begoray, D. Gillis, &amp; G. Rowlands (Eds.), (pp. 13-32). </a:t>
            </a:r>
            <a:r>
              <a:rPr lang="en-US" sz="6400" i="1" dirty="0">
                <a:solidFill>
                  <a:srgbClr val="004065"/>
                </a:solidFill>
              </a:rPr>
              <a:t>Health Literacy in Context. </a:t>
            </a:r>
            <a:r>
              <a:rPr lang="en-US" sz="6400" dirty="0">
                <a:solidFill>
                  <a:srgbClr val="004065"/>
                </a:solidFill>
              </a:rPr>
              <a:t>New York: Nova Science Publishers, Inc.</a:t>
            </a:r>
          </a:p>
          <a:p>
            <a:pPr marL="463550" indent="-463550" defTabSz="457200">
              <a:buNone/>
            </a:pPr>
            <a:r>
              <a:rPr lang="en-US" sz="6400" dirty="0">
                <a:solidFill>
                  <a:srgbClr val="004065"/>
                </a:solidFill>
              </a:rPr>
              <a:t>Ryan, C. (2013). Language use in the United States, 2011: American Community Survey reports. United States Census Bureau. Retrieved from https://www.census.gov/prod/2013pubs/acs-22.pdf</a:t>
            </a:r>
          </a:p>
          <a:p>
            <a:pPr marL="463550" indent="-463550" defTabSz="457200">
              <a:buNone/>
            </a:pPr>
            <a:r>
              <a:rPr lang="en-US" sz="6400" dirty="0">
                <a:solidFill>
                  <a:srgbClr val="004065"/>
                </a:solidFill>
              </a:rPr>
              <a:t>Schwartzberg, J.G., Cowett, A., VanGeest, J., &amp; Wolf, M.S. (2007). Communication techniques for patients with low health literacy: A survey of physicians, nurses, and pharmacists. </a:t>
            </a:r>
            <a:r>
              <a:rPr lang="en-US" sz="6400" i="1" dirty="0">
                <a:solidFill>
                  <a:srgbClr val="004065"/>
                </a:solidFill>
              </a:rPr>
              <a:t>American Journal of Health Behavior, 31</a:t>
            </a:r>
            <a:r>
              <a:rPr lang="en-US" sz="6400" dirty="0">
                <a:solidFill>
                  <a:srgbClr val="004065"/>
                </a:solidFill>
              </a:rPr>
              <a:t>(Suppl 1), S96-104. </a:t>
            </a:r>
          </a:p>
          <a:p>
            <a:pPr marL="463550" indent="-463550" defTabSz="457200">
              <a:buNone/>
            </a:pPr>
            <a:r>
              <a:rPr lang="en-US" sz="6400" dirty="0">
                <a:solidFill>
                  <a:srgbClr val="004065"/>
                </a:solidFill>
              </a:rPr>
              <a:t>The Joint Commission. (2009). </a:t>
            </a:r>
            <a:r>
              <a:rPr lang="en-US" sz="6400" i="1" dirty="0">
                <a:solidFill>
                  <a:srgbClr val="004065"/>
                </a:solidFill>
              </a:rPr>
              <a:t>The Joint Commission 2009 requirements related to the provision of culturally competent resident-centered care, Long Term Care Accreditation Program (LTC)</a:t>
            </a:r>
            <a:r>
              <a:rPr lang="en-US" sz="6400" dirty="0">
                <a:solidFill>
                  <a:srgbClr val="004065"/>
                </a:solidFill>
              </a:rPr>
              <a:t>. Retrieved from http://www.jointcommission.org/assets/1/6/2009_CLASRelatedStandardsLTC.pdf</a:t>
            </a:r>
          </a:p>
          <a:p>
            <a:pPr marL="463550" indent="-463550" defTabSz="457200">
              <a:buNone/>
            </a:pPr>
            <a:r>
              <a:rPr lang="en-US" sz="6400" dirty="0">
                <a:solidFill>
                  <a:srgbClr val="004065"/>
                </a:solidFill>
              </a:rPr>
              <a:t>University of Michigan Taubman Health Sciences Library. (2015). </a:t>
            </a:r>
            <a:r>
              <a:rPr lang="en-US" sz="6400" i="1" dirty="0">
                <a:solidFill>
                  <a:srgbClr val="004065"/>
                </a:solidFill>
              </a:rPr>
              <a:t>Plain language medical dictionary. </a:t>
            </a:r>
            <a:r>
              <a:rPr lang="en-US" sz="6400" dirty="0">
                <a:solidFill>
                  <a:srgbClr val="004065"/>
                </a:solidFill>
              </a:rPr>
              <a:t>Retrieved from https://www.lib.umich.edu/plain-language-dictionary</a:t>
            </a:r>
          </a:p>
          <a:p>
            <a:pPr marL="463550" indent="-463550" defTabSz="457200">
              <a:buNone/>
            </a:pPr>
            <a:r>
              <a:rPr lang="en-US" sz="6400" dirty="0">
                <a:solidFill>
                  <a:srgbClr val="004065"/>
                </a:solidFill>
              </a:rPr>
              <a:t>U.S. Department of Health and Human Services. (n.d.) </a:t>
            </a:r>
            <a:r>
              <a:rPr lang="en-US" sz="6400" i="1" dirty="0">
                <a:solidFill>
                  <a:srgbClr val="004065"/>
                </a:solidFill>
              </a:rPr>
              <a:t>Quick guide to health literacy. </a:t>
            </a:r>
            <a:r>
              <a:rPr lang="en-US" sz="6400" dirty="0">
                <a:solidFill>
                  <a:srgbClr val="004065"/>
                </a:solidFill>
              </a:rPr>
              <a:t>Retrieved from https://health.gov/communication/literacy/quickguide/factsbasic.htm</a:t>
            </a:r>
          </a:p>
          <a:p>
            <a:endParaRPr lang="en-US" dirty="0"/>
          </a:p>
        </p:txBody>
      </p:sp>
    </p:spTree>
    <p:extLst>
      <p:ext uri="{BB962C8B-B14F-4D97-AF65-F5344CB8AC3E}">
        <p14:creationId xmlns:p14="http://schemas.microsoft.com/office/powerpoint/2010/main" val="6879653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4.2: </a:t>
            </a:r>
            <a:r>
              <a:rPr lang="en-US" altLang="en-US" dirty="0">
                <a:solidFill>
                  <a:schemeClr val="bg1"/>
                </a:solidFill>
              </a:rPr>
              <a:t>Patient Self-Advocacy</a:t>
            </a: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92192548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762001"/>
            <a:ext cx="8305800" cy="1143000"/>
          </a:xfrm>
        </p:spPr>
        <p:txBody>
          <a:bodyPr/>
          <a:lstStyle/>
          <a:p>
            <a:r>
              <a:rPr lang="en-US" dirty="0">
                <a:solidFill>
                  <a:srgbClr val="004065"/>
                </a:solidFill>
              </a:rPr>
              <a:t>Acknowledgments</a:t>
            </a:r>
          </a:p>
        </p:txBody>
      </p:sp>
      <p:sp>
        <p:nvSpPr>
          <p:cNvPr id="5" name="Content Placeholder 4"/>
          <p:cNvSpPr>
            <a:spLocks noGrp="1"/>
          </p:cNvSpPr>
          <p:nvPr>
            <p:ph idx="1"/>
          </p:nvPr>
        </p:nvSpPr>
        <p:spPr>
          <a:xfrm>
            <a:off x="457200" y="1905001"/>
            <a:ext cx="8229600" cy="4190999"/>
          </a:xfrm>
        </p:spPr>
        <p:txBody>
          <a:bodyPr>
            <a:normAutofit fontScale="62500" lnSpcReduction="20000"/>
          </a:bodyPr>
          <a:lstStyle/>
          <a:p>
            <a:pPr marL="0" indent="0">
              <a:buNone/>
            </a:pPr>
            <a:r>
              <a:rPr lang="en-US" sz="3600"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sz="3600" i="1" dirty="0">
                <a:solidFill>
                  <a:srgbClr val="1C4E67"/>
                </a:solidFill>
              </a:rPr>
              <a:t> </a:t>
            </a:r>
          </a:p>
          <a:p>
            <a:pPr marL="0" indent="0">
              <a:buNone/>
            </a:pPr>
            <a:endParaRPr lang="en-US" sz="3600" dirty="0">
              <a:solidFill>
                <a:srgbClr val="1C4E67"/>
              </a:solidFill>
            </a:endParaRPr>
          </a:p>
          <a:p>
            <a:pPr marL="0" indent="0">
              <a:buNone/>
            </a:pPr>
            <a:r>
              <a:rPr lang="en-US" sz="3600" dirty="0">
                <a:solidFill>
                  <a:srgbClr val="1C4E67"/>
                </a:solidFill>
              </a:rPr>
              <a:t>Special thanks to:</a:t>
            </a:r>
          </a:p>
          <a:p>
            <a:pPr marL="0" indent="0">
              <a:buNone/>
            </a:pPr>
            <a:r>
              <a:rPr lang="en-US" sz="3600" b="1" dirty="0" err="1">
                <a:solidFill>
                  <a:srgbClr val="1C4E67"/>
                </a:solidFill>
              </a:rPr>
              <a:t>Tawara</a:t>
            </a:r>
            <a:r>
              <a:rPr lang="en-US" sz="3600" b="1" dirty="0">
                <a:solidFill>
                  <a:srgbClr val="1C4E67"/>
                </a:solidFill>
              </a:rPr>
              <a:t> Goode, MA</a:t>
            </a:r>
            <a:r>
              <a:rPr lang="en-US" sz="3600" dirty="0">
                <a:solidFill>
                  <a:srgbClr val="1C4E67"/>
                </a:solidFill>
              </a:rPr>
              <a:t>,</a:t>
            </a:r>
            <a:r>
              <a:rPr lang="en-US" sz="3600" b="1" dirty="0">
                <a:solidFill>
                  <a:srgbClr val="1C4E67"/>
                </a:solidFill>
              </a:rPr>
              <a:t> </a:t>
            </a:r>
            <a:r>
              <a:rPr lang="en-US" sz="3600" dirty="0">
                <a:solidFill>
                  <a:srgbClr val="1C4E67"/>
                </a:solidFill>
              </a:rPr>
              <a:t>National Center for Cultural Competence at Georgetown University</a:t>
            </a:r>
          </a:p>
          <a:p>
            <a:pPr marL="0" indent="0">
              <a:buNone/>
            </a:pPr>
            <a:r>
              <a:rPr lang="en-US" sz="3600" b="1" dirty="0">
                <a:solidFill>
                  <a:srgbClr val="1C4E67"/>
                </a:solidFill>
              </a:rPr>
              <a:t>Lori Wilson, MD</a:t>
            </a:r>
            <a:r>
              <a:rPr lang="en-US" sz="3600" dirty="0">
                <a:solidFill>
                  <a:srgbClr val="1C4E67"/>
                </a:solidFill>
              </a:rPr>
              <a:t>, Howard University College of Medicine</a:t>
            </a:r>
          </a:p>
          <a:p>
            <a:pPr marL="0" indent="0">
              <a:buNone/>
            </a:pPr>
            <a:r>
              <a:rPr lang="en-US" sz="3600" b="1" dirty="0">
                <a:solidFill>
                  <a:srgbClr val="1C4E67"/>
                </a:solidFill>
              </a:rPr>
              <a:t>Rhonda Smith, MBA</a:t>
            </a:r>
            <a:r>
              <a:rPr lang="en-US" sz="3600" dirty="0">
                <a:solidFill>
                  <a:srgbClr val="1C4E67"/>
                </a:solidFill>
              </a:rPr>
              <a:t>, Breast Cancer Partner</a:t>
            </a:r>
          </a:p>
          <a:p>
            <a:pPr marL="0" indent="0">
              <a:buNone/>
            </a:pPr>
            <a:r>
              <a:rPr lang="en-US" sz="3600" b="1" dirty="0">
                <a:solidFill>
                  <a:srgbClr val="1C4E67"/>
                </a:solidFill>
              </a:rPr>
              <a:t>Teresa Hagan, PhD, RN</a:t>
            </a:r>
            <a:r>
              <a:rPr lang="en-US" sz="3600" dirty="0">
                <a:solidFill>
                  <a:srgbClr val="1C4E67"/>
                </a:solidFill>
              </a:rPr>
              <a:t>, University of Pittsburgh School of Nursing</a:t>
            </a:r>
            <a:endParaRPr lang="en-US" sz="3600" b="1" dirty="0">
              <a:solidFill>
                <a:srgbClr val="1C4E67"/>
              </a:solidFill>
            </a:endParaRPr>
          </a:p>
          <a:p>
            <a:pPr marL="0" indent="0">
              <a:buNone/>
            </a:pPr>
            <a:endParaRPr lang="en-US" dirty="0">
              <a:solidFill>
                <a:srgbClr val="1C4E67"/>
              </a:solidFill>
            </a:endParaRPr>
          </a:p>
        </p:txBody>
      </p:sp>
    </p:spTree>
    <p:extLst>
      <p:ext uri="{BB962C8B-B14F-4D97-AF65-F5344CB8AC3E}">
        <p14:creationId xmlns:p14="http://schemas.microsoft.com/office/powerpoint/2010/main" val="337960609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Learning Objectives</a:t>
            </a:r>
          </a:p>
        </p:txBody>
      </p:sp>
      <p:sp>
        <p:nvSpPr>
          <p:cNvPr id="3" name="Content Placeholder 2"/>
          <p:cNvSpPr>
            <a:spLocks noGrp="1"/>
          </p:cNvSpPr>
          <p:nvPr>
            <p:ph idx="1"/>
          </p:nvPr>
        </p:nvSpPr>
        <p:spPr>
          <a:xfrm>
            <a:off x="470095" y="1908518"/>
            <a:ext cx="8229600" cy="4114799"/>
          </a:xfrm>
        </p:spPr>
        <p:txBody>
          <a:bodyPr>
            <a:normAutofit/>
          </a:bodyPr>
          <a:lstStyle/>
          <a:p>
            <a:pPr lvl="0">
              <a:spcAft>
                <a:spcPts val="600"/>
              </a:spcAft>
            </a:pPr>
            <a:r>
              <a:rPr lang="en-US" sz="3000" dirty="0">
                <a:solidFill>
                  <a:srgbClr val="004065"/>
                </a:solidFill>
              </a:rPr>
              <a:t>Define patient self-advocacy </a:t>
            </a:r>
          </a:p>
          <a:p>
            <a:pPr lvl="0">
              <a:spcAft>
                <a:spcPts val="600"/>
              </a:spcAft>
            </a:pPr>
            <a:r>
              <a:rPr lang="en-US" sz="3000" dirty="0">
                <a:solidFill>
                  <a:srgbClr val="004065"/>
                </a:solidFill>
              </a:rPr>
              <a:t>Identify strategies to counsel and educate patients and their loved ones to engage in self-advocacy across the cancer care continuum</a:t>
            </a:r>
          </a:p>
          <a:p>
            <a:endParaRPr lang="en-US" sz="2800" dirty="0"/>
          </a:p>
        </p:txBody>
      </p:sp>
    </p:spTree>
    <p:extLst>
      <p:ext uri="{BB962C8B-B14F-4D97-AF65-F5344CB8AC3E}">
        <p14:creationId xmlns:p14="http://schemas.microsoft.com/office/powerpoint/2010/main" val="401242650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4065"/>
                </a:solidFill>
              </a:rPr>
              <a:t>Recap</a:t>
            </a:r>
          </a:p>
        </p:txBody>
      </p:sp>
      <p:sp>
        <p:nvSpPr>
          <p:cNvPr id="3" name="Rounded Rectangle 2"/>
          <p:cNvSpPr/>
          <p:nvPr/>
        </p:nvSpPr>
        <p:spPr>
          <a:xfrm>
            <a:off x="3048000" y="2057400"/>
            <a:ext cx="3352800" cy="20574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Patient engagement</a:t>
            </a:r>
          </a:p>
          <a:p>
            <a:pPr marL="736600" indent="-273050">
              <a:buFont typeface="Arial" panose="020B0604020202020204" pitchFamily="34" charset="0"/>
              <a:buChar char="•"/>
            </a:pPr>
            <a:r>
              <a:rPr lang="en-US" b="1" dirty="0"/>
              <a:t>Research</a:t>
            </a:r>
          </a:p>
          <a:p>
            <a:pPr marL="736600" indent="-273050">
              <a:buFont typeface="Arial" panose="020B0604020202020204" pitchFamily="34" charset="0"/>
              <a:buChar char="•"/>
            </a:pPr>
            <a:r>
              <a:rPr lang="en-US" b="1" dirty="0"/>
              <a:t>Clinical care</a:t>
            </a:r>
          </a:p>
        </p:txBody>
      </p:sp>
      <p:sp>
        <p:nvSpPr>
          <p:cNvPr id="5" name="Bent-Up Arrow 4"/>
          <p:cNvSpPr/>
          <p:nvPr/>
        </p:nvSpPr>
        <p:spPr>
          <a:xfrm>
            <a:off x="3048000" y="4267200"/>
            <a:ext cx="1600200" cy="990600"/>
          </a:xfrm>
          <a:prstGeom prst="bentUpArrow">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Up Arrow 6"/>
          <p:cNvSpPr/>
          <p:nvPr/>
        </p:nvSpPr>
        <p:spPr>
          <a:xfrm flipH="1">
            <a:off x="4876800" y="4267199"/>
            <a:ext cx="1524000" cy="990601"/>
          </a:xfrm>
          <a:prstGeom prst="bentUpArrow">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9600" y="4495800"/>
            <a:ext cx="2209800" cy="12192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Patient self-advocacy</a:t>
            </a:r>
          </a:p>
        </p:txBody>
      </p:sp>
      <p:sp>
        <p:nvSpPr>
          <p:cNvPr id="9" name="Rounded Rectangle 8"/>
          <p:cNvSpPr/>
          <p:nvPr/>
        </p:nvSpPr>
        <p:spPr>
          <a:xfrm>
            <a:off x="6629400" y="4495800"/>
            <a:ext cx="2209800" cy="12192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Health literacy </a:t>
            </a:r>
            <a:br>
              <a:rPr lang="en-US" dirty="0"/>
            </a:br>
            <a:r>
              <a:rPr lang="en-US" dirty="0"/>
              <a:t>&amp; Language constraints</a:t>
            </a:r>
          </a:p>
        </p:txBody>
      </p:sp>
      <p:sp>
        <p:nvSpPr>
          <p:cNvPr id="10" name="Plus 9"/>
          <p:cNvSpPr/>
          <p:nvPr/>
        </p:nvSpPr>
        <p:spPr>
          <a:xfrm>
            <a:off x="3505200" y="4381499"/>
            <a:ext cx="381000" cy="381000"/>
          </a:xfrm>
          <a:prstGeom prst="mathPlus">
            <a:avLst/>
          </a:prstGeom>
          <a:solidFill>
            <a:srgbClr val="FFEEB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6324600"/>
            <a:ext cx="3886200" cy="400110"/>
          </a:xfrm>
          <a:prstGeom prst="rect">
            <a:avLst/>
          </a:prstGeom>
          <a:noFill/>
        </p:spPr>
        <p:txBody>
          <a:bodyPr wrap="square" rtlCol="0">
            <a:spAutoFit/>
          </a:bodyPr>
          <a:lstStyle/>
          <a:p>
            <a:r>
              <a:rPr lang="en-US" sz="1000" i="1" dirty="0" err="1">
                <a:solidFill>
                  <a:schemeClr val="bg1">
                    <a:lumMod val="50000"/>
                  </a:schemeClr>
                </a:solidFill>
              </a:rPr>
              <a:t>Goodley</a:t>
            </a:r>
            <a:r>
              <a:rPr lang="en-US" sz="1000" i="1" dirty="0">
                <a:solidFill>
                  <a:schemeClr val="bg1">
                    <a:lumMod val="50000"/>
                  </a:schemeClr>
                </a:solidFill>
              </a:rPr>
              <a:t>, 2000; 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a:t>
            </a:r>
          </a:p>
        </p:txBody>
      </p:sp>
      <p:sp>
        <p:nvSpPr>
          <p:cNvPr id="13" name="Plus 12"/>
          <p:cNvSpPr/>
          <p:nvPr/>
        </p:nvSpPr>
        <p:spPr>
          <a:xfrm>
            <a:off x="5486400" y="4419600"/>
            <a:ext cx="381000" cy="381000"/>
          </a:xfrm>
          <a:prstGeom prst="mathPlus">
            <a:avLst/>
          </a:prstGeom>
          <a:solidFill>
            <a:srgbClr val="FFEEB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40115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762000"/>
            <a:ext cx="8229600" cy="685800"/>
          </a:xfrm>
        </p:spPr>
        <p:txBody>
          <a:bodyPr>
            <a:noAutofit/>
          </a:bodyPr>
          <a:lstStyle/>
          <a:p>
            <a:pPr algn="l"/>
            <a:r>
              <a:rPr lang="en-US" sz="4000" dirty="0">
                <a:solidFill>
                  <a:srgbClr val="004065"/>
                </a:solidFill>
              </a:rPr>
              <a:t>What is Patient Self-Advocacy?</a:t>
            </a:r>
          </a:p>
        </p:txBody>
      </p:sp>
      <p:sp>
        <p:nvSpPr>
          <p:cNvPr id="9" name="Content Placeholder 2"/>
          <p:cNvSpPr>
            <a:spLocks noGrp="1"/>
          </p:cNvSpPr>
          <p:nvPr>
            <p:ph idx="1"/>
          </p:nvPr>
        </p:nvSpPr>
        <p:spPr>
          <a:xfrm>
            <a:off x="2133600" y="1664677"/>
            <a:ext cx="6592137" cy="4624137"/>
          </a:xfrm>
        </p:spPr>
        <p:txBody>
          <a:bodyPr>
            <a:normAutofit/>
          </a:bodyPr>
          <a:lstStyle/>
          <a:p>
            <a:pPr marL="914400" indent="-450850"/>
            <a:r>
              <a:rPr lang="en-US" sz="3200" dirty="0">
                <a:solidFill>
                  <a:srgbClr val="004065"/>
                </a:solidFill>
              </a:rPr>
              <a:t>Make informed decisions</a:t>
            </a:r>
          </a:p>
          <a:p>
            <a:pPr marL="914400" indent="-450850"/>
            <a:endParaRPr lang="en-US" sz="3200" dirty="0">
              <a:solidFill>
                <a:srgbClr val="004065"/>
              </a:solidFill>
            </a:endParaRPr>
          </a:p>
          <a:p>
            <a:pPr marL="914400" indent="-450850"/>
            <a:r>
              <a:rPr lang="en-US" sz="3200" dirty="0">
                <a:solidFill>
                  <a:srgbClr val="004065"/>
                </a:solidFill>
              </a:rPr>
              <a:t>Find strength through connections </a:t>
            </a:r>
          </a:p>
          <a:p>
            <a:pPr marL="463550" indent="0">
              <a:buNone/>
            </a:pPr>
            <a:endParaRPr lang="en-US" sz="3200" dirty="0">
              <a:solidFill>
                <a:srgbClr val="004065"/>
              </a:solidFill>
            </a:endParaRPr>
          </a:p>
          <a:p>
            <a:pPr marL="914400" indent="-450850"/>
            <a:r>
              <a:rPr lang="en-US" sz="3200" dirty="0">
                <a:solidFill>
                  <a:srgbClr val="004065"/>
                </a:solidFill>
              </a:rPr>
              <a:t>Communicate with the cancer care team</a:t>
            </a:r>
          </a:p>
        </p:txBody>
      </p:sp>
      <p:sp>
        <p:nvSpPr>
          <p:cNvPr id="7" name="TextBox 6"/>
          <p:cNvSpPr txBox="1"/>
          <p:nvPr/>
        </p:nvSpPr>
        <p:spPr>
          <a:xfrm>
            <a:off x="381000" y="6324600"/>
            <a:ext cx="3886200" cy="400110"/>
          </a:xfrm>
          <a:prstGeom prst="rect">
            <a:avLst/>
          </a:prstGeom>
          <a:noFill/>
        </p:spPr>
        <p:txBody>
          <a:bodyPr wrap="square" rtlCol="0">
            <a:spAutoFit/>
          </a:bodyPr>
          <a:lstStyle/>
          <a:p>
            <a:r>
              <a:rPr lang="en-US" sz="1000" i="1" dirty="0" err="1">
                <a:solidFill>
                  <a:schemeClr val="bg1">
                    <a:lumMod val="50000"/>
                  </a:schemeClr>
                </a:solidFill>
              </a:rPr>
              <a:t>Goodley</a:t>
            </a:r>
            <a:r>
              <a:rPr lang="en-US" sz="1000" i="1" dirty="0">
                <a:solidFill>
                  <a:schemeClr val="bg1">
                    <a:lumMod val="50000"/>
                  </a:schemeClr>
                </a:solidFill>
              </a:rPr>
              <a:t>, 2000; 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333" t="13333" r="67500"/>
          <a:stretch/>
        </p:blipFill>
        <p:spPr>
          <a:xfrm>
            <a:off x="500882" y="1488610"/>
            <a:ext cx="1619320" cy="4355412"/>
          </a:xfrm>
          <a:prstGeom prst="rect">
            <a:avLst/>
          </a:prstGeom>
        </p:spPr>
      </p:pic>
    </p:spTree>
    <p:extLst>
      <p:ext uri="{BB962C8B-B14F-4D97-AF65-F5344CB8AC3E}">
        <p14:creationId xmlns:p14="http://schemas.microsoft.com/office/powerpoint/2010/main" val="136417234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9167" r="19167"/>
          <a:stretch/>
        </p:blipFill>
        <p:spPr>
          <a:xfrm>
            <a:off x="1524000" y="2397091"/>
            <a:ext cx="3283078" cy="3435778"/>
          </a:xfrm>
          <a:prstGeom prst="rect">
            <a:avLst/>
          </a:prstGeom>
        </p:spPr>
      </p:pic>
      <p:sp>
        <p:nvSpPr>
          <p:cNvPr id="2" name="Title 1"/>
          <p:cNvSpPr>
            <a:spLocks noGrp="1"/>
          </p:cNvSpPr>
          <p:nvPr>
            <p:ph type="title"/>
          </p:nvPr>
        </p:nvSpPr>
        <p:spPr>
          <a:xfrm>
            <a:off x="409074" y="685802"/>
            <a:ext cx="8277726" cy="769609"/>
          </a:xfrm>
        </p:spPr>
        <p:txBody>
          <a:bodyPr>
            <a:normAutofit fontScale="90000"/>
          </a:bodyPr>
          <a:lstStyle/>
          <a:p>
            <a:pPr algn="l"/>
            <a:r>
              <a:rPr lang="en-US" sz="3000" dirty="0">
                <a:solidFill>
                  <a:srgbClr val="004065"/>
                </a:solidFill>
              </a:rPr>
              <a:t>Self-Advocacy’s Role in Shared Decision-Making</a:t>
            </a:r>
          </a:p>
        </p:txBody>
      </p:sp>
      <p:sp>
        <p:nvSpPr>
          <p:cNvPr id="19" name="TextBox 18"/>
          <p:cNvSpPr txBox="1"/>
          <p:nvPr/>
        </p:nvSpPr>
        <p:spPr>
          <a:xfrm>
            <a:off x="304800" y="3342948"/>
            <a:ext cx="1467559" cy="400110"/>
          </a:xfrm>
          <a:prstGeom prst="rect">
            <a:avLst/>
          </a:prstGeom>
          <a:noFill/>
        </p:spPr>
        <p:txBody>
          <a:bodyPr wrap="square" rtlCol="0">
            <a:spAutoFit/>
          </a:bodyPr>
          <a:lstStyle/>
          <a:p>
            <a:r>
              <a:rPr lang="en-US" sz="2000" dirty="0">
                <a:solidFill>
                  <a:srgbClr val="004065"/>
                </a:solidFill>
              </a:rPr>
              <a:t>Resources</a:t>
            </a:r>
          </a:p>
        </p:txBody>
      </p:sp>
      <p:sp>
        <p:nvSpPr>
          <p:cNvPr id="21" name="Flowchart: Terminator 20"/>
          <p:cNvSpPr/>
          <p:nvPr/>
        </p:nvSpPr>
        <p:spPr>
          <a:xfrm>
            <a:off x="381000" y="4884979"/>
            <a:ext cx="1270426" cy="400110"/>
          </a:xfrm>
          <a:prstGeom prst="flowChartTerminator">
            <a:avLst/>
          </a:prstGeom>
          <a:noFill/>
          <a:ln w="38100">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Terminator 21"/>
          <p:cNvSpPr/>
          <p:nvPr/>
        </p:nvSpPr>
        <p:spPr>
          <a:xfrm>
            <a:off x="2860669" y="2009776"/>
            <a:ext cx="831838" cy="400050"/>
          </a:xfrm>
          <a:prstGeom prst="flowChartTerminator">
            <a:avLst/>
          </a:prstGeom>
          <a:noFill/>
          <a:ln w="381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Diagram 8"/>
          <p:cNvGraphicFramePr/>
          <p:nvPr/>
        </p:nvGraphicFramePr>
        <p:xfrm>
          <a:off x="5374350" y="2209801"/>
          <a:ext cx="3312450" cy="3428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Flowchart: Terminator 22"/>
          <p:cNvSpPr/>
          <p:nvPr/>
        </p:nvSpPr>
        <p:spPr>
          <a:xfrm>
            <a:off x="304800" y="3352800"/>
            <a:ext cx="1371601" cy="390258"/>
          </a:xfrm>
          <a:prstGeom prst="flowChartTerminator">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887735" y="2020507"/>
            <a:ext cx="908038" cy="400110"/>
          </a:xfrm>
          <a:prstGeom prst="rect">
            <a:avLst/>
          </a:prstGeom>
          <a:noFill/>
        </p:spPr>
        <p:txBody>
          <a:bodyPr wrap="square" rtlCol="0">
            <a:spAutoFit/>
          </a:bodyPr>
          <a:lstStyle/>
          <a:p>
            <a:r>
              <a:rPr lang="en-US" sz="2000" dirty="0">
                <a:solidFill>
                  <a:srgbClr val="004065"/>
                </a:solidFill>
              </a:rPr>
              <a:t>Skills</a:t>
            </a:r>
          </a:p>
        </p:txBody>
      </p:sp>
      <p:sp>
        <p:nvSpPr>
          <p:cNvPr id="25" name="TextBox 24"/>
          <p:cNvSpPr txBox="1"/>
          <p:nvPr/>
        </p:nvSpPr>
        <p:spPr>
          <a:xfrm>
            <a:off x="409074" y="4884979"/>
            <a:ext cx="1270426" cy="400110"/>
          </a:xfrm>
          <a:prstGeom prst="rect">
            <a:avLst/>
          </a:prstGeom>
          <a:noFill/>
        </p:spPr>
        <p:txBody>
          <a:bodyPr wrap="square" rtlCol="0">
            <a:spAutoFit/>
          </a:bodyPr>
          <a:lstStyle/>
          <a:p>
            <a:r>
              <a:rPr lang="en-US" sz="2000" dirty="0">
                <a:solidFill>
                  <a:srgbClr val="004065"/>
                </a:solidFill>
              </a:rPr>
              <a:t>Supports</a:t>
            </a:r>
          </a:p>
        </p:txBody>
      </p:sp>
      <p:sp>
        <p:nvSpPr>
          <p:cNvPr id="26" name="TextBox 25"/>
          <p:cNvSpPr txBox="1"/>
          <p:nvPr/>
        </p:nvSpPr>
        <p:spPr>
          <a:xfrm>
            <a:off x="2622132" y="5772090"/>
            <a:ext cx="1350893" cy="400110"/>
          </a:xfrm>
          <a:prstGeom prst="rect">
            <a:avLst/>
          </a:prstGeom>
          <a:noFill/>
        </p:spPr>
        <p:txBody>
          <a:bodyPr wrap="square" rtlCol="0">
            <a:spAutoFit/>
          </a:bodyPr>
          <a:lstStyle/>
          <a:p>
            <a:r>
              <a:rPr lang="en-US" sz="2000" dirty="0">
                <a:solidFill>
                  <a:srgbClr val="004065"/>
                </a:solidFill>
              </a:rPr>
              <a:t>Motivation</a:t>
            </a:r>
          </a:p>
        </p:txBody>
      </p:sp>
      <p:sp>
        <p:nvSpPr>
          <p:cNvPr id="27" name="Flowchart: Terminator 26"/>
          <p:cNvSpPr/>
          <p:nvPr/>
        </p:nvSpPr>
        <p:spPr>
          <a:xfrm>
            <a:off x="2580152" y="5761299"/>
            <a:ext cx="1392873" cy="423179"/>
          </a:xfrm>
          <a:prstGeom prst="flowChartTerminator">
            <a:avLst/>
          </a:prstGeom>
          <a:noFill/>
          <a:ln w="38100">
            <a:solidFill>
              <a:srgbClr val="FFE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31221" r="30066" b="46702"/>
          <a:stretch/>
        </p:blipFill>
        <p:spPr>
          <a:xfrm>
            <a:off x="2673362" y="3333690"/>
            <a:ext cx="1336987" cy="1336987"/>
          </a:xfrm>
          <a:prstGeom prst="flowChartConnector">
            <a:avLst/>
          </a:prstGeom>
        </p:spPr>
      </p:pic>
      <p:cxnSp>
        <p:nvCxnSpPr>
          <p:cNvPr id="32" name="Straight Arrow Connector 31"/>
          <p:cNvCxnSpPr/>
          <p:nvPr/>
        </p:nvCxnSpPr>
        <p:spPr>
          <a:xfrm>
            <a:off x="4716637" y="4002183"/>
            <a:ext cx="845963" cy="0"/>
          </a:xfrm>
          <a:prstGeom prst="straightConnector1">
            <a:avLst/>
          </a:prstGeom>
          <a:ln w="76200">
            <a:solidFill>
              <a:srgbClr val="004065"/>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11261" r="9910" b="-4065"/>
          <a:stretch/>
        </p:blipFill>
        <p:spPr>
          <a:xfrm>
            <a:off x="5926118" y="2514833"/>
            <a:ext cx="703282" cy="703282"/>
          </a:xfrm>
          <a:prstGeom prst="flowChartConnector">
            <a:avLst/>
          </a:prstGeom>
        </p:spPr>
      </p:pic>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l="1475" t="-5619" r="11682"/>
          <a:stretch/>
        </p:blipFill>
        <p:spPr>
          <a:xfrm>
            <a:off x="5873878" y="3581400"/>
            <a:ext cx="717259" cy="654260"/>
          </a:xfrm>
          <a:prstGeom prst="flowChartConnector">
            <a:avLst/>
          </a:prstGeom>
        </p:spPr>
      </p:pic>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l="5834" t="-7778" r="3332" b="-6666"/>
          <a:stretch/>
        </p:blipFill>
        <p:spPr>
          <a:xfrm>
            <a:off x="5843079" y="4598945"/>
            <a:ext cx="736598" cy="696051"/>
          </a:xfrm>
          <a:prstGeom prst="flowChartConnector">
            <a:avLst/>
          </a:prstGeom>
        </p:spPr>
      </p:pic>
      <p:sp>
        <p:nvSpPr>
          <p:cNvPr id="18" name="TextBox 17"/>
          <p:cNvSpPr txBox="1"/>
          <p:nvPr/>
        </p:nvSpPr>
        <p:spPr>
          <a:xfrm>
            <a:off x="381000" y="6324600"/>
            <a:ext cx="1874875" cy="246221"/>
          </a:xfrm>
          <a:prstGeom prst="rect">
            <a:avLst/>
          </a:prstGeom>
          <a:noFill/>
        </p:spPr>
        <p:txBody>
          <a:bodyPr wrap="square" rtlCol="0">
            <a:spAutoFit/>
          </a:bodyPr>
          <a:lstStyle/>
          <a:p>
            <a:r>
              <a:rPr lang="en-US" sz="1000" i="1" dirty="0">
                <a:solidFill>
                  <a:schemeClr val="bg1">
                    <a:lumMod val="50000"/>
                  </a:schemeClr>
                </a:solidFill>
              </a:rPr>
              <a:t>Hagan &amp; Donovan, 2013.</a:t>
            </a:r>
          </a:p>
        </p:txBody>
      </p:sp>
    </p:spTree>
    <p:extLst>
      <p:ext uri="{BB962C8B-B14F-4D97-AF65-F5344CB8AC3E}">
        <p14:creationId xmlns:p14="http://schemas.microsoft.com/office/powerpoint/2010/main" val="247697484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58" y="762001"/>
            <a:ext cx="8229600" cy="533399"/>
          </a:xfrm>
        </p:spPr>
        <p:txBody>
          <a:bodyPr>
            <a:noAutofit/>
          </a:bodyPr>
          <a:lstStyle/>
          <a:p>
            <a:pPr algn="l"/>
            <a:r>
              <a:rPr lang="en-US" sz="3600" dirty="0">
                <a:solidFill>
                  <a:srgbClr val="004065"/>
                </a:solidFill>
              </a:rPr>
              <a:t>What Self-Advocacy Means to Me</a:t>
            </a:r>
          </a:p>
        </p:txBody>
      </p:sp>
      <p:sp>
        <p:nvSpPr>
          <p:cNvPr id="3" name="Rectangle 2"/>
          <p:cNvSpPr/>
          <p:nvPr/>
        </p:nvSpPr>
        <p:spPr>
          <a:xfrm>
            <a:off x="437707" y="1676400"/>
            <a:ext cx="6934200" cy="830997"/>
          </a:xfrm>
          <a:prstGeom prst="rect">
            <a:avLst/>
          </a:prstGeom>
        </p:spPr>
        <p:txBody>
          <a:bodyPr wrap="square">
            <a:spAutoFit/>
          </a:bodyPr>
          <a:lstStyle/>
          <a:p>
            <a:r>
              <a:rPr lang="en-US" sz="2400" dirty="0">
                <a:solidFill>
                  <a:srgbClr val="004065"/>
                </a:solidFill>
              </a:rPr>
              <a:t>Click on each image to hear from a survivor. </a:t>
            </a:r>
          </a:p>
          <a:p>
            <a:r>
              <a:rPr lang="en-US" sz="2400" dirty="0">
                <a:solidFill>
                  <a:srgbClr val="004065"/>
                </a:solidFill>
              </a:rPr>
              <a:t>[brief audio clips]</a:t>
            </a:r>
          </a:p>
        </p:txBody>
      </p:sp>
    </p:spTree>
    <p:extLst>
      <p:ext uri="{BB962C8B-B14F-4D97-AF65-F5344CB8AC3E}">
        <p14:creationId xmlns:p14="http://schemas.microsoft.com/office/powerpoint/2010/main" val="349370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Continuing Education Credits </a:t>
            </a:r>
          </a:p>
        </p:txBody>
      </p:sp>
      <p:sp>
        <p:nvSpPr>
          <p:cNvPr id="5" name="Content Placeholder 4"/>
          <p:cNvSpPr>
            <a:spLocks noGrp="1"/>
          </p:cNvSpPr>
          <p:nvPr>
            <p:ph idx="1"/>
          </p:nvPr>
        </p:nvSpPr>
        <p:spPr/>
        <p:txBody>
          <a:bodyPr>
            <a:normAutofit fontScale="70000" lnSpcReduction="20000"/>
          </a:bodyPr>
          <a:lstStyle/>
          <a:p>
            <a:r>
              <a:rPr lang="en-US" dirty="0"/>
              <a:t>This activity has been submitted to the Oncology Nursing Society for approval to award contact hours. ONS is accredited as an approver of continuing nursing education by the American Nurses Credentialing Center’s COA. </a:t>
            </a:r>
          </a:p>
          <a:p>
            <a:pPr marL="0" indent="0">
              <a:buNone/>
            </a:pPr>
            <a:endParaRPr lang="en-US" dirty="0"/>
          </a:p>
          <a:p>
            <a:r>
              <a:rPr lang="en-US" dirty="0"/>
              <a:t>This activity is pending approval from the National Association of Social Workers. </a:t>
            </a:r>
          </a:p>
          <a:p>
            <a:pPr marL="0" indent="0">
              <a:buNone/>
            </a:pPr>
            <a:endParaRPr lang="en-US" dirty="0"/>
          </a:p>
          <a:p>
            <a:r>
              <a:rPr lang="en-US" dirty="0"/>
              <a:t>Funding for this project is provided by the Pfizer Foundation. This activity did not receive  commercial support. </a:t>
            </a:r>
          </a:p>
          <a:p>
            <a:endParaRPr lang="en-US" dirty="0"/>
          </a:p>
          <a:p>
            <a:pPr marL="0" indent="0">
              <a:buNone/>
            </a:pPr>
            <a:endParaRPr lang="en-US" dirty="0"/>
          </a:p>
        </p:txBody>
      </p:sp>
      <p:sp>
        <p:nvSpPr>
          <p:cNvPr id="6" name="Text Placeholder 5"/>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2739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751" t="7901" r="25212" b="10172"/>
          <a:stretch/>
        </p:blipFill>
        <p:spPr>
          <a:xfrm>
            <a:off x="674748" y="1225656"/>
            <a:ext cx="3565092" cy="371060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0339" t="15254" r="18644" b="10170"/>
          <a:stretch/>
        </p:blipFill>
        <p:spPr>
          <a:xfrm>
            <a:off x="4985523" y="1958652"/>
            <a:ext cx="3195557" cy="2929261"/>
          </a:xfrm>
          <a:prstGeom prst="rect">
            <a:avLst/>
          </a:prstGeom>
        </p:spPr>
      </p:pic>
      <p:cxnSp>
        <p:nvCxnSpPr>
          <p:cNvPr id="6" name="Elbow Connector 5"/>
          <p:cNvCxnSpPr/>
          <p:nvPr/>
        </p:nvCxnSpPr>
        <p:spPr>
          <a:xfrm>
            <a:off x="4038600" y="2578882"/>
            <a:ext cx="1295400" cy="497959"/>
          </a:xfrm>
          <a:prstGeom prst="bentConnector3">
            <a:avLst/>
          </a:prstGeom>
          <a:ln w="57150">
            <a:solidFill>
              <a:srgbClr val="004065"/>
            </a:solidFill>
            <a:tailEnd type="triangle" w="med" len="sm"/>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58" t="-18097" r="11776" b="-17633"/>
          <a:stretch/>
        </p:blipFill>
        <p:spPr bwMode="auto">
          <a:xfrm>
            <a:off x="5937777" y="2960786"/>
            <a:ext cx="1108236" cy="1038971"/>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02882" y="4879997"/>
            <a:ext cx="2967457" cy="923330"/>
          </a:xfrm>
          <a:prstGeom prst="rect">
            <a:avLst/>
          </a:prstGeom>
          <a:noFill/>
        </p:spPr>
        <p:txBody>
          <a:bodyPr wrap="square" rtlCol="0">
            <a:spAutoFit/>
          </a:bodyPr>
          <a:lstStyle/>
          <a:p>
            <a:r>
              <a:rPr lang="en-US" dirty="0">
                <a:solidFill>
                  <a:srgbClr val="004065"/>
                </a:solidFill>
              </a:rPr>
              <a:t>While 		of the U.S. population are racial and ethnic minorities…</a:t>
            </a:r>
          </a:p>
        </p:txBody>
      </p:sp>
      <p:sp>
        <p:nvSpPr>
          <p:cNvPr id="9" name="TextBox 8"/>
          <p:cNvSpPr txBox="1"/>
          <p:nvPr/>
        </p:nvSpPr>
        <p:spPr>
          <a:xfrm>
            <a:off x="5362574" y="4951999"/>
            <a:ext cx="3095625" cy="923330"/>
          </a:xfrm>
          <a:prstGeom prst="rect">
            <a:avLst/>
          </a:prstGeom>
          <a:noFill/>
        </p:spPr>
        <p:txBody>
          <a:bodyPr wrap="square" rtlCol="0">
            <a:spAutoFit/>
          </a:bodyPr>
          <a:lstStyle/>
          <a:p>
            <a:r>
              <a:rPr lang="en-US" dirty="0">
                <a:solidFill>
                  <a:srgbClr val="004065"/>
                </a:solidFill>
              </a:rPr>
              <a:t>Only	          are included in Phase 3 cancer clinical trials </a:t>
            </a:r>
          </a:p>
        </p:txBody>
      </p:sp>
      <p:sp>
        <p:nvSpPr>
          <p:cNvPr id="3" name="TextBox 2"/>
          <p:cNvSpPr txBox="1"/>
          <p:nvPr/>
        </p:nvSpPr>
        <p:spPr>
          <a:xfrm>
            <a:off x="1924050" y="4596628"/>
            <a:ext cx="1295400" cy="707886"/>
          </a:xfrm>
          <a:prstGeom prst="rect">
            <a:avLst/>
          </a:prstGeom>
          <a:noFill/>
        </p:spPr>
        <p:txBody>
          <a:bodyPr wrap="square" rtlCol="0">
            <a:spAutoFit/>
          </a:bodyPr>
          <a:lstStyle/>
          <a:p>
            <a:r>
              <a:rPr lang="en-US" sz="4000" dirty="0">
                <a:solidFill>
                  <a:srgbClr val="FFC000"/>
                </a:solidFill>
              </a:rPr>
              <a:t>40%</a:t>
            </a:r>
          </a:p>
        </p:txBody>
      </p:sp>
      <p:sp>
        <p:nvSpPr>
          <p:cNvPr id="11" name="TextBox 10"/>
          <p:cNvSpPr txBox="1"/>
          <p:nvPr/>
        </p:nvSpPr>
        <p:spPr>
          <a:xfrm>
            <a:off x="5844195" y="4705778"/>
            <a:ext cx="1295400" cy="707886"/>
          </a:xfrm>
          <a:prstGeom prst="rect">
            <a:avLst/>
          </a:prstGeom>
          <a:noFill/>
        </p:spPr>
        <p:txBody>
          <a:bodyPr wrap="square" rtlCol="0">
            <a:spAutoFit/>
          </a:bodyPr>
          <a:lstStyle/>
          <a:p>
            <a:r>
              <a:rPr lang="en-US" sz="4000" dirty="0">
                <a:solidFill>
                  <a:srgbClr val="FFC000"/>
                </a:solidFill>
              </a:rPr>
              <a:t>17%</a:t>
            </a:r>
          </a:p>
        </p:txBody>
      </p:sp>
      <p:sp>
        <p:nvSpPr>
          <p:cNvPr id="14" name="Rectangle 13"/>
          <p:cNvSpPr/>
          <p:nvPr/>
        </p:nvSpPr>
        <p:spPr>
          <a:xfrm>
            <a:off x="381000" y="6152894"/>
            <a:ext cx="3276600" cy="400110"/>
          </a:xfrm>
          <a:prstGeom prst="rect">
            <a:avLst/>
          </a:prstGeom>
        </p:spPr>
        <p:txBody>
          <a:bodyPr wrap="square">
            <a:spAutoFit/>
          </a:bodyPr>
          <a:lstStyle/>
          <a:p>
            <a:r>
              <a:rPr lang="en-US" sz="1000" dirty="0">
                <a:solidFill>
                  <a:schemeClr val="bg1">
                    <a:lumMod val="50000"/>
                  </a:schemeClr>
                </a:solidFill>
              </a:rPr>
              <a:t>Kwiatkowski, Coe, </a:t>
            </a:r>
            <a:r>
              <a:rPr lang="en-US" sz="1000" dirty="0" err="1">
                <a:solidFill>
                  <a:schemeClr val="bg1">
                    <a:lumMod val="50000"/>
                  </a:schemeClr>
                </a:solidFill>
              </a:rPr>
              <a:t>Bailar</a:t>
            </a:r>
            <a:r>
              <a:rPr lang="en-US" sz="1000" dirty="0">
                <a:solidFill>
                  <a:schemeClr val="bg1">
                    <a:lumMod val="50000"/>
                  </a:schemeClr>
                </a:solidFill>
              </a:rPr>
              <a:t>, &amp; Swanson, 2013; Chen, Lara, Dang, </a:t>
            </a:r>
            <a:r>
              <a:rPr lang="en-US" sz="1000" dirty="0" err="1">
                <a:solidFill>
                  <a:schemeClr val="bg1">
                    <a:lumMod val="50000"/>
                  </a:schemeClr>
                </a:solidFill>
              </a:rPr>
              <a:t>Paterniti</a:t>
            </a:r>
            <a:r>
              <a:rPr lang="en-US" sz="1000" dirty="0">
                <a:solidFill>
                  <a:schemeClr val="bg1">
                    <a:lumMod val="50000"/>
                  </a:schemeClr>
                </a:solidFill>
              </a:rPr>
              <a:t>, &amp; Kelly, 2014.</a:t>
            </a:r>
          </a:p>
        </p:txBody>
      </p:sp>
    </p:spTree>
    <p:extLst>
      <p:ext uri="{BB962C8B-B14F-4D97-AF65-F5344CB8AC3E}">
        <p14:creationId xmlns:p14="http://schemas.microsoft.com/office/powerpoint/2010/main" val="397616934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62000"/>
            <a:ext cx="8229600" cy="609599"/>
          </a:xfrm>
        </p:spPr>
        <p:txBody>
          <a:bodyPr>
            <a:normAutofit/>
          </a:bodyPr>
          <a:lstStyle/>
          <a:p>
            <a:pPr algn="l"/>
            <a:r>
              <a:rPr lang="en-US" sz="3000" dirty="0">
                <a:solidFill>
                  <a:srgbClr val="004065"/>
                </a:solidFill>
              </a:rPr>
              <a:t>Why Do Patients Need to Self-Advocate?</a:t>
            </a:r>
          </a:p>
        </p:txBody>
      </p:sp>
      <p:pic>
        <p:nvPicPr>
          <p:cNvPr id="7" name="Picture 2" descr="https://static01.nyt.com/images/2008/09/15/health/16emer01_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42178" cy="4571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p:cNvSpPr txBox="1">
            <a:spLocks/>
          </p:cNvSpPr>
          <p:nvPr/>
        </p:nvSpPr>
        <p:spPr bwMode="auto">
          <a:xfrm>
            <a:off x="304800" y="6348482"/>
            <a:ext cx="2133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i="1">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000" kern="0" dirty="0" err="1">
                <a:solidFill>
                  <a:schemeClr val="bg1">
                    <a:lumMod val="50000"/>
                  </a:schemeClr>
                </a:solidFill>
              </a:rPr>
              <a:t>Tarkan</a:t>
            </a:r>
            <a:r>
              <a:rPr lang="en-US" sz="1000" kern="0" dirty="0">
                <a:solidFill>
                  <a:schemeClr val="bg1">
                    <a:lumMod val="50000"/>
                  </a:schemeClr>
                </a:solidFill>
              </a:rPr>
              <a:t>, 2008.</a:t>
            </a:r>
          </a:p>
          <a:p>
            <a:endParaRPr lang="en-US" kern="0" dirty="0"/>
          </a:p>
        </p:txBody>
      </p:sp>
      <p:sp>
        <p:nvSpPr>
          <p:cNvPr id="5" name="Text Placeholder 4"/>
          <p:cNvSpPr>
            <a:spLocks noGrp="1"/>
          </p:cNvSpPr>
          <p:nvPr>
            <p:ph type="body" sz="quarter" idx="10"/>
          </p:nvPr>
        </p:nvSpPr>
        <p:spPr>
          <a:xfrm>
            <a:off x="6477000" y="5879340"/>
            <a:ext cx="2133600" cy="228600"/>
          </a:xfrm>
        </p:spPr>
        <p:txBody>
          <a:bodyPr/>
          <a:lstStyle/>
          <a:p>
            <a:r>
              <a:rPr lang="en-US" sz="1000" dirty="0">
                <a:solidFill>
                  <a:schemeClr val="bg1">
                    <a:lumMod val="50000"/>
                  </a:schemeClr>
                </a:solidFill>
              </a:rPr>
              <a:t>Illustration by: Lola &amp; </a:t>
            </a:r>
            <a:r>
              <a:rPr lang="en-US" sz="1000" dirty="0" err="1">
                <a:solidFill>
                  <a:schemeClr val="bg1">
                    <a:lumMod val="50000"/>
                  </a:schemeClr>
                </a:solidFill>
              </a:rPr>
              <a:t>Bek</a:t>
            </a:r>
            <a:endParaRPr lang="en-US" sz="1000" dirty="0">
              <a:solidFill>
                <a:schemeClr val="bg1">
                  <a:lumMod val="50000"/>
                </a:schemeClr>
              </a:solidFill>
            </a:endParaRPr>
          </a:p>
          <a:p>
            <a:endParaRPr lang="en-US" dirty="0"/>
          </a:p>
        </p:txBody>
      </p:sp>
    </p:spTree>
    <p:extLst>
      <p:ext uri="{BB962C8B-B14F-4D97-AF65-F5344CB8AC3E}">
        <p14:creationId xmlns:p14="http://schemas.microsoft.com/office/powerpoint/2010/main" val="126707091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87" t="24444" r="6666" b="6666"/>
          <a:stretch/>
        </p:blipFill>
        <p:spPr>
          <a:xfrm>
            <a:off x="110216" y="1657628"/>
            <a:ext cx="7973660" cy="4514572"/>
          </a:xfrm>
          <a:prstGeom prst="rect">
            <a:avLst/>
          </a:prstGeom>
        </p:spPr>
      </p:pic>
      <p:sp>
        <p:nvSpPr>
          <p:cNvPr id="2" name="Title 1"/>
          <p:cNvSpPr>
            <a:spLocks noGrp="1"/>
          </p:cNvSpPr>
          <p:nvPr>
            <p:ph type="title"/>
          </p:nvPr>
        </p:nvSpPr>
        <p:spPr>
          <a:xfrm>
            <a:off x="110216" y="669958"/>
            <a:ext cx="8847367" cy="1066799"/>
          </a:xfrm>
        </p:spPr>
        <p:txBody>
          <a:bodyPr>
            <a:normAutofit/>
          </a:bodyPr>
          <a:lstStyle/>
          <a:p>
            <a:pPr algn="l"/>
            <a:r>
              <a:rPr lang="en-US" sz="2800" dirty="0">
                <a:solidFill>
                  <a:srgbClr val="004065"/>
                </a:solidFill>
              </a:rPr>
              <a:t>Self-Advocacy Across the Cancer Care Continuum</a:t>
            </a:r>
          </a:p>
        </p:txBody>
      </p:sp>
      <p:sp>
        <p:nvSpPr>
          <p:cNvPr id="8" name="TextBox 7"/>
          <p:cNvSpPr txBox="1"/>
          <p:nvPr/>
        </p:nvSpPr>
        <p:spPr>
          <a:xfrm>
            <a:off x="2099995" y="1657628"/>
            <a:ext cx="1833626" cy="830997"/>
          </a:xfrm>
          <a:prstGeom prst="rect">
            <a:avLst/>
          </a:prstGeom>
          <a:noFill/>
        </p:spPr>
        <p:txBody>
          <a:bodyPr wrap="square" rtlCol="0">
            <a:spAutoFit/>
          </a:bodyPr>
          <a:lstStyle/>
          <a:p>
            <a:r>
              <a:rPr lang="en-US" sz="1600" dirty="0">
                <a:solidFill>
                  <a:srgbClr val="004065"/>
                </a:solidFill>
              </a:rPr>
              <a:t>How a screening test is administered</a:t>
            </a:r>
          </a:p>
        </p:txBody>
      </p:sp>
      <p:sp>
        <p:nvSpPr>
          <p:cNvPr id="9" name="TextBox 8"/>
          <p:cNvSpPr txBox="1"/>
          <p:nvPr/>
        </p:nvSpPr>
        <p:spPr>
          <a:xfrm>
            <a:off x="3581400" y="4369766"/>
            <a:ext cx="1905000" cy="584775"/>
          </a:xfrm>
          <a:prstGeom prst="rect">
            <a:avLst/>
          </a:prstGeom>
          <a:noFill/>
        </p:spPr>
        <p:txBody>
          <a:bodyPr wrap="square" rtlCol="0">
            <a:spAutoFit/>
          </a:bodyPr>
          <a:lstStyle/>
          <a:p>
            <a:r>
              <a:rPr lang="en-US" sz="1600" dirty="0">
                <a:solidFill>
                  <a:srgbClr val="033B57"/>
                </a:solidFill>
              </a:rPr>
              <a:t>Develop a treatment plan</a:t>
            </a:r>
          </a:p>
        </p:txBody>
      </p:sp>
      <p:sp>
        <p:nvSpPr>
          <p:cNvPr id="10" name="TextBox 9"/>
          <p:cNvSpPr txBox="1"/>
          <p:nvPr/>
        </p:nvSpPr>
        <p:spPr>
          <a:xfrm>
            <a:off x="4930246" y="1736757"/>
            <a:ext cx="1812758" cy="830997"/>
          </a:xfrm>
          <a:prstGeom prst="rect">
            <a:avLst/>
          </a:prstGeom>
          <a:noFill/>
        </p:spPr>
        <p:txBody>
          <a:bodyPr wrap="square" rtlCol="0">
            <a:spAutoFit/>
          </a:bodyPr>
          <a:lstStyle/>
          <a:p>
            <a:r>
              <a:rPr lang="en-US" sz="1600" dirty="0">
                <a:solidFill>
                  <a:srgbClr val="004065"/>
                </a:solidFill>
              </a:rPr>
              <a:t>Discuss symptoms or side effects</a:t>
            </a:r>
          </a:p>
        </p:txBody>
      </p:sp>
      <p:sp>
        <p:nvSpPr>
          <p:cNvPr id="11" name="TextBox 10"/>
          <p:cNvSpPr txBox="1"/>
          <p:nvPr/>
        </p:nvSpPr>
        <p:spPr>
          <a:xfrm>
            <a:off x="1143000" y="5419130"/>
            <a:ext cx="3747617" cy="584775"/>
          </a:xfrm>
          <a:prstGeom prst="rect">
            <a:avLst/>
          </a:prstGeom>
          <a:noFill/>
        </p:spPr>
        <p:txBody>
          <a:bodyPr wrap="square" rtlCol="0">
            <a:spAutoFit/>
          </a:bodyPr>
          <a:lstStyle/>
          <a:p>
            <a:r>
              <a:rPr lang="en-US" sz="1600" dirty="0">
                <a:solidFill>
                  <a:srgbClr val="033B57"/>
                </a:solidFill>
              </a:rPr>
              <a:t>Deal with issues related to social support, insurance and employment</a:t>
            </a:r>
          </a:p>
        </p:txBody>
      </p:sp>
      <p:sp>
        <p:nvSpPr>
          <p:cNvPr id="12" name="TextBox 11"/>
          <p:cNvSpPr txBox="1"/>
          <p:nvPr/>
        </p:nvSpPr>
        <p:spPr>
          <a:xfrm>
            <a:off x="6747015" y="4369766"/>
            <a:ext cx="2101516" cy="584775"/>
          </a:xfrm>
          <a:prstGeom prst="rect">
            <a:avLst/>
          </a:prstGeom>
          <a:noFill/>
        </p:spPr>
        <p:txBody>
          <a:bodyPr wrap="square" rtlCol="0">
            <a:spAutoFit/>
          </a:bodyPr>
          <a:lstStyle/>
          <a:p>
            <a:r>
              <a:rPr lang="en-US" sz="1600" dirty="0">
                <a:solidFill>
                  <a:srgbClr val="004065"/>
                </a:solidFill>
              </a:rPr>
              <a:t>Transition to survivorship care</a:t>
            </a:r>
          </a:p>
        </p:txBody>
      </p:sp>
      <p:sp>
        <p:nvSpPr>
          <p:cNvPr id="13" name="TextBox 12"/>
          <p:cNvSpPr txBox="1"/>
          <p:nvPr/>
        </p:nvSpPr>
        <p:spPr>
          <a:xfrm>
            <a:off x="7777905" y="1574082"/>
            <a:ext cx="1070625" cy="1077218"/>
          </a:xfrm>
          <a:prstGeom prst="rect">
            <a:avLst/>
          </a:prstGeom>
          <a:noFill/>
        </p:spPr>
        <p:txBody>
          <a:bodyPr wrap="square" rtlCol="0">
            <a:spAutoFit/>
          </a:bodyPr>
          <a:lstStyle/>
          <a:p>
            <a:r>
              <a:rPr lang="en-US" sz="1600" dirty="0">
                <a:solidFill>
                  <a:srgbClr val="004065"/>
                </a:solidFill>
              </a:rPr>
              <a:t>Select </a:t>
            </a:r>
            <a:br>
              <a:rPr lang="en-US" sz="1600" dirty="0">
                <a:solidFill>
                  <a:srgbClr val="004065"/>
                </a:solidFill>
              </a:rPr>
            </a:br>
            <a:r>
              <a:rPr lang="en-US" sz="1600" dirty="0">
                <a:solidFill>
                  <a:srgbClr val="004065"/>
                </a:solidFill>
              </a:rPr>
              <a:t>advance</a:t>
            </a:r>
          </a:p>
          <a:p>
            <a:r>
              <a:rPr lang="en-US" sz="1600" dirty="0">
                <a:solidFill>
                  <a:srgbClr val="004065"/>
                </a:solidFill>
              </a:rPr>
              <a:t>care </a:t>
            </a:r>
            <a:br>
              <a:rPr lang="en-US" sz="1600" dirty="0">
                <a:solidFill>
                  <a:srgbClr val="004065"/>
                </a:solidFill>
              </a:rPr>
            </a:br>
            <a:r>
              <a:rPr lang="en-US" sz="1600" dirty="0">
                <a:solidFill>
                  <a:srgbClr val="004065"/>
                </a:solidFill>
              </a:rPr>
              <a:t>directives</a:t>
            </a:r>
          </a:p>
        </p:txBody>
      </p:sp>
      <p:sp>
        <p:nvSpPr>
          <p:cNvPr id="15" name="TextBox 14"/>
          <p:cNvSpPr txBox="1"/>
          <p:nvPr/>
        </p:nvSpPr>
        <p:spPr>
          <a:xfrm>
            <a:off x="304800" y="6455506"/>
            <a:ext cx="4229100" cy="400110"/>
          </a:xfrm>
          <a:prstGeom prst="rect">
            <a:avLst/>
          </a:prstGeom>
          <a:noFill/>
        </p:spPr>
        <p:txBody>
          <a:bodyPr wrap="square" rtlCol="0">
            <a:spAutoFit/>
          </a:bodyPr>
          <a:lstStyle/>
          <a:p>
            <a:r>
              <a:rPr lang="en-US" sz="1000" i="1" dirty="0">
                <a:solidFill>
                  <a:schemeClr val="bg1">
                    <a:lumMod val="50000"/>
                  </a:schemeClr>
                </a:solidFill>
              </a:rPr>
              <a:t>National Coalition for Cancer Survivorship, 2009; 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a:t>
            </a:r>
          </a:p>
        </p:txBody>
      </p:sp>
    </p:spTree>
    <p:extLst>
      <p:ext uri="{BB962C8B-B14F-4D97-AF65-F5344CB8AC3E}">
        <p14:creationId xmlns:p14="http://schemas.microsoft.com/office/powerpoint/2010/main" val="329584865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1640"/>
            <a:ext cx="2782855" cy="2782855"/>
          </a:xfrm>
          <a:prstGeom prst="rect">
            <a:avLst/>
          </a:prstGeom>
        </p:spPr>
      </p:pic>
      <p:sp>
        <p:nvSpPr>
          <p:cNvPr id="15" name="Oval Callout 14"/>
          <p:cNvSpPr/>
          <p:nvPr/>
        </p:nvSpPr>
        <p:spPr>
          <a:xfrm>
            <a:off x="2209813" y="1447799"/>
            <a:ext cx="4559490" cy="3010470"/>
          </a:xfrm>
          <a:prstGeom prst="wedgeEllipseCallout">
            <a:avLst>
              <a:gd name="adj1" fmla="val -51725"/>
              <a:gd name="adj2" fmla="val 53477"/>
            </a:avLst>
          </a:prstGeom>
          <a:solidFill>
            <a:schemeClr val="bg1"/>
          </a:solidFill>
          <a:ln w="5715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endParaRPr lang="en-US" dirty="0">
              <a:solidFill>
                <a:srgbClr val="004065"/>
              </a:solidFill>
            </a:endParaRPr>
          </a:p>
        </p:txBody>
      </p:sp>
      <p:sp>
        <p:nvSpPr>
          <p:cNvPr id="2" name="Title 1"/>
          <p:cNvSpPr>
            <a:spLocks noGrp="1"/>
          </p:cNvSpPr>
          <p:nvPr>
            <p:ph type="title"/>
          </p:nvPr>
        </p:nvSpPr>
        <p:spPr>
          <a:xfrm>
            <a:off x="228600" y="685764"/>
            <a:ext cx="8229600" cy="685799"/>
          </a:xfrm>
        </p:spPr>
        <p:txBody>
          <a:bodyPr>
            <a:normAutofit/>
          </a:bodyPr>
          <a:lstStyle/>
          <a:p>
            <a:pPr algn="l"/>
            <a:r>
              <a:rPr lang="en-US" sz="3600" dirty="0">
                <a:solidFill>
                  <a:srgbClr val="004065"/>
                </a:solidFill>
              </a:rPr>
              <a:t>Benefits of Self-Advocacy</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4264" r="58333" b="4109"/>
          <a:stretch/>
        </p:blipFill>
        <p:spPr>
          <a:xfrm>
            <a:off x="6019800" y="3575975"/>
            <a:ext cx="2840632" cy="2556569"/>
          </a:xfrm>
          <a:prstGeom prst="flowChartConnector">
            <a:avLst/>
          </a:prstGeom>
        </p:spPr>
      </p:pic>
      <p:sp>
        <p:nvSpPr>
          <p:cNvPr id="11" name="Oval Callout 10"/>
          <p:cNvSpPr/>
          <p:nvPr/>
        </p:nvSpPr>
        <p:spPr>
          <a:xfrm flipH="1">
            <a:off x="2210293" y="1447799"/>
            <a:ext cx="4559490" cy="3010470"/>
          </a:xfrm>
          <a:prstGeom prst="wedgeEllipseCallout">
            <a:avLst>
              <a:gd name="adj1" fmla="val -51725"/>
              <a:gd name="adj2" fmla="val 53477"/>
            </a:avLst>
          </a:prstGeom>
          <a:solidFill>
            <a:schemeClr val="bg1"/>
          </a:solidFill>
          <a:ln w="5715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Improved:</a:t>
            </a:r>
          </a:p>
          <a:p>
            <a:pPr marL="285750" indent="-285750">
              <a:spcAft>
                <a:spcPts val="300"/>
              </a:spcAft>
              <a:buFont typeface="Arial" panose="020B0604020202020204" pitchFamily="34" charset="0"/>
              <a:buChar char="•"/>
            </a:pPr>
            <a:r>
              <a:rPr lang="en-US" dirty="0">
                <a:solidFill>
                  <a:srgbClr val="004065"/>
                </a:solidFill>
              </a:rPr>
              <a:t>Patient-centered care</a:t>
            </a:r>
          </a:p>
          <a:p>
            <a:pPr marL="285750" indent="-285750">
              <a:spcAft>
                <a:spcPts val="300"/>
              </a:spcAft>
              <a:buFont typeface="Arial" panose="020B0604020202020204" pitchFamily="34" charset="0"/>
              <a:buChar char="•"/>
            </a:pPr>
            <a:r>
              <a:rPr lang="en-US" dirty="0">
                <a:solidFill>
                  <a:srgbClr val="004065"/>
                </a:solidFill>
              </a:rPr>
              <a:t>Patient-provider relationship</a:t>
            </a:r>
          </a:p>
          <a:p>
            <a:pPr marL="285750" indent="-285750">
              <a:spcAft>
                <a:spcPts val="300"/>
              </a:spcAft>
              <a:buFont typeface="Arial" panose="020B0604020202020204" pitchFamily="34" charset="0"/>
              <a:buChar char="•"/>
            </a:pPr>
            <a:r>
              <a:rPr lang="en-US" dirty="0">
                <a:solidFill>
                  <a:srgbClr val="004065"/>
                </a:solidFill>
              </a:rPr>
              <a:t>Patient satisfaction</a:t>
            </a:r>
          </a:p>
          <a:p>
            <a:pPr marL="285750" indent="-285750">
              <a:spcAft>
                <a:spcPts val="300"/>
              </a:spcAft>
              <a:buFont typeface="Arial" panose="020B0604020202020204" pitchFamily="34" charset="0"/>
              <a:buChar char="•"/>
            </a:pPr>
            <a:r>
              <a:rPr lang="en-US" dirty="0">
                <a:solidFill>
                  <a:srgbClr val="004065"/>
                </a:solidFill>
              </a:rPr>
              <a:t>Health care delivery</a:t>
            </a:r>
          </a:p>
          <a:p>
            <a:pPr marL="285750" indent="-285750">
              <a:spcAft>
                <a:spcPts val="300"/>
              </a:spcAft>
              <a:buFont typeface="Arial" panose="020B0604020202020204" pitchFamily="34" charset="0"/>
              <a:buChar char="•"/>
            </a:pPr>
            <a:r>
              <a:rPr lang="en-US" dirty="0">
                <a:solidFill>
                  <a:srgbClr val="004065"/>
                </a:solidFill>
              </a:rPr>
              <a:t>Patient self-management</a:t>
            </a:r>
          </a:p>
          <a:p>
            <a:pPr marL="285750" indent="-285750">
              <a:spcAft>
                <a:spcPts val="300"/>
              </a:spcAft>
              <a:buFont typeface="Arial" panose="020B0604020202020204" pitchFamily="34" charset="0"/>
              <a:buChar char="•"/>
            </a:pPr>
            <a:r>
              <a:rPr lang="en-US" dirty="0">
                <a:solidFill>
                  <a:srgbClr val="004065"/>
                </a:solidFill>
              </a:rPr>
              <a:t>Health outcomes</a:t>
            </a:r>
          </a:p>
        </p:txBody>
      </p:sp>
      <p:sp>
        <p:nvSpPr>
          <p:cNvPr id="16" name="Isosceles Triangle 15"/>
          <p:cNvSpPr/>
          <p:nvPr/>
        </p:nvSpPr>
        <p:spPr>
          <a:xfrm rot="13860680" flipH="1">
            <a:off x="2323533" y="3766090"/>
            <a:ext cx="675692" cy="812326"/>
          </a:xfrm>
          <a:prstGeom prst="triangle">
            <a:avLst>
              <a:gd name="adj" fmla="val 5471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6324600"/>
            <a:ext cx="3657600" cy="246221"/>
          </a:xfrm>
          <a:prstGeom prst="rect">
            <a:avLst/>
          </a:prstGeom>
          <a:noFill/>
        </p:spPr>
        <p:txBody>
          <a:bodyPr wrap="square" rtlCol="0">
            <a:spAutoFit/>
          </a:bodyPr>
          <a:lstStyle/>
          <a:p>
            <a:r>
              <a:rPr lang="en-US" sz="1000" i="1" dirty="0">
                <a:solidFill>
                  <a:schemeClr val="bg1">
                    <a:lumMod val="50000"/>
                  </a:schemeClr>
                </a:solidFill>
              </a:rPr>
              <a:t>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a:t>
            </a:r>
          </a:p>
        </p:txBody>
      </p:sp>
    </p:spTree>
    <p:extLst>
      <p:ext uri="{BB962C8B-B14F-4D97-AF65-F5344CB8AC3E}">
        <p14:creationId xmlns:p14="http://schemas.microsoft.com/office/powerpoint/2010/main" val="56519750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7200" y="6248400"/>
            <a:ext cx="2286000" cy="381000"/>
          </a:xfrm>
        </p:spPr>
        <p:txBody>
          <a:bodyPr/>
          <a:lstStyle/>
          <a:p>
            <a:r>
              <a:rPr lang="en-US" sz="1000" dirty="0">
                <a:solidFill>
                  <a:schemeClr val="bg1">
                    <a:lumMod val="50000"/>
                  </a:schemeClr>
                </a:solidFill>
              </a:rPr>
              <a:t>Hagan &amp; </a:t>
            </a:r>
            <a:r>
              <a:rPr lang="en-US" sz="1000" dirty="0" err="1">
                <a:solidFill>
                  <a:schemeClr val="bg1">
                    <a:lumMod val="50000"/>
                  </a:schemeClr>
                </a:solidFill>
              </a:rPr>
              <a:t>Medberry</a:t>
            </a:r>
            <a:r>
              <a:rPr lang="en-US" sz="1000" dirty="0">
                <a:solidFill>
                  <a:schemeClr val="bg1">
                    <a:lumMod val="50000"/>
                  </a:schemeClr>
                </a:solidFill>
              </a:rPr>
              <a:t>, 2016; Thorne, </a:t>
            </a:r>
            <a:r>
              <a:rPr lang="en-US" sz="1000" dirty="0" err="1">
                <a:solidFill>
                  <a:schemeClr val="bg1">
                    <a:lumMod val="50000"/>
                  </a:schemeClr>
                </a:solidFill>
              </a:rPr>
              <a:t>Oliffe</a:t>
            </a:r>
            <a:r>
              <a:rPr lang="en-US" sz="1000" dirty="0">
                <a:solidFill>
                  <a:schemeClr val="bg1">
                    <a:lumMod val="50000"/>
                  </a:schemeClr>
                </a:solidFill>
              </a:rPr>
              <a:t>, &amp; </a:t>
            </a:r>
            <a:r>
              <a:rPr lang="en-US" sz="1000" dirty="0" err="1">
                <a:solidFill>
                  <a:schemeClr val="bg1">
                    <a:lumMod val="50000"/>
                  </a:schemeClr>
                </a:solidFill>
              </a:rPr>
              <a:t>Stajduhar</a:t>
            </a:r>
            <a:r>
              <a:rPr lang="en-US" sz="1000" dirty="0">
                <a:solidFill>
                  <a:schemeClr val="bg1">
                    <a:lumMod val="50000"/>
                  </a:schemeClr>
                </a:solidFill>
              </a:rPr>
              <a:t>, 2013.</a:t>
            </a:r>
          </a:p>
          <a:p>
            <a:endParaRPr lang="en-US" sz="1000" dirty="0">
              <a:solidFill>
                <a:schemeClr val="bg1">
                  <a:lumMod val="5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231" t="8205" r="18462" b="4138"/>
          <a:stretch/>
        </p:blipFill>
        <p:spPr>
          <a:xfrm>
            <a:off x="3276600" y="4069033"/>
            <a:ext cx="2286000" cy="2771908"/>
          </a:xfrm>
          <a:prstGeom prst="rect">
            <a:avLst/>
          </a:prstGeom>
        </p:spPr>
      </p:pic>
      <p:sp>
        <p:nvSpPr>
          <p:cNvPr id="8" name="Rounded Rectangle 7"/>
          <p:cNvSpPr/>
          <p:nvPr/>
        </p:nvSpPr>
        <p:spPr>
          <a:xfrm>
            <a:off x="1143000" y="2514600"/>
            <a:ext cx="2033388" cy="723723"/>
          </a:xfrm>
          <a:prstGeom prst="roundRect">
            <a:avLst>
              <a:gd name="adj" fmla="val 6250"/>
            </a:avLst>
          </a:prstGeom>
          <a:solidFill>
            <a:srgbClr val="033B57">
              <a:alpha val="20000"/>
            </a:srgbClr>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Overwhelmed with information</a:t>
            </a:r>
          </a:p>
        </p:txBody>
      </p:sp>
      <p:sp>
        <p:nvSpPr>
          <p:cNvPr id="10" name="Rounded Rectangle 9"/>
          <p:cNvSpPr/>
          <p:nvPr/>
        </p:nvSpPr>
        <p:spPr>
          <a:xfrm>
            <a:off x="3974688" y="1648009"/>
            <a:ext cx="1816512" cy="714191"/>
          </a:xfrm>
          <a:prstGeom prst="roundRect">
            <a:avLst>
              <a:gd name="adj" fmla="val 6250"/>
            </a:avLst>
          </a:prstGeom>
          <a:solidFill>
            <a:srgbClr val="033B57">
              <a:alpha val="20000"/>
            </a:srgbClr>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Shocked by diagnosis</a:t>
            </a:r>
          </a:p>
        </p:txBody>
      </p:sp>
      <p:sp>
        <p:nvSpPr>
          <p:cNvPr id="11" name="Rounded Rectangle 10"/>
          <p:cNvSpPr/>
          <p:nvPr/>
        </p:nvSpPr>
        <p:spPr>
          <a:xfrm>
            <a:off x="6553200" y="2452678"/>
            <a:ext cx="2451095" cy="973540"/>
          </a:xfrm>
          <a:prstGeom prst="roundRect">
            <a:avLst>
              <a:gd name="adj" fmla="val 6250"/>
            </a:avLst>
          </a:prstGeom>
          <a:solidFill>
            <a:srgbClr val="033B57">
              <a:alpha val="20000"/>
            </a:srgbClr>
          </a:solidFill>
          <a:ln w="412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Concerned about harming relationship with provider</a:t>
            </a:r>
          </a:p>
        </p:txBody>
      </p:sp>
      <p:sp>
        <p:nvSpPr>
          <p:cNvPr id="14" name="Oval 13"/>
          <p:cNvSpPr/>
          <p:nvPr/>
        </p:nvSpPr>
        <p:spPr>
          <a:xfrm>
            <a:off x="5562600" y="2388728"/>
            <a:ext cx="1144848" cy="1078613"/>
          </a:xfrm>
          <a:prstGeom prst="ellipse">
            <a:avLst/>
          </a:prstGeom>
          <a:solidFill>
            <a:schemeClr val="bg1"/>
          </a:solidFill>
          <a:ln w="4445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Oval 14"/>
          <p:cNvSpPr/>
          <p:nvPr/>
        </p:nvSpPr>
        <p:spPr>
          <a:xfrm>
            <a:off x="3036444" y="1433618"/>
            <a:ext cx="1124448" cy="1080982"/>
          </a:xfrm>
          <a:prstGeom prst="ellipse">
            <a:avLst/>
          </a:prstGeom>
          <a:solidFill>
            <a:schemeClr val="bg1"/>
          </a:solidFill>
          <a:ln w="4445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Oval 15"/>
          <p:cNvSpPr/>
          <p:nvPr/>
        </p:nvSpPr>
        <p:spPr>
          <a:xfrm>
            <a:off x="169439" y="2286000"/>
            <a:ext cx="1125961" cy="1125924"/>
          </a:xfrm>
          <a:prstGeom prst="ellipse">
            <a:avLst/>
          </a:prstGeom>
          <a:solidFill>
            <a:schemeClr val="bg1"/>
          </a:solidFill>
          <a:ln w="4445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ounded Rectangle 3"/>
          <p:cNvSpPr/>
          <p:nvPr/>
        </p:nvSpPr>
        <p:spPr>
          <a:xfrm rot="20815617">
            <a:off x="3041236" y="3903773"/>
            <a:ext cx="1827170" cy="412572"/>
          </a:xfrm>
          <a:prstGeom prst="roundRect">
            <a:avLst/>
          </a:prstGeom>
          <a:solidFill>
            <a:schemeClr val="bg1"/>
          </a:solidFill>
          <a:ln>
            <a:solidFill>
              <a:srgbClr val="841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065"/>
                </a:solidFill>
              </a:rPr>
              <a:t>Self-advocacy</a:t>
            </a:r>
          </a:p>
        </p:txBody>
      </p:sp>
      <p:cxnSp>
        <p:nvCxnSpPr>
          <p:cNvPr id="17" name="Straight Arrow Connector 16"/>
          <p:cNvCxnSpPr/>
          <p:nvPr/>
        </p:nvCxnSpPr>
        <p:spPr>
          <a:xfrm>
            <a:off x="2199067" y="3411924"/>
            <a:ext cx="580516" cy="581096"/>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52332" y="2651083"/>
            <a:ext cx="1" cy="979739"/>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967333" y="3604044"/>
            <a:ext cx="664740" cy="506015"/>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8333" t="-12223" r="7500" b="-5554"/>
          <a:stretch/>
        </p:blipFill>
        <p:spPr>
          <a:xfrm>
            <a:off x="333413" y="2401983"/>
            <a:ext cx="816377" cy="856791"/>
          </a:xfrm>
          <a:prstGeom prst="flowChartConnector">
            <a:avLst/>
          </a:prstGeom>
        </p:spPr>
      </p:pic>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757" t="-11721" r="4076" b="-13603"/>
          <a:stretch/>
        </p:blipFill>
        <p:spPr>
          <a:xfrm rot="10800000" flipV="1">
            <a:off x="3123944" y="1500675"/>
            <a:ext cx="949447" cy="937725"/>
          </a:xfrm>
          <a:prstGeom prst="flowChartConnector">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5479" t="1826" r="10960" b="-5936"/>
          <a:stretch/>
        </p:blipFill>
        <p:spPr>
          <a:xfrm>
            <a:off x="5625030" y="2512985"/>
            <a:ext cx="1013515" cy="837251"/>
          </a:xfrm>
          <a:prstGeom prst="flowChartConnector">
            <a:avLst/>
          </a:prstGeom>
        </p:spPr>
      </p:pic>
      <p:sp>
        <p:nvSpPr>
          <p:cNvPr id="33" name="Title 1"/>
          <p:cNvSpPr>
            <a:spLocks noGrp="1"/>
          </p:cNvSpPr>
          <p:nvPr>
            <p:ph type="title"/>
          </p:nvPr>
        </p:nvSpPr>
        <p:spPr>
          <a:xfrm>
            <a:off x="228600" y="685764"/>
            <a:ext cx="8229600" cy="685799"/>
          </a:xfrm>
        </p:spPr>
        <p:txBody>
          <a:bodyPr>
            <a:normAutofit/>
          </a:bodyPr>
          <a:lstStyle/>
          <a:p>
            <a:pPr algn="l"/>
            <a:r>
              <a:rPr lang="en-US" sz="3600" dirty="0">
                <a:solidFill>
                  <a:srgbClr val="004065"/>
                </a:solidFill>
              </a:rPr>
              <a:t>Burden of Self-Advocacy</a:t>
            </a:r>
          </a:p>
        </p:txBody>
      </p:sp>
    </p:spTree>
    <p:extLst>
      <p:ext uri="{BB962C8B-B14F-4D97-AF65-F5344CB8AC3E}">
        <p14:creationId xmlns:p14="http://schemas.microsoft.com/office/powerpoint/2010/main" val="6479279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5715113" cy="3809700"/>
          </a:xfrm>
          <a:prstGeom prst="rect">
            <a:avLst/>
          </a:prstGeom>
        </p:spPr>
      </p:pic>
      <p:sp>
        <p:nvSpPr>
          <p:cNvPr id="3" name="TextBox 2"/>
          <p:cNvSpPr txBox="1"/>
          <p:nvPr/>
        </p:nvSpPr>
        <p:spPr>
          <a:xfrm>
            <a:off x="2743200" y="4847925"/>
            <a:ext cx="5791200" cy="1200329"/>
          </a:xfrm>
          <a:prstGeom prst="rect">
            <a:avLst/>
          </a:prstGeom>
          <a:noFill/>
        </p:spPr>
        <p:txBody>
          <a:bodyPr wrap="square" rtlCol="0">
            <a:spAutoFit/>
          </a:bodyPr>
          <a:lstStyle/>
          <a:p>
            <a:r>
              <a:rPr lang="en-US" dirty="0">
                <a:solidFill>
                  <a:srgbClr val="004065"/>
                </a:solidFill>
              </a:rPr>
              <a:t>Supporting patient self-advocacy:</a:t>
            </a:r>
          </a:p>
          <a:p>
            <a:pPr marL="285750" indent="-285750">
              <a:buFont typeface="Arial" panose="020B0604020202020204" pitchFamily="34" charset="0"/>
              <a:buChar char="•"/>
            </a:pPr>
            <a:r>
              <a:rPr lang="en-US" dirty="0">
                <a:solidFill>
                  <a:srgbClr val="004065"/>
                </a:solidFill>
              </a:rPr>
              <a:t>Use a welcoming tone</a:t>
            </a:r>
          </a:p>
          <a:p>
            <a:pPr marL="285750" indent="-285750">
              <a:buFont typeface="Arial" panose="020B0604020202020204" pitchFamily="34" charset="0"/>
              <a:buChar char="•"/>
            </a:pPr>
            <a:r>
              <a:rPr lang="en-US" dirty="0">
                <a:solidFill>
                  <a:srgbClr val="004065"/>
                </a:solidFill>
              </a:rPr>
              <a:t>Do not dominate the conversation</a:t>
            </a:r>
          </a:p>
          <a:p>
            <a:pPr marL="285750" indent="-285750">
              <a:buFont typeface="Arial" panose="020B0604020202020204" pitchFamily="34" charset="0"/>
              <a:buChar char="•"/>
            </a:pPr>
            <a:r>
              <a:rPr lang="en-US" dirty="0">
                <a:solidFill>
                  <a:srgbClr val="004065"/>
                </a:solidFill>
              </a:rPr>
              <a:t>Invite patient contributions</a:t>
            </a:r>
          </a:p>
        </p:txBody>
      </p:sp>
      <p:sp>
        <p:nvSpPr>
          <p:cNvPr id="4" name="&quot;No&quot; Symbol 3"/>
          <p:cNvSpPr/>
          <p:nvPr/>
        </p:nvSpPr>
        <p:spPr>
          <a:xfrm>
            <a:off x="3124200" y="1524000"/>
            <a:ext cx="3048000" cy="3048000"/>
          </a:xfrm>
          <a:prstGeom prst="noSmoking">
            <a:avLst/>
          </a:prstGeom>
          <a:solidFill>
            <a:srgbClr val="E3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n w="22225">
                <a:solidFill>
                  <a:schemeClr val="accent2"/>
                </a:solidFill>
                <a:prstDash val="solid"/>
              </a:ln>
              <a:solidFill>
                <a:srgbClr val="FF0000"/>
              </a:solidFill>
            </a:endParaRPr>
          </a:p>
        </p:txBody>
      </p:sp>
      <p:sp>
        <p:nvSpPr>
          <p:cNvPr id="5" name="Rounded Rectangle 4"/>
          <p:cNvSpPr/>
          <p:nvPr/>
        </p:nvSpPr>
        <p:spPr>
          <a:xfrm>
            <a:off x="3338794" y="2781300"/>
            <a:ext cx="2618812" cy="495300"/>
          </a:xfrm>
          <a:prstGeom prst="roundRect">
            <a:avLst/>
          </a:prstGeom>
          <a:solidFill>
            <a:schemeClr val="bg1">
              <a:alpha val="71000"/>
            </a:schemeClr>
          </a:solidFill>
          <a:ln>
            <a:solidFill>
              <a:srgbClr val="E3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ln w="22225">
                  <a:noFill/>
                  <a:prstDash val="solid"/>
                </a:ln>
                <a:solidFill>
                  <a:srgbClr val="004065"/>
                </a:solidFill>
              </a:rPr>
              <a:t>Model self-advocate</a:t>
            </a:r>
          </a:p>
        </p:txBody>
      </p:sp>
    </p:spTree>
    <p:extLst>
      <p:ext uri="{BB962C8B-B14F-4D97-AF65-F5344CB8AC3E}">
        <p14:creationId xmlns:p14="http://schemas.microsoft.com/office/powerpoint/2010/main" val="406679660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6667" r="19167" b="48064"/>
          <a:stretch/>
        </p:blipFill>
        <p:spPr>
          <a:xfrm>
            <a:off x="6621115" y="1256497"/>
            <a:ext cx="1379886" cy="724703"/>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b="40000"/>
          <a:stretch/>
        </p:blipFill>
        <p:spPr>
          <a:xfrm>
            <a:off x="775860" y="1285592"/>
            <a:ext cx="1524000" cy="685800"/>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b="50737"/>
          <a:stretch/>
        </p:blipFill>
        <p:spPr>
          <a:xfrm>
            <a:off x="3685644" y="1295973"/>
            <a:ext cx="1648356" cy="609027"/>
          </a:xfrm>
          <a:prstGeom prst="rect">
            <a:avLst/>
          </a:prstGeom>
        </p:spPr>
      </p:pic>
      <p:sp>
        <p:nvSpPr>
          <p:cNvPr id="2" name="Title 1"/>
          <p:cNvSpPr>
            <a:spLocks noGrp="1"/>
          </p:cNvSpPr>
          <p:nvPr>
            <p:ph type="title"/>
          </p:nvPr>
        </p:nvSpPr>
        <p:spPr>
          <a:xfrm>
            <a:off x="237623" y="695075"/>
            <a:ext cx="8229600" cy="533399"/>
          </a:xfrm>
        </p:spPr>
        <p:txBody>
          <a:bodyPr>
            <a:noAutofit/>
          </a:bodyPr>
          <a:lstStyle/>
          <a:p>
            <a:pPr algn="l"/>
            <a:r>
              <a:rPr lang="en-US" sz="3000" dirty="0">
                <a:solidFill>
                  <a:srgbClr val="004065"/>
                </a:solidFill>
              </a:rPr>
              <a:t>Precursors to Self-Advocacy</a:t>
            </a:r>
          </a:p>
        </p:txBody>
      </p:sp>
      <p:sp>
        <p:nvSpPr>
          <p:cNvPr id="10" name="Rounded Rectangle 9"/>
          <p:cNvSpPr/>
          <p:nvPr/>
        </p:nvSpPr>
        <p:spPr>
          <a:xfrm>
            <a:off x="228600" y="2133600"/>
            <a:ext cx="2644941" cy="895313"/>
          </a:xfrm>
          <a:prstGeom prst="roundRect">
            <a:avLst/>
          </a:prstGeom>
          <a:solidFill>
            <a:srgbClr val="0096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marL="285750" indent="-285750">
              <a:buFont typeface="Arial" panose="020B0604020202020204" pitchFamily="34" charset="0"/>
              <a:buChar char="•"/>
            </a:pPr>
            <a:r>
              <a:rPr lang="en-US" sz="1600" dirty="0">
                <a:solidFill>
                  <a:srgbClr val="004065"/>
                </a:solidFill>
              </a:rPr>
              <a:t>Self-awareness</a:t>
            </a:r>
          </a:p>
          <a:p>
            <a:pPr marL="285750" indent="-285750">
              <a:buFont typeface="Arial" panose="020B0604020202020204" pitchFamily="34" charset="0"/>
              <a:buChar char="•"/>
            </a:pPr>
            <a:r>
              <a:rPr lang="en-US" sz="1600" dirty="0">
                <a:solidFill>
                  <a:srgbClr val="004065"/>
                </a:solidFill>
              </a:rPr>
              <a:t>Motivation</a:t>
            </a:r>
          </a:p>
        </p:txBody>
      </p:sp>
      <p:sp>
        <p:nvSpPr>
          <p:cNvPr id="14" name="Rounded Rectangle 13"/>
          <p:cNvSpPr/>
          <p:nvPr/>
        </p:nvSpPr>
        <p:spPr>
          <a:xfrm>
            <a:off x="3058024" y="2133600"/>
            <a:ext cx="2578767" cy="1123514"/>
          </a:xfrm>
          <a:prstGeom prst="roundRect">
            <a:avLst/>
          </a:prstGeom>
          <a:solidFill>
            <a:srgbClr val="C8B18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sz="1600" dirty="0">
                <a:solidFill>
                  <a:srgbClr val="004065"/>
                </a:solidFill>
              </a:rPr>
              <a:t>Communication</a:t>
            </a:r>
          </a:p>
          <a:p>
            <a:pPr marL="285750" indent="-285750">
              <a:buFont typeface="Arial" panose="020B0604020202020204" pitchFamily="34" charset="0"/>
              <a:buChar char="•"/>
            </a:pPr>
            <a:r>
              <a:rPr lang="en-US" sz="1600" dirty="0">
                <a:solidFill>
                  <a:srgbClr val="004065"/>
                </a:solidFill>
              </a:rPr>
              <a:t>Information-sharing</a:t>
            </a:r>
          </a:p>
          <a:p>
            <a:pPr marL="285750" indent="-285750">
              <a:buFont typeface="Arial" panose="020B0604020202020204" pitchFamily="34" charset="0"/>
              <a:buChar char="•"/>
            </a:pPr>
            <a:r>
              <a:rPr lang="en-US" sz="1600" dirty="0">
                <a:solidFill>
                  <a:srgbClr val="004065"/>
                </a:solidFill>
              </a:rPr>
              <a:t>Problem-solving</a:t>
            </a:r>
          </a:p>
        </p:txBody>
      </p:sp>
      <p:sp>
        <p:nvSpPr>
          <p:cNvPr id="15" name="Rounded Rectangle 14"/>
          <p:cNvSpPr/>
          <p:nvPr/>
        </p:nvSpPr>
        <p:spPr>
          <a:xfrm>
            <a:off x="5821273" y="2172071"/>
            <a:ext cx="2952243" cy="1531483"/>
          </a:xfrm>
          <a:prstGeom prst="roundRect">
            <a:avLst/>
          </a:prstGeom>
          <a:solidFill>
            <a:srgbClr val="FFEEB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285750" indent="-285750">
              <a:buFont typeface="Arial" panose="020B0604020202020204" pitchFamily="34" charset="0"/>
              <a:buChar char="•"/>
            </a:pPr>
            <a:r>
              <a:rPr lang="en-US" sz="1600" dirty="0">
                <a:solidFill>
                  <a:srgbClr val="004065"/>
                </a:solidFill>
              </a:rPr>
              <a:t>Informal support</a:t>
            </a:r>
          </a:p>
          <a:p>
            <a:pPr marL="742950" lvl="1" indent="-285750">
              <a:buFont typeface="Arial" panose="020B0604020202020204" pitchFamily="34" charset="0"/>
              <a:buChar char="•"/>
            </a:pPr>
            <a:r>
              <a:rPr lang="en-US" sz="1400" dirty="0">
                <a:solidFill>
                  <a:srgbClr val="004065"/>
                </a:solidFill>
              </a:rPr>
              <a:t>Family &amp; friends</a:t>
            </a:r>
          </a:p>
          <a:p>
            <a:pPr marL="285750" indent="-285750">
              <a:buFont typeface="Arial" panose="020B0604020202020204" pitchFamily="34" charset="0"/>
              <a:buChar char="•"/>
            </a:pPr>
            <a:r>
              <a:rPr lang="en-US" sz="1600" dirty="0">
                <a:solidFill>
                  <a:srgbClr val="004065"/>
                </a:solidFill>
              </a:rPr>
              <a:t>Formal Support</a:t>
            </a:r>
          </a:p>
          <a:p>
            <a:pPr marL="742950" lvl="1" indent="-285750">
              <a:buFont typeface="Arial" panose="020B0604020202020204" pitchFamily="34" charset="0"/>
              <a:buChar char="•"/>
            </a:pPr>
            <a:r>
              <a:rPr lang="en-US" sz="1400" dirty="0">
                <a:solidFill>
                  <a:srgbClr val="004065"/>
                </a:solidFill>
              </a:rPr>
              <a:t>Support groups</a:t>
            </a:r>
          </a:p>
          <a:p>
            <a:pPr marL="742950" lvl="1" indent="-285750">
              <a:buFont typeface="Arial" panose="020B0604020202020204" pitchFamily="34" charset="0"/>
              <a:buChar char="•"/>
            </a:pPr>
            <a:r>
              <a:rPr lang="en-US" sz="1400" dirty="0">
                <a:solidFill>
                  <a:srgbClr val="004065"/>
                </a:solidFill>
              </a:rPr>
              <a:t>Cancer advocacy groups</a:t>
            </a:r>
          </a:p>
        </p:txBody>
      </p:sp>
      <p:sp>
        <p:nvSpPr>
          <p:cNvPr id="17" name="Round Same Side Corner Rectangle 16"/>
          <p:cNvSpPr/>
          <p:nvPr/>
        </p:nvSpPr>
        <p:spPr>
          <a:xfrm>
            <a:off x="245644" y="1875344"/>
            <a:ext cx="2627898" cy="426646"/>
          </a:xfrm>
          <a:prstGeom prst="round2SameRect">
            <a:avLst>
              <a:gd name="adj1" fmla="val 26000"/>
              <a:gd name="adj2" fmla="val 0"/>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Personal Factors</a:t>
            </a:r>
          </a:p>
        </p:txBody>
      </p:sp>
      <p:sp>
        <p:nvSpPr>
          <p:cNvPr id="18" name="Round Same Side Corner Rectangle 17"/>
          <p:cNvSpPr/>
          <p:nvPr/>
        </p:nvSpPr>
        <p:spPr>
          <a:xfrm>
            <a:off x="3058026" y="1872365"/>
            <a:ext cx="2580774" cy="429625"/>
          </a:xfrm>
          <a:prstGeom prst="round2Same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Skills</a:t>
            </a:r>
          </a:p>
        </p:txBody>
      </p:sp>
      <p:sp>
        <p:nvSpPr>
          <p:cNvPr id="19" name="Round Same Side Corner Rectangle 18"/>
          <p:cNvSpPr/>
          <p:nvPr/>
        </p:nvSpPr>
        <p:spPr>
          <a:xfrm>
            <a:off x="5830133" y="1902307"/>
            <a:ext cx="2932867" cy="414761"/>
          </a:xfrm>
          <a:prstGeom prst="round2SameRect">
            <a:avLst/>
          </a:prstGeom>
          <a:solidFill>
            <a:srgbClr val="FFD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a:t>
            </a:r>
          </a:p>
        </p:txBody>
      </p:sp>
      <p:sp>
        <p:nvSpPr>
          <p:cNvPr id="20" name="Rounded Rectangle 19"/>
          <p:cNvSpPr/>
          <p:nvPr/>
        </p:nvSpPr>
        <p:spPr>
          <a:xfrm>
            <a:off x="2833422" y="4800599"/>
            <a:ext cx="3352800" cy="1455886"/>
          </a:xfrm>
          <a:prstGeom prst="roundRect">
            <a:avLst/>
          </a:prstGeom>
          <a:solidFill>
            <a:srgbClr val="0040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sz="1600" dirty="0">
                <a:solidFill>
                  <a:srgbClr val="004065"/>
                </a:solidFill>
              </a:rPr>
              <a:t>Articulate values and priorities</a:t>
            </a:r>
          </a:p>
          <a:p>
            <a:pPr marL="285750" indent="-285750">
              <a:buFont typeface="Arial" panose="020B0604020202020204" pitchFamily="34" charset="0"/>
              <a:buChar char="•"/>
            </a:pPr>
            <a:r>
              <a:rPr lang="en-US" sz="1600" dirty="0">
                <a:solidFill>
                  <a:srgbClr val="004065"/>
                </a:solidFill>
              </a:rPr>
              <a:t>Make joint care decisions</a:t>
            </a:r>
          </a:p>
          <a:p>
            <a:pPr marL="285750" indent="-285750">
              <a:buFont typeface="Arial" panose="020B0604020202020204" pitchFamily="34" charset="0"/>
              <a:buChar char="•"/>
            </a:pPr>
            <a:r>
              <a:rPr lang="en-US" sz="1600" dirty="0">
                <a:solidFill>
                  <a:srgbClr val="004065"/>
                </a:solidFill>
              </a:rPr>
              <a:t>Use resources</a:t>
            </a:r>
          </a:p>
        </p:txBody>
      </p:sp>
      <p:sp>
        <p:nvSpPr>
          <p:cNvPr id="21" name="Round Same Side Corner Rectangle 20"/>
          <p:cNvSpPr/>
          <p:nvPr/>
        </p:nvSpPr>
        <p:spPr>
          <a:xfrm>
            <a:off x="2833422" y="4543239"/>
            <a:ext cx="3352800" cy="427121"/>
          </a:xfrm>
          <a:prstGeom prst="round2SameRect">
            <a:avLst>
              <a:gd name="adj1" fmla="val 26000"/>
              <a:gd name="adj2" fmla="val 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Self-Advocacy</a:t>
            </a:r>
          </a:p>
        </p:txBody>
      </p:sp>
      <p:cxnSp>
        <p:nvCxnSpPr>
          <p:cNvPr id="23" name="Straight Arrow Connector 22"/>
          <p:cNvCxnSpPr/>
          <p:nvPr/>
        </p:nvCxnSpPr>
        <p:spPr>
          <a:xfrm>
            <a:off x="1535257" y="3133194"/>
            <a:ext cx="979343" cy="1210206"/>
          </a:xfrm>
          <a:prstGeom prst="straightConnector1">
            <a:avLst/>
          </a:prstGeom>
          <a:ln w="76200">
            <a:solidFill>
              <a:srgbClr val="0096D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295097" y="3344978"/>
            <a:ext cx="4" cy="998422"/>
          </a:xfrm>
          <a:prstGeom prst="straightConnector1">
            <a:avLst/>
          </a:prstGeom>
          <a:ln w="76200">
            <a:solidFill>
              <a:srgbClr val="C8B18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477000" y="3857408"/>
            <a:ext cx="574120" cy="685831"/>
          </a:xfrm>
          <a:prstGeom prst="straightConnector1">
            <a:avLst/>
          </a:prstGeom>
          <a:ln w="76200">
            <a:solidFill>
              <a:srgbClr val="FFD253"/>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960387" y="5180120"/>
            <a:ext cx="197483" cy="210588"/>
          </a:xfrm>
          <a:prstGeom prst="ellipse">
            <a:avLst/>
          </a:prstGeom>
          <a:ln w="28575">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Oval 25"/>
          <p:cNvSpPr/>
          <p:nvPr/>
        </p:nvSpPr>
        <p:spPr>
          <a:xfrm>
            <a:off x="2960387" y="5437885"/>
            <a:ext cx="197483" cy="210588"/>
          </a:xfrm>
          <a:prstGeom prst="ellipse">
            <a:avLst/>
          </a:prstGeom>
          <a:ln w="28575">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Oval 26"/>
          <p:cNvSpPr/>
          <p:nvPr/>
        </p:nvSpPr>
        <p:spPr>
          <a:xfrm>
            <a:off x="2957273" y="5695245"/>
            <a:ext cx="197483" cy="210588"/>
          </a:xfrm>
          <a:prstGeom prst="ellipse">
            <a:avLst/>
          </a:prstGeom>
          <a:ln w="28575">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1261" r="9910" b="-4065"/>
          <a:stretch/>
        </p:blipFill>
        <p:spPr>
          <a:xfrm>
            <a:off x="2989202" y="5218805"/>
            <a:ext cx="133624" cy="133624"/>
          </a:xfrm>
          <a:prstGeom prst="flowChartConnector">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1475" t="-5619" r="11682"/>
          <a:stretch/>
        </p:blipFill>
        <p:spPr>
          <a:xfrm>
            <a:off x="2963824" y="5451421"/>
            <a:ext cx="190932" cy="174162"/>
          </a:xfrm>
          <a:prstGeom prst="flowChartConnector">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5834" t="-7778" r="3332" b="-6666"/>
          <a:stretch/>
        </p:blipFill>
        <p:spPr>
          <a:xfrm flipH="1">
            <a:off x="2978569" y="5718135"/>
            <a:ext cx="173738" cy="164174"/>
          </a:xfrm>
          <a:prstGeom prst="flowChartConnector">
            <a:avLst/>
          </a:prstGeom>
        </p:spPr>
      </p:pic>
      <p:sp>
        <p:nvSpPr>
          <p:cNvPr id="31" name="TextBox 30"/>
          <p:cNvSpPr txBox="1"/>
          <p:nvPr/>
        </p:nvSpPr>
        <p:spPr>
          <a:xfrm>
            <a:off x="380998" y="6508268"/>
            <a:ext cx="3914099" cy="246221"/>
          </a:xfrm>
          <a:prstGeom prst="rect">
            <a:avLst/>
          </a:prstGeom>
          <a:noFill/>
        </p:spPr>
        <p:txBody>
          <a:bodyPr wrap="square" rtlCol="0">
            <a:spAutoFit/>
          </a:bodyPr>
          <a:lstStyle/>
          <a:p>
            <a:r>
              <a:rPr lang="en-US" sz="1000" i="1" dirty="0">
                <a:solidFill>
                  <a:schemeClr val="bg1">
                    <a:lumMod val="50000"/>
                  </a:schemeClr>
                </a:solidFill>
              </a:rPr>
              <a:t>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a:t>
            </a:r>
          </a:p>
        </p:txBody>
      </p:sp>
    </p:spTree>
    <p:extLst>
      <p:ext uri="{BB962C8B-B14F-4D97-AF65-F5344CB8AC3E}">
        <p14:creationId xmlns:p14="http://schemas.microsoft.com/office/powerpoint/2010/main" val="344056156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6667" r="19167" b="48064"/>
          <a:stretch/>
        </p:blipFill>
        <p:spPr>
          <a:xfrm>
            <a:off x="6621115" y="1256498"/>
            <a:ext cx="1379885" cy="724702"/>
          </a:xfrm>
          <a:prstGeom prst="rect">
            <a:avLst/>
          </a:prstGeom>
        </p:spPr>
      </p:pic>
      <p:cxnSp>
        <p:nvCxnSpPr>
          <p:cNvPr id="23" name="Straight Arrow Connector 22"/>
          <p:cNvCxnSpPr/>
          <p:nvPr/>
        </p:nvCxnSpPr>
        <p:spPr>
          <a:xfrm>
            <a:off x="957304" y="3220319"/>
            <a:ext cx="834060" cy="2196406"/>
          </a:xfrm>
          <a:prstGeom prst="straightConnector1">
            <a:avLst/>
          </a:prstGeom>
          <a:ln w="76200">
            <a:solidFill>
              <a:srgbClr val="0096D6"/>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b="40000"/>
          <a:stretch/>
        </p:blipFill>
        <p:spPr>
          <a:xfrm>
            <a:off x="775860" y="1285592"/>
            <a:ext cx="1524000" cy="685800"/>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b="50737"/>
          <a:stretch/>
        </p:blipFill>
        <p:spPr>
          <a:xfrm>
            <a:off x="3685644" y="1295973"/>
            <a:ext cx="1648356" cy="609027"/>
          </a:xfrm>
          <a:prstGeom prst="rect">
            <a:avLst/>
          </a:prstGeom>
        </p:spPr>
      </p:pic>
      <p:sp>
        <p:nvSpPr>
          <p:cNvPr id="2" name="Title 1"/>
          <p:cNvSpPr>
            <a:spLocks noGrp="1"/>
          </p:cNvSpPr>
          <p:nvPr>
            <p:ph type="title"/>
          </p:nvPr>
        </p:nvSpPr>
        <p:spPr>
          <a:xfrm>
            <a:off x="237623" y="695075"/>
            <a:ext cx="8229600" cy="533399"/>
          </a:xfrm>
        </p:spPr>
        <p:txBody>
          <a:bodyPr>
            <a:noAutofit/>
          </a:bodyPr>
          <a:lstStyle/>
          <a:p>
            <a:pPr algn="l"/>
            <a:r>
              <a:rPr lang="en-US" sz="3000" dirty="0">
                <a:solidFill>
                  <a:srgbClr val="004065"/>
                </a:solidFill>
              </a:rPr>
              <a:t>Precursors to Self-Advocacy</a:t>
            </a:r>
          </a:p>
        </p:txBody>
      </p:sp>
      <p:sp>
        <p:nvSpPr>
          <p:cNvPr id="10" name="Rounded Rectangle 9"/>
          <p:cNvSpPr/>
          <p:nvPr/>
        </p:nvSpPr>
        <p:spPr>
          <a:xfrm>
            <a:off x="228600" y="2133600"/>
            <a:ext cx="2644941" cy="895313"/>
          </a:xfrm>
          <a:prstGeom prst="roundRect">
            <a:avLst/>
          </a:prstGeom>
          <a:solidFill>
            <a:srgbClr val="0096D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marL="285750" indent="-285750">
              <a:buFont typeface="Arial" panose="020B0604020202020204" pitchFamily="34" charset="0"/>
              <a:buChar char="•"/>
            </a:pPr>
            <a:r>
              <a:rPr lang="en-US" sz="1600" dirty="0">
                <a:solidFill>
                  <a:srgbClr val="004065"/>
                </a:solidFill>
              </a:rPr>
              <a:t>Self-awareness</a:t>
            </a:r>
          </a:p>
          <a:p>
            <a:pPr marL="285750" indent="-285750">
              <a:buFont typeface="Arial" panose="020B0604020202020204" pitchFamily="34" charset="0"/>
              <a:buChar char="•"/>
            </a:pPr>
            <a:r>
              <a:rPr lang="en-US" sz="1600" dirty="0">
                <a:solidFill>
                  <a:srgbClr val="004065"/>
                </a:solidFill>
              </a:rPr>
              <a:t>Motivation</a:t>
            </a:r>
          </a:p>
        </p:txBody>
      </p:sp>
      <p:sp>
        <p:nvSpPr>
          <p:cNvPr id="14" name="Rounded Rectangle 13"/>
          <p:cNvSpPr/>
          <p:nvPr/>
        </p:nvSpPr>
        <p:spPr>
          <a:xfrm>
            <a:off x="3058024" y="2133600"/>
            <a:ext cx="2578767" cy="1123514"/>
          </a:xfrm>
          <a:prstGeom prst="roundRect">
            <a:avLst/>
          </a:prstGeom>
          <a:solidFill>
            <a:srgbClr val="C8B18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sz="1600" dirty="0">
                <a:solidFill>
                  <a:srgbClr val="004065"/>
                </a:solidFill>
              </a:rPr>
              <a:t>Communication</a:t>
            </a:r>
          </a:p>
          <a:p>
            <a:pPr marL="285750" indent="-285750">
              <a:buFont typeface="Arial" panose="020B0604020202020204" pitchFamily="34" charset="0"/>
              <a:buChar char="•"/>
            </a:pPr>
            <a:r>
              <a:rPr lang="en-US" sz="1600" dirty="0">
                <a:solidFill>
                  <a:srgbClr val="004065"/>
                </a:solidFill>
              </a:rPr>
              <a:t>Information-sharing</a:t>
            </a:r>
          </a:p>
          <a:p>
            <a:pPr marL="285750" indent="-285750">
              <a:buFont typeface="Arial" panose="020B0604020202020204" pitchFamily="34" charset="0"/>
              <a:buChar char="•"/>
            </a:pPr>
            <a:r>
              <a:rPr lang="en-US" sz="1600" dirty="0">
                <a:solidFill>
                  <a:srgbClr val="004065"/>
                </a:solidFill>
              </a:rPr>
              <a:t>Problem-solving</a:t>
            </a:r>
          </a:p>
        </p:txBody>
      </p:sp>
      <p:sp>
        <p:nvSpPr>
          <p:cNvPr id="15" name="Rounded Rectangle 14"/>
          <p:cNvSpPr/>
          <p:nvPr/>
        </p:nvSpPr>
        <p:spPr>
          <a:xfrm>
            <a:off x="5821273" y="2172071"/>
            <a:ext cx="2952243" cy="1531483"/>
          </a:xfrm>
          <a:prstGeom prst="roundRect">
            <a:avLst/>
          </a:prstGeom>
          <a:solidFill>
            <a:srgbClr val="FFEEB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285750" indent="-285750">
              <a:buFont typeface="Arial" panose="020B0604020202020204" pitchFamily="34" charset="0"/>
              <a:buChar char="•"/>
            </a:pPr>
            <a:r>
              <a:rPr lang="en-US" sz="1600" dirty="0">
                <a:solidFill>
                  <a:srgbClr val="004065"/>
                </a:solidFill>
              </a:rPr>
              <a:t>Informal support</a:t>
            </a:r>
          </a:p>
          <a:p>
            <a:pPr marL="742950" lvl="1" indent="-285750">
              <a:buFont typeface="Arial" panose="020B0604020202020204" pitchFamily="34" charset="0"/>
              <a:buChar char="•"/>
            </a:pPr>
            <a:r>
              <a:rPr lang="en-US" sz="1400" dirty="0">
                <a:solidFill>
                  <a:srgbClr val="004065"/>
                </a:solidFill>
              </a:rPr>
              <a:t>Family &amp; friends</a:t>
            </a:r>
          </a:p>
          <a:p>
            <a:pPr marL="285750" indent="-285750">
              <a:buFont typeface="Arial" panose="020B0604020202020204" pitchFamily="34" charset="0"/>
              <a:buChar char="•"/>
            </a:pPr>
            <a:r>
              <a:rPr lang="en-US" sz="1600" dirty="0">
                <a:solidFill>
                  <a:srgbClr val="004065"/>
                </a:solidFill>
              </a:rPr>
              <a:t>Formal Support</a:t>
            </a:r>
          </a:p>
          <a:p>
            <a:pPr marL="742950" lvl="1" indent="-285750">
              <a:buFont typeface="Arial" panose="020B0604020202020204" pitchFamily="34" charset="0"/>
              <a:buChar char="•"/>
            </a:pPr>
            <a:r>
              <a:rPr lang="en-US" sz="1400" dirty="0">
                <a:solidFill>
                  <a:srgbClr val="004065"/>
                </a:solidFill>
              </a:rPr>
              <a:t>Support groups</a:t>
            </a:r>
          </a:p>
          <a:p>
            <a:pPr marL="742950" lvl="1" indent="-285750">
              <a:buFont typeface="Arial" panose="020B0604020202020204" pitchFamily="34" charset="0"/>
              <a:buChar char="•"/>
            </a:pPr>
            <a:r>
              <a:rPr lang="en-US" sz="1400" dirty="0">
                <a:solidFill>
                  <a:srgbClr val="004065"/>
                </a:solidFill>
              </a:rPr>
              <a:t>Cancer advocacy groups</a:t>
            </a:r>
          </a:p>
        </p:txBody>
      </p:sp>
      <p:sp>
        <p:nvSpPr>
          <p:cNvPr id="17" name="Round Same Side Corner Rectangle 16"/>
          <p:cNvSpPr/>
          <p:nvPr/>
        </p:nvSpPr>
        <p:spPr>
          <a:xfrm>
            <a:off x="245644" y="1875344"/>
            <a:ext cx="2627898" cy="426646"/>
          </a:xfrm>
          <a:prstGeom prst="round2SameRect">
            <a:avLst>
              <a:gd name="adj1" fmla="val 26000"/>
              <a:gd name="adj2" fmla="val 0"/>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Personal Factors</a:t>
            </a:r>
          </a:p>
        </p:txBody>
      </p:sp>
      <p:sp>
        <p:nvSpPr>
          <p:cNvPr id="18" name="Round Same Side Corner Rectangle 17"/>
          <p:cNvSpPr/>
          <p:nvPr/>
        </p:nvSpPr>
        <p:spPr>
          <a:xfrm>
            <a:off x="3058026" y="1872365"/>
            <a:ext cx="2580774" cy="429625"/>
          </a:xfrm>
          <a:prstGeom prst="round2SameRect">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Skills</a:t>
            </a:r>
          </a:p>
        </p:txBody>
      </p:sp>
      <p:sp>
        <p:nvSpPr>
          <p:cNvPr id="19" name="Round Same Side Corner Rectangle 18"/>
          <p:cNvSpPr/>
          <p:nvPr/>
        </p:nvSpPr>
        <p:spPr>
          <a:xfrm>
            <a:off x="5830133" y="1902307"/>
            <a:ext cx="2932867" cy="414761"/>
          </a:xfrm>
          <a:prstGeom prst="round2SameRect">
            <a:avLst/>
          </a:prstGeom>
          <a:solidFill>
            <a:srgbClr val="FFD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a:t>
            </a:r>
          </a:p>
        </p:txBody>
      </p:sp>
      <p:cxnSp>
        <p:nvCxnSpPr>
          <p:cNvPr id="24" name="Straight Arrow Connector 23"/>
          <p:cNvCxnSpPr/>
          <p:nvPr/>
        </p:nvCxnSpPr>
        <p:spPr>
          <a:xfrm>
            <a:off x="4295102" y="3344978"/>
            <a:ext cx="0" cy="2065222"/>
          </a:xfrm>
          <a:prstGeom prst="straightConnector1">
            <a:avLst/>
          </a:prstGeom>
          <a:ln w="76200">
            <a:solidFill>
              <a:srgbClr val="C8B18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181600" y="3801709"/>
            <a:ext cx="1987436" cy="1608491"/>
          </a:xfrm>
          <a:prstGeom prst="straightConnector1">
            <a:avLst/>
          </a:prstGeom>
          <a:ln w="76200">
            <a:solidFill>
              <a:srgbClr val="FFD253"/>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1776677" y="3304005"/>
            <a:ext cx="1908967" cy="1916952"/>
          </a:xfrm>
          <a:prstGeom prst="roundRect">
            <a:avLst/>
          </a:prstGeom>
          <a:solidFill>
            <a:srgbClr val="004065">
              <a:alpha val="60000"/>
            </a:srgbClr>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300" dirty="0"/>
              <a:t>Elicit and include values</a:t>
            </a:r>
          </a:p>
          <a:p>
            <a:pPr marL="285750" indent="-285750">
              <a:buFont typeface="Arial" panose="020B0604020202020204" pitchFamily="34" charset="0"/>
              <a:buChar char="•"/>
            </a:pPr>
            <a:r>
              <a:rPr lang="en-US" sz="1300" dirty="0"/>
              <a:t>Provide understandable information</a:t>
            </a:r>
          </a:p>
          <a:p>
            <a:pPr marL="285750" indent="-285750">
              <a:buFont typeface="Arial" panose="020B0604020202020204" pitchFamily="34" charset="0"/>
              <a:buChar char="•"/>
            </a:pPr>
            <a:r>
              <a:rPr lang="en-US" sz="1300" dirty="0"/>
              <a:t>Incorporate interpretation services</a:t>
            </a:r>
          </a:p>
        </p:txBody>
      </p:sp>
      <p:sp>
        <p:nvSpPr>
          <p:cNvPr id="32" name="Rounded Rectangle 31"/>
          <p:cNvSpPr/>
          <p:nvPr/>
        </p:nvSpPr>
        <p:spPr>
          <a:xfrm>
            <a:off x="6629400" y="4377589"/>
            <a:ext cx="2364210" cy="1559371"/>
          </a:xfrm>
          <a:prstGeom prst="roundRect">
            <a:avLst/>
          </a:prstGeom>
          <a:solidFill>
            <a:srgbClr val="004065">
              <a:alpha val="50000"/>
            </a:srgbClr>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t>Direct patients to formal support</a:t>
            </a:r>
          </a:p>
          <a:p>
            <a:pPr marL="285750" indent="-285750">
              <a:buFont typeface="Arial" panose="020B0604020202020204" pitchFamily="34" charset="0"/>
              <a:buChar char="•"/>
            </a:pPr>
            <a:r>
              <a:rPr lang="en-US" sz="1600" dirty="0"/>
              <a:t>Help patients navigate health care system</a:t>
            </a:r>
          </a:p>
        </p:txBody>
      </p:sp>
      <p:sp>
        <p:nvSpPr>
          <p:cNvPr id="4" name="Rounded Rectangle 3"/>
          <p:cNvSpPr/>
          <p:nvPr/>
        </p:nvSpPr>
        <p:spPr>
          <a:xfrm>
            <a:off x="1752600" y="5591194"/>
            <a:ext cx="4724400" cy="428606"/>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Self-Advocacy</a:t>
            </a:r>
          </a:p>
        </p:txBody>
      </p:sp>
      <p:cxnSp>
        <p:nvCxnSpPr>
          <p:cNvPr id="12" name="Straight Arrow Connector 11"/>
          <p:cNvCxnSpPr/>
          <p:nvPr/>
        </p:nvCxnSpPr>
        <p:spPr>
          <a:xfrm>
            <a:off x="3685644" y="4377589"/>
            <a:ext cx="662769" cy="0"/>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865390" y="5029200"/>
            <a:ext cx="755149" cy="0"/>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80999" y="6524654"/>
            <a:ext cx="3914101" cy="246221"/>
          </a:xfrm>
          <a:prstGeom prst="rect">
            <a:avLst/>
          </a:prstGeom>
          <a:noFill/>
        </p:spPr>
        <p:txBody>
          <a:bodyPr wrap="square" rtlCol="0">
            <a:spAutoFit/>
          </a:bodyPr>
          <a:lstStyle/>
          <a:p>
            <a:r>
              <a:rPr lang="en-US" sz="1000" i="1" dirty="0">
                <a:solidFill>
                  <a:schemeClr val="bg1">
                    <a:lumMod val="50000"/>
                  </a:schemeClr>
                </a:solidFill>
              </a:rPr>
              <a:t>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a:t>
            </a:r>
          </a:p>
        </p:txBody>
      </p:sp>
    </p:spTree>
    <p:extLst>
      <p:ext uri="{BB962C8B-B14F-4D97-AF65-F5344CB8AC3E}">
        <p14:creationId xmlns:p14="http://schemas.microsoft.com/office/powerpoint/2010/main" val="16288541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795640"/>
            <a:ext cx="8229600" cy="325908"/>
          </a:xfrm>
        </p:spPr>
        <p:txBody>
          <a:bodyPr>
            <a:noAutofit/>
          </a:bodyPr>
          <a:lstStyle/>
          <a:p>
            <a:pPr algn="l"/>
            <a:r>
              <a:rPr lang="en-US" sz="3000" dirty="0">
                <a:solidFill>
                  <a:srgbClr val="004065"/>
                </a:solidFill>
              </a:rPr>
              <a:t>Outcomes of Self-Advocacy</a:t>
            </a:r>
          </a:p>
        </p:txBody>
      </p:sp>
      <p:sp>
        <p:nvSpPr>
          <p:cNvPr id="17" name="TextBox 16"/>
          <p:cNvSpPr txBox="1"/>
          <p:nvPr/>
        </p:nvSpPr>
        <p:spPr>
          <a:xfrm>
            <a:off x="297976" y="6304002"/>
            <a:ext cx="4648200" cy="400110"/>
          </a:xfrm>
          <a:prstGeom prst="rect">
            <a:avLst/>
          </a:prstGeom>
          <a:noFill/>
        </p:spPr>
        <p:txBody>
          <a:bodyPr wrap="square" rtlCol="0">
            <a:spAutoFit/>
          </a:bodyPr>
          <a:lstStyle/>
          <a:p>
            <a:r>
              <a:rPr lang="en-US" sz="1000" i="1" dirty="0">
                <a:solidFill>
                  <a:schemeClr val="bg1">
                    <a:lumMod val="50000"/>
                  </a:schemeClr>
                </a:solidFill>
              </a:rPr>
              <a:t>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 Blanch-</a:t>
            </a:r>
            <a:r>
              <a:rPr lang="en-US" sz="1000" i="1" dirty="0" err="1">
                <a:solidFill>
                  <a:schemeClr val="bg1">
                    <a:lumMod val="50000"/>
                  </a:schemeClr>
                </a:solidFill>
              </a:rPr>
              <a:t>Hartigan</a:t>
            </a:r>
            <a:r>
              <a:rPr lang="en-US" sz="1000" i="1" dirty="0">
                <a:solidFill>
                  <a:schemeClr val="bg1">
                    <a:lumMod val="50000"/>
                  </a:schemeClr>
                </a:solidFill>
              </a:rPr>
              <a:t> et al., 2016; Epstein &amp; Street, 2007.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331523"/>
            <a:ext cx="7001852" cy="397247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371600"/>
            <a:ext cx="2971800" cy="1981200"/>
          </a:xfrm>
          <a:prstGeom prst="rect">
            <a:avLst/>
          </a:prstGeom>
        </p:spPr>
      </p:pic>
    </p:spTree>
    <p:extLst>
      <p:ext uri="{BB962C8B-B14F-4D97-AF65-F5344CB8AC3E}">
        <p14:creationId xmlns:p14="http://schemas.microsoft.com/office/powerpoint/2010/main" val="182940656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p:nvPr/>
        </p:nvSpPr>
        <p:spPr>
          <a:xfrm>
            <a:off x="1600200" y="4419601"/>
            <a:ext cx="5791200" cy="1752599"/>
          </a:xfrm>
          <a:prstGeom prst="roundRect">
            <a:avLst>
              <a:gd name="adj" fmla="val 13552"/>
            </a:avLst>
          </a:prstGeom>
          <a:solidFill>
            <a:srgbClr val="0040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600" dirty="0">
                <a:solidFill>
                  <a:srgbClr val="004065"/>
                </a:solidFill>
              </a:rPr>
              <a:t>Improved: </a:t>
            </a:r>
          </a:p>
          <a:p>
            <a:pPr marL="285750" indent="-285750">
              <a:buFont typeface="Arial" panose="020B0604020202020204" pitchFamily="34" charset="0"/>
              <a:buChar char="•"/>
            </a:pPr>
            <a:r>
              <a:rPr lang="en-US" sz="1600" dirty="0">
                <a:solidFill>
                  <a:srgbClr val="004065"/>
                </a:solidFill>
              </a:rPr>
              <a:t>Patient-provider relationship</a:t>
            </a:r>
          </a:p>
          <a:p>
            <a:pPr marL="285750" indent="-285750">
              <a:buFont typeface="Arial" panose="020B0604020202020204" pitchFamily="34" charset="0"/>
              <a:buChar char="•"/>
            </a:pPr>
            <a:r>
              <a:rPr lang="en-US" sz="1600" dirty="0">
                <a:solidFill>
                  <a:srgbClr val="004065"/>
                </a:solidFill>
              </a:rPr>
              <a:t>Patient satisfaction</a:t>
            </a:r>
          </a:p>
          <a:p>
            <a:pPr marL="285750" indent="-285750">
              <a:buFont typeface="Arial" panose="020B0604020202020204" pitchFamily="34" charset="0"/>
              <a:buChar char="•"/>
            </a:pPr>
            <a:r>
              <a:rPr lang="en-US" sz="1600" dirty="0">
                <a:solidFill>
                  <a:srgbClr val="004065"/>
                </a:solidFill>
              </a:rPr>
              <a:t>Health care delivery</a:t>
            </a:r>
          </a:p>
          <a:p>
            <a:pPr marL="285750" indent="-285750">
              <a:buFont typeface="Arial" panose="020B0604020202020204" pitchFamily="34" charset="0"/>
              <a:buChar char="•"/>
            </a:pPr>
            <a:r>
              <a:rPr lang="en-US" sz="1600" dirty="0">
                <a:solidFill>
                  <a:srgbClr val="004065"/>
                </a:solidFill>
              </a:rPr>
              <a:t>Patient self-management</a:t>
            </a:r>
          </a:p>
          <a:p>
            <a:pPr marL="285750" indent="-285750">
              <a:buFont typeface="Arial" panose="020B0604020202020204" pitchFamily="34" charset="0"/>
              <a:buChar char="•"/>
            </a:pPr>
            <a:r>
              <a:rPr lang="en-US" sz="1600" dirty="0">
                <a:solidFill>
                  <a:srgbClr val="004065"/>
                </a:solidFill>
              </a:rPr>
              <a:t>Health outcomes</a:t>
            </a:r>
          </a:p>
        </p:txBody>
      </p:sp>
      <p:sp>
        <p:nvSpPr>
          <p:cNvPr id="6" name="Title 1"/>
          <p:cNvSpPr>
            <a:spLocks noGrp="1"/>
          </p:cNvSpPr>
          <p:nvPr>
            <p:ph type="title"/>
          </p:nvPr>
        </p:nvSpPr>
        <p:spPr>
          <a:xfrm>
            <a:off x="381000" y="795640"/>
            <a:ext cx="8229600" cy="325908"/>
          </a:xfrm>
        </p:spPr>
        <p:txBody>
          <a:bodyPr>
            <a:noAutofit/>
          </a:bodyPr>
          <a:lstStyle/>
          <a:p>
            <a:pPr algn="l"/>
            <a:r>
              <a:rPr lang="en-US" sz="3000" dirty="0">
                <a:solidFill>
                  <a:srgbClr val="004065"/>
                </a:solidFill>
              </a:rPr>
              <a:t>Outcomes of Self-Advocacy</a:t>
            </a:r>
          </a:p>
        </p:txBody>
      </p:sp>
      <p:sp>
        <p:nvSpPr>
          <p:cNvPr id="17" name="TextBox 16"/>
          <p:cNvSpPr txBox="1"/>
          <p:nvPr/>
        </p:nvSpPr>
        <p:spPr>
          <a:xfrm>
            <a:off x="297976" y="6304002"/>
            <a:ext cx="4648200" cy="553998"/>
          </a:xfrm>
          <a:prstGeom prst="rect">
            <a:avLst/>
          </a:prstGeom>
          <a:noFill/>
        </p:spPr>
        <p:txBody>
          <a:bodyPr wrap="square" rtlCol="0">
            <a:spAutoFit/>
          </a:bodyPr>
          <a:lstStyle/>
          <a:p>
            <a:r>
              <a:rPr lang="en-US" sz="1000" i="1" dirty="0">
                <a:solidFill>
                  <a:schemeClr val="bg1">
                    <a:lumMod val="50000"/>
                  </a:schemeClr>
                </a:solidFill>
              </a:rPr>
              <a:t>Hagan, </a:t>
            </a:r>
            <a:r>
              <a:rPr lang="en-US" sz="1000" i="1" dirty="0" err="1">
                <a:solidFill>
                  <a:schemeClr val="bg1">
                    <a:lumMod val="50000"/>
                  </a:schemeClr>
                </a:solidFill>
              </a:rPr>
              <a:t>Rosenweig</a:t>
            </a:r>
            <a:r>
              <a:rPr lang="en-US" sz="1000" i="1" dirty="0">
                <a:solidFill>
                  <a:schemeClr val="bg1">
                    <a:lumMod val="50000"/>
                  </a:schemeClr>
                </a:solidFill>
              </a:rPr>
              <a:t>, Zorn, van </a:t>
            </a:r>
            <a:r>
              <a:rPr lang="en-US" sz="1000" i="1" dirty="0" err="1">
                <a:solidFill>
                  <a:schemeClr val="bg1">
                    <a:lumMod val="50000"/>
                  </a:schemeClr>
                </a:solidFill>
              </a:rPr>
              <a:t>Londen</a:t>
            </a:r>
            <a:r>
              <a:rPr lang="en-US" sz="1000" i="1" dirty="0">
                <a:solidFill>
                  <a:schemeClr val="bg1">
                    <a:lumMod val="50000"/>
                  </a:schemeClr>
                </a:solidFill>
              </a:rPr>
              <a:t> &amp; Donovan, 2017; Blanch-</a:t>
            </a:r>
            <a:r>
              <a:rPr lang="en-US" sz="1000" i="1" dirty="0" err="1">
                <a:solidFill>
                  <a:schemeClr val="bg1">
                    <a:lumMod val="50000"/>
                  </a:schemeClr>
                </a:solidFill>
              </a:rPr>
              <a:t>Hartigan</a:t>
            </a:r>
            <a:r>
              <a:rPr lang="en-US" sz="1000" i="1" dirty="0">
                <a:solidFill>
                  <a:schemeClr val="bg1">
                    <a:lumMod val="50000"/>
                  </a:schemeClr>
                </a:solidFill>
              </a:rPr>
              <a:t> et al., 2016; Epstein &amp; Street, 2007. </a:t>
            </a:r>
            <a:r>
              <a:rPr lang="en-US" sz="1000" dirty="0" err="1">
                <a:solidFill>
                  <a:schemeClr val="bg1">
                    <a:lumMod val="50000"/>
                  </a:schemeClr>
                </a:solidFill>
              </a:rPr>
              <a:t>Manfredi</a:t>
            </a:r>
            <a:r>
              <a:rPr lang="en-US" sz="1000" dirty="0">
                <a:solidFill>
                  <a:schemeClr val="bg1">
                    <a:lumMod val="50000"/>
                  </a:schemeClr>
                </a:solidFill>
              </a:rPr>
              <a:t>, Kaiser, Matthews, &amp; </a:t>
            </a:r>
            <a:r>
              <a:rPr lang="en-US" sz="1000" i="1" dirty="0">
                <a:solidFill>
                  <a:schemeClr val="bg1">
                    <a:lumMod val="50000"/>
                  </a:schemeClr>
                </a:solidFill>
              </a:rPr>
              <a:t>Johnson</a:t>
            </a:r>
            <a:r>
              <a:rPr lang="en-US" sz="1000" dirty="0">
                <a:solidFill>
                  <a:schemeClr val="bg1">
                    <a:lumMod val="50000"/>
                  </a:schemeClr>
                </a:solidFill>
              </a:rPr>
              <a:t>, 2010. </a:t>
            </a:r>
          </a:p>
          <a:p>
            <a:endParaRPr lang="en-US" sz="1000" i="1" dirty="0">
              <a:solidFill>
                <a:schemeClr val="bg1">
                  <a:lumMod val="50000"/>
                </a:schemeClr>
              </a:solidFill>
            </a:endParaRPr>
          </a:p>
        </p:txBody>
      </p:sp>
      <p:sp>
        <p:nvSpPr>
          <p:cNvPr id="45" name="Oval 44"/>
          <p:cNvSpPr/>
          <p:nvPr/>
        </p:nvSpPr>
        <p:spPr>
          <a:xfrm>
            <a:off x="534161" y="4310939"/>
            <a:ext cx="1714235" cy="1789465"/>
          </a:xfrm>
          <a:prstGeom prst="ellipse">
            <a:avLst/>
          </a:prstGeom>
          <a:solidFill>
            <a:schemeClr val="bg1"/>
          </a:solidFill>
          <a:ln w="7620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6" name="Round Same Side Corner Rectangle 45"/>
          <p:cNvSpPr/>
          <p:nvPr/>
        </p:nvSpPr>
        <p:spPr>
          <a:xfrm>
            <a:off x="2895600" y="1241069"/>
            <a:ext cx="2971800" cy="304800"/>
          </a:xfrm>
          <a:prstGeom prst="round2SameRect">
            <a:avLst>
              <a:gd name="adj1" fmla="val 26000"/>
              <a:gd name="adj2" fmla="val 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91440" rtlCol="0" anchor="ctr"/>
          <a:lstStyle/>
          <a:p>
            <a:pPr algn="ctr"/>
            <a:r>
              <a:rPr lang="en-US" sz="1600" dirty="0">
                <a:solidFill>
                  <a:schemeClr val="bg1"/>
                </a:solidFill>
              </a:rPr>
              <a:t>Self-Advocacy</a:t>
            </a:r>
          </a:p>
        </p:txBody>
      </p:sp>
      <p:sp>
        <p:nvSpPr>
          <p:cNvPr id="47" name="Rounded Rectangle 46"/>
          <p:cNvSpPr/>
          <p:nvPr/>
        </p:nvSpPr>
        <p:spPr>
          <a:xfrm>
            <a:off x="2895600" y="1431758"/>
            <a:ext cx="2971800" cy="930442"/>
          </a:xfrm>
          <a:prstGeom prst="roundRect">
            <a:avLst/>
          </a:prstGeom>
          <a:solidFill>
            <a:srgbClr val="0040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sz="1400" dirty="0">
                <a:solidFill>
                  <a:srgbClr val="004065"/>
                </a:solidFill>
              </a:rPr>
              <a:t>Articulate values and priorities</a:t>
            </a:r>
          </a:p>
          <a:p>
            <a:pPr marL="285750" indent="-285750">
              <a:buFont typeface="Arial" panose="020B0604020202020204" pitchFamily="34" charset="0"/>
              <a:buChar char="•"/>
            </a:pPr>
            <a:r>
              <a:rPr lang="en-US" sz="1400" dirty="0">
                <a:solidFill>
                  <a:srgbClr val="004065"/>
                </a:solidFill>
              </a:rPr>
              <a:t>Make joint care decisions</a:t>
            </a:r>
          </a:p>
          <a:p>
            <a:pPr marL="285750" indent="-285750">
              <a:buFont typeface="Arial" panose="020B0604020202020204" pitchFamily="34" charset="0"/>
              <a:buChar char="•"/>
            </a:pPr>
            <a:r>
              <a:rPr lang="en-US" sz="1400" dirty="0">
                <a:solidFill>
                  <a:srgbClr val="004065"/>
                </a:solidFill>
              </a:rPr>
              <a:t>Use resources</a:t>
            </a:r>
          </a:p>
        </p:txBody>
      </p:sp>
      <p:sp>
        <p:nvSpPr>
          <p:cNvPr id="48" name="Rounded Rectangle 47"/>
          <p:cNvSpPr/>
          <p:nvPr/>
        </p:nvSpPr>
        <p:spPr>
          <a:xfrm>
            <a:off x="2209800" y="3200400"/>
            <a:ext cx="4800600" cy="308641"/>
          </a:xfrm>
          <a:prstGeom prst="roundRect">
            <a:avLst>
              <a:gd name="adj" fmla="val 9375"/>
            </a:avLst>
          </a:prstGeom>
          <a:solidFill>
            <a:srgbClr val="0040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1600" dirty="0">
                <a:solidFill>
                  <a:srgbClr val="004065"/>
                </a:solidFill>
              </a:rPr>
              <a:t>   Improved patient-provider communication</a:t>
            </a:r>
          </a:p>
        </p:txBody>
      </p:sp>
      <p:sp>
        <p:nvSpPr>
          <p:cNvPr id="49" name="Round Same Side Corner Rectangle 48"/>
          <p:cNvSpPr/>
          <p:nvPr/>
        </p:nvSpPr>
        <p:spPr>
          <a:xfrm>
            <a:off x="2209800" y="2926069"/>
            <a:ext cx="4800600" cy="274331"/>
          </a:xfrm>
          <a:prstGeom prst="round2SameRect">
            <a:avLst>
              <a:gd name="adj1" fmla="val 26000"/>
              <a:gd name="adj2" fmla="val 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Short-Term Outcome</a:t>
            </a:r>
          </a:p>
        </p:txBody>
      </p:sp>
      <p:sp>
        <p:nvSpPr>
          <p:cNvPr id="50" name="Oval 49"/>
          <p:cNvSpPr/>
          <p:nvPr/>
        </p:nvSpPr>
        <p:spPr>
          <a:xfrm>
            <a:off x="1729496" y="2743200"/>
            <a:ext cx="937503" cy="948710"/>
          </a:xfrm>
          <a:prstGeom prst="ellipse">
            <a:avLst/>
          </a:prstGeom>
          <a:solidFill>
            <a:schemeClr val="bg1"/>
          </a:solidFill>
          <a:ln w="38100">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cxnSp>
        <p:nvCxnSpPr>
          <p:cNvPr id="51" name="Straight Arrow Connector 50"/>
          <p:cNvCxnSpPr/>
          <p:nvPr/>
        </p:nvCxnSpPr>
        <p:spPr>
          <a:xfrm>
            <a:off x="4487839" y="2514600"/>
            <a:ext cx="0" cy="381000"/>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495800" y="3581400"/>
            <a:ext cx="0" cy="533401"/>
          </a:xfrm>
          <a:prstGeom prst="straightConnector1">
            <a:avLst/>
          </a:prstGeom>
          <a:ln w="762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53" name="Round Same Side Corner Rectangle 52"/>
          <p:cNvSpPr/>
          <p:nvPr/>
        </p:nvSpPr>
        <p:spPr>
          <a:xfrm>
            <a:off x="1600200" y="4155743"/>
            <a:ext cx="5791200" cy="421660"/>
          </a:xfrm>
          <a:prstGeom prst="round2SameRect">
            <a:avLst>
              <a:gd name="adj1" fmla="val 26000"/>
              <a:gd name="adj2" fmla="val 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Long-Term Outcomes</a:t>
            </a:r>
          </a:p>
        </p:txBody>
      </p:sp>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15256" r="16088" b="-874"/>
          <a:stretch/>
        </p:blipFill>
        <p:spPr>
          <a:xfrm>
            <a:off x="560610" y="4338612"/>
            <a:ext cx="1661336" cy="1752602"/>
          </a:xfrm>
          <a:prstGeom prst="flowChartConnector">
            <a:avLst/>
          </a:prstGeom>
        </p:spPr>
      </p:pic>
      <p:pic>
        <p:nvPicPr>
          <p:cNvPr id="55" name="Picture 54"/>
          <p:cNvPicPr>
            <a:picLocks noChangeAspect="1"/>
          </p:cNvPicPr>
          <p:nvPr/>
        </p:nvPicPr>
        <p:blipFill rotWithShape="1">
          <a:blip r:embed="rId4" cstate="print">
            <a:extLst>
              <a:ext uri="{28A0092B-C50C-407E-A947-70E740481C1C}">
                <a14:useLocalDpi xmlns:a14="http://schemas.microsoft.com/office/drawing/2010/main" val="0"/>
              </a:ext>
            </a:extLst>
          </a:blip>
          <a:srcRect l="15833" t="7778" r="15001" b="3333"/>
          <a:stretch/>
        </p:blipFill>
        <p:spPr>
          <a:xfrm>
            <a:off x="1817247" y="2861969"/>
            <a:ext cx="762000" cy="734458"/>
          </a:xfrm>
          <a:prstGeom prst="flowChartConnector">
            <a:avLst/>
          </a:prstGeom>
        </p:spPr>
      </p:pic>
      <p:sp>
        <p:nvSpPr>
          <p:cNvPr id="56" name="Oval 55"/>
          <p:cNvSpPr/>
          <p:nvPr/>
        </p:nvSpPr>
        <p:spPr>
          <a:xfrm>
            <a:off x="2971800" y="1572105"/>
            <a:ext cx="197483" cy="210588"/>
          </a:xfrm>
          <a:prstGeom prst="ellipse">
            <a:avLst/>
          </a:prstGeom>
          <a:ln w="28575">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7" name="Oval 56"/>
          <p:cNvSpPr/>
          <p:nvPr/>
        </p:nvSpPr>
        <p:spPr>
          <a:xfrm>
            <a:off x="2973075" y="2045753"/>
            <a:ext cx="197483" cy="210588"/>
          </a:xfrm>
          <a:prstGeom prst="ellipse">
            <a:avLst/>
          </a:prstGeom>
          <a:ln w="28575">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8" name="Oval 57"/>
          <p:cNvSpPr/>
          <p:nvPr/>
        </p:nvSpPr>
        <p:spPr>
          <a:xfrm>
            <a:off x="2971800" y="1808929"/>
            <a:ext cx="197483" cy="210588"/>
          </a:xfrm>
          <a:prstGeom prst="ellipse">
            <a:avLst/>
          </a:prstGeom>
          <a:ln w="28575">
            <a:solidFill>
              <a:srgbClr val="004065"/>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l="11261" r="9910" b="-4065"/>
          <a:stretch/>
        </p:blipFill>
        <p:spPr>
          <a:xfrm>
            <a:off x="3003729" y="1614916"/>
            <a:ext cx="133624" cy="133624"/>
          </a:xfrm>
          <a:prstGeom prst="flowChartConnector">
            <a:avLst/>
          </a:prstGeom>
        </p:spPr>
      </p:pic>
      <p:pic>
        <p:nvPicPr>
          <p:cNvPr id="60" name="Picture 59"/>
          <p:cNvPicPr>
            <a:picLocks noChangeAspect="1"/>
          </p:cNvPicPr>
          <p:nvPr/>
        </p:nvPicPr>
        <p:blipFill rotWithShape="1">
          <a:blip r:embed="rId6" cstate="print">
            <a:extLst>
              <a:ext uri="{28A0092B-C50C-407E-A947-70E740481C1C}">
                <a14:useLocalDpi xmlns:a14="http://schemas.microsoft.com/office/drawing/2010/main" val="0"/>
              </a:ext>
            </a:extLst>
          </a:blip>
          <a:srcRect l="1475" t="-5619" r="11682"/>
          <a:stretch/>
        </p:blipFill>
        <p:spPr>
          <a:xfrm flipV="1">
            <a:off x="2984552" y="1836583"/>
            <a:ext cx="171978" cy="156872"/>
          </a:xfrm>
          <a:prstGeom prst="flowChartConnector">
            <a:avLst/>
          </a:prstGeom>
        </p:spPr>
      </p:pic>
      <p:pic>
        <p:nvPicPr>
          <p:cNvPr id="61" name="Picture 60"/>
          <p:cNvPicPr>
            <a:picLocks noChangeAspect="1"/>
          </p:cNvPicPr>
          <p:nvPr/>
        </p:nvPicPr>
        <p:blipFill rotWithShape="1">
          <a:blip r:embed="rId7" cstate="print">
            <a:extLst>
              <a:ext uri="{28A0092B-C50C-407E-A947-70E740481C1C}">
                <a14:useLocalDpi xmlns:a14="http://schemas.microsoft.com/office/drawing/2010/main" val="0"/>
              </a:ext>
            </a:extLst>
          </a:blip>
          <a:srcRect l="5834" t="-7778" r="3332" b="-6666"/>
          <a:stretch/>
        </p:blipFill>
        <p:spPr>
          <a:xfrm flipH="1">
            <a:off x="2984552" y="2074444"/>
            <a:ext cx="173738" cy="164174"/>
          </a:xfrm>
          <a:prstGeom prst="flowChartConnector">
            <a:avLst/>
          </a:prstGeom>
        </p:spPr>
      </p:pic>
    </p:spTree>
    <p:extLst>
      <p:ext uri="{BB962C8B-B14F-4D97-AF65-F5344CB8AC3E}">
        <p14:creationId xmlns:p14="http://schemas.microsoft.com/office/powerpoint/2010/main" val="8647019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nvGraphicFramePr>
        <p:xfrm>
          <a:off x="304800" y="1905000"/>
          <a:ext cx="5029200" cy="3445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90500" y="850579"/>
            <a:ext cx="8229600" cy="761999"/>
          </a:xfrm>
        </p:spPr>
        <p:txBody>
          <a:bodyPr>
            <a:noAutofit/>
          </a:bodyPr>
          <a:lstStyle/>
          <a:p>
            <a:pPr algn="l"/>
            <a:r>
              <a:rPr lang="en-US" sz="3000" dirty="0">
                <a:solidFill>
                  <a:srgbClr val="004065"/>
                </a:solidFill>
              </a:rPr>
              <a:t>How can Health Care Providers Promote Patient Self-Advocacy?</a:t>
            </a:r>
          </a:p>
        </p:txBody>
      </p:sp>
      <p:pic>
        <p:nvPicPr>
          <p:cNvPr id="6" name="Content Placeholder 5"/>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6858000" y="4522133"/>
            <a:ext cx="2098488" cy="1573867"/>
          </a:xfrm>
        </p:spPr>
      </p:pic>
      <p:sp>
        <p:nvSpPr>
          <p:cNvPr id="7" name="Title 1"/>
          <p:cNvSpPr txBox="1">
            <a:spLocks/>
          </p:cNvSpPr>
          <p:nvPr/>
        </p:nvSpPr>
        <p:spPr bwMode="auto">
          <a:xfrm>
            <a:off x="533400" y="4339668"/>
            <a:ext cx="2667000" cy="1603932"/>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a:lstStyle>
          <a:p>
            <a:pPr algn="l"/>
            <a:r>
              <a:rPr lang="en-US" sz="1800" b="0" kern="0" dirty="0">
                <a:solidFill>
                  <a:srgbClr val="004065"/>
                </a:solidFill>
              </a:rPr>
              <a:t>Providers can use </a:t>
            </a:r>
          </a:p>
          <a:p>
            <a:pPr algn="l"/>
            <a:r>
              <a:rPr lang="en-US" sz="1800" b="0" kern="0" dirty="0">
                <a:solidFill>
                  <a:srgbClr val="004065"/>
                </a:solidFill>
              </a:rPr>
              <a:t>tools to support </a:t>
            </a:r>
          </a:p>
          <a:p>
            <a:pPr algn="l"/>
            <a:r>
              <a:rPr lang="en-US" sz="1800" b="0" kern="0" dirty="0">
                <a:solidFill>
                  <a:srgbClr val="004065"/>
                </a:solidFill>
              </a:rPr>
              <a:t>patients in participating in their care</a:t>
            </a:r>
            <a:endParaRPr lang="en-US" sz="1800" kern="0" dirty="0">
              <a:solidFill>
                <a:srgbClr val="004065"/>
              </a:solidFill>
            </a:endParaRP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1031" y="2260408"/>
            <a:ext cx="880696" cy="880696"/>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t="44264" r="58333" b="4109"/>
          <a:stretch/>
        </p:blipFill>
        <p:spPr>
          <a:xfrm>
            <a:off x="1728046" y="3264547"/>
            <a:ext cx="963507" cy="867157"/>
          </a:xfrm>
          <a:prstGeom prst="flowChartConnector">
            <a:avLst/>
          </a:prstGeom>
        </p:spPr>
      </p:pic>
      <p:sp>
        <p:nvSpPr>
          <p:cNvPr id="19" name="Rectangle 18"/>
          <p:cNvSpPr/>
          <p:nvPr/>
        </p:nvSpPr>
        <p:spPr>
          <a:xfrm>
            <a:off x="4196687" y="2200870"/>
            <a:ext cx="3651913" cy="923330"/>
          </a:xfrm>
          <a:prstGeom prst="rect">
            <a:avLst/>
          </a:prstGeom>
        </p:spPr>
        <p:txBody>
          <a:bodyPr wrap="square">
            <a:spAutoFit/>
          </a:bodyPr>
          <a:lstStyle/>
          <a:p>
            <a:r>
              <a:rPr lang="en-US" kern="0" dirty="0">
                <a:solidFill>
                  <a:srgbClr val="004065"/>
                </a:solidFill>
              </a:rPr>
              <a:t>Educational materials and tools can guide patients in considering what is important to them</a:t>
            </a:r>
          </a:p>
        </p:txBody>
      </p:sp>
      <p:sp>
        <p:nvSpPr>
          <p:cNvPr id="20" name="Rectangle 19"/>
          <p:cNvSpPr/>
          <p:nvPr/>
        </p:nvSpPr>
        <p:spPr>
          <a:xfrm>
            <a:off x="4953000" y="3962400"/>
            <a:ext cx="3079290" cy="923330"/>
          </a:xfrm>
          <a:prstGeom prst="rect">
            <a:avLst/>
          </a:prstGeom>
        </p:spPr>
        <p:txBody>
          <a:bodyPr wrap="square">
            <a:spAutoFit/>
          </a:bodyPr>
          <a:lstStyle/>
          <a:p>
            <a:pPr marL="285750" indent="-285750">
              <a:buFont typeface="Arial" panose="020B0604020202020204" pitchFamily="34" charset="0"/>
              <a:buChar char="•"/>
            </a:pPr>
            <a:r>
              <a:rPr lang="en-US" kern="0" dirty="0">
                <a:solidFill>
                  <a:srgbClr val="004065"/>
                </a:solidFill>
              </a:rPr>
              <a:t>Teach Back method</a:t>
            </a:r>
          </a:p>
          <a:p>
            <a:pPr marL="285750" indent="-285750">
              <a:buFont typeface="Arial" panose="020B0604020202020204" pitchFamily="34" charset="0"/>
              <a:buChar char="•"/>
            </a:pPr>
            <a:r>
              <a:rPr lang="en-US" kern="0" dirty="0">
                <a:solidFill>
                  <a:srgbClr val="004065"/>
                </a:solidFill>
              </a:rPr>
              <a:t>Decision aids</a:t>
            </a:r>
          </a:p>
          <a:p>
            <a:pPr marL="285750" indent="-285750">
              <a:buFont typeface="Arial" panose="020B0604020202020204" pitchFamily="34" charset="0"/>
              <a:buChar char="•"/>
            </a:pPr>
            <a:r>
              <a:rPr lang="en-US" kern="0" dirty="0">
                <a:solidFill>
                  <a:srgbClr val="004065"/>
                </a:solidFill>
              </a:rPr>
              <a:t>Question prompts</a:t>
            </a:r>
          </a:p>
        </p:txBody>
      </p:sp>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l="15001" t="6667" r="19998" b="6667"/>
          <a:stretch/>
        </p:blipFill>
        <p:spPr>
          <a:xfrm>
            <a:off x="2971800" y="3788021"/>
            <a:ext cx="1247634" cy="1247634"/>
          </a:xfrm>
          <a:prstGeom prst="flowChartConnector">
            <a:avLst/>
          </a:prstGeom>
        </p:spPr>
      </p:pic>
      <p:sp>
        <p:nvSpPr>
          <p:cNvPr id="12" name="TextBox 11"/>
          <p:cNvSpPr txBox="1"/>
          <p:nvPr/>
        </p:nvSpPr>
        <p:spPr>
          <a:xfrm>
            <a:off x="228600" y="6471766"/>
            <a:ext cx="5257800" cy="246221"/>
          </a:xfrm>
          <a:prstGeom prst="rect">
            <a:avLst/>
          </a:prstGeom>
          <a:noFill/>
        </p:spPr>
        <p:txBody>
          <a:bodyPr wrap="square" rtlCol="0">
            <a:spAutoFit/>
          </a:bodyPr>
          <a:lstStyle/>
          <a:p>
            <a:r>
              <a:rPr lang="en-US" sz="1000" i="1" dirty="0">
                <a:solidFill>
                  <a:schemeClr val="bg1">
                    <a:lumMod val="50000"/>
                  </a:schemeClr>
                </a:solidFill>
              </a:rPr>
              <a:t>American Medical Association, 2007; National Coalition for Cancer Survivorship, 2009. </a:t>
            </a:r>
          </a:p>
        </p:txBody>
      </p:sp>
    </p:spTree>
    <p:extLst>
      <p:ext uri="{BB962C8B-B14F-4D97-AF65-F5344CB8AC3E}">
        <p14:creationId xmlns:p14="http://schemas.microsoft.com/office/powerpoint/2010/main" val="1770930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96293" y="2794733"/>
            <a:ext cx="2209800" cy="532560"/>
          </a:xfrm>
          <a:prstGeom prst="roundRect">
            <a:avLst/>
          </a:prstGeom>
          <a:solidFill>
            <a:srgbClr val="FFFFFF"/>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4065"/>
                </a:solidFill>
              </a:rPr>
              <a:t>Clinical trial results</a:t>
            </a:r>
            <a:endParaRPr lang="en-US" dirty="0">
              <a:solidFill>
                <a:srgbClr val="004065"/>
              </a:solidFill>
            </a:endParaRPr>
          </a:p>
        </p:txBody>
      </p:sp>
      <p:sp>
        <p:nvSpPr>
          <p:cNvPr id="7" name="Rounded Rectangle 6"/>
          <p:cNvSpPr/>
          <p:nvPr/>
        </p:nvSpPr>
        <p:spPr>
          <a:xfrm>
            <a:off x="5216310" y="5393458"/>
            <a:ext cx="2805433" cy="738095"/>
          </a:xfrm>
          <a:prstGeom prst="roundRect">
            <a:avLst/>
          </a:prstGeom>
          <a:solidFill>
            <a:srgbClr val="0096D6"/>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Cancer survival and mortality rate disparities</a:t>
            </a:r>
          </a:p>
        </p:txBody>
      </p:sp>
      <p:sp>
        <p:nvSpPr>
          <p:cNvPr id="8" name="Rounded Rectangle 7"/>
          <p:cNvSpPr/>
          <p:nvPr/>
        </p:nvSpPr>
        <p:spPr>
          <a:xfrm>
            <a:off x="1452536" y="1597166"/>
            <a:ext cx="2874114" cy="705180"/>
          </a:xfrm>
          <a:prstGeom prst="roundRect">
            <a:avLst/>
          </a:prstGeom>
          <a:solidFill>
            <a:srgbClr val="0096D6"/>
          </a:solidFill>
          <a:ln w="2857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FFFFFF"/>
                </a:solidFill>
              </a:rPr>
              <a:t>Low minority participation in cancer clinical trials</a:t>
            </a:r>
          </a:p>
        </p:txBody>
      </p:sp>
      <p:cxnSp>
        <p:nvCxnSpPr>
          <p:cNvPr id="17" name="Straight Arrow Connector 16"/>
          <p:cNvCxnSpPr/>
          <p:nvPr/>
        </p:nvCxnSpPr>
        <p:spPr>
          <a:xfrm>
            <a:off x="4071524" y="3461437"/>
            <a:ext cx="1" cy="425676"/>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394293" y="3100756"/>
            <a:ext cx="495300"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8355" t="5571" r="39417" b="24792"/>
          <a:stretch/>
        </p:blipFill>
        <p:spPr>
          <a:xfrm>
            <a:off x="987928" y="2481925"/>
            <a:ext cx="1220794" cy="1220794"/>
          </a:xfrm>
          <a:prstGeom prst="flowChartConnector">
            <a:avLst/>
          </a:prstGeom>
          <a:ln w="34925">
            <a:solidFill>
              <a:srgbClr val="004065"/>
            </a:solidFill>
          </a:ln>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12329" t="24106" r="22180" b="12329"/>
          <a:stretch/>
        </p:blipFill>
        <p:spPr>
          <a:xfrm>
            <a:off x="7467600" y="3767094"/>
            <a:ext cx="1371600" cy="1331259"/>
          </a:xfrm>
          <a:prstGeom prst="flowChartConnector">
            <a:avLst/>
          </a:prstGeom>
          <a:ln w="34925">
            <a:solidFill>
              <a:srgbClr val="004065"/>
            </a:solidFill>
          </a:ln>
        </p:spPr>
      </p:pic>
      <p:cxnSp>
        <p:nvCxnSpPr>
          <p:cNvPr id="39" name="Straight Arrow Connector 38"/>
          <p:cNvCxnSpPr/>
          <p:nvPr/>
        </p:nvCxnSpPr>
        <p:spPr>
          <a:xfrm>
            <a:off x="5925768" y="4424768"/>
            <a:ext cx="1357200" cy="6134"/>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43" name="&quot;No&quot; Symbol 42"/>
          <p:cNvSpPr/>
          <p:nvPr/>
        </p:nvSpPr>
        <p:spPr>
          <a:xfrm>
            <a:off x="6247052" y="4144282"/>
            <a:ext cx="714631" cy="699475"/>
          </a:xfrm>
          <a:prstGeom prst="noSmoking">
            <a:avLst/>
          </a:prstGeom>
          <a:solidFill>
            <a:srgbClr val="E31937">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ounded Rectangle 43"/>
          <p:cNvSpPr/>
          <p:nvPr/>
        </p:nvSpPr>
        <p:spPr>
          <a:xfrm>
            <a:off x="1697887" y="4044451"/>
            <a:ext cx="4136032" cy="992239"/>
          </a:xfrm>
          <a:prstGeom prst="roundRect">
            <a:avLst/>
          </a:prstGeom>
          <a:solidFill>
            <a:srgbClr val="FFFFFF"/>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Cancer prevention and treatment techniques not applicable to minority individuals </a:t>
            </a:r>
            <a:endParaRPr lang="en-US" dirty="0"/>
          </a:p>
        </p:txBody>
      </p:sp>
      <p:cxnSp>
        <p:nvCxnSpPr>
          <p:cNvPr id="14" name="Straight Arrow Connector 13"/>
          <p:cNvCxnSpPr/>
          <p:nvPr/>
        </p:nvCxnSpPr>
        <p:spPr>
          <a:xfrm>
            <a:off x="6619027" y="4891143"/>
            <a:ext cx="1" cy="425676"/>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641943" y="2481925"/>
            <a:ext cx="1" cy="425676"/>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48184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106000"/>
                    </a14:imgEffect>
                  </a14:imgLayer>
                </a14:imgProps>
              </a:ext>
              <a:ext uri="{28A0092B-C50C-407E-A947-70E740481C1C}">
                <a14:useLocalDpi xmlns:a14="http://schemas.microsoft.com/office/drawing/2010/main" val="0"/>
              </a:ext>
            </a:extLst>
          </a:blip>
          <a:srcRect l="17913" r="22882"/>
          <a:stretch/>
        </p:blipFill>
        <p:spPr>
          <a:xfrm>
            <a:off x="762000" y="685800"/>
            <a:ext cx="4724400" cy="5887329"/>
          </a:xfrm>
          <a:prstGeom prst="rect">
            <a:avLst/>
          </a:prstGeom>
          <a:solidFill>
            <a:srgbClr val="295672"/>
          </a:solidFill>
        </p:spPr>
      </p:pic>
      <p:sp>
        <p:nvSpPr>
          <p:cNvPr id="8" name="TextBox 7"/>
          <p:cNvSpPr txBox="1"/>
          <p:nvPr/>
        </p:nvSpPr>
        <p:spPr>
          <a:xfrm>
            <a:off x="1219200" y="1752600"/>
            <a:ext cx="3962400" cy="5155257"/>
          </a:xfrm>
          <a:prstGeom prst="rect">
            <a:avLst/>
          </a:prstGeom>
          <a:noFill/>
        </p:spPr>
        <p:txBody>
          <a:bodyPr wrap="square" rtlCol="0">
            <a:spAutoFit/>
          </a:bodyPr>
          <a:lstStyle/>
          <a:p>
            <a:pPr marL="457200" indent="-411480">
              <a:spcAft>
                <a:spcPts val="1200"/>
              </a:spcAft>
              <a:buSzPct val="115000"/>
              <a:buFont typeface="Wingdings" panose="05000000000000000000" pitchFamily="2" charset="2"/>
              <a:buChar char="q"/>
            </a:pPr>
            <a:r>
              <a:rPr lang="en-US" sz="1300" dirty="0">
                <a:solidFill>
                  <a:srgbClr val="004065"/>
                </a:solidFill>
              </a:rPr>
              <a:t>Is there any evidence the cancer has  spread? What is the stage of the disease?</a:t>
            </a:r>
          </a:p>
          <a:p>
            <a:pPr marL="457200" indent="-411480">
              <a:spcAft>
                <a:spcPts val="1200"/>
              </a:spcAft>
              <a:buSzPct val="115000"/>
              <a:buFont typeface="Wingdings" panose="05000000000000000000" pitchFamily="2" charset="2"/>
              <a:buChar char="q"/>
            </a:pPr>
            <a:r>
              <a:rPr lang="en-US" sz="1300" dirty="0">
                <a:solidFill>
                  <a:srgbClr val="004065"/>
                </a:solidFill>
              </a:rPr>
              <a:t>What are my treatment choices? Which do you recommend for me, and why?</a:t>
            </a:r>
          </a:p>
          <a:p>
            <a:pPr marL="457200" indent="-411480">
              <a:spcAft>
                <a:spcPts val="1200"/>
              </a:spcAft>
              <a:buSzPct val="115000"/>
              <a:buFont typeface="Wingdings" panose="05000000000000000000" pitchFamily="2" charset="2"/>
              <a:buChar char="q"/>
            </a:pPr>
            <a:r>
              <a:rPr lang="en-US" sz="1300" dirty="0">
                <a:solidFill>
                  <a:srgbClr val="004065"/>
                </a:solidFill>
              </a:rPr>
              <a:t>What new treatments are being studied? Would a clinical trial be appropriate for me?</a:t>
            </a:r>
          </a:p>
          <a:p>
            <a:pPr marL="457200" indent="-411480">
              <a:spcAft>
                <a:spcPts val="1200"/>
              </a:spcAft>
              <a:buSzPct val="115000"/>
              <a:buFont typeface="Wingdings" panose="05000000000000000000" pitchFamily="2" charset="2"/>
              <a:buChar char="q"/>
            </a:pPr>
            <a:r>
              <a:rPr lang="en-US" sz="1300" dirty="0">
                <a:solidFill>
                  <a:srgbClr val="004065"/>
                </a:solidFill>
              </a:rPr>
              <a:t>What are the expected benefits of each kind of treatment? What are the risks and possible side effects?</a:t>
            </a:r>
          </a:p>
          <a:p>
            <a:pPr marL="457200" indent="-411480">
              <a:spcAft>
                <a:spcPts val="1200"/>
              </a:spcAft>
              <a:buSzPct val="115000"/>
              <a:buFont typeface="Wingdings" panose="05000000000000000000" pitchFamily="2" charset="2"/>
              <a:buChar char="q"/>
            </a:pPr>
            <a:r>
              <a:rPr lang="en-US" sz="1300" dirty="0">
                <a:solidFill>
                  <a:srgbClr val="004065"/>
                </a:solidFill>
              </a:rPr>
              <a:t>Is infertility a side effect of cancer treatment? Can anything be done about it?</a:t>
            </a:r>
          </a:p>
          <a:p>
            <a:pPr marL="457200" indent="-411480">
              <a:spcAft>
                <a:spcPts val="1200"/>
              </a:spcAft>
              <a:buSzPct val="115000"/>
              <a:buFont typeface="Wingdings" panose="05000000000000000000" pitchFamily="2" charset="2"/>
              <a:buChar char="q"/>
            </a:pPr>
            <a:r>
              <a:rPr lang="en-US" sz="1300" dirty="0">
                <a:solidFill>
                  <a:srgbClr val="004065"/>
                </a:solidFill>
              </a:rPr>
              <a:t>What can I do to prepare for treatment?</a:t>
            </a:r>
          </a:p>
          <a:p>
            <a:pPr marL="457200" indent="-411480">
              <a:spcAft>
                <a:spcPts val="1200"/>
              </a:spcAft>
              <a:buSzPct val="115000"/>
              <a:buFont typeface="Wingdings" panose="05000000000000000000" pitchFamily="2" charset="2"/>
              <a:buChar char="q"/>
            </a:pPr>
            <a:r>
              <a:rPr lang="en-US" sz="1300" dirty="0">
                <a:solidFill>
                  <a:srgbClr val="004065"/>
                </a:solidFill>
              </a:rPr>
              <a:t>How often will I have treatments? How long will treatment last?</a:t>
            </a:r>
          </a:p>
          <a:p>
            <a:pPr marL="457200" indent="-411480">
              <a:spcAft>
                <a:spcPts val="1200"/>
              </a:spcAft>
              <a:buSzPct val="115000"/>
              <a:buFont typeface="Wingdings" panose="05000000000000000000" pitchFamily="2" charset="2"/>
              <a:buChar char="q"/>
            </a:pPr>
            <a:r>
              <a:rPr lang="en-US" sz="1300" dirty="0">
                <a:solidFill>
                  <a:srgbClr val="004065"/>
                </a:solidFill>
              </a:rPr>
              <a:t>What is treatment likely to cost?</a:t>
            </a:r>
          </a:p>
          <a:p>
            <a:pPr marL="457200" indent="-411480">
              <a:spcAft>
                <a:spcPts val="1200"/>
              </a:spcAft>
              <a:buSzPct val="115000"/>
              <a:buFont typeface="Wingdings" panose="05000000000000000000" pitchFamily="2" charset="2"/>
              <a:buChar char="q"/>
            </a:pPr>
            <a:r>
              <a:rPr lang="en-US" sz="1300" dirty="0">
                <a:solidFill>
                  <a:srgbClr val="004065"/>
                </a:solidFill>
              </a:rPr>
              <a:t>Will I have to change my normal activities? For how long?</a:t>
            </a:r>
          </a:p>
          <a:p>
            <a:pPr marL="285750" indent="-285750">
              <a:buFont typeface="Arial" panose="020B0604020202020204" pitchFamily="34" charset="0"/>
              <a:buChar char="•"/>
            </a:pPr>
            <a:endParaRPr lang="en-US" dirty="0"/>
          </a:p>
        </p:txBody>
      </p:sp>
      <p:sp>
        <p:nvSpPr>
          <p:cNvPr id="10" name="Rectangle 9"/>
          <p:cNvSpPr/>
          <p:nvPr/>
        </p:nvSpPr>
        <p:spPr>
          <a:xfrm>
            <a:off x="3505200" y="838199"/>
            <a:ext cx="1494409" cy="828578"/>
          </a:xfrm>
          <a:prstGeom prst="rect">
            <a:avLst/>
          </a:prstGeom>
          <a:solidFill>
            <a:srgbClr val="295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30833"/>
          <a:stretch/>
        </p:blipFill>
        <p:spPr>
          <a:xfrm rot="205153">
            <a:off x="5926851" y="923034"/>
            <a:ext cx="2933431" cy="2968446"/>
          </a:xfrm>
          <a:prstGeom prst="rect">
            <a:avLst/>
          </a:prstGeom>
        </p:spPr>
      </p:pic>
      <p:sp>
        <p:nvSpPr>
          <p:cNvPr id="9" name="Rectangle 8"/>
          <p:cNvSpPr/>
          <p:nvPr/>
        </p:nvSpPr>
        <p:spPr>
          <a:xfrm rot="435405">
            <a:off x="6126858" y="1345429"/>
            <a:ext cx="2533415" cy="2123658"/>
          </a:xfrm>
          <a:prstGeom prst="rect">
            <a:avLst/>
          </a:prstGeom>
        </p:spPr>
        <p:txBody>
          <a:bodyPr wrap="square">
            <a:spAutoFit/>
          </a:bodyPr>
          <a:lstStyle/>
          <a:p>
            <a:r>
              <a:rPr lang="en-US" sz="1400" dirty="0">
                <a:solidFill>
                  <a:srgbClr val="004065"/>
                </a:solidFill>
                <a:latin typeface="Segoe Print" panose="02000600000000000000" pitchFamily="2" charset="0"/>
                <a:ea typeface="Calibri" panose="020F0502020204030204" pitchFamily="34" charset="0"/>
                <a:cs typeface="Times New Roman" panose="02020603050405020304" pitchFamily="18" charset="0"/>
              </a:rPr>
              <a:t>My own questions:</a:t>
            </a:r>
          </a:p>
          <a:p>
            <a:pPr marL="285750" indent="-285750">
              <a:buFont typeface="Arial" panose="020B0604020202020204" pitchFamily="34" charset="0"/>
              <a:buChar char="•"/>
            </a:pPr>
            <a:r>
              <a:rPr lang="en-US" sz="1400" dirty="0">
                <a:solidFill>
                  <a:srgbClr val="004065"/>
                </a:solidFill>
                <a:latin typeface="Segoe Print" panose="02000600000000000000" pitchFamily="2" charset="0"/>
              </a:rPr>
              <a:t>What does my diagnosis mean?</a:t>
            </a:r>
          </a:p>
          <a:p>
            <a:pPr marL="285750" indent="-285750">
              <a:buFont typeface="Arial" panose="020B0604020202020204" pitchFamily="34" charset="0"/>
              <a:buChar char="•"/>
            </a:pPr>
            <a:r>
              <a:rPr lang="en-US" sz="1400" dirty="0">
                <a:solidFill>
                  <a:srgbClr val="004065"/>
                </a:solidFill>
                <a:latin typeface="Segoe Print" panose="02000600000000000000" pitchFamily="2" charset="0"/>
              </a:rPr>
              <a:t>What is my prognosis?</a:t>
            </a:r>
          </a:p>
          <a:p>
            <a:pPr marL="285750" indent="-285750">
              <a:buFont typeface="Arial" panose="020B0604020202020204" pitchFamily="34" charset="0"/>
              <a:buChar char="•"/>
            </a:pPr>
            <a:r>
              <a:rPr lang="en-US" sz="1400" dirty="0">
                <a:solidFill>
                  <a:srgbClr val="004065"/>
                </a:solidFill>
                <a:latin typeface="Segoe Print" panose="02000600000000000000" pitchFamily="2" charset="0"/>
              </a:rPr>
              <a:t>What should I expect during treatment?</a:t>
            </a:r>
          </a:p>
          <a:p>
            <a:pPr marL="285750" indent="-285750">
              <a:buFont typeface="Arial" panose="020B0604020202020204" pitchFamily="34" charset="0"/>
              <a:buChar char="•"/>
            </a:pPr>
            <a:r>
              <a:rPr lang="en-US" sz="1400" dirty="0">
                <a:solidFill>
                  <a:srgbClr val="004065"/>
                </a:solidFill>
                <a:latin typeface="Segoe Print" panose="02000600000000000000" pitchFamily="2" charset="0"/>
              </a:rPr>
              <a:t>How will I know if the treatment is working?</a:t>
            </a:r>
          </a:p>
          <a:p>
            <a:pPr marL="342900" indent="-342900">
              <a:buFont typeface="Arial" panose="020B0604020202020204" pitchFamily="34" charset="0"/>
              <a:buChar char="•"/>
            </a:pPr>
            <a:endParaRPr lang="en-US" sz="2000" dirty="0">
              <a:solidFill>
                <a:srgbClr val="004065"/>
              </a:solidFill>
            </a:endParaRPr>
          </a:p>
        </p:txBody>
      </p:sp>
      <p:pic>
        <p:nvPicPr>
          <p:cNvPr id="13" name="Content Placeholder 5"/>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l="22693" t="2896" r="11556" b="2622"/>
          <a:stretch/>
        </p:blipFill>
        <p:spPr>
          <a:xfrm rot="21406371">
            <a:off x="6754703" y="3675677"/>
            <a:ext cx="1909109" cy="2057515"/>
          </a:xfrm>
        </p:spPr>
      </p:pic>
      <p:sp>
        <p:nvSpPr>
          <p:cNvPr id="14" name="TextBox 13"/>
          <p:cNvSpPr txBox="1"/>
          <p:nvPr/>
        </p:nvSpPr>
        <p:spPr>
          <a:xfrm>
            <a:off x="0" y="6464490"/>
            <a:ext cx="5374328" cy="400110"/>
          </a:xfrm>
          <a:prstGeom prst="rect">
            <a:avLst/>
          </a:prstGeom>
          <a:noFill/>
        </p:spPr>
        <p:txBody>
          <a:bodyPr wrap="square" rtlCol="0">
            <a:spAutoFit/>
          </a:bodyPr>
          <a:lstStyle/>
          <a:p>
            <a:r>
              <a:rPr lang="en-US" sz="1000" i="1" dirty="0">
                <a:solidFill>
                  <a:schemeClr val="bg1">
                    <a:lumMod val="50000"/>
                  </a:schemeClr>
                </a:solidFill>
              </a:rPr>
              <a:t>National Coalition for Cancer Survivorship (NCCS), 2009; Joseph-Williams, </a:t>
            </a:r>
            <a:r>
              <a:rPr lang="en-US" sz="1000" i="1" dirty="0" err="1">
                <a:solidFill>
                  <a:schemeClr val="bg1">
                    <a:lumMod val="50000"/>
                  </a:schemeClr>
                </a:solidFill>
              </a:rPr>
              <a:t>Elwyn</a:t>
            </a:r>
            <a:r>
              <a:rPr lang="en-US" sz="1000" i="1" dirty="0">
                <a:solidFill>
                  <a:schemeClr val="bg1">
                    <a:lumMod val="50000"/>
                  </a:schemeClr>
                </a:solidFill>
              </a:rPr>
              <a:t>, &amp; Edwards, 2014.; NCCS, </a:t>
            </a:r>
            <a:r>
              <a:rPr lang="en-US" sz="1000" i="1" dirty="0" err="1">
                <a:solidFill>
                  <a:schemeClr val="bg1">
                    <a:lumMod val="50000"/>
                  </a:schemeClr>
                </a:solidFill>
              </a:rPr>
              <a:t>n.d.</a:t>
            </a:r>
            <a:endParaRPr lang="en-US" sz="1000" i="1" dirty="0">
              <a:solidFill>
                <a:schemeClr val="bg1">
                  <a:lumMod val="50000"/>
                </a:schemeClr>
              </a:solidFill>
            </a:endParaRPr>
          </a:p>
        </p:txBody>
      </p:sp>
    </p:spTree>
    <p:extLst>
      <p:ext uri="{BB962C8B-B14F-4D97-AF65-F5344CB8AC3E}">
        <p14:creationId xmlns:p14="http://schemas.microsoft.com/office/powerpoint/2010/main" val="54464778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Conclusion</a:t>
            </a:r>
          </a:p>
        </p:txBody>
      </p:sp>
      <p:sp>
        <p:nvSpPr>
          <p:cNvPr id="3" name="Content Placeholder 2"/>
          <p:cNvSpPr>
            <a:spLocks noGrp="1"/>
          </p:cNvSpPr>
          <p:nvPr>
            <p:ph idx="1"/>
          </p:nvPr>
        </p:nvSpPr>
        <p:spPr/>
        <p:txBody>
          <a:bodyPr>
            <a:normAutofit/>
          </a:bodyPr>
          <a:lstStyle/>
          <a:p>
            <a:pPr lvl="0">
              <a:spcAft>
                <a:spcPts val="600"/>
              </a:spcAft>
            </a:pPr>
            <a:r>
              <a:rPr lang="en-US" sz="2800" dirty="0">
                <a:solidFill>
                  <a:srgbClr val="004065"/>
                </a:solidFill>
              </a:rPr>
              <a:t>Define patient self-advocacy </a:t>
            </a:r>
          </a:p>
          <a:p>
            <a:pPr lvl="0">
              <a:spcAft>
                <a:spcPts val="600"/>
              </a:spcAft>
            </a:pPr>
            <a:r>
              <a:rPr lang="en-US" sz="2800" dirty="0">
                <a:solidFill>
                  <a:srgbClr val="004065"/>
                </a:solidFill>
              </a:rPr>
              <a:t>Identify strategies to counsel and educate patients and their loved ones to engage in self-advocacy across the cancer care continuum</a:t>
            </a:r>
          </a:p>
        </p:txBody>
      </p:sp>
    </p:spTree>
    <p:extLst>
      <p:ext uri="{BB962C8B-B14F-4D97-AF65-F5344CB8AC3E}">
        <p14:creationId xmlns:p14="http://schemas.microsoft.com/office/powerpoint/2010/main" val="154199682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pPr defTabSz="457200"/>
            <a:endParaRPr lang="en-US" sz="1800" dirty="0"/>
          </a:p>
        </p:txBody>
      </p:sp>
      <p:sp>
        <p:nvSpPr>
          <p:cNvPr id="4" name="Rectangle 3"/>
          <p:cNvSpPr/>
          <p:nvPr/>
        </p:nvSpPr>
        <p:spPr>
          <a:xfrm>
            <a:off x="457200" y="1790700"/>
            <a:ext cx="8382000" cy="4031873"/>
          </a:xfrm>
          <a:prstGeom prst="rect">
            <a:avLst/>
          </a:prstGeom>
        </p:spPr>
        <p:txBody>
          <a:bodyPr wrap="square">
            <a:spAutoFit/>
          </a:bodyPr>
          <a:lstStyle/>
          <a:p>
            <a:pPr defTabSz="457200"/>
            <a:r>
              <a:rPr lang="en-US" sz="1600" dirty="0">
                <a:solidFill>
                  <a:srgbClr val="004065"/>
                </a:solidFill>
              </a:rPr>
              <a:t>American Medical Association Foundation. (2007). </a:t>
            </a:r>
            <a:r>
              <a:rPr lang="en-US" sz="1600" i="1" dirty="0">
                <a:solidFill>
                  <a:srgbClr val="004065"/>
                </a:solidFill>
              </a:rPr>
              <a:t>Health literacy educational toolkit, 2nd 	edition</a:t>
            </a:r>
            <a:r>
              <a:rPr lang="en-US" sz="1600" dirty="0">
                <a:solidFill>
                  <a:srgbClr val="004065"/>
                </a:solidFill>
              </a:rPr>
              <a:t>. Retrieved from http://med.fsu.edu/userFiles/file/ 	ahec_health_clinicians_manual.pdf</a:t>
            </a:r>
          </a:p>
          <a:p>
            <a:pPr defTabSz="457200"/>
            <a:r>
              <a:rPr lang="en-US" sz="1600" dirty="0">
                <a:solidFill>
                  <a:srgbClr val="004065"/>
                </a:solidFill>
              </a:rPr>
              <a:t>Blanch-</a:t>
            </a:r>
            <a:r>
              <a:rPr lang="en-US" sz="1600" dirty="0" err="1">
                <a:solidFill>
                  <a:srgbClr val="004065"/>
                </a:solidFill>
              </a:rPr>
              <a:t>Hartigan</a:t>
            </a:r>
            <a:r>
              <a:rPr lang="en-US" sz="1600" dirty="0">
                <a:solidFill>
                  <a:srgbClr val="004065"/>
                </a:solidFill>
              </a:rPr>
              <a:t>, D., Chawla, N., Moser, R.P., Finney Rutten, L.J., Hesse, B.W., &amp; Arora, 	N.W. (2016). Trends in cancer survivors’ experience of patient-centered 	communication: Results from the Health Information National Trends Survey (HINTS). 	</a:t>
            </a:r>
            <a:r>
              <a:rPr lang="en-US" sz="1600" i="1" dirty="0">
                <a:solidFill>
                  <a:srgbClr val="004065"/>
                </a:solidFill>
              </a:rPr>
              <a:t>Journal of Cancer Survivorship, 10</a:t>
            </a:r>
            <a:r>
              <a:rPr lang="en-US" sz="1600" dirty="0">
                <a:solidFill>
                  <a:srgbClr val="004065"/>
                </a:solidFill>
              </a:rPr>
              <a:t>(6), 1067-77. </a:t>
            </a:r>
            <a:endParaRPr lang="en-US" sz="1600" dirty="0">
              <a:solidFill>
                <a:srgbClr val="004065"/>
              </a:solidFill>
              <a:ea typeface="Calibri" panose="020F0502020204030204" pitchFamily="34" charset="0"/>
              <a:cs typeface="Times New Roman" panose="02020603050405020304" pitchFamily="18" charset="0"/>
            </a:endParaRPr>
          </a:p>
          <a:p>
            <a:pPr defTabSz="457200"/>
            <a:r>
              <a:rPr lang="en-US" sz="1600" dirty="0">
                <a:solidFill>
                  <a:srgbClr val="004065"/>
                </a:solidFill>
              </a:rPr>
              <a:t>Epstein, R.M., &amp; Street, R.L., Jr. (2007). </a:t>
            </a:r>
            <a:r>
              <a:rPr lang="en-US" sz="1600" i="1" dirty="0">
                <a:solidFill>
                  <a:srgbClr val="004065"/>
                </a:solidFill>
              </a:rPr>
              <a:t>Patient-centered communication in cancer care: 	Promoting healing and reducing suffering</a:t>
            </a:r>
            <a:r>
              <a:rPr lang="en-US" sz="1600" dirty="0">
                <a:solidFill>
                  <a:srgbClr val="004065"/>
                </a:solidFill>
              </a:rPr>
              <a:t>. Bethesda, MD: National Cancer Institute. </a:t>
            </a:r>
            <a:endParaRPr lang="en-US" sz="1600" dirty="0">
              <a:solidFill>
                <a:srgbClr val="004065"/>
              </a:solidFill>
              <a:ea typeface="Calibri" panose="020F0502020204030204" pitchFamily="34" charset="0"/>
              <a:cs typeface="Times New Roman" panose="02020603050405020304" pitchFamily="18" charset="0"/>
            </a:endParaRPr>
          </a:p>
          <a:p>
            <a:pPr defTabSz="457200"/>
            <a:r>
              <a:rPr lang="en-US" sz="1600" dirty="0" err="1">
                <a:solidFill>
                  <a:srgbClr val="004065"/>
                </a:solidFill>
                <a:ea typeface="Calibri" panose="020F0502020204030204" pitchFamily="34" charset="0"/>
                <a:cs typeface="Times New Roman" panose="02020603050405020304" pitchFamily="18" charset="0"/>
              </a:rPr>
              <a:t>Goodley</a:t>
            </a:r>
            <a:r>
              <a:rPr lang="en-US" sz="1600" dirty="0">
                <a:solidFill>
                  <a:srgbClr val="004065"/>
                </a:solidFill>
                <a:ea typeface="Calibri" panose="020F0502020204030204" pitchFamily="34" charset="0"/>
                <a:cs typeface="Times New Roman" panose="02020603050405020304" pitchFamily="18" charset="0"/>
              </a:rPr>
              <a:t>, D. (2000). Self-advocacy in the lives of people with learning disabilities. 	Buckingham: Open University Press.</a:t>
            </a:r>
          </a:p>
          <a:p>
            <a:pPr defTabSz="457200"/>
            <a:r>
              <a:rPr lang="en-US" sz="1600" dirty="0">
                <a:solidFill>
                  <a:srgbClr val="004065"/>
                </a:solidFill>
              </a:rPr>
              <a:t>Hagan, T.L., &amp; Donovan, H.S. (2013). Self-advocacy and cancer: A concept analysis. 	</a:t>
            </a:r>
            <a:r>
              <a:rPr lang="en-US" sz="1600" i="1" dirty="0">
                <a:solidFill>
                  <a:srgbClr val="004065"/>
                </a:solidFill>
              </a:rPr>
              <a:t>Journal of Advanced Nursing, 69</a:t>
            </a:r>
            <a:r>
              <a:rPr lang="en-US" sz="1600" dirty="0">
                <a:solidFill>
                  <a:srgbClr val="004065"/>
                </a:solidFill>
              </a:rPr>
              <a:t>(10), 2348-59. </a:t>
            </a:r>
          </a:p>
          <a:p>
            <a:pPr defTabSz="457200"/>
            <a:r>
              <a:rPr lang="en-US" sz="1600" dirty="0">
                <a:solidFill>
                  <a:srgbClr val="004065"/>
                </a:solidFill>
              </a:rPr>
              <a:t>Hagan, T.L., &amp; </a:t>
            </a:r>
            <a:r>
              <a:rPr lang="en-US" sz="1600" dirty="0" err="1">
                <a:solidFill>
                  <a:srgbClr val="004065"/>
                </a:solidFill>
              </a:rPr>
              <a:t>Medberry</a:t>
            </a:r>
            <a:r>
              <a:rPr lang="en-US" sz="1600" dirty="0">
                <a:solidFill>
                  <a:srgbClr val="004065"/>
                </a:solidFill>
              </a:rPr>
              <a:t>, E. (2016). Patient education vs. patient experiences of self-	advocacy: Changing the discourse to support cancer survivors. </a:t>
            </a:r>
            <a:r>
              <a:rPr lang="en-US" sz="1600" i="1" dirty="0">
                <a:solidFill>
                  <a:srgbClr val="004065"/>
                </a:solidFill>
              </a:rPr>
              <a:t>Journal of Cancer 	Education, 31</a:t>
            </a:r>
            <a:r>
              <a:rPr lang="en-US" sz="1600" dirty="0">
                <a:solidFill>
                  <a:srgbClr val="004065"/>
                </a:solidFill>
              </a:rPr>
              <a:t>(2), 375-81.</a:t>
            </a:r>
            <a:endParaRPr lang="en-US" sz="1600" dirty="0">
              <a:solidFill>
                <a:srgbClr val="00406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864514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pPr lvl="1"/>
            <a:endParaRPr lang="en-US" sz="1400" dirty="0"/>
          </a:p>
        </p:txBody>
      </p:sp>
      <p:sp>
        <p:nvSpPr>
          <p:cNvPr id="4" name="Rectangle 3"/>
          <p:cNvSpPr/>
          <p:nvPr/>
        </p:nvSpPr>
        <p:spPr>
          <a:xfrm>
            <a:off x="457200" y="1790700"/>
            <a:ext cx="8382000" cy="4031873"/>
          </a:xfrm>
          <a:prstGeom prst="rect">
            <a:avLst/>
          </a:prstGeom>
        </p:spPr>
        <p:txBody>
          <a:bodyPr wrap="square">
            <a:spAutoFit/>
          </a:bodyPr>
          <a:lstStyle/>
          <a:p>
            <a:pPr defTabSz="457200"/>
            <a:r>
              <a:rPr lang="en-US" sz="1600" dirty="0">
                <a:solidFill>
                  <a:srgbClr val="004065"/>
                </a:solidFill>
              </a:rPr>
              <a:t>Hagan, T.L., </a:t>
            </a:r>
            <a:r>
              <a:rPr lang="en-US" sz="1600" dirty="0" err="1">
                <a:solidFill>
                  <a:srgbClr val="004065"/>
                </a:solidFill>
              </a:rPr>
              <a:t>Rosenzweig</a:t>
            </a:r>
            <a:r>
              <a:rPr lang="en-US" sz="1600" dirty="0">
                <a:solidFill>
                  <a:srgbClr val="004065"/>
                </a:solidFill>
              </a:rPr>
              <a:t>, M., Zorn, K., van </a:t>
            </a:r>
            <a:r>
              <a:rPr lang="en-US" sz="1600" dirty="0" err="1">
                <a:solidFill>
                  <a:srgbClr val="004065"/>
                </a:solidFill>
              </a:rPr>
              <a:t>Londen</a:t>
            </a:r>
            <a:r>
              <a:rPr lang="en-US" sz="1600" dirty="0">
                <a:solidFill>
                  <a:srgbClr val="004065"/>
                </a:solidFill>
              </a:rPr>
              <a:t>, J., &amp; Donovan, H. (2017). 	Perspectives on self-advocacy: Comparing perceived uses, benefits, and drawbacks 	among survivors and providers. </a:t>
            </a:r>
            <a:r>
              <a:rPr lang="en-US" sz="1600" i="1" dirty="0">
                <a:solidFill>
                  <a:srgbClr val="004065"/>
                </a:solidFill>
              </a:rPr>
              <a:t>Oncology Nursing Forum, 44</a:t>
            </a:r>
            <a:r>
              <a:rPr lang="en-US" sz="1600" dirty="0">
                <a:solidFill>
                  <a:srgbClr val="004065"/>
                </a:solidFill>
              </a:rPr>
              <a:t>(1), 52-9.</a:t>
            </a:r>
          </a:p>
          <a:p>
            <a:pPr defTabSz="457200"/>
            <a:r>
              <a:rPr lang="en-US" sz="1600" dirty="0">
                <a:solidFill>
                  <a:srgbClr val="004065"/>
                </a:solidFill>
              </a:rPr>
              <a:t>Joseph-Williams, N., </a:t>
            </a:r>
            <a:r>
              <a:rPr lang="en-US" sz="1600" dirty="0" err="1">
                <a:solidFill>
                  <a:srgbClr val="004065"/>
                </a:solidFill>
              </a:rPr>
              <a:t>Elwyn</a:t>
            </a:r>
            <a:r>
              <a:rPr lang="en-US" sz="1600" dirty="0">
                <a:solidFill>
                  <a:srgbClr val="004065"/>
                </a:solidFill>
              </a:rPr>
              <a:t>, G., &amp; Edwards, A. (2014). Knowledge is not power for 	patients: A systematic review and thematic synthesis of patient-reported barriers and 	facilitators to shared decision making. </a:t>
            </a:r>
            <a:r>
              <a:rPr lang="en-US" sz="1600" i="1" dirty="0">
                <a:solidFill>
                  <a:srgbClr val="004065"/>
                </a:solidFill>
              </a:rPr>
              <a:t>Patient Education and Counseling, 94</a:t>
            </a:r>
            <a:r>
              <a:rPr lang="en-US" sz="1600" dirty="0">
                <a:solidFill>
                  <a:srgbClr val="004065"/>
                </a:solidFill>
              </a:rPr>
              <a:t>(3), 291-	309. </a:t>
            </a:r>
          </a:p>
          <a:p>
            <a:pPr defTabSz="457200"/>
            <a:r>
              <a:rPr lang="en-US" sz="1600" dirty="0">
                <a:solidFill>
                  <a:srgbClr val="004065"/>
                </a:solidFill>
              </a:rPr>
              <a:t>National Coalition for Cancer Survivorship (NCCS). (2009). </a:t>
            </a:r>
            <a:r>
              <a:rPr lang="en-US" sz="1600" i="1" dirty="0">
                <a:solidFill>
                  <a:srgbClr val="004065"/>
                </a:solidFill>
              </a:rPr>
              <a:t>Self-advocacy: A cancer 	survivor’s handbook</a:t>
            </a:r>
            <a:r>
              <a:rPr lang="en-US" sz="1600" dirty="0">
                <a:solidFill>
                  <a:srgbClr val="004065"/>
                </a:solidFill>
              </a:rPr>
              <a:t>. Retrieved from https://www.canceradvocacy.org/wp-	content/uploads/2013/01/Self_Advocacy.pdf</a:t>
            </a:r>
          </a:p>
          <a:p>
            <a:pPr defTabSz="457200"/>
            <a:r>
              <a:rPr lang="en-US" sz="1600" dirty="0">
                <a:solidFill>
                  <a:srgbClr val="004065"/>
                </a:solidFill>
              </a:rPr>
              <a:t>NCCS. (</a:t>
            </a:r>
            <a:r>
              <a:rPr lang="en-US" sz="1600" dirty="0" err="1">
                <a:solidFill>
                  <a:srgbClr val="004065"/>
                </a:solidFill>
              </a:rPr>
              <a:t>n.d.</a:t>
            </a:r>
            <a:r>
              <a:rPr lang="en-US" sz="1600" dirty="0">
                <a:solidFill>
                  <a:srgbClr val="004065"/>
                </a:solidFill>
              </a:rPr>
              <a:t>). </a:t>
            </a:r>
            <a:r>
              <a:rPr lang="en-US" sz="1600" i="1" dirty="0">
                <a:solidFill>
                  <a:srgbClr val="004065"/>
                </a:solidFill>
              </a:rPr>
              <a:t>Home. </a:t>
            </a:r>
            <a:r>
              <a:rPr lang="en-US" sz="1600" dirty="0">
                <a:solidFill>
                  <a:srgbClr val="004065"/>
                </a:solidFill>
              </a:rPr>
              <a:t>Retrieved from https://www.canceradvocacy.org/</a:t>
            </a:r>
          </a:p>
          <a:p>
            <a:pPr defTabSz="457200"/>
            <a:r>
              <a:rPr lang="en-US" sz="1600" dirty="0" err="1">
                <a:solidFill>
                  <a:srgbClr val="004065"/>
                </a:solidFill>
              </a:rPr>
              <a:t>Tarkan</a:t>
            </a:r>
            <a:r>
              <a:rPr lang="en-US" sz="1600" dirty="0">
                <a:solidFill>
                  <a:srgbClr val="004065"/>
                </a:solidFill>
              </a:rPr>
              <a:t>, L. (2008, September 15). E.R. patients often left confused after visits. </a:t>
            </a:r>
            <a:r>
              <a:rPr lang="en-US" sz="1600" i="1" dirty="0">
                <a:solidFill>
                  <a:srgbClr val="004065"/>
                </a:solidFill>
              </a:rPr>
              <a:t>New York 	Times. </a:t>
            </a:r>
            <a:r>
              <a:rPr lang="en-US" sz="1600" dirty="0">
                <a:solidFill>
                  <a:srgbClr val="004065"/>
                </a:solidFill>
              </a:rPr>
              <a:t>Retrieved from http://www.nytimes.com/2008/09/16/health/16emer.html </a:t>
            </a:r>
          </a:p>
          <a:p>
            <a:pPr defTabSz="457200"/>
            <a:r>
              <a:rPr lang="en-US" sz="1600" dirty="0">
                <a:solidFill>
                  <a:srgbClr val="004065"/>
                </a:solidFill>
              </a:rPr>
              <a:t>Thorne, S., </a:t>
            </a:r>
            <a:r>
              <a:rPr lang="en-US" sz="1600" dirty="0" err="1">
                <a:solidFill>
                  <a:srgbClr val="004065"/>
                </a:solidFill>
              </a:rPr>
              <a:t>Oliffe</a:t>
            </a:r>
            <a:r>
              <a:rPr lang="en-US" sz="1600" dirty="0">
                <a:solidFill>
                  <a:srgbClr val="004065"/>
                </a:solidFill>
              </a:rPr>
              <a:t>, J.L., &amp; </a:t>
            </a:r>
            <a:r>
              <a:rPr lang="en-US" sz="1600" dirty="0" err="1">
                <a:solidFill>
                  <a:srgbClr val="004065"/>
                </a:solidFill>
              </a:rPr>
              <a:t>Stajduhar</a:t>
            </a:r>
            <a:r>
              <a:rPr lang="en-US" sz="1600" dirty="0">
                <a:solidFill>
                  <a:srgbClr val="004065"/>
                </a:solidFill>
              </a:rPr>
              <a:t>, K.I. (2013). Communicating shared decision-making: 	Cancer patient perspectives. </a:t>
            </a:r>
            <a:r>
              <a:rPr lang="en-US" sz="1600" i="1" dirty="0">
                <a:solidFill>
                  <a:srgbClr val="004065"/>
                </a:solidFill>
              </a:rPr>
              <a:t>Patient Education and Counseling, 90</a:t>
            </a:r>
            <a:r>
              <a:rPr lang="en-US" sz="1600" dirty="0">
                <a:solidFill>
                  <a:srgbClr val="004065"/>
                </a:solidFill>
              </a:rPr>
              <a:t>(3), 291-6.  </a:t>
            </a:r>
          </a:p>
          <a:p>
            <a:pPr defTabSz="457200"/>
            <a:endParaRPr lang="en-US" sz="1600" dirty="0">
              <a:solidFill>
                <a:srgbClr val="004065"/>
              </a:solidFill>
            </a:endParaRPr>
          </a:p>
        </p:txBody>
      </p:sp>
    </p:spTree>
    <p:extLst>
      <p:ext uri="{BB962C8B-B14F-4D97-AF65-F5344CB8AC3E}">
        <p14:creationId xmlns:p14="http://schemas.microsoft.com/office/powerpoint/2010/main" val="296778071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a:xfrm>
            <a:off x="2590800" y="2781300"/>
            <a:ext cx="6324599" cy="1752600"/>
          </a:xfrm>
        </p:spPr>
        <p:txBody>
          <a:bodyPr/>
          <a:lstStyle/>
          <a:p>
            <a:pPr eaLnBrk="1" hangingPunct="1"/>
            <a:r>
              <a:rPr lang="en-US" altLang="en-US" b="1" dirty="0">
                <a:solidFill>
                  <a:schemeClr val="bg1"/>
                </a:solidFill>
              </a:rPr>
              <a:t>Lesson 5.1: </a:t>
            </a:r>
            <a:r>
              <a:rPr lang="en-US" altLang="en-US" dirty="0">
                <a:solidFill>
                  <a:schemeClr val="bg1"/>
                </a:solidFill>
              </a:rPr>
              <a:t>Strategies for Health Care Professionals to Promote Culturally Competent Care</a:t>
            </a:r>
          </a:p>
        </p:txBody>
      </p:sp>
      <p:sp>
        <p:nvSpPr>
          <p:cNvPr id="2" name="Title 1"/>
          <p:cNvSpPr>
            <a:spLocks noGrp="1"/>
          </p:cNvSpPr>
          <p:nvPr>
            <p:ph type="title"/>
          </p:nvPr>
        </p:nvSpPr>
        <p:spPr/>
        <p:txBody>
          <a:bodyPr>
            <a:normAutofit fontScale="90000"/>
          </a:bodyPr>
          <a:lstStyle/>
          <a:p>
            <a:r>
              <a:rPr lang="en-US" dirty="0"/>
              <a:t>Together, Equitable, Accessible, Meaningful (TEAM)</a:t>
            </a:r>
            <a:br>
              <a:rPr lang="en-US" dirty="0"/>
            </a:br>
            <a:endParaRPr lang="en-US" dirty="0"/>
          </a:p>
        </p:txBody>
      </p:sp>
    </p:spTree>
    <p:extLst>
      <p:ext uri="{BB962C8B-B14F-4D97-AF65-F5344CB8AC3E}">
        <p14:creationId xmlns:p14="http://schemas.microsoft.com/office/powerpoint/2010/main" val="422391462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4065"/>
                </a:solidFill>
              </a:rPr>
              <a:t>Acknowledgments</a:t>
            </a:r>
          </a:p>
        </p:txBody>
      </p:sp>
      <p:sp>
        <p:nvSpPr>
          <p:cNvPr id="5" name="Content Placeholder 4"/>
          <p:cNvSpPr>
            <a:spLocks noGrp="1"/>
          </p:cNvSpPr>
          <p:nvPr>
            <p:ph idx="1"/>
          </p:nvPr>
        </p:nvSpPr>
        <p:spPr>
          <a:xfrm>
            <a:off x="457200" y="2006601"/>
            <a:ext cx="8229600" cy="4038599"/>
          </a:xfrm>
        </p:spPr>
        <p:txBody>
          <a:bodyPr>
            <a:noAutofit/>
          </a:bodyPr>
          <a:lstStyle/>
          <a:p>
            <a:pPr marL="0" indent="0">
              <a:buNone/>
            </a:pPr>
            <a:r>
              <a:rPr lang="en-US" sz="2200"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sz="2200" i="1" dirty="0">
                <a:solidFill>
                  <a:srgbClr val="1C4E67"/>
                </a:solidFill>
              </a:rPr>
              <a:t> </a:t>
            </a:r>
          </a:p>
          <a:p>
            <a:pPr marL="0" indent="0">
              <a:buNone/>
            </a:pPr>
            <a:endParaRPr lang="en-US" sz="2200" dirty="0">
              <a:solidFill>
                <a:srgbClr val="1C4E67"/>
              </a:solidFill>
            </a:endParaRPr>
          </a:p>
          <a:p>
            <a:pPr marL="0" indent="0">
              <a:buNone/>
            </a:pPr>
            <a:r>
              <a:rPr lang="en-US" sz="2200" dirty="0">
                <a:solidFill>
                  <a:srgbClr val="1C4E67"/>
                </a:solidFill>
              </a:rPr>
              <a:t>Special thanks to:</a:t>
            </a:r>
          </a:p>
          <a:p>
            <a:pPr marL="0" indent="0">
              <a:buNone/>
            </a:pPr>
            <a:r>
              <a:rPr lang="en-US" sz="2200" b="1" dirty="0" err="1">
                <a:solidFill>
                  <a:srgbClr val="1C4E67"/>
                </a:solidFill>
              </a:rPr>
              <a:t>Tawara</a:t>
            </a:r>
            <a:r>
              <a:rPr lang="en-US" sz="2200" b="1" dirty="0">
                <a:solidFill>
                  <a:srgbClr val="1C4E67"/>
                </a:solidFill>
              </a:rPr>
              <a:t> Goode, MA</a:t>
            </a:r>
            <a:r>
              <a:rPr lang="en-US" sz="2200" dirty="0">
                <a:solidFill>
                  <a:srgbClr val="1C4E67"/>
                </a:solidFill>
              </a:rPr>
              <a:t>,</a:t>
            </a:r>
            <a:r>
              <a:rPr lang="en-US" sz="2200" b="1" dirty="0">
                <a:solidFill>
                  <a:srgbClr val="1C4E67"/>
                </a:solidFill>
              </a:rPr>
              <a:t> </a:t>
            </a:r>
            <a:r>
              <a:rPr lang="en-US" sz="2200" dirty="0">
                <a:solidFill>
                  <a:srgbClr val="1C4E67"/>
                </a:solidFill>
              </a:rPr>
              <a:t>National Center for Cultural Competence at Georgetown University</a:t>
            </a:r>
          </a:p>
          <a:p>
            <a:pPr marL="0" indent="0">
              <a:buNone/>
            </a:pPr>
            <a:r>
              <a:rPr lang="en-US" sz="2200" b="1" dirty="0">
                <a:solidFill>
                  <a:srgbClr val="1C4E67"/>
                </a:solidFill>
              </a:rPr>
              <a:t>Lori Wilson, MD</a:t>
            </a:r>
            <a:r>
              <a:rPr lang="en-US" sz="2200" dirty="0">
                <a:solidFill>
                  <a:srgbClr val="1C4E67"/>
                </a:solidFill>
              </a:rPr>
              <a:t>, Howard University College of Medicine</a:t>
            </a:r>
          </a:p>
          <a:p>
            <a:pPr marL="0" indent="0">
              <a:buNone/>
            </a:pPr>
            <a:r>
              <a:rPr lang="en-US" sz="2200" b="1" dirty="0">
                <a:solidFill>
                  <a:srgbClr val="1C4E67"/>
                </a:solidFill>
              </a:rPr>
              <a:t>Judy </a:t>
            </a:r>
            <a:r>
              <a:rPr lang="en-US" sz="2200" b="1" dirty="0" err="1">
                <a:solidFill>
                  <a:srgbClr val="1C4E67"/>
                </a:solidFill>
              </a:rPr>
              <a:t>Huei</a:t>
            </a:r>
            <a:r>
              <a:rPr lang="en-US" sz="2200" b="1" dirty="0">
                <a:solidFill>
                  <a:srgbClr val="1C4E67"/>
                </a:solidFill>
              </a:rPr>
              <a:t>-Yu Wang, PhD, </a:t>
            </a:r>
            <a:r>
              <a:rPr lang="en-US" sz="2200" dirty="0">
                <a:solidFill>
                  <a:srgbClr val="1C4E67"/>
                </a:solidFill>
              </a:rPr>
              <a:t>Lombardi Comprehensive Cancer Center at Georgetown University Medical Center</a:t>
            </a:r>
            <a:endParaRPr lang="en-US" sz="2200" b="1" dirty="0">
              <a:solidFill>
                <a:srgbClr val="1C4E67"/>
              </a:solidFill>
            </a:endParaRPr>
          </a:p>
        </p:txBody>
      </p:sp>
    </p:spTree>
    <p:extLst>
      <p:ext uri="{BB962C8B-B14F-4D97-AF65-F5344CB8AC3E}">
        <p14:creationId xmlns:p14="http://schemas.microsoft.com/office/powerpoint/2010/main" val="276639634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Learning Objectives</a:t>
            </a:r>
          </a:p>
        </p:txBody>
      </p:sp>
      <p:sp>
        <p:nvSpPr>
          <p:cNvPr id="3" name="Content Placeholder 2"/>
          <p:cNvSpPr>
            <a:spLocks noGrp="1"/>
          </p:cNvSpPr>
          <p:nvPr>
            <p:ph idx="1"/>
          </p:nvPr>
        </p:nvSpPr>
        <p:spPr/>
        <p:txBody>
          <a:bodyPr>
            <a:normAutofit/>
          </a:bodyPr>
          <a:lstStyle/>
          <a:p>
            <a:pPr lvl="0"/>
            <a:r>
              <a:rPr lang="en-US" dirty="0">
                <a:solidFill>
                  <a:srgbClr val="004065"/>
                </a:solidFill>
              </a:rPr>
              <a:t>Describe the influence of various cultural norms, preferences, needs and experiences on patients’ interactions with the health care system</a:t>
            </a:r>
          </a:p>
          <a:p>
            <a:pPr lvl="0"/>
            <a:r>
              <a:rPr lang="en-US" dirty="0">
                <a:solidFill>
                  <a:srgbClr val="004065"/>
                </a:solidFill>
              </a:rPr>
              <a:t>Discuss strategies for culturally respectful and affirming interpersonal exchanges with patients</a:t>
            </a:r>
          </a:p>
          <a:p>
            <a:endParaRPr lang="en-US" sz="2800" dirty="0"/>
          </a:p>
        </p:txBody>
      </p:sp>
    </p:spTree>
    <p:extLst>
      <p:ext uri="{BB962C8B-B14F-4D97-AF65-F5344CB8AC3E}">
        <p14:creationId xmlns:p14="http://schemas.microsoft.com/office/powerpoint/2010/main" val="231396940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Recap</a:t>
            </a:r>
          </a:p>
        </p:txBody>
      </p:sp>
      <p:sp>
        <p:nvSpPr>
          <p:cNvPr id="3" name="Content Placeholder 2"/>
          <p:cNvSpPr>
            <a:spLocks noGrp="1"/>
          </p:cNvSpPr>
          <p:nvPr>
            <p:ph idx="1"/>
          </p:nvPr>
        </p:nvSpPr>
        <p:spPr/>
        <p:txBody>
          <a:bodyPr>
            <a:normAutofit/>
          </a:bodyPr>
          <a:lstStyle/>
          <a:p>
            <a:pPr marL="0" indent="0">
              <a:buNone/>
            </a:pPr>
            <a:r>
              <a:rPr lang="en-US" dirty="0">
                <a:solidFill>
                  <a:srgbClr val="004065"/>
                </a:solidFill>
              </a:rPr>
              <a:t>Cultural competency in health care:</a:t>
            </a:r>
          </a:p>
          <a:p>
            <a:pPr marL="0" indent="0">
              <a:buNone/>
            </a:pPr>
            <a:endParaRPr lang="en-US" dirty="0">
              <a:solidFill>
                <a:srgbClr val="004065"/>
              </a:solidFill>
            </a:endParaRPr>
          </a:p>
          <a:p>
            <a:pPr marL="0" indent="0">
              <a:buNone/>
            </a:pPr>
            <a:r>
              <a:rPr lang="en-US" dirty="0">
                <a:solidFill>
                  <a:srgbClr val="004065"/>
                </a:solidFill>
              </a:rPr>
              <a:t>	“the ability of systems to provide care 	to patients with diverse values, beliefs 	and behaviors, including </a:t>
            </a:r>
            <a:r>
              <a:rPr lang="en-US" b="1" i="1" dirty="0">
                <a:solidFill>
                  <a:srgbClr val="004065"/>
                </a:solidFill>
              </a:rPr>
              <a:t>tailoring 	delivery to meet patients’ social, 	cultural, and linguistic needs</a:t>
            </a:r>
            <a:r>
              <a:rPr lang="en-US" dirty="0">
                <a:solidFill>
                  <a:srgbClr val="004065"/>
                </a:solidFill>
              </a:rPr>
              <a:t>.”</a:t>
            </a:r>
            <a:endParaRPr lang="en-US" sz="2800" dirty="0">
              <a:solidFill>
                <a:srgbClr val="004065"/>
              </a:solidFill>
            </a:endParaRPr>
          </a:p>
        </p:txBody>
      </p:sp>
      <p:sp>
        <p:nvSpPr>
          <p:cNvPr id="4" name="TextBox 3"/>
          <p:cNvSpPr txBox="1"/>
          <p:nvPr/>
        </p:nvSpPr>
        <p:spPr>
          <a:xfrm>
            <a:off x="297976" y="6304002"/>
            <a:ext cx="4648200" cy="400110"/>
          </a:xfrm>
          <a:prstGeom prst="rect">
            <a:avLst/>
          </a:prstGeom>
          <a:noFill/>
        </p:spPr>
        <p:txBody>
          <a:bodyPr wrap="square" rtlCol="0">
            <a:spAutoFit/>
          </a:bodyPr>
          <a:lstStyle/>
          <a:p>
            <a:r>
              <a:rPr lang="en-US" sz="1000" dirty="0">
                <a:solidFill>
                  <a:schemeClr val="bg1">
                    <a:lumMod val="50000"/>
                  </a:schemeClr>
                </a:solidFill>
              </a:rPr>
              <a:t>Betancourt, Green, &amp; Carrillo, 2002.</a:t>
            </a:r>
          </a:p>
          <a:p>
            <a:endParaRPr lang="en-US" sz="1000" i="1" dirty="0">
              <a:solidFill>
                <a:schemeClr val="bg1">
                  <a:lumMod val="50000"/>
                </a:schemeClr>
              </a:solidFill>
            </a:endParaRPr>
          </a:p>
        </p:txBody>
      </p:sp>
    </p:spTree>
    <p:extLst>
      <p:ext uri="{BB962C8B-B14F-4D97-AF65-F5344CB8AC3E}">
        <p14:creationId xmlns:p14="http://schemas.microsoft.com/office/powerpoint/2010/main" val="196050188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40030" y="800099"/>
          <a:ext cx="8686800" cy="5372319"/>
        </p:xfrm>
        <a:graphic>
          <a:graphicData uri="http://schemas.openxmlformats.org/drawingml/2006/table">
            <a:tbl>
              <a:tblPr firstRow="1" firstCol="1" bandRow="1">
                <a:tableStyleId>{616DA210-FB5B-4158-B5E0-FEB733F419BA}</a:tableStyleId>
              </a:tblPr>
              <a:tblGrid>
                <a:gridCol w="1120140">
                  <a:extLst>
                    <a:ext uri="{9D8B030D-6E8A-4147-A177-3AD203B41FA5}">
                      <a16:colId xmlns:a16="http://schemas.microsoft.com/office/drawing/2014/main" val="2781702524"/>
                    </a:ext>
                  </a:extLst>
                </a:gridCol>
                <a:gridCol w="7566660">
                  <a:extLst>
                    <a:ext uri="{9D8B030D-6E8A-4147-A177-3AD203B41FA5}">
                      <a16:colId xmlns:a16="http://schemas.microsoft.com/office/drawing/2014/main" val="473928482"/>
                    </a:ext>
                  </a:extLst>
                </a:gridCol>
              </a:tblGrid>
              <a:tr h="320474">
                <a:tc>
                  <a:txBody>
                    <a:bodyPr/>
                    <a:lstStyle/>
                    <a:p>
                      <a:pPr marL="0" marR="0" algn="ctr">
                        <a:lnSpc>
                          <a:spcPct val="107000"/>
                        </a:lnSpc>
                        <a:spcBef>
                          <a:spcPts val="0"/>
                        </a:spcBef>
                        <a:spcAft>
                          <a:spcPts val="0"/>
                        </a:spcAft>
                      </a:pPr>
                      <a:r>
                        <a:rPr lang="en-US" sz="1050" dirty="0">
                          <a:effectLst/>
                        </a:rPr>
                        <a:t>Lessons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nchor="ctr"/>
                </a:tc>
                <a:tc>
                  <a:txBody>
                    <a:bodyPr/>
                    <a:lstStyle/>
                    <a:p>
                      <a:pPr marL="0" marR="0" algn="ctr">
                        <a:lnSpc>
                          <a:spcPct val="107000"/>
                        </a:lnSpc>
                        <a:spcBef>
                          <a:spcPts val="0"/>
                        </a:spcBef>
                        <a:spcAft>
                          <a:spcPts val="0"/>
                        </a:spcAft>
                      </a:pPr>
                      <a:r>
                        <a:rPr lang="en-US" sz="1050" dirty="0">
                          <a:effectLst/>
                        </a:rPr>
                        <a:t>Strategies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nchor="ctr"/>
                </a:tc>
                <a:extLst>
                  <a:ext uri="{0D108BD9-81ED-4DB2-BD59-A6C34878D82A}">
                    <a16:rowId xmlns:a16="http://schemas.microsoft.com/office/drawing/2014/main" val="745172939"/>
                  </a:ext>
                </a:extLst>
              </a:tr>
              <a:tr h="1635660">
                <a:tc>
                  <a:txBody>
                    <a:bodyPr/>
                    <a:lstStyle/>
                    <a:p>
                      <a:pPr marL="0" marR="0">
                        <a:lnSpc>
                          <a:spcPct val="107000"/>
                        </a:lnSpc>
                        <a:spcBef>
                          <a:spcPts val="0"/>
                        </a:spcBef>
                        <a:spcAft>
                          <a:spcPts val="0"/>
                        </a:spcAft>
                      </a:pPr>
                      <a:r>
                        <a:rPr lang="en-US" sz="1000" dirty="0">
                          <a:effectLst/>
                        </a:rPr>
                        <a:t>Patient Engagement in Research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000" dirty="0">
                          <a:effectLst/>
                        </a:rPr>
                        <a:t>Community</a:t>
                      </a:r>
                      <a:r>
                        <a:rPr lang="en-US" sz="1000" baseline="0" dirty="0">
                          <a:effectLst/>
                        </a:rPr>
                        <a:t> Based Participatory Research (CBPR)</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Create reciprocal relationships</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Involve communities in all stages</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Methods: part of research team, advisory groups, FG/interviews, pilot testing</a:t>
                      </a:r>
                      <a:endParaRPr lang="en-US" sz="12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Increase minority participant representation</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Physician referrals for clinical trials</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Ask questions about minority status in cancer surveillance</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Federal funding/workforce development</a:t>
                      </a:r>
                      <a:endParaRPr lang="en-US" sz="12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Partner</a:t>
                      </a:r>
                      <a:r>
                        <a:rPr lang="en-US" sz="1000" baseline="0" dirty="0">
                          <a:effectLst/>
                        </a:rPr>
                        <a:t> </a:t>
                      </a:r>
                      <a:r>
                        <a:rPr lang="en-US" sz="1000" dirty="0">
                          <a:effectLst/>
                        </a:rPr>
                        <a:t>with community-based organizations</a:t>
                      </a:r>
                      <a:endParaRPr lang="en-US" sz="1200" dirty="0">
                        <a:effectLst/>
                      </a:endParaRPr>
                    </a:p>
                    <a:p>
                      <a:pPr marL="914400" marR="0">
                        <a:lnSpc>
                          <a:spcPct val="107000"/>
                        </a:lnSpc>
                        <a:spcBef>
                          <a:spcPts val="0"/>
                        </a:spcBef>
                        <a:spcAft>
                          <a:spcPts val="0"/>
                        </a:spcAft>
                      </a:pPr>
                      <a:r>
                        <a:rPr lang="en-US" sz="10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extLst>
                  <a:ext uri="{0D108BD9-81ED-4DB2-BD59-A6C34878D82A}">
                    <a16:rowId xmlns:a16="http://schemas.microsoft.com/office/drawing/2014/main" val="3381916134"/>
                  </a:ext>
                </a:extLst>
              </a:tr>
              <a:tr h="1307185">
                <a:tc>
                  <a:txBody>
                    <a:bodyPr/>
                    <a:lstStyle/>
                    <a:p>
                      <a:pPr marL="0" marR="0">
                        <a:lnSpc>
                          <a:spcPct val="107000"/>
                        </a:lnSpc>
                        <a:spcBef>
                          <a:spcPts val="0"/>
                        </a:spcBef>
                        <a:spcAft>
                          <a:spcPts val="0"/>
                        </a:spcAft>
                      </a:pPr>
                      <a:r>
                        <a:rPr lang="en-US" sz="1000" dirty="0">
                          <a:effectLst/>
                          <a:latin typeface="+mn-lt"/>
                        </a:rPr>
                        <a:t>Patient  Engagement in Cancer Care</a:t>
                      </a:r>
                      <a:endParaRPr lang="en-US" sz="1200" dirty="0">
                        <a:effectLst/>
                        <a:latin typeface="+mn-lt"/>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000" i="0" dirty="0">
                          <a:effectLst/>
                        </a:rPr>
                        <a:t>Engage in two</a:t>
                      </a:r>
                      <a:r>
                        <a:rPr lang="en-US" sz="1000" i="0" baseline="0" dirty="0">
                          <a:effectLst/>
                        </a:rPr>
                        <a:t>-way communication</a:t>
                      </a:r>
                    </a:p>
                    <a:p>
                      <a:pPr marL="800100" marR="0" lvl="1" indent="-342900">
                        <a:lnSpc>
                          <a:spcPct val="107000"/>
                        </a:lnSpc>
                        <a:spcBef>
                          <a:spcPts val="0"/>
                        </a:spcBef>
                        <a:spcAft>
                          <a:spcPts val="0"/>
                        </a:spcAft>
                        <a:buFont typeface="Courier New" panose="02070309020205020404" pitchFamily="49" charset="0"/>
                        <a:buChar char="o"/>
                      </a:pPr>
                      <a:r>
                        <a:rPr lang="en-US" sz="1000" i="0" baseline="0" dirty="0">
                          <a:effectLst/>
                        </a:rPr>
                        <a:t>Ask open-ended questions</a:t>
                      </a:r>
                    </a:p>
                    <a:p>
                      <a:pPr marL="800100" marR="0" lvl="1" indent="-342900">
                        <a:lnSpc>
                          <a:spcPct val="107000"/>
                        </a:lnSpc>
                        <a:spcBef>
                          <a:spcPts val="0"/>
                        </a:spcBef>
                        <a:spcAft>
                          <a:spcPts val="0"/>
                        </a:spcAft>
                        <a:buFont typeface="Courier New" panose="02070309020205020404" pitchFamily="49" charset="0"/>
                        <a:buChar char="o"/>
                      </a:pPr>
                      <a:r>
                        <a:rPr lang="en-US" sz="1000" i="0" baseline="0" dirty="0">
                          <a:effectLst/>
                        </a:rPr>
                        <a:t>Ask patients’ perspective</a:t>
                      </a:r>
                    </a:p>
                    <a:p>
                      <a:pPr marL="800100" marR="0" lvl="1" indent="-342900">
                        <a:lnSpc>
                          <a:spcPct val="107000"/>
                        </a:lnSpc>
                        <a:spcBef>
                          <a:spcPts val="0"/>
                        </a:spcBef>
                        <a:spcAft>
                          <a:spcPts val="0"/>
                        </a:spcAft>
                        <a:buFont typeface="Courier New" panose="02070309020205020404" pitchFamily="49" charset="0"/>
                        <a:buChar char="o"/>
                      </a:pPr>
                      <a:r>
                        <a:rPr lang="en-US" sz="1000" i="0" baseline="0" dirty="0">
                          <a:effectLst/>
                        </a:rPr>
                        <a:t>Confirm your understanding of patients’ views</a:t>
                      </a:r>
                    </a:p>
                    <a:p>
                      <a:pPr marL="800100" marR="0" lvl="1" indent="-342900">
                        <a:lnSpc>
                          <a:spcPct val="107000"/>
                        </a:lnSpc>
                        <a:spcBef>
                          <a:spcPts val="0"/>
                        </a:spcBef>
                        <a:spcAft>
                          <a:spcPts val="0"/>
                        </a:spcAft>
                        <a:buFont typeface="Courier New" panose="02070309020205020404" pitchFamily="49" charset="0"/>
                        <a:buChar char="o"/>
                      </a:pPr>
                      <a:r>
                        <a:rPr lang="en-US" sz="1000" i="0" baseline="0" dirty="0">
                          <a:effectLst/>
                        </a:rPr>
                        <a:t>Speak with empathy</a:t>
                      </a:r>
                    </a:p>
                    <a:p>
                      <a:pPr marL="342900" marR="0" lvl="0" indent="-342900">
                        <a:lnSpc>
                          <a:spcPct val="107000"/>
                        </a:lnSpc>
                        <a:spcBef>
                          <a:spcPts val="0"/>
                        </a:spcBef>
                        <a:spcAft>
                          <a:spcPts val="0"/>
                        </a:spcAft>
                        <a:buFont typeface="Symbol" panose="05050102010706020507" pitchFamily="18" charset="2"/>
                        <a:buChar char=""/>
                      </a:pPr>
                      <a:r>
                        <a:rPr lang="en-US" sz="1000" i="0" dirty="0">
                          <a:effectLst/>
                        </a:rPr>
                        <a:t>Utilize</a:t>
                      </a:r>
                      <a:r>
                        <a:rPr lang="en-US" sz="1000" i="0" baseline="0" dirty="0">
                          <a:effectLst/>
                        </a:rPr>
                        <a:t> the National Cancer Institute (NCI) model for cancer care communication, the nine actions to patient-centered consultations and the organizational level drivers that promote shared decision-making</a:t>
                      </a:r>
                      <a:endParaRPr lang="en-US" sz="1000" dirty="0">
                        <a:effectLst/>
                      </a:endParaRPr>
                    </a:p>
                    <a:p>
                      <a:pPr marL="457200" marR="0">
                        <a:lnSpc>
                          <a:spcPct val="107000"/>
                        </a:lnSpc>
                        <a:spcBef>
                          <a:spcPts val="0"/>
                        </a:spcBef>
                        <a:spcAft>
                          <a:spcPts val="0"/>
                        </a:spcAft>
                      </a:pPr>
                      <a:r>
                        <a:rPr lang="en-US" sz="10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extLst>
                  <a:ext uri="{0D108BD9-81ED-4DB2-BD59-A6C34878D82A}">
                    <a16:rowId xmlns:a16="http://schemas.microsoft.com/office/drawing/2014/main" val="1221363896"/>
                  </a:ext>
                </a:extLst>
              </a:tr>
              <a:tr h="955294">
                <a:tc>
                  <a:txBody>
                    <a:bodyPr/>
                    <a:lstStyle/>
                    <a:p>
                      <a:pPr marL="0" marR="0">
                        <a:lnSpc>
                          <a:spcPct val="107000"/>
                        </a:lnSpc>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Determinants</a:t>
                      </a:r>
                      <a:r>
                        <a:rPr lang="en-US" sz="1000" baseline="0" dirty="0">
                          <a:effectLst/>
                          <a:latin typeface="+mn-lt"/>
                          <a:ea typeface="Calibri" panose="020F0502020204030204" pitchFamily="34" charset="0"/>
                          <a:cs typeface="Times New Roman" panose="02020603050405020304" pitchFamily="18" charset="0"/>
                        </a:rPr>
                        <a:t> of Inequity</a:t>
                      </a:r>
                      <a:endParaRPr lang="en-US" sz="1000" dirty="0">
                        <a:effectLst/>
                        <a:latin typeface="+mn-lt"/>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000" kern="1200" dirty="0">
                          <a:solidFill>
                            <a:schemeClr val="tx1"/>
                          </a:solidFill>
                          <a:effectLst/>
                          <a:latin typeface="+mn-lt"/>
                          <a:ea typeface="+mn-ea"/>
                          <a:cs typeface="+mn-cs"/>
                        </a:rPr>
                        <a:t>Understand the social determinants of health and social determinants of equity</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000" kern="1200" dirty="0">
                          <a:solidFill>
                            <a:schemeClr val="tx1"/>
                          </a:solidFill>
                          <a:effectLst/>
                          <a:latin typeface="+mn-lt"/>
                          <a:ea typeface="+mn-ea"/>
                          <a:cs typeface="+mn-cs"/>
                        </a:rPr>
                        <a:t>Understand factors that contribute to population cancer disparities</a:t>
                      </a:r>
                    </a:p>
                    <a:p>
                      <a:pPr marL="800100" marR="0" lvl="1" indent="-342900">
                        <a:lnSpc>
                          <a:spcPct val="107000"/>
                        </a:lnSpc>
                        <a:spcBef>
                          <a:spcPts val="0"/>
                        </a:spcBef>
                        <a:spcAft>
                          <a:spcPts val="0"/>
                        </a:spcAft>
                        <a:buFont typeface="Courier New" panose="02070309020205020404" pitchFamily="49" charset="0"/>
                        <a:buChar char="o"/>
                      </a:pPr>
                      <a:r>
                        <a:rPr lang="en-US" sz="1000" kern="1200" dirty="0">
                          <a:solidFill>
                            <a:schemeClr val="tx1"/>
                          </a:solidFill>
                          <a:effectLst/>
                          <a:latin typeface="+mn-lt"/>
                          <a:ea typeface="+mn-ea"/>
                          <a:cs typeface="+mn-cs"/>
                        </a:rPr>
                        <a:t>Lack of research</a:t>
                      </a:r>
                    </a:p>
                    <a:p>
                      <a:pPr marL="800100" marR="0" lvl="1" indent="-342900">
                        <a:lnSpc>
                          <a:spcPct val="107000"/>
                        </a:lnSpc>
                        <a:spcBef>
                          <a:spcPts val="0"/>
                        </a:spcBef>
                        <a:spcAft>
                          <a:spcPts val="0"/>
                        </a:spcAft>
                        <a:buFont typeface="Courier New" panose="02070309020205020404" pitchFamily="49" charset="0"/>
                        <a:buChar char="o"/>
                      </a:pPr>
                      <a:r>
                        <a:rPr lang="en-US" sz="1000" kern="1200" dirty="0">
                          <a:solidFill>
                            <a:schemeClr val="tx1"/>
                          </a:solidFill>
                          <a:effectLst/>
                          <a:latin typeface="+mn-lt"/>
                          <a:ea typeface="+mn-ea"/>
                          <a:cs typeface="+mn-cs"/>
                        </a:rPr>
                        <a:t>Interpersonal and systemic barriers</a:t>
                      </a:r>
                    </a:p>
                    <a:p>
                      <a:pPr marL="800100" marR="0" lvl="1" indent="-342900">
                        <a:lnSpc>
                          <a:spcPct val="107000"/>
                        </a:lnSpc>
                        <a:spcBef>
                          <a:spcPts val="0"/>
                        </a:spcBef>
                        <a:spcAft>
                          <a:spcPts val="0"/>
                        </a:spcAft>
                        <a:buFont typeface="Courier New" panose="02070309020205020404" pitchFamily="49" charset="0"/>
                        <a:buChar char="o"/>
                      </a:pPr>
                      <a:r>
                        <a:rPr lang="en-US" sz="1000" kern="1200" dirty="0">
                          <a:solidFill>
                            <a:schemeClr val="tx1"/>
                          </a:solidFill>
                          <a:effectLst/>
                          <a:latin typeface="+mn-lt"/>
                          <a:ea typeface="+mn-ea"/>
                          <a:cs typeface="+mn-cs"/>
                        </a:rPr>
                        <a:t>Discrimination and oppression</a:t>
                      </a:r>
                    </a:p>
                    <a:p>
                      <a:pPr marL="457200" marR="0" lvl="1" indent="0">
                        <a:lnSpc>
                          <a:spcPct val="107000"/>
                        </a:lnSpc>
                        <a:spcBef>
                          <a:spcPts val="0"/>
                        </a:spcBef>
                        <a:spcAft>
                          <a:spcPts val="0"/>
                        </a:spcAft>
                        <a:buFont typeface="Arial" panose="020B0604020202020204" pitchFamily="34" charset="0"/>
                        <a:buNone/>
                      </a:pPr>
                      <a:endParaRPr lang="en-US" sz="1000" kern="1200" dirty="0">
                        <a:solidFill>
                          <a:schemeClr val="tx1"/>
                        </a:solidFill>
                        <a:effectLst/>
                        <a:latin typeface="+mn-lt"/>
                        <a:ea typeface="+mn-ea"/>
                        <a:cs typeface="+mn-cs"/>
                      </a:endParaRPr>
                    </a:p>
                  </a:txBody>
                  <a:tcPr marL="61743" marR="61743" marT="0" marB="0"/>
                </a:tc>
                <a:extLst>
                  <a:ext uri="{0D108BD9-81ED-4DB2-BD59-A6C34878D82A}">
                    <a16:rowId xmlns:a16="http://schemas.microsoft.com/office/drawing/2014/main" val="2033083668"/>
                  </a:ext>
                </a:extLst>
              </a:tr>
              <a:tr h="1142466">
                <a:tc>
                  <a:txBody>
                    <a:bodyPr/>
                    <a:lstStyle/>
                    <a:p>
                      <a:pPr marL="0" marR="0">
                        <a:lnSpc>
                          <a:spcPct val="107000"/>
                        </a:lnSpc>
                        <a:spcBef>
                          <a:spcPts val="0"/>
                        </a:spcBef>
                        <a:spcAft>
                          <a:spcPts val="0"/>
                        </a:spcAft>
                      </a:pPr>
                      <a:r>
                        <a:rPr lang="en-US" sz="1000" dirty="0">
                          <a:effectLst/>
                        </a:rPr>
                        <a:t>Implicit  Bias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000" dirty="0">
                          <a:effectLst/>
                        </a:rPr>
                        <a:t>Become aware of bias </a:t>
                      </a:r>
                    </a:p>
                    <a:p>
                      <a:pPr marL="342900" marR="0" lvl="0" indent="-342900">
                        <a:lnSpc>
                          <a:spcPct val="107000"/>
                        </a:lnSpc>
                        <a:spcBef>
                          <a:spcPts val="0"/>
                        </a:spcBef>
                        <a:spcAft>
                          <a:spcPts val="0"/>
                        </a:spcAft>
                        <a:buFont typeface="Symbol" panose="05050102010706020507" pitchFamily="18" charset="2"/>
                        <a:buChar char=""/>
                      </a:pPr>
                      <a:r>
                        <a:rPr lang="en-US" sz="1000" dirty="0">
                          <a:effectLst/>
                        </a:rPr>
                        <a:t>Individuation</a:t>
                      </a:r>
                      <a:endParaRPr lang="en-US" sz="12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Perspective-taking</a:t>
                      </a:r>
                      <a:endParaRPr lang="en-US" sz="12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Proactively</a:t>
                      </a:r>
                      <a:r>
                        <a:rPr lang="en-US" sz="1000" baseline="0" dirty="0">
                          <a:effectLst/>
                        </a:rPr>
                        <a:t> work with patients and families from different backgrounds than yours</a:t>
                      </a:r>
                      <a:endParaRPr lang="en-US" sz="12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Counter-stereotypes/non-stereotypical thinking</a:t>
                      </a:r>
                      <a:endParaRPr lang="en-US" sz="12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Organizational commitment to counter bias (that normalizes bias)</a:t>
                      </a:r>
                      <a:endParaRPr lang="en-US" sz="1200" dirty="0">
                        <a:effectLst/>
                      </a:endParaRPr>
                    </a:p>
                    <a:p>
                      <a:pPr marL="457200" marR="0">
                        <a:lnSpc>
                          <a:spcPct val="107000"/>
                        </a:lnSpc>
                        <a:spcBef>
                          <a:spcPts val="0"/>
                        </a:spcBef>
                        <a:spcAft>
                          <a:spcPts val="0"/>
                        </a:spcAft>
                      </a:pPr>
                      <a:r>
                        <a:rPr lang="en-US" sz="10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extLst>
                  <a:ext uri="{0D108BD9-81ED-4DB2-BD59-A6C34878D82A}">
                    <a16:rowId xmlns:a16="http://schemas.microsoft.com/office/drawing/2014/main" val="3369578086"/>
                  </a:ext>
                </a:extLst>
              </a:tr>
            </a:tbl>
          </a:graphicData>
        </a:graphic>
      </p:graphicFrame>
    </p:spTree>
    <p:extLst>
      <p:ext uri="{BB962C8B-B14F-4D97-AF65-F5344CB8AC3E}">
        <p14:creationId xmlns:p14="http://schemas.microsoft.com/office/powerpoint/2010/main" val="385711602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71450" y="758761"/>
          <a:ext cx="8778240" cy="5399471"/>
        </p:xfrm>
        <a:graphic>
          <a:graphicData uri="http://schemas.openxmlformats.org/drawingml/2006/table">
            <a:tbl>
              <a:tblPr firstRow="1" firstCol="1" bandRow="1">
                <a:tableStyleId>{616DA210-FB5B-4158-B5E0-FEB733F419BA}</a:tableStyleId>
              </a:tblPr>
              <a:tblGrid>
                <a:gridCol w="1291590">
                  <a:extLst>
                    <a:ext uri="{9D8B030D-6E8A-4147-A177-3AD203B41FA5}">
                      <a16:colId xmlns:a16="http://schemas.microsoft.com/office/drawing/2014/main" val="2275518217"/>
                    </a:ext>
                  </a:extLst>
                </a:gridCol>
                <a:gridCol w="7486650">
                  <a:extLst>
                    <a:ext uri="{9D8B030D-6E8A-4147-A177-3AD203B41FA5}">
                      <a16:colId xmlns:a16="http://schemas.microsoft.com/office/drawing/2014/main" val="3986462526"/>
                    </a:ext>
                  </a:extLst>
                </a:gridCol>
              </a:tblGrid>
              <a:tr h="334456">
                <a:tc>
                  <a:txBody>
                    <a:bodyPr/>
                    <a:lstStyle/>
                    <a:p>
                      <a:pPr marL="0" marR="0" algn="ctr">
                        <a:lnSpc>
                          <a:spcPct val="107000"/>
                        </a:lnSpc>
                        <a:spcBef>
                          <a:spcPts val="0"/>
                        </a:spcBef>
                        <a:spcAft>
                          <a:spcPts val="0"/>
                        </a:spcAft>
                      </a:pPr>
                      <a:r>
                        <a:rPr lang="en-US" sz="1050" dirty="0">
                          <a:effectLst/>
                        </a:rPr>
                        <a:t>Lessons</a:t>
                      </a:r>
                    </a:p>
                  </a:txBody>
                  <a:tcPr marL="61743" marR="61743" marT="0" marB="0" anchor="ctr"/>
                </a:tc>
                <a:tc>
                  <a:txBody>
                    <a:bodyPr/>
                    <a:lstStyle/>
                    <a:p>
                      <a:pPr marL="0" marR="0" algn="ctr">
                        <a:lnSpc>
                          <a:spcPct val="107000"/>
                        </a:lnSpc>
                        <a:spcBef>
                          <a:spcPts val="0"/>
                        </a:spcBef>
                        <a:spcAft>
                          <a:spcPts val="0"/>
                        </a:spcAft>
                      </a:pPr>
                      <a:r>
                        <a:rPr lang="en-US" sz="1050" dirty="0">
                          <a:effectLst/>
                        </a:rPr>
                        <a:t>Strategies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nchor="ctr"/>
                </a:tc>
                <a:extLst>
                  <a:ext uri="{0D108BD9-81ED-4DB2-BD59-A6C34878D82A}">
                    <a16:rowId xmlns:a16="http://schemas.microsoft.com/office/drawing/2014/main" val="403943503"/>
                  </a:ext>
                </a:extLst>
              </a:tr>
              <a:tr h="1179767">
                <a:tc>
                  <a:txBody>
                    <a:bodyPr/>
                    <a:lstStyle/>
                    <a:p>
                      <a:pPr marL="0" marR="0">
                        <a:lnSpc>
                          <a:spcPct val="107000"/>
                        </a:lnSpc>
                        <a:spcBef>
                          <a:spcPts val="0"/>
                        </a:spcBef>
                        <a:spcAft>
                          <a:spcPts val="0"/>
                        </a:spcAft>
                      </a:pPr>
                      <a:r>
                        <a:rPr lang="en-US" sz="1000" dirty="0">
                          <a:effectLst/>
                        </a:rPr>
                        <a:t>Intersectionality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000" kern="1200" dirty="0">
                          <a:solidFill>
                            <a:schemeClr val="tx1"/>
                          </a:solidFill>
                          <a:effectLst/>
                          <a:latin typeface="+mn-lt"/>
                          <a:ea typeface="+mn-ea"/>
                          <a:cs typeface="+mn-cs"/>
                        </a:rPr>
                        <a:t>Approach each patient as an individual</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000" kern="1200" dirty="0">
                          <a:solidFill>
                            <a:schemeClr val="tx1"/>
                          </a:solidFill>
                          <a:effectLst/>
                          <a:latin typeface="+mn-lt"/>
                          <a:ea typeface="+mn-ea"/>
                          <a:cs typeface="+mn-cs"/>
                        </a:rPr>
                        <a:t>Acknowledge all identities that shape a patients’ experiences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1000" kern="1200" dirty="0">
                          <a:solidFill>
                            <a:schemeClr val="tx1"/>
                          </a:solidFill>
                          <a:effectLst/>
                          <a:latin typeface="+mn-lt"/>
                          <a:ea typeface="+mn-ea"/>
                          <a:cs typeface="+mn-cs"/>
                        </a:rPr>
                        <a:t>Ask questions about all aspects of an individual’s psychological, social and medical histories</a:t>
                      </a:r>
                    </a:p>
                    <a:p>
                      <a:pPr marL="342900" marR="0" lvl="0" indent="-342900">
                        <a:lnSpc>
                          <a:spcPct val="107000"/>
                        </a:lnSpc>
                        <a:spcBef>
                          <a:spcPts val="0"/>
                        </a:spcBef>
                        <a:spcAft>
                          <a:spcPts val="0"/>
                        </a:spcAft>
                        <a:buFont typeface="Symbol" panose="05050102010706020507" pitchFamily="18" charset="2"/>
                        <a:buChar char=""/>
                      </a:pPr>
                      <a:r>
                        <a:rPr lang="en-US" sz="1000" dirty="0">
                          <a:effectLst/>
                        </a:rPr>
                        <a:t>Organizational drivers</a:t>
                      </a:r>
                    </a:p>
                    <a:p>
                      <a:pPr marL="800100" marR="0" lvl="1" indent="-342900">
                        <a:lnSpc>
                          <a:spcPct val="107000"/>
                        </a:lnSpc>
                        <a:spcBef>
                          <a:spcPts val="0"/>
                        </a:spcBef>
                        <a:spcAft>
                          <a:spcPts val="0"/>
                        </a:spcAft>
                        <a:buFont typeface="Courier New" panose="02070309020205020404" pitchFamily="49" charset="0"/>
                        <a:buChar char="o"/>
                      </a:pPr>
                      <a:r>
                        <a:rPr lang="en-US" sz="1000" dirty="0">
                          <a:effectLst/>
                        </a:rPr>
                        <a:t>Build</a:t>
                      </a:r>
                      <a:r>
                        <a:rPr lang="en-US" sz="1000" baseline="0" dirty="0">
                          <a:effectLst/>
                        </a:rPr>
                        <a:t> in workflows that allow the patient to have multiple touch points with the health care system</a:t>
                      </a:r>
                    </a:p>
                    <a:p>
                      <a:pPr marL="800100" marR="0" lvl="1" indent="-342900">
                        <a:lnSpc>
                          <a:spcPct val="107000"/>
                        </a:lnSpc>
                        <a:spcBef>
                          <a:spcPts val="0"/>
                        </a:spcBef>
                        <a:spcAft>
                          <a:spcPts val="0"/>
                        </a:spcAft>
                        <a:buFont typeface="Courier New" panose="02070309020205020404" pitchFamily="49" charset="0"/>
                        <a:buChar char="o"/>
                      </a:pPr>
                      <a:r>
                        <a:rPr lang="en-US" sz="1000" baseline="0" dirty="0">
                          <a:effectLst/>
                        </a:rPr>
                        <a:t>Make changes to resources or the clinical environment with attention paid to intersectionality</a:t>
                      </a:r>
                      <a:endParaRPr lang="en-US" sz="1000" dirty="0">
                        <a:effectLst/>
                      </a:endParaRPr>
                    </a:p>
                    <a:p>
                      <a:pPr marL="457200" marR="0">
                        <a:lnSpc>
                          <a:spcPct val="107000"/>
                        </a:lnSpc>
                        <a:spcBef>
                          <a:spcPts val="0"/>
                        </a:spcBef>
                        <a:spcAft>
                          <a:spcPts val="0"/>
                        </a:spcAft>
                      </a:pPr>
                      <a:r>
                        <a:rPr lang="en-US" sz="10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extLst>
                  <a:ext uri="{0D108BD9-81ED-4DB2-BD59-A6C34878D82A}">
                    <a16:rowId xmlns:a16="http://schemas.microsoft.com/office/drawing/2014/main" val="3060871458"/>
                  </a:ext>
                </a:extLst>
              </a:tr>
              <a:tr h="1283016">
                <a:tc>
                  <a:txBody>
                    <a:bodyPr/>
                    <a:lstStyle/>
                    <a:p>
                      <a:pPr marL="0" marR="0">
                        <a:lnSpc>
                          <a:spcPct val="107000"/>
                        </a:lnSpc>
                        <a:spcBef>
                          <a:spcPts val="0"/>
                        </a:spcBef>
                        <a:spcAft>
                          <a:spcPts val="0"/>
                        </a:spcAft>
                      </a:pPr>
                      <a:r>
                        <a:rPr lang="en-US" sz="1000" dirty="0">
                          <a:effectLst/>
                        </a:rPr>
                        <a:t>Spotlight on Inequities Among Sexual and Gender Minorities (SGM), Black</a:t>
                      </a:r>
                      <a:r>
                        <a:rPr lang="en-US" sz="1000" baseline="0" dirty="0">
                          <a:effectLst/>
                        </a:rPr>
                        <a:t> and </a:t>
                      </a:r>
                      <a:r>
                        <a:rPr lang="en-US" sz="1000" dirty="0">
                          <a:effectLst/>
                        </a:rPr>
                        <a:t>African American</a:t>
                      </a:r>
                      <a:r>
                        <a:rPr lang="en-US" sz="1000" baseline="0" dirty="0">
                          <a:effectLst/>
                        </a:rPr>
                        <a:t> and Latino Individuals</a:t>
                      </a:r>
                      <a:endParaRPr lang="en-US" sz="1000" dirty="0">
                        <a:effectLst/>
                      </a:endParaRPr>
                    </a:p>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000" dirty="0">
                          <a:effectLst/>
                        </a:rPr>
                        <a:t>Draw</a:t>
                      </a:r>
                      <a:r>
                        <a:rPr lang="en-US" sz="1000" baseline="0" dirty="0">
                          <a:effectLst/>
                        </a:rPr>
                        <a:t> </a:t>
                      </a:r>
                      <a:r>
                        <a:rPr lang="en-US" sz="1000" dirty="0">
                          <a:effectLst/>
                        </a:rPr>
                        <a:t>upon community/social support</a:t>
                      </a:r>
                    </a:p>
                    <a:p>
                      <a:pPr marL="342900" marR="0" lvl="0" indent="-342900">
                        <a:lnSpc>
                          <a:spcPct val="107000"/>
                        </a:lnSpc>
                        <a:spcBef>
                          <a:spcPts val="0"/>
                        </a:spcBef>
                        <a:spcAft>
                          <a:spcPts val="0"/>
                        </a:spcAft>
                        <a:buFont typeface="Symbol" panose="05050102010706020507" pitchFamily="18" charset="2"/>
                        <a:buChar char=""/>
                      </a:pPr>
                      <a:r>
                        <a:rPr lang="en-US" sz="1000" dirty="0">
                          <a:effectLst/>
                        </a:rPr>
                        <a:t>Draw</a:t>
                      </a:r>
                      <a:r>
                        <a:rPr lang="en-US" sz="1000" baseline="0" dirty="0">
                          <a:effectLst/>
                        </a:rPr>
                        <a:t> upon areas of resiliency </a:t>
                      </a:r>
                      <a:endParaRPr lang="en-US" sz="10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Recognize the role of spirituality</a:t>
                      </a:r>
                    </a:p>
                    <a:p>
                      <a:pPr marL="342900" marR="0" lvl="0" indent="-342900">
                        <a:lnSpc>
                          <a:spcPct val="107000"/>
                        </a:lnSpc>
                        <a:spcBef>
                          <a:spcPts val="0"/>
                        </a:spcBef>
                        <a:spcAft>
                          <a:spcPts val="0"/>
                        </a:spcAft>
                        <a:buFont typeface="Symbol" panose="05050102010706020507" pitchFamily="18" charset="2"/>
                        <a:buChar char=""/>
                      </a:pPr>
                      <a:r>
                        <a:rPr lang="en-US" sz="1000" dirty="0">
                          <a:effectLst/>
                        </a:rPr>
                        <a:t>Tap into connectedness of community (patient gaining and giving support)</a:t>
                      </a:r>
                    </a:p>
                    <a:p>
                      <a:pPr marL="0" marR="0" lvl="0" indent="0">
                        <a:lnSpc>
                          <a:spcPct val="107000"/>
                        </a:lnSpc>
                        <a:spcBef>
                          <a:spcPts val="0"/>
                        </a:spcBef>
                        <a:spcAft>
                          <a:spcPts val="0"/>
                        </a:spcAft>
                        <a:buFont typeface="Symbol" panose="05050102010706020507" pitchFamily="18" charset="2"/>
                        <a:buNone/>
                      </a:pPr>
                      <a:endParaRPr lang="en-US" sz="1000" dirty="0">
                        <a:effectLst/>
                      </a:endParaRPr>
                    </a:p>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extLst>
                  <a:ext uri="{0D108BD9-81ED-4DB2-BD59-A6C34878D82A}">
                    <a16:rowId xmlns:a16="http://schemas.microsoft.com/office/drawing/2014/main" val="605325661"/>
                  </a:ext>
                </a:extLst>
              </a:tr>
              <a:tr h="1337824">
                <a:tc>
                  <a:txBody>
                    <a:bodyPr/>
                    <a:lstStyle/>
                    <a:p>
                      <a:pPr marL="0" marR="0">
                        <a:lnSpc>
                          <a:spcPct val="107000"/>
                        </a:lnSpc>
                        <a:spcBef>
                          <a:spcPts val="0"/>
                        </a:spcBef>
                        <a:spcAft>
                          <a:spcPts val="0"/>
                        </a:spcAft>
                      </a:pPr>
                      <a:r>
                        <a:rPr lang="en-US" sz="1000" dirty="0">
                          <a:effectLst/>
                        </a:rPr>
                        <a:t>Aids in Communication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000" dirty="0">
                          <a:effectLst/>
                        </a:rPr>
                        <a:t>Adhere to national policies/standards (CLAS, Sect. 1557, </a:t>
                      </a:r>
                      <a:r>
                        <a:rPr lang="en-US" sz="1000" dirty="0" err="1">
                          <a:effectLst/>
                        </a:rPr>
                        <a:t>JCo</a:t>
                      </a:r>
                      <a:r>
                        <a:rPr lang="en-US" sz="1000" dirty="0">
                          <a:effectLst/>
                        </a:rPr>
                        <a:t>)</a:t>
                      </a:r>
                    </a:p>
                    <a:p>
                      <a:pPr marL="342900" marR="0" lvl="0" indent="-342900">
                        <a:lnSpc>
                          <a:spcPct val="107000"/>
                        </a:lnSpc>
                        <a:spcBef>
                          <a:spcPts val="0"/>
                        </a:spcBef>
                        <a:spcAft>
                          <a:spcPts val="0"/>
                        </a:spcAft>
                        <a:buFont typeface="Symbol" panose="05050102010706020507" pitchFamily="18" charset="2"/>
                        <a:buChar char=""/>
                      </a:pPr>
                      <a:r>
                        <a:rPr lang="en-US" sz="1000" dirty="0">
                          <a:effectLst/>
                        </a:rPr>
                        <a:t>Employ effective communication techniques: </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Plain language</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Teach-back method</a:t>
                      </a: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Ask</a:t>
                      </a:r>
                      <a:r>
                        <a:rPr lang="en-US" sz="1000" baseline="0" dirty="0">
                          <a:effectLst/>
                        </a:rPr>
                        <a:t> Me 3</a:t>
                      </a:r>
                      <a:endParaRPr lang="en-US" sz="1000" dirty="0">
                        <a:effectLst/>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rPr>
                        <a:t>Use medical interpreters or devices</a:t>
                      </a:r>
                    </a:p>
                    <a:p>
                      <a:pPr marL="342900" marR="0" lvl="0" indent="-342900">
                        <a:lnSpc>
                          <a:spcPct val="107000"/>
                        </a:lnSpc>
                        <a:spcBef>
                          <a:spcPts val="0"/>
                        </a:spcBef>
                        <a:spcAft>
                          <a:spcPts val="0"/>
                        </a:spcAft>
                        <a:buFont typeface="Symbol" panose="05050102010706020507" pitchFamily="18" charset="2"/>
                        <a:buChar char=""/>
                      </a:pPr>
                      <a:r>
                        <a:rPr lang="en-US" sz="1000" dirty="0">
                          <a:effectLst/>
                        </a:rPr>
                        <a:t>Use patient navigators</a:t>
                      </a:r>
                      <a:r>
                        <a:rPr lang="en-US" sz="1000" baseline="0" dirty="0">
                          <a:effectLst/>
                        </a:rPr>
                        <a:t> </a:t>
                      </a:r>
                      <a:endParaRPr lang="en-US" sz="10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000" dirty="0">
                          <a:effectLst/>
                        </a:rPr>
                        <a:t>Organizational commitment to health literacy</a:t>
                      </a:r>
                    </a:p>
                    <a:p>
                      <a:pPr marL="45720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extLst>
                  <a:ext uri="{0D108BD9-81ED-4DB2-BD59-A6C34878D82A}">
                    <a16:rowId xmlns:a16="http://schemas.microsoft.com/office/drawing/2014/main" val="1534723387"/>
                  </a:ext>
                </a:extLst>
              </a:tr>
              <a:tr h="875024">
                <a:tc>
                  <a:txBody>
                    <a:bodyPr/>
                    <a:lstStyle/>
                    <a:p>
                      <a:pPr marL="0" marR="0">
                        <a:lnSpc>
                          <a:spcPct val="107000"/>
                        </a:lnSpc>
                        <a:spcBef>
                          <a:spcPts val="0"/>
                        </a:spcBef>
                        <a:spcAft>
                          <a:spcPts val="0"/>
                        </a:spcAft>
                      </a:pPr>
                      <a:r>
                        <a:rPr lang="en-US" sz="1000" dirty="0">
                          <a:effectLst/>
                        </a:rPr>
                        <a:t>Patient Self-Advocacy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43" marR="6174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000" dirty="0">
                          <a:effectLst/>
                        </a:rPr>
                        <a:t>Support</a:t>
                      </a:r>
                      <a:r>
                        <a:rPr lang="en-US" sz="1000" baseline="0" dirty="0">
                          <a:effectLst/>
                        </a:rPr>
                        <a:t> and ensure patients:</a:t>
                      </a:r>
                    </a:p>
                    <a:p>
                      <a:pPr marL="800100" marR="0" lvl="1" indent="-342900">
                        <a:lnSpc>
                          <a:spcPct val="107000"/>
                        </a:lnSpc>
                        <a:spcBef>
                          <a:spcPts val="0"/>
                        </a:spcBef>
                        <a:spcAft>
                          <a:spcPts val="0"/>
                        </a:spcAft>
                        <a:buFont typeface="Courier New" charset="0"/>
                        <a:buChar char="o"/>
                      </a:pPr>
                      <a:r>
                        <a:rPr lang="en-US" sz="1000" dirty="0">
                          <a:effectLst/>
                        </a:rPr>
                        <a:t>Have skills,</a:t>
                      </a:r>
                      <a:r>
                        <a:rPr lang="en-US" sz="1000" baseline="0" dirty="0">
                          <a:effectLst/>
                        </a:rPr>
                        <a:t> resources, supports and motivation to advocate for themselves</a:t>
                      </a:r>
                    </a:p>
                    <a:p>
                      <a:pPr marL="800100" marR="0" lvl="1" indent="-342900">
                        <a:lnSpc>
                          <a:spcPct val="107000"/>
                        </a:lnSpc>
                        <a:spcBef>
                          <a:spcPts val="0"/>
                        </a:spcBef>
                        <a:spcAft>
                          <a:spcPts val="0"/>
                        </a:spcAft>
                        <a:buFont typeface="Courier New" charset="0"/>
                        <a:buChar char="o"/>
                      </a:pPr>
                      <a:r>
                        <a:rPr lang="en-US" sz="1000" dirty="0">
                          <a:effectLst/>
                        </a:rPr>
                        <a:t>Can talk about their values and priorities</a:t>
                      </a:r>
                    </a:p>
                    <a:p>
                      <a:pPr marL="800100" marR="0" lvl="1" indent="-342900">
                        <a:lnSpc>
                          <a:spcPct val="107000"/>
                        </a:lnSpc>
                        <a:spcBef>
                          <a:spcPts val="0"/>
                        </a:spcBef>
                        <a:spcAft>
                          <a:spcPts val="0"/>
                        </a:spcAft>
                        <a:buFont typeface="Courier New" charset="0"/>
                        <a:buChar char="o"/>
                      </a:pPr>
                      <a:r>
                        <a:rPr lang="en-US" sz="1000" dirty="0">
                          <a:effectLst/>
                        </a:rPr>
                        <a:t>Are part of the health care team</a:t>
                      </a:r>
                    </a:p>
                    <a:p>
                      <a:pPr marL="800100" marR="0" lvl="1" indent="-342900">
                        <a:lnSpc>
                          <a:spcPct val="107000"/>
                        </a:lnSpc>
                        <a:spcBef>
                          <a:spcPts val="0"/>
                        </a:spcBef>
                        <a:spcAft>
                          <a:spcPts val="0"/>
                        </a:spcAft>
                        <a:buFont typeface="Courier New" charset="0"/>
                        <a:buChar char="o"/>
                      </a:pPr>
                      <a:r>
                        <a:rPr lang="en-US" sz="1000" dirty="0">
                          <a:effectLst/>
                        </a:rPr>
                        <a:t>Have resources to support themselves and others</a:t>
                      </a:r>
                      <a:endParaRPr lang="en-US" sz="1000" baseline="0" dirty="0">
                        <a:effectLst/>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000" baseline="0" dirty="0">
                          <a:effectLst/>
                        </a:rPr>
                        <a:t>Remember there is no “ideal” self-advocate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000" baseline="0" dirty="0">
                        <a:effectLst/>
                      </a:endParaRPr>
                    </a:p>
                  </a:txBody>
                  <a:tcPr marL="61743" marR="61743" marT="0" marB="0"/>
                </a:tc>
                <a:extLst>
                  <a:ext uri="{0D108BD9-81ED-4DB2-BD59-A6C34878D82A}">
                    <a16:rowId xmlns:a16="http://schemas.microsoft.com/office/drawing/2014/main" val="3623650791"/>
                  </a:ext>
                </a:extLst>
              </a:tr>
            </a:tbl>
          </a:graphicData>
        </a:graphic>
      </p:graphicFrame>
    </p:spTree>
    <p:extLst>
      <p:ext uri="{BB962C8B-B14F-4D97-AF65-F5344CB8AC3E}">
        <p14:creationId xmlns:p14="http://schemas.microsoft.com/office/powerpoint/2010/main" val="2706956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2069"/>
          <a:stretch/>
        </p:blipFill>
        <p:spPr>
          <a:xfrm>
            <a:off x="5701065" y="2449833"/>
            <a:ext cx="3200400" cy="2729752"/>
          </a:xfrm>
          <a:prstGeom prst="rect">
            <a:avLst/>
          </a:prstGeom>
        </p:spPr>
      </p:pic>
      <p:sp>
        <p:nvSpPr>
          <p:cNvPr id="3" name="Rounded Rectangle 2"/>
          <p:cNvSpPr/>
          <p:nvPr/>
        </p:nvSpPr>
        <p:spPr>
          <a:xfrm>
            <a:off x="1523999" y="5069525"/>
            <a:ext cx="4572000" cy="1096247"/>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076" name="Picture 4" descr="\\SMHS-DFS.ead.gwu.edu\SMHS\GROUPS\gwci\LGBTQ Projects\Pfizer 2016-2018\Provider training\Online training\Slides\Lesson Images\1.1\illustration [Convert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2247"/>
          <a:stretch/>
        </p:blipFill>
        <p:spPr bwMode="auto">
          <a:xfrm>
            <a:off x="6068133" y="2776275"/>
            <a:ext cx="2313867" cy="1318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907" y="2705364"/>
            <a:ext cx="4693693" cy="1523494"/>
          </a:xfrm>
          <a:prstGeom prst="rect">
            <a:avLst/>
          </a:prstGeom>
          <a:noFill/>
        </p:spPr>
        <p:txBody>
          <a:bodyPr wrap="square" rtlCol="0">
            <a:spAutoFit/>
          </a:bodyPr>
          <a:lstStyle/>
          <a:p>
            <a:pPr>
              <a:spcAft>
                <a:spcPts val="600"/>
              </a:spcAft>
            </a:pPr>
            <a:r>
              <a:rPr lang="en-US" sz="2200" b="1" dirty="0">
                <a:solidFill>
                  <a:srgbClr val="004065"/>
                </a:solidFill>
              </a:rPr>
              <a:t>Example: </a:t>
            </a:r>
          </a:p>
          <a:p>
            <a:pPr>
              <a:spcAft>
                <a:spcPts val="600"/>
              </a:spcAft>
            </a:pPr>
            <a:r>
              <a:rPr lang="en-US" sz="2200" dirty="0">
                <a:solidFill>
                  <a:srgbClr val="004065"/>
                </a:solidFill>
              </a:rPr>
              <a:t>People of color are significantly underrepresented in internet-based intervention studies.</a:t>
            </a:r>
          </a:p>
        </p:txBody>
      </p:sp>
      <p:sp>
        <p:nvSpPr>
          <p:cNvPr id="6" name="Rectangle 5"/>
          <p:cNvSpPr/>
          <p:nvPr/>
        </p:nvSpPr>
        <p:spPr>
          <a:xfrm>
            <a:off x="500262" y="1618836"/>
            <a:ext cx="7924800" cy="830997"/>
          </a:xfrm>
          <a:prstGeom prst="rect">
            <a:avLst/>
          </a:prstGeom>
        </p:spPr>
        <p:txBody>
          <a:bodyPr wrap="square">
            <a:spAutoFit/>
          </a:bodyPr>
          <a:lstStyle/>
          <a:p>
            <a:r>
              <a:rPr lang="en-US" sz="2400" dirty="0">
                <a:solidFill>
                  <a:srgbClr val="004065"/>
                </a:solidFill>
              </a:rPr>
              <a:t>Research that evaluates interventions to promote or manage health needs to represent diverse communities </a:t>
            </a:r>
          </a:p>
        </p:txBody>
      </p:sp>
      <p:cxnSp>
        <p:nvCxnSpPr>
          <p:cNvPr id="11" name="Straight Arrow Connector 10"/>
          <p:cNvCxnSpPr/>
          <p:nvPr/>
        </p:nvCxnSpPr>
        <p:spPr>
          <a:xfrm flipV="1">
            <a:off x="3276600" y="4419600"/>
            <a:ext cx="0" cy="503953"/>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57200" y="770359"/>
            <a:ext cx="7924800" cy="646331"/>
          </a:xfrm>
          <a:prstGeom prst="rect">
            <a:avLst/>
          </a:prstGeom>
        </p:spPr>
        <p:txBody>
          <a:bodyPr wrap="square">
            <a:spAutoFit/>
          </a:bodyPr>
          <a:lstStyle/>
          <a:p>
            <a:r>
              <a:rPr lang="en-US" sz="3600" b="1" dirty="0">
                <a:solidFill>
                  <a:srgbClr val="004065"/>
                </a:solidFill>
                <a:latin typeface="+mj-lt"/>
              </a:rPr>
              <a:t>Evaluation Research</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4419600"/>
            <a:ext cx="1385534" cy="1324262"/>
          </a:xfrm>
          <a:prstGeom prst="roundRect">
            <a:avLst/>
          </a:prstGeom>
          <a:ln w="38100">
            <a:solidFill>
              <a:srgbClr val="004065"/>
            </a:solidFill>
          </a:ln>
        </p:spPr>
      </p:pic>
      <p:sp>
        <p:nvSpPr>
          <p:cNvPr id="12" name="Rectangle 11"/>
          <p:cNvSpPr/>
          <p:nvPr/>
        </p:nvSpPr>
        <p:spPr>
          <a:xfrm>
            <a:off x="381000" y="6152894"/>
            <a:ext cx="3276600" cy="246221"/>
          </a:xfrm>
          <a:prstGeom prst="rect">
            <a:avLst/>
          </a:prstGeom>
        </p:spPr>
        <p:txBody>
          <a:bodyPr wrap="square">
            <a:spAutoFit/>
          </a:bodyPr>
          <a:lstStyle/>
          <a:p>
            <a:r>
              <a:rPr lang="en-US" sz="1000" dirty="0">
                <a:solidFill>
                  <a:schemeClr val="bg1">
                    <a:lumMod val="50000"/>
                  </a:schemeClr>
                </a:solidFill>
              </a:rPr>
              <a:t>Thompson et al, 2013.</a:t>
            </a:r>
          </a:p>
        </p:txBody>
      </p:sp>
      <p:sp>
        <p:nvSpPr>
          <p:cNvPr id="8" name="TextBox 7"/>
          <p:cNvSpPr txBox="1"/>
          <p:nvPr/>
        </p:nvSpPr>
        <p:spPr>
          <a:xfrm>
            <a:off x="2216766" y="5164055"/>
            <a:ext cx="3733800" cy="1200329"/>
          </a:xfrm>
          <a:prstGeom prst="rect">
            <a:avLst/>
          </a:prstGeom>
          <a:noFill/>
        </p:spPr>
        <p:txBody>
          <a:bodyPr wrap="square" rtlCol="0">
            <a:spAutoFit/>
          </a:bodyPr>
          <a:lstStyle/>
          <a:p>
            <a:r>
              <a:rPr lang="en-US" dirty="0">
                <a:solidFill>
                  <a:srgbClr val="FFFFFF"/>
                </a:solidFill>
              </a:rPr>
              <a:t>CBPR strategies can be used to engage patients and communities in these studies</a:t>
            </a:r>
          </a:p>
          <a:p>
            <a:endParaRPr lang="en-US" dirty="0"/>
          </a:p>
        </p:txBody>
      </p:sp>
    </p:spTree>
    <p:extLst>
      <p:ext uri="{BB962C8B-B14F-4D97-AF65-F5344CB8AC3E}">
        <p14:creationId xmlns:p14="http://schemas.microsoft.com/office/powerpoint/2010/main" val="214147442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686800" cy="1143000"/>
          </a:xfrm>
        </p:spPr>
        <p:txBody>
          <a:bodyPr>
            <a:normAutofit/>
          </a:bodyPr>
          <a:lstStyle/>
          <a:p>
            <a:r>
              <a:rPr lang="en-US" sz="3800" dirty="0">
                <a:solidFill>
                  <a:srgbClr val="004065"/>
                </a:solidFill>
              </a:rPr>
              <a:t>Importance of Cultural Competence</a:t>
            </a:r>
          </a:p>
        </p:txBody>
      </p:sp>
      <p:sp>
        <p:nvSpPr>
          <p:cNvPr id="11" name="TextBox 10"/>
          <p:cNvSpPr txBox="1"/>
          <p:nvPr/>
        </p:nvSpPr>
        <p:spPr>
          <a:xfrm>
            <a:off x="297976" y="6304002"/>
            <a:ext cx="3042124" cy="553998"/>
          </a:xfrm>
          <a:prstGeom prst="rect">
            <a:avLst/>
          </a:prstGeom>
          <a:noFill/>
        </p:spPr>
        <p:txBody>
          <a:bodyPr wrap="square" rtlCol="0">
            <a:spAutoFit/>
          </a:bodyPr>
          <a:lstStyle/>
          <a:p>
            <a:r>
              <a:rPr lang="en-US" sz="1000" dirty="0">
                <a:solidFill>
                  <a:schemeClr val="bg1">
                    <a:lumMod val="50000"/>
                  </a:schemeClr>
                </a:solidFill>
              </a:rPr>
              <a:t>Garrett, Dickson, Whelan, &amp; Roberto-</a:t>
            </a:r>
            <a:r>
              <a:rPr lang="en-US" sz="1000" dirty="0" err="1">
                <a:solidFill>
                  <a:schemeClr val="bg1">
                    <a:lumMod val="50000"/>
                  </a:schemeClr>
                </a:solidFill>
              </a:rPr>
              <a:t>Forero</a:t>
            </a:r>
            <a:r>
              <a:rPr lang="en-US" sz="1000" dirty="0">
                <a:solidFill>
                  <a:schemeClr val="bg1">
                    <a:lumMod val="50000"/>
                  </a:schemeClr>
                </a:solidFill>
              </a:rPr>
              <a:t>, 2008; </a:t>
            </a:r>
            <a:r>
              <a:rPr lang="en-US" sz="1000" dirty="0" err="1">
                <a:solidFill>
                  <a:schemeClr val="bg1">
                    <a:lumMod val="50000"/>
                  </a:schemeClr>
                </a:solidFill>
              </a:rPr>
              <a:t>Campinha-Bacote</a:t>
            </a:r>
            <a:r>
              <a:rPr lang="en-US" sz="1000" dirty="0">
                <a:solidFill>
                  <a:schemeClr val="bg1">
                    <a:lumMod val="50000"/>
                  </a:schemeClr>
                </a:solidFill>
              </a:rPr>
              <a:t>, 2002. </a:t>
            </a:r>
          </a:p>
          <a:p>
            <a:endParaRPr lang="en-US" sz="1000" i="1" dirty="0">
              <a:solidFill>
                <a:schemeClr val="bg1">
                  <a:lumMod val="50000"/>
                </a:schemeClr>
              </a:solidFill>
            </a:endParaRPr>
          </a:p>
        </p:txBody>
      </p:sp>
      <p:sp>
        <p:nvSpPr>
          <p:cNvPr id="4" name="Rounded Rectangle 3"/>
          <p:cNvSpPr/>
          <p:nvPr/>
        </p:nvSpPr>
        <p:spPr>
          <a:xfrm>
            <a:off x="571500" y="3403600"/>
            <a:ext cx="1854200" cy="17526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Working to become culturally competent</a:t>
            </a:r>
          </a:p>
        </p:txBody>
      </p:sp>
      <p:sp>
        <p:nvSpPr>
          <p:cNvPr id="12" name="Rounded Rectangle 11"/>
          <p:cNvSpPr/>
          <p:nvPr/>
        </p:nvSpPr>
        <p:spPr>
          <a:xfrm>
            <a:off x="3517900" y="2108199"/>
            <a:ext cx="1854200" cy="1765301"/>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Respecting and engaging patients of diverse backgrounds</a:t>
            </a:r>
          </a:p>
        </p:txBody>
      </p:sp>
      <p:sp>
        <p:nvSpPr>
          <p:cNvPr id="13" name="Rounded Rectangle 12"/>
          <p:cNvSpPr/>
          <p:nvPr/>
        </p:nvSpPr>
        <p:spPr>
          <a:xfrm>
            <a:off x="3517900" y="4191000"/>
            <a:ext cx="1854200" cy="16891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trust</a:t>
            </a:r>
          </a:p>
        </p:txBody>
      </p:sp>
      <p:sp>
        <p:nvSpPr>
          <p:cNvPr id="14" name="Rounded Rectangle 13"/>
          <p:cNvSpPr/>
          <p:nvPr/>
        </p:nvSpPr>
        <p:spPr>
          <a:xfrm>
            <a:off x="6464300" y="3403600"/>
            <a:ext cx="1854200" cy="16891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Providing patient-centered care</a:t>
            </a:r>
          </a:p>
        </p:txBody>
      </p:sp>
      <p:cxnSp>
        <p:nvCxnSpPr>
          <p:cNvPr id="15" name="Straight Arrow Connector 14"/>
          <p:cNvCxnSpPr/>
          <p:nvPr/>
        </p:nvCxnSpPr>
        <p:spPr>
          <a:xfrm flipV="1">
            <a:off x="2654300" y="3175000"/>
            <a:ext cx="685800" cy="69850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628900" y="4489450"/>
            <a:ext cx="711200" cy="531852"/>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575300" y="4394200"/>
            <a:ext cx="685800" cy="69850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549900" y="3137674"/>
            <a:ext cx="711200" cy="531852"/>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2996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in personlige bestenotering fra videregående var 54 av 50 mulige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4270" y="3318740"/>
            <a:ext cx="3766520" cy="2514600"/>
          </a:xfrm>
        </p:spPr>
      </p:pic>
      <p:sp>
        <p:nvSpPr>
          <p:cNvPr id="8" name="TextBox 7"/>
          <p:cNvSpPr txBox="1"/>
          <p:nvPr/>
        </p:nvSpPr>
        <p:spPr>
          <a:xfrm>
            <a:off x="494270" y="2194424"/>
            <a:ext cx="826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sngStrike" kern="1200" cap="none" spc="0" normalizeH="0" baseline="0" noProof="0" dirty="0">
                <a:ln>
                  <a:noFill/>
                </a:ln>
                <a:solidFill>
                  <a:srgbClr val="004065"/>
                </a:solidFill>
                <a:effectLst/>
                <a:uLnTx/>
                <a:uFillTx/>
                <a:latin typeface="Arial"/>
                <a:ea typeface="+mn-ea"/>
                <a:cs typeface="+mn-cs"/>
              </a:rPr>
              <a:t>Competence reached</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2400" b="0" i="0" u="none" strike="noStrike" kern="1200" cap="none" spc="0" normalizeH="0" baseline="0" noProof="0" dirty="0">
                <a:ln>
                  <a:noFill/>
                </a:ln>
                <a:solidFill>
                  <a:srgbClr val="004065"/>
                </a:solidFill>
                <a:effectLst/>
                <a:uLnTx/>
                <a:uFillTx/>
                <a:latin typeface="Arial"/>
                <a:ea typeface="+mn-ea"/>
                <a:cs typeface="+mn-cs"/>
              </a:rPr>
              <a:t>Continuous learning!</a:t>
            </a:r>
          </a:p>
        </p:txBody>
      </p:sp>
      <p:sp>
        <p:nvSpPr>
          <p:cNvPr id="3" name="&quot;No&quot; Symbol 2"/>
          <p:cNvSpPr/>
          <p:nvPr/>
        </p:nvSpPr>
        <p:spPr>
          <a:xfrm>
            <a:off x="890184" y="3170372"/>
            <a:ext cx="2773590" cy="2664114"/>
          </a:xfrm>
          <a:prstGeom prst="noSmoking">
            <a:avLst/>
          </a:prstGeom>
          <a:solidFill>
            <a:srgbClr val="00406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p:cNvSpPr>
            <a:spLocks noGrp="1"/>
          </p:cNvSpPr>
          <p:nvPr>
            <p:ph type="title"/>
          </p:nvPr>
        </p:nvSpPr>
        <p:spPr/>
        <p:txBody>
          <a:bodyPr>
            <a:noAutofit/>
          </a:bodyPr>
          <a:lstStyle/>
          <a:p>
            <a:r>
              <a:rPr lang="en-US" sz="3800" dirty="0">
                <a:solidFill>
                  <a:srgbClr val="004065"/>
                </a:solidFill>
              </a:rPr>
              <a:t>What does cultural competence mean?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656089"/>
            <a:ext cx="4236335" cy="3177251"/>
          </a:xfrm>
          <a:prstGeom prst="rect">
            <a:avLst/>
          </a:prstGeom>
        </p:spPr>
      </p:pic>
    </p:spTree>
    <p:extLst>
      <p:ext uri="{BB962C8B-B14F-4D97-AF65-F5344CB8AC3E}">
        <p14:creationId xmlns:p14="http://schemas.microsoft.com/office/powerpoint/2010/main" val="40810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3" y="2027619"/>
            <a:ext cx="4467828" cy="335087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916334"/>
            <a:ext cx="4421529" cy="3316147"/>
          </a:xfrm>
          <a:prstGeom prst="rect">
            <a:avLst/>
          </a:prstGeom>
        </p:spPr>
      </p:pic>
      <p:sp>
        <p:nvSpPr>
          <p:cNvPr id="7" name="Rounded Rectangle 6"/>
          <p:cNvSpPr/>
          <p:nvPr/>
        </p:nvSpPr>
        <p:spPr>
          <a:xfrm>
            <a:off x="1079500" y="4800600"/>
            <a:ext cx="2527300" cy="7239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Mr. Alvarez</a:t>
            </a:r>
          </a:p>
        </p:txBody>
      </p:sp>
      <p:sp>
        <p:nvSpPr>
          <p:cNvPr id="9" name="Rounded Rectangle 8"/>
          <p:cNvSpPr/>
          <p:nvPr/>
        </p:nvSpPr>
        <p:spPr>
          <a:xfrm>
            <a:off x="5575300" y="4800600"/>
            <a:ext cx="2527300" cy="7239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Jessica</a:t>
            </a:r>
          </a:p>
        </p:txBody>
      </p:sp>
      <p:sp>
        <p:nvSpPr>
          <p:cNvPr id="12" name="Left Brace 11"/>
          <p:cNvSpPr/>
          <p:nvPr/>
        </p:nvSpPr>
        <p:spPr>
          <a:xfrm rot="5400000">
            <a:off x="4388608" y="278039"/>
            <a:ext cx="381000" cy="3880159"/>
          </a:xfrm>
          <a:prstGeom prst="leftBrace">
            <a:avLst>
              <a:gd name="adj1" fmla="val 52193"/>
              <a:gd name="adj2" fmla="val 53925"/>
            </a:avLst>
          </a:prstGeom>
          <a:noFill/>
          <a:ln w="57150">
            <a:solidFill>
              <a:srgbClr val="1C4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13" name="Rectangle 12"/>
          <p:cNvSpPr/>
          <p:nvPr/>
        </p:nvSpPr>
        <p:spPr>
          <a:xfrm>
            <a:off x="821803" y="1215342"/>
            <a:ext cx="7153153" cy="700992"/>
          </a:xfrm>
          <a:prstGeom prst="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dirty="0">
                <a:solidFill>
                  <a:schemeClr val="bg1"/>
                </a:solidFill>
              </a:rPr>
              <a:t>Although we are not always able to avoid mistakes, we can own up to them and strive to not have them happen again. </a:t>
            </a:r>
          </a:p>
        </p:txBody>
      </p:sp>
    </p:spTree>
    <p:extLst>
      <p:ext uri="{BB962C8B-B14F-4D97-AF65-F5344CB8AC3E}">
        <p14:creationId xmlns:p14="http://schemas.microsoft.com/office/powerpoint/2010/main" val="289227523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Competence Process</a:t>
            </a:r>
          </a:p>
        </p:txBody>
      </p:sp>
      <p:graphicFrame>
        <p:nvGraphicFramePr>
          <p:cNvPr id="11" name="Content Placeholder 5"/>
          <p:cNvGraphicFramePr>
            <a:graphicFrameLocks/>
          </p:cNvGraphicFramePr>
          <p:nvPr/>
        </p:nvGraphicFramePr>
        <p:xfrm>
          <a:off x="381000" y="1752600"/>
          <a:ext cx="8077200" cy="4613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97976" y="6304002"/>
            <a:ext cx="4648200" cy="400110"/>
          </a:xfrm>
          <a:prstGeom prst="rect">
            <a:avLst/>
          </a:prstGeom>
          <a:noFill/>
        </p:spPr>
        <p:txBody>
          <a:bodyPr wrap="square" rtlCol="0">
            <a:spAutoFit/>
          </a:bodyPr>
          <a:lstStyle/>
          <a:p>
            <a:r>
              <a:rPr lang="en-US" sz="1000" dirty="0" err="1">
                <a:solidFill>
                  <a:schemeClr val="bg1">
                    <a:lumMod val="50000"/>
                  </a:schemeClr>
                </a:solidFill>
              </a:rPr>
              <a:t>Campinha-Bacote</a:t>
            </a:r>
            <a:r>
              <a:rPr lang="en-US" sz="1000" dirty="0">
                <a:solidFill>
                  <a:schemeClr val="bg1">
                    <a:lumMod val="50000"/>
                  </a:schemeClr>
                </a:solidFill>
              </a:rPr>
              <a:t>, 2002. </a:t>
            </a:r>
          </a:p>
          <a:p>
            <a:endParaRPr lang="en-US" sz="1000" i="1" dirty="0">
              <a:solidFill>
                <a:schemeClr val="bg1">
                  <a:lumMod val="50000"/>
                </a:schemeClr>
              </a:solidFill>
            </a:endParaRPr>
          </a:p>
        </p:txBody>
      </p:sp>
      <p:sp>
        <p:nvSpPr>
          <p:cNvPr id="13" name="Oval 12"/>
          <p:cNvSpPr/>
          <p:nvPr/>
        </p:nvSpPr>
        <p:spPr>
          <a:xfrm>
            <a:off x="3073400" y="1752600"/>
            <a:ext cx="2692400" cy="267727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073400" y="3688398"/>
            <a:ext cx="2692400" cy="267727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76700" y="2786400"/>
            <a:ext cx="2692400" cy="267727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70100" y="2845888"/>
            <a:ext cx="2692400" cy="267727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073400" y="2845888"/>
            <a:ext cx="2692400" cy="267727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14700" y="2202658"/>
            <a:ext cx="2362200" cy="369332"/>
          </a:xfrm>
          <a:prstGeom prst="rect">
            <a:avLst/>
          </a:prstGeom>
          <a:noFill/>
        </p:spPr>
        <p:txBody>
          <a:bodyPr wrap="square" rtlCol="0">
            <a:spAutoFit/>
          </a:bodyPr>
          <a:lstStyle/>
          <a:p>
            <a:r>
              <a:rPr lang="en-US" dirty="0"/>
              <a:t>Cultural awareness</a:t>
            </a:r>
          </a:p>
        </p:txBody>
      </p:sp>
      <p:sp>
        <p:nvSpPr>
          <p:cNvPr id="19" name="TextBox 18"/>
          <p:cNvSpPr txBox="1"/>
          <p:nvPr/>
        </p:nvSpPr>
        <p:spPr>
          <a:xfrm>
            <a:off x="3651250" y="5738871"/>
            <a:ext cx="1689100" cy="369332"/>
          </a:xfrm>
          <a:prstGeom prst="rect">
            <a:avLst/>
          </a:prstGeom>
          <a:noFill/>
        </p:spPr>
        <p:txBody>
          <a:bodyPr wrap="square" rtlCol="0">
            <a:spAutoFit/>
          </a:bodyPr>
          <a:lstStyle/>
          <a:p>
            <a:r>
              <a:rPr lang="en-US" dirty="0"/>
              <a:t>Cultural skills</a:t>
            </a:r>
          </a:p>
        </p:txBody>
      </p:sp>
      <p:sp>
        <p:nvSpPr>
          <p:cNvPr id="20" name="TextBox 19"/>
          <p:cNvSpPr txBox="1"/>
          <p:nvPr/>
        </p:nvSpPr>
        <p:spPr>
          <a:xfrm>
            <a:off x="2070100" y="3735970"/>
            <a:ext cx="1346200" cy="646331"/>
          </a:xfrm>
          <a:prstGeom prst="rect">
            <a:avLst/>
          </a:prstGeom>
          <a:noFill/>
        </p:spPr>
        <p:txBody>
          <a:bodyPr wrap="square" rtlCol="0">
            <a:spAutoFit/>
          </a:bodyPr>
          <a:lstStyle/>
          <a:p>
            <a:r>
              <a:rPr lang="en-US" dirty="0"/>
              <a:t>Cultural encounters</a:t>
            </a:r>
          </a:p>
        </p:txBody>
      </p:sp>
      <p:sp>
        <p:nvSpPr>
          <p:cNvPr id="21" name="TextBox 20"/>
          <p:cNvSpPr txBox="1"/>
          <p:nvPr/>
        </p:nvSpPr>
        <p:spPr>
          <a:xfrm>
            <a:off x="5505924" y="3688398"/>
            <a:ext cx="1346200" cy="646331"/>
          </a:xfrm>
          <a:prstGeom prst="rect">
            <a:avLst/>
          </a:prstGeom>
          <a:noFill/>
        </p:spPr>
        <p:txBody>
          <a:bodyPr wrap="square" rtlCol="0">
            <a:spAutoFit/>
          </a:bodyPr>
          <a:lstStyle/>
          <a:p>
            <a:r>
              <a:rPr lang="en-US" dirty="0"/>
              <a:t>Cultural knowledge</a:t>
            </a:r>
          </a:p>
        </p:txBody>
      </p:sp>
      <p:sp>
        <p:nvSpPr>
          <p:cNvPr id="22" name="TextBox 21"/>
          <p:cNvSpPr txBox="1"/>
          <p:nvPr/>
        </p:nvSpPr>
        <p:spPr>
          <a:xfrm>
            <a:off x="3568700" y="3182117"/>
            <a:ext cx="2362200" cy="369332"/>
          </a:xfrm>
          <a:prstGeom prst="rect">
            <a:avLst/>
          </a:prstGeom>
          <a:noFill/>
        </p:spPr>
        <p:txBody>
          <a:bodyPr wrap="square" rtlCol="0">
            <a:spAutoFit/>
          </a:bodyPr>
          <a:lstStyle/>
          <a:p>
            <a:r>
              <a:rPr lang="en-US" dirty="0"/>
              <a:t>Cultural desire</a:t>
            </a:r>
          </a:p>
        </p:txBody>
      </p:sp>
      <p:sp>
        <p:nvSpPr>
          <p:cNvPr id="23" name="5-Point Star 22"/>
          <p:cNvSpPr/>
          <p:nvPr/>
        </p:nvSpPr>
        <p:spPr>
          <a:xfrm>
            <a:off x="4114800" y="3807863"/>
            <a:ext cx="574438" cy="5744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a:off x="4800600" y="2747511"/>
            <a:ext cx="1651000" cy="1210007"/>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515100" y="1733201"/>
            <a:ext cx="2146300" cy="1429517"/>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Process of cultural competence</a:t>
            </a:r>
          </a:p>
        </p:txBody>
      </p:sp>
    </p:spTree>
    <p:extLst>
      <p:ext uri="{BB962C8B-B14F-4D97-AF65-F5344CB8AC3E}">
        <p14:creationId xmlns:p14="http://schemas.microsoft.com/office/powerpoint/2010/main" val="152765110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542" t="34283" r="6977" b="1"/>
          <a:stretch/>
        </p:blipFill>
        <p:spPr bwMode="auto">
          <a:xfrm>
            <a:off x="3316436" y="2753370"/>
            <a:ext cx="5432148" cy="345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rgbClr val="004065"/>
                </a:solidFill>
              </a:rPr>
              <a:t>Cultural Awareness</a:t>
            </a:r>
          </a:p>
        </p:txBody>
      </p:sp>
      <p:sp>
        <p:nvSpPr>
          <p:cNvPr id="3" name="Content Placeholder 2"/>
          <p:cNvSpPr>
            <a:spLocks noGrp="1"/>
          </p:cNvSpPr>
          <p:nvPr>
            <p:ph idx="1"/>
          </p:nvPr>
        </p:nvSpPr>
        <p:spPr>
          <a:xfrm>
            <a:off x="698500" y="2170287"/>
            <a:ext cx="8229600" cy="4038599"/>
          </a:xfrm>
        </p:spPr>
        <p:txBody>
          <a:bodyPr/>
          <a:lstStyle/>
          <a:p>
            <a:pPr marL="0" indent="0">
              <a:buNone/>
            </a:pPr>
            <a:r>
              <a:rPr lang="en-US" dirty="0">
                <a:solidFill>
                  <a:srgbClr val="004065"/>
                </a:solidFill>
              </a:rPr>
              <a:t>Recognize: </a:t>
            </a:r>
          </a:p>
          <a:p>
            <a:r>
              <a:rPr lang="en-US" dirty="0">
                <a:solidFill>
                  <a:srgbClr val="004065"/>
                </a:solidFill>
              </a:rPr>
              <a:t>Assumptions</a:t>
            </a:r>
          </a:p>
          <a:p>
            <a:r>
              <a:rPr lang="en-US" dirty="0">
                <a:solidFill>
                  <a:srgbClr val="004065"/>
                </a:solidFill>
              </a:rPr>
              <a:t>Biases</a:t>
            </a:r>
          </a:p>
          <a:p>
            <a:r>
              <a:rPr lang="en-US" dirty="0">
                <a:solidFill>
                  <a:srgbClr val="004065"/>
                </a:solidFill>
              </a:rPr>
              <a:t>Prejudices</a:t>
            </a:r>
          </a:p>
          <a:p>
            <a:pPr marL="0" indent="0">
              <a:buNone/>
            </a:pPr>
            <a:endParaRPr lang="en-US" dirty="0"/>
          </a:p>
          <a:p>
            <a:pPr marL="0" indent="0">
              <a:buNone/>
            </a:pPr>
            <a:endParaRPr lang="en-US" dirty="0"/>
          </a:p>
          <a:p>
            <a:endParaRPr lang="en-US" dirty="0"/>
          </a:p>
        </p:txBody>
      </p:sp>
      <p:sp>
        <p:nvSpPr>
          <p:cNvPr id="6" name="TextBox 5"/>
          <p:cNvSpPr txBox="1"/>
          <p:nvPr/>
        </p:nvSpPr>
        <p:spPr>
          <a:xfrm>
            <a:off x="297976" y="6304002"/>
            <a:ext cx="4648200" cy="400110"/>
          </a:xfrm>
          <a:prstGeom prst="rect">
            <a:avLst/>
          </a:prstGeom>
          <a:noFill/>
        </p:spPr>
        <p:txBody>
          <a:bodyPr wrap="square" rtlCol="0">
            <a:spAutoFit/>
          </a:bodyPr>
          <a:lstStyle/>
          <a:p>
            <a:r>
              <a:rPr lang="en-US" sz="1000" dirty="0" err="1">
                <a:solidFill>
                  <a:schemeClr val="bg1">
                    <a:lumMod val="50000"/>
                  </a:schemeClr>
                </a:solidFill>
              </a:rPr>
              <a:t>Campinha-Bacote</a:t>
            </a:r>
            <a:r>
              <a:rPr lang="en-US" sz="1000" dirty="0">
                <a:solidFill>
                  <a:schemeClr val="bg1">
                    <a:lumMod val="50000"/>
                  </a:schemeClr>
                </a:solidFill>
              </a:rPr>
              <a:t>, 2002. </a:t>
            </a:r>
          </a:p>
          <a:p>
            <a:endParaRPr lang="en-US" sz="1000" i="1" dirty="0">
              <a:solidFill>
                <a:schemeClr val="bg1">
                  <a:lumMod val="50000"/>
                </a:schemeClr>
              </a:solidFill>
            </a:endParaRPr>
          </a:p>
        </p:txBody>
      </p:sp>
    </p:spTree>
    <p:extLst>
      <p:ext uri="{BB962C8B-B14F-4D97-AF65-F5344CB8AC3E}">
        <p14:creationId xmlns:p14="http://schemas.microsoft.com/office/powerpoint/2010/main" val="334598946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75" t="12934" r="11322" b="1"/>
          <a:stretch/>
        </p:blipFill>
        <p:spPr bwMode="auto">
          <a:xfrm>
            <a:off x="2622076" y="3569158"/>
            <a:ext cx="3437580" cy="313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rgbClr val="004065"/>
                </a:solidFill>
              </a:rPr>
              <a:t>Cultural Knowledge</a:t>
            </a:r>
          </a:p>
        </p:txBody>
      </p:sp>
      <p:sp>
        <p:nvSpPr>
          <p:cNvPr id="6" name="TextBox 5"/>
          <p:cNvSpPr txBox="1"/>
          <p:nvPr/>
        </p:nvSpPr>
        <p:spPr>
          <a:xfrm>
            <a:off x="297976" y="6304002"/>
            <a:ext cx="4648200" cy="400110"/>
          </a:xfrm>
          <a:prstGeom prst="rect">
            <a:avLst/>
          </a:prstGeom>
          <a:noFill/>
        </p:spPr>
        <p:txBody>
          <a:bodyPr wrap="square" rtlCol="0">
            <a:spAutoFit/>
          </a:bodyPr>
          <a:lstStyle/>
          <a:p>
            <a:r>
              <a:rPr lang="en-US" sz="1000" dirty="0" err="1">
                <a:solidFill>
                  <a:schemeClr val="bg1">
                    <a:lumMod val="50000"/>
                  </a:schemeClr>
                </a:solidFill>
              </a:rPr>
              <a:t>Campinha-Bacote</a:t>
            </a:r>
            <a:r>
              <a:rPr lang="en-US" sz="1000" dirty="0">
                <a:solidFill>
                  <a:schemeClr val="bg1">
                    <a:lumMod val="50000"/>
                  </a:schemeClr>
                </a:solidFill>
              </a:rPr>
              <a:t>, 2002. </a:t>
            </a:r>
          </a:p>
          <a:p>
            <a:endParaRPr lang="en-US" sz="1000" i="1" dirty="0">
              <a:solidFill>
                <a:schemeClr val="bg1">
                  <a:lumMod val="50000"/>
                </a:schemeClr>
              </a:solidFill>
            </a:endParaRPr>
          </a:p>
        </p:txBody>
      </p:sp>
      <p:sp>
        <p:nvSpPr>
          <p:cNvPr id="7" name="Rounded Rectangle 6"/>
          <p:cNvSpPr/>
          <p:nvPr/>
        </p:nvSpPr>
        <p:spPr>
          <a:xfrm>
            <a:off x="2450625" y="3167288"/>
            <a:ext cx="3780481" cy="700851"/>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Educational foundation for culturally competent care</a:t>
            </a:r>
          </a:p>
        </p:txBody>
      </p:sp>
      <p:sp>
        <p:nvSpPr>
          <p:cNvPr id="9" name="Rounded Rectangle 8"/>
          <p:cNvSpPr/>
          <p:nvPr/>
        </p:nvSpPr>
        <p:spPr>
          <a:xfrm>
            <a:off x="132877" y="1905001"/>
            <a:ext cx="2927824" cy="700851"/>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Health-related beliefs and </a:t>
            </a:r>
          </a:p>
          <a:p>
            <a:pPr algn="ctr"/>
            <a:r>
              <a:rPr lang="en-US" dirty="0"/>
              <a:t>cultural values</a:t>
            </a:r>
          </a:p>
        </p:txBody>
      </p:sp>
      <p:sp>
        <p:nvSpPr>
          <p:cNvPr id="10" name="Rounded Rectangle 9"/>
          <p:cNvSpPr/>
          <p:nvPr/>
        </p:nvSpPr>
        <p:spPr>
          <a:xfrm>
            <a:off x="3131832" y="1915077"/>
            <a:ext cx="2927824" cy="700851"/>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Disease risks and rates</a:t>
            </a:r>
          </a:p>
        </p:txBody>
      </p:sp>
      <p:sp>
        <p:nvSpPr>
          <p:cNvPr id="11" name="Rounded Rectangle 10"/>
          <p:cNvSpPr/>
          <p:nvPr/>
        </p:nvSpPr>
        <p:spPr>
          <a:xfrm>
            <a:off x="6130787" y="1915077"/>
            <a:ext cx="2927824" cy="700851"/>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Effective health interventions</a:t>
            </a:r>
          </a:p>
        </p:txBody>
      </p:sp>
      <p:cxnSp>
        <p:nvCxnSpPr>
          <p:cNvPr id="12" name="Straight Arrow Connector 11"/>
          <p:cNvCxnSpPr/>
          <p:nvPr/>
        </p:nvCxnSpPr>
        <p:spPr>
          <a:xfrm>
            <a:off x="2324100" y="2705100"/>
            <a:ext cx="469900" cy="33020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721024" y="2747916"/>
            <a:ext cx="819526" cy="322904"/>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40865" y="2705100"/>
            <a:ext cx="0" cy="33020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75503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35" t="8219" r="30367" b="6150"/>
          <a:stretch/>
        </p:blipFill>
        <p:spPr bwMode="auto">
          <a:xfrm>
            <a:off x="3441356" y="2799179"/>
            <a:ext cx="2261287" cy="370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rgbClr val="004065"/>
                </a:solidFill>
              </a:rPr>
              <a:t>Cultural Skill</a:t>
            </a:r>
          </a:p>
        </p:txBody>
      </p:sp>
      <p:sp>
        <p:nvSpPr>
          <p:cNvPr id="5" name="TextBox 4"/>
          <p:cNvSpPr txBox="1"/>
          <p:nvPr/>
        </p:nvSpPr>
        <p:spPr>
          <a:xfrm>
            <a:off x="3954161" y="5807682"/>
            <a:ext cx="1235675" cy="369332"/>
          </a:xfrm>
          <a:prstGeom prst="rect">
            <a:avLst/>
          </a:prstGeom>
          <a:noFill/>
        </p:spPr>
        <p:txBody>
          <a:bodyPr wrap="square" rtlCol="0">
            <a:spAutoFit/>
          </a:bodyPr>
          <a:lstStyle/>
          <a:p>
            <a:r>
              <a:rPr lang="en-US" dirty="0"/>
              <a:t> </a:t>
            </a:r>
            <a:r>
              <a:rPr lang="en-US" sz="1400" b="1" dirty="0"/>
              <a:t>PATIENT X</a:t>
            </a:r>
          </a:p>
        </p:txBody>
      </p:sp>
      <p:sp>
        <p:nvSpPr>
          <p:cNvPr id="7" name="TextBox 6"/>
          <p:cNvSpPr txBox="1"/>
          <p:nvPr/>
        </p:nvSpPr>
        <p:spPr>
          <a:xfrm>
            <a:off x="297976" y="6304002"/>
            <a:ext cx="4648200" cy="400110"/>
          </a:xfrm>
          <a:prstGeom prst="rect">
            <a:avLst/>
          </a:prstGeom>
          <a:noFill/>
        </p:spPr>
        <p:txBody>
          <a:bodyPr wrap="square" rtlCol="0">
            <a:spAutoFit/>
          </a:bodyPr>
          <a:lstStyle/>
          <a:p>
            <a:r>
              <a:rPr lang="en-US" sz="1000" dirty="0" err="1">
                <a:solidFill>
                  <a:schemeClr val="bg1">
                    <a:lumMod val="50000"/>
                  </a:schemeClr>
                </a:solidFill>
              </a:rPr>
              <a:t>Campinha-Bacote</a:t>
            </a:r>
            <a:r>
              <a:rPr lang="en-US" sz="1000" dirty="0">
                <a:solidFill>
                  <a:schemeClr val="bg1">
                    <a:lumMod val="50000"/>
                  </a:schemeClr>
                </a:solidFill>
              </a:rPr>
              <a:t>, 2002. </a:t>
            </a:r>
          </a:p>
          <a:p>
            <a:endParaRPr lang="en-US" sz="1000" i="1" dirty="0">
              <a:solidFill>
                <a:schemeClr val="bg1">
                  <a:lumMod val="50000"/>
                </a:schemeClr>
              </a:solidFill>
            </a:endParaRPr>
          </a:p>
        </p:txBody>
      </p:sp>
      <p:sp>
        <p:nvSpPr>
          <p:cNvPr id="8" name="Rounded Rectangle 7"/>
          <p:cNvSpPr/>
          <p:nvPr/>
        </p:nvSpPr>
        <p:spPr>
          <a:xfrm>
            <a:off x="656301" y="2072501"/>
            <a:ext cx="2299386" cy="20320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8B18B"/>
                </a:solidFill>
              </a:rPr>
              <a:t>Collect relevant cultural information </a:t>
            </a:r>
            <a:r>
              <a:rPr lang="en-US" dirty="0"/>
              <a:t>(perceived cause of illness, healing traditions)</a:t>
            </a:r>
          </a:p>
        </p:txBody>
      </p:sp>
      <p:sp>
        <p:nvSpPr>
          <p:cNvPr id="10" name="Rounded Rectangle 9"/>
          <p:cNvSpPr/>
          <p:nvPr/>
        </p:nvSpPr>
        <p:spPr>
          <a:xfrm>
            <a:off x="6180396" y="2072501"/>
            <a:ext cx="2299386" cy="20320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8B18B"/>
                </a:solidFill>
              </a:rPr>
              <a:t>Tailor Care </a:t>
            </a:r>
            <a:r>
              <a:rPr lang="en-US" dirty="0"/>
              <a:t>(exams, physical contact)</a:t>
            </a:r>
          </a:p>
        </p:txBody>
      </p:sp>
      <p:cxnSp>
        <p:nvCxnSpPr>
          <p:cNvPr id="11" name="Straight Arrow Connector 10"/>
          <p:cNvCxnSpPr/>
          <p:nvPr/>
        </p:nvCxnSpPr>
        <p:spPr>
          <a:xfrm>
            <a:off x="2387600" y="4216400"/>
            <a:ext cx="1193800" cy="93980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35600" y="4216400"/>
            <a:ext cx="1168399" cy="93980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479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44" r="17" b="34986"/>
          <a:stretch/>
        </p:blipFill>
        <p:spPr bwMode="auto">
          <a:xfrm>
            <a:off x="1634180" y="4596714"/>
            <a:ext cx="6101150" cy="161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rgbClr val="004065"/>
                </a:solidFill>
              </a:rPr>
              <a:t>Cultural Encounters</a:t>
            </a:r>
          </a:p>
        </p:txBody>
      </p:sp>
      <p:sp>
        <p:nvSpPr>
          <p:cNvPr id="3" name="Content Placeholder 2"/>
          <p:cNvSpPr>
            <a:spLocks noGrp="1"/>
          </p:cNvSpPr>
          <p:nvPr>
            <p:ph idx="1"/>
          </p:nvPr>
        </p:nvSpPr>
        <p:spPr>
          <a:xfrm>
            <a:off x="457200" y="1909120"/>
            <a:ext cx="8229600" cy="4038599"/>
          </a:xfrm>
        </p:spPr>
        <p:txBody>
          <a:bodyPr/>
          <a:lstStyle/>
          <a:p>
            <a:pPr marL="0" indent="0">
              <a:buNone/>
            </a:pPr>
            <a:r>
              <a:rPr lang="en-US" dirty="0">
                <a:solidFill>
                  <a:srgbClr val="004065"/>
                </a:solidFill>
              </a:rPr>
              <a:t>Engage in interactions with people from diverse backgrounds</a:t>
            </a:r>
          </a:p>
        </p:txBody>
      </p:sp>
      <p:sp>
        <p:nvSpPr>
          <p:cNvPr id="6" name="TextBox 5"/>
          <p:cNvSpPr txBox="1"/>
          <p:nvPr/>
        </p:nvSpPr>
        <p:spPr>
          <a:xfrm>
            <a:off x="297976" y="6304002"/>
            <a:ext cx="4648200" cy="400110"/>
          </a:xfrm>
          <a:prstGeom prst="rect">
            <a:avLst/>
          </a:prstGeom>
          <a:noFill/>
        </p:spPr>
        <p:txBody>
          <a:bodyPr wrap="square" rtlCol="0">
            <a:spAutoFit/>
          </a:bodyPr>
          <a:lstStyle/>
          <a:p>
            <a:r>
              <a:rPr lang="en-US" sz="1000" dirty="0" err="1">
                <a:solidFill>
                  <a:schemeClr val="bg1">
                    <a:lumMod val="50000"/>
                  </a:schemeClr>
                </a:solidFill>
              </a:rPr>
              <a:t>Campinha-Bacote</a:t>
            </a:r>
            <a:r>
              <a:rPr lang="en-US" sz="1000" dirty="0">
                <a:solidFill>
                  <a:schemeClr val="bg1">
                    <a:lumMod val="50000"/>
                  </a:schemeClr>
                </a:solidFill>
              </a:rPr>
              <a:t>, 2002. </a:t>
            </a:r>
          </a:p>
          <a:p>
            <a:endParaRPr lang="en-US" sz="1000" i="1" dirty="0">
              <a:solidFill>
                <a:schemeClr val="bg1">
                  <a:lumMod val="50000"/>
                </a:schemeClr>
              </a:solidFill>
            </a:endParaRPr>
          </a:p>
        </p:txBody>
      </p:sp>
      <p:sp>
        <p:nvSpPr>
          <p:cNvPr id="5" name="Rounded Rectangle 4"/>
          <p:cNvSpPr/>
          <p:nvPr/>
        </p:nvSpPr>
        <p:spPr>
          <a:xfrm>
            <a:off x="2438400" y="3022600"/>
            <a:ext cx="4267200" cy="1574114"/>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t>Cultural knowledge</a:t>
            </a:r>
          </a:p>
          <a:p>
            <a:pPr marL="285750" indent="-285750">
              <a:buFont typeface="Arial" panose="020B0604020202020204" pitchFamily="34" charset="0"/>
              <a:buChar char="↑"/>
            </a:pPr>
            <a:r>
              <a:rPr lang="en-US" sz="2800" dirty="0"/>
              <a:t>Cultural skill</a:t>
            </a:r>
          </a:p>
        </p:txBody>
      </p:sp>
    </p:spTree>
    <p:extLst>
      <p:ext uri="{BB962C8B-B14F-4D97-AF65-F5344CB8AC3E}">
        <p14:creationId xmlns:p14="http://schemas.microsoft.com/office/powerpoint/2010/main" val="335677233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Desire</a:t>
            </a:r>
          </a:p>
        </p:txBody>
      </p:sp>
      <p:sp>
        <p:nvSpPr>
          <p:cNvPr id="3" name="Content Placeholder 2"/>
          <p:cNvSpPr>
            <a:spLocks noGrp="1"/>
          </p:cNvSpPr>
          <p:nvPr>
            <p:ph idx="1"/>
          </p:nvPr>
        </p:nvSpPr>
        <p:spPr>
          <a:xfrm>
            <a:off x="457200" y="4800600"/>
            <a:ext cx="8229600" cy="1257300"/>
          </a:xfrm>
        </p:spPr>
        <p:txBody>
          <a:bodyPr/>
          <a:lstStyle/>
          <a:p>
            <a:pPr marL="0" indent="0">
              <a:buNone/>
            </a:pPr>
            <a:r>
              <a:rPr lang="en-US" i="1" dirty="0">
                <a:solidFill>
                  <a:srgbClr val="004065"/>
                </a:solidFill>
              </a:rPr>
              <a:t>“People don’t care how much you know until they first know how much you care.”</a:t>
            </a:r>
          </a:p>
        </p:txBody>
      </p:sp>
      <p:sp>
        <p:nvSpPr>
          <p:cNvPr id="6" name="TextBox 5"/>
          <p:cNvSpPr txBox="1"/>
          <p:nvPr/>
        </p:nvSpPr>
        <p:spPr>
          <a:xfrm>
            <a:off x="297976" y="6304002"/>
            <a:ext cx="4648200" cy="246221"/>
          </a:xfrm>
          <a:prstGeom prst="rect">
            <a:avLst/>
          </a:prstGeom>
          <a:noFill/>
        </p:spPr>
        <p:txBody>
          <a:bodyPr wrap="square" rtlCol="0">
            <a:spAutoFit/>
          </a:bodyPr>
          <a:lstStyle/>
          <a:p>
            <a:r>
              <a:rPr lang="en-US" sz="1000" dirty="0" err="1">
                <a:solidFill>
                  <a:schemeClr val="bg1">
                    <a:lumMod val="50000"/>
                  </a:schemeClr>
                </a:solidFill>
              </a:rPr>
              <a:t>Campinha-Bacote</a:t>
            </a:r>
            <a:r>
              <a:rPr lang="en-US" sz="1000" dirty="0">
                <a:solidFill>
                  <a:schemeClr val="bg1">
                    <a:lumMod val="50000"/>
                  </a:schemeClr>
                </a:solidFill>
              </a:rPr>
              <a:t>, 2002; </a:t>
            </a:r>
            <a:r>
              <a:rPr lang="en-US" sz="1000" dirty="0" err="1">
                <a:solidFill>
                  <a:schemeClr val="bg1">
                    <a:lumMod val="50000"/>
                  </a:schemeClr>
                </a:solidFill>
              </a:rPr>
              <a:t>Campinha-Bacote</a:t>
            </a:r>
            <a:r>
              <a:rPr lang="en-US" sz="1000" dirty="0">
                <a:solidFill>
                  <a:schemeClr val="bg1">
                    <a:lumMod val="50000"/>
                  </a:schemeClr>
                </a:solidFill>
              </a:rPr>
              <a:t>, 1999. </a:t>
            </a:r>
            <a:endParaRPr lang="en-US" sz="1000" i="1" dirty="0">
              <a:solidFill>
                <a:schemeClr val="bg1">
                  <a:lumMod val="50000"/>
                </a:schemeClr>
              </a:solidFill>
            </a:endParaRPr>
          </a:p>
        </p:txBody>
      </p:sp>
      <p:sp>
        <p:nvSpPr>
          <p:cNvPr id="8" name="Oval 7"/>
          <p:cNvSpPr/>
          <p:nvPr/>
        </p:nvSpPr>
        <p:spPr>
          <a:xfrm>
            <a:off x="3276600" y="1545686"/>
            <a:ext cx="2298700" cy="227701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337050" y="2549376"/>
            <a:ext cx="2298700" cy="227701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276600" y="3594880"/>
            <a:ext cx="2298700" cy="227701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14588" y="2523586"/>
            <a:ext cx="2298700" cy="2277014"/>
          </a:xfrm>
          <a:prstGeom prst="ellipse">
            <a:avLst/>
          </a:prstGeom>
          <a:solidFill>
            <a:srgbClr val="0096D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76600" y="2672427"/>
            <a:ext cx="2497138" cy="2277014"/>
          </a:xfrm>
          <a:prstGeom prst="ellipse">
            <a:avLst/>
          </a:prstGeom>
          <a:solidFill>
            <a:srgbClr val="00406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Desire</a:t>
            </a:r>
            <a:r>
              <a:rPr lang="en-US" sz="2400" b="1" dirty="0"/>
              <a:t> to become culturally competent</a:t>
            </a:r>
          </a:p>
        </p:txBody>
      </p:sp>
    </p:spTree>
    <p:extLst>
      <p:ext uri="{BB962C8B-B14F-4D97-AF65-F5344CB8AC3E}">
        <p14:creationId xmlns:p14="http://schemas.microsoft.com/office/powerpoint/2010/main" val="248562820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884" y="1087537"/>
            <a:ext cx="6881149" cy="5160863"/>
          </a:xfrm>
          <a:prstGeom prst="rect">
            <a:avLst/>
          </a:prstGeom>
        </p:spPr>
      </p:pic>
      <p:sp>
        <p:nvSpPr>
          <p:cNvPr id="2" name="Title 1"/>
          <p:cNvSpPr>
            <a:spLocks noGrp="1"/>
          </p:cNvSpPr>
          <p:nvPr>
            <p:ph type="title"/>
          </p:nvPr>
        </p:nvSpPr>
        <p:spPr/>
        <p:txBody>
          <a:bodyPr>
            <a:normAutofit fontScale="90000"/>
          </a:bodyPr>
          <a:lstStyle/>
          <a:p>
            <a:r>
              <a:rPr lang="en-US" dirty="0">
                <a:solidFill>
                  <a:srgbClr val="004065"/>
                </a:solidFill>
              </a:rPr>
              <a:t>How to Increase Cultural Awareness</a:t>
            </a:r>
          </a:p>
        </p:txBody>
      </p:sp>
      <p:sp>
        <p:nvSpPr>
          <p:cNvPr id="5" name="TextBox 4"/>
          <p:cNvSpPr txBox="1"/>
          <p:nvPr/>
        </p:nvSpPr>
        <p:spPr>
          <a:xfrm>
            <a:off x="758924" y="4161990"/>
            <a:ext cx="1964725" cy="461665"/>
          </a:xfrm>
          <a:prstGeom prst="rect">
            <a:avLst/>
          </a:prstGeom>
          <a:noFill/>
        </p:spPr>
        <p:txBody>
          <a:bodyPr wrap="square" rtlCol="0">
            <a:spAutoFit/>
          </a:bodyPr>
          <a:lstStyle/>
          <a:p>
            <a:pPr algn="ctr"/>
            <a:r>
              <a:rPr lang="en-US" sz="2400" dirty="0">
                <a:solidFill>
                  <a:srgbClr val="004065"/>
                </a:solidFill>
              </a:rPr>
              <a:t>Understand</a:t>
            </a:r>
          </a:p>
        </p:txBody>
      </p:sp>
      <p:sp>
        <p:nvSpPr>
          <p:cNvPr id="6" name="TextBox 5"/>
          <p:cNvSpPr txBox="1"/>
          <p:nvPr/>
        </p:nvSpPr>
        <p:spPr>
          <a:xfrm>
            <a:off x="1604502" y="1905001"/>
            <a:ext cx="1408670" cy="461665"/>
          </a:xfrm>
          <a:prstGeom prst="rect">
            <a:avLst/>
          </a:prstGeom>
          <a:noFill/>
        </p:spPr>
        <p:txBody>
          <a:bodyPr wrap="square" rtlCol="0">
            <a:spAutoFit/>
          </a:bodyPr>
          <a:lstStyle/>
          <a:p>
            <a:pPr algn="ctr"/>
            <a:r>
              <a:rPr lang="en-US" sz="2400" dirty="0">
                <a:solidFill>
                  <a:srgbClr val="004065"/>
                </a:solidFill>
              </a:rPr>
              <a:t>Share</a:t>
            </a:r>
          </a:p>
        </p:txBody>
      </p:sp>
      <p:sp>
        <p:nvSpPr>
          <p:cNvPr id="7" name="TextBox 6"/>
          <p:cNvSpPr txBox="1"/>
          <p:nvPr/>
        </p:nvSpPr>
        <p:spPr>
          <a:xfrm>
            <a:off x="6452574" y="4708145"/>
            <a:ext cx="1383958" cy="461665"/>
          </a:xfrm>
          <a:prstGeom prst="rect">
            <a:avLst/>
          </a:prstGeom>
          <a:noFill/>
        </p:spPr>
        <p:txBody>
          <a:bodyPr wrap="square" rtlCol="0">
            <a:spAutoFit/>
          </a:bodyPr>
          <a:lstStyle/>
          <a:p>
            <a:pPr algn="ctr"/>
            <a:r>
              <a:rPr lang="en-US" sz="2400" dirty="0">
                <a:solidFill>
                  <a:srgbClr val="004065"/>
                </a:solidFill>
              </a:rPr>
              <a:t>Trust</a:t>
            </a:r>
          </a:p>
        </p:txBody>
      </p:sp>
      <p:sp>
        <p:nvSpPr>
          <p:cNvPr id="8" name="TextBox 7"/>
          <p:cNvSpPr txBox="1"/>
          <p:nvPr/>
        </p:nvSpPr>
        <p:spPr>
          <a:xfrm>
            <a:off x="6746789" y="2348303"/>
            <a:ext cx="1655806" cy="461665"/>
          </a:xfrm>
          <a:prstGeom prst="rect">
            <a:avLst/>
          </a:prstGeom>
          <a:noFill/>
        </p:spPr>
        <p:txBody>
          <a:bodyPr wrap="square" rtlCol="0">
            <a:spAutoFit/>
          </a:bodyPr>
          <a:lstStyle/>
          <a:p>
            <a:pPr algn="ctr"/>
            <a:r>
              <a:rPr lang="en-US" sz="2400" dirty="0">
                <a:solidFill>
                  <a:srgbClr val="004065"/>
                </a:solidFill>
              </a:rPr>
              <a:t>Empathize</a:t>
            </a:r>
          </a:p>
        </p:txBody>
      </p:sp>
    </p:spTree>
    <p:extLst>
      <p:ext uri="{BB962C8B-B14F-4D97-AF65-F5344CB8AC3E}">
        <p14:creationId xmlns:p14="http://schemas.microsoft.com/office/powerpoint/2010/main" val="2132550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45000"/>
          <a:stretch/>
        </p:blipFill>
        <p:spPr>
          <a:xfrm>
            <a:off x="7391400" y="4152635"/>
            <a:ext cx="1247793" cy="1605722"/>
          </a:xfrm>
          <a:prstGeom prst="rect">
            <a:avLst/>
          </a:prstGeom>
        </p:spPr>
      </p:pic>
      <p:sp>
        <p:nvSpPr>
          <p:cNvPr id="23" name="Rounded Rectangle 22"/>
          <p:cNvSpPr/>
          <p:nvPr/>
        </p:nvSpPr>
        <p:spPr>
          <a:xfrm>
            <a:off x="756684" y="2610666"/>
            <a:ext cx="7620000" cy="1298441"/>
          </a:xfrm>
          <a:prstGeom prst="roundRect">
            <a:avLst/>
          </a:prstGeom>
          <a:solidFill>
            <a:srgbClr val="FFFFFF"/>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85800"/>
            <a:ext cx="7162800" cy="838199"/>
          </a:xfrm>
        </p:spPr>
        <p:txBody>
          <a:bodyPr>
            <a:normAutofit fontScale="90000"/>
          </a:bodyPr>
          <a:lstStyle/>
          <a:p>
            <a:r>
              <a:rPr lang="en-US" dirty="0">
                <a:solidFill>
                  <a:srgbClr val="004065"/>
                </a:solidFill>
              </a:rPr>
              <a:t>Overlooked Health Disparities</a:t>
            </a:r>
          </a:p>
        </p:txBody>
      </p:sp>
      <p:sp>
        <p:nvSpPr>
          <p:cNvPr id="14" name="TextBox 13"/>
          <p:cNvSpPr txBox="1"/>
          <p:nvPr/>
        </p:nvSpPr>
        <p:spPr>
          <a:xfrm>
            <a:off x="875693" y="2777726"/>
            <a:ext cx="3363433" cy="923330"/>
          </a:xfrm>
          <a:prstGeom prst="rect">
            <a:avLst/>
          </a:prstGeom>
          <a:noFill/>
        </p:spPr>
        <p:txBody>
          <a:bodyPr wrap="square" rtlCol="0">
            <a:spAutoFit/>
          </a:bodyPr>
          <a:lstStyle/>
          <a:p>
            <a:r>
              <a:rPr lang="en-US" dirty="0">
                <a:solidFill>
                  <a:srgbClr val="004065"/>
                </a:solidFill>
              </a:rPr>
              <a:t>Health agencies don’t ask about sexual orientation or gender identity</a:t>
            </a:r>
          </a:p>
        </p:txBody>
      </p:sp>
      <p:cxnSp>
        <p:nvCxnSpPr>
          <p:cNvPr id="15" name="Straight Arrow Connector 14"/>
          <p:cNvCxnSpPr/>
          <p:nvPr/>
        </p:nvCxnSpPr>
        <p:spPr>
          <a:xfrm>
            <a:off x="3854402" y="3220618"/>
            <a:ext cx="445681" cy="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66684" y="2813267"/>
            <a:ext cx="3662916" cy="923330"/>
          </a:xfrm>
          <a:prstGeom prst="rect">
            <a:avLst/>
          </a:prstGeom>
          <a:noFill/>
        </p:spPr>
        <p:txBody>
          <a:bodyPr wrap="square" rtlCol="0">
            <a:spAutoFit/>
          </a:bodyPr>
          <a:lstStyle/>
          <a:p>
            <a:pPr>
              <a:spcAft>
                <a:spcPts val="600"/>
              </a:spcAft>
            </a:pPr>
            <a:r>
              <a:rPr lang="en-US" dirty="0">
                <a:solidFill>
                  <a:srgbClr val="004065"/>
                </a:solidFill>
              </a:rPr>
              <a:t>Findings don’t highlight specific experiences or needs of LGBTQI individuals</a:t>
            </a:r>
          </a:p>
        </p:txBody>
      </p:sp>
      <p:sp>
        <p:nvSpPr>
          <p:cNvPr id="24" name="TextBox 23"/>
          <p:cNvSpPr txBox="1"/>
          <p:nvPr/>
        </p:nvSpPr>
        <p:spPr>
          <a:xfrm>
            <a:off x="903767" y="4101416"/>
            <a:ext cx="6182833" cy="1708160"/>
          </a:xfrm>
          <a:prstGeom prst="rect">
            <a:avLst/>
          </a:prstGeom>
          <a:noFill/>
          <a:ln w="25400">
            <a:solidFill>
              <a:srgbClr val="004065"/>
            </a:solidFill>
          </a:ln>
        </p:spPr>
        <p:txBody>
          <a:bodyPr wrap="square" rtlCol="0">
            <a:spAutoFit/>
          </a:bodyPr>
          <a:lstStyle/>
          <a:p>
            <a:pPr>
              <a:spcAft>
                <a:spcPts val="600"/>
              </a:spcAft>
            </a:pPr>
            <a:r>
              <a:rPr lang="en-US" dirty="0">
                <a:solidFill>
                  <a:srgbClr val="004065"/>
                </a:solidFill>
              </a:rPr>
              <a:t>2017 ASCO position statement recommended that data on sexual orientation and gender identity be included in:</a:t>
            </a:r>
          </a:p>
          <a:p>
            <a:pPr marL="285750" indent="-285750">
              <a:spcAft>
                <a:spcPts val="600"/>
              </a:spcAft>
              <a:buFont typeface="Arial" panose="020B0604020202020204" pitchFamily="34" charset="0"/>
              <a:buChar char="•"/>
            </a:pPr>
            <a:r>
              <a:rPr lang="en-US" dirty="0">
                <a:solidFill>
                  <a:srgbClr val="004065"/>
                </a:solidFill>
              </a:rPr>
              <a:t>Federally funded health surveys </a:t>
            </a:r>
          </a:p>
          <a:p>
            <a:pPr marL="285750" indent="-285750">
              <a:spcAft>
                <a:spcPts val="600"/>
              </a:spcAft>
              <a:buFont typeface="Arial" panose="020B0604020202020204" pitchFamily="34" charset="0"/>
              <a:buChar char="•"/>
            </a:pPr>
            <a:r>
              <a:rPr lang="en-US" dirty="0">
                <a:solidFill>
                  <a:srgbClr val="004065"/>
                </a:solidFill>
              </a:rPr>
              <a:t>Cancer registries</a:t>
            </a:r>
          </a:p>
          <a:p>
            <a:pPr marL="285750" indent="-285750">
              <a:spcAft>
                <a:spcPts val="600"/>
              </a:spcAft>
              <a:buFont typeface="Arial" panose="020B0604020202020204" pitchFamily="34" charset="0"/>
              <a:buChar char="•"/>
            </a:pPr>
            <a:r>
              <a:rPr lang="en-US" dirty="0">
                <a:solidFill>
                  <a:srgbClr val="004065"/>
                </a:solidFill>
              </a:rPr>
              <a:t>Clinical trials </a:t>
            </a:r>
          </a:p>
        </p:txBody>
      </p:sp>
      <p:sp>
        <p:nvSpPr>
          <p:cNvPr id="25" name="Bent Arrow 24"/>
          <p:cNvSpPr/>
          <p:nvPr/>
        </p:nvSpPr>
        <p:spPr>
          <a:xfrm rot="13639240" flipH="1">
            <a:off x="404275" y="3915192"/>
            <a:ext cx="543966" cy="508957"/>
          </a:xfrm>
          <a:prstGeom prst="bentArrow">
            <a:avLst>
              <a:gd name="adj1" fmla="val 14316"/>
              <a:gd name="adj2" fmla="val 22196"/>
              <a:gd name="adj3" fmla="val 25000"/>
              <a:gd name="adj4" fmla="val 76529"/>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381000" y="6152894"/>
            <a:ext cx="3276600" cy="400110"/>
          </a:xfrm>
          <a:prstGeom prst="rect">
            <a:avLst/>
          </a:prstGeom>
        </p:spPr>
        <p:txBody>
          <a:bodyPr wrap="square">
            <a:spAutoFit/>
          </a:bodyPr>
          <a:lstStyle/>
          <a:p>
            <a:r>
              <a:rPr lang="en-US" sz="1000" dirty="0">
                <a:solidFill>
                  <a:schemeClr val="bg1">
                    <a:lumMod val="50000"/>
                  </a:schemeClr>
                </a:solidFill>
              </a:rPr>
              <a:t>Brown &amp; Tracy, 2008; Bowen &amp; </a:t>
            </a:r>
            <a:r>
              <a:rPr lang="en-US" sz="1000" dirty="0" err="1">
                <a:solidFill>
                  <a:schemeClr val="bg1">
                    <a:lumMod val="50000"/>
                  </a:schemeClr>
                </a:solidFill>
              </a:rPr>
              <a:t>Boehmer</a:t>
            </a:r>
            <a:r>
              <a:rPr lang="en-US" sz="1000" dirty="0">
                <a:solidFill>
                  <a:schemeClr val="bg1">
                    <a:lumMod val="50000"/>
                  </a:schemeClr>
                </a:solidFill>
              </a:rPr>
              <a:t>, 2007; </a:t>
            </a:r>
            <a:r>
              <a:rPr lang="en-US" sz="1000" dirty="0" err="1">
                <a:solidFill>
                  <a:schemeClr val="bg1">
                    <a:lumMod val="50000"/>
                  </a:schemeClr>
                </a:solidFill>
              </a:rPr>
              <a:t>Reisner</a:t>
            </a:r>
            <a:r>
              <a:rPr lang="en-US" sz="1000" dirty="0">
                <a:solidFill>
                  <a:schemeClr val="bg1">
                    <a:lumMod val="50000"/>
                  </a:schemeClr>
                </a:solidFill>
              </a:rPr>
              <a:t> et al., 2015; Griggs et al., 2017. </a:t>
            </a:r>
          </a:p>
        </p:txBody>
      </p:sp>
      <p:sp>
        <p:nvSpPr>
          <p:cNvPr id="5" name="Rounded Rectangle 4"/>
          <p:cNvSpPr/>
          <p:nvPr/>
        </p:nvSpPr>
        <p:spPr>
          <a:xfrm>
            <a:off x="304800" y="1523999"/>
            <a:ext cx="2507764" cy="894358"/>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ask if identify with minority community</a:t>
            </a:r>
          </a:p>
        </p:txBody>
      </p:sp>
      <p:sp>
        <p:nvSpPr>
          <p:cNvPr id="17" name="Rounded Rectangle 16"/>
          <p:cNvSpPr/>
          <p:nvPr/>
        </p:nvSpPr>
        <p:spPr>
          <a:xfrm>
            <a:off x="3312802" y="1512671"/>
            <a:ext cx="2507764" cy="894358"/>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collect data about minority communities</a:t>
            </a:r>
          </a:p>
        </p:txBody>
      </p:sp>
      <p:sp>
        <p:nvSpPr>
          <p:cNvPr id="18" name="Rounded Rectangle 17"/>
          <p:cNvSpPr/>
          <p:nvPr/>
        </p:nvSpPr>
        <p:spPr>
          <a:xfrm>
            <a:off x="6366118" y="1506766"/>
            <a:ext cx="2507764" cy="894358"/>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Continue overlooking health disparities</a:t>
            </a:r>
          </a:p>
        </p:txBody>
      </p:sp>
      <p:cxnSp>
        <p:nvCxnSpPr>
          <p:cNvPr id="19" name="Straight Arrow Connector 18"/>
          <p:cNvCxnSpPr/>
          <p:nvPr/>
        </p:nvCxnSpPr>
        <p:spPr>
          <a:xfrm flipV="1">
            <a:off x="2911487" y="1971178"/>
            <a:ext cx="257079" cy="811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57031" y="1977642"/>
            <a:ext cx="257079" cy="811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94394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2100" y="990493"/>
            <a:ext cx="2349500" cy="90170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Physical and emotional concerns</a:t>
            </a:r>
          </a:p>
        </p:txBody>
      </p:sp>
      <p:sp>
        <p:nvSpPr>
          <p:cNvPr id="10" name="Rounded Rectangle 9"/>
          <p:cNvSpPr/>
          <p:nvPr/>
        </p:nvSpPr>
        <p:spPr>
          <a:xfrm>
            <a:off x="2641600" y="1002476"/>
            <a:ext cx="2349500" cy="90170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Preferences for treatment</a:t>
            </a:r>
          </a:p>
        </p:txBody>
      </p:sp>
      <p:sp>
        <p:nvSpPr>
          <p:cNvPr id="11" name="Rounded Rectangle 10"/>
          <p:cNvSpPr/>
          <p:nvPr/>
        </p:nvSpPr>
        <p:spPr>
          <a:xfrm>
            <a:off x="292100" y="1904176"/>
            <a:ext cx="2349500" cy="90170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Psychosocial needs</a:t>
            </a:r>
          </a:p>
        </p:txBody>
      </p:sp>
      <p:sp>
        <p:nvSpPr>
          <p:cNvPr id="12" name="Rounded Rectangle 11"/>
          <p:cNvSpPr/>
          <p:nvPr/>
        </p:nvSpPr>
        <p:spPr>
          <a:xfrm>
            <a:off x="2641600" y="1908081"/>
            <a:ext cx="2349500" cy="90170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Practical support (e.g., insurance)</a:t>
            </a:r>
          </a:p>
        </p:txBody>
      </p:sp>
      <p:sp>
        <p:nvSpPr>
          <p:cNvPr id="13" name="Rounded Rectangle 12"/>
          <p:cNvSpPr/>
          <p:nvPr/>
        </p:nvSpPr>
        <p:spPr>
          <a:xfrm>
            <a:off x="1851025" y="1722696"/>
            <a:ext cx="1847850" cy="34290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065"/>
                </a:solidFill>
              </a:rPr>
              <a:t>Understand</a:t>
            </a:r>
          </a:p>
        </p:txBody>
      </p:sp>
      <p:cxnSp>
        <p:nvCxnSpPr>
          <p:cNvPr id="15" name="Straight Arrow Connector 14"/>
          <p:cNvCxnSpPr/>
          <p:nvPr/>
        </p:nvCxnSpPr>
        <p:spPr>
          <a:xfrm>
            <a:off x="5334000" y="2449824"/>
            <a:ext cx="1206500" cy="591374"/>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28950" y="3272615"/>
            <a:ext cx="2990850" cy="981886"/>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Tailored assessment, treatment &amp; support</a:t>
            </a:r>
          </a:p>
        </p:txBody>
      </p:sp>
      <p:sp>
        <p:nvSpPr>
          <p:cNvPr id="18" name="Rounded Rectangle 17"/>
          <p:cNvSpPr/>
          <p:nvPr/>
        </p:nvSpPr>
        <p:spPr>
          <a:xfrm>
            <a:off x="6019800" y="3272615"/>
            <a:ext cx="2990850" cy="981886"/>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Explanations &amp; recommendations</a:t>
            </a:r>
          </a:p>
        </p:txBody>
      </p:sp>
      <p:sp>
        <p:nvSpPr>
          <p:cNvPr id="19" name="Rounded Rectangle 18"/>
          <p:cNvSpPr/>
          <p:nvPr/>
        </p:nvSpPr>
        <p:spPr>
          <a:xfrm>
            <a:off x="5505449" y="3574944"/>
            <a:ext cx="935621" cy="34290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065"/>
                </a:solidFill>
              </a:rPr>
              <a:t>Share</a:t>
            </a:r>
          </a:p>
        </p:txBody>
      </p:sp>
      <p:cxnSp>
        <p:nvCxnSpPr>
          <p:cNvPr id="20" name="Straight Arrow Connector 19"/>
          <p:cNvCxnSpPr/>
          <p:nvPr/>
        </p:nvCxnSpPr>
        <p:spPr>
          <a:xfrm flipH="1">
            <a:off x="5334000" y="4552723"/>
            <a:ext cx="1206500" cy="578675"/>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92100" y="5474897"/>
            <a:ext cx="2565400" cy="981886"/>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Social workers, </a:t>
            </a:r>
          </a:p>
          <a:p>
            <a:r>
              <a:rPr lang="en-US" dirty="0"/>
              <a:t>patient navigators</a:t>
            </a:r>
          </a:p>
        </p:txBody>
      </p:sp>
      <p:sp>
        <p:nvSpPr>
          <p:cNvPr id="27" name="Rounded Rectangle 26"/>
          <p:cNvSpPr/>
          <p:nvPr/>
        </p:nvSpPr>
        <p:spPr>
          <a:xfrm>
            <a:off x="2857500" y="5474897"/>
            <a:ext cx="2647949" cy="981886"/>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Social supports, community-based resources</a:t>
            </a:r>
          </a:p>
        </p:txBody>
      </p:sp>
      <p:sp>
        <p:nvSpPr>
          <p:cNvPr id="28" name="Rounded Rectangle 27"/>
          <p:cNvSpPr/>
          <p:nvPr/>
        </p:nvSpPr>
        <p:spPr>
          <a:xfrm>
            <a:off x="2270125" y="5749113"/>
            <a:ext cx="1174750" cy="34290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065"/>
                </a:solidFill>
              </a:rPr>
              <a:t>Connect</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2818689"/>
            <a:ext cx="2585012" cy="1938759"/>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1273485"/>
            <a:ext cx="1425331" cy="1277883"/>
          </a:xfrm>
          <a:prstGeom prst="rect">
            <a:avLst/>
          </a:prstGeom>
        </p:spPr>
      </p:pic>
      <p:pic>
        <p:nvPicPr>
          <p:cNvPr id="6144" name="Picture 61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148" y="4757448"/>
            <a:ext cx="1357196" cy="1151561"/>
          </a:xfrm>
          <a:prstGeom prst="rect">
            <a:avLst/>
          </a:prstGeom>
        </p:spPr>
      </p:pic>
    </p:spTree>
    <p:extLst>
      <p:ext uri="{BB962C8B-B14F-4D97-AF65-F5344CB8AC3E}">
        <p14:creationId xmlns:p14="http://schemas.microsoft.com/office/powerpoint/2010/main" val="198338127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4065"/>
                </a:solidFill>
              </a:rPr>
              <a:t>Stigma</a:t>
            </a:r>
          </a:p>
        </p:txBody>
      </p:sp>
      <p:sp>
        <p:nvSpPr>
          <p:cNvPr id="8" name="TextBox 7"/>
          <p:cNvSpPr txBox="1"/>
          <p:nvPr/>
        </p:nvSpPr>
        <p:spPr>
          <a:xfrm>
            <a:off x="97982" y="6530202"/>
            <a:ext cx="4648200" cy="400110"/>
          </a:xfrm>
          <a:prstGeom prst="rect">
            <a:avLst/>
          </a:prstGeom>
          <a:noFill/>
        </p:spPr>
        <p:txBody>
          <a:bodyPr wrap="square" rtlCol="0">
            <a:spAutoFit/>
          </a:bodyPr>
          <a:lstStyle/>
          <a:p>
            <a:r>
              <a:rPr lang="en-US" sz="1000" dirty="0" err="1">
                <a:solidFill>
                  <a:schemeClr val="bg1">
                    <a:lumMod val="50000"/>
                  </a:schemeClr>
                </a:solidFill>
              </a:rPr>
              <a:t>Ashing-Giwa</a:t>
            </a:r>
            <a:r>
              <a:rPr lang="en-US" sz="1000" dirty="0">
                <a:solidFill>
                  <a:schemeClr val="bg1">
                    <a:lumMod val="50000"/>
                  </a:schemeClr>
                </a:solidFill>
              </a:rPr>
              <a:t> et al., 2004. </a:t>
            </a:r>
          </a:p>
          <a:p>
            <a:endParaRPr lang="en-US" sz="1000" i="1" dirty="0">
              <a:solidFill>
                <a:schemeClr val="bg1">
                  <a:lumMod val="5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59" y="1678802"/>
            <a:ext cx="3237246" cy="48514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3409" y="1678802"/>
            <a:ext cx="4705350" cy="3136900"/>
          </a:xfrm>
          <a:prstGeom prst="rect">
            <a:avLst/>
          </a:prstGeom>
        </p:spPr>
      </p:pic>
    </p:spTree>
    <p:extLst>
      <p:ext uri="{BB962C8B-B14F-4D97-AF65-F5344CB8AC3E}">
        <p14:creationId xmlns:p14="http://schemas.microsoft.com/office/powerpoint/2010/main" val="283260960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60" t="10243" r="8664"/>
          <a:stretch/>
        </p:blipFill>
        <p:spPr bwMode="auto">
          <a:xfrm>
            <a:off x="5119462" y="2504523"/>
            <a:ext cx="3719738" cy="300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1113504"/>
            <a:ext cx="5772665" cy="584775"/>
          </a:xfrm>
          <a:prstGeom prst="rect">
            <a:avLst/>
          </a:prstGeom>
          <a:noFill/>
        </p:spPr>
        <p:txBody>
          <a:bodyPr wrap="square" rtlCol="0">
            <a:spAutoFit/>
          </a:bodyPr>
          <a:lstStyle/>
          <a:p>
            <a:r>
              <a:rPr lang="en-US" sz="3200" u="sng" dirty="0">
                <a:solidFill>
                  <a:srgbClr val="004065"/>
                </a:solidFill>
              </a:rPr>
              <a:t>Strategies:</a:t>
            </a:r>
          </a:p>
        </p:txBody>
      </p:sp>
      <p:sp>
        <p:nvSpPr>
          <p:cNvPr id="6" name="Rounded Rectangle 5"/>
          <p:cNvSpPr/>
          <p:nvPr/>
        </p:nvSpPr>
        <p:spPr>
          <a:xfrm>
            <a:off x="609600" y="1975210"/>
            <a:ext cx="3581400" cy="629093"/>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Ask open-ended questions</a:t>
            </a:r>
          </a:p>
        </p:txBody>
      </p:sp>
      <p:sp>
        <p:nvSpPr>
          <p:cNvPr id="8" name="Rectangle 7"/>
          <p:cNvSpPr/>
          <p:nvPr/>
        </p:nvSpPr>
        <p:spPr>
          <a:xfrm>
            <a:off x="609600" y="2504523"/>
            <a:ext cx="3581400" cy="1921828"/>
          </a:xfrm>
          <a:prstGeom prst="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4065"/>
                </a:solidFill>
              </a:rPr>
              <a:t>What do you think caused the illness? </a:t>
            </a:r>
          </a:p>
          <a:p>
            <a:pPr marL="285750" indent="-285750">
              <a:buFont typeface="Arial" panose="020B0604020202020204" pitchFamily="34" charset="0"/>
              <a:buChar char="•"/>
            </a:pPr>
            <a:r>
              <a:rPr lang="en-US" dirty="0">
                <a:solidFill>
                  <a:srgbClr val="004065"/>
                </a:solidFill>
              </a:rPr>
              <a:t>What do you call the problem?</a:t>
            </a:r>
          </a:p>
          <a:p>
            <a:pPr marL="285750" indent="-285750">
              <a:buFont typeface="Arial" panose="020B0604020202020204" pitchFamily="34" charset="0"/>
              <a:buChar char="•"/>
            </a:pPr>
            <a:r>
              <a:rPr lang="en-US" dirty="0">
                <a:solidFill>
                  <a:srgbClr val="004065"/>
                </a:solidFill>
              </a:rPr>
              <a:t>When and how did the problem start?</a:t>
            </a:r>
          </a:p>
        </p:txBody>
      </p:sp>
      <p:sp>
        <p:nvSpPr>
          <p:cNvPr id="11" name="Rounded Rectangle 10"/>
          <p:cNvSpPr/>
          <p:nvPr/>
        </p:nvSpPr>
        <p:spPr>
          <a:xfrm>
            <a:off x="609600" y="4743810"/>
            <a:ext cx="3581400" cy="629093"/>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Seek advice on care decisions</a:t>
            </a:r>
          </a:p>
        </p:txBody>
      </p:sp>
      <p:sp>
        <p:nvSpPr>
          <p:cNvPr id="12" name="Rectangle 11"/>
          <p:cNvSpPr/>
          <p:nvPr/>
        </p:nvSpPr>
        <p:spPr>
          <a:xfrm>
            <a:off x="609600" y="5283199"/>
            <a:ext cx="3581400" cy="1060851"/>
          </a:xfrm>
          <a:prstGeom prst="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4065"/>
                </a:solidFill>
              </a:rPr>
              <a:t>Patient &amp; loved ones</a:t>
            </a:r>
          </a:p>
          <a:p>
            <a:pPr marL="285750" indent="-285750">
              <a:buFont typeface="Arial" panose="020B0604020202020204" pitchFamily="34" charset="0"/>
              <a:buChar char="•"/>
            </a:pPr>
            <a:r>
              <a:rPr lang="en-US" dirty="0">
                <a:solidFill>
                  <a:srgbClr val="004065"/>
                </a:solidFill>
              </a:rPr>
              <a:t>Patient navigators, community health workers</a:t>
            </a:r>
          </a:p>
        </p:txBody>
      </p:sp>
    </p:spTree>
    <p:extLst>
      <p:ext uri="{BB962C8B-B14F-4D97-AF65-F5344CB8AC3E}">
        <p14:creationId xmlns:p14="http://schemas.microsoft.com/office/powerpoint/2010/main" val="170973960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25" y="1641402"/>
            <a:ext cx="3951968" cy="5216598"/>
          </a:xfrm>
          <a:prstGeom prst="rect">
            <a:avLst/>
          </a:prstGeom>
        </p:spPr>
      </p:pic>
      <p:sp>
        <p:nvSpPr>
          <p:cNvPr id="3" name="Content Placeholder 2"/>
          <p:cNvSpPr>
            <a:spLocks noGrp="1"/>
          </p:cNvSpPr>
          <p:nvPr>
            <p:ph idx="1"/>
          </p:nvPr>
        </p:nvSpPr>
        <p:spPr>
          <a:xfrm>
            <a:off x="167832" y="874854"/>
            <a:ext cx="7911297" cy="927099"/>
          </a:xfrm>
        </p:spPr>
        <p:txBody>
          <a:bodyPr>
            <a:normAutofit/>
          </a:bodyPr>
          <a:lstStyle/>
          <a:p>
            <a:pPr marL="0" indent="0">
              <a:buNone/>
            </a:pPr>
            <a:r>
              <a:rPr lang="en-US" sz="2600" u="sng" dirty="0">
                <a:solidFill>
                  <a:srgbClr val="004065"/>
                </a:solidFill>
              </a:rPr>
              <a:t>Strategy</a:t>
            </a:r>
            <a:r>
              <a:rPr lang="en-US" sz="2600" dirty="0">
                <a:solidFill>
                  <a:srgbClr val="004065"/>
                </a:solidFill>
              </a:rPr>
              <a:t>: Fulfill responsibility to share evidence-based information on:</a:t>
            </a:r>
          </a:p>
          <a:p>
            <a:pPr marL="0" indent="0">
              <a:buNone/>
            </a:pPr>
            <a:endParaRPr lang="en-US" sz="2600" dirty="0">
              <a:solidFill>
                <a:srgbClr val="004065"/>
              </a:solidFill>
            </a:endParaRPr>
          </a:p>
          <a:p>
            <a:pPr marL="0" indent="0">
              <a:buNone/>
            </a:pPr>
            <a:endParaRPr lang="en-US" sz="2600" dirty="0">
              <a:solidFill>
                <a:srgbClr val="004065"/>
              </a:solidFill>
            </a:endParaRPr>
          </a:p>
          <a:p>
            <a:pPr marL="0" indent="0">
              <a:buNone/>
            </a:pPr>
            <a:endParaRPr lang="en-US" sz="2600" dirty="0">
              <a:solidFill>
                <a:srgbClr val="004065"/>
              </a:solidFill>
            </a:endParaRPr>
          </a:p>
          <a:p>
            <a:pPr marL="0" indent="0">
              <a:buNone/>
            </a:pPr>
            <a:endParaRPr lang="en-US" sz="2600" dirty="0">
              <a:solidFill>
                <a:srgbClr val="004065"/>
              </a:solidFill>
            </a:endParaRPr>
          </a:p>
        </p:txBody>
      </p:sp>
      <p:sp>
        <p:nvSpPr>
          <p:cNvPr id="7" name="Content Placeholder 2"/>
          <p:cNvSpPr txBox="1">
            <a:spLocks/>
          </p:cNvSpPr>
          <p:nvPr/>
        </p:nvSpPr>
        <p:spPr bwMode="auto">
          <a:xfrm>
            <a:off x="663723" y="3342390"/>
            <a:ext cx="2413322" cy="92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pPr>
            <a:endParaRPr lang="en-US" sz="2600" kern="0" dirty="0">
              <a:solidFill>
                <a:srgbClr val="004065"/>
              </a:solidFill>
            </a:endParaRPr>
          </a:p>
        </p:txBody>
      </p:sp>
      <p:sp>
        <p:nvSpPr>
          <p:cNvPr id="9" name="TextBox 8"/>
          <p:cNvSpPr txBox="1"/>
          <p:nvPr/>
        </p:nvSpPr>
        <p:spPr>
          <a:xfrm>
            <a:off x="1409755" y="2482524"/>
            <a:ext cx="3183038" cy="2862322"/>
          </a:xfrm>
          <a:prstGeom prst="rect">
            <a:avLst/>
          </a:prstGeom>
          <a:noFill/>
        </p:spPr>
        <p:txBody>
          <a:bodyPr wrap="square" rtlCol="0">
            <a:spAutoFit/>
          </a:bodyPr>
          <a:lstStyle/>
          <a:p>
            <a:endParaRPr lang="en-US" dirty="0">
              <a:solidFill>
                <a:srgbClr val="004065"/>
              </a:solidFill>
            </a:endParaRPr>
          </a:p>
          <a:p>
            <a:pPr marL="285750" indent="-285750">
              <a:buFont typeface="Arial" panose="020B0604020202020204" pitchFamily="34" charset="0"/>
              <a:buChar char="•"/>
            </a:pPr>
            <a:r>
              <a:rPr lang="en-US" dirty="0">
                <a:solidFill>
                  <a:srgbClr val="004065"/>
                </a:solidFill>
              </a:rPr>
              <a:t>Treatment recommendations</a:t>
            </a:r>
          </a:p>
          <a:p>
            <a:pPr marL="285750" indent="-285750">
              <a:buFont typeface="Arial" panose="020B0604020202020204" pitchFamily="34" charset="0"/>
              <a:buChar char="•"/>
            </a:pPr>
            <a:endParaRPr lang="en-US" dirty="0">
              <a:solidFill>
                <a:srgbClr val="004065"/>
              </a:solidFill>
            </a:endParaRPr>
          </a:p>
          <a:p>
            <a:pPr marL="285750" indent="-285750">
              <a:buFont typeface="Arial" panose="020B0604020202020204" pitchFamily="34" charset="0"/>
              <a:buChar char="•"/>
            </a:pPr>
            <a:r>
              <a:rPr lang="en-US" dirty="0">
                <a:solidFill>
                  <a:srgbClr val="004065"/>
                </a:solidFill>
              </a:rPr>
              <a:t>Benefits and risks of treatment recommendations</a:t>
            </a:r>
          </a:p>
          <a:p>
            <a:pPr marL="285750" indent="-285750">
              <a:buFont typeface="Arial" panose="020B0604020202020204" pitchFamily="34" charset="0"/>
              <a:buChar char="•"/>
            </a:pPr>
            <a:endParaRPr lang="en-US" dirty="0">
              <a:solidFill>
                <a:srgbClr val="004065"/>
              </a:solidFill>
            </a:endParaRPr>
          </a:p>
          <a:p>
            <a:pPr marL="285750" indent="-285750">
              <a:buFont typeface="Arial" panose="020B0604020202020204" pitchFamily="34" charset="0"/>
              <a:buChar char="•"/>
            </a:pPr>
            <a:r>
              <a:rPr lang="en-US" dirty="0">
                <a:solidFill>
                  <a:srgbClr val="004065"/>
                </a:solidFill>
              </a:rPr>
              <a:t>Side effects and ways to manage them</a:t>
            </a:r>
          </a:p>
        </p:txBody>
      </p:sp>
      <p:sp>
        <p:nvSpPr>
          <p:cNvPr id="10" name="Rectangle 9"/>
          <p:cNvSpPr/>
          <p:nvPr/>
        </p:nvSpPr>
        <p:spPr>
          <a:xfrm>
            <a:off x="5116010" y="2004730"/>
            <a:ext cx="3159889" cy="1134883"/>
          </a:xfrm>
          <a:prstGeom prst="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kern="0" dirty="0">
                <a:solidFill>
                  <a:schemeClr val="bg1"/>
                </a:solidFill>
              </a:rPr>
              <a:t>Respect patient right to determine course of care, including refusing care</a:t>
            </a:r>
          </a:p>
        </p:txBody>
      </p:sp>
      <p:pic>
        <p:nvPicPr>
          <p:cNvPr id="11" name="Picture 10"/>
          <p:cNvPicPr>
            <a:picLocks noChangeAspect="1"/>
          </p:cNvPicPr>
          <p:nvPr/>
        </p:nvPicPr>
        <p:blipFill>
          <a:blip r:embed="rId4"/>
          <a:stretch>
            <a:fillRect/>
          </a:stretch>
        </p:blipFill>
        <p:spPr>
          <a:xfrm>
            <a:off x="5645552" y="3267386"/>
            <a:ext cx="2129742" cy="2565018"/>
          </a:xfrm>
          <a:prstGeom prst="rect">
            <a:avLst/>
          </a:prstGeom>
        </p:spPr>
      </p:pic>
    </p:spTree>
    <p:extLst>
      <p:ext uri="{BB962C8B-B14F-4D97-AF65-F5344CB8AC3E}">
        <p14:creationId xmlns:p14="http://schemas.microsoft.com/office/powerpoint/2010/main" val="374260245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Family Roles</a:t>
            </a:r>
          </a:p>
        </p:txBody>
      </p:sp>
      <p:sp>
        <p:nvSpPr>
          <p:cNvPr id="5" name="TextBox 4"/>
          <p:cNvSpPr txBox="1"/>
          <p:nvPr/>
        </p:nvSpPr>
        <p:spPr>
          <a:xfrm>
            <a:off x="457200" y="6334147"/>
            <a:ext cx="4648200" cy="400110"/>
          </a:xfrm>
          <a:prstGeom prst="rect">
            <a:avLst/>
          </a:prstGeom>
          <a:noFill/>
        </p:spPr>
        <p:txBody>
          <a:bodyPr wrap="square" rtlCol="0">
            <a:spAutoFit/>
          </a:bodyPr>
          <a:lstStyle/>
          <a:p>
            <a:r>
              <a:rPr lang="en-US" sz="1000" dirty="0">
                <a:solidFill>
                  <a:schemeClr val="bg1">
                    <a:lumMod val="50000"/>
                  </a:schemeClr>
                </a:solidFill>
              </a:rPr>
              <a:t>GW Cancer Center, 2017.</a:t>
            </a:r>
          </a:p>
          <a:p>
            <a:endParaRPr lang="en-US" sz="1000" i="1" dirty="0">
              <a:solidFill>
                <a:schemeClr val="bg1">
                  <a:lumMod val="50000"/>
                </a:schemeClr>
              </a:solidFill>
            </a:endParaRPr>
          </a:p>
        </p:txBody>
      </p:sp>
      <p:pic>
        <p:nvPicPr>
          <p:cNvPr id="1026" name="Picture 2" descr="Medical Team Meeting With Couple In Hospital Room royalty-free stock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0326" y="1680837"/>
            <a:ext cx="5646383" cy="3766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82826" y="5446931"/>
            <a:ext cx="3467100" cy="646331"/>
          </a:xfrm>
          <a:prstGeom prst="rect">
            <a:avLst/>
          </a:prstGeom>
          <a:noFill/>
        </p:spPr>
        <p:txBody>
          <a:bodyPr wrap="square" rtlCol="0">
            <a:spAutoFit/>
          </a:bodyPr>
          <a:lstStyle/>
          <a:p>
            <a:r>
              <a:rPr lang="en-US" dirty="0">
                <a:solidFill>
                  <a:srgbClr val="FF0000"/>
                </a:solidFill>
              </a:rPr>
              <a:t>Note: Placeholder image – Kelli to download similar one</a:t>
            </a:r>
          </a:p>
        </p:txBody>
      </p:sp>
    </p:spTree>
    <p:extLst>
      <p:ext uri="{BB962C8B-B14F-4D97-AF65-F5344CB8AC3E}">
        <p14:creationId xmlns:p14="http://schemas.microsoft.com/office/powerpoint/2010/main" val="17496718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1"/>
            <a:ext cx="8229600" cy="1511299"/>
          </a:xfrm>
        </p:spPr>
        <p:txBody>
          <a:bodyPr>
            <a:normAutofit lnSpcReduction="10000"/>
          </a:bodyPr>
          <a:lstStyle/>
          <a:p>
            <a:pPr marL="0" indent="0">
              <a:buNone/>
            </a:pPr>
            <a:r>
              <a:rPr lang="en-US" u="sng" dirty="0">
                <a:solidFill>
                  <a:srgbClr val="004065"/>
                </a:solidFill>
              </a:rPr>
              <a:t>Strategy</a:t>
            </a:r>
            <a:r>
              <a:rPr lang="en-US" dirty="0">
                <a:solidFill>
                  <a:srgbClr val="004065"/>
                </a:solidFill>
              </a:rPr>
              <a:t>: Start a conversation with the patient and caregivers about family involvement</a:t>
            </a:r>
          </a:p>
          <a:p>
            <a:endParaRPr lang="en-US" dirty="0"/>
          </a:p>
        </p:txBody>
      </p:sp>
      <p:sp>
        <p:nvSpPr>
          <p:cNvPr id="5" name="Rounded Rectangle 4"/>
          <p:cNvSpPr/>
          <p:nvPr/>
        </p:nvSpPr>
        <p:spPr>
          <a:xfrm>
            <a:off x="596900" y="3581400"/>
            <a:ext cx="2273300" cy="12700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Explain how the health system works</a:t>
            </a:r>
          </a:p>
        </p:txBody>
      </p:sp>
      <p:sp>
        <p:nvSpPr>
          <p:cNvPr id="6" name="Rounded Rectangle 5"/>
          <p:cNvSpPr/>
          <p:nvPr/>
        </p:nvSpPr>
        <p:spPr>
          <a:xfrm>
            <a:off x="3435350" y="3581400"/>
            <a:ext cx="2273300" cy="12700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Ask patients how they want their family involved</a:t>
            </a:r>
          </a:p>
        </p:txBody>
      </p:sp>
      <p:sp>
        <p:nvSpPr>
          <p:cNvPr id="7" name="Rounded Rectangle 6"/>
          <p:cNvSpPr/>
          <p:nvPr/>
        </p:nvSpPr>
        <p:spPr>
          <a:xfrm>
            <a:off x="6273800" y="3581400"/>
            <a:ext cx="2273300" cy="12700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care team to help with conversations</a:t>
            </a:r>
          </a:p>
        </p:txBody>
      </p:sp>
      <p:sp>
        <p:nvSpPr>
          <p:cNvPr id="8" name="Oval 7"/>
          <p:cNvSpPr/>
          <p:nvPr/>
        </p:nvSpPr>
        <p:spPr>
          <a:xfrm>
            <a:off x="1054100" y="4711700"/>
            <a:ext cx="1358900" cy="1257300"/>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892550" y="4730750"/>
            <a:ext cx="1358900" cy="1257300"/>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31000" y="4762500"/>
            <a:ext cx="1358900" cy="1257300"/>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7778"/>
          <a:stretch/>
        </p:blipFill>
        <p:spPr>
          <a:xfrm>
            <a:off x="6885800" y="5151414"/>
            <a:ext cx="1049300" cy="56837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6683" y="5047677"/>
            <a:ext cx="810634" cy="67210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7137" y="4941828"/>
            <a:ext cx="916309" cy="835144"/>
          </a:xfrm>
          <a:prstGeom prst="rect">
            <a:avLst/>
          </a:prstGeom>
        </p:spPr>
      </p:pic>
    </p:spTree>
    <p:extLst>
      <p:ext uri="{BB962C8B-B14F-4D97-AF65-F5344CB8AC3E}">
        <p14:creationId xmlns:p14="http://schemas.microsoft.com/office/powerpoint/2010/main" val="46421040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193801"/>
            <a:ext cx="8229600" cy="685799"/>
          </a:xfrm>
        </p:spPr>
        <p:txBody>
          <a:bodyPr/>
          <a:lstStyle/>
          <a:p>
            <a:pPr marL="0" indent="0">
              <a:buNone/>
            </a:pPr>
            <a:r>
              <a:rPr lang="en-US" u="sng" dirty="0">
                <a:solidFill>
                  <a:srgbClr val="004065"/>
                </a:solidFill>
              </a:rPr>
              <a:t>Strategies</a:t>
            </a:r>
            <a:r>
              <a:rPr lang="en-US" dirty="0">
                <a:solidFill>
                  <a:srgbClr val="004065"/>
                </a:solidFill>
              </a:rPr>
              <a:t>:</a:t>
            </a:r>
          </a:p>
        </p:txBody>
      </p:sp>
      <p:sp>
        <p:nvSpPr>
          <p:cNvPr id="5" name="Rectangle 4"/>
          <p:cNvSpPr/>
          <p:nvPr/>
        </p:nvSpPr>
        <p:spPr>
          <a:xfrm>
            <a:off x="254000" y="6337300"/>
            <a:ext cx="2202847" cy="246221"/>
          </a:xfrm>
          <a:prstGeom prst="rect">
            <a:avLst/>
          </a:prstGeom>
        </p:spPr>
        <p:txBody>
          <a:bodyPr wrap="none">
            <a:spAutoFit/>
          </a:bodyPr>
          <a:lstStyle/>
          <a:p>
            <a:r>
              <a:rPr lang="en-US" sz="1000" dirty="0">
                <a:solidFill>
                  <a:schemeClr val="bg1">
                    <a:lumMod val="50000"/>
                  </a:schemeClr>
                </a:solidFill>
              </a:rPr>
              <a:t>McCabe, Wood, &amp; Goldberg, 2010. </a:t>
            </a:r>
          </a:p>
        </p:txBody>
      </p:sp>
      <p:sp>
        <p:nvSpPr>
          <p:cNvPr id="6" name="Rectangle 5"/>
          <p:cNvSpPr/>
          <p:nvPr/>
        </p:nvSpPr>
        <p:spPr>
          <a:xfrm>
            <a:off x="698500" y="1879600"/>
            <a:ext cx="2794000" cy="1092200"/>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Ask about the family’s point of view</a:t>
            </a:r>
          </a:p>
        </p:txBody>
      </p:sp>
      <p:sp>
        <p:nvSpPr>
          <p:cNvPr id="7" name="Rectangle 6"/>
          <p:cNvSpPr/>
          <p:nvPr/>
        </p:nvSpPr>
        <p:spPr>
          <a:xfrm>
            <a:off x="5334000" y="1879600"/>
            <a:ext cx="2794000" cy="1092200"/>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4065"/>
                </a:solidFill>
              </a:rPr>
              <a:t>Address anxiety</a:t>
            </a:r>
          </a:p>
          <a:p>
            <a:pPr marL="285750" indent="-285750">
              <a:buFont typeface="Arial" panose="020B0604020202020204" pitchFamily="34" charset="0"/>
              <a:buChar char="•"/>
            </a:pPr>
            <a:r>
              <a:rPr lang="en-US" dirty="0">
                <a:solidFill>
                  <a:srgbClr val="004065"/>
                </a:solidFill>
              </a:rPr>
              <a:t>Prevent adversarial relationship</a:t>
            </a:r>
          </a:p>
        </p:txBody>
      </p:sp>
      <p:sp>
        <p:nvSpPr>
          <p:cNvPr id="8" name="Rectangle 7"/>
          <p:cNvSpPr/>
          <p:nvPr/>
        </p:nvSpPr>
        <p:spPr>
          <a:xfrm>
            <a:off x="698500" y="3073400"/>
            <a:ext cx="2794000" cy="1193800"/>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Explain patients’ rights, policies and procedures</a:t>
            </a:r>
          </a:p>
        </p:txBody>
      </p:sp>
      <p:sp>
        <p:nvSpPr>
          <p:cNvPr id="9" name="Rectangle 8"/>
          <p:cNvSpPr/>
          <p:nvPr/>
        </p:nvSpPr>
        <p:spPr>
          <a:xfrm>
            <a:off x="698500" y="4368800"/>
            <a:ext cx="2794000" cy="1739900"/>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Ask patents how they want to receive information</a:t>
            </a:r>
          </a:p>
        </p:txBody>
      </p:sp>
      <p:sp>
        <p:nvSpPr>
          <p:cNvPr id="10" name="Rectangle 9"/>
          <p:cNvSpPr/>
          <p:nvPr/>
        </p:nvSpPr>
        <p:spPr>
          <a:xfrm>
            <a:off x="5334000" y="4368800"/>
            <a:ext cx="2794000" cy="1739900"/>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4065"/>
                </a:solidFill>
              </a:rPr>
              <a:t>From the provider?</a:t>
            </a:r>
          </a:p>
          <a:p>
            <a:pPr marL="285750" indent="-285750">
              <a:buFont typeface="Arial" panose="020B0604020202020204" pitchFamily="34" charset="0"/>
              <a:buChar char="•"/>
            </a:pPr>
            <a:r>
              <a:rPr lang="en-US" dirty="0">
                <a:solidFill>
                  <a:srgbClr val="004065"/>
                </a:solidFill>
              </a:rPr>
              <a:t>With family present?</a:t>
            </a:r>
          </a:p>
          <a:p>
            <a:pPr marL="285750" indent="-285750">
              <a:buFont typeface="Arial" panose="020B0604020202020204" pitchFamily="34" charset="0"/>
              <a:buChar char="•"/>
            </a:pPr>
            <a:r>
              <a:rPr lang="en-US" dirty="0">
                <a:solidFill>
                  <a:srgbClr val="004065"/>
                </a:solidFill>
              </a:rPr>
              <a:t>Family only?</a:t>
            </a:r>
          </a:p>
        </p:txBody>
      </p:sp>
      <p:sp>
        <p:nvSpPr>
          <p:cNvPr id="11" name="Rectangle 10"/>
          <p:cNvSpPr/>
          <p:nvPr/>
        </p:nvSpPr>
        <p:spPr>
          <a:xfrm>
            <a:off x="5334000" y="3073400"/>
            <a:ext cx="2794000" cy="1193800"/>
          </a:xfrm>
          <a:prstGeom prst="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Use organizational supports when necessary</a:t>
            </a:r>
          </a:p>
        </p:txBody>
      </p:sp>
      <p:sp>
        <p:nvSpPr>
          <p:cNvPr id="12" name="Left Arrow 11"/>
          <p:cNvSpPr/>
          <p:nvPr/>
        </p:nvSpPr>
        <p:spPr>
          <a:xfrm rot="10800000">
            <a:off x="4019550" y="2336800"/>
            <a:ext cx="787400" cy="177800"/>
          </a:xfrm>
          <a:prstGeom prst="leftArrow">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rot="10800000">
            <a:off x="4019550" y="3581400"/>
            <a:ext cx="787400" cy="177800"/>
          </a:xfrm>
          <a:prstGeom prst="leftArrow">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rot="10800000">
            <a:off x="4019550" y="5149850"/>
            <a:ext cx="787400" cy="177800"/>
          </a:xfrm>
          <a:prstGeom prst="leftArrow">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31910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Gender Roles</a:t>
            </a:r>
          </a:p>
        </p:txBody>
      </p:sp>
      <p:sp>
        <p:nvSpPr>
          <p:cNvPr id="3" name="Content Placeholder 2"/>
          <p:cNvSpPr>
            <a:spLocks noGrp="1"/>
          </p:cNvSpPr>
          <p:nvPr>
            <p:ph idx="1"/>
          </p:nvPr>
        </p:nvSpPr>
        <p:spPr>
          <a:xfrm>
            <a:off x="457200" y="1905002"/>
            <a:ext cx="8229600" cy="4038599"/>
          </a:xfrm>
        </p:spPr>
        <p:txBody>
          <a:bodyPr/>
          <a:lstStyle/>
          <a:p>
            <a:pPr marL="0" indent="0">
              <a:buNone/>
            </a:pPr>
            <a:r>
              <a:rPr lang="en-US" dirty="0">
                <a:solidFill>
                  <a:srgbClr val="004065"/>
                </a:solidFill>
              </a:rPr>
              <a:t>Cultural customs related to gender may impact:</a:t>
            </a:r>
          </a:p>
          <a:p>
            <a:endParaRPr lang="en-US" dirty="0"/>
          </a:p>
        </p:txBody>
      </p:sp>
      <p:sp>
        <p:nvSpPr>
          <p:cNvPr id="5" name="Rectangle 4"/>
          <p:cNvSpPr/>
          <p:nvPr/>
        </p:nvSpPr>
        <p:spPr>
          <a:xfrm>
            <a:off x="330227" y="6248400"/>
            <a:ext cx="2730473" cy="553998"/>
          </a:xfrm>
          <a:prstGeom prst="rect">
            <a:avLst/>
          </a:prstGeom>
        </p:spPr>
        <p:txBody>
          <a:bodyPr wrap="square">
            <a:spAutoFit/>
          </a:bodyPr>
          <a:lstStyle/>
          <a:p>
            <a:r>
              <a:rPr lang="en-US" sz="1000" dirty="0">
                <a:solidFill>
                  <a:schemeClr val="bg1">
                    <a:lumMod val="50000"/>
                  </a:schemeClr>
                </a:solidFill>
              </a:rPr>
              <a:t>GW Cancer Center, 2017; Yosef, 2008; Garrett, Dickson, Whelan, &amp; Roberto-</a:t>
            </a:r>
            <a:r>
              <a:rPr lang="en-US" sz="1000" dirty="0" err="1">
                <a:solidFill>
                  <a:schemeClr val="bg1">
                    <a:lumMod val="50000"/>
                  </a:schemeClr>
                </a:solidFill>
              </a:rPr>
              <a:t>Forero</a:t>
            </a:r>
            <a:r>
              <a:rPr lang="en-US" sz="1000" dirty="0">
                <a:solidFill>
                  <a:schemeClr val="bg1">
                    <a:lumMod val="50000"/>
                  </a:schemeClr>
                </a:solidFill>
              </a:rPr>
              <a:t>, 2008. </a:t>
            </a:r>
          </a:p>
        </p:txBody>
      </p:sp>
      <p:sp>
        <p:nvSpPr>
          <p:cNvPr id="6" name="Rectangle 5"/>
          <p:cNvSpPr/>
          <p:nvPr/>
        </p:nvSpPr>
        <p:spPr>
          <a:xfrm>
            <a:off x="1625600" y="3302000"/>
            <a:ext cx="6489700" cy="7747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How providers engage with patients and families</a:t>
            </a:r>
          </a:p>
        </p:txBody>
      </p:sp>
      <p:sp>
        <p:nvSpPr>
          <p:cNvPr id="7" name="Oval 6"/>
          <p:cNvSpPr/>
          <p:nvPr/>
        </p:nvSpPr>
        <p:spPr>
          <a:xfrm>
            <a:off x="457200" y="3028950"/>
            <a:ext cx="1384300" cy="1320800"/>
          </a:xfrm>
          <a:prstGeom prst="ellipse">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25600" y="5086348"/>
            <a:ext cx="6489700" cy="7747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How they perform physical exams</a:t>
            </a:r>
          </a:p>
        </p:txBody>
      </p:sp>
      <p:sp>
        <p:nvSpPr>
          <p:cNvPr id="9" name="Oval 8"/>
          <p:cNvSpPr/>
          <p:nvPr/>
        </p:nvSpPr>
        <p:spPr>
          <a:xfrm>
            <a:off x="457200" y="4813298"/>
            <a:ext cx="1384300" cy="1320800"/>
          </a:xfrm>
          <a:prstGeom prst="ellipse">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Up Arrow 9"/>
          <p:cNvSpPr/>
          <p:nvPr/>
        </p:nvSpPr>
        <p:spPr>
          <a:xfrm rot="5400000">
            <a:off x="1843087" y="4075113"/>
            <a:ext cx="625475" cy="628650"/>
          </a:xfrm>
          <a:prstGeom prst="bentUpArrow">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537428" y="4342268"/>
            <a:ext cx="5577872" cy="469901"/>
          </a:xfrm>
          <a:prstGeom prst="rect">
            <a:avLst/>
          </a:prstGeom>
          <a:solidFill>
            <a:srgbClr val="0096D6"/>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Who they address as the primary decision-maker</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75" t="-5619" r="11682"/>
          <a:stretch/>
        </p:blipFill>
        <p:spPr>
          <a:xfrm>
            <a:off x="560175" y="3151924"/>
            <a:ext cx="1178349" cy="1074851"/>
          </a:xfrm>
          <a:prstGeom prst="flowChartConnector">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40" y="5052954"/>
            <a:ext cx="942618" cy="841487"/>
          </a:xfrm>
          <a:prstGeom prst="rect">
            <a:avLst/>
          </a:prstGeom>
        </p:spPr>
      </p:pic>
    </p:spTree>
    <p:extLst>
      <p:ext uri="{BB962C8B-B14F-4D97-AF65-F5344CB8AC3E}">
        <p14:creationId xmlns:p14="http://schemas.microsoft.com/office/powerpoint/2010/main" val="67394929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775" y="1038830"/>
            <a:ext cx="8229600" cy="4038599"/>
          </a:xfrm>
        </p:spPr>
        <p:txBody>
          <a:bodyPr>
            <a:noAutofit/>
          </a:bodyPr>
          <a:lstStyle/>
          <a:p>
            <a:pPr marL="0" indent="0">
              <a:buNone/>
            </a:pPr>
            <a:endParaRPr lang="en-US" sz="2800" u="sng" dirty="0">
              <a:solidFill>
                <a:srgbClr val="004065"/>
              </a:solidFill>
            </a:endParaRPr>
          </a:p>
          <a:p>
            <a:pPr marL="0" indent="0">
              <a:buNone/>
            </a:pPr>
            <a:r>
              <a:rPr lang="en-US" sz="2800" u="sng" dirty="0">
                <a:solidFill>
                  <a:srgbClr val="004065"/>
                </a:solidFill>
              </a:rPr>
              <a:t>Strategies</a:t>
            </a:r>
            <a:r>
              <a:rPr lang="en-US" sz="2800" dirty="0">
                <a:solidFill>
                  <a:srgbClr val="004065"/>
                </a:solidFill>
              </a:rPr>
              <a:t>:</a:t>
            </a:r>
          </a:p>
          <a:p>
            <a:r>
              <a:rPr lang="en-US" sz="2800" dirty="0">
                <a:solidFill>
                  <a:srgbClr val="004065"/>
                </a:solidFill>
              </a:rPr>
              <a:t>Consult patients about eye contact and touch</a:t>
            </a:r>
          </a:p>
          <a:p>
            <a:pPr lvl="1"/>
            <a:r>
              <a:rPr lang="en-US" dirty="0">
                <a:solidFill>
                  <a:srgbClr val="004065"/>
                </a:solidFill>
              </a:rPr>
              <a:t>Take cues from patients </a:t>
            </a:r>
          </a:p>
          <a:p>
            <a:r>
              <a:rPr lang="en-US" sz="2800" dirty="0">
                <a:solidFill>
                  <a:srgbClr val="004065"/>
                </a:solidFill>
              </a:rPr>
              <a:t>Verbally acknowledge the steps of a physical exam</a:t>
            </a:r>
          </a:p>
          <a:p>
            <a:pPr lvl="1"/>
            <a:r>
              <a:rPr lang="en-US" dirty="0">
                <a:solidFill>
                  <a:srgbClr val="004065"/>
                </a:solidFill>
              </a:rPr>
              <a:t>Seek patients’ agreement first</a:t>
            </a:r>
          </a:p>
          <a:p>
            <a:r>
              <a:rPr lang="en-US" sz="2800" dirty="0">
                <a:solidFill>
                  <a:srgbClr val="004065"/>
                </a:solidFill>
              </a:rPr>
              <a:t>Respect modesty in times like undressing</a:t>
            </a:r>
          </a:p>
          <a:p>
            <a:r>
              <a:rPr lang="en-US" sz="2800" dirty="0">
                <a:solidFill>
                  <a:srgbClr val="004065"/>
                </a:solidFill>
              </a:rPr>
              <a:t>Provide options for same-gender providers, when possible</a:t>
            </a:r>
          </a:p>
        </p:txBody>
      </p:sp>
      <p:sp>
        <p:nvSpPr>
          <p:cNvPr id="5" name="Rectangle 4"/>
          <p:cNvSpPr/>
          <p:nvPr/>
        </p:nvSpPr>
        <p:spPr>
          <a:xfrm>
            <a:off x="330227" y="6248400"/>
            <a:ext cx="2730473" cy="400110"/>
          </a:xfrm>
          <a:prstGeom prst="rect">
            <a:avLst/>
          </a:prstGeom>
        </p:spPr>
        <p:txBody>
          <a:bodyPr wrap="square">
            <a:spAutoFit/>
          </a:bodyPr>
          <a:lstStyle/>
          <a:p>
            <a:r>
              <a:rPr lang="en-US" sz="1000" dirty="0">
                <a:solidFill>
                  <a:schemeClr val="bg1">
                    <a:lumMod val="50000"/>
                  </a:schemeClr>
                </a:solidFill>
              </a:rPr>
              <a:t>Garrett, Dickson, Whelan, &amp; Roberto-</a:t>
            </a:r>
            <a:r>
              <a:rPr lang="en-US" sz="1000" dirty="0" err="1">
                <a:solidFill>
                  <a:schemeClr val="bg1">
                    <a:lumMod val="50000"/>
                  </a:schemeClr>
                </a:solidFill>
              </a:rPr>
              <a:t>Forero</a:t>
            </a:r>
            <a:r>
              <a:rPr lang="en-US" sz="1000" dirty="0">
                <a:solidFill>
                  <a:schemeClr val="bg1">
                    <a:lumMod val="50000"/>
                  </a:schemeClr>
                </a:solidFill>
              </a:rPr>
              <a:t>, 2008. </a:t>
            </a:r>
          </a:p>
        </p:txBody>
      </p:sp>
      <p:sp>
        <p:nvSpPr>
          <p:cNvPr id="7" name="Rounded Rectangle 6"/>
          <p:cNvSpPr/>
          <p:nvPr/>
        </p:nvSpPr>
        <p:spPr>
          <a:xfrm>
            <a:off x="3622877" y="1038830"/>
            <a:ext cx="4861367" cy="1009889"/>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all types of health care professionals (clinicians, administrators, support staff)!</a:t>
            </a:r>
          </a:p>
        </p:txBody>
      </p:sp>
      <p:sp>
        <p:nvSpPr>
          <p:cNvPr id="9" name="Left Arrow 8"/>
          <p:cNvSpPr/>
          <p:nvPr/>
        </p:nvSpPr>
        <p:spPr>
          <a:xfrm rot="20424571" flipV="1">
            <a:off x="2504650" y="1554468"/>
            <a:ext cx="814518" cy="177646"/>
          </a:xfrm>
          <a:prstGeom prst="leftArrow">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57263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Gender Roles </a:t>
            </a:r>
          </a:p>
        </p:txBody>
      </p:sp>
      <p:sp>
        <p:nvSpPr>
          <p:cNvPr id="3" name="Content Placeholder 2"/>
          <p:cNvSpPr>
            <a:spLocks noGrp="1"/>
          </p:cNvSpPr>
          <p:nvPr>
            <p:ph idx="1"/>
          </p:nvPr>
        </p:nvSpPr>
        <p:spPr/>
        <p:txBody>
          <a:bodyPr/>
          <a:lstStyle/>
          <a:p>
            <a:pPr marL="0" indent="0">
              <a:buNone/>
            </a:pPr>
            <a:r>
              <a:rPr lang="en-US" dirty="0">
                <a:solidFill>
                  <a:srgbClr val="004065"/>
                </a:solidFill>
              </a:rPr>
              <a:t>View of gender also impacts care decisions</a:t>
            </a:r>
          </a:p>
        </p:txBody>
      </p:sp>
      <p:sp>
        <p:nvSpPr>
          <p:cNvPr id="5" name="Rectangle 4"/>
          <p:cNvSpPr/>
          <p:nvPr/>
        </p:nvSpPr>
        <p:spPr>
          <a:xfrm>
            <a:off x="330227" y="6248400"/>
            <a:ext cx="2730473" cy="400110"/>
          </a:xfrm>
          <a:prstGeom prst="rect">
            <a:avLst/>
          </a:prstGeom>
        </p:spPr>
        <p:txBody>
          <a:bodyPr wrap="square">
            <a:spAutoFit/>
          </a:bodyPr>
          <a:lstStyle/>
          <a:p>
            <a:r>
              <a:rPr lang="en-US" sz="1000" dirty="0">
                <a:solidFill>
                  <a:schemeClr val="bg1">
                    <a:lumMod val="50000"/>
                  </a:schemeClr>
                </a:solidFill>
              </a:rPr>
              <a:t>Rubin &amp; </a:t>
            </a:r>
            <a:r>
              <a:rPr lang="en-US" sz="1000" dirty="0" err="1">
                <a:solidFill>
                  <a:schemeClr val="bg1">
                    <a:lumMod val="50000"/>
                  </a:schemeClr>
                </a:solidFill>
              </a:rPr>
              <a:t>Tanenbaum</a:t>
            </a:r>
            <a:r>
              <a:rPr lang="en-US" sz="1000" dirty="0">
                <a:solidFill>
                  <a:schemeClr val="bg1">
                    <a:lumMod val="50000"/>
                  </a:schemeClr>
                </a:solidFill>
              </a:rPr>
              <a:t>, 2011; </a:t>
            </a:r>
            <a:r>
              <a:rPr lang="en-US" sz="1000" dirty="0" err="1">
                <a:solidFill>
                  <a:schemeClr val="bg1">
                    <a:lumMod val="50000"/>
                  </a:schemeClr>
                </a:solidFill>
              </a:rPr>
              <a:t>Boehmer</a:t>
            </a:r>
            <a:r>
              <a:rPr lang="en-US" sz="1000" dirty="0">
                <a:solidFill>
                  <a:schemeClr val="bg1">
                    <a:lumMod val="50000"/>
                  </a:schemeClr>
                </a:solidFill>
              </a:rPr>
              <a:t>, Linde, &amp; Freund, 2007; Taylor &amp; Bryson, 2016.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417" y="2612029"/>
            <a:ext cx="7268049" cy="3279485"/>
          </a:xfrm>
          <a:prstGeom prst="rect">
            <a:avLst/>
          </a:prstGeom>
        </p:spPr>
      </p:pic>
    </p:spTree>
    <p:extLst>
      <p:ext uri="{BB962C8B-B14F-4D97-AF65-F5344CB8AC3E}">
        <p14:creationId xmlns:p14="http://schemas.microsoft.com/office/powerpoint/2010/main" val="3233897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761999"/>
          </a:xfrm>
        </p:spPr>
        <p:txBody>
          <a:bodyPr/>
          <a:lstStyle/>
          <a:p>
            <a:r>
              <a:rPr lang="en-US" dirty="0">
                <a:solidFill>
                  <a:srgbClr val="004065"/>
                </a:solidFill>
              </a:rPr>
              <a:t>National Level Efforts</a:t>
            </a:r>
          </a:p>
        </p:txBody>
      </p:sp>
      <p:graphicFrame>
        <p:nvGraphicFramePr>
          <p:cNvPr id="10" name="Diagram 9"/>
          <p:cNvGraphicFramePr/>
          <p:nvPr/>
        </p:nvGraphicFramePr>
        <p:xfrm>
          <a:off x="533400" y="685800"/>
          <a:ext cx="8049126" cy="550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s://www.redesenaccion.org/sites/redesenaccion/themes/bootstrap/bootstrap/img/Redes-web-2011header.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768716"/>
            <a:ext cx="4828674" cy="965735"/>
          </a:xfrm>
          <a:prstGeom prst="rect">
            <a:avLst/>
          </a:prstGeom>
          <a:noFill/>
          <a:extLst>
            <a:ext uri="{909E8E84-426E-40DD-AFC4-6F175D3DCCD1}">
              <a14:hiddenFill xmlns:a14="http://schemas.microsoft.com/office/drawing/2010/main">
                <a:solidFill>
                  <a:srgbClr val="FFFFFF"/>
                </a:solidFill>
              </a14:hiddenFill>
            </a:ext>
          </a:extLst>
        </p:spPr>
      </p:pic>
      <p:sp>
        <p:nvSpPr>
          <p:cNvPr id="3" name="Bent Arrow 2"/>
          <p:cNvSpPr/>
          <p:nvPr/>
        </p:nvSpPr>
        <p:spPr>
          <a:xfrm rot="651553" flipH="1" flipV="1">
            <a:off x="5828044" y="5243811"/>
            <a:ext cx="777113" cy="541261"/>
          </a:xfrm>
          <a:prstGeom prst="bentArrow">
            <a:avLst>
              <a:gd name="adj1" fmla="val 17324"/>
              <a:gd name="adj2" fmla="val 26279"/>
              <a:gd name="adj3" fmla="val 30117"/>
              <a:gd name="adj4" fmla="val 82383"/>
            </a:avLst>
          </a:prstGeom>
          <a:noFill/>
          <a:ln>
            <a:solidFill>
              <a:srgbClr val="FFC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381000" y="6152894"/>
            <a:ext cx="3276600" cy="400110"/>
          </a:xfrm>
          <a:prstGeom prst="rect">
            <a:avLst/>
          </a:prstGeom>
        </p:spPr>
        <p:txBody>
          <a:bodyPr wrap="square">
            <a:spAutoFit/>
          </a:bodyPr>
          <a:lstStyle/>
          <a:p>
            <a:r>
              <a:rPr lang="en-US" sz="1000" dirty="0">
                <a:solidFill>
                  <a:schemeClr val="bg1">
                    <a:lumMod val="50000"/>
                  </a:schemeClr>
                </a:solidFill>
              </a:rPr>
              <a:t>Jackson, Chu, &amp; Garcia, 2006; Ramirez et al., 2005; Redes </a:t>
            </a:r>
            <a:r>
              <a:rPr lang="en-US" sz="1000" dirty="0" err="1">
                <a:solidFill>
                  <a:schemeClr val="bg1">
                    <a:lumMod val="50000"/>
                  </a:schemeClr>
                </a:solidFill>
              </a:rPr>
              <a:t>en</a:t>
            </a:r>
            <a:r>
              <a:rPr lang="en-US" sz="1000" dirty="0">
                <a:solidFill>
                  <a:schemeClr val="bg1">
                    <a:lumMod val="50000"/>
                  </a:schemeClr>
                </a:solidFill>
              </a:rPr>
              <a:t> </a:t>
            </a:r>
            <a:r>
              <a:rPr lang="en-US" sz="1000" dirty="0" err="1">
                <a:solidFill>
                  <a:schemeClr val="bg1">
                    <a:lumMod val="50000"/>
                  </a:schemeClr>
                </a:solidFill>
              </a:rPr>
              <a:t>Acción</a:t>
            </a:r>
            <a:r>
              <a:rPr lang="en-US" sz="1000" dirty="0">
                <a:solidFill>
                  <a:schemeClr val="bg1">
                    <a:lumMod val="50000"/>
                  </a:schemeClr>
                </a:solidFill>
              </a:rPr>
              <a:t>, 2013. </a:t>
            </a:r>
          </a:p>
        </p:txBody>
      </p:sp>
    </p:spTree>
    <p:extLst>
      <p:ext uri="{BB962C8B-B14F-4D97-AF65-F5344CB8AC3E}">
        <p14:creationId xmlns:p14="http://schemas.microsoft.com/office/powerpoint/2010/main" val="167128007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villalobos\Desktop\Flattopper Prid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38309" y="1559689"/>
            <a:ext cx="606738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3073" y="6283124"/>
            <a:ext cx="2730473" cy="246221"/>
          </a:xfrm>
          <a:prstGeom prst="rect">
            <a:avLst/>
          </a:prstGeom>
        </p:spPr>
        <p:txBody>
          <a:bodyPr wrap="square">
            <a:spAutoFit/>
          </a:bodyPr>
          <a:lstStyle/>
          <a:p>
            <a:r>
              <a:rPr lang="en-US" sz="1000" dirty="0" err="1">
                <a:solidFill>
                  <a:schemeClr val="bg1">
                    <a:lumMod val="50000"/>
                  </a:schemeClr>
                </a:solidFill>
              </a:rPr>
              <a:t>Flattopper</a:t>
            </a:r>
            <a:r>
              <a:rPr lang="en-US" sz="1000" dirty="0">
                <a:solidFill>
                  <a:schemeClr val="bg1">
                    <a:lumMod val="50000"/>
                  </a:schemeClr>
                </a:solidFill>
              </a:rPr>
              <a:t>® Pride, </a:t>
            </a:r>
            <a:r>
              <a:rPr lang="en-US" sz="1000" dirty="0" err="1">
                <a:solidFill>
                  <a:schemeClr val="bg1">
                    <a:lumMod val="50000"/>
                  </a:schemeClr>
                </a:solidFill>
              </a:rPr>
              <a:t>n.d.</a:t>
            </a:r>
            <a:endParaRPr lang="en-US" sz="1000" dirty="0">
              <a:solidFill>
                <a:schemeClr val="bg1">
                  <a:lumMod val="50000"/>
                </a:schemeClr>
              </a:solidFill>
            </a:endParaRPr>
          </a:p>
        </p:txBody>
      </p:sp>
    </p:spTree>
    <p:extLst>
      <p:ext uri="{BB962C8B-B14F-4D97-AF65-F5344CB8AC3E}">
        <p14:creationId xmlns:p14="http://schemas.microsoft.com/office/powerpoint/2010/main" val="62458584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030" y="1823013"/>
            <a:ext cx="5879939" cy="4409954"/>
          </a:xfrm>
          <a:prstGeom prst="rect">
            <a:avLst/>
          </a:prstGeom>
        </p:spPr>
      </p:pic>
      <p:sp>
        <p:nvSpPr>
          <p:cNvPr id="3" name="Content Placeholder 2"/>
          <p:cNvSpPr>
            <a:spLocks noGrp="1"/>
          </p:cNvSpPr>
          <p:nvPr>
            <p:ph idx="1"/>
          </p:nvPr>
        </p:nvSpPr>
        <p:spPr>
          <a:xfrm>
            <a:off x="457200" y="1328197"/>
            <a:ext cx="8229600" cy="743672"/>
          </a:xfrm>
        </p:spPr>
        <p:txBody>
          <a:bodyPr/>
          <a:lstStyle/>
          <a:p>
            <a:pPr marL="0" indent="0">
              <a:buNone/>
            </a:pPr>
            <a:r>
              <a:rPr lang="en-US" u="sng" dirty="0">
                <a:solidFill>
                  <a:srgbClr val="004065"/>
                </a:solidFill>
              </a:rPr>
              <a:t>Strategy</a:t>
            </a:r>
            <a:r>
              <a:rPr lang="en-US" dirty="0">
                <a:solidFill>
                  <a:srgbClr val="004065"/>
                </a:solidFill>
              </a:rPr>
              <a:t>: Check your assumptions!</a:t>
            </a:r>
          </a:p>
          <a:p>
            <a:pPr marL="0" indent="0">
              <a:buNone/>
            </a:pPr>
            <a:endParaRPr lang="en-US" dirty="0"/>
          </a:p>
          <a:p>
            <a:pPr marL="0" indent="0">
              <a:buNone/>
            </a:pPr>
            <a:endParaRPr lang="en-US" dirty="0"/>
          </a:p>
        </p:txBody>
      </p:sp>
      <p:sp>
        <p:nvSpPr>
          <p:cNvPr id="6" name="Rectangle 5"/>
          <p:cNvSpPr/>
          <p:nvPr/>
        </p:nvSpPr>
        <p:spPr>
          <a:xfrm>
            <a:off x="630820" y="5422739"/>
            <a:ext cx="7419372" cy="810228"/>
          </a:xfrm>
          <a:prstGeom prst="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dirty="0">
                <a:solidFill>
                  <a:schemeClr val="bg1"/>
                </a:solidFill>
              </a:rPr>
              <a:t>Present options in a clear, balanced manner without pressure or judgment</a:t>
            </a:r>
          </a:p>
        </p:txBody>
      </p:sp>
    </p:spTree>
    <p:extLst>
      <p:ext uri="{BB962C8B-B14F-4D97-AF65-F5344CB8AC3E}">
        <p14:creationId xmlns:p14="http://schemas.microsoft.com/office/powerpoint/2010/main" val="322454855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193" y="1621674"/>
            <a:ext cx="3897470" cy="4626726"/>
          </a:xfrm>
          <a:prstGeom prst="rect">
            <a:avLst/>
          </a:prstGeom>
        </p:spPr>
      </p:pic>
      <p:sp>
        <p:nvSpPr>
          <p:cNvPr id="2" name="Title 1"/>
          <p:cNvSpPr>
            <a:spLocks noGrp="1"/>
          </p:cNvSpPr>
          <p:nvPr>
            <p:ph type="title"/>
          </p:nvPr>
        </p:nvSpPr>
        <p:spPr/>
        <p:txBody>
          <a:bodyPr/>
          <a:lstStyle/>
          <a:p>
            <a:r>
              <a:rPr lang="en-US" dirty="0">
                <a:solidFill>
                  <a:srgbClr val="004065"/>
                </a:solidFill>
              </a:rPr>
              <a:t>Religious or Spiritual Beliefs</a:t>
            </a:r>
          </a:p>
        </p:txBody>
      </p:sp>
      <p:sp>
        <p:nvSpPr>
          <p:cNvPr id="5" name="Rectangle 4"/>
          <p:cNvSpPr/>
          <p:nvPr/>
        </p:nvSpPr>
        <p:spPr>
          <a:xfrm>
            <a:off x="330227" y="6248400"/>
            <a:ext cx="2730473" cy="246221"/>
          </a:xfrm>
          <a:prstGeom prst="rect">
            <a:avLst/>
          </a:prstGeom>
        </p:spPr>
        <p:txBody>
          <a:bodyPr wrap="square">
            <a:spAutoFit/>
          </a:bodyPr>
          <a:lstStyle/>
          <a:p>
            <a:r>
              <a:rPr lang="en-US" sz="1000" dirty="0">
                <a:solidFill>
                  <a:schemeClr val="bg1">
                    <a:lumMod val="50000"/>
                  </a:schemeClr>
                </a:solidFill>
              </a:rPr>
              <a:t>GW Cancer Center, 2017.</a:t>
            </a:r>
          </a:p>
        </p:txBody>
      </p:sp>
    </p:spTree>
    <p:extLst>
      <p:ext uri="{BB962C8B-B14F-4D97-AF65-F5344CB8AC3E}">
        <p14:creationId xmlns:p14="http://schemas.microsoft.com/office/powerpoint/2010/main" val="103775483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27" y="6248400"/>
            <a:ext cx="2730473" cy="400110"/>
          </a:xfrm>
          <a:prstGeom prst="rect">
            <a:avLst/>
          </a:prstGeom>
        </p:spPr>
        <p:txBody>
          <a:bodyPr wrap="square">
            <a:spAutoFit/>
          </a:bodyPr>
          <a:lstStyle/>
          <a:p>
            <a:r>
              <a:rPr lang="en-US" sz="1000" dirty="0">
                <a:solidFill>
                  <a:schemeClr val="bg1">
                    <a:lumMod val="50000"/>
                  </a:schemeClr>
                </a:solidFill>
              </a:rPr>
              <a:t>GW Cancer Center, 2017; Amgen, Inc., 2012.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8889" b="13333"/>
          <a:stretch/>
        </p:blipFill>
        <p:spPr>
          <a:xfrm>
            <a:off x="4906461" y="3867150"/>
            <a:ext cx="4162652" cy="1905000"/>
          </a:xfrm>
          <a:prstGeom prst="rect">
            <a:avLst/>
          </a:prstGeom>
        </p:spPr>
      </p:pic>
      <p:sp>
        <p:nvSpPr>
          <p:cNvPr id="7" name="Content Placeholder 6"/>
          <p:cNvSpPr>
            <a:spLocks noGrp="1"/>
          </p:cNvSpPr>
          <p:nvPr>
            <p:ph idx="1"/>
          </p:nvPr>
        </p:nvSpPr>
        <p:spPr>
          <a:xfrm>
            <a:off x="330227" y="1257300"/>
            <a:ext cx="8229600" cy="4038599"/>
          </a:xfrm>
        </p:spPr>
        <p:txBody>
          <a:bodyPr/>
          <a:lstStyle/>
          <a:p>
            <a:pPr marL="0" indent="0">
              <a:buNone/>
            </a:pPr>
            <a:r>
              <a:rPr lang="en-US" u="sng" dirty="0">
                <a:solidFill>
                  <a:srgbClr val="004065"/>
                </a:solidFill>
              </a:rPr>
              <a:t>Strategy:</a:t>
            </a:r>
          </a:p>
          <a:p>
            <a:pPr marL="0" indent="0">
              <a:buNone/>
            </a:pPr>
            <a:r>
              <a:rPr lang="en-US" dirty="0">
                <a:solidFill>
                  <a:srgbClr val="004065"/>
                </a:solidFill>
              </a:rPr>
              <a:t>Provide options for treatment to patients so they can make decisions of what best meets their needs</a:t>
            </a:r>
          </a:p>
        </p:txBody>
      </p:sp>
      <p:sp>
        <p:nvSpPr>
          <p:cNvPr id="10" name="Rounded Rectangle 9"/>
          <p:cNvSpPr/>
          <p:nvPr/>
        </p:nvSpPr>
        <p:spPr>
          <a:xfrm>
            <a:off x="509286" y="4375230"/>
            <a:ext cx="2777924" cy="1273216"/>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Consult the patient, loved ones, care team, &amp; community members</a:t>
            </a:r>
          </a:p>
        </p:txBody>
      </p:sp>
      <p:cxnSp>
        <p:nvCxnSpPr>
          <p:cNvPr id="12" name="Straight Arrow Connector 11"/>
          <p:cNvCxnSpPr/>
          <p:nvPr/>
        </p:nvCxnSpPr>
        <p:spPr>
          <a:xfrm>
            <a:off x="3518704" y="5011838"/>
            <a:ext cx="926323"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78420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Cultural Healing Traditions</a:t>
            </a:r>
          </a:p>
        </p:txBody>
      </p:sp>
      <p:pic>
        <p:nvPicPr>
          <p:cNvPr id="9" name="Picture 2" descr="essential oils and natural cosmetics with herbs royalty-free stock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494" y="1954573"/>
            <a:ext cx="4978385" cy="33156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998128" y="5380277"/>
            <a:ext cx="4572000" cy="646331"/>
          </a:xfrm>
          <a:prstGeom prst="rect">
            <a:avLst/>
          </a:prstGeom>
        </p:spPr>
        <p:txBody>
          <a:bodyPr>
            <a:spAutoFit/>
          </a:bodyPr>
          <a:lstStyle/>
          <a:p>
            <a:r>
              <a:rPr lang="en-US" dirty="0">
                <a:solidFill>
                  <a:srgbClr val="FF0000"/>
                </a:solidFill>
              </a:rPr>
              <a:t>Note: Placeholder image – Kelli to download similar one</a:t>
            </a:r>
          </a:p>
        </p:txBody>
      </p:sp>
    </p:spTree>
    <p:extLst>
      <p:ext uri="{BB962C8B-B14F-4D97-AF65-F5344CB8AC3E}">
        <p14:creationId xmlns:p14="http://schemas.microsoft.com/office/powerpoint/2010/main" val="34545573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27" y="6248400"/>
            <a:ext cx="2730473" cy="246221"/>
          </a:xfrm>
          <a:prstGeom prst="rect">
            <a:avLst/>
          </a:prstGeom>
        </p:spPr>
        <p:txBody>
          <a:bodyPr wrap="square">
            <a:spAutoFit/>
          </a:bodyPr>
          <a:lstStyle/>
          <a:p>
            <a:r>
              <a:rPr lang="en-US" sz="1000" dirty="0">
                <a:solidFill>
                  <a:schemeClr val="bg1">
                    <a:lumMod val="50000"/>
                  </a:schemeClr>
                </a:solidFill>
              </a:rPr>
              <a:t>GW Cancer Center, 2017.</a:t>
            </a:r>
          </a:p>
        </p:txBody>
      </p:sp>
      <p:sp>
        <p:nvSpPr>
          <p:cNvPr id="7" name="Content Placeholder 2"/>
          <p:cNvSpPr txBox="1">
            <a:spLocks/>
          </p:cNvSpPr>
          <p:nvPr/>
        </p:nvSpPr>
        <p:spPr bwMode="auto">
          <a:xfrm>
            <a:off x="457200" y="1330127"/>
            <a:ext cx="8229600" cy="343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pPr>
            <a:r>
              <a:rPr lang="en-US" sz="2600" u="sng" kern="1200" dirty="0">
                <a:solidFill>
                  <a:srgbClr val="004065"/>
                </a:solidFill>
              </a:rPr>
              <a:t>Strategy:</a:t>
            </a:r>
            <a:br>
              <a:rPr lang="en-US" sz="2600" u="sng" kern="1200" dirty="0">
                <a:solidFill>
                  <a:srgbClr val="004065"/>
                </a:solidFill>
              </a:rPr>
            </a:br>
            <a:endParaRPr lang="en-US" sz="2600" u="sng" kern="1200" dirty="0">
              <a:solidFill>
                <a:srgbClr val="004065"/>
              </a:solidFill>
            </a:endParaRPr>
          </a:p>
          <a:p>
            <a:pPr marL="457200" lvl="1" indent="0" defTabSz="914400">
              <a:buNone/>
            </a:pPr>
            <a:r>
              <a:rPr lang="en-US" sz="2200" kern="0" dirty="0">
                <a:solidFill>
                  <a:srgbClr val="004065"/>
                </a:solidFill>
              </a:rPr>
              <a:t>	Ask open-ended questions about patients’ preferences 	regarding healing traditions</a:t>
            </a:r>
          </a:p>
          <a:p>
            <a:pPr marL="457200" lvl="1" indent="0" defTabSz="914400">
              <a:buNone/>
            </a:pPr>
            <a:endParaRPr lang="en-US" sz="2200" kern="0" dirty="0">
              <a:solidFill>
                <a:srgbClr val="004065"/>
              </a:solidFill>
            </a:endParaRPr>
          </a:p>
          <a:p>
            <a:pPr marL="457200" lvl="1" indent="0" defTabSz="914400">
              <a:buNone/>
            </a:pPr>
            <a:endParaRPr lang="en-US" sz="2200" kern="0" dirty="0">
              <a:solidFill>
                <a:srgbClr val="004065"/>
              </a:solidFill>
            </a:endParaRPr>
          </a:p>
          <a:p>
            <a:pPr marL="457200" lvl="1" indent="0" defTabSz="914400">
              <a:buNone/>
            </a:pPr>
            <a:r>
              <a:rPr lang="en-US" sz="2200" kern="0" dirty="0">
                <a:solidFill>
                  <a:srgbClr val="004065"/>
                </a:solidFill>
              </a:rPr>
              <a:t>	Work closely with care team members like nurses, 	navigators and social workers</a:t>
            </a:r>
          </a:p>
          <a:p>
            <a:pPr defTabSz="914400"/>
            <a:endParaRPr lang="en-US" sz="2200" i="1" kern="0" dirty="0"/>
          </a:p>
        </p:txBody>
      </p:sp>
      <p:sp>
        <p:nvSpPr>
          <p:cNvPr id="8" name="Oval 7"/>
          <p:cNvSpPr/>
          <p:nvPr/>
        </p:nvSpPr>
        <p:spPr>
          <a:xfrm>
            <a:off x="422032" y="2163826"/>
            <a:ext cx="747196" cy="648183"/>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2961" y="3826860"/>
            <a:ext cx="694481" cy="648183"/>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35833"/>
          <a:stretch/>
        </p:blipFill>
        <p:spPr>
          <a:xfrm>
            <a:off x="617236" y="2279405"/>
            <a:ext cx="356787" cy="41702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4444" b="5555"/>
          <a:stretch/>
        </p:blipFill>
        <p:spPr>
          <a:xfrm>
            <a:off x="476590" y="3992763"/>
            <a:ext cx="602618" cy="316375"/>
          </a:xfrm>
          <a:prstGeom prst="rect">
            <a:avLst/>
          </a:prstGeom>
        </p:spPr>
      </p:pic>
    </p:spTree>
    <p:extLst>
      <p:ext uri="{BB962C8B-B14F-4D97-AF65-F5344CB8AC3E}">
        <p14:creationId xmlns:p14="http://schemas.microsoft.com/office/powerpoint/2010/main" val="43867265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Soliciting Sensitive Information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2094" y="2229965"/>
            <a:ext cx="5296034" cy="3529389"/>
          </a:xfrm>
          <a:prstGeom prst="rect">
            <a:avLst/>
          </a:prstGeom>
        </p:spPr>
      </p:pic>
      <p:sp>
        <p:nvSpPr>
          <p:cNvPr id="4" name="Rectangle 3"/>
          <p:cNvSpPr/>
          <p:nvPr/>
        </p:nvSpPr>
        <p:spPr>
          <a:xfrm>
            <a:off x="110308" y="6375722"/>
            <a:ext cx="1860759" cy="246221"/>
          </a:xfrm>
          <a:prstGeom prst="rect">
            <a:avLst/>
          </a:prstGeom>
        </p:spPr>
        <p:txBody>
          <a:bodyPr wrap="square">
            <a:spAutoFit/>
          </a:bodyPr>
          <a:lstStyle/>
          <a:p>
            <a:r>
              <a:rPr lang="en-US" sz="1000" dirty="0">
                <a:solidFill>
                  <a:schemeClr val="bg1">
                    <a:lumMod val="50000"/>
                  </a:schemeClr>
                </a:solidFill>
              </a:rPr>
              <a:t>Holland &amp; </a:t>
            </a:r>
            <a:r>
              <a:rPr lang="en-US" sz="1000" dirty="0" err="1">
                <a:solidFill>
                  <a:schemeClr val="bg1">
                    <a:lumMod val="50000"/>
                  </a:schemeClr>
                </a:solidFill>
              </a:rPr>
              <a:t>Bultz</a:t>
            </a:r>
            <a:r>
              <a:rPr lang="en-US" sz="1000" dirty="0">
                <a:solidFill>
                  <a:schemeClr val="bg1">
                    <a:lumMod val="50000"/>
                  </a:schemeClr>
                </a:solidFill>
              </a:rPr>
              <a:t>, 2007. </a:t>
            </a:r>
          </a:p>
        </p:txBody>
      </p:sp>
    </p:spTree>
    <p:extLst>
      <p:ext uri="{BB962C8B-B14F-4D97-AF65-F5344CB8AC3E}">
        <p14:creationId xmlns:p14="http://schemas.microsoft.com/office/powerpoint/2010/main" val="183419151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Soliciting Sensitive Information</a:t>
            </a:r>
          </a:p>
        </p:txBody>
      </p:sp>
      <p:sp>
        <p:nvSpPr>
          <p:cNvPr id="3" name="Content Placeholder 2"/>
          <p:cNvSpPr>
            <a:spLocks noGrp="1"/>
          </p:cNvSpPr>
          <p:nvPr>
            <p:ph idx="1"/>
          </p:nvPr>
        </p:nvSpPr>
        <p:spPr>
          <a:xfrm>
            <a:off x="549797" y="2057401"/>
            <a:ext cx="5470003" cy="4038599"/>
          </a:xfrm>
        </p:spPr>
        <p:txBody>
          <a:bodyPr/>
          <a:lstStyle/>
          <a:p>
            <a:pPr marL="0" indent="0">
              <a:buNone/>
            </a:pPr>
            <a:r>
              <a:rPr lang="en-US" dirty="0">
                <a:solidFill>
                  <a:srgbClr val="004065"/>
                </a:solidFill>
              </a:rPr>
              <a:t>Identifying patients’ sexual orientation and gender identity can help: </a:t>
            </a:r>
          </a:p>
          <a:p>
            <a:r>
              <a:rPr lang="en-US" dirty="0">
                <a:solidFill>
                  <a:srgbClr val="004065"/>
                </a:solidFill>
              </a:rPr>
              <a:t>Improve service delivery</a:t>
            </a:r>
          </a:p>
          <a:p>
            <a:r>
              <a:rPr lang="en-US" dirty="0">
                <a:solidFill>
                  <a:srgbClr val="004065"/>
                </a:solidFill>
              </a:rPr>
              <a:t>Increase knowledge of support systems</a:t>
            </a:r>
          </a:p>
          <a:p>
            <a:r>
              <a:rPr lang="en-US" dirty="0">
                <a:solidFill>
                  <a:srgbClr val="004065"/>
                </a:solidFill>
              </a:rPr>
              <a:t>Encourage trust</a:t>
            </a:r>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9434" r="11321"/>
          <a:stretch/>
        </p:blipFill>
        <p:spPr bwMode="auto">
          <a:xfrm>
            <a:off x="5621438" y="3430251"/>
            <a:ext cx="2816641" cy="266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96146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792" y="999657"/>
            <a:ext cx="4391638" cy="5611008"/>
          </a:xfrm>
          <a:prstGeom prst="rect">
            <a:avLst/>
          </a:prstGeom>
        </p:spPr>
      </p:pic>
      <p:sp>
        <p:nvSpPr>
          <p:cNvPr id="2" name="Title 1"/>
          <p:cNvSpPr>
            <a:spLocks noGrp="1"/>
          </p:cNvSpPr>
          <p:nvPr>
            <p:ph type="title"/>
          </p:nvPr>
        </p:nvSpPr>
        <p:spPr>
          <a:xfrm>
            <a:off x="457200" y="762001"/>
            <a:ext cx="2269592" cy="2453472"/>
          </a:xfrm>
        </p:spPr>
        <p:txBody>
          <a:bodyPr>
            <a:normAutofit/>
          </a:bodyPr>
          <a:lstStyle/>
          <a:p>
            <a:r>
              <a:rPr lang="en-US" sz="2800" b="0" u="sng" dirty="0">
                <a:solidFill>
                  <a:srgbClr val="004065"/>
                </a:solidFill>
              </a:rPr>
              <a:t>Strategy</a:t>
            </a:r>
            <a:r>
              <a:rPr lang="en-US" sz="2800" b="0" dirty="0">
                <a:solidFill>
                  <a:srgbClr val="004065"/>
                </a:solidFill>
              </a:rPr>
              <a:t>:</a:t>
            </a:r>
            <a:br>
              <a:rPr lang="en-US" sz="2800" b="0" dirty="0">
                <a:solidFill>
                  <a:srgbClr val="004065"/>
                </a:solidFill>
              </a:rPr>
            </a:br>
            <a:r>
              <a:rPr lang="en-US" sz="2800" b="0" dirty="0">
                <a:solidFill>
                  <a:srgbClr val="004065"/>
                </a:solidFill>
              </a:rPr>
              <a:t>Two-step data collection</a:t>
            </a:r>
            <a:endParaRPr lang="en-US" sz="2800" b="0" u="sng" dirty="0">
              <a:solidFill>
                <a:srgbClr val="004065"/>
              </a:solidFill>
            </a:endParaRPr>
          </a:p>
        </p:txBody>
      </p:sp>
      <p:sp>
        <p:nvSpPr>
          <p:cNvPr id="5" name="Rectangle 4"/>
          <p:cNvSpPr/>
          <p:nvPr/>
        </p:nvSpPr>
        <p:spPr>
          <a:xfrm>
            <a:off x="110308" y="6375722"/>
            <a:ext cx="1860759" cy="400110"/>
          </a:xfrm>
          <a:prstGeom prst="rect">
            <a:avLst/>
          </a:prstGeom>
        </p:spPr>
        <p:txBody>
          <a:bodyPr wrap="square">
            <a:spAutoFit/>
          </a:bodyPr>
          <a:lstStyle/>
          <a:p>
            <a:r>
              <a:rPr lang="en-US" sz="1000" dirty="0">
                <a:solidFill>
                  <a:schemeClr val="bg1">
                    <a:lumMod val="50000"/>
                  </a:schemeClr>
                </a:solidFill>
              </a:rPr>
              <a:t>Cahill et al., 2014; Deutsch, </a:t>
            </a:r>
            <a:r>
              <a:rPr lang="en-US" sz="1000" dirty="0" err="1">
                <a:solidFill>
                  <a:schemeClr val="bg1">
                    <a:lumMod val="50000"/>
                  </a:schemeClr>
                </a:solidFill>
              </a:rPr>
              <a:t>n.d.</a:t>
            </a:r>
            <a:endParaRPr lang="en-US" sz="1000" dirty="0">
              <a:solidFill>
                <a:schemeClr val="bg1">
                  <a:lumMod val="50000"/>
                </a:schemeClr>
              </a:solidFill>
            </a:endParaRPr>
          </a:p>
        </p:txBody>
      </p:sp>
      <p:sp>
        <p:nvSpPr>
          <p:cNvPr id="6" name="Rounded Rectangle 5"/>
          <p:cNvSpPr/>
          <p:nvPr/>
        </p:nvSpPr>
        <p:spPr>
          <a:xfrm>
            <a:off x="5550061" y="1443871"/>
            <a:ext cx="3136739" cy="106487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Ask every patient these questions – it’s routine!</a:t>
            </a:r>
          </a:p>
        </p:txBody>
      </p:sp>
      <p:sp>
        <p:nvSpPr>
          <p:cNvPr id="7" name="Rounded Rectangle 6"/>
          <p:cNvSpPr/>
          <p:nvPr/>
        </p:nvSpPr>
        <p:spPr>
          <a:xfrm>
            <a:off x="780560" y="5058480"/>
            <a:ext cx="3136739" cy="106487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Respect patients’ privacy &amp; confidentiality!</a:t>
            </a:r>
          </a:p>
        </p:txBody>
      </p:sp>
      <p:sp>
        <p:nvSpPr>
          <p:cNvPr id="10" name="TextBox 9"/>
          <p:cNvSpPr txBox="1"/>
          <p:nvPr/>
        </p:nvSpPr>
        <p:spPr>
          <a:xfrm>
            <a:off x="3633306" y="2774784"/>
            <a:ext cx="3148314" cy="2308324"/>
          </a:xfrm>
          <a:prstGeom prst="rect">
            <a:avLst/>
          </a:prstGeom>
          <a:noFill/>
        </p:spPr>
        <p:txBody>
          <a:bodyPr wrap="square" rtlCol="0">
            <a:spAutoFit/>
          </a:bodyPr>
          <a:lstStyle/>
          <a:p>
            <a:r>
              <a:rPr lang="en-US" dirty="0"/>
              <a:t>What is your current gender identity?</a:t>
            </a:r>
          </a:p>
          <a:p>
            <a:endParaRPr lang="en-US" dirty="0"/>
          </a:p>
          <a:p>
            <a:endParaRPr lang="en-US" dirty="0"/>
          </a:p>
          <a:p>
            <a:endParaRPr lang="en-US" dirty="0"/>
          </a:p>
          <a:p>
            <a:r>
              <a:rPr lang="en-US" dirty="0"/>
              <a:t>What sex were you assigned on your original birth certificate?</a:t>
            </a:r>
          </a:p>
        </p:txBody>
      </p:sp>
    </p:spTree>
    <p:extLst>
      <p:ext uri="{BB962C8B-B14F-4D97-AF65-F5344CB8AC3E}">
        <p14:creationId xmlns:p14="http://schemas.microsoft.com/office/powerpoint/2010/main" val="224901275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Recap</a:t>
            </a:r>
          </a:p>
        </p:txBody>
      </p:sp>
      <p:sp>
        <p:nvSpPr>
          <p:cNvPr id="6" name="Content Placeholder 5"/>
          <p:cNvSpPr>
            <a:spLocks noGrp="1"/>
          </p:cNvSpPr>
          <p:nvPr>
            <p:ph idx="1"/>
          </p:nvPr>
        </p:nvSpPr>
        <p:spPr/>
        <p:txBody>
          <a:bodyPr/>
          <a:lstStyle/>
          <a:p>
            <a:pPr marL="0" indent="0">
              <a:buNone/>
            </a:pPr>
            <a:r>
              <a:rPr lang="en-US" dirty="0">
                <a:solidFill>
                  <a:srgbClr val="004065"/>
                </a:solidFill>
              </a:rPr>
              <a:t>There are many diverse cultures at play</a:t>
            </a:r>
          </a:p>
          <a:p>
            <a:pPr marL="0" indent="0">
              <a:buNone/>
            </a:pPr>
            <a:endParaRPr lang="en-US" dirty="0"/>
          </a:p>
        </p:txBody>
      </p:sp>
      <p:graphicFrame>
        <p:nvGraphicFramePr>
          <p:cNvPr id="7" name="Table 6"/>
          <p:cNvGraphicFramePr>
            <a:graphicFrameLocks noGrp="1"/>
          </p:cNvGraphicFramePr>
          <p:nvPr/>
        </p:nvGraphicFramePr>
        <p:xfrm>
          <a:off x="609600" y="2934269"/>
          <a:ext cx="7924800" cy="2466787"/>
        </p:xfrm>
        <a:graphic>
          <a:graphicData uri="http://schemas.openxmlformats.org/drawingml/2006/table">
            <a:tbl>
              <a:tblPr firstRow="1" bandRow="1">
                <a:tableStyleId>{5C22544A-7EE6-4342-B048-85BDC9FD1C3A}</a:tableStyleId>
              </a:tblPr>
              <a:tblGrid>
                <a:gridCol w="1584960">
                  <a:extLst>
                    <a:ext uri="{9D8B030D-6E8A-4147-A177-3AD203B41FA5}">
                      <a16:colId xmlns:a16="http://schemas.microsoft.com/office/drawing/2014/main" val="522354789"/>
                    </a:ext>
                  </a:extLst>
                </a:gridCol>
                <a:gridCol w="1584960">
                  <a:extLst>
                    <a:ext uri="{9D8B030D-6E8A-4147-A177-3AD203B41FA5}">
                      <a16:colId xmlns:a16="http://schemas.microsoft.com/office/drawing/2014/main" val="1245124363"/>
                    </a:ext>
                  </a:extLst>
                </a:gridCol>
                <a:gridCol w="1584960">
                  <a:extLst>
                    <a:ext uri="{9D8B030D-6E8A-4147-A177-3AD203B41FA5}">
                      <a16:colId xmlns:a16="http://schemas.microsoft.com/office/drawing/2014/main" val="3179534817"/>
                    </a:ext>
                  </a:extLst>
                </a:gridCol>
                <a:gridCol w="1584960">
                  <a:extLst>
                    <a:ext uri="{9D8B030D-6E8A-4147-A177-3AD203B41FA5}">
                      <a16:colId xmlns:a16="http://schemas.microsoft.com/office/drawing/2014/main" val="2199856432"/>
                    </a:ext>
                  </a:extLst>
                </a:gridCol>
                <a:gridCol w="1584960">
                  <a:extLst>
                    <a:ext uri="{9D8B030D-6E8A-4147-A177-3AD203B41FA5}">
                      <a16:colId xmlns:a16="http://schemas.microsoft.com/office/drawing/2014/main" val="3107791595"/>
                    </a:ext>
                  </a:extLst>
                </a:gridCol>
              </a:tblGrid>
              <a:tr h="2466787">
                <a:tc>
                  <a:txBody>
                    <a:bodyPr/>
                    <a:lstStyle/>
                    <a:p>
                      <a:pPr algn="ctr"/>
                      <a:r>
                        <a:rPr lang="en-US" dirty="0">
                          <a:solidFill>
                            <a:srgbClr val="004065"/>
                          </a:solidFill>
                        </a:rPr>
                        <a:t>Patient</a:t>
                      </a:r>
                    </a:p>
                  </a:txBody>
                  <a:tcPr>
                    <a:solidFill>
                      <a:schemeClr val="bg1"/>
                    </a:solidFill>
                  </a:tcPr>
                </a:tc>
                <a:tc>
                  <a:txBody>
                    <a:bodyPr/>
                    <a:lstStyle/>
                    <a:p>
                      <a:pPr algn="ctr"/>
                      <a:r>
                        <a:rPr lang="en-US" dirty="0">
                          <a:solidFill>
                            <a:srgbClr val="004065"/>
                          </a:solidFill>
                        </a:rPr>
                        <a:t>Provider</a:t>
                      </a:r>
                    </a:p>
                  </a:txBody>
                  <a:tcPr>
                    <a:solidFill>
                      <a:schemeClr val="bg1"/>
                    </a:solidFill>
                  </a:tcPr>
                </a:tc>
                <a:tc>
                  <a:txBody>
                    <a:bodyPr/>
                    <a:lstStyle/>
                    <a:p>
                      <a:pPr algn="ctr"/>
                      <a:r>
                        <a:rPr lang="en-US" dirty="0">
                          <a:solidFill>
                            <a:srgbClr val="004065"/>
                          </a:solidFill>
                        </a:rPr>
                        <a:t>Caregivers</a:t>
                      </a:r>
                    </a:p>
                  </a:txBody>
                  <a:tcPr>
                    <a:solidFill>
                      <a:schemeClr val="bg1"/>
                    </a:solidFill>
                  </a:tcPr>
                </a:tc>
                <a:tc>
                  <a:txBody>
                    <a:bodyPr/>
                    <a:lstStyle/>
                    <a:p>
                      <a:pPr algn="ctr"/>
                      <a:r>
                        <a:rPr lang="en-US" sz="1600" dirty="0">
                          <a:solidFill>
                            <a:srgbClr val="004065"/>
                          </a:solidFill>
                        </a:rPr>
                        <a:t>Other Health Care Professionals </a:t>
                      </a:r>
                    </a:p>
                  </a:txBody>
                  <a:tcPr>
                    <a:solidFill>
                      <a:schemeClr val="bg1"/>
                    </a:solidFill>
                  </a:tcPr>
                </a:tc>
                <a:tc>
                  <a:txBody>
                    <a:bodyPr/>
                    <a:lstStyle/>
                    <a:p>
                      <a:pPr algn="ctr"/>
                      <a:r>
                        <a:rPr lang="en-US" dirty="0">
                          <a:solidFill>
                            <a:srgbClr val="004065"/>
                          </a:solidFill>
                        </a:rPr>
                        <a:t>Western Medicine</a:t>
                      </a:r>
                    </a:p>
                  </a:txBody>
                  <a:tcPr>
                    <a:solidFill>
                      <a:schemeClr val="bg1"/>
                    </a:solidFill>
                  </a:tcPr>
                </a:tc>
                <a:extLst>
                  <a:ext uri="{0D108BD9-81ED-4DB2-BD59-A6C34878D82A}">
                    <a16:rowId xmlns:a16="http://schemas.microsoft.com/office/drawing/2014/main" val="1487907981"/>
                  </a:ext>
                </a:extLst>
              </a:tr>
            </a:tbl>
          </a:graphicData>
        </a:graphic>
      </p:graphicFrame>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93" t="12176" r="21856" b="12375"/>
          <a:stretch/>
        </p:blipFill>
        <p:spPr bwMode="auto">
          <a:xfrm>
            <a:off x="5419279" y="4040660"/>
            <a:ext cx="1666631" cy="190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90" t="21540" r="22563" b="14199"/>
          <a:stretch/>
        </p:blipFill>
        <p:spPr bwMode="auto">
          <a:xfrm>
            <a:off x="3758134" y="4324824"/>
            <a:ext cx="1661145" cy="15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35" t="11749" r="25102" b="23604"/>
          <a:stretch/>
        </p:blipFill>
        <p:spPr bwMode="auto">
          <a:xfrm>
            <a:off x="638236" y="4324824"/>
            <a:ext cx="1495364" cy="14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869" t="9416" r="31829" b="30099"/>
          <a:stretch/>
        </p:blipFill>
        <p:spPr bwMode="auto">
          <a:xfrm>
            <a:off x="2281241" y="4153634"/>
            <a:ext cx="1476893" cy="174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9841" y="4607126"/>
            <a:ext cx="1565320" cy="1488874"/>
          </a:xfrm>
          <a:prstGeom prst="rect">
            <a:avLst/>
          </a:prstGeom>
        </p:spPr>
      </p:pic>
    </p:spTree>
    <p:extLst>
      <p:ext uri="{BB962C8B-B14F-4D97-AF65-F5344CB8AC3E}">
        <p14:creationId xmlns:p14="http://schemas.microsoft.com/office/powerpoint/2010/main" val="3538074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38199"/>
          </a:xfrm>
        </p:spPr>
        <p:txBody>
          <a:bodyPr/>
          <a:lstStyle/>
          <a:p>
            <a:r>
              <a:rPr lang="en-US" dirty="0">
                <a:solidFill>
                  <a:srgbClr val="004065"/>
                </a:solidFill>
              </a:rPr>
              <a:t>Local Level Efforts</a:t>
            </a:r>
          </a:p>
        </p:txBody>
      </p:sp>
      <p:sp>
        <p:nvSpPr>
          <p:cNvPr id="3" name="Content Placeholder 2"/>
          <p:cNvSpPr>
            <a:spLocks noGrp="1"/>
          </p:cNvSpPr>
          <p:nvPr>
            <p:ph idx="1"/>
          </p:nvPr>
        </p:nvSpPr>
        <p:spPr>
          <a:xfrm>
            <a:off x="622722" y="1600200"/>
            <a:ext cx="4572000" cy="1447800"/>
          </a:xfrm>
          <a:ln>
            <a:noFill/>
          </a:ln>
        </p:spPr>
        <p:style>
          <a:lnRef idx="2">
            <a:schemeClr val="accent2"/>
          </a:lnRef>
          <a:fillRef idx="1">
            <a:schemeClr val="lt1"/>
          </a:fillRef>
          <a:effectRef idx="0">
            <a:schemeClr val="accent2"/>
          </a:effectRef>
          <a:fontRef idx="minor">
            <a:schemeClr val="dk1"/>
          </a:fontRef>
        </p:style>
        <p:txBody>
          <a:bodyPr>
            <a:noAutofit/>
          </a:bodyPr>
          <a:lstStyle/>
          <a:p>
            <a:pPr marL="0" indent="0">
              <a:buNone/>
            </a:pPr>
            <a:r>
              <a:rPr lang="en-US" sz="2000" dirty="0">
                <a:solidFill>
                  <a:srgbClr val="004065"/>
                </a:solidFill>
              </a:rPr>
              <a:t>In Southeast Washington, D.C., researchers worked with a community-based organization and trained staff in cultural competency</a:t>
            </a:r>
          </a:p>
        </p:txBody>
      </p:sp>
      <p:sp>
        <p:nvSpPr>
          <p:cNvPr id="6" name="TextBox 5"/>
          <p:cNvSpPr txBox="1"/>
          <p:nvPr/>
        </p:nvSpPr>
        <p:spPr>
          <a:xfrm>
            <a:off x="4140994" y="4822508"/>
            <a:ext cx="4748209" cy="101566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solidFill>
                  <a:srgbClr val="004065"/>
                </a:solidFill>
              </a:rPr>
              <a:t>Enrollment of African Americans in non-therapeutic clinical trials increased by over </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55" t="17231" r="21080" b="7748"/>
          <a:stretch/>
        </p:blipFill>
        <p:spPr bwMode="auto">
          <a:xfrm>
            <a:off x="5161740" y="1760646"/>
            <a:ext cx="2915460" cy="293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354"/>
          <a:stretch/>
        </p:blipFill>
        <p:spPr bwMode="auto">
          <a:xfrm>
            <a:off x="7010400" y="1517797"/>
            <a:ext cx="1265900" cy="116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666" t="10000" r="35000"/>
          <a:stretch/>
        </p:blipFill>
        <p:spPr>
          <a:xfrm>
            <a:off x="1115819" y="3237029"/>
            <a:ext cx="2621352" cy="3033279"/>
          </a:xfrm>
          <a:prstGeom prst="flowChartConnector">
            <a:avLst/>
          </a:prstGeom>
        </p:spPr>
      </p:pic>
      <p:sp>
        <p:nvSpPr>
          <p:cNvPr id="7" name="Flowchart: Connector 6"/>
          <p:cNvSpPr/>
          <p:nvPr/>
        </p:nvSpPr>
        <p:spPr>
          <a:xfrm>
            <a:off x="941585" y="3140121"/>
            <a:ext cx="2969821" cy="2950922"/>
          </a:xfrm>
          <a:prstGeom prst="flowChartConnector">
            <a:avLst/>
          </a:prstGeom>
          <a:no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4890380" y="2438399"/>
            <a:ext cx="694170" cy="1967321"/>
          </a:xfrm>
          <a:prstGeom prst="upArrow">
            <a:avLst>
              <a:gd name="adj1" fmla="val 38148"/>
              <a:gd name="adj2" fmla="val 73703"/>
            </a:avLst>
          </a:prstGeom>
          <a:solidFill>
            <a:srgbClr val="FFFFFF"/>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6270308"/>
            <a:ext cx="3276600" cy="246221"/>
          </a:xfrm>
          <a:prstGeom prst="rect">
            <a:avLst/>
          </a:prstGeom>
        </p:spPr>
        <p:txBody>
          <a:bodyPr wrap="square">
            <a:spAutoFit/>
          </a:bodyPr>
          <a:lstStyle/>
          <a:p>
            <a:r>
              <a:rPr lang="en-US" sz="1000" dirty="0">
                <a:solidFill>
                  <a:schemeClr val="bg1">
                    <a:lumMod val="50000"/>
                  </a:schemeClr>
                </a:solidFill>
              </a:rPr>
              <a:t>Wallington et al., 2016.</a:t>
            </a:r>
          </a:p>
        </p:txBody>
      </p:sp>
      <p:sp>
        <p:nvSpPr>
          <p:cNvPr id="10" name="TextBox 9"/>
          <p:cNvSpPr txBox="1"/>
          <p:nvPr/>
        </p:nvSpPr>
        <p:spPr>
          <a:xfrm>
            <a:off x="4780342" y="5400123"/>
            <a:ext cx="1108495" cy="584775"/>
          </a:xfrm>
          <a:prstGeom prst="rect">
            <a:avLst/>
          </a:prstGeom>
          <a:noFill/>
        </p:spPr>
        <p:txBody>
          <a:bodyPr wrap="square" rtlCol="0">
            <a:spAutoFit/>
          </a:bodyPr>
          <a:lstStyle/>
          <a:p>
            <a:r>
              <a:rPr lang="en-US" sz="3200" dirty="0">
                <a:solidFill>
                  <a:srgbClr val="C8B18B"/>
                </a:solidFill>
              </a:rPr>
              <a:t>60%</a:t>
            </a:r>
          </a:p>
        </p:txBody>
      </p:sp>
    </p:spTree>
    <p:extLst>
      <p:ext uri="{BB962C8B-B14F-4D97-AF65-F5344CB8AC3E}">
        <p14:creationId xmlns:p14="http://schemas.microsoft.com/office/powerpoint/2010/main" val="344491357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Conclusion</a:t>
            </a:r>
          </a:p>
        </p:txBody>
      </p:sp>
      <p:sp>
        <p:nvSpPr>
          <p:cNvPr id="3" name="Content Placeholder 2"/>
          <p:cNvSpPr>
            <a:spLocks noGrp="1"/>
          </p:cNvSpPr>
          <p:nvPr>
            <p:ph idx="1"/>
          </p:nvPr>
        </p:nvSpPr>
        <p:spPr/>
        <p:txBody>
          <a:bodyPr>
            <a:normAutofit/>
          </a:bodyPr>
          <a:lstStyle/>
          <a:p>
            <a:pPr marL="0" indent="0">
              <a:buNone/>
            </a:pPr>
            <a:r>
              <a:rPr lang="en-US" sz="2800" kern="1200" dirty="0">
                <a:solidFill>
                  <a:srgbClr val="004065"/>
                </a:solidFill>
              </a:rPr>
              <a:t>In this lesson, you learned to:</a:t>
            </a:r>
          </a:p>
          <a:p>
            <a:pPr lvl="0"/>
            <a:r>
              <a:rPr lang="en-US" sz="2800" kern="1200" dirty="0">
                <a:solidFill>
                  <a:srgbClr val="004065"/>
                </a:solidFill>
              </a:rPr>
              <a:t>Describe the influence of various cultural norms, preferences, needs and experiences on patients’ interactions with the health care system</a:t>
            </a:r>
          </a:p>
          <a:p>
            <a:pPr lvl="0"/>
            <a:r>
              <a:rPr lang="en-US" sz="2800" kern="1200" dirty="0">
                <a:solidFill>
                  <a:srgbClr val="004065"/>
                </a:solidFill>
              </a:rPr>
              <a:t>Discuss strategies for culturally respectful and affirming interpersonal exchanges with patients</a:t>
            </a:r>
          </a:p>
          <a:p>
            <a:endParaRPr lang="en-US" sz="2800" dirty="0"/>
          </a:p>
        </p:txBody>
      </p:sp>
    </p:spTree>
    <p:extLst>
      <p:ext uri="{BB962C8B-B14F-4D97-AF65-F5344CB8AC3E}">
        <p14:creationId xmlns:p14="http://schemas.microsoft.com/office/powerpoint/2010/main" val="379366984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803401"/>
            <a:ext cx="8229600" cy="4038599"/>
          </a:xfrm>
        </p:spPr>
        <p:txBody>
          <a:bodyPr>
            <a:normAutofit fontScale="25000" lnSpcReduction="20000"/>
          </a:bodyPr>
          <a:lstStyle/>
          <a:p>
            <a:pPr marL="6350" indent="-6350" defTabSz="457200">
              <a:buNone/>
            </a:pPr>
            <a:r>
              <a:rPr lang="en-US" sz="4800" dirty="0">
                <a:solidFill>
                  <a:srgbClr val="004065"/>
                </a:solidFill>
              </a:rPr>
              <a:t>Amgen Inc. (2012). </a:t>
            </a:r>
            <a:r>
              <a:rPr lang="en-US" sz="4800" i="1" dirty="0">
                <a:solidFill>
                  <a:srgbClr val="004065"/>
                </a:solidFill>
              </a:rPr>
              <a:t>Medication guide: </a:t>
            </a:r>
            <a:r>
              <a:rPr lang="en-US" sz="4800" i="1" dirty="0" err="1">
                <a:solidFill>
                  <a:srgbClr val="004065"/>
                </a:solidFill>
              </a:rPr>
              <a:t>Aranesp</a:t>
            </a:r>
            <a:r>
              <a:rPr lang="en-US" sz="4800" i="1" dirty="0">
                <a:solidFill>
                  <a:srgbClr val="004065"/>
                </a:solidFill>
              </a:rPr>
              <a:t>® (Air-un-</a:t>
            </a:r>
            <a:r>
              <a:rPr lang="en-US" sz="4800" i="1" dirty="0" err="1">
                <a:solidFill>
                  <a:srgbClr val="004065"/>
                </a:solidFill>
              </a:rPr>
              <a:t>nesp</a:t>
            </a:r>
            <a:r>
              <a:rPr lang="en-US" sz="4800" i="1" dirty="0">
                <a:solidFill>
                  <a:srgbClr val="004065"/>
                </a:solidFill>
              </a:rPr>
              <a:t>) (</a:t>
            </a:r>
            <a:r>
              <a:rPr lang="en-US" sz="4800" i="1" dirty="0" err="1">
                <a:solidFill>
                  <a:srgbClr val="004065"/>
                </a:solidFill>
              </a:rPr>
              <a:t>darbepoetin</a:t>
            </a:r>
            <a:r>
              <a:rPr lang="en-US" sz="4800" i="1" dirty="0">
                <a:solidFill>
                  <a:srgbClr val="004065"/>
                </a:solidFill>
              </a:rPr>
              <a:t> alfa). </a:t>
            </a:r>
            <a:r>
              <a:rPr lang="en-US" sz="4800">
                <a:solidFill>
                  <a:srgbClr val="004065"/>
                </a:solidFill>
              </a:rPr>
              <a:t>Retrieved from https</a:t>
            </a:r>
            <a:r>
              <a:rPr lang="en-US" sz="4800" dirty="0">
                <a:solidFill>
                  <a:srgbClr val="004065"/>
                </a:solidFill>
              </a:rPr>
              <a:t>://www.fda.gov/downloads/drugs/drugsafety/ucm085918.pdf</a:t>
            </a:r>
          </a:p>
          <a:p>
            <a:pPr marL="6350" indent="-6350" defTabSz="457200">
              <a:buNone/>
            </a:pPr>
            <a:endParaRPr lang="en-US" sz="4800" dirty="0">
              <a:solidFill>
                <a:srgbClr val="004065"/>
              </a:solidFill>
            </a:endParaRPr>
          </a:p>
          <a:p>
            <a:pPr marL="6350" indent="-6350" defTabSz="457200">
              <a:buNone/>
            </a:pPr>
            <a:r>
              <a:rPr lang="en-US" sz="4800" dirty="0" err="1">
                <a:solidFill>
                  <a:srgbClr val="004065"/>
                </a:solidFill>
              </a:rPr>
              <a:t>Ashing-Giwa</a:t>
            </a:r>
            <a:r>
              <a:rPr lang="en-US" sz="4800" dirty="0">
                <a:solidFill>
                  <a:srgbClr val="004065"/>
                </a:solidFill>
              </a:rPr>
              <a:t>, K.T., Padilla, G., </a:t>
            </a:r>
            <a:r>
              <a:rPr lang="en-US" sz="4800" dirty="0" err="1">
                <a:solidFill>
                  <a:srgbClr val="004065"/>
                </a:solidFill>
              </a:rPr>
              <a:t>Tejero</a:t>
            </a:r>
            <a:r>
              <a:rPr lang="en-US" sz="4800" dirty="0">
                <a:solidFill>
                  <a:srgbClr val="004065"/>
                </a:solidFill>
              </a:rPr>
              <a:t>, J., Kraemer, J., Wright, K., Coscarelli, A., … Hills, D. (2004). Understanding the breast cancer experience of women: A qualitative study of African American, Asian American, Latina and Caucasian cancer survivors. </a:t>
            </a:r>
            <a:r>
              <a:rPr lang="en-US" sz="4800" i="1" dirty="0">
                <a:solidFill>
                  <a:srgbClr val="004065"/>
                </a:solidFill>
              </a:rPr>
              <a:t>Psycho-Oncology, 13</a:t>
            </a:r>
            <a:r>
              <a:rPr lang="en-US" sz="4800" dirty="0">
                <a:solidFill>
                  <a:srgbClr val="004065"/>
                </a:solidFill>
              </a:rPr>
              <a:t>(6), 408-28.</a:t>
            </a:r>
          </a:p>
          <a:p>
            <a:pPr marL="6350" indent="-6350" defTabSz="457200">
              <a:buNone/>
            </a:pPr>
            <a:endParaRPr lang="en-US" sz="4800" dirty="0">
              <a:solidFill>
                <a:srgbClr val="004065"/>
              </a:solidFill>
            </a:endParaRPr>
          </a:p>
          <a:p>
            <a:pPr marL="6350" indent="-6350" defTabSz="457200">
              <a:buNone/>
            </a:pPr>
            <a:r>
              <a:rPr lang="en-US" sz="4800" dirty="0">
                <a:solidFill>
                  <a:srgbClr val="004065"/>
                </a:solidFill>
              </a:rPr>
              <a:t>Betancourt, J.R., Green, A.R., &amp; Carrillo, J.E. (2002). </a:t>
            </a:r>
            <a:r>
              <a:rPr lang="en-US" sz="4800" i="1" dirty="0">
                <a:solidFill>
                  <a:srgbClr val="004065"/>
                </a:solidFill>
              </a:rPr>
              <a:t>Cultural competence in health care: Emerging frameworks and practical approaches</a:t>
            </a:r>
            <a:r>
              <a:rPr lang="en-US" sz="4800" dirty="0">
                <a:solidFill>
                  <a:srgbClr val="004065"/>
                </a:solidFill>
              </a:rPr>
              <a:t>. The Commonwealth Fund. Retrieved from http://www.commonwealthfund.org/usr_doc/ betancourt_culturalcompetence_576.pdf</a:t>
            </a:r>
          </a:p>
          <a:p>
            <a:pPr marL="6350" indent="-6350" defTabSz="457200">
              <a:buNone/>
            </a:pPr>
            <a:endParaRPr lang="en-US" sz="4800" dirty="0">
              <a:solidFill>
                <a:srgbClr val="004065"/>
              </a:solidFill>
            </a:endParaRPr>
          </a:p>
          <a:p>
            <a:pPr marL="6350" indent="-6350" defTabSz="457200">
              <a:buNone/>
            </a:pPr>
            <a:r>
              <a:rPr lang="en-US" sz="4800" dirty="0" err="1">
                <a:solidFill>
                  <a:srgbClr val="004065"/>
                </a:solidFill>
              </a:rPr>
              <a:t>Boehmer</a:t>
            </a:r>
            <a:r>
              <a:rPr lang="en-US" sz="4800" dirty="0">
                <a:solidFill>
                  <a:srgbClr val="004065"/>
                </a:solidFill>
              </a:rPr>
              <a:t>, U., Linde, R., &amp; Freund, K.M. (2007). Breast reconstruction following mastectomy for breast cancer: The decisions of sexual minority women. </a:t>
            </a:r>
            <a:r>
              <a:rPr lang="en-US" sz="4800" i="1" dirty="0">
                <a:solidFill>
                  <a:srgbClr val="004065"/>
                </a:solidFill>
              </a:rPr>
              <a:t>Plastic and Reconstructive Surgery, 119</a:t>
            </a:r>
            <a:r>
              <a:rPr lang="en-US" sz="4800" dirty="0">
                <a:solidFill>
                  <a:srgbClr val="004065"/>
                </a:solidFill>
              </a:rPr>
              <a:t>(2), 464-72.</a:t>
            </a:r>
          </a:p>
          <a:p>
            <a:pPr marL="6350" indent="-6350" defTabSz="457200">
              <a:buNone/>
            </a:pPr>
            <a:endParaRPr lang="en-US" sz="4800" dirty="0">
              <a:solidFill>
                <a:srgbClr val="004065"/>
              </a:solidFill>
            </a:endParaRPr>
          </a:p>
          <a:p>
            <a:pPr marL="6350" indent="-6350" defTabSz="457200">
              <a:buNone/>
            </a:pPr>
            <a:r>
              <a:rPr lang="en-US" sz="4800" dirty="0">
                <a:solidFill>
                  <a:srgbClr val="004065"/>
                </a:solidFill>
              </a:rPr>
              <a:t>Cahill, S., </a:t>
            </a:r>
            <a:r>
              <a:rPr lang="en-US" sz="4800" dirty="0" err="1">
                <a:solidFill>
                  <a:srgbClr val="004065"/>
                </a:solidFill>
              </a:rPr>
              <a:t>Singal</a:t>
            </a:r>
            <a:r>
              <a:rPr lang="en-US" sz="4800" dirty="0">
                <a:solidFill>
                  <a:srgbClr val="004065"/>
                </a:solidFill>
              </a:rPr>
              <a:t>, R., Grasso, C., King, D., Mayer, K., Baker, K., &amp; </a:t>
            </a:r>
            <a:r>
              <a:rPr lang="en-US" sz="4800" dirty="0" err="1">
                <a:solidFill>
                  <a:srgbClr val="004065"/>
                </a:solidFill>
              </a:rPr>
              <a:t>Makadon</a:t>
            </a:r>
            <a:r>
              <a:rPr lang="en-US" sz="4800" dirty="0">
                <a:solidFill>
                  <a:srgbClr val="004065"/>
                </a:solidFill>
              </a:rPr>
              <a:t>, H. (2014). 	Do ask, do tell: High levels of acceptability by patients of routine collection of sexual orientation and gender identity data in four diverse American community health centers. </a:t>
            </a:r>
            <a:r>
              <a:rPr lang="en-US" sz="4800" i="1" dirty="0" err="1">
                <a:solidFill>
                  <a:srgbClr val="004065"/>
                </a:solidFill>
              </a:rPr>
              <a:t>PLoS</a:t>
            </a:r>
            <a:r>
              <a:rPr lang="en-US" sz="4800" i="1" dirty="0">
                <a:solidFill>
                  <a:srgbClr val="004065"/>
                </a:solidFill>
              </a:rPr>
              <a:t> One, 9</a:t>
            </a:r>
            <a:r>
              <a:rPr lang="en-US" sz="4800" dirty="0">
                <a:solidFill>
                  <a:srgbClr val="004065"/>
                </a:solidFill>
              </a:rPr>
              <a:t>(9), e107104. </a:t>
            </a:r>
          </a:p>
          <a:p>
            <a:pPr marL="6350" indent="-6350" defTabSz="457200">
              <a:buNone/>
            </a:pPr>
            <a:endParaRPr lang="en-US" sz="4800" dirty="0">
              <a:solidFill>
                <a:srgbClr val="004065"/>
              </a:solidFill>
            </a:endParaRPr>
          </a:p>
          <a:p>
            <a:pPr marL="6350" indent="-6350" defTabSz="457200">
              <a:buNone/>
            </a:pPr>
            <a:r>
              <a:rPr lang="en-US" sz="4800" dirty="0" err="1">
                <a:solidFill>
                  <a:srgbClr val="004065"/>
                </a:solidFill>
              </a:rPr>
              <a:t>Campinha-Bacote</a:t>
            </a:r>
            <a:r>
              <a:rPr lang="en-US" sz="4800" dirty="0">
                <a:solidFill>
                  <a:srgbClr val="004065"/>
                </a:solidFill>
              </a:rPr>
              <a:t>, J. (1999). A model and instrument for addressing cultural competence in health care. </a:t>
            </a:r>
            <a:r>
              <a:rPr lang="en-US" sz="4800" i="1" dirty="0">
                <a:solidFill>
                  <a:srgbClr val="004065"/>
                </a:solidFill>
              </a:rPr>
              <a:t>Journal of Nursing Education, 38</a:t>
            </a:r>
            <a:r>
              <a:rPr lang="en-US" sz="4800" dirty="0">
                <a:solidFill>
                  <a:srgbClr val="004065"/>
                </a:solidFill>
              </a:rPr>
              <a:t>(5), 203-7. </a:t>
            </a:r>
          </a:p>
          <a:p>
            <a:pPr marL="6350" indent="-6350" defTabSz="457200">
              <a:buNone/>
            </a:pPr>
            <a:endParaRPr lang="en-US" sz="4800" dirty="0">
              <a:solidFill>
                <a:srgbClr val="004065"/>
              </a:solidFill>
            </a:endParaRPr>
          </a:p>
          <a:p>
            <a:pPr marL="6350" indent="-6350" defTabSz="457200">
              <a:buNone/>
            </a:pPr>
            <a:r>
              <a:rPr lang="en-US" sz="4800" dirty="0" err="1">
                <a:solidFill>
                  <a:srgbClr val="004065"/>
                </a:solidFill>
              </a:rPr>
              <a:t>Campinha-Bacote</a:t>
            </a:r>
            <a:r>
              <a:rPr lang="en-US" sz="4800" dirty="0">
                <a:solidFill>
                  <a:srgbClr val="004065"/>
                </a:solidFill>
              </a:rPr>
              <a:t>, J. (2002). The process of cultural competence in the delivery of healthcare services: A model of care. </a:t>
            </a:r>
            <a:r>
              <a:rPr lang="en-US" sz="4800" i="1" dirty="0">
                <a:solidFill>
                  <a:srgbClr val="004065"/>
                </a:solidFill>
              </a:rPr>
              <a:t>Journal of Transcultural Nursing, 13</a:t>
            </a:r>
            <a:r>
              <a:rPr lang="en-US" sz="4800" dirty="0">
                <a:solidFill>
                  <a:srgbClr val="004065"/>
                </a:solidFill>
              </a:rPr>
              <a:t>(3), 181-4. </a:t>
            </a:r>
          </a:p>
          <a:p>
            <a:pPr marL="0" indent="0" defTabSz="457200">
              <a:buNone/>
            </a:pPr>
            <a:endParaRPr lang="en-US" dirty="0">
              <a:solidFill>
                <a:srgbClr val="004065"/>
              </a:solidFill>
            </a:endParaRPr>
          </a:p>
        </p:txBody>
      </p:sp>
    </p:spTree>
    <p:extLst>
      <p:ext uri="{BB962C8B-B14F-4D97-AF65-F5344CB8AC3E}">
        <p14:creationId xmlns:p14="http://schemas.microsoft.com/office/powerpoint/2010/main" val="320539913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7102"/>
            <a:ext cx="8229600" cy="4038599"/>
          </a:xfrm>
        </p:spPr>
        <p:txBody>
          <a:bodyPr>
            <a:noAutofit/>
          </a:bodyPr>
          <a:lstStyle/>
          <a:p>
            <a:pPr marL="6350" indent="-6350" defTabSz="457200">
              <a:spcBef>
                <a:spcPts val="0"/>
              </a:spcBef>
              <a:buNone/>
            </a:pPr>
            <a:r>
              <a:rPr lang="en-US" sz="1200" dirty="0">
                <a:solidFill>
                  <a:srgbClr val="004065"/>
                </a:solidFill>
              </a:rPr>
              <a:t>Deutsch, M.B. (</a:t>
            </a:r>
            <a:r>
              <a:rPr lang="en-US" sz="1200" dirty="0" err="1">
                <a:solidFill>
                  <a:srgbClr val="004065"/>
                </a:solidFill>
              </a:rPr>
              <a:t>n.d.</a:t>
            </a:r>
            <a:r>
              <a:rPr lang="en-US" sz="1200" dirty="0">
                <a:solidFill>
                  <a:srgbClr val="004065"/>
                </a:solidFill>
              </a:rPr>
              <a:t>). </a:t>
            </a:r>
            <a:r>
              <a:rPr lang="en-US" sz="1200" i="1" dirty="0">
                <a:solidFill>
                  <a:srgbClr val="004065"/>
                </a:solidFill>
              </a:rPr>
              <a:t>Creating a safe and welcoming clinic environment</a:t>
            </a:r>
            <a:r>
              <a:rPr lang="en-US" sz="1200" dirty="0">
                <a:solidFill>
                  <a:srgbClr val="004065"/>
                </a:solidFill>
              </a:rPr>
              <a:t>. Center of Excellence for Transgender Health. Retrieved from http://transhealth.ucsf.edu/ </a:t>
            </a:r>
            <a:r>
              <a:rPr lang="en-US" sz="1200" dirty="0" err="1">
                <a:solidFill>
                  <a:srgbClr val="004065"/>
                </a:solidFill>
              </a:rPr>
              <a:t>trans?page</a:t>
            </a:r>
            <a:r>
              <a:rPr lang="en-US" sz="1200" dirty="0">
                <a:solidFill>
                  <a:srgbClr val="004065"/>
                </a:solidFill>
              </a:rPr>
              <a:t>=guidelines-clinic-environment</a:t>
            </a:r>
          </a:p>
          <a:p>
            <a:pPr marL="6350" indent="-6350" defTabSz="457200">
              <a:spcBef>
                <a:spcPts val="0"/>
              </a:spcBef>
              <a:buNone/>
            </a:pPr>
            <a:endParaRPr lang="en-US" sz="1200" dirty="0">
              <a:solidFill>
                <a:srgbClr val="004065"/>
              </a:solidFill>
            </a:endParaRPr>
          </a:p>
          <a:p>
            <a:pPr marL="6350" indent="-6350" defTabSz="457200">
              <a:spcBef>
                <a:spcPts val="0"/>
              </a:spcBef>
              <a:buNone/>
            </a:pPr>
            <a:r>
              <a:rPr lang="en-US" sz="1200" dirty="0" err="1">
                <a:solidFill>
                  <a:srgbClr val="004065"/>
                </a:solidFill>
              </a:rPr>
              <a:t>Flattopper</a:t>
            </a:r>
            <a:r>
              <a:rPr lang="en-US" sz="1200" dirty="0">
                <a:solidFill>
                  <a:srgbClr val="004065"/>
                </a:solidFill>
              </a:rPr>
              <a:t>® Pride. (</a:t>
            </a:r>
            <a:r>
              <a:rPr lang="en-US" sz="1200" dirty="0" err="1">
                <a:solidFill>
                  <a:srgbClr val="004065"/>
                </a:solidFill>
              </a:rPr>
              <a:t>n.d.</a:t>
            </a:r>
            <a:r>
              <a:rPr lang="en-US" sz="1200" dirty="0">
                <a:solidFill>
                  <a:srgbClr val="004065"/>
                </a:solidFill>
              </a:rPr>
              <a:t>). In </a:t>
            </a:r>
            <a:r>
              <a:rPr lang="en-US" sz="1200" i="1" dirty="0">
                <a:solidFill>
                  <a:srgbClr val="004065"/>
                </a:solidFill>
              </a:rPr>
              <a:t>Facebook </a:t>
            </a:r>
            <a:r>
              <a:rPr lang="en-US" sz="1200" dirty="0">
                <a:solidFill>
                  <a:srgbClr val="004065"/>
                </a:solidFill>
              </a:rPr>
              <a:t>[Group page]. Retrieved from https://www.facebook.com/flattopperpride/</a:t>
            </a:r>
          </a:p>
          <a:p>
            <a:pPr marL="6350" indent="-6350" defTabSz="457200">
              <a:spcBef>
                <a:spcPts val="0"/>
              </a:spcBef>
              <a:buNone/>
            </a:pPr>
            <a:r>
              <a:rPr lang="en-US" sz="1200" dirty="0">
                <a:solidFill>
                  <a:srgbClr val="004065"/>
                </a:solidFill>
              </a:rPr>
              <a:t>Garrett, P.W., Dickson, H.G., Whelan, A.K., &amp; Roberto-</a:t>
            </a:r>
            <a:r>
              <a:rPr lang="en-US" sz="1200" dirty="0" err="1">
                <a:solidFill>
                  <a:srgbClr val="004065"/>
                </a:solidFill>
              </a:rPr>
              <a:t>Forero</a:t>
            </a:r>
            <a:r>
              <a:rPr lang="en-US" sz="1200" dirty="0">
                <a:solidFill>
                  <a:srgbClr val="004065"/>
                </a:solidFill>
              </a:rPr>
              <a:t>. (2008). What do non-English-speaking patients value in acute care? Cultural competency from the patient’s perspective: A qualitative study. </a:t>
            </a:r>
            <a:r>
              <a:rPr lang="en-US" sz="1200" i="1" dirty="0">
                <a:solidFill>
                  <a:srgbClr val="004065"/>
                </a:solidFill>
              </a:rPr>
              <a:t>Ethnicity &amp; Health, 13</a:t>
            </a:r>
            <a:r>
              <a:rPr lang="en-US" sz="1200" dirty="0">
                <a:solidFill>
                  <a:srgbClr val="004065"/>
                </a:solidFill>
              </a:rPr>
              <a:t>(5), 479-96. </a:t>
            </a:r>
          </a:p>
          <a:p>
            <a:pPr marL="6350" indent="-6350">
              <a:spcBef>
                <a:spcPts val="0"/>
              </a:spcBef>
              <a:buNone/>
            </a:pPr>
            <a:r>
              <a:rPr lang="en-US" sz="1200" dirty="0">
                <a:solidFill>
                  <a:srgbClr val="004065"/>
                </a:solidFill>
              </a:rPr>
              <a:t>GW Cancer Center Survey, 2017. </a:t>
            </a:r>
          </a:p>
          <a:p>
            <a:pPr marL="6350" indent="-6350">
              <a:spcBef>
                <a:spcPts val="0"/>
              </a:spcBef>
              <a:buNone/>
            </a:pPr>
            <a:endParaRPr lang="en-US" sz="1200" dirty="0">
              <a:solidFill>
                <a:srgbClr val="004065"/>
              </a:solidFill>
            </a:endParaRPr>
          </a:p>
          <a:p>
            <a:pPr marL="6350" indent="-6350" defTabSz="457200">
              <a:spcBef>
                <a:spcPts val="0"/>
              </a:spcBef>
              <a:buNone/>
            </a:pPr>
            <a:r>
              <a:rPr lang="en-US" sz="1200" dirty="0">
                <a:solidFill>
                  <a:srgbClr val="004065"/>
                </a:solidFill>
              </a:rPr>
              <a:t>Holland, J.C., &amp; </a:t>
            </a:r>
            <a:r>
              <a:rPr lang="en-US" sz="1200" dirty="0" err="1">
                <a:solidFill>
                  <a:srgbClr val="004065"/>
                </a:solidFill>
              </a:rPr>
              <a:t>Bultz</a:t>
            </a:r>
            <a:r>
              <a:rPr lang="en-US" sz="1200" dirty="0">
                <a:solidFill>
                  <a:srgbClr val="004065"/>
                </a:solidFill>
              </a:rPr>
              <a:t>, B.D. (2007). The NCCN guideline for distress management: A case for making distress the sixth vital sign. </a:t>
            </a:r>
            <a:r>
              <a:rPr lang="en-US" sz="1200" i="1" dirty="0">
                <a:solidFill>
                  <a:srgbClr val="004065"/>
                </a:solidFill>
              </a:rPr>
              <a:t>Journal of the National Comprehensive Cancer Network</a:t>
            </a:r>
            <a:r>
              <a:rPr lang="en-US" sz="1200" dirty="0">
                <a:solidFill>
                  <a:srgbClr val="004065"/>
                </a:solidFill>
              </a:rPr>
              <a:t>, 5, 3-7.</a:t>
            </a:r>
          </a:p>
          <a:p>
            <a:pPr marL="6350" indent="-6350" defTabSz="457200">
              <a:spcBef>
                <a:spcPts val="0"/>
              </a:spcBef>
              <a:buNone/>
            </a:pPr>
            <a:endParaRPr lang="en-US" sz="1200" dirty="0">
              <a:solidFill>
                <a:srgbClr val="004065"/>
              </a:solidFill>
            </a:endParaRPr>
          </a:p>
          <a:p>
            <a:pPr marL="6350" indent="-6350" defTabSz="457200">
              <a:spcBef>
                <a:spcPts val="0"/>
              </a:spcBef>
              <a:buNone/>
            </a:pPr>
            <a:r>
              <a:rPr lang="en-US" sz="1200" dirty="0">
                <a:solidFill>
                  <a:srgbClr val="004065"/>
                </a:solidFill>
              </a:rPr>
              <a:t>Rubin, L.R., &amp; </a:t>
            </a:r>
            <a:r>
              <a:rPr lang="en-US" sz="1200" dirty="0" err="1">
                <a:solidFill>
                  <a:srgbClr val="004065"/>
                </a:solidFill>
              </a:rPr>
              <a:t>Tanenbaum</a:t>
            </a:r>
            <a:r>
              <a:rPr lang="en-US" sz="1200" dirty="0">
                <a:solidFill>
                  <a:srgbClr val="004065"/>
                </a:solidFill>
              </a:rPr>
              <a:t>, M. (2011). “Does that make me a woman?” Breast cancer, 	mastectomy, and breast reconstruction decisions among sexual minority women. </a:t>
            </a:r>
            <a:r>
              <a:rPr lang="en-US" sz="1200" i="1" dirty="0">
                <a:solidFill>
                  <a:srgbClr val="004065"/>
                </a:solidFill>
              </a:rPr>
              <a:t>Psychology of Women Quarterly</a:t>
            </a:r>
            <a:r>
              <a:rPr lang="en-US" sz="1200" dirty="0">
                <a:solidFill>
                  <a:srgbClr val="004065"/>
                </a:solidFill>
              </a:rPr>
              <a:t>, 35(3), 401-14. </a:t>
            </a:r>
          </a:p>
          <a:p>
            <a:pPr marL="6350" indent="-6350" defTabSz="457200">
              <a:spcBef>
                <a:spcPts val="0"/>
              </a:spcBef>
              <a:buNone/>
            </a:pPr>
            <a:endParaRPr lang="en-US" sz="1200" dirty="0">
              <a:solidFill>
                <a:srgbClr val="004065"/>
              </a:solidFill>
            </a:endParaRPr>
          </a:p>
          <a:p>
            <a:pPr marL="6350" indent="-6350" defTabSz="457200">
              <a:spcBef>
                <a:spcPts val="0"/>
              </a:spcBef>
              <a:buNone/>
            </a:pPr>
            <a:r>
              <a:rPr lang="en-US" sz="1200" dirty="0">
                <a:solidFill>
                  <a:srgbClr val="004065"/>
                </a:solidFill>
              </a:rPr>
              <a:t>McCabe, M.S., Wood, W.A., &amp; Goldberg, R.M. (2010). When the family requests 	withholding the diagnosis: Who owns the truth? </a:t>
            </a:r>
            <a:r>
              <a:rPr lang="en-US" sz="1200" i="1" dirty="0">
                <a:solidFill>
                  <a:srgbClr val="004065"/>
                </a:solidFill>
              </a:rPr>
              <a:t>Journal of Oncology Practice, 6</a:t>
            </a:r>
            <a:r>
              <a:rPr lang="en-US" sz="1200" dirty="0">
                <a:solidFill>
                  <a:srgbClr val="004065"/>
                </a:solidFill>
              </a:rPr>
              <a:t>(2), 94-6. </a:t>
            </a:r>
          </a:p>
          <a:p>
            <a:pPr marL="6350" indent="-6350" defTabSz="457200">
              <a:spcBef>
                <a:spcPts val="0"/>
              </a:spcBef>
              <a:buNone/>
            </a:pPr>
            <a:endParaRPr lang="en-US" sz="1200" dirty="0">
              <a:solidFill>
                <a:srgbClr val="004065"/>
              </a:solidFill>
            </a:endParaRPr>
          </a:p>
          <a:p>
            <a:pPr marL="6350" indent="-6350" defTabSz="457200">
              <a:buNone/>
            </a:pPr>
            <a:r>
              <a:rPr lang="en-US" sz="1200" dirty="0">
                <a:solidFill>
                  <a:srgbClr val="004065"/>
                </a:solidFill>
              </a:rPr>
              <a:t>Taylor, E.T., &amp; Bryson, M.K. (2016). </a:t>
            </a:r>
            <a:r>
              <a:rPr lang="en-US" sz="1200" i="1" dirty="0">
                <a:solidFill>
                  <a:srgbClr val="004065"/>
                </a:solidFill>
              </a:rPr>
              <a:t>Cancer’s margins</a:t>
            </a:r>
            <a:r>
              <a:rPr lang="en-US" sz="1200" dirty="0">
                <a:solidFill>
                  <a:srgbClr val="004065"/>
                </a:solidFill>
              </a:rPr>
              <a:t>: Trans* and gender nonconforming people’s access to knowledge, experiences of cancer health, and 	decision-making. </a:t>
            </a:r>
            <a:r>
              <a:rPr lang="en-US" sz="1200" i="1" dirty="0">
                <a:solidFill>
                  <a:srgbClr val="004065"/>
                </a:solidFill>
              </a:rPr>
              <a:t>LGBT Health, 3</a:t>
            </a:r>
            <a:r>
              <a:rPr lang="en-US" sz="1200" dirty="0">
                <a:solidFill>
                  <a:srgbClr val="004065"/>
                </a:solidFill>
              </a:rPr>
              <a:t>(1), 79-89. </a:t>
            </a:r>
          </a:p>
          <a:p>
            <a:pPr marL="6350" indent="-6350" defTabSz="457200">
              <a:buNone/>
            </a:pPr>
            <a:endParaRPr lang="en-US" sz="1200" dirty="0">
              <a:solidFill>
                <a:srgbClr val="004065"/>
              </a:solidFill>
            </a:endParaRPr>
          </a:p>
          <a:p>
            <a:pPr marL="6350" indent="-6350" defTabSz="457200">
              <a:buNone/>
            </a:pPr>
            <a:r>
              <a:rPr lang="en-US" sz="1200" dirty="0">
                <a:solidFill>
                  <a:srgbClr val="004065"/>
                </a:solidFill>
              </a:rPr>
              <a:t>Yosef, A.R. (2008). Health beliefs, practice, and priorities for health care of Arab Muslims in the United States. </a:t>
            </a:r>
            <a:r>
              <a:rPr lang="en-US" sz="1200" i="1" dirty="0">
                <a:solidFill>
                  <a:srgbClr val="004065"/>
                </a:solidFill>
              </a:rPr>
              <a:t>Journal of Transcultural Nursing, 19</a:t>
            </a:r>
            <a:r>
              <a:rPr lang="en-US" sz="1200" dirty="0">
                <a:solidFill>
                  <a:srgbClr val="004065"/>
                </a:solidFill>
              </a:rPr>
              <a:t>(3), 284-91. </a:t>
            </a:r>
          </a:p>
          <a:p>
            <a:pPr marL="6350" indent="-6350" defTabSz="457200">
              <a:spcBef>
                <a:spcPts val="0"/>
              </a:spcBef>
              <a:buNone/>
            </a:pPr>
            <a:endParaRPr lang="en-US" sz="1400" dirty="0">
              <a:solidFill>
                <a:srgbClr val="004065"/>
              </a:solidFill>
            </a:endParaRPr>
          </a:p>
        </p:txBody>
      </p:sp>
    </p:spTree>
    <p:extLst>
      <p:ext uri="{BB962C8B-B14F-4D97-AF65-F5344CB8AC3E}">
        <p14:creationId xmlns:p14="http://schemas.microsoft.com/office/powerpoint/2010/main" val="354983843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5.2: </a:t>
            </a:r>
            <a:r>
              <a:rPr lang="en-US" altLang="en-US" dirty="0">
                <a:solidFill>
                  <a:schemeClr val="bg1"/>
                </a:solidFill>
              </a:rPr>
              <a:t>Strategies for Institutions to Promote Culturally Competent &amp; Equitable Care</a:t>
            </a:r>
          </a:p>
          <a:p>
            <a:pPr eaLnBrk="1" hangingPunct="1"/>
            <a:endParaRPr lang="en-US" altLang="en-US" dirty="0">
              <a:solidFill>
                <a:schemeClr val="bg1"/>
              </a:solidFill>
            </a:endParaRPr>
          </a:p>
        </p:txBody>
      </p:sp>
      <p:sp>
        <p:nvSpPr>
          <p:cNvPr id="2" name="Title 1"/>
          <p:cNvSpPr>
            <a:spLocks noGrp="1"/>
          </p:cNvSpPr>
          <p:nvPr>
            <p:ph type="title"/>
          </p:nvPr>
        </p:nvSpPr>
        <p:spPr/>
        <p:txBody>
          <a:bodyPr>
            <a:noAutofit/>
          </a:bodyPr>
          <a:lstStyle/>
          <a:p>
            <a:r>
              <a:rPr lang="en-US" dirty="0"/>
              <a:t>Together, Equitable, Accessible, Meaningful (TEAM)</a:t>
            </a:r>
          </a:p>
        </p:txBody>
      </p:sp>
    </p:spTree>
    <p:extLst>
      <p:ext uri="{BB962C8B-B14F-4D97-AF65-F5344CB8AC3E}">
        <p14:creationId xmlns:p14="http://schemas.microsoft.com/office/powerpoint/2010/main" val="172854399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endParaRPr lang="en-US" dirty="0"/>
          </a:p>
        </p:txBody>
      </p:sp>
      <p:sp>
        <p:nvSpPr>
          <p:cNvPr id="5" name="Content Placeholder 4"/>
          <p:cNvSpPr>
            <a:spLocks noGrp="1"/>
          </p:cNvSpPr>
          <p:nvPr>
            <p:ph idx="1"/>
          </p:nvPr>
        </p:nvSpPr>
        <p:spPr/>
        <p:txBody>
          <a:bodyPr>
            <a:normAutofit fontScale="775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a:solidFill>
                  <a:srgbClr val="1C4E67"/>
                </a:solidFill>
              </a:rPr>
              <a:t>Tawara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kern="1200" dirty="0">
                <a:solidFill>
                  <a:srgbClr val="1C4E67"/>
                </a:solidFill>
              </a:rPr>
              <a:t>Sean Cahill, </a:t>
            </a:r>
            <a:r>
              <a:rPr lang="en-US" kern="1200" dirty="0">
                <a:solidFill>
                  <a:srgbClr val="1C4E67"/>
                </a:solidFill>
              </a:rPr>
              <a:t>PhD,</a:t>
            </a:r>
            <a:r>
              <a:rPr lang="en-US" b="1" kern="1200" dirty="0">
                <a:solidFill>
                  <a:srgbClr val="1C4E67"/>
                </a:solidFill>
              </a:rPr>
              <a:t> </a:t>
            </a:r>
            <a:r>
              <a:rPr lang="en-US" kern="1200" dirty="0">
                <a:solidFill>
                  <a:srgbClr val="1C4E67"/>
                </a:solidFill>
              </a:rPr>
              <a:t>Fenway Institute</a:t>
            </a:r>
          </a:p>
          <a:p>
            <a:endParaRPr lang="en-US" dirty="0"/>
          </a:p>
          <a:p>
            <a:endParaRPr lang="en-US" dirty="0"/>
          </a:p>
        </p:txBody>
      </p:sp>
    </p:spTree>
    <p:extLst>
      <p:ext uri="{BB962C8B-B14F-4D97-AF65-F5344CB8AC3E}">
        <p14:creationId xmlns:p14="http://schemas.microsoft.com/office/powerpoint/2010/main" val="259616785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Learning Objectives</a:t>
            </a:r>
          </a:p>
        </p:txBody>
      </p:sp>
      <p:sp>
        <p:nvSpPr>
          <p:cNvPr id="3" name="Content Placeholder 2"/>
          <p:cNvSpPr>
            <a:spLocks noGrp="1"/>
          </p:cNvSpPr>
          <p:nvPr>
            <p:ph idx="1"/>
          </p:nvPr>
        </p:nvSpPr>
        <p:spPr/>
        <p:txBody>
          <a:bodyPr>
            <a:normAutofit/>
          </a:bodyPr>
          <a:lstStyle/>
          <a:p>
            <a:r>
              <a:rPr lang="en-US" sz="2800" kern="1200" dirty="0">
                <a:solidFill>
                  <a:srgbClr val="1C4E67"/>
                </a:solidFill>
              </a:rPr>
              <a:t>Identify a framework organizations can use to design initiatives to promote health equity</a:t>
            </a:r>
          </a:p>
          <a:p>
            <a:r>
              <a:rPr lang="en-US" sz="2800" kern="1200" dirty="0">
                <a:solidFill>
                  <a:srgbClr val="1C4E67"/>
                </a:solidFill>
              </a:rPr>
              <a:t>Recognize strategies to enact culture change to support the provision of culturally competent care in line with this framework</a:t>
            </a:r>
          </a:p>
          <a:p>
            <a:pPr marL="0" indent="0">
              <a:buNone/>
            </a:pPr>
            <a:endParaRPr lang="en-US" sz="2800" dirty="0"/>
          </a:p>
        </p:txBody>
      </p:sp>
    </p:spTree>
    <p:extLst>
      <p:ext uri="{BB962C8B-B14F-4D97-AF65-F5344CB8AC3E}">
        <p14:creationId xmlns:p14="http://schemas.microsoft.com/office/powerpoint/2010/main" val="67118834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99" y="685800"/>
            <a:ext cx="8229600" cy="1143000"/>
          </a:xfrm>
        </p:spPr>
        <p:txBody>
          <a:bodyPr/>
          <a:lstStyle/>
          <a:p>
            <a:r>
              <a:rPr lang="en-US" dirty="0">
                <a:solidFill>
                  <a:srgbClr val="004065"/>
                </a:solidFill>
              </a:rPr>
              <a:t>Recap</a:t>
            </a:r>
          </a:p>
        </p:txBody>
      </p:sp>
      <p:sp>
        <p:nvSpPr>
          <p:cNvPr id="3" name="Content Placeholder 2"/>
          <p:cNvSpPr>
            <a:spLocks noGrp="1"/>
          </p:cNvSpPr>
          <p:nvPr>
            <p:ph idx="1"/>
          </p:nvPr>
        </p:nvSpPr>
        <p:spPr>
          <a:xfrm>
            <a:off x="466299" y="1544119"/>
            <a:ext cx="8229600" cy="1523999"/>
          </a:xfrm>
        </p:spPr>
        <p:txBody>
          <a:bodyPr>
            <a:normAutofit/>
          </a:bodyPr>
          <a:lstStyle/>
          <a:p>
            <a:pPr marL="0" indent="0">
              <a:buNone/>
            </a:pPr>
            <a:r>
              <a:rPr lang="en-US" sz="2400" dirty="0">
                <a:solidFill>
                  <a:srgbClr val="004065"/>
                </a:solidFill>
              </a:rPr>
              <a:t>Strategies to provide care that is:</a:t>
            </a:r>
          </a:p>
          <a:p>
            <a:pPr marL="0" indent="0">
              <a:buNone/>
            </a:pPr>
            <a:endParaRPr lang="en-US" sz="2600" dirty="0">
              <a:solidFill>
                <a:srgbClr val="004065"/>
              </a:solidFill>
            </a:endParaRPr>
          </a:p>
        </p:txBody>
      </p:sp>
      <p:sp>
        <p:nvSpPr>
          <p:cNvPr id="8" name="Content Placeholder 2"/>
          <p:cNvSpPr txBox="1">
            <a:spLocks/>
          </p:cNvSpPr>
          <p:nvPr/>
        </p:nvSpPr>
        <p:spPr bwMode="auto">
          <a:xfrm>
            <a:off x="724660" y="4535871"/>
            <a:ext cx="205239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kern="0" dirty="0">
                <a:solidFill>
                  <a:srgbClr val="004065"/>
                </a:solidFill>
              </a:rPr>
              <a:t>Increase self-awareness</a:t>
            </a:r>
          </a:p>
          <a:p>
            <a:pPr marL="0" indent="0">
              <a:buFontTx/>
              <a:buNone/>
            </a:pPr>
            <a:endParaRPr lang="en-US" sz="2600" kern="0" dirty="0">
              <a:solidFill>
                <a:srgbClr val="004065"/>
              </a:solidFill>
            </a:endParaRPr>
          </a:p>
        </p:txBody>
      </p:sp>
      <p:sp>
        <p:nvSpPr>
          <p:cNvPr id="9" name="Content Placeholder 2"/>
          <p:cNvSpPr txBox="1">
            <a:spLocks/>
          </p:cNvSpPr>
          <p:nvPr/>
        </p:nvSpPr>
        <p:spPr bwMode="auto">
          <a:xfrm>
            <a:off x="3067323" y="4524793"/>
            <a:ext cx="146429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kern="0" dirty="0">
                <a:solidFill>
                  <a:srgbClr val="004065"/>
                </a:solidFill>
              </a:rPr>
              <a:t>Work with colleagues</a:t>
            </a:r>
          </a:p>
          <a:p>
            <a:pPr marL="0" indent="0">
              <a:buFontTx/>
              <a:buNone/>
            </a:pPr>
            <a:endParaRPr lang="en-US" sz="2600" kern="0" dirty="0">
              <a:solidFill>
                <a:srgbClr val="004065"/>
              </a:solidFill>
            </a:endParaRPr>
          </a:p>
        </p:txBody>
      </p:sp>
      <p:sp>
        <p:nvSpPr>
          <p:cNvPr id="10" name="Content Placeholder 2"/>
          <p:cNvSpPr txBox="1">
            <a:spLocks/>
          </p:cNvSpPr>
          <p:nvPr/>
        </p:nvSpPr>
        <p:spPr bwMode="auto">
          <a:xfrm>
            <a:off x="5589162" y="4535871"/>
            <a:ext cx="203083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kern="0" dirty="0">
                <a:solidFill>
                  <a:srgbClr val="004065"/>
                </a:solidFill>
              </a:rPr>
              <a:t>Enact change at the system level</a:t>
            </a:r>
          </a:p>
          <a:p>
            <a:pPr marL="0" indent="0">
              <a:buFontTx/>
              <a:buNone/>
            </a:pPr>
            <a:endParaRPr lang="en-US" sz="2600" kern="0" dirty="0">
              <a:solidFill>
                <a:srgbClr val="004065"/>
              </a:solidFill>
            </a:endParaRPr>
          </a:p>
        </p:txBody>
      </p:sp>
      <p:sp>
        <p:nvSpPr>
          <p:cNvPr id="14" name="Rounded Rectangle 13"/>
          <p:cNvSpPr/>
          <p:nvPr/>
        </p:nvSpPr>
        <p:spPr>
          <a:xfrm>
            <a:off x="724660" y="2114068"/>
            <a:ext cx="1955797" cy="412703"/>
          </a:xfrm>
          <a:prstGeom prst="roundRect">
            <a:avLst/>
          </a:prstGeom>
          <a:no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Patient-centered</a:t>
            </a:r>
          </a:p>
        </p:txBody>
      </p:sp>
      <p:sp>
        <p:nvSpPr>
          <p:cNvPr id="15" name="Rounded Rectangle 14"/>
          <p:cNvSpPr/>
          <p:nvPr/>
        </p:nvSpPr>
        <p:spPr>
          <a:xfrm>
            <a:off x="2908584" y="2114068"/>
            <a:ext cx="2680578" cy="404172"/>
          </a:xfrm>
          <a:prstGeom prst="roundRect">
            <a:avLst/>
          </a:prstGeom>
          <a:no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Culturally competent</a:t>
            </a:r>
          </a:p>
        </p:txBody>
      </p:sp>
      <p:sp>
        <p:nvSpPr>
          <p:cNvPr id="16" name="Rounded Rectangle 15"/>
          <p:cNvSpPr/>
          <p:nvPr/>
        </p:nvSpPr>
        <p:spPr>
          <a:xfrm>
            <a:off x="5791200" y="2131129"/>
            <a:ext cx="2896926" cy="395642"/>
          </a:xfrm>
          <a:prstGeom prst="roundRect">
            <a:avLst/>
          </a:prstGeom>
          <a:no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Tailored to patient’s needs</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8333" r="16667"/>
          <a:stretch/>
        </p:blipFill>
        <p:spPr>
          <a:xfrm>
            <a:off x="765253" y="3130020"/>
            <a:ext cx="1431051" cy="1431051"/>
          </a:xfrm>
          <a:prstGeom prst="flowChartConnector">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1667" r="13333"/>
          <a:stretch/>
        </p:blipFill>
        <p:spPr>
          <a:xfrm>
            <a:off x="2970088" y="3150980"/>
            <a:ext cx="1384891" cy="1384891"/>
          </a:xfrm>
          <a:prstGeom prst="flowChartConnector">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0833" r="14166"/>
          <a:stretch/>
        </p:blipFill>
        <p:spPr>
          <a:xfrm>
            <a:off x="5849146" y="3087989"/>
            <a:ext cx="1510871" cy="1510871"/>
          </a:xfrm>
          <a:prstGeom prst="flowChartConnector">
            <a:avLst/>
          </a:prstGeom>
        </p:spPr>
      </p:pic>
      <p:sp>
        <p:nvSpPr>
          <p:cNvPr id="21" name="Rounded Rectangle 20"/>
          <p:cNvSpPr/>
          <p:nvPr/>
        </p:nvSpPr>
        <p:spPr>
          <a:xfrm>
            <a:off x="1002773" y="2829197"/>
            <a:ext cx="2962712" cy="412007"/>
          </a:xfrm>
          <a:prstGeom prst="roundRect">
            <a:avLst/>
          </a:prstGeom>
          <a:solidFill>
            <a:schemeClr val="bg1"/>
          </a:solidFill>
          <a:ln>
            <a:solidFill>
              <a:srgbClr val="1C4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Individual Strategies</a:t>
            </a:r>
          </a:p>
        </p:txBody>
      </p:sp>
      <p:sp>
        <p:nvSpPr>
          <p:cNvPr id="22" name="Rounded Rectangle 21"/>
          <p:cNvSpPr/>
          <p:nvPr/>
        </p:nvSpPr>
        <p:spPr>
          <a:xfrm>
            <a:off x="5106952" y="2857182"/>
            <a:ext cx="2970248" cy="412007"/>
          </a:xfrm>
          <a:prstGeom prst="roundRect">
            <a:avLst/>
          </a:prstGeom>
          <a:solidFill>
            <a:schemeClr val="bg1"/>
          </a:solidFill>
          <a:ln>
            <a:solidFill>
              <a:srgbClr val="1C4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Organizational Strategies</a:t>
            </a:r>
          </a:p>
        </p:txBody>
      </p:sp>
      <p:cxnSp>
        <p:nvCxnSpPr>
          <p:cNvPr id="26" name="Straight Arrow Connector 25"/>
          <p:cNvCxnSpPr/>
          <p:nvPr/>
        </p:nvCxnSpPr>
        <p:spPr>
          <a:xfrm flipV="1">
            <a:off x="4692279" y="3903871"/>
            <a:ext cx="785674" cy="4072"/>
          </a:xfrm>
          <a:prstGeom prst="straightConnector1">
            <a:avLst/>
          </a:prstGeom>
          <a:ln w="635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8" name="Cross 27"/>
          <p:cNvSpPr/>
          <p:nvPr/>
        </p:nvSpPr>
        <p:spPr>
          <a:xfrm>
            <a:off x="2434756" y="3744241"/>
            <a:ext cx="275349" cy="314477"/>
          </a:xfrm>
          <a:prstGeom prst="plus">
            <a:avLst>
              <a:gd name="adj" fmla="val 33315"/>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1649007" y="5572614"/>
            <a:ext cx="5411944" cy="510278"/>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4065"/>
                </a:solidFill>
              </a:rPr>
              <a:t>Equitable, accessible, person-centered care</a:t>
            </a:r>
          </a:p>
        </p:txBody>
      </p:sp>
    </p:spTree>
    <p:extLst>
      <p:ext uri="{BB962C8B-B14F-4D97-AF65-F5344CB8AC3E}">
        <p14:creationId xmlns:p14="http://schemas.microsoft.com/office/powerpoint/2010/main" val="428336405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1C4E67"/>
                </a:solidFill>
              </a:rPr>
              <a:t>The </a:t>
            </a:r>
            <a:r>
              <a:rPr lang="en-US" i="1" dirty="0">
                <a:solidFill>
                  <a:srgbClr val="1C4E67"/>
                </a:solidFill>
              </a:rPr>
              <a:t>Roadmap to Reduce Racial and Ethnic Disparities in Health Care </a:t>
            </a:r>
            <a:endParaRPr lang="en-US" dirty="0">
              <a:solidFill>
                <a:srgbClr val="1C4E67"/>
              </a:solidFill>
            </a:endParaRPr>
          </a:p>
        </p:txBody>
      </p:sp>
      <p:sp>
        <p:nvSpPr>
          <p:cNvPr id="4" name="Text Placeholder 3"/>
          <p:cNvSpPr>
            <a:spLocks noGrp="1"/>
          </p:cNvSpPr>
          <p:nvPr>
            <p:ph type="body" sz="quarter" idx="10"/>
          </p:nvPr>
        </p:nvSpPr>
        <p:spPr>
          <a:xfrm>
            <a:off x="457200" y="6248400"/>
            <a:ext cx="1295400" cy="304800"/>
          </a:xfrm>
        </p:spPr>
        <p:txBody>
          <a:bodyPr/>
          <a:lstStyle/>
          <a:p>
            <a:r>
              <a:rPr lang="en-US" sz="1000" dirty="0">
                <a:solidFill>
                  <a:schemeClr val="bg1">
                    <a:lumMod val="50000"/>
                  </a:schemeClr>
                </a:solidFill>
              </a:rPr>
              <a:t>Clarke et al., 2014.</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153" t="12806" r="1" b="6555"/>
          <a:stretch/>
        </p:blipFill>
        <p:spPr>
          <a:xfrm>
            <a:off x="1543050" y="2057400"/>
            <a:ext cx="5467350" cy="3869202"/>
          </a:xfrm>
          <a:prstGeom prst="roundRect">
            <a:avLst/>
          </a:prstGeom>
          <a:ln w="57150">
            <a:solidFill>
              <a:srgbClr val="004065"/>
            </a:solidFill>
          </a:ln>
        </p:spPr>
      </p:pic>
    </p:spTree>
    <p:extLst>
      <p:ext uri="{BB962C8B-B14F-4D97-AF65-F5344CB8AC3E}">
        <p14:creationId xmlns:p14="http://schemas.microsoft.com/office/powerpoint/2010/main" val="114745611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C4E67"/>
                </a:solidFill>
              </a:rPr>
              <a:t>Six Stages of Implementation</a:t>
            </a:r>
          </a:p>
        </p:txBody>
      </p:sp>
      <p:sp>
        <p:nvSpPr>
          <p:cNvPr id="5" name="Text Placeholder 3"/>
          <p:cNvSpPr>
            <a:spLocks noGrp="1"/>
          </p:cNvSpPr>
          <p:nvPr>
            <p:ph type="body" sz="quarter" idx="10"/>
          </p:nvPr>
        </p:nvSpPr>
        <p:spPr>
          <a:xfrm>
            <a:off x="457200" y="6248400"/>
            <a:ext cx="1295400" cy="304800"/>
          </a:xfrm>
        </p:spPr>
        <p:txBody>
          <a:bodyPr/>
          <a:lstStyle/>
          <a:p>
            <a:r>
              <a:rPr lang="en-US" sz="1000" dirty="0">
                <a:solidFill>
                  <a:schemeClr val="bg1">
                    <a:lumMod val="50000"/>
                  </a:schemeClr>
                </a:solidFill>
              </a:rPr>
              <a:t>Clarke et al., 2014.</a:t>
            </a:r>
          </a:p>
        </p:txBody>
      </p:sp>
      <p:graphicFrame>
        <p:nvGraphicFramePr>
          <p:cNvPr id="8" name="Diagram 7"/>
          <p:cNvGraphicFramePr/>
          <p:nvPr/>
        </p:nvGraphicFramePr>
        <p:xfrm>
          <a:off x="1333500" y="1905001"/>
          <a:ext cx="6477000" cy="4307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340273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1.) </a:t>
            </a:r>
            <a:r>
              <a:rPr lang="en-US" dirty="0">
                <a:solidFill>
                  <a:srgbClr val="004065"/>
                </a:solidFill>
              </a:rPr>
              <a:t>Link</a:t>
            </a:r>
            <a:r>
              <a:rPr lang="en-US" dirty="0">
                <a:solidFill>
                  <a:srgbClr val="1C4E67"/>
                </a:solidFill>
              </a:rPr>
              <a:t> quality and equity</a:t>
            </a:r>
          </a:p>
        </p:txBody>
      </p:sp>
      <p:sp>
        <p:nvSpPr>
          <p:cNvPr id="6" name="Text Placeholder 3"/>
          <p:cNvSpPr>
            <a:spLocks noGrp="1"/>
          </p:cNvSpPr>
          <p:nvPr>
            <p:ph type="body" sz="quarter" idx="10"/>
          </p:nvPr>
        </p:nvSpPr>
        <p:spPr>
          <a:xfrm>
            <a:off x="457200" y="6248400"/>
            <a:ext cx="1295400" cy="304800"/>
          </a:xfrm>
        </p:spPr>
        <p:txBody>
          <a:bodyPr/>
          <a:lstStyle/>
          <a:p>
            <a:r>
              <a:rPr lang="en-US" sz="1000" dirty="0">
                <a:solidFill>
                  <a:schemeClr val="bg1">
                    <a:lumMod val="50000"/>
                  </a:schemeClr>
                </a:solidFill>
              </a:rPr>
              <a:t>Clarke et al., 2014.</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333" t="1111" r="35000" b="-1111"/>
          <a:stretch/>
        </p:blipFill>
        <p:spPr>
          <a:xfrm>
            <a:off x="7315267" y="1810033"/>
            <a:ext cx="1273575" cy="2046819"/>
          </a:xfrm>
          <a:prstGeom prst="rect">
            <a:avLst/>
          </a:prstGeom>
        </p:spPr>
      </p:pic>
      <p:sp>
        <p:nvSpPr>
          <p:cNvPr id="9" name="TextBox 8"/>
          <p:cNvSpPr txBox="1"/>
          <p:nvPr/>
        </p:nvSpPr>
        <p:spPr>
          <a:xfrm>
            <a:off x="4098298" y="1991138"/>
            <a:ext cx="3297184" cy="738664"/>
          </a:xfrm>
          <a:prstGeom prst="rect">
            <a:avLst/>
          </a:prstGeom>
          <a:noFill/>
        </p:spPr>
        <p:txBody>
          <a:bodyPr wrap="square" rtlCol="0">
            <a:spAutoFit/>
          </a:bodyPr>
          <a:lstStyle/>
          <a:p>
            <a:r>
              <a:rPr lang="en-US" sz="2100" dirty="0">
                <a:solidFill>
                  <a:srgbClr val="004065"/>
                </a:solidFill>
              </a:rPr>
              <a:t>Collect demographic data for quality improvement</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40000"/>
          <a:stretch/>
        </p:blipFill>
        <p:spPr>
          <a:xfrm>
            <a:off x="1715250" y="1859261"/>
            <a:ext cx="2209800" cy="99441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0000" t="40000" r="22500"/>
          <a:stretch/>
        </p:blipFill>
        <p:spPr>
          <a:xfrm>
            <a:off x="945214" y="4685105"/>
            <a:ext cx="601341" cy="47061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2500" t="40000" r="25000"/>
          <a:stretch/>
        </p:blipFill>
        <p:spPr>
          <a:xfrm>
            <a:off x="1750167" y="4513734"/>
            <a:ext cx="769067" cy="659200"/>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4167" t="38889" r="25000"/>
          <a:stretch/>
        </p:blipFill>
        <p:spPr>
          <a:xfrm>
            <a:off x="2648155" y="4337405"/>
            <a:ext cx="1003176" cy="904503"/>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24167" t="40000" r="24167"/>
          <a:stretch/>
        </p:blipFill>
        <p:spPr>
          <a:xfrm>
            <a:off x="3780252" y="4586264"/>
            <a:ext cx="714447" cy="622260"/>
          </a:xfrm>
          <a:prstGeom prst="rect">
            <a:avLst/>
          </a:prstGeom>
        </p:spPr>
      </p:pic>
      <p:cxnSp>
        <p:nvCxnSpPr>
          <p:cNvPr id="20" name="Straight Connector 19"/>
          <p:cNvCxnSpPr/>
          <p:nvPr/>
        </p:nvCxnSpPr>
        <p:spPr>
          <a:xfrm>
            <a:off x="2792909" y="2760050"/>
            <a:ext cx="981" cy="401386"/>
          </a:xfrm>
          <a:prstGeom prst="line">
            <a:avLst/>
          </a:prstGeom>
          <a:ln w="57150">
            <a:solidFill>
              <a:srgbClr val="004065"/>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515741" y="3148591"/>
            <a:ext cx="1277169" cy="1152806"/>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286000" y="3124333"/>
            <a:ext cx="532372" cy="1205694"/>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792296" y="3131711"/>
            <a:ext cx="378132" cy="1169686"/>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818371" y="3161436"/>
            <a:ext cx="1077660" cy="1147339"/>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93786" y="5308340"/>
            <a:ext cx="4135414" cy="738664"/>
          </a:xfrm>
          <a:prstGeom prst="rect">
            <a:avLst/>
          </a:prstGeom>
          <a:noFill/>
        </p:spPr>
        <p:txBody>
          <a:bodyPr wrap="square" rtlCol="0">
            <a:spAutoFit/>
          </a:bodyPr>
          <a:lstStyle/>
          <a:p>
            <a:r>
              <a:rPr lang="en-US" sz="2100" dirty="0">
                <a:solidFill>
                  <a:srgbClr val="004065"/>
                </a:solidFill>
              </a:rPr>
              <a:t>Use variables to stratify quality measures to uncover disparities</a:t>
            </a:r>
          </a:p>
        </p:txBody>
      </p:sp>
      <p:cxnSp>
        <p:nvCxnSpPr>
          <p:cNvPr id="45" name="Straight Arrow Connector 44"/>
          <p:cNvCxnSpPr/>
          <p:nvPr/>
        </p:nvCxnSpPr>
        <p:spPr>
          <a:xfrm flipH="1">
            <a:off x="4035512" y="3062062"/>
            <a:ext cx="549792" cy="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757046" y="2833443"/>
            <a:ext cx="2732379" cy="147732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4065"/>
                </a:solidFill>
              </a:rPr>
              <a:t>Race</a:t>
            </a:r>
          </a:p>
          <a:p>
            <a:pPr marL="342900" indent="-342900">
              <a:buFont typeface="Arial" panose="020B0604020202020204" pitchFamily="34" charset="0"/>
              <a:buChar char="•"/>
            </a:pPr>
            <a:r>
              <a:rPr lang="en-US" dirty="0">
                <a:solidFill>
                  <a:srgbClr val="004065"/>
                </a:solidFill>
              </a:rPr>
              <a:t>Ethnicity</a:t>
            </a:r>
          </a:p>
          <a:p>
            <a:pPr marL="342900" indent="-342900">
              <a:buFont typeface="Arial" panose="020B0604020202020204" pitchFamily="34" charset="0"/>
              <a:buChar char="•"/>
            </a:pPr>
            <a:r>
              <a:rPr lang="en-US" dirty="0">
                <a:solidFill>
                  <a:srgbClr val="004065"/>
                </a:solidFill>
              </a:rPr>
              <a:t>Sexual Orientation</a:t>
            </a:r>
          </a:p>
          <a:p>
            <a:pPr marL="342900" indent="-342900">
              <a:buFont typeface="Arial" panose="020B0604020202020204" pitchFamily="34" charset="0"/>
              <a:buChar char="•"/>
            </a:pPr>
            <a:r>
              <a:rPr lang="en-US" dirty="0">
                <a:solidFill>
                  <a:srgbClr val="004065"/>
                </a:solidFill>
              </a:rPr>
              <a:t>Gender Identity</a:t>
            </a:r>
          </a:p>
          <a:p>
            <a:pPr marL="342900" indent="-342900">
              <a:buFont typeface="Arial" panose="020B0604020202020204" pitchFamily="34" charset="0"/>
              <a:buChar char="•"/>
            </a:pPr>
            <a:r>
              <a:rPr lang="en-US" dirty="0">
                <a:solidFill>
                  <a:srgbClr val="004065"/>
                </a:solidFill>
              </a:rPr>
              <a:t>Language</a:t>
            </a:r>
          </a:p>
        </p:txBody>
      </p:sp>
    </p:spTree>
    <p:extLst>
      <p:ext uri="{BB962C8B-B14F-4D97-AF65-F5344CB8AC3E}">
        <p14:creationId xmlns:p14="http://schemas.microsoft.com/office/powerpoint/2010/main" val="2142386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4324090"/>
            <a:ext cx="6591300" cy="5334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chemeClr val="bg1"/>
                </a:solidFill>
              </a:rPr>
              <a:t> Development of culturally tailored patient education materials</a:t>
            </a:r>
          </a:p>
        </p:txBody>
      </p:sp>
      <p:sp>
        <p:nvSpPr>
          <p:cNvPr id="19" name="Oval 18"/>
          <p:cNvSpPr/>
          <p:nvPr/>
        </p:nvSpPr>
        <p:spPr>
          <a:xfrm>
            <a:off x="191820" y="4071245"/>
            <a:ext cx="1183103" cy="1073140"/>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57300" y="3326495"/>
            <a:ext cx="6591300" cy="5334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chemeClr val="bg1"/>
                </a:solidFill>
              </a:rPr>
              <a:t>   Partnerships with faith based organizations and fraternities</a:t>
            </a:r>
          </a:p>
        </p:txBody>
      </p:sp>
      <p:sp>
        <p:nvSpPr>
          <p:cNvPr id="18" name="Oval 17"/>
          <p:cNvSpPr/>
          <p:nvPr/>
        </p:nvSpPr>
        <p:spPr>
          <a:xfrm>
            <a:off x="191820" y="3020480"/>
            <a:ext cx="1183103" cy="1073140"/>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49278" y="2328901"/>
            <a:ext cx="6599321" cy="5334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chemeClr val="bg1"/>
                </a:solidFill>
              </a:rPr>
              <a:t>   Targeted community outreach</a:t>
            </a:r>
          </a:p>
        </p:txBody>
      </p:sp>
      <p:sp>
        <p:nvSpPr>
          <p:cNvPr id="8" name="Oval 7"/>
          <p:cNvSpPr/>
          <p:nvPr/>
        </p:nvSpPr>
        <p:spPr>
          <a:xfrm>
            <a:off x="215224" y="2024159"/>
            <a:ext cx="1183103" cy="1073140"/>
          </a:xfrm>
          <a:prstGeom prst="ellipse">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86953" y="5057894"/>
            <a:ext cx="6938058" cy="982691"/>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4065"/>
                </a:solidFill>
              </a:rPr>
              <a:t>“SELECT Sunday” </a:t>
            </a:r>
            <a:r>
              <a:rPr lang="en-US" dirty="0">
                <a:solidFill>
                  <a:srgbClr val="004065"/>
                </a:solidFill>
                <a:sym typeface="Wingdings" panose="05000000000000000000" pitchFamily="2" charset="2"/>
              </a:rPr>
              <a:t> </a:t>
            </a:r>
            <a:r>
              <a:rPr lang="en-US" dirty="0">
                <a:solidFill>
                  <a:schemeClr val="bg1"/>
                </a:solidFill>
              </a:rPr>
              <a:t>Faith-based leaders delivered messages about prostate cancer and the SELECT study during services</a:t>
            </a: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54" r="12807"/>
          <a:stretch/>
        </p:blipFill>
        <p:spPr bwMode="auto">
          <a:xfrm>
            <a:off x="351679" y="4225581"/>
            <a:ext cx="817953" cy="72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78058" y="999743"/>
            <a:ext cx="8095122" cy="830997"/>
          </a:xfrm>
          <a:prstGeom prst="rect">
            <a:avLst/>
          </a:prstGeom>
          <a:noFill/>
        </p:spPr>
        <p:txBody>
          <a:bodyPr wrap="square" rtlCol="0">
            <a:spAutoFit/>
          </a:bodyPr>
          <a:lstStyle/>
          <a:p>
            <a:r>
              <a:rPr lang="en-US" sz="2400" kern="0" dirty="0">
                <a:solidFill>
                  <a:srgbClr val="004065"/>
                </a:solidFill>
              </a:rPr>
              <a:t>Selenium and Vitamin E Cancer Prevention Trial (SELECT)</a:t>
            </a:r>
          </a:p>
        </p:txBody>
      </p:sp>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70" t="21016" r="26597" b="8679"/>
          <a:stretch/>
        </p:blipFill>
        <p:spPr bwMode="auto">
          <a:xfrm>
            <a:off x="457200" y="3255478"/>
            <a:ext cx="701461" cy="64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8600" y="6238390"/>
            <a:ext cx="3276600" cy="246221"/>
          </a:xfrm>
          <a:prstGeom prst="rect">
            <a:avLst/>
          </a:prstGeom>
        </p:spPr>
        <p:txBody>
          <a:bodyPr wrap="square">
            <a:spAutoFit/>
          </a:bodyPr>
          <a:lstStyle/>
          <a:p>
            <a:r>
              <a:rPr lang="en-US" sz="1000" dirty="0" err="1">
                <a:solidFill>
                  <a:schemeClr val="bg1">
                    <a:lumMod val="50000"/>
                  </a:schemeClr>
                </a:solidFill>
              </a:rPr>
              <a:t>Napoles</a:t>
            </a:r>
            <a:r>
              <a:rPr lang="en-US" sz="1000" dirty="0">
                <a:solidFill>
                  <a:schemeClr val="bg1">
                    <a:lumMod val="50000"/>
                  </a:schemeClr>
                </a:solidFill>
              </a:rPr>
              <a:t>, Cook, </a:t>
            </a:r>
            <a:r>
              <a:rPr lang="en-US" sz="1000" dirty="0" err="1">
                <a:solidFill>
                  <a:schemeClr val="bg1">
                    <a:lumMod val="50000"/>
                  </a:schemeClr>
                </a:solidFill>
              </a:rPr>
              <a:t>Ginossar</a:t>
            </a:r>
            <a:r>
              <a:rPr lang="en-US" sz="1000" dirty="0">
                <a:solidFill>
                  <a:schemeClr val="bg1">
                    <a:lumMod val="50000"/>
                  </a:schemeClr>
                </a:solidFill>
              </a:rPr>
              <a:t>, Knight, &amp; Ford, 2017.</a:t>
            </a:r>
          </a:p>
        </p:txBody>
      </p:sp>
      <p:sp>
        <p:nvSpPr>
          <p:cNvPr id="12" name="Bent-Up Arrow 11"/>
          <p:cNvSpPr/>
          <p:nvPr/>
        </p:nvSpPr>
        <p:spPr>
          <a:xfrm rot="16200000">
            <a:off x="7450019" y="3946274"/>
            <a:ext cx="1624883" cy="590335"/>
          </a:xfrm>
          <a:prstGeom prst="bentUpArrow">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t="24444" b="5555"/>
          <a:stretch/>
        </p:blipFill>
        <p:spPr>
          <a:xfrm>
            <a:off x="332621" y="2288893"/>
            <a:ext cx="948308" cy="497862"/>
          </a:xfrm>
          <a:prstGeom prst="rect">
            <a:avLst/>
          </a:prstGeom>
        </p:spPr>
      </p:pic>
    </p:spTree>
    <p:extLst>
      <p:ext uri="{BB962C8B-B14F-4D97-AF65-F5344CB8AC3E}">
        <p14:creationId xmlns:p14="http://schemas.microsoft.com/office/powerpoint/2010/main" val="47000744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rgbClr val="1C4E67"/>
                </a:solidFill>
              </a:rPr>
              <a:t>1.) Link quality and equity</a:t>
            </a:r>
            <a:endParaRPr lang="en-US" dirty="0"/>
          </a:p>
        </p:txBody>
      </p:sp>
      <p:graphicFrame>
        <p:nvGraphicFramePr>
          <p:cNvPr id="9" name="Diagram 8"/>
          <p:cNvGraphicFramePr/>
          <p:nvPr/>
        </p:nvGraphicFramePr>
        <p:xfrm>
          <a:off x="2133600" y="1752600"/>
          <a:ext cx="4495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ine Callout 2 9"/>
          <p:cNvSpPr/>
          <p:nvPr/>
        </p:nvSpPr>
        <p:spPr>
          <a:xfrm>
            <a:off x="6705600" y="2201566"/>
            <a:ext cx="2105028" cy="1173890"/>
          </a:xfrm>
          <a:prstGeom prst="borderCallout2">
            <a:avLst>
              <a:gd name="adj1" fmla="val 18750"/>
              <a:gd name="adj2" fmla="val 596"/>
              <a:gd name="adj3" fmla="val 18750"/>
              <a:gd name="adj4" fmla="val -16667"/>
              <a:gd name="adj5" fmla="val 139727"/>
              <a:gd name="adj6" fmla="val -91444"/>
            </a:avLst>
          </a:prstGeom>
          <a:solidFill>
            <a:srgbClr val="004065"/>
          </a:solidFill>
          <a:ln>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b="1" dirty="0">
                <a:solidFill>
                  <a:schemeClr val="bg1"/>
                </a:solidFill>
                <a:effectLst/>
                <a:ea typeface="Calibri" panose="020F0502020204030204" pitchFamily="34" charset="0"/>
                <a:cs typeface="Times New Roman" panose="02020603050405020304" pitchFamily="18" charset="0"/>
              </a:rPr>
              <a:t>Priority for health equity efforts</a:t>
            </a:r>
          </a:p>
        </p:txBody>
      </p:sp>
      <p:sp>
        <p:nvSpPr>
          <p:cNvPr id="11" name="5-Point Star 10"/>
          <p:cNvSpPr/>
          <p:nvPr/>
        </p:nvSpPr>
        <p:spPr>
          <a:xfrm>
            <a:off x="4343400" y="3733800"/>
            <a:ext cx="457200" cy="380999"/>
          </a:xfrm>
          <a:prstGeom prst="star5">
            <a:avLst/>
          </a:prstGeom>
          <a:solidFill>
            <a:srgbClr val="FFFF00"/>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3"/>
          <p:cNvSpPr>
            <a:spLocks noGrp="1"/>
          </p:cNvSpPr>
          <p:nvPr>
            <p:ph type="body" sz="quarter" idx="10"/>
          </p:nvPr>
        </p:nvSpPr>
        <p:spPr>
          <a:xfrm>
            <a:off x="228600" y="6248400"/>
            <a:ext cx="3048000" cy="304800"/>
          </a:xfrm>
        </p:spPr>
        <p:txBody>
          <a:bodyPr/>
          <a:lstStyle/>
          <a:p>
            <a:r>
              <a:rPr lang="en-US" sz="1000" dirty="0">
                <a:solidFill>
                  <a:schemeClr val="bg1">
                    <a:lumMod val="50000"/>
                  </a:schemeClr>
                </a:solidFill>
              </a:rPr>
              <a:t>Clarke et al., 2014</a:t>
            </a:r>
            <a:r>
              <a:rPr lang="en-US" sz="1000" dirty="0"/>
              <a:t>; </a:t>
            </a:r>
            <a:r>
              <a:rPr lang="en-US" sz="1000" dirty="0">
                <a:solidFill>
                  <a:schemeClr val="bg1">
                    <a:lumMod val="50000"/>
                  </a:schemeClr>
                </a:solidFill>
              </a:rPr>
              <a:t>Agénor et al., 2015; Agénor, Krieger, Austin, Haneuse, &amp; Gottlieb, 2015; Peitzmeier, Khullar, Reisner, &amp; Potter, 2014; </a:t>
            </a:r>
            <a:endParaRPr lang="en-US" sz="1000" i="0" dirty="0"/>
          </a:p>
        </p:txBody>
      </p:sp>
    </p:spTree>
    <p:extLst>
      <p:ext uri="{BB962C8B-B14F-4D97-AF65-F5344CB8AC3E}">
        <p14:creationId xmlns:p14="http://schemas.microsoft.com/office/powerpoint/2010/main" val="3475799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2.) Create a culture of equity</a:t>
            </a:r>
          </a:p>
        </p:txBody>
      </p:sp>
      <p:graphicFrame>
        <p:nvGraphicFramePr>
          <p:cNvPr id="12" name="Diagram 11"/>
          <p:cNvGraphicFramePr/>
          <p:nvPr/>
        </p:nvGraphicFramePr>
        <p:xfrm>
          <a:off x="457200" y="2209800"/>
          <a:ext cx="77724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p:cNvSpPr>
            <a:spLocks noGrp="1"/>
          </p:cNvSpPr>
          <p:nvPr>
            <p:ph type="body" sz="quarter" idx="10"/>
          </p:nvPr>
        </p:nvSpPr>
        <p:spPr>
          <a:xfrm>
            <a:off x="457200" y="6248400"/>
            <a:ext cx="1295400" cy="304800"/>
          </a:xfrm>
        </p:spPr>
        <p:txBody>
          <a:bodyPr/>
          <a:lstStyle/>
          <a:p>
            <a:r>
              <a:rPr lang="en-US" sz="1000" dirty="0">
                <a:solidFill>
                  <a:schemeClr val="bg1">
                    <a:lumMod val="50000"/>
                  </a:schemeClr>
                </a:solidFill>
              </a:rPr>
              <a:t>Clarke et al., 2014.</a:t>
            </a:r>
          </a:p>
        </p:txBody>
      </p:sp>
    </p:spTree>
    <p:extLst>
      <p:ext uri="{BB962C8B-B14F-4D97-AF65-F5344CB8AC3E}">
        <p14:creationId xmlns:p14="http://schemas.microsoft.com/office/powerpoint/2010/main" val="1263594488"/>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3.) Diagnose the Disparity</a:t>
            </a:r>
            <a:endParaRPr lang="en-US" dirty="0"/>
          </a:p>
        </p:txBody>
      </p:sp>
      <p:sp>
        <p:nvSpPr>
          <p:cNvPr id="12" name="TextBox 11"/>
          <p:cNvSpPr txBox="1"/>
          <p:nvPr/>
        </p:nvSpPr>
        <p:spPr>
          <a:xfrm rot="1947406">
            <a:off x="2679760" y="2757565"/>
            <a:ext cx="3048000" cy="369332"/>
          </a:xfrm>
          <a:prstGeom prst="rect">
            <a:avLst/>
          </a:prstGeom>
          <a:noFill/>
        </p:spPr>
        <p:txBody>
          <a:bodyPr wrap="square" rtlCol="0">
            <a:spAutoFit/>
          </a:bodyPr>
          <a:lstStyle/>
          <a:p>
            <a:r>
              <a:rPr lang="en-US" dirty="0">
                <a:solidFill>
                  <a:srgbClr val="004065"/>
                </a:solidFill>
              </a:rPr>
              <a:t>Why does this happen?</a:t>
            </a:r>
          </a:p>
        </p:txBody>
      </p:sp>
      <p:sp>
        <p:nvSpPr>
          <p:cNvPr id="13" name="TextBox 12"/>
          <p:cNvSpPr txBox="1"/>
          <p:nvPr/>
        </p:nvSpPr>
        <p:spPr>
          <a:xfrm rot="19957343">
            <a:off x="2619325" y="4581417"/>
            <a:ext cx="3048000" cy="369332"/>
          </a:xfrm>
          <a:prstGeom prst="rect">
            <a:avLst/>
          </a:prstGeom>
          <a:noFill/>
        </p:spPr>
        <p:txBody>
          <a:bodyPr wrap="square" rtlCol="0">
            <a:spAutoFit/>
          </a:bodyPr>
          <a:lstStyle/>
          <a:p>
            <a:r>
              <a:rPr lang="en-US" dirty="0">
                <a:solidFill>
                  <a:srgbClr val="004065"/>
                </a:solidFill>
              </a:rPr>
              <a:t>Why does this happen?</a:t>
            </a:r>
          </a:p>
        </p:txBody>
      </p:sp>
      <p:sp>
        <p:nvSpPr>
          <p:cNvPr id="3" name="Rectangle 2"/>
          <p:cNvSpPr/>
          <p:nvPr/>
        </p:nvSpPr>
        <p:spPr>
          <a:xfrm>
            <a:off x="285364" y="6105776"/>
            <a:ext cx="4439036" cy="400110"/>
          </a:xfrm>
          <a:prstGeom prst="rect">
            <a:avLst/>
          </a:prstGeom>
        </p:spPr>
        <p:txBody>
          <a:bodyPr wrap="square">
            <a:spAutoFit/>
          </a:bodyPr>
          <a:lstStyle/>
          <a:p>
            <a:r>
              <a:rPr lang="en-US" sz="1000" i="1" dirty="0">
                <a:solidFill>
                  <a:schemeClr val="bg1">
                    <a:lumMod val="50000"/>
                  </a:schemeClr>
                </a:solidFill>
              </a:rPr>
              <a:t>Finding Answers: Solving Disparities through Payment and Delivery System Reform, n.d.,b. </a:t>
            </a:r>
          </a:p>
        </p:txBody>
      </p:sp>
      <p:sp>
        <p:nvSpPr>
          <p:cNvPr id="9" name="Rounded Rectangle 8"/>
          <p:cNvSpPr/>
          <p:nvPr/>
        </p:nvSpPr>
        <p:spPr>
          <a:xfrm>
            <a:off x="647701" y="1798243"/>
            <a:ext cx="2057400" cy="10668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might be contributing to the problem?</a:t>
            </a:r>
          </a:p>
        </p:txBody>
      </p:sp>
      <p:sp>
        <p:nvSpPr>
          <p:cNvPr id="14" name="Rounded Rectangle 13"/>
          <p:cNvSpPr/>
          <p:nvPr/>
        </p:nvSpPr>
        <p:spPr>
          <a:xfrm>
            <a:off x="647701" y="4715935"/>
            <a:ext cx="2057400" cy="1066800"/>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might be contributing to the problem?</a:t>
            </a:r>
          </a:p>
        </p:txBody>
      </p:sp>
      <p:cxnSp>
        <p:nvCxnSpPr>
          <p:cNvPr id="16" name="Straight Arrow Connector 15"/>
          <p:cNvCxnSpPr/>
          <p:nvPr/>
        </p:nvCxnSpPr>
        <p:spPr>
          <a:xfrm flipV="1">
            <a:off x="2971800" y="3908605"/>
            <a:ext cx="3505200" cy="7322"/>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05101" y="2364115"/>
            <a:ext cx="2457348" cy="1445885"/>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738771" y="3999890"/>
            <a:ext cx="2457348" cy="1312043"/>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6590609" y="3257816"/>
            <a:ext cx="2209800" cy="1286935"/>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Disparity</a:t>
            </a:r>
          </a:p>
        </p:txBody>
      </p:sp>
    </p:spTree>
    <p:extLst>
      <p:ext uri="{BB962C8B-B14F-4D97-AF65-F5344CB8AC3E}">
        <p14:creationId xmlns:p14="http://schemas.microsoft.com/office/powerpoint/2010/main" val="102654827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981201"/>
            <a:ext cx="8382000" cy="4190999"/>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rgbClr val="004065"/>
                </a:solidFill>
              </a:rPr>
              <a:t>3.) Diagnose the Disparity</a:t>
            </a:r>
            <a:endParaRPr lang="en-US" dirty="0"/>
          </a:p>
        </p:txBody>
      </p:sp>
      <p:sp>
        <p:nvSpPr>
          <p:cNvPr id="6" name="TextBox 5"/>
          <p:cNvSpPr txBox="1"/>
          <p:nvPr/>
        </p:nvSpPr>
        <p:spPr>
          <a:xfrm>
            <a:off x="838200" y="2286000"/>
            <a:ext cx="2209800" cy="646331"/>
          </a:xfrm>
          <a:prstGeom prst="rect">
            <a:avLst/>
          </a:prstGeom>
          <a:noFill/>
        </p:spPr>
        <p:txBody>
          <a:bodyPr wrap="square" rtlCol="0">
            <a:spAutoFit/>
          </a:bodyPr>
          <a:lstStyle/>
          <a:p>
            <a:r>
              <a:rPr lang="en-US" dirty="0">
                <a:solidFill>
                  <a:schemeClr val="bg1"/>
                </a:solidFill>
              </a:rPr>
              <a:t>Which of our root causes are…</a:t>
            </a:r>
          </a:p>
        </p:txBody>
      </p:sp>
      <p:sp>
        <p:nvSpPr>
          <p:cNvPr id="7" name="TextBox 6"/>
          <p:cNvSpPr txBox="1"/>
          <p:nvPr/>
        </p:nvSpPr>
        <p:spPr>
          <a:xfrm>
            <a:off x="3181350" y="2285999"/>
            <a:ext cx="2514600" cy="646331"/>
          </a:xfrm>
          <a:prstGeom prst="rect">
            <a:avLst/>
          </a:prstGeom>
          <a:solidFill>
            <a:srgbClr val="0096D6"/>
          </a:solidFill>
        </p:spPr>
        <p:txBody>
          <a:bodyPr wrap="square" rtlCol="0">
            <a:spAutoFit/>
          </a:bodyPr>
          <a:lstStyle/>
          <a:p>
            <a:r>
              <a:rPr lang="en-US" b="1" dirty="0">
                <a:solidFill>
                  <a:schemeClr val="bg1"/>
                </a:solidFill>
              </a:rPr>
              <a:t>Very important to address</a:t>
            </a:r>
          </a:p>
        </p:txBody>
      </p:sp>
      <p:sp>
        <p:nvSpPr>
          <p:cNvPr id="11" name="TextBox 10"/>
          <p:cNvSpPr txBox="1"/>
          <p:nvPr/>
        </p:nvSpPr>
        <p:spPr>
          <a:xfrm>
            <a:off x="5829300" y="2285999"/>
            <a:ext cx="2590800" cy="646331"/>
          </a:xfrm>
          <a:prstGeom prst="rect">
            <a:avLst/>
          </a:prstGeom>
          <a:solidFill>
            <a:srgbClr val="0096D6"/>
          </a:solidFill>
        </p:spPr>
        <p:txBody>
          <a:bodyPr wrap="square" rtlCol="0">
            <a:spAutoFit/>
          </a:bodyPr>
          <a:lstStyle/>
          <a:p>
            <a:r>
              <a:rPr lang="en-US" b="1" dirty="0">
                <a:solidFill>
                  <a:schemeClr val="bg1"/>
                </a:solidFill>
              </a:rPr>
              <a:t>Less important to address</a:t>
            </a:r>
          </a:p>
        </p:txBody>
      </p:sp>
      <p:sp>
        <p:nvSpPr>
          <p:cNvPr id="12" name="TextBox 11"/>
          <p:cNvSpPr txBox="1"/>
          <p:nvPr/>
        </p:nvSpPr>
        <p:spPr>
          <a:xfrm>
            <a:off x="838200" y="3084731"/>
            <a:ext cx="2209800" cy="1200329"/>
          </a:xfrm>
          <a:prstGeom prst="rect">
            <a:avLst/>
          </a:prstGeom>
          <a:solidFill>
            <a:srgbClr val="0096D6"/>
          </a:solidFill>
        </p:spPr>
        <p:txBody>
          <a:bodyPr wrap="square" rtlCol="0">
            <a:spAutoFit/>
          </a:bodyPr>
          <a:lstStyle/>
          <a:p>
            <a:endParaRPr lang="en-US" b="1" dirty="0">
              <a:solidFill>
                <a:schemeClr val="bg1"/>
              </a:solidFill>
            </a:endParaRPr>
          </a:p>
          <a:p>
            <a:r>
              <a:rPr lang="en-US" b="1" dirty="0">
                <a:solidFill>
                  <a:schemeClr val="bg1"/>
                </a:solidFill>
              </a:rPr>
              <a:t>Very feasible to address</a:t>
            </a:r>
          </a:p>
          <a:p>
            <a:endParaRPr lang="en-US" dirty="0">
              <a:solidFill>
                <a:schemeClr val="bg1"/>
              </a:solidFill>
            </a:endParaRPr>
          </a:p>
        </p:txBody>
      </p:sp>
      <p:sp>
        <p:nvSpPr>
          <p:cNvPr id="13" name="TextBox 12"/>
          <p:cNvSpPr txBox="1"/>
          <p:nvPr/>
        </p:nvSpPr>
        <p:spPr>
          <a:xfrm>
            <a:off x="838200" y="4437460"/>
            <a:ext cx="2209800" cy="1477328"/>
          </a:xfrm>
          <a:prstGeom prst="rect">
            <a:avLst/>
          </a:prstGeom>
          <a:solidFill>
            <a:srgbClr val="0096D6"/>
          </a:solidFill>
        </p:spPr>
        <p:txBody>
          <a:bodyPr wrap="square" rtlCol="0">
            <a:spAutoFit/>
          </a:bodyPr>
          <a:lstStyle/>
          <a:p>
            <a:endParaRPr lang="en-US" b="1" dirty="0">
              <a:solidFill>
                <a:schemeClr val="bg1"/>
              </a:solidFill>
            </a:endParaRPr>
          </a:p>
          <a:p>
            <a:r>
              <a:rPr lang="en-US" b="1" dirty="0">
                <a:solidFill>
                  <a:schemeClr val="bg1"/>
                </a:solidFill>
              </a:rPr>
              <a:t>Less feasible to address</a:t>
            </a:r>
          </a:p>
          <a:p>
            <a:endParaRPr lang="en-US" dirty="0">
              <a:solidFill>
                <a:schemeClr val="bg1"/>
              </a:solidFill>
            </a:endParaRPr>
          </a:p>
          <a:p>
            <a:endParaRPr lang="en-US" dirty="0">
              <a:solidFill>
                <a:schemeClr val="bg1"/>
              </a:solidFill>
            </a:endParaRPr>
          </a:p>
        </p:txBody>
      </p:sp>
      <p:sp>
        <p:nvSpPr>
          <p:cNvPr id="14" name="TextBox 13"/>
          <p:cNvSpPr txBox="1"/>
          <p:nvPr/>
        </p:nvSpPr>
        <p:spPr>
          <a:xfrm>
            <a:off x="3181350" y="3084731"/>
            <a:ext cx="2514600" cy="1200329"/>
          </a:xfrm>
          <a:prstGeom prst="rect">
            <a:avLst/>
          </a:prstGeom>
          <a:solidFill>
            <a:srgbClr val="C8B18B"/>
          </a:solidFill>
        </p:spPr>
        <p:txBody>
          <a:bodyPr wrap="square" rtlCol="0">
            <a:spAutoFit/>
          </a:bodyPr>
          <a:lstStyle/>
          <a:p>
            <a:endParaRPr lang="en-US" dirty="0"/>
          </a:p>
        </p:txBody>
      </p:sp>
      <p:sp>
        <p:nvSpPr>
          <p:cNvPr id="17" name="TextBox 16"/>
          <p:cNvSpPr txBox="1"/>
          <p:nvPr/>
        </p:nvSpPr>
        <p:spPr>
          <a:xfrm>
            <a:off x="5829300" y="3084731"/>
            <a:ext cx="2590800" cy="1200329"/>
          </a:xfrm>
          <a:prstGeom prst="rect">
            <a:avLst/>
          </a:prstGeom>
          <a:solidFill>
            <a:schemeClr val="bg1"/>
          </a:solidFill>
        </p:spPr>
        <p:txBody>
          <a:bodyPr wrap="square" rtlCol="0">
            <a:spAutoFit/>
          </a:bodyPr>
          <a:lstStyle/>
          <a:p>
            <a:endParaRPr lang="en-US" dirty="0"/>
          </a:p>
        </p:txBody>
      </p:sp>
      <p:sp>
        <p:nvSpPr>
          <p:cNvPr id="20" name="TextBox 19"/>
          <p:cNvSpPr txBox="1"/>
          <p:nvPr/>
        </p:nvSpPr>
        <p:spPr>
          <a:xfrm>
            <a:off x="3181350" y="4437460"/>
            <a:ext cx="2514600" cy="1477328"/>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5829300" y="4437460"/>
            <a:ext cx="2590800" cy="1477328"/>
          </a:xfrm>
          <a:prstGeom prst="rect">
            <a:avLst/>
          </a:prstGeom>
          <a:solidFill>
            <a:schemeClr val="bg1"/>
          </a:solidFill>
        </p:spPr>
        <p:txBody>
          <a:bodyPr wrap="square" rtlCol="0">
            <a:spAutoFit/>
          </a:bodyPr>
          <a:lstStyle/>
          <a:p>
            <a:endParaRPr lang="en-US" dirty="0"/>
          </a:p>
        </p:txBody>
      </p:sp>
      <p:sp>
        <p:nvSpPr>
          <p:cNvPr id="15" name="Text Placeholder 3"/>
          <p:cNvSpPr>
            <a:spLocks noGrp="1"/>
          </p:cNvSpPr>
          <p:nvPr>
            <p:ph type="body" sz="quarter" idx="10"/>
          </p:nvPr>
        </p:nvSpPr>
        <p:spPr>
          <a:xfrm>
            <a:off x="457200" y="6310422"/>
            <a:ext cx="1295400" cy="304800"/>
          </a:xfrm>
        </p:spPr>
        <p:txBody>
          <a:bodyPr/>
          <a:lstStyle/>
          <a:p>
            <a:r>
              <a:rPr lang="en-US" sz="1000" dirty="0">
                <a:solidFill>
                  <a:schemeClr val="bg1">
                    <a:lumMod val="50000"/>
                  </a:schemeClr>
                </a:solidFill>
              </a:rPr>
              <a:t>Clarke et al., 2014.</a:t>
            </a:r>
          </a:p>
        </p:txBody>
      </p:sp>
    </p:spTree>
    <p:extLst>
      <p:ext uri="{BB962C8B-B14F-4D97-AF65-F5344CB8AC3E}">
        <p14:creationId xmlns:p14="http://schemas.microsoft.com/office/powerpoint/2010/main" val="378172534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4.) Design the Intervention</a:t>
            </a:r>
          </a:p>
        </p:txBody>
      </p:sp>
      <p:sp>
        <p:nvSpPr>
          <p:cNvPr id="4" name="Text Placeholder 3"/>
          <p:cNvSpPr>
            <a:spLocks noGrp="1"/>
          </p:cNvSpPr>
          <p:nvPr>
            <p:ph type="body" sz="quarter" idx="10"/>
          </p:nvPr>
        </p:nvSpPr>
        <p:spPr>
          <a:xfrm>
            <a:off x="457200" y="6248400"/>
            <a:ext cx="3962400" cy="381000"/>
          </a:xfrm>
        </p:spPr>
        <p:txBody>
          <a:bodyPr/>
          <a:lstStyle/>
          <a:p>
            <a:r>
              <a:rPr lang="en-US" sz="1000" kern="1200" dirty="0">
                <a:solidFill>
                  <a:schemeClr val="bg1">
                    <a:lumMod val="50000"/>
                  </a:schemeClr>
                </a:solidFill>
              </a:rPr>
              <a:t>Finding Answers: Solving Disparities through Payment and Delivery System Reform, n.d.,a</a:t>
            </a:r>
            <a:endParaRPr lang="en-US" sz="1000" dirty="0">
              <a:solidFill>
                <a:schemeClr val="bg1">
                  <a:lumMod val="50000"/>
                </a:schemeClr>
              </a:solidFill>
            </a:endParaRPr>
          </a:p>
        </p:txBody>
      </p:sp>
      <p:pic>
        <p:nvPicPr>
          <p:cNvPr id="9" name="Picture 8"/>
          <p:cNvPicPr>
            <a:picLocks noChangeAspect="1"/>
          </p:cNvPicPr>
          <p:nvPr/>
        </p:nvPicPr>
        <p:blipFill rotWithShape="1">
          <a:blip r:embed="rId3"/>
          <a:srcRect l="18333" t="8519" r="19583" b="50741"/>
          <a:stretch/>
        </p:blipFill>
        <p:spPr>
          <a:xfrm>
            <a:off x="457200" y="2133600"/>
            <a:ext cx="8458200" cy="3975310"/>
          </a:xfrm>
          <a:prstGeom prst="rect">
            <a:avLst/>
          </a:prstGeom>
        </p:spPr>
      </p:pic>
    </p:spTree>
    <p:extLst>
      <p:ext uri="{BB962C8B-B14F-4D97-AF65-F5344CB8AC3E}">
        <p14:creationId xmlns:p14="http://schemas.microsoft.com/office/powerpoint/2010/main" val="50370549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4065"/>
                </a:solidFill>
              </a:rPr>
              <a:t>5.) Secure Buy-In</a:t>
            </a:r>
          </a:p>
        </p:txBody>
      </p:sp>
      <p:sp>
        <p:nvSpPr>
          <p:cNvPr id="5" name="Text Placeholder 3"/>
          <p:cNvSpPr>
            <a:spLocks noGrp="1"/>
          </p:cNvSpPr>
          <p:nvPr>
            <p:ph type="body" sz="quarter" idx="10"/>
          </p:nvPr>
        </p:nvSpPr>
        <p:spPr>
          <a:xfrm>
            <a:off x="457200" y="6248400"/>
            <a:ext cx="1295400" cy="304800"/>
          </a:xfrm>
        </p:spPr>
        <p:txBody>
          <a:bodyPr/>
          <a:lstStyle/>
          <a:p>
            <a:r>
              <a:rPr lang="en-US" sz="1000" dirty="0">
                <a:solidFill>
                  <a:schemeClr val="bg1">
                    <a:lumMod val="50000"/>
                  </a:schemeClr>
                </a:solidFill>
              </a:rPr>
              <a:t>Clarke et al., 2014.</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8333"/>
          <a:stretch/>
        </p:blipFill>
        <p:spPr>
          <a:xfrm>
            <a:off x="1112289" y="2291003"/>
            <a:ext cx="870860" cy="105915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3333" r="34166"/>
          <a:stretch/>
        </p:blipFill>
        <p:spPr>
          <a:xfrm>
            <a:off x="2670057" y="2379984"/>
            <a:ext cx="918755" cy="101179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7500" b="17778"/>
          <a:stretch/>
        </p:blipFill>
        <p:spPr>
          <a:xfrm>
            <a:off x="4272290" y="2379984"/>
            <a:ext cx="1299146" cy="86609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24444" b="5555"/>
          <a:stretch/>
        </p:blipFill>
        <p:spPr>
          <a:xfrm>
            <a:off x="6357372" y="2391936"/>
            <a:ext cx="1632933" cy="857290"/>
          </a:xfrm>
          <a:prstGeom prst="rect">
            <a:avLst/>
          </a:prstGeom>
        </p:spPr>
      </p:pic>
      <p:sp>
        <p:nvSpPr>
          <p:cNvPr id="12" name="Rounded Rectangle 11"/>
          <p:cNvSpPr/>
          <p:nvPr/>
        </p:nvSpPr>
        <p:spPr>
          <a:xfrm>
            <a:off x="800259" y="3229870"/>
            <a:ext cx="1432807" cy="457200"/>
          </a:xfrm>
          <a:prstGeom prst="roundRect">
            <a:avLst/>
          </a:prstGeom>
          <a:solidFill>
            <a:schemeClr val="bg1"/>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rgbClr val="004065"/>
                </a:solidFill>
              </a:rPr>
              <a:t>Leadership</a:t>
            </a:r>
          </a:p>
        </p:txBody>
      </p:sp>
      <p:sp>
        <p:nvSpPr>
          <p:cNvPr id="13" name="Rounded Rectangle 12"/>
          <p:cNvSpPr/>
          <p:nvPr/>
        </p:nvSpPr>
        <p:spPr>
          <a:xfrm>
            <a:off x="2590800" y="3229870"/>
            <a:ext cx="1083793" cy="457200"/>
          </a:xfrm>
          <a:prstGeom prst="round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rgbClr val="004065"/>
                </a:solidFill>
              </a:rPr>
              <a:t>Staff</a:t>
            </a:r>
          </a:p>
        </p:txBody>
      </p:sp>
      <p:sp>
        <p:nvSpPr>
          <p:cNvPr id="14" name="Rounded Rectangle 13"/>
          <p:cNvSpPr/>
          <p:nvPr/>
        </p:nvSpPr>
        <p:spPr>
          <a:xfrm>
            <a:off x="4126014" y="3230722"/>
            <a:ext cx="1478404" cy="457200"/>
          </a:xfrm>
          <a:prstGeom prst="round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rgbClr val="004065"/>
                </a:solidFill>
              </a:rPr>
              <a:t>Patients</a:t>
            </a:r>
          </a:p>
        </p:txBody>
      </p:sp>
      <p:sp>
        <p:nvSpPr>
          <p:cNvPr id="15" name="Rounded Rectangle 14"/>
          <p:cNvSpPr/>
          <p:nvPr/>
        </p:nvSpPr>
        <p:spPr>
          <a:xfrm>
            <a:off x="5943600" y="3229870"/>
            <a:ext cx="2514600" cy="457200"/>
          </a:xfrm>
          <a:prstGeom prst="roundRect">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rgbClr val="004065"/>
                </a:solidFill>
              </a:rPr>
              <a:t>Community Partners</a:t>
            </a:r>
          </a:p>
        </p:txBody>
      </p:sp>
      <p:cxnSp>
        <p:nvCxnSpPr>
          <p:cNvPr id="16" name="Straight Arrow Connector 15"/>
          <p:cNvCxnSpPr/>
          <p:nvPr/>
        </p:nvCxnSpPr>
        <p:spPr>
          <a:xfrm>
            <a:off x="4272290" y="3886200"/>
            <a:ext cx="0" cy="68580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093040" y="4546169"/>
            <a:ext cx="4593401" cy="940641"/>
          </a:xfrm>
          <a:prstGeom prst="roundRect">
            <a:avLst/>
          </a:prstGeom>
          <a:solidFill>
            <a:schemeClr val="bg1"/>
          </a:solidFill>
          <a:ln w="508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4065"/>
                </a:solidFill>
              </a:rPr>
              <a:t>Effective messaging on the inequity </a:t>
            </a:r>
          </a:p>
          <a:p>
            <a:pPr algn="ctr"/>
            <a:r>
              <a:rPr lang="en-US" sz="2000" dirty="0">
                <a:solidFill>
                  <a:srgbClr val="004065"/>
                </a:solidFill>
              </a:rPr>
              <a:t>and intervention to address it</a:t>
            </a:r>
            <a:endParaRPr lang="en-US" sz="1900" dirty="0">
              <a:solidFill>
                <a:srgbClr val="004065"/>
              </a:solidFill>
            </a:endParaRPr>
          </a:p>
        </p:txBody>
      </p:sp>
      <p:sp>
        <p:nvSpPr>
          <p:cNvPr id="25" name="Flowchart: Connector 24"/>
          <p:cNvSpPr/>
          <p:nvPr/>
        </p:nvSpPr>
        <p:spPr>
          <a:xfrm>
            <a:off x="1709764" y="4243369"/>
            <a:ext cx="1562640" cy="1537138"/>
          </a:xfrm>
          <a:prstGeom prst="flowChartConnector">
            <a:avLst/>
          </a:prstGeom>
          <a:solidFill>
            <a:schemeClr val="bg1"/>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0788" t="-25547" r="-7890" b="-17646"/>
          <a:stretch/>
        </p:blipFill>
        <p:spPr>
          <a:xfrm>
            <a:off x="1752600" y="4340589"/>
            <a:ext cx="1476969" cy="1342699"/>
          </a:xfrm>
          <a:prstGeom prst="flowChartConnector">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r="39167" b="43333"/>
          <a:stretch/>
        </p:blipFill>
        <p:spPr>
          <a:xfrm>
            <a:off x="5257800" y="849597"/>
            <a:ext cx="1752600" cy="1224419"/>
          </a:xfrm>
          <a:prstGeom prst="rect">
            <a:avLst/>
          </a:prstGeom>
        </p:spPr>
      </p:pic>
    </p:spTree>
    <p:extLst>
      <p:ext uri="{BB962C8B-B14F-4D97-AF65-F5344CB8AC3E}">
        <p14:creationId xmlns:p14="http://schemas.microsoft.com/office/powerpoint/2010/main" val="381808857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4065"/>
                </a:solidFill>
              </a:rPr>
              <a:t>6.) Implement and Sustain Change</a:t>
            </a:r>
            <a:endParaRPr lang="en-US" dirty="0"/>
          </a:p>
        </p:txBody>
      </p:sp>
      <p:sp>
        <p:nvSpPr>
          <p:cNvPr id="3" name="Content Placeholder 2"/>
          <p:cNvSpPr>
            <a:spLocks noGrp="1"/>
          </p:cNvSpPr>
          <p:nvPr>
            <p:ph idx="1"/>
          </p:nvPr>
        </p:nvSpPr>
        <p:spPr>
          <a:xfrm>
            <a:off x="457200" y="2057401"/>
            <a:ext cx="4038600" cy="4038599"/>
          </a:xfrm>
        </p:spPr>
        <p:txBody>
          <a:bodyPr>
            <a:normAutofit/>
          </a:bodyPr>
          <a:lstStyle/>
          <a:p>
            <a:pPr marL="0" indent="0">
              <a:buNone/>
            </a:pPr>
            <a:r>
              <a:rPr lang="en-US" dirty="0">
                <a:solidFill>
                  <a:srgbClr val="004065"/>
                </a:solidFill>
              </a:rPr>
              <a:t>Implementation:</a:t>
            </a:r>
          </a:p>
          <a:p>
            <a:r>
              <a:rPr lang="en-US" dirty="0">
                <a:solidFill>
                  <a:srgbClr val="004065"/>
                </a:solidFill>
              </a:rPr>
              <a:t>Set SMART goals and objectives</a:t>
            </a:r>
          </a:p>
          <a:p>
            <a:r>
              <a:rPr lang="en-US" dirty="0">
                <a:solidFill>
                  <a:srgbClr val="004065"/>
                </a:solidFill>
              </a:rPr>
              <a:t>Pilot test </a:t>
            </a:r>
          </a:p>
          <a:p>
            <a:r>
              <a:rPr lang="en-US" dirty="0">
                <a:solidFill>
                  <a:srgbClr val="004065"/>
                </a:solidFill>
              </a:rPr>
              <a:t>Evaluate the program</a:t>
            </a:r>
          </a:p>
          <a:p>
            <a:pPr marL="0" indent="0">
              <a:buNone/>
            </a:pPr>
            <a:endParaRPr lang="en-US" dirty="0"/>
          </a:p>
        </p:txBody>
      </p:sp>
      <p:sp>
        <p:nvSpPr>
          <p:cNvPr id="8" name="Text Placeholder 3"/>
          <p:cNvSpPr>
            <a:spLocks noGrp="1"/>
          </p:cNvSpPr>
          <p:nvPr>
            <p:ph type="body" sz="quarter" idx="10"/>
          </p:nvPr>
        </p:nvSpPr>
        <p:spPr>
          <a:xfrm>
            <a:off x="457200" y="6248400"/>
            <a:ext cx="1295400" cy="304800"/>
          </a:xfrm>
        </p:spPr>
        <p:txBody>
          <a:bodyPr/>
          <a:lstStyle/>
          <a:p>
            <a:r>
              <a:rPr lang="en-US" sz="1000" dirty="0">
                <a:solidFill>
                  <a:schemeClr val="bg1">
                    <a:lumMod val="50000"/>
                  </a:schemeClr>
                </a:solidFill>
              </a:rPr>
              <a:t>Clarke et al., 2014.</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035" y="3352800"/>
            <a:ext cx="4623765" cy="2286000"/>
          </a:xfrm>
          <a:prstGeom prst="rect">
            <a:avLst/>
          </a:prstGeom>
        </p:spPr>
      </p:pic>
    </p:spTree>
    <p:extLst>
      <p:ext uri="{BB962C8B-B14F-4D97-AF65-F5344CB8AC3E}">
        <p14:creationId xmlns:p14="http://schemas.microsoft.com/office/powerpoint/2010/main" val="280060233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85800" y="12954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470163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838200"/>
          <a:ext cx="8305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ounded Rectangle 17"/>
          <p:cNvSpPr/>
          <p:nvPr/>
        </p:nvSpPr>
        <p:spPr>
          <a:xfrm>
            <a:off x="3810000" y="3200400"/>
            <a:ext cx="1600200" cy="1143000"/>
          </a:xfrm>
          <a:prstGeom prst="round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Health equity initiatives</a:t>
            </a:r>
          </a:p>
        </p:txBody>
      </p:sp>
      <p:cxnSp>
        <p:nvCxnSpPr>
          <p:cNvPr id="20" name="Straight Arrow Connector 19"/>
          <p:cNvCxnSpPr/>
          <p:nvPr/>
        </p:nvCxnSpPr>
        <p:spPr>
          <a:xfrm>
            <a:off x="4495800" y="2286000"/>
            <a:ext cx="0" cy="685800"/>
          </a:xfrm>
          <a:prstGeom prst="straightConnector1">
            <a:avLst/>
          </a:prstGeom>
          <a:ln w="101600">
            <a:solidFill>
              <a:srgbClr val="004065">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52800" y="3067050"/>
            <a:ext cx="381000" cy="266700"/>
          </a:xfrm>
          <a:prstGeom prst="straightConnector1">
            <a:avLst/>
          </a:prstGeom>
          <a:ln w="101600">
            <a:solidFill>
              <a:srgbClr val="004065">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334000" y="2906897"/>
            <a:ext cx="304800" cy="320306"/>
          </a:xfrm>
          <a:prstGeom prst="straightConnector1">
            <a:avLst/>
          </a:prstGeom>
          <a:ln w="101600">
            <a:solidFill>
              <a:srgbClr val="004065">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25926" y="4572000"/>
            <a:ext cx="0" cy="685799"/>
          </a:xfrm>
          <a:prstGeom prst="straightConnector1">
            <a:avLst/>
          </a:prstGeom>
          <a:ln w="101600">
            <a:solidFill>
              <a:srgbClr val="004065">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527351" y="4416056"/>
            <a:ext cx="334926" cy="220847"/>
          </a:xfrm>
          <a:prstGeom prst="straightConnector1">
            <a:avLst/>
          </a:prstGeom>
          <a:ln w="101600">
            <a:solidFill>
              <a:srgbClr val="004065">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312735" y="4387592"/>
            <a:ext cx="347330" cy="274009"/>
          </a:xfrm>
          <a:prstGeom prst="straightConnector1">
            <a:avLst/>
          </a:prstGeom>
          <a:ln w="101600">
            <a:solidFill>
              <a:srgbClr val="004065">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57916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4065"/>
                </a:solidFill>
              </a:rPr>
              <a:t>Organizational Strategies to Promote Equity</a:t>
            </a:r>
          </a:p>
        </p:txBody>
      </p:sp>
      <p:graphicFrame>
        <p:nvGraphicFramePr>
          <p:cNvPr id="5" name="Content Placeholder 4"/>
          <p:cNvGraphicFramePr>
            <a:graphicFrameLocks noGrp="1"/>
          </p:cNvGraphicFramePr>
          <p:nvPr>
            <p:ph idx="1"/>
          </p:nvPr>
        </p:nvGraphicFramePr>
        <p:xfrm>
          <a:off x="457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09600" y="2286000"/>
            <a:ext cx="304800" cy="381000"/>
          </a:xfrm>
          <a:prstGeom prst="rect">
            <a:avLst/>
          </a:prstGeom>
          <a:noFill/>
        </p:spPr>
        <p:txBody>
          <a:bodyPr wrap="square" rtlCol="0">
            <a:spAutoFit/>
          </a:bodyPr>
          <a:lstStyle/>
          <a:p>
            <a:r>
              <a:rPr lang="en-US" b="1" dirty="0">
                <a:solidFill>
                  <a:srgbClr val="C8B18B"/>
                </a:solidFill>
              </a:rPr>
              <a:t>1</a:t>
            </a:r>
          </a:p>
        </p:txBody>
      </p:sp>
      <p:sp>
        <p:nvSpPr>
          <p:cNvPr id="7" name="TextBox 6"/>
          <p:cNvSpPr txBox="1"/>
          <p:nvPr/>
        </p:nvSpPr>
        <p:spPr>
          <a:xfrm>
            <a:off x="990600" y="2895600"/>
            <a:ext cx="381000" cy="369332"/>
          </a:xfrm>
          <a:prstGeom prst="rect">
            <a:avLst/>
          </a:prstGeom>
          <a:noFill/>
        </p:spPr>
        <p:txBody>
          <a:bodyPr wrap="square" rtlCol="0">
            <a:spAutoFit/>
          </a:bodyPr>
          <a:lstStyle/>
          <a:p>
            <a:r>
              <a:rPr lang="en-US" b="1" dirty="0">
                <a:solidFill>
                  <a:srgbClr val="C8B18B"/>
                </a:solidFill>
              </a:rPr>
              <a:t>2</a:t>
            </a:r>
          </a:p>
        </p:txBody>
      </p:sp>
      <p:sp>
        <p:nvSpPr>
          <p:cNvPr id="8" name="TextBox 7"/>
          <p:cNvSpPr txBox="1"/>
          <p:nvPr/>
        </p:nvSpPr>
        <p:spPr>
          <a:xfrm>
            <a:off x="1099584" y="3572390"/>
            <a:ext cx="381000" cy="381000"/>
          </a:xfrm>
          <a:prstGeom prst="rect">
            <a:avLst/>
          </a:prstGeom>
          <a:noFill/>
        </p:spPr>
        <p:txBody>
          <a:bodyPr wrap="square" rtlCol="0">
            <a:spAutoFit/>
          </a:bodyPr>
          <a:lstStyle/>
          <a:p>
            <a:pPr algn="ctr"/>
            <a:r>
              <a:rPr lang="en-US" b="1" dirty="0">
                <a:solidFill>
                  <a:srgbClr val="C8B18B"/>
                </a:solidFill>
              </a:rPr>
              <a:t>3</a:t>
            </a:r>
          </a:p>
        </p:txBody>
      </p:sp>
      <p:sp>
        <p:nvSpPr>
          <p:cNvPr id="9" name="TextBox 8"/>
          <p:cNvSpPr txBox="1"/>
          <p:nvPr/>
        </p:nvSpPr>
        <p:spPr>
          <a:xfrm>
            <a:off x="1128823" y="4188342"/>
            <a:ext cx="266700" cy="381000"/>
          </a:xfrm>
          <a:prstGeom prst="rect">
            <a:avLst/>
          </a:prstGeom>
          <a:noFill/>
        </p:spPr>
        <p:txBody>
          <a:bodyPr wrap="square" rtlCol="0">
            <a:spAutoFit/>
          </a:bodyPr>
          <a:lstStyle/>
          <a:p>
            <a:r>
              <a:rPr lang="en-US" b="1" dirty="0">
                <a:solidFill>
                  <a:srgbClr val="C8B18B"/>
                </a:solidFill>
              </a:rPr>
              <a:t>4</a:t>
            </a:r>
          </a:p>
        </p:txBody>
      </p:sp>
      <p:sp>
        <p:nvSpPr>
          <p:cNvPr id="10" name="TextBox 9"/>
          <p:cNvSpPr txBox="1"/>
          <p:nvPr/>
        </p:nvSpPr>
        <p:spPr>
          <a:xfrm>
            <a:off x="990600" y="4876800"/>
            <a:ext cx="266700" cy="369332"/>
          </a:xfrm>
          <a:prstGeom prst="rect">
            <a:avLst/>
          </a:prstGeom>
          <a:noFill/>
        </p:spPr>
        <p:txBody>
          <a:bodyPr wrap="square" rtlCol="0">
            <a:spAutoFit/>
          </a:bodyPr>
          <a:lstStyle/>
          <a:p>
            <a:r>
              <a:rPr lang="en-US" b="1" dirty="0">
                <a:solidFill>
                  <a:srgbClr val="C8B18B"/>
                </a:solidFill>
              </a:rPr>
              <a:t>5</a:t>
            </a:r>
          </a:p>
        </p:txBody>
      </p:sp>
      <p:sp>
        <p:nvSpPr>
          <p:cNvPr id="11" name="TextBox 10"/>
          <p:cNvSpPr txBox="1"/>
          <p:nvPr/>
        </p:nvSpPr>
        <p:spPr>
          <a:xfrm>
            <a:off x="609600" y="5486400"/>
            <a:ext cx="304800" cy="381000"/>
          </a:xfrm>
          <a:prstGeom prst="rect">
            <a:avLst/>
          </a:prstGeom>
          <a:noFill/>
        </p:spPr>
        <p:txBody>
          <a:bodyPr wrap="square" rtlCol="0">
            <a:spAutoFit/>
          </a:bodyPr>
          <a:lstStyle/>
          <a:p>
            <a:r>
              <a:rPr lang="en-US" b="1" dirty="0">
                <a:solidFill>
                  <a:srgbClr val="C8B18B"/>
                </a:solidFill>
              </a:rPr>
              <a:t>6</a:t>
            </a:r>
          </a:p>
        </p:txBody>
      </p:sp>
    </p:spTree>
    <p:extLst>
      <p:ext uri="{BB962C8B-B14F-4D97-AF65-F5344CB8AC3E}">
        <p14:creationId xmlns:p14="http://schemas.microsoft.com/office/powerpoint/2010/main" val="229499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7778"/>
          <a:stretch/>
        </p:blipFill>
        <p:spPr>
          <a:xfrm>
            <a:off x="2748887" y="4124757"/>
            <a:ext cx="2876705" cy="1989721"/>
          </a:xfrm>
          <a:prstGeom prst="rect">
            <a:avLst/>
          </a:prstGeom>
        </p:spPr>
      </p:pic>
      <p:sp>
        <p:nvSpPr>
          <p:cNvPr id="2" name="Title 1"/>
          <p:cNvSpPr>
            <a:spLocks noGrp="1"/>
          </p:cNvSpPr>
          <p:nvPr>
            <p:ph type="title"/>
          </p:nvPr>
        </p:nvSpPr>
        <p:spPr>
          <a:xfrm>
            <a:off x="299128" y="745410"/>
            <a:ext cx="8229600" cy="613494"/>
          </a:xfrm>
        </p:spPr>
        <p:txBody>
          <a:bodyPr>
            <a:noAutofit/>
          </a:bodyPr>
          <a:lstStyle/>
          <a:p>
            <a:r>
              <a:rPr lang="en-US" dirty="0">
                <a:solidFill>
                  <a:srgbClr val="004065"/>
                </a:solidFill>
              </a:rPr>
              <a:t>Summary</a:t>
            </a:r>
          </a:p>
        </p:txBody>
      </p:sp>
      <p:sp>
        <p:nvSpPr>
          <p:cNvPr id="7" name="Line Callout 2 (Accent Bar) 6"/>
          <p:cNvSpPr/>
          <p:nvPr/>
        </p:nvSpPr>
        <p:spPr>
          <a:xfrm>
            <a:off x="5744423" y="3124200"/>
            <a:ext cx="3094777" cy="1533525"/>
          </a:xfrm>
          <a:prstGeom prst="accentCallout2">
            <a:avLst>
              <a:gd name="adj1" fmla="val 72214"/>
              <a:gd name="adj2" fmla="val -1351"/>
              <a:gd name="adj3" fmla="val 72302"/>
              <a:gd name="adj4" fmla="val -10622"/>
              <a:gd name="adj5" fmla="val 126543"/>
              <a:gd name="adj6" fmla="val -16652"/>
            </a:avLst>
          </a:prstGeom>
          <a:solidFill>
            <a:srgbClr val="FFEEBB">
              <a:alpha val="26000"/>
            </a:srgbClr>
          </a:solidFill>
          <a:ln>
            <a:solidFill>
              <a:srgbClr val="FFEEB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dirty="0">
                <a:solidFill>
                  <a:srgbClr val="004065"/>
                </a:solidFill>
              </a:rPr>
              <a:t>Build trust</a:t>
            </a:r>
          </a:p>
          <a:p>
            <a:pPr marL="285750" indent="-285750">
              <a:buFont typeface="Arial" panose="020B0604020202020204" pitchFamily="34" charset="0"/>
              <a:buChar char="•"/>
            </a:pPr>
            <a:r>
              <a:rPr lang="en-US" dirty="0">
                <a:solidFill>
                  <a:srgbClr val="004065"/>
                </a:solidFill>
              </a:rPr>
              <a:t>Draw upon skills and expertise of communities</a:t>
            </a:r>
          </a:p>
          <a:p>
            <a:pPr marL="285750" indent="-285750">
              <a:buFont typeface="Arial" panose="020B0604020202020204" pitchFamily="34" charset="0"/>
              <a:buChar char="•"/>
            </a:pPr>
            <a:r>
              <a:rPr lang="en-US" dirty="0">
                <a:solidFill>
                  <a:srgbClr val="004065"/>
                </a:solidFill>
              </a:rPr>
              <a:t>Design inclusive research studies</a:t>
            </a:r>
          </a:p>
        </p:txBody>
      </p:sp>
      <p:sp>
        <p:nvSpPr>
          <p:cNvPr id="8" name="Line Callout 2 (Accent Bar) 7"/>
          <p:cNvSpPr/>
          <p:nvPr/>
        </p:nvSpPr>
        <p:spPr>
          <a:xfrm rot="5400000" flipH="1">
            <a:off x="1439121" y="2177783"/>
            <a:ext cx="1155166" cy="3048000"/>
          </a:xfrm>
          <a:prstGeom prst="accentCallout2">
            <a:avLst>
              <a:gd name="adj1" fmla="val 68043"/>
              <a:gd name="adj2" fmla="val -4867"/>
              <a:gd name="adj3" fmla="val 67670"/>
              <a:gd name="adj4" fmla="val -69770"/>
              <a:gd name="adj5" fmla="val 21377"/>
              <a:gd name="adj6" fmla="val -139312"/>
            </a:avLst>
          </a:prstGeom>
          <a:solidFill>
            <a:srgbClr val="0096D6">
              <a:alpha val="26000"/>
            </a:srgbClr>
          </a:solidFill>
          <a:ln>
            <a:solidFill>
              <a:srgbClr val="0096D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marL="285750" indent="-285750">
              <a:buFont typeface="Arial" panose="020B0604020202020204" pitchFamily="34" charset="0"/>
              <a:buChar char="•"/>
            </a:pPr>
            <a:r>
              <a:rPr lang="en-US" dirty="0">
                <a:solidFill>
                  <a:srgbClr val="004065"/>
                </a:solidFill>
              </a:rPr>
              <a:t>Start conversations</a:t>
            </a:r>
          </a:p>
          <a:p>
            <a:pPr marL="285750" indent="-285750">
              <a:buFont typeface="Arial" panose="020B0604020202020204" pitchFamily="34" charset="0"/>
              <a:buChar char="•"/>
            </a:pPr>
            <a:r>
              <a:rPr lang="en-US" dirty="0">
                <a:solidFill>
                  <a:srgbClr val="004065"/>
                </a:solidFill>
              </a:rPr>
              <a:t>Open doors to participation in cancer research</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5833"/>
          <a:stretch/>
        </p:blipFill>
        <p:spPr>
          <a:xfrm>
            <a:off x="3821694" y="1357725"/>
            <a:ext cx="1362596" cy="121419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000"/>
          <a:stretch/>
        </p:blipFill>
        <p:spPr>
          <a:xfrm>
            <a:off x="6715754" y="1411152"/>
            <a:ext cx="762000" cy="114300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46667"/>
          <a:stretch/>
        </p:blipFill>
        <p:spPr>
          <a:xfrm>
            <a:off x="1306696" y="1411152"/>
            <a:ext cx="807305" cy="1135273"/>
          </a:xfrm>
          <a:prstGeom prst="rect">
            <a:avLst/>
          </a:prstGeom>
        </p:spPr>
      </p:pic>
      <p:sp>
        <p:nvSpPr>
          <p:cNvPr id="13" name="Rounded Rectangle 12"/>
          <p:cNvSpPr/>
          <p:nvPr/>
        </p:nvSpPr>
        <p:spPr>
          <a:xfrm>
            <a:off x="3550251" y="1638674"/>
            <a:ext cx="1905481" cy="602878"/>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065"/>
                </a:solidFill>
              </a:rPr>
              <a:t>Patient engagement</a:t>
            </a:r>
          </a:p>
        </p:txBody>
      </p:sp>
      <p:sp>
        <p:nvSpPr>
          <p:cNvPr id="14" name="Rounded Rectangle 13"/>
          <p:cNvSpPr/>
          <p:nvPr/>
        </p:nvSpPr>
        <p:spPr>
          <a:xfrm>
            <a:off x="5943600" y="1777870"/>
            <a:ext cx="2394077" cy="373906"/>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4065"/>
                </a:solidFill>
              </a:rPr>
              <a:t>Patient-centered care</a:t>
            </a:r>
          </a:p>
        </p:txBody>
      </p:sp>
      <p:sp>
        <p:nvSpPr>
          <p:cNvPr id="15" name="Rounded Rectangle 14"/>
          <p:cNvSpPr/>
          <p:nvPr/>
        </p:nvSpPr>
        <p:spPr>
          <a:xfrm>
            <a:off x="492704" y="1757494"/>
            <a:ext cx="2644137" cy="381000"/>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4065"/>
                </a:solidFill>
              </a:rPr>
              <a:t>Patient-centered research</a:t>
            </a:r>
          </a:p>
        </p:txBody>
      </p:sp>
      <p:cxnSp>
        <p:nvCxnSpPr>
          <p:cNvPr id="17" name="Straight Arrow Connector 16"/>
          <p:cNvCxnSpPr/>
          <p:nvPr/>
        </p:nvCxnSpPr>
        <p:spPr>
          <a:xfrm>
            <a:off x="4494132" y="2779527"/>
            <a:ext cx="8860" cy="689345"/>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3503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4065"/>
                </a:solidFill>
              </a:rPr>
              <a:t>Strategy #1: Collect Data to Support Health Equity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0000"/>
          <a:stretch/>
        </p:blipFill>
        <p:spPr>
          <a:xfrm>
            <a:off x="2842240" y="2095529"/>
            <a:ext cx="2502094" cy="1125941"/>
          </a:xfrm>
          <a:prstGeom prst="rect">
            <a:avLst/>
          </a:prstGeom>
        </p:spPr>
      </p:pic>
      <p:cxnSp>
        <p:nvCxnSpPr>
          <p:cNvPr id="8" name="Straight Arrow Connector 7"/>
          <p:cNvCxnSpPr/>
          <p:nvPr/>
        </p:nvCxnSpPr>
        <p:spPr>
          <a:xfrm flipV="1">
            <a:off x="5123575" y="1981201"/>
            <a:ext cx="691016" cy="168682"/>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19739" y="3195937"/>
            <a:ext cx="694852" cy="177352"/>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670702" y="1701679"/>
            <a:ext cx="2156160" cy="82233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065"/>
                </a:solidFill>
              </a:rPr>
              <a:t>Professional Level</a:t>
            </a:r>
          </a:p>
          <a:p>
            <a:pPr marL="285750" indent="-285750">
              <a:buFont typeface="Arial" panose="020B0604020202020204" pitchFamily="34" charset="0"/>
              <a:buChar char="•"/>
            </a:pPr>
            <a:r>
              <a:rPr lang="en-US" sz="1600" dirty="0">
                <a:solidFill>
                  <a:srgbClr val="004065"/>
                </a:solidFill>
              </a:rPr>
              <a:t>Tailored and appropriate care</a:t>
            </a:r>
          </a:p>
        </p:txBody>
      </p:sp>
      <p:sp>
        <p:nvSpPr>
          <p:cNvPr id="20" name="Rounded Rectangle 19"/>
          <p:cNvSpPr/>
          <p:nvPr/>
        </p:nvSpPr>
        <p:spPr>
          <a:xfrm>
            <a:off x="6670702" y="2810050"/>
            <a:ext cx="2156160" cy="82233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4065"/>
                </a:solidFill>
              </a:rPr>
              <a:t>Systems Level</a:t>
            </a:r>
          </a:p>
          <a:p>
            <a:pPr marL="285750" indent="-285750">
              <a:buFont typeface="Arial" panose="020B0604020202020204" pitchFamily="34" charset="0"/>
              <a:buChar char="•"/>
            </a:pPr>
            <a:r>
              <a:rPr lang="en-US" sz="1600" dirty="0">
                <a:solidFill>
                  <a:srgbClr val="004065"/>
                </a:solidFill>
              </a:rPr>
              <a:t>Evaluate overall quality of care</a:t>
            </a:r>
          </a:p>
        </p:txBody>
      </p:sp>
      <p:cxnSp>
        <p:nvCxnSpPr>
          <p:cNvPr id="21" name="Straight Arrow Connector 20"/>
          <p:cNvCxnSpPr>
            <a:endCxn id="26" idx="0"/>
          </p:cNvCxnSpPr>
          <p:nvPr/>
        </p:nvCxnSpPr>
        <p:spPr>
          <a:xfrm>
            <a:off x="1295399" y="4099450"/>
            <a:ext cx="1" cy="32015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r="47500"/>
          <a:stretch/>
        </p:blipFill>
        <p:spPr>
          <a:xfrm>
            <a:off x="693345" y="4419600"/>
            <a:ext cx="1204109" cy="1720156"/>
          </a:xfrm>
          <a:prstGeom prst="rect">
            <a:avLst/>
          </a:prstGeom>
        </p:spPr>
      </p:pic>
      <p:sp>
        <p:nvSpPr>
          <p:cNvPr id="27" name="TextBox 26"/>
          <p:cNvSpPr txBox="1"/>
          <p:nvPr/>
        </p:nvSpPr>
        <p:spPr>
          <a:xfrm>
            <a:off x="1885958" y="4614981"/>
            <a:ext cx="2838442" cy="1200329"/>
          </a:xfrm>
          <a:prstGeom prst="rect">
            <a:avLst/>
          </a:prstGeom>
          <a:noFill/>
        </p:spPr>
        <p:txBody>
          <a:bodyPr wrap="square" rtlCol="0">
            <a:spAutoFit/>
          </a:bodyPr>
          <a:lstStyle/>
          <a:p>
            <a:r>
              <a:rPr lang="en-US" dirty="0">
                <a:solidFill>
                  <a:srgbClr val="004065"/>
                </a:solidFill>
              </a:rPr>
              <a:t>Large scale processes to:</a:t>
            </a:r>
          </a:p>
          <a:p>
            <a:pPr marL="342900" indent="-342900">
              <a:buFont typeface="Arial" panose="020B0604020202020204" pitchFamily="34" charset="0"/>
              <a:buChar char="•"/>
            </a:pPr>
            <a:r>
              <a:rPr lang="en-US" dirty="0">
                <a:solidFill>
                  <a:srgbClr val="004065"/>
                </a:solidFill>
              </a:rPr>
              <a:t>Collect</a:t>
            </a:r>
          </a:p>
          <a:p>
            <a:pPr marL="342900" indent="-342900">
              <a:buFont typeface="Arial" panose="020B0604020202020204" pitchFamily="34" charset="0"/>
              <a:buChar char="•"/>
            </a:pPr>
            <a:r>
              <a:rPr lang="en-US" dirty="0">
                <a:solidFill>
                  <a:srgbClr val="004065"/>
                </a:solidFill>
              </a:rPr>
              <a:t>Analyze</a:t>
            </a:r>
          </a:p>
          <a:p>
            <a:pPr marL="342900" indent="-342900">
              <a:buFont typeface="Arial" panose="020B0604020202020204" pitchFamily="34" charset="0"/>
              <a:buChar char="•"/>
            </a:pPr>
            <a:r>
              <a:rPr lang="en-US" dirty="0">
                <a:solidFill>
                  <a:srgbClr val="004065"/>
                </a:solidFill>
              </a:rPr>
              <a:t>Use the information</a:t>
            </a:r>
          </a:p>
        </p:txBody>
      </p:sp>
      <p:cxnSp>
        <p:nvCxnSpPr>
          <p:cNvPr id="28" name="Straight Arrow Connector 27"/>
          <p:cNvCxnSpPr/>
          <p:nvPr/>
        </p:nvCxnSpPr>
        <p:spPr>
          <a:xfrm>
            <a:off x="4733503" y="5257800"/>
            <a:ext cx="610831"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8333" r="16667"/>
          <a:stretch/>
        </p:blipFill>
        <p:spPr>
          <a:xfrm>
            <a:off x="5908040" y="1667050"/>
            <a:ext cx="856959" cy="856959"/>
          </a:xfrm>
          <a:prstGeom prst="flowChartConnector">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0833" r="14166"/>
          <a:stretch/>
        </p:blipFill>
        <p:spPr>
          <a:xfrm>
            <a:off x="5882486" y="2778353"/>
            <a:ext cx="885724" cy="885724"/>
          </a:xfrm>
          <a:prstGeom prst="flowChartConnector">
            <a:avLst/>
          </a:prstGeom>
        </p:spPr>
      </p:pic>
      <p:sp>
        <p:nvSpPr>
          <p:cNvPr id="32" name="TextBox 31"/>
          <p:cNvSpPr txBox="1"/>
          <p:nvPr/>
        </p:nvSpPr>
        <p:spPr>
          <a:xfrm>
            <a:off x="5486400" y="4800600"/>
            <a:ext cx="3266892" cy="923330"/>
          </a:xfrm>
          <a:prstGeom prst="rect">
            <a:avLst/>
          </a:prstGeom>
          <a:noFill/>
        </p:spPr>
        <p:txBody>
          <a:bodyPr wrap="square" rtlCol="0">
            <a:spAutoFit/>
          </a:bodyPr>
          <a:lstStyle/>
          <a:p>
            <a:r>
              <a:rPr lang="en-US" dirty="0">
                <a:solidFill>
                  <a:srgbClr val="004065"/>
                </a:solidFill>
              </a:rPr>
              <a:t>Inform care recommendations and assess quality of care </a:t>
            </a:r>
          </a:p>
          <a:p>
            <a:r>
              <a:rPr lang="en-US" dirty="0">
                <a:solidFill>
                  <a:srgbClr val="004065"/>
                </a:solidFill>
              </a:rPr>
              <a:t>at aggregate level</a:t>
            </a:r>
          </a:p>
        </p:txBody>
      </p:sp>
      <p:cxnSp>
        <p:nvCxnSpPr>
          <p:cNvPr id="33" name="Straight Arrow Connector 32"/>
          <p:cNvCxnSpPr/>
          <p:nvPr/>
        </p:nvCxnSpPr>
        <p:spPr>
          <a:xfrm>
            <a:off x="7467600" y="3935966"/>
            <a:ext cx="0" cy="83820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304800" y="1828801"/>
            <a:ext cx="2194661" cy="2285999"/>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004065"/>
                </a:solidFill>
              </a:rPr>
              <a:t>Demographic data:</a:t>
            </a:r>
          </a:p>
          <a:p>
            <a:pPr marL="342900" indent="-342900">
              <a:buFont typeface="Arial" panose="020B0604020202020204" pitchFamily="34" charset="0"/>
              <a:buChar char="•"/>
            </a:pPr>
            <a:r>
              <a:rPr lang="en-US" sz="1400" dirty="0">
                <a:solidFill>
                  <a:srgbClr val="004065"/>
                </a:solidFill>
              </a:rPr>
              <a:t>Race</a:t>
            </a:r>
          </a:p>
          <a:p>
            <a:pPr marL="342900" indent="-342900">
              <a:buFont typeface="Arial" panose="020B0604020202020204" pitchFamily="34" charset="0"/>
              <a:buChar char="•"/>
            </a:pPr>
            <a:r>
              <a:rPr lang="en-US" sz="1400" dirty="0">
                <a:solidFill>
                  <a:srgbClr val="004065"/>
                </a:solidFill>
              </a:rPr>
              <a:t>Ethnicity</a:t>
            </a:r>
          </a:p>
          <a:p>
            <a:pPr marL="342900" indent="-342900">
              <a:buFont typeface="Arial" panose="020B0604020202020204" pitchFamily="34" charset="0"/>
              <a:buChar char="•"/>
            </a:pPr>
            <a:r>
              <a:rPr lang="en-US" sz="1400" dirty="0">
                <a:solidFill>
                  <a:srgbClr val="004065"/>
                </a:solidFill>
              </a:rPr>
              <a:t>Sexual orientation</a:t>
            </a:r>
          </a:p>
          <a:p>
            <a:pPr marL="342900" indent="-342900">
              <a:buFont typeface="Arial" panose="020B0604020202020204" pitchFamily="34" charset="0"/>
              <a:buChar char="•"/>
            </a:pPr>
            <a:r>
              <a:rPr lang="en-US" sz="1400" dirty="0">
                <a:solidFill>
                  <a:srgbClr val="004065"/>
                </a:solidFill>
              </a:rPr>
              <a:t>Gender identity</a:t>
            </a:r>
          </a:p>
          <a:p>
            <a:pPr marL="342900" indent="-342900">
              <a:buFont typeface="Arial" panose="020B0604020202020204" pitchFamily="34" charset="0"/>
              <a:buChar char="•"/>
            </a:pPr>
            <a:r>
              <a:rPr lang="en-US" sz="1400" dirty="0">
                <a:solidFill>
                  <a:srgbClr val="004065"/>
                </a:solidFill>
              </a:rPr>
              <a:t>Legal name</a:t>
            </a:r>
          </a:p>
          <a:p>
            <a:pPr marL="342900" indent="-342900">
              <a:buFont typeface="Arial" panose="020B0604020202020204" pitchFamily="34" charset="0"/>
              <a:buChar char="•"/>
            </a:pPr>
            <a:r>
              <a:rPr lang="en-US" sz="1400" dirty="0">
                <a:solidFill>
                  <a:srgbClr val="004065"/>
                </a:solidFill>
              </a:rPr>
              <a:t>Chosen name</a:t>
            </a:r>
          </a:p>
          <a:p>
            <a:pPr marL="342900" indent="-342900">
              <a:buFont typeface="Arial" panose="020B0604020202020204" pitchFamily="34" charset="0"/>
              <a:buChar char="•"/>
            </a:pPr>
            <a:r>
              <a:rPr lang="en-US" sz="1400" dirty="0">
                <a:solidFill>
                  <a:srgbClr val="004065"/>
                </a:solidFill>
              </a:rPr>
              <a:t>Pronouns</a:t>
            </a:r>
          </a:p>
          <a:p>
            <a:pPr marL="342900" indent="-342900">
              <a:buFont typeface="Arial" panose="020B0604020202020204" pitchFamily="34" charset="0"/>
              <a:buChar char="•"/>
            </a:pPr>
            <a:r>
              <a:rPr lang="en-US" sz="1400" dirty="0">
                <a:solidFill>
                  <a:srgbClr val="004065"/>
                </a:solidFill>
              </a:rPr>
              <a:t>Language</a:t>
            </a:r>
          </a:p>
        </p:txBody>
      </p:sp>
    </p:spTree>
    <p:extLst>
      <p:ext uri="{BB962C8B-B14F-4D97-AF65-F5344CB8AC3E}">
        <p14:creationId xmlns:p14="http://schemas.microsoft.com/office/powerpoint/2010/main" val="381560445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004065"/>
                </a:solidFill>
              </a:rPr>
              <a:t>Strategy #1: Collect Data to Support Health Equity</a:t>
            </a:r>
            <a:endParaRPr lang="en-US" sz="3200" dirty="0"/>
          </a:p>
        </p:txBody>
      </p:sp>
      <p:sp>
        <p:nvSpPr>
          <p:cNvPr id="3" name="Content Placeholder 2"/>
          <p:cNvSpPr>
            <a:spLocks noGrp="1"/>
          </p:cNvSpPr>
          <p:nvPr>
            <p:ph idx="1"/>
          </p:nvPr>
        </p:nvSpPr>
        <p:spPr>
          <a:xfrm>
            <a:off x="457200" y="2057401"/>
            <a:ext cx="6172200" cy="4038599"/>
          </a:xfrm>
        </p:spPr>
        <p:txBody>
          <a:bodyPr/>
          <a:lstStyle/>
          <a:p>
            <a:pPr marL="0" indent="0">
              <a:buNone/>
            </a:pPr>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951" y="1905001"/>
            <a:ext cx="2109972" cy="4320854"/>
          </a:xfrm>
          <a:prstGeom prst="rect">
            <a:avLst/>
          </a:prstGeom>
        </p:spPr>
      </p:pic>
      <p:sp>
        <p:nvSpPr>
          <p:cNvPr id="8" name="Rectangle 7"/>
          <p:cNvSpPr/>
          <p:nvPr/>
        </p:nvSpPr>
        <p:spPr>
          <a:xfrm>
            <a:off x="152400" y="6423275"/>
            <a:ext cx="3048000" cy="400110"/>
          </a:xfrm>
          <a:prstGeom prst="rect">
            <a:avLst/>
          </a:prstGeom>
        </p:spPr>
        <p:txBody>
          <a:bodyPr wrap="square">
            <a:spAutoFit/>
          </a:bodyPr>
          <a:lstStyle/>
          <a:p>
            <a:r>
              <a:rPr lang="en-US" sz="1000" dirty="0">
                <a:solidFill>
                  <a:schemeClr val="bg1">
                    <a:lumMod val="50000"/>
                  </a:schemeClr>
                </a:solidFill>
              </a:rPr>
              <a:t>National LGBT Cancer Network, n.d.; Fenway Institute &amp; Center for American Progress, 2015.</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439" y="1906888"/>
            <a:ext cx="3342120" cy="22280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439" y="4192888"/>
            <a:ext cx="3342120" cy="2230387"/>
          </a:xfrm>
          <a:prstGeom prst="rect">
            <a:avLst/>
          </a:prstGeom>
        </p:spPr>
      </p:pic>
      <p:sp>
        <p:nvSpPr>
          <p:cNvPr id="4" name="Rectangle 3"/>
          <p:cNvSpPr/>
          <p:nvPr/>
        </p:nvSpPr>
        <p:spPr>
          <a:xfrm>
            <a:off x="3862424" y="1905001"/>
            <a:ext cx="1210411" cy="401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Legal last name:</a:t>
            </a:r>
          </a:p>
          <a:p>
            <a:r>
              <a:rPr lang="en-US" sz="800" dirty="0">
                <a:solidFill>
                  <a:srgbClr val="004065"/>
                </a:solidFill>
              </a:rPr>
              <a:t>_____________</a:t>
            </a:r>
          </a:p>
        </p:txBody>
      </p:sp>
      <p:sp>
        <p:nvSpPr>
          <p:cNvPr id="11" name="Rectangle 10"/>
          <p:cNvSpPr/>
          <p:nvPr/>
        </p:nvSpPr>
        <p:spPr>
          <a:xfrm>
            <a:off x="5072836" y="1905000"/>
            <a:ext cx="1155701" cy="401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Legal first name:</a:t>
            </a:r>
          </a:p>
          <a:p>
            <a:r>
              <a:rPr lang="en-US" sz="800" dirty="0">
                <a:solidFill>
                  <a:srgbClr val="004065"/>
                </a:solidFill>
              </a:rPr>
              <a:t>_____________</a:t>
            </a:r>
          </a:p>
        </p:txBody>
      </p:sp>
      <p:sp>
        <p:nvSpPr>
          <p:cNvPr id="12" name="Rectangle 11"/>
          <p:cNvSpPr/>
          <p:nvPr/>
        </p:nvSpPr>
        <p:spPr>
          <a:xfrm>
            <a:off x="3862424" y="2310261"/>
            <a:ext cx="2366113" cy="403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Chosen first name (if different):</a:t>
            </a:r>
          </a:p>
          <a:p>
            <a:r>
              <a:rPr lang="en-US" sz="800" dirty="0">
                <a:solidFill>
                  <a:srgbClr val="004065"/>
                </a:solidFill>
              </a:rPr>
              <a:t>________________________</a:t>
            </a:r>
          </a:p>
        </p:txBody>
      </p:sp>
      <p:sp>
        <p:nvSpPr>
          <p:cNvPr id="13" name="Rectangle 12"/>
          <p:cNvSpPr/>
          <p:nvPr/>
        </p:nvSpPr>
        <p:spPr>
          <a:xfrm>
            <a:off x="3856072" y="3513324"/>
            <a:ext cx="2366114" cy="586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Sex listed in insured’s health insurance plan:</a:t>
            </a:r>
          </a:p>
          <a:p>
            <a:pPr marL="171450" indent="-171450">
              <a:buFont typeface="Wingdings" panose="05000000000000000000" pitchFamily="2" charset="2"/>
              <a:buChar char="q"/>
            </a:pPr>
            <a:r>
              <a:rPr lang="en-US" sz="800" dirty="0">
                <a:solidFill>
                  <a:srgbClr val="004065"/>
                </a:solidFill>
              </a:rPr>
              <a:t>Male</a:t>
            </a:r>
          </a:p>
          <a:p>
            <a:pPr marL="171450" indent="-171450">
              <a:buFont typeface="Wingdings" panose="05000000000000000000" pitchFamily="2" charset="2"/>
              <a:buChar char="q"/>
            </a:pPr>
            <a:r>
              <a:rPr lang="en-US" sz="800" dirty="0">
                <a:solidFill>
                  <a:srgbClr val="004065"/>
                </a:solidFill>
              </a:rPr>
              <a:t>Female</a:t>
            </a:r>
          </a:p>
        </p:txBody>
      </p:sp>
      <p:sp>
        <p:nvSpPr>
          <p:cNvPr id="14" name="Rectangle 13"/>
          <p:cNvSpPr/>
          <p:nvPr/>
        </p:nvSpPr>
        <p:spPr>
          <a:xfrm>
            <a:off x="3856072" y="4110686"/>
            <a:ext cx="1216763" cy="689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Sex assigned at birth:</a:t>
            </a:r>
          </a:p>
          <a:p>
            <a:pPr marL="171450" indent="-171450">
              <a:buFont typeface="Wingdings" panose="05000000000000000000" pitchFamily="2" charset="2"/>
              <a:buChar char="q"/>
            </a:pPr>
            <a:r>
              <a:rPr lang="en-US" sz="800" dirty="0">
                <a:solidFill>
                  <a:srgbClr val="004065"/>
                </a:solidFill>
              </a:rPr>
              <a:t>Male</a:t>
            </a:r>
          </a:p>
          <a:p>
            <a:pPr marL="171450" indent="-171450">
              <a:buFont typeface="Wingdings" panose="05000000000000000000" pitchFamily="2" charset="2"/>
              <a:buChar char="q"/>
            </a:pPr>
            <a:r>
              <a:rPr lang="en-US" sz="800" dirty="0">
                <a:solidFill>
                  <a:srgbClr val="004065"/>
                </a:solidFill>
              </a:rPr>
              <a:t>Female</a:t>
            </a:r>
          </a:p>
          <a:p>
            <a:pPr marL="171450" indent="-171450">
              <a:buFont typeface="Wingdings" panose="05000000000000000000" pitchFamily="2" charset="2"/>
              <a:buChar char="q"/>
            </a:pPr>
            <a:r>
              <a:rPr lang="en-US" sz="800" dirty="0">
                <a:solidFill>
                  <a:srgbClr val="004065"/>
                </a:solidFill>
              </a:rPr>
              <a:t>Intersex</a:t>
            </a:r>
          </a:p>
        </p:txBody>
      </p:sp>
      <p:sp>
        <p:nvSpPr>
          <p:cNvPr id="15" name="Rectangle 14"/>
          <p:cNvSpPr/>
          <p:nvPr/>
        </p:nvSpPr>
        <p:spPr>
          <a:xfrm>
            <a:off x="5066486" y="4100032"/>
            <a:ext cx="1149350" cy="1359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Sexual orientation:</a:t>
            </a:r>
          </a:p>
          <a:p>
            <a:pPr marL="171450" indent="-171450">
              <a:buFont typeface="Wingdings" panose="05000000000000000000" pitchFamily="2" charset="2"/>
              <a:buChar char="q"/>
            </a:pPr>
            <a:r>
              <a:rPr lang="en-US" sz="800" dirty="0">
                <a:solidFill>
                  <a:srgbClr val="004065"/>
                </a:solidFill>
              </a:rPr>
              <a:t>Lesbian</a:t>
            </a:r>
          </a:p>
          <a:p>
            <a:pPr marL="171450" indent="-171450">
              <a:buFont typeface="Wingdings" panose="05000000000000000000" pitchFamily="2" charset="2"/>
              <a:buChar char="q"/>
            </a:pPr>
            <a:r>
              <a:rPr lang="en-US" sz="800" dirty="0">
                <a:solidFill>
                  <a:srgbClr val="004065"/>
                </a:solidFill>
              </a:rPr>
              <a:t>Gay</a:t>
            </a:r>
          </a:p>
          <a:p>
            <a:pPr marL="171450" indent="-171450">
              <a:buFont typeface="Wingdings" panose="05000000000000000000" pitchFamily="2" charset="2"/>
              <a:buChar char="q"/>
            </a:pPr>
            <a:r>
              <a:rPr lang="en-US" sz="800" dirty="0">
                <a:solidFill>
                  <a:srgbClr val="004065"/>
                </a:solidFill>
              </a:rPr>
              <a:t>Bisexual</a:t>
            </a:r>
          </a:p>
          <a:p>
            <a:pPr marL="171450" indent="-171450">
              <a:buFont typeface="Wingdings" panose="05000000000000000000" pitchFamily="2" charset="2"/>
              <a:buChar char="q"/>
            </a:pPr>
            <a:r>
              <a:rPr lang="en-US" sz="800" dirty="0">
                <a:solidFill>
                  <a:srgbClr val="004065"/>
                </a:solidFill>
              </a:rPr>
              <a:t>Queer</a:t>
            </a:r>
          </a:p>
          <a:p>
            <a:pPr marL="171450" indent="-171450">
              <a:buFont typeface="Wingdings" panose="05000000000000000000" pitchFamily="2" charset="2"/>
              <a:buChar char="q"/>
            </a:pPr>
            <a:r>
              <a:rPr lang="en-US" sz="800" dirty="0">
                <a:solidFill>
                  <a:srgbClr val="004065"/>
                </a:solidFill>
              </a:rPr>
              <a:t>Straight</a:t>
            </a:r>
          </a:p>
          <a:p>
            <a:pPr marL="171450" indent="-171450">
              <a:buFont typeface="Wingdings" panose="05000000000000000000" pitchFamily="2" charset="2"/>
              <a:buChar char="q"/>
            </a:pPr>
            <a:r>
              <a:rPr lang="en-US" sz="800" dirty="0">
                <a:solidFill>
                  <a:srgbClr val="004065"/>
                </a:solidFill>
              </a:rPr>
              <a:t>Something else</a:t>
            </a:r>
          </a:p>
          <a:p>
            <a:pPr marL="171450" indent="-171450">
              <a:buFont typeface="Wingdings" panose="05000000000000000000" pitchFamily="2" charset="2"/>
              <a:buChar char="q"/>
            </a:pPr>
            <a:r>
              <a:rPr lang="en-US" sz="800" dirty="0">
                <a:solidFill>
                  <a:srgbClr val="004065"/>
                </a:solidFill>
              </a:rPr>
              <a:t>Decline to answer</a:t>
            </a:r>
          </a:p>
        </p:txBody>
      </p:sp>
      <p:sp>
        <p:nvSpPr>
          <p:cNvPr id="16" name="Rectangle 15"/>
          <p:cNvSpPr/>
          <p:nvPr/>
        </p:nvSpPr>
        <p:spPr>
          <a:xfrm>
            <a:off x="3862424" y="4800600"/>
            <a:ext cx="1210413" cy="1622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Gender identity: </a:t>
            </a:r>
          </a:p>
          <a:p>
            <a:pPr marL="171450" indent="-171450">
              <a:buFont typeface="Wingdings" panose="05000000000000000000" pitchFamily="2" charset="2"/>
              <a:buChar char="q"/>
            </a:pPr>
            <a:r>
              <a:rPr lang="en-US" sz="800" dirty="0">
                <a:solidFill>
                  <a:srgbClr val="004065"/>
                </a:solidFill>
              </a:rPr>
              <a:t>Male/Man</a:t>
            </a:r>
          </a:p>
          <a:p>
            <a:pPr marL="171450" indent="-171450">
              <a:buFont typeface="Wingdings" panose="05000000000000000000" pitchFamily="2" charset="2"/>
              <a:buChar char="q"/>
            </a:pPr>
            <a:r>
              <a:rPr lang="en-US" sz="800" dirty="0">
                <a:solidFill>
                  <a:srgbClr val="004065"/>
                </a:solidFill>
              </a:rPr>
              <a:t>Female/Woman</a:t>
            </a:r>
          </a:p>
          <a:p>
            <a:pPr marL="171450" indent="-171450">
              <a:buFont typeface="Wingdings" panose="05000000000000000000" pitchFamily="2" charset="2"/>
              <a:buChar char="q"/>
            </a:pPr>
            <a:r>
              <a:rPr lang="en-US" sz="800" dirty="0">
                <a:solidFill>
                  <a:srgbClr val="004065"/>
                </a:solidFill>
              </a:rPr>
              <a:t>TransMale/</a:t>
            </a:r>
          </a:p>
          <a:p>
            <a:r>
              <a:rPr lang="en-US" sz="800" dirty="0">
                <a:solidFill>
                  <a:srgbClr val="004065"/>
                </a:solidFill>
              </a:rPr>
              <a:t>      Transman</a:t>
            </a:r>
          </a:p>
          <a:p>
            <a:pPr marL="171450" indent="-171450">
              <a:buFont typeface="Wingdings" panose="05000000000000000000" pitchFamily="2" charset="2"/>
              <a:buChar char="q"/>
            </a:pPr>
            <a:r>
              <a:rPr lang="en-US" sz="800" dirty="0">
                <a:solidFill>
                  <a:srgbClr val="004065"/>
                </a:solidFill>
              </a:rPr>
              <a:t>TransFemale/</a:t>
            </a:r>
          </a:p>
          <a:p>
            <a:r>
              <a:rPr lang="en-US" sz="800" dirty="0">
                <a:solidFill>
                  <a:srgbClr val="004065"/>
                </a:solidFill>
              </a:rPr>
              <a:t>      Transwoman</a:t>
            </a:r>
          </a:p>
          <a:p>
            <a:pPr marL="171450" indent="-171450">
              <a:buFont typeface="Wingdings" panose="05000000000000000000" pitchFamily="2" charset="2"/>
              <a:buChar char="q"/>
            </a:pPr>
            <a:r>
              <a:rPr lang="en-US" sz="800" dirty="0">
                <a:solidFill>
                  <a:srgbClr val="004065"/>
                </a:solidFill>
              </a:rPr>
              <a:t>Gender-queer/</a:t>
            </a:r>
          </a:p>
          <a:p>
            <a:r>
              <a:rPr lang="en-US" sz="800" dirty="0">
                <a:solidFill>
                  <a:srgbClr val="004065"/>
                </a:solidFill>
              </a:rPr>
              <a:t>      -nonconforming</a:t>
            </a:r>
          </a:p>
          <a:p>
            <a:pPr marL="171450" indent="-171450">
              <a:buFont typeface="Wingdings" panose="05000000000000000000" pitchFamily="2" charset="2"/>
              <a:buChar char="q"/>
            </a:pPr>
            <a:r>
              <a:rPr lang="en-US" sz="800" dirty="0">
                <a:solidFill>
                  <a:srgbClr val="004065"/>
                </a:solidFill>
              </a:rPr>
              <a:t>Something else</a:t>
            </a:r>
          </a:p>
          <a:p>
            <a:pPr marL="171450" indent="-171450">
              <a:buFont typeface="Wingdings" panose="05000000000000000000" pitchFamily="2" charset="2"/>
              <a:buChar char="q"/>
            </a:pPr>
            <a:r>
              <a:rPr lang="en-US" sz="800" dirty="0">
                <a:solidFill>
                  <a:srgbClr val="004065"/>
                </a:solidFill>
              </a:rPr>
              <a:t>Decline to answer</a:t>
            </a:r>
          </a:p>
        </p:txBody>
      </p:sp>
      <p:sp>
        <p:nvSpPr>
          <p:cNvPr id="17" name="Rectangle 16"/>
          <p:cNvSpPr/>
          <p:nvPr/>
        </p:nvSpPr>
        <p:spPr>
          <a:xfrm>
            <a:off x="5079186" y="5459443"/>
            <a:ext cx="1143000" cy="48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Veteran?</a:t>
            </a:r>
          </a:p>
          <a:p>
            <a:pPr marL="171450" indent="-171450">
              <a:buFont typeface="Wingdings" panose="05000000000000000000" pitchFamily="2" charset="2"/>
              <a:buChar char="q"/>
            </a:pPr>
            <a:r>
              <a:rPr lang="en-US" sz="800" dirty="0">
                <a:solidFill>
                  <a:srgbClr val="004065"/>
                </a:solidFill>
              </a:rPr>
              <a:t>Yes</a:t>
            </a:r>
          </a:p>
          <a:p>
            <a:pPr marL="171450" indent="-171450">
              <a:buFont typeface="Wingdings" panose="05000000000000000000" pitchFamily="2" charset="2"/>
              <a:buChar char="q"/>
            </a:pPr>
            <a:r>
              <a:rPr lang="en-US" sz="800" dirty="0">
                <a:solidFill>
                  <a:srgbClr val="004065"/>
                </a:solidFill>
              </a:rPr>
              <a:t>No</a:t>
            </a:r>
          </a:p>
        </p:txBody>
      </p:sp>
      <p:sp>
        <p:nvSpPr>
          <p:cNvPr id="18" name="Rectangle 17"/>
          <p:cNvSpPr/>
          <p:nvPr/>
        </p:nvSpPr>
        <p:spPr>
          <a:xfrm>
            <a:off x="5079186" y="5943600"/>
            <a:ext cx="1143000" cy="479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Hispanic?</a:t>
            </a:r>
          </a:p>
          <a:p>
            <a:pPr marL="171450" indent="-171450">
              <a:buFont typeface="Wingdings" panose="05000000000000000000" pitchFamily="2" charset="2"/>
              <a:buChar char="q"/>
            </a:pPr>
            <a:r>
              <a:rPr lang="en-US" sz="800" dirty="0">
                <a:solidFill>
                  <a:srgbClr val="004065"/>
                </a:solidFill>
              </a:rPr>
              <a:t>Yes   </a:t>
            </a:r>
          </a:p>
          <a:p>
            <a:pPr marL="171450" indent="-171450">
              <a:buFont typeface="Wingdings" panose="05000000000000000000" pitchFamily="2" charset="2"/>
              <a:buChar char="q"/>
            </a:pPr>
            <a:r>
              <a:rPr lang="en-US" sz="800" dirty="0">
                <a:solidFill>
                  <a:srgbClr val="004065"/>
                </a:solidFill>
              </a:rPr>
              <a:t>No	</a:t>
            </a:r>
          </a:p>
        </p:txBody>
      </p:sp>
      <p:sp>
        <p:nvSpPr>
          <p:cNvPr id="19" name="Rectangle 18"/>
          <p:cNvSpPr/>
          <p:nvPr/>
        </p:nvSpPr>
        <p:spPr>
          <a:xfrm>
            <a:off x="3862423" y="2713911"/>
            <a:ext cx="2366114" cy="799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004065"/>
                </a:solidFill>
              </a:rPr>
              <a:t>Chosen pronouns:</a:t>
            </a:r>
          </a:p>
          <a:p>
            <a:pPr marL="171450" indent="-171450">
              <a:buFont typeface="Wingdings" panose="05000000000000000000" pitchFamily="2" charset="2"/>
              <a:buChar char="q"/>
            </a:pPr>
            <a:r>
              <a:rPr lang="en-US" sz="800" dirty="0">
                <a:solidFill>
                  <a:srgbClr val="004065"/>
                </a:solidFill>
              </a:rPr>
              <a:t>He/Him/His</a:t>
            </a:r>
          </a:p>
          <a:p>
            <a:pPr marL="171450" indent="-171450">
              <a:buFont typeface="Wingdings" panose="05000000000000000000" pitchFamily="2" charset="2"/>
              <a:buChar char="q"/>
            </a:pPr>
            <a:r>
              <a:rPr lang="en-US" sz="800" dirty="0">
                <a:solidFill>
                  <a:srgbClr val="004065"/>
                </a:solidFill>
              </a:rPr>
              <a:t>She/Her/Hers</a:t>
            </a:r>
          </a:p>
          <a:p>
            <a:pPr marL="171450" indent="-171450">
              <a:buFont typeface="Wingdings" panose="05000000000000000000" pitchFamily="2" charset="2"/>
              <a:buChar char="q"/>
            </a:pPr>
            <a:r>
              <a:rPr lang="en-US" sz="800" dirty="0">
                <a:solidFill>
                  <a:srgbClr val="004065"/>
                </a:solidFill>
              </a:rPr>
              <a:t>They/Them/Theirs</a:t>
            </a:r>
          </a:p>
          <a:p>
            <a:pPr marL="171450" indent="-171450">
              <a:buFont typeface="Wingdings" panose="05000000000000000000" pitchFamily="2" charset="2"/>
              <a:buChar char="q"/>
            </a:pPr>
            <a:r>
              <a:rPr lang="en-US" sz="800" dirty="0">
                <a:solidFill>
                  <a:srgbClr val="004065"/>
                </a:solidFill>
              </a:rPr>
              <a:t>Other: _______________</a:t>
            </a:r>
          </a:p>
        </p:txBody>
      </p:sp>
    </p:spTree>
    <p:extLst>
      <p:ext uri="{BB962C8B-B14F-4D97-AF65-F5344CB8AC3E}">
        <p14:creationId xmlns:p14="http://schemas.microsoft.com/office/powerpoint/2010/main" val="325139217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570" y="1859077"/>
            <a:ext cx="6118860" cy="4079240"/>
          </a:xfrm>
          <a:prstGeom prst="rect">
            <a:avLst/>
          </a:prstGeom>
        </p:spPr>
      </p:pic>
      <p:sp>
        <p:nvSpPr>
          <p:cNvPr id="2" name="Title 1"/>
          <p:cNvSpPr>
            <a:spLocks noGrp="1"/>
          </p:cNvSpPr>
          <p:nvPr>
            <p:ph type="title"/>
          </p:nvPr>
        </p:nvSpPr>
        <p:spPr/>
        <p:txBody>
          <a:bodyPr>
            <a:noAutofit/>
          </a:bodyPr>
          <a:lstStyle/>
          <a:p>
            <a:r>
              <a:rPr lang="en-US" sz="3200" dirty="0">
                <a:solidFill>
                  <a:srgbClr val="004065"/>
                </a:solidFill>
              </a:rPr>
              <a:t>Strategy #1: Collect Data to Support Health Equity</a:t>
            </a:r>
            <a:endParaRPr lang="en-US" sz="3200" dirty="0"/>
          </a:p>
        </p:txBody>
      </p:sp>
      <p:sp>
        <p:nvSpPr>
          <p:cNvPr id="3" name="Content Placeholder 2"/>
          <p:cNvSpPr>
            <a:spLocks noGrp="1"/>
          </p:cNvSpPr>
          <p:nvPr>
            <p:ph idx="1"/>
          </p:nvPr>
        </p:nvSpPr>
        <p:spPr>
          <a:xfrm>
            <a:off x="457200" y="2057401"/>
            <a:ext cx="6172200" cy="4038599"/>
          </a:xfrm>
        </p:spPr>
        <p:txBody>
          <a:bodyPr/>
          <a:lstStyle/>
          <a:p>
            <a:pPr marL="0" indent="0">
              <a:buNone/>
            </a:pPr>
            <a:endParaRPr lang="en-US" dirty="0"/>
          </a:p>
          <a:p>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999" b="20010"/>
          <a:stretch/>
        </p:blipFill>
        <p:spPr>
          <a:xfrm>
            <a:off x="1768864" y="3343698"/>
            <a:ext cx="5841301" cy="1155921"/>
          </a:xfrm>
          <a:prstGeom prst="rect">
            <a:avLst/>
          </a:prstGeom>
        </p:spPr>
      </p:pic>
    </p:spTree>
    <p:extLst>
      <p:ext uri="{BB962C8B-B14F-4D97-AF65-F5344CB8AC3E}">
        <p14:creationId xmlns:p14="http://schemas.microsoft.com/office/powerpoint/2010/main" val="186536558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4065"/>
                </a:solidFill>
              </a:rPr>
              <a:t>Strategy #2: Participate in a Public Organizational Assessment</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25590" t="11967" r="4363" b="1887"/>
          <a:stretch/>
        </p:blipFill>
        <p:spPr>
          <a:xfrm>
            <a:off x="1676400" y="1981200"/>
            <a:ext cx="6096000" cy="4217128"/>
          </a:xfrm>
        </p:spPr>
      </p:pic>
      <p:sp>
        <p:nvSpPr>
          <p:cNvPr id="4" name="Text Placeholder 3"/>
          <p:cNvSpPr>
            <a:spLocks noGrp="1"/>
          </p:cNvSpPr>
          <p:nvPr>
            <p:ph type="body" sz="quarter" idx="10"/>
          </p:nvPr>
        </p:nvSpPr>
        <p:spPr>
          <a:xfrm>
            <a:off x="228600" y="6274527"/>
            <a:ext cx="2438400" cy="381000"/>
          </a:xfrm>
        </p:spPr>
        <p:txBody>
          <a:bodyPr/>
          <a:lstStyle/>
          <a:p>
            <a:r>
              <a:rPr lang="en-US" sz="1000" i="0" dirty="0">
                <a:solidFill>
                  <a:schemeClr val="bg1">
                    <a:lumMod val="50000"/>
                  </a:schemeClr>
                </a:solidFill>
              </a:rPr>
              <a:t>Human Rights Campaign, n.d.; Institute for Diversity in Health Management, n.d.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596" t="2592" r="84881" b="86402"/>
          <a:stretch/>
        </p:blipFill>
        <p:spPr>
          <a:xfrm>
            <a:off x="152400" y="1905001"/>
            <a:ext cx="1523998" cy="990599"/>
          </a:xfrm>
          <a:prstGeom prst="rect">
            <a:avLst/>
          </a:prstGeom>
        </p:spPr>
      </p:pic>
    </p:spTree>
    <p:extLst>
      <p:ext uri="{BB962C8B-B14F-4D97-AF65-F5344CB8AC3E}">
        <p14:creationId xmlns:p14="http://schemas.microsoft.com/office/powerpoint/2010/main" val="367572990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4065"/>
                </a:solidFill>
              </a:rPr>
              <a:t>Strategy #3: Create a Welcome Environment</a:t>
            </a:r>
          </a:p>
        </p:txBody>
      </p:sp>
      <p:sp>
        <p:nvSpPr>
          <p:cNvPr id="3" name="Content Placeholder 2"/>
          <p:cNvSpPr>
            <a:spLocks noGrp="1"/>
          </p:cNvSpPr>
          <p:nvPr>
            <p:ph idx="1"/>
          </p:nvPr>
        </p:nvSpPr>
        <p:spPr>
          <a:xfrm>
            <a:off x="457200" y="2057401"/>
            <a:ext cx="4780961" cy="4038599"/>
          </a:xfrm>
        </p:spPr>
        <p:txBody>
          <a:bodyPr/>
          <a:lstStyle/>
          <a:p>
            <a:pPr marL="0" indent="0">
              <a:buNone/>
            </a:pPr>
            <a:r>
              <a:rPr lang="en-US" sz="2600" dirty="0">
                <a:solidFill>
                  <a:srgbClr val="004065"/>
                </a:solidFill>
              </a:rPr>
              <a:t>Display diverse signage to send a message of inclusion</a:t>
            </a:r>
          </a:p>
          <a:p>
            <a:pPr marL="457200" lvl="1" indent="0">
              <a:buNone/>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20" y="2816955"/>
            <a:ext cx="2555396" cy="11919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338" r="4132"/>
          <a:stretch/>
        </p:blipFill>
        <p:spPr>
          <a:xfrm>
            <a:off x="5273059" y="1549604"/>
            <a:ext cx="3419220" cy="20515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991" y="4056221"/>
            <a:ext cx="3712809" cy="1947578"/>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101" r="3101"/>
          <a:stretch/>
        </p:blipFill>
        <p:spPr>
          <a:xfrm>
            <a:off x="591648" y="4219923"/>
            <a:ext cx="3413741" cy="1849906"/>
          </a:xfrm>
          <a:prstGeom prst="rect">
            <a:avLst/>
          </a:prstGeom>
        </p:spPr>
      </p:pic>
      <p:sp>
        <p:nvSpPr>
          <p:cNvPr id="5" name="Rectangle 4"/>
          <p:cNvSpPr/>
          <p:nvPr/>
        </p:nvSpPr>
        <p:spPr>
          <a:xfrm>
            <a:off x="228600" y="6306969"/>
            <a:ext cx="2286000" cy="400110"/>
          </a:xfrm>
          <a:prstGeom prst="rect">
            <a:avLst/>
          </a:prstGeom>
        </p:spPr>
        <p:txBody>
          <a:bodyPr wrap="square">
            <a:spAutoFit/>
          </a:bodyPr>
          <a:lstStyle/>
          <a:p>
            <a:r>
              <a:rPr lang="en-US" sz="1000" dirty="0">
                <a:solidFill>
                  <a:schemeClr val="bg1">
                    <a:lumMod val="50000"/>
                  </a:schemeClr>
                </a:solidFill>
              </a:rPr>
              <a:t>Kreuter, Lukwago, Bucholtz, Clark, &amp; Sanders-Thompson, 2003. HRC Pin.</a:t>
            </a:r>
          </a:p>
        </p:txBody>
      </p:sp>
    </p:spTree>
    <p:extLst>
      <p:ext uri="{BB962C8B-B14F-4D97-AF65-F5344CB8AC3E}">
        <p14:creationId xmlns:p14="http://schemas.microsoft.com/office/powerpoint/2010/main" val="144041407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683" y="5033779"/>
            <a:ext cx="1092317" cy="81923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8889" b="13333"/>
          <a:stretch/>
        </p:blipFill>
        <p:spPr>
          <a:xfrm>
            <a:off x="4828948" y="1371600"/>
            <a:ext cx="4162652" cy="1905000"/>
          </a:xfrm>
          <a:prstGeom prst="rect">
            <a:avLst/>
          </a:prstGeom>
        </p:spPr>
      </p:pic>
      <p:sp>
        <p:nvSpPr>
          <p:cNvPr id="2" name="Title 1"/>
          <p:cNvSpPr>
            <a:spLocks noGrp="1"/>
          </p:cNvSpPr>
          <p:nvPr>
            <p:ph type="title"/>
          </p:nvPr>
        </p:nvSpPr>
        <p:spPr>
          <a:xfrm>
            <a:off x="260481" y="797338"/>
            <a:ext cx="8229600" cy="1143000"/>
          </a:xfrm>
        </p:spPr>
        <p:txBody>
          <a:bodyPr>
            <a:normAutofit fontScale="90000"/>
          </a:bodyPr>
          <a:lstStyle/>
          <a:p>
            <a:r>
              <a:rPr lang="en-US" dirty="0">
                <a:solidFill>
                  <a:srgbClr val="004065"/>
                </a:solidFill>
              </a:rPr>
              <a:t>Strategy #4: Support Team-Based Care</a:t>
            </a:r>
          </a:p>
        </p:txBody>
      </p:sp>
      <p:sp>
        <p:nvSpPr>
          <p:cNvPr id="5" name="Rectangle 4"/>
          <p:cNvSpPr/>
          <p:nvPr/>
        </p:nvSpPr>
        <p:spPr>
          <a:xfrm>
            <a:off x="304800" y="6459379"/>
            <a:ext cx="3352800" cy="246221"/>
          </a:xfrm>
          <a:prstGeom prst="rect">
            <a:avLst/>
          </a:prstGeom>
        </p:spPr>
        <p:txBody>
          <a:bodyPr wrap="square">
            <a:spAutoFit/>
          </a:bodyPr>
          <a:lstStyle/>
          <a:p>
            <a:r>
              <a:rPr lang="en-US" sz="1000" i="1" dirty="0">
                <a:solidFill>
                  <a:schemeClr val="bg1">
                    <a:lumMod val="50000"/>
                  </a:schemeClr>
                </a:solidFill>
              </a:rPr>
              <a:t>Garrett, Dickson, Whelan, &amp; Roberto-Forero, 2008.</a:t>
            </a:r>
          </a:p>
        </p:txBody>
      </p:sp>
      <p:sp>
        <p:nvSpPr>
          <p:cNvPr id="10" name="Rounded Rectangle 9"/>
          <p:cNvSpPr/>
          <p:nvPr/>
        </p:nvSpPr>
        <p:spPr>
          <a:xfrm>
            <a:off x="5029200" y="3733801"/>
            <a:ext cx="3657600" cy="2209800"/>
          </a:xfrm>
          <a:prstGeom prst="roundRect">
            <a:avLst/>
          </a:prstGeom>
          <a:solidFill>
            <a:schemeClr val="bg1"/>
          </a:solidFill>
          <a:ln w="444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900" dirty="0">
                <a:solidFill>
                  <a:srgbClr val="004065"/>
                </a:solidFill>
              </a:rPr>
              <a:t>Prioritize hiring of care professionals to support diverse patients</a:t>
            </a:r>
          </a:p>
          <a:p>
            <a:pPr marL="285750" indent="-285750">
              <a:spcAft>
                <a:spcPts val="600"/>
              </a:spcAft>
              <a:buFont typeface="Arial" panose="020B0604020202020204" pitchFamily="34" charset="0"/>
              <a:buChar char="•"/>
            </a:pPr>
            <a:r>
              <a:rPr lang="en-US" sz="1900" dirty="0">
                <a:solidFill>
                  <a:srgbClr val="004065"/>
                </a:solidFill>
              </a:rPr>
              <a:t>Incentivize coordination and collaboration among health care teams</a:t>
            </a:r>
          </a:p>
        </p:txBody>
      </p:sp>
      <p:cxnSp>
        <p:nvCxnSpPr>
          <p:cNvPr id="12" name="Straight Arrow Connector 11"/>
          <p:cNvCxnSpPr/>
          <p:nvPr/>
        </p:nvCxnSpPr>
        <p:spPr>
          <a:xfrm>
            <a:off x="2454442" y="2984274"/>
            <a:ext cx="0" cy="368526"/>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64796" y="3336491"/>
            <a:ext cx="3615976" cy="661405"/>
          </a:xfrm>
          <a:prstGeom prst="roundRect">
            <a:avLst/>
          </a:prstGeom>
          <a:solidFill>
            <a:schemeClr val="bg1"/>
          </a:solidFill>
          <a:ln w="444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900" dirty="0">
                <a:solidFill>
                  <a:srgbClr val="004065"/>
                </a:solidFill>
              </a:rPr>
              <a:t>Responsive to needs of patient</a:t>
            </a:r>
          </a:p>
        </p:txBody>
      </p:sp>
      <p:sp>
        <p:nvSpPr>
          <p:cNvPr id="9" name="Rounded Rectangle 8"/>
          <p:cNvSpPr/>
          <p:nvPr/>
        </p:nvSpPr>
        <p:spPr>
          <a:xfrm>
            <a:off x="564796" y="2245138"/>
            <a:ext cx="3615976" cy="739136"/>
          </a:xfrm>
          <a:prstGeom prst="roundRect">
            <a:avLst/>
          </a:prstGeom>
          <a:solidFill>
            <a:schemeClr val="bg1"/>
          </a:solidFill>
          <a:ln w="444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rgbClr val="004065"/>
                </a:solidFill>
              </a:rPr>
              <a:t>Assemble a comprehensive, multi-disciplinary team</a:t>
            </a:r>
          </a:p>
        </p:txBody>
      </p:sp>
      <p:sp>
        <p:nvSpPr>
          <p:cNvPr id="18" name="TextBox 17"/>
          <p:cNvSpPr txBox="1"/>
          <p:nvPr/>
        </p:nvSpPr>
        <p:spPr>
          <a:xfrm>
            <a:off x="1517176" y="4445675"/>
            <a:ext cx="2720926"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4065"/>
                </a:solidFill>
              </a:rPr>
              <a:t>Hire a staff liaison for transgender patients</a:t>
            </a:r>
          </a:p>
          <a:p>
            <a:pPr marL="285750" indent="-285750">
              <a:buFont typeface="Arial" panose="020B0604020202020204" pitchFamily="34" charset="0"/>
              <a:buChar char="•"/>
            </a:pPr>
            <a:r>
              <a:rPr lang="en-US" sz="1400" dirty="0">
                <a:solidFill>
                  <a:srgbClr val="004065"/>
                </a:solidFill>
              </a:rPr>
              <a:t>Provide interpretation services </a:t>
            </a:r>
          </a:p>
          <a:p>
            <a:pPr marL="285750" indent="-285750">
              <a:buFont typeface="Arial" panose="020B0604020202020204" pitchFamily="34" charset="0"/>
              <a:buChar char="•"/>
            </a:pPr>
            <a:r>
              <a:rPr lang="en-US" sz="1400" dirty="0">
                <a:solidFill>
                  <a:srgbClr val="004065"/>
                </a:solidFill>
              </a:rPr>
              <a:t>Partner with community-based organizations to provide culturally appropriate food options </a:t>
            </a:r>
          </a:p>
        </p:txBody>
      </p:sp>
      <p:cxnSp>
        <p:nvCxnSpPr>
          <p:cNvPr id="19" name="Straight Arrow Connector 18"/>
          <p:cNvCxnSpPr/>
          <p:nvPr/>
        </p:nvCxnSpPr>
        <p:spPr>
          <a:xfrm>
            <a:off x="2454442" y="4038600"/>
            <a:ext cx="0" cy="380929"/>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419600" y="2590800"/>
            <a:ext cx="381001"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7391400" y="3232589"/>
            <a:ext cx="0" cy="501212"/>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0481" y="4451738"/>
            <a:ext cx="1326004" cy="369332"/>
          </a:xfrm>
          <a:prstGeom prst="rect">
            <a:avLst/>
          </a:prstGeom>
        </p:spPr>
        <p:txBody>
          <a:bodyPr wrap="none">
            <a:spAutoFit/>
          </a:bodyPr>
          <a:lstStyle/>
          <a:p>
            <a:r>
              <a:rPr lang="en-US" dirty="0">
                <a:solidFill>
                  <a:srgbClr val="004065"/>
                </a:solidFill>
              </a:rPr>
              <a:t>Examples: </a:t>
            </a:r>
          </a:p>
        </p:txBody>
      </p:sp>
    </p:spTree>
    <p:extLst>
      <p:ext uri="{BB962C8B-B14F-4D97-AF65-F5344CB8AC3E}">
        <p14:creationId xmlns:p14="http://schemas.microsoft.com/office/powerpoint/2010/main" val="131833210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4065"/>
                </a:solidFill>
              </a:rPr>
              <a:t>Strategy #5: Adhere to National Policies and Standards</a:t>
            </a:r>
          </a:p>
        </p:txBody>
      </p:sp>
      <p:sp>
        <p:nvSpPr>
          <p:cNvPr id="4" name="Rectangle 3"/>
          <p:cNvSpPr/>
          <p:nvPr/>
        </p:nvSpPr>
        <p:spPr>
          <a:xfrm>
            <a:off x="228600" y="6172200"/>
            <a:ext cx="2590800" cy="400110"/>
          </a:xfrm>
          <a:prstGeom prst="rect">
            <a:avLst/>
          </a:prstGeom>
        </p:spPr>
        <p:txBody>
          <a:bodyPr wrap="square">
            <a:spAutoFit/>
          </a:bodyPr>
          <a:lstStyle/>
          <a:p>
            <a:r>
              <a:rPr lang="en-US" sz="1000" i="1" dirty="0">
                <a:solidFill>
                  <a:schemeClr val="bg1">
                    <a:lumMod val="50000"/>
                  </a:schemeClr>
                </a:solidFill>
              </a:rPr>
              <a:t>Health Research &amp; Educational Trust, 2013.</a:t>
            </a:r>
          </a:p>
        </p:txBody>
      </p:sp>
      <p:sp>
        <p:nvSpPr>
          <p:cNvPr id="6" name="TextBox 5"/>
          <p:cNvSpPr txBox="1"/>
          <p:nvPr/>
        </p:nvSpPr>
        <p:spPr>
          <a:xfrm>
            <a:off x="495300" y="2064872"/>
            <a:ext cx="8001000" cy="400110"/>
          </a:xfrm>
          <a:prstGeom prst="rect">
            <a:avLst/>
          </a:prstGeom>
          <a:noFill/>
        </p:spPr>
        <p:txBody>
          <a:bodyPr wrap="square" rtlCol="0">
            <a:spAutoFit/>
          </a:bodyPr>
          <a:lstStyle/>
          <a:p>
            <a:r>
              <a:rPr lang="en-US" sz="2000" i="1" dirty="0">
                <a:solidFill>
                  <a:srgbClr val="004065"/>
                </a:solidFill>
              </a:rPr>
              <a:t>Benefits of becoming a culturally competent health care organization:</a:t>
            </a:r>
          </a:p>
        </p:txBody>
      </p:sp>
      <p:sp>
        <p:nvSpPr>
          <p:cNvPr id="5" name="Rectangle 4"/>
          <p:cNvSpPr/>
          <p:nvPr/>
        </p:nvSpPr>
        <p:spPr>
          <a:xfrm>
            <a:off x="457200" y="2667000"/>
            <a:ext cx="2590800" cy="10668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Social Benefits</a:t>
            </a:r>
          </a:p>
        </p:txBody>
      </p:sp>
      <p:sp>
        <p:nvSpPr>
          <p:cNvPr id="17" name="Rectangle 16"/>
          <p:cNvSpPr/>
          <p:nvPr/>
        </p:nvSpPr>
        <p:spPr>
          <a:xfrm>
            <a:off x="3276600" y="2691810"/>
            <a:ext cx="2590800" cy="10668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Health Benefits</a:t>
            </a:r>
          </a:p>
        </p:txBody>
      </p:sp>
      <p:sp>
        <p:nvSpPr>
          <p:cNvPr id="18" name="Rectangle 17"/>
          <p:cNvSpPr/>
          <p:nvPr/>
        </p:nvSpPr>
        <p:spPr>
          <a:xfrm>
            <a:off x="6096000" y="2691810"/>
            <a:ext cx="2590800" cy="10668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Business Benefits</a:t>
            </a:r>
          </a:p>
        </p:txBody>
      </p:sp>
      <p:sp>
        <p:nvSpPr>
          <p:cNvPr id="19" name="Rectangle 18"/>
          <p:cNvSpPr/>
          <p:nvPr/>
        </p:nvSpPr>
        <p:spPr>
          <a:xfrm>
            <a:off x="457200" y="3733800"/>
            <a:ext cx="2590800" cy="2286000"/>
          </a:xfrm>
          <a:prstGeom prst="rect">
            <a:avLst/>
          </a:prstGeom>
          <a:solidFill>
            <a:srgbClr val="D5F0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solidFill>
                <a:srgbClr val="004065"/>
              </a:solidFill>
            </a:endParaRPr>
          </a:p>
          <a:p>
            <a:pPr marL="285750" indent="-285750">
              <a:buFont typeface="Arial" panose="020B0604020202020204" pitchFamily="34" charset="0"/>
              <a:buChar char="•"/>
            </a:pPr>
            <a:r>
              <a:rPr lang="en-US" dirty="0">
                <a:solidFill>
                  <a:srgbClr val="004065"/>
                </a:solidFill>
              </a:rPr>
              <a:t>Increases trust between patients and organization</a:t>
            </a:r>
          </a:p>
          <a:p>
            <a:pPr marL="285750" indent="-285750">
              <a:buFont typeface="Arial" panose="020B0604020202020204" pitchFamily="34" charset="0"/>
              <a:buChar char="•"/>
            </a:pPr>
            <a:r>
              <a:rPr lang="en-US" dirty="0">
                <a:solidFill>
                  <a:srgbClr val="004065"/>
                </a:solidFill>
              </a:rPr>
              <a:t>Promotes community inclusion</a:t>
            </a:r>
          </a:p>
          <a:p>
            <a:pPr marL="285750" indent="-285750">
              <a:buFont typeface="Arial" panose="020B0604020202020204" pitchFamily="34" charset="0"/>
              <a:buChar char="•"/>
            </a:pPr>
            <a:r>
              <a:rPr lang="en-US" dirty="0">
                <a:solidFill>
                  <a:srgbClr val="004065"/>
                </a:solidFill>
              </a:rPr>
              <a:t>Assists patients and families in managing health and care</a:t>
            </a:r>
          </a:p>
          <a:p>
            <a:pPr marL="285750" indent="-285750" algn="ctr">
              <a:buFont typeface="Arial" panose="020B0604020202020204" pitchFamily="34" charset="0"/>
              <a:buChar char="•"/>
            </a:pPr>
            <a:endParaRPr lang="en-US" dirty="0">
              <a:solidFill>
                <a:srgbClr val="004065"/>
              </a:solidFill>
            </a:endParaRPr>
          </a:p>
        </p:txBody>
      </p:sp>
      <p:sp>
        <p:nvSpPr>
          <p:cNvPr id="20" name="Rectangle 19"/>
          <p:cNvSpPr/>
          <p:nvPr/>
        </p:nvSpPr>
        <p:spPr>
          <a:xfrm>
            <a:off x="3276600" y="3733800"/>
            <a:ext cx="2590800" cy="2286000"/>
          </a:xfrm>
          <a:prstGeom prst="rect">
            <a:avLst/>
          </a:prstGeom>
          <a:solidFill>
            <a:srgbClr val="D5F0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solidFill>
                <a:srgbClr val="004065"/>
              </a:solidFill>
            </a:endParaRPr>
          </a:p>
          <a:p>
            <a:pPr marL="285750" indent="-285750">
              <a:buFont typeface="Arial" panose="020B0604020202020204" pitchFamily="34" charset="0"/>
              <a:buChar char="•"/>
            </a:pPr>
            <a:r>
              <a:rPr lang="en-US" dirty="0">
                <a:solidFill>
                  <a:srgbClr val="004065"/>
                </a:solidFill>
              </a:rPr>
              <a:t>Increases use of preventive care</a:t>
            </a:r>
          </a:p>
          <a:p>
            <a:pPr marL="285750" indent="-285750">
              <a:buFont typeface="Arial" panose="020B0604020202020204" pitchFamily="34" charset="0"/>
              <a:buChar char="•"/>
            </a:pPr>
            <a:r>
              <a:rPr lang="en-US" dirty="0">
                <a:solidFill>
                  <a:srgbClr val="004065"/>
                </a:solidFill>
              </a:rPr>
              <a:t>Reduces number of missed medical visits</a:t>
            </a:r>
          </a:p>
          <a:p>
            <a:pPr marL="285750" indent="-285750">
              <a:buFont typeface="Arial" panose="020B0604020202020204" pitchFamily="34" charset="0"/>
              <a:buChar char="•"/>
            </a:pPr>
            <a:r>
              <a:rPr lang="en-US" dirty="0">
                <a:solidFill>
                  <a:srgbClr val="004065"/>
                </a:solidFill>
              </a:rPr>
              <a:t>Reduces disparities</a:t>
            </a:r>
          </a:p>
          <a:p>
            <a:pPr marL="285750" indent="-285750">
              <a:buFont typeface="Arial" panose="020B0604020202020204" pitchFamily="34" charset="0"/>
              <a:buChar char="•"/>
            </a:pPr>
            <a:r>
              <a:rPr lang="en-US" dirty="0">
                <a:solidFill>
                  <a:srgbClr val="004065"/>
                </a:solidFill>
              </a:rPr>
              <a:t>Reduces medical errors</a:t>
            </a:r>
          </a:p>
          <a:p>
            <a:pPr marL="285750" indent="-285750" algn="ctr">
              <a:buFont typeface="Arial" panose="020B0604020202020204" pitchFamily="34" charset="0"/>
              <a:buChar char="•"/>
            </a:pPr>
            <a:endParaRPr lang="en-US" dirty="0"/>
          </a:p>
        </p:txBody>
      </p:sp>
      <p:sp>
        <p:nvSpPr>
          <p:cNvPr id="21" name="Rectangle 20"/>
          <p:cNvSpPr/>
          <p:nvPr/>
        </p:nvSpPr>
        <p:spPr>
          <a:xfrm>
            <a:off x="6096000" y="3733800"/>
            <a:ext cx="2590800" cy="2286000"/>
          </a:xfrm>
          <a:prstGeom prst="rect">
            <a:avLst/>
          </a:prstGeom>
          <a:solidFill>
            <a:srgbClr val="D5F0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solidFill>
                <a:srgbClr val="004065"/>
              </a:solidFill>
            </a:endParaRPr>
          </a:p>
          <a:p>
            <a:pPr marL="285750" indent="-285750">
              <a:buFont typeface="Arial" panose="020B0604020202020204" pitchFamily="34" charset="0"/>
              <a:buChar char="•"/>
            </a:pPr>
            <a:r>
              <a:rPr lang="en-US" dirty="0">
                <a:solidFill>
                  <a:srgbClr val="004065"/>
                </a:solidFill>
              </a:rPr>
              <a:t>Improves data collection</a:t>
            </a:r>
          </a:p>
          <a:p>
            <a:pPr marL="285750" indent="-285750">
              <a:buFont typeface="Arial" panose="020B0604020202020204" pitchFamily="34" charset="0"/>
              <a:buChar char="•"/>
            </a:pPr>
            <a:r>
              <a:rPr lang="en-US" dirty="0">
                <a:solidFill>
                  <a:srgbClr val="004065"/>
                </a:solidFill>
              </a:rPr>
              <a:t>Improves efficiency of care</a:t>
            </a:r>
          </a:p>
          <a:p>
            <a:pPr marL="285750" indent="-285750">
              <a:buFont typeface="Arial" panose="020B0604020202020204" pitchFamily="34" charset="0"/>
              <a:buChar char="•"/>
            </a:pPr>
            <a:r>
              <a:rPr lang="en-US" dirty="0">
                <a:solidFill>
                  <a:srgbClr val="004065"/>
                </a:solidFill>
              </a:rPr>
              <a:t>Meets legal and regulatory guidelines</a:t>
            </a:r>
          </a:p>
          <a:p>
            <a:pPr marL="285750" indent="-285750">
              <a:buFont typeface="Arial" panose="020B0604020202020204" pitchFamily="34" charset="0"/>
              <a:buChar char="•"/>
            </a:pPr>
            <a:r>
              <a:rPr lang="en-US" dirty="0">
                <a:solidFill>
                  <a:srgbClr val="004065"/>
                </a:solidFill>
              </a:rPr>
              <a:t>Increases market share</a:t>
            </a:r>
          </a:p>
          <a:p>
            <a:pPr marL="285750" indent="-285750" algn="ctr">
              <a:buFont typeface="Arial" panose="020B0604020202020204" pitchFamily="34" charset="0"/>
              <a:buChar char="•"/>
            </a:pPr>
            <a:endParaRPr lang="en-US" dirty="0">
              <a:solidFill>
                <a:srgbClr val="004065"/>
              </a:solidFill>
            </a:endParaRPr>
          </a:p>
        </p:txBody>
      </p:sp>
    </p:spTree>
    <p:extLst>
      <p:ext uri="{BB962C8B-B14F-4D97-AF65-F5344CB8AC3E}">
        <p14:creationId xmlns:p14="http://schemas.microsoft.com/office/powerpoint/2010/main" val="362956260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151473"/>
            <a:ext cx="7467600" cy="2081876"/>
          </a:xfrm>
          <a:prstGeom prst="rect">
            <a:avLst/>
          </a:prstGeom>
        </p:spPr>
      </p:pic>
      <p:sp>
        <p:nvSpPr>
          <p:cNvPr id="2" name="Title 1"/>
          <p:cNvSpPr>
            <a:spLocks noGrp="1"/>
          </p:cNvSpPr>
          <p:nvPr>
            <p:ph type="title"/>
          </p:nvPr>
        </p:nvSpPr>
        <p:spPr/>
        <p:txBody>
          <a:bodyPr>
            <a:normAutofit fontScale="90000"/>
          </a:bodyPr>
          <a:lstStyle/>
          <a:p>
            <a:r>
              <a:rPr lang="en-US" dirty="0">
                <a:solidFill>
                  <a:srgbClr val="004065"/>
                </a:solidFill>
              </a:rPr>
              <a:t>Strategy #5: Adhere to National Policies and Standards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88" r="2388" b="3477"/>
          <a:stretch/>
        </p:blipFill>
        <p:spPr>
          <a:xfrm>
            <a:off x="438150" y="2125876"/>
            <a:ext cx="2089200" cy="26874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72" y="4944609"/>
            <a:ext cx="1260387" cy="1260387"/>
          </a:xfrm>
          <a:prstGeom prst="rect">
            <a:avLst/>
          </a:prstGeom>
        </p:spPr>
      </p:pic>
      <p:sp>
        <p:nvSpPr>
          <p:cNvPr id="3" name="Rectangle 2"/>
          <p:cNvSpPr/>
          <p:nvPr/>
        </p:nvSpPr>
        <p:spPr>
          <a:xfrm>
            <a:off x="434835" y="6315385"/>
            <a:ext cx="4572000" cy="553998"/>
          </a:xfrm>
          <a:prstGeom prst="rect">
            <a:avLst/>
          </a:prstGeom>
        </p:spPr>
        <p:txBody>
          <a:bodyPr>
            <a:spAutoFit/>
          </a:bodyPr>
          <a:lstStyle/>
          <a:p>
            <a:r>
              <a:rPr lang="en-US" sz="1000" i="1" dirty="0">
                <a:solidFill>
                  <a:schemeClr val="bg1">
                    <a:lumMod val="50000"/>
                  </a:schemeClr>
                </a:solidFill>
              </a:rPr>
              <a:t>The Joint Commission, 2011; Office of Disease Prevention and Health Promotion, n.d.; Centers for Medicare &amp; Medicaid Services, 2015; Institute of Medicine, 2011; Office of Minority Health, n.d.</a:t>
            </a:r>
          </a:p>
        </p:txBody>
      </p:sp>
      <p:pic>
        <p:nvPicPr>
          <p:cNvPr id="1026" name="Picture 2" descr="Office of Minority Health (OM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230625"/>
            <a:ext cx="3981563" cy="112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49342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2793"/>
            <a:ext cx="8229600" cy="1143000"/>
          </a:xfrm>
        </p:spPr>
        <p:txBody>
          <a:bodyPr>
            <a:normAutofit fontScale="90000"/>
          </a:bodyPr>
          <a:lstStyle/>
          <a:p>
            <a:r>
              <a:rPr lang="en-US" dirty="0">
                <a:solidFill>
                  <a:srgbClr val="004065"/>
                </a:solidFill>
              </a:rPr>
              <a:t>Strategy #6: Draft, Disseminate &amp; Enforce Non-Discrimination Policies</a:t>
            </a:r>
          </a:p>
        </p:txBody>
      </p:sp>
      <p:sp>
        <p:nvSpPr>
          <p:cNvPr id="3" name="Content Placeholder 2"/>
          <p:cNvSpPr>
            <a:spLocks noGrp="1"/>
          </p:cNvSpPr>
          <p:nvPr>
            <p:ph idx="1"/>
          </p:nvPr>
        </p:nvSpPr>
        <p:spPr>
          <a:xfrm>
            <a:off x="469605" y="2362200"/>
            <a:ext cx="5943600" cy="4038599"/>
          </a:xfrm>
        </p:spPr>
        <p:txBody>
          <a:bodyPr>
            <a:normAutofit fontScale="85000" lnSpcReduction="10000"/>
          </a:bodyPr>
          <a:lstStyle/>
          <a:p>
            <a:r>
              <a:rPr lang="en-US" dirty="0">
                <a:solidFill>
                  <a:srgbClr val="004065"/>
                </a:solidFill>
              </a:rPr>
              <a:t>Create and display non-discrimination policies</a:t>
            </a:r>
          </a:p>
          <a:p>
            <a:r>
              <a:rPr lang="en-US" dirty="0">
                <a:solidFill>
                  <a:srgbClr val="004065"/>
                </a:solidFill>
              </a:rPr>
              <a:t>Distribute LGBT Healthlink’s Patient Bill of Rights to all patients</a:t>
            </a:r>
          </a:p>
          <a:p>
            <a:r>
              <a:rPr lang="en-US" dirty="0">
                <a:solidFill>
                  <a:srgbClr val="004065"/>
                </a:solidFill>
              </a:rPr>
              <a:t>Enforce nondiscrimination through staff &amp; provider training, providing information for patients to submit grievances and by taking patient grievances seriously</a:t>
            </a:r>
          </a:p>
          <a:p>
            <a:endParaRPr lang="en-US" dirty="0"/>
          </a:p>
        </p:txBody>
      </p:sp>
      <p:pic>
        <p:nvPicPr>
          <p:cNvPr id="6"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9348" y="2020809"/>
            <a:ext cx="2556510" cy="216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34835" y="6315385"/>
            <a:ext cx="1851165" cy="246221"/>
          </a:xfrm>
          <a:prstGeom prst="rect">
            <a:avLst/>
          </a:prstGeom>
        </p:spPr>
        <p:txBody>
          <a:bodyPr wrap="square">
            <a:spAutoFit/>
          </a:bodyPr>
          <a:lstStyle/>
          <a:p>
            <a:r>
              <a:rPr lang="en-US" sz="1000" i="1" dirty="0">
                <a:solidFill>
                  <a:schemeClr val="bg1">
                    <a:lumMod val="50000"/>
                  </a:schemeClr>
                </a:solidFill>
              </a:rPr>
              <a:t>Healthcare Bill of Rights, n.d.</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175" y="4267200"/>
            <a:ext cx="2858714" cy="1905809"/>
          </a:xfrm>
          <a:prstGeom prst="rect">
            <a:avLst/>
          </a:prstGeom>
        </p:spPr>
      </p:pic>
    </p:spTree>
    <p:extLst>
      <p:ext uri="{BB962C8B-B14F-4D97-AF65-F5344CB8AC3E}">
        <p14:creationId xmlns:p14="http://schemas.microsoft.com/office/powerpoint/2010/main" val="248622845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846093" y="2580280"/>
            <a:ext cx="4001637" cy="2296520"/>
          </a:xfrm>
          <a:prstGeom prst="roundRect">
            <a:avLst/>
          </a:prstGeom>
          <a:solidFill>
            <a:srgbClr val="0096D6"/>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285750" indent="-285750">
              <a:spcAft>
                <a:spcPts val="600"/>
              </a:spcAft>
              <a:buFont typeface="Arial" panose="020B0604020202020204" pitchFamily="34" charset="0"/>
              <a:buChar char="•"/>
            </a:pPr>
            <a:r>
              <a:rPr lang="en-US" dirty="0">
                <a:solidFill>
                  <a:schemeClr val="bg1"/>
                </a:solidFill>
              </a:rPr>
              <a:t>Know who to involve</a:t>
            </a:r>
          </a:p>
          <a:p>
            <a:pPr marL="285750" indent="-285750">
              <a:spcAft>
                <a:spcPts val="600"/>
              </a:spcAft>
              <a:buFont typeface="Arial" panose="020B0604020202020204" pitchFamily="34" charset="0"/>
              <a:buChar char="•"/>
            </a:pPr>
            <a:r>
              <a:rPr lang="en-US" dirty="0">
                <a:solidFill>
                  <a:schemeClr val="bg1"/>
                </a:solidFill>
              </a:rPr>
              <a:t>Shape organizational culture</a:t>
            </a:r>
          </a:p>
          <a:p>
            <a:pPr marL="285750" indent="-285750">
              <a:spcAft>
                <a:spcPts val="600"/>
              </a:spcAft>
              <a:buFont typeface="Arial" panose="020B0604020202020204" pitchFamily="34" charset="0"/>
              <a:buChar char="•"/>
            </a:pPr>
            <a:r>
              <a:rPr lang="en-US" dirty="0">
                <a:solidFill>
                  <a:schemeClr val="bg1"/>
                </a:solidFill>
              </a:rPr>
              <a:t>Create urgency and clear vision</a:t>
            </a:r>
          </a:p>
          <a:p>
            <a:pPr marL="285750" indent="-285750">
              <a:spcAft>
                <a:spcPts val="600"/>
              </a:spcAft>
              <a:buFont typeface="Arial" panose="020B0604020202020204" pitchFamily="34" charset="0"/>
              <a:buChar char="•"/>
            </a:pPr>
            <a:r>
              <a:rPr lang="en-US" dirty="0">
                <a:solidFill>
                  <a:schemeClr val="bg1"/>
                </a:solidFill>
              </a:rPr>
              <a:t>Harness the power of collaboration</a:t>
            </a:r>
          </a:p>
        </p:txBody>
      </p:sp>
      <p:sp>
        <p:nvSpPr>
          <p:cNvPr id="14" name="Rounded Rectangle 13"/>
          <p:cNvSpPr/>
          <p:nvPr/>
        </p:nvSpPr>
        <p:spPr>
          <a:xfrm>
            <a:off x="533400" y="2819400"/>
            <a:ext cx="3429000" cy="1818280"/>
          </a:xfrm>
          <a:prstGeom prst="roundRect">
            <a:avLst/>
          </a:prstGeom>
          <a:solidFill>
            <a:srgbClr val="004065"/>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285750" indent="-285750">
              <a:spcAft>
                <a:spcPts val="600"/>
              </a:spcAft>
              <a:buFont typeface="Arial" panose="020B0604020202020204" pitchFamily="34" charset="0"/>
              <a:buChar char="•"/>
            </a:pPr>
            <a:r>
              <a:rPr lang="en-US" dirty="0">
                <a:solidFill>
                  <a:schemeClr val="bg1"/>
                </a:solidFill>
              </a:rPr>
              <a:t>Lack of leadership buy-in</a:t>
            </a:r>
          </a:p>
          <a:p>
            <a:pPr marL="285750" indent="-285750">
              <a:spcAft>
                <a:spcPts val="600"/>
              </a:spcAft>
              <a:buFont typeface="Arial" panose="020B0604020202020204" pitchFamily="34" charset="0"/>
              <a:buChar char="•"/>
            </a:pPr>
            <a:r>
              <a:rPr lang="en-US" dirty="0">
                <a:solidFill>
                  <a:schemeClr val="bg1"/>
                </a:solidFill>
              </a:rPr>
              <a:t>Organizational prioritization</a:t>
            </a:r>
          </a:p>
          <a:p>
            <a:pPr marL="285750" indent="-285750">
              <a:spcAft>
                <a:spcPts val="600"/>
              </a:spcAft>
              <a:buFont typeface="Arial" panose="020B0604020202020204" pitchFamily="34" charset="0"/>
              <a:buChar char="•"/>
            </a:pPr>
            <a:r>
              <a:rPr lang="en-US" dirty="0">
                <a:solidFill>
                  <a:schemeClr val="bg1"/>
                </a:solidFill>
              </a:rPr>
              <a:t>Energy</a:t>
            </a:r>
          </a:p>
          <a:p>
            <a:pPr marL="285750" indent="-285750">
              <a:spcAft>
                <a:spcPts val="600"/>
              </a:spcAft>
              <a:buFont typeface="Arial" panose="020B0604020202020204" pitchFamily="34" charset="0"/>
              <a:buChar char="•"/>
            </a:pPr>
            <a:r>
              <a:rPr lang="en-US" dirty="0">
                <a:solidFill>
                  <a:schemeClr val="bg1"/>
                </a:solidFill>
              </a:rPr>
              <a:t>Execution</a:t>
            </a:r>
          </a:p>
        </p:txBody>
      </p:sp>
      <p:sp>
        <p:nvSpPr>
          <p:cNvPr id="2" name="Title 1"/>
          <p:cNvSpPr>
            <a:spLocks noGrp="1"/>
          </p:cNvSpPr>
          <p:nvPr>
            <p:ph type="title"/>
          </p:nvPr>
        </p:nvSpPr>
        <p:spPr/>
        <p:txBody>
          <a:bodyPr/>
          <a:lstStyle/>
          <a:p>
            <a:r>
              <a:rPr lang="en-US" dirty="0">
                <a:solidFill>
                  <a:srgbClr val="004065"/>
                </a:solidFill>
              </a:rPr>
              <a:t>Lessons Learned</a:t>
            </a:r>
          </a:p>
        </p:txBody>
      </p:sp>
      <p:sp>
        <p:nvSpPr>
          <p:cNvPr id="5" name="Rectangle 4"/>
          <p:cNvSpPr/>
          <p:nvPr/>
        </p:nvSpPr>
        <p:spPr>
          <a:xfrm>
            <a:off x="228600" y="6306979"/>
            <a:ext cx="3352800" cy="246221"/>
          </a:xfrm>
          <a:prstGeom prst="rect">
            <a:avLst/>
          </a:prstGeom>
        </p:spPr>
        <p:txBody>
          <a:bodyPr wrap="square">
            <a:spAutoFit/>
          </a:bodyPr>
          <a:lstStyle/>
          <a:p>
            <a:r>
              <a:rPr lang="en-US" sz="1000" i="1" dirty="0">
                <a:solidFill>
                  <a:schemeClr val="bg1">
                    <a:lumMod val="50000"/>
                  </a:schemeClr>
                </a:solidFill>
              </a:rPr>
              <a:t>Betancourt, Tan-McGrory, Kenst, Phan, &amp; Lopez, 2017. </a:t>
            </a:r>
          </a:p>
        </p:txBody>
      </p:sp>
      <p:sp>
        <p:nvSpPr>
          <p:cNvPr id="6" name="Rounded Rectangle 5"/>
          <p:cNvSpPr/>
          <p:nvPr/>
        </p:nvSpPr>
        <p:spPr>
          <a:xfrm>
            <a:off x="5638799" y="2216060"/>
            <a:ext cx="3239637" cy="827962"/>
          </a:xfrm>
          <a:prstGeom prst="roundRect">
            <a:avLst/>
          </a:prstGeom>
          <a:solidFill>
            <a:schemeClr val="bg1"/>
          </a:solidFill>
          <a:ln w="444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900" dirty="0">
                <a:solidFill>
                  <a:srgbClr val="004065"/>
                </a:solidFill>
              </a:rPr>
              <a:t>Organizational change management strategies</a:t>
            </a:r>
          </a:p>
        </p:txBody>
      </p:sp>
      <p:sp>
        <p:nvSpPr>
          <p:cNvPr id="7" name="Rounded Rectangle 6"/>
          <p:cNvSpPr/>
          <p:nvPr/>
        </p:nvSpPr>
        <p:spPr>
          <a:xfrm>
            <a:off x="1162050" y="2203550"/>
            <a:ext cx="2800350" cy="840472"/>
          </a:xfrm>
          <a:prstGeom prst="roundRect">
            <a:avLst/>
          </a:prstGeom>
          <a:solidFill>
            <a:schemeClr val="bg1"/>
          </a:solidFill>
          <a:ln w="444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900" dirty="0">
                <a:solidFill>
                  <a:srgbClr val="004065"/>
                </a:solidFill>
              </a:rPr>
              <a:t>Barriers to     successful change</a:t>
            </a:r>
          </a:p>
        </p:txBody>
      </p:sp>
      <p:sp>
        <p:nvSpPr>
          <p:cNvPr id="8" name="Oval 7"/>
          <p:cNvSpPr/>
          <p:nvPr/>
        </p:nvSpPr>
        <p:spPr>
          <a:xfrm>
            <a:off x="323850" y="2036361"/>
            <a:ext cx="1122813" cy="1087839"/>
          </a:xfrm>
          <a:prstGeom prst="ellipse">
            <a:avLst/>
          </a:prstGeom>
          <a:solidFill>
            <a:schemeClr val="bg1"/>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4076700" y="2623786"/>
            <a:ext cx="571500"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719566" y="2036361"/>
            <a:ext cx="1146697" cy="1087839"/>
          </a:xfrm>
          <a:prstGeom prst="ellipse">
            <a:avLst/>
          </a:prstGeom>
          <a:solidFill>
            <a:schemeClr val="bg1"/>
          </a:solidFill>
          <a:ln w="3492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4470" t="-561" r="26180" b="-2753"/>
          <a:stretch/>
        </p:blipFill>
        <p:spPr>
          <a:xfrm>
            <a:off x="404884" y="2082558"/>
            <a:ext cx="971442" cy="961464"/>
          </a:xfrm>
          <a:prstGeom prst="flowChartConnector">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3227" t="-4806" r="32927" b="-7127"/>
          <a:stretch/>
        </p:blipFill>
        <p:spPr>
          <a:xfrm>
            <a:off x="4857466" y="2120162"/>
            <a:ext cx="883693" cy="923860"/>
          </a:xfrm>
          <a:prstGeom prst="flowChartConnector">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504" y="5147305"/>
            <a:ext cx="1092317" cy="819238"/>
          </a:xfrm>
          <a:prstGeom prst="rect">
            <a:avLst/>
          </a:prstGeom>
        </p:spPr>
      </p:pic>
      <p:sp>
        <p:nvSpPr>
          <p:cNvPr id="18" name="Rounded Rectangle 17"/>
          <p:cNvSpPr/>
          <p:nvPr/>
        </p:nvSpPr>
        <p:spPr>
          <a:xfrm>
            <a:off x="2422478" y="5220910"/>
            <a:ext cx="6198641" cy="732864"/>
          </a:xfrm>
          <a:prstGeom prst="roundRect">
            <a:avLst/>
          </a:prstGeom>
          <a:solidFill>
            <a:schemeClr val="bg1"/>
          </a:solidFill>
          <a:ln w="4445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rgbClr val="004065"/>
                </a:solidFill>
              </a:rPr>
              <a:t>Efforts need to include midlevel and front line staff members, who should be involved early in the process</a:t>
            </a:r>
          </a:p>
        </p:txBody>
      </p:sp>
    </p:spTree>
    <p:extLst>
      <p:ext uri="{BB962C8B-B14F-4D97-AF65-F5344CB8AC3E}">
        <p14:creationId xmlns:p14="http://schemas.microsoft.com/office/powerpoint/2010/main" val="1450811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Conclusion</a:t>
            </a:r>
          </a:p>
        </p:txBody>
      </p:sp>
      <p:sp>
        <p:nvSpPr>
          <p:cNvPr id="3" name="TextBox 2"/>
          <p:cNvSpPr txBox="1"/>
          <p:nvPr/>
        </p:nvSpPr>
        <p:spPr>
          <a:xfrm>
            <a:off x="457200" y="1905001"/>
            <a:ext cx="8534400" cy="2677656"/>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solidFill>
                  <a:srgbClr val="1C4E67"/>
                </a:solidFill>
              </a:rPr>
              <a:t>Identify strategies to meaningfully engage patients in cancer research </a:t>
            </a:r>
          </a:p>
          <a:p>
            <a:pPr marL="457200" indent="-457200">
              <a:spcAft>
                <a:spcPts val="600"/>
              </a:spcAft>
              <a:buFont typeface="Arial" panose="020B0604020202020204" pitchFamily="34" charset="0"/>
              <a:buChar char="•"/>
            </a:pPr>
            <a:r>
              <a:rPr lang="en-US" sz="2800" dirty="0">
                <a:solidFill>
                  <a:srgbClr val="1C4E67"/>
                </a:solidFill>
              </a:rPr>
              <a:t>Identify strategies to increase minority patient representation across the cancer research spectrum</a:t>
            </a:r>
          </a:p>
          <a:p>
            <a:endParaRPr lang="en-US" dirty="0"/>
          </a:p>
        </p:txBody>
      </p:sp>
    </p:spTree>
    <p:extLst>
      <p:ext uri="{BB962C8B-B14F-4D97-AF65-F5344CB8AC3E}">
        <p14:creationId xmlns:p14="http://schemas.microsoft.com/office/powerpoint/2010/main" val="203506635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Conclusion</a:t>
            </a:r>
          </a:p>
        </p:txBody>
      </p:sp>
      <p:sp>
        <p:nvSpPr>
          <p:cNvPr id="3" name="Content Placeholder 2"/>
          <p:cNvSpPr>
            <a:spLocks noGrp="1"/>
          </p:cNvSpPr>
          <p:nvPr>
            <p:ph idx="1"/>
          </p:nvPr>
        </p:nvSpPr>
        <p:spPr/>
        <p:txBody>
          <a:bodyPr>
            <a:normAutofit/>
          </a:bodyPr>
          <a:lstStyle/>
          <a:p>
            <a:pPr marL="0" indent="0">
              <a:buNone/>
            </a:pPr>
            <a:r>
              <a:rPr lang="en-US" sz="2800" dirty="0">
                <a:solidFill>
                  <a:srgbClr val="004065"/>
                </a:solidFill>
              </a:rPr>
              <a:t>In this lesson you learned to: </a:t>
            </a:r>
          </a:p>
          <a:p>
            <a:r>
              <a:rPr lang="en-US" sz="2800" dirty="0">
                <a:solidFill>
                  <a:srgbClr val="004065"/>
                </a:solidFill>
              </a:rPr>
              <a:t>Identify a framework organizations can use to design initiatives to promote health equity</a:t>
            </a:r>
          </a:p>
          <a:p>
            <a:r>
              <a:rPr lang="en-US" sz="2800" dirty="0">
                <a:solidFill>
                  <a:srgbClr val="004065"/>
                </a:solidFill>
              </a:rPr>
              <a:t>Recognize strategies to enact culture change to support the provision of culturally competent care in line with this framework</a:t>
            </a:r>
          </a:p>
        </p:txBody>
      </p:sp>
    </p:spTree>
    <p:extLst>
      <p:ext uri="{BB962C8B-B14F-4D97-AF65-F5344CB8AC3E}">
        <p14:creationId xmlns:p14="http://schemas.microsoft.com/office/powerpoint/2010/main" val="161741995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4065"/>
                </a:solidFill>
              </a:rPr>
              <a:t>Remember As You Move Forward…</a:t>
            </a:r>
          </a:p>
        </p:txBody>
      </p:sp>
      <p:sp>
        <p:nvSpPr>
          <p:cNvPr id="3" name="Content Placeholder 2"/>
          <p:cNvSpPr>
            <a:spLocks noGrp="1"/>
          </p:cNvSpPr>
          <p:nvPr>
            <p:ph idx="1"/>
          </p:nvPr>
        </p:nvSpPr>
        <p:spPr/>
        <p:txBody>
          <a:bodyPr>
            <a:normAutofit/>
          </a:bodyPr>
          <a:lstStyle/>
          <a:p>
            <a:r>
              <a:rPr lang="en-US" sz="2800" kern="1200" dirty="0">
                <a:solidFill>
                  <a:srgbClr val="004065"/>
                </a:solidFill>
              </a:rPr>
              <a:t>Change happens both at an individual and organizational level</a:t>
            </a:r>
          </a:p>
          <a:p>
            <a:pPr marL="0" indent="0">
              <a:buNone/>
            </a:pPr>
            <a:endParaRPr lang="en-US" sz="2800" kern="1200" dirty="0">
              <a:solidFill>
                <a:srgbClr val="004065"/>
              </a:solidFill>
            </a:endParaRPr>
          </a:p>
          <a:p>
            <a:r>
              <a:rPr lang="en-US" sz="2800" kern="1200" dirty="0">
                <a:solidFill>
                  <a:srgbClr val="004065"/>
                </a:solidFill>
              </a:rPr>
              <a:t>Learning process</a:t>
            </a:r>
          </a:p>
          <a:p>
            <a:pPr marL="0" indent="0">
              <a:buNone/>
            </a:pPr>
            <a:endParaRPr lang="en-US" sz="2800" kern="1200" dirty="0">
              <a:solidFill>
                <a:srgbClr val="004065"/>
              </a:solidFill>
            </a:endParaRPr>
          </a:p>
          <a:p>
            <a:r>
              <a:rPr lang="en-US" sz="2800" kern="1200" dirty="0">
                <a:solidFill>
                  <a:srgbClr val="004065"/>
                </a:solidFill>
              </a:rPr>
              <a:t>Implement strategies and use framework to guide individuals and organizations to improve care</a:t>
            </a:r>
          </a:p>
        </p:txBody>
      </p:sp>
    </p:spTree>
    <p:extLst>
      <p:ext uri="{BB962C8B-B14F-4D97-AF65-F5344CB8AC3E}">
        <p14:creationId xmlns:p14="http://schemas.microsoft.com/office/powerpoint/2010/main" val="67163916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defTabSz="457200">
              <a:buNone/>
            </a:pPr>
            <a:r>
              <a:rPr lang="en-US" sz="1600" dirty="0">
                <a:solidFill>
                  <a:srgbClr val="1C4E67"/>
                </a:solidFill>
              </a:rPr>
              <a:t>Agénor, M., Krieger, N., Austin, S.B., Haneuse, S., &amp; Gottlieb, B.R. (2014). Sexual 	orientation disparities in Papanicolaou test use among US women: The role 	of 	sexual and reproductive health services. </a:t>
            </a:r>
            <a:r>
              <a:rPr lang="en-US" sz="1600" i="1" dirty="0">
                <a:solidFill>
                  <a:srgbClr val="1C4E67"/>
                </a:solidFill>
              </a:rPr>
              <a:t>American Journal of Public 	Health, 	104</a:t>
            </a:r>
            <a:r>
              <a:rPr lang="en-US" sz="1600" dirty="0">
                <a:solidFill>
                  <a:srgbClr val="1C4E67"/>
                </a:solidFill>
              </a:rPr>
              <a:t>(2), e68-73. </a:t>
            </a:r>
          </a:p>
          <a:p>
            <a:pPr marL="0" indent="0" defTabSz="457200">
              <a:buNone/>
            </a:pPr>
            <a:r>
              <a:rPr lang="en-US" sz="1600" dirty="0">
                <a:solidFill>
                  <a:srgbClr val="1C4E67"/>
                </a:solidFill>
              </a:rPr>
              <a:t>Agénor, M., Peitzmeier, S., Gordon, A.R., Haneuse, S., Potter, J.E., &amp; Austin, S.B. 	(2015). Sexual orientation identity disparities in awareness and initiation of the 	Human Papillomavirus vaccine among U.S. women and girls: A national survey. 	</a:t>
            </a:r>
            <a:r>
              <a:rPr lang="en-US" sz="1600" i="1" dirty="0">
                <a:solidFill>
                  <a:srgbClr val="1C4E67"/>
                </a:solidFill>
              </a:rPr>
              <a:t>Annals of Internal Medicine, 163</a:t>
            </a:r>
            <a:r>
              <a:rPr lang="en-US" sz="1600" dirty="0">
                <a:solidFill>
                  <a:srgbClr val="1C4E67"/>
                </a:solidFill>
              </a:rPr>
              <a:t>(2), 99-106. </a:t>
            </a:r>
            <a:endParaRPr lang="en-US" sz="1600" kern="1200" dirty="0">
              <a:solidFill>
                <a:srgbClr val="004065"/>
              </a:solidFill>
            </a:endParaRPr>
          </a:p>
          <a:p>
            <a:pPr marL="463550" indent="-463550" defTabSz="457200">
              <a:buNone/>
            </a:pPr>
            <a:r>
              <a:rPr lang="en-US" sz="1600" kern="1200" dirty="0">
                <a:solidFill>
                  <a:srgbClr val="004065"/>
                </a:solidFill>
              </a:rPr>
              <a:t>Betancourt, J.R., Tan-McGrory, A., Kenst, K. S., Phan, T. H., &amp; Lopez, L. (2017). Organizational Change Management For Health Equity: Perspectives From The Disparities Leadership Program. Health Affairs. 31(61), 1095-1101</a:t>
            </a:r>
            <a:endParaRPr lang="en-US" sz="1600" dirty="0">
              <a:solidFill>
                <a:srgbClr val="004065"/>
              </a:solidFill>
            </a:endParaRPr>
          </a:p>
          <a:p>
            <a:pPr marL="463550" indent="-463550" defTabSz="457200">
              <a:buNone/>
            </a:pPr>
            <a:r>
              <a:rPr lang="en-US" sz="1600" dirty="0">
                <a:solidFill>
                  <a:srgbClr val="004065"/>
                </a:solidFill>
              </a:rPr>
              <a:t>Centers for Medicare and Medicaid Services, Office of Minority Health. (2015). </a:t>
            </a:r>
            <a:r>
              <a:rPr lang="en-US" sz="1600" i="1" dirty="0">
                <a:solidFill>
                  <a:srgbClr val="004065"/>
                </a:solidFill>
              </a:rPr>
              <a:t>The CMS equity plan for improving quality in medicare</a:t>
            </a:r>
            <a:r>
              <a:rPr lang="en-US" sz="1600" dirty="0">
                <a:solidFill>
                  <a:srgbClr val="004065"/>
                </a:solidFill>
              </a:rPr>
              <a:t>. Baltimore, MD: CMS OMH. Retrieved from: https://www.cms.gov/About-CMS/Agency-Information/OMH/OMH_Dwnld-CMS_EquityPlanforMedicare_090615.pdf</a:t>
            </a:r>
          </a:p>
        </p:txBody>
      </p:sp>
    </p:spTree>
    <p:extLst>
      <p:ext uri="{BB962C8B-B14F-4D97-AF65-F5344CB8AC3E}">
        <p14:creationId xmlns:p14="http://schemas.microsoft.com/office/powerpoint/2010/main" val="73223524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038599"/>
          </a:xfrm>
        </p:spPr>
        <p:txBody>
          <a:bodyPr>
            <a:noAutofit/>
          </a:bodyPr>
          <a:lstStyle/>
          <a:p>
            <a:pPr marL="463550" lvl="0" indent="-463550" defTabSz="457200">
              <a:buNone/>
            </a:pPr>
            <a:r>
              <a:rPr lang="en-US" sz="1600" dirty="0">
                <a:solidFill>
                  <a:srgbClr val="004065"/>
                </a:solidFill>
              </a:rPr>
              <a:t>Clarke, A.R., Vargas, O.L., Goddu, A.P., McCullough, M.J., DeMeester, R., … Chin, M.H. (2014). </a:t>
            </a:r>
            <a:r>
              <a:rPr lang="en-US" sz="1600" i="1" dirty="0">
                <a:solidFill>
                  <a:srgbClr val="004065"/>
                </a:solidFill>
              </a:rPr>
              <a:t>A roadmap to reduce racial and ethnic disparities in health care. </a:t>
            </a:r>
            <a:r>
              <a:rPr lang="en-US" sz="1600" dirty="0">
                <a:solidFill>
                  <a:srgbClr val="004065"/>
                </a:solidFill>
              </a:rPr>
              <a:t>Finding Answers: Disparities Research for Change. Robert Wood Johnson Foundation. Retrieved from http://www.solvingdisparities.org/promote-equity/roadmap-reduce-disparities</a:t>
            </a:r>
            <a:endParaRPr lang="en-US" sz="1600" b="1" dirty="0">
              <a:solidFill>
                <a:srgbClr val="004065"/>
              </a:solidFill>
            </a:endParaRPr>
          </a:p>
          <a:p>
            <a:pPr marL="0" indent="0" defTabSz="457200">
              <a:buNone/>
            </a:pPr>
            <a:r>
              <a:rPr lang="en-US" sz="1600" dirty="0">
                <a:solidFill>
                  <a:srgbClr val="004065"/>
                </a:solidFill>
              </a:rPr>
              <a:t>Fenway Institute &amp; Center for American Progress. (2015). </a:t>
            </a:r>
            <a:r>
              <a:rPr lang="en-US" sz="1600" i="1" dirty="0">
                <a:solidFill>
                  <a:srgbClr val="004065"/>
                </a:solidFill>
              </a:rPr>
              <a:t>Do ask, do tell: A toolkit for 	collecting data on sexual orientation and gender identity in clinical settings. 	</a:t>
            </a:r>
            <a:r>
              <a:rPr lang="en-US" sz="1600" dirty="0">
                <a:solidFill>
                  <a:srgbClr val="004065"/>
                </a:solidFill>
              </a:rPr>
              <a:t>Retrieved from http://doaskdotell.org/</a:t>
            </a:r>
          </a:p>
          <a:p>
            <a:pPr marL="0" indent="0" defTabSz="457200">
              <a:buNone/>
            </a:pPr>
            <a:r>
              <a:rPr lang="en-US" sz="1600" kern="1200" dirty="0">
                <a:solidFill>
                  <a:srgbClr val="004065"/>
                </a:solidFill>
              </a:rPr>
              <a:t>Finding Answers: Solving Disparities through Payment and Delivery System Reform. 	(n.d.,a). </a:t>
            </a:r>
            <a:r>
              <a:rPr lang="en-US" sz="1600" i="1" kern="1200" dirty="0">
                <a:solidFill>
                  <a:srgbClr val="004065"/>
                </a:solidFill>
              </a:rPr>
              <a:t>Finding Answers Intervention Research (FAIR) database. </a:t>
            </a:r>
            <a:r>
              <a:rPr lang="en-US" sz="1600" kern="1200" dirty="0">
                <a:solidFill>
                  <a:srgbClr val="004065"/>
                </a:solidFill>
              </a:rPr>
              <a:t>Retrieved from 	</a:t>
            </a:r>
            <a:r>
              <a:rPr lang="en-US" sz="1600" dirty="0">
                <a:solidFill>
                  <a:srgbClr val="004065"/>
                </a:solidFill>
              </a:rPr>
              <a:t>http://www.solvingdisparities.org/fair</a:t>
            </a:r>
            <a:endParaRPr lang="en-US" sz="1600" kern="1200" dirty="0">
              <a:solidFill>
                <a:srgbClr val="004065"/>
              </a:solidFill>
            </a:endParaRPr>
          </a:p>
          <a:p>
            <a:pPr marL="0" indent="0" defTabSz="457200">
              <a:buNone/>
            </a:pPr>
            <a:r>
              <a:rPr lang="en-US" sz="1600" kern="1200" dirty="0">
                <a:solidFill>
                  <a:srgbClr val="004065"/>
                </a:solidFill>
              </a:rPr>
              <a:t>Finding Answers: Solving Disparities through Payment and Delivery System Reform. 	(n.d.,b). </a:t>
            </a:r>
            <a:r>
              <a:rPr lang="en-US" sz="1600" i="1" kern="1200" dirty="0">
                <a:solidFill>
                  <a:srgbClr val="004065"/>
                </a:solidFill>
              </a:rPr>
              <a:t>Roadmap facilitator guide</a:t>
            </a:r>
            <a:r>
              <a:rPr lang="en-US" sz="1600" kern="1200" dirty="0">
                <a:solidFill>
                  <a:srgbClr val="004065"/>
                </a:solidFill>
              </a:rPr>
              <a:t>. Retrieved from 	http://www.solvingdisparities.org/roadmap-facilitator-guide</a:t>
            </a:r>
            <a:endParaRPr lang="en-US" sz="1600" dirty="0">
              <a:solidFill>
                <a:srgbClr val="004065"/>
              </a:solidFill>
            </a:endParaRPr>
          </a:p>
          <a:p>
            <a:pPr marL="0" indent="0" defTabSz="457200">
              <a:buNone/>
            </a:pPr>
            <a:r>
              <a:rPr lang="en-US" sz="1600" dirty="0">
                <a:solidFill>
                  <a:srgbClr val="004065"/>
                </a:solidFill>
              </a:rPr>
              <a:t>Garrett, P.W., Dickson, H.G., Whelan, A.K., &amp; Roberto-Forero. (2008). What do non-	English-speaking patients value in acute 	care? Cultural competency from the 	patient’s perspective: A qualitative study. </a:t>
            </a:r>
            <a:r>
              <a:rPr lang="en-US" sz="1600" i="1" dirty="0">
                <a:solidFill>
                  <a:srgbClr val="004065"/>
                </a:solidFill>
              </a:rPr>
              <a:t>Ethnicity &amp; Health, 13</a:t>
            </a:r>
            <a:r>
              <a:rPr lang="en-US" sz="1600" dirty="0">
                <a:solidFill>
                  <a:srgbClr val="004065"/>
                </a:solidFill>
              </a:rPr>
              <a:t>(5), 479-96.</a:t>
            </a:r>
            <a:endParaRPr lang="en-US" sz="1600" kern="1200" dirty="0">
              <a:solidFill>
                <a:srgbClr val="004065"/>
              </a:solidFill>
            </a:endParaRPr>
          </a:p>
        </p:txBody>
      </p:sp>
    </p:spTree>
    <p:extLst>
      <p:ext uri="{BB962C8B-B14F-4D97-AF65-F5344CB8AC3E}">
        <p14:creationId xmlns:p14="http://schemas.microsoft.com/office/powerpoint/2010/main" val="296005490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648200"/>
          </a:xfrm>
        </p:spPr>
        <p:txBody>
          <a:bodyPr>
            <a:noAutofit/>
          </a:bodyPr>
          <a:lstStyle/>
          <a:p>
            <a:pPr marL="0" indent="0" defTabSz="457200">
              <a:buNone/>
            </a:pPr>
            <a:r>
              <a:rPr lang="en-US" sz="1600" dirty="0">
                <a:solidFill>
                  <a:srgbClr val="004065"/>
                </a:solidFill>
              </a:rPr>
              <a:t>Healthcare Bill of Rights. (n.d.). </a:t>
            </a:r>
            <a:r>
              <a:rPr lang="en-US" sz="1600" i="1" dirty="0">
                <a:solidFill>
                  <a:srgbClr val="004065"/>
                </a:solidFill>
              </a:rPr>
              <a:t>What is the healthcare bill of rights? </a:t>
            </a:r>
            <a:r>
              <a:rPr lang="en-US" sz="1600" dirty="0">
                <a:solidFill>
                  <a:srgbClr val="004065"/>
                </a:solidFill>
              </a:rPr>
              <a:t>Retrieved from 	http://healthcarebillofrights.org/</a:t>
            </a:r>
            <a:endParaRPr lang="en-US" sz="1600" kern="1200" dirty="0">
              <a:solidFill>
                <a:srgbClr val="004065"/>
              </a:solidFill>
            </a:endParaRPr>
          </a:p>
          <a:p>
            <a:pPr marL="0" indent="0" defTabSz="457200">
              <a:buNone/>
            </a:pPr>
            <a:r>
              <a:rPr lang="en-US" sz="1600" kern="1200" dirty="0">
                <a:solidFill>
                  <a:srgbClr val="004065"/>
                </a:solidFill>
              </a:rPr>
              <a:t>Human Rights Campaign. (n.d.). </a:t>
            </a:r>
            <a:r>
              <a:rPr lang="en-US" sz="1600" i="1" kern="1200" dirty="0">
                <a:solidFill>
                  <a:srgbClr val="004065"/>
                </a:solidFill>
              </a:rPr>
              <a:t>Healthcare Equality Index</a:t>
            </a:r>
            <a:r>
              <a:rPr lang="en-US" sz="1600" kern="1200" dirty="0">
                <a:solidFill>
                  <a:srgbClr val="004065"/>
                </a:solidFill>
              </a:rPr>
              <a:t>. Retrieved from 	http://www.hrc.org/hei/leaders-in-lgbt-healthcare-equality</a:t>
            </a:r>
          </a:p>
          <a:p>
            <a:pPr marL="0" indent="0" defTabSz="457200">
              <a:buNone/>
              <a:tabLst>
                <a:tab pos="457200" algn="l"/>
              </a:tabLst>
            </a:pPr>
            <a:r>
              <a:rPr lang="en-US" sz="1600" kern="1200" dirty="0">
                <a:solidFill>
                  <a:srgbClr val="004065"/>
                </a:solidFill>
              </a:rPr>
              <a:t>Health Research &amp; Educational Trust. (2013). Becoming a culturally competent health 	care organization. Chicago, IL: Health Research &amp; Educational Trust. Retrieved 	from www.hope.org</a:t>
            </a:r>
          </a:p>
          <a:p>
            <a:pPr marL="0" indent="0" defTabSz="457200">
              <a:buNone/>
              <a:tabLst>
                <a:tab pos="457200" algn="l"/>
              </a:tabLst>
            </a:pPr>
            <a:r>
              <a:rPr lang="en-US" sz="1600" dirty="0">
                <a:solidFill>
                  <a:srgbClr val="004065"/>
                </a:solidFill>
              </a:rPr>
              <a:t>Institute for Diversity in Health Management. (n.d.). </a:t>
            </a:r>
            <a:r>
              <a:rPr lang="en-US" sz="1600" i="1" dirty="0">
                <a:solidFill>
                  <a:srgbClr val="004065"/>
                </a:solidFill>
              </a:rPr>
              <a:t>The state of health care diversity and 	disparities: A benchmarking study of U.S. hospitals. </a:t>
            </a:r>
            <a:r>
              <a:rPr lang="en-US" sz="1600" dirty="0">
                <a:solidFill>
                  <a:srgbClr val="004065"/>
                </a:solidFill>
              </a:rPr>
              <a:t>Retrieved from 	http://www.diversityconnection.org/diversityconnection/leadership-	conferences/Benchmarking-Survey.jsp?fll=S1</a:t>
            </a:r>
          </a:p>
          <a:p>
            <a:pPr marL="0" indent="0" defTabSz="457200">
              <a:buNone/>
            </a:pPr>
            <a:r>
              <a:rPr lang="en-US" sz="1600" dirty="0">
                <a:solidFill>
                  <a:srgbClr val="004065"/>
                </a:solidFill>
              </a:rPr>
              <a:t>Institute of Medicine. (2011). </a:t>
            </a:r>
            <a:r>
              <a:rPr lang="en-US" sz="1600" i="1" dirty="0">
                <a:solidFill>
                  <a:srgbClr val="004065"/>
                </a:solidFill>
              </a:rPr>
              <a:t>The Health of lesbian, gay, bisexual, and transgender 	(LGBT) people: Building a foundation for a better understanding. </a:t>
            </a:r>
            <a:r>
              <a:rPr lang="en-US" sz="1600" dirty="0">
                <a:solidFill>
                  <a:srgbClr val="004065"/>
                </a:solidFill>
              </a:rPr>
              <a:t>Washington, 	DC: National Academies Press. </a:t>
            </a:r>
          </a:p>
          <a:p>
            <a:pPr marL="0" indent="0" defTabSz="457200">
              <a:buNone/>
            </a:pPr>
            <a:r>
              <a:rPr lang="en-US" sz="1600" dirty="0">
                <a:solidFill>
                  <a:srgbClr val="004065"/>
                </a:solidFill>
              </a:rPr>
              <a:t>Kreuter, M.W., Lukwago, S.N., Bucholtz, R.D., Clark, E.M., &amp; Sanders-Thompson, V. 	(2003). Achieving cultural appropriateness in health promotion programs: 	Targeted and tailored approaches. </a:t>
            </a:r>
            <a:r>
              <a:rPr lang="en-US" sz="1600" i="1" dirty="0">
                <a:solidFill>
                  <a:srgbClr val="004065"/>
                </a:solidFill>
              </a:rPr>
              <a:t>Health Education and Behavior, 30</a:t>
            </a:r>
            <a:r>
              <a:rPr lang="en-US" sz="1600" dirty="0">
                <a:solidFill>
                  <a:srgbClr val="004065"/>
                </a:solidFill>
              </a:rPr>
              <a:t>(2), 133-	46. </a:t>
            </a:r>
          </a:p>
        </p:txBody>
      </p:sp>
    </p:spTree>
    <p:extLst>
      <p:ext uri="{BB962C8B-B14F-4D97-AF65-F5344CB8AC3E}">
        <p14:creationId xmlns:p14="http://schemas.microsoft.com/office/powerpoint/2010/main" val="91419165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648200"/>
          </a:xfrm>
        </p:spPr>
        <p:txBody>
          <a:bodyPr>
            <a:noAutofit/>
          </a:bodyPr>
          <a:lstStyle/>
          <a:p>
            <a:pPr marL="0" indent="0" defTabSz="457200">
              <a:buNone/>
            </a:pPr>
            <a:r>
              <a:rPr lang="en-US" sz="1600" dirty="0">
                <a:solidFill>
                  <a:srgbClr val="004065"/>
                </a:solidFill>
              </a:rPr>
              <a:t>National LGBT Cancer Network. (n.d.) LGBTQ cultural competence: Improving care to 	the LGBTQ community. [Powerpoint slides].</a:t>
            </a:r>
          </a:p>
          <a:p>
            <a:pPr marL="0" indent="0" defTabSz="457200">
              <a:buNone/>
            </a:pPr>
            <a:r>
              <a:rPr lang="en-US" sz="1600" dirty="0">
                <a:solidFill>
                  <a:srgbClr val="004065"/>
                </a:solidFill>
              </a:rPr>
              <a:t>Office of Disease Prevention and Health Promotion, U.S. Department of Health and 	Human Services. (n.d.). Healthy People 2020: Lesbian, gay, bisexual and 	transgender health. Retrieved from: http://www.healthypeople.gov/2020/ 	topicsobjectives2020/overview.aspx?topicid=25 </a:t>
            </a:r>
          </a:p>
          <a:p>
            <a:pPr marL="0" indent="0" defTabSz="457200">
              <a:buNone/>
            </a:pPr>
            <a:r>
              <a:rPr lang="en-US" sz="1600" dirty="0">
                <a:solidFill>
                  <a:srgbClr val="004065"/>
                </a:solidFill>
              </a:rPr>
              <a:t>Office of Minority Health, U.S. Department of Health and Human Services. (n.d.). 	</a:t>
            </a:r>
            <a:r>
              <a:rPr lang="en-US" sz="1600" i="1" dirty="0">
                <a:solidFill>
                  <a:srgbClr val="004065"/>
                </a:solidFill>
              </a:rPr>
              <a:t>National standards for Culturally and Linguistically Appropriate Services (CLAS) in 	health and health care. </a:t>
            </a:r>
            <a:r>
              <a:rPr lang="en-US" sz="1600" dirty="0">
                <a:solidFill>
                  <a:srgbClr val="004065"/>
                </a:solidFill>
              </a:rPr>
              <a:t>Retrieved from https://www.thinkculturalhealth.hhs.gov/ 	assets/pdfs/EnhancedNationalCLASStandards.pdf</a:t>
            </a:r>
          </a:p>
          <a:p>
            <a:pPr marL="0" indent="0" defTabSz="457200">
              <a:buNone/>
            </a:pPr>
            <a:r>
              <a:rPr lang="en-US" sz="1600" dirty="0">
                <a:solidFill>
                  <a:srgbClr val="1C4E67"/>
                </a:solidFill>
              </a:rPr>
              <a:t>Peitzmeier, S.M., Khullar, K., Reisner, S.L., &amp; Potter, J. (2014). Pap test use is lower 	among female-to-male patients than non-transgender women. </a:t>
            </a:r>
            <a:r>
              <a:rPr lang="en-US" sz="1600" i="1" dirty="0">
                <a:solidFill>
                  <a:srgbClr val="1C4E67"/>
                </a:solidFill>
              </a:rPr>
              <a:t>American Journal of 	Preventive Medicine, 47</a:t>
            </a:r>
            <a:r>
              <a:rPr lang="en-US" sz="1600" dirty="0">
                <a:solidFill>
                  <a:srgbClr val="1C4E67"/>
                </a:solidFill>
              </a:rPr>
              <a:t>(6), 808-12.</a:t>
            </a:r>
            <a:endParaRPr lang="en-US" sz="1600" dirty="0">
              <a:solidFill>
                <a:srgbClr val="004065"/>
              </a:solidFill>
            </a:endParaRPr>
          </a:p>
          <a:p>
            <a:pPr marL="0" indent="0" defTabSz="457200">
              <a:buNone/>
            </a:pPr>
            <a:r>
              <a:rPr lang="en-US" sz="1600" dirty="0">
                <a:solidFill>
                  <a:srgbClr val="004065"/>
                </a:solidFill>
              </a:rPr>
              <a:t>The Joint Commission. (2011). </a:t>
            </a:r>
            <a:r>
              <a:rPr lang="en-US" sz="1600" i="1" dirty="0">
                <a:solidFill>
                  <a:srgbClr val="004065"/>
                </a:solidFill>
              </a:rPr>
              <a:t>Advancing effective communication, cultural competence, 	and patient- and family-centered care for the lesbian, gay, bisexual, and 	transgender (LGBT) community: A field guide</a:t>
            </a:r>
            <a:r>
              <a:rPr lang="en-US" sz="1600" dirty="0">
                <a:solidFill>
                  <a:srgbClr val="004065"/>
                </a:solidFill>
              </a:rPr>
              <a:t>. Oak Brook, IL: Joint Commission 	Resources. Retrieved from: http://www.jointcommission.org/assets/1/18/ 	LGBTFieldGuide.pdf. </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solidFill>
                <a:srgbClr val="004065"/>
              </a:solidFill>
            </a:endParaRPr>
          </a:p>
        </p:txBody>
      </p:sp>
    </p:spTree>
    <p:extLst>
      <p:ext uri="{BB962C8B-B14F-4D97-AF65-F5344CB8AC3E}">
        <p14:creationId xmlns:p14="http://schemas.microsoft.com/office/powerpoint/2010/main" val="157185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571500" y="1752600"/>
            <a:ext cx="8001000" cy="3785652"/>
          </a:xfrm>
          <a:prstGeom prst="rect">
            <a:avLst/>
          </a:prstGeom>
          <a:noFill/>
        </p:spPr>
        <p:txBody>
          <a:bodyPr wrap="square" rtlCol="0">
            <a:spAutoFit/>
          </a:bodyPr>
          <a:lstStyle/>
          <a:p>
            <a:pPr defTabSz="461963"/>
            <a:r>
              <a:rPr lang="en-US" sz="1600" dirty="0" err="1">
                <a:solidFill>
                  <a:srgbClr val="004065"/>
                </a:solidFill>
              </a:rPr>
              <a:t>Baquet</a:t>
            </a:r>
            <a:r>
              <a:rPr lang="en-US" sz="1600" dirty="0">
                <a:solidFill>
                  <a:srgbClr val="004065"/>
                </a:solidFill>
              </a:rPr>
              <a:t>, C. R., </a:t>
            </a:r>
            <a:r>
              <a:rPr lang="en-US" sz="1600" dirty="0" err="1">
                <a:solidFill>
                  <a:srgbClr val="004065"/>
                </a:solidFill>
              </a:rPr>
              <a:t>Commiskey</a:t>
            </a:r>
            <a:r>
              <a:rPr lang="en-US" sz="1600" dirty="0">
                <a:solidFill>
                  <a:srgbClr val="004065"/>
                </a:solidFill>
              </a:rPr>
              <a:t>, P., Mullins, C.D., &amp; Mishra, S.I. (2006). Recruitment and 	participation in clinical trials: Socio-demographic, rural/urban, and health care 	access predictors. </a:t>
            </a:r>
            <a:r>
              <a:rPr lang="en-US" sz="1600" i="1" dirty="0">
                <a:solidFill>
                  <a:srgbClr val="004065"/>
                </a:solidFill>
              </a:rPr>
              <a:t>Cancer Detection and Prevention, 30</a:t>
            </a:r>
            <a:r>
              <a:rPr lang="en-US" sz="1600" dirty="0">
                <a:solidFill>
                  <a:srgbClr val="004065"/>
                </a:solidFill>
              </a:rPr>
              <a:t>(1), 24–33. </a:t>
            </a:r>
          </a:p>
          <a:p>
            <a:pPr defTabSz="461963"/>
            <a:r>
              <a:rPr lang="en-US" sz="1600" dirty="0" err="1">
                <a:solidFill>
                  <a:srgbClr val="004065"/>
                </a:solidFill>
              </a:rPr>
              <a:t>Bichell</a:t>
            </a:r>
            <a:r>
              <a:rPr lang="en-US" sz="1600" dirty="0">
                <a:solidFill>
                  <a:srgbClr val="004065"/>
                </a:solidFill>
              </a:rPr>
              <a:t>, R.E. (2015). </a:t>
            </a:r>
            <a:r>
              <a:rPr lang="en-US" sz="1600" i="1" dirty="0">
                <a:solidFill>
                  <a:srgbClr val="004065"/>
                </a:solidFill>
              </a:rPr>
              <a:t>Clinical trials still don’t reflect the diversity of America</a:t>
            </a:r>
            <a:r>
              <a:rPr lang="en-US" sz="1600" dirty="0">
                <a:solidFill>
                  <a:srgbClr val="004065"/>
                </a:solidFill>
              </a:rPr>
              <a:t>. National 	Public Radio. Retrieved from http://www.npr.org/sections/health-	shots/2015/12/16/459666750/clinical-trials-still-</a:t>
            </a:r>
            <a:r>
              <a:rPr lang="en-US" sz="1600" dirty="0" err="1">
                <a:solidFill>
                  <a:srgbClr val="004065"/>
                </a:solidFill>
              </a:rPr>
              <a:t>dont</a:t>
            </a:r>
            <a:r>
              <a:rPr lang="en-US" sz="1600" dirty="0">
                <a:solidFill>
                  <a:srgbClr val="004065"/>
                </a:solidFill>
              </a:rPr>
              <a:t>-reflect-the-diversity-of-	</a:t>
            </a:r>
            <a:r>
              <a:rPr lang="en-US" sz="1600" dirty="0" err="1">
                <a:solidFill>
                  <a:srgbClr val="004065"/>
                </a:solidFill>
              </a:rPr>
              <a:t>america</a:t>
            </a:r>
            <a:endParaRPr lang="en-US" sz="1600" dirty="0">
              <a:solidFill>
                <a:srgbClr val="004065"/>
              </a:solidFill>
            </a:endParaRPr>
          </a:p>
          <a:p>
            <a:pPr defTabSz="461963"/>
            <a:r>
              <a:rPr lang="en-US" sz="1600" dirty="0" err="1">
                <a:solidFill>
                  <a:srgbClr val="004065"/>
                </a:solidFill>
              </a:rPr>
              <a:t>Boulware</a:t>
            </a:r>
            <a:r>
              <a:rPr lang="en-US" sz="1600" dirty="0">
                <a:solidFill>
                  <a:srgbClr val="004065"/>
                </a:solidFill>
              </a:rPr>
              <a:t>, L.E., Cooper, L.A., Ratner, L.E., </a:t>
            </a:r>
            <a:r>
              <a:rPr lang="en-US" sz="1600" dirty="0" err="1">
                <a:solidFill>
                  <a:srgbClr val="004065"/>
                </a:solidFill>
              </a:rPr>
              <a:t>LaVeist</a:t>
            </a:r>
            <a:r>
              <a:rPr lang="en-US" sz="1600" dirty="0">
                <a:solidFill>
                  <a:srgbClr val="004065"/>
                </a:solidFill>
              </a:rPr>
              <a:t>, T.A., &amp; </a:t>
            </a:r>
            <a:r>
              <a:rPr lang="en-US" sz="1600" dirty="0" err="1">
                <a:solidFill>
                  <a:srgbClr val="004065"/>
                </a:solidFill>
              </a:rPr>
              <a:t>Powe</a:t>
            </a:r>
            <a:r>
              <a:rPr lang="en-US" sz="1600" dirty="0">
                <a:solidFill>
                  <a:srgbClr val="004065"/>
                </a:solidFill>
              </a:rPr>
              <a:t>, N.R. (2003). Race 	and trust in the health care system. </a:t>
            </a:r>
            <a:r>
              <a:rPr lang="en-US" sz="1600" i="1" dirty="0">
                <a:solidFill>
                  <a:srgbClr val="004065"/>
                </a:solidFill>
              </a:rPr>
              <a:t>Public Health Reports, 118</a:t>
            </a:r>
            <a:r>
              <a:rPr lang="en-US" sz="1600" dirty="0">
                <a:solidFill>
                  <a:srgbClr val="004065"/>
                </a:solidFill>
              </a:rPr>
              <a:t>(4), 358-65.</a:t>
            </a:r>
          </a:p>
          <a:p>
            <a:pPr defTabSz="461963"/>
            <a:r>
              <a:rPr lang="en-US" sz="1600" dirty="0">
                <a:solidFill>
                  <a:srgbClr val="004065"/>
                </a:solidFill>
              </a:rPr>
              <a:t>Bowen, D.J., &amp; </a:t>
            </a:r>
            <a:r>
              <a:rPr lang="en-US" sz="1600" dirty="0" err="1">
                <a:solidFill>
                  <a:srgbClr val="004065"/>
                </a:solidFill>
              </a:rPr>
              <a:t>Boehmer</a:t>
            </a:r>
            <a:r>
              <a:rPr lang="en-US" sz="1600" dirty="0">
                <a:solidFill>
                  <a:srgbClr val="004065"/>
                </a:solidFill>
              </a:rPr>
              <a:t>, U. (2007). The lack of cancer surveillance data on sexual 	minorities and strategies for change. </a:t>
            </a:r>
            <a:r>
              <a:rPr lang="en-US" sz="1600" i="1" dirty="0">
                <a:solidFill>
                  <a:srgbClr val="004065"/>
                </a:solidFill>
              </a:rPr>
              <a:t>Cancer Causes and Control, 18</a:t>
            </a:r>
            <a:r>
              <a:rPr lang="en-US" sz="1600" dirty="0">
                <a:solidFill>
                  <a:srgbClr val="004065"/>
                </a:solidFill>
              </a:rPr>
              <a:t>(4), 343-9.</a:t>
            </a:r>
          </a:p>
          <a:p>
            <a:pPr defTabSz="461963"/>
            <a:r>
              <a:rPr lang="en-US" sz="1600" dirty="0">
                <a:solidFill>
                  <a:srgbClr val="004065"/>
                </a:solidFill>
              </a:rPr>
              <a:t>Brown, J.P., &amp; Tracy, J.K. (2008). Lesbians and cancer: An overlooked health disparity. 	</a:t>
            </a:r>
            <a:r>
              <a:rPr lang="en-US" sz="1600" i="1" dirty="0">
                <a:solidFill>
                  <a:srgbClr val="004065"/>
                </a:solidFill>
              </a:rPr>
              <a:t>Cancer Causes and Control, 19</a:t>
            </a:r>
            <a:r>
              <a:rPr lang="en-US" sz="1600" dirty="0">
                <a:solidFill>
                  <a:srgbClr val="004065"/>
                </a:solidFill>
              </a:rPr>
              <a:t>(10), 1009-20.</a:t>
            </a:r>
          </a:p>
          <a:p>
            <a:pPr defTabSz="461963"/>
            <a:r>
              <a:rPr lang="en-US" sz="1600" dirty="0">
                <a:solidFill>
                  <a:srgbClr val="004065"/>
                </a:solidFill>
              </a:rPr>
              <a:t>Centers for Disease Control and Prevention (CDC). (2016). </a:t>
            </a:r>
            <a:r>
              <a:rPr lang="en-US" sz="1600" i="1" dirty="0">
                <a:solidFill>
                  <a:srgbClr val="004065"/>
                </a:solidFill>
              </a:rPr>
              <a:t>The Tuskegee timeline. 	</a:t>
            </a:r>
            <a:r>
              <a:rPr lang="en-US" sz="1600" dirty="0">
                <a:solidFill>
                  <a:srgbClr val="004065"/>
                </a:solidFill>
              </a:rPr>
              <a:t>Retrieved from https://www.cdc.gov/tuskegee/timeline.htm</a:t>
            </a:r>
          </a:p>
        </p:txBody>
      </p:sp>
    </p:spTree>
    <p:extLst>
      <p:ext uri="{BB962C8B-B14F-4D97-AF65-F5344CB8AC3E}">
        <p14:creationId xmlns:p14="http://schemas.microsoft.com/office/powerpoint/2010/main" val="221754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Acknowledgments</a:t>
            </a:r>
          </a:p>
        </p:txBody>
      </p:sp>
      <p:sp>
        <p:nvSpPr>
          <p:cNvPr id="3" name="Content Placeholder 2"/>
          <p:cNvSpPr>
            <a:spLocks noGrp="1"/>
          </p:cNvSpPr>
          <p:nvPr>
            <p:ph idx="1"/>
          </p:nvPr>
        </p:nvSpPr>
        <p:spPr/>
        <p:txBody>
          <a:bodyPr/>
          <a:lstStyle/>
          <a:p>
            <a:r>
              <a:rPr lang="en-US" dirty="0"/>
              <a:t>Subject Matter Experts</a:t>
            </a:r>
          </a:p>
          <a:p>
            <a:r>
              <a:rPr lang="en-US" dirty="0"/>
              <a:t>Providers</a:t>
            </a:r>
          </a:p>
          <a:p>
            <a:r>
              <a:rPr lang="en-US" dirty="0"/>
              <a:t>Patients </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18778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457200" y="1577132"/>
            <a:ext cx="8001000" cy="4770537"/>
          </a:xfrm>
          <a:prstGeom prst="rect">
            <a:avLst/>
          </a:prstGeom>
          <a:noFill/>
        </p:spPr>
        <p:txBody>
          <a:bodyPr wrap="square" rtlCol="0">
            <a:spAutoFit/>
          </a:bodyPr>
          <a:lstStyle/>
          <a:p>
            <a:pPr defTabSz="461963"/>
            <a:r>
              <a:rPr lang="en-US" sz="1600" dirty="0">
                <a:solidFill>
                  <a:srgbClr val="004065"/>
                </a:solidFill>
              </a:rPr>
              <a:t>Chen, M.S., Lara, P.N., Dang, J.H.T., </a:t>
            </a:r>
            <a:r>
              <a:rPr lang="en-US" sz="1600" dirty="0" err="1">
                <a:solidFill>
                  <a:srgbClr val="004065"/>
                </a:solidFill>
              </a:rPr>
              <a:t>Paterniti</a:t>
            </a:r>
            <a:r>
              <a:rPr lang="en-US" sz="1600" dirty="0">
                <a:solidFill>
                  <a:srgbClr val="004065"/>
                </a:solidFill>
              </a:rPr>
              <a:t>, D.A., &amp; Kelly, K. (2014). Twenty years 	post-NIH Revitalization Act: Enhancing minority participation in clinical trials 	(</a:t>
            </a:r>
            <a:r>
              <a:rPr lang="en-US" sz="1600" dirty="0" err="1">
                <a:solidFill>
                  <a:srgbClr val="004065"/>
                </a:solidFill>
              </a:rPr>
              <a:t>EMPaCT</a:t>
            </a:r>
            <a:r>
              <a:rPr lang="en-US" sz="1600" dirty="0">
                <a:solidFill>
                  <a:srgbClr val="004065"/>
                </a:solidFill>
              </a:rPr>
              <a:t>): Laying the groundwork for improving minority clinical trial accrual: 	Renewing the case for enhancing minority participation in cancer clinical trials. 	</a:t>
            </a:r>
            <a:r>
              <a:rPr lang="en-US" sz="1600" i="1" dirty="0">
                <a:solidFill>
                  <a:srgbClr val="004065"/>
                </a:solidFill>
              </a:rPr>
              <a:t>Cancer, 120</a:t>
            </a:r>
            <a:r>
              <a:rPr lang="en-US" sz="1600" dirty="0">
                <a:solidFill>
                  <a:srgbClr val="004065"/>
                </a:solidFill>
              </a:rPr>
              <a:t> (Suppl. 7), 1091-6. </a:t>
            </a:r>
          </a:p>
          <a:p>
            <a:pPr defTabSz="461963"/>
            <a:r>
              <a:rPr lang="en-US" sz="1600" dirty="0">
                <a:solidFill>
                  <a:srgbClr val="004065"/>
                </a:solidFill>
              </a:rPr>
              <a:t>Daulton, C. (2014). </a:t>
            </a:r>
            <a:r>
              <a:rPr lang="en-US" sz="1600" i="1" dirty="0">
                <a:solidFill>
                  <a:srgbClr val="004065"/>
                </a:solidFill>
              </a:rPr>
              <a:t>We speak your name: Brooklyn community celebrates Henrietta 	Lacks. </a:t>
            </a:r>
            <a:r>
              <a:rPr lang="en-US" sz="1600" dirty="0">
                <a:solidFill>
                  <a:srgbClr val="004065"/>
                </a:solidFill>
              </a:rPr>
              <a:t>National Institutes of Health, National Human Genome Research 	Institute. Retrieved from https://www.genome.gov/27558032/2014-news-	feature-we-speak-your-name-brooklyn-community-celebrates-henrietta-	lacks/</a:t>
            </a:r>
          </a:p>
          <a:p>
            <a:pPr defTabSz="461963"/>
            <a:r>
              <a:rPr lang="en-US" sz="1600" dirty="0">
                <a:solidFill>
                  <a:srgbClr val="004065"/>
                </a:solidFill>
              </a:rPr>
              <a:t>Ellis, L.E., &amp; </a:t>
            </a:r>
            <a:r>
              <a:rPr lang="en-US" sz="1600" dirty="0" err="1">
                <a:solidFill>
                  <a:srgbClr val="004065"/>
                </a:solidFill>
              </a:rPr>
              <a:t>Kass</a:t>
            </a:r>
            <a:r>
              <a:rPr lang="en-US" sz="1600" dirty="0">
                <a:solidFill>
                  <a:srgbClr val="004065"/>
                </a:solidFill>
              </a:rPr>
              <a:t>, N.E. (2017). How are PCORI-funded researchers engaging patients 	in research and what are the ethical implications? </a:t>
            </a:r>
            <a:r>
              <a:rPr lang="en-US" sz="1600" i="1" dirty="0">
                <a:solidFill>
                  <a:srgbClr val="004065"/>
                </a:solidFill>
              </a:rPr>
              <a:t>AJOB Empirical Bioethics, 8</a:t>
            </a:r>
            <a:r>
              <a:rPr lang="en-US" sz="1600" dirty="0">
                <a:solidFill>
                  <a:srgbClr val="004065"/>
                </a:solidFill>
              </a:rPr>
              <a:t>(1), 	1-10. </a:t>
            </a:r>
          </a:p>
          <a:p>
            <a:pPr defTabSz="461963"/>
            <a:r>
              <a:rPr lang="en-US" sz="1600" dirty="0" err="1">
                <a:solidFill>
                  <a:srgbClr val="004065"/>
                </a:solidFill>
              </a:rPr>
              <a:t>Faridi</a:t>
            </a:r>
            <a:r>
              <a:rPr lang="en-US" sz="1600" dirty="0">
                <a:solidFill>
                  <a:srgbClr val="004065"/>
                </a:solidFill>
              </a:rPr>
              <a:t>, Z., </a:t>
            </a:r>
            <a:r>
              <a:rPr lang="en-US" sz="1600" dirty="0" err="1">
                <a:solidFill>
                  <a:srgbClr val="004065"/>
                </a:solidFill>
              </a:rPr>
              <a:t>Grunbaum</a:t>
            </a:r>
            <a:r>
              <a:rPr lang="en-US" sz="1600" dirty="0">
                <a:solidFill>
                  <a:srgbClr val="004065"/>
                </a:solidFill>
              </a:rPr>
              <a:t>, J.A., Gray, B.S., Franks, A., &amp; </a:t>
            </a:r>
            <a:r>
              <a:rPr lang="en-US" sz="1600" dirty="0" err="1">
                <a:solidFill>
                  <a:srgbClr val="004065"/>
                </a:solidFill>
              </a:rPr>
              <a:t>Simoes</a:t>
            </a:r>
            <a:r>
              <a:rPr lang="en-US" sz="1600" dirty="0">
                <a:solidFill>
                  <a:srgbClr val="004065"/>
                </a:solidFill>
              </a:rPr>
              <a:t>, E. (2007). Community-	based participatory research: Necessary next steps. </a:t>
            </a:r>
            <a:r>
              <a:rPr lang="en-US" sz="1600" i="1" dirty="0">
                <a:solidFill>
                  <a:srgbClr val="004065"/>
                </a:solidFill>
              </a:rPr>
              <a:t>Preventing Chronic Disease, 	4</a:t>
            </a:r>
            <a:r>
              <a:rPr lang="en-US" sz="1600" dirty="0">
                <a:solidFill>
                  <a:srgbClr val="004065"/>
                </a:solidFill>
              </a:rPr>
              <a:t>(3), 1-5.</a:t>
            </a:r>
          </a:p>
          <a:p>
            <a:pPr defTabSz="461963"/>
            <a:r>
              <a:rPr lang="en-US" sz="1600" dirty="0">
                <a:solidFill>
                  <a:srgbClr val="004065"/>
                </a:solidFill>
              </a:rPr>
              <a:t>Friedman, D.B., Johnson, K.M., Owens, O.L., Thomas, T.L., Dawkins, D.S., </a:t>
            </a:r>
            <a:r>
              <a:rPr lang="en-US" sz="1600" dirty="0" err="1">
                <a:solidFill>
                  <a:srgbClr val="004065"/>
                </a:solidFill>
              </a:rPr>
              <a:t>Gansauer</a:t>
            </a:r>
            <a:r>
              <a:rPr lang="en-US" sz="1600" dirty="0">
                <a:solidFill>
                  <a:srgbClr val="004065"/>
                </a:solidFill>
              </a:rPr>
              <a:t>, 	L., … Hébert, J.R. (2012). Developing partnerships and recruiting dyads for a 	prostate cancer informed decision making program: lessons learned from a 	community-academic-clinical team. </a:t>
            </a:r>
            <a:r>
              <a:rPr lang="en-US" sz="1600" i="1" dirty="0">
                <a:solidFill>
                  <a:srgbClr val="004065"/>
                </a:solidFill>
              </a:rPr>
              <a:t>Journal of Cancer Education, 27</a:t>
            </a:r>
            <a:r>
              <a:rPr lang="en-US" sz="1600" dirty="0">
                <a:solidFill>
                  <a:srgbClr val="004065"/>
                </a:solidFill>
              </a:rPr>
              <a:t>(2), 243-9. </a:t>
            </a:r>
          </a:p>
        </p:txBody>
      </p:sp>
    </p:spTree>
    <p:extLst>
      <p:ext uri="{BB962C8B-B14F-4D97-AF65-F5344CB8AC3E}">
        <p14:creationId xmlns:p14="http://schemas.microsoft.com/office/powerpoint/2010/main" val="2822323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571500" y="1752600"/>
            <a:ext cx="8001000" cy="4770537"/>
          </a:xfrm>
          <a:prstGeom prst="rect">
            <a:avLst/>
          </a:prstGeom>
          <a:noFill/>
        </p:spPr>
        <p:txBody>
          <a:bodyPr wrap="square" rtlCol="0">
            <a:spAutoFit/>
          </a:bodyPr>
          <a:lstStyle/>
          <a:p>
            <a:pPr marL="457200" indent="-457200" defTabSz="461963"/>
            <a:r>
              <a:rPr lang="en-US" sz="1600" dirty="0">
                <a:solidFill>
                  <a:srgbClr val="004065"/>
                </a:solidFill>
              </a:rPr>
              <a:t>George, S., Duran, N., &amp; Norris, K. (2014). A Systematic Review of Barriers and Facilitators to Minority Research Participation Among African Americans, Latinos, Asian Americans, and Pacific Islanders. </a:t>
            </a:r>
            <a:r>
              <a:rPr lang="en-US" sz="1600" i="1" dirty="0">
                <a:solidFill>
                  <a:srgbClr val="004065"/>
                </a:solidFill>
              </a:rPr>
              <a:t>American Journal of Public Health, 104(2)</a:t>
            </a:r>
            <a:r>
              <a:rPr lang="en-US" sz="1600" dirty="0">
                <a:solidFill>
                  <a:srgbClr val="004065"/>
                </a:solidFill>
              </a:rPr>
              <a:t>, e16–e31. http://doi.org/10.2105/AJPH.2013.301706</a:t>
            </a:r>
          </a:p>
          <a:p>
            <a:pPr defTabSz="461963"/>
            <a:r>
              <a:rPr lang="en-US" sz="1600" dirty="0">
                <a:solidFill>
                  <a:srgbClr val="004065"/>
                </a:solidFill>
              </a:rPr>
              <a:t>Griggs, J., </a:t>
            </a:r>
            <a:r>
              <a:rPr lang="en-US" sz="1600" dirty="0" err="1">
                <a:solidFill>
                  <a:srgbClr val="004065"/>
                </a:solidFill>
              </a:rPr>
              <a:t>Maingi</a:t>
            </a:r>
            <a:r>
              <a:rPr lang="en-US" sz="1600" dirty="0">
                <a:solidFill>
                  <a:srgbClr val="004065"/>
                </a:solidFill>
              </a:rPr>
              <a:t>, S., Blinder, V., </a:t>
            </a:r>
            <a:r>
              <a:rPr lang="en-US" sz="1600" dirty="0" err="1">
                <a:solidFill>
                  <a:srgbClr val="004065"/>
                </a:solidFill>
              </a:rPr>
              <a:t>Denduluri</a:t>
            </a:r>
            <a:r>
              <a:rPr lang="en-US" sz="1600" dirty="0">
                <a:solidFill>
                  <a:srgbClr val="004065"/>
                </a:solidFill>
              </a:rPr>
              <a:t>, N., Khorana, A.A., Norton, L., … Rowland, 	J.H. (2017). American Society of Clinical Oncology position statement: Strategies 	for reducing cancer health disparities among sexual and gender minority 	populations. </a:t>
            </a:r>
            <a:r>
              <a:rPr lang="en-US" sz="1600" i="1" dirty="0">
                <a:solidFill>
                  <a:srgbClr val="004065"/>
                </a:solidFill>
              </a:rPr>
              <a:t>Journal of Clinical Oncology, 35</a:t>
            </a:r>
            <a:r>
              <a:rPr lang="en-US" sz="1600" dirty="0">
                <a:solidFill>
                  <a:srgbClr val="004065"/>
                </a:solidFill>
              </a:rPr>
              <a:t>, 1-9.</a:t>
            </a:r>
          </a:p>
          <a:p>
            <a:pPr defTabSz="461963"/>
            <a:r>
              <a:rPr lang="en-US" sz="1600" dirty="0">
                <a:solidFill>
                  <a:srgbClr val="004065"/>
                </a:solidFill>
              </a:rPr>
              <a:t>Harmon, A. (2010, April 21). Havasupai case highlights risks in DNA research. </a:t>
            </a:r>
            <a:r>
              <a:rPr lang="en-US" sz="1600" i="1" dirty="0">
                <a:solidFill>
                  <a:srgbClr val="004065"/>
                </a:solidFill>
              </a:rPr>
              <a:t>New 	York Times</a:t>
            </a:r>
            <a:r>
              <a:rPr lang="en-US" sz="1600" dirty="0">
                <a:solidFill>
                  <a:srgbClr val="004065"/>
                </a:solidFill>
              </a:rPr>
              <a:t>. Retrieved from http://www.nytimes.com/2010/04/22/us/ 	22dnaside.html</a:t>
            </a:r>
          </a:p>
          <a:p>
            <a:pPr defTabSz="461963"/>
            <a:r>
              <a:rPr lang="en-US" sz="1600" dirty="0">
                <a:solidFill>
                  <a:srgbClr val="004065"/>
                </a:solidFill>
              </a:rPr>
              <a:t>Heller, J. (1972, July 26). Syphilis victims in U.S. study went untreated for 40 years. 	</a:t>
            </a:r>
            <a:r>
              <a:rPr lang="en-US" sz="1600" i="1" dirty="0">
                <a:solidFill>
                  <a:srgbClr val="004065"/>
                </a:solidFill>
              </a:rPr>
              <a:t>New York Times. </a:t>
            </a:r>
            <a:r>
              <a:rPr lang="en-US" sz="1600" dirty="0">
                <a:solidFill>
                  <a:srgbClr val="004065"/>
                </a:solidFill>
              </a:rPr>
              <a:t>Retrieved from http://www.nytimes.com/1972/07/26/archives/ 	syphilis-victims-in-us-study-went-untreated-for-40-years-syphilis.html</a:t>
            </a:r>
          </a:p>
          <a:p>
            <a:pPr defTabSz="461963"/>
            <a:r>
              <a:rPr lang="en-US" sz="1600" dirty="0">
                <a:solidFill>
                  <a:srgbClr val="004065"/>
                </a:solidFill>
              </a:rPr>
              <a:t>Hubbard, G., Kidd, L., &amp; </a:t>
            </a:r>
            <a:r>
              <a:rPr lang="en-US" sz="1600" dirty="0" err="1">
                <a:solidFill>
                  <a:srgbClr val="004065"/>
                </a:solidFill>
              </a:rPr>
              <a:t>Donaghy</a:t>
            </a:r>
            <a:r>
              <a:rPr lang="en-US" sz="1600" dirty="0">
                <a:solidFill>
                  <a:srgbClr val="004065"/>
                </a:solidFill>
              </a:rPr>
              <a:t>, E. (2008). Involving people affected by cancer in 	research: A review of literature. </a:t>
            </a:r>
            <a:r>
              <a:rPr lang="en-US" sz="1600" i="1" dirty="0">
                <a:solidFill>
                  <a:srgbClr val="004065"/>
                </a:solidFill>
              </a:rPr>
              <a:t>European Journal of Cancer Care, 17</a:t>
            </a:r>
            <a:r>
              <a:rPr lang="en-US" sz="1600" dirty="0">
                <a:solidFill>
                  <a:srgbClr val="004065"/>
                </a:solidFill>
              </a:rPr>
              <a:t>(3), 233-44. </a:t>
            </a:r>
            <a:r>
              <a:rPr lang="en-US" sz="1600" dirty="0" err="1">
                <a:solidFill>
                  <a:srgbClr val="004065"/>
                </a:solidFill>
              </a:rPr>
              <a:t>Hulkower</a:t>
            </a:r>
            <a:r>
              <a:rPr lang="en-US" sz="1600" dirty="0">
                <a:solidFill>
                  <a:srgbClr val="004065"/>
                </a:solidFill>
              </a:rPr>
              <a:t>, R. (2011). From Sacrilege to privilege: The tale of body procurement for 	anatomical dissection in the United States. The Einstein Journal of Biology and 	Medicine, 23-26. </a:t>
            </a:r>
          </a:p>
        </p:txBody>
      </p:sp>
    </p:spTree>
    <p:extLst>
      <p:ext uri="{BB962C8B-B14F-4D97-AF65-F5344CB8AC3E}">
        <p14:creationId xmlns:p14="http://schemas.microsoft.com/office/powerpoint/2010/main" val="1480418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609600" y="1752600"/>
            <a:ext cx="8001000" cy="5016758"/>
          </a:xfrm>
          <a:prstGeom prst="rect">
            <a:avLst/>
          </a:prstGeom>
          <a:noFill/>
        </p:spPr>
        <p:txBody>
          <a:bodyPr wrap="square" rtlCol="0">
            <a:spAutoFit/>
          </a:bodyPr>
          <a:lstStyle/>
          <a:p>
            <a:pPr defTabSz="461963"/>
            <a:r>
              <a:rPr lang="en-US" sz="1600" dirty="0">
                <a:solidFill>
                  <a:srgbClr val="004065"/>
                </a:solidFill>
              </a:rPr>
              <a:t>Hussain-Gambles, M., Atkin, K., &amp; </a:t>
            </a:r>
            <a:r>
              <a:rPr lang="en-US" sz="1600" dirty="0" err="1">
                <a:solidFill>
                  <a:srgbClr val="004065"/>
                </a:solidFill>
              </a:rPr>
              <a:t>Leese</a:t>
            </a:r>
            <a:r>
              <a:rPr lang="en-US" sz="1600" dirty="0">
                <a:solidFill>
                  <a:srgbClr val="004065"/>
                </a:solidFill>
              </a:rPr>
              <a:t>, B. (2004). Why ethnic minority groups are 	under-represented in clinical trials: A review of the literature. </a:t>
            </a:r>
            <a:r>
              <a:rPr lang="en-US" sz="1600" i="1" dirty="0">
                <a:solidFill>
                  <a:srgbClr val="004065"/>
                </a:solidFill>
              </a:rPr>
              <a:t>Health &amp; Social Care 	in the Community, 12</a:t>
            </a:r>
            <a:r>
              <a:rPr lang="en-US" sz="1600" dirty="0">
                <a:solidFill>
                  <a:srgbClr val="004065"/>
                </a:solidFill>
              </a:rPr>
              <a:t>(5), 382-8. </a:t>
            </a:r>
          </a:p>
          <a:p>
            <a:pPr defTabSz="461963"/>
            <a:r>
              <a:rPr lang="en-US" sz="1600" dirty="0">
                <a:solidFill>
                  <a:srgbClr val="004065"/>
                </a:solidFill>
              </a:rPr>
              <a:t>Intercultural Cancer Council. (</a:t>
            </a:r>
            <a:r>
              <a:rPr lang="en-US" sz="1600" dirty="0" err="1">
                <a:solidFill>
                  <a:srgbClr val="004065"/>
                </a:solidFill>
              </a:rPr>
              <a:t>n.d.</a:t>
            </a:r>
            <a:r>
              <a:rPr lang="en-US" sz="1600" dirty="0">
                <a:solidFill>
                  <a:srgbClr val="004065"/>
                </a:solidFill>
              </a:rPr>
              <a:t>). </a:t>
            </a:r>
            <a:r>
              <a:rPr lang="en-US" sz="1600" i="1" dirty="0">
                <a:solidFill>
                  <a:srgbClr val="004065"/>
                </a:solidFill>
              </a:rPr>
              <a:t>Cancer facts: Cancer clinical trials: Participation by 	underrepresented populations</a:t>
            </a:r>
            <a:r>
              <a:rPr lang="en-US" sz="1600" dirty="0">
                <a:solidFill>
                  <a:srgbClr val="004065"/>
                </a:solidFill>
              </a:rPr>
              <a:t>. Retrieved from http://iccnetwork.org/cancerfacts</a:t>
            </a:r>
          </a:p>
          <a:p>
            <a:pPr defTabSz="461963"/>
            <a:r>
              <a:rPr lang="en-US" sz="1600" dirty="0">
                <a:solidFill>
                  <a:srgbClr val="004065"/>
                </a:solidFill>
              </a:rPr>
              <a:t>Jackson, F.E., Chu, K.C., &amp; Garcia, R. (2006). Special Populations Networks—how this 	innovative community-based initiative affected minority and underserved research 	programs. </a:t>
            </a:r>
            <a:r>
              <a:rPr lang="en-US" sz="1600" i="1" dirty="0">
                <a:solidFill>
                  <a:srgbClr val="004065"/>
                </a:solidFill>
              </a:rPr>
              <a:t>Cancer, 107</a:t>
            </a:r>
            <a:r>
              <a:rPr lang="en-US" sz="1600" dirty="0">
                <a:solidFill>
                  <a:srgbClr val="004065"/>
                </a:solidFill>
              </a:rPr>
              <a:t>(8 </a:t>
            </a:r>
            <a:r>
              <a:rPr lang="en-US" sz="1600" dirty="0" err="1">
                <a:solidFill>
                  <a:srgbClr val="004065"/>
                </a:solidFill>
              </a:rPr>
              <a:t>Suppl</a:t>
            </a:r>
            <a:r>
              <a:rPr lang="en-US" sz="1600" dirty="0">
                <a:solidFill>
                  <a:srgbClr val="004065"/>
                </a:solidFill>
              </a:rPr>
              <a:t>), 1939-44.</a:t>
            </a:r>
          </a:p>
          <a:p>
            <a:pPr defTabSz="461963"/>
            <a:r>
              <a:rPr lang="en-US" sz="1600" dirty="0" err="1">
                <a:solidFill>
                  <a:srgbClr val="004065"/>
                </a:solidFill>
              </a:rPr>
              <a:t>Jenerette</a:t>
            </a:r>
            <a:r>
              <a:rPr lang="en-US" sz="1600" dirty="0">
                <a:solidFill>
                  <a:srgbClr val="004065"/>
                </a:solidFill>
              </a:rPr>
              <a:t>, C.M., &amp; Mayer, D.K. (2016). Patient-provider communication: The rise of 	patient engagement. </a:t>
            </a:r>
            <a:r>
              <a:rPr lang="en-US" sz="1600" i="1" dirty="0">
                <a:solidFill>
                  <a:srgbClr val="004065"/>
                </a:solidFill>
              </a:rPr>
              <a:t>Seminars in Oncology Nursing, 32</a:t>
            </a:r>
            <a:r>
              <a:rPr lang="en-US" sz="1600" dirty="0">
                <a:solidFill>
                  <a:srgbClr val="004065"/>
                </a:solidFill>
              </a:rPr>
              <a:t>(2), 134-43.</a:t>
            </a:r>
          </a:p>
          <a:p>
            <a:pPr defTabSz="461963"/>
            <a:r>
              <a:rPr lang="en-US" sz="1600" dirty="0">
                <a:solidFill>
                  <a:srgbClr val="004065"/>
                </a:solidFill>
              </a:rPr>
              <a:t>Kauffman, K.S., </a:t>
            </a:r>
            <a:r>
              <a:rPr lang="en-US" sz="1600" dirty="0" err="1">
                <a:solidFill>
                  <a:srgbClr val="004065"/>
                </a:solidFill>
              </a:rPr>
              <a:t>Dosreis</a:t>
            </a:r>
            <a:r>
              <a:rPr lang="en-US" sz="1600" dirty="0">
                <a:solidFill>
                  <a:srgbClr val="004065"/>
                </a:solidFill>
              </a:rPr>
              <a:t>, S., Ross, M., Barnet, B., </a:t>
            </a:r>
            <a:r>
              <a:rPr lang="en-US" sz="1600" dirty="0" err="1">
                <a:solidFill>
                  <a:srgbClr val="004065"/>
                </a:solidFill>
              </a:rPr>
              <a:t>Onukwugha</a:t>
            </a:r>
            <a:r>
              <a:rPr lang="en-US" sz="1600" dirty="0">
                <a:solidFill>
                  <a:srgbClr val="004065"/>
                </a:solidFill>
              </a:rPr>
              <a:t>, E., &amp; Mullins, C.D. 	(2013). Engaging hard to reach patients in patient-centered outcomes research. 	</a:t>
            </a:r>
            <a:r>
              <a:rPr lang="en-US" sz="1600" i="1" dirty="0">
                <a:solidFill>
                  <a:srgbClr val="004065"/>
                </a:solidFill>
              </a:rPr>
              <a:t>Journal of Comparative Effectiveness Research, 2</a:t>
            </a:r>
            <a:r>
              <a:rPr lang="en-US" sz="1600" dirty="0">
                <a:solidFill>
                  <a:srgbClr val="004065"/>
                </a:solidFill>
              </a:rPr>
              <a:t>(3), 313-24. </a:t>
            </a:r>
          </a:p>
          <a:p>
            <a:pPr defTabSz="461963"/>
            <a:r>
              <a:rPr lang="en-US" sz="1600" dirty="0">
                <a:solidFill>
                  <a:srgbClr val="004065"/>
                </a:solidFill>
              </a:rPr>
              <a:t>Kwiatkowski, K., Coe, K., </a:t>
            </a:r>
            <a:r>
              <a:rPr lang="en-US" sz="1600" dirty="0" err="1">
                <a:solidFill>
                  <a:srgbClr val="004065"/>
                </a:solidFill>
              </a:rPr>
              <a:t>Bailar</a:t>
            </a:r>
            <a:r>
              <a:rPr lang="en-US" sz="1600" dirty="0">
                <a:solidFill>
                  <a:srgbClr val="004065"/>
                </a:solidFill>
              </a:rPr>
              <a:t>, J.C., &amp; Swanson. G.M. (2013). Inclusion of minorities 	and women in cancer clinical trials, a decade later: Have we improved? </a:t>
            </a:r>
            <a:r>
              <a:rPr lang="en-US" sz="1600" i="1" dirty="0">
                <a:solidFill>
                  <a:srgbClr val="004065"/>
                </a:solidFill>
              </a:rPr>
              <a:t>Cancer, 	119</a:t>
            </a:r>
            <a:r>
              <a:rPr lang="en-US" sz="1600" dirty="0">
                <a:solidFill>
                  <a:srgbClr val="004065"/>
                </a:solidFill>
              </a:rPr>
              <a:t>(16), 2956-63.</a:t>
            </a:r>
          </a:p>
          <a:p>
            <a:pPr defTabSz="461963"/>
            <a:r>
              <a:rPr lang="en-US" sz="1600" dirty="0">
                <a:solidFill>
                  <a:srgbClr val="004065"/>
                </a:solidFill>
              </a:rPr>
              <a:t>McCallum, J.M., </a:t>
            </a:r>
            <a:r>
              <a:rPr lang="en-US" sz="1600" dirty="0" err="1">
                <a:solidFill>
                  <a:srgbClr val="004065"/>
                </a:solidFill>
              </a:rPr>
              <a:t>Arekere</a:t>
            </a:r>
            <a:r>
              <a:rPr lang="en-US" sz="1600" dirty="0">
                <a:solidFill>
                  <a:srgbClr val="004065"/>
                </a:solidFill>
              </a:rPr>
              <a:t>, D.M., Green, B.L., Katz, R.V., &amp; Rivers, B.M. (2006). 	Awareness and knowledge of the U.S. Public Health Service Syphilis Study at 	Tuskegee: Implications for biomedical research. </a:t>
            </a:r>
            <a:r>
              <a:rPr lang="en-US" sz="1600" i="1" dirty="0">
                <a:solidFill>
                  <a:srgbClr val="004065"/>
                </a:solidFill>
              </a:rPr>
              <a:t>Journal of Health Care for the 	Poor and Underserved, 17</a:t>
            </a:r>
            <a:r>
              <a:rPr lang="en-US" sz="1600" dirty="0">
                <a:solidFill>
                  <a:srgbClr val="004065"/>
                </a:solidFill>
              </a:rPr>
              <a:t>(4), 716-33.</a:t>
            </a:r>
          </a:p>
        </p:txBody>
      </p:sp>
    </p:spTree>
    <p:extLst>
      <p:ext uri="{BB962C8B-B14F-4D97-AF65-F5344CB8AC3E}">
        <p14:creationId xmlns:p14="http://schemas.microsoft.com/office/powerpoint/2010/main" val="1405397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571500" y="1600200"/>
            <a:ext cx="8001000" cy="5016758"/>
          </a:xfrm>
          <a:prstGeom prst="rect">
            <a:avLst/>
          </a:prstGeom>
          <a:noFill/>
        </p:spPr>
        <p:txBody>
          <a:bodyPr wrap="square" rtlCol="0">
            <a:spAutoFit/>
          </a:bodyPr>
          <a:lstStyle/>
          <a:p>
            <a:pPr defTabSz="461963"/>
            <a:r>
              <a:rPr lang="en-US" sz="1600" dirty="0">
                <a:solidFill>
                  <a:srgbClr val="004065"/>
                </a:solidFill>
              </a:rPr>
              <a:t>Murthy, V.H., </a:t>
            </a:r>
            <a:r>
              <a:rPr lang="en-US" sz="1600" dirty="0" err="1">
                <a:solidFill>
                  <a:srgbClr val="004065"/>
                </a:solidFill>
              </a:rPr>
              <a:t>Krumholz</a:t>
            </a:r>
            <a:r>
              <a:rPr lang="en-US" sz="1600" dirty="0">
                <a:solidFill>
                  <a:srgbClr val="004065"/>
                </a:solidFill>
              </a:rPr>
              <a:t>, H.M., &amp; Gross, C.P. (2004). Participation in cancer clinical 	trials: race, sex-, and age-based disparities. </a:t>
            </a:r>
            <a:r>
              <a:rPr lang="en-US" sz="1600" i="1" dirty="0">
                <a:solidFill>
                  <a:srgbClr val="004065"/>
                </a:solidFill>
              </a:rPr>
              <a:t>Journal of the American Medical 	Association, 291, </a:t>
            </a:r>
            <a:r>
              <a:rPr lang="en-US" sz="1600" dirty="0">
                <a:solidFill>
                  <a:srgbClr val="004065"/>
                </a:solidFill>
              </a:rPr>
              <a:t>2720-6.</a:t>
            </a:r>
          </a:p>
          <a:p>
            <a:pPr defTabSz="461963"/>
            <a:r>
              <a:rPr lang="en-US" sz="1600" dirty="0" err="1">
                <a:solidFill>
                  <a:srgbClr val="004065"/>
                </a:solidFill>
              </a:rPr>
              <a:t>Napoles</a:t>
            </a:r>
            <a:r>
              <a:rPr lang="en-US" sz="1600" dirty="0">
                <a:solidFill>
                  <a:srgbClr val="004065"/>
                </a:solidFill>
              </a:rPr>
              <a:t>, A., Cook, E., </a:t>
            </a:r>
            <a:r>
              <a:rPr lang="en-US" sz="1600" dirty="0" err="1">
                <a:solidFill>
                  <a:srgbClr val="004065"/>
                </a:solidFill>
              </a:rPr>
              <a:t>Ginossar</a:t>
            </a:r>
            <a:r>
              <a:rPr lang="en-US" sz="1600" dirty="0">
                <a:solidFill>
                  <a:srgbClr val="004065"/>
                </a:solidFill>
              </a:rPr>
              <a:t>, T., Knight, K.D., &amp; Ford, M.E. (2017). Applying a 	conceptual framework to maximize the participation of diverse populations in 	cancer clinical trials. In M.E. Ford &amp; D.K. Watson (Eds.), </a:t>
            </a:r>
            <a:r>
              <a:rPr lang="en-US" sz="1600" i="1" dirty="0">
                <a:solidFill>
                  <a:srgbClr val="004065"/>
                </a:solidFill>
              </a:rPr>
              <a:t>Cancer Disparities</a:t>
            </a:r>
            <a:r>
              <a:rPr lang="en-US" sz="1600" dirty="0">
                <a:solidFill>
                  <a:srgbClr val="004065"/>
                </a:solidFill>
              </a:rPr>
              <a:t> (77-	94). Cambridge, MA: Elsevier.</a:t>
            </a:r>
          </a:p>
          <a:p>
            <a:pPr defTabSz="461963"/>
            <a:r>
              <a:rPr lang="en-US" sz="1600" dirty="0">
                <a:solidFill>
                  <a:srgbClr val="004065"/>
                </a:solidFill>
              </a:rPr>
              <a:t>National Archives and Records Administration. (1929-1972). </a:t>
            </a:r>
            <a:r>
              <a:rPr lang="en-US" sz="1600" i="1" dirty="0">
                <a:solidFill>
                  <a:srgbClr val="004065"/>
                </a:solidFill>
              </a:rPr>
              <a:t>Photograph of 	Participants in the Tuskegee Syphilis Study</a:t>
            </a:r>
            <a:r>
              <a:rPr lang="en-US" sz="1600" dirty="0">
                <a:solidFill>
                  <a:srgbClr val="004065"/>
                </a:solidFill>
              </a:rPr>
              <a:t>. Retrieved from 	</a:t>
            </a:r>
            <a:r>
              <a:rPr lang="en-US" sz="1600" dirty="0">
                <a:solidFill>
                  <a:srgbClr val="004065"/>
                </a:solidFill>
                <a:hlinkClick r:id="rId3"/>
              </a:rPr>
              <a:t>https://catalog.archives.gov/id/956130</a:t>
            </a:r>
            <a:r>
              <a:rPr lang="en-US" sz="1600" dirty="0">
                <a:solidFill>
                  <a:srgbClr val="004065"/>
                </a:solidFill>
              </a:rPr>
              <a:t>. </a:t>
            </a:r>
          </a:p>
          <a:p>
            <a:pPr defTabSz="461963"/>
            <a:r>
              <a:rPr lang="en-US" sz="1600" dirty="0">
                <a:solidFill>
                  <a:srgbClr val="004065"/>
                </a:solidFill>
              </a:rPr>
              <a:t>National Congress of American Indians. (</a:t>
            </a:r>
            <a:r>
              <a:rPr lang="en-US" sz="1600" dirty="0" err="1">
                <a:solidFill>
                  <a:srgbClr val="004065"/>
                </a:solidFill>
              </a:rPr>
              <a:t>n.d.</a:t>
            </a:r>
            <a:r>
              <a:rPr lang="en-US" sz="1600" dirty="0">
                <a:solidFill>
                  <a:srgbClr val="004065"/>
                </a:solidFill>
              </a:rPr>
              <a:t>). </a:t>
            </a:r>
            <a:r>
              <a:rPr lang="en-US" sz="1600" i="1" dirty="0">
                <a:solidFill>
                  <a:srgbClr val="004065"/>
                </a:solidFill>
              </a:rPr>
              <a:t>Havasupai Tribe and the lawsuit 	settlement aftermath</a:t>
            </a:r>
            <a:r>
              <a:rPr lang="en-US" sz="1600" dirty="0">
                <a:solidFill>
                  <a:srgbClr val="004065"/>
                </a:solidFill>
              </a:rPr>
              <a:t>. Retrieved from http://genetics.ncai.org/case-	study/</a:t>
            </a:r>
            <a:r>
              <a:rPr lang="en-US" sz="1600" dirty="0" err="1">
                <a:solidFill>
                  <a:srgbClr val="004065"/>
                </a:solidFill>
              </a:rPr>
              <a:t>havasupai-Tribe.cfm</a:t>
            </a:r>
            <a:endParaRPr lang="en-US" sz="1600" dirty="0">
              <a:solidFill>
                <a:srgbClr val="004065"/>
              </a:solidFill>
            </a:endParaRPr>
          </a:p>
          <a:p>
            <a:pPr defTabSz="461963"/>
            <a:r>
              <a:rPr lang="en-US" sz="1600" dirty="0">
                <a:solidFill>
                  <a:srgbClr val="004065"/>
                </a:solidFill>
              </a:rPr>
              <a:t>Ramirez, A.G., </a:t>
            </a:r>
            <a:r>
              <a:rPr lang="en-US" sz="1600" dirty="0" err="1">
                <a:solidFill>
                  <a:srgbClr val="004065"/>
                </a:solidFill>
              </a:rPr>
              <a:t>Gallion</a:t>
            </a:r>
            <a:r>
              <a:rPr lang="en-US" sz="1600" dirty="0">
                <a:solidFill>
                  <a:srgbClr val="004065"/>
                </a:solidFill>
              </a:rPr>
              <a:t>, K.J., Suarez, L., </a:t>
            </a:r>
            <a:r>
              <a:rPr lang="en-US" sz="1600" dirty="0" err="1">
                <a:solidFill>
                  <a:srgbClr val="004065"/>
                </a:solidFill>
              </a:rPr>
              <a:t>Giachello</a:t>
            </a:r>
            <a:r>
              <a:rPr lang="en-US" sz="1600" dirty="0">
                <a:solidFill>
                  <a:srgbClr val="004065"/>
                </a:solidFill>
              </a:rPr>
              <a:t>, A.L., Marti, J.R., Medrano, M.A., … 	</a:t>
            </a:r>
            <a:r>
              <a:rPr lang="en-US" sz="1600" dirty="0" err="1">
                <a:solidFill>
                  <a:srgbClr val="004065"/>
                </a:solidFill>
              </a:rPr>
              <a:t>Trapido</a:t>
            </a:r>
            <a:r>
              <a:rPr lang="en-US" sz="1600" dirty="0">
                <a:solidFill>
                  <a:srgbClr val="004065"/>
                </a:solidFill>
              </a:rPr>
              <a:t>, E.J. (2005). A national agenda for Latino cancer prevention and control. 	</a:t>
            </a:r>
            <a:r>
              <a:rPr lang="en-US" sz="1600" i="1" dirty="0">
                <a:solidFill>
                  <a:srgbClr val="004065"/>
                </a:solidFill>
              </a:rPr>
              <a:t>Cancer, 103</a:t>
            </a:r>
            <a:r>
              <a:rPr lang="en-US" sz="1600" dirty="0">
                <a:solidFill>
                  <a:srgbClr val="004065"/>
                </a:solidFill>
              </a:rPr>
              <a:t>(11), 2209-15. </a:t>
            </a:r>
          </a:p>
          <a:p>
            <a:pPr defTabSz="461963"/>
            <a:r>
              <a:rPr lang="en-US" sz="1600" dirty="0">
                <a:solidFill>
                  <a:srgbClr val="004065"/>
                </a:solidFill>
              </a:rPr>
              <a:t>Redes </a:t>
            </a:r>
            <a:r>
              <a:rPr lang="en-US" sz="1600" dirty="0" err="1">
                <a:solidFill>
                  <a:srgbClr val="004065"/>
                </a:solidFill>
              </a:rPr>
              <a:t>en</a:t>
            </a:r>
            <a:r>
              <a:rPr lang="en-US" sz="1600" dirty="0">
                <a:solidFill>
                  <a:srgbClr val="004065"/>
                </a:solidFill>
              </a:rPr>
              <a:t> </a:t>
            </a:r>
            <a:r>
              <a:rPr lang="en-US" sz="1600" dirty="0" err="1">
                <a:solidFill>
                  <a:srgbClr val="004065"/>
                </a:solidFill>
              </a:rPr>
              <a:t>Acción</a:t>
            </a:r>
            <a:r>
              <a:rPr lang="en-US" sz="1600" dirty="0">
                <a:solidFill>
                  <a:srgbClr val="004065"/>
                </a:solidFill>
              </a:rPr>
              <a:t>. (2013). </a:t>
            </a:r>
            <a:r>
              <a:rPr lang="en-US" sz="1600" i="1" dirty="0">
                <a:solidFill>
                  <a:srgbClr val="004065"/>
                </a:solidFill>
              </a:rPr>
              <a:t>About Us. </a:t>
            </a:r>
            <a:r>
              <a:rPr lang="en-US" sz="1600" dirty="0">
                <a:solidFill>
                  <a:srgbClr val="004065"/>
                </a:solidFill>
              </a:rPr>
              <a:t>Retrieved from https://www.redesenaccion.org/</a:t>
            </a:r>
          </a:p>
          <a:p>
            <a:pPr defTabSz="461963"/>
            <a:r>
              <a:rPr lang="en-US" sz="1600" dirty="0" err="1">
                <a:solidFill>
                  <a:srgbClr val="004065"/>
                </a:solidFill>
              </a:rPr>
              <a:t>Reisner</a:t>
            </a:r>
            <a:r>
              <a:rPr lang="en-US" sz="1600" dirty="0">
                <a:solidFill>
                  <a:srgbClr val="004065"/>
                </a:solidFill>
              </a:rPr>
              <a:t>, S.L., </a:t>
            </a:r>
            <a:r>
              <a:rPr lang="en-US" sz="1600" dirty="0" err="1">
                <a:solidFill>
                  <a:srgbClr val="004065"/>
                </a:solidFill>
              </a:rPr>
              <a:t>Conron</a:t>
            </a:r>
            <a:r>
              <a:rPr lang="en-US" sz="1600" dirty="0">
                <a:solidFill>
                  <a:srgbClr val="004065"/>
                </a:solidFill>
              </a:rPr>
              <a:t>, K.J., Scout, Baker, K., Herman, J.L., Lombardi, E., … 	Matthews, A.K. (2015). “Counting” transgender and gender non-conforming 	adults in health research. </a:t>
            </a:r>
            <a:r>
              <a:rPr lang="en-US" sz="1600" i="1" dirty="0">
                <a:solidFill>
                  <a:srgbClr val="004065"/>
                </a:solidFill>
              </a:rPr>
              <a:t>TSQ: Transgender Studies Quarterly, 2</a:t>
            </a:r>
            <a:r>
              <a:rPr lang="en-US" sz="1600" dirty="0">
                <a:solidFill>
                  <a:srgbClr val="004065"/>
                </a:solidFill>
              </a:rPr>
              <a:t>(1), 34-57.</a:t>
            </a:r>
          </a:p>
        </p:txBody>
      </p:sp>
    </p:spTree>
    <p:extLst>
      <p:ext uri="{BB962C8B-B14F-4D97-AF65-F5344CB8AC3E}">
        <p14:creationId xmlns:p14="http://schemas.microsoft.com/office/powerpoint/2010/main" val="2482808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4" name="TextBox 3"/>
          <p:cNvSpPr txBox="1"/>
          <p:nvPr/>
        </p:nvSpPr>
        <p:spPr>
          <a:xfrm>
            <a:off x="571500" y="1752600"/>
            <a:ext cx="8001000" cy="4832092"/>
          </a:xfrm>
          <a:prstGeom prst="rect">
            <a:avLst/>
          </a:prstGeom>
          <a:noFill/>
        </p:spPr>
        <p:txBody>
          <a:bodyPr wrap="square" rtlCol="0">
            <a:spAutoFit/>
          </a:bodyPr>
          <a:lstStyle/>
          <a:p>
            <a:pPr marL="457200" indent="-457200" defTabSz="461963"/>
            <a:r>
              <a:rPr lang="en-US" sz="1400" dirty="0" err="1">
                <a:solidFill>
                  <a:srgbClr val="004065"/>
                </a:solidFill>
              </a:rPr>
              <a:t>Reseach!America</a:t>
            </a:r>
            <a:r>
              <a:rPr lang="en-US" sz="1400" dirty="0">
                <a:solidFill>
                  <a:srgbClr val="004065"/>
                </a:solidFill>
              </a:rPr>
              <a:t>. (2013). </a:t>
            </a:r>
            <a:r>
              <a:rPr lang="en-US" sz="1400" i="1" dirty="0">
                <a:solidFill>
                  <a:srgbClr val="004065"/>
                </a:solidFill>
              </a:rPr>
              <a:t>Poll: Majority of Americans would participate in clinical trials if recommended by doctor</a:t>
            </a:r>
            <a:r>
              <a:rPr lang="en-US" sz="1400" dirty="0">
                <a:solidFill>
                  <a:srgbClr val="004065"/>
                </a:solidFill>
              </a:rPr>
              <a:t>. Retrieved from https://www.elsevier.com/connect/poll-majority-of-americans-would-participate-in-clinical-trials-if-recommended-by-	doctor</a:t>
            </a:r>
          </a:p>
          <a:p>
            <a:pPr marL="457200" indent="-457200" defTabSz="461963"/>
            <a:r>
              <a:rPr lang="en-US" sz="1400" dirty="0" err="1">
                <a:solidFill>
                  <a:srgbClr val="004065"/>
                </a:solidFill>
              </a:rPr>
              <a:t>Shippee</a:t>
            </a:r>
            <a:r>
              <a:rPr lang="en-US" sz="1400" dirty="0">
                <a:solidFill>
                  <a:srgbClr val="004065"/>
                </a:solidFill>
              </a:rPr>
              <a:t>, N.D., </a:t>
            </a:r>
            <a:r>
              <a:rPr lang="en-US" sz="1400" dirty="0" err="1">
                <a:solidFill>
                  <a:srgbClr val="004065"/>
                </a:solidFill>
              </a:rPr>
              <a:t>Domenq</a:t>
            </a:r>
            <a:r>
              <a:rPr lang="en-US" sz="1400" dirty="0">
                <a:solidFill>
                  <a:srgbClr val="004065"/>
                </a:solidFill>
              </a:rPr>
              <a:t> </a:t>
            </a:r>
            <a:r>
              <a:rPr lang="en-US" sz="1400" dirty="0" err="1">
                <a:solidFill>
                  <a:srgbClr val="004065"/>
                </a:solidFill>
              </a:rPr>
              <a:t>Garces</a:t>
            </a:r>
            <a:r>
              <a:rPr lang="en-US" sz="1400" dirty="0">
                <a:solidFill>
                  <a:srgbClr val="004065"/>
                </a:solidFill>
              </a:rPr>
              <a:t>, J.P., </a:t>
            </a:r>
            <a:r>
              <a:rPr lang="en-US" sz="1400" dirty="0" err="1">
                <a:solidFill>
                  <a:srgbClr val="004065"/>
                </a:solidFill>
              </a:rPr>
              <a:t>Prutsky</a:t>
            </a:r>
            <a:r>
              <a:rPr lang="en-US" sz="1400" dirty="0">
                <a:solidFill>
                  <a:srgbClr val="004065"/>
                </a:solidFill>
              </a:rPr>
              <a:t> Lopez, G.J., Wang, Z., </a:t>
            </a:r>
            <a:r>
              <a:rPr lang="en-US" sz="1400" dirty="0" err="1">
                <a:solidFill>
                  <a:srgbClr val="004065"/>
                </a:solidFill>
              </a:rPr>
              <a:t>Elraiyah</a:t>
            </a:r>
            <a:r>
              <a:rPr lang="en-US" sz="1400" dirty="0">
                <a:solidFill>
                  <a:srgbClr val="004065"/>
                </a:solidFill>
              </a:rPr>
              <a:t>, T.A., </a:t>
            </a:r>
            <a:r>
              <a:rPr lang="en-US" sz="1400" dirty="0" err="1">
                <a:solidFill>
                  <a:srgbClr val="004065"/>
                </a:solidFill>
              </a:rPr>
              <a:t>Nabhan</a:t>
            </a:r>
            <a:r>
              <a:rPr lang="en-US" sz="1400" dirty="0">
                <a:solidFill>
                  <a:srgbClr val="004065"/>
                </a:solidFill>
              </a:rPr>
              <a:t>, M., … Murad, M.H. (2015). Patient and service user engagement in 	research: A systematic review and synthesized framework. </a:t>
            </a:r>
            <a:r>
              <a:rPr lang="en-US" sz="1400" i="1" dirty="0">
                <a:solidFill>
                  <a:srgbClr val="004065"/>
                </a:solidFill>
              </a:rPr>
              <a:t>Health Expectations, 	18</a:t>
            </a:r>
            <a:r>
              <a:rPr lang="en-US" sz="1400" dirty="0">
                <a:solidFill>
                  <a:srgbClr val="004065"/>
                </a:solidFill>
              </a:rPr>
              <a:t>(5), 1151-66. </a:t>
            </a:r>
          </a:p>
          <a:p>
            <a:pPr marL="457200" indent="-457200" defTabSz="461963"/>
            <a:r>
              <a:rPr lang="en-US" sz="1400" dirty="0">
                <a:solidFill>
                  <a:srgbClr val="004065"/>
                </a:solidFill>
              </a:rPr>
              <a:t>Shuster, E. (1997). Fifty years later: The significance of the Nuremberg Code. </a:t>
            </a:r>
            <a:r>
              <a:rPr lang="en-US" sz="1400" i="1" dirty="0">
                <a:solidFill>
                  <a:srgbClr val="004065"/>
                </a:solidFill>
              </a:rPr>
              <a:t>New England Journal of Medicine</a:t>
            </a:r>
            <a:r>
              <a:rPr lang="en-US" sz="1400" dirty="0">
                <a:solidFill>
                  <a:srgbClr val="004065"/>
                </a:solidFill>
              </a:rPr>
              <a:t>. 337, 1436-1440.</a:t>
            </a:r>
          </a:p>
          <a:p>
            <a:pPr marL="457200" indent="-457200" defTabSz="461963"/>
            <a:r>
              <a:rPr lang="en-US" sz="1400" dirty="0" err="1">
                <a:solidFill>
                  <a:srgbClr val="004065"/>
                </a:solidFill>
              </a:rPr>
              <a:t>Skloot</a:t>
            </a:r>
            <a:r>
              <a:rPr lang="en-US" sz="1400" dirty="0">
                <a:solidFill>
                  <a:srgbClr val="004065"/>
                </a:solidFill>
              </a:rPr>
              <a:t>, R. (2010). </a:t>
            </a:r>
            <a:r>
              <a:rPr lang="en-US" sz="1400" i="1" dirty="0">
                <a:solidFill>
                  <a:srgbClr val="004065"/>
                </a:solidFill>
              </a:rPr>
              <a:t>The Immortal Life of Henrietta Lacks</a:t>
            </a:r>
            <a:r>
              <a:rPr lang="en-US" sz="1400" dirty="0">
                <a:solidFill>
                  <a:srgbClr val="004065"/>
                </a:solidFill>
              </a:rPr>
              <a:t>. New York, NY: Random House.</a:t>
            </a:r>
          </a:p>
          <a:p>
            <a:pPr marL="457200" indent="-457200" defTabSz="461963"/>
            <a:r>
              <a:rPr lang="en-US" sz="1400" dirty="0">
                <a:solidFill>
                  <a:srgbClr val="004065"/>
                </a:solidFill>
              </a:rPr>
              <a:t>Thompson, J., Bissell, P., Cooper, C., Armitage, C.J., &amp; Barber, R. (2012). Credibility 	and the ‘professionalized’ lay expert: reflections on the dilemmas and opportunities of public involvement in health research. </a:t>
            </a:r>
            <a:r>
              <a:rPr lang="en-US" sz="1400" i="1" dirty="0">
                <a:solidFill>
                  <a:srgbClr val="004065"/>
                </a:solidFill>
              </a:rPr>
              <a:t>Health, 16</a:t>
            </a:r>
            <a:r>
              <a:rPr lang="en-US" sz="1400" dirty="0">
                <a:solidFill>
                  <a:srgbClr val="004065"/>
                </a:solidFill>
              </a:rPr>
              <a:t>(6), 602-18</a:t>
            </a:r>
          </a:p>
          <a:p>
            <a:pPr marL="457200" indent="-457200" defTabSz="461963"/>
            <a:r>
              <a:rPr lang="en-US" sz="1400" dirty="0">
                <a:solidFill>
                  <a:srgbClr val="004065"/>
                </a:solidFill>
              </a:rPr>
              <a:t>Thompson, H.S., Shelton, R.C., Mitchell, J., Eaton, T., Valera, P., &amp; Katz, A. (2013). Inclusion of Underserved Racial and Ethnic Groups in Cancer Intervention Research Using New Media: A Systematic Literature Review. </a:t>
            </a:r>
            <a:r>
              <a:rPr lang="en-US" sz="1400" i="1" dirty="0">
                <a:solidFill>
                  <a:srgbClr val="004065"/>
                </a:solidFill>
              </a:rPr>
              <a:t>Journal of the National Cancer Institute Monographs</a:t>
            </a:r>
            <a:r>
              <a:rPr lang="en-US" sz="1400" dirty="0">
                <a:solidFill>
                  <a:srgbClr val="004065"/>
                </a:solidFill>
              </a:rPr>
              <a:t>, </a:t>
            </a:r>
            <a:r>
              <a:rPr lang="en-US" sz="1400" i="1" dirty="0">
                <a:solidFill>
                  <a:srgbClr val="004065"/>
                </a:solidFill>
              </a:rPr>
              <a:t>47</a:t>
            </a:r>
            <a:r>
              <a:rPr lang="en-US" sz="1400" dirty="0">
                <a:solidFill>
                  <a:srgbClr val="004065"/>
                </a:solidFill>
              </a:rPr>
              <a:t>, 216-23.</a:t>
            </a:r>
          </a:p>
          <a:p>
            <a:pPr marL="457200" indent="-457200" defTabSz="461963"/>
            <a:r>
              <a:rPr lang="en-US" sz="1400" dirty="0">
                <a:solidFill>
                  <a:srgbClr val="004065"/>
                </a:solidFill>
              </a:rPr>
              <a:t>United States Census Bureau. (</a:t>
            </a:r>
            <a:r>
              <a:rPr lang="en-US" sz="1400" dirty="0" err="1">
                <a:solidFill>
                  <a:srgbClr val="004065"/>
                </a:solidFill>
              </a:rPr>
              <a:t>n.d.</a:t>
            </a:r>
            <a:r>
              <a:rPr lang="en-US" sz="1400" dirty="0">
                <a:solidFill>
                  <a:srgbClr val="004065"/>
                </a:solidFill>
              </a:rPr>
              <a:t>). </a:t>
            </a:r>
            <a:r>
              <a:rPr lang="en-US" sz="1400" i="1" dirty="0">
                <a:solidFill>
                  <a:srgbClr val="004065"/>
                </a:solidFill>
              </a:rPr>
              <a:t>Population estimates, July 1, 2016, (V2016). </a:t>
            </a:r>
            <a:r>
              <a:rPr lang="en-US" sz="1400" dirty="0">
                <a:solidFill>
                  <a:srgbClr val="004065"/>
                </a:solidFill>
              </a:rPr>
              <a:t>Retrieved from </a:t>
            </a:r>
            <a:r>
              <a:rPr lang="en-US" sz="1400" dirty="0">
                <a:solidFill>
                  <a:srgbClr val="004065"/>
                </a:solidFill>
                <a:hlinkClick r:id="rId3"/>
              </a:rPr>
              <a:t>https://www.census.gov/quickfacts/</a:t>
            </a:r>
            <a:endParaRPr lang="en-US" sz="1400" dirty="0">
              <a:solidFill>
                <a:srgbClr val="004065"/>
              </a:solidFill>
            </a:endParaRPr>
          </a:p>
          <a:p>
            <a:pPr marL="457200" indent="-457200" defTabSz="461963"/>
            <a:r>
              <a:rPr lang="en-US" sz="1400" dirty="0">
                <a:solidFill>
                  <a:srgbClr val="004065"/>
                </a:solidFill>
              </a:rPr>
              <a:t>Wallington, S.F., Dash, C., Sheppard, V.B., Goode, T.D., </a:t>
            </a:r>
            <a:r>
              <a:rPr lang="en-US" sz="1400" dirty="0" err="1">
                <a:solidFill>
                  <a:srgbClr val="004065"/>
                </a:solidFill>
              </a:rPr>
              <a:t>Oppong</a:t>
            </a:r>
            <a:r>
              <a:rPr lang="en-US" sz="1400" dirty="0">
                <a:solidFill>
                  <a:srgbClr val="004065"/>
                </a:solidFill>
              </a:rPr>
              <a:t>, B.A., Dodson, E.E., 	… Adams-Campbell, L.L. (2016). Enrolling minority and underserved populations 	in cancer clinical research. </a:t>
            </a:r>
            <a:r>
              <a:rPr lang="en-US" sz="1400" i="1" dirty="0">
                <a:solidFill>
                  <a:srgbClr val="004065"/>
                </a:solidFill>
              </a:rPr>
              <a:t>American Journal of Preventive Medicine, 50</a:t>
            </a:r>
            <a:r>
              <a:rPr lang="en-US" sz="1400" dirty="0">
                <a:solidFill>
                  <a:srgbClr val="004065"/>
                </a:solidFill>
              </a:rPr>
              <a:t>(1), 111-	7.</a:t>
            </a:r>
          </a:p>
          <a:p>
            <a:pPr defTabSz="461963"/>
            <a:endParaRPr lang="en-US" sz="1400" dirty="0">
              <a:solidFill>
                <a:srgbClr val="004065"/>
              </a:solidFill>
            </a:endParaRPr>
          </a:p>
        </p:txBody>
      </p:sp>
    </p:spTree>
    <p:extLst>
      <p:ext uri="{BB962C8B-B14F-4D97-AF65-F5344CB8AC3E}">
        <p14:creationId xmlns:p14="http://schemas.microsoft.com/office/powerpoint/2010/main" val="3527361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1.2: </a:t>
            </a:r>
            <a:r>
              <a:rPr lang="en-US" altLang="en-US" dirty="0">
                <a:solidFill>
                  <a:schemeClr val="bg1"/>
                </a:solidFill>
              </a:rPr>
              <a:t>Patient Engagement in Cancer Care</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Together, Equitable, Accessible, Meaningful (TEAM)</a:t>
            </a:r>
          </a:p>
        </p:txBody>
      </p:sp>
    </p:spTree>
    <p:extLst>
      <p:ext uri="{BB962C8B-B14F-4D97-AF65-F5344CB8AC3E}">
        <p14:creationId xmlns:p14="http://schemas.microsoft.com/office/powerpoint/2010/main" val="924552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1C4E67"/>
                </a:solidFill>
              </a:rPr>
              <a:t>Acknowledgments</a:t>
            </a:r>
          </a:p>
        </p:txBody>
      </p:sp>
      <p:sp>
        <p:nvSpPr>
          <p:cNvPr id="5" name="Content Placeholder 4"/>
          <p:cNvSpPr>
            <a:spLocks noGrp="1"/>
          </p:cNvSpPr>
          <p:nvPr>
            <p:ph idx="1"/>
          </p:nvPr>
        </p:nvSpPr>
        <p:spPr>
          <a:xfrm>
            <a:off x="533400" y="1905001"/>
            <a:ext cx="8077200" cy="4267199"/>
          </a:xfrm>
        </p:spPr>
        <p:txBody>
          <a:bodyPr>
            <a:normAutofit/>
          </a:bodyPr>
          <a:lstStyle/>
          <a:p>
            <a:pPr marL="0" indent="0">
              <a:buNone/>
            </a:pPr>
            <a:r>
              <a:rPr lang="en-US" sz="2400"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sz="2400" i="1" dirty="0">
                <a:solidFill>
                  <a:srgbClr val="1C4E67"/>
                </a:solidFill>
              </a:rPr>
              <a:t> </a:t>
            </a:r>
          </a:p>
          <a:p>
            <a:pPr marL="0" indent="0">
              <a:buNone/>
            </a:pPr>
            <a:endParaRPr lang="en-US" sz="2400" dirty="0">
              <a:solidFill>
                <a:srgbClr val="1C4E67"/>
              </a:solidFill>
            </a:endParaRPr>
          </a:p>
          <a:p>
            <a:pPr marL="0" indent="0">
              <a:buNone/>
            </a:pPr>
            <a:r>
              <a:rPr lang="en-US" sz="2400" dirty="0">
                <a:solidFill>
                  <a:srgbClr val="1C4E67"/>
                </a:solidFill>
              </a:rPr>
              <a:t>Special thanks to:</a:t>
            </a:r>
          </a:p>
          <a:p>
            <a:pPr marL="0" indent="0">
              <a:buNone/>
            </a:pPr>
            <a:r>
              <a:rPr lang="en-US" sz="2400" b="1" dirty="0">
                <a:solidFill>
                  <a:srgbClr val="1C4E67"/>
                </a:solidFill>
              </a:rPr>
              <a:t>Tawara Goode, MA</a:t>
            </a:r>
            <a:r>
              <a:rPr lang="en-US" sz="2400" dirty="0">
                <a:solidFill>
                  <a:srgbClr val="1C4E67"/>
                </a:solidFill>
              </a:rPr>
              <a:t>,</a:t>
            </a:r>
            <a:r>
              <a:rPr lang="en-US" sz="2400" b="1" dirty="0">
                <a:solidFill>
                  <a:srgbClr val="1C4E67"/>
                </a:solidFill>
              </a:rPr>
              <a:t> </a:t>
            </a:r>
            <a:r>
              <a:rPr lang="en-US" sz="2400" dirty="0">
                <a:solidFill>
                  <a:srgbClr val="1C4E67"/>
                </a:solidFill>
              </a:rPr>
              <a:t>National Center for Cultural Competence at Georgetown University</a:t>
            </a:r>
          </a:p>
          <a:p>
            <a:pPr marL="0" indent="0">
              <a:buNone/>
            </a:pPr>
            <a:r>
              <a:rPr lang="en-US" sz="2400" b="1" dirty="0">
                <a:solidFill>
                  <a:srgbClr val="1C4E67"/>
                </a:solidFill>
              </a:rPr>
              <a:t>Lori Wilson, MD</a:t>
            </a:r>
            <a:r>
              <a:rPr lang="en-US" sz="2400" dirty="0">
                <a:solidFill>
                  <a:srgbClr val="1C4E67"/>
                </a:solidFill>
              </a:rPr>
              <a:t>, Howard University College of Medicine</a:t>
            </a:r>
          </a:p>
        </p:txBody>
      </p:sp>
    </p:spTree>
    <p:extLst>
      <p:ext uri="{BB962C8B-B14F-4D97-AF65-F5344CB8AC3E}">
        <p14:creationId xmlns:p14="http://schemas.microsoft.com/office/powerpoint/2010/main" val="133858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C4E67"/>
                </a:solidFill>
              </a:rPr>
              <a:t>Learning Objectives</a:t>
            </a:r>
          </a:p>
        </p:txBody>
      </p:sp>
      <p:sp>
        <p:nvSpPr>
          <p:cNvPr id="3" name="Content Placeholder 2"/>
          <p:cNvSpPr>
            <a:spLocks noGrp="1"/>
          </p:cNvSpPr>
          <p:nvPr>
            <p:ph idx="1"/>
          </p:nvPr>
        </p:nvSpPr>
        <p:spPr>
          <a:xfrm>
            <a:off x="457200" y="1752600"/>
            <a:ext cx="8229600" cy="4038599"/>
          </a:xfrm>
        </p:spPr>
        <p:txBody>
          <a:bodyPr>
            <a:normAutofit/>
          </a:bodyPr>
          <a:lstStyle/>
          <a:p>
            <a:r>
              <a:rPr lang="en-US" sz="3000" dirty="0">
                <a:solidFill>
                  <a:srgbClr val="004065"/>
                </a:solidFill>
              </a:rPr>
              <a:t>Recognize how patient engagement in cancer care influences patient knowledge, confidence and health behaviors</a:t>
            </a:r>
          </a:p>
          <a:p>
            <a:r>
              <a:rPr lang="en-US" sz="3000" dirty="0">
                <a:solidFill>
                  <a:srgbClr val="004065"/>
                </a:solidFill>
              </a:rPr>
              <a:t>Identify strategies for engaging patients and their loved ones in shared decision-making across the cancer care continuum</a:t>
            </a:r>
          </a:p>
          <a:p>
            <a:pPr marL="0" indent="0">
              <a:buNone/>
            </a:pPr>
            <a:endParaRPr lang="en-US" sz="2800" dirty="0"/>
          </a:p>
        </p:txBody>
      </p:sp>
    </p:spTree>
    <p:extLst>
      <p:ext uri="{BB962C8B-B14F-4D97-AF65-F5344CB8AC3E}">
        <p14:creationId xmlns:p14="http://schemas.microsoft.com/office/powerpoint/2010/main" val="645624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stCxn id="3" idx="3"/>
            <a:endCxn id="15" idx="1"/>
          </p:cNvCxnSpPr>
          <p:nvPr/>
        </p:nvCxnSpPr>
        <p:spPr>
          <a:xfrm>
            <a:off x="2743200" y="5146952"/>
            <a:ext cx="3503357" cy="4228"/>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7500" r="18333"/>
          <a:stretch/>
        </p:blipFill>
        <p:spPr>
          <a:xfrm>
            <a:off x="3156501" y="3886200"/>
            <a:ext cx="2406099" cy="2494257"/>
          </a:xfrm>
          <a:prstGeom prst="rect">
            <a:avLst/>
          </a:prstGeom>
        </p:spPr>
      </p:pic>
      <p:sp>
        <p:nvSpPr>
          <p:cNvPr id="2" name="Title 1"/>
          <p:cNvSpPr>
            <a:spLocks noGrp="1"/>
          </p:cNvSpPr>
          <p:nvPr>
            <p:ph type="title"/>
          </p:nvPr>
        </p:nvSpPr>
        <p:spPr>
          <a:xfrm>
            <a:off x="457200" y="762001"/>
            <a:ext cx="8229600" cy="746002"/>
          </a:xfrm>
        </p:spPr>
        <p:txBody>
          <a:bodyPr>
            <a:normAutofit/>
          </a:bodyPr>
          <a:lstStyle/>
          <a:p>
            <a:r>
              <a:rPr lang="en-US" dirty="0">
                <a:solidFill>
                  <a:srgbClr val="004065"/>
                </a:solidFill>
              </a:rPr>
              <a:t>Patient Engagement in Care</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5833"/>
          <a:stretch/>
        </p:blipFill>
        <p:spPr>
          <a:xfrm>
            <a:off x="3287462" y="1414937"/>
            <a:ext cx="2180154" cy="194271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0000"/>
          <a:stretch/>
        </p:blipFill>
        <p:spPr>
          <a:xfrm>
            <a:off x="6629400" y="1524000"/>
            <a:ext cx="1219200" cy="18288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46667"/>
          <a:stretch/>
        </p:blipFill>
        <p:spPr>
          <a:xfrm>
            <a:off x="928842" y="1524000"/>
            <a:ext cx="1291688" cy="1816437"/>
          </a:xfrm>
          <a:prstGeom prst="rect">
            <a:avLst/>
          </a:prstGeom>
        </p:spPr>
      </p:pic>
      <p:sp>
        <p:nvSpPr>
          <p:cNvPr id="10" name="Rounded Rectangle 9"/>
          <p:cNvSpPr/>
          <p:nvPr/>
        </p:nvSpPr>
        <p:spPr>
          <a:xfrm>
            <a:off x="3263399" y="1695667"/>
            <a:ext cx="2405478" cy="60960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 </a:t>
            </a:r>
          </a:p>
          <a:p>
            <a:pPr algn="ctr"/>
            <a:r>
              <a:rPr lang="en-US" dirty="0">
                <a:solidFill>
                  <a:srgbClr val="004065"/>
                </a:solidFill>
              </a:rPr>
              <a:t>engagement</a:t>
            </a:r>
          </a:p>
        </p:txBody>
      </p:sp>
      <p:sp>
        <p:nvSpPr>
          <p:cNvPr id="11" name="Rounded Rectangle 10"/>
          <p:cNvSpPr/>
          <p:nvPr/>
        </p:nvSpPr>
        <p:spPr>
          <a:xfrm>
            <a:off x="6173189" y="1695667"/>
            <a:ext cx="2201019" cy="609600"/>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Patient-centered care</a:t>
            </a:r>
          </a:p>
        </p:txBody>
      </p:sp>
      <p:sp>
        <p:nvSpPr>
          <p:cNvPr id="12" name="Rounded Rectangle 11"/>
          <p:cNvSpPr/>
          <p:nvPr/>
        </p:nvSpPr>
        <p:spPr>
          <a:xfrm>
            <a:off x="442679" y="1695667"/>
            <a:ext cx="2190404" cy="609600"/>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Patient-centered research</a:t>
            </a:r>
          </a:p>
        </p:txBody>
      </p:sp>
      <p:cxnSp>
        <p:nvCxnSpPr>
          <p:cNvPr id="14" name="Straight Arrow Connector 13"/>
          <p:cNvCxnSpPr/>
          <p:nvPr/>
        </p:nvCxnSpPr>
        <p:spPr>
          <a:xfrm flipH="1">
            <a:off x="2633084" y="2492931"/>
            <a:ext cx="491116" cy="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15000" y="2492931"/>
            <a:ext cx="468804"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43400" y="3429000"/>
            <a:ext cx="0" cy="53340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628996" y="4591267"/>
            <a:ext cx="2114204" cy="111137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Informed and involved patients</a:t>
            </a:r>
          </a:p>
        </p:txBody>
      </p:sp>
      <p:sp>
        <p:nvSpPr>
          <p:cNvPr id="15" name="Rounded Rectangle 14"/>
          <p:cNvSpPr/>
          <p:nvPr/>
        </p:nvSpPr>
        <p:spPr>
          <a:xfrm>
            <a:off x="6246557" y="4556746"/>
            <a:ext cx="2286000" cy="1188867"/>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Better psychosocial and physical outcomes</a:t>
            </a:r>
          </a:p>
        </p:txBody>
      </p:sp>
      <p:sp>
        <p:nvSpPr>
          <p:cNvPr id="17" name="Text Placeholder 3"/>
          <p:cNvSpPr>
            <a:spLocks noGrp="1"/>
          </p:cNvSpPr>
          <p:nvPr>
            <p:ph type="body" sz="quarter" idx="10"/>
          </p:nvPr>
        </p:nvSpPr>
        <p:spPr>
          <a:xfrm>
            <a:off x="457200" y="6248400"/>
            <a:ext cx="5562600" cy="381000"/>
          </a:xfrm>
        </p:spPr>
        <p:txBody>
          <a:bodyPr/>
          <a:lstStyle/>
          <a:p>
            <a:r>
              <a:rPr lang="en-US" sz="1000" dirty="0">
                <a:solidFill>
                  <a:schemeClr val="bg1">
                    <a:lumMod val="50000"/>
                  </a:schemeClr>
                </a:solidFill>
              </a:rPr>
              <a:t>Griffin et al. 2004.</a:t>
            </a:r>
          </a:p>
        </p:txBody>
      </p:sp>
    </p:spTree>
    <p:extLst>
      <p:ext uri="{BB962C8B-B14F-4D97-AF65-F5344CB8AC3E}">
        <p14:creationId xmlns:p14="http://schemas.microsoft.com/office/powerpoint/2010/main" val="2244382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29200" y="3124200"/>
            <a:ext cx="3389505" cy="2890517"/>
          </a:xfrm>
        </p:spPr>
      </p:pic>
      <p:sp>
        <p:nvSpPr>
          <p:cNvPr id="4" name="Text Placeholder 3"/>
          <p:cNvSpPr>
            <a:spLocks noGrp="1"/>
          </p:cNvSpPr>
          <p:nvPr>
            <p:ph type="body" sz="quarter" idx="10"/>
          </p:nvPr>
        </p:nvSpPr>
        <p:spPr/>
        <p:txBody>
          <a:bodyPr/>
          <a:lstStyle/>
          <a:p>
            <a:pPr lvl="0"/>
            <a:r>
              <a:rPr lang="en-US" sz="1000" dirty="0">
                <a:solidFill>
                  <a:srgbClr val="FFFFFF">
                    <a:lumMod val="50000"/>
                  </a:srgbClr>
                </a:solidFill>
              </a:rPr>
              <a:t>Dill &amp; </a:t>
            </a:r>
            <a:r>
              <a:rPr lang="en-US" sz="1000" dirty="0" err="1">
                <a:solidFill>
                  <a:srgbClr val="FFFFFF">
                    <a:lumMod val="50000"/>
                  </a:srgbClr>
                </a:solidFill>
              </a:rPr>
              <a:t>Gumpert</a:t>
            </a:r>
            <a:r>
              <a:rPr lang="en-US" sz="1000" dirty="0">
                <a:solidFill>
                  <a:srgbClr val="FFFFFF">
                    <a:lumMod val="50000"/>
                  </a:srgbClr>
                </a:solidFill>
              </a:rPr>
              <a:t>, 2012. </a:t>
            </a:r>
          </a:p>
          <a:p>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5833"/>
          <a:stretch/>
        </p:blipFill>
        <p:spPr>
          <a:xfrm>
            <a:off x="1742738" y="792376"/>
            <a:ext cx="2056353" cy="183239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000"/>
          <a:stretch/>
        </p:blipFill>
        <p:spPr>
          <a:xfrm>
            <a:off x="6158300" y="784526"/>
            <a:ext cx="1156771" cy="1735157"/>
          </a:xfrm>
          <a:prstGeom prst="rect">
            <a:avLst/>
          </a:prstGeom>
        </p:spPr>
      </p:pic>
      <p:sp>
        <p:nvSpPr>
          <p:cNvPr id="10" name="Rounded Rectangle 9"/>
          <p:cNvSpPr/>
          <p:nvPr/>
        </p:nvSpPr>
        <p:spPr>
          <a:xfrm>
            <a:off x="1760223" y="1170283"/>
            <a:ext cx="2024027" cy="670840"/>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 </a:t>
            </a:r>
          </a:p>
          <a:p>
            <a:pPr algn="ctr"/>
            <a:r>
              <a:rPr lang="en-US" dirty="0">
                <a:solidFill>
                  <a:srgbClr val="004065"/>
                </a:solidFill>
              </a:rPr>
              <a:t>engagement</a:t>
            </a:r>
          </a:p>
        </p:txBody>
      </p:sp>
      <p:sp>
        <p:nvSpPr>
          <p:cNvPr id="11" name="Rounded Rectangle 10"/>
          <p:cNvSpPr/>
          <p:nvPr/>
        </p:nvSpPr>
        <p:spPr>
          <a:xfrm>
            <a:off x="5629237" y="1211748"/>
            <a:ext cx="2548310" cy="461109"/>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Patient-centered care</a:t>
            </a:r>
          </a:p>
        </p:txBody>
      </p:sp>
      <p:cxnSp>
        <p:nvCxnSpPr>
          <p:cNvPr id="12" name="Straight Arrow Connector 11"/>
          <p:cNvCxnSpPr/>
          <p:nvPr/>
        </p:nvCxnSpPr>
        <p:spPr>
          <a:xfrm>
            <a:off x="4263674" y="1678279"/>
            <a:ext cx="1041017"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2"/>
          </p:cNvCxnSpPr>
          <p:nvPr/>
        </p:nvCxnSpPr>
        <p:spPr>
          <a:xfrm flipH="1">
            <a:off x="6736685" y="2519683"/>
            <a:ext cx="1" cy="444665"/>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142105" y="4973141"/>
            <a:ext cx="3071301" cy="437059"/>
          </a:xfrm>
          <a:prstGeom prst="roundRect">
            <a:avLst/>
          </a:prstGeom>
          <a:solidFill>
            <a:srgbClr val="FFFFFF"/>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4065"/>
                </a:solidFill>
              </a:rPr>
              <a:t>Health System Level</a:t>
            </a:r>
          </a:p>
        </p:txBody>
      </p:sp>
      <p:sp>
        <p:nvSpPr>
          <p:cNvPr id="15" name="Rounded Rectangle 14"/>
          <p:cNvSpPr/>
          <p:nvPr/>
        </p:nvSpPr>
        <p:spPr>
          <a:xfrm>
            <a:off x="665300" y="3124200"/>
            <a:ext cx="4118883" cy="2866384"/>
          </a:xfrm>
          <a:prstGeom prst="roundRect">
            <a:avLst/>
          </a:prstGeom>
          <a:solidFill>
            <a:srgbClr val="FFFFFF"/>
          </a:solidFill>
          <a:ln w="34925">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000" dirty="0">
                <a:solidFill>
                  <a:srgbClr val="004065"/>
                </a:solidFill>
              </a:rPr>
              <a:t>Improve:</a:t>
            </a:r>
          </a:p>
          <a:p>
            <a:pPr marL="742950" lvl="1" indent="-285750">
              <a:spcAft>
                <a:spcPts val="600"/>
              </a:spcAft>
              <a:buFont typeface="Arial" panose="020B0604020202020204" pitchFamily="34" charset="0"/>
              <a:buChar char="•"/>
            </a:pPr>
            <a:r>
              <a:rPr lang="en-US" sz="2000" dirty="0">
                <a:solidFill>
                  <a:srgbClr val="004065"/>
                </a:solidFill>
              </a:rPr>
              <a:t>Quality</a:t>
            </a:r>
          </a:p>
          <a:p>
            <a:pPr marL="742950" lvl="1" indent="-285750">
              <a:spcAft>
                <a:spcPts val="600"/>
              </a:spcAft>
              <a:buFont typeface="Arial" panose="020B0604020202020204" pitchFamily="34" charset="0"/>
              <a:buChar char="•"/>
            </a:pPr>
            <a:r>
              <a:rPr lang="en-US" sz="2000" dirty="0">
                <a:solidFill>
                  <a:srgbClr val="004065"/>
                </a:solidFill>
              </a:rPr>
              <a:t>Safety</a:t>
            </a:r>
          </a:p>
          <a:p>
            <a:pPr marL="742950" lvl="1" indent="-285750">
              <a:spcAft>
                <a:spcPts val="1200"/>
              </a:spcAft>
              <a:buFont typeface="Arial" panose="020B0604020202020204" pitchFamily="34" charset="0"/>
              <a:buChar char="•"/>
            </a:pPr>
            <a:r>
              <a:rPr lang="en-US" sz="2000" dirty="0">
                <a:solidFill>
                  <a:srgbClr val="004065"/>
                </a:solidFill>
              </a:rPr>
              <a:t>Efficiency of care</a:t>
            </a:r>
          </a:p>
          <a:p>
            <a:pPr marL="285750" indent="-285750">
              <a:spcAft>
                <a:spcPts val="1200"/>
              </a:spcAft>
              <a:buFont typeface="Arial" panose="020B0604020202020204" pitchFamily="34" charset="0"/>
              <a:buChar char="•"/>
            </a:pPr>
            <a:r>
              <a:rPr lang="en-US" sz="2000" dirty="0">
                <a:solidFill>
                  <a:srgbClr val="004065"/>
                </a:solidFill>
              </a:rPr>
              <a:t>Reduce cost  </a:t>
            </a:r>
          </a:p>
          <a:p>
            <a:pPr marL="285750" indent="-285750">
              <a:spcAft>
                <a:spcPts val="1200"/>
              </a:spcAft>
              <a:buFont typeface="Arial" panose="020B0604020202020204" pitchFamily="34" charset="0"/>
              <a:buChar char="•"/>
            </a:pPr>
            <a:r>
              <a:rPr lang="en-US" sz="2000" dirty="0">
                <a:solidFill>
                  <a:srgbClr val="004065"/>
                </a:solidFill>
              </a:rPr>
              <a:t>Greater satisfaction of both patients and providers</a:t>
            </a:r>
          </a:p>
        </p:txBody>
      </p:sp>
    </p:spTree>
    <p:extLst>
      <p:ext uri="{BB962C8B-B14F-4D97-AF65-F5344CB8AC3E}">
        <p14:creationId xmlns:p14="http://schemas.microsoft.com/office/powerpoint/2010/main" val="294850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this Training Works</a:t>
            </a:r>
          </a:p>
        </p:txBody>
      </p:sp>
      <p:sp>
        <p:nvSpPr>
          <p:cNvPr id="3" name="Content Placeholder 2"/>
          <p:cNvSpPr>
            <a:spLocks noGrp="1"/>
          </p:cNvSpPr>
          <p:nvPr>
            <p:ph idx="1"/>
          </p:nvPr>
        </p:nvSpPr>
        <p:spPr/>
        <p:txBody>
          <a:bodyPr/>
          <a:lstStyle/>
          <a:p>
            <a:r>
              <a:rPr lang="en-US" dirty="0"/>
              <a:t>Housed in the LMS</a:t>
            </a:r>
          </a:p>
          <a:p>
            <a:endParaRPr lang="en-US" dirty="0"/>
          </a:p>
          <a:p>
            <a:r>
              <a:rPr lang="en-US" dirty="0"/>
              <a:t>Based on AAMC competencies </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52872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14399"/>
          </a:xfrm>
        </p:spPr>
        <p:txBody>
          <a:bodyPr/>
          <a:lstStyle/>
          <a:p>
            <a:r>
              <a:rPr lang="en-US" dirty="0">
                <a:solidFill>
                  <a:srgbClr val="004065"/>
                </a:solidFill>
              </a:rPr>
              <a:t>Types of Patient Involvement</a:t>
            </a:r>
          </a:p>
        </p:txBody>
      </p:sp>
      <p:sp>
        <p:nvSpPr>
          <p:cNvPr id="4" name="Text Placeholder 3"/>
          <p:cNvSpPr>
            <a:spLocks noGrp="1"/>
          </p:cNvSpPr>
          <p:nvPr>
            <p:ph type="body" sz="quarter" idx="10"/>
          </p:nvPr>
        </p:nvSpPr>
        <p:spPr>
          <a:xfrm>
            <a:off x="457200" y="6248400"/>
            <a:ext cx="2819400" cy="381000"/>
          </a:xfrm>
        </p:spPr>
        <p:txBody>
          <a:bodyPr/>
          <a:lstStyle/>
          <a:p>
            <a:r>
              <a:rPr lang="en-US" sz="1000" dirty="0">
                <a:solidFill>
                  <a:schemeClr val="bg1">
                    <a:lumMod val="50000"/>
                  </a:schemeClr>
                </a:solidFill>
              </a:rPr>
              <a:t>Hibbard &amp; Mahoney, 2010; </a:t>
            </a:r>
            <a:r>
              <a:rPr lang="en-US" sz="1000" dirty="0" err="1">
                <a:solidFill>
                  <a:schemeClr val="bg1">
                    <a:lumMod val="50000"/>
                  </a:schemeClr>
                </a:solidFill>
              </a:rPr>
              <a:t>Fumagalli</a:t>
            </a:r>
            <a:r>
              <a:rPr lang="en-US" sz="1000" dirty="0">
                <a:solidFill>
                  <a:schemeClr val="bg1">
                    <a:lumMod val="50000"/>
                  </a:schemeClr>
                </a:solidFill>
              </a:rPr>
              <a:t>, </a:t>
            </a:r>
            <a:r>
              <a:rPr lang="en-US" sz="1000" dirty="0" err="1">
                <a:solidFill>
                  <a:schemeClr val="bg1">
                    <a:lumMod val="50000"/>
                  </a:schemeClr>
                </a:solidFill>
              </a:rPr>
              <a:t>Radaelli</a:t>
            </a:r>
            <a:r>
              <a:rPr lang="en-US" sz="1000" dirty="0">
                <a:solidFill>
                  <a:schemeClr val="bg1">
                    <a:lumMod val="50000"/>
                  </a:schemeClr>
                </a:solidFill>
              </a:rPr>
              <a:t>, </a:t>
            </a:r>
            <a:r>
              <a:rPr lang="en-US" sz="1000" dirty="0" err="1">
                <a:solidFill>
                  <a:schemeClr val="bg1">
                    <a:lumMod val="50000"/>
                  </a:schemeClr>
                </a:solidFill>
              </a:rPr>
              <a:t>Lettieri</a:t>
            </a:r>
            <a:r>
              <a:rPr lang="en-US" sz="1000" dirty="0">
                <a:solidFill>
                  <a:schemeClr val="bg1">
                    <a:lumMod val="50000"/>
                  </a:schemeClr>
                </a:solidFill>
              </a:rPr>
              <a:t>, </a:t>
            </a:r>
            <a:r>
              <a:rPr lang="en-US" sz="1000" dirty="0" err="1">
                <a:solidFill>
                  <a:schemeClr val="bg1">
                    <a:lumMod val="50000"/>
                  </a:schemeClr>
                </a:solidFill>
              </a:rPr>
              <a:t>Bertele</a:t>
            </a:r>
            <a:r>
              <a:rPr lang="en-US" sz="1000" dirty="0">
                <a:solidFill>
                  <a:schemeClr val="bg1">
                    <a:lumMod val="50000"/>
                  </a:schemeClr>
                </a:solidFill>
              </a:rPr>
              <a:t>, &amp; </a:t>
            </a:r>
            <a:r>
              <a:rPr lang="en-US" sz="1000" dirty="0" err="1">
                <a:solidFill>
                  <a:schemeClr val="bg1">
                    <a:lumMod val="50000"/>
                  </a:schemeClr>
                </a:solidFill>
              </a:rPr>
              <a:t>Masella</a:t>
            </a:r>
            <a:r>
              <a:rPr lang="en-US" sz="1000" dirty="0">
                <a:solidFill>
                  <a:schemeClr val="bg1">
                    <a:lumMod val="50000"/>
                  </a:schemeClr>
                </a:solidFill>
              </a:rPr>
              <a:t>, 2015. </a:t>
            </a:r>
          </a:p>
        </p:txBody>
      </p:sp>
      <p:graphicFrame>
        <p:nvGraphicFramePr>
          <p:cNvPr id="7" name="Diagram 6"/>
          <p:cNvGraphicFramePr/>
          <p:nvPr/>
        </p:nvGraphicFramePr>
        <p:xfrm>
          <a:off x="457200" y="2057400"/>
          <a:ext cx="44196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a:off x="4375814" y="2743200"/>
            <a:ext cx="500986"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895600" y="4876800"/>
            <a:ext cx="1041017" cy="0"/>
          </a:xfrm>
          <a:prstGeom prst="straightConnector1">
            <a:avLst/>
          </a:prstGeom>
          <a:ln w="5715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343400" y="4343400"/>
            <a:ext cx="4419600" cy="1098646"/>
          </a:xfrm>
          <a:prstGeom prst="roundRect">
            <a:avLst/>
          </a:prstGeom>
          <a:solidFill>
            <a:srgbClr val="0096D6"/>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sz="2000" dirty="0">
                <a:solidFill>
                  <a:srgbClr val="FFFFFF"/>
                </a:solidFill>
              </a:rPr>
              <a:t>Take steps so patients play greater role in their health decision-making</a:t>
            </a:r>
          </a:p>
        </p:txBody>
      </p:sp>
      <p:sp>
        <p:nvSpPr>
          <p:cNvPr id="11" name="Rounded Rectangle 10"/>
          <p:cNvSpPr/>
          <p:nvPr/>
        </p:nvSpPr>
        <p:spPr>
          <a:xfrm>
            <a:off x="5257800" y="2057400"/>
            <a:ext cx="3048000" cy="990599"/>
          </a:xfrm>
          <a:prstGeom prst="roundRect">
            <a:avLst/>
          </a:prstGeom>
          <a:solidFill>
            <a:srgbClr val="004065"/>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FFFFFF"/>
                </a:solidFill>
              </a:rPr>
              <a:t>Knowledge, skills and confidence needed to manage health and care</a:t>
            </a:r>
          </a:p>
        </p:txBody>
      </p:sp>
      <p:sp>
        <p:nvSpPr>
          <p:cNvPr id="12" name="Rounded Rectangle 11"/>
          <p:cNvSpPr/>
          <p:nvPr/>
        </p:nvSpPr>
        <p:spPr>
          <a:xfrm>
            <a:off x="5730348" y="3236788"/>
            <a:ext cx="2949628" cy="608466"/>
          </a:xfrm>
          <a:prstGeom prst="roundRect">
            <a:avLst/>
          </a:prstGeom>
          <a:solidFill>
            <a:srgbClr val="FFFFFF"/>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rgbClr val="004065"/>
                </a:solidFill>
              </a:rPr>
              <a:t>Doesn’t necessarily mean patient is </a:t>
            </a:r>
            <a:r>
              <a:rPr lang="en-US" b="1" dirty="0">
                <a:solidFill>
                  <a:srgbClr val="004065"/>
                </a:solidFill>
              </a:rPr>
              <a:t>contributing</a:t>
            </a:r>
            <a:endParaRPr lang="en-US" dirty="0">
              <a:solidFill>
                <a:srgbClr val="004065"/>
              </a:solidFill>
            </a:endParaRPr>
          </a:p>
        </p:txBody>
      </p:sp>
      <p:sp>
        <p:nvSpPr>
          <p:cNvPr id="15" name="Bent Arrow 14"/>
          <p:cNvSpPr/>
          <p:nvPr/>
        </p:nvSpPr>
        <p:spPr>
          <a:xfrm rot="960387" flipV="1">
            <a:off x="5192647" y="3187322"/>
            <a:ext cx="479093" cy="492454"/>
          </a:xfrm>
          <a:prstGeom prst="bentArrow">
            <a:avLst>
              <a:gd name="adj1" fmla="val 19303"/>
              <a:gd name="adj2" fmla="val 25000"/>
              <a:gd name="adj3" fmla="val 25000"/>
              <a:gd name="adj4" fmla="val 7500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7625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1"/>
            <a:ext cx="8229600" cy="990599"/>
          </a:xfrm>
        </p:spPr>
        <p:txBody>
          <a:bodyPr/>
          <a:lstStyle/>
          <a:p>
            <a:r>
              <a:rPr lang="en-US" dirty="0">
                <a:solidFill>
                  <a:srgbClr val="004065"/>
                </a:solidFill>
              </a:rPr>
              <a:t>Patient and Family Engaged Care</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Frampton et al., 2017.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5376" b="46333"/>
          <a:stretch/>
        </p:blipFill>
        <p:spPr>
          <a:xfrm>
            <a:off x="2616945" y="2452158"/>
            <a:ext cx="1125670" cy="1105939"/>
          </a:xfrm>
          <a:prstGeom prst="flowChartConnector">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127602"/>
            <a:ext cx="1829451" cy="194273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8000" t="332" b="50001"/>
          <a:stretch/>
        </p:blipFill>
        <p:spPr>
          <a:xfrm>
            <a:off x="6532407" y="2418194"/>
            <a:ext cx="1134259" cy="1083362"/>
          </a:xfrm>
          <a:prstGeom prst="flowChartConnector">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262" t="46000" r="44000" b="-1"/>
          <a:stretch/>
        </p:blipFill>
        <p:spPr>
          <a:xfrm>
            <a:off x="962950" y="2429488"/>
            <a:ext cx="1066890" cy="1072068"/>
          </a:xfrm>
          <a:prstGeom prst="flowChartConnector">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47925" t="47925" r="1154" b="1404"/>
          <a:stretch/>
        </p:blipFill>
        <p:spPr>
          <a:xfrm>
            <a:off x="4315056" y="2491353"/>
            <a:ext cx="1080688" cy="1075391"/>
          </a:xfrm>
          <a:prstGeom prst="flowChartConnector">
            <a:avLst/>
          </a:prstGeom>
        </p:spPr>
      </p:pic>
      <p:sp>
        <p:nvSpPr>
          <p:cNvPr id="14" name="Rounded Rectangle 13"/>
          <p:cNvSpPr/>
          <p:nvPr/>
        </p:nvSpPr>
        <p:spPr>
          <a:xfrm>
            <a:off x="854595" y="2133601"/>
            <a:ext cx="1371600" cy="375099"/>
          </a:xfrm>
          <a:prstGeom prst="roundRect">
            <a:avLst/>
          </a:prstGeom>
          <a:solidFill>
            <a:srgbClr val="FFFFFF"/>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004065"/>
                </a:solidFill>
              </a:rPr>
              <a:t>Planned</a:t>
            </a:r>
          </a:p>
        </p:txBody>
      </p:sp>
      <p:sp>
        <p:nvSpPr>
          <p:cNvPr id="15" name="Rounded Rectangle 14"/>
          <p:cNvSpPr/>
          <p:nvPr/>
        </p:nvSpPr>
        <p:spPr>
          <a:xfrm>
            <a:off x="4200466" y="2133600"/>
            <a:ext cx="1371600" cy="375099"/>
          </a:xfrm>
          <a:prstGeom prst="roundRect">
            <a:avLst/>
          </a:prstGeom>
          <a:solidFill>
            <a:srgbClr val="FFFFFF"/>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004065"/>
                </a:solidFill>
              </a:rPr>
              <a:t>Delivered</a:t>
            </a:r>
          </a:p>
        </p:txBody>
      </p:sp>
      <p:sp>
        <p:nvSpPr>
          <p:cNvPr id="16" name="Rounded Rectangle 15"/>
          <p:cNvSpPr/>
          <p:nvPr/>
        </p:nvSpPr>
        <p:spPr>
          <a:xfrm>
            <a:off x="2528942" y="2133600"/>
            <a:ext cx="1371600" cy="375099"/>
          </a:xfrm>
          <a:prstGeom prst="roundRect">
            <a:avLst/>
          </a:prstGeom>
          <a:solidFill>
            <a:srgbClr val="FFFFFF"/>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004065"/>
                </a:solidFill>
              </a:rPr>
              <a:t>Managed</a:t>
            </a:r>
          </a:p>
        </p:txBody>
      </p:sp>
      <p:sp>
        <p:nvSpPr>
          <p:cNvPr id="17" name="Rounded Rectangle 16"/>
          <p:cNvSpPr/>
          <p:nvPr/>
        </p:nvSpPr>
        <p:spPr>
          <a:xfrm>
            <a:off x="5819558" y="2133600"/>
            <a:ext cx="2844528" cy="392896"/>
          </a:xfrm>
          <a:prstGeom prst="roundRect">
            <a:avLst/>
          </a:prstGeom>
          <a:solidFill>
            <a:srgbClr val="FFFFFF"/>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US" dirty="0">
                <a:solidFill>
                  <a:srgbClr val="004065"/>
                </a:solidFill>
              </a:rPr>
              <a:t>Continuously improved</a:t>
            </a:r>
          </a:p>
        </p:txBody>
      </p:sp>
      <p:sp>
        <p:nvSpPr>
          <p:cNvPr id="18" name="Rectangle 17"/>
          <p:cNvSpPr/>
          <p:nvPr/>
        </p:nvSpPr>
        <p:spPr>
          <a:xfrm>
            <a:off x="516640" y="1550983"/>
            <a:ext cx="1928733" cy="461665"/>
          </a:xfrm>
          <a:prstGeom prst="rect">
            <a:avLst/>
          </a:prstGeom>
        </p:spPr>
        <p:txBody>
          <a:bodyPr wrap="none">
            <a:spAutoFit/>
          </a:bodyPr>
          <a:lstStyle/>
          <a:p>
            <a:r>
              <a:rPr lang="en-US" sz="2400" dirty="0">
                <a:solidFill>
                  <a:srgbClr val="004065"/>
                </a:solidFill>
              </a:rPr>
              <a:t>Care that is: </a:t>
            </a:r>
          </a:p>
        </p:txBody>
      </p:sp>
      <p:sp>
        <p:nvSpPr>
          <p:cNvPr id="19" name="Left Brace 18"/>
          <p:cNvSpPr/>
          <p:nvPr/>
        </p:nvSpPr>
        <p:spPr>
          <a:xfrm rot="16200000">
            <a:off x="4277673" y="82123"/>
            <a:ext cx="353822" cy="7199977"/>
          </a:xfrm>
          <a:prstGeom prst="leftBrace">
            <a:avLst>
              <a:gd name="adj1" fmla="val 129808"/>
              <a:gd name="adj2" fmla="val 52238"/>
            </a:avLst>
          </a:prstGeom>
          <a:ln w="28575">
            <a:solidFill>
              <a:srgbClr val="00406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854595" y="4114800"/>
            <a:ext cx="2586556" cy="1684225"/>
          </a:xfrm>
          <a:prstGeom prst="roundRect">
            <a:avLst/>
          </a:prstGeom>
          <a:solidFill>
            <a:srgbClr val="004065"/>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Active partnership to integrate:</a:t>
            </a:r>
          </a:p>
          <a:p>
            <a:pPr marL="285750" indent="-285750">
              <a:buFont typeface="Arial" panose="020B0604020202020204" pitchFamily="34" charset="0"/>
              <a:buChar char="•"/>
            </a:pPr>
            <a:r>
              <a:rPr lang="en-US" dirty="0"/>
              <a:t>Goals</a:t>
            </a:r>
          </a:p>
          <a:p>
            <a:pPr marL="285750" indent="-285750">
              <a:buFont typeface="Arial" panose="020B0604020202020204" pitchFamily="34" charset="0"/>
              <a:buChar char="•"/>
            </a:pPr>
            <a:r>
              <a:rPr lang="en-US" dirty="0"/>
              <a:t>Preferences</a:t>
            </a:r>
          </a:p>
          <a:p>
            <a:pPr marL="285750" indent="-285750">
              <a:buFont typeface="Arial" panose="020B0604020202020204" pitchFamily="34" charset="0"/>
              <a:buChar char="•"/>
            </a:pPr>
            <a:r>
              <a:rPr lang="en-US" dirty="0"/>
              <a:t>Values</a:t>
            </a:r>
          </a:p>
        </p:txBody>
      </p:sp>
      <p:sp>
        <p:nvSpPr>
          <p:cNvPr id="21" name="Rounded Rectangle 20"/>
          <p:cNvSpPr/>
          <p:nvPr/>
        </p:nvSpPr>
        <p:spPr>
          <a:xfrm>
            <a:off x="5779897" y="4127602"/>
            <a:ext cx="2754503" cy="786392"/>
          </a:xfrm>
          <a:prstGeom prst="roundRect">
            <a:avLst/>
          </a:prstGeom>
          <a:solidFill>
            <a:srgbClr val="0096D6"/>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Explicit determination of goals and care options</a:t>
            </a:r>
          </a:p>
        </p:txBody>
      </p:sp>
      <p:sp>
        <p:nvSpPr>
          <p:cNvPr id="22" name="Rounded Rectangle 21"/>
          <p:cNvSpPr/>
          <p:nvPr/>
        </p:nvSpPr>
        <p:spPr>
          <a:xfrm>
            <a:off x="5795939" y="5061250"/>
            <a:ext cx="2738461" cy="737775"/>
          </a:xfrm>
          <a:prstGeom prst="roundRect">
            <a:avLst/>
          </a:prstGeom>
          <a:solidFill>
            <a:srgbClr val="0096D6"/>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Ongoing assessment of care match with goals</a:t>
            </a:r>
          </a:p>
        </p:txBody>
      </p:sp>
    </p:spTree>
    <p:extLst>
      <p:ext uri="{BB962C8B-B14F-4D97-AF65-F5344CB8AC3E}">
        <p14:creationId xmlns:p14="http://schemas.microsoft.com/office/powerpoint/2010/main" val="1559882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23901"/>
            <a:ext cx="8229600" cy="990599"/>
          </a:xfrm>
        </p:spPr>
        <p:txBody>
          <a:bodyPr/>
          <a:lstStyle/>
          <a:p>
            <a:r>
              <a:rPr lang="en-US" dirty="0">
                <a:solidFill>
                  <a:srgbClr val="004065"/>
                </a:solidFill>
              </a:rPr>
              <a:t>Patient-Centered Care</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Coulter, 2012. </a:t>
            </a:r>
          </a:p>
        </p:txBody>
      </p:sp>
      <p:sp>
        <p:nvSpPr>
          <p:cNvPr id="5" name="Rounded Rectangle 4"/>
          <p:cNvSpPr/>
          <p:nvPr/>
        </p:nvSpPr>
        <p:spPr>
          <a:xfrm>
            <a:off x="1006426" y="1981200"/>
            <a:ext cx="2743200" cy="9144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Right Arrow 5"/>
          <p:cNvSpPr/>
          <p:nvPr/>
        </p:nvSpPr>
        <p:spPr>
          <a:xfrm>
            <a:off x="1273126" y="2133600"/>
            <a:ext cx="2247900" cy="685800"/>
          </a:xfrm>
          <a:prstGeom prst="rightArrow">
            <a:avLst>
              <a:gd name="adj1" fmla="val 53089"/>
              <a:gd name="adj2" fmla="val 51544"/>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ONE WAY </a:t>
            </a:r>
          </a:p>
        </p:txBody>
      </p:sp>
      <p:cxnSp>
        <p:nvCxnSpPr>
          <p:cNvPr id="8" name="Straight Arrow Connector 7"/>
          <p:cNvCxnSpPr/>
          <p:nvPr/>
        </p:nvCxnSpPr>
        <p:spPr>
          <a:xfrm>
            <a:off x="3962400" y="2491740"/>
            <a:ext cx="838200" cy="0"/>
          </a:xfrm>
          <a:prstGeom prst="straightConnector1">
            <a:avLst/>
          </a:prstGeom>
          <a:ln w="6667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0" name="&quot;No&quot; Symbol 9"/>
          <p:cNvSpPr/>
          <p:nvPr/>
        </p:nvSpPr>
        <p:spPr>
          <a:xfrm>
            <a:off x="1461940" y="1625405"/>
            <a:ext cx="1753114" cy="1676400"/>
          </a:xfrm>
          <a:prstGeom prst="noSmoking">
            <a:avLst/>
          </a:prstGeom>
          <a:solidFill>
            <a:srgbClr val="E3193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5334000" y="1914965"/>
            <a:ext cx="2514600" cy="1110175"/>
          </a:xfrm>
          <a:prstGeom prst="roundRect">
            <a:avLst/>
          </a:prstGeom>
          <a:solidFill>
            <a:srgbClr val="FABA06"/>
          </a:solidFill>
          <a:ln>
            <a:solidFill>
              <a:schemeClr val="tx1"/>
            </a:solid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9900"/>
              </a:solidFill>
            </a:endParaRPr>
          </a:p>
        </p:txBody>
      </p:sp>
      <p:sp>
        <p:nvSpPr>
          <p:cNvPr id="12" name="Left-Right Arrow 11"/>
          <p:cNvSpPr/>
          <p:nvPr/>
        </p:nvSpPr>
        <p:spPr>
          <a:xfrm>
            <a:off x="5638800" y="2072640"/>
            <a:ext cx="1828800" cy="838200"/>
          </a:xfrm>
          <a:prstGeom prst="leftRightArrow">
            <a:avLst>
              <a:gd name="adj1" fmla="val 50000"/>
              <a:gd name="adj2" fmla="val 657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07" y="4120820"/>
            <a:ext cx="1671931" cy="177546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8333" r="22500" b="45411"/>
          <a:stretch/>
        </p:blipFill>
        <p:spPr>
          <a:xfrm>
            <a:off x="6299929" y="4106263"/>
            <a:ext cx="2074525" cy="1673050"/>
          </a:xfrm>
          <a:prstGeom prst="flowChartConnector">
            <a:avLst/>
          </a:prstGeom>
        </p:spPr>
      </p:pic>
      <p:sp>
        <p:nvSpPr>
          <p:cNvPr id="23" name="Left-Right Arrow 22"/>
          <p:cNvSpPr/>
          <p:nvPr/>
        </p:nvSpPr>
        <p:spPr>
          <a:xfrm>
            <a:off x="2767870" y="4267202"/>
            <a:ext cx="3532059" cy="1351173"/>
          </a:xfrm>
          <a:prstGeom prst="leftRightArrow">
            <a:avLst>
              <a:gd name="adj1" fmla="val 66658"/>
              <a:gd name="adj2" fmla="val 4906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Two-way</a:t>
            </a:r>
          </a:p>
          <a:p>
            <a:pPr algn="ctr"/>
            <a:r>
              <a:rPr lang="en-US" sz="2200" dirty="0"/>
              <a:t>communication </a:t>
            </a:r>
          </a:p>
        </p:txBody>
      </p:sp>
    </p:spTree>
    <p:extLst>
      <p:ext uri="{BB962C8B-B14F-4D97-AF65-F5344CB8AC3E}">
        <p14:creationId xmlns:p14="http://schemas.microsoft.com/office/powerpoint/2010/main" val="1363887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23901"/>
            <a:ext cx="8229600" cy="990599"/>
          </a:xfrm>
        </p:spPr>
        <p:txBody>
          <a:bodyPr/>
          <a:lstStyle/>
          <a:p>
            <a:r>
              <a:rPr lang="en-US" dirty="0">
                <a:solidFill>
                  <a:srgbClr val="004065"/>
                </a:solidFill>
              </a:rPr>
              <a:t>Patient-Centered Care</a:t>
            </a:r>
          </a:p>
        </p:txBody>
      </p:sp>
      <p:sp>
        <p:nvSpPr>
          <p:cNvPr id="4" name="Text Placeholder 3"/>
          <p:cNvSpPr>
            <a:spLocks noGrp="1"/>
          </p:cNvSpPr>
          <p:nvPr>
            <p:ph type="body" sz="quarter" idx="10"/>
          </p:nvPr>
        </p:nvSpPr>
        <p:spPr/>
        <p:txBody>
          <a:bodyPr/>
          <a:lstStyle/>
          <a:p>
            <a:r>
              <a:rPr lang="en-US" sz="1000" dirty="0">
                <a:solidFill>
                  <a:schemeClr val="bg1">
                    <a:lumMod val="50000"/>
                  </a:schemeClr>
                </a:solidFill>
              </a:rPr>
              <a:t>Coulter, 2012.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413389"/>
            <a:ext cx="1671931" cy="177546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8333" r="22500" b="45411"/>
          <a:stretch/>
        </p:blipFill>
        <p:spPr>
          <a:xfrm>
            <a:off x="6361171" y="4114800"/>
            <a:ext cx="2426500" cy="1956909"/>
          </a:xfrm>
          <a:prstGeom prst="flowChartConnector">
            <a:avLst/>
          </a:prstGeom>
        </p:spPr>
      </p:pic>
      <p:sp>
        <p:nvSpPr>
          <p:cNvPr id="23" name="Left-Right Arrow 22"/>
          <p:cNvSpPr/>
          <p:nvPr/>
        </p:nvSpPr>
        <p:spPr>
          <a:xfrm>
            <a:off x="2767870" y="4545108"/>
            <a:ext cx="3532059" cy="1351173"/>
          </a:xfrm>
          <a:prstGeom prst="leftRightArrow">
            <a:avLst>
              <a:gd name="adj1" fmla="val 66658"/>
              <a:gd name="adj2" fmla="val 49060"/>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Two-way</a:t>
            </a:r>
          </a:p>
          <a:p>
            <a:pPr algn="ctr"/>
            <a:r>
              <a:rPr lang="en-US" sz="2200" dirty="0"/>
              <a:t>communication </a:t>
            </a:r>
          </a:p>
        </p:txBody>
      </p:sp>
      <p:sp>
        <p:nvSpPr>
          <p:cNvPr id="3" name="Rounded Rectangular Callout 2"/>
          <p:cNvSpPr/>
          <p:nvPr/>
        </p:nvSpPr>
        <p:spPr>
          <a:xfrm>
            <a:off x="772100" y="1774050"/>
            <a:ext cx="7076500" cy="2012922"/>
          </a:xfrm>
          <a:prstGeom prst="wedgeRoundRectCallout">
            <a:avLst>
              <a:gd name="adj1" fmla="val 33877"/>
              <a:gd name="adj2" fmla="val 74164"/>
              <a:gd name="adj3" fmla="val 16667"/>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000" dirty="0">
                <a:solidFill>
                  <a:srgbClr val="004065"/>
                </a:solidFill>
              </a:rPr>
              <a:t>Given enough information and support to make decisions</a:t>
            </a:r>
          </a:p>
          <a:p>
            <a:pPr marL="285750" indent="-285750">
              <a:spcAft>
                <a:spcPts val="1200"/>
              </a:spcAft>
              <a:buFont typeface="Arial" panose="020B0604020202020204" pitchFamily="34" charset="0"/>
              <a:buChar char="•"/>
            </a:pPr>
            <a:r>
              <a:rPr lang="en-US" sz="2000" dirty="0">
                <a:solidFill>
                  <a:srgbClr val="004065"/>
                </a:solidFill>
              </a:rPr>
              <a:t>Told options and have preferences taken into account</a:t>
            </a:r>
          </a:p>
          <a:p>
            <a:pPr marL="285750" indent="-285750">
              <a:spcAft>
                <a:spcPts val="1200"/>
              </a:spcAft>
              <a:buFont typeface="Arial" panose="020B0604020202020204" pitchFamily="34" charset="0"/>
              <a:buChar char="•"/>
            </a:pPr>
            <a:r>
              <a:rPr lang="en-US" sz="2000" dirty="0">
                <a:solidFill>
                  <a:srgbClr val="004065"/>
                </a:solidFill>
              </a:rPr>
              <a:t>Treated with empathy, dignity, and respect</a:t>
            </a:r>
          </a:p>
        </p:txBody>
      </p:sp>
    </p:spTree>
    <p:extLst>
      <p:ext uri="{BB962C8B-B14F-4D97-AF65-F5344CB8AC3E}">
        <p14:creationId xmlns:p14="http://schemas.microsoft.com/office/powerpoint/2010/main" val="3667887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5555" b="8889"/>
          <a:stretch/>
        </p:blipFill>
        <p:spPr>
          <a:xfrm>
            <a:off x="6861108" y="2113938"/>
            <a:ext cx="1631386" cy="1573807"/>
          </a:xfrm>
          <a:prstGeom prst="flowChartConnector">
            <a:avLst/>
          </a:prstGeom>
        </p:spPr>
      </p:pic>
      <p:sp>
        <p:nvSpPr>
          <p:cNvPr id="2" name="Title 1"/>
          <p:cNvSpPr>
            <a:spLocks noGrp="1"/>
          </p:cNvSpPr>
          <p:nvPr>
            <p:ph type="title"/>
          </p:nvPr>
        </p:nvSpPr>
        <p:spPr>
          <a:xfrm>
            <a:off x="457200" y="762001"/>
            <a:ext cx="8229600" cy="845852"/>
          </a:xfrm>
        </p:spPr>
        <p:txBody>
          <a:bodyPr/>
          <a:lstStyle/>
          <a:p>
            <a:r>
              <a:rPr lang="en-US" dirty="0">
                <a:solidFill>
                  <a:srgbClr val="004065"/>
                </a:solidFill>
              </a:rPr>
              <a:t>Shared Decision-Making</a:t>
            </a:r>
          </a:p>
        </p:txBody>
      </p:sp>
      <p:sp>
        <p:nvSpPr>
          <p:cNvPr id="4" name="Text Placeholder 3"/>
          <p:cNvSpPr>
            <a:spLocks noGrp="1"/>
          </p:cNvSpPr>
          <p:nvPr>
            <p:ph type="body" sz="quarter" idx="10"/>
          </p:nvPr>
        </p:nvSpPr>
        <p:spPr>
          <a:xfrm>
            <a:off x="457200" y="6058738"/>
            <a:ext cx="4648200" cy="494462"/>
          </a:xfrm>
        </p:spPr>
        <p:txBody>
          <a:bodyPr/>
          <a:lstStyle/>
          <a:p>
            <a:pPr lvl="0"/>
            <a:r>
              <a:rPr lang="en-US" sz="1000" dirty="0">
                <a:solidFill>
                  <a:schemeClr val="bg1">
                    <a:lumMod val="50000"/>
                  </a:schemeClr>
                </a:solidFill>
              </a:rPr>
              <a:t>National Learning Consortium, 2013; </a:t>
            </a:r>
            <a:r>
              <a:rPr lang="en-US" sz="1000" dirty="0" err="1">
                <a:solidFill>
                  <a:schemeClr val="bg1">
                    <a:lumMod val="50000"/>
                  </a:schemeClr>
                </a:solidFill>
              </a:rPr>
              <a:t>Krones</a:t>
            </a:r>
            <a:r>
              <a:rPr lang="en-US" sz="1000" dirty="0">
                <a:solidFill>
                  <a:schemeClr val="bg1">
                    <a:lumMod val="50000"/>
                  </a:schemeClr>
                </a:solidFill>
              </a:rPr>
              <a:t> et al., 2008; </a:t>
            </a:r>
            <a:r>
              <a:rPr lang="en-US" sz="1000" dirty="0" err="1">
                <a:solidFill>
                  <a:schemeClr val="bg1">
                    <a:lumMod val="50000"/>
                  </a:schemeClr>
                </a:solidFill>
              </a:rPr>
              <a:t>McCaffery</a:t>
            </a:r>
            <a:r>
              <a:rPr lang="en-US" sz="1000" dirty="0">
                <a:solidFill>
                  <a:schemeClr val="bg1">
                    <a:lumMod val="50000"/>
                  </a:schemeClr>
                </a:solidFill>
              </a:rPr>
              <a:t>, Smith, &amp; Wolf, 2010; </a:t>
            </a:r>
            <a:r>
              <a:rPr lang="en-US" sz="1000" dirty="0" err="1">
                <a:solidFill>
                  <a:schemeClr val="bg1">
                    <a:lumMod val="50000"/>
                  </a:schemeClr>
                </a:solidFill>
              </a:rPr>
              <a:t>Zikmund</a:t>
            </a:r>
            <a:r>
              <a:rPr lang="en-US" sz="1000" dirty="0">
                <a:solidFill>
                  <a:schemeClr val="bg1">
                    <a:lumMod val="50000"/>
                  </a:schemeClr>
                </a:solidFill>
              </a:rPr>
              <a:t> et al., 2010; </a:t>
            </a:r>
            <a:r>
              <a:rPr lang="en-US" sz="1000" dirty="0" err="1">
                <a:solidFill>
                  <a:schemeClr val="bg1">
                    <a:lumMod val="50000"/>
                  </a:schemeClr>
                </a:solidFill>
              </a:rPr>
              <a:t>Arterburn</a:t>
            </a:r>
            <a:r>
              <a:rPr lang="en-US" sz="1000" dirty="0">
                <a:solidFill>
                  <a:schemeClr val="bg1">
                    <a:lumMod val="50000"/>
                  </a:schemeClr>
                </a:solidFill>
              </a:rPr>
              <a:t> et al., 2012; </a:t>
            </a:r>
            <a:r>
              <a:rPr lang="en-US" sz="1000" dirty="0" err="1">
                <a:solidFill>
                  <a:schemeClr val="bg1">
                    <a:lumMod val="50000"/>
                  </a:schemeClr>
                </a:solidFill>
              </a:rPr>
              <a:t>Veroff</a:t>
            </a:r>
            <a:r>
              <a:rPr lang="en-US" sz="1000" dirty="0">
                <a:solidFill>
                  <a:schemeClr val="bg1">
                    <a:lumMod val="50000"/>
                  </a:schemeClr>
                </a:solidFill>
              </a:rPr>
              <a:t>, Marr, &amp; </a:t>
            </a:r>
            <a:r>
              <a:rPr lang="en-US" sz="1000" dirty="0" err="1">
                <a:solidFill>
                  <a:schemeClr val="bg1">
                    <a:lumMod val="50000"/>
                  </a:schemeClr>
                </a:solidFill>
              </a:rPr>
              <a:t>Wennberg</a:t>
            </a:r>
            <a:r>
              <a:rPr lang="en-US" sz="1000" dirty="0">
                <a:solidFill>
                  <a:schemeClr val="bg1">
                    <a:lumMod val="50000"/>
                  </a:schemeClr>
                </a:solidFill>
              </a:rPr>
              <a:t>, 2013; </a:t>
            </a:r>
            <a:r>
              <a:rPr lang="en-US" sz="1000" dirty="0" err="1">
                <a:solidFill>
                  <a:schemeClr val="bg1">
                    <a:lumMod val="50000"/>
                  </a:schemeClr>
                </a:solidFill>
              </a:rPr>
              <a:t>Wennberg</a:t>
            </a:r>
            <a:r>
              <a:rPr lang="en-US" sz="1000" dirty="0">
                <a:solidFill>
                  <a:schemeClr val="bg1">
                    <a:lumMod val="50000"/>
                  </a:schemeClr>
                </a:solidFill>
              </a:rPr>
              <a:t>, Marr, Lang, O’Malley, Bennet, 2010; </a:t>
            </a:r>
            <a:r>
              <a:rPr lang="en-US" sz="1000" dirty="0" err="1">
                <a:solidFill>
                  <a:srgbClr val="FFFFFF">
                    <a:lumMod val="50000"/>
                  </a:srgbClr>
                </a:solidFill>
              </a:rPr>
              <a:t>Elwyn</a:t>
            </a:r>
            <a:r>
              <a:rPr lang="en-US" sz="1000" dirty="0">
                <a:solidFill>
                  <a:srgbClr val="FFFFFF">
                    <a:lumMod val="50000"/>
                  </a:srgbClr>
                </a:solidFill>
              </a:rPr>
              <a:t> et al., 2012.</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485" y="3947085"/>
            <a:ext cx="1566425" cy="166342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8333" r="22500" b="45411"/>
          <a:stretch/>
        </p:blipFill>
        <p:spPr>
          <a:xfrm>
            <a:off x="6477000" y="4084916"/>
            <a:ext cx="1926763" cy="1553884"/>
          </a:xfrm>
          <a:prstGeom prst="flowChartConnector">
            <a:avLst/>
          </a:prstGeom>
        </p:spPr>
      </p:pic>
      <p:sp>
        <p:nvSpPr>
          <p:cNvPr id="7" name="Oval Callout 6"/>
          <p:cNvSpPr/>
          <p:nvPr/>
        </p:nvSpPr>
        <p:spPr>
          <a:xfrm>
            <a:off x="2133602" y="2475471"/>
            <a:ext cx="2453223" cy="1994923"/>
          </a:xfrm>
          <a:prstGeom prst="wedgeEllipseCallout">
            <a:avLst>
              <a:gd name="adj1" fmla="val -61854"/>
              <a:gd name="adj2" fmla="val 49989"/>
            </a:avLst>
          </a:prstGeom>
          <a:solidFill>
            <a:schemeClr val="bg1"/>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Callout 7"/>
          <p:cNvSpPr/>
          <p:nvPr/>
        </p:nvSpPr>
        <p:spPr>
          <a:xfrm flipH="1">
            <a:off x="4229757" y="2475470"/>
            <a:ext cx="2239447" cy="1994924"/>
          </a:xfrm>
          <a:prstGeom prst="wedgeEllipseCallout">
            <a:avLst>
              <a:gd name="adj1" fmla="val -73384"/>
              <a:gd name="adj2" fmla="val 56433"/>
            </a:avLst>
          </a:prstGeom>
          <a:no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06467" y="2952649"/>
            <a:ext cx="2178045" cy="1200329"/>
          </a:xfrm>
          <a:prstGeom prst="rect">
            <a:avLst/>
          </a:prstGeom>
          <a:noFill/>
        </p:spPr>
        <p:txBody>
          <a:bodyPr wrap="square" rtlCol="0">
            <a:spAutoFit/>
          </a:bodyPr>
          <a:lstStyle/>
          <a:p>
            <a:r>
              <a:rPr lang="en-US" dirty="0">
                <a:solidFill>
                  <a:srgbClr val="004065"/>
                </a:solidFill>
              </a:rPr>
              <a:t>Clinical evidence</a:t>
            </a:r>
          </a:p>
          <a:p>
            <a:pPr marL="285750" indent="-285750">
              <a:buFont typeface="Arial" panose="020B0604020202020204" pitchFamily="34" charset="0"/>
              <a:buChar char="•"/>
            </a:pPr>
            <a:r>
              <a:rPr lang="en-US" dirty="0">
                <a:solidFill>
                  <a:srgbClr val="004065"/>
                </a:solidFill>
              </a:rPr>
              <a:t>Risks</a:t>
            </a:r>
          </a:p>
          <a:p>
            <a:pPr marL="285750" indent="-285750">
              <a:buFont typeface="Arial" panose="020B0604020202020204" pitchFamily="34" charset="0"/>
              <a:buChar char="•"/>
            </a:pPr>
            <a:r>
              <a:rPr lang="en-US" dirty="0">
                <a:solidFill>
                  <a:srgbClr val="004065"/>
                </a:solidFill>
              </a:rPr>
              <a:t>Expected outcomes</a:t>
            </a:r>
          </a:p>
        </p:txBody>
      </p:sp>
      <p:sp>
        <p:nvSpPr>
          <p:cNvPr id="10" name="TextBox 9"/>
          <p:cNvSpPr txBox="1"/>
          <p:nvPr/>
        </p:nvSpPr>
        <p:spPr>
          <a:xfrm>
            <a:off x="4969849" y="2952649"/>
            <a:ext cx="1713131" cy="923330"/>
          </a:xfrm>
          <a:prstGeom prst="rect">
            <a:avLst/>
          </a:prstGeom>
          <a:noFill/>
        </p:spPr>
        <p:txBody>
          <a:bodyPr wrap="square" rtlCol="0">
            <a:spAutoFit/>
          </a:bodyPr>
          <a:lstStyle/>
          <a:p>
            <a:r>
              <a:rPr lang="en-US" dirty="0">
                <a:solidFill>
                  <a:srgbClr val="004065"/>
                </a:solidFill>
              </a:rPr>
              <a:t>Patients’ preferences and values</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37500"/>
          <a:stretch/>
        </p:blipFill>
        <p:spPr>
          <a:xfrm>
            <a:off x="3962402" y="3028848"/>
            <a:ext cx="935853" cy="1123023"/>
          </a:xfrm>
          <a:prstGeom prst="ellipse">
            <a:avLst/>
          </a:prstGeom>
        </p:spPr>
      </p:pic>
      <p:sp>
        <p:nvSpPr>
          <p:cNvPr id="12" name="Rounded Rectangle 11"/>
          <p:cNvSpPr/>
          <p:nvPr/>
        </p:nvSpPr>
        <p:spPr>
          <a:xfrm>
            <a:off x="955512" y="1760253"/>
            <a:ext cx="6858000" cy="449547"/>
          </a:xfrm>
          <a:prstGeom prst="roundRect">
            <a:avLst/>
          </a:prstGeom>
          <a:solidFill>
            <a:srgbClr val="004065"/>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Health care team and patients work together to make decisions </a:t>
            </a:r>
          </a:p>
        </p:txBody>
      </p:sp>
      <p:sp>
        <p:nvSpPr>
          <p:cNvPr id="13" name="Rounded Rectangle 12"/>
          <p:cNvSpPr/>
          <p:nvPr/>
        </p:nvSpPr>
        <p:spPr>
          <a:xfrm>
            <a:off x="2596485" y="5181600"/>
            <a:ext cx="3706687" cy="724738"/>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Improved decision-making by patients and reduced costs</a:t>
            </a:r>
          </a:p>
        </p:txBody>
      </p:sp>
      <p:cxnSp>
        <p:nvCxnSpPr>
          <p:cNvPr id="15" name="Straight Arrow Connector 14"/>
          <p:cNvCxnSpPr/>
          <p:nvPr/>
        </p:nvCxnSpPr>
        <p:spPr>
          <a:xfrm>
            <a:off x="4384512" y="4267200"/>
            <a:ext cx="0" cy="76200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410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042"/>
            <a:ext cx="8229600" cy="1227777"/>
          </a:xfrm>
        </p:spPr>
        <p:txBody>
          <a:bodyPr/>
          <a:lstStyle/>
          <a:p>
            <a:r>
              <a:rPr lang="en-US" dirty="0">
                <a:solidFill>
                  <a:srgbClr val="004065"/>
                </a:solidFill>
              </a:rPr>
              <a:t>Shared Decision-Making</a:t>
            </a:r>
          </a:p>
        </p:txBody>
      </p:sp>
      <p:sp>
        <p:nvSpPr>
          <p:cNvPr id="4" name="Text Placeholder 3"/>
          <p:cNvSpPr>
            <a:spLocks noGrp="1"/>
          </p:cNvSpPr>
          <p:nvPr>
            <p:ph type="body" sz="quarter" idx="10"/>
          </p:nvPr>
        </p:nvSpPr>
        <p:spPr>
          <a:xfrm>
            <a:off x="457200" y="6172200"/>
            <a:ext cx="4648200" cy="381000"/>
          </a:xfrm>
        </p:spPr>
        <p:txBody>
          <a:bodyPr/>
          <a:lstStyle/>
          <a:p>
            <a:r>
              <a:rPr lang="en-US" sz="1000" dirty="0">
                <a:solidFill>
                  <a:schemeClr val="bg1">
                    <a:lumMod val="50000"/>
                  </a:schemeClr>
                </a:solidFill>
              </a:rPr>
              <a:t>National Learning Consortium, 2013; </a:t>
            </a:r>
            <a:r>
              <a:rPr lang="en-US" sz="1000" dirty="0" err="1">
                <a:solidFill>
                  <a:schemeClr val="bg1">
                    <a:lumMod val="50000"/>
                  </a:schemeClr>
                </a:solidFill>
              </a:rPr>
              <a:t>Krones</a:t>
            </a:r>
            <a:r>
              <a:rPr lang="en-US" sz="1000" dirty="0">
                <a:solidFill>
                  <a:schemeClr val="bg1">
                    <a:lumMod val="50000"/>
                  </a:schemeClr>
                </a:solidFill>
              </a:rPr>
              <a:t> et al., 2008; </a:t>
            </a:r>
            <a:r>
              <a:rPr lang="en-US" sz="1000" dirty="0" err="1">
                <a:solidFill>
                  <a:schemeClr val="bg1">
                    <a:lumMod val="50000"/>
                  </a:schemeClr>
                </a:solidFill>
              </a:rPr>
              <a:t>McCaffery</a:t>
            </a:r>
            <a:r>
              <a:rPr lang="en-US" sz="1000" dirty="0">
                <a:solidFill>
                  <a:schemeClr val="bg1">
                    <a:lumMod val="50000"/>
                  </a:schemeClr>
                </a:solidFill>
              </a:rPr>
              <a:t>, Smith, &amp; Wolf, 2010; </a:t>
            </a:r>
            <a:r>
              <a:rPr lang="en-US" sz="1000" dirty="0" err="1">
                <a:solidFill>
                  <a:schemeClr val="bg1">
                    <a:lumMod val="50000"/>
                  </a:schemeClr>
                </a:solidFill>
              </a:rPr>
              <a:t>Zikmund</a:t>
            </a:r>
            <a:r>
              <a:rPr lang="en-US" sz="1000" dirty="0">
                <a:solidFill>
                  <a:schemeClr val="bg1">
                    <a:lumMod val="50000"/>
                  </a:schemeClr>
                </a:solidFill>
              </a:rPr>
              <a:t> et al., 2010; </a:t>
            </a:r>
            <a:r>
              <a:rPr lang="en-US" sz="1000" dirty="0" err="1">
                <a:solidFill>
                  <a:schemeClr val="bg1">
                    <a:lumMod val="50000"/>
                  </a:schemeClr>
                </a:solidFill>
              </a:rPr>
              <a:t>Arterburn</a:t>
            </a:r>
            <a:r>
              <a:rPr lang="en-US" sz="1000" dirty="0">
                <a:solidFill>
                  <a:schemeClr val="bg1">
                    <a:lumMod val="50000"/>
                  </a:schemeClr>
                </a:solidFill>
              </a:rPr>
              <a:t> et al., 2012; </a:t>
            </a:r>
            <a:r>
              <a:rPr lang="en-US" sz="1000" dirty="0" err="1">
                <a:solidFill>
                  <a:schemeClr val="bg1">
                    <a:lumMod val="50000"/>
                  </a:schemeClr>
                </a:solidFill>
              </a:rPr>
              <a:t>Veroff</a:t>
            </a:r>
            <a:r>
              <a:rPr lang="en-US" sz="1000" dirty="0">
                <a:solidFill>
                  <a:schemeClr val="bg1">
                    <a:lumMod val="50000"/>
                  </a:schemeClr>
                </a:solidFill>
              </a:rPr>
              <a:t>, Marr, &amp; </a:t>
            </a:r>
            <a:r>
              <a:rPr lang="en-US" sz="1000" dirty="0" err="1">
                <a:solidFill>
                  <a:schemeClr val="bg1">
                    <a:lumMod val="50000"/>
                  </a:schemeClr>
                </a:solidFill>
              </a:rPr>
              <a:t>Wennberg</a:t>
            </a:r>
            <a:r>
              <a:rPr lang="en-US" sz="1000" dirty="0">
                <a:solidFill>
                  <a:schemeClr val="bg1">
                    <a:lumMod val="50000"/>
                  </a:schemeClr>
                </a:solidFill>
              </a:rPr>
              <a:t>, 2013; </a:t>
            </a:r>
            <a:r>
              <a:rPr lang="en-US" sz="1000" dirty="0" err="1">
                <a:solidFill>
                  <a:schemeClr val="bg1">
                    <a:lumMod val="50000"/>
                  </a:schemeClr>
                </a:solidFill>
              </a:rPr>
              <a:t>Wennberg</a:t>
            </a:r>
            <a:r>
              <a:rPr lang="en-US" sz="1000" dirty="0">
                <a:solidFill>
                  <a:schemeClr val="bg1">
                    <a:lumMod val="50000"/>
                  </a:schemeClr>
                </a:solidFill>
              </a:rPr>
              <a:t>, Marr, Lang, O’Malley, Bennet, 2010.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6" y="3546602"/>
            <a:ext cx="1931211" cy="205079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333" r="22500" b="45411"/>
          <a:stretch/>
        </p:blipFill>
        <p:spPr>
          <a:xfrm>
            <a:off x="6092027" y="3610975"/>
            <a:ext cx="2202728" cy="1776443"/>
          </a:xfrm>
          <a:prstGeom prst="flowChartConnector">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37500"/>
          <a:stretch/>
        </p:blipFill>
        <p:spPr>
          <a:xfrm>
            <a:off x="3962402" y="3028848"/>
            <a:ext cx="935853" cy="1123023"/>
          </a:xfrm>
          <a:prstGeom prst="ellipse">
            <a:avLst/>
          </a:prstGeom>
        </p:spPr>
      </p:pic>
      <p:sp>
        <p:nvSpPr>
          <p:cNvPr id="12" name="Rounded Rectangle 11"/>
          <p:cNvSpPr/>
          <p:nvPr/>
        </p:nvSpPr>
        <p:spPr>
          <a:xfrm>
            <a:off x="2995368" y="1600200"/>
            <a:ext cx="2778288" cy="410610"/>
          </a:xfrm>
          <a:prstGeom prst="roundRect">
            <a:avLst/>
          </a:prstGeom>
          <a:solidFill>
            <a:srgbClr val="004065"/>
          </a:solidFill>
          <a:ln w="34925">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t>Team-based care</a:t>
            </a:r>
          </a:p>
        </p:txBody>
      </p:sp>
      <p:sp>
        <p:nvSpPr>
          <p:cNvPr id="13" name="Rounded Rectangle 12"/>
          <p:cNvSpPr/>
          <p:nvPr/>
        </p:nvSpPr>
        <p:spPr>
          <a:xfrm>
            <a:off x="1915747" y="5257800"/>
            <a:ext cx="5455506" cy="538873"/>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t>Discussion of “what matters most to patients”</a:t>
            </a:r>
          </a:p>
        </p:txBody>
      </p:sp>
      <p:cxnSp>
        <p:nvCxnSpPr>
          <p:cNvPr id="15" name="Straight Arrow Connector 14"/>
          <p:cNvCxnSpPr/>
          <p:nvPr/>
        </p:nvCxnSpPr>
        <p:spPr>
          <a:xfrm flipH="1" flipV="1">
            <a:off x="4384511" y="4572000"/>
            <a:ext cx="1" cy="457201"/>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84512" y="2114448"/>
            <a:ext cx="0" cy="400152"/>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rot="13860680" flipH="1">
            <a:off x="2907472" y="3655682"/>
            <a:ext cx="556740" cy="1264025"/>
          </a:xfrm>
          <a:prstGeom prst="triangle">
            <a:avLst>
              <a:gd name="adj" fmla="val 0"/>
            </a:avLst>
          </a:prstGeom>
          <a:solidFill>
            <a:schemeClr val="bg1"/>
          </a:solidFill>
          <a:ln w="635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Callout 26"/>
          <p:cNvSpPr/>
          <p:nvPr/>
        </p:nvSpPr>
        <p:spPr>
          <a:xfrm flipH="1">
            <a:off x="3185845" y="2602751"/>
            <a:ext cx="2587811" cy="1834514"/>
          </a:xfrm>
          <a:prstGeom prst="wedgeEllipseCallout">
            <a:avLst>
              <a:gd name="adj1" fmla="val -71252"/>
              <a:gd name="adj2" fmla="val 47574"/>
            </a:avLst>
          </a:prstGeom>
          <a:solidFill>
            <a:schemeClr val="bg1"/>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endParaRPr lang="en-US" dirty="0">
              <a:solidFill>
                <a:srgbClr val="004065"/>
              </a:solidFill>
            </a:endParaRPr>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1475" t="-5619" r="11682"/>
          <a:stretch/>
        </p:blipFill>
        <p:spPr>
          <a:xfrm>
            <a:off x="3620446" y="2713892"/>
            <a:ext cx="1718607" cy="1567656"/>
          </a:xfrm>
          <a:prstGeom prst="flowChartConnector">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3828" r="5712" b="10354"/>
          <a:stretch/>
        </p:blipFill>
        <p:spPr>
          <a:xfrm>
            <a:off x="6473687" y="1640774"/>
            <a:ext cx="2097814" cy="1383519"/>
          </a:xfrm>
          <a:prstGeom prst="roundRect">
            <a:avLst/>
          </a:prstGeom>
        </p:spPr>
      </p:pic>
    </p:spTree>
    <p:extLst>
      <p:ext uri="{BB962C8B-B14F-4D97-AF65-F5344CB8AC3E}">
        <p14:creationId xmlns:p14="http://schemas.microsoft.com/office/powerpoint/2010/main" val="2496908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8889" r="32500"/>
          <a:stretch/>
        </p:blipFill>
        <p:spPr>
          <a:xfrm>
            <a:off x="1340746" y="3657600"/>
            <a:ext cx="1859654" cy="146935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065" t="25288"/>
          <a:stretch/>
        </p:blipFill>
        <p:spPr>
          <a:xfrm>
            <a:off x="5181600" y="1371600"/>
            <a:ext cx="2481087" cy="1449159"/>
          </a:xfrm>
          <a:prstGeom prst="rect">
            <a:avLst/>
          </a:prstGeom>
        </p:spPr>
      </p:pic>
      <p:sp>
        <p:nvSpPr>
          <p:cNvPr id="2" name="Title 1"/>
          <p:cNvSpPr>
            <a:spLocks noGrp="1"/>
          </p:cNvSpPr>
          <p:nvPr>
            <p:ph type="title"/>
          </p:nvPr>
        </p:nvSpPr>
        <p:spPr>
          <a:xfrm>
            <a:off x="457200" y="762001"/>
            <a:ext cx="8229600" cy="720941"/>
          </a:xfrm>
        </p:spPr>
        <p:txBody>
          <a:bodyPr/>
          <a:lstStyle/>
          <a:p>
            <a:r>
              <a:rPr lang="en-US" dirty="0">
                <a:solidFill>
                  <a:srgbClr val="004065"/>
                </a:solidFill>
              </a:rPr>
              <a:t>Strategies to Engage Patients</a:t>
            </a:r>
          </a:p>
        </p:txBody>
      </p:sp>
      <p:sp>
        <p:nvSpPr>
          <p:cNvPr id="4" name="Text Placeholder 3"/>
          <p:cNvSpPr>
            <a:spLocks noGrp="1"/>
          </p:cNvSpPr>
          <p:nvPr>
            <p:ph type="body" sz="quarter" idx="10"/>
          </p:nvPr>
        </p:nvSpPr>
        <p:spPr/>
        <p:txBody>
          <a:bodyPr/>
          <a:lstStyle/>
          <a:p>
            <a:pPr lvl="0"/>
            <a:r>
              <a:rPr lang="en-US" sz="1000" dirty="0">
                <a:solidFill>
                  <a:srgbClr val="FFFFFF">
                    <a:lumMod val="50000"/>
                  </a:srgbClr>
                </a:solidFill>
              </a:rPr>
              <a:t>Van </a:t>
            </a:r>
            <a:r>
              <a:rPr lang="en-US" sz="1000" dirty="0" err="1">
                <a:solidFill>
                  <a:srgbClr val="FFFFFF">
                    <a:lumMod val="50000"/>
                  </a:srgbClr>
                </a:solidFill>
              </a:rPr>
              <a:t>Bruinessen</a:t>
            </a:r>
            <a:r>
              <a:rPr lang="en-US" sz="1000" dirty="0">
                <a:solidFill>
                  <a:srgbClr val="FFFFFF">
                    <a:lumMod val="50000"/>
                  </a:srgbClr>
                </a:solidFill>
              </a:rPr>
              <a:t> et al., 2013. </a:t>
            </a:r>
          </a:p>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1601128"/>
            <a:ext cx="1831351" cy="137351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3933825"/>
            <a:ext cx="1866900" cy="1400175"/>
          </a:xfrm>
          <a:prstGeom prst="rect">
            <a:avLst/>
          </a:prstGeom>
        </p:spPr>
      </p:pic>
      <p:sp>
        <p:nvSpPr>
          <p:cNvPr id="7" name="Rounded Rectangle 6"/>
          <p:cNvSpPr/>
          <p:nvPr/>
        </p:nvSpPr>
        <p:spPr>
          <a:xfrm>
            <a:off x="553345" y="3030756"/>
            <a:ext cx="3409055" cy="474444"/>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Ask open-ended questions</a:t>
            </a:r>
          </a:p>
        </p:txBody>
      </p:sp>
      <p:sp>
        <p:nvSpPr>
          <p:cNvPr id="8" name="Rounded Rectangle 7"/>
          <p:cNvSpPr/>
          <p:nvPr/>
        </p:nvSpPr>
        <p:spPr>
          <a:xfrm>
            <a:off x="5181600" y="5219753"/>
            <a:ext cx="2811801" cy="495247"/>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Speak with empathy</a:t>
            </a:r>
          </a:p>
        </p:txBody>
      </p:sp>
      <p:sp>
        <p:nvSpPr>
          <p:cNvPr id="9" name="Rounded Rectangle 8"/>
          <p:cNvSpPr/>
          <p:nvPr/>
        </p:nvSpPr>
        <p:spPr>
          <a:xfrm>
            <a:off x="533400" y="5132532"/>
            <a:ext cx="3429000" cy="658668"/>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Confirm your understanding of patients’ views</a:t>
            </a:r>
          </a:p>
        </p:txBody>
      </p:sp>
      <p:sp>
        <p:nvSpPr>
          <p:cNvPr id="10" name="Rounded Rectangle 9"/>
          <p:cNvSpPr/>
          <p:nvPr/>
        </p:nvSpPr>
        <p:spPr>
          <a:xfrm>
            <a:off x="4953000" y="2819400"/>
            <a:ext cx="2819400" cy="715124"/>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Ask patients’ perspective</a:t>
            </a:r>
          </a:p>
        </p:txBody>
      </p:sp>
    </p:spTree>
    <p:extLst>
      <p:ext uri="{BB962C8B-B14F-4D97-AF65-F5344CB8AC3E}">
        <p14:creationId xmlns:p14="http://schemas.microsoft.com/office/powerpoint/2010/main" val="3372683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r="22500"/>
          <a:stretch/>
        </p:blipFill>
        <p:spPr>
          <a:xfrm>
            <a:off x="5562600" y="1676400"/>
            <a:ext cx="1439667" cy="1393226"/>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r="31667"/>
          <a:stretch/>
        </p:blipFill>
        <p:spPr>
          <a:xfrm>
            <a:off x="3837201" y="3730564"/>
            <a:ext cx="1457960" cy="1600200"/>
          </a:xfrm>
          <a:prstGeom prst="rect">
            <a:avLst/>
          </a:prstGeom>
        </p:spPr>
      </p:pic>
      <p:sp>
        <p:nvSpPr>
          <p:cNvPr id="2" name="Title 1"/>
          <p:cNvSpPr>
            <a:spLocks noGrp="1"/>
          </p:cNvSpPr>
          <p:nvPr>
            <p:ph type="title"/>
          </p:nvPr>
        </p:nvSpPr>
        <p:spPr>
          <a:xfrm>
            <a:off x="457200" y="762001"/>
            <a:ext cx="8229600" cy="1016175"/>
          </a:xfrm>
        </p:spPr>
        <p:txBody>
          <a:bodyPr>
            <a:normAutofit fontScale="90000"/>
          </a:bodyPr>
          <a:lstStyle/>
          <a:p>
            <a:r>
              <a:rPr lang="en-US" dirty="0">
                <a:solidFill>
                  <a:srgbClr val="004065"/>
                </a:solidFill>
              </a:rPr>
              <a:t>Barriers to Shared Decision-Making</a:t>
            </a:r>
          </a:p>
        </p:txBody>
      </p:sp>
      <p:sp>
        <p:nvSpPr>
          <p:cNvPr id="4" name="Text Placeholder 3"/>
          <p:cNvSpPr>
            <a:spLocks noGrp="1"/>
          </p:cNvSpPr>
          <p:nvPr>
            <p:ph type="body" sz="quarter" idx="10"/>
          </p:nvPr>
        </p:nvSpPr>
        <p:spPr>
          <a:xfrm>
            <a:off x="457200" y="6248400"/>
            <a:ext cx="2057400" cy="381000"/>
          </a:xfrm>
        </p:spPr>
        <p:txBody>
          <a:bodyPr/>
          <a:lstStyle/>
          <a:p>
            <a:r>
              <a:rPr lang="en-US" sz="1000" dirty="0">
                <a:solidFill>
                  <a:schemeClr val="bg1">
                    <a:lumMod val="50000"/>
                  </a:schemeClr>
                </a:solidFill>
              </a:rPr>
              <a:t>Van </a:t>
            </a:r>
            <a:r>
              <a:rPr lang="en-US" sz="1000" dirty="0" err="1">
                <a:solidFill>
                  <a:schemeClr val="bg1">
                    <a:lumMod val="50000"/>
                  </a:schemeClr>
                </a:solidFill>
              </a:rPr>
              <a:t>Bruinessen</a:t>
            </a:r>
            <a:r>
              <a:rPr lang="en-US" sz="1000" dirty="0">
                <a:solidFill>
                  <a:schemeClr val="bg1">
                    <a:lumMod val="50000"/>
                  </a:schemeClr>
                </a:solidFill>
              </a:rPr>
              <a:t> et al., 2013. </a:t>
            </a:r>
          </a:p>
        </p:txBody>
      </p:sp>
      <p:sp>
        <p:nvSpPr>
          <p:cNvPr id="14" name="Rounded Rectangle 13"/>
          <p:cNvSpPr/>
          <p:nvPr/>
        </p:nvSpPr>
        <p:spPr>
          <a:xfrm>
            <a:off x="1132125" y="2997463"/>
            <a:ext cx="2764949" cy="468332"/>
          </a:xfrm>
          <a:prstGeom prst="roundRect">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rgbClr val="FFFFFF"/>
                </a:solidFill>
              </a:rPr>
              <a:t>Use of medical jargon</a:t>
            </a:r>
          </a:p>
        </p:txBody>
      </p:sp>
      <p:sp>
        <p:nvSpPr>
          <p:cNvPr id="15" name="Rounded Rectangle 14"/>
          <p:cNvSpPr/>
          <p:nvPr/>
        </p:nvSpPr>
        <p:spPr>
          <a:xfrm>
            <a:off x="5105400" y="2997463"/>
            <a:ext cx="2514600" cy="498371"/>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Time constraints</a:t>
            </a:r>
          </a:p>
        </p:txBody>
      </p:sp>
      <p:pic>
        <p:nvPicPr>
          <p:cNvPr id="18"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t="6376" r="10000"/>
          <a:stretch/>
        </p:blipFill>
        <p:spPr bwMode="auto">
          <a:xfrm>
            <a:off x="1600200" y="1676400"/>
            <a:ext cx="1646051" cy="12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2133600" y="5311157"/>
            <a:ext cx="5233250" cy="480043"/>
          </a:xfrm>
          <a:prstGeom prst="roundRect">
            <a:avLst/>
          </a:prstGeom>
          <a:solidFill>
            <a:srgbClr val="C8B18B"/>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sz="2000" dirty="0">
                <a:solidFill>
                  <a:schemeClr val="bg1"/>
                </a:solidFill>
              </a:rPr>
              <a:t>Emotions prevent information processing</a:t>
            </a:r>
          </a:p>
        </p:txBody>
      </p:sp>
    </p:spTree>
    <p:extLst>
      <p:ext uri="{BB962C8B-B14F-4D97-AF65-F5344CB8AC3E}">
        <p14:creationId xmlns:p14="http://schemas.microsoft.com/office/powerpoint/2010/main" val="126353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8229600" cy="1143000"/>
          </a:xfrm>
        </p:spPr>
        <p:txBody>
          <a:bodyPr/>
          <a:lstStyle/>
          <a:p>
            <a:r>
              <a:rPr lang="en-US" dirty="0">
                <a:solidFill>
                  <a:srgbClr val="004065"/>
                </a:solidFill>
              </a:rPr>
              <a:t>Cancer Care Communication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36929"/>
            <a:ext cx="7437493" cy="4511471"/>
          </a:xfrm>
        </p:spPr>
      </p:pic>
      <p:sp>
        <p:nvSpPr>
          <p:cNvPr id="4" name="Text Placeholder 3"/>
          <p:cNvSpPr>
            <a:spLocks noGrp="1"/>
          </p:cNvSpPr>
          <p:nvPr>
            <p:ph type="body" sz="quarter" idx="10"/>
          </p:nvPr>
        </p:nvSpPr>
        <p:spPr>
          <a:xfrm>
            <a:off x="457200" y="6248400"/>
            <a:ext cx="2971800" cy="381000"/>
          </a:xfrm>
        </p:spPr>
        <p:txBody>
          <a:bodyPr/>
          <a:lstStyle/>
          <a:p>
            <a:r>
              <a:rPr lang="en-US" sz="1000" dirty="0">
                <a:solidFill>
                  <a:schemeClr val="bg1">
                    <a:lumMod val="50000"/>
                  </a:schemeClr>
                </a:solidFill>
              </a:rPr>
              <a:t>Epstein &amp; Street, 2007; Johnson, </a:t>
            </a:r>
            <a:r>
              <a:rPr lang="en-US" sz="1000" dirty="0" err="1">
                <a:solidFill>
                  <a:schemeClr val="bg1">
                    <a:lumMod val="50000"/>
                  </a:schemeClr>
                </a:solidFill>
              </a:rPr>
              <a:t>Roter</a:t>
            </a:r>
            <a:r>
              <a:rPr lang="en-US" sz="1000" dirty="0">
                <a:solidFill>
                  <a:schemeClr val="bg1">
                    <a:lumMod val="50000"/>
                  </a:schemeClr>
                </a:solidFill>
              </a:rPr>
              <a:t>, </a:t>
            </a:r>
            <a:r>
              <a:rPr lang="en-US" sz="1000" dirty="0" err="1">
                <a:solidFill>
                  <a:schemeClr val="bg1">
                    <a:lumMod val="50000"/>
                  </a:schemeClr>
                </a:solidFill>
              </a:rPr>
              <a:t>Powe</a:t>
            </a:r>
            <a:r>
              <a:rPr lang="en-US" sz="1000" dirty="0">
                <a:solidFill>
                  <a:schemeClr val="bg1">
                    <a:lumMod val="50000"/>
                  </a:schemeClr>
                </a:solidFill>
              </a:rPr>
              <a:t>, &amp; Cooper, 2014; Thorne, </a:t>
            </a:r>
            <a:r>
              <a:rPr lang="en-US" sz="1000" dirty="0" err="1">
                <a:solidFill>
                  <a:schemeClr val="bg1">
                    <a:lumMod val="50000"/>
                  </a:schemeClr>
                </a:solidFill>
              </a:rPr>
              <a:t>Oliffe</a:t>
            </a:r>
            <a:r>
              <a:rPr lang="en-US" sz="1000" dirty="0">
                <a:solidFill>
                  <a:schemeClr val="bg1">
                    <a:lumMod val="50000"/>
                  </a:schemeClr>
                </a:solidFill>
              </a:rPr>
              <a:t>, &amp; </a:t>
            </a:r>
            <a:r>
              <a:rPr lang="en-US" sz="1000" dirty="0" err="1">
                <a:solidFill>
                  <a:schemeClr val="bg1">
                    <a:lumMod val="50000"/>
                  </a:schemeClr>
                </a:solidFill>
              </a:rPr>
              <a:t>Stajduhar</a:t>
            </a:r>
            <a:r>
              <a:rPr lang="en-US" sz="1000" dirty="0">
                <a:solidFill>
                  <a:schemeClr val="bg1">
                    <a:lumMod val="50000"/>
                  </a:schemeClr>
                </a:solidFill>
              </a:rPr>
              <a:t>, 2013.  </a:t>
            </a:r>
          </a:p>
        </p:txBody>
      </p:sp>
    </p:spTree>
    <p:extLst>
      <p:ext uri="{BB962C8B-B14F-4D97-AF65-F5344CB8AC3E}">
        <p14:creationId xmlns:p14="http://schemas.microsoft.com/office/powerpoint/2010/main" val="445044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42212"/>
          </a:xfrm>
        </p:spPr>
        <p:txBody>
          <a:bodyPr/>
          <a:lstStyle/>
          <a:p>
            <a:r>
              <a:rPr lang="en-US" dirty="0">
                <a:solidFill>
                  <a:srgbClr val="004065"/>
                </a:solidFill>
              </a:rPr>
              <a:t>Fostering Healing Relationships</a:t>
            </a:r>
          </a:p>
        </p:txBody>
      </p:sp>
      <p:sp>
        <p:nvSpPr>
          <p:cNvPr id="4" name="Text Placeholder 3"/>
          <p:cNvSpPr>
            <a:spLocks noGrp="1"/>
          </p:cNvSpPr>
          <p:nvPr>
            <p:ph type="body" sz="quarter" idx="10"/>
          </p:nvPr>
        </p:nvSpPr>
        <p:spPr>
          <a:xfrm>
            <a:off x="457200" y="6248400"/>
            <a:ext cx="3200400" cy="381000"/>
          </a:xfrm>
        </p:spPr>
        <p:txBody>
          <a:bodyPr/>
          <a:lstStyle/>
          <a:p>
            <a:r>
              <a:rPr lang="en-US" sz="1000" dirty="0">
                <a:solidFill>
                  <a:schemeClr val="bg1">
                    <a:lumMod val="50000"/>
                  </a:schemeClr>
                </a:solidFill>
              </a:rPr>
              <a:t>Epstein &amp; Street, 2007; Johnson, </a:t>
            </a:r>
            <a:r>
              <a:rPr lang="en-US" sz="1000" dirty="0" err="1">
                <a:solidFill>
                  <a:schemeClr val="bg1">
                    <a:lumMod val="50000"/>
                  </a:schemeClr>
                </a:solidFill>
              </a:rPr>
              <a:t>Roter</a:t>
            </a:r>
            <a:r>
              <a:rPr lang="en-US" sz="1000" dirty="0">
                <a:solidFill>
                  <a:schemeClr val="bg1">
                    <a:lumMod val="50000"/>
                  </a:schemeClr>
                </a:solidFill>
              </a:rPr>
              <a:t>, </a:t>
            </a:r>
            <a:r>
              <a:rPr lang="en-US" sz="1000" dirty="0" err="1">
                <a:solidFill>
                  <a:schemeClr val="bg1">
                    <a:lumMod val="50000"/>
                  </a:schemeClr>
                </a:solidFill>
              </a:rPr>
              <a:t>Powe</a:t>
            </a:r>
            <a:r>
              <a:rPr lang="en-US" sz="1000" dirty="0">
                <a:solidFill>
                  <a:schemeClr val="bg1">
                    <a:lumMod val="50000"/>
                  </a:schemeClr>
                </a:solidFill>
              </a:rPr>
              <a:t>, &amp; Cooper, 2014; Thorne, </a:t>
            </a:r>
            <a:r>
              <a:rPr lang="en-US" sz="1000" dirty="0" err="1">
                <a:solidFill>
                  <a:schemeClr val="bg1">
                    <a:lumMod val="50000"/>
                  </a:schemeClr>
                </a:solidFill>
              </a:rPr>
              <a:t>Oliffe</a:t>
            </a:r>
            <a:r>
              <a:rPr lang="en-US" sz="1000" dirty="0">
                <a:solidFill>
                  <a:schemeClr val="bg1">
                    <a:lumMod val="50000"/>
                  </a:schemeClr>
                </a:solidFill>
              </a:rPr>
              <a:t>, &amp; </a:t>
            </a:r>
            <a:r>
              <a:rPr lang="en-US" sz="1000" dirty="0" err="1">
                <a:solidFill>
                  <a:schemeClr val="bg1">
                    <a:lumMod val="50000"/>
                  </a:schemeClr>
                </a:solidFill>
              </a:rPr>
              <a:t>Stajduhar</a:t>
            </a:r>
            <a:r>
              <a:rPr lang="en-US" sz="1000" dirty="0">
                <a:solidFill>
                  <a:schemeClr val="bg1">
                    <a:lumMod val="50000"/>
                  </a:schemeClr>
                </a:solidFill>
              </a:rPr>
              <a:t>, 2013.  </a:t>
            </a:r>
          </a:p>
        </p:txBody>
      </p:sp>
      <p:graphicFrame>
        <p:nvGraphicFramePr>
          <p:cNvPr id="6" name="Diagram 5"/>
          <p:cNvGraphicFramePr/>
          <p:nvPr/>
        </p:nvGraphicFramePr>
        <p:xfrm>
          <a:off x="1788440" y="2208978"/>
          <a:ext cx="5285873" cy="3810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628021" y="1529608"/>
            <a:ext cx="7372979" cy="461665"/>
          </a:xfrm>
          <a:prstGeom prst="rect">
            <a:avLst/>
          </a:prstGeom>
        </p:spPr>
        <p:txBody>
          <a:bodyPr wrap="square">
            <a:spAutoFit/>
          </a:bodyPr>
          <a:lstStyle/>
          <a:p>
            <a:r>
              <a:rPr lang="en-US" sz="2400" dirty="0">
                <a:solidFill>
                  <a:srgbClr val="004065"/>
                </a:solidFill>
              </a:rPr>
              <a:t>Foster healing relationships by being aware of:</a:t>
            </a:r>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6082" t="10711" r="23242" b="-1530"/>
          <a:stretch/>
        </p:blipFill>
        <p:spPr>
          <a:xfrm>
            <a:off x="2045114" y="2409109"/>
            <a:ext cx="914400" cy="907634"/>
          </a:xfrm>
          <a:prstGeom prst="flowChartConnector">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333" t="-2255" r="13333" b="-7969"/>
          <a:stretch/>
        </p:blipFill>
        <p:spPr>
          <a:xfrm>
            <a:off x="1905000" y="5078183"/>
            <a:ext cx="854348" cy="827649"/>
          </a:xfrm>
          <a:prstGeom prst="flowChartConnector">
            <a:avLst/>
          </a:prstGeom>
        </p:spPr>
      </p:pic>
    </p:spTree>
    <p:extLst>
      <p:ext uri="{BB962C8B-B14F-4D97-AF65-F5344CB8AC3E}">
        <p14:creationId xmlns:p14="http://schemas.microsoft.com/office/powerpoint/2010/main" val="197089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is this Training for &amp; What is the Goal? </a:t>
            </a:r>
          </a:p>
        </p:txBody>
      </p:sp>
      <p:sp>
        <p:nvSpPr>
          <p:cNvPr id="3" name="Content Placeholder 2"/>
          <p:cNvSpPr>
            <a:spLocks noGrp="1"/>
          </p:cNvSpPr>
          <p:nvPr>
            <p:ph idx="1"/>
          </p:nvPr>
        </p:nvSpPr>
        <p:spPr/>
        <p:txBody>
          <a:bodyPr/>
          <a:lstStyle/>
          <a:p>
            <a:r>
              <a:rPr lang="en-US" dirty="0"/>
              <a:t>Health care professionals who deliver cancer-related services</a:t>
            </a:r>
          </a:p>
          <a:p>
            <a:endParaRPr lang="en-US" dirty="0"/>
          </a:p>
          <a:p>
            <a:r>
              <a:rPr lang="en-US" dirty="0"/>
              <a:t>Goal: Improve the productivity of patient-provider interactions through individual and systems-level approaches</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70812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343" y="3250254"/>
            <a:ext cx="1408643" cy="1056483"/>
          </a:xfrm>
          <a:prstGeom prst="rect">
            <a:avLst/>
          </a:prstGeom>
        </p:spPr>
      </p:pic>
      <p:sp>
        <p:nvSpPr>
          <p:cNvPr id="2" name="Title 1"/>
          <p:cNvSpPr>
            <a:spLocks noGrp="1"/>
          </p:cNvSpPr>
          <p:nvPr>
            <p:ph type="title"/>
          </p:nvPr>
        </p:nvSpPr>
        <p:spPr>
          <a:xfrm>
            <a:off x="457200" y="685800"/>
            <a:ext cx="8229600" cy="895546"/>
          </a:xfrm>
        </p:spPr>
        <p:txBody>
          <a:bodyPr/>
          <a:lstStyle/>
          <a:p>
            <a:r>
              <a:rPr lang="en-US" dirty="0">
                <a:solidFill>
                  <a:srgbClr val="004065"/>
                </a:solidFill>
              </a:rPr>
              <a:t>Fostering Healing Relationships</a:t>
            </a:r>
          </a:p>
        </p:txBody>
      </p:sp>
      <p:sp>
        <p:nvSpPr>
          <p:cNvPr id="5" name="TextBox 4"/>
          <p:cNvSpPr txBox="1"/>
          <p:nvPr/>
        </p:nvSpPr>
        <p:spPr>
          <a:xfrm>
            <a:off x="878983" y="1524000"/>
            <a:ext cx="7315200" cy="769441"/>
          </a:xfrm>
          <a:prstGeom prst="rect">
            <a:avLst/>
          </a:prstGeom>
          <a:noFill/>
        </p:spPr>
        <p:txBody>
          <a:bodyPr wrap="square" rtlCol="0">
            <a:spAutoFit/>
          </a:bodyPr>
          <a:lstStyle/>
          <a:p>
            <a:r>
              <a:rPr lang="en-US" sz="2200" dirty="0">
                <a:solidFill>
                  <a:srgbClr val="004065"/>
                </a:solidFill>
              </a:rPr>
              <a:t>Work with patients to remove barriers to care regardless of race, sexual orientation, religious views, etc.</a:t>
            </a:r>
          </a:p>
        </p:txBody>
      </p:sp>
      <p:sp>
        <p:nvSpPr>
          <p:cNvPr id="7" name="Rounded Rectangular Callout 6"/>
          <p:cNvSpPr/>
          <p:nvPr/>
        </p:nvSpPr>
        <p:spPr>
          <a:xfrm>
            <a:off x="914400" y="4570219"/>
            <a:ext cx="7315200" cy="1525781"/>
          </a:xfrm>
          <a:prstGeom prst="wedgeRoundRectCallout">
            <a:avLst>
              <a:gd name="adj1" fmla="val -33494"/>
              <a:gd name="adj2" fmla="val 67735"/>
              <a:gd name="adj3" fmla="val 16667"/>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eaLnBrk="0" fontAlgn="base" hangingPunct="0">
              <a:spcBef>
                <a:spcPct val="20000"/>
              </a:spcBef>
              <a:spcAft>
                <a:spcPct val="0"/>
              </a:spcAft>
            </a:pPr>
            <a:r>
              <a:rPr lang="en-US" sz="2400" kern="0" dirty="0">
                <a:solidFill>
                  <a:srgbClr val="FFFFFF"/>
                </a:solidFill>
              </a:rPr>
              <a:t>“I always try to build rapport with them and gain their trust by reassuring them that I am not here to judge them but rather to help and support them.”</a:t>
            </a:r>
          </a:p>
        </p:txBody>
      </p:sp>
      <p:sp>
        <p:nvSpPr>
          <p:cNvPr id="12" name="Donut 11"/>
          <p:cNvSpPr/>
          <p:nvPr/>
        </p:nvSpPr>
        <p:spPr>
          <a:xfrm>
            <a:off x="5446903" y="2403235"/>
            <a:ext cx="1828800" cy="1807335"/>
          </a:xfrm>
          <a:prstGeom prst="donut">
            <a:avLst>
              <a:gd name="adj" fmla="val 16160"/>
            </a:avLst>
          </a:prstGeom>
          <a:solidFill>
            <a:srgbClr val="E319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rot="21144733">
            <a:off x="5119116" y="3056165"/>
            <a:ext cx="2542890" cy="466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4065"/>
                </a:solidFill>
              </a:rPr>
              <a:t>JUDGEMENT</a:t>
            </a:r>
          </a:p>
        </p:txBody>
      </p:sp>
      <p:sp>
        <p:nvSpPr>
          <p:cNvPr id="14" name="Rounded Rectangle 13"/>
          <p:cNvSpPr/>
          <p:nvPr/>
        </p:nvSpPr>
        <p:spPr>
          <a:xfrm rot="17866953">
            <a:off x="5796018" y="3199200"/>
            <a:ext cx="1244215" cy="276299"/>
          </a:xfrm>
          <a:prstGeom prst="roundRect">
            <a:avLst/>
          </a:prstGeom>
          <a:solidFill>
            <a:srgbClr val="E319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3657600" y="3429000"/>
            <a:ext cx="1371600" cy="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9167" r="27500"/>
          <a:stretch/>
        </p:blipFill>
        <p:spPr>
          <a:xfrm>
            <a:off x="1568685" y="2362200"/>
            <a:ext cx="1748697" cy="2070826"/>
          </a:xfrm>
          <a:prstGeom prst="rect">
            <a:avLst/>
          </a:prstGeom>
        </p:spPr>
      </p:pic>
    </p:spTree>
    <p:extLst>
      <p:ext uri="{BB962C8B-B14F-4D97-AF65-F5344CB8AC3E}">
        <p14:creationId xmlns:p14="http://schemas.microsoft.com/office/powerpoint/2010/main" val="654711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382000" cy="838199"/>
          </a:xfrm>
        </p:spPr>
        <p:txBody>
          <a:bodyPr>
            <a:normAutofit/>
          </a:bodyPr>
          <a:lstStyle/>
          <a:p>
            <a:r>
              <a:rPr lang="en-US" dirty="0">
                <a:solidFill>
                  <a:srgbClr val="004065"/>
                </a:solidFill>
              </a:rPr>
              <a:t>Shared Decision-Making</a:t>
            </a:r>
          </a:p>
        </p:txBody>
      </p:sp>
      <p:sp>
        <p:nvSpPr>
          <p:cNvPr id="4" name="Text Placeholder 3"/>
          <p:cNvSpPr>
            <a:spLocks noGrp="1"/>
          </p:cNvSpPr>
          <p:nvPr>
            <p:ph type="body" sz="quarter" idx="10"/>
          </p:nvPr>
        </p:nvSpPr>
        <p:spPr/>
        <p:txBody>
          <a:bodyPr/>
          <a:lstStyle/>
          <a:p>
            <a:r>
              <a:rPr lang="en-US" sz="1000" dirty="0" err="1">
                <a:solidFill>
                  <a:schemeClr val="bg1">
                    <a:lumMod val="50000"/>
                  </a:schemeClr>
                </a:solidFill>
              </a:rPr>
              <a:t>Makoul</a:t>
            </a:r>
            <a:r>
              <a:rPr lang="en-US" sz="1000" dirty="0">
                <a:solidFill>
                  <a:schemeClr val="bg1">
                    <a:lumMod val="50000"/>
                  </a:schemeClr>
                </a:solidFill>
              </a:rPr>
              <a:t> &amp; </a:t>
            </a:r>
            <a:r>
              <a:rPr lang="en-US" sz="1000" dirty="0" err="1">
                <a:solidFill>
                  <a:schemeClr val="bg1">
                    <a:lumMod val="50000"/>
                  </a:schemeClr>
                </a:solidFill>
              </a:rPr>
              <a:t>Clayman</a:t>
            </a:r>
            <a:r>
              <a:rPr lang="en-US" sz="1000" dirty="0">
                <a:solidFill>
                  <a:schemeClr val="bg1">
                    <a:lumMod val="50000"/>
                  </a:schemeClr>
                </a:solidFill>
              </a:rPr>
              <a:t>, 2016. </a:t>
            </a:r>
          </a:p>
        </p:txBody>
      </p:sp>
      <p:graphicFrame>
        <p:nvGraphicFramePr>
          <p:cNvPr id="3" name="Diagram 2"/>
          <p:cNvGraphicFramePr/>
          <p:nvPr/>
        </p:nvGraphicFramePr>
        <p:xfrm>
          <a:off x="647700" y="1981200"/>
          <a:ext cx="8001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9425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14399"/>
          </a:xfrm>
        </p:spPr>
        <p:txBody>
          <a:bodyPr>
            <a:normAutofit/>
          </a:bodyPr>
          <a:lstStyle/>
          <a:p>
            <a:r>
              <a:rPr lang="en-US" dirty="0">
                <a:solidFill>
                  <a:srgbClr val="004065"/>
                </a:solidFill>
              </a:rPr>
              <a:t>Always Confirm Understanding</a:t>
            </a:r>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65" t="25288"/>
          <a:stretch/>
        </p:blipFill>
        <p:spPr>
          <a:xfrm flipH="1">
            <a:off x="5340965" y="1606097"/>
            <a:ext cx="2989288" cy="1745990"/>
          </a:xfrm>
          <a:prstGeom prst="rect">
            <a:avLst/>
          </a:prstGeom>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64" t="13607" r="33709" b="30760"/>
          <a:stretch/>
        </p:blipFill>
        <p:spPr bwMode="auto">
          <a:xfrm>
            <a:off x="5974277" y="4313584"/>
            <a:ext cx="2209800" cy="175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5400000">
            <a:off x="6586808" y="3773406"/>
            <a:ext cx="737574" cy="247163"/>
          </a:xfrm>
          <a:prstGeom prst="rightArrow">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43800" y="1792069"/>
            <a:ext cx="381000" cy="646331"/>
          </a:xfrm>
          <a:prstGeom prst="rect">
            <a:avLst/>
          </a:prstGeom>
          <a:noFill/>
        </p:spPr>
        <p:txBody>
          <a:bodyPr wrap="square" rtlCol="0">
            <a:spAutoFit/>
          </a:bodyPr>
          <a:lstStyle/>
          <a:p>
            <a:r>
              <a:rPr lang="en-US" sz="3600" b="1" dirty="0">
                <a:solidFill>
                  <a:srgbClr val="0096D6"/>
                </a:solidFill>
              </a:rPr>
              <a:t>?</a:t>
            </a:r>
          </a:p>
        </p:txBody>
      </p:sp>
      <p:sp>
        <p:nvSpPr>
          <p:cNvPr id="11" name="Rounded Rectangular Callout 10"/>
          <p:cNvSpPr/>
          <p:nvPr/>
        </p:nvSpPr>
        <p:spPr>
          <a:xfrm>
            <a:off x="494731" y="1852512"/>
            <a:ext cx="4846234" cy="1675687"/>
          </a:xfrm>
          <a:prstGeom prst="wedgeRoundRectCallout">
            <a:avLst>
              <a:gd name="adj1" fmla="val -33494"/>
              <a:gd name="adj2" fmla="val 67735"/>
              <a:gd name="adj3" fmla="val 16667"/>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eaLnBrk="0" fontAlgn="base" hangingPunct="0">
              <a:spcBef>
                <a:spcPct val="20000"/>
              </a:spcBef>
              <a:spcAft>
                <a:spcPct val="0"/>
              </a:spcAft>
            </a:pPr>
            <a:r>
              <a:rPr lang="en-US" sz="2000" kern="0" dirty="0">
                <a:solidFill>
                  <a:srgbClr val="FFFFFF"/>
                </a:solidFill>
              </a:rPr>
              <a:t>“We educated thoroughly and felt the patient had a good understanding. The patient later went to the ER for the expected side effect despite our education…”</a:t>
            </a:r>
          </a:p>
        </p:txBody>
      </p:sp>
      <p:sp>
        <p:nvSpPr>
          <p:cNvPr id="12" name="Rounded Rectangular Callout 11"/>
          <p:cNvSpPr/>
          <p:nvPr/>
        </p:nvSpPr>
        <p:spPr>
          <a:xfrm>
            <a:off x="646259" y="4396600"/>
            <a:ext cx="4437963" cy="1274787"/>
          </a:xfrm>
          <a:prstGeom prst="wedgeRoundRectCallout">
            <a:avLst>
              <a:gd name="adj1" fmla="val -33494"/>
              <a:gd name="adj2" fmla="val 67735"/>
              <a:gd name="adj3" fmla="val 16667"/>
            </a:avLst>
          </a:prstGeom>
          <a:solidFill>
            <a:srgbClr val="C8B18B"/>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eaLnBrk="0" fontAlgn="base" hangingPunct="0">
              <a:spcBef>
                <a:spcPct val="20000"/>
              </a:spcBef>
              <a:spcAft>
                <a:spcPct val="0"/>
              </a:spcAft>
            </a:pPr>
            <a:r>
              <a:rPr lang="en-US" sz="2000" kern="0" dirty="0">
                <a:solidFill>
                  <a:srgbClr val="FFFFFF"/>
                </a:solidFill>
              </a:rPr>
              <a:t>“Going forward, we can have the patient describe her understanding of information to us…”</a:t>
            </a:r>
          </a:p>
        </p:txBody>
      </p:sp>
    </p:spTree>
    <p:extLst>
      <p:ext uri="{BB962C8B-B14F-4D97-AF65-F5344CB8AC3E}">
        <p14:creationId xmlns:p14="http://schemas.microsoft.com/office/powerpoint/2010/main" val="1250906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53" y="762000"/>
            <a:ext cx="8229600" cy="838199"/>
          </a:xfrm>
        </p:spPr>
        <p:txBody>
          <a:bodyPr>
            <a:normAutofit fontScale="90000"/>
          </a:bodyPr>
          <a:lstStyle/>
          <a:p>
            <a:r>
              <a:rPr lang="en-US" dirty="0">
                <a:solidFill>
                  <a:srgbClr val="004065"/>
                </a:solidFill>
              </a:rPr>
              <a:t>Shared Decision-Making within an Ecosystem</a:t>
            </a:r>
          </a:p>
        </p:txBody>
      </p:sp>
      <p:sp>
        <p:nvSpPr>
          <p:cNvPr id="4" name="Text Placeholder 3"/>
          <p:cNvSpPr>
            <a:spLocks noGrp="1"/>
          </p:cNvSpPr>
          <p:nvPr>
            <p:ph type="body" sz="quarter" idx="10"/>
          </p:nvPr>
        </p:nvSpPr>
        <p:spPr/>
        <p:txBody>
          <a:bodyPr/>
          <a:lstStyle/>
          <a:p>
            <a:pPr lvl="0"/>
            <a:r>
              <a:rPr lang="en-US" sz="800" i="0" dirty="0">
                <a:solidFill>
                  <a:srgbClr val="FFFFFF">
                    <a:lumMod val="50000"/>
                  </a:srgbClr>
                </a:solidFill>
              </a:rPr>
              <a:t>Peek et al. (2016). Development of a conceptual framework for understanding shared decision making among African-American LGBT patients and their clinicians. Journal of General Internal Medicine, 31(6), 677-87. With permission of Springer.</a:t>
            </a:r>
          </a:p>
        </p:txBody>
      </p:sp>
      <p:pic>
        <p:nvPicPr>
          <p:cNvPr id="5" name="Picture 4"/>
          <p:cNvPicPr/>
          <p:nvPr/>
        </p:nvPicPr>
        <p:blipFill rotWithShape="1">
          <a:blip r:embed="rId3"/>
          <a:srcRect l="12608" t="46308" r="62893" b="2818"/>
          <a:stretch/>
        </p:blipFill>
        <p:spPr bwMode="auto">
          <a:xfrm>
            <a:off x="1066800" y="1905000"/>
            <a:ext cx="6858000"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441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001000" cy="1143000"/>
          </a:xfrm>
        </p:spPr>
        <p:txBody>
          <a:bodyPr>
            <a:normAutofit fontScale="90000"/>
          </a:bodyPr>
          <a:lstStyle/>
          <a:p>
            <a:r>
              <a:rPr lang="en-US" dirty="0">
                <a:solidFill>
                  <a:srgbClr val="004065"/>
                </a:solidFill>
              </a:rPr>
              <a:t>Understanding Patient Circumstances</a:t>
            </a:r>
          </a:p>
        </p:txBody>
      </p:sp>
      <p:sp>
        <p:nvSpPr>
          <p:cNvPr id="4" name="Text Placeholder 3"/>
          <p:cNvSpPr>
            <a:spLocks noGrp="1"/>
          </p:cNvSpPr>
          <p:nvPr>
            <p:ph type="body" sz="quarter" idx="10"/>
          </p:nvPr>
        </p:nvSpPr>
        <p:spPr/>
        <p:txBody>
          <a:bodyPr/>
          <a:lstStyle/>
          <a:p>
            <a:endParaRPr lang="en-US"/>
          </a:p>
        </p:txBody>
      </p:sp>
      <p:sp>
        <p:nvSpPr>
          <p:cNvPr id="5" name="Rounded Rectangular Callout 4"/>
          <p:cNvSpPr/>
          <p:nvPr/>
        </p:nvSpPr>
        <p:spPr>
          <a:xfrm>
            <a:off x="1219200" y="2057400"/>
            <a:ext cx="6477000" cy="1857523"/>
          </a:xfrm>
          <a:prstGeom prst="wedgeRoundRectCallout">
            <a:avLst>
              <a:gd name="adj1" fmla="val -33494"/>
              <a:gd name="adj2" fmla="val 67735"/>
              <a:gd name="adj3" fmla="val 16667"/>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eaLnBrk="0" fontAlgn="base" hangingPunct="0">
              <a:spcBef>
                <a:spcPct val="20000"/>
              </a:spcBef>
              <a:spcAft>
                <a:spcPct val="0"/>
              </a:spcAft>
            </a:pPr>
            <a:r>
              <a:rPr lang="en-US" sz="2200" kern="0" dirty="0">
                <a:solidFill>
                  <a:srgbClr val="FFFFFF"/>
                </a:solidFill>
              </a:rPr>
              <a:t>“Sending a patient ‘home’ to the comfort of a house and bathroom facilities, etc. is something that we take for granted and there were no guarantees that he would have that every day.”</a:t>
            </a:r>
          </a:p>
        </p:txBody>
      </p:sp>
      <p:sp>
        <p:nvSpPr>
          <p:cNvPr id="10" name="Right Arrow 9"/>
          <p:cNvSpPr/>
          <p:nvPr/>
        </p:nvSpPr>
        <p:spPr>
          <a:xfrm rot="5400000">
            <a:off x="4132735" y="4283350"/>
            <a:ext cx="649930" cy="165392"/>
          </a:xfrm>
          <a:prstGeom prst="rightArrow">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905000" y="5030514"/>
            <a:ext cx="6858000" cy="1048134"/>
          </a:xfrm>
          <a:prstGeom prst="roundRect">
            <a:avLst/>
          </a:prstGeom>
          <a:solidFill>
            <a:srgbClr val="0096D6">
              <a:alpha val="18000"/>
            </a:srgbClr>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spcAft>
                <a:spcPts val="600"/>
              </a:spcAft>
              <a:buFont typeface="Arial" panose="020B0604020202020204" pitchFamily="34" charset="0"/>
              <a:buChar char="•"/>
            </a:pPr>
            <a:r>
              <a:rPr lang="en-US" sz="2000" dirty="0">
                <a:solidFill>
                  <a:srgbClr val="004065"/>
                </a:solidFill>
              </a:rPr>
              <a:t>What community resources are available?</a:t>
            </a:r>
          </a:p>
          <a:p>
            <a:pPr marL="342900" indent="-342900">
              <a:spcAft>
                <a:spcPts val="600"/>
              </a:spcAft>
              <a:buFont typeface="Arial" panose="020B0604020202020204" pitchFamily="34" charset="0"/>
              <a:buChar char="•"/>
            </a:pPr>
            <a:r>
              <a:rPr lang="en-US" sz="2000" dirty="0">
                <a:solidFill>
                  <a:srgbClr val="004065"/>
                </a:solidFill>
              </a:rPr>
              <a:t>How to gather information on patient’s social supports?</a:t>
            </a:r>
          </a:p>
        </p:txBody>
      </p:sp>
      <p:pic>
        <p:nvPicPr>
          <p:cNvPr id="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77" t="10198" r="16786" b="18712"/>
          <a:stretch/>
        </p:blipFill>
        <p:spPr bwMode="auto">
          <a:xfrm>
            <a:off x="598683" y="4828688"/>
            <a:ext cx="1241033" cy="1249960"/>
          </a:xfrm>
          <a:prstGeom prst="rect">
            <a:avLst/>
          </a:prstGeom>
          <a:solidFill>
            <a:schemeClr val="bg1"/>
          </a:solidFill>
          <a:ln>
            <a:noFill/>
          </a:ln>
          <a:effectLst/>
        </p:spPr>
      </p:pic>
    </p:spTree>
    <p:extLst>
      <p:ext uri="{BB962C8B-B14F-4D97-AF65-F5344CB8AC3E}">
        <p14:creationId xmlns:p14="http://schemas.microsoft.com/office/powerpoint/2010/main" val="1413851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09" y="699248"/>
            <a:ext cx="8229600" cy="914399"/>
          </a:xfrm>
        </p:spPr>
        <p:txBody>
          <a:bodyPr>
            <a:normAutofit/>
          </a:bodyPr>
          <a:lstStyle/>
          <a:p>
            <a:r>
              <a:rPr lang="en-US" dirty="0">
                <a:solidFill>
                  <a:srgbClr val="004065"/>
                </a:solidFill>
              </a:rPr>
              <a:t>Shared Decision-Making</a:t>
            </a:r>
          </a:p>
        </p:txBody>
      </p:sp>
      <p:sp>
        <p:nvSpPr>
          <p:cNvPr id="4" name="Text Placeholder 3"/>
          <p:cNvSpPr>
            <a:spLocks noGrp="1"/>
          </p:cNvSpPr>
          <p:nvPr>
            <p:ph type="body" sz="quarter" idx="10"/>
          </p:nvPr>
        </p:nvSpPr>
        <p:spPr/>
        <p:txBody>
          <a:bodyPr/>
          <a:lstStyle/>
          <a:p>
            <a:pPr lvl="0"/>
            <a:r>
              <a:rPr lang="en-US" sz="800" i="0" dirty="0">
                <a:solidFill>
                  <a:srgbClr val="FFFFFF">
                    <a:lumMod val="50000"/>
                  </a:srgbClr>
                </a:solidFill>
              </a:rPr>
              <a:t>Peek et al. (2016). Development of a conceptual framework for understanding shared decision making among African-American LGBT patients and their clinicians. Journal of General Internal Medicine, 31(6), 677-87. With permission of Springer.</a:t>
            </a:r>
          </a:p>
        </p:txBody>
      </p:sp>
      <p:pic>
        <p:nvPicPr>
          <p:cNvPr id="6" name="Picture 5"/>
          <p:cNvPicPr/>
          <p:nvPr/>
        </p:nvPicPr>
        <p:blipFill rotWithShape="1">
          <a:blip r:embed="rId3"/>
          <a:srcRect l="12608" t="46308" r="62893" b="2818"/>
          <a:stretch/>
        </p:blipFill>
        <p:spPr bwMode="auto">
          <a:xfrm>
            <a:off x="1143000" y="1640151"/>
            <a:ext cx="6781800" cy="45092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8614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534400" cy="767752"/>
          </a:xfrm>
        </p:spPr>
        <p:txBody>
          <a:bodyPr>
            <a:noAutofit/>
          </a:bodyPr>
          <a:lstStyle/>
          <a:p>
            <a:r>
              <a:rPr lang="en-US" dirty="0">
                <a:solidFill>
                  <a:srgbClr val="004065"/>
                </a:solidFill>
              </a:rPr>
              <a:t>Shared Decision-Making</a:t>
            </a:r>
          </a:p>
        </p:txBody>
      </p:sp>
      <p:sp>
        <p:nvSpPr>
          <p:cNvPr id="4" name="Text Placeholder 3"/>
          <p:cNvSpPr>
            <a:spLocks noGrp="1"/>
          </p:cNvSpPr>
          <p:nvPr>
            <p:ph type="body" sz="quarter" idx="10"/>
          </p:nvPr>
        </p:nvSpPr>
        <p:spPr/>
        <p:txBody>
          <a:bodyPr/>
          <a:lstStyle/>
          <a:p>
            <a:pPr lvl="0"/>
            <a:r>
              <a:rPr lang="en-US" sz="800" i="0" kern="1200" dirty="0" err="1">
                <a:solidFill>
                  <a:srgbClr val="FFFFFF">
                    <a:lumMod val="50000"/>
                  </a:srgbClr>
                </a:solidFill>
              </a:rPr>
              <a:t>DeMeester</a:t>
            </a:r>
            <a:r>
              <a:rPr lang="en-US" sz="800" i="0" kern="1200" dirty="0">
                <a:solidFill>
                  <a:srgbClr val="FFFFFF">
                    <a:lumMod val="50000"/>
                  </a:srgbClr>
                </a:solidFill>
              </a:rPr>
              <a:t>, Lopez, Moore, Cook, &amp; Chin. (</a:t>
            </a:r>
            <a:r>
              <a:rPr lang="en-US" sz="800" i="0" dirty="0">
                <a:solidFill>
                  <a:srgbClr val="FFFFFF">
                    <a:lumMod val="50000"/>
                  </a:srgbClr>
                </a:solidFill>
              </a:rPr>
              <a:t>2016). A model of context and shared decision making: Application to LGBT racial and ethnic minority patients. Journal of General Internal Medicine, 31(6), 651-62. With permission of Springer.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542724"/>
            <a:ext cx="6043613" cy="4620083"/>
          </a:xfrm>
          <a:prstGeom prst="rect">
            <a:avLst/>
          </a:prstGeom>
        </p:spPr>
      </p:pic>
    </p:spTree>
    <p:extLst>
      <p:ext uri="{BB962C8B-B14F-4D97-AF65-F5344CB8AC3E}">
        <p14:creationId xmlns:p14="http://schemas.microsoft.com/office/powerpoint/2010/main" val="3492729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49" y="798664"/>
            <a:ext cx="8229600" cy="767752"/>
          </a:xfrm>
        </p:spPr>
        <p:txBody>
          <a:bodyPr>
            <a:normAutofit/>
          </a:bodyPr>
          <a:lstStyle/>
          <a:p>
            <a:r>
              <a:rPr lang="en-US" dirty="0">
                <a:solidFill>
                  <a:srgbClr val="004065"/>
                </a:solidFill>
              </a:rPr>
              <a:t>Organizational Drivers</a:t>
            </a:r>
          </a:p>
        </p:txBody>
      </p:sp>
      <p:sp>
        <p:nvSpPr>
          <p:cNvPr id="4" name="Text Placeholder 3"/>
          <p:cNvSpPr>
            <a:spLocks noGrp="1"/>
          </p:cNvSpPr>
          <p:nvPr>
            <p:ph type="body" sz="quarter" idx="10"/>
          </p:nvPr>
        </p:nvSpPr>
        <p:spPr/>
        <p:txBody>
          <a:bodyPr/>
          <a:lstStyle/>
          <a:p>
            <a:pPr lvl="0"/>
            <a:r>
              <a:rPr lang="en-US" sz="1000" dirty="0" err="1">
                <a:solidFill>
                  <a:srgbClr val="FFFFFF">
                    <a:lumMod val="50000"/>
                  </a:srgbClr>
                </a:solidFill>
              </a:rPr>
              <a:t>DeMeester</a:t>
            </a:r>
            <a:r>
              <a:rPr lang="en-US" sz="1000" dirty="0">
                <a:solidFill>
                  <a:srgbClr val="FFFFFF">
                    <a:lumMod val="50000"/>
                  </a:srgbClr>
                </a:solidFill>
              </a:rPr>
              <a:t>, Lopez, Moore, Cook, &amp; Chin, 2016.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1330"/>
          <a:stretch/>
        </p:blipFill>
        <p:spPr>
          <a:xfrm>
            <a:off x="457200" y="2124849"/>
            <a:ext cx="8008511" cy="1143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426" y="3880366"/>
            <a:ext cx="3806245" cy="2371446"/>
          </a:xfrm>
          <a:prstGeom prst="rect">
            <a:avLst/>
          </a:prstGeom>
        </p:spPr>
      </p:pic>
    </p:spTree>
    <p:extLst>
      <p:ext uri="{BB962C8B-B14F-4D97-AF65-F5344CB8AC3E}">
        <p14:creationId xmlns:p14="http://schemas.microsoft.com/office/powerpoint/2010/main" val="2834289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4065"/>
                </a:solidFill>
              </a:rPr>
              <a:t>Mechanisms</a:t>
            </a:r>
          </a:p>
        </p:txBody>
      </p:sp>
      <p:sp>
        <p:nvSpPr>
          <p:cNvPr id="4" name="Text Placeholder 3"/>
          <p:cNvSpPr>
            <a:spLocks noGrp="1"/>
          </p:cNvSpPr>
          <p:nvPr>
            <p:ph type="body" sz="quarter" idx="10"/>
          </p:nvPr>
        </p:nvSpPr>
        <p:spPr/>
        <p:txBody>
          <a:bodyPr/>
          <a:lstStyle/>
          <a:p>
            <a:pPr lvl="0"/>
            <a:r>
              <a:rPr lang="en-US" sz="1000" dirty="0" err="1">
                <a:solidFill>
                  <a:srgbClr val="FFFFFF">
                    <a:lumMod val="50000"/>
                  </a:srgbClr>
                </a:solidFill>
              </a:rPr>
              <a:t>DeMeester</a:t>
            </a:r>
            <a:r>
              <a:rPr lang="en-US" sz="1000" dirty="0">
                <a:solidFill>
                  <a:srgbClr val="FFFFFF">
                    <a:lumMod val="50000"/>
                  </a:srgbClr>
                </a:solidFill>
              </a:rPr>
              <a:t>, Lopez, Moore, Cook, &amp; Chin, 2016.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2274"/>
          <a:stretch/>
        </p:blipFill>
        <p:spPr>
          <a:xfrm>
            <a:off x="552919" y="1905001"/>
            <a:ext cx="8133881" cy="3589419"/>
          </a:xfrm>
          <a:prstGeom prst="rect">
            <a:avLst/>
          </a:prstGeom>
        </p:spPr>
      </p:pic>
    </p:spTree>
    <p:extLst>
      <p:ext uri="{BB962C8B-B14F-4D97-AF65-F5344CB8AC3E}">
        <p14:creationId xmlns:p14="http://schemas.microsoft.com/office/powerpoint/2010/main" val="1028260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990599"/>
          </a:xfrm>
        </p:spPr>
        <p:txBody>
          <a:bodyPr>
            <a:normAutofit/>
          </a:bodyPr>
          <a:lstStyle/>
          <a:p>
            <a:r>
              <a:rPr lang="en-US" dirty="0">
                <a:solidFill>
                  <a:srgbClr val="004065"/>
                </a:solidFill>
              </a:rPr>
              <a:t>Shared Decision-Making</a:t>
            </a:r>
          </a:p>
        </p:txBody>
      </p:sp>
      <p:sp>
        <p:nvSpPr>
          <p:cNvPr id="4" name="Text Placeholder 3"/>
          <p:cNvSpPr>
            <a:spLocks noGrp="1"/>
          </p:cNvSpPr>
          <p:nvPr>
            <p:ph type="body" sz="quarter" idx="10"/>
          </p:nvPr>
        </p:nvSpPr>
        <p:spPr/>
        <p:txBody>
          <a:bodyPr/>
          <a:lstStyle/>
          <a:p>
            <a:pPr lvl="0"/>
            <a:r>
              <a:rPr lang="en-US" sz="1000" dirty="0" err="1">
                <a:solidFill>
                  <a:srgbClr val="FFFFFF">
                    <a:lumMod val="50000"/>
                  </a:srgbClr>
                </a:solidFill>
              </a:rPr>
              <a:t>DeMeester</a:t>
            </a:r>
            <a:r>
              <a:rPr lang="en-US" sz="1000" dirty="0">
                <a:solidFill>
                  <a:srgbClr val="FFFFFF">
                    <a:lumMod val="50000"/>
                  </a:srgbClr>
                </a:solidFill>
              </a:rPr>
              <a:t>, Lopez, Moore, Cook, &amp; Chin, 2016.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 t="-1308" r="-27" b="4456"/>
          <a:stretch/>
        </p:blipFill>
        <p:spPr>
          <a:xfrm>
            <a:off x="1371600" y="1524000"/>
            <a:ext cx="6277938" cy="4648200"/>
          </a:xfrm>
          <a:prstGeom prst="rect">
            <a:avLst/>
          </a:prstGeom>
        </p:spPr>
      </p:pic>
    </p:spTree>
    <p:extLst>
      <p:ext uri="{BB962C8B-B14F-4D97-AF65-F5344CB8AC3E}">
        <p14:creationId xmlns:p14="http://schemas.microsoft.com/office/powerpoint/2010/main" val="239754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Overview of Disparities in the </a:t>
            </a:r>
            <a:br>
              <a:rPr lang="en-US" dirty="0"/>
            </a:br>
            <a:r>
              <a:rPr lang="en-US" dirty="0"/>
              <a:t>United States</a:t>
            </a:r>
          </a:p>
        </p:txBody>
      </p:sp>
      <p:sp>
        <p:nvSpPr>
          <p:cNvPr id="3" name="Content Placeholder 2"/>
          <p:cNvSpPr>
            <a:spLocks noGrp="1"/>
          </p:cNvSpPr>
          <p:nvPr>
            <p:ph idx="1"/>
          </p:nvPr>
        </p:nvSpPr>
        <p:spPr/>
        <p:txBody>
          <a:bodyPr/>
          <a:lstStyle/>
          <a:p>
            <a:r>
              <a:rPr lang="en-US" dirty="0"/>
              <a:t>Influencers of health</a:t>
            </a:r>
          </a:p>
          <a:p>
            <a:r>
              <a:rPr lang="en-US" dirty="0"/>
              <a:t>Defining health disparities</a:t>
            </a:r>
          </a:p>
          <a:p>
            <a:r>
              <a:rPr lang="en-US" dirty="0"/>
              <a:t>Role of health care system in addressing disparities  </a:t>
            </a:r>
          </a:p>
          <a:p>
            <a:r>
              <a:rPr lang="en-US" dirty="0"/>
              <a:t>Examples of disparities </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43081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22885"/>
            <a:ext cx="8229600" cy="1196247"/>
          </a:xfrm>
        </p:spPr>
        <p:txBody>
          <a:bodyPr/>
          <a:lstStyle/>
          <a:p>
            <a:r>
              <a:rPr lang="en-US" dirty="0">
                <a:solidFill>
                  <a:srgbClr val="004065"/>
                </a:solidFill>
              </a:rPr>
              <a:t>Paradigm Shift</a:t>
            </a:r>
          </a:p>
        </p:txBody>
      </p:sp>
      <p:sp>
        <p:nvSpPr>
          <p:cNvPr id="4" name="Text Placeholder 3"/>
          <p:cNvSpPr>
            <a:spLocks noGrp="1"/>
          </p:cNvSpPr>
          <p:nvPr>
            <p:ph type="body" sz="quarter" idx="10"/>
          </p:nvPr>
        </p:nvSpPr>
        <p:spPr/>
        <p:txBody>
          <a:bodyPr/>
          <a:lstStyle/>
          <a:p>
            <a:r>
              <a:rPr lang="en-US" sz="1000" dirty="0" err="1">
                <a:solidFill>
                  <a:schemeClr val="bg1">
                    <a:lumMod val="50000"/>
                  </a:schemeClr>
                </a:solidFill>
              </a:rPr>
              <a:t>Zikmund</a:t>
            </a:r>
            <a:r>
              <a:rPr lang="en-US" sz="1000" dirty="0">
                <a:solidFill>
                  <a:schemeClr val="bg1">
                    <a:lumMod val="50000"/>
                  </a:schemeClr>
                </a:solidFill>
              </a:rPr>
              <a:t> et al., 2010; </a:t>
            </a:r>
            <a:r>
              <a:rPr lang="en-US" sz="1000" dirty="0" err="1">
                <a:solidFill>
                  <a:schemeClr val="bg1">
                    <a:lumMod val="50000"/>
                  </a:schemeClr>
                </a:solidFill>
              </a:rPr>
              <a:t>Volp</a:t>
            </a:r>
            <a:r>
              <a:rPr lang="en-US" sz="1000" dirty="0">
                <a:solidFill>
                  <a:schemeClr val="bg1">
                    <a:lumMod val="50000"/>
                  </a:schemeClr>
                </a:solidFill>
              </a:rPr>
              <a:t> &amp; </a:t>
            </a:r>
            <a:r>
              <a:rPr lang="en-US" sz="1000" dirty="0" err="1">
                <a:solidFill>
                  <a:schemeClr val="bg1">
                    <a:lumMod val="50000"/>
                  </a:schemeClr>
                </a:solidFill>
              </a:rPr>
              <a:t>Mohta</a:t>
            </a:r>
            <a:r>
              <a:rPr lang="en-US" sz="1000" dirty="0">
                <a:solidFill>
                  <a:schemeClr val="bg1">
                    <a:lumMod val="50000"/>
                  </a:schemeClr>
                </a:solidFill>
              </a:rPr>
              <a:t>, 2016. </a:t>
            </a: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861"/>
          <a:stretch/>
        </p:blipFill>
        <p:spPr bwMode="auto">
          <a:xfrm>
            <a:off x="2459856" y="4169806"/>
            <a:ext cx="865540" cy="98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69" t="6603" r="4393" b="3130"/>
          <a:stretch/>
        </p:blipFill>
        <p:spPr bwMode="auto">
          <a:xfrm>
            <a:off x="5417308" y="4143468"/>
            <a:ext cx="1257301" cy="97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4832" y="2194825"/>
            <a:ext cx="1184231" cy="125756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8333" r="22500" b="45411"/>
          <a:stretch/>
        </p:blipFill>
        <p:spPr>
          <a:xfrm>
            <a:off x="5993322" y="2178011"/>
            <a:ext cx="1550007" cy="1250040"/>
          </a:xfrm>
          <a:prstGeom prst="flowChartConnector">
            <a:avLst/>
          </a:prstGeom>
        </p:spPr>
      </p:pic>
      <p:sp>
        <p:nvSpPr>
          <p:cNvPr id="9" name="Isosceles Triangle 8"/>
          <p:cNvSpPr/>
          <p:nvPr/>
        </p:nvSpPr>
        <p:spPr>
          <a:xfrm rot="14322940" flipH="1">
            <a:off x="3427133" y="2318140"/>
            <a:ext cx="410764" cy="820819"/>
          </a:xfrm>
          <a:prstGeom prst="triangle">
            <a:avLst>
              <a:gd name="adj" fmla="val 0"/>
            </a:avLst>
          </a:prstGeom>
          <a:solidFill>
            <a:srgbClr val="004065"/>
          </a:solidFill>
          <a:ln w="635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flipH="1">
            <a:off x="3624896" y="1601484"/>
            <a:ext cx="1937704" cy="1401725"/>
          </a:xfrm>
          <a:prstGeom prst="wedgeEllipseCallout">
            <a:avLst>
              <a:gd name="adj1" fmla="val -71252"/>
              <a:gd name="adj2" fmla="val 25009"/>
            </a:avLst>
          </a:prstGeom>
          <a:solidFill>
            <a:srgbClr val="004065"/>
          </a:solidFill>
          <a:ln w="5715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endParaRPr lang="en-US" dirty="0">
              <a:solidFill>
                <a:srgbClr val="004065"/>
              </a:solidFill>
            </a:endParaRPr>
          </a:p>
        </p:txBody>
      </p:sp>
      <p:sp>
        <p:nvSpPr>
          <p:cNvPr id="12" name="TextBox 11"/>
          <p:cNvSpPr txBox="1"/>
          <p:nvPr/>
        </p:nvSpPr>
        <p:spPr>
          <a:xfrm>
            <a:off x="3949126" y="1472653"/>
            <a:ext cx="1143000" cy="1569660"/>
          </a:xfrm>
          <a:prstGeom prst="rect">
            <a:avLst/>
          </a:prstGeom>
          <a:noFill/>
        </p:spPr>
        <p:txBody>
          <a:bodyPr wrap="square" rtlCol="0">
            <a:spAutoFit/>
          </a:bodyPr>
          <a:lstStyle/>
          <a:p>
            <a:r>
              <a:rPr lang="en-US" sz="9600" b="1" dirty="0">
                <a:solidFill>
                  <a:srgbClr val="0096D6"/>
                </a:solidFill>
              </a:rPr>
              <a:t>½ </a:t>
            </a:r>
          </a:p>
        </p:txBody>
      </p:sp>
      <p:sp>
        <p:nvSpPr>
          <p:cNvPr id="15" name="Rounded Rectangle 14"/>
          <p:cNvSpPr/>
          <p:nvPr/>
        </p:nvSpPr>
        <p:spPr>
          <a:xfrm>
            <a:off x="1896484" y="5638800"/>
            <a:ext cx="5181600" cy="443353"/>
          </a:xfrm>
          <a:prstGeom prst="roundRect">
            <a:avLst/>
          </a:prstGeom>
          <a:solidFill>
            <a:srgbClr val="0096D6"/>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dirty="0">
                <a:solidFill>
                  <a:schemeClr val="bg1"/>
                </a:solidFill>
              </a:rPr>
              <a:t>Quantity of care </a:t>
            </a:r>
            <a:r>
              <a:rPr lang="en-US" sz="2000" dirty="0">
                <a:solidFill>
                  <a:schemeClr val="bg1"/>
                </a:solidFill>
                <a:sym typeface="Wingdings" panose="05000000000000000000" pitchFamily="2" charset="2"/>
              </a:rPr>
              <a:t> Quality of care</a:t>
            </a:r>
            <a:endParaRPr lang="en-US" sz="2000" dirty="0">
              <a:solidFill>
                <a:schemeClr val="bg1"/>
              </a:solidFill>
            </a:endParaRPr>
          </a:p>
        </p:txBody>
      </p:sp>
      <p:sp>
        <p:nvSpPr>
          <p:cNvPr id="17" name="TextBox 16"/>
          <p:cNvSpPr txBox="1"/>
          <p:nvPr/>
        </p:nvSpPr>
        <p:spPr>
          <a:xfrm>
            <a:off x="4987673" y="5122520"/>
            <a:ext cx="2116569" cy="369332"/>
          </a:xfrm>
          <a:prstGeom prst="rect">
            <a:avLst/>
          </a:prstGeom>
          <a:noFill/>
        </p:spPr>
        <p:txBody>
          <a:bodyPr wrap="square" rtlCol="0">
            <a:spAutoFit/>
          </a:bodyPr>
          <a:lstStyle/>
          <a:p>
            <a:r>
              <a:rPr lang="en-US" dirty="0">
                <a:solidFill>
                  <a:srgbClr val="0096D6"/>
                </a:solidFill>
                <a:sym typeface="Wingdings" panose="05000000000000000000" pitchFamily="2" charset="2"/>
              </a:rPr>
              <a:t>Value-based care</a:t>
            </a:r>
            <a:endParaRPr lang="en-US" dirty="0">
              <a:solidFill>
                <a:srgbClr val="0096D6"/>
              </a:solidFill>
            </a:endParaRPr>
          </a:p>
        </p:txBody>
      </p:sp>
      <p:sp>
        <p:nvSpPr>
          <p:cNvPr id="18" name="Rectangle 17"/>
          <p:cNvSpPr/>
          <p:nvPr/>
        </p:nvSpPr>
        <p:spPr>
          <a:xfrm>
            <a:off x="2149827" y="5124325"/>
            <a:ext cx="1736373" cy="369332"/>
          </a:xfrm>
          <a:prstGeom prst="rect">
            <a:avLst/>
          </a:prstGeom>
        </p:spPr>
        <p:txBody>
          <a:bodyPr wrap="none">
            <a:spAutoFit/>
          </a:bodyPr>
          <a:lstStyle/>
          <a:p>
            <a:r>
              <a:rPr lang="en-US" dirty="0">
                <a:solidFill>
                  <a:srgbClr val="0096D6"/>
                </a:solidFill>
              </a:rPr>
              <a:t>Fee-for-service</a:t>
            </a:r>
            <a:endParaRPr lang="en-US" dirty="0"/>
          </a:p>
        </p:txBody>
      </p:sp>
      <p:cxnSp>
        <p:nvCxnSpPr>
          <p:cNvPr id="20" name="Straight Arrow Connector 19"/>
          <p:cNvCxnSpPr/>
          <p:nvPr/>
        </p:nvCxnSpPr>
        <p:spPr>
          <a:xfrm>
            <a:off x="3624896" y="4800600"/>
            <a:ext cx="1362777" cy="0"/>
          </a:xfrm>
          <a:prstGeom prst="straightConnector1">
            <a:avLst/>
          </a:prstGeom>
          <a:ln w="508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72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TEAM Course</a:t>
            </a:r>
          </a:p>
        </p:txBody>
      </p:sp>
      <p:sp>
        <p:nvSpPr>
          <p:cNvPr id="3" name="Content Placeholder 2"/>
          <p:cNvSpPr>
            <a:spLocks noGrp="1"/>
          </p:cNvSpPr>
          <p:nvPr>
            <p:ph idx="1"/>
          </p:nvPr>
        </p:nvSpPr>
        <p:spPr>
          <a:xfrm>
            <a:off x="457200" y="1752601"/>
            <a:ext cx="8229600" cy="2971800"/>
          </a:xfrm>
        </p:spPr>
        <p:txBody>
          <a:bodyPr>
            <a:normAutofit/>
          </a:bodyPr>
          <a:lstStyle/>
          <a:p>
            <a:r>
              <a:rPr lang="en-US" sz="2800" dirty="0">
                <a:solidFill>
                  <a:srgbClr val="004065"/>
                </a:solidFill>
              </a:rPr>
              <a:t>Explore factors that facilitate or pose barriers to effective communication</a:t>
            </a:r>
          </a:p>
          <a:p>
            <a:r>
              <a:rPr lang="en-US" sz="2800" dirty="0">
                <a:solidFill>
                  <a:srgbClr val="004065"/>
                </a:solidFill>
              </a:rPr>
              <a:t>Present perspectives of current cancer care</a:t>
            </a:r>
          </a:p>
        </p:txBody>
      </p:sp>
      <p:sp>
        <p:nvSpPr>
          <p:cNvPr id="4" name="Text Placeholder 3"/>
          <p:cNvSpPr>
            <a:spLocks noGrp="1"/>
          </p:cNvSpPr>
          <p:nvPr>
            <p:ph type="body" sz="quarter" idx="10"/>
          </p:nvPr>
        </p:nvSpPr>
        <p:spPr/>
        <p:txBody>
          <a:bodyPr/>
          <a:lstStyle/>
          <a:p>
            <a:endParaRPr lang="en-US"/>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87"/>
          <a:stretch/>
        </p:blipFill>
        <p:spPr bwMode="auto">
          <a:xfrm>
            <a:off x="5410200" y="3450609"/>
            <a:ext cx="3502459" cy="248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42415" y="3382054"/>
            <a:ext cx="5181600" cy="2332946"/>
          </a:xfrm>
          <a:prstGeom prst="rect">
            <a:avLst/>
          </a:prstGeom>
        </p:spPr>
        <p:txBody>
          <a:bodyPr wrap="square">
            <a:spAutoFit/>
          </a:bodyPr>
          <a:lstStyle/>
          <a:p>
            <a:pPr marL="342900" lvl="0" indent="-342900" eaLnBrk="0" fontAlgn="base" hangingPunct="0">
              <a:spcBef>
                <a:spcPct val="20000"/>
              </a:spcBef>
              <a:spcAft>
                <a:spcPct val="0"/>
              </a:spcAft>
              <a:buFontTx/>
              <a:buChar char="•"/>
            </a:pPr>
            <a:r>
              <a:rPr lang="en-US" sz="2800" kern="0" dirty="0">
                <a:solidFill>
                  <a:srgbClr val="004065"/>
                </a:solidFill>
              </a:rPr>
              <a:t>Present ideas of cancer care in the future</a:t>
            </a:r>
          </a:p>
          <a:p>
            <a:pPr marL="342900" lvl="0" indent="-342900" eaLnBrk="0" fontAlgn="base" hangingPunct="0">
              <a:spcBef>
                <a:spcPct val="20000"/>
              </a:spcBef>
              <a:spcAft>
                <a:spcPct val="0"/>
              </a:spcAft>
              <a:buFontTx/>
              <a:buChar char="•"/>
            </a:pPr>
            <a:r>
              <a:rPr lang="en-US" sz="2800" kern="0" dirty="0">
                <a:solidFill>
                  <a:srgbClr val="004065"/>
                </a:solidFill>
              </a:rPr>
              <a:t>Offer quality improvement strategies to move towards patient-centered care</a:t>
            </a:r>
          </a:p>
        </p:txBody>
      </p:sp>
    </p:spTree>
    <p:extLst>
      <p:ext uri="{BB962C8B-B14F-4D97-AF65-F5344CB8AC3E}">
        <p14:creationId xmlns:p14="http://schemas.microsoft.com/office/powerpoint/2010/main" val="458689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Conclusion</a:t>
            </a:r>
          </a:p>
        </p:txBody>
      </p:sp>
      <p:sp>
        <p:nvSpPr>
          <p:cNvPr id="3" name="TextBox 2"/>
          <p:cNvSpPr txBox="1"/>
          <p:nvPr/>
        </p:nvSpPr>
        <p:spPr>
          <a:xfrm>
            <a:off x="457200" y="1905001"/>
            <a:ext cx="8229600" cy="3462486"/>
          </a:xfrm>
          <a:prstGeom prst="rect">
            <a:avLst/>
          </a:prstGeom>
          <a:noFill/>
        </p:spPr>
        <p:txBody>
          <a:bodyPr wrap="square" rtlCol="0">
            <a:spAutoFit/>
          </a:bodyPr>
          <a:lstStyle/>
          <a:p>
            <a:pPr marL="460375" indent="-460375">
              <a:buFont typeface="Arial" panose="020B0604020202020204" pitchFamily="34" charset="0"/>
              <a:buChar char="•"/>
            </a:pPr>
            <a:r>
              <a:rPr lang="en-US" sz="2800" dirty="0">
                <a:solidFill>
                  <a:srgbClr val="004065"/>
                </a:solidFill>
              </a:rPr>
              <a:t>Recognize how patient engagement in cancer care influences patient knowledge, confidence and health behaviors</a:t>
            </a:r>
          </a:p>
          <a:p>
            <a:pPr marL="460375" indent="-460375">
              <a:buFont typeface="Arial" panose="020B0604020202020204" pitchFamily="34" charset="0"/>
              <a:buChar char="•"/>
            </a:pPr>
            <a:r>
              <a:rPr lang="en-US" sz="2800" dirty="0">
                <a:solidFill>
                  <a:srgbClr val="004065"/>
                </a:solidFill>
              </a:rPr>
              <a:t>Identify strategies for engaging patients and their loved ones in shared decision-making across the cancer care continuum</a:t>
            </a:r>
          </a:p>
          <a:p>
            <a:pPr>
              <a:spcAft>
                <a:spcPts val="600"/>
              </a:spcAft>
            </a:pPr>
            <a:endParaRPr lang="en-US" sz="2800" dirty="0">
              <a:solidFill>
                <a:srgbClr val="1C4E67"/>
              </a:solidFill>
            </a:endParaRPr>
          </a:p>
          <a:p>
            <a:endParaRPr lang="en-US" dirty="0"/>
          </a:p>
        </p:txBody>
      </p:sp>
    </p:spTree>
    <p:extLst>
      <p:ext uri="{BB962C8B-B14F-4D97-AF65-F5344CB8AC3E}">
        <p14:creationId xmlns:p14="http://schemas.microsoft.com/office/powerpoint/2010/main" val="355297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5" name="Rectangle 4"/>
          <p:cNvSpPr/>
          <p:nvPr/>
        </p:nvSpPr>
        <p:spPr>
          <a:xfrm>
            <a:off x="457199" y="1676400"/>
            <a:ext cx="8045355" cy="4752455"/>
          </a:xfrm>
          <a:prstGeom prst="rect">
            <a:avLst/>
          </a:prstGeom>
        </p:spPr>
        <p:txBody>
          <a:bodyPr wrap="square">
            <a:spAutoFit/>
          </a:bodyPr>
          <a:lstStyle/>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Arterburn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D., Wellman, R., Westbrook, E., Rutter, C., Ross, T., McCulloch, D., … Jung, C. (2012). Introducing decision aids at Group Health was linked to sharply lower hip and knee surgery rates and costs.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Health Affairs, 31</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(9), 2094-104. </a:t>
            </a:r>
            <a:endParaRPr lang="en-US" sz="11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Coulter, A. (2012). Patient engagement--what works?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Journal of Ambulatory Care Management, 35</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(2), 80-9. </a:t>
            </a:r>
            <a:endParaRPr lang="en-US" sz="11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DeMeester</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R.H., Lopez, F.Y., Moore, J.E., Cook, S.C., &amp; Chin, M.H. (2016). A model of organizational context and shared decision making: Application to LGBT racial and ethnic minority patients.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Journal of General Internal Medicine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31</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(6), 651-62. </a:t>
            </a:r>
            <a:endParaRPr lang="en-US" sz="11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Dill, D., &amp;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Gumpert</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P. (2012). What is the heart of health care? Advocating for and defining the clinical relationship in patient-centered care.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Journal of Participatory Medicine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4</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Elwyn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G.,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Frosch</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D., Thomson, R., Joseph-Williams, N., Lloyd, A.,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Kinnersley</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P., … Barry, M. (2012). Shared decision making: A model for clinical practice.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Journal of General Internal Medicine, 27</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(10), 1361-7. </a:t>
            </a:r>
          </a:p>
          <a:p>
            <a:pPr marL="463550" indent="-463550" defTabSz="463550">
              <a:lnSpc>
                <a:spcPct val="107000"/>
              </a:lnSpc>
            </a:pPr>
            <a:r>
              <a:rPr lang="en-US" sz="1600" dirty="0">
                <a:solidFill>
                  <a:srgbClr val="004065"/>
                </a:solidFill>
              </a:rPr>
              <a:t>Epstein, R.M., &amp; Street, R.L., Jr. (2007). </a:t>
            </a:r>
            <a:r>
              <a:rPr lang="en-US" sz="1600" i="1" dirty="0">
                <a:solidFill>
                  <a:srgbClr val="004065"/>
                </a:solidFill>
              </a:rPr>
              <a:t>Patient-centered communication in cancer care: Promoting healing and reducing suffering</a:t>
            </a:r>
            <a:r>
              <a:rPr lang="en-US" sz="1600" dirty="0">
                <a:solidFill>
                  <a:srgbClr val="004065"/>
                </a:solidFill>
              </a:rPr>
              <a:t>. Bethesda, MD: National Cancer Institute. </a:t>
            </a:r>
          </a:p>
          <a:p>
            <a:pPr defTabSz="463550">
              <a:lnSpc>
                <a:spcPct val="107000"/>
              </a:lnSpc>
            </a:pPr>
            <a:endParaRPr lang="en-US" sz="1100" dirty="0">
              <a:solidFill>
                <a:srgbClr val="00406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9008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5" name="Rectangle 4"/>
          <p:cNvSpPr/>
          <p:nvPr/>
        </p:nvSpPr>
        <p:spPr>
          <a:xfrm>
            <a:off x="457199" y="1676400"/>
            <a:ext cx="8045355" cy="4294509"/>
          </a:xfrm>
          <a:prstGeom prst="rect">
            <a:avLst/>
          </a:prstGeom>
        </p:spPr>
        <p:txBody>
          <a:bodyPr wrap="square">
            <a:spAutoFit/>
          </a:bodyPr>
          <a:lstStyle/>
          <a:p>
            <a:pPr marL="463550" indent="-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Frampton, S.B.,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Guastello</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S., Hoy, L., Naylor, M., Sheridan, S., &amp; Johnston-Fleece, M. (2017). Harnessing evidence and experience to change culture: A guiding framework for patient and family engaged care.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Perspectives: Expert Voices in Health &amp; Health Care, National Academy of Medicine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Retrieved from </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hlinkClick r:id="rId3"/>
              </a:rPr>
              <a:t>https://nam.edu/wp-content/uploads/2017/01/Harnessing-Evidence-and-</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Experience-to-Change-Culture-A-Guiding-Framework-for-Patient-and-Family-Engaged-Care.pdf</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Fumagalli</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L.P.,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Radaelli</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G.,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Lettieri</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E.,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Bertele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P., &amp;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Masella</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C. (2015). Patient empowerment and its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neighbours</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Clarifying the boundaries and their mutual relationships.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Health Policy, 119</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(3), 384-94.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Griffin, S.J.,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Kinmouth</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A.L.,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Veltman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M.W., Gillard, S., Grant, J., &amp; Stewart, M. (2004). Effect on health-related outcomes of interventions to alter the interactions between patients and practitioners: A systematic review of trials.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Annals of Family Medicine, 2</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(6), 595-608.</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Hibbard, J.H., &amp; Mahoney, E. (2010). Toward a theory of patient and consumer activation.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Patient Education and Counseling, 78</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(3), 377-81.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903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5" name="Rectangle 4"/>
          <p:cNvSpPr/>
          <p:nvPr/>
        </p:nvSpPr>
        <p:spPr>
          <a:xfrm>
            <a:off x="457199" y="1676400"/>
            <a:ext cx="8045355" cy="4557979"/>
          </a:xfrm>
          <a:prstGeom prst="rect">
            <a:avLst/>
          </a:prstGeom>
        </p:spPr>
        <p:txBody>
          <a:bodyPr wrap="square">
            <a:spAutoFit/>
          </a:bodyPr>
          <a:lstStyle/>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Johnson, R.L.,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Roter</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D.,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Powe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N.R., &amp; Cooper, L.A. (2004). Patient race/ethnicity and quality of patient-physician communication during medical visits.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American Journal of Public Health, 94</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(12), 2084-90.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Krones</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T., Keller, H.,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Sönnichsen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Sadowski</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E.M., Baum, E.,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Wegscheider</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K., … Donner-</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Banzhoff</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N. (2008). Absolute cardiovascular disease risk and shared decision-making in primary care: A randomized controlled trial.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Annals of Family Medicine, 6</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(3), 218-27.</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Makoul</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G., &amp;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Clayman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M.L. (2006). An integrative model of shared decision making in medical encounters.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Patient Education and Counseling, 60</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(3), 301-12.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McCaffery</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K.J., Smith, S.K., &amp; Wolf, M. (2010). The challenge of shared decision making among patients with lower literacy: A framework for research and development.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Medical Decision Making, 30</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(1), 35-44.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National Learning Consortium, Office of the National Coordinator for Health Information Technology, U.S. Department of Health and Human Services. (2013).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Shared decision making</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Retrieved from https://www.healthit.gov/sites/default/files/nlc_shared_decision_making_fact_sheet.pdf</a:t>
            </a:r>
            <a:endParaRPr lang="en-US" sz="1600" dirty="0">
              <a:solidFill>
                <a:srgbClr val="00406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2972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5" name="Rectangle 4"/>
          <p:cNvSpPr/>
          <p:nvPr/>
        </p:nvSpPr>
        <p:spPr>
          <a:xfrm>
            <a:off x="457199" y="1676400"/>
            <a:ext cx="8045355" cy="4821448"/>
          </a:xfrm>
          <a:prstGeom prst="rect">
            <a:avLst/>
          </a:prstGeom>
        </p:spPr>
        <p:txBody>
          <a:bodyPr wrap="square">
            <a:spAutoFit/>
          </a:bodyPr>
          <a:lstStyle/>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Peek, M.E., Lopez, F.Y., Williams, H.S., Xu, L.J., McNulty, M.C.,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Acree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M.E., &amp; Schneider, J.A. (2016). Development of a conceptual framework for understanding shared decision making among African-American LGBT patients and their clinicians.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Journal of General Internal Medicine, 31</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(6), 677-87.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Thorne, S.,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Oliffe</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J.L., &amp;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Stajduhar</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K.I. (2013). Communicating shared decision-making: Cancer patient perspectives.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Patient Education and Counseling, 90</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(3), 291-6.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van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Bruinessen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I.R., van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Weel-Baumgarten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E.M.,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Gouw</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H.,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Zijlstra</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J.M.,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Albada</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 &amp; van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Dulmen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S. (2013). Barriers and facilitators to effective communication experienced by patients with malignant lymphoma at all stages after diagnosis. </a:t>
            </a:r>
            <a:r>
              <a:rPr lang="en-US" sz="1600" i="1"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Psyco</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-Oncology, 22</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(12), 2807-14.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Veroff</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D., Marr, A., &amp;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Wennberg</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D.E. (2013). Enhanced support for shared decision making reduced costs of care for patients with preference-sensitive conditions.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Health Affairs, 32</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(2), 285-93. </a:t>
            </a:r>
            <a:endParaRPr lang="en-US" sz="16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marL="463550" indent="-463550"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Volpp</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K.G., &amp;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Mohta</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N.S. (2016).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Patient engagement report: Improved engagement leads to better outcomes, but better tools are needed</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Retrieved from http://catalyst.nejm.org/patient-engagement-report-improved-engagement-leads-better-outcomes-better-tools-needed/</a:t>
            </a:r>
            <a:endParaRPr lang="en-US" sz="1600" dirty="0">
              <a:solidFill>
                <a:srgbClr val="00406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0693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065"/>
                </a:solidFill>
              </a:rPr>
              <a:t>References</a:t>
            </a:r>
          </a:p>
        </p:txBody>
      </p:sp>
      <p:sp>
        <p:nvSpPr>
          <p:cNvPr id="3" name="Content Placeholder 2"/>
          <p:cNvSpPr>
            <a:spLocks noGrp="1"/>
          </p:cNvSpPr>
          <p:nvPr>
            <p:ph idx="1"/>
          </p:nvPr>
        </p:nvSpPr>
        <p:spPr>
          <a:xfrm>
            <a:off x="457200" y="1752600"/>
            <a:ext cx="8229600" cy="4267200"/>
          </a:xfrm>
        </p:spPr>
        <p:txBody>
          <a:bodyPr>
            <a:noAutofit/>
          </a:bodyPr>
          <a:lstStyle/>
          <a:p>
            <a:pPr marL="0" indent="0">
              <a:buNone/>
            </a:pPr>
            <a:endParaRPr lang="en-US" sz="1800" dirty="0"/>
          </a:p>
          <a:p>
            <a:pPr lvl="0"/>
            <a:endParaRPr lang="en-US" sz="1800" dirty="0"/>
          </a:p>
          <a:p>
            <a:endParaRPr lang="en-US" sz="1800" dirty="0"/>
          </a:p>
        </p:txBody>
      </p:sp>
      <p:sp>
        <p:nvSpPr>
          <p:cNvPr id="5" name="Rectangle 4"/>
          <p:cNvSpPr/>
          <p:nvPr/>
        </p:nvSpPr>
        <p:spPr>
          <a:xfrm>
            <a:off x="457199" y="1676400"/>
            <a:ext cx="8045355" cy="1923283"/>
          </a:xfrm>
          <a:prstGeom prst="rect">
            <a:avLst/>
          </a:prstGeom>
        </p:spPr>
        <p:txBody>
          <a:bodyPr wrap="square">
            <a:spAutoFit/>
          </a:bodyPr>
          <a:lstStyle/>
          <a:p>
            <a:pPr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Wennberg</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D.E., Marr, A., Lang, L., O’Malley, S., &amp; Bennett, G. (2010). A randomized 	trial of telephone care-management strategy.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New England Journal of Medicine, 	363</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(13), 1245-55. </a:t>
            </a:r>
            <a:endParaRPr lang="en-US" sz="1100" dirty="0">
              <a:solidFill>
                <a:srgbClr val="004065"/>
              </a:solidFill>
              <a:latin typeface="Calibri" panose="020F0502020204030204" pitchFamily="34" charset="0"/>
              <a:ea typeface="Calibri" panose="020F0502020204030204" pitchFamily="34" charset="0"/>
              <a:cs typeface="Times New Roman" panose="02020603050405020304" pitchFamily="18" charset="0"/>
            </a:endParaRPr>
          </a:p>
          <a:p>
            <a:pPr defTabSz="463550">
              <a:lnSpc>
                <a:spcPct val="107000"/>
              </a:lnSpc>
            </a:pP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Zikmund</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-Fisher, B.J., Couper, M.P., Singer, E.,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Ubel</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P.A.,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Ziniel</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S., Fowler Jr., F.J., …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Fagerlin</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A. (2010). Deficits and variations in patients’ experiences with making 9 	common medical decisions: The DECISIONS survey. </a:t>
            </a:r>
            <a:r>
              <a:rPr lang="en-US" sz="1600" i="1" dirty="0">
                <a:solidFill>
                  <a:srgbClr val="004065"/>
                </a:solidFill>
                <a:latin typeface="Arial" panose="020B0604020202020204" pitchFamily="34" charset="0"/>
                <a:ea typeface="Calibri" panose="020F0502020204030204" pitchFamily="34" charset="0"/>
                <a:cs typeface="Times New Roman" panose="02020603050405020304" pitchFamily="18" charset="0"/>
              </a:rPr>
              <a:t>Medical Decision Making, 	30</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(5 </a:t>
            </a:r>
            <a:r>
              <a:rPr lang="en-US" sz="1600" dirty="0" err="1">
                <a:solidFill>
                  <a:srgbClr val="004065"/>
                </a:solidFill>
                <a:latin typeface="Arial" panose="020B0604020202020204" pitchFamily="34" charset="0"/>
                <a:ea typeface="Calibri" panose="020F0502020204030204" pitchFamily="34" charset="0"/>
                <a:cs typeface="Times New Roman" panose="02020603050405020304" pitchFamily="18" charset="0"/>
              </a:rPr>
              <a:t>Suppl</a:t>
            </a:r>
            <a:r>
              <a:rPr lang="en-US" sz="1600" dirty="0">
                <a:solidFill>
                  <a:srgbClr val="004065"/>
                </a:solidFill>
                <a:latin typeface="Arial" panose="020B0604020202020204" pitchFamily="34" charset="0"/>
                <a:ea typeface="Calibri" panose="020F0502020204030204" pitchFamily="34" charset="0"/>
                <a:cs typeface="Times New Roman" panose="02020603050405020304" pitchFamily="18" charset="0"/>
              </a:rPr>
              <a:t>), 85S-95S. </a:t>
            </a:r>
            <a:endParaRPr lang="en-US" sz="1100" dirty="0">
              <a:solidFill>
                <a:srgbClr val="00406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0068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a:xfrm>
            <a:off x="2590801" y="3137687"/>
            <a:ext cx="6324599" cy="1226495"/>
          </a:xfrm>
        </p:spPr>
        <p:txBody>
          <a:bodyPr/>
          <a:lstStyle/>
          <a:p>
            <a:pPr eaLnBrk="1" hangingPunct="1"/>
            <a:r>
              <a:rPr lang="en-US" altLang="en-US" sz="2800" b="1" dirty="0">
                <a:solidFill>
                  <a:schemeClr val="bg1"/>
                </a:solidFill>
              </a:rPr>
              <a:t>Lesson 2.1: </a:t>
            </a:r>
            <a:r>
              <a:rPr lang="en-US" altLang="en-US" sz="2800" dirty="0">
                <a:solidFill>
                  <a:schemeClr val="bg1"/>
                </a:solidFill>
              </a:rPr>
              <a:t>Determinants of Inequity</a:t>
            </a:r>
          </a:p>
        </p:txBody>
      </p:sp>
      <p:sp>
        <p:nvSpPr>
          <p:cNvPr id="2" name="Title 1"/>
          <p:cNvSpPr>
            <a:spLocks noGrp="1"/>
          </p:cNvSpPr>
          <p:nvPr>
            <p:ph type="title"/>
          </p:nvPr>
        </p:nvSpPr>
        <p:spPr/>
        <p:txBody>
          <a:bodyPr>
            <a:normAutofit/>
          </a:bodyPr>
          <a:lstStyle/>
          <a:p>
            <a:r>
              <a:rPr lang="en-US" sz="4400" dirty="0"/>
              <a:t>Together, Equitable, Accessible, Meaningful (TEAM)</a:t>
            </a:r>
          </a:p>
        </p:txBody>
      </p:sp>
    </p:spTree>
    <p:extLst>
      <p:ext uri="{BB962C8B-B14F-4D97-AF65-F5344CB8AC3E}">
        <p14:creationId xmlns:p14="http://schemas.microsoft.com/office/powerpoint/2010/main" val="1472253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1"/>
            <a:ext cx="8229600" cy="899374"/>
          </a:xfrm>
        </p:spPr>
        <p:txBody>
          <a:bodyPr>
            <a:normAutofit/>
          </a:bodyPr>
          <a:lstStyle/>
          <a:p>
            <a:r>
              <a:rPr lang="en-US" sz="3600" dirty="0">
                <a:solidFill>
                  <a:srgbClr val="004065"/>
                </a:solidFill>
              </a:rPr>
              <a:t>Acknowledgments</a:t>
            </a:r>
          </a:p>
        </p:txBody>
      </p:sp>
      <p:sp>
        <p:nvSpPr>
          <p:cNvPr id="5" name="Content Placeholder 4"/>
          <p:cNvSpPr>
            <a:spLocks noGrp="1"/>
          </p:cNvSpPr>
          <p:nvPr>
            <p:ph idx="1"/>
          </p:nvPr>
        </p:nvSpPr>
        <p:spPr>
          <a:xfrm>
            <a:off x="457200" y="1661375"/>
            <a:ext cx="8229600" cy="4434627"/>
          </a:xfrm>
        </p:spPr>
        <p:txBody>
          <a:bodyPr>
            <a:normAutofit fontScale="77500" lnSpcReduction="20000"/>
          </a:bodyPr>
          <a:lstStyle/>
          <a:p>
            <a:pPr marL="0" indent="0">
              <a:buNone/>
            </a:pPr>
            <a:r>
              <a:rPr lang="en-US" dirty="0">
                <a:solidFill>
                  <a:srgbClr val="1C4E67"/>
                </a:solidFill>
              </a:rPr>
              <a:t>This research and education project is supported by the Pfizer Foundation. Contents are solely the responsibility of the authors and do not necessarily represent the official views of the Pfizer Foundation.</a:t>
            </a:r>
            <a:r>
              <a:rPr lang="en-US" i="1" dirty="0">
                <a:solidFill>
                  <a:srgbClr val="1C4E67"/>
                </a:solidFill>
              </a:rPr>
              <a:t> </a:t>
            </a:r>
          </a:p>
          <a:p>
            <a:pPr marL="0" indent="0">
              <a:buNone/>
            </a:pPr>
            <a:endParaRPr lang="en-US" dirty="0">
              <a:solidFill>
                <a:srgbClr val="1C4E67"/>
              </a:solidFill>
            </a:endParaRPr>
          </a:p>
          <a:p>
            <a:pPr marL="0" indent="0">
              <a:buNone/>
            </a:pPr>
            <a:r>
              <a:rPr lang="en-US" dirty="0">
                <a:solidFill>
                  <a:srgbClr val="1C4E67"/>
                </a:solidFill>
              </a:rPr>
              <a:t>Special thanks to:</a:t>
            </a:r>
          </a:p>
          <a:p>
            <a:pPr marL="0" indent="0">
              <a:buNone/>
            </a:pPr>
            <a:r>
              <a:rPr lang="en-US" b="1" dirty="0" err="1">
                <a:solidFill>
                  <a:srgbClr val="1C4E67"/>
                </a:solidFill>
              </a:rPr>
              <a:t>Tawara</a:t>
            </a:r>
            <a:r>
              <a:rPr lang="en-US" b="1" dirty="0">
                <a:solidFill>
                  <a:srgbClr val="1C4E67"/>
                </a:solidFill>
              </a:rPr>
              <a:t> Goode, MA</a:t>
            </a:r>
            <a:r>
              <a:rPr lang="en-US" dirty="0">
                <a:solidFill>
                  <a:srgbClr val="1C4E67"/>
                </a:solidFill>
              </a:rPr>
              <a:t>,</a:t>
            </a:r>
            <a:r>
              <a:rPr lang="en-US" b="1" dirty="0">
                <a:solidFill>
                  <a:srgbClr val="1C4E67"/>
                </a:solidFill>
              </a:rPr>
              <a:t> </a:t>
            </a:r>
            <a:r>
              <a:rPr lang="en-US" dirty="0">
                <a:solidFill>
                  <a:srgbClr val="1C4E67"/>
                </a:solidFill>
              </a:rPr>
              <a:t>National Center for Cultural Competence at Georgetown University</a:t>
            </a:r>
          </a:p>
          <a:p>
            <a:pPr marL="0" indent="0">
              <a:buNone/>
            </a:pPr>
            <a:r>
              <a:rPr lang="en-US" b="1" dirty="0">
                <a:solidFill>
                  <a:srgbClr val="1C4E67"/>
                </a:solidFill>
              </a:rPr>
              <a:t>Lori Wilson, MD</a:t>
            </a:r>
            <a:r>
              <a:rPr lang="en-US" dirty="0">
                <a:solidFill>
                  <a:srgbClr val="1C4E67"/>
                </a:solidFill>
              </a:rPr>
              <a:t>, Howard University College of Medicine</a:t>
            </a:r>
          </a:p>
          <a:p>
            <a:pPr marL="0" indent="0">
              <a:buNone/>
            </a:pPr>
            <a:r>
              <a:rPr lang="en-US" b="1" dirty="0" err="1">
                <a:solidFill>
                  <a:srgbClr val="1C4E67"/>
                </a:solidFill>
              </a:rPr>
              <a:t>Camara</a:t>
            </a:r>
            <a:r>
              <a:rPr lang="en-US" b="1" dirty="0">
                <a:solidFill>
                  <a:srgbClr val="1C4E67"/>
                </a:solidFill>
              </a:rPr>
              <a:t> Jones, MD, MPH, PhD, </a:t>
            </a:r>
            <a:r>
              <a:rPr lang="en-US" dirty="0">
                <a:solidFill>
                  <a:srgbClr val="1C4E67"/>
                </a:solidFill>
              </a:rPr>
              <a:t>Morehouse School of Medicine</a:t>
            </a:r>
            <a:endParaRPr lang="en-US" b="1" dirty="0">
              <a:solidFill>
                <a:srgbClr val="1C4E67"/>
              </a:solidFill>
            </a:endParaRPr>
          </a:p>
          <a:p>
            <a:endParaRPr lang="en-US" dirty="0">
              <a:solidFill>
                <a:srgbClr val="004065"/>
              </a:solidFill>
            </a:endParaRPr>
          </a:p>
        </p:txBody>
      </p:sp>
    </p:spTree>
    <p:extLst>
      <p:ext uri="{BB962C8B-B14F-4D97-AF65-F5344CB8AC3E}">
        <p14:creationId xmlns:p14="http://schemas.microsoft.com/office/powerpoint/2010/main" val="2927895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Shift to Equity to Achieve Quality Care</a:t>
            </a:r>
          </a:p>
        </p:txBody>
      </p:sp>
      <p:sp>
        <p:nvSpPr>
          <p:cNvPr id="3" name="Content Placeholder 2"/>
          <p:cNvSpPr>
            <a:spLocks noGrp="1"/>
          </p:cNvSpPr>
          <p:nvPr>
            <p:ph idx="1"/>
          </p:nvPr>
        </p:nvSpPr>
        <p:spPr/>
        <p:txBody>
          <a:bodyPr/>
          <a:lstStyle/>
          <a:p>
            <a:r>
              <a:rPr lang="en-US" dirty="0"/>
              <a:t>Equality vs. Equity</a:t>
            </a:r>
          </a:p>
          <a:p>
            <a:r>
              <a:rPr lang="en-US" dirty="0"/>
              <a:t>Equity to Achieve Quality </a:t>
            </a:r>
          </a:p>
          <a:p>
            <a:r>
              <a:rPr lang="en-US" dirty="0"/>
              <a:t>Benefits to Culturally Competent Care </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424526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Learning Objectives</a:t>
            </a:r>
          </a:p>
        </p:txBody>
      </p:sp>
      <p:sp>
        <p:nvSpPr>
          <p:cNvPr id="3" name="Content Placeholder 2"/>
          <p:cNvSpPr>
            <a:spLocks noGrp="1"/>
          </p:cNvSpPr>
          <p:nvPr>
            <p:ph idx="1"/>
          </p:nvPr>
        </p:nvSpPr>
        <p:spPr>
          <a:xfrm>
            <a:off x="457200" y="1905001"/>
            <a:ext cx="8229600" cy="2707780"/>
          </a:xfrm>
        </p:spPr>
        <p:txBody>
          <a:bodyPr>
            <a:normAutofit/>
          </a:bodyPr>
          <a:lstStyle/>
          <a:p>
            <a:pPr lvl="0"/>
            <a:r>
              <a:rPr lang="en-US" sz="2800" dirty="0">
                <a:solidFill>
                  <a:srgbClr val="004065"/>
                </a:solidFill>
              </a:rPr>
              <a:t>Identify factors and barriers that lead to health inequities</a:t>
            </a:r>
          </a:p>
        </p:txBody>
      </p:sp>
    </p:spTree>
    <p:extLst>
      <p:ext uri="{BB962C8B-B14F-4D97-AF65-F5344CB8AC3E}">
        <p14:creationId xmlns:p14="http://schemas.microsoft.com/office/powerpoint/2010/main" val="10176537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Norwegian Ministry of Health and Care Services, 2007.</a:t>
            </a:r>
          </a:p>
        </p:txBody>
      </p:sp>
      <p:sp>
        <p:nvSpPr>
          <p:cNvPr id="3" name="Rectangle 2"/>
          <p:cNvSpPr/>
          <p:nvPr/>
        </p:nvSpPr>
        <p:spPr>
          <a:xfrm>
            <a:off x="554182" y="1432104"/>
            <a:ext cx="8257309" cy="1200329"/>
          </a:xfrm>
          <a:prstGeom prst="rect">
            <a:avLst/>
          </a:prstGeom>
        </p:spPr>
        <p:txBody>
          <a:bodyPr wrap="square">
            <a:spAutoFit/>
          </a:bodyPr>
          <a:lstStyle/>
          <a:p>
            <a:r>
              <a:rPr lang="en-US" sz="2400" dirty="0">
                <a:solidFill>
                  <a:srgbClr val="004065"/>
                </a:solidFill>
              </a:rPr>
              <a:t>“My medical training had not prepared me for this ambush of social circumstance. Real-life obstacles had an enormous impact on my patient's lives…”</a:t>
            </a:r>
          </a:p>
        </p:txBody>
      </p:sp>
      <p:sp>
        <p:nvSpPr>
          <p:cNvPr id="5" name="Title 1"/>
          <p:cNvSpPr>
            <a:spLocks noGrp="1"/>
          </p:cNvSpPr>
          <p:nvPr>
            <p:ph type="title"/>
          </p:nvPr>
        </p:nvSpPr>
        <p:spPr>
          <a:xfrm>
            <a:off x="457200" y="762002"/>
            <a:ext cx="8229600" cy="752440"/>
          </a:xfrm>
        </p:spPr>
        <p:txBody>
          <a:bodyPr>
            <a:normAutofit/>
          </a:bodyPr>
          <a:lstStyle/>
          <a:p>
            <a:r>
              <a:rPr lang="en-US" sz="3600" dirty="0">
                <a:solidFill>
                  <a:srgbClr val="004065"/>
                </a:solidFill>
              </a:rPr>
              <a:t>Social Determinants of Health</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2916"/>
          <a:stretch/>
        </p:blipFill>
        <p:spPr>
          <a:xfrm>
            <a:off x="959899" y="2533791"/>
            <a:ext cx="625639" cy="12653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542" y="2597401"/>
            <a:ext cx="1652826" cy="123961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6528"/>
          <a:stretch/>
        </p:blipFill>
        <p:spPr>
          <a:xfrm>
            <a:off x="7376341" y="2624672"/>
            <a:ext cx="680530" cy="1174078"/>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34000"/>
          <a:stretch/>
        </p:blipFill>
        <p:spPr>
          <a:xfrm>
            <a:off x="5298676" y="2776117"/>
            <a:ext cx="884578" cy="100520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19608" r="65588"/>
          <a:stretch/>
        </p:blipFill>
        <p:spPr>
          <a:xfrm>
            <a:off x="5653836" y="4312769"/>
            <a:ext cx="801154" cy="1403730"/>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t="22745" r="67794"/>
          <a:stretch/>
        </p:blipFill>
        <p:spPr>
          <a:xfrm>
            <a:off x="7355921" y="4329686"/>
            <a:ext cx="759379" cy="1366189"/>
          </a:xfrm>
          <a:prstGeom prst="rect">
            <a:avLst/>
          </a:prstGeom>
        </p:spPr>
      </p:pic>
      <p:cxnSp>
        <p:nvCxnSpPr>
          <p:cNvPr id="15" name="Straight Arrow Connector 14"/>
          <p:cNvCxnSpPr/>
          <p:nvPr/>
        </p:nvCxnSpPr>
        <p:spPr>
          <a:xfrm flipV="1">
            <a:off x="1757169" y="3237801"/>
            <a:ext cx="577734" cy="6883"/>
          </a:xfrm>
          <a:prstGeom prst="straightConnector1">
            <a:avLst/>
          </a:prstGeom>
          <a:ln w="34925">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31642"/>
          <a:stretch/>
        </p:blipFill>
        <p:spPr>
          <a:xfrm>
            <a:off x="3339595" y="4458680"/>
            <a:ext cx="1167520" cy="1280958"/>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34826" r="31343"/>
          <a:stretch/>
        </p:blipFill>
        <p:spPr>
          <a:xfrm>
            <a:off x="959899" y="4714305"/>
            <a:ext cx="1247610" cy="888244"/>
          </a:xfrm>
          <a:prstGeom prst="rect">
            <a:avLst/>
          </a:prstGeom>
        </p:spPr>
      </p:pic>
      <p:sp>
        <p:nvSpPr>
          <p:cNvPr id="18" name="&quot;No&quot; Symbol 17"/>
          <p:cNvSpPr/>
          <p:nvPr/>
        </p:nvSpPr>
        <p:spPr>
          <a:xfrm>
            <a:off x="7198157" y="2791123"/>
            <a:ext cx="945291" cy="921224"/>
          </a:xfrm>
          <a:prstGeom prst="noSmoking">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quot;No&quot; Symbol 18"/>
          <p:cNvSpPr/>
          <p:nvPr/>
        </p:nvSpPr>
        <p:spPr>
          <a:xfrm>
            <a:off x="1210871" y="4576093"/>
            <a:ext cx="1092596" cy="1125214"/>
          </a:xfrm>
          <a:prstGeom prst="noSmoking">
            <a:avLst/>
          </a:pr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p:cNvSpPr/>
          <p:nvPr/>
        </p:nvSpPr>
        <p:spPr>
          <a:xfrm>
            <a:off x="817858" y="3827623"/>
            <a:ext cx="2892089" cy="347568"/>
          </a:xfrm>
          <a:prstGeom prst="roundRect">
            <a:avLst/>
          </a:prstGeom>
          <a:solidFill>
            <a:schemeClr val="bg1"/>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Abdominal pain </a:t>
            </a:r>
            <a:r>
              <a:rPr lang="en-US" dirty="0">
                <a:solidFill>
                  <a:srgbClr val="004065"/>
                </a:solidFill>
                <a:sym typeface="Wingdings" panose="05000000000000000000" pitchFamily="2" charset="2"/>
              </a:rPr>
              <a:t> </a:t>
            </a:r>
            <a:r>
              <a:rPr lang="en-US" dirty="0">
                <a:solidFill>
                  <a:srgbClr val="0096D6"/>
                </a:solidFill>
                <a:sym typeface="Wingdings" panose="05000000000000000000" pitchFamily="2" charset="2"/>
              </a:rPr>
              <a:t>Hunger</a:t>
            </a:r>
            <a:endParaRPr lang="en-US" dirty="0">
              <a:solidFill>
                <a:srgbClr val="0096D6"/>
              </a:solidFill>
            </a:endParaRPr>
          </a:p>
        </p:txBody>
      </p:sp>
      <p:sp>
        <p:nvSpPr>
          <p:cNvPr id="21" name="Rounded Rectangle 20"/>
          <p:cNvSpPr/>
          <p:nvPr/>
        </p:nvSpPr>
        <p:spPr>
          <a:xfrm>
            <a:off x="788782" y="5756893"/>
            <a:ext cx="4021598" cy="389606"/>
          </a:xfrm>
          <a:prstGeom prst="roundRect">
            <a:avLst/>
          </a:prstGeom>
          <a:solidFill>
            <a:schemeClr val="bg1"/>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Compliance </a:t>
            </a:r>
            <a:r>
              <a:rPr lang="en-US" dirty="0">
                <a:solidFill>
                  <a:srgbClr val="004065"/>
                </a:solidFill>
                <a:sym typeface="Wingdings" panose="05000000000000000000" pitchFamily="2" charset="2"/>
              </a:rPr>
              <a:t> </a:t>
            </a:r>
            <a:r>
              <a:rPr lang="en-US" dirty="0">
                <a:solidFill>
                  <a:srgbClr val="0096D6"/>
                </a:solidFill>
                <a:sym typeface="Wingdings" panose="05000000000000000000" pitchFamily="2" charset="2"/>
              </a:rPr>
              <a:t>Factors of poverty</a:t>
            </a:r>
            <a:endParaRPr lang="en-US" dirty="0">
              <a:solidFill>
                <a:srgbClr val="0096D6"/>
              </a:solidFill>
            </a:endParaRPr>
          </a:p>
        </p:txBody>
      </p:sp>
      <p:sp>
        <p:nvSpPr>
          <p:cNvPr id="22" name="Rounded Rectangle 21"/>
          <p:cNvSpPr/>
          <p:nvPr/>
        </p:nvSpPr>
        <p:spPr>
          <a:xfrm>
            <a:off x="4571999" y="3802600"/>
            <a:ext cx="4356137" cy="372591"/>
          </a:xfrm>
          <a:prstGeom prst="roundRect">
            <a:avLst/>
          </a:prstGeom>
          <a:solidFill>
            <a:schemeClr val="bg1"/>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Depression </a:t>
            </a:r>
            <a:r>
              <a:rPr lang="en-US" dirty="0">
                <a:solidFill>
                  <a:srgbClr val="004065"/>
                </a:solidFill>
                <a:sym typeface="Wingdings" panose="05000000000000000000" pitchFamily="2" charset="2"/>
              </a:rPr>
              <a:t> </a:t>
            </a:r>
            <a:r>
              <a:rPr lang="en-US" dirty="0">
                <a:solidFill>
                  <a:srgbClr val="0096D6"/>
                </a:solidFill>
                <a:sym typeface="Wingdings" panose="05000000000000000000" pitchFamily="2" charset="2"/>
              </a:rPr>
              <a:t>Long-term unemployment</a:t>
            </a:r>
            <a:endParaRPr lang="en-US" dirty="0">
              <a:solidFill>
                <a:srgbClr val="0096D6"/>
              </a:solidFill>
            </a:endParaRPr>
          </a:p>
        </p:txBody>
      </p:sp>
      <p:sp>
        <p:nvSpPr>
          <p:cNvPr id="23" name="Rounded Rectangle 22"/>
          <p:cNvSpPr/>
          <p:nvPr/>
        </p:nvSpPr>
        <p:spPr>
          <a:xfrm>
            <a:off x="5507822" y="5716499"/>
            <a:ext cx="3178977" cy="409340"/>
          </a:xfrm>
          <a:prstGeom prst="roundRect">
            <a:avLst/>
          </a:prstGeom>
          <a:solidFill>
            <a:schemeClr val="bg1"/>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Dementia </a:t>
            </a:r>
            <a:r>
              <a:rPr lang="en-US" dirty="0">
                <a:solidFill>
                  <a:srgbClr val="004065"/>
                </a:solidFill>
                <a:sym typeface="Wingdings" panose="05000000000000000000" pitchFamily="2" charset="2"/>
              </a:rPr>
              <a:t> </a:t>
            </a:r>
            <a:r>
              <a:rPr lang="en-US" dirty="0">
                <a:solidFill>
                  <a:srgbClr val="0096D6"/>
                </a:solidFill>
                <a:sym typeface="Wingdings" panose="05000000000000000000" pitchFamily="2" charset="2"/>
              </a:rPr>
              <a:t>Inability to read</a:t>
            </a:r>
            <a:endParaRPr lang="en-US" dirty="0">
              <a:solidFill>
                <a:srgbClr val="0096D6"/>
              </a:solidFill>
            </a:endParaRPr>
          </a:p>
        </p:txBody>
      </p:sp>
      <p:cxnSp>
        <p:nvCxnSpPr>
          <p:cNvPr id="26" name="Straight Arrow Connector 25"/>
          <p:cNvCxnSpPr/>
          <p:nvPr/>
        </p:nvCxnSpPr>
        <p:spPr>
          <a:xfrm>
            <a:off x="2491811" y="5194541"/>
            <a:ext cx="655868" cy="0"/>
          </a:xfrm>
          <a:prstGeom prst="straightConnector1">
            <a:avLst/>
          </a:prstGeom>
          <a:ln w="34925">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687389" y="5099159"/>
            <a:ext cx="655868" cy="0"/>
          </a:xfrm>
          <a:prstGeom prst="straightConnector1">
            <a:avLst/>
          </a:prstGeom>
          <a:ln w="34925">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85080" y="3237801"/>
            <a:ext cx="655868" cy="0"/>
          </a:xfrm>
          <a:prstGeom prst="straightConnector1">
            <a:avLst/>
          </a:prstGeom>
          <a:ln w="34925">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942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409893" y="1679931"/>
            <a:ext cx="6071548" cy="2205169"/>
          </a:xfrm>
          <a:prstGeom prst="wedgeRoundRectCallout">
            <a:avLst>
              <a:gd name="adj1" fmla="val 8158"/>
              <a:gd name="adj2" fmla="val 63676"/>
              <a:gd name="adj3" fmla="val 16667"/>
            </a:avLst>
          </a:prstGeom>
          <a:solidFill>
            <a:schemeClr val="bg1"/>
          </a:solidFill>
          <a:ln w="381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0" fontAlgn="base" hangingPunct="0">
              <a:spcBef>
                <a:spcPct val="20000"/>
              </a:spcBef>
              <a:spcAft>
                <a:spcPct val="0"/>
              </a:spcAft>
            </a:pPr>
            <a:r>
              <a:rPr lang="en-US" sz="2200" kern="0" dirty="0">
                <a:solidFill>
                  <a:srgbClr val="004065"/>
                </a:solidFill>
              </a:rPr>
              <a:t>“The conditions in which people are born, grow, work, live and age, and the wider set of forces and systems shaping the conditions of daily life.”</a:t>
            </a:r>
          </a:p>
          <a:p>
            <a:pPr lvl="0" algn="r" eaLnBrk="0" fontAlgn="base" hangingPunct="0">
              <a:spcBef>
                <a:spcPct val="20000"/>
              </a:spcBef>
              <a:spcAft>
                <a:spcPct val="0"/>
              </a:spcAft>
            </a:pPr>
            <a:r>
              <a:rPr lang="en-US" sz="2200" kern="0" dirty="0">
                <a:solidFill>
                  <a:srgbClr val="004065"/>
                </a:solidFill>
              </a:rPr>
              <a:t>-World Health Organization</a:t>
            </a:r>
            <a:endParaRPr lang="en-US" sz="2200" kern="0" dirty="0">
              <a:solidFill>
                <a:srgbClr val="000000">
                  <a:lumMod val="75000"/>
                  <a:lumOff val="25000"/>
                </a:srgb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 b="-3964"/>
          <a:stretch/>
        </p:blipFill>
        <p:spPr>
          <a:xfrm>
            <a:off x="704137" y="3251813"/>
            <a:ext cx="3893616" cy="3097615"/>
          </a:xfrm>
          <a:prstGeom prst="roundRect">
            <a:avLst/>
          </a:prstGeom>
          <a:ln w="38100">
            <a:solidFill>
              <a:srgbClr val="0096D6"/>
            </a:solidFill>
          </a:ln>
        </p:spPr>
      </p:pic>
      <p:sp>
        <p:nvSpPr>
          <p:cNvPr id="2" name="Title 1"/>
          <p:cNvSpPr>
            <a:spLocks noGrp="1"/>
          </p:cNvSpPr>
          <p:nvPr>
            <p:ph type="title"/>
          </p:nvPr>
        </p:nvSpPr>
        <p:spPr>
          <a:xfrm>
            <a:off x="457200" y="762001"/>
            <a:ext cx="8229600" cy="882937"/>
          </a:xfrm>
        </p:spPr>
        <p:txBody>
          <a:bodyPr>
            <a:normAutofit/>
          </a:bodyPr>
          <a:lstStyle/>
          <a:p>
            <a:r>
              <a:rPr lang="en-US" sz="3600" dirty="0">
                <a:solidFill>
                  <a:srgbClr val="004065"/>
                </a:solidFill>
              </a:rPr>
              <a:t>Social Determinants of Health</a:t>
            </a:r>
          </a:p>
        </p:txBody>
      </p:sp>
      <p:sp>
        <p:nvSpPr>
          <p:cNvPr id="7" name="TextBox 6"/>
          <p:cNvSpPr txBox="1"/>
          <p:nvPr/>
        </p:nvSpPr>
        <p:spPr>
          <a:xfrm>
            <a:off x="227375" y="6456008"/>
            <a:ext cx="4344625" cy="246221"/>
          </a:xfrm>
          <a:prstGeom prst="rect">
            <a:avLst/>
          </a:prstGeom>
          <a:noFill/>
        </p:spPr>
        <p:txBody>
          <a:bodyPr wrap="square" rtlCol="0">
            <a:spAutoFit/>
          </a:bodyPr>
          <a:lstStyle/>
          <a:p>
            <a:r>
              <a:rPr lang="en-US" sz="1000" dirty="0">
                <a:solidFill>
                  <a:schemeClr val="bg1">
                    <a:lumMod val="50000"/>
                  </a:schemeClr>
                </a:solidFill>
              </a:rPr>
              <a:t>World Health Organization, </a:t>
            </a:r>
            <a:r>
              <a:rPr lang="en-US" sz="1000" dirty="0" err="1">
                <a:solidFill>
                  <a:schemeClr val="bg1">
                    <a:lumMod val="50000"/>
                  </a:schemeClr>
                </a:solidFill>
              </a:rPr>
              <a:t>n.d.</a:t>
            </a:r>
            <a:endParaRPr lang="en-US" sz="1000" dirty="0">
              <a:solidFill>
                <a:schemeClr val="bg1">
                  <a:lumMod val="50000"/>
                </a:schemeClr>
              </a:solidFill>
            </a:endParaRPr>
          </a:p>
        </p:txBody>
      </p:sp>
      <p:sp>
        <p:nvSpPr>
          <p:cNvPr id="4" name="Rectangle 3"/>
          <p:cNvSpPr/>
          <p:nvPr/>
        </p:nvSpPr>
        <p:spPr>
          <a:xfrm>
            <a:off x="2220468" y="6133984"/>
            <a:ext cx="2004075" cy="215444"/>
          </a:xfrm>
          <a:prstGeom prst="rect">
            <a:avLst/>
          </a:prstGeom>
        </p:spPr>
        <p:txBody>
          <a:bodyPr wrap="none">
            <a:spAutoFit/>
          </a:bodyPr>
          <a:lstStyle/>
          <a:p>
            <a:r>
              <a:rPr lang="en-US" sz="800" dirty="0"/>
              <a:t>© 2017, Sam Bradd. All rights reserved.</a:t>
            </a:r>
          </a:p>
        </p:txBody>
      </p:sp>
    </p:spTree>
    <p:extLst>
      <p:ext uri="{BB962C8B-B14F-4D97-AF65-F5344CB8AC3E}">
        <p14:creationId xmlns:p14="http://schemas.microsoft.com/office/powerpoint/2010/main" val="4037342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664" y="982163"/>
            <a:ext cx="8229600" cy="573206"/>
          </a:xfrm>
        </p:spPr>
        <p:txBody>
          <a:bodyPr>
            <a:normAutofit fontScale="85000" lnSpcReduction="10000"/>
          </a:bodyPr>
          <a:lstStyle/>
          <a:p>
            <a:pPr marL="0" indent="0">
              <a:buNone/>
            </a:pPr>
            <a:r>
              <a:rPr lang="en-US" sz="2800" dirty="0">
                <a:solidFill>
                  <a:srgbClr val="004065"/>
                </a:solidFill>
              </a:rPr>
              <a:t>Factors “beyond individual genes and individual behaviors”</a:t>
            </a:r>
          </a:p>
          <a:p>
            <a:pPr marL="0" indent="0">
              <a:buNone/>
            </a:pPr>
            <a:endParaRPr lang="en-US" dirty="0">
              <a:solidFill>
                <a:srgbClr val="004065"/>
              </a:solidFill>
            </a:endParaRPr>
          </a:p>
        </p:txBody>
      </p:sp>
      <p:pic>
        <p:nvPicPr>
          <p:cNvPr id="5" name="Picture 4"/>
          <p:cNvPicPr>
            <a:picLocks noChangeAspect="1"/>
          </p:cNvPicPr>
          <p:nvPr/>
        </p:nvPicPr>
        <p:blipFill rotWithShape="1">
          <a:blip r:embed="rId3"/>
          <a:srcRect t="19701"/>
          <a:stretch/>
        </p:blipFill>
        <p:spPr>
          <a:xfrm>
            <a:off x="619615" y="1449043"/>
            <a:ext cx="7713697" cy="4643413"/>
          </a:xfrm>
          <a:prstGeom prst="rect">
            <a:avLst/>
          </a:prstGeom>
        </p:spPr>
      </p:pic>
      <p:sp>
        <p:nvSpPr>
          <p:cNvPr id="6" name="TextBox 5"/>
          <p:cNvSpPr txBox="1"/>
          <p:nvPr/>
        </p:nvSpPr>
        <p:spPr>
          <a:xfrm>
            <a:off x="249358" y="6314736"/>
            <a:ext cx="3280652" cy="400110"/>
          </a:xfrm>
          <a:prstGeom prst="rect">
            <a:avLst/>
          </a:prstGeom>
          <a:noFill/>
        </p:spPr>
        <p:txBody>
          <a:bodyPr wrap="square" rtlCol="0">
            <a:spAutoFit/>
          </a:bodyPr>
          <a:lstStyle/>
          <a:p>
            <a:r>
              <a:rPr lang="en-US" sz="1000" dirty="0">
                <a:solidFill>
                  <a:schemeClr val="bg1">
                    <a:lumMod val="50000"/>
                  </a:schemeClr>
                </a:solidFill>
              </a:rPr>
              <a:t>Healthy People 2020, 2017; Jones, Jones, Perry, Barclay, &amp; Jones, 2009; Heiman &amp; </a:t>
            </a:r>
            <a:r>
              <a:rPr lang="en-US" sz="1000" dirty="0" err="1">
                <a:solidFill>
                  <a:schemeClr val="bg1">
                    <a:lumMod val="50000"/>
                  </a:schemeClr>
                </a:solidFill>
              </a:rPr>
              <a:t>Artiga</a:t>
            </a:r>
            <a:r>
              <a:rPr lang="en-US" sz="1000" dirty="0">
                <a:solidFill>
                  <a:schemeClr val="bg1">
                    <a:lumMod val="50000"/>
                  </a:schemeClr>
                </a:solidFill>
              </a:rPr>
              <a:t>, 2015.</a:t>
            </a:r>
          </a:p>
        </p:txBody>
      </p:sp>
    </p:spTree>
    <p:extLst>
      <p:ext uri="{BB962C8B-B14F-4D97-AF65-F5344CB8AC3E}">
        <p14:creationId xmlns:p14="http://schemas.microsoft.com/office/powerpoint/2010/main" val="30809570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754061"/>
          </a:xfrm>
        </p:spPr>
        <p:txBody>
          <a:bodyPr>
            <a:normAutofit/>
          </a:bodyPr>
          <a:lstStyle/>
          <a:p>
            <a:r>
              <a:rPr lang="en-US" sz="3600" dirty="0">
                <a:solidFill>
                  <a:srgbClr val="004065"/>
                </a:solidFill>
              </a:rPr>
              <a:t>Health Disparities</a:t>
            </a:r>
          </a:p>
        </p:txBody>
      </p:sp>
      <p:sp>
        <p:nvSpPr>
          <p:cNvPr id="3" name="Content Placeholder 2"/>
          <p:cNvSpPr>
            <a:spLocks noGrp="1"/>
          </p:cNvSpPr>
          <p:nvPr>
            <p:ph idx="1"/>
          </p:nvPr>
        </p:nvSpPr>
        <p:spPr>
          <a:xfrm>
            <a:off x="506112" y="3091817"/>
            <a:ext cx="5150476" cy="2849047"/>
          </a:xfrm>
        </p:spPr>
        <p:txBody>
          <a:bodyPr>
            <a:noAutofit/>
          </a:bodyPr>
          <a:lstStyle/>
          <a:p>
            <a:pPr marL="0" indent="0">
              <a:buNone/>
            </a:pPr>
            <a:endParaRPr lang="en-US" sz="2600" dirty="0"/>
          </a:p>
          <a:p>
            <a:pPr marL="0" indent="0">
              <a:buNone/>
            </a:pPr>
            <a:r>
              <a:rPr lang="en-US" i="1" dirty="0">
                <a:solidFill>
                  <a:srgbClr val="004065"/>
                </a:solidFill>
              </a:rPr>
              <a:t>“Disparities in health care exist in the broader historical and contemporary context of social and economic inequality, prejudice, and systematic bias.”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r="2213" b="369"/>
          <a:stretch>
            <a:fillRect/>
          </a:stretch>
        </p:blipFill>
        <p:spPr bwMode="auto">
          <a:xfrm>
            <a:off x="6086930" y="1659898"/>
            <a:ext cx="2599870" cy="396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06112" y="1659898"/>
            <a:ext cx="5416224" cy="1384995"/>
          </a:xfrm>
          <a:prstGeom prst="rect">
            <a:avLst/>
          </a:prstGeom>
          <a:noFill/>
        </p:spPr>
        <p:txBody>
          <a:bodyPr wrap="square" rtlCol="0">
            <a:spAutoFit/>
          </a:bodyPr>
          <a:lstStyle/>
          <a:p>
            <a:pPr>
              <a:spcAft>
                <a:spcPts val="600"/>
              </a:spcAft>
            </a:pPr>
            <a:r>
              <a:rPr lang="en-US" sz="2800" dirty="0">
                <a:solidFill>
                  <a:srgbClr val="004065"/>
                </a:solidFill>
              </a:rPr>
              <a:t>Unequal Treatment: Confronting Racial and Ethnic Disparities in Healthcare (2002):</a:t>
            </a:r>
          </a:p>
        </p:txBody>
      </p:sp>
      <p:sp>
        <p:nvSpPr>
          <p:cNvPr id="8" name="TextBox 7"/>
          <p:cNvSpPr txBox="1"/>
          <p:nvPr/>
        </p:nvSpPr>
        <p:spPr>
          <a:xfrm>
            <a:off x="206827" y="6367899"/>
            <a:ext cx="3914101" cy="400110"/>
          </a:xfrm>
          <a:prstGeom prst="rect">
            <a:avLst/>
          </a:prstGeom>
          <a:noFill/>
        </p:spPr>
        <p:txBody>
          <a:bodyPr wrap="square" rtlCol="0">
            <a:spAutoFit/>
          </a:bodyPr>
          <a:lstStyle/>
          <a:p>
            <a:r>
              <a:rPr lang="en-US" sz="1000" dirty="0" err="1">
                <a:solidFill>
                  <a:schemeClr val="bg1">
                    <a:lumMod val="50000"/>
                  </a:schemeClr>
                </a:solidFill>
              </a:rPr>
              <a:t>Smedley</a:t>
            </a:r>
            <a:r>
              <a:rPr lang="en-US" sz="1000" dirty="0">
                <a:solidFill>
                  <a:schemeClr val="bg1">
                    <a:lumMod val="50000"/>
                  </a:schemeClr>
                </a:solidFill>
              </a:rPr>
              <a:t>, Stith, &amp; Nelson, 2002; Johnson, </a:t>
            </a:r>
            <a:r>
              <a:rPr lang="en-US" sz="1000" dirty="0" err="1">
                <a:solidFill>
                  <a:schemeClr val="bg1">
                    <a:lumMod val="50000"/>
                  </a:schemeClr>
                </a:solidFill>
              </a:rPr>
              <a:t>Saha</a:t>
            </a:r>
            <a:r>
              <a:rPr lang="en-US" sz="1000" dirty="0">
                <a:solidFill>
                  <a:schemeClr val="bg1">
                    <a:lumMod val="50000"/>
                  </a:schemeClr>
                </a:solidFill>
              </a:rPr>
              <a:t>, </a:t>
            </a:r>
            <a:r>
              <a:rPr lang="en-US" sz="1000" dirty="0" err="1">
                <a:solidFill>
                  <a:schemeClr val="bg1">
                    <a:lumMod val="50000"/>
                  </a:schemeClr>
                </a:solidFill>
              </a:rPr>
              <a:t>Arbelaez</a:t>
            </a:r>
            <a:r>
              <a:rPr lang="en-US" sz="1000" dirty="0">
                <a:solidFill>
                  <a:schemeClr val="bg1">
                    <a:lumMod val="50000"/>
                  </a:schemeClr>
                </a:solidFill>
              </a:rPr>
              <a:t>, Beach, &amp; Cooper, 2004.</a:t>
            </a:r>
          </a:p>
        </p:txBody>
      </p:sp>
    </p:spTree>
    <p:extLst>
      <p:ext uri="{BB962C8B-B14F-4D97-AF65-F5344CB8AC3E}">
        <p14:creationId xmlns:p14="http://schemas.microsoft.com/office/powerpoint/2010/main" val="376386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795130"/>
          </a:xfrm>
        </p:spPr>
        <p:txBody>
          <a:bodyPr>
            <a:normAutofit/>
          </a:bodyPr>
          <a:lstStyle/>
          <a:p>
            <a:r>
              <a:rPr lang="en-US" sz="3600" dirty="0">
                <a:solidFill>
                  <a:srgbClr val="004065"/>
                </a:solidFill>
              </a:rPr>
              <a:t>Example: Access to Healthy Food</a:t>
            </a:r>
          </a:p>
        </p:txBody>
      </p:sp>
      <p:sp>
        <p:nvSpPr>
          <p:cNvPr id="5" name="Rectangle 4"/>
          <p:cNvSpPr/>
          <p:nvPr/>
        </p:nvSpPr>
        <p:spPr>
          <a:xfrm>
            <a:off x="546651" y="1849016"/>
            <a:ext cx="8050697" cy="1759456"/>
          </a:xfrm>
          <a:prstGeom prst="rect">
            <a:avLst/>
          </a:prstGeom>
        </p:spPr>
        <p:txBody>
          <a:bodyPr wrap="square">
            <a:spAutoFit/>
          </a:bodyPr>
          <a:lstStyle/>
          <a:p>
            <a:pPr>
              <a:lnSpc>
                <a:spcPts val="2600"/>
              </a:lnSpc>
            </a:pPr>
            <a:r>
              <a:rPr lang="en-US" sz="2400" u="sng" dirty="0">
                <a:solidFill>
                  <a:srgbClr val="004065"/>
                </a:solidFill>
              </a:rPr>
              <a:t>Problem</a:t>
            </a:r>
            <a:r>
              <a:rPr lang="en-US" sz="2400" dirty="0">
                <a:solidFill>
                  <a:srgbClr val="004065"/>
                </a:solidFill>
              </a:rPr>
              <a:t>: “Most of my patients are on food stamps, and cannot afford these recommended foods, and instead are left with what they can get in cans and boxes. All of these things can cause a great disconnect with patients and their care…”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179" y="4612586"/>
            <a:ext cx="1526350" cy="114476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9710"/>
          <a:stretch/>
        </p:blipFill>
        <p:spPr>
          <a:xfrm>
            <a:off x="1792058" y="3979318"/>
            <a:ext cx="1436876" cy="153316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856" r="50289"/>
          <a:stretch/>
        </p:blipFill>
        <p:spPr>
          <a:xfrm>
            <a:off x="6125385" y="3826137"/>
            <a:ext cx="950844" cy="1789315"/>
          </a:xfrm>
          <a:prstGeom prst="rect">
            <a:avLst/>
          </a:prstGeom>
        </p:spPr>
      </p:pic>
      <p:cxnSp>
        <p:nvCxnSpPr>
          <p:cNvPr id="12" name="Straight Arrow Connector 11"/>
          <p:cNvCxnSpPr/>
          <p:nvPr/>
        </p:nvCxnSpPr>
        <p:spPr>
          <a:xfrm flipV="1">
            <a:off x="3228934" y="4362996"/>
            <a:ext cx="404440" cy="136047"/>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353529" y="4720795"/>
            <a:ext cx="715618"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315106" y="5185452"/>
            <a:ext cx="452124" cy="135563"/>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b="25797"/>
          <a:stretch/>
        </p:blipFill>
        <p:spPr>
          <a:xfrm>
            <a:off x="3715588" y="3655062"/>
            <a:ext cx="1637941" cy="911550"/>
          </a:xfrm>
          <a:prstGeom prst="rect">
            <a:avLst/>
          </a:prstGeom>
        </p:spPr>
      </p:pic>
      <p:sp>
        <p:nvSpPr>
          <p:cNvPr id="13" name="TextBox 12"/>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GW Cancer Center, 2017.</a:t>
            </a:r>
          </a:p>
        </p:txBody>
      </p:sp>
    </p:spTree>
    <p:extLst>
      <p:ext uri="{BB962C8B-B14F-4D97-AF65-F5344CB8AC3E}">
        <p14:creationId xmlns:p14="http://schemas.microsoft.com/office/powerpoint/2010/main" val="6964300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79" y="3223897"/>
            <a:ext cx="2988829" cy="2435078"/>
          </a:xfrm>
          <a:prstGeom prst="rect">
            <a:avLst/>
          </a:prstGeom>
        </p:spPr>
      </p:pic>
      <p:sp>
        <p:nvSpPr>
          <p:cNvPr id="27" name="Cloud Callout 26"/>
          <p:cNvSpPr/>
          <p:nvPr/>
        </p:nvSpPr>
        <p:spPr>
          <a:xfrm>
            <a:off x="625021" y="3470363"/>
            <a:ext cx="2395957" cy="1760339"/>
          </a:xfrm>
          <a:prstGeom prst="cloudCallout">
            <a:avLst>
              <a:gd name="adj1" fmla="val 69059"/>
              <a:gd name="adj2" fmla="val 40907"/>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1271646"/>
            <a:ext cx="8050697" cy="1759456"/>
          </a:xfrm>
          <a:prstGeom prst="rect">
            <a:avLst/>
          </a:prstGeom>
        </p:spPr>
        <p:txBody>
          <a:bodyPr wrap="square">
            <a:spAutoFit/>
          </a:bodyPr>
          <a:lstStyle/>
          <a:p>
            <a:pPr>
              <a:lnSpc>
                <a:spcPts val="2600"/>
              </a:lnSpc>
            </a:pPr>
            <a:r>
              <a:rPr lang="en-US" sz="2400" u="sng" dirty="0">
                <a:solidFill>
                  <a:srgbClr val="004065"/>
                </a:solidFill>
              </a:rPr>
              <a:t>Solution</a:t>
            </a:r>
            <a:r>
              <a:rPr lang="en-US" sz="2400" dirty="0">
                <a:solidFill>
                  <a:srgbClr val="004065"/>
                </a:solidFill>
              </a:rPr>
              <a:t>: “… Our [dietitian] recently held classes that took patients on a field trip [to] the grocery store to discuss what foods to buy. So even if patients cannot afford all fresh foods, they looked at the better canned foods for them, and what to look for in ingredients.”</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841" b="15556"/>
          <a:stretch/>
        </p:blipFill>
        <p:spPr>
          <a:xfrm>
            <a:off x="6253716" y="3971489"/>
            <a:ext cx="2551331" cy="177254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5370">
            <a:off x="1065527" y="4312412"/>
            <a:ext cx="840810" cy="630608"/>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9856" r="50289"/>
          <a:stretch/>
        </p:blipFill>
        <p:spPr>
          <a:xfrm>
            <a:off x="2106202" y="3787034"/>
            <a:ext cx="523785" cy="985668"/>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b="25797"/>
          <a:stretch/>
        </p:blipFill>
        <p:spPr>
          <a:xfrm>
            <a:off x="1013823" y="3823182"/>
            <a:ext cx="902281" cy="549959"/>
          </a:xfrm>
          <a:prstGeom prst="rect">
            <a:avLst/>
          </a:prstGeom>
        </p:spPr>
      </p:pic>
      <p:cxnSp>
        <p:nvCxnSpPr>
          <p:cNvPr id="22" name="Straight Arrow Connector 21"/>
          <p:cNvCxnSpPr/>
          <p:nvPr/>
        </p:nvCxnSpPr>
        <p:spPr>
          <a:xfrm>
            <a:off x="1719000" y="4710763"/>
            <a:ext cx="394208"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351348" y="5086295"/>
            <a:ext cx="902368"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GW Cancer Center, 2017.</a:t>
            </a:r>
          </a:p>
        </p:txBody>
      </p:sp>
    </p:spTree>
    <p:extLst>
      <p:ext uri="{BB962C8B-B14F-4D97-AF65-F5344CB8AC3E}">
        <p14:creationId xmlns:p14="http://schemas.microsoft.com/office/powerpoint/2010/main" val="3684604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00708" y="4163312"/>
            <a:ext cx="2413591" cy="2214612"/>
          </a:xfrm>
          <a:prstGeom prst="roundRect">
            <a:avLst/>
          </a:prstGeom>
          <a:solidFill>
            <a:schemeClr val="bg1"/>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Operate through:</a:t>
            </a:r>
          </a:p>
          <a:p>
            <a:pPr marL="285750" indent="-285750">
              <a:buFont typeface="Arial" panose="020B0604020202020204" pitchFamily="34" charset="0"/>
              <a:buChar char="•"/>
            </a:pPr>
            <a:r>
              <a:rPr lang="en-US" sz="2000" dirty="0">
                <a:solidFill>
                  <a:srgbClr val="004065"/>
                </a:solidFill>
              </a:rPr>
              <a:t>Structures</a:t>
            </a:r>
          </a:p>
          <a:p>
            <a:pPr marL="285750" indent="-285750">
              <a:buFont typeface="Arial" panose="020B0604020202020204" pitchFamily="34" charset="0"/>
              <a:buChar char="•"/>
            </a:pPr>
            <a:r>
              <a:rPr lang="en-US" sz="2000" dirty="0">
                <a:solidFill>
                  <a:srgbClr val="004065"/>
                </a:solidFill>
              </a:rPr>
              <a:t>Policies</a:t>
            </a:r>
          </a:p>
          <a:p>
            <a:pPr marL="285750" indent="-285750">
              <a:buFont typeface="Arial" panose="020B0604020202020204" pitchFamily="34" charset="0"/>
              <a:buChar char="•"/>
            </a:pPr>
            <a:r>
              <a:rPr lang="en-US" sz="2000" dirty="0">
                <a:solidFill>
                  <a:srgbClr val="004065"/>
                </a:solidFill>
              </a:rPr>
              <a:t>Practices</a:t>
            </a:r>
          </a:p>
          <a:p>
            <a:pPr marL="285750" indent="-285750">
              <a:buFont typeface="Arial" panose="020B0604020202020204" pitchFamily="34" charset="0"/>
              <a:buChar char="•"/>
            </a:pPr>
            <a:r>
              <a:rPr lang="en-US" sz="2000" dirty="0">
                <a:solidFill>
                  <a:srgbClr val="004065"/>
                </a:solidFill>
              </a:rPr>
              <a:t>Norms</a:t>
            </a:r>
          </a:p>
          <a:p>
            <a:pPr marL="285750" indent="-285750">
              <a:buFont typeface="Arial" panose="020B0604020202020204" pitchFamily="34" charset="0"/>
              <a:buChar char="•"/>
            </a:pPr>
            <a:r>
              <a:rPr lang="en-US" sz="2000" dirty="0">
                <a:solidFill>
                  <a:srgbClr val="004065"/>
                </a:solidFill>
              </a:rPr>
              <a:t>Values</a:t>
            </a:r>
          </a:p>
        </p:txBody>
      </p:sp>
      <p:sp>
        <p:nvSpPr>
          <p:cNvPr id="2" name="Title 1"/>
          <p:cNvSpPr>
            <a:spLocks noGrp="1"/>
          </p:cNvSpPr>
          <p:nvPr>
            <p:ph type="title"/>
          </p:nvPr>
        </p:nvSpPr>
        <p:spPr>
          <a:xfrm>
            <a:off x="457200" y="762001"/>
            <a:ext cx="8229600" cy="930321"/>
          </a:xfrm>
        </p:spPr>
        <p:txBody>
          <a:bodyPr>
            <a:normAutofit/>
          </a:bodyPr>
          <a:lstStyle/>
          <a:p>
            <a:r>
              <a:rPr lang="en-US" sz="3600" dirty="0">
                <a:solidFill>
                  <a:srgbClr val="004065"/>
                </a:solidFill>
              </a:rPr>
              <a:t>Social Determinants of Equity</a:t>
            </a:r>
          </a:p>
        </p:txBody>
      </p:sp>
      <p:graphicFrame>
        <p:nvGraphicFramePr>
          <p:cNvPr id="5" name="Diagram 4"/>
          <p:cNvGraphicFramePr/>
          <p:nvPr/>
        </p:nvGraphicFramePr>
        <p:xfrm>
          <a:off x="3514299" y="2102341"/>
          <a:ext cx="5172501" cy="3814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p:nvPr/>
        </p:nvCxnSpPr>
        <p:spPr>
          <a:xfrm flipV="1">
            <a:off x="3582436" y="4920649"/>
            <a:ext cx="715438" cy="24159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2003. </a:t>
            </a:r>
          </a:p>
        </p:txBody>
      </p:sp>
      <p:sp>
        <p:nvSpPr>
          <p:cNvPr id="11" name="Rounded Rectangle 10"/>
          <p:cNvSpPr/>
          <p:nvPr/>
        </p:nvSpPr>
        <p:spPr>
          <a:xfrm>
            <a:off x="465293" y="1658330"/>
            <a:ext cx="3144957" cy="2094963"/>
          </a:xfrm>
          <a:prstGeom prst="roundRect">
            <a:avLst/>
          </a:prstGeom>
          <a:solidFill>
            <a:schemeClr val="bg1"/>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Range of contexts at given place and time:</a:t>
            </a:r>
          </a:p>
          <a:p>
            <a:pPr marL="342900" indent="-342900">
              <a:buFont typeface="Arial" panose="020B0604020202020204" pitchFamily="34" charset="0"/>
              <a:buChar char="•"/>
            </a:pPr>
            <a:r>
              <a:rPr lang="en-US" sz="2000" dirty="0">
                <a:solidFill>
                  <a:srgbClr val="0096D6"/>
                </a:solidFill>
              </a:rPr>
              <a:t>Populations distributed differently in different contexts</a:t>
            </a:r>
          </a:p>
        </p:txBody>
      </p:sp>
      <p:cxnSp>
        <p:nvCxnSpPr>
          <p:cNvPr id="12" name="Straight Arrow Connector 11"/>
          <p:cNvCxnSpPr/>
          <p:nvPr/>
        </p:nvCxnSpPr>
        <p:spPr>
          <a:xfrm>
            <a:off x="3667001" y="2869162"/>
            <a:ext cx="754911" cy="12903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435888" y="1657492"/>
            <a:ext cx="1520456" cy="829886"/>
          </a:xfrm>
          <a:prstGeom prst="roundRect">
            <a:avLst/>
          </a:prstGeom>
          <a:solidFill>
            <a:schemeClr val="bg1"/>
          </a:solidFill>
          <a:ln w="254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4065"/>
                </a:solidFill>
              </a:rPr>
              <a:t>Contexts of our lives</a:t>
            </a:r>
          </a:p>
        </p:txBody>
      </p:sp>
      <p:cxnSp>
        <p:nvCxnSpPr>
          <p:cNvPr id="14" name="Straight Arrow Connector 13"/>
          <p:cNvCxnSpPr/>
          <p:nvPr/>
        </p:nvCxnSpPr>
        <p:spPr>
          <a:xfrm flipH="1">
            <a:off x="7283302" y="2567413"/>
            <a:ext cx="912814" cy="771210"/>
          </a:xfrm>
          <a:prstGeom prst="straightConnector1">
            <a:avLst/>
          </a:prstGeom>
          <a:ln w="38100">
            <a:solidFill>
              <a:srgbClr val="0096D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667001" y="2021389"/>
            <a:ext cx="3690729" cy="917"/>
          </a:xfrm>
          <a:prstGeom prst="straightConnector1">
            <a:avLst/>
          </a:prstGeom>
          <a:ln w="25400">
            <a:solidFill>
              <a:srgbClr val="004065"/>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7043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6" y="762001"/>
            <a:ext cx="8937173" cy="797796"/>
          </a:xfrm>
        </p:spPr>
        <p:txBody>
          <a:bodyPr>
            <a:noAutofit/>
          </a:bodyPr>
          <a:lstStyle/>
          <a:p>
            <a:pPr algn="l"/>
            <a:r>
              <a:rPr lang="en-US" sz="3000" dirty="0">
                <a:solidFill>
                  <a:srgbClr val="004065"/>
                </a:solidFill>
              </a:rPr>
              <a:t>Social Determinants of Equity: Decision-Making</a:t>
            </a:r>
          </a:p>
        </p:txBody>
      </p:sp>
      <p:graphicFrame>
        <p:nvGraphicFramePr>
          <p:cNvPr id="3" name="Diagram 2"/>
          <p:cNvGraphicFramePr/>
          <p:nvPr/>
        </p:nvGraphicFramePr>
        <p:xfrm>
          <a:off x="826465" y="1419509"/>
          <a:ext cx="7491069" cy="4828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2003. </a:t>
            </a:r>
          </a:p>
        </p:txBody>
      </p:sp>
      <p:sp>
        <p:nvSpPr>
          <p:cNvPr id="8" name="Rounded Rectangle 7"/>
          <p:cNvSpPr/>
          <p:nvPr/>
        </p:nvSpPr>
        <p:spPr>
          <a:xfrm>
            <a:off x="496855" y="2030819"/>
            <a:ext cx="1467294" cy="988827"/>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004065"/>
                </a:solidFill>
              </a:rPr>
              <a:t>Who is at the table? Who isn’t?</a:t>
            </a:r>
          </a:p>
        </p:txBody>
      </p:sp>
      <p:cxnSp>
        <p:nvCxnSpPr>
          <p:cNvPr id="10" name="Straight Connector 9"/>
          <p:cNvCxnSpPr/>
          <p:nvPr/>
        </p:nvCxnSpPr>
        <p:spPr>
          <a:xfrm>
            <a:off x="1964149" y="2525232"/>
            <a:ext cx="555767" cy="143540"/>
          </a:xfrm>
          <a:prstGeom prst="line">
            <a:avLst/>
          </a:prstGeom>
          <a:ln w="25400">
            <a:solidFill>
              <a:srgbClr val="004065"/>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850239" y="1570843"/>
            <a:ext cx="1560113" cy="1236152"/>
          </a:xfrm>
          <a:prstGeom prst="round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004065"/>
                </a:solidFill>
              </a:rPr>
              <a:t>What is on the agenda? What isn’t?</a:t>
            </a:r>
          </a:p>
        </p:txBody>
      </p:sp>
      <p:cxnSp>
        <p:nvCxnSpPr>
          <p:cNvPr id="12" name="Straight Connector 11"/>
          <p:cNvCxnSpPr/>
          <p:nvPr/>
        </p:nvCxnSpPr>
        <p:spPr>
          <a:xfrm flipV="1">
            <a:off x="4253023" y="2217305"/>
            <a:ext cx="2597216" cy="301432"/>
          </a:xfrm>
          <a:prstGeom prst="line">
            <a:avLst/>
          </a:prstGeom>
          <a:ln w="25400">
            <a:solidFill>
              <a:srgbClr val="0040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7002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18" r="65523" b="13831"/>
          <a:stretch/>
        </p:blipFill>
        <p:spPr>
          <a:xfrm>
            <a:off x="1140963" y="3168501"/>
            <a:ext cx="1796977" cy="272269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179" t="15041" r="26716" b="9792"/>
          <a:stretch/>
        </p:blipFill>
        <p:spPr>
          <a:xfrm>
            <a:off x="6209414" y="3090447"/>
            <a:ext cx="1503531" cy="2912348"/>
          </a:xfrm>
          <a:prstGeom prst="rect">
            <a:avLst/>
          </a:prstGeom>
        </p:spPr>
      </p:pic>
      <p:sp>
        <p:nvSpPr>
          <p:cNvPr id="8" name="Rounded Rectangle 7"/>
          <p:cNvSpPr/>
          <p:nvPr/>
        </p:nvSpPr>
        <p:spPr>
          <a:xfrm>
            <a:off x="890777" y="5747513"/>
            <a:ext cx="3193576" cy="423495"/>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Unfairly disadvantage some</a:t>
            </a:r>
          </a:p>
        </p:txBody>
      </p:sp>
      <p:sp>
        <p:nvSpPr>
          <p:cNvPr id="9" name="Rounded Rectangle 8"/>
          <p:cNvSpPr/>
          <p:nvPr/>
        </p:nvSpPr>
        <p:spPr>
          <a:xfrm>
            <a:off x="5472723" y="5745497"/>
            <a:ext cx="3067335" cy="409986"/>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Unfairly advantage some</a:t>
            </a:r>
          </a:p>
        </p:txBody>
      </p:sp>
      <p:sp>
        <p:nvSpPr>
          <p:cNvPr id="10" name="Rounded Rectangle 9"/>
          <p:cNvSpPr/>
          <p:nvPr/>
        </p:nvSpPr>
        <p:spPr>
          <a:xfrm>
            <a:off x="3303932" y="3003806"/>
            <a:ext cx="2692524" cy="1428098"/>
          </a:xfrm>
          <a:prstGeom prst="roundRect">
            <a:avLst/>
          </a:prstGeom>
          <a:solidFill>
            <a:srgbClr val="004065"/>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Systems of structured inequity</a:t>
            </a:r>
          </a:p>
        </p:txBody>
      </p:sp>
      <p:sp>
        <p:nvSpPr>
          <p:cNvPr id="3" name="TextBox 2"/>
          <p:cNvSpPr txBox="1"/>
          <p:nvPr/>
        </p:nvSpPr>
        <p:spPr>
          <a:xfrm>
            <a:off x="7872435" y="3475115"/>
            <a:ext cx="1154608" cy="369332"/>
          </a:xfrm>
          <a:prstGeom prst="rect">
            <a:avLst/>
          </a:prstGeom>
          <a:noFill/>
        </p:spPr>
        <p:txBody>
          <a:bodyPr wrap="square" rtlCol="0">
            <a:spAutoFit/>
          </a:bodyPr>
          <a:lstStyle/>
          <a:p>
            <a:r>
              <a:rPr lang="en-US" dirty="0">
                <a:solidFill>
                  <a:srgbClr val="004065"/>
                </a:solidFill>
              </a:rPr>
              <a:t>Privilege</a:t>
            </a:r>
          </a:p>
        </p:txBody>
      </p:sp>
      <p:cxnSp>
        <p:nvCxnSpPr>
          <p:cNvPr id="11" name="Straight Arrow Connector 10"/>
          <p:cNvCxnSpPr/>
          <p:nvPr/>
        </p:nvCxnSpPr>
        <p:spPr>
          <a:xfrm flipH="1">
            <a:off x="7268215" y="3681046"/>
            <a:ext cx="604220" cy="0"/>
          </a:xfrm>
          <a:prstGeom prst="straightConnector1">
            <a:avLst/>
          </a:prstGeom>
          <a:ln w="5715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2003. </a:t>
            </a:r>
          </a:p>
        </p:txBody>
      </p:sp>
      <p:sp>
        <p:nvSpPr>
          <p:cNvPr id="14" name="Rounded Rectangle 13"/>
          <p:cNvSpPr/>
          <p:nvPr/>
        </p:nvSpPr>
        <p:spPr>
          <a:xfrm>
            <a:off x="329976" y="1154468"/>
            <a:ext cx="1621973" cy="1202522"/>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How opportunity is structured</a:t>
            </a:r>
          </a:p>
        </p:txBody>
      </p:sp>
      <p:sp>
        <p:nvSpPr>
          <p:cNvPr id="15" name="Rounded Rectangle 14"/>
          <p:cNvSpPr/>
          <p:nvPr/>
        </p:nvSpPr>
        <p:spPr>
          <a:xfrm>
            <a:off x="7198127" y="1150421"/>
            <a:ext cx="1621973" cy="1202522"/>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How value  is assigned</a:t>
            </a:r>
          </a:p>
        </p:txBody>
      </p:sp>
      <p:sp>
        <p:nvSpPr>
          <p:cNvPr id="16" name="Rounded Rectangle 15"/>
          <p:cNvSpPr/>
          <p:nvPr/>
        </p:nvSpPr>
        <p:spPr>
          <a:xfrm>
            <a:off x="2679081" y="1172566"/>
            <a:ext cx="3708055" cy="1202522"/>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Based on social interpretation:</a:t>
            </a:r>
          </a:p>
          <a:p>
            <a:pPr marL="285750" indent="-285750">
              <a:buFont typeface="Arial" panose="020B0604020202020204" pitchFamily="34" charset="0"/>
              <a:buChar char="•"/>
            </a:pPr>
            <a:r>
              <a:rPr lang="en-US" dirty="0">
                <a:solidFill>
                  <a:srgbClr val="004065"/>
                </a:solidFill>
              </a:rPr>
              <a:t>How one looks</a:t>
            </a:r>
          </a:p>
          <a:p>
            <a:pPr marL="285750" indent="-285750">
              <a:buFont typeface="Arial" panose="020B0604020202020204" pitchFamily="34" charset="0"/>
              <a:buChar char="•"/>
            </a:pPr>
            <a:r>
              <a:rPr lang="en-US" dirty="0">
                <a:solidFill>
                  <a:srgbClr val="004065"/>
                </a:solidFill>
              </a:rPr>
              <a:t>Which gender one expresses</a:t>
            </a:r>
          </a:p>
          <a:p>
            <a:pPr marL="285750" indent="-285750">
              <a:buFont typeface="Arial" panose="020B0604020202020204" pitchFamily="34" charset="0"/>
              <a:buChar char="•"/>
            </a:pPr>
            <a:r>
              <a:rPr lang="en-US" dirty="0">
                <a:solidFill>
                  <a:srgbClr val="004065"/>
                </a:solidFill>
              </a:rPr>
              <a:t>More</a:t>
            </a:r>
          </a:p>
        </p:txBody>
      </p:sp>
      <p:sp>
        <p:nvSpPr>
          <p:cNvPr id="17" name="Left Brace 16"/>
          <p:cNvSpPr/>
          <p:nvPr/>
        </p:nvSpPr>
        <p:spPr>
          <a:xfrm rot="16200000">
            <a:off x="4376905" y="-364568"/>
            <a:ext cx="381000" cy="6072634"/>
          </a:xfrm>
          <a:prstGeom prst="leftBrace">
            <a:avLst>
              <a:gd name="adj1" fmla="val 52193"/>
              <a:gd name="adj2" fmla="val 53925"/>
            </a:avLst>
          </a:prstGeom>
          <a:noFill/>
          <a:ln w="25400">
            <a:solidFill>
              <a:srgbClr val="1C4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cxnSp>
        <p:nvCxnSpPr>
          <p:cNvPr id="19" name="Straight Arrow Connector 18"/>
          <p:cNvCxnSpPr/>
          <p:nvPr/>
        </p:nvCxnSpPr>
        <p:spPr>
          <a:xfrm flipH="1">
            <a:off x="2163877" y="1773827"/>
            <a:ext cx="323688" cy="0"/>
          </a:xfrm>
          <a:prstGeom prst="straightConnector1">
            <a:avLst/>
          </a:prstGeom>
          <a:ln w="254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624084" y="1773827"/>
            <a:ext cx="337095" cy="0"/>
          </a:xfrm>
          <a:prstGeom prst="straightConnector1">
            <a:avLst/>
          </a:prstGeom>
          <a:ln w="254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240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Terms Used Throughout the Training</a:t>
            </a:r>
          </a:p>
        </p:txBody>
      </p:sp>
      <p:sp>
        <p:nvSpPr>
          <p:cNvPr id="3" name="Content Placeholder 2"/>
          <p:cNvSpPr>
            <a:spLocks noGrp="1"/>
          </p:cNvSpPr>
          <p:nvPr>
            <p:ph idx="1"/>
          </p:nvPr>
        </p:nvSpPr>
        <p:spPr/>
        <p:txBody>
          <a:bodyPr/>
          <a:lstStyle/>
          <a:p>
            <a:r>
              <a:rPr lang="en-US" dirty="0"/>
              <a:t>Cancer Survivor</a:t>
            </a:r>
          </a:p>
          <a:p>
            <a:r>
              <a:rPr lang="en-US" dirty="0"/>
              <a:t>Culture</a:t>
            </a:r>
          </a:p>
          <a:p>
            <a:r>
              <a:rPr lang="en-US" dirty="0"/>
              <a:t>Minority</a:t>
            </a:r>
          </a:p>
          <a:p>
            <a:r>
              <a:rPr lang="en-US" dirty="0"/>
              <a:t>LGBTQI</a:t>
            </a:r>
          </a:p>
          <a:p>
            <a:r>
              <a:rPr lang="en-US" dirty="0"/>
              <a:t>Latino</a:t>
            </a:r>
          </a:p>
          <a:p>
            <a:r>
              <a:rPr lang="en-US" dirty="0"/>
              <a:t>Black and African American</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900183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147747" y="4634329"/>
            <a:ext cx="2083982" cy="1213578"/>
          </a:xfrm>
          <a:prstGeom prst="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a:p>
            <a:pPr algn="ctr"/>
            <a:r>
              <a:rPr lang="en-US" dirty="0">
                <a:solidFill>
                  <a:srgbClr val="004065"/>
                </a:solidFill>
              </a:rPr>
              <a:t>Middle-class</a:t>
            </a:r>
          </a:p>
          <a:p>
            <a:pPr algn="ctr"/>
            <a:r>
              <a:rPr lang="en-US" dirty="0">
                <a:solidFill>
                  <a:srgbClr val="004065"/>
                </a:solidFill>
              </a:rPr>
              <a:t>College graduate</a:t>
            </a:r>
          </a:p>
        </p:txBody>
      </p:sp>
      <p:sp>
        <p:nvSpPr>
          <p:cNvPr id="25" name="Rectangle 24"/>
          <p:cNvSpPr/>
          <p:nvPr/>
        </p:nvSpPr>
        <p:spPr>
          <a:xfrm>
            <a:off x="867397" y="4634329"/>
            <a:ext cx="2083982" cy="1213578"/>
          </a:xfrm>
          <a:prstGeom prst="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a:p>
            <a:pPr algn="ctr"/>
            <a:r>
              <a:rPr lang="en-US" dirty="0">
                <a:solidFill>
                  <a:srgbClr val="004065"/>
                </a:solidFill>
              </a:rPr>
              <a:t>Female</a:t>
            </a:r>
          </a:p>
          <a:p>
            <a:pPr algn="ctr"/>
            <a:r>
              <a:rPr lang="en-US" dirty="0">
                <a:solidFill>
                  <a:srgbClr val="004065"/>
                </a:solidFill>
              </a:rPr>
              <a:t>Indian</a:t>
            </a:r>
          </a:p>
          <a:p>
            <a:pPr algn="ctr"/>
            <a:r>
              <a:rPr lang="en-US" dirty="0">
                <a:solidFill>
                  <a:srgbClr val="004065"/>
                </a:solidFill>
              </a:rPr>
              <a:t>Muslim</a:t>
            </a:r>
          </a:p>
        </p:txBody>
      </p:sp>
      <p:sp>
        <p:nvSpPr>
          <p:cNvPr id="10" name="Rectangle 9"/>
          <p:cNvSpPr/>
          <p:nvPr/>
        </p:nvSpPr>
        <p:spPr>
          <a:xfrm>
            <a:off x="871870" y="2669079"/>
            <a:ext cx="2083982" cy="940547"/>
          </a:xfrm>
          <a:prstGeom prst="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Greater access to health care</a:t>
            </a:r>
          </a:p>
        </p:txBody>
      </p:sp>
      <p:sp>
        <p:nvSpPr>
          <p:cNvPr id="2" name="Title 1"/>
          <p:cNvSpPr>
            <a:spLocks noGrp="1"/>
          </p:cNvSpPr>
          <p:nvPr>
            <p:ph type="title"/>
          </p:nvPr>
        </p:nvSpPr>
        <p:spPr>
          <a:xfrm>
            <a:off x="457200" y="762001"/>
            <a:ext cx="8229600" cy="744421"/>
          </a:xfrm>
        </p:spPr>
        <p:txBody>
          <a:bodyPr>
            <a:normAutofit/>
          </a:bodyPr>
          <a:lstStyle/>
          <a:p>
            <a:r>
              <a:rPr lang="en-US" sz="3600" dirty="0">
                <a:solidFill>
                  <a:srgbClr val="004065"/>
                </a:solidFill>
              </a:rPr>
              <a:t>Privilege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4328"/>
          <a:stretch/>
        </p:blipFill>
        <p:spPr>
          <a:xfrm>
            <a:off x="3468253" y="2997457"/>
            <a:ext cx="1636480" cy="2687356"/>
          </a:xfrm>
          <a:prstGeom prst="rect">
            <a:avLst/>
          </a:prstGeom>
        </p:spPr>
      </p:pic>
      <p:sp>
        <p:nvSpPr>
          <p:cNvPr id="14" name="Rounded Rectangle 13"/>
          <p:cNvSpPr/>
          <p:nvPr/>
        </p:nvSpPr>
        <p:spPr>
          <a:xfrm>
            <a:off x="871870" y="4199207"/>
            <a:ext cx="2083981" cy="72659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kern="0" dirty="0">
                <a:solidFill>
                  <a:srgbClr val="004065"/>
                </a:solidFill>
              </a:rPr>
              <a:t>Disadvantaged identities</a:t>
            </a:r>
          </a:p>
        </p:txBody>
      </p:sp>
      <p:cxnSp>
        <p:nvCxnSpPr>
          <p:cNvPr id="22" name="Straight Arrow Connector 21"/>
          <p:cNvCxnSpPr/>
          <p:nvPr/>
        </p:nvCxnSpPr>
        <p:spPr>
          <a:xfrm>
            <a:off x="3091456" y="4466935"/>
            <a:ext cx="709684" cy="0"/>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211990" y="4463412"/>
            <a:ext cx="699448" cy="3523"/>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Adams &amp; </a:t>
            </a:r>
            <a:r>
              <a:rPr lang="en-US" sz="1000" dirty="0" err="1">
                <a:solidFill>
                  <a:schemeClr val="bg1">
                    <a:lumMod val="50000"/>
                  </a:schemeClr>
                </a:solidFill>
              </a:rPr>
              <a:t>Zuñiga</a:t>
            </a:r>
            <a:r>
              <a:rPr lang="en-US" sz="1000" dirty="0">
                <a:solidFill>
                  <a:schemeClr val="bg1">
                    <a:lumMod val="50000"/>
                  </a:schemeClr>
                </a:solidFill>
              </a:rPr>
              <a:t>, 2016.</a:t>
            </a:r>
          </a:p>
        </p:txBody>
      </p:sp>
      <p:sp>
        <p:nvSpPr>
          <p:cNvPr id="6" name="Rounded Rectangle 5"/>
          <p:cNvSpPr/>
          <p:nvPr/>
        </p:nvSpPr>
        <p:spPr>
          <a:xfrm>
            <a:off x="3896833" y="1667670"/>
            <a:ext cx="1350334" cy="472015"/>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Privilege</a:t>
            </a:r>
          </a:p>
        </p:txBody>
      </p:sp>
      <p:sp>
        <p:nvSpPr>
          <p:cNvPr id="8" name="Rounded Rectangle 7"/>
          <p:cNvSpPr/>
          <p:nvPr/>
        </p:nvSpPr>
        <p:spPr>
          <a:xfrm>
            <a:off x="871870" y="2190307"/>
            <a:ext cx="2083981" cy="49973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Material</a:t>
            </a:r>
          </a:p>
        </p:txBody>
      </p:sp>
      <p:sp>
        <p:nvSpPr>
          <p:cNvPr id="19" name="Rounded Rectangle 18"/>
          <p:cNvSpPr/>
          <p:nvPr/>
        </p:nvSpPr>
        <p:spPr>
          <a:xfrm>
            <a:off x="6147748" y="2169349"/>
            <a:ext cx="2083981" cy="49973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Non-material</a:t>
            </a:r>
          </a:p>
        </p:txBody>
      </p:sp>
      <p:sp>
        <p:nvSpPr>
          <p:cNvPr id="20" name="Rectangle 19"/>
          <p:cNvSpPr/>
          <p:nvPr/>
        </p:nvSpPr>
        <p:spPr>
          <a:xfrm>
            <a:off x="6147747" y="2626325"/>
            <a:ext cx="2083982" cy="940547"/>
          </a:xfrm>
          <a:prstGeom prst="rect">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Position in society</a:t>
            </a:r>
          </a:p>
        </p:txBody>
      </p:sp>
      <p:cxnSp>
        <p:nvCxnSpPr>
          <p:cNvPr id="16" name="Straight Connector 15"/>
          <p:cNvCxnSpPr>
            <a:stCxn id="6" idx="1"/>
            <a:endCxn id="8" idx="3"/>
          </p:cNvCxnSpPr>
          <p:nvPr/>
        </p:nvCxnSpPr>
        <p:spPr>
          <a:xfrm flipH="1">
            <a:off x="2955851" y="1903678"/>
            <a:ext cx="940982" cy="536494"/>
          </a:xfrm>
          <a:prstGeom prst="line">
            <a:avLst/>
          </a:prstGeom>
          <a:ln w="25400">
            <a:solidFill>
              <a:srgbClr val="00406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 idx="3"/>
            <a:endCxn id="19" idx="1"/>
          </p:cNvCxnSpPr>
          <p:nvPr/>
        </p:nvCxnSpPr>
        <p:spPr>
          <a:xfrm>
            <a:off x="5247167" y="1903678"/>
            <a:ext cx="900581" cy="515536"/>
          </a:xfrm>
          <a:prstGeom prst="line">
            <a:avLst/>
          </a:prstGeom>
          <a:ln w="25400">
            <a:solidFill>
              <a:srgbClr val="004065"/>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6147748" y="4198032"/>
            <a:ext cx="2083981" cy="72659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kern="0" dirty="0">
                <a:solidFill>
                  <a:srgbClr val="004065"/>
                </a:solidFill>
              </a:rPr>
              <a:t>Advantaged identities</a:t>
            </a:r>
          </a:p>
        </p:txBody>
      </p:sp>
      <p:sp>
        <p:nvSpPr>
          <p:cNvPr id="28" name="Oval 27"/>
          <p:cNvSpPr/>
          <p:nvPr/>
        </p:nvSpPr>
        <p:spPr>
          <a:xfrm>
            <a:off x="574157" y="4638591"/>
            <a:ext cx="630233" cy="550098"/>
          </a:xfrm>
          <a:prstGeom prst="ellipse">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832630" y="4628183"/>
            <a:ext cx="630233" cy="550098"/>
          </a:xfrm>
          <a:prstGeom prst="ellipse">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inus 29"/>
          <p:cNvSpPr/>
          <p:nvPr/>
        </p:nvSpPr>
        <p:spPr>
          <a:xfrm>
            <a:off x="670277" y="4675744"/>
            <a:ext cx="437992" cy="513170"/>
          </a:xfrm>
          <a:prstGeom prst="mathMinus">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30"/>
          <p:cNvSpPr/>
          <p:nvPr/>
        </p:nvSpPr>
        <p:spPr>
          <a:xfrm>
            <a:off x="5904261" y="4652262"/>
            <a:ext cx="486970" cy="501940"/>
          </a:xfrm>
          <a:prstGeom prst="mathPlus">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233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07087" y="1106755"/>
            <a:ext cx="8293567" cy="830997"/>
          </a:xfrm>
          <a:prstGeom prst="rect">
            <a:avLst/>
          </a:prstGeom>
          <a:noFill/>
        </p:spPr>
        <p:txBody>
          <a:bodyPr wrap="square" rtlCol="0">
            <a:spAutoFit/>
          </a:bodyPr>
          <a:lstStyle/>
          <a:p>
            <a:r>
              <a:rPr lang="en-US" sz="2400" dirty="0">
                <a:solidFill>
                  <a:srgbClr val="004065"/>
                </a:solidFill>
              </a:rPr>
              <a:t>People are often less aware of their advantaged identities than of their disadvantages ones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83" r="63648" b="416"/>
          <a:stretch/>
        </p:blipFill>
        <p:spPr>
          <a:xfrm>
            <a:off x="4582677" y="3138286"/>
            <a:ext cx="1270931" cy="2679921"/>
          </a:xfrm>
          <a:prstGeom prst="rect">
            <a:avLst/>
          </a:prstGeom>
        </p:spPr>
      </p:pic>
      <p:sp>
        <p:nvSpPr>
          <p:cNvPr id="3" name="Flowchart: Connector 2"/>
          <p:cNvSpPr/>
          <p:nvPr/>
        </p:nvSpPr>
        <p:spPr>
          <a:xfrm>
            <a:off x="4094386" y="3150355"/>
            <a:ext cx="2762676" cy="2731752"/>
          </a:xfrm>
          <a:prstGeom prst="flowChartConnector">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Callout 7"/>
          <p:cNvSpPr/>
          <p:nvPr/>
        </p:nvSpPr>
        <p:spPr>
          <a:xfrm>
            <a:off x="6265545" y="1949625"/>
            <a:ext cx="2138101" cy="1593263"/>
          </a:xfrm>
          <a:prstGeom prst="cloudCallout">
            <a:avLst>
              <a:gd name="adj1" fmla="val -67064"/>
              <a:gd name="adj2" fmla="val 51568"/>
            </a:avLst>
          </a:prstGeom>
          <a:solidFill>
            <a:schemeClr val="bg1"/>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065"/>
              </a:solidFill>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63108"/>
          <a:stretch/>
        </p:blipFill>
        <p:spPr>
          <a:xfrm>
            <a:off x="820589" y="3376985"/>
            <a:ext cx="1230632" cy="250183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4204" y="2320151"/>
            <a:ext cx="976555" cy="732416"/>
          </a:xfrm>
          <a:prstGeom prst="rect">
            <a:avLst/>
          </a:prstGeom>
          <a:solidFill>
            <a:srgbClr val="E31937">
              <a:alpha val="28000"/>
            </a:srgbClr>
          </a:solidFill>
        </p:spPr>
      </p:pic>
      <p:sp>
        <p:nvSpPr>
          <p:cNvPr id="13" name="&quot;No&quot; Symbol 12"/>
          <p:cNvSpPr/>
          <p:nvPr/>
        </p:nvSpPr>
        <p:spPr>
          <a:xfrm>
            <a:off x="6554336" y="2143948"/>
            <a:ext cx="1247334" cy="1204617"/>
          </a:xfrm>
          <a:prstGeom prst="noSmoking">
            <a:avLst/>
          </a:prstGeom>
          <a:solidFill>
            <a:srgbClr val="E31937">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692931" y="2143948"/>
            <a:ext cx="1501503" cy="1569660"/>
          </a:xfrm>
          <a:prstGeom prst="rect">
            <a:avLst/>
          </a:prstGeom>
          <a:noFill/>
        </p:spPr>
        <p:txBody>
          <a:bodyPr wrap="square" rtlCol="0">
            <a:spAutoFit/>
          </a:bodyPr>
          <a:lstStyle/>
          <a:p>
            <a:r>
              <a:rPr lang="en-US" sz="9600" dirty="0">
                <a:solidFill>
                  <a:srgbClr val="C8B18B">
                    <a:alpha val="62000"/>
                  </a:srgbClr>
                </a:solidFill>
              </a:rPr>
              <a:t>?</a:t>
            </a:r>
          </a:p>
        </p:txBody>
      </p:sp>
      <p:sp>
        <p:nvSpPr>
          <p:cNvPr id="7" name="Cloud Callout 6"/>
          <p:cNvSpPr/>
          <p:nvPr/>
        </p:nvSpPr>
        <p:spPr>
          <a:xfrm>
            <a:off x="2142726" y="2266276"/>
            <a:ext cx="2051708" cy="1447332"/>
          </a:xfrm>
          <a:prstGeom prst="cloudCallout">
            <a:avLst>
              <a:gd name="adj1" fmla="val -53913"/>
              <a:gd name="adj2" fmla="val 69508"/>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Privilege</a:t>
            </a:r>
          </a:p>
        </p:txBody>
      </p:sp>
      <p:sp>
        <p:nvSpPr>
          <p:cNvPr id="14" name="TextBox 13"/>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Adams &amp; </a:t>
            </a:r>
            <a:r>
              <a:rPr lang="en-US" sz="1000" dirty="0" err="1">
                <a:solidFill>
                  <a:schemeClr val="bg1">
                    <a:lumMod val="50000"/>
                  </a:schemeClr>
                </a:solidFill>
              </a:rPr>
              <a:t>Zuñiga</a:t>
            </a:r>
            <a:r>
              <a:rPr lang="en-US" sz="1000" dirty="0">
                <a:solidFill>
                  <a:schemeClr val="bg1">
                    <a:lumMod val="50000"/>
                  </a:schemeClr>
                </a:solidFill>
              </a:rPr>
              <a:t>, 2016.</a:t>
            </a:r>
          </a:p>
        </p:txBody>
      </p:sp>
    </p:spTree>
    <p:extLst>
      <p:ext uri="{BB962C8B-B14F-4D97-AF65-F5344CB8AC3E}">
        <p14:creationId xmlns:p14="http://schemas.microsoft.com/office/powerpoint/2010/main" val="24645144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895" r="23288"/>
          <a:stretch/>
        </p:blipFill>
        <p:spPr>
          <a:xfrm>
            <a:off x="4969074" y="3359732"/>
            <a:ext cx="3891278" cy="24007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60" y="3140061"/>
            <a:ext cx="3330745" cy="2498059"/>
          </a:xfrm>
          <a:prstGeom prst="rect">
            <a:avLst/>
          </a:prstGeom>
        </p:spPr>
      </p:pic>
      <p:sp>
        <p:nvSpPr>
          <p:cNvPr id="3" name="Content Placeholder 2"/>
          <p:cNvSpPr>
            <a:spLocks noGrp="1"/>
          </p:cNvSpPr>
          <p:nvPr>
            <p:ph idx="1"/>
          </p:nvPr>
        </p:nvSpPr>
        <p:spPr>
          <a:xfrm>
            <a:off x="425303" y="1042328"/>
            <a:ext cx="8233352" cy="593033"/>
          </a:xfrm>
        </p:spPr>
        <p:txBody>
          <a:bodyPr>
            <a:normAutofit lnSpcReduction="10000"/>
          </a:bodyPr>
          <a:lstStyle/>
          <a:p>
            <a:pPr marL="0" indent="0">
              <a:buNone/>
            </a:pPr>
            <a:r>
              <a:rPr lang="en-US" sz="3600" b="1" dirty="0">
                <a:solidFill>
                  <a:srgbClr val="004065"/>
                </a:solidFill>
              </a:rPr>
              <a:t>Privilege can be earned or unearned</a:t>
            </a:r>
          </a:p>
          <a:p>
            <a:endParaRPr lang="en-US" dirty="0"/>
          </a:p>
          <a:p>
            <a:pPr marL="0" indent="0">
              <a:buNone/>
            </a:pPr>
            <a:endParaRPr lang="en-US" dirty="0"/>
          </a:p>
        </p:txBody>
      </p:sp>
      <p:sp>
        <p:nvSpPr>
          <p:cNvPr id="6" name="Rounded Rectangle 5"/>
          <p:cNvSpPr/>
          <p:nvPr/>
        </p:nvSpPr>
        <p:spPr>
          <a:xfrm>
            <a:off x="1125303" y="1844720"/>
            <a:ext cx="2387876" cy="466021"/>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Unearned privilege</a:t>
            </a:r>
          </a:p>
        </p:txBody>
      </p:sp>
      <p:sp>
        <p:nvSpPr>
          <p:cNvPr id="7" name="Rounded Rectangle 6"/>
          <p:cNvSpPr/>
          <p:nvPr/>
        </p:nvSpPr>
        <p:spPr>
          <a:xfrm>
            <a:off x="5605237" y="1862529"/>
            <a:ext cx="2453304" cy="448212"/>
          </a:xfrm>
          <a:prstGeom prst="round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Earned privilege</a:t>
            </a:r>
            <a:endParaRPr lang="en-US" dirty="0">
              <a:solidFill>
                <a:schemeClr val="bg1"/>
              </a:solidFill>
            </a:endParaRPr>
          </a:p>
        </p:txBody>
      </p:sp>
      <p:cxnSp>
        <p:nvCxnSpPr>
          <p:cNvPr id="9" name="Straight Arrow Connector 8"/>
          <p:cNvCxnSpPr/>
          <p:nvPr/>
        </p:nvCxnSpPr>
        <p:spPr>
          <a:xfrm flipH="1">
            <a:off x="2319241" y="2462831"/>
            <a:ext cx="829" cy="426965"/>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31889" y="2462831"/>
            <a:ext cx="0" cy="443179"/>
          </a:xfrm>
          <a:prstGeom prst="straightConnector1">
            <a:avLst/>
          </a:prstGeom>
          <a:ln w="38100">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91867" y="2930702"/>
            <a:ext cx="2860075" cy="369332"/>
          </a:xfrm>
          <a:prstGeom prst="rect">
            <a:avLst/>
          </a:prstGeom>
          <a:noFill/>
        </p:spPr>
        <p:txBody>
          <a:bodyPr wrap="square" rtlCol="0">
            <a:spAutoFit/>
          </a:bodyPr>
          <a:lstStyle/>
          <a:p>
            <a:r>
              <a:rPr lang="en-US" dirty="0">
                <a:solidFill>
                  <a:srgbClr val="004065"/>
                </a:solidFill>
              </a:rPr>
              <a:t>“White privilege” in hiring</a:t>
            </a:r>
          </a:p>
        </p:txBody>
      </p:sp>
      <p:sp>
        <p:nvSpPr>
          <p:cNvPr id="15" name="TextBox 14"/>
          <p:cNvSpPr txBox="1"/>
          <p:nvPr/>
        </p:nvSpPr>
        <p:spPr>
          <a:xfrm>
            <a:off x="1431695" y="5708971"/>
            <a:ext cx="732182" cy="369332"/>
          </a:xfrm>
          <a:prstGeom prst="rect">
            <a:avLst/>
          </a:prstGeom>
          <a:noFill/>
        </p:spPr>
        <p:txBody>
          <a:bodyPr wrap="square" rtlCol="0">
            <a:spAutoFit/>
          </a:bodyPr>
          <a:lstStyle/>
          <a:p>
            <a:r>
              <a:rPr lang="en-US" dirty="0">
                <a:solidFill>
                  <a:srgbClr val="004065"/>
                </a:solidFill>
              </a:rPr>
              <a:t>Hired</a:t>
            </a:r>
          </a:p>
        </p:txBody>
      </p:sp>
      <p:sp>
        <p:nvSpPr>
          <p:cNvPr id="16" name="TextBox 15"/>
          <p:cNvSpPr txBox="1"/>
          <p:nvPr/>
        </p:nvSpPr>
        <p:spPr>
          <a:xfrm>
            <a:off x="3179890" y="5708971"/>
            <a:ext cx="732182" cy="369332"/>
          </a:xfrm>
          <a:prstGeom prst="rect">
            <a:avLst/>
          </a:prstGeom>
          <a:noFill/>
        </p:spPr>
        <p:txBody>
          <a:bodyPr wrap="square" rtlCol="0">
            <a:spAutoFit/>
          </a:bodyPr>
          <a:lstStyle/>
          <a:p>
            <a:r>
              <a:rPr lang="en-US" dirty="0">
                <a:solidFill>
                  <a:srgbClr val="004065"/>
                </a:solidFill>
              </a:rPr>
              <a:t>Hired</a:t>
            </a:r>
          </a:p>
        </p:txBody>
      </p:sp>
      <p:sp>
        <p:nvSpPr>
          <p:cNvPr id="20" name="Rectangle 19"/>
          <p:cNvSpPr/>
          <p:nvPr/>
        </p:nvSpPr>
        <p:spPr>
          <a:xfrm>
            <a:off x="5174007" y="2926144"/>
            <a:ext cx="3277266" cy="646331"/>
          </a:xfrm>
          <a:prstGeom prst="rect">
            <a:avLst/>
          </a:prstGeom>
        </p:spPr>
        <p:txBody>
          <a:bodyPr wrap="square">
            <a:spAutoFit/>
          </a:bodyPr>
          <a:lstStyle/>
          <a:p>
            <a:pPr algn="ctr"/>
            <a:r>
              <a:rPr lang="en-US" dirty="0">
                <a:solidFill>
                  <a:srgbClr val="004065"/>
                </a:solidFill>
              </a:rPr>
              <a:t>Status of being a medical professional</a:t>
            </a:r>
          </a:p>
        </p:txBody>
      </p:sp>
      <p:sp>
        <p:nvSpPr>
          <p:cNvPr id="17" name="TextBox 16"/>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Adams &amp; </a:t>
            </a:r>
            <a:r>
              <a:rPr lang="en-US" sz="1000" dirty="0" err="1">
                <a:solidFill>
                  <a:schemeClr val="bg1">
                    <a:lumMod val="50000"/>
                  </a:schemeClr>
                </a:solidFill>
              </a:rPr>
              <a:t>Zuñiga</a:t>
            </a:r>
            <a:r>
              <a:rPr lang="en-US" sz="1000" dirty="0">
                <a:solidFill>
                  <a:schemeClr val="bg1">
                    <a:lumMod val="50000"/>
                  </a:schemeClr>
                </a:solidFill>
              </a:rPr>
              <a:t>, 2016.</a:t>
            </a:r>
          </a:p>
        </p:txBody>
      </p:sp>
      <p:sp>
        <p:nvSpPr>
          <p:cNvPr id="22" name="TextBox 21"/>
          <p:cNvSpPr txBox="1"/>
          <p:nvPr/>
        </p:nvSpPr>
        <p:spPr>
          <a:xfrm>
            <a:off x="6910211" y="5708971"/>
            <a:ext cx="1386859" cy="369332"/>
          </a:xfrm>
          <a:prstGeom prst="rect">
            <a:avLst/>
          </a:prstGeom>
          <a:noFill/>
        </p:spPr>
        <p:txBody>
          <a:bodyPr wrap="square" rtlCol="0">
            <a:spAutoFit/>
          </a:bodyPr>
          <a:lstStyle/>
          <a:p>
            <a:r>
              <a:rPr lang="en-US" dirty="0">
                <a:solidFill>
                  <a:srgbClr val="004065"/>
                </a:solidFill>
              </a:rPr>
              <a:t>High status</a:t>
            </a:r>
          </a:p>
        </p:txBody>
      </p:sp>
    </p:spTree>
    <p:extLst>
      <p:ext uri="{BB962C8B-B14F-4D97-AF65-F5344CB8AC3E}">
        <p14:creationId xmlns:p14="http://schemas.microsoft.com/office/powerpoint/2010/main" val="7365373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1"/>
            <a:ext cx="8229600" cy="850711"/>
          </a:xfrm>
        </p:spPr>
        <p:txBody>
          <a:bodyPr>
            <a:normAutofit/>
          </a:bodyPr>
          <a:lstStyle/>
          <a:p>
            <a:r>
              <a:rPr lang="en-US" sz="3600" dirty="0">
                <a:solidFill>
                  <a:srgbClr val="004065"/>
                </a:solidFill>
              </a:rPr>
              <a:t>Levels of Oppression</a:t>
            </a:r>
          </a:p>
        </p:txBody>
      </p:sp>
      <p:graphicFrame>
        <p:nvGraphicFramePr>
          <p:cNvPr id="6" name="Content Placeholder 4"/>
          <p:cNvGraphicFramePr>
            <a:graphicFrameLocks/>
          </p:cNvGraphicFramePr>
          <p:nvPr/>
        </p:nvGraphicFramePr>
        <p:xfrm>
          <a:off x="968992" y="1612712"/>
          <a:ext cx="7369790" cy="4446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2000; Jones, 2014.</a:t>
            </a:r>
          </a:p>
        </p:txBody>
      </p:sp>
    </p:spTree>
    <p:extLst>
      <p:ext uri="{BB962C8B-B14F-4D97-AF65-F5344CB8AC3E}">
        <p14:creationId xmlns:p14="http://schemas.microsoft.com/office/powerpoint/2010/main" val="5578058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640" r="11402" b="10518"/>
          <a:stretch/>
        </p:blipFill>
        <p:spPr>
          <a:xfrm>
            <a:off x="6796646" y="1635209"/>
            <a:ext cx="2333925" cy="1735500"/>
          </a:xfrm>
          <a:prstGeom prst="rect">
            <a:avLst/>
          </a:prstGeom>
        </p:spPr>
      </p:pic>
      <p:sp>
        <p:nvSpPr>
          <p:cNvPr id="2" name="Title 1"/>
          <p:cNvSpPr>
            <a:spLocks noGrp="1"/>
          </p:cNvSpPr>
          <p:nvPr>
            <p:ph type="title"/>
          </p:nvPr>
        </p:nvSpPr>
        <p:spPr>
          <a:xfrm>
            <a:off x="457200" y="632389"/>
            <a:ext cx="8229600" cy="1040379"/>
          </a:xfrm>
        </p:spPr>
        <p:txBody>
          <a:bodyPr>
            <a:normAutofit/>
          </a:bodyPr>
          <a:lstStyle/>
          <a:p>
            <a:r>
              <a:rPr lang="en-US" sz="3600" dirty="0">
                <a:solidFill>
                  <a:srgbClr val="004065"/>
                </a:solidFill>
              </a:rPr>
              <a:t>Institutionalized Oppression</a:t>
            </a:r>
          </a:p>
        </p:txBody>
      </p:sp>
      <p:grpSp>
        <p:nvGrpSpPr>
          <p:cNvPr id="23" name="Group 22"/>
          <p:cNvGrpSpPr/>
          <p:nvPr/>
        </p:nvGrpSpPr>
        <p:grpSpPr>
          <a:xfrm>
            <a:off x="466513" y="1635209"/>
            <a:ext cx="4275136" cy="918636"/>
            <a:chOff x="0" y="0"/>
            <a:chExt cx="7369790" cy="1482298"/>
          </a:xfrm>
        </p:grpSpPr>
        <p:sp>
          <p:nvSpPr>
            <p:cNvPr id="24" name="Trapezoid 23"/>
            <p:cNvSpPr/>
            <p:nvPr/>
          </p:nvSpPr>
          <p:spPr>
            <a:xfrm rot="10800000">
              <a:off x="0" y="0"/>
              <a:ext cx="7369790" cy="1482298"/>
            </a:xfrm>
            <a:prstGeom prst="trapezoid">
              <a:avLst>
                <a:gd name="adj" fmla="val 82864"/>
              </a:avLst>
            </a:prstGeom>
            <a:solidFill>
              <a:srgbClr val="0096D6"/>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25" name="Trapezoid 4"/>
            <p:cNvSpPr txBox="1"/>
            <p:nvPr/>
          </p:nvSpPr>
          <p:spPr>
            <a:xfrm>
              <a:off x="1289713" y="0"/>
              <a:ext cx="4790363" cy="1482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3000" kern="1200" dirty="0">
                  <a:solidFill>
                    <a:schemeClr val="bg1"/>
                  </a:solidFill>
                </a:rPr>
                <a:t>Institutionalized</a:t>
              </a:r>
            </a:p>
          </p:txBody>
        </p:sp>
      </p:grpSp>
      <p:sp>
        <p:nvSpPr>
          <p:cNvPr id="28" name="Rectangle 27"/>
          <p:cNvSpPr/>
          <p:nvPr/>
        </p:nvSpPr>
        <p:spPr>
          <a:xfrm>
            <a:off x="2997129" y="5157333"/>
            <a:ext cx="4977290" cy="923330"/>
          </a:xfrm>
          <a:prstGeom prst="rect">
            <a:avLst/>
          </a:prstGeom>
        </p:spPr>
        <p:txBody>
          <a:bodyPr wrap="square">
            <a:spAutoFit/>
          </a:bodyPr>
          <a:lstStyle/>
          <a:p>
            <a:pPr lvl="0"/>
            <a:r>
              <a:rPr lang="en-US" dirty="0">
                <a:solidFill>
                  <a:srgbClr val="004065"/>
                </a:solidFill>
              </a:rPr>
              <a:t>of U.S. states have laws that protect LGBTQI individuals from discrimination on a day-to-day basis.</a:t>
            </a:r>
          </a:p>
        </p:txBody>
      </p:sp>
      <p:sp>
        <p:nvSpPr>
          <p:cNvPr id="29" name="Rectangle 28"/>
          <p:cNvSpPr/>
          <p:nvPr/>
        </p:nvSpPr>
        <p:spPr>
          <a:xfrm>
            <a:off x="1018553" y="4801875"/>
            <a:ext cx="2512226" cy="1508105"/>
          </a:xfrm>
          <a:prstGeom prst="rect">
            <a:avLst/>
          </a:prstGeom>
        </p:spPr>
        <p:txBody>
          <a:bodyPr wrap="none">
            <a:spAutoFit/>
          </a:bodyPr>
          <a:lstStyle/>
          <a:p>
            <a:r>
              <a:rPr lang="en-US" sz="9200" dirty="0">
                <a:solidFill>
                  <a:srgbClr val="0096D6"/>
                </a:solidFill>
              </a:rPr>
              <a:t>&lt;½  </a:t>
            </a:r>
          </a:p>
        </p:txBody>
      </p:sp>
      <p:sp>
        <p:nvSpPr>
          <p:cNvPr id="35" name="Rectangle 34"/>
          <p:cNvSpPr/>
          <p:nvPr/>
        </p:nvSpPr>
        <p:spPr>
          <a:xfrm>
            <a:off x="654322" y="4644542"/>
            <a:ext cx="4414393" cy="400110"/>
          </a:xfrm>
          <a:prstGeom prst="rect">
            <a:avLst/>
          </a:prstGeom>
        </p:spPr>
        <p:txBody>
          <a:bodyPr wrap="square">
            <a:spAutoFit/>
          </a:bodyPr>
          <a:lstStyle/>
          <a:p>
            <a:r>
              <a:rPr lang="en-US" sz="2000" dirty="0">
                <a:solidFill>
                  <a:srgbClr val="004065"/>
                </a:solidFill>
              </a:rPr>
              <a:t>Example: Inaction in the face of need</a:t>
            </a:r>
          </a:p>
        </p:txBody>
      </p:sp>
      <p:cxnSp>
        <p:nvCxnSpPr>
          <p:cNvPr id="45" name="Straight Arrow Connector 44"/>
          <p:cNvCxnSpPr/>
          <p:nvPr/>
        </p:nvCxnSpPr>
        <p:spPr>
          <a:xfrm>
            <a:off x="4409111" y="2208142"/>
            <a:ext cx="659604" cy="0"/>
          </a:xfrm>
          <a:prstGeom prst="straightConnector1">
            <a:avLst/>
          </a:prstGeom>
          <a:ln w="5080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4738913" y="3818792"/>
            <a:ext cx="3760449" cy="818837"/>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Result in different access to goods, services and opportunities</a:t>
            </a:r>
          </a:p>
        </p:txBody>
      </p:sp>
      <p:cxnSp>
        <p:nvCxnSpPr>
          <p:cNvPr id="51" name="Straight Arrow Connector 50"/>
          <p:cNvCxnSpPr/>
          <p:nvPr/>
        </p:nvCxnSpPr>
        <p:spPr>
          <a:xfrm flipH="1">
            <a:off x="6253234" y="3328218"/>
            <a:ext cx="1639" cy="483661"/>
          </a:xfrm>
          <a:prstGeom prst="straightConnector1">
            <a:avLst/>
          </a:prstGeom>
          <a:ln w="50800">
            <a:solidFill>
              <a:srgbClr val="0096D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2000; American Civil Liberties Union (ACLU), </a:t>
            </a:r>
            <a:r>
              <a:rPr lang="en-US" sz="1000" dirty="0" err="1">
                <a:solidFill>
                  <a:schemeClr val="bg1">
                    <a:lumMod val="50000"/>
                  </a:schemeClr>
                </a:solidFill>
              </a:rPr>
              <a:t>n.d.</a:t>
            </a:r>
            <a:endParaRPr lang="en-US" sz="1000" dirty="0">
              <a:solidFill>
                <a:schemeClr val="bg1">
                  <a:lumMod val="50000"/>
                </a:schemeClr>
              </a:solidFill>
            </a:endParaRPr>
          </a:p>
        </p:txBody>
      </p:sp>
      <p:sp>
        <p:nvSpPr>
          <p:cNvPr id="5" name="Rounded Rectangle 4"/>
          <p:cNvSpPr/>
          <p:nvPr/>
        </p:nvSpPr>
        <p:spPr>
          <a:xfrm>
            <a:off x="5372606" y="1440684"/>
            <a:ext cx="1764535" cy="1854802"/>
          </a:xfrm>
          <a:prstGeom prst="roundRect">
            <a:avLst/>
          </a:prstGeom>
          <a:solidFill>
            <a:schemeClr val="bg1"/>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4065"/>
                </a:solidFill>
              </a:rPr>
              <a:t>Structures </a:t>
            </a:r>
          </a:p>
          <a:p>
            <a:pPr marL="285750" indent="-285750">
              <a:buFont typeface="Arial" panose="020B0604020202020204" pitchFamily="34" charset="0"/>
              <a:buChar char="•"/>
            </a:pPr>
            <a:r>
              <a:rPr lang="en-US" dirty="0">
                <a:solidFill>
                  <a:srgbClr val="004065"/>
                </a:solidFill>
              </a:rPr>
              <a:t>Policies</a:t>
            </a:r>
          </a:p>
          <a:p>
            <a:pPr marL="285750" indent="-285750">
              <a:buFont typeface="Arial" panose="020B0604020202020204" pitchFamily="34" charset="0"/>
              <a:buChar char="•"/>
            </a:pPr>
            <a:r>
              <a:rPr lang="en-US" dirty="0">
                <a:solidFill>
                  <a:srgbClr val="004065"/>
                </a:solidFill>
              </a:rPr>
              <a:t>Practices</a:t>
            </a:r>
          </a:p>
          <a:p>
            <a:pPr marL="285750" indent="-285750">
              <a:buFont typeface="Arial" panose="020B0604020202020204" pitchFamily="34" charset="0"/>
              <a:buChar char="•"/>
            </a:pPr>
            <a:r>
              <a:rPr lang="en-US" dirty="0">
                <a:solidFill>
                  <a:srgbClr val="004065"/>
                </a:solidFill>
              </a:rPr>
              <a:t>Norms</a:t>
            </a:r>
          </a:p>
          <a:p>
            <a:pPr marL="285750" indent="-285750">
              <a:buFont typeface="Arial" panose="020B0604020202020204" pitchFamily="34" charset="0"/>
              <a:buChar char="•"/>
            </a:pPr>
            <a:r>
              <a:rPr lang="en-US" dirty="0">
                <a:solidFill>
                  <a:srgbClr val="004065"/>
                </a:solidFill>
              </a:rPr>
              <a:t>Values</a:t>
            </a:r>
          </a:p>
        </p:txBody>
      </p:sp>
    </p:spTree>
    <p:extLst>
      <p:ext uri="{BB962C8B-B14F-4D97-AF65-F5344CB8AC3E}">
        <p14:creationId xmlns:p14="http://schemas.microsoft.com/office/powerpoint/2010/main" val="3117667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159" t="5723"/>
          <a:stretch/>
        </p:blipFill>
        <p:spPr>
          <a:xfrm>
            <a:off x="1327293" y="3807470"/>
            <a:ext cx="3407115" cy="2072675"/>
          </a:xfrm>
          <a:prstGeom prst="roundRect">
            <a:avLst/>
          </a:prstGeom>
        </p:spPr>
      </p:pic>
      <p:sp>
        <p:nvSpPr>
          <p:cNvPr id="2" name="Title 1"/>
          <p:cNvSpPr>
            <a:spLocks noGrp="1"/>
          </p:cNvSpPr>
          <p:nvPr>
            <p:ph type="title"/>
          </p:nvPr>
        </p:nvSpPr>
        <p:spPr>
          <a:xfrm>
            <a:off x="457200" y="762001"/>
            <a:ext cx="7772400" cy="993840"/>
          </a:xfrm>
        </p:spPr>
        <p:txBody>
          <a:bodyPr>
            <a:normAutofit/>
          </a:bodyPr>
          <a:lstStyle/>
          <a:p>
            <a:r>
              <a:rPr lang="en-US" sz="3600" dirty="0">
                <a:solidFill>
                  <a:srgbClr val="004065"/>
                </a:solidFill>
              </a:rPr>
              <a:t>Personally Mediated Oppression</a:t>
            </a:r>
          </a:p>
        </p:txBody>
      </p:sp>
      <p:grpSp>
        <p:nvGrpSpPr>
          <p:cNvPr id="17" name="Group 16"/>
          <p:cNvGrpSpPr/>
          <p:nvPr/>
        </p:nvGrpSpPr>
        <p:grpSpPr>
          <a:xfrm>
            <a:off x="554720" y="1796628"/>
            <a:ext cx="4331180" cy="972994"/>
            <a:chOff x="1123155" y="1448916"/>
            <a:chExt cx="5123478" cy="1482298"/>
          </a:xfrm>
        </p:grpSpPr>
        <p:sp>
          <p:nvSpPr>
            <p:cNvPr id="18" name="Trapezoid 17"/>
            <p:cNvSpPr/>
            <p:nvPr/>
          </p:nvSpPr>
          <p:spPr>
            <a:xfrm rot="10800000">
              <a:off x="1123155" y="1448916"/>
              <a:ext cx="5123478" cy="1482298"/>
            </a:xfrm>
            <a:prstGeom prst="trapezoid">
              <a:avLst>
                <a:gd name="adj" fmla="val 82864"/>
              </a:avLst>
            </a:prstGeom>
            <a:solidFill>
              <a:srgbClr val="C8B18B"/>
            </a:solidFill>
          </p:spPr>
          <p:style>
            <a:lnRef idx="2">
              <a:schemeClr val="lt1">
                <a:hueOff val="0"/>
                <a:satOff val="0"/>
                <a:lumOff val="0"/>
                <a:alphaOff val="0"/>
              </a:schemeClr>
            </a:lnRef>
            <a:fillRef idx="1">
              <a:scrgbClr r="0" g="0" b="0"/>
            </a:fillRef>
            <a:effectRef idx="0">
              <a:schemeClr val="accent5">
                <a:hueOff val="1628513"/>
                <a:satOff val="5598"/>
                <a:lumOff val="-26863"/>
                <a:alphaOff val="0"/>
              </a:schemeClr>
            </a:effectRef>
            <a:fontRef idx="minor">
              <a:schemeClr val="lt1"/>
            </a:fontRef>
          </p:style>
          <p:txBody>
            <a:bodyPr/>
            <a:lstStyle/>
            <a:p>
              <a:endParaRPr lang="en-US"/>
            </a:p>
          </p:txBody>
        </p:sp>
        <p:sp>
          <p:nvSpPr>
            <p:cNvPr id="19" name="Trapezoid 4"/>
            <p:cNvSpPr txBox="1"/>
            <p:nvPr/>
          </p:nvSpPr>
          <p:spPr>
            <a:xfrm>
              <a:off x="2019764" y="1448916"/>
              <a:ext cx="3330260" cy="1482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2400" kern="1200" dirty="0">
                  <a:solidFill>
                    <a:schemeClr val="bg1"/>
                  </a:solidFill>
                </a:rPr>
                <a:t>Personally-mediated</a:t>
              </a:r>
            </a:p>
          </p:txBody>
        </p:sp>
      </p:grpSp>
      <p:cxnSp>
        <p:nvCxnSpPr>
          <p:cNvPr id="20" name="Straight Arrow Connector 19"/>
          <p:cNvCxnSpPr/>
          <p:nvPr/>
        </p:nvCxnSpPr>
        <p:spPr>
          <a:xfrm>
            <a:off x="4629481" y="2401528"/>
            <a:ext cx="659604" cy="0"/>
          </a:xfrm>
          <a:prstGeom prst="straightConnector1">
            <a:avLst/>
          </a:prstGeom>
          <a:ln w="57150">
            <a:solidFill>
              <a:srgbClr val="C8B18B"/>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5387439" y="1935108"/>
            <a:ext cx="3343700" cy="1116132"/>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4065"/>
                </a:solidFill>
              </a:rPr>
              <a:t>Prejudice</a:t>
            </a:r>
            <a:r>
              <a:rPr lang="en-US" dirty="0">
                <a:solidFill>
                  <a:srgbClr val="004065"/>
                </a:solidFill>
              </a:rPr>
              <a:t>: Assumptions about the ability, motives and intents of others</a:t>
            </a:r>
            <a:endParaRPr lang="en-US" sz="1600" dirty="0">
              <a:solidFill>
                <a:srgbClr val="004065"/>
              </a:solidFill>
              <a:sym typeface="Wingdings" panose="05000000000000000000" pitchFamily="2" charset="2"/>
            </a:endParaRPr>
          </a:p>
        </p:txBody>
      </p:sp>
      <p:sp>
        <p:nvSpPr>
          <p:cNvPr id="38" name="Rounded Rectangle 37"/>
          <p:cNvSpPr/>
          <p:nvPr/>
        </p:nvSpPr>
        <p:spPr>
          <a:xfrm>
            <a:off x="5387439" y="3404654"/>
            <a:ext cx="3343700" cy="1116132"/>
          </a:xfrm>
          <a:prstGeom prst="roundRect">
            <a:avLst/>
          </a:prstGeom>
          <a:solidFill>
            <a:schemeClr val="bg1"/>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b="1" dirty="0">
                <a:solidFill>
                  <a:srgbClr val="004065"/>
                </a:solidFill>
              </a:rPr>
              <a:t>Discrimination</a:t>
            </a:r>
            <a:r>
              <a:rPr lang="en-US" dirty="0">
                <a:solidFill>
                  <a:srgbClr val="004065"/>
                </a:solidFill>
              </a:rPr>
              <a:t>: Different actions based on those assumptions</a:t>
            </a:r>
          </a:p>
        </p:txBody>
      </p:sp>
      <p:sp>
        <p:nvSpPr>
          <p:cNvPr id="37" name="Oval Callout 36"/>
          <p:cNvSpPr/>
          <p:nvPr/>
        </p:nvSpPr>
        <p:spPr>
          <a:xfrm>
            <a:off x="869188" y="4033882"/>
            <a:ext cx="1947658" cy="1284269"/>
          </a:xfrm>
          <a:prstGeom prst="wedgeEllipseCallout">
            <a:avLst>
              <a:gd name="adj1" fmla="val 73634"/>
              <a:gd name="adj2" fmla="val -8850"/>
            </a:avLst>
          </a:prstGeom>
          <a:solidFill>
            <a:schemeClr val="bg1"/>
          </a:solidFill>
          <a:ln w="3175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“No, where are you really from?”</a:t>
            </a:r>
          </a:p>
        </p:txBody>
      </p:sp>
      <p:sp>
        <p:nvSpPr>
          <p:cNvPr id="21" name="TextBox 20"/>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2000; Adams &amp; </a:t>
            </a:r>
            <a:r>
              <a:rPr lang="en-US" sz="1000" dirty="0" err="1">
                <a:solidFill>
                  <a:schemeClr val="bg1">
                    <a:lumMod val="50000"/>
                  </a:schemeClr>
                </a:solidFill>
              </a:rPr>
              <a:t>Zuñiga</a:t>
            </a:r>
            <a:r>
              <a:rPr lang="en-US" sz="1000" dirty="0">
                <a:solidFill>
                  <a:schemeClr val="bg1">
                    <a:lumMod val="50000"/>
                  </a:schemeClr>
                </a:solidFill>
              </a:rPr>
              <a:t>, 2016; Fusion Comedy, 2016.</a:t>
            </a:r>
          </a:p>
        </p:txBody>
      </p:sp>
      <p:sp>
        <p:nvSpPr>
          <p:cNvPr id="3" name="Plus 2"/>
          <p:cNvSpPr/>
          <p:nvPr/>
        </p:nvSpPr>
        <p:spPr>
          <a:xfrm>
            <a:off x="6885486" y="3031722"/>
            <a:ext cx="347606" cy="372932"/>
          </a:xfrm>
          <a:prstGeom prst="mathPlus">
            <a:avLst/>
          </a:prstGeom>
          <a:solidFill>
            <a:srgbClr val="C8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00207" y="3651431"/>
            <a:ext cx="2061286" cy="390839"/>
          </a:xfrm>
          <a:prstGeom prst="roundRect">
            <a:avLst/>
          </a:prstGeom>
          <a:solidFill>
            <a:srgbClr val="004065"/>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Microaggressions</a:t>
            </a:r>
          </a:p>
        </p:txBody>
      </p:sp>
    </p:spTree>
    <p:extLst>
      <p:ext uri="{BB962C8B-B14F-4D97-AF65-F5344CB8AC3E}">
        <p14:creationId xmlns:p14="http://schemas.microsoft.com/office/powerpoint/2010/main" val="35204394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3134" b="3445"/>
          <a:stretch/>
        </p:blipFill>
        <p:spPr>
          <a:xfrm>
            <a:off x="5232156" y="4150591"/>
            <a:ext cx="3244651" cy="2007362"/>
          </a:xfrm>
          <a:prstGeom prst="roundRect">
            <a:avLst/>
          </a:prstGeom>
        </p:spPr>
      </p:pic>
      <p:sp>
        <p:nvSpPr>
          <p:cNvPr id="2" name="Title 1"/>
          <p:cNvSpPr>
            <a:spLocks noGrp="1"/>
          </p:cNvSpPr>
          <p:nvPr>
            <p:ph type="title"/>
          </p:nvPr>
        </p:nvSpPr>
        <p:spPr>
          <a:xfrm>
            <a:off x="457200" y="788565"/>
            <a:ext cx="8229600" cy="804707"/>
          </a:xfrm>
        </p:spPr>
        <p:txBody>
          <a:bodyPr>
            <a:normAutofit/>
          </a:bodyPr>
          <a:lstStyle/>
          <a:p>
            <a:r>
              <a:rPr lang="en-US" sz="3600" dirty="0">
                <a:solidFill>
                  <a:srgbClr val="004065"/>
                </a:solidFill>
              </a:rPr>
              <a:t>Internalized Oppression</a:t>
            </a:r>
          </a:p>
        </p:txBody>
      </p:sp>
      <p:grpSp>
        <p:nvGrpSpPr>
          <p:cNvPr id="10" name="Group 9"/>
          <p:cNvGrpSpPr/>
          <p:nvPr/>
        </p:nvGrpSpPr>
        <p:grpSpPr>
          <a:xfrm>
            <a:off x="751473" y="1436662"/>
            <a:ext cx="2466612" cy="1969001"/>
            <a:chOff x="2205220" y="2812873"/>
            <a:chExt cx="2734455" cy="1639466"/>
          </a:xfrm>
        </p:grpSpPr>
        <p:sp>
          <p:nvSpPr>
            <p:cNvPr id="11" name="Trapezoid 10"/>
            <p:cNvSpPr/>
            <p:nvPr/>
          </p:nvSpPr>
          <p:spPr>
            <a:xfrm rot="10800000">
              <a:off x="2216538" y="2970041"/>
              <a:ext cx="2723137" cy="1482298"/>
            </a:xfrm>
            <a:prstGeom prst="trapezoid">
              <a:avLst>
                <a:gd name="adj" fmla="val 82864"/>
              </a:avLst>
            </a:prstGeom>
            <a:solidFill>
              <a:srgbClr val="FFC82E"/>
            </a:solidFill>
          </p:spPr>
          <p:style>
            <a:lnRef idx="2">
              <a:schemeClr val="lt1">
                <a:hueOff val="0"/>
                <a:satOff val="0"/>
                <a:lumOff val="0"/>
                <a:alphaOff val="0"/>
              </a:schemeClr>
            </a:lnRef>
            <a:fillRef idx="1">
              <a:scrgbClr r="0" g="0" b="0"/>
            </a:fillRef>
            <a:effectRef idx="0">
              <a:schemeClr val="accent5">
                <a:hueOff val="3257026"/>
                <a:satOff val="11196"/>
                <a:lumOff val="-53726"/>
                <a:alphaOff val="0"/>
              </a:schemeClr>
            </a:effectRef>
            <a:fontRef idx="minor">
              <a:schemeClr val="lt1"/>
            </a:fontRef>
          </p:style>
          <p:txBody>
            <a:bodyPr/>
            <a:lstStyle/>
            <a:p>
              <a:endParaRPr lang="en-US"/>
            </a:p>
          </p:txBody>
        </p:sp>
        <p:sp>
          <p:nvSpPr>
            <p:cNvPr id="12" name="Trapezoid 4"/>
            <p:cNvSpPr txBox="1"/>
            <p:nvPr/>
          </p:nvSpPr>
          <p:spPr>
            <a:xfrm>
              <a:off x="2205220" y="2812873"/>
              <a:ext cx="2723137" cy="148229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t" anchorCtr="1">
              <a:noAutofit/>
            </a:bodyPr>
            <a:lstStyle/>
            <a:p>
              <a:pPr lvl="0" algn="ctr" defTabSz="1066800">
                <a:lnSpc>
                  <a:spcPct val="90000"/>
                </a:lnSpc>
                <a:spcBef>
                  <a:spcPct val="0"/>
                </a:spcBef>
                <a:spcAft>
                  <a:spcPct val="35000"/>
                </a:spcAft>
              </a:pPr>
              <a:endParaRPr lang="en-US" sz="2400" kern="1200" dirty="0">
                <a:solidFill>
                  <a:srgbClr val="004065"/>
                </a:solidFill>
              </a:endParaRPr>
            </a:p>
            <a:p>
              <a:pPr lvl="0" algn="ctr" defTabSz="1066800">
                <a:lnSpc>
                  <a:spcPct val="90000"/>
                </a:lnSpc>
                <a:spcBef>
                  <a:spcPct val="0"/>
                </a:spcBef>
                <a:spcAft>
                  <a:spcPct val="35000"/>
                </a:spcAft>
              </a:pPr>
              <a:r>
                <a:rPr lang="en-US" sz="2200" kern="1200" dirty="0">
                  <a:solidFill>
                    <a:schemeClr val="bg1"/>
                  </a:solidFill>
                </a:rPr>
                <a:t>Internalized</a:t>
              </a:r>
            </a:p>
          </p:txBody>
        </p:sp>
      </p:grpSp>
      <p:sp>
        <p:nvSpPr>
          <p:cNvPr id="13" name="Rounded Rectangle 12"/>
          <p:cNvSpPr/>
          <p:nvPr/>
        </p:nvSpPr>
        <p:spPr>
          <a:xfrm>
            <a:off x="3797289" y="2095109"/>
            <a:ext cx="4426929" cy="704363"/>
          </a:xfrm>
          <a:prstGeom prst="roundRect">
            <a:avLst/>
          </a:prstGeom>
          <a:solidFill>
            <a:schemeClr val="bg1"/>
          </a:solidFill>
          <a:ln>
            <a:solidFill>
              <a:srgbClr val="FFC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Acceptance of negative messages by members of the stigmatized group</a:t>
            </a:r>
          </a:p>
        </p:txBody>
      </p:sp>
      <p:cxnSp>
        <p:nvCxnSpPr>
          <p:cNvPr id="14" name="Straight Arrow Connector 13"/>
          <p:cNvCxnSpPr/>
          <p:nvPr/>
        </p:nvCxnSpPr>
        <p:spPr>
          <a:xfrm>
            <a:off x="2888283" y="2487803"/>
            <a:ext cx="659604" cy="0"/>
          </a:xfrm>
          <a:prstGeom prst="straightConnector1">
            <a:avLst/>
          </a:prstGeom>
          <a:ln w="57150">
            <a:solidFill>
              <a:srgbClr val="FFC82E"/>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797289" y="3636327"/>
            <a:ext cx="4426929" cy="462930"/>
          </a:xfrm>
          <a:prstGeom prst="roundRect">
            <a:avLst/>
          </a:prstGeom>
          <a:solidFill>
            <a:schemeClr val="bg1"/>
          </a:solidFill>
          <a:ln>
            <a:solidFill>
              <a:srgbClr val="FFC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US" dirty="0">
                <a:solidFill>
                  <a:srgbClr val="004065"/>
                </a:solidFill>
              </a:rPr>
              <a:t>Affects abilities and self worth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 y="4323523"/>
            <a:ext cx="3390937" cy="1842900"/>
          </a:xfrm>
          <a:prstGeom prst="roundRect">
            <a:avLst/>
          </a:prstGeom>
        </p:spPr>
      </p:pic>
      <p:cxnSp>
        <p:nvCxnSpPr>
          <p:cNvPr id="18" name="Straight Arrow Connector 17"/>
          <p:cNvCxnSpPr/>
          <p:nvPr/>
        </p:nvCxnSpPr>
        <p:spPr>
          <a:xfrm>
            <a:off x="4310038" y="5167436"/>
            <a:ext cx="6596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10753" y="2877673"/>
            <a:ext cx="1" cy="594386"/>
          </a:xfrm>
          <a:prstGeom prst="straightConnector1">
            <a:avLst/>
          </a:prstGeom>
          <a:ln w="57150">
            <a:solidFill>
              <a:srgbClr val="FFC82E"/>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Jones, 2000; Fusion Comedy, 2016.</a:t>
            </a:r>
          </a:p>
        </p:txBody>
      </p:sp>
    </p:spTree>
    <p:extLst>
      <p:ext uri="{BB962C8B-B14F-4D97-AF65-F5344CB8AC3E}">
        <p14:creationId xmlns:p14="http://schemas.microsoft.com/office/powerpoint/2010/main" val="6810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4065"/>
                </a:solidFill>
              </a:rPr>
              <a:t>Levels of Oppression </a:t>
            </a:r>
          </a:p>
        </p:txBody>
      </p:sp>
      <p:graphicFrame>
        <p:nvGraphicFramePr>
          <p:cNvPr id="5" name="Content Placeholder 4"/>
          <p:cNvGraphicFramePr>
            <a:graphicFrameLocks/>
          </p:cNvGraphicFramePr>
          <p:nvPr/>
        </p:nvGraphicFramePr>
        <p:xfrm>
          <a:off x="1296535" y="2058080"/>
          <a:ext cx="6168790" cy="3354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Left Brace 6"/>
          <p:cNvSpPr/>
          <p:nvPr/>
        </p:nvSpPr>
        <p:spPr>
          <a:xfrm rot="19165451">
            <a:off x="2298605" y="1783350"/>
            <a:ext cx="456225" cy="4354199"/>
          </a:xfrm>
          <a:prstGeom prst="leftBrace">
            <a:avLst>
              <a:gd name="adj1" fmla="val 167390"/>
              <a:gd name="adj2" fmla="val 50000"/>
            </a:avLst>
          </a:prstGeom>
          <a:ln w="28575">
            <a:solidFill>
              <a:srgbClr val="0040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4065"/>
              </a:solidFill>
            </a:endParaRPr>
          </a:p>
        </p:txBody>
      </p:sp>
      <p:sp>
        <p:nvSpPr>
          <p:cNvPr id="8" name="Rectangle 7"/>
          <p:cNvSpPr/>
          <p:nvPr/>
        </p:nvSpPr>
        <p:spPr>
          <a:xfrm>
            <a:off x="572110" y="3960449"/>
            <a:ext cx="2314969" cy="1938992"/>
          </a:xfrm>
          <a:prstGeom prst="rect">
            <a:avLst/>
          </a:prstGeom>
        </p:spPr>
        <p:txBody>
          <a:bodyPr vert="horz" wrap="square">
            <a:spAutoFit/>
          </a:bodyPr>
          <a:lstStyle/>
          <a:p>
            <a:pPr algn="ctr"/>
            <a:r>
              <a:rPr lang="en-US" sz="2400" dirty="0">
                <a:solidFill>
                  <a:srgbClr val="004065"/>
                </a:solidFill>
              </a:rPr>
              <a:t>Occur simultaneously</a:t>
            </a:r>
          </a:p>
          <a:p>
            <a:pPr algn="ctr"/>
            <a:r>
              <a:rPr lang="en-US" sz="2400" dirty="0">
                <a:solidFill>
                  <a:srgbClr val="004065"/>
                </a:solidFill>
              </a:rPr>
              <a:t>+</a:t>
            </a:r>
          </a:p>
          <a:p>
            <a:pPr algn="ctr"/>
            <a:r>
              <a:rPr lang="en-US" sz="2400" dirty="0">
                <a:solidFill>
                  <a:srgbClr val="004065"/>
                </a:solidFill>
              </a:rPr>
              <a:t>Reinforce each other</a:t>
            </a:r>
          </a:p>
        </p:txBody>
      </p:sp>
      <p:sp>
        <p:nvSpPr>
          <p:cNvPr id="9" name="Rectangle 8"/>
          <p:cNvSpPr/>
          <p:nvPr/>
        </p:nvSpPr>
        <p:spPr>
          <a:xfrm>
            <a:off x="6162532" y="3476536"/>
            <a:ext cx="2605585" cy="1477328"/>
          </a:xfrm>
          <a:prstGeom prst="rect">
            <a:avLst/>
          </a:prstGeom>
        </p:spPr>
        <p:txBody>
          <a:bodyPr vert="horz" wrap="square">
            <a:spAutoFit/>
          </a:bodyPr>
          <a:lstStyle/>
          <a:p>
            <a:pPr algn="ctr"/>
            <a:r>
              <a:rPr lang="en-US" dirty="0">
                <a:solidFill>
                  <a:srgbClr val="004065"/>
                </a:solidFill>
              </a:rPr>
              <a:t>Rooted in historical injustices </a:t>
            </a:r>
          </a:p>
          <a:p>
            <a:pPr algn="ctr"/>
            <a:endParaRPr lang="en-US" dirty="0">
              <a:solidFill>
                <a:srgbClr val="004065"/>
              </a:solidFill>
            </a:endParaRPr>
          </a:p>
          <a:p>
            <a:pPr algn="ctr"/>
            <a:r>
              <a:rPr lang="en-US" dirty="0">
                <a:solidFill>
                  <a:srgbClr val="004065"/>
                </a:solidFill>
              </a:rPr>
              <a:t>Perpetuated by current systems and structures</a:t>
            </a:r>
          </a:p>
        </p:txBody>
      </p:sp>
      <p:sp>
        <p:nvSpPr>
          <p:cNvPr id="11" name="Bent Arrow 10"/>
          <p:cNvSpPr/>
          <p:nvPr/>
        </p:nvSpPr>
        <p:spPr>
          <a:xfrm rot="5224440">
            <a:off x="7111083" y="2600192"/>
            <a:ext cx="708482" cy="665068"/>
          </a:xfrm>
          <a:prstGeom prst="bentArrow">
            <a:avLst>
              <a:gd name="adj1" fmla="val 17157"/>
              <a:gd name="adj2" fmla="val 25968"/>
              <a:gd name="adj3" fmla="val 25000"/>
              <a:gd name="adj4" fmla="val 75000"/>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9"/>
          <p:cNvSpPr txBox="1">
            <a:spLocks noGrp="1"/>
          </p:cNvSpPr>
          <p:nvPr>
            <p:ph type="body" sz="quarter" idx="10"/>
          </p:nvPr>
        </p:nvSpPr>
        <p:spPr>
          <a:xfrm>
            <a:off x="457200" y="6248400"/>
            <a:ext cx="5562600" cy="246221"/>
          </a:xfrm>
          <a:prstGeom prst="rect">
            <a:avLst/>
          </a:prstGeom>
          <a:noFill/>
        </p:spPr>
        <p:txBody>
          <a:bodyPr wrap="square" rtlCol="0">
            <a:spAutoFit/>
          </a:bodyPr>
          <a:lstStyle/>
          <a:p>
            <a:r>
              <a:rPr lang="en-US" sz="1000" i="0" dirty="0">
                <a:solidFill>
                  <a:schemeClr val="bg1">
                    <a:lumMod val="50000"/>
                  </a:schemeClr>
                </a:solidFill>
              </a:rPr>
              <a:t>Jones, 2000; Bell, 2016.</a:t>
            </a:r>
          </a:p>
        </p:txBody>
      </p:sp>
    </p:spTree>
    <p:extLst>
      <p:ext uri="{BB962C8B-B14F-4D97-AF65-F5344CB8AC3E}">
        <p14:creationId xmlns:p14="http://schemas.microsoft.com/office/powerpoint/2010/main" val="798993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727"/>
            <a:ext cx="8229600" cy="989526"/>
          </a:xfrm>
        </p:spPr>
        <p:txBody>
          <a:bodyPr>
            <a:normAutofit/>
          </a:bodyPr>
          <a:lstStyle/>
          <a:p>
            <a:r>
              <a:rPr lang="en-US" sz="3600" dirty="0">
                <a:solidFill>
                  <a:srgbClr val="004065"/>
                </a:solidFill>
              </a:rPr>
              <a:t>The Minority Stress Theory</a:t>
            </a:r>
          </a:p>
        </p:txBody>
      </p:sp>
      <p:sp>
        <p:nvSpPr>
          <p:cNvPr id="10" name="Rounded Rectangle 9"/>
          <p:cNvSpPr/>
          <p:nvPr/>
        </p:nvSpPr>
        <p:spPr>
          <a:xfrm>
            <a:off x="579199" y="2456951"/>
            <a:ext cx="2392441" cy="1361670"/>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Minority Stressors</a:t>
            </a:r>
          </a:p>
          <a:p>
            <a:pPr marL="285750" indent="-285750">
              <a:buFont typeface="Arial" panose="020B0604020202020204" pitchFamily="34" charset="0"/>
              <a:buChar char="•"/>
            </a:pPr>
            <a:r>
              <a:rPr lang="en-US" dirty="0">
                <a:solidFill>
                  <a:schemeClr val="bg1"/>
                </a:solidFill>
              </a:rPr>
              <a:t>Unique </a:t>
            </a:r>
          </a:p>
          <a:p>
            <a:pPr marL="285750" indent="-285750">
              <a:buFont typeface="Arial" panose="020B0604020202020204" pitchFamily="34" charset="0"/>
              <a:buChar char="•"/>
            </a:pPr>
            <a:r>
              <a:rPr lang="en-US" dirty="0">
                <a:solidFill>
                  <a:schemeClr val="bg1"/>
                </a:solidFill>
              </a:rPr>
              <a:t>Chronic </a:t>
            </a:r>
          </a:p>
          <a:p>
            <a:pPr marL="285750" indent="-285750">
              <a:buFont typeface="Arial" panose="020B0604020202020204" pitchFamily="34" charset="0"/>
              <a:buChar char="•"/>
            </a:pPr>
            <a:r>
              <a:rPr lang="en-US" dirty="0">
                <a:solidFill>
                  <a:schemeClr val="bg1"/>
                </a:solidFill>
              </a:rPr>
              <a:t>Socially-based</a:t>
            </a:r>
          </a:p>
        </p:txBody>
      </p:sp>
      <p:sp>
        <p:nvSpPr>
          <p:cNvPr id="13" name="Rounded Rectangle 12"/>
          <p:cNvSpPr/>
          <p:nvPr/>
        </p:nvSpPr>
        <p:spPr>
          <a:xfrm>
            <a:off x="2682989" y="1736823"/>
            <a:ext cx="2076527" cy="39526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General Stressors</a:t>
            </a:r>
          </a:p>
        </p:txBody>
      </p:sp>
      <p:sp>
        <p:nvSpPr>
          <p:cNvPr id="16" name="Rounded Rectangle 15"/>
          <p:cNvSpPr/>
          <p:nvPr/>
        </p:nvSpPr>
        <p:spPr>
          <a:xfrm>
            <a:off x="6687474" y="2600570"/>
            <a:ext cx="2166244" cy="1361213"/>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Health Outcomes</a:t>
            </a:r>
          </a:p>
          <a:p>
            <a:pPr marL="285750" indent="-285750">
              <a:buFont typeface="Arial" panose="020B0604020202020204" pitchFamily="34" charset="0"/>
              <a:buChar char="•"/>
            </a:pPr>
            <a:r>
              <a:rPr lang="en-US" dirty="0">
                <a:solidFill>
                  <a:schemeClr val="bg1"/>
                </a:solidFill>
              </a:rPr>
              <a:t>Mental</a:t>
            </a:r>
          </a:p>
          <a:p>
            <a:pPr marL="285750" indent="-285750">
              <a:buFont typeface="Arial" panose="020B0604020202020204" pitchFamily="34" charset="0"/>
              <a:buChar char="•"/>
            </a:pPr>
            <a:r>
              <a:rPr lang="en-US" dirty="0">
                <a:solidFill>
                  <a:schemeClr val="bg1"/>
                </a:solidFill>
              </a:rPr>
              <a:t>Psychosocial</a:t>
            </a:r>
          </a:p>
          <a:p>
            <a:pPr marL="285750" indent="-285750">
              <a:buFont typeface="Arial" panose="020B0604020202020204" pitchFamily="34" charset="0"/>
              <a:buChar char="•"/>
            </a:pPr>
            <a:r>
              <a:rPr lang="en-US" dirty="0">
                <a:solidFill>
                  <a:schemeClr val="bg1"/>
                </a:solidFill>
              </a:rPr>
              <a:t>Physical</a:t>
            </a:r>
          </a:p>
        </p:txBody>
      </p:sp>
      <p:cxnSp>
        <p:nvCxnSpPr>
          <p:cNvPr id="23" name="Straight Arrow Connector 22"/>
          <p:cNvCxnSpPr/>
          <p:nvPr/>
        </p:nvCxnSpPr>
        <p:spPr>
          <a:xfrm flipV="1">
            <a:off x="3234669" y="3242049"/>
            <a:ext cx="3333727" cy="601"/>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775419" y="3947088"/>
            <a:ext cx="1320" cy="490487"/>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970634" y="4583917"/>
            <a:ext cx="2453811" cy="679938"/>
          </a:xfrm>
          <a:prstGeom prst="roundRect">
            <a:avLst/>
          </a:prstGeom>
          <a:solidFill>
            <a:srgbClr val="FFC82E"/>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Coping mechanisms (+/-)</a:t>
            </a:r>
          </a:p>
        </p:txBody>
      </p:sp>
      <p:sp>
        <p:nvSpPr>
          <p:cNvPr id="30" name="Rounded Rectangle 29"/>
          <p:cNvSpPr/>
          <p:nvPr/>
        </p:nvSpPr>
        <p:spPr>
          <a:xfrm>
            <a:off x="579199" y="4583917"/>
            <a:ext cx="2392441" cy="1718087"/>
          </a:xfrm>
          <a:prstGeom prst="roundRect">
            <a:avLst/>
          </a:prstGeom>
          <a:noFill/>
          <a:ln w="254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dirty="0">
                <a:solidFill>
                  <a:srgbClr val="004065"/>
                </a:solidFill>
              </a:rPr>
              <a:t>Stressful events </a:t>
            </a:r>
          </a:p>
          <a:p>
            <a:pPr marL="285750" indent="-285750">
              <a:buFont typeface="Arial" panose="020B0604020202020204" pitchFamily="34" charset="0"/>
              <a:buChar char="•"/>
            </a:pPr>
            <a:r>
              <a:rPr lang="en-US" dirty="0">
                <a:solidFill>
                  <a:srgbClr val="004065"/>
                </a:solidFill>
              </a:rPr>
              <a:t>Expectations of stressful events</a:t>
            </a:r>
          </a:p>
          <a:p>
            <a:pPr marL="285750" indent="-285750">
              <a:buFont typeface="Arial" panose="020B0604020202020204" pitchFamily="34" charset="0"/>
              <a:buChar char="•"/>
            </a:pPr>
            <a:r>
              <a:rPr lang="en-US" dirty="0">
                <a:solidFill>
                  <a:srgbClr val="004065"/>
                </a:solidFill>
              </a:rPr>
              <a:t>Internalization of negative societal attitudes</a:t>
            </a:r>
          </a:p>
        </p:txBody>
      </p:sp>
      <p:cxnSp>
        <p:nvCxnSpPr>
          <p:cNvPr id="37" name="Straight Arrow Connector 36"/>
          <p:cNvCxnSpPr/>
          <p:nvPr/>
        </p:nvCxnSpPr>
        <p:spPr>
          <a:xfrm flipH="1" flipV="1">
            <a:off x="5050373" y="3575562"/>
            <a:ext cx="1176" cy="862013"/>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01532" y="1953187"/>
            <a:ext cx="1668930" cy="1009927"/>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6827" y="6367899"/>
            <a:ext cx="3914101" cy="246221"/>
          </a:xfrm>
          <a:prstGeom prst="rect">
            <a:avLst/>
          </a:prstGeom>
          <a:noFill/>
        </p:spPr>
        <p:txBody>
          <a:bodyPr wrap="square" rtlCol="0">
            <a:spAutoFit/>
          </a:bodyPr>
          <a:lstStyle/>
          <a:p>
            <a:r>
              <a:rPr lang="en-US" sz="1000" dirty="0">
                <a:solidFill>
                  <a:schemeClr val="bg1">
                    <a:lumMod val="50000"/>
                  </a:schemeClr>
                </a:solidFill>
              </a:rPr>
              <a:t>Meyer, 2003.</a:t>
            </a:r>
          </a:p>
        </p:txBody>
      </p:sp>
    </p:spTree>
    <p:extLst>
      <p:ext uri="{BB962C8B-B14F-4D97-AF65-F5344CB8AC3E}">
        <p14:creationId xmlns:p14="http://schemas.microsoft.com/office/powerpoint/2010/main" val="36608187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79199" y="2158409"/>
            <a:ext cx="2536392" cy="1715508"/>
          </a:xfrm>
          <a:prstGeom prst="roundRect">
            <a:avLst/>
          </a:prstGeom>
          <a:solidFill>
            <a:srgbClr val="0096D6"/>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Stressors for </a:t>
            </a:r>
            <a:r>
              <a:rPr lang="en-US" b="1" dirty="0">
                <a:solidFill>
                  <a:srgbClr val="FFC82E"/>
                </a:solidFill>
              </a:rPr>
              <a:t>sexual/ gender minorities:</a:t>
            </a:r>
          </a:p>
          <a:p>
            <a:pPr marL="285750" indent="-285750">
              <a:buFont typeface="Arial" panose="020B0604020202020204" pitchFamily="34" charset="0"/>
              <a:buChar char="•"/>
            </a:pPr>
            <a:r>
              <a:rPr lang="en-US" dirty="0">
                <a:solidFill>
                  <a:schemeClr val="bg1"/>
                </a:solidFill>
              </a:rPr>
              <a:t>Unique </a:t>
            </a:r>
          </a:p>
          <a:p>
            <a:pPr marL="285750" indent="-285750">
              <a:buFont typeface="Arial" panose="020B0604020202020204" pitchFamily="34" charset="0"/>
              <a:buChar char="•"/>
            </a:pPr>
            <a:r>
              <a:rPr lang="en-US" dirty="0">
                <a:solidFill>
                  <a:schemeClr val="bg1"/>
                </a:solidFill>
              </a:rPr>
              <a:t>Chronic </a:t>
            </a:r>
          </a:p>
          <a:p>
            <a:pPr marL="285750" indent="-285750">
              <a:buFont typeface="Arial" panose="020B0604020202020204" pitchFamily="34" charset="0"/>
              <a:buChar char="•"/>
            </a:pPr>
            <a:r>
              <a:rPr lang="en-US" dirty="0">
                <a:solidFill>
                  <a:schemeClr val="bg1"/>
                </a:solidFill>
              </a:rPr>
              <a:t>Socially-based</a:t>
            </a:r>
          </a:p>
        </p:txBody>
      </p:sp>
      <p:sp>
        <p:nvSpPr>
          <p:cNvPr id="13" name="Rounded Rectangle 12"/>
          <p:cNvSpPr/>
          <p:nvPr/>
        </p:nvSpPr>
        <p:spPr>
          <a:xfrm>
            <a:off x="2971640" y="1533939"/>
            <a:ext cx="2076527" cy="395261"/>
          </a:xfrm>
          <a:prstGeom prst="roundRect">
            <a:avLst/>
          </a:prstGeom>
          <a:solidFill>
            <a:srgbClr val="C8B18B"/>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General Stressors</a:t>
            </a:r>
          </a:p>
        </p:txBody>
      </p:sp>
      <p:sp>
        <p:nvSpPr>
          <p:cNvPr id="16" name="Rounded Rectangle 15"/>
          <p:cNvSpPr/>
          <p:nvPr/>
        </p:nvSpPr>
        <p:spPr>
          <a:xfrm>
            <a:off x="6687474" y="2600570"/>
            <a:ext cx="2166244" cy="1361213"/>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Health Outcomes</a:t>
            </a:r>
          </a:p>
          <a:p>
            <a:pPr marL="285750" indent="-285750">
              <a:buFont typeface="Arial" panose="020B0604020202020204" pitchFamily="34" charset="0"/>
              <a:buChar char="•"/>
            </a:pPr>
            <a:r>
              <a:rPr lang="en-US" dirty="0">
                <a:solidFill>
                  <a:schemeClr val="bg1"/>
                </a:solidFill>
              </a:rPr>
              <a:t>Mental</a:t>
            </a:r>
          </a:p>
          <a:p>
            <a:pPr marL="285750" indent="-285750">
              <a:buFont typeface="Arial" panose="020B0604020202020204" pitchFamily="34" charset="0"/>
              <a:buChar char="•"/>
            </a:pPr>
            <a:r>
              <a:rPr lang="en-US" dirty="0">
                <a:solidFill>
                  <a:schemeClr val="bg1"/>
                </a:solidFill>
              </a:rPr>
              <a:t>Psychosocial</a:t>
            </a:r>
          </a:p>
          <a:p>
            <a:pPr marL="285750" indent="-285750">
              <a:buFont typeface="Arial" panose="020B0604020202020204" pitchFamily="34" charset="0"/>
              <a:buChar char="•"/>
            </a:pPr>
            <a:r>
              <a:rPr lang="en-US" dirty="0">
                <a:solidFill>
                  <a:schemeClr val="bg1"/>
                </a:solidFill>
              </a:rPr>
              <a:t>Physical</a:t>
            </a:r>
          </a:p>
        </p:txBody>
      </p:sp>
      <p:cxnSp>
        <p:nvCxnSpPr>
          <p:cNvPr id="23" name="Straight Arrow Connector 22"/>
          <p:cNvCxnSpPr/>
          <p:nvPr/>
        </p:nvCxnSpPr>
        <p:spPr>
          <a:xfrm flipV="1">
            <a:off x="3234669" y="3242049"/>
            <a:ext cx="3333727" cy="601"/>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847395" y="3947088"/>
            <a:ext cx="1320" cy="490487"/>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810606" y="4595978"/>
            <a:ext cx="2453811" cy="679938"/>
          </a:xfrm>
          <a:prstGeom prst="roundRect">
            <a:avLst/>
          </a:prstGeom>
          <a:solidFill>
            <a:srgbClr val="FFC82E"/>
          </a:solid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Coping mechanism: </a:t>
            </a:r>
            <a:r>
              <a:rPr lang="en-US" b="1" dirty="0">
                <a:solidFill>
                  <a:schemeClr val="bg1"/>
                </a:solidFill>
              </a:rPr>
              <a:t>(-) smoking</a:t>
            </a:r>
          </a:p>
        </p:txBody>
      </p:sp>
      <p:sp>
        <p:nvSpPr>
          <p:cNvPr id="30" name="Rounded Rectangle 29"/>
          <p:cNvSpPr/>
          <p:nvPr/>
        </p:nvSpPr>
        <p:spPr>
          <a:xfrm>
            <a:off x="579199" y="4503629"/>
            <a:ext cx="3333582" cy="1798375"/>
          </a:xfrm>
          <a:prstGeom prst="roundRect">
            <a:avLst/>
          </a:prstGeom>
          <a:noFill/>
          <a:ln w="25400">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Arial" panose="020B0604020202020204" pitchFamily="34" charset="0"/>
              <a:buChar char="•"/>
            </a:pPr>
            <a:r>
              <a:rPr lang="en-US" dirty="0">
                <a:solidFill>
                  <a:srgbClr val="004065"/>
                </a:solidFill>
              </a:rPr>
              <a:t>Stigma, prejudice &amp; discrimination</a:t>
            </a:r>
          </a:p>
          <a:p>
            <a:pPr marL="285750" indent="-285750">
              <a:buFont typeface="Arial" panose="020B0604020202020204" pitchFamily="34" charset="0"/>
              <a:buChar char="•"/>
            </a:pPr>
            <a:r>
              <a:rPr lang="en-US" dirty="0">
                <a:solidFill>
                  <a:srgbClr val="004065"/>
                </a:solidFill>
              </a:rPr>
              <a:t>Expectations of stigma, prejudice &amp; discrimination</a:t>
            </a:r>
          </a:p>
          <a:p>
            <a:pPr marL="285750" indent="-285750">
              <a:buFont typeface="Arial" panose="020B0604020202020204" pitchFamily="34" charset="0"/>
              <a:buChar char="•"/>
            </a:pPr>
            <a:r>
              <a:rPr lang="en-US" dirty="0">
                <a:solidFill>
                  <a:srgbClr val="004065"/>
                </a:solidFill>
              </a:rPr>
              <a:t>Internalized homophobia/ transphobia</a:t>
            </a:r>
          </a:p>
        </p:txBody>
      </p:sp>
      <p:cxnSp>
        <p:nvCxnSpPr>
          <p:cNvPr id="37" name="Straight Arrow Connector 36"/>
          <p:cNvCxnSpPr/>
          <p:nvPr/>
        </p:nvCxnSpPr>
        <p:spPr>
          <a:xfrm flipH="1" flipV="1">
            <a:off x="6036242" y="3597309"/>
            <a:ext cx="1176" cy="862013"/>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01532" y="1953187"/>
            <a:ext cx="1668930" cy="1009927"/>
          </a:xfrm>
          <a:prstGeom prst="straightConnector1">
            <a:avLst/>
          </a:prstGeom>
          <a:ln w="28575">
            <a:solidFill>
              <a:srgbClr val="004065"/>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8473" y="6448346"/>
            <a:ext cx="3914101" cy="246221"/>
          </a:xfrm>
          <a:prstGeom prst="rect">
            <a:avLst/>
          </a:prstGeom>
          <a:noFill/>
        </p:spPr>
        <p:txBody>
          <a:bodyPr wrap="square" rtlCol="0">
            <a:spAutoFit/>
          </a:bodyPr>
          <a:lstStyle/>
          <a:p>
            <a:r>
              <a:rPr lang="en-US" sz="1000" dirty="0">
                <a:solidFill>
                  <a:schemeClr val="bg1">
                    <a:lumMod val="50000"/>
                  </a:schemeClr>
                </a:solidFill>
              </a:rPr>
              <a:t>Meyer, 2003; King, </a:t>
            </a:r>
            <a:r>
              <a:rPr lang="en-US" sz="1000" dirty="0" err="1">
                <a:solidFill>
                  <a:schemeClr val="bg1">
                    <a:lumMod val="50000"/>
                  </a:schemeClr>
                </a:solidFill>
              </a:rPr>
              <a:t>Dube</a:t>
            </a:r>
            <a:r>
              <a:rPr lang="en-US" sz="1000" dirty="0">
                <a:solidFill>
                  <a:schemeClr val="bg1">
                    <a:lumMod val="50000"/>
                  </a:schemeClr>
                </a:solidFill>
              </a:rPr>
              <a:t>, &amp; Tynan, 2012. </a:t>
            </a:r>
          </a:p>
        </p:txBody>
      </p:sp>
    </p:spTree>
    <p:extLst>
      <p:ext uri="{BB962C8B-B14F-4D97-AF65-F5344CB8AC3E}">
        <p14:creationId xmlns:p14="http://schemas.microsoft.com/office/powerpoint/2010/main" val="3640199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PCP ESeries Puchalski 2.02.14</Template>
  <TotalTime>7939</TotalTime>
  <Words>60786</Words>
  <Application>Microsoft Office PowerPoint</Application>
  <PresentationFormat>On-screen Show (4:3)</PresentationFormat>
  <Paragraphs>4439</Paragraphs>
  <Slides>385</Slides>
  <Notes>384</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385</vt:i4>
      </vt:variant>
    </vt:vector>
  </HeadingPairs>
  <TitlesOfParts>
    <vt:vector size="399" baseType="lpstr">
      <vt:lpstr>Aptos</vt:lpstr>
      <vt:lpstr>Aptos Display</vt:lpstr>
      <vt:lpstr>Arial</vt:lpstr>
      <vt:lpstr>Calibri</vt:lpstr>
      <vt:lpstr>Comic Sans MS</vt:lpstr>
      <vt:lpstr>Courier New</vt:lpstr>
      <vt:lpstr>helvetica neue</vt:lpstr>
      <vt:lpstr>Segoe Print</vt:lpstr>
      <vt:lpstr>Symbol</vt:lpstr>
      <vt:lpstr>Trebuchet MS</vt:lpstr>
      <vt:lpstr>Wingdings</vt:lpstr>
      <vt:lpstr>YouTube Noto</vt:lpstr>
      <vt:lpstr>3_Default Design</vt:lpstr>
      <vt:lpstr>Office Theme</vt:lpstr>
      <vt:lpstr>PowerPoint Presentation</vt:lpstr>
      <vt:lpstr>Together-Equitable-Accessible-Meaningful (TEAM) Training</vt:lpstr>
      <vt:lpstr>Continuing Education Credits </vt:lpstr>
      <vt:lpstr>Acknowledgments</vt:lpstr>
      <vt:lpstr>How this Training Works</vt:lpstr>
      <vt:lpstr>Who is this Training for &amp; What is the Goal? </vt:lpstr>
      <vt:lpstr>Overview of Disparities in the  United States</vt:lpstr>
      <vt:lpstr>A Shift to Equity to Achieve Quality Care</vt:lpstr>
      <vt:lpstr>Terms Used Throughout the Training</vt:lpstr>
      <vt:lpstr>Overview of the Training</vt:lpstr>
      <vt:lpstr>Together, Equitable, Accessible, Meaningful (TEAM)</vt:lpstr>
      <vt:lpstr>Acknowledgments</vt:lpstr>
      <vt:lpstr>Learning Objectives</vt:lpstr>
      <vt:lpstr>Patient Engagement</vt:lpstr>
      <vt:lpstr>PowerPoint Presentation</vt:lpstr>
      <vt:lpstr>Physician Referrals</vt:lpstr>
      <vt:lpstr>Patient Involvement in Research</vt:lpstr>
      <vt:lpstr>PowerPoint Presentation</vt:lpstr>
      <vt:lpstr>Tuskegee Syphilis Study</vt:lpstr>
      <vt:lpstr>Henrietta Lacks</vt:lpstr>
      <vt:lpstr>Exploitations are Widespread</vt:lpstr>
      <vt:lpstr>Building Trust</vt:lpstr>
      <vt:lpstr>Community-Based Participatory Research</vt:lpstr>
      <vt:lpstr>Benefits of CBPR:</vt:lpstr>
      <vt:lpstr>Reciprocal Relationships:</vt:lpstr>
      <vt:lpstr>Engaging Patients in CBPR</vt:lpstr>
      <vt:lpstr>PowerPoint Presentation</vt:lpstr>
      <vt:lpstr>Representation in Clinical Trials</vt:lpstr>
      <vt:lpstr>Clinical Trial Participation</vt:lpstr>
      <vt:lpstr>PowerPoint Presentation</vt:lpstr>
      <vt:lpstr>PowerPoint Presentation</vt:lpstr>
      <vt:lpstr>PowerPoint Presentation</vt:lpstr>
      <vt:lpstr>Overlooked Health Disparities</vt:lpstr>
      <vt:lpstr>National Level Efforts</vt:lpstr>
      <vt:lpstr>Local Level Efforts</vt:lpstr>
      <vt:lpstr>PowerPoint Presentation</vt:lpstr>
      <vt:lpstr>Summary</vt:lpstr>
      <vt:lpstr>Conclusion</vt:lpstr>
      <vt:lpstr>References</vt:lpstr>
      <vt:lpstr>References</vt:lpstr>
      <vt:lpstr>References</vt:lpstr>
      <vt:lpstr>References</vt:lpstr>
      <vt:lpstr>References</vt:lpstr>
      <vt:lpstr>References</vt:lpstr>
      <vt:lpstr>Together, Equitable, Accessible, Meaningful (TEAM)</vt:lpstr>
      <vt:lpstr>Acknowledgments</vt:lpstr>
      <vt:lpstr>Learning Objectives</vt:lpstr>
      <vt:lpstr>Patient Engagement in Care</vt:lpstr>
      <vt:lpstr>PowerPoint Presentation</vt:lpstr>
      <vt:lpstr>Types of Patient Involvement</vt:lpstr>
      <vt:lpstr>Patient and Family Engaged Care</vt:lpstr>
      <vt:lpstr>Patient-Centered Care</vt:lpstr>
      <vt:lpstr>Patient-Centered Care</vt:lpstr>
      <vt:lpstr>Shared Decision-Making</vt:lpstr>
      <vt:lpstr>Shared Decision-Making</vt:lpstr>
      <vt:lpstr>Strategies to Engage Patients</vt:lpstr>
      <vt:lpstr>Barriers to Shared Decision-Making</vt:lpstr>
      <vt:lpstr>Cancer Care Communication</vt:lpstr>
      <vt:lpstr>Fostering Healing Relationships</vt:lpstr>
      <vt:lpstr>Fostering Healing Relationships</vt:lpstr>
      <vt:lpstr>Shared Decision-Making</vt:lpstr>
      <vt:lpstr>Always Confirm Understanding</vt:lpstr>
      <vt:lpstr>Shared Decision-Making within an Ecosystem</vt:lpstr>
      <vt:lpstr>Understanding Patient Circumstances</vt:lpstr>
      <vt:lpstr>Shared Decision-Making</vt:lpstr>
      <vt:lpstr>Shared Decision-Making</vt:lpstr>
      <vt:lpstr>Organizational Drivers</vt:lpstr>
      <vt:lpstr>Mechanisms</vt:lpstr>
      <vt:lpstr>Shared Decision-Making</vt:lpstr>
      <vt:lpstr>Paradigm Shift</vt:lpstr>
      <vt:lpstr>TEAM Course</vt:lpstr>
      <vt:lpstr>Conclusion</vt:lpstr>
      <vt:lpstr>References</vt:lpstr>
      <vt:lpstr>References</vt:lpstr>
      <vt:lpstr>References</vt:lpstr>
      <vt:lpstr>References</vt:lpstr>
      <vt:lpstr>References</vt:lpstr>
      <vt:lpstr>Together, Equitable, Accessible, Meaningful (TEAM)</vt:lpstr>
      <vt:lpstr>Acknowledgments</vt:lpstr>
      <vt:lpstr>Learning Objectives</vt:lpstr>
      <vt:lpstr>Social Determinants of Health</vt:lpstr>
      <vt:lpstr>Social Determinants of Health</vt:lpstr>
      <vt:lpstr>PowerPoint Presentation</vt:lpstr>
      <vt:lpstr>Health Disparities</vt:lpstr>
      <vt:lpstr>Example: Access to Healthy Food</vt:lpstr>
      <vt:lpstr>PowerPoint Presentation</vt:lpstr>
      <vt:lpstr>Social Determinants of Equity</vt:lpstr>
      <vt:lpstr>Social Determinants of Equity: Decision-Making</vt:lpstr>
      <vt:lpstr>PowerPoint Presentation</vt:lpstr>
      <vt:lpstr>Privilege</vt:lpstr>
      <vt:lpstr>PowerPoint Presentation</vt:lpstr>
      <vt:lpstr>PowerPoint Presentation</vt:lpstr>
      <vt:lpstr>Levels of Oppression</vt:lpstr>
      <vt:lpstr>Institutionalized Oppression</vt:lpstr>
      <vt:lpstr>Personally Mediated Oppression</vt:lpstr>
      <vt:lpstr>Internalized Oppression</vt:lpstr>
      <vt:lpstr>Levels of Oppression </vt:lpstr>
      <vt:lpstr>The Minority Stress Theory</vt:lpstr>
      <vt:lpstr>PowerPoint Presentation</vt:lpstr>
      <vt:lpstr>Health Equity</vt:lpstr>
      <vt:lpstr>Equality   vs.   Equity</vt:lpstr>
      <vt:lpstr>Cancer Disparities</vt:lpstr>
      <vt:lpstr>Barriers to Accessing Care</vt:lpstr>
      <vt:lpstr>Disparities in Care Delivery </vt:lpstr>
      <vt:lpstr>Lack of Research</vt:lpstr>
      <vt:lpstr>Recap</vt:lpstr>
      <vt:lpstr>Conclusion</vt:lpstr>
      <vt:lpstr>References</vt:lpstr>
      <vt:lpstr>References</vt:lpstr>
      <vt:lpstr>References</vt:lpstr>
      <vt:lpstr>References</vt:lpstr>
      <vt:lpstr>Together, Equitable, Accessible, Meaningful (TEAM)</vt:lpstr>
      <vt:lpstr>Acknowledgments</vt:lpstr>
      <vt:lpstr>Learning Objectives</vt:lpstr>
      <vt:lpstr>Implicit Bias</vt:lpstr>
      <vt:lpstr>Implicit Bias</vt:lpstr>
      <vt:lpstr>Implicit Bias</vt:lpstr>
      <vt:lpstr>“Where are you From?”</vt:lpstr>
      <vt:lpstr>Implicit Bias in Health Care</vt:lpstr>
      <vt:lpstr>Provider  Bias in Health Care</vt:lpstr>
      <vt:lpstr>Implicit Bias in Health Care</vt:lpstr>
      <vt:lpstr>Provider Bias in Health Care</vt:lpstr>
      <vt:lpstr>Provider Bias in Cancer Care</vt:lpstr>
      <vt:lpstr>Patient Bias</vt:lpstr>
      <vt:lpstr>Patient Bias</vt:lpstr>
      <vt:lpstr>Recognizing Implicit Bias</vt:lpstr>
      <vt:lpstr>Reducing Implicit Bias</vt:lpstr>
      <vt:lpstr>Reducing Implicit Bias</vt:lpstr>
      <vt:lpstr>Reducing Implicit Bias</vt:lpstr>
      <vt:lpstr>Organizational Strategies</vt:lpstr>
      <vt:lpstr>Organizational Strategies</vt:lpstr>
      <vt:lpstr>PowerPoint Presentation</vt:lpstr>
      <vt:lpstr>Conclusion</vt:lpstr>
      <vt:lpstr>References</vt:lpstr>
      <vt:lpstr>References</vt:lpstr>
      <vt:lpstr>References</vt:lpstr>
      <vt:lpstr>Together, Equitable, Accessible, Meaningful (TEAM)</vt:lpstr>
      <vt:lpstr>Acknowledgments</vt:lpstr>
      <vt:lpstr>Learning Objectives</vt:lpstr>
      <vt:lpstr>Introduction</vt:lpstr>
      <vt:lpstr>Individual Identity</vt:lpstr>
      <vt:lpstr>PowerPoint Presentation</vt:lpstr>
      <vt:lpstr>PowerPoint Presentation</vt:lpstr>
      <vt:lpstr>Intersectionality</vt:lpstr>
      <vt:lpstr>PowerPoint Presentation</vt:lpstr>
      <vt:lpstr>Levels of Intersectionality</vt:lpstr>
      <vt:lpstr>PowerPoint Presentation</vt:lpstr>
      <vt:lpstr>PowerPoint Presentation</vt:lpstr>
      <vt:lpstr>PowerPoint Presentation</vt:lpstr>
      <vt:lpstr>PowerPoint Presentation</vt:lpstr>
      <vt:lpstr>Intersectionality in Health</vt:lpstr>
      <vt:lpstr>PowerPoint Presentation</vt:lpstr>
      <vt:lpstr>Power Imbalances in Health Care</vt:lpstr>
      <vt:lpstr>PowerPoint Presentation</vt:lpstr>
      <vt:lpstr>Power Imbalance – Example</vt:lpstr>
      <vt:lpstr>Intersectionality Across the Cancer Care Continuum</vt:lpstr>
      <vt:lpstr>PowerPoint Presentation</vt:lpstr>
      <vt:lpstr>Importance of Intersectionality in Health</vt:lpstr>
      <vt:lpstr>To Treat Me, You Have to Know Who I am</vt:lpstr>
      <vt:lpstr>To Treat Me, You Have to Know Who I am</vt:lpstr>
      <vt:lpstr>Intersectionality in Shared Decision-Making</vt:lpstr>
      <vt:lpstr>PowerPoint Presentation</vt:lpstr>
      <vt:lpstr>PowerPoint Presentation</vt:lpstr>
      <vt:lpstr>Shared Decision-Making Strategies</vt:lpstr>
      <vt:lpstr>PowerPoint Presentation</vt:lpstr>
      <vt:lpstr>PowerPoint Presentation</vt:lpstr>
      <vt:lpstr>PowerPoint Presentation</vt:lpstr>
      <vt:lpstr>Recap</vt:lpstr>
      <vt:lpstr>Conclusion</vt:lpstr>
      <vt:lpstr>References</vt:lpstr>
      <vt:lpstr>References</vt:lpstr>
      <vt:lpstr>References</vt:lpstr>
      <vt:lpstr>Together, Equitable, Accessible, Meaningful (TEAM)</vt:lpstr>
      <vt:lpstr>Acknowledgments</vt:lpstr>
      <vt:lpstr>Learning Objectives</vt:lpstr>
      <vt:lpstr>PowerPoint Presentation</vt:lpstr>
      <vt:lpstr>ASCO Position Statement</vt:lpstr>
      <vt:lpstr>Discrimination in the Health Care Setting</vt:lpstr>
      <vt:lpstr>Discrimination Among Transgender Individuals </vt:lpstr>
      <vt:lpstr>PowerPoint Presentation</vt:lpstr>
      <vt:lpstr>Lack of Provider Knowledge</vt:lpstr>
      <vt:lpstr>Lack of Provider Knowledge</vt:lpstr>
      <vt:lpstr>Other Barriers to Care</vt:lpstr>
      <vt:lpstr>Cancer Risk</vt:lpstr>
      <vt:lpstr>Preventive Care</vt:lpstr>
      <vt:lpstr>Cancer Outcomes</vt:lpstr>
      <vt:lpstr>Post-Treatment Survivorship </vt:lpstr>
      <vt:lpstr>Resiliency in the LGBTQI Community</vt:lpstr>
      <vt:lpstr>Tailoring Strategies to Areas of Resiliency </vt:lpstr>
      <vt:lpstr>Case Study</vt:lpstr>
      <vt:lpstr>PowerPoint Presentation</vt:lpstr>
      <vt:lpstr>National LGBTQI Organizations</vt:lpstr>
      <vt:lpstr>Conclusion</vt:lpstr>
      <vt:lpstr>References</vt:lpstr>
      <vt:lpstr>References</vt:lpstr>
      <vt:lpstr>References</vt:lpstr>
      <vt:lpstr>References</vt:lpstr>
      <vt:lpstr>References</vt:lpstr>
      <vt:lpstr>References</vt:lpstr>
      <vt:lpstr>Together, Equitable, Accessible, Meaningful (TEAM)</vt:lpstr>
      <vt:lpstr>Acknowledgments</vt:lpstr>
      <vt:lpstr>Learning Objectives</vt:lpstr>
      <vt:lpstr>Diversity Among People Who Identify as Black </vt:lpstr>
      <vt:lpstr>Mistrust</vt:lpstr>
      <vt:lpstr>Mistrust</vt:lpstr>
      <vt:lpstr>Mistrust</vt:lpstr>
      <vt:lpstr>Mistrust</vt:lpstr>
      <vt:lpstr>Barriers to Care</vt:lpstr>
      <vt:lpstr>Discrimination</vt:lpstr>
      <vt:lpstr>Patient-Provider Communication</vt:lpstr>
      <vt:lpstr>Patient-Provider Communication</vt:lpstr>
      <vt:lpstr>Conscious and Unconscious Discrimination</vt:lpstr>
      <vt:lpstr>Cancer Disparities</vt:lpstr>
      <vt:lpstr>Breast Cancer Disparities</vt:lpstr>
      <vt:lpstr>Breast Cancer Disparities</vt:lpstr>
      <vt:lpstr>Breast Cancer Disparities</vt:lpstr>
      <vt:lpstr>Cancer Related Risk Factors</vt:lpstr>
      <vt:lpstr>Cancer Care Disparities</vt:lpstr>
      <vt:lpstr>Resiliency </vt:lpstr>
      <vt:lpstr>Culturally Targeted Intervention</vt:lpstr>
      <vt:lpstr>National Organizations</vt:lpstr>
      <vt:lpstr>Conclusion</vt:lpstr>
      <vt:lpstr>References</vt:lpstr>
      <vt:lpstr>References</vt:lpstr>
      <vt:lpstr>References</vt:lpstr>
      <vt:lpstr>References</vt:lpstr>
      <vt:lpstr>References</vt:lpstr>
      <vt:lpstr>References</vt:lpstr>
      <vt:lpstr>Together, Equitable, Accessible, Meaningful (TEAM)</vt:lpstr>
      <vt:lpstr>Acknowledgments</vt:lpstr>
      <vt:lpstr>Learning Objectives</vt:lpstr>
      <vt:lpstr>Diversity among Latino Populations</vt:lpstr>
      <vt:lpstr>Diversity among Latina Populations</vt:lpstr>
      <vt:lpstr>Diversity among Latino Populations</vt:lpstr>
      <vt:lpstr>Access to Care</vt:lpstr>
      <vt:lpstr>Access to Care</vt:lpstr>
      <vt:lpstr>Other Barriers to Accessing Care</vt:lpstr>
      <vt:lpstr>Cancer Disparities</vt:lpstr>
      <vt:lpstr>Cancer Disparities</vt:lpstr>
      <vt:lpstr>Cancer Disparities</vt:lpstr>
      <vt:lpstr>Disparities in Quality of Care</vt:lpstr>
      <vt:lpstr>Risk and Protective Factors</vt:lpstr>
      <vt:lpstr>Acculturation</vt:lpstr>
      <vt:lpstr>Resiliency</vt:lpstr>
      <vt:lpstr>Entre Madre y Hija</vt:lpstr>
      <vt:lpstr>National Organizations</vt:lpstr>
      <vt:lpstr>Resources</vt:lpstr>
      <vt:lpstr>Conclusion</vt:lpstr>
      <vt:lpstr>References</vt:lpstr>
      <vt:lpstr>References</vt:lpstr>
      <vt:lpstr>References</vt:lpstr>
      <vt:lpstr>Together, Equitable, Accessible, Meaningful (TEAM)</vt:lpstr>
      <vt:lpstr>Acknowledgments</vt:lpstr>
      <vt:lpstr>Learning Objectives</vt:lpstr>
      <vt:lpstr>PowerPoint Presentation</vt:lpstr>
      <vt:lpstr>PowerPoint Presentation</vt:lpstr>
      <vt:lpstr>PowerPoint Presentation</vt:lpstr>
      <vt:lpstr>Health Literacy</vt:lpstr>
      <vt:lpstr>Health Literacy</vt:lpstr>
      <vt:lpstr>Health Literacy and Education</vt:lpstr>
      <vt:lpstr>LOW HEALTH LITERACY is linked to…</vt:lpstr>
      <vt:lpstr>National Policies and Standards</vt:lpstr>
      <vt:lpstr>CLAS Standards</vt:lpstr>
      <vt:lpstr>Title VI</vt:lpstr>
      <vt:lpstr>Joint Commission Standards</vt:lpstr>
      <vt:lpstr>PowerPoint Presentation</vt:lpstr>
      <vt:lpstr>Shared Approach to Health Literacy</vt:lpstr>
      <vt:lpstr>Patient Engagement with Health Information</vt:lpstr>
      <vt:lpstr>Communication Techniques</vt:lpstr>
      <vt:lpstr>Plain Language</vt:lpstr>
      <vt:lpstr>Plain Language</vt:lpstr>
      <vt:lpstr>PowerPoint Presentation</vt:lpstr>
      <vt:lpstr>Meeting Diverse Learning Styles</vt:lpstr>
      <vt:lpstr>Teach Back Method</vt:lpstr>
      <vt:lpstr>Ask Me 3®</vt:lpstr>
      <vt:lpstr>PowerPoint Presentation</vt:lpstr>
      <vt:lpstr>Using the Care Team</vt:lpstr>
      <vt:lpstr>Interpretation Services</vt:lpstr>
      <vt:lpstr>Interpretation Services</vt:lpstr>
      <vt:lpstr>Interpretation Services</vt:lpstr>
      <vt:lpstr>Interpretation Services</vt:lpstr>
      <vt:lpstr>Interpretation Services</vt:lpstr>
      <vt:lpstr>Interpretation Services</vt:lpstr>
      <vt:lpstr>Interpretation Services</vt:lpstr>
      <vt:lpstr>PowerPoint Presentation</vt:lpstr>
      <vt:lpstr>Ten Characteristics of Organizations that Support Health Literacy </vt:lpstr>
      <vt:lpstr>Recap</vt:lpstr>
      <vt:lpstr>Conclusion</vt:lpstr>
      <vt:lpstr>References</vt:lpstr>
      <vt:lpstr>References</vt:lpstr>
      <vt:lpstr>References</vt:lpstr>
      <vt:lpstr>References</vt:lpstr>
      <vt:lpstr>Together, Equitable, Accessible, Meaningful (TEAM)</vt:lpstr>
      <vt:lpstr>Acknowledgments</vt:lpstr>
      <vt:lpstr>Learning Objectives</vt:lpstr>
      <vt:lpstr>Recap</vt:lpstr>
      <vt:lpstr>What is Patient Self-Advocacy?</vt:lpstr>
      <vt:lpstr>Self-Advocacy’s Role in Shared Decision-Making</vt:lpstr>
      <vt:lpstr>What Self-Advocacy Means to Me</vt:lpstr>
      <vt:lpstr>Why Do Patients Need to Self-Advocate?</vt:lpstr>
      <vt:lpstr>Self-Advocacy Across the Cancer Care Continuum</vt:lpstr>
      <vt:lpstr>Benefits of Self-Advocacy</vt:lpstr>
      <vt:lpstr>Burden of Self-Advocacy</vt:lpstr>
      <vt:lpstr>PowerPoint Presentation</vt:lpstr>
      <vt:lpstr>Precursors to Self-Advocacy</vt:lpstr>
      <vt:lpstr>Precursors to Self-Advocacy</vt:lpstr>
      <vt:lpstr>Outcomes of Self-Advocacy</vt:lpstr>
      <vt:lpstr>Outcomes of Self-Advocacy</vt:lpstr>
      <vt:lpstr>How can Health Care Providers Promote Patient Self-Advocacy?</vt:lpstr>
      <vt:lpstr>PowerPoint Presentation</vt:lpstr>
      <vt:lpstr>Conclusion</vt:lpstr>
      <vt:lpstr>References</vt:lpstr>
      <vt:lpstr>References</vt:lpstr>
      <vt:lpstr>Together, Equitable, Accessible, Meaningful (TEAM) </vt:lpstr>
      <vt:lpstr>Acknowledgments</vt:lpstr>
      <vt:lpstr>Learning Objectives</vt:lpstr>
      <vt:lpstr>Recap</vt:lpstr>
      <vt:lpstr>PowerPoint Presentation</vt:lpstr>
      <vt:lpstr>PowerPoint Presentation</vt:lpstr>
      <vt:lpstr>Importance of Cultural Competence</vt:lpstr>
      <vt:lpstr>What does cultural competence mean?</vt:lpstr>
      <vt:lpstr>PowerPoint Presentation</vt:lpstr>
      <vt:lpstr>Cultural Competence Process</vt:lpstr>
      <vt:lpstr>Cultural Awareness</vt:lpstr>
      <vt:lpstr>Cultural Knowledge</vt:lpstr>
      <vt:lpstr>Cultural Skill</vt:lpstr>
      <vt:lpstr>Cultural Encounters</vt:lpstr>
      <vt:lpstr>Cultural Desire</vt:lpstr>
      <vt:lpstr>How to Increase Cultural Awareness</vt:lpstr>
      <vt:lpstr>PowerPoint Presentation</vt:lpstr>
      <vt:lpstr>Stigma</vt:lpstr>
      <vt:lpstr>PowerPoint Presentation</vt:lpstr>
      <vt:lpstr>PowerPoint Presentation</vt:lpstr>
      <vt:lpstr>Family Roles</vt:lpstr>
      <vt:lpstr>PowerPoint Presentation</vt:lpstr>
      <vt:lpstr>PowerPoint Presentation</vt:lpstr>
      <vt:lpstr>Gender Roles</vt:lpstr>
      <vt:lpstr>PowerPoint Presentation</vt:lpstr>
      <vt:lpstr>Gender Roles </vt:lpstr>
      <vt:lpstr>PowerPoint Presentation</vt:lpstr>
      <vt:lpstr>PowerPoint Presentation</vt:lpstr>
      <vt:lpstr>Religious or Spiritual Beliefs</vt:lpstr>
      <vt:lpstr>PowerPoint Presentation</vt:lpstr>
      <vt:lpstr>Cultural Healing Traditions</vt:lpstr>
      <vt:lpstr>PowerPoint Presentation</vt:lpstr>
      <vt:lpstr>Soliciting Sensitive Information</vt:lpstr>
      <vt:lpstr>Soliciting Sensitive Information</vt:lpstr>
      <vt:lpstr>Strategy: Two-step data collection</vt:lpstr>
      <vt:lpstr>Recap</vt:lpstr>
      <vt:lpstr>Conclusion</vt:lpstr>
      <vt:lpstr>References</vt:lpstr>
      <vt:lpstr>References</vt:lpstr>
      <vt:lpstr>Together, Equitable, Accessible, Meaningful (TEAM)</vt:lpstr>
      <vt:lpstr>Acknowledgments</vt:lpstr>
      <vt:lpstr>Learning Objectives</vt:lpstr>
      <vt:lpstr>Recap</vt:lpstr>
      <vt:lpstr>The Roadmap to Reduce Racial and Ethnic Disparities in Health Care </vt:lpstr>
      <vt:lpstr>Six Stages of Implementation</vt:lpstr>
      <vt:lpstr>1.) Link quality and equity</vt:lpstr>
      <vt:lpstr>1.) Link quality and equity</vt:lpstr>
      <vt:lpstr>2.) Create a culture of equity</vt:lpstr>
      <vt:lpstr>3.) Diagnose the Disparity</vt:lpstr>
      <vt:lpstr>3.) Diagnose the Disparity</vt:lpstr>
      <vt:lpstr>4.) Design the Intervention</vt:lpstr>
      <vt:lpstr>5.) Secure Buy-In</vt:lpstr>
      <vt:lpstr>6.) Implement and Sustain Change</vt:lpstr>
      <vt:lpstr>PowerPoint Presentation</vt:lpstr>
      <vt:lpstr>PowerPoint Presentation</vt:lpstr>
      <vt:lpstr>Organizational Strategies to Promote Equity</vt:lpstr>
      <vt:lpstr>Strategy #1: Collect Data to Support Health Equity</vt:lpstr>
      <vt:lpstr>Strategy #1: Collect Data to Support Health Equity</vt:lpstr>
      <vt:lpstr>Strategy #1: Collect Data to Support Health Equity</vt:lpstr>
      <vt:lpstr>Strategy #2: Participate in a Public Organizational Assessment</vt:lpstr>
      <vt:lpstr>Strategy #3: Create a Welcome Environment</vt:lpstr>
      <vt:lpstr>Strategy #4: Support Team-Based Care</vt:lpstr>
      <vt:lpstr>Strategy #5: Adhere to National Policies and Standards</vt:lpstr>
      <vt:lpstr>Strategy #5: Adhere to National Policies and Standards</vt:lpstr>
      <vt:lpstr>Strategy #6: Draft, Disseminate &amp; Enforce Non-Discrimination Policies</vt:lpstr>
      <vt:lpstr>Lessons Learned</vt:lpstr>
      <vt:lpstr>Conclusion</vt:lpstr>
      <vt:lpstr>Remember As You Move Forward…</vt:lpstr>
      <vt:lpstr>References</vt:lpstr>
      <vt:lpstr>References</vt:lpstr>
      <vt:lpstr>References</vt:lpstr>
      <vt:lpstr>References</vt:lpstr>
    </vt:vector>
  </TitlesOfParts>
  <Company>The George 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GWU</dc:creator>
  <cp:lastModifiedBy>Annie M</cp:lastModifiedBy>
  <cp:revision>418</cp:revision>
  <cp:lastPrinted>2014-06-13T20:14:55Z</cp:lastPrinted>
  <dcterms:created xsi:type="dcterms:W3CDTF">2014-05-08T22:31:29Z</dcterms:created>
  <dcterms:modified xsi:type="dcterms:W3CDTF">2025-04-18T17:32:27Z</dcterms:modified>
</cp:coreProperties>
</file>