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5" r:id="rId4"/>
    <p:sldMasterId id="2147483668" r:id="rId5"/>
    <p:sldMasterId id="2147483673" r:id="rId6"/>
  </p:sldMasterIdLst>
  <p:notesMasterIdLst>
    <p:notesMasterId r:id="rId263"/>
  </p:notesMasterIdLst>
  <p:sldIdLst>
    <p:sldId id="781" r:id="rId7"/>
    <p:sldId id="365" r:id="rId8"/>
    <p:sldId id="534" r:id="rId9"/>
    <p:sldId id="615" r:id="rId10"/>
    <p:sldId id="613" r:id="rId11"/>
    <p:sldId id="619" r:id="rId12"/>
    <p:sldId id="618" r:id="rId13"/>
    <p:sldId id="472" r:id="rId14"/>
    <p:sldId id="473" r:id="rId15"/>
    <p:sldId id="620" r:id="rId16"/>
    <p:sldId id="655" r:id="rId17"/>
    <p:sldId id="656" r:id="rId18"/>
    <p:sldId id="657" r:id="rId19"/>
    <p:sldId id="621" r:id="rId20"/>
    <p:sldId id="479" r:id="rId21"/>
    <p:sldId id="475" r:id="rId22"/>
    <p:sldId id="632" r:id="rId23"/>
    <p:sldId id="566" r:id="rId24"/>
    <p:sldId id="580" r:id="rId25"/>
    <p:sldId id="623" r:id="rId26"/>
    <p:sldId id="624" r:id="rId27"/>
    <p:sldId id="583" r:id="rId28"/>
    <p:sldId id="584" r:id="rId29"/>
    <p:sldId id="585" r:id="rId30"/>
    <p:sldId id="625" r:id="rId31"/>
    <p:sldId id="626" r:id="rId32"/>
    <p:sldId id="606" r:id="rId33"/>
    <p:sldId id="630" r:id="rId34"/>
    <p:sldId id="607" r:id="rId35"/>
    <p:sldId id="629" r:id="rId36"/>
    <p:sldId id="590" r:id="rId37"/>
    <p:sldId id="593" r:id="rId38"/>
    <p:sldId id="628" r:id="rId39"/>
    <p:sldId id="592" r:id="rId40"/>
    <p:sldId id="627" r:id="rId41"/>
    <p:sldId id="595" r:id="rId42"/>
    <p:sldId id="596" r:id="rId43"/>
    <p:sldId id="612" r:id="rId44"/>
    <p:sldId id="597" r:id="rId45"/>
    <p:sldId id="599" r:id="rId46"/>
    <p:sldId id="634" r:id="rId47"/>
    <p:sldId id="658" r:id="rId48"/>
    <p:sldId id="659" r:id="rId49"/>
    <p:sldId id="660" r:id="rId50"/>
    <p:sldId id="661" r:id="rId51"/>
    <p:sldId id="662" r:id="rId52"/>
    <p:sldId id="517" r:id="rId53"/>
    <p:sldId id="616" r:id="rId54"/>
    <p:sldId id="532" r:id="rId55"/>
    <p:sldId id="474" r:id="rId56"/>
    <p:sldId id="477" r:id="rId57"/>
    <p:sldId id="663" r:id="rId58"/>
    <p:sldId id="523" r:id="rId59"/>
    <p:sldId id="581" r:id="rId60"/>
    <p:sldId id="480" r:id="rId61"/>
    <p:sldId id="664" r:id="rId62"/>
    <p:sldId id="533" r:id="rId63"/>
    <p:sldId id="546" r:id="rId64"/>
    <p:sldId id="543" r:id="rId65"/>
    <p:sldId id="538" r:id="rId66"/>
    <p:sldId id="522" r:id="rId67"/>
    <p:sldId id="518" r:id="rId68"/>
    <p:sldId id="665" r:id="rId69"/>
    <p:sldId id="499" r:id="rId70"/>
    <p:sldId id="476" r:id="rId71"/>
    <p:sldId id="622" r:id="rId72"/>
    <p:sldId id="525" r:id="rId73"/>
    <p:sldId id="559" r:id="rId74"/>
    <p:sldId id="666" r:id="rId75"/>
    <p:sldId id="587" r:id="rId76"/>
    <p:sldId id="500" r:id="rId77"/>
    <p:sldId id="537" r:id="rId78"/>
    <p:sldId id="539" r:id="rId79"/>
    <p:sldId id="588" r:id="rId80"/>
    <p:sldId id="501" r:id="rId81"/>
    <p:sldId id="667" r:id="rId82"/>
    <p:sldId id="589" r:id="rId83"/>
    <p:sldId id="502" r:id="rId84"/>
    <p:sldId id="652" r:id="rId85"/>
    <p:sldId id="540" r:id="rId86"/>
    <p:sldId id="541" r:id="rId87"/>
    <p:sldId id="551" r:id="rId88"/>
    <p:sldId id="668" r:id="rId89"/>
    <p:sldId id="557" r:id="rId90"/>
    <p:sldId id="484" r:id="rId91"/>
    <p:sldId id="669" r:id="rId92"/>
    <p:sldId id="555" r:id="rId93"/>
    <p:sldId id="558" r:id="rId94"/>
    <p:sldId id="556" r:id="rId95"/>
    <p:sldId id="524" r:id="rId96"/>
    <p:sldId id="486" r:id="rId97"/>
    <p:sldId id="521" r:id="rId98"/>
    <p:sldId id="530" r:id="rId99"/>
    <p:sldId id="617" r:id="rId100"/>
    <p:sldId id="605" r:id="rId101"/>
    <p:sldId id="512" r:id="rId102"/>
    <p:sldId id="602" r:id="rId103"/>
    <p:sldId id="603" r:id="rId104"/>
    <p:sldId id="670" r:id="rId105"/>
    <p:sldId id="600" r:id="rId106"/>
    <p:sldId id="671" r:id="rId107"/>
    <p:sldId id="672" r:id="rId108"/>
    <p:sldId id="673" r:id="rId109"/>
    <p:sldId id="514" r:id="rId110"/>
    <p:sldId id="674" r:id="rId111"/>
    <p:sldId id="516" r:id="rId112"/>
    <p:sldId id="675" r:id="rId113"/>
    <p:sldId id="481" r:id="rId114"/>
    <p:sldId id="482" r:id="rId115"/>
    <p:sldId id="676" r:id="rId116"/>
    <p:sldId id="497" r:id="rId117"/>
    <p:sldId id="503" r:id="rId118"/>
    <p:sldId id="601" r:id="rId119"/>
    <p:sldId id="677" r:id="rId120"/>
    <p:sldId id="678" r:id="rId121"/>
    <p:sldId id="679" r:id="rId122"/>
    <p:sldId id="680" r:id="rId123"/>
    <p:sldId id="681" r:id="rId124"/>
    <p:sldId id="491" r:id="rId125"/>
    <p:sldId id="682" r:id="rId126"/>
    <p:sldId id="683" r:id="rId127"/>
    <p:sldId id="544" r:id="rId128"/>
    <p:sldId id="563" r:id="rId129"/>
    <p:sldId id="684" r:id="rId130"/>
    <p:sldId id="685" r:id="rId131"/>
    <p:sldId id="531" r:id="rId132"/>
    <p:sldId id="686" r:id="rId133"/>
    <p:sldId id="687" r:id="rId134"/>
    <p:sldId id="567" r:id="rId135"/>
    <p:sldId id="688" r:id="rId136"/>
    <p:sldId id="689" r:id="rId137"/>
    <p:sldId id="690" r:id="rId138"/>
    <p:sldId id="691" r:id="rId139"/>
    <p:sldId id="692" r:id="rId140"/>
    <p:sldId id="693" r:id="rId141"/>
    <p:sldId id="694" r:id="rId142"/>
    <p:sldId id="695" r:id="rId143"/>
    <p:sldId id="609" r:id="rId144"/>
    <p:sldId id="696" r:id="rId145"/>
    <p:sldId id="504" r:id="rId146"/>
    <p:sldId id="610" r:id="rId147"/>
    <p:sldId id="697" r:id="rId148"/>
    <p:sldId id="698" r:id="rId149"/>
    <p:sldId id="699" r:id="rId150"/>
    <p:sldId id="700" r:id="rId151"/>
    <p:sldId id="701" r:id="rId152"/>
    <p:sldId id="702" r:id="rId153"/>
    <p:sldId id="569" r:id="rId154"/>
    <p:sldId id="527" r:id="rId155"/>
    <p:sldId id="574" r:id="rId156"/>
    <p:sldId id="703" r:id="rId157"/>
    <p:sldId id="704" r:id="rId158"/>
    <p:sldId id="705" r:id="rId159"/>
    <p:sldId id="706" r:id="rId160"/>
    <p:sldId id="707" r:id="rId161"/>
    <p:sldId id="708" r:id="rId162"/>
    <p:sldId id="709" r:id="rId163"/>
    <p:sldId id="591" r:id="rId164"/>
    <p:sldId id="577" r:id="rId165"/>
    <p:sldId id="710" r:id="rId166"/>
    <p:sldId id="562" r:id="rId167"/>
    <p:sldId id="711" r:id="rId168"/>
    <p:sldId id="712" r:id="rId169"/>
    <p:sldId id="483" r:id="rId170"/>
    <p:sldId id="713" r:id="rId171"/>
    <p:sldId id="714" r:id="rId172"/>
    <p:sldId id="715" r:id="rId173"/>
    <p:sldId id="716" r:id="rId174"/>
    <p:sldId id="717" r:id="rId175"/>
    <p:sldId id="718" r:id="rId176"/>
    <p:sldId id="576" r:id="rId177"/>
    <p:sldId id="719" r:id="rId178"/>
    <p:sldId id="720" r:id="rId179"/>
    <p:sldId id="721" r:id="rId180"/>
    <p:sldId id="722" r:id="rId181"/>
    <p:sldId id="549" r:id="rId182"/>
    <p:sldId id="586" r:id="rId183"/>
    <p:sldId id="723" r:id="rId184"/>
    <p:sldId id="724" r:id="rId185"/>
    <p:sldId id="725" r:id="rId186"/>
    <p:sldId id="582" r:id="rId187"/>
    <p:sldId id="726" r:id="rId188"/>
    <p:sldId id="727" r:id="rId189"/>
    <p:sldId id="728" r:id="rId190"/>
    <p:sldId id="729" r:id="rId191"/>
    <p:sldId id="550" r:id="rId192"/>
    <p:sldId id="730" r:id="rId193"/>
    <p:sldId id="553" r:id="rId194"/>
    <p:sldId id="731" r:id="rId195"/>
    <p:sldId id="528" r:id="rId196"/>
    <p:sldId id="732" r:id="rId197"/>
    <p:sldId id="733" r:id="rId198"/>
    <p:sldId id="734" r:id="rId199"/>
    <p:sldId id="735" r:id="rId200"/>
    <p:sldId id="571" r:id="rId201"/>
    <p:sldId id="736" r:id="rId202"/>
    <p:sldId id="737" r:id="rId203"/>
    <p:sldId id="564" r:id="rId204"/>
    <p:sldId id="738" r:id="rId205"/>
    <p:sldId id="739" r:id="rId206"/>
    <p:sldId id="542" r:id="rId207"/>
    <p:sldId id="572" r:id="rId208"/>
    <p:sldId id="536" r:id="rId209"/>
    <p:sldId id="575" r:id="rId210"/>
    <p:sldId id="552" r:id="rId211"/>
    <p:sldId id="570" r:id="rId212"/>
    <p:sldId id="579" r:id="rId213"/>
    <p:sldId id="740" r:id="rId214"/>
    <p:sldId id="741" r:id="rId215"/>
    <p:sldId id="742" r:id="rId216"/>
    <p:sldId id="743" r:id="rId217"/>
    <p:sldId id="744" r:id="rId218"/>
    <p:sldId id="745" r:id="rId219"/>
    <p:sldId id="746" r:id="rId220"/>
    <p:sldId id="604" r:id="rId221"/>
    <p:sldId id="747" r:id="rId222"/>
    <p:sldId id="748" r:id="rId223"/>
    <p:sldId id="749" r:id="rId224"/>
    <p:sldId id="750" r:id="rId225"/>
    <p:sldId id="751" r:id="rId226"/>
    <p:sldId id="752" r:id="rId227"/>
    <p:sldId id="753" r:id="rId228"/>
    <p:sldId id="754" r:id="rId229"/>
    <p:sldId id="755" r:id="rId230"/>
    <p:sldId id="554" r:id="rId231"/>
    <p:sldId id="565" r:id="rId232"/>
    <p:sldId id="756" r:id="rId233"/>
    <p:sldId id="578" r:id="rId234"/>
    <p:sldId id="757" r:id="rId235"/>
    <p:sldId id="758" r:id="rId236"/>
    <p:sldId id="759" r:id="rId237"/>
    <p:sldId id="760" r:id="rId238"/>
    <p:sldId id="761" r:id="rId239"/>
    <p:sldId id="762" r:id="rId240"/>
    <p:sldId id="763" r:id="rId241"/>
    <p:sldId id="568" r:id="rId242"/>
    <p:sldId id="764" r:id="rId243"/>
    <p:sldId id="765" r:id="rId244"/>
    <p:sldId id="561" r:id="rId245"/>
    <p:sldId id="573" r:id="rId246"/>
    <p:sldId id="766" r:id="rId247"/>
    <p:sldId id="767" r:id="rId248"/>
    <p:sldId id="529" r:id="rId249"/>
    <p:sldId id="768" r:id="rId250"/>
    <p:sldId id="769" r:id="rId251"/>
    <p:sldId id="770" r:id="rId252"/>
    <p:sldId id="771" r:id="rId253"/>
    <p:sldId id="772" r:id="rId254"/>
    <p:sldId id="773" r:id="rId255"/>
    <p:sldId id="774" r:id="rId256"/>
    <p:sldId id="775" r:id="rId257"/>
    <p:sldId id="776" r:id="rId258"/>
    <p:sldId id="777" r:id="rId259"/>
    <p:sldId id="778" r:id="rId260"/>
    <p:sldId id="779" r:id="rId261"/>
    <p:sldId id="780" r:id="rId2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94660"/>
  </p:normalViewPr>
  <p:slideViewPr>
    <p:cSldViewPr snapToGrid="0">
      <p:cViewPr varScale="1">
        <p:scale>
          <a:sx n="68" d="100"/>
          <a:sy n="68" d="100"/>
        </p:scale>
        <p:origin x="3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170" Type="http://schemas.openxmlformats.org/officeDocument/2006/relationships/slide" Target="slides/slide164.xml"/><Relationship Id="rId226" Type="http://schemas.openxmlformats.org/officeDocument/2006/relationships/slide" Target="slides/slide22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58" Type="http://schemas.openxmlformats.org/officeDocument/2006/relationships/slide" Target="slides/slide252.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6.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notesMaster" Target="notesMasters/notesMaster1.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presProps" Target="presProps.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viewProps" Target="viewProps.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theme" Target="theme/theme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tableStyles" Target="tableStyles.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0D07B-61F7-477B-9708-60A706B4A9E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433A5D0-3122-46BE-B094-44D764DD04BF}">
      <dgm:prSet phldrT="[Text]" phldr="0"/>
      <dgm:spPr>
        <a:solidFill>
          <a:srgbClr val="0097DA"/>
        </a:solidFill>
      </dgm:spPr>
      <dgm:t>
        <a:bodyPr/>
        <a:lstStyle/>
        <a:p>
          <a:r>
            <a:rPr lang="en-US" b="0" dirty="0"/>
            <a:t>Context</a:t>
          </a:r>
        </a:p>
      </dgm:t>
    </dgm:pt>
    <dgm:pt modelId="{5484C580-98A8-41DA-8A85-77458B5C70D5}" type="parTrans" cxnId="{49303EB8-56A1-4824-B055-7190E595920F}">
      <dgm:prSet/>
      <dgm:spPr/>
      <dgm:t>
        <a:bodyPr/>
        <a:lstStyle/>
        <a:p>
          <a:endParaRPr lang="en-US"/>
        </a:p>
      </dgm:t>
    </dgm:pt>
    <dgm:pt modelId="{4CFF50E1-5543-47B5-899F-FF0977B92124}" type="sibTrans" cxnId="{49303EB8-56A1-4824-B055-7190E595920F}">
      <dgm:prSet/>
      <dgm:spPr/>
      <dgm:t>
        <a:bodyPr/>
        <a:lstStyle/>
        <a:p>
          <a:endParaRPr lang="en-US"/>
        </a:p>
      </dgm:t>
    </dgm:pt>
    <dgm:pt modelId="{C09C0039-D42C-414B-8EB6-DE130B5CAC56}">
      <dgm:prSet phldrT="[Text]" phldr="0"/>
      <dgm:spPr>
        <a:solidFill>
          <a:srgbClr val="0097DA"/>
        </a:solidFill>
      </dgm:spPr>
      <dgm:t>
        <a:bodyPr/>
        <a:lstStyle/>
        <a:p>
          <a:r>
            <a:rPr lang="en-US" b="0" dirty="0"/>
            <a:t>Adaptation</a:t>
          </a:r>
        </a:p>
      </dgm:t>
    </dgm:pt>
    <dgm:pt modelId="{9E3BB6EC-EED4-4CD3-BF8A-20241CA53586}" type="parTrans" cxnId="{BD4790B3-9CD4-4801-95FE-E045829A3103}">
      <dgm:prSet/>
      <dgm:spPr/>
      <dgm:t>
        <a:bodyPr/>
        <a:lstStyle/>
        <a:p>
          <a:endParaRPr lang="en-US"/>
        </a:p>
      </dgm:t>
    </dgm:pt>
    <dgm:pt modelId="{5BD2B071-4F73-40DD-9D60-8B5906EE0358}" type="sibTrans" cxnId="{BD4790B3-9CD4-4801-95FE-E045829A3103}">
      <dgm:prSet/>
      <dgm:spPr/>
      <dgm:t>
        <a:bodyPr/>
        <a:lstStyle/>
        <a:p>
          <a:endParaRPr lang="en-US"/>
        </a:p>
      </dgm:t>
    </dgm:pt>
    <dgm:pt modelId="{C95650A6-39AA-4F71-8E27-F07A72A590AA}">
      <dgm:prSet phldrT="[Text]" phldr="0"/>
      <dgm:spPr>
        <a:solidFill>
          <a:srgbClr val="0097DA"/>
        </a:solidFill>
      </dgm:spPr>
      <dgm:t>
        <a:bodyPr/>
        <a:lstStyle/>
        <a:p>
          <a:r>
            <a:rPr lang="en-US" b="0" dirty="0"/>
            <a:t>Sustainability</a:t>
          </a:r>
        </a:p>
      </dgm:t>
    </dgm:pt>
    <dgm:pt modelId="{AC69AA48-836D-40E5-910B-1E60CB4590B7}" type="parTrans" cxnId="{1A93196D-1E69-42B9-A6CA-690C6E273B20}">
      <dgm:prSet/>
      <dgm:spPr/>
      <dgm:t>
        <a:bodyPr/>
        <a:lstStyle/>
        <a:p>
          <a:endParaRPr lang="en-US"/>
        </a:p>
      </dgm:t>
    </dgm:pt>
    <dgm:pt modelId="{29BDFEDE-0F51-4172-AEEB-425EE28D83D9}" type="sibTrans" cxnId="{1A93196D-1E69-42B9-A6CA-690C6E273B20}">
      <dgm:prSet/>
      <dgm:spPr/>
      <dgm:t>
        <a:bodyPr/>
        <a:lstStyle/>
        <a:p>
          <a:endParaRPr lang="en-US"/>
        </a:p>
      </dgm:t>
    </dgm:pt>
    <dgm:pt modelId="{73F87D1E-7BB0-4998-8EC1-1F287E06E461}">
      <dgm:prSet phldr="0"/>
      <dgm:spPr>
        <a:solidFill>
          <a:srgbClr val="0097DA"/>
        </a:solidFill>
      </dgm:spPr>
      <dgm:t>
        <a:bodyPr/>
        <a:lstStyle/>
        <a:p>
          <a:pPr rtl="0"/>
          <a:r>
            <a:rPr lang="en-US" b="0" dirty="0"/>
            <a:t>Evidence-Based Interventions</a:t>
          </a:r>
        </a:p>
      </dgm:t>
    </dgm:pt>
    <dgm:pt modelId="{6E84F3B1-BDCD-4FAE-AA28-1B29DB68D10C}" type="parTrans" cxnId="{721D50FC-EB69-4E68-8B00-069051DA297D}">
      <dgm:prSet/>
      <dgm:spPr/>
      <dgm:t>
        <a:bodyPr/>
        <a:lstStyle/>
        <a:p>
          <a:endParaRPr lang="en-US"/>
        </a:p>
      </dgm:t>
    </dgm:pt>
    <dgm:pt modelId="{AA2B41B2-43CA-4A1E-9B90-A6D387A42E18}" type="sibTrans" cxnId="{721D50FC-EB69-4E68-8B00-069051DA297D}">
      <dgm:prSet/>
      <dgm:spPr>
        <a:solidFill>
          <a:srgbClr val="0097DA"/>
        </a:solidFill>
      </dgm:spPr>
      <dgm:t>
        <a:bodyPr/>
        <a:lstStyle/>
        <a:p>
          <a:endParaRPr lang="en-US"/>
        </a:p>
      </dgm:t>
    </dgm:pt>
    <dgm:pt modelId="{1BB3CAE6-1902-4E7A-AD4C-6680F0DC0D1E}">
      <dgm:prSet phldr="0"/>
      <dgm:spPr>
        <a:solidFill>
          <a:srgbClr val="0097DA"/>
        </a:solidFill>
      </dgm:spPr>
      <dgm:t>
        <a:bodyPr/>
        <a:lstStyle/>
        <a:p>
          <a:pPr rtl="0"/>
          <a:r>
            <a:rPr lang="en-US" b="0" dirty="0"/>
            <a:t>Implementation Strategies</a:t>
          </a:r>
        </a:p>
      </dgm:t>
    </dgm:pt>
    <dgm:pt modelId="{8CE55979-4A31-40C9-AA84-050D291D6083}" type="parTrans" cxnId="{C5FDE8C7-F748-40A6-8FFD-65151CDA318E}">
      <dgm:prSet/>
      <dgm:spPr/>
      <dgm:t>
        <a:bodyPr/>
        <a:lstStyle/>
        <a:p>
          <a:endParaRPr lang="en-US"/>
        </a:p>
      </dgm:t>
    </dgm:pt>
    <dgm:pt modelId="{5F9FB3CE-C921-403E-B3FB-18C9BAC097A0}" type="sibTrans" cxnId="{C5FDE8C7-F748-40A6-8FFD-65151CDA318E}">
      <dgm:prSet/>
      <dgm:spPr/>
      <dgm:t>
        <a:bodyPr/>
        <a:lstStyle/>
        <a:p>
          <a:endParaRPr lang="en-US"/>
        </a:p>
      </dgm:t>
    </dgm:pt>
    <dgm:pt modelId="{D907BC59-6C40-4E91-A070-B16E00D9B9B4}">
      <dgm:prSet phldr="0"/>
      <dgm:spPr>
        <a:solidFill>
          <a:srgbClr val="0097DA"/>
        </a:solidFill>
      </dgm:spPr>
      <dgm:t>
        <a:bodyPr/>
        <a:lstStyle/>
        <a:p>
          <a:pPr rtl="0"/>
          <a:r>
            <a:rPr lang="en-US" b="0" dirty="0"/>
            <a:t>Implementation Outcomes</a:t>
          </a:r>
        </a:p>
      </dgm:t>
    </dgm:pt>
    <dgm:pt modelId="{73F6492B-0DAB-470F-A406-7D0F673CE964}" type="parTrans" cxnId="{C313B549-7CBC-4957-B811-393078572CA6}">
      <dgm:prSet/>
      <dgm:spPr/>
      <dgm:t>
        <a:bodyPr/>
        <a:lstStyle/>
        <a:p>
          <a:endParaRPr lang="en-US"/>
        </a:p>
      </dgm:t>
    </dgm:pt>
    <dgm:pt modelId="{342C1F0D-C1B7-4485-AA48-0D5692334C41}" type="sibTrans" cxnId="{C313B549-7CBC-4957-B811-393078572CA6}">
      <dgm:prSet/>
      <dgm:spPr/>
      <dgm:t>
        <a:bodyPr/>
        <a:lstStyle/>
        <a:p>
          <a:endParaRPr lang="en-US"/>
        </a:p>
      </dgm:t>
    </dgm:pt>
    <dgm:pt modelId="{F2B947A7-C059-44A7-B5C0-C374947580CB}" type="pres">
      <dgm:prSet presAssocID="{53E0D07B-61F7-477B-9708-60A706B4A9E3}" presName="cycle" presStyleCnt="0">
        <dgm:presLayoutVars>
          <dgm:dir/>
          <dgm:resizeHandles val="exact"/>
        </dgm:presLayoutVars>
      </dgm:prSet>
      <dgm:spPr/>
    </dgm:pt>
    <dgm:pt modelId="{4023CCA5-12D6-45A9-AE90-F714EA74E009}" type="pres">
      <dgm:prSet presAssocID="{2433A5D0-3122-46BE-B094-44D764DD04BF}" presName="node" presStyleLbl="node1" presStyleIdx="0" presStyleCnt="6">
        <dgm:presLayoutVars>
          <dgm:bulletEnabled val="1"/>
        </dgm:presLayoutVars>
      </dgm:prSet>
      <dgm:spPr/>
    </dgm:pt>
    <dgm:pt modelId="{ED5F2F58-203D-44F5-AC83-5C3F295149F7}" type="pres">
      <dgm:prSet presAssocID="{2433A5D0-3122-46BE-B094-44D764DD04BF}" presName="spNode" presStyleCnt="0"/>
      <dgm:spPr/>
    </dgm:pt>
    <dgm:pt modelId="{48B8A85B-A8A9-456F-94DF-4B03675E4666}" type="pres">
      <dgm:prSet presAssocID="{4CFF50E1-5543-47B5-899F-FF0977B92124}" presName="sibTrans" presStyleLbl="sibTrans1D1" presStyleIdx="0" presStyleCnt="6"/>
      <dgm:spPr>
        <a:solidFill>
          <a:srgbClr val="0097DA"/>
        </a:solidFill>
      </dgm:spPr>
    </dgm:pt>
    <dgm:pt modelId="{73BCC86A-AD77-461B-A6BA-8E616E9FBF0E}" type="pres">
      <dgm:prSet presAssocID="{73F87D1E-7BB0-4998-8EC1-1F287E06E461}" presName="node" presStyleLbl="node1" presStyleIdx="1" presStyleCnt="6">
        <dgm:presLayoutVars>
          <dgm:bulletEnabled val="1"/>
        </dgm:presLayoutVars>
      </dgm:prSet>
      <dgm:spPr/>
    </dgm:pt>
    <dgm:pt modelId="{CF029A6E-1295-4782-824A-8D00A9F483C1}" type="pres">
      <dgm:prSet presAssocID="{73F87D1E-7BB0-4998-8EC1-1F287E06E461}" presName="spNode" presStyleCnt="0"/>
      <dgm:spPr/>
    </dgm:pt>
    <dgm:pt modelId="{0699EC0E-BD8A-4D34-A081-EB47DDE64D71}" type="pres">
      <dgm:prSet presAssocID="{AA2B41B2-43CA-4A1E-9B90-A6D387A42E18}" presName="sibTrans" presStyleLbl="sibTrans1D1" presStyleIdx="1" presStyleCnt="6"/>
      <dgm:spPr/>
    </dgm:pt>
    <dgm:pt modelId="{25A23FFF-3F65-440B-812F-CCE1CB63EAA3}" type="pres">
      <dgm:prSet presAssocID="{C09C0039-D42C-414B-8EB6-DE130B5CAC56}" presName="node" presStyleLbl="node1" presStyleIdx="2" presStyleCnt="6">
        <dgm:presLayoutVars>
          <dgm:bulletEnabled val="1"/>
        </dgm:presLayoutVars>
      </dgm:prSet>
      <dgm:spPr/>
    </dgm:pt>
    <dgm:pt modelId="{652C285B-CE1B-4E19-9090-98C119095566}" type="pres">
      <dgm:prSet presAssocID="{C09C0039-D42C-414B-8EB6-DE130B5CAC56}" presName="spNode" presStyleCnt="0"/>
      <dgm:spPr/>
    </dgm:pt>
    <dgm:pt modelId="{001DA638-537F-4178-BAFD-2918542E1976}" type="pres">
      <dgm:prSet presAssocID="{5BD2B071-4F73-40DD-9D60-8B5906EE0358}" presName="sibTrans" presStyleLbl="sibTrans1D1" presStyleIdx="2" presStyleCnt="6"/>
      <dgm:spPr/>
    </dgm:pt>
    <dgm:pt modelId="{7C87F83F-0BB8-40C2-99F9-BAB893FEA6BD}" type="pres">
      <dgm:prSet presAssocID="{1BB3CAE6-1902-4E7A-AD4C-6680F0DC0D1E}" presName="node" presStyleLbl="node1" presStyleIdx="3" presStyleCnt="6">
        <dgm:presLayoutVars>
          <dgm:bulletEnabled val="1"/>
        </dgm:presLayoutVars>
      </dgm:prSet>
      <dgm:spPr/>
    </dgm:pt>
    <dgm:pt modelId="{E9771F88-55F1-48A5-901B-9A39CC330461}" type="pres">
      <dgm:prSet presAssocID="{1BB3CAE6-1902-4E7A-AD4C-6680F0DC0D1E}" presName="spNode" presStyleCnt="0"/>
      <dgm:spPr/>
    </dgm:pt>
    <dgm:pt modelId="{167D5B83-7E1E-4156-A695-96A915D1D1D1}" type="pres">
      <dgm:prSet presAssocID="{5F9FB3CE-C921-403E-B3FB-18C9BAC097A0}" presName="sibTrans" presStyleLbl="sibTrans1D1" presStyleIdx="3" presStyleCnt="6"/>
      <dgm:spPr/>
    </dgm:pt>
    <dgm:pt modelId="{3487ED56-5A2D-4685-82A5-2D7DC1BC6AC3}" type="pres">
      <dgm:prSet presAssocID="{D907BC59-6C40-4E91-A070-B16E00D9B9B4}" presName="node" presStyleLbl="node1" presStyleIdx="4" presStyleCnt="6">
        <dgm:presLayoutVars>
          <dgm:bulletEnabled val="1"/>
        </dgm:presLayoutVars>
      </dgm:prSet>
      <dgm:spPr/>
    </dgm:pt>
    <dgm:pt modelId="{529C2FE1-F330-4B7B-A22A-07E3FF9373F6}" type="pres">
      <dgm:prSet presAssocID="{D907BC59-6C40-4E91-A070-B16E00D9B9B4}" presName="spNode" presStyleCnt="0"/>
      <dgm:spPr/>
    </dgm:pt>
    <dgm:pt modelId="{328A096D-AA71-4F95-B7CC-F388A8223BBB}" type="pres">
      <dgm:prSet presAssocID="{342C1F0D-C1B7-4485-AA48-0D5692334C41}" presName="sibTrans" presStyleLbl="sibTrans1D1" presStyleIdx="4" presStyleCnt="6"/>
      <dgm:spPr/>
    </dgm:pt>
    <dgm:pt modelId="{5621C6D3-E855-494C-BA0E-764F94168BFE}" type="pres">
      <dgm:prSet presAssocID="{C95650A6-39AA-4F71-8E27-F07A72A590AA}" presName="node" presStyleLbl="node1" presStyleIdx="5" presStyleCnt="6">
        <dgm:presLayoutVars>
          <dgm:bulletEnabled val="1"/>
        </dgm:presLayoutVars>
      </dgm:prSet>
      <dgm:spPr/>
    </dgm:pt>
    <dgm:pt modelId="{F7C3F53A-9D82-4B70-ADB5-4E746DE8AC91}" type="pres">
      <dgm:prSet presAssocID="{C95650A6-39AA-4F71-8E27-F07A72A590AA}" presName="spNode" presStyleCnt="0"/>
      <dgm:spPr/>
    </dgm:pt>
    <dgm:pt modelId="{655308D3-3D6F-47E9-A0F1-E837F6F10DD2}" type="pres">
      <dgm:prSet presAssocID="{29BDFEDE-0F51-4172-AEEB-425EE28D83D9}" presName="sibTrans" presStyleLbl="sibTrans1D1" presStyleIdx="5" presStyleCnt="6"/>
      <dgm:spPr/>
    </dgm:pt>
  </dgm:ptLst>
  <dgm:cxnLst>
    <dgm:cxn modelId="{49D42D05-185F-4E5D-B43C-2BE8C525DE76}" type="presOf" srcId="{AA2B41B2-43CA-4A1E-9B90-A6D387A42E18}" destId="{0699EC0E-BD8A-4D34-A081-EB47DDE64D71}" srcOrd="0" destOrd="0" presId="urn:microsoft.com/office/officeart/2005/8/layout/cycle6"/>
    <dgm:cxn modelId="{7276C207-27CA-4318-A381-9D35B20D5EB6}" type="presOf" srcId="{C09C0039-D42C-414B-8EB6-DE130B5CAC56}" destId="{25A23FFF-3F65-440B-812F-CCE1CB63EAA3}" srcOrd="0" destOrd="0" presId="urn:microsoft.com/office/officeart/2005/8/layout/cycle6"/>
    <dgm:cxn modelId="{6601D40C-C698-4553-879A-F913D04D9745}" type="presOf" srcId="{73F87D1E-7BB0-4998-8EC1-1F287E06E461}" destId="{73BCC86A-AD77-461B-A6BA-8E616E9FBF0E}" srcOrd="0" destOrd="0" presId="urn:microsoft.com/office/officeart/2005/8/layout/cycle6"/>
    <dgm:cxn modelId="{31633312-D58A-48B4-B520-EF5786F0AD52}" type="presOf" srcId="{2433A5D0-3122-46BE-B094-44D764DD04BF}" destId="{4023CCA5-12D6-45A9-AE90-F714EA74E009}" srcOrd="0" destOrd="0" presId="urn:microsoft.com/office/officeart/2005/8/layout/cycle6"/>
    <dgm:cxn modelId="{947F5D3C-613C-4C3E-902B-D427117D1C28}" type="presOf" srcId="{D907BC59-6C40-4E91-A070-B16E00D9B9B4}" destId="{3487ED56-5A2D-4685-82A5-2D7DC1BC6AC3}" srcOrd="0" destOrd="0" presId="urn:microsoft.com/office/officeart/2005/8/layout/cycle6"/>
    <dgm:cxn modelId="{FEA49A65-3499-4550-BC4A-E8E30E76C022}" type="presOf" srcId="{29BDFEDE-0F51-4172-AEEB-425EE28D83D9}" destId="{655308D3-3D6F-47E9-A0F1-E837F6F10DD2}" srcOrd="0" destOrd="0" presId="urn:microsoft.com/office/officeart/2005/8/layout/cycle6"/>
    <dgm:cxn modelId="{32715066-FFC2-4044-ADB0-91B775342DB6}" type="presOf" srcId="{342C1F0D-C1B7-4485-AA48-0D5692334C41}" destId="{328A096D-AA71-4F95-B7CC-F388A8223BBB}" srcOrd="0" destOrd="0" presId="urn:microsoft.com/office/officeart/2005/8/layout/cycle6"/>
    <dgm:cxn modelId="{C313B549-7CBC-4957-B811-393078572CA6}" srcId="{53E0D07B-61F7-477B-9708-60A706B4A9E3}" destId="{D907BC59-6C40-4E91-A070-B16E00D9B9B4}" srcOrd="4" destOrd="0" parTransId="{73F6492B-0DAB-470F-A406-7D0F673CE964}" sibTransId="{342C1F0D-C1B7-4485-AA48-0D5692334C41}"/>
    <dgm:cxn modelId="{1A93196D-1E69-42B9-A6CA-690C6E273B20}" srcId="{53E0D07B-61F7-477B-9708-60A706B4A9E3}" destId="{C95650A6-39AA-4F71-8E27-F07A72A590AA}" srcOrd="5" destOrd="0" parTransId="{AC69AA48-836D-40E5-910B-1E60CB4590B7}" sibTransId="{29BDFEDE-0F51-4172-AEEB-425EE28D83D9}"/>
    <dgm:cxn modelId="{01B1D67E-6F2A-47E8-9035-BFEE8858B74A}" type="presOf" srcId="{5F9FB3CE-C921-403E-B3FB-18C9BAC097A0}" destId="{167D5B83-7E1E-4156-A695-96A915D1D1D1}" srcOrd="0" destOrd="0" presId="urn:microsoft.com/office/officeart/2005/8/layout/cycle6"/>
    <dgm:cxn modelId="{30134384-4156-47CC-B2CF-ACC91EB16098}" type="presOf" srcId="{4CFF50E1-5543-47B5-899F-FF0977B92124}" destId="{48B8A85B-A8A9-456F-94DF-4B03675E4666}" srcOrd="0" destOrd="0" presId="urn:microsoft.com/office/officeart/2005/8/layout/cycle6"/>
    <dgm:cxn modelId="{E3A18188-28D9-4734-9861-169F455905CD}" type="presOf" srcId="{1BB3CAE6-1902-4E7A-AD4C-6680F0DC0D1E}" destId="{7C87F83F-0BB8-40C2-99F9-BAB893FEA6BD}" srcOrd="0" destOrd="0" presId="urn:microsoft.com/office/officeart/2005/8/layout/cycle6"/>
    <dgm:cxn modelId="{FE6DA692-42AF-4F57-AA38-40FA2B3E3D04}" type="presOf" srcId="{5BD2B071-4F73-40DD-9D60-8B5906EE0358}" destId="{001DA638-537F-4178-BAFD-2918542E1976}" srcOrd="0" destOrd="0" presId="urn:microsoft.com/office/officeart/2005/8/layout/cycle6"/>
    <dgm:cxn modelId="{631AAFA0-8117-4385-8441-E2EFDF987A80}" type="presOf" srcId="{C95650A6-39AA-4F71-8E27-F07A72A590AA}" destId="{5621C6D3-E855-494C-BA0E-764F94168BFE}" srcOrd="0" destOrd="0" presId="urn:microsoft.com/office/officeart/2005/8/layout/cycle6"/>
    <dgm:cxn modelId="{BD4790B3-9CD4-4801-95FE-E045829A3103}" srcId="{53E0D07B-61F7-477B-9708-60A706B4A9E3}" destId="{C09C0039-D42C-414B-8EB6-DE130B5CAC56}" srcOrd="2" destOrd="0" parTransId="{9E3BB6EC-EED4-4CD3-BF8A-20241CA53586}" sibTransId="{5BD2B071-4F73-40DD-9D60-8B5906EE0358}"/>
    <dgm:cxn modelId="{49303EB8-56A1-4824-B055-7190E595920F}" srcId="{53E0D07B-61F7-477B-9708-60A706B4A9E3}" destId="{2433A5D0-3122-46BE-B094-44D764DD04BF}" srcOrd="0" destOrd="0" parTransId="{5484C580-98A8-41DA-8A85-77458B5C70D5}" sibTransId="{4CFF50E1-5543-47B5-899F-FF0977B92124}"/>
    <dgm:cxn modelId="{C5FDE8C7-F748-40A6-8FFD-65151CDA318E}" srcId="{53E0D07B-61F7-477B-9708-60A706B4A9E3}" destId="{1BB3CAE6-1902-4E7A-AD4C-6680F0DC0D1E}" srcOrd="3" destOrd="0" parTransId="{8CE55979-4A31-40C9-AA84-050D291D6083}" sibTransId="{5F9FB3CE-C921-403E-B3FB-18C9BAC097A0}"/>
    <dgm:cxn modelId="{AC8797F0-7081-4330-A5A0-5EDC4A309029}" type="presOf" srcId="{53E0D07B-61F7-477B-9708-60A706B4A9E3}" destId="{F2B947A7-C059-44A7-B5C0-C374947580CB}" srcOrd="0" destOrd="0" presId="urn:microsoft.com/office/officeart/2005/8/layout/cycle6"/>
    <dgm:cxn modelId="{721D50FC-EB69-4E68-8B00-069051DA297D}" srcId="{53E0D07B-61F7-477B-9708-60A706B4A9E3}" destId="{73F87D1E-7BB0-4998-8EC1-1F287E06E461}" srcOrd="1" destOrd="0" parTransId="{6E84F3B1-BDCD-4FAE-AA28-1B29DB68D10C}" sibTransId="{AA2B41B2-43CA-4A1E-9B90-A6D387A42E18}"/>
    <dgm:cxn modelId="{AA018C7A-CD59-408C-B76C-52B18A638E43}" type="presParOf" srcId="{F2B947A7-C059-44A7-B5C0-C374947580CB}" destId="{4023CCA5-12D6-45A9-AE90-F714EA74E009}" srcOrd="0" destOrd="0" presId="urn:microsoft.com/office/officeart/2005/8/layout/cycle6"/>
    <dgm:cxn modelId="{EFF62688-165D-47A7-936C-C06601CC0981}" type="presParOf" srcId="{F2B947A7-C059-44A7-B5C0-C374947580CB}" destId="{ED5F2F58-203D-44F5-AC83-5C3F295149F7}" srcOrd="1" destOrd="0" presId="urn:microsoft.com/office/officeart/2005/8/layout/cycle6"/>
    <dgm:cxn modelId="{B6261DB8-4A68-4A19-93A3-DCE8C6EE8246}" type="presParOf" srcId="{F2B947A7-C059-44A7-B5C0-C374947580CB}" destId="{48B8A85B-A8A9-456F-94DF-4B03675E4666}" srcOrd="2" destOrd="0" presId="urn:microsoft.com/office/officeart/2005/8/layout/cycle6"/>
    <dgm:cxn modelId="{0DFABA1E-3534-455E-8D7C-3FCEB8BABFFB}" type="presParOf" srcId="{F2B947A7-C059-44A7-B5C0-C374947580CB}" destId="{73BCC86A-AD77-461B-A6BA-8E616E9FBF0E}" srcOrd="3" destOrd="0" presId="urn:microsoft.com/office/officeart/2005/8/layout/cycle6"/>
    <dgm:cxn modelId="{23202CA4-9318-4FA0-B783-3879203458C5}" type="presParOf" srcId="{F2B947A7-C059-44A7-B5C0-C374947580CB}" destId="{CF029A6E-1295-4782-824A-8D00A9F483C1}" srcOrd="4" destOrd="0" presId="urn:microsoft.com/office/officeart/2005/8/layout/cycle6"/>
    <dgm:cxn modelId="{8BB4D6C2-F0C2-45F6-94DA-90136CA942C8}" type="presParOf" srcId="{F2B947A7-C059-44A7-B5C0-C374947580CB}" destId="{0699EC0E-BD8A-4D34-A081-EB47DDE64D71}" srcOrd="5" destOrd="0" presId="urn:microsoft.com/office/officeart/2005/8/layout/cycle6"/>
    <dgm:cxn modelId="{5B6FB883-35CD-43B3-9534-5AB80FF59B71}" type="presParOf" srcId="{F2B947A7-C059-44A7-B5C0-C374947580CB}" destId="{25A23FFF-3F65-440B-812F-CCE1CB63EAA3}" srcOrd="6" destOrd="0" presId="urn:microsoft.com/office/officeart/2005/8/layout/cycle6"/>
    <dgm:cxn modelId="{2222E0C0-64CA-4D58-8D89-9DB6ACD61A2D}" type="presParOf" srcId="{F2B947A7-C059-44A7-B5C0-C374947580CB}" destId="{652C285B-CE1B-4E19-9090-98C119095566}" srcOrd="7" destOrd="0" presId="urn:microsoft.com/office/officeart/2005/8/layout/cycle6"/>
    <dgm:cxn modelId="{A7B5BB55-2A76-474C-8538-DF76DC0A7142}" type="presParOf" srcId="{F2B947A7-C059-44A7-B5C0-C374947580CB}" destId="{001DA638-537F-4178-BAFD-2918542E1976}" srcOrd="8" destOrd="0" presId="urn:microsoft.com/office/officeart/2005/8/layout/cycle6"/>
    <dgm:cxn modelId="{51E7CD6B-38A9-4962-B4BB-4140FD6C2451}" type="presParOf" srcId="{F2B947A7-C059-44A7-B5C0-C374947580CB}" destId="{7C87F83F-0BB8-40C2-99F9-BAB893FEA6BD}" srcOrd="9" destOrd="0" presId="urn:microsoft.com/office/officeart/2005/8/layout/cycle6"/>
    <dgm:cxn modelId="{9ADEBFDC-7506-4DD9-9833-06B2422B31E6}" type="presParOf" srcId="{F2B947A7-C059-44A7-B5C0-C374947580CB}" destId="{E9771F88-55F1-48A5-901B-9A39CC330461}" srcOrd="10" destOrd="0" presId="urn:microsoft.com/office/officeart/2005/8/layout/cycle6"/>
    <dgm:cxn modelId="{5E25567D-69AB-4BFD-A4D4-BA648B508DDD}" type="presParOf" srcId="{F2B947A7-C059-44A7-B5C0-C374947580CB}" destId="{167D5B83-7E1E-4156-A695-96A915D1D1D1}" srcOrd="11" destOrd="0" presId="urn:microsoft.com/office/officeart/2005/8/layout/cycle6"/>
    <dgm:cxn modelId="{FEF1768D-9F39-4627-95FE-BB7EDC0CD04C}" type="presParOf" srcId="{F2B947A7-C059-44A7-B5C0-C374947580CB}" destId="{3487ED56-5A2D-4685-82A5-2D7DC1BC6AC3}" srcOrd="12" destOrd="0" presId="urn:microsoft.com/office/officeart/2005/8/layout/cycle6"/>
    <dgm:cxn modelId="{75113791-5391-4C18-9A66-025406A0AC18}" type="presParOf" srcId="{F2B947A7-C059-44A7-B5C0-C374947580CB}" destId="{529C2FE1-F330-4B7B-A22A-07E3FF9373F6}" srcOrd="13" destOrd="0" presId="urn:microsoft.com/office/officeart/2005/8/layout/cycle6"/>
    <dgm:cxn modelId="{20392E52-C04F-4E12-AFBF-E782AAF64B10}" type="presParOf" srcId="{F2B947A7-C059-44A7-B5C0-C374947580CB}" destId="{328A096D-AA71-4F95-B7CC-F388A8223BBB}" srcOrd="14" destOrd="0" presId="urn:microsoft.com/office/officeart/2005/8/layout/cycle6"/>
    <dgm:cxn modelId="{B27D21CD-D000-454E-B44F-742AB701B8D5}" type="presParOf" srcId="{F2B947A7-C059-44A7-B5C0-C374947580CB}" destId="{5621C6D3-E855-494C-BA0E-764F94168BFE}" srcOrd="15" destOrd="0" presId="urn:microsoft.com/office/officeart/2005/8/layout/cycle6"/>
    <dgm:cxn modelId="{C8E84441-8A2A-40DF-81AB-D79DA4FA45C2}" type="presParOf" srcId="{F2B947A7-C059-44A7-B5C0-C374947580CB}" destId="{F7C3F53A-9D82-4B70-ADB5-4E746DE8AC91}" srcOrd="16" destOrd="0" presId="urn:microsoft.com/office/officeart/2005/8/layout/cycle6"/>
    <dgm:cxn modelId="{BF207242-74AE-4A4D-B051-CF807673DE4F}" type="presParOf" srcId="{F2B947A7-C059-44A7-B5C0-C374947580CB}" destId="{655308D3-3D6F-47E9-A0F1-E837F6F10DD2}"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8B054ED-27C8-4854-AA57-B13AC78C949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F0D9C9-41A6-43CC-B85E-E331537FD733}">
      <dgm:prSet phldrT="[Text]" phldr="0"/>
      <dgm:spPr/>
      <dgm:t>
        <a:bodyPr/>
        <a:lstStyle/>
        <a:p>
          <a:r>
            <a:rPr lang="en-US" b="0" dirty="0">
              <a:solidFill>
                <a:schemeClr val="accent3"/>
              </a:solidFill>
              <a:latin typeface="Arial"/>
            </a:rPr>
            <a:t>Empathy</a:t>
          </a:r>
          <a:endParaRPr lang="en-US" b="0" dirty="0">
            <a:solidFill>
              <a:schemeClr val="accent3"/>
            </a:solidFill>
          </a:endParaRPr>
        </a:p>
      </dgm:t>
    </dgm:pt>
    <dgm:pt modelId="{34C680EC-5706-491F-995E-294A506043D4}" type="parTrans" cxnId="{EA01F152-017A-47A0-977C-C69A80DF24F4}">
      <dgm:prSet/>
      <dgm:spPr/>
      <dgm:t>
        <a:bodyPr/>
        <a:lstStyle/>
        <a:p>
          <a:endParaRPr lang="en-US"/>
        </a:p>
      </dgm:t>
    </dgm:pt>
    <dgm:pt modelId="{EAA52A57-C80D-40E9-B52F-E6223953D235}" type="sibTrans" cxnId="{EA01F152-017A-47A0-977C-C69A80DF24F4}">
      <dgm:prSet/>
      <dgm:spPr/>
      <dgm:t>
        <a:bodyPr/>
        <a:lstStyle/>
        <a:p>
          <a:endParaRPr lang="en-US"/>
        </a:p>
      </dgm:t>
    </dgm:pt>
    <dgm:pt modelId="{F8DA9C1E-0422-4F8A-AF77-3F2FCFE8DFB5}">
      <dgm:prSet phldr="0"/>
      <dgm:spPr/>
      <dgm:t>
        <a:bodyPr/>
        <a:lstStyle/>
        <a:p>
          <a:r>
            <a:rPr lang="en-US" b="0" dirty="0">
              <a:solidFill>
                <a:schemeClr val="accent3"/>
              </a:solidFill>
              <a:latin typeface="Arial"/>
            </a:rPr>
            <a:t>Active Listening</a:t>
          </a:r>
        </a:p>
      </dgm:t>
    </dgm:pt>
    <dgm:pt modelId="{74E77174-745E-403C-A4B8-8E18971788FA}" type="parTrans" cxnId="{FAE82E93-B3DF-4534-A140-8BE6F59C7937}">
      <dgm:prSet/>
      <dgm:spPr/>
    </dgm:pt>
    <dgm:pt modelId="{83C2EF5C-AD47-4DB4-8849-5EF0D991AE0F}" type="sibTrans" cxnId="{FAE82E93-B3DF-4534-A140-8BE6F59C7937}">
      <dgm:prSet/>
      <dgm:spPr/>
    </dgm:pt>
    <dgm:pt modelId="{F1CCDED0-8DC2-42DF-B140-D4F88B4D4F60}">
      <dgm:prSet phldr="0"/>
      <dgm:spPr/>
      <dgm:t>
        <a:bodyPr/>
        <a:lstStyle/>
        <a:p>
          <a:pPr rtl="0"/>
          <a:r>
            <a:rPr lang="en-US" b="0" dirty="0">
              <a:solidFill>
                <a:schemeClr val="accent3"/>
              </a:solidFill>
            </a:rPr>
            <a:t>Growth-Oriented Relationships</a:t>
          </a:r>
        </a:p>
      </dgm:t>
    </dgm:pt>
    <dgm:pt modelId="{8D3D3A9D-464E-4985-993B-DC55694C604B}" type="parTrans" cxnId="{0A7384A1-4AB0-46CD-B927-D31C79B98D64}">
      <dgm:prSet/>
      <dgm:spPr/>
    </dgm:pt>
    <dgm:pt modelId="{5D6D694C-E622-443F-BB8B-7F5F77BAE7BE}" type="sibTrans" cxnId="{0A7384A1-4AB0-46CD-B927-D31C79B98D64}">
      <dgm:prSet/>
      <dgm:spPr/>
    </dgm:pt>
    <dgm:pt modelId="{A1884F1A-7663-4814-A0AE-037C25F57042}" type="pres">
      <dgm:prSet presAssocID="{C8B054ED-27C8-4854-AA57-B13AC78C949D}" presName="diagram" presStyleCnt="0">
        <dgm:presLayoutVars>
          <dgm:dir/>
          <dgm:resizeHandles val="exact"/>
        </dgm:presLayoutVars>
      </dgm:prSet>
      <dgm:spPr/>
    </dgm:pt>
    <dgm:pt modelId="{15683812-A13D-4296-A629-17136BB568CE}" type="pres">
      <dgm:prSet presAssocID="{F1CCDED0-8DC2-42DF-B140-D4F88B4D4F60}" presName="node" presStyleLbl="node1" presStyleIdx="0" presStyleCnt="3">
        <dgm:presLayoutVars>
          <dgm:bulletEnabled val="1"/>
        </dgm:presLayoutVars>
      </dgm:prSet>
      <dgm:spPr>
        <a:solidFill>
          <a:srgbClr val="0097DA"/>
        </a:solidFill>
      </dgm:spPr>
    </dgm:pt>
    <dgm:pt modelId="{E47C245F-A21E-4EBC-BE1F-1CFB9F1F11A4}" type="pres">
      <dgm:prSet presAssocID="{5D6D694C-E622-443F-BB8B-7F5F77BAE7BE}" presName="sibTrans" presStyleCnt="0"/>
      <dgm:spPr/>
    </dgm:pt>
    <dgm:pt modelId="{26B22042-2914-41F7-B42A-69EA01D861FE}" type="pres">
      <dgm:prSet presAssocID="{D7F0D9C9-41A6-43CC-B85E-E331537FD733}" presName="node" presStyleLbl="node1" presStyleIdx="1" presStyleCnt="3">
        <dgm:presLayoutVars>
          <dgm:bulletEnabled val="1"/>
        </dgm:presLayoutVars>
      </dgm:prSet>
      <dgm:spPr>
        <a:solidFill>
          <a:srgbClr val="0097DA"/>
        </a:solidFill>
      </dgm:spPr>
    </dgm:pt>
    <dgm:pt modelId="{2D137B50-D97C-42D0-B910-2FB4C0DAF6BE}" type="pres">
      <dgm:prSet presAssocID="{EAA52A57-C80D-40E9-B52F-E6223953D235}" presName="sibTrans" presStyleCnt="0"/>
      <dgm:spPr/>
    </dgm:pt>
    <dgm:pt modelId="{E9E38D88-95C6-4915-B167-0AF5AB406FB3}" type="pres">
      <dgm:prSet presAssocID="{F8DA9C1E-0422-4F8A-AF77-3F2FCFE8DFB5}" presName="node" presStyleLbl="node1" presStyleIdx="2" presStyleCnt="3">
        <dgm:presLayoutVars>
          <dgm:bulletEnabled val="1"/>
        </dgm:presLayoutVars>
      </dgm:prSet>
      <dgm:spPr>
        <a:solidFill>
          <a:srgbClr val="0097DA"/>
        </a:solidFill>
      </dgm:spPr>
    </dgm:pt>
  </dgm:ptLst>
  <dgm:cxnLst>
    <dgm:cxn modelId="{2A9FD80E-DD12-4F3C-9B08-E2460ADC9FAE}" type="presOf" srcId="{C8B054ED-27C8-4854-AA57-B13AC78C949D}" destId="{A1884F1A-7663-4814-A0AE-037C25F57042}" srcOrd="0" destOrd="0" presId="urn:microsoft.com/office/officeart/2005/8/layout/default"/>
    <dgm:cxn modelId="{29611B1C-8042-408B-9B1B-814165FEA189}" type="presOf" srcId="{D7F0D9C9-41A6-43CC-B85E-E331537FD733}" destId="{26B22042-2914-41F7-B42A-69EA01D861FE}" srcOrd="0" destOrd="0" presId="urn:microsoft.com/office/officeart/2005/8/layout/default"/>
    <dgm:cxn modelId="{10399B24-14EB-4BC8-BCF6-600630A13419}" type="presOf" srcId="{F8DA9C1E-0422-4F8A-AF77-3F2FCFE8DFB5}" destId="{E9E38D88-95C6-4915-B167-0AF5AB406FB3}" srcOrd="0" destOrd="0" presId="urn:microsoft.com/office/officeart/2005/8/layout/default"/>
    <dgm:cxn modelId="{EA01F152-017A-47A0-977C-C69A80DF24F4}" srcId="{C8B054ED-27C8-4854-AA57-B13AC78C949D}" destId="{D7F0D9C9-41A6-43CC-B85E-E331537FD733}" srcOrd="1" destOrd="0" parTransId="{34C680EC-5706-491F-995E-294A506043D4}" sibTransId="{EAA52A57-C80D-40E9-B52F-E6223953D235}"/>
    <dgm:cxn modelId="{EFD10687-B4F5-45EA-BCBD-BB3649A2C2E0}" type="presOf" srcId="{F1CCDED0-8DC2-42DF-B140-D4F88B4D4F60}" destId="{15683812-A13D-4296-A629-17136BB568CE}" srcOrd="0" destOrd="0" presId="urn:microsoft.com/office/officeart/2005/8/layout/default"/>
    <dgm:cxn modelId="{FAE82E93-B3DF-4534-A140-8BE6F59C7937}" srcId="{C8B054ED-27C8-4854-AA57-B13AC78C949D}" destId="{F8DA9C1E-0422-4F8A-AF77-3F2FCFE8DFB5}" srcOrd="2" destOrd="0" parTransId="{74E77174-745E-403C-A4B8-8E18971788FA}" sibTransId="{83C2EF5C-AD47-4DB4-8849-5EF0D991AE0F}"/>
    <dgm:cxn modelId="{0A7384A1-4AB0-46CD-B927-D31C79B98D64}" srcId="{C8B054ED-27C8-4854-AA57-B13AC78C949D}" destId="{F1CCDED0-8DC2-42DF-B140-D4F88B4D4F60}" srcOrd="0" destOrd="0" parTransId="{8D3D3A9D-464E-4985-993B-DC55694C604B}" sibTransId="{5D6D694C-E622-443F-BB8B-7F5F77BAE7BE}"/>
    <dgm:cxn modelId="{B79F23AB-E0FF-4010-8527-6683EB4A62CC}" type="presParOf" srcId="{A1884F1A-7663-4814-A0AE-037C25F57042}" destId="{15683812-A13D-4296-A629-17136BB568CE}" srcOrd="0" destOrd="0" presId="urn:microsoft.com/office/officeart/2005/8/layout/default"/>
    <dgm:cxn modelId="{633E7545-BAE0-451A-817C-71D46A7464A5}" type="presParOf" srcId="{A1884F1A-7663-4814-A0AE-037C25F57042}" destId="{E47C245F-A21E-4EBC-BE1F-1CFB9F1F11A4}" srcOrd="1" destOrd="0" presId="urn:microsoft.com/office/officeart/2005/8/layout/default"/>
    <dgm:cxn modelId="{AF922603-04F8-48B9-B5AF-BEF890E3E3EA}" type="presParOf" srcId="{A1884F1A-7663-4814-A0AE-037C25F57042}" destId="{26B22042-2914-41F7-B42A-69EA01D861FE}" srcOrd="2" destOrd="0" presId="urn:microsoft.com/office/officeart/2005/8/layout/default"/>
    <dgm:cxn modelId="{F64CB57F-061B-473A-8A3E-116CDB5C8FED}" type="presParOf" srcId="{A1884F1A-7663-4814-A0AE-037C25F57042}" destId="{2D137B50-D97C-42D0-B910-2FB4C0DAF6BE}" srcOrd="3" destOrd="0" presId="urn:microsoft.com/office/officeart/2005/8/layout/default"/>
    <dgm:cxn modelId="{36E3190A-C641-4C94-AE1A-174BE5D0DB7C}" type="presParOf" srcId="{A1884F1A-7663-4814-A0AE-037C25F57042}" destId="{E9E38D88-95C6-4915-B167-0AF5AB406FB3}"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6804F9D-9B0F-4546-9309-43D994DF9C3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032645B-455C-48C2-B52F-E8DB9D1897FE}">
      <dgm:prSet phldrT="[Text]" phldr="0"/>
      <dgm:spPr/>
      <dgm:t>
        <a:bodyPr/>
        <a:lstStyle/>
        <a:p>
          <a:pPr rtl="0"/>
          <a:r>
            <a:rPr lang="en-US" b="0" dirty="0">
              <a:solidFill>
                <a:schemeClr val="tx2"/>
              </a:solidFill>
              <a:latin typeface="Arial"/>
            </a:rPr>
            <a:t>Plan Strategies</a:t>
          </a:r>
        </a:p>
      </dgm:t>
    </dgm:pt>
    <dgm:pt modelId="{E9C57332-E54B-4266-875D-19A9BD389250}" type="parTrans" cxnId="{3EBEF2F0-A50E-4EF8-93E5-44ACDE9F2F77}">
      <dgm:prSet/>
      <dgm:spPr/>
      <dgm:t>
        <a:bodyPr/>
        <a:lstStyle/>
        <a:p>
          <a:endParaRPr lang="en-US"/>
        </a:p>
      </dgm:t>
    </dgm:pt>
    <dgm:pt modelId="{E93F2793-A4D3-48C8-BC59-58D118E43704}" type="sibTrans" cxnId="{3EBEF2F0-A50E-4EF8-93E5-44ACDE9F2F77}">
      <dgm:prSet/>
      <dgm:spPr/>
      <dgm:t>
        <a:bodyPr/>
        <a:lstStyle/>
        <a:p>
          <a:endParaRPr lang="en-US"/>
        </a:p>
      </dgm:t>
    </dgm:pt>
    <dgm:pt modelId="{0FFBAE54-DF2C-4D82-9949-FBF53BE0856E}">
      <dgm:prSet phldrT="[Text]" phldr="0"/>
      <dgm:spPr/>
      <dgm:t>
        <a:bodyPr/>
        <a:lstStyle/>
        <a:p>
          <a:pPr rtl="0"/>
          <a:r>
            <a:rPr lang="en-US" b="0" dirty="0">
              <a:solidFill>
                <a:schemeClr val="tx2"/>
              </a:solidFill>
              <a:latin typeface="Arial"/>
            </a:rPr>
            <a:t>Finance Strategies</a:t>
          </a:r>
          <a:endParaRPr lang="en-US" b="0" dirty="0">
            <a:solidFill>
              <a:schemeClr val="tx2"/>
            </a:solidFill>
          </a:endParaRPr>
        </a:p>
      </dgm:t>
    </dgm:pt>
    <dgm:pt modelId="{ADF1CD43-1536-4301-B0DD-155C303CD97D}" type="parTrans" cxnId="{DABD286A-17E5-49A1-ABC4-DF98EEB82BE5}">
      <dgm:prSet/>
      <dgm:spPr/>
      <dgm:t>
        <a:bodyPr/>
        <a:lstStyle/>
        <a:p>
          <a:endParaRPr lang="en-US"/>
        </a:p>
      </dgm:t>
    </dgm:pt>
    <dgm:pt modelId="{BC950C89-6328-4514-89F7-6EA5C7AE6E24}" type="sibTrans" cxnId="{DABD286A-17E5-49A1-ABC4-DF98EEB82BE5}">
      <dgm:prSet/>
      <dgm:spPr/>
      <dgm:t>
        <a:bodyPr/>
        <a:lstStyle/>
        <a:p>
          <a:endParaRPr lang="en-US"/>
        </a:p>
      </dgm:t>
    </dgm:pt>
    <dgm:pt modelId="{CE4EBA9A-4370-46CC-9CB6-6C78B1D9F6B4}">
      <dgm:prSet phldrT="[Text]" phldr="0"/>
      <dgm:spPr/>
      <dgm:t>
        <a:bodyPr/>
        <a:lstStyle/>
        <a:p>
          <a:pPr rtl="0"/>
          <a:r>
            <a:rPr lang="en-US" b="0" dirty="0">
              <a:solidFill>
                <a:schemeClr val="tx2"/>
              </a:solidFill>
              <a:latin typeface="Arial"/>
            </a:rPr>
            <a:t>Restructure Strategies</a:t>
          </a:r>
          <a:endParaRPr lang="en-US" b="0" dirty="0">
            <a:solidFill>
              <a:schemeClr val="tx2"/>
            </a:solidFill>
          </a:endParaRPr>
        </a:p>
      </dgm:t>
    </dgm:pt>
    <dgm:pt modelId="{62920994-3347-4B07-86B1-36518FEE042B}" type="parTrans" cxnId="{CA4B23A3-47DA-42C0-B280-633876B5774E}">
      <dgm:prSet/>
      <dgm:spPr/>
      <dgm:t>
        <a:bodyPr/>
        <a:lstStyle/>
        <a:p>
          <a:endParaRPr lang="en-US"/>
        </a:p>
      </dgm:t>
    </dgm:pt>
    <dgm:pt modelId="{73B8A815-2A84-4831-BBB2-E180CA7B9B01}" type="sibTrans" cxnId="{CA4B23A3-47DA-42C0-B280-633876B5774E}">
      <dgm:prSet/>
      <dgm:spPr/>
      <dgm:t>
        <a:bodyPr/>
        <a:lstStyle/>
        <a:p>
          <a:endParaRPr lang="en-US"/>
        </a:p>
      </dgm:t>
    </dgm:pt>
    <dgm:pt modelId="{567CF35E-A2C8-4135-9EA6-57DE6865A6AE}">
      <dgm:prSet phldrT="[Text]" phldr="0"/>
      <dgm:spPr/>
      <dgm:t>
        <a:bodyPr/>
        <a:lstStyle/>
        <a:p>
          <a:pPr rtl="0"/>
          <a:r>
            <a:rPr lang="en-US" b="0" dirty="0">
              <a:solidFill>
                <a:schemeClr val="tx2"/>
              </a:solidFill>
              <a:latin typeface="Arial"/>
            </a:rPr>
            <a:t>Quality Management Strategies</a:t>
          </a:r>
          <a:endParaRPr lang="en-US" b="0" dirty="0">
            <a:solidFill>
              <a:schemeClr val="tx2"/>
            </a:solidFill>
          </a:endParaRPr>
        </a:p>
      </dgm:t>
    </dgm:pt>
    <dgm:pt modelId="{3B2F0D60-19B4-48B7-B7A3-A3FC1CCE7EEC}" type="parTrans" cxnId="{9E5DAA47-797B-495B-80AD-E5C766DF787D}">
      <dgm:prSet/>
      <dgm:spPr/>
      <dgm:t>
        <a:bodyPr/>
        <a:lstStyle/>
        <a:p>
          <a:endParaRPr lang="en-US"/>
        </a:p>
      </dgm:t>
    </dgm:pt>
    <dgm:pt modelId="{E1359C3E-A785-4939-AEE8-F2FD7B6E6B89}" type="sibTrans" cxnId="{9E5DAA47-797B-495B-80AD-E5C766DF787D}">
      <dgm:prSet/>
      <dgm:spPr/>
      <dgm:t>
        <a:bodyPr/>
        <a:lstStyle/>
        <a:p>
          <a:endParaRPr lang="en-US"/>
        </a:p>
      </dgm:t>
    </dgm:pt>
    <dgm:pt modelId="{6CED5F27-8A9E-49FF-8C17-53351E32C923}">
      <dgm:prSet phldrT="[Text]" phldr="0"/>
      <dgm:spPr/>
      <dgm:t>
        <a:bodyPr/>
        <a:lstStyle/>
        <a:p>
          <a:pPr rtl="0"/>
          <a:r>
            <a:rPr lang="en-US" b="0" dirty="0">
              <a:solidFill>
                <a:schemeClr val="tx2"/>
              </a:solidFill>
              <a:latin typeface="Arial"/>
            </a:rPr>
            <a:t>Attend to Policy Context Strategies</a:t>
          </a:r>
          <a:endParaRPr lang="en-US" b="0" dirty="0">
            <a:solidFill>
              <a:schemeClr val="tx2"/>
            </a:solidFill>
          </a:endParaRPr>
        </a:p>
      </dgm:t>
    </dgm:pt>
    <dgm:pt modelId="{53E2604B-B05B-4204-BC55-8019178133D2}" type="parTrans" cxnId="{86858CDE-6863-41EF-A81D-9261B8870608}">
      <dgm:prSet/>
      <dgm:spPr/>
      <dgm:t>
        <a:bodyPr/>
        <a:lstStyle/>
        <a:p>
          <a:endParaRPr lang="en-US"/>
        </a:p>
      </dgm:t>
    </dgm:pt>
    <dgm:pt modelId="{0E343EC1-7F6E-41B0-B714-4FD03C34E2DC}" type="sibTrans" cxnId="{86858CDE-6863-41EF-A81D-9261B8870608}">
      <dgm:prSet/>
      <dgm:spPr/>
      <dgm:t>
        <a:bodyPr/>
        <a:lstStyle/>
        <a:p>
          <a:endParaRPr lang="en-US"/>
        </a:p>
      </dgm:t>
    </dgm:pt>
    <dgm:pt modelId="{A4022334-C304-4C30-BB79-65B80D40B101}">
      <dgm:prSet phldr="0"/>
      <dgm:spPr/>
      <dgm:t>
        <a:bodyPr/>
        <a:lstStyle/>
        <a:p>
          <a:pPr rtl="0"/>
          <a:r>
            <a:rPr lang="en-US" b="0" dirty="0">
              <a:solidFill>
                <a:schemeClr val="tx2"/>
              </a:solidFill>
              <a:latin typeface="Arial"/>
            </a:rPr>
            <a:t>Educate Strategies</a:t>
          </a:r>
          <a:endParaRPr lang="en-US" b="0" dirty="0">
            <a:solidFill>
              <a:schemeClr val="tx2"/>
            </a:solidFill>
          </a:endParaRPr>
        </a:p>
      </dgm:t>
    </dgm:pt>
    <dgm:pt modelId="{CFE0C902-E911-469C-9C37-AA3CACAFA7C6}" type="parTrans" cxnId="{9A4ACEE5-D381-4A76-AF1D-7D938CE045D9}">
      <dgm:prSet/>
      <dgm:spPr/>
    </dgm:pt>
    <dgm:pt modelId="{CD9FA9B2-E8EE-47F8-8F01-20B565878388}" type="sibTrans" cxnId="{9A4ACEE5-D381-4A76-AF1D-7D938CE045D9}">
      <dgm:prSet/>
      <dgm:spPr/>
    </dgm:pt>
    <dgm:pt modelId="{A3EAF4DC-B862-49E4-BFE4-E2C99273BEA6}" type="pres">
      <dgm:prSet presAssocID="{96804F9D-9B0F-4546-9309-43D994DF9C33}" presName="diagram" presStyleCnt="0">
        <dgm:presLayoutVars>
          <dgm:dir/>
          <dgm:resizeHandles val="exact"/>
        </dgm:presLayoutVars>
      </dgm:prSet>
      <dgm:spPr/>
    </dgm:pt>
    <dgm:pt modelId="{9972830E-D928-45D6-862F-6BEEB44DD675}" type="pres">
      <dgm:prSet presAssocID="{3032645B-455C-48C2-B52F-E8DB9D1897FE}" presName="node" presStyleLbl="node1" presStyleIdx="0" presStyleCnt="6">
        <dgm:presLayoutVars>
          <dgm:bulletEnabled val="1"/>
        </dgm:presLayoutVars>
      </dgm:prSet>
      <dgm:spPr>
        <a:solidFill>
          <a:schemeClr val="accent3">
            <a:lumMod val="95000"/>
          </a:schemeClr>
        </a:solidFill>
      </dgm:spPr>
    </dgm:pt>
    <dgm:pt modelId="{3DEA2BCE-6765-4E8E-A138-F1B2062811F1}" type="pres">
      <dgm:prSet presAssocID="{E93F2793-A4D3-48C8-BC59-58D118E43704}" presName="sibTrans" presStyleCnt="0"/>
      <dgm:spPr/>
    </dgm:pt>
    <dgm:pt modelId="{54F2E442-1075-430F-98F4-073B86ECA007}" type="pres">
      <dgm:prSet presAssocID="{A4022334-C304-4C30-BB79-65B80D40B101}" presName="node" presStyleLbl="node1" presStyleIdx="1" presStyleCnt="6">
        <dgm:presLayoutVars>
          <dgm:bulletEnabled val="1"/>
        </dgm:presLayoutVars>
      </dgm:prSet>
      <dgm:spPr>
        <a:solidFill>
          <a:schemeClr val="accent3">
            <a:lumMod val="95000"/>
          </a:schemeClr>
        </a:solidFill>
      </dgm:spPr>
    </dgm:pt>
    <dgm:pt modelId="{71D1F692-8C02-44DF-9DCE-12DE564FC0EF}" type="pres">
      <dgm:prSet presAssocID="{CD9FA9B2-E8EE-47F8-8F01-20B565878388}" presName="sibTrans" presStyleCnt="0"/>
      <dgm:spPr/>
    </dgm:pt>
    <dgm:pt modelId="{ED851BC6-84B4-4FEB-95ED-02D7BB75815A}" type="pres">
      <dgm:prSet presAssocID="{0FFBAE54-DF2C-4D82-9949-FBF53BE0856E}" presName="node" presStyleLbl="node1" presStyleIdx="2" presStyleCnt="6">
        <dgm:presLayoutVars>
          <dgm:bulletEnabled val="1"/>
        </dgm:presLayoutVars>
      </dgm:prSet>
      <dgm:spPr>
        <a:solidFill>
          <a:schemeClr val="accent3">
            <a:lumMod val="95000"/>
          </a:schemeClr>
        </a:solidFill>
      </dgm:spPr>
    </dgm:pt>
    <dgm:pt modelId="{76421A5F-8E32-4992-B55C-9F19FC5D7528}" type="pres">
      <dgm:prSet presAssocID="{BC950C89-6328-4514-89F7-6EA5C7AE6E24}" presName="sibTrans" presStyleCnt="0"/>
      <dgm:spPr/>
    </dgm:pt>
    <dgm:pt modelId="{D1F5CE45-D508-4C03-B8E6-35C6B1075E3F}" type="pres">
      <dgm:prSet presAssocID="{CE4EBA9A-4370-46CC-9CB6-6C78B1D9F6B4}" presName="node" presStyleLbl="node1" presStyleIdx="3" presStyleCnt="6">
        <dgm:presLayoutVars>
          <dgm:bulletEnabled val="1"/>
        </dgm:presLayoutVars>
      </dgm:prSet>
      <dgm:spPr>
        <a:solidFill>
          <a:schemeClr val="accent3">
            <a:lumMod val="95000"/>
          </a:schemeClr>
        </a:solidFill>
      </dgm:spPr>
    </dgm:pt>
    <dgm:pt modelId="{4660FB2C-F7DC-4384-AC80-09707E28BE8C}" type="pres">
      <dgm:prSet presAssocID="{73B8A815-2A84-4831-BBB2-E180CA7B9B01}" presName="sibTrans" presStyleCnt="0"/>
      <dgm:spPr/>
    </dgm:pt>
    <dgm:pt modelId="{12E17A28-733B-4931-8410-5A152441CF54}" type="pres">
      <dgm:prSet presAssocID="{567CF35E-A2C8-4135-9EA6-57DE6865A6AE}" presName="node" presStyleLbl="node1" presStyleIdx="4" presStyleCnt="6">
        <dgm:presLayoutVars>
          <dgm:bulletEnabled val="1"/>
        </dgm:presLayoutVars>
      </dgm:prSet>
      <dgm:spPr>
        <a:solidFill>
          <a:schemeClr val="accent3">
            <a:lumMod val="95000"/>
          </a:schemeClr>
        </a:solidFill>
      </dgm:spPr>
    </dgm:pt>
    <dgm:pt modelId="{6D2FF69E-D2E5-41AC-AC9F-A3BFF87999C2}" type="pres">
      <dgm:prSet presAssocID="{E1359C3E-A785-4939-AEE8-F2FD7B6E6B89}" presName="sibTrans" presStyleCnt="0"/>
      <dgm:spPr/>
    </dgm:pt>
    <dgm:pt modelId="{B018AFBD-4D1C-42FF-9230-44823F835BE3}" type="pres">
      <dgm:prSet presAssocID="{6CED5F27-8A9E-49FF-8C17-53351E32C923}" presName="node" presStyleLbl="node1" presStyleIdx="5" presStyleCnt="6">
        <dgm:presLayoutVars>
          <dgm:bulletEnabled val="1"/>
        </dgm:presLayoutVars>
      </dgm:prSet>
      <dgm:spPr>
        <a:solidFill>
          <a:schemeClr val="accent3">
            <a:lumMod val="95000"/>
          </a:schemeClr>
        </a:solidFill>
      </dgm:spPr>
    </dgm:pt>
  </dgm:ptLst>
  <dgm:cxnLst>
    <dgm:cxn modelId="{18DC5436-3924-4636-8262-A85815D43FF8}" type="presOf" srcId="{3032645B-455C-48C2-B52F-E8DB9D1897FE}" destId="{9972830E-D928-45D6-862F-6BEEB44DD675}" srcOrd="0" destOrd="0" presId="urn:microsoft.com/office/officeart/2005/8/layout/default"/>
    <dgm:cxn modelId="{9230393D-2780-4E9E-BF5C-6571C67712D8}" type="presOf" srcId="{0FFBAE54-DF2C-4D82-9949-FBF53BE0856E}" destId="{ED851BC6-84B4-4FEB-95ED-02D7BB75815A}" srcOrd="0" destOrd="0" presId="urn:microsoft.com/office/officeart/2005/8/layout/default"/>
    <dgm:cxn modelId="{9E5DAA47-797B-495B-80AD-E5C766DF787D}" srcId="{96804F9D-9B0F-4546-9309-43D994DF9C33}" destId="{567CF35E-A2C8-4135-9EA6-57DE6865A6AE}" srcOrd="4" destOrd="0" parTransId="{3B2F0D60-19B4-48B7-B7A3-A3FC1CCE7EEC}" sibTransId="{E1359C3E-A785-4939-AEE8-F2FD7B6E6B89}"/>
    <dgm:cxn modelId="{DABD286A-17E5-49A1-ABC4-DF98EEB82BE5}" srcId="{96804F9D-9B0F-4546-9309-43D994DF9C33}" destId="{0FFBAE54-DF2C-4D82-9949-FBF53BE0856E}" srcOrd="2" destOrd="0" parTransId="{ADF1CD43-1536-4301-B0DD-155C303CD97D}" sibTransId="{BC950C89-6328-4514-89F7-6EA5C7AE6E24}"/>
    <dgm:cxn modelId="{8FB8AB50-CBAC-403F-8F1C-119C1126484E}" type="presOf" srcId="{A4022334-C304-4C30-BB79-65B80D40B101}" destId="{54F2E442-1075-430F-98F4-073B86ECA007}" srcOrd="0" destOrd="0" presId="urn:microsoft.com/office/officeart/2005/8/layout/default"/>
    <dgm:cxn modelId="{CFADEE51-0B40-43BD-98C4-04F26C1B980F}" type="presOf" srcId="{CE4EBA9A-4370-46CC-9CB6-6C78B1D9F6B4}" destId="{D1F5CE45-D508-4C03-B8E6-35C6B1075E3F}" srcOrd="0" destOrd="0" presId="urn:microsoft.com/office/officeart/2005/8/layout/default"/>
    <dgm:cxn modelId="{3A38539D-C007-43D8-97A1-AA06A271AF95}" type="presOf" srcId="{96804F9D-9B0F-4546-9309-43D994DF9C33}" destId="{A3EAF4DC-B862-49E4-BFE4-E2C99273BEA6}" srcOrd="0" destOrd="0" presId="urn:microsoft.com/office/officeart/2005/8/layout/default"/>
    <dgm:cxn modelId="{CA4B23A3-47DA-42C0-B280-633876B5774E}" srcId="{96804F9D-9B0F-4546-9309-43D994DF9C33}" destId="{CE4EBA9A-4370-46CC-9CB6-6C78B1D9F6B4}" srcOrd="3" destOrd="0" parTransId="{62920994-3347-4B07-86B1-36518FEE042B}" sibTransId="{73B8A815-2A84-4831-BBB2-E180CA7B9B01}"/>
    <dgm:cxn modelId="{9A813FB2-38DD-4247-A57B-B9DDC35E218E}" type="presOf" srcId="{567CF35E-A2C8-4135-9EA6-57DE6865A6AE}" destId="{12E17A28-733B-4931-8410-5A152441CF54}" srcOrd="0" destOrd="0" presId="urn:microsoft.com/office/officeart/2005/8/layout/default"/>
    <dgm:cxn modelId="{86858CDE-6863-41EF-A81D-9261B8870608}" srcId="{96804F9D-9B0F-4546-9309-43D994DF9C33}" destId="{6CED5F27-8A9E-49FF-8C17-53351E32C923}" srcOrd="5" destOrd="0" parTransId="{53E2604B-B05B-4204-BC55-8019178133D2}" sibTransId="{0E343EC1-7F6E-41B0-B714-4FD03C34E2DC}"/>
    <dgm:cxn modelId="{9A4ACEE5-D381-4A76-AF1D-7D938CE045D9}" srcId="{96804F9D-9B0F-4546-9309-43D994DF9C33}" destId="{A4022334-C304-4C30-BB79-65B80D40B101}" srcOrd="1" destOrd="0" parTransId="{CFE0C902-E911-469C-9C37-AA3CACAFA7C6}" sibTransId="{CD9FA9B2-E8EE-47F8-8F01-20B565878388}"/>
    <dgm:cxn modelId="{FB70ACED-B904-4081-8215-F4C048B5A20B}" type="presOf" srcId="{6CED5F27-8A9E-49FF-8C17-53351E32C923}" destId="{B018AFBD-4D1C-42FF-9230-44823F835BE3}" srcOrd="0" destOrd="0" presId="urn:microsoft.com/office/officeart/2005/8/layout/default"/>
    <dgm:cxn modelId="{3EBEF2F0-A50E-4EF8-93E5-44ACDE9F2F77}" srcId="{96804F9D-9B0F-4546-9309-43D994DF9C33}" destId="{3032645B-455C-48C2-B52F-E8DB9D1897FE}" srcOrd="0" destOrd="0" parTransId="{E9C57332-E54B-4266-875D-19A9BD389250}" sibTransId="{E93F2793-A4D3-48C8-BC59-58D118E43704}"/>
    <dgm:cxn modelId="{5AE27AC7-BEC0-47C7-A6CB-68AAB1FC2892}" type="presParOf" srcId="{A3EAF4DC-B862-49E4-BFE4-E2C99273BEA6}" destId="{9972830E-D928-45D6-862F-6BEEB44DD675}" srcOrd="0" destOrd="0" presId="urn:microsoft.com/office/officeart/2005/8/layout/default"/>
    <dgm:cxn modelId="{B7B6FB21-FF52-4100-BA79-7605B38E529B}" type="presParOf" srcId="{A3EAF4DC-B862-49E4-BFE4-E2C99273BEA6}" destId="{3DEA2BCE-6765-4E8E-A138-F1B2062811F1}" srcOrd="1" destOrd="0" presId="urn:microsoft.com/office/officeart/2005/8/layout/default"/>
    <dgm:cxn modelId="{FF4BF77A-9386-466F-B51C-B47767620503}" type="presParOf" srcId="{A3EAF4DC-B862-49E4-BFE4-E2C99273BEA6}" destId="{54F2E442-1075-430F-98F4-073B86ECA007}" srcOrd="2" destOrd="0" presId="urn:microsoft.com/office/officeart/2005/8/layout/default"/>
    <dgm:cxn modelId="{B0B2E529-4F46-4560-BBCC-B061812E5881}" type="presParOf" srcId="{A3EAF4DC-B862-49E4-BFE4-E2C99273BEA6}" destId="{71D1F692-8C02-44DF-9DCE-12DE564FC0EF}" srcOrd="3" destOrd="0" presId="urn:microsoft.com/office/officeart/2005/8/layout/default"/>
    <dgm:cxn modelId="{13B893A2-9C48-49A1-919E-196D825A610F}" type="presParOf" srcId="{A3EAF4DC-B862-49E4-BFE4-E2C99273BEA6}" destId="{ED851BC6-84B4-4FEB-95ED-02D7BB75815A}" srcOrd="4" destOrd="0" presId="urn:microsoft.com/office/officeart/2005/8/layout/default"/>
    <dgm:cxn modelId="{3703EF46-49C0-4E14-9B25-2075F3ED31A8}" type="presParOf" srcId="{A3EAF4DC-B862-49E4-BFE4-E2C99273BEA6}" destId="{76421A5F-8E32-4992-B55C-9F19FC5D7528}" srcOrd="5" destOrd="0" presId="urn:microsoft.com/office/officeart/2005/8/layout/default"/>
    <dgm:cxn modelId="{3DE83823-B02E-4ED1-80A8-CBAE15138C3B}" type="presParOf" srcId="{A3EAF4DC-B862-49E4-BFE4-E2C99273BEA6}" destId="{D1F5CE45-D508-4C03-B8E6-35C6B1075E3F}" srcOrd="6" destOrd="0" presId="urn:microsoft.com/office/officeart/2005/8/layout/default"/>
    <dgm:cxn modelId="{DAFEAC44-F06B-4D7E-9D36-6FFD35B3D87F}" type="presParOf" srcId="{A3EAF4DC-B862-49E4-BFE4-E2C99273BEA6}" destId="{4660FB2C-F7DC-4384-AC80-09707E28BE8C}" srcOrd="7" destOrd="0" presId="urn:microsoft.com/office/officeart/2005/8/layout/default"/>
    <dgm:cxn modelId="{10768178-BE43-485C-80E9-57354EA41F8B}" type="presParOf" srcId="{A3EAF4DC-B862-49E4-BFE4-E2C99273BEA6}" destId="{12E17A28-733B-4931-8410-5A152441CF54}" srcOrd="8" destOrd="0" presId="urn:microsoft.com/office/officeart/2005/8/layout/default"/>
    <dgm:cxn modelId="{EDE441AE-BE29-4924-94B0-1077A9A41BCE}" type="presParOf" srcId="{A3EAF4DC-B862-49E4-BFE4-E2C99273BEA6}" destId="{6D2FF69E-D2E5-41AC-AC9F-A3BFF87999C2}" srcOrd="9" destOrd="0" presId="urn:microsoft.com/office/officeart/2005/8/layout/default"/>
    <dgm:cxn modelId="{F554D38D-181E-4019-BA23-722801EACB8F}" type="presParOf" srcId="{A3EAF4DC-B862-49E4-BFE4-E2C99273BEA6}" destId="{B018AFBD-4D1C-42FF-9230-44823F835BE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53CE97D-2C29-DA4C-97D9-D85DB5D6AF89}" type="doc">
      <dgm:prSet loTypeId="urn:microsoft.com/office/officeart/2005/8/layout/default" loCatId="" qsTypeId="urn:microsoft.com/office/officeart/2005/8/quickstyle/simple1" qsCatId="simple" csTypeId="urn:microsoft.com/office/officeart/2005/8/colors/accent2_2" csCatId="accent2" phldr="1"/>
      <dgm:spPr/>
      <dgm:t>
        <a:bodyPr/>
        <a:lstStyle/>
        <a:p>
          <a:endParaRPr lang="en-US"/>
        </a:p>
      </dgm:t>
    </dgm:pt>
    <dgm:pt modelId="{D53D6A88-9D48-3C4F-8BF8-D99D09958023}">
      <dgm:prSet phldrT="[Text]"/>
      <dgm:spPr>
        <a:solidFill>
          <a:srgbClr val="0097DA"/>
        </a:solidFill>
      </dgm:spPr>
      <dgm:t>
        <a:bodyPr/>
        <a:lstStyle/>
        <a:p>
          <a:r>
            <a:rPr lang="en-US" dirty="0"/>
            <a:t>SMART Objective: 63%</a:t>
          </a:r>
        </a:p>
      </dgm:t>
    </dgm:pt>
    <dgm:pt modelId="{55A7B9F4-B51D-5749-97FA-D7B6A031FB3A}" type="parTrans" cxnId="{D49DCC3B-3E02-5640-8502-CB2003C9DB91}">
      <dgm:prSet/>
      <dgm:spPr/>
      <dgm:t>
        <a:bodyPr/>
        <a:lstStyle/>
        <a:p>
          <a:endParaRPr lang="en-US"/>
        </a:p>
      </dgm:t>
    </dgm:pt>
    <dgm:pt modelId="{4BD325A9-74B6-DD43-A0AB-FB071904661B}" type="sibTrans" cxnId="{D49DCC3B-3E02-5640-8502-CB2003C9DB91}">
      <dgm:prSet/>
      <dgm:spPr/>
      <dgm:t>
        <a:bodyPr/>
        <a:lstStyle/>
        <a:p>
          <a:endParaRPr lang="en-US"/>
        </a:p>
      </dgm:t>
    </dgm:pt>
    <dgm:pt modelId="{B0A510FC-A2C4-9742-A5C0-990320A6AF4A}">
      <dgm:prSet phldrT="[Text]"/>
      <dgm:spPr>
        <a:solidFill>
          <a:srgbClr val="0097DA"/>
        </a:solidFill>
      </dgm:spPr>
      <dgm:t>
        <a:bodyPr/>
        <a:lstStyle/>
        <a:p>
          <a:r>
            <a:rPr lang="en-US" dirty="0"/>
            <a:t>Actual: 60%</a:t>
          </a:r>
        </a:p>
      </dgm:t>
    </dgm:pt>
    <dgm:pt modelId="{291BE1EB-4EA3-0740-8902-09CCAB78A3D7}" type="parTrans" cxnId="{51761396-CA50-5B43-933D-796D4DEF6715}">
      <dgm:prSet/>
      <dgm:spPr/>
      <dgm:t>
        <a:bodyPr/>
        <a:lstStyle/>
        <a:p>
          <a:endParaRPr lang="en-US"/>
        </a:p>
      </dgm:t>
    </dgm:pt>
    <dgm:pt modelId="{9ADF3B73-E523-C740-BCE7-758D297EE239}" type="sibTrans" cxnId="{51761396-CA50-5B43-933D-796D4DEF6715}">
      <dgm:prSet/>
      <dgm:spPr/>
      <dgm:t>
        <a:bodyPr/>
        <a:lstStyle/>
        <a:p>
          <a:endParaRPr lang="en-US"/>
        </a:p>
      </dgm:t>
    </dgm:pt>
    <dgm:pt modelId="{6DBC440B-73A0-F74E-AD68-BD86FAF3450F}" type="pres">
      <dgm:prSet presAssocID="{353CE97D-2C29-DA4C-97D9-D85DB5D6AF89}" presName="diagram" presStyleCnt="0">
        <dgm:presLayoutVars>
          <dgm:dir/>
          <dgm:resizeHandles val="exact"/>
        </dgm:presLayoutVars>
      </dgm:prSet>
      <dgm:spPr/>
    </dgm:pt>
    <dgm:pt modelId="{57DDCD69-47D3-0F4C-8F70-0E09BC60A035}" type="pres">
      <dgm:prSet presAssocID="{D53D6A88-9D48-3C4F-8BF8-D99D09958023}" presName="node" presStyleLbl="node1" presStyleIdx="0" presStyleCnt="2">
        <dgm:presLayoutVars>
          <dgm:bulletEnabled val="1"/>
        </dgm:presLayoutVars>
      </dgm:prSet>
      <dgm:spPr/>
    </dgm:pt>
    <dgm:pt modelId="{27E5268B-5C79-834E-A8C8-1A2BD3455DFD}" type="pres">
      <dgm:prSet presAssocID="{4BD325A9-74B6-DD43-A0AB-FB071904661B}" presName="sibTrans" presStyleCnt="0"/>
      <dgm:spPr/>
    </dgm:pt>
    <dgm:pt modelId="{47CD4890-B6B1-9E44-AE29-73579F02A016}" type="pres">
      <dgm:prSet presAssocID="{B0A510FC-A2C4-9742-A5C0-990320A6AF4A}" presName="node" presStyleLbl="node1" presStyleIdx="1" presStyleCnt="2">
        <dgm:presLayoutVars>
          <dgm:bulletEnabled val="1"/>
        </dgm:presLayoutVars>
      </dgm:prSet>
      <dgm:spPr/>
    </dgm:pt>
  </dgm:ptLst>
  <dgm:cxnLst>
    <dgm:cxn modelId="{D49DCC3B-3E02-5640-8502-CB2003C9DB91}" srcId="{353CE97D-2C29-DA4C-97D9-D85DB5D6AF89}" destId="{D53D6A88-9D48-3C4F-8BF8-D99D09958023}" srcOrd="0" destOrd="0" parTransId="{55A7B9F4-B51D-5749-97FA-D7B6A031FB3A}" sibTransId="{4BD325A9-74B6-DD43-A0AB-FB071904661B}"/>
    <dgm:cxn modelId="{24AABC67-EFC9-914D-BE1C-837478B99BD4}" type="presOf" srcId="{353CE97D-2C29-DA4C-97D9-D85DB5D6AF89}" destId="{6DBC440B-73A0-F74E-AD68-BD86FAF3450F}" srcOrd="0" destOrd="0" presId="urn:microsoft.com/office/officeart/2005/8/layout/default"/>
    <dgm:cxn modelId="{51761396-CA50-5B43-933D-796D4DEF6715}" srcId="{353CE97D-2C29-DA4C-97D9-D85DB5D6AF89}" destId="{B0A510FC-A2C4-9742-A5C0-990320A6AF4A}" srcOrd="1" destOrd="0" parTransId="{291BE1EB-4EA3-0740-8902-09CCAB78A3D7}" sibTransId="{9ADF3B73-E523-C740-BCE7-758D297EE239}"/>
    <dgm:cxn modelId="{C4975BDB-7F81-9643-B701-D3FD2023CB5F}" type="presOf" srcId="{D53D6A88-9D48-3C4F-8BF8-D99D09958023}" destId="{57DDCD69-47D3-0F4C-8F70-0E09BC60A035}" srcOrd="0" destOrd="0" presId="urn:microsoft.com/office/officeart/2005/8/layout/default"/>
    <dgm:cxn modelId="{C30304EB-7B35-A44C-87CF-774E63D75DBF}" type="presOf" srcId="{B0A510FC-A2C4-9742-A5C0-990320A6AF4A}" destId="{47CD4890-B6B1-9E44-AE29-73579F02A016}" srcOrd="0" destOrd="0" presId="urn:microsoft.com/office/officeart/2005/8/layout/default"/>
    <dgm:cxn modelId="{002B8D5B-E6D0-BF48-BD57-EA8B66F391BC}" type="presParOf" srcId="{6DBC440B-73A0-F74E-AD68-BD86FAF3450F}" destId="{57DDCD69-47D3-0F4C-8F70-0E09BC60A035}" srcOrd="0" destOrd="0" presId="urn:microsoft.com/office/officeart/2005/8/layout/default"/>
    <dgm:cxn modelId="{0F49D7E7-3A2A-5040-AC59-9959DEB3A003}" type="presParOf" srcId="{6DBC440B-73A0-F74E-AD68-BD86FAF3450F}" destId="{27E5268B-5C79-834E-A8C8-1A2BD3455DFD}" srcOrd="1" destOrd="0" presId="urn:microsoft.com/office/officeart/2005/8/layout/default"/>
    <dgm:cxn modelId="{90749DD0-4F7C-5E46-9806-8964327C88C0}" type="presParOf" srcId="{6DBC440B-73A0-F74E-AD68-BD86FAF3450F}" destId="{47CD4890-B6B1-9E44-AE29-73579F02A016}"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3E0D07B-61F7-477B-9708-60A706B4A9E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433A5D0-3122-46BE-B094-44D764DD04BF}">
      <dgm:prSet phldrT="[Text]" phldr="0"/>
      <dgm:spPr>
        <a:solidFill>
          <a:srgbClr val="0097DA"/>
        </a:solidFill>
      </dgm:spPr>
      <dgm:t>
        <a:bodyPr/>
        <a:lstStyle/>
        <a:p>
          <a:r>
            <a:rPr lang="en-US" b="0" dirty="0"/>
            <a:t>Context</a:t>
          </a:r>
        </a:p>
      </dgm:t>
    </dgm:pt>
    <dgm:pt modelId="{5484C580-98A8-41DA-8A85-77458B5C70D5}" type="parTrans" cxnId="{49303EB8-56A1-4824-B055-7190E595920F}">
      <dgm:prSet/>
      <dgm:spPr/>
      <dgm:t>
        <a:bodyPr/>
        <a:lstStyle/>
        <a:p>
          <a:endParaRPr lang="en-US"/>
        </a:p>
      </dgm:t>
    </dgm:pt>
    <dgm:pt modelId="{4CFF50E1-5543-47B5-899F-FF0977B92124}" type="sibTrans" cxnId="{49303EB8-56A1-4824-B055-7190E595920F}">
      <dgm:prSet/>
      <dgm:spPr/>
      <dgm:t>
        <a:bodyPr/>
        <a:lstStyle/>
        <a:p>
          <a:endParaRPr lang="en-US"/>
        </a:p>
      </dgm:t>
    </dgm:pt>
    <dgm:pt modelId="{C09C0039-D42C-414B-8EB6-DE130B5CAC56}">
      <dgm:prSet phldrT="[Text]" phldr="0"/>
      <dgm:spPr>
        <a:solidFill>
          <a:srgbClr val="0097DA"/>
        </a:solidFill>
      </dgm:spPr>
      <dgm:t>
        <a:bodyPr/>
        <a:lstStyle/>
        <a:p>
          <a:r>
            <a:rPr lang="en-US" b="0" dirty="0"/>
            <a:t>Adaptation</a:t>
          </a:r>
        </a:p>
      </dgm:t>
    </dgm:pt>
    <dgm:pt modelId="{9E3BB6EC-EED4-4CD3-BF8A-20241CA53586}" type="parTrans" cxnId="{BD4790B3-9CD4-4801-95FE-E045829A3103}">
      <dgm:prSet/>
      <dgm:spPr/>
      <dgm:t>
        <a:bodyPr/>
        <a:lstStyle/>
        <a:p>
          <a:endParaRPr lang="en-US"/>
        </a:p>
      </dgm:t>
    </dgm:pt>
    <dgm:pt modelId="{5BD2B071-4F73-40DD-9D60-8B5906EE0358}" type="sibTrans" cxnId="{BD4790B3-9CD4-4801-95FE-E045829A3103}">
      <dgm:prSet/>
      <dgm:spPr/>
      <dgm:t>
        <a:bodyPr/>
        <a:lstStyle/>
        <a:p>
          <a:endParaRPr lang="en-US"/>
        </a:p>
      </dgm:t>
    </dgm:pt>
    <dgm:pt modelId="{C95650A6-39AA-4F71-8E27-F07A72A590AA}">
      <dgm:prSet phldrT="[Text]" phldr="0"/>
      <dgm:spPr>
        <a:solidFill>
          <a:srgbClr val="0097DA"/>
        </a:solidFill>
      </dgm:spPr>
      <dgm:t>
        <a:bodyPr/>
        <a:lstStyle/>
        <a:p>
          <a:r>
            <a:rPr lang="en-US" b="0" dirty="0"/>
            <a:t>Sustainability</a:t>
          </a:r>
        </a:p>
      </dgm:t>
    </dgm:pt>
    <dgm:pt modelId="{AC69AA48-836D-40E5-910B-1E60CB4590B7}" type="parTrans" cxnId="{1A93196D-1E69-42B9-A6CA-690C6E273B20}">
      <dgm:prSet/>
      <dgm:spPr/>
      <dgm:t>
        <a:bodyPr/>
        <a:lstStyle/>
        <a:p>
          <a:endParaRPr lang="en-US"/>
        </a:p>
      </dgm:t>
    </dgm:pt>
    <dgm:pt modelId="{29BDFEDE-0F51-4172-AEEB-425EE28D83D9}" type="sibTrans" cxnId="{1A93196D-1E69-42B9-A6CA-690C6E273B20}">
      <dgm:prSet/>
      <dgm:spPr/>
      <dgm:t>
        <a:bodyPr/>
        <a:lstStyle/>
        <a:p>
          <a:endParaRPr lang="en-US"/>
        </a:p>
      </dgm:t>
    </dgm:pt>
    <dgm:pt modelId="{73F87D1E-7BB0-4998-8EC1-1F287E06E461}">
      <dgm:prSet phldr="0"/>
      <dgm:spPr>
        <a:solidFill>
          <a:srgbClr val="0097DA"/>
        </a:solidFill>
      </dgm:spPr>
      <dgm:t>
        <a:bodyPr/>
        <a:lstStyle/>
        <a:p>
          <a:pPr rtl="0"/>
          <a:r>
            <a:rPr lang="en-US" b="0" dirty="0"/>
            <a:t>Evidence-Based Interventions</a:t>
          </a:r>
        </a:p>
      </dgm:t>
    </dgm:pt>
    <dgm:pt modelId="{6E84F3B1-BDCD-4FAE-AA28-1B29DB68D10C}" type="parTrans" cxnId="{721D50FC-EB69-4E68-8B00-069051DA297D}">
      <dgm:prSet/>
      <dgm:spPr/>
      <dgm:t>
        <a:bodyPr/>
        <a:lstStyle/>
        <a:p>
          <a:endParaRPr lang="en-US"/>
        </a:p>
      </dgm:t>
    </dgm:pt>
    <dgm:pt modelId="{AA2B41B2-43CA-4A1E-9B90-A6D387A42E18}" type="sibTrans" cxnId="{721D50FC-EB69-4E68-8B00-069051DA297D}">
      <dgm:prSet/>
      <dgm:spPr>
        <a:solidFill>
          <a:srgbClr val="0097DA"/>
        </a:solidFill>
      </dgm:spPr>
      <dgm:t>
        <a:bodyPr/>
        <a:lstStyle/>
        <a:p>
          <a:endParaRPr lang="en-US"/>
        </a:p>
      </dgm:t>
    </dgm:pt>
    <dgm:pt modelId="{1BB3CAE6-1902-4E7A-AD4C-6680F0DC0D1E}">
      <dgm:prSet phldr="0"/>
      <dgm:spPr>
        <a:solidFill>
          <a:srgbClr val="0097DA"/>
        </a:solidFill>
      </dgm:spPr>
      <dgm:t>
        <a:bodyPr/>
        <a:lstStyle/>
        <a:p>
          <a:pPr rtl="0"/>
          <a:r>
            <a:rPr lang="en-US" b="0" dirty="0"/>
            <a:t>Implementation Strategies</a:t>
          </a:r>
        </a:p>
      </dgm:t>
    </dgm:pt>
    <dgm:pt modelId="{8CE55979-4A31-40C9-AA84-050D291D6083}" type="parTrans" cxnId="{C5FDE8C7-F748-40A6-8FFD-65151CDA318E}">
      <dgm:prSet/>
      <dgm:spPr/>
      <dgm:t>
        <a:bodyPr/>
        <a:lstStyle/>
        <a:p>
          <a:endParaRPr lang="en-US"/>
        </a:p>
      </dgm:t>
    </dgm:pt>
    <dgm:pt modelId="{5F9FB3CE-C921-403E-B3FB-18C9BAC097A0}" type="sibTrans" cxnId="{C5FDE8C7-F748-40A6-8FFD-65151CDA318E}">
      <dgm:prSet/>
      <dgm:spPr/>
      <dgm:t>
        <a:bodyPr/>
        <a:lstStyle/>
        <a:p>
          <a:endParaRPr lang="en-US"/>
        </a:p>
      </dgm:t>
    </dgm:pt>
    <dgm:pt modelId="{D907BC59-6C40-4E91-A070-B16E00D9B9B4}">
      <dgm:prSet phldr="0"/>
      <dgm:spPr>
        <a:solidFill>
          <a:srgbClr val="0097DA"/>
        </a:solidFill>
      </dgm:spPr>
      <dgm:t>
        <a:bodyPr/>
        <a:lstStyle/>
        <a:p>
          <a:pPr rtl="0"/>
          <a:r>
            <a:rPr lang="en-US" b="0" dirty="0"/>
            <a:t>Implementation Outcomes</a:t>
          </a:r>
        </a:p>
      </dgm:t>
    </dgm:pt>
    <dgm:pt modelId="{73F6492B-0DAB-470F-A406-7D0F673CE964}" type="parTrans" cxnId="{C313B549-7CBC-4957-B811-393078572CA6}">
      <dgm:prSet/>
      <dgm:spPr/>
      <dgm:t>
        <a:bodyPr/>
        <a:lstStyle/>
        <a:p>
          <a:endParaRPr lang="en-US"/>
        </a:p>
      </dgm:t>
    </dgm:pt>
    <dgm:pt modelId="{342C1F0D-C1B7-4485-AA48-0D5692334C41}" type="sibTrans" cxnId="{C313B549-7CBC-4957-B811-393078572CA6}">
      <dgm:prSet/>
      <dgm:spPr/>
      <dgm:t>
        <a:bodyPr/>
        <a:lstStyle/>
        <a:p>
          <a:endParaRPr lang="en-US"/>
        </a:p>
      </dgm:t>
    </dgm:pt>
    <dgm:pt modelId="{F2B947A7-C059-44A7-B5C0-C374947580CB}" type="pres">
      <dgm:prSet presAssocID="{53E0D07B-61F7-477B-9708-60A706B4A9E3}" presName="cycle" presStyleCnt="0">
        <dgm:presLayoutVars>
          <dgm:dir/>
          <dgm:resizeHandles val="exact"/>
        </dgm:presLayoutVars>
      </dgm:prSet>
      <dgm:spPr/>
    </dgm:pt>
    <dgm:pt modelId="{4023CCA5-12D6-45A9-AE90-F714EA74E009}" type="pres">
      <dgm:prSet presAssocID="{2433A5D0-3122-46BE-B094-44D764DD04BF}" presName="node" presStyleLbl="node1" presStyleIdx="0" presStyleCnt="6">
        <dgm:presLayoutVars>
          <dgm:bulletEnabled val="1"/>
        </dgm:presLayoutVars>
      </dgm:prSet>
      <dgm:spPr/>
    </dgm:pt>
    <dgm:pt modelId="{ED5F2F58-203D-44F5-AC83-5C3F295149F7}" type="pres">
      <dgm:prSet presAssocID="{2433A5D0-3122-46BE-B094-44D764DD04BF}" presName="spNode" presStyleCnt="0"/>
      <dgm:spPr/>
    </dgm:pt>
    <dgm:pt modelId="{48B8A85B-A8A9-456F-94DF-4B03675E4666}" type="pres">
      <dgm:prSet presAssocID="{4CFF50E1-5543-47B5-899F-FF0977B92124}" presName="sibTrans" presStyleLbl="sibTrans1D1" presStyleIdx="0" presStyleCnt="6"/>
      <dgm:spPr>
        <a:solidFill>
          <a:srgbClr val="0097DA"/>
        </a:solidFill>
      </dgm:spPr>
    </dgm:pt>
    <dgm:pt modelId="{73BCC86A-AD77-461B-A6BA-8E616E9FBF0E}" type="pres">
      <dgm:prSet presAssocID="{73F87D1E-7BB0-4998-8EC1-1F287E06E461}" presName="node" presStyleLbl="node1" presStyleIdx="1" presStyleCnt="6">
        <dgm:presLayoutVars>
          <dgm:bulletEnabled val="1"/>
        </dgm:presLayoutVars>
      </dgm:prSet>
      <dgm:spPr/>
    </dgm:pt>
    <dgm:pt modelId="{CF029A6E-1295-4782-824A-8D00A9F483C1}" type="pres">
      <dgm:prSet presAssocID="{73F87D1E-7BB0-4998-8EC1-1F287E06E461}" presName="spNode" presStyleCnt="0"/>
      <dgm:spPr/>
    </dgm:pt>
    <dgm:pt modelId="{0699EC0E-BD8A-4D34-A081-EB47DDE64D71}" type="pres">
      <dgm:prSet presAssocID="{AA2B41B2-43CA-4A1E-9B90-A6D387A42E18}" presName="sibTrans" presStyleLbl="sibTrans1D1" presStyleIdx="1" presStyleCnt="6"/>
      <dgm:spPr/>
    </dgm:pt>
    <dgm:pt modelId="{25A23FFF-3F65-440B-812F-CCE1CB63EAA3}" type="pres">
      <dgm:prSet presAssocID="{C09C0039-D42C-414B-8EB6-DE130B5CAC56}" presName="node" presStyleLbl="node1" presStyleIdx="2" presStyleCnt="6">
        <dgm:presLayoutVars>
          <dgm:bulletEnabled val="1"/>
        </dgm:presLayoutVars>
      </dgm:prSet>
      <dgm:spPr/>
    </dgm:pt>
    <dgm:pt modelId="{652C285B-CE1B-4E19-9090-98C119095566}" type="pres">
      <dgm:prSet presAssocID="{C09C0039-D42C-414B-8EB6-DE130B5CAC56}" presName="spNode" presStyleCnt="0"/>
      <dgm:spPr/>
    </dgm:pt>
    <dgm:pt modelId="{001DA638-537F-4178-BAFD-2918542E1976}" type="pres">
      <dgm:prSet presAssocID="{5BD2B071-4F73-40DD-9D60-8B5906EE0358}" presName="sibTrans" presStyleLbl="sibTrans1D1" presStyleIdx="2" presStyleCnt="6"/>
      <dgm:spPr/>
    </dgm:pt>
    <dgm:pt modelId="{7C87F83F-0BB8-40C2-99F9-BAB893FEA6BD}" type="pres">
      <dgm:prSet presAssocID="{1BB3CAE6-1902-4E7A-AD4C-6680F0DC0D1E}" presName="node" presStyleLbl="node1" presStyleIdx="3" presStyleCnt="6">
        <dgm:presLayoutVars>
          <dgm:bulletEnabled val="1"/>
        </dgm:presLayoutVars>
      </dgm:prSet>
      <dgm:spPr/>
    </dgm:pt>
    <dgm:pt modelId="{E9771F88-55F1-48A5-901B-9A39CC330461}" type="pres">
      <dgm:prSet presAssocID="{1BB3CAE6-1902-4E7A-AD4C-6680F0DC0D1E}" presName="spNode" presStyleCnt="0"/>
      <dgm:spPr/>
    </dgm:pt>
    <dgm:pt modelId="{167D5B83-7E1E-4156-A695-96A915D1D1D1}" type="pres">
      <dgm:prSet presAssocID="{5F9FB3CE-C921-403E-B3FB-18C9BAC097A0}" presName="sibTrans" presStyleLbl="sibTrans1D1" presStyleIdx="3" presStyleCnt="6"/>
      <dgm:spPr/>
    </dgm:pt>
    <dgm:pt modelId="{3487ED56-5A2D-4685-82A5-2D7DC1BC6AC3}" type="pres">
      <dgm:prSet presAssocID="{D907BC59-6C40-4E91-A070-B16E00D9B9B4}" presName="node" presStyleLbl="node1" presStyleIdx="4" presStyleCnt="6">
        <dgm:presLayoutVars>
          <dgm:bulletEnabled val="1"/>
        </dgm:presLayoutVars>
      </dgm:prSet>
      <dgm:spPr/>
    </dgm:pt>
    <dgm:pt modelId="{529C2FE1-F330-4B7B-A22A-07E3FF9373F6}" type="pres">
      <dgm:prSet presAssocID="{D907BC59-6C40-4E91-A070-B16E00D9B9B4}" presName="spNode" presStyleCnt="0"/>
      <dgm:spPr/>
    </dgm:pt>
    <dgm:pt modelId="{328A096D-AA71-4F95-B7CC-F388A8223BBB}" type="pres">
      <dgm:prSet presAssocID="{342C1F0D-C1B7-4485-AA48-0D5692334C41}" presName="sibTrans" presStyleLbl="sibTrans1D1" presStyleIdx="4" presStyleCnt="6"/>
      <dgm:spPr/>
    </dgm:pt>
    <dgm:pt modelId="{5621C6D3-E855-494C-BA0E-764F94168BFE}" type="pres">
      <dgm:prSet presAssocID="{C95650A6-39AA-4F71-8E27-F07A72A590AA}" presName="node" presStyleLbl="node1" presStyleIdx="5" presStyleCnt="6">
        <dgm:presLayoutVars>
          <dgm:bulletEnabled val="1"/>
        </dgm:presLayoutVars>
      </dgm:prSet>
      <dgm:spPr/>
    </dgm:pt>
    <dgm:pt modelId="{F7C3F53A-9D82-4B70-ADB5-4E746DE8AC91}" type="pres">
      <dgm:prSet presAssocID="{C95650A6-39AA-4F71-8E27-F07A72A590AA}" presName="spNode" presStyleCnt="0"/>
      <dgm:spPr/>
    </dgm:pt>
    <dgm:pt modelId="{655308D3-3D6F-47E9-A0F1-E837F6F10DD2}" type="pres">
      <dgm:prSet presAssocID="{29BDFEDE-0F51-4172-AEEB-425EE28D83D9}" presName="sibTrans" presStyleLbl="sibTrans1D1" presStyleIdx="5" presStyleCnt="6"/>
      <dgm:spPr/>
    </dgm:pt>
  </dgm:ptLst>
  <dgm:cxnLst>
    <dgm:cxn modelId="{49D42D05-185F-4E5D-B43C-2BE8C525DE76}" type="presOf" srcId="{AA2B41B2-43CA-4A1E-9B90-A6D387A42E18}" destId="{0699EC0E-BD8A-4D34-A081-EB47DDE64D71}" srcOrd="0" destOrd="0" presId="urn:microsoft.com/office/officeart/2005/8/layout/cycle6"/>
    <dgm:cxn modelId="{7276C207-27CA-4318-A381-9D35B20D5EB6}" type="presOf" srcId="{C09C0039-D42C-414B-8EB6-DE130B5CAC56}" destId="{25A23FFF-3F65-440B-812F-CCE1CB63EAA3}" srcOrd="0" destOrd="0" presId="urn:microsoft.com/office/officeart/2005/8/layout/cycle6"/>
    <dgm:cxn modelId="{6601D40C-C698-4553-879A-F913D04D9745}" type="presOf" srcId="{73F87D1E-7BB0-4998-8EC1-1F287E06E461}" destId="{73BCC86A-AD77-461B-A6BA-8E616E9FBF0E}" srcOrd="0" destOrd="0" presId="urn:microsoft.com/office/officeart/2005/8/layout/cycle6"/>
    <dgm:cxn modelId="{31633312-D58A-48B4-B520-EF5786F0AD52}" type="presOf" srcId="{2433A5D0-3122-46BE-B094-44D764DD04BF}" destId="{4023CCA5-12D6-45A9-AE90-F714EA74E009}" srcOrd="0" destOrd="0" presId="urn:microsoft.com/office/officeart/2005/8/layout/cycle6"/>
    <dgm:cxn modelId="{947F5D3C-613C-4C3E-902B-D427117D1C28}" type="presOf" srcId="{D907BC59-6C40-4E91-A070-B16E00D9B9B4}" destId="{3487ED56-5A2D-4685-82A5-2D7DC1BC6AC3}" srcOrd="0" destOrd="0" presId="urn:microsoft.com/office/officeart/2005/8/layout/cycle6"/>
    <dgm:cxn modelId="{FEA49A65-3499-4550-BC4A-E8E30E76C022}" type="presOf" srcId="{29BDFEDE-0F51-4172-AEEB-425EE28D83D9}" destId="{655308D3-3D6F-47E9-A0F1-E837F6F10DD2}" srcOrd="0" destOrd="0" presId="urn:microsoft.com/office/officeart/2005/8/layout/cycle6"/>
    <dgm:cxn modelId="{32715066-FFC2-4044-ADB0-91B775342DB6}" type="presOf" srcId="{342C1F0D-C1B7-4485-AA48-0D5692334C41}" destId="{328A096D-AA71-4F95-B7CC-F388A8223BBB}" srcOrd="0" destOrd="0" presId="urn:microsoft.com/office/officeart/2005/8/layout/cycle6"/>
    <dgm:cxn modelId="{C313B549-7CBC-4957-B811-393078572CA6}" srcId="{53E0D07B-61F7-477B-9708-60A706B4A9E3}" destId="{D907BC59-6C40-4E91-A070-B16E00D9B9B4}" srcOrd="4" destOrd="0" parTransId="{73F6492B-0DAB-470F-A406-7D0F673CE964}" sibTransId="{342C1F0D-C1B7-4485-AA48-0D5692334C41}"/>
    <dgm:cxn modelId="{1A93196D-1E69-42B9-A6CA-690C6E273B20}" srcId="{53E0D07B-61F7-477B-9708-60A706B4A9E3}" destId="{C95650A6-39AA-4F71-8E27-F07A72A590AA}" srcOrd="5" destOrd="0" parTransId="{AC69AA48-836D-40E5-910B-1E60CB4590B7}" sibTransId="{29BDFEDE-0F51-4172-AEEB-425EE28D83D9}"/>
    <dgm:cxn modelId="{01B1D67E-6F2A-47E8-9035-BFEE8858B74A}" type="presOf" srcId="{5F9FB3CE-C921-403E-B3FB-18C9BAC097A0}" destId="{167D5B83-7E1E-4156-A695-96A915D1D1D1}" srcOrd="0" destOrd="0" presId="urn:microsoft.com/office/officeart/2005/8/layout/cycle6"/>
    <dgm:cxn modelId="{30134384-4156-47CC-B2CF-ACC91EB16098}" type="presOf" srcId="{4CFF50E1-5543-47B5-899F-FF0977B92124}" destId="{48B8A85B-A8A9-456F-94DF-4B03675E4666}" srcOrd="0" destOrd="0" presId="urn:microsoft.com/office/officeart/2005/8/layout/cycle6"/>
    <dgm:cxn modelId="{E3A18188-28D9-4734-9861-169F455905CD}" type="presOf" srcId="{1BB3CAE6-1902-4E7A-AD4C-6680F0DC0D1E}" destId="{7C87F83F-0BB8-40C2-99F9-BAB893FEA6BD}" srcOrd="0" destOrd="0" presId="urn:microsoft.com/office/officeart/2005/8/layout/cycle6"/>
    <dgm:cxn modelId="{FE6DA692-42AF-4F57-AA38-40FA2B3E3D04}" type="presOf" srcId="{5BD2B071-4F73-40DD-9D60-8B5906EE0358}" destId="{001DA638-537F-4178-BAFD-2918542E1976}" srcOrd="0" destOrd="0" presId="urn:microsoft.com/office/officeart/2005/8/layout/cycle6"/>
    <dgm:cxn modelId="{631AAFA0-8117-4385-8441-E2EFDF987A80}" type="presOf" srcId="{C95650A6-39AA-4F71-8E27-F07A72A590AA}" destId="{5621C6D3-E855-494C-BA0E-764F94168BFE}" srcOrd="0" destOrd="0" presId="urn:microsoft.com/office/officeart/2005/8/layout/cycle6"/>
    <dgm:cxn modelId="{BD4790B3-9CD4-4801-95FE-E045829A3103}" srcId="{53E0D07B-61F7-477B-9708-60A706B4A9E3}" destId="{C09C0039-D42C-414B-8EB6-DE130B5CAC56}" srcOrd="2" destOrd="0" parTransId="{9E3BB6EC-EED4-4CD3-BF8A-20241CA53586}" sibTransId="{5BD2B071-4F73-40DD-9D60-8B5906EE0358}"/>
    <dgm:cxn modelId="{49303EB8-56A1-4824-B055-7190E595920F}" srcId="{53E0D07B-61F7-477B-9708-60A706B4A9E3}" destId="{2433A5D0-3122-46BE-B094-44D764DD04BF}" srcOrd="0" destOrd="0" parTransId="{5484C580-98A8-41DA-8A85-77458B5C70D5}" sibTransId="{4CFF50E1-5543-47B5-899F-FF0977B92124}"/>
    <dgm:cxn modelId="{C5FDE8C7-F748-40A6-8FFD-65151CDA318E}" srcId="{53E0D07B-61F7-477B-9708-60A706B4A9E3}" destId="{1BB3CAE6-1902-4E7A-AD4C-6680F0DC0D1E}" srcOrd="3" destOrd="0" parTransId="{8CE55979-4A31-40C9-AA84-050D291D6083}" sibTransId="{5F9FB3CE-C921-403E-B3FB-18C9BAC097A0}"/>
    <dgm:cxn modelId="{AC8797F0-7081-4330-A5A0-5EDC4A309029}" type="presOf" srcId="{53E0D07B-61F7-477B-9708-60A706B4A9E3}" destId="{F2B947A7-C059-44A7-B5C0-C374947580CB}" srcOrd="0" destOrd="0" presId="urn:microsoft.com/office/officeart/2005/8/layout/cycle6"/>
    <dgm:cxn modelId="{721D50FC-EB69-4E68-8B00-069051DA297D}" srcId="{53E0D07B-61F7-477B-9708-60A706B4A9E3}" destId="{73F87D1E-7BB0-4998-8EC1-1F287E06E461}" srcOrd="1" destOrd="0" parTransId="{6E84F3B1-BDCD-4FAE-AA28-1B29DB68D10C}" sibTransId="{AA2B41B2-43CA-4A1E-9B90-A6D387A42E18}"/>
    <dgm:cxn modelId="{AA018C7A-CD59-408C-B76C-52B18A638E43}" type="presParOf" srcId="{F2B947A7-C059-44A7-B5C0-C374947580CB}" destId="{4023CCA5-12D6-45A9-AE90-F714EA74E009}" srcOrd="0" destOrd="0" presId="urn:microsoft.com/office/officeart/2005/8/layout/cycle6"/>
    <dgm:cxn modelId="{EFF62688-165D-47A7-936C-C06601CC0981}" type="presParOf" srcId="{F2B947A7-C059-44A7-B5C0-C374947580CB}" destId="{ED5F2F58-203D-44F5-AC83-5C3F295149F7}" srcOrd="1" destOrd="0" presId="urn:microsoft.com/office/officeart/2005/8/layout/cycle6"/>
    <dgm:cxn modelId="{B6261DB8-4A68-4A19-93A3-DCE8C6EE8246}" type="presParOf" srcId="{F2B947A7-C059-44A7-B5C0-C374947580CB}" destId="{48B8A85B-A8A9-456F-94DF-4B03675E4666}" srcOrd="2" destOrd="0" presId="urn:microsoft.com/office/officeart/2005/8/layout/cycle6"/>
    <dgm:cxn modelId="{0DFABA1E-3534-455E-8D7C-3FCEB8BABFFB}" type="presParOf" srcId="{F2B947A7-C059-44A7-B5C0-C374947580CB}" destId="{73BCC86A-AD77-461B-A6BA-8E616E9FBF0E}" srcOrd="3" destOrd="0" presId="urn:microsoft.com/office/officeart/2005/8/layout/cycle6"/>
    <dgm:cxn modelId="{23202CA4-9318-4FA0-B783-3879203458C5}" type="presParOf" srcId="{F2B947A7-C059-44A7-B5C0-C374947580CB}" destId="{CF029A6E-1295-4782-824A-8D00A9F483C1}" srcOrd="4" destOrd="0" presId="urn:microsoft.com/office/officeart/2005/8/layout/cycle6"/>
    <dgm:cxn modelId="{8BB4D6C2-F0C2-45F6-94DA-90136CA942C8}" type="presParOf" srcId="{F2B947A7-C059-44A7-B5C0-C374947580CB}" destId="{0699EC0E-BD8A-4D34-A081-EB47DDE64D71}" srcOrd="5" destOrd="0" presId="urn:microsoft.com/office/officeart/2005/8/layout/cycle6"/>
    <dgm:cxn modelId="{5B6FB883-35CD-43B3-9534-5AB80FF59B71}" type="presParOf" srcId="{F2B947A7-C059-44A7-B5C0-C374947580CB}" destId="{25A23FFF-3F65-440B-812F-CCE1CB63EAA3}" srcOrd="6" destOrd="0" presId="urn:microsoft.com/office/officeart/2005/8/layout/cycle6"/>
    <dgm:cxn modelId="{2222E0C0-64CA-4D58-8D89-9DB6ACD61A2D}" type="presParOf" srcId="{F2B947A7-C059-44A7-B5C0-C374947580CB}" destId="{652C285B-CE1B-4E19-9090-98C119095566}" srcOrd="7" destOrd="0" presId="urn:microsoft.com/office/officeart/2005/8/layout/cycle6"/>
    <dgm:cxn modelId="{A7B5BB55-2A76-474C-8538-DF76DC0A7142}" type="presParOf" srcId="{F2B947A7-C059-44A7-B5C0-C374947580CB}" destId="{001DA638-537F-4178-BAFD-2918542E1976}" srcOrd="8" destOrd="0" presId="urn:microsoft.com/office/officeart/2005/8/layout/cycle6"/>
    <dgm:cxn modelId="{51E7CD6B-38A9-4962-B4BB-4140FD6C2451}" type="presParOf" srcId="{F2B947A7-C059-44A7-B5C0-C374947580CB}" destId="{7C87F83F-0BB8-40C2-99F9-BAB893FEA6BD}" srcOrd="9" destOrd="0" presId="urn:microsoft.com/office/officeart/2005/8/layout/cycle6"/>
    <dgm:cxn modelId="{9ADEBFDC-7506-4DD9-9833-06B2422B31E6}" type="presParOf" srcId="{F2B947A7-C059-44A7-B5C0-C374947580CB}" destId="{E9771F88-55F1-48A5-901B-9A39CC330461}" srcOrd="10" destOrd="0" presId="urn:microsoft.com/office/officeart/2005/8/layout/cycle6"/>
    <dgm:cxn modelId="{5E25567D-69AB-4BFD-A4D4-BA648B508DDD}" type="presParOf" srcId="{F2B947A7-C059-44A7-B5C0-C374947580CB}" destId="{167D5B83-7E1E-4156-A695-96A915D1D1D1}" srcOrd="11" destOrd="0" presId="urn:microsoft.com/office/officeart/2005/8/layout/cycle6"/>
    <dgm:cxn modelId="{FEF1768D-9F39-4627-95FE-BB7EDC0CD04C}" type="presParOf" srcId="{F2B947A7-C059-44A7-B5C0-C374947580CB}" destId="{3487ED56-5A2D-4685-82A5-2D7DC1BC6AC3}" srcOrd="12" destOrd="0" presId="urn:microsoft.com/office/officeart/2005/8/layout/cycle6"/>
    <dgm:cxn modelId="{75113791-5391-4C18-9A66-025406A0AC18}" type="presParOf" srcId="{F2B947A7-C059-44A7-B5C0-C374947580CB}" destId="{529C2FE1-F330-4B7B-A22A-07E3FF9373F6}" srcOrd="13" destOrd="0" presId="urn:microsoft.com/office/officeart/2005/8/layout/cycle6"/>
    <dgm:cxn modelId="{20392E52-C04F-4E12-AFBF-E782AAF64B10}" type="presParOf" srcId="{F2B947A7-C059-44A7-B5C0-C374947580CB}" destId="{328A096D-AA71-4F95-B7CC-F388A8223BBB}" srcOrd="14" destOrd="0" presId="urn:microsoft.com/office/officeart/2005/8/layout/cycle6"/>
    <dgm:cxn modelId="{B27D21CD-D000-454E-B44F-742AB701B8D5}" type="presParOf" srcId="{F2B947A7-C059-44A7-B5C0-C374947580CB}" destId="{5621C6D3-E855-494C-BA0E-764F94168BFE}" srcOrd="15" destOrd="0" presId="urn:microsoft.com/office/officeart/2005/8/layout/cycle6"/>
    <dgm:cxn modelId="{C8E84441-8A2A-40DF-81AB-D79DA4FA45C2}" type="presParOf" srcId="{F2B947A7-C059-44A7-B5C0-C374947580CB}" destId="{F7C3F53A-9D82-4B70-ADB5-4E746DE8AC91}" srcOrd="16" destOrd="0" presId="urn:microsoft.com/office/officeart/2005/8/layout/cycle6"/>
    <dgm:cxn modelId="{BF207242-74AE-4A4D-B051-CF807673DE4F}" type="presParOf" srcId="{F2B947A7-C059-44A7-B5C0-C374947580CB}" destId="{655308D3-3D6F-47E9-A0F1-E837F6F10DD2}"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E0D07B-61F7-477B-9708-60A706B4A9E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433A5D0-3122-46BE-B094-44D764DD04BF}">
      <dgm:prSet phldrT="[Text]" phldr="0"/>
      <dgm:spPr>
        <a:solidFill>
          <a:srgbClr val="0097DA"/>
        </a:solidFill>
      </dgm:spPr>
      <dgm:t>
        <a:bodyPr/>
        <a:lstStyle/>
        <a:p>
          <a:r>
            <a:rPr lang="en-US" b="1" dirty="0"/>
            <a:t>Context</a:t>
          </a:r>
        </a:p>
      </dgm:t>
    </dgm:pt>
    <dgm:pt modelId="{5484C580-98A8-41DA-8A85-77458B5C70D5}" type="parTrans" cxnId="{49303EB8-56A1-4824-B055-7190E595920F}">
      <dgm:prSet/>
      <dgm:spPr/>
      <dgm:t>
        <a:bodyPr/>
        <a:lstStyle/>
        <a:p>
          <a:endParaRPr lang="en-US"/>
        </a:p>
      </dgm:t>
    </dgm:pt>
    <dgm:pt modelId="{4CFF50E1-5543-47B5-899F-FF0977B92124}" type="sibTrans" cxnId="{49303EB8-56A1-4824-B055-7190E595920F}">
      <dgm:prSet/>
      <dgm:spPr/>
      <dgm:t>
        <a:bodyPr/>
        <a:lstStyle/>
        <a:p>
          <a:endParaRPr lang="en-US"/>
        </a:p>
      </dgm:t>
    </dgm:pt>
    <dgm:pt modelId="{C09C0039-D42C-414B-8EB6-DE130B5CAC56}">
      <dgm:prSet phldrT="[Text]" phldr="0"/>
      <dgm:spPr>
        <a:solidFill>
          <a:srgbClr val="0097DA"/>
        </a:solidFill>
      </dgm:spPr>
      <dgm:t>
        <a:bodyPr/>
        <a:lstStyle/>
        <a:p>
          <a:r>
            <a:rPr lang="en-US" b="0" dirty="0"/>
            <a:t>Adaptation</a:t>
          </a:r>
        </a:p>
      </dgm:t>
    </dgm:pt>
    <dgm:pt modelId="{9E3BB6EC-EED4-4CD3-BF8A-20241CA53586}" type="parTrans" cxnId="{BD4790B3-9CD4-4801-95FE-E045829A3103}">
      <dgm:prSet/>
      <dgm:spPr/>
      <dgm:t>
        <a:bodyPr/>
        <a:lstStyle/>
        <a:p>
          <a:endParaRPr lang="en-US"/>
        </a:p>
      </dgm:t>
    </dgm:pt>
    <dgm:pt modelId="{5BD2B071-4F73-40DD-9D60-8B5906EE0358}" type="sibTrans" cxnId="{BD4790B3-9CD4-4801-95FE-E045829A3103}">
      <dgm:prSet/>
      <dgm:spPr/>
      <dgm:t>
        <a:bodyPr/>
        <a:lstStyle/>
        <a:p>
          <a:endParaRPr lang="en-US"/>
        </a:p>
      </dgm:t>
    </dgm:pt>
    <dgm:pt modelId="{C95650A6-39AA-4F71-8E27-F07A72A590AA}">
      <dgm:prSet phldrT="[Text]" phldr="0"/>
      <dgm:spPr>
        <a:solidFill>
          <a:srgbClr val="0097DA"/>
        </a:solidFill>
      </dgm:spPr>
      <dgm:t>
        <a:bodyPr/>
        <a:lstStyle/>
        <a:p>
          <a:r>
            <a:rPr lang="en-US" b="0" dirty="0"/>
            <a:t>Sustainability</a:t>
          </a:r>
        </a:p>
      </dgm:t>
    </dgm:pt>
    <dgm:pt modelId="{AC69AA48-836D-40E5-910B-1E60CB4590B7}" type="parTrans" cxnId="{1A93196D-1E69-42B9-A6CA-690C6E273B20}">
      <dgm:prSet/>
      <dgm:spPr/>
      <dgm:t>
        <a:bodyPr/>
        <a:lstStyle/>
        <a:p>
          <a:endParaRPr lang="en-US"/>
        </a:p>
      </dgm:t>
    </dgm:pt>
    <dgm:pt modelId="{29BDFEDE-0F51-4172-AEEB-425EE28D83D9}" type="sibTrans" cxnId="{1A93196D-1E69-42B9-A6CA-690C6E273B20}">
      <dgm:prSet/>
      <dgm:spPr/>
      <dgm:t>
        <a:bodyPr/>
        <a:lstStyle/>
        <a:p>
          <a:endParaRPr lang="en-US"/>
        </a:p>
      </dgm:t>
    </dgm:pt>
    <dgm:pt modelId="{73F87D1E-7BB0-4998-8EC1-1F287E06E461}">
      <dgm:prSet phldr="0"/>
      <dgm:spPr>
        <a:solidFill>
          <a:srgbClr val="0097DA"/>
        </a:solidFill>
      </dgm:spPr>
      <dgm:t>
        <a:bodyPr/>
        <a:lstStyle/>
        <a:p>
          <a:pPr rtl="0"/>
          <a:r>
            <a:rPr lang="en-US" b="0" dirty="0"/>
            <a:t>Evidence-Based Interventions</a:t>
          </a:r>
        </a:p>
      </dgm:t>
    </dgm:pt>
    <dgm:pt modelId="{6E84F3B1-BDCD-4FAE-AA28-1B29DB68D10C}" type="parTrans" cxnId="{721D50FC-EB69-4E68-8B00-069051DA297D}">
      <dgm:prSet/>
      <dgm:spPr/>
      <dgm:t>
        <a:bodyPr/>
        <a:lstStyle/>
        <a:p>
          <a:endParaRPr lang="en-US"/>
        </a:p>
      </dgm:t>
    </dgm:pt>
    <dgm:pt modelId="{AA2B41B2-43CA-4A1E-9B90-A6D387A42E18}" type="sibTrans" cxnId="{721D50FC-EB69-4E68-8B00-069051DA297D}">
      <dgm:prSet/>
      <dgm:spPr>
        <a:solidFill>
          <a:srgbClr val="0097DA"/>
        </a:solidFill>
      </dgm:spPr>
      <dgm:t>
        <a:bodyPr/>
        <a:lstStyle/>
        <a:p>
          <a:endParaRPr lang="en-US"/>
        </a:p>
      </dgm:t>
    </dgm:pt>
    <dgm:pt modelId="{1BB3CAE6-1902-4E7A-AD4C-6680F0DC0D1E}">
      <dgm:prSet phldr="0"/>
      <dgm:spPr>
        <a:solidFill>
          <a:srgbClr val="0097DA"/>
        </a:solidFill>
      </dgm:spPr>
      <dgm:t>
        <a:bodyPr/>
        <a:lstStyle/>
        <a:p>
          <a:pPr rtl="0"/>
          <a:r>
            <a:rPr lang="en-US" b="0" dirty="0"/>
            <a:t>Implementation Strategies</a:t>
          </a:r>
        </a:p>
      </dgm:t>
    </dgm:pt>
    <dgm:pt modelId="{8CE55979-4A31-40C9-AA84-050D291D6083}" type="parTrans" cxnId="{C5FDE8C7-F748-40A6-8FFD-65151CDA318E}">
      <dgm:prSet/>
      <dgm:spPr/>
      <dgm:t>
        <a:bodyPr/>
        <a:lstStyle/>
        <a:p>
          <a:endParaRPr lang="en-US"/>
        </a:p>
      </dgm:t>
    </dgm:pt>
    <dgm:pt modelId="{5F9FB3CE-C921-403E-B3FB-18C9BAC097A0}" type="sibTrans" cxnId="{C5FDE8C7-F748-40A6-8FFD-65151CDA318E}">
      <dgm:prSet/>
      <dgm:spPr/>
      <dgm:t>
        <a:bodyPr/>
        <a:lstStyle/>
        <a:p>
          <a:endParaRPr lang="en-US"/>
        </a:p>
      </dgm:t>
    </dgm:pt>
    <dgm:pt modelId="{D907BC59-6C40-4E91-A070-B16E00D9B9B4}">
      <dgm:prSet phldr="0"/>
      <dgm:spPr>
        <a:solidFill>
          <a:srgbClr val="0097DA"/>
        </a:solidFill>
      </dgm:spPr>
      <dgm:t>
        <a:bodyPr/>
        <a:lstStyle/>
        <a:p>
          <a:pPr rtl="0"/>
          <a:r>
            <a:rPr lang="en-US" b="0" dirty="0"/>
            <a:t>Implementation Outcomes</a:t>
          </a:r>
        </a:p>
      </dgm:t>
    </dgm:pt>
    <dgm:pt modelId="{73F6492B-0DAB-470F-A406-7D0F673CE964}" type="parTrans" cxnId="{C313B549-7CBC-4957-B811-393078572CA6}">
      <dgm:prSet/>
      <dgm:spPr/>
      <dgm:t>
        <a:bodyPr/>
        <a:lstStyle/>
        <a:p>
          <a:endParaRPr lang="en-US"/>
        </a:p>
      </dgm:t>
    </dgm:pt>
    <dgm:pt modelId="{342C1F0D-C1B7-4485-AA48-0D5692334C41}" type="sibTrans" cxnId="{C313B549-7CBC-4957-B811-393078572CA6}">
      <dgm:prSet/>
      <dgm:spPr/>
      <dgm:t>
        <a:bodyPr/>
        <a:lstStyle/>
        <a:p>
          <a:endParaRPr lang="en-US"/>
        </a:p>
      </dgm:t>
    </dgm:pt>
    <dgm:pt modelId="{F2B947A7-C059-44A7-B5C0-C374947580CB}" type="pres">
      <dgm:prSet presAssocID="{53E0D07B-61F7-477B-9708-60A706B4A9E3}" presName="cycle" presStyleCnt="0">
        <dgm:presLayoutVars>
          <dgm:dir/>
          <dgm:resizeHandles val="exact"/>
        </dgm:presLayoutVars>
      </dgm:prSet>
      <dgm:spPr/>
    </dgm:pt>
    <dgm:pt modelId="{4023CCA5-12D6-45A9-AE90-F714EA74E009}" type="pres">
      <dgm:prSet presAssocID="{2433A5D0-3122-46BE-B094-44D764DD04BF}" presName="node" presStyleLbl="node1" presStyleIdx="0" presStyleCnt="6">
        <dgm:presLayoutVars>
          <dgm:bulletEnabled val="1"/>
        </dgm:presLayoutVars>
      </dgm:prSet>
      <dgm:spPr/>
    </dgm:pt>
    <dgm:pt modelId="{ED5F2F58-203D-44F5-AC83-5C3F295149F7}" type="pres">
      <dgm:prSet presAssocID="{2433A5D0-3122-46BE-B094-44D764DD04BF}" presName="spNode" presStyleCnt="0"/>
      <dgm:spPr/>
    </dgm:pt>
    <dgm:pt modelId="{48B8A85B-A8A9-456F-94DF-4B03675E4666}" type="pres">
      <dgm:prSet presAssocID="{4CFF50E1-5543-47B5-899F-FF0977B92124}" presName="sibTrans" presStyleLbl="sibTrans1D1" presStyleIdx="0" presStyleCnt="6"/>
      <dgm:spPr>
        <a:solidFill>
          <a:srgbClr val="0097DA"/>
        </a:solidFill>
      </dgm:spPr>
    </dgm:pt>
    <dgm:pt modelId="{73BCC86A-AD77-461B-A6BA-8E616E9FBF0E}" type="pres">
      <dgm:prSet presAssocID="{73F87D1E-7BB0-4998-8EC1-1F287E06E461}" presName="node" presStyleLbl="node1" presStyleIdx="1" presStyleCnt="6">
        <dgm:presLayoutVars>
          <dgm:bulletEnabled val="1"/>
        </dgm:presLayoutVars>
      </dgm:prSet>
      <dgm:spPr/>
    </dgm:pt>
    <dgm:pt modelId="{CF029A6E-1295-4782-824A-8D00A9F483C1}" type="pres">
      <dgm:prSet presAssocID="{73F87D1E-7BB0-4998-8EC1-1F287E06E461}" presName="spNode" presStyleCnt="0"/>
      <dgm:spPr/>
    </dgm:pt>
    <dgm:pt modelId="{0699EC0E-BD8A-4D34-A081-EB47DDE64D71}" type="pres">
      <dgm:prSet presAssocID="{AA2B41B2-43CA-4A1E-9B90-A6D387A42E18}" presName="sibTrans" presStyleLbl="sibTrans1D1" presStyleIdx="1" presStyleCnt="6"/>
      <dgm:spPr/>
    </dgm:pt>
    <dgm:pt modelId="{25A23FFF-3F65-440B-812F-CCE1CB63EAA3}" type="pres">
      <dgm:prSet presAssocID="{C09C0039-D42C-414B-8EB6-DE130B5CAC56}" presName="node" presStyleLbl="node1" presStyleIdx="2" presStyleCnt="6">
        <dgm:presLayoutVars>
          <dgm:bulletEnabled val="1"/>
        </dgm:presLayoutVars>
      </dgm:prSet>
      <dgm:spPr/>
    </dgm:pt>
    <dgm:pt modelId="{652C285B-CE1B-4E19-9090-98C119095566}" type="pres">
      <dgm:prSet presAssocID="{C09C0039-D42C-414B-8EB6-DE130B5CAC56}" presName="spNode" presStyleCnt="0"/>
      <dgm:spPr/>
    </dgm:pt>
    <dgm:pt modelId="{001DA638-537F-4178-BAFD-2918542E1976}" type="pres">
      <dgm:prSet presAssocID="{5BD2B071-4F73-40DD-9D60-8B5906EE0358}" presName="sibTrans" presStyleLbl="sibTrans1D1" presStyleIdx="2" presStyleCnt="6"/>
      <dgm:spPr/>
    </dgm:pt>
    <dgm:pt modelId="{7C87F83F-0BB8-40C2-99F9-BAB893FEA6BD}" type="pres">
      <dgm:prSet presAssocID="{1BB3CAE6-1902-4E7A-AD4C-6680F0DC0D1E}" presName="node" presStyleLbl="node1" presStyleIdx="3" presStyleCnt="6">
        <dgm:presLayoutVars>
          <dgm:bulletEnabled val="1"/>
        </dgm:presLayoutVars>
      </dgm:prSet>
      <dgm:spPr/>
    </dgm:pt>
    <dgm:pt modelId="{E9771F88-55F1-48A5-901B-9A39CC330461}" type="pres">
      <dgm:prSet presAssocID="{1BB3CAE6-1902-4E7A-AD4C-6680F0DC0D1E}" presName="spNode" presStyleCnt="0"/>
      <dgm:spPr/>
    </dgm:pt>
    <dgm:pt modelId="{167D5B83-7E1E-4156-A695-96A915D1D1D1}" type="pres">
      <dgm:prSet presAssocID="{5F9FB3CE-C921-403E-B3FB-18C9BAC097A0}" presName="sibTrans" presStyleLbl="sibTrans1D1" presStyleIdx="3" presStyleCnt="6"/>
      <dgm:spPr/>
    </dgm:pt>
    <dgm:pt modelId="{3487ED56-5A2D-4685-82A5-2D7DC1BC6AC3}" type="pres">
      <dgm:prSet presAssocID="{D907BC59-6C40-4E91-A070-B16E00D9B9B4}" presName="node" presStyleLbl="node1" presStyleIdx="4" presStyleCnt="6">
        <dgm:presLayoutVars>
          <dgm:bulletEnabled val="1"/>
        </dgm:presLayoutVars>
      </dgm:prSet>
      <dgm:spPr/>
    </dgm:pt>
    <dgm:pt modelId="{529C2FE1-F330-4B7B-A22A-07E3FF9373F6}" type="pres">
      <dgm:prSet presAssocID="{D907BC59-6C40-4E91-A070-B16E00D9B9B4}" presName="spNode" presStyleCnt="0"/>
      <dgm:spPr/>
    </dgm:pt>
    <dgm:pt modelId="{328A096D-AA71-4F95-B7CC-F388A8223BBB}" type="pres">
      <dgm:prSet presAssocID="{342C1F0D-C1B7-4485-AA48-0D5692334C41}" presName="sibTrans" presStyleLbl="sibTrans1D1" presStyleIdx="4" presStyleCnt="6"/>
      <dgm:spPr/>
    </dgm:pt>
    <dgm:pt modelId="{5621C6D3-E855-494C-BA0E-764F94168BFE}" type="pres">
      <dgm:prSet presAssocID="{C95650A6-39AA-4F71-8E27-F07A72A590AA}" presName="node" presStyleLbl="node1" presStyleIdx="5" presStyleCnt="6">
        <dgm:presLayoutVars>
          <dgm:bulletEnabled val="1"/>
        </dgm:presLayoutVars>
      </dgm:prSet>
      <dgm:spPr/>
    </dgm:pt>
    <dgm:pt modelId="{F7C3F53A-9D82-4B70-ADB5-4E746DE8AC91}" type="pres">
      <dgm:prSet presAssocID="{C95650A6-39AA-4F71-8E27-F07A72A590AA}" presName="spNode" presStyleCnt="0"/>
      <dgm:spPr/>
    </dgm:pt>
    <dgm:pt modelId="{655308D3-3D6F-47E9-A0F1-E837F6F10DD2}" type="pres">
      <dgm:prSet presAssocID="{29BDFEDE-0F51-4172-AEEB-425EE28D83D9}" presName="sibTrans" presStyleLbl="sibTrans1D1" presStyleIdx="5" presStyleCnt="6"/>
      <dgm:spPr/>
    </dgm:pt>
  </dgm:ptLst>
  <dgm:cxnLst>
    <dgm:cxn modelId="{49D42D05-185F-4E5D-B43C-2BE8C525DE76}" type="presOf" srcId="{AA2B41B2-43CA-4A1E-9B90-A6D387A42E18}" destId="{0699EC0E-BD8A-4D34-A081-EB47DDE64D71}" srcOrd="0" destOrd="0" presId="urn:microsoft.com/office/officeart/2005/8/layout/cycle6"/>
    <dgm:cxn modelId="{7276C207-27CA-4318-A381-9D35B20D5EB6}" type="presOf" srcId="{C09C0039-D42C-414B-8EB6-DE130B5CAC56}" destId="{25A23FFF-3F65-440B-812F-CCE1CB63EAA3}" srcOrd="0" destOrd="0" presId="urn:microsoft.com/office/officeart/2005/8/layout/cycle6"/>
    <dgm:cxn modelId="{6601D40C-C698-4553-879A-F913D04D9745}" type="presOf" srcId="{73F87D1E-7BB0-4998-8EC1-1F287E06E461}" destId="{73BCC86A-AD77-461B-A6BA-8E616E9FBF0E}" srcOrd="0" destOrd="0" presId="urn:microsoft.com/office/officeart/2005/8/layout/cycle6"/>
    <dgm:cxn modelId="{31633312-D58A-48B4-B520-EF5786F0AD52}" type="presOf" srcId="{2433A5D0-3122-46BE-B094-44D764DD04BF}" destId="{4023CCA5-12D6-45A9-AE90-F714EA74E009}" srcOrd="0" destOrd="0" presId="urn:microsoft.com/office/officeart/2005/8/layout/cycle6"/>
    <dgm:cxn modelId="{947F5D3C-613C-4C3E-902B-D427117D1C28}" type="presOf" srcId="{D907BC59-6C40-4E91-A070-B16E00D9B9B4}" destId="{3487ED56-5A2D-4685-82A5-2D7DC1BC6AC3}" srcOrd="0" destOrd="0" presId="urn:microsoft.com/office/officeart/2005/8/layout/cycle6"/>
    <dgm:cxn modelId="{FEA49A65-3499-4550-BC4A-E8E30E76C022}" type="presOf" srcId="{29BDFEDE-0F51-4172-AEEB-425EE28D83D9}" destId="{655308D3-3D6F-47E9-A0F1-E837F6F10DD2}" srcOrd="0" destOrd="0" presId="urn:microsoft.com/office/officeart/2005/8/layout/cycle6"/>
    <dgm:cxn modelId="{32715066-FFC2-4044-ADB0-91B775342DB6}" type="presOf" srcId="{342C1F0D-C1B7-4485-AA48-0D5692334C41}" destId="{328A096D-AA71-4F95-B7CC-F388A8223BBB}" srcOrd="0" destOrd="0" presId="urn:microsoft.com/office/officeart/2005/8/layout/cycle6"/>
    <dgm:cxn modelId="{C313B549-7CBC-4957-B811-393078572CA6}" srcId="{53E0D07B-61F7-477B-9708-60A706B4A9E3}" destId="{D907BC59-6C40-4E91-A070-B16E00D9B9B4}" srcOrd="4" destOrd="0" parTransId="{73F6492B-0DAB-470F-A406-7D0F673CE964}" sibTransId="{342C1F0D-C1B7-4485-AA48-0D5692334C41}"/>
    <dgm:cxn modelId="{1A93196D-1E69-42B9-A6CA-690C6E273B20}" srcId="{53E0D07B-61F7-477B-9708-60A706B4A9E3}" destId="{C95650A6-39AA-4F71-8E27-F07A72A590AA}" srcOrd="5" destOrd="0" parTransId="{AC69AA48-836D-40E5-910B-1E60CB4590B7}" sibTransId="{29BDFEDE-0F51-4172-AEEB-425EE28D83D9}"/>
    <dgm:cxn modelId="{01B1D67E-6F2A-47E8-9035-BFEE8858B74A}" type="presOf" srcId="{5F9FB3CE-C921-403E-B3FB-18C9BAC097A0}" destId="{167D5B83-7E1E-4156-A695-96A915D1D1D1}" srcOrd="0" destOrd="0" presId="urn:microsoft.com/office/officeart/2005/8/layout/cycle6"/>
    <dgm:cxn modelId="{30134384-4156-47CC-B2CF-ACC91EB16098}" type="presOf" srcId="{4CFF50E1-5543-47B5-899F-FF0977B92124}" destId="{48B8A85B-A8A9-456F-94DF-4B03675E4666}" srcOrd="0" destOrd="0" presId="urn:microsoft.com/office/officeart/2005/8/layout/cycle6"/>
    <dgm:cxn modelId="{E3A18188-28D9-4734-9861-169F455905CD}" type="presOf" srcId="{1BB3CAE6-1902-4E7A-AD4C-6680F0DC0D1E}" destId="{7C87F83F-0BB8-40C2-99F9-BAB893FEA6BD}" srcOrd="0" destOrd="0" presId="urn:microsoft.com/office/officeart/2005/8/layout/cycle6"/>
    <dgm:cxn modelId="{FE6DA692-42AF-4F57-AA38-40FA2B3E3D04}" type="presOf" srcId="{5BD2B071-4F73-40DD-9D60-8B5906EE0358}" destId="{001DA638-537F-4178-BAFD-2918542E1976}" srcOrd="0" destOrd="0" presId="urn:microsoft.com/office/officeart/2005/8/layout/cycle6"/>
    <dgm:cxn modelId="{631AAFA0-8117-4385-8441-E2EFDF987A80}" type="presOf" srcId="{C95650A6-39AA-4F71-8E27-F07A72A590AA}" destId="{5621C6D3-E855-494C-BA0E-764F94168BFE}" srcOrd="0" destOrd="0" presId="urn:microsoft.com/office/officeart/2005/8/layout/cycle6"/>
    <dgm:cxn modelId="{BD4790B3-9CD4-4801-95FE-E045829A3103}" srcId="{53E0D07B-61F7-477B-9708-60A706B4A9E3}" destId="{C09C0039-D42C-414B-8EB6-DE130B5CAC56}" srcOrd="2" destOrd="0" parTransId="{9E3BB6EC-EED4-4CD3-BF8A-20241CA53586}" sibTransId="{5BD2B071-4F73-40DD-9D60-8B5906EE0358}"/>
    <dgm:cxn modelId="{49303EB8-56A1-4824-B055-7190E595920F}" srcId="{53E0D07B-61F7-477B-9708-60A706B4A9E3}" destId="{2433A5D0-3122-46BE-B094-44D764DD04BF}" srcOrd="0" destOrd="0" parTransId="{5484C580-98A8-41DA-8A85-77458B5C70D5}" sibTransId="{4CFF50E1-5543-47B5-899F-FF0977B92124}"/>
    <dgm:cxn modelId="{C5FDE8C7-F748-40A6-8FFD-65151CDA318E}" srcId="{53E0D07B-61F7-477B-9708-60A706B4A9E3}" destId="{1BB3CAE6-1902-4E7A-AD4C-6680F0DC0D1E}" srcOrd="3" destOrd="0" parTransId="{8CE55979-4A31-40C9-AA84-050D291D6083}" sibTransId="{5F9FB3CE-C921-403E-B3FB-18C9BAC097A0}"/>
    <dgm:cxn modelId="{AC8797F0-7081-4330-A5A0-5EDC4A309029}" type="presOf" srcId="{53E0D07B-61F7-477B-9708-60A706B4A9E3}" destId="{F2B947A7-C059-44A7-B5C0-C374947580CB}" srcOrd="0" destOrd="0" presId="urn:microsoft.com/office/officeart/2005/8/layout/cycle6"/>
    <dgm:cxn modelId="{721D50FC-EB69-4E68-8B00-069051DA297D}" srcId="{53E0D07B-61F7-477B-9708-60A706B4A9E3}" destId="{73F87D1E-7BB0-4998-8EC1-1F287E06E461}" srcOrd="1" destOrd="0" parTransId="{6E84F3B1-BDCD-4FAE-AA28-1B29DB68D10C}" sibTransId="{AA2B41B2-43CA-4A1E-9B90-A6D387A42E18}"/>
    <dgm:cxn modelId="{AA018C7A-CD59-408C-B76C-52B18A638E43}" type="presParOf" srcId="{F2B947A7-C059-44A7-B5C0-C374947580CB}" destId="{4023CCA5-12D6-45A9-AE90-F714EA74E009}" srcOrd="0" destOrd="0" presId="urn:microsoft.com/office/officeart/2005/8/layout/cycle6"/>
    <dgm:cxn modelId="{EFF62688-165D-47A7-936C-C06601CC0981}" type="presParOf" srcId="{F2B947A7-C059-44A7-B5C0-C374947580CB}" destId="{ED5F2F58-203D-44F5-AC83-5C3F295149F7}" srcOrd="1" destOrd="0" presId="urn:microsoft.com/office/officeart/2005/8/layout/cycle6"/>
    <dgm:cxn modelId="{B6261DB8-4A68-4A19-93A3-DCE8C6EE8246}" type="presParOf" srcId="{F2B947A7-C059-44A7-B5C0-C374947580CB}" destId="{48B8A85B-A8A9-456F-94DF-4B03675E4666}" srcOrd="2" destOrd="0" presId="urn:microsoft.com/office/officeart/2005/8/layout/cycle6"/>
    <dgm:cxn modelId="{0DFABA1E-3534-455E-8D7C-3FCEB8BABFFB}" type="presParOf" srcId="{F2B947A7-C059-44A7-B5C0-C374947580CB}" destId="{73BCC86A-AD77-461B-A6BA-8E616E9FBF0E}" srcOrd="3" destOrd="0" presId="urn:microsoft.com/office/officeart/2005/8/layout/cycle6"/>
    <dgm:cxn modelId="{23202CA4-9318-4FA0-B783-3879203458C5}" type="presParOf" srcId="{F2B947A7-C059-44A7-B5C0-C374947580CB}" destId="{CF029A6E-1295-4782-824A-8D00A9F483C1}" srcOrd="4" destOrd="0" presId="urn:microsoft.com/office/officeart/2005/8/layout/cycle6"/>
    <dgm:cxn modelId="{8BB4D6C2-F0C2-45F6-94DA-90136CA942C8}" type="presParOf" srcId="{F2B947A7-C059-44A7-B5C0-C374947580CB}" destId="{0699EC0E-BD8A-4D34-A081-EB47DDE64D71}" srcOrd="5" destOrd="0" presId="urn:microsoft.com/office/officeart/2005/8/layout/cycle6"/>
    <dgm:cxn modelId="{5B6FB883-35CD-43B3-9534-5AB80FF59B71}" type="presParOf" srcId="{F2B947A7-C059-44A7-B5C0-C374947580CB}" destId="{25A23FFF-3F65-440B-812F-CCE1CB63EAA3}" srcOrd="6" destOrd="0" presId="urn:microsoft.com/office/officeart/2005/8/layout/cycle6"/>
    <dgm:cxn modelId="{2222E0C0-64CA-4D58-8D89-9DB6ACD61A2D}" type="presParOf" srcId="{F2B947A7-C059-44A7-B5C0-C374947580CB}" destId="{652C285B-CE1B-4E19-9090-98C119095566}" srcOrd="7" destOrd="0" presId="urn:microsoft.com/office/officeart/2005/8/layout/cycle6"/>
    <dgm:cxn modelId="{A7B5BB55-2A76-474C-8538-DF76DC0A7142}" type="presParOf" srcId="{F2B947A7-C059-44A7-B5C0-C374947580CB}" destId="{001DA638-537F-4178-BAFD-2918542E1976}" srcOrd="8" destOrd="0" presId="urn:microsoft.com/office/officeart/2005/8/layout/cycle6"/>
    <dgm:cxn modelId="{51E7CD6B-38A9-4962-B4BB-4140FD6C2451}" type="presParOf" srcId="{F2B947A7-C059-44A7-B5C0-C374947580CB}" destId="{7C87F83F-0BB8-40C2-99F9-BAB893FEA6BD}" srcOrd="9" destOrd="0" presId="urn:microsoft.com/office/officeart/2005/8/layout/cycle6"/>
    <dgm:cxn modelId="{9ADEBFDC-7506-4DD9-9833-06B2422B31E6}" type="presParOf" srcId="{F2B947A7-C059-44A7-B5C0-C374947580CB}" destId="{E9771F88-55F1-48A5-901B-9A39CC330461}" srcOrd="10" destOrd="0" presId="urn:microsoft.com/office/officeart/2005/8/layout/cycle6"/>
    <dgm:cxn modelId="{5E25567D-69AB-4BFD-A4D4-BA648B508DDD}" type="presParOf" srcId="{F2B947A7-C059-44A7-B5C0-C374947580CB}" destId="{167D5B83-7E1E-4156-A695-96A915D1D1D1}" srcOrd="11" destOrd="0" presId="urn:microsoft.com/office/officeart/2005/8/layout/cycle6"/>
    <dgm:cxn modelId="{FEF1768D-9F39-4627-95FE-BB7EDC0CD04C}" type="presParOf" srcId="{F2B947A7-C059-44A7-B5C0-C374947580CB}" destId="{3487ED56-5A2D-4685-82A5-2D7DC1BC6AC3}" srcOrd="12" destOrd="0" presId="urn:microsoft.com/office/officeart/2005/8/layout/cycle6"/>
    <dgm:cxn modelId="{75113791-5391-4C18-9A66-025406A0AC18}" type="presParOf" srcId="{F2B947A7-C059-44A7-B5C0-C374947580CB}" destId="{529C2FE1-F330-4B7B-A22A-07E3FF9373F6}" srcOrd="13" destOrd="0" presId="urn:microsoft.com/office/officeart/2005/8/layout/cycle6"/>
    <dgm:cxn modelId="{20392E52-C04F-4E12-AFBF-E782AAF64B10}" type="presParOf" srcId="{F2B947A7-C059-44A7-B5C0-C374947580CB}" destId="{328A096D-AA71-4F95-B7CC-F388A8223BBB}" srcOrd="14" destOrd="0" presId="urn:microsoft.com/office/officeart/2005/8/layout/cycle6"/>
    <dgm:cxn modelId="{B27D21CD-D000-454E-B44F-742AB701B8D5}" type="presParOf" srcId="{F2B947A7-C059-44A7-B5C0-C374947580CB}" destId="{5621C6D3-E855-494C-BA0E-764F94168BFE}" srcOrd="15" destOrd="0" presId="urn:microsoft.com/office/officeart/2005/8/layout/cycle6"/>
    <dgm:cxn modelId="{C8E84441-8A2A-40DF-81AB-D79DA4FA45C2}" type="presParOf" srcId="{F2B947A7-C059-44A7-B5C0-C374947580CB}" destId="{F7C3F53A-9D82-4B70-ADB5-4E746DE8AC91}" srcOrd="16" destOrd="0" presId="urn:microsoft.com/office/officeart/2005/8/layout/cycle6"/>
    <dgm:cxn modelId="{BF207242-74AE-4A4D-B051-CF807673DE4F}" type="presParOf" srcId="{F2B947A7-C059-44A7-B5C0-C374947580CB}" destId="{655308D3-3D6F-47E9-A0F1-E837F6F10DD2}"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BCD42A-EE88-4916-8729-E64074217CA2}" type="doc">
      <dgm:prSet loTypeId="urn:microsoft.com/office/officeart/2005/8/layout/pyramid1" loCatId="pyramid" qsTypeId="urn:microsoft.com/office/officeart/2005/8/quickstyle/simple1" qsCatId="simple" csTypeId="urn:microsoft.com/office/officeart/2005/8/colors/accent1_2" csCatId="accent1" phldr="1"/>
      <dgm:spPr/>
    </dgm:pt>
    <dgm:pt modelId="{BBD912EA-1DE0-4642-80DC-C5A5F1B9170A}">
      <dgm:prSet phldrT="[Text]" phldr="0"/>
      <dgm:spPr/>
      <dgm:t>
        <a:bodyPr/>
        <a:lstStyle/>
        <a:p>
          <a:pPr rtl="0"/>
          <a:r>
            <a:rPr lang="en-US" dirty="0">
              <a:latin typeface="Arial"/>
            </a:rPr>
            <a:t>Executives</a:t>
          </a:r>
          <a:endParaRPr lang="en-US" dirty="0"/>
        </a:p>
      </dgm:t>
    </dgm:pt>
    <dgm:pt modelId="{F183137A-A6CE-46FC-A33D-37393EDD7215}" type="parTrans" cxnId="{75827E2F-694F-4F0C-A181-9C51B6024806}">
      <dgm:prSet/>
      <dgm:spPr/>
      <dgm:t>
        <a:bodyPr/>
        <a:lstStyle/>
        <a:p>
          <a:endParaRPr lang="en-US"/>
        </a:p>
      </dgm:t>
    </dgm:pt>
    <dgm:pt modelId="{4919AAA1-50C2-40DB-A21C-ADB48918A52E}" type="sibTrans" cxnId="{75827E2F-694F-4F0C-A181-9C51B6024806}">
      <dgm:prSet/>
      <dgm:spPr/>
      <dgm:t>
        <a:bodyPr/>
        <a:lstStyle/>
        <a:p>
          <a:endParaRPr lang="en-US"/>
        </a:p>
      </dgm:t>
    </dgm:pt>
    <dgm:pt modelId="{A4480085-C757-4C8B-94F9-3395A927AD9F}">
      <dgm:prSet phldrT="[Text]" phldr="0"/>
      <dgm:spPr/>
      <dgm:t>
        <a:bodyPr/>
        <a:lstStyle/>
        <a:p>
          <a:pPr rtl="0"/>
          <a:r>
            <a:rPr lang="en-US" dirty="0">
              <a:latin typeface="Arial"/>
            </a:rPr>
            <a:t>Cancer Coalition representatives</a:t>
          </a:r>
          <a:endParaRPr lang="en-US" dirty="0"/>
        </a:p>
      </dgm:t>
    </dgm:pt>
    <dgm:pt modelId="{631B9E63-B5EB-4E46-B740-C17D9D7A50D4}" type="parTrans" cxnId="{C46F2343-30F3-46EE-AEBB-DCF61EBAD209}">
      <dgm:prSet/>
      <dgm:spPr/>
      <dgm:t>
        <a:bodyPr/>
        <a:lstStyle/>
        <a:p>
          <a:endParaRPr lang="en-US"/>
        </a:p>
      </dgm:t>
    </dgm:pt>
    <dgm:pt modelId="{44AAB9B6-566A-440C-9431-C9E17CB042A2}" type="sibTrans" cxnId="{C46F2343-30F3-46EE-AEBB-DCF61EBAD209}">
      <dgm:prSet/>
      <dgm:spPr/>
      <dgm:t>
        <a:bodyPr/>
        <a:lstStyle/>
        <a:p>
          <a:endParaRPr lang="en-US"/>
        </a:p>
      </dgm:t>
    </dgm:pt>
    <dgm:pt modelId="{B1AF144B-CC92-4C68-8E81-54E1C9392E9A}">
      <dgm:prSet phldrT="[Text]" phldr="0"/>
      <dgm:spPr/>
      <dgm:t>
        <a:bodyPr/>
        <a:lstStyle/>
        <a:p>
          <a:pPr rtl="0"/>
          <a:r>
            <a:rPr lang="en-US" dirty="0">
              <a:latin typeface="Arial"/>
            </a:rPr>
            <a:t>Comprehensive Cancer Control program directors</a:t>
          </a:r>
          <a:endParaRPr lang="en-US" dirty="0"/>
        </a:p>
      </dgm:t>
    </dgm:pt>
    <dgm:pt modelId="{5BCE0772-EA24-4E09-9276-F47152AAE757}" type="parTrans" cxnId="{CEAB453F-52C5-485F-AF18-52F006C6F907}">
      <dgm:prSet/>
      <dgm:spPr/>
      <dgm:t>
        <a:bodyPr/>
        <a:lstStyle/>
        <a:p>
          <a:endParaRPr lang="en-US"/>
        </a:p>
      </dgm:t>
    </dgm:pt>
    <dgm:pt modelId="{0E26B15D-FAF2-42A8-A3BC-1B6AEEEA9586}" type="sibTrans" cxnId="{CEAB453F-52C5-485F-AF18-52F006C6F907}">
      <dgm:prSet/>
      <dgm:spPr/>
      <dgm:t>
        <a:bodyPr/>
        <a:lstStyle/>
        <a:p>
          <a:endParaRPr lang="en-US"/>
        </a:p>
      </dgm:t>
    </dgm:pt>
    <dgm:pt modelId="{57F1BE49-D586-4030-93F4-E0205B372BE6}">
      <dgm:prSet phldr="0"/>
      <dgm:spPr/>
      <dgm:t>
        <a:bodyPr/>
        <a:lstStyle/>
        <a:p>
          <a:pPr rtl="0"/>
          <a:r>
            <a:rPr lang="en-US" dirty="0">
              <a:latin typeface="Arial"/>
            </a:rPr>
            <a:t>Clinical providers and public health professionals</a:t>
          </a:r>
        </a:p>
      </dgm:t>
    </dgm:pt>
    <dgm:pt modelId="{C12744ED-A1F0-42BA-9481-6716B80F63E1}" type="parTrans" cxnId="{38095E0E-9569-422B-A124-97FF0DDEA5F1}">
      <dgm:prSet/>
      <dgm:spPr/>
      <dgm:t>
        <a:bodyPr/>
        <a:lstStyle/>
        <a:p>
          <a:endParaRPr lang="en-US"/>
        </a:p>
      </dgm:t>
    </dgm:pt>
    <dgm:pt modelId="{55BF8B0F-A446-4756-8C79-7B5842CBC499}" type="sibTrans" cxnId="{38095E0E-9569-422B-A124-97FF0DDEA5F1}">
      <dgm:prSet/>
      <dgm:spPr/>
      <dgm:t>
        <a:bodyPr/>
        <a:lstStyle/>
        <a:p>
          <a:endParaRPr lang="en-US"/>
        </a:p>
      </dgm:t>
    </dgm:pt>
    <dgm:pt modelId="{DCA4F253-2809-4F42-A44A-C8449510BBC4}">
      <dgm:prSet phldr="0"/>
      <dgm:spPr/>
      <dgm:t>
        <a:bodyPr/>
        <a:lstStyle/>
        <a:p>
          <a:pPr rtl="0"/>
          <a:r>
            <a:rPr lang="en-US" dirty="0">
              <a:latin typeface="Arial"/>
            </a:rPr>
            <a:t>Community members and patients</a:t>
          </a:r>
        </a:p>
      </dgm:t>
    </dgm:pt>
    <dgm:pt modelId="{2B6317D7-E5DC-4F55-ACED-0CC091500BE3}" type="parTrans" cxnId="{CCB07893-8853-4CDC-A9A0-7CE6912BE45B}">
      <dgm:prSet/>
      <dgm:spPr/>
      <dgm:t>
        <a:bodyPr/>
        <a:lstStyle/>
        <a:p>
          <a:endParaRPr lang="en-US"/>
        </a:p>
      </dgm:t>
    </dgm:pt>
    <dgm:pt modelId="{A404C023-F192-4BA5-AD07-CEC2E88E2978}" type="sibTrans" cxnId="{CCB07893-8853-4CDC-A9A0-7CE6912BE45B}">
      <dgm:prSet/>
      <dgm:spPr/>
      <dgm:t>
        <a:bodyPr/>
        <a:lstStyle/>
        <a:p>
          <a:endParaRPr lang="en-US"/>
        </a:p>
      </dgm:t>
    </dgm:pt>
    <dgm:pt modelId="{9BCB7495-B2F2-46B7-8516-21359C965A09}" type="pres">
      <dgm:prSet presAssocID="{9FBCD42A-EE88-4916-8729-E64074217CA2}" presName="Name0" presStyleCnt="0">
        <dgm:presLayoutVars>
          <dgm:dir/>
          <dgm:animLvl val="lvl"/>
          <dgm:resizeHandles val="exact"/>
        </dgm:presLayoutVars>
      </dgm:prSet>
      <dgm:spPr/>
    </dgm:pt>
    <dgm:pt modelId="{A67AEEB7-6F64-4893-90FA-7426DFF47BCC}" type="pres">
      <dgm:prSet presAssocID="{BBD912EA-1DE0-4642-80DC-C5A5F1B9170A}" presName="Name8" presStyleCnt="0"/>
      <dgm:spPr/>
    </dgm:pt>
    <dgm:pt modelId="{E3537A08-D9F8-46F0-BFD8-C99B27D2B3A3}" type="pres">
      <dgm:prSet presAssocID="{BBD912EA-1DE0-4642-80DC-C5A5F1B9170A}" presName="level" presStyleLbl="node1" presStyleIdx="0" presStyleCnt="5">
        <dgm:presLayoutVars>
          <dgm:chMax val="1"/>
          <dgm:bulletEnabled val="1"/>
        </dgm:presLayoutVars>
      </dgm:prSet>
      <dgm:spPr/>
    </dgm:pt>
    <dgm:pt modelId="{0701B141-FEC5-42B3-8B36-54CAA6FA6F18}" type="pres">
      <dgm:prSet presAssocID="{BBD912EA-1DE0-4642-80DC-C5A5F1B9170A}" presName="levelTx" presStyleLbl="revTx" presStyleIdx="0" presStyleCnt="0">
        <dgm:presLayoutVars>
          <dgm:chMax val="1"/>
          <dgm:bulletEnabled val="1"/>
        </dgm:presLayoutVars>
      </dgm:prSet>
      <dgm:spPr/>
    </dgm:pt>
    <dgm:pt modelId="{A04430DC-2EB1-4DE5-BB07-E8587B6F5289}" type="pres">
      <dgm:prSet presAssocID="{A4480085-C757-4C8B-94F9-3395A927AD9F}" presName="Name8" presStyleCnt="0"/>
      <dgm:spPr/>
    </dgm:pt>
    <dgm:pt modelId="{81298655-36D8-4463-BB46-9A1073286791}" type="pres">
      <dgm:prSet presAssocID="{A4480085-C757-4C8B-94F9-3395A927AD9F}" presName="level" presStyleLbl="node1" presStyleIdx="1" presStyleCnt="5">
        <dgm:presLayoutVars>
          <dgm:chMax val="1"/>
          <dgm:bulletEnabled val="1"/>
        </dgm:presLayoutVars>
      </dgm:prSet>
      <dgm:spPr/>
    </dgm:pt>
    <dgm:pt modelId="{F9071E42-CD83-4670-ADD7-BB9AA03769DE}" type="pres">
      <dgm:prSet presAssocID="{A4480085-C757-4C8B-94F9-3395A927AD9F}" presName="levelTx" presStyleLbl="revTx" presStyleIdx="0" presStyleCnt="0">
        <dgm:presLayoutVars>
          <dgm:chMax val="1"/>
          <dgm:bulletEnabled val="1"/>
        </dgm:presLayoutVars>
      </dgm:prSet>
      <dgm:spPr/>
    </dgm:pt>
    <dgm:pt modelId="{FF872A6F-042A-461F-B2CA-CA9805BBD41C}" type="pres">
      <dgm:prSet presAssocID="{B1AF144B-CC92-4C68-8E81-54E1C9392E9A}" presName="Name8" presStyleCnt="0"/>
      <dgm:spPr/>
    </dgm:pt>
    <dgm:pt modelId="{1B354E2B-E7E4-4B20-BDDD-114B2A77A8F4}" type="pres">
      <dgm:prSet presAssocID="{B1AF144B-CC92-4C68-8E81-54E1C9392E9A}" presName="level" presStyleLbl="node1" presStyleIdx="2" presStyleCnt="5">
        <dgm:presLayoutVars>
          <dgm:chMax val="1"/>
          <dgm:bulletEnabled val="1"/>
        </dgm:presLayoutVars>
      </dgm:prSet>
      <dgm:spPr/>
    </dgm:pt>
    <dgm:pt modelId="{BE83A5B8-FB69-4A6F-8DEF-BD9EF9C9BCEC}" type="pres">
      <dgm:prSet presAssocID="{B1AF144B-CC92-4C68-8E81-54E1C9392E9A}" presName="levelTx" presStyleLbl="revTx" presStyleIdx="0" presStyleCnt="0">
        <dgm:presLayoutVars>
          <dgm:chMax val="1"/>
          <dgm:bulletEnabled val="1"/>
        </dgm:presLayoutVars>
      </dgm:prSet>
      <dgm:spPr/>
    </dgm:pt>
    <dgm:pt modelId="{5A65F18E-50EF-4751-955C-2DA81B3D320E}" type="pres">
      <dgm:prSet presAssocID="{57F1BE49-D586-4030-93F4-E0205B372BE6}" presName="Name8" presStyleCnt="0"/>
      <dgm:spPr/>
    </dgm:pt>
    <dgm:pt modelId="{D0EAEC42-10B2-4B4D-B99A-32A372D7F314}" type="pres">
      <dgm:prSet presAssocID="{57F1BE49-D586-4030-93F4-E0205B372BE6}" presName="level" presStyleLbl="node1" presStyleIdx="3" presStyleCnt="5">
        <dgm:presLayoutVars>
          <dgm:chMax val="1"/>
          <dgm:bulletEnabled val="1"/>
        </dgm:presLayoutVars>
      </dgm:prSet>
      <dgm:spPr/>
    </dgm:pt>
    <dgm:pt modelId="{9D098AD3-BBCD-45B8-8FEE-66F234E6B5DF}" type="pres">
      <dgm:prSet presAssocID="{57F1BE49-D586-4030-93F4-E0205B372BE6}" presName="levelTx" presStyleLbl="revTx" presStyleIdx="0" presStyleCnt="0">
        <dgm:presLayoutVars>
          <dgm:chMax val="1"/>
          <dgm:bulletEnabled val="1"/>
        </dgm:presLayoutVars>
      </dgm:prSet>
      <dgm:spPr/>
    </dgm:pt>
    <dgm:pt modelId="{72177E8F-C4D5-4D17-93D2-58EFB8D99103}" type="pres">
      <dgm:prSet presAssocID="{DCA4F253-2809-4F42-A44A-C8449510BBC4}" presName="Name8" presStyleCnt="0"/>
      <dgm:spPr/>
    </dgm:pt>
    <dgm:pt modelId="{20615BD9-A0F4-45F9-901A-2FF940A8A1E0}" type="pres">
      <dgm:prSet presAssocID="{DCA4F253-2809-4F42-A44A-C8449510BBC4}" presName="level" presStyleLbl="node1" presStyleIdx="4" presStyleCnt="5">
        <dgm:presLayoutVars>
          <dgm:chMax val="1"/>
          <dgm:bulletEnabled val="1"/>
        </dgm:presLayoutVars>
      </dgm:prSet>
      <dgm:spPr/>
    </dgm:pt>
    <dgm:pt modelId="{AC1B067D-088E-47DC-9AFD-CAA0BC7E69BE}" type="pres">
      <dgm:prSet presAssocID="{DCA4F253-2809-4F42-A44A-C8449510BBC4}" presName="levelTx" presStyleLbl="revTx" presStyleIdx="0" presStyleCnt="0">
        <dgm:presLayoutVars>
          <dgm:chMax val="1"/>
          <dgm:bulletEnabled val="1"/>
        </dgm:presLayoutVars>
      </dgm:prSet>
      <dgm:spPr/>
    </dgm:pt>
  </dgm:ptLst>
  <dgm:cxnLst>
    <dgm:cxn modelId="{A8D45E08-D05E-4B1B-B402-1107C62B645F}" type="presOf" srcId="{DCA4F253-2809-4F42-A44A-C8449510BBC4}" destId="{AC1B067D-088E-47DC-9AFD-CAA0BC7E69BE}" srcOrd="1" destOrd="0" presId="urn:microsoft.com/office/officeart/2005/8/layout/pyramid1"/>
    <dgm:cxn modelId="{38095E0E-9569-422B-A124-97FF0DDEA5F1}" srcId="{9FBCD42A-EE88-4916-8729-E64074217CA2}" destId="{57F1BE49-D586-4030-93F4-E0205B372BE6}" srcOrd="3" destOrd="0" parTransId="{C12744ED-A1F0-42BA-9481-6716B80F63E1}" sibTransId="{55BF8B0F-A446-4756-8C79-7B5842CBC499}"/>
    <dgm:cxn modelId="{77910026-4D89-4671-8238-A273C06B84CC}" type="presOf" srcId="{BBD912EA-1DE0-4642-80DC-C5A5F1B9170A}" destId="{E3537A08-D9F8-46F0-BFD8-C99B27D2B3A3}" srcOrd="0" destOrd="0" presId="urn:microsoft.com/office/officeart/2005/8/layout/pyramid1"/>
    <dgm:cxn modelId="{75827E2F-694F-4F0C-A181-9C51B6024806}" srcId="{9FBCD42A-EE88-4916-8729-E64074217CA2}" destId="{BBD912EA-1DE0-4642-80DC-C5A5F1B9170A}" srcOrd="0" destOrd="0" parTransId="{F183137A-A6CE-46FC-A33D-37393EDD7215}" sibTransId="{4919AAA1-50C2-40DB-A21C-ADB48918A52E}"/>
    <dgm:cxn modelId="{CEAB453F-52C5-485F-AF18-52F006C6F907}" srcId="{9FBCD42A-EE88-4916-8729-E64074217CA2}" destId="{B1AF144B-CC92-4C68-8E81-54E1C9392E9A}" srcOrd="2" destOrd="0" parTransId="{5BCE0772-EA24-4E09-9276-F47152AAE757}" sibTransId="{0E26B15D-FAF2-42A8-A3BC-1B6AEEEA9586}"/>
    <dgm:cxn modelId="{C46F2343-30F3-46EE-AEBB-DCF61EBAD209}" srcId="{9FBCD42A-EE88-4916-8729-E64074217CA2}" destId="{A4480085-C757-4C8B-94F9-3395A927AD9F}" srcOrd="1" destOrd="0" parTransId="{631B9E63-B5EB-4E46-B740-C17D9D7A50D4}" sibTransId="{44AAB9B6-566A-440C-9431-C9E17CB042A2}"/>
    <dgm:cxn modelId="{8D7BCE69-CB46-4B23-8A77-11DE0740F366}" type="presOf" srcId="{DCA4F253-2809-4F42-A44A-C8449510BBC4}" destId="{20615BD9-A0F4-45F9-901A-2FF940A8A1E0}" srcOrd="0" destOrd="0" presId="urn:microsoft.com/office/officeart/2005/8/layout/pyramid1"/>
    <dgm:cxn modelId="{4B5A324E-F579-43BE-866F-E88AAF747D3F}" type="presOf" srcId="{B1AF144B-CC92-4C68-8E81-54E1C9392E9A}" destId="{1B354E2B-E7E4-4B20-BDDD-114B2A77A8F4}" srcOrd="0" destOrd="0" presId="urn:microsoft.com/office/officeart/2005/8/layout/pyramid1"/>
    <dgm:cxn modelId="{796EDE73-2BED-4E3E-A29D-967080D55573}" type="presOf" srcId="{A4480085-C757-4C8B-94F9-3395A927AD9F}" destId="{F9071E42-CD83-4670-ADD7-BB9AA03769DE}" srcOrd="1" destOrd="0" presId="urn:microsoft.com/office/officeart/2005/8/layout/pyramid1"/>
    <dgm:cxn modelId="{B4B01C59-ADBC-4783-B2C1-380C96DB09B2}" type="presOf" srcId="{BBD912EA-1DE0-4642-80DC-C5A5F1B9170A}" destId="{0701B141-FEC5-42B3-8B36-54CAA6FA6F18}" srcOrd="1" destOrd="0" presId="urn:microsoft.com/office/officeart/2005/8/layout/pyramid1"/>
    <dgm:cxn modelId="{CCB07893-8853-4CDC-A9A0-7CE6912BE45B}" srcId="{9FBCD42A-EE88-4916-8729-E64074217CA2}" destId="{DCA4F253-2809-4F42-A44A-C8449510BBC4}" srcOrd="4" destOrd="0" parTransId="{2B6317D7-E5DC-4F55-ACED-0CC091500BE3}" sibTransId="{A404C023-F192-4BA5-AD07-CEC2E88E2978}"/>
    <dgm:cxn modelId="{93A3FE97-C51D-4108-B1F5-C7F484A22E89}" type="presOf" srcId="{57F1BE49-D586-4030-93F4-E0205B372BE6}" destId="{D0EAEC42-10B2-4B4D-B99A-32A372D7F314}" srcOrd="0" destOrd="0" presId="urn:microsoft.com/office/officeart/2005/8/layout/pyramid1"/>
    <dgm:cxn modelId="{C6F710AD-9808-47B7-B2BE-22C8723FB87C}" type="presOf" srcId="{B1AF144B-CC92-4C68-8E81-54E1C9392E9A}" destId="{BE83A5B8-FB69-4A6F-8DEF-BD9EF9C9BCEC}" srcOrd="1" destOrd="0" presId="urn:microsoft.com/office/officeart/2005/8/layout/pyramid1"/>
    <dgm:cxn modelId="{124891BB-475F-496D-A0FA-02202DCCCA6E}" type="presOf" srcId="{57F1BE49-D586-4030-93F4-E0205B372BE6}" destId="{9D098AD3-BBCD-45B8-8FEE-66F234E6B5DF}" srcOrd="1" destOrd="0" presId="urn:microsoft.com/office/officeart/2005/8/layout/pyramid1"/>
    <dgm:cxn modelId="{8A0C82DF-6361-4C87-807C-349D53C7CBD2}" type="presOf" srcId="{9FBCD42A-EE88-4916-8729-E64074217CA2}" destId="{9BCB7495-B2F2-46B7-8516-21359C965A09}" srcOrd="0" destOrd="0" presId="urn:microsoft.com/office/officeart/2005/8/layout/pyramid1"/>
    <dgm:cxn modelId="{637B0BF1-78F8-4D47-8B89-2B80A5163FD1}" type="presOf" srcId="{A4480085-C757-4C8B-94F9-3395A927AD9F}" destId="{81298655-36D8-4463-BB46-9A1073286791}" srcOrd="0" destOrd="0" presId="urn:microsoft.com/office/officeart/2005/8/layout/pyramid1"/>
    <dgm:cxn modelId="{F3104E0E-61A0-47DC-BF10-AD01DDDED1B5}" type="presParOf" srcId="{9BCB7495-B2F2-46B7-8516-21359C965A09}" destId="{A67AEEB7-6F64-4893-90FA-7426DFF47BCC}" srcOrd="0" destOrd="0" presId="urn:microsoft.com/office/officeart/2005/8/layout/pyramid1"/>
    <dgm:cxn modelId="{06F197CF-162A-43CE-968E-BCE8AD009A5F}" type="presParOf" srcId="{A67AEEB7-6F64-4893-90FA-7426DFF47BCC}" destId="{E3537A08-D9F8-46F0-BFD8-C99B27D2B3A3}" srcOrd="0" destOrd="0" presId="urn:microsoft.com/office/officeart/2005/8/layout/pyramid1"/>
    <dgm:cxn modelId="{D5260260-6867-46BE-8CC9-F003377A3B28}" type="presParOf" srcId="{A67AEEB7-6F64-4893-90FA-7426DFF47BCC}" destId="{0701B141-FEC5-42B3-8B36-54CAA6FA6F18}" srcOrd="1" destOrd="0" presId="urn:microsoft.com/office/officeart/2005/8/layout/pyramid1"/>
    <dgm:cxn modelId="{CA5410C2-A39E-4333-A0F1-D534234EEF8F}" type="presParOf" srcId="{9BCB7495-B2F2-46B7-8516-21359C965A09}" destId="{A04430DC-2EB1-4DE5-BB07-E8587B6F5289}" srcOrd="1" destOrd="0" presId="urn:microsoft.com/office/officeart/2005/8/layout/pyramid1"/>
    <dgm:cxn modelId="{52CAFBAC-BEC8-49C1-8720-08BBB4B77C3A}" type="presParOf" srcId="{A04430DC-2EB1-4DE5-BB07-E8587B6F5289}" destId="{81298655-36D8-4463-BB46-9A1073286791}" srcOrd="0" destOrd="0" presId="urn:microsoft.com/office/officeart/2005/8/layout/pyramid1"/>
    <dgm:cxn modelId="{642F11E1-FF91-42CD-807B-21D8853A48A0}" type="presParOf" srcId="{A04430DC-2EB1-4DE5-BB07-E8587B6F5289}" destId="{F9071E42-CD83-4670-ADD7-BB9AA03769DE}" srcOrd="1" destOrd="0" presId="urn:microsoft.com/office/officeart/2005/8/layout/pyramid1"/>
    <dgm:cxn modelId="{B2AEBC1F-CDA0-4835-B261-5670C9864429}" type="presParOf" srcId="{9BCB7495-B2F2-46B7-8516-21359C965A09}" destId="{FF872A6F-042A-461F-B2CA-CA9805BBD41C}" srcOrd="2" destOrd="0" presId="urn:microsoft.com/office/officeart/2005/8/layout/pyramid1"/>
    <dgm:cxn modelId="{F08BBB24-7848-4417-AF41-0BD09408F40F}" type="presParOf" srcId="{FF872A6F-042A-461F-B2CA-CA9805BBD41C}" destId="{1B354E2B-E7E4-4B20-BDDD-114B2A77A8F4}" srcOrd="0" destOrd="0" presId="urn:microsoft.com/office/officeart/2005/8/layout/pyramid1"/>
    <dgm:cxn modelId="{4006F317-C6A8-453D-A0D1-6935E8280E3A}" type="presParOf" srcId="{FF872A6F-042A-461F-B2CA-CA9805BBD41C}" destId="{BE83A5B8-FB69-4A6F-8DEF-BD9EF9C9BCEC}" srcOrd="1" destOrd="0" presId="urn:microsoft.com/office/officeart/2005/8/layout/pyramid1"/>
    <dgm:cxn modelId="{FEE18565-6472-4F68-8467-3F549A7F7763}" type="presParOf" srcId="{9BCB7495-B2F2-46B7-8516-21359C965A09}" destId="{5A65F18E-50EF-4751-955C-2DA81B3D320E}" srcOrd="3" destOrd="0" presId="urn:microsoft.com/office/officeart/2005/8/layout/pyramid1"/>
    <dgm:cxn modelId="{ACF2099B-9B11-4E95-A2B2-10FBF0FA0042}" type="presParOf" srcId="{5A65F18E-50EF-4751-955C-2DA81B3D320E}" destId="{D0EAEC42-10B2-4B4D-B99A-32A372D7F314}" srcOrd="0" destOrd="0" presId="urn:microsoft.com/office/officeart/2005/8/layout/pyramid1"/>
    <dgm:cxn modelId="{BC2C79BC-4974-4EB0-99BB-79B808071985}" type="presParOf" srcId="{5A65F18E-50EF-4751-955C-2DA81B3D320E}" destId="{9D098AD3-BBCD-45B8-8FEE-66F234E6B5DF}" srcOrd="1" destOrd="0" presId="urn:microsoft.com/office/officeart/2005/8/layout/pyramid1"/>
    <dgm:cxn modelId="{279CC80B-6544-4C56-92D9-559529832BB1}" type="presParOf" srcId="{9BCB7495-B2F2-46B7-8516-21359C965A09}" destId="{72177E8F-C4D5-4D17-93D2-58EFB8D99103}" srcOrd="4" destOrd="0" presId="urn:microsoft.com/office/officeart/2005/8/layout/pyramid1"/>
    <dgm:cxn modelId="{61A8FE35-7B9A-490D-A259-C1086706AEB4}" type="presParOf" srcId="{72177E8F-C4D5-4D17-93D2-58EFB8D99103}" destId="{20615BD9-A0F4-45F9-901A-2FF940A8A1E0}" srcOrd="0" destOrd="0" presId="urn:microsoft.com/office/officeart/2005/8/layout/pyramid1"/>
    <dgm:cxn modelId="{0E4B0D0A-68CD-4614-943A-D1A83674A9A5}" type="presParOf" srcId="{72177E8F-C4D5-4D17-93D2-58EFB8D99103}" destId="{AC1B067D-088E-47DC-9AFD-CAA0BC7E69BE}"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E0D07B-61F7-477B-9708-60A706B4A9E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433A5D0-3122-46BE-B094-44D764DD04BF}">
      <dgm:prSet phldrT="[Text]" phldr="0"/>
      <dgm:spPr>
        <a:solidFill>
          <a:srgbClr val="0097DA"/>
        </a:solidFill>
      </dgm:spPr>
      <dgm:t>
        <a:bodyPr/>
        <a:lstStyle/>
        <a:p>
          <a:r>
            <a:rPr lang="en-US" b="0" dirty="0"/>
            <a:t>Context</a:t>
          </a:r>
        </a:p>
      </dgm:t>
    </dgm:pt>
    <dgm:pt modelId="{5484C580-98A8-41DA-8A85-77458B5C70D5}" type="parTrans" cxnId="{49303EB8-56A1-4824-B055-7190E595920F}">
      <dgm:prSet/>
      <dgm:spPr/>
      <dgm:t>
        <a:bodyPr/>
        <a:lstStyle/>
        <a:p>
          <a:endParaRPr lang="en-US"/>
        </a:p>
      </dgm:t>
    </dgm:pt>
    <dgm:pt modelId="{4CFF50E1-5543-47B5-899F-FF0977B92124}" type="sibTrans" cxnId="{49303EB8-56A1-4824-B055-7190E595920F}">
      <dgm:prSet/>
      <dgm:spPr/>
      <dgm:t>
        <a:bodyPr/>
        <a:lstStyle/>
        <a:p>
          <a:endParaRPr lang="en-US"/>
        </a:p>
      </dgm:t>
    </dgm:pt>
    <dgm:pt modelId="{C09C0039-D42C-414B-8EB6-DE130B5CAC56}">
      <dgm:prSet phldrT="[Text]" phldr="0"/>
      <dgm:spPr>
        <a:solidFill>
          <a:srgbClr val="0097DA"/>
        </a:solidFill>
      </dgm:spPr>
      <dgm:t>
        <a:bodyPr/>
        <a:lstStyle/>
        <a:p>
          <a:r>
            <a:rPr lang="en-US" b="0" dirty="0"/>
            <a:t>Adaptation</a:t>
          </a:r>
        </a:p>
      </dgm:t>
    </dgm:pt>
    <dgm:pt modelId="{9E3BB6EC-EED4-4CD3-BF8A-20241CA53586}" type="parTrans" cxnId="{BD4790B3-9CD4-4801-95FE-E045829A3103}">
      <dgm:prSet/>
      <dgm:spPr/>
      <dgm:t>
        <a:bodyPr/>
        <a:lstStyle/>
        <a:p>
          <a:endParaRPr lang="en-US"/>
        </a:p>
      </dgm:t>
    </dgm:pt>
    <dgm:pt modelId="{5BD2B071-4F73-40DD-9D60-8B5906EE0358}" type="sibTrans" cxnId="{BD4790B3-9CD4-4801-95FE-E045829A3103}">
      <dgm:prSet/>
      <dgm:spPr/>
      <dgm:t>
        <a:bodyPr/>
        <a:lstStyle/>
        <a:p>
          <a:endParaRPr lang="en-US"/>
        </a:p>
      </dgm:t>
    </dgm:pt>
    <dgm:pt modelId="{C95650A6-39AA-4F71-8E27-F07A72A590AA}">
      <dgm:prSet phldrT="[Text]" phldr="0"/>
      <dgm:spPr>
        <a:solidFill>
          <a:srgbClr val="0097DA"/>
        </a:solidFill>
      </dgm:spPr>
      <dgm:t>
        <a:bodyPr/>
        <a:lstStyle/>
        <a:p>
          <a:r>
            <a:rPr lang="en-US" b="0" dirty="0"/>
            <a:t>Sustainability</a:t>
          </a:r>
        </a:p>
      </dgm:t>
    </dgm:pt>
    <dgm:pt modelId="{AC69AA48-836D-40E5-910B-1E60CB4590B7}" type="parTrans" cxnId="{1A93196D-1E69-42B9-A6CA-690C6E273B20}">
      <dgm:prSet/>
      <dgm:spPr/>
      <dgm:t>
        <a:bodyPr/>
        <a:lstStyle/>
        <a:p>
          <a:endParaRPr lang="en-US"/>
        </a:p>
      </dgm:t>
    </dgm:pt>
    <dgm:pt modelId="{29BDFEDE-0F51-4172-AEEB-425EE28D83D9}" type="sibTrans" cxnId="{1A93196D-1E69-42B9-A6CA-690C6E273B20}">
      <dgm:prSet/>
      <dgm:spPr/>
      <dgm:t>
        <a:bodyPr/>
        <a:lstStyle/>
        <a:p>
          <a:endParaRPr lang="en-US"/>
        </a:p>
      </dgm:t>
    </dgm:pt>
    <dgm:pt modelId="{73F87D1E-7BB0-4998-8EC1-1F287E06E461}">
      <dgm:prSet phldr="0"/>
      <dgm:spPr>
        <a:solidFill>
          <a:srgbClr val="0097DA"/>
        </a:solidFill>
      </dgm:spPr>
      <dgm:t>
        <a:bodyPr/>
        <a:lstStyle/>
        <a:p>
          <a:pPr rtl="0"/>
          <a:r>
            <a:rPr lang="en-US" b="1" dirty="0"/>
            <a:t>Evidence-Based Interventions</a:t>
          </a:r>
        </a:p>
      </dgm:t>
    </dgm:pt>
    <dgm:pt modelId="{6E84F3B1-BDCD-4FAE-AA28-1B29DB68D10C}" type="parTrans" cxnId="{721D50FC-EB69-4E68-8B00-069051DA297D}">
      <dgm:prSet/>
      <dgm:spPr/>
      <dgm:t>
        <a:bodyPr/>
        <a:lstStyle/>
        <a:p>
          <a:endParaRPr lang="en-US"/>
        </a:p>
      </dgm:t>
    </dgm:pt>
    <dgm:pt modelId="{AA2B41B2-43CA-4A1E-9B90-A6D387A42E18}" type="sibTrans" cxnId="{721D50FC-EB69-4E68-8B00-069051DA297D}">
      <dgm:prSet/>
      <dgm:spPr>
        <a:solidFill>
          <a:srgbClr val="0097DA"/>
        </a:solidFill>
      </dgm:spPr>
      <dgm:t>
        <a:bodyPr/>
        <a:lstStyle/>
        <a:p>
          <a:endParaRPr lang="en-US"/>
        </a:p>
      </dgm:t>
    </dgm:pt>
    <dgm:pt modelId="{1BB3CAE6-1902-4E7A-AD4C-6680F0DC0D1E}">
      <dgm:prSet phldr="0"/>
      <dgm:spPr>
        <a:solidFill>
          <a:srgbClr val="0097DA"/>
        </a:solidFill>
      </dgm:spPr>
      <dgm:t>
        <a:bodyPr/>
        <a:lstStyle/>
        <a:p>
          <a:pPr rtl="0"/>
          <a:r>
            <a:rPr lang="en-US" b="0" dirty="0"/>
            <a:t>Implementation Strategies</a:t>
          </a:r>
        </a:p>
      </dgm:t>
    </dgm:pt>
    <dgm:pt modelId="{8CE55979-4A31-40C9-AA84-050D291D6083}" type="parTrans" cxnId="{C5FDE8C7-F748-40A6-8FFD-65151CDA318E}">
      <dgm:prSet/>
      <dgm:spPr/>
      <dgm:t>
        <a:bodyPr/>
        <a:lstStyle/>
        <a:p>
          <a:endParaRPr lang="en-US"/>
        </a:p>
      </dgm:t>
    </dgm:pt>
    <dgm:pt modelId="{5F9FB3CE-C921-403E-B3FB-18C9BAC097A0}" type="sibTrans" cxnId="{C5FDE8C7-F748-40A6-8FFD-65151CDA318E}">
      <dgm:prSet/>
      <dgm:spPr/>
      <dgm:t>
        <a:bodyPr/>
        <a:lstStyle/>
        <a:p>
          <a:endParaRPr lang="en-US"/>
        </a:p>
      </dgm:t>
    </dgm:pt>
    <dgm:pt modelId="{D907BC59-6C40-4E91-A070-B16E00D9B9B4}">
      <dgm:prSet phldr="0"/>
      <dgm:spPr>
        <a:solidFill>
          <a:srgbClr val="0097DA"/>
        </a:solidFill>
      </dgm:spPr>
      <dgm:t>
        <a:bodyPr/>
        <a:lstStyle/>
        <a:p>
          <a:pPr rtl="0"/>
          <a:r>
            <a:rPr lang="en-US" b="0" dirty="0"/>
            <a:t>Implementation Outcomes</a:t>
          </a:r>
        </a:p>
      </dgm:t>
    </dgm:pt>
    <dgm:pt modelId="{73F6492B-0DAB-470F-A406-7D0F673CE964}" type="parTrans" cxnId="{C313B549-7CBC-4957-B811-393078572CA6}">
      <dgm:prSet/>
      <dgm:spPr/>
      <dgm:t>
        <a:bodyPr/>
        <a:lstStyle/>
        <a:p>
          <a:endParaRPr lang="en-US"/>
        </a:p>
      </dgm:t>
    </dgm:pt>
    <dgm:pt modelId="{342C1F0D-C1B7-4485-AA48-0D5692334C41}" type="sibTrans" cxnId="{C313B549-7CBC-4957-B811-393078572CA6}">
      <dgm:prSet/>
      <dgm:spPr/>
      <dgm:t>
        <a:bodyPr/>
        <a:lstStyle/>
        <a:p>
          <a:endParaRPr lang="en-US"/>
        </a:p>
      </dgm:t>
    </dgm:pt>
    <dgm:pt modelId="{F2B947A7-C059-44A7-B5C0-C374947580CB}" type="pres">
      <dgm:prSet presAssocID="{53E0D07B-61F7-477B-9708-60A706B4A9E3}" presName="cycle" presStyleCnt="0">
        <dgm:presLayoutVars>
          <dgm:dir/>
          <dgm:resizeHandles val="exact"/>
        </dgm:presLayoutVars>
      </dgm:prSet>
      <dgm:spPr/>
    </dgm:pt>
    <dgm:pt modelId="{4023CCA5-12D6-45A9-AE90-F714EA74E009}" type="pres">
      <dgm:prSet presAssocID="{2433A5D0-3122-46BE-B094-44D764DD04BF}" presName="node" presStyleLbl="node1" presStyleIdx="0" presStyleCnt="6">
        <dgm:presLayoutVars>
          <dgm:bulletEnabled val="1"/>
        </dgm:presLayoutVars>
      </dgm:prSet>
      <dgm:spPr/>
    </dgm:pt>
    <dgm:pt modelId="{ED5F2F58-203D-44F5-AC83-5C3F295149F7}" type="pres">
      <dgm:prSet presAssocID="{2433A5D0-3122-46BE-B094-44D764DD04BF}" presName="spNode" presStyleCnt="0"/>
      <dgm:spPr/>
    </dgm:pt>
    <dgm:pt modelId="{48B8A85B-A8A9-456F-94DF-4B03675E4666}" type="pres">
      <dgm:prSet presAssocID="{4CFF50E1-5543-47B5-899F-FF0977B92124}" presName="sibTrans" presStyleLbl="sibTrans1D1" presStyleIdx="0" presStyleCnt="6"/>
      <dgm:spPr>
        <a:solidFill>
          <a:srgbClr val="0097DA"/>
        </a:solidFill>
      </dgm:spPr>
    </dgm:pt>
    <dgm:pt modelId="{73BCC86A-AD77-461B-A6BA-8E616E9FBF0E}" type="pres">
      <dgm:prSet presAssocID="{73F87D1E-7BB0-4998-8EC1-1F287E06E461}" presName="node" presStyleLbl="node1" presStyleIdx="1" presStyleCnt="6">
        <dgm:presLayoutVars>
          <dgm:bulletEnabled val="1"/>
        </dgm:presLayoutVars>
      </dgm:prSet>
      <dgm:spPr/>
    </dgm:pt>
    <dgm:pt modelId="{CF029A6E-1295-4782-824A-8D00A9F483C1}" type="pres">
      <dgm:prSet presAssocID="{73F87D1E-7BB0-4998-8EC1-1F287E06E461}" presName="spNode" presStyleCnt="0"/>
      <dgm:spPr/>
    </dgm:pt>
    <dgm:pt modelId="{0699EC0E-BD8A-4D34-A081-EB47DDE64D71}" type="pres">
      <dgm:prSet presAssocID="{AA2B41B2-43CA-4A1E-9B90-A6D387A42E18}" presName="sibTrans" presStyleLbl="sibTrans1D1" presStyleIdx="1" presStyleCnt="6"/>
      <dgm:spPr/>
    </dgm:pt>
    <dgm:pt modelId="{25A23FFF-3F65-440B-812F-CCE1CB63EAA3}" type="pres">
      <dgm:prSet presAssocID="{C09C0039-D42C-414B-8EB6-DE130B5CAC56}" presName="node" presStyleLbl="node1" presStyleIdx="2" presStyleCnt="6">
        <dgm:presLayoutVars>
          <dgm:bulletEnabled val="1"/>
        </dgm:presLayoutVars>
      </dgm:prSet>
      <dgm:spPr/>
    </dgm:pt>
    <dgm:pt modelId="{652C285B-CE1B-4E19-9090-98C119095566}" type="pres">
      <dgm:prSet presAssocID="{C09C0039-D42C-414B-8EB6-DE130B5CAC56}" presName="spNode" presStyleCnt="0"/>
      <dgm:spPr/>
    </dgm:pt>
    <dgm:pt modelId="{001DA638-537F-4178-BAFD-2918542E1976}" type="pres">
      <dgm:prSet presAssocID="{5BD2B071-4F73-40DD-9D60-8B5906EE0358}" presName="sibTrans" presStyleLbl="sibTrans1D1" presStyleIdx="2" presStyleCnt="6"/>
      <dgm:spPr/>
    </dgm:pt>
    <dgm:pt modelId="{7C87F83F-0BB8-40C2-99F9-BAB893FEA6BD}" type="pres">
      <dgm:prSet presAssocID="{1BB3CAE6-1902-4E7A-AD4C-6680F0DC0D1E}" presName="node" presStyleLbl="node1" presStyleIdx="3" presStyleCnt="6">
        <dgm:presLayoutVars>
          <dgm:bulletEnabled val="1"/>
        </dgm:presLayoutVars>
      </dgm:prSet>
      <dgm:spPr/>
    </dgm:pt>
    <dgm:pt modelId="{E9771F88-55F1-48A5-901B-9A39CC330461}" type="pres">
      <dgm:prSet presAssocID="{1BB3CAE6-1902-4E7A-AD4C-6680F0DC0D1E}" presName="spNode" presStyleCnt="0"/>
      <dgm:spPr/>
    </dgm:pt>
    <dgm:pt modelId="{167D5B83-7E1E-4156-A695-96A915D1D1D1}" type="pres">
      <dgm:prSet presAssocID="{5F9FB3CE-C921-403E-B3FB-18C9BAC097A0}" presName="sibTrans" presStyleLbl="sibTrans1D1" presStyleIdx="3" presStyleCnt="6"/>
      <dgm:spPr/>
    </dgm:pt>
    <dgm:pt modelId="{3487ED56-5A2D-4685-82A5-2D7DC1BC6AC3}" type="pres">
      <dgm:prSet presAssocID="{D907BC59-6C40-4E91-A070-B16E00D9B9B4}" presName="node" presStyleLbl="node1" presStyleIdx="4" presStyleCnt="6">
        <dgm:presLayoutVars>
          <dgm:bulletEnabled val="1"/>
        </dgm:presLayoutVars>
      </dgm:prSet>
      <dgm:spPr/>
    </dgm:pt>
    <dgm:pt modelId="{529C2FE1-F330-4B7B-A22A-07E3FF9373F6}" type="pres">
      <dgm:prSet presAssocID="{D907BC59-6C40-4E91-A070-B16E00D9B9B4}" presName="spNode" presStyleCnt="0"/>
      <dgm:spPr/>
    </dgm:pt>
    <dgm:pt modelId="{328A096D-AA71-4F95-B7CC-F388A8223BBB}" type="pres">
      <dgm:prSet presAssocID="{342C1F0D-C1B7-4485-AA48-0D5692334C41}" presName="sibTrans" presStyleLbl="sibTrans1D1" presStyleIdx="4" presStyleCnt="6"/>
      <dgm:spPr/>
    </dgm:pt>
    <dgm:pt modelId="{5621C6D3-E855-494C-BA0E-764F94168BFE}" type="pres">
      <dgm:prSet presAssocID="{C95650A6-39AA-4F71-8E27-F07A72A590AA}" presName="node" presStyleLbl="node1" presStyleIdx="5" presStyleCnt="6">
        <dgm:presLayoutVars>
          <dgm:bulletEnabled val="1"/>
        </dgm:presLayoutVars>
      </dgm:prSet>
      <dgm:spPr/>
    </dgm:pt>
    <dgm:pt modelId="{F7C3F53A-9D82-4B70-ADB5-4E746DE8AC91}" type="pres">
      <dgm:prSet presAssocID="{C95650A6-39AA-4F71-8E27-F07A72A590AA}" presName="spNode" presStyleCnt="0"/>
      <dgm:spPr/>
    </dgm:pt>
    <dgm:pt modelId="{655308D3-3D6F-47E9-A0F1-E837F6F10DD2}" type="pres">
      <dgm:prSet presAssocID="{29BDFEDE-0F51-4172-AEEB-425EE28D83D9}" presName="sibTrans" presStyleLbl="sibTrans1D1" presStyleIdx="5" presStyleCnt="6"/>
      <dgm:spPr/>
    </dgm:pt>
  </dgm:ptLst>
  <dgm:cxnLst>
    <dgm:cxn modelId="{49D42D05-185F-4E5D-B43C-2BE8C525DE76}" type="presOf" srcId="{AA2B41B2-43CA-4A1E-9B90-A6D387A42E18}" destId="{0699EC0E-BD8A-4D34-A081-EB47DDE64D71}" srcOrd="0" destOrd="0" presId="urn:microsoft.com/office/officeart/2005/8/layout/cycle6"/>
    <dgm:cxn modelId="{7276C207-27CA-4318-A381-9D35B20D5EB6}" type="presOf" srcId="{C09C0039-D42C-414B-8EB6-DE130B5CAC56}" destId="{25A23FFF-3F65-440B-812F-CCE1CB63EAA3}" srcOrd="0" destOrd="0" presId="urn:microsoft.com/office/officeart/2005/8/layout/cycle6"/>
    <dgm:cxn modelId="{6601D40C-C698-4553-879A-F913D04D9745}" type="presOf" srcId="{73F87D1E-7BB0-4998-8EC1-1F287E06E461}" destId="{73BCC86A-AD77-461B-A6BA-8E616E9FBF0E}" srcOrd="0" destOrd="0" presId="urn:microsoft.com/office/officeart/2005/8/layout/cycle6"/>
    <dgm:cxn modelId="{31633312-D58A-48B4-B520-EF5786F0AD52}" type="presOf" srcId="{2433A5D0-3122-46BE-B094-44D764DD04BF}" destId="{4023CCA5-12D6-45A9-AE90-F714EA74E009}" srcOrd="0" destOrd="0" presId="urn:microsoft.com/office/officeart/2005/8/layout/cycle6"/>
    <dgm:cxn modelId="{947F5D3C-613C-4C3E-902B-D427117D1C28}" type="presOf" srcId="{D907BC59-6C40-4E91-A070-B16E00D9B9B4}" destId="{3487ED56-5A2D-4685-82A5-2D7DC1BC6AC3}" srcOrd="0" destOrd="0" presId="urn:microsoft.com/office/officeart/2005/8/layout/cycle6"/>
    <dgm:cxn modelId="{FEA49A65-3499-4550-BC4A-E8E30E76C022}" type="presOf" srcId="{29BDFEDE-0F51-4172-AEEB-425EE28D83D9}" destId="{655308D3-3D6F-47E9-A0F1-E837F6F10DD2}" srcOrd="0" destOrd="0" presId="urn:microsoft.com/office/officeart/2005/8/layout/cycle6"/>
    <dgm:cxn modelId="{32715066-FFC2-4044-ADB0-91B775342DB6}" type="presOf" srcId="{342C1F0D-C1B7-4485-AA48-0D5692334C41}" destId="{328A096D-AA71-4F95-B7CC-F388A8223BBB}" srcOrd="0" destOrd="0" presId="urn:microsoft.com/office/officeart/2005/8/layout/cycle6"/>
    <dgm:cxn modelId="{C313B549-7CBC-4957-B811-393078572CA6}" srcId="{53E0D07B-61F7-477B-9708-60A706B4A9E3}" destId="{D907BC59-6C40-4E91-A070-B16E00D9B9B4}" srcOrd="4" destOrd="0" parTransId="{73F6492B-0DAB-470F-A406-7D0F673CE964}" sibTransId="{342C1F0D-C1B7-4485-AA48-0D5692334C41}"/>
    <dgm:cxn modelId="{1A93196D-1E69-42B9-A6CA-690C6E273B20}" srcId="{53E0D07B-61F7-477B-9708-60A706B4A9E3}" destId="{C95650A6-39AA-4F71-8E27-F07A72A590AA}" srcOrd="5" destOrd="0" parTransId="{AC69AA48-836D-40E5-910B-1E60CB4590B7}" sibTransId="{29BDFEDE-0F51-4172-AEEB-425EE28D83D9}"/>
    <dgm:cxn modelId="{01B1D67E-6F2A-47E8-9035-BFEE8858B74A}" type="presOf" srcId="{5F9FB3CE-C921-403E-B3FB-18C9BAC097A0}" destId="{167D5B83-7E1E-4156-A695-96A915D1D1D1}" srcOrd="0" destOrd="0" presId="urn:microsoft.com/office/officeart/2005/8/layout/cycle6"/>
    <dgm:cxn modelId="{30134384-4156-47CC-B2CF-ACC91EB16098}" type="presOf" srcId="{4CFF50E1-5543-47B5-899F-FF0977B92124}" destId="{48B8A85B-A8A9-456F-94DF-4B03675E4666}" srcOrd="0" destOrd="0" presId="urn:microsoft.com/office/officeart/2005/8/layout/cycle6"/>
    <dgm:cxn modelId="{E3A18188-28D9-4734-9861-169F455905CD}" type="presOf" srcId="{1BB3CAE6-1902-4E7A-AD4C-6680F0DC0D1E}" destId="{7C87F83F-0BB8-40C2-99F9-BAB893FEA6BD}" srcOrd="0" destOrd="0" presId="urn:microsoft.com/office/officeart/2005/8/layout/cycle6"/>
    <dgm:cxn modelId="{FE6DA692-42AF-4F57-AA38-40FA2B3E3D04}" type="presOf" srcId="{5BD2B071-4F73-40DD-9D60-8B5906EE0358}" destId="{001DA638-537F-4178-BAFD-2918542E1976}" srcOrd="0" destOrd="0" presId="urn:microsoft.com/office/officeart/2005/8/layout/cycle6"/>
    <dgm:cxn modelId="{631AAFA0-8117-4385-8441-E2EFDF987A80}" type="presOf" srcId="{C95650A6-39AA-4F71-8E27-F07A72A590AA}" destId="{5621C6D3-E855-494C-BA0E-764F94168BFE}" srcOrd="0" destOrd="0" presId="urn:microsoft.com/office/officeart/2005/8/layout/cycle6"/>
    <dgm:cxn modelId="{BD4790B3-9CD4-4801-95FE-E045829A3103}" srcId="{53E0D07B-61F7-477B-9708-60A706B4A9E3}" destId="{C09C0039-D42C-414B-8EB6-DE130B5CAC56}" srcOrd="2" destOrd="0" parTransId="{9E3BB6EC-EED4-4CD3-BF8A-20241CA53586}" sibTransId="{5BD2B071-4F73-40DD-9D60-8B5906EE0358}"/>
    <dgm:cxn modelId="{49303EB8-56A1-4824-B055-7190E595920F}" srcId="{53E0D07B-61F7-477B-9708-60A706B4A9E3}" destId="{2433A5D0-3122-46BE-B094-44D764DD04BF}" srcOrd="0" destOrd="0" parTransId="{5484C580-98A8-41DA-8A85-77458B5C70D5}" sibTransId="{4CFF50E1-5543-47B5-899F-FF0977B92124}"/>
    <dgm:cxn modelId="{C5FDE8C7-F748-40A6-8FFD-65151CDA318E}" srcId="{53E0D07B-61F7-477B-9708-60A706B4A9E3}" destId="{1BB3CAE6-1902-4E7A-AD4C-6680F0DC0D1E}" srcOrd="3" destOrd="0" parTransId="{8CE55979-4A31-40C9-AA84-050D291D6083}" sibTransId="{5F9FB3CE-C921-403E-B3FB-18C9BAC097A0}"/>
    <dgm:cxn modelId="{AC8797F0-7081-4330-A5A0-5EDC4A309029}" type="presOf" srcId="{53E0D07B-61F7-477B-9708-60A706B4A9E3}" destId="{F2B947A7-C059-44A7-B5C0-C374947580CB}" srcOrd="0" destOrd="0" presId="urn:microsoft.com/office/officeart/2005/8/layout/cycle6"/>
    <dgm:cxn modelId="{721D50FC-EB69-4E68-8B00-069051DA297D}" srcId="{53E0D07B-61F7-477B-9708-60A706B4A9E3}" destId="{73F87D1E-7BB0-4998-8EC1-1F287E06E461}" srcOrd="1" destOrd="0" parTransId="{6E84F3B1-BDCD-4FAE-AA28-1B29DB68D10C}" sibTransId="{AA2B41B2-43CA-4A1E-9B90-A6D387A42E18}"/>
    <dgm:cxn modelId="{AA018C7A-CD59-408C-B76C-52B18A638E43}" type="presParOf" srcId="{F2B947A7-C059-44A7-B5C0-C374947580CB}" destId="{4023CCA5-12D6-45A9-AE90-F714EA74E009}" srcOrd="0" destOrd="0" presId="urn:microsoft.com/office/officeart/2005/8/layout/cycle6"/>
    <dgm:cxn modelId="{EFF62688-165D-47A7-936C-C06601CC0981}" type="presParOf" srcId="{F2B947A7-C059-44A7-B5C0-C374947580CB}" destId="{ED5F2F58-203D-44F5-AC83-5C3F295149F7}" srcOrd="1" destOrd="0" presId="urn:microsoft.com/office/officeart/2005/8/layout/cycle6"/>
    <dgm:cxn modelId="{B6261DB8-4A68-4A19-93A3-DCE8C6EE8246}" type="presParOf" srcId="{F2B947A7-C059-44A7-B5C0-C374947580CB}" destId="{48B8A85B-A8A9-456F-94DF-4B03675E4666}" srcOrd="2" destOrd="0" presId="urn:microsoft.com/office/officeart/2005/8/layout/cycle6"/>
    <dgm:cxn modelId="{0DFABA1E-3534-455E-8D7C-3FCEB8BABFFB}" type="presParOf" srcId="{F2B947A7-C059-44A7-B5C0-C374947580CB}" destId="{73BCC86A-AD77-461B-A6BA-8E616E9FBF0E}" srcOrd="3" destOrd="0" presId="urn:microsoft.com/office/officeart/2005/8/layout/cycle6"/>
    <dgm:cxn modelId="{23202CA4-9318-4FA0-B783-3879203458C5}" type="presParOf" srcId="{F2B947A7-C059-44A7-B5C0-C374947580CB}" destId="{CF029A6E-1295-4782-824A-8D00A9F483C1}" srcOrd="4" destOrd="0" presId="urn:microsoft.com/office/officeart/2005/8/layout/cycle6"/>
    <dgm:cxn modelId="{8BB4D6C2-F0C2-45F6-94DA-90136CA942C8}" type="presParOf" srcId="{F2B947A7-C059-44A7-B5C0-C374947580CB}" destId="{0699EC0E-BD8A-4D34-A081-EB47DDE64D71}" srcOrd="5" destOrd="0" presId="urn:microsoft.com/office/officeart/2005/8/layout/cycle6"/>
    <dgm:cxn modelId="{5B6FB883-35CD-43B3-9534-5AB80FF59B71}" type="presParOf" srcId="{F2B947A7-C059-44A7-B5C0-C374947580CB}" destId="{25A23FFF-3F65-440B-812F-CCE1CB63EAA3}" srcOrd="6" destOrd="0" presId="urn:microsoft.com/office/officeart/2005/8/layout/cycle6"/>
    <dgm:cxn modelId="{2222E0C0-64CA-4D58-8D89-9DB6ACD61A2D}" type="presParOf" srcId="{F2B947A7-C059-44A7-B5C0-C374947580CB}" destId="{652C285B-CE1B-4E19-9090-98C119095566}" srcOrd="7" destOrd="0" presId="urn:microsoft.com/office/officeart/2005/8/layout/cycle6"/>
    <dgm:cxn modelId="{A7B5BB55-2A76-474C-8538-DF76DC0A7142}" type="presParOf" srcId="{F2B947A7-C059-44A7-B5C0-C374947580CB}" destId="{001DA638-537F-4178-BAFD-2918542E1976}" srcOrd="8" destOrd="0" presId="urn:microsoft.com/office/officeart/2005/8/layout/cycle6"/>
    <dgm:cxn modelId="{51E7CD6B-38A9-4962-B4BB-4140FD6C2451}" type="presParOf" srcId="{F2B947A7-C059-44A7-B5C0-C374947580CB}" destId="{7C87F83F-0BB8-40C2-99F9-BAB893FEA6BD}" srcOrd="9" destOrd="0" presId="urn:microsoft.com/office/officeart/2005/8/layout/cycle6"/>
    <dgm:cxn modelId="{9ADEBFDC-7506-4DD9-9833-06B2422B31E6}" type="presParOf" srcId="{F2B947A7-C059-44A7-B5C0-C374947580CB}" destId="{E9771F88-55F1-48A5-901B-9A39CC330461}" srcOrd="10" destOrd="0" presId="urn:microsoft.com/office/officeart/2005/8/layout/cycle6"/>
    <dgm:cxn modelId="{5E25567D-69AB-4BFD-A4D4-BA648B508DDD}" type="presParOf" srcId="{F2B947A7-C059-44A7-B5C0-C374947580CB}" destId="{167D5B83-7E1E-4156-A695-96A915D1D1D1}" srcOrd="11" destOrd="0" presId="urn:microsoft.com/office/officeart/2005/8/layout/cycle6"/>
    <dgm:cxn modelId="{FEF1768D-9F39-4627-95FE-BB7EDC0CD04C}" type="presParOf" srcId="{F2B947A7-C059-44A7-B5C0-C374947580CB}" destId="{3487ED56-5A2D-4685-82A5-2D7DC1BC6AC3}" srcOrd="12" destOrd="0" presId="urn:microsoft.com/office/officeart/2005/8/layout/cycle6"/>
    <dgm:cxn modelId="{75113791-5391-4C18-9A66-025406A0AC18}" type="presParOf" srcId="{F2B947A7-C059-44A7-B5C0-C374947580CB}" destId="{529C2FE1-F330-4B7B-A22A-07E3FF9373F6}" srcOrd="13" destOrd="0" presId="urn:microsoft.com/office/officeart/2005/8/layout/cycle6"/>
    <dgm:cxn modelId="{20392E52-C04F-4E12-AFBF-E782AAF64B10}" type="presParOf" srcId="{F2B947A7-C059-44A7-B5C0-C374947580CB}" destId="{328A096D-AA71-4F95-B7CC-F388A8223BBB}" srcOrd="14" destOrd="0" presId="urn:microsoft.com/office/officeart/2005/8/layout/cycle6"/>
    <dgm:cxn modelId="{B27D21CD-D000-454E-B44F-742AB701B8D5}" type="presParOf" srcId="{F2B947A7-C059-44A7-B5C0-C374947580CB}" destId="{5621C6D3-E855-494C-BA0E-764F94168BFE}" srcOrd="15" destOrd="0" presId="urn:microsoft.com/office/officeart/2005/8/layout/cycle6"/>
    <dgm:cxn modelId="{C8E84441-8A2A-40DF-81AB-D79DA4FA45C2}" type="presParOf" srcId="{F2B947A7-C059-44A7-B5C0-C374947580CB}" destId="{F7C3F53A-9D82-4B70-ADB5-4E746DE8AC91}" srcOrd="16" destOrd="0" presId="urn:microsoft.com/office/officeart/2005/8/layout/cycle6"/>
    <dgm:cxn modelId="{BF207242-74AE-4A4D-B051-CF807673DE4F}" type="presParOf" srcId="{F2B947A7-C059-44A7-B5C0-C374947580CB}" destId="{655308D3-3D6F-47E9-A0F1-E837F6F10DD2}"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E0D07B-61F7-477B-9708-60A706B4A9E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433A5D0-3122-46BE-B094-44D764DD04BF}">
      <dgm:prSet phldrT="[Text]" phldr="0"/>
      <dgm:spPr>
        <a:solidFill>
          <a:srgbClr val="0097DA"/>
        </a:solidFill>
      </dgm:spPr>
      <dgm:t>
        <a:bodyPr/>
        <a:lstStyle/>
        <a:p>
          <a:r>
            <a:rPr lang="en-US" b="0" dirty="0"/>
            <a:t>Context</a:t>
          </a:r>
        </a:p>
      </dgm:t>
    </dgm:pt>
    <dgm:pt modelId="{5484C580-98A8-41DA-8A85-77458B5C70D5}" type="parTrans" cxnId="{49303EB8-56A1-4824-B055-7190E595920F}">
      <dgm:prSet/>
      <dgm:spPr/>
      <dgm:t>
        <a:bodyPr/>
        <a:lstStyle/>
        <a:p>
          <a:endParaRPr lang="en-US"/>
        </a:p>
      </dgm:t>
    </dgm:pt>
    <dgm:pt modelId="{4CFF50E1-5543-47B5-899F-FF0977B92124}" type="sibTrans" cxnId="{49303EB8-56A1-4824-B055-7190E595920F}">
      <dgm:prSet/>
      <dgm:spPr/>
      <dgm:t>
        <a:bodyPr/>
        <a:lstStyle/>
        <a:p>
          <a:endParaRPr lang="en-US"/>
        </a:p>
      </dgm:t>
    </dgm:pt>
    <dgm:pt modelId="{C09C0039-D42C-414B-8EB6-DE130B5CAC56}">
      <dgm:prSet phldrT="[Text]" phldr="0"/>
      <dgm:spPr>
        <a:solidFill>
          <a:srgbClr val="0097DA"/>
        </a:solidFill>
      </dgm:spPr>
      <dgm:t>
        <a:bodyPr/>
        <a:lstStyle/>
        <a:p>
          <a:r>
            <a:rPr lang="en-US" b="1" dirty="0"/>
            <a:t>Adaptation</a:t>
          </a:r>
        </a:p>
      </dgm:t>
    </dgm:pt>
    <dgm:pt modelId="{9E3BB6EC-EED4-4CD3-BF8A-20241CA53586}" type="parTrans" cxnId="{BD4790B3-9CD4-4801-95FE-E045829A3103}">
      <dgm:prSet/>
      <dgm:spPr/>
      <dgm:t>
        <a:bodyPr/>
        <a:lstStyle/>
        <a:p>
          <a:endParaRPr lang="en-US"/>
        </a:p>
      </dgm:t>
    </dgm:pt>
    <dgm:pt modelId="{5BD2B071-4F73-40DD-9D60-8B5906EE0358}" type="sibTrans" cxnId="{BD4790B3-9CD4-4801-95FE-E045829A3103}">
      <dgm:prSet/>
      <dgm:spPr/>
      <dgm:t>
        <a:bodyPr/>
        <a:lstStyle/>
        <a:p>
          <a:endParaRPr lang="en-US"/>
        </a:p>
      </dgm:t>
    </dgm:pt>
    <dgm:pt modelId="{C95650A6-39AA-4F71-8E27-F07A72A590AA}">
      <dgm:prSet phldrT="[Text]" phldr="0"/>
      <dgm:spPr>
        <a:solidFill>
          <a:srgbClr val="0097DA"/>
        </a:solidFill>
      </dgm:spPr>
      <dgm:t>
        <a:bodyPr/>
        <a:lstStyle/>
        <a:p>
          <a:r>
            <a:rPr lang="en-US" b="0" dirty="0"/>
            <a:t>Sustainability</a:t>
          </a:r>
        </a:p>
      </dgm:t>
    </dgm:pt>
    <dgm:pt modelId="{AC69AA48-836D-40E5-910B-1E60CB4590B7}" type="parTrans" cxnId="{1A93196D-1E69-42B9-A6CA-690C6E273B20}">
      <dgm:prSet/>
      <dgm:spPr/>
      <dgm:t>
        <a:bodyPr/>
        <a:lstStyle/>
        <a:p>
          <a:endParaRPr lang="en-US"/>
        </a:p>
      </dgm:t>
    </dgm:pt>
    <dgm:pt modelId="{29BDFEDE-0F51-4172-AEEB-425EE28D83D9}" type="sibTrans" cxnId="{1A93196D-1E69-42B9-A6CA-690C6E273B20}">
      <dgm:prSet/>
      <dgm:spPr/>
      <dgm:t>
        <a:bodyPr/>
        <a:lstStyle/>
        <a:p>
          <a:endParaRPr lang="en-US"/>
        </a:p>
      </dgm:t>
    </dgm:pt>
    <dgm:pt modelId="{73F87D1E-7BB0-4998-8EC1-1F287E06E461}">
      <dgm:prSet phldr="0"/>
      <dgm:spPr>
        <a:solidFill>
          <a:srgbClr val="0097DA"/>
        </a:solidFill>
      </dgm:spPr>
      <dgm:t>
        <a:bodyPr/>
        <a:lstStyle/>
        <a:p>
          <a:pPr rtl="0"/>
          <a:r>
            <a:rPr lang="en-US" b="0" dirty="0"/>
            <a:t>Evidence-Based Interventions</a:t>
          </a:r>
        </a:p>
      </dgm:t>
    </dgm:pt>
    <dgm:pt modelId="{6E84F3B1-BDCD-4FAE-AA28-1B29DB68D10C}" type="parTrans" cxnId="{721D50FC-EB69-4E68-8B00-069051DA297D}">
      <dgm:prSet/>
      <dgm:spPr/>
      <dgm:t>
        <a:bodyPr/>
        <a:lstStyle/>
        <a:p>
          <a:endParaRPr lang="en-US"/>
        </a:p>
      </dgm:t>
    </dgm:pt>
    <dgm:pt modelId="{AA2B41B2-43CA-4A1E-9B90-A6D387A42E18}" type="sibTrans" cxnId="{721D50FC-EB69-4E68-8B00-069051DA297D}">
      <dgm:prSet/>
      <dgm:spPr>
        <a:solidFill>
          <a:srgbClr val="0097DA"/>
        </a:solidFill>
      </dgm:spPr>
      <dgm:t>
        <a:bodyPr/>
        <a:lstStyle/>
        <a:p>
          <a:endParaRPr lang="en-US"/>
        </a:p>
      </dgm:t>
    </dgm:pt>
    <dgm:pt modelId="{1BB3CAE6-1902-4E7A-AD4C-6680F0DC0D1E}">
      <dgm:prSet phldr="0"/>
      <dgm:spPr>
        <a:solidFill>
          <a:srgbClr val="0097DA"/>
        </a:solidFill>
      </dgm:spPr>
      <dgm:t>
        <a:bodyPr/>
        <a:lstStyle/>
        <a:p>
          <a:pPr rtl="0"/>
          <a:r>
            <a:rPr lang="en-US" b="0" dirty="0"/>
            <a:t>Implementation Strategies</a:t>
          </a:r>
        </a:p>
      </dgm:t>
    </dgm:pt>
    <dgm:pt modelId="{8CE55979-4A31-40C9-AA84-050D291D6083}" type="parTrans" cxnId="{C5FDE8C7-F748-40A6-8FFD-65151CDA318E}">
      <dgm:prSet/>
      <dgm:spPr/>
      <dgm:t>
        <a:bodyPr/>
        <a:lstStyle/>
        <a:p>
          <a:endParaRPr lang="en-US"/>
        </a:p>
      </dgm:t>
    </dgm:pt>
    <dgm:pt modelId="{5F9FB3CE-C921-403E-B3FB-18C9BAC097A0}" type="sibTrans" cxnId="{C5FDE8C7-F748-40A6-8FFD-65151CDA318E}">
      <dgm:prSet/>
      <dgm:spPr/>
      <dgm:t>
        <a:bodyPr/>
        <a:lstStyle/>
        <a:p>
          <a:endParaRPr lang="en-US"/>
        </a:p>
      </dgm:t>
    </dgm:pt>
    <dgm:pt modelId="{D907BC59-6C40-4E91-A070-B16E00D9B9B4}">
      <dgm:prSet phldr="0"/>
      <dgm:spPr>
        <a:solidFill>
          <a:srgbClr val="0097DA"/>
        </a:solidFill>
      </dgm:spPr>
      <dgm:t>
        <a:bodyPr/>
        <a:lstStyle/>
        <a:p>
          <a:pPr rtl="0"/>
          <a:r>
            <a:rPr lang="en-US" b="0" dirty="0"/>
            <a:t>Implementation Outcomes</a:t>
          </a:r>
        </a:p>
      </dgm:t>
    </dgm:pt>
    <dgm:pt modelId="{73F6492B-0DAB-470F-A406-7D0F673CE964}" type="parTrans" cxnId="{C313B549-7CBC-4957-B811-393078572CA6}">
      <dgm:prSet/>
      <dgm:spPr/>
      <dgm:t>
        <a:bodyPr/>
        <a:lstStyle/>
        <a:p>
          <a:endParaRPr lang="en-US"/>
        </a:p>
      </dgm:t>
    </dgm:pt>
    <dgm:pt modelId="{342C1F0D-C1B7-4485-AA48-0D5692334C41}" type="sibTrans" cxnId="{C313B549-7CBC-4957-B811-393078572CA6}">
      <dgm:prSet/>
      <dgm:spPr/>
      <dgm:t>
        <a:bodyPr/>
        <a:lstStyle/>
        <a:p>
          <a:endParaRPr lang="en-US"/>
        </a:p>
      </dgm:t>
    </dgm:pt>
    <dgm:pt modelId="{F2B947A7-C059-44A7-B5C0-C374947580CB}" type="pres">
      <dgm:prSet presAssocID="{53E0D07B-61F7-477B-9708-60A706B4A9E3}" presName="cycle" presStyleCnt="0">
        <dgm:presLayoutVars>
          <dgm:dir/>
          <dgm:resizeHandles val="exact"/>
        </dgm:presLayoutVars>
      </dgm:prSet>
      <dgm:spPr/>
    </dgm:pt>
    <dgm:pt modelId="{4023CCA5-12D6-45A9-AE90-F714EA74E009}" type="pres">
      <dgm:prSet presAssocID="{2433A5D0-3122-46BE-B094-44D764DD04BF}" presName="node" presStyleLbl="node1" presStyleIdx="0" presStyleCnt="6">
        <dgm:presLayoutVars>
          <dgm:bulletEnabled val="1"/>
        </dgm:presLayoutVars>
      </dgm:prSet>
      <dgm:spPr/>
    </dgm:pt>
    <dgm:pt modelId="{ED5F2F58-203D-44F5-AC83-5C3F295149F7}" type="pres">
      <dgm:prSet presAssocID="{2433A5D0-3122-46BE-B094-44D764DD04BF}" presName="spNode" presStyleCnt="0"/>
      <dgm:spPr/>
    </dgm:pt>
    <dgm:pt modelId="{48B8A85B-A8A9-456F-94DF-4B03675E4666}" type="pres">
      <dgm:prSet presAssocID="{4CFF50E1-5543-47B5-899F-FF0977B92124}" presName="sibTrans" presStyleLbl="sibTrans1D1" presStyleIdx="0" presStyleCnt="6"/>
      <dgm:spPr>
        <a:solidFill>
          <a:srgbClr val="0097DA"/>
        </a:solidFill>
      </dgm:spPr>
    </dgm:pt>
    <dgm:pt modelId="{73BCC86A-AD77-461B-A6BA-8E616E9FBF0E}" type="pres">
      <dgm:prSet presAssocID="{73F87D1E-7BB0-4998-8EC1-1F287E06E461}" presName="node" presStyleLbl="node1" presStyleIdx="1" presStyleCnt="6">
        <dgm:presLayoutVars>
          <dgm:bulletEnabled val="1"/>
        </dgm:presLayoutVars>
      </dgm:prSet>
      <dgm:spPr/>
    </dgm:pt>
    <dgm:pt modelId="{CF029A6E-1295-4782-824A-8D00A9F483C1}" type="pres">
      <dgm:prSet presAssocID="{73F87D1E-7BB0-4998-8EC1-1F287E06E461}" presName="spNode" presStyleCnt="0"/>
      <dgm:spPr/>
    </dgm:pt>
    <dgm:pt modelId="{0699EC0E-BD8A-4D34-A081-EB47DDE64D71}" type="pres">
      <dgm:prSet presAssocID="{AA2B41B2-43CA-4A1E-9B90-A6D387A42E18}" presName="sibTrans" presStyleLbl="sibTrans1D1" presStyleIdx="1" presStyleCnt="6"/>
      <dgm:spPr/>
    </dgm:pt>
    <dgm:pt modelId="{25A23FFF-3F65-440B-812F-CCE1CB63EAA3}" type="pres">
      <dgm:prSet presAssocID="{C09C0039-D42C-414B-8EB6-DE130B5CAC56}" presName="node" presStyleLbl="node1" presStyleIdx="2" presStyleCnt="6">
        <dgm:presLayoutVars>
          <dgm:bulletEnabled val="1"/>
        </dgm:presLayoutVars>
      </dgm:prSet>
      <dgm:spPr/>
    </dgm:pt>
    <dgm:pt modelId="{652C285B-CE1B-4E19-9090-98C119095566}" type="pres">
      <dgm:prSet presAssocID="{C09C0039-D42C-414B-8EB6-DE130B5CAC56}" presName="spNode" presStyleCnt="0"/>
      <dgm:spPr/>
    </dgm:pt>
    <dgm:pt modelId="{001DA638-537F-4178-BAFD-2918542E1976}" type="pres">
      <dgm:prSet presAssocID="{5BD2B071-4F73-40DD-9D60-8B5906EE0358}" presName="sibTrans" presStyleLbl="sibTrans1D1" presStyleIdx="2" presStyleCnt="6"/>
      <dgm:spPr/>
    </dgm:pt>
    <dgm:pt modelId="{7C87F83F-0BB8-40C2-99F9-BAB893FEA6BD}" type="pres">
      <dgm:prSet presAssocID="{1BB3CAE6-1902-4E7A-AD4C-6680F0DC0D1E}" presName="node" presStyleLbl="node1" presStyleIdx="3" presStyleCnt="6">
        <dgm:presLayoutVars>
          <dgm:bulletEnabled val="1"/>
        </dgm:presLayoutVars>
      </dgm:prSet>
      <dgm:spPr/>
    </dgm:pt>
    <dgm:pt modelId="{E9771F88-55F1-48A5-901B-9A39CC330461}" type="pres">
      <dgm:prSet presAssocID="{1BB3CAE6-1902-4E7A-AD4C-6680F0DC0D1E}" presName="spNode" presStyleCnt="0"/>
      <dgm:spPr/>
    </dgm:pt>
    <dgm:pt modelId="{167D5B83-7E1E-4156-A695-96A915D1D1D1}" type="pres">
      <dgm:prSet presAssocID="{5F9FB3CE-C921-403E-B3FB-18C9BAC097A0}" presName="sibTrans" presStyleLbl="sibTrans1D1" presStyleIdx="3" presStyleCnt="6"/>
      <dgm:spPr/>
    </dgm:pt>
    <dgm:pt modelId="{3487ED56-5A2D-4685-82A5-2D7DC1BC6AC3}" type="pres">
      <dgm:prSet presAssocID="{D907BC59-6C40-4E91-A070-B16E00D9B9B4}" presName="node" presStyleLbl="node1" presStyleIdx="4" presStyleCnt="6">
        <dgm:presLayoutVars>
          <dgm:bulletEnabled val="1"/>
        </dgm:presLayoutVars>
      </dgm:prSet>
      <dgm:spPr/>
    </dgm:pt>
    <dgm:pt modelId="{529C2FE1-F330-4B7B-A22A-07E3FF9373F6}" type="pres">
      <dgm:prSet presAssocID="{D907BC59-6C40-4E91-A070-B16E00D9B9B4}" presName="spNode" presStyleCnt="0"/>
      <dgm:spPr/>
    </dgm:pt>
    <dgm:pt modelId="{328A096D-AA71-4F95-B7CC-F388A8223BBB}" type="pres">
      <dgm:prSet presAssocID="{342C1F0D-C1B7-4485-AA48-0D5692334C41}" presName="sibTrans" presStyleLbl="sibTrans1D1" presStyleIdx="4" presStyleCnt="6"/>
      <dgm:spPr/>
    </dgm:pt>
    <dgm:pt modelId="{5621C6D3-E855-494C-BA0E-764F94168BFE}" type="pres">
      <dgm:prSet presAssocID="{C95650A6-39AA-4F71-8E27-F07A72A590AA}" presName="node" presStyleLbl="node1" presStyleIdx="5" presStyleCnt="6">
        <dgm:presLayoutVars>
          <dgm:bulletEnabled val="1"/>
        </dgm:presLayoutVars>
      </dgm:prSet>
      <dgm:spPr/>
    </dgm:pt>
    <dgm:pt modelId="{F7C3F53A-9D82-4B70-ADB5-4E746DE8AC91}" type="pres">
      <dgm:prSet presAssocID="{C95650A6-39AA-4F71-8E27-F07A72A590AA}" presName="spNode" presStyleCnt="0"/>
      <dgm:spPr/>
    </dgm:pt>
    <dgm:pt modelId="{655308D3-3D6F-47E9-A0F1-E837F6F10DD2}" type="pres">
      <dgm:prSet presAssocID="{29BDFEDE-0F51-4172-AEEB-425EE28D83D9}" presName="sibTrans" presStyleLbl="sibTrans1D1" presStyleIdx="5" presStyleCnt="6"/>
      <dgm:spPr/>
    </dgm:pt>
  </dgm:ptLst>
  <dgm:cxnLst>
    <dgm:cxn modelId="{49D42D05-185F-4E5D-B43C-2BE8C525DE76}" type="presOf" srcId="{AA2B41B2-43CA-4A1E-9B90-A6D387A42E18}" destId="{0699EC0E-BD8A-4D34-A081-EB47DDE64D71}" srcOrd="0" destOrd="0" presId="urn:microsoft.com/office/officeart/2005/8/layout/cycle6"/>
    <dgm:cxn modelId="{7276C207-27CA-4318-A381-9D35B20D5EB6}" type="presOf" srcId="{C09C0039-D42C-414B-8EB6-DE130B5CAC56}" destId="{25A23FFF-3F65-440B-812F-CCE1CB63EAA3}" srcOrd="0" destOrd="0" presId="urn:microsoft.com/office/officeart/2005/8/layout/cycle6"/>
    <dgm:cxn modelId="{6601D40C-C698-4553-879A-F913D04D9745}" type="presOf" srcId="{73F87D1E-7BB0-4998-8EC1-1F287E06E461}" destId="{73BCC86A-AD77-461B-A6BA-8E616E9FBF0E}" srcOrd="0" destOrd="0" presId="urn:microsoft.com/office/officeart/2005/8/layout/cycle6"/>
    <dgm:cxn modelId="{31633312-D58A-48B4-B520-EF5786F0AD52}" type="presOf" srcId="{2433A5D0-3122-46BE-B094-44D764DD04BF}" destId="{4023CCA5-12D6-45A9-AE90-F714EA74E009}" srcOrd="0" destOrd="0" presId="urn:microsoft.com/office/officeart/2005/8/layout/cycle6"/>
    <dgm:cxn modelId="{947F5D3C-613C-4C3E-902B-D427117D1C28}" type="presOf" srcId="{D907BC59-6C40-4E91-A070-B16E00D9B9B4}" destId="{3487ED56-5A2D-4685-82A5-2D7DC1BC6AC3}" srcOrd="0" destOrd="0" presId="urn:microsoft.com/office/officeart/2005/8/layout/cycle6"/>
    <dgm:cxn modelId="{FEA49A65-3499-4550-BC4A-E8E30E76C022}" type="presOf" srcId="{29BDFEDE-0F51-4172-AEEB-425EE28D83D9}" destId="{655308D3-3D6F-47E9-A0F1-E837F6F10DD2}" srcOrd="0" destOrd="0" presId="urn:microsoft.com/office/officeart/2005/8/layout/cycle6"/>
    <dgm:cxn modelId="{32715066-FFC2-4044-ADB0-91B775342DB6}" type="presOf" srcId="{342C1F0D-C1B7-4485-AA48-0D5692334C41}" destId="{328A096D-AA71-4F95-B7CC-F388A8223BBB}" srcOrd="0" destOrd="0" presId="urn:microsoft.com/office/officeart/2005/8/layout/cycle6"/>
    <dgm:cxn modelId="{C313B549-7CBC-4957-B811-393078572CA6}" srcId="{53E0D07B-61F7-477B-9708-60A706B4A9E3}" destId="{D907BC59-6C40-4E91-A070-B16E00D9B9B4}" srcOrd="4" destOrd="0" parTransId="{73F6492B-0DAB-470F-A406-7D0F673CE964}" sibTransId="{342C1F0D-C1B7-4485-AA48-0D5692334C41}"/>
    <dgm:cxn modelId="{1A93196D-1E69-42B9-A6CA-690C6E273B20}" srcId="{53E0D07B-61F7-477B-9708-60A706B4A9E3}" destId="{C95650A6-39AA-4F71-8E27-F07A72A590AA}" srcOrd="5" destOrd="0" parTransId="{AC69AA48-836D-40E5-910B-1E60CB4590B7}" sibTransId="{29BDFEDE-0F51-4172-AEEB-425EE28D83D9}"/>
    <dgm:cxn modelId="{01B1D67E-6F2A-47E8-9035-BFEE8858B74A}" type="presOf" srcId="{5F9FB3CE-C921-403E-B3FB-18C9BAC097A0}" destId="{167D5B83-7E1E-4156-A695-96A915D1D1D1}" srcOrd="0" destOrd="0" presId="urn:microsoft.com/office/officeart/2005/8/layout/cycle6"/>
    <dgm:cxn modelId="{30134384-4156-47CC-B2CF-ACC91EB16098}" type="presOf" srcId="{4CFF50E1-5543-47B5-899F-FF0977B92124}" destId="{48B8A85B-A8A9-456F-94DF-4B03675E4666}" srcOrd="0" destOrd="0" presId="urn:microsoft.com/office/officeart/2005/8/layout/cycle6"/>
    <dgm:cxn modelId="{E3A18188-28D9-4734-9861-169F455905CD}" type="presOf" srcId="{1BB3CAE6-1902-4E7A-AD4C-6680F0DC0D1E}" destId="{7C87F83F-0BB8-40C2-99F9-BAB893FEA6BD}" srcOrd="0" destOrd="0" presId="urn:microsoft.com/office/officeart/2005/8/layout/cycle6"/>
    <dgm:cxn modelId="{FE6DA692-42AF-4F57-AA38-40FA2B3E3D04}" type="presOf" srcId="{5BD2B071-4F73-40DD-9D60-8B5906EE0358}" destId="{001DA638-537F-4178-BAFD-2918542E1976}" srcOrd="0" destOrd="0" presId="urn:microsoft.com/office/officeart/2005/8/layout/cycle6"/>
    <dgm:cxn modelId="{631AAFA0-8117-4385-8441-E2EFDF987A80}" type="presOf" srcId="{C95650A6-39AA-4F71-8E27-F07A72A590AA}" destId="{5621C6D3-E855-494C-BA0E-764F94168BFE}" srcOrd="0" destOrd="0" presId="urn:microsoft.com/office/officeart/2005/8/layout/cycle6"/>
    <dgm:cxn modelId="{BD4790B3-9CD4-4801-95FE-E045829A3103}" srcId="{53E0D07B-61F7-477B-9708-60A706B4A9E3}" destId="{C09C0039-D42C-414B-8EB6-DE130B5CAC56}" srcOrd="2" destOrd="0" parTransId="{9E3BB6EC-EED4-4CD3-BF8A-20241CA53586}" sibTransId="{5BD2B071-4F73-40DD-9D60-8B5906EE0358}"/>
    <dgm:cxn modelId="{49303EB8-56A1-4824-B055-7190E595920F}" srcId="{53E0D07B-61F7-477B-9708-60A706B4A9E3}" destId="{2433A5D0-3122-46BE-B094-44D764DD04BF}" srcOrd="0" destOrd="0" parTransId="{5484C580-98A8-41DA-8A85-77458B5C70D5}" sibTransId="{4CFF50E1-5543-47B5-899F-FF0977B92124}"/>
    <dgm:cxn modelId="{C5FDE8C7-F748-40A6-8FFD-65151CDA318E}" srcId="{53E0D07B-61F7-477B-9708-60A706B4A9E3}" destId="{1BB3CAE6-1902-4E7A-AD4C-6680F0DC0D1E}" srcOrd="3" destOrd="0" parTransId="{8CE55979-4A31-40C9-AA84-050D291D6083}" sibTransId="{5F9FB3CE-C921-403E-B3FB-18C9BAC097A0}"/>
    <dgm:cxn modelId="{AC8797F0-7081-4330-A5A0-5EDC4A309029}" type="presOf" srcId="{53E0D07B-61F7-477B-9708-60A706B4A9E3}" destId="{F2B947A7-C059-44A7-B5C0-C374947580CB}" srcOrd="0" destOrd="0" presId="urn:microsoft.com/office/officeart/2005/8/layout/cycle6"/>
    <dgm:cxn modelId="{721D50FC-EB69-4E68-8B00-069051DA297D}" srcId="{53E0D07B-61F7-477B-9708-60A706B4A9E3}" destId="{73F87D1E-7BB0-4998-8EC1-1F287E06E461}" srcOrd="1" destOrd="0" parTransId="{6E84F3B1-BDCD-4FAE-AA28-1B29DB68D10C}" sibTransId="{AA2B41B2-43CA-4A1E-9B90-A6D387A42E18}"/>
    <dgm:cxn modelId="{AA018C7A-CD59-408C-B76C-52B18A638E43}" type="presParOf" srcId="{F2B947A7-C059-44A7-B5C0-C374947580CB}" destId="{4023CCA5-12D6-45A9-AE90-F714EA74E009}" srcOrd="0" destOrd="0" presId="urn:microsoft.com/office/officeart/2005/8/layout/cycle6"/>
    <dgm:cxn modelId="{EFF62688-165D-47A7-936C-C06601CC0981}" type="presParOf" srcId="{F2B947A7-C059-44A7-B5C0-C374947580CB}" destId="{ED5F2F58-203D-44F5-AC83-5C3F295149F7}" srcOrd="1" destOrd="0" presId="urn:microsoft.com/office/officeart/2005/8/layout/cycle6"/>
    <dgm:cxn modelId="{B6261DB8-4A68-4A19-93A3-DCE8C6EE8246}" type="presParOf" srcId="{F2B947A7-C059-44A7-B5C0-C374947580CB}" destId="{48B8A85B-A8A9-456F-94DF-4B03675E4666}" srcOrd="2" destOrd="0" presId="urn:microsoft.com/office/officeart/2005/8/layout/cycle6"/>
    <dgm:cxn modelId="{0DFABA1E-3534-455E-8D7C-3FCEB8BABFFB}" type="presParOf" srcId="{F2B947A7-C059-44A7-B5C0-C374947580CB}" destId="{73BCC86A-AD77-461B-A6BA-8E616E9FBF0E}" srcOrd="3" destOrd="0" presId="urn:microsoft.com/office/officeart/2005/8/layout/cycle6"/>
    <dgm:cxn modelId="{23202CA4-9318-4FA0-B783-3879203458C5}" type="presParOf" srcId="{F2B947A7-C059-44A7-B5C0-C374947580CB}" destId="{CF029A6E-1295-4782-824A-8D00A9F483C1}" srcOrd="4" destOrd="0" presId="urn:microsoft.com/office/officeart/2005/8/layout/cycle6"/>
    <dgm:cxn modelId="{8BB4D6C2-F0C2-45F6-94DA-90136CA942C8}" type="presParOf" srcId="{F2B947A7-C059-44A7-B5C0-C374947580CB}" destId="{0699EC0E-BD8A-4D34-A081-EB47DDE64D71}" srcOrd="5" destOrd="0" presId="urn:microsoft.com/office/officeart/2005/8/layout/cycle6"/>
    <dgm:cxn modelId="{5B6FB883-35CD-43B3-9534-5AB80FF59B71}" type="presParOf" srcId="{F2B947A7-C059-44A7-B5C0-C374947580CB}" destId="{25A23FFF-3F65-440B-812F-CCE1CB63EAA3}" srcOrd="6" destOrd="0" presId="urn:microsoft.com/office/officeart/2005/8/layout/cycle6"/>
    <dgm:cxn modelId="{2222E0C0-64CA-4D58-8D89-9DB6ACD61A2D}" type="presParOf" srcId="{F2B947A7-C059-44A7-B5C0-C374947580CB}" destId="{652C285B-CE1B-4E19-9090-98C119095566}" srcOrd="7" destOrd="0" presId="urn:microsoft.com/office/officeart/2005/8/layout/cycle6"/>
    <dgm:cxn modelId="{A7B5BB55-2A76-474C-8538-DF76DC0A7142}" type="presParOf" srcId="{F2B947A7-C059-44A7-B5C0-C374947580CB}" destId="{001DA638-537F-4178-BAFD-2918542E1976}" srcOrd="8" destOrd="0" presId="urn:microsoft.com/office/officeart/2005/8/layout/cycle6"/>
    <dgm:cxn modelId="{51E7CD6B-38A9-4962-B4BB-4140FD6C2451}" type="presParOf" srcId="{F2B947A7-C059-44A7-B5C0-C374947580CB}" destId="{7C87F83F-0BB8-40C2-99F9-BAB893FEA6BD}" srcOrd="9" destOrd="0" presId="urn:microsoft.com/office/officeart/2005/8/layout/cycle6"/>
    <dgm:cxn modelId="{9ADEBFDC-7506-4DD9-9833-06B2422B31E6}" type="presParOf" srcId="{F2B947A7-C059-44A7-B5C0-C374947580CB}" destId="{E9771F88-55F1-48A5-901B-9A39CC330461}" srcOrd="10" destOrd="0" presId="urn:microsoft.com/office/officeart/2005/8/layout/cycle6"/>
    <dgm:cxn modelId="{5E25567D-69AB-4BFD-A4D4-BA648B508DDD}" type="presParOf" srcId="{F2B947A7-C059-44A7-B5C0-C374947580CB}" destId="{167D5B83-7E1E-4156-A695-96A915D1D1D1}" srcOrd="11" destOrd="0" presId="urn:microsoft.com/office/officeart/2005/8/layout/cycle6"/>
    <dgm:cxn modelId="{FEF1768D-9F39-4627-95FE-BB7EDC0CD04C}" type="presParOf" srcId="{F2B947A7-C059-44A7-B5C0-C374947580CB}" destId="{3487ED56-5A2D-4685-82A5-2D7DC1BC6AC3}" srcOrd="12" destOrd="0" presId="urn:microsoft.com/office/officeart/2005/8/layout/cycle6"/>
    <dgm:cxn modelId="{75113791-5391-4C18-9A66-025406A0AC18}" type="presParOf" srcId="{F2B947A7-C059-44A7-B5C0-C374947580CB}" destId="{529C2FE1-F330-4B7B-A22A-07E3FF9373F6}" srcOrd="13" destOrd="0" presId="urn:microsoft.com/office/officeart/2005/8/layout/cycle6"/>
    <dgm:cxn modelId="{20392E52-C04F-4E12-AFBF-E782AAF64B10}" type="presParOf" srcId="{F2B947A7-C059-44A7-B5C0-C374947580CB}" destId="{328A096D-AA71-4F95-B7CC-F388A8223BBB}" srcOrd="14" destOrd="0" presId="urn:microsoft.com/office/officeart/2005/8/layout/cycle6"/>
    <dgm:cxn modelId="{B27D21CD-D000-454E-B44F-742AB701B8D5}" type="presParOf" srcId="{F2B947A7-C059-44A7-B5C0-C374947580CB}" destId="{5621C6D3-E855-494C-BA0E-764F94168BFE}" srcOrd="15" destOrd="0" presId="urn:microsoft.com/office/officeart/2005/8/layout/cycle6"/>
    <dgm:cxn modelId="{C8E84441-8A2A-40DF-81AB-D79DA4FA45C2}" type="presParOf" srcId="{F2B947A7-C059-44A7-B5C0-C374947580CB}" destId="{F7C3F53A-9D82-4B70-ADB5-4E746DE8AC91}" srcOrd="16" destOrd="0" presId="urn:microsoft.com/office/officeart/2005/8/layout/cycle6"/>
    <dgm:cxn modelId="{BF207242-74AE-4A4D-B051-CF807673DE4F}" type="presParOf" srcId="{F2B947A7-C059-44A7-B5C0-C374947580CB}" destId="{655308D3-3D6F-47E9-A0F1-E837F6F10DD2}"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E0D07B-61F7-477B-9708-60A706B4A9E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433A5D0-3122-46BE-B094-44D764DD04BF}">
      <dgm:prSet phldrT="[Text]" phldr="0"/>
      <dgm:spPr>
        <a:solidFill>
          <a:srgbClr val="0097DA"/>
        </a:solidFill>
      </dgm:spPr>
      <dgm:t>
        <a:bodyPr/>
        <a:lstStyle/>
        <a:p>
          <a:r>
            <a:rPr lang="en-US" b="0" dirty="0"/>
            <a:t>Context</a:t>
          </a:r>
        </a:p>
      </dgm:t>
    </dgm:pt>
    <dgm:pt modelId="{5484C580-98A8-41DA-8A85-77458B5C70D5}" type="parTrans" cxnId="{49303EB8-56A1-4824-B055-7190E595920F}">
      <dgm:prSet/>
      <dgm:spPr/>
      <dgm:t>
        <a:bodyPr/>
        <a:lstStyle/>
        <a:p>
          <a:endParaRPr lang="en-US"/>
        </a:p>
      </dgm:t>
    </dgm:pt>
    <dgm:pt modelId="{4CFF50E1-5543-47B5-899F-FF0977B92124}" type="sibTrans" cxnId="{49303EB8-56A1-4824-B055-7190E595920F}">
      <dgm:prSet/>
      <dgm:spPr/>
      <dgm:t>
        <a:bodyPr/>
        <a:lstStyle/>
        <a:p>
          <a:endParaRPr lang="en-US"/>
        </a:p>
      </dgm:t>
    </dgm:pt>
    <dgm:pt modelId="{C09C0039-D42C-414B-8EB6-DE130B5CAC56}">
      <dgm:prSet phldrT="[Text]" phldr="0"/>
      <dgm:spPr>
        <a:solidFill>
          <a:srgbClr val="0097DA"/>
        </a:solidFill>
      </dgm:spPr>
      <dgm:t>
        <a:bodyPr/>
        <a:lstStyle/>
        <a:p>
          <a:r>
            <a:rPr lang="en-US" b="0" dirty="0"/>
            <a:t>Adaptation</a:t>
          </a:r>
        </a:p>
      </dgm:t>
    </dgm:pt>
    <dgm:pt modelId="{9E3BB6EC-EED4-4CD3-BF8A-20241CA53586}" type="parTrans" cxnId="{BD4790B3-9CD4-4801-95FE-E045829A3103}">
      <dgm:prSet/>
      <dgm:spPr/>
      <dgm:t>
        <a:bodyPr/>
        <a:lstStyle/>
        <a:p>
          <a:endParaRPr lang="en-US"/>
        </a:p>
      </dgm:t>
    </dgm:pt>
    <dgm:pt modelId="{5BD2B071-4F73-40DD-9D60-8B5906EE0358}" type="sibTrans" cxnId="{BD4790B3-9CD4-4801-95FE-E045829A3103}">
      <dgm:prSet/>
      <dgm:spPr/>
      <dgm:t>
        <a:bodyPr/>
        <a:lstStyle/>
        <a:p>
          <a:endParaRPr lang="en-US"/>
        </a:p>
      </dgm:t>
    </dgm:pt>
    <dgm:pt modelId="{C95650A6-39AA-4F71-8E27-F07A72A590AA}">
      <dgm:prSet phldrT="[Text]" phldr="0"/>
      <dgm:spPr>
        <a:solidFill>
          <a:srgbClr val="0097DA"/>
        </a:solidFill>
      </dgm:spPr>
      <dgm:t>
        <a:bodyPr/>
        <a:lstStyle/>
        <a:p>
          <a:r>
            <a:rPr lang="en-US" b="0" dirty="0"/>
            <a:t>Sustainability</a:t>
          </a:r>
        </a:p>
      </dgm:t>
    </dgm:pt>
    <dgm:pt modelId="{AC69AA48-836D-40E5-910B-1E60CB4590B7}" type="parTrans" cxnId="{1A93196D-1E69-42B9-A6CA-690C6E273B20}">
      <dgm:prSet/>
      <dgm:spPr/>
      <dgm:t>
        <a:bodyPr/>
        <a:lstStyle/>
        <a:p>
          <a:endParaRPr lang="en-US"/>
        </a:p>
      </dgm:t>
    </dgm:pt>
    <dgm:pt modelId="{29BDFEDE-0F51-4172-AEEB-425EE28D83D9}" type="sibTrans" cxnId="{1A93196D-1E69-42B9-A6CA-690C6E273B20}">
      <dgm:prSet/>
      <dgm:spPr/>
      <dgm:t>
        <a:bodyPr/>
        <a:lstStyle/>
        <a:p>
          <a:endParaRPr lang="en-US"/>
        </a:p>
      </dgm:t>
    </dgm:pt>
    <dgm:pt modelId="{73F87D1E-7BB0-4998-8EC1-1F287E06E461}">
      <dgm:prSet phldr="0"/>
      <dgm:spPr>
        <a:solidFill>
          <a:srgbClr val="0097DA"/>
        </a:solidFill>
      </dgm:spPr>
      <dgm:t>
        <a:bodyPr/>
        <a:lstStyle/>
        <a:p>
          <a:pPr rtl="0"/>
          <a:r>
            <a:rPr lang="en-US" b="0" dirty="0"/>
            <a:t>Evidence-Based Interventions</a:t>
          </a:r>
        </a:p>
      </dgm:t>
    </dgm:pt>
    <dgm:pt modelId="{6E84F3B1-BDCD-4FAE-AA28-1B29DB68D10C}" type="parTrans" cxnId="{721D50FC-EB69-4E68-8B00-069051DA297D}">
      <dgm:prSet/>
      <dgm:spPr/>
      <dgm:t>
        <a:bodyPr/>
        <a:lstStyle/>
        <a:p>
          <a:endParaRPr lang="en-US"/>
        </a:p>
      </dgm:t>
    </dgm:pt>
    <dgm:pt modelId="{AA2B41B2-43CA-4A1E-9B90-A6D387A42E18}" type="sibTrans" cxnId="{721D50FC-EB69-4E68-8B00-069051DA297D}">
      <dgm:prSet/>
      <dgm:spPr>
        <a:solidFill>
          <a:srgbClr val="0097DA"/>
        </a:solidFill>
      </dgm:spPr>
      <dgm:t>
        <a:bodyPr/>
        <a:lstStyle/>
        <a:p>
          <a:endParaRPr lang="en-US"/>
        </a:p>
      </dgm:t>
    </dgm:pt>
    <dgm:pt modelId="{1BB3CAE6-1902-4E7A-AD4C-6680F0DC0D1E}">
      <dgm:prSet phldr="0"/>
      <dgm:spPr>
        <a:solidFill>
          <a:srgbClr val="0097DA"/>
        </a:solidFill>
      </dgm:spPr>
      <dgm:t>
        <a:bodyPr/>
        <a:lstStyle/>
        <a:p>
          <a:pPr rtl="0"/>
          <a:r>
            <a:rPr lang="en-US" b="0" dirty="0"/>
            <a:t>Implementation Strategies</a:t>
          </a:r>
        </a:p>
      </dgm:t>
    </dgm:pt>
    <dgm:pt modelId="{8CE55979-4A31-40C9-AA84-050D291D6083}" type="parTrans" cxnId="{C5FDE8C7-F748-40A6-8FFD-65151CDA318E}">
      <dgm:prSet/>
      <dgm:spPr/>
      <dgm:t>
        <a:bodyPr/>
        <a:lstStyle/>
        <a:p>
          <a:endParaRPr lang="en-US"/>
        </a:p>
      </dgm:t>
    </dgm:pt>
    <dgm:pt modelId="{5F9FB3CE-C921-403E-B3FB-18C9BAC097A0}" type="sibTrans" cxnId="{C5FDE8C7-F748-40A6-8FFD-65151CDA318E}">
      <dgm:prSet/>
      <dgm:spPr/>
      <dgm:t>
        <a:bodyPr/>
        <a:lstStyle/>
        <a:p>
          <a:endParaRPr lang="en-US"/>
        </a:p>
      </dgm:t>
    </dgm:pt>
    <dgm:pt modelId="{D907BC59-6C40-4E91-A070-B16E00D9B9B4}">
      <dgm:prSet phldr="0"/>
      <dgm:spPr>
        <a:solidFill>
          <a:srgbClr val="0097DA"/>
        </a:solidFill>
      </dgm:spPr>
      <dgm:t>
        <a:bodyPr/>
        <a:lstStyle/>
        <a:p>
          <a:pPr rtl="0"/>
          <a:r>
            <a:rPr lang="en-US" b="0" dirty="0"/>
            <a:t>Implementation Outcomes</a:t>
          </a:r>
        </a:p>
      </dgm:t>
    </dgm:pt>
    <dgm:pt modelId="{73F6492B-0DAB-470F-A406-7D0F673CE964}" type="parTrans" cxnId="{C313B549-7CBC-4957-B811-393078572CA6}">
      <dgm:prSet/>
      <dgm:spPr/>
      <dgm:t>
        <a:bodyPr/>
        <a:lstStyle/>
        <a:p>
          <a:endParaRPr lang="en-US"/>
        </a:p>
      </dgm:t>
    </dgm:pt>
    <dgm:pt modelId="{342C1F0D-C1B7-4485-AA48-0D5692334C41}" type="sibTrans" cxnId="{C313B549-7CBC-4957-B811-393078572CA6}">
      <dgm:prSet/>
      <dgm:spPr/>
      <dgm:t>
        <a:bodyPr/>
        <a:lstStyle/>
        <a:p>
          <a:endParaRPr lang="en-US"/>
        </a:p>
      </dgm:t>
    </dgm:pt>
    <dgm:pt modelId="{F2B947A7-C059-44A7-B5C0-C374947580CB}" type="pres">
      <dgm:prSet presAssocID="{53E0D07B-61F7-477B-9708-60A706B4A9E3}" presName="cycle" presStyleCnt="0">
        <dgm:presLayoutVars>
          <dgm:dir/>
          <dgm:resizeHandles val="exact"/>
        </dgm:presLayoutVars>
      </dgm:prSet>
      <dgm:spPr/>
    </dgm:pt>
    <dgm:pt modelId="{4023CCA5-12D6-45A9-AE90-F714EA74E009}" type="pres">
      <dgm:prSet presAssocID="{2433A5D0-3122-46BE-B094-44D764DD04BF}" presName="node" presStyleLbl="node1" presStyleIdx="0" presStyleCnt="6">
        <dgm:presLayoutVars>
          <dgm:bulletEnabled val="1"/>
        </dgm:presLayoutVars>
      </dgm:prSet>
      <dgm:spPr/>
    </dgm:pt>
    <dgm:pt modelId="{ED5F2F58-203D-44F5-AC83-5C3F295149F7}" type="pres">
      <dgm:prSet presAssocID="{2433A5D0-3122-46BE-B094-44D764DD04BF}" presName="spNode" presStyleCnt="0"/>
      <dgm:spPr/>
    </dgm:pt>
    <dgm:pt modelId="{48B8A85B-A8A9-456F-94DF-4B03675E4666}" type="pres">
      <dgm:prSet presAssocID="{4CFF50E1-5543-47B5-899F-FF0977B92124}" presName="sibTrans" presStyleLbl="sibTrans1D1" presStyleIdx="0" presStyleCnt="6"/>
      <dgm:spPr>
        <a:solidFill>
          <a:srgbClr val="0097DA"/>
        </a:solidFill>
      </dgm:spPr>
    </dgm:pt>
    <dgm:pt modelId="{73BCC86A-AD77-461B-A6BA-8E616E9FBF0E}" type="pres">
      <dgm:prSet presAssocID="{73F87D1E-7BB0-4998-8EC1-1F287E06E461}" presName="node" presStyleLbl="node1" presStyleIdx="1" presStyleCnt="6">
        <dgm:presLayoutVars>
          <dgm:bulletEnabled val="1"/>
        </dgm:presLayoutVars>
      </dgm:prSet>
      <dgm:spPr/>
    </dgm:pt>
    <dgm:pt modelId="{CF029A6E-1295-4782-824A-8D00A9F483C1}" type="pres">
      <dgm:prSet presAssocID="{73F87D1E-7BB0-4998-8EC1-1F287E06E461}" presName="spNode" presStyleCnt="0"/>
      <dgm:spPr/>
    </dgm:pt>
    <dgm:pt modelId="{0699EC0E-BD8A-4D34-A081-EB47DDE64D71}" type="pres">
      <dgm:prSet presAssocID="{AA2B41B2-43CA-4A1E-9B90-A6D387A42E18}" presName="sibTrans" presStyleLbl="sibTrans1D1" presStyleIdx="1" presStyleCnt="6"/>
      <dgm:spPr/>
    </dgm:pt>
    <dgm:pt modelId="{25A23FFF-3F65-440B-812F-CCE1CB63EAA3}" type="pres">
      <dgm:prSet presAssocID="{C09C0039-D42C-414B-8EB6-DE130B5CAC56}" presName="node" presStyleLbl="node1" presStyleIdx="2" presStyleCnt="6">
        <dgm:presLayoutVars>
          <dgm:bulletEnabled val="1"/>
        </dgm:presLayoutVars>
      </dgm:prSet>
      <dgm:spPr/>
    </dgm:pt>
    <dgm:pt modelId="{652C285B-CE1B-4E19-9090-98C119095566}" type="pres">
      <dgm:prSet presAssocID="{C09C0039-D42C-414B-8EB6-DE130B5CAC56}" presName="spNode" presStyleCnt="0"/>
      <dgm:spPr/>
    </dgm:pt>
    <dgm:pt modelId="{001DA638-537F-4178-BAFD-2918542E1976}" type="pres">
      <dgm:prSet presAssocID="{5BD2B071-4F73-40DD-9D60-8B5906EE0358}" presName="sibTrans" presStyleLbl="sibTrans1D1" presStyleIdx="2" presStyleCnt="6"/>
      <dgm:spPr/>
    </dgm:pt>
    <dgm:pt modelId="{7C87F83F-0BB8-40C2-99F9-BAB893FEA6BD}" type="pres">
      <dgm:prSet presAssocID="{1BB3CAE6-1902-4E7A-AD4C-6680F0DC0D1E}" presName="node" presStyleLbl="node1" presStyleIdx="3" presStyleCnt="6">
        <dgm:presLayoutVars>
          <dgm:bulletEnabled val="1"/>
        </dgm:presLayoutVars>
      </dgm:prSet>
      <dgm:spPr/>
    </dgm:pt>
    <dgm:pt modelId="{E9771F88-55F1-48A5-901B-9A39CC330461}" type="pres">
      <dgm:prSet presAssocID="{1BB3CAE6-1902-4E7A-AD4C-6680F0DC0D1E}" presName="spNode" presStyleCnt="0"/>
      <dgm:spPr/>
    </dgm:pt>
    <dgm:pt modelId="{167D5B83-7E1E-4156-A695-96A915D1D1D1}" type="pres">
      <dgm:prSet presAssocID="{5F9FB3CE-C921-403E-B3FB-18C9BAC097A0}" presName="sibTrans" presStyleLbl="sibTrans1D1" presStyleIdx="3" presStyleCnt="6"/>
      <dgm:spPr/>
    </dgm:pt>
    <dgm:pt modelId="{3487ED56-5A2D-4685-82A5-2D7DC1BC6AC3}" type="pres">
      <dgm:prSet presAssocID="{D907BC59-6C40-4E91-A070-B16E00D9B9B4}" presName="node" presStyleLbl="node1" presStyleIdx="4" presStyleCnt="6">
        <dgm:presLayoutVars>
          <dgm:bulletEnabled val="1"/>
        </dgm:presLayoutVars>
      </dgm:prSet>
      <dgm:spPr/>
    </dgm:pt>
    <dgm:pt modelId="{529C2FE1-F330-4B7B-A22A-07E3FF9373F6}" type="pres">
      <dgm:prSet presAssocID="{D907BC59-6C40-4E91-A070-B16E00D9B9B4}" presName="spNode" presStyleCnt="0"/>
      <dgm:spPr/>
    </dgm:pt>
    <dgm:pt modelId="{328A096D-AA71-4F95-B7CC-F388A8223BBB}" type="pres">
      <dgm:prSet presAssocID="{342C1F0D-C1B7-4485-AA48-0D5692334C41}" presName="sibTrans" presStyleLbl="sibTrans1D1" presStyleIdx="4" presStyleCnt="6"/>
      <dgm:spPr/>
    </dgm:pt>
    <dgm:pt modelId="{5621C6D3-E855-494C-BA0E-764F94168BFE}" type="pres">
      <dgm:prSet presAssocID="{C95650A6-39AA-4F71-8E27-F07A72A590AA}" presName="node" presStyleLbl="node1" presStyleIdx="5" presStyleCnt="6">
        <dgm:presLayoutVars>
          <dgm:bulletEnabled val="1"/>
        </dgm:presLayoutVars>
      </dgm:prSet>
      <dgm:spPr/>
    </dgm:pt>
    <dgm:pt modelId="{F7C3F53A-9D82-4B70-ADB5-4E746DE8AC91}" type="pres">
      <dgm:prSet presAssocID="{C95650A6-39AA-4F71-8E27-F07A72A590AA}" presName="spNode" presStyleCnt="0"/>
      <dgm:spPr/>
    </dgm:pt>
    <dgm:pt modelId="{655308D3-3D6F-47E9-A0F1-E837F6F10DD2}" type="pres">
      <dgm:prSet presAssocID="{29BDFEDE-0F51-4172-AEEB-425EE28D83D9}" presName="sibTrans" presStyleLbl="sibTrans1D1" presStyleIdx="5" presStyleCnt="6"/>
      <dgm:spPr/>
    </dgm:pt>
  </dgm:ptLst>
  <dgm:cxnLst>
    <dgm:cxn modelId="{49D42D05-185F-4E5D-B43C-2BE8C525DE76}" type="presOf" srcId="{AA2B41B2-43CA-4A1E-9B90-A6D387A42E18}" destId="{0699EC0E-BD8A-4D34-A081-EB47DDE64D71}" srcOrd="0" destOrd="0" presId="urn:microsoft.com/office/officeart/2005/8/layout/cycle6"/>
    <dgm:cxn modelId="{7276C207-27CA-4318-A381-9D35B20D5EB6}" type="presOf" srcId="{C09C0039-D42C-414B-8EB6-DE130B5CAC56}" destId="{25A23FFF-3F65-440B-812F-CCE1CB63EAA3}" srcOrd="0" destOrd="0" presId="urn:microsoft.com/office/officeart/2005/8/layout/cycle6"/>
    <dgm:cxn modelId="{6601D40C-C698-4553-879A-F913D04D9745}" type="presOf" srcId="{73F87D1E-7BB0-4998-8EC1-1F287E06E461}" destId="{73BCC86A-AD77-461B-A6BA-8E616E9FBF0E}" srcOrd="0" destOrd="0" presId="urn:microsoft.com/office/officeart/2005/8/layout/cycle6"/>
    <dgm:cxn modelId="{31633312-D58A-48B4-B520-EF5786F0AD52}" type="presOf" srcId="{2433A5D0-3122-46BE-B094-44D764DD04BF}" destId="{4023CCA5-12D6-45A9-AE90-F714EA74E009}" srcOrd="0" destOrd="0" presId="urn:microsoft.com/office/officeart/2005/8/layout/cycle6"/>
    <dgm:cxn modelId="{947F5D3C-613C-4C3E-902B-D427117D1C28}" type="presOf" srcId="{D907BC59-6C40-4E91-A070-B16E00D9B9B4}" destId="{3487ED56-5A2D-4685-82A5-2D7DC1BC6AC3}" srcOrd="0" destOrd="0" presId="urn:microsoft.com/office/officeart/2005/8/layout/cycle6"/>
    <dgm:cxn modelId="{FEA49A65-3499-4550-BC4A-E8E30E76C022}" type="presOf" srcId="{29BDFEDE-0F51-4172-AEEB-425EE28D83D9}" destId="{655308D3-3D6F-47E9-A0F1-E837F6F10DD2}" srcOrd="0" destOrd="0" presId="urn:microsoft.com/office/officeart/2005/8/layout/cycle6"/>
    <dgm:cxn modelId="{32715066-FFC2-4044-ADB0-91B775342DB6}" type="presOf" srcId="{342C1F0D-C1B7-4485-AA48-0D5692334C41}" destId="{328A096D-AA71-4F95-B7CC-F388A8223BBB}" srcOrd="0" destOrd="0" presId="urn:microsoft.com/office/officeart/2005/8/layout/cycle6"/>
    <dgm:cxn modelId="{C313B549-7CBC-4957-B811-393078572CA6}" srcId="{53E0D07B-61F7-477B-9708-60A706B4A9E3}" destId="{D907BC59-6C40-4E91-A070-B16E00D9B9B4}" srcOrd="4" destOrd="0" parTransId="{73F6492B-0DAB-470F-A406-7D0F673CE964}" sibTransId="{342C1F0D-C1B7-4485-AA48-0D5692334C41}"/>
    <dgm:cxn modelId="{1A93196D-1E69-42B9-A6CA-690C6E273B20}" srcId="{53E0D07B-61F7-477B-9708-60A706B4A9E3}" destId="{C95650A6-39AA-4F71-8E27-F07A72A590AA}" srcOrd="5" destOrd="0" parTransId="{AC69AA48-836D-40E5-910B-1E60CB4590B7}" sibTransId="{29BDFEDE-0F51-4172-AEEB-425EE28D83D9}"/>
    <dgm:cxn modelId="{01B1D67E-6F2A-47E8-9035-BFEE8858B74A}" type="presOf" srcId="{5F9FB3CE-C921-403E-B3FB-18C9BAC097A0}" destId="{167D5B83-7E1E-4156-A695-96A915D1D1D1}" srcOrd="0" destOrd="0" presId="urn:microsoft.com/office/officeart/2005/8/layout/cycle6"/>
    <dgm:cxn modelId="{30134384-4156-47CC-B2CF-ACC91EB16098}" type="presOf" srcId="{4CFF50E1-5543-47B5-899F-FF0977B92124}" destId="{48B8A85B-A8A9-456F-94DF-4B03675E4666}" srcOrd="0" destOrd="0" presId="urn:microsoft.com/office/officeart/2005/8/layout/cycle6"/>
    <dgm:cxn modelId="{E3A18188-28D9-4734-9861-169F455905CD}" type="presOf" srcId="{1BB3CAE6-1902-4E7A-AD4C-6680F0DC0D1E}" destId="{7C87F83F-0BB8-40C2-99F9-BAB893FEA6BD}" srcOrd="0" destOrd="0" presId="urn:microsoft.com/office/officeart/2005/8/layout/cycle6"/>
    <dgm:cxn modelId="{FE6DA692-42AF-4F57-AA38-40FA2B3E3D04}" type="presOf" srcId="{5BD2B071-4F73-40DD-9D60-8B5906EE0358}" destId="{001DA638-537F-4178-BAFD-2918542E1976}" srcOrd="0" destOrd="0" presId="urn:microsoft.com/office/officeart/2005/8/layout/cycle6"/>
    <dgm:cxn modelId="{631AAFA0-8117-4385-8441-E2EFDF987A80}" type="presOf" srcId="{C95650A6-39AA-4F71-8E27-F07A72A590AA}" destId="{5621C6D3-E855-494C-BA0E-764F94168BFE}" srcOrd="0" destOrd="0" presId="urn:microsoft.com/office/officeart/2005/8/layout/cycle6"/>
    <dgm:cxn modelId="{BD4790B3-9CD4-4801-95FE-E045829A3103}" srcId="{53E0D07B-61F7-477B-9708-60A706B4A9E3}" destId="{C09C0039-D42C-414B-8EB6-DE130B5CAC56}" srcOrd="2" destOrd="0" parTransId="{9E3BB6EC-EED4-4CD3-BF8A-20241CA53586}" sibTransId="{5BD2B071-4F73-40DD-9D60-8B5906EE0358}"/>
    <dgm:cxn modelId="{49303EB8-56A1-4824-B055-7190E595920F}" srcId="{53E0D07B-61F7-477B-9708-60A706B4A9E3}" destId="{2433A5D0-3122-46BE-B094-44D764DD04BF}" srcOrd="0" destOrd="0" parTransId="{5484C580-98A8-41DA-8A85-77458B5C70D5}" sibTransId="{4CFF50E1-5543-47B5-899F-FF0977B92124}"/>
    <dgm:cxn modelId="{C5FDE8C7-F748-40A6-8FFD-65151CDA318E}" srcId="{53E0D07B-61F7-477B-9708-60A706B4A9E3}" destId="{1BB3CAE6-1902-4E7A-AD4C-6680F0DC0D1E}" srcOrd="3" destOrd="0" parTransId="{8CE55979-4A31-40C9-AA84-050D291D6083}" sibTransId="{5F9FB3CE-C921-403E-B3FB-18C9BAC097A0}"/>
    <dgm:cxn modelId="{AC8797F0-7081-4330-A5A0-5EDC4A309029}" type="presOf" srcId="{53E0D07B-61F7-477B-9708-60A706B4A9E3}" destId="{F2B947A7-C059-44A7-B5C0-C374947580CB}" srcOrd="0" destOrd="0" presId="urn:microsoft.com/office/officeart/2005/8/layout/cycle6"/>
    <dgm:cxn modelId="{721D50FC-EB69-4E68-8B00-069051DA297D}" srcId="{53E0D07B-61F7-477B-9708-60A706B4A9E3}" destId="{73F87D1E-7BB0-4998-8EC1-1F287E06E461}" srcOrd="1" destOrd="0" parTransId="{6E84F3B1-BDCD-4FAE-AA28-1B29DB68D10C}" sibTransId="{AA2B41B2-43CA-4A1E-9B90-A6D387A42E18}"/>
    <dgm:cxn modelId="{AA018C7A-CD59-408C-B76C-52B18A638E43}" type="presParOf" srcId="{F2B947A7-C059-44A7-B5C0-C374947580CB}" destId="{4023CCA5-12D6-45A9-AE90-F714EA74E009}" srcOrd="0" destOrd="0" presId="urn:microsoft.com/office/officeart/2005/8/layout/cycle6"/>
    <dgm:cxn modelId="{EFF62688-165D-47A7-936C-C06601CC0981}" type="presParOf" srcId="{F2B947A7-C059-44A7-B5C0-C374947580CB}" destId="{ED5F2F58-203D-44F5-AC83-5C3F295149F7}" srcOrd="1" destOrd="0" presId="urn:microsoft.com/office/officeart/2005/8/layout/cycle6"/>
    <dgm:cxn modelId="{B6261DB8-4A68-4A19-93A3-DCE8C6EE8246}" type="presParOf" srcId="{F2B947A7-C059-44A7-B5C0-C374947580CB}" destId="{48B8A85B-A8A9-456F-94DF-4B03675E4666}" srcOrd="2" destOrd="0" presId="urn:microsoft.com/office/officeart/2005/8/layout/cycle6"/>
    <dgm:cxn modelId="{0DFABA1E-3534-455E-8D7C-3FCEB8BABFFB}" type="presParOf" srcId="{F2B947A7-C059-44A7-B5C0-C374947580CB}" destId="{73BCC86A-AD77-461B-A6BA-8E616E9FBF0E}" srcOrd="3" destOrd="0" presId="urn:microsoft.com/office/officeart/2005/8/layout/cycle6"/>
    <dgm:cxn modelId="{23202CA4-9318-4FA0-B783-3879203458C5}" type="presParOf" srcId="{F2B947A7-C059-44A7-B5C0-C374947580CB}" destId="{CF029A6E-1295-4782-824A-8D00A9F483C1}" srcOrd="4" destOrd="0" presId="urn:microsoft.com/office/officeart/2005/8/layout/cycle6"/>
    <dgm:cxn modelId="{8BB4D6C2-F0C2-45F6-94DA-90136CA942C8}" type="presParOf" srcId="{F2B947A7-C059-44A7-B5C0-C374947580CB}" destId="{0699EC0E-BD8A-4D34-A081-EB47DDE64D71}" srcOrd="5" destOrd="0" presId="urn:microsoft.com/office/officeart/2005/8/layout/cycle6"/>
    <dgm:cxn modelId="{5B6FB883-35CD-43B3-9534-5AB80FF59B71}" type="presParOf" srcId="{F2B947A7-C059-44A7-B5C0-C374947580CB}" destId="{25A23FFF-3F65-440B-812F-CCE1CB63EAA3}" srcOrd="6" destOrd="0" presId="urn:microsoft.com/office/officeart/2005/8/layout/cycle6"/>
    <dgm:cxn modelId="{2222E0C0-64CA-4D58-8D89-9DB6ACD61A2D}" type="presParOf" srcId="{F2B947A7-C059-44A7-B5C0-C374947580CB}" destId="{652C285B-CE1B-4E19-9090-98C119095566}" srcOrd="7" destOrd="0" presId="urn:microsoft.com/office/officeart/2005/8/layout/cycle6"/>
    <dgm:cxn modelId="{A7B5BB55-2A76-474C-8538-DF76DC0A7142}" type="presParOf" srcId="{F2B947A7-C059-44A7-B5C0-C374947580CB}" destId="{001DA638-537F-4178-BAFD-2918542E1976}" srcOrd="8" destOrd="0" presId="urn:microsoft.com/office/officeart/2005/8/layout/cycle6"/>
    <dgm:cxn modelId="{51E7CD6B-38A9-4962-B4BB-4140FD6C2451}" type="presParOf" srcId="{F2B947A7-C059-44A7-B5C0-C374947580CB}" destId="{7C87F83F-0BB8-40C2-99F9-BAB893FEA6BD}" srcOrd="9" destOrd="0" presId="urn:microsoft.com/office/officeart/2005/8/layout/cycle6"/>
    <dgm:cxn modelId="{9ADEBFDC-7506-4DD9-9833-06B2422B31E6}" type="presParOf" srcId="{F2B947A7-C059-44A7-B5C0-C374947580CB}" destId="{E9771F88-55F1-48A5-901B-9A39CC330461}" srcOrd="10" destOrd="0" presId="urn:microsoft.com/office/officeart/2005/8/layout/cycle6"/>
    <dgm:cxn modelId="{5E25567D-69AB-4BFD-A4D4-BA648B508DDD}" type="presParOf" srcId="{F2B947A7-C059-44A7-B5C0-C374947580CB}" destId="{167D5B83-7E1E-4156-A695-96A915D1D1D1}" srcOrd="11" destOrd="0" presId="urn:microsoft.com/office/officeart/2005/8/layout/cycle6"/>
    <dgm:cxn modelId="{FEF1768D-9F39-4627-95FE-BB7EDC0CD04C}" type="presParOf" srcId="{F2B947A7-C059-44A7-B5C0-C374947580CB}" destId="{3487ED56-5A2D-4685-82A5-2D7DC1BC6AC3}" srcOrd="12" destOrd="0" presId="urn:microsoft.com/office/officeart/2005/8/layout/cycle6"/>
    <dgm:cxn modelId="{75113791-5391-4C18-9A66-025406A0AC18}" type="presParOf" srcId="{F2B947A7-C059-44A7-B5C0-C374947580CB}" destId="{529C2FE1-F330-4B7B-A22A-07E3FF9373F6}" srcOrd="13" destOrd="0" presId="urn:microsoft.com/office/officeart/2005/8/layout/cycle6"/>
    <dgm:cxn modelId="{20392E52-C04F-4E12-AFBF-E782AAF64B10}" type="presParOf" srcId="{F2B947A7-C059-44A7-B5C0-C374947580CB}" destId="{328A096D-AA71-4F95-B7CC-F388A8223BBB}" srcOrd="14" destOrd="0" presId="urn:microsoft.com/office/officeart/2005/8/layout/cycle6"/>
    <dgm:cxn modelId="{B27D21CD-D000-454E-B44F-742AB701B8D5}" type="presParOf" srcId="{F2B947A7-C059-44A7-B5C0-C374947580CB}" destId="{5621C6D3-E855-494C-BA0E-764F94168BFE}" srcOrd="15" destOrd="0" presId="urn:microsoft.com/office/officeart/2005/8/layout/cycle6"/>
    <dgm:cxn modelId="{C8E84441-8A2A-40DF-81AB-D79DA4FA45C2}" type="presParOf" srcId="{F2B947A7-C059-44A7-B5C0-C374947580CB}" destId="{F7C3F53A-9D82-4B70-ADB5-4E746DE8AC91}" srcOrd="16" destOrd="0" presId="urn:microsoft.com/office/officeart/2005/8/layout/cycle6"/>
    <dgm:cxn modelId="{BF207242-74AE-4A4D-B051-CF807673DE4F}" type="presParOf" srcId="{F2B947A7-C059-44A7-B5C0-C374947580CB}" destId="{655308D3-3D6F-47E9-A0F1-E837F6F10DD2}"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E0D07B-61F7-477B-9708-60A706B4A9E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433A5D0-3122-46BE-B094-44D764DD04BF}">
      <dgm:prSet phldrT="[Text]" phldr="0"/>
      <dgm:spPr>
        <a:solidFill>
          <a:srgbClr val="0097DA"/>
        </a:solidFill>
      </dgm:spPr>
      <dgm:t>
        <a:bodyPr/>
        <a:lstStyle/>
        <a:p>
          <a:r>
            <a:rPr lang="en-US" b="0" dirty="0"/>
            <a:t>Context</a:t>
          </a:r>
        </a:p>
      </dgm:t>
    </dgm:pt>
    <dgm:pt modelId="{5484C580-98A8-41DA-8A85-77458B5C70D5}" type="parTrans" cxnId="{49303EB8-56A1-4824-B055-7190E595920F}">
      <dgm:prSet/>
      <dgm:spPr/>
      <dgm:t>
        <a:bodyPr/>
        <a:lstStyle/>
        <a:p>
          <a:endParaRPr lang="en-US"/>
        </a:p>
      </dgm:t>
    </dgm:pt>
    <dgm:pt modelId="{4CFF50E1-5543-47B5-899F-FF0977B92124}" type="sibTrans" cxnId="{49303EB8-56A1-4824-B055-7190E595920F}">
      <dgm:prSet/>
      <dgm:spPr/>
      <dgm:t>
        <a:bodyPr/>
        <a:lstStyle/>
        <a:p>
          <a:endParaRPr lang="en-US"/>
        </a:p>
      </dgm:t>
    </dgm:pt>
    <dgm:pt modelId="{C09C0039-D42C-414B-8EB6-DE130B5CAC56}">
      <dgm:prSet phldrT="[Text]" phldr="0"/>
      <dgm:spPr>
        <a:solidFill>
          <a:srgbClr val="0097DA"/>
        </a:solidFill>
      </dgm:spPr>
      <dgm:t>
        <a:bodyPr/>
        <a:lstStyle/>
        <a:p>
          <a:r>
            <a:rPr lang="en-US" b="0" dirty="0"/>
            <a:t>Adaptation</a:t>
          </a:r>
        </a:p>
      </dgm:t>
    </dgm:pt>
    <dgm:pt modelId="{9E3BB6EC-EED4-4CD3-BF8A-20241CA53586}" type="parTrans" cxnId="{BD4790B3-9CD4-4801-95FE-E045829A3103}">
      <dgm:prSet/>
      <dgm:spPr/>
      <dgm:t>
        <a:bodyPr/>
        <a:lstStyle/>
        <a:p>
          <a:endParaRPr lang="en-US"/>
        </a:p>
      </dgm:t>
    </dgm:pt>
    <dgm:pt modelId="{5BD2B071-4F73-40DD-9D60-8B5906EE0358}" type="sibTrans" cxnId="{BD4790B3-9CD4-4801-95FE-E045829A3103}">
      <dgm:prSet/>
      <dgm:spPr/>
      <dgm:t>
        <a:bodyPr/>
        <a:lstStyle/>
        <a:p>
          <a:endParaRPr lang="en-US"/>
        </a:p>
      </dgm:t>
    </dgm:pt>
    <dgm:pt modelId="{C95650A6-39AA-4F71-8E27-F07A72A590AA}">
      <dgm:prSet phldrT="[Text]" phldr="0"/>
      <dgm:spPr>
        <a:solidFill>
          <a:srgbClr val="0097DA"/>
        </a:solidFill>
      </dgm:spPr>
      <dgm:t>
        <a:bodyPr/>
        <a:lstStyle/>
        <a:p>
          <a:r>
            <a:rPr lang="en-US" b="0" dirty="0"/>
            <a:t>Sustainability</a:t>
          </a:r>
        </a:p>
      </dgm:t>
    </dgm:pt>
    <dgm:pt modelId="{AC69AA48-836D-40E5-910B-1E60CB4590B7}" type="parTrans" cxnId="{1A93196D-1E69-42B9-A6CA-690C6E273B20}">
      <dgm:prSet/>
      <dgm:spPr/>
      <dgm:t>
        <a:bodyPr/>
        <a:lstStyle/>
        <a:p>
          <a:endParaRPr lang="en-US"/>
        </a:p>
      </dgm:t>
    </dgm:pt>
    <dgm:pt modelId="{29BDFEDE-0F51-4172-AEEB-425EE28D83D9}" type="sibTrans" cxnId="{1A93196D-1E69-42B9-A6CA-690C6E273B20}">
      <dgm:prSet/>
      <dgm:spPr/>
      <dgm:t>
        <a:bodyPr/>
        <a:lstStyle/>
        <a:p>
          <a:endParaRPr lang="en-US"/>
        </a:p>
      </dgm:t>
    </dgm:pt>
    <dgm:pt modelId="{73F87D1E-7BB0-4998-8EC1-1F287E06E461}">
      <dgm:prSet phldr="0"/>
      <dgm:spPr>
        <a:solidFill>
          <a:srgbClr val="0097DA"/>
        </a:solidFill>
      </dgm:spPr>
      <dgm:t>
        <a:bodyPr/>
        <a:lstStyle/>
        <a:p>
          <a:pPr rtl="0"/>
          <a:r>
            <a:rPr lang="en-US" b="0" dirty="0"/>
            <a:t>Evidence-Based Interventions</a:t>
          </a:r>
        </a:p>
      </dgm:t>
    </dgm:pt>
    <dgm:pt modelId="{6E84F3B1-BDCD-4FAE-AA28-1B29DB68D10C}" type="parTrans" cxnId="{721D50FC-EB69-4E68-8B00-069051DA297D}">
      <dgm:prSet/>
      <dgm:spPr/>
      <dgm:t>
        <a:bodyPr/>
        <a:lstStyle/>
        <a:p>
          <a:endParaRPr lang="en-US"/>
        </a:p>
      </dgm:t>
    </dgm:pt>
    <dgm:pt modelId="{AA2B41B2-43CA-4A1E-9B90-A6D387A42E18}" type="sibTrans" cxnId="{721D50FC-EB69-4E68-8B00-069051DA297D}">
      <dgm:prSet/>
      <dgm:spPr>
        <a:solidFill>
          <a:srgbClr val="0097DA"/>
        </a:solidFill>
      </dgm:spPr>
      <dgm:t>
        <a:bodyPr/>
        <a:lstStyle/>
        <a:p>
          <a:endParaRPr lang="en-US"/>
        </a:p>
      </dgm:t>
    </dgm:pt>
    <dgm:pt modelId="{1BB3CAE6-1902-4E7A-AD4C-6680F0DC0D1E}">
      <dgm:prSet phldr="0"/>
      <dgm:spPr>
        <a:solidFill>
          <a:srgbClr val="0097DA"/>
        </a:solidFill>
      </dgm:spPr>
      <dgm:t>
        <a:bodyPr/>
        <a:lstStyle/>
        <a:p>
          <a:pPr rtl="0"/>
          <a:r>
            <a:rPr lang="en-US" b="0" dirty="0"/>
            <a:t>Implementation Strategies</a:t>
          </a:r>
        </a:p>
      </dgm:t>
    </dgm:pt>
    <dgm:pt modelId="{8CE55979-4A31-40C9-AA84-050D291D6083}" type="parTrans" cxnId="{C5FDE8C7-F748-40A6-8FFD-65151CDA318E}">
      <dgm:prSet/>
      <dgm:spPr/>
      <dgm:t>
        <a:bodyPr/>
        <a:lstStyle/>
        <a:p>
          <a:endParaRPr lang="en-US"/>
        </a:p>
      </dgm:t>
    </dgm:pt>
    <dgm:pt modelId="{5F9FB3CE-C921-403E-B3FB-18C9BAC097A0}" type="sibTrans" cxnId="{C5FDE8C7-F748-40A6-8FFD-65151CDA318E}">
      <dgm:prSet/>
      <dgm:spPr/>
      <dgm:t>
        <a:bodyPr/>
        <a:lstStyle/>
        <a:p>
          <a:endParaRPr lang="en-US"/>
        </a:p>
      </dgm:t>
    </dgm:pt>
    <dgm:pt modelId="{D907BC59-6C40-4E91-A070-B16E00D9B9B4}">
      <dgm:prSet phldr="0"/>
      <dgm:spPr>
        <a:solidFill>
          <a:srgbClr val="0097DA"/>
        </a:solidFill>
      </dgm:spPr>
      <dgm:t>
        <a:bodyPr/>
        <a:lstStyle/>
        <a:p>
          <a:pPr rtl="0"/>
          <a:r>
            <a:rPr lang="en-US" b="0" dirty="0"/>
            <a:t>Implementation Outcomes</a:t>
          </a:r>
        </a:p>
      </dgm:t>
    </dgm:pt>
    <dgm:pt modelId="{73F6492B-0DAB-470F-A406-7D0F673CE964}" type="parTrans" cxnId="{C313B549-7CBC-4957-B811-393078572CA6}">
      <dgm:prSet/>
      <dgm:spPr/>
      <dgm:t>
        <a:bodyPr/>
        <a:lstStyle/>
        <a:p>
          <a:endParaRPr lang="en-US"/>
        </a:p>
      </dgm:t>
    </dgm:pt>
    <dgm:pt modelId="{342C1F0D-C1B7-4485-AA48-0D5692334C41}" type="sibTrans" cxnId="{C313B549-7CBC-4957-B811-393078572CA6}">
      <dgm:prSet/>
      <dgm:spPr/>
      <dgm:t>
        <a:bodyPr/>
        <a:lstStyle/>
        <a:p>
          <a:endParaRPr lang="en-US"/>
        </a:p>
      </dgm:t>
    </dgm:pt>
    <dgm:pt modelId="{F2B947A7-C059-44A7-B5C0-C374947580CB}" type="pres">
      <dgm:prSet presAssocID="{53E0D07B-61F7-477B-9708-60A706B4A9E3}" presName="cycle" presStyleCnt="0">
        <dgm:presLayoutVars>
          <dgm:dir/>
          <dgm:resizeHandles val="exact"/>
        </dgm:presLayoutVars>
      </dgm:prSet>
      <dgm:spPr/>
    </dgm:pt>
    <dgm:pt modelId="{4023CCA5-12D6-45A9-AE90-F714EA74E009}" type="pres">
      <dgm:prSet presAssocID="{2433A5D0-3122-46BE-B094-44D764DD04BF}" presName="node" presStyleLbl="node1" presStyleIdx="0" presStyleCnt="6">
        <dgm:presLayoutVars>
          <dgm:bulletEnabled val="1"/>
        </dgm:presLayoutVars>
      </dgm:prSet>
      <dgm:spPr/>
    </dgm:pt>
    <dgm:pt modelId="{ED5F2F58-203D-44F5-AC83-5C3F295149F7}" type="pres">
      <dgm:prSet presAssocID="{2433A5D0-3122-46BE-B094-44D764DD04BF}" presName="spNode" presStyleCnt="0"/>
      <dgm:spPr/>
    </dgm:pt>
    <dgm:pt modelId="{48B8A85B-A8A9-456F-94DF-4B03675E4666}" type="pres">
      <dgm:prSet presAssocID="{4CFF50E1-5543-47B5-899F-FF0977B92124}" presName="sibTrans" presStyleLbl="sibTrans1D1" presStyleIdx="0" presStyleCnt="6"/>
      <dgm:spPr>
        <a:solidFill>
          <a:srgbClr val="0097DA"/>
        </a:solidFill>
      </dgm:spPr>
    </dgm:pt>
    <dgm:pt modelId="{73BCC86A-AD77-461B-A6BA-8E616E9FBF0E}" type="pres">
      <dgm:prSet presAssocID="{73F87D1E-7BB0-4998-8EC1-1F287E06E461}" presName="node" presStyleLbl="node1" presStyleIdx="1" presStyleCnt="6">
        <dgm:presLayoutVars>
          <dgm:bulletEnabled val="1"/>
        </dgm:presLayoutVars>
      </dgm:prSet>
      <dgm:spPr/>
    </dgm:pt>
    <dgm:pt modelId="{CF029A6E-1295-4782-824A-8D00A9F483C1}" type="pres">
      <dgm:prSet presAssocID="{73F87D1E-7BB0-4998-8EC1-1F287E06E461}" presName="spNode" presStyleCnt="0"/>
      <dgm:spPr/>
    </dgm:pt>
    <dgm:pt modelId="{0699EC0E-BD8A-4D34-A081-EB47DDE64D71}" type="pres">
      <dgm:prSet presAssocID="{AA2B41B2-43CA-4A1E-9B90-A6D387A42E18}" presName="sibTrans" presStyleLbl="sibTrans1D1" presStyleIdx="1" presStyleCnt="6"/>
      <dgm:spPr/>
    </dgm:pt>
    <dgm:pt modelId="{25A23FFF-3F65-440B-812F-CCE1CB63EAA3}" type="pres">
      <dgm:prSet presAssocID="{C09C0039-D42C-414B-8EB6-DE130B5CAC56}" presName="node" presStyleLbl="node1" presStyleIdx="2" presStyleCnt="6">
        <dgm:presLayoutVars>
          <dgm:bulletEnabled val="1"/>
        </dgm:presLayoutVars>
      </dgm:prSet>
      <dgm:spPr/>
    </dgm:pt>
    <dgm:pt modelId="{652C285B-CE1B-4E19-9090-98C119095566}" type="pres">
      <dgm:prSet presAssocID="{C09C0039-D42C-414B-8EB6-DE130B5CAC56}" presName="spNode" presStyleCnt="0"/>
      <dgm:spPr/>
    </dgm:pt>
    <dgm:pt modelId="{001DA638-537F-4178-BAFD-2918542E1976}" type="pres">
      <dgm:prSet presAssocID="{5BD2B071-4F73-40DD-9D60-8B5906EE0358}" presName="sibTrans" presStyleLbl="sibTrans1D1" presStyleIdx="2" presStyleCnt="6"/>
      <dgm:spPr/>
    </dgm:pt>
    <dgm:pt modelId="{7C87F83F-0BB8-40C2-99F9-BAB893FEA6BD}" type="pres">
      <dgm:prSet presAssocID="{1BB3CAE6-1902-4E7A-AD4C-6680F0DC0D1E}" presName="node" presStyleLbl="node1" presStyleIdx="3" presStyleCnt="6">
        <dgm:presLayoutVars>
          <dgm:bulletEnabled val="1"/>
        </dgm:presLayoutVars>
      </dgm:prSet>
      <dgm:spPr/>
    </dgm:pt>
    <dgm:pt modelId="{E9771F88-55F1-48A5-901B-9A39CC330461}" type="pres">
      <dgm:prSet presAssocID="{1BB3CAE6-1902-4E7A-AD4C-6680F0DC0D1E}" presName="spNode" presStyleCnt="0"/>
      <dgm:spPr/>
    </dgm:pt>
    <dgm:pt modelId="{167D5B83-7E1E-4156-A695-96A915D1D1D1}" type="pres">
      <dgm:prSet presAssocID="{5F9FB3CE-C921-403E-B3FB-18C9BAC097A0}" presName="sibTrans" presStyleLbl="sibTrans1D1" presStyleIdx="3" presStyleCnt="6"/>
      <dgm:spPr/>
    </dgm:pt>
    <dgm:pt modelId="{3487ED56-5A2D-4685-82A5-2D7DC1BC6AC3}" type="pres">
      <dgm:prSet presAssocID="{D907BC59-6C40-4E91-A070-B16E00D9B9B4}" presName="node" presStyleLbl="node1" presStyleIdx="4" presStyleCnt="6">
        <dgm:presLayoutVars>
          <dgm:bulletEnabled val="1"/>
        </dgm:presLayoutVars>
      </dgm:prSet>
      <dgm:spPr/>
    </dgm:pt>
    <dgm:pt modelId="{529C2FE1-F330-4B7B-A22A-07E3FF9373F6}" type="pres">
      <dgm:prSet presAssocID="{D907BC59-6C40-4E91-A070-B16E00D9B9B4}" presName="spNode" presStyleCnt="0"/>
      <dgm:spPr/>
    </dgm:pt>
    <dgm:pt modelId="{328A096D-AA71-4F95-B7CC-F388A8223BBB}" type="pres">
      <dgm:prSet presAssocID="{342C1F0D-C1B7-4485-AA48-0D5692334C41}" presName="sibTrans" presStyleLbl="sibTrans1D1" presStyleIdx="4" presStyleCnt="6"/>
      <dgm:spPr/>
    </dgm:pt>
    <dgm:pt modelId="{5621C6D3-E855-494C-BA0E-764F94168BFE}" type="pres">
      <dgm:prSet presAssocID="{C95650A6-39AA-4F71-8E27-F07A72A590AA}" presName="node" presStyleLbl="node1" presStyleIdx="5" presStyleCnt="6">
        <dgm:presLayoutVars>
          <dgm:bulletEnabled val="1"/>
        </dgm:presLayoutVars>
      </dgm:prSet>
      <dgm:spPr/>
    </dgm:pt>
    <dgm:pt modelId="{F7C3F53A-9D82-4B70-ADB5-4E746DE8AC91}" type="pres">
      <dgm:prSet presAssocID="{C95650A6-39AA-4F71-8E27-F07A72A590AA}" presName="spNode" presStyleCnt="0"/>
      <dgm:spPr/>
    </dgm:pt>
    <dgm:pt modelId="{655308D3-3D6F-47E9-A0F1-E837F6F10DD2}" type="pres">
      <dgm:prSet presAssocID="{29BDFEDE-0F51-4172-AEEB-425EE28D83D9}" presName="sibTrans" presStyleLbl="sibTrans1D1" presStyleIdx="5" presStyleCnt="6"/>
      <dgm:spPr/>
    </dgm:pt>
  </dgm:ptLst>
  <dgm:cxnLst>
    <dgm:cxn modelId="{49D42D05-185F-4E5D-B43C-2BE8C525DE76}" type="presOf" srcId="{AA2B41B2-43CA-4A1E-9B90-A6D387A42E18}" destId="{0699EC0E-BD8A-4D34-A081-EB47DDE64D71}" srcOrd="0" destOrd="0" presId="urn:microsoft.com/office/officeart/2005/8/layout/cycle6"/>
    <dgm:cxn modelId="{7276C207-27CA-4318-A381-9D35B20D5EB6}" type="presOf" srcId="{C09C0039-D42C-414B-8EB6-DE130B5CAC56}" destId="{25A23FFF-3F65-440B-812F-CCE1CB63EAA3}" srcOrd="0" destOrd="0" presId="urn:microsoft.com/office/officeart/2005/8/layout/cycle6"/>
    <dgm:cxn modelId="{6601D40C-C698-4553-879A-F913D04D9745}" type="presOf" srcId="{73F87D1E-7BB0-4998-8EC1-1F287E06E461}" destId="{73BCC86A-AD77-461B-A6BA-8E616E9FBF0E}" srcOrd="0" destOrd="0" presId="urn:microsoft.com/office/officeart/2005/8/layout/cycle6"/>
    <dgm:cxn modelId="{31633312-D58A-48B4-B520-EF5786F0AD52}" type="presOf" srcId="{2433A5D0-3122-46BE-B094-44D764DD04BF}" destId="{4023CCA5-12D6-45A9-AE90-F714EA74E009}" srcOrd="0" destOrd="0" presId="urn:microsoft.com/office/officeart/2005/8/layout/cycle6"/>
    <dgm:cxn modelId="{947F5D3C-613C-4C3E-902B-D427117D1C28}" type="presOf" srcId="{D907BC59-6C40-4E91-A070-B16E00D9B9B4}" destId="{3487ED56-5A2D-4685-82A5-2D7DC1BC6AC3}" srcOrd="0" destOrd="0" presId="urn:microsoft.com/office/officeart/2005/8/layout/cycle6"/>
    <dgm:cxn modelId="{FEA49A65-3499-4550-BC4A-E8E30E76C022}" type="presOf" srcId="{29BDFEDE-0F51-4172-AEEB-425EE28D83D9}" destId="{655308D3-3D6F-47E9-A0F1-E837F6F10DD2}" srcOrd="0" destOrd="0" presId="urn:microsoft.com/office/officeart/2005/8/layout/cycle6"/>
    <dgm:cxn modelId="{32715066-FFC2-4044-ADB0-91B775342DB6}" type="presOf" srcId="{342C1F0D-C1B7-4485-AA48-0D5692334C41}" destId="{328A096D-AA71-4F95-B7CC-F388A8223BBB}" srcOrd="0" destOrd="0" presId="urn:microsoft.com/office/officeart/2005/8/layout/cycle6"/>
    <dgm:cxn modelId="{C313B549-7CBC-4957-B811-393078572CA6}" srcId="{53E0D07B-61F7-477B-9708-60A706B4A9E3}" destId="{D907BC59-6C40-4E91-A070-B16E00D9B9B4}" srcOrd="4" destOrd="0" parTransId="{73F6492B-0DAB-470F-A406-7D0F673CE964}" sibTransId="{342C1F0D-C1B7-4485-AA48-0D5692334C41}"/>
    <dgm:cxn modelId="{1A93196D-1E69-42B9-A6CA-690C6E273B20}" srcId="{53E0D07B-61F7-477B-9708-60A706B4A9E3}" destId="{C95650A6-39AA-4F71-8E27-F07A72A590AA}" srcOrd="5" destOrd="0" parTransId="{AC69AA48-836D-40E5-910B-1E60CB4590B7}" sibTransId="{29BDFEDE-0F51-4172-AEEB-425EE28D83D9}"/>
    <dgm:cxn modelId="{01B1D67E-6F2A-47E8-9035-BFEE8858B74A}" type="presOf" srcId="{5F9FB3CE-C921-403E-B3FB-18C9BAC097A0}" destId="{167D5B83-7E1E-4156-A695-96A915D1D1D1}" srcOrd="0" destOrd="0" presId="urn:microsoft.com/office/officeart/2005/8/layout/cycle6"/>
    <dgm:cxn modelId="{30134384-4156-47CC-B2CF-ACC91EB16098}" type="presOf" srcId="{4CFF50E1-5543-47B5-899F-FF0977B92124}" destId="{48B8A85B-A8A9-456F-94DF-4B03675E4666}" srcOrd="0" destOrd="0" presId="urn:microsoft.com/office/officeart/2005/8/layout/cycle6"/>
    <dgm:cxn modelId="{E3A18188-28D9-4734-9861-169F455905CD}" type="presOf" srcId="{1BB3CAE6-1902-4E7A-AD4C-6680F0DC0D1E}" destId="{7C87F83F-0BB8-40C2-99F9-BAB893FEA6BD}" srcOrd="0" destOrd="0" presId="urn:microsoft.com/office/officeart/2005/8/layout/cycle6"/>
    <dgm:cxn modelId="{FE6DA692-42AF-4F57-AA38-40FA2B3E3D04}" type="presOf" srcId="{5BD2B071-4F73-40DD-9D60-8B5906EE0358}" destId="{001DA638-537F-4178-BAFD-2918542E1976}" srcOrd="0" destOrd="0" presId="urn:microsoft.com/office/officeart/2005/8/layout/cycle6"/>
    <dgm:cxn modelId="{631AAFA0-8117-4385-8441-E2EFDF987A80}" type="presOf" srcId="{C95650A6-39AA-4F71-8E27-F07A72A590AA}" destId="{5621C6D3-E855-494C-BA0E-764F94168BFE}" srcOrd="0" destOrd="0" presId="urn:microsoft.com/office/officeart/2005/8/layout/cycle6"/>
    <dgm:cxn modelId="{BD4790B3-9CD4-4801-95FE-E045829A3103}" srcId="{53E0D07B-61F7-477B-9708-60A706B4A9E3}" destId="{C09C0039-D42C-414B-8EB6-DE130B5CAC56}" srcOrd="2" destOrd="0" parTransId="{9E3BB6EC-EED4-4CD3-BF8A-20241CA53586}" sibTransId="{5BD2B071-4F73-40DD-9D60-8B5906EE0358}"/>
    <dgm:cxn modelId="{49303EB8-56A1-4824-B055-7190E595920F}" srcId="{53E0D07B-61F7-477B-9708-60A706B4A9E3}" destId="{2433A5D0-3122-46BE-B094-44D764DD04BF}" srcOrd="0" destOrd="0" parTransId="{5484C580-98A8-41DA-8A85-77458B5C70D5}" sibTransId="{4CFF50E1-5543-47B5-899F-FF0977B92124}"/>
    <dgm:cxn modelId="{C5FDE8C7-F748-40A6-8FFD-65151CDA318E}" srcId="{53E0D07B-61F7-477B-9708-60A706B4A9E3}" destId="{1BB3CAE6-1902-4E7A-AD4C-6680F0DC0D1E}" srcOrd="3" destOrd="0" parTransId="{8CE55979-4A31-40C9-AA84-050D291D6083}" sibTransId="{5F9FB3CE-C921-403E-B3FB-18C9BAC097A0}"/>
    <dgm:cxn modelId="{AC8797F0-7081-4330-A5A0-5EDC4A309029}" type="presOf" srcId="{53E0D07B-61F7-477B-9708-60A706B4A9E3}" destId="{F2B947A7-C059-44A7-B5C0-C374947580CB}" srcOrd="0" destOrd="0" presId="urn:microsoft.com/office/officeart/2005/8/layout/cycle6"/>
    <dgm:cxn modelId="{721D50FC-EB69-4E68-8B00-069051DA297D}" srcId="{53E0D07B-61F7-477B-9708-60A706B4A9E3}" destId="{73F87D1E-7BB0-4998-8EC1-1F287E06E461}" srcOrd="1" destOrd="0" parTransId="{6E84F3B1-BDCD-4FAE-AA28-1B29DB68D10C}" sibTransId="{AA2B41B2-43CA-4A1E-9B90-A6D387A42E18}"/>
    <dgm:cxn modelId="{AA018C7A-CD59-408C-B76C-52B18A638E43}" type="presParOf" srcId="{F2B947A7-C059-44A7-B5C0-C374947580CB}" destId="{4023CCA5-12D6-45A9-AE90-F714EA74E009}" srcOrd="0" destOrd="0" presId="urn:microsoft.com/office/officeart/2005/8/layout/cycle6"/>
    <dgm:cxn modelId="{EFF62688-165D-47A7-936C-C06601CC0981}" type="presParOf" srcId="{F2B947A7-C059-44A7-B5C0-C374947580CB}" destId="{ED5F2F58-203D-44F5-AC83-5C3F295149F7}" srcOrd="1" destOrd="0" presId="urn:microsoft.com/office/officeart/2005/8/layout/cycle6"/>
    <dgm:cxn modelId="{B6261DB8-4A68-4A19-93A3-DCE8C6EE8246}" type="presParOf" srcId="{F2B947A7-C059-44A7-B5C0-C374947580CB}" destId="{48B8A85B-A8A9-456F-94DF-4B03675E4666}" srcOrd="2" destOrd="0" presId="urn:microsoft.com/office/officeart/2005/8/layout/cycle6"/>
    <dgm:cxn modelId="{0DFABA1E-3534-455E-8D7C-3FCEB8BABFFB}" type="presParOf" srcId="{F2B947A7-C059-44A7-B5C0-C374947580CB}" destId="{73BCC86A-AD77-461B-A6BA-8E616E9FBF0E}" srcOrd="3" destOrd="0" presId="urn:microsoft.com/office/officeart/2005/8/layout/cycle6"/>
    <dgm:cxn modelId="{23202CA4-9318-4FA0-B783-3879203458C5}" type="presParOf" srcId="{F2B947A7-C059-44A7-B5C0-C374947580CB}" destId="{CF029A6E-1295-4782-824A-8D00A9F483C1}" srcOrd="4" destOrd="0" presId="urn:microsoft.com/office/officeart/2005/8/layout/cycle6"/>
    <dgm:cxn modelId="{8BB4D6C2-F0C2-45F6-94DA-90136CA942C8}" type="presParOf" srcId="{F2B947A7-C059-44A7-B5C0-C374947580CB}" destId="{0699EC0E-BD8A-4D34-A081-EB47DDE64D71}" srcOrd="5" destOrd="0" presId="urn:microsoft.com/office/officeart/2005/8/layout/cycle6"/>
    <dgm:cxn modelId="{5B6FB883-35CD-43B3-9534-5AB80FF59B71}" type="presParOf" srcId="{F2B947A7-C059-44A7-B5C0-C374947580CB}" destId="{25A23FFF-3F65-440B-812F-CCE1CB63EAA3}" srcOrd="6" destOrd="0" presId="urn:microsoft.com/office/officeart/2005/8/layout/cycle6"/>
    <dgm:cxn modelId="{2222E0C0-64CA-4D58-8D89-9DB6ACD61A2D}" type="presParOf" srcId="{F2B947A7-C059-44A7-B5C0-C374947580CB}" destId="{652C285B-CE1B-4E19-9090-98C119095566}" srcOrd="7" destOrd="0" presId="urn:microsoft.com/office/officeart/2005/8/layout/cycle6"/>
    <dgm:cxn modelId="{A7B5BB55-2A76-474C-8538-DF76DC0A7142}" type="presParOf" srcId="{F2B947A7-C059-44A7-B5C0-C374947580CB}" destId="{001DA638-537F-4178-BAFD-2918542E1976}" srcOrd="8" destOrd="0" presId="urn:microsoft.com/office/officeart/2005/8/layout/cycle6"/>
    <dgm:cxn modelId="{51E7CD6B-38A9-4962-B4BB-4140FD6C2451}" type="presParOf" srcId="{F2B947A7-C059-44A7-B5C0-C374947580CB}" destId="{7C87F83F-0BB8-40C2-99F9-BAB893FEA6BD}" srcOrd="9" destOrd="0" presId="urn:microsoft.com/office/officeart/2005/8/layout/cycle6"/>
    <dgm:cxn modelId="{9ADEBFDC-7506-4DD9-9833-06B2422B31E6}" type="presParOf" srcId="{F2B947A7-C059-44A7-B5C0-C374947580CB}" destId="{E9771F88-55F1-48A5-901B-9A39CC330461}" srcOrd="10" destOrd="0" presId="urn:microsoft.com/office/officeart/2005/8/layout/cycle6"/>
    <dgm:cxn modelId="{5E25567D-69AB-4BFD-A4D4-BA648B508DDD}" type="presParOf" srcId="{F2B947A7-C059-44A7-B5C0-C374947580CB}" destId="{167D5B83-7E1E-4156-A695-96A915D1D1D1}" srcOrd="11" destOrd="0" presId="urn:microsoft.com/office/officeart/2005/8/layout/cycle6"/>
    <dgm:cxn modelId="{FEF1768D-9F39-4627-95FE-BB7EDC0CD04C}" type="presParOf" srcId="{F2B947A7-C059-44A7-B5C0-C374947580CB}" destId="{3487ED56-5A2D-4685-82A5-2D7DC1BC6AC3}" srcOrd="12" destOrd="0" presId="urn:microsoft.com/office/officeart/2005/8/layout/cycle6"/>
    <dgm:cxn modelId="{75113791-5391-4C18-9A66-025406A0AC18}" type="presParOf" srcId="{F2B947A7-C059-44A7-B5C0-C374947580CB}" destId="{529C2FE1-F330-4B7B-A22A-07E3FF9373F6}" srcOrd="13" destOrd="0" presId="urn:microsoft.com/office/officeart/2005/8/layout/cycle6"/>
    <dgm:cxn modelId="{20392E52-C04F-4E12-AFBF-E782AAF64B10}" type="presParOf" srcId="{F2B947A7-C059-44A7-B5C0-C374947580CB}" destId="{328A096D-AA71-4F95-B7CC-F388A8223BBB}" srcOrd="14" destOrd="0" presId="urn:microsoft.com/office/officeart/2005/8/layout/cycle6"/>
    <dgm:cxn modelId="{B27D21CD-D000-454E-B44F-742AB701B8D5}" type="presParOf" srcId="{F2B947A7-C059-44A7-B5C0-C374947580CB}" destId="{5621C6D3-E855-494C-BA0E-764F94168BFE}" srcOrd="15" destOrd="0" presId="urn:microsoft.com/office/officeart/2005/8/layout/cycle6"/>
    <dgm:cxn modelId="{C8E84441-8A2A-40DF-81AB-D79DA4FA45C2}" type="presParOf" srcId="{F2B947A7-C059-44A7-B5C0-C374947580CB}" destId="{F7C3F53A-9D82-4B70-ADB5-4E746DE8AC91}" srcOrd="16" destOrd="0" presId="urn:microsoft.com/office/officeart/2005/8/layout/cycle6"/>
    <dgm:cxn modelId="{BF207242-74AE-4A4D-B051-CF807673DE4F}" type="presParOf" srcId="{F2B947A7-C059-44A7-B5C0-C374947580CB}" destId="{655308D3-3D6F-47E9-A0F1-E837F6F10DD2}"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E0D07B-61F7-477B-9708-60A706B4A9E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2433A5D0-3122-46BE-B094-44D764DD04BF}">
      <dgm:prSet phldrT="[Text]" phldr="0"/>
      <dgm:spPr>
        <a:solidFill>
          <a:srgbClr val="0097DA"/>
        </a:solidFill>
      </dgm:spPr>
      <dgm:t>
        <a:bodyPr/>
        <a:lstStyle/>
        <a:p>
          <a:r>
            <a:rPr lang="en-US" b="0" dirty="0"/>
            <a:t>Context</a:t>
          </a:r>
        </a:p>
      </dgm:t>
    </dgm:pt>
    <dgm:pt modelId="{5484C580-98A8-41DA-8A85-77458B5C70D5}" type="parTrans" cxnId="{49303EB8-56A1-4824-B055-7190E595920F}">
      <dgm:prSet/>
      <dgm:spPr/>
      <dgm:t>
        <a:bodyPr/>
        <a:lstStyle/>
        <a:p>
          <a:endParaRPr lang="en-US"/>
        </a:p>
      </dgm:t>
    </dgm:pt>
    <dgm:pt modelId="{4CFF50E1-5543-47B5-899F-FF0977B92124}" type="sibTrans" cxnId="{49303EB8-56A1-4824-B055-7190E595920F}">
      <dgm:prSet/>
      <dgm:spPr/>
      <dgm:t>
        <a:bodyPr/>
        <a:lstStyle/>
        <a:p>
          <a:endParaRPr lang="en-US"/>
        </a:p>
      </dgm:t>
    </dgm:pt>
    <dgm:pt modelId="{C09C0039-D42C-414B-8EB6-DE130B5CAC56}">
      <dgm:prSet phldrT="[Text]" phldr="0"/>
      <dgm:spPr>
        <a:solidFill>
          <a:srgbClr val="0097DA"/>
        </a:solidFill>
      </dgm:spPr>
      <dgm:t>
        <a:bodyPr/>
        <a:lstStyle/>
        <a:p>
          <a:r>
            <a:rPr lang="en-US" b="0" dirty="0"/>
            <a:t>Adaptation</a:t>
          </a:r>
        </a:p>
      </dgm:t>
    </dgm:pt>
    <dgm:pt modelId="{9E3BB6EC-EED4-4CD3-BF8A-20241CA53586}" type="parTrans" cxnId="{BD4790B3-9CD4-4801-95FE-E045829A3103}">
      <dgm:prSet/>
      <dgm:spPr/>
      <dgm:t>
        <a:bodyPr/>
        <a:lstStyle/>
        <a:p>
          <a:endParaRPr lang="en-US"/>
        </a:p>
      </dgm:t>
    </dgm:pt>
    <dgm:pt modelId="{5BD2B071-4F73-40DD-9D60-8B5906EE0358}" type="sibTrans" cxnId="{BD4790B3-9CD4-4801-95FE-E045829A3103}">
      <dgm:prSet/>
      <dgm:spPr/>
      <dgm:t>
        <a:bodyPr/>
        <a:lstStyle/>
        <a:p>
          <a:endParaRPr lang="en-US"/>
        </a:p>
      </dgm:t>
    </dgm:pt>
    <dgm:pt modelId="{C95650A6-39AA-4F71-8E27-F07A72A590AA}">
      <dgm:prSet phldrT="[Text]" phldr="0"/>
      <dgm:spPr>
        <a:solidFill>
          <a:srgbClr val="0097DA"/>
        </a:solidFill>
      </dgm:spPr>
      <dgm:t>
        <a:bodyPr/>
        <a:lstStyle/>
        <a:p>
          <a:r>
            <a:rPr lang="en-US" b="1" dirty="0"/>
            <a:t>Sustainability</a:t>
          </a:r>
        </a:p>
      </dgm:t>
    </dgm:pt>
    <dgm:pt modelId="{AC69AA48-836D-40E5-910B-1E60CB4590B7}" type="parTrans" cxnId="{1A93196D-1E69-42B9-A6CA-690C6E273B20}">
      <dgm:prSet/>
      <dgm:spPr/>
      <dgm:t>
        <a:bodyPr/>
        <a:lstStyle/>
        <a:p>
          <a:endParaRPr lang="en-US"/>
        </a:p>
      </dgm:t>
    </dgm:pt>
    <dgm:pt modelId="{29BDFEDE-0F51-4172-AEEB-425EE28D83D9}" type="sibTrans" cxnId="{1A93196D-1E69-42B9-A6CA-690C6E273B20}">
      <dgm:prSet/>
      <dgm:spPr/>
      <dgm:t>
        <a:bodyPr/>
        <a:lstStyle/>
        <a:p>
          <a:endParaRPr lang="en-US"/>
        </a:p>
      </dgm:t>
    </dgm:pt>
    <dgm:pt modelId="{73F87D1E-7BB0-4998-8EC1-1F287E06E461}">
      <dgm:prSet phldr="0"/>
      <dgm:spPr>
        <a:solidFill>
          <a:srgbClr val="0097DA"/>
        </a:solidFill>
      </dgm:spPr>
      <dgm:t>
        <a:bodyPr/>
        <a:lstStyle/>
        <a:p>
          <a:pPr rtl="0"/>
          <a:r>
            <a:rPr lang="en-US" b="0" dirty="0"/>
            <a:t>Evidence-Based Interventions</a:t>
          </a:r>
        </a:p>
      </dgm:t>
    </dgm:pt>
    <dgm:pt modelId="{6E84F3B1-BDCD-4FAE-AA28-1B29DB68D10C}" type="parTrans" cxnId="{721D50FC-EB69-4E68-8B00-069051DA297D}">
      <dgm:prSet/>
      <dgm:spPr/>
      <dgm:t>
        <a:bodyPr/>
        <a:lstStyle/>
        <a:p>
          <a:endParaRPr lang="en-US"/>
        </a:p>
      </dgm:t>
    </dgm:pt>
    <dgm:pt modelId="{AA2B41B2-43CA-4A1E-9B90-A6D387A42E18}" type="sibTrans" cxnId="{721D50FC-EB69-4E68-8B00-069051DA297D}">
      <dgm:prSet/>
      <dgm:spPr>
        <a:solidFill>
          <a:srgbClr val="0097DA"/>
        </a:solidFill>
      </dgm:spPr>
      <dgm:t>
        <a:bodyPr/>
        <a:lstStyle/>
        <a:p>
          <a:endParaRPr lang="en-US"/>
        </a:p>
      </dgm:t>
    </dgm:pt>
    <dgm:pt modelId="{1BB3CAE6-1902-4E7A-AD4C-6680F0DC0D1E}">
      <dgm:prSet phldr="0"/>
      <dgm:spPr>
        <a:solidFill>
          <a:srgbClr val="0097DA"/>
        </a:solidFill>
      </dgm:spPr>
      <dgm:t>
        <a:bodyPr/>
        <a:lstStyle/>
        <a:p>
          <a:pPr rtl="0"/>
          <a:r>
            <a:rPr lang="en-US" b="0" dirty="0"/>
            <a:t>Implementation Strategies</a:t>
          </a:r>
        </a:p>
      </dgm:t>
    </dgm:pt>
    <dgm:pt modelId="{8CE55979-4A31-40C9-AA84-050D291D6083}" type="parTrans" cxnId="{C5FDE8C7-F748-40A6-8FFD-65151CDA318E}">
      <dgm:prSet/>
      <dgm:spPr/>
      <dgm:t>
        <a:bodyPr/>
        <a:lstStyle/>
        <a:p>
          <a:endParaRPr lang="en-US"/>
        </a:p>
      </dgm:t>
    </dgm:pt>
    <dgm:pt modelId="{5F9FB3CE-C921-403E-B3FB-18C9BAC097A0}" type="sibTrans" cxnId="{C5FDE8C7-F748-40A6-8FFD-65151CDA318E}">
      <dgm:prSet/>
      <dgm:spPr/>
      <dgm:t>
        <a:bodyPr/>
        <a:lstStyle/>
        <a:p>
          <a:endParaRPr lang="en-US"/>
        </a:p>
      </dgm:t>
    </dgm:pt>
    <dgm:pt modelId="{D907BC59-6C40-4E91-A070-B16E00D9B9B4}">
      <dgm:prSet phldr="0"/>
      <dgm:spPr>
        <a:solidFill>
          <a:srgbClr val="0097DA"/>
        </a:solidFill>
      </dgm:spPr>
      <dgm:t>
        <a:bodyPr/>
        <a:lstStyle/>
        <a:p>
          <a:pPr rtl="0"/>
          <a:r>
            <a:rPr lang="en-US" b="0" dirty="0"/>
            <a:t>Implementation Outcomes</a:t>
          </a:r>
        </a:p>
      </dgm:t>
    </dgm:pt>
    <dgm:pt modelId="{73F6492B-0DAB-470F-A406-7D0F673CE964}" type="parTrans" cxnId="{C313B549-7CBC-4957-B811-393078572CA6}">
      <dgm:prSet/>
      <dgm:spPr/>
      <dgm:t>
        <a:bodyPr/>
        <a:lstStyle/>
        <a:p>
          <a:endParaRPr lang="en-US"/>
        </a:p>
      </dgm:t>
    </dgm:pt>
    <dgm:pt modelId="{342C1F0D-C1B7-4485-AA48-0D5692334C41}" type="sibTrans" cxnId="{C313B549-7CBC-4957-B811-393078572CA6}">
      <dgm:prSet/>
      <dgm:spPr/>
      <dgm:t>
        <a:bodyPr/>
        <a:lstStyle/>
        <a:p>
          <a:endParaRPr lang="en-US"/>
        </a:p>
      </dgm:t>
    </dgm:pt>
    <dgm:pt modelId="{F2B947A7-C059-44A7-B5C0-C374947580CB}" type="pres">
      <dgm:prSet presAssocID="{53E0D07B-61F7-477B-9708-60A706B4A9E3}" presName="cycle" presStyleCnt="0">
        <dgm:presLayoutVars>
          <dgm:dir/>
          <dgm:resizeHandles val="exact"/>
        </dgm:presLayoutVars>
      </dgm:prSet>
      <dgm:spPr/>
    </dgm:pt>
    <dgm:pt modelId="{4023CCA5-12D6-45A9-AE90-F714EA74E009}" type="pres">
      <dgm:prSet presAssocID="{2433A5D0-3122-46BE-B094-44D764DD04BF}" presName="node" presStyleLbl="node1" presStyleIdx="0" presStyleCnt="6">
        <dgm:presLayoutVars>
          <dgm:bulletEnabled val="1"/>
        </dgm:presLayoutVars>
      </dgm:prSet>
      <dgm:spPr/>
    </dgm:pt>
    <dgm:pt modelId="{ED5F2F58-203D-44F5-AC83-5C3F295149F7}" type="pres">
      <dgm:prSet presAssocID="{2433A5D0-3122-46BE-B094-44D764DD04BF}" presName="spNode" presStyleCnt="0"/>
      <dgm:spPr/>
    </dgm:pt>
    <dgm:pt modelId="{48B8A85B-A8A9-456F-94DF-4B03675E4666}" type="pres">
      <dgm:prSet presAssocID="{4CFF50E1-5543-47B5-899F-FF0977B92124}" presName="sibTrans" presStyleLbl="sibTrans1D1" presStyleIdx="0" presStyleCnt="6"/>
      <dgm:spPr>
        <a:solidFill>
          <a:srgbClr val="0097DA"/>
        </a:solidFill>
      </dgm:spPr>
    </dgm:pt>
    <dgm:pt modelId="{73BCC86A-AD77-461B-A6BA-8E616E9FBF0E}" type="pres">
      <dgm:prSet presAssocID="{73F87D1E-7BB0-4998-8EC1-1F287E06E461}" presName="node" presStyleLbl="node1" presStyleIdx="1" presStyleCnt="6">
        <dgm:presLayoutVars>
          <dgm:bulletEnabled val="1"/>
        </dgm:presLayoutVars>
      </dgm:prSet>
      <dgm:spPr/>
    </dgm:pt>
    <dgm:pt modelId="{CF029A6E-1295-4782-824A-8D00A9F483C1}" type="pres">
      <dgm:prSet presAssocID="{73F87D1E-7BB0-4998-8EC1-1F287E06E461}" presName="spNode" presStyleCnt="0"/>
      <dgm:spPr/>
    </dgm:pt>
    <dgm:pt modelId="{0699EC0E-BD8A-4D34-A081-EB47DDE64D71}" type="pres">
      <dgm:prSet presAssocID="{AA2B41B2-43CA-4A1E-9B90-A6D387A42E18}" presName="sibTrans" presStyleLbl="sibTrans1D1" presStyleIdx="1" presStyleCnt="6"/>
      <dgm:spPr/>
    </dgm:pt>
    <dgm:pt modelId="{25A23FFF-3F65-440B-812F-CCE1CB63EAA3}" type="pres">
      <dgm:prSet presAssocID="{C09C0039-D42C-414B-8EB6-DE130B5CAC56}" presName="node" presStyleLbl="node1" presStyleIdx="2" presStyleCnt="6">
        <dgm:presLayoutVars>
          <dgm:bulletEnabled val="1"/>
        </dgm:presLayoutVars>
      </dgm:prSet>
      <dgm:spPr/>
    </dgm:pt>
    <dgm:pt modelId="{652C285B-CE1B-4E19-9090-98C119095566}" type="pres">
      <dgm:prSet presAssocID="{C09C0039-D42C-414B-8EB6-DE130B5CAC56}" presName="spNode" presStyleCnt="0"/>
      <dgm:spPr/>
    </dgm:pt>
    <dgm:pt modelId="{001DA638-537F-4178-BAFD-2918542E1976}" type="pres">
      <dgm:prSet presAssocID="{5BD2B071-4F73-40DD-9D60-8B5906EE0358}" presName="sibTrans" presStyleLbl="sibTrans1D1" presStyleIdx="2" presStyleCnt="6"/>
      <dgm:spPr/>
    </dgm:pt>
    <dgm:pt modelId="{7C87F83F-0BB8-40C2-99F9-BAB893FEA6BD}" type="pres">
      <dgm:prSet presAssocID="{1BB3CAE6-1902-4E7A-AD4C-6680F0DC0D1E}" presName="node" presStyleLbl="node1" presStyleIdx="3" presStyleCnt="6">
        <dgm:presLayoutVars>
          <dgm:bulletEnabled val="1"/>
        </dgm:presLayoutVars>
      </dgm:prSet>
      <dgm:spPr/>
    </dgm:pt>
    <dgm:pt modelId="{E9771F88-55F1-48A5-901B-9A39CC330461}" type="pres">
      <dgm:prSet presAssocID="{1BB3CAE6-1902-4E7A-AD4C-6680F0DC0D1E}" presName="spNode" presStyleCnt="0"/>
      <dgm:spPr/>
    </dgm:pt>
    <dgm:pt modelId="{167D5B83-7E1E-4156-A695-96A915D1D1D1}" type="pres">
      <dgm:prSet presAssocID="{5F9FB3CE-C921-403E-B3FB-18C9BAC097A0}" presName="sibTrans" presStyleLbl="sibTrans1D1" presStyleIdx="3" presStyleCnt="6"/>
      <dgm:spPr/>
    </dgm:pt>
    <dgm:pt modelId="{3487ED56-5A2D-4685-82A5-2D7DC1BC6AC3}" type="pres">
      <dgm:prSet presAssocID="{D907BC59-6C40-4E91-A070-B16E00D9B9B4}" presName="node" presStyleLbl="node1" presStyleIdx="4" presStyleCnt="6">
        <dgm:presLayoutVars>
          <dgm:bulletEnabled val="1"/>
        </dgm:presLayoutVars>
      </dgm:prSet>
      <dgm:spPr/>
    </dgm:pt>
    <dgm:pt modelId="{529C2FE1-F330-4B7B-A22A-07E3FF9373F6}" type="pres">
      <dgm:prSet presAssocID="{D907BC59-6C40-4E91-A070-B16E00D9B9B4}" presName="spNode" presStyleCnt="0"/>
      <dgm:spPr/>
    </dgm:pt>
    <dgm:pt modelId="{328A096D-AA71-4F95-B7CC-F388A8223BBB}" type="pres">
      <dgm:prSet presAssocID="{342C1F0D-C1B7-4485-AA48-0D5692334C41}" presName="sibTrans" presStyleLbl="sibTrans1D1" presStyleIdx="4" presStyleCnt="6"/>
      <dgm:spPr/>
    </dgm:pt>
    <dgm:pt modelId="{5621C6D3-E855-494C-BA0E-764F94168BFE}" type="pres">
      <dgm:prSet presAssocID="{C95650A6-39AA-4F71-8E27-F07A72A590AA}" presName="node" presStyleLbl="node1" presStyleIdx="5" presStyleCnt="6">
        <dgm:presLayoutVars>
          <dgm:bulletEnabled val="1"/>
        </dgm:presLayoutVars>
      </dgm:prSet>
      <dgm:spPr/>
    </dgm:pt>
    <dgm:pt modelId="{F7C3F53A-9D82-4B70-ADB5-4E746DE8AC91}" type="pres">
      <dgm:prSet presAssocID="{C95650A6-39AA-4F71-8E27-F07A72A590AA}" presName="spNode" presStyleCnt="0"/>
      <dgm:spPr/>
    </dgm:pt>
    <dgm:pt modelId="{655308D3-3D6F-47E9-A0F1-E837F6F10DD2}" type="pres">
      <dgm:prSet presAssocID="{29BDFEDE-0F51-4172-AEEB-425EE28D83D9}" presName="sibTrans" presStyleLbl="sibTrans1D1" presStyleIdx="5" presStyleCnt="6"/>
      <dgm:spPr/>
    </dgm:pt>
  </dgm:ptLst>
  <dgm:cxnLst>
    <dgm:cxn modelId="{49D42D05-185F-4E5D-B43C-2BE8C525DE76}" type="presOf" srcId="{AA2B41B2-43CA-4A1E-9B90-A6D387A42E18}" destId="{0699EC0E-BD8A-4D34-A081-EB47DDE64D71}" srcOrd="0" destOrd="0" presId="urn:microsoft.com/office/officeart/2005/8/layout/cycle6"/>
    <dgm:cxn modelId="{7276C207-27CA-4318-A381-9D35B20D5EB6}" type="presOf" srcId="{C09C0039-D42C-414B-8EB6-DE130B5CAC56}" destId="{25A23FFF-3F65-440B-812F-CCE1CB63EAA3}" srcOrd="0" destOrd="0" presId="urn:microsoft.com/office/officeart/2005/8/layout/cycle6"/>
    <dgm:cxn modelId="{6601D40C-C698-4553-879A-F913D04D9745}" type="presOf" srcId="{73F87D1E-7BB0-4998-8EC1-1F287E06E461}" destId="{73BCC86A-AD77-461B-A6BA-8E616E9FBF0E}" srcOrd="0" destOrd="0" presId="urn:microsoft.com/office/officeart/2005/8/layout/cycle6"/>
    <dgm:cxn modelId="{31633312-D58A-48B4-B520-EF5786F0AD52}" type="presOf" srcId="{2433A5D0-3122-46BE-B094-44D764DD04BF}" destId="{4023CCA5-12D6-45A9-AE90-F714EA74E009}" srcOrd="0" destOrd="0" presId="urn:microsoft.com/office/officeart/2005/8/layout/cycle6"/>
    <dgm:cxn modelId="{947F5D3C-613C-4C3E-902B-D427117D1C28}" type="presOf" srcId="{D907BC59-6C40-4E91-A070-B16E00D9B9B4}" destId="{3487ED56-5A2D-4685-82A5-2D7DC1BC6AC3}" srcOrd="0" destOrd="0" presId="urn:microsoft.com/office/officeart/2005/8/layout/cycle6"/>
    <dgm:cxn modelId="{FEA49A65-3499-4550-BC4A-E8E30E76C022}" type="presOf" srcId="{29BDFEDE-0F51-4172-AEEB-425EE28D83D9}" destId="{655308D3-3D6F-47E9-A0F1-E837F6F10DD2}" srcOrd="0" destOrd="0" presId="urn:microsoft.com/office/officeart/2005/8/layout/cycle6"/>
    <dgm:cxn modelId="{32715066-FFC2-4044-ADB0-91B775342DB6}" type="presOf" srcId="{342C1F0D-C1B7-4485-AA48-0D5692334C41}" destId="{328A096D-AA71-4F95-B7CC-F388A8223BBB}" srcOrd="0" destOrd="0" presId="urn:microsoft.com/office/officeart/2005/8/layout/cycle6"/>
    <dgm:cxn modelId="{C313B549-7CBC-4957-B811-393078572CA6}" srcId="{53E0D07B-61F7-477B-9708-60A706B4A9E3}" destId="{D907BC59-6C40-4E91-A070-B16E00D9B9B4}" srcOrd="4" destOrd="0" parTransId="{73F6492B-0DAB-470F-A406-7D0F673CE964}" sibTransId="{342C1F0D-C1B7-4485-AA48-0D5692334C41}"/>
    <dgm:cxn modelId="{1A93196D-1E69-42B9-A6CA-690C6E273B20}" srcId="{53E0D07B-61F7-477B-9708-60A706B4A9E3}" destId="{C95650A6-39AA-4F71-8E27-F07A72A590AA}" srcOrd="5" destOrd="0" parTransId="{AC69AA48-836D-40E5-910B-1E60CB4590B7}" sibTransId="{29BDFEDE-0F51-4172-AEEB-425EE28D83D9}"/>
    <dgm:cxn modelId="{01B1D67E-6F2A-47E8-9035-BFEE8858B74A}" type="presOf" srcId="{5F9FB3CE-C921-403E-B3FB-18C9BAC097A0}" destId="{167D5B83-7E1E-4156-A695-96A915D1D1D1}" srcOrd="0" destOrd="0" presId="urn:microsoft.com/office/officeart/2005/8/layout/cycle6"/>
    <dgm:cxn modelId="{30134384-4156-47CC-B2CF-ACC91EB16098}" type="presOf" srcId="{4CFF50E1-5543-47B5-899F-FF0977B92124}" destId="{48B8A85B-A8A9-456F-94DF-4B03675E4666}" srcOrd="0" destOrd="0" presId="urn:microsoft.com/office/officeart/2005/8/layout/cycle6"/>
    <dgm:cxn modelId="{E3A18188-28D9-4734-9861-169F455905CD}" type="presOf" srcId="{1BB3CAE6-1902-4E7A-AD4C-6680F0DC0D1E}" destId="{7C87F83F-0BB8-40C2-99F9-BAB893FEA6BD}" srcOrd="0" destOrd="0" presId="urn:microsoft.com/office/officeart/2005/8/layout/cycle6"/>
    <dgm:cxn modelId="{FE6DA692-42AF-4F57-AA38-40FA2B3E3D04}" type="presOf" srcId="{5BD2B071-4F73-40DD-9D60-8B5906EE0358}" destId="{001DA638-537F-4178-BAFD-2918542E1976}" srcOrd="0" destOrd="0" presId="urn:microsoft.com/office/officeart/2005/8/layout/cycle6"/>
    <dgm:cxn modelId="{631AAFA0-8117-4385-8441-E2EFDF987A80}" type="presOf" srcId="{C95650A6-39AA-4F71-8E27-F07A72A590AA}" destId="{5621C6D3-E855-494C-BA0E-764F94168BFE}" srcOrd="0" destOrd="0" presId="urn:microsoft.com/office/officeart/2005/8/layout/cycle6"/>
    <dgm:cxn modelId="{BD4790B3-9CD4-4801-95FE-E045829A3103}" srcId="{53E0D07B-61F7-477B-9708-60A706B4A9E3}" destId="{C09C0039-D42C-414B-8EB6-DE130B5CAC56}" srcOrd="2" destOrd="0" parTransId="{9E3BB6EC-EED4-4CD3-BF8A-20241CA53586}" sibTransId="{5BD2B071-4F73-40DD-9D60-8B5906EE0358}"/>
    <dgm:cxn modelId="{49303EB8-56A1-4824-B055-7190E595920F}" srcId="{53E0D07B-61F7-477B-9708-60A706B4A9E3}" destId="{2433A5D0-3122-46BE-B094-44D764DD04BF}" srcOrd="0" destOrd="0" parTransId="{5484C580-98A8-41DA-8A85-77458B5C70D5}" sibTransId="{4CFF50E1-5543-47B5-899F-FF0977B92124}"/>
    <dgm:cxn modelId="{C5FDE8C7-F748-40A6-8FFD-65151CDA318E}" srcId="{53E0D07B-61F7-477B-9708-60A706B4A9E3}" destId="{1BB3CAE6-1902-4E7A-AD4C-6680F0DC0D1E}" srcOrd="3" destOrd="0" parTransId="{8CE55979-4A31-40C9-AA84-050D291D6083}" sibTransId="{5F9FB3CE-C921-403E-B3FB-18C9BAC097A0}"/>
    <dgm:cxn modelId="{AC8797F0-7081-4330-A5A0-5EDC4A309029}" type="presOf" srcId="{53E0D07B-61F7-477B-9708-60A706B4A9E3}" destId="{F2B947A7-C059-44A7-B5C0-C374947580CB}" srcOrd="0" destOrd="0" presId="urn:microsoft.com/office/officeart/2005/8/layout/cycle6"/>
    <dgm:cxn modelId="{721D50FC-EB69-4E68-8B00-069051DA297D}" srcId="{53E0D07B-61F7-477B-9708-60A706B4A9E3}" destId="{73F87D1E-7BB0-4998-8EC1-1F287E06E461}" srcOrd="1" destOrd="0" parTransId="{6E84F3B1-BDCD-4FAE-AA28-1B29DB68D10C}" sibTransId="{AA2B41B2-43CA-4A1E-9B90-A6D387A42E18}"/>
    <dgm:cxn modelId="{AA018C7A-CD59-408C-B76C-52B18A638E43}" type="presParOf" srcId="{F2B947A7-C059-44A7-B5C0-C374947580CB}" destId="{4023CCA5-12D6-45A9-AE90-F714EA74E009}" srcOrd="0" destOrd="0" presId="urn:microsoft.com/office/officeart/2005/8/layout/cycle6"/>
    <dgm:cxn modelId="{EFF62688-165D-47A7-936C-C06601CC0981}" type="presParOf" srcId="{F2B947A7-C059-44A7-B5C0-C374947580CB}" destId="{ED5F2F58-203D-44F5-AC83-5C3F295149F7}" srcOrd="1" destOrd="0" presId="urn:microsoft.com/office/officeart/2005/8/layout/cycle6"/>
    <dgm:cxn modelId="{B6261DB8-4A68-4A19-93A3-DCE8C6EE8246}" type="presParOf" srcId="{F2B947A7-C059-44A7-B5C0-C374947580CB}" destId="{48B8A85B-A8A9-456F-94DF-4B03675E4666}" srcOrd="2" destOrd="0" presId="urn:microsoft.com/office/officeart/2005/8/layout/cycle6"/>
    <dgm:cxn modelId="{0DFABA1E-3534-455E-8D7C-3FCEB8BABFFB}" type="presParOf" srcId="{F2B947A7-C059-44A7-B5C0-C374947580CB}" destId="{73BCC86A-AD77-461B-A6BA-8E616E9FBF0E}" srcOrd="3" destOrd="0" presId="urn:microsoft.com/office/officeart/2005/8/layout/cycle6"/>
    <dgm:cxn modelId="{23202CA4-9318-4FA0-B783-3879203458C5}" type="presParOf" srcId="{F2B947A7-C059-44A7-B5C0-C374947580CB}" destId="{CF029A6E-1295-4782-824A-8D00A9F483C1}" srcOrd="4" destOrd="0" presId="urn:microsoft.com/office/officeart/2005/8/layout/cycle6"/>
    <dgm:cxn modelId="{8BB4D6C2-F0C2-45F6-94DA-90136CA942C8}" type="presParOf" srcId="{F2B947A7-C059-44A7-B5C0-C374947580CB}" destId="{0699EC0E-BD8A-4D34-A081-EB47DDE64D71}" srcOrd="5" destOrd="0" presId="urn:microsoft.com/office/officeart/2005/8/layout/cycle6"/>
    <dgm:cxn modelId="{5B6FB883-35CD-43B3-9534-5AB80FF59B71}" type="presParOf" srcId="{F2B947A7-C059-44A7-B5C0-C374947580CB}" destId="{25A23FFF-3F65-440B-812F-CCE1CB63EAA3}" srcOrd="6" destOrd="0" presId="urn:microsoft.com/office/officeart/2005/8/layout/cycle6"/>
    <dgm:cxn modelId="{2222E0C0-64CA-4D58-8D89-9DB6ACD61A2D}" type="presParOf" srcId="{F2B947A7-C059-44A7-B5C0-C374947580CB}" destId="{652C285B-CE1B-4E19-9090-98C119095566}" srcOrd="7" destOrd="0" presId="urn:microsoft.com/office/officeart/2005/8/layout/cycle6"/>
    <dgm:cxn modelId="{A7B5BB55-2A76-474C-8538-DF76DC0A7142}" type="presParOf" srcId="{F2B947A7-C059-44A7-B5C0-C374947580CB}" destId="{001DA638-537F-4178-BAFD-2918542E1976}" srcOrd="8" destOrd="0" presId="urn:microsoft.com/office/officeart/2005/8/layout/cycle6"/>
    <dgm:cxn modelId="{51E7CD6B-38A9-4962-B4BB-4140FD6C2451}" type="presParOf" srcId="{F2B947A7-C059-44A7-B5C0-C374947580CB}" destId="{7C87F83F-0BB8-40C2-99F9-BAB893FEA6BD}" srcOrd="9" destOrd="0" presId="urn:microsoft.com/office/officeart/2005/8/layout/cycle6"/>
    <dgm:cxn modelId="{9ADEBFDC-7506-4DD9-9833-06B2422B31E6}" type="presParOf" srcId="{F2B947A7-C059-44A7-B5C0-C374947580CB}" destId="{E9771F88-55F1-48A5-901B-9A39CC330461}" srcOrd="10" destOrd="0" presId="urn:microsoft.com/office/officeart/2005/8/layout/cycle6"/>
    <dgm:cxn modelId="{5E25567D-69AB-4BFD-A4D4-BA648B508DDD}" type="presParOf" srcId="{F2B947A7-C059-44A7-B5C0-C374947580CB}" destId="{167D5B83-7E1E-4156-A695-96A915D1D1D1}" srcOrd="11" destOrd="0" presId="urn:microsoft.com/office/officeart/2005/8/layout/cycle6"/>
    <dgm:cxn modelId="{FEF1768D-9F39-4627-95FE-BB7EDC0CD04C}" type="presParOf" srcId="{F2B947A7-C059-44A7-B5C0-C374947580CB}" destId="{3487ED56-5A2D-4685-82A5-2D7DC1BC6AC3}" srcOrd="12" destOrd="0" presId="urn:microsoft.com/office/officeart/2005/8/layout/cycle6"/>
    <dgm:cxn modelId="{75113791-5391-4C18-9A66-025406A0AC18}" type="presParOf" srcId="{F2B947A7-C059-44A7-B5C0-C374947580CB}" destId="{529C2FE1-F330-4B7B-A22A-07E3FF9373F6}" srcOrd="13" destOrd="0" presId="urn:microsoft.com/office/officeart/2005/8/layout/cycle6"/>
    <dgm:cxn modelId="{20392E52-C04F-4E12-AFBF-E782AAF64B10}" type="presParOf" srcId="{F2B947A7-C059-44A7-B5C0-C374947580CB}" destId="{328A096D-AA71-4F95-B7CC-F388A8223BBB}" srcOrd="14" destOrd="0" presId="urn:microsoft.com/office/officeart/2005/8/layout/cycle6"/>
    <dgm:cxn modelId="{B27D21CD-D000-454E-B44F-742AB701B8D5}" type="presParOf" srcId="{F2B947A7-C059-44A7-B5C0-C374947580CB}" destId="{5621C6D3-E855-494C-BA0E-764F94168BFE}" srcOrd="15" destOrd="0" presId="urn:microsoft.com/office/officeart/2005/8/layout/cycle6"/>
    <dgm:cxn modelId="{C8E84441-8A2A-40DF-81AB-D79DA4FA45C2}" type="presParOf" srcId="{F2B947A7-C059-44A7-B5C0-C374947580CB}" destId="{F7C3F53A-9D82-4B70-ADB5-4E746DE8AC91}" srcOrd="16" destOrd="0" presId="urn:microsoft.com/office/officeart/2005/8/layout/cycle6"/>
    <dgm:cxn modelId="{BF207242-74AE-4A4D-B051-CF807673DE4F}" type="presParOf" srcId="{F2B947A7-C059-44A7-B5C0-C374947580CB}" destId="{655308D3-3D6F-47E9-A0F1-E837F6F10DD2}"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97E0CF-3679-4C02-BC9C-2EE83066E78D}"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0A24FE69-8E0E-41A4-98F1-C92A0C621601}">
      <dgm:prSet phldrT="[Text]" phldr="0"/>
      <dgm:spPr/>
      <dgm:t>
        <a:bodyPr/>
        <a:lstStyle/>
        <a:p>
          <a:pPr rtl="0"/>
          <a:r>
            <a:rPr lang="en-US" dirty="0">
              <a:latin typeface="Arial"/>
            </a:rPr>
            <a:t>Environmental Support</a:t>
          </a:r>
          <a:endParaRPr lang="en-US" dirty="0"/>
        </a:p>
      </dgm:t>
    </dgm:pt>
    <dgm:pt modelId="{6580533C-6CB2-4702-A01B-93A5528CA555}" type="parTrans" cxnId="{8DD74561-FE84-4096-A999-9D2AB065707F}">
      <dgm:prSet/>
      <dgm:spPr/>
      <dgm:t>
        <a:bodyPr/>
        <a:lstStyle/>
        <a:p>
          <a:endParaRPr lang="en-US"/>
        </a:p>
      </dgm:t>
    </dgm:pt>
    <dgm:pt modelId="{E7F7954D-7BBE-4E48-8E42-54A37225F124}" type="sibTrans" cxnId="{8DD74561-FE84-4096-A999-9D2AB065707F}">
      <dgm:prSet/>
      <dgm:spPr/>
      <dgm:t>
        <a:bodyPr/>
        <a:lstStyle/>
        <a:p>
          <a:endParaRPr lang="en-US"/>
        </a:p>
      </dgm:t>
    </dgm:pt>
    <dgm:pt modelId="{C0C98578-4ABD-4A9F-92D5-739B926FEA3D}">
      <dgm:prSet phldrT="[Text]" phldr="0"/>
      <dgm:spPr/>
      <dgm:t>
        <a:bodyPr/>
        <a:lstStyle/>
        <a:p>
          <a:pPr rtl="0"/>
          <a:r>
            <a:rPr lang="en-US" dirty="0">
              <a:latin typeface="Arial"/>
            </a:rPr>
            <a:t>Funding Stability</a:t>
          </a:r>
          <a:endParaRPr lang="en-US" dirty="0"/>
        </a:p>
      </dgm:t>
    </dgm:pt>
    <dgm:pt modelId="{C1A66765-527B-4629-97A8-F6AE188BDEE7}" type="parTrans" cxnId="{2936FFA7-FBCF-4CC3-A1BF-76531F1D862F}">
      <dgm:prSet/>
      <dgm:spPr/>
      <dgm:t>
        <a:bodyPr/>
        <a:lstStyle/>
        <a:p>
          <a:endParaRPr lang="en-US"/>
        </a:p>
      </dgm:t>
    </dgm:pt>
    <dgm:pt modelId="{5DD082CA-E0C1-4680-999D-36B1D0B09622}" type="sibTrans" cxnId="{2936FFA7-FBCF-4CC3-A1BF-76531F1D862F}">
      <dgm:prSet/>
      <dgm:spPr/>
      <dgm:t>
        <a:bodyPr/>
        <a:lstStyle/>
        <a:p>
          <a:endParaRPr lang="en-US"/>
        </a:p>
      </dgm:t>
    </dgm:pt>
    <dgm:pt modelId="{F2861777-5774-4C26-A137-B4D495909C14}">
      <dgm:prSet phldrT="[Text]" phldr="0"/>
      <dgm:spPr/>
      <dgm:t>
        <a:bodyPr/>
        <a:lstStyle/>
        <a:p>
          <a:r>
            <a:rPr lang="en-US" dirty="0">
              <a:latin typeface="Arial"/>
            </a:rPr>
            <a:t>Partnerships</a:t>
          </a:r>
          <a:endParaRPr lang="en-US" dirty="0"/>
        </a:p>
      </dgm:t>
    </dgm:pt>
    <dgm:pt modelId="{77C345BA-9FDA-4D58-A778-D513544421E7}" type="parTrans" cxnId="{580E8CE7-E4BD-4FC6-9D85-AE20A855673A}">
      <dgm:prSet/>
      <dgm:spPr/>
      <dgm:t>
        <a:bodyPr/>
        <a:lstStyle/>
        <a:p>
          <a:endParaRPr lang="en-US"/>
        </a:p>
      </dgm:t>
    </dgm:pt>
    <dgm:pt modelId="{343585EF-A383-4BDC-B8CE-17735F2BDE19}" type="sibTrans" cxnId="{580E8CE7-E4BD-4FC6-9D85-AE20A855673A}">
      <dgm:prSet/>
      <dgm:spPr/>
      <dgm:t>
        <a:bodyPr/>
        <a:lstStyle/>
        <a:p>
          <a:endParaRPr lang="en-US"/>
        </a:p>
      </dgm:t>
    </dgm:pt>
    <dgm:pt modelId="{4F8560ED-2979-4E0D-8EEA-F9E0206E10EB}">
      <dgm:prSet phldrT="[Text]" phldr="0"/>
      <dgm:spPr/>
      <dgm:t>
        <a:bodyPr/>
        <a:lstStyle/>
        <a:p>
          <a:pPr rtl="0"/>
          <a:r>
            <a:rPr lang="en-US" dirty="0">
              <a:latin typeface="Arial"/>
            </a:rPr>
            <a:t>Organizational Capacity</a:t>
          </a:r>
          <a:endParaRPr lang="en-US" dirty="0"/>
        </a:p>
      </dgm:t>
    </dgm:pt>
    <dgm:pt modelId="{92A32C74-6D50-43C3-A6E5-DED3B73A9FD5}" type="parTrans" cxnId="{D53E391F-A01F-4DD4-B1F5-E3856F31A27D}">
      <dgm:prSet/>
      <dgm:spPr/>
      <dgm:t>
        <a:bodyPr/>
        <a:lstStyle/>
        <a:p>
          <a:endParaRPr lang="en-US"/>
        </a:p>
      </dgm:t>
    </dgm:pt>
    <dgm:pt modelId="{D1C995AB-ACCB-4D77-87B9-E3218F4A0884}" type="sibTrans" cxnId="{D53E391F-A01F-4DD4-B1F5-E3856F31A27D}">
      <dgm:prSet/>
      <dgm:spPr/>
      <dgm:t>
        <a:bodyPr/>
        <a:lstStyle/>
        <a:p>
          <a:endParaRPr lang="en-US"/>
        </a:p>
      </dgm:t>
    </dgm:pt>
    <dgm:pt modelId="{B0E1DF49-2783-4237-8F8E-1A1C2B24C9AC}">
      <dgm:prSet phldrT="[Text]" phldr="0"/>
      <dgm:spPr/>
      <dgm:t>
        <a:bodyPr/>
        <a:lstStyle/>
        <a:p>
          <a:r>
            <a:rPr lang="en-US" dirty="0">
              <a:latin typeface="Arial"/>
            </a:rPr>
            <a:t>Evaluation</a:t>
          </a:r>
          <a:endParaRPr lang="en-US" dirty="0"/>
        </a:p>
      </dgm:t>
    </dgm:pt>
    <dgm:pt modelId="{60B0735A-1172-4BA4-8436-8461AE6B281D}" type="parTrans" cxnId="{93106198-A6C8-4D08-9D32-41A916692689}">
      <dgm:prSet/>
      <dgm:spPr/>
      <dgm:t>
        <a:bodyPr/>
        <a:lstStyle/>
        <a:p>
          <a:endParaRPr lang="en-US"/>
        </a:p>
      </dgm:t>
    </dgm:pt>
    <dgm:pt modelId="{99244826-D9D4-4F6D-B4F5-9D3249E28D77}" type="sibTrans" cxnId="{93106198-A6C8-4D08-9D32-41A916692689}">
      <dgm:prSet/>
      <dgm:spPr/>
      <dgm:t>
        <a:bodyPr/>
        <a:lstStyle/>
        <a:p>
          <a:endParaRPr lang="en-US"/>
        </a:p>
      </dgm:t>
    </dgm:pt>
    <dgm:pt modelId="{7257746C-30CB-4AF5-982B-610152AF3F72}">
      <dgm:prSet phldr="0"/>
      <dgm:spPr/>
      <dgm:t>
        <a:bodyPr/>
        <a:lstStyle/>
        <a:p>
          <a:pPr rtl="0"/>
          <a:r>
            <a:rPr lang="en-US" dirty="0">
              <a:latin typeface="Arial"/>
            </a:rPr>
            <a:t>Adaptation</a:t>
          </a:r>
        </a:p>
      </dgm:t>
    </dgm:pt>
    <dgm:pt modelId="{7392585A-37B6-4D95-BC13-73161E1A5D6A}" type="parTrans" cxnId="{BC59A6B9-2948-4E50-9E34-913D3BE4574D}">
      <dgm:prSet/>
      <dgm:spPr/>
      <dgm:t>
        <a:bodyPr/>
        <a:lstStyle/>
        <a:p>
          <a:endParaRPr lang="en-US"/>
        </a:p>
      </dgm:t>
    </dgm:pt>
    <dgm:pt modelId="{3F4613B2-1FE5-4153-A975-4FCCEE9DF86A}" type="sibTrans" cxnId="{BC59A6B9-2948-4E50-9E34-913D3BE4574D}">
      <dgm:prSet/>
      <dgm:spPr/>
      <dgm:t>
        <a:bodyPr/>
        <a:lstStyle/>
        <a:p>
          <a:endParaRPr lang="en-US"/>
        </a:p>
      </dgm:t>
    </dgm:pt>
    <dgm:pt modelId="{85CE4CC3-5C84-49E3-9D33-3F92178D7B1E}">
      <dgm:prSet phldr="0"/>
      <dgm:spPr/>
      <dgm:t>
        <a:bodyPr/>
        <a:lstStyle/>
        <a:p>
          <a:pPr rtl="0"/>
          <a:r>
            <a:rPr lang="en-US" dirty="0">
              <a:latin typeface="Arial"/>
            </a:rPr>
            <a:t>Strategic Planning</a:t>
          </a:r>
        </a:p>
      </dgm:t>
    </dgm:pt>
    <dgm:pt modelId="{41E12853-F428-464B-BE28-5226C31FF1E3}" type="parTrans" cxnId="{4A81039B-E56A-4555-A261-31942478EC67}">
      <dgm:prSet/>
      <dgm:spPr/>
      <dgm:t>
        <a:bodyPr/>
        <a:lstStyle/>
        <a:p>
          <a:endParaRPr lang="en-US"/>
        </a:p>
      </dgm:t>
    </dgm:pt>
    <dgm:pt modelId="{85C08CC9-861A-44FB-9096-541759788CF4}" type="sibTrans" cxnId="{4A81039B-E56A-4555-A261-31942478EC67}">
      <dgm:prSet/>
      <dgm:spPr/>
      <dgm:t>
        <a:bodyPr/>
        <a:lstStyle/>
        <a:p>
          <a:endParaRPr lang="en-US"/>
        </a:p>
      </dgm:t>
    </dgm:pt>
    <dgm:pt modelId="{C6CE842A-AFA3-430F-82B7-CFFE0430DAF1}">
      <dgm:prSet phldr="0"/>
      <dgm:spPr/>
      <dgm:t>
        <a:bodyPr/>
        <a:lstStyle/>
        <a:p>
          <a:pPr rtl="0"/>
          <a:r>
            <a:rPr lang="en-US" dirty="0">
              <a:latin typeface="Arial"/>
            </a:rPr>
            <a:t>Communication</a:t>
          </a:r>
        </a:p>
      </dgm:t>
    </dgm:pt>
    <dgm:pt modelId="{D2EBB0AC-4916-423E-8E59-F56F2F10CEF5}" type="parTrans" cxnId="{B18F6EED-A252-4DE0-8F7A-CDBAE2FD1795}">
      <dgm:prSet/>
      <dgm:spPr/>
      <dgm:t>
        <a:bodyPr/>
        <a:lstStyle/>
        <a:p>
          <a:endParaRPr lang="en-US"/>
        </a:p>
      </dgm:t>
    </dgm:pt>
    <dgm:pt modelId="{17060B50-8228-4CA0-B57E-532CFA8D7D39}" type="sibTrans" cxnId="{B18F6EED-A252-4DE0-8F7A-CDBAE2FD1795}">
      <dgm:prSet/>
      <dgm:spPr/>
      <dgm:t>
        <a:bodyPr/>
        <a:lstStyle/>
        <a:p>
          <a:endParaRPr lang="en-US"/>
        </a:p>
      </dgm:t>
    </dgm:pt>
    <dgm:pt modelId="{AE5C2011-6D38-41B3-9998-C8354549C1CD}" type="pres">
      <dgm:prSet presAssocID="{2B97E0CF-3679-4C02-BC9C-2EE83066E78D}" presName="diagram" presStyleCnt="0">
        <dgm:presLayoutVars>
          <dgm:dir/>
          <dgm:resizeHandles val="exact"/>
        </dgm:presLayoutVars>
      </dgm:prSet>
      <dgm:spPr/>
    </dgm:pt>
    <dgm:pt modelId="{702CDCFD-95F3-4917-9F71-7E920384E34F}" type="pres">
      <dgm:prSet presAssocID="{0A24FE69-8E0E-41A4-98F1-C92A0C621601}" presName="node" presStyleLbl="node1" presStyleIdx="0" presStyleCnt="8">
        <dgm:presLayoutVars>
          <dgm:bulletEnabled val="1"/>
        </dgm:presLayoutVars>
      </dgm:prSet>
      <dgm:spPr>
        <a:solidFill>
          <a:schemeClr val="bg1">
            <a:lumMod val="95000"/>
          </a:schemeClr>
        </a:solidFill>
      </dgm:spPr>
    </dgm:pt>
    <dgm:pt modelId="{CEE8A1DE-E245-4B72-A52B-752822E0BB1D}" type="pres">
      <dgm:prSet presAssocID="{E7F7954D-7BBE-4E48-8E42-54A37225F124}" presName="sibTrans" presStyleCnt="0"/>
      <dgm:spPr/>
    </dgm:pt>
    <dgm:pt modelId="{7483903D-FEF6-4A5F-B2B9-21F268B1F28F}" type="pres">
      <dgm:prSet presAssocID="{C0C98578-4ABD-4A9F-92D5-739B926FEA3D}" presName="node" presStyleLbl="node1" presStyleIdx="1" presStyleCnt="8">
        <dgm:presLayoutVars>
          <dgm:bulletEnabled val="1"/>
        </dgm:presLayoutVars>
      </dgm:prSet>
      <dgm:spPr>
        <a:solidFill>
          <a:schemeClr val="bg1">
            <a:lumMod val="95000"/>
          </a:schemeClr>
        </a:solidFill>
      </dgm:spPr>
    </dgm:pt>
    <dgm:pt modelId="{03A2D19B-2AFF-4F3D-8173-2C4D9CBCFFD3}" type="pres">
      <dgm:prSet presAssocID="{5DD082CA-E0C1-4680-999D-36B1D0B09622}" presName="sibTrans" presStyleCnt="0"/>
      <dgm:spPr/>
    </dgm:pt>
    <dgm:pt modelId="{5E47AD8A-4858-4C3D-8C4D-FAE1BB8EA128}" type="pres">
      <dgm:prSet presAssocID="{F2861777-5774-4C26-A137-B4D495909C14}" presName="node" presStyleLbl="node1" presStyleIdx="2" presStyleCnt="8">
        <dgm:presLayoutVars>
          <dgm:bulletEnabled val="1"/>
        </dgm:presLayoutVars>
      </dgm:prSet>
      <dgm:spPr>
        <a:solidFill>
          <a:schemeClr val="bg1">
            <a:lumMod val="95000"/>
          </a:schemeClr>
        </a:solidFill>
      </dgm:spPr>
    </dgm:pt>
    <dgm:pt modelId="{BFC43207-C531-4707-AC30-5589489F41A4}" type="pres">
      <dgm:prSet presAssocID="{343585EF-A383-4BDC-B8CE-17735F2BDE19}" presName="sibTrans" presStyleCnt="0"/>
      <dgm:spPr/>
    </dgm:pt>
    <dgm:pt modelId="{6BD3AC2C-FBFD-49E2-9BC8-BA68C1D5468E}" type="pres">
      <dgm:prSet presAssocID="{4F8560ED-2979-4E0D-8EEA-F9E0206E10EB}" presName="node" presStyleLbl="node1" presStyleIdx="3" presStyleCnt="8">
        <dgm:presLayoutVars>
          <dgm:bulletEnabled val="1"/>
        </dgm:presLayoutVars>
      </dgm:prSet>
      <dgm:spPr>
        <a:solidFill>
          <a:schemeClr val="bg1">
            <a:lumMod val="95000"/>
          </a:schemeClr>
        </a:solidFill>
      </dgm:spPr>
    </dgm:pt>
    <dgm:pt modelId="{B65B1A87-4EE2-451C-B5DF-3F017FC22F93}" type="pres">
      <dgm:prSet presAssocID="{D1C995AB-ACCB-4D77-87B9-E3218F4A0884}" presName="sibTrans" presStyleCnt="0"/>
      <dgm:spPr/>
    </dgm:pt>
    <dgm:pt modelId="{25DCA726-5594-49A2-B783-BD461938C6C4}" type="pres">
      <dgm:prSet presAssocID="{B0E1DF49-2783-4237-8F8E-1A1C2B24C9AC}" presName="node" presStyleLbl="node1" presStyleIdx="4" presStyleCnt="8">
        <dgm:presLayoutVars>
          <dgm:bulletEnabled val="1"/>
        </dgm:presLayoutVars>
      </dgm:prSet>
      <dgm:spPr>
        <a:solidFill>
          <a:schemeClr val="bg1">
            <a:lumMod val="95000"/>
          </a:schemeClr>
        </a:solidFill>
      </dgm:spPr>
    </dgm:pt>
    <dgm:pt modelId="{939FB6BC-FED7-43CF-A6B2-ECEEBB836134}" type="pres">
      <dgm:prSet presAssocID="{99244826-D9D4-4F6D-B4F5-9D3249E28D77}" presName="sibTrans" presStyleCnt="0"/>
      <dgm:spPr/>
    </dgm:pt>
    <dgm:pt modelId="{E7601AC6-6666-4F8F-9BB5-5130ADCBB1B3}" type="pres">
      <dgm:prSet presAssocID="{7257746C-30CB-4AF5-982B-610152AF3F72}" presName="node" presStyleLbl="node1" presStyleIdx="5" presStyleCnt="8">
        <dgm:presLayoutVars>
          <dgm:bulletEnabled val="1"/>
        </dgm:presLayoutVars>
      </dgm:prSet>
      <dgm:spPr>
        <a:solidFill>
          <a:schemeClr val="bg1">
            <a:lumMod val="95000"/>
          </a:schemeClr>
        </a:solidFill>
      </dgm:spPr>
    </dgm:pt>
    <dgm:pt modelId="{FAD51A47-D925-458C-9AC6-C4D67BE7DB39}" type="pres">
      <dgm:prSet presAssocID="{3F4613B2-1FE5-4153-A975-4FCCEE9DF86A}" presName="sibTrans" presStyleCnt="0"/>
      <dgm:spPr/>
    </dgm:pt>
    <dgm:pt modelId="{65460C82-FF3F-44CE-ABDA-712342F6CCDA}" type="pres">
      <dgm:prSet presAssocID="{C6CE842A-AFA3-430F-82B7-CFFE0430DAF1}" presName="node" presStyleLbl="node1" presStyleIdx="6" presStyleCnt="8">
        <dgm:presLayoutVars>
          <dgm:bulletEnabled val="1"/>
        </dgm:presLayoutVars>
      </dgm:prSet>
      <dgm:spPr>
        <a:solidFill>
          <a:schemeClr val="bg1">
            <a:lumMod val="95000"/>
          </a:schemeClr>
        </a:solidFill>
      </dgm:spPr>
    </dgm:pt>
    <dgm:pt modelId="{F8F51A1C-E2C5-4B3B-836C-2AA3F76765A3}" type="pres">
      <dgm:prSet presAssocID="{17060B50-8228-4CA0-B57E-532CFA8D7D39}" presName="sibTrans" presStyleCnt="0"/>
      <dgm:spPr/>
    </dgm:pt>
    <dgm:pt modelId="{B61308ED-2745-4CD5-9255-A562288C45CC}" type="pres">
      <dgm:prSet presAssocID="{85CE4CC3-5C84-49E3-9D33-3F92178D7B1E}" presName="node" presStyleLbl="node1" presStyleIdx="7" presStyleCnt="8">
        <dgm:presLayoutVars>
          <dgm:bulletEnabled val="1"/>
        </dgm:presLayoutVars>
      </dgm:prSet>
      <dgm:spPr>
        <a:solidFill>
          <a:schemeClr val="bg1">
            <a:lumMod val="95000"/>
          </a:schemeClr>
        </a:solidFill>
      </dgm:spPr>
    </dgm:pt>
  </dgm:ptLst>
  <dgm:cxnLst>
    <dgm:cxn modelId="{0599280E-E9A4-4EEF-BD4C-43A9C3655C0F}" type="presOf" srcId="{C6CE842A-AFA3-430F-82B7-CFFE0430DAF1}" destId="{65460C82-FF3F-44CE-ABDA-712342F6CCDA}" srcOrd="0" destOrd="0" presId="urn:microsoft.com/office/officeart/2005/8/layout/default"/>
    <dgm:cxn modelId="{3321300E-503E-4349-A132-22A8F457326B}" type="presOf" srcId="{0A24FE69-8E0E-41A4-98F1-C92A0C621601}" destId="{702CDCFD-95F3-4917-9F71-7E920384E34F}" srcOrd="0" destOrd="0" presId="urn:microsoft.com/office/officeart/2005/8/layout/default"/>
    <dgm:cxn modelId="{CC41FB18-92B1-47FC-B244-30F6603F3515}" type="presOf" srcId="{85CE4CC3-5C84-49E3-9D33-3F92178D7B1E}" destId="{B61308ED-2745-4CD5-9255-A562288C45CC}" srcOrd="0" destOrd="0" presId="urn:microsoft.com/office/officeart/2005/8/layout/default"/>
    <dgm:cxn modelId="{D53E391F-A01F-4DD4-B1F5-E3856F31A27D}" srcId="{2B97E0CF-3679-4C02-BC9C-2EE83066E78D}" destId="{4F8560ED-2979-4E0D-8EEA-F9E0206E10EB}" srcOrd="3" destOrd="0" parTransId="{92A32C74-6D50-43C3-A6E5-DED3B73A9FD5}" sibTransId="{D1C995AB-ACCB-4D77-87B9-E3218F4A0884}"/>
    <dgm:cxn modelId="{E727F51F-887C-4E26-A37B-578A7D06987E}" type="presOf" srcId="{7257746C-30CB-4AF5-982B-610152AF3F72}" destId="{E7601AC6-6666-4F8F-9BB5-5130ADCBB1B3}" srcOrd="0" destOrd="0" presId="urn:microsoft.com/office/officeart/2005/8/layout/default"/>
    <dgm:cxn modelId="{8DD74561-FE84-4096-A999-9D2AB065707F}" srcId="{2B97E0CF-3679-4C02-BC9C-2EE83066E78D}" destId="{0A24FE69-8E0E-41A4-98F1-C92A0C621601}" srcOrd="0" destOrd="0" parTransId="{6580533C-6CB2-4702-A01B-93A5528CA555}" sibTransId="{E7F7954D-7BBE-4E48-8E42-54A37225F124}"/>
    <dgm:cxn modelId="{46A5EE49-8BFC-42F4-A69A-7AC040E1EE73}" type="presOf" srcId="{C0C98578-4ABD-4A9F-92D5-739B926FEA3D}" destId="{7483903D-FEF6-4A5F-B2B9-21F268B1F28F}" srcOrd="0" destOrd="0" presId="urn:microsoft.com/office/officeart/2005/8/layout/default"/>
    <dgm:cxn modelId="{D6EF8C55-E9D0-4B83-B330-77CF2E1ACF11}" type="presOf" srcId="{F2861777-5774-4C26-A137-B4D495909C14}" destId="{5E47AD8A-4858-4C3D-8C4D-FAE1BB8EA128}" srcOrd="0" destOrd="0" presId="urn:microsoft.com/office/officeart/2005/8/layout/default"/>
    <dgm:cxn modelId="{93106198-A6C8-4D08-9D32-41A916692689}" srcId="{2B97E0CF-3679-4C02-BC9C-2EE83066E78D}" destId="{B0E1DF49-2783-4237-8F8E-1A1C2B24C9AC}" srcOrd="4" destOrd="0" parTransId="{60B0735A-1172-4BA4-8436-8461AE6B281D}" sibTransId="{99244826-D9D4-4F6D-B4F5-9D3249E28D77}"/>
    <dgm:cxn modelId="{4A81039B-E56A-4555-A261-31942478EC67}" srcId="{2B97E0CF-3679-4C02-BC9C-2EE83066E78D}" destId="{85CE4CC3-5C84-49E3-9D33-3F92178D7B1E}" srcOrd="7" destOrd="0" parTransId="{41E12853-F428-464B-BE28-5226C31FF1E3}" sibTransId="{85C08CC9-861A-44FB-9096-541759788CF4}"/>
    <dgm:cxn modelId="{CC490C9C-97EF-43E6-AEF0-2C448D663B32}" type="presOf" srcId="{2B97E0CF-3679-4C02-BC9C-2EE83066E78D}" destId="{AE5C2011-6D38-41B3-9998-C8354549C1CD}" srcOrd="0" destOrd="0" presId="urn:microsoft.com/office/officeart/2005/8/layout/default"/>
    <dgm:cxn modelId="{ECD41DA0-5AEF-4D09-9257-CBA6A7B88C3C}" type="presOf" srcId="{4F8560ED-2979-4E0D-8EEA-F9E0206E10EB}" destId="{6BD3AC2C-FBFD-49E2-9BC8-BA68C1D5468E}" srcOrd="0" destOrd="0" presId="urn:microsoft.com/office/officeart/2005/8/layout/default"/>
    <dgm:cxn modelId="{2936FFA7-FBCF-4CC3-A1BF-76531F1D862F}" srcId="{2B97E0CF-3679-4C02-BC9C-2EE83066E78D}" destId="{C0C98578-4ABD-4A9F-92D5-739B926FEA3D}" srcOrd="1" destOrd="0" parTransId="{C1A66765-527B-4629-97A8-F6AE188BDEE7}" sibTransId="{5DD082CA-E0C1-4680-999D-36B1D0B09622}"/>
    <dgm:cxn modelId="{BC59A6B9-2948-4E50-9E34-913D3BE4574D}" srcId="{2B97E0CF-3679-4C02-BC9C-2EE83066E78D}" destId="{7257746C-30CB-4AF5-982B-610152AF3F72}" srcOrd="5" destOrd="0" parTransId="{7392585A-37B6-4D95-BC13-73161E1A5D6A}" sibTransId="{3F4613B2-1FE5-4153-A975-4FCCEE9DF86A}"/>
    <dgm:cxn modelId="{8EAE99BA-229B-49EA-B51F-6C8214ECF3D3}" type="presOf" srcId="{B0E1DF49-2783-4237-8F8E-1A1C2B24C9AC}" destId="{25DCA726-5594-49A2-B783-BD461938C6C4}" srcOrd="0" destOrd="0" presId="urn:microsoft.com/office/officeart/2005/8/layout/default"/>
    <dgm:cxn modelId="{580E8CE7-E4BD-4FC6-9D85-AE20A855673A}" srcId="{2B97E0CF-3679-4C02-BC9C-2EE83066E78D}" destId="{F2861777-5774-4C26-A137-B4D495909C14}" srcOrd="2" destOrd="0" parTransId="{77C345BA-9FDA-4D58-A778-D513544421E7}" sibTransId="{343585EF-A383-4BDC-B8CE-17735F2BDE19}"/>
    <dgm:cxn modelId="{B18F6EED-A252-4DE0-8F7A-CDBAE2FD1795}" srcId="{2B97E0CF-3679-4C02-BC9C-2EE83066E78D}" destId="{C6CE842A-AFA3-430F-82B7-CFFE0430DAF1}" srcOrd="6" destOrd="0" parTransId="{D2EBB0AC-4916-423E-8E59-F56F2F10CEF5}" sibTransId="{17060B50-8228-4CA0-B57E-532CFA8D7D39}"/>
    <dgm:cxn modelId="{1682B657-D121-4B93-A0AF-40DDFBF677B8}" type="presParOf" srcId="{AE5C2011-6D38-41B3-9998-C8354549C1CD}" destId="{702CDCFD-95F3-4917-9F71-7E920384E34F}" srcOrd="0" destOrd="0" presId="urn:microsoft.com/office/officeart/2005/8/layout/default"/>
    <dgm:cxn modelId="{D39554AF-A069-48A5-A290-13AE68406EA1}" type="presParOf" srcId="{AE5C2011-6D38-41B3-9998-C8354549C1CD}" destId="{CEE8A1DE-E245-4B72-A52B-752822E0BB1D}" srcOrd="1" destOrd="0" presId="urn:microsoft.com/office/officeart/2005/8/layout/default"/>
    <dgm:cxn modelId="{DA521220-36D7-479A-9A41-7CD84052671C}" type="presParOf" srcId="{AE5C2011-6D38-41B3-9998-C8354549C1CD}" destId="{7483903D-FEF6-4A5F-B2B9-21F268B1F28F}" srcOrd="2" destOrd="0" presId="urn:microsoft.com/office/officeart/2005/8/layout/default"/>
    <dgm:cxn modelId="{1CB131EF-FE4D-4769-A1C4-04A73E5A8BA7}" type="presParOf" srcId="{AE5C2011-6D38-41B3-9998-C8354549C1CD}" destId="{03A2D19B-2AFF-4F3D-8173-2C4D9CBCFFD3}" srcOrd="3" destOrd="0" presId="urn:microsoft.com/office/officeart/2005/8/layout/default"/>
    <dgm:cxn modelId="{49D52267-28B5-4AD5-8A8F-29D39B7E267D}" type="presParOf" srcId="{AE5C2011-6D38-41B3-9998-C8354549C1CD}" destId="{5E47AD8A-4858-4C3D-8C4D-FAE1BB8EA128}" srcOrd="4" destOrd="0" presId="urn:microsoft.com/office/officeart/2005/8/layout/default"/>
    <dgm:cxn modelId="{3E8F4D7B-C432-4D78-827B-328B6CAF6984}" type="presParOf" srcId="{AE5C2011-6D38-41B3-9998-C8354549C1CD}" destId="{BFC43207-C531-4707-AC30-5589489F41A4}" srcOrd="5" destOrd="0" presId="urn:microsoft.com/office/officeart/2005/8/layout/default"/>
    <dgm:cxn modelId="{B7368F76-E7D7-4182-A0BA-794BE98A4200}" type="presParOf" srcId="{AE5C2011-6D38-41B3-9998-C8354549C1CD}" destId="{6BD3AC2C-FBFD-49E2-9BC8-BA68C1D5468E}" srcOrd="6" destOrd="0" presId="urn:microsoft.com/office/officeart/2005/8/layout/default"/>
    <dgm:cxn modelId="{1ACA781E-063E-4328-9FAF-C32A38F7F7E9}" type="presParOf" srcId="{AE5C2011-6D38-41B3-9998-C8354549C1CD}" destId="{B65B1A87-4EE2-451C-B5DF-3F017FC22F93}" srcOrd="7" destOrd="0" presId="urn:microsoft.com/office/officeart/2005/8/layout/default"/>
    <dgm:cxn modelId="{E0FC4BA8-0E6A-4124-A429-86FC21836055}" type="presParOf" srcId="{AE5C2011-6D38-41B3-9998-C8354549C1CD}" destId="{25DCA726-5594-49A2-B783-BD461938C6C4}" srcOrd="8" destOrd="0" presId="urn:microsoft.com/office/officeart/2005/8/layout/default"/>
    <dgm:cxn modelId="{67621883-DD21-4E10-BCA6-CC352743DD93}" type="presParOf" srcId="{AE5C2011-6D38-41B3-9998-C8354549C1CD}" destId="{939FB6BC-FED7-43CF-A6B2-ECEEBB836134}" srcOrd="9" destOrd="0" presId="urn:microsoft.com/office/officeart/2005/8/layout/default"/>
    <dgm:cxn modelId="{E8D44C7B-FB90-4745-B92F-04C7EED6441F}" type="presParOf" srcId="{AE5C2011-6D38-41B3-9998-C8354549C1CD}" destId="{E7601AC6-6666-4F8F-9BB5-5130ADCBB1B3}" srcOrd="10" destOrd="0" presId="urn:microsoft.com/office/officeart/2005/8/layout/default"/>
    <dgm:cxn modelId="{9F79D2B8-8A2F-4E88-A6B5-50DBF828412A}" type="presParOf" srcId="{AE5C2011-6D38-41B3-9998-C8354549C1CD}" destId="{FAD51A47-D925-458C-9AC6-C4D67BE7DB39}" srcOrd="11" destOrd="0" presId="urn:microsoft.com/office/officeart/2005/8/layout/default"/>
    <dgm:cxn modelId="{16BA3803-24C8-4EA4-855B-438304F95E7A}" type="presParOf" srcId="{AE5C2011-6D38-41B3-9998-C8354549C1CD}" destId="{65460C82-FF3F-44CE-ABDA-712342F6CCDA}" srcOrd="12" destOrd="0" presId="urn:microsoft.com/office/officeart/2005/8/layout/default"/>
    <dgm:cxn modelId="{B9CECE27-167C-41AD-BDB5-638F4082DAA9}" type="presParOf" srcId="{AE5C2011-6D38-41B3-9998-C8354549C1CD}" destId="{F8F51A1C-E2C5-4B3B-836C-2AA3F76765A3}" srcOrd="13" destOrd="0" presId="urn:microsoft.com/office/officeart/2005/8/layout/default"/>
    <dgm:cxn modelId="{BA227199-7EF6-4358-9CC6-BDEF4320A904}" type="presParOf" srcId="{AE5C2011-6D38-41B3-9998-C8354549C1CD}" destId="{B61308ED-2745-4CD5-9255-A562288C45CC}"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CCA5-12D6-45A9-AE90-F714EA74E009}">
      <dsp:nvSpPr>
        <dsp:cNvPr id="0" name=""/>
        <dsp:cNvSpPr/>
      </dsp:nvSpPr>
      <dsp:spPr>
        <a:xfrm>
          <a:off x="4701275" y="1592"/>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Context</a:t>
          </a:r>
        </a:p>
      </dsp:txBody>
      <dsp:txXfrm>
        <a:off x="4747065" y="47382"/>
        <a:ext cx="1351503" cy="846424"/>
      </dsp:txXfrm>
    </dsp:sp>
    <dsp:sp modelId="{48B8A85B-A8A9-456F-94DF-4B03675E4666}">
      <dsp:nvSpPr>
        <dsp:cNvPr id="0" name=""/>
        <dsp:cNvSpPr/>
      </dsp:nvSpPr>
      <dsp:spPr>
        <a:xfrm>
          <a:off x="3213939" y="470594"/>
          <a:ext cx="4417754" cy="4417754"/>
        </a:xfrm>
        <a:custGeom>
          <a:avLst/>
          <a:gdLst/>
          <a:ahLst/>
          <a:cxnLst/>
          <a:rect l="0" t="0" r="0" b="0"/>
          <a:pathLst>
            <a:path>
              <a:moveTo>
                <a:pt x="2939630" y="124377"/>
              </a:moveTo>
              <a:arcTo wR="2208877" hR="2208877" stAng="173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CC86A-AD77-461B-A6BA-8E616E9FBF0E}">
      <dsp:nvSpPr>
        <dsp:cNvPr id="0" name=""/>
        <dsp:cNvSpPr/>
      </dsp:nvSpPr>
      <dsp:spPr>
        <a:xfrm>
          <a:off x="6614219"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Evidence-Based Interventions</a:t>
          </a:r>
        </a:p>
      </dsp:txBody>
      <dsp:txXfrm>
        <a:off x="6660009" y="1151821"/>
        <a:ext cx="1351503" cy="846424"/>
      </dsp:txXfrm>
    </dsp:sp>
    <dsp:sp modelId="{0699EC0E-BD8A-4D34-A081-EB47DDE64D71}">
      <dsp:nvSpPr>
        <dsp:cNvPr id="0" name=""/>
        <dsp:cNvSpPr/>
      </dsp:nvSpPr>
      <dsp:spPr>
        <a:xfrm>
          <a:off x="3213939" y="470594"/>
          <a:ext cx="4417754" cy="4417754"/>
        </a:xfrm>
        <a:custGeom>
          <a:avLst/>
          <a:gdLst/>
          <a:ahLst/>
          <a:cxnLst/>
          <a:rect l="0" t="0" r="0" b="0"/>
          <a:pathLst>
            <a:path>
              <a:moveTo>
                <a:pt x="4328002" y="1585622"/>
              </a:moveTo>
              <a:arcTo wR="2208877" hR="2208877" stAng="206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A23FFF-3F65-440B-812F-CCE1CB63EAA3}">
      <dsp:nvSpPr>
        <dsp:cNvPr id="0" name=""/>
        <dsp:cNvSpPr/>
      </dsp:nvSpPr>
      <dsp:spPr>
        <a:xfrm>
          <a:off x="6614219"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Adaptation</a:t>
          </a:r>
        </a:p>
      </dsp:txBody>
      <dsp:txXfrm>
        <a:off x="6660009" y="3360698"/>
        <a:ext cx="1351503" cy="846424"/>
      </dsp:txXfrm>
    </dsp:sp>
    <dsp:sp modelId="{001DA638-537F-4178-BAFD-2918542E1976}">
      <dsp:nvSpPr>
        <dsp:cNvPr id="0" name=""/>
        <dsp:cNvSpPr/>
      </dsp:nvSpPr>
      <dsp:spPr>
        <a:xfrm>
          <a:off x="3213939" y="470594"/>
          <a:ext cx="4417754" cy="4417754"/>
        </a:xfrm>
        <a:custGeom>
          <a:avLst/>
          <a:gdLst/>
          <a:ahLst/>
          <a:cxnLst/>
          <a:rect l="0" t="0" r="0" b="0"/>
          <a:pathLst>
            <a:path>
              <a:moveTo>
                <a:pt x="3752212" y="3789148"/>
              </a:moveTo>
              <a:arcTo wR="2208877" hR="2208877" stAng="27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87F83F-0BB8-40C2-99F9-BAB893FEA6BD}">
      <dsp:nvSpPr>
        <dsp:cNvPr id="0" name=""/>
        <dsp:cNvSpPr/>
      </dsp:nvSpPr>
      <dsp:spPr>
        <a:xfrm>
          <a:off x="4701275" y="4419347"/>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Strategies</a:t>
          </a:r>
        </a:p>
      </dsp:txBody>
      <dsp:txXfrm>
        <a:off x="4747065" y="4465137"/>
        <a:ext cx="1351503" cy="846424"/>
      </dsp:txXfrm>
    </dsp:sp>
    <dsp:sp modelId="{167D5B83-7E1E-4156-A695-96A915D1D1D1}">
      <dsp:nvSpPr>
        <dsp:cNvPr id="0" name=""/>
        <dsp:cNvSpPr/>
      </dsp:nvSpPr>
      <dsp:spPr>
        <a:xfrm>
          <a:off x="3213939" y="470594"/>
          <a:ext cx="4417754" cy="4417754"/>
        </a:xfrm>
        <a:custGeom>
          <a:avLst/>
          <a:gdLst/>
          <a:ahLst/>
          <a:cxnLst/>
          <a:rect l="0" t="0" r="0" b="0"/>
          <a:pathLst>
            <a:path>
              <a:moveTo>
                <a:pt x="1478124" y="4293377"/>
              </a:moveTo>
              <a:arcTo wR="2208877" hR="2208877" stAng="65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7ED56-5A2D-4685-82A5-2D7DC1BC6AC3}">
      <dsp:nvSpPr>
        <dsp:cNvPr id="0" name=""/>
        <dsp:cNvSpPr/>
      </dsp:nvSpPr>
      <dsp:spPr>
        <a:xfrm>
          <a:off x="2788331"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Outcomes</a:t>
          </a:r>
        </a:p>
      </dsp:txBody>
      <dsp:txXfrm>
        <a:off x="2834121" y="3360698"/>
        <a:ext cx="1351503" cy="846424"/>
      </dsp:txXfrm>
    </dsp:sp>
    <dsp:sp modelId="{328A096D-AA71-4F95-B7CC-F388A8223BBB}">
      <dsp:nvSpPr>
        <dsp:cNvPr id="0" name=""/>
        <dsp:cNvSpPr/>
      </dsp:nvSpPr>
      <dsp:spPr>
        <a:xfrm>
          <a:off x="3213939" y="470594"/>
          <a:ext cx="4417754" cy="4417754"/>
        </a:xfrm>
        <a:custGeom>
          <a:avLst/>
          <a:gdLst/>
          <a:ahLst/>
          <a:cxnLst/>
          <a:rect l="0" t="0" r="0" b="0"/>
          <a:pathLst>
            <a:path>
              <a:moveTo>
                <a:pt x="89751" y="2832131"/>
              </a:moveTo>
              <a:arcTo wR="2208877" hR="2208877" stAng="98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21C6D3-E855-494C-BA0E-764F94168BFE}">
      <dsp:nvSpPr>
        <dsp:cNvPr id="0" name=""/>
        <dsp:cNvSpPr/>
      </dsp:nvSpPr>
      <dsp:spPr>
        <a:xfrm>
          <a:off x="2788331"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Sustainability</a:t>
          </a:r>
        </a:p>
      </dsp:txBody>
      <dsp:txXfrm>
        <a:off x="2834121" y="1151821"/>
        <a:ext cx="1351503" cy="846424"/>
      </dsp:txXfrm>
    </dsp:sp>
    <dsp:sp modelId="{655308D3-3D6F-47E9-A0F1-E837F6F10DD2}">
      <dsp:nvSpPr>
        <dsp:cNvPr id="0" name=""/>
        <dsp:cNvSpPr/>
      </dsp:nvSpPr>
      <dsp:spPr>
        <a:xfrm>
          <a:off x="3213939" y="470594"/>
          <a:ext cx="4417754" cy="4417754"/>
        </a:xfrm>
        <a:custGeom>
          <a:avLst/>
          <a:gdLst/>
          <a:ahLst/>
          <a:cxnLst/>
          <a:rect l="0" t="0" r="0" b="0"/>
          <a:pathLst>
            <a:path>
              <a:moveTo>
                <a:pt x="665542" y="628606"/>
              </a:moveTo>
              <a:arcTo wR="2208877" hR="2208877" stAng="135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83812-A13D-4296-A629-17136BB568CE}">
      <dsp:nvSpPr>
        <dsp:cNvPr id="0" name=""/>
        <dsp:cNvSpPr/>
      </dsp:nvSpPr>
      <dsp:spPr>
        <a:xfrm>
          <a:off x="0" y="261377"/>
          <a:ext cx="2165050" cy="1299030"/>
        </a:xfrm>
        <a:prstGeom prst="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b="0" kern="1200" dirty="0">
              <a:solidFill>
                <a:schemeClr val="accent3"/>
              </a:solidFill>
            </a:rPr>
            <a:t>Growth-Oriented Relationships</a:t>
          </a:r>
        </a:p>
      </dsp:txBody>
      <dsp:txXfrm>
        <a:off x="0" y="261377"/>
        <a:ext cx="2165050" cy="1299030"/>
      </dsp:txXfrm>
    </dsp:sp>
    <dsp:sp modelId="{26B22042-2914-41F7-B42A-69EA01D861FE}">
      <dsp:nvSpPr>
        <dsp:cNvPr id="0" name=""/>
        <dsp:cNvSpPr/>
      </dsp:nvSpPr>
      <dsp:spPr>
        <a:xfrm>
          <a:off x="2381555" y="261377"/>
          <a:ext cx="2165050" cy="1299030"/>
        </a:xfrm>
        <a:prstGeom prst="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kern="1200" dirty="0">
              <a:solidFill>
                <a:schemeClr val="accent3"/>
              </a:solidFill>
              <a:latin typeface="Arial"/>
            </a:rPr>
            <a:t>Empathy</a:t>
          </a:r>
          <a:endParaRPr lang="en-US" sz="2500" b="0" kern="1200" dirty="0">
            <a:solidFill>
              <a:schemeClr val="accent3"/>
            </a:solidFill>
          </a:endParaRPr>
        </a:p>
      </dsp:txBody>
      <dsp:txXfrm>
        <a:off x="2381555" y="261377"/>
        <a:ext cx="2165050" cy="1299030"/>
      </dsp:txXfrm>
    </dsp:sp>
    <dsp:sp modelId="{E9E38D88-95C6-4915-B167-0AF5AB406FB3}">
      <dsp:nvSpPr>
        <dsp:cNvPr id="0" name=""/>
        <dsp:cNvSpPr/>
      </dsp:nvSpPr>
      <dsp:spPr>
        <a:xfrm>
          <a:off x="4763111" y="261377"/>
          <a:ext cx="2165050" cy="1299030"/>
        </a:xfrm>
        <a:prstGeom prst="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0" kern="1200" dirty="0">
              <a:solidFill>
                <a:schemeClr val="accent3"/>
              </a:solidFill>
              <a:latin typeface="Arial"/>
            </a:rPr>
            <a:t>Active Listening</a:t>
          </a:r>
        </a:p>
      </dsp:txBody>
      <dsp:txXfrm>
        <a:off x="4763111" y="261377"/>
        <a:ext cx="2165050" cy="12990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72830E-D928-45D6-862F-6BEEB44DD675}">
      <dsp:nvSpPr>
        <dsp:cNvPr id="0" name=""/>
        <dsp:cNvSpPr/>
      </dsp:nvSpPr>
      <dsp:spPr>
        <a:xfrm>
          <a:off x="369301" y="588"/>
          <a:ext cx="1886676" cy="1132005"/>
        </a:xfrm>
        <a:prstGeom prst="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0" kern="1200" dirty="0">
              <a:solidFill>
                <a:schemeClr val="tx2"/>
              </a:solidFill>
              <a:latin typeface="Arial"/>
            </a:rPr>
            <a:t>Plan Strategies</a:t>
          </a:r>
        </a:p>
      </dsp:txBody>
      <dsp:txXfrm>
        <a:off x="369301" y="588"/>
        <a:ext cx="1886676" cy="1132005"/>
      </dsp:txXfrm>
    </dsp:sp>
    <dsp:sp modelId="{54F2E442-1075-430F-98F4-073B86ECA007}">
      <dsp:nvSpPr>
        <dsp:cNvPr id="0" name=""/>
        <dsp:cNvSpPr/>
      </dsp:nvSpPr>
      <dsp:spPr>
        <a:xfrm>
          <a:off x="2444645" y="588"/>
          <a:ext cx="1886676" cy="1132005"/>
        </a:xfrm>
        <a:prstGeom prst="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0" kern="1200" dirty="0">
              <a:solidFill>
                <a:schemeClr val="tx2"/>
              </a:solidFill>
              <a:latin typeface="Arial"/>
            </a:rPr>
            <a:t>Educate Strategies</a:t>
          </a:r>
          <a:endParaRPr lang="en-US" sz="2100" b="0" kern="1200" dirty="0">
            <a:solidFill>
              <a:schemeClr val="tx2"/>
            </a:solidFill>
          </a:endParaRPr>
        </a:p>
      </dsp:txBody>
      <dsp:txXfrm>
        <a:off x="2444645" y="588"/>
        <a:ext cx="1886676" cy="1132005"/>
      </dsp:txXfrm>
    </dsp:sp>
    <dsp:sp modelId="{ED851BC6-84B4-4FEB-95ED-02D7BB75815A}">
      <dsp:nvSpPr>
        <dsp:cNvPr id="0" name=""/>
        <dsp:cNvSpPr/>
      </dsp:nvSpPr>
      <dsp:spPr>
        <a:xfrm>
          <a:off x="369301" y="1321262"/>
          <a:ext cx="1886676" cy="1132005"/>
        </a:xfrm>
        <a:prstGeom prst="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0" kern="1200" dirty="0">
              <a:solidFill>
                <a:schemeClr val="tx2"/>
              </a:solidFill>
              <a:latin typeface="Arial"/>
            </a:rPr>
            <a:t>Finance Strategies</a:t>
          </a:r>
          <a:endParaRPr lang="en-US" sz="2100" b="0" kern="1200" dirty="0">
            <a:solidFill>
              <a:schemeClr val="tx2"/>
            </a:solidFill>
          </a:endParaRPr>
        </a:p>
      </dsp:txBody>
      <dsp:txXfrm>
        <a:off x="369301" y="1321262"/>
        <a:ext cx="1886676" cy="1132005"/>
      </dsp:txXfrm>
    </dsp:sp>
    <dsp:sp modelId="{D1F5CE45-D508-4C03-B8E6-35C6B1075E3F}">
      <dsp:nvSpPr>
        <dsp:cNvPr id="0" name=""/>
        <dsp:cNvSpPr/>
      </dsp:nvSpPr>
      <dsp:spPr>
        <a:xfrm>
          <a:off x="2444645" y="1321262"/>
          <a:ext cx="1886676" cy="1132005"/>
        </a:xfrm>
        <a:prstGeom prst="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0" kern="1200" dirty="0">
              <a:solidFill>
                <a:schemeClr val="tx2"/>
              </a:solidFill>
              <a:latin typeface="Arial"/>
            </a:rPr>
            <a:t>Restructure Strategies</a:t>
          </a:r>
          <a:endParaRPr lang="en-US" sz="2100" b="0" kern="1200" dirty="0">
            <a:solidFill>
              <a:schemeClr val="tx2"/>
            </a:solidFill>
          </a:endParaRPr>
        </a:p>
      </dsp:txBody>
      <dsp:txXfrm>
        <a:off x="2444645" y="1321262"/>
        <a:ext cx="1886676" cy="1132005"/>
      </dsp:txXfrm>
    </dsp:sp>
    <dsp:sp modelId="{12E17A28-733B-4931-8410-5A152441CF54}">
      <dsp:nvSpPr>
        <dsp:cNvPr id="0" name=""/>
        <dsp:cNvSpPr/>
      </dsp:nvSpPr>
      <dsp:spPr>
        <a:xfrm>
          <a:off x="369301" y="2641935"/>
          <a:ext cx="1886676" cy="1132005"/>
        </a:xfrm>
        <a:prstGeom prst="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0" kern="1200" dirty="0">
              <a:solidFill>
                <a:schemeClr val="tx2"/>
              </a:solidFill>
              <a:latin typeface="Arial"/>
            </a:rPr>
            <a:t>Quality Management Strategies</a:t>
          </a:r>
          <a:endParaRPr lang="en-US" sz="2100" b="0" kern="1200" dirty="0">
            <a:solidFill>
              <a:schemeClr val="tx2"/>
            </a:solidFill>
          </a:endParaRPr>
        </a:p>
      </dsp:txBody>
      <dsp:txXfrm>
        <a:off x="369301" y="2641935"/>
        <a:ext cx="1886676" cy="1132005"/>
      </dsp:txXfrm>
    </dsp:sp>
    <dsp:sp modelId="{B018AFBD-4D1C-42FF-9230-44823F835BE3}">
      <dsp:nvSpPr>
        <dsp:cNvPr id="0" name=""/>
        <dsp:cNvSpPr/>
      </dsp:nvSpPr>
      <dsp:spPr>
        <a:xfrm>
          <a:off x="2444645" y="2641935"/>
          <a:ext cx="1886676" cy="1132005"/>
        </a:xfrm>
        <a:prstGeom prst="rect">
          <a:avLst/>
        </a:prstGeom>
        <a:solidFill>
          <a:schemeClr val="accent3">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0" kern="1200" dirty="0">
              <a:solidFill>
                <a:schemeClr val="tx2"/>
              </a:solidFill>
              <a:latin typeface="Arial"/>
            </a:rPr>
            <a:t>Attend to Policy Context Strategies</a:t>
          </a:r>
          <a:endParaRPr lang="en-US" sz="2100" b="0" kern="1200" dirty="0">
            <a:solidFill>
              <a:schemeClr val="tx2"/>
            </a:solidFill>
          </a:endParaRPr>
        </a:p>
      </dsp:txBody>
      <dsp:txXfrm>
        <a:off x="2444645" y="2641935"/>
        <a:ext cx="1886676" cy="11320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DCD69-47D3-0F4C-8F70-0E09BC60A035}">
      <dsp:nvSpPr>
        <dsp:cNvPr id="0" name=""/>
        <dsp:cNvSpPr/>
      </dsp:nvSpPr>
      <dsp:spPr>
        <a:xfrm>
          <a:off x="808" y="113370"/>
          <a:ext cx="3152700" cy="1891620"/>
        </a:xfrm>
        <a:prstGeom prst="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SMART Objective: 63%</a:t>
          </a:r>
        </a:p>
      </dsp:txBody>
      <dsp:txXfrm>
        <a:off x="808" y="113370"/>
        <a:ext cx="3152700" cy="1891620"/>
      </dsp:txXfrm>
    </dsp:sp>
    <dsp:sp modelId="{47CD4890-B6B1-9E44-AE29-73579F02A016}">
      <dsp:nvSpPr>
        <dsp:cNvPr id="0" name=""/>
        <dsp:cNvSpPr/>
      </dsp:nvSpPr>
      <dsp:spPr>
        <a:xfrm>
          <a:off x="3468779" y="113370"/>
          <a:ext cx="3152700" cy="1891620"/>
        </a:xfrm>
        <a:prstGeom prst="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Actual: 60%</a:t>
          </a:r>
        </a:p>
      </dsp:txBody>
      <dsp:txXfrm>
        <a:off x="3468779" y="113370"/>
        <a:ext cx="3152700" cy="18916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CCA5-12D6-45A9-AE90-F714EA74E009}">
      <dsp:nvSpPr>
        <dsp:cNvPr id="0" name=""/>
        <dsp:cNvSpPr/>
      </dsp:nvSpPr>
      <dsp:spPr>
        <a:xfrm>
          <a:off x="4701275" y="1592"/>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Context</a:t>
          </a:r>
        </a:p>
      </dsp:txBody>
      <dsp:txXfrm>
        <a:off x="4747065" y="47382"/>
        <a:ext cx="1351503" cy="846424"/>
      </dsp:txXfrm>
    </dsp:sp>
    <dsp:sp modelId="{48B8A85B-A8A9-456F-94DF-4B03675E4666}">
      <dsp:nvSpPr>
        <dsp:cNvPr id="0" name=""/>
        <dsp:cNvSpPr/>
      </dsp:nvSpPr>
      <dsp:spPr>
        <a:xfrm>
          <a:off x="3213939" y="470594"/>
          <a:ext cx="4417754" cy="4417754"/>
        </a:xfrm>
        <a:custGeom>
          <a:avLst/>
          <a:gdLst/>
          <a:ahLst/>
          <a:cxnLst/>
          <a:rect l="0" t="0" r="0" b="0"/>
          <a:pathLst>
            <a:path>
              <a:moveTo>
                <a:pt x="2939630" y="124377"/>
              </a:moveTo>
              <a:arcTo wR="2208877" hR="2208877" stAng="173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CC86A-AD77-461B-A6BA-8E616E9FBF0E}">
      <dsp:nvSpPr>
        <dsp:cNvPr id="0" name=""/>
        <dsp:cNvSpPr/>
      </dsp:nvSpPr>
      <dsp:spPr>
        <a:xfrm>
          <a:off x="6614219"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Evidence-Based Interventions</a:t>
          </a:r>
        </a:p>
      </dsp:txBody>
      <dsp:txXfrm>
        <a:off x="6660009" y="1151821"/>
        <a:ext cx="1351503" cy="846424"/>
      </dsp:txXfrm>
    </dsp:sp>
    <dsp:sp modelId="{0699EC0E-BD8A-4D34-A081-EB47DDE64D71}">
      <dsp:nvSpPr>
        <dsp:cNvPr id="0" name=""/>
        <dsp:cNvSpPr/>
      </dsp:nvSpPr>
      <dsp:spPr>
        <a:xfrm>
          <a:off x="3213939" y="470594"/>
          <a:ext cx="4417754" cy="4417754"/>
        </a:xfrm>
        <a:custGeom>
          <a:avLst/>
          <a:gdLst/>
          <a:ahLst/>
          <a:cxnLst/>
          <a:rect l="0" t="0" r="0" b="0"/>
          <a:pathLst>
            <a:path>
              <a:moveTo>
                <a:pt x="4328002" y="1585622"/>
              </a:moveTo>
              <a:arcTo wR="2208877" hR="2208877" stAng="206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A23FFF-3F65-440B-812F-CCE1CB63EAA3}">
      <dsp:nvSpPr>
        <dsp:cNvPr id="0" name=""/>
        <dsp:cNvSpPr/>
      </dsp:nvSpPr>
      <dsp:spPr>
        <a:xfrm>
          <a:off x="6614219"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Adaptation</a:t>
          </a:r>
        </a:p>
      </dsp:txBody>
      <dsp:txXfrm>
        <a:off x="6660009" y="3360698"/>
        <a:ext cx="1351503" cy="846424"/>
      </dsp:txXfrm>
    </dsp:sp>
    <dsp:sp modelId="{001DA638-537F-4178-BAFD-2918542E1976}">
      <dsp:nvSpPr>
        <dsp:cNvPr id="0" name=""/>
        <dsp:cNvSpPr/>
      </dsp:nvSpPr>
      <dsp:spPr>
        <a:xfrm>
          <a:off x="3213939" y="470594"/>
          <a:ext cx="4417754" cy="4417754"/>
        </a:xfrm>
        <a:custGeom>
          <a:avLst/>
          <a:gdLst/>
          <a:ahLst/>
          <a:cxnLst/>
          <a:rect l="0" t="0" r="0" b="0"/>
          <a:pathLst>
            <a:path>
              <a:moveTo>
                <a:pt x="3752212" y="3789148"/>
              </a:moveTo>
              <a:arcTo wR="2208877" hR="2208877" stAng="27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87F83F-0BB8-40C2-99F9-BAB893FEA6BD}">
      <dsp:nvSpPr>
        <dsp:cNvPr id="0" name=""/>
        <dsp:cNvSpPr/>
      </dsp:nvSpPr>
      <dsp:spPr>
        <a:xfrm>
          <a:off x="4701275" y="4419347"/>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Strategies</a:t>
          </a:r>
        </a:p>
      </dsp:txBody>
      <dsp:txXfrm>
        <a:off x="4747065" y="4465137"/>
        <a:ext cx="1351503" cy="846424"/>
      </dsp:txXfrm>
    </dsp:sp>
    <dsp:sp modelId="{167D5B83-7E1E-4156-A695-96A915D1D1D1}">
      <dsp:nvSpPr>
        <dsp:cNvPr id="0" name=""/>
        <dsp:cNvSpPr/>
      </dsp:nvSpPr>
      <dsp:spPr>
        <a:xfrm>
          <a:off x="3213939" y="470594"/>
          <a:ext cx="4417754" cy="4417754"/>
        </a:xfrm>
        <a:custGeom>
          <a:avLst/>
          <a:gdLst/>
          <a:ahLst/>
          <a:cxnLst/>
          <a:rect l="0" t="0" r="0" b="0"/>
          <a:pathLst>
            <a:path>
              <a:moveTo>
                <a:pt x="1478124" y="4293377"/>
              </a:moveTo>
              <a:arcTo wR="2208877" hR="2208877" stAng="65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7ED56-5A2D-4685-82A5-2D7DC1BC6AC3}">
      <dsp:nvSpPr>
        <dsp:cNvPr id="0" name=""/>
        <dsp:cNvSpPr/>
      </dsp:nvSpPr>
      <dsp:spPr>
        <a:xfrm>
          <a:off x="2788331"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Outcomes</a:t>
          </a:r>
        </a:p>
      </dsp:txBody>
      <dsp:txXfrm>
        <a:off x="2834121" y="3360698"/>
        <a:ext cx="1351503" cy="846424"/>
      </dsp:txXfrm>
    </dsp:sp>
    <dsp:sp modelId="{328A096D-AA71-4F95-B7CC-F388A8223BBB}">
      <dsp:nvSpPr>
        <dsp:cNvPr id="0" name=""/>
        <dsp:cNvSpPr/>
      </dsp:nvSpPr>
      <dsp:spPr>
        <a:xfrm>
          <a:off x="3213939" y="470594"/>
          <a:ext cx="4417754" cy="4417754"/>
        </a:xfrm>
        <a:custGeom>
          <a:avLst/>
          <a:gdLst/>
          <a:ahLst/>
          <a:cxnLst/>
          <a:rect l="0" t="0" r="0" b="0"/>
          <a:pathLst>
            <a:path>
              <a:moveTo>
                <a:pt x="89751" y="2832131"/>
              </a:moveTo>
              <a:arcTo wR="2208877" hR="2208877" stAng="98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21C6D3-E855-494C-BA0E-764F94168BFE}">
      <dsp:nvSpPr>
        <dsp:cNvPr id="0" name=""/>
        <dsp:cNvSpPr/>
      </dsp:nvSpPr>
      <dsp:spPr>
        <a:xfrm>
          <a:off x="2788331"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Sustainability</a:t>
          </a:r>
        </a:p>
      </dsp:txBody>
      <dsp:txXfrm>
        <a:off x="2834121" y="1151821"/>
        <a:ext cx="1351503" cy="846424"/>
      </dsp:txXfrm>
    </dsp:sp>
    <dsp:sp modelId="{655308D3-3D6F-47E9-A0F1-E837F6F10DD2}">
      <dsp:nvSpPr>
        <dsp:cNvPr id="0" name=""/>
        <dsp:cNvSpPr/>
      </dsp:nvSpPr>
      <dsp:spPr>
        <a:xfrm>
          <a:off x="3213939" y="470594"/>
          <a:ext cx="4417754" cy="4417754"/>
        </a:xfrm>
        <a:custGeom>
          <a:avLst/>
          <a:gdLst/>
          <a:ahLst/>
          <a:cxnLst/>
          <a:rect l="0" t="0" r="0" b="0"/>
          <a:pathLst>
            <a:path>
              <a:moveTo>
                <a:pt x="665542" y="628606"/>
              </a:moveTo>
              <a:arcTo wR="2208877" hR="2208877" stAng="135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CCA5-12D6-45A9-AE90-F714EA74E009}">
      <dsp:nvSpPr>
        <dsp:cNvPr id="0" name=""/>
        <dsp:cNvSpPr/>
      </dsp:nvSpPr>
      <dsp:spPr>
        <a:xfrm>
          <a:off x="4701275" y="1592"/>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Context</a:t>
          </a:r>
        </a:p>
      </dsp:txBody>
      <dsp:txXfrm>
        <a:off x="4747065" y="47382"/>
        <a:ext cx="1351503" cy="846424"/>
      </dsp:txXfrm>
    </dsp:sp>
    <dsp:sp modelId="{48B8A85B-A8A9-456F-94DF-4B03675E4666}">
      <dsp:nvSpPr>
        <dsp:cNvPr id="0" name=""/>
        <dsp:cNvSpPr/>
      </dsp:nvSpPr>
      <dsp:spPr>
        <a:xfrm>
          <a:off x="3213939" y="470594"/>
          <a:ext cx="4417754" cy="4417754"/>
        </a:xfrm>
        <a:custGeom>
          <a:avLst/>
          <a:gdLst/>
          <a:ahLst/>
          <a:cxnLst/>
          <a:rect l="0" t="0" r="0" b="0"/>
          <a:pathLst>
            <a:path>
              <a:moveTo>
                <a:pt x="2939630" y="124377"/>
              </a:moveTo>
              <a:arcTo wR="2208877" hR="2208877" stAng="173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CC86A-AD77-461B-A6BA-8E616E9FBF0E}">
      <dsp:nvSpPr>
        <dsp:cNvPr id="0" name=""/>
        <dsp:cNvSpPr/>
      </dsp:nvSpPr>
      <dsp:spPr>
        <a:xfrm>
          <a:off x="6614219"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Evidence-Based Interventions</a:t>
          </a:r>
        </a:p>
      </dsp:txBody>
      <dsp:txXfrm>
        <a:off x="6660009" y="1151821"/>
        <a:ext cx="1351503" cy="846424"/>
      </dsp:txXfrm>
    </dsp:sp>
    <dsp:sp modelId="{0699EC0E-BD8A-4D34-A081-EB47DDE64D71}">
      <dsp:nvSpPr>
        <dsp:cNvPr id="0" name=""/>
        <dsp:cNvSpPr/>
      </dsp:nvSpPr>
      <dsp:spPr>
        <a:xfrm>
          <a:off x="3213939" y="470594"/>
          <a:ext cx="4417754" cy="4417754"/>
        </a:xfrm>
        <a:custGeom>
          <a:avLst/>
          <a:gdLst/>
          <a:ahLst/>
          <a:cxnLst/>
          <a:rect l="0" t="0" r="0" b="0"/>
          <a:pathLst>
            <a:path>
              <a:moveTo>
                <a:pt x="4328002" y="1585622"/>
              </a:moveTo>
              <a:arcTo wR="2208877" hR="2208877" stAng="206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A23FFF-3F65-440B-812F-CCE1CB63EAA3}">
      <dsp:nvSpPr>
        <dsp:cNvPr id="0" name=""/>
        <dsp:cNvSpPr/>
      </dsp:nvSpPr>
      <dsp:spPr>
        <a:xfrm>
          <a:off x="6614219"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Adaptation</a:t>
          </a:r>
        </a:p>
      </dsp:txBody>
      <dsp:txXfrm>
        <a:off x="6660009" y="3360698"/>
        <a:ext cx="1351503" cy="846424"/>
      </dsp:txXfrm>
    </dsp:sp>
    <dsp:sp modelId="{001DA638-537F-4178-BAFD-2918542E1976}">
      <dsp:nvSpPr>
        <dsp:cNvPr id="0" name=""/>
        <dsp:cNvSpPr/>
      </dsp:nvSpPr>
      <dsp:spPr>
        <a:xfrm>
          <a:off x="3213939" y="470594"/>
          <a:ext cx="4417754" cy="4417754"/>
        </a:xfrm>
        <a:custGeom>
          <a:avLst/>
          <a:gdLst/>
          <a:ahLst/>
          <a:cxnLst/>
          <a:rect l="0" t="0" r="0" b="0"/>
          <a:pathLst>
            <a:path>
              <a:moveTo>
                <a:pt x="3752212" y="3789148"/>
              </a:moveTo>
              <a:arcTo wR="2208877" hR="2208877" stAng="27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87F83F-0BB8-40C2-99F9-BAB893FEA6BD}">
      <dsp:nvSpPr>
        <dsp:cNvPr id="0" name=""/>
        <dsp:cNvSpPr/>
      </dsp:nvSpPr>
      <dsp:spPr>
        <a:xfrm>
          <a:off x="4701275" y="4419347"/>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Strategies</a:t>
          </a:r>
        </a:p>
      </dsp:txBody>
      <dsp:txXfrm>
        <a:off x="4747065" y="4465137"/>
        <a:ext cx="1351503" cy="846424"/>
      </dsp:txXfrm>
    </dsp:sp>
    <dsp:sp modelId="{167D5B83-7E1E-4156-A695-96A915D1D1D1}">
      <dsp:nvSpPr>
        <dsp:cNvPr id="0" name=""/>
        <dsp:cNvSpPr/>
      </dsp:nvSpPr>
      <dsp:spPr>
        <a:xfrm>
          <a:off x="3213939" y="470594"/>
          <a:ext cx="4417754" cy="4417754"/>
        </a:xfrm>
        <a:custGeom>
          <a:avLst/>
          <a:gdLst/>
          <a:ahLst/>
          <a:cxnLst/>
          <a:rect l="0" t="0" r="0" b="0"/>
          <a:pathLst>
            <a:path>
              <a:moveTo>
                <a:pt x="1478124" y="4293377"/>
              </a:moveTo>
              <a:arcTo wR="2208877" hR="2208877" stAng="65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7ED56-5A2D-4685-82A5-2D7DC1BC6AC3}">
      <dsp:nvSpPr>
        <dsp:cNvPr id="0" name=""/>
        <dsp:cNvSpPr/>
      </dsp:nvSpPr>
      <dsp:spPr>
        <a:xfrm>
          <a:off x="2788331"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Outcomes</a:t>
          </a:r>
        </a:p>
      </dsp:txBody>
      <dsp:txXfrm>
        <a:off x="2834121" y="3360698"/>
        <a:ext cx="1351503" cy="846424"/>
      </dsp:txXfrm>
    </dsp:sp>
    <dsp:sp modelId="{328A096D-AA71-4F95-B7CC-F388A8223BBB}">
      <dsp:nvSpPr>
        <dsp:cNvPr id="0" name=""/>
        <dsp:cNvSpPr/>
      </dsp:nvSpPr>
      <dsp:spPr>
        <a:xfrm>
          <a:off x="3213939" y="470594"/>
          <a:ext cx="4417754" cy="4417754"/>
        </a:xfrm>
        <a:custGeom>
          <a:avLst/>
          <a:gdLst/>
          <a:ahLst/>
          <a:cxnLst/>
          <a:rect l="0" t="0" r="0" b="0"/>
          <a:pathLst>
            <a:path>
              <a:moveTo>
                <a:pt x="89751" y="2832131"/>
              </a:moveTo>
              <a:arcTo wR="2208877" hR="2208877" stAng="98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21C6D3-E855-494C-BA0E-764F94168BFE}">
      <dsp:nvSpPr>
        <dsp:cNvPr id="0" name=""/>
        <dsp:cNvSpPr/>
      </dsp:nvSpPr>
      <dsp:spPr>
        <a:xfrm>
          <a:off x="2788331"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Sustainability</a:t>
          </a:r>
        </a:p>
      </dsp:txBody>
      <dsp:txXfrm>
        <a:off x="2834121" y="1151821"/>
        <a:ext cx="1351503" cy="846424"/>
      </dsp:txXfrm>
    </dsp:sp>
    <dsp:sp modelId="{655308D3-3D6F-47E9-A0F1-E837F6F10DD2}">
      <dsp:nvSpPr>
        <dsp:cNvPr id="0" name=""/>
        <dsp:cNvSpPr/>
      </dsp:nvSpPr>
      <dsp:spPr>
        <a:xfrm>
          <a:off x="3213939" y="470594"/>
          <a:ext cx="4417754" cy="4417754"/>
        </a:xfrm>
        <a:custGeom>
          <a:avLst/>
          <a:gdLst/>
          <a:ahLst/>
          <a:cxnLst/>
          <a:rect l="0" t="0" r="0" b="0"/>
          <a:pathLst>
            <a:path>
              <a:moveTo>
                <a:pt x="665542" y="628606"/>
              </a:moveTo>
              <a:arcTo wR="2208877" hR="2208877" stAng="135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37A08-D9F8-46F0-BFD8-C99B27D2B3A3}">
      <dsp:nvSpPr>
        <dsp:cNvPr id="0" name=""/>
        <dsp:cNvSpPr/>
      </dsp:nvSpPr>
      <dsp:spPr>
        <a:xfrm>
          <a:off x="2422456" y="0"/>
          <a:ext cx="1211228" cy="1004432"/>
        </a:xfrm>
        <a:prstGeom prst="trapezoid">
          <a:avLst>
            <a:gd name="adj" fmla="val 6029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a:rPr>
            <a:t>Executives</a:t>
          </a:r>
          <a:endParaRPr lang="en-US" sz="1700" kern="1200" dirty="0"/>
        </a:p>
      </dsp:txBody>
      <dsp:txXfrm>
        <a:off x="2422456" y="0"/>
        <a:ext cx="1211228" cy="1004432"/>
      </dsp:txXfrm>
    </dsp:sp>
    <dsp:sp modelId="{81298655-36D8-4463-BB46-9A1073286791}">
      <dsp:nvSpPr>
        <dsp:cNvPr id="0" name=""/>
        <dsp:cNvSpPr/>
      </dsp:nvSpPr>
      <dsp:spPr>
        <a:xfrm>
          <a:off x="1816842" y="1004433"/>
          <a:ext cx="2422456" cy="1004432"/>
        </a:xfrm>
        <a:prstGeom prst="trapezoid">
          <a:avLst>
            <a:gd name="adj" fmla="val 6029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a:rPr>
            <a:t>Cancer Coalition representatives</a:t>
          </a:r>
          <a:endParaRPr lang="en-US" sz="1700" kern="1200" dirty="0"/>
        </a:p>
      </dsp:txBody>
      <dsp:txXfrm>
        <a:off x="2240772" y="1004433"/>
        <a:ext cx="1574596" cy="1004432"/>
      </dsp:txXfrm>
    </dsp:sp>
    <dsp:sp modelId="{1B354E2B-E7E4-4B20-BDDD-114B2A77A8F4}">
      <dsp:nvSpPr>
        <dsp:cNvPr id="0" name=""/>
        <dsp:cNvSpPr/>
      </dsp:nvSpPr>
      <dsp:spPr>
        <a:xfrm>
          <a:off x="1211228" y="2008866"/>
          <a:ext cx="3633685" cy="1004432"/>
        </a:xfrm>
        <a:prstGeom prst="trapezoid">
          <a:avLst>
            <a:gd name="adj" fmla="val 6029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a:rPr>
            <a:t>Comprehensive Cancer Control program directors</a:t>
          </a:r>
          <a:endParaRPr lang="en-US" sz="1700" kern="1200" dirty="0"/>
        </a:p>
      </dsp:txBody>
      <dsp:txXfrm>
        <a:off x="1847123" y="2008866"/>
        <a:ext cx="2361895" cy="1004432"/>
      </dsp:txXfrm>
    </dsp:sp>
    <dsp:sp modelId="{D0EAEC42-10B2-4B4D-B99A-32A372D7F314}">
      <dsp:nvSpPr>
        <dsp:cNvPr id="0" name=""/>
        <dsp:cNvSpPr/>
      </dsp:nvSpPr>
      <dsp:spPr>
        <a:xfrm>
          <a:off x="605614" y="3013298"/>
          <a:ext cx="4844913" cy="1004432"/>
        </a:xfrm>
        <a:prstGeom prst="trapezoid">
          <a:avLst>
            <a:gd name="adj" fmla="val 6029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a:rPr>
            <a:t>Clinical providers and public health professionals</a:t>
          </a:r>
        </a:p>
      </dsp:txBody>
      <dsp:txXfrm>
        <a:off x="1453474" y="3013298"/>
        <a:ext cx="3149193" cy="1004432"/>
      </dsp:txXfrm>
    </dsp:sp>
    <dsp:sp modelId="{20615BD9-A0F4-45F9-901A-2FF940A8A1E0}">
      <dsp:nvSpPr>
        <dsp:cNvPr id="0" name=""/>
        <dsp:cNvSpPr/>
      </dsp:nvSpPr>
      <dsp:spPr>
        <a:xfrm>
          <a:off x="0" y="4017732"/>
          <a:ext cx="6056142" cy="1004432"/>
        </a:xfrm>
        <a:prstGeom prst="trapezoid">
          <a:avLst>
            <a:gd name="adj" fmla="val 6029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latin typeface="Arial"/>
            </a:rPr>
            <a:t>Community members and patients</a:t>
          </a:r>
        </a:p>
      </dsp:txBody>
      <dsp:txXfrm>
        <a:off x="1059824" y="4017732"/>
        <a:ext cx="3936492" cy="10044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CCA5-12D6-45A9-AE90-F714EA74E009}">
      <dsp:nvSpPr>
        <dsp:cNvPr id="0" name=""/>
        <dsp:cNvSpPr/>
      </dsp:nvSpPr>
      <dsp:spPr>
        <a:xfrm>
          <a:off x="4701275" y="1592"/>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Context</a:t>
          </a:r>
        </a:p>
      </dsp:txBody>
      <dsp:txXfrm>
        <a:off x="4747065" y="47382"/>
        <a:ext cx="1351503" cy="846424"/>
      </dsp:txXfrm>
    </dsp:sp>
    <dsp:sp modelId="{48B8A85B-A8A9-456F-94DF-4B03675E4666}">
      <dsp:nvSpPr>
        <dsp:cNvPr id="0" name=""/>
        <dsp:cNvSpPr/>
      </dsp:nvSpPr>
      <dsp:spPr>
        <a:xfrm>
          <a:off x="3213939" y="470594"/>
          <a:ext cx="4417754" cy="4417754"/>
        </a:xfrm>
        <a:custGeom>
          <a:avLst/>
          <a:gdLst/>
          <a:ahLst/>
          <a:cxnLst/>
          <a:rect l="0" t="0" r="0" b="0"/>
          <a:pathLst>
            <a:path>
              <a:moveTo>
                <a:pt x="2939630" y="124377"/>
              </a:moveTo>
              <a:arcTo wR="2208877" hR="2208877" stAng="173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CC86A-AD77-461B-A6BA-8E616E9FBF0E}">
      <dsp:nvSpPr>
        <dsp:cNvPr id="0" name=""/>
        <dsp:cNvSpPr/>
      </dsp:nvSpPr>
      <dsp:spPr>
        <a:xfrm>
          <a:off x="6614219"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1" kern="1200" dirty="0"/>
            <a:t>Evidence-Based Interventions</a:t>
          </a:r>
        </a:p>
      </dsp:txBody>
      <dsp:txXfrm>
        <a:off x="6660009" y="1151821"/>
        <a:ext cx="1351503" cy="846424"/>
      </dsp:txXfrm>
    </dsp:sp>
    <dsp:sp modelId="{0699EC0E-BD8A-4D34-A081-EB47DDE64D71}">
      <dsp:nvSpPr>
        <dsp:cNvPr id="0" name=""/>
        <dsp:cNvSpPr/>
      </dsp:nvSpPr>
      <dsp:spPr>
        <a:xfrm>
          <a:off x="3213939" y="470594"/>
          <a:ext cx="4417754" cy="4417754"/>
        </a:xfrm>
        <a:custGeom>
          <a:avLst/>
          <a:gdLst/>
          <a:ahLst/>
          <a:cxnLst/>
          <a:rect l="0" t="0" r="0" b="0"/>
          <a:pathLst>
            <a:path>
              <a:moveTo>
                <a:pt x="4328002" y="1585622"/>
              </a:moveTo>
              <a:arcTo wR="2208877" hR="2208877" stAng="206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A23FFF-3F65-440B-812F-CCE1CB63EAA3}">
      <dsp:nvSpPr>
        <dsp:cNvPr id="0" name=""/>
        <dsp:cNvSpPr/>
      </dsp:nvSpPr>
      <dsp:spPr>
        <a:xfrm>
          <a:off x="6614219"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Adaptation</a:t>
          </a:r>
        </a:p>
      </dsp:txBody>
      <dsp:txXfrm>
        <a:off x="6660009" y="3360698"/>
        <a:ext cx="1351503" cy="846424"/>
      </dsp:txXfrm>
    </dsp:sp>
    <dsp:sp modelId="{001DA638-537F-4178-BAFD-2918542E1976}">
      <dsp:nvSpPr>
        <dsp:cNvPr id="0" name=""/>
        <dsp:cNvSpPr/>
      </dsp:nvSpPr>
      <dsp:spPr>
        <a:xfrm>
          <a:off x="3213939" y="470594"/>
          <a:ext cx="4417754" cy="4417754"/>
        </a:xfrm>
        <a:custGeom>
          <a:avLst/>
          <a:gdLst/>
          <a:ahLst/>
          <a:cxnLst/>
          <a:rect l="0" t="0" r="0" b="0"/>
          <a:pathLst>
            <a:path>
              <a:moveTo>
                <a:pt x="3752212" y="3789148"/>
              </a:moveTo>
              <a:arcTo wR="2208877" hR="2208877" stAng="27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87F83F-0BB8-40C2-99F9-BAB893FEA6BD}">
      <dsp:nvSpPr>
        <dsp:cNvPr id="0" name=""/>
        <dsp:cNvSpPr/>
      </dsp:nvSpPr>
      <dsp:spPr>
        <a:xfrm>
          <a:off x="4701275" y="4419347"/>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Strategies</a:t>
          </a:r>
        </a:p>
      </dsp:txBody>
      <dsp:txXfrm>
        <a:off x="4747065" y="4465137"/>
        <a:ext cx="1351503" cy="846424"/>
      </dsp:txXfrm>
    </dsp:sp>
    <dsp:sp modelId="{167D5B83-7E1E-4156-A695-96A915D1D1D1}">
      <dsp:nvSpPr>
        <dsp:cNvPr id="0" name=""/>
        <dsp:cNvSpPr/>
      </dsp:nvSpPr>
      <dsp:spPr>
        <a:xfrm>
          <a:off x="3213939" y="470594"/>
          <a:ext cx="4417754" cy="4417754"/>
        </a:xfrm>
        <a:custGeom>
          <a:avLst/>
          <a:gdLst/>
          <a:ahLst/>
          <a:cxnLst/>
          <a:rect l="0" t="0" r="0" b="0"/>
          <a:pathLst>
            <a:path>
              <a:moveTo>
                <a:pt x="1478124" y="4293377"/>
              </a:moveTo>
              <a:arcTo wR="2208877" hR="2208877" stAng="65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7ED56-5A2D-4685-82A5-2D7DC1BC6AC3}">
      <dsp:nvSpPr>
        <dsp:cNvPr id="0" name=""/>
        <dsp:cNvSpPr/>
      </dsp:nvSpPr>
      <dsp:spPr>
        <a:xfrm>
          <a:off x="2788331"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Outcomes</a:t>
          </a:r>
        </a:p>
      </dsp:txBody>
      <dsp:txXfrm>
        <a:off x="2834121" y="3360698"/>
        <a:ext cx="1351503" cy="846424"/>
      </dsp:txXfrm>
    </dsp:sp>
    <dsp:sp modelId="{328A096D-AA71-4F95-B7CC-F388A8223BBB}">
      <dsp:nvSpPr>
        <dsp:cNvPr id="0" name=""/>
        <dsp:cNvSpPr/>
      </dsp:nvSpPr>
      <dsp:spPr>
        <a:xfrm>
          <a:off x="3213939" y="470594"/>
          <a:ext cx="4417754" cy="4417754"/>
        </a:xfrm>
        <a:custGeom>
          <a:avLst/>
          <a:gdLst/>
          <a:ahLst/>
          <a:cxnLst/>
          <a:rect l="0" t="0" r="0" b="0"/>
          <a:pathLst>
            <a:path>
              <a:moveTo>
                <a:pt x="89751" y="2832131"/>
              </a:moveTo>
              <a:arcTo wR="2208877" hR="2208877" stAng="98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21C6D3-E855-494C-BA0E-764F94168BFE}">
      <dsp:nvSpPr>
        <dsp:cNvPr id="0" name=""/>
        <dsp:cNvSpPr/>
      </dsp:nvSpPr>
      <dsp:spPr>
        <a:xfrm>
          <a:off x="2788331"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Sustainability</a:t>
          </a:r>
        </a:p>
      </dsp:txBody>
      <dsp:txXfrm>
        <a:off x="2834121" y="1151821"/>
        <a:ext cx="1351503" cy="846424"/>
      </dsp:txXfrm>
    </dsp:sp>
    <dsp:sp modelId="{655308D3-3D6F-47E9-A0F1-E837F6F10DD2}">
      <dsp:nvSpPr>
        <dsp:cNvPr id="0" name=""/>
        <dsp:cNvSpPr/>
      </dsp:nvSpPr>
      <dsp:spPr>
        <a:xfrm>
          <a:off x="3213939" y="470594"/>
          <a:ext cx="4417754" cy="4417754"/>
        </a:xfrm>
        <a:custGeom>
          <a:avLst/>
          <a:gdLst/>
          <a:ahLst/>
          <a:cxnLst/>
          <a:rect l="0" t="0" r="0" b="0"/>
          <a:pathLst>
            <a:path>
              <a:moveTo>
                <a:pt x="665542" y="628606"/>
              </a:moveTo>
              <a:arcTo wR="2208877" hR="2208877" stAng="135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CCA5-12D6-45A9-AE90-F714EA74E009}">
      <dsp:nvSpPr>
        <dsp:cNvPr id="0" name=""/>
        <dsp:cNvSpPr/>
      </dsp:nvSpPr>
      <dsp:spPr>
        <a:xfrm>
          <a:off x="4701275" y="1592"/>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Context</a:t>
          </a:r>
        </a:p>
      </dsp:txBody>
      <dsp:txXfrm>
        <a:off x="4747065" y="47382"/>
        <a:ext cx="1351503" cy="846424"/>
      </dsp:txXfrm>
    </dsp:sp>
    <dsp:sp modelId="{48B8A85B-A8A9-456F-94DF-4B03675E4666}">
      <dsp:nvSpPr>
        <dsp:cNvPr id="0" name=""/>
        <dsp:cNvSpPr/>
      </dsp:nvSpPr>
      <dsp:spPr>
        <a:xfrm>
          <a:off x="3213939" y="470594"/>
          <a:ext cx="4417754" cy="4417754"/>
        </a:xfrm>
        <a:custGeom>
          <a:avLst/>
          <a:gdLst/>
          <a:ahLst/>
          <a:cxnLst/>
          <a:rect l="0" t="0" r="0" b="0"/>
          <a:pathLst>
            <a:path>
              <a:moveTo>
                <a:pt x="2939630" y="124377"/>
              </a:moveTo>
              <a:arcTo wR="2208877" hR="2208877" stAng="173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CC86A-AD77-461B-A6BA-8E616E9FBF0E}">
      <dsp:nvSpPr>
        <dsp:cNvPr id="0" name=""/>
        <dsp:cNvSpPr/>
      </dsp:nvSpPr>
      <dsp:spPr>
        <a:xfrm>
          <a:off x="6614219"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Evidence-Based Interventions</a:t>
          </a:r>
        </a:p>
      </dsp:txBody>
      <dsp:txXfrm>
        <a:off x="6660009" y="1151821"/>
        <a:ext cx="1351503" cy="846424"/>
      </dsp:txXfrm>
    </dsp:sp>
    <dsp:sp modelId="{0699EC0E-BD8A-4D34-A081-EB47DDE64D71}">
      <dsp:nvSpPr>
        <dsp:cNvPr id="0" name=""/>
        <dsp:cNvSpPr/>
      </dsp:nvSpPr>
      <dsp:spPr>
        <a:xfrm>
          <a:off x="3213939" y="470594"/>
          <a:ext cx="4417754" cy="4417754"/>
        </a:xfrm>
        <a:custGeom>
          <a:avLst/>
          <a:gdLst/>
          <a:ahLst/>
          <a:cxnLst/>
          <a:rect l="0" t="0" r="0" b="0"/>
          <a:pathLst>
            <a:path>
              <a:moveTo>
                <a:pt x="4328002" y="1585622"/>
              </a:moveTo>
              <a:arcTo wR="2208877" hR="2208877" stAng="206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A23FFF-3F65-440B-812F-CCE1CB63EAA3}">
      <dsp:nvSpPr>
        <dsp:cNvPr id="0" name=""/>
        <dsp:cNvSpPr/>
      </dsp:nvSpPr>
      <dsp:spPr>
        <a:xfrm>
          <a:off x="6614219"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Adaptation</a:t>
          </a:r>
        </a:p>
      </dsp:txBody>
      <dsp:txXfrm>
        <a:off x="6660009" y="3360698"/>
        <a:ext cx="1351503" cy="846424"/>
      </dsp:txXfrm>
    </dsp:sp>
    <dsp:sp modelId="{001DA638-537F-4178-BAFD-2918542E1976}">
      <dsp:nvSpPr>
        <dsp:cNvPr id="0" name=""/>
        <dsp:cNvSpPr/>
      </dsp:nvSpPr>
      <dsp:spPr>
        <a:xfrm>
          <a:off x="3213939" y="470594"/>
          <a:ext cx="4417754" cy="4417754"/>
        </a:xfrm>
        <a:custGeom>
          <a:avLst/>
          <a:gdLst/>
          <a:ahLst/>
          <a:cxnLst/>
          <a:rect l="0" t="0" r="0" b="0"/>
          <a:pathLst>
            <a:path>
              <a:moveTo>
                <a:pt x="3752212" y="3789148"/>
              </a:moveTo>
              <a:arcTo wR="2208877" hR="2208877" stAng="27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87F83F-0BB8-40C2-99F9-BAB893FEA6BD}">
      <dsp:nvSpPr>
        <dsp:cNvPr id="0" name=""/>
        <dsp:cNvSpPr/>
      </dsp:nvSpPr>
      <dsp:spPr>
        <a:xfrm>
          <a:off x="4701275" y="4419347"/>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Strategies</a:t>
          </a:r>
        </a:p>
      </dsp:txBody>
      <dsp:txXfrm>
        <a:off x="4747065" y="4465137"/>
        <a:ext cx="1351503" cy="846424"/>
      </dsp:txXfrm>
    </dsp:sp>
    <dsp:sp modelId="{167D5B83-7E1E-4156-A695-96A915D1D1D1}">
      <dsp:nvSpPr>
        <dsp:cNvPr id="0" name=""/>
        <dsp:cNvSpPr/>
      </dsp:nvSpPr>
      <dsp:spPr>
        <a:xfrm>
          <a:off x="3213939" y="470594"/>
          <a:ext cx="4417754" cy="4417754"/>
        </a:xfrm>
        <a:custGeom>
          <a:avLst/>
          <a:gdLst/>
          <a:ahLst/>
          <a:cxnLst/>
          <a:rect l="0" t="0" r="0" b="0"/>
          <a:pathLst>
            <a:path>
              <a:moveTo>
                <a:pt x="1478124" y="4293377"/>
              </a:moveTo>
              <a:arcTo wR="2208877" hR="2208877" stAng="65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7ED56-5A2D-4685-82A5-2D7DC1BC6AC3}">
      <dsp:nvSpPr>
        <dsp:cNvPr id="0" name=""/>
        <dsp:cNvSpPr/>
      </dsp:nvSpPr>
      <dsp:spPr>
        <a:xfrm>
          <a:off x="2788331"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Outcomes</a:t>
          </a:r>
        </a:p>
      </dsp:txBody>
      <dsp:txXfrm>
        <a:off x="2834121" y="3360698"/>
        <a:ext cx="1351503" cy="846424"/>
      </dsp:txXfrm>
    </dsp:sp>
    <dsp:sp modelId="{328A096D-AA71-4F95-B7CC-F388A8223BBB}">
      <dsp:nvSpPr>
        <dsp:cNvPr id="0" name=""/>
        <dsp:cNvSpPr/>
      </dsp:nvSpPr>
      <dsp:spPr>
        <a:xfrm>
          <a:off x="3213939" y="470594"/>
          <a:ext cx="4417754" cy="4417754"/>
        </a:xfrm>
        <a:custGeom>
          <a:avLst/>
          <a:gdLst/>
          <a:ahLst/>
          <a:cxnLst/>
          <a:rect l="0" t="0" r="0" b="0"/>
          <a:pathLst>
            <a:path>
              <a:moveTo>
                <a:pt x="89751" y="2832131"/>
              </a:moveTo>
              <a:arcTo wR="2208877" hR="2208877" stAng="98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21C6D3-E855-494C-BA0E-764F94168BFE}">
      <dsp:nvSpPr>
        <dsp:cNvPr id="0" name=""/>
        <dsp:cNvSpPr/>
      </dsp:nvSpPr>
      <dsp:spPr>
        <a:xfrm>
          <a:off x="2788331"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Sustainability</a:t>
          </a:r>
        </a:p>
      </dsp:txBody>
      <dsp:txXfrm>
        <a:off x="2834121" y="1151821"/>
        <a:ext cx="1351503" cy="846424"/>
      </dsp:txXfrm>
    </dsp:sp>
    <dsp:sp modelId="{655308D3-3D6F-47E9-A0F1-E837F6F10DD2}">
      <dsp:nvSpPr>
        <dsp:cNvPr id="0" name=""/>
        <dsp:cNvSpPr/>
      </dsp:nvSpPr>
      <dsp:spPr>
        <a:xfrm>
          <a:off x="3213939" y="470594"/>
          <a:ext cx="4417754" cy="4417754"/>
        </a:xfrm>
        <a:custGeom>
          <a:avLst/>
          <a:gdLst/>
          <a:ahLst/>
          <a:cxnLst/>
          <a:rect l="0" t="0" r="0" b="0"/>
          <a:pathLst>
            <a:path>
              <a:moveTo>
                <a:pt x="665542" y="628606"/>
              </a:moveTo>
              <a:arcTo wR="2208877" hR="2208877" stAng="135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CCA5-12D6-45A9-AE90-F714EA74E009}">
      <dsp:nvSpPr>
        <dsp:cNvPr id="0" name=""/>
        <dsp:cNvSpPr/>
      </dsp:nvSpPr>
      <dsp:spPr>
        <a:xfrm>
          <a:off x="4701275" y="1592"/>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Context</a:t>
          </a:r>
        </a:p>
      </dsp:txBody>
      <dsp:txXfrm>
        <a:off x="4747065" y="47382"/>
        <a:ext cx="1351503" cy="846424"/>
      </dsp:txXfrm>
    </dsp:sp>
    <dsp:sp modelId="{48B8A85B-A8A9-456F-94DF-4B03675E4666}">
      <dsp:nvSpPr>
        <dsp:cNvPr id="0" name=""/>
        <dsp:cNvSpPr/>
      </dsp:nvSpPr>
      <dsp:spPr>
        <a:xfrm>
          <a:off x="3213939" y="470594"/>
          <a:ext cx="4417754" cy="4417754"/>
        </a:xfrm>
        <a:custGeom>
          <a:avLst/>
          <a:gdLst/>
          <a:ahLst/>
          <a:cxnLst/>
          <a:rect l="0" t="0" r="0" b="0"/>
          <a:pathLst>
            <a:path>
              <a:moveTo>
                <a:pt x="2939630" y="124377"/>
              </a:moveTo>
              <a:arcTo wR="2208877" hR="2208877" stAng="173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CC86A-AD77-461B-A6BA-8E616E9FBF0E}">
      <dsp:nvSpPr>
        <dsp:cNvPr id="0" name=""/>
        <dsp:cNvSpPr/>
      </dsp:nvSpPr>
      <dsp:spPr>
        <a:xfrm>
          <a:off x="6614219"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Evidence-Based Interventions</a:t>
          </a:r>
        </a:p>
      </dsp:txBody>
      <dsp:txXfrm>
        <a:off x="6660009" y="1151821"/>
        <a:ext cx="1351503" cy="846424"/>
      </dsp:txXfrm>
    </dsp:sp>
    <dsp:sp modelId="{0699EC0E-BD8A-4D34-A081-EB47DDE64D71}">
      <dsp:nvSpPr>
        <dsp:cNvPr id="0" name=""/>
        <dsp:cNvSpPr/>
      </dsp:nvSpPr>
      <dsp:spPr>
        <a:xfrm>
          <a:off x="3213939" y="470594"/>
          <a:ext cx="4417754" cy="4417754"/>
        </a:xfrm>
        <a:custGeom>
          <a:avLst/>
          <a:gdLst/>
          <a:ahLst/>
          <a:cxnLst/>
          <a:rect l="0" t="0" r="0" b="0"/>
          <a:pathLst>
            <a:path>
              <a:moveTo>
                <a:pt x="4328002" y="1585622"/>
              </a:moveTo>
              <a:arcTo wR="2208877" hR="2208877" stAng="206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A23FFF-3F65-440B-812F-CCE1CB63EAA3}">
      <dsp:nvSpPr>
        <dsp:cNvPr id="0" name=""/>
        <dsp:cNvSpPr/>
      </dsp:nvSpPr>
      <dsp:spPr>
        <a:xfrm>
          <a:off x="6614219"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Adaptation</a:t>
          </a:r>
        </a:p>
      </dsp:txBody>
      <dsp:txXfrm>
        <a:off x="6660009" y="3360698"/>
        <a:ext cx="1351503" cy="846424"/>
      </dsp:txXfrm>
    </dsp:sp>
    <dsp:sp modelId="{001DA638-537F-4178-BAFD-2918542E1976}">
      <dsp:nvSpPr>
        <dsp:cNvPr id="0" name=""/>
        <dsp:cNvSpPr/>
      </dsp:nvSpPr>
      <dsp:spPr>
        <a:xfrm>
          <a:off x="3213939" y="470594"/>
          <a:ext cx="4417754" cy="4417754"/>
        </a:xfrm>
        <a:custGeom>
          <a:avLst/>
          <a:gdLst/>
          <a:ahLst/>
          <a:cxnLst/>
          <a:rect l="0" t="0" r="0" b="0"/>
          <a:pathLst>
            <a:path>
              <a:moveTo>
                <a:pt x="3752212" y="3789148"/>
              </a:moveTo>
              <a:arcTo wR="2208877" hR="2208877" stAng="27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87F83F-0BB8-40C2-99F9-BAB893FEA6BD}">
      <dsp:nvSpPr>
        <dsp:cNvPr id="0" name=""/>
        <dsp:cNvSpPr/>
      </dsp:nvSpPr>
      <dsp:spPr>
        <a:xfrm>
          <a:off x="4701275" y="4419347"/>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Strategies</a:t>
          </a:r>
        </a:p>
      </dsp:txBody>
      <dsp:txXfrm>
        <a:off x="4747065" y="4465137"/>
        <a:ext cx="1351503" cy="846424"/>
      </dsp:txXfrm>
    </dsp:sp>
    <dsp:sp modelId="{167D5B83-7E1E-4156-A695-96A915D1D1D1}">
      <dsp:nvSpPr>
        <dsp:cNvPr id="0" name=""/>
        <dsp:cNvSpPr/>
      </dsp:nvSpPr>
      <dsp:spPr>
        <a:xfrm>
          <a:off x="3213939" y="470594"/>
          <a:ext cx="4417754" cy="4417754"/>
        </a:xfrm>
        <a:custGeom>
          <a:avLst/>
          <a:gdLst/>
          <a:ahLst/>
          <a:cxnLst/>
          <a:rect l="0" t="0" r="0" b="0"/>
          <a:pathLst>
            <a:path>
              <a:moveTo>
                <a:pt x="1478124" y="4293377"/>
              </a:moveTo>
              <a:arcTo wR="2208877" hR="2208877" stAng="65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7ED56-5A2D-4685-82A5-2D7DC1BC6AC3}">
      <dsp:nvSpPr>
        <dsp:cNvPr id="0" name=""/>
        <dsp:cNvSpPr/>
      </dsp:nvSpPr>
      <dsp:spPr>
        <a:xfrm>
          <a:off x="2788331"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Outcomes</a:t>
          </a:r>
        </a:p>
      </dsp:txBody>
      <dsp:txXfrm>
        <a:off x="2834121" y="3360698"/>
        <a:ext cx="1351503" cy="846424"/>
      </dsp:txXfrm>
    </dsp:sp>
    <dsp:sp modelId="{328A096D-AA71-4F95-B7CC-F388A8223BBB}">
      <dsp:nvSpPr>
        <dsp:cNvPr id="0" name=""/>
        <dsp:cNvSpPr/>
      </dsp:nvSpPr>
      <dsp:spPr>
        <a:xfrm>
          <a:off x="3213939" y="470594"/>
          <a:ext cx="4417754" cy="4417754"/>
        </a:xfrm>
        <a:custGeom>
          <a:avLst/>
          <a:gdLst/>
          <a:ahLst/>
          <a:cxnLst/>
          <a:rect l="0" t="0" r="0" b="0"/>
          <a:pathLst>
            <a:path>
              <a:moveTo>
                <a:pt x="89751" y="2832131"/>
              </a:moveTo>
              <a:arcTo wR="2208877" hR="2208877" stAng="98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21C6D3-E855-494C-BA0E-764F94168BFE}">
      <dsp:nvSpPr>
        <dsp:cNvPr id="0" name=""/>
        <dsp:cNvSpPr/>
      </dsp:nvSpPr>
      <dsp:spPr>
        <a:xfrm>
          <a:off x="2788331"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Sustainability</a:t>
          </a:r>
        </a:p>
      </dsp:txBody>
      <dsp:txXfrm>
        <a:off x="2834121" y="1151821"/>
        <a:ext cx="1351503" cy="846424"/>
      </dsp:txXfrm>
    </dsp:sp>
    <dsp:sp modelId="{655308D3-3D6F-47E9-A0F1-E837F6F10DD2}">
      <dsp:nvSpPr>
        <dsp:cNvPr id="0" name=""/>
        <dsp:cNvSpPr/>
      </dsp:nvSpPr>
      <dsp:spPr>
        <a:xfrm>
          <a:off x="3213939" y="470594"/>
          <a:ext cx="4417754" cy="4417754"/>
        </a:xfrm>
        <a:custGeom>
          <a:avLst/>
          <a:gdLst/>
          <a:ahLst/>
          <a:cxnLst/>
          <a:rect l="0" t="0" r="0" b="0"/>
          <a:pathLst>
            <a:path>
              <a:moveTo>
                <a:pt x="665542" y="628606"/>
              </a:moveTo>
              <a:arcTo wR="2208877" hR="2208877" stAng="135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CCA5-12D6-45A9-AE90-F714EA74E009}">
      <dsp:nvSpPr>
        <dsp:cNvPr id="0" name=""/>
        <dsp:cNvSpPr/>
      </dsp:nvSpPr>
      <dsp:spPr>
        <a:xfrm>
          <a:off x="4701275" y="1592"/>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Context</a:t>
          </a:r>
        </a:p>
      </dsp:txBody>
      <dsp:txXfrm>
        <a:off x="4747065" y="47382"/>
        <a:ext cx="1351503" cy="846424"/>
      </dsp:txXfrm>
    </dsp:sp>
    <dsp:sp modelId="{48B8A85B-A8A9-456F-94DF-4B03675E4666}">
      <dsp:nvSpPr>
        <dsp:cNvPr id="0" name=""/>
        <dsp:cNvSpPr/>
      </dsp:nvSpPr>
      <dsp:spPr>
        <a:xfrm>
          <a:off x="3213939" y="470594"/>
          <a:ext cx="4417754" cy="4417754"/>
        </a:xfrm>
        <a:custGeom>
          <a:avLst/>
          <a:gdLst/>
          <a:ahLst/>
          <a:cxnLst/>
          <a:rect l="0" t="0" r="0" b="0"/>
          <a:pathLst>
            <a:path>
              <a:moveTo>
                <a:pt x="2939630" y="124377"/>
              </a:moveTo>
              <a:arcTo wR="2208877" hR="2208877" stAng="173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CC86A-AD77-461B-A6BA-8E616E9FBF0E}">
      <dsp:nvSpPr>
        <dsp:cNvPr id="0" name=""/>
        <dsp:cNvSpPr/>
      </dsp:nvSpPr>
      <dsp:spPr>
        <a:xfrm>
          <a:off x="6614219"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Evidence-Based Interventions</a:t>
          </a:r>
        </a:p>
      </dsp:txBody>
      <dsp:txXfrm>
        <a:off x="6660009" y="1151821"/>
        <a:ext cx="1351503" cy="846424"/>
      </dsp:txXfrm>
    </dsp:sp>
    <dsp:sp modelId="{0699EC0E-BD8A-4D34-A081-EB47DDE64D71}">
      <dsp:nvSpPr>
        <dsp:cNvPr id="0" name=""/>
        <dsp:cNvSpPr/>
      </dsp:nvSpPr>
      <dsp:spPr>
        <a:xfrm>
          <a:off x="3213939" y="470594"/>
          <a:ext cx="4417754" cy="4417754"/>
        </a:xfrm>
        <a:custGeom>
          <a:avLst/>
          <a:gdLst/>
          <a:ahLst/>
          <a:cxnLst/>
          <a:rect l="0" t="0" r="0" b="0"/>
          <a:pathLst>
            <a:path>
              <a:moveTo>
                <a:pt x="4328002" y="1585622"/>
              </a:moveTo>
              <a:arcTo wR="2208877" hR="2208877" stAng="206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A23FFF-3F65-440B-812F-CCE1CB63EAA3}">
      <dsp:nvSpPr>
        <dsp:cNvPr id="0" name=""/>
        <dsp:cNvSpPr/>
      </dsp:nvSpPr>
      <dsp:spPr>
        <a:xfrm>
          <a:off x="6614219"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Adaptation</a:t>
          </a:r>
        </a:p>
      </dsp:txBody>
      <dsp:txXfrm>
        <a:off x="6660009" y="3360698"/>
        <a:ext cx="1351503" cy="846424"/>
      </dsp:txXfrm>
    </dsp:sp>
    <dsp:sp modelId="{001DA638-537F-4178-BAFD-2918542E1976}">
      <dsp:nvSpPr>
        <dsp:cNvPr id="0" name=""/>
        <dsp:cNvSpPr/>
      </dsp:nvSpPr>
      <dsp:spPr>
        <a:xfrm>
          <a:off x="3213939" y="470594"/>
          <a:ext cx="4417754" cy="4417754"/>
        </a:xfrm>
        <a:custGeom>
          <a:avLst/>
          <a:gdLst/>
          <a:ahLst/>
          <a:cxnLst/>
          <a:rect l="0" t="0" r="0" b="0"/>
          <a:pathLst>
            <a:path>
              <a:moveTo>
                <a:pt x="3752212" y="3789148"/>
              </a:moveTo>
              <a:arcTo wR="2208877" hR="2208877" stAng="27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87F83F-0BB8-40C2-99F9-BAB893FEA6BD}">
      <dsp:nvSpPr>
        <dsp:cNvPr id="0" name=""/>
        <dsp:cNvSpPr/>
      </dsp:nvSpPr>
      <dsp:spPr>
        <a:xfrm>
          <a:off x="4701275" y="4419347"/>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Strategies</a:t>
          </a:r>
        </a:p>
      </dsp:txBody>
      <dsp:txXfrm>
        <a:off x="4747065" y="4465137"/>
        <a:ext cx="1351503" cy="846424"/>
      </dsp:txXfrm>
    </dsp:sp>
    <dsp:sp modelId="{167D5B83-7E1E-4156-A695-96A915D1D1D1}">
      <dsp:nvSpPr>
        <dsp:cNvPr id="0" name=""/>
        <dsp:cNvSpPr/>
      </dsp:nvSpPr>
      <dsp:spPr>
        <a:xfrm>
          <a:off x="3213939" y="470594"/>
          <a:ext cx="4417754" cy="4417754"/>
        </a:xfrm>
        <a:custGeom>
          <a:avLst/>
          <a:gdLst/>
          <a:ahLst/>
          <a:cxnLst/>
          <a:rect l="0" t="0" r="0" b="0"/>
          <a:pathLst>
            <a:path>
              <a:moveTo>
                <a:pt x="1478124" y="4293377"/>
              </a:moveTo>
              <a:arcTo wR="2208877" hR="2208877" stAng="65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7ED56-5A2D-4685-82A5-2D7DC1BC6AC3}">
      <dsp:nvSpPr>
        <dsp:cNvPr id="0" name=""/>
        <dsp:cNvSpPr/>
      </dsp:nvSpPr>
      <dsp:spPr>
        <a:xfrm>
          <a:off x="2788331"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Outcomes</a:t>
          </a:r>
        </a:p>
      </dsp:txBody>
      <dsp:txXfrm>
        <a:off x="2834121" y="3360698"/>
        <a:ext cx="1351503" cy="846424"/>
      </dsp:txXfrm>
    </dsp:sp>
    <dsp:sp modelId="{328A096D-AA71-4F95-B7CC-F388A8223BBB}">
      <dsp:nvSpPr>
        <dsp:cNvPr id="0" name=""/>
        <dsp:cNvSpPr/>
      </dsp:nvSpPr>
      <dsp:spPr>
        <a:xfrm>
          <a:off x="3213939" y="470594"/>
          <a:ext cx="4417754" cy="4417754"/>
        </a:xfrm>
        <a:custGeom>
          <a:avLst/>
          <a:gdLst/>
          <a:ahLst/>
          <a:cxnLst/>
          <a:rect l="0" t="0" r="0" b="0"/>
          <a:pathLst>
            <a:path>
              <a:moveTo>
                <a:pt x="89751" y="2832131"/>
              </a:moveTo>
              <a:arcTo wR="2208877" hR="2208877" stAng="98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21C6D3-E855-494C-BA0E-764F94168BFE}">
      <dsp:nvSpPr>
        <dsp:cNvPr id="0" name=""/>
        <dsp:cNvSpPr/>
      </dsp:nvSpPr>
      <dsp:spPr>
        <a:xfrm>
          <a:off x="2788331"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Sustainability</a:t>
          </a:r>
        </a:p>
      </dsp:txBody>
      <dsp:txXfrm>
        <a:off x="2834121" y="1151821"/>
        <a:ext cx="1351503" cy="846424"/>
      </dsp:txXfrm>
    </dsp:sp>
    <dsp:sp modelId="{655308D3-3D6F-47E9-A0F1-E837F6F10DD2}">
      <dsp:nvSpPr>
        <dsp:cNvPr id="0" name=""/>
        <dsp:cNvSpPr/>
      </dsp:nvSpPr>
      <dsp:spPr>
        <a:xfrm>
          <a:off x="3213939" y="470594"/>
          <a:ext cx="4417754" cy="4417754"/>
        </a:xfrm>
        <a:custGeom>
          <a:avLst/>
          <a:gdLst/>
          <a:ahLst/>
          <a:cxnLst/>
          <a:rect l="0" t="0" r="0" b="0"/>
          <a:pathLst>
            <a:path>
              <a:moveTo>
                <a:pt x="665542" y="628606"/>
              </a:moveTo>
              <a:arcTo wR="2208877" hR="2208877" stAng="135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3CCA5-12D6-45A9-AE90-F714EA74E009}">
      <dsp:nvSpPr>
        <dsp:cNvPr id="0" name=""/>
        <dsp:cNvSpPr/>
      </dsp:nvSpPr>
      <dsp:spPr>
        <a:xfrm>
          <a:off x="4701275" y="1592"/>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Context</a:t>
          </a:r>
        </a:p>
      </dsp:txBody>
      <dsp:txXfrm>
        <a:off x="4747065" y="47382"/>
        <a:ext cx="1351503" cy="846424"/>
      </dsp:txXfrm>
    </dsp:sp>
    <dsp:sp modelId="{48B8A85B-A8A9-456F-94DF-4B03675E4666}">
      <dsp:nvSpPr>
        <dsp:cNvPr id="0" name=""/>
        <dsp:cNvSpPr/>
      </dsp:nvSpPr>
      <dsp:spPr>
        <a:xfrm>
          <a:off x="3213939" y="470594"/>
          <a:ext cx="4417754" cy="4417754"/>
        </a:xfrm>
        <a:custGeom>
          <a:avLst/>
          <a:gdLst/>
          <a:ahLst/>
          <a:cxnLst/>
          <a:rect l="0" t="0" r="0" b="0"/>
          <a:pathLst>
            <a:path>
              <a:moveTo>
                <a:pt x="2939630" y="124377"/>
              </a:moveTo>
              <a:arcTo wR="2208877" hR="2208877" stAng="173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BCC86A-AD77-461B-A6BA-8E616E9FBF0E}">
      <dsp:nvSpPr>
        <dsp:cNvPr id="0" name=""/>
        <dsp:cNvSpPr/>
      </dsp:nvSpPr>
      <dsp:spPr>
        <a:xfrm>
          <a:off x="6614219"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Evidence-Based Interventions</a:t>
          </a:r>
        </a:p>
      </dsp:txBody>
      <dsp:txXfrm>
        <a:off x="6660009" y="1151821"/>
        <a:ext cx="1351503" cy="846424"/>
      </dsp:txXfrm>
    </dsp:sp>
    <dsp:sp modelId="{0699EC0E-BD8A-4D34-A081-EB47DDE64D71}">
      <dsp:nvSpPr>
        <dsp:cNvPr id="0" name=""/>
        <dsp:cNvSpPr/>
      </dsp:nvSpPr>
      <dsp:spPr>
        <a:xfrm>
          <a:off x="3213939" y="470594"/>
          <a:ext cx="4417754" cy="4417754"/>
        </a:xfrm>
        <a:custGeom>
          <a:avLst/>
          <a:gdLst/>
          <a:ahLst/>
          <a:cxnLst/>
          <a:rect l="0" t="0" r="0" b="0"/>
          <a:pathLst>
            <a:path>
              <a:moveTo>
                <a:pt x="4328002" y="1585622"/>
              </a:moveTo>
              <a:arcTo wR="2208877" hR="2208877" stAng="206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5A23FFF-3F65-440B-812F-CCE1CB63EAA3}">
      <dsp:nvSpPr>
        <dsp:cNvPr id="0" name=""/>
        <dsp:cNvSpPr/>
      </dsp:nvSpPr>
      <dsp:spPr>
        <a:xfrm>
          <a:off x="6614219"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Adaptation</a:t>
          </a:r>
        </a:p>
      </dsp:txBody>
      <dsp:txXfrm>
        <a:off x="6660009" y="3360698"/>
        <a:ext cx="1351503" cy="846424"/>
      </dsp:txXfrm>
    </dsp:sp>
    <dsp:sp modelId="{001DA638-537F-4178-BAFD-2918542E1976}">
      <dsp:nvSpPr>
        <dsp:cNvPr id="0" name=""/>
        <dsp:cNvSpPr/>
      </dsp:nvSpPr>
      <dsp:spPr>
        <a:xfrm>
          <a:off x="3213939" y="470594"/>
          <a:ext cx="4417754" cy="4417754"/>
        </a:xfrm>
        <a:custGeom>
          <a:avLst/>
          <a:gdLst/>
          <a:ahLst/>
          <a:cxnLst/>
          <a:rect l="0" t="0" r="0" b="0"/>
          <a:pathLst>
            <a:path>
              <a:moveTo>
                <a:pt x="3752212" y="3789148"/>
              </a:moveTo>
              <a:arcTo wR="2208877" hR="2208877" stAng="27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87F83F-0BB8-40C2-99F9-BAB893FEA6BD}">
      <dsp:nvSpPr>
        <dsp:cNvPr id="0" name=""/>
        <dsp:cNvSpPr/>
      </dsp:nvSpPr>
      <dsp:spPr>
        <a:xfrm>
          <a:off x="4701275" y="4419347"/>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Strategies</a:t>
          </a:r>
        </a:p>
      </dsp:txBody>
      <dsp:txXfrm>
        <a:off x="4747065" y="4465137"/>
        <a:ext cx="1351503" cy="846424"/>
      </dsp:txXfrm>
    </dsp:sp>
    <dsp:sp modelId="{167D5B83-7E1E-4156-A695-96A915D1D1D1}">
      <dsp:nvSpPr>
        <dsp:cNvPr id="0" name=""/>
        <dsp:cNvSpPr/>
      </dsp:nvSpPr>
      <dsp:spPr>
        <a:xfrm>
          <a:off x="3213939" y="470594"/>
          <a:ext cx="4417754" cy="4417754"/>
        </a:xfrm>
        <a:custGeom>
          <a:avLst/>
          <a:gdLst/>
          <a:ahLst/>
          <a:cxnLst/>
          <a:rect l="0" t="0" r="0" b="0"/>
          <a:pathLst>
            <a:path>
              <a:moveTo>
                <a:pt x="1478124" y="4293377"/>
              </a:moveTo>
              <a:arcTo wR="2208877" hR="2208877" stAng="6559134"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487ED56-5A2D-4685-82A5-2D7DC1BC6AC3}">
      <dsp:nvSpPr>
        <dsp:cNvPr id="0" name=""/>
        <dsp:cNvSpPr/>
      </dsp:nvSpPr>
      <dsp:spPr>
        <a:xfrm>
          <a:off x="2788331" y="3314908"/>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kern="1200" dirty="0"/>
            <a:t>Implementation Outcomes</a:t>
          </a:r>
        </a:p>
      </dsp:txBody>
      <dsp:txXfrm>
        <a:off x="2834121" y="3360698"/>
        <a:ext cx="1351503" cy="846424"/>
      </dsp:txXfrm>
    </dsp:sp>
    <dsp:sp modelId="{328A096D-AA71-4F95-B7CC-F388A8223BBB}">
      <dsp:nvSpPr>
        <dsp:cNvPr id="0" name=""/>
        <dsp:cNvSpPr/>
      </dsp:nvSpPr>
      <dsp:spPr>
        <a:xfrm>
          <a:off x="3213939" y="470594"/>
          <a:ext cx="4417754" cy="4417754"/>
        </a:xfrm>
        <a:custGeom>
          <a:avLst/>
          <a:gdLst/>
          <a:ahLst/>
          <a:cxnLst/>
          <a:rect l="0" t="0" r="0" b="0"/>
          <a:pathLst>
            <a:path>
              <a:moveTo>
                <a:pt x="89751" y="2832131"/>
              </a:moveTo>
              <a:arcTo wR="2208877" hR="2208877" stAng="9816654" swAng="196669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621C6D3-E855-494C-BA0E-764F94168BFE}">
      <dsp:nvSpPr>
        <dsp:cNvPr id="0" name=""/>
        <dsp:cNvSpPr/>
      </dsp:nvSpPr>
      <dsp:spPr>
        <a:xfrm>
          <a:off x="2788331" y="1106031"/>
          <a:ext cx="1443083" cy="938004"/>
        </a:xfrm>
        <a:prstGeom prst="roundRect">
          <a:avLst/>
        </a:prstGeom>
        <a:solidFill>
          <a:srgbClr val="0097D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Sustainability</a:t>
          </a:r>
        </a:p>
      </dsp:txBody>
      <dsp:txXfrm>
        <a:off x="2834121" y="1151821"/>
        <a:ext cx="1351503" cy="846424"/>
      </dsp:txXfrm>
    </dsp:sp>
    <dsp:sp modelId="{655308D3-3D6F-47E9-A0F1-E837F6F10DD2}">
      <dsp:nvSpPr>
        <dsp:cNvPr id="0" name=""/>
        <dsp:cNvSpPr/>
      </dsp:nvSpPr>
      <dsp:spPr>
        <a:xfrm>
          <a:off x="3213939" y="470594"/>
          <a:ext cx="4417754" cy="4417754"/>
        </a:xfrm>
        <a:custGeom>
          <a:avLst/>
          <a:gdLst/>
          <a:ahLst/>
          <a:cxnLst/>
          <a:rect l="0" t="0" r="0" b="0"/>
          <a:pathLst>
            <a:path>
              <a:moveTo>
                <a:pt x="665542" y="628606"/>
              </a:moveTo>
              <a:arcTo wR="2208877" hR="2208877" stAng="13540649" swAng="15002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CDCFD-95F3-4917-9F71-7E920384E34F}">
      <dsp:nvSpPr>
        <dsp:cNvPr id="0" name=""/>
        <dsp:cNvSpPr/>
      </dsp:nvSpPr>
      <dsp:spPr>
        <a:xfrm>
          <a:off x="2533" y="522123"/>
          <a:ext cx="2010271" cy="1206162"/>
        </a:xfrm>
        <a:prstGeom prst="rect">
          <a:avLst/>
        </a:prstGeom>
        <a:solidFill>
          <a:schemeClr val="bg1">
            <a:lumMod val="9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rPr>
            <a:t>Environmental Support</a:t>
          </a:r>
          <a:endParaRPr lang="en-US" sz="2000" kern="1200" dirty="0"/>
        </a:p>
      </dsp:txBody>
      <dsp:txXfrm>
        <a:off x="2533" y="522123"/>
        <a:ext cx="2010271" cy="1206162"/>
      </dsp:txXfrm>
    </dsp:sp>
    <dsp:sp modelId="{7483903D-FEF6-4A5F-B2B9-21F268B1F28F}">
      <dsp:nvSpPr>
        <dsp:cNvPr id="0" name=""/>
        <dsp:cNvSpPr/>
      </dsp:nvSpPr>
      <dsp:spPr>
        <a:xfrm>
          <a:off x="2213832" y="522123"/>
          <a:ext cx="2010271" cy="1206162"/>
        </a:xfrm>
        <a:prstGeom prst="rect">
          <a:avLst/>
        </a:prstGeom>
        <a:solidFill>
          <a:schemeClr val="bg1">
            <a:lumMod val="9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rPr>
            <a:t>Funding Stability</a:t>
          </a:r>
          <a:endParaRPr lang="en-US" sz="2000" kern="1200" dirty="0"/>
        </a:p>
      </dsp:txBody>
      <dsp:txXfrm>
        <a:off x="2213832" y="522123"/>
        <a:ext cx="2010271" cy="1206162"/>
      </dsp:txXfrm>
    </dsp:sp>
    <dsp:sp modelId="{5E47AD8A-4858-4C3D-8C4D-FAE1BB8EA128}">
      <dsp:nvSpPr>
        <dsp:cNvPr id="0" name=""/>
        <dsp:cNvSpPr/>
      </dsp:nvSpPr>
      <dsp:spPr>
        <a:xfrm>
          <a:off x="4425130" y="522123"/>
          <a:ext cx="2010271" cy="1206162"/>
        </a:xfrm>
        <a:prstGeom prst="rect">
          <a:avLst/>
        </a:prstGeom>
        <a:solidFill>
          <a:schemeClr val="bg1">
            <a:lumMod val="9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a:rPr>
            <a:t>Partnerships</a:t>
          </a:r>
          <a:endParaRPr lang="en-US" sz="2000" kern="1200" dirty="0"/>
        </a:p>
      </dsp:txBody>
      <dsp:txXfrm>
        <a:off x="4425130" y="522123"/>
        <a:ext cx="2010271" cy="1206162"/>
      </dsp:txXfrm>
    </dsp:sp>
    <dsp:sp modelId="{6BD3AC2C-FBFD-49E2-9BC8-BA68C1D5468E}">
      <dsp:nvSpPr>
        <dsp:cNvPr id="0" name=""/>
        <dsp:cNvSpPr/>
      </dsp:nvSpPr>
      <dsp:spPr>
        <a:xfrm>
          <a:off x="6636428" y="522123"/>
          <a:ext cx="2010271" cy="1206162"/>
        </a:xfrm>
        <a:prstGeom prst="rect">
          <a:avLst/>
        </a:prstGeom>
        <a:solidFill>
          <a:schemeClr val="bg1">
            <a:lumMod val="9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rPr>
            <a:t>Organizational Capacity</a:t>
          </a:r>
          <a:endParaRPr lang="en-US" sz="2000" kern="1200" dirty="0"/>
        </a:p>
      </dsp:txBody>
      <dsp:txXfrm>
        <a:off x="6636428" y="522123"/>
        <a:ext cx="2010271" cy="1206162"/>
      </dsp:txXfrm>
    </dsp:sp>
    <dsp:sp modelId="{25DCA726-5594-49A2-B783-BD461938C6C4}">
      <dsp:nvSpPr>
        <dsp:cNvPr id="0" name=""/>
        <dsp:cNvSpPr/>
      </dsp:nvSpPr>
      <dsp:spPr>
        <a:xfrm>
          <a:off x="2533" y="1929313"/>
          <a:ext cx="2010271" cy="1206162"/>
        </a:xfrm>
        <a:prstGeom prst="rect">
          <a:avLst/>
        </a:prstGeom>
        <a:solidFill>
          <a:schemeClr val="bg1">
            <a:lumMod val="9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a:rPr>
            <a:t>Evaluation</a:t>
          </a:r>
          <a:endParaRPr lang="en-US" sz="2000" kern="1200" dirty="0"/>
        </a:p>
      </dsp:txBody>
      <dsp:txXfrm>
        <a:off x="2533" y="1929313"/>
        <a:ext cx="2010271" cy="1206162"/>
      </dsp:txXfrm>
    </dsp:sp>
    <dsp:sp modelId="{E7601AC6-6666-4F8F-9BB5-5130ADCBB1B3}">
      <dsp:nvSpPr>
        <dsp:cNvPr id="0" name=""/>
        <dsp:cNvSpPr/>
      </dsp:nvSpPr>
      <dsp:spPr>
        <a:xfrm>
          <a:off x="2213832" y="1929313"/>
          <a:ext cx="2010271" cy="1206162"/>
        </a:xfrm>
        <a:prstGeom prst="rect">
          <a:avLst/>
        </a:prstGeom>
        <a:solidFill>
          <a:schemeClr val="bg1">
            <a:lumMod val="9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rPr>
            <a:t>Adaptation</a:t>
          </a:r>
        </a:p>
      </dsp:txBody>
      <dsp:txXfrm>
        <a:off x="2213832" y="1929313"/>
        <a:ext cx="2010271" cy="1206162"/>
      </dsp:txXfrm>
    </dsp:sp>
    <dsp:sp modelId="{65460C82-FF3F-44CE-ABDA-712342F6CCDA}">
      <dsp:nvSpPr>
        <dsp:cNvPr id="0" name=""/>
        <dsp:cNvSpPr/>
      </dsp:nvSpPr>
      <dsp:spPr>
        <a:xfrm>
          <a:off x="4425130" y="1929313"/>
          <a:ext cx="2010271" cy="1206162"/>
        </a:xfrm>
        <a:prstGeom prst="rect">
          <a:avLst/>
        </a:prstGeom>
        <a:solidFill>
          <a:schemeClr val="bg1">
            <a:lumMod val="9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rPr>
            <a:t>Communication</a:t>
          </a:r>
        </a:p>
      </dsp:txBody>
      <dsp:txXfrm>
        <a:off x="4425130" y="1929313"/>
        <a:ext cx="2010271" cy="1206162"/>
      </dsp:txXfrm>
    </dsp:sp>
    <dsp:sp modelId="{B61308ED-2745-4CD5-9255-A562288C45CC}">
      <dsp:nvSpPr>
        <dsp:cNvPr id="0" name=""/>
        <dsp:cNvSpPr/>
      </dsp:nvSpPr>
      <dsp:spPr>
        <a:xfrm>
          <a:off x="6636428" y="1929313"/>
          <a:ext cx="2010271" cy="1206162"/>
        </a:xfrm>
        <a:prstGeom prst="rect">
          <a:avLst/>
        </a:prstGeom>
        <a:solidFill>
          <a:schemeClr val="bg1">
            <a:lumMod val="9500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latin typeface="Arial"/>
            </a:rPr>
            <a:t>Strategic Planning</a:t>
          </a:r>
        </a:p>
      </dsp:txBody>
      <dsp:txXfrm>
        <a:off x="6636428" y="1929313"/>
        <a:ext cx="2010271" cy="1206162"/>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9DD6F-21CD-4F24-B4B7-81A9AB5547A5}"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2DC87-52C1-489B-90D1-D5D380BE0F4F}" type="slidenum">
              <a:rPr lang="en-US" smtClean="0"/>
              <a:t>‹#›</a:t>
            </a:fld>
            <a:endParaRPr lang="en-US"/>
          </a:p>
        </p:txBody>
      </p:sp>
    </p:spTree>
    <p:extLst>
      <p:ext uri="{BB962C8B-B14F-4D97-AF65-F5344CB8AC3E}">
        <p14:creationId xmlns:p14="http://schemas.microsoft.com/office/powerpoint/2010/main" val="417943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www.uspreventiveservicestaskforce.org/"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implementationscience.biomedcentral.com/articles/10.1186/1748-5908-7-32"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s://implementationscience.biomedcentral.com/articles/10.1186/1748-5908-1-4" TargetMode="External"/><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ctb.ku.edu/en/table-of-contents/assessment/assessing-community-needs-and-resource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615950" lvl="1" indent="0">
              <a:buFontTx/>
              <a:buNone/>
            </a:pPr>
            <a:r>
              <a:rPr lang="en-US" b="0" i="0" u="none" strike="noStrike" dirty="0">
                <a:solidFill>
                  <a:srgbClr val="000000"/>
                </a:solidFill>
                <a:effectLst/>
                <a:latin typeface="Arial" panose="020B0604020202020204" pitchFamily="34" charset="0"/>
              </a:rPr>
              <a:t>Hello, Welcome to the Cancer Control Implementation Science Base Camp from the GW Cancer Center. I'm Kelly Wells Sitting the Executive Director of the Iowa Cancer Consortium.</a:t>
            </a:r>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5972" indent="-275373" eaLnBrk="0" hangingPunct="0">
              <a:defRPr>
                <a:solidFill>
                  <a:schemeClr val="tx1"/>
                </a:solidFill>
                <a:latin typeface="Arial" pitchFamily="34" charset="0"/>
                <a:cs typeface="Arial" pitchFamily="34" charset="0"/>
              </a:defRPr>
            </a:lvl2pPr>
            <a:lvl3pPr marL="1101495" indent="-220299" eaLnBrk="0" hangingPunct="0">
              <a:defRPr>
                <a:solidFill>
                  <a:schemeClr val="tx1"/>
                </a:solidFill>
                <a:latin typeface="Arial" pitchFamily="34" charset="0"/>
                <a:cs typeface="Arial" pitchFamily="34" charset="0"/>
              </a:defRPr>
            </a:lvl3pPr>
            <a:lvl4pPr marL="1542093" indent="-220299" eaLnBrk="0" hangingPunct="0">
              <a:defRPr>
                <a:solidFill>
                  <a:schemeClr val="tx1"/>
                </a:solidFill>
                <a:latin typeface="Arial" pitchFamily="34" charset="0"/>
                <a:cs typeface="Arial" pitchFamily="34" charset="0"/>
              </a:defRPr>
            </a:lvl4pPr>
            <a:lvl5pPr marL="1982690" indent="-220299" eaLnBrk="0" hangingPunct="0">
              <a:defRPr>
                <a:solidFill>
                  <a:schemeClr val="tx1"/>
                </a:solidFill>
                <a:latin typeface="Arial" pitchFamily="34" charset="0"/>
                <a:cs typeface="Arial" pitchFamily="34" charset="0"/>
              </a:defRPr>
            </a:lvl5pPr>
            <a:lvl6pPr marL="2423289" indent="-220299" eaLnBrk="0" fontAlgn="base" hangingPunct="0">
              <a:spcBef>
                <a:spcPct val="0"/>
              </a:spcBef>
              <a:spcAft>
                <a:spcPct val="0"/>
              </a:spcAft>
              <a:defRPr>
                <a:solidFill>
                  <a:schemeClr val="tx1"/>
                </a:solidFill>
                <a:latin typeface="Arial" pitchFamily="34" charset="0"/>
                <a:cs typeface="Arial" pitchFamily="34" charset="0"/>
              </a:defRPr>
            </a:lvl6pPr>
            <a:lvl7pPr marL="2863887" indent="-220299" eaLnBrk="0" fontAlgn="base" hangingPunct="0">
              <a:spcBef>
                <a:spcPct val="0"/>
              </a:spcBef>
              <a:spcAft>
                <a:spcPct val="0"/>
              </a:spcAft>
              <a:defRPr>
                <a:solidFill>
                  <a:schemeClr val="tx1"/>
                </a:solidFill>
                <a:latin typeface="Arial" pitchFamily="34" charset="0"/>
                <a:cs typeface="Arial" pitchFamily="34" charset="0"/>
              </a:defRPr>
            </a:lvl7pPr>
            <a:lvl8pPr marL="3304483" indent="-220299" eaLnBrk="0" fontAlgn="base" hangingPunct="0">
              <a:spcBef>
                <a:spcPct val="0"/>
              </a:spcBef>
              <a:spcAft>
                <a:spcPct val="0"/>
              </a:spcAft>
              <a:defRPr>
                <a:solidFill>
                  <a:schemeClr val="tx1"/>
                </a:solidFill>
                <a:latin typeface="Arial" pitchFamily="34" charset="0"/>
                <a:cs typeface="Arial" pitchFamily="34" charset="0"/>
              </a:defRPr>
            </a:lvl8pPr>
            <a:lvl9pPr marL="3745082" indent="-220299"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D8AF9B5-D8FF-462F-8F03-FED22E4B7280}" type="slidenum">
              <a:rPr kumimoji="0" lang="en-US" altLang="en-US" sz="1400" b="0" i="0" u="none" strike="noStrike" kern="0" cap="none" spc="0" normalizeH="0" baseline="0" noProof="0" smtClean="0">
                <a:ln>
                  <a:noFill/>
                </a:ln>
                <a:solidFill>
                  <a:srgbClr val="000000"/>
                </a:solidFill>
                <a:effectLst/>
                <a:uLnTx/>
                <a:uFillTx/>
                <a:latin typeface="Arial" pitchFamily="34" charset="0"/>
                <a:cs typeface="Arial"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alt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endParaRPr>
          </a:p>
        </p:txBody>
      </p:sp>
    </p:spTree>
    <p:extLst>
      <p:ext uri="{BB962C8B-B14F-4D97-AF65-F5344CB8AC3E}">
        <p14:creationId xmlns:p14="http://schemas.microsoft.com/office/powerpoint/2010/main" val="3950134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You will notice this FLU-FIT Pharmacy Logo in the top right of the slide.  We want you to be able to use this Base Camp training immediately in your work, so anytime you see this image think “applied case study”.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 the companion material you will find an extended write up of a fictional case study that is woven throughout the Base Camp to illustrate all of the different elements of implementation science. This case study focuses on two areas of Washington DC with high colorectal cancer disparities; in fact, the neighborhoods in the wards we focus on have less than 50% of their population screened for colorectal cancer and documented racial disparities. </a:t>
            </a:r>
            <a:r>
              <a:rPr lang="en-US" sz="1100" b="0" i="0" u="none" strike="noStrike" cap="none" dirty="0">
                <a:solidFill>
                  <a:srgbClr val="000000"/>
                </a:solidFill>
                <a:effectLst/>
                <a:latin typeface="Arial"/>
                <a:ea typeface="Arial"/>
                <a:cs typeface="Arial"/>
                <a:sym typeface="Arial"/>
              </a:rPr>
              <a:t>Preliminary contextual assessment demonstrates that the Federally Qualified Health Center serving the area does not have the capacity to take on new screening interventions due to COVID-19, causing a backlog of work.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Engagement events are uncovering that many pharmacies in the neighborhood are currently taking on the majority of flu shots given because these settings are more accessible than other healthcare sites. This is resulting in more equitable distribution of the vaccine.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What would you do to implement this innovation?</a:t>
            </a:r>
            <a:endParaRPr lang="en-US" dirty="0"/>
          </a:p>
          <a:p>
            <a:endParaRPr lang="en-US" dirty="0"/>
          </a:p>
          <a:p>
            <a:r>
              <a:rPr lang="en-US" dirty="0"/>
              <a:t>You learn how implementation strategies such as train-the trainer and the use of local champions can enhance the intervention’s effectiveness. </a:t>
            </a:r>
          </a:p>
          <a:p>
            <a:endParaRPr lang="en-US" dirty="0"/>
          </a:p>
        </p:txBody>
      </p:sp>
    </p:spTree>
    <p:extLst>
      <p:ext uri="{BB962C8B-B14F-4D97-AF65-F5344CB8AC3E}">
        <p14:creationId xmlns:p14="http://schemas.microsoft.com/office/powerpoint/2010/main" val="41370643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t>Hi everyone. My name is David Chambers, and I serve as the Deputy Director for Implementation Science within the Office of the Director in the Division of Cancer Control and Population Sciences at the National Cancer Institute.</a:t>
            </a:r>
          </a:p>
          <a:p>
            <a:endParaRPr lang="en-US" dirty="0"/>
          </a:p>
          <a:p>
            <a:r>
              <a:rPr lang="en-US" dirty="0"/>
              <a:t>Next we will examine what does evidence even mean?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Two examples of evidence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Systematic reviews: </a:t>
            </a:r>
            <a:r>
              <a:rPr lang="en-US" sz="1200" dirty="0"/>
              <a:t>Summaries of evidence made up of multiple studies and recommendations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Guideline synthesis: </a:t>
            </a:r>
            <a:r>
              <a:rPr lang="en-US" sz="1200" dirty="0"/>
              <a:t>Synthesis of systematic reviews of research-tested interventions used to help practitioners select interventions for implementation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32407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Practitioners know their setting best therefore lived experience matters.</a:t>
            </a:r>
          </a:p>
          <a:p>
            <a:r>
              <a:rPr lang="en-US" sz="1100" dirty="0"/>
              <a:t>Practitioners know their patients, context and needs best.</a:t>
            </a:r>
            <a:endParaRPr lang="en-US" sz="1100" b="0" i="0" u="none" strike="noStrike" cap="none" dirty="0">
              <a:solidFill>
                <a:schemeClr val="tx1"/>
              </a:solidFill>
              <a:effectLst/>
              <a:latin typeface="+mn-lt"/>
              <a:ea typeface="+mn-ea"/>
              <a:cs typeface="+mn-cs"/>
            </a:endParaRPr>
          </a:p>
          <a:p>
            <a:endParaRPr lang="en-US" sz="1100" b="0" i="0" u="none" strike="noStrike" cap="none" dirty="0">
              <a:solidFill>
                <a:srgbClr val="000000"/>
              </a:solidFill>
              <a:effectLst/>
              <a:latin typeface="Arial"/>
              <a:ea typeface="Arial"/>
              <a:cs typeface="Arial"/>
              <a:sym typeface="Arial"/>
            </a:endParaRPr>
          </a:p>
          <a:p>
            <a:r>
              <a:rPr lang="en-US" sz="1100" dirty="0"/>
              <a:t>Some ways that this knowledge can inform implementation research include:</a:t>
            </a:r>
          </a:p>
          <a:p>
            <a:pPr marL="417195" lvl="1" indent="-160020">
              <a:lnSpc>
                <a:spcPct val="150000"/>
              </a:lnSpc>
            </a:pPr>
            <a:r>
              <a:rPr lang="en-US" sz="1100" dirty="0"/>
              <a:t>-Rigorous quality improvement efforts</a:t>
            </a:r>
          </a:p>
          <a:p>
            <a:pPr marL="417195" lvl="1" indent="-160020">
              <a:lnSpc>
                <a:spcPct val="150000"/>
              </a:lnSpc>
            </a:pPr>
            <a:r>
              <a:rPr lang="en-US" sz="1100" dirty="0"/>
              <a:t>-Getting stakeholders involved in evaluation </a:t>
            </a:r>
          </a:p>
          <a:p>
            <a:pPr marL="417195" lvl="1" indent="-160020">
              <a:lnSpc>
                <a:spcPct val="150000"/>
              </a:lnSpc>
            </a:pPr>
            <a:r>
              <a:rPr lang="en-US" sz="1100" dirty="0"/>
              <a:t>-Co-creating with implementation scientists</a:t>
            </a:r>
          </a:p>
          <a:p>
            <a:pPr marL="0" marR="0" lvl="0" indent="-200025" algn="l" defTabSz="914400" rtl="0" eaLnBrk="1" fontAlgn="auto" latinLnBrk="0" hangingPunct="1">
              <a:lnSpc>
                <a:spcPct val="150000"/>
              </a:lnSpc>
              <a:spcBef>
                <a:spcPts val="0"/>
              </a:spcBef>
              <a:spcAft>
                <a:spcPts val="0"/>
              </a:spcAft>
              <a:buClrTx/>
              <a:buSzTx/>
              <a:buFontTx/>
              <a:buNone/>
              <a:tabLst/>
              <a:defRPr/>
            </a:pPr>
            <a:endParaRPr lang="en-US" sz="1100" dirty="0"/>
          </a:p>
          <a:p>
            <a:pPr marL="0" marR="0" lvl="0" indent="-200025" algn="l" defTabSz="914400" rtl="0" eaLnBrk="1" fontAlgn="auto" latinLnBrk="0" hangingPunct="1">
              <a:lnSpc>
                <a:spcPct val="150000"/>
              </a:lnSpc>
              <a:spcBef>
                <a:spcPts val="0"/>
              </a:spcBef>
              <a:spcAft>
                <a:spcPts val="0"/>
              </a:spcAft>
              <a:buClrTx/>
              <a:buSzTx/>
              <a:buFontTx/>
              <a:buNone/>
              <a:tabLst/>
              <a:defRPr/>
            </a:pPr>
            <a:r>
              <a:rPr lang="en-US" sz="1100" dirty="0"/>
              <a:t>You might ask yourself (or your team): </a:t>
            </a:r>
            <a:r>
              <a:rPr lang="en-US" sz="1100" b="0" i="0" u="none" strike="noStrike" cap="none" dirty="0">
                <a:solidFill>
                  <a:srgbClr val="000000"/>
                </a:solidFill>
                <a:effectLst/>
                <a:latin typeface="Arial"/>
                <a:cs typeface="Arial"/>
                <a:sym typeface="Arial"/>
              </a:rPr>
              <a:t>w</a:t>
            </a:r>
            <a:r>
              <a:rPr lang="en-US" sz="1100" b="0" i="0" u="none" strike="noStrike" cap="none" dirty="0">
                <a:solidFill>
                  <a:srgbClr val="000000"/>
                </a:solidFill>
                <a:effectLst/>
                <a:latin typeface="Arial"/>
                <a:ea typeface="Arial"/>
                <a:cs typeface="Arial"/>
                <a:sym typeface="Arial"/>
              </a:rPr>
              <a:t>ho is critical to the implementation of your cancer screening objective that might have this type of knowledge?</a:t>
            </a:r>
          </a:p>
          <a:p>
            <a:pPr marL="417195" lvl="1" indent="-160020">
              <a:lnSpc>
                <a:spcPct val="150000"/>
              </a:lnSpc>
            </a:pPr>
            <a:endParaRPr lang="en-US" sz="1100" dirty="0"/>
          </a:p>
          <a:p>
            <a:endParaRPr lang="en-US" dirty="0"/>
          </a:p>
        </p:txBody>
      </p:sp>
    </p:spTree>
    <p:extLst>
      <p:ext uri="{BB962C8B-B14F-4D97-AF65-F5344CB8AC3E}">
        <p14:creationId xmlns:p14="http://schemas.microsoft.com/office/powerpoint/2010/main" val="64934678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There are also many resources that synthesize evidence for you as practitioners. The Campbell Corporation and the Cochrane Group both are useful resources that have already done the work of synthesizing evidence for you.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103</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1000487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lgn="l" rtl="0">
              <a:spcBef>
                <a:spcPts val="0"/>
              </a:spcBef>
              <a:spcAft>
                <a:spcPts val="1200"/>
              </a:spcAft>
              <a:buNone/>
            </a:pPr>
            <a:r>
              <a:rPr lang="en-US" dirty="0"/>
              <a:t>The Community Guide is developed by the Community Preventative Services Task Force and </a:t>
            </a:r>
            <a:r>
              <a:rPr lang="en-US" sz="1100" b="0" i="0" u="none" strike="noStrike" cap="none" dirty="0">
                <a:solidFill>
                  <a:srgbClr val="000000"/>
                </a:solidFill>
                <a:effectLst/>
                <a:latin typeface="Arial"/>
                <a:ea typeface="Arial"/>
                <a:cs typeface="Arial"/>
                <a:sym typeface="Arial"/>
              </a:rPr>
              <a:t>provides evidence-based findings and recommendations about community services, programs, and other interventions aimed at improving population health. </a:t>
            </a:r>
          </a:p>
          <a:p>
            <a:pPr marL="0" lvl="0" indent="0" algn="l" rtl="0">
              <a:spcBef>
                <a:spcPts val="0"/>
              </a:spcBef>
              <a:spcAft>
                <a:spcPts val="1200"/>
              </a:spcAft>
              <a:buNone/>
            </a:pPr>
            <a:endParaRPr lang="en-US" sz="1100" b="0" i="0" u="none" strike="noStrike" cap="none" dirty="0">
              <a:solidFill>
                <a:srgbClr val="000000"/>
              </a:solidFill>
              <a:effectLst/>
              <a:latin typeface="Arial"/>
              <a:cs typeface="Arial"/>
              <a:sym typeface="Arial"/>
            </a:endParaRPr>
          </a:p>
          <a:p>
            <a:endParaRPr lang="en-US" dirty="0"/>
          </a:p>
        </p:txBody>
      </p:sp>
    </p:spTree>
    <p:extLst>
      <p:ext uri="{BB962C8B-B14F-4D97-AF65-F5344CB8AC3E}">
        <p14:creationId xmlns:p14="http://schemas.microsoft.com/office/powerpoint/2010/main" val="63660780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examples from the Community Guide include the systematic reviews that recommend interventions that engage community health workers to increase screening for  breast, colorectal, and cervical cancer.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C1649-DBBD-C440-8ED3-38AAFF818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2688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The Guide to Clinical Preventive Services contains the </a:t>
            </a:r>
            <a:r>
              <a:rPr lang="en-US" sz="1100" b="0" i="0" u="sng" strike="noStrike" cap="none" dirty="0">
                <a:solidFill>
                  <a:schemeClr val="tx1"/>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U.S. Preventive Services Task Force (USPSTF)</a:t>
            </a:r>
            <a:r>
              <a:rPr lang="en-US" sz="1100" b="0" i="0" u="none" strike="noStrike" cap="none" dirty="0">
                <a:solidFill>
                  <a:schemeClr val="tx1"/>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recommendations on the use of screening, counseling, and other preventive services that are typically delivered in primary care settings. </a:t>
            </a:r>
            <a:endParaRPr lang="en-US" dirty="0"/>
          </a:p>
          <a:p>
            <a:endParaRPr lang="en-US" dirty="0"/>
          </a:p>
        </p:txBody>
      </p:sp>
    </p:spTree>
    <p:extLst>
      <p:ext uri="{BB962C8B-B14F-4D97-AF65-F5344CB8AC3E}">
        <p14:creationId xmlns:p14="http://schemas.microsoft.com/office/powerpoint/2010/main" val="326336034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lgn="l" rtl="0">
              <a:lnSpc>
                <a:spcPct val="136363"/>
              </a:lnSpc>
              <a:spcBef>
                <a:spcPts val="1100"/>
              </a:spcBef>
              <a:spcAft>
                <a:spcPts val="0"/>
              </a:spcAft>
              <a:buClr>
                <a:schemeClr val="dk1"/>
              </a:buClr>
              <a:buSzPts val="1100"/>
              <a:buFont typeface="Arial"/>
              <a:buNone/>
            </a:pPr>
            <a:r>
              <a:rPr lang="en-US" sz="1100" b="0" dirty="0">
                <a:solidFill>
                  <a:srgbClr val="222222"/>
                </a:solidFill>
                <a:highlight>
                  <a:srgbClr val="FFFFFF"/>
                </a:highlight>
                <a:latin typeface="Roboto"/>
                <a:ea typeface="Roboto"/>
                <a:cs typeface="Roboto"/>
                <a:sym typeface="Roboto"/>
              </a:rPr>
              <a:t>The Evidence-Based Cancer Control Programs (EBCCP) website is a searchable database that provides program planners and public health practitioners easy and immediate access to</a:t>
            </a:r>
          </a:p>
          <a:p>
            <a:pPr marL="596900" lvl="0" indent="-295275" algn="l" rtl="0">
              <a:lnSpc>
                <a:spcPct val="115000"/>
              </a:lnSpc>
              <a:spcBef>
                <a:spcPts val="1100"/>
              </a:spcBef>
              <a:spcAft>
                <a:spcPts val="0"/>
              </a:spcAft>
              <a:buClr>
                <a:srgbClr val="222222"/>
              </a:buClr>
              <a:buSzPts val="1050"/>
              <a:buFont typeface="Roboto"/>
              <a:buAutoNum type="arabicPeriod"/>
            </a:pPr>
            <a:r>
              <a:rPr lang="en-US" sz="1100" b="0" dirty="0">
                <a:solidFill>
                  <a:srgbClr val="222222"/>
                </a:solidFill>
                <a:highlight>
                  <a:srgbClr val="FFFFFF"/>
                </a:highlight>
                <a:latin typeface="Roboto"/>
                <a:ea typeface="Roboto"/>
                <a:cs typeface="Roboto"/>
                <a:sym typeface="Roboto"/>
              </a:rPr>
              <a:t>programs tested in a research study</a:t>
            </a:r>
          </a:p>
          <a:p>
            <a:pPr marL="596900" lvl="0" indent="-295275" algn="l" rtl="0">
              <a:lnSpc>
                <a:spcPct val="115000"/>
              </a:lnSpc>
              <a:spcBef>
                <a:spcPts val="0"/>
              </a:spcBef>
              <a:spcAft>
                <a:spcPts val="0"/>
              </a:spcAft>
              <a:buClr>
                <a:srgbClr val="222222"/>
              </a:buClr>
              <a:buSzPts val="1050"/>
              <a:buFont typeface="Roboto"/>
              <a:buAutoNum type="arabicPeriod"/>
            </a:pPr>
            <a:r>
              <a:rPr lang="en-US" sz="1100" b="0" dirty="0">
                <a:solidFill>
                  <a:srgbClr val="222222"/>
                </a:solidFill>
                <a:highlight>
                  <a:srgbClr val="FFFFFF"/>
                </a:highlight>
                <a:latin typeface="Roboto"/>
                <a:ea typeface="Roboto"/>
                <a:cs typeface="Roboto"/>
                <a:sym typeface="Roboto"/>
              </a:rPr>
              <a:t>publication(s) of the study findings</a:t>
            </a:r>
          </a:p>
          <a:p>
            <a:pPr marL="596900" lvl="0" indent="-295275" algn="l" rtl="0">
              <a:lnSpc>
                <a:spcPct val="115000"/>
              </a:lnSpc>
              <a:spcBef>
                <a:spcPts val="0"/>
              </a:spcBef>
              <a:spcAft>
                <a:spcPts val="0"/>
              </a:spcAft>
              <a:buClr>
                <a:srgbClr val="222222"/>
              </a:buClr>
              <a:buSzPts val="1050"/>
              <a:buFont typeface="Roboto"/>
              <a:buAutoNum type="arabicPeriod"/>
            </a:pPr>
            <a:r>
              <a:rPr lang="en-US" sz="1100" b="0" dirty="0">
                <a:solidFill>
                  <a:srgbClr val="222222"/>
                </a:solidFill>
                <a:highlight>
                  <a:srgbClr val="FFFFFF"/>
                </a:highlight>
                <a:latin typeface="Roboto"/>
                <a:ea typeface="Roboto"/>
                <a:cs typeface="Roboto"/>
                <a:sym typeface="Roboto"/>
              </a:rPr>
              <a:t>program products or materials used with a particular study population in a specific setting</a:t>
            </a:r>
          </a:p>
          <a:p>
            <a:pPr marL="0" lvl="0" indent="0" algn="l" rtl="0">
              <a:lnSpc>
                <a:spcPct val="136363"/>
              </a:lnSpc>
              <a:spcBef>
                <a:spcPts val="1100"/>
              </a:spcBef>
              <a:spcAft>
                <a:spcPts val="0"/>
              </a:spcAft>
              <a:buClr>
                <a:schemeClr val="dk1"/>
              </a:buClr>
              <a:buSzPts val="1100"/>
              <a:buFont typeface="Arial"/>
              <a:buNone/>
            </a:pPr>
            <a:r>
              <a:rPr lang="en-US" sz="1100" b="0" dirty="0">
                <a:solidFill>
                  <a:srgbClr val="222222"/>
                </a:solidFill>
                <a:highlight>
                  <a:srgbClr val="FFFFFF"/>
                </a:highlight>
                <a:latin typeface="Roboto"/>
                <a:ea typeface="Roboto"/>
                <a:cs typeface="Roboto"/>
                <a:sym typeface="Roboto"/>
              </a:rPr>
              <a:t>Given that the programs on this website are based on evidence-derived research studies, they may be particularly effective in serving the populations and communities in the settings in which they were originally tested.</a:t>
            </a:r>
            <a:endParaRPr lang="en-US" sz="1400" b="0" dirty="0">
              <a:solidFill>
                <a:schemeClr val="dk1"/>
              </a:solidFill>
              <a:highlight>
                <a:srgbClr val="FFFFFF"/>
              </a:highlight>
              <a:latin typeface="Times New Roman"/>
              <a:ea typeface="Roboto"/>
              <a:cs typeface="Times New Roman"/>
              <a:sym typeface="Times New Roman"/>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highlight>
                <a:srgbClr val="FFFFFF"/>
              </a:highlight>
            </a:endParaRPr>
          </a:p>
          <a:p>
            <a:r>
              <a:rPr lang="en-US" dirty="0"/>
              <a:t>Starred here are EBCCPs that focus on screening.</a:t>
            </a:r>
          </a:p>
          <a:p>
            <a:endParaRPr lang="en-US" dirty="0"/>
          </a:p>
          <a:p>
            <a:r>
              <a:rPr lang="en-US" dirty="0"/>
              <a:t> Each of these program areas contain detailed information about populations of focus and community type that the intervention was designed for and tested with. This should help with integrating a health equity approach when choosing an EBI.</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107</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988584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cs typeface="Calibri" panose="020F0502020204030204"/>
              </a:rPr>
              <a:t>In terms of including EBIs in your work, such as Cancer Control plans: </a:t>
            </a:r>
            <a:endParaRPr lang="en-US" dirty="0"/>
          </a:p>
          <a:p>
            <a:pPr marL="171450" indent="-171450">
              <a:buFont typeface="Arial" panose="020B0604020202020204" pitchFamily="34" charset="0"/>
              <a:buChar char="•"/>
            </a:pPr>
            <a:r>
              <a:rPr lang="en-US" dirty="0"/>
              <a:t>48% of cancer control planners used EBI resources in 2010</a:t>
            </a:r>
          </a:p>
          <a:p>
            <a:pPr marL="171450" indent="-171450">
              <a:buFont typeface="Arial"/>
              <a:buChar char="•"/>
            </a:pPr>
            <a:r>
              <a:rPr lang="en-US" dirty="0"/>
              <a:t>Planners often request assistance to help them use EBIs more </a:t>
            </a:r>
          </a:p>
          <a:p>
            <a:pPr marL="171450" indent="-171450">
              <a:buFont typeface="Arial"/>
              <a:buChar char="•"/>
            </a:pPr>
            <a:r>
              <a:rPr lang="en-US" dirty="0"/>
              <a:t>Help is also requested to adapt resources for their context</a:t>
            </a:r>
          </a:p>
          <a:p>
            <a:pPr marL="171450" indent="-171450">
              <a:buFont typeface="Arial"/>
              <a:buChar char="•"/>
            </a:pPr>
            <a:r>
              <a:rPr lang="en-US" dirty="0"/>
              <a:t>Funders are increasingly interested in supporting evidence-based projects</a:t>
            </a:r>
          </a:p>
          <a:p>
            <a:pPr marL="171450" indent="-171450">
              <a:buFont typeface="Arial"/>
              <a:buChar char="•"/>
            </a:pPr>
            <a:endParaRPr lang="en-US" dirty="0"/>
          </a:p>
          <a:p>
            <a:endParaRPr lang="en-US" u="sng" dirty="0">
              <a:solidFill>
                <a:schemeClr val="hlink"/>
              </a:solidFill>
              <a:cs typeface="Calibri" panose="020F0502020204030204"/>
            </a:endParaRPr>
          </a:p>
          <a:p>
            <a:endParaRPr lang="en-US" u="sng" dirty="0">
              <a:solidFill>
                <a:schemeClr val="hlink"/>
              </a:solidFill>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108</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400064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none" dirty="0">
                <a:highlight>
                  <a:srgbClr val="FFFFFF"/>
                </a:highlight>
                <a:latin typeface="Arial" panose="020B0604020202020204" pitchFamily="34" charset="0"/>
                <a:ea typeface="Times New Roman"/>
                <a:cs typeface="Arial" panose="020B0604020202020204" pitchFamily="34" charset="0"/>
                <a:sym typeface="Times New Roman"/>
              </a:rPr>
              <a:t>Choosing an EBI is very important as you probably could tell by the last presentation on mapping context in order to ensure a match between the needs of your setting and the intervention.  Some questions to help guide your decision include: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dirty="0">
              <a:highlight>
                <a:srgbClr val="FFFFFF"/>
              </a:highlight>
              <a:latin typeface="Arial" panose="020B0604020202020204" pitchFamily="34" charset="0"/>
              <a:ea typeface="Times New Roman"/>
              <a:cs typeface="Arial" panose="020B0604020202020204" pitchFamily="34" charset="0"/>
              <a:sym typeface="Times New Roman"/>
            </a:endParaRPr>
          </a:p>
          <a:p>
            <a:pPr marL="417195" lvl="1" indent="-160020">
              <a:spcAft>
                <a:spcPts val="1000"/>
              </a:spcAft>
            </a:pPr>
            <a:r>
              <a:rPr lang="en-US" sz="1100" dirty="0">
                <a:latin typeface="Arial" panose="020B0604020202020204" pitchFamily="34" charset="0"/>
                <a:cs typeface="Arial" panose="020B0604020202020204" pitchFamily="34" charset="0"/>
              </a:rPr>
              <a:t>How much </a:t>
            </a:r>
            <a:r>
              <a:rPr lang="en-US" sz="1100" b="1" dirty="0">
                <a:latin typeface="Arial" panose="020B0604020202020204" pitchFamily="34" charset="0"/>
                <a:cs typeface="Arial" panose="020B0604020202020204" pitchFamily="34" charset="0"/>
              </a:rPr>
              <a:t>evidence </a:t>
            </a:r>
            <a:r>
              <a:rPr lang="en-US" sz="1100" dirty="0">
                <a:latin typeface="Arial" panose="020B0604020202020204" pitchFamily="34" charset="0"/>
                <a:cs typeface="Arial" panose="020B0604020202020204" pitchFamily="34" charset="0"/>
              </a:rPr>
              <a:t>is available and what is the quality of evidence?</a:t>
            </a:r>
          </a:p>
          <a:p>
            <a:pPr marL="417195" lvl="1" indent="-160020">
              <a:spcAft>
                <a:spcPts val="1000"/>
              </a:spcAft>
            </a:pPr>
            <a:r>
              <a:rPr lang="en-US" sz="1100" dirty="0">
                <a:latin typeface="Arial" panose="020B0604020202020204" pitchFamily="34" charset="0"/>
                <a:cs typeface="Arial" panose="020B0604020202020204" pitchFamily="34" charset="0"/>
              </a:rPr>
              <a:t>How </a:t>
            </a:r>
            <a:r>
              <a:rPr lang="en-US" sz="1100" b="1" dirty="0">
                <a:latin typeface="Arial" panose="020B0604020202020204" pitchFamily="34" charset="0"/>
                <a:cs typeface="Arial" panose="020B0604020202020204" pitchFamily="34" charset="0"/>
              </a:rPr>
              <a:t>ready </a:t>
            </a:r>
            <a:r>
              <a:rPr lang="en-US" sz="1100" dirty="0">
                <a:latin typeface="Arial" panose="020B0604020202020204" pitchFamily="34" charset="0"/>
                <a:cs typeface="Arial" panose="020B0604020202020204" pitchFamily="34" charset="0"/>
              </a:rPr>
              <a:t>is your setting for change?</a:t>
            </a:r>
          </a:p>
          <a:p>
            <a:pPr marL="417195" lvl="1" indent="-160020">
              <a:spcAft>
                <a:spcPts val="1000"/>
              </a:spcAft>
            </a:pPr>
            <a:r>
              <a:rPr lang="en-US" sz="1100" dirty="0">
                <a:latin typeface="Arial" panose="020B0604020202020204" pitchFamily="34" charset="0"/>
                <a:cs typeface="Arial" panose="020B0604020202020204" pitchFamily="34" charset="0"/>
              </a:rPr>
              <a:t>How much </a:t>
            </a:r>
            <a:r>
              <a:rPr lang="en-US" sz="1100" b="1" dirty="0">
                <a:latin typeface="Arial" panose="020B0604020202020204" pitchFamily="34" charset="0"/>
                <a:cs typeface="Arial" panose="020B0604020202020204" pitchFamily="34" charset="0"/>
              </a:rPr>
              <a:t>buy-in is there </a:t>
            </a:r>
            <a:r>
              <a:rPr lang="en-US" sz="1100" dirty="0">
                <a:latin typeface="Arial" panose="020B0604020202020204" pitchFamily="34" charset="0"/>
                <a:cs typeface="Arial" panose="020B0604020202020204" pitchFamily="34" charset="0"/>
              </a:rPr>
              <a:t>from executive and clinical champions?</a:t>
            </a:r>
          </a:p>
          <a:p>
            <a:pPr marL="417195" lvl="1" indent="-160020">
              <a:spcAft>
                <a:spcPts val="1000"/>
              </a:spcAft>
            </a:pPr>
            <a:r>
              <a:rPr lang="en-US" sz="1100" dirty="0">
                <a:latin typeface="Arial" panose="020B0604020202020204" pitchFamily="34" charset="0"/>
                <a:cs typeface="Arial" panose="020B0604020202020204" pitchFamily="34" charset="0"/>
              </a:rPr>
              <a:t>What </a:t>
            </a:r>
            <a:r>
              <a:rPr lang="en-US" sz="1100" b="1" dirty="0">
                <a:latin typeface="Arial" panose="020B0604020202020204" pitchFamily="34" charset="0"/>
                <a:cs typeface="Arial" panose="020B0604020202020204" pitchFamily="34" charset="0"/>
              </a:rPr>
              <a:t>resources </a:t>
            </a:r>
            <a:r>
              <a:rPr lang="en-US" sz="1100" dirty="0">
                <a:latin typeface="Arial" panose="020B0604020202020204" pitchFamily="34" charset="0"/>
                <a:cs typeface="Arial" panose="020B0604020202020204" pitchFamily="34" charset="0"/>
              </a:rPr>
              <a:t>will you need to initiate and sustain this intervention?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u="none" dirty="0">
              <a:highlight>
                <a:srgbClr val="FFFFFF"/>
              </a:highlight>
              <a:latin typeface="Arial" panose="020B0604020202020204" pitchFamily="34" charset="0"/>
              <a:ea typeface="Times New Roman"/>
              <a:cs typeface="Arial" panose="020B0604020202020204" pitchFamily="34" charset="0"/>
              <a:sym typeface="Times New Roma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u="none" dirty="0">
                <a:highlight>
                  <a:srgbClr val="FFFFFF"/>
                </a:highlight>
                <a:latin typeface="Arial" panose="020B0604020202020204" pitchFamily="34" charset="0"/>
                <a:ea typeface="Times New Roman"/>
                <a:cs typeface="Arial" panose="020B0604020202020204" pitchFamily="34" charset="0"/>
                <a:sym typeface="Times New Roman"/>
              </a:rPr>
              <a:t>Another thing to consider before making a final decisions is how much adaptation is going to be needed to ensure a good fit between your EBI and the setting?</a:t>
            </a:r>
            <a:endParaRPr lang="en-US" sz="1100" dirty="0">
              <a:latin typeface="Arial" panose="020B0604020202020204" pitchFamily="34" charset="0"/>
              <a:cs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109</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282720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highlight>
                  <a:srgbClr val="FCFCFC"/>
                </a:highlight>
                <a:latin typeface="Roboto"/>
                <a:ea typeface="Roboto"/>
              </a:rPr>
              <a:t>A reminder from the last session-–you should reflect on fit by asking yourself (and stakeholders) these questions:</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What EBIs might be </a:t>
            </a:r>
            <a:r>
              <a:rPr lang="en-US" sz="1100" b="1" dirty="0"/>
              <a:t>valued </a:t>
            </a:r>
            <a:r>
              <a:rPr lang="en-US" sz="1100" dirty="0"/>
              <a:t>in this context?</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Does the community/organization express a </a:t>
            </a:r>
            <a:r>
              <a:rPr lang="en-US" sz="1100" b="1" dirty="0"/>
              <a:t>need </a:t>
            </a:r>
            <a:r>
              <a:rPr lang="en-US" sz="1100" dirty="0"/>
              <a:t>for this EBI</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Are all stakeholders in </a:t>
            </a:r>
            <a:r>
              <a:rPr lang="en-US" sz="1100" b="1" dirty="0"/>
              <a:t>agreement </a:t>
            </a:r>
            <a:r>
              <a:rPr lang="en-US" sz="1100" dirty="0"/>
              <a:t>about the degree of fit?</a:t>
            </a:r>
          </a:p>
          <a:p>
            <a:pPr marL="1371600" marR="0" lvl="2"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Is the EBI addressing a </a:t>
            </a:r>
            <a:r>
              <a:rPr lang="en-US" sz="1100" b="1" dirty="0"/>
              <a:t>high priority</a:t>
            </a:r>
            <a:r>
              <a:rPr lang="en-US" sz="1100" dirty="0"/>
              <a:t> of your organization?</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u="sng" dirty="0">
              <a:solidFill>
                <a:srgbClr val="1155CC"/>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110</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20632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An implementation team considers these context factors and identifies the FLU-FIT intervention as an evidence-based intervention that just might fit well for the community.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This hypothetical case study walks through an innovative intervention that partners with community-based pharmacies to distribute FLU-FIT kits as a way to increase the accessibility and acceptability of colorectal cancer screening. </a:t>
            </a:r>
            <a:r>
              <a:rPr lang="en-US" sz="1100" b="0" i="0" u="none" strike="noStrike" cap="none" dirty="0">
                <a:solidFill>
                  <a:srgbClr val="000000"/>
                </a:solidFill>
                <a:effectLst/>
                <a:latin typeface="Arial"/>
                <a:ea typeface="Arial"/>
                <a:cs typeface="Arial"/>
                <a:sym typeface="Arial"/>
              </a:rPr>
              <a:t>In the first year of the program, some pharmacies have been successful in introducing FLU-FIT and have preliminary data, but there is no coordinated effort to centralize training and implementation planning.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 clinical champion from the team searches an EBI library to find a bundled package for new FLU-FIT programs. This helps them decide what are the necessary, or core components, of the intervention.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The stakeholder group also uncovers that the pharmacists in the local system respond best to changes that are introduced by their peers who are considered natural leaders in the profession. The team decides to design a strategy to make this program work, by building a train-the-trainer model with local champions becoming the backbone of the intervention.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1541157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lgn="l" rtl="0">
              <a:spcBef>
                <a:spcPts val="1200"/>
              </a:spcBef>
              <a:spcAft>
                <a:spcPts val="0"/>
              </a:spcAft>
              <a:buNone/>
            </a:pPr>
            <a:r>
              <a:rPr lang="en-US" dirty="0"/>
              <a:t>Tools listed here are all located in your companion guide.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111</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424061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endParaRPr lang="en-US" sz="800" dirty="0"/>
          </a:p>
          <a:p>
            <a:pPr marL="0" indent="0">
              <a:lnSpc>
                <a:spcPct val="120000"/>
              </a:lnSpc>
              <a:buNone/>
            </a:pPr>
            <a:r>
              <a:rPr lang="en-US" dirty="0"/>
              <a:t>As well as all references.</a:t>
            </a:r>
          </a:p>
          <a:p>
            <a:pPr marL="0" indent="0">
              <a:lnSpc>
                <a:spcPct val="120000"/>
              </a:lnSpc>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C1649-DBBD-C440-8ED3-38AAFF818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0706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to all those listed here who helped in developing this training.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C1649-DBBD-C440-8ED3-38AAFF818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05215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Welcome to session 4 of Base Camp.</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Hi everyone, I am Randy Schwartz. I am the </a:t>
            </a:r>
            <a:r>
              <a:rPr lang="en-US" sz="1100" b="0" i="0" u="none" strike="noStrike" cap="none" dirty="0">
                <a:solidFill>
                  <a:srgbClr val="000000"/>
                </a:solidFill>
                <a:effectLst/>
                <a:latin typeface="Arial"/>
                <a:ea typeface="Arial"/>
                <a:cs typeface="Arial"/>
                <a:sym typeface="Arial"/>
              </a:rPr>
              <a:t>President of Public Health Systems, Inc. and also bring much experience from state health department and voluntary health organizations.</a:t>
            </a:r>
          </a:p>
          <a:p>
            <a:endParaRPr lang="en-US" dirty="0"/>
          </a:p>
        </p:txBody>
      </p:sp>
    </p:spTree>
    <p:extLst>
      <p:ext uri="{BB962C8B-B14F-4D97-AF65-F5344CB8AC3E}">
        <p14:creationId xmlns:p14="http://schemas.microsoft.com/office/powerpoint/2010/main" val="149920006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100" dirty="0"/>
              <a:t>This session was supported by a Cooperative Agreement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pPr marL="158750" indent="0">
              <a:buFontTx/>
              <a:buNone/>
            </a:pPr>
            <a:endParaRPr lang="en-US" dirty="0"/>
          </a:p>
        </p:txBody>
      </p:sp>
    </p:spTree>
    <p:extLst>
      <p:ext uri="{BB962C8B-B14F-4D97-AF65-F5344CB8AC3E}">
        <p14:creationId xmlns:p14="http://schemas.microsoft.com/office/powerpoint/2010/main" val="39819912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Our main learning objectives for this session include:</a:t>
            </a:r>
          </a:p>
          <a:p>
            <a:pPr lvl="1"/>
            <a:r>
              <a:rPr lang="en-US" dirty="0"/>
              <a:t>Identifying key process components involved in adapting an EBI </a:t>
            </a:r>
          </a:p>
        </p:txBody>
      </p:sp>
    </p:spTree>
    <p:extLst>
      <p:ext uri="{BB962C8B-B14F-4D97-AF65-F5344CB8AC3E}">
        <p14:creationId xmlns:p14="http://schemas.microsoft.com/office/powerpoint/2010/main" val="5341896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 is our map for the session:</a:t>
            </a:r>
          </a:p>
          <a:p>
            <a:pPr lvl="1"/>
            <a:r>
              <a:rPr lang="en-US" dirty="0"/>
              <a:t>We will introduce the adaptation process.</a:t>
            </a:r>
          </a:p>
          <a:p>
            <a:pPr lvl="1"/>
            <a:endParaRPr lang="en-US" dirty="0"/>
          </a:p>
        </p:txBody>
      </p:sp>
    </p:spTree>
    <p:extLst>
      <p:ext uri="{BB962C8B-B14F-4D97-AF65-F5344CB8AC3E}">
        <p14:creationId xmlns:p14="http://schemas.microsoft.com/office/powerpoint/2010/main" val="4833752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highlight>
                  <a:srgbClr val="FFFFFF"/>
                </a:highlight>
                <a:sym typeface="Georgia"/>
              </a:rPr>
              <a:t>Adaptations are often needed to ensure that interventions are feasible and ‘fit’ the population of focus and setting. This can be a vital step in planning for health equity in your intervention, where you can plan ahead to adapt for your population(s) of focus. </a:t>
            </a:r>
          </a:p>
          <a:p>
            <a:pPr marL="0" lvl="0" indent="0">
              <a:buNone/>
            </a:pPr>
            <a:endParaRPr lang="en-US" b="1" dirty="0">
              <a:solidFill>
                <a:schemeClr val="tx1"/>
              </a:solidFill>
              <a:highlight>
                <a:srgbClr val="FFFFFF"/>
              </a:highlight>
            </a:endParaRPr>
          </a:p>
          <a:p>
            <a:pPr marL="0" lvl="0" indent="0">
              <a:buNone/>
            </a:pPr>
            <a:r>
              <a:rPr lang="en-US" b="1" dirty="0">
                <a:solidFill>
                  <a:schemeClr val="tx1"/>
                </a:solidFill>
                <a:highlight>
                  <a:srgbClr val="FFFFFF"/>
                </a:highlight>
              </a:rPr>
              <a:t>Adaptation </a:t>
            </a:r>
            <a:r>
              <a:rPr lang="en-US" b="0" dirty="0">
                <a:solidFill>
                  <a:schemeClr val="tx1"/>
                </a:solidFill>
                <a:highlight>
                  <a:srgbClr val="FFFFFF"/>
                </a:highlight>
              </a:rPr>
              <a:t>is defined as t</a:t>
            </a:r>
            <a:r>
              <a:rPr lang="en-US" dirty="0">
                <a:solidFill>
                  <a:schemeClr val="tx1"/>
                </a:solidFill>
                <a:highlight>
                  <a:srgbClr val="FFFFFF"/>
                </a:highlight>
              </a:rPr>
              <a:t>he degree to which an evidence-based intervention is </a:t>
            </a:r>
            <a:r>
              <a:rPr lang="en-US" b="1" dirty="0">
                <a:solidFill>
                  <a:schemeClr val="tx1"/>
                </a:solidFill>
                <a:highlight>
                  <a:srgbClr val="FFFFFF"/>
                </a:highlight>
              </a:rPr>
              <a:t>changed or modified </a:t>
            </a:r>
            <a:r>
              <a:rPr lang="en-US" dirty="0">
                <a:solidFill>
                  <a:schemeClr val="tx1"/>
                </a:solidFill>
                <a:highlight>
                  <a:srgbClr val="FFFFFF"/>
                </a:highlight>
              </a:rPr>
              <a:t>by a user during adoption and implementation to suit the needs of the setting or to improve the fit to local conditions. </a:t>
            </a:r>
          </a:p>
          <a:p>
            <a:pPr marL="0" indent="0">
              <a:spcBef>
                <a:spcPts val="1200"/>
              </a:spcBef>
              <a:buFont typeface="Arial"/>
              <a:buNone/>
            </a:pPr>
            <a:r>
              <a:rPr lang="en-US" b="1" dirty="0">
                <a:solidFill>
                  <a:schemeClr val="tx1"/>
                </a:solidFill>
                <a:highlight>
                  <a:srgbClr val="FFFFFF"/>
                </a:highlight>
              </a:rPr>
              <a:t>Fidelity, </a:t>
            </a:r>
            <a:r>
              <a:rPr lang="en-US" b="0" dirty="0">
                <a:solidFill>
                  <a:schemeClr val="tx1"/>
                </a:solidFill>
                <a:highlight>
                  <a:srgbClr val="FFFFFF"/>
                </a:highlight>
              </a:rPr>
              <a:t>a related term, is </a:t>
            </a:r>
            <a:r>
              <a:rPr lang="en-US" b="0" dirty="0">
                <a:solidFill>
                  <a:schemeClr val="tx1"/>
                </a:solidFill>
                <a:highlight>
                  <a:srgbClr val="FFFFFF"/>
                </a:highlight>
                <a:cs typeface="Roboto"/>
                <a:sym typeface="Roboto"/>
              </a:rPr>
              <a:t>t</a:t>
            </a:r>
            <a:r>
              <a:rPr lang="en-US" b="0" dirty="0">
                <a:solidFill>
                  <a:schemeClr val="tx1"/>
                </a:solidFill>
                <a:highlight>
                  <a:srgbClr val="FFFFFF"/>
                </a:highlight>
                <a:ea typeface="Roboto"/>
                <a:cs typeface="Roboto"/>
                <a:sym typeface="Roboto"/>
              </a:rPr>
              <a:t>he </a:t>
            </a:r>
            <a:r>
              <a:rPr lang="en-US" dirty="0">
                <a:solidFill>
                  <a:schemeClr val="tx1"/>
                </a:solidFill>
                <a:highlight>
                  <a:srgbClr val="FFFFFF"/>
                </a:highlight>
                <a:ea typeface="Roboto"/>
                <a:cs typeface="Roboto"/>
                <a:sym typeface="Roboto"/>
              </a:rPr>
              <a:t>degree to which an intervention or program is </a:t>
            </a:r>
            <a:r>
              <a:rPr lang="en-US" b="1" dirty="0">
                <a:solidFill>
                  <a:schemeClr val="tx1"/>
                </a:solidFill>
                <a:highlight>
                  <a:srgbClr val="FFFFFF"/>
                </a:highlight>
                <a:ea typeface="Roboto"/>
                <a:cs typeface="Roboto"/>
                <a:sym typeface="Roboto"/>
              </a:rPr>
              <a:t>implemented as intended </a:t>
            </a:r>
            <a:r>
              <a:rPr lang="en-US" dirty="0">
                <a:solidFill>
                  <a:schemeClr val="tx1"/>
                </a:solidFill>
                <a:highlight>
                  <a:srgbClr val="FFFFFF"/>
                </a:highlight>
                <a:ea typeface="Roboto"/>
                <a:cs typeface="Roboto"/>
                <a:sym typeface="Roboto"/>
              </a:rPr>
              <a:t>by the developers and as prescribed in the original protocol.</a:t>
            </a:r>
          </a:p>
          <a:p>
            <a:pPr marL="0" indent="0">
              <a:spcBef>
                <a:spcPts val="1200"/>
              </a:spcBef>
              <a:buFont typeface="Arial"/>
              <a:buNone/>
            </a:pPr>
            <a:r>
              <a:rPr lang="en-US" dirty="0">
                <a:solidFill>
                  <a:schemeClr val="tx1"/>
                </a:solidFill>
                <a:highlight>
                  <a:srgbClr val="FFFFFF"/>
                </a:highlight>
                <a:ea typeface="Roboto"/>
                <a:cs typeface="Roboto"/>
                <a:sym typeface="Roboto"/>
              </a:rPr>
              <a:t>Example:  For example, say the cancer screening program you are working with is needing to be carried out in a new setting because of system changes such as a Federally Qualified Health Center being too overwhelmed at the moment.  Maybe you want to carry out the FLU-FIT program at a workplace or at a pharmacy which is more accessible and a better fit for your context. What should you take into consideration before carrying out changes like this? This session will help you plan these changes in advance.</a:t>
            </a:r>
          </a:p>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endParaRPr lang="en-US" sz="1100" u="sng" dirty="0">
              <a:solidFill>
                <a:srgbClr val="1155CC"/>
              </a:solidFill>
              <a:highlight>
                <a:srgbClr val="FFFFFF"/>
              </a:highlight>
              <a:latin typeface="Georgia"/>
              <a:ea typeface="Georgia"/>
              <a:cs typeface="Georgia"/>
              <a:sym typeface="Georgia"/>
              <a:hlinkClick r:id="rId3">
                <a:extLst>
                  <a:ext uri="{A12FA001-AC4F-418D-AE19-62706E023703}">
                    <ahyp:hlinkClr xmlns:ahyp="http://schemas.microsoft.com/office/drawing/2018/hyperlinkcolor" val="tx"/>
                  </a:ext>
                </a:extLst>
              </a:hlinkClick>
            </a:endParaRPr>
          </a:p>
          <a:p>
            <a:endParaRPr lang="en-US" dirty="0"/>
          </a:p>
        </p:txBody>
      </p:sp>
    </p:spTree>
    <p:extLst>
      <p:ext uri="{BB962C8B-B14F-4D97-AF65-F5344CB8AC3E}">
        <p14:creationId xmlns:p14="http://schemas.microsoft.com/office/powerpoint/2010/main" val="335842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b="0" dirty="0">
                <a:highlight>
                  <a:srgbClr val="FFFCF0"/>
                </a:highlight>
              </a:rPr>
              <a:t>Here we will introduce two more concepts that help explain why being intentional about adaptation is so important.</a:t>
            </a:r>
          </a:p>
          <a:p>
            <a:pPr marL="0" indent="0">
              <a:buNone/>
            </a:pPr>
            <a:endParaRPr lang="en-US" b="1" dirty="0">
              <a:highlight>
                <a:srgbClr val="FFFCF0"/>
              </a:highlight>
            </a:endParaRPr>
          </a:p>
          <a:p>
            <a:pPr marL="0" indent="0">
              <a:buNone/>
            </a:pPr>
            <a:r>
              <a:rPr lang="en-US" b="1" dirty="0">
                <a:highlight>
                  <a:srgbClr val="FFFCF0"/>
                </a:highlight>
              </a:rPr>
              <a:t>Voltage Drop </a:t>
            </a:r>
            <a:r>
              <a:rPr lang="en-US" b="0" dirty="0">
                <a:highlight>
                  <a:srgbClr val="FFFCF0"/>
                </a:highlight>
              </a:rPr>
              <a:t>occurs when</a:t>
            </a:r>
            <a:r>
              <a:rPr lang="en-US" b="1" dirty="0">
                <a:highlight>
                  <a:srgbClr val="FFFCF0"/>
                </a:highlight>
              </a:rPr>
              <a:t> i</a:t>
            </a:r>
            <a:r>
              <a:rPr lang="en-US" dirty="0">
                <a:highlight>
                  <a:srgbClr val="FFFCF0"/>
                </a:highlight>
              </a:rPr>
              <a:t>nterventions are less effective in real world practice than they are in a research setting, because research settings are sometimes better resourced with special conditions that a real world setting might not be able to replicate day to day.</a:t>
            </a:r>
          </a:p>
          <a:p>
            <a:pPr marL="556895" lvl="1" indent="-213995"/>
            <a:r>
              <a:rPr lang="en-US" dirty="0">
                <a:highlight>
                  <a:srgbClr val="FFFCF0"/>
                </a:highlight>
              </a:rPr>
              <a:t>An example could be a lack of champions who are willing to be trained in a screening program, and therefore the program is not as effective as in a clinical trial.</a:t>
            </a:r>
          </a:p>
          <a:p>
            <a:pPr marL="0" indent="0">
              <a:buNone/>
            </a:pPr>
            <a:endParaRPr lang="en-US" b="1" dirty="0">
              <a:highlight>
                <a:srgbClr val="FFFCF0"/>
              </a:highlight>
            </a:endParaRPr>
          </a:p>
          <a:p>
            <a:pPr marL="0" indent="0">
              <a:buNone/>
            </a:pPr>
            <a:r>
              <a:rPr lang="en-US" b="1" dirty="0">
                <a:highlight>
                  <a:srgbClr val="FFFCF0"/>
                </a:highlight>
              </a:rPr>
              <a:t>Drift </a:t>
            </a:r>
            <a:r>
              <a:rPr lang="en-US" b="0" dirty="0">
                <a:highlight>
                  <a:srgbClr val="FFFCF0"/>
                </a:highlight>
              </a:rPr>
              <a:t>on the other hand</a:t>
            </a:r>
            <a:r>
              <a:rPr lang="en-US" b="1" dirty="0">
                <a:highlight>
                  <a:srgbClr val="FFFCF0"/>
                </a:highlight>
              </a:rPr>
              <a:t> </a:t>
            </a:r>
            <a:r>
              <a:rPr lang="en-US" b="0" dirty="0">
                <a:highlight>
                  <a:srgbClr val="FFFCF0"/>
                </a:highlight>
              </a:rPr>
              <a:t>results from</a:t>
            </a:r>
            <a:r>
              <a:rPr lang="en-US" b="1" dirty="0">
                <a:highlight>
                  <a:srgbClr val="FFFCF0"/>
                </a:highlight>
              </a:rPr>
              <a:t> </a:t>
            </a:r>
            <a:r>
              <a:rPr lang="en-US" b="0" dirty="0">
                <a:highlight>
                  <a:srgbClr val="FFFCF0"/>
                </a:highlight>
              </a:rPr>
              <a:t>adapting an intervention in a way that changes the program’s effectiveness – such as deleting a core component of a program that makes it work</a:t>
            </a:r>
            <a:endParaRPr lang="en-US" dirty="0">
              <a:highlight>
                <a:srgbClr val="FFFCF0"/>
              </a:highlight>
            </a:endParaRPr>
          </a:p>
          <a:p>
            <a:pPr marL="556895" lvl="1" indent="-213995"/>
            <a:r>
              <a:rPr lang="en-US" dirty="0">
                <a:highlight>
                  <a:srgbClr val="FFFCF0"/>
                </a:highlight>
              </a:rPr>
              <a:t>An example might be a lack of adherence to the behavioral change framework in a smoking cessation program</a:t>
            </a:r>
          </a:p>
          <a:p>
            <a:pPr marL="0" lvl="0" indent="0" algn="l" rtl="0">
              <a:spcBef>
                <a:spcPts val="1200"/>
              </a:spcBef>
              <a:spcAft>
                <a:spcPts val="1200"/>
              </a:spcAft>
              <a:buNone/>
            </a:pPr>
            <a:r>
              <a:rPr lang="en-US" sz="1100" dirty="0">
                <a:solidFill>
                  <a:srgbClr val="000000"/>
                </a:solidFill>
                <a:highlight>
                  <a:srgbClr val="FFFCF0"/>
                </a:highlight>
                <a:latin typeface="Arial"/>
                <a:ea typeface="Times New Roman"/>
                <a:cs typeface="Arial"/>
                <a:sym typeface="Arial"/>
              </a:rPr>
              <a:t>            Maybe </a:t>
            </a:r>
            <a:r>
              <a:rPr lang="en-US" sz="1100" dirty="0">
                <a:solidFill>
                  <a:schemeClr val="dk1"/>
                </a:solidFill>
                <a:highlight>
                  <a:srgbClr val="FFFCF0"/>
                </a:highlight>
                <a:latin typeface="Times New Roman"/>
                <a:ea typeface="Times New Roman"/>
                <a:cs typeface="Times New Roman"/>
                <a:sym typeface="Times New Roman"/>
              </a:rPr>
              <a:t>clinicians do not fully understand the theories underlying a cessation program and have changed the components so much that it is not producing effective outcomes</a:t>
            </a:r>
          </a:p>
          <a:p>
            <a:pPr marL="0" lvl="0" indent="0" algn="l" rtl="0">
              <a:spcBef>
                <a:spcPts val="1200"/>
              </a:spcBef>
              <a:spcAft>
                <a:spcPts val="1200"/>
              </a:spcAft>
              <a:buNone/>
            </a:pPr>
            <a:endParaRPr lang="en-US" sz="1100" dirty="0">
              <a:solidFill>
                <a:schemeClr val="dk1"/>
              </a:solidFill>
              <a:highlight>
                <a:srgbClr val="FFFCF0"/>
              </a:highlight>
              <a:latin typeface="Times New Roman"/>
              <a:ea typeface="Times New Roman"/>
              <a:cs typeface="Times New Roman"/>
              <a:sym typeface="Times New Roman"/>
            </a:endParaRPr>
          </a:p>
          <a:p>
            <a:pPr marL="0" lvl="0" indent="0" algn="l" rtl="0">
              <a:spcBef>
                <a:spcPts val="1200"/>
              </a:spcBef>
              <a:spcAft>
                <a:spcPts val="1200"/>
              </a:spcAft>
              <a:buNone/>
            </a:pPr>
            <a:endParaRPr lang="en-US" sz="1100" dirty="0">
              <a:solidFill>
                <a:schemeClr val="dk1"/>
              </a:solidFill>
              <a:highlight>
                <a:srgbClr val="FFFCF0"/>
              </a:highlight>
              <a:latin typeface="Times New Roman"/>
              <a:ea typeface="Times New Roman"/>
              <a:cs typeface="Times New Roman"/>
              <a:sym typeface="Times New Roman"/>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119</a:t>
            </a:fld>
            <a:endParaRPr lang="en-US" dirty="0"/>
          </a:p>
        </p:txBody>
      </p:sp>
    </p:spTree>
    <p:extLst>
      <p:ext uri="{BB962C8B-B14F-4D97-AF65-F5344CB8AC3E}">
        <p14:creationId xmlns:p14="http://schemas.microsoft.com/office/powerpoint/2010/main" val="30617591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r>
              <a:rPr lang="en-US" b="0" dirty="0">
                <a:solidFill>
                  <a:schemeClr val="tx1"/>
                </a:solidFill>
                <a:highlight>
                  <a:srgbClr val="FFFFFF"/>
                </a:highlight>
                <a:ea typeface="Georgia"/>
                <a:cs typeface="Georgia"/>
                <a:sym typeface="Georgia"/>
              </a:rPr>
              <a:t>Some steps in the adaptation process:</a:t>
            </a:r>
          </a:p>
          <a:p>
            <a:pPr marL="0" indent="0">
              <a:buFontTx/>
              <a:buNone/>
            </a:pPr>
            <a:endParaRPr lang="en-US" b="1" dirty="0">
              <a:solidFill>
                <a:schemeClr val="tx1"/>
              </a:solidFill>
              <a:highlight>
                <a:srgbClr val="FFFFFF"/>
              </a:highlight>
              <a:ea typeface="Georgia"/>
              <a:cs typeface="Georgia"/>
              <a:sym typeface="Georgia"/>
            </a:endParaRPr>
          </a:p>
          <a:p>
            <a:pPr marL="0" indent="0">
              <a:buFontTx/>
              <a:buNone/>
            </a:pPr>
            <a:r>
              <a:rPr lang="en-US" b="1" dirty="0">
                <a:solidFill>
                  <a:schemeClr val="tx1"/>
                </a:solidFill>
                <a:highlight>
                  <a:srgbClr val="FFFFFF"/>
                </a:highlight>
                <a:ea typeface="Georgia"/>
                <a:cs typeface="Georgia"/>
                <a:sym typeface="Georgia"/>
              </a:rPr>
              <a:t>Understand the “Why”</a:t>
            </a:r>
            <a:r>
              <a:rPr lang="en-US" dirty="0">
                <a:solidFill>
                  <a:schemeClr val="tx1"/>
                </a:solidFill>
                <a:highlight>
                  <a:srgbClr val="FFFFFF"/>
                </a:highlight>
                <a:ea typeface="Georgia"/>
                <a:cs typeface="Georgia"/>
                <a:sym typeface="Georgia"/>
              </a:rPr>
              <a:t>:  What theories support intervention?</a:t>
            </a:r>
            <a:endParaRPr lang="en-US" b="0" u="none" dirty="0">
              <a:solidFill>
                <a:schemeClr val="tx1"/>
              </a:solidFill>
              <a:highlight>
                <a:srgbClr val="FFFFFF"/>
              </a:highlight>
              <a:ea typeface="Georgia"/>
              <a:cs typeface="Georgia"/>
              <a:sym typeface="Georgia"/>
            </a:endParaRPr>
          </a:p>
          <a:p>
            <a:pPr marL="0" indent="0">
              <a:buFontTx/>
              <a:buNone/>
            </a:pPr>
            <a:endParaRPr lang="en-US" b="1" dirty="0">
              <a:solidFill>
                <a:schemeClr val="tx1"/>
              </a:solidFill>
              <a:highlight>
                <a:srgbClr val="FFFFFF"/>
              </a:highlight>
            </a:endParaRPr>
          </a:p>
          <a:p>
            <a:pPr marL="0" indent="0">
              <a:buFontTx/>
              <a:buNone/>
            </a:pPr>
            <a:r>
              <a:rPr lang="en-US" b="1" dirty="0">
                <a:solidFill>
                  <a:schemeClr val="tx1"/>
                </a:solidFill>
                <a:highlight>
                  <a:srgbClr val="FFFFFF"/>
                </a:highlight>
              </a:rPr>
              <a:t>Understand core components</a:t>
            </a:r>
            <a:r>
              <a:rPr lang="en-US" dirty="0">
                <a:solidFill>
                  <a:schemeClr val="tx1"/>
                </a:solidFill>
                <a:highlight>
                  <a:srgbClr val="FFFFFF"/>
                </a:highlight>
              </a:rPr>
              <a:t> and risks of adapting these</a:t>
            </a:r>
          </a:p>
          <a:p>
            <a:pPr marL="0" indent="0">
              <a:buFontTx/>
              <a:buNone/>
            </a:pPr>
            <a:endParaRPr lang="en-US" dirty="0">
              <a:solidFill>
                <a:schemeClr val="tx1"/>
              </a:solidFill>
              <a:highlight>
                <a:srgbClr val="FFFFFF"/>
              </a:highlight>
              <a:ea typeface="Georgia"/>
              <a:cs typeface="Georgia"/>
            </a:endParaRPr>
          </a:p>
          <a:p>
            <a:pPr marL="0" indent="0">
              <a:buFontTx/>
              <a:buNone/>
            </a:pPr>
            <a:r>
              <a:rPr lang="en-US" b="1" dirty="0">
                <a:solidFill>
                  <a:schemeClr val="tx1"/>
                </a:solidFill>
                <a:highlight>
                  <a:srgbClr val="FFFFFF"/>
                </a:highlight>
              </a:rPr>
              <a:t>Document </a:t>
            </a:r>
            <a:r>
              <a:rPr lang="en-US" dirty="0">
                <a:solidFill>
                  <a:schemeClr val="tx1"/>
                </a:solidFill>
                <a:highlight>
                  <a:srgbClr val="FFFFFF"/>
                </a:highlight>
              </a:rPr>
              <a:t>adaptations and </a:t>
            </a:r>
            <a:r>
              <a:rPr lang="en-US" b="1" dirty="0">
                <a:solidFill>
                  <a:schemeClr val="tx1"/>
                </a:solidFill>
                <a:highlight>
                  <a:srgbClr val="FFFFFF"/>
                </a:highlight>
              </a:rPr>
              <a:t>measure </a:t>
            </a:r>
            <a:r>
              <a:rPr lang="en-US" dirty="0">
                <a:solidFill>
                  <a:schemeClr val="tx1"/>
                </a:solidFill>
                <a:highlight>
                  <a:srgbClr val="FFFFFF"/>
                </a:highlight>
              </a:rPr>
              <a:t>fidelity. This will help you understand the quality of implementation.</a:t>
            </a:r>
            <a:endParaRPr lang="en-US" dirty="0">
              <a:solidFill>
                <a:schemeClr val="tx1"/>
              </a:solidFill>
            </a:endParaRPr>
          </a:p>
          <a:p>
            <a:endParaRPr lang="en-US" dirty="0"/>
          </a:p>
        </p:txBody>
      </p:sp>
    </p:spTree>
    <p:extLst>
      <p:ext uri="{BB962C8B-B14F-4D97-AF65-F5344CB8AC3E}">
        <p14:creationId xmlns:p14="http://schemas.microsoft.com/office/powerpoint/2010/main" val="1978140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Initial feasibility evaluation data show that patients find the intervention acceptable and it takes minimal extra time for the technicians to implement.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The team does realize they will need to implement some new strategies to share data between providers and pharmacies to increase the reach and adoption of the program in the future to help institutionalize the change.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The team decides to perform a sustainability assessment and discovers that there are some factors showing the program is sustainable, although there are some indicators that demonstrate a need for planning for extended sustainability into the future. </a:t>
            </a:r>
          </a:p>
          <a:p>
            <a:endParaRPr lang="en-US" dirty="0"/>
          </a:p>
          <a:p>
            <a:r>
              <a:rPr lang="en-US" dirty="0"/>
              <a:t>Follow along with the case study throughout this whole training to see implementation in action.</a:t>
            </a:r>
          </a:p>
        </p:txBody>
      </p:sp>
    </p:spTree>
    <p:extLst>
      <p:ext uri="{BB962C8B-B14F-4D97-AF65-F5344CB8AC3E}">
        <p14:creationId xmlns:p14="http://schemas.microsoft.com/office/powerpoint/2010/main" val="16428081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First—let’s look at why.</a:t>
            </a:r>
          </a:p>
        </p:txBody>
      </p:sp>
    </p:spTree>
    <p:extLst>
      <p:ext uri="{BB962C8B-B14F-4D97-AF65-F5344CB8AC3E}">
        <p14:creationId xmlns:p14="http://schemas.microsoft.com/office/powerpoint/2010/main" val="395337815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1000"/>
              </a:spcAft>
            </a:pPr>
            <a:r>
              <a:rPr lang="en-US" dirty="0"/>
              <a:t>EBIs are grounded in theory, that is the foundation of why they work the way they do. </a:t>
            </a:r>
          </a:p>
          <a:p>
            <a:pPr>
              <a:spcAft>
                <a:spcPts val="1000"/>
              </a:spcAft>
            </a:pPr>
            <a:r>
              <a:rPr lang="en-US" dirty="0"/>
              <a:t>Interventions are designed around models of behavioral change </a:t>
            </a:r>
          </a:p>
          <a:p>
            <a:pPr>
              <a:spcAft>
                <a:spcPts val="1000"/>
              </a:spcAft>
            </a:pPr>
            <a:r>
              <a:rPr lang="en-US" dirty="0"/>
              <a:t>They may be carefully designed to target a barrier or cause of behavior</a:t>
            </a:r>
          </a:p>
          <a:p>
            <a:pPr>
              <a:spcAft>
                <a:spcPts val="1000"/>
              </a:spcAft>
            </a:pPr>
            <a:r>
              <a:rPr lang="en-US" dirty="0"/>
              <a:t>They may also sometimes be designed to target multiple levels of change</a:t>
            </a:r>
          </a:p>
          <a:p>
            <a:r>
              <a:rPr lang="en-US" dirty="0"/>
              <a:t>Maybe they act on a specific barrier or determinant of behavior, which causes the intervention to be effective.  </a:t>
            </a:r>
          </a:p>
          <a:p>
            <a:r>
              <a:rPr lang="en-US" dirty="0"/>
              <a:t>Do we want to change that function? No</a:t>
            </a:r>
          </a:p>
          <a:p>
            <a:endParaRPr lang="en-US" dirty="0"/>
          </a:p>
          <a:p>
            <a:pPr>
              <a:spcAft>
                <a:spcPts val="1000"/>
              </a:spcAft>
            </a:pPr>
            <a:endParaRPr lang="en-US" dirty="0"/>
          </a:p>
          <a:p>
            <a:endParaRPr lang="en-US" dirty="0"/>
          </a:p>
        </p:txBody>
      </p:sp>
    </p:spTree>
    <p:extLst>
      <p:ext uri="{BB962C8B-B14F-4D97-AF65-F5344CB8AC3E}">
        <p14:creationId xmlns:p14="http://schemas.microsoft.com/office/powerpoint/2010/main" val="10588777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solidFill>
                  <a:schemeClr val="tx1"/>
                </a:solidFill>
              </a:rPr>
              <a:t>Why does this matter?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dirty="0">
                <a:solidFill>
                  <a:schemeClr val="tx1"/>
                </a:solidFill>
              </a:rPr>
              <a:t>“Public health interventions grounded in health behavior theory often prove to be </a:t>
            </a:r>
            <a:r>
              <a:rPr lang="en" sz="1100" b="1" dirty="0">
                <a:solidFill>
                  <a:schemeClr val="tx1"/>
                </a:solidFill>
              </a:rPr>
              <a:t>more effective</a:t>
            </a:r>
            <a:r>
              <a:rPr lang="en" sz="1100" dirty="0">
                <a:solidFill>
                  <a:schemeClr val="tx1"/>
                </a:solidFill>
              </a:rPr>
              <a:t> than those lacking a theoretical base, because these theories conceptualize </a:t>
            </a:r>
            <a:r>
              <a:rPr lang="en" sz="1100" dirty="0">
                <a:solidFill>
                  <a:schemeClr val="tx2"/>
                </a:solidFill>
              </a:rPr>
              <a:t>the mechanisms that underlie behavior change</a:t>
            </a:r>
            <a:r>
              <a:rPr lang="en" sz="1100" dirty="0"/>
              <a:t>.”</a:t>
            </a:r>
            <a:endParaRPr lang="en-US" dirty="0"/>
          </a:p>
          <a:p>
            <a:endParaRPr lang="en-US" dirty="0"/>
          </a:p>
        </p:txBody>
      </p:sp>
    </p:spTree>
    <p:extLst>
      <p:ext uri="{BB962C8B-B14F-4D97-AF65-F5344CB8AC3E}">
        <p14:creationId xmlns:p14="http://schemas.microsoft.com/office/powerpoint/2010/main" val="4225795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Next, we will look at core and adaptable components of interventions.</a:t>
            </a:r>
          </a:p>
        </p:txBody>
      </p:sp>
    </p:spTree>
    <p:extLst>
      <p:ext uri="{BB962C8B-B14F-4D97-AF65-F5344CB8AC3E}">
        <p14:creationId xmlns:p14="http://schemas.microsoft.com/office/powerpoint/2010/main" val="403170900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do not want to change the function of the EBI as it is the core reason why the program works, or is effective. Changing the form, or the adaptable components of an EBI, does not change the function.  </a:t>
            </a:r>
          </a:p>
          <a:p>
            <a:r>
              <a:rPr lang="en-US" dirty="0"/>
              <a:t>Let’s match what you think might be a core component or functional component of an intervention, versus what you think might be adaptable components. </a:t>
            </a:r>
          </a:p>
          <a:p>
            <a:pPr marL="0" lvl="0" indent="0" algn="l" rtl="0">
              <a:spcBef>
                <a:spcPts val="0"/>
              </a:spcBef>
              <a:spcAft>
                <a:spcPts val="0"/>
              </a:spcAft>
              <a:buClr>
                <a:schemeClr val="dk1"/>
              </a:buClr>
              <a:buSzPct val="81481"/>
              <a:buFont typeface="Arial"/>
              <a:buNone/>
            </a:pPr>
            <a:endParaRPr lang="en-US" sz="1200" dirty="0">
              <a:solidFill>
                <a:srgbClr val="333333"/>
              </a:solidFill>
              <a:latin typeface="Georgia"/>
              <a:ea typeface="Georgia"/>
              <a:cs typeface="Georgia"/>
              <a:sym typeface="Georgia"/>
            </a:endParaRPr>
          </a:p>
          <a:p>
            <a:endParaRPr lang="en-US" dirty="0"/>
          </a:p>
        </p:txBody>
      </p:sp>
    </p:spTree>
    <p:extLst>
      <p:ext uri="{BB962C8B-B14F-4D97-AF65-F5344CB8AC3E}">
        <p14:creationId xmlns:p14="http://schemas.microsoft.com/office/powerpoint/2010/main" val="25213807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As we just learned, making too many changes to an intervention can reduce its original effectiveness, or worse, introduce unintended and harmful outcomes. </a:t>
            </a:r>
          </a:p>
          <a:p>
            <a:r>
              <a:rPr lang="en-US" sz="1100" b="0" i="0" u="none" strike="noStrike" cap="none" dirty="0">
                <a:solidFill>
                  <a:srgbClr val="000000"/>
                </a:solidFill>
                <a:effectLst/>
                <a:latin typeface="Arial"/>
                <a:ea typeface="Arial"/>
                <a:cs typeface="Arial"/>
                <a:sym typeface="Arial"/>
              </a:rPr>
              <a:t>Before making adaptations to the intervention, you should think about how the change to the original intervention can improve the fit to your community, setting, or target population, and at the same time, maintain fidelity to the core components of the original intervention. </a:t>
            </a:r>
          </a:p>
          <a:p>
            <a:r>
              <a:rPr lang="en-US" sz="1100" b="0" i="0" u="none" strike="noStrike" cap="none" dirty="0">
                <a:solidFill>
                  <a:srgbClr val="000000"/>
                </a:solidFill>
                <a:effectLst/>
                <a:latin typeface="Arial"/>
                <a:ea typeface="Arial"/>
                <a:cs typeface="Arial"/>
                <a:sym typeface="Arial"/>
              </a:rPr>
              <a:t>Think of possible adaptations as you would a green, yellow, or red traffic light: </a:t>
            </a:r>
          </a:p>
          <a:p>
            <a:pPr lvl="1"/>
            <a:r>
              <a:rPr lang="en-US" sz="1100" b="0" i="0" u="none" strike="noStrike" cap="none" dirty="0">
                <a:solidFill>
                  <a:srgbClr val="000000"/>
                </a:solidFill>
                <a:effectLst/>
                <a:latin typeface="Arial"/>
                <a:ea typeface="Arial"/>
                <a:cs typeface="Arial"/>
                <a:sym typeface="Arial"/>
              </a:rPr>
              <a:t>green light changes are usually OK to make; </a:t>
            </a:r>
          </a:p>
          <a:p>
            <a:pPr lvl="1"/>
            <a:r>
              <a:rPr lang="en-US" sz="1100" b="0" i="0" u="none" strike="noStrike" cap="none" dirty="0">
                <a:solidFill>
                  <a:srgbClr val="000000"/>
                </a:solidFill>
                <a:effectLst/>
                <a:latin typeface="Arial"/>
                <a:ea typeface="Arial"/>
                <a:cs typeface="Arial"/>
                <a:sym typeface="Arial"/>
              </a:rPr>
              <a:t>yellow light changes should be approached with caution; and </a:t>
            </a:r>
          </a:p>
          <a:p>
            <a:pPr lvl="1"/>
            <a:r>
              <a:rPr lang="en-US" sz="1100" i="0" strike="noStrike" cap="none" dirty="0">
                <a:solidFill>
                  <a:srgbClr val="000000"/>
                </a:solidFill>
                <a:effectLst/>
                <a:latin typeface="Arial"/>
                <a:ea typeface="Arial"/>
                <a:cs typeface="Arial"/>
                <a:sym typeface="Arial"/>
              </a:rPr>
              <a:t>Red </a:t>
            </a:r>
            <a:r>
              <a:rPr lang="en-US" sz="1100" b="0" i="0" u="none" strike="noStrike" cap="none" dirty="0">
                <a:solidFill>
                  <a:srgbClr val="000000"/>
                </a:solidFill>
                <a:effectLst/>
                <a:latin typeface="Arial"/>
                <a:ea typeface="Arial"/>
                <a:cs typeface="Arial"/>
                <a:sym typeface="Arial"/>
              </a:rPr>
              <a:t>light changes should be avoided when possible.</a:t>
            </a:r>
            <a:endParaRPr lang="en-US" dirty="0">
              <a:effectLs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effectLst/>
            </a:endParaRPr>
          </a:p>
        </p:txBody>
      </p:sp>
    </p:spTree>
    <p:extLst>
      <p:ext uri="{BB962C8B-B14F-4D97-AF65-F5344CB8AC3E}">
        <p14:creationId xmlns:p14="http://schemas.microsoft.com/office/powerpoint/2010/main" val="61111892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Last, we will introduce some tools for documenting adaptations and measuring fidelity.</a:t>
            </a:r>
          </a:p>
        </p:txBody>
      </p:sp>
    </p:spTree>
    <p:extLst>
      <p:ext uri="{BB962C8B-B14F-4D97-AF65-F5344CB8AC3E}">
        <p14:creationId xmlns:p14="http://schemas.microsoft.com/office/powerpoint/2010/main" val="12893841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highlight>
                  <a:srgbClr val="FFFFFF"/>
                </a:highlight>
                <a:ea typeface="Georgia"/>
                <a:cs typeface="Georgia"/>
                <a:sym typeface="Georgia"/>
              </a:rPr>
              <a:t>Be intentional in the design of adaptations </a:t>
            </a:r>
            <a:r>
              <a:rPr lang="en-US" i="0" dirty="0">
                <a:highlight>
                  <a:srgbClr val="FFFFFF"/>
                </a:highlight>
                <a:ea typeface="Georgia"/>
                <a:cs typeface="Georgia"/>
                <a:sym typeface="Georgia"/>
              </a:rPr>
              <a:t>in your implementation blueprint </a:t>
            </a:r>
          </a:p>
          <a:p>
            <a:r>
              <a:rPr lang="en-US" sz="1100" dirty="0">
                <a:highlight>
                  <a:srgbClr val="FFFFFF"/>
                </a:highlight>
              </a:rPr>
              <a:t>Make adaptations to promote end-user acceptance</a:t>
            </a:r>
            <a:r>
              <a:rPr lang="en-US" sz="1100" i="0" dirty="0">
                <a:highlight>
                  <a:srgbClr val="FFFFFF"/>
                </a:highlight>
              </a:rPr>
              <a:t> from the start.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0" dirty="0">
                <a:highlight>
                  <a:srgbClr val="FFFFFF"/>
                </a:highlight>
                <a:ea typeface="Georgia"/>
                <a:cs typeface="Georgia"/>
                <a:sym typeface="Georgia"/>
              </a:rPr>
              <a:t>Maybe you know will be working with a specific population of focus that will require minor changes and cultural tailoring of content and activities. It is better to include populations most affected by the planned intervention early and document changes and reasons for changes proactively</a:t>
            </a:r>
            <a:endParaRPr lang="en-US" dirty="0">
              <a:highlight>
                <a:srgbClr val="FFFFFF"/>
              </a:highlight>
              <a:ea typeface="Georgia"/>
              <a:cs typeface="Georgia"/>
              <a:sym typeface="Georgia"/>
            </a:endParaRPr>
          </a:p>
        </p:txBody>
      </p:sp>
    </p:spTree>
    <p:extLst>
      <p:ext uri="{BB962C8B-B14F-4D97-AF65-F5344CB8AC3E}">
        <p14:creationId xmlns:p14="http://schemas.microsoft.com/office/powerpoint/2010/main" val="37245268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One example of a framework for documenting adaptations is the FRAME.  See here a picture of the template/tool available for your use in adapting interventions. This tool contains prompts to remind you to document when adaptations occurred, who decided to modify an intervention, as well as the nature of the changes made. This tool is also located in the supplemental resources</a:t>
            </a:r>
            <a:r>
              <a:rPr lang="en-US" b="1" dirty="0"/>
              <a:t>.</a:t>
            </a:r>
          </a:p>
          <a:p>
            <a:endParaRPr lang="en-US" b="1" dirty="0"/>
          </a:p>
        </p:txBody>
      </p:sp>
    </p:spTree>
    <p:extLst>
      <p:ext uri="{BB962C8B-B14F-4D97-AF65-F5344CB8AC3E}">
        <p14:creationId xmlns:p14="http://schemas.microsoft.com/office/powerpoint/2010/main" val="29356626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en-US" dirty="0"/>
              <a:t>Tools listed here are all located in your companion guide for your continued learning</a:t>
            </a:r>
          </a:p>
          <a:p>
            <a:pPr marL="0" lvl="0" indent="0" algn="l" rtl="0">
              <a:spcBef>
                <a:spcPts val="1200"/>
              </a:spcBef>
              <a:spcAft>
                <a:spcPts val="0"/>
              </a:spcAft>
              <a:buNone/>
            </a:pPr>
            <a:endParaRPr lang="en-US" b="1"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130</a:t>
            </a:fld>
            <a:endParaRPr lang="en-US" dirty="0"/>
          </a:p>
        </p:txBody>
      </p:sp>
    </p:spTree>
    <p:extLst>
      <p:ext uri="{BB962C8B-B14F-4D97-AF65-F5344CB8AC3E}">
        <p14:creationId xmlns:p14="http://schemas.microsoft.com/office/powerpoint/2010/main" val="215976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training is designed to help coalitions implement cancer screening </a:t>
            </a:r>
            <a:r>
              <a:rPr lang="en-US" b="1" dirty="0"/>
              <a:t>better </a:t>
            </a:r>
            <a:r>
              <a:rPr lang="en-US" dirty="0"/>
              <a:t>by</a:t>
            </a:r>
            <a:r>
              <a:rPr lang="en-US" b="1" dirty="0"/>
              <a:t>:</a:t>
            </a:r>
            <a:endParaRPr lang="en-US" dirty="0"/>
          </a:p>
          <a:p>
            <a:pPr marL="488950" indent="-192405">
              <a:buFont typeface="Arial,Sans-Serif"/>
              <a:buChar char="•"/>
            </a:pPr>
            <a:r>
              <a:rPr lang="en-US" dirty="0"/>
              <a:t>Engaging stakeholders in developing a focused objective </a:t>
            </a:r>
          </a:p>
          <a:p>
            <a:pPr marL="488950" indent="-192405">
              <a:buFont typeface="Arial,Sans-Serif"/>
              <a:buChar char="•"/>
            </a:pPr>
            <a:r>
              <a:rPr lang="en-US" dirty="0"/>
              <a:t>Planning interventions that best fit your unique location</a:t>
            </a:r>
          </a:p>
          <a:p>
            <a:pPr marL="488950" indent="-192405">
              <a:buFont typeface="Arial,Sans-Serif"/>
              <a:buChar char="•"/>
            </a:pPr>
            <a:r>
              <a:rPr lang="en-US" dirty="0"/>
              <a:t>Designing an implementation blueprint to guide your process</a:t>
            </a:r>
          </a:p>
          <a:p>
            <a:pPr marL="488950" indent="-192405">
              <a:buFont typeface="Arial,Sans-Serif"/>
              <a:buChar char="•"/>
            </a:pPr>
            <a:r>
              <a:rPr lang="en-US" dirty="0"/>
              <a:t>Proactively planning for sustainability</a:t>
            </a:r>
          </a:p>
          <a:p>
            <a:pPr marL="488950" indent="-192405">
              <a:buFont typeface="Arial,Sans-Serif"/>
              <a:buChar char="•"/>
            </a:pPr>
            <a:endParaRPr lang="en-US" dirty="0"/>
          </a:p>
          <a:p>
            <a:pPr marL="0" indent="0">
              <a:buNone/>
            </a:pPr>
            <a:r>
              <a:rPr lang="en-US" dirty="0"/>
              <a:t>Although this training is focused on improving cancer screening, the ideas in implementation science can be used for many other areas across the cancer continuum such as risk reduction, treatment, survivorship, and palliative care.  </a:t>
            </a:r>
          </a:p>
          <a:p>
            <a:pPr marL="192405" indent="-192405">
              <a:buChar char="•"/>
            </a:pPr>
            <a:endParaRPr lang="en-US" dirty="0"/>
          </a:p>
          <a:p>
            <a:pPr marL="0" indent="0">
              <a:spcBef>
                <a:spcPct val="20000"/>
              </a:spcBef>
              <a:spcAft>
                <a:spcPct val="0"/>
              </a:spcAft>
              <a:buNone/>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96903591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endParaRPr lang="en-US" b="1" dirty="0"/>
          </a:p>
        </p:txBody>
      </p:sp>
    </p:spTree>
    <p:extLst>
      <p:ext uri="{BB962C8B-B14F-4D97-AF65-F5344CB8AC3E}">
        <p14:creationId xmlns:p14="http://schemas.microsoft.com/office/powerpoint/2010/main" val="104961424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US" b="0" dirty="0"/>
              <a:t>.</a:t>
            </a:r>
          </a:p>
          <a:p>
            <a:pPr marL="158750" indent="0">
              <a:buFontTx/>
              <a:buNone/>
            </a:pPr>
            <a:endParaRPr lang="en-US" b="1" dirty="0"/>
          </a:p>
        </p:txBody>
      </p:sp>
    </p:spTree>
    <p:extLst>
      <p:ext uri="{BB962C8B-B14F-4D97-AF65-F5344CB8AC3E}">
        <p14:creationId xmlns:p14="http://schemas.microsoft.com/office/powerpoint/2010/main" val="30325066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endParaRPr lang="en-US" dirty="0"/>
          </a:p>
        </p:txBody>
      </p:sp>
    </p:spTree>
    <p:extLst>
      <p:ext uri="{BB962C8B-B14F-4D97-AF65-F5344CB8AC3E}">
        <p14:creationId xmlns:p14="http://schemas.microsoft.com/office/powerpoint/2010/main" val="238459453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Thank you to all those listed here who helped in developing this training.  </a:t>
            </a:r>
          </a:p>
          <a:p>
            <a:pPr marL="158750" indent="0">
              <a:buFontTx/>
              <a:buNone/>
            </a:pPr>
            <a:endParaRPr lang="en-US" dirty="0"/>
          </a:p>
        </p:txBody>
      </p:sp>
    </p:spTree>
    <p:extLst>
      <p:ext uri="{BB962C8B-B14F-4D97-AF65-F5344CB8AC3E}">
        <p14:creationId xmlns:p14="http://schemas.microsoft.com/office/powerpoint/2010/main" val="309052397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Welcome to session 5 of Base Camp.</a:t>
            </a:r>
          </a:p>
          <a:p>
            <a:endParaRPr lang="en-US" dirty="0"/>
          </a:p>
          <a:p>
            <a:r>
              <a:rPr lang="en-US" dirty="0"/>
              <a:t>My name is Christi Cahill and I am the executive director for the Colorado Cancer Coalition.</a:t>
            </a:r>
          </a:p>
        </p:txBody>
      </p:sp>
    </p:spTree>
    <p:extLst>
      <p:ext uri="{BB962C8B-B14F-4D97-AF65-F5344CB8AC3E}">
        <p14:creationId xmlns:p14="http://schemas.microsoft.com/office/powerpoint/2010/main" val="19109502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100" dirty="0"/>
              <a:t>This session was supported by a Cooperative Agreement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pPr marL="158750" indent="0">
              <a:buFontTx/>
              <a:buNone/>
            </a:pPr>
            <a:endParaRPr lang="en-US" b="1" dirty="0"/>
          </a:p>
        </p:txBody>
      </p:sp>
    </p:spTree>
    <p:extLst>
      <p:ext uri="{BB962C8B-B14F-4D97-AF65-F5344CB8AC3E}">
        <p14:creationId xmlns:p14="http://schemas.microsoft.com/office/powerpoint/2010/main" val="269570462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Our main learning objective for this session is :</a:t>
            </a:r>
          </a:p>
          <a:p>
            <a:pPr lvl="1"/>
            <a:r>
              <a:rPr lang="en-US" dirty="0"/>
              <a:t>Proposing implementation strategies that fit the unique needs of specific interventions</a:t>
            </a:r>
          </a:p>
        </p:txBody>
      </p:sp>
    </p:spTree>
    <p:extLst>
      <p:ext uri="{BB962C8B-B14F-4D97-AF65-F5344CB8AC3E}">
        <p14:creationId xmlns:p14="http://schemas.microsoft.com/office/powerpoint/2010/main" val="204840783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endParaRPr lang="en-US" b="1" dirty="0"/>
          </a:p>
          <a:p>
            <a:pPr marL="158750" indent="0">
              <a:buFontTx/>
              <a:buNone/>
            </a:pPr>
            <a:endParaRPr lang="en-US" b="1" dirty="0"/>
          </a:p>
        </p:txBody>
      </p:sp>
    </p:spTree>
    <p:extLst>
      <p:ext uri="{BB962C8B-B14F-4D97-AF65-F5344CB8AC3E}">
        <p14:creationId xmlns:p14="http://schemas.microsoft.com/office/powerpoint/2010/main" val="109560157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150000"/>
              </a:lnSpc>
              <a:spcAft>
                <a:spcPts val="1000"/>
              </a:spcAft>
              <a:buNone/>
            </a:pPr>
            <a:r>
              <a:rPr lang="en" sz="1100" dirty="0">
                <a:solidFill>
                  <a:schemeClr val="tx1"/>
                </a:solidFill>
              </a:rPr>
              <a:t>Implementation strategies are:</a:t>
            </a:r>
          </a:p>
          <a:p>
            <a:pPr marL="0" indent="0">
              <a:lnSpc>
                <a:spcPct val="150000"/>
              </a:lnSpc>
              <a:spcAft>
                <a:spcPts val="1000"/>
              </a:spcAft>
              <a:buNone/>
            </a:pPr>
            <a:r>
              <a:rPr lang="en" sz="1100" dirty="0">
                <a:solidFill>
                  <a:schemeClr val="tx1"/>
                </a:solidFill>
              </a:rPr>
              <a:t> Approaches or techniques used to enhance the adoption, implementation, sustainment, and scale-up (or spread) of EBIs</a:t>
            </a:r>
            <a:endParaRPr lang="en" sz="105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139</a:t>
            </a:fld>
            <a:endParaRPr lang="en-US" dirty="0"/>
          </a:p>
        </p:txBody>
      </p:sp>
    </p:spTree>
    <p:extLst>
      <p:ext uri="{BB962C8B-B14F-4D97-AF65-F5344CB8AC3E}">
        <p14:creationId xmlns:p14="http://schemas.microsoft.com/office/powerpoint/2010/main" val="3544841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We would now like to play a short video about an evidence-based program that uses some well-known implementation strategies. In the course companion material, you will also find a link to this Black Corals program video. </a:t>
            </a:r>
            <a:r>
              <a:rPr lang="en-US" dirty="0"/>
              <a:t>  </a:t>
            </a:r>
            <a:endParaRPr lang="en-US" sz="1100" b="0" i="0" u="none" strike="noStrike" cap="none" dirty="0">
              <a:solidFill>
                <a:srgbClr val="000000"/>
              </a:solidFill>
              <a:effectLst/>
              <a:latin typeface="Arial"/>
              <a:cs typeface="Arial"/>
              <a:sym typeface="Arial"/>
            </a:endParaRPr>
          </a:p>
          <a:p>
            <a:endParaRPr lang="en-US" sz="1100" b="0" i="0" u="none" strike="noStrike" cap="none" dirty="0">
              <a:solidFill>
                <a:srgbClr val="000000"/>
              </a:solidFill>
              <a:effectLst/>
              <a:latin typeface="Arial"/>
              <a:cs typeface="Arial"/>
              <a:sym typeface="Arial"/>
            </a:endParaRPr>
          </a:p>
          <a:p>
            <a:r>
              <a:rPr lang="en-US" sz="1100" b="1" i="0" u="none" strike="noStrike" cap="none" dirty="0">
                <a:solidFill>
                  <a:srgbClr val="000000"/>
                </a:solidFill>
                <a:effectLst/>
                <a:latin typeface="Arial"/>
                <a:cs typeface="Arial"/>
                <a:sym typeface="Arial"/>
              </a:rPr>
              <a:t>Video link:</a:t>
            </a:r>
            <a:r>
              <a:rPr lang="en-US" sz="1100" b="0" i="0" u="none" strike="noStrike" cap="none" dirty="0">
                <a:solidFill>
                  <a:srgbClr val="000000"/>
                </a:solidFill>
                <a:effectLst/>
                <a:latin typeface="Arial"/>
                <a:cs typeface="Arial"/>
                <a:sym typeface="Arial"/>
              </a:rPr>
              <a:t> https://www.youtube.com/watch?v=bn4aATMCfiw</a:t>
            </a:r>
            <a:endParaRPr lang="en-US" b="1" dirty="0"/>
          </a:p>
        </p:txBody>
      </p:sp>
    </p:spTree>
    <p:extLst>
      <p:ext uri="{BB962C8B-B14F-4D97-AF65-F5344CB8AC3E}">
        <p14:creationId xmlns:p14="http://schemas.microsoft.com/office/powerpoint/2010/main" val="110810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latin typeface="Roboto"/>
                <a:ea typeface="Roboto"/>
              </a:rPr>
              <a:t>There is a significant gap between what we know works and what we actually do in practice.  The key to bridging this is you—practitioners!  Researchers can only take you so far.  Next you will see a visual of this process as a pipeline.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u="none" dirty="0">
              <a:solidFill>
                <a:srgbClr val="1155CC"/>
              </a:solidFill>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021682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Arial"/>
              </a:rPr>
              <a:t>Which of the following do you think are implementation strategies from the video?</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cs typeface="Arial"/>
              </a:rPr>
              <a:t>Let’s take a look at the next slide to review </a:t>
            </a:r>
          </a:p>
        </p:txBody>
      </p:sp>
    </p:spTree>
    <p:extLst>
      <p:ext uri="{BB962C8B-B14F-4D97-AF65-F5344CB8AC3E}">
        <p14:creationId xmlns:p14="http://schemas.microsoft.com/office/powerpoint/2010/main" val="29129833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US" b="0" dirty="0"/>
              <a:t>Here you see a very important table (that is also located in your companion guide) identifying common implementation strategies. We pulled out some of the ones that were found in the Black Corals video.</a:t>
            </a:r>
          </a:p>
          <a:p>
            <a:r>
              <a:rPr lang="en-US" dirty="0"/>
              <a:t>Reminding providers to ask about screening-this is a great example of an implementation strategy.</a:t>
            </a:r>
          </a:p>
          <a:p>
            <a:r>
              <a:rPr lang="en-US" dirty="0"/>
              <a:t>Preparing patients to be active participants-another example.</a:t>
            </a:r>
          </a:p>
          <a:p>
            <a:r>
              <a:rPr lang="en-US" dirty="0"/>
              <a:t>Conducting educational meetings-a commonly used strategy.</a:t>
            </a:r>
          </a:p>
          <a:p>
            <a:r>
              <a:rPr lang="en-US" dirty="0"/>
              <a:t>Inform &amp; involve local opinion leaders-our last example.</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Some of the things from the video that are important, but NOT implementation strategies: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Addressing high mortality rate—this is a great goal for a program, but not really a strategy to implement an intervention.</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Identifying evidence from the Community Guide—this is an important step in planning an intervention, but not actually a strategy for implementing.</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Are you starting to see the distinction of implementation strategies within the general process of planning an EBI?</a:t>
            </a:r>
          </a:p>
          <a:p>
            <a:endParaRPr lang="en-US" dirty="0"/>
          </a:p>
        </p:txBody>
      </p:sp>
    </p:spTree>
    <p:extLst>
      <p:ext uri="{BB962C8B-B14F-4D97-AF65-F5344CB8AC3E}">
        <p14:creationId xmlns:p14="http://schemas.microsoft.com/office/powerpoint/2010/main" val="4165519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dirty="0"/>
              <a:t>There are many ways to plan your implementation strategies.</a:t>
            </a:r>
          </a:p>
          <a:p>
            <a:pPr marL="0" indent="0">
              <a:buNone/>
            </a:pPr>
            <a:endParaRPr lang="en-US" dirty="0"/>
          </a:p>
          <a:p>
            <a:pPr marL="0" indent="0">
              <a:buNone/>
            </a:pPr>
            <a:r>
              <a:rPr lang="en-US" dirty="0"/>
              <a:t>First, you can location intervention-specific guidance. This might be bundled with a pre-packaged intervention, which contains implementation guidelines.</a:t>
            </a:r>
          </a:p>
          <a:p>
            <a:pPr marL="0" indent="0">
              <a:buNone/>
            </a:pPr>
            <a:endParaRPr lang="en-US" dirty="0"/>
          </a:p>
          <a:p>
            <a:pPr>
              <a:buFont typeface="Arial,Sans-Serif"/>
            </a:pPr>
            <a:endParaRPr lang="en-US" dirty="0"/>
          </a:p>
          <a:p>
            <a:pPr marL="285750" indent="-285750">
              <a:buFont typeface="Arial,Sans-Serif"/>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147771477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spcAft>
                <a:spcPts val="1000"/>
              </a:spcAft>
              <a:buNone/>
            </a:pPr>
            <a:r>
              <a:rPr lang="en-US" sz="1200" dirty="0"/>
              <a:t>Some EBIs come with implementation guides.</a:t>
            </a:r>
          </a:p>
          <a:p>
            <a:pPr marL="556895" lvl="1" indent="-213995">
              <a:spcAft>
                <a:spcPts val="1000"/>
              </a:spcAft>
              <a:buChar char="•"/>
            </a:pPr>
            <a:r>
              <a:rPr lang="en-US" sz="1200" dirty="0"/>
              <a:t>Examples: Some Evidence-based cancer control programs come with downloadable implementation guides</a:t>
            </a:r>
          </a:p>
          <a:p>
            <a:pPr marL="1014095" lvl="2" indent="-213995">
              <a:spcAft>
                <a:spcPts val="1000"/>
              </a:spcAft>
              <a:buChar char="•"/>
            </a:pPr>
            <a:r>
              <a:rPr lang="en-US" sz="1200" dirty="0"/>
              <a:t>These may contain protocols, templates, scripts, etc. </a:t>
            </a:r>
          </a:p>
          <a:p>
            <a:endParaRPr lang="en-US" dirty="0"/>
          </a:p>
        </p:txBody>
      </p:sp>
      <p:sp>
        <p:nvSpPr>
          <p:cNvPr id="4" name="Slide Number Placeholder 3"/>
          <p:cNvSpPr>
            <a:spLocks noGrp="1"/>
          </p:cNvSpPr>
          <p:nvPr>
            <p:ph type="sldNum" sz="quarter" idx="10"/>
          </p:nvPr>
        </p:nvSpPr>
        <p:spPr/>
        <p:txBody>
          <a:bodyPr/>
          <a:lstStyle/>
          <a:p>
            <a:fld id="{C86F15E9-0BE7-4FE3-9441-9D32F4679029}" type="slidenum">
              <a:rPr lang="en-US" smtClean="0"/>
              <a:pPr/>
              <a:t>144</a:t>
            </a:fld>
            <a:endParaRPr lang="en-US" dirty="0"/>
          </a:p>
        </p:txBody>
      </p:sp>
    </p:spTree>
    <p:extLst>
      <p:ext uri="{BB962C8B-B14F-4D97-AF65-F5344CB8AC3E}">
        <p14:creationId xmlns:p14="http://schemas.microsoft.com/office/powerpoint/2010/main" val="211422215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dirty="0"/>
              <a:t>Next, we will return to theory.</a:t>
            </a:r>
          </a:p>
          <a:p>
            <a:pPr>
              <a:buFont typeface="Arial,Sans-Serif"/>
            </a:pPr>
            <a:endParaRPr lang="en-US" dirty="0"/>
          </a:p>
          <a:p>
            <a:pPr marL="285750" indent="-285750">
              <a:buFont typeface="Arial,Sans-Serif"/>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370668138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u="none" dirty="0">
                <a:solidFill>
                  <a:schemeClr val="tx1"/>
                </a:solidFill>
                <a:hlinkClick r:id="rId3">
                  <a:extLst>
                    <a:ext uri="{A12FA001-AC4F-418D-AE19-62706E023703}">
                      <ahyp:hlinkClr xmlns:ahyp="http://schemas.microsoft.com/office/drawing/2018/hyperlinkcolor" val="tx"/>
                    </a:ext>
                  </a:extLst>
                </a:hlinkClick>
              </a:rPr>
              <a:t>Similar to theories lying underneath an EBI, implementation should also be guided by theories of behavioral change.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tx1"/>
                </a:solidFill>
              </a:rPr>
              <a:t>This might include </a:t>
            </a:r>
            <a:r>
              <a:rPr lang="en-US" sz="1100" dirty="0">
                <a:solidFill>
                  <a:schemeClr val="tx1"/>
                </a:solidFill>
              </a:rPr>
              <a:t>behavior-change techniques that help:</a:t>
            </a:r>
            <a:endParaRPr lang="en-US" dirty="0">
              <a:solidFill>
                <a:schemeClr val="tx1"/>
              </a:solidFill>
            </a:endParaRPr>
          </a:p>
          <a:p>
            <a:pPr>
              <a:spcAft>
                <a:spcPts val="1000"/>
              </a:spcAft>
            </a:pPr>
            <a:r>
              <a:rPr lang="en-US" sz="1100" dirty="0">
                <a:solidFill>
                  <a:schemeClr val="tx1"/>
                </a:solidFill>
              </a:rPr>
              <a:t>Guide implementation process step by step, which:</a:t>
            </a:r>
          </a:p>
          <a:p>
            <a:pPr>
              <a:spcAft>
                <a:spcPts val="1000"/>
              </a:spcAft>
            </a:pPr>
            <a:r>
              <a:rPr lang="en-US" sz="1100" dirty="0">
                <a:solidFill>
                  <a:schemeClr val="tx1"/>
                </a:solidFill>
              </a:rPr>
              <a:t>Helps to focus on implementation outcomes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tx1"/>
                </a:solidFill>
              </a:rPr>
              <a:t>Remember from before, interventions grounded in health behavior are often more effective than those lacking a theoretical base.</a:t>
            </a:r>
          </a:p>
          <a:p>
            <a:pPr marL="0" lvl="0" indent="0" algn="l" rtl="0">
              <a:spcBef>
                <a:spcPts val="1200"/>
              </a:spcBef>
              <a:spcAft>
                <a:spcPts val="1200"/>
              </a:spcAft>
              <a:buNone/>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397912542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dirty="0"/>
              <a:t>Last, we will introduce implementation science approaches to designing these strategies.</a:t>
            </a:r>
          </a:p>
          <a:p>
            <a:pPr>
              <a:buFont typeface="Arial,Sans-Serif"/>
            </a:pPr>
            <a:endParaRPr lang="en-US" dirty="0"/>
          </a:p>
          <a:p>
            <a:pPr marL="285750" indent="-285750">
              <a:buFont typeface="Arial,Sans-Serif"/>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207514904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lvl="0" indent="0">
              <a:buNone/>
            </a:pPr>
            <a:r>
              <a:rPr lang="en-US" dirty="0">
                <a:solidFill>
                  <a:schemeClr val="tx1"/>
                </a:solidFill>
              </a:rPr>
              <a:t>Implementation Science provides us with evidence completely focused on optimizing the implementation process.</a:t>
            </a:r>
          </a:p>
          <a:p>
            <a:pPr marL="0" lvl="0" indent="0">
              <a:buNone/>
            </a:pPr>
            <a:r>
              <a:rPr lang="en-US" dirty="0">
                <a:solidFill>
                  <a:schemeClr val="tx1"/>
                </a:solidFill>
              </a:rPr>
              <a:t>These come in the form of:</a:t>
            </a:r>
          </a:p>
          <a:p>
            <a:pPr marL="0" lvl="0" indent="0">
              <a:buNone/>
            </a:pPr>
            <a:r>
              <a:rPr lang="en-US" dirty="0">
                <a:solidFill>
                  <a:schemeClr val="tx1"/>
                </a:solidFill>
              </a:rPr>
              <a:t>	-Toolkits</a:t>
            </a:r>
          </a:p>
          <a:p>
            <a:pPr marL="0" lvl="0" indent="0">
              <a:buNone/>
            </a:pPr>
            <a:r>
              <a:rPr lang="en-US" dirty="0">
                <a:solidFill>
                  <a:schemeClr val="tx1"/>
                </a:solidFill>
              </a:rPr>
              <a:t>	-Journal articles</a:t>
            </a:r>
          </a:p>
          <a:p>
            <a:pPr marL="0" lvl="0" indent="0">
              <a:buNone/>
            </a:pPr>
            <a:r>
              <a:rPr lang="en-US" dirty="0">
                <a:solidFill>
                  <a:schemeClr val="tx1"/>
                </a:solidFill>
              </a:rPr>
              <a:t>	-Systematic reviews </a:t>
            </a:r>
          </a:p>
          <a:p>
            <a:endParaRPr lang="en-US" dirty="0"/>
          </a:p>
        </p:txBody>
      </p:sp>
    </p:spTree>
    <p:extLst>
      <p:ext uri="{BB962C8B-B14F-4D97-AF65-F5344CB8AC3E}">
        <p14:creationId xmlns:p14="http://schemas.microsoft.com/office/powerpoint/2010/main" val="252947966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There are many approaches to co-designing Implementation strategies collaboratively between researchers and stakeholders like yourselves.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We are using the first way (implementation logic modelling) during this training, but there is also a well-known method called intervention mapping that is linked in your supplemental tools list.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268286373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 is a commonly used model (called the Expert Recommendations for Implementation Change) that categorizes strategies to optimize implementation.  </a:t>
            </a:r>
          </a:p>
          <a:p>
            <a:r>
              <a:rPr lang="en-US" dirty="0"/>
              <a:t>The top row includes headings such as planning, educating, financing, restructuring, quality management, and policy-oriented actions you can take to implement an EBI.  These are the “meat” of Implementation Science--the specific actions tested and enacted to bring change to both healthcare and public health organizations, as well across levels and sectors. </a:t>
            </a:r>
          </a:p>
          <a:p>
            <a:r>
              <a:rPr lang="en-US" dirty="0"/>
              <a:t>You will remember some of the strategies we highlighted from the video; now you can see where they fit in the model.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There is much research on each of these strategies available and more still coming out. </a:t>
            </a:r>
            <a:endParaRPr lang="en-US"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Implementation science can help broaden the range of health disparity studies by providing methods to test each of these different strategies and determine if and how they actually reduce disparities. </a:t>
            </a:r>
          </a:p>
          <a:p>
            <a:r>
              <a:rPr lang="en-US" sz="1100" b="0" i="0" u="none" strike="noStrike" cap="none" dirty="0">
                <a:solidFill>
                  <a:srgbClr val="000000"/>
                </a:solidFill>
                <a:effectLst/>
                <a:latin typeface="Arial"/>
                <a:ea typeface="Arial"/>
                <a:cs typeface="Arial"/>
                <a:sym typeface="Arial"/>
              </a:rPr>
              <a:t>Incorporating social determinants of health in the development and testing of each of these implementation strategies may help drive population health goals for achieving equitable implementation of interventions. </a:t>
            </a:r>
          </a:p>
          <a:p>
            <a:r>
              <a:rPr lang="en-US" sz="1100" b="0" i="0" u="none" strike="noStrike" cap="none" dirty="0">
                <a:solidFill>
                  <a:srgbClr val="000000"/>
                </a:solidFill>
                <a:effectLst/>
                <a:latin typeface="Arial"/>
                <a:ea typeface="Arial"/>
                <a:cs typeface="Arial"/>
                <a:sym typeface="Arial"/>
              </a:rPr>
              <a:t>For example, restructuring strategies based around adaptations to workflow in settings with disparities might improve health outcomes. Possibly attending to financial contexts that enact changes as to what is allowed to be covered by insurance may incentivize which EBIS are practiced.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You will find this table in detail (with a complete list of the strategies listed below each category) in Appendix E in the companion guide.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982415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u="none" dirty="0">
                <a:solidFill>
                  <a:schemeClr val="tx1"/>
                </a:solidFill>
                <a:highlight>
                  <a:srgbClr val="FCFCFC"/>
                </a:highlight>
                <a:latin typeface="Roboto"/>
                <a:ea typeface="Roboto"/>
              </a:rPr>
              <a:t>Hi I am Heather Brandt and I served as the </a:t>
            </a:r>
            <a:r>
              <a:rPr lang="en-US" sz="1100" b="0" i="0" u="none" strike="noStrike" cap="none" dirty="0">
                <a:solidFill>
                  <a:schemeClr val="tx1"/>
                </a:solidFill>
                <a:effectLst/>
                <a:latin typeface="Arial"/>
                <a:ea typeface="Arial"/>
                <a:cs typeface="Arial"/>
                <a:sym typeface="Arial"/>
              </a:rPr>
              <a:t>Co-Associate Director of Outreach, St. Jude Children's Research Hospital &amp; Comprehensive Cancer Center. I will pick up here with the knowledge pipeline.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1" u="none" dirty="0">
              <a:solidFill>
                <a:schemeClr val="tx1"/>
              </a:solidFill>
              <a:highlight>
                <a:srgbClr val="FCFCFC"/>
              </a:highlight>
              <a:latin typeface="Roboto"/>
              <a:ea typeface="Roboto"/>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highlight>
                  <a:srgbClr val="FCFCFC"/>
                </a:highlight>
                <a:latin typeface="Roboto"/>
                <a:ea typeface="Roboto"/>
              </a:rPr>
              <a:t>You can see in this figure as time goes on real world relevance increases.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highlight>
                  <a:srgbClr val="FCFCFC"/>
                </a:highlight>
                <a:latin typeface="Roboto"/>
                <a:ea typeface="Roboto"/>
              </a:rPr>
              <a:t>First is answering the questions ”if a program could work” and “does it work”, which are the major questions in efficacy and effectiveness research.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sng" dirty="0">
                <a:solidFill>
                  <a:schemeClr val="tx1"/>
                </a:solidFill>
                <a:highlight>
                  <a:srgbClr val="FCFCFC"/>
                </a:highlight>
                <a:latin typeface="Roboto"/>
                <a:ea typeface="Roboto"/>
              </a:rPr>
              <a:t>Efficacy</a:t>
            </a:r>
            <a:r>
              <a:rPr lang="en-US" sz="1100" u="none" dirty="0">
                <a:solidFill>
                  <a:schemeClr val="tx1"/>
                </a:solidFill>
                <a:highlight>
                  <a:srgbClr val="FCFCFC"/>
                </a:highlight>
                <a:latin typeface="Roboto"/>
                <a:ea typeface="Roboto"/>
              </a:rPr>
              <a:t>: </a:t>
            </a:r>
            <a:r>
              <a:rPr lang="en-US" sz="1100" b="0" i="0" u="none" strike="noStrike" cap="none" dirty="0">
                <a:solidFill>
                  <a:schemeClr val="tx1"/>
                </a:solidFill>
                <a:effectLst/>
                <a:highlight>
                  <a:srgbClr val="FCFCFC"/>
                </a:highlight>
                <a:latin typeface="Arial"/>
                <a:ea typeface="Arial"/>
                <a:cs typeface="Arial"/>
                <a:sym typeface="Arial"/>
              </a:rPr>
              <a:t>Efficacy can be defined as the performance of an intervention under ideal and controlled circumstances</a:t>
            </a:r>
            <a:endParaRPr lang="en-US" sz="1100" u="sng" dirty="0">
              <a:solidFill>
                <a:schemeClr val="tx1"/>
              </a:solidFill>
              <a:highlight>
                <a:srgbClr val="FCFCFC"/>
              </a:highlight>
              <a:latin typeface="Roboto"/>
              <a:ea typeface="Roboto"/>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sng" dirty="0">
                <a:solidFill>
                  <a:schemeClr val="tx1"/>
                </a:solidFill>
                <a:highlight>
                  <a:srgbClr val="FCFCFC"/>
                </a:highlight>
                <a:latin typeface="Roboto"/>
                <a:ea typeface="Roboto"/>
              </a:rPr>
              <a:t>Effectiveness</a:t>
            </a:r>
            <a:r>
              <a:rPr lang="en-US" sz="1100" u="none" dirty="0">
                <a:solidFill>
                  <a:schemeClr val="tx1"/>
                </a:solidFill>
                <a:highlight>
                  <a:srgbClr val="FCFCFC"/>
                </a:highlight>
                <a:latin typeface="Roboto"/>
                <a:ea typeface="Roboto"/>
              </a:rPr>
              <a:t>: </a:t>
            </a:r>
            <a:r>
              <a:rPr lang="en-US" sz="1100" b="0" i="0" u="none" strike="noStrike" cap="none" dirty="0">
                <a:solidFill>
                  <a:schemeClr val="tx1"/>
                </a:solidFill>
                <a:effectLst/>
                <a:highlight>
                  <a:srgbClr val="FCFCFC"/>
                </a:highlight>
                <a:latin typeface="Arial"/>
                <a:ea typeface="Roboto"/>
                <a:cs typeface="Arial"/>
                <a:sym typeface="Arial"/>
              </a:rPr>
              <a:t>E</a:t>
            </a:r>
            <a:r>
              <a:rPr lang="en-US" sz="1100" b="0" i="0" u="none" strike="noStrike" cap="none" dirty="0">
                <a:solidFill>
                  <a:schemeClr val="tx1"/>
                </a:solidFill>
                <a:effectLst/>
                <a:highlight>
                  <a:srgbClr val="FCFCFC"/>
                </a:highlight>
                <a:latin typeface="Arial"/>
                <a:ea typeface="Arial"/>
                <a:cs typeface="Arial"/>
                <a:sym typeface="Arial"/>
              </a:rPr>
              <a:t>ffectiveness refers to its performance under ‘real-world' conditions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tx1"/>
                </a:solidFill>
                <a:effectLst/>
                <a:highlight>
                  <a:srgbClr val="FCFCFC"/>
                </a:highlight>
                <a:latin typeface="Arial"/>
                <a:ea typeface="Roboto"/>
                <a:cs typeface="Arial"/>
                <a:sym typeface="Arial"/>
              </a:rPr>
              <a:t>HOW to make a program work is the focus of this training.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499443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Tools listed here are all located in your companion guide.</a:t>
            </a:r>
          </a:p>
          <a:p>
            <a:pPr marL="158750" indent="0">
              <a:buFontTx/>
              <a:buNone/>
            </a:pPr>
            <a:endParaRPr lang="en-US" dirty="0"/>
          </a:p>
        </p:txBody>
      </p:sp>
    </p:spTree>
    <p:extLst>
      <p:ext uri="{BB962C8B-B14F-4D97-AF65-F5344CB8AC3E}">
        <p14:creationId xmlns:p14="http://schemas.microsoft.com/office/powerpoint/2010/main" val="187538986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US" b="0" dirty="0"/>
              <a:t>As well as references</a:t>
            </a:r>
          </a:p>
        </p:txBody>
      </p:sp>
    </p:spTree>
    <p:extLst>
      <p:ext uri="{BB962C8B-B14F-4D97-AF65-F5344CB8AC3E}">
        <p14:creationId xmlns:p14="http://schemas.microsoft.com/office/powerpoint/2010/main" val="326323229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Thank you to all those listed here who helped in developing this training.  </a:t>
            </a:r>
          </a:p>
          <a:p>
            <a:pPr marL="158750" indent="0">
              <a:buFontTx/>
              <a:buNone/>
            </a:pPr>
            <a:endParaRPr lang="en-US" dirty="0"/>
          </a:p>
        </p:txBody>
      </p:sp>
    </p:spTree>
    <p:extLst>
      <p:ext uri="{BB962C8B-B14F-4D97-AF65-F5344CB8AC3E}">
        <p14:creationId xmlns:p14="http://schemas.microsoft.com/office/powerpoint/2010/main" val="302300487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Welcome to an exciting session of Base Camp.</a:t>
            </a:r>
          </a:p>
        </p:txBody>
      </p:sp>
    </p:spTree>
    <p:extLst>
      <p:ext uri="{BB962C8B-B14F-4D97-AF65-F5344CB8AC3E}">
        <p14:creationId xmlns:p14="http://schemas.microsoft.com/office/powerpoint/2010/main" val="286982630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Disclosures listed here.</a:t>
            </a:r>
          </a:p>
        </p:txBody>
      </p:sp>
    </p:spTree>
    <p:extLst>
      <p:ext uri="{BB962C8B-B14F-4D97-AF65-F5344CB8AC3E}">
        <p14:creationId xmlns:p14="http://schemas.microsoft.com/office/powerpoint/2010/main" val="39245370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Our 3 main learning objectives for this session are listed here and we aim to bring these to life with breakout group discussions and a panel of 3 case studies.</a:t>
            </a:r>
          </a:p>
          <a:p>
            <a:pPr marL="0" lvl="1" indent="0">
              <a:buChar char="•"/>
            </a:pPr>
            <a:r>
              <a:rPr lang="en-US" dirty="0"/>
              <a:t>All panelists included today come from cancer screening projects</a:t>
            </a:r>
          </a:p>
          <a:p>
            <a:pPr marL="0" lvl="1" indent="0">
              <a:buChar char="•"/>
            </a:pPr>
            <a:r>
              <a:rPr lang="en-US" dirty="0"/>
              <a:t>They are from diverse settings and contexts</a:t>
            </a:r>
          </a:p>
          <a:p>
            <a:pPr marL="0" lvl="1" indent="0">
              <a:buChar char="•"/>
            </a:pPr>
            <a:r>
              <a:rPr lang="en-US" dirty="0"/>
              <a:t>They demonstrate a range of implementation strategies also represent various approaches to evaluation and quality improvement</a:t>
            </a:r>
          </a:p>
          <a:p>
            <a:endParaRPr lang="en-US" dirty="0"/>
          </a:p>
        </p:txBody>
      </p:sp>
    </p:spTree>
    <p:extLst>
      <p:ext uri="{BB962C8B-B14F-4D97-AF65-F5344CB8AC3E}">
        <p14:creationId xmlns:p14="http://schemas.microsoft.com/office/powerpoint/2010/main" val="267653131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en-US" dirty="0">
                <a:latin typeface="Calibri"/>
                <a:cs typeface="Calibri"/>
              </a:rPr>
              <a:t>Here is the map for the session.</a:t>
            </a:r>
          </a:p>
          <a:p>
            <a:pPr>
              <a:buNone/>
            </a:pPr>
            <a:r>
              <a:rPr lang="en-US" dirty="0">
                <a:latin typeface="Calibri"/>
                <a:cs typeface="Calibri"/>
              </a:rPr>
              <a:t>First, we will go into breakout groups.</a:t>
            </a:r>
          </a:p>
          <a:p>
            <a:pPr>
              <a:buNone/>
            </a:pPr>
            <a:r>
              <a:rPr lang="en-US" dirty="0">
                <a:latin typeface="Calibri"/>
                <a:cs typeface="Calibri"/>
              </a:rPr>
              <a:t>You will be hosted by a subject matter expert in cancer screening, who will facilitate a discussion about the case studies you read about last night.</a:t>
            </a:r>
          </a:p>
          <a:p>
            <a:pPr>
              <a:buNone/>
            </a:pPr>
            <a:r>
              <a:rPr lang="en-US" dirty="0">
                <a:latin typeface="Calibri"/>
                <a:cs typeface="Calibri"/>
              </a:rPr>
              <a:t>The goal is to have your team come up with some questions for the authors of the case studies you read, who will then present and answer questions for the last part of the session. </a:t>
            </a:r>
          </a:p>
        </p:txBody>
      </p:sp>
    </p:spTree>
    <p:extLst>
      <p:ext uri="{BB962C8B-B14F-4D97-AF65-F5344CB8AC3E}">
        <p14:creationId xmlns:p14="http://schemas.microsoft.com/office/powerpoint/2010/main" val="184175624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en-US" dirty="0">
                <a:latin typeface="Calibri"/>
                <a:cs typeface="Calibri"/>
              </a:rPr>
              <a:t>Let’s break into teams now.</a:t>
            </a:r>
          </a:p>
        </p:txBody>
      </p:sp>
    </p:spTree>
    <p:extLst>
      <p:ext uri="{BB962C8B-B14F-4D97-AF65-F5344CB8AC3E}">
        <p14:creationId xmlns:p14="http://schemas.microsoft.com/office/powerpoint/2010/main" val="127630974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884877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indent="-285750">
              <a:buChar char="•"/>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3646909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dirty="0"/>
          </a:p>
          <a:p>
            <a:pPr marL="0" indent="0">
              <a:buNone/>
            </a:pPr>
            <a:r>
              <a:rPr lang="en-US" dirty="0"/>
              <a:t>Another way to think about this is shown in this diagram.</a:t>
            </a:r>
          </a:p>
          <a:p>
            <a:pPr marL="0" indent="0">
              <a:buNone/>
            </a:pPr>
            <a:endParaRPr lang="en-US" dirty="0"/>
          </a:p>
          <a:p>
            <a:pPr marL="0" indent="0">
              <a:buNone/>
            </a:pPr>
            <a:r>
              <a:rPr lang="en-US" dirty="0"/>
              <a:t>Much research is done to establish the efficacy and effectiveness of an intervention. </a:t>
            </a:r>
          </a:p>
          <a:p>
            <a:pPr marL="0" indent="0">
              <a:buNone/>
            </a:pPr>
            <a:endParaRPr lang="en-US" dirty="0"/>
          </a:p>
          <a:p>
            <a:pPr marL="0" indent="0">
              <a:buNone/>
            </a:pPr>
            <a:r>
              <a:rPr lang="en-US" dirty="0"/>
              <a:t>This is done by asking: could/does a program work?</a:t>
            </a:r>
          </a:p>
          <a:p>
            <a:pPr marL="417830" lvl="1" indent="-160655">
              <a:buChar char="•"/>
            </a:pPr>
            <a:r>
              <a:rPr lang="en-US" dirty="0"/>
              <a:t>But once we know it works, what happens next is up to you in terms of making a program work.  This is the “HOW” of making a program work.</a:t>
            </a:r>
          </a:p>
          <a:p>
            <a:pPr marL="417830" lvl="1" indent="-160655">
              <a:buChar char="•"/>
            </a:pPr>
            <a:r>
              <a:rPr lang="en-US" dirty="0"/>
              <a:t>This Base Camp will help you unpack how to incorporate your unique context into the planning of how to make an intervention work.  </a:t>
            </a:r>
          </a:p>
          <a:p>
            <a:pPr>
              <a:buNone/>
            </a:pPr>
            <a:endParaRPr lang="en-US" dirty="0">
              <a:latin typeface="Calibri"/>
              <a:cs typeface="Calibri"/>
            </a:endParaRPr>
          </a:p>
        </p:txBody>
      </p:sp>
    </p:spTree>
    <p:extLst>
      <p:ext uri="{BB962C8B-B14F-4D97-AF65-F5344CB8AC3E}">
        <p14:creationId xmlns:p14="http://schemas.microsoft.com/office/powerpoint/2010/main" val="67567250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we will introduce our panelists.</a:t>
            </a:r>
          </a:p>
          <a:p>
            <a:endParaRPr lang="en-US" dirty="0"/>
          </a:p>
          <a:p>
            <a:r>
              <a:rPr lang="en-US" dirty="0"/>
              <a:t>Names and Bios here:</a:t>
            </a:r>
          </a:p>
        </p:txBody>
      </p:sp>
    </p:spTree>
    <p:extLst>
      <p:ext uri="{BB962C8B-B14F-4D97-AF65-F5344CB8AC3E}">
        <p14:creationId xmlns:p14="http://schemas.microsoft.com/office/powerpoint/2010/main" val="88355709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705F006-499E-D543-B612-F836702459BD}" type="slidenum">
              <a:rPr lang="en-US" smtClean="0"/>
              <a:t>162</a:t>
            </a:fld>
            <a:endParaRPr lang="en-US" dirty="0"/>
          </a:p>
        </p:txBody>
      </p:sp>
    </p:spTree>
    <p:extLst>
      <p:ext uri="{BB962C8B-B14F-4D97-AF65-F5344CB8AC3E}">
        <p14:creationId xmlns:p14="http://schemas.microsoft.com/office/powerpoint/2010/main" val="380162253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Just a quick reminder of the strategies discussed in the previous session on using evidence.  These are essentially the nuts and bolts of facilitating implementation. Can you recognize any of these coming through from your conversations in breakout groups as well as from our panelists?</a:t>
            </a:r>
          </a:p>
        </p:txBody>
      </p:sp>
    </p:spTree>
    <p:extLst>
      <p:ext uri="{BB962C8B-B14F-4D97-AF65-F5344CB8AC3E}">
        <p14:creationId xmlns:p14="http://schemas.microsoft.com/office/powerpoint/2010/main" val="320892275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sng" dirty="0">
              <a:solidFill>
                <a:srgbClr val="1155CC"/>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fld id="{C86F15E9-0BE7-4FE3-9441-9D32F4679029}" type="slidenum">
              <a:rPr lang="en-US" smtClean="0"/>
              <a:pPr/>
              <a:t>164</a:t>
            </a:fld>
            <a:endParaRPr lang="en-US" dirty="0"/>
          </a:p>
        </p:txBody>
      </p:sp>
    </p:spTree>
    <p:extLst>
      <p:ext uri="{BB962C8B-B14F-4D97-AF65-F5344CB8AC3E}">
        <p14:creationId xmlns:p14="http://schemas.microsoft.com/office/powerpoint/2010/main" val="225941531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96353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0204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US" b="0" dirty="0"/>
              <a:t>Greetings everyone. My name is Polly Hager, and I am the Cancer Prevention and Control Section Manager for the Michigan Department of Health and Human Services.</a:t>
            </a:r>
          </a:p>
          <a:p>
            <a:r>
              <a:rPr lang="en-US" dirty="0"/>
              <a:t>Welcome to the Evaluation session of the Base Camp.</a:t>
            </a:r>
          </a:p>
        </p:txBody>
      </p:sp>
    </p:spTree>
    <p:extLst>
      <p:ext uri="{BB962C8B-B14F-4D97-AF65-F5344CB8AC3E}">
        <p14:creationId xmlns:p14="http://schemas.microsoft.com/office/powerpoint/2010/main" val="52464092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sz="1100" dirty="0"/>
              <a:t>This session was supported by a Cooperative Agreement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p:txBody>
      </p:sp>
    </p:spTree>
    <p:extLst>
      <p:ext uri="{BB962C8B-B14F-4D97-AF65-F5344CB8AC3E}">
        <p14:creationId xmlns:p14="http://schemas.microsoft.com/office/powerpoint/2010/main" val="99027978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Our main learning objectives are to describe a</a:t>
            </a:r>
            <a:r>
              <a:rPr lang="en-US" sz="1100" dirty="0"/>
              <a:t> framework's use in evaluation and to explore and identify measurable outcomes of implementation quality.</a:t>
            </a:r>
            <a:endParaRPr lang="en-US" dirty="0"/>
          </a:p>
          <a:p>
            <a:endParaRPr lang="en-US" dirty="0"/>
          </a:p>
        </p:txBody>
      </p:sp>
    </p:spTree>
    <p:extLst>
      <p:ext uri="{BB962C8B-B14F-4D97-AF65-F5344CB8AC3E}">
        <p14:creationId xmlns:p14="http://schemas.microsoft.com/office/powerpoint/2010/main" val="72485726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 is the map for the session. </a:t>
            </a:r>
          </a:p>
          <a:p>
            <a:r>
              <a:rPr lang="en-US" dirty="0"/>
              <a:t>First, we will introduce the RE-AIM framework for evaluation.</a:t>
            </a:r>
          </a:p>
        </p:txBody>
      </p:sp>
    </p:spTree>
    <p:extLst>
      <p:ext uri="{BB962C8B-B14F-4D97-AF65-F5344CB8AC3E}">
        <p14:creationId xmlns:p14="http://schemas.microsoft.com/office/powerpoint/2010/main" val="2433250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405" indent="-192405"/>
            <a:r>
              <a:rPr lang="en-US" dirty="0"/>
              <a:t>The real world is complicated and sometimes it might feel like you are trying to fit puzzle pieces together that just don’t go together!</a:t>
            </a:r>
          </a:p>
          <a:p>
            <a:pPr marL="192405" indent="-192405"/>
            <a:endParaRPr lang="en-US" dirty="0"/>
          </a:p>
          <a:p>
            <a:pPr marL="192405" indent="-192405"/>
            <a:r>
              <a:rPr lang="en-US" dirty="0"/>
              <a:t>Implementation Science has an impressive toolkit to help you see the big picture and facilitate change by:</a:t>
            </a:r>
          </a:p>
          <a:p>
            <a:pPr marL="642620" lvl="2" indent="-128270"/>
            <a:r>
              <a:rPr lang="en-US" dirty="0"/>
              <a:t>Preparing those involved for change if they are not ready</a:t>
            </a:r>
          </a:p>
          <a:p>
            <a:pPr marL="642620" lvl="2" indent="-128270"/>
            <a:r>
              <a:rPr lang="en-US" dirty="0"/>
              <a:t>Adapting the intervention without changing its effectiveness</a:t>
            </a:r>
          </a:p>
          <a:p>
            <a:pPr marL="642620" lvl="2" indent="-128270"/>
            <a:r>
              <a:rPr lang="en-US" dirty="0"/>
              <a:t>Adjusting the environment to integrate the intervention</a:t>
            </a:r>
          </a:p>
        </p:txBody>
      </p:sp>
    </p:spTree>
    <p:extLst>
      <p:ext uri="{BB962C8B-B14F-4D97-AF65-F5344CB8AC3E}">
        <p14:creationId xmlns:p14="http://schemas.microsoft.com/office/powerpoint/2010/main" val="105281090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chemeClr val="tx1"/>
                </a:solidFill>
                <a:highlight>
                  <a:srgbClr val="FCFCFC"/>
                </a:highlight>
                <a:latin typeface="Roboto"/>
                <a:ea typeface="Roboto"/>
              </a:rPr>
              <a:t>Here is the section of the blueprint we will be working through.</a:t>
            </a:r>
            <a:endParaRPr lang="en" sz="1100" u="sng" dirty="0">
              <a:solidFill>
                <a:schemeClr val="tx1"/>
              </a:solidFill>
              <a:highlight>
                <a:srgbClr val="FCFCFC"/>
              </a:highlight>
              <a:latin typeface="Roboto"/>
              <a:ea typeface="Roboto"/>
            </a:endParaRPr>
          </a:p>
          <a:p>
            <a:endParaRPr lang="en-US" dirty="0"/>
          </a:p>
        </p:txBody>
      </p:sp>
    </p:spTree>
    <p:extLst>
      <p:ext uri="{BB962C8B-B14F-4D97-AF65-F5344CB8AC3E}">
        <p14:creationId xmlns:p14="http://schemas.microsoft.com/office/powerpoint/2010/main" val="298276504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US" b="1" dirty="0"/>
              <a:t>Polly:</a:t>
            </a:r>
            <a:endParaRPr lang="en-US" sz="1100" b="0" dirty="0"/>
          </a:p>
          <a:p>
            <a:r>
              <a:rPr lang="en-US" sz="1100" b="0" dirty="0"/>
              <a:t>Listed here are the practitioners you can involve in evaluating your implementation.</a:t>
            </a:r>
          </a:p>
          <a:p>
            <a:r>
              <a:rPr lang="en-US" sz="1100" b="0" dirty="0"/>
              <a:t>Reminder: You can invite any other stakeholders critical to implementation to become involved in evaluation process.</a:t>
            </a:r>
          </a:p>
        </p:txBody>
      </p:sp>
    </p:spTree>
    <p:extLst>
      <p:ext uri="{BB962C8B-B14F-4D97-AF65-F5344CB8AC3E}">
        <p14:creationId xmlns:p14="http://schemas.microsoft.com/office/powerpoint/2010/main" val="393875001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value of implementation science approach is that it helps you map out when something works, how something works, and document any changes made as part of the adaptation process.</a:t>
            </a:r>
          </a:p>
          <a:p>
            <a:r>
              <a:rPr lang="en-US" dirty="0"/>
              <a:t>Now, one of the most important elements—if your intervention worked! Let’s look at outcomes.</a:t>
            </a:r>
          </a:p>
        </p:txBody>
      </p:sp>
    </p:spTree>
    <p:extLst>
      <p:ext uri="{BB962C8B-B14F-4D97-AF65-F5344CB8AC3E}">
        <p14:creationId xmlns:p14="http://schemas.microsoft.com/office/powerpoint/2010/main" val="180941869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150000"/>
              </a:lnSpc>
            </a:pPr>
            <a:r>
              <a:rPr lang="en-US" sz="1100" dirty="0">
                <a:solidFill>
                  <a:schemeClr val="tx1"/>
                </a:solidFill>
              </a:rPr>
              <a:t>To build a context around evaluation activities you can:</a:t>
            </a:r>
          </a:p>
          <a:p>
            <a:pPr lvl="1">
              <a:lnSpc>
                <a:spcPct val="150000"/>
              </a:lnSpc>
            </a:pPr>
            <a:r>
              <a:rPr lang="en-US" sz="1100" dirty="0">
                <a:solidFill>
                  <a:schemeClr val="tx1"/>
                </a:solidFill>
              </a:rPr>
              <a:t>Integrate any evaluation work with SMARTIE objectives</a:t>
            </a:r>
            <a:endParaRPr lang="en-US" dirty="0">
              <a:solidFill>
                <a:schemeClr val="tx1"/>
              </a:solidFill>
            </a:endParaRPr>
          </a:p>
          <a:p>
            <a:pPr lvl="1">
              <a:lnSpc>
                <a:spcPct val="150000"/>
              </a:lnSpc>
            </a:pPr>
            <a:r>
              <a:rPr lang="en-US" sz="1100" dirty="0">
                <a:solidFill>
                  <a:schemeClr val="tx1"/>
                </a:solidFill>
              </a:rPr>
              <a:t>Choose metrics that make sense </a:t>
            </a:r>
          </a:p>
          <a:p>
            <a:pPr lvl="1">
              <a:lnSpc>
                <a:spcPct val="150000"/>
              </a:lnSpc>
            </a:pPr>
            <a:r>
              <a:rPr lang="en-US" sz="1100" dirty="0">
                <a:solidFill>
                  <a:schemeClr val="tx1"/>
                </a:solidFill>
              </a:rPr>
              <a:t>Remember that more is not always better!</a:t>
            </a:r>
          </a:p>
          <a:p>
            <a:pPr lvl="1">
              <a:lnSpc>
                <a:spcPct val="150000"/>
              </a:lnSpc>
            </a:pPr>
            <a:r>
              <a:rPr lang="en-US" sz="1100" dirty="0">
                <a:solidFill>
                  <a:schemeClr val="tx1"/>
                </a:solidFill>
              </a:rPr>
              <a:t>Work with existing quality improvement efforts</a:t>
            </a:r>
          </a:p>
          <a:p>
            <a:pPr lvl="1">
              <a:lnSpc>
                <a:spcPct val="150000"/>
              </a:lnSpc>
            </a:pPr>
            <a:r>
              <a:rPr lang="en-US" sz="1100" dirty="0">
                <a:solidFill>
                  <a:schemeClr val="tx1"/>
                </a:solidFill>
              </a:rPr>
              <a:t>Run improvement cycles</a:t>
            </a:r>
          </a:p>
          <a:p>
            <a:pPr lvl="1">
              <a:lnSpc>
                <a:spcPct val="150000"/>
              </a:lnSpc>
            </a:pPr>
            <a:r>
              <a:rPr lang="en-US" sz="1100" dirty="0">
                <a:solidFill>
                  <a:schemeClr val="tx1"/>
                </a:solidFill>
              </a:rPr>
              <a:t>Involve community and provider stakeholders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latin typeface="Roboto"/>
                <a:ea typeface="Roboto"/>
              </a:rPr>
              <a:t>Also:</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latin typeface="Roboto"/>
                <a:ea typeface="Roboto"/>
              </a:rPr>
              <a:t>You also don’t have to address every category of an evaluation framework. Think about where you are in your program – do you know it is effective already?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latin typeface="Roboto"/>
                <a:ea typeface="Roboto"/>
              </a:rPr>
              <a:t>Are you mostly concerned with sustaining the intervention? If so, focus on evaluating maintenance.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latin typeface="Roboto"/>
                <a:ea typeface="Roboto"/>
              </a:rPr>
              <a:t>Focus on the implementation outcomes most important to your evaluation questions. If you already know the innovation is acceptable, focus on cost or penetration for example.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1"/>
                </a:solidFill>
              </a:rPr>
              <a:t>You don’t want your eval to take more time than the intervention itself!</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u="none" dirty="0">
              <a:solidFill>
                <a:srgbClr val="1155CC"/>
              </a:solidFill>
              <a:latin typeface="Roboto"/>
              <a:ea typeface="Roboto"/>
            </a:endParaRPr>
          </a:p>
          <a:p>
            <a:endParaRPr lang="en-US" dirty="0"/>
          </a:p>
        </p:txBody>
      </p:sp>
    </p:spTree>
    <p:extLst>
      <p:ext uri="{BB962C8B-B14F-4D97-AF65-F5344CB8AC3E}">
        <p14:creationId xmlns:p14="http://schemas.microsoft.com/office/powerpoint/2010/main" val="226567703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t>Next, we will examine each dimension of the RE-AIM framework in detail.</a:t>
            </a:r>
          </a:p>
        </p:txBody>
      </p:sp>
    </p:spTree>
    <p:extLst>
      <p:ext uri="{BB962C8B-B14F-4D97-AF65-F5344CB8AC3E}">
        <p14:creationId xmlns:p14="http://schemas.microsoft.com/office/powerpoint/2010/main" val="379237546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1"/>
                </a:solidFill>
                <a:highlight>
                  <a:srgbClr val="FCFCFC"/>
                </a:highlight>
              </a:rPr>
              <a:t>A framework can help you decide which aspects of implementing an intervention are important to understanding so you can uncover why something worked or didn’t work. </a:t>
            </a:r>
            <a:r>
              <a:rPr lang="en-US" dirty="0">
                <a:solidFill>
                  <a:schemeClr val="tx1"/>
                </a:solidFill>
              </a:rPr>
              <a:t>We will introduce RE-AIM here, a very common framework in public health.</a:t>
            </a:r>
          </a:p>
          <a:p>
            <a:pPr marL="0" indent="0">
              <a:spcAft>
                <a:spcPts val="1000"/>
              </a:spcAft>
              <a:buNone/>
            </a:pPr>
            <a:endParaRPr lang="en-US" sz="1100" b="1" dirty="0">
              <a:solidFill>
                <a:schemeClr val="tx1"/>
              </a:solidFill>
            </a:endParaRPr>
          </a:p>
          <a:p>
            <a:pPr marL="0" indent="0">
              <a:spcAft>
                <a:spcPts val="1000"/>
              </a:spcAft>
              <a:buNone/>
            </a:pPr>
            <a:r>
              <a:rPr lang="en-US" sz="1100" b="1" dirty="0">
                <a:solidFill>
                  <a:schemeClr val="tx1"/>
                </a:solidFill>
              </a:rPr>
              <a:t>R stands for Reach, reach </a:t>
            </a:r>
            <a:r>
              <a:rPr lang="en-US" sz="1100" dirty="0">
                <a:solidFill>
                  <a:schemeClr val="tx1"/>
                </a:solidFill>
              </a:rPr>
              <a:t>into the population</a:t>
            </a:r>
          </a:p>
          <a:p>
            <a:pPr marL="0" indent="0">
              <a:spcAft>
                <a:spcPts val="1000"/>
              </a:spcAft>
              <a:buNone/>
            </a:pPr>
            <a:r>
              <a:rPr lang="en-US" sz="1100" b="1" dirty="0">
                <a:solidFill>
                  <a:schemeClr val="tx1"/>
                </a:solidFill>
              </a:rPr>
              <a:t>E is for Effectiveness </a:t>
            </a:r>
            <a:r>
              <a:rPr lang="en-US" sz="1100" dirty="0">
                <a:solidFill>
                  <a:schemeClr val="tx1"/>
                </a:solidFill>
              </a:rPr>
              <a:t>or efficacy of the intervention</a:t>
            </a:r>
          </a:p>
          <a:p>
            <a:pPr marL="0" indent="0">
              <a:spcAft>
                <a:spcPts val="1000"/>
              </a:spcAft>
              <a:buNone/>
            </a:pPr>
            <a:r>
              <a:rPr lang="en-US" sz="1100" b="1" dirty="0">
                <a:solidFill>
                  <a:schemeClr val="tx1"/>
                </a:solidFill>
              </a:rPr>
              <a:t>A is for Adoption </a:t>
            </a:r>
            <a:r>
              <a:rPr lang="en-US" sz="1100" dirty="0">
                <a:solidFill>
                  <a:schemeClr val="tx1"/>
                </a:solidFill>
              </a:rPr>
              <a:t>by settings or staff</a:t>
            </a:r>
          </a:p>
          <a:p>
            <a:pPr marL="0" indent="0">
              <a:spcAft>
                <a:spcPts val="1000"/>
              </a:spcAft>
              <a:buFontTx/>
              <a:buNone/>
            </a:pPr>
            <a:r>
              <a:rPr lang="en-US" sz="1100" b="1" dirty="0">
                <a:solidFill>
                  <a:schemeClr val="tx1"/>
                </a:solidFill>
              </a:rPr>
              <a:t>I is for Implementation </a:t>
            </a:r>
            <a:r>
              <a:rPr lang="en-US" sz="1100" dirty="0">
                <a:solidFill>
                  <a:schemeClr val="tx1"/>
                </a:solidFill>
              </a:rPr>
              <a:t>consistency and cost of delivery</a:t>
            </a:r>
          </a:p>
          <a:p>
            <a:pPr marL="0" indent="0">
              <a:spcAft>
                <a:spcPts val="1000"/>
              </a:spcAft>
              <a:buFontTx/>
              <a:buNone/>
            </a:pPr>
            <a:r>
              <a:rPr lang="en-US" sz="1100" b="1" dirty="0">
                <a:solidFill>
                  <a:schemeClr val="tx1"/>
                </a:solidFill>
              </a:rPr>
              <a:t>And M is for Maintenance </a:t>
            </a:r>
            <a:r>
              <a:rPr lang="en-US" sz="1100" dirty="0">
                <a:solidFill>
                  <a:schemeClr val="tx1"/>
                </a:solidFill>
              </a:rPr>
              <a:t>of intervention effects in individuals and settings over time</a:t>
            </a:r>
          </a:p>
          <a:p>
            <a:endParaRPr lang="en-US" dirty="0"/>
          </a:p>
        </p:txBody>
      </p:sp>
    </p:spTree>
    <p:extLst>
      <p:ext uri="{BB962C8B-B14F-4D97-AF65-F5344CB8AC3E}">
        <p14:creationId xmlns:p14="http://schemas.microsoft.com/office/powerpoint/2010/main" val="341720230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1"/>
                </a:solidFill>
              </a:rPr>
              <a:t>For our case example:</a:t>
            </a:r>
          </a:p>
          <a:p>
            <a:pPr marL="0" indent="0">
              <a:buNone/>
            </a:pPr>
            <a:r>
              <a:rPr lang="en-US" sz="1100" b="1" dirty="0">
                <a:solidFill>
                  <a:schemeClr val="tx1"/>
                </a:solidFill>
              </a:rPr>
              <a:t>The EBI is the: </a:t>
            </a:r>
            <a:r>
              <a:rPr lang="en-US" sz="1100" dirty="0">
                <a:solidFill>
                  <a:schemeClr val="tx1"/>
                </a:solidFill>
              </a:rPr>
              <a:t>FLU-Fecal Immunochemical Test (FLU-FIT)                </a:t>
            </a:r>
          </a:p>
          <a:p>
            <a:pPr marL="0" indent="0">
              <a:buNone/>
            </a:pPr>
            <a:endParaRPr lang="en-US" sz="1100" dirty="0">
              <a:solidFill>
                <a:schemeClr val="tx1"/>
              </a:solidFill>
            </a:endParaRPr>
          </a:p>
          <a:p>
            <a:pPr marL="0" indent="0">
              <a:buNone/>
            </a:pPr>
            <a:r>
              <a:rPr lang="en-US" sz="1100" b="1" dirty="0">
                <a:solidFill>
                  <a:schemeClr val="tx1"/>
                </a:solidFill>
              </a:rPr>
              <a:t>The Implementation Strategy is the: </a:t>
            </a:r>
            <a:r>
              <a:rPr lang="en-US" sz="1100" dirty="0">
                <a:solidFill>
                  <a:schemeClr val="tx1"/>
                </a:solidFill>
              </a:rPr>
              <a:t>Train-the-Trainer for Pharmacists</a:t>
            </a:r>
            <a:endParaRPr lang="en-US" dirty="0">
              <a:solidFill>
                <a:schemeClr val="tx1"/>
              </a:solidFill>
            </a:endParaRPr>
          </a:p>
          <a:p>
            <a:pPr marL="0" indent="0">
              <a:buNone/>
            </a:pP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solidFill>
                  <a:schemeClr val="tx1"/>
                </a:solidFill>
              </a:rPr>
              <a:t>And our SMARTIE Objective is: </a:t>
            </a:r>
            <a:r>
              <a:rPr lang="en-US" sz="1100" dirty="0">
                <a:solidFill>
                  <a:schemeClr val="tx1"/>
                </a:solidFill>
              </a:rPr>
              <a:t>Increase colorectal cancer screening among Black residents in Ward 7 of Washington D.C. from 48% to 63% in one year by conducting a train the trainer program with 10 pharmacists across 5 pharmacies and including partnerships with 5 community leaders to overcome institutional racism causing colorectal cancer disparities </a:t>
            </a:r>
          </a:p>
          <a:p>
            <a:pPr marL="0" indent="0">
              <a:buNone/>
            </a:pPr>
            <a:endParaRPr lang="en-US" dirty="0"/>
          </a:p>
        </p:txBody>
      </p:sp>
    </p:spTree>
    <p:extLst>
      <p:ext uri="{BB962C8B-B14F-4D97-AF65-F5344CB8AC3E}">
        <p14:creationId xmlns:p14="http://schemas.microsoft.com/office/powerpoint/2010/main" val="239018976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Let’s work through matching the SMARTIE criteria with the objective.</a:t>
            </a:r>
          </a:p>
        </p:txBody>
      </p:sp>
    </p:spTree>
    <p:extLst>
      <p:ext uri="{BB962C8B-B14F-4D97-AF65-F5344CB8AC3E}">
        <p14:creationId xmlns:p14="http://schemas.microsoft.com/office/powerpoint/2010/main" val="34871197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Each of the aspects of RE-AIM can be addressed using several relatively simple techniques I will speak about next.</a:t>
            </a:r>
          </a:p>
          <a:p>
            <a:r>
              <a:rPr lang="en-US" dirty="0"/>
              <a:t>These are just models of tracking tools used to teach – you might want to add more detail or less.</a:t>
            </a:r>
          </a:p>
          <a:p>
            <a:endParaRPr lang="en-US" dirty="0"/>
          </a:p>
        </p:txBody>
      </p:sp>
    </p:spTree>
    <p:extLst>
      <p:ext uri="{BB962C8B-B14F-4D97-AF65-F5344CB8AC3E}">
        <p14:creationId xmlns:p14="http://schemas.microsoft.com/office/powerpoint/2010/main" val="96548035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Some elements of your evaluation to consider:</a:t>
            </a:r>
          </a:p>
          <a:p>
            <a:r>
              <a:rPr lang="en-US" dirty="0"/>
              <a:t>The kits themselves and the intake forms.</a:t>
            </a:r>
          </a:p>
        </p:txBody>
      </p:sp>
    </p:spTree>
    <p:extLst>
      <p:ext uri="{BB962C8B-B14F-4D97-AF65-F5344CB8AC3E}">
        <p14:creationId xmlns:p14="http://schemas.microsoft.com/office/powerpoint/2010/main" val="557258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your companion guide the first box of the logic model is a space for reflection on your SMARTIE objective that can include a health equity component.  </a:t>
            </a:r>
          </a:p>
          <a:p>
            <a:r>
              <a:rPr lang="en-US" sz="1100" b="0" i="0" u="none" strike="noStrike" cap="none" dirty="0">
                <a:solidFill>
                  <a:srgbClr val="000000"/>
                </a:solidFill>
                <a:effectLst/>
                <a:latin typeface="Arial"/>
                <a:ea typeface="Arial"/>
                <a:cs typeface="Arial"/>
                <a:sym typeface="Arial"/>
              </a:rPr>
              <a:t>Health equity occurs when every person has the opportunity to attain their full health potential and no one is disadvantaged from achieving this potential because of social position or other socially determined circumstances. In terms of the Base Camp model—you can think of it as working to get everyone up the mountain. </a:t>
            </a:r>
            <a:endParaRPr lang="en-US" dirty="0"/>
          </a:p>
          <a:p>
            <a:r>
              <a:rPr lang="en-US" dirty="0"/>
              <a:t>Health equity is a great foundation to start in the planning process required to make a program work well. If not addressed early on in the process, it is at risk of becoming an afterthought. This can lead to community members not fully buying into your intervention at best, and mistrusting change at worse.  If you can integrate health equity approaches into your objectives, your team will be held accountable for the outcomes of your process.</a:t>
            </a:r>
          </a:p>
          <a:p>
            <a:r>
              <a:rPr lang="en-US" dirty="0"/>
              <a:t>You see here a SMARTIE objective example that demonstrates all the elements of the acronym.   </a:t>
            </a:r>
          </a:p>
          <a:p>
            <a:endParaRPr lang="en-US" dirty="0"/>
          </a:p>
          <a:p>
            <a:pPr marL="0" indent="0">
              <a:lnSpc>
                <a:spcPct val="125000"/>
              </a:lnSpc>
              <a:buNone/>
            </a:pPr>
            <a:r>
              <a:rPr lang="en-US" sz="1100" b="1" dirty="0"/>
              <a:t>SMARTIE Objective: </a:t>
            </a:r>
            <a:r>
              <a:rPr lang="en-US" sz="1100" dirty="0"/>
              <a:t>Increase colorectal cancer screening among Black residents in Ward 7 of Washington D.C. from 48% to 63% in one year by conducting a train the trainer program with 10 pharmacists across 5 pharmacies and including partnerships with 5 community leaders to overcome institutional racism causing colorectal cancer disparities </a:t>
            </a:r>
          </a:p>
          <a:p>
            <a:endParaRPr lang="en-US" dirty="0"/>
          </a:p>
        </p:txBody>
      </p:sp>
    </p:spTree>
    <p:extLst>
      <p:ext uri="{BB962C8B-B14F-4D97-AF65-F5344CB8AC3E}">
        <p14:creationId xmlns:p14="http://schemas.microsoft.com/office/powerpoint/2010/main" val="321886045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Also, Tracking Logs for evaluating the adoption of the program by pharmacists and the training program for pharmacists.</a:t>
            </a:r>
          </a:p>
        </p:txBody>
      </p:sp>
    </p:spTree>
    <p:extLst>
      <p:ext uri="{BB962C8B-B14F-4D97-AF65-F5344CB8AC3E}">
        <p14:creationId xmlns:p14="http://schemas.microsoft.com/office/powerpoint/2010/main" val="354458246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Remember that early on, we spoke about the case study context being that the Federally Qualified Health Center was too overwhelmed to take on a new screening program at the moment.  This choice of partnering with pharmacies came with one weakness being a lack of baseline screening rate data.  </a:t>
            </a:r>
          </a:p>
        </p:txBody>
      </p:sp>
    </p:spTree>
    <p:extLst>
      <p:ext uri="{BB962C8B-B14F-4D97-AF65-F5344CB8AC3E}">
        <p14:creationId xmlns:p14="http://schemas.microsoft.com/office/powerpoint/2010/main" val="163278779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1"/>
                </a:solidFill>
              </a:rPr>
              <a:t>Remember to reflect on equity early on in the process.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1"/>
                </a:solidFill>
              </a:rPr>
              <a:t>How would you evaluate if your intervention moved the needle on health equity? You can ask yourself and your team:</a:t>
            </a:r>
          </a:p>
          <a:p>
            <a:pPr marL="0" indent="0">
              <a:spcAft>
                <a:spcPts val="1000"/>
              </a:spcAft>
              <a:buNone/>
            </a:pPr>
            <a:r>
              <a:rPr lang="en-US" dirty="0">
                <a:solidFill>
                  <a:schemeClr val="tx1"/>
                </a:solidFill>
              </a:rPr>
              <a:t>Who was included as the </a:t>
            </a:r>
            <a:r>
              <a:rPr lang="en-US" b="1" dirty="0">
                <a:solidFill>
                  <a:schemeClr val="tx1"/>
                </a:solidFill>
              </a:rPr>
              <a:t>Population(s) of Focus</a:t>
            </a:r>
            <a:r>
              <a:rPr lang="en-US" dirty="0">
                <a:solidFill>
                  <a:schemeClr val="tx1"/>
                </a:solidFill>
              </a:rPr>
              <a:t>? </a:t>
            </a:r>
          </a:p>
          <a:p>
            <a:pPr marL="0" indent="0">
              <a:spcAft>
                <a:spcPts val="1000"/>
              </a:spcAft>
              <a:buNone/>
            </a:pPr>
            <a:r>
              <a:rPr lang="en-US" dirty="0">
                <a:solidFill>
                  <a:schemeClr val="tx1"/>
                </a:solidFill>
              </a:rPr>
              <a:t>How did your project consider the </a:t>
            </a:r>
            <a:r>
              <a:rPr lang="en-US" b="1" dirty="0">
                <a:solidFill>
                  <a:schemeClr val="tx1"/>
                </a:solidFill>
              </a:rPr>
              <a:t>history </a:t>
            </a:r>
            <a:r>
              <a:rPr lang="en-US" dirty="0">
                <a:solidFill>
                  <a:schemeClr val="tx1"/>
                </a:solidFill>
              </a:rPr>
              <a:t>of the issue within the community? </a:t>
            </a:r>
          </a:p>
          <a:p>
            <a:pPr marL="0" indent="0">
              <a:spcAft>
                <a:spcPts val="1000"/>
              </a:spcAft>
              <a:buNone/>
            </a:pPr>
            <a:r>
              <a:rPr lang="en-US" dirty="0">
                <a:solidFill>
                  <a:schemeClr val="tx1"/>
                </a:solidFill>
              </a:rPr>
              <a:t>How was the Population(s) of Focus:  </a:t>
            </a:r>
            <a:r>
              <a:rPr lang="en-US" b="1" dirty="0">
                <a:solidFill>
                  <a:schemeClr val="tx1"/>
                </a:solidFill>
              </a:rPr>
              <a:t>Affected</a:t>
            </a:r>
            <a:r>
              <a:rPr lang="en-US" dirty="0">
                <a:solidFill>
                  <a:schemeClr val="tx1"/>
                </a:solidFill>
              </a:rPr>
              <a:t>? </a:t>
            </a:r>
          </a:p>
          <a:p>
            <a:pPr lvl="2">
              <a:spcAft>
                <a:spcPts val="1000"/>
              </a:spcAft>
            </a:pPr>
            <a:r>
              <a:rPr lang="en-US" b="1" dirty="0">
                <a:solidFill>
                  <a:schemeClr val="tx1"/>
                </a:solidFill>
              </a:rPr>
              <a:t>Engaged </a:t>
            </a:r>
            <a:r>
              <a:rPr lang="en-US" dirty="0">
                <a:solidFill>
                  <a:schemeClr val="tx1"/>
                </a:solidFill>
              </a:rPr>
              <a:t>in the planning?</a:t>
            </a:r>
          </a:p>
          <a:p>
            <a:pPr lvl="2">
              <a:spcAft>
                <a:spcPts val="1000"/>
              </a:spcAft>
            </a:pPr>
            <a:r>
              <a:rPr lang="en-US" dirty="0">
                <a:solidFill>
                  <a:schemeClr val="tx1"/>
                </a:solidFill>
              </a:rPr>
              <a:t>Included in the </a:t>
            </a:r>
            <a:r>
              <a:rPr lang="en-US" b="1" dirty="0">
                <a:solidFill>
                  <a:schemeClr val="tx1"/>
                </a:solidFill>
              </a:rPr>
              <a:t>dissemination </a:t>
            </a:r>
            <a:r>
              <a:rPr lang="en-US" dirty="0">
                <a:solidFill>
                  <a:schemeClr val="tx1"/>
                </a:solidFill>
              </a:rPr>
              <a:t>of results?</a:t>
            </a:r>
          </a:p>
          <a:p>
            <a:pPr marL="1073150" lvl="2" indent="0">
              <a:spcAft>
                <a:spcPts val="1000"/>
              </a:spcAft>
              <a:buNone/>
            </a:pPr>
            <a:r>
              <a:rPr lang="en-US" dirty="0">
                <a:solidFill>
                  <a:schemeClr val="tx1"/>
                </a:solidFill>
              </a:rPr>
              <a:t>You can also reflect on who wasn’t involved in this specific project but should be included now that we know what we know.</a:t>
            </a:r>
          </a:p>
        </p:txBody>
      </p:sp>
    </p:spTree>
    <p:extLst>
      <p:ext uri="{BB962C8B-B14F-4D97-AF65-F5344CB8AC3E}">
        <p14:creationId xmlns:p14="http://schemas.microsoft.com/office/powerpoint/2010/main" val="213321014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spcAft>
                <a:spcPts val="1000"/>
              </a:spcAft>
              <a:buNone/>
            </a:pPr>
            <a:r>
              <a:rPr lang="en-US" dirty="0">
                <a:solidFill>
                  <a:schemeClr val="tx1"/>
                </a:solidFill>
              </a:rPr>
              <a:t>Also, some some more complex questions should be asked.</a:t>
            </a:r>
          </a:p>
          <a:p>
            <a:pPr marL="0" indent="0">
              <a:spcAft>
                <a:spcPts val="1000"/>
              </a:spcAft>
              <a:buNone/>
            </a:pPr>
            <a:r>
              <a:rPr lang="en-US" dirty="0">
                <a:solidFill>
                  <a:schemeClr val="tx1"/>
                </a:solidFill>
              </a:rPr>
              <a:t>You can ask: how did the initiative:</a:t>
            </a:r>
          </a:p>
          <a:p>
            <a:pPr marL="556895" lvl="1" indent="-213995">
              <a:spcAft>
                <a:spcPts val="1000"/>
              </a:spcAft>
            </a:pPr>
            <a:r>
              <a:rPr lang="en-US" dirty="0">
                <a:solidFill>
                  <a:schemeClr val="tx1"/>
                </a:solidFill>
              </a:rPr>
              <a:t>Remove unfair social, economic, or environmental disadvantages for certain groups?</a:t>
            </a:r>
          </a:p>
          <a:p>
            <a:pPr marL="556895" lvl="1" indent="-213995">
              <a:spcAft>
                <a:spcPts val="1000"/>
              </a:spcAft>
            </a:pPr>
            <a:r>
              <a:rPr lang="en-US" dirty="0">
                <a:solidFill>
                  <a:schemeClr val="tx1"/>
                </a:solidFill>
              </a:rPr>
              <a:t>Increase access to resources or opportunities?</a:t>
            </a:r>
          </a:p>
          <a:p>
            <a:pPr marL="556895" lvl="1" indent="-213995">
              <a:spcAft>
                <a:spcPts val="1000"/>
              </a:spcAft>
            </a:pPr>
            <a:r>
              <a:rPr lang="en-US" dirty="0">
                <a:solidFill>
                  <a:schemeClr val="tx1"/>
                </a:solidFill>
              </a:rPr>
              <a:t>Strengthen support systems?</a:t>
            </a:r>
          </a:p>
          <a:p>
            <a:pPr marL="556895" lvl="1" indent="-213995">
              <a:spcAft>
                <a:spcPts val="1000"/>
              </a:spcAft>
            </a:pPr>
            <a:r>
              <a:rPr lang="en-US" dirty="0">
                <a:solidFill>
                  <a:schemeClr val="tx1"/>
                </a:solidFill>
              </a:rPr>
              <a:t>Reduce bias and discriminatory actions among providers?</a:t>
            </a:r>
          </a:p>
          <a:p>
            <a:pPr marL="556895" lvl="1" indent="-213995">
              <a:spcAft>
                <a:spcPts val="1000"/>
              </a:spcAft>
            </a:pPr>
            <a:r>
              <a:rPr lang="en-US" dirty="0">
                <a:solidFill>
                  <a:schemeClr val="tx1"/>
                </a:solidFill>
              </a:rPr>
              <a:t>Increase skills and abilities?</a:t>
            </a:r>
          </a:p>
          <a:p>
            <a:endParaRPr lang="en-US" dirty="0">
              <a:solidFill>
                <a:schemeClr val="tx1"/>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solidFill>
                  <a:schemeClr val="tx1"/>
                </a:solidFill>
              </a:rPr>
              <a:t>Transition between Polly and Gloria</a:t>
            </a:r>
          </a:p>
        </p:txBody>
      </p:sp>
    </p:spTree>
    <p:extLst>
      <p:ext uri="{BB962C8B-B14F-4D97-AF65-F5344CB8AC3E}">
        <p14:creationId xmlns:p14="http://schemas.microsoft.com/office/powerpoint/2010/main" val="841013783"/>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285750" indent="-285750">
              <a:buFont typeface="Arial,Sans-Serif"/>
              <a:buChar char="•"/>
            </a:pPr>
            <a:r>
              <a:rPr lang="en-US" b="0" dirty="0"/>
              <a:t>Hi Everyone!  My name is Gloria Coronado and I serve as the </a:t>
            </a:r>
            <a:r>
              <a:rPr lang="en-US" sz="1100" b="0" i="0" u="none" strike="noStrike" cap="none" dirty="0">
                <a:solidFill>
                  <a:srgbClr val="000000"/>
                </a:solidFill>
                <a:effectLst/>
                <a:latin typeface="Arial"/>
                <a:ea typeface="Arial"/>
                <a:cs typeface="Arial"/>
                <a:sym typeface="Arial"/>
              </a:rPr>
              <a:t>Distinguished Investigator of Health disparities at the Kaiser Permanente Center for Health Research.</a:t>
            </a:r>
          </a:p>
          <a:p>
            <a:pPr marL="285750" indent="-285750">
              <a:buFont typeface="Arial,Sans-Serif"/>
              <a:buChar char="•"/>
            </a:pPr>
            <a:endParaRPr lang="en-US" b="1" dirty="0"/>
          </a:p>
          <a:p>
            <a:pPr marL="285750" indent="-285750">
              <a:buFont typeface="Arial,Sans-Serif"/>
              <a:buChar char="•"/>
            </a:pPr>
            <a:r>
              <a:rPr lang="en-US" dirty="0"/>
              <a:t>What does RE-AIM stand for? </a:t>
            </a:r>
          </a:p>
          <a:p>
            <a:pPr marL="285750" indent="-285750">
              <a:buFont typeface="Arial,Sans-Serif"/>
              <a:buChar char="•"/>
            </a:pPr>
            <a:r>
              <a:rPr lang="en-US" dirty="0"/>
              <a:t>What do you think the R in RE-AIM stands for?</a:t>
            </a:r>
          </a:p>
          <a:p>
            <a:pPr>
              <a:buNone/>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360930699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Reach examines</a:t>
            </a:r>
          </a:p>
          <a:p>
            <a:pPr lvl="1"/>
            <a:r>
              <a:rPr lang="en-US" dirty="0"/>
              <a:t>Characteristics for eligibility in program/population of focus</a:t>
            </a:r>
          </a:p>
          <a:p>
            <a:pPr lvl="1"/>
            <a:r>
              <a:rPr lang="en-US" dirty="0"/>
              <a:t>Characteristics of participants in program: age, race, gender/gender identity, sexual orientation</a:t>
            </a:r>
          </a:p>
          <a:p>
            <a:pPr lvl="1"/>
            <a:r>
              <a:rPr lang="en-US" dirty="0"/>
              <a:t>Characteristics of participants compared to non-participants</a:t>
            </a:r>
          </a:p>
          <a:p>
            <a:pPr lvl="1"/>
            <a:r>
              <a:rPr lang="en-US" dirty="0"/>
              <a:t>Understanding why some people participate and others do not</a:t>
            </a:r>
          </a:p>
          <a:p>
            <a:endParaRPr lang="en-US" dirty="0"/>
          </a:p>
        </p:txBody>
      </p:sp>
    </p:spTree>
    <p:extLst>
      <p:ext uri="{BB962C8B-B14F-4D97-AF65-F5344CB8AC3E}">
        <p14:creationId xmlns:p14="http://schemas.microsoft.com/office/powerpoint/2010/main" val="275786223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 tracking log example is shown here.  Based on your eligibility criteria, you might track race, gender/gender identity, and sexual orientation for example.  </a:t>
            </a:r>
          </a:p>
        </p:txBody>
      </p:sp>
    </p:spTree>
    <p:extLst>
      <p:ext uri="{BB962C8B-B14F-4D97-AF65-F5344CB8AC3E}">
        <p14:creationId xmlns:p14="http://schemas.microsoft.com/office/powerpoint/2010/main" val="229170282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 is an intake form or survey (paper or electronic) to collect demographic information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Reminder that we are still talking about the case example so remember these are examples and not specifically what you have to be doing in your projects!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example, you may be interested in screening for social determinants of health and want to include questions related to housing instability, food insecurity, employment status, and transportation challenges.</a:t>
            </a:r>
          </a:p>
          <a:p>
            <a:endParaRPr lang="en-US" dirty="0"/>
          </a:p>
        </p:txBody>
      </p:sp>
    </p:spTree>
    <p:extLst>
      <p:ext uri="{BB962C8B-B14F-4D97-AF65-F5344CB8AC3E}">
        <p14:creationId xmlns:p14="http://schemas.microsoft.com/office/powerpoint/2010/main" val="419928217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 is a Tracking log example: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 you see year 1 with 501 Black individuals screened and year 2 at 871 showing an increase</a:t>
            </a:r>
          </a:p>
          <a:p>
            <a:endParaRPr lang="en-US" dirty="0"/>
          </a:p>
        </p:txBody>
      </p:sp>
    </p:spTree>
    <p:extLst>
      <p:ext uri="{BB962C8B-B14F-4D97-AF65-F5344CB8AC3E}">
        <p14:creationId xmlns:p14="http://schemas.microsoft.com/office/powerpoint/2010/main" val="341944247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Focus Groups can uncover the reason why some return the kits and others do not.  </a:t>
            </a:r>
          </a:p>
          <a:p>
            <a:endParaRPr lang="en-US" dirty="0"/>
          </a:p>
          <a:p>
            <a:r>
              <a:rPr lang="en-US" dirty="0"/>
              <a:t>Next slide--What do you think the E in RE-AIM stands for?</a:t>
            </a:r>
          </a:p>
        </p:txBody>
      </p:sp>
    </p:spTree>
    <p:extLst>
      <p:ext uri="{BB962C8B-B14F-4D97-AF65-F5344CB8AC3E}">
        <p14:creationId xmlns:p14="http://schemas.microsoft.com/office/powerpoint/2010/main" val="1831438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training is built around the following skill bundles.  </a:t>
            </a:r>
          </a:p>
        </p:txBody>
      </p:sp>
    </p:spTree>
    <p:extLst>
      <p:ext uri="{BB962C8B-B14F-4D97-AF65-F5344CB8AC3E}">
        <p14:creationId xmlns:p14="http://schemas.microsoft.com/office/powerpoint/2010/main" val="107845556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1000"/>
              </a:spcAft>
            </a:pPr>
            <a:r>
              <a:rPr lang="en-US" dirty="0"/>
              <a:t>Effectiveness gauges: </a:t>
            </a:r>
          </a:p>
          <a:p>
            <a:pPr>
              <a:spcAft>
                <a:spcPts val="1000"/>
              </a:spcAft>
            </a:pPr>
            <a:r>
              <a:rPr lang="en-US" dirty="0"/>
              <a:t>Percent of people screened by program compared to SMARTIE objective</a:t>
            </a:r>
          </a:p>
          <a:p>
            <a:pPr>
              <a:spcAft>
                <a:spcPts val="1000"/>
              </a:spcAft>
            </a:pPr>
            <a:r>
              <a:rPr lang="en-US" dirty="0"/>
              <a:t>Did your FLU-FIT program achieve your objective?  </a:t>
            </a:r>
          </a:p>
          <a:p>
            <a:pPr marL="556895" lvl="1" indent="-213995">
              <a:spcAft>
                <a:spcPts val="1000"/>
              </a:spcAft>
            </a:pPr>
            <a:r>
              <a:rPr lang="en-US" dirty="0"/>
              <a:t>How close did you get?</a:t>
            </a:r>
          </a:p>
          <a:p>
            <a:pPr>
              <a:spcAft>
                <a:spcPts val="1000"/>
              </a:spcAft>
            </a:pPr>
            <a:r>
              <a:rPr lang="en-US" dirty="0"/>
              <a:t>How confident can you be about the results?</a:t>
            </a:r>
          </a:p>
          <a:p>
            <a:pPr>
              <a:spcAft>
                <a:spcPts val="1000"/>
              </a:spcAft>
            </a:pPr>
            <a:r>
              <a:rPr lang="en-US" dirty="0"/>
              <a:t>Measure of service and patient outcomes</a:t>
            </a:r>
          </a:p>
          <a:p>
            <a:pPr>
              <a:spcAft>
                <a:spcPts val="1000"/>
              </a:spcAft>
            </a:pPr>
            <a:r>
              <a:rPr lang="en-US" dirty="0"/>
              <a:t>Who stayed involved and completed the program?</a:t>
            </a:r>
          </a:p>
          <a:p>
            <a:endParaRPr lang="en-US" dirty="0"/>
          </a:p>
        </p:txBody>
      </p:sp>
    </p:spTree>
    <p:extLst>
      <p:ext uri="{BB962C8B-B14F-4D97-AF65-F5344CB8AC3E}">
        <p14:creationId xmlns:p14="http://schemas.microsoft.com/office/powerpoint/2010/main" val="366039469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Here is the area of the Tracking log where you can see effectiveness data:</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One pharmacy was able to share data with an insurance company to gather the 48% baseline rate for returning CRC FLU-FIT Kits among their patients before the intervention (i.e. before there was a pharmacy partnership program).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162332072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percentage of people being screened have increased, but the project did not reach goal-it was very close though!  </a:t>
            </a:r>
          </a:p>
          <a:p>
            <a:endParaRPr lang="en-US" dirty="0"/>
          </a:p>
          <a:p>
            <a:r>
              <a:rPr lang="en-US" dirty="0"/>
              <a:t>Next, we are going to focus on the second aspect of the objective, that of reaching 10 pharmacies.</a:t>
            </a:r>
          </a:p>
          <a:p>
            <a:r>
              <a:rPr lang="en-US" dirty="0"/>
              <a:t>What do you think the A in RE-AIM stands for?</a:t>
            </a:r>
          </a:p>
        </p:txBody>
      </p:sp>
    </p:spTree>
    <p:extLst>
      <p:ext uri="{BB962C8B-B14F-4D97-AF65-F5344CB8AC3E}">
        <p14:creationId xmlns:p14="http://schemas.microsoft.com/office/powerpoint/2010/main" val="15120778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dirty="0"/>
              <a:t>Adoption: is the </a:t>
            </a:r>
            <a:r>
              <a:rPr lang="en-US" b="0" i="0" u="none" strike="noStrike" dirty="0">
                <a:solidFill>
                  <a:srgbClr val="000000"/>
                </a:solidFill>
                <a:effectLst/>
              </a:rPr>
              <a:t>decision to make full use of an innovation, intervention, or program as the best course of action available. </a:t>
            </a:r>
            <a:endParaRPr lang="en-US" sz="1100" dirty="0"/>
          </a:p>
          <a:p>
            <a:r>
              <a:rPr lang="en-US" sz="1100" dirty="0"/>
              <a:t>Some ways to think about this include:</a:t>
            </a:r>
          </a:p>
          <a:p>
            <a:pPr lvl="1"/>
            <a:r>
              <a:rPr lang="en-US" sz="1100" dirty="0"/>
              <a:t>Penetration: Percent of pharmacies approached that participate</a:t>
            </a:r>
          </a:p>
          <a:p>
            <a:pPr lvl="1"/>
            <a:r>
              <a:rPr lang="en-US" sz="1100" dirty="0"/>
              <a:t>Characteristics of participating vs. non-participating pharmacies</a:t>
            </a:r>
          </a:p>
          <a:p>
            <a:pPr lvl="1"/>
            <a:r>
              <a:rPr lang="en-US" sz="1100" dirty="0"/>
              <a:t>Percent of pharmacists invited that participate</a:t>
            </a:r>
          </a:p>
          <a:p>
            <a:pPr lvl="1"/>
            <a:r>
              <a:rPr lang="en-US" sz="1100" dirty="0"/>
              <a:t>Characteristics of participating vs. non-participating pharmacists</a:t>
            </a:r>
          </a:p>
          <a:p>
            <a:pPr lvl="1"/>
            <a:r>
              <a:rPr lang="en-US" sz="1100" dirty="0"/>
              <a:t>Why did some pharmacies (and pharmacists) not participate?</a:t>
            </a:r>
          </a:p>
          <a:p>
            <a:pPr lvl="1"/>
            <a:r>
              <a:rPr lang="en-US" sz="1100" dirty="0"/>
              <a:t>Pharmacies excluded for any reason </a:t>
            </a:r>
          </a:p>
          <a:p>
            <a:endParaRPr lang="en-US" dirty="0"/>
          </a:p>
        </p:txBody>
      </p:sp>
    </p:spTree>
    <p:extLst>
      <p:ext uri="{BB962C8B-B14F-4D97-AF65-F5344CB8AC3E}">
        <p14:creationId xmlns:p14="http://schemas.microsoft.com/office/powerpoint/2010/main" val="103312174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 map is shown here of Ward 7 Pharmacies.</a:t>
            </a:r>
          </a:p>
        </p:txBody>
      </p:sp>
    </p:spTree>
    <p:extLst>
      <p:ext uri="{BB962C8B-B14F-4D97-AF65-F5344CB8AC3E}">
        <p14:creationId xmlns:p14="http://schemas.microsoft.com/office/powerpoint/2010/main" val="178202948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You can see here the percent of pharmacies and pharmacists trained.  This penetration metric can help us understand the degree of adoption of the program.</a:t>
            </a:r>
          </a:p>
          <a:p>
            <a:r>
              <a:rPr lang="en-US" dirty="0"/>
              <a:t>What do you think the I in RE-AIM stands for?</a:t>
            </a:r>
          </a:p>
        </p:txBody>
      </p:sp>
    </p:spTree>
    <p:extLst>
      <p:ext uri="{BB962C8B-B14F-4D97-AF65-F5344CB8AC3E}">
        <p14:creationId xmlns:p14="http://schemas.microsoft.com/office/powerpoint/2010/main" val="248823714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a:lnSpc>
                <a:spcPct val="100000"/>
              </a:lnSpc>
              <a:spcBef>
                <a:spcPts val="0"/>
              </a:spcBef>
              <a:spcAft>
                <a:spcPts val="0"/>
              </a:spcAft>
              <a:buClr>
                <a:srgbClr val="000000"/>
              </a:buClr>
              <a:buSzPts val="1100"/>
              <a:buFont typeface="Arial"/>
              <a:buChar char="●"/>
              <a:tabLst/>
              <a:defRPr/>
            </a:pPr>
            <a:r>
              <a:rPr lang="en-US" dirty="0"/>
              <a:t>Next, we will look at how to evaluate the implementation process itself, rather than the EBI.</a:t>
            </a:r>
          </a:p>
        </p:txBody>
      </p:sp>
    </p:spTree>
    <p:extLst>
      <p:ext uri="{BB962C8B-B14F-4D97-AF65-F5344CB8AC3E}">
        <p14:creationId xmlns:p14="http://schemas.microsoft.com/office/powerpoint/2010/main" val="320691476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this example, our hypothetical implementation team chose to use strategies to educate pharmacists. Specifically, they used the concept of a Peer Training Program. The five tactics listed here were used in the implementation intervention approach.</a:t>
            </a:r>
          </a:p>
        </p:txBody>
      </p:sp>
    </p:spTree>
    <p:extLst>
      <p:ext uri="{BB962C8B-B14F-4D97-AF65-F5344CB8AC3E}">
        <p14:creationId xmlns:p14="http://schemas.microsoft.com/office/powerpoint/2010/main" val="414612213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1000"/>
              </a:spcAft>
            </a:pPr>
            <a:r>
              <a:rPr lang="en-US" sz="1100" dirty="0">
                <a:solidFill>
                  <a:schemeClr val="tx1"/>
                </a:solidFill>
              </a:rPr>
              <a:t>Some questions to ask about evaluating the implementation of the intervention:</a:t>
            </a:r>
          </a:p>
          <a:p>
            <a:pPr lvl="1">
              <a:spcAft>
                <a:spcPts val="1000"/>
              </a:spcAft>
            </a:pPr>
            <a:r>
              <a:rPr lang="en-US" sz="1100" dirty="0">
                <a:solidFill>
                  <a:schemeClr val="tx1"/>
                </a:solidFill>
              </a:rPr>
              <a:t>How acceptable/appropriate is the FLU-FIT intervention for this population?</a:t>
            </a:r>
            <a:endParaRPr lang="en-US" dirty="0">
              <a:solidFill>
                <a:schemeClr val="tx1"/>
              </a:solidFill>
            </a:endParaRPr>
          </a:p>
          <a:p>
            <a:pPr lvl="1">
              <a:spcAft>
                <a:spcPts val="1000"/>
              </a:spcAft>
            </a:pPr>
            <a:r>
              <a:rPr lang="en-US" sz="1100" dirty="0">
                <a:solidFill>
                  <a:schemeClr val="tx1"/>
                </a:solidFill>
              </a:rPr>
              <a:t>How feasible is the FLU-FIT intervention for pharmacists to deliver?</a:t>
            </a:r>
          </a:p>
          <a:p>
            <a:pPr lvl="1">
              <a:spcAft>
                <a:spcPts val="1000"/>
              </a:spcAft>
            </a:pPr>
            <a:r>
              <a:rPr lang="en-US" sz="1100" dirty="0">
                <a:solidFill>
                  <a:schemeClr val="tx1"/>
                </a:solidFill>
              </a:rPr>
              <a:t>Fidelity: To what extent did pharmacists implement the protocol as instructed? How consistently is the protocol followed?</a:t>
            </a:r>
          </a:p>
          <a:p>
            <a:pPr lvl="1">
              <a:spcAft>
                <a:spcPts val="1000"/>
              </a:spcAft>
            </a:pPr>
            <a:r>
              <a:rPr lang="en-US" sz="1100" dirty="0">
                <a:solidFill>
                  <a:schemeClr val="tx1"/>
                </a:solidFill>
              </a:rPr>
              <a:t>What adaptations were made to the protocol?  When and why were they made?  By whom?</a:t>
            </a:r>
          </a:p>
          <a:p>
            <a:pPr lvl="1">
              <a:spcAft>
                <a:spcPts val="1000"/>
              </a:spcAft>
            </a:pPr>
            <a:r>
              <a:rPr lang="en-US" sz="1100" dirty="0">
                <a:solidFill>
                  <a:schemeClr val="tx1"/>
                </a:solidFill>
              </a:rPr>
              <a:t>How much additional time did the program take compared to time typically needed to vaccinate a patient? How much does that extra time cost to the pharmacy?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solidFill>
                <a:schemeClr val="tx1"/>
              </a:solidFill>
            </a:endParaRPr>
          </a:p>
          <a:p>
            <a:endParaRPr lang="en-US" dirty="0"/>
          </a:p>
        </p:txBody>
      </p:sp>
    </p:spTree>
    <p:extLst>
      <p:ext uri="{BB962C8B-B14F-4D97-AF65-F5344CB8AC3E}">
        <p14:creationId xmlns:p14="http://schemas.microsoft.com/office/powerpoint/2010/main" val="211689829"/>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 is an example of a way to measure feasibility.  This survey could be given to pharmacists and asks them to confirm their level of agreement with some statements.</a:t>
            </a:r>
          </a:p>
          <a:p>
            <a:r>
              <a:rPr lang="en-US" dirty="0"/>
              <a:t>For example: Our pharmacy is equipped to carry out the FLU-FIT program.</a:t>
            </a:r>
          </a:p>
        </p:txBody>
      </p:sp>
    </p:spTree>
    <p:extLst>
      <p:ext uri="{BB962C8B-B14F-4D97-AF65-F5344CB8AC3E}">
        <p14:creationId xmlns:p14="http://schemas.microsoft.com/office/powerpoint/2010/main" val="548605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This session was supported by a cooperative agreement from the Centers for Disease Control and Prevention.</a:t>
            </a:r>
          </a:p>
          <a:p>
            <a:pPr marL="0" indent="0">
              <a:buNone/>
            </a:pPr>
            <a:r>
              <a:rPr lang="en-US" b="0" dirty="0"/>
              <a:t>The views expressed in written workshop materials or publications and by speakers and moderators do not necessarily reflect the official policies of the Department of Health and Human Services.</a:t>
            </a:r>
          </a:p>
          <a:p>
            <a:pPr marL="0" indent="0">
              <a:buNone/>
            </a:pPr>
            <a:r>
              <a:rPr lang="en-US" b="0" dirty="0"/>
              <a:t>Nor does the mention of trade names commercial practices or organizations imply endorsement by the US Government.</a:t>
            </a:r>
          </a:p>
        </p:txBody>
      </p:sp>
    </p:spTree>
    <p:extLst>
      <p:ext uri="{BB962C8B-B14F-4D97-AF65-F5344CB8AC3E}">
        <p14:creationId xmlns:p14="http://schemas.microsoft.com/office/powerpoint/2010/main" val="2120118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Sans-Serif"/>
              <a:buChar char="●"/>
              <a:defRPr/>
            </a:pPr>
            <a:r>
              <a:rPr lang="en-US" b="1" dirty="0"/>
              <a:t>Context:  </a:t>
            </a:r>
            <a:r>
              <a:rPr lang="en-US" dirty="0"/>
              <a:t>The unique factors in a setting that influence the outcomes of implementing an EBI.  </a:t>
            </a:r>
          </a:p>
          <a:p>
            <a:pPr>
              <a:buFont typeface="Arial,Sans-Serif"/>
              <a:buChar char="●"/>
              <a:defRPr/>
            </a:pPr>
            <a:endParaRPr lang="en-US" dirty="0"/>
          </a:p>
          <a:p>
            <a:pPr marL="158750" marR="0" lvl="0" indent="0" algn="l" defTabSz="914400">
              <a:lnSpc>
                <a:spcPct val="100000"/>
              </a:lnSpc>
              <a:spcBef>
                <a:spcPts val="0"/>
              </a:spcBef>
              <a:spcAft>
                <a:spcPts val="0"/>
              </a:spcAft>
              <a:buSzPts val="1100"/>
              <a:buNone/>
              <a:tabLst/>
              <a:defRPr/>
            </a:pPr>
            <a:endParaRPr lang="en-US" dirty="0"/>
          </a:p>
        </p:txBody>
      </p:sp>
    </p:spTree>
    <p:extLst>
      <p:ext uri="{BB962C8B-B14F-4D97-AF65-F5344CB8AC3E}">
        <p14:creationId xmlns:p14="http://schemas.microsoft.com/office/powerpoint/2010/main" val="2548506434"/>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spcAft>
                <a:spcPts val="1000"/>
              </a:spcAft>
              <a:buNone/>
            </a:pPr>
            <a:r>
              <a:rPr lang="en-US" dirty="0">
                <a:solidFill>
                  <a:schemeClr val="tx1"/>
                </a:solidFill>
              </a:rPr>
              <a:t>Understanding the degree to which an intervention is implemented as intended is important.</a:t>
            </a:r>
          </a:p>
          <a:p>
            <a:pPr marL="556895" lvl="1" indent="-213995">
              <a:spcAft>
                <a:spcPts val="1000"/>
              </a:spcAft>
            </a:pPr>
            <a:r>
              <a:rPr lang="en-US" dirty="0">
                <a:solidFill>
                  <a:schemeClr val="tx1"/>
                </a:solidFill>
              </a:rPr>
              <a:t>You could review a fidelity checklist with pharmacists shortly after the training</a:t>
            </a:r>
          </a:p>
          <a:p>
            <a:pPr marL="556895" lvl="1" indent="-213995">
              <a:spcAft>
                <a:spcPts val="1000"/>
              </a:spcAft>
            </a:pPr>
            <a:r>
              <a:rPr lang="en-US" dirty="0">
                <a:solidFill>
                  <a:schemeClr val="tx1"/>
                </a:solidFill>
              </a:rPr>
              <a:t>You could host a focus group with trained pharmacists. This might ask:</a:t>
            </a:r>
          </a:p>
          <a:p>
            <a:pPr lvl="2">
              <a:spcAft>
                <a:spcPts val="1000"/>
              </a:spcAft>
            </a:pPr>
            <a:r>
              <a:rPr lang="en-US" dirty="0">
                <a:solidFill>
                  <a:schemeClr val="tx1"/>
                </a:solidFill>
              </a:rPr>
              <a:t>What adaptations were needed? Why? When? By whom? </a:t>
            </a:r>
          </a:p>
          <a:p>
            <a:pPr lvl="2">
              <a:spcAft>
                <a:spcPts val="1000"/>
              </a:spcAft>
            </a:pPr>
            <a:r>
              <a:rPr lang="en-US" dirty="0">
                <a:solidFill>
                  <a:schemeClr val="tx1"/>
                </a:solidFill>
              </a:rPr>
              <a:t>What were patient reactions to receiving the FIT kit?</a:t>
            </a:r>
          </a:p>
          <a:p>
            <a:pPr lvl="2">
              <a:spcAft>
                <a:spcPts val="1000"/>
              </a:spcAft>
            </a:pPr>
            <a:r>
              <a:rPr lang="en-US" dirty="0">
                <a:solidFill>
                  <a:schemeClr val="tx1"/>
                </a:solidFill>
              </a:rPr>
              <a:t>How much extra time did it take you on average?</a:t>
            </a:r>
          </a:p>
          <a:p>
            <a:pPr lvl="2">
              <a:spcAft>
                <a:spcPts val="1000"/>
              </a:spcAft>
            </a:pPr>
            <a:r>
              <a:rPr lang="en-US" dirty="0">
                <a:solidFill>
                  <a:schemeClr val="tx1"/>
                </a:solidFill>
              </a:rPr>
              <a:t>How consistently were you able to implement the protocol?</a:t>
            </a:r>
          </a:p>
          <a:p>
            <a:endParaRPr lang="en-US" dirty="0">
              <a:solidFill>
                <a:schemeClr val="tx1"/>
              </a:solidFill>
            </a:endParaRPr>
          </a:p>
          <a:p>
            <a:r>
              <a:rPr lang="en-US" dirty="0">
                <a:solidFill>
                  <a:schemeClr val="tx1"/>
                </a:solidFill>
              </a:rPr>
              <a:t>What do you think the M in RE-AIM stands for?</a:t>
            </a:r>
          </a:p>
        </p:txBody>
      </p:sp>
    </p:spTree>
    <p:extLst>
      <p:ext uri="{BB962C8B-B14F-4D97-AF65-F5344CB8AC3E}">
        <p14:creationId xmlns:p14="http://schemas.microsoft.com/office/powerpoint/2010/main" val="349578665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1000"/>
              </a:spcAft>
            </a:pPr>
            <a:r>
              <a:rPr lang="en-US" sz="1100" dirty="0"/>
              <a:t>Maintenance is the next dimension of RE-AIM. It can help understand:</a:t>
            </a:r>
          </a:p>
          <a:p>
            <a:pPr lvl="1">
              <a:spcAft>
                <a:spcPts val="1000"/>
              </a:spcAft>
            </a:pPr>
            <a:r>
              <a:rPr lang="en-US" sz="1100" dirty="0"/>
              <a:t>Baseline screening rates for pharmacy (if available)</a:t>
            </a:r>
            <a:endParaRPr lang="en-US" dirty="0"/>
          </a:p>
          <a:p>
            <a:pPr lvl="1">
              <a:spcAft>
                <a:spcPts val="1000"/>
              </a:spcAft>
            </a:pPr>
            <a:r>
              <a:rPr lang="en-US" sz="1100" dirty="0"/>
              <a:t>% of FLU-FIT kits returned correctly</a:t>
            </a:r>
          </a:p>
          <a:p>
            <a:pPr lvl="1">
              <a:spcAft>
                <a:spcPts val="1000"/>
              </a:spcAft>
            </a:pPr>
            <a:r>
              <a:rPr lang="en-US" sz="1100" dirty="0"/>
              <a:t>Patient satisfaction with ease of using and returning kits</a:t>
            </a:r>
          </a:p>
          <a:p>
            <a:pPr lvl="1">
              <a:spcAft>
                <a:spcPts val="1000"/>
              </a:spcAft>
            </a:pPr>
            <a:r>
              <a:rPr lang="en-US" sz="1100" dirty="0"/>
              <a:t>Characteristics of participants vs. non-participants over the long-term</a:t>
            </a:r>
            <a:endParaRPr lang="en-US" dirty="0"/>
          </a:p>
          <a:p>
            <a:r>
              <a:rPr lang="en-US" dirty="0"/>
              <a:t>Remember you don’t have to track EVERYTHING. If you want data about who and to what extent pharmacists are continuing the intervention after the official program ends, ask pharmacists to continue their tracking log and to send you the log without patient names 6 months after the end of your intervention. This will tell you which pharmacies and pharmacists are still providing FIT kits and how often</a:t>
            </a:r>
          </a:p>
          <a:p>
            <a:r>
              <a:rPr lang="en-US" dirty="0"/>
              <a:t>Because this is a seasonal program, so you might also send a reminder the following year and assess maintenance based on response to repeat the program without your support</a:t>
            </a:r>
          </a:p>
          <a:p>
            <a:endParaRPr lang="en-US" dirty="0"/>
          </a:p>
        </p:txBody>
      </p:sp>
    </p:spTree>
    <p:extLst>
      <p:ext uri="{BB962C8B-B14F-4D97-AF65-F5344CB8AC3E}">
        <p14:creationId xmlns:p14="http://schemas.microsoft.com/office/powerpoint/2010/main" val="87782543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sz="1100" b="0" i="0" u="none" strike="noStrike" cap="none" dirty="0">
                <a:solidFill>
                  <a:schemeClr val="tx1"/>
                </a:solidFill>
                <a:effectLst/>
                <a:latin typeface="Arial"/>
                <a:ea typeface="Arial"/>
                <a:cs typeface="Arial"/>
                <a:sym typeface="Arial"/>
              </a:rPr>
              <a:t>Example of a validated measure: Weiner BJ, Lewis CC, Stanic C, et al. </a:t>
            </a:r>
          </a:p>
          <a:p>
            <a:pPr marL="158750" indent="0">
              <a:buNone/>
            </a:pPr>
            <a:endParaRPr lang="en-US" sz="1100" b="0" i="0" u="none" strike="noStrike" cap="none" dirty="0">
              <a:solidFill>
                <a:schemeClr val="tx1"/>
              </a:solidFill>
              <a:effectLst/>
              <a:latin typeface="Arial"/>
              <a:ea typeface="Roboto"/>
              <a:cs typeface="Arial"/>
              <a:sym typeface="Arial"/>
            </a:endParaRPr>
          </a:p>
          <a:p>
            <a:pPr marL="158750" indent="0">
              <a:buNone/>
            </a:pPr>
            <a:r>
              <a:rPr lang="en-US" sz="1100" u="none" dirty="0">
                <a:solidFill>
                  <a:schemeClr val="tx1"/>
                </a:solidFill>
                <a:latin typeface="Roboto"/>
                <a:ea typeface="Roboto"/>
              </a:rPr>
              <a:t>Validated questions have been tested with a sample representative of the general population and have been shown to have consistent results when given repeatedly. They also are demonstrated to be accurate ways to actually measure what you are trying to measure.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u="sng" dirty="0">
              <a:solidFill>
                <a:schemeClr val="tx1"/>
              </a:solidFill>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latin typeface="Roboto"/>
                <a:ea typeface="Roboto"/>
              </a:rPr>
              <a:t>If you want to add new questions based on your intervention, have other team members review them for clarity and relevance.  More is not always better with a survey.  </a:t>
            </a:r>
          </a:p>
        </p:txBody>
      </p:sp>
    </p:spTree>
    <p:extLst>
      <p:ext uri="{BB962C8B-B14F-4D97-AF65-F5344CB8AC3E}">
        <p14:creationId xmlns:p14="http://schemas.microsoft.com/office/powerpoint/2010/main" val="374263221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Use the same intake form to collect demographic information to measure acceptability and feasibility.</a:t>
            </a:r>
          </a:p>
          <a:p>
            <a:endParaRPr lang="en-US" dirty="0"/>
          </a:p>
        </p:txBody>
      </p:sp>
    </p:spTree>
    <p:extLst>
      <p:ext uri="{BB962C8B-B14F-4D97-AF65-F5344CB8AC3E}">
        <p14:creationId xmlns:p14="http://schemas.microsoft.com/office/powerpoint/2010/main" val="158551188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1000"/>
              </a:spcAft>
            </a:pPr>
            <a:r>
              <a:rPr lang="en-US" sz="1100" dirty="0"/>
              <a:t>Some questions you can ask to understand the long-term maintenance of your intervention:</a:t>
            </a:r>
          </a:p>
          <a:p>
            <a:pPr lvl="1">
              <a:spcAft>
                <a:spcPts val="1000"/>
              </a:spcAft>
            </a:pPr>
            <a:r>
              <a:rPr lang="en-US" sz="1100" dirty="0"/>
              <a:t>Did pharmacies and pharmacists continue to implement the FLU-FIT program in subsequent years?</a:t>
            </a:r>
            <a:endParaRPr lang="en-US" dirty="0"/>
          </a:p>
          <a:p>
            <a:pPr lvl="1">
              <a:spcAft>
                <a:spcPts val="1000"/>
              </a:spcAft>
            </a:pPr>
            <a:r>
              <a:rPr lang="en-US" sz="1100" dirty="0"/>
              <a:t>How was the program adapted long term?</a:t>
            </a:r>
          </a:p>
          <a:p>
            <a:pPr lvl="1">
              <a:spcAft>
                <a:spcPts val="1000"/>
              </a:spcAft>
            </a:pPr>
            <a:r>
              <a:rPr lang="en-US" sz="1100" dirty="0"/>
              <a:t>Does the program fit into the organizational mission and workflow?</a:t>
            </a:r>
          </a:p>
          <a:p>
            <a:pPr lvl="1">
              <a:spcAft>
                <a:spcPts val="1000"/>
              </a:spcAft>
            </a:pPr>
            <a:r>
              <a:rPr lang="en-US" sz="1100" dirty="0"/>
              <a:t>Use qualitative methods to understand setting level institutionalization</a:t>
            </a:r>
          </a:p>
          <a:p>
            <a:endParaRPr lang="en-US" dirty="0"/>
          </a:p>
        </p:txBody>
      </p:sp>
    </p:spTree>
    <p:extLst>
      <p:ext uri="{BB962C8B-B14F-4D97-AF65-F5344CB8AC3E}">
        <p14:creationId xmlns:p14="http://schemas.microsoft.com/office/powerpoint/2010/main" val="311349291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was taken from a larger survey of level of institutionalization of change that available in the supplemental tools.  While maintenance is similar to sustainability, it is not the same thing.  Rather, it is a shorter-term measure of institutionalization, and can be seen as on the way towards long term sustainability.</a:t>
            </a:r>
          </a:p>
          <a:p>
            <a:pPr lvl="1">
              <a:spcAft>
                <a:spcPts val="1000"/>
              </a:spcAft>
            </a:pPr>
            <a:r>
              <a:rPr lang="en-US" sz="1100" dirty="0"/>
              <a:t>Does this program align with your pharmacy’s mission?</a:t>
            </a:r>
            <a:endParaRPr lang="en-US" dirty="0"/>
          </a:p>
          <a:p>
            <a:pPr lvl="1">
              <a:spcAft>
                <a:spcPts val="1000"/>
              </a:spcAft>
            </a:pPr>
            <a:r>
              <a:rPr lang="en-US" sz="1100" dirty="0"/>
              <a:t>Has an administrative-level individual within the pharmacy been actively involved in advocating for this program’s continuation?</a:t>
            </a:r>
          </a:p>
          <a:p>
            <a:pPr lvl="1">
              <a:spcAft>
                <a:spcPts val="1000"/>
              </a:spcAft>
            </a:pPr>
            <a:r>
              <a:rPr lang="en-US" sz="1100" dirty="0"/>
              <a:t>Have permanent staff been assigned to implement this program?     </a:t>
            </a:r>
          </a:p>
          <a:p>
            <a:pPr lvl="1">
              <a:spcAft>
                <a:spcPts val="1000"/>
              </a:spcAft>
            </a:pPr>
            <a:r>
              <a:rPr lang="en-US" sz="1100" dirty="0"/>
              <a:t>What adaptations have been needed to integrate FLU-FIT into your workflows? </a:t>
            </a:r>
          </a:p>
          <a:p>
            <a:endParaRPr lang="en-US" dirty="0"/>
          </a:p>
        </p:txBody>
      </p:sp>
    </p:spTree>
    <p:extLst>
      <p:ext uri="{BB962C8B-B14F-4D97-AF65-F5344CB8AC3E}">
        <p14:creationId xmlns:p14="http://schemas.microsoft.com/office/powerpoint/2010/main" val="372828295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Not all pharmacies may not have baseline data to compare colorectal cancer screening rates before and after the intervention. If this is the case, you may determine whether you could build infrastructure to share data between insurance companies and pharmacies and help build capacity for quality improvement and evaluation in the future.</a:t>
            </a:r>
          </a:p>
          <a:p>
            <a:endParaRPr lang="en-US" dirty="0"/>
          </a:p>
          <a:p>
            <a:r>
              <a:rPr lang="en-US" dirty="0"/>
              <a:t>Having the pharmacy and insurance company share data could be a daunting and expensive undertaking, but there could be benefits for both the pharmacy and overall patient health.</a:t>
            </a:r>
          </a:p>
          <a:p>
            <a:r>
              <a:rPr lang="en-US" dirty="0"/>
              <a:t>Examples:  Brings patients to the pharmacy and potentially allows them to bill for new services</a:t>
            </a:r>
          </a:p>
          <a:p>
            <a:r>
              <a:rPr lang="en-US" dirty="0"/>
              <a:t>Reduces the health system demand for GI specialists given the need to catch up from limited screening during COVID and the likelihood of reducing the age for CRC screening from 50 to 45 (adding 5 more years worth of patient population) </a:t>
            </a:r>
          </a:p>
        </p:txBody>
      </p:sp>
    </p:spTree>
    <p:extLst>
      <p:ext uri="{BB962C8B-B14F-4D97-AF65-F5344CB8AC3E}">
        <p14:creationId xmlns:p14="http://schemas.microsoft.com/office/powerpoint/2010/main" val="22712254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1000"/>
              </a:spcAft>
            </a:pPr>
            <a:r>
              <a:rPr lang="en-US" dirty="0"/>
              <a:t>Most important is how you use evaluation data once it is collected and analyzed. For example, you could:</a:t>
            </a:r>
          </a:p>
          <a:p>
            <a:pPr lvl="1">
              <a:spcAft>
                <a:spcPts val="1000"/>
              </a:spcAft>
            </a:pPr>
            <a:r>
              <a:rPr lang="en-US" dirty="0"/>
              <a:t>Use data to regularly measure whether you are achieving goals</a:t>
            </a:r>
          </a:p>
          <a:p>
            <a:pPr lvl="1">
              <a:spcAft>
                <a:spcPts val="1000"/>
              </a:spcAft>
            </a:pPr>
            <a:r>
              <a:rPr lang="en-US" dirty="0"/>
              <a:t>Use results to inform which implementation strategies to use in future</a:t>
            </a:r>
          </a:p>
          <a:p>
            <a:pPr lvl="1">
              <a:spcAft>
                <a:spcPts val="1000"/>
              </a:spcAft>
            </a:pPr>
            <a:r>
              <a:rPr lang="en-US" dirty="0"/>
              <a:t>Distribute results to stakeholders to improve future implementation</a:t>
            </a:r>
          </a:p>
          <a:p>
            <a:pPr marL="556895" lvl="1" indent="-213995">
              <a:spcAft>
                <a:spcPts val="1000"/>
              </a:spcAft>
            </a:pPr>
            <a:endParaRPr lang="en-US" dirty="0"/>
          </a:p>
          <a:p>
            <a:pPr>
              <a:spcAft>
                <a:spcPts val="1000"/>
              </a:spcAft>
            </a:pPr>
            <a:endParaRPr lang="en-US" dirty="0"/>
          </a:p>
          <a:p>
            <a:endParaRPr lang="en-US" dirty="0"/>
          </a:p>
        </p:txBody>
      </p:sp>
    </p:spTree>
    <p:extLst>
      <p:ext uri="{BB962C8B-B14F-4D97-AF65-F5344CB8AC3E}">
        <p14:creationId xmlns:p14="http://schemas.microsoft.com/office/powerpoint/2010/main" val="78396556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Tools listed here are all located in your companion guide.</a:t>
            </a:r>
          </a:p>
          <a:p>
            <a:pPr marL="158750" indent="0">
              <a:buNone/>
            </a:pPr>
            <a:endParaRPr lang="en-US" dirty="0"/>
          </a:p>
        </p:txBody>
      </p:sp>
    </p:spTree>
    <p:extLst>
      <p:ext uri="{BB962C8B-B14F-4D97-AF65-F5344CB8AC3E}">
        <p14:creationId xmlns:p14="http://schemas.microsoft.com/office/powerpoint/2010/main" val="357547436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As well as references.</a:t>
            </a:r>
            <a:endParaRPr lang="en-US" dirty="0">
              <a:highlight>
                <a:srgbClr val="FCFCFC"/>
              </a:highligh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highlight>
                <a:srgbClr val="FCFCFC"/>
              </a:highlight>
            </a:endParaRPr>
          </a:p>
        </p:txBody>
      </p:sp>
    </p:spTree>
    <p:extLst>
      <p:ext uri="{BB962C8B-B14F-4D97-AF65-F5344CB8AC3E}">
        <p14:creationId xmlns:p14="http://schemas.microsoft.com/office/powerpoint/2010/main" val="3438116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Every setting contains unique elements that can help or hinder changes in becoming integrated consistently.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We will use a popular framework here to assess context. The logo on the top right refers to the Consolidated Framework for Implementation Research or CFIR.  Anytime you see this image, you can bet we are referring to context!</a:t>
            </a:r>
            <a:endParaRPr lang="en-US" dirty="0"/>
          </a:p>
        </p:txBody>
      </p:sp>
    </p:spTree>
    <p:extLst>
      <p:ext uri="{BB962C8B-B14F-4D97-AF65-F5344CB8AC3E}">
        <p14:creationId xmlns:p14="http://schemas.microsoft.com/office/powerpoint/2010/main" val="232819876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021340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Thank you to all those listed here who helped in developing this training.  </a:t>
            </a:r>
          </a:p>
          <a:p>
            <a:endParaRPr lang="en-US" dirty="0"/>
          </a:p>
        </p:txBody>
      </p:sp>
    </p:spTree>
    <p:extLst>
      <p:ext uri="{BB962C8B-B14F-4D97-AF65-F5344CB8AC3E}">
        <p14:creationId xmlns:p14="http://schemas.microsoft.com/office/powerpoint/2010/main" val="383909044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None/>
            </a:pPr>
            <a:r>
              <a:rPr lang="en-US" dirty="0"/>
              <a:t>Welcome to the last session of Base Camp.</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My name is Tamara Robinson, and I am the program director for the </a:t>
            </a:r>
            <a:r>
              <a:rPr lang="en-US" sz="1100" b="0" i="0" u="none" strike="noStrike" cap="none" dirty="0">
                <a:solidFill>
                  <a:srgbClr val="000000"/>
                </a:solidFill>
                <a:effectLst/>
                <a:latin typeface="Arial"/>
                <a:ea typeface="Arial"/>
                <a:cs typeface="Arial"/>
                <a:sym typeface="Arial"/>
              </a:rPr>
              <a:t>Nebraska Cancer Coalition, also known as NC2. </a:t>
            </a:r>
          </a:p>
          <a:p>
            <a:endParaRPr lang="en-US" dirty="0"/>
          </a:p>
        </p:txBody>
      </p:sp>
    </p:spTree>
    <p:extLst>
      <p:ext uri="{BB962C8B-B14F-4D97-AF65-F5344CB8AC3E}">
        <p14:creationId xmlns:p14="http://schemas.microsoft.com/office/powerpoint/2010/main" val="100204789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This session is supported by a Cooperative Agreement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endParaRPr lang="en-US" dirty="0"/>
          </a:p>
        </p:txBody>
      </p:sp>
    </p:spTree>
    <p:extLst>
      <p:ext uri="{BB962C8B-B14F-4D97-AF65-F5344CB8AC3E}">
        <p14:creationId xmlns:p14="http://schemas.microsoft.com/office/powerpoint/2010/main" val="37691179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 are our main learning objectives for this session.</a:t>
            </a:r>
          </a:p>
          <a:p>
            <a:pPr marL="914400" lvl="1" indent="-457200">
              <a:lnSpc>
                <a:spcPct val="150000"/>
              </a:lnSpc>
              <a:spcAft>
                <a:spcPts val="200"/>
              </a:spcAft>
              <a:buAutoNum type="arabicPeriod"/>
            </a:pPr>
            <a:r>
              <a:rPr lang="en-US" sz="1100" dirty="0"/>
              <a:t>Identify elements critical for sustaining an intervention</a:t>
            </a:r>
            <a:endParaRPr lang="en-US" dirty="0"/>
          </a:p>
          <a:p>
            <a:pPr marL="914400" lvl="1" indent="-457200">
              <a:lnSpc>
                <a:spcPct val="150000"/>
              </a:lnSpc>
              <a:spcAft>
                <a:spcPts val="200"/>
              </a:spcAft>
              <a:buAutoNum type="arabicPeriod"/>
            </a:pPr>
            <a:r>
              <a:rPr lang="en-US" sz="1100" dirty="0"/>
              <a:t>Describe how to integrate a sustainability tool into cancer screening implementation planning</a:t>
            </a:r>
          </a:p>
          <a:p>
            <a:endParaRPr lang="en-US" dirty="0"/>
          </a:p>
        </p:txBody>
      </p:sp>
    </p:spTree>
    <p:extLst>
      <p:ext uri="{BB962C8B-B14F-4D97-AF65-F5344CB8AC3E}">
        <p14:creationId xmlns:p14="http://schemas.microsoft.com/office/powerpoint/2010/main" val="1177074024"/>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solidFill>
                  <a:schemeClr val="tx1"/>
                </a:solidFill>
              </a:rPr>
              <a:t>And our map for the session:</a:t>
            </a:r>
          </a:p>
          <a:p>
            <a:pPr marL="1171575" lvl="2" indent="-457200">
              <a:lnSpc>
                <a:spcPct val="150000"/>
              </a:lnSpc>
              <a:spcBef>
                <a:spcPts val="0"/>
              </a:spcBef>
              <a:spcAft>
                <a:spcPts val="200"/>
              </a:spcAft>
              <a:buAutoNum type="arabicPeriod"/>
            </a:pPr>
            <a:r>
              <a:rPr lang="en-US" dirty="0">
                <a:solidFill>
                  <a:schemeClr val="tx1"/>
                </a:solidFill>
                <a:ea typeface="+mn-lt"/>
                <a:cs typeface="+mn-lt"/>
              </a:rPr>
              <a:t>Introduce sustainability as extension of previous sessions</a:t>
            </a:r>
          </a:p>
          <a:p>
            <a:pPr marL="1171575" lvl="2" indent="-457200">
              <a:lnSpc>
                <a:spcPct val="150000"/>
              </a:lnSpc>
              <a:spcBef>
                <a:spcPts val="0"/>
              </a:spcBef>
              <a:spcAft>
                <a:spcPts val="200"/>
              </a:spcAft>
              <a:buAutoNum type="arabicPeriod"/>
            </a:pPr>
            <a:r>
              <a:rPr lang="en-US" dirty="0">
                <a:solidFill>
                  <a:schemeClr val="tx1"/>
                </a:solidFill>
                <a:ea typeface="+mn-lt"/>
                <a:cs typeface="+mn-lt"/>
              </a:rPr>
              <a:t>Introduce sustainability elements from a tool using real CCC examples and hypothetical FLU-FIT case study examples</a:t>
            </a:r>
          </a:p>
          <a:p>
            <a:endParaRPr lang="en-US" dirty="0">
              <a:solidFill>
                <a:schemeClr val="tx1"/>
              </a:solidFill>
            </a:endParaRPr>
          </a:p>
          <a:p>
            <a:endParaRPr lang="en-US" dirty="0"/>
          </a:p>
        </p:txBody>
      </p:sp>
    </p:spTree>
    <p:extLst>
      <p:ext uri="{BB962C8B-B14F-4D97-AF65-F5344CB8AC3E}">
        <p14:creationId xmlns:p14="http://schemas.microsoft.com/office/powerpoint/2010/main" val="289994185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b="0" dirty="0">
                <a:solidFill>
                  <a:schemeClr val="tx1"/>
                </a:solidFill>
                <a:ea typeface="Arial"/>
                <a:cs typeface="Arial"/>
                <a:sym typeface="Arial"/>
              </a:rPr>
              <a:t>Let’s fill in the blanks here to define sustainability. I will pause for each blank while you think about the correct word from the word bank. </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solidFill>
                  <a:schemeClr val="tx1"/>
                </a:solidFill>
                <a:ea typeface="Arial"/>
                <a:cs typeface="Arial"/>
                <a:sym typeface="Arial"/>
              </a:rPr>
              <a:t>Sustainability can be defined as: to what extent an evidence-based intervention can deliver its </a:t>
            </a:r>
            <a:r>
              <a:rPr lang="en-US" b="1" dirty="0">
                <a:solidFill>
                  <a:schemeClr val="tx1"/>
                </a:solidFill>
                <a:ea typeface="Arial"/>
                <a:cs typeface="Arial"/>
                <a:sym typeface="Arial"/>
              </a:rPr>
              <a:t>programming</a:t>
            </a:r>
            <a:r>
              <a:rPr lang="en-US" dirty="0">
                <a:solidFill>
                  <a:schemeClr val="tx1"/>
                </a:solidFill>
                <a:ea typeface="Arial"/>
                <a:cs typeface="Arial"/>
                <a:sym typeface="Arial"/>
              </a:rPr>
              <a:t> and its intended </a:t>
            </a:r>
            <a:r>
              <a:rPr lang="en-US" b="1" dirty="0">
                <a:solidFill>
                  <a:schemeClr val="tx1"/>
                </a:solidFill>
                <a:ea typeface="Arial"/>
                <a:cs typeface="Arial"/>
                <a:sym typeface="Arial"/>
              </a:rPr>
              <a:t>benefits</a:t>
            </a:r>
            <a:r>
              <a:rPr lang="en-US" dirty="0">
                <a:solidFill>
                  <a:schemeClr val="tx1"/>
                </a:solidFill>
                <a:ea typeface="Arial"/>
                <a:cs typeface="Arial"/>
                <a:sym typeface="Arial"/>
              </a:rPr>
              <a:t> over an </a:t>
            </a:r>
            <a:r>
              <a:rPr lang="en-US" b="1" dirty="0">
                <a:solidFill>
                  <a:schemeClr val="tx1"/>
                </a:solidFill>
                <a:ea typeface="Arial"/>
                <a:cs typeface="Arial"/>
                <a:sym typeface="Arial"/>
              </a:rPr>
              <a:t>extended period of time</a:t>
            </a:r>
            <a:r>
              <a:rPr lang="en-US" dirty="0">
                <a:solidFill>
                  <a:schemeClr val="tx1"/>
                </a:solidFill>
                <a:ea typeface="Arial"/>
                <a:cs typeface="Arial"/>
                <a:sym typeface="Arial"/>
              </a:rPr>
              <a:t> after </a:t>
            </a:r>
            <a:r>
              <a:rPr lang="en-US" b="1" dirty="0">
                <a:solidFill>
                  <a:schemeClr val="tx1"/>
                </a:solidFill>
                <a:ea typeface="Arial"/>
                <a:cs typeface="Arial"/>
                <a:sym typeface="Arial"/>
              </a:rPr>
              <a:t>external support </a:t>
            </a:r>
            <a:r>
              <a:rPr lang="en-US" dirty="0">
                <a:solidFill>
                  <a:schemeClr val="tx1"/>
                </a:solidFill>
                <a:ea typeface="Arial"/>
                <a:cs typeface="Arial"/>
                <a:sym typeface="Arial"/>
              </a:rPr>
              <a:t>is ended</a:t>
            </a:r>
            <a:endParaRPr lang="en-US" dirty="0">
              <a:solidFill>
                <a:schemeClr val="tx1"/>
              </a:solidFil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1"/>
                </a:solidFill>
              </a:rPr>
              <a:t>EBIs can only succeed at the population health level if they are appropriate to the Populations of Focus, affordable across most settings, feasible for workflows that vary across settings, and are delivered consistently and equitably over time across diverse settings and populations</a:t>
            </a:r>
          </a:p>
          <a:p>
            <a:endParaRPr lang="en-US" dirty="0"/>
          </a:p>
        </p:txBody>
      </p:sp>
    </p:spTree>
    <p:extLst>
      <p:ext uri="{BB962C8B-B14F-4D97-AF65-F5344CB8AC3E}">
        <p14:creationId xmlns:p14="http://schemas.microsoft.com/office/powerpoint/2010/main" val="330183541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First, you should get clear about WHAT you are actually sustaining.</a:t>
            </a:r>
          </a:p>
          <a:p>
            <a:endParaRPr lang="en-US" dirty="0"/>
          </a:p>
          <a:p>
            <a:r>
              <a:rPr lang="en-US" dirty="0"/>
              <a:t>From our case example:</a:t>
            </a:r>
          </a:p>
          <a:p>
            <a:r>
              <a:rPr lang="en-US" dirty="0"/>
              <a:t>You want to sustain the Evidence-based intervention</a:t>
            </a:r>
          </a:p>
          <a:p>
            <a:pPr marL="556895" lvl="1" indent="-213995">
              <a:spcAft>
                <a:spcPts val="1500"/>
              </a:spcAft>
            </a:pPr>
            <a:r>
              <a:rPr lang="en-US" dirty="0"/>
              <a:t>Example: FLU-FIT Intervention </a:t>
            </a:r>
          </a:p>
          <a:p>
            <a:r>
              <a:rPr lang="en-US" dirty="0"/>
              <a:t>You also want to sustain the implementation strategies supporting those EBIs</a:t>
            </a:r>
          </a:p>
          <a:p>
            <a:pPr marL="556895" lvl="1" indent="-213995"/>
            <a:r>
              <a:rPr lang="en-US" dirty="0"/>
              <a:t>Examples: </a:t>
            </a:r>
          </a:p>
          <a:p>
            <a:pPr lvl="2"/>
            <a:r>
              <a:rPr lang="en-US" dirty="0"/>
              <a:t>“Train the Trainer” education strategy </a:t>
            </a:r>
          </a:p>
          <a:p>
            <a:pPr lvl="2"/>
            <a:r>
              <a:rPr lang="en-US" dirty="0"/>
              <a:t>Restructuring strategies</a:t>
            </a:r>
          </a:p>
          <a:p>
            <a:pPr lvl="2"/>
            <a:r>
              <a:rPr lang="en-US" dirty="0"/>
              <a:t>Quality management strategies</a:t>
            </a:r>
          </a:p>
          <a:p>
            <a:pPr lvl="2"/>
            <a:r>
              <a:rPr lang="en-US" dirty="0"/>
              <a:t>Policy strategies</a:t>
            </a:r>
          </a:p>
          <a:p>
            <a:endParaRPr lang="en-US" dirty="0"/>
          </a:p>
        </p:txBody>
      </p:sp>
    </p:spTree>
    <p:extLst>
      <p:ext uri="{BB962C8B-B14F-4D97-AF65-F5344CB8AC3E}">
        <p14:creationId xmlns:p14="http://schemas.microsoft.com/office/powerpoint/2010/main" val="175917424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5000"/>
              </a:lnSpc>
              <a:spcBef>
                <a:spcPts val="1200"/>
              </a:spcBef>
              <a:spcAft>
                <a:spcPts val="0"/>
              </a:spcAft>
              <a:buClr>
                <a:srgbClr val="000000"/>
              </a:buClr>
              <a:buSzPts val="275"/>
              <a:buFont typeface="Arial"/>
              <a:buNone/>
              <a:tabLst/>
              <a:defRPr/>
            </a:pPr>
            <a:r>
              <a:rPr lang="en-US" sz="1100" dirty="0"/>
              <a:t>In terms of Comp Cancer Control---92% of CCC plans mention sustainability, but often without detailed action plans</a:t>
            </a:r>
          </a:p>
          <a:p>
            <a:pPr marL="0" lvl="0" indent="0" algn="l" rtl="0">
              <a:lnSpc>
                <a:spcPct val="105000"/>
              </a:lnSpc>
              <a:spcBef>
                <a:spcPts val="1200"/>
              </a:spcBef>
              <a:spcAft>
                <a:spcPts val="0"/>
              </a:spcAft>
              <a:buSzPts val="275"/>
              <a:buNone/>
            </a:pPr>
            <a:endParaRPr lang="en-US" sz="1100" dirty="0"/>
          </a:p>
          <a:p>
            <a:r>
              <a:rPr lang="en-US" dirty="0"/>
              <a:t>Sample details for more actionable plans:  Can you determine--</a:t>
            </a:r>
          </a:p>
          <a:p>
            <a:pPr lvl="1"/>
            <a:r>
              <a:rPr lang="en-US" dirty="0"/>
              <a:t>Which agencies will take the lead in seeking funding? Which will be involved in carrying out the intervention and implementation?</a:t>
            </a:r>
          </a:p>
          <a:p>
            <a:pPr lvl="1"/>
            <a:r>
              <a:rPr lang="en-US" dirty="0"/>
              <a:t>How will funds be administered and managed?</a:t>
            </a:r>
          </a:p>
          <a:p>
            <a:pPr marL="0" lvl="0" indent="0" algn="l" rtl="0">
              <a:lnSpc>
                <a:spcPct val="105000"/>
              </a:lnSpc>
              <a:spcBef>
                <a:spcPts val="1200"/>
              </a:spcBef>
              <a:spcAft>
                <a:spcPts val="0"/>
              </a:spcAft>
              <a:buSzPts val="275"/>
              <a:buNone/>
            </a:pPr>
            <a:endParaRPr lang="en-US" sz="1100"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427186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US" b="0" dirty="0"/>
              <a:t>Next, we will introduce sustainability elements from a tool using real world and hypothetical case study examples.</a:t>
            </a:r>
          </a:p>
        </p:txBody>
      </p:sp>
    </p:spTree>
    <p:extLst>
      <p:ext uri="{BB962C8B-B14F-4D97-AF65-F5344CB8AC3E}">
        <p14:creationId xmlns:p14="http://schemas.microsoft.com/office/powerpoint/2010/main" val="3774183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framework examines 5 domains commonly accepted to influence the quality of implementation.  </a:t>
            </a:r>
          </a:p>
          <a:p>
            <a:pPr lvl="1"/>
            <a:r>
              <a:rPr lang="en-US" dirty="0"/>
              <a:t>Intervention characteristics</a:t>
            </a:r>
          </a:p>
          <a:p>
            <a:pPr lvl="1"/>
            <a:r>
              <a:rPr lang="en-US" dirty="0"/>
              <a:t>Inner setting at the site where intervention is happening</a:t>
            </a:r>
          </a:p>
          <a:p>
            <a:pPr lvl="1"/>
            <a:r>
              <a:rPr lang="en-US" dirty="0"/>
              <a:t>Outer setting, which examines forces external to the setting where the intervention is happening</a:t>
            </a:r>
          </a:p>
          <a:p>
            <a:pPr lvl="1"/>
            <a:r>
              <a:rPr lang="en-US" dirty="0"/>
              <a:t>Individuals involved in implementation, including if there is a population of focus which could be tied with health equity goals</a:t>
            </a:r>
          </a:p>
          <a:p>
            <a:pPr lvl="1"/>
            <a:r>
              <a:rPr lang="en-US" dirty="0"/>
              <a:t>Lastly, factors related to the process of implementation</a:t>
            </a:r>
          </a:p>
          <a:p>
            <a:pPr lvl="1"/>
            <a:endParaRPr lang="en-US" dirty="0"/>
          </a:p>
        </p:txBody>
      </p:sp>
    </p:spTree>
    <p:extLst>
      <p:ext uri="{BB962C8B-B14F-4D97-AF65-F5344CB8AC3E}">
        <p14:creationId xmlns:p14="http://schemas.microsoft.com/office/powerpoint/2010/main" val="142276550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highlight>
                  <a:srgbClr val="FCFCFC"/>
                </a:highlight>
                <a:latin typeface="Roboto"/>
                <a:ea typeface="Roboto"/>
              </a:rPr>
              <a:t>The PSAT, or Program Sustainability Assessment tool, will allow you to assess your current capacity for sustainability, identifying specific strengths and weaknesses in regards to sustainability.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chemeClr val="tx1"/>
                </a:solidFill>
                <a:effectLst/>
                <a:highlight>
                  <a:srgbClr val="FCFCFC"/>
                </a:highlight>
                <a:latin typeface="Arial"/>
                <a:ea typeface="Arial"/>
                <a:cs typeface="Arial"/>
                <a:sym typeface="Arial"/>
              </a:rPr>
              <a:t>You can then use results to guide sustainability action planning for your program. </a:t>
            </a:r>
            <a:endParaRPr lang="en-US" dirty="0">
              <a:solidFill>
                <a:schemeClr val="tx1"/>
              </a:solidFill>
              <a:highlight>
                <a:srgbClr val="FCFCFC"/>
              </a:highlight>
            </a:endParaRPr>
          </a:p>
          <a:p>
            <a:endParaRPr lang="en-US" sz="1100" b="0" i="0" u="none" strike="noStrike" cap="none" dirty="0">
              <a:solidFill>
                <a:schemeClr val="tx1"/>
              </a:solidFill>
              <a:effectLst/>
              <a:highlight>
                <a:srgbClr val="FCFCFC"/>
              </a:highlight>
              <a:latin typeface="Arial"/>
              <a:ea typeface="Arial"/>
              <a:cs typeface="Arial"/>
              <a:sym typeface="Arial"/>
            </a:endParaRPr>
          </a:p>
          <a:p>
            <a:r>
              <a:rPr lang="en-US" sz="1100" b="0" i="0" u="none" strike="noStrike" cap="none" dirty="0">
                <a:solidFill>
                  <a:schemeClr val="tx1"/>
                </a:solidFill>
                <a:effectLst/>
                <a:highlight>
                  <a:srgbClr val="FCFCFC"/>
                </a:highlight>
                <a:latin typeface="Arial"/>
                <a:ea typeface="Arial"/>
                <a:cs typeface="Arial"/>
                <a:sym typeface="Arial"/>
              </a:rPr>
              <a:t>This tool has been designed for use with a wide variety of programs, both large and small, across different settings. Given this flexibility, it is important for you to think through how you are defining your program, organization, and community before starting the assessment. </a:t>
            </a:r>
            <a:endParaRPr lang="en-US" dirty="0">
              <a:solidFill>
                <a:schemeClr val="tx1"/>
              </a:solidFill>
              <a:highlight>
                <a:srgbClr val="FCFCFC"/>
              </a:highlight>
            </a:endParaRPr>
          </a:p>
          <a:p>
            <a:r>
              <a:rPr lang="en-US" sz="1100" b="0" i="0" u="none" strike="noStrike" cap="none" dirty="0">
                <a:solidFill>
                  <a:schemeClr val="tx1"/>
                </a:solidFill>
                <a:effectLst/>
                <a:highlight>
                  <a:srgbClr val="FCFCFC"/>
                </a:highlight>
                <a:latin typeface="Arial"/>
                <a:ea typeface="Arial"/>
                <a:cs typeface="Arial"/>
                <a:sym typeface="Arial"/>
              </a:rPr>
              <a:t>Below are a few definitions of terms that are frequently used throughout the tool. </a:t>
            </a:r>
            <a:endParaRPr lang="en-US" dirty="0">
              <a:solidFill>
                <a:schemeClr val="tx1"/>
              </a:solidFill>
              <a:highlight>
                <a:srgbClr val="FCFCFC"/>
              </a:highlight>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chemeClr val="tx1"/>
              </a:solidFill>
              <a:effectLst/>
              <a:highlight>
                <a:srgbClr val="FCFCFC"/>
              </a:highlight>
              <a:latin typeface="Arial"/>
              <a:ea typeface="Arial"/>
              <a:cs typeface="Arial"/>
              <a:sym typeface="Arial"/>
            </a:endParaRPr>
          </a:p>
          <a:p>
            <a:r>
              <a:rPr lang="en-US" sz="1100" b="1" i="0" u="none" strike="noStrike" cap="none" dirty="0">
                <a:solidFill>
                  <a:schemeClr val="tx1"/>
                </a:solidFill>
                <a:effectLst/>
                <a:highlight>
                  <a:srgbClr val="FCFCFC"/>
                </a:highlight>
                <a:latin typeface="Arial"/>
                <a:ea typeface="Arial"/>
                <a:cs typeface="Arial"/>
                <a:sym typeface="Arial"/>
              </a:rPr>
              <a:t>Program </a:t>
            </a:r>
            <a:r>
              <a:rPr lang="en-US" sz="1100" b="0" i="0" u="none" strike="noStrike" cap="none" dirty="0">
                <a:solidFill>
                  <a:schemeClr val="tx1"/>
                </a:solidFill>
                <a:effectLst/>
                <a:highlight>
                  <a:srgbClr val="FCFCFC"/>
                </a:highlight>
                <a:latin typeface="Arial"/>
                <a:ea typeface="Arial"/>
                <a:cs typeface="Arial"/>
                <a:sym typeface="Arial"/>
              </a:rPr>
              <a:t>refers to the set of formal organized activities that you want to sustain over time. Such activities could occur at the local, state, national, or international level and in a variety of settings. </a:t>
            </a:r>
          </a:p>
          <a:p>
            <a:r>
              <a:rPr lang="en-US" sz="1100" b="1" i="0" u="none" strike="noStrike" cap="none" dirty="0">
                <a:solidFill>
                  <a:schemeClr val="tx1"/>
                </a:solidFill>
                <a:effectLst/>
                <a:highlight>
                  <a:srgbClr val="FCFCFC"/>
                </a:highlight>
                <a:latin typeface="Arial"/>
                <a:ea typeface="Arial"/>
                <a:cs typeface="Arial"/>
                <a:sym typeface="Arial"/>
              </a:rPr>
              <a:t>Organization </a:t>
            </a:r>
            <a:r>
              <a:rPr lang="en-US" sz="1100" b="0" i="0" u="none" strike="noStrike" cap="none" dirty="0">
                <a:solidFill>
                  <a:schemeClr val="tx1"/>
                </a:solidFill>
                <a:effectLst/>
                <a:highlight>
                  <a:srgbClr val="FCFCFC"/>
                </a:highlight>
                <a:latin typeface="Arial"/>
                <a:ea typeface="Arial"/>
                <a:cs typeface="Arial"/>
                <a:sym typeface="Arial"/>
              </a:rPr>
              <a:t>encompasses all the parent organizations or agencies in which the program is housed. Depending on your program, the organization may refer to a national, state, or local department, a nonprofit organization, a hospital, etc. </a:t>
            </a:r>
          </a:p>
          <a:p>
            <a:r>
              <a:rPr lang="en-US" sz="1100" b="1" i="0" u="none" strike="noStrike" cap="none" dirty="0">
                <a:solidFill>
                  <a:schemeClr val="tx1"/>
                </a:solidFill>
                <a:effectLst/>
                <a:highlight>
                  <a:srgbClr val="FCFCFC"/>
                </a:highlight>
                <a:latin typeface="Arial"/>
                <a:ea typeface="Arial"/>
                <a:cs typeface="Arial"/>
                <a:sym typeface="Arial"/>
              </a:rPr>
              <a:t>Community </a:t>
            </a:r>
            <a:r>
              <a:rPr lang="en-US" sz="1100" b="0" i="0" u="none" strike="noStrike" cap="none" dirty="0">
                <a:solidFill>
                  <a:schemeClr val="tx1"/>
                </a:solidFill>
                <a:effectLst/>
                <a:highlight>
                  <a:srgbClr val="FCFCFC"/>
                </a:highlight>
                <a:latin typeface="Arial"/>
                <a:ea typeface="Arial"/>
                <a:cs typeface="Arial"/>
                <a:sym typeface="Arial"/>
              </a:rPr>
              <a:t>refers to the stakeholders who may benefit from or who may guide the program. This could include local residents, organizational leaders, decision-makers, etc. Community does not refer to a specific town or neighborhood.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sng" dirty="0">
              <a:solidFill>
                <a:srgbClr val="1155CC"/>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6831518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solidFill>
                  <a:schemeClr val="tx1"/>
                </a:solidFill>
              </a:rPr>
              <a:t>Next we’re going to learn about the eight (8) PSAT Elements.</a:t>
            </a:r>
          </a:p>
        </p:txBody>
      </p:sp>
    </p:spTree>
    <p:extLst>
      <p:ext uri="{BB962C8B-B14F-4D97-AF65-F5344CB8AC3E}">
        <p14:creationId xmlns:p14="http://schemas.microsoft.com/office/powerpoint/2010/main" val="405992667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t>Hi everyone, My name is Mandi Pratt-Chapman, and I am the Associate Center Director in charge of Patient-Centered Initiatives and Health Equity for the George Washington University Cancer Center. </a:t>
            </a:r>
          </a:p>
        </p:txBody>
      </p:sp>
    </p:spTree>
    <p:extLst>
      <p:ext uri="{BB962C8B-B14F-4D97-AF65-F5344CB8AC3E}">
        <p14:creationId xmlns:p14="http://schemas.microsoft.com/office/powerpoint/2010/main" val="237142689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First, we will examine environmental support.</a:t>
            </a:r>
          </a:p>
        </p:txBody>
      </p:sp>
    </p:spTree>
    <p:extLst>
      <p:ext uri="{BB962C8B-B14F-4D97-AF65-F5344CB8AC3E}">
        <p14:creationId xmlns:p14="http://schemas.microsoft.com/office/powerpoint/2010/main" val="157218854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For example – if we wanted to bolster environmental support ,we would want to work with stakeholders to:</a:t>
            </a:r>
          </a:p>
          <a:p>
            <a:pPr lvl="1"/>
            <a:r>
              <a:rPr lang="en-US" dirty="0"/>
              <a:t>Identify supportive clinical and community champions with: </a:t>
            </a:r>
          </a:p>
          <a:p>
            <a:pPr marL="1471295" lvl="3" indent="-213995"/>
            <a:r>
              <a:rPr lang="en-US" dirty="0"/>
              <a:t>Decision-making ability</a:t>
            </a:r>
          </a:p>
          <a:p>
            <a:pPr marL="1471295" lvl="3" indent="-213995">
              <a:spcAft>
                <a:spcPts val="1000"/>
              </a:spcAft>
            </a:pPr>
            <a:r>
              <a:rPr lang="en-US" dirty="0"/>
              <a:t>Resources</a:t>
            </a:r>
          </a:p>
          <a:p>
            <a:pPr lvl="1">
              <a:spcAft>
                <a:spcPts val="1000"/>
              </a:spcAft>
            </a:pPr>
            <a:r>
              <a:rPr lang="en-US" dirty="0"/>
              <a:t>We can also foster environmental support by gaining leadership support within organization</a:t>
            </a:r>
          </a:p>
          <a:p>
            <a:pPr lvl="1"/>
            <a:r>
              <a:rPr lang="en-US" dirty="0"/>
              <a:t>We can also proactively foster </a:t>
            </a:r>
          </a:p>
          <a:p>
            <a:pPr marL="1471295" lvl="3" indent="-213995"/>
            <a:r>
              <a:rPr lang="en-US" dirty="0"/>
              <a:t>Community support </a:t>
            </a:r>
          </a:p>
          <a:p>
            <a:pPr marL="1014095" lvl="2" indent="-213995"/>
            <a:r>
              <a:rPr lang="en-US" dirty="0"/>
              <a:t>We might also educate policymakers on supportive policies</a:t>
            </a:r>
          </a:p>
        </p:txBody>
      </p:sp>
    </p:spTree>
    <p:extLst>
      <p:ext uri="{BB962C8B-B14F-4D97-AF65-F5344CB8AC3E}">
        <p14:creationId xmlns:p14="http://schemas.microsoft.com/office/powerpoint/2010/main" val="183474328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spcAft>
                <a:spcPts val="1000"/>
              </a:spcAft>
              <a:buNone/>
            </a:pPr>
            <a:r>
              <a:rPr lang="en-US" b="0" dirty="0"/>
              <a:t>A real world example is the Comp Cancer program in Massachusetts: </a:t>
            </a:r>
          </a:p>
          <a:p>
            <a:pPr marL="0" indent="0">
              <a:spcAft>
                <a:spcPts val="1000"/>
              </a:spcAft>
              <a:buNone/>
            </a:pPr>
            <a:endParaRPr lang="en-US" b="0" dirty="0"/>
          </a:p>
          <a:p>
            <a:pPr marL="0" indent="0">
              <a:spcAft>
                <a:spcPts val="1000"/>
              </a:spcAft>
              <a:buNone/>
            </a:pPr>
            <a:r>
              <a:rPr lang="en-US" b="0" dirty="0"/>
              <a:t>To bolster environmental supports, they</a:t>
            </a:r>
          </a:p>
          <a:p>
            <a:pPr marL="556895" lvl="1" indent="-213995">
              <a:spcAft>
                <a:spcPts val="1000"/>
              </a:spcAft>
            </a:pPr>
            <a:r>
              <a:rPr lang="en-US" dirty="0"/>
              <a:t>Developed and sustained collaborations to reduce cancer-related health disparities and promote health equity</a:t>
            </a:r>
          </a:p>
          <a:p>
            <a:pPr marL="556895" lvl="1" indent="-213995">
              <a:spcAft>
                <a:spcPts val="1000"/>
              </a:spcAft>
            </a:pPr>
            <a:r>
              <a:rPr lang="en-US" dirty="0"/>
              <a:t>Created a cancer policy and legislative agenda that supports projects across the cancer control continuum</a:t>
            </a:r>
          </a:p>
          <a:p>
            <a:pPr marL="556895" lvl="1" indent="-213995">
              <a:spcAft>
                <a:spcPts val="1000"/>
              </a:spcAft>
            </a:pPr>
            <a:r>
              <a:rPr lang="en-US" dirty="0"/>
              <a:t>Advocated for environments that support risk reduction</a:t>
            </a:r>
          </a:p>
          <a:p>
            <a:endParaRPr lang="en-US" dirty="0"/>
          </a:p>
        </p:txBody>
      </p:sp>
    </p:spTree>
    <p:extLst>
      <p:ext uri="{BB962C8B-B14F-4D97-AF65-F5344CB8AC3E}">
        <p14:creationId xmlns:p14="http://schemas.microsoft.com/office/powerpoint/2010/main" val="125760490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Let’s think about our case study… To build environmental supports, we would want to create or strengthen p</a:t>
            </a:r>
            <a:r>
              <a:rPr lang="en-US" dirty="0">
                <a:ea typeface="Arial"/>
                <a:cs typeface="Arial"/>
                <a:sym typeface="Arial"/>
              </a:rPr>
              <a:t>artnerships with pharmacy champions</a:t>
            </a:r>
            <a:endParaRPr lang="en-US" dirty="0">
              <a:ea typeface="Arial"/>
              <a:cs typeface="Arial"/>
            </a:endParaRPr>
          </a:p>
          <a:p>
            <a:pPr marL="556895" lvl="1" indent="-213995">
              <a:lnSpc>
                <a:spcPct val="114999"/>
              </a:lnSpc>
            </a:pPr>
            <a:r>
              <a:rPr lang="en-US" dirty="0">
                <a:ea typeface="Arial"/>
                <a:cs typeface="Arial"/>
                <a:sym typeface="Arial"/>
              </a:rPr>
              <a:t>Invitation to comprehensive cancer control coalition meetings – or if they are too busy in practice, consider ad hoc engagement to use their time most efficiently. This might mean direct community outreach to pharmacists.</a:t>
            </a:r>
            <a:endParaRPr lang="en-US" dirty="0">
              <a:ea typeface="Arial"/>
              <a:cs typeface="Arial"/>
            </a:endParaRPr>
          </a:p>
          <a:p>
            <a:pPr marL="556895" lvl="1" indent="-213995">
              <a:lnSpc>
                <a:spcPct val="114999"/>
              </a:lnSpc>
            </a:pPr>
            <a:r>
              <a:rPr lang="en-US" dirty="0">
                <a:ea typeface="Arial"/>
                <a:cs typeface="Arial"/>
                <a:sym typeface="Arial"/>
              </a:rPr>
              <a:t>Increased engagement from this sector</a:t>
            </a:r>
            <a:endParaRPr lang="en-US" dirty="0">
              <a:ea typeface="Arial"/>
              <a:cs typeface="Arial"/>
            </a:endParaRPr>
          </a:p>
          <a:p>
            <a:endParaRPr lang="en-US" dirty="0"/>
          </a:p>
        </p:txBody>
      </p:sp>
    </p:spTree>
    <p:extLst>
      <p:ext uri="{BB962C8B-B14F-4D97-AF65-F5344CB8AC3E}">
        <p14:creationId xmlns:p14="http://schemas.microsoft.com/office/powerpoint/2010/main" val="333143074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Next, we will look at funding stability.</a:t>
            </a:r>
          </a:p>
        </p:txBody>
      </p:sp>
    </p:spTree>
    <p:extLst>
      <p:ext uri="{BB962C8B-B14F-4D97-AF65-F5344CB8AC3E}">
        <p14:creationId xmlns:p14="http://schemas.microsoft.com/office/powerpoint/2010/main" val="350306952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lnSpc>
                <a:spcPct val="114999"/>
              </a:lnSpc>
              <a:spcAft>
                <a:spcPts val="1000"/>
              </a:spcAft>
            </a:pPr>
            <a:r>
              <a:rPr lang="en-US" sz="1100" dirty="0"/>
              <a:t>Create policies and systems that sustain ongoing funding</a:t>
            </a:r>
            <a:endParaRPr lang="en-US" dirty="0"/>
          </a:p>
          <a:p>
            <a:pPr>
              <a:lnSpc>
                <a:spcPct val="114999"/>
              </a:lnSpc>
              <a:spcAft>
                <a:spcPts val="1000"/>
              </a:spcAft>
            </a:pPr>
            <a:r>
              <a:rPr lang="en-US" sz="1100" dirty="0"/>
              <a:t>Diversify funding streams, including stable and flexible funding</a:t>
            </a:r>
          </a:p>
          <a:p>
            <a:endParaRPr lang="en-US" dirty="0"/>
          </a:p>
        </p:txBody>
      </p:sp>
    </p:spTree>
    <p:extLst>
      <p:ext uri="{BB962C8B-B14F-4D97-AF65-F5344CB8AC3E}">
        <p14:creationId xmlns:p14="http://schemas.microsoft.com/office/powerpoint/2010/main" val="154478851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 b="1" dirty="0">
                <a:solidFill>
                  <a:schemeClr val="tx1"/>
                </a:solidFill>
              </a:rPr>
              <a:t>Example from:</a:t>
            </a:r>
          </a:p>
          <a:p>
            <a:pPr marL="0" indent="0">
              <a:buNone/>
            </a:pPr>
            <a:r>
              <a:rPr lang="en" b="1" dirty="0">
                <a:solidFill>
                  <a:schemeClr val="tx1"/>
                </a:solidFill>
              </a:rPr>
              <a:t>Texas: </a:t>
            </a:r>
            <a:r>
              <a:rPr lang="en-US" dirty="0">
                <a:solidFill>
                  <a:schemeClr val="tx1"/>
                </a:solidFill>
              </a:rPr>
              <a:t>Create policies that sustain ongoing funding</a:t>
            </a:r>
            <a:r>
              <a:rPr lang="en" b="1" dirty="0">
                <a:solidFill>
                  <a:schemeClr val="tx1"/>
                </a:solidFill>
              </a:rPr>
              <a:t> </a:t>
            </a:r>
            <a:endParaRPr lang="en-US" dirty="0">
              <a:solidFill>
                <a:schemeClr val="tx1"/>
              </a:solidFill>
            </a:endParaRPr>
          </a:p>
          <a:p>
            <a:pPr marL="556895" lvl="1" indent="-213995">
              <a:spcAft>
                <a:spcPts val="1000"/>
              </a:spcAft>
            </a:pPr>
            <a:r>
              <a:rPr lang="en-US" dirty="0">
                <a:solidFill>
                  <a:schemeClr val="tx1"/>
                </a:solidFill>
              </a:rPr>
              <a:t>Advocacy education for funding for risk reduction, monitoring, survivorship, and infrastructure supporting quality data and delivery of risk reduction and care programs</a:t>
            </a:r>
            <a:endParaRPr lang="en" dirty="0">
              <a:solidFill>
                <a:schemeClr val="tx1"/>
              </a:solidFill>
            </a:endParaRPr>
          </a:p>
          <a:p>
            <a:pPr marL="0" indent="0">
              <a:buNone/>
            </a:pPr>
            <a:r>
              <a:rPr lang="en-US" b="1" dirty="0">
                <a:solidFill>
                  <a:schemeClr val="tx1"/>
                </a:solidFill>
              </a:rPr>
              <a:t>Several state</a:t>
            </a:r>
            <a:r>
              <a:rPr lang="en-US" dirty="0">
                <a:solidFill>
                  <a:schemeClr val="tx1"/>
                </a:solidFill>
              </a:rPr>
              <a:t> </a:t>
            </a:r>
            <a:r>
              <a:rPr lang="en-US" b="1" dirty="0">
                <a:solidFill>
                  <a:schemeClr val="tx1"/>
                </a:solidFill>
              </a:rPr>
              <a:t>CCC organizations: </a:t>
            </a:r>
            <a:r>
              <a:rPr lang="en-US" dirty="0">
                <a:solidFill>
                  <a:schemeClr val="tx1"/>
                </a:solidFill>
              </a:rPr>
              <a:t>Diversify funding</a:t>
            </a:r>
            <a:r>
              <a:rPr lang="en-US" b="1" dirty="0">
                <a:solidFill>
                  <a:schemeClr val="tx1"/>
                </a:solidFill>
              </a:rPr>
              <a:t> </a:t>
            </a:r>
          </a:p>
          <a:p>
            <a:pPr marL="556895" lvl="1" indent="-213995"/>
            <a:r>
              <a:rPr lang="en-US" dirty="0">
                <a:solidFill>
                  <a:schemeClr val="tx1"/>
                </a:solidFill>
              </a:rPr>
              <a:t>Established their own or subsidiary 501(c)(3) organization for greater financial flexibility</a:t>
            </a:r>
          </a:p>
          <a:p>
            <a:pPr lvl="2"/>
            <a:r>
              <a:rPr lang="en-US" dirty="0">
                <a:solidFill>
                  <a:schemeClr val="tx1"/>
                </a:solidFill>
              </a:rPr>
              <a:t>Georgia, Virginia, Arkansas, Maine, and Kentucky</a:t>
            </a:r>
            <a:endParaRPr lang="en" dirty="0">
              <a:solidFill>
                <a:schemeClr val="tx1"/>
              </a:solidFill>
            </a:endParaRPr>
          </a:p>
          <a:p>
            <a:endParaRPr lang="en-US" dirty="0"/>
          </a:p>
        </p:txBody>
      </p:sp>
    </p:spTree>
    <p:extLst>
      <p:ext uri="{BB962C8B-B14F-4D97-AF65-F5344CB8AC3E}">
        <p14:creationId xmlns:p14="http://schemas.microsoft.com/office/powerpoint/2010/main" val="1667410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Taking context seriously into consideration requires us to examine the multiple levels of the problem.  For example, this model came out of a collaborative project on cervical cancer disparities in Ohio and Kentucky.  We see the upstream factors such as social conditions that affect these disparities, as well more individual level downstream factors such as risk factors and biology.</a:t>
            </a:r>
          </a:p>
          <a:p>
            <a:endParaRPr lang="en-US" dirty="0"/>
          </a:p>
        </p:txBody>
      </p:sp>
    </p:spTree>
    <p:extLst>
      <p:ext uri="{BB962C8B-B14F-4D97-AF65-F5344CB8AC3E}">
        <p14:creationId xmlns:p14="http://schemas.microsoft.com/office/powerpoint/2010/main" val="3835758520"/>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Next is partnerships.</a:t>
            </a:r>
          </a:p>
        </p:txBody>
      </p:sp>
    </p:spTree>
    <p:extLst>
      <p:ext uri="{BB962C8B-B14F-4D97-AF65-F5344CB8AC3E}">
        <p14:creationId xmlns:p14="http://schemas.microsoft.com/office/powerpoint/2010/main" val="726767078"/>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1000"/>
              </a:spcAft>
            </a:pPr>
            <a:r>
              <a:rPr lang="en-US" sz="1100" dirty="0"/>
              <a:t>Identify community leaders who are passionate about your cancer screening goals and cultivate buy-in</a:t>
            </a:r>
            <a:endParaRPr lang="en-US" dirty="0"/>
          </a:p>
          <a:p>
            <a:pPr>
              <a:spcAft>
                <a:spcPts val="1000"/>
              </a:spcAft>
            </a:pPr>
            <a:r>
              <a:rPr lang="en-US" sz="1100" dirty="0"/>
              <a:t>Engage diverse organizations and groups in planning, implementation, and measuring success</a:t>
            </a:r>
          </a:p>
          <a:p>
            <a:pPr>
              <a:spcAft>
                <a:spcPts val="1000"/>
              </a:spcAft>
            </a:pPr>
            <a:r>
              <a:rPr lang="en-US" sz="1100" dirty="0"/>
              <a:t>Engage partners from multiple levels</a:t>
            </a:r>
          </a:p>
          <a:p>
            <a:endParaRPr lang="en-US" dirty="0"/>
          </a:p>
        </p:txBody>
      </p:sp>
    </p:spTree>
    <p:extLst>
      <p:ext uri="{BB962C8B-B14F-4D97-AF65-F5344CB8AC3E}">
        <p14:creationId xmlns:p14="http://schemas.microsoft.com/office/powerpoint/2010/main" val="213054694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 b="0" dirty="0"/>
              <a:t>Here are two real-world examples</a:t>
            </a:r>
          </a:p>
          <a:p>
            <a:pPr marL="0" indent="0">
              <a:buNone/>
            </a:pPr>
            <a:endParaRPr lang="en" b="1" dirty="0"/>
          </a:p>
          <a:p>
            <a:pPr marL="0" indent="0">
              <a:buNone/>
            </a:pPr>
            <a:r>
              <a:rPr lang="en" b="1" dirty="0"/>
              <a:t>Texas: </a:t>
            </a:r>
            <a:endParaRPr lang="en-US" dirty="0"/>
          </a:p>
          <a:p>
            <a:pPr marL="556895" lvl="1" indent="-213995"/>
            <a:r>
              <a:rPr lang="en-US" dirty="0"/>
              <a:t>Cancer Alliance of Texas </a:t>
            </a:r>
          </a:p>
          <a:p>
            <a:pPr lvl="2">
              <a:spcAft>
                <a:spcPts val="1000"/>
              </a:spcAft>
            </a:pPr>
            <a:r>
              <a:rPr lang="en-US" dirty="0"/>
              <a:t>Requires organizations seeking support letters to identify how their proposals address the plan goals and objectives and uses participatory planning</a:t>
            </a:r>
          </a:p>
          <a:p>
            <a:pPr lvl="2">
              <a:spcAft>
                <a:spcPts val="1000"/>
              </a:spcAft>
            </a:pPr>
            <a:endParaRPr lang="en-US" dirty="0"/>
          </a:p>
          <a:p>
            <a:pPr marL="0" indent="0">
              <a:buNone/>
            </a:pPr>
            <a:r>
              <a:rPr lang="en-US" b="1" dirty="0"/>
              <a:t>Nebraska</a:t>
            </a:r>
            <a:r>
              <a:rPr lang="en-US" dirty="0"/>
              <a:t>:</a:t>
            </a:r>
          </a:p>
          <a:p>
            <a:pPr marL="0" indent="0">
              <a:buNone/>
            </a:pPr>
            <a:r>
              <a:rPr lang="en-US" dirty="0"/>
              <a:t>      The state partners with the coalition to development the state cancer plan and help facilitate implementation through established community relationships</a:t>
            </a:r>
          </a:p>
          <a:p>
            <a:pPr marL="1073150" lvl="2" indent="0">
              <a:spcAft>
                <a:spcPts val="1000"/>
              </a:spcAft>
              <a:buFontTx/>
              <a:buNone/>
            </a:pPr>
            <a:endParaRPr lang="en-US" sz="2400" dirty="0"/>
          </a:p>
        </p:txBody>
      </p:sp>
    </p:spTree>
    <p:extLst>
      <p:ext uri="{BB962C8B-B14F-4D97-AF65-F5344CB8AC3E}">
        <p14:creationId xmlns:p14="http://schemas.microsoft.com/office/powerpoint/2010/main" val="170847646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US" dirty="0"/>
              <a:t>Organizational capacity is next.</a:t>
            </a:r>
          </a:p>
        </p:txBody>
      </p:sp>
    </p:spTree>
    <p:extLst>
      <p:ext uri="{BB962C8B-B14F-4D97-AF65-F5344CB8AC3E}">
        <p14:creationId xmlns:p14="http://schemas.microsoft.com/office/powerpoint/2010/main" val="311994073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spcAft>
                <a:spcPts val="1000"/>
              </a:spcAft>
              <a:buNone/>
              <a:defRPr/>
            </a:pPr>
            <a:r>
              <a:rPr lang="en-US" dirty="0">
                <a:highlight>
                  <a:srgbClr val="FCFCFC"/>
                </a:highlight>
              </a:rPr>
              <a:t>Assess strengths and needs related to organizational systems</a:t>
            </a:r>
          </a:p>
          <a:p>
            <a:pPr marL="556895" lvl="1" indent="-213995">
              <a:defRPr/>
            </a:pPr>
            <a:r>
              <a:rPr lang="en-US" dirty="0">
                <a:highlight>
                  <a:srgbClr val="FCFCFC"/>
                </a:highlight>
              </a:rPr>
              <a:t>Provide training to improve capacity and network; show its value to daily work</a:t>
            </a:r>
          </a:p>
          <a:p>
            <a:pPr marL="556895" lvl="1" indent="-213995">
              <a:defRPr/>
            </a:pPr>
            <a:r>
              <a:rPr lang="en-US" dirty="0">
                <a:highlight>
                  <a:srgbClr val="FCFCFC"/>
                </a:highlight>
              </a:rPr>
              <a:t>Ensure adequate management and staffing for ongoing implementation</a:t>
            </a:r>
          </a:p>
          <a:p>
            <a:pPr marL="556895" lvl="1" indent="-213995">
              <a:defRPr/>
            </a:pPr>
            <a:r>
              <a:rPr lang="en-US" dirty="0">
                <a:highlight>
                  <a:srgbClr val="FCFCFC"/>
                </a:highlight>
              </a:rPr>
              <a:t>Articulate your vision to external partners</a:t>
            </a:r>
          </a:p>
          <a:p>
            <a:pPr marL="0" indent="0">
              <a:buNone/>
              <a:defRPr/>
            </a:pPr>
            <a:endParaRPr lang="en-US" dirty="0">
              <a:highlight>
                <a:srgbClr val="FCFCFC"/>
              </a:highlight>
            </a:endParaRPr>
          </a:p>
          <a:p>
            <a:pPr marL="0" indent="0">
              <a:buNone/>
              <a:defRPr/>
            </a:pPr>
            <a:endParaRPr lang="en-US" dirty="0">
              <a:highlight>
                <a:srgbClr val="FCFCFC"/>
              </a:highlight>
            </a:endParaRPr>
          </a:p>
          <a:p>
            <a:pPr marL="158750" indent="0">
              <a:buNone/>
              <a:defRPr/>
            </a:pPr>
            <a:endParaRPr lang="en" u="sng" dirty="0">
              <a:solidFill>
                <a:srgbClr val="1155CC"/>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9402808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b="1" dirty="0"/>
              <a:t>Examples:</a:t>
            </a:r>
          </a:p>
          <a:p>
            <a:pPr marL="0" indent="0">
              <a:buNone/>
            </a:pPr>
            <a:endParaRPr lang="en-US" b="1" dirty="0"/>
          </a:p>
          <a:p>
            <a:pPr marL="0" indent="0">
              <a:buNone/>
            </a:pPr>
            <a:r>
              <a:rPr lang="en-US" b="1" dirty="0"/>
              <a:t>South Carolina: </a:t>
            </a:r>
            <a:endParaRPr lang="en-US" dirty="0"/>
          </a:p>
          <a:p>
            <a:pPr marL="556895" lvl="1" indent="-213995">
              <a:buChar char="•"/>
            </a:pPr>
            <a:r>
              <a:rPr lang="en-US" dirty="0"/>
              <a:t>Ensuring and setting aside resources for quality data, funds, and educated work-force</a:t>
            </a:r>
          </a:p>
          <a:p>
            <a:pPr marL="556895" lvl="1" indent="-213995">
              <a:buChar char="•"/>
            </a:pPr>
            <a:r>
              <a:rPr lang="en-US" dirty="0"/>
              <a:t>Goals and strategies related to human resources, information services, and financial resources </a:t>
            </a:r>
          </a:p>
          <a:p>
            <a:pPr marL="342900" lvl="1" indent="0">
              <a:buNone/>
            </a:pPr>
            <a:r>
              <a:rPr lang="en-US" b="1" dirty="0"/>
              <a:t>Maryland: </a:t>
            </a:r>
            <a:r>
              <a:rPr lang="en-US" dirty="0"/>
              <a:t>plan addresses training professionals, patients, and caregivers in several sections of the document</a:t>
            </a:r>
          </a:p>
          <a:p>
            <a:pPr marL="0" indent="0">
              <a:buNone/>
            </a:pPr>
            <a:r>
              <a:rPr lang="en-US" b="1" dirty="0"/>
              <a:t>District of Columbia</a:t>
            </a:r>
            <a:r>
              <a:rPr lang="en-US" dirty="0"/>
              <a:t>: budget breakdown for plan implementation, which includes a $75,000 specifically defined for coalition member technical assistance and capacity building</a:t>
            </a:r>
          </a:p>
          <a:p>
            <a:pPr marL="285750" indent="-285750">
              <a:buChar char="•"/>
            </a:pPr>
            <a:endParaRPr lang="en-US" dirty="0"/>
          </a:p>
          <a:p>
            <a:pPr marL="285750" indent="-285750">
              <a:buChar char="•"/>
            </a:pPr>
            <a:endParaRPr lang="en-US" dirty="0"/>
          </a:p>
          <a:p>
            <a:pPr marL="0" indent="0">
              <a:buNone/>
            </a:pPr>
            <a:endParaRPr lang="en-US" b="1" dirty="0"/>
          </a:p>
        </p:txBody>
      </p:sp>
    </p:spTree>
    <p:extLst>
      <p:ext uri="{BB962C8B-B14F-4D97-AF65-F5344CB8AC3E}">
        <p14:creationId xmlns:p14="http://schemas.microsoft.com/office/powerpoint/2010/main" val="337322243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US" dirty="0"/>
              <a:t>Some more hypothetical examples from the FLU-FIT case study:</a:t>
            </a:r>
          </a:p>
          <a:p>
            <a:endParaRPr lang="en-US" dirty="0"/>
          </a:p>
          <a:p>
            <a:r>
              <a:rPr lang="en-US" dirty="0"/>
              <a:t>Maybe the program leads to:</a:t>
            </a:r>
          </a:p>
          <a:p>
            <a:pPr lvl="1">
              <a:lnSpc>
                <a:spcPct val="150000"/>
              </a:lnSpc>
              <a:spcAft>
                <a:spcPts val="1000"/>
              </a:spcAft>
            </a:pPr>
            <a:r>
              <a:rPr lang="en-US" sz="1100" dirty="0">
                <a:ea typeface="Arial"/>
                <a:cs typeface="Arial"/>
                <a:sym typeface="Arial"/>
              </a:rPr>
              <a:t>Training pharmacy students about cancer screening goals</a:t>
            </a:r>
            <a:endParaRPr lang="en-US" sz="1050" dirty="0"/>
          </a:p>
          <a:p>
            <a:pPr lvl="1">
              <a:lnSpc>
                <a:spcPct val="150000"/>
              </a:lnSpc>
              <a:spcAft>
                <a:spcPts val="1000"/>
              </a:spcAft>
            </a:pPr>
            <a:r>
              <a:rPr lang="en-US" sz="1100" dirty="0">
                <a:cs typeface="Arial"/>
                <a:sym typeface="Arial"/>
              </a:rPr>
              <a:t>Inclusion of FLU-FIT program in pharmacy school curriculum</a:t>
            </a:r>
            <a:r>
              <a:rPr lang="en-US" sz="1100" dirty="0"/>
              <a:t> </a:t>
            </a:r>
          </a:p>
          <a:p>
            <a:pPr marL="914400" marR="0" lvl="1" indent="-298450" algn="l" defTabSz="914400" rtl="0" eaLnBrk="1" fontAlgn="auto" latinLnBrk="0" hangingPunct="1">
              <a:lnSpc>
                <a:spcPct val="150000"/>
              </a:lnSpc>
              <a:spcBef>
                <a:spcPts val="0"/>
              </a:spcBef>
              <a:spcAft>
                <a:spcPts val="1000"/>
              </a:spcAft>
              <a:buClr>
                <a:srgbClr val="000000"/>
              </a:buClr>
              <a:buSzPts val="1100"/>
              <a:buFont typeface="Arial"/>
              <a:buChar char="○"/>
              <a:tabLst/>
              <a:defRPr/>
            </a:pPr>
            <a:r>
              <a:rPr lang="en-US" sz="1100" dirty="0"/>
              <a:t>Culture of health developing at intervention sites; screening for social determinants and cancer screening status at pharmacies in Ward 7 as a result of community leadership inclusion. </a:t>
            </a:r>
            <a:r>
              <a:rPr lang="en-US" sz="1100" b="0" i="0" u="none" strike="noStrike" cap="none" dirty="0">
                <a:solidFill>
                  <a:srgbClr val="000000"/>
                </a:solidFill>
                <a:effectLst/>
                <a:latin typeface="Arial"/>
                <a:ea typeface="Arial"/>
                <a:cs typeface="Arial"/>
                <a:sym typeface="Arial"/>
              </a:rPr>
              <a:t>This can be seen as an extension of equity coming from the momentum of equitable implementation. This leads to the path of justice, where systemic barriers are removed.</a:t>
            </a:r>
            <a:r>
              <a:rPr lang="en-US" dirty="0">
                <a:effectLst/>
              </a:rPr>
              <a:t> </a:t>
            </a:r>
            <a:endParaRPr lang="en-US" sz="1100" dirty="0"/>
          </a:p>
        </p:txBody>
      </p:sp>
    </p:spTree>
    <p:extLst>
      <p:ext uri="{BB962C8B-B14F-4D97-AF65-F5344CB8AC3E}">
        <p14:creationId xmlns:p14="http://schemas.microsoft.com/office/powerpoint/2010/main" val="141612731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Next, we will examine Evaluation.</a:t>
            </a:r>
          </a:p>
        </p:txBody>
      </p:sp>
    </p:spTree>
    <p:extLst>
      <p:ext uri="{BB962C8B-B14F-4D97-AF65-F5344CB8AC3E}">
        <p14:creationId xmlns:p14="http://schemas.microsoft.com/office/powerpoint/2010/main" val="2857250595"/>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 b="0" dirty="0"/>
              <a:t>You heard lots about RE-AIM in the last session.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dirty="0"/>
              <a:t>The main goal of evaluation is to inform the next round of planning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dirty="0"/>
              <a:t>You can repeat aspects of RE-AIM process for each cycle of improvement</a:t>
            </a:r>
          </a:p>
          <a:p>
            <a:pPr marL="556895" lvl="1" indent="-213995">
              <a:spcAft>
                <a:spcPts val="1000"/>
              </a:spcAft>
            </a:pPr>
            <a:r>
              <a:rPr lang="en" dirty="0"/>
              <a:t>You can also develop organizational capacity to perform evaluation</a:t>
            </a:r>
          </a:p>
          <a:p>
            <a:pPr marL="556895" lvl="1" indent="-213995">
              <a:spcAft>
                <a:spcPts val="1000"/>
              </a:spcAft>
            </a:pPr>
            <a:r>
              <a:rPr lang="en" dirty="0"/>
              <a:t>Work to set new goals with communities of interest to help with sustainability – so that interests are aligned</a:t>
            </a:r>
          </a:p>
          <a:p>
            <a:pPr marL="556895" lvl="1" indent="-213995"/>
            <a:r>
              <a:rPr lang="en" dirty="0"/>
              <a:t>Make sure you </a:t>
            </a:r>
            <a:r>
              <a:rPr lang="en" b="1" dirty="0"/>
              <a:t>share</a:t>
            </a:r>
            <a:r>
              <a:rPr lang="en" dirty="0"/>
              <a:t> evaluation results with external stakeholders to increase buy-in and show feasibility</a:t>
            </a:r>
          </a:p>
          <a:p>
            <a:pPr marL="1014095" marR="0" lvl="2" indent="-213995"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 this case, when showing value for stakeholders concerned most about sustainability, you may want to highlight effectiveness and maintenance.  </a:t>
            </a:r>
          </a:p>
          <a:p>
            <a:r>
              <a:rPr lang="en-US" dirty="0"/>
              <a:t>Remember, you don’t have to evaluate all of these constructs all the time. Your activities should fit with the bigger picture of your context.</a:t>
            </a:r>
          </a:p>
        </p:txBody>
      </p:sp>
    </p:spTree>
    <p:extLst>
      <p:ext uri="{BB962C8B-B14F-4D97-AF65-F5344CB8AC3E}">
        <p14:creationId xmlns:p14="http://schemas.microsoft.com/office/powerpoint/2010/main" val="331790073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1000"/>
              </a:spcAft>
              <a:buNone/>
            </a:pPr>
            <a:r>
              <a:rPr lang="en-US" b="0" dirty="0">
                <a:solidFill>
                  <a:schemeClr val="tx1"/>
                </a:solidFill>
              </a:rPr>
              <a:t>A real-world example: Texas included in their cancer plan </a:t>
            </a:r>
            <a:r>
              <a:rPr lang="en-US" dirty="0">
                <a:solidFill>
                  <a:schemeClr val="tx1"/>
                </a:solidFill>
              </a:rPr>
              <a:t>SMART objectives based on a review of initial and ongoing data, with consideration of factors such as available resources, barriers, and capacity for implementation of strategic actions. </a:t>
            </a:r>
          </a:p>
          <a:p>
            <a:pPr marL="1014095" lvl="2" indent="-213995"/>
            <a:r>
              <a:rPr lang="en-US" dirty="0">
                <a:solidFill>
                  <a:schemeClr val="tx1"/>
                </a:solidFill>
              </a:rPr>
              <a:t>Here you see from the Texas plan the Baseline and Target percentages for colorectal cancer screening very clearly laid out. They had around a 60% baseline colorectal cancer screening rate and set a target of 80% by 2023. </a:t>
            </a:r>
          </a:p>
          <a:p>
            <a:pPr marL="1014095" lvl="2" indent="-213995"/>
            <a:r>
              <a:rPr lang="en-US" dirty="0">
                <a:solidFill>
                  <a:schemeClr val="tx1"/>
                </a:solidFill>
              </a:rPr>
              <a:t>So their evaluation was focused on the R of RE-AIM—a 20% increase in reach of CRC screening</a:t>
            </a:r>
          </a:p>
        </p:txBody>
      </p:sp>
    </p:spTree>
    <p:extLst>
      <p:ext uri="{BB962C8B-B14F-4D97-AF65-F5344CB8AC3E}">
        <p14:creationId xmlns:p14="http://schemas.microsoft.com/office/powerpoint/2010/main" val="3337728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defRPr/>
            </a:pPr>
            <a:r>
              <a:rPr lang="en-US" dirty="0">
                <a:highlight>
                  <a:srgbClr val="FCFCFC"/>
                </a:highlight>
              </a:rPr>
              <a:t>An implementation plan should incorporate multiple levels of your context.  That is why we designed this training for teams taking on implementation challenges together.  </a:t>
            </a:r>
          </a:p>
          <a:p>
            <a:pPr marL="158750" marR="0" lvl="0" indent="0" algn="l" defTabSz="914400">
              <a:lnSpc>
                <a:spcPct val="100000"/>
              </a:lnSpc>
              <a:spcBef>
                <a:spcPts val="0"/>
              </a:spcBef>
              <a:spcAft>
                <a:spcPts val="0"/>
              </a:spcAft>
              <a:buSzPts val="1100"/>
              <a:buNone/>
              <a:tabLst/>
              <a:defRPr/>
            </a:pPr>
            <a:endParaRPr lang="en" sz="1100" u="sng" dirty="0">
              <a:solidFill>
                <a:srgbClr val="1155CC"/>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3725314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need to be evaluating from the beginning to show value and to show the importance of maintaining and sustaining an initiative, but you can use RE-AIM to structure your description of sustainability.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457200" indent="-457200">
              <a:spcAft>
                <a:spcPts val="1000"/>
              </a:spcAft>
              <a:buAutoNum type="arabicPeriod"/>
            </a:pPr>
            <a:r>
              <a:rPr lang="en-US" sz="1100" dirty="0"/>
              <a:t>Who is/isn’t reached by the EBI at various points over long term?</a:t>
            </a:r>
            <a:endParaRPr lang="en-US" dirty="0"/>
          </a:p>
          <a:p>
            <a:pPr marL="457200" indent="-457200">
              <a:spcAft>
                <a:spcPts val="1000"/>
              </a:spcAft>
              <a:buAutoNum type="arabicPeriod"/>
            </a:pPr>
            <a:r>
              <a:rPr lang="en-US" sz="1100" dirty="0"/>
              <a:t>Does the EBI continue to be effective at various points over time?</a:t>
            </a:r>
          </a:p>
          <a:p>
            <a:pPr marL="457200" indent="-457200">
              <a:spcAft>
                <a:spcPts val="1000"/>
              </a:spcAft>
              <a:buAutoNum type="arabicPeriod"/>
            </a:pPr>
            <a:r>
              <a:rPr lang="en-US" sz="1100" dirty="0"/>
              <a:t>Which settings continue to deliver the EBI over time?</a:t>
            </a:r>
          </a:p>
          <a:p>
            <a:pPr marL="457200" indent="-457200">
              <a:spcAft>
                <a:spcPts val="1000"/>
              </a:spcAft>
              <a:buAutoNum type="arabicPeriod"/>
            </a:pPr>
            <a:r>
              <a:rPr lang="en-US" sz="1100" dirty="0"/>
              <a:t>Are certain implementation strategies having sustained impact?</a:t>
            </a:r>
          </a:p>
          <a:p>
            <a:endParaRPr lang="en-US" dirty="0"/>
          </a:p>
        </p:txBody>
      </p:sp>
    </p:spTree>
    <p:extLst>
      <p:ext uri="{BB962C8B-B14F-4D97-AF65-F5344CB8AC3E}">
        <p14:creationId xmlns:p14="http://schemas.microsoft.com/office/powerpoint/2010/main" val="39124702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Adaptation is another important element of sustainability.</a:t>
            </a:r>
          </a:p>
        </p:txBody>
      </p:sp>
    </p:spTree>
    <p:extLst>
      <p:ext uri="{BB962C8B-B14F-4D97-AF65-F5344CB8AC3E}">
        <p14:creationId xmlns:p14="http://schemas.microsoft.com/office/powerpoint/2010/main" val="102925996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b="0" i="0" u="none" strike="noStrike" cap="none" dirty="0">
                <a:solidFill>
                  <a:srgbClr val="000000"/>
                </a:solidFill>
                <a:effectLst/>
                <a:latin typeface="Arial"/>
                <a:ea typeface="Arial"/>
                <a:cs typeface="Arial"/>
                <a:sym typeface="Arial"/>
              </a:rPr>
              <a:t>“Real-world” contexts require </a:t>
            </a:r>
            <a:r>
              <a:rPr lang="en-US" dirty="0"/>
              <a:t>adaptation, capacity building, responsiveness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Choose what you're sustaining; pay attention to what you are putting your effort towards sustaining</a:t>
            </a:r>
          </a:p>
          <a:p>
            <a:r>
              <a:rPr lang="en-US" dirty="0"/>
              <a:t>Periodically review the evidence base and compare it to what you are currently doing in practice.  </a:t>
            </a:r>
          </a:p>
          <a:p>
            <a:r>
              <a:rPr lang="en-US" dirty="0"/>
              <a:t>Assess how well the EBIs that are institutionalized fit your changing context and adapt accordingly</a:t>
            </a:r>
          </a:p>
          <a:p>
            <a:endParaRPr lang="en-US" dirty="0"/>
          </a:p>
          <a:p>
            <a:endParaRPr lang="en-US" dirty="0"/>
          </a:p>
          <a:p>
            <a:endParaRPr lang="en-US" dirty="0"/>
          </a:p>
        </p:txBody>
      </p:sp>
    </p:spTree>
    <p:extLst>
      <p:ext uri="{BB962C8B-B14F-4D97-AF65-F5344CB8AC3E}">
        <p14:creationId xmlns:p14="http://schemas.microsoft.com/office/powerpoint/2010/main" val="251404327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You don't have to sustain everything at all times for all people.</a:t>
            </a:r>
          </a:p>
          <a:p>
            <a:pPr marL="0" indent="0">
              <a:lnSpc>
                <a:spcPct val="114999"/>
              </a:lnSpc>
              <a:spcAft>
                <a:spcPts val="1000"/>
              </a:spcAft>
              <a:buNone/>
            </a:pPr>
            <a:r>
              <a:rPr lang="en-US" dirty="0"/>
              <a:t>For example, there may be changes to the evidence base. For example--</a:t>
            </a:r>
          </a:p>
          <a:p>
            <a:pPr marL="556895" lvl="1" indent="-213995">
              <a:lnSpc>
                <a:spcPct val="114999"/>
              </a:lnSpc>
              <a:spcAft>
                <a:spcPts val="1000"/>
              </a:spcAft>
            </a:pPr>
            <a:r>
              <a:rPr lang="en-US" dirty="0"/>
              <a:t>Adapt to evolving guidelines by lengthening the interval for cervical cancer screening with pap smear from </a:t>
            </a:r>
            <a:r>
              <a:rPr lang="en-US" b="1" dirty="0"/>
              <a:t>1</a:t>
            </a:r>
            <a:r>
              <a:rPr lang="en-US" dirty="0"/>
              <a:t> to </a:t>
            </a:r>
            <a:r>
              <a:rPr lang="en-US" b="1" dirty="0"/>
              <a:t>3</a:t>
            </a:r>
            <a:r>
              <a:rPr lang="en-US" dirty="0"/>
              <a:t> years</a:t>
            </a:r>
          </a:p>
          <a:p>
            <a:pPr marL="0" indent="0">
              <a:lnSpc>
                <a:spcPct val="114999"/>
              </a:lnSpc>
              <a:spcAft>
                <a:spcPts val="1000"/>
              </a:spcAft>
              <a:buNone/>
            </a:pPr>
            <a:r>
              <a:rPr lang="en-US" dirty="0"/>
              <a:t>There may be changes in the context: COVID-19 Pandemic: Drive by FLU-FIT Programs and changing locations for program to other innovative sites</a:t>
            </a:r>
          </a:p>
          <a:p>
            <a:pPr marL="0" indent="0">
              <a:lnSpc>
                <a:spcPct val="114999"/>
              </a:lnSpc>
              <a:spcAft>
                <a:spcPts val="1000"/>
              </a:spcAft>
              <a:buNone/>
            </a:pPr>
            <a:r>
              <a:rPr lang="en-US" dirty="0"/>
              <a:t>Lastly, there may be changes in the fit between context and evidence: Maybe the telehealth environment no longer fits a screening program’s delivery of health promotion messages</a:t>
            </a:r>
          </a:p>
          <a:p>
            <a:endParaRPr lang="en-US" dirty="0"/>
          </a:p>
        </p:txBody>
      </p:sp>
    </p:spTree>
    <p:extLst>
      <p:ext uri="{BB962C8B-B14F-4D97-AF65-F5344CB8AC3E}">
        <p14:creationId xmlns:p14="http://schemas.microsoft.com/office/powerpoint/2010/main" val="366773575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Communication is another key element of sustainability.</a:t>
            </a:r>
          </a:p>
        </p:txBody>
      </p:sp>
    </p:spTree>
    <p:extLst>
      <p:ext uri="{BB962C8B-B14F-4D97-AF65-F5344CB8AC3E}">
        <p14:creationId xmlns:p14="http://schemas.microsoft.com/office/powerpoint/2010/main" val="2413084536"/>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114999"/>
              </a:lnSpc>
              <a:spcAft>
                <a:spcPts val="1000"/>
              </a:spcAft>
              <a:buNone/>
            </a:pPr>
            <a:r>
              <a:rPr lang="en-US" dirty="0">
                <a:solidFill>
                  <a:schemeClr val="tx1"/>
                </a:solidFill>
              </a:rPr>
              <a:t>Make sure to communicate with the population of focus</a:t>
            </a:r>
          </a:p>
          <a:p>
            <a:pPr marL="556895" lvl="1" indent="-213995">
              <a:lnSpc>
                <a:spcPct val="114999"/>
              </a:lnSpc>
              <a:spcAft>
                <a:spcPts val="1000"/>
              </a:spcAft>
            </a:pPr>
            <a:r>
              <a:rPr lang="en-US" dirty="0">
                <a:solidFill>
                  <a:schemeClr val="tx1"/>
                </a:solidFill>
              </a:rPr>
              <a:t>Demonstrate and communicate needs and value to leadership and to the public</a:t>
            </a:r>
          </a:p>
          <a:p>
            <a:pPr marL="556895" lvl="1" indent="-213995">
              <a:lnSpc>
                <a:spcPct val="114999"/>
              </a:lnSpc>
              <a:spcAft>
                <a:spcPts val="1000"/>
              </a:spcAft>
            </a:pPr>
            <a:r>
              <a:rPr lang="en-US" dirty="0">
                <a:solidFill>
                  <a:schemeClr val="tx1"/>
                </a:solidFill>
              </a:rPr>
              <a:t>Market new initiatives to generate interest and awareness</a:t>
            </a:r>
          </a:p>
          <a:p>
            <a:pPr marL="556895" lvl="1" indent="-213995">
              <a:lnSpc>
                <a:spcPct val="114999"/>
              </a:lnSpc>
              <a:spcAft>
                <a:spcPts val="1000"/>
              </a:spcAft>
            </a:pPr>
            <a:r>
              <a:rPr lang="en-US" dirty="0">
                <a:solidFill>
                  <a:schemeClr val="tx1"/>
                </a:solidFill>
              </a:rPr>
              <a:t>Consider varied strategies and modes of communication </a:t>
            </a:r>
          </a:p>
          <a:p>
            <a:endParaRPr lang="en-US" dirty="0"/>
          </a:p>
        </p:txBody>
      </p:sp>
    </p:spTree>
    <p:extLst>
      <p:ext uri="{BB962C8B-B14F-4D97-AF65-F5344CB8AC3E}">
        <p14:creationId xmlns:p14="http://schemas.microsoft.com/office/powerpoint/2010/main" val="3673395063"/>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114999"/>
              </a:lnSpc>
              <a:spcAft>
                <a:spcPts val="1000"/>
              </a:spcAft>
              <a:buNone/>
            </a:pPr>
            <a:r>
              <a:rPr lang="en-US" b="1" dirty="0">
                <a:solidFill>
                  <a:schemeClr val="tx1"/>
                </a:solidFill>
              </a:rPr>
              <a:t>Examples:</a:t>
            </a:r>
          </a:p>
          <a:p>
            <a:pPr marL="0" indent="0">
              <a:lnSpc>
                <a:spcPct val="114999"/>
              </a:lnSpc>
              <a:spcAft>
                <a:spcPts val="1000"/>
              </a:spcAft>
              <a:buNone/>
            </a:pPr>
            <a:r>
              <a:rPr lang="en-US" b="1" dirty="0">
                <a:solidFill>
                  <a:schemeClr val="tx1"/>
                </a:solidFill>
              </a:rPr>
              <a:t>NE: </a:t>
            </a:r>
            <a:r>
              <a:rPr lang="en-US" dirty="0">
                <a:solidFill>
                  <a:schemeClr val="tx1"/>
                </a:solidFill>
              </a:rPr>
              <a:t>Development of state-wide messaging campaigns – they are doing it a third year</a:t>
            </a:r>
          </a:p>
          <a:p>
            <a:pPr marL="0" marR="0" lvl="0" indent="0" algn="l" defTabSz="914400" rtl="0" eaLnBrk="1" fontAlgn="auto" latinLnBrk="0" hangingPunct="1">
              <a:lnSpc>
                <a:spcPct val="114999"/>
              </a:lnSpc>
              <a:spcBef>
                <a:spcPts val="0"/>
              </a:spcBef>
              <a:spcAft>
                <a:spcPts val="1000"/>
              </a:spcAft>
              <a:buClr>
                <a:srgbClr val="000000"/>
              </a:buClr>
              <a:buSzPts val="1100"/>
              <a:buFont typeface="Arial"/>
              <a:buNone/>
              <a:tabLst/>
              <a:defRPr/>
            </a:pPr>
            <a:r>
              <a:rPr lang="en-US" b="1" dirty="0">
                <a:solidFill>
                  <a:schemeClr val="tx1"/>
                </a:solidFill>
              </a:rPr>
              <a:t>California: </a:t>
            </a:r>
            <a:r>
              <a:rPr lang="en-US" dirty="0">
                <a:solidFill>
                  <a:schemeClr val="tx1"/>
                </a:solidFill>
              </a:rPr>
              <a:t>Participated in media efforts regarding policy education encouraging </a:t>
            </a:r>
            <a:r>
              <a:rPr lang="en-US" b="0" i="0" u="none" strike="noStrike" cap="none" dirty="0">
                <a:solidFill>
                  <a:schemeClr val="tx1"/>
                </a:solidFill>
                <a:effectLst/>
                <a:latin typeface="Arial"/>
                <a:ea typeface="Arial"/>
                <a:cs typeface="Arial"/>
                <a:sym typeface="Arial"/>
              </a:rPr>
              <a:t>increased cancer control funding</a:t>
            </a:r>
            <a:endParaRPr lang="en-US" dirty="0">
              <a:solidFill>
                <a:schemeClr val="tx1"/>
              </a:solidFill>
            </a:endParaRPr>
          </a:p>
          <a:p>
            <a:pPr marL="0" indent="0">
              <a:lnSpc>
                <a:spcPct val="114999"/>
              </a:lnSpc>
              <a:spcAft>
                <a:spcPts val="1000"/>
              </a:spcAft>
              <a:buNone/>
            </a:pPr>
            <a:r>
              <a:rPr lang="en-US" dirty="0">
                <a:solidFill>
                  <a:schemeClr val="tx1"/>
                </a:solidFill>
              </a:rPr>
              <a:t>Educating about policy can help public, healthcare professionals, and policy makers garner support for funding</a:t>
            </a:r>
          </a:p>
          <a:p>
            <a:endParaRPr lang="en-US" dirty="0">
              <a:solidFill>
                <a:schemeClr val="tx1"/>
              </a:solidFill>
            </a:endParaRPr>
          </a:p>
        </p:txBody>
      </p:sp>
    </p:spTree>
    <p:extLst>
      <p:ext uri="{BB962C8B-B14F-4D97-AF65-F5344CB8AC3E}">
        <p14:creationId xmlns:p14="http://schemas.microsoft.com/office/powerpoint/2010/main" val="380488520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buFontTx/>
              <a:buNone/>
            </a:pPr>
            <a:r>
              <a:rPr lang="en-US" dirty="0"/>
              <a:t>From our case study:</a:t>
            </a:r>
            <a:r>
              <a:rPr lang="en-US" sz="1100" dirty="0">
                <a:cs typeface="Arial"/>
                <a:sym typeface="Arial"/>
              </a:rPr>
              <a:t> A communication strategy would be to share</a:t>
            </a:r>
            <a:r>
              <a:rPr lang="en-US" sz="1100" dirty="0">
                <a:ea typeface="Arial"/>
                <a:cs typeface="Arial"/>
                <a:sym typeface="Arial"/>
              </a:rPr>
              <a:t> advertisements to recruit more pharmacies and customers to participate</a:t>
            </a:r>
            <a:endParaRPr lang="en-US" dirty="0"/>
          </a:p>
        </p:txBody>
      </p:sp>
    </p:spTree>
    <p:extLst>
      <p:ext uri="{BB962C8B-B14F-4D97-AF65-F5344CB8AC3E}">
        <p14:creationId xmlns:p14="http://schemas.microsoft.com/office/powerpoint/2010/main" val="23656736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Last, we will examine the role of Strategic Planning as a sustainability element.</a:t>
            </a:r>
          </a:p>
        </p:txBody>
      </p:sp>
    </p:spTree>
    <p:extLst>
      <p:ext uri="{BB962C8B-B14F-4D97-AF65-F5344CB8AC3E}">
        <p14:creationId xmlns:p14="http://schemas.microsoft.com/office/powerpoint/2010/main" val="357626327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spcAft>
                <a:spcPts val="1000"/>
              </a:spcAft>
            </a:pPr>
            <a:r>
              <a:rPr lang="en-US" sz="1100" dirty="0"/>
              <a:t>These four points help with strategic planning:</a:t>
            </a:r>
          </a:p>
          <a:p>
            <a:pPr lvl="1">
              <a:spcAft>
                <a:spcPts val="1000"/>
              </a:spcAft>
            </a:pPr>
            <a:r>
              <a:rPr lang="en-US" sz="1100" dirty="0"/>
              <a:t>Identify and plan for future resource needs</a:t>
            </a:r>
            <a:endParaRPr lang="en-US" dirty="0"/>
          </a:p>
          <a:p>
            <a:pPr lvl="1">
              <a:spcAft>
                <a:spcPts val="1000"/>
              </a:spcAft>
            </a:pPr>
            <a:r>
              <a:rPr lang="en-US" sz="1100" dirty="0"/>
              <a:t>Maintain clear roles and responsibilities </a:t>
            </a:r>
          </a:p>
          <a:p>
            <a:pPr lvl="1">
              <a:spcAft>
                <a:spcPts val="1000"/>
              </a:spcAft>
            </a:pPr>
            <a:r>
              <a:rPr lang="en-US" sz="1100" dirty="0"/>
              <a:t>Create a long-term financial plan</a:t>
            </a:r>
          </a:p>
          <a:p>
            <a:pPr lvl="1">
              <a:spcAft>
                <a:spcPts val="1000"/>
              </a:spcAft>
            </a:pPr>
            <a:r>
              <a:rPr lang="en-US" sz="1100" dirty="0"/>
              <a:t>Create a sustainability plan, considering the PSAT domains we just spoke about.</a:t>
            </a:r>
          </a:p>
          <a:p>
            <a:endParaRPr lang="en-US" dirty="0"/>
          </a:p>
        </p:txBody>
      </p:sp>
    </p:spTree>
    <p:extLst>
      <p:ext uri="{BB962C8B-B14F-4D97-AF65-F5344CB8AC3E}">
        <p14:creationId xmlns:p14="http://schemas.microsoft.com/office/powerpoint/2010/main" val="899854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Sans-Serif"/>
              <a:buChar char="●"/>
              <a:defRPr/>
            </a:pPr>
            <a:r>
              <a:rPr lang="en-US" b="1" dirty="0"/>
              <a:t>Evidence-based Interventions </a:t>
            </a:r>
            <a:r>
              <a:rPr lang="en-US" b="0" dirty="0"/>
              <a:t>(EBIs): These are the ”what” of implementation science and can take many different forms.</a:t>
            </a:r>
          </a:p>
        </p:txBody>
      </p:sp>
    </p:spTree>
    <p:extLst>
      <p:ext uri="{BB962C8B-B14F-4D97-AF65-F5344CB8AC3E}">
        <p14:creationId xmlns:p14="http://schemas.microsoft.com/office/powerpoint/2010/main" val="2386353095"/>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t>For example: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a:t>Texas: </a:t>
            </a:r>
            <a:r>
              <a:rPr lang="en-US" sz="1100" dirty="0"/>
              <a:t>Each partner’s organizational capacity for intervention maintenance is taken into consideration when planning implementation</a:t>
            </a:r>
            <a:endParaRPr lang="en-US" dirty="0"/>
          </a:p>
          <a:p>
            <a:endParaRPr lang="en-US" dirty="0"/>
          </a:p>
        </p:txBody>
      </p:sp>
    </p:spTree>
    <p:extLst>
      <p:ext uri="{BB962C8B-B14F-4D97-AF65-F5344CB8AC3E}">
        <p14:creationId xmlns:p14="http://schemas.microsoft.com/office/powerpoint/2010/main" val="207817289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past sessions of the training were built around the following skill bundles. We have made it back to the beginning with context, which is always changing and will continually needed assessed as an extension of your sustainability plan.</a:t>
            </a:r>
          </a:p>
        </p:txBody>
      </p:sp>
    </p:spTree>
    <p:extLst>
      <p:ext uri="{BB962C8B-B14F-4D97-AF65-F5344CB8AC3E}">
        <p14:creationId xmlns:p14="http://schemas.microsoft.com/office/powerpoint/2010/main" val="294540588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b="0" dirty="0"/>
              <a:t>Remember that although </a:t>
            </a:r>
            <a:r>
              <a:rPr lang="en-US" dirty="0"/>
              <a:t>this training is focused on improving cancer screening, the ideas in implementation science can be used for many other areas across the cancer continuum such as risk reduction, treatment, survivorship, and palliative care.</a:t>
            </a:r>
          </a:p>
          <a:p>
            <a:pPr marL="0" indent="0">
              <a:spcBef>
                <a:spcPct val="20000"/>
              </a:spcBef>
              <a:spcAft>
                <a:spcPct val="0"/>
              </a:spcAft>
              <a:buNone/>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429326608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highlight>
                  <a:srgbClr val="FCFCFC"/>
                </a:highlight>
              </a:rPr>
              <a:t>Tools listed here are all located in your companion guide.</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n-US" sz="1100" b="1" dirty="0">
              <a:solidFill>
                <a:schemeClr val="bg2"/>
              </a:solidFill>
              <a:highlight>
                <a:srgbClr val="FCFCFC"/>
              </a:highlight>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6040093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As well as references.</a:t>
            </a:r>
            <a:endParaRPr lang="en-US" dirty="0">
              <a:highlight>
                <a:srgbClr val="FCFCFC"/>
              </a:highlight>
            </a:endParaRPr>
          </a:p>
        </p:txBody>
      </p:sp>
    </p:spTree>
    <p:extLst>
      <p:ext uri="{BB962C8B-B14F-4D97-AF65-F5344CB8AC3E}">
        <p14:creationId xmlns:p14="http://schemas.microsoft.com/office/powerpoint/2010/main" val="315329072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Thank you to all those listed here who helped in developing this training.  </a:t>
            </a:r>
          </a:p>
        </p:txBody>
      </p:sp>
    </p:spTree>
    <p:extLst>
      <p:ext uri="{BB962C8B-B14F-4D97-AF65-F5344CB8AC3E}">
        <p14:creationId xmlns:p14="http://schemas.microsoft.com/office/powerpoint/2010/main" val="2178244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 EBI is a health-focused intervention, practice, program, or guideline with evidence demonstrating the ability of the intervention to change a health-related behavior or outcome.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These are often included in resources such as the Community Guide or the Evidence-Based Cancer Control Programs database from the National Cancer Institute.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You will notice this image on the top right when we are referring to specific evidence-based interventions.  </a:t>
            </a:r>
          </a:p>
        </p:txBody>
      </p:sp>
    </p:spTree>
    <p:extLst>
      <p:ext uri="{BB962C8B-B14F-4D97-AF65-F5344CB8AC3E}">
        <p14:creationId xmlns:p14="http://schemas.microsoft.com/office/powerpoint/2010/main" val="1609523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Sans-Serif"/>
              <a:buChar char="●"/>
              <a:defRPr/>
            </a:pPr>
            <a:r>
              <a:rPr lang="en-US" b="1" dirty="0"/>
              <a:t>Adaptations:</a:t>
            </a:r>
            <a:r>
              <a:rPr lang="en-US" dirty="0"/>
              <a:t> Everyone knows cookie-cutter interventions and one size fits all approaches just won’t work for the diversity of populations we need to support in our comprehensive cancer control work.  </a:t>
            </a:r>
          </a:p>
          <a:p>
            <a:pPr marL="158750" indent="0">
              <a:buNone/>
              <a:defRPr/>
            </a:pPr>
            <a:endParaRPr lang="en-US" dirty="0"/>
          </a:p>
        </p:txBody>
      </p:sp>
    </p:spTree>
    <p:extLst>
      <p:ext uri="{BB962C8B-B14F-4D97-AF65-F5344CB8AC3E}">
        <p14:creationId xmlns:p14="http://schemas.microsoft.com/office/powerpoint/2010/main" val="3808652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Sans-Serif"/>
              <a:buChar char="●"/>
              <a:defRPr/>
            </a:pPr>
            <a:r>
              <a:rPr lang="en-US" dirty="0"/>
              <a:t>That is why we include skills related to the adaptation. This is the degree to which an evidence-based intervention is changed or modified by a user during adoption and implementation to suit the needs of the setting or to improve the fit to local conditions. </a:t>
            </a:r>
          </a:p>
          <a:p>
            <a:pPr>
              <a:buFont typeface="Arial,Sans-Serif"/>
              <a:buChar char="●"/>
              <a:defRPr/>
            </a:pPr>
            <a:r>
              <a:rPr lang="en-US" dirty="0"/>
              <a:t>That is why we chose the chameleon for the image to refer to anytime we are talking about adaptation. Like a chameleon, your intervention will change to fit into its contextual setting.  </a:t>
            </a:r>
          </a:p>
          <a:p>
            <a:endParaRPr lang="en-US" dirty="0"/>
          </a:p>
        </p:txBody>
      </p:sp>
    </p:spTree>
    <p:extLst>
      <p:ext uri="{BB962C8B-B14F-4D97-AF65-F5344CB8AC3E}">
        <p14:creationId xmlns:p14="http://schemas.microsoft.com/office/powerpoint/2010/main" val="23719889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Sans-Serif"/>
              <a:buChar char="●"/>
              <a:defRPr/>
            </a:pPr>
            <a:r>
              <a:rPr lang="en-US" b="1" dirty="0"/>
              <a:t>Implementation strategies</a:t>
            </a:r>
            <a:r>
              <a:rPr lang="en-US" dirty="0"/>
              <a:t>: Methods or techniques used to operationalize the adoption, implementation, and sustainability of a clinical program or practice. </a:t>
            </a:r>
          </a:p>
          <a:p>
            <a:pPr>
              <a:buFont typeface="Arial,Sans-Serif"/>
              <a:buChar char="●"/>
              <a:defRPr/>
            </a:pPr>
            <a:endParaRPr lang="en-US" dirty="0"/>
          </a:p>
          <a:p>
            <a:pPr marL="158750" indent="0">
              <a:buNone/>
              <a:defRPr/>
            </a:pPr>
            <a:endParaRPr lang="en-US" dirty="0"/>
          </a:p>
        </p:txBody>
      </p:sp>
    </p:spTree>
    <p:extLst>
      <p:ext uri="{BB962C8B-B14F-4D97-AF65-F5344CB8AC3E}">
        <p14:creationId xmlns:p14="http://schemas.microsoft.com/office/powerpoint/2010/main" val="445694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spcBef>
                <a:spcPts val="0"/>
              </a:spcBef>
              <a:spcAft>
                <a:spcPts val="0"/>
              </a:spcAft>
              <a:buNone/>
            </a:pPr>
            <a:r>
              <a:rPr lang="en-US" b="0" i="0" u="none" strike="noStrike" dirty="0">
                <a:solidFill>
                  <a:srgbClr val="000000"/>
                </a:solidFill>
                <a:effectLst/>
                <a:latin typeface="Arial" panose="020B0604020202020204" pitchFamily="34" charset="0"/>
              </a:rPr>
              <a:t>We are excited to share this new training program with you. The training is called Cancer Control Implementation Science Base Camp, because it aims to provide you with all of the supplies and tools, you need to pack your bag and head up the mountain of implementation.</a:t>
            </a:r>
            <a:endParaRPr lang="en-US" b="0" dirty="0">
              <a:effectLst/>
            </a:endParaRPr>
          </a:p>
          <a:p>
            <a:pPr marL="158750" indent="0" rtl="0">
              <a:spcBef>
                <a:spcPts val="0"/>
              </a:spcBef>
              <a:spcAft>
                <a:spcPts val="0"/>
              </a:spcAft>
              <a:buNone/>
            </a:pPr>
            <a:r>
              <a:rPr lang="en-US" b="0" i="0" u="none" strike="noStrike" dirty="0">
                <a:solidFill>
                  <a:srgbClr val="000000"/>
                </a:solidFill>
                <a:effectLst/>
                <a:latin typeface="Arial" panose="020B0604020202020204" pitchFamily="34" charset="0"/>
              </a:rPr>
              <a:t>We know, putting evidence based interventions into practice can be challenging like climbing a mountain.</a:t>
            </a:r>
            <a:endParaRPr lang="en-US" b="0" dirty="0">
              <a:effectLst/>
            </a:endParaRPr>
          </a:p>
          <a:p>
            <a:pPr marL="158750" indent="0" rtl="0">
              <a:spcBef>
                <a:spcPts val="0"/>
              </a:spcBef>
              <a:spcAft>
                <a:spcPts val="0"/>
              </a:spcAft>
              <a:buNone/>
            </a:pPr>
            <a:r>
              <a:rPr lang="en-US" b="0" i="0" u="none" strike="noStrike" dirty="0">
                <a:solidFill>
                  <a:srgbClr val="000000"/>
                </a:solidFill>
                <a:effectLst/>
                <a:latin typeface="Arial" panose="020B0604020202020204" pitchFamily="34" charset="0"/>
              </a:rPr>
              <a:t>But with the right tools, you and your partners can learn how to optimize cancer screening interventions to reduce health disparities. From this training, you will learn a lot about implementation science and be prepared to bring this back to your unique context.</a:t>
            </a:r>
            <a:endParaRPr lang="en-US" b="0" dirty="0">
              <a:effectLst/>
            </a:endParaRPr>
          </a:p>
          <a:p>
            <a:pPr marL="158750" indent="0">
              <a:buNone/>
            </a:pPr>
            <a:br>
              <a:rPr lang="en-US" dirty="0"/>
            </a:br>
            <a:r>
              <a:rPr lang="en-US" dirty="0">
                <a:ea typeface="+mn-lt"/>
                <a:cs typeface="+mn-lt"/>
              </a:rPr>
              <a:t>From this training, you will:</a:t>
            </a:r>
            <a:endParaRPr lang="en-US" dirty="0"/>
          </a:p>
          <a:p>
            <a:pPr marL="417830" lvl="1" indent="-160655">
              <a:spcBef>
                <a:spcPts val="0"/>
              </a:spcBef>
              <a:spcAft>
                <a:spcPts val="0"/>
              </a:spcAft>
              <a:buFont typeface="Arial,Sans-Serif"/>
              <a:buChar char="•"/>
            </a:pPr>
            <a:r>
              <a:rPr lang="en-US" dirty="0">
                <a:ea typeface="+mn-lt"/>
                <a:cs typeface="+mn-lt"/>
              </a:rPr>
              <a:t>Learn a lot about implementation science </a:t>
            </a:r>
          </a:p>
          <a:p>
            <a:pPr marL="417830" lvl="1" indent="-160655">
              <a:spcBef>
                <a:spcPts val="0"/>
              </a:spcBef>
              <a:spcAft>
                <a:spcPts val="0"/>
              </a:spcAft>
              <a:buFont typeface="Arial,Sans-Serif"/>
              <a:buChar char="•"/>
            </a:pPr>
            <a:r>
              <a:rPr lang="en-US" dirty="0">
                <a:ea typeface="+mn-lt"/>
                <a:cs typeface="+mn-lt"/>
              </a:rPr>
              <a:t>Be prepared to bring this back to your unique context</a:t>
            </a: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3763628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can include strategies related to planning, educating, restricting, quality management, as well as financial and policy changes in the inner and outer settings where the intervention is occurring.  </a:t>
            </a:r>
          </a:p>
          <a:p>
            <a:r>
              <a:rPr lang="en-US" dirty="0"/>
              <a:t>You will notice this blue grid made of these categories of strategies anytime we are referring to specific documented strategies known to help implement EBIs. </a:t>
            </a:r>
          </a:p>
          <a:p>
            <a:endParaRPr lang="en-US" dirty="0"/>
          </a:p>
        </p:txBody>
      </p:sp>
    </p:spTree>
    <p:extLst>
      <p:ext uri="{BB962C8B-B14F-4D97-AF65-F5344CB8AC3E}">
        <p14:creationId xmlns:p14="http://schemas.microsoft.com/office/powerpoint/2010/main" val="3981877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Facilitating implementation is where the rubber meets the road. We will highlight several screening case studies that exemplify this process during this session of the Base Camp. Stories from the field will bring together strategies and evaluation with real world stories of implementation from a range of different contexts.</a:t>
            </a:r>
          </a:p>
        </p:txBody>
      </p:sp>
    </p:spTree>
    <p:extLst>
      <p:ext uri="{BB962C8B-B14F-4D97-AF65-F5344CB8AC3E}">
        <p14:creationId xmlns:p14="http://schemas.microsoft.com/office/powerpoint/2010/main" val="1481586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Sans-Serif"/>
              <a:buChar char="●"/>
              <a:defRPr/>
            </a:pPr>
            <a:r>
              <a:rPr lang="en-US" b="1" dirty="0"/>
              <a:t>Implementation outcomes </a:t>
            </a:r>
            <a:r>
              <a:rPr lang="en-US" b="0" dirty="0"/>
              <a:t>are the effects </a:t>
            </a:r>
            <a:r>
              <a:rPr lang="en-US" dirty="0"/>
              <a:t>of deliberate and purposive actions to implement new treatments, practices, and services.  These outcomes often serve as indicators of implementation success. We often can’t achieve health outcomes without first achieving these markers of quality.  </a:t>
            </a:r>
          </a:p>
        </p:txBody>
      </p:sp>
    </p:spTree>
    <p:extLst>
      <p:ext uri="{BB962C8B-B14F-4D97-AF65-F5344CB8AC3E}">
        <p14:creationId xmlns:p14="http://schemas.microsoft.com/office/powerpoint/2010/main" val="2203931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organize the process of evaluating implementation outcomes—we will introduce another framework called RE-AIM.  Each letter of RE-AIM represents an implementation outcome of interest.  When you see the logo for RE-AIM shown here in the top right, you will know that we are referring to the evaluation process.</a:t>
            </a:r>
          </a:p>
        </p:txBody>
      </p:sp>
    </p:spTree>
    <p:extLst>
      <p:ext uri="{BB962C8B-B14F-4D97-AF65-F5344CB8AC3E}">
        <p14:creationId xmlns:p14="http://schemas.microsoft.com/office/powerpoint/2010/main" val="3767939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Sans-Serif"/>
              <a:buChar char="●"/>
              <a:defRPr/>
            </a:pPr>
            <a:r>
              <a:rPr lang="en-US" b="1" dirty="0"/>
              <a:t>Sustainability </a:t>
            </a:r>
            <a:r>
              <a:rPr lang="en-US" b="0" dirty="0"/>
              <a:t>is defined as the </a:t>
            </a:r>
            <a:r>
              <a:rPr lang="en-US" dirty="0"/>
              <a:t>extent to which an evidence-based intervention can deliver its programming and its intended benefits over an extended period of time after external support is ended.</a:t>
            </a:r>
          </a:p>
          <a:p>
            <a:pPr>
              <a:buFont typeface="Arial,Sans-Serif"/>
              <a:buChar char="●"/>
              <a:defRPr/>
            </a:pPr>
            <a:endParaRPr lang="en-US" dirty="0"/>
          </a:p>
        </p:txBody>
      </p:sp>
    </p:spTree>
    <p:extLst>
      <p:ext uri="{BB962C8B-B14F-4D97-AF65-F5344CB8AC3E}">
        <p14:creationId xmlns:p14="http://schemas.microsoft.com/office/powerpoint/2010/main" val="35052642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see the recycle logo, you will know we are talking about the long-term maintenance of an intervention.</a:t>
            </a:r>
          </a:p>
          <a:p>
            <a:r>
              <a:rPr lang="en-US" dirty="0"/>
              <a:t>Here are some of the elements we will explore related to sustaining an intervention after initial adoption.</a:t>
            </a:r>
          </a:p>
          <a:p>
            <a:endParaRPr lang="en-US" dirty="0"/>
          </a:p>
          <a:p>
            <a:endParaRPr lang="en-US" dirty="0"/>
          </a:p>
        </p:txBody>
      </p:sp>
    </p:spTree>
    <p:extLst>
      <p:ext uri="{BB962C8B-B14F-4D97-AF65-F5344CB8AC3E}">
        <p14:creationId xmlns:p14="http://schemas.microsoft.com/office/powerpoint/2010/main" val="2798259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highlight>
                  <a:srgbClr val="FCFCFC"/>
                </a:highlight>
                <a:latin typeface="Roboto"/>
                <a:ea typeface="Roboto"/>
              </a:rPr>
              <a:t>Finally, here are </a:t>
            </a:r>
            <a:r>
              <a:rPr lang="en" sz="1100" u="none" dirty="0">
                <a:solidFill>
                  <a:schemeClr val="tx1"/>
                </a:solidFill>
                <a:highlight>
                  <a:srgbClr val="FCFCFC"/>
                </a:highlight>
                <a:latin typeface="Roboto"/>
                <a:ea typeface="Roboto"/>
              </a:rPr>
              <a:t>tools, resources, and references </a:t>
            </a:r>
            <a:r>
              <a:rPr lang="en-US" sz="1100" u="none" dirty="0">
                <a:solidFill>
                  <a:schemeClr val="tx1"/>
                </a:solidFill>
                <a:highlight>
                  <a:srgbClr val="FCFCFC"/>
                </a:highlight>
                <a:latin typeface="Roboto"/>
                <a:ea typeface="Roboto"/>
              </a:rPr>
              <a:t>to help continue your work in Implementation Science</a:t>
            </a:r>
            <a:endParaRPr lang="en" sz="1100" u="none" dirty="0">
              <a:solidFill>
                <a:schemeClr val="tx1"/>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3877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endParaRPr lang="en-US" b="1" dirty="0"/>
          </a:p>
        </p:txBody>
      </p:sp>
    </p:spTree>
    <p:extLst>
      <p:ext uri="{BB962C8B-B14F-4D97-AF65-F5344CB8AC3E}">
        <p14:creationId xmlns:p14="http://schemas.microsoft.com/office/powerpoint/2010/main" val="3968396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US" b="1" dirty="0"/>
          </a:p>
        </p:txBody>
      </p:sp>
    </p:spTree>
    <p:extLst>
      <p:ext uri="{BB962C8B-B14F-4D97-AF65-F5344CB8AC3E}">
        <p14:creationId xmlns:p14="http://schemas.microsoft.com/office/powerpoint/2010/main" val="34799525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endParaRPr lang="en-US" dirty="0"/>
          </a:p>
        </p:txBody>
      </p:sp>
    </p:spTree>
    <p:extLst>
      <p:ext uri="{BB962C8B-B14F-4D97-AF65-F5344CB8AC3E}">
        <p14:creationId xmlns:p14="http://schemas.microsoft.com/office/powerpoint/2010/main" val="70106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b="0" i="0" u="none" strike="noStrike" dirty="0">
                <a:solidFill>
                  <a:srgbClr val="000000"/>
                </a:solidFill>
                <a:effectLst/>
                <a:latin typeface="Arial" panose="020B0604020202020204" pitchFamily="34" charset="0"/>
              </a:rPr>
              <a:t>The purpose of the base camp is to increase comprehensive cancer control practitioners knowledge of, and capacity for implementing and optimizing cancer screening EBI's or evidence based interventions.</a:t>
            </a:r>
            <a:endParaRPr lang="en-US" b="0" dirty="0">
              <a:effectLst/>
            </a:endParaRPr>
          </a:p>
          <a:p>
            <a:pPr rtl="0">
              <a:spcBef>
                <a:spcPts val="0"/>
              </a:spcBef>
              <a:spcAft>
                <a:spcPts val="0"/>
              </a:spcAft>
            </a:pPr>
            <a:r>
              <a:rPr lang="en-US" b="0" i="0" u="none" strike="noStrike" dirty="0">
                <a:solidFill>
                  <a:srgbClr val="000000"/>
                </a:solidFill>
                <a:effectLst/>
                <a:latin typeface="Arial" panose="020B0604020202020204" pitchFamily="34" charset="0"/>
              </a:rPr>
              <a:t>That fit with each of their contexts, for the purposes of this training we consider a cancer control practitioner to be any of the following: comprehensive cancer control program directors, national breast and cervical cancer early detection program project level staff,</a:t>
            </a:r>
            <a:endParaRPr lang="en-US" b="0" dirty="0">
              <a:effectLst/>
            </a:endParaRPr>
          </a:p>
          <a:p>
            <a:pPr rtl="0">
              <a:spcBef>
                <a:spcPts val="0"/>
              </a:spcBef>
              <a:spcAft>
                <a:spcPts val="0"/>
              </a:spcAft>
            </a:pPr>
            <a:r>
              <a:rPr lang="en-US" b="0" i="0" u="none" strike="noStrike" dirty="0">
                <a:solidFill>
                  <a:srgbClr val="000000"/>
                </a:solidFill>
                <a:effectLst/>
                <a:latin typeface="Arial" panose="020B0604020202020204" pitchFamily="34" charset="0"/>
              </a:rPr>
              <a:t>National colorectal cancer control program project level staff, coalition members and leaders, clinicians, executive leadership, and researchers and evaluators.</a:t>
            </a:r>
            <a:endParaRPr lang="en-US" b="0" dirty="0">
              <a:effectLst/>
            </a:endParaRPr>
          </a:p>
          <a:p>
            <a:pPr rtl="0">
              <a:spcBef>
                <a:spcPts val="0"/>
              </a:spcBef>
              <a:spcAft>
                <a:spcPts val="0"/>
              </a:spcAft>
            </a:pPr>
            <a:r>
              <a:rPr lang="en-US" b="0" i="0" u="none" strike="noStrike" dirty="0">
                <a:solidFill>
                  <a:srgbClr val="000000"/>
                </a:solidFill>
                <a:effectLst/>
                <a:latin typeface="Arial" panose="020B0604020202020204" pitchFamily="34" charset="0"/>
              </a:rPr>
              <a:t>We also want to provide knowledge, tools and experience for you to use implementation science approaches to optimize cancer control in your own settings.</a:t>
            </a:r>
            <a:endParaRPr lang="en-US" dirty="0"/>
          </a:p>
          <a:p>
            <a:pPr lvl="1"/>
            <a:endParaRPr lang="en-US" dirty="0"/>
          </a:p>
          <a:p>
            <a:pPr lvl="1"/>
            <a:endParaRPr lang="en-US" dirty="0"/>
          </a:p>
        </p:txBody>
      </p:sp>
    </p:spTree>
    <p:extLst>
      <p:ext uri="{BB962C8B-B14F-4D97-AF65-F5344CB8AC3E}">
        <p14:creationId xmlns:p14="http://schemas.microsoft.com/office/powerpoint/2010/main" val="685289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dirty="0"/>
              <a:t>Thank you to all those listed here who helped in developing this training.  </a:t>
            </a:r>
          </a:p>
        </p:txBody>
      </p:sp>
    </p:spTree>
    <p:extLst>
      <p:ext uri="{BB962C8B-B14F-4D97-AF65-F5344CB8AC3E}">
        <p14:creationId xmlns:p14="http://schemas.microsoft.com/office/powerpoint/2010/main" val="3800396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dirty="0"/>
              <a:t>Welcome to session two of Base Camp.</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 am Shauntay Davis Patterson, the program director of the comprehensive cancer control program at the California Department of Public Health.</a:t>
            </a:r>
          </a:p>
          <a:p>
            <a:endParaRPr lang="en-US" dirty="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5972" indent="-275373" eaLnBrk="0" hangingPunct="0">
              <a:defRPr>
                <a:solidFill>
                  <a:schemeClr val="tx1"/>
                </a:solidFill>
                <a:latin typeface="Arial" pitchFamily="34" charset="0"/>
                <a:cs typeface="Arial" pitchFamily="34" charset="0"/>
              </a:defRPr>
            </a:lvl2pPr>
            <a:lvl3pPr marL="1101495" indent="-220299" eaLnBrk="0" hangingPunct="0">
              <a:defRPr>
                <a:solidFill>
                  <a:schemeClr val="tx1"/>
                </a:solidFill>
                <a:latin typeface="Arial" pitchFamily="34" charset="0"/>
                <a:cs typeface="Arial" pitchFamily="34" charset="0"/>
              </a:defRPr>
            </a:lvl3pPr>
            <a:lvl4pPr marL="1542093" indent="-220299" eaLnBrk="0" hangingPunct="0">
              <a:defRPr>
                <a:solidFill>
                  <a:schemeClr val="tx1"/>
                </a:solidFill>
                <a:latin typeface="Arial" pitchFamily="34" charset="0"/>
                <a:cs typeface="Arial" pitchFamily="34" charset="0"/>
              </a:defRPr>
            </a:lvl4pPr>
            <a:lvl5pPr marL="1982690" indent="-220299" eaLnBrk="0" hangingPunct="0">
              <a:defRPr>
                <a:solidFill>
                  <a:schemeClr val="tx1"/>
                </a:solidFill>
                <a:latin typeface="Arial" pitchFamily="34" charset="0"/>
                <a:cs typeface="Arial" pitchFamily="34" charset="0"/>
              </a:defRPr>
            </a:lvl5pPr>
            <a:lvl6pPr marL="2423289" indent="-220299" eaLnBrk="0" fontAlgn="base" hangingPunct="0">
              <a:spcBef>
                <a:spcPct val="0"/>
              </a:spcBef>
              <a:spcAft>
                <a:spcPct val="0"/>
              </a:spcAft>
              <a:defRPr>
                <a:solidFill>
                  <a:schemeClr val="tx1"/>
                </a:solidFill>
                <a:latin typeface="Arial" pitchFamily="34" charset="0"/>
                <a:cs typeface="Arial" pitchFamily="34" charset="0"/>
              </a:defRPr>
            </a:lvl6pPr>
            <a:lvl7pPr marL="2863887" indent="-220299" eaLnBrk="0" fontAlgn="base" hangingPunct="0">
              <a:spcBef>
                <a:spcPct val="0"/>
              </a:spcBef>
              <a:spcAft>
                <a:spcPct val="0"/>
              </a:spcAft>
              <a:defRPr>
                <a:solidFill>
                  <a:schemeClr val="tx1"/>
                </a:solidFill>
                <a:latin typeface="Arial" pitchFamily="34" charset="0"/>
                <a:cs typeface="Arial" pitchFamily="34" charset="0"/>
              </a:defRPr>
            </a:lvl7pPr>
            <a:lvl8pPr marL="3304483" indent="-220299" eaLnBrk="0" fontAlgn="base" hangingPunct="0">
              <a:spcBef>
                <a:spcPct val="0"/>
              </a:spcBef>
              <a:spcAft>
                <a:spcPct val="0"/>
              </a:spcAft>
              <a:defRPr>
                <a:solidFill>
                  <a:schemeClr val="tx1"/>
                </a:solidFill>
                <a:latin typeface="Arial" pitchFamily="34" charset="0"/>
                <a:cs typeface="Arial" pitchFamily="34" charset="0"/>
              </a:defRPr>
            </a:lvl8pPr>
            <a:lvl9pPr marL="3745082" indent="-220299"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D8AF9B5-D8FF-462F-8F03-FED22E4B7280}" type="slidenum">
              <a:rPr kumimoji="0" lang="en-US" altLang="en-US" sz="1400" b="0" i="0" u="none" strike="noStrike" kern="0" cap="none" spc="0" normalizeH="0" baseline="0" noProof="0" smtClean="0">
                <a:ln>
                  <a:noFill/>
                </a:ln>
                <a:solidFill>
                  <a:srgbClr val="000000"/>
                </a:solidFill>
                <a:effectLst/>
                <a:uLnTx/>
                <a:uFillTx/>
                <a:latin typeface="Arial" pitchFamily="34" charset="0"/>
                <a:cs typeface="Arial"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lang="en-US" altLang="en-US" sz="1400" b="0" i="0" u="none" strike="noStrike" kern="0" cap="none" spc="0" normalizeH="0" baseline="0" noProof="0" dirty="0">
              <a:ln>
                <a:noFill/>
              </a:ln>
              <a:solidFill>
                <a:srgbClr val="000000"/>
              </a:solidFill>
              <a:effectLst/>
              <a:uLnTx/>
              <a:uFillTx/>
              <a:latin typeface="Arial" pitchFamily="34" charset="0"/>
              <a:cs typeface="Arial" pitchFamily="34" charset="0"/>
              <a:sym typeface="Arial"/>
            </a:endParaRPr>
          </a:p>
        </p:txBody>
      </p:sp>
    </p:spTree>
    <p:extLst>
      <p:ext uri="{BB962C8B-B14F-4D97-AF65-F5344CB8AC3E}">
        <p14:creationId xmlns:p14="http://schemas.microsoft.com/office/powerpoint/2010/main" val="2853638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sz="1100" dirty="0"/>
              <a:t>This session was supported by a Cooperative Agreement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endParaRPr lang="en-US" dirty="0"/>
          </a:p>
        </p:txBody>
      </p:sp>
    </p:spTree>
    <p:extLst>
      <p:ext uri="{BB962C8B-B14F-4D97-AF65-F5344CB8AC3E}">
        <p14:creationId xmlns:p14="http://schemas.microsoft.com/office/powerpoint/2010/main" val="2672224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Font typeface="Arial,Sans-Serif"/>
            </a:pPr>
            <a:r>
              <a:rPr lang="en-US" dirty="0"/>
              <a:t>You will use what you learn in this session to prioritize the needs of your stakeholders so there is a clear shared understanding about the problem your intervention will be addressing. More specifically, you should be able to explain the key elements of assessing context and develop a plan to assess context after this session.</a:t>
            </a:r>
          </a:p>
          <a:p>
            <a:pPr marL="285750" indent="-285750">
              <a:buFont typeface="Arial,Sans-Serif"/>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1678783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 is the plan for the session so you can see the road ahead. </a:t>
            </a:r>
          </a:p>
          <a:p>
            <a:r>
              <a:rPr lang="en-US" dirty="0"/>
              <a:t>First, we will introduce how context is related to focusing on a problem. Then we will explore a tool for assessing context. Next, we will prepare to analyze the fit of an evidence-based Intervention.  </a:t>
            </a:r>
          </a:p>
        </p:txBody>
      </p:sp>
    </p:spTree>
    <p:extLst>
      <p:ext uri="{BB962C8B-B14F-4D97-AF65-F5344CB8AC3E}">
        <p14:creationId xmlns:p14="http://schemas.microsoft.com/office/powerpoint/2010/main" val="1918883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will be working on the context section of the implementation blueprint. </a:t>
            </a:r>
          </a:p>
        </p:txBody>
      </p:sp>
    </p:spTree>
    <p:extLst>
      <p:ext uri="{BB962C8B-B14F-4D97-AF65-F5344CB8AC3E}">
        <p14:creationId xmlns:p14="http://schemas.microsoft.com/office/powerpoint/2010/main" val="12189408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spcBef>
                <a:spcPts val="1600"/>
              </a:spcBef>
              <a:buNone/>
            </a:pPr>
            <a:r>
              <a:rPr lang="en-US" dirty="0"/>
              <a:t>Getting specific early in the process allows you to build a team matching the level of the problem.</a:t>
            </a:r>
          </a:p>
          <a:p>
            <a:pPr marL="0" indent="0">
              <a:spcBef>
                <a:spcPts val="1600"/>
              </a:spcBef>
              <a:buNone/>
            </a:pPr>
            <a:endParaRPr lang="en-US" dirty="0"/>
          </a:p>
          <a:p>
            <a:pPr marL="0" indent="0">
              <a:spcBef>
                <a:spcPts val="1600"/>
              </a:spcBef>
              <a:buNone/>
            </a:pPr>
            <a:r>
              <a:rPr lang="en-US" dirty="0"/>
              <a:t>How you define the problem should be connected to your implementation goal. One level you might include in your plan includes the individual level, where you address behavioral change goals. A barrier you might work on at this level is changing attitudes about colorectal cancer screening. Another level you might work on is the systems level, where you address structural change goals. Maybe you decide to work on the access or financial barriers to screening at this level.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US" dirty="0"/>
              <a:t>Will you aim for behavioral change or structural change goals? Or both?</a:t>
            </a:r>
          </a:p>
          <a:p>
            <a:pPr marL="158750" indent="0">
              <a:buNone/>
            </a:pPr>
            <a:endParaRPr lang="en-US" dirty="0"/>
          </a:p>
          <a:p>
            <a:r>
              <a:rPr lang="en-US" dirty="0"/>
              <a:t>Are there stakeholders that are missing from your team that you need to invite in after this Base Camp based on your definition of the problem?</a:t>
            </a:r>
          </a:p>
        </p:txBody>
      </p:sp>
    </p:spTree>
    <p:extLst>
      <p:ext uri="{BB962C8B-B14F-4D97-AF65-F5344CB8AC3E}">
        <p14:creationId xmlns:p14="http://schemas.microsoft.com/office/powerpoint/2010/main" val="31319020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Here we will play a game to drive home the point that it is important to understand the level of a barrier so that you can address it accordingly. We will start on the right with each barrier from the example bank and you can take a moment to determine if it is a behavioral change level barrier, or a structural change level barrier. Let’s start with insurance claims.  Insurance claims are a structural change barrier. </a:t>
            </a:r>
          </a:p>
          <a:p>
            <a:r>
              <a:rPr lang="en-US" b="0" dirty="0">
                <a:effectLst/>
                <a:latin typeface="Roboto" panose="02000000000000000000" pitchFamily="2" charset="0"/>
              </a:rPr>
              <a:t>Next, patients have no family history they think they aren't at risk and don't have to be screened.</a:t>
            </a:r>
          </a:p>
          <a:p>
            <a:r>
              <a:rPr lang="en-US" b="0" dirty="0">
                <a:effectLst/>
                <a:latin typeface="Roboto" panose="02000000000000000000" pitchFamily="2" charset="0"/>
              </a:rPr>
              <a:t>Where does that go? That's a... behavioral change. Availability of transportation to screening sites..</a:t>
            </a:r>
          </a:p>
          <a:p>
            <a:r>
              <a:rPr lang="en-US" b="0" dirty="0">
                <a:effectLst/>
                <a:latin typeface="Roboto" panose="02000000000000000000" pitchFamily="2" charset="0"/>
              </a:rPr>
              <a:t>That's a structural change. Patients are concerned about the cost.</a:t>
            </a:r>
          </a:p>
          <a:p>
            <a:r>
              <a:rPr lang="en-US" b="0" dirty="0">
                <a:effectLst/>
                <a:latin typeface="Roboto" panose="02000000000000000000" pitchFamily="2" charset="0"/>
              </a:rPr>
              <a:t>That's a behavioral change. Patients think the test is difficult or painful and they may be embarrassed to discuss colorectal cancer screening with their doctor. That's a behavioral change.</a:t>
            </a:r>
          </a:p>
          <a:p>
            <a:r>
              <a:rPr lang="en-US" b="0" dirty="0">
                <a:effectLst/>
                <a:latin typeface="Roboto" panose="02000000000000000000" pitchFamily="2" charset="0"/>
              </a:rPr>
              <a:t>Patients think screening is only for those who have symptoms, that's also a behavioral change.</a:t>
            </a:r>
          </a:p>
          <a:p>
            <a:endParaRPr lang="en-US" dirty="0"/>
          </a:p>
        </p:txBody>
      </p:sp>
    </p:spTree>
    <p:extLst>
      <p:ext uri="{BB962C8B-B14F-4D97-AF65-F5344CB8AC3E}">
        <p14:creationId xmlns:p14="http://schemas.microsoft.com/office/powerpoint/2010/main" val="36100211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Another way of thinking about behavioral and structural change is the health impact pyramid.  We can see here the base is socio-economic factors. These and other factors near the bottom of the pyramid have high population impact. </a:t>
            </a:r>
          </a:p>
          <a:p>
            <a:r>
              <a:rPr lang="en-US" dirty="0"/>
              <a:t>As you move up the pyramid, increasing individual effort is needed, similar to behavioral change interventions.  Ideally you are working on many of these levels together in multi-level interventions.</a:t>
            </a:r>
          </a:p>
        </p:txBody>
      </p:sp>
    </p:spTree>
    <p:extLst>
      <p:ext uri="{BB962C8B-B14F-4D97-AF65-F5344CB8AC3E}">
        <p14:creationId xmlns:p14="http://schemas.microsoft.com/office/powerpoint/2010/main" val="2703599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The first step in mapping context is to get specific about the problem. </a:t>
            </a:r>
            <a:r>
              <a:rPr lang="en-US" sz="1100" u="none" dirty="0">
                <a:highlight>
                  <a:srgbClr val="FCFCFC"/>
                </a:highlight>
                <a:latin typeface="Roboto"/>
                <a:ea typeface="Roboto"/>
              </a:rPr>
              <a:t>T</a:t>
            </a:r>
            <a:r>
              <a:rPr lang="en" sz="1100" u="none" dirty="0">
                <a:highlight>
                  <a:srgbClr val="FCFCFC"/>
                </a:highlight>
                <a:latin typeface="Roboto"/>
                <a:ea typeface="Roboto"/>
              </a:rPr>
              <a:t>ry to draft a statement that clearly lays out the scope of the problem you will work on. Your stakeholders should all be in agreement about the levels of the problem you will address with your intervention.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none" dirty="0">
              <a:highlight>
                <a:srgbClr val="FCFCFC"/>
              </a:highlight>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If possible, quantifying the issue will help you measure any improvements that come from your intervention.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none" dirty="0">
              <a:highlight>
                <a:srgbClr val="FCFCFC"/>
              </a:highlight>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Your team can also perform research with community stakeholders to uncover existing data on the problem, or collect new data to help understand the problem more clearly.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See an example of a problem statement the companion </a:t>
            </a:r>
            <a:r>
              <a:rPr lang="en-US" sz="1100" u="none" dirty="0">
                <a:highlight>
                  <a:srgbClr val="FCFCFC"/>
                </a:highlight>
                <a:latin typeface="Roboto"/>
                <a:ea typeface="Roboto"/>
              </a:rPr>
              <a:t>materials </a:t>
            </a:r>
            <a:r>
              <a:rPr lang="en" sz="1100" u="none" dirty="0">
                <a:highlight>
                  <a:srgbClr val="FCFCFC"/>
                </a:highlight>
                <a:latin typeface="Roboto"/>
                <a:ea typeface="Roboto"/>
              </a:rPr>
              <a:t>for the FLU-FIT case study.</a:t>
            </a:r>
            <a:endParaRPr lang="en" sz="1100" u="sng" dirty="0">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3820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b="0" i="0" u="none" strike="noStrike" dirty="0">
                <a:solidFill>
                  <a:srgbClr val="000000"/>
                </a:solidFill>
                <a:effectLst/>
                <a:latin typeface="Arial" panose="020B0604020202020204" pitchFamily="34" charset="0"/>
              </a:rPr>
              <a:t>This quick sessions agenda includes an introduction to the foundation of implementation science in order to help you navigate the base camp.</a:t>
            </a:r>
            <a:endParaRPr lang="en-US" b="0" dirty="0">
              <a:effectLst/>
            </a:endParaRPr>
          </a:p>
        </p:txBody>
      </p:sp>
    </p:spTree>
    <p:extLst>
      <p:ext uri="{BB962C8B-B14F-4D97-AF65-F5344CB8AC3E}">
        <p14:creationId xmlns:p14="http://schemas.microsoft.com/office/powerpoint/2010/main" val="4195529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 problem like cancer screening is complex and requires a systems perspective to really make wide impactful change.</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      Let’s back up and determine what a system really is. A system is a complex whole with interacting parts.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Work with your team early on to narrow down the elements of the system that are critical to your goals.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u="none" dirty="0">
                <a:highlight>
                  <a:srgbClr val="FCFCFC"/>
                </a:highlight>
                <a:latin typeface="Roboto"/>
                <a:ea typeface="Roboto"/>
              </a:rPr>
              <a:t>      This can be overwhelming without specific goals in mind, as well as a framework to keep your assessment organized.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From the Case Study, we can see stakeholders learned that the health center in their location is too overwhelmed to introduce a new screening program.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They also observed an increase in flu shot acceptability at pharm</a:t>
            </a:r>
            <a:r>
              <a:rPr lang="en-US" sz="1100" u="none" dirty="0">
                <a:highlight>
                  <a:srgbClr val="FCFCFC"/>
                </a:highlight>
                <a:latin typeface="Roboto"/>
                <a:ea typeface="Roboto"/>
              </a:rPr>
              <a:t>a</a:t>
            </a:r>
            <a:r>
              <a:rPr lang="en" sz="1100" u="none" dirty="0">
                <a:highlight>
                  <a:srgbClr val="FCFCFC"/>
                </a:highlight>
                <a:latin typeface="Roboto"/>
                <a:ea typeface="Roboto"/>
              </a:rPr>
              <a:t>cies.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By using systems thinking, they identified an opportunity to expand screening through pharmacies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However, no baseline data is currently av</a:t>
            </a:r>
            <a:r>
              <a:rPr lang="en-US" sz="1100" u="none" dirty="0">
                <a:highlight>
                  <a:srgbClr val="FCFCFC"/>
                </a:highlight>
                <a:latin typeface="Roboto"/>
                <a:ea typeface="Roboto"/>
              </a:rPr>
              <a:t>ai</a:t>
            </a:r>
            <a:r>
              <a:rPr lang="en" sz="1100" u="none" dirty="0" err="1">
                <a:highlight>
                  <a:srgbClr val="FCFCFC"/>
                </a:highlight>
                <a:latin typeface="Roboto"/>
                <a:ea typeface="Roboto"/>
              </a:rPr>
              <a:t>lable</a:t>
            </a:r>
            <a:r>
              <a:rPr lang="en" sz="1100" u="none" dirty="0">
                <a:highlight>
                  <a:srgbClr val="FCFCFC"/>
                </a:highlight>
                <a:latin typeface="Roboto"/>
                <a:ea typeface="Roboto"/>
              </a:rPr>
              <a:t> in pharmacy health records, so this will be a challenge going forward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8185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Zooming down on the population of focus, we can see some demographic data about Ward 7 from our hypothetical case study as well.</a:t>
            </a:r>
          </a:p>
          <a:p>
            <a:endParaRPr lang="en-US" dirty="0"/>
          </a:p>
          <a:p>
            <a:r>
              <a:rPr lang="en-US" dirty="0"/>
              <a:t>Of concern is the 48% screening rate in the Ward.  With almost 92% of the area being Black, and 23% of the families living below the poverty rate, this raises a lot of issues from an equity standpoint.</a:t>
            </a:r>
          </a:p>
          <a:p>
            <a:endParaRPr lang="en-US" dirty="0"/>
          </a:p>
          <a:p>
            <a:r>
              <a:rPr lang="en-US" dirty="0"/>
              <a:t>Remember we want to include a health equity approach EARLY on, because a fundamental premise of our work is that there is no quality without equity.</a:t>
            </a:r>
          </a:p>
        </p:txBody>
      </p:sp>
    </p:spTree>
    <p:extLst>
      <p:ext uri="{BB962C8B-B14F-4D97-AF65-F5344CB8AC3E}">
        <p14:creationId xmlns:p14="http://schemas.microsoft.com/office/powerpoint/2010/main" val="15471059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Community input via a needs assessment can help you map your context.</a:t>
            </a:r>
          </a:p>
          <a:p>
            <a:pPr marL="556895" lvl="1" indent="-213995"/>
            <a:r>
              <a:rPr lang="en-US" dirty="0">
                <a:hlinkClick r:id="rId3"/>
              </a:rPr>
              <a:t>Needs assessment tools</a:t>
            </a:r>
            <a:r>
              <a:rPr lang="en-US" dirty="0"/>
              <a:t> such as listening sessions, surveys, mapping, photovoice, etc. can help with this. Some of these tools are available at the Community Toolbox link located in the supplemental resources.  </a:t>
            </a:r>
          </a:p>
          <a:p>
            <a:pPr marL="556895" lvl="1" indent="-213995"/>
            <a:r>
              <a:rPr lang="en-US" dirty="0"/>
              <a:t>Two ways to include stakeholders in this context mapping as part of your intervention are included here:</a:t>
            </a:r>
          </a:p>
          <a:p>
            <a:endParaRPr lang="en-US" dirty="0"/>
          </a:p>
          <a:p>
            <a:r>
              <a:rPr lang="en-US" dirty="0"/>
              <a:t>Engaged implementation research: which is involving stakeholders in the implementation process and</a:t>
            </a:r>
          </a:p>
          <a:p>
            <a:endParaRPr lang="en-US" dirty="0"/>
          </a:p>
          <a:p>
            <a:r>
              <a:rPr lang="en-US" dirty="0"/>
              <a:t>Formative evaluation: evaluate context to inform intervention, evaluate process of intervention</a:t>
            </a:r>
          </a:p>
        </p:txBody>
      </p:sp>
    </p:spTree>
    <p:extLst>
      <p:ext uri="{BB962C8B-B14F-4D97-AF65-F5344CB8AC3E}">
        <p14:creationId xmlns:p14="http://schemas.microsoft.com/office/powerpoint/2010/main" val="2187242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Doing context assessments is a chance to engage many different stakeholders quickly, early on in the intervention process.  </a:t>
            </a:r>
          </a:p>
          <a:p>
            <a:pPr marL="158750" indent="0">
              <a:buNone/>
            </a:pPr>
            <a:r>
              <a:rPr lang="en-US" dirty="0"/>
              <a:t>       To engage stakeholders authentically, trusting and equitable relationships need to be developed.  </a:t>
            </a:r>
          </a:p>
          <a:p>
            <a:pPr marL="158750" indent="0">
              <a:buNone/>
            </a:pPr>
            <a:r>
              <a:rPr lang="en-US" dirty="0"/>
              <a:t>       The earlier you can build a shared understanding the better in the long term. </a:t>
            </a:r>
          </a:p>
          <a:p>
            <a:pPr marL="158750" indent="0">
              <a:buNone/>
            </a:pPr>
            <a:r>
              <a:rPr lang="en-US" dirty="0"/>
              <a:t>       Getting as many ideas on the table from as many points of view means the most creative solutions will be liberated.</a:t>
            </a:r>
          </a:p>
          <a:p>
            <a:pPr marL="158750" indent="0">
              <a:buNone/>
            </a:pPr>
            <a:r>
              <a:rPr lang="en-US" dirty="0"/>
              <a:t>       Authentic stakeholder relationships built between researchers and practitioners will also mean higher trust and buy in for the evidence base at the foundation of your </a:t>
            </a:r>
          </a:p>
          <a:p>
            <a:pPr marL="158750" indent="0">
              <a:buNone/>
            </a:pPr>
            <a:r>
              <a:rPr lang="en-US" dirty="0"/>
              <a:t>       intervention including the use of an implementation science approach.  </a:t>
            </a:r>
          </a:p>
        </p:txBody>
      </p:sp>
    </p:spTree>
    <p:extLst>
      <p:ext uri="{BB962C8B-B14F-4D97-AF65-F5344CB8AC3E}">
        <p14:creationId xmlns:p14="http://schemas.microsoft.com/office/powerpoint/2010/main" val="2079691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Socrates is famous for saying “Know thyself”. This could be changed to “Know thy context” in implementation.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u="none" strike="noStrike" cap="none" dirty="0">
                <a:highlight>
                  <a:srgbClr val="FCFCFC"/>
                </a:highlight>
                <a:latin typeface="Arial"/>
                <a:ea typeface="Arial"/>
                <a:cs typeface="Arial"/>
                <a:sym typeface="Arial"/>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u="none" strike="noStrike" cap="none" dirty="0">
                <a:highlight>
                  <a:srgbClr val="FCFCFC"/>
                </a:highlight>
                <a:latin typeface="Arial"/>
                <a:ea typeface="Arial"/>
                <a:cs typeface="Arial"/>
                <a:sym typeface="Arial"/>
              </a:rPr>
              <a:t>You really are aiming to ensure a match between the intervention and the needs and resources of the setting you are working with.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u="none" strike="noStrike" cap="none" dirty="0">
                <a:highlight>
                  <a:srgbClr val="FCFCFC"/>
                </a:highlight>
                <a:latin typeface="Arial"/>
                <a:ea typeface="Roboto"/>
                <a:cs typeface="Arial"/>
                <a:sym typeface="Arial"/>
              </a:rPr>
              <a:t>      </a:t>
            </a:r>
            <a:r>
              <a:rPr lang="en" u="none" dirty="0">
                <a:highlight>
                  <a:srgbClr val="FCFCFC"/>
                </a:highlight>
                <a:latin typeface="Roboto"/>
                <a:ea typeface="Roboto"/>
              </a:rPr>
              <a:t>Consider the stakeholders who will be delivering and benefitting from the interventions you are working 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u="none" dirty="0">
              <a:highlight>
                <a:srgbClr val="FCFCFC"/>
              </a:highlight>
              <a:latin typeface="Roboto"/>
              <a:ea typeface="Roboto"/>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u="none" dirty="0">
                <a:highlight>
                  <a:srgbClr val="FCFCFC"/>
                </a:highlight>
                <a:latin typeface="Roboto"/>
                <a:ea typeface="Roboto"/>
              </a:rPr>
              <a:t>Spending significant time reflecting on the root causes of your problem will help barriers and assets to be identified-meaning you can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u="none" dirty="0">
                <a:highlight>
                  <a:srgbClr val="FCFCFC"/>
                </a:highlight>
                <a:latin typeface="Roboto"/>
                <a:ea typeface="Roboto"/>
              </a:rPr>
              <a:t>Tailor specific strategies to make implementation better.</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sz="1100" u="none" dirty="0">
              <a:solidFill>
                <a:srgbClr val="1155CC"/>
              </a:solidFill>
              <a:highlight>
                <a:srgbClr val="FCFCFC"/>
              </a:highlight>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sng" dirty="0">
              <a:solidFill>
                <a:srgbClr val="1155CC"/>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18228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t>Hello everyone, my name is Caleb Levell, and I am the </a:t>
            </a:r>
            <a:r>
              <a:rPr lang="en-US" sz="1100" b="0" i="0" u="none" strike="noStrike" cap="none" dirty="0">
                <a:solidFill>
                  <a:srgbClr val="000000"/>
                </a:solidFill>
                <a:effectLst/>
                <a:latin typeface="Arial"/>
                <a:ea typeface="Arial"/>
                <a:cs typeface="Arial"/>
                <a:sym typeface="Arial"/>
              </a:rPr>
              <a:t>Strategic Director of National Partnerships and Roundtables at the American Cancer Society.</a:t>
            </a:r>
          </a:p>
          <a:p>
            <a:pPr marL="158750" indent="0">
              <a:buFontTx/>
              <a:buNone/>
            </a:pPr>
            <a:endParaRPr lang="en-US" dirty="0"/>
          </a:p>
          <a:p>
            <a:r>
              <a:rPr lang="en-US" dirty="0"/>
              <a:t>Next, we will explore a tool for assessing context.</a:t>
            </a:r>
          </a:p>
        </p:txBody>
      </p:sp>
    </p:spTree>
    <p:extLst>
      <p:ext uri="{BB962C8B-B14F-4D97-AF65-F5344CB8AC3E}">
        <p14:creationId xmlns:p14="http://schemas.microsoft.com/office/powerpoint/2010/main" val="544639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dirty="0"/>
              <a:t>The use of the Consolidated Framework for Implementation Research (or CFIR) will help:</a:t>
            </a:r>
          </a:p>
          <a:p>
            <a:pPr marL="0" indent="0">
              <a:buNone/>
            </a:pPr>
            <a:r>
              <a:rPr lang="en-US" dirty="0"/>
              <a:t>-Ensure a match between your intervention, or EBI and the context you are working in</a:t>
            </a:r>
          </a:p>
          <a:p>
            <a:pPr marL="0" indent="0">
              <a:buNone/>
            </a:pPr>
            <a:r>
              <a:rPr lang="en-US" dirty="0"/>
              <a:t>-Diagnose barriers to implementation and</a:t>
            </a:r>
          </a:p>
          <a:p>
            <a:pPr marL="0" indent="0">
              <a:buNone/>
            </a:pPr>
            <a:r>
              <a:rPr lang="en-US" dirty="0"/>
              <a:t>-Design implementation strategies to overcome those barriers</a:t>
            </a:r>
          </a:p>
          <a:p>
            <a:pPr>
              <a:buNone/>
            </a:pPr>
            <a:endParaRPr lang="en-US" dirty="0">
              <a:latin typeface="Calibri"/>
              <a:cs typeface="Calibri"/>
            </a:endParaRPr>
          </a:p>
        </p:txBody>
      </p:sp>
    </p:spTree>
    <p:extLst>
      <p:ext uri="{BB962C8B-B14F-4D97-AF65-F5344CB8AC3E}">
        <p14:creationId xmlns:p14="http://schemas.microsoft.com/office/powerpoint/2010/main" val="37215213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This is one of many frameworks to help map context. The CFIR is visually demonstrated here and we will walk through each of the domains in this session.</a:t>
            </a:r>
          </a:p>
          <a:p>
            <a:endParaRPr lang="en-US" dirty="0"/>
          </a:p>
        </p:txBody>
      </p:sp>
    </p:spTree>
    <p:extLst>
      <p:ext uri="{BB962C8B-B14F-4D97-AF65-F5344CB8AC3E}">
        <p14:creationId xmlns:p14="http://schemas.microsoft.com/office/powerpoint/2010/main" val="29358165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One use of your context map is a diagnosis of the problem in your unique setting.</a:t>
            </a:r>
          </a:p>
          <a:p>
            <a:r>
              <a:rPr lang="en-US" dirty="0"/>
              <a:t>Barriers are elements of your context that may impede implementation and are marked with a downward pointing arrow.</a:t>
            </a:r>
          </a:p>
          <a:p>
            <a:r>
              <a:rPr lang="en-US" dirty="0"/>
              <a:t>Facilitators, also called assets, are elements of your context that may support implementation and are marked with an upward pointing arrow.</a:t>
            </a:r>
          </a:p>
          <a:p>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Approaching this process with a health equity lens will allow you to </a:t>
            </a:r>
            <a:r>
              <a:rPr lang="en-US" sz="1100" b="0" i="0" u="none" strike="noStrike" cap="none" dirty="0">
                <a:solidFill>
                  <a:srgbClr val="000000"/>
                </a:solidFill>
                <a:effectLst/>
                <a:latin typeface="Arial"/>
                <a:cs typeface="Arial"/>
                <a:sym typeface="Arial"/>
              </a:rPr>
              <a:t>i</a:t>
            </a:r>
            <a:r>
              <a:rPr lang="en-US" sz="1100" b="0" i="0" u="none" strike="noStrike" cap="none" dirty="0">
                <a:solidFill>
                  <a:srgbClr val="000000"/>
                </a:solidFill>
                <a:effectLst/>
                <a:latin typeface="Arial"/>
                <a:ea typeface="Arial"/>
                <a:cs typeface="Arial"/>
                <a:sym typeface="Arial"/>
              </a:rPr>
              <a:t>dentify </a:t>
            </a:r>
            <a:r>
              <a:rPr lang="en-US" sz="1100" b="1" i="0" u="none" strike="noStrike" cap="none" dirty="0">
                <a:solidFill>
                  <a:srgbClr val="000000"/>
                </a:solidFill>
                <a:effectLst/>
                <a:latin typeface="Arial"/>
                <a:ea typeface="Arial"/>
                <a:cs typeface="Arial"/>
                <a:sym typeface="Arial"/>
              </a:rPr>
              <a:t>barriers/facilitators</a:t>
            </a:r>
            <a:r>
              <a:rPr lang="en-US" sz="1100" b="0" i="0" u="none" strike="noStrike" cap="none" dirty="0">
                <a:solidFill>
                  <a:srgbClr val="000000"/>
                </a:solidFill>
                <a:effectLst/>
                <a:latin typeface="Arial"/>
                <a:ea typeface="Arial"/>
                <a:cs typeface="Arial"/>
                <a:sym typeface="Arial"/>
              </a:rPr>
              <a:t> connected to health disparities when mapping your context.</a:t>
            </a:r>
          </a:p>
        </p:txBody>
      </p:sp>
    </p:spTree>
    <p:extLst>
      <p:ext uri="{BB962C8B-B14F-4D97-AF65-F5344CB8AC3E}">
        <p14:creationId xmlns:p14="http://schemas.microsoft.com/office/powerpoint/2010/main" val="32512870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will now walk through the Consolidated Framework.  </a:t>
            </a:r>
          </a:p>
          <a:p>
            <a:r>
              <a:rPr lang="en-US" dirty="0"/>
              <a:t>Follow along with the blue star.  First, we will look at characteristics of the intervention itself. </a:t>
            </a:r>
          </a:p>
        </p:txBody>
      </p:sp>
    </p:spTree>
    <p:extLst>
      <p:ext uri="{BB962C8B-B14F-4D97-AF65-F5344CB8AC3E}">
        <p14:creationId xmlns:p14="http://schemas.microsoft.com/office/powerpoint/2010/main" val="78765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 main learning objectives of this session are listed here.  </a:t>
            </a:r>
          </a:p>
          <a:p>
            <a:r>
              <a:rPr lang="en-US" dirty="0"/>
              <a:t>We will begin to describe how to implement EBIs through a health equity lens in this session by incorporating equity elements into SMARTIE objective development – a spin on the commonly used SMART objective.  You will also notice this theme of health equity throughout the entire Base Camp training.  An important part of climbing a mountain is preparing for everyone to make it up together—you can use this vision to guide your equity work where everyone has the tools to achieve their goals.</a:t>
            </a:r>
            <a:endParaRPr lang="en-US" sz="1100" dirty="0">
              <a:ea typeface="Roboto"/>
              <a:cs typeface="Roboto"/>
              <a:sym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ea typeface="Roboto"/>
                <a:cs typeface="Roboto"/>
                <a:sym typeface="Roboto"/>
              </a:rPr>
              <a:t>Likely you have already begun this process and are not starting from scratch. Take your time to really integrate this new material into your current initiatives.   </a:t>
            </a:r>
          </a:p>
          <a:p>
            <a:endParaRPr lang="en-US" dirty="0"/>
          </a:p>
        </p:txBody>
      </p:sp>
    </p:spTree>
    <p:extLst>
      <p:ext uri="{BB962C8B-B14F-4D97-AF65-F5344CB8AC3E}">
        <p14:creationId xmlns:p14="http://schemas.microsoft.com/office/powerpoint/2010/main" val="25883182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One important first step is looking closely at the key aspects of the EBI itself. For example:</a:t>
            </a:r>
          </a:p>
          <a:p>
            <a:r>
              <a:rPr lang="en-US" dirty="0"/>
              <a:t>Complexity: </a:t>
            </a:r>
            <a:r>
              <a:rPr lang="en-US" sz="1100" b="0" i="0" u="none" strike="noStrike" cap="none" dirty="0">
                <a:solidFill>
                  <a:srgbClr val="000000"/>
                </a:solidFill>
                <a:effectLst/>
                <a:latin typeface="Arial"/>
                <a:ea typeface="Arial"/>
                <a:cs typeface="Arial"/>
                <a:sym typeface="Arial"/>
              </a:rPr>
              <a:t>how difficult do people perceive a new intervention to be? This taps into how long the change will take, the scope of change required, radicalness or disruptiveness of the innovation, and the number of steps required to implement. </a:t>
            </a:r>
          </a:p>
          <a:p>
            <a:r>
              <a:rPr lang="en-US" sz="1100" b="0" i="0" u="none" strike="noStrike" cap="none" dirty="0">
                <a:solidFill>
                  <a:srgbClr val="000000"/>
                </a:solidFill>
                <a:effectLst/>
                <a:latin typeface="Arial"/>
                <a:cs typeface="Arial"/>
                <a:sym typeface="Arial"/>
              </a:rPr>
              <a:t>Relative Advantage: This is the s</a:t>
            </a:r>
            <a:r>
              <a:rPr lang="en-US" sz="1100" b="0" i="0" u="none" strike="noStrike" cap="none" dirty="0">
                <a:solidFill>
                  <a:srgbClr val="000000"/>
                </a:solidFill>
                <a:effectLst/>
                <a:latin typeface="Arial"/>
                <a:ea typeface="Arial"/>
                <a:cs typeface="Arial"/>
                <a:sym typeface="Arial"/>
              </a:rPr>
              <a:t>takeholders’ perception of the advantage of implementing the intervention versus an alternative solution.</a:t>
            </a:r>
          </a:p>
          <a:p>
            <a:r>
              <a:rPr lang="en-US" sz="1100" b="0" i="0" u="none" strike="noStrike" cap="none" dirty="0">
                <a:solidFill>
                  <a:srgbClr val="000000"/>
                </a:solidFill>
                <a:effectLst/>
                <a:latin typeface="Arial"/>
                <a:cs typeface="Arial"/>
                <a:sym typeface="Arial"/>
              </a:rPr>
              <a:t>Evidence Strength and Quality: This is the s</a:t>
            </a:r>
            <a:r>
              <a:rPr lang="en-US" sz="1100" b="0" i="0" u="none" strike="noStrike" cap="none" dirty="0">
                <a:solidFill>
                  <a:srgbClr val="000000"/>
                </a:solidFill>
                <a:effectLst/>
                <a:latin typeface="Arial"/>
                <a:ea typeface="Arial"/>
                <a:cs typeface="Arial"/>
                <a:sym typeface="Arial"/>
              </a:rPr>
              <a:t>takeholders’ perceptions of the quality and strength of evidence supporting the belief that the intervention will actually have the desired results. </a:t>
            </a:r>
          </a:p>
          <a:p>
            <a:endParaRPr lang="en-US" sz="1100" b="0" i="0" u="none" strike="noStrike" cap="none" dirty="0">
              <a:solidFill>
                <a:srgbClr val="000000"/>
              </a:solidFill>
              <a:effectLst/>
              <a:latin typeface="Arial"/>
              <a:cs typeface="Arial"/>
              <a:sym typeface="Arial"/>
            </a:endParaRPr>
          </a:p>
          <a:p>
            <a:r>
              <a:rPr lang="en-US" sz="1100" b="0" i="0" u="none" strike="noStrike" cap="none" dirty="0">
                <a:solidFill>
                  <a:srgbClr val="000000"/>
                </a:solidFill>
                <a:effectLst/>
                <a:latin typeface="Arial"/>
                <a:cs typeface="Arial"/>
                <a:sym typeface="Arial"/>
              </a:rPr>
              <a:t>Working with EBIs in detail will be addressed in the next session in a lot more detail, but it is worth noting that part of mapping context is determining what your setting is implementing in detail.  </a:t>
            </a:r>
            <a:endParaRPr lang="en-US" dirty="0"/>
          </a:p>
        </p:txBody>
      </p:sp>
    </p:spTree>
    <p:extLst>
      <p:ext uri="{BB962C8B-B14F-4D97-AF65-F5344CB8AC3E}">
        <p14:creationId xmlns:p14="http://schemas.microsoft.com/office/powerpoint/2010/main" val="30246061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You should work hard to get specific about what exactly is being implemented.</a:t>
            </a:r>
          </a:p>
          <a:p>
            <a:r>
              <a:rPr lang="en-US" dirty="0"/>
              <a:t>This level of detail helps you determine implementation strategies that will enhance health outcomes.  </a:t>
            </a:r>
          </a:p>
          <a:p>
            <a:pPr lvl="1"/>
            <a:r>
              <a:rPr lang="en-US" dirty="0"/>
              <a:t>Maybe you know you are working on a colorectal cancer screening intervention generally, but that can can mean an educational program, a new product, a policy change, or a practice such as coordinating transportation.</a:t>
            </a:r>
          </a:p>
          <a:p>
            <a:pPr lvl="1"/>
            <a:r>
              <a:rPr lang="en-US" dirty="0"/>
              <a:t>In our case study we will focus on the implementation of FLU-FIT Screening kits.</a:t>
            </a:r>
          </a:p>
        </p:txBody>
      </p:sp>
    </p:spTree>
    <p:extLst>
      <p:ext uri="{BB962C8B-B14F-4D97-AF65-F5344CB8AC3E}">
        <p14:creationId xmlns:p14="http://schemas.microsoft.com/office/powerpoint/2010/main" val="34727355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Next, we will explore how to map the inner setting as part of your context map.</a:t>
            </a:r>
          </a:p>
        </p:txBody>
      </p:sp>
    </p:spTree>
    <p:extLst>
      <p:ext uri="{BB962C8B-B14F-4D97-AF65-F5344CB8AC3E}">
        <p14:creationId xmlns:p14="http://schemas.microsoft.com/office/powerpoint/2010/main" val="42415330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inner setting refers to context factors within the organization where an EBI is being implemented.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       For example: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Organizational structure: The hierarchy, age, maturity, and size of an organization are important to understand when implementing new interventions.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Internal networks and communications: </a:t>
            </a:r>
            <a:r>
              <a:rPr lang="en-US" sz="1100" b="0" i="0" u="none" strike="noStrike" cap="none" dirty="0">
                <a:solidFill>
                  <a:srgbClr val="000000"/>
                </a:solidFill>
                <a:effectLst/>
                <a:latin typeface="Arial"/>
                <a:ea typeface="Arial"/>
                <a:cs typeface="Arial"/>
                <a:sym typeface="Arial"/>
              </a:rPr>
              <a:t>The nature and quality of webs of social networks and formal and informal communications within an organization.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The bottom three highlighted in blue as we are going to explore then in more detail.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27818503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latin typeface="Roboto"/>
                <a:ea typeface="Roboto"/>
              </a:rPr>
              <a:t>Understanding power structures helps build empathy with resistance to change, which is normal in hierarchies.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latin typeface="Roboto"/>
                <a:ea typeface="Roboto"/>
              </a:rPr>
              <a:t>This resistance stems from fear that work, relationships, or patient health will change negatively.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latin typeface="Roboto"/>
                <a:ea typeface="Roboto"/>
              </a:rPr>
              <a:t>These fears can be addressed and lessened by not changing everything at once.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latin typeface="Roboto"/>
                <a:ea typeface="Roboto"/>
              </a:rPr>
              <a:t>Develop a cycle of work that can be undone if not successful for example.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u="none" dirty="0">
                <a:solidFill>
                  <a:schemeClr val="tx1"/>
                </a:solidFill>
                <a:latin typeface="Roboto"/>
                <a:ea typeface="Roboto"/>
              </a:rPr>
              <a:t>Spread and scale successful results as you move into sustainability planning.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u="sng" dirty="0">
              <a:solidFill>
                <a:srgbClr val="1155CC"/>
              </a:solidFill>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u="sng" dirty="0">
              <a:solidFill>
                <a:srgbClr val="1155CC"/>
              </a:solidFill>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946069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0"/>
              </a:spcAft>
              <a:buClr>
                <a:srgbClr val="000000"/>
              </a:buClr>
              <a:buSzPts val="1100"/>
              <a:buFont typeface="Arial"/>
              <a:buChar char="•"/>
              <a:tabLst/>
              <a:defRPr/>
            </a:pPr>
            <a:r>
              <a:rPr lang="en-US" dirty="0"/>
              <a:t>Growth-oriented relationships can fuel implementation support</a:t>
            </a:r>
          </a:p>
          <a:p>
            <a:pPr marL="285750" indent="-285750">
              <a:lnSpc>
                <a:spcPct val="150000"/>
              </a:lnSpc>
              <a:buChar char="•"/>
            </a:pPr>
            <a:r>
              <a:rPr lang="en-US" dirty="0"/>
              <a:t>Be empathetic</a:t>
            </a:r>
          </a:p>
          <a:p>
            <a:pPr marL="285750" indent="-285750">
              <a:lnSpc>
                <a:spcPct val="150000"/>
              </a:lnSpc>
              <a:buChar char="•"/>
            </a:pPr>
            <a:r>
              <a:rPr lang="en-US" dirty="0"/>
              <a:t>Active listening can get at the “why” of resistance </a:t>
            </a:r>
          </a:p>
          <a:p>
            <a:pPr marL="285750" indent="-285750">
              <a:lnSpc>
                <a:spcPct val="150000"/>
              </a:lnSpc>
              <a:buChar char="•"/>
            </a:pPr>
            <a:r>
              <a:rPr lang="en-US" dirty="0"/>
              <a:t>People are experts in their own systems</a:t>
            </a:r>
          </a:p>
          <a:p>
            <a:pPr marL="285750" indent="-285750">
              <a:lnSpc>
                <a:spcPct val="150000"/>
              </a:lnSpc>
              <a:buChar char="•"/>
            </a:pPr>
            <a:r>
              <a:rPr lang="en-US" dirty="0"/>
              <a:t>Listen for concerns that can help adapt the plan</a:t>
            </a:r>
          </a:p>
          <a:p>
            <a:pPr marL="285750" indent="-285750">
              <a:lnSpc>
                <a:spcPct val="150000"/>
              </a:lnSpc>
              <a:buChar char="•"/>
            </a:pPr>
            <a:r>
              <a:rPr lang="en-US" dirty="0"/>
              <a:t>Model humility, transparency, and accountability</a:t>
            </a:r>
          </a:p>
          <a:p>
            <a:pPr marL="285750" indent="-285750">
              <a:buChar char="•"/>
            </a:pPr>
            <a:endParaRPr lang="en-US" dirty="0"/>
          </a:p>
          <a:p>
            <a:pPr marL="285750" indent="-285750">
              <a:buChar char="•"/>
            </a:pPr>
            <a:endParaRPr lang="en-US" dirty="0"/>
          </a:p>
          <a:p>
            <a:pPr>
              <a:buNone/>
            </a:pPr>
            <a:endParaRPr lang="en-US" dirty="0">
              <a:latin typeface="Calibri"/>
              <a:cs typeface="Calibri"/>
            </a:endParaRPr>
          </a:p>
        </p:txBody>
      </p:sp>
    </p:spTree>
    <p:extLst>
      <p:ext uri="{BB962C8B-B14F-4D97-AF65-F5344CB8AC3E}">
        <p14:creationId xmlns:p14="http://schemas.microsoft.com/office/powerpoint/2010/main" val="30938207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Implementation climate is the extent to which employees as a group think that the adoption and implementation of an innovation is </a:t>
            </a:r>
            <a:r>
              <a:rPr lang="en-US" sz="1100" dirty="0">
                <a:solidFill>
                  <a:schemeClr val="tx2"/>
                </a:solidFill>
              </a:rPr>
              <a:t>expected, rewarded, and supported </a:t>
            </a:r>
            <a:r>
              <a:rPr lang="en-US" sz="1100" dirty="0"/>
              <a:t>by the organization.</a:t>
            </a:r>
            <a:endParaRPr lang="en-US" sz="110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Things like tension for change, relative priority, learning climate, and clear goals with feedback all affect implementation climate.</a:t>
            </a:r>
          </a:p>
          <a:p>
            <a:pPr lvl="1"/>
            <a:r>
              <a:rPr lang="en-US" sz="1100" b="0" i="0" u="none" strike="noStrike" cap="none" dirty="0">
                <a:solidFill>
                  <a:srgbClr val="000000"/>
                </a:solidFill>
                <a:effectLst/>
                <a:latin typeface="Arial"/>
                <a:ea typeface="Arial"/>
                <a:cs typeface="Arial"/>
                <a:sym typeface="Arial"/>
              </a:rPr>
              <a:t>Maybe you can map out through discussions with folks at the organization their capacity for change in past projects.  </a:t>
            </a:r>
          </a:p>
        </p:txBody>
      </p:sp>
    </p:spTree>
    <p:extLst>
      <p:ext uri="{BB962C8B-B14F-4D97-AF65-F5344CB8AC3E}">
        <p14:creationId xmlns:p14="http://schemas.microsoft.com/office/powerpoint/2010/main" val="33854862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125000"/>
              </a:lnSpc>
              <a:spcAft>
                <a:spcPts val="1000"/>
              </a:spcAft>
              <a:buNone/>
            </a:pPr>
            <a:r>
              <a:rPr lang="en-US" b="0" dirty="0"/>
              <a:t>In this case, how might the implementation climate affect the FLU-FIT intervention? </a:t>
            </a:r>
          </a:p>
          <a:p>
            <a:pPr marL="0" indent="0">
              <a:lnSpc>
                <a:spcPct val="125000"/>
              </a:lnSpc>
              <a:spcAft>
                <a:spcPts val="1000"/>
              </a:spcAft>
              <a:buNone/>
            </a:pPr>
            <a:endParaRPr lang="en-US" b="0" dirty="0"/>
          </a:p>
          <a:p>
            <a:pPr marL="0" indent="0">
              <a:lnSpc>
                <a:spcPct val="125000"/>
              </a:lnSpc>
              <a:spcAft>
                <a:spcPts val="1000"/>
              </a:spcAft>
              <a:buNone/>
            </a:pPr>
            <a:r>
              <a:rPr lang="en-US" b="0" dirty="0"/>
              <a:t>How would feeling stressed impact implementation of FLU-FIT?</a:t>
            </a:r>
          </a:p>
          <a:p>
            <a:pPr marL="0" indent="0">
              <a:lnSpc>
                <a:spcPct val="125000"/>
              </a:lnSpc>
              <a:spcAft>
                <a:spcPts val="1000"/>
              </a:spcAft>
              <a:buNone/>
            </a:pPr>
            <a:endParaRPr lang="en-US" b="0" dirty="0"/>
          </a:p>
          <a:p>
            <a:pPr marL="0" indent="0">
              <a:lnSpc>
                <a:spcPct val="125000"/>
              </a:lnSpc>
              <a:spcAft>
                <a:spcPts val="1000"/>
              </a:spcAft>
              <a:buNone/>
            </a:pPr>
            <a:r>
              <a:rPr lang="en-US" b="0" dirty="0"/>
              <a:t>How might training affect the level of stress people are feeling?</a:t>
            </a:r>
          </a:p>
          <a:p>
            <a:pPr marL="0" indent="0">
              <a:lnSpc>
                <a:spcPct val="125000"/>
              </a:lnSpc>
              <a:spcAft>
                <a:spcPts val="1000"/>
              </a:spcAft>
              <a:buNone/>
            </a:pPr>
            <a:endParaRPr lang="en-US" b="0" dirty="0"/>
          </a:p>
          <a:p>
            <a:pPr marL="0" indent="0">
              <a:lnSpc>
                <a:spcPct val="125000"/>
              </a:lnSpc>
              <a:spcAft>
                <a:spcPts val="1000"/>
              </a:spcAft>
              <a:buNone/>
            </a:pPr>
            <a:r>
              <a:rPr lang="en-US" b="0" dirty="0"/>
              <a:t>How would feeling rewarded impact implementation of FLU-FIT?</a:t>
            </a:r>
          </a:p>
          <a:p>
            <a:pPr marL="0" indent="0">
              <a:lnSpc>
                <a:spcPct val="125000"/>
              </a:lnSpc>
              <a:spcAft>
                <a:spcPts val="1000"/>
              </a:spcAft>
              <a:buNone/>
            </a:pPr>
            <a:endParaRPr lang="en-US" dirty="0">
              <a:latin typeface="Calibri"/>
              <a:cs typeface="Calibri"/>
            </a:endParaRPr>
          </a:p>
        </p:txBody>
      </p:sp>
    </p:spTree>
    <p:extLst>
      <p:ext uri="{BB962C8B-B14F-4D97-AF65-F5344CB8AC3E}">
        <p14:creationId xmlns:p14="http://schemas.microsoft.com/office/powerpoint/2010/main" val="4232491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050" u="none" dirty="0">
                <a:solidFill>
                  <a:srgbClr val="1155CC"/>
                </a:solidFill>
                <a:highlight>
                  <a:srgbClr val="FCFCFC"/>
                </a:highlight>
                <a:latin typeface="Roboto"/>
                <a:ea typeface="Roboto"/>
              </a:rPr>
              <a:t>It is worth considering whether the organization is READY for this type of undertaking. </a:t>
            </a:r>
            <a:endParaRPr lang="en-US" sz="1050" dirty="0">
              <a:highlight>
                <a:srgbClr val="FCFCFC"/>
              </a:highlight>
              <a:sym typeface="Times New Roman"/>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050" dirty="0">
                <a:highlight>
                  <a:srgbClr val="FCFCFC"/>
                </a:highlight>
                <a:sym typeface="Times New Roman"/>
              </a:rPr>
              <a:t>Readiness comes down to:  Are you and your organization willing and able to change?</a:t>
            </a:r>
            <a:endParaRPr lang="en" sz="1100" u="sng" dirty="0">
              <a:solidFill>
                <a:srgbClr val="1155CC"/>
              </a:solidFill>
              <a:highlight>
                <a:srgbClr val="FCFCFC"/>
              </a:highlight>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Implementation of change often includes collective change and multilevel systems redesign.</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There are many tools for assessing readiness already developed such as the online decision support tool available in your supplemental resource list.</a:t>
            </a:r>
            <a:endParaRPr lang="en" sz="1100" b="1" u="none" dirty="0">
              <a:solidFill>
                <a:srgbClr val="1155CC"/>
              </a:solidFill>
              <a:highlight>
                <a:srgbClr val="FCFCFC"/>
              </a:highlight>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none" dirty="0">
              <a:solidFill>
                <a:srgbClr val="1155CC"/>
              </a:solidFill>
              <a:highlight>
                <a:srgbClr val="FCFCFC"/>
              </a:highlight>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A fun equation to think about readiness is R=M</a:t>
            </a:r>
            <a:r>
              <a:rPr lang="en-US" sz="1100" u="none" dirty="0">
                <a:solidFill>
                  <a:srgbClr val="1155CC"/>
                </a:solidFill>
                <a:highlight>
                  <a:srgbClr val="FCFCFC"/>
                </a:highlight>
                <a:latin typeface="Roboto"/>
                <a:ea typeface="Roboto"/>
              </a:rPr>
              <a:t>C </a:t>
            </a:r>
            <a:r>
              <a:rPr lang="en" sz="1100" u="none" dirty="0">
                <a:solidFill>
                  <a:srgbClr val="1155CC"/>
                </a:solidFill>
                <a:highlight>
                  <a:srgbClr val="FCFCFC"/>
                </a:highlight>
                <a:latin typeface="Roboto"/>
                <a:ea typeface="Roboto"/>
              </a:rPr>
              <a:t>squared.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Readiness for change equals=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Motivation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General Capacity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Innovation-Specific Capacity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none" dirty="0">
              <a:solidFill>
                <a:srgbClr val="1155CC"/>
              </a:solidFill>
              <a:highlight>
                <a:srgbClr val="FCFCFC"/>
              </a:highlight>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Some examples from the FLU-FIT case study.  Motivation:  The incentive of recent coverage of FLU-FIT and billing change systems creates a readiness for change. There is also a reported interest in community prevention and health equity concerns.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The general capacity for change might be weakened by recent turnover in staff.</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Innovation specific capacity may be increased due to increases in FLU vaccines which are paired with FIT kits in the intervention’s product.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sng" dirty="0">
              <a:solidFill>
                <a:srgbClr val="1155CC"/>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26020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Next, we will examine the outer setting elements to be mapped as part of a context assessment.</a:t>
            </a:r>
          </a:p>
        </p:txBody>
      </p:sp>
    </p:spTree>
    <p:extLst>
      <p:ext uri="{BB962C8B-B14F-4D97-AF65-F5344CB8AC3E}">
        <p14:creationId xmlns:p14="http://schemas.microsoft.com/office/powerpoint/2010/main" val="294421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spcBef>
                <a:spcPts val="0"/>
              </a:spcBef>
              <a:spcAft>
                <a:spcPts val="0"/>
              </a:spcAft>
            </a:pPr>
            <a:r>
              <a:rPr lang="en-US" b="0" i="0" u="none" strike="noStrike" dirty="0">
                <a:solidFill>
                  <a:srgbClr val="000000"/>
                </a:solidFill>
                <a:effectLst/>
                <a:latin typeface="Arial" panose="020B0604020202020204" pitchFamily="34" charset="0"/>
              </a:rPr>
              <a:t>Let's see if you can help us fill in the blank here with words from the right to help define what implementation science is. We'll move through this fairly quickly, so please feel free to pause your recording to take time to fill in the blanks.</a:t>
            </a:r>
            <a:endParaRPr lang="en-US" b="0" dirty="0">
              <a:effectLst/>
            </a:endParaRPr>
          </a:p>
          <a:p>
            <a:pPr rtl="0">
              <a:spcBef>
                <a:spcPts val="0"/>
              </a:spcBef>
              <a:spcAft>
                <a:spcPts val="0"/>
              </a:spcAft>
            </a:pPr>
            <a:r>
              <a:rPr lang="en-US" b="0" i="0" u="none" strike="noStrike" dirty="0">
                <a:solidFill>
                  <a:srgbClr val="000000"/>
                </a:solidFill>
                <a:effectLst/>
                <a:latin typeface="Arial" panose="020B0604020202020204" pitchFamily="34" charset="0"/>
              </a:rPr>
              <a:t>Implementation science is the study of...</a:t>
            </a:r>
            <a:endParaRPr lang="en-US" b="0" dirty="0">
              <a:effectLst/>
            </a:endParaRPr>
          </a:p>
          <a:p>
            <a:pPr rtl="0">
              <a:spcBef>
                <a:spcPts val="0"/>
              </a:spcBef>
              <a:spcAft>
                <a:spcPts val="0"/>
              </a:spcAft>
            </a:pPr>
            <a:r>
              <a:rPr lang="en-US" b="0" i="0" u="none" strike="noStrike" dirty="0">
                <a:solidFill>
                  <a:srgbClr val="000000"/>
                </a:solidFill>
                <a:effectLst/>
                <a:latin typeface="Arial" panose="020B0604020202020204" pitchFamily="34" charset="0"/>
              </a:rPr>
              <a:t>Methods to promote the adoption and integration of...</a:t>
            </a:r>
            <a:endParaRPr lang="en-US" b="0" dirty="0">
              <a:effectLst/>
            </a:endParaRPr>
          </a:p>
          <a:p>
            <a:pPr rtl="0">
              <a:spcBef>
                <a:spcPts val="0"/>
              </a:spcBef>
              <a:spcAft>
                <a:spcPts val="0"/>
              </a:spcAft>
            </a:pPr>
            <a:r>
              <a:rPr lang="en-US" b="0" i="0" u="none" strike="noStrike" dirty="0">
                <a:solidFill>
                  <a:srgbClr val="000000"/>
                </a:solidFill>
                <a:effectLst/>
                <a:latin typeface="Arial" panose="020B0604020202020204" pitchFamily="34" charset="0"/>
              </a:rPr>
              <a:t>Evidence based practices, interventions, and policies into routine...</a:t>
            </a:r>
            <a:endParaRPr lang="en-US" b="0" dirty="0">
              <a:effectLst/>
            </a:endParaRPr>
          </a:p>
          <a:p>
            <a:pPr rtl="0">
              <a:spcBef>
                <a:spcPts val="0"/>
              </a:spcBef>
              <a:spcAft>
                <a:spcPts val="0"/>
              </a:spcAft>
            </a:pPr>
            <a:r>
              <a:rPr lang="en-US" b="0" i="0" u="none" strike="noStrike" dirty="0">
                <a:solidFill>
                  <a:srgbClr val="000000"/>
                </a:solidFill>
                <a:effectLst/>
                <a:latin typeface="Arial" panose="020B0604020202020204" pitchFamily="34" charset="0"/>
              </a:rPr>
              <a:t>Health care and...</a:t>
            </a:r>
            <a:endParaRPr lang="en-US" b="0" dirty="0">
              <a:effectLst/>
            </a:endParaRPr>
          </a:p>
          <a:p>
            <a:pPr rtl="0">
              <a:spcBef>
                <a:spcPts val="0"/>
              </a:spcBef>
              <a:spcAft>
                <a:spcPts val="0"/>
              </a:spcAft>
            </a:pPr>
            <a:r>
              <a:rPr lang="en-US" b="0" i="0" u="none" strike="noStrike" dirty="0">
                <a:solidFill>
                  <a:srgbClr val="000000"/>
                </a:solidFill>
                <a:effectLst/>
                <a:latin typeface="Arial" panose="020B0604020202020204" pitchFamily="34" charset="0"/>
              </a:rPr>
              <a:t>Public Health settings to improve our impact on.</a:t>
            </a:r>
            <a:endParaRPr lang="en-US" b="0" dirty="0">
              <a:effectLst/>
            </a:endParaRPr>
          </a:p>
          <a:p>
            <a:pPr rtl="0">
              <a:spcBef>
                <a:spcPts val="0"/>
              </a:spcBef>
              <a:spcAft>
                <a:spcPts val="0"/>
              </a:spcAft>
            </a:pPr>
            <a:r>
              <a:rPr lang="en-US" b="0" i="0" u="none" strike="noStrike" dirty="0">
                <a:solidFill>
                  <a:srgbClr val="000000"/>
                </a:solidFill>
                <a:effectLst/>
                <a:latin typeface="Arial" panose="020B0604020202020204" pitchFamily="34" charset="0"/>
              </a:rPr>
              <a:t>Population health.</a:t>
            </a:r>
            <a:endParaRPr lang="en-US" b="0" dirty="0">
              <a:effectLst/>
            </a:endParaRPr>
          </a:p>
          <a:p>
            <a:br>
              <a:rPr lang="en-US" dirty="0"/>
            </a:br>
            <a:endParaRPr lang="en" sz="1100" b="1" u="sng" dirty="0">
              <a:solidFill>
                <a:srgbClr val="1155CC"/>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366412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Outer setting refers to social influences outside of the organization affecting implementation outcomes</a:t>
            </a:r>
          </a:p>
          <a:p>
            <a:endParaRPr lang="en-US" dirty="0"/>
          </a:p>
          <a:p>
            <a:r>
              <a:rPr lang="en-US" dirty="0"/>
              <a:t>Some examples include: </a:t>
            </a:r>
          </a:p>
          <a:p>
            <a:pPr lvl="1"/>
            <a:r>
              <a:rPr lang="en-US" dirty="0"/>
              <a:t>Patient needs and resources: </a:t>
            </a:r>
            <a:r>
              <a:rPr lang="en-US" sz="1100" b="0" i="0" u="none" strike="noStrike" cap="none" dirty="0">
                <a:solidFill>
                  <a:srgbClr val="000000"/>
                </a:solidFill>
                <a:effectLst/>
                <a:latin typeface="Arial"/>
                <a:ea typeface="Arial"/>
                <a:cs typeface="Arial"/>
                <a:sym typeface="Arial"/>
              </a:rPr>
              <a:t>The extent to which patient needs, as well as barriers and facilitators to meet those needs, are accurately known and prioritized by the organization.</a:t>
            </a:r>
            <a:endParaRPr lang="en-US" dirty="0"/>
          </a:p>
          <a:p>
            <a:pPr lvl="1"/>
            <a:r>
              <a:rPr lang="en-US" dirty="0"/>
              <a:t>External partnerships: </a:t>
            </a:r>
            <a:r>
              <a:rPr lang="en-US" sz="1100" b="0" i="0" u="none" strike="noStrike" cap="none" dirty="0">
                <a:solidFill>
                  <a:srgbClr val="000000"/>
                </a:solidFill>
                <a:effectLst/>
                <a:latin typeface="Arial"/>
                <a:ea typeface="Arial"/>
                <a:cs typeface="Arial"/>
                <a:sym typeface="Arial"/>
              </a:rPr>
              <a:t>The degree to which an organization is connected with other external organizations.</a:t>
            </a:r>
          </a:p>
          <a:p>
            <a:pPr lvl="1"/>
            <a:r>
              <a:rPr lang="en-US" sz="1100" b="0" i="0" u="none" strike="noStrike" cap="none" dirty="0">
                <a:solidFill>
                  <a:srgbClr val="000000"/>
                </a:solidFill>
                <a:effectLst/>
                <a:latin typeface="Arial"/>
                <a:cs typeface="Arial"/>
                <a:sym typeface="Arial"/>
              </a:rPr>
              <a:t>External policies and incentives: S</a:t>
            </a:r>
            <a:r>
              <a:rPr lang="en-US" sz="1100" b="0" i="0" u="none" strike="noStrike" cap="none" dirty="0">
                <a:solidFill>
                  <a:srgbClr val="000000"/>
                </a:solidFill>
                <a:effectLst/>
                <a:latin typeface="Arial"/>
                <a:ea typeface="Arial"/>
                <a:cs typeface="Arial"/>
                <a:sym typeface="Arial"/>
              </a:rPr>
              <a:t>trategies to spread interventions, including policy and regulations (governmental or other central entity), external mandates, recommendations and guidelines, pay-for-performance, collaboratives, and public or benchmark reporting.</a:t>
            </a:r>
          </a:p>
          <a:p>
            <a:pPr lvl="1"/>
            <a:r>
              <a:rPr lang="en-US" sz="1100" b="0" i="0" u="none" strike="noStrike" cap="none" dirty="0">
                <a:solidFill>
                  <a:srgbClr val="000000"/>
                </a:solidFill>
                <a:effectLst/>
                <a:latin typeface="Arial"/>
                <a:cs typeface="Arial"/>
                <a:sym typeface="Arial"/>
              </a:rPr>
              <a:t>Peer pressure: </a:t>
            </a:r>
            <a:r>
              <a:rPr lang="en-US" sz="1100" b="0" i="0" u="none" strike="noStrike" cap="none" dirty="0">
                <a:solidFill>
                  <a:srgbClr val="000000"/>
                </a:solidFill>
                <a:effectLst/>
                <a:latin typeface="Arial"/>
                <a:ea typeface="Arial"/>
                <a:cs typeface="Arial"/>
                <a:sym typeface="Arial"/>
              </a:rPr>
              <a:t>competitive pressure to implement an intervention; typically because key peer or competing organizations have already implemented or are in a bid for a competitive edge</a:t>
            </a:r>
          </a:p>
        </p:txBody>
      </p:sp>
    </p:spTree>
    <p:extLst>
      <p:ext uri="{BB962C8B-B14F-4D97-AF65-F5344CB8AC3E}">
        <p14:creationId xmlns:p14="http://schemas.microsoft.com/office/powerpoint/2010/main" val="22459243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 example of patient needs in a community as an outer setting influence from a case study:</a:t>
            </a:r>
          </a:p>
          <a:p>
            <a:r>
              <a:rPr lang="en-US" dirty="0"/>
              <a:t>“And I hate to say it, but I do [delay FIT test]. I’ve done that a couple of times because like if they’re in between jobs, it’s hard. I mean this is a poverty area here. I have some patients a lot of patients who don’t have any income coming in... I may delay a FIT test for six months or so until they’re financially able to do it.” </a:t>
            </a:r>
          </a:p>
          <a:p>
            <a:r>
              <a:rPr lang="en-US" dirty="0"/>
              <a:t>We can see here this outer setting (outside of the organization’s control) element is acting as a barrier to full implementation.</a:t>
            </a:r>
          </a:p>
        </p:txBody>
      </p:sp>
    </p:spTree>
    <p:extLst>
      <p:ext uri="{BB962C8B-B14F-4D97-AF65-F5344CB8AC3E}">
        <p14:creationId xmlns:p14="http://schemas.microsoft.com/office/powerpoint/2010/main" val="23647095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External policies can also influence what happens with implementation.  For example from a case study on lung cancer screening: </a:t>
            </a:r>
          </a:p>
          <a:p>
            <a:r>
              <a:rPr lang="en-US" dirty="0"/>
              <a:t>“I think really the key was when Medicare said they would start paying for it. At that point, it really became something that people could take advantage of. I think that’s really when we started being able to get substantial referrals.” </a:t>
            </a:r>
          </a:p>
          <a:p>
            <a:r>
              <a:rPr lang="en-US" dirty="0"/>
              <a:t>This is an example of a facilitator for implementation.</a:t>
            </a:r>
          </a:p>
        </p:txBody>
      </p:sp>
    </p:spTree>
    <p:extLst>
      <p:ext uri="{BB962C8B-B14F-4D97-AF65-F5344CB8AC3E}">
        <p14:creationId xmlns:p14="http://schemas.microsoft.com/office/powerpoint/2010/main" val="29898840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Next, we will look at the Individuals involved in implementation and populations of focus.  </a:t>
            </a:r>
          </a:p>
        </p:txBody>
      </p:sp>
    </p:spTree>
    <p:extLst>
      <p:ext uri="{BB962C8B-B14F-4D97-AF65-F5344CB8AC3E}">
        <p14:creationId xmlns:p14="http://schemas.microsoft.com/office/powerpoint/2010/main" val="23380131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dirty="0"/>
              <a:t>We shouldn’t gloss over the power of individuals in creating change. </a:t>
            </a:r>
            <a:r>
              <a:rPr lang="en-US" sz="1100" dirty="0"/>
              <a:t>The actions and behavior of individuals ripples outward and affects networks and organizations.</a:t>
            </a:r>
            <a:endParaRPr lang="en-US" dirty="0"/>
          </a:p>
          <a:p>
            <a:r>
              <a:rPr lang="en-US" dirty="0"/>
              <a:t>Some examples include:</a:t>
            </a:r>
          </a:p>
          <a:p>
            <a:pPr lvl="1"/>
            <a:r>
              <a:rPr lang="en-US" dirty="0"/>
              <a:t>Individual stage of change: Identifying </a:t>
            </a:r>
            <a:r>
              <a:rPr lang="en-US" sz="1100" b="0" i="0" u="none" strike="noStrike" cap="none" dirty="0">
                <a:solidFill>
                  <a:srgbClr val="000000"/>
                </a:solidFill>
                <a:effectLst/>
                <a:latin typeface="Arial"/>
                <a:ea typeface="Arial"/>
                <a:cs typeface="Arial"/>
                <a:sym typeface="Arial"/>
              </a:rPr>
              <a:t>the phase of change an individual is in, as he or she progresses toward skilled, enthusiastic, and sustained use of the intervention.</a:t>
            </a:r>
          </a:p>
          <a:p>
            <a:pPr lvl="1"/>
            <a:r>
              <a:rPr lang="en-US" sz="1100" b="0" i="0" u="none" strike="noStrike" cap="none" dirty="0">
                <a:solidFill>
                  <a:srgbClr val="000000"/>
                </a:solidFill>
                <a:effectLst/>
                <a:latin typeface="Arial"/>
                <a:cs typeface="Arial"/>
                <a:sym typeface="Arial"/>
              </a:rPr>
              <a:t>Knowledge and beliefs about the EBI: </a:t>
            </a:r>
            <a:r>
              <a:rPr lang="en-US" sz="1100" b="0" i="0" u="none" strike="noStrike" cap="none" dirty="0">
                <a:solidFill>
                  <a:srgbClr val="000000"/>
                </a:solidFill>
                <a:effectLst/>
                <a:latin typeface="Arial"/>
                <a:ea typeface="Arial"/>
                <a:cs typeface="Arial"/>
                <a:sym typeface="Arial"/>
              </a:rPr>
              <a:t>Individual attitudes toward and value placed on the intervention as well as familiarity with facts, truths, and principles related to the intervention. </a:t>
            </a:r>
          </a:p>
          <a:p>
            <a:pPr lvl="1"/>
            <a:r>
              <a:rPr lang="en-US" sz="1100" b="0" i="0" u="none" strike="noStrike" cap="none" dirty="0">
                <a:solidFill>
                  <a:srgbClr val="000000"/>
                </a:solidFill>
                <a:effectLst/>
                <a:latin typeface="Arial"/>
                <a:ea typeface="Arial"/>
                <a:cs typeface="Arial"/>
                <a:sym typeface="Arial"/>
              </a:rPr>
              <a:t>Individual belief in their own capabilities to execute courses of action to achieve implementation goals and succeed.</a:t>
            </a:r>
            <a:endParaRPr lang="en-US" dirty="0"/>
          </a:p>
        </p:txBody>
      </p:sp>
    </p:spTree>
    <p:extLst>
      <p:ext uri="{BB962C8B-B14F-4D97-AF65-F5344CB8AC3E}">
        <p14:creationId xmlns:p14="http://schemas.microsoft.com/office/powerpoint/2010/main" val="41823944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Another important aspect of individuals in the context is determining your population of focus. Starting with reflecting on equity concerns is a good place to start. For example:</a:t>
            </a:r>
          </a:p>
          <a:p>
            <a:pPr lvl="1"/>
            <a:r>
              <a:rPr lang="en-US" dirty="0"/>
              <a:t>Are there subpopulations in your context you want to focus on?</a:t>
            </a:r>
          </a:p>
          <a:p>
            <a:pPr lvl="1"/>
            <a:r>
              <a:rPr lang="en-US" dirty="0"/>
              <a:t>Is there a history of segregation, discrimination or implicit bias that needs addressed?</a:t>
            </a:r>
          </a:p>
          <a:p>
            <a:pPr lvl="1"/>
            <a:r>
              <a:rPr lang="en-US" dirty="0"/>
              <a:t>Are there specific health disparities you want to include in your goals?</a:t>
            </a:r>
          </a:p>
        </p:txBody>
      </p:sp>
    </p:spTree>
    <p:extLst>
      <p:ext uri="{BB962C8B-B14F-4D97-AF65-F5344CB8AC3E}">
        <p14:creationId xmlns:p14="http://schemas.microsoft.com/office/powerpoint/2010/main" val="40874568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Finally, we will look at the setting’s process for implementing changes in evidence-based practices.</a:t>
            </a:r>
          </a:p>
        </p:txBody>
      </p:sp>
    </p:spTree>
    <p:extLst>
      <p:ext uri="{BB962C8B-B14F-4D97-AF65-F5344CB8AC3E}">
        <p14:creationId xmlns:p14="http://schemas.microsoft.com/office/powerpoint/2010/main" val="6844424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r>
              <a:rPr lang="en-US" sz="1100" dirty="0"/>
              <a:t>Mapping an organization’s processes for change management can help plan for successful implementation.</a:t>
            </a:r>
          </a:p>
          <a:p>
            <a:pPr marL="0" indent="0">
              <a:buNone/>
            </a:pPr>
            <a:r>
              <a:rPr lang="en-US" sz="1100" dirty="0"/>
              <a:t>Process includes the methods of carrying out change performed in repeated and incremental steps, refined over time. and necessary for implementation success </a:t>
            </a:r>
          </a:p>
          <a:p>
            <a:endParaRPr lang="en-US" dirty="0"/>
          </a:p>
          <a:p>
            <a:r>
              <a:rPr lang="en-US" dirty="0"/>
              <a:t>We will match each of these step in the change process with its definition as part of a game.</a:t>
            </a:r>
          </a:p>
        </p:txBody>
      </p:sp>
    </p:spTree>
    <p:extLst>
      <p:ext uri="{BB962C8B-B14F-4D97-AF65-F5344CB8AC3E}">
        <p14:creationId xmlns:p14="http://schemas.microsoft.com/office/powerpoint/2010/main" val="25372763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Let’s match the word on the left to the definition on the right.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First, planning: </a:t>
            </a:r>
            <a:r>
              <a:rPr lang="en-US" sz="1100" dirty="0"/>
              <a:t>The degree to which a scheme or method of behavior and tasks for implementing an intervention are developed in advance and the quality of those schemes or methods.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Engaging: Attracting and involving appropriate individuals in the implementation and use of the intervention through a combined strategy of social marketing, education, role modeling, training, and other similar activities.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Executing: Carrying out or accomplishing the implementation according to plan.</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a:t>Reflecting and Evaluating: Quantitative and qualitative feedback about the progress and quality of implementation accompanied with regular personal and team debriefing about progress and experience.</a:t>
            </a:r>
          </a:p>
        </p:txBody>
      </p:sp>
    </p:spTree>
    <p:extLst>
      <p:ext uri="{BB962C8B-B14F-4D97-AF65-F5344CB8AC3E}">
        <p14:creationId xmlns:p14="http://schemas.microsoft.com/office/powerpoint/2010/main" val="852870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can see some examples of a facilitator for implementation from a real case study of lung cancer screening program that had a well-defined planning process within a Federally Qualified Health Center setting.</a:t>
            </a:r>
          </a:p>
          <a:p>
            <a:r>
              <a:rPr lang="en-US" sz="1100" dirty="0"/>
              <a:t>“We took a lot of time on the front end to plan the process steps and the flow. And we tweaked it as we’ve gone along, but we didn’t go live until we got all our ducks in a row.”   </a:t>
            </a:r>
            <a:endParaRPr lang="en-US" dirty="0"/>
          </a:p>
        </p:txBody>
      </p:sp>
    </p:spTree>
    <p:extLst>
      <p:ext uri="{BB962C8B-B14F-4D97-AF65-F5344CB8AC3E}">
        <p14:creationId xmlns:p14="http://schemas.microsoft.com/office/powerpoint/2010/main" val="1294853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quite a number of disciplines that together inform the field of implementation science.  Some of them are listed here.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19394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Another example shows how lack of planning can be a barrier to implementation. Once again this is similar program in a different FQHC that had less success implementing lung cancer screening.</a:t>
            </a:r>
          </a:p>
          <a:p>
            <a:r>
              <a:rPr lang="en-US" sz="1100" dirty="0"/>
              <a:t>“I think that may have been one part that was left out of the training, because I think a lot of the staff felt like … are we trained? So how do we really do it? How could it look?”  </a:t>
            </a:r>
            <a:endParaRPr lang="en-US" dirty="0"/>
          </a:p>
        </p:txBody>
      </p:sp>
    </p:spTree>
    <p:extLst>
      <p:ext uri="{BB962C8B-B14F-4D97-AF65-F5344CB8AC3E}">
        <p14:creationId xmlns:p14="http://schemas.microsoft.com/office/powerpoint/2010/main" val="796500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At this point, you have assessed your context and you have may start to be overwhelmed by the amount of information you gathered.</a:t>
            </a:r>
          </a:p>
          <a:p>
            <a:r>
              <a:rPr lang="en-US" dirty="0"/>
              <a:t>A suggestion for moving forward is to slow down and begin to reflect on what all of this information means.  </a:t>
            </a:r>
            <a:endParaRPr lang="en-US" b="1" dirty="0"/>
          </a:p>
        </p:txBody>
      </p:sp>
    </p:spTree>
    <p:extLst>
      <p:ext uri="{BB962C8B-B14F-4D97-AF65-F5344CB8AC3E}">
        <p14:creationId xmlns:p14="http://schemas.microsoft.com/office/powerpoint/2010/main" val="14213185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 next section will help you prepare to analyze the fit of the EBI to your setting.</a:t>
            </a:r>
          </a:p>
        </p:txBody>
      </p:sp>
    </p:spTree>
    <p:extLst>
      <p:ext uri="{BB962C8B-B14F-4D97-AF65-F5344CB8AC3E}">
        <p14:creationId xmlns:p14="http://schemas.microsoft.com/office/powerpoint/2010/main" val="7985905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Remember we are trying to ensure a match between the EBI you will implement and the needs, values, skills, and resources of your setting.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none" dirty="0">
              <a:highlight>
                <a:srgbClr val="FCFCFC"/>
              </a:highlight>
              <a:latin typeface="Roboto"/>
              <a:ea typeface="Roboto"/>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highlight>
                  <a:srgbClr val="FCFCFC"/>
                </a:highlight>
                <a:latin typeface="Roboto"/>
                <a:ea typeface="Roboto"/>
              </a:rPr>
              <a:t>It is also a good idea to continually stay aware of context as you are implementing new interventions.  Context is dynamic and elements of the system or culture will change and require flexibility.  </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696813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Some questions to reflect on how your understanding of the problem is evolving:</a:t>
            </a:r>
          </a:p>
          <a:p>
            <a:pPr marL="556895" lvl="1" indent="-213995">
              <a:spcAft>
                <a:spcPts val="1000"/>
              </a:spcAft>
            </a:pPr>
            <a:r>
              <a:rPr lang="en-US" sz="2400" dirty="0"/>
              <a:t>What </a:t>
            </a:r>
            <a:r>
              <a:rPr lang="en-US" sz="2400" b="1" dirty="0">
                <a:solidFill>
                  <a:srgbClr val="0097DA"/>
                </a:solidFill>
              </a:rPr>
              <a:t>upstream </a:t>
            </a:r>
            <a:r>
              <a:rPr lang="en-US" sz="2400" dirty="0"/>
              <a:t>causes are better understood?</a:t>
            </a:r>
          </a:p>
          <a:p>
            <a:pPr marL="556895" lvl="1" indent="-213995">
              <a:spcAft>
                <a:spcPts val="1000"/>
              </a:spcAft>
            </a:pPr>
            <a:r>
              <a:rPr lang="en-US" sz="2400" dirty="0"/>
              <a:t>What </a:t>
            </a:r>
            <a:r>
              <a:rPr lang="en-US" sz="2400" b="1" dirty="0">
                <a:solidFill>
                  <a:srgbClr val="0097DA"/>
                </a:solidFill>
              </a:rPr>
              <a:t>assumptions </a:t>
            </a:r>
            <a:r>
              <a:rPr lang="en-US" sz="2400" dirty="0"/>
              <a:t>are we taking for granted?</a:t>
            </a:r>
          </a:p>
          <a:p>
            <a:pPr marL="556895" lvl="1" indent="-213995">
              <a:spcAft>
                <a:spcPts val="1000"/>
              </a:spcAft>
            </a:pPr>
            <a:r>
              <a:rPr lang="en-US" sz="2400" dirty="0"/>
              <a:t>Wh</a:t>
            </a:r>
            <a:r>
              <a:rPr lang="en-US" sz="2400" dirty="0">
                <a:solidFill>
                  <a:schemeClr val="tx2"/>
                </a:solidFill>
              </a:rPr>
              <a:t>at practice-based</a:t>
            </a:r>
            <a:r>
              <a:rPr lang="en-US" sz="2400" dirty="0">
                <a:solidFill>
                  <a:srgbClr val="00B0F0"/>
                </a:solidFill>
              </a:rPr>
              <a:t> </a:t>
            </a:r>
            <a:r>
              <a:rPr lang="en-US" sz="2400" b="1" dirty="0">
                <a:solidFill>
                  <a:srgbClr val="0097DA"/>
                </a:solidFill>
              </a:rPr>
              <a:t>evidence </a:t>
            </a:r>
            <a:r>
              <a:rPr lang="en-US" sz="2400" dirty="0">
                <a:solidFill>
                  <a:schemeClr val="tx1">
                    <a:lumMod val="85000"/>
                    <a:lumOff val="15000"/>
                  </a:schemeClr>
                </a:solidFill>
              </a:rPr>
              <a:t>has been uncovered?  Has talking to clinical or community health partners demonstrated a need for clarity or adjustment?</a:t>
            </a:r>
          </a:p>
          <a:p>
            <a:pPr marL="556895" lvl="1" indent="-213995">
              <a:spcAft>
                <a:spcPts val="1000"/>
              </a:spcAft>
            </a:pPr>
            <a:r>
              <a:rPr lang="en-US" sz="2400" dirty="0"/>
              <a:t>Do all stakeholders </a:t>
            </a:r>
            <a:r>
              <a:rPr lang="en-US" sz="2400" b="1" dirty="0">
                <a:solidFill>
                  <a:srgbClr val="0097DA"/>
                </a:solidFill>
              </a:rPr>
              <a:t>agree </a:t>
            </a:r>
            <a:r>
              <a:rPr lang="en-US" sz="2400" dirty="0"/>
              <a:t>on the major findings of the assessment?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 sz="1100" u="sng" dirty="0">
              <a:solidFill>
                <a:srgbClr val="1155CC"/>
              </a:solidFill>
              <a:highlight>
                <a:srgbClr val="FCFCFC"/>
              </a:highlight>
              <a:latin typeface="Roboto"/>
              <a:ea typeface="Roboto"/>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62294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914400" marR="0" lvl="1" indent="-298450" algn="l" defTabSz="914400" rtl="0" eaLnBrk="1" fontAlgn="auto" latinLnBrk="0" hangingPunct="1">
              <a:spcBef>
                <a:spcPts val="0"/>
              </a:spcBef>
              <a:spcAft>
                <a:spcPts val="0"/>
              </a:spcAft>
              <a:buClr>
                <a:srgbClr val="000000"/>
              </a:buClr>
              <a:buSzPts val="1100"/>
              <a:buFont typeface="Arial"/>
              <a:buChar char="●"/>
              <a:tabLst/>
              <a:defRPr/>
            </a:pPr>
            <a:r>
              <a:rPr lang="en-US" u="none" dirty="0">
                <a:solidFill>
                  <a:schemeClr val="tx1"/>
                </a:solidFill>
                <a:highlight>
                  <a:srgbClr val="FCFCFC"/>
                </a:highlight>
                <a:latin typeface="Roboto"/>
                <a:ea typeface="Roboto"/>
              </a:rPr>
              <a:t>Often stakeholders may agree on the findings generally, but do not have the same feelings about the relative priority of the problems and solutions.  </a:t>
            </a:r>
          </a:p>
          <a:p>
            <a:pPr marL="914400" marR="0" lvl="1" indent="-298450" algn="l" defTabSz="914400" rtl="0" eaLnBrk="1" fontAlgn="auto" latinLnBrk="0" hangingPunct="1">
              <a:spcBef>
                <a:spcPts val="0"/>
              </a:spcBef>
              <a:spcAft>
                <a:spcPts val="0"/>
              </a:spcAft>
              <a:buClr>
                <a:srgbClr val="000000"/>
              </a:buClr>
              <a:buSzPts val="1100"/>
              <a:buFont typeface="Arial"/>
              <a:buChar char="●"/>
              <a:tabLst/>
              <a:defRPr/>
            </a:pPr>
            <a:r>
              <a:rPr lang="en-US" u="none" dirty="0">
                <a:solidFill>
                  <a:schemeClr val="tx1"/>
                </a:solidFill>
                <a:highlight>
                  <a:srgbClr val="FCFCFC"/>
                </a:highlight>
                <a:latin typeface="Roboto"/>
                <a:ea typeface="Roboto"/>
              </a:rPr>
              <a:t>Often organizations are not clear on their priorities, or not all levels of the organization are aware or in consensus about the priorities.  You may find yourself supporting stakeholders in prioritizing needs together in an engaged and transparent way as part of implementation.  Maybe your context turned up behavioral and structural sources of the problem and stakeholders are not sure which to tackle with their intervention.</a:t>
            </a:r>
          </a:p>
          <a:p>
            <a:pPr marL="0" indent="0">
              <a:buNone/>
            </a:pPr>
            <a:r>
              <a:rPr lang="en-US" dirty="0"/>
              <a:t>Why Prioritize?</a:t>
            </a:r>
          </a:p>
          <a:p>
            <a:pPr marL="556895" lvl="1" indent="-213995">
              <a:spcAft>
                <a:spcPts val="1000"/>
              </a:spcAft>
            </a:pPr>
            <a:r>
              <a:rPr lang="en-US" dirty="0">
                <a:solidFill>
                  <a:schemeClr val="tx1"/>
                </a:solidFill>
              </a:rPr>
              <a:t>Prioritizing encourages a shared purpose</a:t>
            </a:r>
          </a:p>
          <a:p>
            <a:pPr marL="0" indent="0">
              <a:buNone/>
            </a:pPr>
            <a:r>
              <a:rPr lang="en-US" dirty="0"/>
              <a:t>When?</a:t>
            </a:r>
          </a:p>
          <a:p>
            <a:pPr marL="556895" lvl="1" indent="-213995">
              <a:spcAft>
                <a:spcPts val="1000"/>
              </a:spcAft>
            </a:pPr>
            <a:r>
              <a:rPr lang="en-US" dirty="0">
                <a:solidFill>
                  <a:schemeClr val="tx1"/>
                </a:solidFill>
              </a:rPr>
              <a:t>Prioritize after a contextual assessment in terms of which gaps/problems to focus on </a:t>
            </a:r>
          </a:p>
          <a:p>
            <a:pPr marL="0" indent="0">
              <a:spcBef>
                <a:spcPts val="0"/>
              </a:spcBef>
              <a:spcAft>
                <a:spcPts val="0"/>
              </a:spcAft>
              <a:buNone/>
            </a:pPr>
            <a:r>
              <a:rPr lang="en-US" dirty="0">
                <a:ea typeface="+mn-lt"/>
                <a:cs typeface="+mn-lt"/>
              </a:rPr>
              <a:t>Who?</a:t>
            </a:r>
          </a:p>
          <a:p>
            <a:pPr marL="556895" lvl="1" indent="-213995">
              <a:spcBef>
                <a:spcPts val="0"/>
              </a:spcBef>
              <a:spcAft>
                <a:spcPts val="0"/>
              </a:spcAft>
            </a:pPr>
            <a:r>
              <a:rPr lang="en-US" dirty="0">
                <a:solidFill>
                  <a:schemeClr val="tx1"/>
                </a:solidFill>
                <a:ea typeface="+mn-lt"/>
                <a:cs typeface="+mn-lt"/>
              </a:rPr>
              <a:t>Involve multiple stakeholders with diverse agendas at many levels</a:t>
            </a:r>
          </a:p>
          <a:p>
            <a:pPr marL="0" indent="0">
              <a:spcBef>
                <a:spcPts val="0"/>
              </a:spcBef>
              <a:spcAft>
                <a:spcPts val="0"/>
              </a:spcAft>
              <a:buNone/>
            </a:pPr>
            <a:r>
              <a:rPr lang="en-US" dirty="0">
                <a:ea typeface="+mn-lt"/>
                <a:cs typeface="+mn-lt"/>
              </a:rPr>
              <a:t>How?</a:t>
            </a:r>
          </a:p>
          <a:p>
            <a:pPr marL="556895" lvl="1" indent="-213995">
              <a:spcBef>
                <a:spcPts val="0"/>
              </a:spcBef>
              <a:spcAft>
                <a:spcPts val="0"/>
              </a:spcAft>
            </a:pPr>
            <a:r>
              <a:rPr lang="en-US" dirty="0">
                <a:solidFill>
                  <a:schemeClr val="tx1"/>
                </a:solidFill>
                <a:ea typeface="+mn-lt"/>
                <a:cs typeface="+mn-lt"/>
              </a:rPr>
              <a:t>Repeated process narrowing goals based on readiness, power dynamics, data, context, and fit</a:t>
            </a:r>
          </a:p>
          <a:p>
            <a:pPr marL="556895" lvl="1" indent="-213995">
              <a:spcBef>
                <a:spcPts val="0"/>
              </a:spcBef>
              <a:spcAft>
                <a:spcPts val="0"/>
              </a:spcAft>
            </a:pPr>
            <a:r>
              <a:rPr lang="en-US" dirty="0">
                <a:solidFill>
                  <a:schemeClr val="tx1"/>
                </a:solidFill>
                <a:ea typeface="+mn-lt"/>
                <a:cs typeface="+mn-lt"/>
              </a:rPr>
              <a:t>Use facilitation methods to gather feedback from multiple levels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86</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063444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spcAft>
                <a:spcPts val="1000"/>
              </a:spcAft>
              <a:buFontTx/>
              <a:buNone/>
            </a:pPr>
            <a:r>
              <a:rPr lang="en-US" dirty="0"/>
              <a:t>Some takeaways from our hypothetical case study context map: </a:t>
            </a:r>
          </a:p>
          <a:p>
            <a:pPr marL="342900" indent="-342900">
              <a:spcAft>
                <a:spcPts val="1000"/>
              </a:spcAft>
              <a:buChar char="•"/>
            </a:pPr>
            <a:r>
              <a:rPr lang="en-US" dirty="0"/>
              <a:t>There are significant cancer inequities across neighborhoods in large urban areas</a:t>
            </a:r>
          </a:p>
          <a:p>
            <a:pPr marL="342900" indent="-342900">
              <a:spcAft>
                <a:spcPts val="1000"/>
              </a:spcAft>
              <a:buChar char="•"/>
            </a:pPr>
            <a:r>
              <a:rPr lang="en-US" dirty="0"/>
              <a:t>Colorectal cancer screening rates are 48% in Ward 7 of Washington, D.C.</a:t>
            </a:r>
          </a:p>
          <a:p>
            <a:pPr marL="342900" indent="-342900">
              <a:spcAft>
                <a:spcPts val="1000"/>
              </a:spcAft>
              <a:buChar char="•"/>
            </a:pPr>
            <a:r>
              <a:rPr lang="en-US" dirty="0"/>
              <a:t>Community input shows the need for a focus on more </a:t>
            </a:r>
            <a:r>
              <a:rPr lang="en-US" b="1" dirty="0"/>
              <a:t>accessible EBIs</a:t>
            </a:r>
            <a:r>
              <a:rPr lang="en-US" dirty="0"/>
              <a:t> for screening</a:t>
            </a:r>
          </a:p>
          <a:p>
            <a:pPr marL="342900" indent="-342900">
              <a:spcAft>
                <a:spcPts val="1000"/>
              </a:spcAft>
              <a:buChar char="•"/>
            </a:pPr>
            <a:endParaRPr lang="en-US" dirty="0"/>
          </a:p>
          <a:p>
            <a:pPr marL="0" lvl="2" indent="0">
              <a:spcAft>
                <a:spcPts val="1000"/>
              </a:spcAft>
              <a:buChar char="•"/>
            </a:pPr>
            <a:r>
              <a:rPr lang="en-US" dirty="0"/>
              <a:t>This map shows implementing a FLU-FIT program at a more accessible location such as a pharmacy could help solve the problem, demonstrating a fit between the EBI and the context.</a:t>
            </a:r>
          </a:p>
        </p:txBody>
      </p:sp>
    </p:spTree>
    <p:extLst>
      <p:ext uri="{BB962C8B-B14F-4D97-AF65-F5344CB8AC3E}">
        <p14:creationId xmlns:p14="http://schemas.microsoft.com/office/powerpoint/2010/main" val="1946301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a:buNone/>
            </a:pPr>
            <a:r>
              <a:rPr lang="en-US" b="0" dirty="0"/>
              <a:t>Brainstorming partnerships at this point after a context assessment can really help you identify who else needs to be at the table.</a:t>
            </a:r>
          </a:p>
          <a:p>
            <a:pPr>
              <a:buNone/>
            </a:pPr>
            <a:r>
              <a:rPr lang="en-US" b="0" dirty="0"/>
              <a:t>Examples from our FLU-FIT example include: </a:t>
            </a:r>
          </a:p>
          <a:p>
            <a:pPr marL="556895" lvl="1" indent="-213995">
              <a:lnSpc>
                <a:spcPct val="114999"/>
              </a:lnSpc>
            </a:pPr>
            <a:r>
              <a:rPr lang="en-US" sz="2200" dirty="0"/>
              <a:t>Nurses/medical assistants</a:t>
            </a:r>
          </a:p>
          <a:p>
            <a:pPr marL="556895" lvl="1" indent="-213995">
              <a:lnSpc>
                <a:spcPct val="114999"/>
              </a:lnSpc>
            </a:pPr>
            <a:r>
              <a:rPr lang="en-US" sz="2200" dirty="0"/>
              <a:t>Pharmacies</a:t>
            </a:r>
          </a:p>
          <a:p>
            <a:pPr marL="556895" lvl="1" indent="-213995">
              <a:lnSpc>
                <a:spcPct val="114999"/>
              </a:lnSpc>
            </a:pPr>
            <a:r>
              <a:rPr lang="en-US" sz="2200" dirty="0"/>
              <a:t>Community health centers</a:t>
            </a:r>
          </a:p>
          <a:p>
            <a:pPr marL="556895" lvl="1" indent="-213995">
              <a:lnSpc>
                <a:spcPct val="114999"/>
              </a:lnSpc>
            </a:pPr>
            <a:r>
              <a:rPr lang="en-US" sz="2200" dirty="0"/>
              <a:t>Seasonal flu clinics </a:t>
            </a:r>
          </a:p>
          <a:p>
            <a:pPr lvl="2">
              <a:lnSpc>
                <a:spcPct val="114999"/>
              </a:lnSpc>
            </a:pPr>
            <a:r>
              <a:rPr lang="en-US" sz="2200" dirty="0"/>
              <a:t>Drop-in clinics</a:t>
            </a:r>
          </a:p>
          <a:p>
            <a:pPr lvl="2">
              <a:lnSpc>
                <a:spcPct val="114999"/>
              </a:lnSpc>
            </a:pPr>
            <a:r>
              <a:rPr lang="en-US" sz="2200" dirty="0"/>
              <a:t>Primary Care visits</a:t>
            </a:r>
          </a:p>
          <a:p>
            <a:pPr>
              <a:buNone/>
            </a:pPr>
            <a:endParaRPr lang="en-US" b="0" dirty="0"/>
          </a:p>
        </p:txBody>
      </p:sp>
    </p:spTree>
    <p:extLst>
      <p:ext uri="{BB962C8B-B14F-4D97-AF65-F5344CB8AC3E}">
        <p14:creationId xmlns:p14="http://schemas.microsoft.com/office/powerpoint/2010/main" val="28690140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58750" indent="0" algn="l">
              <a:buFontTx/>
              <a:buNone/>
            </a:pPr>
            <a:r>
              <a:rPr lang="en-US" b="0" dirty="0"/>
              <a:t>A higher-level map of context might summarize the situation like this:  </a:t>
            </a:r>
          </a:p>
          <a:p>
            <a:pPr marL="158750" indent="0" algn="l">
              <a:buFontTx/>
              <a:buNone/>
            </a:pPr>
            <a:r>
              <a:rPr lang="en-US" b="1" dirty="0"/>
              <a:t>System:  </a:t>
            </a:r>
            <a:r>
              <a:rPr lang="en-US" dirty="0"/>
              <a:t>FQHC:  New program is not a good match right now due to other priorities, current capacity.  </a:t>
            </a:r>
          </a:p>
          <a:p>
            <a:pPr marL="0" indent="0">
              <a:lnSpc>
                <a:spcPct val="114999"/>
              </a:lnSpc>
              <a:spcAft>
                <a:spcPts val="1000"/>
              </a:spcAft>
              <a:buNone/>
            </a:pPr>
            <a:r>
              <a:rPr lang="en-US" b="1" dirty="0"/>
              <a:t>   Culture:</a:t>
            </a:r>
            <a:r>
              <a:rPr lang="en-US" dirty="0"/>
              <a:t> Pharmacies are looking for new preventive services to offer customers </a:t>
            </a:r>
          </a:p>
          <a:p>
            <a:pPr marL="0" indent="0">
              <a:lnSpc>
                <a:spcPct val="114999"/>
              </a:lnSpc>
              <a:spcAft>
                <a:spcPts val="1000"/>
              </a:spcAft>
              <a:buNone/>
            </a:pPr>
            <a:r>
              <a:rPr lang="en-US" b="1" dirty="0"/>
              <a:t>   Climate:</a:t>
            </a:r>
            <a:r>
              <a:rPr lang="en-US" dirty="0"/>
              <a:t> Pharmacists often need lead time with peer training for new programs; Change = Stress </a:t>
            </a:r>
          </a:p>
          <a:p>
            <a:pPr marL="0" indent="0">
              <a:lnSpc>
                <a:spcPct val="114999"/>
              </a:lnSpc>
              <a:spcAft>
                <a:spcPts val="1000"/>
              </a:spcAft>
              <a:buNone/>
            </a:pPr>
            <a:endParaRPr lang="en-US" sz="1050" b="1" dirty="0"/>
          </a:p>
          <a:p>
            <a:endParaRPr lang="en-US" dirty="0"/>
          </a:p>
        </p:txBody>
      </p:sp>
    </p:spTree>
    <p:extLst>
      <p:ext uri="{BB962C8B-B14F-4D97-AF65-F5344CB8AC3E}">
        <p14:creationId xmlns:p14="http://schemas.microsoft.com/office/powerpoint/2010/main" val="20641552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All of these tools are located in the companion guide for your use in your projects.</a:t>
            </a:r>
          </a:p>
        </p:txBody>
      </p:sp>
    </p:spTree>
    <p:extLst>
      <p:ext uri="{BB962C8B-B14F-4D97-AF65-F5344CB8AC3E}">
        <p14:creationId xmlns:p14="http://schemas.microsoft.com/office/powerpoint/2010/main" val="85125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 you remember the animation where you may have first learned about Base Camp?  </a:t>
            </a:r>
          </a:p>
          <a:p>
            <a:r>
              <a:rPr lang="en-US" dirty="0"/>
              <a:t>Like Talia, maybe you have been thinking about the challenges to achieving your goals.  </a:t>
            </a:r>
          </a:p>
          <a:p>
            <a:r>
              <a:rPr lang="en-US" dirty="0"/>
              <a:t>Like her, maybe you have been deeply considering how to provide interventions that are intentionally designed with equity at the center.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dirty="0"/>
              <a:t>Although </a:t>
            </a:r>
            <a:r>
              <a:rPr lang="en-US" dirty="0"/>
              <a:t>this training is focused on improving cancer screening, the ideas in implementation science can be used for many other areas across the cancer continuum such as risk reduction, treatment, survivorship, and palliative care.  </a:t>
            </a:r>
          </a:p>
        </p:txBody>
      </p:sp>
    </p:spTree>
    <p:extLst>
      <p:ext uri="{BB962C8B-B14F-4D97-AF65-F5344CB8AC3E}">
        <p14:creationId xmlns:p14="http://schemas.microsoft.com/office/powerpoint/2010/main" val="30601486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 sz="1100" u="none" dirty="0">
                <a:solidFill>
                  <a:srgbClr val="1155CC"/>
                </a:solidFill>
                <a:highlight>
                  <a:srgbClr val="FCFCFC"/>
                </a:highlight>
                <a:latin typeface="Roboto"/>
                <a:ea typeface="Roboto"/>
              </a:rPr>
              <a:t>As well as references for your use as needed.</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91</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858579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807718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60675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Thank you to all those listed here who helped in developing this training.  </a:t>
            </a:r>
          </a:p>
          <a:p>
            <a:endParaRPr lang="en-US" dirty="0"/>
          </a:p>
        </p:txBody>
      </p:sp>
    </p:spTree>
    <p:extLst>
      <p:ext uri="{BB962C8B-B14F-4D97-AF65-F5344CB8AC3E}">
        <p14:creationId xmlns:p14="http://schemas.microsoft.com/office/powerpoint/2010/main" val="25681238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session 3 of the Base Camp.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Sarah Kerch, </a:t>
            </a:r>
            <a:r>
              <a:rPr lang="en-US" sz="1200" kern="1200" dirty="0">
                <a:solidFill>
                  <a:schemeClr val="tx1"/>
                </a:solidFill>
                <a:effectLst/>
                <a:latin typeface="+mn-lt"/>
                <a:ea typeface="+mn-ea"/>
                <a:cs typeface="+mn-cs"/>
              </a:rPr>
              <a:t>the Comprehensive Cancer Control Technical Assistance Manager for the George Washington University Cancer Center.</a:t>
            </a:r>
          </a:p>
          <a:p>
            <a:endParaRPr lang="en-US" dirty="0"/>
          </a:p>
          <a:p>
            <a:endParaRPr lang="en-US" dirty="0"/>
          </a:p>
          <a:p>
            <a:r>
              <a:rPr lang="en-US" sz="1200" b="0" i="0" u="none" strike="noStrike" kern="1200" dirty="0">
                <a:solidFill>
                  <a:schemeClr val="tx1"/>
                </a:solidFill>
                <a:effectLst/>
                <a:latin typeface="+mn-lt"/>
                <a:ea typeface="+mn-ea"/>
                <a:cs typeface="+mn-cs"/>
              </a:rPr>
              <a:t>This session will focus on How to find Evidence-Based Initiatives for Cancer Control.</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C1649-DBBD-C440-8ED3-38AAFF818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12873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session was supported by a Cooperative Agreement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C1649-DBBD-C440-8ED3-38AAFF818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60487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main learning objective is that learners should be able to </a:t>
            </a:r>
            <a:r>
              <a:rPr lang="en-US" sz="1200" dirty="0"/>
              <a:t>describe sources and examples of evidence-based interventions (EBIs) after this quick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C1649-DBBD-C440-8ED3-38AAFF818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8280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plan for the session is to introduce the landscape of evidence.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C1649-DBBD-C440-8ED3-38AAFF818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9882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EBIs are health-focused interventions with evidence demonstrating the ability to change a behavior or outcome. These come in many different forms such as: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Procedures which are written documents depicting the necessary steps of a practice</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Programs: </a:t>
            </a:r>
            <a:r>
              <a:rPr lang="en-US" sz="1100" b="0" i="0" u="none" strike="noStrike" cap="none" dirty="0">
                <a:solidFill>
                  <a:srgbClr val="000000"/>
                </a:solidFill>
                <a:effectLst/>
                <a:latin typeface="Arial"/>
                <a:cs typeface="Arial"/>
                <a:sym typeface="Arial"/>
              </a:rPr>
              <a:t>S</a:t>
            </a:r>
            <a:r>
              <a:rPr lang="en-US" sz="1100" b="0" i="0" u="none" strike="noStrike" cap="none" dirty="0">
                <a:solidFill>
                  <a:srgbClr val="000000"/>
                </a:solidFill>
                <a:effectLst/>
                <a:latin typeface="Arial"/>
                <a:ea typeface="Arial"/>
                <a:cs typeface="Arial"/>
                <a:sym typeface="Arial"/>
              </a:rPr>
              <a:t>hort-term interventions that create temporary improvements in the wake of challenges. </a:t>
            </a:r>
            <a:endParaRPr lang="en-US"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Products: A thing or object that is a result of productive actions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Policies: policy (little p) is a guiding principle used to set direction in an organization; Policy (big P) </a:t>
            </a:r>
            <a:r>
              <a:rPr lang="en-US" sz="1100" b="0" i="0" u="none" strike="noStrike" cap="none" dirty="0">
                <a:solidFill>
                  <a:srgbClr val="000000"/>
                </a:solidFill>
                <a:effectLst/>
                <a:latin typeface="Arial"/>
                <a:cs typeface="Arial"/>
                <a:sym typeface="Arial"/>
              </a:rPr>
              <a:t>guides the rules </a:t>
            </a:r>
            <a:r>
              <a:rPr lang="en-US" sz="1100" b="0" i="0" u="none" strike="noStrike" cap="none" dirty="0">
                <a:solidFill>
                  <a:srgbClr val="000000"/>
                </a:solidFill>
                <a:effectLst/>
                <a:latin typeface="Arial"/>
                <a:ea typeface="Arial"/>
                <a:cs typeface="Arial"/>
                <a:sym typeface="Arial"/>
              </a:rPr>
              <a:t>we collectively choose to live by, as articulated in legislation and regulation. They inform our socially accepted morals and ethics.</a:t>
            </a:r>
            <a:endParaRPr lang="en-US" dirty="0"/>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Pills: Medicine itself.</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Practices: An activity or process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Principles: A high level ideal or value guiding behavior internally</a:t>
            </a: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86F15E9-0BE7-4FE3-9441-9D32F4679029}"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004062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Now we are going to do a matching game. Match the blue words to the right EBI type. Let’s start with “colorectal cancer early detection pilot program”. Where do you think that would go? </a:t>
            </a:r>
          </a:p>
          <a:p>
            <a:r>
              <a:rPr lang="en-US" dirty="0"/>
              <a:t>Continue going down the word bank list.</a:t>
            </a:r>
          </a:p>
          <a:p>
            <a:endParaRPr lang="en-US" dirty="0"/>
          </a:p>
          <a:p>
            <a:r>
              <a:rPr lang="en-US" dirty="0"/>
              <a:t>Product: FLU-FIT Kit</a:t>
            </a:r>
          </a:p>
          <a:p>
            <a:r>
              <a:rPr lang="en-US" dirty="0"/>
              <a:t>Policy: Paid time off for screening</a:t>
            </a:r>
          </a:p>
          <a:p>
            <a:r>
              <a:rPr lang="en-US" dirty="0"/>
              <a:t>Program: Colorectal cancer early detection pilot program</a:t>
            </a:r>
          </a:p>
          <a:p>
            <a:r>
              <a:rPr lang="en-US" dirty="0"/>
              <a:t>Practice: Coordinating transportation to colorectal cancer screening</a:t>
            </a:r>
          </a:p>
        </p:txBody>
      </p:sp>
    </p:spTree>
    <p:extLst>
      <p:ext uri="{BB962C8B-B14F-4D97-AF65-F5344CB8AC3E}">
        <p14:creationId xmlns:p14="http://schemas.microsoft.com/office/powerpoint/2010/main" val="175371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xml"/><Relationship Id="rId1" Type="http://schemas.openxmlformats.org/officeDocument/2006/relationships/tags" Target="../tags/tag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F4E7-E386-81A0-D6A4-3DF313A251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7DB862-E74B-2868-5890-5145AB2CC3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4EF3A-8AC2-0407-89A4-408EE0DC1635}"/>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5" name="Footer Placeholder 4">
            <a:extLst>
              <a:ext uri="{FF2B5EF4-FFF2-40B4-BE49-F238E27FC236}">
                <a16:creationId xmlns:a16="http://schemas.microsoft.com/office/drawing/2014/main" id="{8D03CBFE-6000-FAB0-5E67-16A284786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10ED9-D7B6-225A-6D8C-A7C1A2CF8624}"/>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4112454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3939B-36D9-4B1B-17CD-D794CB390B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A67031-3304-C0D9-4210-E9CEE16740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1B32E-EA82-8066-433A-05DC110ABCB5}"/>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5" name="Footer Placeholder 4">
            <a:extLst>
              <a:ext uri="{FF2B5EF4-FFF2-40B4-BE49-F238E27FC236}">
                <a16:creationId xmlns:a16="http://schemas.microsoft.com/office/drawing/2014/main" id="{DBEF252A-5773-A554-F09B-B0742EAB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30BBA3-F7C9-6048-CD03-7A3674140004}"/>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439530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ED3BC3-1CB5-85AB-C808-2A86D00818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AA131C-5C1F-1FCA-6625-0E419E7769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FCD8D-D48A-D450-2122-DED3B65AC6B6}"/>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5" name="Footer Placeholder 4">
            <a:extLst>
              <a:ext uri="{FF2B5EF4-FFF2-40B4-BE49-F238E27FC236}">
                <a16:creationId xmlns:a16="http://schemas.microsoft.com/office/drawing/2014/main" id="{3817AE44-F8ED-0C4F-1EE6-25A57624B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BA5B2-D87F-5F59-1CD7-181310DA5A52}"/>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3600705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1">
    <p:spTree>
      <p:nvGrpSpPr>
        <p:cNvPr id="1" name=""/>
        <p:cNvGrpSpPr/>
        <p:nvPr/>
      </p:nvGrpSpPr>
      <p:grpSpPr>
        <a:xfrm>
          <a:off x="0" y="0"/>
          <a:ext cx="0" cy="0"/>
          <a:chOff x="0" y="0"/>
          <a:chExt cx="0" cy="0"/>
        </a:xfrm>
      </p:grpSpPr>
      <p:pic>
        <p:nvPicPr>
          <p:cNvPr id="3" name="Picture 2" descr="PPT-General7.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p:cNvSpPr>
            <a:spLocks noGrp="1"/>
          </p:cNvSpPr>
          <p:nvPr>
            <p:ph type="subTitle" idx="1"/>
          </p:nvPr>
        </p:nvSpPr>
        <p:spPr>
          <a:xfrm>
            <a:off x="3454403" y="3137687"/>
            <a:ext cx="843279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dirty="0"/>
              <a:t>Click to edit Master subtitle style</a:t>
            </a:r>
          </a:p>
        </p:txBody>
      </p:sp>
      <p:sp>
        <p:nvSpPr>
          <p:cNvPr id="9" name="Title 8"/>
          <p:cNvSpPr>
            <a:spLocks noGrp="1"/>
          </p:cNvSpPr>
          <p:nvPr>
            <p:ph type="title"/>
          </p:nvPr>
        </p:nvSpPr>
        <p:spPr>
          <a:xfrm>
            <a:off x="3454403" y="457200"/>
            <a:ext cx="8432799" cy="2514600"/>
          </a:xfrm>
        </p:spPr>
        <p:txBody>
          <a:bodyPr/>
          <a:lstStyle>
            <a:lvl1pPr algn="l">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1196" y="5858871"/>
            <a:ext cx="4267200" cy="541931"/>
          </a:xfrm>
          <a:prstGeom prst="rect">
            <a:avLst/>
          </a:prstGeom>
        </p:spPr>
      </p:pic>
    </p:spTree>
    <p:extLst>
      <p:ext uri="{BB962C8B-B14F-4D97-AF65-F5344CB8AC3E}">
        <p14:creationId xmlns:p14="http://schemas.microsoft.com/office/powerpoint/2010/main" val="2631846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3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561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38862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38862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9607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609600" y="304800"/>
            <a:ext cx="10972800" cy="1143000"/>
          </a:xfrm>
          <a:prstGeom prst="rect">
            <a:avLst/>
          </a:prstGeom>
          <a:noFill/>
          <a:ln>
            <a:noFill/>
          </a:ln>
          <a:effectLst/>
          <a:extLst>
            <a:ext uri="{909E8E84-426E-40dd-AFC4-6F175D3DCCD1}">
              <a14:hiddenFill xmlns:a14="http://schemas.microsoft.com/office/drawing/2010/main" xmlns="">
                <a:solidFill>
                  <a:srgbClr val="0C52B8"/>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2"/>
          <p:cNvSpPr>
            <a:spLocks noGrp="1"/>
          </p:cNvSpPr>
          <p:nvPr>
            <p:ph idx="1"/>
          </p:nvPr>
        </p:nvSpPr>
        <p:spPr>
          <a:xfrm>
            <a:off x="609600" y="1600201"/>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4146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1">
    <p:spTree>
      <p:nvGrpSpPr>
        <p:cNvPr id="1" name=""/>
        <p:cNvGrpSpPr/>
        <p:nvPr/>
      </p:nvGrpSpPr>
      <p:grpSpPr>
        <a:xfrm>
          <a:off x="0" y="0"/>
          <a:ext cx="0" cy="0"/>
          <a:chOff x="0" y="0"/>
          <a:chExt cx="0" cy="0"/>
        </a:xfrm>
      </p:grpSpPr>
      <p:pic>
        <p:nvPicPr>
          <p:cNvPr id="3" name="Picture 2" descr="PPT-General7.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p:cNvSpPr>
            <a:spLocks noGrp="1"/>
          </p:cNvSpPr>
          <p:nvPr>
            <p:ph type="subTitle" idx="1"/>
          </p:nvPr>
        </p:nvSpPr>
        <p:spPr>
          <a:xfrm>
            <a:off x="3454403" y="3137687"/>
            <a:ext cx="843279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9" name="Title 8"/>
          <p:cNvSpPr>
            <a:spLocks noGrp="1"/>
          </p:cNvSpPr>
          <p:nvPr>
            <p:ph type="title"/>
          </p:nvPr>
        </p:nvSpPr>
        <p:spPr>
          <a:xfrm>
            <a:off x="3454403" y="457200"/>
            <a:ext cx="8432799" cy="2514600"/>
          </a:xfrm>
        </p:spPr>
        <p:txBody>
          <a:bodyPr/>
          <a:lstStyle>
            <a:lvl1pPr algn="l">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1196" y="5858871"/>
            <a:ext cx="4267200" cy="541931"/>
          </a:xfrm>
          <a:prstGeom prst="rect">
            <a:avLst/>
          </a:prstGeom>
        </p:spPr>
      </p:pic>
    </p:spTree>
    <p:extLst>
      <p:ext uri="{BB962C8B-B14F-4D97-AF65-F5344CB8AC3E}">
        <p14:creationId xmlns:p14="http://schemas.microsoft.com/office/powerpoint/2010/main" val="1951612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1">
    <p:spTree>
      <p:nvGrpSpPr>
        <p:cNvPr id="1" name=""/>
        <p:cNvGrpSpPr/>
        <p:nvPr/>
      </p:nvGrpSpPr>
      <p:grpSpPr>
        <a:xfrm>
          <a:off x="0" y="0"/>
          <a:ext cx="0" cy="0"/>
          <a:chOff x="0" y="0"/>
          <a:chExt cx="0" cy="0"/>
        </a:xfrm>
      </p:grpSpPr>
      <p:pic>
        <p:nvPicPr>
          <p:cNvPr id="3" name="Picture 2" descr="PPT-General7.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p:cNvSpPr>
            <a:spLocks noGrp="1"/>
          </p:cNvSpPr>
          <p:nvPr>
            <p:ph type="subTitle" idx="1"/>
          </p:nvPr>
        </p:nvSpPr>
        <p:spPr>
          <a:xfrm>
            <a:off x="3454405" y="3137687"/>
            <a:ext cx="8432799" cy="1752600"/>
          </a:xfrm>
          <a:prstGeom prst="rect">
            <a:avLst/>
          </a:prstGeom>
        </p:spPr>
        <p:txBody>
          <a:bodyPr/>
          <a:lstStyle>
            <a:lvl1pPr marL="0" indent="0" algn="l">
              <a:buNone/>
              <a:defRPr>
                <a:solidFill>
                  <a:srgbClr val="ECE9C6"/>
                </a:solidFill>
                <a:effectLst>
                  <a:outerShdw blurRad="34925" dist="12700" dir="14400000" rotWithShape="0">
                    <a:prstClr val="black">
                      <a:alpha val="21000"/>
                    </a:prstClr>
                  </a:outerShdw>
                </a:effectLst>
                <a:latin typeface="Arial"/>
                <a:cs typeface="Aria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US" dirty="0"/>
              <a:t>Click to edit Master subtitle style</a:t>
            </a:r>
          </a:p>
        </p:txBody>
      </p:sp>
      <p:sp>
        <p:nvSpPr>
          <p:cNvPr id="9" name="Title 8"/>
          <p:cNvSpPr>
            <a:spLocks noGrp="1"/>
          </p:cNvSpPr>
          <p:nvPr>
            <p:ph type="title"/>
          </p:nvPr>
        </p:nvSpPr>
        <p:spPr>
          <a:xfrm>
            <a:off x="3454405" y="457200"/>
            <a:ext cx="8432799" cy="2514600"/>
          </a:xfrm>
        </p:spPr>
        <p:txBody>
          <a:bodyPr/>
          <a:lstStyle>
            <a:lvl1pPr algn="l">
              <a:defRPr>
                <a:solidFill>
                  <a:schemeClr val="bg1"/>
                </a:solidFill>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21196" y="5858873"/>
            <a:ext cx="4267200" cy="541931"/>
          </a:xfrm>
          <a:prstGeom prst="rect">
            <a:avLst/>
          </a:prstGeom>
        </p:spPr>
      </p:pic>
    </p:spTree>
    <p:extLst>
      <p:ext uri="{BB962C8B-B14F-4D97-AF65-F5344CB8AC3E}">
        <p14:creationId xmlns:p14="http://schemas.microsoft.com/office/powerpoint/2010/main" val="359233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609600" y="304800"/>
            <a:ext cx="10972800" cy="1143000"/>
          </a:xfrm>
          <a:prstGeom prst="rect">
            <a:avLst/>
          </a:prstGeom>
          <a:noFill/>
          <a:ln>
            <a:noFill/>
          </a:ln>
          <a:effectLst/>
          <a:extLst>
            <a:ext uri="{909E8E84-426E-40dd-AFC4-6F175D3DCCD1}">
              <a14:hiddenFill xmlns:a14="http://schemas.microsoft.com/office/drawing/2010/main" xmlns="">
                <a:solidFill>
                  <a:srgbClr val="0C52B8"/>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2"/>
          <p:cNvSpPr>
            <a:spLocks noGrp="1"/>
          </p:cNvSpPr>
          <p:nvPr>
            <p:ph idx="1"/>
          </p:nvPr>
        </p:nvSpPr>
        <p:spPr>
          <a:xfrm>
            <a:off x="609600" y="1600201"/>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3885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225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04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A3CD-E313-270B-F3D9-206E978362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2A8EBD-CF50-5369-FF1C-B93C089DF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95854E-9EBD-8656-3C2C-9BBEFDF8CFD2}"/>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5" name="Footer Placeholder 4">
            <a:extLst>
              <a:ext uri="{FF2B5EF4-FFF2-40B4-BE49-F238E27FC236}">
                <a16:creationId xmlns:a16="http://schemas.microsoft.com/office/drawing/2014/main" id="{E0C2096B-E39E-5FA1-17B0-90467A75A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6C40A-ECF6-9812-EB1E-0F9D0A82251E}"/>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1695660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38862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38862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495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609600" y="304800"/>
            <a:ext cx="10972800" cy="1143000"/>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 name="Content Placeholder 2"/>
          <p:cNvSpPr>
            <a:spLocks noGrp="1"/>
          </p:cNvSpPr>
          <p:nvPr>
            <p:ph idx="1"/>
          </p:nvPr>
        </p:nvSpPr>
        <p:spPr>
          <a:xfrm>
            <a:off x="609600" y="1600201"/>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1106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custDataLst>
              <p:tags r:id="rId2"/>
            </p:custDataLst>
          </p:nvPr>
        </p:nvSpPr>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596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456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1CC3-3F46-C2AF-54A7-EB5DB554FA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B8BA12-5C5A-BF56-4A79-5EBAECBE5A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CC5008-1670-A71B-191A-D962EF361912}"/>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5" name="Footer Placeholder 4">
            <a:extLst>
              <a:ext uri="{FF2B5EF4-FFF2-40B4-BE49-F238E27FC236}">
                <a16:creationId xmlns:a16="http://schemas.microsoft.com/office/drawing/2014/main" id="{DC9EE3E8-C6EA-1DD1-D6A3-1E208385FB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9D088-9440-CD6E-B06C-297C44283213}"/>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10140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B67F-4509-2A60-97B5-5AE60B3C6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1FF2E-B413-6C6F-5E2C-508538CFFE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C8011-E90F-80BB-250B-88B05E2472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D7DD6-AC43-FAA5-94DB-E66839376244}"/>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6" name="Footer Placeholder 5">
            <a:extLst>
              <a:ext uri="{FF2B5EF4-FFF2-40B4-BE49-F238E27FC236}">
                <a16:creationId xmlns:a16="http://schemas.microsoft.com/office/drawing/2014/main" id="{9C9A7283-5832-B562-5DFA-4D61E6D8F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35CB9-DDF4-4509-E64C-754830862738}"/>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1002191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24357-6131-8BF7-8CAE-7529AB5F04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C78543-0AAD-681D-BF55-607C898D25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5985A0-5DF5-CFE5-B0FD-3C2D47674E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539DA5-AAC8-34E7-E053-A8CFDFB731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9804C5-3107-1DF8-BFC6-7F73CE53B3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8FCDC9-95CC-788C-24A6-1CD24380B245}"/>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8" name="Footer Placeholder 7">
            <a:extLst>
              <a:ext uri="{FF2B5EF4-FFF2-40B4-BE49-F238E27FC236}">
                <a16:creationId xmlns:a16="http://schemas.microsoft.com/office/drawing/2014/main" id="{29A27910-8515-56A2-DC7D-B1EABB3BF4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9854F8-2244-7DC6-4292-A70E052EE5B3}"/>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7015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FE72-562E-EA53-6EB2-E1191FC995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35761F-12EF-1E6F-2A68-CA999622EFE2}"/>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4" name="Footer Placeholder 3">
            <a:extLst>
              <a:ext uri="{FF2B5EF4-FFF2-40B4-BE49-F238E27FC236}">
                <a16:creationId xmlns:a16="http://schemas.microsoft.com/office/drawing/2014/main" id="{E263B03C-ADB2-4AC3-E516-A6A93CC7C7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8720D2-0C31-206F-BFD3-7CA43BCDE9DD}"/>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830831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76171-2C14-04EC-DF93-3CCB7CA047B9}"/>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3" name="Footer Placeholder 2">
            <a:extLst>
              <a:ext uri="{FF2B5EF4-FFF2-40B4-BE49-F238E27FC236}">
                <a16:creationId xmlns:a16="http://schemas.microsoft.com/office/drawing/2014/main" id="{8BBFFA6A-491B-3EBD-A01E-C0C4D521AB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A8D9F0-AF00-B8CE-902A-9EA5A6FD1B74}"/>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3342490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5907-EEDB-C976-E96D-B8574F2DB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0294D1-F7F3-E1B7-6236-452A20B91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668E1D-FAF2-B057-700B-97AA64A1C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25D891-148F-9537-9C3A-00DD6E0B63DE}"/>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6" name="Footer Placeholder 5">
            <a:extLst>
              <a:ext uri="{FF2B5EF4-FFF2-40B4-BE49-F238E27FC236}">
                <a16:creationId xmlns:a16="http://schemas.microsoft.com/office/drawing/2014/main" id="{B7E484D1-63E4-34EA-C3A3-BCF3FB7BA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ACBC16-A91A-536B-BBF2-EF657181156B}"/>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218371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E21A-0964-07E6-8D80-909B177EA0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9D4F52-002A-E383-B906-92C746828F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1235D4-13D5-3FA5-B4C2-5C3D32DDE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81D04-126C-AB5D-535B-0D22232B0570}"/>
              </a:ext>
            </a:extLst>
          </p:cNvPr>
          <p:cNvSpPr>
            <a:spLocks noGrp="1"/>
          </p:cNvSpPr>
          <p:nvPr>
            <p:ph type="dt" sz="half" idx="10"/>
          </p:nvPr>
        </p:nvSpPr>
        <p:spPr/>
        <p:txBody>
          <a:bodyPr/>
          <a:lstStyle/>
          <a:p>
            <a:fld id="{B67D6372-B14D-4065-9F47-7F651679317E}" type="datetimeFigureOut">
              <a:rPr lang="en-US" smtClean="0"/>
              <a:t>4/18/2025</a:t>
            </a:fld>
            <a:endParaRPr lang="en-US"/>
          </a:p>
        </p:txBody>
      </p:sp>
      <p:sp>
        <p:nvSpPr>
          <p:cNvPr id="6" name="Footer Placeholder 5">
            <a:extLst>
              <a:ext uri="{FF2B5EF4-FFF2-40B4-BE49-F238E27FC236}">
                <a16:creationId xmlns:a16="http://schemas.microsoft.com/office/drawing/2014/main" id="{590C930E-EC16-3958-ACB2-357448E11C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A5CB17-572E-2449-1AFB-E60E0E78F7F2}"/>
              </a:ext>
            </a:extLst>
          </p:cNvPr>
          <p:cNvSpPr>
            <a:spLocks noGrp="1"/>
          </p:cNvSpPr>
          <p:nvPr>
            <p:ph type="sldNum" sz="quarter" idx="12"/>
          </p:nvPr>
        </p:nvSpPr>
        <p:spPr/>
        <p:txBody>
          <a:bodyPr/>
          <a:lstStyle/>
          <a:p>
            <a:fld id="{1C371C76-C71D-42EE-804D-18C89E83DF04}" type="slidenum">
              <a:rPr lang="en-US" smtClean="0"/>
              <a:t>‹#›</a:t>
            </a:fld>
            <a:endParaRPr lang="en-US"/>
          </a:p>
        </p:txBody>
      </p:sp>
    </p:spTree>
    <p:extLst>
      <p:ext uri="{BB962C8B-B14F-4D97-AF65-F5344CB8AC3E}">
        <p14:creationId xmlns:p14="http://schemas.microsoft.com/office/powerpoint/2010/main" val="672040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3.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3.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9.xml"/><Relationship Id="rId7" Type="http://schemas.openxmlformats.org/officeDocument/2006/relationships/tags" Target="../tags/tag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ags" Target="../tags/tag5.xml"/><Relationship Id="rId5" Type="http://schemas.openxmlformats.org/officeDocument/2006/relationships/theme" Target="../theme/theme5.xml"/><Relationship Id="rId10" Type="http://schemas.openxmlformats.org/officeDocument/2006/relationships/image" Target="../media/image5.png"/><Relationship Id="rId4" Type="http://schemas.openxmlformats.org/officeDocument/2006/relationships/slideLayout" Target="../slideLayouts/slideLayout20.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image" Target="../media/image6.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heme" Target="../theme/theme6.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4C78E4-28CB-3D38-7FB9-2903A8838D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722E7F-9156-D890-59E7-19046BD96B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AA10A-20C6-1C6F-9CCF-EC88A60600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7D6372-B14D-4065-9F47-7F651679317E}" type="datetimeFigureOut">
              <a:rPr lang="en-US" smtClean="0"/>
              <a:t>4/18/2025</a:t>
            </a:fld>
            <a:endParaRPr lang="en-US"/>
          </a:p>
        </p:txBody>
      </p:sp>
      <p:sp>
        <p:nvSpPr>
          <p:cNvPr id="5" name="Footer Placeholder 4">
            <a:extLst>
              <a:ext uri="{FF2B5EF4-FFF2-40B4-BE49-F238E27FC236}">
                <a16:creationId xmlns:a16="http://schemas.microsoft.com/office/drawing/2014/main" id="{B1BAD885-A389-0501-412D-0E9760A33F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89E5A3-A93D-B5C8-1286-8C16E0A750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371C76-C71D-42EE-804D-18C89E83DF04}" type="slidenum">
              <a:rPr lang="en-US" smtClean="0"/>
              <a:t>‹#›</a:t>
            </a:fld>
            <a:endParaRPr lang="en-US"/>
          </a:p>
        </p:txBody>
      </p:sp>
    </p:spTree>
    <p:extLst>
      <p:ext uri="{BB962C8B-B14F-4D97-AF65-F5344CB8AC3E}">
        <p14:creationId xmlns:p14="http://schemas.microsoft.com/office/powerpoint/2010/main" val="3287024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2"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195908398"/>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PPT-General6.jpg"/>
          <p:cNvPicPr>
            <a:picLocks noChangeAspect="1"/>
          </p:cNvPicPr>
          <p:nvPr userDrawn="1"/>
        </p:nvPicPr>
        <p:blipFill rotWithShape="1">
          <a:blip r:embed="rId7" cstate="print">
            <a:extLst>
              <a:ext uri="{28A0092B-C50C-407E-A947-70E740481C1C}">
                <a14:useLocalDpi xmlns:a14="http://schemas.microsoft.com/office/drawing/2010/main" val="0"/>
              </a:ext>
            </a:extLst>
          </a:blip>
          <a:srcRect r="50039"/>
          <a:stretch/>
        </p:blipFill>
        <p:spPr>
          <a:xfrm>
            <a:off x="6019803" y="-76200"/>
            <a:ext cx="6172453" cy="6949440"/>
          </a:xfrm>
          <a:prstGeom prst="rect">
            <a:avLst/>
          </a:prstGeom>
        </p:spPr>
      </p:pic>
      <p:pic>
        <p:nvPicPr>
          <p:cNvPr id="8" name="Picture 7" descr="PPT-General6.jpg"/>
          <p:cNvPicPr>
            <a:picLocks noChangeAspect="1"/>
          </p:cNvPicPr>
          <p:nvPr userDrawn="1"/>
        </p:nvPicPr>
        <p:blipFill rotWithShape="1">
          <a:blip r:embed="rId7" cstate="print">
            <a:extLst>
              <a:ext uri="{28A0092B-C50C-407E-A947-70E740481C1C}">
                <a14:useLocalDpi xmlns:a14="http://schemas.microsoft.com/office/drawing/2010/main" val="0"/>
              </a:ext>
            </a:extLst>
          </a:blip>
          <a:srcRect r="50039"/>
          <a:stretch/>
        </p:blipFill>
        <p:spPr>
          <a:xfrm>
            <a:off x="2" y="-76200"/>
            <a:ext cx="6172453" cy="6949440"/>
          </a:xfrm>
          <a:prstGeom prst="rect">
            <a:avLst/>
          </a:prstGeom>
        </p:spPr>
      </p:pic>
      <p:sp>
        <p:nvSpPr>
          <p:cNvPr id="1026" name="Rectangle 2"/>
          <p:cNvSpPr>
            <a:spLocks noGrp="1" noChangeArrowheads="1"/>
          </p:cNvSpPr>
          <p:nvPr>
            <p:ph type="title"/>
            <p:custDataLst>
              <p:tags r:id="rId5"/>
            </p:custDataLst>
          </p:nvPr>
        </p:nvSpPr>
        <p:spPr bwMode="auto">
          <a:xfrm>
            <a:off x="609600" y="304800"/>
            <a:ext cx="10972800" cy="1143000"/>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custDataLst>
              <p:tags r:id="rId6"/>
            </p:custDataLst>
          </p:nvPr>
        </p:nvSpPr>
        <p:spPr bwMode="auto">
          <a:xfrm>
            <a:off x="609600" y="1600201"/>
            <a:ext cx="10972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541843" y="5833570"/>
            <a:ext cx="3240031" cy="548641"/>
          </a:xfrm>
          <a:prstGeom prst="rect">
            <a:avLst/>
          </a:prstGeom>
        </p:spPr>
      </p:pic>
      <p:pic>
        <p:nvPicPr>
          <p:cNvPr id="5" name="Picture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8003" y="5715002"/>
            <a:ext cx="1092199" cy="831892"/>
          </a:xfrm>
          <a:prstGeom prst="rect">
            <a:avLst/>
          </a:prstGeom>
        </p:spPr>
      </p:pic>
    </p:spTree>
    <p:extLst>
      <p:ext uri="{BB962C8B-B14F-4D97-AF65-F5344CB8AC3E}">
        <p14:creationId xmlns:p14="http://schemas.microsoft.com/office/powerpoint/2010/main" val="227360991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7" r:id="rId3"/>
  </p:sldLayoutIdLst>
  <p:txStyles>
    <p:titleStyle>
      <a:lvl1pPr algn="ctr" rtl="0" eaLnBrk="0" fontAlgn="base" hangingPunct="0">
        <a:spcBef>
          <a:spcPct val="0"/>
        </a:spcBef>
        <a:spcAft>
          <a:spcPct val="0"/>
        </a:spcAft>
        <a:defRPr sz="2475"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25">
          <a:solidFill>
            <a:srgbClr val="365F91"/>
          </a:solidFill>
          <a:latin typeface="Trebuchet MS" pitchFamily="34" charset="0"/>
        </a:defRPr>
      </a:lvl2pPr>
      <a:lvl3pPr algn="ctr" rtl="0" eaLnBrk="0" fontAlgn="base" hangingPunct="0">
        <a:spcBef>
          <a:spcPct val="0"/>
        </a:spcBef>
        <a:spcAft>
          <a:spcPct val="0"/>
        </a:spcAft>
        <a:defRPr sz="2025">
          <a:solidFill>
            <a:srgbClr val="365F91"/>
          </a:solidFill>
          <a:latin typeface="Trebuchet MS" pitchFamily="34" charset="0"/>
        </a:defRPr>
      </a:lvl3pPr>
      <a:lvl4pPr algn="ctr" rtl="0" eaLnBrk="0" fontAlgn="base" hangingPunct="0">
        <a:spcBef>
          <a:spcPct val="0"/>
        </a:spcBef>
        <a:spcAft>
          <a:spcPct val="0"/>
        </a:spcAft>
        <a:defRPr sz="2025">
          <a:solidFill>
            <a:srgbClr val="365F91"/>
          </a:solidFill>
          <a:latin typeface="Trebuchet MS" pitchFamily="34" charset="0"/>
        </a:defRPr>
      </a:lvl4pPr>
      <a:lvl5pPr algn="ctr" rtl="0" eaLnBrk="0" fontAlgn="base" hangingPunct="0">
        <a:spcBef>
          <a:spcPct val="0"/>
        </a:spcBef>
        <a:spcAft>
          <a:spcPct val="0"/>
        </a:spcAft>
        <a:defRPr sz="2025">
          <a:solidFill>
            <a:srgbClr val="365F91"/>
          </a:solidFill>
          <a:latin typeface="Trebuchet MS" pitchFamily="34" charset="0"/>
        </a:defRPr>
      </a:lvl5pPr>
      <a:lvl6pPr marL="257175" algn="ctr" rtl="0" fontAlgn="base">
        <a:spcBef>
          <a:spcPct val="0"/>
        </a:spcBef>
        <a:spcAft>
          <a:spcPct val="0"/>
        </a:spcAft>
        <a:defRPr sz="2475">
          <a:solidFill>
            <a:srgbClr val="365F91"/>
          </a:solidFill>
          <a:latin typeface="Arial" charset="0"/>
        </a:defRPr>
      </a:lvl6pPr>
      <a:lvl7pPr marL="514350" algn="ctr" rtl="0" fontAlgn="base">
        <a:spcBef>
          <a:spcPct val="0"/>
        </a:spcBef>
        <a:spcAft>
          <a:spcPct val="0"/>
        </a:spcAft>
        <a:defRPr sz="2475">
          <a:solidFill>
            <a:srgbClr val="365F91"/>
          </a:solidFill>
          <a:latin typeface="Arial" charset="0"/>
        </a:defRPr>
      </a:lvl7pPr>
      <a:lvl8pPr marL="771525" algn="ctr" rtl="0" fontAlgn="base">
        <a:spcBef>
          <a:spcPct val="0"/>
        </a:spcBef>
        <a:spcAft>
          <a:spcPct val="0"/>
        </a:spcAft>
        <a:defRPr sz="2475">
          <a:solidFill>
            <a:srgbClr val="365F91"/>
          </a:solidFill>
          <a:latin typeface="Arial" charset="0"/>
        </a:defRPr>
      </a:lvl8pPr>
      <a:lvl9pPr marL="1028700" algn="ctr" rtl="0" fontAlgn="base">
        <a:spcBef>
          <a:spcPct val="0"/>
        </a:spcBef>
        <a:spcAft>
          <a:spcPct val="0"/>
        </a:spcAft>
        <a:defRPr sz="2475">
          <a:solidFill>
            <a:srgbClr val="365F91"/>
          </a:solidFill>
          <a:latin typeface="Arial" charset="0"/>
        </a:defRPr>
      </a:lvl9pPr>
    </p:titleStyle>
    <p:bodyStyle>
      <a:lvl1pPr marL="192881" indent="-192881" algn="l" rtl="0" eaLnBrk="0" fontAlgn="base" hangingPunct="0">
        <a:spcBef>
          <a:spcPct val="20000"/>
        </a:spcBef>
        <a:spcAft>
          <a:spcPct val="0"/>
        </a:spcAft>
        <a:buChar char="•"/>
        <a:defRPr sz="1800">
          <a:solidFill>
            <a:schemeClr val="tx1">
              <a:lumMod val="75000"/>
              <a:lumOff val="25000"/>
            </a:schemeClr>
          </a:solidFill>
          <a:latin typeface="+mn-lt"/>
          <a:ea typeface="+mn-ea"/>
          <a:cs typeface="+mn-cs"/>
        </a:defRPr>
      </a:lvl1pPr>
      <a:lvl2pPr marL="417910" indent="-160735" algn="l" rtl="0" eaLnBrk="0" fontAlgn="base" hangingPunct="0">
        <a:spcBef>
          <a:spcPct val="20000"/>
        </a:spcBef>
        <a:spcAft>
          <a:spcPct val="0"/>
        </a:spcAft>
        <a:buChar char="–"/>
        <a:defRPr sz="1575">
          <a:solidFill>
            <a:schemeClr val="tx1">
              <a:lumMod val="75000"/>
              <a:lumOff val="25000"/>
            </a:schemeClr>
          </a:solidFill>
          <a:latin typeface="+mn-lt"/>
        </a:defRPr>
      </a:lvl2pPr>
      <a:lvl3pPr marL="642938" indent="-128588" algn="l" rtl="0" eaLnBrk="0" fontAlgn="base" hangingPunct="0">
        <a:spcBef>
          <a:spcPct val="20000"/>
        </a:spcBef>
        <a:spcAft>
          <a:spcPct val="0"/>
        </a:spcAft>
        <a:buChar char="•"/>
        <a:defRPr sz="1350">
          <a:solidFill>
            <a:schemeClr val="tx1">
              <a:lumMod val="75000"/>
              <a:lumOff val="25000"/>
            </a:schemeClr>
          </a:solidFill>
          <a:latin typeface="+mn-lt"/>
        </a:defRPr>
      </a:lvl3pPr>
      <a:lvl4pPr marL="900113" indent="-128588" algn="l" rtl="0" eaLnBrk="0" fontAlgn="base" hangingPunct="0">
        <a:spcBef>
          <a:spcPct val="20000"/>
        </a:spcBef>
        <a:spcAft>
          <a:spcPct val="0"/>
        </a:spcAft>
        <a:buChar char="–"/>
        <a:defRPr sz="1125">
          <a:solidFill>
            <a:schemeClr val="tx1">
              <a:lumMod val="75000"/>
              <a:lumOff val="25000"/>
            </a:schemeClr>
          </a:solidFill>
          <a:latin typeface="+mn-lt"/>
        </a:defRPr>
      </a:lvl4pPr>
      <a:lvl5pPr marL="1157288" indent="-128588" algn="l" rtl="0" eaLnBrk="0" fontAlgn="base" hangingPunct="0">
        <a:spcBef>
          <a:spcPct val="20000"/>
        </a:spcBef>
        <a:spcAft>
          <a:spcPct val="0"/>
        </a:spcAft>
        <a:buChar char="»"/>
        <a:defRPr sz="1125">
          <a:solidFill>
            <a:schemeClr val="tx1">
              <a:lumMod val="75000"/>
              <a:lumOff val="25000"/>
            </a:schemeClr>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438495645"/>
      </p:ext>
    </p:extLst>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PPT-General6.jpg"/>
          <p:cNvPicPr>
            <a:picLocks noChangeAspect="1"/>
          </p:cNvPicPr>
          <p:nvPr userDrawn="1"/>
        </p:nvPicPr>
        <p:blipFill rotWithShape="1">
          <a:blip r:embed="rId8" cstate="print">
            <a:extLst>
              <a:ext uri="{28A0092B-C50C-407E-A947-70E740481C1C}">
                <a14:useLocalDpi xmlns:a14="http://schemas.microsoft.com/office/drawing/2010/main" val="0"/>
              </a:ext>
            </a:extLst>
          </a:blip>
          <a:srcRect r="50039"/>
          <a:stretch/>
        </p:blipFill>
        <p:spPr>
          <a:xfrm>
            <a:off x="6096000" y="-66427"/>
            <a:ext cx="6217920" cy="7000629"/>
          </a:xfrm>
          <a:prstGeom prst="rect">
            <a:avLst/>
          </a:prstGeom>
        </p:spPr>
      </p:pic>
      <p:pic>
        <p:nvPicPr>
          <p:cNvPr id="8" name="Picture 7" descr="PPT-General6.jpg"/>
          <p:cNvPicPr>
            <a:picLocks noChangeAspect="1"/>
          </p:cNvPicPr>
          <p:nvPr userDrawn="1"/>
        </p:nvPicPr>
        <p:blipFill rotWithShape="1">
          <a:blip r:embed="rId8" cstate="print">
            <a:extLst>
              <a:ext uri="{28A0092B-C50C-407E-A947-70E740481C1C}">
                <a14:useLocalDpi xmlns:a14="http://schemas.microsoft.com/office/drawing/2010/main" val="0"/>
              </a:ext>
            </a:extLst>
          </a:blip>
          <a:srcRect r="50039"/>
          <a:stretch/>
        </p:blipFill>
        <p:spPr>
          <a:xfrm>
            <a:off x="0" y="-66427"/>
            <a:ext cx="6217920" cy="7000629"/>
          </a:xfrm>
          <a:prstGeom prst="rect">
            <a:avLst/>
          </a:prstGeom>
        </p:spPr>
      </p:pic>
      <p:sp>
        <p:nvSpPr>
          <p:cNvPr id="1026" name="Rectangle 2"/>
          <p:cNvSpPr>
            <a:spLocks noGrp="1" noChangeArrowheads="1"/>
          </p:cNvSpPr>
          <p:nvPr>
            <p:ph type="title"/>
            <p:custDataLst>
              <p:tags r:id="rId6"/>
            </p:custDataLst>
          </p:nvPr>
        </p:nvSpPr>
        <p:spPr bwMode="auto">
          <a:xfrm>
            <a:off x="609600" y="304800"/>
            <a:ext cx="10972800" cy="1143000"/>
          </a:xfrm>
          <a:prstGeom prst="rect">
            <a:avLst/>
          </a:prstGeom>
          <a:noFill/>
          <a:ln>
            <a:noFill/>
          </a:ln>
          <a:effectLst/>
          <a:extLst>
            <a:ext uri="{909E8E84-426E-40dd-AFC4-6F175D3DCCD1}">
              <a14:hiddenFill xmlns:a14="http://schemas.microsoft.com/office/drawing/2010/main" xmlns="">
                <a:solidFill>
                  <a:srgbClr val="0C52B8"/>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custDataLst>
              <p:tags r:id="rId7"/>
            </p:custDataLst>
          </p:nvPr>
        </p:nvSpPr>
        <p:spPr bwMode="auto">
          <a:xfrm>
            <a:off x="609600" y="1600201"/>
            <a:ext cx="109728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514672" y="5840275"/>
            <a:ext cx="4267200" cy="541932"/>
          </a:xfrm>
          <a:prstGeom prst="rect">
            <a:avLst/>
          </a:prstGeom>
        </p:spPr>
      </p:pic>
      <p:pic>
        <p:nvPicPr>
          <p:cNvPr id="3" name="Picture 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8005" y="5745480"/>
            <a:ext cx="1280561" cy="731520"/>
          </a:xfrm>
          <a:prstGeom prst="rect">
            <a:avLst/>
          </a:prstGeom>
        </p:spPr>
      </p:pic>
    </p:spTree>
    <p:extLst>
      <p:ext uri="{BB962C8B-B14F-4D97-AF65-F5344CB8AC3E}">
        <p14:creationId xmlns:p14="http://schemas.microsoft.com/office/powerpoint/2010/main" val="67201792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xStyles>
    <p:titleStyle>
      <a:lvl1pPr algn="ctr" rtl="0" eaLnBrk="0" fontAlgn="base" hangingPunct="0">
        <a:spcBef>
          <a:spcPct val="0"/>
        </a:spcBef>
        <a:spcAft>
          <a:spcPct val="0"/>
        </a:spcAft>
        <a:defRPr sz="2475"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025">
          <a:solidFill>
            <a:srgbClr val="365F91"/>
          </a:solidFill>
          <a:latin typeface="Trebuchet MS" pitchFamily="34" charset="0"/>
        </a:defRPr>
      </a:lvl2pPr>
      <a:lvl3pPr algn="ctr" rtl="0" eaLnBrk="0" fontAlgn="base" hangingPunct="0">
        <a:spcBef>
          <a:spcPct val="0"/>
        </a:spcBef>
        <a:spcAft>
          <a:spcPct val="0"/>
        </a:spcAft>
        <a:defRPr sz="2025">
          <a:solidFill>
            <a:srgbClr val="365F91"/>
          </a:solidFill>
          <a:latin typeface="Trebuchet MS" pitchFamily="34" charset="0"/>
        </a:defRPr>
      </a:lvl3pPr>
      <a:lvl4pPr algn="ctr" rtl="0" eaLnBrk="0" fontAlgn="base" hangingPunct="0">
        <a:spcBef>
          <a:spcPct val="0"/>
        </a:spcBef>
        <a:spcAft>
          <a:spcPct val="0"/>
        </a:spcAft>
        <a:defRPr sz="2025">
          <a:solidFill>
            <a:srgbClr val="365F91"/>
          </a:solidFill>
          <a:latin typeface="Trebuchet MS" pitchFamily="34" charset="0"/>
        </a:defRPr>
      </a:lvl4pPr>
      <a:lvl5pPr algn="ctr" rtl="0" eaLnBrk="0" fontAlgn="base" hangingPunct="0">
        <a:spcBef>
          <a:spcPct val="0"/>
        </a:spcBef>
        <a:spcAft>
          <a:spcPct val="0"/>
        </a:spcAft>
        <a:defRPr sz="2025">
          <a:solidFill>
            <a:srgbClr val="365F91"/>
          </a:solidFill>
          <a:latin typeface="Trebuchet MS" pitchFamily="34" charset="0"/>
        </a:defRPr>
      </a:lvl5pPr>
      <a:lvl6pPr marL="257175" algn="ctr" rtl="0" fontAlgn="base">
        <a:spcBef>
          <a:spcPct val="0"/>
        </a:spcBef>
        <a:spcAft>
          <a:spcPct val="0"/>
        </a:spcAft>
        <a:defRPr sz="2475">
          <a:solidFill>
            <a:srgbClr val="365F91"/>
          </a:solidFill>
          <a:latin typeface="Arial" charset="0"/>
        </a:defRPr>
      </a:lvl6pPr>
      <a:lvl7pPr marL="514350" algn="ctr" rtl="0" fontAlgn="base">
        <a:spcBef>
          <a:spcPct val="0"/>
        </a:spcBef>
        <a:spcAft>
          <a:spcPct val="0"/>
        </a:spcAft>
        <a:defRPr sz="2475">
          <a:solidFill>
            <a:srgbClr val="365F91"/>
          </a:solidFill>
          <a:latin typeface="Arial" charset="0"/>
        </a:defRPr>
      </a:lvl7pPr>
      <a:lvl8pPr marL="771525" algn="ctr" rtl="0" fontAlgn="base">
        <a:spcBef>
          <a:spcPct val="0"/>
        </a:spcBef>
        <a:spcAft>
          <a:spcPct val="0"/>
        </a:spcAft>
        <a:defRPr sz="2475">
          <a:solidFill>
            <a:srgbClr val="365F91"/>
          </a:solidFill>
          <a:latin typeface="Arial" charset="0"/>
        </a:defRPr>
      </a:lvl8pPr>
      <a:lvl9pPr marL="1028700" algn="ctr" rtl="0" fontAlgn="base">
        <a:spcBef>
          <a:spcPct val="0"/>
        </a:spcBef>
        <a:spcAft>
          <a:spcPct val="0"/>
        </a:spcAft>
        <a:defRPr sz="2475">
          <a:solidFill>
            <a:srgbClr val="365F91"/>
          </a:solidFill>
          <a:latin typeface="Arial" charset="0"/>
        </a:defRPr>
      </a:lvl9pPr>
    </p:titleStyle>
    <p:bodyStyle>
      <a:lvl1pPr marL="192881" indent="-192881" algn="l" rtl="0" eaLnBrk="0" fontAlgn="base" hangingPunct="0">
        <a:spcBef>
          <a:spcPct val="20000"/>
        </a:spcBef>
        <a:spcAft>
          <a:spcPct val="0"/>
        </a:spcAft>
        <a:buChar char="•"/>
        <a:defRPr sz="1800">
          <a:solidFill>
            <a:schemeClr val="tx1">
              <a:lumMod val="75000"/>
              <a:lumOff val="25000"/>
            </a:schemeClr>
          </a:solidFill>
          <a:latin typeface="+mn-lt"/>
          <a:ea typeface="+mn-ea"/>
          <a:cs typeface="+mn-cs"/>
        </a:defRPr>
      </a:lvl1pPr>
      <a:lvl2pPr marL="417910" indent="-160735" algn="l" rtl="0" eaLnBrk="0" fontAlgn="base" hangingPunct="0">
        <a:spcBef>
          <a:spcPct val="20000"/>
        </a:spcBef>
        <a:spcAft>
          <a:spcPct val="0"/>
        </a:spcAft>
        <a:buChar char="–"/>
        <a:defRPr sz="1575">
          <a:solidFill>
            <a:schemeClr val="tx1">
              <a:lumMod val="75000"/>
              <a:lumOff val="25000"/>
            </a:schemeClr>
          </a:solidFill>
          <a:latin typeface="+mn-lt"/>
        </a:defRPr>
      </a:lvl2pPr>
      <a:lvl3pPr marL="642938" indent="-128588" algn="l" rtl="0" eaLnBrk="0" fontAlgn="base" hangingPunct="0">
        <a:spcBef>
          <a:spcPct val="20000"/>
        </a:spcBef>
        <a:spcAft>
          <a:spcPct val="0"/>
        </a:spcAft>
        <a:buChar char="•"/>
        <a:defRPr sz="1350">
          <a:solidFill>
            <a:schemeClr val="tx1">
              <a:lumMod val="75000"/>
              <a:lumOff val="25000"/>
            </a:schemeClr>
          </a:solidFill>
          <a:latin typeface="+mn-lt"/>
        </a:defRPr>
      </a:lvl3pPr>
      <a:lvl4pPr marL="900113" indent="-128588" algn="l" rtl="0" eaLnBrk="0" fontAlgn="base" hangingPunct="0">
        <a:spcBef>
          <a:spcPct val="20000"/>
        </a:spcBef>
        <a:spcAft>
          <a:spcPct val="0"/>
        </a:spcAft>
        <a:buChar char="–"/>
        <a:defRPr sz="1125">
          <a:solidFill>
            <a:schemeClr val="tx1">
              <a:lumMod val="75000"/>
              <a:lumOff val="25000"/>
            </a:schemeClr>
          </a:solidFill>
          <a:latin typeface="+mn-lt"/>
        </a:defRPr>
      </a:lvl4pPr>
      <a:lvl5pPr marL="1157288" indent="-128588" algn="l" rtl="0" eaLnBrk="0" fontAlgn="base" hangingPunct="0">
        <a:spcBef>
          <a:spcPct val="20000"/>
        </a:spcBef>
        <a:spcAft>
          <a:spcPct val="0"/>
        </a:spcAft>
        <a:buChar char="»"/>
        <a:defRPr sz="1125">
          <a:solidFill>
            <a:schemeClr val="tx1">
              <a:lumMod val="75000"/>
              <a:lumOff val="25000"/>
            </a:schemeClr>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PPT-General6.jpg"/>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6096000" y="-66427"/>
            <a:ext cx="6217920" cy="7000629"/>
          </a:xfrm>
          <a:prstGeom prst="rect">
            <a:avLst/>
          </a:prstGeom>
        </p:spPr>
      </p:pic>
      <p:pic>
        <p:nvPicPr>
          <p:cNvPr id="8" name="Picture 7" descr="PPT-General6.jpg"/>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0" y="-66427"/>
            <a:ext cx="6217920" cy="7000629"/>
          </a:xfrm>
          <a:prstGeom prst="rect">
            <a:avLst/>
          </a:prstGeom>
        </p:spPr>
      </p:pic>
      <p:sp>
        <p:nvSpPr>
          <p:cNvPr id="1026" name="Rectangle 2"/>
          <p:cNvSpPr>
            <a:spLocks noGrp="1" noChangeArrowheads="1"/>
          </p:cNvSpPr>
          <p:nvPr>
            <p:ph type="title"/>
            <p:custDataLst>
              <p:tags r:id="rId5"/>
            </p:custDataLst>
          </p:nvPr>
        </p:nvSpPr>
        <p:spPr bwMode="auto">
          <a:xfrm>
            <a:off x="609600" y="304800"/>
            <a:ext cx="10972800" cy="1143000"/>
          </a:xfrm>
          <a:prstGeom prst="rect">
            <a:avLst/>
          </a:prstGeom>
          <a:noFill/>
          <a:ln>
            <a:noFill/>
          </a:ln>
          <a:effectLst/>
          <a:extLst>
            <a:ext uri="{909E8E84-426E-40DD-AFC4-6F175D3DCCD1}">
              <a14:hiddenFill xmlns:a14="http://schemas.microsoft.com/office/drawing/2010/main">
                <a:solidFill>
                  <a:srgbClr val="0C52B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custDataLst>
              <p:tags r:id="rId6"/>
            </p:custDataLst>
          </p:nvPr>
        </p:nvSpPr>
        <p:spPr bwMode="auto">
          <a:xfrm>
            <a:off x="609600" y="1600201"/>
            <a:ext cx="10972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514672" y="5840275"/>
            <a:ext cx="4267200" cy="541932"/>
          </a:xfrm>
          <a:prstGeom prst="rect">
            <a:avLst/>
          </a:prstGeom>
        </p:spPr>
      </p:pic>
      <p:pic>
        <p:nvPicPr>
          <p:cNvPr id="3" name="Picture 2"/>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508004" y="5745480"/>
            <a:ext cx="1280561" cy="731520"/>
          </a:xfrm>
          <a:prstGeom prst="rect">
            <a:avLst/>
          </a:prstGeom>
        </p:spPr>
      </p:pic>
    </p:spTree>
    <p:extLst>
      <p:ext uri="{BB962C8B-B14F-4D97-AF65-F5344CB8AC3E}">
        <p14:creationId xmlns:p14="http://schemas.microsoft.com/office/powerpoint/2010/main" val="9053872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ctr" rtl="0" eaLnBrk="0" fontAlgn="base" hangingPunct="0">
        <a:spcBef>
          <a:spcPct val="0"/>
        </a:spcBef>
        <a:spcAft>
          <a:spcPct val="0"/>
        </a:spcAft>
        <a:defRPr sz="3300" b="1">
          <a:solidFill>
            <a:schemeClr val="tx1">
              <a:lumMod val="75000"/>
              <a:lumOff val="25000"/>
            </a:schemeClr>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700">
          <a:solidFill>
            <a:srgbClr val="365F91"/>
          </a:solidFill>
          <a:latin typeface="Trebuchet MS" pitchFamily="34" charset="0"/>
        </a:defRPr>
      </a:lvl2pPr>
      <a:lvl3pPr algn="ctr" rtl="0" eaLnBrk="0" fontAlgn="base" hangingPunct="0">
        <a:spcBef>
          <a:spcPct val="0"/>
        </a:spcBef>
        <a:spcAft>
          <a:spcPct val="0"/>
        </a:spcAft>
        <a:defRPr sz="2700">
          <a:solidFill>
            <a:srgbClr val="365F91"/>
          </a:solidFill>
          <a:latin typeface="Trebuchet MS" pitchFamily="34" charset="0"/>
        </a:defRPr>
      </a:lvl3pPr>
      <a:lvl4pPr algn="ctr" rtl="0" eaLnBrk="0" fontAlgn="base" hangingPunct="0">
        <a:spcBef>
          <a:spcPct val="0"/>
        </a:spcBef>
        <a:spcAft>
          <a:spcPct val="0"/>
        </a:spcAft>
        <a:defRPr sz="2700">
          <a:solidFill>
            <a:srgbClr val="365F91"/>
          </a:solidFill>
          <a:latin typeface="Trebuchet MS" pitchFamily="34" charset="0"/>
        </a:defRPr>
      </a:lvl4pPr>
      <a:lvl5pPr algn="ctr" rtl="0" eaLnBrk="0" fontAlgn="base" hangingPunct="0">
        <a:spcBef>
          <a:spcPct val="0"/>
        </a:spcBef>
        <a:spcAft>
          <a:spcPct val="0"/>
        </a:spcAft>
        <a:defRPr sz="2700">
          <a:solidFill>
            <a:srgbClr val="365F91"/>
          </a:solidFill>
          <a:latin typeface="Trebuchet MS" pitchFamily="34" charset="0"/>
        </a:defRPr>
      </a:lvl5pPr>
      <a:lvl6pPr marL="342900" algn="ctr" rtl="0" fontAlgn="base">
        <a:spcBef>
          <a:spcPct val="0"/>
        </a:spcBef>
        <a:spcAft>
          <a:spcPct val="0"/>
        </a:spcAft>
        <a:defRPr sz="3300">
          <a:solidFill>
            <a:srgbClr val="365F91"/>
          </a:solidFill>
          <a:latin typeface="Arial" charset="0"/>
        </a:defRPr>
      </a:lvl6pPr>
      <a:lvl7pPr marL="685800" algn="ctr" rtl="0" fontAlgn="base">
        <a:spcBef>
          <a:spcPct val="0"/>
        </a:spcBef>
        <a:spcAft>
          <a:spcPct val="0"/>
        </a:spcAft>
        <a:defRPr sz="3300">
          <a:solidFill>
            <a:srgbClr val="365F91"/>
          </a:solidFill>
          <a:latin typeface="Arial" charset="0"/>
        </a:defRPr>
      </a:lvl7pPr>
      <a:lvl8pPr marL="1028700" algn="ctr" rtl="0" fontAlgn="base">
        <a:spcBef>
          <a:spcPct val="0"/>
        </a:spcBef>
        <a:spcAft>
          <a:spcPct val="0"/>
        </a:spcAft>
        <a:defRPr sz="3300">
          <a:solidFill>
            <a:srgbClr val="365F91"/>
          </a:solidFill>
          <a:latin typeface="Arial" charset="0"/>
        </a:defRPr>
      </a:lvl8pPr>
      <a:lvl9pPr marL="1371600" algn="ctr" rtl="0" fontAlgn="base">
        <a:spcBef>
          <a:spcPct val="0"/>
        </a:spcBef>
        <a:spcAft>
          <a:spcPct val="0"/>
        </a:spcAft>
        <a:defRPr sz="3300">
          <a:solidFill>
            <a:srgbClr val="365F91"/>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lumMod val="75000"/>
              <a:lumOff val="25000"/>
            </a:schemeClr>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lumMod val="75000"/>
              <a:lumOff val="25000"/>
            </a:schemeClr>
          </a:solidFill>
          <a:latin typeface="+mn-lt"/>
        </a:defRPr>
      </a:lvl2pPr>
      <a:lvl3pPr marL="857250" indent="-171450" algn="l" rtl="0" eaLnBrk="0" fontAlgn="base" hangingPunct="0">
        <a:spcBef>
          <a:spcPct val="20000"/>
        </a:spcBef>
        <a:spcAft>
          <a:spcPct val="0"/>
        </a:spcAft>
        <a:buChar char="•"/>
        <a:defRPr sz="1800">
          <a:solidFill>
            <a:schemeClr val="tx1">
              <a:lumMod val="75000"/>
              <a:lumOff val="25000"/>
            </a:schemeClr>
          </a:solidFill>
          <a:latin typeface="+mn-lt"/>
        </a:defRPr>
      </a:lvl3pPr>
      <a:lvl4pPr marL="1200150" indent="-171450" algn="l" rtl="0" eaLnBrk="0" fontAlgn="base" hangingPunct="0">
        <a:spcBef>
          <a:spcPct val="20000"/>
        </a:spcBef>
        <a:spcAft>
          <a:spcPct val="0"/>
        </a:spcAft>
        <a:buChar char="–"/>
        <a:defRPr sz="1500">
          <a:solidFill>
            <a:schemeClr val="tx1">
              <a:lumMod val="75000"/>
              <a:lumOff val="25000"/>
            </a:schemeClr>
          </a:solidFill>
          <a:latin typeface="+mn-lt"/>
        </a:defRPr>
      </a:lvl4pPr>
      <a:lvl5pPr marL="1543050" indent="-171450" algn="l" rtl="0" eaLnBrk="0" fontAlgn="base" hangingPunct="0">
        <a:spcBef>
          <a:spcPct val="20000"/>
        </a:spcBef>
        <a:spcAft>
          <a:spcPct val="0"/>
        </a:spcAft>
        <a:buChar char="»"/>
        <a:defRPr sz="1500">
          <a:solidFill>
            <a:schemeClr val="tx1">
              <a:lumMod val="75000"/>
              <a:lumOff val="25000"/>
            </a:schemeClr>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me.smhs.gwu.edu/gw-cancer-center-/content/implementation-science-base-camp" TargetMode="External"/><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hyperlink" Target="mailto:cancercontrol@gwu.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9.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1.xml"/><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hyperlink" Target="https://www.campbellcollaboration.org/" TargetMode="External"/><Relationship Id="rId2" Type="http://schemas.openxmlformats.org/officeDocument/2006/relationships/notesSlide" Target="../notesSlides/notesSlide102.xml"/><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hyperlink" Target="https://epoc.cochrane.org/"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3.xml"/><Relationship Id="rId1" Type="http://schemas.openxmlformats.org/officeDocument/2006/relationships/slideLayout" Target="../slideLayouts/slideLayout20.xml"/><Relationship Id="rId4" Type="http://schemas.openxmlformats.org/officeDocument/2006/relationships/image" Target="../media/image51.jpeg"/></Relationships>
</file>

<file path=ppt/slides/_rels/slide10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4.xml"/><Relationship Id="rId1" Type="http://schemas.openxmlformats.org/officeDocument/2006/relationships/slideLayout" Target="../slideLayouts/slideLayout20.xml"/><Relationship Id="rId4" Type="http://schemas.openxmlformats.org/officeDocument/2006/relationships/image" Target="../media/image55.tiff"/></Relationships>
</file>

<file path=ppt/slides/_rels/slide10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5.xml"/><Relationship Id="rId1" Type="http://schemas.openxmlformats.org/officeDocument/2006/relationships/slideLayout" Target="../slideLayouts/slideLayout20.xml"/><Relationship Id="rId4" Type="http://schemas.openxmlformats.org/officeDocument/2006/relationships/image" Target="../media/image51.jpeg"/></Relationships>
</file>

<file path=ppt/slides/_rels/slide10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06.xml"/><Relationship Id="rId1" Type="http://schemas.openxmlformats.org/officeDocument/2006/relationships/slideLayout" Target="../slideLayouts/slideLayout18.xml"/><Relationship Id="rId4" Type="http://schemas.openxmlformats.org/officeDocument/2006/relationships/image" Target="../media/image31.jpeg"/></Relationships>
</file>

<file path=ppt/slides/_rels/slide10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7.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8.xml"/><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9.xm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hyperlink" Target="https://www.thecommunityguide.org/" TargetMode="External"/><Relationship Id="rId2" Type="http://schemas.openxmlformats.org/officeDocument/2006/relationships/notesSlide" Target="../notesSlides/notesSlide110.xml"/><Relationship Id="rId1" Type="http://schemas.openxmlformats.org/officeDocument/2006/relationships/slideLayout" Target="../slideLayouts/slideLayout18.xml"/><Relationship Id="rId6" Type="http://schemas.openxmlformats.org/officeDocument/2006/relationships/hyperlink" Target="https://www.thecommunityguide.org/content/guide-clinical-preventive-services-0" TargetMode="External"/><Relationship Id="rId5" Type="http://schemas.openxmlformats.org/officeDocument/2006/relationships/hyperlink" Target="https://uihc.org/evidence-based-practice" TargetMode="External"/><Relationship Id="rId4" Type="http://schemas.openxmlformats.org/officeDocument/2006/relationships/hyperlink" Target="https://ebccp.cancercontrol.cancer.gov/index.do"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5.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6.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7.xml"/><Relationship Id="rId1" Type="http://schemas.openxmlformats.org/officeDocument/2006/relationships/slideLayout" Target="../slideLayouts/slideLayout20.xml"/><Relationship Id="rId4" Type="http://schemas.openxmlformats.org/officeDocument/2006/relationships/image" Target="../media/image60.jpeg"/></Relationships>
</file>

<file path=ppt/slides/_rels/slide1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6.jpe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9.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0.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1.xml"/><Relationship Id="rId1" Type="http://schemas.openxmlformats.org/officeDocument/2006/relationships/slideLayout" Target="../slideLayouts/slideLayout20.xml"/><Relationship Id="rId4" Type="http://schemas.openxmlformats.org/officeDocument/2006/relationships/image" Target="../media/image62.jpeg"/></Relationships>
</file>

<file path=ppt/slides/_rels/slide1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3.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4.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5.xml"/><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6.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1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7.xml"/><Relationship Id="rId1" Type="http://schemas.openxmlformats.org/officeDocument/2006/relationships/slideLayout" Target="../slideLayouts/slideLayout19.xml"/><Relationship Id="rId4" Type="http://schemas.openxmlformats.org/officeDocument/2006/relationships/image" Target="../media/image64.jpeg"/></Relationships>
</file>

<file path=ppt/slides/_rels/slide1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8" Type="http://schemas.openxmlformats.org/officeDocument/2006/relationships/hyperlink" Target="https://www.wiley.com/en-us/Planning+Health+Promotion+Programs%3A+An+Intervention+Mapping+Approach%2C+4th+Edition-p-9781119035497" TargetMode="External"/><Relationship Id="rId3" Type="http://schemas.openxmlformats.org/officeDocument/2006/relationships/hyperlink" Target="https://imadapt.org/#/" TargetMode="External"/><Relationship Id="rId7" Type="http://schemas.openxmlformats.org/officeDocument/2006/relationships/hyperlink" Target="https://cancercontrol.cancer.gov/sites/default/files/2020-06/theory.pdf" TargetMode="External"/><Relationship Id="rId2" Type="http://schemas.openxmlformats.org/officeDocument/2006/relationships/notesSlide" Target="../notesSlides/notesSlide129.xml"/><Relationship Id="rId1" Type="http://schemas.openxmlformats.org/officeDocument/2006/relationships/slideLayout" Target="../slideLayouts/slideLayout18.xml"/><Relationship Id="rId6" Type="http://schemas.openxmlformats.org/officeDocument/2006/relationships/hyperlink" Target="https://ebccp.cancercontrol.cancer.gov/assets/rtips/reference/adaptation_guidelines.pdf" TargetMode="External"/><Relationship Id="rId5" Type="http://schemas.openxmlformats.org/officeDocument/2006/relationships/hyperlink" Target="https://madiguide.org/" TargetMode="External"/><Relationship Id="rId4" Type="http://schemas.openxmlformats.org/officeDocument/2006/relationships/hyperlink" Target="https://hcrl.wustl.edu/items/miyo/" TargetMode="External"/><Relationship Id="rId9" Type="http://schemas.openxmlformats.org/officeDocument/2006/relationships/hyperlink" Target="https://cancercontrolplanet.cancer.gov/planet/"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academyhealth.org/blog/2021-07/implementation-science-embracing-adaptations-complex-interventions-better-outcomes?utm_medium=email&amp;utm_source=rasa_io&amp;PostID=33868497&amp;MessageRunDetailID=5810118482" TargetMode="External"/><Relationship Id="rId2" Type="http://schemas.openxmlformats.org/officeDocument/2006/relationships/notesSlide" Target="../notesSlides/notesSlide130.xml"/><Relationship Id="rId1" Type="http://schemas.openxmlformats.org/officeDocument/2006/relationships/slideLayout" Target="../slideLayouts/slideLayout19.xml"/><Relationship Id="rId4" Type="http://schemas.openxmlformats.org/officeDocument/2006/relationships/hyperlink" Target="https://doi.org/10.1186/s13012-019-0898-y" TargetMode="Externa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6.xml"/><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7.xml"/><Relationship Id="rId1" Type="http://schemas.openxmlformats.org/officeDocument/2006/relationships/slideLayout" Target="../slideLayouts/slideLayout19.xml"/><Relationship Id="rId4" Type="http://schemas.openxmlformats.org/officeDocument/2006/relationships/image" Target="../media/image66.jpeg"/></Relationships>
</file>

<file path=ppt/slides/_rels/slide1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8.xml"/><Relationship Id="rId1" Type="http://schemas.openxmlformats.org/officeDocument/2006/relationships/video" Target="https://www.youtube.com/embed/bn4aATMCfiw" TargetMode="External"/><Relationship Id="rId4" Type="http://schemas.openxmlformats.org/officeDocument/2006/relationships/image" Target="../media/image67.png"/></Relationships>
</file>

<file path=ppt/slides/_rels/slide1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0.xml"/><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9.tiff"/><Relationship Id="rId7" Type="http://schemas.openxmlformats.org/officeDocument/2006/relationships/image" Target="../media/image73.tiff"/><Relationship Id="rId2" Type="http://schemas.openxmlformats.org/officeDocument/2006/relationships/notesSlide" Target="../notesSlides/notesSlide141.xml"/><Relationship Id="rId1" Type="http://schemas.openxmlformats.org/officeDocument/2006/relationships/slideLayout" Target="../slideLayouts/slideLayout19.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media/image70.tiff"/></Relationships>
</file>

<file path=ppt/slides/_rels/slide1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2.xml"/><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3.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4.xml"/><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5.xml"/><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6.xml"/><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7.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8.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9.xml"/><Relationship Id="rId1" Type="http://schemas.openxmlformats.org/officeDocument/2006/relationships/slideLayout" Target="../slideLayouts/slideLayout19.xml"/><Relationship Id="rId4" Type="http://schemas.openxmlformats.org/officeDocument/2006/relationships/image" Target="../media/image75.tiff"/></Relationships>
</file>

<file path=ppt/slides/_rels/slide151.xml.rels><?xml version="1.0" encoding="UTF-8" standalone="yes"?>
<Relationships xmlns="http://schemas.openxmlformats.org/package/2006/relationships"><Relationship Id="rId3" Type="http://schemas.openxmlformats.org/officeDocument/2006/relationships/hyperlink" Target="https://doi.org/10.1186/s13012-015-0209-1" TargetMode="External"/><Relationship Id="rId2" Type="http://schemas.openxmlformats.org/officeDocument/2006/relationships/notesSlide" Target="../notesSlides/notesSlide150.xml"/><Relationship Id="rId1" Type="http://schemas.openxmlformats.org/officeDocument/2006/relationships/slideLayout" Target="../slideLayouts/slideLayout19.xml"/><Relationship Id="rId5" Type="http://schemas.openxmlformats.org/officeDocument/2006/relationships/hyperlink" Target="https://cpb-us-w2.wpmucdn.com/sites.wustl.edu/dist/6/786/files/2017/11/DIRC-implementation-strategies-tool-1v33amk.pdf" TargetMode="External"/><Relationship Id="rId4" Type="http://schemas.openxmlformats.org/officeDocument/2006/relationships/hyperlink" Target="https://doi.org/10.1186/s13012-019-0892-4" TargetMode="Externa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5.xml"/><Relationship Id="rId1" Type="http://schemas.openxmlformats.org/officeDocument/2006/relationships/slideLayout" Target="../slideLayouts/slideLayout19.xml"/></Relationships>
</file>

<file path=ppt/slides/_rels/slide1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6.xml"/><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7.xml"/><Relationship Id="rId1" Type="http://schemas.openxmlformats.org/officeDocument/2006/relationships/slideLayout" Target="../slideLayouts/slideLayout19.xml"/></Relationships>
</file>

<file path=ppt/slides/_rels/slide15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8.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9.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60.xml"/><Relationship Id="rId1" Type="http://schemas.openxmlformats.org/officeDocument/2006/relationships/slideLayout" Target="../slideLayouts/slideLayout19.xml"/></Relationships>
</file>

<file path=ppt/slides/_rels/slide1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1.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2.xml"/><Relationship Id="rId1" Type="http://schemas.openxmlformats.org/officeDocument/2006/relationships/slideLayout" Target="../slideLayouts/slideLayout1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4.xml.rels><?xml version="1.0" encoding="UTF-8" standalone="yes"?>
<Relationships xmlns="http://schemas.openxmlformats.org/package/2006/relationships"><Relationship Id="rId3" Type="http://schemas.openxmlformats.org/officeDocument/2006/relationships/hyperlink" Target="https://ctb.ku.edu/en/developing-strategic-and-action-plans" TargetMode="External"/><Relationship Id="rId2" Type="http://schemas.openxmlformats.org/officeDocument/2006/relationships/notesSlide" Target="../notesSlides/notesSlide163.xml"/><Relationship Id="rId1" Type="http://schemas.openxmlformats.org/officeDocument/2006/relationships/slideLayout" Target="../slideLayouts/slideLayout18.xml"/><Relationship Id="rId5" Type="http://schemas.openxmlformats.org/officeDocument/2006/relationships/hyperlink" Target="https://www.oslc.org/sic/" TargetMode="External"/><Relationship Id="rId4" Type="http://schemas.openxmlformats.org/officeDocument/2006/relationships/hyperlink" Target="https://nirn.fpg.unc.edu/module-4" TargetMode="Externa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8.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9.xml"/><Relationship Id="rId1" Type="http://schemas.openxmlformats.org/officeDocument/2006/relationships/slideLayout" Target="../slideLayouts/slideLayout19.xml"/></Relationships>
</file>

<file path=ppt/slides/_rels/slide171.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170.xml"/><Relationship Id="rId1" Type="http://schemas.openxmlformats.org/officeDocument/2006/relationships/slideLayout" Target="../slideLayouts/slideLayout21.xml"/></Relationships>
</file>

<file path=ppt/slides/_rels/slide1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1.xml"/><Relationship Id="rId1" Type="http://schemas.openxmlformats.org/officeDocument/2006/relationships/slideLayout" Target="../slideLayouts/slideLayout21.xml"/><Relationship Id="rId4" Type="http://schemas.openxmlformats.org/officeDocument/2006/relationships/image" Target="../media/image16.jpeg"/></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1.xml"/></Relationships>
</file>

<file path=ppt/slides/_rels/slide1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3.xml"/><Relationship Id="rId1" Type="http://schemas.openxmlformats.org/officeDocument/2006/relationships/slideLayout" Target="../slideLayouts/slideLayout21.xml"/></Relationships>
</file>

<file path=ppt/slides/_rels/slide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4.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1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5.xml"/><Relationship Id="rId1" Type="http://schemas.openxmlformats.org/officeDocument/2006/relationships/slideLayout" Target="../slideLayouts/slideLayout21.xml"/></Relationships>
</file>

<file path=ppt/slides/_rels/slide17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6.xml"/><Relationship Id="rId1" Type="http://schemas.openxmlformats.org/officeDocument/2006/relationships/slideLayout" Target="../slideLayouts/slideLayout2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2.xml"/></Relationships>
</file>

<file path=ppt/slides/_rels/slide1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8.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9.xml"/><Relationship Id="rId1" Type="http://schemas.openxmlformats.org/officeDocument/2006/relationships/slideLayout" Target="../slideLayouts/slideLayout22.xml"/><Relationship Id="rId6" Type="http://schemas.openxmlformats.org/officeDocument/2006/relationships/image" Target="../media/image15.jpeg"/><Relationship Id="rId5" Type="http://schemas.openxmlformats.org/officeDocument/2006/relationships/image" Target="../media/image84.jpeg"/><Relationship Id="rId4" Type="http://schemas.openxmlformats.org/officeDocument/2006/relationships/image" Target="../media/image81.jpeg"/></Relationships>
</file>

<file path=ppt/slides/_rels/slide1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0.xml"/><Relationship Id="rId1" Type="http://schemas.openxmlformats.org/officeDocument/2006/relationships/slideLayout" Target="../slideLayouts/slideLayout22.xml"/><Relationship Id="rId5" Type="http://schemas.openxmlformats.org/officeDocument/2006/relationships/image" Target="../media/image86.png"/><Relationship Id="rId4" Type="http://schemas.openxmlformats.org/officeDocument/2006/relationships/image" Target="../media/image85.png"/></Relationships>
</file>

<file path=ppt/slides/_rels/slide1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1.xml"/><Relationship Id="rId1" Type="http://schemas.openxmlformats.org/officeDocument/2006/relationships/slideLayout" Target="../slideLayouts/slideLayout22.xml"/><Relationship Id="rId4" Type="http://schemas.openxmlformats.org/officeDocument/2006/relationships/image" Target="../media/image82.png"/></Relationships>
</file>

<file path=ppt/slides/_rels/slide1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2.xml"/><Relationship Id="rId1" Type="http://schemas.openxmlformats.org/officeDocument/2006/relationships/slideLayout" Target="../slideLayouts/slideLayout22.xml"/></Relationships>
</file>

<file path=ppt/slides/_rels/slide1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3.xml"/><Relationship Id="rId1" Type="http://schemas.openxmlformats.org/officeDocument/2006/relationships/slideLayout" Target="../slideLayouts/slideLayout21.xml"/></Relationships>
</file>

<file path=ppt/slides/_rels/slide1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4.xml"/><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1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5.xml"/><Relationship Id="rId1" Type="http://schemas.openxmlformats.org/officeDocument/2006/relationships/slideLayout" Target="../slideLayouts/slideLayout22.xml"/><Relationship Id="rId4" Type="http://schemas.openxmlformats.org/officeDocument/2006/relationships/image" Target="../media/image44.jpeg"/></Relationships>
</file>

<file path=ppt/slides/_rels/slide1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6.xml"/><Relationship Id="rId1" Type="http://schemas.openxmlformats.org/officeDocument/2006/relationships/slideLayout" Target="../slideLayouts/slideLayout21.xml"/><Relationship Id="rId4" Type="http://schemas.openxmlformats.org/officeDocument/2006/relationships/image" Target="../media/image81.jpeg"/></Relationships>
</file>

<file path=ppt/slides/_rels/slide1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7.xml"/><Relationship Id="rId1" Type="http://schemas.openxmlformats.org/officeDocument/2006/relationships/slideLayout" Target="../slideLayouts/slideLayout23.xml"/><Relationship Id="rId5" Type="http://schemas.openxmlformats.org/officeDocument/2006/relationships/image" Target="../media/image81.jpeg"/><Relationship Id="rId4" Type="http://schemas.openxmlformats.org/officeDocument/2006/relationships/image" Target="../media/image87.tiff"/></Relationships>
</file>

<file path=ppt/slides/_rels/slide18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8.xml"/><Relationship Id="rId1" Type="http://schemas.openxmlformats.org/officeDocument/2006/relationships/slideLayout" Target="../slideLayouts/slideLayout21.xml"/><Relationship Id="rId5" Type="http://schemas.openxmlformats.org/officeDocument/2006/relationships/image" Target="../media/image82.png"/><Relationship Id="rId4" Type="http://schemas.openxmlformats.org/officeDocument/2006/relationships/image" Target="../media/image81.jpeg"/></Relationships>
</file>

<file path=ppt/slides/_rels/slide1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89.xml"/><Relationship Id="rId1" Type="http://schemas.openxmlformats.org/officeDocument/2006/relationships/slideLayout" Target="../slideLayouts/slideLayout21.xml"/><Relationship Id="rId4" Type="http://schemas.openxmlformats.org/officeDocument/2006/relationships/image" Target="../media/image81.jpeg"/></Relationships>
</file>

<file path=ppt/slides/_rels/slide1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0.xml"/><Relationship Id="rId1" Type="http://schemas.openxmlformats.org/officeDocument/2006/relationships/slideLayout" Target="../slideLayouts/slideLayout21.xml"/></Relationships>
</file>

<file path=ppt/slides/_rels/slide1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1.xml"/><Relationship Id="rId1" Type="http://schemas.openxmlformats.org/officeDocument/2006/relationships/slideLayout" Target="../slideLayouts/slideLayout21.xml"/><Relationship Id="rId4" Type="http://schemas.openxmlformats.org/officeDocument/2006/relationships/image" Target="../media/image81.jpeg"/></Relationships>
</file>

<file path=ppt/slides/_rels/slide19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2.xml"/><Relationship Id="rId1" Type="http://schemas.openxmlformats.org/officeDocument/2006/relationships/slideLayout" Target="../slideLayouts/slideLayout2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82.png"/></Relationships>
</file>

<file path=ppt/slides/_rels/slide19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3.xml"/><Relationship Id="rId1" Type="http://schemas.openxmlformats.org/officeDocument/2006/relationships/slideLayout" Target="../slideLayouts/slideLayout22.xml"/></Relationships>
</file>

<file path=ppt/slides/_rels/slide1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4.xml"/><Relationship Id="rId1" Type="http://schemas.openxmlformats.org/officeDocument/2006/relationships/slideLayout" Target="../slideLayouts/slideLayout23.xml"/><Relationship Id="rId4" Type="http://schemas.openxmlformats.org/officeDocument/2006/relationships/image" Target="../media/image81.jpeg"/></Relationships>
</file>

<file path=ppt/slides/_rels/slide19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5.xml"/><Relationship Id="rId1" Type="http://schemas.openxmlformats.org/officeDocument/2006/relationships/slideLayout" Target="../slideLayouts/slideLayout22.xml"/><Relationship Id="rId4" Type="http://schemas.openxmlformats.org/officeDocument/2006/relationships/image" Target="../media/image86.png"/></Relationships>
</file>

<file path=ppt/slides/_rels/slide1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6.xml"/><Relationship Id="rId1" Type="http://schemas.openxmlformats.org/officeDocument/2006/relationships/slideLayout" Target="../slideLayouts/slideLayout22.xml"/></Relationships>
</file>

<file path=ppt/slides/_rels/slide19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7.xml"/><Relationship Id="rId1" Type="http://schemas.openxmlformats.org/officeDocument/2006/relationships/slideLayout" Target="../slideLayouts/slideLayout21.xml"/><Relationship Id="rId4" Type="http://schemas.openxmlformats.org/officeDocument/2006/relationships/image" Target="../media/image83.jpeg"/></Relationships>
</file>

<file path=ppt/slides/_rels/slide1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99.xml"/><Relationship Id="rId1" Type="http://schemas.openxmlformats.org/officeDocument/2006/relationships/slideLayout" Target="../slideLayouts/slideLayout22.xml"/></Relationships>
</file>

<file path=ppt/slides/_rels/slide20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0.xml"/><Relationship Id="rId1" Type="http://schemas.openxmlformats.org/officeDocument/2006/relationships/slideLayout" Target="../slideLayouts/slideLayout21.xml"/><Relationship Id="rId4" Type="http://schemas.openxmlformats.org/officeDocument/2006/relationships/image" Target="../media/image89.jpeg"/></Relationships>
</file>

<file path=ppt/slides/_rels/slide2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1.xml"/><Relationship Id="rId1" Type="http://schemas.openxmlformats.org/officeDocument/2006/relationships/slideLayout" Target="../slideLayouts/slideLayout21.xml"/></Relationships>
</file>

<file path=ppt/slides/_rels/slide203.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202.xml"/><Relationship Id="rId1" Type="http://schemas.openxmlformats.org/officeDocument/2006/relationships/slideLayout" Target="../slideLayouts/slideLayout21.xml"/><Relationship Id="rId4" Type="http://schemas.openxmlformats.org/officeDocument/2006/relationships/image" Target="../media/image81.jpeg"/></Relationships>
</file>

<file path=ppt/slides/_rels/slide20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3.xml"/><Relationship Id="rId1" Type="http://schemas.openxmlformats.org/officeDocument/2006/relationships/slideLayout" Target="../slideLayouts/slideLayout23.xml"/><Relationship Id="rId5" Type="http://schemas.openxmlformats.org/officeDocument/2006/relationships/image" Target="../media/image87.tiff"/><Relationship Id="rId4" Type="http://schemas.openxmlformats.org/officeDocument/2006/relationships/image" Target="../media/image17.png"/></Relationships>
</file>

<file path=ppt/slides/_rels/slide2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4.xml"/><Relationship Id="rId1" Type="http://schemas.openxmlformats.org/officeDocument/2006/relationships/slideLayout" Target="../slideLayouts/slideLayout22.xml"/></Relationships>
</file>

<file path=ppt/slides/_rels/slide20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5.xml"/><Relationship Id="rId1" Type="http://schemas.openxmlformats.org/officeDocument/2006/relationships/slideLayout" Target="../slideLayouts/slideLayout22.xml"/></Relationships>
</file>

<file path=ppt/slides/_rels/slide20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6.xml"/><Relationship Id="rId1" Type="http://schemas.openxmlformats.org/officeDocument/2006/relationships/slideLayout" Target="../slideLayouts/slideLayout21.xml"/></Relationships>
</file>

<file path=ppt/slides/_rels/slide20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7.xml"/><Relationship Id="rId1" Type="http://schemas.openxmlformats.org/officeDocument/2006/relationships/slideLayout" Target="../slideLayouts/slideLayout21.xml"/><Relationship Id="rId4" Type="http://schemas.openxmlformats.org/officeDocument/2006/relationships/image" Target="../media/image91.png"/></Relationships>
</file>

<file path=ppt/slides/_rels/slide209.xml.rels><?xml version="1.0" encoding="UTF-8" standalone="yes"?>
<Relationships xmlns="http://schemas.openxmlformats.org/package/2006/relationships"><Relationship Id="rId3" Type="http://schemas.openxmlformats.org/officeDocument/2006/relationships/hyperlink" Target="https://www.gem-measures.org/Login.aspx?ReturnURL=Public/Measurelist.aspx?cat=2" TargetMode="External"/><Relationship Id="rId2" Type="http://schemas.openxmlformats.org/officeDocument/2006/relationships/notesSlide" Target="../notesSlides/notesSlide208.xml"/><Relationship Id="rId1" Type="http://schemas.openxmlformats.org/officeDocument/2006/relationships/slideLayout" Target="../slideLayouts/slideLayout22.xml"/><Relationship Id="rId6" Type="http://schemas.openxmlformats.org/officeDocument/2006/relationships/hyperlink" Target="https://cpb-us-w2.wpmucdn.com/sites.wustl.edu/dist/6/786/files/2017/08/DIRC-implementation-outcomes-tool-dg_7-27-17_ab-27xbrka.pdf" TargetMode="External"/><Relationship Id="rId5" Type="http://schemas.openxmlformats.org/officeDocument/2006/relationships/hyperlink" Target="https://www.re-aim.org/" TargetMode="External"/><Relationship Id="rId4" Type="http://schemas.openxmlformats.org/officeDocument/2006/relationships/hyperlink" Target="https://implementationoutcomerepository.or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1.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9.xml"/></Relationships>
</file>

<file path=ppt/slides/_rels/slide2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4.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6.xml"/><Relationship Id="rId1" Type="http://schemas.openxmlformats.org/officeDocument/2006/relationships/slideLayout" Target="../slideLayouts/slideLayout18.xml"/></Relationships>
</file>

<file path=ppt/slides/_rels/slide21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17.xml"/><Relationship Id="rId1" Type="http://schemas.openxmlformats.org/officeDocument/2006/relationships/slideLayout" Target="../slideLayouts/slideLayout19.xml"/></Relationships>
</file>

<file path=ppt/slides/_rels/slide2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8.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9.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hyperlink" Target="https://www.sustaintool.org/psat/" TargetMode="External"/><Relationship Id="rId2" Type="http://schemas.openxmlformats.org/officeDocument/2006/relationships/notesSlide" Target="../notesSlides/notesSlide220.xml"/><Relationship Id="rId1" Type="http://schemas.openxmlformats.org/officeDocument/2006/relationships/slideLayout" Target="../slideLayouts/slideLayout19.xml"/><Relationship Id="rId4" Type="http://schemas.openxmlformats.org/officeDocument/2006/relationships/image" Target="../media/image94.tiff"/></Relationships>
</file>

<file path=ppt/slides/_rels/slide22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21.xml"/><Relationship Id="rId1" Type="http://schemas.openxmlformats.org/officeDocument/2006/relationships/slideLayout" Target="../slideLayouts/slideLayout19.xml"/></Relationships>
</file>

<file path=ppt/slides/_rels/slide22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2.xml"/><Relationship Id="rId1" Type="http://schemas.openxmlformats.org/officeDocument/2006/relationships/slideLayout" Target="../slideLayouts/slideLayout20.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0.xml"/></Relationships>
</file>

<file path=ppt/slides/_rels/slide2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24.xml"/><Relationship Id="rId1" Type="http://schemas.openxmlformats.org/officeDocument/2006/relationships/slideLayout" Target="../slideLayouts/slideLayout19.xml"/><Relationship Id="rId4" Type="http://schemas.openxmlformats.org/officeDocument/2006/relationships/image" Target="../media/image98.jpeg"/></Relationships>
</file>

<file path=ppt/slides/_rels/slide22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25.xml"/><Relationship Id="rId1" Type="http://schemas.openxmlformats.org/officeDocument/2006/relationships/slideLayout" Target="../slideLayouts/slideLayout19.xml"/></Relationships>
</file>

<file path=ppt/slides/_rels/slide2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26.xml"/><Relationship Id="rId1" Type="http://schemas.openxmlformats.org/officeDocument/2006/relationships/slideLayout" Target="../slideLayouts/slideLayout19.xml"/><Relationship Id="rId4" Type="http://schemas.openxmlformats.org/officeDocument/2006/relationships/image" Target="../media/image99.jpe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0.xml"/></Relationships>
</file>

<file path=ppt/slides/_rels/slide22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28.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9.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0.xml"/></Relationships>
</file>

<file path=ppt/slides/_rels/slide23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31.xml"/><Relationship Id="rId1" Type="http://schemas.openxmlformats.org/officeDocument/2006/relationships/slideLayout" Target="../slideLayouts/slideLayout19.xml"/><Relationship Id="rId4" Type="http://schemas.openxmlformats.org/officeDocument/2006/relationships/image" Target="../media/image98.jpeg"/></Relationships>
</file>

<file path=ppt/slides/_rels/slide23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2.xml"/><Relationship Id="rId1" Type="http://schemas.openxmlformats.org/officeDocument/2006/relationships/slideLayout" Target="../slideLayouts/slideLayout19.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20.xml"/></Relationships>
</file>

<file path=ppt/slides/_rels/slide2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4.xml"/><Relationship Id="rId1" Type="http://schemas.openxmlformats.org/officeDocument/2006/relationships/slideLayout" Target="../slideLayouts/slideLayout18.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9.xml"/></Relationships>
</file>

<file path=ppt/slides/_rels/slide2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36.xml"/><Relationship Id="rId1" Type="http://schemas.openxmlformats.org/officeDocument/2006/relationships/slideLayout" Target="../slideLayouts/slideLayout19.xml"/><Relationship Id="rId4" Type="http://schemas.openxmlformats.org/officeDocument/2006/relationships/image" Target="../media/image102.jp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0.xml"/></Relationships>
</file>

<file path=ppt/slides/_rels/slide2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38.xml"/><Relationship Id="rId1" Type="http://schemas.openxmlformats.org/officeDocument/2006/relationships/slideLayout" Target="../slideLayouts/slideLayout19.xml"/><Relationship Id="rId5" Type="http://schemas.openxmlformats.org/officeDocument/2006/relationships/image" Target="../media/image104.jpe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0.xml"/></Relationships>
</file>

<file path=ppt/slides/_rels/slide2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0.xml"/><Relationship Id="rId1" Type="http://schemas.openxmlformats.org/officeDocument/2006/relationships/slideLayout" Target="../slideLayouts/slideLayout19.xml"/></Relationships>
</file>

<file path=ppt/slides/_rels/slide2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41.xml"/><Relationship Id="rId1" Type="http://schemas.openxmlformats.org/officeDocument/2006/relationships/slideLayout" Target="../slideLayouts/slideLayout20.xml"/></Relationships>
</file>

<file path=ppt/slides/_rels/slide2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42.xml"/><Relationship Id="rId1" Type="http://schemas.openxmlformats.org/officeDocument/2006/relationships/slideLayout" Target="../slideLayouts/slideLayout18.xml"/><Relationship Id="rId4" Type="http://schemas.openxmlformats.org/officeDocument/2006/relationships/image" Target="../media/image105.jpeg"/></Relationships>
</file>

<file path=ppt/slides/_rels/slide2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43.xml"/><Relationship Id="rId1" Type="http://schemas.openxmlformats.org/officeDocument/2006/relationships/slideLayout" Target="../slideLayouts/slideLayout19.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0.xml"/></Relationships>
</file>

<file path=ppt/slides/_rels/slide24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5.xml"/><Relationship Id="rId1" Type="http://schemas.openxmlformats.org/officeDocument/2006/relationships/slideLayout" Target="../slideLayouts/slideLayout19.xml"/><Relationship Id="rId4" Type="http://schemas.openxmlformats.org/officeDocument/2006/relationships/image" Target="../media/image107.png"/></Relationships>
</file>

<file path=ppt/slides/_rels/slide24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46.xml"/><Relationship Id="rId1" Type="http://schemas.openxmlformats.org/officeDocument/2006/relationships/slideLayout" Target="../slideLayouts/slideLayout19.xml"/></Relationships>
</file>

<file path=ppt/slides/_rels/slide2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47.xml"/><Relationship Id="rId1" Type="http://schemas.openxmlformats.org/officeDocument/2006/relationships/slideLayout" Target="../slideLayouts/slideLayout19.xml"/><Relationship Id="rId4" Type="http://schemas.openxmlformats.org/officeDocument/2006/relationships/image" Target="../media/image109.jpe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49.xml"/><Relationship Id="rId1" Type="http://schemas.openxmlformats.org/officeDocument/2006/relationships/slideLayout" Target="../slideLayouts/slideLayout19.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9.xml"/></Relationships>
</file>

<file path=ppt/slides/_rels/slide25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51.xml"/><Relationship Id="rId1" Type="http://schemas.openxmlformats.org/officeDocument/2006/relationships/slideLayout" Target="../slideLayouts/slideLayout19.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52.xml"/><Relationship Id="rId1" Type="http://schemas.openxmlformats.org/officeDocument/2006/relationships/slideLayout" Target="../slideLayouts/slideLayout19.xml"/><Relationship Id="rId4" Type="http://schemas.openxmlformats.org/officeDocument/2006/relationships/image" Target="../media/image112.svg"/></Relationships>
</file>

<file path=ppt/slides/_rels/slide254.xml.rels><?xml version="1.0" encoding="UTF-8" standalone="yes"?>
<Relationships xmlns="http://schemas.openxmlformats.org/package/2006/relationships"><Relationship Id="rId3" Type="http://schemas.openxmlformats.org/officeDocument/2006/relationships/hyperlink" Target="https://hii.iu.edu/?fbclid=IwAR1Z4wU5uqQY8lObU7lOmcB7OXZFEZVhmy0-sgjsIEydKWRs7tq7Ty2Dxd0" TargetMode="External"/><Relationship Id="rId7" Type="http://schemas.openxmlformats.org/officeDocument/2006/relationships/hyperlink" Target="http://systems.geofunders.org/systems-grantmaking" TargetMode="External"/><Relationship Id="rId2" Type="http://schemas.openxmlformats.org/officeDocument/2006/relationships/notesSlide" Target="../notesSlides/notesSlide253.xml"/><Relationship Id="rId1" Type="http://schemas.openxmlformats.org/officeDocument/2006/relationships/slideLayout" Target="../slideLayouts/slideLayout18.xml"/><Relationship Id="rId6" Type="http://schemas.openxmlformats.org/officeDocument/2006/relationships/hyperlink" Target="https://sustaintool.org/psat/" TargetMode="External"/><Relationship Id="rId5" Type="http://schemas.openxmlformats.org/officeDocument/2006/relationships/hyperlink" Target="https://ascopubs.org/doi/full/10.1200/JCO.18.00589" TargetMode="External"/><Relationship Id="rId4" Type="http://schemas.openxmlformats.org/officeDocument/2006/relationships/hyperlink" Target="https://ctb.ku.edu/en/table-of-contents/sustain/long-term-sustainability" TargetMode="Externa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9.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9.png"/><Relationship Id="rId7" Type="http://schemas.openxmlformats.org/officeDocument/2006/relationships/diagramColors" Target="../diagrams/colors9.xm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7.xml.rels><?xml version="1.0" encoding="UTF-8" standalone="yes"?>
<Relationships xmlns="http://schemas.openxmlformats.org/package/2006/relationships"><Relationship Id="rId8" Type="http://schemas.openxmlformats.org/officeDocument/2006/relationships/hyperlink" Target="https://freakonomics.com/podcast/scalability/" TargetMode="External"/><Relationship Id="rId13" Type="http://schemas.openxmlformats.org/officeDocument/2006/relationships/hyperlink" Target="https://cancercontrol.cancer.gov/is/training-education/webinars/details/76" TargetMode="External"/><Relationship Id="rId3" Type="http://schemas.openxmlformats.org/officeDocument/2006/relationships/hyperlink" Target="https://cpcrn.org/home" TargetMode="External"/><Relationship Id="rId7" Type="http://schemas.openxmlformats.org/officeDocument/2006/relationships/hyperlink" Target="https://cancercontrol.cancer.gov/sites/default/files/2020-05/Orientation-to-DI-Research-in-Health-Resource-Guide.pdf" TargetMode="External"/><Relationship Id="rId12" Type="http://schemas.openxmlformats.org/officeDocument/2006/relationships/hyperlink" Target="https://cancercontrol.cancer.gov/is/blog"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hyperlink" Target="https://www.acs4ccc.org/wp-content/uploads/2021/04/Cancer-Plan-Tip-Sheet_Health-Equity_FINAL.pdf" TargetMode="External"/><Relationship Id="rId11" Type="http://schemas.openxmlformats.org/officeDocument/2006/relationships/hyperlink" Target="https://www.cancer.org/content/dam/cancer-org/research/cancer-facts-and-statistics/annual-cancer-facts-and-figures/2021/special-section-covid19-and-cancer-2021.pdf" TargetMode="External"/><Relationship Id="rId5" Type="http://schemas.openxmlformats.org/officeDocument/2006/relationships/hyperlink" Target="https://engageforequity.org/tool_kit/" TargetMode="External"/><Relationship Id="rId10" Type="http://schemas.openxmlformats.org/officeDocument/2006/relationships/hyperlink" Target="https://jphmpdirect.com/2019/10/08/implementation-science-podcast-with-randy-schwartz-and-justin-moore/" TargetMode="External"/><Relationship Id="rId4" Type="http://schemas.openxmlformats.org/officeDocument/2006/relationships/hyperlink" Target="https://thecenterforimplementation.com/" TargetMode="External"/><Relationship Id="rId9" Type="http://schemas.openxmlformats.org/officeDocument/2006/relationships/hyperlink" Target="https://player.vimeo.com/video/198863105"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nirn.fpg.unc.edu/ai-hub" TargetMode="External"/><Relationship Id="rId3" Type="http://schemas.openxmlformats.org/officeDocument/2006/relationships/hyperlink" Target="https://cancercontrol.cancer.gov/is/tools/practice-tools" TargetMode="External"/><Relationship Id="rId7" Type="http://schemas.openxmlformats.org/officeDocument/2006/relationships/hyperlink" Target="https://cancercontrol.cancer.gov/is/training-education/TIDIRC" TargetMode="Externa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hyperlink" Target="https://cancercontrol.cancer.gov/is/training-education/orientation-to-the-science-of-dissemination-and-implementation" TargetMode="External"/><Relationship Id="rId11" Type="http://schemas.openxmlformats.org/officeDocument/2006/relationships/hyperlink" Target="https://www.queri.research.va.gov/" TargetMode="External"/><Relationship Id="rId5" Type="http://schemas.openxmlformats.org/officeDocument/2006/relationships/hyperlink" Target="https://cancercontrol.cancer.gov/is/blog/dispatches-from-is-at-nci-blog-january-2021?utm_medium=Email&amp;utm_source=Lyris&amp;utm_campaign=January2021_Newsletter" TargetMode="External"/><Relationship Id="rId10" Type="http://schemas.openxmlformats.org/officeDocument/2006/relationships/hyperlink" Target="https://epibiostat.ucsf.edu/implementation-science-mini-course" TargetMode="External"/><Relationship Id="rId4" Type="http://schemas.openxmlformats.org/officeDocument/2006/relationships/hyperlink" Target="https://cancercontrol.cancer.gov/is/training-education/webinars" TargetMode="External"/><Relationship Id="rId9" Type="http://schemas.openxmlformats.org/officeDocument/2006/relationships/hyperlink" Target="http://web-extract.constantcontact.com/v1/social_annotation_v2?permalink_uri=https%3A%2F%2Fmyemail.constantcontact.com%2FSISEP-eNote--January-2021-Equity-in-Implementation.html%3Fsoid%3D1129497843840%26aid%3Dnh2nrm_XbYc&amp;image_url=https%3A%2F%2Ffiles.constantcontact.com%2F088515bf601%2Fcbce77ed-193d-4b7e-811c-246ffd64456c.png&amp;fbclid=IwAR1yXanItiKKxOy80hMjssg0tnUItgbfFPze9keUsWJeg8OkTsRIEtU_oHI"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www.cancer.org/content/dam/cancer-org/research/cancer-facts-and-statistics/annual-cancer-facts-and-figures/2021/special-section-covid19-and-cancer-2021.pdf"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hyperlink" Target="https://ctb.ku.edu/en/table-of-contents/assessment/assessing-community-needs-and-resources" TargetMode="External"/><Relationship Id="rId2" Type="http://schemas.openxmlformats.org/officeDocument/2006/relationships/notesSlide" Target="../notesSlides/notesSlide52.xml"/><Relationship Id="rId1" Type="http://schemas.openxmlformats.org/officeDocument/2006/relationships/slideLayout" Target="../slideLayouts/slideLayout15.xml"/><Relationship Id="rId4" Type="http://schemas.openxmlformats.org/officeDocument/2006/relationships/image" Target="../media/image32.jpe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6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3.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6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7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15.xml"/><Relationship Id="rId5" Type="http://schemas.openxmlformats.org/officeDocument/2006/relationships/image" Target="../media/image44.jpeg"/><Relationship Id="rId4" Type="http://schemas.openxmlformats.org/officeDocument/2006/relationships/image" Target="../media/image43.jpeg"/></Relationships>
</file>

<file path=ppt/slides/_rels/slide7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34.jpeg"/></Relationships>
</file>

<file path=ppt/slides/_rels/slide7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4.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6.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8" Type="http://schemas.openxmlformats.org/officeDocument/2006/relationships/hyperlink" Target="https://www.nccmt.ca/knowledge-repositories/search/279" TargetMode="External"/><Relationship Id="rId3" Type="http://schemas.openxmlformats.org/officeDocument/2006/relationships/hyperlink" Target="http://action4psechange.org/about-pse-change/" TargetMode="External"/><Relationship Id="rId7" Type="http://schemas.openxmlformats.org/officeDocument/2006/relationships/hyperlink" Target="https://ctb.ku.edu/en/table-of-contents/assessment/assessing-community-needs-and-resources/collect-information/main" TargetMode="External"/><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hyperlink" Target="https://ctb.ku.edu/en/table-of-contents/assessment/assessing-community-needs-and-resources" TargetMode="External"/><Relationship Id="rId11" Type="http://schemas.openxmlformats.org/officeDocument/2006/relationships/hyperlink" Target="https://cpb-us-w2.wpmucdn.com/sites.wustl.edu/dist/6/786/files/2017/08/DIRC-BarriersFacilitators_Toolkit-1gc9m0a.pdf" TargetMode="External"/><Relationship Id="rId5" Type="http://schemas.openxmlformats.org/officeDocument/2006/relationships/hyperlink" Target="https://cfirguide.org/" TargetMode="External"/><Relationship Id="rId10" Type="http://schemas.openxmlformats.org/officeDocument/2006/relationships/hyperlink" Target="https://www.wandersmancenter.org/defining-readiness.html" TargetMode="External"/><Relationship Id="rId4" Type="http://schemas.openxmlformats.org/officeDocument/2006/relationships/hyperlink" Target="https://www.ariadnelabs.org/" TargetMode="External"/><Relationship Id="rId9" Type="http://schemas.openxmlformats.org/officeDocument/2006/relationships/hyperlink" Target="https://link.springer.com/article/10.1186/s43058-021-00150-9"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8.xml"/><Relationship Id="rId1" Type="http://schemas.openxmlformats.org/officeDocument/2006/relationships/slideLayout" Target="../slideLayouts/slideLayout18.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10A4D-B9EE-C937-D9FB-CEC66E061F75}"/>
            </a:ext>
          </a:extLst>
        </p:cNvPr>
        <p:cNvGrpSpPr/>
        <p:nvPr/>
      </p:nvGrpSpPr>
      <p:grpSpPr>
        <a:xfrm>
          <a:off x="0" y="0"/>
          <a:ext cx="0" cy="0"/>
          <a:chOff x="0" y="0"/>
          <a:chExt cx="0" cy="0"/>
        </a:xfrm>
      </p:grpSpPr>
      <p:pic>
        <p:nvPicPr>
          <p:cNvPr id="6" name="Picture 5" descr="A black background with white text&#10;&#10;Description automatically generated">
            <a:extLst>
              <a:ext uri="{FF2B5EF4-FFF2-40B4-BE49-F238E27FC236}">
                <a16:creationId xmlns:a16="http://schemas.microsoft.com/office/drawing/2014/main" id="{06D7B9E3-F593-9A8A-684E-08195837A7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86"/>
          <a:stretch/>
        </p:blipFill>
        <p:spPr bwMode="auto">
          <a:xfrm>
            <a:off x="477462" y="366624"/>
            <a:ext cx="2755265" cy="1003935"/>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7189CBA2-35AA-FE97-876F-2D776A9662E7}"/>
              </a:ext>
            </a:extLst>
          </p:cNvPr>
          <p:cNvSpPr txBox="1"/>
          <p:nvPr/>
        </p:nvSpPr>
        <p:spPr>
          <a:xfrm>
            <a:off x="477462" y="1546047"/>
            <a:ext cx="10464411" cy="484684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This content may be used or adapted for noncommercial, educational purposes only. Please use the following citation: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George Washington University Cancer Center TAP. (2022). </a:t>
            </a:r>
            <a:r>
              <a:rPr kumimoji="0" lang="en-US" sz="1800" b="0" i="1"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Implementation Science Base Camp</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[PowerPoint Slides]. GWU Cancer Center TAP. </a:t>
            </a:r>
            <a:r>
              <a:rPr kumimoji="0" lang="en-US" sz="1800" b="0" i="0" u="sng" strike="noStrike" kern="100" cap="none" spc="0" normalizeH="0" baseline="0" noProof="0" dirty="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hlinkClick r:id="rId3"/>
              </a:rPr>
              <a:t>https://cme.smhs.gwu.edu/gw-cancer-center-/content/implementation-science-base-camp</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This content was adapted from the GW Cancer Center the Oncology Patient Navigation Training: The Fundamentals (PI: Pratt-Chapman) developed and maintained by CDC cooperative agreements #NU38DP004972, #5NU58DP006461 and #NU58DP007539. The content added, changed, or adapted by our organization do not necessarily represent the views of the GW Cancer Center or the CDC.</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If you have any questions about the following material or would like permission to use this material, please contact </a:t>
            </a:r>
            <a:r>
              <a:rPr kumimoji="0" lang="en-US" sz="1800" b="0" i="0" u="sng" strike="noStrike" kern="100" cap="none" spc="0" normalizeH="0" baseline="0" noProof="0" dirty="0">
                <a:ln>
                  <a:noFill/>
                </a:ln>
                <a:solidFill>
                  <a:srgbClr val="467886"/>
                </a:solidFill>
                <a:effectLst/>
                <a:uLnTx/>
                <a:uFillTx/>
                <a:latin typeface="Aptos" panose="020B0004020202020204" pitchFamily="34" charset="0"/>
                <a:ea typeface="Aptos" panose="020B0004020202020204" pitchFamily="34" charset="0"/>
                <a:cs typeface="Times New Roman" panose="02020603050405020304" pitchFamily="18" charset="0"/>
                <a:hlinkClick r:id="rId4"/>
              </a:rPr>
              <a:t>cancercontrol@gwu.edu</a:t>
            </a:r>
            <a:r>
              <a:rPr kumimoji="0" lang="en-US"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 </a:t>
            </a:r>
            <a:endParaRPr kumimoji="0" lang="en-US" sz="1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2808510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a:extLst>
              <a:ext uri="{FF2B5EF4-FFF2-40B4-BE49-F238E27FC236}">
                <a16:creationId xmlns:a16="http://schemas.microsoft.com/office/drawing/2014/main" id="{BE2C83A7-8708-494B-A77E-E31658B5A2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67" t="16519" r="29" b="1394"/>
          <a:stretch/>
        </p:blipFill>
        <p:spPr bwMode="auto">
          <a:xfrm>
            <a:off x="7917667" y="2959980"/>
            <a:ext cx="2565276" cy="25117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E1B7993-DFF2-4B42-9834-772DA85F09B4}"/>
              </a:ext>
            </a:extLst>
          </p:cNvPr>
          <p:cNvSpPr>
            <a:spLocks noGrp="1"/>
          </p:cNvSpPr>
          <p:nvPr>
            <p:ph type="title"/>
          </p:nvPr>
        </p:nvSpPr>
        <p:spPr>
          <a:xfrm>
            <a:off x="1709057" y="161307"/>
            <a:ext cx="3459678" cy="2122714"/>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2400" b="1" dirty="0"/>
              <a:t>Maybe you have been thinking about the challenges to achieving your goals…</a:t>
            </a:r>
          </a:p>
        </p:txBody>
      </p:sp>
      <p:sp>
        <p:nvSpPr>
          <p:cNvPr id="6" name="Thought Bubble: Cloud 5">
            <a:extLst>
              <a:ext uri="{FF2B5EF4-FFF2-40B4-BE49-F238E27FC236}">
                <a16:creationId xmlns:a16="http://schemas.microsoft.com/office/drawing/2014/main" id="{61904CA0-AA93-4807-936A-D57A03D36C12}"/>
              </a:ext>
            </a:extLst>
          </p:cNvPr>
          <p:cNvSpPr/>
          <p:nvPr/>
        </p:nvSpPr>
        <p:spPr>
          <a:xfrm flipH="1">
            <a:off x="4195132" y="887541"/>
            <a:ext cx="4666013" cy="2795645"/>
          </a:xfrm>
          <a:prstGeom prst="cloudCallou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600" i="1" kern="0" dirty="0">
                <a:solidFill>
                  <a:srgbClr val="000000"/>
                </a:solidFill>
                <a:latin typeface="Arial"/>
                <a:ea typeface="+mn-lt"/>
                <a:cs typeface="Arial"/>
                <a:sym typeface="Arial"/>
              </a:rPr>
              <a:t> “I want to get more people screened for colorectal cancer, but I want to provide options for screening that are equitable, accessible, and acceptable by a certain population in my region”</a:t>
            </a:r>
          </a:p>
        </p:txBody>
      </p:sp>
      <p:pic>
        <p:nvPicPr>
          <p:cNvPr id="7" name="Picture 6" descr="A picture containing text, silhouette, vector graphics&#10;&#10;Description automatically generated">
            <a:extLst>
              <a:ext uri="{FF2B5EF4-FFF2-40B4-BE49-F238E27FC236}">
                <a16:creationId xmlns:a16="http://schemas.microsoft.com/office/drawing/2014/main" id="{0A3F04B6-8B66-884C-B794-25DA28CB5A10}"/>
              </a:ext>
            </a:extLst>
          </p:cNvPr>
          <p:cNvPicPr>
            <a:picLocks noChangeAspect="1"/>
          </p:cNvPicPr>
          <p:nvPr/>
        </p:nvPicPr>
        <p:blipFill>
          <a:blip r:embed="rId4"/>
          <a:stretch>
            <a:fillRect/>
          </a:stretch>
        </p:blipFill>
        <p:spPr>
          <a:xfrm>
            <a:off x="9289079" y="176094"/>
            <a:ext cx="1193865" cy="1157908"/>
          </a:xfrm>
          <a:prstGeom prst="rect">
            <a:avLst/>
          </a:prstGeom>
        </p:spPr>
      </p:pic>
    </p:spTree>
    <p:extLst>
      <p:ext uri="{BB962C8B-B14F-4D97-AF65-F5344CB8AC3E}">
        <p14:creationId xmlns:p14="http://schemas.microsoft.com/office/powerpoint/2010/main" val="42890348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29F95E-B311-4140-B50A-52CB47DB9307}"/>
              </a:ext>
            </a:extLst>
          </p:cNvPr>
          <p:cNvSpPr>
            <a:spLocks noGrp="1"/>
          </p:cNvSpPr>
          <p:nvPr>
            <p:ph type="title"/>
          </p:nvPr>
        </p:nvSpPr>
        <p:spPr/>
        <p:txBody>
          <a:bodyPr>
            <a:normAutofit fontScale="90000"/>
          </a:bodyPr>
          <a:lstStyle/>
          <a:p>
            <a:br>
              <a:rPr lang="en-US" sz="3600" dirty="0">
                <a:solidFill>
                  <a:schemeClr val="tx1">
                    <a:lumMod val="95000"/>
                    <a:lumOff val="5000"/>
                  </a:schemeClr>
                </a:solidFill>
              </a:rPr>
            </a:br>
            <a:r>
              <a:rPr lang="en-US" sz="4000" dirty="0">
                <a:solidFill>
                  <a:schemeClr val="tx1">
                    <a:lumMod val="95000"/>
                    <a:lumOff val="5000"/>
                  </a:schemeClr>
                </a:solidFill>
              </a:rPr>
              <a:t>Match the EBI </a:t>
            </a:r>
            <a:br>
              <a:rPr lang="en-US" sz="2400" dirty="0">
                <a:solidFill>
                  <a:schemeClr val="tx1">
                    <a:lumMod val="95000"/>
                    <a:lumOff val="5000"/>
                  </a:schemeClr>
                </a:solidFill>
              </a:rPr>
            </a:br>
            <a:endParaRPr lang="en-US" dirty="0"/>
          </a:p>
        </p:txBody>
      </p:sp>
      <p:sp>
        <p:nvSpPr>
          <p:cNvPr id="3" name="Content Placeholder 2">
            <a:extLst>
              <a:ext uri="{FF2B5EF4-FFF2-40B4-BE49-F238E27FC236}">
                <a16:creationId xmlns:a16="http://schemas.microsoft.com/office/drawing/2014/main" id="{73E09B15-8603-4A73-B522-E364175F6440}"/>
              </a:ext>
            </a:extLst>
          </p:cNvPr>
          <p:cNvSpPr>
            <a:spLocks noGrp="1"/>
          </p:cNvSpPr>
          <p:nvPr>
            <p:ph idx="1"/>
          </p:nvPr>
        </p:nvSpPr>
        <p:spPr>
          <a:xfrm>
            <a:off x="1981200" y="1600201"/>
            <a:ext cx="8229600" cy="3810000"/>
          </a:xfrm>
        </p:spPr>
        <p:txBody>
          <a:bodyPr>
            <a:normAutofit/>
          </a:bodyPr>
          <a:lstStyle/>
          <a:p>
            <a:r>
              <a:rPr lang="en-US" dirty="0"/>
              <a:t>Product:</a:t>
            </a:r>
          </a:p>
          <a:p>
            <a:endParaRPr lang="en-US" dirty="0"/>
          </a:p>
          <a:p>
            <a:pPr marL="192405" indent="-192405"/>
            <a:r>
              <a:rPr lang="en-US" dirty="0"/>
              <a:t>Policy:</a:t>
            </a:r>
            <a:endParaRPr lang="en-US" dirty="0">
              <a:cs typeface="Arial"/>
            </a:endParaRPr>
          </a:p>
          <a:p>
            <a:endParaRPr lang="en-US" dirty="0"/>
          </a:p>
          <a:p>
            <a:pPr marL="192405" indent="-192405"/>
            <a:endParaRPr lang="en-US" dirty="0"/>
          </a:p>
          <a:p>
            <a:pPr marL="192405" indent="-192405"/>
            <a:r>
              <a:rPr lang="en-US" dirty="0"/>
              <a:t>Program:</a:t>
            </a:r>
          </a:p>
          <a:p>
            <a:endParaRPr lang="en-US" dirty="0"/>
          </a:p>
          <a:p>
            <a:pPr marL="192405" indent="-192405"/>
            <a:endParaRPr lang="en-US" dirty="0"/>
          </a:p>
          <a:p>
            <a:pPr marL="192405" indent="-192405"/>
            <a:r>
              <a:rPr lang="en-US" dirty="0"/>
              <a:t>Practice:</a:t>
            </a:r>
          </a:p>
          <a:p>
            <a:endParaRPr lang="en-US" dirty="0"/>
          </a:p>
          <a:p>
            <a:endParaRPr lang="en-US" dirty="0"/>
          </a:p>
          <a:p>
            <a:pPr marL="192405" indent="-192405"/>
            <a:endParaRPr lang="en-US" dirty="0">
              <a:cs typeface="Arial"/>
            </a:endParaRPr>
          </a:p>
        </p:txBody>
      </p:sp>
      <p:sp>
        <p:nvSpPr>
          <p:cNvPr id="4" name="Content Placeholder 2">
            <a:extLst>
              <a:ext uri="{FF2B5EF4-FFF2-40B4-BE49-F238E27FC236}">
                <a16:creationId xmlns:a16="http://schemas.microsoft.com/office/drawing/2014/main" id="{D30845DE-3623-425A-B770-94A947743357}"/>
              </a:ext>
            </a:extLst>
          </p:cNvPr>
          <p:cNvSpPr txBox="1">
            <a:spLocks/>
          </p:cNvSpPr>
          <p:nvPr/>
        </p:nvSpPr>
        <p:spPr bwMode="auto">
          <a:xfrm>
            <a:off x="6803243" y="1531199"/>
            <a:ext cx="3013364" cy="3606364"/>
          </a:xfrm>
          <a:prstGeom prst="rect">
            <a:avLst/>
          </a:prstGeom>
          <a:noFill/>
          <a:ln>
            <a:solidFill>
              <a:schemeClr val="tx2"/>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normAutofit fontScale="92500" lnSpcReduction="10000"/>
          </a:bodyPr>
          <a:lstStyle>
            <a:lvl1pPr marL="257175" indent="-257175" algn="l" rtl="0" eaLnBrk="0" fontAlgn="base" hangingPunct="0">
              <a:spcBef>
                <a:spcPct val="20000"/>
              </a:spcBef>
              <a:spcAft>
                <a:spcPct val="0"/>
              </a:spcAft>
              <a:buChar char="•"/>
              <a:defRPr sz="2400">
                <a:solidFill>
                  <a:schemeClr val="tx1">
                    <a:lumMod val="75000"/>
                    <a:lumOff val="25000"/>
                  </a:schemeClr>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lumMod val="75000"/>
                    <a:lumOff val="25000"/>
                  </a:schemeClr>
                </a:solidFill>
                <a:latin typeface="+mn-lt"/>
              </a:defRPr>
            </a:lvl2pPr>
            <a:lvl3pPr marL="857250" indent="-171450" algn="l" rtl="0" eaLnBrk="0" fontAlgn="base" hangingPunct="0">
              <a:spcBef>
                <a:spcPct val="20000"/>
              </a:spcBef>
              <a:spcAft>
                <a:spcPct val="0"/>
              </a:spcAft>
              <a:buChar char="•"/>
              <a:defRPr sz="1800">
                <a:solidFill>
                  <a:schemeClr val="tx1">
                    <a:lumMod val="75000"/>
                    <a:lumOff val="25000"/>
                  </a:schemeClr>
                </a:solidFill>
                <a:latin typeface="+mn-lt"/>
              </a:defRPr>
            </a:lvl3pPr>
            <a:lvl4pPr marL="1200150" indent="-171450" algn="l" rtl="0" eaLnBrk="0" fontAlgn="base" hangingPunct="0">
              <a:spcBef>
                <a:spcPct val="20000"/>
              </a:spcBef>
              <a:spcAft>
                <a:spcPct val="0"/>
              </a:spcAft>
              <a:buChar char="–"/>
              <a:defRPr sz="1500">
                <a:solidFill>
                  <a:schemeClr val="tx1">
                    <a:lumMod val="75000"/>
                    <a:lumOff val="25000"/>
                  </a:schemeClr>
                </a:solidFill>
                <a:latin typeface="+mn-lt"/>
              </a:defRPr>
            </a:lvl4pPr>
            <a:lvl5pPr marL="1543050" indent="-171450" algn="l" rtl="0" eaLnBrk="0" fontAlgn="base" hangingPunct="0">
              <a:spcBef>
                <a:spcPct val="20000"/>
              </a:spcBef>
              <a:spcAft>
                <a:spcPct val="0"/>
              </a:spcAft>
              <a:buChar char="»"/>
              <a:defRPr sz="1500">
                <a:solidFill>
                  <a:schemeClr val="tx1">
                    <a:lumMod val="75000"/>
                    <a:lumOff val="25000"/>
                  </a:schemeClr>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a:lstStyle>
          <a:p>
            <a:pPr marL="0" indent="0" algn="ctr">
              <a:buClr>
                <a:srgbClr val="000000"/>
              </a:buClr>
              <a:buNone/>
            </a:pPr>
            <a:endParaRPr lang="en-US" sz="1800" b="1" kern="0" dirty="0">
              <a:solidFill>
                <a:srgbClr val="0097DA"/>
              </a:solidFill>
              <a:latin typeface="Arial"/>
              <a:cs typeface="Arial"/>
            </a:endParaRPr>
          </a:p>
          <a:p>
            <a:pPr marL="0" indent="0" algn="ctr">
              <a:buNone/>
            </a:pPr>
            <a:r>
              <a:rPr lang="en-US" sz="1800" b="1" kern="0" dirty="0">
                <a:solidFill>
                  <a:srgbClr val="000000"/>
                </a:solidFill>
                <a:latin typeface="Arial"/>
                <a:cs typeface="Arial"/>
              </a:rPr>
              <a:t>Word Bank </a:t>
            </a:r>
            <a:endParaRPr lang="en-US" dirty="0">
              <a:solidFill>
                <a:srgbClr val="000000"/>
              </a:solidFill>
              <a:latin typeface="Arial"/>
            </a:endParaRPr>
          </a:p>
          <a:p>
            <a:pPr marL="0" indent="0" algn="ctr">
              <a:buNone/>
            </a:pPr>
            <a:endParaRPr lang="en-US" sz="1800" b="1" kern="0" dirty="0">
              <a:solidFill>
                <a:srgbClr val="0097DA"/>
              </a:solidFill>
              <a:latin typeface="Arial"/>
              <a:sym typeface="Arial"/>
            </a:endParaRPr>
          </a:p>
          <a:p>
            <a:pPr marL="0" indent="0">
              <a:buNone/>
            </a:pPr>
            <a:r>
              <a:rPr lang="en-US" sz="1800" b="1" kern="0" dirty="0">
                <a:solidFill>
                  <a:srgbClr val="0097DA"/>
                </a:solidFill>
                <a:latin typeface="Arial"/>
                <a:sym typeface="Arial"/>
              </a:rPr>
              <a:t>Colorectal cancer early detection pilot program</a:t>
            </a:r>
            <a:endParaRPr lang="en-US" sz="1800" b="1" kern="0" dirty="0">
              <a:solidFill>
                <a:srgbClr val="0097DA"/>
              </a:solidFill>
              <a:latin typeface="Arial"/>
              <a:cs typeface="Arial"/>
            </a:endParaRPr>
          </a:p>
          <a:p>
            <a:pPr marL="0" indent="0">
              <a:buNone/>
            </a:pPr>
            <a:endParaRPr lang="en-US" sz="1800" b="1" kern="0" dirty="0">
              <a:solidFill>
                <a:srgbClr val="0097DA"/>
              </a:solidFill>
              <a:latin typeface="Arial"/>
              <a:cs typeface="Arial"/>
            </a:endParaRPr>
          </a:p>
          <a:p>
            <a:pPr marL="0" indent="0">
              <a:buClr>
                <a:srgbClr val="000000"/>
              </a:buClr>
              <a:buNone/>
            </a:pPr>
            <a:r>
              <a:rPr lang="en-US" sz="1800" b="1" kern="0" dirty="0">
                <a:solidFill>
                  <a:srgbClr val="0097DA"/>
                </a:solidFill>
                <a:latin typeface="Arial"/>
                <a:sym typeface="Arial"/>
              </a:rPr>
              <a:t>Paid time off for screening</a:t>
            </a:r>
            <a:endParaRPr lang="en-US" sz="1800" b="1" kern="0" dirty="0">
              <a:solidFill>
                <a:srgbClr val="0097DA"/>
              </a:solidFill>
              <a:latin typeface="Arial"/>
              <a:cs typeface="Arial"/>
            </a:endParaRPr>
          </a:p>
          <a:p>
            <a:pPr marL="0" indent="0">
              <a:buNone/>
            </a:pPr>
            <a:endParaRPr lang="en-US" sz="1800" b="1" kern="0" dirty="0">
              <a:solidFill>
                <a:srgbClr val="0097DA"/>
              </a:solidFill>
              <a:latin typeface="Arial"/>
              <a:cs typeface="Arial"/>
            </a:endParaRPr>
          </a:p>
          <a:p>
            <a:pPr marL="0" indent="0">
              <a:buNone/>
            </a:pPr>
            <a:r>
              <a:rPr lang="en-US" sz="1800" b="1" kern="0" dirty="0">
                <a:solidFill>
                  <a:srgbClr val="0097DA"/>
                </a:solidFill>
                <a:latin typeface="Arial"/>
                <a:sym typeface="Arial"/>
              </a:rPr>
              <a:t>Coordinating transportation to colorectal cancer screening </a:t>
            </a:r>
            <a:endParaRPr lang="en-US" sz="1800" b="1" kern="0" dirty="0">
              <a:solidFill>
                <a:srgbClr val="0097DA"/>
              </a:solidFill>
              <a:latin typeface="Arial"/>
              <a:cs typeface="Arial"/>
            </a:endParaRPr>
          </a:p>
          <a:p>
            <a:pPr marL="0" indent="0">
              <a:buNone/>
            </a:pPr>
            <a:endParaRPr lang="en-US" sz="1800" b="1" kern="0" dirty="0">
              <a:solidFill>
                <a:srgbClr val="0097DA"/>
              </a:solidFill>
              <a:latin typeface="Arial"/>
              <a:cs typeface="Arial"/>
            </a:endParaRPr>
          </a:p>
          <a:p>
            <a:pPr marL="0" indent="0">
              <a:buNone/>
            </a:pPr>
            <a:r>
              <a:rPr lang="en-US" sz="1800" b="1" kern="0" dirty="0">
                <a:solidFill>
                  <a:srgbClr val="0097DA"/>
                </a:solidFill>
                <a:latin typeface="Arial"/>
                <a:sym typeface="Arial"/>
              </a:rPr>
              <a:t>FLU-FIT Kit</a:t>
            </a:r>
            <a:endParaRPr lang="en-US" sz="1800" b="1" kern="0" dirty="0">
              <a:solidFill>
                <a:srgbClr val="0097DA"/>
              </a:solidFill>
              <a:latin typeface="Arial"/>
              <a:cs typeface="Arial"/>
            </a:endParaRPr>
          </a:p>
          <a:p>
            <a:pPr marL="0" indent="0">
              <a:buNone/>
            </a:pPr>
            <a:endParaRPr lang="en-US" sz="1800" b="1" kern="0" dirty="0">
              <a:solidFill>
                <a:srgbClr val="0097DA"/>
              </a:solidFill>
              <a:latin typeface="Arial"/>
              <a:cs typeface="Arial"/>
            </a:endParaRPr>
          </a:p>
        </p:txBody>
      </p:sp>
      <p:sp>
        <p:nvSpPr>
          <p:cNvPr id="5" name="TextBox 4">
            <a:extLst>
              <a:ext uri="{FF2B5EF4-FFF2-40B4-BE49-F238E27FC236}">
                <a16:creationId xmlns:a16="http://schemas.microsoft.com/office/drawing/2014/main" id="{279D41D9-510B-4178-AFC7-B35097E6474A}"/>
              </a:ext>
            </a:extLst>
          </p:cNvPr>
          <p:cNvSpPr txBox="1"/>
          <p:nvPr/>
        </p:nvSpPr>
        <p:spPr>
          <a:xfrm>
            <a:off x="3186906" y="3260016"/>
            <a:ext cx="2794379" cy="646331"/>
          </a:xfrm>
          <a:prstGeom prst="rect">
            <a:avLst/>
          </a:prstGeom>
          <a:noFill/>
        </p:spPr>
        <p:txBody>
          <a:bodyPr wrap="square" lIns="91440" tIns="45720" rIns="91440" bIns="45720" rtlCol="0" anchor="t">
            <a:spAutoFit/>
          </a:bodyPr>
          <a:lstStyle/>
          <a:p>
            <a:pPr>
              <a:buClr>
                <a:srgbClr val="000000"/>
              </a:buClr>
            </a:pPr>
            <a:r>
              <a:rPr lang="en-US" b="1" kern="0" dirty="0">
                <a:solidFill>
                  <a:srgbClr val="0097DA"/>
                </a:solidFill>
                <a:latin typeface="Arial"/>
                <a:cs typeface="Arial"/>
                <a:sym typeface="Arial"/>
              </a:rPr>
              <a:t>Colorectal cancer early detection pilot program</a:t>
            </a:r>
            <a:endParaRPr lang="en-US" b="1" kern="0" dirty="0">
              <a:solidFill>
                <a:srgbClr val="0097DA"/>
              </a:solidFill>
              <a:latin typeface="Arial"/>
              <a:cs typeface="Arial"/>
            </a:endParaRPr>
          </a:p>
        </p:txBody>
      </p:sp>
      <p:sp>
        <p:nvSpPr>
          <p:cNvPr id="7" name="TextBox 6">
            <a:extLst>
              <a:ext uri="{FF2B5EF4-FFF2-40B4-BE49-F238E27FC236}">
                <a16:creationId xmlns:a16="http://schemas.microsoft.com/office/drawing/2014/main" id="{ECF330DB-0818-4300-A9D9-7EC74173E4B3}"/>
              </a:ext>
            </a:extLst>
          </p:cNvPr>
          <p:cNvSpPr txBox="1"/>
          <p:nvPr/>
        </p:nvSpPr>
        <p:spPr>
          <a:xfrm>
            <a:off x="3034860" y="2259878"/>
            <a:ext cx="2712492" cy="646331"/>
          </a:xfrm>
          <a:prstGeom prst="rect">
            <a:avLst/>
          </a:prstGeom>
          <a:noFill/>
        </p:spPr>
        <p:txBody>
          <a:bodyPr wrap="square" lIns="91440" tIns="45720" rIns="91440" bIns="45720" rtlCol="0" anchor="t">
            <a:spAutoFit/>
          </a:bodyPr>
          <a:lstStyle/>
          <a:p>
            <a:pPr>
              <a:buClr>
                <a:srgbClr val="000000"/>
              </a:buClr>
            </a:pPr>
            <a:r>
              <a:rPr lang="en-US" b="1" kern="0" dirty="0">
                <a:solidFill>
                  <a:srgbClr val="0097DA"/>
                </a:solidFill>
                <a:latin typeface="Arial"/>
                <a:cs typeface="Arial"/>
                <a:sym typeface="Arial"/>
              </a:rPr>
              <a:t>Paid time off for screening</a:t>
            </a:r>
            <a:endParaRPr lang="en-US" b="1" kern="0" dirty="0">
              <a:solidFill>
                <a:srgbClr val="0097DA"/>
              </a:solidFill>
              <a:latin typeface="Arial"/>
              <a:cs typeface="Arial"/>
            </a:endParaRPr>
          </a:p>
        </p:txBody>
      </p:sp>
      <p:sp>
        <p:nvSpPr>
          <p:cNvPr id="8" name="TextBox 7">
            <a:extLst>
              <a:ext uri="{FF2B5EF4-FFF2-40B4-BE49-F238E27FC236}">
                <a16:creationId xmlns:a16="http://schemas.microsoft.com/office/drawing/2014/main" id="{6502B8AF-87BC-4DA1-B05E-FA114CB9DFF3}"/>
              </a:ext>
            </a:extLst>
          </p:cNvPr>
          <p:cNvSpPr txBox="1"/>
          <p:nvPr/>
        </p:nvSpPr>
        <p:spPr>
          <a:xfrm>
            <a:off x="3163519" y="4246563"/>
            <a:ext cx="2712493" cy="1361911"/>
          </a:xfrm>
          <a:prstGeom prst="rect">
            <a:avLst/>
          </a:prstGeom>
          <a:noFill/>
        </p:spPr>
        <p:txBody>
          <a:bodyPr wrap="square" lIns="91440" tIns="45720" rIns="91440" bIns="45720" rtlCol="0" anchor="t">
            <a:spAutoFit/>
          </a:bodyPr>
          <a:lstStyle/>
          <a:p>
            <a:pPr>
              <a:buClr>
                <a:srgbClr val="000000"/>
              </a:buClr>
            </a:pPr>
            <a:r>
              <a:rPr lang="en-US" b="1" kern="0" dirty="0">
                <a:solidFill>
                  <a:srgbClr val="0097DA"/>
                </a:solidFill>
                <a:latin typeface="Arial"/>
                <a:cs typeface="Arial"/>
                <a:sym typeface="Arial"/>
              </a:rPr>
              <a:t>Coordinating transportation to colorectal cancer screening </a:t>
            </a:r>
            <a:endParaRPr lang="en-US" b="1" kern="0" dirty="0">
              <a:solidFill>
                <a:srgbClr val="0097DA"/>
              </a:solidFill>
              <a:latin typeface="Arial"/>
              <a:cs typeface="Arial"/>
            </a:endParaRPr>
          </a:p>
          <a:p>
            <a:pPr>
              <a:buClr>
                <a:srgbClr val="000000"/>
              </a:buClr>
            </a:pPr>
            <a:endParaRPr lang="en-US" sz="1050" kern="0" dirty="0">
              <a:solidFill>
                <a:srgbClr val="0097DA"/>
              </a:solidFill>
              <a:latin typeface="Arial"/>
              <a:cs typeface="Arial"/>
            </a:endParaRPr>
          </a:p>
        </p:txBody>
      </p:sp>
      <p:sp>
        <p:nvSpPr>
          <p:cNvPr id="9" name="TextBox 8">
            <a:extLst>
              <a:ext uri="{FF2B5EF4-FFF2-40B4-BE49-F238E27FC236}">
                <a16:creationId xmlns:a16="http://schemas.microsoft.com/office/drawing/2014/main" id="{9FA0CEA7-F19A-4587-B273-6EBD655DEE2E}"/>
              </a:ext>
            </a:extLst>
          </p:cNvPr>
          <p:cNvSpPr txBox="1"/>
          <p:nvPr/>
        </p:nvSpPr>
        <p:spPr>
          <a:xfrm>
            <a:off x="3116712" y="1612031"/>
            <a:ext cx="2630606" cy="369332"/>
          </a:xfrm>
          <a:prstGeom prst="rect">
            <a:avLst/>
          </a:prstGeom>
          <a:noFill/>
        </p:spPr>
        <p:txBody>
          <a:bodyPr wrap="square" lIns="91440" tIns="45720" rIns="91440" bIns="45720" rtlCol="0" anchor="t">
            <a:spAutoFit/>
          </a:bodyPr>
          <a:lstStyle/>
          <a:p>
            <a:pPr>
              <a:buClr>
                <a:srgbClr val="000000"/>
              </a:buClr>
            </a:pPr>
            <a:r>
              <a:rPr lang="en-US" b="1" kern="0" dirty="0">
                <a:solidFill>
                  <a:srgbClr val="0097DA"/>
                </a:solidFill>
                <a:latin typeface="Arial"/>
                <a:cs typeface="Arial"/>
                <a:sym typeface="Arial"/>
              </a:rPr>
              <a:t>FLU-FIT Kit</a:t>
            </a:r>
            <a:endParaRPr lang="en-US" b="1" kern="0" dirty="0">
              <a:solidFill>
                <a:srgbClr val="0097DA"/>
              </a:solidFill>
              <a:latin typeface="Arial"/>
              <a:cs typeface="Arial"/>
            </a:endParaRPr>
          </a:p>
        </p:txBody>
      </p:sp>
      <p:pic>
        <p:nvPicPr>
          <p:cNvPr id="10" name="Picture 7" descr="A picture containing text, clipart&#10;&#10;Description automatically generated">
            <a:extLst>
              <a:ext uri="{FF2B5EF4-FFF2-40B4-BE49-F238E27FC236}">
                <a16:creationId xmlns:a16="http://schemas.microsoft.com/office/drawing/2014/main" id="{380EBD0A-BAB0-184A-94E2-78E34AD61678}"/>
              </a:ext>
            </a:extLst>
          </p:cNvPr>
          <p:cNvPicPr>
            <a:picLocks noChangeAspect="1"/>
          </p:cNvPicPr>
          <p:nvPr/>
        </p:nvPicPr>
        <p:blipFill>
          <a:blip r:embed="rId3"/>
          <a:stretch>
            <a:fillRect/>
          </a:stretch>
        </p:blipFill>
        <p:spPr>
          <a:xfrm>
            <a:off x="9650190" y="148260"/>
            <a:ext cx="732061" cy="1349289"/>
          </a:xfrm>
          <a:prstGeom prst="rect">
            <a:avLst/>
          </a:prstGeom>
        </p:spPr>
      </p:pic>
    </p:spTree>
    <p:extLst>
      <p:ext uri="{BB962C8B-B14F-4D97-AF65-F5344CB8AC3E}">
        <p14:creationId xmlns:p14="http://schemas.microsoft.com/office/powerpoint/2010/main" val="393276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6976F4-1396-A145-B114-AE047BE4A465}"/>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What Does Evidence Mean?</a:t>
            </a:r>
            <a:endParaRPr lang="en-US" sz="3600" dirty="0"/>
          </a:p>
        </p:txBody>
      </p:sp>
      <p:sp>
        <p:nvSpPr>
          <p:cNvPr id="5" name="Text Placeholder 4">
            <a:extLst>
              <a:ext uri="{FF2B5EF4-FFF2-40B4-BE49-F238E27FC236}">
                <a16:creationId xmlns:a16="http://schemas.microsoft.com/office/drawing/2014/main" id="{BFE13286-B33D-C14F-A690-9FB11BCE98F8}"/>
              </a:ext>
            </a:extLst>
          </p:cNvPr>
          <p:cNvSpPr>
            <a:spLocks noGrp="1"/>
          </p:cNvSpPr>
          <p:nvPr>
            <p:ph idx="1"/>
          </p:nvPr>
        </p:nvSpPr>
        <p:spPr>
          <a:xfrm>
            <a:off x="1981200" y="1600201"/>
            <a:ext cx="6370398" cy="38862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92405" indent="-192405"/>
            <a:r>
              <a:rPr lang="en-US" sz="2400" b="1" dirty="0">
                <a:solidFill>
                  <a:srgbClr val="0097DA"/>
                </a:solidFill>
              </a:rPr>
              <a:t>Systematic review: </a:t>
            </a:r>
            <a:r>
              <a:rPr lang="en-US" sz="2400" dirty="0"/>
              <a:t>Summaries of evidence made up of multiple studies and recommendations </a:t>
            </a:r>
            <a:endParaRPr lang="en-US" dirty="0"/>
          </a:p>
          <a:p>
            <a:endParaRPr lang="en-US" sz="2400" dirty="0">
              <a:solidFill>
                <a:srgbClr val="00B0F0"/>
              </a:solidFill>
            </a:endParaRPr>
          </a:p>
          <a:p>
            <a:pPr marL="192405" indent="-192405"/>
            <a:r>
              <a:rPr lang="en-US" sz="2400" b="1" dirty="0">
                <a:solidFill>
                  <a:srgbClr val="0097DA"/>
                </a:solidFill>
              </a:rPr>
              <a:t>Guideline synthesis: </a:t>
            </a:r>
            <a:r>
              <a:rPr lang="en-US" sz="2400" dirty="0"/>
              <a:t>Synthesis of systematic reviews of research-tested interventions used to help practitioners select interventions for implementation </a:t>
            </a:r>
          </a:p>
          <a:p>
            <a:endParaRPr lang="en-US" dirty="0"/>
          </a:p>
          <a:p>
            <a:endParaRPr lang="en-US" dirty="0"/>
          </a:p>
          <a:p>
            <a:endParaRPr lang="en-US" dirty="0"/>
          </a:p>
        </p:txBody>
      </p:sp>
      <p:sp>
        <p:nvSpPr>
          <p:cNvPr id="4" name="TextBox 3">
            <a:extLst>
              <a:ext uri="{FF2B5EF4-FFF2-40B4-BE49-F238E27FC236}">
                <a16:creationId xmlns:a16="http://schemas.microsoft.com/office/drawing/2014/main" id="{E045AAA8-2662-5B4A-8BCB-38E2A8DD3EDF}"/>
              </a:ext>
            </a:extLst>
          </p:cNvPr>
          <p:cNvSpPr txBox="1"/>
          <p:nvPr/>
        </p:nvSpPr>
        <p:spPr>
          <a:xfrm>
            <a:off x="9354120" y="5328060"/>
            <a:ext cx="1315323" cy="223138"/>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Jacobs et al.,2012</a:t>
            </a:r>
            <a:endParaRPr lang="en-US" dirty="0"/>
          </a:p>
        </p:txBody>
      </p:sp>
      <p:pic>
        <p:nvPicPr>
          <p:cNvPr id="2" name="Picture 5" descr="A picture containing graphical user interface&#10;&#10;Description automatically generated">
            <a:extLst>
              <a:ext uri="{FF2B5EF4-FFF2-40B4-BE49-F238E27FC236}">
                <a16:creationId xmlns:a16="http://schemas.microsoft.com/office/drawing/2014/main" id="{D57010A6-FA84-4CDC-B15A-B7C2FDA5B62B}"/>
              </a:ext>
            </a:extLst>
          </p:cNvPr>
          <p:cNvPicPr>
            <a:picLocks noChangeAspect="1"/>
          </p:cNvPicPr>
          <p:nvPr/>
        </p:nvPicPr>
        <p:blipFill>
          <a:blip r:embed="rId3"/>
          <a:stretch>
            <a:fillRect/>
          </a:stretch>
        </p:blipFill>
        <p:spPr>
          <a:xfrm>
            <a:off x="8021853" y="2125097"/>
            <a:ext cx="2427487" cy="2216087"/>
          </a:xfrm>
          <a:prstGeom prst="rect">
            <a:avLst/>
          </a:prstGeom>
        </p:spPr>
      </p:pic>
    </p:spTree>
    <p:extLst>
      <p:ext uri="{BB962C8B-B14F-4D97-AF65-F5344CB8AC3E}">
        <p14:creationId xmlns:p14="http://schemas.microsoft.com/office/powerpoint/2010/main" val="12635175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F8262-7937-714A-8DF8-F5A158ABBB29}"/>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Practice-Based Evidence </a:t>
            </a:r>
            <a:endParaRPr lang="en-US" sz="3600" dirty="0"/>
          </a:p>
        </p:txBody>
      </p:sp>
      <p:sp>
        <p:nvSpPr>
          <p:cNvPr id="3" name="Content Placeholder 2">
            <a:extLst>
              <a:ext uri="{FF2B5EF4-FFF2-40B4-BE49-F238E27FC236}">
                <a16:creationId xmlns:a16="http://schemas.microsoft.com/office/drawing/2014/main" id="{A277AAE9-1E22-EB48-AC13-642E0D013627}"/>
              </a:ext>
            </a:extLst>
          </p:cNvPr>
          <p:cNvSpPr>
            <a:spLocks noGrp="1"/>
          </p:cNvSpPr>
          <p:nvPr>
            <p:ph idx="1"/>
          </p:nvPr>
        </p:nvSpPr>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buNone/>
            </a:pPr>
            <a:r>
              <a:rPr lang="en-US" sz="2400" dirty="0"/>
              <a:t>Lived experience matters!</a:t>
            </a:r>
            <a:endParaRPr lang="en-US" dirty="0"/>
          </a:p>
          <a:p>
            <a:pPr marL="417830" lvl="1" indent="-160655">
              <a:lnSpc>
                <a:spcPct val="150000"/>
              </a:lnSpc>
            </a:pPr>
            <a:r>
              <a:rPr lang="en-US" sz="2400" dirty="0"/>
              <a:t>Practitioners know their patients, context, and needs best</a:t>
            </a:r>
            <a:endParaRPr lang="en-US" sz="1850" dirty="0"/>
          </a:p>
          <a:p>
            <a:pPr marL="0" indent="0">
              <a:lnSpc>
                <a:spcPct val="150000"/>
              </a:lnSpc>
              <a:buNone/>
            </a:pPr>
            <a:endParaRPr lang="en-US" sz="2400" dirty="0"/>
          </a:p>
          <a:p>
            <a:pPr marL="0" indent="0">
              <a:lnSpc>
                <a:spcPct val="150000"/>
              </a:lnSpc>
              <a:buNone/>
            </a:pPr>
            <a:r>
              <a:rPr lang="en-US" sz="2400" dirty="0"/>
              <a:t>Two-way flow of knowledge can inform implementation</a:t>
            </a:r>
            <a:endParaRPr lang="en-US" dirty="0"/>
          </a:p>
          <a:p>
            <a:pPr marL="417195" lvl="1" indent="-160020">
              <a:lnSpc>
                <a:spcPct val="150000"/>
              </a:lnSpc>
            </a:pPr>
            <a:r>
              <a:rPr lang="en-US" sz="2400" dirty="0"/>
              <a:t>Rigorous quality improvement efforts</a:t>
            </a:r>
          </a:p>
          <a:p>
            <a:pPr marL="417195" lvl="1" indent="-160020">
              <a:lnSpc>
                <a:spcPct val="150000"/>
              </a:lnSpc>
            </a:pPr>
            <a:r>
              <a:rPr lang="en-US" sz="2400" dirty="0"/>
              <a:t>Getting stakeholders involved in evaluation </a:t>
            </a:r>
          </a:p>
          <a:p>
            <a:pPr marL="417195" lvl="1" indent="-160020">
              <a:lnSpc>
                <a:spcPct val="150000"/>
              </a:lnSpc>
            </a:pPr>
            <a:r>
              <a:rPr lang="en-US" sz="2400" dirty="0"/>
              <a:t>Co-creating with implementation scientists</a:t>
            </a:r>
          </a:p>
        </p:txBody>
      </p:sp>
      <p:sp>
        <p:nvSpPr>
          <p:cNvPr id="5" name="TextBox 4">
            <a:extLst>
              <a:ext uri="{FF2B5EF4-FFF2-40B4-BE49-F238E27FC236}">
                <a16:creationId xmlns:a16="http://schemas.microsoft.com/office/drawing/2014/main" id="{38188372-9AFA-5344-9F63-ACAEDCB00EB8}"/>
              </a:ext>
            </a:extLst>
          </p:cNvPr>
          <p:cNvSpPr txBox="1"/>
          <p:nvPr/>
        </p:nvSpPr>
        <p:spPr>
          <a:xfrm>
            <a:off x="9777080" y="5317868"/>
            <a:ext cx="890921" cy="223138"/>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Green, 2008</a:t>
            </a:r>
            <a:endParaRPr lang="en-US" dirty="0"/>
          </a:p>
        </p:txBody>
      </p:sp>
      <p:pic>
        <p:nvPicPr>
          <p:cNvPr id="4" name="Picture 5" descr="Icon&#10;&#10;Description automatically generated">
            <a:extLst>
              <a:ext uri="{FF2B5EF4-FFF2-40B4-BE49-F238E27FC236}">
                <a16:creationId xmlns:a16="http://schemas.microsoft.com/office/drawing/2014/main" id="{2057D4AE-0328-477D-94EE-25A9EF7D3A26}"/>
              </a:ext>
            </a:extLst>
          </p:cNvPr>
          <p:cNvPicPr>
            <a:picLocks noChangeAspect="1"/>
          </p:cNvPicPr>
          <p:nvPr/>
        </p:nvPicPr>
        <p:blipFill>
          <a:blip r:embed="rId3"/>
          <a:stretch>
            <a:fillRect/>
          </a:stretch>
        </p:blipFill>
        <p:spPr>
          <a:xfrm>
            <a:off x="8696573" y="3578626"/>
            <a:ext cx="1852551" cy="1739243"/>
          </a:xfrm>
          <a:prstGeom prst="rect">
            <a:avLst/>
          </a:prstGeom>
        </p:spPr>
      </p:pic>
    </p:spTree>
    <p:extLst>
      <p:ext uri="{BB962C8B-B14F-4D97-AF65-F5344CB8AC3E}">
        <p14:creationId xmlns:p14="http://schemas.microsoft.com/office/powerpoint/2010/main" val="9212797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25751A-BF19-0940-8CD7-AFC31D8D53F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Resources that Synthesize Evidence</a:t>
            </a:r>
          </a:p>
        </p:txBody>
      </p:sp>
      <p:sp>
        <p:nvSpPr>
          <p:cNvPr id="5" name="Text Placeholder 4">
            <a:extLst>
              <a:ext uri="{FF2B5EF4-FFF2-40B4-BE49-F238E27FC236}">
                <a16:creationId xmlns:a16="http://schemas.microsoft.com/office/drawing/2014/main" id="{945F02A4-D0A3-E747-B6EF-A77F288379CF}"/>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en-US" sz="2400" dirty="0">
                <a:sym typeface="Times New Roman"/>
              </a:rPr>
              <a:t>The Campbell Corporation</a:t>
            </a:r>
            <a:endParaRPr lang="en-US" sz="2400" dirty="0"/>
          </a:p>
          <a:p>
            <a:pPr marL="0" indent="0">
              <a:buNone/>
            </a:pPr>
            <a:r>
              <a:rPr lang="en-US" sz="2400" dirty="0">
                <a:sym typeface="Times New Roman"/>
              </a:rPr>
              <a:t>	</a:t>
            </a:r>
            <a:r>
              <a:rPr lang="en-US" sz="2400" dirty="0">
                <a:sym typeface="Times New Roman"/>
                <a:hlinkClick r:id="rId3"/>
              </a:rPr>
              <a:t>https://www.campbellcollaboration.org</a:t>
            </a:r>
            <a:endParaRPr lang="en-US" sz="2400" dirty="0"/>
          </a:p>
          <a:p>
            <a:pPr lvl="0"/>
            <a:endParaRPr lang="en-US" sz="2400" dirty="0"/>
          </a:p>
          <a:p>
            <a:pPr lvl="0"/>
            <a:r>
              <a:rPr lang="en-US" sz="2400" dirty="0">
                <a:sym typeface="Times New Roman"/>
              </a:rPr>
              <a:t>Cochrane Effective Practice and Organization of Care</a:t>
            </a:r>
            <a:endParaRPr lang="en-US" sz="2400" dirty="0"/>
          </a:p>
          <a:p>
            <a:pPr marL="0" indent="0">
              <a:buNone/>
            </a:pPr>
            <a:r>
              <a:rPr lang="en-US" sz="2400" dirty="0">
                <a:sym typeface="Times New Roman"/>
              </a:rPr>
              <a:t>	</a:t>
            </a:r>
            <a:r>
              <a:rPr lang="en-US" sz="2400" dirty="0">
                <a:sym typeface="Times New Roman"/>
                <a:hlinkClick r:id="rId4"/>
              </a:rPr>
              <a:t>https://epoc.cochrane.org/</a:t>
            </a:r>
            <a:endParaRPr lang="en-US" sz="2400" dirty="0">
              <a:sym typeface="Times New Roman"/>
            </a:endParaRPr>
          </a:p>
          <a:p>
            <a:endParaRPr lang="en-US" dirty="0"/>
          </a:p>
          <a:p>
            <a:endParaRPr lang="en-US" dirty="0"/>
          </a:p>
        </p:txBody>
      </p:sp>
      <p:pic>
        <p:nvPicPr>
          <p:cNvPr id="2" name="Picture 5" descr="Graphical user interface, diagram&#10;&#10;Description automatically generated">
            <a:extLst>
              <a:ext uri="{FF2B5EF4-FFF2-40B4-BE49-F238E27FC236}">
                <a16:creationId xmlns:a16="http://schemas.microsoft.com/office/drawing/2014/main" id="{00104D29-8C09-4126-8379-BBBBF0F8BCF0}"/>
              </a:ext>
            </a:extLst>
          </p:cNvPr>
          <p:cNvPicPr>
            <a:picLocks noChangeAspect="1"/>
          </p:cNvPicPr>
          <p:nvPr/>
        </p:nvPicPr>
        <p:blipFill>
          <a:blip r:embed="rId5"/>
          <a:stretch>
            <a:fillRect/>
          </a:stretch>
        </p:blipFill>
        <p:spPr>
          <a:xfrm>
            <a:off x="9328166" y="4351677"/>
            <a:ext cx="1247775" cy="1133475"/>
          </a:xfrm>
          <a:prstGeom prst="rect">
            <a:avLst/>
          </a:prstGeom>
        </p:spPr>
      </p:pic>
    </p:spTree>
    <p:extLst>
      <p:ext uri="{BB962C8B-B14F-4D97-AF65-F5344CB8AC3E}">
        <p14:creationId xmlns:p14="http://schemas.microsoft.com/office/powerpoint/2010/main" val="36680519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3F7D3-E447-DE48-B491-6E5B0B68A91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The Community Guide</a:t>
            </a:r>
          </a:p>
        </p:txBody>
      </p:sp>
      <p:pic>
        <p:nvPicPr>
          <p:cNvPr id="4" name="Picture 7" descr="Graphical user interface, text, application, Word, email&#10;&#10;Description automatically generated">
            <a:extLst>
              <a:ext uri="{FF2B5EF4-FFF2-40B4-BE49-F238E27FC236}">
                <a16:creationId xmlns:a16="http://schemas.microsoft.com/office/drawing/2014/main" id="{5744AE78-6EC4-4610-93F9-97A36C8D7B1F}"/>
              </a:ext>
            </a:extLst>
          </p:cNvPr>
          <p:cNvPicPr>
            <a:picLocks noChangeAspect="1"/>
          </p:cNvPicPr>
          <p:nvPr/>
        </p:nvPicPr>
        <p:blipFill>
          <a:blip r:embed="rId3"/>
          <a:stretch>
            <a:fillRect/>
          </a:stretch>
        </p:blipFill>
        <p:spPr>
          <a:xfrm>
            <a:off x="2048532" y="1340618"/>
            <a:ext cx="7344393" cy="3814989"/>
          </a:xfrm>
          <a:prstGeom prst="rect">
            <a:avLst/>
          </a:prstGeom>
        </p:spPr>
      </p:pic>
      <p:sp>
        <p:nvSpPr>
          <p:cNvPr id="6" name="TextBox 5">
            <a:extLst>
              <a:ext uri="{FF2B5EF4-FFF2-40B4-BE49-F238E27FC236}">
                <a16:creationId xmlns:a16="http://schemas.microsoft.com/office/drawing/2014/main" id="{C5395200-C562-AF47-BC63-BFD6C5C7FC2D}"/>
              </a:ext>
            </a:extLst>
          </p:cNvPr>
          <p:cNvSpPr txBox="1"/>
          <p:nvPr/>
        </p:nvSpPr>
        <p:spPr>
          <a:xfrm>
            <a:off x="8897000" y="5294245"/>
            <a:ext cx="1770259" cy="223138"/>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The Community Guide, n.d.</a:t>
            </a:r>
            <a:endParaRPr lang="en-US" dirty="0"/>
          </a:p>
        </p:txBody>
      </p:sp>
      <p:pic>
        <p:nvPicPr>
          <p:cNvPr id="3" name="Picture 5" descr="Graphical user interface, diagram&#10;&#10;Description automatically generated">
            <a:extLst>
              <a:ext uri="{FF2B5EF4-FFF2-40B4-BE49-F238E27FC236}">
                <a16:creationId xmlns:a16="http://schemas.microsoft.com/office/drawing/2014/main" id="{80807626-AF64-43A1-907E-96AC9694660A}"/>
              </a:ext>
            </a:extLst>
          </p:cNvPr>
          <p:cNvPicPr>
            <a:picLocks noChangeAspect="1"/>
          </p:cNvPicPr>
          <p:nvPr/>
        </p:nvPicPr>
        <p:blipFill>
          <a:blip r:embed="rId4"/>
          <a:stretch>
            <a:fillRect/>
          </a:stretch>
        </p:blipFill>
        <p:spPr>
          <a:xfrm>
            <a:off x="9328165" y="353651"/>
            <a:ext cx="1247775" cy="1133475"/>
          </a:xfrm>
          <a:prstGeom prst="rect">
            <a:avLst/>
          </a:prstGeom>
        </p:spPr>
      </p:pic>
    </p:spTree>
    <p:extLst>
      <p:ext uri="{BB962C8B-B14F-4D97-AF65-F5344CB8AC3E}">
        <p14:creationId xmlns:p14="http://schemas.microsoft.com/office/powerpoint/2010/main" val="8867121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1AE2-434A-C74C-89F0-1450627BE337}"/>
              </a:ext>
            </a:extLst>
          </p:cNvPr>
          <p:cNvSpPr>
            <a:spLocks noGrp="1"/>
          </p:cNvSpPr>
          <p:nvPr>
            <p:ph type="title"/>
          </p:nvPr>
        </p:nvSpPr>
        <p:spPr/>
        <p:txBody>
          <a:bodyPr>
            <a:normAutofit/>
          </a:bodyPr>
          <a:lstStyle/>
          <a:p>
            <a:pPr algn="l"/>
            <a:r>
              <a:rPr lang="en-US" sz="3600" dirty="0">
                <a:solidFill>
                  <a:schemeClr val="tx1"/>
                </a:solidFill>
              </a:rPr>
              <a:t>The Community Guide</a:t>
            </a:r>
          </a:p>
        </p:txBody>
      </p:sp>
      <p:pic>
        <p:nvPicPr>
          <p:cNvPr id="5" name="Picture 5" descr="Graphical user interface, diagram&#10;&#10;Description automatically generated">
            <a:extLst>
              <a:ext uri="{FF2B5EF4-FFF2-40B4-BE49-F238E27FC236}">
                <a16:creationId xmlns:a16="http://schemas.microsoft.com/office/drawing/2014/main" id="{9AF86EC8-AB0C-9D47-889E-C82A7251B904}"/>
              </a:ext>
            </a:extLst>
          </p:cNvPr>
          <p:cNvPicPr>
            <a:picLocks noChangeAspect="1"/>
          </p:cNvPicPr>
          <p:nvPr/>
        </p:nvPicPr>
        <p:blipFill>
          <a:blip r:embed="rId3"/>
          <a:stretch>
            <a:fillRect/>
          </a:stretch>
        </p:blipFill>
        <p:spPr>
          <a:xfrm>
            <a:off x="9328165" y="353651"/>
            <a:ext cx="1247775" cy="1133475"/>
          </a:xfrm>
          <a:prstGeom prst="rect">
            <a:avLst/>
          </a:prstGeom>
        </p:spPr>
      </p:pic>
      <p:pic>
        <p:nvPicPr>
          <p:cNvPr id="6" name="Picture 5">
            <a:extLst>
              <a:ext uri="{FF2B5EF4-FFF2-40B4-BE49-F238E27FC236}">
                <a16:creationId xmlns:a16="http://schemas.microsoft.com/office/drawing/2014/main" id="{791A055B-70B7-2240-BDA5-2FD51BB88491}"/>
              </a:ext>
            </a:extLst>
          </p:cNvPr>
          <p:cNvPicPr>
            <a:picLocks noChangeAspect="1"/>
          </p:cNvPicPr>
          <p:nvPr/>
        </p:nvPicPr>
        <p:blipFill>
          <a:blip r:embed="rId4"/>
          <a:stretch>
            <a:fillRect/>
          </a:stretch>
        </p:blipFill>
        <p:spPr>
          <a:xfrm>
            <a:off x="2348722" y="1147148"/>
            <a:ext cx="6979443" cy="4186422"/>
          </a:xfrm>
          <a:prstGeom prst="rect">
            <a:avLst/>
          </a:prstGeom>
        </p:spPr>
      </p:pic>
      <p:sp>
        <p:nvSpPr>
          <p:cNvPr id="7" name="TextBox 6">
            <a:extLst>
              <a:ext uri="{FF2B5EF4-FFF2-40B4-BE49-F238E27FC236}">
                <a16:creationId xmlns:a16="http://schemas.microsoft.com/office/drawing/2014/main" id="{E2FA1377-2963-D740-B7F2-5BF7B0F19515}"/>
              </a:ext>
            </a:extLst>
          </p:cNvPr>
          <p:cNvSpPr txBox="1"/>
          <p:nvPr/>
        </p:nvSpPr>
        <p:spPr>
          <a:xfrm>
            <a:off x="8897000" y="5294245"/>
            <a:ext cx="1770259" cy="223138"/>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The Community Guide, n.d.</a:t>
            </a:r>
            <a:endParaRPr lang="en-US" dirty="0"/>
          </a:p>
        </p:txBody>
      </p:sp>
    </p:spTree>
    <p:extLst>
      <p:ext uri="{BB962C8B-B14F-4D97-AF65-F5344CB8AC3E}">
        <p14:creationId xmlns:p14="http://schemas.microsoft.com/office/powerpoint/2010/main" val="10518897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07D9D-FBB1-3C45-A9AA-A1D686709516}"/>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Guide to Clinical Preventive Services</a:t>
            </a:r>
          </a:p>
        </p:txBody>
      </p:sp>
      <p:pic>
        <p:nvPicPr>
          <p:cNvPr id="7" name="Content Placeholder 6">
            <a:extLst>
              <a:ext uri="{FF2B5EF4-FFF2-40B4-BE49-F238E27FC236}">
                <a16:creationId xmlns:a16="http://schemas.microsoft.com/office/drawing/2014/main" id="{6D01CDCC-5A12-6B48-B718-C00E9F61AFE2}"/>
              </a:ext>
            </a:extLst>
          </p:cNvPr>
          <p:cNvPicPr>
            <a:picLocks noGrp="1" noChangeAspect="1"/>
          </p:cNvPicPr>
          <p:nvPr>
            <p:ph sz="half" idx="1"/>
          </p:nvPr>
        </p:nvPicPr>
        <p:blipFill>
          <a:blip r:embed="rId3"/>
          <a:stretch>
            <a:fillRect/>
          </a:stretch>
        </p:blipFill>
        <p:spPr>
          <a:xfrm>
            <a:off x="2808076" y="1663043"/>
            <a:ext cx="2695673" cy="3660562"/>
          </a:xfrm>
        </p:spPr>
      </p:pic>
      <p:sp>
        <p:nvSpPr>
          <p:cNvPr id="4" name="Content Placeholder 3">
            <a:extLst>
              <a:ext uri="{FF2B5EF4-FFF2-40B4-BE49-F238E27FC236}">
                <a16:creationId xmlns:a16="http://schemas.microsoft.com/office/drawing/2014/main" id="{C5F1360A-9EA4-6F4B-AF15-FB4480D94D25}"/>
              </a:ext>
            </a:extLst>
          </p:cNvPr>
          <p:cNvSpPr>
            <a:spLocks noGrp="1"/>
          </p:cNvSpPr>
          <p:nvPr>
            <p:ph sz="half" idx="2"/>
          </p:nvPr>
        </p:nvSpPr>
        <p:spPr>
          <a:xfrm>
            <a:off x="6098721" y="2424714"/>
            <a:ext cx="3028950" cy="2004209"/>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Cancer Screening</a:t>
            </a:r>
            <a:endParaRPr lang="en-US" dirty="0"/>
          </a:p>
          <a:p>
            <a:pPr lvl="2"/>
            <a:r>
              <a:rPr lang="en-US" sz="2400" dirty="0"/>
              <a:t>Breast</a:t>
            </a:r>
          </a:p>
          <a:p>
            <a:pPr lvl="2"/>
            <a:r>
              <a:rPr lang="en-US" sz="2400" dirty="0"/>
              <a:t>Cervical</a:t>
            </a:r>
          </a:p>
          <a:p>
            <a:pPr lvl="2"/>
            <a:r>
              <a:rPr lang="en-US" sz="2400" dirty="0"/>
              <a:t>Lung</a:t>
            </a:r>
          </a:p>
          <a:p>
            <a:pPr lvl="2"/>
            <a:r>
              <a:rPr lang="en-US" sz="2400" dirty="0"/>
              <a:t>Colorectal</a:t>
            </a:r>
          </a:p>
        </p:txBody>
      </p:sp>
      <p:sp>
        <p:nvSpPr>
          <p:cNvPr id="8" name="TextBox 7">
            <a:extLst>
              <a:ext uri="{FF2B5EF4-FFF2-40B4-BE49-F238E27FC236}">
                <a16:creationId xmlns:a16="http://schemas.microsoft.com/office/drawing/2014/main" id="{CAE0C5CA-CB1B-3441-8A7C-3EC3C398BA3D}"/>
              </a:ext>
            </a:extLst>
          </p:cNvPr>
          <p:cNvSpPr txBox="1"/>
          <p:nvPr/>
        </p:nvSpPr>
        <p:spPr>
          <a:xfrm>
            <a:off x="9678577" y="5352807"/>
            <a:ext cx="996536" cy="223138"/>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A.H.R.Q., n.d.</a:t>
            </a:r>
            <a:endParaRPr lang="en-US" dirty="0"/>
          </a:p>
        </p:txBody>
      </p:sp>
      <p:pic>
        <p:nvPicPr>
          <p:cNvPr id="3" name="Picture 5" descr="Graphical user interface, diagram&#10;&#10;Description automatically generated">
            <a:extLst>
              <a:ext uri="{FF2B5EF4-FFF2-40B4-BE49-F238E27FC236}">
                <a16:creationId xmlns:a16="http://schemas.microsoft.com/office/drawing/2014/main" id="{F9B0D91E-925D-45AD-A0EB-E8C0F399B8AF}"/>
              </a:ext>
            </a:extLst>
          </p:cNvPr>
          <p:cNvPicPr>
            <a:picLocks noChangeAspect="1"/>
          </p:cNvPicPr>
          <p:nvPr/>
        </p:nvPicPr>
        <p:blipFill>
          <a:blip r:embed="rId4"/>
          <a:stretch>
            <a:fillRect/>
          </a:stretch>
        </p:blipFill>
        <p:spPr>
          <a:xfrm>
            <a:off x="9328165" y="353651"/>
            <a:ext cx="1247775" cy="1133475"/>
          </a:xfrm>
          <a:prstGeom prst="rect">
            <a:avLst/>
          </a:prstGeom>
        </p:spPr>
      </p:pic>
    </p:spTree>
    <p:extLst>
      <p:ext uri="{BB962C8B-B14F-4D97-AF65-F5344CB8AC3E}">
        <p14:creationId xmlns:p14="http://schemas.microsoft.com/office/powerpoint/2010/main" val="34632413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C6AEF7-5B5C-8145-A359-1EC99B512105}"/>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Evidence-Based Cancer Control Programs</a:t>
            </a:r>
            <a:endParaRPr lang="en-US" sz="3600" dirty="0"/>
          </a:p>
        </p:txBody>
      </p:sp>
      <p:sp>
        <p:nvSpPr>
          <p:cNvPr id="5" name="Text Placeholder 4">
            <a:extLst>
              <a:ext uri="{FF2B5EF4-FFF2-40B4-BE49-F238E27FC236}">
                <a16:creationId xmlns:a16="http://schemas.microsoft.com/office/drawing/2014/main" id="{945F02A4-D0A3-E747-B6EF-A77F288379CF}"/>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endParaRPr lang="en-US" dirty="0"/>
          </a:p>
          <a:p>
            <a:pPr lvl="0"/>
            <a:endParaRPr lang="en-US" dirty="0"/>
          </a:p>
          <a:p>
            <a:pPr lvl="0"/>
            <a:endParaRPr lang="en-US" dirty="0"/>
          </a:p>
          <a:p>
            <a:endParaRPr lang="en-US" dirty="0"/>
          </a:p>
          <a:p>
            <a:endParaRPr lang="en-US" dirty="0"/>
          </a:p>
        </p:txBody>
      </p:sp>
      <p:pic>
        <p:nvPicPr>
          <p:cNvPr id="6" name="Picture 5">
            <a:extLst>
              <a:ext uri="{FF2B5EF4-FFF2-40B4-BE49-F238E27FC236}">
                <a16:creationId xmlns:a16="http://schemas.microsoft.com/office/drawing/2014/main" id="{1FE30886-D3D5-5D44-AA59-B2793B6A7C47}"/>
              </a:ext>
            </a:extLst>
          </p:cNvPr>
          <p:cNvPicPr>
            <a:picLocks noChangeAspect="1"/>
          </p:cNvPicPr>
          <p:nvPr/>
        </p:nvPicPr>
        <p:blipFill>
          <a:blip r:embed="rId3"/>
          <a:stretch>
            <a:fillRect/>
          </a:stretch>
        </p:blipFill>
        <p:spPr>
          <a:xfrm>
            <a:off x="1981201" y="1588601"/>
            <a:ext cx="7508786" cy="2867536"/>
          </a:xfrm>
          <a:prstGeom prst="rect">
            <a:avLst/>
          </a:prstGeom>
        </p:spPr>
      </p:pic>
      <p:sp>
        <p:nvSpPr>
          <p:cNvPr id="8" name="5-Point Star 7">
            <a:extLst>
              <a:ext uri="{FF2B5EF4-FFF2-40B4-BE49-F238E27FC236}">
                <a16:creationId xmlns:a16="http://schemas.microsoft.com/office/drawing/2014/main" id="{3B19E093-5377-E244-B9AA-76217FAB0EE5}"/>
              </a:ext>
            </a:extLst>
          </p:cNvPr>
          <p:cNvSpPr/>
          <p:nvPr/>
        </p:nvSpPr>
        <p:spPr>
          <a:xfrm>
            <a:off x="1905163" y="3158401"/>
            <a:ext cx="209227" cy="162733"/>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kern="0" dirty="0"/>
          </a:p>
        </p:txBody>
      </p:sp>
      <p:sp>
        <p:nvSpPr>
          <p:cNvPr id="9" name="5-Point Star 8">
            <a:extLst>
              <a:ext uri="{FF2B5EF4-FFF2-40B4-BE49-F238E27FC236}">
                <a16:creationId xmlns:a16="http://schemas.microsoft.com/office/drawing/2014/main" id="{B7580478-21C3-D542-9340-7C61B2F3D1E3}"/>
              </a:ext>
            </a:extLst>
          </p:cNvPr>
          <p:cNvSpPr/>
          <p:nvPr/>
        </p:nvSpPr>
        <p:spPr>
          <a:xfrm>
            <a:off x="1905163" y="3380569"/>
            <a:ext cx="209227" cy="162733"/>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kern="0" dirty="0"/>
          </a:p>
        </p:txBody>
      </p:sp>
      <p:sp>
        <p:nvSpPr>
          <p:cNvPr id="10" name="5-Point Star 9">
            <a:extLst>
              <a:ext uri="{FF2B5EF4-FFF2-40B4-BE49-F238E27FC236}">
                <a16:creationId xmlns:a16="http://schemas.microsoft.com/office/drawing/2014/main" id="{B3F6D2D4-80C2-BF45-8363-EDF74CF4E712}"/>
              </a:ext>
            </a:extLst>
          </p:cNvPr>
          <p:cNvSpPr/>
          <p:nvPr/>
        </p:nvSpPr>
        <p:spPr>
          <a:xfrm>
            <a:off x="1905163" y="3623368"/>
            <a:ext cx="209227" cy="162733"/>
          </a:xfrm>
          <a:prstGeom prst="star5">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400" kern="0" dirty="0"/>
          </a:p>
        </p:txBody>
      </p:sp>
      <p:sp>
        <p:nvSpPr>
          <p:cNvPr id="2" name="TextBox 1">
            <a:extLst>
              <a:ext uri="{FF2B5EF4-FFF2-40B4-BE49-F238E27FC236}">
                <a16:creationId xmlns:a16="http://schemas.microsoft.com/office/drawing/2014/main" id="{75851034-6368-9B48-9AF0-A70165DE923E}"/>
              </a:ext>
            </a:extLst>
          </p:cNvPr>
          <p:cNvSpPr txBox="1"/>
          <p:nvPr/>
        </p:nvSpPr>
        <p:spPr>
          <a:xfrm>
            <a:off x="8727988" y="5264517"/>
            <a:ext cx="1938623" cy="223138"/>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National Cancer Institute, n.d.</a:t>
            </a:r>
            <a:endParaRPr lang="en-US" dirty="0"/>
          </a:p>
        </p:txBody>
      </p:sp>
      <p:pic>
        <p:nvPicPr>
          <p:cNvPr id="4" name="Picture 7" descr="A picture containing text, clipart&#10;&#10;Description automatically generated">
            <a:extLst>
              <a:ext uri="{FF2B5EF4-FFF2-40B4-BE49-F238E27FC236}">
                <a16:creationId xmlns:a16="http://schemas.microsoft.com/office/drawing/2014/main" id="{C5BF8C78-1B2F-4BFC-BA9C-455B8501CD75}"/>
              </a:ext>
            </a:extLst>
          </p:cNvPr>
          <p:cNvPicPr>
            <a:picLocks noChangeAspect="1"/>
          </p:cNvPicPr>
          <p:nvPr/>
        </p:nvPicPr>
        <p:blipFill>
          <a:blip r:embed="rId4"/>
          <a:stretch>
            <a:fillRect/>
          </a:stretch>
        </p:blipFill>
        <p:spPr>
          <a:xfrm>
            <a:off x="9650189" y="148259"/>
            <a:ext cx="971550" cy="1790700"/>
          </a:xfrm>
          <a:prstGeom prst="rect">
            <a:avLst/>
          </a:prstGeom>
        </p:spPr>
      </p:pic>
    </p:spTree>
    <p:extLst>
      <p:ext uri="{BB962C8B-B14F-4D97-AF65-F5344CB8AC3E}">
        <p14:creationId xmlns:p14="http://schemas.microsoft.com/office/powerpoint/2010/main" val="16178789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B9FFD7-A687-3742-93BF-813DD71E1689}"/>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Cancer Control Plans and EBIs</a:t>
            </a:r>
            <a:endParaRPr lang="en-US" sz="3600" dirty="0"/>
          </a:p>
        </p:txBody>
      </p:sp>
      <p:sp>
        <p:nvSpPr>
          <p:cNvPr id="5" name="Text Placeholder 4">
            <a:extLst>
              <a:ext uri="{FF2B5EF4-FFF2-40B4-BE49-F238E27FC236}">
                <a16:creationId xmlns:a16="http://schemas.microsoft.com/office/drawing/2014/main" id="{945F02A4-D0A3-E747-B6EF-A77F288379CF}"/>
              </a:ext>
            </a:extLst>
          </p:cNvPr>
          <p:cNvSpPr>
            <a:spLocks noGrp="1"/>
          </p:cNvSpPr>
          <p:nvPr>
            <p:ph idx="1"/>
          </p:nvPr>
        </p:nvSpPr>
        <p:spPr/>
        <p:txBody>
          <a:bodyPr vert="horz" wrap="square" lIns="68580" tIns="34290" rIns="68580" bIns="3429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endParaRPr lang="en-US" sz="2400" dirty="0"/>
          </a:p>
          <a:p>
            <a:pPr marL="0" indent="0">
              <a:buNone/>
            </a:pPr>
            <a:r>
              <a:rPr lang="en-US" sz="2400" dirty="0"/>
              <a:t>48% of cancer control planners used EBI resources in 2010</a:t>
            </a:r>
            <a:endParaRPr lang="en-US" sz="1850" dirty="0"/>
          </a:p>
          <a:p>
            <a:pPr marL="0" indent="0">
              <a:buNone/>
            </a:pPr>
            <a:endParaRPr lang="en-US" sz="2400" dirty="0"/>
          </a:p>
          <a:p>
            <a:pPr marL="0" indent="0">
              <a:buNone/>
            </a:pPr>
            <a:r>
              <a:rPr lang="en-US" sz="2400" dirty="0"/>
              <a:t>Planners request assistance to help them use EBIs more &amp; adapt resources for their context</a:t>
            </a:r>
            <a:endParaRPr lang="en-US" dirty="0"/>
          </a:p>
          <a:p>
            <a:pPr marL="0" indent="0">
              <a:buNone/>
            </a:pPr>
            <a:endParaRPr lang="en-US" sz="2400" dirty="0"/>
          </a:p>
          <a:p>
            <a:pPr marL="0" indent="0">
              <a:buNone/>
            </a:pPr>
            <a:r>
              <a:rPr lang="en-US" sz="2400" dirty="0"/>
              <a:t>Funders are increasingly interested in supporting evidence-based projects</a:t>
            </a:r>
            <a:endParaRPr lang="en-US" sz="1850" dirty="0"/>
          </a:p>
          <a:p>
            <a:endParaRPr lang="en-US" dirty="0"/>
          </a:p>
        </p:txBody>
      </p:sp>
      <p:sp>
        <p:nvSpPr>
          <p:cNvPr id="4" name="TextBox 3">
            <a:extLst>
              <a:ext uri="{FF2B5EF4-FFF2-40B4-BE49-F238E27FC236}">
                <a16:creationId xmlns:a16="http://schemas.microsoft.com/office/drawing/2014/main" id="{53EDB6B9-5DAE-7C4B-9436-0434AA0A553B}"/>
              </a:ext>
            </a:extLst>
          </p:cNvPr>
          <p:cNvSpPr txBox="1"/>
          <p:nvPr/>
        </p:nvSpPr>
        <p:spPr>
          <a:xfrm>
            <a:off x="9157335" y="5305885"/>
            <a:ext cx="1521788" cy="223138"/>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Hannon et al., 2010</a:t>
            </a:r>
            <a:endParaRPr lang="en-US" dirty="0"/>
          </a:p>
        </p:txBody>
      </p:sp>
      <p:pic>
        <p:nvPicPr>
          <p:cNvPr id="2" name="Picture 5" descr="Graphical user interface, diagram&#10;&#10;Description automatically generated">
            <a:extLst>
              <a:ext uri="{FF2B5EF4-FFF2-40B4-BE49-F238E27FC236}">
                <a16:creationId xmlns:a16="http://schemas.microsoft.com/office/drawing/2014/main" id="{90D5190C-1919-4F5C-87E3-0090D80B27EA}"/>
              </a:ext>
            </a:extLst>
          </p:cNvPr>
          <p:cNvPicPr>
            <a:picLocks noChangeAspect="1"/>
          </p:cNvPicPr>
          <p:nvPr/>
        </p:nvPicPr>
        <p:blipFill>
          <a:blip r:embed="rId3"/>
          <a:stretch>
            <a:fillRect/>
          </a:stretch>
        </p:blipFill>
        <p:spPr>
          <a:xfrm>
            <a:off x="9328165" y="353651"/>
            <a:ext cx="1247775" cy="1133475"/>
          </a:xfrm>
          <a:prstGeom prst="rect">
            <a:avLst/>
          </a:prstGeom>
        </p:spPr>
      </p:pic>
    </p:spTree>
    <p:extLst>
      <p:ext uri="{BB962C8B-B14F-4D97-AF65-F5344CB8AC3E}">
        <p14:creationId xmlns:p14="http://schemas.microsoft.com/office/powerpoint/2010/main" val="34866014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D28268-FC4A-854F-9A2F-245268B22E9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Choosing an EBI </a:t>
            </a:r>
            <a:endParaRPr lang="en-US" sz="3600" dirty="0"/>
          </a:p>
        </p:txBody>
      </p:sp>
      <p:sp>
        <p:nvSpPr>
          <p:cNvPr id="5" name="Text Placeholder 4">
            <a:extLst>
              <a:ext uri="{FF2B5EF4-FFF2-40B4-BE49-F238E27FC236}">
                <a16:creationId xmlns:a16="http://schemas.microsoft.com/office/drawing/2014/main" id="{945F02A4-D0A3-E747-B6EF-A77F288379CF}"/>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dirty="0"/>
              <a:t>Selecting among many available interventions:</a:t>
            </a:r>
            <a:endParaRPr lang="en-US" dirty="0"/>
          </a:p>
          <a:p>
            <a:pPr marL="417195" lvl="1" indent="-160020">
              <a:spcAft>
                <a:spcPts val="1000"/>
              </a:spcAft>
            </a:pPr>
            <a:r>
              <a:rPr lang="en-US" sz="2400" dirty="0"/>
              <a:t>How much </a:t>
            </a:r>
            <a:r>
              <a:rPr lang="en-US" sz="2400" b="1" dirty="0">
                <a:solidFill>
                  <a:srgbClr val="0097DA"/>
                </a:solidFill>
              </a:rPr>
              <a:t>evidence </a:t>
            </a:r>
            <a:r>
              <a:rPr lang="en-US" sz="2400" dirty="0"/>
              <a:t>is available and what is the quality of evidence?</a:t>
            </a:r>
          </a:p>
          <a:p>
            <a:pPr marL="417195" lvl="1" indent="-160020">
              <a:spcAft>
                <a:spcPts val="1000"/>
              </a:spcAft>
            </a:pPr>
            <a:r>
              <a:rPr lang="en-US" sz="2400" dirty="0"/>
              <a:t>How </a:t>
            </a:r>
            <a:r>
              <a:rPr lang="en-US" sz="2400" b="1" dirty="0">
                <a:solidFill>
                  <a:srgbClr val="0097DA"/>
                </a:solidFill>
              </a:rPr>
              <a:t>ready </a:t>
            </a:r>
            <a:r>
              <a:rPr lang="en-US" sz="2400" dirty="0"/>
              <a:t>is your setting for change?</a:t>
            </a:r>
          </a:p>
          <a:p>
            <a:pPr marL="417195" lvl="1" indent="-160020">
              <a:spcAft>
                <a:spcPts val="1000"/>
              </a:spcAft>
            </a:pPr>
            <a:r>
              <a:rPr lang="en-US" sz="2400" dirty="0"/>
              <a:t>How much </a:t>
            </a:r>
            <a:r>
              <a:rPr lang="en-US" sz="2400" b="1" dirty="0">
                <a:solidFill>
                  <a:srgbClr val="0097DA"/>
                </a:solidFill>
              </a:rPr>
              <a:t>buy-in </a:t>
            </a:r>
            <a:r>
              <a:rPr lang="en-US" sz="2400" dirty="0">
                <a:solidFill>
                  <a:schemeClr val="tx1"/>
                </a:solidFill>
              </a:rPr>
              <a:t>is there </a:t>
            </a:r>
            <a:r>
              <a:rPr lang="en-US" sz="2400" dirty="0"/>
              <a:t>from executive and clinical champions?</a:t>
            </a:r>
          </a:p>
          <a:p>
            <a:pPr marL="417195" lvl="1" indent="-160020">
              <a:spcAft>
                <a:spcPts val="1000"/>
              </a:spcAft>
            </a:pPr>
            <a:r>
              <a:rPr lang="en-US" sz="2400" dirty="0"/>
              <a:t>What </a:t>
            </a:r>
            <a:r>
              <a:rPr lang="en-US" sz="2400" b="1" dirty="0">
                <a:solidFill>
                  <a:srgbClr val="0097DA"/>
                </a:solidFill>
              </a:rPr>
              <a:t>resources </a:t>
            </a:r>
            <a:r>
              <a:rPr lang="en-US" sz="2400" dirty="0"/>
              <a:t>will you need to initiate and sustain this intervention?</a:t>
            </a:r>
          </a:p>
          <a:p>
            <a:pPr lvl="0"/>
            <a:endParaRPr lang="en-US" dirty="0"/>
          </a:p>
          <a:p>
            <a:endParaRPr lang="en-US" dirty="0"/>
          </a:p>
          <a:p>
            <a:pPr lvl="0"/>
            <a:endParaRPr lang="en-US" dirty="0"/>
          </a:p>
          <a:p>
            <a:endParaRPr lang="en-US" dirty="0"/>
          </a:p>
          <a:p>
            <a:endParaRPr lang="en-US" dirty="0"/>
          </a:p>
        </p:txBody>
      </p:sp>
      <p:sp>
        <p:nvSpPr>
          <p:cNvPr id="7" name="TextBox 6">
            <a:extLst>
              <a:ext uri="{FF2B5EF4-FFF2-40B4-BE49-F238E27FC236}">
                <a16:creationId xmlns:a16="http://schemas.microsoft.com/office/drawing/2014/main" id="{8FAE9E3A-264C-F143-93C8-5B854EF1F385}"/>
              </a:ext>
            </a:extLst>
          </p:cNvPr>
          <p:cNvSpPr txBox="1"/>
          <p:nvPr/>
        </p:nvSpPr>
        <p:spPr>
          <a:xfrm>
            <a:off x="9231090" y="5315882"/>
            <a:ext cx="1439954" cy="223138"/>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kern="0" dirty="0">
                <a:solidFill>
                  <a:srgbClr val="FFFFFF">
                    <a:lumMod val="65000"/>
                  </a:srgbClr>
                </a:solidFill>
              </a:rPr>
              <a:t>Fernández et al., 2014</a:t>
            </a:r>
          </a:p>
        </p:txBody>
      </p:sp>
      <p:pic>
        <p:nvPicPr>
          <p:cNvPr id="2" name="Picture 5" descr="Graphical user interface, diagram&#10;&#10;Description automatically generated">
            <a:extLst>
              <a:ext uri="{FF2B5EF4-FFF2-40B4-BE49-F238E27FC236}">
                <a16:creationId xmlns:a16="http://schemas.microsoft.com/office/drawing/2014/main" id="{45005795-767F-4E10-B68D-8728B2A557CA}"/>
              </a:ext>
            </a:extLst>
          </p:cNvPr>
          <p:cNvPicPr>
            <a:picLocks noChangeAspect="1"/>
          </p:cNvPicPr>
          <p:nvPr/>
        </p:nvPicPr>
        <p:blipFill>
          <a:blip r:embed="rId3"/>
          <a:stretch>
            <a:fillRect/>
          </a:stretch>
        </p:blipFill>
        <p:spPr>
          <a:xfrm>
            <a:off x="9328165" y="353651"/>
            <a:ext cx="1247775" cy="1133475"/>
          </a:xfrm>
          <a:prstGeom prst="rect">
            <a:avLst/>
          </a:prstGeom>
        </p:spPr>
      </p:pic>
      <p:pic>
        <p:nvPicPr>
          <p:cNvPr id="4" name="Picture 5" descr="A picture containing person, clothing, suit, posing&#10;&#10;Description automatically generated">
            <a:extLst>
              <a:ext uri="{FF2B5EF4-FFF2-40B4-BE49-F238E27FC236}">
                <a16:creationId xmlns:a16="http://schemas.microsoft.com/office/drawing/2014/main" id="{C59378D3-B0F4-4735-89D7-240828D4AA05}"/>
              </a:ext>
            </a:extLst>
          </p:cNvPr>
          <p:cNvPicPr>
            <a:picLocks noChangeAspect="1"/>
          </p:cNvPicPr>
          <p:nvPr/>
        </p:nvPicPr>
        <p:blipFill rotWithShape="1">
          <a:blip r:embed="rId4"/>
          <a:srcRect l="20690" t="14533" r="-345" b="-346"/>
          <a:stretch/>
        </p:blipFill>
        <p:spPr>
          <a:xfrm>
            <a:off x="8732550" y="2450197"/>
            <a:ext cx="1221615" cy="1312879"/>
          </a:xfrm>
          <a:prstGeom prst="rect">
            <a:avLst/>
          </a:prstGeom>
        </p:spPr>
      </p:pic>
    </p:spTree>
    <p:extLst>
      <p:ext uri="{BB962C8B-B14F-4D97-AF65-F5344CB8AC3E}">
        <p14:creationId xmlns:p14="http://schemas.microsoft.com/office/powerpoint/2010/main" val="1890467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E018D-4526-604D-80E9-FD67F99B1FD8}"/>
              </a:ext>
            </a:extLst>
          </p:cNvPr>
          <p:cNvSpPr>
            <a:spLocks noGrp="1"/>
          </p:cNvSpPr>
          <p:nvPr>
            <p:ph type="title"/>
          </p:nvPr>
        </p:nvSpPr>
        <p:spPr/>
        <p:txBody>
          <a:bodyPr/>
          <a:lstStyle/>
          <a:p>
            <a:r>
              <a:rPr lang="en-US" dirty="0">
                <a:solidFill>
                  <a:schemeClr val="tx1"/>
                </a:solidFill>
              </a:rPr>
              <a:t>Case Study</a:t>
            </a:r>
          </a:p>
        </p:txBody>
      </p:sp>
      <p:pic>
        <p:nvPicPr>
          <p:cNvPr id="4" name="Picture 5">
            <a:extLst>
              <a:ext uri="{FF2B5EF4-FFF2-40B4-BE49-F238E27FC236}">
                <a16:creationId xmlns:a16="http://schemas.microsoft.com/office/drawing/2014/main" id="{5DA29DA4-49A7-9646-8C7F-D5DB8EFD9953}"/>
              </a:ext>
            </a:extLst>
          </p:cNvPr>
          <p:cNvPicPr>
            <a:picLocks noChangeAspect="1"/>
          </p:cNvPicPr>
          <p:nvPr/>
        </p:nvPicPr>
        <p:blipFill>
          <a:blip r:embed="rId3"/>
          <a:stretch>
            <a:fillRect/>
          </a:stretch>
        </p:blipFill>
        <p:spPr>
          <a:xfrm>
            <a:off x="9103020" y="174969"/>
            <a:ext cx="969007" cy="1784269"/>
          </a:xfrm>
          <a:prstGeom prst="rect">
            <a:avLst/>
          </a:prstGeom>
        </p:spPr>
      </p:pic>
      <p:pic>
        <p:nvPicPr>
          <p:cNvPr id="5" name="Content Placeholder 8">
            <a:extLst>
              <a:ext uri="{FF2B5EF4-FFF2-40B4-BE49-F238E27FC236}">
                <a16:creationId xmlns:a16="http://schemas.microsoft.com/office/drawing/2014/main" id="{24A80904-2EB8-594A-A332-8B7FE214966F}"/>
              </a:ext>
            </a:extLst>
          </p:cNvPr>
          <p:cNvPicPr>
            <a:picLocks noGrp="1" noChangeAspect="1"/>
          </p:cNvPicPr>
          <p:nvPr>
            <p:ph sz="half" idx="1"/>
          </p:nvPr>
        </p:nvPicPr>
        <p:blipFill>
          <a:blip r:embed="rId4"/>
          <a:stretch>
            <a:fillRect/>
          </a:stretch>
        </p:blipFill>
        <p:spPr>
          <a:xfrm>
            <a:off x="1981201" y="1208869"/>
            <a:ext cx="6296269" cy="4123869"/>
          </a:xfrm>
        </p:spPr>
      </p:pic>
    </p:spTree>
    <p:extLst>
      <p:ext uri="{BB962C8B-B14F-4D97-AF65-F5344CB8AC3E}">
        <p14:creationId xmlns:p14="http://schemas.microsoft.com/office/powerpoint/2010/main" val="14903416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C2A343-86A5-FA48-98E1-A578A4C148D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Assess Contextual Fit</a:t>
            </a:r>
            <a:endParaRPr lang="en-US" sz="3600" dirty="0"/>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a:xfrm>
            <a:off x="1981200" y="1600201"/>
            <a:ext cx="7826190" cy="38862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dirty="0"/>
              <a:t>Ask:</a:t>
            </a:r>
          </a:p>
          <a:p>
            <a:pPr marL="417830" lvl="1" indent="-160655">
              <a:lnSpc>
                <a:spcPct val="114999"/>
              </a:lnSpc>
            </a:pPr>
            <a:r>
              <a:rPr lang="en-US" sz="2400" dirty="0"/>
              <a:t>What EBIs might be </a:t>
            </a:r>
            <a:r>
              <a:rPr lang="en-US" sz="2400" b="1" dirty="0">
                <a:solidFill>
                  <a:srgbClr val="0097DA"/>
                </a:solidFill>
              </a:rPr>
              <a:t>valued </a:t>
            </a:r>
            <a:r>
              <a:rPr lang="en-US" sz="2400" dirty="0"/>
              <a:t>in this context?</a:t>
            </a:r>
            <a:endParaRPr lang="en-US" sz="1850" dirty="0"/>
          </a:p>
          <a:p>
            <a:pPr marL="417830" lvl="1" indent="-160655">
              <a:lnSpc>
                <a:spcPct val="114999"/>
              </a:lnSpc>
            </a:pPr>
            <a:r>
              <a:rPr lang="en-US" sz="2400" dirty="0"/>
              <a:t>Does the community/organization express a </a:t>
            </a:r>
            <a:r>
              <a:rPr lang="en-US" sz="2400" b="1" dirty="0">
                <a:solidFill>
                  <a:srgbClr val="0097DA"/>
                </a:solidFill>
              </a:rPr>
              <a:t>need </a:t>
            </a:r>
            <a:r>
              <a:rPr lang="en-US" sz="2400" dirty="0"/>
              <a:t>for this EBI?</a:t>
            </a:r>
          </a:p>
          <a:p>
            <a:pPr marL="417830" lvl="1" indent="-160655">
              <a:lnSpc>
                <a:spcPct val="114999"/>
              </a:lnSpc>
            </a:pPr>
            <a:r>
              <a:rPr lang="en-US" sz="2400" dirty="0"/>
              <a:t>Are all stakeholders in </a:t>
            </a:r>
            <a:r>
              <a:rPr lang="en-US" sz="2400" b="1" dirty="0">
                <a:solidFill>
                  <a:srgbClr val="0097DA"/>
                </a:solidFill>
              </a:rPr>
              <a:t>agreement </a:t>
            </a:r>
            <a:r>
              <a:rPr lang="en-US" sz="2400" dirty="0"/>
              <a:t>about the degree of fit?</a:t>
            </a:r>
          </a:p>
          <a:p>
            <a:pPr marL="417830" lvl="1" indent="-160655">
              <a:lnSpc>
                <a:spcPct val="114999"/>
              </a:lnSpc>
            </a:pPr>
            <a:r>
              <a:rPr lang="en-US" sz="2400" dirty="0"/>
              <a:t>Is the EBI addressing a </a:t>
            </a:r>
            <a:r>
              <a:rPr lang="en-US" sz="2400" b="1" dirty="0">
                <a:solidFill>
                  <a:srgbClr val="0097DA"/>
                </a:solidFill>
              </a:rPr>
              <a:t>high priority</a:t>
            </a:r>
            <a:r>
              <a:rPr lang="en-US" sz="2400" dirty="0">
                <a:solidFill>
                  <a:srgbClr val="00B0F0"/>
                </a:solidFill>
              </a:rPr>
              <a:t> </a:t>
            </a:r>
            <a:r>
              <a:rPr lang="en-US" sz="2400" dirty="0"/>
              <a:t>of your organization?</a:t>
            </a:r>
          </a:p>
        </p:txBody>
      </p:sp>
      <p:pic>
        <p:nvPicPr>
          <p:cNvPr id="2" name="Picture 5" descr="A picture containing text, clipart, businesscard&#10;&#10;Description automatically generated">
            <a:extLst>
              <a:ext uri="{FF2B5EF4-FFF2-40B4-BE49-F238E27FC236}">
                <a16:creationId xmlns:a16="http://schemas.microsoft.com/office/drawing/2014/main" id="{B6C7AD4D-6921-4D39-9D40-7BE7A0EDA85D}"/>
              </a:ext>
            </a:extLst>
          </p:cNvPr>
          <p:cNvPicPr>
            <a:picLocks noChangeAspect="1"/>
          </p:cNvPicPr>
          <p:nvPr/>
        </p:nvPicPr>
        <p:blipFill>
          <a:blip r:embed="rId3"/>
          <a:stretch>
            <a:fillRect/>
          </a:stretch>
        </p:blipFill>
        <p:spPr>
          <a:xfrm>
            <a:off x="8937411" y="304034"/>
            <a:ext cx="1438275" cy="847725"/>
          </a:xfrm>
          <a:prstGeom prst="rect">
            <a:avLst/>
          </a:prstGeom>
        </p:spPr>
      </p:pic>
    </p:spTree>
    <p:extLst>
      <p:ext uri="{BB962C8B-B14F-4D97-AF65-F5344CB8AC3E}">
        <p14:creationId xmlns:p14="http://schemas.microsoft.com/office/powerpoint/2010/main" val="10890014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7CFB8-2391-C440-B401-BC5911A3703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Tools and Supplemental Resources</a:t>
            </a:r>
          </a:p>
        </p:txBody>
      </p:sp>
      <p:sp>
        <p:nvSpPr>
          <p:cNvPr id="5" name="Text Placeholder 4">
            <a:extLst>
              <a:ext uri="{FF2B5EF4-FFF2-40B4-BE49-F238E27FC236}">
                <a16:creationId xmlns:a16="http://schemas.microsoft.com/office/drawing/2014/main" id="{945F02A4-D0A3-E747-B6EF-A77F288379CF}"/>
              </a:ext>
            </a:extLst>
          </p:cNvPr>
          <p:cNvSpPr>
            <a:spLocks noGrp="1"/>
          </p:cNvSpPr>
          <p:nvPr>
            <p:ph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71450" indent="-171450">
              <a:lnSpc>
                <a:spcPct val="150000"/>
              </a:lnSpc>
            </a:pPr>
            <a:r>
              <a:rPr lang="en-US" sz="1600" dirty="0">
                <a:hlinkClick r:id="rId3"/>
              </a:rPr>
              <a:t>The Community Guide</a:t>
            </a:r>
            <a:endParaRPr lang="en-US" sz="1600" dirty="0"/>
          </a:p>
          <a:p>
            <a:pPr marL="171450" indent="-171450">
              <a:lnSpc>
                <a:spcPct val="150000"/>
              </a:lnSpc>
            </a:pPr>
            <a:r>
              <a:rPr lang="en-US" sz="1600" dirty="0">
                <a:hlinkClick r:id="rId4"/>
              </a:rPr>
              <a:t>National Cancer Institute Evidence-Based Cancer Control Programs (EBCCP)</a:t>
            </a:r>
            <a:endParaRPr lang="en-US" sz="1600" dirty="0"/>
          </a:p>
          <a:p>
            <a:pPr marL="171450" indent="-171450">
              <a:lnSpc>
                <a:spcPct val="150000"/>
              </a:lnSpc>
            </a:pPr>
            <a:r>
              <a:rPr lang="en-US" sz="1600" dirty="0"/>
              <a:t>Steele, B. C., Rose., J. M., </a:t>
            </a:r>
            <a:r>
              <a:rPr lang="en-US" sz="1600" dirty="0" err="1"/>
              <a:t>Chovnick</a:t>
            </a:r>
            <a:r>
              <a:rPr lang="en-US" sz="1600" dirty="0"/>
              <a:t>, G., Townsend, J. S., </a:t>
            </a:r>
            <a:r>
              <a:rPr lang="en-US" sz="1600" dirty="0" err="1"/>
              <a:t>Stockmyer</a:t>
            </a:r>
            <a:r>
              <a:rPr lang="en-US" sz="1600" dirty="0"/>
              <a:t>, C. K., Fonseka, J., &amp; Richardson, L. C. (2016). Use of evidence-based practices and resources among Comprehensive Cancer Control Programs. </a:t>
            </a:r>
            <a:r>
              <a:rPr lang="en-US" sz="1600" i="1" dirty="0"/>
              <a:t>Journal of Public Health Management and Practice, 21</a:t>
            </a:r>
            <a:r>
              <a:rPr lang="en-US" sz="1600" dirty="0"/>
              <a:t>(5). </a:t>
            </a:r>
            <a:r>
              <a:rPr lang="en-US" sz="1600" dirty="0" err="1"/>
              <a:t>doi</a:t>
            </a:r>
            <a:r>
              <a:rPr lang="en-US" sz="1600" dirty="0"/>
              <a:t>: 10.1097/PHH.0000000000000053.</a:t>
            </a:r>
          </a:p>
          <a:p>
            <a:pPr marL="192405" indent="-192405">
              <a:lnSpc>
                <a:spcPct val="114999"/>
              </a:lnSpc>
              <a:spcAft>
                <a:spcPts val="500"/>
              </a:spcAft>
            </a:pPr>
            <a:r>
              <a:rPr lang="en-US" sz="1600" dirty="0">
                <a:sym typeface="Georgia"/>
                <a:hlinkClick r:id="rId5"/>
              </a:rPr>
              <a:t>University of Iowa Hospitals and Clinics: Evidence-Based Practices</a:t>
            </a:r>
            <a:endParaRPr lang="en-US" sz="1600" dirty="0">
              <a:solidFill>
                <a:srgbClr val="4597A0"/>
              </a:solidFill>
            </a:endParaRPr>
          </a:p>
          <a:p>
            <a:pPr marL="192405" indent="-192405">
              <a:lnSpc>
                <a:spcPct val="114999"/>
              </a:lnSpc>
              <a:spcAft>
                <a:spcPts val="500"/>
              </a:spcAft>
            </a:pPr>
            <a:r>
              <a:rPr lang="en-US" sz="1600" dirty="0">
                <a:hlinkClick r:id="rId6"/>
              </a:rPr>
              <a:t>US Preventive Services Task Force: The Clinical Guide to Preventive Services</a:t>
            </a:r>
            <a:endParaRPr lang="en-US" sz="1600" dirty="0"/>
          </a:p>
          <a:p>
            <a:pPr marL="171450" indent="-171450">
              <a:lnSpc>
                <a:spcPct val="150000"/>
              </a:lnSpc>
            </a:pPr>
            <a:endParaRPr lang="en-US" sz="2800" dirty="0"/>
          </a:p>
          <a:p>
            <a:pPr marL="171450" indent="-171450">
              <a:lnSpc>
                <a:spcPct val="150000"/>
              </a:lnSpc>
            </a:pPr>
            <a:endParaRPr lang="en-US" sz="1600" dirty="0"/>
          </a:p>
        </p:txBody>
      </p:sp>
    </p:spTree>
    <p:extLst>
      <p:ext uri="{BB962C8B-B14F-4D97-AF65-F5344CB8AC3E}">
        <p14:creationId xmlns:p14="http://schemas.microsoft.com/office/powerpoint/2010/main" val="610052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D326-D820-BB4A-997B-112BEE3EF6E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0DD0FA73-C975-D34E-92C4-3757FCFC5107}"/>
              </a:ext>
            </a:extLst>
          </p:cNvPr>
          <p:cNvSpPr>
            <a:spLocks noGrp="1"/>
          </p:cNvSpPr>
          <p:nvPr>
            <p:ph idx="1"/>
          </p:nvPr>
        </p:nvSpPr>
        <p:spPr/>
        <p:txBody>
          <a:bodyPr>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20000"/>
              </a:lnSpc>
              <a:buNone/>
            </a:pPr>
            <a:r>
              <a:rPr lang="en-US" sz="4800" dirty="0"/>
              <a:t>Agency for Healthcare Research and Quality. (2014). </a:t>
            </a:r>
            <a:r>
              <a:rPr lang="en-US" sz="4800" i="1" dirty="0"/>
              <a:t>Guide to clinical preventive services</a:t>
            </a:r>
            <a:r>
              <a:rPr lang="en-US" sz="4800" dirty="0"/>
              <a:t>.</a:t>
            </a:r>
          </a:p>
          <a:p>
            <a:pPr marL="0" indent="0">
              <a:lnSpc>
                <a:spcPct val="120000"/>
              </a:lnSpc>
              <a:buNone/>
            </a:pPr>
            <a:r>
              <a:rPr lang="en-US" sz="4800" dirty="0"/>
              <a:t>    https://www.ahrq.gov/prevention/guidelines/guide/index.html</a:t>
            </a:r>
          </a:p>
          <a:p>
            <a:pPr marL="0" indent="0">
              <a:lnSpc>
                <a:spcPct val="110000"/>
              </a:lnSpc>
              <a:buNone/>
            </a:pPr>
            <a:r>
              <a:rPr lang="en-US" sz="4800" dirty="0"/>
              <a:t>Fernández, M. E., Melvin, C. L., Leeman, J., Ribisl, K. M., Allen, J. D., Kegler, M. C., Bastani, R., Ory, </a:t>
            </a:r>
          </a:p>
          <a:p>
            <a:pPr marL="0" indent="0">
              <a:lnSpc>
                <a:spcPct val="110000"/>
              </a:lnSpc>
              <a:buNone/>
            </a:pPr>
            <a:r>
              <a:rPr lang="en-US" sz="4800" dirty="0"/>
              <a:t>    M. G., Risendal, B. C., Hannon, P. A., Kreuter, M. W., &amp; Hebert, J. R. (2014). The cancer prevention and control     </a:t>
            </a:r>
          </a:p>
          <a:p>
            <a:pPr marL="0" indent="0">
              <a:lnSpc>
                <a:spcPct val="110000"/>
              </a:lnSpc>
              <a:buNone/>
            </a:pPr>
            <a:r>
              <a:rPr lang="en-US" sz="4800" dirty="0"/>
              <a:t>    research network: An interactive systems approach to advancing cancer control implementation </a:t>
            </a:r>
          </a:p>
          <a:p>
            <a:pPr marL="0" indent="0">
              <a:lnSpc>
                <a:spcPct val="110000"/>
              </a:lnSpc>
              <a:buNone/>
            </a:pPr>
            <a:r>
              <a:rPr lang="en-US" sz="4800" dirty="0"/>
              <a:t>    research and practice. </a:t>
            </a:r>
            <a:r>
              <a:rPr lang="en-US" sz="4800" i="1" dirty="0"/>
              <a:t>Cancer Epidemiology, Biomarkers &amp; Prevention, 23</a:t>
            </a:r>
            <a:r>
              <a:rPr lang="en-US" sz="4800" dirty="0"/>
              <a:t>(11), 2512–2521. doi: </a:t>
            </a:r>
          </a:p>
          <a:p>
            <a:pPr marL="0" indent="0">
              <a:lnSpc>
                <a:spcPct val="110000"/>
              </a:lnSpc>
              <a:buNone/>
            </a:pPr>
            <a:r>
              <a:rPr lang="en-US" sz="4800" dirty="0"/>
              <a:t>    10.1158/1055-9965.EPI-14-0097</a:t>
            </a:r>
          </a:p>
          <a:p>
            <a:pPr marL="0" indent="0">
              <a:lnSpc>
                <a:spcPct val="110000"/>
              </a:lnSpc>
              <a:buNone/>
            </a:pPr>
            <a:r>
              <a:rPr lang="en-US" sz="4800" dirty="0"/>
              <a:t>Green, L. W. (2008). Making research relevant: If it is an evidence-based practice, where's the practice-based</a:t>
            </a:r>
          </a:p>
          <a:p>
            <a:pPr marL="0" indent="0">
              <a:lnSpc>
                <a:spcPct val="110000"/>
              </a:lnSpc>
              <a:buNone/>
            </a:pPr>
            <a:r>
              <a:rPr lang="en-US" sz="4800" dirty="0"/>
              <a:t>    evidence? </a:t>
            </a:r>
            <a:r>
              <a:rPr lang="en-US" sz="4800" i="1" dirty="0"/>
              <a:t>Family Practice, 25</a:t>
            </a:r>
            <a:r>
              <a:rPr lang="en-US" sz="4800" dirty="0"/>
              <a:t> Suppl 1:i20-4. doi: 10.1093/fampra/cmn055. Epub 2008 Sep 15.</a:t>
            </a:r>
          </a:p>
          <a:p>
            <a:pPr marL="0" indent="0">
              <a:lnSpc>
                <a:spcPct val="110000"/>
              </a:lnSpc>
              <a:buNone/>
            </a:pPr>
            <a:r>
              <a:rPr lang="en-US" sz="4800" dirty="0"/>
              <a:t>Hannon, P. A., Fernandez, M. E., Williams, R. S., Mullen, P. D., Escoffery, C., Kreuter, M. W., Pfeiffer, D., Kegler, M. </a:t>
            </a:r>
          </a:p>
          <a:p>
            <a:pPr marL="0" indent="0">
              <a:lnSpc>
                <a:spcPct val="110000"/>
              </a:lnSpc>
              <a:buNone/>
            </a:pPr>
            <a:r>
              <a:rPr lang="en-US" sz="4800" dirty="0"/>
              <a:t>    C., Reese, L., Mistry, R., &amp; Bowen, D. J. (2010). Cancer control planners' perceptions and use of evidence</a:t>
            </a:r>
          </a:p>
          <a:p>
            <a:pPr marL="0" indent="0">
              <a:lnSpc>
                <a:spcPct val="110000"/>
              </a:lnSpc>
              <a:buNone/>
            </a:pPr>
            <a:r>
              <a:rPr lang="en-US" sz="4800" dirty="0"/>
              <a:t>    based programs. </a:t>
            </a:r>
            <a:r>
              <a:rPr lang="en-US" sz="4800" i="1" dirty="0"/>
              <a:t>Journal of Public Health Management and Practice, 16</a:t>
            </a:r>
            <a:r>
              <a:rPr lang="en-US" sz="4800" dirty="0"/>
              <a:t>(3), E1–E8.</a:t>
            </a:r>
          </a:p>
          <a:p>
            <a:pPr marL="0" indent="0">
              <a:lnSpc>
                <a:spcPct val="110000"/>
              </a:lnSpc>
              <a:buNone/>
            </a:pPr>
            <a:r>
              <a:rPr lang="en-US" sz="4800" dirty="0"/>
              <a:t>    doi: 10.1097/phh.0b013e3181b3a3b1</a:t>
            </a:r>
          </a:p>
          <a:p>
            <a:pPr marL="0" indent="0">
              <a:lnSpc>
                <a:spcPct val="110000"/>
              </a:lnSpc>
              <a:buNone/>
            </a:pPr>
            <a:r>
              <a:rPr lang="en-US" sz="4800" dirty="0"/>
              <a:t>Jacobs, J. A., Jones, E., Gabella, B. A., Spring, B., &amp; Brownson, R. C. (2012). Tools for implementing an evidence-</a:t>
            </a:r>
          </a:p>
          <a:p>
            <a:pPr marL="0" indent="0">
              <a:lnSpc>
                <a:spcPct val="110000"/>
              </a:lnSpc>
              <a:buNone/>
            </a:pPr>
            <a:r>
              <a:rPr lang="en-US" sz="4800" dirty="0"/>
              <a:t>    based approach in public health practice. </a:t>
            </a:r>
            <a:r>
              <a:rPr lang="en-US" sz="4800" i="1" dirty="0"/>
              <a:t>Preventing Chronic Disease, 9</a:t>
            </a:r>
            <a:r>
              <a:rPr lang="en-US" sz="4800" dirty="0"/>
              <a:t>, E116. doi: 10.5888/pcd9.110324</a:t>
            </a:r>
          </a:p>
          <a:p>
            <a:pPr marL="0" indent="0">
              <a:buNone/>
            </a:pPr>
            <a:r>
              <a:rPr lang="en-US" sz="4800" dirty="0"/>
              <a:t>National Cancer Institute (n.d). </a:t>
            </a:r>
            <a:r>
              <a:rPr lang="en-US" sz="4800" i="1" dirty="0"/>
              <a:t>Evidence-based cancer control programs (EBCCP)</a:t>
            </a:r>
            <a:r>
              <a:rPr lang="en-US" sz="4800" dirty="0"/>
              <a:t>. </a:t>
            </a:r>
          </a:p>
          <a:p>
            <a:pPr marL="0" indent="0">
              <a:buNone/>
            </a:pPr>
            <a:r>
              <a:rPr lang="en-US" sz="4800" dirty="0"/>
              <a:t>     https://ebccp.cancercontrol.cancer.gov/index.do</a:t>
            </a:r>
          </a:p>
          <a:p>
            <a:pPr marL="0" indent="0">
              <a:buNone/>
            </a:pPr>
            <a:r>
              <a:rPr lang="en-US" sz="4800" dirty="0"/>
              <a:t>The Community Guide. (n.d.). </a:t>
            </a:r>
            <a:r>
              <a:rPr lang="en-US" sz="4800" i="1" dirty="0"/>
              <a:t>Search the community guide. </a:t>
            </a:r>
            <a:r>
              <a:rPr lang="en-US" sz="4800" dirty="0"/>
              <a:t>https://www.thecommunityguide.org/search/cancer</a:t>
            </a:r>
          </a:p>
          <a:p>
            <a:pPr marL="0" indent="0">
              <a:buNone/>
            </a:pPr>
            <a:r>
              <a:rPr lang="en-US" sz="4800" dirty="0"/>
              <a:t>University of Washington (n.d). </a:t>
            </a:r>
            <a:r>
              <a:rPr lang="en-US" sz="4800" i="1" dirty="0"/>
              <a:t>Study design</a:t>
            </a:r>
            <a:r>
              <a:rPr lang="en-US" sz="4800" dirty="0"/>
              <a:t>. </a:t>
            </a:r>
          </a:p>
          <a:p>
            <a:pPr marL="0" indent="0">
              <a:buNone/>
            </a:pPr>
            <a:r>
              <a:rPr lang="en-US" sz="4800" dirty="0"/>
              <a:t>     https://impsciuw.org/implementation-science/research/designing-is-research/</a:t>
            </a:r>
          </a:p>
          <a:p>
            <a:pPr marL="12700" indent="0">
              <a:buNone/>
            </a:pPr>
            <a:endParaRPr lang="en-US" sz="4800" dirty="0"/>
          </a:p>
          <a:p>
            <a:pPr marL="0" indent="0">
              <a:buNone/>
            </a:pPr>
            <a:endParaRPr lang="en-US" sz="4800" dirty="0"/>
          </a:p>
          <a:p>
            <a:pPr marL="0" indent="0">
              <a:lnSpc>
                <a:spcPct val="110000"/>
              </a:lnSpc>
              <a:buNone/>
            </a:pPr>
            <a:endParaRPr lang="en-US" sz="4800" dirty="0"/>
          </a:p>
          <a:p>
            <a:pPr marL="0" indent="0">
              <a:lnSpc>
                <a:spcPct val="110000"/>
              </a:lnSpc>
              <a:buNone/>
            </a:pPr>
            <a:endParaRPr lang="en-US" sz="2200" dirty="0"/>
          </a:p>
          <a:p>
            <a:pPr marL="0" indent="0">
              <a:lnSpc>
                <a:spcPct val="120000"/>
              </a:lnSpc>
              <a:buNone/>
            </a:pPr>
            <a:endParaRPr lang="en-US" dirty="0"/>
          </a:p>
          <a:p>
            <a:pPr marL="0" indent="0">
              <a:lnSpc>
                <a:spcPct val="120000"/>
              </a:lnSpc>
              <a:buNone/>
            </a:pPr>
            <a:endParaRPr lang="en-US" sz="4800" dirty="0"/>
          </a:p>
          <a:p>
            <a:pPr marL="0" indent="0">
              <a:lnSpc>
                <a:spcPct val="120000"/>
              </a:lnSpc>
              <a:buNone/>
            </a:pPr>
            <a:endParaRPr lang="en-US" sz="4800" dirty="0"/>
          </a:p>
          <a:p>
            <a:pPr marL="0" indent="0">
              <a:buNone/>
            </a:pPr>
            <a:endParaRPr lang="en-US" sz="4800" dirty="0"/>
          </a:p>
          <a:p>
            <a:pPr marL="0" indent="0">
              <a:buNone/>
            </a:pPr>
            <a:r>
              <a:rPr lang="en-US" sz="2800" dirty="0"/>
              <a:t> </a:t>
            </a:r>
          </a:p>
          <a:p>
            <a:pPr marL="0" indent="0">
              <a:buNone/>
            </a:pPr>
            <a:endParaRPr lang="en-US" sz="2800" dirty="0"/>
          </a:p>
          <a:p>
            <a:pPr marL="0" indent="0">
              <a:buNone/>
            </a:pPr>
            <a:endParaRPr lang="en-US" sz="2500" dirty="0"/>
          </a:p>
        </p:txBody>
      </p:sp>
    </p:spTree>
    <p:extLst>
      <p:ext uri="{BB962C8B-B14F-4D97-AF65-F5344CB8AC3E}">
        <p14:creationId xmlns:p14="http://schemas.microsoft.com/office/powerpoint/2010/main" val="23758201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FFCE-6FEE-1947-9AAE-6ABEB472C15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Acknowledgments</a:t>
            </a:r>
          </a:p>
        </p:txBody>
      </p:sp>
      <p:sp>
        <p:nvSpPr>
          <p:cNvPr id="5" name="Content Placeholder 4">
            <a:extLst>
              <a:ext uri="{FF2B5EF4-FFF2-40B4-BE49-F238E27FC236}">
                <a16:creationId xmlns:a16="http://schemas.microsoft.com/office/drawing/2014/main" id="{F331EAF6-2EE9-A64F-8A51-FB3C5895AF43}"/>
              </a:ext>
            </a:extLst>
          </p:cNvPr>
          <p:cNvSpPr>
            <a:spLocks noGrp="1"/>
          </p:cNvSpPr>
          <p:nvPr>
            <p:ph sz="half" idx="1"/>
          </p:nvPr>
        </p:nvSpPr>
        <p:spPr>
          <a:xfrm>
            <a:off x="1981200" y="1366837"/>
            <a:ext cx="4038600" cy="3886200"/>
          </a:xfrm>
        </p:spPr>
        <p:txBody>
          <a:bodyPr/>
          <a:lstStyle/>
          <a:p>
            <a:pPr marL="0" indent="0">
              <a:lnSpc>
                <a:spcPct val="130000"/>
              </a:lnSpc>
              <a:spcBef>
                <a:spcPts val="0"/>
              </a:spcBef>
              <a:spcAft>
                <a:spcPts val="0"/>
              </a:spcAft>
              <a:buNone/>
            </a:pPr>
            <a:r>
              <a:rPr lang="en-US" sz="2000" b="1" u="sng" dirty="0">
                <a:solidFill>
                  <a:schemeClr val="tx2"/>
                </a:solidFill>
                <a:ea typeface="+mn-lt"/>
                <a:cs typeface="+mn-lt"/>
              </a:rPr>
              <a:t>PI:</a:t>
            </a:r>
          </a:p>
          <a:p>
            <a:pPr marL="0" indent="0">
              <a:lnSpc>
                <a:spcPct val="130000"/>
              </a:lnSpc>
              <a:spcBef>
                <a:spcPts val="0"/>
              </a:spcBef>
              <a:spcAft>
                <a:spcPts val="0"/>
              </a:spcAft>
              <a:buNone/>
            </a:pPr>
            <a:r>
              <a:rPr lang="en-US" sz="2000" dirty="0">
                <a:solidFill>
                  <a:schemeClr val="tx2"/>
                </a:solidFill>
                <a:ea typeface="+mn-lt"/>
                <a:cs typeface="+mn-lt"/>
              </a:rPr>
              <a:t>Mandi L. Pratt-Chapman PhD</a:t>
            </a:r>
          </a:p>
          <a:p>
            <a:pPr marL="0" indent="0">
              <a:lnSpc>
                <a:spcPct val="130000"/>
              </a:lnSpc>
              <a:spcBef>
                <a:spcPts val="0"/>
              </a:spcBef>
              <a:spcAft>
                <a:spcPts val="0"/>
              </a:spcAft>
              <a:buNone/>
            </a:pPr>
            <a:r>
              <a:rPr lang="en-US" sz="2000" b="1" u="sng" dirty="0">
                <a:solidFill>
                  <a:schemeClr val="tx2"/>
                </a:solidFill>
                <a:ea typeface="+mn-lt"/>
                <a:cs typeface="+mn-lt"/>
              </a:rPr>
              <a:t>Staff:   </a:t>
            </a:r>
          </a:p>
          <a:p>
            <a:pPr marL="0" indent="0">
              <a:lnSpc>
                <a:spcPct val="130000"/>
              </a:lnSpc>
              <a:spcBef>
                <a:spcPts val="0"/>
              </a:spcBef>
              <a:spcAft>
                <a:spcPts val="0"/>
              </a:spcAft>
              <a:buNone/>
            </a:pPr>
            <a:r>
              <a:rPr lang="en-US" sz="2000" dirty="0">
                <a:solidFill>
                  <a:schemeClr val="tx2"/>
                </a:solidFill>
                <a:ea typeface="+mn-lt"/>
                <a:cs typeface="+mn-lt"/>
              </a:rPr>
              <a:t>Sarah Adler</a:t>
            </a:r>
          </a:p>
          <a:p>
            <a:pPr marL="0" indent="0">
              <a:lnSpc>
                <a:spcPct val="130000"/>
              </a:lnSpc>
              <a:spcBef>
                <a:spcPts val="0"/>
              </a:spcBef>
              <a:spcAft>
                <a:spcPts val="0"/>
              </a:spcAft>
              <a:buNone/>
            </a:pPr>
            <a:r>
              <a:rPr lang="en-US" sz="2000" dirty="0">
                <a:solidFill>
                  <a:schemeClr val="tx2"/>
                </a:solidFill>
                <a:ea typeface="+mn-lt"/>
                <a:cs typeface="+mn-lt"/>
              </a:rPr>
              <a:t>Joseph Astorino</a:t>
            </a:r>
          </a:p>
          <a:p>
            <a:pPr marL="0" indent="0">
              <a:lnSpc>
                <a:spcPct val="130000"/>
              </a:lnSpc>
              <a:spcBef>
                <a:spcPts val="0"/>
              </a:spcBef>
              <a:spcAft>
                <a:spcPts val="0"/>
              </a:spcAft>
              <a:buNone/>
            </a:pPr>
            <a:r>
              <a:rPr lang="en-US" sz="2000" dirty="0">
                <a:solidFill>
                  <a:schemeClr val="tx2"/>
                </a:solidFill>
                <a:ea typeface="+mn-lt"/>
                <a:cs typeface="+mn-lt"/>
              </a:rPr>
              <a:t>Leila Habib</a:t>
            </a:r>
          </a:p>
          <a:p>
            <a:pPr marL="0" indent="0">
              <a:lnSpc>
                <a:spcPct val="130000"/>
              </a:lnSpc>
              <a:spcBef>
                <a:spcPts val="0"/>
              </a:spcBef>
              <a:spcAft>
                <a:spcPts val="0"/>
              </a:spcAft>
              <a:buNone/>
            </a:pPr>
            <a:r>
              <a:rPr lang="en-US" sz="2000" dirty="0">
                <a:solidFill>
                  <a:schemeClr val="tx2"/>
                </a:solidFill>
                <a:ea typeface="+mn-lt"/>
                <a:cs typeface="+mn-lt"/>
              </a:rPr>
              <a:t>Sarah Kerch</a:t>
            </a:r>
          </a:p>
          <a:p>
            <a:pPr marL="0" indent="0">
              <a:lnSpc>
                <a:spcPct val="130000"/>
              </a:lnSpc>
              <a:spcBef>
                <a:spcPts val="0"/>
              </a:spcBef>
              <a:spcAft>
                <a:spcPts val="0"/>
              </a:spcAft>
              <a:buNone/>
            </a:pPr>
            <a:r>
              <a:rPr lang="en-US" sz="2000" b="1" u="sng" dirty="0">
                <a:solidFill>
                  <a:schemeClr val="tx2"/>
                </a:solidFill>
                <a:ea typeface="+mn-lt"/>
                <a:cs typeface="+mn-lt"/>
              </a:rPr>
              <a:t>Workgroup Members: </a:t>
            </a:r>
          </a:p>
          <a:p>
            <a:pPr marL="0" indent="0">
              <a:lnSpc>
                <a:spcPct val="130000"/>
              </a:lnSpc>
              <a:buNone/>
            </a:pPr>
            <a:r>
              <a:rPr lang="en-US" sz="2000" dirty="0">
                <a:solidFill>
                  <a:schemeClr val="tx1"/>
                </a:solidFill>
              </a:rPr>
              <a:t>Erin Hahn</a:t>
            </a:r>
          </a:p>
          <a:p>
            <a:pPr marL="0" indent="0">
              <a:lnSpc>
                <a:spcPct val="130000"/>
              </a:lnSpc>
              <a:buNone/>
            </a:pPr>
            <a:r>
              <a:rPr lang="en-US" sz="2000" dirty="0">
                <a:solidFill>
                  <a:schemeClr val="tx1"/>
                </a:solidFill>
              </a:rPr>
              <a:t>Kelly Wells Sittig</a:t>
            </a:r>
          </a:p>
        </p:txBody>
      </p:sp>
    </p:spTree>
    <p:extLst>
      <p:ext uri="{BB962C8B-B14F-4D97-AF65-F5344CB8AC3E}">
        <p14:creationId xmlns:p14="http://schemas.microsoft.com/office/powerpoint/2010/main" val="19947936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C8A290-79E7-46A4-8A36-B2D582702BE3}"/>
              </a:ext>
            </a:extLst>
          </p:cNvPr>
          <p:cNvSpPr>
            <a:spLocks noGrp="1"/>
          </p:cNvSpPr>
          <p:nvPr/>
        </p:nvSpPr>
        <p:spPr>
          <a:xfrm>
            <a:off x="4046776" y="1211530"/>
            <a:ext cx="6324599" cy="18859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800" b="1" dirty="0"/>
              <a:t>Using Evidence &amp; Theories to Inform Adaptation </a:t>
            </a:r>
            <a:endParaRPr lang="en-US" sz="3800" dirty="0"/>
          </a:p>
        </p:txBody>
      </p:sp>
    </p:spTree>
    <p:extLst>
      <p:ext uri="{BB962C8B-B14F-4D97-AF65-F5344CB8AC3E}">
        <p14:creationId xmlns:p14="http://schemas.microsoft.com/office/powerpoint/2010/main" val="4817151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4FF0-F101-7840-A3A4-679340366A5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Disclosure</a:t>
            </a:r>
          </a:p>
        </p:txBody>
      </p:sp>
      <p:sp>
        <p:nvSpPr>
          <p:cNvPr id="4" name="Content Placeholder 2">
            <a:extLst>
              <a:ext uri="{FF2B5EF4-FFF2-40B4-BE49-F238E27FC236}">
                <a16:creationId xmlns:a16="http://schemas.microsoft.com/office/drawing/2014/main" id="{88D8FBFD-051D-A141-BE7D-673A03329B3D}"/>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This session was supported by Cooperative Agreement #NU58DP006461-03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pPr marL="0" indent="0">
              <a:buNone/>
            </a:pPr>
            <a:endParaRPr lang="en-US" dirty="0"/>
          </a:p>
        </p:txBody>
      </p:sp>
    </p:spTree>
    <p:extLst>
      <p:ext uri="{BB962C8B-B14F-4D97-AF65-F5344CB8AC3E}">
        <p14:creationId xmlns:p14="http://schemas.microsoft.com/office/powerpoint/2010/main" val="390956749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4533-3232-D540-9895-29A500379ABB}"/>
              </a:ext>
            </a:extLst>
          </p:cNvPr>
          <p:cNvSpPr>
            <a:spLocks noGrp="1"/>
          </p:cNvSpPr>
          <p:nvPr>
            <p:ph type="title"/>
          </p:nvPr>
        </p:nvSpPr>
        <p:spPr>
          <a:xfrm>
            <a:off x="3960420" y="304800"/>
            <a:ext cx="6250381"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Learning Objectives</a:t>
            </a:r>
          </a:p>
        </p:txBody>
      </p:sp>
      <p:sp>
        <p:nvSpPr>
          <p:cNvPr id="3" name="Content Placeholder 2">
            <a:extLst>
              <a:ext uri="{FF2B5EF4-FFF2-40B4-BE49-F238E27FC236}">
                <a16:creationId xmlns:a16="http://schemas.microsoft.com/office/drawing/2014/main" id="{5B242DDD-E6A1-1547-842C-CDE082FBFCA0}"/>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457200" indent="-457200">
              <a:lnSpc>
                <a:spcPct val="150000"/>
              </a:lnSpc>
              <a:spcAft>
                <a:spcPts val="200"/>
              </a:spcAft>
              <a:buAutoNum type="arabicPeriod"/>
            </a:pPr>
            <a:r>
              <a:rPr lang="en-US" sz="2200" dirty="0"/>
              <a:t>Identify key process components of adapting an EBI</a:t>
            </a:r>
          </a:p>
        </p:txBody>
      </p:sp>
      <p:pic>
        <p:nvPicPr>
          <p:cNvPr id="4" name="Picture 4">
            <a:extLst>
              <a:ext uri="{FF2B5EF4-FFF2-40B4-BE49-F238E27FC236}">
                <a16:creationId xmlns:a16="http://schemas.microsoft.com/office/drawing/2014/main" id="{9CF5287A-2472-4845-8A73-83F2848D16A2}"/>
              </a:ext>
            </a:extLst>
          </p:cNvPr>
          <p:cNvPicPr>
            <a:picLocks noChangeAspect="1"/>
          </p:cNvPicPr>
          <p:nvPr/>
        </p:nvPicPr>
        <p:blipFill>
          <a:blip r:embed="rId3"/>
          <a:stretch>
            <a:fillRect/>
          </a:stretch>
        </p:blipFill>
        <p:spPr>
          <a:xfrm>
            <a:off x="1983178" y="248730"/>
            <a:ext cx="1887188" cy="1254153"/>
          </a:xfrm>
          <a:prstGeom prst="rect">
            <a:avLst/>
          </a:prstGeom>
        </p:spPr>
      </p:pic>
    </p:spTree>
    <p:extLst>
      <p:ext uri="{BB962C8B-B14F-4D97-AF65-F5344CB8AC3E}">
        <p14:creationId xmlns:p14="http://schemas.microsoft.com/office/powerpoint/2010/main" val="16756267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dirty="0">
                <a:solidFill>
                  <a:schemeClr val="tx1"/>
                </a:solidFill>
                <a:ea typeface="+mn-lt"/>
                <a:cs typeface="+mn-lt"/>
              </a:rPr>
              <a:t>Introduce adaptation process </a:t>
            </a:r>
            <a:endParaRPr lang="en-US" sz="1550" dirty="0">
              <a:solidFill>
                <a:schemeClr val="tx1"/>
              </a:solidFill>
              <a:ea typeface="+mn-lt"/>
              <a:cs typeface="+mn-lt"/>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26595457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3CE8F-A073-E345-AB88-7D39000F5B75}"/>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Evidence Meets Context</a:t>
            </a:r>
          </a:p>
        </p:txBody>
      </p:sp>
      <p:sp>
        <p:nvSpPr>
          <p:cNvPr id="3" name="Content Placeholder 2">
            <a:extLst>
              <a:ext uri="{FF2B5EF4-FFF2-40B4-BE49-F238E27FC236}">
                <a16:creationId xmlns:a16="http://schemas.microsoft.com/office/drawing/2014/main" id="{81B49181-0C08-594A-9A59-6FD7CE26022D}"/>
              </a:ext>
            </a:extLst>
          </p:cNvPr>
          <p:cNvSpPr>
            <a:spLocks noGrp="1"/>
          </p:cNvSpPr>
          <p:nvPr>
            <p:ph sz="half" idx="1"/>
          </p:nvPr>
        </p:nvSpPr>
        <p:spPr>
          <a:xfrm>
            <a:off x="1981200" y="1857449"/>
            <a:ext cx="4038600" cy="3634798"/>
          </a:xfrm>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sym typeface="Georgia"/>
              </a:rPr>
              <a:t>Adaptations are often needed to ensure that interventions are feasible and ‘fit’ the population of focus and setting…</a:t>
            </a:r>
          </a:p>
          <a:p>
            <a:pPr marL="0" indent="0">
              <a:buNone/>
            </a:pPr>
            <a:endParaRPr lang="en-US" dirty="0">
              <a:sym typeface="Georgia"/>
            </a:endParaRPr>
          </a:p>
          <a:p>
            <a:pPr marL="0" indent="0">
              <a:buNone/>
            </a:pPr>
            <a:endParaRPr lang="en-US" dirty="0">
              <a:sym typeface="Georgia"/>
            </a:endParaRPr>
          </a:p>
          <a:p>
            <a:pPr marL="0" indent="0">
              <a:buNone/>
            </a:pPr>
            <a:endParaRPr lang="en-US" dirty="0"/>
          </a:p>
        </p:txBody>
      </p:sp>
      <p:sp>
        <p:nvSpPr>
          <p:cNvPr id="5" name="TextBox 4">
            <a:extLst>
              <a:ext uri="{FF2B5EF4-FFF2-40B4-BE49-F238E27FC236}">
                <a16:creationId xmlns:a16="http://schemas.microsoft.com/office/drawing/2014/main" id="{D2F1F26B-E407-7144-8D58-FE67618E9A36}"/>
              </a:ext>
            </a:extLst>
          </p:cNvPr>
          <p:cNvSpPr txBox="1"/>
          <p:nvPr/>
        </p:nvSpPr>
        <p:spPr>
          <a:xfrm>
            <a:off x="8638430" y="5140187"/>
            <a:ext cx="2031586" cy="7028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50" dirty="0">
                <a:solidFill>
                  <a:schemeClr val="bg1">
                    <a:lumMod val="65000"/>
                  </a:schemeClr>
                </a:solidFill>
                <a:sym typeface="Georgia"/>
              </a:rPr>
              <a:t>Tu et al., 2014 </a:t>
            </a:r>
            <a:endParaRPr lang="en-US" dirty="0">
              <a:solidFill>
                <a:schemeClr val="bg1">
                  <a:lumMod val="65000"/>
                </a:schemeClr>
              </a:solidFill>
            </a:endParaRPr>
          </a:p>
          <a:p>
            <a:pPr algn="r"/>
            <a:r>
              <a:rPr lang="en-US" sz="1050" dirty="0">
                <a:solidFill>
                  <a:schemeClr val="bg1">
                    <a:lumMod val="65000"/>
                  </a:schemeClr>
                </a:solidFill>
                <a:sym typeface="Georgia"/>
              </a:rPr>
              <a:t>Escoffrey et al., 2018</a:t>
            </a:r>
            <a:endParaRPr lang="en-US" dirty="0">
              <a:solidFill>
                <a:schemeClr val="bg1">
                  <a:lumMod val="65000"/>
                </a:schemeClr>
              </a:solidFill>
            </a:endParaRPr>
          </a:p>
          <a:p>
            <a:pPr algn="r"/>
            <a:endParaRPr lang="en-US" dirty="0"/>
          </a:p>
        </p:txBody>
      </p:sp>
      <p:pic>
        <p:nvPicPr>
          <p:cNvPr id="7" name="Content Placeholder 6">
            <a:extLst>
              <a:ext uri="{FF2B5EF4-FFF2-40B4-BE49-F238E27FC236}">
                <a16:creationId xmlns:a16="http://schemas.microsoft.com/office/drawing/2014/main" id="{BA1BBCC8-2E1D-C543-9C26-F58A71D0E5BF}"/>
              </a:ext>
            </a:extLst>
          </p:cNvPr>
          <p:cNvPicPr>
            <a:picLocks noGrp="1" noChangeAspect="1"/>
          </p:cNvPicPr>
          <p:nvPr>
            <p:ph sz="half" idx="2"/>
          </p:nvPr>
        </p:nvPicPr>
        <p:blipFill>
          <a:blip r:embed="rId3"/>
          <a:stretch>
            <a:fillRect/>
          </a:stretch>
        </p:blipFill>
        <p:spPr>
          <a:xfrm>
            <a:off x="6611196" y="2137945"/>
            <a:ext cx="3644900" cy="2222500"/>
          </a:xfrm>
        </p:spPr>
      </p:pic>
      <p:pic>
        <p:nvPicPr>
          <p:cNvPr id="4" name="Picture 7" descr="A picture containing text, clipart&#10;&#10;Description automatically generated">
            <a:extLst>
              <a:ext uri="{FF2B5EF4-FFF2-40B4-BE49-F238E27FC236}">
                <a16:creationId xmlns:a16="http://schemas.microsoft.com/office/drawing/2014/main" id="{154866D1-EC11-4D53-8015-FC0E429D4B10}"/>
              </a:ext>
            </a:extLst>
          </p:cNvPr>
          <p:cNvPicPr>
            <a:picLocks noChangeAspect="1"/>
          </p:cNvPicPr>
          <p:nvPr/>
        </p:nvPicPr>
        <p:blipFill>
          <a:blip r:embed="rId4"/>
          <a:stretch>
            <a:fillRect/>
          </a:stretch>
        </p:blipFill>
        <p:spPr>
          <a:xfrm>
            <a:off x="9617048" y="182802"/>
            <a:ext cx="885825" cy="1066800"/>
          </a:xfrm>
          <a:prstGeom prst="rect">
            <a:avLst/>
          </a:prstGeom>
        </p:spPr>
      </p:pic>
    </p:spTree>
    <p:extLst>
      <p:ext uri="{BB962C8B-B14F-4D97-AF65-F5344CB8AC3E}">
        <p14:creationId xmlns:p14="http://schemas.microsoft.com/office/powerpoint/2010/main" val="186852633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8A84F7-88C8-B443-9A78-8B50F0B545A3}"/>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Situations to Look Out For:</a:t>
            </a:r>
            <a:endParaRPr lang="en-US" dirty="0"/>
          </a:p>
        </p:txBody>
      </p:sp>
      <p:sp>
        <p:nvSpPr>
          <p:cNvPr id="5" name="Text Placeholder 4">
            <a:extLst>
              <a:ext uri="{FF2B5EF4-FFF2-40B4-BE49-F238E27FC236}">
                <a16:creationId xmlns:a16="http://schemas.microsoft.com/office/drawing/2014/main" id="{945F02A4-D0A3-E747-B6EF-A77F288379CF}"/>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buNone/>
            </a:pPr>
            <a:r>
              <a:rPr lang="en-US" sz="2400" b="1" dirty="0"/>
              <a:t>Voltage Drop: </a:t>
            </a:r>
            <a:r>
              <a:rPr lang="en-US" sz="2400" dirty="0"/>
              <a:t>When i</a:t>
            </a:r>
            <a:r>
              <a:rPr lang="en-US" sz="2400" dirty="0">
                <a:sym typeface="Times New Roman"/>
              </a:rPr>
              <a:t>nterventions are </a:t>
            </a:r>
            <a:r>
              <a:rPr lang="en-US" sz="2400" b="1" dirty="0">
                <a:solidFill>
                  <a:srgbClr val="00B0F0"/>
                </a:solidFill>
                <a:sym typeface="Times New Roman"/>
              </a:rPr>
              <a:t>less effective in the real world</a:t>
            </a:r>
            <a:r>
              <a:rPr lang="en-US" sz="2400" dirty="0">
                <a:solidFill>
                  <a:srgbClr val="00B0F0"/>
                </a:solidFill>
                <a:sym typeface="Times New Roman"/>
              </a:rPr>
              <a:t> </a:t>
            </a:r>
            <a:r>
              <a:rPr lang="en-US" sz="2400" dirty="0">
                <a:sym typeface="Times New Roman"/>
              </a:rPr>
              <a:t>outside the research setting</a:t>
            </a:r>
            <a:endParaRPr lang="en-US" dirty="0"/>
          </a:p>
          <a:p>
            <a:pPr marL="556895" lvl="1" indent="-213995">
              <a:lnSpc>
                <a:spcPct val="114999"/>
              </a:lnSpc>
              <a:spcAft>
                <a:spcPts val="1500"/>
              </a:spcAft>
            </a:pPr>
            <a:r>
              <a:rPr lang="en-US" sz="2400" dirty="0">
                <a:sym typeface="Times New Roman"/>
              </a:rPr>
              <a:t>Lack of champions who are willing to be trained in 	screening program</a:t>
            </a:r>
            <a:endParaRPr lang="en-US" sz="2400" dirty="0"/>
          </a:p>
          <a:p>
            <a:pPr marL="0" indent="0">
              <a:lnSpc>
                <a:spcPct val="114999"/>
              </a:lnSpc>
              <a:buNone/>
            </a:pPr>
            <a:r>
              <a:rPr lang="en-US" sz="2400" b="1" dirty="0">
                <a:highlight>
                  <a:srgbClr val="FFFFFF"/>
                </a:highlight>
              </a:rPr>
              <a:t>Drift: </a:t>
            </a:r>
            <a:r>
              <a:rPr lang="en-US" sz="2400" dirty="0">
                <a:highlight>
                  <a:srgbClr val="FFFFFF"/>
                </a:highlight>
                <a:sym typeface="Georgia"/>
              </a:rPr>
              <a:t>When </a:t>
            </a:r>
            <a:r>
              <a:rPr lang="en-US" sz="2400" b="1" dirty="0">
                <a:solidFill>
                  <a:srgbClr val="00B0F0"/>
                </a:solidFill>
                <a:highlight>
                  <a:srgbClr val="FFFFFF"/>
                </a:highlight>
                <a:sym typeface="Georgia"/>
              </a:rPr>
              <a:t>changes to a program make it less effective</a:t>
            </a:r>
            <a:r>
              <a:rPr lang="en-US" sz="2400" b="1" dirty="0">
                <a:solidFill>
                  <a:srgbClr val="00B0F0"/>
                </a:solidFill>
                <a:highlight>
                  <a:srgbClr val="FFFFFF"/>
                </a:highlight>
                <a:ea typeface="Georgia"/>
                <a:cs typeface="Georgia"/>
                <a:sym typeface="Georgia"/>
              </a:rPr>
              <a:t> </a:t>
            </a:r>
            <a:r>
              <a:rPr lang="en-US" sz="2400" dirty="0">
                <a:highlight>
                  <a:srgbClr val="FFFFFF"/>
                </a:highlight>
                <a:ea typeface="Georgia"/>
                <a:cs typeface="Georgia"/>
                <a:sym typeface="Georgia"/>
              </a:rPr>
              <a:t>(i.e. deletion of </a:t>
            </a:r>
            <a:r>
              <a:rPr lang="en-US" sz="2400" dirty="0">
                <a:solidFill>
                  <a:schemeClr val="tx2"/>
                </a:solidFill>
                <a:highlight>
                  <a:srgbClr val="FFFFFF"/>
                </a:highlight>
                <a:ea typeface="Georgia"/>
                <a:cs typeface="Georgia"/>
                <a:sym typeface="Georgia"/>
              </a:rPr>
              <a:t>core </a:t>
            </a:r>
            <a:r>
              <a:rPr lang="en-US" sz="2400" dirty="0">
                <a:highlight>
                  <a:srgbClr val="FFFFFF"/>
                </a:highlight>
                <a:ea typeface="Georgia"/>
                <a:cs typeface="Georgia"/>
                <a:sym typeface="Georgia"/>
              </a:rPr>
              <a:t>components)</a:t>
            </a:r>
            <a:endParaRPr lang="en-US" sz="2400" dirty="0">
              <a:ea typeface="Georgia"/>
            </a:endParaRPr>
          </a:p>
          <a:p>
            <a:pPr marL="556895" lvl="1" indent="-213995">
              <a:lnSpc>
                <a:spcPct val="114999"/>
              </a:lnSpc>
            </a:pPr>
            <a:r>
              <a:rPr lang="en-US" sz="2400" dirty="0">
                <a:sym typeface="Georgia"/>
              </a:rPr>
              <a:t>Lack</a:t>
            </a:r>
            <a:r>
              <a:rPr lang="en-US" sz="2400" dirty="0">
                <a:sym typeface="Times New Roman"/>
              </a:rPr>
              <a:t> of attention to behavioral change framework in a smoking cessation program</a:t>
            </a:r>
            <a:endParaRPr lang="en-US" sz="2400" dirty="0"/>
          </a:p>
          <a:p>
            <a:pPr lvl="0">
              <a:lnSpc>
                <a:spcPct val="114999"/>
              </a:lnSpc>
            </a:pPr>
            <a:endParaRPr lang="en-US" sz="2400" dirty="0"/>
          </a:p>
          <a:p>
            <a:pPr>
              <a:lnSpc>
                <a:spcPct val="114999"/>
              </a:lnSpc>
            </a:pPr>
            <a:endParaRPr lang="en" sz="2400" dirty="0"/>
          </a:p>
          <a:p>
            <a:pPr>
              <a:lnSpc>
                <a:spcPct val="114999"/>
              </a:lnSpc>
            </a:pPr>
            <a:endParaRPr lang="en-US" dirty="0"/>
          </a:p>
          <a:p>
            <a:pPr>
              <a:lnSpc>
                <a:spcPct val="114999"/>
              </a:lnSpc>
            </a:pPr>
            <a:endParaRPr lang="en-US" dirty="0"/>
          </a:p>
          <a:p>
            <a:pPr lvl="0">
              <a:lnSpc>
                <a:spcPct val="114999"/>
              </a:lnSpc>
            </a:pPr>
            <a:endParaRPr lang="en-US" dirty="0"/>
          </a:p>
          <a:p>
            <a:pPr>
              <a:lnSpc>
                <a:spcPct val="114999"/>
              </a:lnSpc>
            </a:pPr>
            <a:endParaRPr lang="en-US" dirty="0"/>
          </a:p>
        </p:txBody>
      </p:sp>
      <p:sp>
        <p:nvSpPr>
          <p:cNvPr id="4" name="TextBox 3">
            <a:extLst>
              <a:ext uri="{FF2B5EF4-FFF2-40B4-BE49-F238E27FC236}">
                <a16:creationId xmlns:a16="http://schemas.microsoft.com/office/drawing/2014/main" id="{ACA0BA1D-A70E-BF45-A42B-8F52F09C105B}"/>
              </a:ext>
            </a:extLst>
          </p:cNvPr>
          <p:cNvSpPr txBox="1"/>
          <p:nvPr/>
        </p:nvSpPr>
        <p:spPr>
          <a:xfrm>
            <a:off x="9199806" y="5297089"/>
            <a:ext cx="1475084"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Chambers et al., 2013</a:t>
            </a:r>
            <a:endParaRPr lang="en-US" dirty="0"/>
          </a:p>
        </p:txBody>
      </p:sp>
      <p:pic>
        <p:nvPicPr>
          <p:cNvPr id="2" name="Picture 7" descr="A picture containing text, clipart&#10;&#10;Description automatically generated">
            <a:extLst>
              <a:ext uri="{FF2B5EF4-FFF2-40B4-BE49-F238E27FC236}">
                <a16:creationId xmlns:a16="http://schemas.microsoft.com/office/drawing/2014/main" id="{7C4E0C66-A7E7-486D-AD06-2784AF81B898}"/>
              </a:ext>
            </a:extLst>
          </p:cNvPr>
          <p:cNvPicPr>
            <a:picLocks noChangeAspect="1"/>
          </p:cNvPicPr>
          <p:nvPr/>
        </p:nvPicPr>
        <p:blipFill>
          <a:blip r:embed="rId3"/>
          <a:stretch>
            <a:fillRect/>
          </a:stretch>
        </p:blipFill>
        <p:spPr>
          <a:xfrm>
            <a:off x="9617048" y="182802"/>
            <a:ext cx="885825" cy="1066800"/>
          </a:xfrm>
          <a:prstGeom prst="rect">
            <a:avLst/>
          </a:prstGeom>
        </p:spPr>
      </p:pic>
    </p:spTree>
    <p:extLst>
      <p:ext uri="{BB962C8B-B14F-4D97-AF65-F5344CB8AC3E}">
        <p14:creationId xmlns:p14="http://schemas.microsoft.com/office/powerpoint/2010/main" val="247078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DBE0-9D1C-3141-8DE2-6771D3A56B6F}"/>
              </a:ext>
            </a:extLst>
          </p:cNvPr>
          <p:cNvSpPr>
            <a:spLocks noGrp="1"/>
          </p:cNvSpPr>
          <p:nvPr>
            <p:ph type="title"/>
          </p:nvPr>
        </p:nvSpPr>
        <p:spPr/>
        <p:txBody>
          <a:bodyPr>
            <a:normAutofit/>
          </a:bodyPr>
          <a:lstStyle/>
          <a:p>
            <a:pPr algn="l"/>
            <a:r>
              <a:rPr lang="en-US" sz="3000" dirty="0">
                <a:solidFill>
                  <a:schemeClr val="tx1"/>
                </a:solidFill>
              </a:rPr>
              <a:t>Case Study</a:t>
            </a:r>
            <a:endParaRPr lang="en-US" sz="3000" dirty="0"/>
          </a:p>
        </p:txBody>
      </p:sp>
      <p:pic>
        <p:nvPicPr>
          <p:cNvPr id="5" name="Picture 4">
            <a:extLst>
              <a:ext uri="{FF2B5EF4-FFF2-40B4-BE49-F238E27FC236}">
                <a16:creationId xmlns:a16="http://schemas.microsoft.com/office/drawing/2014/main" id="{19A4968E-1003-8C43-AA20-E42531F5EA28}"/>
              </a:ext>
            </a:extLst>
          </p:cNvPr>
          <p:cNvPicPr>
            <a:picLocks noChangeAspect="1"/>
          </p:cNvPicPr>
          <p:nvPr/>
        </p:nvPicPr>
        <p:blipFill>
          <a:blip r:embed="rId3"/>
          <a:stretch>
            <a:fillRect/>
          </a:stretch>
        </p:blipFill>
        <p:spPr>
          <a:xfrm>
            <a:off x="1981201" y="2308702"/>
            <a:ext cx="3567445" cy="2590063"/>
          </a:xfrm>
          <a:prstGeom prst="rect">
            <a:avLst/>
          </a:prstGeom>
        </p:spPr>
      </p:pic>
      <p:pic>
        <p:nvPicPr>
          <p:cNvPr id="6" name="Picture 5">
            <a:extLst>
              <a:ext uri="{FF2B5EF4-FFF2-40B4-BE49-F238E27FC236}">
                <a16:creationId xmlns:a16="http://schemas.microsoft.com/office/drawing/2014/main" id="{6048FFB8-1929-3843-94A0-1C1EDAB87D21}"/>
              </a:ext>
            </a:extLst>
          </p:cNvPr>
          <p:cNvPicPr>
            <a:picLocks noChangeAspect="1"/>
          </p:cNvPicPr>
          <p:nvPr/>
        </p:nvPicPr>
        <p:blipFill>
          <a:blip r:embed="rId4"/>
          <a:stretch>
            <a:fillRect/>
          </a:stretch>
        </p:blipFill>
        <p:spPr>
          <a:xfrm>
            <a:off x="9103020" y="174969"/>
            <a:ext cx="969007" cy="1784269"/>
          </a:xfrm>
          <a:prstGeom prst="rect">
            <a:avLst/>
          </a:prstGeom>
        </p:spPr>
      </p:pic>
      <p:pic>
        <p:nvPicPr>
          <p:cNvPr id="9" name="Picture 6" descr="A picture containing person, posing, group, bedroom&#10;&#10;Description automatically generated">
            <a:extLst>
              <a:ext uri="{FF2B5EF4-FFF2-40B4-BE49-F238E27FC236}">
                <a16:creationId xmlns:a16="http://schemas.microsoft.com/office/drawing/2014/main" id="{97E8C3C5-9F00-E94C-9FAE-346190D508F8}"/>
              </a:ext>
            </a:extLst>
          </p:cNvPr>
          <p:cNvPicPr>
            <a:picLocks noChangeAspect="1"/>
          </p:cNvPicPr>
          <p:nvPr/>
        </p:nvPicPr>
        <p:blipFill>
          <a:blip r:embed="rId5"/>
          <a:stretch>
            <a:fillRect/>
          </a:stretch>
        </p:blipFill>
        <p:spPr>
          <a:xfrm>
            <a:off x="5763364" y="2195776"/>
            <a:ext cx="4431188" cy="2702988"/>
          </a:xfrm>
          <a:prstGeom prst="rect">
            <a:avLst/>
          </a:prstGeom>
        </p:spPr>
      </p:pic>
    </p:spTree>
    <p:extLst>
      <p:ext uri="{BB962C8B-B14F-4D97-AF65-F5344CB8AC3E}">
        <p14:creationId xmlns:p14="http://schemas.microsoft.com/office/powerpoint/2010/main" val="7542256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07A5-2F17-8644-B7E0-ADC146D1343A}"/>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Steps in the Adaptation Process</a:t>
            </a:r>
            <a:endParaRPr lang="en-US" sz="3200" dirty="0"/>
          </a:p>
        </p:txBody>
      </p:sp>
      <p:sp>
        <p:nvSpPr>
          <p:cNvPr id="3" name="Content Placeholder 2">
            <a:extLst>
              <a:ext uri="{FF2B5EF4-FFF2-40B4-BE49-F238E27FC236}">
                <a16:creationId xmlns:a16="http://schemas.microsoft.com/office/drawing/2014/main" id="{ADDE5810-3219-FC47-BF62-5D5B2F8F8046}"/>
              </a:ext>
            </a:extLst>
          </p:cNvPr>
          <p:cNvSpPr>
            <a:spLocks noGrp="1"/>
          </p:cNvSpPr>
          <p:nvPr>
            <p:ph idx="1"/>
          </p:nvPr>
        </p:nvSpPr>
        <p:spPr>
          <a:xfrm>
            <a:off x="3893020" y="1600201"/>
            <a:ext cx="6317780"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buAutoNum type="arabicPeriod"/>
            </a:pPr>
            <a:r>
              <a:rPr lang="en-US" sz="2400" b="1" dirty="0">
                <a:solidFill>
                  <a:srgbClr val="0097DA"/>
                </a:solidFill>
                <a:highlight>
                  <a:srgbClr val="FFFFFF"/>
                </a:highlight>
                <a:ea typeface="Georgia"/>
                <a:cs typeface="Georgia"/>
                <a:sym typeface="Georgia"/>
              </a:rPr>
              <a:t>Understand the “Why”</a:t>
            </a:r>
            <a:r>
              <a:rPr lang="en-US" sz="2400" dirty="0">
                <a:highlight>
                  <a:srgbClr val="FFFFFF"/>
                </a:highlight>
                <a:ea typeface="Georgia"/>
                <a:cs typeface="Georgia"/>
                <a:sym typeface="Georgia"/>
              </a:rPr>
              <a:t>: </a:t>
            </a:r>
            <a:r>
              <a:rPr lang="en-US" sz="2400" dirty="0">
                <a:solidFill>
                  <a:srgbClr val="00B0F0"/>
                </a:solidFill>
                <a:highlight>
                  <a:srgbClr val="FFFFFF"/>
                </a:highlight>
                <a:ea typeface="Georgia"/>
                <a:cs typeface="Georgia"/>
                <a:sym typeface="Georgia"/>
              </a:rPr>
              <a:t> </a:t>
            </a:r>
            <a:r>
              <a:rPr lang="en-US" sz="2400" dirty="0">
                <a:highlight>
                  <a:srgbClr val="FFFFFF"/>
                </a:highlight>
                <a:ea typeface="Georgia"/>
                <a:cs typeface="Georgia"/>
                <a:sym typeface="Georgia"/>
              </a:rPr>
              <a:t>What </a:t>
            </a:r>
            <a:r>
              <a:rPr lang="en-US" sz="2400" dirty="0">
                <a:solidFill>
                  <a:schemeClr val="tx2"/>
                </a:solidFill>
                <a:highlight>
                  <a:srgbClr val="FFFFFF"/>
                </a:highlight>
                <a:ea typeface="Georgia"/>
                <a:cs typeface="Georgia"/>
                <a:sym typeface="Georgia"/>
              </a:rPr>
              <a:t>theories </a:t>
            </a:r>
            <a:r>
              <a:rPr lang="en-US" sz="2400" dirty="0">
                <a:highlight>
                  <a:srgbClr val="FFFFFF"/>
                </a:highlight>
                <a:ea typeface="Georgia"/>
                <a:cs typeface="Georgia"/>
                <a:sym typeface="Georgia"/>
              </a:rPr>
              <a:t>support intervention?</a:t>
            </a:r>
            <a:endParaRPr lang="en-US" sz="2400" dirty="0">
              <a:highlight>
                <a:srgbClr val="FFFFFF"/>
              </a:highlight>
            </a:endParaRPr>
          </a:p>
          <a:p>
            <a:pPr marL="457200" indent="-457200">
              <a:buAutoNum type="arabicPeriod"/>
            </a:pPr>
            <a:endParaRPr lang="en-US" sz="2400" dirty="0">
              <a:highlight>
                <a:srgbClr val="FFFFFF"/>
              </a:highlight>
            </a:endParaRPr>
          </a:p>
          <a:p>
            <a:pPr marL="457200" indent="-457200">
              <a:buAutoNum type="arabicPeriod"/>
            </a:pPr>
            <a:r>
              <a:rPr lang="en-US" sz="2400" b="1" dirty="0">
                <a:solidFill>
                  <a:srgbClr val="0097DA"/>
                </a:solidFill>
                <a:highlight>
                  <a:srgbClr val="FFFFFF"/>
                </a:highlight>
              </a:rPr>
              <a:t>Understand core components</a:t>
            </a:r>
            <a:r>
              <a:rPr lang="en-US" sz="2400" dirty="0">
                <a:solidFill>
                  <a:srgbClr val="00B0F0"/>
                </a:solidFill>
                <a:highlight>
                  <a:srgbClr val="FFFFFF"/>
                </a:highlight>
              </a:rPr>
              <a:t> </a:t>
            </a:r>
            <a:r>
              <a:rPr lang="en-US" sz="2400" dirty="0">
                <a:highlight>
                  <a:srgbClr val="FFFFFF"/>
                </a:highlight>
              </a:rPr>
              <a:t>and risks of adapting these</a:t>
            </a:r>
            <a:endParaRPr lang="en-US" sz="2400" dirty="0">
              <a:highlight>
                <a:srgbClr val="FFFFFF"/>
              </a:highlight>
              <a:ea typeface="Georgia"/>
              <a:cs typeface="Georgia"/>
            </a:endParaRPr>
          </a:p>
          <a:p>
            <a:pPr marL="457200" indent="-457200">
              <a:buAutoNum type="arabicPeriod"/>
            </a:pPr>
            <a:endParaRPr lang="en-US" sz="2400" dirty="0">
              <a:highlight>
                <a:srgbClr val="FFFFFF"/>
              </a:highlight>
            </a:endParaRPr>
          </a:p>
          <a:p>
            <a:pPr marL="457200" indent="-457200">
              <a:buAutoNum type="arabicPeriod"/>
            </a:pPr>
            <a:r>
              <a:rPr lang="en-US" sz="2400" b="1" dirty="0">
                <a:solidFill>
                  <a:srgbClr val="0097DA"/>
                </a:solidFill>
                <a:highlight>
                  <a:srgbClr val="FFFFFF"/>
                </a:highlight>
              </a:rPr>
              <a:t>Document </a:t>
            </a:r>
            <a:r>
              <a:rPr lang="en-US" sz="2400" dirty="0">
                <a:solidFill>
                  <a:schemeClr val="tx2"/>
                </a:solidFill>
                <a:highlight>
                  <a:srgbClr val="FFFFFF"/>
                </a:highlight>
              </a:rPr>
              <a:t>adaptations </a:t>
            </a:r>
            <a:r>
              <a:rPr lang="en-US" sz="2400" dirty="0">
                <a:highlight>
                  <a:srgbClr val="FFFFFF"/>
                </a:highlight>
              </a:rPr>
              <a:t>and </a:t>
            </a:r>
            <a:r>
              <a:rPr lang="en-US" sz="2400" b="1" dirty="0">
                <a:solidFill>
                  <a:srgbClr val="0097DA"/>
                </a:solidFill>
                <a:highlight>
                  <a:srgbClr val="FFFFFF"/>
                </a:highlight>
              </a:rPr>
              <a:t>measure </a:t>
            </a:r>
            <a:r>
              <a:rPr lang="en-US" sz="2400" dirty="0">
                <a:solidFill>
                  <a:schemeClr val="tx2"/>
                </a:solidFill>
                <a:highlight>
                  <a:srgbClr val="FFFFFF"/>
                </a:highlight>
              </a:rPr>
              <a:t>fidelity </a:t>
            </a:r>
          </a:p>
          <a:p>
            <a:pPr lvl="2"/>
            <a:r>
              <a:rPr lang="en-US" sz="2400" dirty="0">
                <a:highlight>
                  <a:srgbClr val="FFFFFF"/>
                </a:highlight>
              </a:rPr>
              <a:t>Implementation quality</a:t>
            </a:r>
            <a:endParaRPr lang="en-US" dirty="0"/>
          </a:p>
          <a:p>
            <a:endParaRPr lang="en-US" dirty="0"/>
          </a:p>
        </p:txBody>
      </p:sp>
      <p:pic>
        <p:nvPicPr>
          <p:cNvPr id="6" name="Picture 7" descr="A picture containing text, clipart&#10;&#10;Description automatically generated">
            <a:extLst>
              <a:ext uri="{FF2B5EF4-FFF2-40B4-BE49-F238E27FC236}">
                <a16:creationId xmlns:a16="http://schemas.microsoft.com/office/drawing/2014/main" id="{000FDAFF-D490-4CF3-BAF6-F7122A23A993}"/>
              </a:ext>
            </a:extLst>
          </p:cNvPr>
          <p:cNvPicPr>
            <a:picLocks noChangeAspect="1"/>
          </p:cNvPicPr>
          <p:nvPr/>
        </p:nvPicPr>
        <p:blipFill>
          <a:blip r:embed="rId3"/>
          <a:stretch>
            <a:fillRect/>
          </a:stretch>
        </p:blipFill>
        <p:spPr>
          <a:xfrm>
            <a:off x="9617048" y="182802"/>
            <a:ext cx="885825" cy="1066800"/>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58D2ED43-8554-4BF8-8B12-17074A5E9FFB}"/>
              </a:ext>
            </a:extLst>
          </p:cNvPr>
          <p:cNvPicPr>
            <a:picLocks noChangeAspect="1"/>
          </p:cNvPicPr>
          <p:nvPr/>
        </p:nvPicPr>
        <p:blipFill>
          <a:blip r:embed="rId4"/>
          <a:stretch>
            <a:fillRect/>
          </a:stretch>
        </p:blipFill>
        <p:spPr>
          <a:xfrm>
            <a:off x="2128533" y="2202427"/>
            <a:ext cx="1497886" cy="1804181"/>
          </a:xfrm>
          <a:prstGeom prst="rect">
            <a:avLst/>
          </a:prstGeom>
        </p:spPr>
      </p:pic>
    </p:spTree>
    <p:extLst>
      <p:ext uri="{BB962C8B-B14F-4D97-AF65-F5344CB8AC3E}">
        <p14:creationId xmlns:p14="http://schemas.microsoft.com/office/powerpoint/2010/main" val="25738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07A5-2F17-8644-B7E0-ADC146D1343A}"/>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Steps in the Adaptation Process</a:t>
            </a:r>
            <a:endParaRPr lang="en-US" sz="3200" dirty="0"/>
          </a:p>
        </p:txBody>
      </p:sp>
      <p:sp>
        <p:nvSpPr>
          <p:cNvPr id="3" name="Content Placeholder 2">
            <a:extLst>
              <a:ext uri="{FF2B5EF4-FFF2-40B4-BE49-F238E27FC236}">
                <a16:creationId xmlns:a16="http://schemas.microsoft.com/office/drawing/2014/main" id="{ADDE5810-3219-FC47-BF62-5D5B2F8F8046}"/>
              </a:ext>
            </a:extLst>
          </p:cNvPr>
          <p:cNvSpPr>
            <a:spLocks noGrp="1"/>
          </p:cNvSpPr>
          <p:nvPr>
            <p:ph idx="1"/>
          </p:nvPr>
        </p:nvSpPr>
        <p:spPr>
          <a:xfrm>
            <a:off x="3893020" y="1600201"/>
            <a:ext cx="6317780"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buAutoNum type="arabicPeriod"/>
            </a:pPr>
            <a:r>
              <a:rPr lang="en-US" sz="2400" b="1" dirty="0">
                <a:solidFill>
                  <a:srgbClr val="0097DA"/>
                </a:solidFill>
                <a:highlight>
                  <a:srgbClr val="FFFFFF"/>
                </a:highlight>
                <a:ea typeface="Georgia"/>
                <a:cs typeface="Georgia"/>
                <a:sym typeface="Georgia"/>
              </a:rPr>
              <a:t>Understand the “Why”</a:t>
            </a:r>
            <a:r>
              <a:rPr lang="en-US" sz="2400" dirty="0">
                <a:highlight>
                  <a:srgbClr val="FFFFFF"/>
                </a:highlight>
                <a:ea typeface="Georgia"/>
                <a:cs typeface="Georgia"/>
                <a:sym typeface="Georgia"/>
              </a:rPr>
              <a:t>: </a:t>
            </a:r>
            <a:r>
              <a:rPr lang="en-US" sz="2400" dirty="0">
                <a:solidFill>
                  <a:srgbClr val="00B0F0"/>
                </a:solidFill>
                <a:highlight>
                  <a:srgbClr val="FFFFFF"/>
                </a:highlight>
                <a:ea typeface="Georgia"/>
                <a:cs typeface="Georgia"/>
                <a:sym typeface="Georgia"/>
              </a:rPr>
              <a:t> </a:t>
            </a:r>
            <a:r>
              <a:rPr lang="en-US" sz="2400" dirty="0">
                <a:highlight>
                  <a:srgbClr val="FFFFFF"/>
                </a:highlight>
                <a:ea typeface="Georgia"/>
                <a:cs typeface="Georgia"/>
                <a:sym typeface="Georgia"/>
              </a:rPr>
              <a:t>What </a:t>
            </a:r>
            <a:r>
              <a:rPr lang="en-US" sz="2400" dirty="0">
                <a:solidFill>
                  <a:schemeClr val="tx2"/>
                </a:solidFill>
                <a:highlight>
                  <a:srgbClr val="FFFFFF"/>
                </a:highlight>
                <a:ea typeface="Georgia"/>
                <a:cs typeface="Georgia"/>
                <a:sym typeface="Georgia"/>
              </a:rPr>
              <a:t>theories </a:t>
            </a:r>
            <a:r>
              <a:rPr lang="en-US" sz="2400" dirty="0">
                <a:highlight>
                  <a:srgbClr val="FFFFFF"/>
                </a:highlight>
                <a:ea typeface="Georgia"/>
                <a:cs typeface="Georgia"/>
                <a:sym typeface="Georgia"/>
              </a:rPr>
              <a:t>support intervention?</a:t>
            </a:r>
            <a:endParaRPr lang="en-US" sz="2400" dirty="0">
              <a:highlight>
                <a:srgbClr val="FFFFFF"/>
              </a:highlight>
            </a:endParaRPr>
          </a:p>
          <a:p>
            <a:pPr marL="457200" indent="-457200">
              <a:buAutoNum type="arabicPeriod"/>
            </a:pPr>
            <a:endParaRPr lang="en-US" sz="2400" dirty="0">
              <a:highlight>
                <a:srgbClr val="FFFFFF"/>
              </a:highlight>
            </a:endParaRPr>
          </a:p>
          <a:p>
            <a:pPr marL="457200" indent="-457200">
              <a:buAutoNum type="arabicPeriod"/>
            </a:pPr>
            <a:r>
              <a:rPr lang="en-US" sz="2400" dirty="0">
                <a:solidFill>
                  <a:schemeClr val="accent3">
                    <a:lumMod val="75000"/>
                  </a:schemeClr>
                </a:solidFill>
                <a:highlight>
                  <a:srgbClr val="FFFFFF"/>
                </a:highlight>
              </a:rPr>
              <a:t>Understand core components and risks of adapting these</a:t>
            </a:r>
            <a:endParaRPr lang="en-US" sz="2400" dirty="0">
              <a:solidFill>
                <a:schemeClr val="accent3">
                  <a:lumMod val="75000"/>
                </a:schemeClr>
              </a:solidFill>
              <a:highlight>
                <a:srgbClr val="FFFFFF"/>
              </a:highlight>
              <a:ea typeface="Georgia"/>
              <a:cs typeface="Georgia"/>
            </a:endParaRPr>
          </a:p>
          <a:p>
            <a:pPr marL="457200" indent="-457200">
              <a:buAutoNum type="arabicPeriod"/>
            </a:pPr>
            <a:endParaRPr lang="en-US" sz="2400" dirty="0">
              <a:solidFill>
                <a:schemeClr val="accent3">
                  <a:lumMod val="75000"/>
                </a:schemeClr>
              </a:solidFill>
              <a:highlight>
                <a:srgbClr val="FFFFFF"/>
              </a:highlight>
            </a:endParaRPr>
          </a:p>
          <a:p>
            <a:pPr marL="457200" indent="-457200">
              <a:buAutoNum type="arabicPeriod"/>
            </a:pPr>
            <a:r>
              <a:rPr lang="en-US" sz="2400" dirty="0">
                <a:solidFill>
                  <a:schemeClr val="accent3">
                    <a:lumMod val="75000"/>
                  </a:schemeClr>
                </a:solidFill>
                <a:highlight>
                  <a:srgbClr val="FFFFFF"/>
                </a:highlight>
              </a:rPr>
              <a:t>Document adaptations and measure fidelity </a:t>
            </a:r>
          </a:p>
          <a:p>
            <a:pPr lvl="2"/>
            <a:r>
              <a:rPr lang="en-US" sz="2400" dirty="0">
                <a:solidFill>
                  <a:schemeClr val="accent3">
                    <a:lumMod val="75000"/>
                  </a:schemeClr>
                </a:solidFill>
                <a:highlight>
                  <a:srgbClr val="FFFFFF"/>
                </a:highlight>
              </a:rPr>
              <a:t>Implementation quality</a:t>
            </a:r>
            <a:endParaRPr lang="en-US" dirty="0">
              <a:solidFill>
                <a:schemeClr val="accent3">
                  <a:lumMod val="75000"/>
                </a:schemeClr>
              </a:solidFill>
            </a:endParaRPr>
          </a:p>
          <a:p>
            <a:endParaRPr lang="en-US" dirty="0"/>
          </a:p>
        </p:txBody>
      </p:sp>
      <p:pic>
        <p:nvPicPr>
          <p:cNvPr id="6" name="Picture 7" descr="A picture containing text, clipart&#10;&#10;Description automatically generated">
            <a:extLst>
              <a:ext uri="{FF2B5EF4-FFF2-40B4-BE49-F238E27FC236}">
                <a16:creationId xmlns:a16="http://schemas.microsoft.com/office/drawing/2014/main" id="{000FDAFF-D490-4CF3-BAF6-F7122A23A993}"/>
              </a:ext>
            </a:extLst>
          </p:cNvPr>
          <p:cNvPicPr>
            <a:picLocks noChangeAspect="1"/>
          </p:cNvPicPr>
          <p:nvPr/>
        </p:nvPicPr>
        <p:blipFill>
          <a:blip r:embed="rId3"/>
          <a:stretch>
            <a:fillRect/>
          </a:stretch>
        </p:blipFill>
        <p:spPr>
          <a:xfrm>
            <a:off x="9617048" y="182802"/>
            <a:ext cx="885825" cy="1066800"/>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58D2ED43-8554-4BF8-8B12-17074A5E9FFB}"/>
              </a:ext>
            </a:extLst>
          </p:cNvPr>
          <p:cNvPicPr>
            <a:picLocks noChangeAspect="1"/>
          </p:cNvPicPr>
          <p:nvPr/>
        </p:nvPicPr>
        <p:blipFill>
          <a:blip r:embed="rId4"/>
          <a:stretch>
            <a:fillRect/>
          </a:stretch>
        </p:blipFill>
        <p:spPr>
          <a:xfrm>
            <a:off x="2128533" y="2202427"/>
            <a:ext cx="1497886" cy="1804181"/>
          </a:xfrm>
          <a:prstGeom prst="rect">
            <a:avLst/>
          </a:prstGeom>
        </p:spPr>
      </p:pic>
    </p:spTree>
    <p:extLst>
      <p:ext uri="{BB962C8B-B14F-4D97-AF65-F5344CB8AC3E}">
        <p14:creationId xmlns:p14="http://schemas.microsoft.com/office/powerpoint/2010/main" val="38303878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AB595A-BCF9-EF43-BB23-972E2FDCA20F}"/>
              </a:ext>
            </a:extLst>
          </p:cNvPr>
          <p:cNvSpPr>
            <a:spLocks noGrp="1"/>
          </p:cNvSpPr>
          <p:nvPr>
            <p:ph sz="half" idx="1"/>
          </p:nvPr>
        </p:nvSpPr>
        <p:spPr>
          <a:xfrm>
            <a:off x="1981200" y="1600201"/>
            <a:ext cx="4687566" cy="38862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spcAft>
                <a:spcPts val="1000"/>
              </a:spcAft>
              <a:buNone/>
            </a:pPr>
            <a:r>
              <a:rPr lang="en-US" sz="2400" dirty="0"/>
              <a:t>Interventions are designed around models of behavioral change</a:t>
            </a:r>
            <a:endParaRPr lang="en-US" dirty="0"/>
          </a:p>
          <a:p>
            <a:pPr marL="556895" lvl="1" indent="-213995">
              <a:lnSpc>
                <a:spcPct val="114999"/>
              </a:lnSpc>
              <a:spcAft>
                <a:spcPts val="1000"/>
              </a:spcAft>
            </a:pPr>
            <a:r>
              <a:rPr lang="en-US" sz="2400" dirty="0"/>
              <a:t>Target a barrier or cause of behavior</a:t>
            </a:r>
            <a:endParaRPr lang="en-US" sz="1850" dirty="0"/>
          </a:p>
          <a:p>
            <a:pPr marL="556895" lvl="1" indent="-213995">
              <a:lnSpc>
                <a:spcPct val="114999"/>
              </a:lnSpc>
              <a:spcAft>
                <a:spcPts val="1000"/>
              </a:spcAft>
            </a:pPr>
            <a:r>
              <a:rPr lang="en-US" sz="2400" dirty="0"/>
              <a:t>Designed intentionally for multiple levels of change</a:t>
            </a:r>
          </a:p>
          <a:p>
            <a:pPr>
              <a:lnSpc>
                <a:spcPct val="114999"/>
              </a:lnSpc>
              <a:spcAft>
                <a:spcPts val="1000"/>
              </a:spcAft>
            </a:pPr>
            <a:endParaRPr lang="en-US" dirty="0"/>
          </a:p>
        </p:txBody>
      </p:sp>
      <p:pic>
        <p:nvPicPr>
          <p:cNvPr id="4" name="Picture 3">
            <a:extLst>
              <a:ext uri="{FF2B5EF4-FFF2-40B4-BE49-F238E27FC236}">
                <a16:creationId xmlns:a16="http://schemas.microsoft.com/office/drawing/2014/main" id="{DA1D22D8-E337-D74A-B723-DA5DC6ECC08E}"/>
              </a:ext>
            </a:extLst>
          </p:cNvPr>
          <p:cNvPicPr>
            <a:picLocks noChangeAspect="1"/>
          </p:cNvPicPr>
          <p:nvPr/>
        </p:nvPicPr>
        <p:blipFill>
          <a:blip r:embed="rId3"/>
          <a:stretch>
            <a:fillRect/>
          </a:stretch>
        </p:blipFill>
        <p:spPr>
          <a:xfrm>
            <a:off x="7092805" y="2071724"/>
            <a:ext cx="2267323" cy="2713354"/>
          </a:xfrm>
          <a:prstGeom prst="rect">
            <a:avLst/>
          </a:prstGeom>
        </p:spPr>
      </p:pic>
      <p:sp>
        <p:nvSpPr>
          <p:cNvPr id="2" name="Title 1">
            <a:extLst>
              <a:ext uri="{FF2B5EF4-FFF2-40B4-BE49-F238E27FC236}">
                <a16:creationId xmlns:a16="http://schemas.microsoft.com/office/drawing/2014/main" id="{13F0FF99-C37C-3C4C-A386-BA0A6E54B6BB}"/>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sym typeface="Georgia"/>
              </a:rPr>
              <a:t>Understand the “Why”</a:t>
            </a:r>
            <a:endParaRPr lang="en-US" sz="3200" b="1" dirty="0"/>
          </a:p>
        </p:txBody>
      </p:sp>
      <p:pic>
        <p:nvPicPr>
          <p:cNvPr id="7" name="Picture 6" descr="Graphical user interface, application&#10;&#10;Description automatically generated">
            <a:extLst>
              <a:ext uri="{FF2B5EF4-FFF2-40B4-BE49-F238E27FC236}">
                <a16:creationId xmlns:a16="http://schemas.microsoft.com/office/drawing/2014/main" id="{81A9C8FC-6B35-4970-92F5-72E4D166CA81}"/>
              </a:ext>
            </a:extLst>
          </p:cNvPr>
          <p:cNvPicPr>
            <a:picLocks noChangeAspect="1"/>
          </p:cNvPicPr>
          <p:nvPr/>
        </p:nvPicPr>
        <p:blipFill>
          <a:blip r:embed="rId4"/>
          <a:stretch>
            <a:fillRect/>
          </a:stretch>
        </p:blipFill>
        <p:spPr>
          <a:xfrm>
            <a:off x="9197447" y="237164"/>
            <a:ext cx="1257300" cy="1133475"/>
          </a:xfrm>
          <a:prstGeom prst="rect">
            <a:avLst/>
          </a:prstGeom>
        </p:spPr>
      </p:pic>
    </p:spTree>
    <p:extLst>
      <p:ext uri="{BB962C8B-B14F-4D97-AF65-F5344CB8AC3E}">
        <p14:creationId xmlns:p14="http://schemas.microsoft.com/office/powerpoint/2010/main" val="15114973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64682-AE85-6240-A2AB-99EE50B87694}"/>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“Why do I need to know why?”</a:t>
            </a:r>
          </a:p>
        </p:txBody>
      </p:sp>
      <p:sp>
        <p:nvSpPr>
          <p:cNvPr id="3" name="Content Placeholder 2">
            <a:extLst>
              <a:ext uri="{FF2B5EF4-FFF2-40B4-BE49-F238E27FC236}">
                <a16:creationId xmlns:a16="http://schemas.microsoft.com/office/drawing/2014/main" id="{F8B4A843-4368-654E-BD70-480EF27B0416}"/>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buNone/>
            </a:pPr>
            <a:r>
              <a:rPr lang="en" sz="2400" dirty="0"/>
              <a:t>“Public health interventions </a:t>
            </a:r>
            <a:r>
              <a:rPr lang="en" sz="2400" dirty="0">
                <a:solidFill>
                  <a:schemeClr val="tx2"/>
                </a:solidFill>
              </a:rPr>
              <a:t>grounded in health behavior theory</a:t>
            </a:r>
            <a:r>
              <a:rPr lang="en" sz="2400" dirty="0">
                <a:solidFill>
                  <a:srgbClr val="00B0F0"/>
                </a:solidFill>
              </a:rPr>
              <a:t> </a:t>
            </a:r>
            <a:r>
              <a:rPr lang="en" sz="2400" dirty="0"/>
              <a:t>often prove to be </a:t>
            </a:r>
            <a:r>
              <a:rPr lang="en" sz="2400" b="1" dirty="0">
                <a:solidFill>
                  <a:srgbClr val="0097DA"/>
                </a:solidFill>
              </a:rPr>
              <a:t>more effective</a:t>
            </a:r>
            <a:r>
              <a:rPr lang="en" sz="2400" dirty="0">
                <a:solidFill>
                  <a:srgbClr val="00B0F0"/>
                </a:solidFill>
              </a:rPr>
              <a:t> </a:t>
            </a:r>
            <a:r>
              <a:rPr lang="en" sz="2400" dirty="0"/>
              <a:t>than those lacking a theoretical base, because these theories </a:t>
            </a:r>
            <a:r>
              <a:rPr lang="en" sz="2400" dirty="0">
                <a:solidFill>
                  <a:schemeClr val="tx2"/>
                </a:solidFill>
              </a:rPr>
              <a:t>conceptualize the mechanisms that underlie behavior change</a:t>
            </a:r>
            <a:r>
              <a:rPr lang="en" sz="2400" dirty="0"/>
              <a:t>.”</a:t>
            </a:r>
            <a:endParaRPr lang="en-US" dirty="0"/>
          </a:p>
          <a:p>
            <a:pPr>
              <a:lnSpc>
                <a:spcPct val="114999"/>
              </a:lnSpc>
            </a:pPr>
            <a:endParaRPr lang="en-US" dirty="0"/>
          </a:p>
        </p:txBody>
      </p:sp>
      <p:sp>
        <p:nvSpPr>
          <p:cNvPr id="4" name="TextBox 3">
            <a:extLst>
              <a:ext uri="{FF2B5EF4-FFF2-40B4-BE49-F238E27FC236}">
                <a16:creationId xmlns:a16="http://schemas.microsoft.com/office/drawing/2014/main" id="{42FDF219-283D-6B46-BDC5-2B5713CDEE10}"/>
              </a:ext>
            </a:extLst>
          </p:cNvPr>
          <p:cNvSpPr txBox="1"/>
          <p:nvPr/>
        </p:nvSpPr>
        <p:spPr>
          <a:xfrm>
            <a:off x="9008496" y="5136971"/>
            <a:ext cx="1655004" cy="68743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ICEBeRG Group, 2006</a:t>
            </a:r>
            <a:endParaRPr lang="en-US" dirty="0">
              <a:solidFill>
                <a:schemeClr val="bg1">
                  <a:lumMod val="65000"/>
                </a:schemeClr>
              </a:solidFill>
            </a:endParaRPr>
          </a:p>
          <a:p>
            <a:pPr algn="r"/>
            <a:r>
              <a:rPr lang="en-US" sz="1000" dirty="0">
                <a:solidFill>
                  <a:schemeClr val="bg1">
                    <a:lumMod val="65000"/>
                  </a:schemeClr>
                </a:solidFill>
              </a:rPr>
              <a:t>Jacobs et al., 2012</a:t>
            </a:r>
          </a:p>
          <a:p>
            <a:pPr algn="r"/>
            <a:endParaRPr lang="en-US" dirty="0"/>
          </a:p>
        </p:txBody>
      </p:sp>
      <p:pic>
        <p:nvPicPr>
          <p:cNvPr id="5" name="Picture 5" descr="A picture containing text, book, shelf, indoor&#10;&#10;Description automatically generated">
            <a:extLst>
              <a:ext uri="{FF2B5EF4-FFF2-40B4-BE49-F238E27FC236}">
                <a16:creationId xmlns:a16="http://schemas.microsoft.com/office/drawing/2014/main" id="{4E0A373F-158B-443F-83F5-88BC5802DAC7}"/>
              </a:ext>
            </a:extLst>
          </p:cNvPr>
          <p:cNvPicPr>
            <a:picLocks noChangeAspect="1"/>
          </p:cNvPicPr>
          <p:nvPr/>
        </p:nvPicPr>
        <p:blipFill>
          <a:blip r:embed="rId3"/>
          <a:stretch>
            <a:fillRect/>
          </a:stretch>
        </p:blipFill>
        <p:spPr>
          <a:xfrm>
            <a:off x="4724400" y="3501483"/>
            <a:ext cx="2743200" cy="1831168"/>
          </a:xfrm>
          <a:prstGeom prst="rect">
            <a:avLst/>
          </a:prstGeom>
        </p:spPr>
      </p:pic>
    </p:spTree>
    <p:extLst>
      <p:ext uri="{BB962C8B-B14F-4D97-AF65-F5344CB8AC3E}">
        <p14:creationId xmlns:p14="http://schemas.microsoft.com/office/powerpoint/2010/main" val="1045020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07A5-2F17-8644-B7E0-ADC146D1343A}"/>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Steps in the Adaptation Process</a:t>
            </a:r>
            <a:endParaRPr lang="en-US" sz="3200" dirty="0"/>
          </a:p>
        </p:txBody>
      </p:sp>
      <p:sp>
        <p:nvSpPr>
          <p:cNvPr id="3" name="Content Placeholder 2">
            <a:extLst>
              <a:ext uri="{FF2B5EF4-FFF2-40B4-BE49-F238E27FC236}">
                <a16:creationId xmlns:a16="http://schemas.microsoft.com/office/drawing/2014/main" id="{ADDE5810-3219-FC47-BF62-5D5B2F8F8046}"/>
              </a:ext>
            </a:extLst>
          </p:cNvPr>
          <p:cNvSpPr>
            <a:spLocks noGrp="1"/>
          </p:cNvSpPr>
          <p:nvPr>
            <p:ph idx="1"/>
          </p:nvPr>
        </p:nvSpPr>
        <p:spPr>
          <a:xfrm>
            <a:off x="3893020" y="1600201"/>
            <a:ext cx="6317780"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buAutoNum type="arabicPeriod"/>
            </a:pPr>
            <a:r>
              <a:rPr lang="en-US" sz="2400" dirty="0">
                <a:solidFill>
                  <a:schemeClr val="accent3">
                    <a:lumMod val="75000"/>
                  </a:schemeClr>
                </a:solidFill>
                <a:highlight>
                  <a:srgbClr val="FFFFFF"/>
                </a:highlight>
                <a:ea typeface="Georgia"/>
                <a:cs typeface="Georgia"/>
                <a:sym typeface="Georgia"/>
              </a:rPr>
              <a:t>Understand the “Why”:  What theories support intervention?</a:t>
            </a:r>
            <a:endParaRPr lang="en-US" sz="2400" dirty="0">
              <a:solidFill>
                <a:schemeClr val="accent3">
                  <a:lumMod val="75000"/>
                </a:schemeClr>
              </a:solidFill>
              <a:highlight>
                <a:srgbClr val="FFFFFF"/>
              </a:highlight>
            </a:endParaRPr>
          </a:p>
          <a:p>
            <a:pPr marL="457200" indent="-457200">
              <a:buAutoNum type="arabicPeriod"/>
            </a:pPr>
            <a:endParaRPr lang="en-US" sz="2400" dirty="0">
              <a:highlight>
                <a:srgbClr val="FFFFFF"/>
              </a:highlight>
            </a:endParaRPr>
          </a:p>
          <a:p>
            <a:pPr marL="457200" indent="-457200">
              <a:buAutoNum type="arabicPeriod"/>
            </a:pPr>
            <a:r>
              <a:rPr lang="en-US" sz="2400" b="1" dirty="0">
                <a:solidFill>
                  <a:srgbClr val="0097DA"/>
                </a:solidFill>
                <a:highlight>
                  <a:srgbClr val="FFFFFF"/>
                </a:highlight>
              </a:rPr>
              <a:t>Understand core components </a:t>
            </a:r>
            <a:r>
              <a:rPr lang="en-US" sz="2400" dirty="0">
                <a:solidFill>
                  <a:schemeClr val="tx2"/>
                </a:solidFill>
                <a:highlight>
                  <a:srgbClr val="FFFFFF"/>
                </a:highlight>
              </a:rPr>
              <a:t>and risks of adapting these</a:t>
            </a:r>
            <a:endParaRPr lang="en-US" sz="2400" dirty="0">
              <a:solidFill>
                <a:schemeClr val="tx2"/>
              </a:solidFill>
              <a:highlight>
                <a:srgbClr val="FFFFFF"/>
              </a:highlight>
              <a:ea typeface="Georgia"/>
              <a:cs typeface="Georgia"/>
            </a:endParaRPr>
          </a:p>
          <a:p>
            <a:pPr marL="457200" indent="-457200">
              <a:buAutoNum type="arabicPeriod"/>
            </a:pPr>
            <a:endParaRPr lang="en-US" sz="2400" dirty="0">
              <a:solidFill>
                <a:schemeClr val="accent3">
                  <a:lumMod val="75000"/>
                </a:schemeClr>
              </a:solidFill>
              <a:highlight>
                <a:srgbClr val="FFFFFF"/>
              </a:highlight>
            </a:endParaRPr>
          </a:p>
          <a:p>
            <a:pPr marL="457200" indent="-457200">
              <a:buAutoNum type="arabicPeriod"/>
            </a:pPr>
            <a:r>
              <a:rPr lang="en-US" sz="2400" dirty="0">
                <a:solidFill>
                  <a:schemeClr val="accent3">
                    <a:lumMod val="75000"/>
                  </a:schemeClr>
                </a:solidFill>
                <a:highlight>
                  <a:srgbClr val="FFFFFF"/>
                </a:highlight>
              </a:rPr>
              <a:t>Document adaptations and measure fidelity </a:t>
            </a:r>
          </a:p>
          <a:p>
            <a:pPr lvl="2"/>
            <a:r>
              <a:rPr lang="en-US" sz="2400" dirty="0">
                <a:solidFill>
                  <a:schemeClr val="accent3">
                    <a:lumMod val="75000"/>
                  </a:schemeClr>
                </a:solidFill>
                <a:highlight>
                  <a:srgbClr val="FFFFFF"/>
                </a:highlight>
              </a:rPr>
              <a:t>Implementation quality</a:t>
            </a:r>
            <a:endParaRPr lang="en-US" dirty="0">
              <a:solidFill>
                <a:schemeClr val="accent3">
                  <a:lumMod val="75000"/>
                </a:schemeClr>
              </a:solidFill>
            </a:endParaRPr>
          </a:p>
          <a:p>
            <a:endParaRPr lang="en-US" dirty="0"/>
          </a:p>
        </p:txBody>
      </p:sp>
      <p:pic>
        <p:nvPicPr>
          <p:cNvPr id="6" name="Picture 7" descr="A picture containing text, clipart&#10;&#10;Description automatically generated">
            <a:extLst>
              <a:ext uri="{FF2B5EF4-FFF2-40B4-BE49-F238E27FC236}">
                <a16:creationId xmlns:a16="http://schemas.microsoft.com/office/drawing/2014/main" id="{000FDAFF-D490-4CF3-BAF6-F7122A23A993}"/>
              </a:ext>
            </a:extLst>
          </p:cNvPr>
          <p:cNvPicPr>
            <a:picLocks noChangeAspect="1"/>
          </p:cNvPicPr>
          <p:nvPr/>
        </p:nvPicPr>
        <p:blipFill>
          <a:blip r:embed="rId3"/>
          <a:stretch>
            <a:fillRect/>
          </a:stretch>
        </p:blipFill>
        <p:spPr>
          <a:xfrm>
            <a:off x="9617048" y="182802"/>
            <a:ext cx="885825" cy="1066800"/>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58D2ED43-8554-4BF8-8B12-17074A5E9FFB}"/>
              </a:ext>
            </a:extLst>
          </p:cNvPr>
          <p:cNvPicPr>
            <a:picLocks noChangeAspect="1"/>
          </p:cNvPicPr>
          <p:nvPr/>
        </p:nvPicPr>
        <p:blipFill>
          <a:blip r:embed="rId4"/>
          <a:stretch>
            <a:fillRect/>
          </a:stretch>
        </p:blipFill>
        <p:spPr>
          <a:xfrm>
            <a:off x="2128533" y="2202427"/>
            <a:ext cx="1497886" cy="1804181"/>
          </a:xfrm>
          <a:prstGeom prst="rect">
            <a:avLst/>
          </a:prstGeom>
        </p:spPr>
      </p:pic>
    </p:spTree>
    <p:extLst>
      <p:ext uri="{BB962C8B-B14F-4D97-AF65-F5344CB8AC3E}">
        <p14:creationId xmlns:p14="http://schemas.microsoft.com/office/powerpoint/2010/main" val="546712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247D-B5A0-DB4E-9C3F-AFA69C87B73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Intervention Form and Function</a:t>
            </a:r>
            <a:endParaRPr lang="en-US" sz="3200" b="1" dirty="0"/>
          </a:p>
        </p:txBody>
      </p:sp>
      <p:sp>
        <p:nvSpPr>
          <p:cNvPr id="3" name="Content Placeholder 2">
            <a:extLst>
              <a:ext uri="{FF2B5EF4-FFF2-40B4-BE49-F238E27FC236}">
                <a16:creationId xmlns:a16="http://schemas.microsoft.com/office/drawing/2014/main" id="{55A69D7A-C265-BD43-B9E8-89F41453AFDE}"/>
              </a:ext>
            </a:extLst>
          </p:cNvPr>
          <p:cNvSpPr>
            <a:spLocks noGrp="1"/>
          </p:cNvSpPr>
          <p:nvPr>
            <p:ph idx="1"/>
          </p:nvPr>
        </p:nvSpPr>
        <p:spPr>
          <a:xfrm>
            <a:off x="1981201" y="1600201"/>
            <a:ext cx="5136777"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600" b="1" dirty="0"/>
              <a:t>Function: Core Components</a:t>
            </a:r>
            <a:endParaRPr lang="en-US" b="1" dirty="0"/>
          </a:p>
          <a:p>
            <a:pPr marL="342900" lvl="1" indent="0">
              <a:buNone/>
            </a:pPr>
            <a:endParaRPr lang="en-US" sz="2600" dirty="0"/>
          </a:p>
          <a:p>
            <a:pPr marL="342900" lvl="1" indent="0">
              <a:buNone/>
            </a:pPr>
            <a:endParaRPr lang="en-US" sz="2600" dirty="0"/>
          </a:p>
          <a:p>
            <a:pPr marL="342900" lvl="1" indent="0">
              <a:buNone/>
            </a:pPr>
            <a:endParaRPr lang="en-US" sz="2600" dirty="0"/>
          </a:p>
          <a:p>
            <a:pPr marL="0" indent="0">
              <a:buNone/>
            </a:pPr>
            <a:endParaRPr lang="en-US" sz="2600" b="1" dirty="0"/>
          </a:p>
          <a:p>
            <a:pPr marL="0" indent="0">
              <a:buNone/>
            </a:pPr>
            <a:r>
              <a:rPr lang="en-US" sz="2600" b="1" dirty="0"/>
              <a:t>Form: Adaptable Components</a:t>
            </a:r>
            <a:endParaRPr lang="en-US" dirty="0"/>
          </a:p>
          <a:p>
            <a:pPr marL="342900" lvl="1" indent="0">
              <a:buNone/>
            </a:pPr>
            <a:endParaRPr lang="en-US" sz="2600" dirty="0"/>
          </a:p>
          <a:p>
            <a:pPr marL="342900" lvl="1" indent="0">
              <a:buNone/>
            </a:pPr>
            <a:endParaRPr lang="en-US" sz="2600" dirty="0"/>
          </a:p>
          <a:p>
            <a:pPr marL="0" indent="0">
              <a:buNone/>
            </a:pPr>
            <a:endParaRPr lang="en-US" dirty="0"/>
          </a:p>
          <a:p>
            <a:endParaRPr lang="en-US" dirty="0"/>
          </a:p>
          <a:p>
            <a:endParaRPr lang="en-US" dirty="0"/>
          </a:p>
          <a:p>
            <a:pPr marL="342892" lvl="1" indent="0">
              <a:buNone/>
            </a:pPr>
            <a:endParaRPr lang="en-US" dirty="0"/>
          </a:p>
        </p:txBody>
      </p:sp>
      <p:sp>
        <p:nvSpPr>
          <p:cNvPr id="4" name="TextBox 3">
            <a:extLst>
              <a:ext uri="{FF2B5EF4-FFF2-40B4-BE49-F238E27FC236}">
                <a16:creationId xmlns:a16="http://schemas.microsoft.com/office/drawing/2014/main" id="{7A512210-BC90-2346-BCE6-E6F1DFD4BEDC}"/>
              </a:ext>
            </a:extLst>
          </p:cNvPr>
          <p:cNvSpPr txBox="1"/>
          <p:nvPr/>
        </p:nvSpPr>
        <p:spPr>
          <a:xfrm>
            <a:off x="8797374" y="4830368"/>
            <a:ext cx="1874227" cy="103183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Escoffery et al., 2018</a:t>
            </a:r>
            <a:endParaRPr lang="en-US" dirty="0">
              <a:solidFill>
                <a:schemeClr val="bg1">
                  <a:lumMod val="65000"/>
                </a:schemeClr>
              </a:solidFill>
            </a:endParaRPr>
          </a:p>
          <a:p>
            <a:pPr algn="r"/>
            <a:r>
              <a:rPr lang="en-US" sz="1000" dirty="0">
                <a:solidFill>
                  <a:schemeClr val="bg1">
                    <a:lumMod val="65000"/>
                  </a:schemeClr>
                </a:solidFill>
              </a:rPr>
              <a:t>Hartman et al., 2015</a:t>
            </a:r>
          </a:p>
          <a:p>
            <a:pPr algn="r"/>
            <a:r>
              <a:rPr lang="en-US" sz="1000" dirty="0">
                <a:solidFill>
                  <a:schemeClr val="bg1">
                    <a:lumMod val="65000"/>
                  </a:schemeClr>
                </a:solidFill>
              </a:rPr>
              <a:t>Movsisyan et al., 2019</a:t>
            </a:r>
          </a:p>
          <a:p>
            <a:pPr algn="r"/>
            <a:r>
              <a:rPr lang="en-US" sz="1000" dirty="0">
                <a:solidFill>
                  <a:schemeClr val="bg1">
                    <a:lumMod val="65000"/>
                  </a:schemeClr>
                </a:solidFill>
              </a:rPr>
              <a:t>Moore and Metz, 2020</a:t>
            </a:r>
          </a:p>
          <a:p>
            <a:pPr algn="r"/>
            <a:endParaRPr lang="en-US" dirty="0"/>
          </a:p>
        </p:txBody>
      </p:sp>
      <p:sp>
        <p:nvSpPr>
          <p:cNvPr id="6" name="TextBox 5">
            <a:extLst>
              <a:ext uri="{FF2B5EF4-FFF2-40B4-BE49-F238E27FC236}">
                <a16:creationId xmlns:a16="http://schemas.microsoft.com/office/drawing/2014/main" id="{F99B9E70-E014-45AD-BE09-44A88A153D9A}"/>
              </a:ext>
            </a:extLst>
          </p:cNvPr>
          <p:cNvSpPr txBox="1"/>
          <p:nvPr/>
        </p:nvSpPr>
        <p:spPr>
          <a:xfrm>
            <a:off x="7319295" y="1410043"/>
            <a:ext cx="3354749" cy="3416320"/>
          </a:xfrm>
          <a:prstGeom prst="rect">
            <a:avLst/>
          </a:prstGeom>
          <a:noFill/>
        </p:spPr>
        <p:txBody>
          <a:bodyPr wrap="square" lIns="91440" tIns="45720" rIns="91440" bIns="45720" rtlCol="0" anchor="t">
            <a:spAutoFit/>
          </a:bodyPr>
          <a:lstStyle/>
          <a:p>
            <a:pPr algn="ctr">
              <a:spcAft>
                <a:spcPts val="1000"/>
              </a:spcAft>
            </a:pPr>
            <a:r>
              <a:rPr lang="en-US" sz="2600" b="1" dirty="0">
                <a:solidFill>
                  <a:srgbClr val="0097DA"/>
                </a:solidFill>
              </a:rPr>
              <a:t>Components:</a:t>
            </a:r>
            <a:endParaRPr lang="en-US" sz="2600" dirty="0"/>
          </a:p>
          <a:p>
            <a:pPr>
              <a:spcAft>
                <a:spcPts val="1000"/>
              </a:spcAft>
            </a:pPr>
            <a:r>
              <a:rPr lang="en-US" sz="2000" dirty="0"/>
              <a:t>Setting</a:t>
            </a:r>
          </a:p>
          <a:p>
            <a:pPr>
              <a:spcAft>
                <a:spcPts val="1000"/>
              </a:spcAft>
            </a:pPr>
            <a:r>
              <a:rPr lang="en-US" sz="2000" dirty="0"/>
              <a:t>Dose/Timeline</a:t>
            </a:r>
          </a:p>
          <a:p>
            <a:pPr>
              <a:spcAft>
                <a:spcPts val="1000"/>
              </a:spcAft>
            </a:pPr>
            <a:r>
              <a:rPr lang="en-US" sz="2000" dirty="0"/>
              <a:t>Behavioral model or theory</a:t>
            </a:r>
          </a:p>
          <a:p>
            <a:pPr>
              <a:spcAft>
                <a:spcPts val="1000"/>
              </a:spcAft>
            </a:pPr>
            <a:r>
              <a:rPr lang="en-US" sz="2000" dirty="0"/>
              <a:t>Target audience</a:t>
            </a:r>
          </a:p>
          <a:p>
            <a:pPr>
              <a:spcAft>
                <a:spcPts val="1000"/>
              </a:spcAft>
            </a:pPr>
            <a:r>
              <a:rPr lang="en-US" sz="2000" dirty="0"/>
              <a:t>Content</a:t>
            </a:r>
          </a:p>
          <a:p>
            <a:pPr>
              <a:spcAft>
                <a:spcPts val="1000"/>
              </a:spcAft>
            </a:pPr>
            <a:r>
              <a:rPr lang="en-US" sz="2000" dirty="0"/>
              <a:t>Cultural tailoring for population of focus</a:t>
            </a:r>
          </a:p>
        </p:txBody>
      </p:sp>
      <p:sp>
        <p:nvSpPr>
          <p:cNvPr id="7" name="TextBox 6">
            <a:extLst>
              <a:ext uri="{FF2B5EF4-FFF2-40B4-BE49-F238E27FC236}">
                <a16:creationId xmlns:a16="http://schemas.microsoft.com/office/drawing/2014/main" id="{C6567B5D-CA98-49BD-A417-EC1DBE5C29AE}"/>
              </a:ext>
            </a:extLst>
          </p:cNvPr>
          <p:cNvSpPr txBox="1"/>
          <p:nvPr/>
        </p:nvSpPr>
        <p:spPr>
          <a:xfrm>
            <a:off x="2577547" y="4149099"/>
            <a:ext cx="2232993" cy="400110"/>
          </a:xfrm>
          <a:prstGeom prst="rect">
            <a:avLst/>
          </a:prstGeom>
          <a:noFill/>
        </p:spPr>
        <p:txBody>
          <a:bodyPr wrap="square" lIns="91440" tIns="45720" rIns="91440" bIns="45720" rtlCol="0" anchor="t">
            <a:spAutoFit/>
          </a:bodyPr>
          <a:lstStyle/>
          <a:p>
            <a:r>
              <a:rPr lang="en-US" sz="2000" dirty="0"/>
              <a:t>Setting</a:t>
            </a:r>
          </a:p>
        </p:txBody>
      </p:sp>
      <p:sp>
        <p:nvSpPr>
          <p:cNvPr id="8" name="TextBox 7">
            <a:extLst>
              <a:ext uri="{FF2B5EF4-FFF2-40B4-BE49-F238E27FC236}">
                <a16:creationId xmlns:a16="http://schemas.microsoft.com/office/drawing/2014/main" id="{B4E3FAB8-8F2E-4EC1-A9D6-0384C0B9DF83}"/>
              </a:ext>
            </a:extLst>
          </p:cNvPr>
          <p:cNvSpPr txBox="1"/>
          <p:nvPr/>
        </p:nvSpPr>
        <p:spPr>
          <a:xfrm>
            <a:off x="2577546" y="2080709"/>
            <a:ext cx="2551044" cy="400110"/>
          </a:xfrm>
          <a:prstGeom prst="rect">
            <a:avLst/>
          </a:prstGeom>
          <a:noFill/>
        </p:spPr>
        <p:txBody>
          <a:bodyPr wrap="square" lIns="91440" tIns="45720" rIns="91440" bIns="45720" rtlCol="0" anchor="t">
            <a:spAutoFit/>
          </a:bodyPr>
          <a:lstStyle/>
          <a:p>
            <a:r>
              <a:rPr lang="en-US" sz="2000" dirty="0"/>
              <a:t>Dose/Timeline</a:t>
            </a:r>
          </a:p>
        </p:txBody>
      </p:sp>
      <p:sp>
        <p:nvSpPr>
          <p:cNvPr id="9" name="TextBox 8">
            <a:extLst>
              <a:ext uri="{FF2B5EF4-FFF2-40B4-BE49-F238E27FC236}">
                <a16:creationId xmlns:a16="http://schemas.microsoft.com/office/drawing/2014/main" id="{CCE84BD5-23CD-4759-8653-4F46EC50726B}"/>
              </a:ext>
            </a:extLst>
          </p:cNvPr>
          <p:cNvSpPr txBox="1"/>
          <p:nvPr/>
        </p:nvSpPr>
        <p:spPr>
          <a:xfrm>
            <a:off x="2577546" y="2480306"/>
            <a:ext cx="4485866" cy="400110"/>
          </a:xfrm>
          <a:prstGeom prst="rect">
            <a:avLst/>
          </a:prstGeom>
          <a:noFill/>
        </p:spPr>
        <p:txBody>
          <a:bodyPr wrap="square" lIns="91440" tIns="45720" rIns="91440" bIns="45720" rtlCol="0" anchor="t">
            <a:spAutoFit/>
          </a:bodyPr>
          <a:lstStyle/>
          <a:p>
            <a:r>
              <a:rPr lang="en-US" sz="2000" dirty="0"/>
              <a:t>Behavioral Model or Theory</a:t>
            </a:r>
          </a:p>
        </p:txBody>
      </p:sp>
      <p:sp>
        <p:nvSpPr>
          <p:cNvPr id="10" name="TextBox 9">
            <a:extLst>
              <a:ext uri="{FF2B5EF4-FFF2-40B4-BE49-F238E27FC236}">
                <a16:creationId xmlns:a16="http://schemas.microsoft.com/office/drawing/2014/main" id="{B78456DA-3072-4790-BAE7-57FF80749C3B}"/>
              </a:ext>
            </a:extLst>
          </p:cNvPr>
          <p:cNvSpPr txBox="1"/>
          <p:nvPr/>
        </p:nvSpPr>
        <p:spPr>
          <a:xfrm>
            <a:off x="2577547" y="4561022"/>
            <a:ext cx="3213651" cy="400110"/>
          </a:xfrm>
          <a:prstGeom prst="rect">
            <a:avLst/>
          </a:prstGeom>
          <a:noFill/>
        </p:spPr>
        <p:txBody>
          <a:bodyPr wrap="square" lIns="91440" tIns="45720" rIns="91440" bIns="45720" rtlCol="0" anchor="t">
            <a:spAutoFit/>
          </a:bodyPr>
          <a:lstStyle/>
          <a:p>
            <a:r>
              <a:rPr lang="en-US" sz="2000" dirty="0"/>
              <a:t>Target Audience</a:t>
            </a:r>
          </a:p>
        </p:txBody>
      </p:sp>
      <p:sp>
        <p:nvSpPr>
          <p:cNvPr id="11" name="TextBox 10">
            <a:extLst>
              <a:ext uri="{FF2B5EF4-FFF2-40B4-BE49-F238E27FC236}">
                <a16:creationId xmlns:a16="http://schemas.microsoft.com/office/drawing/2014/main" id="{387CD34B-92D1-4AFB-AE4D-BDC20B1FEB62}"/>
              </a:ext>
            </a:extLst>
          </p:cNvPr>
          <p:cNvSpPr txBox="1"/>
          <p:nvPr/>
        </p:nvSpPr>
        <p:spPr>
          <a:xfrm>
            <a:off x="2577547" y="2896136"/>
            <a:ext cx="1914941" cy="400110"/>
          </a:xfrm>
          <a:prstGeom prst="rect">
            <a:avLst/>
          </a:prstGeom>
          <a:noFill/>
        </p:spPr>
        <p:txBody>
          <a:bodyPr wrap="square" lIns="91440" tIns="45720" rIns="91440" bIns="45720" rtlCol="0" anchor="t">
            <a:spAutoFit/>
          </a:bodyPr>
          <a:lstStyle/>
          <a:p>
            <a:r>
              <a:rPr lang="en-US" sz="2000" dirty="0"/>
              <a:t>Content</a:t>
            </a:r>
          </a:p>
        </p:txBody>
      </p:sp>
      <p:sp>
        <p:nvSpPr>
          <p:cNvPr id="12" name="TextBox 11">
            <a:extLst>
              <a:ext uri="{FF2B5EF4-FFF2-40B4-BE49-F238E27FC236}">
                <a16:creationId xmlns:a16="http://schemas.microsoft.com/office/drawing/2014/main" id="{738CF531-9158-4315-AD9E-5380850597C0}"/>
              </a:ext>
            </a:extLst>
          </p:cNvPr>
          <p:cNvSpPr txBox="1"/>
          <p:nvPr/>
        </p:nvSpPr>
        <p:spPr>
          <a:xfrm>
            <a:off x="2577546" y="5002735"/>
            <a:ext cx="6005489" cy="707886"/>
          </a:xfrm>
          <a:prstGeom prst="rect">
            <a:avLst/>
          </a:prstGeom>
          <a:noFill/>
        </p:spPr>
        <p:txBody>
          <a:bodyPr wrap="square" lIns="91440" tIns="45720" rIns="91440" bIns="45720" rtlCol="0" anchor="t">
            <a:spAutoFit/>
          </a:bodyPr>
          <a:lstStyle/>
          <a:p>
            <a:r>
              <a:rPr lang="en-US" sz="2000" dirty="0"/>
              <a:t>Cultural tailoring for population of focus</a:t>
            </a:r>
          </a:p>
          <a:p>
            <a:endParaRPr lang="en-US" sz="2000" dirty="0"/>
          </a:p>
        </p:txBody>
      </p:sp>
      <p:pic>
        <p:nvPicPr>
          <p:cNvPr id="14" name="Picture 7" descr="A picture containing text, clipart&#10;&#10;Description automatically generated">
            <a:extLst>
              <a:ext uri="{FF2B5EF4-FFF2-40B4-BE49-F238E27FC236}">
                <a16:creationId xmlns:a16="http://schemas.microsoft.com/office/drawing/2014/main" id="{84596319-1AA3-4A1E-ACB2-02D77B4BE043}"/>
              </a:ext>
            </a:extLst>
          </p:cNvPr>
          <p:cNvPicPr>
            <a:picLocks noChangeAspect="1"/>
          </p:cNvPicPr>
          <p:nvPr/>
        </p:nvPicPr>
        <p:blipFill>
          <a:blip r:embed="rId3"/>
          <a:stretch>
            <a:fillRect/>
          </a:stretch>
        </p:blipFill>
        <p:spPr>
          <a:xfrm>
            <a:off x="9617048" y="182802"/>
            <a:ext cx="885825" cy="1066800"/>
          </a:xfrm>
          <a:prstGeom prst="rect">
            <a:avLst/>
          </a:prstGeom>
        </p:spPr>
      </p:pic>
    </p:spTree>
    <p:extLst>
      <p:ext uri="{BB962C8B-B14F-4D97-AF65-F5344CB8AC3E}">
        <p14:creationId xmlns:p14="http://schemas.microsoft.com/office/powerpoint/2010/main" val="326955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FD66-9820-C445-AC68-8BB6854B03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Traffic Light Model</a:t>
            </a:r>
            <a:endParaRPr lang="en-US" dirty="0"/>
          </a:p>
        </p:txBody>
      </p:sp>
      <p:sp>
        <p:nvSpPr>
          <p:cNvPr id="3" name="TextBox 2">
            <a:extLst>
              <a:ext uri="{FF2B5EF4-FFF2-40B4-BE49-F238E27FC236}">
                <a16:creationId xmlns:a16="http://schemas.microsoft.com/office/drawing/2014/main" id="{39DA6391-DCF2-8943-B623-FFF0BC541940}"/>
              </a:ext>
            </a:extLst>
          </p:cNvPr>
          <p:cNvSpPr txBox="1"/>
          <p:nvPr/>
        </p:nvSpPr>
        <p:spPr>
          <a:xfrm>
            <a:off x="9355049" y="5140945"/>
            <a:ext cx="1314415" cy="41180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Balis et al., 2021</a:t>
            </a:r>
            <a:endParaRPr lang="en-US" dirty="0">
              <a:solidFill>
                <a:schemeClr val="bg1">
                  <a:lumMod val="65000"/>
                </a:schemeClr>
              </a:solidFill>
            </a:endParaRPr>
          </a:p>
          <a:p>
            <a:pPr algn="r"/>
            <a:r>
              <a:rPr lang="en-US" sz="1000" dirty="0">
                <a:solidFill>
                  <a:schemeClr val="bg1">
                    <a:lumMod val="65000"/>
                  </a:schemeClr>
                </a:solidFill>
              </a:rPr>
              <a:t>NCI, 2019</a:t>
            </a:r>
          </a:p>
        </p:txBody>
      </p:sp>
      <p:sp>
        <p:nvSpPr>
          <p:cNvPr id="5" name="Oval 4">
            <a:extLst>
              <a:ext uri="{FF2B5EF4-FFF2-40B4-BE49-F238E27FC236}">
                <a16:creationId xmlns:a16="http://schemas.microsoft.com/office/drawing/2014/main" id="{5AF263BC-5646-7A40-89D0-54449183A5B3}"/>
              </a:ext>
            </a:extLst>
          </p:cNvPr>
          <p:cNvSpPr/>
          <p:nvPr/>
        </p:nvSpPr>
        <p:spPr>
          <a:xfrm>
            <a:off x="4330759" y="1885718"/>
            <a:ext cx="800100" cy="762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dirty="0"/>
          </a:p>
        </p:txBody>
      </p:sp>
      <p:sp>
        <p:nvSpPr>
          <p:cNvPr id="6" name="Oval 5">
            <a:extLst>
              <a:ext uri="{FF2B5EF4-FFF2-40B4-BE49-F238E27FC236}">
                <a16:creationId xmlns:a16="http://schemas.microsoft.com/office/drawing/2014/main" id="{CCE64194-3916-1E4F-B698-99B980A37EE3}"/>
              </a:ext>
            </a:extLst>
          </p:cNvPr>
          <p:cNvSpPr/>
          <p:nvPr/>
        </p:nvSpPr>
        <p:spPr>
          <a:xfrm>
            <a:off x="4330759" y="2980054"/>
            <a:ext cx="800100" cy="762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dirty="0"/>
          </a:p>
        </p:txBody>
      </p:sp>
      <p:sp>
        <p:nvSpPr>
          <p:cNvPr id="7" name="Oval 6">
            <a:extLst>
              <a:ext uri="{FF2B5EF4-FFF2-40B4-BE49-F238E27FC236}">
                <a16:creationId xmlns:a16="http://schemas.microsoft.com/office/drawing/2014/main" id="{590EB649-794B-E046-B6E8-3B4CCD866CEC}"/>
              </a:ext>
            </a:extLst>
          </p:cNvPr>
          <p:cNvSpPr/>
          <p:nvPr/>
        </p:nvSpPr>
        <p:spPr>
          <a:xfrm>
            <a:off x="4330759" y="4175786"/>
            <a:ext cx="800100" cy="76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dirty="0"/>
          </a:p>
        </p:txBody>
      </p:sp>
      <p:sp>
        <p:nvSpPr>
          <p:cNvPr id="12" name="TextBox 11">
            <a:extLst>
              <a:ext uri="{FF2B5EF4-FFF2-40B4-BE49-F238E27FC236}">
                <a16:creationId xmlns:a16="http://schemas.microsoft.com/office/drawing/2014/main" id="{A874F208-5A0E-6C42-8EC9-A9061A235F17}"/>
              </a:ext>
            </a:extLst>
          </p:cNvPr>
          <p:cNvSpPr txBox="1"/>
          <p:nvPr/>
        </p:nvSpPr>
        <p:spPr>
          <a:xfrm>
            <a:off x="5547698" y="1788981"/>
            <a:ext cx="2904687" cy="954107"/>
          </a:xfrm>
          <a:prstGeom prst="rect">
            <a:avLst/>
          </a:prstGeom>
          <a:noFill/>
          <a:ln>
            <a:solidFill>
              <a:schemeClr val="tx1"/>
            </a:solidFill>
          </a:ln>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70815" indent="-170815">
              <a:buFont typeface="Arial" panose="020B0604020202020204" pitchFamily="34" charset="0"/>
              <a:buChar char="•"/>
            </a:pPr>
            <a:r>
              <a:rPr lang="en-US" sz="1400" dirty="0"/>
              <a:t>Minor changes</a:t>
            </a:r>
          </a:p>
          <a:p>
            <a:pPr marL="170815" indent="-170815">
              <a:buFont typeface="Arial" panose="020B0604020202020204" pitchFamily="34" charset="0"/>
              <a:buChar char="•"/>
            </a:pPr>
            <a:r>
              <a:rPr lang="en-US" sz="1400" dirty="0"/>
              <a:t>Program names</a:t>
            </a:r>
          </a:p>
          <a:p>
            <a:pPr marL="170815" indent="-170815">
              <a:buFont typeface="Arial" panose="020B0604020202020204" pitchFamily="34" charset="0"/>
              <a:buChar char="•"/>
            </a:pPr>
            <a:r>
              <a:rPr lang="en-US" sz="1400" dirty="0"/>
              <a:t>Updated statistics</a:t>
            </a:r>
          </a:p>
          <a:p>
            <a:pPr marL="170815" indent="-170815">
              <a:buFont typeface="Arial" panose="020B0604020202020204" pitchFamily="34" charset="0"/>
              <a:buChar char="•"/>
            </a:pPr>
            <a:r>
              <a:rPr lang="en-US" sz="1400" dirty="0"/>
              <a:t>Tailored content</a:t>
            </a:r>
          </a:p>
        </p:txBody>
      </p:sp>
      <p:sp>
        <p:nvSpPr>
          <p:cNvPr id="13" name="TextBox 12">
            <a:extLst>
              <a:ext uri="{FF2B5EF4-FFF2-40B4-BE49-F238E27FC236}">
                <a16:creationId xmlns:a16="http://schemas.microsoft.com/office/drawing/2014/main" id="{CF2A15C6-141F-D440-A3FB-AA571B61C379}"/>
              </a:ext>
            </a:extLst>
          </p:cNvPr>
          <p:cNvSpPr txBox="1"/>
          <p:nvPr/>
        </p:nvSpPr>
        <p:spPr>
          <a:xfrm>
            <a:off x="5547696" y="2886471"/>
            <a:ext cx="2910532" cy="954107"/>
          </a:xfrm>
          <a:prstGeom prst="rect">
            <a:avLst/>
          </a:prstGeom>
          <a:noFill/>
          <a:ln>
            <a:solidFill>
              <a:schemeClr val="tx1"/>
            </a:solidFill>
          </a:ln>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70815" indent="-170815">
              <a:buFont typeface="Arial" panose="020B0604020202020204" pitchFamily="34" charset="0"/>
              <a:buChar char="•"/>
            </a:pPr>
            <a:r>
              <a:rPr lang="en-US" sz="1400" dirty="0"/>
              <a:t>Adding or modifying flexible components</a:t>
            </a:r>
          </a:p>
          <a:p>
            <a:pPr marL="170815" indent="-170815">
              <a:buFont typeface="Arial" panose="020B0604020202020204" pitchFamily="34" charset="0"/>
              <a:buChar char="•"/>
            </a:pPr>
            <a:r>
              <a:rPr lang="en-US" sz="1400" dirty="0"/>
              <a:t>Activities, sequence, audience, delivery format, delivery person</a:t>
            </a:r>
          </a:p>
        </p:txBody>
      </p:sp>
      <p:sp>
        <p:nvSpPr>
          <p:cNvPr id="14" name="TextBox 13">
            <a:extLst>
              <a:ext uri="{FF2B5EF4-FFF2-40B4-BE49-F238E27FC236}">
                <a16:creationId xmlns:a16="http://schemas.microsoft.com/office/drawing/2014/main" id="{1DB79796-78CB-A54A-9FE7-697103234599}"/>
              </a:ext>
            </a:extLst>
          </p:cNvPr>
          <p:cNvSpPr txBox="1"/>
          <p:nvPr/>
        </p:nvSpPr>
        <p:spPr>
          <a:xfrm>
            <a:off x="5550283" y="3978798"/>
            <a:ext cx="2910532" cy="1163705"/>
          </a:xfrm>
          <a:prstGeom prst="rect">
            <a:avLst/>
          </a:prstGeom>
          <a:noFill/>
          <a:ln>
            <a:solidFill>
              <a:schemeClr val="tx1"/>
            </a:solidFill>
          </a:ln>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70815" indent="-170815">
              <a:buFont typeface="Arial" panose="020B0604020202020204" pitchFamily="34" charset="0"/>
              <a:buChar char="•"/>
            </a:pPr>
            <a:r>
              <a:rPr lang="en-US" sz="1400" dirty="0"/>
              <a:t>Changing core elements or theory/model</a:t>
            </a:r>
          </a:p>
          <a:p>
            <a:pPr marL="170815" indent="-170815">
              <a:buFont typeface="Arial" panose="020B0604020202020204" pitchFamily="34" charset="0"/>
              <a:buChar char="•"/>
            </a:pPr>
            <a:r>
              <a:rPr lang="en-US" sz="1400" dirty="0"/>
              <a:t>Deleting core components</a:t>
            </a:r>
          </a:p>
          <a:p>
            <a:pPr marL="170815" indent="-170815">
              <a:buFont typeface="Arial" panose="020B0604020202020204" pitchFamily="34" charset="0"/>
              <a:buChar char="•"/>
            </a:pPr>
            <a:r>
              <a:rPr lang="en-US" sz="1400" dirty="0"/>
              <a:t>Timeline</a:t>
            </a:r>
          </a:p>
          <a:p>
            <a:pPr marL="170815" indent="-170815">
              <a:buFont typeface="Arial" panose="020B0604020202020204" pitchFamily="34" charset="0"/>
              <a:buChar char="•"/>
            </a:pPr>
            <a:r>
              <a:rPr lang="en-US" sz="1400" dirty="0"/>
              <a:t>Dose</a:t>
            </a:r>
          </a:p>
        </p:txBody>
      </p:sp>
      <p:pic>
        <p:nvPicPr>
          <p:cNvPr id="4" name="Picture 7" descr="A picture containing text, clipart&#10;&#10;Description automatically generated">
            <a:extLst>
              <a:ext uri="{FF2B5EF4-FFF2-40B4-BE49-F238E27FC236}">
                <a16:creationId xmlns:a16="http://schemas.microsoft.com/office/drawing/2014/main" id="{C78496A7-A553-4AFB-B12C-B1A818FDBB27}"/>
              </a:ext>
            </a:extLst>
          </p:cNvPr>
          <p:cNvPicPr>
            <a:picLocks noChangeAspect="1"/>
          </p:cNvPicPr>
          <p:nvPr/>
        </p:nvPicPr>
        <p:blipFill>
          <a:blip r:embed="rId3"/>
          <a:stretch>
            <a:fillRect/>
          </a:stretch>
        </p:blipFill>
        <p:spPr>
          <a:xfrm>
            <a:off x="9617048" y="182802"/>
            <a:ext cx="885825" cy="1066800"/>
          </a:xfrm>
          <a:prstGeom prst="rect">
            <a:avLst/>
          </a:prstGeom>
        </p:spPr>
      </p:pic>
    </p:spTree>
    <p:extLst>
      <p:ext uri="{BB962C8B-B14F-4D97-AF65-F5344CB8AC3E}">
        <p14:creationId xmlns:p14="http://schemas.microsoft.com/office/powerpoint/2010/main" val="44228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07A5-2F17-8644-B7E0-ADC146D1343A}"/>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Steps in the Adaptation Process</a:t>
            </a:r>
            <a:endParaRPr lang="en-US" sz="3200" dirty="0"/>
          </a:p>
        </p:txBody>
      </p:sp>
      <p:sp>
        <p:nvSpPr>
          <p:cNvPr id="3" name="Content Placeholder 2">
            <a:extLst>
              <a:ext uri="{FF2B5EF4-FFF2-40B4-BE49-F238E27FC236}">
                <a16:creationId xmlns:a16="http://schemas.microsoft.com/office/drawing/2014/main" id="{ADDE5810-3219-FC47-BF62-5D5B2F8F8046}"/>
              </a:ext>
            </a:extLst>
          </p:cNvPr>
          <p:cNvSpPr>
            <a:spLocks noGrp="1"/>
          </p:cNvSpPr>
          <p:nvPr>
            <p:ph idx="1"/>
          </p:nvPr>
        </p:nvSpPr>
        <p:spPr>
          <a:xfrm>
            <a:off x="3893020" y="1600201"/>
            <a:ext cx="6317780"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buAutoNum type="arabicPeriod"/>
            </a:pPr>
            <a:r>
              <a:rPr lang="en-US" sz="2400" dirty="0">
                <a:solidFill>
                  <a:schemeClr val="accent3">
                    <a:lumMod val="75000"/>
                  </a:schemeClr>
                </a:solidFill>
                <a:highlight>
                  <a:srgbClr val="FFFFFF"/>
                </a:highlight>
                <a:ea typeface="Georgia"/>
                <a:cs typeface="Georgia"/>
                <a:sym typeface="Georgia"/>
              </a:rPr>
              <a:t>Understand the “Why”:  What theories support intervention?</a:t>
            </a:r>
            <a:endParaRPr lang="en-US" sz="2400" dirty="0">
              <a:solidFill>
                <a:schemeClr val="accent3">
                  <a:lumMod val="75000"/>
                </a:schemeClr>
              </a:solidFill>
              <a:highlight>
                <a:srgbClr val="FFFFFF"/>
              </a:highlight>
            </a:endParaRPr>
          </a:p>
          <a:p>
            <a:pPr marL="457200" indent="-457200">
              <a:buAutoNum type="arabicPeriod"/>
            </a:pPr>
            <a:endParaRPr lang="en-US" sz="2400" dirty="0">
              <a:highlight>
                <a:srgbClr val="FFFFFF"/>
              </a:highlight>
            </a:endParaRPr>
          </a:p>
          <a:p>
            <a:pPr marL="457200" indent="-457200">
              <a:buAutoNum type="arabicPeriod"/>
            </a:pPr>
            <a:r>
              <a:rPr lang="en-US" sz="2400" dirty="0">
                <a:solidFill>
                  <a:schemeClr val="accent3">
                    <a:lumMod val="75000"/>
                  </a:schemeClr>
                </a:solidFill>
                <a:highlight>
                  <a:srgbClr val="FFFFFF"/>
                </a:highlight>
              </a:rPr>
              <a:t>Understand core components and risks of adapting these</a:t>
            </a:r>
            <a:endParaRPr lang="en-US" sz="2400" dirty="0">
              <a:solidFill>
                <a:schemeClr val="accent3">
                  <a:lumMod val="75000"/>
                </a:schemeClr>
              </a:solidFill>
              <a:highlight>
                <a:srgbClr val="FFFFFF"/>
              </a:highlight>
              <a:ea typeface="Georgia"/>
              <a:cs typeface="Georgia"/>
            </a:endParaRPr>
          </a:p>
          <a:p>
            <a:pPr marL="457200" indent="-457200">
              <a:buAutoNum type="arabicPeriod"/>
            </a:pPr>
            <a:endParaRPr lang="en-US" sz="2400" dirty="0">
              <a:solidFill>
                <a:schemeClr val="accent3">
                  <a:lumMod val="75000"/>
                </a:schemeClr>
              </a:solidFill>
              <a:highlight>
                <a:srgbClr val="FFFFFF"/>
              </a:highlight>
            </a:endParaRPr>
          </a:p>
          <a:p>
            <a:pPr marL="457200" indent="-457200">
              <a:buAutoNum type="arabicPeriod"/>
            </a:pPr>
            <a:r>
              <a:rPr lang="en-US" sz="2400" b="1" dirty="0">
                <a:solidFill>
                  <a:srgbClr val="0097DA"/>
                </a:solidFill>
                <a:highlight>
                  <a:srgbClr val="FFFFFF"/>
                </a:highlight>
              </a:rPr>
              <a:t>Document </a:t>
            </a:r>
            <a:r>
              <a:rPr lang="en-US" sz="2400" dirty="0">
                <a:solidFill>
                  <a:schemeClr val="tx2"/>
                </a:solidFill>
                <a:highlight>
                  <a:srgbClr val="FFFFFF"/>
                </a:highlight>
              </a:rPr>
              <a:t>adaptations and </a:t>
            </a:r>
            <a:r>
              <a:rPr lang="en-US" sz="2400" b="1" dirty="0">
                <a:solidFill>
                  <a:srgbClr val="0097DA"/>
                </a:solidFill>
                <a:highlight>
                  <a:srgbClr val="FFFFFF"/>
                </a:highlight>
              </a:rPr>
              <a:t>measure </a:t>
            </a:r>
            <a:r>
              <a:rPr lang="en-US" sz="2400" dirty="0">
                <a:solidFill>
                  <a:schemeClr val="tx2"/>
                </a:solidFill>
                <a:highlight>
                  <a:srgbClr val="FFFFFF"/>
                </a:highlight>
              </a:rPr>
              <a:t>fidelity </a:t>
            </a:r>
          </a:p>
          <a:p>
            <a:pPr lvl="2"/>
            <a:r>
              <a:rPr lang="en-US" sz="2400" dirty="0">
                <a:solidFill>
                  <a:schemeClr val="tx2"/>
                </a:solidFill>
                <a:highlight>
                  <a:srgbClr val="FFFFFF"/>
                </a:highlight>
              </a:rPr>
              <a:t>Implementation quality</a:t>
            </a:r>
            <a:endParaRPr lang="en-US" dirty="0">
              <a:solidFill>
                <a:schemeClr val="tx2"/>
              </a:solidFill>
            </a:endParaRPr>
          </a:p>
          <a:p>
            <a:endParaRPr lang="en-US" dirty="0"/>
          </a:p>
        </p:txBody>
      </p:sp>
      <p:pic>
        <p:nvPicPr>
          <p:cNvPr id="6" name="Picture 7" descr="A picture containing text, clipart&#10;&#10;Description automatically generated">
            <a:extLst>
              <a:ext uri="{FF2B5EF4-FFF2-40B4-BE49-F238E27FC236}">
                <a16:creationId xmlns:a16="http://schemas.microsoft.com/office/drawing/2014/main" id="{000FDAFF-D490-4CF3-BAF6-F7122A23A993}"/>
              </a:ext>
            </a:extLst>
          </p:cNvPr>
          <p:cNvPicPr>
            <a:picLocks noChangeAspect="1"/>
          </p:cNvPicPr>
          <p:nvPr/>
        </p:nvPicPr>
        <p:blipFill>
          <a:blip r:embed="rId3"/>
          <a:stretch>
            <a:fillRect/>
          </a:stretch>
        </p:blipFill>
        <p:spPr>
          <a:xfrm>
            <a:off x="9617048" y="182802"/>
            <a:ext cx="885825" cy="1066800"/>
          </a:xfrm>
          <a:prstGeom prst="rect">
            <a:avLst/>
          </a:prstGeom>
        </p:spPr>
      </p:pic>
      <p:pic>
        <p:nvPicPr>
          <p:cNvPr id="7" name="Picture 7" descr="A picture containing text&#10;&#10;Description automatically generated">
            <a:extLst>
              <a:ext uri="{FF2B5EF4-FFF2-40B4-BE49-F238E27FC236}">
                <a16:creationId xmlns:a16="http://schemas.microsoft.com/office/drawing/2014/main" id="{58D2ED43-8554-4BF8-8B12-17074A5E9FFB}"/>
              </a:ext>
            </a:extLst>
          </p:cNvPr>
          <p:cNvPicPr>
            <a:picLocks noChangeAspect="1"/>
          </p:cNvPicPr>
          <p:nvPr/>
        </p:nvPicPr>
        <p:blipFill>
          <a:blip r:embed="rId4"/>
          <a:stretch>
            <a:fillRect/>
          </a:stretch>
        </p:blipFill>
        <p:spPr>
          <a:xfrm>
            <a:off x="2128533" y="2202427"/>
            <a:ext cx="1497886" cy="1804181"/>
          </a:xfrm>
          <a:prstGeom prst="rect">
            <a:avLst/>
          </a:prstGeom>
        </p:spPr>
      </p:pic>
    </p:spTree>
    <p:extLst>
      <p:ext uri="{BB962C8B-B14F-4D97-AF65-F5344CB8AC3E}">
        <p14:creationId xmlns:p14="http://schemas.microsoft.com/office/powerpoint/2010/main" val="41240153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6C533-990F-AE48-B562-A671F91CF140}"/>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solidFill>
                  <a:schemeClr val="tx2"/>
                </a:solidFill>
                <a:highlight>
                  <a:srgbClr val="FFFFFF"/>
                </a:highlight>
              </a:rPr>
              <a:t>Document Adaptations</a:t>
            </a:r>
            <a:endParaRPr lang="en-US" sz="3600" dirty="0">
              <a:solidFill>
                <a:schemeClr val="tx2"/>
              </a:solidFill>
            </a:endParaRPr>
          </a:p>
        </p:txBody>
      </p:sp>
      <p:sp>
        <p:nvSpPr>
          <p:cNvPr id="3" name="Content Placeholder 2">
            <a:extLst>
              <a:ext uri="{FF2B5EF4-FFF2-40B4-BE49-F238E27FC236}">
                <a16:creationId xmlns:a16="http://schemas.microsoft.com/office/drawing/2014/main" id="{F0293CB8-232B-F94C-8F39-A556E6025BB3}"/>
              </a:ext>
            </a:extLst>
          </p:cNvPr>
          <p:cNvSpPr>
            <a:spLocks noGrp="1"/>
          </p:cNvSpPr>
          <p:nvPr>
            <p:ph idx="1"/>
          </p:nvPr>
        </p:nvSpPr>
        <p:spPr>
          <a:xfrm>
            <a:off x="1981201" y="1600201"/>
            <a:ext cx="5475877"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500"/>
              </a:spcAft>
              <a:buNone/>
            </a:pPr>
            <a:r>
              <a:rPr lang="en-US" sz="2400" b="1" dirty="0">
                <a:solidFill>
                  <a:srgbClr val="0097DA"/>
                </a:solidFill>
              </a:rPr>
              <a:t>Be Proactive:</a:t>
            </a:r>
            <a:endParaRPr lang="en-US" b="1" dirty="0">
              <a:solidFill>
                <a:srgbClr val="0097DA"/>
              </a:solidFill>
            </a:endParaRPr>
          </a:p>
          <a:p>
            <a:pPr marL="556895" lvl="1" indent="-213995">
              <a:lnSpc>
                <a:spcPct val="114999"/>
              </a:lnSpc>
              <a:spcAft>
                <a:spcPts val="1500"/>
              </a:spcAft>
            </a:pPr>
            <a:r>
              <a:rPr lang="en-US" sz="2400"/>
              <a:t>Make </a:t>
            </a:r>
            <a:r>
              <a:rPr lang="en-US" sz="2400" dirty="0"/>
              <a:t>adaptations to promote acceptance</a:t>
            </a:r>
          </a:p>
          <a:p>
            <a:pPr marL="556895" lvl="1" indent="-213995">
              <a:lnSpc>
                <a:spcPct val="114999"/>
              </a:lnSpc>
              <a:spcAft>
                <a:spcPts val="1500"/>
              </a:spcAft>
            </a:pPr>
            <a:r>
              <a:rPr lang="en-US" sz="2400" dirty="0">
                <a:highlight>
                  <a:srgbClr val="FFFFFF"/>
                </a:highlight>
                <a:ea typeface="Georgia"/>
                <a:cs typeface="Georgia"/>
                <a:sym typeface="Georgia"/>
              </a:rPr>
              <a:t>Design implementation blueprint to allow for EBI adaptation in an intentional way</a:t>
            </a:r>
            <a:endParaRPr lang="en-US" sz="2400" dirty="0">
              <a:ea typeface="Georgia"/>
              <a:cs typeface="Georgia"/>
            </a:endParaRPr>
          </a:p>
        </p:txBody>
      </p:sp>
      <p:sp>
        <p:nvSpPr>
          <p:cNvPr id="4" name="TextBox 3">
            <a:extLst>
              <a:ext uri="{FF2B5EF4-FFF2-40B4-BE49-F238E27FC236}">
                <a16:creationId xmlns:a16="http://schemas.microsoft.com/office/drawing/2014/main" id="{4C5823A3-997F-A94C-8E9A-0CCAD829B8EA}"/>
              </a:ext>
            </a:extLst>
          </p:cNvPr>
          <p:cNvSpPr txBox="1"/>
          <p:nvPr/>
        </p:nvSpPr>
        <p:spPr>
          <a:xfrm>
            <a:off x="9013577" y="5123154"/>
            <a:ext cx="1656929"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Kilbourne at al., 2020</a:t>
            </a:r>
            <a:endParaRPr lang="en-US" dirty="0"/>
          </a:p>
          <a:p>
            <a:pPr algn="r"/>
            <a:r>
              <a:rPr lang="en-US" sz="1000" dirty="0">
                <a:solidFill>
                  <a:schemeClr val="bg1">
                    <a:lumMod val="65000"/>
                  </a:schemeClr>
                </a:solidFill>
              </a:rPr>
              <a:t>Aarons et al., 2012</a:t>
            </a:r>
          </a:p>
        </p:txBody>
      </p:sp>
      <p:pic>
        <p:nvPicPr>
          <p:cNvPr id="7" name="Picture 7" descr="A picture containing text, clipart&#10;&#10;Description automatically generated">
            <a:extLst>
              <a:ext uri="{FF2B5EF4-FFF2-40B4-BE49-F238E27FC236}">
                <a16:creationId xmlns:a16="http://schemas.microsoft.com/office/drawing/2014/main" id="{B472BDBD-5D96-450D-9ED9-BC15B8BE7F4C}"/>
              </a:ext>
            </a:extLst>
          </p:cNvPr>
          <p:cNvPicPr>
            <a:picLocks noChangeAspect="1"/>
          </p:cNvPicPr>
          <p:nvPr/>
        </p:nvPicPr>
        <p:blipFill>
          <a:blip r:embed="rId3"/>
          <a:stretch>
            <a:fillRect/>
          </a:stretch>
        </p:blipFill>
        <p:spPr>
          <a:xfrm>
            <a:off x="9617048" y="182802"/>
            <a:ext cx="885825" cy="1066800"/>
          </a:xfrm>
          <a:prstGeom prst="rect">
            <a:avLst/>
          </a:prstGeom>
        </p:spPr>
      </p:pic>
      <p:pic>
        <p:nvPicPr>
          <p:cNvPr id="8" name="Picture 8">
            <a:extLst>
              <a:ext uri="{FF2B5EF4-FFF2-40B4-BE49-F238E27FC236}">
                <a16:creationId xmlns:a16="http://schemas.microsoft.com/office/drawing/2014/main" id="{CF4EFB6D-E60C-49B4-8088-8F460CA7992E}"/>
              </a:ext>
            </a:extLst>
          </p:cNvPr>
          <p:cNvPicPr>
            <a:picLocks noChangeAspect="1"/>
          </p:cNvPicPr>
          <p:nvPr/>
        </p:nvPicPr>
        <p:blipFill>
          <a:blip r:embed="rId4"/>
          <a:stretch>
            <a:fillRect/>
          </a:stretch>
        </p:blipFill>
        <p:spPr>
          <a:xfrm>
            <a:off x="7554131" y="2435354"/>
            <a:ext cx="2912749" cy="1987294"/>
          </a:xfrm>
          <a:prstGeom prst="rect">
            <a:avLst/>
          </a:prstGeom>
        </p:spPr>
      </p:pic>
    </p:spTree>
    <p:extLst>
      <p:ext uri="{BB962C8B-B14F-4D97-AF65-F5344CB8AC3E}">
        <p14:creationId xmlns:p14="http://schemas.microsoft.com/office/powerpoint/2010/main" val="247774548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A8FC2-4411-4E4C-9CCF-CEEAE920CD5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100" b="1" dirty="0"/>
              <a:t>Framework for Reporting Adaptations and Modifications (FRAME)</a:t>
            </a:r>
            <a:endParaRPr lang="en-US" sz="3100" dirty="0"/>
          </a:p>
        </p:txBody>
      </p:sp>
      <p:sp>
        <p:nvSpPr>
          <p:cNvPr id="5" name="TextBox 4">
            <a:extLst>
              <a:ext uri="{FF2B5EF4-FFF2-40B4-BE49-F238E27FC236}">
                <a16:creationId xmlns:a16="http://schemas.microsoft.com/office/drawing/2014/main" id="{B16714F7-323C-F34C-BFBC-0CEFF3312C56}"/>
              </a:ext>
            </a:extLst>
          </p:cNvPr>
          <p:cNvSpPr txBox="1"/>
          <p:nvPr/>
        </p:nvSpPr>
        <p:spPr>
          <a:xfrm>
            <a:off x="9389584" y="5293888"/>
            <a:ext cx="1285929"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Wiltsey et al., 2019</a:t>
            </a:r>
            <a:endParaRPr lang="en-US" dirty="0">
              <a:solidFill>
                <a:schemeClr val="bg1">
                  <a:lumMod val="65000"/>
                </a:schemeClr>
              </a:solidFill>
            </a:endParaRPr>
          </a:p>
        </p:txBody>
      </p:sp>
      <p:pic>
        <p:nvPicPr>
          <p:cNvPr id="3" name="Picture 5" descr="A picture containing timeline&#10;&#10;Description automatically generated">
            <a:extLst>
              <a:ext uri="{FF2B5EF4-FFF2-40B4-BE49-F238E27FC236}">
                <a16:creationId xmlns:a16="http://schemas.microsoft.com/office/drawing/2014/main" id="{64BEA08D-B0E6-4D01-A908-C6CD602D0783}"/>
              </a:ext>
            </a:extLst>
          </p:cNvPr>
          <p:cNvPicPr>
            <a:picLocks noChangeAspect="1"/>
          </p:cNvPicPr>
          <p:nvPr/>
        </p:nvPicPr>
        <p:blipFill>
          <a:blip r:embed="rId3"/>
          <a:stretch>
            <a:fillRect/>
          </a:stretch>
        </p:blipFill>
        <p:spPr>
          <a:xfrm>
            <a:off x="2111830" y="1317893"/>
            <a:ext cx="8229599" cy="3980275"/>
          </a:xfrm>
          <a:prstGeom prst="rect">
            <a:avLst/>
          </a:prstGeom>
        </p:spPr>
      </p:pic>
    </p:spTree>
    <p:extLst>
      <p:ext uri="{BB962C8B-B14F-4D97-AF65-F5344CB8AC3E}">
        <p14:creationId xmlns:p14="http://schemas.microsoft.com/office/powerpoint/2010/main" val="2450345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E22B5-CD92-CB42-94B7-3765AA637AEB}"/>
              </a:ext>
            </a:extLst>
          </p:cNvPr>
          <p:cNvSpPr>
            <a:spLocks noGrp="1"/>
          </p:cNvSpPr>
          <p:nvPr>
            <p:ph type="title"/>
          </p:nvPr>
        </p:nvSpPr>
        <p:spPr/>
        <p:txBody>
          <a:bodyPr/>
          <a:lstStyle/>
          <a:p>
            <a:r>
              <a:rPr lang="en-US" dirty="0">
                <a:solidFill>
                  <a:schemeClr val="tx1"/>
                </a:solidFill>
              </a:rPr>
              <a:t>Case Study</a:t>
            </a:r>
            <a:endParaRPr lang="en-US" dirty="0"/>
          </a:p>
        </p:txBody>
      </p:sp>
      <p:pic>
        <p:nvPicPr>
          <p:cNvPr id="4" name="Content Placeholder 4">
            <a:extLst>
              <a:ext uri="{FF2B5EF4-FFF2-40B4-BE49-F238E27FC236}">
                <a16:creationId xmlns:a16="http://schemas.microsoft.com/office/drawing/2014/main" id="{51677FCE-BAE1-3541-97ED-F2B8B6F517A4}"/>
              </a:ext>
            </a:extLst>
          </p:cNvPr>
          <p:cNvPicPr>
            <a:picLocks noChangeAspect="1"/>
          </p:cNvPicPr>
          <p:nvPr/>
        </p:nvPicPr>
        <p:blipFill>
          <a:blip r:embed="rId3"/>
          <a:stretch>
            <a:fillRect/>
          </a:stretch>
        </p:blipFill>
        <p:spPr bwMode="auto">
          <a:xfrm>
            <a:off x="3413296" y="1605741"/>
            <a:ext cx="5365408" cy="3646519"/>
          </a:xfrm>
          <a:prstGeom prst="rect">
            <a:avLst/>
          </a:prstGeom>
          <a:noFill/>
          <a:ln>
            <a:solidFill>
              <a:schemeClr val="tx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58E5ACF1-11C3-9342-9B24-4D3BB01E4BEB}"/>
              </a:ext>
            </a:extLst>
          </p:cNvPr>
          <p:cNvPicPr>
            <a:picLocks noChangeAspect="1"/>
          </p:cNvPicPr>
          <p:nvPr/>
        </p:nvPicPr>
        <p:blipFill>
          <a:blip r:embed="rId4"/>
          <a:stretch>
            <a:fillRect/>
          </a:stretch>
        </p:blipFill>
        <p:spPr>
          <a:xfrm>
            <a:off x="9103020" y="174969"/>
            <a:ext cx="969007" cy="1784269"/>
          </a:xfrm>
          <a:prstGeom prst="rect">
            <a:avLst/>
          </a:prstGeom>
        </p:spPr>
      </p:pic>
    </p:spTree>
    <p:extLst>
      <p:ext uri="{BB962C8B-B14F-4D97-AF65-F5344CB8AC3E}">
        <p14:creationId xmlns:p14="http://schemas.microsoft.com/office/powerpoint/2010/main" val="370716456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A7CFB8-2391-C440-B401-BC5911A3703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Tools and Supplemental Resources</a:t>
            </a:r>
          </a:p>
        </p:txBody>
      </p:sp>
      <p:sp>
        <p:nvSpPr>
          <p:cNvPr id="5" name="Text Placeholder 4">
            <a:extLst>
              <a:ext uri="{FF2B5EF4-FFF2-40B4-BE49-F238E27FC236}">
                <a16:creationId xmlns:a16="http://schemas.microsoft.com/office/drawing/2014/main" id="{945F02A4-D0A3-E747-B6EF-A77F288379CF}"/>
              </a:ext>
            </a:extLst>
          </p:cNvPr>
          <p:cNvSpPr>
            <a:spLocks noGrp="1"/>
          </p:cNvSpPr>
          <p:nvPr>
            <p:ph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71450" indent="-171450">
              <a:lnSpc>
                <a:spcPct val="150000"/>
              </a:lnSpc>
            </a:pPr>
            <a:r>
              <a:rPr lang="en-US" sz="1200" dirty="0">
                <a:hlinkClick r:id="rId3"/>
              </a:rPr>
              <a:t>IM Adapt</a:t>
            </a:r>
            <a:endParaRPr lang="en-US" sz="1850" dirty="0"/>
          </a:p>
          <a:p>
            <a:pPr marL="171450" indent="-171450">
              <a:lnSpc>
                <a:spcPct val="150000"/>
              </a:lnSpc>
            </a:pPr>
            <a:r>
              <a:rPr lang="en-US" sz="1200" dirty="0">
                <a:hlinkClick r:id="rId4"/>
              </a:rPr>
              <a:t>Make It Your Own Tool</a:t>
            </a:r>
            <a:endParaRPr lang="en-US" sz="1200" dirty="0"/>
          </a:p>
          <a:p>
            <a:pPr marL="171450" indent="-171450">
              <a:lnSpc>
                <a:spcPct val="150000"/>
              </a:lnSpc>
            </a:pPr>
            <a:r>
              <a:rPr lang="en-US" sz="1200" dirty="0">
                <a:hlinkClick r:id="rId5"/>
              </a:rPr>
              <a:t>Model for Adaptation Design and Impact Guide</a:t>
            </a:r>
            <a:endParaRPr lang="en-US" sz="1200" dirty="0"/>
          </a:p>
          <a:p>
            <a:pPr marL="171450" indent="-171450">
              <a:lnSpc>
                <a:spcPct val="150000"/>
              </a:lnSpc>
            </a:pPr>
            <a:r>
              <a:rPr lang="en-US" sz="1200" dirty="0">
                <a:hlinkClick r:id="rId6"/>
              </a:rPr>
              <a:t>National Cancer Institute Guidelines for Choosing and Adapting Programs</a:t>
            </a:r>
            <a:endParaRPr lang="en-US" sz="1200" dirty="0"/>
          </a:p>
          <a:p>
            <a:pPr marL="171450" indent="-171450">
              <a:lnSpc>
                <a:spcPct val="150000"/>
              </a:lnSpc>
            </a:pPr>
            <a:r>
              <a:rPr lang="en-US" sz="1200" dirty="0">
                <a:hlinkClick r:id="rId7"/>
              </a:rPr>
              <a:t>National Cancer Institute Theory at a Glance: A Guide for Health Promotion Practice</a:t>
            </a:r>
            <a:endParaRPr lang="en-US" sz="1200" dirty="0"/>
          </a:p>
          <a:p>
            <a:pPr marL="171450" indent="-171450">
              <a:lnSpc>
                <a:spcPct val="150000"/>
              </a:lnSpc>
            </a:pPr>
            <a:r>
              <a:rPr lang="en-US" sz="1200" dirty="0">
                <a:hlinkClick r:id="rId8"/>
              </a:rPr>
              <a:t>Planning Health Promotion Programs: An Interventions Mapping Approach, 4th Edition</a:t>
            </a:r>
            <a:endParaRPr lang="en-US" sz="1200" dirty="0"/>
          </a:p>
          <a:p>
            <a:pPr marL="0" indent="0">
              <a:buNone/>
            </a:pPr>
            <a:endParaRPr lang="en-US" sz="1200" dirty="0">
              <a:sym typeface="Georgia"/>
            </a:endParaRPr>
          </a:p>
          <a:p>
            <a:pPr marL="0" indent="0">
              <a:buNone/>
            </a:pPr>
            <a:endParaRPr lang="en-US" sz="1200" dirty="0">
              <a:sym typeface="Georgia"/>
            </a:endParaRP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hlinkClick r:id="rId9"/>
            </a:endParaRPr>
          </a:p>
          <a:p>
            <a:pPr marL="0" indent="0">
              <a:buNone/>
            </a:pPr>
            <a:endParaRPr lang="en-US" sz="1200" dirty="0"/>
          </a:p>
          <a:p>
            <a:pPr marL="0" indent="0">
              <a:buNone/>
            </a:pPr>
            <a:endParaRPr lang="en-US" sz="1200" dirty="0">
              <a:hlinkClick r:id="rId4"/>
            </a:endParaRPr>
          </a:p>
          <a:p>
            <a:pPr marL="0" indent="0">
              <a:buNone/>
            </a:pP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28025629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DC34-129F-8441-A593-2F7A5A0C0FA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Tools and Supplemental Resources</a:t>
            </a:r>
          </a:p>
        </p:txBody>
      </p:sp>
      <p:sp>
        <p:nvSpPr>
          <p:cNvPr id="3" name="Content Placeholder 2">
            <a:extLst>
              <a:ext uri="{FF2B5EF4-FFF2-40B4-BE49-F238E27FC236}">
                <a16:creationId xmlns:a16="http://schemas.microsoft.com/office/drawing/2014/main" id="{A44DAEBC-2A61-4849-B858-50EFEB441183}"/>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t>AcademyHealth Blog Post “</a:t>
            </a:r>
            <a:r>
              <a:rPr lang="en-US" sz="1200" dirty="0">
                <a:hlinkClick r:id="rId3"/>
              </a:rPr>
              <a:t>Implementation Science: Embracing Adaptations to Complex Interventions for Better Outcomes”</a:t>
            </a:r>
            <a:endParaRPr lang="en-US" sz="1200" dirty="0"/>
          </a:p>
          <a:p>
            <a:r>
              <a:rPr lang="en-US" sz="1200" dirty="0" err="1"/>
              <a:t>Stirman</a:t>
            </a:r>
            <a:r>
              <a:rPr lang="en-US" sz="1200" dirty="0"/>
              <a:t>, S. W., Baumann, A. A., &amp; Miller, C. J. (2019). The FRAME: An expanded Framework for Reporting Adaptations and Modifications to Evidence-based interventions. </a:t>
            </a:r>
            <a:r>
              <a:rPr lang="en-US" sz="1200" i="1" dirty="0"/>
              <a:t>Implementation Science, 14</a:t>
            </a:r>
            <a:r>
              <a:rPr lang="en-US" sz="1200" dirty="0"/>
              <a:t>(1). </a:t>
            </a:r>
            <a:r>
              <a:rPr lang="en-US" sz="1200" dirty="0">
                <a:hlinkClick r:id="rId4"/>
              </a:rPr>
              <a:t>https://doi.org/10.1186/s13012-019-0898-y</a:t>
            </a:r>
            <a:r>
              <a:rPr lang="en-US" sz="1200" dirty="0"/>
              <a:t> </a:t>
            </a:r>
            <a:endParaRPr lang="en-US" sz="1850" dirty="0"/>
          </a:p>
          <a:p>
            <a:pPr>
              <a:lnSpc>
                <a:spcPct val="150000"/>
              </a:lnSpc>
            </a:pPr>
            <a:endParaRPr lang="en-US" sz="1200" dirty="0"/>
          </a:p>
          <a:p>
            <a:pPr marL="0" indent="0">
              <a:lnSpc>
                <a:spcPct val="150000"/>
              </a:lnSpc>
              <a:buNone/>
            </a:pPr>
            <a:endParaRPr lang="en-US" sz="1200" dirty="0"/>
          </a:p>
          <a:p>
            <a:pPr marL="0" indent="0">
              <a:lnSpc>
                <a:spcPct val="150000"/>
              </a:lnSpc>
              <a:buNone/>
            </a:pPr>
            <a:endParaRPr lang="en-US" sz="1200" dirty="0">
              <a:solidFill>
                <a:srgbClr val="FF0000"/>
              </a:solidFill>
            </a:endParaRPr>
          </a:p>
        </p:txBody>
      </p:sp>
    </p:spTree>
    <p:extLst>
      <p:ext uri="{BB962C8B-B14F-4D97-AF65-F5344CB8AC3E}">
        <p14:creationId xmlns:p14="http://schemas.microsoft.com/office/powerpoint/2010/main" val="32782708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D326-D820-BB4A-997B-112BEE3EF6E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0DD0FA73-C975-D34E-92C4-3757FCFC5107}"/>
              </a:ext>
            </a:extLst>
          </p:cNvPr>
          <p:cNvSpPr>
            <a:spLocks noGrp="1"/>
          </p:cNvSpPr>
          <p:nvPr>
            <p:ph idx="1"/>
          </p:nvPr>
        </p:nvSpPr>
        <p:spPr/>
        <p:txBody>
          <a:bodyPr>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20000"/>
              </a:lnSpc>
              <a:buNone/>
            </a:pPr>
            <a:r>
              <a:rPr lang="en-US" sz="4800" dirty="0"/>
              <a:t>Aarons, G. A., Green, A. E., Palinkas, L. A., Self-Brown, S., Whitaker, D. J., Lutzker, J., Silovsky, J. F., Hecht, D., &amp; </a:t>
            </a:r>
          </a:p>
          <a:p>
            <a:pPr marL="0" indent="0">
              <a:lnSpc>
                <a:spcPct val="120000"/>
              </a:lnSpc>
              <a:buNone/>
            </a:pPr>
            <a:r>
              <a:rPr lang="en-US" sz="4800" dirty="0"/>
              <a:t>    Chaffin, M. (2012). Dynamic adaptation process to  implement an evidence-based child </a:t>
            </a:r>
          </a:p>
          <a:p>
            <a:pPr marL="0" indent="0">
              <a:lnSpc>
                <a:spcPct val="120000"/>
              </a:lnSpc>
              <a:buNone/>
            </a:pPr>
            <a:r>
              <a:rPr lang="en-US" sz="4800" dirty="0"/>
              <a:t>    maltreatment intervention. </a:t>
            </a:r>
            <a:r>
              <a:rPr lang="en-US" sz="4800" i="1" dirty="0"/>
              <a:t>Implementation Science, 7</a:t>
            </a:r>
            <a:r>
              <a:rPr lang="en-US" sz="4800" dirty="0"/>
              <a:t>(32). https://doi.org/10.1186/1748-5908-7-32 </a:t>
            </a:r>
          </a:p>
          <a:p>
            <a:pPr marL="0" indent="0">
              <a:lnSpc>
                <a:spcPct val="120000"/>
              </a:lnSpc>
              <a:buNone/>
            </a:pPr>
            <a:r>
              <a:rPr lang="en-US" sz="4800" dirty="0"/>
              <a:t>Balis, L. E., Kennedy, L. E., Houghtaling, B., &amp; Harden, S. M. (2021). Red, yellow, and  green light changes: </a:t>
            </a:r>
          </a:p>
          <a:p>
            <a:pPr marL="0" indent="0">
              <a:lnSpc>
                <a:spcPct val="120000"/>
              </a:lnSpc>
              <a:buNone/>
            </a:pPr>
            <a:r>
              <a:rPr lang="en-US" sz="4800" dirty="0"/>
              <a:t>    Adaptations to extension health promotion programs. </a:t>
            </a:r>
            <a:r>
              <a:rPr lang="en-US" sz="4800" i="1" dirty="0"/>
              <a:t>Prevention Science</a:t>
            </a:r>
            <a:r>
              <a:rPr lang="en-US" sz="4800" dirty="0"/>
              <a:t>. doi: 10.1007/s11121-021-01222-x </a:t>
            </a:r>
          </a:p>
          <a:p>
            <a:pPr marL="0" indent="0">
              <a:lnSpc>
                <a:spcPct val="120000"/>
              </a:lnSpc>
              <a:buNone/>
            </a:pPr>
            <a:r>
              <a:rPr lang="en-US" sz="4800" dirty="0"/>
              <a:t>Chambers, D. A., Glasgow, R. E., &amp; Stange, K. C. (2013). The dynamic sustainability framework: Addressing the </a:t>
            </a:r>
          </a:p>
          <a:p>
            <a:pPr marL="0" indent="0">
              <a:lnSpc>
                <a:spcPct val="120000"/>
              </a:lnSpc>
              <a:buNone/>
            </a:pPr>
            <a:r>
              <a:rPr lang="en-US" sz="4800" dirty="0"/>
              <a:t>     paradox of sustainment amid ongoing change. </a:t>
            </a:r>
            <a:r>
              <a:rPr lang="en-US" sz="4800" i="1" dirty="0"/>
              <a:t>Implementation science, 8</a:t>
            </a:r>
            <a:r>
              <a:rPr lang="en-US" sz="4800" dirty="0"/>
              <a:t>(117).</a:t>
            </a:r>
          </a:p>
          <a:p>
            <a:pPr marL="0" indent="0">
              <a:lnSpc>
                <a:spcPct val="120000"/>
              </a:lnSpc>
              <a:buNone/>
            </a:pPr>
            <a:r>
              <a:rPr lang="en-US" sz="4800" dirty="0"/>
              <a:t>     https://doi.org/10.1186/1748-5908-8-117</a:t>
            </a:r>
          </a:p>
          <a:p>
            <a:pPr marL="0" indent="0">
              <a:lnSpc>
                <a:spcPct val="120000"/>
              </a:lnSpc>
              <a:buNone/>
            </a:pPr>
            <a:r>
              <a:rPr lang="en-US" sz="4800" dirty="0"/>
              <a:t>Escoffery C, Lebow-Skelley E, Haardoerfer R, et al. A systematic review of adaptations of evidence-based public health </a:t>
            </a:r>
          </a:p>
          <a:p>
            <a:pPr marL="0" indent="0">
              <a:lnSpc>
                <a:spcPct val="120000"/>
              </a:lnSpc>
              <a:buNone/>
            </a:pPr>
            <a:r>
              <a:rPr lang="en-US" sz="4800" dirty="0"/>
              <a:t>    interventions globally. </a:t>
            </a:r>
            <a:r>
              <a:rPr lang="en-US" sz="4800" i="1" dirty="0"/>
              <a:t>Implement Sci</a:t>
            </a:r>
            <a:r>
              <a:rPr lang="en-US" sz="4800" dirty="0"/>
              <a:t>. 2018;13(1):125. Published 2018 Sep 26. doi:10.1186/s13012-018-0815-9</a:t>
            </a:r>
          </a:p>
          <a:p>
            <a:pPr marL="0" indent="0">
              <a:lnSpc>
                <a:spcPct val="110000"/>
              </a:lnSpc>
              <a:buNone/>
            </a:pPr>
            <a:r>
              <a:rPr lang="en-US" sz="4800" dirty="0"/>
              <a:t>Hartman, M. A., Stronks, K., Highfield, L. Cremer, S. W., Verhoeff, A. P., &amp; Nierkens, V. (2015). Disseminating </a:t>
            </a:r>
          </a:p>
          <a:p>
            <a:pPr marL="0" indent="0">
              <a:lnSpc>
                <a:spcPct val="110000"/>
              </a:lnSpc>
              <a:buNone/>
            </a:pPr>
            <a:r>
              <a:rPr lang="en-US" sz="4800" dirty="0"/>
              <a:t>     evidence-based interventions to new populations: A systematic approach to consider the need </a:t>
            </a:r>
          </a:p>
          <a:p>
            <a:pPr marL="0" indent="0">
              <a:lnSpc>
                <a:spcPct val="110000"/>
              </a:lnSpc>
              <a:buNone/>
            </a:pPr>
            <a:r>
              <a:rPr lang="en-US" sz="4800" dirty="0"/>
              <a:t>     for adaptation. </a:t>
            </a:r>
            <a:r>
              <a:rPr lang="en-US" sz="4800" i="1" dirty="0"/>
              <a:t>Implementation Science, 10</a:t>
            </a:r>
            <a:r>
              <a:rPr lang="en-US" sz="4800" dirty="0"/>
              <a:t>(49). https://doi.org/10.1186/1748-5908-10-S1-A49</a:t>
            </a:r>
          </a:p>
          <a:p>
            <a:pPr marL="0" indent="0">
              <a:lnSpc>
                <a:spcPct val="110000"/>
              </a:lnSpc>
              <a:buNone/>
            </a:pPr>
            <a:r>
              <a:rPr lang="en-US" sz="4800" dirty="0"/>
              <a:t>Jacobs, J. A., Jones, E., Gabella, B. A., Spring, B., &amp; Brownson, R. C. (2012). Tools for implementing an evidence-</a:t>
            </a:r>
          </a:p>
          <a:p>
            <a:pPr marL="0" indent="0">
              <a:lnSpc>
                <a:spcPct val="110000"/>
              </a:lnSpc>
              <a:buNone/>
            </a:pPr>
            <a:r>
              <a:rPr lang="en-US" sz="4800" dirty="0"/>
              <a:t>    based approach in public health practice. </a:t>
            </a:r>
            <a:r>
              <a:rPr lang="en-US" sz="4800" i="1" dirty="0"/>
              <a:t>Preventing Chronic Disease, 9</a:t>
            </a:r>
            <a:r>
              <a:rPr lang="en-US" sz="4800" dirty="0"/>
              <a:t>, E116. doi: 10.5888/pcd9.110324</a:t>
            </a:r>
          </a:p>
          <a:p>
            <a:pPr marL="0" indent="0">
              <a:lnSpc>
                <a:spcPct val="110000"/>
              </a:lnSpc>
              <a:buNone/>
            </a:pPr>
            <a:r>
              <a:rPr lang="en-US" sz="4800" dirty="0"/>
              <a:t>Kilbourne, A. M., Glasgow, R. E. &amp; Chambers, D. A. (2020). What can implementation science do for you? Key </a:t>
            </a:r>
          </a:p>
          <a:p>
            <a:pPr marL="0" indent="0">
              <a:lnSpc>
                <a:spcPct val="110000"/>
              </a:lnSpc>
              <a:buNone/>
            </a:pPr>
            <a:r>
              <a:rPr lang="en-US" sz="4800" dirty="0"/>
              <a:t>     success stories from the field. </a:t>
            </a:r>
            <a:r>
              <a:rPr lang="en-US" sz="4800" i="1" dirty="0"/>
              <a:t>Journal of General Internal Medicine, 35</a:t>
            </a:r>
            <a:r>
              <a:rPr lang="en-US" sz="4800" dirty="0"/>
              <a:t>, 783–787. doi: 10.1007/s11606-020-06174-6</a:t>
            </a:r>
          </a:p>
          <a:p>
            <a:pPr marL="9525" indent="0">
              <a:lnSpc>
                <a:spcPct val="120000"/>
              </a:lnSpc>
              <a:buNone/>
            </a:pPr>
            <a:r>
              <a:rPr lang="en-US" sz="4800" dirty="0"/>
              <a:t>Moore, J. &amp; Metz, A. (2020). </a:t>
            </a:r>
            <a:r>
              <a:rPr lang="en-US" sz="4800" i="1" dirty="0"/>
              <a:t>Practicing implementation blog</a:t>
            </a:r>
            <a:r>
              <a:rPr lang="en-US" sz="4800" dirty="0"/>
              <a:t>: </a:t>
            </a:r>
          </a:p>
          <a:p>
            <a:pPr marL="9525" indent="0">
              <a:lnSpc>
                <a:spcPct val="120000"/>
              </a:lnSpc>
              <a:buNone/>
            </a:pPr>
            <a:r>
              <a:rPr lang="en-US" sz="4800" dirty="0"/>
              <a:t>    https://</a:t>
            </a:r>
            <a:r>
              <a:rPr lang="en-US" sz="4800" dirty="0" err="1"/>
              <a:t>nirn.fpg.unc.edu</a:t>
            </a:r>
            <a:r>
              <a:rPr lang="en-US" sz="4800" dirty="0"/>
              <a:t>/practicing-implementation/providing-implementation-support-program-</a:t>
            </a:r>
          </a:p>
          <a:p>
            <a:pPr marL="9525" indent="0">
              <a:lnSpc>
                <a:spcPct val="120000"/>
              </a:lnSpc>
              <a:buNone/>
            </a:pPr>
            <a:r>
              <a:rPr lang="en-US" sz="4800" dirty="0"/>
              <a:t>    adaptations-covid-19-Environment.</a:t>
            </a:r>
          </a:p>
          <a:p>
            <a:pPr marL="0" indent="0">
              <a:lnSpc>
                <a:spcPct val="110000"/>
              </a:lnSpc>
              <a:buNone/>
            </a:pPr>
            <a:endParaRPr lang="en-US" sz="4800" dirty="0"/>
          </a:p>
          <a:p>
            <a:pPr marL="0" indent="0">
              <a:lnSpc>
                <a:spcPct val="120000"/>
              </a:lnSpc>
              <a:buNone/>
            </a:pPr>
            <a:endParaRPr lang="en-US" sz="4800" dirty="0"/>
          </a:p>
          <a:p>
            <a:pPr marL="0" indent="0">
              <a:lnSpc>
                <a:spcPct val="110000"/>
              </a:lnSpc>
              <a:buNone/>
            </a:pPr>
            <a:endParaRPr lang="en-US" sz="4800" dirty="0"/>
          </a:p>
          <a:p>
            <a:pPr marL="0" indent="0">
              <a:lnSpc>
                <a:spcPct val="120000"/>
              </a:lnSpc>
              <a:buNone/>
            </a:pPr>
            <a:endParaRPr lang="en-US" sz="4800" dirty="0"/>
          </a:p>
          <a:p>
            <a:pPr marL="0" indent="0">
              <a:lnSpc>
                <a:spcPct val="120000"/>
              </a:lnSpc>
              <a:buNone/>
            </a:pPr>
            <a:endParaRPr lang="en-US" dirty="0"/>
          </a:p>
          <a:p>
            <a:pPr marL="0" indent="0">
              <a:lnSpc>
                <a:spcPct val="120000"/>
              </a:lnSpc>
              <a:buNone/>
            </a:pPr>
            <a:endParaRPr lang="en-US" sz="4800" dirty="0"/>
          </a:p>
          <a:p>
            <a:pPr marL="0" indent="0">
              <a:lnSpc>
                <a:spcPct val="120000"/>
              </a:lnSpc>
              <a:buNone/>
            </a:pPr>
            <a:endParaRPr lang="en-US" sz="4800" dirty="0"/>
          </a:p>
          <a:p>
            <a:pPr marL="0" indent="0">
              <a:buNone/>
            </a:pPr>
            <a:endParaRPr lang="en-US" sz="4800" dirty="0"/>
          </a:p>
          <a:p>
            <a:pPr marL="0" indent="0">
              <a:buNone/>
            </a:pPr>
            <a:r>
              <a:rPr lang="en-US" sz="2800" dirty="0"/>
              <a:t> </a:t>
            </a:r>
          </a:p>
          <a:p>
            <a:pPr marL="0" indent="0">
              <a:buNone/>
            </a:pPr>
            <a:endParaRPr lang="en-US" sz="2800" dirty="0"/>
          </a:p>
          <a:p>
            <a:pPr marL="0" indent="0">
              <a:buNone/>
            </a:pPr>
            <a:endParaRPr lang="en-US" sz="2500" dirty="0"/>
          </a:p>
        </p:txBody>
      </p:sp>
    </p:spTree>
    <p:extLst>
      <p:ext uri="{BB962C8B-B14F-4D97-AF65-F5344CB8AC3E}">
        <p14:creationId xmlns:p14="http://schemas.microsoft.com/office/powerpoint/2010/main" val="1439467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AC0C6-4FA7-C445-B2F4-F844BC8CCE60}"/>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D1C165BF-8BEC-0648-A854-B9626515C537}"/>
              </a:ext>
            </a:extLst>
          </p:cNvPr>
          <p:cNvSpPr>
            <a:spLocks noGrp="1"/>
          </p:cNvSpPr>
          <p:nvPr>
            <p:ph idx="1"/>
          </p:nvPr>
        </p:nvSpPr>
        <p:spPr>
          <a:xfrm>
            <a:off x="1981200" y="1485900"/>
            <a:ext cx="8229600" cy="38862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9525" indent="0">
              <a:lnSpc>
                <a:spcPct val="120000"/>
              </a:lnSpc>
              <a:buNone/>
            </a:pPr>
            <a:r>
              <a:rPr lang="en-US" sz="1200" dirty="0"/>
              <a:t>Moore, J. &amp; Metz, A. (2020). </a:t>
            </a:r>
            <a:r>
              <a:rPr lang="en-US" sz="1200" i="1" dirty="0"/>
              <a:t>Practicing implementation blog</a:t>
            </a:r>
            <a:r>
              <a:rPr lang="en-US" sz="1200" dirty="0"/>
              <a:t>: </a:t>
            </a:r>
          </a:p>
          <a:p>
            <a:pPr marL="9525" indent="0">
              <a:lnSpc>
                <a:spcPct val="120000"/>
              </a:lnSpc>
              <a:buNone/>
            </a:pPr>
            <a:r>
              <a:rPr lang="en-US" sz="1200" dirty="0"/>
              <a:t>    https://nirn.fpg.unc.edu/practicing-implementation/providing-implementation-support-program-</a:t>
            </a:r>
          </a:p>
          <a:p>
            <a:pPr marL="9525" indent="0">
              <a:lnSpc>
                <a:spcPct val="120000"/>
              </a:lnSpc>
              <a:buNone/>
            </a:pPr>
            <a:r>
              <a:rPr lang="en-US" sz="1200" dirty="0"/>
              <a:t>    adaptations-covid-19-Environment.</a:t>
            </a:r>
          </a:p>
          <a:p>
            <a:pPr marL="9525" indent="0">
              <a:lnSpc>
                <a:spcPct val="120000"/>
              </a:lnSpc>
              <a:buNone/>
            </a:pPr>
            <a:r>
              <a:rPr lang="en-US" sz="1200" dirty="0" err="1"/>
              <a:t>Movsisyan</a:t>
            </a:r>
            <a:r>
              <a:rPr lang="en-US" sz="1200" dirty="0"/>
              <a:t>, A., Arnold, L., Evans, R. Hallingberg, B., Moore, G., O’ Cathain, A., Pfadenhauer, L. M., </a:t>
            </a:r>
            <a:r>
              <a:rPr lang="en-US" sz="1200" dirty="0" err="1"/>
              <a:t>Seegrott</a:t>
            </a:r>
            <a:r>
              <a:rPr lang="en-US" sz="1200" dirty="0"/>
              <a:t>    </a:t>
            </a:r>
          </a:p>
          <a:p>
            <a:pPr marL="9525" indent="0">
              <a:lnSpc>
                <a:spcPct val="120000"/>
              </a:lnSpc>
              <a:buNone/>
            </a:pPr>
            <a:r>
              <a:rPr lang="en-US" sz="1200" dirty="0"/>
              <a:t>    J., Rehfuess, E. (2019). Adapting evidence-informed complex population health interventions for new contexts:  </a:t>
            </a:r>
          </a:p>
          <a:p>
            <a:pPr marL="9525" indent="0">
              <a:lnSpc>
                <a:spcPct val="120000"/>
              </a:lnSpc>
              <a:buNone/>
            </a:pPr>
            <a:r>
              <a:rPr lang="en-US" sz="1200" dirty="0"/>
              <a:t>    A systematic review of guidance. </a:t>
            </a:r>
            <a:r>
              <a:rPr lang="en-US" sz="1200" i="1" dirty="0"/>
              <a:t>Implementation Science, 14</a:t>
            </a:r>
            <a:r>
              <a:rPr lang="en-US" sz="1200" dirty="0"/>
              <a:t>(105). </a:t>
            </a:r>
          </a:p>
          <a:p>
            <a:pPr marL="0" indent="0">
              <a:buNone/>
            </a:pPr>
            <a:r>
              <a:rPr lang="en-US" sz="1200" dirty="0"/>
              <a:t>    https://doi.org/10.1186/s13012-019-0956-5</a:t>
            </a:r>
          </a:p>
          <a:p>
            <a:pPr marL="0" indent="0">
              <a:buNone/>
            </a:pPr>
            <a:r>
              <a:rPr lang="en-US" sz="1200" dirty="0"/>
              <a:t>National Cancer Institute. (2019). </a:t>
            </a:r>
            <a:r>
              <a:rPr lang="en-US" sz="1200" i="1" dirty="0"/>
              <a:t>Implementation science at a glance</a:t>
            </a:r>
            <a:r>
              <a:rPr lang="en-US" sz="1200" dirty="0"/>
              <a:t>. </a:t>
            </a:r>
          </a:p>
          <a:p>
            <a:pPr marL="0" indent="0">
              <a:buNone/>
            </a:pPr>
            <a:r>
              <a:rPr lang="en-US" sz="1200" dirty="0"/>
              <a:t>     https://cancercontrol.cancer.gov/sites/default/files/2020-07/NCI-ISaaG-Workbook.pdf </a:t>
            </a:r>
          </a:p>
          <a:p>
            <a:pPr marL="0" indent="0">
              <a:buNone/>
            </a:pPr>
            <a:r>
              <a:rPr lang="en-US" sz="1200" dirty="0"/>
              <a:t>The Improved Clinical Effectiveness through Behavioural Research Group (ICEBeRG). (2006). Designing theoretically-informed implementation interventions. </a:t>
            </a:r>
            <a:r>
              <a:rPr lang="en-US" sz="1200" i="1" dirty="0"/>
              <a:t>Implementation Science, </a:t>
            </a:r>
          </a:p>
          <a:p>
            <a:pPr marL="0" indent="0">
              <a:buNone/>
            </a:pPr>
            <a:r>
              <a:rPr lang="en-US" sz="1200" i="1" dirty="0"/>
              <a:t>    1</a:t>
            </a:r>
            <a:r>
              <a:rPr lang="en-US" sz="1200" dirty="0"/>
              <a:t>(4). https://doi.org/10.1186/1748-5908-1-4</a:t>
            </a:r>
          </a:p>
          <a:p>
            <a:pPr marL="0" indent="0">
              <a:buNone/>
            </a:pPr>
            <a:r>
              <a:rPr lang="en-US" sz="1200" dirty="0"/>
              <a:t>Tu, S-P., Chun, A., </a:t>
            </a:r>
            <a:r>
              <a:rPr lang="en-US" sz="1200" dirty="0" err="1"/>
              <a:t>Yasui</a:t>
            </a:r>
            <a:r>
              <a:rPr lang="en-US" sz="1200" dirty="0"/>
              <a:t>, Y., </a:t>
            </a:r>
            <a:r>
              <a:rPr lang="en-US" sz="1200" dirty="0" err="1"/>
              <a:t>Kuniyuki</a:t>
            </a:r>
            <a:r>
              <a:rPr lang="en-US" sz="1200" dirty="0"/>
              <a:t>, A., Yip, M., Taylor, V., &amp; </a:t>
            </a:r>
            <a:r>
              <a:rPr lang="en-US" sz="1200" dirty="0" err="1"/>
              <a:t>Bastani</a:t>
            </a:r>
            <a:r>
              <a:rPr lang="en-US" sz="1200" dirty="0"/>
              <a:t>, R. (2014). Adaptation of an </a:t>
            </a:r>
          </a:p>
          <a:p>
            <a:pPr marL="0" indent="0">
              <a:buNone/>
            </a:pPr>
            <a:r>
              <a:rPr lang="en-US" sz="1200" dirty="0"/>
              <a:t>    evidence-based intervention to promote colorectal cancer screening: A quasi-experimental </a:t>
            </a:r>
          </a:p>
          <a:p>
            <a:pPr marL="0" indent="0">
              <a:buNone/>
            </a:pPr>
            <a:r>
              <a:rPr lang="en-US" sz="1200" dirty="0"/>
              <a:t>    study. </a:t>
            </a:r>
            <a:r>
              <a:rPr lang="en-US" sz="1200" i="1" dirty="0"/>
              <a:t>Implementation Science 9</a:t>
            </a:r>
            <a:r>
              <a:rPr lang="en-US" sz="1200" dirty="0"/>
              <a:t>(85). https://</a:t>
            </a:r>
            <a:r>
              <a:rPr lang="en-US" sz="1200" dirty="0" err="1"/>
              <a:t>doi.org</a:t>
            </a:r>
            <a:r>
              <a:rPr lang="en-US" sz="1200" dirty="0"/>
              <a:t>/10.1186/1748-5908-9-85</a:t>
            </a:r>
          </a:p>
          <a:p>
            <a:pPr marL="12700" indent="0">
              <a:buNone/>
            </a:pPr>
            <a:r>
              <a:rPr lang="en-US" sz="1200" dirty="0" err="1"/>
              <a:t>Wiltsey</a:t>
            </a:r>
            <a:r>
              <a:rPr lang="en-US" sz="1200" dirty="0"/>
              <a:t> </a:t>
            </a:r>
            <a:r>
              <a:rPr lang="en-US" sz="1200" dirty="0" err="1"/>
              <a:t>Stirman</a:t>
            </a:r>
            <a:r>
              <a:rPr lang="en-US" sz="1200" dirty="0"/>
              <a:t>, S., Baumann, A. A. &amp; Miller, C. J. (2019). The FRAME: An Expanded Framework for</a:t>
            </a:r>
          </a:p>
          <a:p>
            <a:pPr marL="12700" indent="0">
              <a:buNone/>
            </a:pPr>
            <a:r>
              <a:rPr lang="en-US" sz="1200" dirty="0"/>
              <a:t>    Reporting Adaptations and Modifications to Evidence-based interventions. </a:t>
            </a:r>
            <a:r>
              <a:rPr lang="en-US" sz="1200" i="1" dirty="0"/>
              <a:t>Implementation Science, </a:t>
            </a:r>
          </a:p>
          <a:p>
            <a:pPr marL="12700" indent="0">
              <a:buNone/>
            </a:pPr>
            <a:r>
              <a:rPr lang="en-US" sz="1200" i="1" dirty="0"/>
              <a:t>    14</a:t>
            </a:r>
            <a:r>
              <a:rPr lang="en-US" sz="1200" b="1" dirty="0"/>
              <a:t>(</a:t>
            </a:r>
            <a:r>
              <a:rPr lang="en-US" sz="1200" dirty="0"/>
              <a:t>58). https://</a:t>
            </a:r>
            <a:r>
              <a:rPr lang="en-US" sz="1200" dirty="0" err="1"/>
              <a:t>doi.org</a:t>
            </a:r>
            <a:r>
              <a:rPr lang="en-US" sz="1200" dirty="0"/>
              <a:t>/10.1186/s13012-019-0898-y</a:t>
            </a:r>
          </a:p>
          <a:p>
            <a:pPr marL="0" indent="0">
              <a:buNone/>
            </a:pPr>
            <a:endParaRPr lang="en-US" sz="1400" dirty="0"/>
          </a:p>
          <a:p>
            <a:pPr marL="9525" indent="0">
              <a:lnSpc>
                <a:spcPct val="120000"/>
              </a:lnSpc>
              <a:buNone/>
            </a:pPr>
            <a:endParaRPr lang="en-US" sz="1400" dirty="0"/>
          </a:p>
          <a:p>
            <a:pPr marL="0" indent="0">
              <a:lnSpc>
                <a:spcPct val="120000"/>
              </a:lnSpc>
              <a:buNone/>
            </a:pPr>
            <a:endParaRPr lang="en-US" sz="1400" dirty="0"/>
          </a:p>
          <a:p>
            <a:pPr marL="0" indent="0">
              <a:lnSpc>
                <a:spcPct val="120000"/>
              </a:lnSpc>
              <a:buNone/>
            </a:pPr>
            <a:endParaRPr lang="en-US" sz="1400" dirty="0"/>
          </a:p>
          <a:p>
            <a:pPr marL="0" indent="0">
              <a:buNone/>
            </a:pPr>
            <a:endParaRPr lang="en-US" dirty="0"/>
          </a:p>
        </p:txBody>
      </p:sp>
    </p:spTree>
    <p:extLst>
      <p:ext uri="{BB962C8B-B14F-4D97-AF65-F5344CB8AC3E}">
        <p14:creationId xmlns:p14="http://schemas.microsoft.com/office/powerpoint/2010/main" val="39159664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FFCE-6FEE-1947-9AAE-6ABEB472C15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Acknowledgments</a:t>
            </a:r>
          </a:p>
        </p:txBody>
      </p:sp>
      <p:sp>
        <p:nvSpPr>
          <p:cNvPr id="4" name="Content Placeholder 3">
            <a:extLst>
              <a:ext uri="{FF2B5EF4-FFF2-40B4-BE49-F238E27FC236}">
                <a16:creationId xmlns:a16="http://schemas.microsoft.com/office/drawing/2014/main" id="{C1735C34-01EB-431B-B8BD-B57C36FE486E}"/>
              </a:ext>
            </a:extLst>
          </p:cNvPr>
          <p:cNvSpPr>
            <a:spLocks noGrp="1"/>
          </p:cNvSpPr>
          <p:nvPr>
            <p:ph sz="half" idx="2"/>
          </p:nvPr>
        </p:nvSpPr>
        <p:spPr>
          <a:xfrm>
            <a:off x="2057400" y="1650078"/>
            <a:ext cx="4038600" cy="3161229"/>
          </a:xfrm>
        </p:spPr>
        <p:txBody>
          <a:bodyPr vert="horz" wrap="square" lIns="91440" tIns="45720" rIns="91440" bIns="45720" numCol="1" anchor="ctr" anchorCtr="0" compatLnSpc="1">
            <a:prstTxWarp prst="textNoShape">
              <a:avLst/>
            </a:prstTxWarp>
          </a:bodyPr>
          <a:lstStyle/>
          <a:p>
            <a:pPr marL="0" indent="0">
              <a:lnSpc>
                <a:spcPct val="130000"/>
              </a:lnSpc>
              <a:spcBef>
                <a:spcPts val="0"/>
              </a:spcBef>
              <a:spcAft>
                <a:spcPts val="0"/>
              </a:spcAft>
              <a:buNone/>
            </a:pPr>
            <a:r>
              <a:rPr lang="en-US" sz="2000" b="1" u="sng" dirty="0">
                <a:solidFill>
                  <a:schemeClr val="tx2"/>
                </a:solidFill>
                <a:ea typeface="+mn-lt"/>
                <a:cs typeface="+mn-lt"/>
              </a:rPr>
              <a:t>PI:</a:t>
            </a:r>
          </a:p>
          <a:p>
            <a:pPr marL="0" indent="0">
              <a:lnSpc>
                <a:spcPct val="130000"/>
              </a:lnSpc>
              <a:spcBef>
                <a:spcPts val="0"/>
              </a:spcBef>
              <a:spcAft>
                <a:spcPts val="0"/>
              </a:spcAft>
              <a:buNone/>
            </a:pPr>
            <a:r>
              <a:rPr lang="en-US" sz="2000" dirty="0">
                <a:solidFill>
                  <a:schemeClr val="tx2"/>
                </a:solidFill>
                <a:ea typeface="+mn-lt"/>
                <a:cs typeface="+mn-lt"/>
              </a:rPr>
              <a:t>Mandi L. Pratt-Chapman PhD</a:t>
            </a:r>
          </a:p>
          <a:p>
            <a:pPr marL="0" indent="0">
              <a:lnSpc>
                <a:spcPct val="130000"/>
              </a:lnSpc>
              <a:spcBef>
                <a:spcPts val="0"/>
              </a:spcBef>
              <a:spcAft>
                <a:spcPts val="0"/>
              </a:spcAft>
              <a:buNone/>
            </a:pPr>
            <a:r>
              <a:rPr lang="en-US" sz="2000" b="1" u="sng" dirty="0">
                <a:solidFill>
                  <a:schemeClr val="tx2"/>
                </a:solidFill>
                <a:ea typeface="+mn-lt"/>
                <a:cs typeface="+mn-lt"/>
              </a:rPr>
              <a:t>Staff:   </a:t>
            </a:r>
          </a:p>
          <a:p>
            <a:pPr marL="0" indent="0">
              <a:lnSpc>
                <a:spcPct val="130000"/>
              </a:lnSpc>
              <a:spcBef>
                <a:spcPts val="0"/>
              </a:spcBef>
              <a:spcAft>
                <a:spcPts val="0"/>
              </a:spcAft>
              <a:buNone/>
            </a:pPr>
            <a:r>
              <a:rPr lang="en-US" sz="2000" dirty="0">
                <a:solidFill>
                  <a:schemeClr val="tx2"/>
                </a:solidFill>
                <a:ea typeface="+mn-lt"/>
                <a:cs typeface="+mn-lt"/>
              </a:rPr>
              <a:t>Sarah Adler</a:t>
            </a:r>
          </a:p>
          <a:p>
            <a:pPr marL="0" indent="0">
              <a:lnSpc>
                <a:spcPct val="130000"/>
              </a:lnSpc>
              <a:spcBef>
                <a:spcPts val="0"/>
              </a:spcBef>
              <a:spcAft>
                <a:spcPts val="0"/>
              </a:spcAft>
              <a:buNone/>
            </a:pPr>
            <a:r>
              <a:rPr lang="en-US" sz="2000" dirty="0">
                <a:solidFill>
                  <a:schemeClr val="tx2"/>
                </a:solidFill>
                <a:ea typeface="+mn-lt"/>
                <a:cs typeface="+mn-lt"/>
              </a:rPr>
              <a:t>Joseph Astorino</a:t>
            </a:r>
          </a:p>
          <a:p>
            <a:pPr marL="0" indent="0">
              <a:lnSpc>
                <a:spcPct val="130000"/>
              </a:lnSpc>
              <a:spcBef>
                <a:spcPts val="0"/>
              </a:spcBef>
              <a:spcAft>
                <a:spcPts val="0"/>
              </a:spcAft>
              <a:buNone/>
            </a:pPr>
            <a:r>
              <a:rPr lang="en-US" sz="2000" dirty="0">
                <a:solidFill>
                  <a:schemeClr val="tx2"/>
                </a:solidFill>
                <a:ea typeface="+mn-lt"/>
                <a:cs typeface="+mn-lt"/>
              </a:rPr>
              <a:t>Leila Habib</a:t>
            </a:r>
          </a:p>
          <a:p>
            <a:pPr marL="0" indent="0">
              <a:lnSpc>
                <a:spcPct val="130000"/>
              </a:lnSpc>
              <a:spcBef>
                <a:spcPts val="0"/>
              </a:spcBef>
              <a:spcAft>
                <a:spcPts val="0"/>
              </a:spcAft>
              <a:buNone/>
            </a:pPr>
            <a:r>
              <a:rPr lang="en-US" sz="2000" dirty="0">
                <a:solidFill>
                  <a:schemeClr val="tx2"/>
                </a:solidFill>
                <a:ea typeface="+mn-lt"/>
                <a:cs typeface="+mn-lt"/>
              </a:rPr>
              <a:t>Sarah Kerch</a:t>
            </a:r>
          </a:p>
          <a:p>
            <a:pPr marL="0" indent="0">
              <a:lnSpc>
                <a:spcPct val="130000"/>
              </a:lnSpc>
              <a:spcBef>
                <a:spcPts val="0"/>
              </a:spcBef>
              <a:spcAft>
                <a:spcPts val="0"/>
              </a:spcAft>
              <a:buNone/>
            </a:pPr>
            <a:endParaRPr lang="en-US" sz="2000" b="1" u="sng" dirty="0">
              <a:solidFill>
                <a:schemeClr val="tx2"/>
              </a:solidFill>
              <a:ea typeface="+mn-lt"/>
              <a:cs typeface="+mn-lt"/>
            </a:endParaRPr>
          </a:p>
        </p:txBody>
      </p:sp>
      <p:sp>
        <p:nvSpPr>
          <p:cNvPr id="9" name="Content Placeholder 3">
            <a:extLst>
              <a:ext uri="{FF2B5EF4-FFF2-40B4-BE49-F238E27FC236}">
                <a16:creationId xmlns:a16="http://schemas.microsoft.com/office/drawing/2014/main" id="{089B80F7-8ADB-E04B-8830-F5EF8E34099B}"/>
              </a:ext>
            </a:extLst>
          </p:cNvPr>
          <p:cNvSpPr txBox="1">
            <a:spLocks/>
          </p:cNvSpPr>
          <p:nvPr/>
        </p:nvSpPr>
        <p:spPr bwMode="auto">
          <a:xfrm>
            <a:off x="5850774" y="1650078"/>
            <a:ext cx="4038600" cy="3161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257175" indent="-257175" algn="l" rtl="0" eaLnBrk="0" fontAlgn="base" hangingPunct="0">
              <a:spcBef>
                <a:spcPct val="20000"/>
              </a:spcBef>
              <a:spcAft>
                <a:spcPct val="0"/>
              </a:spcAft>
              <a:buChar char="•"/>
              <a:defRPr sz="2100">
                <a:solidFill>
                  <a:schemeClr val="tx1">
                    <a:lumMod val="75000"/>
                    <a:lumOff val="25000"/>
                  </a:schemeClr>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lumMod val="75000"/>
                    <a:lumOff val="25000"/>
                  </a:schemeClr>
                </a:solidFill>
                <a:latin typeface="+mn-lt"/>
              </a:defRPr>
            </a:lvl2pPr>
            <a:lvl3pPr marL="857250" indent="-171450" algn="l" rtl="0" eaLnBrk="0" fontAlgn="base" hangingPunct="0">
              <a:spcBef>
                <a:spcPct val="20000"/>
              </a:spcBef>
              <a:spcAft>
                <a:spcPct val="0"/>
              </a:spcAft>
              <a:buChar char="•"/>
              <a:defRPr sz="1500">
                <a:solidFill>
                  <a:schemeClr val="tx1">
                    <a:lumMod val="75000"/>
                    <a:lumOff val="25000"/>
                  </a:schemeClr>
                </a:solidFill>
                <a:latin typeface="+mn-lt"/>
              </a:defRPr>
            </a:lvl3pPr>
            <a:lvl4pPr marL="1200150" indent="-171450" algn="l" rtl="0" eaLnBrk="0" fontAlgn="base" hangingPunct="0">
              <a:spcBef>
                <a:spcPct val="20000"/>
              </a:spcBef>
              <a:spcAft>
                <a:spcPct val="0"/>
              </a:spcAft>
              <a:buChar char="–"/>
              <a:defRPr sz="1351">
                <a:solidFill>
                  <a:schemeClr val="tx1">
                    <a:lumMod val="75000"/>
                    <a:lumOff val="25000"/>
                  </a:schemeClr>
                </a:solidFill>
                <a:latin typeface="+mn-lt"/>
              </a:defRPr>
            </a:lvl4pPr>
            <a:lvl5pPr marL="1543050" indent="-171450" algn="l" rtl="0" eaLnBrk="0" fontAlgn="base" hangingPunct="0">
              <a:spcBef>
                <a:spcPct val="20000"/>
              </a:spcBef>
              <a:spcAft>
                <a:spcPct val="0"/>
              </a:spcAft>
              <a:buChar char="»"/>
              <a:defRPr sz="1351">
                <a:solidFill>
                  <a:schemeClr val="tx1">
                    <a:lumMod val="75000"/>
                    <a:lumOff val="25000"/>
                  </a:schemeClr>
                </a:solidFill>
                <a:latin typeface="+mn-lt"/>
              </a:defRPr>
            </a:lvl5pPr>
            <a:lvl6pPr marL="1885950" indent="-171450" algn="l" rtl="0" fontAlgn="base">
              <a:spcBef>
                <a:spcPct val="20000"/>
              </a:spcBef>
              <a:spcAft>
                <a:spcPct val="0"/>
              </a:spcAft>
              <a:buChar char="»"/>
              <a:defRPr sz="1351">
                <a:solidFill>
                  <a:schemeClr val="tx1"/>
                </a:solidFill>
                <a:latin typeface="+mn-lt"/>
              </a:defRPr>
            </a:lvl6pPr>
            <a:lvl7pPr marL="2228850" indent="-171450" algn="l" rtl="0" fontAlgn="base">
              <a:spcBef>
                <a:spcPct val="20000"/>
              </a:spcBef>
              <a:spcAft>
                <a:spcPct val="0"/>
              </a:spcAft>
              <a:buChar char="»"/>
              <a:defRPr sz="1351">
                <a:solidFill>
                  <a:schemeClr val="tx1"/>
                </a:solidFill>
                <a:latin typeface="+mn-lt"/>
              </a:defRPr>
            </a:lvl7pPr>
            <a:lvl8pPr marL="2571750" indent="-171450" algn="l" rtl="0" fontAlgn="base">
              <a:spcBef>
                <a:spcPct val="20000"/>
              </a:spcBef>
              <a:spcAft>
                <a:spcPct val="0"/>
              </a:spcAft>
              <a:buChar char="»"/>
              <a:defRPr sz="1351">
                <a:solidFill>
                  <a:schemeClr val="tx1"/>
                </a:solidFill>
                <a:latin typeface="+mn-lt"/>
              </a:defRPr>
            </a:lvl8pPr>
            <a:lvl9pPr marL="2914650" indent="-171450" algn="l" rtl="0" fontAlgn="base">
              <a:spcBef>
                <a:spcPct val="20000"/>
              </a:spcBef>
              <a:spcAft>
                <a:spcPct val="0"/>
              </a:spcAft>
              <a:buChar char="»"/>
              <a:defRPr sz="1351">
                <a:solidFill>
                  <a:schemeClr val="tx1"/>
                </a:solidFill>
                <a:latin typeface="+mn-lt"/>
              </a:defRPr>
            </a:lvl9pPr>
          </a:lstStyle>
          <a:p>
            <a:pPr marL="0" indent="0">
              <a:lnSpc>
                <a:spcPct val="130000"/>
              </a:lnSpc>
              <a:spcBef>
                <a:spcPts val="0"/>
              </a:spcBef>
              <a:spcAft>
                <a:spcPts val="0"/>
              </a:spcAft>
              <a:buNone/>
            </a:pPr>
            <a:r>
              <a:rPr lang="en-US" sz="2000" b="1" u="sng" dirty="0">
                <a:solidFill>
                  <a:schemeClr val="tx2"/>
                </a:solidFill>
                <a:ea typeface="+mn-lt"/>
                <a:cs typeface="+mn-lt"/>
              </a:rPr>
              <a:t>Workgroup Members: </a:t>
            </a:r>
          </a:p>
          <a:p>
            <a:pPr marL="0" indent="0">
              <a:lnSpc>
                <a:spcPct val="130000"/>
              </a:lnSpc>
              <a:buNone/>
            </a:pPr>
            <a:r>
              <a:rPr lang="en-US" sz="2000" dirty="0">
                <a:solidFill>
                  <a:schemeClr val="tx1"/>
                </a:solidFill>
              </a:rPr>
              <a:t>Christi Cahill</a:t>
            </a:r>
          </a:p>
          <a:p>
            <a:pPr marL="0" indent="0">
              <a:lnSpc>
                <a:spcPct val="130000"/>
              </a:lnSpc>
              <a:buNone/>
            </a:pPr>
            <a:r>
              <a:rPr lang="en-US" sz="2000" dirty="0">
                <a:solidFill>
                  <a:schemeClr val="tx1"/>
                </a:solidFill>
              </a:rPr>
              <a:t>David Chambers</a:t>
            </a:r>
          </a:p>
          <a:p>
            <a:pPr marL="0" indent="0">
              <a:lnSpc>
                <a:spcPct val="130000"/>
              </a:lnSpc>
              <a:buNone/>
            </a:pPr>
            <a:r>
              <a:rPr lang="en-US" sz="2000" dirty="0">
                <a:solidFill>
                  <a:schemeClr val="tx1"/>
                </a:solidFill>
              </a:rPr>
              <a:t>Tamara Robinson</a:t>
            </a:r>
          </a:p>
          <a:p>
            <a:pPr marL="0" indent="0">
              <a:lnSpc>
                <a:spcPct val="130000"/>
              </a:lnSpc>
              <a:buNone/>
            </a:pPr>
            <a:r>
              <a:rPr lang="en-US" sz="2000" dirty="0">
                <a:solidFill>
                  <a:schemeClr val="tx1"/>
                </a:solidFill>
              </a:rPr>
              <a:t>Randy Schwartz</a:t>
            </a:r>
          </a:p>
          <a:p>
            <a:pPr marL="0" indent="0">
              <a:lnSpc>
                <a:spcPct val="130000"/>
              </a:lnSpc>
              <a:spcBef>
                <a:spcPts val="0"/>
              </a:spcBef>
              <a:spcAft>
                <a:spcPts val="0"/>
              </a:spcAft>
              <a:buNone/>
            </a:pPr>
            <a:endParaRPr lang="en-US" sz="2000" b="1" u="sng" dirty="0">
              <a:solidFill>
                <a:schemeClr val="tx2"/>
              </a:solidFill>
              <a:ea typeface="+mn-lt"/>
              <a:cs typeface="+mn-lt"/>
            </a:endParaRPr>
          </a:p>
        </p:txBody>
      </p:sp>
    </p:spTree>
    <p:extLst>
      <p:ext uri="{BB962C8B-B14F-4D97-AF65-F5344CB8AC3E}">
        <p14:creationId xmlns:p14="http://schemas.microsoft.com/office/powerpoint/2010/main" val="255239178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C8A290-79E7-46A4-8A36-B2D582702BE3}"/>
              </a:ext>
            </a:extLst>
          </p:cNvPr>
          <p:cNvSpPr>
            <a:spLocks noGrp="1"/>
          </p:cNvSpPr>
          <p:nvPr/>
        </p:nvSpPr>
        <p:spPr>
          <a:xfrm>
            <a:off x="4046776" y="1211530"/>
            <a:ext cx="6324599" cy="18859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800" b="1" dirty="0"/>
              <a:t>Using Evidence &amp; Theories to Inform Implementation Strategies</a:t>
            </a:r>
          </a:p>
          <a:p>
            <a:endParaRPr lang="en-US" sz="3800" dirty="0"/>
          </a:p>
        </p:txBody>
      </p:sp>
    </p:spTree>
    <p:extLst>
      <p:ext uri="{BB962C8B-B14F-4D97-AF65-F5344CB8AC3E}">
        <p14:creationId xmlns:p14="http://schemas.microsoft.com/office/powerpoint/2010/main" val="27269288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4FF0-F101-7840-A3A4-679340366A5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Disclosure</a:t>
            </a:r>
          </a:p>
        </p:txBody>
      </p:sp>
      <p:sp>
        <p:nvSpPr>
          <p:cNvPr id="4" name="Content Placeholder 2">
            <a:extLst>
              <a:ext uri="{FF2B5EF4-FFF2-40B4-BE49-F238E27FC236}">
                <a16:creationId xmlns:a16="http://schemas.microsoft.com/office/drawing/2014/main" id="{88D8FBFD-051D-A141-BE7D-673A03329B3D}"/>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This session was supported by Cooperative Agreement #NU58DP006461-03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pPr marL="0" indent="0">
              <a:buNone/>
            </a:pPr>
            <a:endParaRPr lang="en-US" dirty="0"/>
          </a:p>
        </p:txBody>
      </p:sp>
    </p:spTree>
    <p:extLst>
      <p:ext uri="{BB962C8B-B14F-4D97-AF65-F5344CB8AC3E}">
        <p14:creationId xmlns:p14="http://schemas.microsoft.com/office/powerpoint/2010/main" val="329991767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4533-3232-D540-9895-29A500379ABB}"/>
              </a:ext>
            </a:extLst>
          </p:cNvPr>
          <p:cNvSpPr>
            <a:spLocks noGrp="1"/>
          </p:cNvSpPr>
          <p:nvPr>
            <p:ph type="title"/>
          </p:nvPr>
        </p:nvSpPr>
        <p:spPr>
          <a:xfrm>
            <a:off x="3960420" y="304800"/>
            <a:ext cx="6250381"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Learning Objectives</a:t>
            </a:r>
          </a:p>
        </p:txBody>
      </p:sp>
      <p:sp>
        <p:nvSpPr>
          <p:cNvPr id="3" name="Content Placeholder 2">
            <a:extLst>
              <a:ext uri="{FF2B5EF4-FFF2-40B4-BE49-F238E27FC236}">
                <a16:creationId xmlns:a16="http://schemas.microsoft.com/office/drawing/2014/main" id="{5B242DDD-E6A1-1547-842C-CDE082FBFCA0}"/>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457200" indent="-457200">
              <a:lnSpc>
                <a:spcPct val="150000"/>
              </a:lnSpc>
              <a:spcAft>
                <a:spcPts val="200"/>
              </a:spcAft>
              <a:buFont typeface="Arial"/>
              <a:buAutoNum type="arabicPeriod"/>
            </a:pPr>
            <a:r>
              <a:rPr lang="en-US" sz="2000" dirty="0"/>
              <a:t>Proposing implementation strategies that fit the unique needs of specific interventions</a:t>
            </a:r>
          </a:p>
          <a:p>
            <a:pPr marL="457200" indent="-457200">
              <a:lnSpc>
                <a:spcPct val="150000"/>
              </a:lnSpc>
              <a:spcAft>
                <a:spcPts val="200"/>
              </a:spcAft>
              <a:buAutoNum type="arabicPeriod"/>
            </a:pPr>
            <a:endParaRPr lang="en-US" sz="2200" dirty="0"/>
          </a:p>
          <a:p>
            <a:pPr marL="457200" indent="-457200">
              <a:lnSpc>
                <a:spcPct val="150000"/>
              </a:lnSpc>
              <a:spcAft>
                <a:spcPts val="200"/>
              </a:spcAft>
              <a:buAutoNum type="arabicPeriod"/>
            </a:pPr>
            <a:endParaRPr lang="en-US" sz="2200" dirty="0"/>
          </a:p>
        </p:txBody>
      </p:sp>
      <p:pic>
        <p:nvPicPr>
          <p:cNvPr id="4" name="Picture 4">
            <a:extLst>
              <a:ext uri="{FF2B5EF4-FFF2-40B4-BE49-F238E27FC236}">
                <a16:creationId xmlns:a16="http://schemas.microsoft.com/office/drawing/2014/main" id="{9CF5287A-2472-4845-8A73-83F2848D16A2}"/>
              </a:ext>
            </a:extLst>
          </p:cNvPr>
          <p:cNvPicPr>
            <a:picLocks noChangeAspect="1"/>
          </p:cNvPicPr>
          <p:nvPr/>
        </p:nvPicPr>
        <p:blipFill>
          <a:blip r:embed="rId3"/>
          <a:stretch>
            <a:fillRect/>
          </a:stretch>
        </p:blipFill>
        <p:spPr>
          <a:xfrm>
            <a:off x="1983178" y="248730"/>
            <a:ext cx="1887188" cy="1254153"/>
          </a:xfrm>
          <a:prstGeom prst="rect">
            <a:avLst/>
          </a:prstGeom>
        </p:spPr>
      </p:pic>
    </p:spTree>
    <p:extLst>
      <p:ext uri="{BB962C8B-B14F-4D97-AF65-F5344CB8AC3E}">
        <p14:creationId xmlns:p14="http://schemas.microsoft.com/office/powerpoint/2010/main" val="20494883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b="1" dirty="0">
                <a:solidFill>
                  <a:srgbClr val="0097DA"/>
                </a:solidFill>
                <a:cs typeface="Arial"/>
              </a:rPr>
              <a:t>Introduce implementation strategies</a:t>
            </a: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pic>
        <p:nvPicPr>
          <p:cNvPr id="4" name="Picture 5" descr="Diagram&#10;&#10;Description automatically generated">
            <a:extLst>
              <a:ext uri="{FF2B5EF4-FFF2-40B4-BE49-F238E27FC236}">
                <a16:creationId xmlns:a16="http://schemas.microsoft.com/office/drawing/2014/main" id="{4C1EA443-FA82-460F-A976-89DA63C25610}"/>
              </a:ext>
            </a:extLst>
          </p:cNvPr>
          <p:cNvPicPr>
            <a:picLocks noChangeAspect="1"/>
          </p:cNvPicPr>
          <p:nvPr/>
        </p:nvPicPr>
        <p:blipFill>
          <a:blip r:embed="rId4"/>
          <a:stretch>
            <a:fillRect/>
          </a:stretch>
        </p:blipFill>
        <p:spPr>
          <a:xfrm>
            <a:off x="9356116" y="308538"/>
            <a:ext cx="1076325" cy="1190625"/>
          </a:xfrm>
          <a:prstGeom prst="rect">
            <a:avLst/>
          </a:prstGeom>
        </p:spPr>
      </p:pic>
    </p:spTree>
    <p:extLst>
      <p:ext uri="{BB962C8B-B14F-4D97-AF65-F5344CB8AC3E}">
        <p14:creationId xmlns:p14="http://schemas.microsoft.com/office/powerpoint/2010/main" val="7533330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EB9682-DADD-7844-AC2E-6B602F987D76}"/>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100" b="1" dirty="0"/>
              <a:t>Specifying Implementation Strategies</a:t>
            </a:r>
            <a:endParaRPr lang="en-US" sz="3100" dirty="0"/>
          </a:p>
        </p:txBody>
      </p:sp>
      <p:sp>
        <p:nvSpPr>
          <p:cNvPr id="5" name="Text Placeholder 4">
            <a:extLst>
              <a:ext uri="{FF2B5EF4-FFF2-40B4-BE49-F238E27FC236}">
                <a16:creationId xmlns:a16="http://schemas.microsoft.com/office/drawing/2014/main" id="{945F02A4-D0A3-E747-B6EF-A77F288379CF}"/>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spcAft>
                <a:spcPts val="1000"/>
              </a:spcAft>
              <a:buNone/>
            </a:pPr>
            <a:r>
              <a:rPr lang="en" sz="2400" dirty="0"/>
              <a:t>Implementation strategies are:</a:t>
            </a:r>
            <a:endParaRPr lang="en-US" dirty="0"/>
          </a:p>
          <a:p>
            <a:pPr marL="0" indent="0">
              <a:spcAft>
                <a:spcPts val="500"/>
              </a:spcAft>
              <a:buNone/>
            </a:pPr>
            <a:endParaRPr lang="en" sz="2400" dirty="0">
              <a:solidFill>
                <a:schemeClr val="tx2"/>
              </a:solidFill>
            </a:endParaRPr>
          </a:p>
          <a:p>
            <a:pPr marL="0" indent="0" algn="ctr">
              <a:lnSpc>
                <a:spcPct val="150000"/>
              </a:lnSpc>
              <a:buNone/>
            </a:pPr>
            <a:r>
              <a:rPr lang="en" sz="2400" dirty="0">
                <a:solidFill>
                  <a:schemeClr val="tx2"/>
                </a:solidFill>
              </a:rPr>
              <a:t> Approaches or techniques used to enhance the adoption, implementation, sustainment, and scale-up or spread of EBIs</a:t>
            </a:r>
            <a:endParaRPr lang="en" sz="1850" dirty="0">
              <a:solidFill>
                <a:schemeClr val="tx2"/>
              </a:solidFill>
            </a:endParaRPr>
          </a:p>
          <a:p>
            <a:pPr>
              <a:lnSpc>
                <a:spcPct val="150000"/>
              </a:lnSpc>
            </a:pPr>
            <a:endParaRPr lang="en" dirty="0"/>
          </a:p>
          <a:p>
            <a:pPr>
              <a:lnSpc>
                <a:spcPct val="150000"/>
              </a:lnSpc>
            </a:pPr>
            <a:endParaRPr lang="en" dirty="0"/>
          </a:p>
          <a:p>
            <a:pPr>
              <a:lnSpc>
                <a:spcPct val="150000"/>
              </a:lnSpc>
            </a:pPr>
            <a:endParaRPr lang="en" dirty="0"/>
          </a:p>
          <a:p>
            <a:pPr>
              <a:lnSpc>
                <a:spcPct val="150000"/>
              </a:lnSpc>
            </a:pPr>
            <a:endParaRPr lang="en-US" dirty="0"/>
          </a:p>
          <a:p>
            <a:pPr lvl="0">
              <a:lnSpc>
                <a:spcPct val="150000"/>
              </a:lnSpc>
            </a:pPr>
            <a:endParaRPr lang="en-US" dirty="0"/>
          </a:p>
          <a:p>
            <a:pPr>
              <a:lnSpc>
                <a:spcPct val="150000"/>
              </a:lnSpc>
            </a:pPr>
            <a:endParaRPr lang="en-US" dirty="0"/>
          </a:p>
          <a:p>
            <a:pPr>
              <a:lnSpc>
                <a:spcPct val="150000"/>
              </a:lnSpc>
            </a:pPr>
            <a:endParaRPr lang="en-US" dirty="0"/>
          </a:p>
        </p:txBody>
      </p:sp>
      <p:sp>
        <p:nvSpPr>
          <p:cNvPr id="4" name="Rectangle 3">
            <a:extLst>
              <a:ext uri="{FF2B5EF4-FFF2-40B4-BE49-F238E27FC236}">
                <a16:creationId xmlns:a16="http://schemas.microsoft.com/office/drawing/2014/main" id="{FDCCF28B-D953-984E-872F-10AE5F9E1185}"/>
              </a:ext>
            </a:extLst>
          </p:cNvPr>
          <p:cNvSpPr/>
          <p:nvPr/>
        </p:nvSpPr>
        <p:spPr>
          <a:xfrm>
            <a:off x="9325188" y="5291476"/>
            <a:ext cx="1340432" cy="533544"/>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1000" dirty="0">
                <a:solidFill>
                  <a:schemeClr val="bg1">
                    <a:lumMod val="65000"/>
                  </a:schemeClr>
                </a:solidFill>
                <a:highlight>
                  <a:srgbClr val="FFFFFF"/>
                </a:highlight>
              </a:rPr>
              <a:t>Leeman et al., 2017</a:t>
            </a:r>
            <a:endParaRPr lang="en-US" sz="1000" dirty="0">
              <a:solidFill>
                <a:schemeClr val="bg1">
                  <a:lumMod val="65000"/>
                </a:schemeClr>
              </a:solidFill>
              <a:highlight>
                <a:srgbClr val="FFFFFF"/>
              </a:highlight>
            </a:endParaRPr>
          </a:p>
          <a:p>
            <a:endParaRPr lang="en-US" dirty="0"/>
          </a:p>
        </p:txBody>
      </p:sp>
      <p:pic>
        <p:nvPicPr>
          <p:cNvPr id="2" name="Picture 5" descr="Diagram&#10;&#10;Description automatically generated">
            <a:extLst>
              <a:ext uri="{FF2B5EF4-FFF2-40B4-BE49-F238E27FC236}">
                <a16:creationId xmlns:a16="http://schemas.microsoft.com/office/drawing/2014/main" id="{50BF1AD3-E074-4FCE-8E51-264C5A52082B}"/>
              </a:ext>
            </a:extLst>
          </p:cNvPr>
          <p:cNvPicPr>
            <a:picLocks noChangeAspect="1"/>
          </p:cNvPicPr>
          <p:nvPr/>
        </p:nvPicPr>
        <p:blipFill>
          <a:blip r:embed="rId3"/>
          <a:stretch>
            <a:fillRect/>
          </a:stretch>
        </p:blipFill>
        <p:spPr>
          <a:xfrm>
            <a:off x="9356116" y="308538"/>
            <a:ext cx="1076325" cy="1190625"/>
          </a:xfrm>
          <a:prstGeom prst="rect">
            <a:avLst/>
          </a:prstGeom>
        </p:spPr>
      </p:pic>
    </p:spTree>
    <p:extLst>
      <p:ext uri="{BB962C8B-B14F-4D97-AF65-F5344CB8AC3E}">
        <p14:creationId xmlns:p14="http://schemas.microsoft.com/office/powerpoint/2010/main" val="2984150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8C5F8-8959-44C9-BFA5-E713162E8F9F}"/>
              </a:ext>
            </a:extLst>
          </p:cNvPr>
          <p:cNvSpPr>
            <a:spLocks noGrp="1"/>
          </p:cNvSpPr>
          <p:nvPr>
            <p:ph type="title"/>
          </p:nvPr>
        </p:nvSpPr>
        <p:spPr/>
        <p:txBody>
          <a:bodyPr>
            <a:normAutofit/>
          </a:bodyPr>
          <a:lstStyle/>
          <a:p>
            <a:r>
              <a:rPr lang="en-US" sz="3400" dirty="0">
                <a:latin typeface="Arial"/>
                <a:cs typeface="Arial"/>
              </a:rPr>
              <a:t>Base Camp Can Help With:</a:t>
            </a:r>
            <a:endParaRPr lang="en-US" sz="3400" dirty="0"/>
          </a:p>
        </p:txBody>
      </p:sp>
      <p:sp>
        <p:nvSpPr>
          <p:cNvPr id="3" name="Content Placeholder 2">
            <a:extLst>
              <a:ext uri="{FF2B5EF4-FFF2-40B4-BE49-F238E27FC236}">
                <a16:creationId xmlns:a16="http://schemas.microsoft.com/office/drawing/2014/main" id="{49713AE4-DD6E-4B83-981F-73EAC72D4799}"/>
              </a:ext>
            </a:extLst>
          </p:cNvPr>
          <p:cNvSpPr>
            <a:spLocks noGrp="1"/>
          </p:cNvSpPr>
          <p:nvPr>
            <p:ph idx="1"/>
          </p:nvPr>
        </p:nvSpPr>
        <p:spPr/>
        <p:txBody>
          <a:bodyPr>
            <a:normAutofit/>
          </a:bodyPr>
          <a:lstStyle/>
          <a:p>
            <a:pPr marL="0" indent="0">
              <a:lnSpc>
                <a:spcPct val="150000"/>
              </a:lnSpc>
              <a:spcBef>
                <a:spcPts val="0"/>
              </a:spcBef>
              <a:spcAft>
                <a:spcPts val="0"/>
              </a:spcAft>
              <a:buNone/>
            </a:pPr>
            <a:r>
              <a:rPr lang="en-US" sz="2400" b="1" dirty="0">
                <a:solidFill>
                  <a:srgbClr val="0097DA"/>
                </a:solidFill>
                <a:ea typeface="+mn-lt"/>
                <a:cs typeface="+mn-lt"/>
              </a:rPr>
              <a:t>Implementing cancer screenings projects</a:t>
            </a:r>
          </a:p>
          <a:p>
            <a:pPr marL="0" indent="0">
              <a:lnSpc>
                <a:spcPct val="150000"/>
              </a:lnSpc>
              <a:spcBef>
                <a:spcPts val="0"/>
              </a:spcBef>
              <a:spcAft>
                <a:spcPts val="0"/>
              </a:spcAft>
              <a:buNone/>
            </a:pPr>
            <a:r>
              <a:rPr lang="en-US" sz="2400" b="1" dirty="0">
                <a:solidFill>
                  <a:srgbClr val="0097DA"/>
                </a:solidFill>
                <a:ea typeface="+mn-lt"/>
                <a:cs typeface="+mn-lt"/>
              </a:rPr>
              <a:t>Implementing projects across the cancer continuum</a:t>
            </a:r>
            <a:endParaRPr lang="en-US" b="1" dirty="0">
              <a:solidFill>
                <a:srgbClr val="0097DA"/>
              </a:solidFill>
              <a:cs typeface="Arial"/>
            </a:endParaRPr>
          </a:p>
          <a:p>
            <a:pPr marL="192405" indent="-192405">
              <a:lnSpc>
                <a:spcPct val="150000"/>
              </a:lnSpc>
              <a:spcBef>
                <a:spcPts val="0"/>
              </a:spcBef>
              <a:spcAft>
                <a:spcPts val="0"/>
              </a:spcAft>
            </a:pPr>
            <a:endParaRPr lang="en-US" sz="2400" dirty="0">
              <a:ea typeface="+mn-lt"/>
              <a:cs typeface="+mn-lt"/>
            </a:endParaRPr>
          </a:p>
          <a:p>
            <a:pPr marL="0" indent="0">
              <a:lnSpc>
                <a:spcPct val="150000"/>
              </a:lnSpc>
              <a:buNone/>
            </a:pPr>
            <a:endParaRPr lang="en-US" sz="2400" dirty="0">
              <a:cs typeface="Arial"/>
            </a:endParaRPr>
          </a:p>
        </p:txBody>
      </p:sp>
    </p:spTree>
    <p:extLst>
      <p:ext uri="{BB962C8B-B14F-4D97-AF65-F5344CB8AC3E}">
        <p14:creationId xmlns:p14="http://schemas.microsoft.com/office/powerpoint/2010/main" val="81569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08E2-A96A-CE41-B426-1EE6F35C6CE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Study of Strategic Implementation</a:t>
            </a:r>
            <a:endParaRPr lang="en-US" sz="3200" dirty="0"/>
          </a:p>
        </p:txBody>
      </p:sp>
      <p:sp>
        <p:nvSpPr>
          <p:cNvPr id="3" name="TextBox 2">
            <a:extLst>
              <a:ext uri="{FF2B5EF4-FFF2-40B4-BE49-F238E27FC236}">
                <a16:creationId xmlns:a16="http://schemas.microsoft.com/office/drawing/2014/main" id="{4C9878F3-8E10-9B4F-8CBA-F72A489B04FB}"/>
              </a:ext>
            </a:extLst>
          </p:cNvPr>
          <p:cNvSpPr txBox="1"/>
          <p:nvPr/>
        </p:nvSpPr>
        <p:spPr>
          <a:xfrm>
            <a:off x="9847134" y="5268054"/>
            <a:ext cx="816249"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dirty="0">
                <a:solidFill>
                  <a:schemeClr val="bg1">
                    <a:lumMod val="65000"/>
                  </a:schemeClr>
                </a:solidFill>
              </a:rPr>
              <a:t>CDC, 2012</a:t>
            </a:r>
          </a:p>
        </p:txBody>
      </p:sp>
      <p:pic>
        <p:nvPicPr>
          <p:cNvPr id="4" name="Online Media 3">
            <a:hlinkClick r:id="" action="ppaction://media"/>
            <a:extLst>
              <a:ext uri="{FF2B5EF4-FFF2-40B4-BE49-F238E27FC236}">
                <a16:creationId xmlns:a16="http://schemas.microsoft.com/office/drawing/2014/main" id="{46814E2A-9611-4CBD-A215-5B3856DC1AA3}"/>
              </a:ext>
            </a:extLst>
          </p:cNvPr>
          <p:cNvPicPr>
            <a:picLocks noRot="1" noChangeAspect="1"/>
          </p:cNvPicPr>
          <p:nvPr>
            <a:videoFile r:link="rId1"/>
          </p:nvPr>
        </p:nvPicPr>
        <p:blipFill>
          <a:blip r:embed="rId4"/>
          <a:stretch>
            <a:fillRect/>
          </a:stretch>
        </p:blipFill>
        <p:spPr>
          <a:xfrm>
            <a:off x="1981200" y="1074622"/>
            <a:ext cx="7892716" cy="4439653"/>
          </a:xfrm>
          <a:prstGeom prst="rect">
            <a:avLst/>
          </a:prstGeom>
        </p:spPr>
      </p:pic>
    </p:spTree>
    <p:extLst>
      <p:ext uri="{BB962C8B-B14F-4D97-AF65-F5344CB8AC3E}">
        <p14:creationId xmlns:p14="http://schemas.microsoft.com/office/powerpoint/2010/main" val="1636558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C557-7C1A-4642-813E-2FDF8152E9D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Game: Implementation Strategies</a:t>
            </a:r>
            <a:endParaRPr lang="en-US" sz="3600" dirty="0"/>
          </a:p>
        </p:txBody>
      </p:sp>
      <p:sp>
        <p:nvSpPr>
          <p:cNvPr id="5" name="TextBox 4">
            <a:extLst>
              <a:ext uri="{FF2B5EF4-FFF2-40B4-BE49-F238E27FC236}">
                <a16:creationId xmlns:a16="http://schemas.microsoft.com/office/drawing/2014/main" id="{F51AC6FC-6367-A841-A72C-55677F89361D}"/>
              </a:ext>
            </a:extLst>
          </p:cNvPr>
          <p:cNvSpPr txBox="1"/>
          <p:nvPr/>
        </p:nvSpPr>
        <p:spPr>
          <a:xfrm>
            <a:off x="6096001" y="3585882"/>
            <a:ext cx="184731" cy="369332"/>
          </a:xfrm>
          <a:prstGeom prst="rect">
            <a:avLst/>
          </a:prstGeom>
          <a:noFill/>
        </p:spPr>
        <p:txBody>
          <a:bodyPr wrap="none" rtlCol="0">
            <a:spAutoFit/>
          </a:bodyPr>
          <a:lstStyle/>
          <a:p>
            <a:endParaRPr lang="en-US" dirty="0"/>
          </a:p>
        </p:txBody>
      </p:sp>
      <p:pic>
        <p:nvPicPr>
          <p:cNvPr id="6" name="Picture 6" descr="Logo&#10;&#10;Description automatically generated">
            <a:extLst>
              <a:ext uri="{FF2B5EF4-FFF2-40B4-BE49-F238E27FC236}">
                <a16:creationId xmlns:a16="http://schemas.microsoft.com/office/drawing/2014/main" id="{8B2A979F-E226-4CA4-BEE9-0417EEF01A82}"/>
              </a:ext>
            </a:extLst>
          </p:cNvPr>
          <p:cNvPicPr>
            <a:picLocks noChangeAspect="1"/>
          </p:cNvPicPr>
          <p:nvPr/>
        </p:nvPicPr>
        <p:blipFill>
          <a:blip r:embed="rId3"/>
          <a:stretch>
            <a:fillRect/>
          </a:stretch>
        </p:blipFill>
        <p:spPr>
          <a:xfrm>
            <a:off x="9511518" y="302162"/>
            <a:ext cx="990600" cy="1104900"/>
          </a:xfrm>
          <a:prstGeom prst="rect">
            <a:avLst/>
          </a:prstGeom>
        </p:spPr>
      </p:pic>
      <p:sp>
        <p:nvSpPr>
          <p:cNvPr id="8" name="Content Placeholder 7">
            <a:extLst>
              <a:ext uri="{FF2B5EF4-FFF2-40B4-BE49-F238E27FC236}">
                <a16:creationId xmlns:a16="http://schemas.microsoft.com/office/drawing/2014/main" id="{1FB6A2F3-24D0-4E54-B60C-AE4881554509}"/>
              </a:ext>
            </a:extLst>
          </p:cNvPr>
          <p:cNvSpPr>
            <a:spLocks noGrp="1"/>
          </p:cNvSpPr>
          <p:nvPr>
            <p:ph idx="1"/>
          </p:nvPr>
        </p:nvSpPr>
        <p:spPr/>
        <p:txBody>
          <a:bodyPr/>
          <a:lstStyle/>
          <a:p>
            <a:pPr marL="0" indent="0">
              <a:spcAft>
                <a:spcPts val="1000"/>
              </a:spcAft>
              <a:buNone/>
            </a:pPr>
            <a:r>
              <a:rPr lang="en-US" dirty="0">
                <a:cs typeface="Arial"/>
              </a:rPr>
              <a:t>Which of the following do you think are implementation strategies from the video?</a:t>
            </a:r>
            <a:endParaRPr lang="en-US" dirty="0"/>
          </a:p>
          <a:p>
            <a:pPr marL="556895" lvl="1" indent="-213995">
              <a:spcBef>
                <a:spcPts val="0"/>
              </a:spcBef>
              <a:spcAft>
                <a:spcPts val="0"/>
              </a:spcAft>
              <a:buFont typeface="Arial"/>
              <a:buChar char="–"/>
            </a:pPr>
            <a:r>
              <a:rPr lang="en-US" sz="2200" dirty="0">
                <a:ea typeface="+mn-lt"/>
                <a:cs typeface="+mn-lt"/>
              </a:rPr>
              <a:t>Reminding providers with a red folder</a:t>
            </a:r>
          </a:p>
          <a:p>
            <a:pPr marL="556895" lvl="1" indent="-213995">
              <a:spcBef>
                <a:spcPts val="0"/>
              </a:spcBef>
              <a:spcAft>
                <a:spcPts val="0"/>
              </a:spcAft>
              <a:buFont typeface="Arial"/>
              <a:buChar char="–"/>
            </a:pPr>
            <a:r>
              <a:rPr lang="en-US" sz="2200" dirty="0">
                <a:ea typeface="+mn-lt"/>
                <a:cs typeface="+mn-lt"/>
              </a:rPr>
              <a:t>Addressing high mortality rate</a:t>
            </a:r>
          </a:p>
          <a:p>
            <a:pPr marL="556895" lvl="1" indent="-213995">
              <a:spcBef>
                <a:spcPts val="0"/>
              </a:spcBef>
              <a:spcAft>
                <a:spcPts val="0"/>
              </a:spcAft>
              <a:buFont typeface="Arial"/>
              <a:buChar char="–"/>
            </a:pPr>
            <a:r>
              <a:rPr lang="en-US" sz="2200" dirty="0">
                <a:ea typeface="+mn-lt"/>
                <a:cs typeface="+mn-lt"/>
              </a:rPr>
              <a:t>Engagement with coral bracelets</a:t>
            </a:r>
          </a:p>
          <a:p>
            <a:pPr marL="556895" lvl="1" indent="-213995">
              <a:spcBef>
                <a:spcPts val="0"/>
              </a:spcBef>
              <a:spcAft>
                <a:spcPts val="0"/>
              </a:spcAft>
              <a:buFont typeface="Arial"/>
              <a:buChar char="–"/>
            </a:pPr>
            <a:r>
              <a:rPr lang="en-US" sz="2200" dirty="0">
                <a:ea typeface="+mn-lt"/>
                <a:cs typeface="+mn-lt"/>
              </a:rPr>
              <a:t>Identifying evidence from the Community Guide</a:t>
            </a:r>
          </a:p>
          <a:p>
            <a:pPr marL="556895" lvl="1" indent="-213995">
              <a:spcBef>
                <a:spcPts val="0"/>
              </a:spcBef>
              <a:spcAft>
                <a:spcPts val="0"/>
              </a:spcAft>
              <a:buFont typeface="Arial"/>
              <a:buChar char="–"/>
            </a:pPr>
            <a:r>
              <a:rPr lang="en-US" sz="2200" dirty="0">
                <a:ea typeface="+mn-lt"/>
                <a:cs typeface="+mn-lt"/>
              </a:rPr>
              <a:t>Workshops</a:t>
            </a:r>
          </a:p>
          <a:p>
            <a:pPr marL="556895" lvl="1" indent="-213995">
              <a:spcBef>
                <a:spcPts val="0"/>
              </a:spcBef>
              <a:spcAft>
                <a:spcPts val="0"/>
              </a:spcAft>
              <a:buFont typeface="Arial"/>
              <a:buChar char="–"/>
            </a:pPr>
            <a:r>
              <a:rPr lang="en-US" sz="2200" dirty="0">
                <a:ea typeface="+mn-lt"/>
                <a:cs typeface="+mn-lt"/>
              </a:rPr>
              <a:t>Churches becoming interested in supporting program</a:t>
            </a:r>
            <a:endParaRPr lang="en-US" sz="2200" dirty="0">
              <a:cs typeface="Arial"/>
            </a:endParaRPr>
          </a:p>
        </p:txBody>
      </p:sp>
    </p:spTree>
    <p:extLst>
      <p:ext uri="{BB962C8B-B14F-4D97-AF65-F5344CB8AC3E}">
        <p14:creationId xmlns:p14="http://schemas.microsoft.com/office/powerpoint/2010/main" val="368068262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F7072A-9652-CA4C-BFA5-CF51DBD6DA5B}"/>
              </a:ext>
            </a:extLst>
          </p:cNvPr>
          <p:cNvPicPr>
            <a:picLocks noChangeAspect="1"/>
          </p:cNvPicPr>
          <p:nvPr/>
        </p:nvPicPr>
        <p:blipFill>
          <a:blip r:embed="rId3"/>
          <a:stretch>
            <a:fillRect/>
          </a:stretch>
        </p:blipFill>
        <p:spPr>
          <a:xfrm>
            <a:off x="4224995" y="120587"/>
            <a:ext cx="3970030" cy="5272280"/>
          </a:xfrm>
          <a:prstGeom prst="rect">
            <a:avLst/>
          </a:prstGeom>
        </p:spPr>
      </p:pic>
      <p:pic>
        <p:nvPicPr>
          <p:cNvPr id="2" name="Picture 1">
            <a:extLst>
              <a:ext uri="{FF2B5EF4-FFF2-40B4-BE49-F238E27FC236}">
                <a16:creationId xmlns:a16="http://schemas.microsoft.com/office/drawing/2014/main" id="{2BCAD350-9B4F-AC48-B4DE-06A52D7FF050}"/>
              </a:ext>
            </a:extLst>
          </p:cNvPr>
          <p:cNvPicPr>
            <a:picLocks noChangeAspect="1"/>
          </p:cNvPicPr>
          <p:nvPr/>
        </p:nvPicPr>
        <p:blipFill>
          <a:blip r:embed="rId4"/>
          <a:stretch>
            <a:fillRect/>
          </a:stretch>
        </p:blipFill>
        <p:spPr>
          <a:xfrm flipH="1">
            <a:off x="8621267" y="1607250"/>
            <a:ext cx="1518218" cy="1971418"/>
          </a:xfrm>
          <a:prstGeom prst="rect">
            <a:avLst/>
          </a:prstGeom>
        </p:spPr>
      </p:pic>
      <p:pic>
        <p:nvPicPr>
          <p:cNvPr id="4" name="Picture 3">
            <a:extLst>
              <a:ext uri="{FF2B5EF4-FFF2-40B4-BE49-F238E27FC236}">
                <a16:creationId xmlns:a16="http://schemas.microsoft.com/office/drawing/2014/main" id="{58EFB769-CD3D-7E46-92CA-60CC5FA3C9E0}"/>
              </a:ext>
            </a:extLst>
          </p:cNvPr>
          <p:cNvPicPr>
            <a:picLocks noChangeAspect="1"/>
          </p:cNvPicPr>
          <p:nvPr/>
        </p:nvPicPr>
        <p:blipFill>
          <a:blip r:embed="rId5"/>
          <a:stretch>
            <a:fillRect/>
          </a:stretch>
        </p:blipFill>
        <p:spPr>
          <a:xfrm>
            <a:off x="8201300" y="3748213"/>
            <a:ext cx="2304786" cy="1578429"/>
          </a:xfrm>
          <a:prstGeom prst="rect">
            <a:avLst/>
          </a:prstGeom>
        </p:spPr>
      </p:pic>
      <p:pic>
        <p:nvPicPr>
          <p:cNvPr id="5" name="Picture 4">
            <a:extLst>
              <a:ext uri="{FF2B5EF4-FFF2-40B4-BE49-F238E27FC236}">
                <a16:creationId xmlns:a16="http://schemas.microsoft.com/office/drawing/2014/main" id="{D4F76A99-B980-4A40-A6A7-04B2EB55E968}"/>
              </a:ext>
            </a:extLst>
          </p:cNvPr>
          <p:cNvPicPr>
            <a:picLocks noChangeAspect="1"/>
          </p:cNvPicPr>
          <p:nvPr/>
        </p:nvPicPr>
        <p:blipFill>
          <a:blip r:embed="rId6"/>
          <a:stretch>
            <a:fillRect/>
          </a:stretch>
        </p:blipFill>
        <p:spPr>
          <a:xfrm>
            <a:off x="2452736" y="3622260"/>
            <a:ext cx="1416223" cy="1162449"/>
          </a:xfrm>
          <a:prstGeom prst="rect">
            <a:avLst/>
          </a:prstGeom>
        </p:spPr>
      </p:pic>
      <p:pic>
        <p:nvPicPr>
          <p:cNvPr id="6" name="Picture 5">
            <a:extLst>
              <a:ext uri="{FF2B5EF4-FFF2-40B4-BE49-F238E27FC236}">
                <a16:creationId xmlns:a16="http://schemas.microsoft.com/office/drawing/2014/main" id="{41DFB5C1-9319-5847-A6D6-A19AB2837C5F}"/>
              </a:ext>
            </a:extLst>
          </p:cNvPr>
          <p:cNvPicPr>
            <a:picLocks noChangeAspect="1"/>
          </p:cNvPicPr>
          <p:nvPr/>
        </p:nvPicPr>
        <p:blipFill>
          <a:blip r:embed="rId7"/>
          <a:stretch>
            <a:fillRect/>
          </a:stretch>
        </p:blipFill>
        <p:spPr>
          <a:xfrm>
            <a:off x="2190930" y="1980639"/>
            <a:ext cx="1878500" cy="1224643"/>
          </a:xfrm>
          <a:prstGeom prst="rect">
            <a:avLst/>
          </a:prstGeom>
        </p:spPr>
      </p:pic>
      <p:sp>
        <p:nvSpPr>
          <p:cNvPr id="7" name="Rectangle 6">
            <a:extLst>
              <a:ext uri="{FF2B5EF4-FFF2-40B4-BE49-F238E27FC236}">
                <a16:creationId xmlns:a16="http://schemas.microsoft.com/office/drawing/2014/main" id="{A4D3024C-4CBB-3D43-890F-4DA3C0BE9AA6}"/>
              </a:ext>
            </a:extLst>
          </p:cNvPr>
          <p:cNvSpPr/>
          <p:nvPr/>
        </p:nvSpPr>
        <p:spPr>
          <a:xfrm>
            <a:off x="4857259" y="1578114"/>
            <a:ext cx="982078" cy="766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100" dirty="0">
                <a:solidFill>
                  <a:schemeClr val="tx1"/>
                </a:solidFill>
              </a:rPr>
              <a:t>Educational Meetings</a:t>
            </a:r>
          </a:p>
        </p:txBody>
      </p:sp>
      <p:cxnSp>
        <p:nvCxnSpPr>
          <p:cNvPr id="8" name="Straight Arrow Connector 7">
            <a:extLst>
              <a:ext uri="{FF2B5EF4-FFF2-40B4-BE49-F238E27FC236}">
                <a16:creationId xmlns:a16="http://schemas.microsoft.com/office/drawing/2014/main" id="{C5CDE957-8D00-D048-BBDF-C19F2AA0E773}"/>
              </a:ext>
            </a:extLst>
          </p:cNvPr>
          <p:cNvCxnSpPr>
            <a:cxnSpLocks/>
          </p:cNvCxnSpPr>
          <p:nvPr/>
        </p:nvCxnSpPr>
        <p:spPr>
          <a:xfrm flipV="1">
            <a:off x="4002917" y="2013843"/>
            <a:ext cx="902024" cy="39879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B009BE1-04F4-894F-B2C8-D17414917968}"/>
              </a:ext>
            </a:extLst>
          </p:cNvPr>
          <p:cNvSpPr/>
          <p:nvPr/>
        </p:nvSpPr>
        <p:spPr>
          <a:xfrm>
            <a:off x="4929441" y="3773946"/>
            <a:ext cx="936916" cy="740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100" dirty="0">
                <a:solidFill>
                  <a:schemeClr val="tx1"/>
                </a:solidFill>
              </a:rPr>
              <a:t>Prepare patients</a:t>
            </a:r>
          </a:p>
        </p:txBody>
      </p:sp>
      <p:sp>
        <p:nvSpPr>
          <p:cNvPr id="15" name="Rectangle 14">
            <a:extLst>
              <a:ext uri="{FF2B5EF4-FFF2-40B4-BE49-F238E27FC236}">
                <a16:creationId xmlns:a16="http://schemas.microsoft.com/office/drawing/2014/main" id="{AEEB8BAC-F1AE-464C-8D6E-ECE9975F761C}"/>
              </a:ext>
            </a:extLst>
          </p:cNvPr>
          <p:cNvSpPr/>
          <p:nvPr/>
        </p:nvSpPr>
        <p:spPr>
          <a:xfrm>
            <a:off x="4908755" y="2780544"/>
            <a:ext cx="930582" cy="746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100" dirty="0"/>
          </a:p>
          <a:p>
            <a:pPr algn="ctr"/>
            <a:r>
              <a:rPr lang="en-US" sz="1100" dirty="0">
                <a:solidFill>
                  <a:schemeClr val="tx1"/>
                </a:solidFill>
              </a:rPr>
              <a:t>Local opinion leaders</a:t>
            </a:r>
          </a:p>
          <a:p>
            <a:pPr algn="ctr"/>
            <a:endParaRPr lang="en-US" dirty="0"/>
          </a:p>
        </p:txBody>
      </p:sp>
      <p:sp>
        <p:nvSpPr>
          <p:cNvPr id="16" name="Rectangle 15">
            <a:extLst>
              <a:ext uri="{FF2B5EF4-FFF2-40B4-BE49-F238E27FC236}">
                <a16:creationId xmlns:a16="http://schemas.microsoft.com/office/drawing/2014/main" id="{60020457-CFAC-CE42-BBE2-886573B27F47}"/>
              </a:ext>
            </a:extLst>
          </p:cNvPr>
          <p:cNvSpPr/>
          <p:nvPr/>
        </p:nvSpPr>
        <p:spPr>
          <a:xfrm>
            <a:off x="6210177" y="1737207"/>
            <a:ext cx="989325" cy="6822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800" dirty="0"/>
              <a:t>                 </a:t>
            </a:r>
          </a:p>
          <a:p>
            <a:pPr algn="ctr"/>
            <a:r>
              <a:rPr lang="en-US" sz="1100" dirty="0">
                <a:solidFill>
                  <a:schemeClr val="tx1"/>
                </a:solidFill>
              </a:rPr>
              <a:t>Remind Clinicians</a:t>
            </a:r>
          </a:p>
        </p:txBody>
      </p:sp>
      <p:cxnSp>
        <p:nvCxnSpPr>
          <p:cNvPr id="14" name="Straight Arrow Connector 13">
            <a:extLst>
              <a:ext uri="{FF2B5EF4-FFF2-40B4-BE49-F238E27FC236}">
                <a16:creationId xmlns:a16="http://schemas.microsoft.com/office/drawing/2014/main" id="{7296C9C0-6D21-6447-B093-051DAEF5338E}"/>
              </a:ext>
            </a:extLst>
          </p:cNvPr>
          <p:cNvCxnSpPr>
            <a:cxnSpLocks/>
          </p:cNvCxnSpPr>
          <p:nvPr/>
        </p:nvCxnSpPr>
        <p:spPr>
          <a:xfrm flipV="1">
            <a:off x="3876805" y="4145657"/>
            <a:ext cx="1057275" cy="9378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E86262B-C628-584A-B7D8-DD1D93946EC0}"/>
              </a:ext>
            </a:extLst>
          </p:cNvPr>
          <p:cNvCxnSpPr>
            <a:cxnSpLocks/>
          </p:cNvCxnSpPr>
          <p:nvPr/>
        </p:nvCxnSpPr>
        <p:spPr>
          <a:xfrm flipH="1" flipV="1">
            <a:off x="7049129" y="1989654"/>
            <a:ext cx="2304564" cy="9846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5" descr="Diagram&#10;&#10;Description automatically generated">
            <a:extLst>
              <a:ext uri="{FF2B5EF4-FFF2-40B4-BE49-F238E27FC236}">
                <a16:creationId xmlns:a16="http://schemas.microsoft.com/office/drawing/2014/main" id="{F4F8632E-DA58-4660-AD30-C32876BB7EAB}"/>
              </a:ext>
            </a:extLst>
          </p:cNvPr>
          <p:cNvPicPr>
            <a:picLocks noChangeAspect="1"/>
          </p:cNvPicPr>
          <p:nvPr/>
        </p:nvPicPr>
        <p:blipFill>
          <a:blip r:embed="rId8"/>
          <a:stretch>
            <a:fillRect/>
          </a:stretch>
        </p:blipFill>
        <p:spPr>
          <a:xfrm>
            <a:off x="9525666" y="127295"/>
            <a:ext cx="1076325" cy="1190625"/>
          </a:xfrm>
          <a:prstGeom prst="rect">
            <a:avLst/>
          </a:prstGeom>
        </p:spPr>
      </p:pic>
      <p:cxnSp>
        <p:nvCxnSpPr>
          <p:cNvPr id="24" name="Straight Arrow Connector 23">
            <a:extLst>
              <a:ext uri="{FF2B5EF4-FFF2-40B4-BE49-F238E27FC236}">
                <a16:creationId xmlns:a16="http://schemas.microsoft.com/office/drawing/2014/main" id="{44FC50F4-420C-4614-8E47-C383CB5227BC}"/>
              </a:ext>
            </a:extLst>
          </p:cNvPr>
          <p:cNvCxnSpPr>
            <a:cxnSpLocks/>
          </p:cNvCxnSpPr>
          <p:nvPr/>
        </p:nvCxnSpPr>
        <p:spPr>
          <a:xfrm flipH="1" flipV="1">
            <a:off x="6998006" y="1955380"/>
            <a:ext cx="2389581" cy="103606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6635B84-1123-4812-8888-D760BB4F22E3}"/>
              </a:ext>
            </a:extLst>
          </p:cNvPr>
          <p:cNvCxnSpPr>
            <a:cxnSpLocks/>
          </p:cNvCxnSpPr>
          <p:nvPr/>
        </p:nvCxnSpPr>
        <p:spPr>
          <a:xfrm flipH="1" flipV="1">
            <a:off x="5743592" y="3298895"/>
            <a:ext cx="2494819" cy="50987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9543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7DD3-4DD8-4DFC-AAFA-A3B6412C8E7C}"/>
              </a:ext>
            </a:extLst>
          </p:cNvPr>
          <p:cNvSpPr>
            <a:spLocks noGrp="1"/>
          </p:cNvSpPr>
          <p:nvPr>
            <p:ph type="title"/>
          </p:nvPr>
        </p:nvSpPr>
        <p:spPr/>
        <p:txBody>
          <a:bodyPr/>
          <a:lstStyle/>
          <a:p>
            <a:r>
              <a:rPr lang="en-US" sz="3400" dirty="0">
                <a:solidFill>
                  <a:schemeClr val="tx2"/>
                </a:solidFill>
                <a:latin typeface="Arial"/>
                <a:cs typeface="Arial"/>
              </a:rPr>
              <a:t>Use Evidence &amp; Theories to Plan Implementation Strategies</a:t>
            </a:r>
            <a:endParaRPr lang="en-US" sz="3400" dirty="0">
              <a:solidFill>
                <a:schemeClr val="tx2"/>
              </a:solidFill>
            </a:endParaRPr>
          </a:p>
        </p:txBody>
      </p:sp>
      <p:sp>
        <p:nvSpPr>
          <p:cNvPr id="3" name="Content Placeholder 2">
            <a:extLst>
              <a:ext uri="{FF2B5EF4-FFF2-40B4-BE49-F238E27FC236}">
                <a16:creationId xmlns:a16="http://schemas.microsoft.com/office/drawing/2014/main" id="{1FB923BB-9354-439F-9943-CE6CA05A93F7}"/>
              </a:ext>
            </a:extLst>
          </p:cNvPr>
          <p:cNvSpPr>
            <a:spLocks noGrp="1"/>
          </p:cNvSpPr>
          <p:nvPr>
            <p:ph idx="1"/>
          </p:nvPr>
        </p:nvSpPr>
        <p:spPr/>
        <p:txBody>
          <a:bodyPr/>
          <a:lstStyle/>
          <a:p>
            <a:pPr marL="457200" indent="-457200">
              <a:buAutoNum type="arabicPeriod"/>
            </a:pPr>
            <a:r>
              <a:rPr lang="en-US" b="1" dirty="0">
                <a:solidFill>
                  <a:srgbClr val="0097DA"/>
                </a:solidFill>
                <a:cs typeface="Arial"/>
              </a:rPr>
              <a:t>Locate intervention-specific guidance </a:t>
            </a:r>
          </a:p>
          <a:p>
            <a:pPr marL="1000125" lvl="1" indent="-457200">
              <a:spcAft>
                <a:spcPts val="1000"/>
              </a:spcAft>
              <a:buFont typeface="Arial"/>
              <a:buChar char="–"/>
            </a:pPr>
            <a:r>
              <a:rPr lang="en-US" b="1" dirty="0">
                <a:solidFill>
                  <a:srgbClr val="0097DA"/>
                </a:solidFill>
                <a:cs typeface="Arial"/>
              </a:rPr>
              <a:t>Intervention &amp; Implementation Guidelines </a:t>
            </a:r>
            <a:endParaRPr lang="en-US" dirty="0">
              <a:solidFill>
                <a:srgbClr val="0097DA"/>
              </a:solidFill>
              <a:cs typeface="Arial"/>
            </a:endParaRPr>
          </a:p>
          <a:p>
            <a:pPr marL="457200" indent="-457200">
              <a:spcAft>
                <a:spcPts val="1000"/>
              </a:spcAft>
              <a:buAutoNum type="arabicPeriod"/>
            </a:pPr>
            <a:r>
              <a:rPr lang="en-US" dirty="0">
                <a:cs typeface="Arial"/>
              </a:rPr>
              <a:t>Apply behavioral change theories</a:t>
            </a:r>
          </a:p>
          <a:p>
            <a:pPr marL="457200" indent="-457200">
              <a:buAutoNum type="arabicPeriod"/>
            </a:pPr>
            <a:r>
              <a:rPr lang="en-US" dirty="0">
                <a:cs typeface="Arial"/>
              </a:rPr>
              <a:t>Use implementation science research approaches </a:t>
            </a:r>
          </a:p>
          <a:p>
            <a:pPr marL="1000125" lvl="1" indent="-457200">
              <a:buFont typeface="Arial"/>
              <a:buChar char="–"/>
            </a:pPr>
            <a:r>
              <a:rPr lang="en-US" dirty="0">
                <a:cs typeface="Arial"/>
              </a:rPr>
              <a:t>Design tailored implementation strategies </a:t>
            </a:r>
          </a:p>
          <a:p>
            <a:pPr marL="1000125" lvl="1" indent="-457200">
              <a:buFont typeface="Arial"/>
              <a:buChar char="–"/>
            </a:pPr>
            <a:r>
              <a:rPr lang="en-US" dirty="0">
                <a:cs typeface="Arial"/>
              </a:rPr>
              <a:t>Use contextual evidence to select/design strategies</a:t>
            </a:r>
          </a:p>
        </p:txBody>
      </p:sp>
      <p:pic>
        <p:nvPicPr>
          <p:cNvPr id="5" name="Picture 5" descr="Diagram&#10;&#10;Description automatically generated">
            <a:extLst>
              <a:ext uri="{FF2B5EF4-FFF2-40B4-BE49-F238E27FC236}">
                <a16:creationId xmlns:a16="http://schemas.microsoft.com/office/drawing/2014/main" id="{FBE55489-9EAA-45ED-9D35-F7AFEF5AD35A}"/>
              </a:ext>
            </a:extLst>
          </p:cNvPr>
          <p:cNvPicPr>
            <a:picLocks noChangeAspect="1"/>
          </p:cNvPicPr>
          <p:nvPr/>
        </p:nvPicPr>
        <p:blipFill>
          <a:blip r:embed="rId3"/>
          <a:stretch>
            <a:fillRect/>
          </a:stretch>
        </p:blipFill>
        <p:spPr>
          <a:xfrm>
            <a:off x="9356116" y="308538"/>
            <a:ext cx="1076325" cy="1190625"/>
          </a:xfrm>
          <a:prstGeom prst="rect">
            <a:avLst/>
          </a:prstGeom>
        </p:spPr>
      </p:pic>
      <p:sp>
        <p:nvSpPr>
          <p:cNvPr id="7" name="TextBox 6">
            <a:extLst>
              <a:ext uri="{FF2B5EF4-FFF2-40B4-BE49-F238E27FC236}">
                <a16:creationId xmlns:a16="http://schemas.microsoft.com/office/drawing/2014/main" id="{7620A080-BD45-4A93-8EE9-270E60A2D4EA}"/>
              </a:ext>
            </a:extLst>
          </p:cNvPr>
          <p:cNvSpPr txBox="1"/>
          <p:nvPr/>
        </p:nvSpPr>
        <p:spPr>
          <a:xfrm>
            <a:off x="9291839" y="5317732"/>
            <a:ext cx="1377300"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Skolarus et al., 2016</a:t>
            </a:r>
            <a:endParaRPr lang="en-US" dirty="0">
              <a:solidFill>
                <a:schemeClr val="bg1">
                  <a:lumMod val="65000"/>
                </a:schemeClr>
              </a:solidFill>
            </a:endParaRPr>
          </a:p>
        </p:txBody>
      </p:sp>
    </p:spTree>
    <p:extLst>
      <p:ext uri="{BB962C8B-B14F-4D97-AF65-F5344CB8AC3E}">
        <p14:creationId xmlns:p14="http://schemas.microsoft.com/office/powerpoint/2010/main" val="26973305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2520F-3295-074D-993A-A1280BC85FDA}"/>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Intervention Specific Guidance </a:t>
            </a:r>
            <a:r>
              <a:rPr lang="en-US" sz="1850" dirty="0"/>
              <a:t> </a:t>
            </a:r>
            <a:endParaRPr lang="en-US" dirty="0"/>
          </a:p>
        </p:txBody>
      </p:sp>
      <p:sp>
        <p:nvSpPr>
          <p:cNvPr id="5" name="Text Placeholder 4">
            <a:extLst>
              <a:ext uri="{FF2B5EF4-FFF2-40B4-BE49-F238E27FC236}">
                <a16:creationId xmlns:a16="http://schemas.microsoft.com/office/drawing/2014/main" id="{945F02A4-D0A3-E747-B6EF-A77F288379CF}"/>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dirty="0"/>
              <a:t>Some EBIs come with implementation guides</a:t>
            </a:r>
            <a:endParaRPr lang="en-US" dirty="0"/>
          </a:p>
          <a:p>
            <a:pPr marL="556895" lvl="1" indent="-213995">
              <a:spcAft>
                <a:spcPts val="1000"/>
              </a:spcAft>
              <a:buChar char="•"/>
            </a:pPr>
            <a:r>
              <a:rPr lang="en-US" sz="2400" dirty="0"/>
              <a:t>Examples: EBCCP downloadable implementation guides</a:t>
            </a:r>
          </a:p>
          <a:p>
            <a:pPr lvl="3">
              <a:spcAft>
                <a:spcPts val="1000"/>
              </a:spcAft>
            </a:pPr>
            <a:r>
              <a:rPr lang="en-US" sz="2400" dirty="0"/>
              <a:t>Delivery protocols</a:t>
            </a:r>
          </a:p>
          <a:p>
            <a:pPr lvl="3">
              <a:spcAft>
                <a:spcPts val="1000"/>
              </a:spcAft>
            </a:pPr>
            <a:r>
              <a:rPr lang="en-US" sz="2400" dirty="0"/>
              <a:t>Reminder card templates</a:t>
            </a:r>
          </a:p>
          <a:p>
            <a:pPr lvl="3">
              <a:spcAft>
                <a:spcPts val="1000"/>
              </a:spcAft>
            </a:pPr>
            <a:r>
              <a:rPr lang="en-US" sz="2400" dirty="0"/>
              <a:t>Scripts</a:t>
            </a:r>
          </a:p>
          <a:p>
            <a:pPr lvl="3">
              <a:spcAft>
                <a:spcPts val="1000"/>
              </a:spcAft>
            </a:pPr>
            <a:r>
              <a:rPr lang="en-US" sz="2400" dirty="0"/>
              <a:t>Factsheets</a:t>
            </a:r>
          </a:p>
          <a:p>
            <a:pPr lvl="3">
              <a:spcAft>
                <a:spcPts val="1000"/>
              </a:spcAft>
            </a:pPr>
            <a:r>
              <a:rPr lang="en-US" sz="2400" dirty="0"/>
              <a:t>Videos</a:t>
            </a:r>
          </a:p>
        </p:txBody>
      </p:sp>
      <p:pic>
        <p:nvPicPr>
          <p:cNvPr id="2" name="Picture 5" descr="Diagram&#10;&#10;Description automatically generated">
            <a:extLst>
              <a:ext uri="{FF2B5EF4-FFF2-40B4-BE49-F238E27FC236}">
                <a16:creationId xmlns:a16="http://schemas.microsoft.com/office/drawing/2014/main" id="{7FFAC094-E0A8-43DF-9B4D-F6129952EC09}"/>
              </a:ext>
            </a:extLst>
          </p:cNvPr>
          <p:cNvPicPr>
            <a:picLocks noChangeAspect="1"/>
          </p:cNvPicPr>
          <p:nvPr/>
        </p:nvPicPr>
        <p:blipFill>
          <a:blip r:embed="rId3"/>
          <a:stretch>
            <a:fillRect/>
          </a:stretch>
        </p:blipFill>
        <p:spPr>
          <a:xfrm>
            <a:off x="9356116" y="308538"/>
            <a:ext cx="1076325" cy="1190625"/>
          </a:xfrm>
          <a:prstGeom prst="rect">
            <a:avLst/>
          </a:prstGeom>
        </p:spPr>
      </p:pic>
    </p:spTree>
    <p:extLst>
      <p:ext uri="{BB962C8B-B14F-4D97-AF65-F5344CB8AC3E}">
        <p14:creationId xmlns:p14="http://schemas.microsoft.com/office/powerpoint/2010/main" val="81780769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7DD3-4DD8-4DFC-AAFA-A3B6412C8E7C}"/>
              </a:ext>
            </a:extLst>
          </p:cNvPr>
          <p:cNvSpPr>
            <a:spLocks noGrp="1"/>
          </p:cNvSpPr>
          <p:nvPr>
            <p:ph type="title"/>
          </p:nvPr>
        </p:nvSpPr>
        <p:spPr/>
        <p:txBody>
          <a:bodyPr/>
          <a:lstStyle/>
          <a:p>
            <a:r>
              <a:rPr lang="en-US" sz="3400" dirty="0">
                <a:solidFill>
                  <a:schemeClr val="tx2"/>
                </a:solidFill>
                <a:latin typeface="Arial"/>
                <a:cs typeface="Arial"/>
              </a:rPr>
              <a:t>Use Evidence &amp; Theories to Plan Implementation Strategies</a:t>
            </a:r>
            <a:endParaRPr lang="en-US" sz="3400" dirty="0">
              <a:solidFill>
                <a:schemeClr val="tx2"/>
              </a:solidFill>
            </a:endParaRPr>
          </a:p>
        </p:txBody>
      </p:sp>
      <p:sp>
        <p:nvSpPr>
          <p:cNvPr id="3" name="Content Placeholder 2">
            <a:extLst>
              <a:ext uri="{FF2B5EF4-FFF2-40B4-BE49-F238E27FC236}">
                <a16:creationId xmlns:a16="http://schemas.microsoft.com/office/drawing/2014/main" id="{1FB923BB-9354-439F-9943-CE6CA05A93F7}"/>
              </a:ext>
            </a:extLst>
          </p:cNvPr>
          <p:cNvSpPr>
            <a:spLocks noGrp="1"/>
          </p:cNvSpPr>
          <p:nvPr>
            <p:ph idx="1"/>
          </p:nvPr>
        </p:nvSpPr>
        <p:spPr/>
        <p:txBody>
          <a:bodyPr/>
          <a:lstStyle/>
          <a:p>
            <a:pPr marL="457200" indent="-457200">
              <a:buAutoNum type="arabicPeriod"/>
            </a:pPr>
            <a:r>
              <a:rPr lang="en-US" dirty="0">
                <a:solidFill>
                  <a:schemeClr val="tx2"/>
                </a:solidFill>
                <a:cs typeface="Arial"/>
              </a:rPr>
              <a:t>Locate intervention-specific guidance </a:t>
            </a:r>
          </a:p>
          <a:p>
            <a:pPr marL="1000125" lvl="1" indent="-457200">
              <a:spcAft>
                <a:spcPts val="1000"/>
              </a:spcAft>
              <a:buFont typeface="Arial"/>
              <a:buChar char="–"/>
            </a:pPr>
            <a:r>
              <a:rPr lang="en-US" dirty="0">
                <a:solidFill>
                  <a:schemeClr val="tx2"/>
                </a:solidFill>
                <a:cs typeface="Arial"/>
              </a:rPr>
              <a:t>Intervention &amp; Implementation Guidelines </a:t>
            </a:r>
          </a:p>
          <a:p>
            <a:pPr marL="457200" indent="-457200">
              <a:spcAft>
                <a:spcPts val="1000"/>
              </a:spcAft>
              <a:buAutoNum type="arabicPeriod"/>
            </a:pPr>
            <a:r>
              <a:rPr lang="en-US" b="1" dirty="0">
                <a:solidFill>
                  <a:srgbClr val="0097DA"/>
                </a:solidFill>
                <a:cs typeface="Arial"/>
              </a:rPr>
              <a:t>Apply behavioral change theories</a:t>
            </a:r>
          </a:p>
          <a:p>
            <a:pPr marL="457200" indent="-457200">
              <a:buAutoNum type="arabicPeriod"/>
            </a:pPr>
            <a:r>
              <a:rPr lang="en-US" dirty="0">
                <a:cs typeface="Arial"/>
              </a:rPr>
              <a:t>Use implementation science research approaches </a:t>
            </a:r>
          </a:p>
          <a:p>
            <a:pPr marL="1000125" lvl="1" indent="-457200">
              <a:buFont typeface="Arial"/>
              <a:buChar char="–"/>
            </a:pPr>
            <a:r>
              <a:rPr lang="en-US" dirty="0">
                <a:cs typeface="Arial"/>
              </a:rPr>
              <a:t>Design tailored implementation strategies </a:t>
            </a:r>
          </a:p>
          <a:p>
            <a:pPr marL="1000125" lvl="1" indent="-457200">
              <a:buFont typeface="Arial"/>
              <a:buChar char="–"/>
            </a:pPr>
            <a:r>
              <a:rPr lang="en-US" dirty="0">
                <a:cs typeface="Arial"/>
              </a:rPr>
              <a:t>Use contextual evidence to select/design strategies</a:t>
            </a:r>
          </a:p>
        </p:txBody>
      </p:sp>
      <p:pic>
        <p:nvPicPr>
          <p:cNvPr id="5" name="Picture 5" descr="Diagram&#10;&#10;Description automatically generated">
            <a:extLst>
              <a:ext uri="{FF2B5EF4-FFF2-40B4-BE49-F238E27FC236}">
                <a16:creationId xmlns:a16="http://schemas.microsoft.com/office/drawing/2014/main" id="{FBE55489-9EAA-45ED-9D35-F7AFEF5AD35A}"/>
              </a:ext>
            </a:extLst>
          </p:cNvPr>
          <p:cNvPicPr>
            <a:picLocks noChangeAspect="1"/>
          </p:cNvPicPr>
          <p:nvPr/>
        </p:nvPicPr>
        <p:blipFill>
          <a:blip r:embed="rId3"/>
          <a:stretch>
            <a:fillRect/>
          </a:stretch>
        </p:blipFill>
        <p:spPr>
          <a:xfrm>
            <a:off x="9356116" y="308538"/>
            <a:ext cx="1076325" cy="1190625"/>
          </a:xfrm>
          <a:prstGeom prst="rect">
            <a:avLst/>
          </a:prstGeom>
        </p:spPr>
      </p:pic>
      <p:sp>
        <p:nvSpPr>
          <p:cNvPr id="7" name="TextBox 6">
            <a:extLst>
              <a:ext uri="{FF2B5EF4-FFF2-40B4-BE49-F238E27FC236}">
                <a16:creationId xmlns:a16="http://schemas.microsoft.com/office/drawing/2014/main" id="{7620A080-BD45-4A93-8EE9-270E60A2D4EA}"/>
              </a:ext>
            </a:extLst>
          </p:cNvPr>
          <p:cNvSpPr txBox="1"/>
          <p:nvPr/>
        </p:nvSpPr>
        <p:spPr>
          <a:xfrm>
            <a:off x="9291839" y="5317732"/>
            <a:ext cx="1377300"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Skolarus et al., 2016</a:t>
            </a:r>
            <a:endParaRPr lang="en-US" dirty="0">
              <a:solidFill>
                <a:schemeClr val="bg1">
                  <a:lumMod val="65000"/>
                </a:schemeClr>
              </a:solidFill>
            </a:endParaRPr>
          </a:p>
        </p:txBody>
      </p:sp>
    </p:spTree>
    <p:extLst>
      <p:ext uri="{BB962C8B-B14F-4D97-AF65-F5344CB8AC3E}">
        <p14:creationId xmlns:p14="http://schemas.microsoft.com/office/powerpoint/2010/main" val="13182612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F94F0-B7A9-4643-AA70-09879569642B}"/>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Behavioral Change Theories</a:t>
            </a:r>
          </a:p>
        </p:txBody>
      </p:sp>
      <p:sp>
        <p:nvSpPr>
          <p:cNvPr id="3" name="Content Placeholder 2">
            <a:extLst>
              <a:ext uri="{FF2B5EF4-FFF2-40B4-BE49-F238E27FC236}">
                <a16:creationId xmlns:a16="http://schemas.microsoft.com/office/drawing/2014/main" id="{06A15F71-9D5F-C441-BF58-3C2E5305F9A1}"/>
              </a:ext>
            </a:extLst>
          </p:cNvPr>
          <p:cNvSpPr>
            <a:spLocks noGrp="1"/>
          </p:cNvSpPr>
          <p:nvPr>
            <p:ph sz="half"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400" dirty="0"/>
              <a:t>Behavior-change techniques</a:t>
            </a:r>
            <a:endParaRPr lang="en-US" dirty="0"/>
          </a:p>
          <a:p>
            <a:pPr>
              <a:spcAft>
                <a:spcPts val="1000"/>
              </a:spcAft>
            </a:pPr>
            <a:r>
              <a:rPr lang="en-US" sz="2400" dirty="0"/>
              <a:t>Guide implementation process step by step</a:t>
            </a:r>
          </a:p>
          <a:p>
            <a:pPr>
              <a:spcAft>
                <a:spcPts val="1000"/>
              </a:spcAft>
            </a:pPr>
            <a:r>
              <a:rPr lang="en-US" sz="2400" dirty="0"/>
              <a:t>Helps to focus on implementation outcomes</a:t>
            </a:r>
          </a:p>
        </p:txBody>
      </p:sp>
      <p:sp>
        <p:nvSpPr>
          <p:cNvPr id="4" name="Content Placeholder 3">
            <a:extLst>
              <a:ext uri="{FF2B5EF4-FFF2-40B4-BE49-F238E27FC236}">
                <a16:creationId xmlns:a16="http://schemas.microsoft.com/office/drawing/2014/main" id="{AA6FB826-075B-CA45-AE86-879A4CD7E982}"/>
              </a:ext>
            </a:extLst>
          </p:cNvPr>
          <p:cNvSpPr>
            <a:spLocks noGrp="1"/>
          </p:cNvSpPr>
          <p:nvPr>
            <p:ph sz="half" idx="2"/>
          </p:nvPr>
        </p:nvSpPr>
        <p:spPr>
          <a:xfrm>
            <a:off x="6097657" y="1601858"/>
            <a:ext cx="4038600" cy="3709474"/>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 sz="2400" dirty="0"/>
              <a:t>“Public health interventions </a:t>
            </a:r>
            <a:r>
              <a:rPr lang="en" sz="2400" dirty="0">
                <a:solidFill>
                  <a:schemeClr val="tx2"/>
                </a:solidFill>
              </a:rPr>
              <a:t>grounded in health behavior theory</a:t>
            </a:r>
            <a:r>
              <a:rPr lang="en" sz="2400" dirty="0">
                <a:solidFill>
                  <a:srgbClr val="00B0F0"/>
                </a:solidFill>
              </a:rPr>
              <a:t> </a:t>
            </a:r>
            <a:r>
              <a:rPr lang="en" sz="2400" dirty="0"/>
              <a:t>often prove to be </a:t>
            </a:r>
            <a:r>
              <a:rPr lang="en" sz="2400" b="1" dirty="0">
                <a:solidFill>
                  <a:srgbClr val="0097DA"/>
                </a:solidFill>
              </a:rPr>
              <a:t>more effective </a:t>
            </a:r>
            <a:r>
              <a:rPr lang="en" sz="2400" dirty="0"/>
              <a:t>than those lacking a theoretical base, because these theories conceptualize the </a:t>
            </a:r>
            <a:r>
              <a:rPr lang="en" sz="2400" b="1" dirty="0">
                <a:solidFill>
                  <a:srgbClr val="0097DA"/>
                </a:solidFill>
              </a:rPr>
              <a:t>mechanisms</a:t>
            </a:r>
            <a:r>
              <a:rPr lang="en" sz="2400" dirty="0">
                <a:solidFill>
                  <a:srgbClr val="0097DA"/>
                </a:solidFill>
              </a:rPr>
              <a:t> </a:t>
            </a:r>
            <a:r>
              <a:rPr lang="en" sz="2400" dirty="0"/>
              <a:t>that underlie behavior change.”</a:t>
            </a:r>
          </a:p>
          <a:p>
            <a:pPr marL="0" indent="0">
              <a:buNone/>
            </a:pPr>
            <a:endParaRPr lang="en" sz="1800" dirty="0"/>
          </a:p>
        </p:txBody>
      </p:sp>
      <p:sp>
        <p:nvSpPr>
          <p:cNvPr id="6" name="TextBox 5">
            <a:extLst>
              <a:ext uri="{FF2B5EF4-FFF2-40B4-BE49-F238E27FC236}">
                <a16:creationId xmlns:a16="http://schemas.microsoft.com/office/drawing/2014/main" id="{750DDCCB-83B4-4640-87C4-84F831F849E6}"/>
              </a:ext>
            </a:extLst>
          </p:cNvPr>
          <p:cNvSpPr txBox="1"/>
          <p:nvPr/>
        </p:nvSpPr>
        <p:spPr>
          <a:xfrm>
            <a:off x="9153378" y="5170893"/>
            <a:ext cx="1526380" cy="7028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ICEBeRG Group, 2006</a:t>
            </a:r>
            <a:endParaRPr lang="en-US" dirty="0">
              <a:solidFill>
                <a:schemeClr val="bg1">
                  <a:lumMod val="65000"/>
                </a:schemeClr>
              </a:solidFill>
            </a:endParaRPr>
          </a:p>
          <a:p>
            <a:pPr algn="r"/>
            <a:r>
              <a:rPr lang="en-US" sz="1000" dirty="0">
                <a:solidFill>
                  <a:schemeClr val="bg1">
                    <a:lumMod val="65000"/>
                  </a:schemeClr>
                </a:solidFill>
              </a:rPr>
              <a:t>Jacobs et al., 2012</a:t>
            </a:r>
          </a:p>
          <a:p>
            <a:pPr algn="r"/>
            <a:endParaRPr lang="en-US" dirty="0"/>
          </a:p>
        </p:txBody>
      </p:sp>
      <p:pic>
        <p:nvPicPr>
          <p:cNvPr id="5" name="Picture 5" descr="Diagram&#10;&#10;Description automatically generated">
            <a:extLst>
              <a:ext uri="{FF2B5EF4-FFF2-40B4-BE49-F238E27FC236}">
                <a16:creationId xmlns:a16="http://schemas.microsoft.com/office/drawing/2014/main" id="{F33121A7-097C-46CB-8FE9-EA69D4615A1D}"/>
              </a:ext>
            </a:extLst>
          </p:cNvPr>
          <p:cNvPicPr>
            <a:picLocks noChangeAspect="1"/>
          </p:cNvPicPr>
          <p:nvPr/>
        </p:nvPicPr>
        <p:blipFill>
          <a:blip r:embed="rId3"/>
          <a:stretch>
            <a:fillRect/>
          </a:stretch>
        </p:blipFill>
        <p:spPr>
          <a:xfrm>
            <a:off x="9356116" y="308538"/>
            <a:ext cx="1076325" cy="1190625"/>
          </a:xfrm>
          <a:prstGeom prst="rect">
            <a:avLst/>
          </a:prstGeom>
        </p:spPr>
      </p:pic>
    </p:spTree>
    <p:extLst>
      <p:ext uri="{BB962C8B-B14F-4D97-AF65-F5344CB8AC3E}">
        <p14:creationId xmlns:p14="http://schemas.microsoft.com/office/powerpoint/2010/main" val="166917922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7DD3-4DD8-4DFC-AAFA-A3B6412C8E7C}"/>
              </a:ext>
            </a:extLst>
          </p:cNvPr>
          <p:cNvSpPr>
            <a:spLocks noGrp="1"/>
          </p:cNvSpPr>
          <p:nvPr>
            <p:ph type="title"/>
          </p:nvPr>
        </p:nvSpPr>
        <p:spPr/>
        <p:txBody>
          <a:bodyPr/>
          <a:lstStyle/>
          <a:p>
            <a:r>
              <a:rPr lang="en-US" sz="3400" dirty="0">
                <a:solidFill>
                  <a:schemeClr val="tx2"/>
                </a:solidFill>
                <a:latin typeface="Arial"/>
                <a:cs typeface="Arial"/>
              </a:rPr>
              <a:t>Use Evidence &amp; Theories to Plan Implementation Strategies</a:t>
            </a:r>
            <a:endParaRPr lang="en-US" sz="3400" dirty="0">
              <a:solidFill>
                <a:schemeClr val="tx2"/>
              </a:solidFill>
            </a:endParaRPr>
          </a:p>
        </p:txBody>
      </p:sp>
      <p:sp>
        <p:nvSpPr>
          <p:cNvPr id="3" name="Content Placeholder 2">
            <a:extLst>
              <a:ext uri="{FF2B5EF4-FFF2-40B4-BE49-F238E27FC236}">
                <a16:creationId xmlns:a16="http://schemas.microsoft.com/office/drawing/2014/main" id="{1FB923BB-9354-439F-9943-CE6CA05A93F7}"/>
              </a:ext>
            </a:extLst>
          </p:cNvPr>
          <p:cNvSpPr>
            <a:spLocks noGrp="1"/>
          </p:cNvSpPr>
          <p:nvPr>
            <p:ph idx="1"/>
          </p:nvPr>
        </p:nvSpPr>
        <p:spPr/>
        <p:txBody>
          <a:bodyPr/>
          <a:lstStyle/>
          <a:p>
            <a:pPr marL="457200" indent="-457200">
              <a:buAutoNum type="arabicPeriod"/>
            </a:pPr>
            <a:r>
              <a:rPr lang="en-US" dirty="0">
                <a:solidFill>
                  <a:schemeClr val="tx2"/>
                </a:solidFill>
                <a:cs typeface="Arial"/>
              </a:rPr>
              <a:t>Locate intervention-specific guidance </a:t>
            </a:r>
          </a:p>
          <a:p>
            <a:pPr marL="1000125" lvl="1" indent="-457200">
              <a:spcAft>
                <a:spcPts val="1000"/>
              </a:spcAft>
              <a:buFont typeface="Arial"/>
              <a:buChar char="–"/>
            </a:pPr>
            <a:r>
              <a:rPr lang="en-US" dirty="0">
                <a:solidFill>
                  <a:schemeClr val="tx2"/>
                </a:solidFill>
                <a:cs typeface="Arial"/>
              </a:rPr>
              <a:t>Intervention &amp; Implementation Guidelines </a:t>
            </a:r>
          </a:p>
          <a:p>
            <a:pPr marL="457200" indent="-457200">
              <a:spcAft>
                <a:spcPts val="1000"/>
              </a:spcAft>
              <a:buAutoNum type="arabicPeriod"/>
            </a:pPr>
            <a:r>
              <a:rPr lang="en-US" dirty="0">
                <a:solidFill>
                  <a:schemeClr val="tx2"/>
                </a:solidFill>
                <a:cs typeface="Arial"/>
              </a:rPr>
              <a:t>Apply behavioral change theories</a:t>
            </a:r>
          </a:p>
          <a:p>
            <a:pPr marL="457200" indent="-457200">
              <a:buAutoNum type="arabicPeriod"/>
            </a:pPr>
            <a:r>
              <a:rPr lang="en-US" b="1" dirty="0">
                <a:solidFill>
                  <a:srgbClr val="0097DA"/>
                </a:solidFill>
                <a:cs typeface="Arial"/>
              </a:rPr>
              <a:t>Use implementation science research approaches </a:t>
            </a:r>
          </a:p>
          <a:p>
            <a:pPr marL="1000125" lvl="1" indent="-457200">
              <a:buFont typeface="Arial"/>
              <a:buChar char="–"/>
            </a:pPr>
            <a:r>
              <a:rPr lang="en-US" b="1" dirty="0">
                <a:solidFill>
                  <a:srgbClr val="0097DA"/>
                </a:solidFill>
                <a:cs typeface="Arial"/>
              </a:rPr>
              <a:t>Design tailored implementation strategies </a:t>
            </a:r>
          </a:p>
          <a:p>
            <a:pPr marL="1000125" lvl="1" indent="-457200">
              <a:buFont typeface="Arial"/>
              <a:buChar char="–"/>
            </a:pPr>
            <a:r>
              <a:rPr lang="en-US" b="1" dirty="0">
                <a:solidFill>
                  <a:srgbClr val="0097DA"/>
                </a:solidFill>
                <a:cs typeface="Arial"/>
              </a:rPr>
              <a:t>Use contextual evidence to select/design strategies</a:t>
            </a:r>
          </a:p>
        </p:txBody>
      </p:sp>
      <p:pic>
        <p:nvPicPr>
          <p:cNvPr id="5" name="Picture 5" descr="Diagram&#10;&#10;Description automatically generated">
            <a:extLst>
              <a:ext uri="{FF2B5EF4-FFF2-40B4-BE49-F238E27FC236}">
                <a16:creationId xmlns:a16="http://schemas.microsoft.com/office/drawing/2014/main" id="{FBE55489-9EAA-45ED-9D35-F7AFEF5AD35A}"/>
              </a:ext>
            </a:extLst>
          </p:cNvPr>
          <p:cNvPicPr>
            <a:picLocks noChangeAspect="1"/>
          </p:cNvPicPr>
          <p:nvPr/>
        </p:nvPicPr>
        <p:blipFill>
          <a:blip r:embed="rId3"/>
          <a:stretch>
            <a:fillRect/>
          </a:stretch>
        </p:blipFill>
        <p:spPr>
          <a:xfrm>
            <a:off x="9356116" y="308538"/>
            <a:ext cx="1076325" cy="1190625"/>
          </a:xfrm>
          <a:prstGeom prst="rect">
            <a:avLst/>
          </a:prstGeom>
        </p:spPr>
      </p:pic>
      <p:sp>
        <p:nvSpPr>
          <p:cNvPr id="7" name="TextBox 6">
            <a:extLst>
              <a:ext uri="{FF2B5EF4-FFF2-40B4-BE49-F238E27FC236}">
                <a16:creationId xmlns:a16="http://schemas.microsoft.com/office/drawing/2014/main" id="{7620A080-BD45-4A93-8EE9-270E60A2D4EA}"/>
              </a:ext>
            </a:extLst>
          </p:cNvPr>
          <p:cNvSpPr txBox="1"/>
          <p:nvPr/>
        </p:nvSpPr>
        <p:spPr>
          <a:xfrm>
            <a:off x="9291839" y="5317732"/>
            <a:ext cx="1377300"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Skolarus et al., 2016</a:t>
            </a:r>
            <a:endParaRPr lang="en-US" dirty="0">
              <a:solidFill>
                <a:schemeClr val="bg1">
                  <a:lumMod val="65000"/>
                </a:schemeClr>
              </a:solidFill>
            </a:endParaRPr>
          </a:p>
        </p:txBody>
      </p:sp>
    </p:spTree>
    <p:extLst>
      <p:ext uri="{BB962C8B-B14F-4D97-AF65-F5344CB8AC3E}">
        <p14:creationId xmlns:p14="http://schemas.microsoft.com/office/powerpoint/2010/main" val="269932096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24B49-760B-234A-917E-634794FBA18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Implementation Science Approaches</a:t>
            </a:r>
            <a:endParaRPr lang="en-US" sz="3600" dirty="0"/>
          </a:p>
        </p:txBody>
      </p:sp>
      <p:sp>
        <p:nvSpPr>
          <p:cNvPr id="3" name="Content Placeholder 2">
            <a:extLst>
              <a:ext uri="{FF2B5EF4-FFF2-40B4-BE49-F238E27FC236}">
                <a16:creationId xmlns:a16="http://schemas.microsoft.com/office/drawing/2014/main" id="{20D4B678-F853-BF47-A30D-568D753C2F32}"/>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spcAft>
                <a:spcPts val="1000"/>
              </a:spcAft>
              <a:buNone/>
            </a:pPr>
            <a:r>
              <a:rPr lang="en-US" sz="2400" dirty="0"/>
              <a:t>Implementation science provides us with evidence completely focused on optimizing the implementation process</a:t>
            </a:r>
            <a:endParaRPr lang="en-US" dirty="0"/>
          </a:p>
          <a:p>
            <a:pPr marL="556895" lvl="1" indent="-213995">
              <a:lnSpc>
                <a:spcPct val="114999"/>
              </a:lnSpc>
            </a:pPr>
            <a:r>
              <a:rPr lang="en-US" sz="2400" dirty="0"/>
              <a:t>Toolkits</a:t>
            </a:r>
          </a:p>
          <a:p>
            <a:pPr marL="556895" lvl="1" indent="-213995">
              <a:lnSpc>
                <a:spcPct val="114999"/>
              </a:lnSpc>
            </a:pPr>
            <a:r>
              <a:rPr lang="en-US" sz="2400" dirty="0"/>
              <a:t>Journal articles</a:t>
            </a:r>
          </a:p>
          <a:p>
            <a:pPr marL="556895" lvl="1" indent="-213995">
              <a:lnSpc>
                <a:spcPct val="114999"/>
              </a:lnSpc>
            </a:pPr>
            <a:r>
              <a:rPr lang="en-US" sz="2400" dirty="0"/>
              <a:t>Systematic reviews</a:t>
            </a:r>
          </a:p>
        </p:txBody>
      </p:sp>
      <p:pic>
        <p:nvPicPr>
          <p:cNvPr id="4" name="Picture 4" descr="Icon&#10;&#10;Description automatically generated">
            <a:extLst>
              <a:ext uri="{FF2B5EF4-FFF2-40B4-BE49-F238E27FC236}">
                <a16:creationId xmlns:a16="http://schemas.microsoft.com/office/drawing/2014/main" id="{85DAE02F-C2B4-44A0-A53C-D10357A7AC81}"/>
              </a:ext>
            </a:extLst>
          </p:cNvPr>
          <p:cNvPicPr>
            <a:picLocks noChangeAspect="1"/>
          </p:cNvPicPr>
          <p:nvPr/>
        </p:nvPicPr>
        <p:blipFill>
          <a:blip r:embed="rId3"/>
          <a:stretch>
            <a:fillRect/>
          </a:stretch>
        </p:blipFill>
        <p:spPr>
          <a:xfrm>
            <a:off x="6826716" y="2752947"/>
            <a:ext cx="1577193" cy="1577193"/>
          </a:xfrm>
          <a:prstGeom prst="rect">
            <a:avLst/>
          </a:prstGeom>
        </p:spPr>
      </p:pic>
    </p:spTree>
    <p:extLst>
      <p:ext uri="{BB962C8B-B14F-4D97-AF65-F5344CB8AC3E}">
        <p14:creationId xmlns:p14="http://schemas.microsoft.com/office/powerpoint/2010/main" val="9338689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8B36A-8FB5-4141-A49E-C4BE4F0A2A53}"/>
              </a:ext>
            </a:extLst>
          </p:cNvPr>
          <p:cNvSpPr>
            <a:spLocks noGrp="1"/>
          </p:cNvSpPr>
          <p:nvPr>
            <p:ph type="title"/>
          </p:nvPr>
        </p:nvSpPr>
        <p:spPr>
          <a:xfrm>
            <a:off x="1981201" y="304800"/>
            <a:ext cx="8337273" cy="11430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Implementation Approaches </a:t>
            </a:r>
            <a:endParaRPr lang="en-US" sz="3600" dirty="0"/>
          </a:p>
        </p:txBody>
      </p:sp>
      <p:sp>
        <p:nvSpPr>
          <p:cNvPr id="3" name="Content Placeholder 2">
            <a:extLst>
              <a:ext uri="{FF2B5EF4-FFF2-40B4-BE49-F238E27FC236}">
                <a16:creationId xmlns:a16="http://schemas.microsoft.com/office/drawing/2014/main" id="{8048C83C-B56E-9647-B9E1-2AA44130C9B3}"/>
              </a:ext>
            </a:extLst>
          </p:cNvPr>
          <p:cNvSpPr>
            <a:spLocks noGrp="1"/>
          </p:cNvSpPr>
          <p:nvPr>
            <p:ph sz="half"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 sz="2400" b="1" dirty="0">
                <a:solidFill>
                  <a:srgbClr val="0097DA"/>
                </a:solidFill>
              </a:rPr>
              <a:t>Implementation Research Logic Modelling:</a:t>
            </a:r>
            <a:endParaRPr lang="en-US" dirty="0"/>
          </a:p>
          <a:p>
            <a:pPr marL="0" indent="0">
              <a:lnSpc>
                <a:spcPct val="114999"/>
              </a:lnSpc>
              <a:buNone/>
            </a:pPr>
            <a:r>
              <a:rPr lang="en-US" sz="2400" dirty="0"/>
              <a:t>A</a:t>
            </a:r>
            <a:r>
              <a:rPr lang="en" sz="2400" dirty="0"/>
              <a:t> structured way of developing a pathway between context and outcomes</a:t>
            </a:r>
          </a:p>
          <a:p>
            <a:pPr marL="0" indent="0">
              <a:buNone/>
            </a:pPr>
            <a:endParaRPr lang="en" dirty="0"/>
          </a:p>
          <a:p>
            <a:pPr marL="0" indent="0">
              <a:buNone/>
            </a:pPr>
            <a:endParaRPr lang="en-US" dirty="0"/>
          </a:p>
        </p:txBody>
      </p:sp>
      <p:sp>
        <p:nvSpPr>
          <p:cNvPr id="4" name="Content Placeholder 3">
            <a:extLst>
              <a:ext uri="{FF2B5EF4-FFF2-40B4-BE49-F238E27FC236}">
                <a16:creationId xmlns:a16="http://schemas.microsoft.com/office/drawing/2014/main" id="{C4273ACA-D28F-2D41-AB9F-0CA198BD89C9}"/>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 sz="2400" b="1" dirty="0">
                <a:solidFill>
                  <a:srgbClr val="0097DA"/>
                </a:solidFill>
              </a:rPr>
              <a:t>Intervention Mapping: </a:t>
            </a:r>
            <a:endParaRPr lang="en-US" dirty="0"/>
          </a:p>
          <a:p>
            <a:pPr marL="0" indent="0">
              <a:lnSpc>
                <a:spcPct val="114999"/>
              </a:lnSpc>
              <a:buNone/>
            </a:pPr>
            <a:r>
              <a:rPr lang="en" sz="2400" dirty="0"/>
              <a:t>A</a:t>
            </a:r>
            <a:r>
              <a:rPr lang="en" sz="2400" dirty="0">
                <a:solidFill>
                  <a:srgbClr val="00B0F0"/>
                </a:solidFill>
              </a:rPr>
              <a:t> </a:t>
            </a:r>
            <a:r>
              <a:rPr lang="en" sz="2400" dirty="0"/>
              <a:t>6-step method for developing effective interventions by integrating evidence, context and theories</a:t>
            </a:r>
          </a:p>
          <a:p>
            <a:pPr marL="0" indent="0">
              <a:buNone/>
            </a:pPr>
            <a:endParaRPr lang="en-US" dirty="0"/>
          </a:p>
        </p:txBody>
      </p:sp>
      <p:sp>
        <p:nvSpPr>
          <p:cNvPr id="5" name="TextBox 4">
            <a:extLst>
              <a:ext uri="{FF2B5EF4-FFF2-40B4-BE49-F238E27FC236}">
                <a16:creationId xmlns:a16="http://schemas.microsoft.com/office/drawing/2014/main" id="{37DE9D35-9531-AC43-80A7-0EAA1456781A}"/>
              </a:ext>
            </a:extLst>
          </p:cNvPr>
          <p:cNvSpPr txBox="1"/>
          <p:nvPr/>
        </p:nvSpPr>
        <p:spPr>
          <a:xfrm>
            <a:off x="8275767" y="5263959"/>
            <a:ext cx="2386406"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Looijmans-van den Akker et al., 2011</a:t>
            </a:r>
            <a:endParaRPr lang="en-US" dirty="0">
              <a:solidFill>
                <a:schemeClr val="bg1">
                  <a:lumMod val="65000"/>
                </a:schemeClr>
              </a:solidFill>
            </a:endParaRPr>
          </a:p>
        </p:txBody>
      </p:sp>
      <p:pic>
        <p:nvPicPr>
          <p:cNvPr id="8" name="Picture 5" descr="Diagram&#10;&#10;Description automatically generated">
            <a:extLst>
              <a:ext uri="{FF2B5EF4-FFF2-40B4-BE49-F238E27FC236}">
                <a16:creationId xmlns:a16="http://schemas.microsoft.com/office/drawing/2014/main" id="{89133E44-C9AB-4ACE-8838-433FA64F8423}"/>
              </a:ext>
            </a:extLst>
          </p:cNvPr>
          <p:cNvPicPr>
            <a:picLocks noChangeAspect="1"/>
          </p:cNvPicPr>
          <p:nvPr/>
        </p:nvPicPr>
        <p:blipFill>
          <a:blip r:embed="rId3"/>
          <a:stretch>
            <a:fillRect/>
          </a:stretch>
        </p:blipFill>
        <p:spPr>
          <a:xfrm>
            <a:off x="9356116" y="308538"/>
            <a:ext cx="1076325" cy="1190625"/>
          </a:xfrm>
          <a:prstGeom prst="rect">
            <a:avLst/>
          </a:prstGeom>
        </p:spPr>
      </p:pic>
    </p:spTree>
    <p:extLst>
      <p:ext uri="{BB962C8B-B14F-4D97-AF65-F5344CB8AC3E}">
        <p14:creationId xmlns:p14="http://schemas.microsoft.com/office/powerpoint/2010/main" val="831541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A5AA17-2EEA-F240-9071-639964DFA20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Why Are You Learning This?</a:t>
            </a:r>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a:xfrm>
            <a:off x="1981200" y="1550720"/>
            <a:ext cx="8229600"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buNone/>
            </a:pPr>
            <a:r>
              <a:rPr lang="en-US" sz="2400" b="1" dirty="0">
                <a:solidFill>
                  <a:srgbClr val="0097DA"/>
                </a:solidFill>
              </a:rPr>
              <a:t>Practitioners</a:t>
            </a:r>
            <a:r>
              <a:rPr lang="en-US" sz="2400" dirty="0">
                <a:solidFill>
                  <a:srgbClr val="0097DA"/>
                </a:solidFill>
              </a:rPr>
              <a:t> </a:t>
            </a:r>
            <a:r>
              <a:rPr lang="en-US" sz="2400" dirty="0"/>
              <a:t>become increasingly important as research moves fro</a:t>
            </a:r>
            <a:r>
              <a:rPr lang="en-US" sz="2400" dirty="0">
                <a:solidFill>
                  <a:schemeClr val="tx1"/>
                </a:solidFill>
              </a:rPr>
              <a:t>m effectiveness to implementation on the knowledge pipeline</a:t>
            </a:r>
          </a:p>
          <a:p>
            <a:pPr marL="0" indent="0">
              <a:buNone/>
            </a:pPr>
            <a:endParaRPr lang="en-US" sz="2400" dirty="0"/>
          </a:p>
          <a:p>
            <a:pPr marL="0" indent="0">
              <a:buNone/>
            </a:pPr>
            <a:endParaRPr lang="en-US" sz="2400" dirty="0"/>
          </a:p>
          <a:p>
            <a:pPr marL="0" indent="0">
              <a:buNone/>
            </a:pPr>
            <a:endParaRPr lang="en-US" sz="2400" dirty="0"/>
          </a:p>
          <a:p>
            <a:pPr marL="192405" indent="-192405"/>
            <a:endParaRPr lang="en-US" sz="2400" dirty="0"/>
          </a:p>
          <a:p>
            <a:endParaRPr lang="en-US" dirty="0">
              <a:sym typeface="Roboto"/>
            </a:endParaRPr>
          </a:p>
          <a:p>
            <a:endParaRPr lang="en-US" dirty="0">
              <a:sym typeface="Roboto"/>
            </a:endParaRPr>
          </a:p>
        </p:txBody>
      </p:sp>
      <p:sp>
        <p:nvSpPr>
          <p:cNvPr id="4" name="TextBox 3">
            <a:extLst>
              <a:ext uri="{FF2B5EF4-FFF2-40B4-BE49-F238E27FC236}">
                <a16:creationId xmlns:a16="http://schemas.microsoft.com/office/drawing/2014/main" id="{936998C3-3B14-6F42-AA62-2C0611A7618A}"/>
              </a:ext>
            </a:extLst>
          </p:cNvPr>
          <p:cNvSpPr txBox="1"/>
          <p:nvPr/>
        </p:nvSpPr>
        <p:spPr>
          <a:xfrm>
            <a:off x="8517927" y="5142374"/>
            <a:ext cx="2150075" cy="40793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Proctor et al., 2013</a:t>
            </a:r>
            <a:endParaRPr lang="en-US" kern="0" dirty="0"/>
          </a:p>
          <a:p>
            <a:pPr algn="r"/>
            <a:r>
              <a:rPr lang="en-US" sz="1000" kern="0" dirty="0">
                <a:solidFill>
                  <a:srgbClr val="FFFFFF">
                    <a:lumMod val="65000"/>
                  </a:srgbClr>
                </a:solidFill>
              </a:rPr>
              <a:t>University of Washington, n.d.</a:t>
            </a:r>
          </a:p>
        </p:txBody>
      </p:sp>
      <p:pic>
        <p:nvPicPr>
          <p:cNvPr id="6" name="Picture 2">
            <a:extLst>
              <a:ext uri="{FF2B5EF4-FFF2-40B4-BE49-F238E27FC236}">
                <a16:creationId xmlns:a16="http://schemas.microsoft.com/office/drawing/2014/main" id="{A2E4B58D-A6EE-1648-AB6C-86A6940C7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673" y="2900025"/>
            <a:ext cx="1242555" cy="22989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FFB63E-EA11-9544-B89F-5C5542BBCEC4}"/>
              </a:ext>
            </a:extLst>
          </p:cNvPr>
          <p:cNvSpPr txBox="1"/>
          <p:nvPr/>
        </p:nvSpPr>
        <p:spPr>
          <a:xfrm>
            <a:off x="4552841" y="3731493"/>
            <a:ext cx="4716566" cy="83099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2400" b="1" kern="0" dirty="0">
                <a:solidFill>
                  <a:srgbClr val="0097DA"/>
                </a:solidFill>
              </a:rPr>
              <a:t>You</a:t>
            </a:r>
            <a:r>
              <a:rPr lang="en-US" sz="2400" kern="0" dirty="0"/>
              <a:t> are the key to bridging the gap!</a:t>
            </a:r>
            <a:endParaRPr lang="en-US" kern="0" dirty="0"/>
          </a:p>
        </p:txBody>
      </p:sp>
    </p:spTree>
    <p:extLst>
      <p:ext uri="{BB962C8B-B14F-4D97-AF65-F5344CB8AC3E}">
        <p14:creationId xmlns:p14="http://schemas.microsoft.com/office/powerpoint/2010/main" val="133546232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14F876-C882-4505-AF19-84C03D30833A}"/>
              </a:ext>
            </a:extLst>
          </p:cNvPr>
          <p:cNvSpPr txBox="1"/>
          <p:nvPr/>
        </p:nvSpPr>
        <p:spPr>
          <a:xfrm>
            <a:off x="9188727" y="5329032"/>
            <a:ext cx="147596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bg1">
                    <a:lumMod val="65000"/>
                  </a:schemeClr>
                </a:solidFill>
              </a:rPr>
              <a:t>Powell et al., 2012</a:t>
            </a:r>
          </a:p>
        </p:txBody>
      </p:sp>
      <p:pic>
        <p:nvPicPr>
          <p:cNvPr id="2" name="Picture 5" descr="Diagram&#10;&#10;Description automatically generated">
            <a:extLst>
              <a:ext uri="{FF2B5EF4-FFF2-40B4-BE49-F238E27FC236}">
                <a16:creationId xmlns:a16="http://schemas.microsoft.com/office/drawing/2014/main" id="{2C880AB5-4E5F-43CC-8A9E-758E0E3C0C22}"/>
              </a:ext>
            </a:extLst>
          </p:cNvPr>
          <p:cNvPicPr>
            <a:picLocks noChangeAspect="1"/>
          </p:cNvPicPr>
          <p:nvPr/>
        </p:nvPicPr>
        <p:blipFill>
          <a:blip r:embed="rId3"/>
          <a:stretch>
            <a:fillRect/>
          </a:stretch>
        </p:blipFill>
        <p:spPr>
          <a:xfrm>
            <a:off x="9474023" y="0"/>
            <a:ext cx="905367" cy="1001512"/>
          </a:xfrm>
          <a:prstGeom prst="rect">
            <a:avLst/>
          </a:prstGeom>
        </p:spPr>
      </p:pic>
      <p:pic>
        <p:nvPicPr>
          <p:cNvPr id="3" name="Picture 2">
            <a:extLst>
              <a:ext uri="{FF2B5EF4-FFF2-40B4-BE49-F238E27FC236}">
                <a16:creationId xmlns:a16="http://schemas.microsoft.com/office/drawing/2014/main" id="{6DF8A78E-CB0D-D844-9B66-D0248B8237FF}"/>
              </a:ext>
            </a:extLst>
          </p:cNvPr>
          <p:cNvPicPr>
            <a:picLocks noChangeAspect="1"/>
          </p:cNvPicPr>
          <p:nvPr/>
        </p:nvPicPr>
        <p:blipFill>
          <a:blip r:embed="rId4"/>
          <a:stretch>
            <a:fillRect/>
          </a:stretch>
        </p:blipFill>
        <p:spPr>
          <a:xfrm>
            <a:off x="1520687" y="1001512"/>
            <a:ext cx="9144000" cy="1912150"/>
          </a:xfrm>
          <a:prstGeom prst="rect">
            <a:avLst/>
          </a:prstGeom>
        </p:spPr>
      </p:pic>
      <p:sp>
        <p:nvSpPr>
          <p:cNvPr id="7" name="Rectangle 6">
            <a:extLst>
              <a:ext uri="{FF2B5EF4-FFF2-40B4-BE49-F238E27FC236}">
                <a16:creationId xmlns:a16="http://schemas.microsoft.com/office/drawing/2014/main" id="{A414AF66-4B7D-CB4C-ACE9-1586FC897BF9}"/>
              </a:ext>
            </a:extLst>
          </p:cNvPr>
          <p:cNvSpPr/>
          <p:nvPr/>
        </p:nvSpPr>
        <p:spPr>
          <a:xfrm>
            <a:off x="3407015" y="4588127"/>
            <a:ext cx="982078" cy="740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200" dirty="0">
                <a:solidFill>
                  <a:schemeClr val="tx1"/>
                </a:solidFill>
              </a:rPr>
              <a:t>Prepare patients</a:t>
            </a:r>
          </a:p>
        </p:txBody>
      </p:sp>
      <p:sp>
        <p:nvSpPr>
          <p:cNvPr id="9" name="Rectangle 8">
            <a:extLst>
              <a:ext uri="{FF2B5EF4-FFF2-40B4-BE49-F238E27FC236}">
                <a16:creationId xmlns:a16="http://schemas.microsoft.com/office/drawing/2014/main" id="{BBB511DE-B24E-B346-B482-191382E646D5}"/>
              </a:ext>
            </a:extLst>
          </p:cNvPr>
          <p:cNvSpPr/>
          <p:nvPr/>
        </p:nvSpPr>
        <p:spPr>
          <a:xfrm>
            <a:off x="3407015" y="3760498"/>
            <a:ext cx="982078" cy="746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1200" dirty="0"/>
          </a:p>
          <a:p>
            <a:pPr algn="ctr"/>
            <a:r>
              <a:rPr lang="en-US" sz="1200" dirty="0">
                <a:solidFill>
                  <a:schemeClr val="tx1"/>
                </a:solidFill>
              </a:rPr>
              <a:t>Local opinion leaders</a:t>
            </a:r>
          </a:p>
          <a:p>
            <a:pPr algn="ctr"/>
            <a:endParaRPr lang="en-US" dirty="0"/>
          </a:p>
        </p:txBody>
      </p:sp>
      <p:sp>
        <p:nvSpPr>
          <p:cNvPr id="11" name="Rectangle 10">
            <a:extLst>
              <a:ext uri="{FF2B5EF4-FFF2-40B4-BE49-F238E27FC236}">
                <a16:creationId xmlns:a16="http://schemas.microsoft.com/office/drawing/2014/main" id="{04D6C58B-E043-5447-A503-A545F2D502E3}"/>
              </a:ext>
            </a:extLst>
          </p:cNvPr>
          <p:cNvSpPr/>
          <p:nvPr/>
        </p:nvSpPr>
        <p:spPr>
          <a:xfrm>
            <a:off x="3407015" y="2913663"/>
            <a:ext cx="982078" cy="766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200" dirty="0">
                <a:solidFill>
                  <a:schemeClr val="tx1"/>
                </a:solidFill>
              </a:rPr>
              <a:t>Educational Meetings</a:t>
            </a:r>
          </a:p>
        </p:txBody>
      </p:sp>
      <p:sp>
        <p:nvSpPr>
          <p:cNvPr id="12" name="Rectangle 11">
            <a:extLst>
              <a:ext uri="{FF2B5EF4-FFF2-40B4-BE49-F238E27FC236}">
                <a16:creationId xmlns:a16="http://schemas.microsoft.com/office/drawing/2014/main" id="{0BD08D0F-C20E-164F-BD11-8CF188442509}"/>
              </a:ext>
            </a:extLst>
          </p:cNvPr>
          <p:cNvSpPr/>
          <p:nvPr/>
        </p:nvSpPr>
        <p:spPr>
          <a:xfrm>
            <a:off x="7802907" y="3002034"/>
            <a:ext cx="982078" cy="85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200" dirty="0"/>
              <a:t>               </a:t>
            </a:r>
            <a:r>
              <a:rPr lang="en-US" sz="1200" dirty="0">
                <a:solidFill>
                  <a:schemeClr val="tx1"/>
                </a:solidFill>
              </a:rPr>
              <a:t>Remind Clinicians</a:t>
            </a:r>
          </a:p>
        </p:txBody>
      </p:sp>
    </p:spTree>
    <p:extLst>
      <p:ext uri="{BB962C8B-B14F-4D97-AF65-F5344CB8AC3E}">
        <p14:creationId xmlns:p14="http://schemas.microsoft.com/office/powerpoint/2010/main" val="49332717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DC34-129F-8441-A593-2F7A5A0C0FA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Tools and Supplemental Resources</a:t>
            </a:r>
          </a:p>
        </p:txBody>
      </p:sp>
      <p:sp>
        <p:nvSpPr>
          <p:cNvPr id="3" name="Content Placeholder 2">
            <a:extLst>
              <a:ext uri="{FF2B5EF4-FFF2-40B4-BE49-F238E27FC236}">
                <a16:creationId xmlns:a16="http://schemas.microsoft.com/office/drawing/2014/main" id="{A44DAEBC-2A61-4849-B858-50EFEB441183}"/>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200" dirty="0"/>
              <a:t>Powell, B. J., Waltz, T. J., Chinman, M. J., Damschroder, L., Smith, J., Matthieu, M., Proctor, E., &amp; Kirchner, J. (2015). A refined compilation of implementation strategies: Results from the Expert Recommendations for Implementing Change (ERIC) project. </a:t>
            </a:r>
            <a:r>
              <a:rPr lang="en-US" sz="1200" i="1" dirty="0"/>
              <a:t>Implementation Science, 10</a:t>
            </a:r>
            <a:r>
              <a:rPr lang="en-US" sz="1200" dirty="0"/>
              <a:t>(21). </a:t>
            </a:r>
            <a:r>
              <a:rPr lang="en-US" sz="1200" dirty="0">
                <a:hlinkClick r:id="rId3"/>
              </a:rPr>
              <a:t>https://doi.org/10.1186/s13012-015-0209-1</a:t>
            </a:r>
            <a:r>
              <a:rPr lang="en-US" sz="1200" dirty="0"/>
              <a:t> </a:t>
            </a:r>
            <a:endParaRPr lang="en-US" dirty="0"/>
          </a:p>
          <a:p>
            <a:r>
              <a:rPr lang="en-US" sz="1200" dirty="0"/>
              <a:t>Waltz, T. J., Powell, B. J., Fernandez, M. E., Abadie, B., &amp; Damschroder, L. J. (2019). Choosing implementation strategies to address contextual barriers: Diversity in recommendations and future directions. </a:t>
            </a:r>
            <a:r>
              <a:rPr lang="en-US" sz="1200" i="1" dirty="0"/>
              <a:t>Implementation Science, 14</a:t>
            </a:r>
            <a:r>
              <a:rPr lang="en-US" sz="1200" dirty="0"/>
              <a:t>(42). </a:t>
            </a:r>
            <a:r>
              <a:rPr lang="en-US" sz="1200" dirty="0">
                <a:hlinkClick r:id="rId4"/>
              </a:rPr>
              <a:t>https://doi.org/10.1186/s13012-019-0892-4</a:t>
            </a:r>
            <a:endParaRPr lang="en-US" sz="1200" dirty="0"/>
          </a:p>
          <a:p>
            <a:pPr>
              <a:lnSpc>
                <a:spcPct val="150000"/>
              </a:lnSpc>
            </a:pPr>
            <a:r>
              <a:rPr lang="en-US" sz="1200" dirty="0">
                <a:hlinkClick r:id="rId5"/>
              </a:rPr>
              <a:t>Washington University Institute of Clinical and Translational Sciences Implementation Strategies Toolkit</a:t>
            </a:r>
            <a:endParaRPr lang="en-US" sz="1200" dirty="0"/>
          </a:p>
          <a:p>
            <a:pPr>
              <a:lnSpc>
                <a:spcPct val="150000"/>
              </a:lnSpc>
            </a:pPr>
            <a:endParaRPr lang="en-US" sz="1200" dirty="0"/>
          </a:p>
          <a:p>
            <a:pPr marL="0" indent="0">
              <a:lnSpc>
                <a:spcPct val="150000"/>
              </a:lnSpc>
              <a:buNone/>
            </a:pPr>
            <a:endParaRPr lang="en-US" sz="1200" dirty="0"/>
          </a:p>
          <a:p>
            <a:pPr marL="0" indent="0">
              <a:lnSpc>
                <a:spcPct val="150000"/>
              </a:lnSpc>
              <a:buNone/>
            </a:pPr>
            <a:endParaRPr lang="en-US" sz="1200" dirty="0">
              <a:solidFill>
                <a:srgbClr val="FF0000"/>
              </a:solidFill>
            </a:endParaRPr>
          </a:p>
        </p:txBody>
      </p:sp>
    </p:spTree>
    <p:extLst>
      <p:ext uri="{BB962C8B-B14F-4D97-AF65-F5344CB8AC3E}">
        <p14:creationId xmlns:p14="http://schemas.microsoft.com/office/powerpoint/2010/main" val="5012948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D326-D820-BB4A-997B-112BEE3EF6E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0DD0FA73-C975-D34E-92C4-3757FCFC5107}"/>
              </a:ext>
            </a:extLst>
          </p:cNvPr>
          <p:cNvSpPr>
            <a:spLocks noGrp="1"/>
          </p:cNvSpPr>
          <p:nvPr>
            <p:ph idx="1"/>
          </p:nvPr>
        </p:nvSpPr>
        <p:spPr/>
        <p:txBody>
          <a:bodyPr>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20000"/>
              </a:lnSpc>
              <a:buNone/>
            </a:pPr>
            <a:r>
              <a:rPr lang="en-US" sz="4800" dirty="0"/>
              <a:t>Centers for Disease Control and Prevention (CDC). (2012). </a:t>
            </a:r>
            <a:r>
              <a:rPr lang="en-US" sz="4800" i="1" dirty="0"/>
              <a:t>Black corals cancer education</a:t>
            </a:r>
            <a:r>
              <a:rPr lang="en-US" sz="4800" dirty="0"/>
              <a:t> [Video].  YouTube. </a:t>
            </a:r>
          </a:p>
          <a:p>
            <a:pPr marL="0" indent="0">
              <a:lnSpc>
                <a:spcPct val="120000"/>
              </a:lnSpc>
              <a:buNone/>
            </a:pPr>
            <a:r>
              <a:rPr lang="en-US" sz="4800" dirty="0"/>
              <a:t>     https://www.youtube.com/watch?v=bn4aATMCfiw.</a:t>
            </a:r>
          </a:p>
          <a:p>
            <a:pPr marL="0" indent="0">
              <a:lnSpc>
                <a:spcPct val="120000"/>
              </a:lnSpc>
              <a:buNone/>
            </a:pPr>
            <a:endParaRPr lang="en-US" sz="4800" dirty="0"/>
          </a:p>
          <a:p>
            <a:pPr marL="0" indent="0">
              <a:lnSpc>
                <a:spcPct val="120000"/>
              </a:lnSpc>
              <a:buNone/>
            </a:pPr>
            <a:r>
              <a:rPr lang="en-US" sz="4800" dirty="0" err="1"/>
              <a:t>Looijmans</a:t>
            </a:r>
            <a:r>
              <a:rPr lang="en-US" sz="4800" dirty="0"/>
              <a:t>-van den Akker, I., Hulscher, M. E., Verheij, T. J., </a:t>
            </a:r>
            <a:r>
              <a:rPr lang="en-US" sz="4800" dirty="0" err="1"/>
              <a:t>Riphagen-Dalhuisen</a:t>
            </a:r>
            <a:r>
              <a:rPr lang="en-US" sz="4800" dirty="0"/>
              <a:t>, J., van Delden, J. J., &amp; Hak, E. </a:t>
            </a:r>
          </a:p>
          <a:p>
            <a:pPr marL="0" indent="0">
              <a:lnSpc>
                <a:spcPct val="120000"/>
              </a:lnSpc>
              <a:buNone/>
            </a:pPr>
            <a:r>
              <a:rPr lang="en-US" sz="4800" dirty="0"/>
              <a:t>     (2011). How to develop a program to</a:t>
            </a:r>
          </a:p>
          <a:p>
            <a:pPr marL="0" indent="0">
              <a:lnSpc>
                <a:spcPct val="120000"/>
              </a:lnSpc>
              <a:buNone/>
            </a:pPr>
            <a:r>
              <a:rPr lang="en-US" sz="4800" dirty="0"/>
              <a:t>     increase influenza vaccine uptake among workers in health care settings? </a:t>
            </a:r>
            <a:r>
              <a:rPr lang="en-US" sz="4800" i="1" dirty="0"/>
              <a:t>Implementation Science 6</a:t>
            </a:r>
            <a:r>
              <a:rPr lang="en-US" sz="4800" dirty="0"/>
              <a:t>(47). doi: </a:t>
            </a:r>
          </a:p>
          <a:p>
            <a:pPr marL="0" indent="0">
              <a:lnSpc>
                <a:spcPct val="120000"/>
              </a:lnSpc>
              <a:buNone/>
            </a:pPr>
            <a:r>
              <a:rPr lang="en-US" sz="4800" dirty="0"/>
              <a:t>     10.1186/1748-5908-6-47</a:t>
            </a:r>
          </a:p>
          <a:p>
            <a:pPr marL="0" indent="0">
              <a:lnSpc>
                <a:spcPct val="120000"/>
              </a:lnSpc>
              <a:buNone/>
            </a:pPr>
            <a:endParaRPr lang="en-US" sz="4800" dirty="0"/>
          </a:p>
          <a:p>
            <a:pPr marL="0" indent="0">
              <a:lnSpc>
                <a:spcPct val="120000"/>
              </a:lnSpc>
              <a:buNone/>
            </a:pPr>
            <a:r>
              <a:rPr lang="en-US" sz="4800" dirty="0"/>
              <a:t>Leeman, J., Birken, S. A., Powell, B. J., </a:t>
            </a:r>
            <a:r>
              <a:rPr lang="en-US" sz="4800" dirty="0" err="1"/>
              <a:t>Rohweder</a:t>
            </a:r>
            <a:r>
              <a:rPr lang="en-US" sz="4800" dirty="0"/>
              <a:t>, C., &amp; Shea, C. M. (2017). Beyond "implementation strategies":</a:t>
            </a:r>
          </a:p>
          <a:p>
            <a:pPr marL="0" indent="0">
              <a:lnSpc>
                <a:spcPct val="120000"/>
              </a:lnSpc>
              <a:buNone/>
            </a:pPr>
            <a:r>
              <a:rPr lang="en-US" sz="4800" dirty="0"/>
              <a:t>      Classifying the full range of strategies used in implementation science and practice.</a:t>
            </a:r>
            <a:r>
              <a:rPr lang="en-US" sz="4800" i="1" dirty="0"/>
              <a:t> Implementation Science 12</a:t>
            </a:r>
            <a:r>
              <a:rPr lang="en-US" sz="4800" dirty="0"/>
              <a:t>(1). </a:t>
            </a:r>
          </a:p>
          <a:p>
            <a:pPr marL="0" indent="0">
              <a:lnSpc>
                <a:spcPct val="120000"/>
              </a:lnSpc>
              <a:buNone/>
            </a:pPr>
            <a:r>
              <a:rPr lang="en-US" sz="4800" dirty="0"/>
              <a:t>      https://</a:t>
            </a:r>
            <a:r>
              <a:rPr lang="en-US" sz="4800" dirty="0" err="1"/>
              <a:t>doi.org</a:t>
            </a:r>
            <a:r>
              <a:rPr lang="en-US" sz="4800" dirty="0"/>
              <a:t>/10.1186/s13012-017-0657-x</a:t>
            </a:r>
          </a:p>
          <a:p>
            <a:pPr marL="0" indent="0">
              <a:lnSpc>
                <a:spcPct val="120000"/>
              </a:lnSpc>
              <a:buNone/>
            </a:pPr>
            <a:endParaRPr lang="en-US" sz="4800" dirty="0"/>
          </a:p>
          <a:p>
            <a:pPr marL="10795" indent="0">
              <a:buNone/>
            </a:pPr>
            <a:r>
              <a:rPr lang="en-US" sz="4800" dirty="0"/>
              <a:t>Powell, B. J., McMillen, J. C., Proctor, E. K., Carpenter, C. R., Griffey, R. T., Bunger, A. C., Glass, J. E., &amp; </a:t>
            </a:r>
          </a:p>
          <a:p>
            <a:pPr marL="10795" indent="0">
              <a:buNone/>
            </a:pPr>
            <a:r>
              <a:rPr lang="en-US" sz="4800" dirty="0"/>
              <a:t>      York, J. L. (2012). A compilation of strategies for implementing clinical innovations in health and mental </a:t>
            </a:r>
          </a:p>
          <a:p>
            <a:pPr marL="10795" indent="0">
              <a:buNone/>
            </a:pPr>
            <a:r>
              <a:rPr lang="en-US" sz="4800" dirty="0"/>
              <a:t>      health. </a:t>
            </a:r>
            <a:r>
              <a:rPr lang="en-US" sz="4800" i="1" dirty="0"/>
              <a:t>Medical Care Research and Review</a:t>
            </a:r>
            <a:r>
              <a:rPr lang="en-US" sz="4800" dirty="0"/>
              <a:t>, </a:t>
            </a:r>
            <a:r>
              <a:rPr lang="en-US" sz="4800" i="1" dirty="0"/>
              <a:t>69</a:t>
            </a:r>
            <a:r>
              <a:rPr lang="en-US" sz="4800" dirty="0"/>
              <a:t>(2), 123–157. </a:t>
            </a:r>
            <a:r>
              <a:rPr lang="en-US" sz="4800" dirty="0" err="1"/>
              <a:t>doi</a:t>
            </a:r>
            <a:r>
              <a:rPr lang="en-US" sz="4800" dirty="0"/>
              <a:t>: 10.1177/1077558711430690</a:t>
            </a:r>
          </a:p>
          <a:p>
            <a:pPr marL="10795" indent="0">
              <a:buNone/>
            </a:pPr>
            <a:endParaRPr lang="en-US" sz="4800" dirty="0"/>
          </a:p>
          <a:p>
            <a:pPr marL="0" indent="0">
              <a:buNone/>
            </a:pPr>
            <a:r>
              <a:rPr lang="en-US" sz="4800" dirty="0" err="1"/>
              <a:t>Skolarus</a:t>
            </a:r>
            <a:r>
              <a:rPr lang="en-US" sz="4800" dirty="0"/>
              <a:t>, T. A., &amp; Sales, A. E. (2016). Using implementation science to improve urologic oncology </a:t>
            </a:r>
          </a:p>
          <a:p>
            <a:pPr marL="0" indent="0">
              <a:buNone/>
            </a:pPr>
            <a:r>
              <a:rPr lang="en-US" sz="4800" dirty="0"/>
              <a:t>      care. </a:t>
            </a:r>
            <a:r>
              <a:rPr lang="en-US" sz="4800" i="1" dirty="0"/>
              <a:t>Urologic Oncology, 34</a:t>
            </a:r>
            <a:r>
              <a:rPr lang="en-US" sz="4800" dirty="0"/>
              <a:t>(9), 384–387. </a:t>
            </a:r>
            <a:r>
              <a:rPr lang="en-US" sz="4800" dirty="0" err="1"/>
              <a:t>doi</a:t>
            </a:r>
            <a:r>
              <a:rPr lang="en-US" sz="4800" dirty="0"/>
              <a:t>: 10.1016/j.urolonc.2016.05.022</a:t>
            </a:r>
          </a:p>
          <a:p>
            <a:pPr marL="0" indent="0">
              <a:buNone/>
            </a:pPr>
            <a:endParaRPr lang="en-US" sz="4800" dirty="0"/>
          </a:p>
          <a:p>
            <a:pPr marL="0" indent="0">
              <a:buNone/>
            </a:pPr>
            <a:r>
              <a:rPr lang="en-US" sz="4800" dirty="0"/>
              <a:t>The Improved Clinical Effectiveness through </a:t>
            </a:r>
            <a:r>
              <a:rPr lang="en-US" sz="4800" dirty="0" err="1"/>
              <a:t>Behavioural</a:t>
            </a:r>
            <a:r>
              <a:rPr lang="en-US" sz="4800" dirty="0"/>
              <a:t> Research Group (</a:t>
            </a:r>
            <a:r>
              <a:rPr lang="en-US" sz="4800" dirty="0" err="1"/>
              <a:t>ICEBeRG</a:t>
            </a:r>
            <a:r>
              <a:rPr lang="en-US" sz="4800" dirty="0"/>
              <a:t>). (2006). Designing </a:t>
            </a:r>
          </a:p>
          <a:p>
            <a:pPr marL="0" indent="0">
              <a:buNone/>
            </a:pPr>
            <a:r>
              <a:rPr lang="en-US" sz="4800" dirty="0"/>
              <a:t>     theoretically-informed implementation interventions. </a:t>
            </a:r>
            <a:r>
              <a:rPr lang="en-US" sz="4800" i="1" dirty="0"/>
              <a:t>Implementation Science, </a:t>
            </a:r>
          </a:p>
          <a:p>
            <a:pPr marL="0" indent="0">
              <a:buNone/>
            </a:pPr>
            <a:r>
              <a:rPr lang="en-US" sz="4800" i="1" dirty="0"/>
              <a:t>     1</a:t>
            </a:r>
            <a:r>
              <a:rPr lang="en-US" sz="4800" dirty="0"/>
              <a:t>(4). https://</a:t>
            </a:r>
            <a:r>
              <a:rPr lang="en-US" sz="4800" dirty="0" err="1"/>
              <a:t>doi.org</a:t>
            </a:r>
            <a:r>
              <a:rPr lang="en-US" sz="4800" dirty="0"/>
              <a:t>/10.1186/1748-5908-1-4</a:t>
            </a:r>
          </a:p>
          <a:p>
            <a:pPr marL="0" indent="0">
              <a:buNone/>
            </a:pPr>
            <a:endParaRPr lang="en-US" sz="7200" dirty="0"/>
          </a:p>
          <a:p>
            <a:pPr marL="10795" indent="0">
              <a:buNone/>
            </a:pPr>
            <a:endParaRPr lang="en-US" sz="7200" dirty="0"/>
          </a:p>
          <a:p>
            <a:pPr marL="0" indent="0">
              <a:lnSpc>
                <a:spcPct val="120000"/>
              </a:lnSpc>
              <a:buNone/>
            </a:pPr>
            <a:endParaRPr lang="en-US" sz="4800" dirty="0"/>
          </a:p>
          <a:p>
            <a:pPr marL="0" indent="0">
              <a:lnSpc>
                <a:spcPct val="120000"/>
              </a:lnSpc>
              <a:buNone/>
            </a:pPr>
            <a:endParaRPr lang="en-US" sz="4800" dirty="0"/>
          </a:p>
          <a:p>
            <a:pPr marL="0" indent="0">
              <a:lnSpc>
                <a:spcPct val="120000"/>
              </a:lnSpc>
              <a:buNone/>
            </a:pPr>
            <a:endParaRPr lang="en-US" sz="4800" dirty="0"/>
          </a:p>
          <a:p>
            <a:pPr marL="0" indent="0">
              <a:lnSpc>
                <a:spcPct val="110000"/>
              </a:lnSpc>
              <a:buNone/>
            </a:pPr>
            <a:endParaRPr lang="en-US" sz="4800" dirty="0"/>
          </a:p>
          <a:p>
            <a:pPr marL="0" indent="0">
              <a:lnSpc>
                <a:spcPct val="120000"/>
              </a:lnSpc>
              <a:buNone/>
            </a:pPr>
            <a:endParaRPr lang="en-US" sz="4800" dirty="0"/>
          </a:p>
          <a:p>
            <a:pPr marL="0" indent="0">
              <a:lnSpc>
                <a:spcPct val="120000"/>
              </a:lnSpc>
              <a:buNone/>
            </a:pPr>
            <a:endParaRPr lang="en-US" dirty="0"/>
          </a:p>
          <a:p>
            <a:pPr marL="0" indent="0">
              <a:lnSpc>
                <a:spcPct val="120000"/>
              </a:lnSpc>
              <a:buNone/>
            </a:pPr>
            <a:endParaRPr lang="en-US" sz="4800" dirty="0"/>
          </a:p>
          <a:p>
            <a:pPr marL="0" indent="0">
              <a:lnSpc>
                <a:spcPct val="120000"/>
              </a:lnSpc>
              <a:buNone/>
            </a:pPr>
            <a:endParaRPr lang="en-US" sz="4800" dirty="0"/>
          </a:p>
          <a:p>
            <a:pPr marL="0" indent="0">
              <a:buNone/>
            </a:pPr>
            <a:endParaRPr lang="en-US" sz="4800" dirty="0"/>
          </a:p>
          <a:p>
            <a:pPr marL="0" indent="0">
              <a:buNone/>
            </a:pPr>
            <a:r>
              <a:rPr lang="en-US" sz="2800" dirty="0"/>
              <a:t> </a:t>
            </a:r>
          </a:p>
          <a:p>
            <a:pPr marL="0" indent="0">
              <a:buNone/>
            </a:pPr>
            <a:endParaRPr lang="en-US" sz="2800" dirty="0"/>
          </a:p>
          <a:p>
            <a:pPr marL="0" indent="0">
              <a:buNone/>
            </a:pPr>
            <a:endParaRPr lang="en-US" sz="2500" dirty="0"/>
          </a:p>
        </p:txBody>
      </p:sp>
    </p:spTree>
    <p:extLst>
      <p:ext uri="{BB962C8B-B14F-4D97-AF65-F5344CB8AC3E}">
        <p14:creationId xmlns:p14="http://schemas.microsoft.com/office/powerpoint/2010/main" val="23895846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FFCE-6FEE-1947-9AAE-6ABEB472C15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Acknowledgments</a:t>
            </a:r>
          </a:p>
        </p:txBody>
      </p:sp>
      <p:sp>
        <p:nvSpPr>
          <p:cNvPr id="4" name="Content Placeholder 3">
            <a:extLst>
              <a:ext uri="{FF2B5EF4-FFF2-40B4-BE49-F238E27FC236}">
                <a16:creationId xmlns:a16="http://schemas.microsoft.com/office/drawing/2014/main" id="{C1735C34-01EB-431B-B8BD-B57C36FE486E}"/>
              </a:ext>
            </a:extLst>
          </p:cNvPr>
          <p:cNvSpPr>
            <a:spLocks noGrp="1"/>
          </p:cNvSpPr>
          <p:nvPr>
            <p:ph sz="half" idx="2"/>
          </p:nvPr>
        </p:nvSpPr>
        <p:spPr>
          <a:xfrm>
            <a:off x="2057400" y="1650078"/>
            <a:ext cx="4038600" cy="3161229"/>
          </a:xfrm>
        </p:spPr>
        <p:txBody>
          <a:bodyPr vert="horz" wrap="square" lIns="91440" tIns="45720" rIns="91440" bIns="45720" numCol="1" anchor="ctr" anchorCtr="0" compatLnSpc="1">
            <a:prstTxWarp prst="textNoShape">
              <a:avLst/>
            </a:prstTxWarp>
          </a:bodyPr>
          <a:lstStyle/>
          <a:p>
            <a:pPr marL="0" indent="0">
              <a:lnSpc>
                <a:spcPct val="130000"/>
              </a:lnSpc>
              <a:spcBef>
                <a:spcPts val="0"/>
              </a:spcBef>
              <a:spcAft>
                <a:spcPts val="0"/>
              </a:spcAft>
              <a:buNone/>
            </a:pPr>
            <a:r>
              <a:rPr lang="en-US" sz="2000" b="1" u="sng" dirty="0">
                <a:solidFill>
                  <a:schemeClr val="tx2"/>
                </a:solidFill>
                <a:ea typeface="+mn-lt"/>
                <a:cs typeface="+mn-lt"/>
              </a:rPr>
              <a:t>PI:</a:t>
            </a:r>
          </a:p>
          <a:p>
            <a:pPr marL="0" indent="0">
              <a:lnSpc>
                <a:spcPct val="130000"/>
              </a:lnSpc>
              <a:spcBef>
                <a:spcPts val="0"/>
              </a:spcBef>
              <a:spcAft>
                <a:spcPts val="0"/>
              </a:spcAft>
              <a:buNone/>
            </a:pPr>
            <a:r>
              <a:rPr lang="en-US" sz="2000" dirty="0">
                <a:solidFill>
                  <a:schemeClr val="tx2"/>
                </a:solidFill>
                <a:ea typeface="+mn-lt"/>
                <a:cs typeface="+mn-lt"/>
              </a:rPr>
              <a:t>Mandi L. Pratt-Chapman PhD</a:t>
            </a:r>
          </a:p>
          <a:p>
            <a:pPr marL="0" indent="0">
              <a:lnSpc>
                <a:spcPct val="130000"/>
              </a:lnSpc>
              <a:spcBef>
                <a:spcPts val="0"/>
              </a:spcBef>
              <a:spcAft>
                <a:spcPts val="0"/>
              </a:spcAft>
              <a:buNone/>
            </a:pPr>
            <a:r>
              <a:rPr lang="en-US" sz="2000" b="1" u="sng" dirty="0">
                <a:solidFill>
                  <a:schemeClr val="tx2"/>
                </a:solidFill>
                <a:ea typeface="+mn-lt"/>
                <a:cs typeface="+mn-lt"/>
              </a:rPr>
              <a:t>Staff:   </a:t>
            </a:r>
          </a:p>
          <a:p>
            <a:pPr marL="0" indent="0">
              <a:lnSpc>
                <a:spcPct val="130000"/>
              </a:lnSpc>
              <a:spcBef>
                <a:spcPts val="0"/>
              </a:spcBef>
              <a:spcAft>
                <a:spcPts val="0"/>
              </a:spcAft>
              <a:buNone/>
            </a:pPr>
            <a:r>
              <a:rPr lang="en-US" sz="2000" dirty="0">
                <a:solidFill>
                  <a:schemeClr val="tx2"/>
                </a:solidFill>
                <a:ea typeface="+mn-lt"/>
                <a:cs typeface="+mn-lt"/>
              </a:rPr>
              <a:t>Sarah Adler</a:t>
            </a:r>
          </a:p>
          <a:p>
            <a:pPr marL="0" indent="0">
              <a:lnSpc>
                <a:spcPct val="130000"/>
              </a:lnSpc>
              <a:spcBef>
                <a:spcPts val="0"/>
              </a:spcBef>
              <a:spcAft>
                <a:spcPts val="0"/>
              </a:spcAft>
              <a:buNone/>
            </a:pPr>
            <a:r>
              <a:rPr lang="en-US" sz="2000" dirty="0">
                <a:solidFill>
                  <a:schemeClr val="tx2"/>
                </a:solidFill>
                <a:ea typeface="+mn-lt"/>
                <a:cs typeface="+mn-lt"/>
              </a:rPr>
              <a:t>Joseph Astorino</a:t>
            </a:r>
          </a:p>
          <a:p>
            <a:pPr marL="0" indent="0">
              <a:lnSpc>
                <a:spcPct val="130000"/>
              </a:lnSpc>
              <a:spcBef>
                <a:spcPts val="0"/>
              </a:spcBef>
              <a:spcAft>
                <a:spcPts val="0"/>
              </a:spcAft>
              <a:buNone/>
            </a:pPr>
            <a:r>
              <a:rPr lang="en-US" sz="2000" dirty="0">
                <a:solidFill>
                  <a:schemeClr val="tx2"/>
                </a:solidFill>
                <a:ea typeface="+mn-lt"/>
                <a:cs typeface="+mn-lt"/>
              </a:rPr>
              <a:t>Leila Habib</a:t>
            </a:r>
          </a:p>
          <a:p>
            <a:pPr marL="0" indent="0">
              <a:lnSpc>
                <a:spcPct val="130000"/>
              </a:lnSpc>
              <a:spcBef>
                <a:spcPts val="0"/>
              </a:spcBef>
              <a:spcAft>
                <a:spcPts val="0"/>
              </a:spcAft>
              <a:buNone/>
            </a:pPr>
            <a:r>
              <a:rPr lang="en-US" sz="2000" dirty="0">
                <a:solidFill>
                  <a:schemeClr val="tx2"/>
                </a:solidFill>
                <a:ea typeface="+mn-lt"/>
                <a:cs typeface="+mn-lt"/>
              </a:rPr>
              <a:t>Sarah Kerch</a:t>
            </a:r>
          </a:p>
          <a:p>
            <a:pPr marL="0" indent="0">
              <a:lnSpc>
                <a:spcPct val="130000"/>
              </a:lnSpc>
              <a:spcBef>
                <a:spcPts val="0"/>
              </a:spcBef>
              <a:spcAft>
                <a:spcPts val="0"/>
              </a:spcAft>
              <a:buNone/>
            </a:pPr>
            <a:endParaRPr lang="en-US" sz="2000" b="1" u="sng" dirty="0">
              <a:solidFill>
                <a:schemeClr val="tx2"/>
              </a:solidFill>
              <a:ea typeface="+mn-lt"/>
              <a:cs typeface="+mn-lt"/>
            </a:endParaRPr>
          </a:p>
        </p:txBody>
      </p:sp>
      <p:sp>
        <p:nvSpPr>
          <p:cNvPr id="9" name="Content Placeholder 3">
            <a:extLst>
              <a:ext uri="{FF2B5EF4-FFF2-40B4-BE49-F238E27FC236}">
                <a16:creationId xmlns:a16="http://schemas.microsoft.com/office/drawing/2014/main" id="{089B80F7-8ADB-E04B-8830-F5EF8E34099B}"/>
              </a:ext>
            </a:extLst>
          </p:cNvPr>
          <p:cNvSpPr txBox="1">
            <a:spLocks/>
          </p:cNvSpPr>
          <p:nvPr/>
        </p:nvSpPr>
        <p:spPr bwMode="auto">
          <a:xfrm>
            <a:off x="5850774" y="1650078"/>
            <a:ext cx="4038600" cy="3161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257175" indent="-257175" algn="l" rtl="0" eaLnBrk="0" fontAlgn="base" hangingPunct="0">
              <a:spcBef>
                <a:spcPct val="20000"/>
              </a:spcBef>
              <a:spcAft>
                <a:spcPct val="0"/>
              </a:spcAft>
              <a:buChar char="•"/>
              <a:defRPr sz="2100">
                <a:solidFill>
                  <a:schemeClr val="tx1">
                    <a:lumMod val="75000"/>
                    <a:lumOff val="25000"/>
                  </a:schemeClr>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lumMod val="75000"/>
                    <a:lumOff val="25000"/>
                  </a:schemeClr>
                </a:solidFill>
                <a:latin typeface="+mn-lt"/>
              </a:defRPr>
            </a:lvl2pPr>
            <a:lvl3pPr marL="857250" indent="-171450" algn="l" rtl="0" eaLnBrk="0" fontAlgn="base" hangingPunct="0">
              <a:spcBef>
                <a:spcPct val="20000"/>
              </a:spcBef>
              <a:spcAft>
                <a:spcPct val="0"/>
              </a:spcAft>
              <a:buChar char="•"/>
              <a:defRPr sz="1500">
                <a:solidFill>
                  <a:schemeClr val="tx1">
                    <a:lumMod val="75000"/>
                    <a:lumOff val="25000"/>
                  </a:schemeClr>
                </a:solidFill>
                <a:latin typeface="+mn-lt"/>
              </a:defRPr>
            </a:lvl3pPr>
            <a:lvl4pPr marL="1200150" indent="-171450" algn="l" rtl="0" eaLnBrk="0" fontAlgn="base" hangingPunct="0">
              <a:spcBef>
                <a:spcPct val="20000"/>
              </a:spcBef>
              <a:spcAft>
                <a:spcPct val="0"/>
              </a:spcAft>
              <a:buChar char="–"/>
              <a:defRPr sz="1351">
                <a:solidFill>
                  <a:schemeClr val="tx1">
                    <a:lumMod val="75000"/>
                    <a:lumOff val="25000"/>
                  </a:schemeClr>
                </a:solidFill>
                <a:latin typeface="+mn-lt"/>
              </a:defRPr>
            </a:lvl4pPr>
            <a:lvl5pPr marL="1543050" indent="-171450" algn="l" rtl="0" eaLnBrk="0" fontAlgn="base" hangingPunct="0">
              <a:spcBef>
                <a:spcPct val="20000"/>
              </a:spcBef>
              <a:spcAft>
                <a:spcPct val="0"/>
              </a:spcAft>
              <a:buChar char="»"/>
              <a:defRPr sz="1351">
                <a:solidFill>
                  <a:schemeClr val="tx1">
                    <a:lumMod val="75000"/>
                    <a:lumOff val="25000"/>
                  </a:schemeClr>
                </a:solidFill>
                <a:latin typeface="+mn-lt"/>
              </a:defRPr>
            </a:lvl5pPr>
            <a:lvl6pPr marL="1885950" indent="-171450" algn="l" rtl="0" fontAlgn="base">
              <a:spcBef>
                <a:spcPct val="20000"/>
              </a:spcBef>
              <a:spcAft>
                <a:spcPct val="0"/>
              </a:spcAft>
              <a:buChar char="»"/>
              <a:defRPr sz="1351">
                <a:solidFill>
                  <a:schemeClr val="tx1"/>
                </a:solidFill>
                <a:latin typeface="+mn-lt"/>
              </a:defRPr>
            </a:lvl6pPr>
            <a:lvl7pPr marL="2228850" indent="-171450" algn="l" rtl="0" fontAlgn="base">
              <a:spcBef>
                <a:spcPct val="20000"/>
              </a:spcBef>
              <a:spcAft>
                <a:spcPct val="0"/>
              </a:spcAft>
              <a:buChar char="»"/>
              <a:defRPr sz="1351">
                <a:solidFill>
                  <a:schemeClr val="tx1"/>
                </a:solidFill>
                <a:latin typeface="+mn-lt"/>
              </a:defRPr>
            </a:lvl7pPr>
            <a:lvl8pPr marL="2571750" indent="-171450" algn="l" rtl="0" fontAlgn="base">
              <a:spcBef>
                <a:spcPct val="20000"/>
              </a:spcBef>
              <a:spcAft>
                <a:spcPct val="0"/>
              </a:spcAft>
              <a:buChar char="»"/>
              <a:defRPr sz="1351">
                <a:solidFill>
                  <a:schemeClr val="tx1"/>
                </a:solidFill>
                <a:latin typeface="+mn-lt"/>
              </a:defRPr>
            </a:lvl8pPr>
            <a:lvl9pPr marL="2914650" indent="-171450" algn="l" rtl="0" fontAlgn="base">
              <a:spcBef>
                <a:spcPct val="20000"/>
              </a:spcBef>
              <a:spcAft>
                <a:spcPct val="0"/>
              </a:spcAft>
              <a:buChar char="»"/>
              <a:defRPr sz="1351">
                <a:solidFill>
                  <a:schemeClr val="tx1"/>
                </a:solidFill>
                <a:latin typeface="+mn-lt"/>
              </a:defRPr>
            </a:lvl9pPr>
          </a:lstStyle>
          <a:p>
            <a:pPr marL="0" indent="0">
              <a:lnSpc>
                <a:spcPct val="130000"/>
              </a:lnSpc>
              <a:spcBef>
                <a:spcPts val="0"/>
              </a:spcBef>
              <a:spcAft>
                <a:spcPts val="0"/>
              </a:spcAft>
              <a:buNone/>
            </a:pPr>
            <a:r>
              <a:rPr lang="en-US" sz="2000" b="1" u="sng" dirty="0">
                <a:solidFill>
                  <a:schemeClr val="tx2"/>
                </a:solidFill>
                <a:ea typeface="+mn-lt"/>
                <a:cs typeface="+mn-lt"/>
              </a:rPr>
              <a:t>Workgroup Members: </a:t>
            </a:r>
          </a:p>
          <a:p>
            <a:pPr marL="0" indent="0">
              <a:lnSpc>
                <a:spcPct val="130000"/>
              </a:lnSpc>
              <a:buNone/>
            </a:pPr>
            <a:r>
              <a:rPr lang="en-US" sz="2000" dirty="0">
                <a:solidFill>
                  <a:schemeClr val="tx1"/>
                </a:solidFill>
              </a:rPr>
              <a:t>Christi Cahill</a:t>
            </a:r>
          </a:p>
          <a:p>
            <a:pPr marL="0" indent="0">
              <a:lnSpc>
                <a:spcPct val="130000"/>
              </a:lnSpc>
              <a:buNone/>
            </a:pPr>
            <a:r>
              <a:rPr lang="en-US" sz="2000" dirty="0">
                <a:solidFill>
                  <a:schemeClr val="tx1"/>
                </a:solidFill>
              </a:rPr>
              <a:t>David Chambers</a:t>
            </a:r>
          </a:p>
          <a:p>
            <a:pPr marL="0" indent="0">
              <a:lnSpc>
                <a:spcPct val="130000"/>
              </a:lnSpc>
              <a:buNone/>
            </a:pPr>
            <a:r>
              <a:rPr lang="en-US" sz="2000" dirty="0">
                <a:solidFill>
                  <a:schemeClr val="tx1"/>
                </a:solidFill>
              </a:rPr>
              <a:t>Tamara Robinson</a:t>
            </a:r>
          </a:p>
          <a:p>
            <a:pPr marL="0" indent="0">
              <a:lnSpc>
                <a:spcPct val="130000"/>
              </a:lnSpc>
              <a:buNone/>
            </a:pPr>
            <a:r>
              <a:rPr lang="en-US" sz="2000" dirty="0">
                <a:solidFill>
                  <a:schemeClr val="tx1"/>
                </a:solidFill>
              </a:rPr>
              <a:t>Randy Schwartz</a:t>
            </a:r>
          </a:p>
          <a:p>
            <a:pPr marL="0" indent="0">
              <a:lnSpc>
                <a:spcPct val="130000"/>
              </a:lnSpc>
              <a:spcBef>
                <a:spcPts val="0"/>
              </a:spcBef>
              <a:spcAft>
                <a:spcPts val="0"/>
              </a:spcAft>
              <a:buNone/>
            </a:pPr>
            <a:endParaRPr lang="en-US" sz="2000" b="1" u="sng" dirty="0">
              <a:solidFill>
                <a:schemeClr val="tx2"/>
              </a:solidFill>
              <a:ea typeface="+mn-lt"/>
              <a:cs typeface="+mn-lt"/>
            </a:endParaRPr>
          </a:p>
        </p:txBody>
      </p:sp>
    </p:spTree>
    <p:extLst>
      <p:ext uri="{BB962C8B-B14F-4D97-AF65-F5344CB8AC3E}">
        <p14:creationId xmlns:p14="http://schemas.microsoft.com/office/powerpoint/2010/main" val="28550909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C8A290-79E7-46A4-8A36-B2D582702BE3}"/>
              </a:ext>
            </a:extLst>
          </p:cNvPr>
          <p:cNvSpPr>
            <a:spLocks noGrp="1"/>
          </p:cNvSpPr>
          <p:nvPr/>
        </p:nvSpPr>
        <p:spPr>
          <a:xfrm>
            <a:off x="4046776" y="1211530"/>
            <a:ext cx="6324599" cy="18859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000" b="1" dirty="0"/>
              <a:t>Facilitating Implementation</a:t>
            </a:r>
            <a:endParaRPr lang="en-US" dirty="0"/>
          </a:p>
        </p:txBody>
      </p:sp>
    </p:spTree>
    <p:extLst>
      <p:ext uri="{BB962C8B-B14F-4D97-AF65-F5344CB8AC3E}">
        <p14:creationId xmlns:p14="http://schemas.microsoft.com/office/powerpoint/2010/main" val="235745541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1160DE-A488-4A4C-BFAC-AEAD7EE64FC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Disclosure</a:t>
            </a:r>
          </a:p>
        </p:txBody>
      </p:sp>
      <p:sp>
        <p:nvSpPr>
          <p:cNvPr id="5" name="Content Placeholder 4">
            <a:extLst>
              <a:ext uri="{FF2B5EF4-FFF2-40B4-BE49-F238E27FC236}">
                <a16:creationId xmlns:a16="http://schemas.microsoft.com/office/drawing/2014/main" id="{60BF3F8F-5539-5C40-8EEA-C1341AF7B6B4}"/>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This session was supported by Cooperative Agreement #NU58DP006461-03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pPr marL="0" indent="0">
              <a:buNone/>
            </a:pPr>
            <a:endParaRPr lang="en-US" dirty="0"/>
          </a:p>
        </p:txBody>
      </p:sp>
    </p:spTree>
    <p:extLst>
      <p:ext uri="{BB962C8B-B14F-4D97-AF65-F5344CB8AC3E}">
        <p14:creationId xmlns:p14="http://schemas.microsoft.com/office/powerpoint/2010/main" val="116170794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4533-3232-D540-9895-29A500379ABB}"/>
              </a:ext>
            </a:extLst>
          </p:cNvPr>
          <p:cNvSpPr>
            <a:spLocks noGrp="1"/>
          </p:cNvSpPr>
          <p:nvPr>
            <p:ph type="title"/>
          </p:nvPr>
        </p:nvSpPr>
        <p:spPr>
          <a:xfrm>
            <a:off x="3960420" y="304800"/>
            <a:ext cx="6250381"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Learning Objectives</a:t>
            </a:r>
          </a:p>
        </p:txBody>
      </p:sp>
      <p:sp>
        <p:nvSpPr>
          <p:cNvPr id="3" name="Content Placeholder 2">
            <a:extLst>
              <a:ext uri="{FF2B5EF4-FFF2-40B4-BE49-F238E27FC236}">
                <a16:creationId xmlns:a16="http://schemas.microsoft.com/office/drawing/2014/main" id="{5B242DDD-E6A1-1547-842C-CDE082FBFCA0}"/>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457200" indent="-457200">
              <a:lnSpc>
                <a:spcPct val="150000"/>
              </a:lnSpc>
              <a:spcAft>
                <a:spcPts val="200"/>
              </a:spcAft>
              <a:buAutoNum type="arabicPeriod"/>
            </a:pPr>
            <a:r>
              <a:rPr lang="en-US" sz="2200" dirty="0"/>
              <a:t>Determine implementation strategies based on context</a:t>
            </a:r>
            <a:endParaRPr lang="en-US" dirty="0"/>
          </a:p>
          <a:p>
            <a:pPr marL="457200" indent="-457200">
              <a:lnSpc>
                <a:spcPct val="150000"/>
              </a:lnSpc>
              <a:spcAft>
                <a:spcPts val="200"/>
              </a:spcAft>
              <a:buAutoNum type="arabicPeriod"/>
            </a:pPr>
            <a:r>
              <a:rPr lang="en-US" sz="2200" dirty="0"/>
              <a:t>Identify needed adaptations to optimize success </a:t>
            </a:r>
          </a:p>
          <a:p>
            <a:pPr marL="457200" indent="-457200">
              <a:lnSpc>
                <a:spcPct val="150000"/>
              </a:lnSpc>
              <a:spcAft>
                <a:spcPts val="200"/>
              </a:spcAft>
              <a:buAutoNum type="arabicPeriod"/>
            </a:pPr>
            <a:r>
              <a:rPr lang="en-US" sz="2200" dirty="0"/>
              <a:t>Identify approaches to quality improvement</a:t>
            </a:r>
          </a:p>
          <a:p>
            <a:pPr marL="457200" indent="-457200">
              <a:lnSpc>
                <a:spcPct val="150000"/>
              </a:lnSpc>
              <a:spcAft>
                <a:spcPts val="200"/>
              </a:spcAft>
              <a:buAutoNum type="arabicPeriod"/>
            </a:pPr>
            <a:endParaRPr lang="en-US" sz="2200" dirty="0"/>
          </a:p>
        </p:txBody>
      </p:sp>
      <p:pic>
        <p:nvPicPr>
          <p:cNvPr id="4" name="Picture 4">
            <a:extLst>
              <a:ext uri="{FF2B5EF4-FFF2-40B4-BE49-F238E27FC236}">
                <a16:creationId xmlns:a16="http://schemas.microsoft.com/office/drawing/2014/main" id="{9CF5287A-2472-4845-8A73-83F2848D16A2}"/>
              </a:ext>
            </a:extLst>
          </p:cNvPr>
          <p:cNvPicPr>
            <a:picLocks noChangeAspect="1"/>
          </p:cNvPicPr>
          <p:nvPr/>
        </p:nvPicPr>
        <p:blipFill>
          <a:blip r:embed="rId3"/>
          <a:stretch>
            <a:fillRect/>
          </a:stretch>
        </p:blipFill>
        <p:spPr>
          <a:xfrm>
            <a:off x="1983178" y="248730"/>
            <a:ext cx="1887188" cy="1254153"/>
          </a:xfrm>
          <a:prstGeom prst="rect">
            <a:avLst/>
          </a:prstGeom>
        </p:spPr>
      </p:pic>
    </p:spTree>
    <p:extLst>
      <p:ext uri="{BB962C8B-B14F-4D97-AF65-F5344CB8AC3E}">
        <p14:creationId xmlns:p14="http://schemas.microsoft.com/office/powerpoint/2010/main" val="5076241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dirty="0">
                <a:solidFill>
                  <a:schemeClr val="tx1"/>
                </a:solidFill>
                <a:ea typeface="+mn-lt"/>
                <a:cs typeface="+mn-lt"/>
              </a:rPr>
              <a:t>Breakout groups </a:t>
            </a:r>
            <a:endParaRPr lang="en-US" dirty="0">
              <a:solidFill>
                <a:schemeClr val="tx1"/>
              </a:solidFill>
            </a:endParaRPr>
          </a:p>
          <a:p>
            <a:pPr marL="714375" lvl="1" indent="-457200">
              <a:lnSpc>
                <a:spcPct val="150000"/>
              </a:lnSpc>
              <a:spcBef>
                <a:spcPts val="0"/>
              </a:spcBef>
              <a:spcAft>
                <a:spcPts val="200"/>
              </a:spcAft>
              <a:buAutoNum type="arabicPeriod"/>
            </a:pPr>
            <a:r>
              <a:rPr lang="en-US" sz="2400" dirty="0">
                <a:solidFill>
                  <a:schemeClr val="tx1"/>
                </a:solidFill>
                <a:ea typeface="+mn-lt"/>
                <a:cs typeface="+mn-lt"/>
              </a:rPr>
              <a:t>Review case study narrative summaries and identify outstanding questions </a:t>
            </a:r>
          </a:p>
          <a:p>
            <a:pPr marL="714375" lvl="1" indent="-457200">
              <a:lnSpc>
                <a:spcPct val="150000"/>
              </a:lnSpc>
              <a:spcBef>
                <a:spcPts val="0"/>
              </a:spcBef>
              <a:spcAft>
                <a:spcPts val="200"/>
              </a:spcAft>
              <a:buAutoNum type="arabicPeriod"/>
            </a:pPr>
            <a:r>
              <a:rPr lang="en-US" sz="2400" dirty="0">
                <a:solidFill>
                  <a:schemeClr val="tx1"/>
                </a:solidFill>
                <a:ea typeface="+mn-lt"/>
                <a:cs typeface="+mn-lt"/>
              </a:rPr>
              <a:t>Panel of case study authors</a:t>
            </a: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3858794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b="1" dirty="0">
                <a:solidFill>
                  <a:srgbClr val="0097DA"/>
                </a:solidFill>
                <a:ea typeface="+mn-lt"/>
                <a:cs typeface="+mn-lt"/>
              </a:rPr>
              <a:t>Breakout groups based on cancer type </a:t>
            </a:r>
            <a:endParaRPr lang="en-US" b="1" dirty="0">
              <a:solidFill>
                <a:srgbClr val="0097DA"/>
              </a:solidFill>
              <a:cs typeface="Arial"/>
            </a:endParaRPr>
          </a:p>
          <a:p>
            <a:pPr marL="714375" lvl="1" indent="-457200">
              <a:lnSpc>
                <a:spcPct val="150000"/>
              </a:lnSpc>
              <a:spcBef>
                <a:spcPts val="0"/>
              </a:spcBef>
              <a:spcAft>
                <a:spcPts val="200"/>
              </a:spcAft>
              <a:buAutoNum type="arabicPeriod"/>
            </a:pPr>
            <a:r>
              <a:rPr lang="en-US" sz="2400" b="1" dirty="0">
                <a:solidFill>
                  <a:srgbClr val="0097DA"/>
                </a:solidFill>
                <a:ea typeface="+mn-lt"/>
                <a:cs typeface="+mn-lt"/>
              </a:rPr>
              <a:t>Review case study narrative summaries and identify outstanding questions </a:t>
            </a:r>
          </a:p>
          <a:p>
            <a:pPr marL="714375" lvl="1" indent="-457200">
              <a:lnSpc>
                <a:spcPct val="150000"/>
              </a:lnSpc>
              <a:spcBef>
                <a:spcPts val="0"/>
              </a:spcBef>
              <a:spcAft>
                <a:spcPts val="200"/>
              </a:spcAft>
              <a:buAutoNum type="arabicPeriod"/>
            </a:pPr>
            <a:r>
              <a:rPr lang="en-US" sz="2400" dirty="0">
                <a:solidFill>
                  <a:schemeClr val="tx1"/>
                </a:solidFill>
                <a:ea typeface="+mn-lt"/>
                <a:cs typeface="+mn-lt"/>
              </a:rPr>
              <a:t>Panel of case study authors</a:t>
            </a: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17943620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73D3-867E-4D4C-8060-3C28C65977FF}"/>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dirty="0"/>
              <a:t>Breakout Group Instructions</a:t>
            </a:r>
            <a:endParaRPr lang="en-US" sz="2800" dirty="0"/>
          </a:p>
        </p:txBody>
      </p:sp>
      <p:sp>
        <p:nvSpPr>
          <p:cNvPr id="3" name="Content Placeholder 2">
            <a:extLst>
              <a:ext uri="{FF2B5EF4-FFF2-40B4-BE49-F238E27FC236}">
                <a16:creationId xmlns:a16="http://schemas.microsoft.com/office/drawing/2014/main" id="{14458CCD-B434-3140-9A92-A9B938EC23C9}"/>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dirty="0"/>
              <a:t>You should have already read the narrative summaries about your case study last night or this morning</a:t>
            </a:r>
            <a:endParaRPr lang="en-US" dirty="0"/>
          </a:p>
          <a:p>
            <a:pPr marL="756920" lvl="1" indent="-457200">
              <a:spcAft>
                <a:spcPts val="1000"/>
              </a:spcAft>
              <a:buAutoNum type="arabicPeriod"/>
            </a:pPr>
            <a:r>
              <a:rPr lang="en-US" sz="2400" dirty="0"/>
              <a:t>Review the case your group is assigned (See Appendix C in Companion Guide) </a:t>
            </a:r>
          </a:p>
          <a:p>
            <a:pPr marL="756920" lvl="1" indent="-457200">
              <a:spcAft>
                <a:spcPts val="1000"/>
              </a:spcAft>
              <a:buAutoNum type="arabicPeriod"/>
            </a:pPr>
            <a:r>
              <a:rPr lang="en-US" sz="2400" dirty="0"/>
              <a:t>Develop questions for the panel that follow this session made up of the researchers from the case study narratives (See Pages 24 and 41 in Companion Guide)</a:t>
            </a:r>
          </a:p>
        </p:txBody>
      </p:sp>
      <p:pic>
        <p:nvPicPr>
          <p:cNvPr id="4" name="Picture 4" descr="A picture containing text, items&#10;&#10;Description automatically generated">
            <a:extLst>
              <a:ext uri="{FF2B5EF4-FFF2-40B4-BE49-F238E27FC236}">
                <a16:creationId xmlns:a16="http://schemas.microsoft.com/office/drawing/2014/main" id="{4F19EFBE-948B-4552-B334-413306145C82}"/>
              </a:ext>
            </a:extLst>
          </p:cNvPr>
          <p:cNvPicPr>
            <a:picLocks noChangeAspect="1"/>
          </p:cNvPicPr>
          <p:nvPr/>
        </p:nvPicPr>
        <p:blipFill>
          <a:blip r:embed="rId3"/>
          <a:stretch>
            <a:fillRect/>
          </a:stretch>
        </p:blipFill>
        <p:spPr>
          <a:xfrm>
            <a:off x="8507116" y="209878"/>
            <a:ext cx="1860372" cy="1240665"/>
          </a:xfrm>
          <a:prstGeom prst="rect">
            <a:avLst/>
          </a:prstGeom>
        </p:spPr>
      </p:pic>
    </p:spTree>
    <p:extLst>
      <p:ext uri="{BB962C8B-B14F-4D97-AF65-F5344CB8AC3E}">
        <p14:creationId xmlns:p14="http://schemas.microsoft.com/office/powerpoint/2010/main" val="335005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89;p18">
            <a:extLst>
              <a:ext uri="{FF2B5EF4-FFF2-40B4-BE49-F238E27FC236}">
                <a16:creationId xmlns:a16="http://schemas.microsoft.com/office/drawing/2014/main" id="{FD6051D2-B36A-8343-B019-FAA0E2AF6E02}"/>
              </a:ext>
            </a:extLst>
          </p:cNvPr>
          <p:cNvPicPr preferRelativeResize="0"/>
          <p:nvPr/>
        </p:nvPicPr>
        <p:blipFill>
          <a:blip r:embed="rId3">
            <a:alphaModFix/>
          </a:blip>
          <a:stretch>
            <a:fillRect/>
          </a:stretch>
        </p:blipFill>
        <p:spPr>
          <a:xfrm>
            <a:off x="3331929" y="1460500"/>
            <a:ext cx="5528143" cy="3910200"/>
          </a:xfrm>
          <a:prstGeom prst="rect">
            <a:avLst/>
          </a:prstGeom>
          <a:noFill/>
          <a:ln>
            <a:noFill/>
          </a:ln>
        </p:spPr>
      </p:pic>
      <p:sp>
        <p:nvSpPr>
          <p:cNvPr id="4" name="TextBox 3">
            <a:extLst>
              <a:ext uri="{FF2B5EF4-FFF2-40B4-BE49-F238E27FC236}">
                <a16:creationId xmlns:a16="http://schemas.microsoft.com/office/drawing/2014/main" id="{5D048A60-66FE-3949-912C-5F4D42B2D63D}"/>
              </a:ext>
            </a:extLst>
          </p:cNvPr>
          <p:cNvSpPr txBox="1"/>
          <p:nvPr/>
        </p:nvSpPr>
        <p:spPr>
          <a:xfrm>
            <a:off x="8893573" y="4687149"/>
            <a:ext cx="1775479" cy="86177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Meissner et al., 2013</a:t>
            </a:r>
            <a:endParaRPr lang="en-US" kern="0" dirty="0"/>
          </a:p>
          <a:p>
            <a:pPr algn="r"/>
            <a:r>
              <a:rPr lang="en-US" sz="1000" kern="0" dirty="0">
                <a:solidFill>
                  <a:srgbClr val="FFFFFF">
                    <a:lumMod val="65000"/>
                  </a:srgbClr>
                </a:solidFill>
              </a:rPr>
              <a:t>Bauer et al., 2015</a:t>
            </a:r>
          </a:p>
          <a:p>
            <a:pPr algn="r"/>
            <a:r>
              <a:rPr lang="en-US" sz="1000" kern="0" dirty="0">
                <a:solidFill>
                  <a:srgbClr val="FFFFFF">
                    <a:lumMod val="65000"/>
                  </a:srgbClr>
                </a:solidFill>
              </a:rPr>
              <a:t>Beidas et al., 2018</a:t>
            </a:r>
          </a:p>
          <a:p>
            <a:pPr algn="r"/>
            <a:r>
              <a:rPr lang="en-US" sz="1000" kern="0" dirty="0">
                <a:solidFill>
                  <a:srgbClr val="FFFFFF">
                    <a:lumMod val="65000"/>
                  </a:srgbClr>
                </a:solidFill>
              </a:rPr>
              <a:t>Brown, C.H., 2017</a:t>
            </a:r>
          </a:p>
          <a:p>
            <a:pPr algn="r"/>
            <a:r>
              <a:rPr lang="en-US" sz="1000" kern="0" dirty="0">
                <a:solidFill>
                  <a:srgbClr val="FFFFFF">
                    <a:lumMod val="65000"/>
                  </a:srgbClr>
                </a:solidFill>
              </a:rPr>
              <a:t>Singal et al., 2014</a:t>
            </a:r>
          </a:p>
        </p:txBody>
      </p:sp>
      <p:sp>
        <p:nvSpPr>
          <p:cNvPr id="6" name="Title 5">
            <a:extLst>
              <a:ext uri="{FF2B5EF4-FFF2-40B4-BE49-F238E27FC236}">
                <a16:creationId xmlns:a16="http://schemas.microsoft.com/office/drawing/2014/main" id="{11968F6B-8C98-0A41-8831-1A95117227D0}"/>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Knowledge Pipeline </a:t>
            </a:r>
            <a:endParaRPr lang="en-US" sz="3600" dirty="0"/>
          </a:p>
        </p:txBody>
      </p:sp>
    </p:spTree>
    <p:extLst>
      <p:ext uri="{BB962C8B-B14F-4D97-AF65-F5344CB8AC3E}">
        <p14:creationId xmlns:p14="http://schemas.microsoft.com/office/powerpoint/2010/main" val="21123732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dirty="0">
                <a:solidFill>
                  <a:schemeClr val="tx2"/>
                </a:solidFill>
                <a:ea typeface="+mn-lt"/>
                <a:cs typeface="+mn-lt"/>
              </a:rPr>
              <a:t>Breakout groups based on cancer type </a:t>
            </a:r>
            <a:endParaRPr lang="en-US" dirty="0">
              <a:solidFill>
                <a:schemeClr val="tx2"/>
              </a:solidFill>
              <a:cs typeface="Arial"/>
            </a:endParaRPr>
          </a:p>
          <a:p>
            <a:pPr marL="714375" lvl="1" indent="-457200">
              <a:lnSpc>
                <a:spcPct val="150000"/>
              </a:lnSpc>
              <a:spcBef>
                <a:spcPts val="0"/>
              </a:spcBef>
              <a:spcAft>
                <a:spcPts val="200"/>
              </a:spcAft>
              <a:buAutoNum type="arabicPeriod"/>
            </a:pPr>
            <a:r>
              <a:rPr lang="en-US" sz="2400" dirty="0">
                <a:solidFill>
                  <a:schemeClr val="tx2"/>
                </a:solidFill>
                <a:ea typeface="+mn-lt"/>
                <a:cs typeface="+mn-lt"/>
              </a:rPr>
              <a:t>Review case study narrative summaries and identify outstanding questions </a:t>
            </a:r>
          </a:p>
          <a:p>
            <a:pPr marL="714375" lvl="1" indent="-457200">
              <a:lnSpc>
                <a:spcPct val="150000"/>
              </a:lnSpc>
              <a:spcBef>
                <a:spcPts val="0"/>
              </a:spcBef>
              <a:spcAft>
                <a:spcPts val="200"/>
              </a:spcAft>
              <a:buAutoNum type="arabicPeriod"/>
            </a:pPr>
            <a:r>
              <a:rPr lang="en-US" sz="2400" b="1" dirty="0">
                <a:solidFill>
                  <a:srgbClr val="0097DA"/>
                </a:solidFill>
                <a:ea typeface="+mn-lt"/>
                <a:cs typeface="+mn-lt"/>
              </a:rPr>
              <a:t>Panel of case study authors</a:t>
            </a: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1872820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4E34A-A85C-2949-802C-CE53C01F1EC4}"/>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Panel of Case Examples</a:t>
            </a:r>
            <a:endParaRPr lang="en-US" sz="3600" dirty="0"/>
          </a:p>
        </p:txBody>
      </p:sp>
      <p:pic>
        <p:nvPicPr>
          <p:cNvPr id="5" name="Content Placeholder 4" descr="A picture containing person, indoor, window, people&#10;&#10;Description automatically generated">
            <a:extLst>
              <a:ext uri="{FF2B5EF4-FFF2-40B4-BE49-F238E27FC236}">
                <a16:creationId xmlns:a16="http://schemas.microsoft.com/office/drawing/2014/main" id="{8C8D8A5D-FCD9-6C4F-8ED0-5A2BC2577409}"/>
              </a:ext>
            </a:extLst>
          </p:cNvPr>
          <p:cNvPicPr>
            <a:picLocks noGrp="1" noChangeAspect="1"/>
          </p:cNvPicPr>
          <p:nvPr>
            <p:ph idx="1"/>
          </p:nvPr>
        </p:nvPicPr>
        <p:blipFill>
          <a:blip r:embed="rId3"/>
          <a:stretch>
            <a:fillRect/>
          </a:stretch>
        </p:blipFill>
        <p:spPr>
          <a:xfrm>
            <a:off x="3100495" y="1362829"/>
            <a:ext cx="5991015" cy="3980332"/>
          </a:xfrm>
        </p:spPr>
      </p:pic>
      <p:sp>
        <p:nvSpPr>
          <p:cNvPr id="4" name="TextBox 3">
            <a:extLst>
              <a:ext uri="{FF2B5EF4-FFF2-40B4-BE49-F238E27FC236}">
                <a16:creationId xmlns:a16="http://schemas.microsoft.com/office/drawing/2014/main" id="{F7E64A76-97D6-1A49-879B-D34DAEF2F5F3}"/>
              </a:ext>
            </a:extLst>
          </p:cNvPr>
          <p:cNvSpPr txBox="1"/>
          <p:nvPr/>
        </p:nvSpPr>
        <p:spPr>
          <a:xfrm>
            <a:off x="9196354" y="4879182"/>
            <a:ext cx="1471647" cy="553998"/>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Allen et al. 2020</a:t>
            </a:r>
          </a:p>
          <a:p>
            <a:pPr algn="r"/>
            <a:r>
              <a:rPr lang="en-US" sz="1000" dirty="0">
                <a:solidFill>
                  <a:schemeClr val="bg1">
                    <a:lumMod val="65000"/>
                  </a:schemeClr>
                </a:solidFill>
              </a:rPr>
              <a:t>Henderson et al. 2020</a:t>
            </a:r>
          </a:p>
          <a:p>
            <a:pPr algn="r"/>
            <a:r>
              <a:rPr lang="en-US" sz="1000" dirty="0">
                <a:solidFill>
                  <a:schemeClr val="bg1">
                    <a:lumMod val="65000"/>
                  </a:schemeClr>
                </a:solidFill>
              </a:rPr>
              <a:t>Zoellner et al. 2020 </a:t>
            </a:r>
            <a:endParaRPr lang="en-US" dirty="0"/>
          </a:p>
        </p:txBody>
      </p:sp>
    </p:spTree>
    <p:extLst>
      <p:ext uri="{BB962C8B-B14F-4D97-AF65-F5344CB8AC3E}">
        <p14:creationId xmlns:p14="http://schemas.microsoft.com/office/powerpoint/2010/main" val="95758741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D9CF-8199-3849-9F60-A9D6E195FAFB}"/>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solidFill>
                  <a:schemeClr val="tx1"/>
                </a:solidFill>
              </a:rPr>
              <a:t>Questions for Panelists</a:t>
            </a:r>
            <a:endParaRPr lang="en-US" sz="2400" dirty="0">
              <a:solidFill>
                <a:schemeClr val="tx1"/>
              </a:solidFill>
            </a:endParaRPr>
          </a:p>
        </p:txBody>
      </p:sp>
      <p:sp>
        <p:nvSpPr>
          <p:cNvPr id="3" name="Content Placeholder 2">
            <a:extLst>
              <a:ext uri="{FF2B5EF4-FFF2-40B4-BE49-F238E27FC236}">
                <a16:creationId xmlns:a16="http://schemas.microsoft.com/office/drawing/2014/main" id="{793AA9E5-E9DC-3343-9D88-857CF4E5C1ED}"/>
              </a:ext>
            </a:extLst>
          </p:cNvPr>
          <p:cNvSpPr>
            <a:spLocks noGrp="1"/>
          </p:cNvSpPr>
          <p:nvPr>
            <p:ph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spcAft>
                <a:spcPts val="500"/>
              </a:spcAft>
              <a:buAutoNum type="arabicPeriod"/>
            </a:pPr>
            <a:r>
              <a:rPr lang="en-US" sz="2200" dirty="0"/>
              <a:t>How did </a:t>
            </a:r>
            <a:r>
              <a:rPr lang="en-US" sz="2200" b="1" dirty="0"/>
              <a:t>health equity </a:t>
            </a:r>
            <a:r>
              <a:rPr lang="en-US" sz="2200" dirty="0"/>
              <a:t>factor into the goals of your project?</a:t>
            </a:r>
            <a:endParaRPr lang="en-US" dirty="0"/>
          </a:p>
          <a:p>
            <a:pPr marL="457200" indent="-457200">
              <a:spcAft>
                <a:spcPts val="500"/>
              </a:spcAft>
              <a:buAutoNum type="arabicPeriod"/>
            </a:pPr>
            <a:r>
              <a:rPr lang="en-US" sz="2200" dirty="0"/>
              <a:t>Which </a:t>
            </a:r>
            <a:r>
              <a:rPr lang="en-US" sz="2200" b="1" dirty="0"/>
              <a:t>stakeholders</a:t>
            </a:r>
            <a:r>
              <a:rPr lang="en-US" sz="2200" dirty="0"/>
              <a:t> were critical to achieving your intervention objectives?  </a:t>
            </a:r>
          </a:p>
          <a:p>
            <a:pPr marL="457200" indent="-457200">
              <a:spcAft>
                <a:spcPts val="500"/>
              </a:spcAft>
              <a:buAutoNum type="arabicPeriod"/>
            </a:pPr>
            <a:r>
              <a:rPr lang="en-US" sz="2200" dirty="0"/>
              <a:t>How did you address </a:t>
            </a:r>
            <a:r>
              <a:rPr lang="en-US" sz="2200" b="1" dirty="0"/>
              <a:t>resistance</a:t>
            </a:r>
            <a:r>
              <a:rPr lang="en-US" sz="2200" dirty="0"/>
              <a:t> to change?</a:t>
            </a:r>
          </a:p>
          <a:p>
            <a:pPr marL="457200" indent="-457200">
              <a:spcAft>
                <a:spcPts val="500"/>
              </a:spcAft>
              <a:buAutoNum type="arabicPeriod"/>
            </a:pPr>
            <a:r>
              <a:rPr lang="en-US" sz="2200" dirty="0"/>
              <a:t>What did you need to </a:t>
            </a:r>
            <a:r>
              <a:rPr lang="en-US" sz="2200" b="1" dirty="0"/>
              <a:t>adapt</a:t>
            </a:r>
            <a:r>
              <a:rPr lang="en-US" sz="2200" dirty="0"/>
              <a:t> and how did you go about doing that?</a:t>
            </a:r>
          </a:p>
          <a:p>
            <a:pPr marL="457200" indent="-457200">
              <a:spcAft>
                <a:spcPts val="500"/>
              </a:spcAft>
              <a:buAutoNum type="arabicPeriod"/>
            </a:pPr>
            <a:r>
              <a:rPr lang="en-US" sz="2200" dirty="0"/>
              <a:t>How did your project complement ongoing </a:t>
            </a:r>
            <a:r>
              <a:rPr lang="en-US" sz="2200" b="1" dirty="0"/>
              <a:t>quality improvement </a:t>
            </a:r>
            <a:r>
              <a:rPr lang="en-US" sz="2200" dirty="0"/>
              <a:t>work at your site?</a:t>
            </a:r>
          </a:p>
          <a:p>
            <a:pPr marL="457200" indent="-457200">
              <a:spcAft>
                <a:spcPts val="500"/>
              </a:spcAft>
              <a:buAutoNum type="arabicPeriod"/>
            </a:pPr>
            <a:r>
              <a:rPr lang="en-US" sz="2200" dirty="0"/>
              <a:t>What has happened since the intervention began? How has the intervention been </a:t>
            </a:r>
            <a:r>
              <a:rPr lang="en-US" sz="2200" b="1" dirty="0"/>
              <a:t>sustained</a:t>
            </a:r>
            <a:r>
              <a:rPr lang="en-US" sz="2200" dirty="0"/>
              <a:t>?</a:t>
            </a:r>
          </a:p>
        </p:txBody>
      </p:sp>
      <p:pic>
        <p:nvPicPr>
          <p:cNvPr id="4" name="Picture 4" descr="A picture containing shape&#10;&#10;Description automatically generated">
            <a:extLst>
              <a:ext uri="{FF2B5EF4-FFF2-40B4-BE49-F238E27FC236}">
                <a16:creationId xmlns:a16="http://schemas.microsoft.com/office/drawing/2014/main" id="{DF6CAE14-392F-4D5B-A4F5-0B6DC5FDF6A6}"/>
              </a:ext>
            </a:extLst>
          </p:cNvPr>
          <p:cNvPicPr>
            <a:picLocks noChangeAspect="1"/>
          </p:cNvPicPr>
          <p:nvPr/>
        </p:nvPicPr>
        <p:blipFill>
          <a:blip r:embed="rId3"/>
          <a:stretch>
            <a:fillRect/>
          </a:stretch>
        </p:blipFill>
        <p:spPr>
          <a:xfrm>
            <a:off x="7575673" y="209819"/>
            <a:ext cx="1420468" cy="1314182"/>
          </a:xfrm>
          <a:prstGeom prst="rect">
            <a:avLst/>
          </a:prstGeom>
        </p:spPr>
      </p:pic>
      <p:pic>
        <p:nvPicPr>
          <p:cNvPr id="5" name="Picture 6" descr="A picture containing text, silhouette, vector graphics&#10;&#10;Description automatically generated">
            <a:extLst>
              <a:ext uri="{FF2B5EF4-FFF2-40B4-BE49-F238E27FC236}">
                <a16:creationId xmlns:a16="http://schemas.microsoft.com/office/drawing/2014/main" id="{DB3CA80D-562A-804D-8BDD-2030EF21921B}"/>
              </a:ext>
            </a:extLst>
          </p:cNvPr>
          <p:cNvPicPr>
            <a:picLocks noChangeAspect="1"/>
          </p:cNvPicPr>
          <p:nvPr/>
        </p:nvPicPr>
        <p:blipFill>
          <a:blip r:embed="rId4"/>
          <a:stretch>
            <a:fillRect/>
          </a:stretch>
        </p:blipFill>
        <p:spPr>
          <a:xfrm>
            <a:off x="9221964" y="360270"/>
            <a:ext cx="1064110" cy="1032061"/>
          </a:xfrm>
          <a:prstGeom prst="rect">
            <a:avLst/>
          </a:prstGeom>
        </p:spPr>
      </p:pic>
    </p:spTree>
    <p:extLst>
      <p:ext uri="{BB962C8B-B14F-4D97-AF65-F5344CB8AC3E}">
        <p14:creationId xmlns:p14="http://schemas.microsoft.com/office/powerpoint/2010/main" val="54771337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4E1F2A-D4E4-C742-8C48-F865672FF413}"/>
              </a:ext>
            </a:extLst>
          </p:cNvPr>
          <p:cNvSpPr txBox="1"/>
          <p:nvPr/>
        </p:nvSpPr>
        <p:spPr>
          <a:xfrm>
            <a:off x="9367680" y="5240922"/>
            <a:ext cx="1305066" cy="25391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dirty="0">
                <a:solidFill>
                  <a:schemeClr val="bg1">
                    <a:lumMod val="65000"/>
                  </a:schemeClr>
                </a:solidFill>
              </a:rPr>
              <a:t>Powell et al., 2012</a:t>
            </a:r>
            <a:endParaRPr lang="en-US" dirty="0"/>
          </a:p>
        </p:txBody>
      </p:sp>
      <p:sp>
        <p:nvSpPr>
          <p:cNvPr id="5" name="Title 4">
            <a:extLst>
              <a:ext uri="{FF2B5EF4-FFF2-40B4-BE49-F238E27FC236}">
                <a16:creationId xmlns:a16="http://schemas.microsoft.com/office/drawing/2014/main" id="{0A7BE151-CEAD-994B-9175-F16C089F8A6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Menu of Implementation Strategies</a:t>
            </a:r>
            <a:endParaRPr lang="en-US" sz="2800" dirty="0"/>
          </a:p>
        </p:txBody>
      </p:sp>
      <p:graphicFrame>
        <p:nvGraphicFramePr>
          <p:cNvPr id="2" name="Diagram 6">
            <a:extLst>
              <a:ext uri="{FF2B5EF4-FFF2-40B4-BE49-F238E27FC236}">
                <a16:creationId xmlns:a16="http://schemas.microsoft.com/office/drawing/2014/main" id="{CC8B92B6-FA1F-42B0-9968-43493F73337B}"/>
              </a:ext>
            </a:extLst>
          </p:cNvPr>
          <p:cNvGraphicFramePr/>
          <p:nvPr/>
        </p:nvGraphicFramePr>
        <p:xfrm>
          <a:off x="3745688" y="1448190"/>
          <a:ext cx="4700624" cy="37745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862112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35;p26">
            <a:extLst>
              <a:ext uri="{FF2B5EF4-FFF2-40B4-BE49-F238E27FC236}">
                <a16:creationId xmlns:a16="http://schemas.microsoft.com/office/drawing/2014/main" id="{188F7DB0-AAA4-094A-8A47-4942179863B8}"/>
              </a:ext>
            </a:extLst>
          </p:cNvPr>
          <p:cNvSpPr txBox="1">
            <a:spLocks/>
          </p:cNvSpPr>
          <p:nvPr/>
        </p:nvSpPr>
        <p:spPr>
          <a:xfrm>
            <a:off x="2420507" y="1449493"/>
            <a:ext cx="11360800" cy="4555200"/>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4999"/>
              </a:lnSpc>
              <a:spcBef>
                <a:spcPts val="1600"/>
              </a:spcBef>
            </a:pPr>
            <a:endParaRPr lang="en-US" sz="1600" dirty="0"/>
          </a:p>
          <a:p>
            <a:pPr>
              <a:spcBef>
                <a:spcPts val="1600"/>
              </a:spcBef>
              <a:spcAft>
                <a:spcPts val="1600"/>
              </a:spcAft>
            </a:pPr>
            <a:endParaRPr lang="en-US" sz="2489" dirty="0"/>
          </a:p>
        </p:txBody>
      </p:sp>
      <p:sp>
        <p:nvSpPr>
          <p:cNvPr id="4" name="Title 3">
            <a:extLst>
              <a:ext uri="{FF2B5EF4-FFF2-40B4-BE49-F238E27FC236}">
                <a16:creationId xmlns:a16="http://schemas.microsoft.com/office/drawing/2014/main" id="{255E27AF-708B-E74B-9D26-4FA028918380}"/>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Tools and Supplemental Resources </a:t>
            </a:r>
            <a:endParaRPr lang="en-US" sz="3200" dirty="0"/>
          </a:p>
        </p:txBody>
      </p:sp>
      <p:sp>
        <p:nvSpPr>
          <p:cNvPr id="9" name="Content Placeholder 8">
            <a:extLst>
              <a:ext uri="{FF2B5EF4-FFF2-40B4-BE49-F238E27FC236}">
                <a16:creationId xmlns:a16="http://schemas.microsoft.com/office/drawing/2014/main" id="{37396F00-1282-D84A-97A9-132C3762163D}"/>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1600"/>
              </a:spcBef>
            </a:pPr>
            <a:r>
              <a:rPr lang="en-US" sz="1200" u="sng" dirty="0">
                <a:solidFill>
                  <a:schemeClr val="accent5">
                    <a:lumMod val="50000"/>
                  </a:schemeClr>
                </a:solidFill>
                <a:hlinkClick r:id="rId3">
                  <a:extLst>
                    <a:ext uri="{A12FA001-AC4F-418D-AE19-62706E023703}">
                      <ahyp:hlinkClr xmlns:ahyp="http://schemas.microsoft.com/office/drawing/2018/hyperlinkcolor" val="tx"/>
                    </a:ext>
                  </a:extLst>
                </a:hlinkClick>
              </a:rPr>
              <a:t>Community Tool Box: Developing Strategic and Action Plans</a:t>
            </a:r>
            <a:r>
              <a:rPr lang="en-US" sz="1200" dirty="0">
                <a:solidFill>
                  <a:schemeClr val="accent5">
                    <a:lumMod val="50000"/>
                  </a:schemeClr>
                </a:solidFill>
              </a:rPr>
              <a:t> </a:t>
            </a:r>
          </a:p>
          <a:p>
            <a:pPr>
              <a:spcBef>
                <a:spcPts val="1600"/>
              </a:spcBef>
            </a:pPr>
            <a:r>
              <a:rPr lang="en-US" sz="1200" u="sng" dirty="0">
                <a:solidFill>
                  <a:schemeClr val="accent5">
                    <a:lumMod val="50000"/>
                  </a:schemeClr>
                </a:solidFill>
                <a:hlinkClick r:id="rId4">
                  <a:extLst>
                    <a:ext uri="{A12FA001-AC4F-418D-AE19-62706E023703}">
                      <ahyp:hlinkClr xmlns:ahyp="http://schemas.microsoft.com/office/drawing/2018/hyperlinkcolor" val="tx"/>
                    </a:ext>
                  </a:extLst>
                </a:hlinkClick>
              </a:rPr>
              <a:t>National Implementation Research Network: Active Implementation Hub Module 4</a:t>
            </a:r>
            <a:endParaRPr lang="en-US" sz="1200" dirty="0">
              <a:solidFill>
                <a:schemeClr val="accent5">
                  <a:lumMod val="50000"/>
                </a:schemeClr>
              </a:solidFill>
            </a:endParaRPr>
          </a:p>
          <a:p>
            <a:pPr>
              <a:spcBef>
                <a:spcPts val="1600"/>
              </a:spcBef>
            </a:pPr>
            <a:r>
              <a:rPr lang="en-US" sz="1200" dirty="0">
                <a:solidFill>
                  <a:schemeClr val="accent5">
                    <a:lumMod val="50000"/>
                  </a:schemeClr>
                </a:solidFill>
                <a:hlinkClick r:id="rId5">
                  <a:extLst>
                    <a:ext uri="{A12FA001-AC4F-418D-AE19-62706E023703}">
                      <ahyp:hlinkClr xmlns:ahyp="http://schemas.microsoft.com/office/drawing/2018/hyperlinkcolor" val="tx"/>
                    </a:ext>
                  </a:extLst>
                </a:hlinkClick>
              </a:rPr>
              <a:t>Oregon Social Learning Center: Stages of Implementation Completion</a:t>
            </a:r>
            <a:endParaRPr lang="en-US" sz="1200" dirty="0">
              <a:solidFill>
                <a:schemeClr val="accent5">
                  <a:lumMod val="50000"/>
                </a:schemeClr>
              </a:solidFill>
            </a:endParaRPr>
          </a:p>
          <a:p>
            <a:pPr marL="342900" indent="-342900">
              <a:spcBef>
                <a:spcPts val="1600"/>
              </a:spcBef>
            </a:pPr>
            <a:endParaRPr lang="en-US" sz="1200" dirty="0"/>
          </a:p>
          <a:p>
            <a:pPr marL="0" indent="0">
              <a:buNone/>
            </a:pPr>
            <a:endParaRPr lang="en-US" sz="1200" dirty="0"/>
          </a:p>
        </p:txBody>
      </p:sp>
    </p:spTree>
    <p:extLst>
      <p:ext uri="{BB962C8B-B14F-4D97-AF65-F5344CB8AC3E}">
        <p14:creationId xmlns:p14="http://schemas.microsoft.com/office/powerpoint/2010/main" val="119965082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C9763-352B-1440-9A9E-6CC86A4113E0}"/>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5027B7C3-07FA-AD49-A612-89EECD25BA7D}"/>
              </a:ext>
            </a:extLst>
          </p:cNvPr>
          <p:cNvSpPr>
            <a:spLocks noGrp="1"/>
          </p:cNvSpPr>
          <p:nvPr>
            <p:ph idx="1"/>
          </p:nvPr>
        </p:nvSpPr>
        <p:spPr/>
        <p:txBody>
          <a:bodyP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000" dirty="0">
                <a:solidFill>
                  <a:schemeClr val="tx1"/>
                </a:solidFill>
              </a:rPr>
              <a:t>Allen, C. G., Cotter, M. M., Smith, R. A., &amp; Watson, L. (2020). Successes and challenges of </a:t>
            </a:r>
          </a:p>
          <a:p>
            <a:pPr marL="0" indent="0">
              <a:buNone/>
            </a:pPr>
            <a:r>
              <a:rPr lang="en-US" sz="2000" dirty="0">
                <a:solidFill>
                  <a:schemeClr val="tx1"/>
                </a:solidFill>
              </a:rPr>
              <a:t>    implementing a lung cancer screening program in federally qualified health centers: A qualitative </a:t>
            </a:r>
          </a:p>
          <a:p>
            <a:pPr marL="0" indent="0">
              <a:buNone/>
            </a:pPr>
            <a:r>
              <a:rPr lang="en-US" sz="2000" dirty="0">
                <a:solidFill>
                  <a:schemeClr val="tx1"/>
                </a:solidFill>
              </a:rPr>
              <a:t>    analysis using the Consolidated Framework for Implementation Research.  </a:t>
            </a:r>
            <a:r>
              <a:rPr lang="en-US" sz="2000" i="1" dirty="0">
                <a:solidFill>
                  <a:schemeClr val="tx1"/>
                </a:solidFill>
              </a:rPr>
              <a:t>Translational Behavioral </a:t>
            </a:r>
          </a:p>
          <a:p>
            <a:pPr marL="0" indent="0">
              <a:buNone/>
            </a:pPr>
            <a:r>
              <a:rPr lang="en-US" sz="2000" i="1" dirty="0">
                <a:solidFill>
                  <a:schemeClr val="tx1"/>
                </a:solidFill>
              </a:rPr>
              <a:t>    Medicine, 2020 Dec 8</a:t>
            </a:r>
            <a:r>
              <a:rPr lang="en-US" sz="2000" dirty="0">
                <a:solidFill>
                  <a:schemeClr val="tx1"/>
                </a:solidFill>
              </a:rPr>
              <a:t>;ibaa121</a:t>
            </a:r>
          </a:p>
          <a:p>
            <a:pPr marL="0" indent="0">
              <a:buNone/>
            </a:pPr>
            <a:endParaRPr lang="en-US" sz="2000" dirty="0">
              <a:solidFill>
                <a:schemeClr val="tx1"/>
              </a:solidFill>
            </a:endParaRPr>
          </a:p>
          <a:p>
            <a:pPr marL="0" indent="0">
              <a:buNone/>
            </a:pPr>
            <a:r>
              <a:rPr lang="en-US" sz="2000" dirty="0">
                <a:solidFill>
                  <a:schemeClr val="tx1"/>
                </a:solidFill>
              </a:rPr>
              <a:t>Henderson, V., Tossas-Milligan, K., Martinez, E., Williams, B., Torres, P.,  Mannan, N., Green, L., </a:t>
            </a:r>
          </a:p>
          <a:p>
            <a:pPr marL="0" indent="0">
              <a:buNone/>
            </a:pPr>
            <a:r>
              <a:rPr lang="en-US" sz="2000" dirty="0">
                <a:solidFill>
                  <a:schemeClr val="tx1"/>
                </a:solidFill>
              </a:rPr>
              <a:t>    Thompson, B.. Winn, R., &amp; Watson, K. S. (2020). Implementation of an integrated framework for a </a:t>
            </a:r>
          </a:p>
          <a:p>
            <a:pPr marL="0" indent="0">
              <a:buNone/>
            </a:pPr>
            <a:r>
              <a:rPr lang="en-US" sz="2000" dirty="0">
                <a:solidFill>
                  <a:schemeClr val="tx1"/>
                </a:solidFill>
              </a:rPr>
              <a:t>    breast cancer screening and navigation program for women from underresourced communities. </a:t>
            </a:r>
          </a:p>
          <a:p>
            <a:pPr marL="0" indent="0">
              <a:buNone/>
            </a:pPr>
            <a:r>
              <a:rPr lang="en-US" sz="2000" i="1" dirty="0">
                <a:solidFill>
                  <a:schemeClr val="tx1"/>
                </a:solidFill>
              </a:rPr>
              <a:t>    Cancer, 126</a:t>
            </a:r>
            <a:r>
              <a:rPr lang="en-US" sz="2000" dirty="0">
                <a:solidFill>
                  <a:schemeClr val="tx1"/>
                </a:solidFill>
              </a:rPr>
              <a:t>(Suppl 10), 2481-2493</a:t>
            </a:r>
          </a:p>
          <a:p>
            <a:pPr marL="0" indent="0">
              <a:buNone/>
            </a:pPr>
            <a:endParaRPr lang="en-US" sz="2000" dirty="0">
              <a:solidFill>
                <a:schemeClr val="tx1"/>
              </a:solidFill>
            </a:endParaRPr>
          </a:p>
          <a:p>
            <a:pPr marL="0" indent="0">
              <a:buNone/>
            </a:pPr>
            <a:r>
              <a:rPr lang="en-US" sz="2000" dirty="0">
                <a:solidFill>
                  <a:schemeClr val="tx1"/>
                </a:solidFill>
              </a:rPr>
              <a:t>Powell, B. J., McMillen, J. C., Proctor, E. K., Carpenter, C. R., Griffey, R. T., Bunger, A. C., Glass, J. </a:t>
            </a:r>
          </a:p>
          <a:p>
            <a:pPr marL="0" indent="0">
              <a:buNone/>
            </a:pPr>
            <a:r>
              <a:rPr lang="en-US" sz="2000" dirty="0">
                <a:solidFill>
                  <a:schemeClr val="tx1"/>
                </a:solidFill>
              </a:rPr>
              <a:t>    E., &amp; York, J. L. (2012). A compilation of strategies for implementing clinical innovations in health </a:t>
            </a:r>
          </a:p>
          <a:p>
            <a:pPr marL="0" indent="0">
              <a:buNone/>
            </a:pPr>
            <a:r>
              <a:rPr lang="en-US" sz="2000" dirty="0">
                <a:solidFill>
                  <a:schemeClr val="tx1"/>
                </a:solidFill>
              </a:rPr>
              <a:t>    and mental health. </a:t>
            </a:r>
            <a:r>
              <a:rPr lang="en-US" sz="2000" i="1" dirty="0">
                <a:solidFill>
                  <a:schemeClr val="tx1"/>
                </a:solidFill>
              </a:rPr>
              <a:t>Medical Care Research and Review, 69</a:t>
            </a:r>
            <a:r>
              <a:rPr lang="en-US" sz="2000" dirty="0">
                <a:solidFill>
                  <a:schemeClr val="tx1"/>
                </a:solidFill>
              </a:rPr>
              <a:t>(2), 123-57 </a:t>
            </a:r>
          </a:p>
          <a:p>
            <a:pPr marL="0" indent="0">
              <a:buNone/>
            </a:pPr>
            <a:endParaRPr lang="en-US" sz="2000" dirty="0">
              <a:solidFill>
                <a:schemeClr val="tx1"/>
              </a:solidFill>
            </a:endParaRPr>
          </a:p>
          <a:p>
            <a:pPr marL="0" indent="0">
              <a:buNone/>
            </a:pPr>
            <a:r>
              <a:rPr lang="en-US" sz="2000" dirty="0">
                <a:solidFill>
                  <a:schemeClr val="tx1"/>
                </a:solidFill>
                <a:ea typeface="+mn-lt"/>
                <a:cs typeface="+mn-lt"/>
              </a:rPr>
              <a:t>Zoellner, J., Porter, K., Thatcher, E., Kennedy, E., Werth, J. L. Jr., Grossman, B., Roatsey, T.,</a:t>
            </a:r>
          </a:p>
          <a:p>
            <a:pPr marL="0" indent="0">
              <a:buNone/>
            </a:pPr>
            <a:r>
              <a:rPr lang="en-US" sz="2000" dirty="0">
                <a:solidFill>
                  <a:schemeClr val="tx1"/>
                </a:solidFill>
                <a:ea typeface="+mn-lt"/>
                <a:cs typeface="+mn-lt"/>
              </a:rPr>
              <a:t>    Hamilton, H., Anderson, R., &amp; Cohn, W. (2020). A multilevel approach to understand the context </a:t>
            </a:r>
          </a:p>
          <a:p>
            <a:pPr marL="0" indent="0">
              <a:buNone/>
            </a:pPr>
            <a:r>
              <a:rPr lang="en-US" sz="2000" dirty="0">
                <a:solidFill>
                  <a:schemeClr val="tx1"/>
                </a:solidFill>
                <a:ea typeface="+mn-lt"/>
                <a:cs typeface="+mn-lt"/>
              </a:rPr>
              <a:t>    and potential solutions for low colorectal cancer (CRC) screening rates in rural Appalachia clinics. </a:t>
            </a:r>
          </a:p>
          <a:p>
            <a:pPr marL="0" indent="0">
              <a:buNone/>
            </a:pPr>
            <a:r>
              <a:rPr lang="en-US" sz="2000" i="1" dirty="0">
                <a:solidFill>
                  <a:schemeClr val="tx1"/>
                </a:solidFill>
                <a:ea typeface="+mn-lt"/>
                <a:cs typeface="+mn-lt"/>
              </a:rPr>
              <a:t>    The Journal of Rural Health</a:t>
            </a:r>
          </a:p>
          <a:p>
            <a:pPr marL="0" indent="0">
              <a:buNone/>
            </a:pPr>
            <a:endParaRPr lang="en-US" sz="2000" dirty="0">
              <a:solidFill>
                <a:schemeClr val="tx1"/>
              </a:solidFill>
            </a:endParaRPr>
          </a:p>
          <a:p>
            <a:pPr marL="0" indent="0">
              <a:buNone/>
            </a:pPr>
            <a:endParaRPr lang="en-US" sz="2000" dirty="0"/>
          </a:p>
          <a:p>
            <a:pPr marL="0" indent="0">
              <a:buNone/>
            </a:pPr>
            <a:endParaRPr lang="en-US" sz="1850" dirty="0"/>
          </a:p>
        </p:txBody>
      </p:sp>
    </p:spTree>
    <p:extLst>
      <p:ext uri="{BB962C8B-B14F-4D97-AF65-F5344CB8AC3E}">
        <p14:creationId xmlns:p14="http://schemas.microsoft.com/office/powerpoint/2010/main" val="68974592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FFCE-6FEE-1947-9AAE-6ABEB472C15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Acknowledgments</a:t>
            </a:r>
          </a:p>
        </p:txBody>
      </p:sp>
      <p:sp>
        <p:nvSpPr>
          <p:cNvPr id="4" name="Content Placeholder 3">
            <a:extLst>
              <a:ext uri="{FF2B5EF4-FFF2-40B4-BE49-F238E27FC236}">
                <a16:creationId xmlns:a16="http://schemas.microsoft.com/office/drawing/2014/main" id="{C1735C34-01EB-431B-B8BD-B57C36FE486E}"/>
              </a:ext>
            </a:extLst>
          </p:cNvPr>
          <p:cNvSpPr>
            <a:spLocks noGrp="1"/>
          </p:cNvSpPr>
          <p:nvPr>
            <p:ph sz="half" idx="2"/>
          </p:nvPr>
        </p:nvSpPr>
        <p:spPr>
          <a:xfrm>
            <a:off x="2057400" y="1650078"/>
            <a:ext cx="4038600" cy="3161229"/>
          </a:xfrm>
        </p:spPr>
        <p:txBody>
          <a:bodyPr vert="horz" wrap="square" lIns="91440" tIns="45720" rIns="91440" bIns="45720" numCol="1" anchor="ctr" anchorCtr="0" compatLnSpc="1">
            <a:prstTxWarp prst="textNoShape">
              <a:avLst/>
            </a:prstTxWarp>
          </a:bodyPr>
          <a:lstStyle/>
          <a:p>
            <a:pPr marL="0" indent="0">
              <a:lnSpc>
                <a:spcPct val="130000"/>
              </a:lnSpc>
              <a:spcBef>
                <a:spcPts val="0"/>
              </a:spcBef>
              <a:spcAft>
                <a:spcPts val="0"/>
              </a:spcAft>
              <a:buNone/>
            </a:pPr>
            <a:r>
              <a:rPr lang="en-US" sz="2000" b="1" u="sng" dirty="0">
                <a:solidFill>
                  <a:schemeClr val="tx2"/>
                </a:solidFill>
                <a:ea typeface="+mn-lt"/>
                <a:cs typeface="+mn-lt"/>
              </a:rPr>
              <a:t>PI:</a:t>
            </a:r>
          </a:p>
          <a:p>
            <a:pPr marL="0" indent="0">
              <a:lnSpc>
                <a:spcPct val="130000"/>
              </a:lnSpc>
              <a:spcBef>
                <a:spcPts val="0"/>
              </a:spcBef>
              <a:spcAft>
                <a:spcPts val="0"/>
              </a:spcAft>
              <a:buNone/>
            </a:pPr>
            <a:r>
              <a:rPr lang="en-US" sz="2000" dirty="0">
                <a:solidFill>
                  <a:schemeClr val="tx2"/>
                </a:solidFill>
                <a:ea typeface="+mn-lt"/>
                <a:cs typeface="+mn-lt"/>
              </a:rPr>
              <a:t>Mandi L. Pratt-Chapman PhD</a:t>
            </a:r>
          </a:p>
          <a:p>
            <a:pPr marL="0" indent="0">
              <a:lnSpc>
                <a:spcPct val="130000"/>
              </a:lnSpc>
              <a:spcBef>
                <a:spcPts val="0"/>
              </a:spcBef>
              <a:spcAft>
                <a:spcPts val="0"/>
              </a:spcAft>
              <a:buNone/>
            </a:pPr>
            <a:r>
              <a:rPr lang="en-US" sz="2000" b="1" u="sng" dirty="0">
                <a:solidFill>
                  <a:schemeClr val="tx2"/>
                </a:solidFill>
                <a:ea typeface="+mn-lt"/>
                <a:cs typeface="+mn-lt"/>
              </a:rPr>
              <a:t>Staff:   </a:t>
            </a:r>
          </a:p>
          <a:p>
            <a:pPr marL="0" indent="0">
              <a:lnSpc>
                <a:spcPct val="130000"/>
              </a:lnSpc>
              <a:spcBef>
                <a:spcPts val="0"/>
              </a:spcBef>
              <a:spcAft>
                <a:spcPts val="0"/>
              </a:spcAft>
              <a:buNone/>
            </a:pPr>
            <a:r>
              <a:rPr lang="en-US" sz="2000" dirty="0">
                <a:solidFill>
                  <a:schemeClr val="tx2"/>
                </a:solidFill>
                <a:ea typeface="+mn-lt"/>
                <a:cs typeface="+mn-lt"/>
              </a:rPr>
              <a:t>Sarah Adler</a:t>
            </a:r>
          </a:p>
          <a:p>
            <a:pPr marL="0" indent="0">
              <a:lnSpc>
                <a:spcPct val="130000"/>
              </a:lnSpc>
              <a:spcBef>
                <a:spcPts val="0"/>
              </a:spcBef>
              <a:spcAft>
                <a:spcPts val="0"/>
              </a:spcAft>
              <a:buNone/>
            </a:pPr>
            <a:r>
              <a:rPr lang="en-US" sz="2000" dirty="0">
                <a:solidFill>
                  <a:schemeClr val="tx2"/>
                </a:solidFill>
                <a:ea typeface="+mn-lt"/>
                <a:cs typeface="+mn-lt"/>
              </a:rPr>
              <a:t>Joseph Astorino</a:t>
            </a:r>
          </a:p>
          <a:p>
            <a:pPr marL="0" indent="0">
              <a:lnSpc>
                <a:spcPct val="130000"/>
              </a:lnSpc>
              <a:spcBef>
                <a:spcPts val="0"/>
              </a:spcBef>
              <a:spcAft>
                <a:spcPts val="0"/>
              </a:spcAft>
              <a:buNone/>
            </a:pPr>
            <a:r>
              <a:rPr lang="en-US" sz="2000" dirty="0">
                <a:solidFill>
                  <a:schemeClr val="tx2"/>
                </a:solidFill>
                <a:ea typeface="+mn-lt"/>
                <a:cs typeface="+mn-lt"/>
              </a:rPr>
              <a:t>Leila Habib</a:t>
            </a:r>
          </a:p>
          <a:p>
            <a:pPr marL="0" indent="0">
              <a:lnSpc>
                <a:spcPct val="130000"/>
              </a:lnSpc>
              <a:spcBef>
                <a:spcPts val="0"/>
              </a:spcBef>
              <a:spcAft>
                <a:spcPts val="0"/>
              </a:spcAft>
              <a:buNone/>
            </a:pPr>
            <a:r>
              <a:rPr lang="en-US" sz="2000" dirty="0">
                <a:solidFill>
                  <a:schemeClr val="tx2"/>
                </a:solidFill>
                <a:ea typeface="+mn-lt"/>
                <a:cs typeface="+mn-lt"/>
              </a:rPr>
              <a:t>Sarah Kerch</a:t>
            </a:r>
          </a:p>
          <a:p>
            <a:pPr marL="0" indent="0">
              <a:lnSpc>
                <a:spcPct val="130000"/>
              </a:lnSpc>
              <a:spcBef>
                <a:spcPts val="0"/>
              </a:spcBef>
              <a:spcAft>
                <a:spcPts val="0"/>
              </a:spcAft>
              <a:buNone/>
            </a:pPr>
            <a:endParaRPr lang="en-US" sz="2000" b="1" u="sng" dirty="0">
              <a:solidFill>
                <a:schemeClr val="tx2"/>
              </a:solidFill>
              <a:ea typeface="+mn-lt"/>
              <a:cs typeface="+mn-lt"/>
            </a:endParaRPr>
          </a:p>
        </p:txBody>
      </p:sp>
      <p:sp>
        <p:nvSpPr>
          <p:cNvPr id="9" name="Content Placeholder 3">
            <a:extLst>
              <a:ext uri="{FF2B5EF4-FFF2-40B4-BE49-F238E27FC236}">
                <a16:creationId xmlns:a16="http://schemas.microsoft.com/office/drawing/2014/main" id="{089B80F7-8ADB-E04B-8830-F5EF8E34099B}"/>
              </a:ext>
            </a:extLst>
          </p:cNvPr>
          <p:cNvSpPr txBox="1">
            <a:spLocks/>
          </p:cNvSpPr>
          <p:nvPr/>
        </p:nvSpPr>
        <p:spPr bwMode="auto">
          <a:xfrm>
            <a:off x="5850774" y="1650078"/>
            <a:ext cx="4038600" cy="3161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257175" indent="-257175" algn="l" rtl="0" eaLnBrk="0" fontAlgn="base" hangingPunct="0">
              <a:spcBef>
                <a:spcPct val="20000"/>
              </a:spcBef>
              <a:spcAft>
                <a:spcPct val="0"/>
              </a:spcAft>
              <a:buChar char="•"/>
              <a:defRPr sz="2100">
                <a:solidFill>
                  <a:schemeClr val="tx1">
                    <a:lumMod val="75000"/>
                    <a:lumOff val="25000"/>
                  </a:schemeClr>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lumMod val="75000"/>
                    <a:lumOff val="25000"/>
                  </a:schemeClr>
                </a:solidFill>
                <a:latin typeface="+mn-lt"/>
              </a:defRPr>
            </a:lvl2pPr>
            <a:lvl3pPr marL="857250" indent="-171450" algn="l" rtl="0" eaLnBrk="0" fontAlgn="base" hangingPunct="0">
              <a:spcBef>
                <a:spcPct val="20000"/>
              </a:spcBef>
              <a:spcAft>
                <a:spcPct val="0"/>
              </a:spcAft>
              <a:buChar char="•"/>
              <a:defRPr sz="1500">
                <a:solidFill>
                  <a:schemeClr val="tx1">
                    <a:lumMod val="75000"/>
                    <a:lumOff val="25000"/>
                  </a:schemeClr>
                </a:solidFill>
                <a:latin typeface="+mn-lt"/>
              </a:defRPr>
            </a:lvl3pPr>
            <a:lvl4pPr marL="1200150" indent="-171450" algn="l" rtl="0" eaLnBrk="0" fontAlgn="base" hangingPunct="0">
              <a:spcBef>
                <a:spcPct val="20000"/>
              </a:spcBef>
              <a:spcAft>
                <a:spcPct val="0"/>
              </a:spcAft>
              <a:buChar char="–"/>
              <a:defRPr sz="1351">
                <a:solidFill>
                  <a:schemeClr val="tx1">
                    <a:lumMod val="75000"/>
                    <a:lumOff val="25000"/>
                  </a:schemeClr>
                </a:solidFill>
                <a:latin typeface="+mn-lt"/>
              </a:defRPr>
            </a:lvl4pPr>
            <a:lvl5pPr marL="1543050" indent="-171450" algn="l" rtl="0" eaLnBrk="0" fontAlgn="base" hangingPunct="0">
              <a:spcBef>
                <a:spcPct val="20000"/>
              </a:spcBef>
              <a:spcAft>
                <a:spcPct val="0"/>
              </a:spcAft>
              <a:buChar char="»"/>
              <a:defRPr sz="1351">
                <a:solidFill>
                  <a:schemeClr val="tx1">
                    <a:lumMod val="75000"/>
                    <a:lumOff val="25000"/>
                  </a:schemeClr>
                </a:solidFill>
                <a:latin typeface="+mn-lt"/>
              </a:defRPr>
            </a:lvl5pPr>
            <a:lvl6pPr marL="1885950" indent="-171450" algn="l" rtl="0" fontAlgn="base">
              <a:spcBef>
                <a:spcPct val="20000"/>
              </a:spcBef>
              <a:spcAft>
                <a:spcPct val="0"/>
              </a:spcAft>
              <a:buChar char="»"/>
              <a:defRPr sz="1351">
                <a:solidFill>
                  <a:schemeClr val="tx1"/>
                </a:solidFill>
                <a:latin typeface="+mn-lt"/>
              </a:defRPr>
            </a:lvl6pPr>
            <a:lvl7pPr marL="2228850" indent="-171450" algn="l" rtl="0" fontAlgn="base">
              <a:spcBef>
                <a:spcPct val="20000"/>
              </a:spcBef>
              <a:spcAft>
                <a:spcPct val="0"/>
              </a:spcAft>
              <a:buChar char="»"/>
              <a:defRPr sz="1351">
                <a:solidFill>
                  <a:schemeClr val="tx1"/>
                </a:solidFill>
                <a:latin typeface="+mn-lt"/>
              </a:defRPr>
            </a:lvl7pPr>
            <a:lvl8pPr marL="2571750" indent="-171450" algn="l" rtl="0" fontAlgn="base">
              <a:spcBef>
                <a:spcPct val="20000"/>
              </a:spcBef>
              <a:spcAft>
                <a:spcPct val="0"/>
              </a:spcAft>
              <a:buChar char="»"/>
              <a:defRPr sz="1351">
                <a:solidFill>
                  <a:schemeClr val="tx1"/>
                </a:solidFill>
                <a:latin typeface="+mn-lt"/>
              </a:defRPr>
            </a:lvl8pPr>
            <a:lvl9pPr marL="2914650" indent="-171450" algn="l" rtl="0" fontAlgn="base">
              <a:spcBef>
                <a:spcPct val="20000"/>
              </a:spcBef>
              <a:spcAft>
                <a:spcPct val="0"/>
              </a:spcAft>
              <a:buChar char="»"/>
              <a:defRPr sz="1351">
                <a:solidFill>
                  <a:schemeClr val="tx1"/>
                </a:solidFill>
                <a:latin typeface="+mn-lt"/>
              </a:defRPr>
            </a:lvl9pPr>
          </a:lstStyle>
          <a:p>
            <a:pPr marL="0" indent="0">
              <a:lnSpc>
                <a:spcPct val="130000"/>
              </a:lnSpc>
              <a:spcBef>
                <a:spcPts val="0"/>
              </a:spcBef>
              <a:spcAft>
                <a:spcPts val="0"/>
              </a:spcAft>
              <a:buNone/>
            </a:pPr>
            <a:r>
              <a:rPr lang="en-US" sz="2000" b="1" u="sng" dirty="0">
                <a:solidFill>
                  <a:schemeClr val="tx2"/>
                </a:solidFill>
                <a:ea typeface="+mn-lt"/>
                <a:cs typeface="+mn-lt"/>
              </a:rPr>
              <a:t>Workgroup Members: </a:t>
            </a:r>
          </a:p>
          <a:p>
            <a:pPr marL="0" indent="0">
              <a:lnSpc>
                <a:spcPct val="130000"/>
              </a:lnSpc>
              <a:buNone/>
            </a:pPr>
            <a:r>
              <a:rPr lang="en-US" sz="2000" dirty="0">
                <a:solidFill>
                  <a:schemeClr val="tx1"/>
                </a:solidFill>
              </a:rPr>
              <a:t>Christi Cahill</a:t>
            </a:r>
          </a:p>
          <a:p>
            <a:pPr marL="0" indent="0">
              <a:lnSpc>
                <a:spcPct val="130000"/>
              </a:lnSpc>
              <a:buNone/>
            </a:pPr>
            <a:r>
              <a:rPr lang="en-US" sz="2000" dirty="0">
                <a:solidFill>
                  <a:schemeClr val="tx1"/>
                </a:solidFill>
              </a:rPr>
              <a:t>David Chambers</a:t>
            </a:r>
          </a:p>
          <a:p>
            <a:pPr marL="0" indent="0">
              <a:lnSpc>
                <a:spcPct val="130000"/>
              </a:lnSpc>
              <a:buNone/>
            </a:pPr>
            <a:r>
              <a:rPr lang="en-US" sz="2000" dirty="0">
                <a:solidFill>
                  <a:schemeClr val="tx1"/>
                </a:solidFill>
              </a:rPr>
              <a:t>Tamara Robinson</a:t>
            </a:r>
          </a:p>
          <a:p>
            <a:pPr marL="0" indent="0">
              <a:lnSpc>
                <a:spcPct val="130000"/>
              </a:lnSpc>
              <a:buNone/>
            </a:pPr>
            <a:r>
              <a:rPr lang="en-US" sz="2000" dirty="0">
                <a:solidFill>
                  <a:schemeClr val="tx1"/>
                </a:solidFill>
              </a:rPr>
              <a:t>Randy Schwartz</a:t>
            </a:r>
          </a:p>
          <a:p>
            <a:pPr marL="0" indent="0">
              <a:lnSpc>
                <a:spcPct val="130000"/>
              </a:lnSpc>
              <a:spcBef>
                <a:spcPts val="0"/>
              </a:spcBef>
              <a:spcAft>
                <a:spcPts val="0"/>
              </a:spcAft>
              <a:buNone/>
            </a:pPr>
            <a:endParaRPr lang="en-US" sz="2000" b="1" u="sng" dirty="0">
              <a:solidFill>
                <a:schemeClr val="tx2"/>
              </a:solidFill>
              <a:ea typeface="+mn-lt"/>
              <a:cs typeface="+mn-lt"/>
            </a:endParaRPr>
          </a:p>
        </p:txBody>
      </p:sp>
    </p:spTree>
    <p:extLst>
      <p:ext uri="{BB962C8B-B14F-4D97-AF65-F5344CB8AC3E}">
        <p14:creationId xmlns:p14="http://schemas.microsoft.com/office/powerpoint/2010/main" val="103919424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C8A290-79E7-46A4-8A36-B2D582702BE3}"/>
              </a:ext>
            </a:extLst>
          </p:cNvPr>
          <p:cNvSpPr>
            <a:spLocks noGrp="1"/>
          </p:cNvSpPr>
          <p:nvPr/>
        </p:nvSpPr>
        <p:spPr>
          <a:xfrm>
            <a:off x="4046776" y="1825087"/>
            <a:ext cx="6324599" cy="10150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5400" b="1" dirty="0"/>
              <a:t>Evaluation</a:t>
            </a:r>
            <a:endParaRPr lang="en-US" sz="5400" dirty="0"/>
          </a:p>
        </p:txBody>
      </p:sp>
    </p:spTree>
    <p:extLst>
      <p:ext uri="{BB962C8B-B14F-4D97-AF65-F5344CB8AC3E}">
        <p14:creationId xmlns:p14="http://schemas.microsoft.com/office/powerpoint/2010/main" val="373616874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04F8A-6EBA-8E48-A79E-A6B1E6F91DE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Disclosure</a:t>
            </a:r>
          </a:p>
        </p:txBody>
      </p:sp>
      <p:sp>
        <p:nvSpPr>
          <p:cNvPr id="3" name="Content Placeholder 2">
            <a:extLst>
              <a:ext uri="{FF2B5EF4-FFF2-40B4-BE49-F238E27FC236}">
                <a16:creationId xmlns:a16="http://schemas.microsoft.com/office/drawing/2014/main" id="{1B888357-B763-D542-97AF-9CBBEB5CB363}"/>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This session was supported by Cooperative Agreement #NU58DP006461-03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pPr marL="0" indent="0">
              <a:buNone/>
            </a:pPr>
            <a:endParaRPr lang="en-US" sz="4000" dirty="0"/>
          </a:p>
        </p:txBody>
      </p:sp>
    </p:spTree>
    <p:extLst>
      <p:ext uri="{BB962C8B-B14F-4D97-AF65-F5344CB8AC3E}">
        <p14:creationId xmlns:p14="http://schemas.microsoft.com/office/powerpoint/2010/main" val="8152411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4533-3232-D540-9895-29A500379ABB}"/>
              </a:ext>
            </a:extLst>
          </p:cNvPr>
          <p:cNvSpPr>
            <a:spLocks noGrp="1"/>
          </p:cNvSpPr>
          <p:nvPr>
            <p:ph type="title"/>
          </p:nvPr>
        </p:nvSpPr>
        <p:spPr>
          <a:xfrm>
            <a:off x="3960420" y="304800"/>
            <a:ext cx="6250381"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Learning Objectives</a:t>
            </a:r>
          </a:p>
        </p:txBody>
      </p:sp>
      <p:sp>
        <p:nvSpPr>
          <p:cNvPr id="3" name="Content Placeholder 2">
            <a:extLst>
              <a:ext uri="{FF2B5EF4-FFF2-40B4-BE49-F238E27FC236}">
                <a16:creationId xmlns:a16="http://schemas.microsoft.com/office/drawing/2014/main" id="{5B242DDD-E6A1-1547-842C-CDE082FBFCA0}"/>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457200" indent="-457200">
              <a:lnSpc>
                <a:spcPct val="150000"/>
              </a:lnSpc>
              <a:spcAft>
                <a:spcPts val="200"/>
              </a:spcAft>
              <a:buAutoNum type="arabicPeriod"/>
            </a:pPr>
            <a:r>
              <a:rPr lang="en-US" sz="2200" dirty="0"/>
              <a:t>Describe a framework's use in evaluation</a:t>
            </a:r>
            <a:endParaRPr lang="en-US" dirty="0"/>
          </a:p>
          <a:p>
            <a:pPr marL="457200" indent="-457200">
              <a:lnSpc>
                <a:spcPct val="150000"/>
              </a:lnSpc>
              <a:spcAft>
                <a:spcPts val="200"/>
              </a:spcAft>
              <a:buAutoNum type="arabicPeriod"/>
            </a:pPr>
            <a:r>
              <a:rPr lang="en-US" sz="2200" dirty="0"/>
              <a:t>Explore and identify measurable outcomes of implementation quality</a:t>
            </a:r>
          </a:p>
          <a:p>
            <a:pPr marL="0" indent="0">
              <a:buNone/>
            </a:pPr>
            <a:endParaRPr lang="en-US" sz="2200" dirty="0"/>
          </a:p>
          <a:p>
            <a:pPr marL="0" indent="0">
              <a:lnSpc>
                <a:spcPct val="150000"/>
              </a:lnSpc>
              <a:spcAft>
                <a:spcPts val="200"/>
              </a:spcAft>
              <a:buNone/>
            </a:pPr>
            <a:endParaRPr lang="en-US" sz="2200" dirty="0"/>
          </a:p>
          <a:p>
            <a:pPr marL="457200" indent="-457200">
              <a:lnSpc>
                <a:spcPct val="150000"/>
              </a:lnSpc>
              <a:spcAft>
                <a:spcPts val="200"/>
              </a:spcAft>
              <a:buAutoNum type="arabicPeriod"/>
            </a:pPr>
            <a:endParaRPr lang="en-US" sz="2200" dirty="0"/>
          </a:p>
          <a:p>
            <a:pPr marL="457200" indent="-457200">
              <a:lnSpc>
                <a:spcPct val="150000"/>
              </a:lnSpc>
              <a:spcAft>
                <a:spcPts val="200"/>
              </a:spcAft>
              <a:buAutoNum type="arabicPeriod"/>
            </a:pPr>
            <a:endParaRPr lang="en-US" sz="2200" dirty="0"/>
          </a:p>
        </p:txBody>
      </p:sp>
      <p:pic>
        <p:nvPicPr>
          <p:cNvPr id="4" name="Picture 4">
            <a:extLst>
              <a:ext uri="{FF2B5EF4-FFF2-40B4-BE49-F238E27FC236}">
                <a16:creationId xmlns:a16="http://schemas.microsoft.com/office/drawing/2014/main" id="{9CF5287A-2472-4845-8A73-83F2848D16A2}"/>
              </a:ext>
            </a:extLst>
          </p:cNvPr>
          <p:cNvPicPr>
            <a:picLocks noChangeAspect="1"/>
          </p:cNvPicPr>
          <p:nvPr/>
        </p:nvPicPr>
        <p:blipFill>
          <a:blip r:embed="rId3"/>
          <a:stretch>
            <a:fillRect/>
          </a:stretch>
        </p:blipFill>
        <p:spPr>
          <a:xfrm>
            <a:off x="1983178" y="248730"/>
            <a:ext cx="1887188" cy="1254153"/>
          </a:xfrm>
          <a:prstGeom prst="rect">
            <a:avLst/>
          </a:prstGeom>
        </p:spPr>
      </p:pic>
    </p:spTree>
    <p:extLst>
      <p:ext uri="{BB962C8B-B14F-4D97-AF65-F5344CB8AC3E}">
        <p14:creationId xmlns:p14="http://schemas.microsoft.com/office/powerpoint/2010/main" val="962055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6C0C-F126-4082-8B4F-AA9A535C2546}"/>
              </a:ext>
            </a:extLst>
          </p:cNvPr>
          <p:cNvSpPr>
            <a:spLocks noGrp="1"/>
          </p:cNvSpPr>
          <p:nvPr>
            <p:ph type="title"/>
          </p:nvPr>
        </p:nvSpPr>
        <p:spPr/>
        <p:txBody>
          <a:bodyPr>
            <a:normAutofit/>
          </a:bodyPr>
          <a:lstStyle/>
          <a:p>
            <a:pPr>
              <a:spcBef>
                <a:spcPts val="0"/>
              </a:spcBef>
              <a:spcAft>
                <a:spcPts val="0"/>
              </a:spcAft>
            </a:pPr>
            <a:r>
              <a:rPr lang="en-US" sz="3600" dirty="0">
                <a:solidFill>
                  <a:schemeClr val="tx1"/>
                </a:solidFill>
                <a:latin typeface="Arial"/>
                <a:cs typeface="Arial"/>
              </a:rPr>
              <a:t>What Do We Do? </a:t>
            </a:r>
          </a:p>
        </p:txBody>
      </p:sp>
      <p:sp>
        <p:nvSpPr>
          <p:cNvPr id="3" name="Content Placeholder 2">
            <a:extLst>
              <a:ext uri="{FF2B5EF4-FFF2-40B4-BE49-F238E27FC236}">
                <a16:creationId xmlns:a16="http://schemas.microsoft.com/office/drawing/2014/main" id="{829DE588-3124-4A56-88EB-00DF1CD2F21E}"/>
              </a:ext>
            </a:extLst>
          </p:cNvPr>
          <p:cNvSpPr>
            <a:spLocks noGrp="1"/>
          </p:cNvSpPr>
          <p:nvPr>
            <p:ph idx="1"/>
          </p:nvPr>
        </p:nvSpPr>
        <p:spPr>
          <a:xfrm>
            <a:off x="2136817" y="4938578"/>
            <a:ext cx="7826189" cy="541782"/>
          </a:xfrm>
        </p:spPr>
        <p:txBody>
          <a:bodyPr>
            <a:normAutofit/>
          </a:bodyPr>
          <a:lstStyle/>
          <a:p>
            <a:pPr marL="0" indent="0" algn="ctr">
              <a:spcBef>
                <a:spcPts val="0"/>
              </a:spcBef>
              <a:spcAft>
                <a:spcPts val="0"/>
              </a:spcAft>
              <a:buNone/>
            </a:pPr>
            <a:r>
              <a:rPr lang="en-US" sz="2400" dirty="0">
                <a:ea typeface="+mn-lt"/>
                <a:cs typeface="+mn-lt"/>
              </a:rPr>
              <a:t>Once we know it works, what happens next is up to you!</a:t>
            </a:r>
            <a:endParaRPr lang="en-US" dirty="0">
              <a:ea typeface="+mn-lt"/>
              <a:cs typeface="+mn-lt"/>
            </a:endParaRPr>
          </a:p>
          <a:p>
            <a:pPr marL="0" indent="0">
              <a:buNone/>
            </a:pPr>
            <a:endParaRPr lang="en-US" sz="2400" dirty="0">
              <a:solidFill>
                <a:schemeClr val="tx1"/>
              </a:solidFill>
              <a:cs typeface="Arial"/>
            </a:endParaRPr>
          </a:p>
        </p:txBody>
      </p:sp>
      <p:sp>
        <p:nvSpPr>
          <p:cNvPr id="6" name="Content Placeholder 2">
            <a:extLst>
              <a:ext uri="{FF2B5EF4-FFF2-40B4-BE49-F238E27FC236}">
                <a16:creationId xmlns:a16="http://schemas.microsoft.com/office/drawing/2014/main" id="{0168B5B8-4825-4FB2-BCC5-34516A180AE3}"/>
              </a:ext>
            </a:extLst>
          </p:cNvPr>
          <p:cNvSpPr txBox="1">
            <a:spLocks/>
          </p:cNvSpPr>
          <p:nvPr/>
        </p:nvSpPr>
        <p:spPr bwMode="auto">
          <a:xfrm>
            <a:off x="6044939" y="372815"/>
            <a:ext cx="4335800" cy="100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85000" lnSpcReduction="20000"/>
          </a:bodyPr>
          <a:lstStyle>
            <a:lvl1pPr marL="192881" indent="-192881" algn="l" rtl="0" eaLnBrk="0" fontAlgn="base" hangingPunct="0">
              <a:spcBef>
                <a:spcPct val="20000"/>
              </a:spcBef>
              <a:spcAft>
                <a:spcPct val="0"/>
              </a:spcAft>
              <a:buChar char="•"/>
              <a:defRPr sz="1800">
                <a:solidFill>
                  <a:schemeClr val="tx1">
                    <a:lumMod val="75000"/>
                    <a:lumOff val="25000"/>
                  </a:schemeClr>
                </a:solidFill>
                <a:latin typeface="+mn-lt"/>
                <a:ea typeface="+mn-ea"/>
                <a:cs typeface="+mn-cs"/>
              </a:defRPr>
            </a:lvl1pPr>
            <a:lvl2pPr marL="417910" indent="-160735" algn="l" rtl="0" eaLnBrk="0" fontAlgn="base" hangingPunct="0">
              <a:spcBef>
                <a:spcPct val="20000"/>
              </a:spcBef>
              <a:spcAft>
                <a:spcPct val="0"/>
              </a:spcAft>
              <a:buChar char="–"/>
              <a:defRPr sz="1575">
                <a:solidFill>
                  <a:schemeClr val="tx1">
                    <a:lumMod val="75000"/>
                    <a:lumOff val="25000"/>
                  </a:schemeClr>
                </a:solidFill>
                <a:latin typeface="+mn-lt"/>
              </a:defRPr>
            </a:lvl2pPr>
            <a:lvl3pPr marL="642938" indent="-128588" algn="l" rtl="0" eaLnBrk="0" fontAlgn="base" hangingPunct="0">
              <a:spcBef>
                <a:spcPct val="20000"/>
              </a:spcBef>
              <a:spcAft>
                <a:spcPct val="0"/>
              </a:spcAft>
              <a:buChar char="•"/>
              <a:defRPr sz="1350">
                <a:solidFill>
                  <a:schemeClr val="tx1">
                    <a:lumMod val="75000"/>
                    <a:lumOff val="25000"/>
                  </a:schemeClr>
                </a:solidFill>
                <a:latin typeface="+mn-lt"/>
              </a:defRPr>
            </a:lvl3pPr>
            <a:lvl4pPr marL="900113" indent="-128588" algn="l" rtl="0" eaLnBrk="0" fontAlgn="base" hangingPunct="0">
              <a:spcBef>
                <a:spcPct val="20000"/>
              </a:spcBef>
              <a:spcAft>
                <a:spcPct val="0"/>
              </a:spcAft>
              <a:buChar char="–"/>
              <a:defRPr sz="1125">
                <a:solidFill>
                  <a:schemeClr val="tx1">
                    <a:lumMod val="75000"/>
                    <a:lumOff val="25000"/>
                  </a:schemeClr>
                </a:solidFill>
                <a:latin typeface="+mn-lt"/>
              </a:defRPr>
            </a:lvl4pPr>
            <a:lvl5pPr marL="1157288" indent="-128588" algn="l" rtl="0" eaLnBrk="0" fontAlgn="base" hangingPunct="0">
              <a:spcBef>
                <a:spcPct val="20000"/>
              </a:spcBef>
              <a:spcAft>
                <a:spcPct val="0"/>
              </a:spcAft>
              <a:buChar char="»"/>
              <a:defRPr sz="1125">
                <a:solidFill>
                  <a:schemeClr val="tx1">
                    <a:lumMod val="75000"/>
                    <a:lumOff val="25000"/>
                  </a:schemeClr>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a:lstStyle>
          <a:p>
            <a:pPr marL="0" indent="0" algn="ctr">
              <a:lnSpc>
                <a:spcPct val="114999"/>
              </a:lnSpc>
              <a:spcBef>
                <a:spcPts val="0"/>
              </a:spcBef>
              <a:spcAft>
                <a:spcPts val="0"/>
              </a:spcAft>
              <a:buNone/>
            </a:pPr>
            <a:r>
              <a:rPr lang="en-US" sz="2400" kern="0" dirty="0">
                <a:solidFill>
                  <a:srgbClr val="000000"/>
                </a:solidFill>
                <a:latin typeface="Arial"/>
                <a:ea typeface="+mn-lt"/>
                <a:cs typeface="Arial"/>
                <a:sym typeface="Arial"/>
              </a:rPr>
              <a:t>Help you </a:t>
            </a:r>
            <a:r>
              <a:rPr lang="en-US" sz="2400" b="1" kern="0" dirty="0">
                <a:solidFill>
                  <a:srgbClr val="0097DA"/>
                </a:solidFill>
                <a:latin typeface="Arial"/>
                <a:ea typeface="+mn-lt"/>
                <a:cs typeface="Arial"/>
                <a:sym typeface="Arial"/>
              </a:rPr>
              <a:t>elevate your unique context and integrate evidence</a:t>
            </a:r>
            <a:r>
              <a:rPr lang="en-US" sz="2400" b="1" kern="0" dirty="0">
                <a:solidFill>
                  <a:srgbClr val="000000"/>
                </a:solidFill>
                <a:latin typeface="Arial"/>
                <a:ea typeface="+mn-lt"/>
                <a:cs typeface="Arial"/>
                <a:sym typeface="Arial"/>
              </a:rPr>
              <a:t> </a:t>
            </a:r>
            <a:r>
              <a:rPr lang="en-US" sz="2400" kern="0" dirty="0">
                <a:solidFill>
                  <a:srgbClr val="000000"/>
                </a:solidFill>
                <a:latin typeface="Arial"/>
                <a:ea typeface="+mn-lt"/>
                <a:cs typeface="Arial"/>
                <a:sym typeface="Arial"/>
              </a:rPr>
              <a:t>by putting your needs at the center</a:t>
            </a:r>
            <a:endParaRPr lang="en-US" kern="0" dirty="0">
              <a:solidFill>
                <a:srgbClr val="000000"/>
              </a:solidFill>
              <a:latin typeface="Arial"/>
              <a:cs typeface="Arial"/>
              <a:sym typeface="Arial"/>
            </a:endParaRPr>
          </a:p>
          <a:p>
            <a:pPr marL="0" indent="0">
              <a:buNone/>
            </a:pPr>
            <a:endParaRPr lang="en-US" sz="2400" kern="0" dirty="0">
              <a:solidFill>
                <a:srgbClr val="000000"/>
              </a:solidFill>
              <a:latin typeface="Arial"/>
              <a:ea typeface="+mn-lt"/>
              <a:cs typeface="Arial"/>
              <a:sym typeface="Arial"/>
            </a:endParaRPr>
          </a:p>
        </p:txBody>
      </p:sp>
      <p:sp>
        <p:nvSpPr>
          <p:cNvPr id="7" name="Rectangle 6">
            <a:extLst>
              <a:ext uri="{FF2B5EF4-FFF2-40B4-BE49-F238E27FC236}">
                <a16:creationId xmlns:a16="http://schemas.microsoft.com/office/drawing/2014/main" id="{3F95DD84-909A-4409-85B8-4BC6B1809973}"/>
              </a:ext>
            </a:extLst>
          </p:cNvPr>
          <p:cNvSpPr/>
          <p:nvPr/>
        </p:nvSpPr>
        <p:spPr>
          <a:xfrm>
            <a:off x="5502089" y="1568630"/>
            <a:ext cx="1093303" cy="912061"/>
          </a:xfrm>
          <a:prstGeom prst="rect">
            <a:avLst/>
          </a:prstGeom>
          <a:solidFill>
            <a:schemeClr val="bg1">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800" b="1" kern="0" dirty="0">
                <a:solidFill>
                  <a:srgbClr val="0097DA"/>
                </a:solidFill>
                <a:latin typeface="Arial"/>
                <a:cs typeface="Arial"/>
                <a:sym typeface="Arial"/>
              </a:rPr>
              <a:t>Start</a:t>
            </a:r>
          </a:p>
        </p:txBody>
      </p:sp>
      <p:sp>
        <p:nvSpPr>
          <p:cNvPr id="9" name="Rectangle 8">
            <a:extLst>
              <a:ext uri="{FF2B5EF4-FFF2-40B4-BE49-F238E27FC236}">
                <a16:creationId xmlns:a16="http://schemas.microsoft.com/office/drawing/2014/main" id="{5B549098-CE87-4E5B-A1B5-E56BFCA86014}"/>
              </a:ext>
            </a:extLst>
          </p:cNvPr>
          <p:cNvSpPr/>
          <p:nvPr/>
        </p:nvSpPr>
        <p:spPr>
          <a:xfrm>
            <a:off x="4584180" y="3100425"/>
            <a:ext cx="2934964" cy="1104997"/>
          </a:xfrm>
          <a:prstGeom prst="rect">
            <a:avLst/>
          </a:prstGeom>
          <a:solidFill>
            <a:schemeClr val="bg1">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2000" kern="0" dirty="0">
                <a:solidFill>
                  <a:srgbClr val="000000"/>
                </a:solidFill>
                <a:latin typeface="Arial"/>
                <a:cs typeface="Arial"/>
                <a:sym typeface="Arial"/>
              </a:rPr>
              <a:t>Ask: </a:t>
            </a:r>
          </a:p>
          <a:p>
            <a:pPr algn="ctr">
              <a:buClr>
                <a:srgbClr val="000000"/>
              </a:buClr>
            </a:pPr>
            <a:r>
              <a:rPr lang="en-US" sz="2000" i="1" kern="0" dirty="0">
                <a:solidFill>
                  <a:srgbClr val="0097DA"/>
                </a:solidFill>
                <a:latin typeface="Arial"/>
                <a:cs typeface="Arial"/>
                <a:sym typeface="Arial"/>
              </a:rPr>
              <a:t>Could </a:t>
            </a:r>
            <a:r>
              <a:rPr lang="en-US" sz="2000" kern="0" dirty="0">
                <a:solidFill>
                  <a:srgbClr val="000000"/>
                </a:solidFill>
                <a:latin typeface="Arial"/>
                <a:cs typeface="Arial"/>
                <a:sym typeface="Arial"/>
              </a:rPr>
              <a:t>a program work?</a:t>
            </a:r>
          </a:p>
          <a:p>
            <a:pPr algn="ctr">
              <a:buClr>
                <a:srgbClr val="000000"/>
              </a:buClr>
            </a:pPr>
            <a:r>
              <a:rPr lang="en-US" sz="2000" i="1" kern="0" dirty="0">
                <a:solidFill>
                  <a:srgbClr val="0097DA"/>
                </a:solidFill>
                <a:latin typeface="Arial"/>
                <a:ea typeface="+mn-lt"/>
                <a:cs typeface="Arial"/>
                <a:sym typeface="Arial"/>
              </a:rPr>
              <a:t>Does </a:t>
            </a:r>
            <a:r>
              <a:rPr lang="en-US" sz="2000" kern="0" dirty="0">
                <a:solidFill>
                  <a:srgbClr val="000000"/>
                </a:solidFill>
                <a:latin typeface="Arial"/>
                <a:ea typeface="+mn-lt"/>
                <a:cs typeface="Arial"/>
                <a:sym typeface="Arial"/>
              </a:rPr>
              <a:t>a program work?</a:t>
            </a:r>
            <a:endParaRPr lang="en-US" sz="1400" kern="0" dirty="0">
              <a:solidFill>
                <a:srgbClr val="000000"/>
              </a:solidFill>
              <a:latin typeface="Arial"/>
              <a:sym typeface="Arial"/>
            </a:endParaRPr>
          </a:p>
        </p:txBody>
      </p:sp>
      <p:sp>
        <p:nvSpPr>
          <p:cNvPr id="4" name="Arrow: Down 3">
            <a:extLst>
              <a:ext uri="{FF2B5EF4-FFF2-40B4-BE49-F238E27FC236}">
                <a16:creationId xmlns:a16="http://schemas.microsoft.com/office/drawing/2014/main" id="{0852C1AE-FF01-48B2-ADE9-59141040B525}"/>
              </a:ext>
            </a:extLst>
          </p:cNvPr>
          <p:cNvSpPr/>
          <p:nvPr/>
        </p:nvSpPr>
        <p:spPr>
          <a:xfrm>
            <a:off x="5891103" y="2482018"/>
            <a:ext cx="315714" cy="613887"/>
          </a:xfrm>
          <a:prstGeom prst="downArrow">
            <a:avLst/>
          </a:prstGeom>
          <a:solidFill>
            <a:srgbClr val="009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latin typeface="Arial"/>
              <a:sym typeface="Arial"/>
            </a:endParaRPr>
          </a:p>
        </p:txBody>
      </p:sp>
      <p:sp>
        <p:nvSpPr>
          <p:cNvPr id="11" name="Arrow: Down 10">
            <a:extLst>
              <a:ext uri="{FF2B5EF4-FFF2-40B4-BE49-F238E27FC236}">
                <a16:creationId xmlns:a16="http://schemas.microsoft.com/office/drawing/2014/main" id="{BB69A679-6AD5-4317-ACEC-8D55CC9E849D}"/>
              </a:ext>
            </a:extLst>
          </p:cNvPr>
          <p:cNvSpPr/>
          <p:nvPr/>
        </p:nvSpPr>
        <p:spPr>
          <a:xfrm rot="2400000">
            <a:off x="4148832" y="4235982"/>
            <a:ext cx="315714" cy="613887"/>
          </a:xfrm>
          <a:prstGeom prst="downArrow">
            <a:avLst/>
          </a:prstGeom>
          <a:solidFill>
            <a:srgbClr val="009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latin typeface="Arial"/>
              <a:sym typeface="Arial"/>
            </a:endParaRPr>
          </a:p>
        </p:txBody>
      </p:sp>
      <p:sp>
        <p:nvSpPr>
          <p:cNvPr id="12" name="Arrow: Down 11">
            <a:extLst>
              <a:ext uri="{FF2B5EF4-FFF2-40B4-BE49-F238E27FC236}">
                <a16:creationId xmlns:a16="http://schemas.microsoft.com/office/drawing/2014/main" id="{F198A273-F738-4C05-84AC-5ADFBC798722}"/>
              </a:ext>
            </a:extLst>
          </p:cNvPr>
          <p:cNvSpPr/>
          <p:nvPr/>
        </p:nvSpPr>
        <p:spPr>
          <a:xfrm>
            <a:off x="5891103" y="4323680"/>
            <a:ext cx="315714" cy="613887"/>
          </a:xfrm>
          <a:prstGeom prst="downArrow">
            <a:avLst/>
          </a:prstGeom>
          <a:solidFill>
            <a:srgbClr val="009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latin typeface="Arial"/>
              <a:sym typeface="Arial"/>
            </a:endParaRPr>
          </a:p>
        </p:txBody>
      </p:sp>
      <p:sp>
        <p:nvSpPr>
          <p:cNvPr id="14" name="Arrow: Down 13">
            <a:extLst>
              <a:ext uri="{FF2B5EF4-FFF2-40B4-BE49-F238E27FC236}">
                <a16:creationId xmlns:a16="http://schemas.microsoft.com/office/drawing/2014/main" id="{4030A254-FA81-4769-B02F-E2270A70FDEA}"/>
              </a:ext>
            </a:extLst>
          </p:cNvPr>
          <p:cNvSpPr/>
          <p:nvPr/>
        </p:nvSpPr>
        <p:spPr>
          <a:xfrm rot="19860000">
            <a:off x="7598295" y="4230136"/>
            <a:ext cx="315714" cy="613887"/>
          </a:xfrm>
          <a:prstGeom prst="downArrow">
            <a:avLst/>
          </a:prstGeom>
          <a:solidFill>
            <a:srgbClr val="0097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latin typeface="Arial"/>
              <a:sym typeface="Arial"/>
            </a:endParaRPr>
          </a:p>
        </p:txBody>
      </p:sp>
    </p:spTree>
    <p:extLst>
      <p:ext uri="{BB962C8B-B14F-4D97-AF65-F5344CB8AC3E}">
        <p14:creationId xmlns:p14="http://schemas.microsoft.com/office/powerpoint/2010/main" val="201790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animBg="1"/>
      <p:bldP spid="4" grpId="0" animBg="1"/>
      <p:bldP spid="11" grpId="0" animBg="1"/>
      <p:bldP spid="12" grpId="0" animBg="1"/>
      <p:bldP spid="14"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dirty="0">
                <a:solidFill>
                  <a:schemeClr val="tx2"/>
                </a:solidFill>
                <a:ea typeface="+mn-lt"/>
                <a:cs typeface="+mn-lt"/>
              </a:rPr>
              <a:t>Introduce RE-AIM evaluation framework</a:t>
            </a:r>
            <a:endParaRPr lang="en-US" sz="1550" dirty="0">
              <a:solidFill>
                <a:schemeClr val="tx2"/>
              </a:solidFill>
              <a:ea typeface="+mn-lt"/>
              <a:cs typeface="+mn-lt"/>
            </a:endParaRPr>
          </a:p>
          <a:p>
            <a:pPr marL="1014730" lvl="2">
              <a:lnSpc>
                <a:spcPct val="150000"/>
              </a:lnSpc>
              <a:spcBef>
                <a:spcPts val="0"/>
              </a:spcBef>
              <a:spcAft>
                <a:spcPts val="200"/>
              </a:spcAft>
              <a:buFont typeface="Arial"/>
              <a:buChar char="–"/>
            </a:pPr>
            <a:r>
              <a:rPr lang="en-US" sz="2100" dirty="0">
                <a:solidFill>
                  <a:schemeClr val="tx2"/>
                </a:solidFill>
                <a:ea typeface="+mn-lt"/>
                <a:cs typeface="+mn-lt"/>
              </a:rPr>
              <a:t>Evaluation overview</a:t>
            </a:r>
          </a:p>
          <a:p>
            <a:pPr marL="1014730" lvl="2">
              <a:lnSpc>
                <a:spcPct val="150000"/>
              </a:lnSpc>
              <a:spcBef>
                <a:spcPts val="0"/>
              </a:spcBef>
              <a:spcAft>
                <a:spcPts val="200"/>
              </a:spcAft>
              <a:buFont typeface="Arial"/>
              <a:buChar char="–"/>
            </a:pPr>
            <a:r>
              <a:rPr lang="en-US" sz="2100" dirty="0">
                <a:solidFill>
                  <a:schemeClr val="tx2"/>
                </a:solidFill>
                <a:ea typeface="+mn-lt"/>
                <a:cs typeface="+mn-lt"/>
              </a:rPr>
              <a:t>Examine each element of evaluation framework in detail</a:t>
            </a:r>
          </a:p>
          <a:p>
            <a:pPr marL="1014730" lvl="2">
              <a:lnSpc>
                <a:spcPct val="150000"/>
              </a:lnSpc>
              <a:spcBef>
                <a:spcPts val="0"/>
              </a:spcBef>
              <a:spcAft>
                <a:spcPts val="200"/>
              </a:spcAft>
              <a:buFont typeface="Arial"/>
              <a:buChar char="–"/>
            </a:pPr>
            <a:r>
              <a:rPr lang="en-US" sz="2100" dirty="0">
                <a:solidFill>
                  <a:schemeClr val="tx2"/>
                </a:solidFill>
                <a:ea typeface="+mn-lt"/>
                <a:cs typeface="+mn-lt"/>
              </a:rPr>
              <a:t>Case examples</a:t>
            </a:r>
          </a:p>
          <a:p>
            <a:pPr marL="714375" lvl="1" indent="-457200">
              <a:lnSpc>
                <a:spcPct val="150000"/>
              </a:lnSpc>
              <a:spcBef>
                <a:spcPts val="0"/>
              </a:spcBef>
              <a:spcAft>
                <a:spcPts val="200"/>
              </a:spcAft>
              <a:buAutoNum type="arabicPeriod"/>
            </a:pPr>
            <a:endParaRPr lang="en-US" sz="2400" dirty="0">
              <a:ea typeface="+mn-lt"/>
              <a:cs typeface="+mn-lt"/>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358801222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EFD4-096E-A348-BE27-05C3E5FAD145}"/>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dirty="0"/>
              <a:t>Implementation Logic Model</a:t>
            </a:r>
          </a:p>
        </p:txBody>
      </p:sp>
      <p:pic>
        <p:nvPicPr>
          <p:cNvPr id="3" name="Picture 2">
            <a:extLst>
              <a:ext uri="{FF2B5EF4-FFF2-40B4-BE49-F238E27FC236}">
                <a16:creationId xmlns:a16="http://schemas.microsoft.com/office/drawing/2014/main" id="{62E2BF3E-E536-B243-844B-1510A7A38138}"/>
              </a:ext>
            </a:extLst>
          </p:cNvPr>
          <p:cNvPicPr>
            <a:picLocks noChangeAspect="1"/>
          </p:cNvPicPr>
          <p:nvPr/>
        </p:nvPicPr>
        <p:blipFill rotWithShape="1">
          <a:blip r:embed="rId3"/>
          <a:srcRect r="2124" b="1359"/>
          <a:stretch/>
        </p:blipFill>
        <p:spPr>
          <a:xfrm>
            <a:off x="4305283" y="1276698"/>
            <a:ext cx="3502027" cy="4248051"/>
          </a:xfrm>
          <a:prstGeom prst="rect">
            <a:avLst/>
          </a:prstGeom>
          <a:ln>
            <a:solidFill>
              <a:schemeClr val="tx2"/>
            </a:solidFill>
          </a:ln>
        </p:spPr>
      </p:pic>
    </p:spTree>
    <p:extLst>
      <p:ext uri="{BB962C8B-B14F-4D97-AF65-F5344CB8AC3E}">
        <p14:creationId xmlns:p14="http://schemas.microsoft.com/office/powerpoint/2010/main" val="36399262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1BD0-CEBC-C34E-946D-97167996899E}"/>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Reminder: Practitioners to Involve in Evaluation Process</a:t>
            </a:r>
            <a:endParaRPr lang="en-US" sz="3200" dirty="0"/>
          </a:p>
        </p:txBody>
      </p:sp>
      <p:sp>
        <p:nvSpPr>
          <p:cNvPr id="3" name="Content Placeholder 2">
            <a:extLst>
              <a:ext uri="{FF2B5EF4-FFF2-40B4-BE49-F238E27FC236}">
                <a16:creationId xmlns:a16="http://schemas.microsoft.com/office/drawing/2014/main" id="{8534BC11-CFAE-B742-85D6-DCE16FD5CE1A}"/>
              </a:ext>
            </a:extLst>
          </p:cNvPr>
          <p:cNvSpPr>
            <a:spLocks noGrp="1"/>
          </p:cNvSpPr>
          <p:nvPr>
            <p:ph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567055" indent="-380365">
              <a:spcAft>
                <a:spcPts val="1000"/>
              </a:spcAft>
            </a:pPr>
            <a:r>
              <a:rPr lang="en-US" sz="2000" dirty="0"/>
              <a:t>Comprehensive Cancer Control Program Director</a:t>
            </a:r>
          </a:p>
          <a:p>
            <a:pPr marL="567055" indent="-380365">
              <a:spcAft>
                <a:spcPts val="1000"/>
              </a:spcAft>
            </a:pPr>
            <a:r>
              <a:rPr lang="en-US" sz="2000" dirty="0"/>
              <a:t>National Breast and Cervical Cancer Early Detection Program project level staff</a:t>
            </a:r>
          </a:p>
          <a:p>
            <a:pPr marL="567055" indent="-380365">
              <a:spcAft>
                <a:spcPts val="1000"/>
              </a:spcAft>
            </a:pPr>
            <a:r>
              <a:rPr lang="en-US" sz="2000" dirty="0"/>
              <a:t>National Colorectal Cancer Control Program project level staff</a:t>
            </a:r>
          </a:p>
          <a:p>
            <a:pPr marL="567055" indent="-380365">
              <a:spcAft>
                <a:spcPts val="1000"/>
              </a:spcAft>
            </a:pPr>
            <a:r>
              <a:rPr lang="en-US" sz="2000" dirty="0"/>
              <a:t>Coalition member/leader</a:t>
            </a:r>
          </a:p>
          <a:p>
            <a:pPr marL="567055" indent="-380365">
              <a:spcAft>
                <a:spcPts val="1000"/>
              </a:spcAft>
            </a:pPr>
            <a:r>
              <a:rPr lang="en-US" sz="2000" dirty="0"/>
              <a:t>Clinician</a:t>
            </a:r>
          </a:p>
          <a:p>
            <a:pPr marL="567055" indent="-380365">
              <a:spcAft>
                <a:spcPts val="1000"/>
              </a:spcAft>
            </a:pPr>
            <a:r>
              <a:rPr lang="en-US" sz="2000" dirty="0"/>
              <a:t>Executive leadership</a:t>
            </a:r>
          </a:p>
          <a:p>
            <a:pPr marL="567055" indent="-380365">
              <a:spcAft>
                <a:spcPts val="1000"/>
              </a:spcAft>
            </a:pPr>
            <a:r>
              <a:rPr lang="en-US" sz="2000" dirty="0"/>
              <a:t>Researchers and evaluators</a:t>
            </a:r>
          </a:p>
          <a:p>
            <a:pPr marL="567055" indent="-380365">
              <a:spcAft>
                <a:spcPts val="1000"/>
              </a:spcAft>
            </a:pPr>
            <a:r>
              <a:rPr lang="en-US" sz="2000" dirty="0"/>
              <a:t>Anyone else critical to implementation of your objective</a:t>
            </a:r>
          </a:p>
          <a:p>
            <a:pPr marL="567252" indent="-380990"/>
            <a:endParaRPr lang="en-US" sz="3733" dirty="0"/>
          </a:p>
          <a:p>
            <a:pPr marL="186262" indent="0">
              <a:buNone/>
            </a:pPr>
            <a:endParaRPr lang="en-US" sz="2133" dirty="0"/>
          </a:p>
        </p:txBody>
      </p:sp>
      <p:pic>
        <p:nvPicPr>
          <p:cNvPr id="5" name="Picture 5" descr="A picture containing text&#10;&#10;Description automatically generated">
            <a:extLst>
              <a:ext uri="{FF2B5EF4-FFF2-40B4-BE49-F238E27FC236}">
                <a16:creationId xmlns:a16="http://schemas.microsoft.com/office/drawing/2014/main" id="{17DCBD03-E7CA-4B0E-BA04-9A18BBC1E629}"/>
              </a:ext>
            </a:extLst>
          </p:cNvPr>
          <p:cNvPicPr>
            <a:picLocks noChangeAspect="1"/>
          </p:cNvPicPr>
          <p:nvPr/>
        </p:nvPicPr>
        <p:blipFill>
          <a:blip r:embed="rId3"/>
          <a:stretch>
            <a:fillRect/>
          </a:stretch>
        </p:blipFill>
        <p:spPr>
          <a:xfrm>
            <a:off x="9385389" y="147333"/>
            <a:ext cx="1162050" cy="1371600"/>
          </a:xfrm>
          <a:prstGeom prst="rect">
            <a:avLst/>
          </a:prstGeom>
        </p:spPr>
      </p:pic>
      <p:pic>
        <p:nvPicPr>
          <p:cNvPr id="6" name="Picture 6" descr="A picture containing person, posing, group, bedroom&#10;&#10;Description automatically generated">
            <a:extLst>
              <a:ext uri="{FF2B5EF4-FFF2-40B4-BE49-F238E27FC236}">
                <a16:creationId xmlns:a16="http://schemas.microsoft.com/office/drawing/2014/main" id="{A2462C07-BBBA-4651-8184-ED5E93C8DCCF}"/>
              </a:ext>
            </a:extLst>
          </p:cNvPr>
          <p:cNvPicPr>
            <a:picLocks noChangeAspect="1"/>
          </p:cNvPicPr>
          <p:nvPr/>
        </p:nvPicPr>
        <p:blipFill>
          <a:blip r:embed="rId4"/>
          <a:stretch>
            <a:fillRect/>
          </a:stretch>
        </p:blipFill>
        <p:spPr>
          <a:xfrm>
            <a:off x="6732371" y="3429001"/>
            <a:ext cx="2234550" cy="1363057"/>
          </a:xfrm>
          <a:prstGeom prst="rect">
            <a:avLst/>
          </a:prstGeom>
        </p:spPr>
      </p:pic>
    </p:spTree>
    <p:extLst>
      <p:ext uri="{BB962C8B-B14F-4D97-AF65-F5344CB8AC3E}">
        <p14:creationId xmlns:p14="http://schemas.microsoft.com/office/powerpoint/2010/main" val="237638035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1BD0-CEBC-C34E-946D-97167996899E}"/>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dirty="0"/>
              <a:t>Value of an Implementation Science Approach </a:t>
            </a:r>
            <a:endParaRPr lang="en-US" sz="2800" dirty="0"/>
          </a:p>
        </p:txBody>
      </p:sp>
      <p:sp>
        <p:nvSpPr>
          <p:cNvPr id="5" name="TextBox 4">
            <a:extLst>
              <a:ext uri="{FF2B5EF4-FFF2-40B4-BE49-F238E27FC236}">
                <a16:creationId xmlns:a16="http://schemas.microsoft.com/office/drawing/2014/main" id="{26577550-4E91-754E-BC9F-D51265409375}"/>
              </a:ext>
            </a:extLst>
          </p:cNvPr>
          <p:cNvSpPr txBox="1"/>
          <p:nvPr/>
        </p:nvSpPr>
        <p:spPr>
          <a:xfrm>
            <a:off x="9043049" y="1871127"/>
            <a:ext cx="1567495" cy="267765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kern="0" dirty="0">
                <a:solidFill>
                  <a:srgbClr val="000000">
                    <a:lumMod val="75000"/>
                    <a:lumOff val="25000"/>
                  </a:srgbClr>
                </a:solidFill>
              </a:rPr>
              <a:t>More likely to achieve cancer control </a:t>
            </a:r>
            <a:r>
              <a:rPr lang="en-US" sz="2400" b="1" kern="0" dirty="0">
                <a:solidFill>
                  <a:srgbClr val="0097DA"/>
                </a:solidFill>
              </a:rPr>
              <a:t>SMARTIE </a:t>
            </a:r>
            <a:r>
              <a:rPr lang="en-US" sz="2400" kern="0" dirty="0">
                <a:solidFill>
                  <a:srgbClr val="000000">
                    <a:lumMod val="75000"/>
                    <a:lumOff val="25000"/>
                  </a:srgbClr>
                </a:solidFill>
              </a:rPr>
              <a:t>objectives</a:t>
            </a:r>
          </a:p>
        </p:txBody>
      </p:sp>
      <p:sp>
        <p:nvSpPr>
          <p:cNvPr id="7" name="Right Brace 6">
            <a:extLst>
              <a:ext uri="{FF2B5EF4-FFF2-40B4-BE49-F238E27FC236}">
                <a16:creationId xmlns:a16="http://schemas.microsoft.com/office/drawing/2014/main" id="{35795751-C527-7046-8DCC-4D61C789230F}"/>
              </a:ext>
            </a:extLst>
          </p:cNvPr>
          <p:cNvSpPr/>
          <p:nvPr/>
        </p:nvSpPr>
        <p:spPr>
          <a:xfrm>
            <a:off x="8402606" y="2237025"/>
            <a:ext cx="312852" cy="2250431"/>
          </a:xfrm>
          <a:prstGeom prst="rightBrace">
            <a:avLst/>
          </a:prstGeom>
          <a:noFill/>
          <a:ln w="22225">
            <a:solidFill>
              <a:srgbClr val="0097DA"/>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sp>
        <p:nvSpPr>
          <p:cNvPr id="6" name="Content Placeholder 5">
            <a:extLst>
              <a:ext uri="{FF2B5EF4-FFF2-40B4-BE49-F238E27FC236}">
                <a16:creationId xmlns:a16="http://schemas.microsoft.com/office/drawing/2014/main" id="{3C1D7090-4130-4725-AE45-6EC8D91933CA}"/>
              </a:ext>
            </a:extLst>
          </p:cNvPr>
          <p:cNvSpPr>
            <a:spLocks noGrp="1"/>
          </p:cNvSpPr>
          <p:nvPr>
            <p:ph idx="1"/>
          </p:nvPr>
        </p:nvSpPr>
        <p:spPr>
          <a:xfrm>
            <a:off x="1981201" y="1600201"/>
            <a:ext cx="6463943" cy="3886200"/>
          </a:xfrm>
        </p:spPr>
        <p:txBody>
          <a:bodyPr/>
          <a:lstStyle/>
          <a:p>
            <a:pPr marL="0" indent="0">
              <a:spcAft>
                <a:spcPts val="1000"/>
              </a:spcAft>
              <a:buNone/>
            </a:pPr>
            <a:r>
              <a:rPr lang="en-US" dirty="0">
                <a:cs typeface="Arial"/>
              </a:rPr>
              <a:t>Identify:</a:t>
            </a:r>
            <a:endParaRPr lang="en-US" dirty="0">
              <a:solidFill>
                <a:srgbClr val="404040"/>
              </a:solidFill>
              <a:ea typeface="+mn-lt"/>
              <a:cs typeface="+mn-lt"/>
            </a:endParaRPr>
          </a:p>
          <a:p>
            <a:pPr marL="642620" lvl="1" indent="-342900">
              <a:lnSpc>
                <a:spcPct val="150000"/>
              </a:lnSpc>
              <a:buFont typeface="Arial"/>
              <a:buChar char="•"/>
            </a:pPr>
            <a:r>
              <a:rPr lang="en-US" sz="2200" b="1" dirty="0">
                <a:solidFill>
                  <a:srgbClr val="0097DA"/>
                </a:solidFill>
                <a:ea typeface="+mn-lt"/>
                <a:cs typeface="+mn-lt"/>
              </a:rPr>
              <a:t>WHEN </a:t>
            </a:r>
            <a:r>
              <a:rPr lang="en-US" sz="2200" dirty="0">
                <a:ea typeface="+mn-lt"/>
                <a:cs typeface="+mn-lt"/>
              </a:rPr>
              <a:t>something works: Context</a:t>
            </a:r>
          </a:p>
          <a:p>
            <a:pPr marL="642620" lvl="1" indent="-342900">
              <a:lnSpc>
                <a:spcPct val="150000"/>
              </a:lnSpc>
              <a:buFont typeface="Arial"/>
              <a:buChar char="•"/>
            </a:pPr>
            <a:r>
              <a:rPr lang="en-US" sz="2200" b="1" dirty="0">
                <a:solidFill>
                  <a:srgbClr val="0097DA"/>
                </a:solidFill>
                <a:ea typeface="+mn-lt"/>
                <a:cs typeface="+mn-lt"/>
              </a:rPr>
              <a:t>HOW </a:t>
            </a:r>
            <a:r>
              <a:rPr lang="en-US" sz="2200" dirty="0">
                <a:ea typeface="+mn-lt"/>
                <a:cs typeface="+mn-lt"/>
              </a:rPr>
              <a:t>something works: Strategies</a:t>
            </a:r>
          </a:p>
          <a:p>
            <a:pPr marL="642620" lvl="1" indent="-342900">
              <a:lnSpc>
                <a:spcPct val="150000"/>
              </a:lnSpc>
              <a:buFont typeface="Arial"/>
              <a:buChar char="•"/>
            </a:pPr>
            <a:r>
              <a:rPr lang="en-US" sz="2200" b="1" dirty="0">
                <a:solidFill>
                  <a:srgbClr val="0097DA"/>
                </a:solidFill>
                <a:ea typeface="+mn-lt"/>
                <a:cs typeface="+mn-lt"/>
              </a:rPr>
              <a:t>HOW </a:t>
            </a:r>
            <a:r>
              <a:rPr lang="en-US" sz="2200" dirty="0">
                <a:ea typeface="+mn-lt"/>
                <a:cs typeface="+mn-lt"/>
              </a:rPr>
              <a:t>something was changed: Adaptations</a:t>
            </a:r>
          </a:p>
          <a:p>
            <a:pPr marL="642620" lvl="1" indent="-342900">
              <a:lnSpc>
                <a:spcPct val="150000"/>
              </a:lnSpc>
              <a:buFont typeface="Arial"/>
              <a:buChar char="•"/>
            </a:pPr>
            <a:r>
              <a:rPr lang="en-US" sz="2200" b="1" dirty="0">
                <a:solidFill>
                  <a:srgbClr val="0097DA"/>
                </a:solidFill>
                <a:ea typeface="+mn-lt"/>
                <a:cs typeface="+mn-lt"/>
              </a:rPr>
              <a:t>IF </a:t>
            </a:r>
            <a:r>
              <a:rPr lang="en-US" sz="2200" dirty="0">
                <a:ea typeface="+mn-lt"/>
                <a:cs typeface="+mn-lt"/>
              </a:rPr>
              <a:t>something works: Outcomes</a:t>
            </a:r>
            <a:endParaRPr lang="en-US" sz="2200" dirty="0">
              <a:cs typeface="Arial"/>
            </a:endParaRPr>
          </a:p>
        </p:txBody>
      </p:sp>
    </p:spTree>
    <p:extLst>
      <p:ext uri="{BB962C8B-B14F-4D97-AF65-F5344CB8AC3E}">
        <p14:creationId xmlns:p14="http://schemas.microsoft.com/office/powerpoint/2010/main" val="15389259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9546-EC8F-2441-B95D-D51745BDE06B}"/>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Building Context Around Evaluation</a:t>
            </a:r>
            <a:endParaRPr lang="en-US" sz="3600" dirty="0"/>
          </a:p>
        </p:txBody>
      </p:sp>
      <p:sp>
        <p:nvSpPr>
          <p:cNvPr id="3" name="Content Placeholder 2">
            <a:extLst>
              <a:ext uri="{FF2B5EF4-FFF2-40B4-BE49-F238E27FC236}">
                <a16:creationId xmlns:a16="http://schemas.microsoft.com/office/drawing/2014/main" id="{B3A4D3F5-94F0-FD44-9F69-5F5DDEE7CBF5}"/>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pPr>
            <a:r>
              <a:rPr lang="en-US" sz="2400" b="1" dirty="0">
                <a:solidFill>
                  <a:srgbClr val="0097DA"/>
                </a:solidFill>
              </a:rPr>
              <a:t>Integrate</a:t>
            </a:r>
            <a:r>
              <a:rPr lang="en-US" sz="2400" dirty="0">
                <a:solidFill>
                  <a:srgbClr val="0097DA"/>
                </a:solidFill>
              </a:rPr>
              <a:t> </a:t>
            </a:r>
            <a:r>
              <a:rPr lang="en-US" sz="2400" dirty="0"/>
              <a:t>with SMARTIE objectives</a:t>
            </a:r>
            <a:endParaRPr lang="en-US" dirty="0"/>
          </a:p>
          <a:p>
            <a:pPr>
              <a:lnSpc>
                <a:spcPct val="150000"/>
              </a:lnSpc>
            </a:pPr>
            <a:r>
              <a:rPr lang="en-US" sz="2400" dirty="0"/>
              <a:t>Choose </a:t>
            </a:r>
            <a:r>
              <a:rPr lang="en-US" sz="2400" b="1" dirty="0">
                <a:solidFill>
                  <a:srgbClr val="0097DA"/>
                </a:solidFill>
              </a:rPr>
              <a:t>metrics </a:t>
            </a:r>
            <a:r>
              <a:rPr lang="en-US" sz="2400" dirty="0"/>
              <a:t>that make sense </a:t>
            </a:r>
          </a:p>
          <a:p>
            <a:pPr>
              <a:lnSpc>
                <a:spcPct val="150000"/>
              </a:lnSpc>
            </a:pPr>
            <a:r>
              <a:rPr lang="en-US" sz="2400" dirty="0"/>
              <a:t>More is not always better!</a:t>
            </a:r>
          </a:p>
          <a:p>
            <a:pPr>
              <a:lnSpc>
                <a:spcPct val="150000"/>
              </a:lnSpc>
            </a:pPr>
            <a:r>
              <a:rPr lang="en-US" sz="2400" dirty="0"/>
              <a:t>Work with existing</a:t>
            </a:r>
            <a:r>
              <a:rPr lang="en-US" sz="2400" dirty="0">
                <a:solidFill>
                  <a:srgbClr val="0097DA"/>
                </a:solidFill>
              </a:rPr>
              <a:t> </a:t>
            </a:r>
            <a:r>
              <a:rPr lang="en-US" sz="2400" b="1" dirty="0">
                <a:solidFill>
                  <a:srgbClr val="0097DA"/>
                </a:solidFill>
              </a:rPr>
              <a:t>quality improvement </a:t>
            </a:r>
            <a:r>
              <a:rPr lang="en-US" sz="2400" dirty="0"/>
              <a:t>efforts</a:t>
            </a:r>
          </a:p>
          <a:p>
            <a:pPr>
              <a:lnSpc>
                <a:spcPct val="150000"/>
              </a:lnSpc>
            </a:pPr>
            <a:r>
              <a:rPr lang="en-US" sz="2400" dirty="0"/>
              <a:t>Run improvement cycles</a:t>
            </a:r>
          </a:p>
          <a:p>
            <a:pPr>
              <a:lnSpc>
                <a:spcPct val="150000"/>
              </a:lnSpc>
            </a:pPr>
            <a:r>
              <a:rPr lang="en-US" sz="2400" dirty="0"/>
              <a:t>Involve community and provider </a:t>
            </a:r>
            <a:r>
              <a:rPr lang="en-US" sz="2400" b="1" dirty="0">
                <a:solidFill>
                  <a:srgbClr val="0097DA"/>
                </a:solidFill>
              </a:rPr>
              <a:t>stakeholders</a:t>
            </a:r>
            <a:r>
              <a:rPr lang="en-US" sz="2400" dirty="0">
                <a:solidFill>
                  <a:srgbClr val="0097DA"/>
                </a:solidFill>
              </a:rPr>
              <a:t> </a:t>
            </a:r>
          </a:p>
        </p:txBody>
      </p:sp>
      <p:sp>
        <p:nvSpPr>
          <p:cNvPr id="4" name="TextBox 3">
            <a:extLst>
              <a:ext uri="{FF2B5EF4-FFF2-40B4-BE49-F238E27FC236}">
                <a16:creationId xmlns:a16="http://schemas.microsoft.com/office/drawing/2014/main" id="{F499E845-326F-4A42-AD3A-AE682025CAAC}"/>
              </a:ext>
            </a:extLst>
          </p:cNvPr>
          <p:cNvSpPr txBox="1"/>
          <p:nvPr/>
        </p:nvSpPr>
        <p:spPr>
          <a:xfrm>
            <a:off x="8573665" y="5141220"/>
            <a:ext cx="2093492"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Rubin Means &amp; Wagenaar, 2018</a:t>
            </a:r>
            <a:endParaRPr lang="en-US" kern="0" dirty="0">
              <a:solidFill>
                <a:srgbClr val="FFFFFF">
                  <a:lumMod val="65000"/>
                </a:srgbClr>
              </a:solidFill>
            </a:endParaRPr>
          </a:p>
          <a:p>
            <a:pPr algn="r"/>
            <a:r>
              <a:rPr lang="en-US" sz="1000" kern="0" dirty="0">
                <a:solidFill>
                  <a:srgbClr val="FFFFFF">
                    <a:lumMod val="65000"/>
                  </a:srgbClr>
                </a:solidFill>
              </a:rPr>
              <a:t>Rohweder et al., 2019</a:t>
            </a:r>
            <a:endParaRPr lang="en-US" kern="0" dirty="0">
              <a:solidFill>
                <a:srgbClr val="FFFFFF">
                  <a:lumMod val="65000"/>
                </a:srgbClr>
              </a:solidFill>
            </a:endParaRPr>
          </a:p>
        </p:txBody>
      </p:sp>
      <p:pic>
        <p:nvPicPr>
          <p:cNvPr id="6" name="Picture 6" descr="A picture containing logo&#10;&#10;Description automatically generated">
            <a:extLst>
              <a:ext uri="{FF2B5EF4-FFF2-40B4-BE49-F238E27FC236}">
                <a16:creationId xmlns:a16="http://schemas.microsoft.com/office/drawing/2014/main" id="{B30DC205-2566-4557-B884-20790F4C36B9}"/>
              </a:ext>
            </a:extLst>
          </p:cNvPr>
          <p:cNvPicPr>
            <a:picLocks noChangeAspect="1"/>
          </p:cNvPicPr>
          <p:nvPr/>
        </p:nvPicPr>
        <p:blipFill>
          <a:blip r:embed="rId3"/>
          <a:stretch>
            <a:fillRect/>
          </a:stretch>
        </p:blipFill>
        <p:spPr>
          <a:xfrm>
            <a:off x="9430846" y="203168"/>
            <a:ext cx="1047750" cy="1143000"/>
          </a:xfrm>
          <a:prstGeom prst="rect">
            <a:avLst/>
          </a:prstGeom>
        </p:spPr>
      </p:pic>
    </p:spTree>
    <p:extLst>
      <p:ext uri="{BB962C8B-B14F-4D97-AF65-F5344CB8AC3E}">
        <p14:creationId xmlns:p14="http://schemas.microsoft.com/office/powerpoint/2010/main" val="206628401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b="1" dirty="0">
                <a:solidFill>
                  <a:srgbClr val="0097DA"/>
                </a:solidFill>
                <a:ea typeface="+mn-lt"/>
                <a:cs typeface="+mn-lt"/>
              </a:rPr>
              <a:t>Introduce RE-AIM evaluation framework</a:t>
            </a:r>
            <a:endParaRPr lang="en-US" sz="1550" b="1" dirty="0">
              <a:solidFill>
                <a:srgbClr val="000000"/>
              </a:solidFill>
              <a:ea typeface="+mn-lt"/>
              <a:cs typeface="+mn-lt"/>
            </a:endParaRPr>
          </a:p>
          <a:p>
            <a:pPr marL="1014730" lvl="2">
              <a:lnSpc>
                <a:spcPct val="150000"/>
              </a:lnSpc>
              <a:spcBef>
                <a:spcPts val="0"/>
              </a:spcBef>
              <a:spcAft>
                <a:spcPts val="200"/>
              </a:spcAft>
              <a:buFont typeface="Arial"/>
              <a:buChar char="–"/>
            </a:pPr>
            <a:r>
              <a:rPr lang="en-US" sz="2100" dirty="0">
                <a:solidFill>
                  <a:schemeClr val="tx2"/>
                </a:solidFill>
                <a:ea typeface="+mn-lt"/>
                <a:cs typeface="+mn-lt"/>
              </a:rPr>
              <a:t>Evaluation overview</a:t>
            </a:r>
          </a:p>
          <a:p>
            <a:pPr marL="1014730" lvl="2">
              <a:lnSpc>
                <a:spcPct val="150000"/>
              </a:lnSpc>
              <a:spcBef>
                <a:spcPts val="0"/>
              </a:spcBef>
              <a:spcAft>
                <a:spcPts val="200"/>
              </a:spcAft>
              <a:buFont typeface="Arial"/>
              <a:buChar char="–"/>
            </a:pPr>
            <a:r>
              <a:rPr lang="en-US" sz="2100" b="1" dirty="0">
                <a:solidFill>
                  <a:srgbClr val="0097DA"/>
                </a:solidFill>
                <a:ea typeface="+mn-lt"/>
                <a:cs typeface="+mn-lt"/>
              </a:rPr>
              <a:t>Examine each dimension of evaluation framework in detail</a:t>
            </a:r>
            <a:endParaRPr lang="en-US" b="1" dirty="0">
              <a:solidFill>
                <a:srgbClr val="0097DA"/>
              </a:solidFill>
            </a:endParaRPr>
          </a:p>
          <a:p>
            <a:pPr marL="1014730" lvl="2">
              <a:lnSpc>
                <a:spcPct val="150000"/>
              </a:lnSpc>
              <a:spcBef>
                <a:spcPts val="0"/>
              </a:spcBef>
              <a:spcAft>
                <a:spcPts val="200"/>
              </a:spcAft>
              <a:buFont typeface="Arial"/>
              <a:buChar char="–"/>
            </a:pPr>
            <a:r>
              <a:rPr lang="en-US" sz="2100" dirty="0">
                <a:solidFill>
                  <a:schemeClr val="tx2"/>
                </a:solidFill>
                <a:ea typeface="+mn-lt"/>
                <a:cs typeface="+mn-lt"/>
              </a:rPr>
              <a:t>Case examples</a:t>
            </a:r>
          </a:p>
          <a:p>
            <a:pPr marL="714375" lvl="1" indent="-457200">
              <a:lnSpc>
                <a:spcPct val="150000"/>
              </a:lnSpc>
              <a:spcBef>
                <a:spcPts val="0"/>
              </a:spcBef>
              <a:spcAft>
                <a:spcPts val="200"/>
              </a:spcAft>
              <a:buAutoNum type="arabicPeriod"/>
            </a:pPr>
            <a:endParaRPr lang="en-US" sz="2400" dirty="0">
              <a:ea typeface="+mn-lt"/>
              <a:cs typeface="+mn-lt"/>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pic>
        <p:nvPicPr>
          <p:cNvPr id="4" name="Picture 6" descr="A picture containing logo&#10;&#10;Description automatically generated">
            <a:extLst>
              <a:ext uri="{FF2B5EF4-FFF2-40B4-BE49-F238E27FC236}">
                <a16:creationId xmlns:a16="http://schemas.microsoft.com/office/drawing/2014/main" id="{E3476D5F-8617-41EC-9E12-EDB3F8490A90}"/>
              </a:ext>
            </a:extLst>
          </p:cNvPr>
          <p:cNvPicPr>
            <a:picLocks noChangeAspect="1"/>
          </p:cNvPicPr>
          <p:nvPr/>
        </p:nvPicPr>
        <p:blipFill>
          <a:blip r:embed="rId4"/>
          <a:stretch>
            <a:fillRect/>
          </a:stretch>
        </p:blipFill>
        <p:spPr>
          <a:xfrm>
            <a:off x="9430846" y="203168"/>
            <a:ext cx="1047750" cy="1143000"/>
          </a:xfrm>
          <a:prstGeom prst="rect">
            <a:avLst/>
          </a:prstGeom>
        </p:spPr>
      </p:pic>
    </p:spTree>
    <p:extLst>
      <p:ext uri="{BB962C8B-B14F-4D97-AF65-F5344CB8AC3E}">
        <p14:creationId xmlns:p14="http://schemas.microsoft.com/office/powerpoint/2010/main" val="357102578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DF1C9-E7ED-A04B-BEC6-D4F9C6AD68C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Framework: RE-AIM</a:t>
            </a:r>
          </a:p>
        </p:txBody>
      </p:sp>
      <p:sp>
        <p:nvSpPr>
          <p:cNvPr id="3" name="Content Placeholder 2">
            <a:extLst>
              <a:ext uri="{FF2B5EF4-FFF2-40B4-BE49-F238E27FC236}">
                <a16:creationId xmlns:a16="http://schemas.microsoft.com/office/drawing/2014/main" id="{FB39C0A9-56C6-9E4B-8C4A-D2FCC5ED2DAD}"/>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spcAft>
                <a:spcPts val="1000"/>
              </a:spcAft>
              <a:buAutoNum type="arabicPeriod"/>
            </a:pPr>
            <a:r>
              <a:rPr lang="en-US" sz="2400" b="1" dirty="0">
                <a:solidFill>
                  <a:srgbClr val="0097DA"/>
                </a:solidFill>
              </a:rPr>
              <a:t>Reach </a:t>
            </a:r>
            <a:r>
              <a:rPr lang="en-US" sz="2400" dirty="0"/>
              <a:t>into the population</a:t>
            </a:r>
            <a:endParaRPr lang="en-US" dirty="0"/>
          </a:p>
          <a:p>
            <a:pPr marL="457200" indent="-457200">
              <a:spcAft>
                <a:spcPts val="1000"/>
              </a:spcAft>
              <a:buAutoNum type="arabicPeriod"/>
            </a:pPr>
            <a:r>
              <a:rPr lang="en-US" sz="2400" b="1" dirty="0">
                <a:solidFill>
                  <a:srgbClr val="0097DA"/>
                </a:solidFill>
              </a:rPr>
              <a:t>Effectiveness </a:t>
            </a:r>
            <a:r>
              <a:rPr lang="en-US" sz="2400" dirty="0"/>
              <a:t>or efficacy of the intervention</a:t>
            </a:r>
          </a:p>
          <a:p>
            <a:pPr marL="457200" indent="-457200">
              <a:spcAft>
                <a:spcPts val="1000"/>
              </a:spcAft>
              <a:buAutoNum type="arabicPeriod"/>
            </a:pPr>
            <a:r>
              <a:rPr lang="en-US" sz="2400" b="1" dirty="0">
                <a:solidFill>
                  <a:srgbClr val="0097DA"/>
                </a:solidFill>
              </a:rPr>
              <a:t>Adoption </a:t>
            </a:r>
            <a:r>
              <a:rPr lang="en-US" sz="2400" dirty="0"/>
              <a:t>by settings or staff</a:t>
            </a:r>
          </a:p>
          <a:p>
            <a:pPr marL="457200" indent="-457200">
              <a:spcAft>
                <a:spcPts val="1000"/>
              </a:spcAft>
              <a:buAutoNum type="arabicPeriod"/>
            </a:pPr>
            <a:r>
              <a:rPr lang="en-US" sz="2400" b="1" dirty="0">
                <a:solidFill>
                  <a:srgbClr val="0097DA"/>
                </a:solidFill>
              </a:rPr>
              <a:t>Implementation </a:t>
            </a:r>
            <a:r>
              <a:rPr lang="en-US" sz="2400" dirty="0"/>
              <a:t>consistency and cost of delivery</a:t>
            </a:r>
          </a:p>
          <a:p>
            <a:pPr marL="457200" indent="-457200">
              <a:spcAft>
                <a:spcPts val="1000"/>
              </a:spcAft>
              <a:buAutoNum type="arabicPeriod"/>
            </a:pPr>
            <a:r>
              <a:rPr lang="en-US" sz="2400" b="1" dirty="0">
                <a:solidFill>
                  <a:srgbClr val="0097DA"/>
                </a:solidFill>
              </a:rPr>
              <a:t>Maintenance </a:t>
            </a:r>
            <a:r>
              <a:rPr lang="en-US" sz="2400" dirty="0"/>
              <a:t>of intervention effects in individuals and settings over time</a:t>
            </a:r>
          </a:p>
        </p:txBody>
      </p:sp>
      <p:sp>
        <p:nvSpPr>
          <p:cNvPr id="17" name="TextBox 16">
            <a:extLst>
              <a:ext uri="{FF2B5EF4-FFF2-40B4-BE49-F238E27FC236}">
                <a16:creationId xmlns:a16="http://schemas.microsoft.com/office/drawing/2014/main" id="{FA696B26-D4E1-1F44-9D30-819F11026BB9}"/>
              </a:ext>
            </a:extLst>
          </p:cNvPr>
          <p:cNvSpPr txBox="1"/>
          <p:nvPr/>
        </p:nvSpPr>
        <p:spPr>
          <a:xfrm>
            <a:off x="9426145" y="5290784"/>
            <a:ext cx="1242344"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Holt et al., 2014</a:t>
            </a:r>
            <a:endParaRPr lang="en-US" kern="0" dirty="0"/>
          </a:p>
        </p:txBody>
      </p:sp>
      <p:pic>
        <p:nvPicPr>
          <p:cNvPr id="4" name="Picture 6" descr="A picture containing logo&#10;&#10;Description automatically generated">
            <a:extLst>
              <a:ext uri="{FF2B5EF4-FFF2-40B4-BE49-F238E27FC236}">
                <a16:creationId xmlns:a16="http://schemas.microsoft.com/office/drawing/2014/main" id="{E5A0A743-0740-48F5-8180-38EF4531D078}"/>
              </a:ext>
            </a:extLst>
          </p:cNvPr>
          <p:cNvPicPr>
            <a:picLocks noChangeAspect="1"/>
          </p:cNvPicPr>
          <p:nvPr/>
        </p:nvPicPr>
        <p:blipFill>
          <a:blip r:embed="rId3"/>
          <a:stretch>
            <a:fillRect/>
          </a:stretch>
        </p:blipFill>
        <p:spPr>
          <a:xfrm>
            <a:off x="9430846" y="203168"/>
            <a:ext cx="1047750" cy="1143000"/>
          </a:xfrm>
          <a:prstGeom prst="rect">
            <a:avLst/>
          </a:prstGeom>
        </p:spPr>
      </p:pic>
    </p:spTree>
    <p:extLst>
      <p:ext uri="{BB962C8B-B14F-4D97-AF65-F5344CB8AC3E}">
        <p14:creationId xmlns:p14="http://schemas.microsoft.com/office/powerpoint/2010/main" val="400679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F5BB-8735-A042-A32E-AF288FF77FC4}"/>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400" b="1" dirty="0"/>
              <a:t>Case Example</a:t>
            </a:r>
          </a:p>
        </p:txBody>
      </p:sp>
      <p:sp>
        <p:nvSpPr>
          <p:cNvPr id="3" name="Content Placeholder 2">
            <a:extLst>
              <a:ext uri="{FF2B5EF4-FFF2-40B4-BE49-F238E27FC236}">
                <a16:creationId xmlns:a16="http://schemas.microsoft.com/office/drawing/2014/main" id="{13FCAB56-0BDE-DF43-B50E-C3C8D70C9A96}"/>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b="1" dirty="0">
                <a:solidFill>
                  <a:schemeClr val="tx2"/>
                </a:solidFill>
              </a:rPr>
              <a:t>EBI: </a:t>
            </a:r>
            <a:r>
              <a:rPr lang="en-US" sz="2400" dirty="0"/>
              <a:t>FLU-Fecal Immunochemical Test (</a:t>
            </a:r>
            <a:r>
              <a:rPr lang="en-US" sz="2400" b="1" dirty="0">
                <a:solidFill>
                  <a:srgbClr val="0097DA"/>
                </a:solidFill>
              </a:rPr>
              <a:t>FLU-FIT</a:t>
            </a:r>
            <a:r>
              <a:rPr lang="en-US" sz="2400" dirty="0"/>
              <a:t>)                </a:t>
            </a:r>
            <a:endParaRPr lang="en-US" sz="2400" dirty="0">
              <a:solidFill>
                <a:srgbClr val="00B0F0"/>
              </a:solidFill>
            </a:endParaRPr>
          </a:p>
          <a:p>
            <a:pPr marL="0" indent="0">
              <a:buNone/>
            </a:pPr>
            <a:endParaRPr lang="en-US" sz="2400" dirty="0">
              <a:solidFill>
                <a:schemeClr val="tx2"/>
              </a:solidFill>
            </a:endParaRPr>
          </a:p>
          <a:p>
            <a:pPr marL="0" indent="0">
              <a:buNone/>
            </a:pPr>
            <a:r>
              <a:rPr lang="en-US" sz="2400" b="1" dirty="0">
                <a:solidFill>
                  <a:schemeClr val="tx2"/>
                </a:solidFill>
              </a:rPr>
              <a:t>Implementation Strategy: </a:t>
            </a:r>
            <a:r>
              <a:rPr lang="en-US" sz="2400" b="1" dirty="0">
                <a:solidFill>
                  <a:srgbClr val="0097DA"/>
                </a:solidFill>
              </a:rPr>
              <a:t>Train-the-Trainer</a:t>
            </a:r>
            <a:r>
              <a:rPr lang="en-US" sz="2400" dirty="0">
                <a:solidFill>
                  <a:srgbClr val="0097DA"/>
                </a:solidFill>
              </a:rPr>
              <a:t> </a:t>
            </a:r>
            <a:r>
              <a:rPr lang="en-US" sz="2400" dirty="0"/>
              <a:t>for Pharmacists</a:t>
            </a:r>
            <a:endParaRPr lang="en-US" dirty="0"/>
          </a:p>
          <a:p>
            <a:pPr marL="0" indent="0">
              <a:buNone/>
            </a:pPr>
            <a:endParaRPr lang="en-US" sz="2400" dirty="0"/>
          </a:p>
          <a:p>
            <a:pPr marL="0" indent="0">
              <a:buNone/>
            </a:pPr>
            <a:r>
              <a:rPr lang="en-US" sz="2400" b="1" dirty="0"/>
              <a:t>SMARTIE Objective: </a:t>
            </a:r>
            <a:r>
              <a:rPr lang="en-US" sz="2400" dirty="0"/>
              <a:t>Increase colorectal cancer screening among Black residents in Ward 7 of Washington D.C. from 48% to 63% in one year by conducting a train-the-trainer program with 10 pharmacists across 5 pharmacies and including partnerships with 5 community leaders to overcome institutional racism causing colorectal cancer disparities </a:t>
            </a:r>
          </a:p>
          <a:p>
            <a:endParaRPr lang="en-US" dirty="0"/>
          </a:p>
          <a:p>
            <a:endParaRPr lang="en-US" dirty="0"/>
          </a:p>
        </p:txBody>
      </p:sp>
      <p:sp>
        <p:nvSpPr>
          <p:cNvPr id="6" name="TextBox 5">
            <a:extLst>
              <a:ext uri="{FF2B5EF4-FFF2-40B4-BE49-F238E27FC236}">
                <a16:creationId xmlns:a16="http://schemas.microsoft.com/office/drawing/2014/main" id="{4145A97A-5A3A-B94A-BDCE-60D157A07F49}"/>
              </a:ext>
            </a:extLst>
          </p:cNvPr>
          <p:cNvSpPr txBox="1"/>
          <p:nvPr/>
        </p:nvSpPr>
        <p:spPr>
          <a:xfrm>
            <a:off x="9144715" y="5286931"/>
            <a:ext cx="1524827"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Chatterjee et al., 2015</a:t>
            </a:r>
            <a:endParaRPr lang="en-US" kern="0" dirty="0"/>
          </a:p>
        </p:txBody>
      </p:sp>
      <p:pic>
        <p:nvPicPr>
          <p:cNvPr id="4" name="Picture 4" descr="A picture containing text, clipart&#10;&#10;Description automatically generated">
            <a:extLst>
              <a:ext uri="{FF2B5EF4-FFF2-40B4-BE49-F238E27FC236}">
                <a16:creationId xmlns:a16="http://schemas.microsoft.com/office/drawing/2014/main" id="{D4952CB8-B61A-402F-8A11-33E1C2B5FB50}"/>
              </a:ext>
            </a:extLst>
          </p:cNvPr>
          <p:cNvPicPr>
            <a:picLocks noChangeAspect="1"/>
          </p:cNvPicPr>
          <p:nvPr/>
        </p:nvPicPr>
        <p:blipFill>
          <a:blip r:embed="rId3"/>
          <a:stretch>
            <a:fillRect/>
          </a:stretch>
        </p:blipFill>
        <p:spPr>
          <a:xfrm>
            <a:off x="9849167" y="98198"/>
            <a:ext cx="819150" cy="1504950"/>
          </a:xfrm>
          <a:prstGeom prst="rect">
            <a:avLst/>
          </a:prstGeom>
        </p:spPr>
      </p:pic>
      <p:pic>
        <p:nvPicPr>
          <p:cNvPr id="5" name="Picture 6" descr="Text, icon&#10;&#10;Description automatically generated">
            <a:extLst>
              <a:ext uri="{FF2B5EF4-FFF2-40B4-BE49-F238E27FC236}">
                <a16:creationId xmlns:a16="http://schemas.microsoft.com/office/drawing/2014/main" id="{800603C0-33AF-418B-9C0D-08DE4095C72A}"/>
              </a:ext>
            </a:extLst>
          </p:cNvPr>
          <p:cNvPicPr>
            <a:picLocks noChangeAspect="1"/>
          </p:cNvPicPr>
          <p:nvPr/>
        </p:nvPicPr>
        <p:blipFill>
          <a:blip r:embed="rId4"/>
          <a:stretch>
            <a:fillRect/>
          </a:stretch>
        </p:blipFill>
        <p:spPr>
          <a:xfrm>
            <a:off x="7468843" y="234837"/>
            <a:ext cx="1241661" cy="1325218"/>
          </a:xfrm>
          <a:prstGeom prst="rect">
            <a:avLst/>
          </a:prstGeom>
        </p:spPr>
      </p:pic>
      <p:pic>
        <p:nvPicPr>
          <p:cNvPr id="7" name="Picture 8" descr="Diagram&#10;&#10;Description automatically generated">
            <a:extLst>
              <a:ext uri="{FF2B5EF4-FFF2-40B4-BE49-F238E27FC236}">
                <a16:creationId xmlns:a16="http://schemas.microsoft.com/office/drawing/2014/main" id="{99F3DF38-7486-4A16-ACD2-B1C302AAA3B8}"/>
              </a:ext>
            </a:extLst>
          </p:cNvPr>
          <p:cNvPicPr>
            <a:picLocks noChangeAspect="1"/>
          </p:cNvPicPr>
          <p:nvPr/>
        </p:nvPicPr>
        <p:blipFill>
          <a:blip r:embed="rId5"/>
          <a:stretch>
            <a:fillRect/>
          </a:stretch>
        </p:blipFill>
        <p:spPr>
          <a:xfrm>
            <a:off x="8773439" y="302134"/>
            <a:ext cx="1076325" cy="1190625"/>
          </a:xfrm>
          <a:prstGeom prst="rect">
            <a:avLst/>
          </a:prstGeom>
        </p:spPr>
      </p:pic>
      <p:pic>
        <p:nvPicPr>
          <p:cNvPr id="9" name="Picture 9" descr="Graphical user interface, diagram&#10;&#10;Description automatically generated">
            <a:extLst>
              <a:ext uri="{FF2B5EF4-FFF2-40B4-BE49-F238E27FC236}">
                <a16:creationId xmlns:a16="http://schemas.microsoft.com/office/drawing/2014/main" id="{EA5EF08A-5ACF-4F8E-8711-2E050892EA60}"/>
              </a:ext>
            </a:extLst>
          </p:cNvPr>
          <p:cNvPicPr>
            <a:picLocks noChangeAspect="1"/>
          </p:cNvPicPr>
          <p:nvPr/>
        </p:nvPicPr>
        <p:blipFill>
          <a:blip r:embed="rId6"/>
          <a:stretch>
            <a:fillRect/>
          </a:stretch>
        </p:blipFill>
        <p:spPr>
          <a:xfrm>
            <a:off x="6052894" y="306470"/>
            <a:ext cx="1419225" cy="1228725"/>
          </a:xfrm>
          <a:prstGeom prst="rect">
            <a:avLst/>
          </a:prstGeom>
        </p:spPr>
      </p:pic>
    </p:spTree>
    <p:extLst>
      <p:ext uri="{BB962C8B-B14F-4D97-AF65-F5344CB8AC3E}">
        <p14:creationId xmlns:p14="http://schemas.microsoft.com/office/powerpoint/2010/main" val="24095430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4BF0-F5AF-7E4E-ABE2-695843BC9632}"/>
              </a:ext>
            </a:extLst>
          </p:cNvPr>
          <p:cNvSpPr>
            <a:spLocks noGrp="1"/>
          </p:cNvSpPr>
          <p:nvPr>
            <p:ph type="title"/>
          </p:nvPr>
        </p:nvSpPr>
        <p:spPr>
          <a:xfrm>
            <a:off x="1981200" y="-9069"/>
            <a:ext cx="8229600" cy="1143000"/>
          </a:xfrm>
        </p:spPr>
        <p:txBody>
          <a:bodyPr>
            <a:normAutofit/>
          </a:bodyPr>
          <a:lstStyle/>
          <a:p>
            <a:r>
              <a:rPr lang="en-US" sz="3300" dirty="0"/>
              <a:t>MATCH CRITERIA to the Objective</a:t>
            </a:r>
          </a:p>
        </p:txBody>
      </p:sp>
      <p:sp>
        <p:nvSpPr>
          <p:cNvPr id="7" name="TextBox 6">
            <a:extLst>
              <a:ext uri="{FF2B5EF4-FFF2-40B4-BE49-F238E27FC236}">
                <a16:creationId xmlns:a16="http://schemas.microsoft.com/office/drawing/2014/main" id="{269C23D4-E6FF-934E-8AC5-2C04373B0696}"/>
              </a:ext>
            </a:extLst>
          </p:cNvPr>
          <p:cNvSpPr txBox="1"/>
          <p:nvPr/>
        </p:nvSpPr>
        <p:spPr>
          <a:xfrm>
            <a:off x="2108200" y="876300"/>
            <a:ext cx="3302000" cy="3539430"/>
          </a:xfrm>
          <a:prstGeom prst="rect">
            <a:avLst/>
          </a:prstGeom>
          <a:noFill/>
        </p:spPr>
        <p:txBody>
          <a:bodyPr wrap="square" rtlCol="0">
            <a:spAutoFit/>
          </a:bodyPr>
          <a:lstStyle/>
          <a:p>
            <a:pPr>
              <a:buClr>
                <a:srgbClr val="000000"/>
              </a:buClr>
            </a:pPr>
            <a:r>
              <a:rPr lang="en-US" sz="2800" b="1" u="sng" kern="0" dirty="0">
                <a:solidFill>
                  <a:srgbClr val="000000"/>
                </a:solidFill>
                <a:latin typeface="Arial"/>
                <a:cs typeface="Arial"/>
                <a:sym typeface="Arial"/>
              </a:rPr>
              <a:t>SMARTIE Criteria</a:t>
            </a:r>
          </a:p>
          <a:p>
            <a:pPr>
              <a:buClr>
                <a:srgbClr val="000000"/>
              </a:buClr>
            </a:pPr>
            <a:r>
              <a:rPr lang="en-US" sz="2800" b="1" u="sng" kern="0" dirty="0">
                <a:solidFill>
                  <a:srgbClr val="000000"/>
                </a:solidFill>
                <a:latin typeface="Arial"/>
                <a:cs typeface="Arial"/>
                <a:sym typeface="Arial"/>
              </a:rPr>
              <a:t>S</a:t>
            </a:r>
            <a:r>
              <a:rPr lang="en-US" sz="2800" kern="0" dirty="0">
                <a:solidFill>
                  <a:srgbClr val="000000"/>
                </a:solidFill>
                <a:latin typeface="Arial"/>
                <a:cs typeface="Arial"/>
                <a:sym typeface="Arial"/>
              </a:rPr>
              <a:t>pecific</a:t>
            </a:r>
          </a:p>
          <a:p>
            <a:pPr>
              <a:buClr>
                <a:srgbClr val="000000"/>
              </a:buClr>
            </a:pPr>
            <a:r>
              <a:rPr lang="en-US" sz="2800" b="1" u="sng" kern="0" dirty="0">
                <a:solidFill>
                  <a:srgbClr val="000000"/>
                </a:solidFill>
                <a:latin typeface="Arial"/>
                <a:cs typeface="Arial"/>
                <a:sym typeface="Arial"/>
              </a:rPr>
              <a:t>M</a:t>
            </a:r>
            <a:r>
              <a:rPr lang="en-US" sz="2800" kern="0" dirty="0">
                <a:solidFill>
                  <a:srgbClr val="000000"/>
                </a:solidFill>
                <a:latin typeface="Arial"/>
                <a:cs typeface="Arial"/>
                <a:sym typeface="Arial"/>
              </a:rPr>
              <a:t>easurable</a:t>
            </a:r>
          </a:p>
          <a:p>
            <a:pPr>
              <a:buClr>
                <a:srgbClr val="000000"/>
              </a:buClr>
            </a:pPr>
            <a:r>
              <a:rPr lang="en-US" sz="2800" b="1" u="sng" kern="0" dirty="0">
                <a:solidFill>
                  <a:srgbClr val="000000"/>
                </a:solidFill>
                <a:latin typeface="Arial"/>
                <a:cs typeface="Arial"/>
                <a:sym typeface="Arial"/>
              </a:rPr>
              <a:t>A</a:t>
            </a:r>
            <a:r>
              <a:rPr lang="en-US" sz="2800" kern="0" dirty="0">
                <a:solidFill>
                  <a:srgbClr val="000000"/>
                </a:solidFill>
                <a:latin typeface="Arial"/>
                <a:cs typeface="Arial"/>
                <a:sym typeface="Arial"/>
              </a:rPr>
              <a:t>chievable</a:t>
            </a:r>
          </a:p>
          <a:p>
            <a:pPr>
              <a:buClr>
                <a:srgbClr val="000000"/>
              </a:buClr>
            </a:pPr>
            <a:r>
              <a:rPr lang="en-US" sz="2800" b="1" u="sng" kern="0" dirty="0">
                <a:solidFill>
                  <a:srgbClr val="000000"/>
                </a:solidFill>
                <a:latin typeface="Arial"/>
                <a:cs typeface="Arial"/>
                <a:sym typeface="Arial"/>
              </a:rPr>
              <a:t>R</a:t>
            </a:r>
            <a:r>
              <a:rPr lang="en-US" sz="2800" kern="0" dirty="0">
                <a:solidFill>
                  <a:srgbClr val="000000"/>
                </a:solidFill>
                <a:latin typeface="Arial"/>
                <a:cs typeface="Arial"/>
                <a:sym typeface="Arial"/>
              </a:rPr>
              <a:t>ealistic</a:t>
            </a:r>
          </a:p>
          <a:p>
            <a:pPr>
              <a:buClr>
                <a:srgbClr val="000000"/>
              </a:buClr>
            </a:pPr>
            <a:r>
              <a:rPr lang="en-US" sz="2800" b="1" u="sng" kern="0" dirty="0">
                <a:solidFill>
                  <a:srgbClr val="000000"/>
                </a:solidFill>
                <a:latin typeface="Arial"/>
                <a:cs typeface="Arial"/>
                <a:sym typeface="Arial"/>
              </a:rPr>
              <a:t>T</a:t>
            </a:r>
            <a:r>
              <a:rPr lang="en-US" sz="2800" kern="0" dirty="0">
                <a:solidFill>
                  <a:srgbClr val="000000"/>
                </a:solidFill>
                <a:latin typeface="Arial"/>
                <a:cs typeface="Arial"/>
                <a:sym typeface="Arial"/>
              </a:rPr>
              <a:t>imely</a:t>
            </a:r>
          </a:p>
          <a:p>
            <a:pPr>
              <a:buClr>
                <a:srgbClr val="000000"/>
              </a:buClr>
            </a:pPr>
            <a:r>
              <a:rPr lang="en-US" sz="2800" b="1" u="sng" kern="0" dirty="0">
                <a:solidFill>
                  <a:srgbClr val="000000"/>
                </a:solidFill>
                <a:latin typeface="Arial"/>
                <a:cs typeface="Arial"/>
                <a:sym typeface="Arial"/>
              </a:rPr>
              <a:t>I</a:t>
            </a:r>
            <a:r>
              <a:rPr lang="en-US" sz="2800" kern="0" dirty="0">
                <a:solidFill>
                  <a:srgbClr val="000000"/>
                </a:solidFill>
                <a:latin typeface="Arial"/>
                <a:cs typeface="Arial"/>
                <a:sym typeface="Arial"/>
              </a:rPr>
              <a:t>nclusive</a:t>
            </a:r>
          </a:p>
          <a:p>
            <a:pPr>
              <a:buClr>
                <a:srgbClr val="000000"/>
              </a:buClr>
            </a:pPr>
            <a:r>
              <a:rPr lang="en-US" sz="2800" b="1" u="sng" kern="0" dirty="0">
                <a:solidFill>
                  <a:srgbClr val="000000"/>
                </a:solidFill>
                <a:latin typeface="Arial"/>
                <a:cs typeface="Arial"/>
                <a:sym typeface="Arial"/>
              </a:rPr>
              <a:t>E</a:t>
            </a:r>
            <a:r>
              <a:rPr lang="en-US" sz="2800" kern="0" dirty="0">
                <a:solidFill>
                  <a:srgbClr val="000000"/>
                </a:solidFill>
                <a:latin typeface="Arial"/>
                <a:cs typeface="Arial"/>
                <a:sym typeface="Arial"/>
              </a:rPr>
              <a:t>quitable</a:t>
            </a:r>
          </a:p>
        </p:txBody>
      </p:sp>
      <p:sp>
        <p:nvSpPr>
          <p:cNvPr id="8" name="TextBox 7">
            <a:extLst>
              <a:ext uri="{FF2B5EF4-FFF2-40B4-BE49-F238E27FC236}">
                <a16:creationId xmlns:a16="http://schemas.microsoft.com/office/drawing/2014/main" id="{812DC337-B938-B34A-886F-06F75FED9926}"/>
              </a:ext>
            </a:extLst>
          </p:cNvPr>
          <p:cNvSpPr txBox="1"/>
          <p:nvPr/>
        </p:nvSpPr>
        <p:spPr>
          <a:xfrm>
            <a:off x="6578600" y="1955801"/>
            <a:ext cx="3302000" cy="307777"/>
          </a:xfrm>
          <a:prstGeom prst="rect">
            <a:avLst/>
          </a:prstGeom>
          <a:noFill/>
        </p:spPr>
        <p:txBody>
          <a:bodyPr wrap="square" rtlCol="0">
            <a:spAutoFit/>
          </a:bodyPr>
          <a:lstStyle/>
          <a:p>
            <a:pPr>
              <a:buClr>
                <a:srgbClr val="000000"/>
              </a:buClr>
            </a:pPr>
            <a:endParaRPr lang="en-US" sz="1400" kern="0" dirty="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C9311B8C-01CC-0445-88FB-6540A49CE5CB}"/>
              </a:ext>
            </a:extLst>
          </p:cNvPr>
          <p:cNvSpPr txBox="1"/>
          <p:nvPr/>
        </p:nvSpPr>
        <p:spPr>
          <a:xfrm>
            <a:off x="6578600" y="876300"/>
            <a:ext cx="3302000" cy="4985980"/>
          </a:xfrm>
          <a:prstGeom prst="rect">
            <a:avLst/>
          </a:prstGeom>
          <a:noFill/>
        </p:spPr>
        <p:txBody>
          <a:bodyPr wrap="square" rtlCol="0">
            <a:spAutoFit/>
          </a:bodyPr>
          <a:lstStyle/>
          <a:p>
            <a:pPr>
              <a:buClr>
                <a:srgbClr val="000000"/>
              </a:buClr>
            </a:pPr>
            <a:r>
              <a:rPr lang="en-US" sz="2800" b="1" u="sng" kern="0" dirty="0">
                <a:solidFill>
                  <a:srgbClr val="000000"/>
                </a:solidFill>
                <a:latin typeface="Arial"/>
                <a:cs typeface="Arial"/>
                <a:sym typeface="Arial"/>
              </a:rPr>
              <a:t>Objective</a:t>
            </a:r>
          </a:p>
          <a:p>
            <a:pPr>
              <a:buClr>
                <a:srgbClr val="000000"/>
              </a:buClr>
            </a:pPr>
            <a:endParaRPr lang="en-US" sz="12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To overcome institutional racism causing colorectal cancer disparities</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Black residents in Ward 7 of Washington D.C.</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from 48% to 63%</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In one year</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10 pharmacists across 5 pharmacies</a:t>
            </a:r>
          </a:p>
          <a:p>
            <a:pPr>
              <a:buClr>
                <a:srgbClr val="000000"/>
              </a:buClr>
            </a:pPr>
            <a:endParaRPr lang="en-US" sz="1400" kern="0" dirty="0">
              <a:solidFill>
                <a:srgbClr val="000000"/>
              </a:solidFill>
              <a:latin typeface="Arial"/>
              <a:cs typeface="Arial"/>
              <a:sym typeface="Arial"/>
            </a:endParaRP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Conducting a train-the-trainer program with 10 pharmacists</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Including partnerships with 5 community leaders</a:t>
            </a:r>
          </a:p>
          <a:p>
            <a:pPr>
              <a:buClr>
                <a:srgbClr val="000000"/>
              </a:buClr>
            </a:pPr>
            <a:endParaRPr lang="en-US" sz="1400" kern="0" dirty="0">
              <a:solidFill>
                <a:srgbClr val="000000"/>
              </a:solidFill>
              <a:latin typeface="Arial"/>
              <a:cs typeface="Arial"/>
              <a:sym typeface="Arial"/>
            </a:endParaRPr>
          </a:p>
          <a:p>
            <a:pPr>
              <a:buClr>
                <a:srgbClr val="000000"/>
              </a:buClr>
            </a:pPr>
            <a:endParaRPr lang="en-US" sz="1200" kern="0" dirty="0">
              <a:solidFill>
                <a:srgbClr val="000000"/>
              </a:solidFill>
              <a:latin typeface="Arial"/>
              <a:cs typeface="Arial"/>
              <a:sym typeface="Arial"/>
            </a:endParaRPr>
          </a:p>
        </p:txBody>
      </p:sp>
      <p:cxnSp>
        <p:nvCxnSpPr>
          <p:cNvPr id="12" name="Straight Arrow Connector 11">
            <a:extLst>
              <a:ext uri="{FF2B5EF4-FFF2-40B4-BE49-F238E27FC236}">
                <a16:creationId xmlns:a16="http://schemas.microsoft.com/office/drawing/2014/main" id="{D8B0FAE6-4EBA-564E-AA28-AAB6856EDBDD}"/>
              </a:ext>
            </a:extLst>
          </p:cNvPr>
          <p:cNvCxnSpPr>
            <a:cxnSpLocks/>
          </p:cNvCxnSpPr>
          <p:nvPr/>
        </p:nvCxnSpPr>
        <p:spPr>
          <a:xfrm>
            <a:off x="3759200" y="1587500"/>
            <a:ext cx="2730500" cy="6933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F924962-F92C-5B40-808B-7B78D1A30927}"/>
              </a:ext>
            </a:extLst>
          </p:cNvPr>
          <p:cNvCxnSpPr>
            <a:cxnSpLocks/>
          </p:cNvCxnSpPr>
          <p:nvPr/>
        </p:nvCxnSpPr>
        <p:spPr>
          <a:xfrm>
            <a:off x="4089400" y="1955800"/>
            <a:ext cx="2489200" cy="9740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8B7A6CE-19CD-F14C-964D-1BDFFF3D1416}"/>
              </a:ext>
            </a:extLst>
          </p:cNvPr>
          <p:cNvCxnSpPr>
            <a:cxnSpLocks/>
          </p:cNvCxnSpPr>
          <p:nvPr/>
        </p:nvCxnSpPr>
        <p:spPr>
          <a:xfrm flipV="1">
            <a:off x="3759200" y="1739900"/>
            <a:ext cx="2819400" cy="23405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EF2A3DA-88AD-FE44-9A39-4FFAD1EC14AD}"/>
              </a:ext>
            </a:extLst>
          </p:cNvPr>
          <p:cNvCxnSpPr>
            <a:cxnSpLocks/>
          </p:cNvCxnSpPr>
          <p:nvPr/>
        </p:nvCxnSpPr>
        <p:spPr>
          <a:xfrm>
            <a:off x="3632200" y="3645210"/>
            <a:ext cx="2857500" cy="14601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78A158E-1261-794E-9FED-B57CAB05C763}"/>
              </a:ext>
            </a:extLst>
          </p:cNvPr>
          <p:cNvCxnSpPr>
            <a:cxnSpLocks/>
            <a:endCxn id="10" idx="1"/>
          </p:cNvCxnSpPr>
          <p:nvPr/>
        </p:nvCxnSpPr>
        <p:spPr>
          <a:xfrm>
            <a:off x="3435350" y="3244896"/>
            <a:ext cx="3143250" cy="124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2796D34-3A32-5145-AAA3-632BE052EDF0}"/>
              </a:ext>
            </a:extLst>
          </p:cNvPr>
          <p:cNvCxnSpPr>
            <a:cxnSpLocks/>
          </p:cNvCxnSpPr>
          <p:nvPr/>
        </p:nvCxnSpPr>
        <p:spPr>
          <a:xfrm>
            <a:off x="3632200" y="2855163"/>
            <a:ext cx="2946400" cy="16203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8DFDC6F-9732-2D4A-BC97-43DFAE7A4460}"/>
              </a:ext>
            </a:extLst>
          </p:cNvPr>
          <p:cNvCxnSpPr>
            <a:cxnSpLocks/>
          </p:cNvCxnSpPr>
          <p:nvPr/>
        </p:nvCxnSpPr>
        <p:spPr>
          <a:xfrm>
            <a:off x="4076700" y="2397537"/>
            <a:ext cx="2501900" cy="13541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27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92359-4E5A-D64E-B9AE-BB018FA07D19}"/>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dirty="0"/>
              <a:t>Case Example: FLU-FIT Intervention </a:t>
            </a:r>
            <a:r>
              <a:rPr lang="en-US" sz="2800" b="1" dirty="0">
                <a:solidFill>
                  <a:srgbClr val="0097DA"/>
                </a:solidFill>
              </a:rPr>
              <a:t>REACH</a:t>
            </a:r>
            <a:endParaRPr lang="en-US" sz="2800" dirty="0">
              <a:solidFill>
                <a:srgbClr val="0097DA"/>
              </a:solidFill>
            </a:endParaRPr>
          </a:p>
        </p:txBody>
      </p:sp>
      <p:sp>
        <p:nvSpPr>
          <p:cNvPr id="3" name="Content Placeholder 2">
            <a:extLst>
              <a:ext uri="{FF2B5EF4-FFF2-40B4-BE49-F238E27FC236}">
                <a16:creationId xmlns:a16="http://schemas.microsoft.com/office/drawing/2014/main" id="{24DFD7B6-1ECF-B845-AF7B-360A55AD3182}"/>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51765" indent="0">
              <a:buNone/>
            </a:pPr>
            <a:r>
              <a:rPr lang="en-US" sz="2400" dirty="0"/>
              <a:t>You are evaluating the FLU-FIT intervention.</a:t>
            </a:r>
          </a:p>
          <a:p>
            <a:pPr marL="151765" indent="0">
              <a:buNone/>
            </a:pPr>
            <a:endParaRPr lang="en-US" sz="2400" dirty="0">
              <a:solidFill>
                <a:srgbClr val="0097DA"/>
              </a:solidFill>
            </a:endParaRPr>
          </a:p>
          <a:p>
            <a:pPr marL="151765" indent="0">
              <a:buNone/>
            </a:pPr>
            <a:r>
              <a:rPr lang="en-US" sz="2400" b="1" dirty="0">
                <a:solidFill>
                  <a:srgbClr val="0097DA"/>
                </a:solidFill>
              </a:rPr>
              <a:t>How do you start?</a:t>
            </a:r>
            <a:br>
              <a:rPr lang="en-US" sz="2650" dirty="0"/>
            </a:br>
            <a:endParaRPr lang="en-US" sz="2667" dirty="0">
              <a:solidFill>
                <a:srgbClr val="00B0F0"/>
              </a:solidFill>
            </a:endParaRPr>
          </a:p>
          <a:p>
            <a:pPr marL="0" indent="0">
              <a:buNone/>
            </a:pPr>
            <a:endParaRPr lang="en-US" sz="3733" dirty="0"/>
          </a:p>
        </p:txBody>
      </p:sp>
      <p:pic>
        <p:nvPicPr>
          <p:cNvPr id="6" name="Picture 4" descr="A picture containing text, clipart&#10;&#10;Description automatically generated">
            <a:extLst>
              <a:ext uri="{FF2B5EF4-FFF2-40B4-BE49-F238E27FC236}">
                <a16:creationId xmlns:a16="http://schemas.microsoft.com/office/drawing/2014/main" id="{5F7489F1-9B8E-4083-9FDB-6811EAE15A1D}"/>
              </a:ext>
            </a:extLst>
          </p:cNvPr>
          <p:cNvPicPr>
            <a:picLocks noChangeAspect="1"/>
          </p:cNvPicPr>
          <p:nvPr/>
        </p:nvPicPr>
        <p:blipFill>
          <a:blip r:embed="rId3"/>
          <a:stretch>
            <a:fillRect/>
          </a:stretch>
        </p:blipFill>
        <p:spPr>
          <a:xfrm>
            <a:off x="6586422" y="2135091"/>
            <a:ext cx="1824131" cy="3351311"/>
          </a:xfrm>
          <a:prstGeom prst="rect">
            <a:avLst/>
          </a:prstGeom>
        </p:spPr>
      </p:pic>
    </p:spTree>
    <p:extLst>
      <p:ext uri="{BB962C8B-B14F-4D97-AF65-F5344CB8AC3E}">
        <p14:creationId xmlns:p14="http://schemas.microsoft.com/office/powerpoint/2010/main" val="3035452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1F7F7-C8AA-934D-A44F-6E9F25980DB5}"/>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Making a Program Work</a:t>
            </a:r>
          </a:p>
        </p:txBody>
      </p:sp>
      <p:sp>
        <p:nvSpPr>
          <p:cNvPr id="3" name="Content Placeholder 2">
            <a:extLst>
              <a:ext uri="{FF2B5EF4-FFF2-40B4-BE49-F238E27FC236}">
                <a16:creationId xmlns:a16="http://schemas.microsoft.com/office/drawing/2014/main" id="{69F0FBD3-3A63-5642-87E0-5D5684A623C5}"/>
              </a:ext>
            </a:extLst>
          </p:cNvPr>
          <p:cNvSpPr>
            <a:spLocks noGrp="1"/>
          </p:cNvSpPr>
          <p:nvPr>
            <p:ph idx="1"/>
          </p:nvPr>
        </p:nvSpPr>
        <p:spPr>
          <a:xfrm>
            <a:off x="4448444" y="1600201"/>
            <a:ext cx="5762357" cy="3810000"/>
          </a:xfrm>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lnSpc>
                <a:spcPct val="150000"/>
              </a:lnSpc>
              <a:buNone/>
            </a:pPr>
            <a:r>
              <a:rPr lang="en-US" sz="2400" dirty="0"/>
              <a:t>Facilitate change by:</a:t>
            </a:r>
          </a:p>
          <a:p>
            <a:pPr marL="746760" lvl="1" indent="-457200">
              <a:lnSpc>
                <a:spcPct val="150000"/>
              </a:lnSpc>
              <a:buAutoNum type="arabicPeriod"/>
            </a:pPr>
            <a:r>
              <a:rPr lang="en-US" sz="2200" b="1" dirty="0">
                <a:solidFill>
                  <a:srgbClr val="0097DA"/>
                </a:solidFill>
              </a:rPr>
              <a:t>Preparing individuals and systems for change</a:t>
            </a:r>
            <a:r>
              <a:rPr lang="en-US" sz="2200" b="1" dirty="0"/>
              <a:t> </a:t>
            </a:r>
            <a:r>
              <a:rPr lang="en-US" sz="2200" dirty="0"/>
              <a:t>if they are not ready</a:t>
            </a:r>
          </a:p>
          <a:p>
            <a:pPr marL="746760" lvl="1" indent="-457200">
              <a:lnSpc>
                <a:spcPct val="150000"/>
              </a:lnSpc>
              <a:buAutoNum type="arabicPeriod"/>
            </a:pPr>
            <a:r>
              <a:rPr lang="en-US" sz="2200" b="1" dirty="0">
                <a:solidFill>
                  <a:srgbClr val="0097DA"/>
                </a:solidFill>
              </a:rPr>
              <a:t>Adapting the intervention </a:t>
            </a:r>
            <a:r>
              <a:rPr lang="en-US" sz="2200" dirty="0"/>
              <a:t>without changing its effectiveness</a:t>
            </a:r>
          </a:p>
          <a:p>
            <a:pPr marL="746760" lvl="1" indent="-457200">
              <a:lnSpc>
                <a:spcPct val="150000"/>
              </a:lnSpc>
              <a:buAutoNum type="arabicPeriod"/>
            </a:pPr>
            <a:r>
              <a:rPr lang="en-US" sz="2200" b="1" dirty="0">
                <a:solidFill>
                  <a:srgbClr val="0097DA"/>
                </a:solidFill>
              </a:rPr>
              <a:t>Adjusting the environment</a:t>
            </a:r>
            <a:r>
              <a:rPr lang="en-US" sz="2200" b="1" dirty="0"/>
              <a:t> </a:t>
            </a:r>
            <a:r>
              <a:rPr lang="en-US" sz="2200" dirty="0"/>
              <a:t>to integrate the intervention</a:t>
            </a:r>
          </a:p>
        </p:txBody>
      </p:sp>
      <p:pic>
        <p:nvPicPr>
          <p:cNvPr id="5" name="Picture 5" descr="A picture containing text&#10;&#10;Description automatically generated">
            <a:extLst>
              <a:ext uri="{FF2B5EF4-FFF2-40B4-BE49-F238E27FC236}">
                <a16:creationId xmlns:a16="http://schemas.microsoft.com/office/drawing/2014/main" id="{FFEDD87A-2FD5-4833-9352-921E62342FC2}"/>
              </a:ext>
            </a:extLst>
          </p:cNvPr>
          <p:cNvPicPr>
            <a:picLocks noChangeAspect="1"/>
          </p:cNvPicPr>
          <p:nvPr/>
        </p:nvPicPr>
        <p:blipFill>
          <a:blip r:embed="rId3"/>
          <a:stretch>
            <a:fillRect/>
          </a:stretch>
        </p:blipFill>
        <p:spPr>
          <a:xfrm>
            <a:off x="2134380" y="2255046"/>
            <a:ext cx="1959763" cy="2347911"/>
          </a:xfrm>
          <a:prstGeom prst="rect">
            <a:avLst/>
          </a:prstGeom>
        </p:spPr>
      </p:pic>
    </p:spTree>
    <p:extLst>
      <p:ext uri="{BB962C8B-B14F-4D97-AF65-F5344CB8AC3E}">
        <p14:creationId xmlns:p14="http://schemas.microsoft.com/office/powerpoint/2010/main" val="15117034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EB659-15ED-AD4B-AAB8-AFA4534E01B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Kit and Intake Form</a:t>
            </a:r>
          </a:p>
        </p:txBody>
      </p:sp>
      <p:pic>
        <p:nvPicPr>
          <p:cNvPr id="4" name="Content Placeholder 4">
            <a:extLst>
              <a:ext uri="{FF2B5EF4-FFF2-40B4-BE49-F238E27FC236}">
                <a16:creationId xmlns:a16="http://schemas.microsoft.com/office/drawing/2014/main" id="{360CB195-F9E2-DC4C-8242-24F0CBC3E879}"/>
              </a:ext>
            </a:extLst>
          </p:cNvPr>
          <p:cNvPicPr>
            <a:picLocks noGrp="1" noChangeAspect="1"/>
          </p:cNvPicPr>
          <p:nvPr>
            <p:ph idx="1"/>
          </p:nvPr>
        </p:nvPicPr>
        <p:blipFill>
          <a:blip r:embed="rId3"/>
          <a:stretch>
            <a:fillRect/>
          </a:stretch>
        </p:blipFill>
        <p:spPr>
          <a:xfrm>
            <a:off x="5141229" y="1728437"/>
            <a:ext cx="5365408" cy="3646519"/>
          </a:xfrm>
          <a:prstGeom prst="rect">
            <a:avLst/>
          </a:prstGeom>
          <a:ln>
            <a:solidFill>
              <a:schemeClr val="tx2"/>
            </a:solidFill>
          </a:ln>
        </p:spPr>
      </p:pic>
      <p:pic>
        <p:nvPicPr>
          <p:cNvPr id="3" name="Picture 4" descr="A picture containing text, clipart&#10;&#10;Description automatically generated">
            <a:extLst>
              <a:ext uri="{FF2B5EF4-FFF2-40B4-BE49-F238E27FC236}">
                <a16:creationId xmlns:a16="http://schemas.microsoft.com/office/drawing/2014/main" id="{2C76A107-5F7C-4D58-9031-E887C97750D7}"/>
              </a:ext>
            </a:extLst>
          </p:cNvPr>
          <p:cNvPicPr>
            <a:picLocks noChangeAspect="1"/>
          </p:cNvPicPr>
          <p:nvPr/>
        </p:nvPicPr>
        <p:blipFill>
          <a:blip r:embed="rId4"/>
          <a:stretch>
            <a:fillRect/>
          </a:stretch>
        </p:blipFill>
        <p:spPr>
          <a:xfrm>
            <a:off x="9849167" y="98198"/>
            <a:ext cx="819150" cy="1504950"/>
          </a:xfrm>
          <a:prstGeom prst="rect">
            <a:avLst/>
          </a:prstGeom>
        </p:spPr>
      </p:pic>
      <p:pic>
        <p:nvPicPr>
          <p:cNvPr id="9" name="Picture 9" descr="Graphical user interface, diagram&#10;&#10;Description automatically generated">
            <a:extLst>
              <a:ext uri="{FF2B5EF4-FFF2-40B4-BE49-F238E27FC236}">
                <a16:creationId xmlns:a16="http://schemas.microsoft.com/office/drawing/2014/main" id="{866DFE0D-A028-47E2-9994-376DFF4F3597}"/>
              </a:ext>
            </a:extLst>
          </p:cNvPr>
          <p:cNvPicPr>
            <a:picLocks noChangeAspect="1"/>
          </p:cNvPicPr>
          <p:nvPr/>
        </p:nvPicPr>
        <p:blipFill>
          <a:blip r:embed="rId5"/>
          <a:stretch>
            <a:fillRect/>
          </a:stretch>
        </p:blipFill>
        <p:spPr>
          <a:xfrm>
            <a:off x="8379820" y="259698"/>
            <a:ext cx="1419225" cy="1228725"/>
          </a:xfrm>
          <a:prstGeom prst="rect">
            <a:avLst/>
          </a:prstGeom>
        </p:spPr>
      </p:pic>
      <p:pic>
        <p:nvPicPr>
          <p:cNvPr id="6" name="Picture 5">
            <a:extLst>
              <a:ext uri="{FF2B5EF4-FFF2-40B4-BE49-F238E27FC236}">
                <a16:creationId xmlns:a16="http://schemas.microsoft.com/office/drawing/2014/main" id="{0BB2CE7B-13DE-8C45-B359-1D76BF6EFE9D}"/>
              </a:ext>
            </a:extLst>
          </p:cNvPr>
          <p:cNvPicPr>
            <a:picLocks noChangeAspect="1"/>
          </p:cNvPicPr>
          <p:nvPr/>
        </p:nvPicPr>
        <p:blipFill>
          <a:blip r:embed="rId6"/>
          <a:stretch>
            <a:fillRect/>
          </a:stretch>
        </p:blipFill>
        <p:spPr>
          <a:xfrm>
            <a:off x="1981200" y="2006757"/>
            <a:ext cx="3018028" cy="2191171"/>
          </a:xfrm>
          <a:prstGeom prst="rect">
            <a:avLst/>
          </a:prstGeom>
        </p:spPr>
      </p:pic>
    </p:spTree>
    <p:extLst>
      <p:ext uri="{BB962C8B-B14F-4D97-AF65-F5344CB8AC3E}">
        <p14:creationId xmlns:p14="http://schemas.microsoft.com/office/powerpoint/2010/main" val="24379152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3B2A6-4723-2F4F-A06E-3F382677F45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Tracking Logs for Pharmacy and Train- the-Trainer Program</a:t>
            </a:r>
          </a:p>
        </p:txBody>
      </p:sp>
      <p:pic>
        <p:nvPicPr>
          <p:cNvPr id="3" name="Picture 4" descr="A picture containing text, clipart&#10;&#10;Description automatically generated">
            <a:extLst>
              <a:ext uri="{FF2B5EF4-FFF2-40B4-BE49-F238E27FC236}">
                <a16:creationId xmlns:a16="http://schemas.microsoft.com/office/drawing/2014/main" id="{42237D9B-E9F5-4434-8DD2-3CCD94188665}"/>
              </a:ext>
            </a:extLst>
          </p:cNvPr>
          <p:cNvPicPr>
            <a:picLocks noChangeAspect="1"/>
          </p:cNvPicPr>
          <p:nvPr/>
        </p:nvPicPr>
        <p:blipFill>
          <a:blip r:embed="rId3"/>
          <a:stretch>
            <a:fillRect/>
          </a:stretch>
        </p:blipFill>
        <p:spPr>
          <a:xfrm>
            <a:off x="9849167" y="98198"/>
            <a:ext cx="819150" cy="1504950"/>
          </a:xfrm>
          <a:prstGeom prst="rect">
            <a:avLst/>
          </a:prstGeom>
        </p:spPr>
      </p:pic>
      <p:pic>
        <p:nvPicPr>
          <p:cNvPr id="8" name="Picture 8">
            <a:extLst>
              <a:ext uri="{FF2B5EF4-FFF2-40B4-BE49-F238E27FC236}">
                <a16:creationId xmlns:a16="http://schemas.microsoft.com/office/drawing/2014/main" id="{EEE03C4C-4D1D-4647-B1E5-D021EDC0D326}"/>
              </a:ext>
            </a:extLst>
          </p:cNvPr>
          <p:cNvPicPr>
            <a:picLocks noChangeAspect="1"/>
          </p:cNvPicPr>
          <p:nvPr/>
        </p:nvPicPr>
        <p:blipFill rotWithShape="1">
          <a:blip r:embed="rId4"/>
          <a:srcRect t="24301" r="26810" b="62997"/>
          <a:stretch/>
        </p:blipFill>
        <p:spPr>
          <a:xfrm>
            <a:off x="1602344" y="1892633"/>
            <a:ext cx="8982119" cy="876982"/>
          </a:xfrm>
          <a:prstGeom prst="rect">
            <a:avLst/>
          </a:prstGeom>
          <a:ln w="28575">
            <a:solidFill>
              <a:schemeClr val="tx2"/>
            </a:solidFill>
          </a:ln>
        </p:spPr>
      </p:pic>
      <p:pic>
        <p:nvPicPr>
          <p:cNvPr id="9" name="Picture 9" descr="Graphical user interface, application, table&#10;&#10;Description automatically generated">
            <a:extLst>
              <a:ext uri="{FF2B5EF4-FFF2-40B4-BE49-F238E27FC236}">
                <a16:creationId xmlns:a16="http://schemas.microsoft.com/office/drawing/2014/main" id="{C95FB735-8A00-464D-B4D4-80D6E75600C7}"/>
              </a:ext>
            </a:extLst>
          </p:cNvPr>
          <p:cNvPicPr>
            <a:picLocks noChangeAspect="1"/>
          </p:cNvPicPr>
          <p:nvPr/>
        </p:nvPicPr>
        <p:blipFill rotWithShape="1">
          <a:blip r:embed="rId5"/>
          <a:srcRect t="23535" r="36226" b="43372"/>
          <a:stretch/>
        </p:blipFill>
        <p:spPr>
          <a:xfrm>
            <a:off x="2064221" y="3072581"/>
            <a:ext cx="8063564" cy="2339313"/>
          </a:xfrm>
          <a:prstGeom prst="rect">
            <a:avLst/>
          </a:prstGeom>
          <a:ln w="28575">
            <a:solidFill>
              <a:schemeClr val="tx2"/>
            </a:solidFill>
          </a:ln>
        </p:spPr>
      </p:pic>
    </p:spTree>
    <p:extLst>
      <p:ext uri="{BB962C8B-B14F-4D97-AF65-F5344CB8AC3E}">
        <p14:creationId xmlns:p14="http://schemas.microsoft.com/office/powerpoint/2010/main" val="23808830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39CA-F02B-9B4E-B98D-0BD8753E830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Ward 7 &amp; Population of Focus</a:t>
            </a:r>
          </a:p>
        </p:txBody>
      </p:sp>
      <p:sp>
        <p:nvSpPr>
          <p:cNvPr id="3" name="Content Placeholder 2">
            <a:extLst>
              <a:ext uri="{FF2B5EF4-FFF2-40B4-BE49-F238E27FC236}">
                <a16:creationId xmlns:a16="http://schemas.microsoft.com/office/drawing/2014/main" id="{0F65B70A-0556-C14C-82C8-02A2FF8E3FA6}"/>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Black: 91.7% of the population</a:t>
            </a:r>
            <a:endParaRPr lang="en-US" dirty="0"/>
          </a:p>
          <a:p>
            <a:pPr marL="0" indent="0">
              <a:buNone/>
            </a:pPr>
            <a:r>
              <a:rPr lang="en-US" sz="2400" dirty="0"/>
              <a:t>Families Below Poverty: 23.3% of the population</a:t>
            </a:r>
          </a:p>
          <a:p>
            <a:endParaRPr lang="en-US" sz="2400" dirty="0"/>
          </a:p>
          <a:p>
            <a:pPr marL="0" indent="0">
              <a:buNone/>
            </a:pPr>
            <a:r>
              <a:rPr lang="en-US" sz="2400" dirty="0"/>
              <a:t>Colorectal Cancer Screening Rate in Ward 7: 48%</a:t>
            </a:r>
          </a:p>
          <a:p>
            <a:pPr marL="0" indent="0">
              <a:buNone/>
            </a:pPr>
            <a:r>
              <a:rPr lang="en-US" sz="2400" dirty="0"/>
              <a:t>Colorectal Cancer Screening Rate at each pharmacy location in Ward 7: Unknown at this time</a:t>
            </a:r>
          </a:p>
          <a:p>
            <a:endParaRPr lang="en-US" dirty="0"/>
          </a:p>
        </p:txBody>
      </p:sp>
      <p:pic>
        <p:nvPicPr>
          <p:cNvPr id="4" name="Picture 4" descr="A picture containing text, clipart&#10;&#10;Description automatically generated">
            <a:extLst>
              <a:ext uri="{FF2B5EF4-FFF2-40B4-BE49-F238E27FC236}">
                <a16:creationId xmlns:a16="http://schemas.microsoft.com/office/drawing/2014/main" id="{F1B286B1-E06B-4CD2-9073-1DC26D626E99}"/>
              </a:ext>
            </a:extLst>
          </p:cNvPr>
          <p:cNvPicPr>
            <a:picLocks noChangeAspect="1"/>
          </p:cNvPicPr>
          <p:nvPr/>
        </p:nvPicPr>
        <p:blipFill>
          <a:blip r:embed="rId3"/>
          <a:stretch>
            <a:fillRect/>
          </a:stretch>
        </p:blipFill>
        <p:spPr>
          <a:xfrm>
            <a:off x="9849167" y="98198"/>
            <a:ext cx="819150" cy="1504950"/>
          </a:xfrm>
          <a:prstGeom prst="rect">
            <a:avLst/>
          </a:prstGeom>
        </p:spPr>
      </p:pic>
      <p:pic>
        <p:nvPicPr>
          <p:cNvPr id="9" name="Picture 6" descr="Text, icon&#10;&#10;Description automatically generated">
            <a:extLst>
              <a:ext uri="{FF2B5EF4-FFF2-40B4-BE49-F238E27FC236}">
                <a16:creationId xmlns:a16="http://schemas.microsoft.com/office/drawing/2014/main" id="{2123A646-12C1-4BBC-AFF9-95F6FA63A9DA}"/>
              </a:ext>
            </a:extLst>
          </p:cNvPr>
          <p:cNvPicPr>
            <a:picLocks noChangeAspect="1"/>
          </p:cNvPicPr>
          <p:nvPr/>
        </p:nvPicPr>
        <p:blipFill>
          <a:blip r:embed="rId4"/>
          <a:stretch>
            <a:fillRect/>
          </a:stretch>
        </p:blipFill>
        <p:spPr>
          <a:xfrm>
            <a:off x="9339738" y="4204643"/>
            <a:ext cx="1241661" cy="1325218"/>
          </a:xfrm>
          <a:prstGeom prst="rect">
            <a:avLst/>
          </a:prstGeom>
        </p:spPr>
      </p:pic>
    </p:spTree>
    <p:extLst>
      <p:ext uri="{BB962C8B-B14F-4D97-AF65-F5344CB8AC3E}">
        <p14:creationId xmlns:p14="http://schemas.microsoft.com/office/powerpoint/2010/main" val="259090850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ABDA6-E25C-0C4E-B853-8B95BEDB398F}"/>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Health Equity Outcomes</a:t>
            </a:r>
            <a:endParaRPr lang="en-US" sz="2800" dirty="0"/>
          </a:p>
        </p:txBody>
      </p:sp>
      <p:sp>
        <p:nvSpPr>
          <p:cNvPr id="4" name="Content Placeholder 2">
            <a:extLst>
              <a:ext uri="{FF2B5EF4-FFF2-40B4-BE49-F238E27FC236}">
                <a16:creationId xmlns:a16="http://schemas.microsoft.com/office/drawing/2014/main" id="{83EB1B73-A31E-5B44-91E2-D91B5B0632C5}"/>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spcAft>
                <a:spcPts val="1000"/>
              </a:spcAft>
              <a:buAutoNum type="arabicPeriod"/>
            </a:pPr>
            <a:r>
              <a:rPr lang="en-US" sz="2400" dirty="0"/>
              <a:t>Who was included as the </a:t>
            </a:r>
            <a:r>
              <a:rPr lang="en-US" sz="2400" b="1" dirty="0">
                <a:solidFill>
                  <a:srgbClr val="0097DA"/>
                </a:solidFill>
              </a:rPr>
              <a:t>Population(s) of Focus</a:t>
            </a:r>
            <a:r>
              <a:rPr lang="en-US" sz="2400" dirty="0"/>
              <a:t>?</a:t>
            </a:r>
            <a:endParaRPr lang="en-US" dirty="0"/>
          </a:p>
          <a:p>
            <a:pPr marL="457200" indent="-457200">
              <a:spcAft>
                <a:spcPts val="1000"/>
              </a:spcAft>
              <a:buAutoNum type="arabicPeriod"/>
            </a:pPr>
            <a:r>
              <a:rPr lang="en-US" sz="2400" dirty="0"/>
              <a:t>How did your project consider the </a:t>
            </a:r>
            <a:r>
              <a:rPr lang="en-US" sz="2400" b="1" dirty="0">
                <a:solidFill>
                  <a:srgbClr val="0097DA"/>
                </a:solidFill>
              </a:rPr>
              <a:t>history </a:t>
            </a:r>
            <a:r>
              <a:rPr lang="en-US" sz="2400" dirty="0"/>
              <a:t>of the issue within the community?  </a:t>
            </a:r>
          </a:p>
          <a:p>
            <a:pPr marL="457200" indent="-457200">
              <a:spcAft>
                <a:spcPts val="1000"/>
              </a:spcAft>
              <a:buAutoNum type="arabicPeriod"/>
            </a:pPr>
            <a:r>
              <a:rPr lang="en-US" sz="2400" dirty="0"/>
              <a:t>How is the Population(s) of Focus: </a:t>
            </a:r>
          </a:p>
          <a:p>
            <a:pPr lvl="2">
              <a:spcAft>
                <a:spcPts val="1000"/>
              </a:spcAft>
            </a:pPr>
            <a:r>
              <a:rPr lang="en-US" sz="2400" b="1" dirty="0">
                <a:solidFill>
                  <a:srgbClr val="0097DA"/>
                </a:solidFill>
              </a:rPr>
              <a:t>Affected</a:t>
            </a:r>
            <a:r>
              <a:rPr lang="en-US" sz="2400" dirty="0"/>
              <a:t>? </a:t>
            </a:r>
          </a:p>
          <a:p>
            <a:pPr lvl="2">
              <a:spcAft>
                <a:spcPts val="1000"/>
              </a:spcAft>
            </a:pPr>
            <a:r>
              <a:rPr lang="en-US" sz="2400" b="1" dirty="0">
                <a:solidFill>
                  <a:srgbClr val="0097DA"/>
                </a:solidFill>
              </a:rPr>
              <a:t>Engaged and included </a:t>
            </a:r>
            <a:r>
              <a:rPr lang="en-US" sz="2400" dirty="0"/>
              <a:t>in the planning?</a:t>
            </a:r>
          </a:p>
          <a:p>
            <a:pPr lvl="2">
              <a:spcAft>
                <a:spcPts val="1000"/>
              </a:spcAft>
            </a:pPr>
            <a:r>
              <a:rPr lang="en-US" sz="2400" dirty="0"/>
              <a:t>Included in the </a:t>
            </a:r>
            <a:r>
              <a:rPr lang="en-US" sz="2400" b="1" dirty="0">
                <a:solidFill>
                  <a:srgbClr val="0097DA"/>
                </a:solidFill>
              </a:rPr>
              <a:t>dissemination </a:t>
            </a:r>
            <a:r>
              <a:rPr lang="en-US" sz="2400" dirty="0"/>
              <a:t>of results?</a:t>
            </a:r>
          </a:p>
        </p:txBody>
      </p:sp>
      <p:sp>
        <p:nvSpPr>
          <p:cNvPr id="3" name="TextBox 2">
            <a:extLst>
              <a:ext uri="{FF2B5EF4-FFF2-40B4-BE49-F238E27FC236}">
                <a16:creationId xmlns:a16="http://schemas.microsoft.com/office/drawing/2014/main" id="{CFF383FD-7DBE-C244-B28C-C0AD0CA59EAF}"/>
              </a:ext>
            </a:extLst>
          </p:cNvPr>
          <p:cNvSpPr txBox="1"/>
          <p:nvPr/>
        </p:nvSpPr>
        <p:spPr>
          <a:xfrm>
            <a:off x="7037098" y="5321005"/>
            <a:ext cx="364030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Comprehensive Cancer Control National Partnership, 2021</a:t>
            </a:r>
            <a:endParaRPr lang="en-US" sz="1400" kern="0" dirty="0">
              <a:solidFill>
                <a:srgbClr val="FFFFFF">
                  <a:lumMod val="65000"/>
                </a:srgbClr>
              </a:solidFill>
            </a:endParaRPr>
          </a:p>
        </p:txBody>
      </p:sp>
      <p:pic>
        <p:nvPicPr>
          <p:cNvPr id="7" name="Picture 6" descr="Text, icon&#10;&#10;Description automatically generated">
            <a:extLst>
              <a:ext uri="{FF2B5EF4-FFF2-40B4-BE49-F238E27FC236}">
                <a16:creationId xmlns:a16="http://schemas.microsoft.com/office/drawing/2014/main" id="{3C17B110-75E1-4ED1-9882-A07CD19B934A}"/>
              </a:ext>
            </a:extLst>
          </p:cNvPr>
          <p:cNvPicPr>
            <a:picLocks noChangeAspect="1"/>
          </p:cNvPicPr>
          <p:nvPr/>
        </p:nvPicPr>
        <p:blipFill>
          <a:blip r:embed="rId3"/>
          <a:stretch>
            <a:fillRect/>
          </a:stretch>
        </p:blipFill>
        <p:spPr>
          <a:xfrm>
            <a:off x="9275426" y="123753"/>
            <a:ext cx="1241661" cy="1325218"/>
          </a:xfrm>
          <a:prstGeom prst="rect">
            <a:avLst/>
          </a:prstGeom>
        </p:spPr>
      </p:pic>
    </p:spTree>
    <p:extLst>
      <p:ext uri="{BB962C8B-B14F-4D97-AF65-F5344CB8AC3E}">
        <p14:creationId xmlns:p14="http://schemas.microsoft.com/office/powerpoint/2010/main" val="13323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952E2-2452-454B-B1E0-A19B17AD53BA}"/>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Health Equity Approach</a:t>
            </a:r>
            <a:endParaRPr lang="en-US" sz="2800" dirty="0"/>
          </a:p>
        </p:txBody>
      </p:sp>
      <p:sp>
        <p:nvSpPr>
          <p:cNvPr id="3" name="Content Placeholder 2">
            <a:extLst>
              <a:ext uri="{FF2B5EF4-FFF2-40B4-BE49-F238E27FC236}">
                <a16:creationId xmlns:a16="http://schemas.microsoft.com/office/drawing/2014/main" id="{2EAEB7F6-72E3-1942-8F67-8C24BCD8C26F}"/>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dirty="0"/>
              <a:t>How did the initiative:</a:t>
            </a:r>
            <a:endParaRPr lang="en-US" dirty="0"/>
          </a:p>
          <a:p>
            <a:pPr marL="556895" lvl="1" indent="-213995">
              <a:spcAft>
                <a:spcPts val="1000"/>
              </a:spcAft>
            </a:pPr>
            <a:r>
              <a:rPr lang="en-US" sz="2400" dirty="0"/>
              <a:t>Remove unfair </a:t>
            </a:r>
            <a:r>
              <a:rPr lang="en-US" sz="2400" dirty="0">
                <a:solidFill>
                  <a:schemeClr val="tx2"/>
                </a:solidFill>
              </a:rPr>
              <a:t>social, economic, or environmental disadvantages </a:t>
            </a:r>
            <a:r>
              <a:rPr lang="en-US" sz="2400" dirty="0"/>
              <a:t>for certain groups?</a:t>
            </a:r>
            <a:endParaRPr lang="en-US" dirty="0"/>
          </a:p>
          <a:p>
            <a:pPr marL="556895" lvl="1" indent="-213995">
              <a:spcAft>
                <a:spcPts val="1000"/>
              </a:spcAft>
            </a:pPr>
            <a:r>
              <a:rPr lang="en-US" sz="2400" dirty="0"/>
              <a:t>Increa</a:t>
            </a:r>
            <a:r>
              <a:rPr lang="en-US" sz="2400" dirty="0">
                <a:solidFill>
                  <a:schemeClr val="tx2"/>
                </a:solidFill>
              </a:rPr>
              <a:t>se access to resources or opportunities?</a:t>
            </a:r>
            <a:endParaRPr lang="en-US" sz="1850" dirty="0">
              <a:solidFill>
                <a:schemeClr val="tx2"/>
              </a:solidFill>
            </a:endParaRPr>
          </a:p>
          <a:p>
            <a:pPr marL="556895" lvl="1" indent="-213995">
              <a:spcAft>
                <a:spcPts val="1000"/>
              </a:spcAft>
            </a:pPr>
            <a:r>
              <a:rPr lang="en-US" sz="2400" dirty="0">
                <a:solidFill>
                  <a:schemeClr val="tx2"/>
                </a:solidFill>
              </a:rPr>
              <a:t>Strengthen support systems?</a:t>
            </a:r>
            <a:endParaRPr lang="en-US" sz="1850" dirty="0">
              <a:solidFill>
                <a:schemeClr val="tx2"/>
              </a:solidFill>
            </a:endParaRPr>
          </a:p>
          <a:p>
            <a:pPr marL="556895" lvl="1" indent="-213995">
              <a:spcAft>
                <a:spcPts val="1000"/>
              </a:spcAft>
            </a:pPr>
            <a:r>
              <a:rPr lang="en-US" sz="2400" dirty="0">
                <a:solidFill>
                  <a:schemeClr val="tx2"/>
                </a:solidFill>
              </a:rPr>
              <a:t>Reduce bias and discriminatory actions among providers?</a:t>
            </a:r>
            <a:endParaRPr lang="en-US" sz="1850" dirty="0">
              <a:solidFill>
                <a:schemeClr val="tx2"/>
              </a:solidFill>
            </a:endParaRPr>
          </a:p>
          <a:p>
            <a:pPr marL="556895" lvl="1" indent="-213995">
              <a:spcAft>
                <a:spcPts val="1000"/>
              </a:spcAft>
            </a:pPr>
            <a:r>
              <a:rPr lang="en-US" sz="2400" dirty="0">
                <a:solidFill>
                  <a:schemeClr val="tx2"/>
                </a:solidFill>
              </a:rPr>
              <a:t>Increase skills and abilities?</a:t>
            </a:r>
            <a:endParaRPr lang="en-US" sz="1850" dirty="0">
              <a:solidFill>
                <a:schemeClr val="tx2"/>
              </a:solidFill>
            </a:endParaRPr>
          </a:p>
          <a:p>
            <a:pPr marL="0" indent="0">
              <a:buNone/>
            </a:pPr>
            <a:endParaRPr lang="en-US" dirty="0"/>
          </a:p>
          <a:p>
            <a:endParaRPr lang="en-US" dirty="0"/>
          </a:p>
        </p:txBody>
      </p:sp>
      <p:pic>
        <p:nvPicPr>
          <p:cNvPr id="7" name="Picture 6" descr="Text, icon&#10;&#10;Description automatically generated">
            <a:extLst>
              <a:ext uri="{FF2B5EF4-FFF2-40B4-BE49-F238E27FC236}">
                <a16:creationId xmlns:a16="http://schemas.microsoft.com/office/drawing/2014/main" id="{64EEAE73-568A-407F-AEB2-60BA178308AE}"/>
              </a:ext>
            </a:extLst>
          </p:cNvPr>
          <p:cNvPicPr>
            <a:picLocks noChangeAspect="1"/>
          </p:cNvPicPr>
          <p:nvPr/>
        </p:nvPicPr>
        <p:blipFill>
          <a:blip r:embed="rId3"/>
          <a:stretch>
            <a:fillRect/>
          </a:stretch>
        </p:blipFill>
        <p:spPr>
          <a:xfrm>
            <a:off x="9275426" y="123753"/>
            <a:ext cx="1241661" cy="1325218"/>
          </a:xfrm>
          <a:prstGeom prst="rect">
            <a:avLst/>
          </a:prstGeom>
        </p:spPr>
      </p:pic>
      <p:sp>
        <p:nvSpPr>
          <p:cNvPr id="9" name="TextBox 8">
            <a:extLst>
              <a:ext uri="{FF2B5EF4-FFF2-40B4-BE49-F238E27FC236}">
                <a16:creationId xmlns:a16="http://schemas.microsoft.com/office/drawing/2014/main" id="{00769EFF-E10C-401A-85B1-AD43349CAA85}"/>
              </a:ext>
            </a:extLst>
          </p:cNvPr>
          <p:cNvSpPr txBox="1"/>
          <p:nvPr/>
        </p:nvSpPr>
        <p:spPr>
          <a:xfrm>
            <a:off x="7037098" y="5321005"/>
            <a:ext cx="364030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Comprehensive Cancer Control National Partnership, 2021</a:t>
            </a:r>
            <a:endParaRPr lang="en-US" sz="1400" kern="0" dirty="0">
              <a:solidFill>
                <a:srgbClr val="FFFFFF">
                  <a:lumMod val="65000"/>
                </a:srgbClr>
              </a:solidFill>
            </a:endParaRPr>
          </a:p>
        </p:txBody>
      </p:sp>
    </p:spTree>
    <p:extLst>
      <p:ext uri="{BB962C8B-B14F-4D97-AF65-F5344CB8AC3E}">
        <p14:creationId xmlns:p14="http://schemas.microsoft.com/office/powerpoint/2010/main" val="248677869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dirty="0">
                <a:solidFill>
                  <a:schemeClr val="tx2"/>
                </a:solidFill>
                <a:ea typeface="+mn-lt"/>
                <a:cs typeface="+mn-lt"/>
              </a:rPr>
              <a:t>Introduce RE-AIM evaluation framework</a:t>
            </a:r>
            <a:endParaRPr lang="en-US" sz="1550" dirty="0">
              <a:solidFill>
                <a:schemeClr val="tx2"/>
              </a:solidFill>
              <a:ea typeface="+mn-lt"/>
              <a:cs typeface="+mn-lt"/>
            </a:endParaRPr>
          </a:p>
          <a:p>
            <a:pPr marL="1014730" lvl="2">
              <a:lnSpc>
                <a:spcPct val="150000"/>
              </a:lnSpc>
              <a:spcBef>
                <a:spcPts val="0"/>
              </a:spcBef>
              <a:spcAft>
                <a:spcPts val="200"/>
              </a:spcAft>
              <a:buFont typeface="Arial"/>
              <a:buChar char="–"/>
            </a:pPr>
            <a:r>
              <a:rPr lang="en-US" sz="2100" dirty="0">
                <a:solidFill>
                  <a:schemeClr val="tx2"/>
                </a:solidFill>
                <a:ea typeface="+mn-lt"/>
                <a:cs typeface="+mn-lt"/>
              </a:rPr>
              <a:t>Evaluation overview</a:t>
            </a:r>
          </a:p>
          <a:p>
            <a:pPr marL="1014730" lvl="2">
              <a:lnSpc>
                <a:spcPct val="150000"/>
              </a:lnSpc>
              <a:spcBef>
                <a:spcPts val="0"/>
              </a:spcBef>
              <a:spcAft>
                <a:spcPts val="200"/>
              </a:spcAft>
              <a:buFont typeface="Arial"/>
              <a:buChar char="–"/>
            </a:pPr>
            <a:r>
              <a:rPr lang="en-US" sz="2100" b="1" dirty="0">
                <a:solidFill>
                  <a:srgbClr val="0097DA"/>
                </a:solidFill>
                <a:ea typeface="+mn-lt"/>
                <a:cs typeface="+mn-lt"/>
              </a:rPr>
              <a:t>Examine each dimension of evaluation framework in detail</a:t>
            </a:r>
          </a:p>
          <a:p>
            <a:pPr marL="1014730" lvl="2">
              <a:lnSpc>
                <a:spcPct val="150000"/>
              </a:lnSpc>
              <a:spcBef>
                <a:spcPts val="0"/>
              </a:spcBef>
              <a:spcAft>
                <a:spcPts val="200"/>
              </a:spcAft>
              <a:buFont typeface="Arial"/>
              <a:buChar char="–"/>
            </a:pPr>
            <a:r>
              <a:rPr lang="en-US" sz="2100" b="1" dirty="0">
                <a:solidFill>
                  <a:srgbClr val="0097DA"/>
                </a:solidFill>
                <a:ea typeface="+mn-lt"/>
                <a:cs typeface="+mn-lt"/>
              </a:rPr>
              <a:t>Case examples</a:t>
            </a:r>
          </a:p>
          <a:p>
            <a:pPr marL="714375" lvl="1" indent="-457200">
              <a:lnSpc>
                <a:spcPct val="150000"/>
              </a:lnSpc>
              <a:spcBef>
                <a:spcPts val="0"/>
              </a:spcBef>
              <a:spcAft>
                <a:spcPts val="200"/>
              </a:spcAft>
              <a:buAutoNum type="arabicPeriod"/>
            </a:pPr>
            <a:endParaRPr lang="en-US" sz="2400" dirty="0">
              <a:ea typeface="+mn-lt"/>
              <a:cs typeface="+mn-lt"/>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pic>
        <p:nvPicPr>
          <p:cNvPr id="4" name="Picture 6" descr="A picture containing logo&#10;&#10;Description automatically generated">
            <a:extLst>
              <a:ext uri="{FF2B5EF4-FFF2-40B4-BE49-F238E27FC236}">
                <a16:creationId xmlns:a16="http://schemas.microsoft.com/office/drawing/2014/main" id="{6CEFA6FA-1519-4D01-913B-784F0B7E6853}"/>
              </a:ext>
            </a:extLst>
          </p:cNvPr>
          <p:cNvPicPr>
            <a:picLocks noChangeAspect="1"/>
          </p:cNvPicPr>
          <p:nvPr/>
        </p:nvPicPr>
        <p:blipFill>
          <a:blip r:embed="rId4"/>
          <a:stretch>
            <a:fillRect/>
          </a:stretch>
        </p:blipFill>
        <p:spPr>
          <a:xfrm>
            <a:off x="9430846" y="203168"/>
            <a:ext cx="1047750" cy="1143000"/>
          </a:xfrm>
          <a:prstGeom prst="rect">
            <a:avLst/>
          </a:prstGeom>
        </p:spPr>
      </p:pic>
    </p:spTree>
    <p:extLst>
      <p:ext uri="{BB962C8B-B14F-4D97-AF65-F5344CB8AC3E}">
        <p14:creationId xmlns:p14="http://schemas.microsoft.com/office/powerpoint/2010/main" val="89298037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3A14-13C6-A544-B850-DE4547A9601D}"/>
              </a:ext>
            </a:extLst>
          </p:cNvPr>
          <p:cNvSpPr>
            <a:spLocks noGrp="1"/>
          </p:cNvSpPr>
          <p:nvPr>
            <p:ph type="title"/>
          </p:nvPr>
        </p:nvSpPr>
        <p:spPr/>
        <p:txBody>
          <a:bodyPr vert="horz" wrap="square" lIns="121920" tIns="60960" rIns="121920" bIns="60960" numCol="1" anchor="ctr"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Evaluate </a:t>
            </a:r>
            <a:r>
              <a:rPr lang="en-US" sz="3600" b="1" u="sng" dirty="0">
                <a:solidFill>
                  <a:srgbClr val="0097DA"/>
                </a:solidFill>
              </a:rPr>
              <a:t>R</a:t>
            </a:r>
            <a:r>
              <a:rPr lang="en-US" sz="3600" b="1" dirty="0"/>
              <a:t>each</a:t>
            </a:r>
          </a:p>
        </p:txBody>
      </p:sp>
      <p:sp>
        <p:nvSpPr>
          <p:cNvPr id="4" name="Content Placeholder 3">
            <a:extLst>
              <a:ext uri="{FF2B5EF4-FFF2-40B4-BE49-F238E27FC236}">
                <a16:creationId xmlns:a16="http://schemas.microsoft.com/office/drawing/2014/main" id="{D9F68565-558B-D24F-A101-FB04A79355B5}"/>
              </a:ext>
            </a:extLst>
          </p:cNvPr>
          <p:cNvSpPr>
            <a:spLocks noGrp="1"/>
          </p:cNvSpPr>
          <p:nvPr>
            <p:ph idx="1"/>
          </p:nvPr>
        </p:nvSpPr>
        <p:spPr>
          <a:xfrm>
            <a:off x="1981200" y="1600202"/>
            <a:ext cx="8217908" cy="3833385"/>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600" dirty="0"/>
              <a:t>Characteristics for eligibility in program</a:t>
            </a:r>
          </a:p>
          <a:p>
            <a:pPr>
              <a:spcAft>
                <a:spcPts val="1000"/>
              </a:spcAft>
            </a:pPr>
            <a:r>
              <a:rPr lang="en-US" sz="2600" dirty="0"/>
              <a:t>Characteristics of participants in program</a:t>
            </a:r>
          </a:p>
          <a:p>
            <a:pPr>
              <a:spcAft>
                <a:spcPts val="1000"/>
              </a:spcAft>
            </a:pPr>
            <a:r>
              <a:rPr lang="en-US" sz="2600" dirty="0"/>
              <a:t>Characteristics of participants vs. non-participants</a:t>
            </a:r>
          </a:p>
          <a:p>
            <a:pPr>
              <a:spcAft>
                <a:spcPts val="1000"/>
              </a:spcAft>
            </a:pPr>
            <a:r>
              <a:rPr lang="en-US" sz="2600" dirty="0"/>
              <a:t>Understanding why some people participate and others do not</a:t>
            </a:r>
            <a:endParaRPr lang="en-US" dirty="0"/>
          </a:p>
        </p:txBody>
      </p:sp>
      <p:sp>
        <p:nvSpPr>
          <p:cNvPr id="17" name="TextBox 16">
            <a:extLst>
              <a:ext uri="{FF2B5EF4-FFF2-40B4-BE49-F238E27FC236}">
                <a16:creationId xmlns:a16="http://schemas.microsoft.com/office/drawing/2014/main" id="{5F3AA9B2-C19A-4241-93E8-53AB155C200D}"/>
              </a:ext>
            </a:extLst>
          </p:cNvPr>
          <p:cNvSpPr txBox="1"/>
          <p:nvPr/>
        </p:nvSpPr>
        <p:spPr>
          <a:xfrm>
            <a:off x="8614500" y="5311640"/>
            <a:ext cx="2078349"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National Cancer Institute, 2012</a:t>
            </a:r>
            <a:endParaRPr lang="en-US" kern="0" dirty="0"/>
          </a:p>
        </p:txBody>
      </p:sp>
      <p:pic>
        <p:nvPicPr>
          <p:cNvPr id="3" name="Picture 6" descr="A picture containing logo&#10;&#10;Description automatically generated">
            <a:extLst>
              <a:ext uri="{FF2B5EF4-FFF2-40B4-BE49-F238E27FC236}">
                <a16:creationId xmlns:a16="http://schemas.microsoft.com/office/drawing/2014/main" id="{7C5DEFF6-B3A5-4268-9548-01FD4E8181DC}"/>
              </a:ext>
            </a:extLst>
          </p:cNvPr>
          <p:cNvPicPr>
            <a:picLocks noChangeAspect="1"/>
          </p:cNvPicPr>
          <p:nvPr/>
        </p:nvPicPr>
        <p:blipFill>
          <a:blip r:embed="rId3"/>
          <a:stretch>
            <a:fillRect/>
          </a:stretch>
        </p:blipFill>
        <p:spPr>
          <a:xfrm>
            <a:off x="9430846" y="203168"/>
            <a:ext cx="1047750" cy="1143000"/>
          </a:xfrm>
          <a:prstGeom prst="rect">
            <a:avLst/>
          </a:prstGeom>
        </p:spPr>
      </p:pic>
      <p:pic>
        <p:nvPicPr>
          <p:cNvPr id="7" name="Picture 7" descr="A group of people posing for a photo&#10;&#10;Description automatically generated">
            <a:extLst>
              <a:ext uri="{FF2B5EF4-FFF2-40B4-BE49-F238E27FC236}">
                <a16:creationId xmlns:a16="http://schemas.microsoft.com/office/drawing/2014/main" id="{1000509C-A5D3-4B58-A958-CF7E3C7A8174}"/>
              </a:ext>
            </a:extLst>
          </p:cNvPr>
          <p:cNvPicPr>
            <a:picLocks noChangeAspect="1"/>
          </p:cNvPicPr>
          <p:nvPr/>
        </p:nvPicPr>
        <p:blipFill>
          <a:blip r:embed="rId4"/>
          <a:stretch>
            <a:fillRect/>
          </a:stretch>
        </p:blipFill>
        <p:spPr>
          <a:xfrm>
            <a:off x="4841332" y="3660212"/>
            <a:ext cx="2509339" cy="1817731"/>
          </a:xfrm>
          <a:prstGeom prst="rect">
            <a:avLst/>
          </a:prstGeom>
        </p:spPr>
      </p:pic>
    </p:spTree>
    <p:extLst>
      <p:ext uri="{BB962C8B-B14F-4D97-AF65-F5344CB8AC3E}">
        <p14:creationId xmlns:p14="http://schemas.microsoft.com/office/powerpoint/2010/main" val="20115290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Application, table&#10;&#10;Description automatically generated">
            <a:extLst>
              <a:ext uri="{FF2B5EF4-FFF2-40B4-BE49-F238E27FC236}">
                <a16:creationId xmlns:a16="http://schemas.microsoft.com/office/drawing/2014/main" id="{FB5F7D53-53B5-4D4E-B00F-49F783CE9788}"/>
              </a:ext>
            </a:extLst>
          </p:cNvPr>
          <p:cNvPicPr>
            <a:picLocks noChangeAspect="1"/>
          </p:cNvPicPr>
          <p:nvPr/>
        </p:nvPicPr>
        <p:blipFill rotWithShape="1">
          <a:blip r:embed="rId3"/>
          <a:srcRect t="24301" r="26810" b="62997"/>
          <a:stretch/>
        </p:blipFill>
        <p:spPr>
          <a:xfrm>
            <a:off x="1602344" y="3477047"/>
            <a:ext cx="8982119" cy="876982"/>
          </a:xfrm>
          <a:prstGeom prst="rect">
            <a:avLst/>
          </a:prstGeom>
          <a:ln w="28575">
            <a:solidFill>
              <a:schemeClr val="tx2"/>
            </a:solidFill>
          </a:ln>
        </p:spPr>
      </p:pic>
      <p:sp>
        <p:nvSpPr>
          <p:cNvPr id="2" name="Title 1">
            <a:extLst>
              <a:ext uri="{FF2B5EF4-FFF2-40B4-BE49-F238E27FC236}">
                <a16:creationId xmlns:a16="http://schemas.microsoft.com/office/drawing/2014/main" id="{77C5A7BF-5B20-BA4E-8A84-A139F44E2A81}"/>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Example: Eligibility Criteria</a:t>
            </a:r>
            <a:endParaRPr lang="en-US" dirty="0"/>
          </a:p>
        </p:txBody>
      </p:sp>
      <p:sp>
        <p:nvSpPr>
          <p:cNvPr id="5" name="Content Placeholder 2">
            <a:extLst>
              <a:ext uri="{FF2B5EF4-FFF2-40B4-BE49-F238E27FC236}">
                <a16:creationId xmlns:a16="http://schemas.microsoft.com/office/drawing/2014/main" id="{2830C8CC-1865-1C46-BEDE-7D5E36B49F13}"/>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buNone/>
            </a:pPr>
            <a:r>
              <a:rPr lang="en-US" sz="2400" dirty="0"/>
              <a:t>What are your </a:t>
            </a:r>
            <a:r>
              <a:rPr lang="en-US" sz="2400" b="1" dirty="0">
                <a:solidFill>
                  <a:srgbClr val="0097DA"/>
                </a:solidFill>
              </a:rPr>
              <a:t>eligibility</a:t>
            </a:r>
            <a:r>
              <a:rPr lang="en-US" sz="2400" dirty="0">
                <a:solidFill>
                  <a:srgbClr val="0097DA"/>
                </a:solidFill>
              </a:rPr>
              <a:t> </a:t>
            </a:r>
            <a:r>
              <a:rPr lang="en-US" sz="2400" dirty="0"/>
              <a:t>criteria? </a:t>
            </a:r>
          </a:p>
        </p:txBody>
      </p:sp>
      <p:cxnSp>
        <p:nvCxnSpPr>
          <p:cNvPr id="6" name="Straight Arrow Connector 5">
            <a:extLst>
              <a:ext uri="{FF2B5EF4-FFF2-40B4-BE49-F238E27FC236}">
                <a16:creationId xmlns:a16="http://schemas.microsoft.com/office/drawing/2014/main" id="{9C0BA5BA-2604-934A-AEBC-34003B6E90C4}"/>
              </a:ext>
            </a:extLst>
          </p:cNvPr>
          <p:cNvCxnSpPr>
            <a:cxnSpLocks/>
          </p:cNvCxnSpPr>
          <p:nvPr/>
        </p:nvCxnSpPr>
        <p:spPr>
          <a:xfrm flipH="1">
            <a:off x="4938461" y="2036597"/>
            <a:ext cx="1020487" cy="185934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7A3F6AC-910E-456D-AE9C-23FB94DD6B5A}"/>
              </a:ext>
            </a:extLst>
          </p:cNvPr>
          <p:cNvCxnSpPr>
            <a:cxnSpLocks/>
          </p:cNvCxnSpPr>
          <p:nvPr/>
        </p:nvCxnSpPr>
        <p:spPr>
          <a:xfrm flipH="1">
            <a:off x="6014224" y="2048291"/>
            <a:ext cx="137658" cy="186519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59E1C5A-E23E-451E-A276-9C4314DE9F64}"/>
              </a:ext>
            </a:extLst>
          </p:cNvPr>
          <p:cNvCxnSpPr>
            <a:cxnSpLocks/>
          </p:cNvCxnSpPr>
          <p:nvPr/>
        </p:nvCxnSpPr>
        <p:spPr>
          <a:xfrm>
            <a:off x="6315586" y="2030752"/>
            <a:ext cx="593160" cy="185350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4" descr="A picture containing text, clipart&#10;&#10;Description automatically generated">
            <a:extLst>
              <a:ext uri="{FF2B5EF4-FFF2-40B4-BE49-F238E27FC236}">
                <a16:creationId xmlns:a16="http://schemas.microsoft.com/office/drawing/2014/main" id="{5C4D4B93-EF05-4E0A-8BB0-31FA6FCB1B0B}"/>
              </a:ext>
            </a:extLst>
          </p:cNvPr>
          <p:cNvPicPr>
            <a:picLocks noChangeAspect="1"/>
          </p:cNvPicPr>
          <p:nvPr/>
        </p:nvPicPr>
        <p:blipFill>
          <a:blip r:embed="rId4"/>
          <a:stretch>
            <a:fillRect/>
          </a:stretch>
        </p:blipFill>
        <p:spPr>
          <a:xfrm>
            <a:off x="9849167" y="98198"/>
            <a:ext cx="819150" cy="1504950"/>
          </a:xfrm>
          <a:prstGeom prst="rect">
            <a:avLst/>
          </a:prstGeom>
        </p:spPr>
      </p:pic>
    </p:spTree>
    <p:extLst>
      <p:ext uri="{BB962C8B-B14F-4D97-AF65-F5344CB8AC3E}">
        <p14:creationId xmlns:p14="http://schemas.microsoft.com/office/powerpoint/2010/main" val="258880425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B94F-D94B-F742-ACAF-436D06D58D95}"/>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Characteristics of People Returning Kits</a:t>
            </a:r>
          </a:p>
        </p:txBody>
      </p:sp>
      <p:pic>
        <p:nvPicPr>
          <p:cNvPr id="5" name="Content Placeholder 4">
            <a:extLst>
              <a:ext uri="{FF2B5EF4-FFF2-40B4-BE49-F238E27FC236}">
                <a16:creationId xmlns:a16="http://schemas.microsoft.com/office/drawing/2014/main" id="{47B4E08A-578F-4648-BBAE-927BA11CA3BF}"/>
              </a:ext>
            </a:extLst>
          </p:cNvPr>
          <p:cNvPicPr>
            <a:picLocks noGrp="1" noChangeAspect="1"/>
          </p:cNvPicPr>
          <p:nvPr>
            <p:ph sz="half" idx="2"/>
          </p:nvPr>
        </p:nvPicPr>
        <p:blipFill>
          <a:blip r:embed="rId3"/>
          <a:stretch>
            <a:fillRect/>
          </a:stretch>
        </p:blipFill>
        <p:spPr>
          <a:xfrm>
            <a:off x="1620961" y="1447800"/>
            <a:ext cx="5051021" cy="3447710"/>
          </a:xfrm>
          <a:prstGeom prst="rect">
            <a:avLst/>
          </a:prstGeom>
        </p:spPr>
      </p:pic>
      <p:pic>
        <p:nvPicPr>
          <p:cNvPr id="7" name="Picture 6">
            <a:extLst>
              <a:ext uri="{FF2B5EF4-FFF2-40B4-BE49-F238E27FC236}">
                <a16:creationId xmlns:a16="http://schemas.microsoft.com/office/drawing/2014/main" id="{647D6A2D-EF89-3245-B908-7293B8A41B93}"/>
              </a:ext>
            </a:extLst>
          </p:cNvPr>
          <p:cNvPicPr>
            <a:picLocks noChangeAspect="1"/>
          </p:cNvPicPr>
          <p:nvPr/>
        </p:nvPicPr>
        <p:blipFill>
          <a:blip r:embed="rId4"/>
          <a:stretch>
            <a:fillRect/>
          </a:stretch>
        </p:blipFill>
        <p:spPr>
          <a:xfrm>
            <a:off x="6671982" y="1248774"/>
            <a:ext cx="3537427" cy="4249659"/>
          </a:xfrm>
          <a:prstGeom prst="rect">
            <a:avLst/>
          </a:prstGeom>
        </p:spPr>
      </p:pic>
      <p:pic>
        <p:nvPicPr>
          <p:cNvPr id="3" name="Picture 4" descr="A picture containing text, clipart&#10;&#10;Description automatically generated">
            <a:extLst>
              <a:ext uri="{FF2B5EF4-FFF2-40B4-BE49-F238E27FC236}">
                <a16:creationId xmlns:a16="http://schemas.microsoft.com/office/drawing/2014/main" id="{69337AD0-4A9C-4360-B8F9-317BFDB17102}"/>
              </a:ext>
            </a:extLst>
          </p:cNvPr>
          <p:cNvPicPr>
            <a:picLocks noChangeAspect="1"/>
          </p:cNvPicPr>
          <p:nvPr/>
        </p:nvPicPr>
        <p:blipFill>
          <a:blip r:embed="rId5"/>
          <a:stretch>
            <a:fillRect/>
          </a:stretch>
        </p:blipFill>
        <p:spPr>
          <a:xfrm>
            <a:off x="9849167" y="98198"/>
            <a:ext cx="819150" cy="1504950"/>
          </a:xfrm>
          <a:prstGeom prst="rect">
            <a:avLst/>
          </a:prstGeom>
        </p:spPr>
      </p:pic>
    </p:spTree>
    <p:extLst>
      <p:ext uri="{BB962C8B-B14F-4D97-AF65-F5344CB8AC3E}">
        <p14:creationId xmlns:p14="http://schemas.microsoft.com/office/powerpoint/2010/main" val="211975597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pplication, table&#10;&#10;Description automatically generated">
            <a:extLst>
              <a:ext uri="{FF2B5EF4-FFF2-40B4-BE49-F238E27FC236}">
                <a16:creationId xmlns:a16="http://schemas.microsoft.com/office/drawing/2014/main" id="{D5B1E4E6-DD3F-41A5-88F6-0E638149F148}"/>
              </a:ext>
            </a:extLst>
          </p:cNvPr>
          <p:cNvPicPr>
            <a:picLocks noChangeAspect="1"/>
          </p:cNvPicPr>
          <p:nvPr/>
        </p:nvPicPr>
        <p:blipFill rotWithShape="1">
          <a:blip r:embed="rId3"/>
          <a:srcRect t="24301" r="26810" b="62997"/>
          <a:stretch/>
        </p:blipFill>
        <p:spPr>
          <a:xfrm>
            <a:off x="1602344" y="2787154"/>
            <a:ext cx="8982119" cy="876982"/>
          </a:xfrm>
          <a:prstGeom prst="rect">
            <a:avLst/>
          </a:prstGeom>
          <a:ln w="28575">
            <a:solidFill>
              <a:schemeClr val="tx2"/>
            </a:solidFill>
          </a:ln>
        </p:spPr>
      </p:pic>
      <p:sp>
        <p:nvSpPr>
          <p:cNvPr id="2" name="Title 1">
            <a:extLst>
              <a:ext uri="{FF2B5EF4-FFF2-40B4-BE49-F238E27FC236}">
                <a16:creationId xmlns:a16="http://schemas.microsoft.com/office/drawing/2014/main" id="{77C5A7BF-5B20-BA4E-8A84-A139F44E2A81}"/>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Subpopulation Reach</a:t>
            </a:r>
            <a:endParaRPr lang="en-US" sz="3200" dirty="0"/>
          </a:p>
        </p:txBody>
      </p:sp>
      <p:sp>
        <p:nvSpPr>
          <p:cNvPr id="13" name="TextBox 12">
            <a:extLst>
              <a:ext uri="{FF2B5EF4-FFF2-40B4-BE49-F238E27FC236}">
                <a16:creationId xmlns:a16="http://schemas.microsoft.com/office/drawing/2014/main" id="{1A69F056-61DA-954E-9AD4-2D21F966A33E}"/>
              </a:ext>
            </a:extLst>
          </p:cNvPr>
          <p:cNvSpPr txBox="1"/>
          <p:nvPr/>
        </p:nvSpPr>
        <p:spPr>
          <a:xfrm>
            <a:off x="1520688" y="5190492"/>
            <a:ext cx="4499523" cy="36933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kern="0" dirty="0">
                <a:solidFill>
                  <a:srgbClr val="000000">
                    <a:lumMod val="75000"/>
                    <a:lumOff val="25000"/>
                  </a:srgbClr>
                </a:solidFill>
              </a:rPr>
              <a:t>Year 1: Black individuals screened</a:t>
            </a:r>
            <a:r>
              <a:rPr lang="en-US" sz="1800" b="1" kern="0" dirty="0">
                <a:solidFill>
                  <a:srgbClr val="000000">
                    <a:lumMod val="75000"/>
                    <a:lumOff val="25000"/>
                  </a:srgbClr>
                </a:solidFill>
              </a:rPr>
              <a:t>=501 </a:t>
            </a:r>
            <a:endParaRPr lang="en-US" sz="2489" b="1" kern="0" dirty="0">
              <a:solidFill>
                <a:srgbClr val="000000">
                  <a:lumMod val="75000"/>
                  <a:lumOff val="25000"/>
                </a:srgbClr>
              </a:solidFill>
            </a:endParaRPr>
          </a:p>
        </p:txBody>
      </p:sp>
      <p:sp>
        <p:nvSpPr>
          <p:cNvPr id="14" name="TextBox 13">
            <a:extLst>
              <a:ext uri="{FF2B5EF4-FFF2-40B4-BE49-F238E27FC236}">
                <a16:creationId xmlns:a16="http://schemas.microsoft.com/office/drawing/2014/main" id="{5A6D0B2C-4F82-F141-AD9A-BBEDEC8BBF28}"/>
              </a:ext>
            </a:extLst>
          </p:cNvPr>
          <p:cNvSpPr txBox="1"/>
          <p:nvPr/>
        </p:nvSpPr>
        <p:spPr>
          <a:xfrm>
            <a:off x="6477071" y="5190492"/>
            <a:ext cx="4433265" cy="75238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kern="0" dirty="0">
                <a:solidFill>
                  <a:srgbClr val="000000">
                    <a:lumMod val="75000"/>
                    <a:lumOff val="25000"/>
                  </a:srgbClr>
                </a:solidFill>
              </a:rPr>
              <a:t>Year 2: Black individuals screened</a:t>
            </a:r>
            <a:r>
              <a:rPr lang="en-US" sz="1800" b="1" kern="0" dirty="0">
                <a:solidFill>
                  <a:srgbClr val="000000">
                    <a:lumMod val="75000"/>
                    <a:lumOff val="25000"/>
                  </a:srgbClr>
                </a:solidFill>
              </a:rPr>
              <a:t>=871</a:t>
            </a:r>
          </a:p>
          <a:p>
            <a:endParaRPr lang="en-US" sz="2489" kern="0" dirty="0">
              <a:solidFill>
                <a:srgbClr val="000000">
                  <a:lumMod val="75000"/>
                  <a:lumOff val="25000"/>
                </a:srgbClr>
              </a:solidFill>
            </a:endParaRPr>
          </a:p>
        </p:txBody>
      </p:sp>
      <p:cxnSp>
        <p:nvCxnSpPr>
          <p:cNvPr id="11" name="Straight Arrow Connector 10">
            <a:extLst>
              <a:ext uri="{FF2B5EF4-FFF2-40B4-BE49-F238E27FC236}">
                <a16:creationId xmlns:a16="http://schemas.microsoft.com/office/drawing/2014/main" id="{95A8ACF7-18AB-524A-9CFE-9E07D3A97841}"/>
              </a:ext>
            </a:extLst>
          </p:cNvPr>
          <p:cNvCxnSpPr>
            <a:cxnSpLocks/>
          </p:cNvCxnSpPr>
          <p:nvPr/>
        </p:nvCxnSpPr>
        <p:spPr>
          <a:xfrm flipV="1">
            <a:off x="2260200" y="3455701"/>
            <a:ext cx="2616502" cy="178789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82E6281-BFE7-4152-B519-333DC2EF3399}"/>
              </a:ext>
            </a:extLst>
          </p:cNvPr>
          <p:cNvCxnSpPr>
            <a:cxnSpLocks/>
          </p:cNvCxnSpPr>
          <p:nvPr/>
        </p:nvCxnSpPr>
        <p:spPr>
          <a:xfrm flipH="1" flipV="1">
            <a:off x="5005326" y="3479087"/>
            <a:ext cx="2563538" cy="174112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ipart&#10;&#10;Description automatically generated">
            <a:extLst>
              <a:ext uri="{FF2B5EF4-FFF2-40B4-BE49-F238E27FC236}">
                <a16:creationId xmlns:a16="http://schemas.microsoft.com/office/drawing/2014/main" id="{3EBC1884-2592-48E6-8CC5-8F76921DF51A}"/>
              </a:ext>
            </a:extLst>
          </p:cNvPr>
          <p:cNvPicPr>
            <a:picLocks noChangeAspect="1"/>
          </p:cNvPicPr>
          <p:nvPr/>
        </p:nvPicPr>
        <p:blipFill>
          <a:blip r:embed="rId4"/>
          <a:stretch>
            <a:fillRect/>
          </a:stretch>
        </p:blipFill>
        <p:spPr>
          <a:xfrm>
            <a:off x="9849167" y="98198"/>
            <a:ext cx="819150" cy="1504950"/>
          </a:xfrm>
          <a:prstGeom prst="rect">
            <a:avLst/>
          </a:prstGeom>
        </p:spPr>
      </p:pic>
      <p:pic>
        <p:nvPicPr>
          <p:cNvPr id="6" name="Picture 5" descr="Text, icon&#10;&#10;Description automatically generated">
            <a:extLst>
              <a:ext uri="{FF2B5EF4-FFF2-40B4-BE49-F238E27FC236}">
                <a16:creationId xmlns:a16="http://schemas.microsoft.com/office/drawing/2014/main" id="{B8296D86-131E-4DB2-BE2E-1E8380F4FB57}"/>
              </a:ext>
            </a:extLst>
          </p:cNvPr>
          <p:cNvPicPr>
            <a:picLocks noChangeAspect="1"/>
          </p:cNvPicPr>
          <p:nvPr/>
        </p:nvPicPr>
        <p:blipFill>
          <a:blip r:embed="rId5"/>
          <a:stretch>
            <a:fillRect/>
          </a:stretch>
        </p:blipFill>
        <p:spPr>
          <a:xfrm>
            <a:off x="8608920" y="188065"/>
            <a:ext cx="1241661" cy="1325218"/>
          </a:xfrm>
          <a:prstGeom prst="rect">
            <a:avLst/>
          </a:prstGeom>
        </p:spPr>
      </p:pic>
    </p:spTree>
    <p:extLst>
      <p:ext uri="{BB962C8B-B14F-4D97-AF65-F5344CB8AC3E}">
        <p14:creationId xmlns:p14="http://schemas.microsoft.com/office/powerpoint/2010/main" val="557186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D9736-3DE5-914D-8E12-325FC39892AD}"/>
              </a:ext>
            </a:extLst>
          </p:cNvPr>
          <p:cNvPicPr>
            <a:picLocks noChangeAspect="1"/>
          </p:cNvPicPr>
          <p:nvPr/>
        </p:nvPicPr>
        <p:blipFill>
          <a:blip r:embed="rId3"/>
          <a:stretch>
            <a:fillRect/>
          </a:stretch>
        </p:blipFill>
        <p:spPr>
          <a:xfrm>
            <a:off x="2240657" y="1670050"/>
            <a:ext cx="4622800" cy="1758950"/>
          </a:xfrm>
          <a:prstGeom prst="rect">
            <a:avLst/>
          </a:prstGeom>
        </p:spPr>
      </p:pic>
      <p:sp>
        <p:nvSpPr>
          <p:cNvPr id="2" name="Title 1">
            <a:extLst>
              <a:ext uri="{FF2B5EF4-FFF2-40B4-BE49-F238E27FC236}">
                <a16:creationId xmlns:a16="http://schemas.microsoft.com/office/drawing/2014/main" id="{D689EE8D-6BD1-5D40-917A-C0030A26950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200" b="1" dirty="0"/>
              <a:t>Case: Designing a </a:t>
            </a:r>
            <a:r>
              <a:rPr lang="en-US" sz="3200" b="1" dirty="0">
                <a:solidFill>
                  <a:srgbClr val="0097DA"/>
                </a:solidFill>
              </a:rPr>
              <a:t>SMARTIE</a:t>
            </a:r>
            <a:r>
              <a:rPr lang="en-US" sz="3200" b="1" dirty="0"/>
              <a:t> Objective</a:t>
            </a:r>
          </a:p>
        </p:txBody>
      </p:sp>
      <p:sp>
        <p:nvSpPr>
          <p:cNvPr id="3" name="Content Placeholder 2">
            <a:extLst>
              <a:ext uri="{FF2B5EF4-FFF2-40B4-BE49-F238E27FC236}">
                <a16:creationId xmlns:a16="http://schemas.microsoft.com/office/drawing/2014/main" id="{03794C77-3A85-7741-B5E6-241B7ABD0E3C}"/>
              </a:ext>
            </a:extLst>
          </p:cNvPr>
          <p:cNvSpPr>
            <a:spLocks noGrp="1"/>
          </p:cNvSpPr>
          <p:nvPr>
            <p:ph idx="1"/>
          </p:nvPr>
        </p:nvSpPr>
        <p:spPr>
          <a:xfrm>
            <a:off x="1981200" y="2039567"/>
            <a:ext cx="8229600" cy="3810000"/>
          </a:xfrm>
        </p:spPr>
        <p:txBody>
          <a:bodyPr>
            <a:normAutofit fontScale="8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lnSpc>
                <a:spcPct val="125000"/>
              </a:lnSpc>
              <a:buNone/>
            </a:pPr>
            <a:endParaRPr lang="en-US" sz="2400" dirty="0">
              <a:solidFill>
                <a:srgbClr val="00B0F0"/>
              </a:solidFill>
            </a:endParaRPr>
          </a:p>
          <a:p>
            <a:pPr marL="0" indent="0">
              <a:lnSpc>
                <a:spcPct val="125000"/>
              </a:lnSpc>
              <a:buNone/>
            </a:pPr>
            <a:endParaRPr lang="en-US" sz="2400" dirty="0">
              <a:solidFill>
                <a:srgbClr val="00B0F0"/>
              </a:solidFill>
            </a:endParaRPr>
          </a:p>
          <a:p>
            <a:pPr marL="0" indent="0">
              <a:lnSpc>
                <a:spcPct val="125000"/>
              </a:lnSpc>
              <a:buNone/>
            </a:pPr>
            <a:endParaRPr lang="en-US" sz="2400" dirty="0">
              <a:solidFill>
                <a:srgbClr val="00B0F0"/>
              </a:solidFill>
            </a:endParaRPr>
          </a:p>
          <a:p>
            <a:pPr marL="0" indent="0">
              <a:lnSpc>
                <a:spcPct val="125000"/>
              </a:lnSpc>
              <a:buNone/>
            </a:pPr>
            <a:endParaRPr lang="en-US" sz="2400" dirty="0">
              <a:solidFill>
                <a:srgbClr val="00B0F0"/>
              </a:solidFill>
            </a:endParaRPr>
          </a:p>
          <a:p>
            <a:pPr marL="0" indent="0">
              <a:lnSpc>
                <a:spcPct val="125000"/>
              </a:lnSpc>
              <a:buNone/>
            </a:pPr>
            <a:endParaRPr lang="en-US" sz="2400" dirty="0">
              <a:solidFill>
                <a:srgbClr val="00B0F0"/>
              </a:solidFill>
            </a:endParaRPr>
          </a:p>
          <a:p>
            <a:pPr marL="0" indent="0">
              <a:lnSpc>
                <a:spcPct val="125000"/>
              </a:lnSpc>
              <a:buNone/>
            </a:pPr>
            <a:endParaRPr lang="en-US" sz="2400" dirty="0">
              <a:solidFill>
                <a:srgbClr val="00B0F0"/>
              </a:solidFill>
            </a:endParaRPr>
          </a:p>
          <a:p>
            <a:pPr marL="0" indent="0">
              <a:lnSpc>
                <a:spcPct val="125000"/>
              </a:lnSpc>
              <a:buNone/>
            </a:pPr>
            <a:endParaRPr lang="en-US" sz="1900" dirty="0">
              <a:solidFill>
                <a:srgbClr val="00B0F0"/>
              </a:solidFill>
            </a:endParaRPr>
          </a:p>
          <a:p>
            <a:pPr marL="0" indent="0">
              <a:lnSpc>
                <a:spcPct val="125000"/>
              </a:lnSpc>
              <a:buNone/>
            </a:pPr>
            <a:endParaRPr lang="en-US" sz="1900" dirty="0">
              <a:solidFill>
                <a:srgbClr val="00B0F0"/>
              </a:solidFill>
            </a:endParaRPr>
          </a:p>
          <a:p>
            <a:pPr marL="0" indent="0">
              <a:lnSpc>
                <a:spcPct val="125000"/>
              </a:lnSpc>
              <a:buNone/>
            </a:pPr>
            <a:r>
              <a:rPr lang="en-US" sz="1900" b="1" dirty="0"/>
              <a:t>SMARTIE Objective: </a:t>
            </a:r>
            <a:r>
              <a:rPr lang="en-US" sz="1800" dirty="0"/>
              <a:t>Increase colorectal cancer screening among Black residents in Ward 7 of Washington D.C. from 48% to 63% in one year by conducting a train the trainer program with 10 pharmacists across 5 pharmacies and including partnerships with 5 community leaders to overcome institutional racism causing colorectal cancer disparities </a:t>
            </a:r>
          </a:p>
          <a:p>
            <a:pPr marL="0" indent="0">
              <a:lnSpc>
                <a:spcPct val="125000"/>
              </a:lnSpc>
              <a:buNone/>
            </a:pPr>
            <a:endParaRPr lang="en-US" sz="1900" dirty="0"/>
          </a:p>
        </p:txBody>
      </p:sp>
      <p:pic>
        <p:nvPicPr>
          <p:cNvPr id="4" name="Picture 5" descr="A picture containing text, clipart&#10;&#10;Description automatically generated">
            <a:extLst>
              <a:ext uri="{FF2B5EF4-FFF2-40B4-BE49-F238E27FC236}">
                <a16:creationId xmlns:a16="http://schemas.microsoft.com/office/drawing/2014/main" id="{DFA467C9-BA88-402D-9911-5DE9D018CFFE}"/>
              </a:ext>
            </a:extLst>
          </p:cNvPr>
          <p:cNvPicPr>
            <a:picLocks noChangeAspect="1"/>
          </p:cNvPicPr>
          <p:nvPr/>
        </p:nvPicPr>
        <p:blipFill>
          <a:blip r:embed="rId4"/>
          <a:stretch>
            <a:fillRect/>
          </a:stretch>
        </p:blipFill>
        <p:spPr>
          <a:xfrm>
            <a:off x="9603891" y="1"/>
            <a:ext cx="969007" cy="1784269"/>
          </a:xfrm>
          <a:prstGeom prst="rect">
            <a:avLst/>
          </a:prstGeom>
        </p:spPr>
      </p:pic>
      <p:sp>
        <p:nvSpPr>
          <p:cNvPr id="9" name="Content Placeholder 2">
            <a:extLst>
              <a:ext uri="{FF2B5EF4-FFF2-40B4-BE49-F238E27FC236}">
                <a16:creationId xmlns:a16="http://schemas.microsoft.com/office/drawing/2014/main" id="{4CBD7FC2-25D0-49AA-BAF0-93C4E1270FAC}"/>
              </a:ext>
            </a:extLst>
          </p:cNvPr>
          <p:cNvSpPr txBox="1">
            <a:spLocks/>
          </p:cNvSpPr>
          <p:nvPr/>
        </p:nvSpPr>
        <p:spPr bwMode="auto">
          <a:xfrm>
            <a:off x="7489039" y="1600591"/>
            <a:ext cx="2207657" cy="278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RPr/>
            </a:defPPr>
            <a:lvl1pPr marL="192881" marR="0" lvl="0" indent="-192881" algn="l" rtl="0" eaLnBrk="0" fontAlgn="base" hangingPunct="0">
              <a:lnSpc>
                <a:spcPct val="100000"/>
              </a:lnSpc>
              <a:spcBef>
                <a:spcPts val="0"/>
              </a:spcBef>
              <a:spcAft>
                <a:spcPts val="0"/>
              </a:spcAft>
              <a:buClr>
                <a:srgbClr val="000000"/>
              </a:buClr>
              <a:buFont typeface="Arial"/>
              <a:buChar char="•"/>
              <a:defRPr sz="2222" b="0" i="0" u="none" strike="noStrike" cap="none">
                <a:solidFill>
                  <a:srgbClr val="000000"/>
                </a:solidFill>
                <a:latin typeface="Arial"/>
                <a:ea typeface="Arial"/>
                <a:cs typeface="Arial"/>
                <a:sym typeface="Arial"/>
              </a:defRPr>
            </a:lvl1pPr>
            <a:lvl2pPr marL="417910" marR="0" lvl="1" indent="-160735" algn="l" rtl="0" eaLnBrk="0" fontAlgn="base" hangingPunct="0">
              <a:lnSpc>
                <a:spcPct val="100000"/>
              </a:lnSpc>
              <a:spcBef>
                <a:spcPts val="0"/>
              </a:spcBef>
              <a:spcAft>
                <a:spcPts val="0"/>
              </a:spcAft>
              <a:buClr>
                <a:srgbClr val="000000"/>
              </a:buClr>
              <a:buFont typeface="Arial"/>
              <a:buChar char="–"/>
              <a:defRPr sz="2222" b="0" i="0" u="none" strike="noStrike" cap="none">
                <a:solidFill>
                  <a:srgbClr val="000000"/>
                </a:solidFill>
                <a:latin typeface="Arial"/>
                <a:ea typeface="Arial"/>
                <a:cs typeface="Arial"/>
                <a:sym typeface="Arial"/>
              </a:defRPr>
            </a:lvl2pPr>
            <a:lvl3pPr marL="642938" marR="0" lvl="2" indent="-128588" algn="l" rtl="0" eaLnBrk="0" fontAlgn="base" hangingPunct="0">
              <a:lnSpc>
                <a:spcPct val="100000"/>
              </a:lnSpc>
              <a:spcBef>
                <a:spcPts val="0"/>
              </a:spcBef>
              <a:spcAft>
                <a:spcPts val="0"/>
              </a:spcAft>
              <a:buClr>
                <a:srgbClr val="000000"/>
              </a:buClr>
              <a:buFont typeface="Arial"/>
              <a:buChar char="•"/>
              <a:defRPr sz="2222" b="0" i="0" u="none" strike="noStrike" cap="none">
                <a:solidFill>
                  <a:srgbClr val="000000"/>
                </a:solidFill>
                <a:latin typeface="Arial"/>
                <a:ea typeface="Arial"/>
                <a:cs typeface="Arial"/>
                <a:sym typeface="Arial"/>
              </a:defRPr>
            </a:lvl3pPr>
            <a:lvl4pPr marL="900113" marR="0" lvl="3" indent="-128588" algn="l" rtl="0" eaLnBrk="0" fontAlgn="base" hangingPunct="0">
              <a:lnSpc>
                <a:spcPct val="100000"/>
              </a:lnSpc>
              <a:spcBef>
                <a:spcPts val="0"/>
              </a:spcBef>
              <a:spcAft>
                <a:spcPts val="0"/>
              </a:spcAft>
              <a:buClr>
                <a:srgbClr val="000000"/>
              </a:buClr>
              <a:buFont typeface="Arial"/>
              <a:buChar char="–"/>
              <a:defRPr sz="2222" b="0" i="0" u="none" strike="noStrike" cap="none">
                <a:solidFill>
                  <a:srgbClr val="000000"/>
                </a:solidFill>
                <a:latin typeface="Arial"/>
                <a:ea typeface="Arial"/>
                <a:cs typeface="Arial"/>
                <a:sym typeface="Arial"/>
              </a:defRPr>
            </a:lvl4pPr>
            <a:lvl5pPr marL="1157288" marR="0" lvl="4" indent="-128588" algn="l" rtl="0" eaLnBrk="0" fontAlgn="base" hangingPunct="0">
              <a:lnSpc>
                <a:spcPct val="100000"/>
              </a:lnSpc>
              <a:spcBef>
                <a:spcPts val="0"/>
              </a:spcBef>
              <a:spcAft>
                <a:spcPts val="0"/>
              </a:spcAft>
              <a:buClr>
                <a:srgbClr val="000000"/>
              </a:buClr>
              <a:buFont typeface="Arial"/>
              <a:buChar char="»"/>
              <a:defRPr sz="2222" b="0" i="0" u="none" strike="noStrike" cap="none">
                <a:solidFill>
                  <a:srgbClr val="000000"/>
                </a:solidFill>
                <a:latin typeface="Arial"/>
                <a:ea typeface="Arial"/>
                <a:cs typeface="Arial"/>
                <a:sym typeface="Arial"/>
              </a:defRPr>
            </a:lvl5pPr>
            <a:lvl6pPr marL="1414463" marR="0" lvl="5" indent="-128588" algn="l" rtl="0" fontAlgn="base">
              <a:lnSpc>
                <a:spcPct val="100000"/>
              </a:lnSpc>
              <a:spcBef>
                <a:spcPts val="0"/>
              </a:spcBef>
              <a:spcAft>
                <a:spcPts val="0"/>
              </a:spcAft>
              <a:buClr>
                <a:srgbClr val="000000"/>
              </a:buClr>
              <a:buFont typeface="Arial"/>
              <a:buChar char="»"/>
              <a:defRPr sz="2222" b="0" i="0" u="none" strike="noStrike" cap="none">
                <a:solidFill>
                  <a:srgbClr val="000000"/>
                </a:solidFill>
                <a:latin typeface="Arial"/>
                <a:ea typeface="Arial"/>
                <a:cs typeface="Arial"/>
                <a:sym typeface="Arial"/>
              </a:defRPr>
            </a:lvl6pPr>
            <a:lvl7pPr marL="1671638" marR="0" lvl="6" indent="-128588" algn="l" rtl="0" fontAlgn="base">
              <a:lnSpc>
                <a:spcPct val="100000"/>
              </a:lnSpc>
              <a:spcBef>
                <a:spcPts val="0"/>
              </a:spcBef>
              <a:spcAft>
                <a:spcPts val="0"/>
              </a:spcAft>
              <a:buClr>
                <a:srgbClr val="000000"/>
              </a:buClr>
              <a:buFont typeface="Arial"/>
              <a:buChar char="»"/>
              <a:defRPr sz="2222" b="0" i="0" u="none" strike="noStrike" cap="none">
                <a:solidFill>
                  <a:srgbClr val="000000"/>
                </a:solidFill>
                <a:latin typeface="Arial"/>
                <a:ea typeface="Arial"/>
                <a:cs typeface="Arial"/>
                <a:sym typeface="Arial"/>
              </a:defRPr>
            </a:lvl7pPr>
            <a:lvl8pPr marL="1928813" marR="0" lvl="7" indent="-128588" algn="l" rtl="0" fontAlgn="base">
              <a:lnSpc>
                <a:spcPct val="100000"/>
              </a:lnSpc>
              <a:spcBef>
                <a:spcPts val="0"/>
              </a:spcBef>
              <a:spcAft>
                <a:spcPts val="0"/>
              </a:spcAft>
              <a:buClr>
                <a:srgbClr val="000000"/>
              </a:buClr>
              <a:buFont typeface="Arial"/>
              <a:buChar char="»"/>
              <a:defRPr sz="2222" b="0" i="0" u="none" strike="noStrike" cap="none">
                <a:solidFill>
                  <a:srgbClr val="000000"/>
                </a:solidFill>
                <a:latin typeface="Arial"/>
                <a:ea typeface="Arial"/>
                <a:cs typeface="Arial"/>
                <a:sym typeface="Arial"/>
              </a:defRPr>
            </a:lvl8pPr>
            <a:lvl9pPr marL="2185988" marR="0" lvl="8" indent="-128588" algn="l" rtl="0" fontAlgn="base">
              <a:lnSpc>
                <a:spcPct val="100000"/>
              </a:lnSpc>
              <a:spcBef>
                <a:spcPts val="0"/>
              </a:spcBef>
              <a:spcAft>
                <a:spcPts val="0"/>
              </a:spcAft>
              <a:buClr>
                <a:srgbClr val="000000"/>
              </a:buClr>
              <a:buFont typeface="Arial"/>
              <a:buChar char="»"/>
              <a:defRPr sz="2222" b="0" i="0" u="none" strike="noStrike" cap="none">
                <a:solidFill>
                  <a:srgbClr val="000000"/>
                </a:solidFill>
                <a:latin typeface="Arial"/>
                <a:ea typeface="Arial"/>
                <a:cs typeface="Arial"/>
                <a:sym typeface="Arial"/>
              </a:defRPr>
            </a:lvl9pPr>
          </a:lstStyle>
          <a:p>
            <a:pPr marL="0" indent="0">
              <a:lnSpc>
                <a:spcPct val="125000"/>
              </a:lnSpc>
              <a:buNone/>
            </a:pPr>
            <a:r>
              <a:rPr lang="en-US" sz="2000" b="1" kern="0" dirty="0">
                <a:solidFill>
                  <a:srgbClr val="00B0F0"/>
                </a:solidFill>
              </a:rPr>
              <a:t>S</a:t>
            </a:r>
            <a:r>
              <a:rPr lang="en-US" sz="2000" kern="0" dirty="0"/>
              <a:t>pecific</a:t>
            </a:r>
          </a:p>
          <a:p>
            <a:pPr marL="0" indent="0">
              <a:lnSpc>
                <a:spcPct val="125000"/>
              </a:lnSpc>
              <a:buNone/>
            </a:pPr>
            <a:r>
              <a:rPr lang="en-US" sz="2000" b="1" kern="0" dirty="0">
                <a:solidFill>
                  <a:srgbClr val="00B0F0"/>
                </a:solidFill>
              </a:rPr>
              <a:t>M</a:t>
            </a:r>
            <a:r>
              <a:rPr lang="en-US" sz="2000" kern="0" dirty="0"/>
              <a:t>easurable</a:t>
            </a:r>
          </a:p>
          <a:p>
            <a:pPr marL="0" indent="0">
              <a:lnSpc>
                <a:spcPct val="125000"/>
              </a:lnSpc>
              <a:buNone/>
            </a:pPr>
            <a:r>
              <a:rPr lang="en-US" sz="2000" b="1" kern="0" dirty="0">
                <a:solidFill>
                  <a:srgbClr val="00B0F0"/>
                </a:solidFill>
              </a:rPr>
              <a:t>A</a:t>
            </a:r>
            <a:r>
              <a:rPr lang="en-US" sz="2000" kern="0" dirty="0"/>
              <a:t>chievable</a:t>
            </a:r>
          </a:p>
          <a:p>
            <a:pPr marL="0" indent="0">
              <a:lnSpc>
                <a:spcPct val="125000"/>
              </a:lnSpc>
              <a:buNone/>
            </a:pPr>
            <a:r>
              <a:rPr lang="en-US" sz="2000" b="1" kern="0" dirty="0">
                <a:solidFill>
                  <a:srgbClr val="00B0F0"/>
                </a:solidFill>
              </a:rPr>
              <a:t>R</a:t>
            </a:r>
            <a:r>
              <a:rPr lang="en-US" sz="2000" kern="0" dirty="0"/>
              <a:t>ealistic</a:t>
            </a:r>
          </a:p>
          <a:p>
            <a:pPr marL="0" indent="0">
              <a:lnSpc>
                <a:spcPct val="125000"/>
              </a:lnSpc>
              <a:buNone/>
            </a:pPr>
            <a:r>
              <a:rPr lang="en-US" sz="2000" b="1" kern="0" dirty="0">
                <a:solidFill>
                  <a:srgbClr val="00B0F0"/>
                </a:solidFill>
              </a:rPr>
              <a:t>T</a:t>
            </a:r>
            <a:r>
              <a:rPr lang="en-US" sz="2000" kern="0" dirty="0"/>
              <a:t>imely</a:t>
            </a:r>
          </a:p>
          <a:p>
            <a:pPr marL="0" indent="0">
              <a:lnSpc>
                <a:spcPct val="125000"/>
              </a:lnSpc>
              <a:buNone/>
            </a:pPr>
            <a:r>
              <a:rPr lang="en-US" sz="2000" b="1" kern="0" dirty="0">
                <a:solidFill>
                  <a:srgbClr val="00B0F0"/>
                </a:solidFill>
              </a:rPr>
              <a:t>I</a:t>
            </a:r>
            <a:r>
              <a:rPr lang="en-US" sz="2000" kern="0" dirty="0"/>
              <a:t>nclusive</a:t>
            </a:r>
          </a:p>
          <a:p>
            <a:pPr marL="0" indent="0">
              <a:lnSpc>
                <a:spcPct val="125000"/>
              </a:lnSpc>
              <a:buNone/>
            </a:pPr>
            <a:r>
              <a:rPr lang="en-US" sz="2000" b="1" kern="0" dirty="0">
                <a:solidFill>
                  <a:srgbClr val="00B0F0"/>
                </a:solidFill>
              </a:rPr>
              <a:t>E</a:t>
            </a:r>
            <a:r>
              <a:rPr lang="en-US" sz="2000" kern="0" dirty="0"/>
              <a:t>quitable  </a:t>
            </a:r>
          </a:p>
        </p:txBody>
      </p:sp>
      <p:sp>
        <p:nvSpPr>
          <p:cNvPr id="10" name="Oval 9">
            <a:extLst>
              <a:ext uri="{FF2B5EF4-FFF2-40B4-BE49-F238E27FC236}">
                <a16:creationId xmlns:a16="http://schemas.microsoft.com/office/drawing/2014/main" id="{D0C5DAF2-70BC-4842-8F20-40C0EDDFB1B9}"/>
              </a:ext>
            </a:extLst>
          </p:cNvPr>
          <p:cNvSpPr/>
          <p:nvPr/>
        </p:nvSpPr>
        <p:spPr>
          <a:xfrm>
            <a:off x="3837576" y="2372191"/>
            <a:ext cx="1407524" cy="6377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latin typeface="Arial"/>
              <a:sym typeface="Arial"/>
            </a:endParaRPr>
          </a:p>
        </p:txBody>
      </p:sp>
      <p:pic>
        <p:nvPicPr>
          <p:cNvPr id="8" name="Picture 6" descr="A picture containing text, silhouette, vector graphics&#10;&#10;Description automatically generated">
            <a:extLst>
              <a:ext uri="{FF2B5EF4-FFF2-40B4-BE49-F238E27FC236}">
                <a16:creationId xmlns:a16="http://schemas.microsoft.com/office/drawing/2014/main" id="{E3C0B814-964D-1D47-80CE-9C523A05DC19}"/>
              </a:ext>
            </a:extLst>
          </p:cNvPr>
          <p:cNvPicPr>
            <a:picLocks noChangeAspect="1"/>
          </p:cNvPicPr>
          <p:nvPr/>
        </p:nvPicPr>
        <p:blipFill>
          <a:blip r:embed="rId5"/>
          <a:stretch>
            <a:fillRect/>
          </a:stretch>
        </p:blipFill>
        <p:spPr>
          <a:xfrm>
            <a:off x="9603890" y="1834263"/>
            <a:ext cx="1064110" cy="1032061"/>
          </a:xfrm>
          <a:prstGeom prst="rect">
            <a:avLst/>
          </a:prstGeom>
        </p:spPr>
      </p:pic>
    </p:spTree>
    <p:extLst>
      <p:ext uri="{BB962C8B-B14F-4D97-AF65-F5344CB8AC3E}">
        <p14:creationId xmlns:p14="http://schemas.microsoft.com/office/powerpoint/2010/main" val="134113235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501DB-DF90-DE43-BFF0-7B459689F3D9}"/>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b="1" dirty="0"/>
              <a:t>Why do some people participate? </a:t>
            </a:r>
            <a:br>
              <a:rPr lang="en-US" sz="2400" b="1" dirty="0"/>
            </a:br>
            <a:r>
              <a:rPr lang="en-US" sz="2400" b="1" dirty="0"/>
              <a:t>Why do some people return the kits &amp; others do not?</a:t>
            </a:r>
            <a:endParaRPr lang="en-US" sz="2800" b="1" dirty="0"/>
          </a:p>
        </p:txBody>
      </p:sp>
      <p:pic>
        <p:nvPicPr>
          <p:cNvPr id="6" name="Picture 5" descr="A group of people sitting in a room&#10;&#10;Description automatically generated with low confidence">
            <a:extLst>
              <a:ext uri="{FF2B5EF4-FFF2-40B4-BE49-F238E27FC236}">
                <a16:creationId xmlns:a16="http://schemas.microsoft.com/office/drawing/2014/main" id="{C3F3830B-293E-644F-B89E-53779F07543D}"/>
              </a:ext>
            </a:extLst>
          </p:cNvPr>
          <p:cNvPicPr>
            <a:picLocks noChangeAspect="1"/>
          </p:cNvPicPr>
          <p:nvPr/>
        </p:nvPicPr>
        <p:blipFill>
          <a:blip r:embed="rId3"/>
          <a:stretch>
            <a:fillRect/>
          </a:stretch>
        </p:blipFill>
        <p:spPr>
          <a:xfrm>
            <a:off x="3140714" y="1466671"/>
            <a:ext cx="5905906" cy="3924524"/>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F86A90C3-5D38-4AFE-A393-AEF1A4208C38}"/>
              </a:ext>
            </a:extLst>
          </p:cNvPr>
          <p:cNvPicPr>
            <a:picLocks noChangeAspect="1"/>
          </p:cNvPicPr>
          <p:nvPr/>
        </p:nvPicPr>
        <p:blipFill>
          <a:blip r:embed="rId4"/>
          <a:stretch>
            <a:fillRect/>
          </a:stretch>
        </p:blipFill>
        <p:spPr>
          <a:xfrm>
            <a:off x="9849167" y="98198"/>
            <a:ext cx="819150" cy="1504950"/>
          </a:xfrm>
          <a:prstGeom prst="rect">
            <a:avLst/>
          </a:prstGeom>
        </p:spPr>
      </p:pic>
    </p:spTree>
    <p:extLst>
      <p:ext uri="{BB962C8B-B14F-4D97-AF65-F5344CB8AC3E}">
        <p14:creationId xmlns:p14="http://schemas.microsoft.com/office/powerpoint/2010/main" val="246180190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3A14-13C6-A544-B850-DE4547A9601D}"/>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Evaluate </a:t>
            </a:r>
            <a:r>
              <a:rPr lang="en-US" sz="3600" b="1" u="sng" dirty="0">
                <a:solidFill>
                  <a:srgbClr val="0097DA"/>
                </a:solidFill>
              </a:rPr>
              <a:t>E</a:t>
            </a:r>
            <a:r>
              <a:rPr lang="en-US" sz="3600" b="1" dirty="0"/>
              <a:t>ffectiveness</a:t>
            </a:r>
            <a:endParaRPr lang="en-US" sz="2800" dirty="0"/>
          </a:p>
        </p:txBody>
      </p:sp>
      <p:sp>
        <p:nvSpPr>
          <p:cNvPr id="8" name="Content Placeholder 7">
            <a:extLst>
              <a:ext uri="{FF2B5EF4-FFF2-40B4-BE49-F238E27FC236}">
                <a16:creationId xmlns:a16="http://schemas.microsoft.com/office/drawing/2014/main" id="{084A4D63-EC59-2A4B-BF01-248E8A3C604A}"/>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400" dirty="0"/>
              <a:t>Percent of people screened by program compared to SMARTIE objective</a:t>
            </a:r>
            <a:endParaRPr lang="en-US" dirty="0"/>
          </a:p>
          <a:p>
            <a:pPr>
              <a:spcAft>
                <a:spcPts val="1000"/>
              </a:spcAft>
            </a:pPr>
            <a:r>
              <a:rPr lang="en-US" sz="2400" dirty="0"/>
              <a:t>Did your FLU-FIT program achieve your objective?  </a:t>
            </a:r>
          </a:p>
          <a:p>
            <a:pPr marL="556895" lvl="1" indent="-213995">
              <a:spcAft>
                <a:spcPts val="1000"/>
              </a:spcAft>
            </a:pPr>
            <a:r>
              <a:rPr lang="en-US" sz="2400" dirty="0"/>
              <a:t>How close did you get?</a:t>
            </a:r>
          </a:p>
          <a:p>
            <a:pPr>
              <a:spcAft>
                <a:spcPts val="1000"/>
              </a:spcAft>
            </a:pPr>
            <a:r>
              <a:rPr lang="en-US" sz="2400" dirty="0"/>
              <a:t>How confident can you be about the results?</a:t>
            </a:r>
          </a:p>
          <a:p>
            <a:pPr>
              <a:spcAft>
                <a:spcPts val="1000"/>
              </a:spcAft>
            </a:pPr>
            <a:r>
              <a:rPr lang="en-US" sz="2400" dirty="0"/>
              <a:t>Measure of quality and health outcomes</a:t>
            </a:r>
          </a:p>
          <a:p>
            <a:pPr>
              <a:spcAft>
                <a:spcPts val="1000"/>
              </a:spcAft>
            </a:pPr>
            <a:r>
              <a:rPr lang="en-US" sz="2400" dirty="0"/>
              <a:t>Who stayed involved and completed the program?</a:t>
            </a:r>
          </a:p>
        </p:txBody>
      </p:sp>
      <p:sp>
        <p:nvSpPr>
          <p:cNvPr id="7" name="TextBox 6">
            <a:extLst>
              <a:ext uri="{FF2B5EF4-FFF2-40B4-BE49-F238E27FC236}">
                <a16:creationId xmlns:a16="http://schemas.microsoft.com/office/drawing/2014/main" id="{503BD7BD-62DF-7340-97E8-434094D92DA5}"/>
              </a:ext>
            </a:extLst>
          </p:cNvPr>
          <p:cNvSpPr txBox="1"/>
          <p:nvPr/>
        </p:nvSpPr>
        <p:spPr>
          <a:xfrm>
            <a:off x="8690504" y="5286792"/>
            <a:ext cx="1987240"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National Cancer Institute, 2012</a:t>
            </a:r>
            <a:endParaRPr lang="en-US" kern="0" dirty="0"/>
          </a:p>
        </p:txBody>
      </p:sp>
      <p:pic>
        <p:nvPicPr>
          <p:cNvPr id="3" name="Picture 6" descr="A picture containing logo&#10;&#10;Description automatically generated">
            <a:extLst>
              <a:ext uri="{FF2B5EF4-FFF2-40B4-BE49-F238E27FC236}">
                <a16:creationId xmlns:a16="http://schemas.microsoft.com/office/drawing/2014/main" id="{E53933A4-4519-4269-BA3E-941BA1820DC3}"/>
              </a:ext>
            </a:extLst>
          </p:cNvPr>
          <p:cNvPicPr>
            <a:picLocks noChangeAspect="1"/>
          </p:cNvPicPr>
          <p:nvPr/>
        </p:nvPicPr>
        <p:blipFill>
          <a:blip r:embed="rId3"/>
          <a:stretch>
            <a:fillRect/>
          </a:stretch>
        </p:blipFill>
        <p:spPr>
          <a:xfrm>
            <a:off x="9430846" y="203168"/>
            <a:ext cx="1047750" cy="1143000"/>
          </a:xfrm>
          <a:prstGeom prst="rect">
            <a:avLst/>
          </a:prstGeom>
        </p:spPr>
      </p:pic>
    </p:spTree>
    <p:extLst>
      <p:ext uri="{BB962C8B-B14F-4D97-AF65-F5344CB8AC3E}">
        <p14:creationId xmlns:p14="http://schemas.microsoft.com/office/powerpoint/2010/main" val="197098932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Application, table&#10;&#10;Description automatically generated">
            <a:extLst>
              <a:ext uri="{FF2B5EF4-FFF2-40B4-BE49-F238E27FC236}">
                <a16:creationId xmlns:a16="http://schemas.microsoft.com/office/drawing/2014/main" id="{4FCB7E82-4DAF-4A7B-B99C-C596B97AE480}"/>
              </a:ext>
            </a:extLst>
          </p:cNvPr>
          <p:cNvPicPr>
            <a:picLocks noChangeAspect="1"/>
          </p:cNvPicPr>
          <p:nvPr/>
        </p:nvPicPr>
        <p:blipFill rotWithShape="1">
          <a:blip r:embed="rId3"/>
          <a:srcRect t="24301" r="26810" b="62997"/>
          <a:stretch/>
        </p:blipFill>
        <p:spPr>
          <a:xfrm>
            <a:off x="1666655" y="2904085"/>
            <a:ext cx="8748258" cy="853596"/>
          </a:xfrm>
          <a:prstGeom prst="rect">
            <a:avLst/>
          </a:prstGeom>
          <a:ln w="28575">
            <a:solidFill>
              <a:schemeClr val="tx2"/>
            </a:solidFill>
          </a:ln>
        </p:spPr>
      </p:pic>
      <p:sp>
        <p:nvSpPr>
          <p:cNvPr id="2" name="Title 1">
            <a:extLst>
              <a:ext uri="{FF2B5EF4-FFF2-40B4-BE49-F238E27FC236}">
                <a16:creationId xmlns:a16="http://schemas.microsoft.com/office/drawing/2014/main" id="{77C5A7BF-5B20-BA4E-8A84-A139F44E2A81}"/>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Effectiveness &amp; SMARTIE Objective Achievement</a:t>
            </a:r>
            <a:endParaRPr lang="en-US" sz="3600" dirty="0"/>
          </a:p>
        </p:txBody>
      </p:sp>
      <p:sp>
        <p:nvSpPr>
          <p:cNvPr id="13" name="TextBox 12">
            <a:extLst>
              <a:ext uri="{FF2B5EF4-FFF2-40B4-BE49-F238E27FC236}">
                <a16:creationId xmlns:a16="http://schemas.microsoft.com/office/drawing/2014/main" id="{1A69F056-61DA-954E-9AD4-2D21F966A33E}"/>
              </a:ext>
            </a:extLst>
          </p:cNvPr>
          <p:cNvSpPr txBox="1"/>
          <p:nvPr/>
        </p:nvSpPr>
        <p:spPr>
          <a:xfrm>
            <a:off x="5667581" y="5053501"/>
            <a:ext cx="1626941" cy="36933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kern="0" dirty="0">
                <a:solidFill>
                  <a:srgbClr val="000000">
                    <a:lumMod val="75000"/>
                    <a:lumOff val="25000"/>
                  </a:srgbClr>
                </a:solidFill>
              </a:rPr>
              <a:t>Year 1: </a:t>
            </a:r>
            <a:r>
              <a:rPr lang="en-US" sz="1800" b="1" kern="0" dirty="0">
                <a:solidFill>
                  <a:srgbClr val="000000">
                    <a:lumMod val="75000"/>
                    <a:lumOff val="25000"/>
                  </a:srgbClr>
                </a:solidFill>
              </a:rPr>
              <a:t>48% </a:t>
            </a:r>
          </a:p>
        </p:txBody>
      </p:sp>
      <p:sp>
        <p:nvSpPr>
          <p:cNvPr id="14" name="TextBox 13">
            <a:extLst>
              <a:ext uri="{FF2B5EF4-FFF2-40B4-BE49-F238E27FC236}">
                <a16:creationId xmlns:a16="http://schemas.microsoft.com/office/drawing/2014/main" id="{5A6D0B2C-4F82-F141-AD9A-BBEDEC8BBF28}"/>
              </a:ext>
            </a:extLst>
          </p:cNvPr>
          <p:cNvSpPr txBox="1"/>
          <p:nvPr/>
        </p:nvSpPr>
        <p:spPr>
          <a:xfrm>
            <a:off x="9218883" y="5127776"/>
            <a:ext cx="1469085" cy="369332"/>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800" kern="0" dirty="0">
                <a:solidFill>
                  <a:srgbClr val="000000">
                    <a:lumMod val="75000"/>
                    <a:lumOff val="25000"/>
                  </a:srgbClr>
                </a:solidFill>
              </a:rPr>
              <a:t>Year 2: </a:t>
            </a:r>
            <a:r>
              <a:rPr lang="en-US" sz="1800" b="1" kern="0" dirty="0">
                <a:solidFill>
                  <a:srgbClr val="000000">
                    <a:lumMod val="75000"/>
                    <a:lumOff val="25000"/>
                  </a:srgbClr>
                </a:solidFill>
              </a:rPr>
              <a:t>60%</a:t>
            </a:r>
          </a:p>
        </p:txBody>
      </p:sp>
      <p:cxnSp>
        <p:nvCxnSpPr>
          <p:cNvPr id="10" name="Straight Arrow Connector 9">
            <a:extLst>
              <a:ext uri="{FF2B5EF4-FFF2-40B4-BE49-F238E27FC236}">
                <a16:creationId xmlns:a16="http://schemas.microsoft.com/office/drawing/2014/main" id="{B208CF60-08C4-BC48-8AD2-4E11CF3BDF24}"/>
              </a:ext>
            </a:extLst>
          </p:cNvPr>
          <p:cNvCxnSpPr>
            <a:cxnSpLocks/>
          </p:cNvCxnSpPr>
          <p:nvPr/>
        </p:nvCxnSpPr>
        <p:spPr>
          <a:xfrm flipH="1" flipV="1">
            <a:off x="7628285" y="3579746"/>
            <a:ext cx="2325959" cy="15818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clipart&#10;&#10;Description automatically generated">
            <a:extLst>
              <a:ext uri="{FF2B5EF4-FFF2-40B4-BE49-F238E27FC236}">
                <a16:creationId xmlns:a16="http://schemas.microsoft.com/office/drawing/2014/main" id="{CDF4E316-F588-4AB3-8539-B864012A8E56}"/>
              </a:ext>
            </a:extLst>
          </p:cNvPr>
          <p:cNvPicPr>
            <a:picLocks noChangeAspect="1"/>
          </p:cNvPicPr>
          <p:nvPr/>
        </p:nvPicPr>
        <p:blipFill>
          <a:blip r:embed="rId4"/>
          <a:stretch>
            <a:fillRect/>
          </a:stretch>
        </p:blipFill>
        <p:spPr>
          <a:xfrm>
            <a:off x="9849167" y="98198"/>
            <a:ext cx="819150" cy="1504950"/>
          </a:xfrm>
          <a:prstGeom prst="rect">
            <a:avLst/>
          </a:prstGeom>
        </p:spPr>
      </p:pic>
      <p:cxnSp>
        <p:nvCxnSpPr>
          <p:cNvPr id="7" name="Straight Arrow Connector 6">
            <a:extLst>
              <a:ext uri="{FF2B5EF4-FFF2-40B4-BE49-F238E27FC236}">
                <a16:creationId xmlns:a16="http://schemas.microsoft.com/office/drawing/2014/main" id="{F16808F8-8726-4EAC-9F3F-2B38587CCF08}"/>
              </a:ext>
            </a:extLst>
          </p:cNvPr>
          <p:cNvCxnSpPr>
            <a:cxnSpLocks/>
          </p:cNvCxnSpPr>
          <p:nvPr/>
        </p:nvCxnSpPr>
        <p:spPr>
          <a:xfrm flipV="1">
            <a:off x="6288472" y="3549247"/>
            <a:ext cx="1195791" cy="154234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FB584D3-E073-4F47-86B4-6809ADBFC990}"/>
              </a:ext>
            </a:extLst>
          </p:cNvPr>
          <p:cNvCxnSpPr>
            <a:cxnSpLocks/>
          </p:cNvCxnSpPr>
          <p:nvPr/>
        </p:nvCxnSpPr>
        <p:spPr>
          <a:xfrm flipH="1" flipV="1">
            <a:off x="7571961" y="3549245"/>
            <a:ext cx="2411529" cy="163004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434234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EE8D-6BD1-5D40-917A-C0030A26950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Did you reach your SMARTIE objective?</a:t>
            </a:r>
            <a:endParaRPr lang="en-US" sz="3200" dirty="0"/>
          </a:p>
        </p:txBody>
      </p:sp>
      <p:sp>
        <p:nvSpPr>
          <p:cNvPr id="3" name="Content Placeholder 2">
            <a:extLst>
              <a:ext uri="{FF2B5EF4-FFF2-40B4-BE49-F238E27FC236}">
                <a16:creationId xmlns:a16="http://schemas.microsoft.com/office/drawing/2014/main" id="{03794C77-3A85-7741-B5E6-241B7ABD0E3C}"/>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b="1" dirty="0">
                <a:solidFill>
                  <a:schemeClr val="tx2"/>
                </a:solidFill>
              </a:rPr>
              <a:t>SMARTIE Objective:</a:t>
            </a:r>
            <a:r>
              <a:rPr lang="en-US" sz="2400" dirty="0"/>
              <a:t> To increase colorectal cancer screening among Black residents in Ward 7 of Washington D.C. from 48% to 63% in one year </a:t>
            </a:r>
            <a:r>
              <a:rPr lang="en-US" sz="2400" dirty="0">
                <a:solidFill>
                  <a:schemeClr val="tx1"/>
                </a:solidFill>
              </a:rPr>
              <a:t>by conducting a train-the-trainer for 10 pharmacists across 5 pharmacies</a:t>
            </a:r>
          </a:p>
          <a:p>
            <a:pPr marL="0" indent="0">
              <a:buNone/>
            </a:pPr>
            <a:endParaRPr lang="en-US" dirty="0"/>
          </a:p>
          <a:p>
            <a:endParaRPr lang="en-US" dirty="0"/>
          </a:p>
          <a:p>
            <a:pPr marL="0" indent="0">
              <a:buNone/>
            </a:pPr>
            <a:r>
              <a:rPr lang="en-US" dirty="0"/>
              <a:t>                        </a:t>
            </a:r>
          </a:p>
        </p:txBody>
      </p:sp>
      <p:graphicFrame>
        <p:nvGraphicFramePr>
          <p:cNvPr id="4" name="Diagram 3">
            <a:extLst>
              <a:ext uri="{FF2B5EF4-FFF2-40B4-BE49-F238E27FC236}">
                <a16:creationId xmlns:a16="http://schemas.microsoft.com/office/drawing/2014/main" id="{2A8A04E7-F839-644B-B899-6F1823048AF1}"/>
              </a:ext>
            </a:extLst>
          </p:cNvPr>
          <p:cNvGraphicFramePr/>
          <p:nvPr/>
        </p:nvGraphicFramePr>
        <p:xfrm>
          <a:off x="2656232" y="3429003"/>
          <a:ext cx="6622288" cy="2118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picture containing text, clipart&#10;&#10;Description automatically generated">
            <a:extLst>
              <a:ext uri="{FF2B5EF4-FFF2-40B4-BE49-F238E27FC236}">
                <a16:creationId xmlns:a16="http://schemas.microsoft.com/office/drawing/2014/main" id="{3AB1DA7F-C2B4-40EF-8350-20E0F32D0A2E}"/>
              </a:ext>
            </a:extLst>
          </p:cNvPr>
          <p:cNvPicPr>
            <a:picLocks noChangeAspect="1"/>
          </p:cNvPicPr>
          <p:nvPr/>
        </p:nvPicPr>
        <p:blipFill>
          <a:blip r:embed="rId8"/>
          <a:stretch>
            <a:fillRect/>
          </a:stretch>
        </p:blipFill>
        <p:spPr>
          <a:xfrm>
            <a:off x="9849167" y="98198"/>
            <a:ext cx="819150" cy="1504950"/>
          </a:xfrm>
          <a:prstGeom prst="rect">
            <a:avLst/>
          </a:prstGeom>
        </p:spPr>
      </p:pic>
      <p:pic>
        <p:nvPicPr>
          <p:cNvPr id="12" name="Picture 11" descr="Text, icon&#10;&#10;Description automatically generated">
            <a:extLst>
              <a:ext uri="{FF2B5EF4-FFF2-40B4-BE49-F238E27FC236}">
                <a16:creationId xmlns:a16="http://schemas.microsoft.com/office/drawing/2014/main" id="{67F71A1C-4308-4F2C-93CC-8FED498889B6}"/>
              </a:ext>
            </a:extLst>
          </p:cNvPr>
          <p:cNvPicPr>
            <a:picLocks noChangeAspect="1"/>
          </p:cNvPicPr>
          <p:nvPr/>
        </p:nvPicPr>
        <p:blipFill>
          <a:blip r:embed="rId9"/>
          <a:stretch>
            <a:fillRect/>
          </a:stretch>
        </p:blipFill>
        <p:spPr>
          <a:xfrm>
            <a:off x="9404050" y="4216336"/>
            <a:ext cx="1241661" cy="1325218"/>
          </a:xfrm>
          <a:prstGeom prst="rect">
            <a:avLst/>
          </a:prstGeom>
        </p:spPr>
      </p:pic>
    </p:spTree>
    <p:extLst>
      <p:ext uri="{BB962C8B-B14F-4D97-AF65-F5344CB8AC3E}">
        <p14:creationId xmlns:p14="http://schemas.microsoft.com/office/powerpoint/2010/main" val="5411453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3A14-13C6-A544-B850-DE4547A9601D}"/>
              </a:ext>
            </a:extLst>
          </p:cNvPr>
          <p:cNvSpPr>
            <a:spLocks noGrp="1"/>
          </p:cNvSpPr>
          <p:nvPr>
            <p:ph type="title"/>
          </p:nvPr>
        </p:nvSpPr>
        <p:spPr/>
        <p:txBody>
          <a:bodyPr vert="horz" wrap="square" lIns="121920" tIns="60960" rIns="121920" bIns="60960" numCol="1" anchor="ctr"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Evaluate </a:t>
            </a:r>
            <a:r>
              <a:rPr lang="en-US" sz="3600" b="1" u="sng" dirty="0">
                <a:solidFill>
                  <a:srgbClr val="0097DA"/>
                </a:solidFill>
              </a:rPr>
              <a:t>A</a:t>
            </a:r>
            <a:r>
              <a:rPr lang="en-US" sz="3600" b="1" dirty="0"/>
              <a:t>doption</a:t>
            </a:r>
            <a:endParaRPr lang="en-US" sz="3200" dirty="0"/>
          </a:p>
        </p:txBody>
      </p:sp>
      <p:sp>
        <p:nvSpPr>
          <p:cNvPr id="15" name="Content Placeholder 14">
            <a:extLst>
              <a:ext uri="{FF2B5EF4-FFF2-40B4-BE49-F238E27FC236}">
                <a16:creationId xmlns:a16="http://schemas.microsoft.com/office/drawing/2014/main" id="{E8346F8F-8E34-634A-8DB3-869AA4977A25}"/>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t>Penetration: Percent of pharmacies approached that participate</a:t>
            </a:r>
            <a:endParaRPr lang="en-US" dirty="0"/>
          </a:p>
          <a:p>
            <a:r>
              <a:rPr lang="en-US" sz="2400" dirty="0"/>
              <a:t>Characteristics of participating vs. non-participating pharmacies</a:t>
            </a:r>
          </a:p>
          <a:p>
            <a:r>
              <a:rPr lang="en-US" sz="2400" dirty="0"/>
              <a:t>Percent of pharmacists invited that participate</a:t>
            </a:r>
          </a:p>
          <a:p>
            <a:r>
              <a:rPr lang="en-US" sz="2400" dirty="0"/>
              <a:t>Characteristics of participating vs. non-participating pharmacists</a:t>
            </a:r>
          </a:p>
          <a:p>
            <a:r>
              <a:rPr lang="en-US" sz="2400" dirty="0"/>
              <a:t>Why did some pharmacies (and pharmacists) not participate?</a:t>
            </a:r>
          </a:p>
          <a:p>
            <a:r>
              <a:rPr lang="en-US" sz="2400" dirty="0"/>
              <a:t>Pharmacies excluded</a:t>
            </a:r>
          </a:p>
        </p:txBody>
      </p:sp>
      <p:sp>
        <p:nvSpPr>
          <p:cNvPr id="6" name="TextBox 5">
            <a:extLst>
              <a:ext uri="{FF2B5EF4-FFF2-40B4-BE49-F238E27FC236}">
                <a16:creationId xmlns:a16="http://schemas.microsoft.com/office/drawing/2014/main" id="{2BA51A2B-B734-3248-944D-DFB8B23793FE}"/>
              </a:ext>
            </a:extLst>
          </p:cNvPr>
          <p:cNvSpPr txBox="1"/>
          <p:nvPr/>
        </p:nvSpPr>
        <p:spPr bwMode="auto">
          <a:xfrm>
            <a:off x="8685145" y="5305846"/>
            <a:ext cx="2061028" cy="304801"/>
          </a:xfrm>
          <a:prstGeom prst="rect">
            <a:avLst/>
          </a:prstGeom>
          <a:noFill/>
          <a:ln>
            <a:noFill/>
          </a:ln>
          <a:effectLst/>
        </p:spPr>
        <p:txBody>
          <a:bodyPr vert="horz" wrap="square" lIns="121920" tIns="60960" rIns="121920" bIns="60960" numCol="1" rtlCol="0"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eaLnBrk="0" fontAlgn="base" hangingPunct="0">
              <a:spcBef>
                <a:spcPct val="20000"/>
              </a:spcBef>
              <a:spcAft>
                <a:spcPct val="0"/>
              </a:spcAft>
            </a:pPr>
            <a:r>
              <a:rPr lang="en-US" sz="1000" kern="0" dirty="0">
                <a:solidFill>
                  <a:srgbClr val="FFFFFF">
                    <a:lumMod val="65000"/>
                  </a:srgbClr>
                </a:solidFill>
              </a:rPr>
              <a:t>National Cancer Institute, 2012</a:t>
            </a:r>
            <a:endParaRPr lang="en-US" kern="0" dirty="0"/>
          </a:p>
        </p:txBody>
      </p:sp>
      <p:pic>
        <p:nvPicPr>
          <p:cNvPr id="3" name="Picture 6" descr="A picture containing logo&#10;&#10;Description automatically generated">
            <a:extLst>
              <a:ext uri="{FF2B5EF4-FFF2-40B4-BE49-F238E27FC236}">
                <a16:creationId xmlns:a16="http://schemas.microsoft.com/office/drawing/2014/main" id="{B05019D4-A522-484D-B31B-37F582DE5C98}"/>
              </a:ext>
            </a:extLst>
          </p:cNvPr>
          <p:cNvPicPr>
            <a:picLocks noChangeAspect="1"/>
          </p:cNvPicPr>
          <p:nvPr/>
        </p:nvPicPr>
        <p:blipFill>
          <a:blip r:embed="rId3"/>
          <a:stretch>
            <a:fillRect/>
          </a:stretch>
        </p:blipFill>
        <p:spPr>
          <a:xfrm>
            <a:off x="9430846" y="203168"/>
            <a:ext cx="1047750" cy="1143000"/>
          </a:xfrm>
          <a:prstGeom prst="rect">
            <a:avLst/>
          </a:prstGeom>
        </p:spPr>
      </p:pic>
    </p:spTree>
    <p:extLst>
      <p:ext uri="{BB962C8B-B14F-4D97-AF65-F5344CB8AC3E}">
        <p14:creationId xmlns:p14="http://schemas.microsoft.com/office/powerpoint/2010/main" val="250441651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8B2B-A637-834E-831F-788DA2CE1ADB}"/>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Inventory Pharmacies in Ward 7</a:t>
            </a:r>
          </a:p>
        </p:txBody>
      </p:sp>
      <p:sp>
        <p:nvSpPr>
          <p:cNvPr id="4" name="Content Placeholder 3">
            <a:extLst>
              <a:ext uri="{FF2B5EF4-FFF2-40B4-BE49-F238E27FC236}">
                <a16:creationId xmlns:a16="http://schemas.microsoft.com/office/drawing/2014/main" id="{A25160FD-77B1-7148-B5D6-B2CAAF691D84}"/>
              </a:ext>
            </a:extLst>
          </p:cNvPr>
          <p:cNvSpPr>
            <a:spLocks noGrp="1"/>
          </p:cNvSpPr>
          <p:nvPr>
            <p:ph sz="half" idx="2"/>
          </p:nvPr>
        </p:nvSpPr>
        <p:spPr>
          <a:xfrm>
            <a:off x="6168367" y="1915527"/>
            <a:ext cx="5384800" cy="403860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t>Unity Health Care Pharmacy</a:t>
            </a:r>
          </a:p>
          <a:p>
            <a:r>
              <a:rPr lang="en-US" sz="2400" dirty="0"/>
              <a:t>CVS</a:t>
            </a:r>
          </a:p>
          <a:p>
            <a:r>
              <a:rPr lang="en-US" sz="2400" dirty="0"/>
              <a:t>Reliance Pharmacy</a:t>
            </a:r>
          </a:p>
          <a:p>
            <a:r>
              <a:rPr lang="en-US" sz="2400" dirty="0"/>
              <a:t>Apex Care Pharmacy</a:t>
            </a:r>
          </a:p>
          <a:p>
            <a:r>
              <a:rPr lang="en-US" sz="2400" dirty="0"/>
              <a:t>Velima Pharmacy</a:t>
            </a:r>
          </a:p>
          <a:p>
            <a:r>
              <a:rPr lang="en-US" sz="2400" dirty="0"/>
              <a:t>Heritage Pharmacy</a:t>
            </a:r>
          </a:p>
          <a:p>
            <a:r>
              <a:rPr lang="en-US" sz="2400" dirty="0"/>
              <a:t>Seat Pleasant Drugs</a:t>
            </a:r>
          </a:p>
          <a:p>
            <a:r>
              <a:rPr lang="en-US" sz="2400" dirty="0"/>
              <a:t>Flexcare Pharmacy</a:t>
            </a:r>
          </a:p>
        </p:txBody>
      </p:sp>
      <p:pic>
        <p:nvPicPr>
          <p:cNvPr id="9" name="Content Placeholder 8">
            <a:extLst>
              <a:ext uri="{FF2B5EF4-FFF2-40B4-BE49-F238E27FC236}">
                <a16:creationId xmlns:a16="http://schemas.microsoft.com/office/drawing/2014/main" id="{E5AE4F01-B59B-1843-BD87-39F7388942B3}"/>
              </a:ext>
            </a:extLst>
          </p:cNvPr>
          <p:cNvPicPr>
            <a:picLocks noGrp="1" noChangeAspect="1"/>
          </p:cNvPicPr>
          <p:nvPr>
            <p:ph sz="half" idx="1"/>
          </p:nvPr>
        </p:nvPicPr>
        <p:blipFill>
          <a:blip r:embed="rId3"/>
          <a:stretch>
            <a:fillRect/>
          </a:stretch>
        </p:blipFill>
        <p:spPr>
          <a:xfrm>
            <a:off x="1672696" y="1963210"/>
            <a:ext cx="4481996" cy="2935574"/>
          </a:xfrm>
        </p:spPr>
      </p:pic>
      <p:sp>
        <p:nvSpPr>
          <p:cNvPr id="10" name="Oval 9">
            <a:extLst>
              <a:ext uri="{FF2B5EF4-FFF2-40B4-BE49-F238E27FC236}">
                <a16:creationId xmlns:a16="http://schemas.microsoft.com/office/drawing/2014/main" id="{83AAF1B3-C15A-3944-8B33-8E8A2798AEF1}"/>
              </a:ext>
            </a:extLst>
          </p:cNvPr>
          <p:cNvSpPr/>
          <p:nvPr/>
        </p:nvSpPr>
        <p:spPr>
          <a:xfrm>
            <a:off x="5311014" y="3218539"/>
            <a:ext cx="782778" cy="714467"/>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pic>
        <p:nvPicPr>
          <p:cNvPr id="3" name="Picture 4" descr="A picture containing text, clipart&#10;&#10;Description automatically generated">
            <a:extLst>
              <a:ext uri="{FF2B5EF4-FFF2-40B4-BE49-F238E27FC236}">
                <a16:creationId xmlns:a16="http://schemas.microsoft.com/office/drawing/2014/main" id="{A4C0CD41-2D76-4D72-B874-8AE75042C3F8}"/>
              </a:ext>
            </a:extLst>
          </p:cNvPr>
          <p:cNvPicPr>
            <a:picLocks noChangeAspect="1"/>
          </p:cNvPicPr>
          <p:nvPr/>
        </p:nvPicPr>
        <p:blipFill>
          <a:blip r:embed="rId4"/>
          <a:stretch>
            <a:fillRect/>
          </a:stretch>
        </p:blipFill>
        <p:spPr>
          <a:xfrm>
            <a:off x="9849167" y="98198"/>
            <a:ext cx="819150" cy="1504950"/>
          </a:xfrm>
          <a:prstGeom prst="rect">
            <a:avLst/>
          </a:prstGeom>
        </p:spPr>
      </p:pic>
    </p:spTree>
    <p:extLst>
      <p:ext uri="{BB962C8B-B14F-4D97-AF65-F5344CB8AC3E}">
        <p14:creationId xmlns:p14="http://schemas.microsoft.com/office/powerpoint/2010/main" val="9177360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826A-5CA3-254A-AB76-BF64FF734CA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Example: Penetration</a:t>
            </a:r>
            <a:endParaRPr lang="en-US" sz="3200" dirty="0"/>
          </a:p>
        </p:txBody>
      </p:sp>
      <p:sp>
        <p:nvSpPr>
          <p:cNvPr id="10" name="TextBox 9">
            <a:extLst>
              <a:ext uri="{FF2B5EF4-FFF2-40B4-BE49-F238E27FC236}">
                <a16:creationId xmlns:a16="http://schemas.microsoft.com/office/drawing/2014/main" id="{84B45682-030F-1D45-ADD7-7E42D3A443C2}"/>
              </a:ext>
            </a:extLst>
          </p:cNvPr>
          <p:cNvSpPr txBox="1"/>
          <p:nvPr/>
        </p:nvSpPr>
        <p:spPr>
          <a:xfrm>
            <a:off x="3888617" y="4806803"/>
            <a:ext cx="1926320" cy="58477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600" kern="0" dirty="0">
                <a:solidFill>
                  <a:srgbClr val="000000">
                    <a:lumMod val="75000"/>
                    <a:lumOff val="25000"/>
                  </a:srgbClr>
                </a:solidFill>
              </a:rPr>
              <a:t>Percent of </a:t>
            </a:r>
          </a:p>
          <a:p>
            <a:r>
              <a:rPr lang="en-US" sz="1600" kern="0" dirty="0">
                <a:solidFill>
                  <a:srgbClr val="0097DA"/>
                </a:solidFill>
              </a:rPr>
              <a:t>pharmacies</a:t>
            </a:r>
            <a:r>
              <a:rPr lang="en-US" sz="1600" kern="0" dirty="0">
                <a:solidFill>
                  <a:srgbClr val="000000">
                    <a:lumMod val="75000"/>
                    <a:lumOff val="25000"/>
                  </a:srgbClr>
                </a:solidFill>
              </a:rPr>
              <a:t> trained</a:t>
            </a:r>
          </a:p>
        </p:txBody>
      </p:sp>
      <p:pic>
        <p:nvPicPr>
          <p:cNvPr id="3" name="Picture 4" descr="A picture containing text, clipart&#10;&#10;Description automatically generated">
            <a:extLst>
              <a:ext uri="{FF2B5EF4-FFF2-40B4-BE49-F238E27FC236}">
                <a16:creationId xmlns:a16="http://schemas.microsoft.com/office/drawing/2014/main" id="{224E1D50-A0CE-41F3-90A2-8E46A4979F4F}"/>
              </a:ext>
            </a:extLst>
          </p:cNvPr>
          <p:cNvPicPr>
            <a:picLocks noChangeAspect="1"/>
          </p:cNvPicPr>
          <p:nvPr/>
        </p:nvPicPr>
        <p:blipFill>
          <a:blip r:embed="rId3"/>
          <a:stretch>
            <a:fillRect/>
          </a:stretch>
        </p:blipFill>
        <p:spPr>
          <a:xfrm>
            <a:off x="9849167" y="98198"/>
            <a:ext cx="819150" cy="1504950"/>
          </a:xfrm>
          <a:prstGeom prst="rect">
            <a:avLst/>
          </a:prstGeom>
        </p:spPr>
      </p:pic>
      <p:pic>
        <p:nvPicPr>
          <p:cNvPr id="4" name="Picture 9" descr="Graphical user interface, application, table&#10;&#10;Description automatically generated">
            <a:extLst>
              <a:ext uri="{FF2B5EF4-FFF2-40B4-BE49-F238E27FC236}">
                <a16:creationId xmlns:a16="http://schemas.microsoft.com/office/drawing/2014/main" id="{0AEB9A2F-334F-4717-9D13-A7A2ACAC2E85}"/>
              </a:ext>
            </a:extLst>
          </p:cNvPr>
          <p:cNvPicPr>
            <a:picLocks noChangeAspect="1"/>
          </p:cNvPicPr>
          <p:nvPr/>
        </p:nvPicPr>
        <p:blipFill rotWithShape="1">
          <a:blip r:embed="rId4"/>
          <a:srcRect t="23535" r="36226" b="43372"/>
          <a:stretch/>
        </p:blipFill>
        <p:spPr>
          <a:xfrm>
            <a:off x="2058374" y="2096208"/>
            <a:ext cx="8063564" cy="2339313"/>
          </a:xfrm>
          <a:prstGeom prst="rect">
            <a:avLst/>
          </a:prstGeom>
          <a:ln w="28575">
            <a:solidFill>
              <a:schemeClr val="tx2"/>
            </a:solidFill>
          </a:ln>
        </p:spPr>
      </p:pic>
      <p:cxnSp>
        <p:nvCxnSpPr>
          <p:cNvPr id="5" name="Straight Arrow Connector 4">
            <a:extLst>
              <a:ext uri="{FF2B5EF4-FFF2-40B4-BE49-F238E27FC236}">
                <a16:creationId xmlns:a16="http://schemas.microsoft.com/office/drawing/2014/main" id="{46677162-A4EF-4237-A714-5EB94D72C5E1}"/>
              </a:ext>
            </a:extLst>
          </p:cNvPr>
          <p:cNvCxnSpPr>
            <a:cxnSpLocks/>
          </p:cNvCxnSpPr>
          <p:nvPr/>
        </p:nvCxnSpPr>
        <p:spPr>
          <a:xfrm flipV="1">
            <a:off x="5089930" y="4391149"/>
            <a:ext cx="201877" cy="65366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D75D70A-3D24-457F-81FB-7AAA972AD637}"/>
              </a:ext>
            </a:extLst>
          </p:cNvPr>
          <p:cNvSpPr txBox="1"/>
          <p:nvPr/>
        </p:nvSpPr>
        <p:spPr>
          <a:xfrm>
            <a:off x="8080591" y="4806803"/>
            <a:ext cx="2119256" cy="58477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600" kern="0" dirty="0">
                <a:solidFill>
                  <a:srgbClr val="000000">
                    <a:lumMod val="75000"/>
                    <a:lumOff val="25000"/>
                  </a:srgbClr>
                </a:solidFill>
              </a:rPr>
              <a:t>Percent of </a:t>
            </a:r>
            <a:endParaRPr lang="en-US" kern="0" dirty="0"/>
          </a:p>
          <a:p>
            <a:pPr algn="r"/>
            <a:r>
              <a:rPr lang="en-US" sz="1600" kern="0" dirty="0">
                <a:solidFill>
                  <a:srgbClr val="0097DA"/>
                </a:solidFill>
              </a:rPr>
              <a:t>pharmacists </a:t>
            </a:r>
            <a:r>
              <a:rPr lang="en-US" sz="1600" kern="0" dirty="0">
                <a:solidFill>
                  <a:srgbClr val="000000">
                    <a:lumMod val="75000"/>
                    <a:lumOff val="25000"/>
                  </a:srgbClr>
                </a:solidFill>
              </a:rPr>
              <a:t>trained</a:t>
            </a:r>
          </a:p>
        </p:txBody>
      </p:sp>
      <p:cxnSp>
        <p:nvCxnSpPr>
          <p:cNvPr id="17" name="Straight Arrow Connector 16">
            <a:extLst>
              <a:ext uri="{FF2B5EF4-FFF2-40B4-BE49-F238E27FC236}">
                <a16:creationId xmlns:a16="http://schemas.microsoft.com/office/drawing/2014/main" id="{52F46FCB-170F-4FBA-86B6-DDA55DFAA6EA}"/>
              </a:ext>
            </a:extLst>
          </p:cNvPr>
          <p:cNvCxnSpPr>
            <a:cxnSpLocks/>
          </p:cNvCxnSpPr>
          <p:nvPr/>
        </p:nvCxnSpPr>
        <p:spPr>
          <a:xfrm flipH="1" flipV="1">
            <a:off x="8864047" y="4344375"/>
            <a:ext cx="26139" cy="77644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8342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F5BB-8735-A042-A32E-AF288FF77FC4}"/>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400" b="1" dirty="0"/>
              <a:t>Case Example</a:t>
            </a:r>
          </a:p>
        </p:txBody>
      </p:sp>
      <p:sp>
        <p:nvSpPr>
          <p:cNvPr id="3" name="Content Placeholder 2">
            <a:extLst>
              <a:ext uri="{FF2B5EF4-FFF2-40B4-BE49-F238E27FC236}">
                <a16:creationId xmlns:a16="http://schemas.microsoft.com/office/drawing/2014/main" id="{13FCAB56-0BDE-DF43-B50E-C3C8D70C9A96}"/>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b="1" dirty="0">
                <a:solidFill>
                  <a:schemeClr val="accent3">
                    <a:lumMod val="75000"/>
                  </a:schemeClr>
                </a:solidFill>
              </a:rPr>
              <a:t>EBI: </a:t>
            </a:r>
            <a:r>
              <a:rPr lang="en-US" sz="2400" dirty="0">
                <a:solidFill>
                  <a:schemeClr val="accent3">
                    <a:lumMod val="75000"/>
                  </a:schemeClr>
                </a:solidFill>
              </a:rPr>
              <a:t>FLU-Fecal Immunochemical Test (FLU-FIT)     </a:t>
            </a:r>
            <a:r>
              <a:rPr lang="en-US" sz="2400" dirty="0"/>
              <a:t>           </a:t>
            </a:r>
            <a:endParaRPr lang="en-US" sz="2400" dirty="0">
              <a:solidFill>
                <a:srgbClr val="00B0F0"/>
              </a:solidFill>
            </a:endParaRPr>
          </a:p>
          <a:p>
            <a:pPr marL="0" indent="0">
              <a:buNone/>
            </a:pPr>
            <a:endParaRPr lang="en-US" sz="2400" dirty="0">
              <a:solidFill>
                <a:schemeClr val="tx2"/>
              </a:solidFill>
            </a:endParaRPr>
          </a:p>
          <a:p>
            <a:pPr marL="0" indent="0">
              <a:buNone/>
            </a:pPr>
            <a:r>
              <a:rPr lang="en-US" sz="2400" b="1" dirty="0">
                <a:solidFill>
                  <a:schemeClr val="tx2"/>
                </a:solidFill>
              </a:rPr>
              <a:t>Implementation Strategy: </a:t>
            </a:r>
            <a:r>
              <a:rPr lang="en-US" sz="2400" b="1" dirty="0">
                <a:solidFill>
                  <a:srgbClr val="0097DA"/>
                </a:solidFill>
              </a:rPr>
              <a:t>Train-the-Trainer</a:t>
            </a:r>
            <a:r>
              <a:rPr lang="en-US" sz="2400" dirty="0">
                <a:solidFill>
                  <a:srgbClr val="0097DA"/>
                </a:solidFill>
              </a:rPr>
              <a:t> </a:t>
            </a:r>
            <a:r>
              <a:rPr lang="en-US" sz="2400" dirty="0"/>
              <a:t>for Pharmacists</a:t>
            </a:r>
            <a:endParaRPr lang="en-US" dirty="0"/>
          </a:p>
          <a:p>
            <a:pPr marL="0" indent="0">
              <a:buNone/>
            </a:pPr>
            <a:endParaRPr lang="en-US" sz="2400" dirty="0"/>
          </a:p>
          <a:p>
            <a:pPr marL="0" indent="0">
              <a:buNone/>
            </a:pPr>
            <a:r>
              <a:rPr lang="en-US" sz="2400" b="1" dirty="0">
                <a:solidFill>
                  <a:schemeClr val="accent3">
                    <a:lumMod val="75000"/>
                  </a:schemeClr>
                </a:solidFill>
              </a:rPr>
              <a:t>SMARTIE Objective: </a:t>
            </a:r>
            <a:r>
              <a:rPr lang="en-US" sz="2400" dirty="0">
                <a:solidFill>
                  <a:schemeClr val="accent3">
                    <a:lumMod val="75000"/>
                  </a:schemeClr>
                </a:solidFill>
              </a:rPr>
              <a:t>Increase colorectal cancer screening among Black residents in Ward 7 of Washington D.C. from 48% to 63% in one year by conducting a train-the-trainer program with 10 pharmacists across 5 pharmacies.</a:t>
            </a:r>
            <a:endParaRPr lang="en-US" dirty="0">
              <a:solidFill>
                <a:schemeClr val="accent3">
                  <a:lumMod val="75000"/>
                </a:schemeClr>
              </a:solidFill>
            </a:endParaRPr>
          </a:p>
          <a:p>
            <a:endParaRPr lang="en-US" dirty="0"/>
          </a:p>
          <a:p>
            <a:endParaRPr lang="en-US" dirty="0"/>
          </a:p>
        </p:txBody>
      </p:sp>
      <p:sp>
        <p:nvSpPr>
          <p:cNvPr id="6" name="TextBox 5">
            <a:extLst>
              <a:ext uri="{FF2B5EF4-FFF2-40B4-BE49-F238E27FC236}">
                <a16:creationId xmlns:a16="http://schemas.microsoft.com/office/drawing/2014/main" id="{4145A97A-5A3A-B94A-BDCE-60D157A07F49}"/>
              </a:ext>
            </a:extLst>
          </p:cNvPr>
          <p:cNvSpPr txBox="1"/>
          <p:nvPr/>
        </p:nvSpPr>
        <p:spPr>
          <a:xfrm>
            <a:off x="9144715" y="5286931"/>
            <a:ext cx="1524827"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Chatterjee et al., 2015</a:t>
            </a:r>
            <a:endParaRPr lang="en-US" kern="0" dirty="0"/>
          </a:p>
        </p:txBody>
      </p:sp>
      <p:pic>
        <p:nvPicPr>
          <p:cNvPr id="4" name="Picture 4" descr="A picture containing text, clipart&#10;&#10;Description automatically generated">
            <a:extLst>
              <a:ext uri="{FF2B5EF4-FFF2-40B4-BE49-F238E27FC236}">
                <a16:creationId xmlns:a16="http://schemas.microsoft.com/office/drawing/2014/main" id="{D4952CB8-B61A-402F-8A11-33E1C2B5FB50}"/>
              </a:ext>
            </a:extLst>
          </p:cNvPr>
          <p:cNvPicPr>
            <a:picLocks noChangeAspect="1"/>
          </p:cNvPicPr>
          <p:nvPr/>
        </p:nvPicPr>
        <p:blipFill>
          <a:blip r:embed="rId3"/>
          <a:stretch>
            <a:fillRect/>
          </a:stretch>
        </p:blipFill>
        <p:spPr>
          <a:xfrm>
            <a:off x="9849167" y="98198"/>
            <a:ext cx="819150" cy="1504950"/>
          </a:xfrm>
          <a:prstGeom prst="rect">
            <a:avLst/>
          </a:prstGeom>
        </p:spPr>
      </p:pic>
    </p:spTree>
    <p:extLst>
      <p:ext uri="{BB962C8B-B14F-4D97-AF65-F5344CB8AC3E}">
        <p14:creationId xmlns:p14="http://schemas.microsoft.com/office/powerpoint/2010/main" val="20540539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F5BB-8735-A042-A32E-AF288FF77FC4}"/>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Implementation Strategy</a:t>
            </a:r>
          </a:p>
        </p:txBody>
      </p:sp>
      <p:sp>
        <p:nvSpPr>
          <p:cNvPr id="3" name="Content Placeholder 2">
            <a:extLst>
              <a:ext uri="{FF2B5EF4-FFF2-40B4-BE49-F238E27FC236}">
                <a16:creationId xmlns:a16="http://schemas.microsoft.com/office/drawing/2014/main" id="{13FCAB56-0BDE-DF43-B50E-C3C8D70C9A96}"/>
              </a:ext>
            </a:extLst>
          </p:cNvPr>
          <p:cNvSpPr>
            <a:spLocks noGrp="1"/>
          </p:cNvSpPr>
          <p:nvPr>
            <p:ph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b="1" dirty="0">
                <a:solidFill>
                  <a:srgbClr val="0097DA"/>
                </a:solidFill>
              </a:rPr>
              <a:t>Train-the-Trainer </a:t>
            </a:r>
            <a:r>
              <a:rPr lang="en-US" sz="2400" b="1" dirty="0"/>
              <a:t>for Pharmacists about FLU-FIT</a:t>
            </a:r>
            <a:endParaRPr lang="en-US" dirty="0"/>
          </a:p>
          <a:p>
            <a:pPr marL="556895" lvl="1" indent="-213995">
              <a:spcAft>
                <a:spcPts val="1000"/>
              </a:spcAft>
            </a:pPr>
            <a:r>
              <a:rPr lang="en-US" sz="2400" dirty="0"/>
              <a:t>Develop or identify highly visual, low literacy educational materials on FIT</a:t>
            </a:r>
          </a:p>
          <a:p>
            <a:pPr marL="556895" lvl="1" indent="-213995">
              <a:spcAft>
                <a:spcPts val="1000"/>
              </a:spcAft>
            </a:pPr>
            <a:r>
              <a:rPr lang="en-US" sz="2400" dirty="0"/>
              <a:t>Conduct train-the-trainer</a:t>
            </a:r>
          </a:p>
          <a:p>
            <a:pPr marL="556895" lvl="1" indent="-213995">
              <a:spcAft>
                <a:spcPts val="1000"/>
              </a:spcAft>
            </a:pPr>
            <a:r>
              <a:rPr lang="en-US" sz="2400" dirty="0"/>
              <a:t>Make training dynamic</a:t>
            </a:r>
          </a:p>
          <a:p>
            <a:pPr marL="556895" lvl="1" indent="-213995">
              <a:spcAft>
                <a:spcPts val="1000"/>
              </a:spcAft>
            </a:pPr>
            <a:r>
              <a:rPr lang="en-US" sz="2400" dirty="0"/>
              <a:t>Conduct outreach visits</a:t>
            </a:r>
          </a:p>
          <a:p>
            <a:pPr marL="556895" lvl="1" indent="-213995">
              <a:spcAft>
                <a:spcPts val="1000"/>
              </a:spcAft>
            </a:pPr>
            <a:r>
              <a:rPr lang="en-US" sz="2400" dirty="0"/>
              <a:t>Provide ongoing consultation</a:t>
            </a:r>
          </a:p>
        </p:txBody>
      </p:sp>
      <p:pic>
        <p:nvPicPr>
          <p:cNvPr id="6" name="Picture 4" descr="A picture containing text, clipart&#10;&#10;Description automatically generated">
            <a:extLst>
              <a:ext uri="{FF2B5EF4-FFF2-40B4-BE49-F238E27FC236}">
                <a16:creationId xmlns:a16="http://schemas.microsoft.com/office/drawing/2014/main" id="{4A2FA807-6A58-4966-BE07-EC89BCABC57E}"/>
              </a:ext>
            </a:extLst>
          </p:cNvPr>
          <p:cNvPicPr>
            <a:picLocks noChangeAspect="1"/>
          </p:cNvPicPr>
          <p:nvPr/>
        </p:nvPicPr>
        <p:blipFill>
          <a:blip r:embed="rId3"/>
          <a:stretch>
            <a:fillRect/>
          </a:stretch>
        </p:blipFill>
        <p:spPr>
          <a:xfrm>
            <a:off x="9849167" y="98198"/>
            <a:ext cx="819150" cy="1504950"/>
          </a:xfrm>
          <a:prstGeom prst="rect">
            <a:avLst/>
          </a:prstGeom>
        </p:spPr>
      </p:pic>
      <p:pic>
        <p:nvPicPr>
          <p:cNvPr id="8" name="Picture 8" descr="Diagram&#10;&#10;Description automatically generated">
            <a:extLst>
              <a:ext uri="{FF2B5EF4-FFF2-40B4-BE49-F238E27FC236}">
                <a16:creationId xmlns:a16="http://schemas.microsoft.com/office/drawing/2014/main" id="{2282FC8A-E0B8-46C0-AAA0-31D88505631D}"/>
              </a:ext>
            </a:extLst>
          </p:cNvPr>
          <p:cNvPicPr>
            <a:picLocks noChangeAspect="1"/>
          </p:cNvPicPr>
          <p:nvPr/>
        </p:nvPicPr>
        <p:blipFill>
          <a:blip r:embed="rId4"/>
          <a:stretch>
            <a:fillRect/>
          </a:stretch>
        </p:blipFill>
        <p:spPr>
          <a:xfrm>
            <a:off x="8773439" y="302134"/>
            <a:ext cx="1076325" cy="1190625"/>
          </a:xfrm>
          <a:prstGeom prst="rect">
            <a:avLst/>
          </a:prstGeom>
        </p:spPr>
      </p:pic>
    </p:spTree>
    <p:extLst>
      <p:ext uri="{BB962C8B-B14F-4D97-AF65-F5344CB8AC3E}">
        <p14:creationId xmlns:p14="http://schemas.microsoft.com/office/powerpoint/2010/main" val="40880425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03A14-13C6-A544-B850-DE4547A9601D}"/>
              </a:ext>
            </a:extLst>
          </p:cNvPr>
          <p:cNvSpPr>
            <a:spLocks noGrp="1"/>
          </p:cNvSpPr>
          <p:nvPr>
            <p:ph type="title"/>
          </p:nvPr>
        </p:nvSpPr>
        <p:spPr/>
        <p:txBody>
          <a:bodyPr vert="horz" wrap="square" lIns="121920" tIns="60960" rIns="121920" bIns="60960" numCol="1" anchor="ctr"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Evaluate </a:t>
            </a:r>
            <a:r>
              <a:rPr lang="en-US" sz="3600" b="1" u="sng" dirty="0">
                <a:solidFill>
                  <a:srgbClr val="0097DA"/>
                </a:solidFill>
              </a:rPr>
              <a:t>I</a:t>
            </a:r>
            <a:r>
              <a:rPr lang="en-US" sz="3600" b="1" dirty="0"/>
              <a:t>mplementation</a:t>
            </a:r>
            <a:endParaRPr lang="en-US" dirty="0"/>
          </a:p>
        </p:txBody>
      </p:sp>
      <p:sp>
        <p:nvSpPr>
          <p:cNvPr id="9" name="Content Placeholder 8">
            <a:extLst>
              <a:ext uri="{FF2B5EF4-FFF2-40B4-BE49-F238E27FC236}">
                <a16:creationId xmlns:a16="http://schemas.microsoft.com/office/drawing/2014/main" id="{597C6FDE-17F0-C842-9BE3-091ECD0D3D5A}"/>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000" dirty="0"/>
              <a:t>How </a:t>
            </a:r>
            <a:r>
              <a:rPr lang="en-US" sz="2000" b="1" dirty="0">
                <a:solidFill>
                  <a:srgbClr val="0097DA"/>
                </a:solidFill>
              </a:rPr>
              <a:t>acceptable/appropriate</a:t>
            </a:r>
            <a:r>
              <a:rPr lang="en-US" sz="2000" b="1" dirty="0"/>
              <a:t> </a:t>
            </a:r>
            <a:r>
              <a:rPr lang="en-US" sz="2000" dirty="0"/>
              <a:t>is the FLU-FIT intervention for this population?</a:t>
            </a:r>
            <a:endParaRPr lang="en-US" dirty="0"/>
          </a:p>
          <a:p>
            <a:pPr>
              <a:spcAft>
                <a:spcPts val="1000"/>
              </a:spcAft>
            </a:pPr>
            <a:r>
              <a:rPr lang="en-US" sz="2000" dirty="0"/>
              <a:t>How</a:t>
            </a:r>
            <a:r>
              <a:rPr lang="en-US" sz="2000" b="1" dirty="0"/>
              <a:t> </a:t>
            </a:r>
            <a:r>
              <a:rPr lang="en-US" sz="2000" b="1" dirty="0">
                <a:solidFill>
                  <a:srgbClr val="0097DA"/>
                </a:solidFill>
              </a:rPr>
              <a:t>feasible </a:t>
            </a:r>
            <a:r>
              <a:rPr lang="en-US" sz="2000" dirty="0"/>
              <a:t>is the FLU-FIT intervention for pharmacists to deliver?</a:t>
            </a:r>
          </a:p>
          <a:p>
            <a:pPr>
              <a:spcAft>
                <a:spcPts val="1000"/>
              </a:spcAft>
            </a:pPr>
            <a:r>
              <a:rPr lang="en-US" sz="2000" b="1" dirty="0">
                <a:solidFill>
                  <a:srgbClr val="0097DA"/>
                </a:solidFill>
              </a:rPr>
              <a:t>Fidelity:</a:t>
            </a:r>
            <a:r>
              <a:rPr lang="en-US" sz="2000" b="1" dirty="0">
                <a:solidFill>
                  <a:srgbClr val="00B0F0"/>
                </a:solidFill>
              </a:rPr>
              <a:t> </a:t>
            </a:r>
            <a:r>
              <a:rPr lang="en-US" sz="2000" dirty="0"/>
              <a:t>To what extent did pharmacists implement the protocol as instructed? How consistently is protocol followed?</a:t>
            </a:r>
          </a:p>
          <a:p>
            <a:pPr>
              <a:spcAft>
                <a:spcPts val="1000"/>
              </a:spcAft>
            </a:pPr>
            <a:r>
              <a:rPr lang="en-US" sz="2000" dirty="0"/>
              <a:t>What </a:t>
            </a:r>
            <a:r>
              <a:rPr lang="en-US" sz="2000" b="1" dirty="0">
                <a:solidFill>
                  <a:srgbClr val="0097DA"/>
                </a:solidFill>
              </a:rPr>
              <a:t>adaptations</a:t>
            </a:r>
            <a:r>
              <a:rPr lang="en-US" sz="2000" b="1" dirty="0"/>
              <a:t> </a:t>
            </a:r>
            <a:r>
              <a:rPr lang="en-US" sz="2000" dirty="0"/>
              <a:t>were made to the protocol?  When and why were they made?  By whom?</a:t>
            </a:r>
          </a:p>
          <a:p>
            <a:pPr>
              <a:spcAft>
                <a:spcPts val="1000"/>
              </a:spcAft>
            </a:pPr>
            <a:r>
              <a:rPr lang="en-US" sz="2000" dirty="0"/>
              <a:t>How much additional</a:t>
            </a:r>
            <a:r>
              <a:rPr lang="en-US" sz="2000" b="1" dirty="0"/>
              <a:t> </a:t>
            </a:r>
            <a:r>
              <a:rPr lang="en-US" sz="2000" b="1" dirty="0">
                <a:solidFill>
                  <a:srgbClr val="0097DA"/>
                </a:solidFill>
              </a:rPr>
              <a:t>time </a:t>
            </a:r>
            <a:r>
              <a:rPr lang="en-US" sz="2000" dirty="0"/>
              <a:t>did the program take compared to time typically needed to just vaccinate a patient? How much does that extra time </a:t>
            </a:r>
            <a:r>
              <a:rPr lang="en-US" sz="2000" b="1" dirty="0">
                <a:solidFill>
                  <a:srgbClr val="0097DA"/>
                </a:solidFill>
              </a:rPr>
              <a:t>cost</a:t>
            </a:r>
            <a:r>
              <a:rPr lang="en-US" sz="2000" dirty="0">
                <a:solidFill>
                  <a:srgbClr val="0097DA"/>
                </a:solidFill>
              </a:rPr>
              <a:t> </a:t>
            </a:r>
            <a:r>
              <a:rPr lang="en-US" sz="2000" dirty="0"/>
              <a:t>to the pharmacy?</a:t>
            </a:r>
          </a:p>
          <a:p>
            <a:pPr marL="0" indent="0">
              <a:spcAft>
                <a:spcPts val="1000"/>
              </a:spcAft>
              <a:buNone/>
            </a:pPr>
            <a:endParaRPr lang="en-US" dirty="0"/>
          </a:p>
        </p:txBody>
      </p:sp>
      <p:sp>
        <p:nvSpPr>
          <p:cNvPr id="6" name="TextBox 5">
            <a:extLst>
              <a:ext uri="{FF2B5EF4-FFF2-40B4-BE49-F238E27FC236}">
                <a16:creationId xmlns:a16="http://schemas.microsoft.com/office/drawing/2014/main" id="{2BA51A2B-B734-3248-944D-DFB8B23793FE}"/>
              </a:ext>
            </a:extLst>
          </p:cNvPr>
          <p:cNvSpPr txBox="1"/>
          <p:nvPr/>
        </p:nvSpPr>
        <p:spPr bwMode="auto">
          <a:xfrm>
            <a:off x="8372535" y="5291486"/>
            <a:ext cx="2294044" cy="406401"/>
          </a:xfrm>
          <a:prstGeom prst="rect">
            <a:avLst/>
          </a:prstGeom>
          <a:noFill/>
          <a:ln>
            <a:noFill/>
          </a:ln>
          <a:effectLst/>
        </p:spPr>
        <p:txBody>
          <a:bodyPr vert="horz" wrap="square" lIns="121920" tIns="60960" rIns="121920" bIns="60960" numCol="1" rtlCol="0" anchor="t"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eaLnBrk="0" fontAlgn="base" hangingPunct="0">
              <a:spcBef>
                <a:spcPct val="20000"/>
              </a:spcBef>
              <a:spcAft>
                <a:spcPct val="0"/>
              </a:spcAft>
            </a:pPr>
            <a:r>
              <a:rPr lang="en-US" sz="1000" kern="0" dirty="0">
                <a:solidFill>
                  <a:srgbClr val="FFFFFF">
                    <a:lumMod val="65000"/>
                  </a:srgbClr>
                </a:solidFill>
              </a:rPr>
              <a:t>National Cancer Institute, 2012</a:t>
            </a:r>
            <a:endParaRPr lang="en-US" kern="0" dirty="0"/>
          </a:p>
        </p:txBody>
      </p:sp>
      <p:pic>
        <p:nvPicPr>
          <p:cNvPr id="3" name="Picture 8" descr="Diagram&#10;&#10;Description automatically generated">
            <a:extLst>
              <a:ext uri="{FF2B5EF4-FFF2-40B4-BE49-F238E27FC236}">
                <a16:creationId xmlns:a16="http://schemas.microsoft.com/office/drawing/2014/main" id="{A9A6715C-8B5A-456B-AB8B-CB5294A725DF}"/>
              </a:ext>
            </a:extLst>
          </p:cNvPr>
          <p:cNvPicPr>
            <a:picLocks noChangeAspect="1"/>
          </p:cNvPicPr>
          <p:nvPr/>
        </p:nvPicPr>
        <p:blipFill>
          <a:blip r:embed="rId3"/>
          <a:stretch>
            <a:fillRect/>
          </a:stretch>
        </p:blipFill>
        <p:spPr>
          <a:xfrm>
            <a:off x="9422406" y="196896"/>
            <a:ext cx="1076325" cy="1190625"/>
          </a:xfrm>
          <a:prstGeom prst="rect">
            <a:avLst/>
          </a:prstGeom>
        </p:spPr>
      </p:pic>
    </p:spTree>
    <p:extLst>
      <p:ext uri="{BB962C8B-B14F-4D97-AF65-F5344CB8AC3E}">
        <p14:creationId xmlns:p14="http://schemas.microsoft.com/office/powerpoint/2010/main" val="125453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776" y="1211530"/>
            <a:ext cx="6324599" cy="1885951"/>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5000" b="1" dirty="0">
                <a:solidFill>
                  <a:schemeClr val="bg1"/>
                </a:solidFill>
              </a:rPr>
              <a:t>Introduction to Cancer Control Implementation Science Base Camp</a:t>
            </a:r>
          </a:p>
        </p:txBody>
      </p:sp>
    </p:spTree>
    <p:extLst>
      <p:ext uri="{BB962C8B-B14F-4D97-AF65-F5344CB8AC3E}">
        <p14:creationId xmlns:p14="http://schemas.microsoft.com/office/powerpoint/2010/main" val="1958240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5">
            <a:extLst>
              <a:ext uri="{FF2B5EF4-FFF2-40B4-BE49-F238E27FC236}">
                <a16:creationId xmlns:a16="http://schemas.microsoft.com/office/drawing/2014/main" id="{44DE6632-D59C-4FA3-8847-34BC067FA29E}"/>
              </a:ext>
            </a:extLst>
          </p:cNvPr>
          <p:cNvGraphicFramePr/>
          <p:nvPr/>
        </p:nvGraphicFramePr>
        <p:xfrm>
          <a:off x="675959" y="91792"/>
          <a:ext cx="10845634" cy="535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D3C6DF1-3CA6-584C-A1BA-6F136F9612D7}"/>
              </a:ext>
            </a:extLst>
          </p:cNvPr>
          <p:cNvSpPr>
            <a:spLocks noGrp="1"/>
          </p:cNvSpPr>
          <p:nvPr>
            <p:ph type="title"/>
          </p:nvPr>
        </p:nvSpPr>
        <p:spPr>
          <a:xfrm>
            <a:off x="3875481" y="2199081"/>
            <a:ext cx="4441038"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3200" b="1" dirty="0"/>
              <a:t>Base Camp Basics</a:t>
            </a:r>
            <a:endParaRPr lang="en-US" dirty="0"/>
          </a:p>
        </p:txBody>
      </p:sp>
      <p:sp>
        <p:nvSpPr>
          <p:cNvPr id="4" name="TextBox 3">
            <a:extLst>
              <a:ext uri="{FF2B5EF4-FFF2-40B4-BE49-F238E27FC236}">
                <a16:creationId xmlns:a16="http://schemas.microsoft.com/office/drawing/2014/main" id="{81725A3B-6F1A-564C-97CD-3B07EF63CDA5}"/>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spTree>
    <p:extLst>
      <p:ext uri="{BB962C8B-B14F-4D97-AF65-F5344CB8AC3E}">
        <p14:creationId xmlns:p14="http://schemas.microsoft.com/office/powerpoint/2010/main" val="192813733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C826A-5CA3-254A-AB76-BF64FF734CA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Example: Feasibility</a:t>
            </a:r>
            <a:endParaRPr lang="en-US" sz="3200" dirty="0"/>
          </a:p>
        </p:txBody>
      </p:sp>
      <p:sp>
        <p:nvSpPr>
          <p:cNvPr id="3" name="Content Placeholder 2">
            <a:extLst>
              <a:ext uri="{FF2B5EF4-FFF2-40B4-BE49-F238E27FC236}">
                <a16:creationId xmlns:a16="http://schemas.microsoft.com/office/drawing/2014/main" id="{09E2FE35-3125-6E4C-A79F-EC1EE46D1D3E}"/>
              </a:ext>
            </a:extLst>
          </p:cNvPr>
          <p:cNvSpPr>
            <a:spLocks noGrp="1"/>
          </p:cNvSpPr>
          <p:nvPr>
            <p:ph idx="1"/>
          </p:nvPr>
        </p:nvSpPr>
        <p:spPr>
          <a:xfrm>
            <a:off x="1981200" y="1524196"/>
            <a:ext cx="8229600" cy="38100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buNone/>
            </a:pPr>
            <a:r>
              <a:rPr lang="en-US" dirty="0"/>
              <a:t>    Focus: Pharmacist’s experience of intervention</a:t>
            </a:r>
          </a:p>
          <a:p>
            <a:pPr marL="0" indent="0">
              <a:buNone/>
            </a:pPr>
            <a:endParaRPr lang="en-US" dirty="0"/>
          </a:p>
        </p:txBody>
      </p:sp>
      <p:pic>
        <p:nvPicPr>
          <p:cNvPr id="4" name="Picture 4" descr="A picture containing text, clipart&#10;&#10;Description automatically generated">
            <a:extLst>
              <a:ext uri="{FF2B5EF4-FFF2-40B4-BE49-F238E27FC236}">
                <a16:creationId xmlns:a16="http://schemas.microsoft.com/office/drawing/2014/main" id="{533A4F47-4F14-429C-99A9-3C061D630DBA}"/>
              </a:ext>
            </a:extLst>
          </p:cNvPr>
          <p:cNvPicPr>
            <a:picLocks noChangeAspect="1"/>
          </p:cNvPicPr>
          <p:nvPr/>
        </p:nvPicPr>
        <p:blipFill>
          <a:blip r:embed="rId3"/>
          <a:stretch>
            <a:fillRect/>
          </a:stretch>
        </p:blipFill>
        <p:spPr>
          <a:xfrm>
            <a:off x="9849167" y="98198"/>
            <a:ext cx="819150" cy="1504950"/>
          </a:xfrm>
          <a:prstGeom prst="rect">
            <a:avLst/>
          </a:prstGeom>
        </p:spPr>
      </p:pic>
      <p:graphicFrame>
        <p:nvGraphicFramePr>
          <p:cNvPr id="7" name="Table 7">
            <a:extLst>
              <a:ext uri="{FF2B5EF4-FFF2-40B4-BE49-F238E27FC236}">
                <a16:creationId xmlns:a16="http://schemas.microsoft.com/office/drawing/2014/main" id="{F03CF5B6-6310-4E6D-814F-77D0A27864D8}"/>
              </a:ext>
            </a:extLst>
          </p:cNvPr>
          <p:cNvGraphicFramePr>
            <a:graphicFrameLocks noGrp="1"/>
          </p:cNvGraphicFramePr>
          <p:nvPr/>
        </p:nvGraphicFramePr>
        <p:xfrm>
          <a:off x="1600005" y="2110603"/>
          <a:ext cx="8940522" cy="2926080"/>
        </p:xfrm>
        <a:graphic>
          <a:graphicData uri="http://schemas.openxmlformats.org/drawingml/2006/table">
            <a:tbl>
              <a:tblPr firstRow="1" bandRow="1">
                <a:tableStyleId>{5C22544A-7EE6-4342-B048-85BDC9FD1C3A}</a:tableStyleId>
              </a:tblPr>
              <a:tblGrid>
                <a:gridCol w="2377596">
                  <a:extLst>
                    <a:ext uri="{9D8B030D-6E8A-4147-A177-3AD203B41FA5}">
                      <a16:colId xmlns:a16="http://schemas.microsoft.com/office/drawing/2014/main" val="1285685744"/>
                    </a:ext>
                  </a:extLst>
                </a:gridCol>
                <a:gridCol w="1234271">
                  <a:extLst>
                    <a:ext uri="{9D8B030D-6E8A-4147-A177-3AD203B41FA5}">
                      <a16:colId xmlns:a16="http://schemas.microsoft.com/office/drawing/2014/main" val="2183872844"/>
                    </a:ext>
                  </a:extLst>
                </a:gridCol>
                <a:gridCol w="948439">
                  <a:extLst>
                    <a:ext uri="{9D8B030D-6E8A-4147-A177-3AD203B41FA5}">
                      <a16:colId xmlns:a16="http://schemas.microsoft.com/office/drawing/2014/main" val="1624647623"/>
                    </a:ext>
                  </a:extLst>
                </a:gridCol>
                <a:gridCol w="1400044">
                  <a:extLst>
                    <a:ext uri="{9D8B030D-6E8A-4147-A177-3AD203B41FA5}">
                      <a16:colId xmlns:a16="http://schemas.microsoft.com/office/drawing/2014/main" val="74776211"/>
                    </a:ext>
                  </a:extLst>
                </a:gridCol>
                <a:gridCol w="1490086">
                  <a:extLst>
                    <a:ext uri="{9D8B030D-6E8A-4147-A177-3AD203B41FA5}">
                      <a16:colId xmlns:a16="http://schemas.microsoft.com/office/drawing/2014/main" val="1588838308"/>
                    </a:ext>
                  </a:extLst>
                </a:gridCol>
                <a:gridCol w="1490086">
                  <a:extLst>
                    <a:ext uri="{9D8B030D-6E8A-4147-A177-3AD203B41FA5}">
                      <a16:colId xmlns:a16="http://schemas.microsoft.com/office/drawing/2014/main" val="623938596"/>
                    </a:ext>
                  </a:extLst>
                </a:gridCol>
              </a:tblGrid>
              <a:tr h="370840">
                <a:tc>
                  <a:txBody>
                    <a:bodyPr/>
                    <a:lstStyle/>
                    <a:p>
                      <a:endParaRPr lang="en-US" dirty="0"/>
                    </a:p>
                  </a:txBody>
                  <a:tcPr>
                    <a:solidFill>
                      <a:srgbClr val="0097DA"/>
                    </a:solidFill>
                  </a:tcPr>
                </a:tc>
                <a:tc>
                  <a:txBody>
                    <a:bodyPr/>
                    <a:lstStyle/>
                    <a:p>
                      <a:pPr algn="ctr"/>
                      <a:r>
                        <a:rPr lang="en-US" dirty="0"/>
                        <a:t>Completely Disagree</a:t>
                      </a:r>
                    </a:p>
                  </a:txBody>
                  <a:tcPr anchor="ctr">
                    <a:solidFill>
                      <a:srgbClr val="0097DA"/>
                    </a:solidFill>
                  </a:tcPr>
                </a:tc>
                <a:tc>
                  <a:txBody>
                    <a:bodyPr/>
                    <a:lstStyle/>
                    <a:p>
                      <a:pPr algn="ctr"/>
                      <a:r>
                        <a:rPr lang="en-US" dirty="0"/>
                        <a:t>Disagree</a:t>
                      </a:r>
                    </a:p>
                  </a:txBody>
                  <a:tcPr anchor="ctr">
                    <a:solidFill>
                      <a:srgbClr val="0097DA"/>
                    </a:solidFill>
                  </a:tcPr>
                </a:tc>
                <a:tc>
                  <a:txBody>
                    <a:bodyPr/>
                    <a:lstStyle/>
                    <a:p>
                      <a:pPr algn="ctr"/>
                      <a:r>
                        <a:rPr lang="en-US" dirty="0"/>
                        <a:t>Neither Agree nor Disagree</a:t>
                      </a:r>
                    </a:p>
                  </a:txBody>
                  <a:tcPr anchor="ctr">
                    <a:solidFill>
                      <a:srgbClr val="0097DA"/>
                    </a:solidFill>
                  </a:tcPr>
                </a:tc>
                <a:tc>
                  <a:txBody>
                    <a:bodyPr/>
                    <a:lstStyle/>
                    <a:p>
                      <a:pPr algn="ctr"/>
                      <a:r>
                        <a:rPr lang="en-US" dirty="0"/>
                        <a:t>Agree</a:t>
                      </a:r>
                    </a:p>
                  </a:txBody>
                  <a:tcPr anchor="ctr">
                    <a:solidFill>
                      <a:srgbClr val="0097DA"/>
                    </a:solidFill>
                  </a:tcPr>
                </a:tc>
                <a:tc>
                  <a:txBody>
                    <a:bodyPr/>
                    <a:lstStyle/>
                    <a:p>
                      <a:pPr algn="ctr"/>
                      <a:r>
                        <a:rPr lang="en-US" dirty="0"/>
                        <a:t>Completely Agree</a:t>
                      </a:r>
                    </a:p>
                  </a:txBody>
                  <a:tcPr anchor="ctr">
                    <a:solidFill>
                      <a:srgbClr val="0097DA"/>
                    </a:solidFill>
                  </a:tcPr>
                </a:tc>
                <a:extLst>
                  <a:ext uri="{0D108BD9-81ED-4DB2-BD59-A6C34878D82A}">
                    <a16:rowId xmlns:a16="http://schemas.microsoft.com/office/drawing/2014/main" val="59716617"/>
                  </a:ext>
                </a:extLst>
              </a:tr>
              <a:tr h="370840">
                <a:tc>
                  <a:txBody>
                    <a:bodyPr/>
                    <a:lstStyle/>
                    <a:p>
                      <a:r>
                        <a:rPr lang="en-US" dirty="0"/>
                        <a:t>The FLU-FIT program is user-friendly.</a:t>
                      </a:r>
                    </a:p>
                  </a:txBody>
                  <a:tcPr/>
                </a:tc>
                <a:tc>
                  <a:txBody>
                    <a:bodyPr/>
                    <a:lstStyle/>
                    <a:p>
                      <a:pPr marL="0" indent="0">
                        <a:buNone/>
                      </a:pP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20986852"/>
                  </a:ext>
                </a:extLst>
              </a:tr>
              <a:tr h="370840">
                <a:tc>
                  <a:txBody>
                    <a:bodyPr/>
                    <a:lstStyle/>
                    <a:p>
                      <a:r>
                        <a:rPr lang="en-US" dirty="0"/>
                        <a:t>Our pharmacy is equipped to carry out the FLU-FIT program.</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56196080"/>
                  </a:ext>
                </a:extLst>
              </a:tr>
              <a:tr h="370840">
                <a:tc>
                  <a:txBody>
                    <a:bodyPr/>
                    <a:lstStyle/>
                    <a:p>
                      <a:r>
                        <a:rPr lang="en-US" dirty="0"/>
                        <a:t>Our pharmacy is satisfied with FLU-FIT.</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58744100"/>
                  </a:ext>
                </a:extLst>
              </a:tr>
              <a:tr h="370840">
                <a:tc>
                  <a:txBody>
                    <a:bodyPr/>
                    <a:lstStyle/>
                    <a:p>
                      <a:r>
                        <a:rPr lang="en-US" dirty="0"/>
                        <a:t>There are barriers to the adoption of the FLU-FIT program in our site.</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74443033"/>
                  </a:ext>
                </a:extLst>
              </a:tr>
            </a:tbl>
          </a:graphicData>
        </a:graphic>
      </p:graphicFrame>
      <p:sp>
        <p:nvSpPr>
          <p:cNvPr id="9" name="Oval 8">
            <a:extLst>
              <a:ext uri="{FF2B5EF4-FFF2-40B4-BE49-F238E27FC236}">
                <a16:creationId xmlns:a16="http://schemas.microsoft.com/office/drawing/2014/main" id="{2A8DD568-6B4E-4453-89C4-1712CF93B3E4}"/>
              </a:ext>
            </a:extLst>
          </p:cNvPr>
          <p:cNvSpPr/>
          <p:nvPr/>
        </p:nvSpPr>
        <p:spPr>
          <a:xfrm>
            <a:off x="4378504" y="2699570"/>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kern="0" dirty="0">
                <a:solidFill>
                  <a:srgbClr val="000000"/>
                </a:solidFill>
                <a:latin typeface="Arial"/>
                <a:cs typeface="Arial"/>
                <a:sym typeface="Arial"/>
              </a:rPr>
              <a:t>1</a:t>
            </a:r>
          </a:p>
        </p:txBody>
      </p:sp>
      <p:sp>
        <p:nvSpPr>
          <p:cNvPr id="10" name="Oval 9">
            <a:extLst>
              <a:ext uri="{FF2B5EF4-FFF2-40B4-BE49-F238E27FC236}">
                <a16:creationId xmlns:a16="http://schemas.microsoft.com/office/drawing/2014/main" id="{04BF6F5F-B1AB-4274-A047-833DF5DE917E}"/>
              </a:ext>
            </a:extLst>
          </p:cNvPr>
          <p:cNvSpPr/>
          <p:nvPr/>
        </p:nvSpPr>
        <p:spPr>
          <a:xfrm>
            <a:off x="4378504" y="3266685"/>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kern="0" dirty="0">
                <a:solidFill>
                  <a:srgbClr val="000000"/>
                </a:solidFill>
                <a:latin typeface="Arial"/>
                <a:cs typeface="Arial"/>
                <a:sym typeface="Arial"/>
              </a:rPr>
              <a:t>1</a:t>
            </a:r>
          </a:p>
        </p:txBody>
      </p:sp>
      <p:sp>
        <p:nvSpPr>
          <p:cNvPr id="11" name="Oval 10">
            <a:extLst>
              <a:ext uri="{FF2B5EF4-FFF2-40B4-BE49-F238E27FC236}">
                <a16:creationId xmlns:a16="http://schemas.microsoft.com/office/drawing/2014/main" id="{12EDFECC-7F82-49A5-94FA-F1A5FB529CEE}"/>
              </a:ext>
            </a:extLst>
          </p:cNvPr>
          <p:cNvSpPr/>
          <p:nvPr/>
        </p:nvSpPr>
        <p:spPr>
          <a:xfrm>
            <a:off x="4378504" y="3903958"/>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kern="0" dirty="0">
                <a:solidFill>
                  <a:srgbClr val="000000"/>
                </a:solidFill>
                <a:latin typeface="Arial"/>
                <a:cs typeface="Arial"/>
                <a:sym typeface="Arial"/>
              </a:rPr>
              <a:t>1</a:t>
            </a:r>
          </a:p>
        </p:txBody>
      </p:sp>
      <p:sp>
        <p:nvSpPr>
          <p:cNvPr id="12" name="Oval 11">
            <a:extLst>
              <a:ext uri="{FF2B5EF4-FFF2-40B4-BE49-F238E27FC236}">
                <a16:creationId xmlns:a16="http://schemas.microsoft.com/office/drawing/2014/main" id="{741094B7-4DE9-401A-BA48-2FD4BF81FF12}"/>
              </a:ext>
            </a:extLst>
          </p:cNvPr>
          <p:cNvSpPr/>
          <p:nvPr/>
        </p:nvSpPr>
        <p:spPr>
          <a:xfrm>
            <a:off x="4378504" y="4500306"/>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kern="0" dirty="0">
                <a:solidFill>
                  <a:srgbClr val="000000"/>
                </a:solidFill>
                <a:latin typeface="Arial"/>
                <a:cs typeface="Arial"/>
                <a:sym typeface="Arial"/>
              </a:rPr>
              <a:t>1</a:t>
            </a:r>
          </a:p>
        </p:txBody>
      </p:sp>
      <p:sp>
        <p:nvSpPr>
          <p:cNvPr id="13" name="Oval 12">
            <a:extLst>
              <a:ext uri="{FF2B5EF4-FFF2-40B4-BE49-F238E27FC236}">
                <a16:creationId xmlns:a16="http://schemas.microsoft.com/office/drawing/2014/main" id="{D1931658-F330-42B5-B4B1-C3C22F7C536A}"/>
              </a:ext>
            </a:extLst>
          </p:cNvPr>
          <p:cNvSpPr/>
          <p:nvPr/>
        </p:nvSpPr>
        <p:spPr>
          <a:xfrm>
            <a:off x="5483501" y="2699569"/>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2</a:t>
            </a:r>
          </a:p>
        </p:txBody>
      </p:sp>
      <p:sp>
        <p:nvSpPr>
          <p:cNvPr id="14" name="Oval 13">
            <a:extLst>
              <a:ext uri="{FF2B5EF4-FFF2-40B4-BE49-F238E27FC236}">
                <a16:creationId xmlns:a16="http://schemas.microsoft.com/office/drawing/2014/main" id="{A4AD6837-98B9-460C-A332-F9CCF6B2174E}"/>
              </a:ext>
            </a:extLst>
          </p:cNvPr>
          <p:cNvSpPr/>
          <p:nvPr/>
        </p:nvSpPr>
        <p:spPr>
          <a:xfrm>
            <a:off x="5483501" y="3266684"/>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2</a:t>
            </a:r>
          </a:p>
        </p:txBody>
      </p:sp>
      <p:sp>
        <p:nvSpPr>
          <p:cNvPr id="15" name="Oval 14">
            <a:extLst>
              <a:ext uri="{FF2B5EF4-FFF2-40B4-BE49-F238E27FC236}">
                <a16:creationId xmlns:a16="http://schemas.microsoft.com/office/drawing/2014/main" id="{C086AFD7-D77F-442B-A562-04E6136C2E90}"/>
              </a:ext>
            </a:extLst>
          </p:cNvPr>
          <p:cNvSpPr/>
          <p:nvPr/>
        </p:nvSpPr>
        <p:spPr>
          <a:xfrm>
            <a:off x="5483501" y="3903957"/>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2</a:t>
            </a:r>
          </a:p>
        </p:txBody>
      </p:sp>
      <p:sp>
        <p:nvSpPr>
          <p:cNvPr id="16" name="Oval 15">
            <a:extLst>
              <a:ext uri="{FF2B5EF4-FFF2-40B4-BE49-F238E27FC236}">
                <a16:creationId xmlns:a16="http://schemas.microsoft.com/office/drawing/2014/main" id="{A7EBE3B9-659E-48E0-B0F6-94657DAFBEC8}"/>
              </a:ext>
            </a:extLst>
          </p:cNvPr>
          <p:cNvSpPr/>
          <p:nvPr/>
        </p:nvSpPr>
        <p:spPr>
          <a:xfrm>
            <a:off x="5483501" y="4500305"/>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2</a:t>
            </a:r>
          </a:p>
        </p:txBody>
      </p:sp>
      <p:sp>
        <p:nvSpPr>
          <p:cNvPr id="17" name="Oval 16">
            <a:extLst>
              <a:ext uri="{FF2B5EF4-FFF2-40B4-BE49-F238E27FC236}">
                <a16:creationId xmlns:a16="http://schemas.microsoft.com/office/drawing/2014/main" id="{8880CF53-4075-4C6E-8A66-8130E479310A}"/>
              </a:ext>
            </a:extLst>
          </p:cNvPr>
          <p:cNvSpPr/>
          <p:nvPr/>
        </p:nvSpPr>
        <p:spPr>
          <a:xfrm>
            <a:off x="6652810" y="2699568"/>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3</a:t>
            </a:r>
          </a:p>
        </p:txBody>
      </p:sp>
      <p:sp>
        <p:nvSpPr>
          <p:cNvPr id="18" name="Oval 17">
            <a:extLst>
              <a:ext uri="{FF2B5EF4-FFF2-40B4-BE49-F238E27FC236}">
                <a16:creationId xmlns:a16="http://schemas.microsoft.com/office/drawing/2014/main" id="{FA129A7C-CC9E-4B8B-B25A-BB5C9C43E0A1}"/>
              </a:ext>
            </a:extLst>
          </p:cNvPr>
          <p:cNvSpPr/>
          <p:nvPr/>
        </p:nvSpPr>
        <p:spPr>
          <a:xfrm>
            <a:off x="6652810" y="3266683"/>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3</a:t>
            </a:r>
          </a:p>
        </p:txBody>
      </p:sp>
      <p:sp>
        <p:nvSpPr>
          <p:cNvPr id="19" name="Oval 18">
            <a:extLst>
              <a:ext uri="{FF2B5EF4-FFF2-40B4-BE49-F238E27FC236}">
                <a16:creationId xmlns:a16="http://schemas.microsoft.com/office/drawing/2014/main" id="{11B62DC1-DB9F-4915-8F56-65CA64AE3388}"/>
              </a:ext>
            </a:extLst>
          </p:cNvPr>
          <p:cNvSpPr/>
          <p:nvPr/>
        </p:nvSpPr>
        <p:spPr>
          <a:xfrm>
            <a:off x="6652810" y="3903956"/>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3</a:t>
            </a:r>
          </a:p>
        </p:txBody>
      </p:sp>
      <p:sp>
        <p:nvSpPr>
          <p:cNvPr id="20" name="Oval 19">
            <a:extLst>
              <a:ext uri="{FF2B5EF4-FFF2-40B4-BE49-F238E27FC236}">
                <a16:creationId xmlns:a16="http://schemas.microsoft.com/office/drawing/2014/main" id="{F4B533D1-24AB-464F-9944-EA9C03F9AA13}"/>
              </a:ext>
            </a:extLst>
          </p:cNvPr>
          <p:cNvSpPr/>
          <p:nvPr/>
        </p:nvSpPr>
        <p:spPr>
          <a:xfrm>
            <a:off x="6652810" y="4500304"/>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3</a:t>
            </a:r>
          </a:p>
        </p:txBody>
      </p:sp>
      <p:sp>
        <p:nvSpPr>
          <p:cNvPr id="21" name="Oval 20">
            <a:extLst>
              <a:ext uri="{FF2B5EF4-FFF2-40B4-BE49-F238E27FC236}">
                <a16:creationId xmlns:a16="http://schemas.microsoft.com/office/drawing/2014/main" id="{2D9FC1EF-DACC-47B6-8F4E-D5459D0B2AFF}"/>
              </a:ext>
            </a:extLst>
          </p:cNvPr>
          <p:cNvSpPr/>
          <p:nvPr/>
        </p:nvSpPr>
        <p:spPr>
          <a:xfrm>
            <a:off x="8085214" y="2699568"/>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4</a:t>
            </a:r>
          </a:p>
        </p:txBody>
      </p:sp>
      <p:sp>
        <p:nvSpPr>
          <p:cNvPr id="22" name="Oval 21">
            <a:extLst>
              <a:ext uri="{FF2B5EF4-FFF2-40B4-BE49-F238E27FC236}">
                <a16:creationId xmlns:a16="http://schemas.microsoft.com/office/drawing/2014/main" id="{80F7DF41-0E67-486D-BEB6-174F585FC38B}"/>
              </a:ext>
            </a:extLst>
          </p:cNvPr>
          <p:cNvSpPr/>
          <p:nvPr/>
        </p:nvSpPr>
        <p:spPr>
          <a:xfrm>
            <a:off x="8085214" y="3266683"/>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4</a:t>
            </a:r>
          </a:p>
        </p:txBody>
      </p:sp>
      <p:sp>
        <p:nvSpPr>
          <p:cNvPr id="23" name="Oval 22">
            <a:extLst>
              <a:ext uri="{FF2B5EF4-FFF2-40B4-BE49-F238E27FC236}">
                <a16:creationId xmlns:a16="http://schemas.microsoft.com/office/drawing/2014/main" id="{F877F506-686C-4B49-991C-B436143E2A1F}"/>
              </a:ext>
            </a:extLst>
          </p:cNvPr>
          <p:cNvSpPr/>
          <p:nvPr/>
        </p:nvSpPr>
        <p:spPr>
          <a:xfrm>
            <a:off x="8085214" y="3903956"/>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4</a:t>
            </a:r>
          </a:p>
        </p:txBody>
      </p:sp>
      <p:sp>
        <p:nvSpPr>
          <p:cNvPr id="24" name="Oval 23">
            <a:extLst>
              <a:ext uri="{FF2B5EF4-FFF2-40B4-BE49-F238E27FC236}">
                <a16:creationId xmlns:a16="http://schemas.microsoft.com/office/drawing/2014/main" id="{77DB9628-F539-42C0-B155-B887CD87D66B}"/>
              </a:ext>
            </a:extLst>
          </p:cNvPr>
          <p:cNvSpPr/>
          <p:nvPr/>
        </p:nvSpPr>
        <p:spPr>
          <a:xfrm>
            <a:off x="8085214" y="4500304"/>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4</a:t>
            </a:r>
          </a:p>
        </p:txBody>
      </p:sp>
      <p:sp>
        <p:nvSpPr>
          <p:cNvPr id="25" name="Oval 24">
            <a:extLst>
              <a:ext uri="{FF2B5EF4-FFF2-40B4-BE49-F238E27FC236}">
                <a16:creationId xmlns:a16="http://schemas.microsoft.com/office/drawing/2014/main" id="{87B102BE-627B-4A0C-A386-4A1534120A5B}"/>
              </a:ext>
            </a:extLst>
          </p:cNvPr>
          <p:cNvSpPr/>
          <p:nvPr/>
        </p:nvSpPr>
        <p:spPr>
          <a:xfrm>
            <a:off x="9558543" y="2699567"/>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5</a:t>
            </a:r>
          </a:p>
        </p:txBody>
      </p:sp>
      <p:sp>
        <p:nvSpPr>
          <p:cNvPr id="27" name="Oval 26">
            <a:extLst>
              <a:ext uri="{FF2B5EF4-FFF2-40B4-BE49-F238E27FC236}">
                <a16:creationId xmlns:a16="http://schemas.microsoft.com/office/drawing/2014/main" id="{429436E5-3D71-4EFC-810F-A5815804CC4C}"/>
              </a:ext>
            </a:extLst>
          </p:cNvPr>
          <p:cNvSpPr/>
          <p:nvPr/>
        </p:nvSpPr>
        <p:spPr>
          <a:xfrm>
            <a:off x="9558543" y="3266682"/>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5</a:t>
            </a:r>
          </a:p>
        </p:txBody>
      </p:sp>
      <p:sp>
        <p:nvSpPr>
          <p:cNvPr id="28" name="Oval 27">
            <a:extLst>
              <a:ext uri="{FF2B5EF4-FFF2-40B4-BE49-F238E27FC236}">
                <a16:creationId xmlns:a16="http://schemas.microsoft.com/office/drawing/2014/main" id="{700FB06A-2CD5-49EE-AF72-BCDC76980525}"/>
              </a:ext>
            </a:extLst>
          </p:cNvPr>
          <p:cNvSpPr/>
          <p:nvPr/>
        </p:nvSpPr>
        <p:spPr>
          <a:xfrm>
            <a:off x="9558543" y="3903956"/>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5</a:t>
            </a:r>
          </a:p>
        </p:txBody>
      </p:sp>
      <p:sp>
        <p:nvSpPr>
          <p:cNvPr id="29" name="Oval 28">
            <a:extLst>
              <a:ext uri="{FF2B5EF4-FFF2-40B4-BE49-F238E27FC236}">
                <a16:creationId xmlns:a16="http://schemas.microsoft.com/office/drawing/2014/main" id="{33895DC6-73CB-471C-AC3B-EBFC9E22B03F}"/>
              </a:ext>
            </a:extLst>
          </p:cNvPr>
          <p:cNvSpPr/>
          <p:nvPr/>
        </p:nvSpPr>
        <p:spPr>
          <a:xfrm>
            <a:off x="9558543" y="4500303"/>
            <a:ext cx="415105" cy="327407"/>
          </a:xfrm>
          <a:prstGeom prst="ellipse">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buClr>
                <a:srgbClr val="000000"/>
              </a:buClr>
            </a:pPr>
            <a:r>
              <a:rPr lang="en-US" sz="1400" kern="0" dirty="0">
                <a:solidFill>
                  <a:srgbClr val="000000"/>
                </a:solidFill>
                <a:latin typeface="Arial"/>
                <a:cs typeface="Arial"/>
                <a:sym typeface="Arial"/>
              </a:rPr>
              <a:t>5</a:t>
            </a:r>
          </a:p>
        </p:txBody>
      </p:sp>
    </p:spTree>
    <p:extLst>
      <p:ext uri="{BB962C8B-B14F-4D97-AF65-F5344CB8AC3E}">
        <p14:creationId xmlns:p14="http://schemas.microsoft.com/office/powerpoint/2010/main" val="71503559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48834-05CF-F54B-8D70-BDB92C43CB6B}"/>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Fidelity &amp; Feasibility</a:t>
            </a:r>
            <a:endParaRPr lang="en-US" dirty="0"/>
          </a:p>
        </p:txBody>
      </p:sp>
      <p:sp>
        <p:nvSpPr>
          <p:cNvPr id="3" name="Content Placeholder 2">
            <a:extLst>
              <a:ext uri="{FF2B5EF4-FFF2-40B4-BE49-F238E27FC236}">
                <a16:creationId xmlns:a16="http://schemas.microsoft.com/office/drawing/2014/main" id="{F4A1C6D5-43B5-F347-9A20-AE9ACDAF04CD}"/>
              </a:ext>
            </a:extLst>
          </p:cNvPr>
          <p:cNvSpPr>
            <a:spLocks noGrp="1"/>
          </p:cNvSpPr>
          <p:nvPr>
            <p:ph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000" dirty="0"/>
              <a:t>Understand the degree to which an intervention </a:t>
            </a:r>
            <a:r>
              <a:rPr lang="en-US" sz="2000" b="1" dirty="0"/>
              <a:t>is </a:t>
            </a:r>
            <a:r>
              <a:rPr lang="en-US" sz="2000" b="1" dirty="0">
                <a:solidFill>
                  <a:srgbClr val="0097DA"/>
                </a:solidFill>
              </a:rPr>
              <a:t>implemented as intended</a:t>
            </a:r>
          </a:p>
          <a:p>
            <a:pPr marL="556895" lvl="1" indent="-213995">
              <a:spcAft>
                <a:spcPts val="1000"/>
              </a:spcAft>
            </a:pPr>
            <a:r>
              <a:rPr lang="en-US" sz="2000" dirty="0"/>
              <a:t>Review checklist of core components with pharmacists shortly after training</a:t>
            </a:r>
          </a:p>
          <a:p>
            <a:pPr marL="556895" lvl="1" indent="-213995">
              <a:spcAft>
                <a:spcPts val="1000"/>
              </a:spcAft>
            </a:pPr>
            <a:r>
              <a:rPr lang="en-US" sz="2000" dirty="0"/>
              <a:t>Focus group with trained pharmacists</a:t>
            </a:r>
          </a:p>
          <a:p>
            <a:pPr lvl="2">
              <a:spcAft>
                <a:spcPts val="1000"/>
              </a:spcAft>
            </a:pPr>
            <a:r>
              <a:rPr lang="en-US" sz="2000" dirty="0"/>
              <a:t>What adaptations were needed? Why? When? By whom? </a:t>
            </a:r>
          </a:p>
          <a:p>
            <a:pPr lvl="2">
              <a:spcAft>
                <a:spcPts val="1000"/>
              </a:spcAft>
            </a:pPr>
            <a:r>
              <a:rPr lang="en-US" sz="2000" dirty="0"/>
              <a:t>What were patient reactions to receiving the FIT kit?</a:t>
            </a:r>
          </a:p>
          <a:p>
            <a:pPr lvl="2">
              <a:spcAft>
                <a:spcPts val="1000"/>
              </a:spcAft>
            </a:pPr>
            <a:r>
              <a:rPr lang="en-US" sz="2000" dirty="0"/>
              <a:t>How much extra time did it take you on average?</a:t>
            </a:r>
          </a:p>
          <a:p>
            <a:pPr lvl="2">
              <a:spcAft>
                <a:spcPts val="1000"/>
              </a:spcAft>
            </a:pPr>
            <a:r>
              <a:rPr lang="en-US" sz="2000" dirty="0"/>
              <a:t>How consistently were you able to implement the checklist of core components?</a:t>
            </a:r>
          </a:p>
        </p:txBody>
      </p:sp>
      <p:pic>
        <p:nvPicPr>
          <p:cNvPr id="7" name="Picture 4" descr="A picture containing text, clipart&#10;&#10;Description automatically generated">
            <a:extLst>
              <a:ext uri="{FF2B5EF4-FFF2-40B4-BE49-F238E27FC236}">
                <a16:creationId xmlns:a16="http://schemas.microsoft.com/office/drawing/2014/main" id="{EB6ABED0-F10F-4224-A0CA-0C815980F3B4}"/>
              </a:ext>
            </a:extLst>
          </p:cNvPr>
          <p:cNvPicPr>
            <a:picLocks noChangeAspect="1"/>
          </p:cNvPicPr>
          <p:nvPr/>
        </p:nvPicPr>
        <p:blipFill>
          <a:blip r:embed="rId3"/>
          <a:stretch>
            <a:fillRect/>
          </a:stretch>
        </p:blipFill>
        <p:spPr>
          <a:xfrm>
            <a:off x="9849167" y="98198"/>
            <a:ext cx="819150" cy="1504950"/>
          </a:xfrm>
          <a:prstGeom prst="rect">
            <a:avLst/>
          </a:prstGeom>
        </p:spPr>
      </p:pic>
      <p:pic>
        <p:nvPicPr>
          <p:cNvPr id="8" name="Picture 8" descr="A picture containing text, clipart&#10;&#10;Description automatically generated">
            <a:extLst>
              <a:ext uri="{FF2B5EF4-FFF2-40B4-BE49-F238E27FC236}">
                <a16:creationId xmlns:a16="http://schemas.microsoft.com/office/drawing/2014/main" id="{D298DEEB-486B-47E8-AEF3-FC58A41D6909}"/>
              </a:ext>
            </a:extLst>
          </p:cNvPr>
          <p:cNvPicPr>
            <a:picLocks noChangeAspect="1"/>
          </p:cNvPicPr>
          <p:nvPr/>
        </p:nvPicPr>
        <p:blipFill>
          <a:blip r:embed="rId4"/>
          <a:stretch>
            <a:fillRect/>
          </a:stretch>
        </p:blipFill>
        <p:spPr>
          <a:xfrm>
            <a:off x="8946863" y="307748"/>
            <a:ext cx="904875" cy="1085850"/>
          </a:xfrm>
          <a:prstGeom prst="rect">
            <a:avLst/>
          </a:prstGeom>
        </p:spPr>
      </p:pic>
    </p:spTree>
    <p:extLst>
      <p:ext uri="{BB962C8B-B14F-4D97-AF65-F5344CB8AC3E}">
        <p14:creationId xmlns:p14="http://schemas.microsoft.com/office/powerpoint/2010/main" val="341819425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12CF3-97B9-8349-9009-BC7374CD9C65}"/>
              </a:ext>
            </a:extLst>
          </p:cNvPr>
          <p:cNvSpPr>
            <a:spLocks noGrp="1"/>
          </p:cNvSpPr>
          <p:nvPr>
            <p:ph type="title"/>
          </p:nvPr>
        </p:nvSpPr>
        <p:spPr/>
        <p:txBody>
          <a:bodyPr vert="horz" wrap="square" lIns="121920" tIns="60960" rIns="121920" bIns="60960" numCol="1" anchor="ctr"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Evaluate</a:t>
            </a:r>
            <a:r>
              <a:rPr lang="en-US" sz="3600" b="1" dirty="0">
                <a:solidFill>
                  <a:srgbClr val="0097DA"/>
                </a:solidFill>
              </a:rPr>
              <a:t> </a:t>
            </a:r>
            <a:r>
              <a:rPr lang="en-US" sz="3600" b="1" u="sng" dirty="0">
                <a:solidFill>
                  <a:srgbClr val="0097DA"/>
                </a:solidFill>
              </a:rPr>
              <a:t>M</a:t>
            </a:r>
            <a:r>
              <a:rPr lang="en-US" sz="3600" b="1" dirty="0"/>
              <a:t>aintenance: Patients</a:t>
            </a:r>
            <a:endParaRPr lang="en-US" sz="1850" b="1" dirty="0"/>
          </a:p>
        </p:txBody>
      </p:sp>
      <p:sp>
        <p:nvSpPr>
          <p:cNvPr id="8" name="Content Placeholder 7">
            <a:extLst>
              <a:ext uri="{FF2B5EF4-FFF2-40B4-BE49-F238E27FC236}">
                <a16:creationId xmlns:a16="http://schemas.microsoft.com/office/drawing/2014/main" id="{C3E20CD1-9BB1-244B-A2F1-2B4DBCE7C1D2}"/>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400" dirty="0"/>
              <a:t>Baseline screening rates for pharmacy (if available)</a:t>
            </a:r>
            <a:endParaRPr lang="en-US" dirty="0"/>
          </a:p>
          <a:p>
            <a:pPr>
              <a:spcAft>
                <a:spcPts val="1000"/>
              </a:spcAft>
            </a:pPr>
            <a:r>
              <a:rPr lang="en-US" sz="2400" dirty="0"/>
              <a:t>% of FLU-FIT kits returned correctly</a:t>
            </a:r>
          </a:p>
          <a:p>
            <a:pPr>
              <a:spcAft>
                <a:spcPts val="1000"/>
              </a:spcAft>
            </a:pPr>
            <a:r>
              <a:rPr lang="en-US" sz="2400" dirty="0"/>
              <a:t>Patient satisfaction with ease of using and returning kits</a:t>
            </a:r>
          </a:p>
          <a:p>
            <a:pPr>
              <a:spcAft>
                <a:spcPts val="1000"/>
              </a:spcAft>
            </a:pPr>
            <a:r>
              <a:rPr lang="en-US" sz="2400" dirty="0"/>
              <a:t>Characteristics of participants vs. non-participants over the long-term</a:t>
            </a:r>
          </a:p>
        </p:txBody>
      </p:sp>
      <p:sp>
        <p:nvSpPr>
          <p:cNvPr id="5" name="TextBox 4">
            <a:extLst>
              <a:ext uri="{FF2B5EF4-FFF2-40B4-BE49-F238E27FC236}">
                <a16:creationId xmlns:a16="http://schemas.microsoft.com/office/drawing/2014/main" id="{95ED009A-2950-D24F-A35A-AB8EEBBAE2F2}"/>
              </a:ext>
            </a:extLst>
          </p:cNvPr>
          <p:cNvSpPr txBox="1"/>
          <p:nvPr/>
        </p:nvSpPr>
        <p:spPr bwMode="auto">
          <a:xfrm>
            <a:off x="8580345" y="5259772"/>
            <a:ext cx="2088714" cy="449944"/>
          </a:xfrm>
          <a:prstGeom prst="rect">
            <a:avLst/>
          </a:prstGeom>
          <a:noFill/>
          <a:ln>
            <a:noFill/>
          </a:ln>
          <a:effectLst/>
        </p:spPr>
        <p:txBody>
          <a:bodyPr vert="horz" wrap="square" lIns="121920" tIns="60960" rIns="121920" bIns="60960" numCol="1" rtlCol="0"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eaLnBrk="0" fontAlgn="base" hangingPunct="0">
              <a:spcBef>
                <a:spcPct val="20000"/>
              </a:spcBef>
              <a:spcAft>
                <a:spcPct val="0"/>
              </a:spcAft>
            </a:pPr>
            <a:r>
              <a:rPr lang="en-US" sz="1000" kern="0" dirty="0">
                <a:solidFill>
                  <a:srgbClr val="FFFFFF">
                    <a:lumMod val="65000"/>
                  </a:srgbClr>
                </a:solidFill>
              </a:rPr>
              <a:t>National Cancer Institute, 2012</a:t>
            </a:r>
            <a:endParaRPr lang="en-US" kern="0" dirty="0"/>
          </a:p>
        </p:txBody>
      </p:sp>
      <p:pic>
        <p:nvPicPr>
          <p:cNvPr id="3" name="Picture 6" descr="A picture containing logo&#10;&#10;Description automatically generated">
            <a:extLst>
              <a:ext uri="{FF2B5EF4-FFF2-40B4-BE49-F238E27FC236}">
                <a16:creationId xmlns:a16="http://schemas.microsoft.com/office/drawing/2014/main" id="{C5F62AFF-740F-4DF8-B74A-A2DF2AA3A152}"/>
              </a:ext>
            </a:extLst>
          </p:cNvPr>
          <p:cNvPicPr>
            <a:picLocks noChangeAspect="1"/>
          </p:cNvPicPr>
          <p:nvPr/>
        </p:nvPicPr>
        <p:blipFill>
          <a:blip r:embed="rId3"/>
          <a:stretch>
            <a:fillRect/>
          </a:stretch>
        </p:blipFill>
        <p:spPr>
          <a:xfrm>
            <a:off x="9430846" y="203168"/>
            <a:ext cx="1047750" cy="1143000"/>
          </a:xfrm>
          <a:prstGeom prst="rect">
            <a:avLst/>
          </a:prstGeom>
        </p:spPr>
      </p:pic>
    </p:spTree>
    <p:extLst>
      <p:ext uri="{BB962C8B-B14F-4D97-AF65-F5344CB8AC3E}">
        <p14:creationId xmlns:p14="http://schemas.microsoft.com/office/powerpoint/2010/main" val="32663607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FF6E2-7E82-2C43-ABD2-24A28F918365}"/>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Acceptability &amp; Feasibility - Part 1</a:t>
            </a:r>
            <a:endParaRPr lang="en-US" sz="3600" dirty="0"/>
          </a:p>
        </p:txBody>
      </p:sp>
      <p:sp>
        <p:nvSpPr>
          <p:cNvPr id="9" name="TextBox 8">
            <a:extLst>
              <a:ext uri="{FF2B5EF4-FFF2-40B4-BE49-F238E27FC236}">
                <a16:creationId xmlns:a16="http://schemas.microsoft.com/office/drawing/2014/main" id="{1EF4B1E6-0210-FC49-A7A2-BB738E41F427}"/>
              </a:ext>
            </a:extLst>
          </p:cNvPr>
          <p:cNvSpPr txBox="1"/>
          <p:nvPr/>
        </p:nvSpPr>
        <p:spPr>
          <a:xfrm>
            <a:off x="10146263" y="2633478"/>
            <a:ext cx="678939" cy="553998"/>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kern="0" dirty="0"/>
              <a:t>Weiner et al., 2017</a:t>
            </a:r>
          </a:p>
        </p:txBody>
      </p:sp>
      <p:pic>
        <p:nvPicPr>
          <p:cNvPr id="5" name="Picture 4">
            <a:extLst>
              <a:ext uri="{FF2B5EF4-FFF2-40B4-BE49-F238E27FC236}">
                <a16:creationId xmlns:a16="http://schemas.microsoft.com/office/drawing/2014/main" id="{3C8F039D-E4BE-9F45-8CA5-DC4025DD39CF}"/>
              </a:ext>
            </a:extLst>
          </p:cNvPr>
          <p:cNvPicPr>
            <a:picLocks noChangeAspect="1"/>
          </p:cNvPicPr>
          <p:nvPr/>
        </p:nvPicPr>
        <p:blipFill>
          <a:blip r:embed="rId3"/>
          <a:stretch>
            <a:fillRect/>
          </a:stretch>
        </p:blipFill>
        <p:spPr>
          <a:xfrm>
            <a:off x="1865038" y="1454074"/>
            <a:ext cx="8014669" cy="3949852"/>
          </a:xfrm>
          <a:prstGeom prst="rect">
            <a:avLst/>
          </a:prstGeom>
        </p:spPr>
      </p:pic>
      <p:sp>
        <p:nvSpPr>
          <p:cNvPr id="6" name="Right Brace 5">
            <a:extLst>
              <a:ext uri="{FF2B5EF4-FFF2-40B4-BE49-F238E27FC236}">
                <a16:creationId xmlns:a16="http://schemas.microsoft.com/office/drawing/2014/main" id="{2F20E317-114A-3043-9EA5-F18B0ECA28F7}"/>
              </a:ext>
            </a:extLst>
          </p:cNvPr>
          <p:cNvSpPr/>
          <p:nvPr/>
        </p:nvSpPr>
        <p:spPr>
          <a:xfrm>
            <a:off x="9930369" y="2174174"/>
            <a:ext cx="215894" cy="1473489"/>
          </a:xfrm>
          <a:prstGeom prst="rightBrace">
            <a:avLst/>
          </a:prstGeom>
          <a:noFill/>
          <a:ln w="2222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pic>
        <p:nvPicPr>
          <p:cNvPr id="3" name="Picture 4" descr="A picture containing text, clipart&#10;&#10;Description automatically generated">
            <a:extLst>
              <a:ext uri="{FF2B5EF4-FFF2-40B4-BE49-F238E27FC236}">
                <a16:creationId xmlns:a16="http://schemas.microsoft.com/office/drawing/2014/main" id="{001BDBCA-6404-458C-B8A5-E57BAC1C16ED}"/>
              </a:ext>
            </a:extLst>
          </p:cNvPr>
          <p:cNvPicPr>
            <a:picLocks noChangeAspect="1"/>
          </p:cNvPicPr>
          <p:nvPr/>
        </p:nvPicPr>
        <p:blipFill>
          <a:blip r:embed="rId4"/>
          <a:stretch>
            <a:fillRect/>
          </a:stretch>
        </p:blipFill>
        <p:spPr>
          <a:xfrm>
            <a:off x="9849167" y="98198"/>
            <a:ext cx="819150" cy="1504950"/>
          </a:xfrm>
          <a:prstGeom prst="rect">
            <a:avLst/>
          </a:prstGeom>
        </p:spPr>
      </p:pic>
    </p:spTree>
    <p:extLst>
      <p:ext uri="{BB962C8B-B14F-4D97-AF65-F5344CB8AC3E}">
        <p14:creationId xmlns:p14="http://schemas.microsoft.com/office/powerpoint/2010/main" val="11215326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B94F-D94B-F742-ACAF-436D06D58D95}"/>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Acceptability &amp; Feasibility - Part 2</a:t>
            </a:r>
          </a:p>
        </p:txBody>
      </p:sp>
      <p:pic>
        <p:nvPicPr>
          <p:cNvPr id="3" name="Picture 4" descr="A picture containing text, clipart&#10;&#10;Description automatically generated">
            <a:extLst>
              <a:ext uri="{FF2B5EF4-FFF2-40B4-BE49-F238E27FC236}">
                <a16:creationId xmlns:a16="http://schemas.microsoft.com/office/drawing/2014/main" id="{79506D30-6994-46A6-BAA5-1E52E07C0200}"/>
              </a:ext>
            </a:extLst>
          </p:cNvPr>
          <p:cNvPicPr>
            <a:picLocks noChangeAspect="1"/>
          </p:cNvPicPr>
          <p:nvPr/>
        </p:nvPicPr>
        <p:blipFill>
          <a:blip r:embed="rId3"/>
          <a:stretch>
            <a:fillRect/>
          </a:stretch>
        </p:blipFill>
        <p:spPr>
          <a:xfrm>
            <a:off x="9849167" y="98198"/>
            <a:ext cx="819150" cy="1504950"/>
          </a:xfrm>
          <a:prstGeom prst="rect">
            <a:avLst/>
          </a:prstGeom>
        </p:spPr>
      </p:pic>
      <p:pic>
        <p:nvPicPr>
          <p:cNvPr id="11" name="Content Placeholder 4">
            <a:extLst>
              <a:ext uri="{FF2B5EF4-FFF2-40B4-BE49-F238E27FC236}">
                <a16:creationId xmlns:a16="http://schemas.microsoft.com/office/drawing/2014/main" id="{133FFAB5-2E46-4E3C-B921-62940C95B60B}"/>
              </a:ext>
            </a:extLst>
          </p:cNvPr>
          <p:cNvPicPr>
            <a:picLocks noChangeAspect="1"/>
          </p:cNvPicPr>
          <p:nvPr/>
        </p:nvPicPr>
        <p:blipFill>
          <a:blip r:embed="rId4"/>
          <a:stretch>
            <a:fillRect/>
          </a:stretch>
        </p:blipFill>
        <p:spPr bwMode="auto">
          <a:xfrm>
            <a:off x="1595399" y="1354439"/>
            <a:ext cx="5051021" cy="344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54B764F-C9F8-E043-BA36-3B69352CC8E3}"/>
              </a:ext>
            </a:extLst>
          </p:cNvPr>
          <p:cNvPicPr>
            <a:picLocks noChangeAspect="1"/>
          </p:cNvPicPr>
          <p:nvPr/>
        </p:nvPicPr>
        <p:blipFill>
          <a:blip r:embed="rId5"/>
          <a:stretch>
            <a:fillRect/>
          </a:stretch>
        </p:blipFill>
        <p:spPr>
          <a:xfrm>
            <a:off x="6260616" y="1354440"/>
            <a:ext cx="3365984" cy="4149121"/>
          </a:xfrm>
          <a:prstGeom prst="rect">
            <a:avLst/>
          </a:prstGeom>
        </p:spPr>
      </p:pic>
    </p:spTree>
    <p:extLst>
      <p:ext uri="{BB962C8B-B14F-4D97-AF65-F5344CB8AC3E}">
        <p14:creationId xmlns:p14="http://schemas.microsoft.com/office/powerpoint/2010/main" val="109510063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12CF3-97B9-8349-9009-BC7374CD9C65}"/>
              </a:ext>
            </a:extLst>
          </p:cNvPr>
          <p:cNvSpPr>
            <a:spLocks noGrp="1"/>
          </p:cNvSpPr>
          <p:nvPr>
            <p:ph type="title"/>
          </p:nvPr>
        </p:nvSpPr>
        <p:spPr/>
        <p:txBody>
          <a:bodyPr vert="horz" wrap="square" lIns="121920" tIns="60960" rIns="121920" bIns="60960" numCol="1" anchor="ctr" anchorCtr="0" compatLnSpc="1">
            <a:prstTxWarp prst="textNoShape">
              <a:avLst/>
            </a:prstTxWarp>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Evaluate </a:t>
            </a:r>
            <a:r>
              <a:rPr lang="en-US" sz="3600" b="1" u="sng" dirty="0">
                <a:solidFill>
                  <a:srgbClr val="0097DA"/>
                </a:solidFill>
              </a:rPr>
              <a:t>M</a:t>
            </a:r>
            <a:r>
              <a:rPr lang="en-US" sz="3600" b="1" dirty="0"/>
              <a:t>aintenance: Pharmacies</a:t>
            </a:r>
            <a:endParaRPr lang="en-US" sz="2800" dirty="0"/>
          </a:p>
        </p:txBody>
      </p:sp>
      <p:sp>
        <p:nvSpPr>
          <p:cNvPr id="4" name="Content Placeholder 3">
            <a:extLst>
              <a:ext uri="{FF2B5EF4-FFF2-40B4-BE49-F238E27FC236}">
                <a16:creationId xmlns:a16="http://schemas.microsoft.com/office/drawing/2014/main" id="{98A3E974-0EE0-F547-842F-5C1E6837A732}"/>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400" dirty="0"/>
              <a:t>Did pharmacies and pharmacists continue to implement the FLU-FIT program in subsequent years?</a:t>
            </a:r>
            <a:endParaRPr lang="en-US" dirty="0"/>
          </a:p>
          <a:p>
            <a:pPr>
              <a:spcAft>
                <a:spcPts val="1000"/>
              </a:spcAft>
            </a:pPr>
            <a:r>
              <a:rPr lang="en-US" sz="2400" dirty="0"/>
              <a:t>How was program adapted long term?</a:t>
            </a:r>
          </a:p>
          <a:p>
            <a:pPr>
              <a:spcAft>
                <a:spcPts val="1000"/>
              </a:spcAft>
            </a:pPr>
            <a:r>
              <a:rPr lang="en-US" sz="2400" dirty="0"/>
              <a:t>Does program fit into organizational mission and workflow?</a:t>
            </a:r>
          </a:p>
          <a:p>
            <a:pPr>
              <a:spcAft>
                <a:spcPts val="1000"/>
              </a:spcAft>
            </a:pPr>
            <a:r>
              <a:rPr lang="en-US" sz="2400" dirty="0"/>
              <a:t>Use qualitative methods to understand setting level institutionalization</a:t>
            </a:r>
          </a:p>
          <a:p>
            <a:endParaRPr lang="en-US" dirty="0"/>
          </a:p>
        </p:txBody>
      </p:sp>
      <p:sp>
        <p:nvSpPr>
          <p:cNvPr id="5" name="TextBox 4">
            <a:extLst>
              <a:ext uri="{FF2B5EF4-FFF2-40B4-BE49-F238E27FC236}">
                <a16:creationId xmlns:a16="http://schemas.microsoft.com/office/drawing/2014/main" id="{95ED009A-2950-D24F-A35A-AB8EEBBAE2F2}"/>
              </a:ext>
            </a:extLst>
          </p:cNvPr>
          <p:cNvSpPr txBox="1"/>
          <p:nvPr/>
        </p:nvSpPr>
        <p:spPr bwMode="auto">
          <a:xfrm>
            <a:off x="8501417" y="5276338"/>
            <a:ext cx="2160334" cy="466509"/>
          </a:xfrm>
          <a:prstGeom prst="rect">
            <a:avLst/>
          </a:prstGeom>
          <a:noFill/>
          <a:ln>
            <a:noFill/>
          </a:ln>
          <a:effectLst/>
        </p:spPr>
        <p:txBody>
          <a:bodyPr vert="horz" wrap="square" lIns="121920" tIns="60960" rIns="121920" bIns="60960" numCol="1" rtlCol="0"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eaLnBrk="0" fontAlgn="base" hangingPunct="0">
              <a:spcBef>
                <a:spcPct val="20000"/>
              </a:spcBef>
              <a:spcAft>
                <a:spcPct val="0"/>
              </a:spcAft>
            </a:pPr>
            <a:r>
              <a:rPr lang="en-US" sz="1000" kern="0" dirty="0">
                <a:solidFill>
                  <a:srgbClr val="FFFFFF">
                    <a:lumMod val="65000"/>
                  </a:srgbClr>
                </a:solidFill>
              </a:rPr>
              <a:t>National Cancer Institue, 2012</a:t>
            </a:r>
            <a:endParaRPr lang="en-US" kern="0" dirty="0"/>
          </a:p>
        </p:txBody>
      </p:sp>
      <p:pic>
        <p:nvPicPr>
          <p:cNvPr id="3" name="Picture 4" descr="A picture containing text, clipart&#10;&#10;Description automatically generated">
            <a:extLst>
              <a:ext uri="{FF2B5EF4-FFF2-40B4-BE49-F238E27FC236}">
                <a16:creationId xmlns:a16="http://schemas.microsoft.com/office/drawing/2014/main" id="{5DB9F2C5-B520-47C8-AED7-229DA0DFE446}"/>
              </a:ext>
            </a:extLst>
          </p:cNvPr>
          <p:cNvPicPr>
            <a:picLocks noChangeAspect="1"/>
          </p:cNvPicPr>
          <p:nvPr/>
        </p:nvPicPr>
        <p:blipFill>
          <a:blip r:embed="rId3"/>
          <a:stretch>
            <a:fillRect/>
          </a:stretch>
        </p:blipFill>
        <p:spPr>
          <a:xfrm>
            <a:off x="9849167" y="98198"/>
            <a:ext cx="819150" cy="1504950"/>
          </a:xfrm>
          <a:prstGeom prst="rect">
            <a:avLst/>
          </a:prstGeom>
        </p:spPr>
      </p:pic>
    </p:spTree>
    <p:extLst>
      <p:ext uri="{BB962C8B-B14F-4D97-AF65-F5344CB8AC3E}">
        <p14:creationId xmlns:p14="http://schemas.microsoft.com/office/powerpoint/2010/main" val="187286549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43F5-3DF9-8F41-877E-664B8022549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Survey Pharmacy Leads</a:t>
            </a:r>
            <a:endParaRPr lang="en-US" sz="3600" dirty="0"/>
          </a:p>
        </p:txBody>
      </p:sp>
      <p:sp>
        <p:nvSpPr>
          <p:cNvPr id="3" name="Content Placeholder 2">
            <a:extLst>
              <a:ext uri="{FF2B5EF4-FFF2-40B4-BE49-F238E27FC236}">
                <a16:creationId xmlns:a16="http://schemas.microsoft.com/office/drawing/2014/main" id="{CF3A5B5B-DE19-C44B-9773-2D27293ABE0C}"/>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400" dirty="0"/>
              <a:t>Does this program align with your pharmacy’s mission?</a:t>
            </a:r>
            <a:endParaRPr lang="en-US" dirty="0"/>
          </a:p>
          <a:p>
            <a:pPr>
              <a:spcAft>
                <a:spcPts val="1000"/>
              </a:spcAft>
            </a:pPr>
            <a:r>
              <a:rPr lang="en-US" sz="2400" dirty="0"/>
              <a:t>Has an administrative-level individual within pharmacy been actively involved in advocating for this program’s continuation?</a:t>
            </a:r>
          </a:p>
          <a:p>
            <a:pPr>
              <a:spcAft>
                <a:spcPts val="1000"/>
              </a:spcAft>
            </a:pPr>
            <a:r>
              <a:rPr lang="en-US" sz="2400" dirty="0"/>
              <a:t>Have permanent staff been assigned to implement this program?     </a:t>
            </a:r>
          </a:p>
          <a:p>
            <a:pPr>
              <a:spcAft>
                <a:spcPts val="1000"/>
              </a:spcAft>
            </a:pPr>
            <a:r>
              <a:rPr lang="en-US" sz="2400" dirty="0"/>
              <a:t>What adaptations have been needed to integrate FLU-FIT into your workflows? </a:t>
            </a:r>
          </a:p>
        </p:txBody>
      </p:sp>
      <p:sp>
        <p:nvSpPr>
          <p:cNvPr id="4" name="TextBox 3">
            <a:extLst>
              <a:ext uri="{FF2B5EF4-FFF2-40B4-BE49-F238E27FC236}">
                <a16:creationId xmlns:a16="http://schemas.microsoft.com/office/drawing/2014/main" id="{BBAE8FFF-7051-6946-ABF6-A416897E1164}"/>
              </a:ext>
            </a:extLst>
          </p:cNvPr>
          <p:cNvSpPr txBox="1"/>
          <p:nvPr/>
        </p:nvSpPr>
        <p:spPr>
          <a:xfrm>
            <a:off x="9094543" y="5315779"/>
            <a:ext cx="158122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Goodman et al., 1993</a:t>
            </a:r>
            <a:endParaRPr lang="en-US" kern="0" dirty="0"/>
          </a:p>
        </p:txBody>
      </p:sp>
      <p:pic>
        <p:nvPicPr>
          <p:cNvPr id="7" name="Picture 4" descr="A picture containing text, clipart&#10;&#10;Description automatically generated">
            <a:extLst>
              <a:ext uri="{FF2B5EF4-FFF2-40B4-BE49-F238E27FC236}">
                <a16:creationId xmlns:a16="http://schemas.microsoft.com/office/drawing/2014/main" id="{FC3C9233-C2A5-4D77-AB18-A713D056958C}"/>
              </a:ext>
            </a:extLst>
          </p:cNvPr>
          <p:cNvPicPr>
            <a:picLocks noChangeAspect="1"/>
          </p:cNvPicPr>
          <p:nvPr/>
        </p:nvPicPr>
        <p:blipFill>
          <a:blip r:embed="rId3"/>
          <a:stretch>
            <a:fillRect/>
          </a:stretch>
        </p:blipFill>
        <p:spPr>
          <a:xfrm>
            <a:off x="9849167" y="98198"/>
            <a:ext cx="819150" cy="1504950"/>
          </a:xfrm>
          <a:prstGeom prst="rect">
            <a:avLst/>
          </a:prstGeom>
        </p:spPr>
      </p:pic>
    </p:spTree>
    <p:extLst>
      <p:ext uri="{BB962C8B-B14F-4D97-AF65-F5344CB8AC3E}">
        <p14:creationId xmlns:p14="http://schemas.microsoft.com/office/powerpoint/2010/main" val="128226507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clipart&#10;&#10;Description automatically generated">
            <a:extLst>
              <a:ext uri="{FF2B5EF4-FFF2-40B4-BE49-F238E27FC236}">
                <a16:creationId xmlns:a16="http://schemas.microsoft.com/office/drawing/2014/main" id="{6C787E9F-1492-6440-9B45-EC169771FDA0}"/>
              </a:ext>
            </a:extLst>
          </p:cNvPr>
          <p:cNvPicPr>
            <a:picLocks noChangeAspect="1"/>
          </p:cNvPicPr>
          <p:nvPr/>
        </p:nvPicPr>
        <p:blipFill>
          <a:blip r:embed="rId3"/>
          <a:stretch>
            <a:fillRect/>
          </a:stretch>
        </p:blipFill>
        <p:spPr>
          <a:xfrm>
            <a:off x="9730280" y="1887586"/>
            <a:ext cx="819150" cy="1504950"/>
          </a:xfrm>
          <a:prstGeom prst="rect">
            <a:avLst/>
          </a:prstGeom>
        </p:spPr>
      </p:pic>
      <p:sp>
        <p:nvSpPr>
          <p:cNvPr id="10" name="Rounded Rectangle 9">
            <a:extLst>
              <a:ext uri="{FF2B5EF4-FFF2-40B4-BE49-F238E27FC236}">
                <a16:creationId xmlns:a16="http://schemas.microsoft.com/office/drawing/2014/main" id="{453BC45D-479C-1F44-8B6D-5A7B8ED8E27D}"/>
              </a:ext>
            </a:extLst>
          </p:cNvPr>
          <p:cNvSpPr/>
          <p:nvPr/>
        </p:nvSpPr>
        <p:spPr>
          <a:xfrm>
            <a:off x="1777062" y="2352225"/>
            <a:ext cx="2074503" cy="11519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kern="0" dirty="0">
                <a:solidFill>
                  <a:srgbClr val="FFFFFF"/>
                </a:solidFill>
                <a:latin typeface="Arial"/>
                <a:sym typeface="Arial"/>
              </a:rPr>
              <a:t>Insurance Companies</a:t>
            </a:r>
          </a:p>
        </p:txBody>
      </p:sp>
      <p:sp>
        <p:nvSpPr>
          <p:cNvPr id="11" name="Rounded Rectangle 10">
            <a:extLst>
              <a:ext uri="{FF2B5EF4-FFF2-40B4-BE49-F238E27FC236}">
                <a16:creationId xmlns:a16="http://schemas.microsoft.com/office/drawing/2014/main" id="{5FB12666-9AC4-7D4E-ACF7-55BBA8CD78EC}"/>
              </a:ext>
            </a:extLst>
          </p:cNvPr>
          <p:cNvSpPr/>
          <p:nvPr/>
        </p:nvSpPr>
        <p:spPr>
          <a:xfrm>
            <a:off x="5980254" y="2364681"/>
            <a:ext cx="2196875" cy="103145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kern="0" dirty="0">
                <a:solidFill>
                  <a:srgbClr val="FFFFFF"/>
                </a:solidFill>
                <a:latin typeface="Arial"/>
                <a:sym typeface="Arial"/>
              </a:rPr>
              <a:t>Community Pharmacies</a:t>
            </a:r>
          </a:p>
        </p:txBody>
      </p:sp>
      <p:sp>
        <p:nvSpPr>
          <p:cNvPr id="12" name="TextBox 11">
            <a:extLst>
              <a:ext uri="{FF2B5EF4-FFF2-40B4-BE49-F238E27FC236}">
                <a16:creationId xmlns:a16="http://schemas.microsoft.com/office/drawing/2014/main" id="{981431D1-60F1-C446-B314-261C0ECD03CD}"/>
              </a:ext>
            </a:extLst>
          </p:cNvPr>
          <p:cNvSpPr txBox="1"/>
          <p:nvPr/>
        </p:nvSpPr>
        <p:spPr>
          <a:xfrm>
            <a:off x="3760013" y="3507538"/>
            <a:ext cx="2232082" cy="646331"/>
          </a:xfrm>
          <a:prstGeom prst="rect">
            <a:avLst/>
          </a:prstGeom>
          <a:noFill/>
        </p:spPr>
        <p:txBody>
          <a:bodyPr wrap="square" rtlCol="0">
            <a:spAutoFit/>
          </a:bodyPr>
          <a:lstStyle/>
          <a:p>
            <a:pPr algn="ctr">
              <a:buClr>
                <a:srgbClr val="000000"/>
              </a:buClr>
            </a:pPr>
            <a:r>
              <a:rPr lang="en-US" kern="0" dirty="0">
                <a:solidFill>
                  <a:srgbClr val="000000"/>
                </a:solidFill>
                <a:latin typeface="Arial"/>
                <a:cs typeface="Arial"/>
                <a:sym typeface="Arial"/>
              </a:rPr>
              <a:t>Cancer Screening Status Data Sharing </a:t>
            </a:r>
          </a:p>
        </p:txBody>
      </p:sp>
      <p:sp>
        <p:nvSpPr>
          <p:cNvPr id="13" name="Down Arrow 12">
            <a:extLst>
              <a:ext uri="{FF2B5EF4-FFF2-40B4-BE49-F238E27FC236}">
                <a16:creationId xmlns:a16="http://schemas.microsoft.com/office/drawing/2014/main" id="{6F5564DD-2047-9F48-BA58-34546380133A}"/>
              </a:ext>
            </a:extLst>
          </p:cNvPr>
          <p:cNvSpPr/>
          <p:nvPr/>
        </p:nvSpPr>
        <p:spPr>
          <a:xfrm rot="16200000">
            <a:off x="4639839" y="2076189"/>
            <a:ext cx="472430" cy="16084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latin typeface="Arial"/>
              <a:sym typeface="Arial"/>
            </a:endParaRPr>
          </a:p>
        </p:txBody>
      </p:sp>
      <p:sp>
        <p:nvSpPr>
          <p:cNvPr id="14" name="Down Arrow 13">
            <a:extLst>
              <a:ext uri="{FF2B5EF4-FFF2-40B4-BE49-F238E27FC236}">
                <a16:creationId xmlns:a16="http://schemas.microsoft.com/office/drawing/2014/main" id="{BB0BA2D8-F04E-0F47-BCC5-86D96F674816}"/>
              </a:ext>
            </a:extLst>
          </p:cNvPr>
          <p:cNvSpPr/>
          <p:nvPr/>
        </p:nvSpPr>
        <p:spPr>
          <a:xfrm rot="16200000" flipH="1">
            <a:off x="8730715" y="2223819"/>
            <a:ext cx="445978" cy="12784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latin typeface="Arial"/>
              <a:sym typeface="Arial"/>
            </a:endParaRPr>
          </a:p>
        </p:txBody>
      </p:sp>
      <p:sp>
        <p:nvSpPr>
          <p:cNvPr id="15" name="TextBox 14">
            <a:extLst>
              <a:ext uri="{FF2B5EF4-FFF2-40B4-BE49-F238E27FC236}">
                <a16:creationId xmlns:a16="http://schemas.microsoft.com/office/drawing/2014/main" id="{2AB78A91-D99F-A844-9A0E-129E2B5BB6F1}"/>
              </a:ext>
            </a:extLst>
          </p:cNvPr>
          <p:cNvSpPr txBox="1"/>
          <p:nvPr/>
        </p:nvSpPr>
        <p:spPr>
          <a:xfrm>
            <a:off x="7695898" y="3563666"/>
            <a:ext cx="2232082" cy="646331"/>
          </a:xfrm>
          <a:prstGeom prst="rect">
            <a:avLst/>
          </a:prstGeom>
          <a:noFill/>
        </p:spPr>
        <p:txBody>
          <a:bodyPr wrap="square" rtlCol="0">
            <a:spAutoFit/>
          </a:bodyPr>
          <a:lstStyle/>
          <a:p>
            <a:pPr algn="ctr">
              <a:buClr>
                <a:srgbClr val="000000"/>
              </a:buClr>
            </a:pPr>
            <a:r>
              <a:rPr lang="en-US" kern="0" dirty="0">
                <a:solidFill>
                  <a:srgbClr val="000000"/>
                </a:solidFill>
                <a:latin typeface="Arial"/>
                <a:cs typeface="Arial"/>
                <a:sym typeface="Arial"/>
              </a:rPr>
              <a:t>Eligibility status for FLU-Fit Kits </a:t>
            </a:r>
          </a:p>
        </p:txBody>
      </p:sp>
    </p:spTree>
    <p:extLst>
      <p:ext uri="{BB962C8B-B14F-4D97-AF65-F5344CB8AC3E}">
        <p14:creationId xmlns:p14="http://schemas.microsoft.com/office/powerpoint/2010/main" val="193243997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289BB-E81B-C84A-8B8D-B8DC191121B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Using Evaluation Data &amp; Results</a:t>
            </a:r>
            <a:endParaRPr lang="en-US" sz="3200" b="1" dirty="0"/>
          </a:p>
        </p:txBody>
      </p:sp>
      <p:sp>
        <p:nvSpPr>
          <p:cNvPr id="3" name="Content Placeholder 2">
            <a:extLst>
              <a:ext uri="{FF2B5EF4-FFF2-40B4-BE49-F238E27FC236}">
                <a16:creationId xmlns:a16="http://schemas.microsoft.com/office/drawing/2014/main" id="{48492568-66C3-6046-B03E-73810843CF72}"/>
              </a:ext>
            </a:extLst>
          </p:cNvPr>
          <p:cNvSpPr>
            <a:spLocks noGrp="1"/>
          </p:cNvSpPr>
          <p:nvPr>
            <p:ph idx="1"/>
          </p:nvPr>
        </p:nvSpPr>
        <p:spPr>
          <a:xfrm>
            <a:off x="1981201" y="1600201"/>
            <a:ext cx="8223753" cy="38862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spcAft>
                <a:spcPts val="1000"/>
              </a:spcAft>
              <a:buNone/>
            </a:pPr>
            <a:r>
              <a:rPr lang="en-US" sz="2400" dirty="0"/>
              <a:t>Use data to measure whether you are achieving goals</a:t>
            </a:r>
            <a:endParaRPr lang="en-US" dirty="0"/>
          </a:p>
          <a:p>
            <a:pPr marL="0" indent="0">
              <a:lnSpc>
                <a:spcPct val="114999"/>
              </a:lnSpc>
              <a:spcAft>
                <a:spcPts val="1000"/>
              </a:spcAft>
              <a:buNone/>
            </a:pPr>
            <a:r>
              <a:rPr lang="en-US" sz="2400" dirty="0"/>
              <a:t>Use results to inform which implementation strategies to use in future</a:t>
            </a:r>
          </a:p>
          <a:p>
            <a:pPr marL="0" indent="0">
              <a:lnSpc>
                <a:spcPct val="114999"/>
              </a:lnSpc>
              <a:spcAft>
                <a:spcPts val="1000"/>
              </a:spcAft>
              <a:buNone/>
            </a:pPr>
            <a:r>
              <a:rPr lang="en-US" sz="2400" dirty="0"/>
              <a:t>Distribute results to stakeholders to improve future implementation</a:t>
            </a:r>
          </a:p>
          <a:p>
            <a:pPr>
              <a:spcAft>
                <a:spcPts val="1000"/>
              </a:spcAft>
            </a:pPr>
            <a:endParaRPr lang="en-US" dirty="0"/>
          </a:p>
          <a:p>
            <a:pPr marL="556895" lvl="1" indent="-213995">
              <a:spcAft>
                <a:spcPts val="1000"/>
              </a:spcAft>
            </a:pPr>
            <a:endParaRPr lang="en-US" dirty="0"/>
          </a:p>
          <a:p>
            <a:pPr>
              <a:spcAft>
                <a:spcPts val="1000"/>
              </a:spcAft>
            </a:pPr>
            <a:endParaRPr lang="en-US" dirty="0"/>
          </a:p>
        </p:txBody>
      </p:sp>
      <p:sp>
        <p:nvSpPr>
          <p:cNvPr id="4" name="TextBox 3">
            <a:extLst>
              <a:ext uri="{FF2B5EF4-FFF2-40B4-BE49-F238E27FC236}">
                <a16:creationId xmlns:a16="http://schemas.microsoft.com/office/drawing/2014/main" id="{7FDB8A1C-B3D8-764F-A1E2-B905F7E67BBE}"/>
              </a:ext>
            </a:extLst>
          </p:cNvPr>
          <p:cNvSpPr txBox="1"/>
          <p:nvPr/>
        </p:nvSpPr>
        <p:spPr>
          <a:xfrm>
            <a:off x="9391656" y="5285492"/>
            <a:ext cx="1279901"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Metz et al., 2020</a:t>
            </a:r>
            <a:endParaRPr lang="en-US" kern="0" dirty="0"/>
          </a:p>
        </p:txBody>
      </p:sp>
      <p:pic>
        <p:nvPicPr>
          <p:cNvPr id="6" name="Picture 6" descr="A picture containing text&#10;&#10;Description automatically generated">
            <a:extLst>
              <a:ext uri="{FF2B5EF4-FFF2-40B4-BE49-F238E27FC236}">
                <a16:creationId xmlns:a16="http://schemas.microsoft.com/office/drawing/2014/main" id="{5BF1CE45-2122-4307-BB26-5F107F9865A8}"/>
              </a:ext>
            </a:extLst>
          </p:cNvPr>
          <p:cNvPicPr>
            <a:picLocks noChangeAspect="1"/>
          </p:cNvPicPr>
          <p:nvPr/>
        </p:nvPicPr>
        <p:blipFill>
          <a:blip r:embed="rId3"/>
          <a:stretch>
            <a:fillRect/>
          </a:stretch>
        </p:blipFill>
        <p:spPr>
          <a:xfrm>
            <a:off x="9391236" y="118100"/>
            <a:ext cx="1162050" cy="1371600"/>
          </a:xfrm>
          <a:prstGeom prst="rect">
            <a:avLst/>
          </a:prstGeom>
        </p:spPr>
      </p:pic>
      <p:pic>
        <p:nvPicPr>
          <p:cNvPr id="9" name="Picture 9">
            <a:extLst>
              <a:ext uri="{FF2B5EF4-FFF2-40B4-BE49-F238E27FC236}">
                <a16:creationId xmlns:a16="http://schemas.microsoft.com/office/drawing/2014/main" id="{F93D1334-CE07-449A-A775-FE81FF727B77}"/>
              </a:ext>
            </a:extLst>
          </p:cNvPr>
          <p:cNvPicPr>
            <a:picLocks noChangeAspect="1"/>
          </p:cNvPicPr>
          <p:nvPr/>
        </p:nvPicPr>
        <p:blipFill>
          <a:blip r:embed="rId4"/>
          <a:stretch>
            <a:fillRect/>
          </a:stretch>
        </p:blipFill>
        <p:spPr>
          <a:xfrm>
            <a:off x="4958263" y="3784340"/>
            <a:ext cx="2269631" cy="1592860"/>
          </a:xfrm>
          <a:prstGeom prst="rect">
            <a:avLst/>
          </a:prstGeom>
        </p:spPr>
      </p:pic>
    </p:spTree>
    <p:extLst>
      <p:ext uri="{BB962C8B-B14F-4D97-AF65-F5344CB8AC3E}">
        <p14:creationId xmlns:p14="http://schemas.microsoft.com/office/powerpoint/2010/main" val="21004614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31044-1F39-5145-BB84-20770D54617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Tools and Supplemental Resources</a:t>
            </a:r>
          </a:p>
        </p:txBody>
      </p:sp>
      <p:sp>
        <p:nvSpPr>
          <p:cNvPr id="3" name="Content Placeholder 2">
            <a:extLst>
              <a:ext uri="{FF2B5EF4-FFF2-40B4-BE49-F238E27FC236}">
                <a16:creationId xmlns:a16="http://schemas.microsoft.com/office/drawing/2014/main" id="{0998EF47-C459-DB43-8ED4-46FD8711E486}"/>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a:lnSpc>
                <a:spcPct val="150000"/>
              </a:lnSpc>
            </a:pPr>
            <a:r>
              <a:rPr lang="en-US" sz="1800" dirty="0">
                <a:hlinkClick r:id="rId3"/>
              </a:rPr>
              <a:t>Grid-Enabled Measures Database</a:t>
            </a:r>
            <a:endParaRPr lang="en-US" sz="1800" dirty="0"/>
          </a:p>
          <a:p>
            <a:pPr marL="342900" indent="-342900"/>
            <a:r>
              <a:rPr lang="en-US" sz="1800" dirty="0"/>
              <a:t>Proctor, E., Silmere, H., Raghavan, R., Hovmand, P., Aarons, G., Bunger, A., Griffey, R., &amp; Hensley, M. (2011). Outcomes for implementation research: Conceptual distinctions, measurement challenges, and research agenda. Administration and Policy in Mental Health, 38(2), 65-67</a:t>
            </a:r>
          </a:p>
          <a:p>
            <a:pPr marL="342900" indent="-342900"/>
            <a:r>
              <a:rPr lang="en-US" sz="1800" dirty="0">
                <a:hlinkClick r:id="rId4"/>
              </a:rPr>
              <a:t>Implementation Outcome Repository </a:t>
            </a:r>
            <a:endParaRPr lang="en-US" sz="1800" dirty="0"/>
          </a:p>
          <a:p>
            <a:pPr marL="342900" indent="-342900">
              <a:lnSpc>
                <a:spcPct val="150000"/>
              </a:lnSpc>
            </a:pPr>
            <a:r>
              <a:rPr lang="en-US" sz="1800" dirty="0">
                <a:hlinkClick r:id="rId5"/>
              </a:rPr>
              <a:t>RE-AIM Tool</a:t>
            </a:r>
            <a:endParaRPr lang="en-US" sz="1800" dirty="0"/>
          </a:p>
          <a:p>
            <a:pPr marL="342900" indent="-342900">
              <a:lnSpc>
                <a:spcPct val="150000"/>
              </a:lnSpc>
            </a:pPr>
            <a:r>
              <a:rPr lang="en-US" sz="1800" dirty="0">
                <a:hlinkClick r:id="rId6"/>
              </a:rPr>
              <a:t>Washington University Institute of Clinical and Translational Sciences Implementation Outcomes Toolkit</a:t>
            </a:r>
            <a:endParaRPr lang="en-US" sz="1800" dirty="0"/>
          </a:p>
        </p:txBody>
      </p:sp>
    </p:spTree>
    <p:extLst>
      <p:ext uri="{BB962C8B-B14F-4D97-AF65-F5344CB8AC3E}">
        <p14:creationId xmlns:p14="http://schemas.microsoft.com/office/powerpoint/2010/main" val="1517860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5">
            <a:extLst>
              <a:ext uri="{FF2B5EF4-FFF2-40B4-BE49-F238E27FC236}">
                <a16:creationId xmlns:a16="http://schemas.microsoft.com/office/drawing/2014/main" id="{44DE6632-D59C-4FA3-8847-34BC067FA29E}"/>
              </a:ext>
            </a:extLst>
          </p:cNvPr>
          <p:cNvGraphicFramePr/>
          <p:nvPr/>
        </p:nvGraphicFramePr>
        <p:xfrm>
          <a:off x="675959" y="91792"/>
          <a:ext cx="10845634" cy="535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D3C6DF1-3CA6-584C-A1BA-6F136F9612D7}"/>
              </a:ext>
            </a:extLst>
          </p:cNvPr>
          <p:cNvSpPr>
            <a:spLocks noGrp="1"/>
          </p:cNvSpPr>
          <p:nvPr>
            <p:ph type="title"/>
          </p:nvPr>
        </p:nvSpPr>
        <p:spPr>
          <a:xfrm>
            <a:off x="3875481" y="2199081"/>
            <a:ext cx="4441038"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3200" b="1" dirty="0"/>
              <a:t>Base Camp Basics</a:t>
            </a:r>
            <a:endParaRPr lang="en-US" dirty="0"/>
          </a:p>
        </p:txBody>
      </p:sp>
      <p:sp>
        <p:nvSpPr>
          <p:cNvPr id="4" name="TextBox 3">
            <a:extLst>
              <a:ext uri="{FF2B5EF4-FFF2-40B4-BE49-F238E27FC236}">
                <a16:creationId xmlns:a16="http://schemas.microsoft.com/office/drawing/2014/main" id="{81725A3B-6F1A-564C-97CD-3B07EF63CDA5}"/>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pic>
        <p:nvPicPr>
          <p:cNvPr id="19" name="Picture 6" descr="A picture containing circle&#10;&#10;Description automatically generated">
            <a:extLst>
              <a:ext uri="{FF2B5EF4-FFF2-40B4-BE49-F238E27FC236}">
                <a16:creationId xmlns:a16="http://schemas.microsoft.com/office/drawing/2014/main" id="{0E353B54-1BC3-4C3C-94F2-8AC1FF6F7DAA}"/>
              </a:ext>
            </a:extLst>
          </p:cNvPr>
          <p:cNvPicPr>
            <a:picLocks noChangeAspect="1"/>
          </p:cNvPicPr>
          <p:nvPr/>
        </p:nvPicPr>
        <p:blipFill rotWithShape="1">
          <a:blip r:embed="rId8"/>
          <a:srcRect r="7911" b="581"/>
          <a:stretch/>
        </p:blipFill>
        <p:spPr>
          <a:xfrm>
            <a:off x="9062604" y="176399"/>
            <a:ext cx="1439430" cy="844643"/>
          </a:xfrm>
          <a:prstGeom prst="rect">
            <a:avLst/>
          </a:prstGeom>
        </p:spPr>
      </p:pic>
      <p:sp>
        <p:nvSpPr>
          <p:cNvPr id="34" name="Oval 33">
            <a:extLst>
              <a:ext uri="{FF2B5EF4-FFF2-40B4-BE49-F238E27FC236}">
                <a16:creationId xmlns:a16="http://schemas.microsoft.com/office/drawing/2014/main" id="{AE6D9F87-B135-483B-93B1-B254A6B53CEA}"/>
              </a:ext>
            </a:extLst>
          </p:cNvPr>
          <p:cNvSpPr/>
          <p:nvPr/>
        </p:nvSpPr>
        <p:spPr>
          <a:xfrm>
            <a:off x="5050857" y="92009"/>
            <a:ext cx="2087217" cy="92375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000000"/>
              </a:solidFill>
              <a:latin typeface="Arial"/>
              <a:sym typeface="Arial"/>
            </a:endParaRPr>
          </a:p>
        </p:txBody>
      </p:sp>
    </p:spTree>
    <p:extLst>
      <p:ext uri="{BB962C8B-B14F-4D97-AF65-F5344CB8AC3E}">
        <p14:creationId xmlns:p14="http://schemas.microsoft.com/office/powerpoint/2010/main" val="317883249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C7C7-9DBB-7A44-A88F-0BC78D99533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127D1475-7E94-2D41-A70C-117B48927E7A}"/>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1200" dirty="0"/>
              <a:t>Chatterjee S., Chattopadhyay, A., &amp; Levine, P. (2015). Between-ward disparities in colorectal cancer incidence and </a:t>
            </a:r>
          </a:p>
          <a:p>
            <a:pPr marL="0" indent="0">
              <a:buNone/>
            </a:pPr>
            <a:r>
              <a:rPr lang="en-US" sz="1200" dirty="0"/>
              <a:t>     screening in Washington DC. </a:t>
            </a:r>
            <a:r>
              <a:rPr lang="en-US" sz="1200" i="1" dirty="0"/>
              <a:t>Journal of Epidemiology and Global Health, 5</a:t>
            </a:r>
            <a:r>
              <a:rPr lang="en-US" sz="1200" dirty="0"/>
              <a:t>(4 Supplement 1), S1-S9.</a:t>
            </a:r>
          </a:p>
          <a:p>
            <a:pPr marL="0" indent="0">
              <a:buNone/>
            </a:pPr>
            <a:r>
              <a:rPr lang="en-US" sz="1200" dirty="0"/>
              <a:t>     doi: 10.1016/j.jegh.2015.08.001</a:t>
            </a:r>
            <a:endParaRPr lang="en-US" sz="1850" dirty="0"/>
          </a:p>
          <a:p>
            <a:pPr marL="0" indent="0">
              <a:buNone/>
            </a:pPr>
            <a:r>
              <a:rPr lang="en-US" sz="1200" dirty="0"/>
              <a:t>Comprehensive Cancer Control National Partnership. (2021). </a:t>
            </a:r>
            <a:r>
              <a:rPr lang="en-US" sz="1200" i="1" dirty="0"/>
              <a:t>Health equity tip sheet</a:t>
            </a:r>
            <a:r>
              <a:rPr lang="en-US" sz="1200" dirty="0"/>
              <a:t>. </a:t>
            </a:r>
          </a:p>
          <a:p>
            <a:pPr marL="0" indent="0">
              <a:buNone/>
            </a:pPr>
            <a:r>
              <a:rPr lang="en-US" sz="1200" dirty="0"/>
              <a:t>     https://www.acs4ccc.org/wp-content/uploads/2021/04/Cancer-Plan-Tip-Sheet_Health-Equity_FINAL.pdf</a:t>
            </a:r>
          </a:p>
          <a:p>
            <a:pPr marL="0" indent="0">
              <a:buNone/>
            </a:pPr>
            <a:r>
              <a:rPr lang="en-US" sz="1200" dirty="0"/>
              <a:t>Goodman, R. M., McLeroy, K. R., Steckler, A. B., &amp; Hoyle, R. H. (1993). Development of level of institutionalization </a:t>
            </a:r>
          </a:p>
          <a:p>
            <a:pPr marL="0" indent="0">
              <a:buNone/>
            </a:pPr>
            <a:r>
              <a:rPr lang="en-US" sz="1200" dirty="0"/>
              <a:t>     scales for health promotion programs. </a:t>
            </a:r>
            <a:r>
              <a:rPr lang="en-US" sz="1200" i="1" dirty="0"/>
              <a:t>Health Education Quarterly, 20</a:t>
            </a:r>
            <a:r>
              <a:rPr lang="en-US" sz="1200" dirty="0"/>
              <a:t>(2):161-78</a:t>
            </a:r>
            <a:endParaRPr lang="en-US" dirty="0"/>
          </a:p>
          <a:p>
            <a:pPr marL="0" indent="0">
              <a:buNone/>
            </a:pPr>
            <a:r>
              <a:rPr lang="en-US" sz="1200" dirty="0"/>
              <a:t>     doi: 10.1177/109019819302000208</a:t>
            </a:r>
            <a:endParaRPr lang="en-US" sz="1850" dirty="0"/>
          </a:p>
          <a:p>
            <a:pPr marL="0" indent="0">
              <a:buNone/>
            </a:pPr>
            <a:r>
              <a:rPr lang="en-US" sz="1200" dirty="0"/>
              <a:t>Holt, C. L., Tagai, E. K., Scheirer, M. A., Santos, S. L., Bowie, J., Haider, M., Slade, J., Wang, M., &amp; Whitehead, T. </a:t>
            </a:r>
          </a:p>
          <a:p>
            <a:pPr marL="0" indent="0">
              <a:buNone/>
            </a:pPr>
            <a:r>
              <a:rPr lang="en-US" sz="1200" dirty="0"/>
              <a:t>     (2014). Translating evidence-based interventions for implementation: Experiences from Project HEAL in African </a:t>
            </a:r>
          </a:p>
          <a:p>
            <a:pPr marL="0" indent="0">
              <a:buNone/>
            </a:pPr>
            <a:r>
              <a:rPr lang="en-US" sz="1200" dirty="0"/>
              <a:t>     American churches. </a:t>
            </a:r>
            <a:r>
              <a:rPr lang="en-US" sz="1200" i="1" dirty="0"/>
              <a:t>Implementation Science, 9</a:t>
            </a:r>
            <a:r>
              <a:rPr lang="en-US" sz="1200" dirty="0"/>
              <a:t>(1). doi: 10.1186/1748-5908-9-66</a:t>
            </a:r>
          </a:p>
          <a:p>
            <a:pPr marL="0" indent="0">
              <a:buNone/>
            </a:pPr>
            <a:r>
              <a:rPr lang="en-US" sz="1200" dirty="0"/>
              <a:t>Metz, A., Louison, L., Burke, K., Albers, B., &amp; Ward, C. (2020). Implementation support practitioner profile: Guiding    </a:t>
            </a:r>
          </a:p>
          <a:p>
            <a:pPr marL="0" indent="0">
              <a:buNone/>
            </a:pPr>
            <a:r>
              <a:rPr lang="en-US" sz="1200" dirty="0"/>
              <a:t>     principles and core competencies for implementation practice. Chapel Hill, NC: National Implementation Research   </a:t>
            </a:r>
          </a:p>
          <a:p>
            <a:pPr marL="0" indent="0">
              <a:buNone/>
            </a:pPr>
            <a:r>
              <a:rPr lang="en-US" sz="1200" dirty="0"/>
              <a:t>     Network, University of North Carolina at Chapel Hill. </a:t>
            </a:r>
          </a:p>
          <a:p>
            <a:pPr marL="0" indent="0">
              <a:buNone/>
            </a:pPr>
            <a:r>
              <a:rPr lang="en-US" sz="1200" dirty="0"/>
              <a:t>     https://nirn.fpg.unc.edu/resources/implementation-support-practitioner-profile.</a:t>
            </a:r>
          </a:p>
          <a:p>
            <a:pPr marL="0" indent="0">
              <a:buNone/>
            </a:pPr>
            <a:r>
              <a:rPr lang="en-US" sz="1200" dirty="0"/>
              <a:t>National Cancer Institute. (2012). </a:t>
            </a:r>
            <a:r>
              <a:rPr lang="en-US" sz="1200" dirty="0">
                <a:solidFill>
                  <a:schemeClr val="tx1"/>
                </a:solidFill>
              </a:rPr>
              <a:t>http://re-</a:t>
            </a:r>
            <a:r>
              <a:rPr lang="en-US" sz="1200" dirty="0" err="1">
                <a:solidFill>
                  <a:schemeClr val="tx1"/>
                </a:solidFill>
              </a:rPr>
              <a:t>aim.org</a:t>
            </a:r>
            <a:r>
              <a:rPr lang="en-US" sz="1200" dirty="0">
                <a:solidFill>
                  <a:schemeClr val="tx1"/>
                </a:solidFill>
              </a:rPr>
              <a:t>/wp-content/uploads/2016/09/</a:t>
            </a:r>
            <a:r>
              <a:rPr lang="en-US" sz="1200" dirty="0" err="1">
                <a:solidFill>
                  <a:schemeClr val="tx1"/>
                </a:solidFill>
              </a:rPr>
              <a:t>checklistdimensions.pdf</a:t>
            </a:r>
            <a:endParaRPr lang="en-US" sz="1200" dirty="0">
              <a:solidFill>
                <a:schemeClr val="tx1"/>
              </a:solidFill>
            </a:endParaRPr>
          </a:p>
          <a:p>
            <a:pPr marL="0" indent="0">
              <a:buNone/>
            </a:pPr>
            <a:r>
              <a:rPr lang="en-US" sz="1200" dirty="0" err="1"/>
              <a:t>Rohweder</a:t>
            </a:r>
            <a:r>
              <a:rPr lang="en-US" sz="1200" dirty="0"/>
              <a:t>, C., Wangen, M., Black, M., Dolinger, H., Wolf, M., O'Reilly, C., Brandt, H., &amp; Leeman, J. (2019) </a:t>
            </a:r>
          </a:p>
          <a:p>
            <a:pPr marL="0" indent="0">
              <a:buNone/>
            </a:pPr>
            <a:r>
              <a:rPr lang="en-US" sz="1200" dirty="0"/>
              <a:t>     Understanding quality improvement collaboratives through an implementation science lens. </a:t>
            </a:r>
            <a:r>
              <a:rPr lang="en-US" sz="1200" i="1" dirty="0"/>
              <a:t>Prevention </a:t>
            </a:r>
            <a:endParaRPr lang="en-US" sz="1200" dirty="0"/>
          </a:p>
          <a:p>
            <a:pPr marL="0" indent="0">
              <a:buNone/>
            </a:pPr>
            <a:r>
              <a:rPr lang="en-US" sz="1200" i="1" dirty="0"/>
              <a:t>     Medicine</a:t>
            </a:r>
            <a:r>
              <a:rPr lang="en-US" sz="1200" dirty="0"/>
              <a:t>, 129S:105859. doi: 10.1016/j.ypmed.2019.105859</a:t>
            </a:r>
          </a:p>
          <a:p>
            <a:pPr marL="0" indent="0">
              <a:buNone/>
            </a:pPr>
            <a:r>
              <a:rPr lang="en-US" sz="1200" dirty="0"/>
              <a:t>Rubin Means, A., &amp; Wagenaar, B. (2018). </a:t>
            </a:r>
            <a:r>
              <a:rPr lang="en-US" sz="1200" i="1" dirty="0"/>
              <a:t>An introduction quality improvement</a:t>
            </a:r>
            <a:r>
              <a:rPr lang="en-US" sz="1200" dirty="0"/>
              <a:t>. The ImpSci UW Blog. </a:t>
            </a:r>
          </a:p>
          <a:p>
            <a:pPr marL="0" indent="0">
              <a:buNone/>
            </a:pPr>
            <a:r>
              <a:rPr lang="en-US" sz="1200" dirty="0"/>
              <a:t>     https://impsciuw.org/an-introduction-to-quality-improvement/</a:t>
            </a:r>
            <a:endParaRPr lang="en-US" sz="1200" u="sng" dirty="0">
              <a:solidFill>
                <a:schemeClr val="accent1">
                  <a:lumMod val="50000"/>
                </a:schemeClr>
              </a:solidFill>
            </a:endParaRPr>
          </a:p>
          <a:p>
            <a:pPr marL="0" indent="0">
              <a:buNone/>
            </a:pPr>
            <a:endParaRPr lang="en-US" dirty="0"/>
          </a:p>
        </p:txBody>
      </p:sp>
    </p:spTree>
    <p:extLst>
      <p:ext uri="{BB962C8B-B14F-4D97-AF65-F5344CB8AC3E}">
        <p14:creationId xmlns:p14="http://schemas.microsoft.com/office/powerpoint/2010/main" val="105371930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FED9-0F22-014A-9B37-D0180943A83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C6BAD55D-81BD-BA43-8D4E-D221E905E7AF}"/>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1200" dirty="0"/>
              <a:t>Smith, J. D., Li, D. H. &amp; Rafferty, M. R. (2020). The Implementation Research Logic Model: A method for planning, </a:t>
            </a:r>
          </a:p>
          <a:p>
            <a:pPr marL="0" indent="0">
              <a:buNone/>
            </a:pPr>
            <a:r>
              <a:rPr lang="en-US" sz="1200" dirty="0"/>
              <a:t>     executing, reporting, and synthesizing implementation projects. </a:t>
            </a:r>
            <a:r>
              <a:rPr lang="en-US" sz="1200" i="1" dirty="0"/>
              <a:t>Implementation Science, 16</a:t>
            </a:r>
            <a:r>
              <a:rPr lang="en-US" sz="1200" dirty="0"/>
              <a:t>(84).</a:t>
            </a:r>
            <a:endParaRPr lang="en-US" sz="1850" dirty="0"/>
          </a:p>
          <a:p>
            <a:pPr marL="0" indent="0">
              <a:buNone/>
            </a:pPr>
            <a:r>
              <a:rPr lang="en-US" sz="1200" dirty="0"/>
              <a:t>     https://doi.org/10.1186/s13012-020-01041-8</a:t>
            </a:r>
            <a:endParaRPr lang="en-US" dirty="0"/>
          </a:p>
          <a:p>
            <a:pPr marL="0" indent="0">
              <a:buNone/>
            </a:pPr>
            <a:r>
              <a:rPr lang="en-US" sz="1200" dirty="0"/>
              <a:t>Weiner, B. J., Lewis, C. C., Stanick, C., Powell, B., Dorsey, C., Clary, A., Boynton, M., &amp; Halko, H. (2017). </a:t>
            </a:r>
          </a:p>
          <a:p>
            <a:pPr marL="0" indent="0">
              <a:buNone/>
            </a:pPr>
            <a:r>
              <a:rPr lang="en-US" sz="1200" dirty="0"/>
              <a:t>     Psychometric assessment of three newly developed implementation outcome measures. </a:t>
            </a:r>
            <a:r>
              <a:rPr lang="en-US" sz="1200" i="1" dirty="0"/>
              <a:t>Implementation Science, </a:t>
            </a:r>
            <a:endParaRPr lang="en-US" dirty="0"/>
          </a:p>
          <a:p>
            <a:pPr marL="0" indent="0">
              <a:buNone/>
            </a:pPr>
            <a:r>
              <a:rPr lang="en-US" sz="1200" i="1" dirty="0"/>
              <a:t>     12</a:t>
            </a:r>
            <a:r>
              <a:rPr lang="en-US" sz="1200" dirty="0"/>
              <a:t>(108). https://doi.org/10.1186/s13012-017-0635-3</a:t>
            </a:r>
            <a:endParaRPr lang="en-US" sz="1850" dirty="0"/>
          </a:p>
          <a:p>
            <a:endParaRPr lang="en-US" sz="1200" dirty="0"/>
          </a:p>
          <a:p>
            <a:pPr marL="0" indent="0">
              <a:buNone/>
            </a:pPr>
            <a:endParaRPr lang="en-US" sz="1200" dirty="0"/>
          </a:p>
        </p:txBody>
      </p:sp>
    </p:spTree>
    <p:extLst>
      <p:ext uri="{BB962C8B-B14F-4D97-AF65-F5344CB8AC3E}">
        <p14:creationId xmlns:p14="http://schemas.microsoft.com/office/powerpoint/2010/main" val="44760834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FFCE-6FEE-1947-9AAE-6ABEB472C15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Acknowledgments</a:t>
            </a:r>
          </a:p>
        </p:txBody>
      </p:sp>
      <p:sp>
        <p:nvSpPr>
          <p:cNvPr id="3" name="Content Placeholder 2">
            <a:extLst>
              <a:ext uri="{FF2B5EF4-FFF2-40B4-BE49-F238E27FC236}">
                <a16:creationId xmlns:a16="http://schemas.microsoft.com/office/drawing/2014/main" id="{AC9633DB-76DB-FC4B-96AB-6A92B36AA9B2}"/>
              </a:ext>
            </a:extLst>
          </p:cNvPr>
          <p:cNvSpPr>
            <a:spLocks noGrp="1"/>
          </p:cNvSpPr>
          <p:nvPr>
            <p:ph sz="half" idx="1"/>
          </p:nvPr>
        </p:nvSpPr>
        <p:spPr>
          <a:xfrm>
            <a:off x="1981200" y="1600201"/>
            <a:ext cx="4038600" cy="3155382"/>
          </a:xfrm>
        </p:spPr>
        <p:txBody>
          <a:bodyPr vert="horz" wrap="square" lIns="91440" tIns="45720" rIns="91440" bIns="45720" numCol="1" anchor="ctr"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lnSpc>
                <a:spcPct val="130000"/>
              </a:lnSpc>
              <a:buNone/>
            </a:pPr>
            <a:r>
              <a:rPr lang="en-US" sz="2000" b="1" u="sng" dirty="0">
                <a:solidFill>
                  <a:schemeClr val="tx2"/>
                </a:solidFill>
                <a:ea typeface="+mn-lt"/>
                <a:cs typeface="+mn-lt"/>
              </a:rPr>
              <a:t>PI:</a:t>
            </a:r>
          </a:p>
          <a:p>
            <a:pPr marL="0" indent="0">
              <a:lnSpc>
                <a:spcPct val="130000"/>
              </a:lnSpc>
              <a:buNone/>
            </a:pPr>
            <a:r>
              <a:rPr lang="en-US" sz="2000" dirty="0">
                <a:solidFill>
                  <a:schemeClr val="tx2"/>
                </a:solidFill>
                <a:ea typeface="+mn-lt"/>
                <a:cs typeface="+mn-lt"/>
              </a:rPr>
              <a:t>Mandi L. Pratt-Chapman PhD</a:t>
            </a:r>
          </a:p>
          <a:p>
            <a:pPr marL="0" indent="0">
              <a:lnSpc>
                <a:spcPct val="130000"/>
              </a:lnSpc>
              <a:buNone/>
            </a:pPr>
            <a:r>
              <a:rPr lang="en-US" sz="2000" b="1" u="sng" dirty="0">
                <a:solidFill>
                  <a:schemeClr val="tx2"/>
                </a:solidFill>
                <a:ea typeface="+mn-lt"/>
                <a:cs typeface="+mn-lt"/>
              </a:rPr>
              <a:t>Staff:   </a:t>
            </a:r>
          </a:p>
          <a:p>
            <a:pPr marL="0" indent="0">
              <a:lnSpc>
                <a:spcPct val="130000"/>
              </a:lnSpc>
              <a:buNone/>
            </a:pPr>
            <a:r>
              <a:rPr lang="en-US" sz="2000" dirty="0">
                <a:solidFill>
                  <a:schemeClr val="tx2"/>
                </a:solidFill>
                <a:ea typeface="+mn-lt"/>
                <a:cs typeface="+mn-lt"/>
              </a:rPr>
              <a:t>Sarah Adler</a:t>
            </a:r>
          </a:p>
          <a:p>
            <a:pPr marL="0" indent="0">
              <a:lnSpc>
                <a:spcPct val="130000"/>
              </a:lnSpc>
              <a:buNone/>
            </a:pPr>
            <a:r>
              <a:rPr lang="en-US" sz="2000" dirty="0">
                <a:solidFill>
                  <a:schemeClr val="tx2"/>
                </a:solidFill>
                <a:ea typeface="+mn-lt"/>
                <a:cs typeface="+mn-lt"/>
              </a:rPr>
              <a:t>Joseph Astorino</a:t>
            </a:r>
          </a:p>
          <a:p>
            <a:pPr marL="0" indent="0">
              <a:lnSpc>
                <a:spcPct val="130000"/>
              </a:lnSpc>
              <a:buNone/>
            </a:pPr>
            <a:r>
              <a:rPr lang="en-US" sz="2000" dirty="0">
                <a:solidFill>
                  <a:schemeClr val="tx2"/>
                </a:solidFill>
                <a:ea typeface="+mn-lt"/>
                <a:cs typeface="+mn-lt"/>
              </a:rPr>
              <a:t>Leila Habib</a:t>
            </a:r>
          </a:p>
          <a:p>
            <a:pPr marL="0" indent="0">
              <a:lnSpc>
                <a:spcPct val="130000"/>
              </a:lnSpc>
              <a:buNone/>
            </a:pPr>
            <a:r>
              <a:rPr lang="en-US" sz="2000" dirty="0">
                <a:solidFill>
                  <a:schemeClr val="tx2"/>
                </a:solidFill>
                <a:ea typeface="+mn-lt"/>
                <a:cs typeface="+mn-lt"/>
              </a:rPr>
              <a:t>Sarah Kerch</a:t>
            </a:r>
          </a:p>
          <a:p>
            <a:pPr marL="0" indent="0">
              <a:lnSpc>
                <a:spcPct val="130000"/>
              </a:lnSpc>
              <a:buNone/>
            </a:pPr>
            <a:r>
              <a:rPr lang="en-US" sz="2000" b="1" u="sng" dirty="0">
                <a:solidFill>
                  <a:schemeClr val="tx2"/>
                </a:solidFill>
                <a:ea typeface="+mn-lt"/>
                <a:cs typeface="+mn-lt"/>
              </a:rPr>
              <a:t>Workgroup Members: </a:t>
            </a:r>
          </a:p>
          <a:p>
            <a:pPr marL="0" indent="0">
              <a:lnSpc>
                <a:spcPct val="130000"/>
              </a:lnSpc>
              <a:buNone/>
            </a:pPr>
            <a:r>
              <a:rPr lang="en-US" sz="2000" dirty="0">
                <a:solidFill>
                  <a:schemeClr val="tx1"/>
                </a:solidFill>
              </a:rPr>
              <a:t>Heather Brandt</a:t>
            </a:r>
          </a:p>
          <a:p>
            <a:pPr marL="0" indent="0">
              <a:lnSpc>
                <a:spcPct val="130000"/>
              </a:lnSpc>
              <a:buNone/>
            </a:pPr>
            <a:r>
              <a:rPr lang="en-US" sz="2000" dirty="0"/>
              <a:t>Polly Hager</a:t>
            </a:r>
          </a:p>
        </p:txBody>
      </p:sp>
    </p:spTree>
    <p:extLst>
      <p:ext uri="{BB962C8B-B14F-4D97-AF65-F5344CB8AC3E}">
        <p14:creationId xmlns:p14="http://schemas.microsoft.com/office/powerpoint/2010/main" val="90691746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C8A290-79E7-46A4-8A36-B2D582702BE3}"/>
              </a:ext>
            </a:extLst>
          </p:cNvPr>
          <p:cNvSpPr>
            <a:spLocks noGrp="1"/>
          </p:cNvSpPr>
          <p:nvPr/>
        </p:nvSpPr>
        <p:spPr>
          <a:xfrm>
            <a:off x="4046776" y="1211530"/>
            <a:ext cx="6324599" cy="18859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srgbClr val="000000"/>
              </a:buClr>
            </a:pPr>
            <a:r>
              <a:rPr lang="en-US" sz="5000" b="1" kern="0" dirty="0">
                <a:solidFill>
                  <a:srgbClr val="FFFFFF"/>
                </a:solidFill>
              </a:rPr>
              <a:t>Planning for Sustainability</a:t>
            </a:r>
            <a:endParaRPr lang="en-US" kern="0" dirty="0">
              <a:solidFill>
                <a:srgbClr val="FFFFFF"/>
              </a:solidFill>
            </a:endParaRPr>
          </a:p>
        </p:txBody>
      </p:sp>
    </p:spTree>
    <p:extLst>
      <p:ext uri="{BB962C8B-B14F-4D97-AF65-F5344CB8AC3E}">
        <p14:creationId xmlns:p14="http://schemas.microsoft.com/office/powerpoint/2010/main" val="30380618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3234-18B3-6E47-8B73-A612FFFE889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Disclosure</a:t>
            </a:r>
          </a:p>
        </p:txBody>
      </p:sp>
      <p:sp>
        <p:nvSpPr>
          <p:cNvPr id="3" name="Content Placeholder 2">
            <a:extLst>
              <a:ext uri="{FF2B5EF4-FFF2-40B4-BE49-F238E27FC236}">
                <a16:creationId xmlns:a16="http://schemas.microsoft.com/office/drawing/2014/main" id="{216E6CB2-6065-0E45-894C-6D6F41400CCB}"/>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This session is supported by Cooperative Agreement #NU58DP006461-03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endParaRPr lang="en-US" sz="2400" dirty="0"/>
          </a:p>
        </p:txBody>
      </p:sp>
    </p:spTree>
    <p:extLst>
      <p:ext uri="{BB962C8B-B14F-4D97-AF65-F5344CB8AC3E}">
        <p14:creationId xmlns:p14="http://schemas.microsoft.com/office/powerpoint/2010/main" val="74348790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4533-3232-D540-9895-29A500379ABB}"/>
              </a:ext>
            </a:extLst>
          </p:cNvPr>
          <p:cNvSpPr>
            <a:spLocks noGrp="1"/>
          </p:cNvSpPr>
          <p:nvPr>
            <p:ph type="title"/>
          </p:nvPr>
        </p:nvSpPr>
        <p:spPr>
          <a:xfrm>
            <a:off x="3960420" y="304800"/>
            <a:ext cx="6250381"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Learning Objectives</a:t>
            </a:r>
          </a:p>
        </p:txBody>
      </p:sp>
      <p:sp>
        <p:nvSpPr>
          <p:cNvPr id="3" name="Content Placeholder 2">
            <a:extLst>
              <a:ext uri="{FF2B5EF4-FFF2-40B4-BE49-F238E27FC236}">
                <a16:creationId xmlns:a16="http://schemas.microsoft.com/office/drawing/2014/main" id="{5B242DDD-E6A1-1547-842C-CDE082FBFCA0}"/>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457200" indent="-457200">
              <a:lnSpc>
                <a:spcPct val="150000"/>
              </a:lnSpc>
              <a:spcAft>
                <a:spcPts val="200"/>
              </a:spcAft>
              <a:buAutoNum type="arabicPeriod"/>
            </a:pPr>
            <a:r>
              <a:rPr lang="en-US" sz="2200" dirty="0"/>
              <a:t>Identify elements critical for sustaining an intervention</a:t>
            </a:r>
            <a:endParaRPr lang="en-US" dirty="0"/>
          </a:p>
          <a:p>
            <a:pPr marL="457200" indent="-457200">
              <a:lnSpc>
                <a:spcPct val="150000"/>
              </a:lnSpc>
              <a:spcAft>
                <a:spcPts val="200"/>
              </a:spcAft>
              <a:buAutoNum type="arabicPeriod"/>
            </a:pPr>
            <a:r>
              <a:rPr lang="en-US" sz="2200" dirty="0"/>
              <a:t>Describe how to integrate a sustainability tool into cancer screening implementation planning</a:t>
            </a:r>
          </a:p>
          <a:p>
            <a:pPr marL="457200" indent="-457200">
              <a:lnSpc>
                <a:spcPct val="150000"/>
              </a:lnSpc>
              <a:spcAft>
                <a:spcPts val="200"/>
              </a:spcAft>
              <a:buAutoNum type="arabicPeriod"/>
            </a:pPr>
            <a:endParaRPr lang="en-US" sz="2200" dirty="0"/>
          </a:p>
          <a:p>
            <a:pPr marL="457200" indent="-457200">
              <a:lnSpc>
                <a:spcPct val="150000"/>
              </a:lnSpc>
              <a:spcAft>
                <a:spcPts val="200"/>
              </a:spcAft>
              <a:buAutoNum type="arabicPeriod"/>
            </a:pPr>
            <a:endParaRPr lang="en-US" sz="2200" dirty="0"/>
          </a:p>
        </p:txBody>
      </p:sp>
      <p:pic>
        <p:nvPicPr>
          <p:cNvPr id="4" name="Picture 4">
            <a:extLst>
              <a:ext uri="{FF2B5EF4-FFF2-40B4-BE49-F238E27FC236}">
                <a16:creationId xmlns:a16="http://schemas.microsoft.com/office/drawing/2014/main" id="{9CF5287A-2472-4845-8A73-83F2848D16A2}"/>
              </a:ext>
            </a:extLst>
          </p:cNvPr>
          <p:cNvPicPr>
            <a:picLocks noChangeAspect="1"/>
          </p:cNvPicPr>
          <p:nvPr/>
        </p:nvPicPr>
        <p:blipFill>
          <a:blip r:embed="rId3"/>
          <a:stretch>
            <a:fillRect/>
          </a:stretch>
        </p:blipFill>
        <p:spPr>
          <a:xfrm>
            <a:off x="1983178" y="248730"/>
            <a:ext cx="1887188" cy="1254153"/>
          </a:xfrm>
          <a:prstGeom prst="rect">
            <a:avLst/>
          </a:prstGeom>
        </p:spPr>
      </p:pic>
    </p:spTree>
    <p:extLst>
      <p:ext uri="{BB962C8B-B14F-4D97-AF65-F5344CB8AC3E}">
        <p14:creationId xmlns:p14="http://schemas.microsoft.com/office/powerpoint/2010/main" val="193904759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dirty="0">
                <a:solidFill>
                  <a:schemeClr val="tx2"/>
                </a:solidFill>
                <a:ea typeface="+mn-lt"/>
                <a:cs typeface="+mn-lt"/>
              </a:rPr>
              <a:t>Introduce sustainability as extension of previous sessions</a:t>
            </a:r>
            <a:endParaRPr lang="en-US" sz="1550" dirty="0">
              <a:solidFill>
                <a:schemeClr val="tx2"/>
              </a:solidFill>
              <a:ea typeface="+mn-lt"/>
              <a:cs typeface="+mn-lt"/>
            </a:endParaRPr>
          </a:p>
          <a:p>
            <a:pPr marL="714375" lvl="1" indent="-457200">
              <a:lnSpc>
                <a:spcPct val="150000"/>
              </a:lnSpc>
              <a:spcBef>
                <a:spcPts val="0"/>
              </a:spcBef>
              <a:spcAft>
                <a:spcPts val="200"/>
              </a:spcAft>
              <a:buAutoNum type="arabicPeriod"/>
            </a:pPr>
            <a:r>
              <a:rPr lang="en-US" sz="2400" dirty="0">
                <a:solidFill>
                  <a:schemeClr val="tx1"/>
                </a:solidFill>
                <a:ea typeface="+mn-lt"/>
                <a:cs typeface="+mn-lt"/>
              </a:rPr>
              <a:t>Introduce sustainability elements from a tool using real CCC examples and hypothetical FLU-FIT case study examples</a:t>
            </a:r>
          </a:p>
          <a:p>
            <a:pPr marL="257175" lvl="1" indent="0">
              <a:lnSpc>
                <a:spcPct val="150000"/>
              </a:lnSpc>
              <a:spcBef>
                <a:spcPts val="0"/>
              </a:spcBef>
              <a:spcAft>
                <a:spcPts val="200"/>
              </a:spcAft>
              <a:buNone/>
            </a:pPr>
            <a:endParaRPr lang="en-US" sz="2400" dirty="0">
              <a:solidFill>
                <a:schemeClr val="tx1"/>
              </a:solidFill>
              <a:ea typeface="+mn-lt"/>
              <a:cs typeface="+mn-lt"/>
            </a:endParaRPr>
          </a:p>
          <a:p>
            <a:pPr marL="714375" lvl="1" indent="-457200">
              <a:lnSpc>
                <a:spcPct val="150000"/>
              </a:lnSpc>
              <a:spcBef>
                <a:spcPts val="0"/>
              </a:spcBef>
              <a:spcAft>
                <a:spcPts val="200"/>
              </a:spcAft>
              <a:buAutoNum type="arabicPeriod"/>
            </a:pPr>
            <a:endParaRPr lang="en-US" sz="2400" dirty="0">
              <a:ea typeface="+mn-lt"/>
              <a:cs typeface="+mn-lt"/>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10322281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F4510-5F93-CB4E-930D-2FDC4F17B32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Sustainability</a:t>
            </a:r>
            <a:endParaRPr lang="en-US" sz="3600" dirty="0"/>
          </a:p>
        </p:txBody>
      </p:sp>
      <p:sp>
        <p:nvSpPr>
          <p:cNvPr id="3" name="Content Placeholder 2">
            <a:extLst>
              <a:ext uri="{FF2B5EF4-FFF2-40B4-BE49-F238E27FC236}">
                <a16:creationId xmlns:a16="http://schemas.microsoft.com/office/drawing/2014/main" id="{0A0E19B2-43C4-BC4C-BC36-3E3FBB5E913F}"/>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buNone/>
            </a:pPr>
            <a:r>
              <a:rPr lang="en-US" sz="2400" dirty="0"/>
              <a:t>To what extent an evidence-based intervention can deliver its </a:t>
            </a:r>
            <a:r>
              <a:rPr lang="en-US" sz="2400" dirty="0">
                <a:solidFill>
                  <a:srgbClr val="00B0F0"/>
                </a:solidFill>
              </a:rPr>
              <a:t>___________</a:t>
            </a:r>
            <a:r>
              <a:rPr lang="en-US" sz="2400" dirty="0"/>
              <a:t> and its intended </a:t>
            </a:r>
            <a:r>
              <a:rPr lang="en-US" sz="2400" dirty="0">
                <a:solidFill>
                  <a:srgbClr val="00B0F0"/>
                </a:solidFill>
              </a:rPr>
              <a:t>________</a:t>
            </a:r>
            <a:r>
              <a:rPr lang="en-US" sz="2400" dirty="0"/>
              <a:t> over an </a:t>
            </a:r>
            <a:r>
              <a:rPr lang="en-US" sz="2400" dirty="0">
                <a:solidFill>
                  <a:srgbClr val="00B0F0"/>
                </a:solidFill>
              </a:rPr>
              <a:t>____________________ </a:t>
            </a:r>
            <a:r>
              <a:rPr lang="en-US" sz="2400" dirty="0"/>
              <a:t>after </a:t>
            </a:r>
            <a:r>
              <a:rPr lang="en-US" sz="2400" dirty="0">
                <a:solidFill>
                  <a:srgbClr val="00B0F0"/>
                </a:solidFill>
              </a:rPr>
              <a:t>_____________________ </a:t>
            </a:r>
            <a:r>
              <a:rPr lang="en-US" sz="2400" dirty="0"/>
              <a:t>is ended</a:t>
            </a:r>
            <a:endParaRPr lang="en-US" dirty="0"/>
          </a:p>
        </p:txBody>
      </p:sp>
      <p:sp>
        <p:nvSpPr>
          <p:cNvPr id="4" name="TextBox 3">
            <a:extLst>
              <a:ext uri="{FF2B5EF4-FFF2-40B4-BE49-F238E27FC236}">
                <a16:creationId xmlns:a16="http://schemas.microsoft.com/office/drawing/2014/main" id="{A308E9C2-4F30-2243-9EC6-F72F49BE74E7}"/>
              </a:ext>
            </a:extLst>
          </p:cNvPr>
          <p:cNvSpPr txBox="1"/>
          <p:nvPr/>
        </p:nvSpPr>
        <p:spPr>
          <a:xfrm>
            <a:off x="9250795" y="5159371"/>
            <a:ext cx="1419226" cy="553998"/>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Rabin et al., 2008</a:t>
            </a:r>
            <a:endParaRPr lang="en-US" kern="0" dirty="0"/>
          </a:p>
          <a:p>
            <a:pPr algn="r"/>
            <a:r>
              <a:rPr lang="en-US" sz="1000" kern="0" dirty="0">
                <a:solidFill>
                  <a:srgbClr val="FFFFFF">
                    <a:lumMod val="65000"/>
                  </a:srgbClr>
                </a:solidFill>
              </a:rPr>
              <a:t>Shelton et al., 2020</a:t>
            </a:r>
          </a:p>
          <a:p>
            <a:pPr algn="r"/>
            <a:endParaRPr lang="en-US" sz="1000" kern="0" dirty="0">
              <a:solidFill>
                <a:srgbClr val="FFFFFF">
                  <a:lumMod val="65000"/>
                </a:srgbClr>
              </a:solidFill>
            </a:endParaRPr>
          </a:p>
        </p:txBody>
      </p:sp>
      <p:sp>
        <p:nvSpPr>
          <p:cNvPr id="6" name="TextBox 5">
            <a:extLst>
              <a:ext uri="{FF2B5EF4-FFF2-40B4-BE49-F238E27FC236}">
                <a16:creationId xmlns:a16="http://schemas.microsoft.com/office/drawing/2014/main" id="{CB5C7DDF-6183-4483-BFB4-A5772EC14BDF}"/>
              </a:ext>
            </a:extLst>
          </p:cNvPr>
          <p:cNvSpPr txBox="1"/>
          <p:nvPr/>
        </p:nvSpPr>
        <p:spPr>
          <a:xfrm>
            <a:off x="4405946" y="3565946"/>
            <a:ext cx="3512202" cy="1990288"/>
          </a:xfrm>
          <a:prstGeom prst="rect">
            <a:avLst/>
          </a:prstGeom>
          <a:noFill/>
          <a:ln>
            <a:solidFill>
              <a:schemeClr val="tx2"/>
            </a:solidFill>
          </a:ln>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spcAft>
                <a:spcPts val="1000"/>
              </a:spcAft>
            </a:pPr>
            <a:r>
              <a:rPr lang="en-US" sz="1800" b="1" kern="0" dirty="0">
                <a:solidFill>
                  <a:srgbClr val="0097DA"/>
                </a:solidFill>
              </a:rPr>
              <a:t>Word Box:</a:t>
            </a:r>
            <a:endParaRPr lang="en-US" b="1" kern="0" dirty="0">
              <a:solidFill>
                <a:srgbClr val="0097DA"/>
              </a:solidFill>
            </a:endParaRPr>
          </a:p>
          <a:p>
            <a:pPr>
              <a:spcAft>
                <a:spcPts val="1000"/>
              </a:spcAft>
            </a:pPr>
            <a:r>
              <a:rPr lang="en-US" sz="1800" kern="0" dirty="0"/>
              <a:t>Programming</a:t>
            </a:r>
          </a:p>
          <a:p>
            <a:pPr>
              <a:spcAft>
                <a:spcPts val="1000"/>
              </a:spcAft>
            </a:pPr>
            <a:r>
              <a:rPr lang="en-US" sz="1800" kern="0" dirty="0"/>
              <a:t>Extended period of time</a:t>
            </a:r>
          </a:p>
          <a:p>
            <a:pPr>
              <a:spcAft>
                <a:spcPts val="1000"/>
              </a:spcAft>
            </a:pPr>
            <a:r>
              <a:rPr lang="en-US" sz="1800" kern="0" dirty="0"/>
              <a:t>External Support</a:t>
            </a:r>
          </a:p>
          <a:p>
            <a:pPr>
              <a:spcAft>
                <a:spcPts val="1000"/>
              </a:spcAft>
            </a:pPr>
            <a:r>
              <a:rPr lang="en-US" sz="1800" kern="0" dirty="0"/>
              <a:t>Benefits</a:t>
            </a:r>
          </a:p>
        </p:txBody>
      </p:sp>
      <p:sp>
        <p:nvSpPr>
          <p:cNvPr id="7" name="TextBox 6">
            <a:extLst>
              <a:ext uri="{FF2B5EF4-FFF2-40B4-BE49-F238E27FC236}">
                <a16:creationId xmlns:a16="http://schemas.microsoft.com/office/drawing/2014/main" id="{F6C37410-35D7-4CD2-9403-4BC3E235D83F}"/>
              </a:ext>
            </a:extLst>
          </p:cNvPr>
          <p:cNvSpPr txBox="1"/>
          <p:nvPr/>
        </p:nvSpPr>
        <p:spPr>
          <a:xfrm>
            <a:off x="2331263" y="2243607"/>
            <a:ext cx="2077535" cy="4308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200" b="1" kern="0" dirty="0">
                <a:solidFill>
                  <a:srgbClr val="0097DA"/>
                </a:solidFill>
              </a:rPr>
              <a:t>Programming</a:t>
            </a:r>
          </a:p>
        </p:txBody>
      </p:sp>
      <p:sp>
        <p:nvSpPr>
          <p:cNvPr id="9" name="TextBox 8">
            <a:extLst>
              <a:ext uri="{FF2B5EF4-FFF2-40B4-BE49-F238E27FC236}">
                <a16:creationId xmlns:a16="http://schemas.microsoft.com/office/drawing/2014/main" id="{13CCE48B-9152-41A2-9AF3-EFD8C6C519CF}"/>
              </a:ext>
            </a:extLst>
          </p:cNvPr>
          <p:cNvSpPr txBox="1"/>
          <p:nvPr/>
        </p:nvSpPr>
        <p:spPr>
          <a:xfrm>
            <a:off x="6668744" y="2219098"/>
            <a:ext cx="1302867" cy="4308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200" b="1" kern="0" dirty="0">
                <a:solidFill>
                  <a:srgbClr val="0097DA"/>
                </a:solidFill>
              </a:rPr>
              <a:t>Benefits</a:t>
            </a:r>
          </a:p>
        </p:txBody>
      </p:sp>
      <p:sp>
        <p:nvSpPr>
          <p:cNvPr id="10" name="TextBox 9">
            <a:extLst>
              <a:ext uri="{FF2B5EF4-FFF2-40B4-BE49-F238E27FC236}">
                <a16:creationId xmlns:a16="http://schemas.microsoft.com/office/drawing/2014/main" id="{ABD4E628-3029-4853-B707-A15A9B2C490F}"/>
              </a:ext>
            </a:extLst>
          </p:cNvPr>
          <p:cNvSpPr txBox="1"/>
          <p:nvPr/>
        </p:nvSpPr>
        <p:spPr>
          <a:xfrm>
            <a:off x="2048654" y="2705272"/>
            <a:ext cx="3718778" cy="4308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200" b="1" kern="0" dirty="0">
                <a:solidFill>
                  <a:srgbClr val="0097DA"/>
                </a:solidFill>
              </a:rPr>
              <a:t>Extended Period of Time</a:t>
            </a:r>
          </a:p>
        </p:txBody>
      </p:sp>
      <p:sp>
        <p:nvSpPr>
          <p:cNvPr id="11" name="TextBox 10">
            <a:extLst>
              <a:ext uri="{FF2B5EF4-FFF2-40B4-BE49-F238E27FC236}">
                <a16:creationId xmlns:a16="http://schemas.microsoft.com/office/drawing/2014/main" id="{DC66251A-4D90-4AE7-8B5E-0E0684D9A3A6}"/>
              </a:ext>
            </a:extLst>
          </p:cNvPr>
          <p:cNvSpPr txBox="1"/>
          <p:nvPr/>
        </p:nvSpPr>
        <p:spPr>
          <a:xfrm>
            <a:off x="6544768" y="2705271"/>
            <a:ext cx="2476874" cy="4308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200" b="1" kern="0" dirty="0">
                <a:solidFill>
                  <a:srgbClr val="0097DA"/>
                </a:solidFill>
              </a:rPr>
              <a:t>External Support</a:t>
            </a:r>
          </a:p>
        </p:txBody>
      </p:sp>
      <p:pic>
        <p:nvPicPr>
          <p:cNvPr id="12" name="Picture 12" descr="Text, icon&#10;&#10;Description automatically generated">
            <a:extLst>
              <a:ext uri="{FF2B5EF4-FFF2-40B4-BE49-F238E27FC236}">
                <a16:creationId xmlns:a16="http://schemas.microsoft.com/office/drawing/2014/main" id="{B213D0A3-7A02-40AB-AE8A-FB27224AD851}"/>
              </a:ext>
            </a:extLst>
          </p:cNvPr>
          <p:cNvPicPr>
            <a:picLocks noChangeAspect="1"/>
          </p:cNvPicPr>
          <p:nvPr/>
        </p:nvPicPr>
        <p:blipFill>
          <a:blip r:embed="rId3"/>
          <a:stretch>
            <a:fillRect/>
          </a:stretch>
        </p:blipFill>
        <p:spPr>
          <a:xfrm>
            <a:off x="9363123" y="158833"/>
            <a:ext cx="1206582" cy="1290139"/>
          </a:xfrm>
          <a:prstGeom prst="rect">
            <a:avLst/>
          </a:prstGeom>
        </p:spPr>
      </p:pic>
    </p:spTree>
    <p:extLst>
      <p:ext uri="{BB962C8B-B14F-4D97-AF65-F5344CB8AC3E}">
        <p14:creationId xmlns:p14="http://schemas.microsoft.com/office/powerpoint/2010/main" val="248793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7F27-BC5C-DB4A-A5B1-04A217DFCB12}"/>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What are you sustaining?</a:t>
            </a:r>
            <a:endParaRPr lang="en-US" sz="3600" dirty="0"/>
          </a:p>
        </p:txBody>
      </p:sp>
      <p:sp>
        <p:nvSpPr>
          <p:cNvPr id="3" name="Content Placeholder 2">
            <a:extLst>
              <a:ext uri="{FF2B5EF4-FFF2-40B4-BE49-F238E27FC236}">
                <a16:creationId xmlns:a16="http://schemas.microsoft.com/office/drawing/2014/main" id="{BE01F89F-559A-5943-9FA4-36EC802BC01B}"/>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t>Evidence-based interventions</a:t>
            </a:r>
            <a:endParaRPr lang="en-US" dirty="0"/>
          </a:p>
          <a:p>
            <a:pPr marL="556895" lvl="1" indent="-213995">
              <a:spcAft>
                <a:spcPts val="1500"/>
              </a:spcAft>
            </a:pPr>
            <a:r>
              <a:rPr lang="en-US" sz="2400" dirty="0"/>
              <a:t>Example: FLU-FIT Intervention </a:t>
            </a:r>
            <a:endParaRPr lang="en-US" dirty="0"/>
          </a:p>
          <a:p>
            <a:r>
              <a:rPr lang="en-US" sz="2400" dirty="0"/>
              <a:t>Implementation strategies supporting those EBIs</a:t>
            </a:r>
          </a:p>
          <a:p>
            <a:pPr marL="556895" lvl="1" indent="-213995"/>
            <a:r>
              <a:rPr lang="en-US" sz="2400" dirty="0"/>
              <a:t>Examples: </a:t>
            </a:r>
            <a:endParaRPr lang="en-US" dirty="0"/>
          </a:p>
          <a:p>
            <a:pPr lvl="2"/>
            <a:r>
              <a:rPr lang="en-US" sz="2400" dirty="0"/>
              <a:t>“Train the Trainer” education strategy </a:t>
            </a:r>
            <a:endParaRPr lang="en-US" sz="1850" dirty="0"/>
          </a:p>
          <a:p>
            <a:pPr lvl="2"/>
            <a:r>
              <a:rPr lang="en-US" sz="2400" dirty="0"/>
              <a:t>Restructuring strategies</a:t>
            </a:r>
            <a:endParaRPr lang="en-US" sz="1850" dirty="0"/>
          </a:p>
          <a:p>
            <a:pPr lvl="2"/>
            <a:r>
              <a:rPr lang="en-US" sz="2400" dirty="0"/>
              <a:t>Quality management strategies</a:t>
            </a:r>
            <a:endParaRPr lang="en-US" sz="1850" dirty="0"/>
          </a:p>
          <a:p>
            <a:pPr lvl="2"/>
            <a:r>
              <a:rPr lang="en-US" sz="2400" dirty="0"/>
              <a:t>Policy strategies</a:t>
            </a:r>
            <a:endParaRPr lang="en-US" sz="1850" dirty="0"/>
          </a:p>
          <a:p>
            <a:pPr marL="0" indent="0">
              <a:buNone/>
            </a:pPr>
            <a:endParaRPr lang="en-US" dirty="0"/>
          </a:p>
        </p:txBody>
      </p:sp>
      <p:pic>
        <p:nvPicPr>
          <p:cNvPr id="5" name="Picture 5" descr="A picture containing text, clipart&#10;&#10;Description automatically generated">
            <a:extLst>
              <a:ext uri="{FF2B5EF4-FFF2-40B4-BE49-F238E27FC236}">
                <a16:creationId xmlns:a16="http://schemas.microsoft.com/office/drawing/2014/main" id="{FA91787A-E3B9-4931-B7F7-9B179F10C1A0}"/>
              </a:ext>
            </a:extLst>
          </p:cNvPr>
          <p:cNvPicPr>
            <a:picLocks noChangeAspect="1"/>
          </p:cNvPicPr>
          <p:nvPr/>
        </p:nvPicPr>
        <p:blipFill>
          <a:blip r:embed="rId3"/>
          <a:stretch>
            <a:fillRect/>
          </a:stretch>
        </p:blipFill>
        <p:spPr>
          <a:xfrm>
            <a:off x="9544951" y="213656"/>
            <a:ext cx="971550" cy="1800225"/>
          </a:xfrm>
          <a:prstGeom prst="rect">
            <a:avLst/>
          </a:prstGeom>
        </p:spPr>
      </p:pic>
    </p:spTree>
    <p:extLst>
      <p:ext uri="{BB962C8B-B14F-4D97-AF65-F5344CB8AC3E}">
        <p14:creationId xmlns:p14="http://schemas.microsoft.com/office/powerpoint/2010/main" val="128704467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0A295D-5B1E-2245-BB99-AE365B5FCEAF}"/>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 sz="3200" b="1" dirty="0"/>
              <a:t>Comprehensive Cancer Control &amp; Sustainability Planning</a:t>
            </a:r>
            <a:endParaRPr lang="en-US" sz="3600" b="1" dirty="0"/>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endParaRPr lang="en-US" sz="2400" dirty="0"/>
          </a:p>
          <a:p>
            <a:pPr marL="0" indent="0">
              <a:buNone/>
            </a:pPr>
            <a:r>
              <a:rPr lang="en-US" sz="2400" dirty="0"/>
              <a:t>92% of CCC plans mention sustainability, but often without detailed action plans</a:t>
            </a:r>
          </a:p>
        </p:txBody>
      </p:sp>
      <p:sp>
        <p:nvSpPr>
          <p:cNvPr id="4" name="TextBox 3">
            <a:extLst>
              <a:ext uri="{FF2B5EF4-FFF2-40B4-BE49-F238E27FC236}">
                <a16:creationId xmlns:a16="http://schemas.microsoft.com/office/drawing/2014/main" id="{5333C75A-66B1-5A4E-8EAD-25AE994B545C}"/>
              </a:ext>
            </a:extLst>
          </p:cNvPr>
          <p:cNvSpPr txBox="1"/>
          <p:nvPr/>
        </p:nvSpPr>
        <p:spPr>
          <a:xfrm>
            <a:off x="9195610" y="5177329"/>
            <a:ext cx="1469432"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Ory et al., 2015</a:t>
            </a:r>
          </a:p>
          <a:p>
            <a:pPr algn="r"/>
            <a:r>
              <a:rPr lang="en-US" sz="1000" kern="0" dirty="0">
                <a:solidFill>
                  <a:srgbClr val="FFFFFF">
                    <a:lumMod val="65000"/>
                  </a:srgbClr>
                </a:solidFill>
              </a:rPr>
              <a:t>Photo: @ryansnaadt</a:t>
            </a:r>
          </a:p>
        </p:txBody>
      </p:sp>
      <p:pic>
        <p:nvPicPr>
          <p:cNvPr id="2" name="Picture 5">
            <a:extLst>
              <a:ext uri="{FF2B5EF4-FFF2-40B4-BE49-F238E27FC236}">
                <a16:creationId xmlns:a16="http://schemas.microsoft.com/office/drawing/2014/main" id="{48EA5B0C-083C-40A3-AB76-28E8C7F9EB37}"/>
              </a:ext>
            </a:extLst>
          </p:cNvPr>
          <p:cNvPicPr>
            <a:picLocks noChangeAspect="1"/>
          </p:cNvPicPr>
          <p:nvPr/>
        </p:nvPicPr>
        <p:blipFill>
          <a:blip r:embed="rId3"/>
          <a:stretch>
            <a:fillRect/>
          </a:stretch>
        </p:blipFill>
        <p:spPr>
          <a:xfrm>
            <a:off x="4011122" y="3032064"/>
            <a:ext cx="4169757" cy="2156117"/>
          </a:xfrm>
          <a:prstGeom prst="rect">
            <a:avLst/>
          </a:prstGeom>
        </p:spPr>
      </p:pic>
    </p:spTree>
    <p:extLst>
      <p:ext uri="{BB962C8B-B14F-4D97-AF65-F5344CB8AC3E}">
        <p14:creationId xmlns:p14="http://schemas.microsoft.com/office/powerpoint/2010/main" val="311579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7189E-1DA4-6B4B-A25C-F3A495595DF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Context Matters</a:t>
            </a:r>
          </a:p>
        </p:txBody>
      </p:sp>
      <p:sp>
        <p:nvSpPr>
          <p:cNvPr id="3" name="Content Placeholder 2">
            <a:extLst>
              <a:ext uri="{FF2B5EF4-FFF2-40B4-BE49-F238E27FC236}">
                <a16:creationId xmlns:a16="http://schemas.microsoft.com/office/drawing/2014/main" id="{70D4FBFF-BAD9-5649-AEDB-E61A25433A4C}"/>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lnSpc>
                <a:spcPct val="114999"/>
              </a:lnSpc>
              <a:buNone/>
            </a:pPr>
            <a:r>
              <a:rPr lang="en-US" sz="2400" dirty="0"/>
              <a:t>Every setting contains unique elements that can help or hinder changes in becoming integrated consistently</a:t>
            </a:r>
            <a:endParaRPr lang="en-US" dirty="0"/>
          </a:p>
          <a:p>
            <a:pPr marL="417830" lvl="1" indent="-160655">
              <a:lnSpc>
                <a:spcPct val="114999"/>
              </a:lnSpc>
              <a:buChar char="•"/>
            </a:pPr>
            <a:endParaRPr lang="en-US" sz="2400" dirty="0"/>
          </a:p>
          <a:p>
            <a:pPr marL="0" indent="0">
              <a:lnSpc>
                <a:spcPct val="114999"/>
              </a:lnSpc>
              <a:buNone/>
            </a:pPr>
            <a:r>
              <a:rPr lang="en-US" sz="2400" b="1" dirty="0">
                <a:solidFill>
                  <a:srgbClr val="0097DA"/>
                </a:solidFill>
              </a:rPr>
              <a:t>Consolidated Framework for Implementation Research (CFIR) </a:t>
            </a:r>
            <a:r>
              <a:rPr lang="en-US" sz="2400" dirty="0">
                <a:solidFill>
                  <a:schemeClr val="tx2"/>
                </a:solidFill>
              </a:rPr>
              <a:t>will be used to assess context</a:t>
            </a:r>
          </a:p>
          <a:p>
            <a:pPr marL="192405" indent="-192405">
              <a:lnSpc>
                <a:spcPct val="114999"/>
              </a:lnSpc>
            </a:pPr>
            <a:endParaRPr lang="en-US" sz="2400" dirty="0"/>
          </a:p>
        </p:txBody>
      </p:sp>
      <p:sp>
        <p:nvSpPr>
          <p:cNvPr id="6" name="TextBox 5">
            <a:extLst>
              <a:ext uri="{FF2B5EF4-FFF2-40B4-BE49-F238E27FC236}">
                <a16:creationId xmlns:a16="http://schemas.microsoft.com/office/drawing/2014/main" id="{014AF171-44CB-494E-8E64-95ED7AECAE19}"/>
              </a:ext>
            </a:extLst>
          </p:cNvPr>
          <p:cNvSpPr txBox="1"/>
          <p:nvPr/>
        </p:nvSpPr>
        <p:spPr>
          <a:xfrm>
            <a:off x="8608587" y="5292168"/>
            <a:ext cx="2072772" cy="25404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Bauer and Kirchner, 2020</a:t>
            </a:r>
            <a:endParaRPr lang="en-US" kern="0" dirty="0"/>
          </a:p>
        </p:txBody>
      </p:sp>
      <p:pic>
        <p:nvPicPr>
          <p:cNvPr id="4" name="Picture 6" descr="A picture containing circle&#10;&#10;Description automatically generated">
            <a:extLst>
              <a:ext uri="{FF2B5EF4-FFF2-40B4-BE49-F238E27FC236}">
                <a16:creationId xmlns:a16="http://schemas.microsoft.com/office/drawing/2014/main" id="{0BB31DD4-7E4E-4E8C-953D-C96CB2BF1CF3}"/>
              </a:ext>
            </a:extLst>
          </p:cNvPr>
          <p:cNvPicPr>
            <a:picLocks noChangeAspect="1"/>
          </p:cNvPicPr>
          <p:nvPr/>
        </p:nvPicPr>
        <p:blipFill rotWithShape="1">
          <a:blip r:embed="rId3"/>
          <a:srcRect r="7911" b="581"/>
          <a:stretch/>
        </p:blipFill>
        <p:spPr>
          <a:xfrm>
            <a:off x="9062604" y="176399"/>
            <a:ext cx="1439430" cy="844643"/>
          </a:xfrm>
          <a:prstGeom prst="rect">
            <a:avLst/>
          </a:prstGeom>
        </p:spPr>
      </p:pic>
    </p:spTree>
    <p:extLst>
      <p:ext uri="{BB962C8B-B14F-4D97-AF65-F5344CB8AC3E}">
        <p14:creationId xmlns:p14="http://schemas.microsoft.com/office/powerpoint/2010/main" val="24970878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normAutofit/>
          </a:bodyPr>
          <a:lstStyle/>
          <a:p>
            <a:pPr marL="714375" lvl="1" indent="-457200">
              <a:lnSpc>
                <a:spcPct val="150000"/>
              </a:lnSpc>
              <a:spcBef>
                <a:spcPts val="0"/>
              </a:spcBef>
              <a:spcAft>
                <a:spcPts val="200"/>
              </a:spcAft>
              <a:buAutoNum type="arabicPeriod"/>
            </a:pPr>
            <a:r>
              <a:rPr lang="en-US" sz="2400" dirty="0">
                <a:solidFill>
                  <a:schemeClr val="tx2"/>
                </a:solidFill>
                <a:ea typeface="+mn-lt"/>
                <a:cs typeface="+mn-lt"/>
              </a:rPr>
              <a:t>Introduce sustainability as extension of previous sessions</a:t>
            </a:r>
            <a:endParaRPr lang="en-US" sz="1550" dirty="0">
              <a:solidFill>
                <a:schemeClr val="tx2"/>
              </a:solidFill>
              <a:ea typeface="+mn-lt"/>
              <a:cs typeface="+mn-lt"/>
            </a:endParaRPr>
          </a:p>
          <a:p>
            <a:pPr marL="714375" lvl="1" indent="-457200">
              <a:lnSpc>
                <a:spcPct val="150000"/>
              </a:lnSpc>
              <a:spcBef>
                <a:spcPts val="0"/>
              </a:spcBef>
              <a:spcAft>
                <a:spcPts val="200"/>
              </a:spcAft>
              <a:buAutoNum type="arabicPeriod"/>
            </a:pPr>
            <a:r>
              <a:rPr lang="en-US" sz="2400" b="1" dirty="0">
                <a:solidFill>
                  <a:srgbClr val="0097DA"/>
                </a:solidFill>
                <a:ea typeface="+mn-lt"/>
                <a:cs typeface="+mn-lt"/>
              </a:rPr>
              <a:t>Introduce sustainability elements from a tool using real CCC examples and hypothetical FLU-FIT case study examples</a:t>
            </a:r>
          </a:p>
          <a:p>
            <a:pPr marL="257175" lvl="1" indent="0">
              <a:lnSpc>
                <a:spcPct val="150000"/>
              </a:lnSpc>
              <a:spcBef>
                <a:spcPts val="0"/>
              </a:spcBef>
              <a:spcAft>
                <a:spcPts val="200"/>
              </a:spcAft>
              <a:buNone/>
            </a:pPr>
            <a:endParaRPr lang="en-US" sz="2400" dirty="0">
              <a:solidFill>
                <a:schemeClr val="tx1"/>
              </a:solidFill>
              <a:ea typeface="+mn-lt"/>
              <a:cs typeface="+mn-lt"/>
            </a:endParaRPr>
          </a:p>
          <a:p>
            <a:pPr marL="714375" lvl="1" indent="-457200">
              <a:lnSpc>
                <a:spcPct val="150000"/>
              </a:lnSpc>
              <a:spcBef>
                <a:spcPts val="0"/>
              </a:spcBef>
              <a:spcAft>
                <a:spcPts val="200"/>
              </a:spcAft>
              <a:buAutoNum type="arabicPeriod"/>
            </a:pPr>
            <a:endParaRPr lang="en-US" sz="2400" dirty="0">
              <a:ea typeface="+mn-lt"/>
              <a:cs typeface="+mn-lt"/>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18821577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Bef>
                <a:spcPts val="1600"/>
              </a:spcBef>
              <a:buNone/>
            </a:pPr>
            <a:r>
              <a:rPr lang="en-US" sz="2000" dirty="0"/>
              <a:t>Use an existing tool: </a:t>
            </a:r>
            <a:r>
              <a:rPr lang="en-US" sz="2000" dirty="0">
                <a:hlinkClick r:id="rId3"/>
              </a:rPr>
              <a:t>Program Sustainability Assessment Tool (PSAT)</a:t>
            </a:r>
            <a:endParaRPr lang="en-US" sz="2000" dirty="0"/>
          </a:p>
          <a:p>
            <a:pPr marL="0" indent="0">
              <a:spcBef>
                <a:spcPts val="1600"/>
              </a:spcBef>
              <a:buNone/>
            </a:pPr>
            <a:endParaRPr lang="en-US" dirty="0"/>
          </a:p>
          <a:p>
            <a:pPr marL="0" indent="0">
              <a:spcBef>
                <a:spcPts val="1600"/>
              </a:spcBef>
              <a:buNone/>
            </a:pPr>
            <a:r>
              <a:rPr lang="en-US" dirty="0">
                <a:highlight>
                  <a:srgbClr val="FCFCFC"/>
                </a:highlight>
              </a:rPr>
              <a:t>	</a:t>
            </a:r>
          </a:p>
          <a:p>
            <a:pPr marL="152396" indent="0">
              <a:buNone/>
            </a:pPr>
            <a:endParaRPr lang="en-US" dirty="0">
              <a:solidFill>
                <a:srgbClr val="333333"/>
              </a:solidFill>
              <a:highlight>
                <a:srgbClr val="FCFCFC"/>
              </a:highlight>
              <a:latin typeface="Roboto"/>
              <a:ea typeface="Roboto"/>
              <a:cs typeface="Roboto"/>
              <a:sym typeface="Roboto"/>
            </a:endParaRPr>
          </a:p>
        </p:txBody>
      </p:sp>
      <p:sp>
        <p:nvSpPr>
          <p:cNvPr id="5" name="TextBox 4">
            <a:extLst>
              <a:ext uri="{FF2B5EF4-FFF2-40B4-BE49-F238E27FC236}">
                <a16:creationId xmlns:a16="http://schemas.microsoft.com/office/drawing/2014/main" id="{26EB9523-78AD-9B44-8644-DC3C1BCC4503}"/>
              </a:ext>
            </a:extLst>
          </p:cNvPr>
          <p:cNvSpPr txBox="1"/>
          <p:nvPr/>
        </p:nvSpPr>
        <p:spPr>
          <a:xfrm>
            <a:off x="9338907" y="5321139"/>
            <a:ext cx="1339962" cy="47198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Calhoun et al., 2014</a:t>
            </a:r>
            <a:endParaRPr lang="en-US" kern="0" dirty="0"/>
          </a:p>
          <a:p>
            <a:pPr algn="r"/>
            <a:endParaRPr lang="en-US" sz="1467" kern="0" dirty="0">
              <a:solidFill>
                <a:srgbClr val="808080"/>
              </a:solidFill>
            </a:endParaRPr>
          </a:p>
        </p:txBody>
      </p:sp>
      <p:sp>
        <p:nvSpPr>
          <p:cNvPr id="4" name="Title 3">
            <a:extLst>
              <a:ext uri="{FF2B5EF4-FFF2-40B4-BE49-F238E27FC236}">
                <a16:creationId xmlns:a16="http://schemas.microsoft.com/office/drawing/2014/main" id="{85C68E7C-676D-494A-8BAC-806530451CD9}"/>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Assess Elements that Influence Sustainability Outcomes in Your Context</a:t>
            </a:r>
          </a:p>
        </p:txBody>
      </p:sp>
      <p:pic>
        <p:nvPicPr>
          <p:cNvPr id="2" name="Picture 1">
            <a:extLst>
              <a:ext uri="{FF2B5EF4-FFF2-40B4-BE49-F238E27FC236}">
                <a16:creationId xmlns:a16="http://schemas.microsoft.com/office/drawing/2014/main" id="{7D9DD82B-79F8-DC47-9774-9E7AE76A43B9}"/>
              </a:ext>
            </a:extLst>
          </p:cNvPr>
          <p:cNvPicPr>
            <a:picLocks noChangeAspect="1"/>
          </p:cNvPicPr>
          <p:nvPr/>
        </p:nvPicPr>
        <p:blipFill>
          <a:blip r:embed="rId4"/>
          <a:stretch>
            <a:fillRect/>
          </a:stretch>
        </p:blipFill>
        <p:spPr>
          <a:xfrm>
            <a:off x="2643472" y="2226961"/>
            <a:ext cx="6536729" cy="3030182"/>
          </a:xfrm>
          <a:prstGeom prst="rect">
            <a:avLst/>
          </a:prstGeom>
        </p:spPr>
      </p:pic>
    </p:spTree>
    <p:extLst>
      <p:ext uri="{BB962C8B-B14F-4D97-AF65-F5344CB8AC3E}">
        <p14:creationId xmlns:p14="http://schemas.microsoft.com/office/powerpoint/2010/main" val="383494786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2A809-20FA-4212-9594-BF320FE61807}"/>
              </a:ext>
            </a:extLst>
          </p:cNvPr>
          <p:cNvSpPr>
            <a:spLocks noGrp="1"/>
          </p:cNvSpPr>
          <p:nvPr>
            <p:ph type="title"/>
          </p:nvPr>
        </p:nvSpPr>
        <p:spPr/>
        <p:txBody>
          <a:bodyPr/>
          <a:lstStyle/>
          <a:p>
            <a:r>
              <a:rPr lang="en-US" dirty="0">
                <a:solidFill>
                  <a:schemeClr val="tx1"/>
                </a:solidFill>
              </a:rPr>
              <a:t>PSAT Elements</a:t>
            </a:r>
          </a:p>
        </p:txBody>
      </p:sp>
      <p:sp>
        <p:nvSpPr>
          <p:cNvPr id="3" name="Content Placeholder 2">
            <a:extLst>
              <a:ext uri="{FF2B5EF4-FFF2-40B4-BE49-F238E27FC236}">
                <a16:creationId xmlns:a16="http://schemas.microsoft.com/office/drawing/2014/main" id="{9B9D2788-F923-4FAC-840F-5192287FA3C6}"/>
              </a:ext>
            </a:extLst>
          </p:cNvPr>
          <p:cNvSpPr>
            <a:spLocks noGrp="1"/>
          </p:cNvSpPr>
          <p:nvPr>
            <p:ph idx="1"/>
          </p:nvPr>
        </p:nvSpPr>
        <p:spPr>
          <a:xfrm>
            <a:off x="1981201" y="1600201"/>
            <a:ext cx="8223753" cy="3810000"/>
          </a:xfrm>
        </p:spPr>
        <p:txBody>
          <a:bodyPr/>
          <a:lstStyle/>
          <a:p>
            <a:pPr marL="0" indent="0">
              <a:spcAft>
                <a:spcPts val="1000"/>
              </a:spcAft>
              <a:buNone/>
            </a:pPr>
            <a:r>
              <a:rPr lang="en-US" dirty="0">
                <a:solidFill>
                  <a:schemeClr val="tx1"/>
                </a:solidFill>
              </a:rPr>
              <a:t>Next, we’re going to learn about the eight (8) PSAT elements</a:t>
            </a:r>
            <a:endParaRPr lang="en-US" dirty="0"/>
          </a:p>
        </p:txBody>
      </p:sp>
      <p:pic>
        <p:nvPicPr>
          <p:cNvPr id="4" name="Picture 4" descr="A picture containing indoor, floor, room, ceiling&#10;&#10;Description automatically generated">
            <a:extLst>
              <a:ext uri="{FF2B5EF4-FFF2-40B4-BE49-F238E27FC236}">
                <a16:creationId xmlns:a16="http://schemas.microsoft.com/office/drawing/2014/main" id="{152859F4-8BB5-4B8F-8A01-E8AEE8A19769}"/>
              </a:ext>
            </a:extLst>
          </p:cNvPr>
          <p:cNvPicPr>
            <a:picLocks noChangeAspect="1"/>
          </p:cNvPicPr>
          <p:nvPr/>
        </p:nvPicPr>
        <p:blipFill>
          <a:blip r:embed="rId3"/>
          <a:stretch>
            <a:fillRect/>
          </a:stretch>
        </p:blipFill>
        <p:spPr>
          <a:xfrm>
            <a:off x="4627931" y="2531575"/>
            <a:ext cx="2930290" cy="1947253"/>
          </a:xfrm>
          <a:prstGeom prst="rect">
            <a:avLst/>
          </a:prstGeom>
        </p:spPr>
      </p:pic>
    </p:spTree>
    <p:extLst>
      <p:ext uri="{BB962C8B-B14F-4D97-AF65-F5344CB8AC3E}">
        <p14:creationId xmlns:p14="http://schemas.microsoft.com/office/powerpoint/2010/main" val="156438791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PSAT Elements</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sz="half"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t>Environmental Support</a:t>
            </a:r>
          </a:p>
          <a:p>
            <a:endParaRPr lang="en-US" sz="2400" dirty="0"/>
          </a:p>
          <a:p>
            <a:r>
              <a:rPr lang="en-US" sz="2400" dirty="0"/>
              <a:t>Funding Stability</a:t>
            </a:r>
          </a:p>
          <a:p>
            <a:endParaRPr lang="en-US" sz="2400" dirty="0"/>
          </a:p>
          <a:p>
            <a:r>
              <a:rPr lang="en-US" sz="2400" dirty="0"/>
              <a:t>Partnerships</a:t>
            </a:r>
          </a:p>
          <a:p>
            <a:endParaRPr lang="en-US" sz="2400" dirty="0"/>
          </a:p>
          <a:p>
            <a:r>
              <a:rPr lang="en-US" sz="2400" dirty="0"/>
              <a:t>Organizational Capacity</a:t>
            </a:r>
          </a:p>
        </p:txBody>
      </p:sp>
      <p:sp>
        <p:nvSpPr>
          <p:cNvPr id="6" name="Content Placeholder 5">
            <a:extLst>
              <a:ext uri="{FF2B5EF4-FFF2-40B4-BE49-F238E27FC236}">
                <a16:creationId xmlns:a16="http://schemas.microsoft.com/office/drawing/2014/main" id="{2342385B-D9FD-EE4B-B6C7-BBFA4D44896D}"/>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t>Evaluation</a:t>
            </a:r>
          </a:p>
          <a:p>
            <a:endParaRPr lang="en-US" sz="2400" dirty="0"/>
          </a:p>
          <a:p>
            <a:r>
              <a:rPr lang="en-US" sz="2400" dirty="0"/>
              <a:t>Adaptation</a:t>
            </a:r>
          </a:p>
          <a:p>
            <a:endParaRPr lang="en-US" sz="2400" dirty="0"/>
          </a:p>
          <a:p>
            <a:r>
              <a:rPr lang="en-US" sz="2400" dirty="0"/>
              <a:t>Communication</a:t>
            </a:r>
          </a:p>
          <a:p>
            <a:endParaRPr lang="en-US" sz="2400" dirty="0"/>
          </a:p>
          <a:p>
            <a:r>
              <a:rPr lang="en-US" sz="2400" dirty="0"/>
              <a:t>Strategic Planning</a:t>
            </a:r>
          </a:p>
          <a:p>
            <a:endParaRPr lang="en-US" dirty="0"/>
          </a:p>
        </p:txBody>
      </p:sp>
      <p:pic>
        <p:nvPicPr>
          <p:cNvPr id="4" name="Picture 6" descr="A picture containing logo&#10;&#10;Description automatically generated">
            <a:extLst>
              <a:ext uri="{FF2B5EF4-FFF2-40B4-BE49-F238E27FC236}">
                <a16:creationId xmlns:a16="http://schemas.microsoft.com/office/drawing/2014/main" id="{5B34EE25-5E44-439D-9BE9-F2F8B54F5D98}"/>
              </a:ext>
            </a:extLst>
          </p:cNvPr>
          <p:cNvPicPr>
            <a:picLocks noChangeAspect="1"/>
          </p:cNvPicPr>
          <p:nvPr/>
        </p:nvPicPr>
        <p:blipFill>
          <a:blip r:embed="rId3"/>
          <a:stretch>
            <a:fillRect/>
          </a:stretch>
        </p:blipFill>
        <p:spPr>
          <a:xfrm>
            <a:off x="9431274" y="198831"/>
            <a:ext cx="1000125" cy="1104900"/>
          </a:xfrm>
          <a:prstGeom prst="rect">
            <a:avLst/>
          </a:prstGeom>
        </p:spPr>
      </p:pic>
    </p:spTree>
    <p:extLst>
      <p:ext uri="{BB962C8B-B14F-4D97-AF65-F5344CB8AC3E}">
        <p14:creationId xmlns:p14="http://schemas.microsoft.com/office/powerpoint/2010/main" val="337292645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PSAT Elements</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sz="half"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b="1" dirty="0">
                <a:solidFill>
                  <a:srgbClr val="0097DA"/>
                </a:solidFill>
              </a:rPr>
              <a:t>Environmental Support</a:t>
            </a:r>
          </a:p>
          <a:p>
            <a:endParaRPr lang="en-US" sz="2400" dirty="0">
              <a:solidFill>
                <a:schemeClr val="bg1">
                  <a:lumMod val="65000"/>
                </a:schemeClr>
              </a:solidFill>
            </a:endParaRPr>
          </a:p>
          <a:p>
            <a:r>
              <a:rPr lang="en-US" sz="2400" dirty="0">
                <a:solidFill>
                  <a:schemeClr val="bg1">
                    <a:lumMod val="65000"/>
                  </a:schemeClr>
                </a:solidFill>
              </a:rPr>
              <a:t>Funding Stability</a:t>
            </a:r>
          </a:p>
          <a:p>
            <a:endParaRPr lang="en-US" sz="2400" dirty="0">
              <a:solidFill>
                <a:schemeClr val="bg1">
                  <a:lumMod val="65000"/>
                </a:schemeClr>
              </a:solidFill>
            </a:endParaRPr>
          </a:p>
          <a:p>
            <a:r>
              <a:rPr lang="en-US" sz="2400" dirty="0">
                <a:solidFill>
                  <a:schemeClr val="bg1">
                    <a:lumMod val="65000"/>
                  </a:schemeClr>
                </a:solidFill>
              </a:rPr>
              <a:t>Partnerships</a:t>
            </a:r>
          </a:p>
          <a:p>
            <a:endParaRPr lang="en-US" sz="2400" dirty="0">
              <a:solidFill>
                <a:schemeClr val="bg1">
                  <a:lumMod val="65000"/>
                </a:schemeClr>
              </a:solidFill>
            </a:endParaRPr>
          </a:p>
          <a:p>
            <a:r>
              <a:rPr lang="en-US" sz="2400" dirty="0">
                <a:solidFill>
                  <a:schemeClr val="bg1">
                    <a:lumMod val="65000"/>
                  </a:schemeClr>
                </a:solidFill>
              </a:rPr>
              <a:t>Organizational Capacity</a:t>
            </a:r>
          </a:p>
        </p:txBody>
      </p:sp>
      <p:sp>
        <p:nvSpPr>
          <p:cNvPr id="6" name="Content Placeholder 5">
            <a:extLst>
              <a:ext uri="{FF2B5EF4-FFF2-40B4-BE49-F238E27FC236}">
                <a16:creationId xmlns:a16="http://schemas.microsoft.com/office/drawing/2014/main" id="{2342385B-D9FD-EE4B-B6C7-BBFA4D44896D}"/>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Evaluation</a:t>
            </a:r>
          </a:p>
          <a:p>
            <a:endParaRPr lang="en-US" sz="2400" dirty="0">
              <a:solidFill>
                <a:schemeClr val="bg1">
                  <a:lumMod val="65000"/>
                </a:schemeClr>
              </a:solidFill>
            </a:endParaRPr>
          </a:p>
          <a:p>
            <a:r>
              <a:rPr lang="en-US" sz="2400" dirty="0">
                <a:solidFill>
                  <a:schemeClr val="bg1">
                    <a:lumMod val="65000"/>
                  </a:schemeClr>
                </a:solidFill>
              </a:rPr>
              <a:t>Adaptation</a:t>
            </a:r>
          </a:p>
          <a:p>
            <a:endParaRPr lang="en-US" sz="2400" dirty="0">
              <a:solidFill>
                <a:schemeClr val="bg1">
                  <a:lumMod val="65000"/>
                </a:schemeClr>
              </a:solidFill>
            </a:endParaRPr>
          </a:p>
          <a:p>
            <a:r>
              <a:rPr lang="en-US" sz="2400" dirty="0">
                <a:solidFill>
                  <a:schemeClr val="bg1">
                    <a:lumMod val="65000"/>
                  </a:schemeClr>
                </a:solidFill>
              </a:rPr>
              <a:t>Communication</a:t>
            </a:r>
          </a:p>
          <a:p>
            <a:endParaRPr lang="en-US" sz="2400" dirty="0">
              <a:solidFill>
                <a:schemeClr val="bg1">
                  <a:lumMod val="65000"/>
                </a:schemeClr>
              </a:solidFill>
            </a:endParaRPr>
          </a:p>
          <a:p>
            <a:r>
              <a:rPr lang="en-US" sz="2400" dirty="0">
                <a:solidFill>
                  <a:schemeClr val="bg1">
                    <a:lumMod val="65000"/>
                  </a:schemeClr>
                </a:solidFill>
              </a:rPr>
              <a:t>Strategic Planning</a:t>
            </a:r>
          </a:p>
          <a:p>
            <a:endParaRPr lang="en-US" dirty="0"/>
          </a:p>
        </p:txBody>
      </p:sp>
    </p:spTree>
    <p:extLst>
      <p:ext uri="{BB962C8B-B14F-4D97-AF65-F5344CB8AC3E}">
        <p14:creationId xmlns:p14="http://schemas.microsoft.com/office/powerpoint/2010/main" val="294532089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Environmental Support</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idx="1"/>
          </p:nvPr>
        </p:nvSpPr>
        <p:spPr>
          <a:xfrm>
            <a:off x="1989483" y="1600201"/>
            <a:ext cx="6192079" cy="38100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t>Identify supportive clinical and community champions with: </a:t>
            </a:r>
            <a:endParaRPr lang="en-US" dirty="0"/>
          </a:p>
          <a:p>
            <a:pPr marL="556895" lvl="1" indent="-213995"/>
            <a:r>
              <a:rPr lang="en-US" sz="2400" dirty="0"/>
              <a:t>Decision-making ability</a:t>
            </a:r>
          </a:p>
          <a:p>
            <a:pPr marL="556895" lvl="1" indent="-213995">
              <a:spcAft>
                <a:spcPts val="1000"/>
              </a:spcAft>
            </a:pPr>
            <a:r>
              <a:rPr lang="en-US" sz="2400" dirty="0"/>
              <a:t>Resources</a:t>
            </a:r>
          </a:p>
          <a:p>
            <a:pPr>
              <a:spcAft>
                <a:spcPts val="1000"/>
              </a:spcAft>
            </a:pPr>
            <a:r>
              <a:rPr lang="en-US" sz="2400" dirty="0"/>
              <a:t>Gain leadership support within organization</a:t>
            </a:r>
          </a:p>
          <a:p>
            <a:r>
              <a:rPr lang="en-US" sz="2400" dirty="0"/>
              <a:t>Proactively foster </a:t>
            </a:r>
          </a:p>
          <a:p>
            <a:pPr marL="556895" lvl="1" indent="-213995"/>
            <a:r>
              <a:rPr lang="en-US" sz="2400" dirty="0"/>
              <a:t>Community support </a:t>
            </a:r>
          </a:p>
          <a:p>
            <a:pPr marL="556895" lvl="1" indent="-213995"/>
            <a:r>
              <a:rPr lang="en-US" sz="2400" dirty="0"/>
              <a:t>Public policy and educating on policy</a:t>
            </a:r>
          </a:p>
        </p:txBody>
      </p:sp>
      <p:pic>
        <p:nvPicPr>
          <p:cNvPr id="4" name="Picture 3">
            <a:extLst>
              <a:ext uri="{FF2B5EF4-FFF2-40B4-BE49-F238E27FC236}">
                <a16:creationId xmlns:a16="http://schemas.microsoft.com/office/drawing/2014/main" id="{4D91B402-1558-8C4C-85A3-BD8FD4E3198C}"/>
              </a:ext>
            </a:extLst>
          </p:cNvPr>
          <p:cNvPicPr>
            <a:picLocks noChangeAspect="1"/>
          </p:cNvPicPr>
          <p:nvPr/>
        </p:nvPicPr>
        <p:blipFill>
          <a:blip r:embed="rId3"/>
          <a:stretch>
            <a:fillRect/>
          </a:stretch>
        </p:blipFill>
        <p:spPr>
          <a:xfrm>
            <a:off x="6827244" y="2213954"/>
            <a:ext cx="3737379" cy="2483053"/>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DF2D0F1F-40F1-41F6-877C-BE8A0D259A3F}"/>
              </a:ext>
            </a:extLst>
          </p:cNvPr>
          <p:cNvPicPr>
            <a:picLocks noChangeAspect="1"/>
          </p:cNvPicPr>
          <p:nvPr/>
        </p:nvPicPr>
        <p:blipFill>
          <a:blip r:embed="rId4"/>
          <a:stretch>
            <a:fillRect/>
          </a:stretch>
        </p:blipFill>
        <p:spPr>
          <a:xfrm>
            <a:off x="9350310" y="152097"/>
            <a:ext cx="1162050" cy="1362075"/>
          </a:xfrm>
          <a:prstGeom prst="rect">
            <a:avLst/>
          </a:prstGeom>
        </p:spPr>
      </p:pic>
    </p:spTree>
    <p:extLst>
      <p:ext uri="{BB962C8B-B14F-4D97-AF65-F5344CB8AC3E}">
        <p14:creationId xmlns:p14="http://schemas.microsoft.com/office/powerpoint/2010/main" val="168438031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8734-F0FF-7243-919E-D2BAC282A83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Examples</a:t>
            </a:r>
          </a:p>
        </p:txBody>
      </p:sp>
      <p:sp>
        <p:nvSpPr>
          <p:cNvPr id="3" name="Content Placeholder 2">
            <a:extLst>
              <a:ext uri="{FF2B5EF4-FFF2-40B4-BE49-F238E27FC236}">
                <a16:creationId xmlns:a16="http://schemas.microsoft.com/office/drawing/2014/main" id="{49B6AB58-C5DF-AC42-AEFA-49BEEEC37353}"/>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b="1" dirty="0"/>
              <a:t>Massachusetts: </a:t>
            </a:r>
            <a:endParaRPr lang="en-US" dirty="0"/>
          </a:p>
          <a:p>
            <a:pPr marL="556895" lvl="1" indent="-213995">
              <a:spcAft>
                <a:spcPts val="1000"/>
              </a:spcAft>
            </a:pPr>
            <a:r>
              <a:rPr lang="en-US" sz="2400" dirty="0"/>
              <a:t>Developing and sustaining collaborations to reduce cancer-related health disparities and promote health equity</a:t>
            </a:r>
          </a:p>
          <a:p>
            <a:pPr marL="556895" lvl="1" indent="-213995">
              <a:spcAft>
                <a:spcPts val="1000"/>
              </a:spcAft>
            </a:pPr>
            <a:r>
              <a:rPr lang="en-US" sz="2400" dirty="0"/>
              <a:t>Creating and sustaining a cancer policy and legislative agenda that supports projects across the cancer control continuum</a:t>
            </a:r>
          </a:p>
          <a:p>
            <a:pPr marL="556895" lvl="1" indent="-213995">
              <a:spcAft>
                <a:spcPts val="1000"/>
              </a:spcAft>
            </a:pPr>
            <a:r>
              <a:rPr lang="en-US" sz="2400" dirty="0"/>
              <a:t>Creating and sustaining environments that support risk reduction</a:t>
            </a:r>
          </a:p>
        </p:txBody>
      </p:sp>
      <p:sp>
        <p:nvSpPr>
          <p:cNvPr id="4" name="TextBox 3">
            <a:extLst>
              <a:ext uri="{FF2B5EF4-FFF2-40B4-BE49-F238E27FC236}">
                <a16:creationId xmlns:a16="http://schemas.microsoft.com/office/drawing/2014/main" id="{EEED46DE-3B2B-E344-9790-EE52CFE34BEC}"/>
              </a:ext>
            </a:extLst>
          </p:cNvPr>
          <p:cNvSpPr txBox="1"/>
          <p:nvPr/>
        </p:nvSpPr>
        <p:spPr>
          <a:xfrm>
            <a:off x="9484039" y="5277208"/>
            <a:ext cx="116541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Ory et al., 2015</a:t>
            </a:r>
            <a:endParaRPr lang="en-US" kern="0" dirty="0"/>
          </a:p>
        </p:txBody>
      </p:sp>
      <p:pic>
        <p:nvPicPr>
          <p:cNvPr id="7" name="Picture 6" descr="A picture containing text&#10;&#10;Description automatically generated">
            <a:extLst>
              <a:ext uri="{FF2B5EF4-FFF2-40B4-BE49-F238E27FC236}">
                <a16:creationId xmlns:a16="http://schemas.microsoft.com/office/drawing/2014/main" id="{0738988E-D84C-41AB-8004-01DD6A3EEC0A}"/>
              </a:ext>
            </a:extLst>
          </p:cNvPr>
          <p:cNvPicPr>
            <a:picLocks noChangeAspect="1"/>
          </p:cNvPicPr>
          <p:nvPr/>
        </p:nvPicPr>
        <p:blipFill>
          <a:blip r:embed="rId3"/>
          <a:stretch>
            <a:fillRect/>
          </a:stretch>
        </p:blipFill>
        <p:spPr>
          <a:xfrm>
            <a:off x="9350310" y="152097"/>
            <a:ext cx="1162050" cy="1362075"/>
          </a:xfrm>
          <a:prstGeom prst="rect">
            <a:avLst/>
          </a:prstGeom>
        </p:spPr>
      </p:pic>
    </p:spTree>
    <p:extLst>
      <p:ext uri="{BB962C8B-B14F-4D97-AF65-F5344CB8AC3E}">
        <p14:creationId xmlns:p14="http://schemas.microsoft.com/office/powerpoint/2010/main" val="10171339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3D52E-93C9-7B4D-93EF-8E0EB138F6DF}"/>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Study Example</a:t>
            </a:r>
          </a:p>
        </p:txBody>
      </p:sp>
      <p:sp>
        <p:nvSpPr>
          <p:cNvPr id="3" name="Content Placeholder 2">
            <a:extLst>
              <a:ext uri="{FF2B5EF4-FFF2-40B4-BE49-F238E27FC236}">
                <a16:creationId xmlns:a16="http://schemas.microsoft.com/office/drawing/2014/main" id="{E219E97C-3DDD-AA41-B282-FDC020F4D981}"/>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4999"/>
              </a:lnSpc>
            </a:pPr>
            <a:r>
              <a:rPr lang="en-US" sz="2400" dirty="0"/>
              <a:t>Partnerships with pharmacy champions</a:t>
            </a:r>
          </a:p>
          <a:p>
            <a:pPr marL="556895" lvl="1" indent="-213995">
              <a:lnSpc>
                <a:spcPct val="114999"/>
              </a:lnSpc>
            </a:pPr>
            <a:r>
              <a:rPr lang="en-US" sz="2400" dirty="0"/>
              <a:t>Invitation to comprehensive cancer control coalition meetings</a:t>
            </a:r>
          </a:p>
          <a:p>
            <a:pPr marL="556895" lvl="1" indent="-213995">
              <a:lnSpc>
                <a:spcPct val="114999"/>
              </a:lnSpc>
            </a:pPr>
            <a:r>
              <a:rPr lang="en-US" sz="2400" dirty="0"/>
              <a:t>Increased engagement from pharmacy sector</a:t>
            </a:r>
          </a:p>
          <a:p>
            <a:pPr>
              <a:lnSpc>
                <a:spcPct val="114999"/>
              </a:lnSpc>
            </a:pPr>
            <a:endParaRPr lang="en-US" dirty="0"/>
          </a:p>
        </p:txBody>
      </p:sp>
      <p:pic>
        <p:nvPicPr>
          <p:cNvPr id="6" name="Picture 5" descr="A picture containing text, clipart&#10;&#10;Description automatically generated">
            <a:extLst>
              <a:ext uri="{FF2B5EF4-FFF2-40B4-BE49-F238E27FC236}">
                <a16:creationId xmlns:a16="http://schemas.microsoft.com/office/drawing/2014/main" id="{A1BF940D-61AB-4547-A975-4DFFE9640B5E}"/>
              </a:ext>
            </a:extLst>
          </p:cNvPr>
          <p:cNvPicPr>
            <a:picLocks noChangeAspect="1"/>
          </p:cNvPicPr>
          <p:nvPr/>
        </p:nvPicPr>
        <p:blipFill>
          <a:blip r:embed="rId3"/>
          <a:stretch>
            <a:fillRect/>
          </a:stretch>
        </p:blipFill>
        <p:spPr>
          <a:xfrm>
            <a:off x="9696961" y="213655"/>
            <a:ext cx="819540" cy="1507898"/>
          </a:xfrm>
          <a:prstGeom prst="rect">
            <a:avLst/>
          </a:prstGeom>
        </p:spPr>
      </p:pic>
      <p:pic>
        <p:nvPicPr>
          <p:cNvPr id="4" name="Picture 4" descr="Icon&#10;&#10;Description automatically generated">
            <a:extLst>
              <a:ext uri="{FF2B5EF4-FFF2-40B4-BE49-F238E27FC236}">
                <a16:creationId xmlns:a16="http://schemas.microsoft.com/office/drawing/2014/main" id="{CD549F04-E77B-431F-8984-CA6157169824}"/>
              </a:ext>
            </a:extLst>
          </p:cNvPr>
          <p:cNvPicPr>
            <a:picLocks noChangeAspect="1"/>
          </p:cNvPicPr>
          <p:nvPr/>
        </p:nvPicPr>
        <p:blipFill rotWithShape="1">
          <a:blip r:embed="rId4"/>
          <a:srcRect l="10021" t="10425" r="11087" b="10638"/>
          <a:stretch/>
        </p:blipFill>
        <p:spPr>
          <a:xfrm>
            <a:off x="8103705" y="3942077"/>
            <a:ext cx="1367263" cy="1368162"/>
          </a:xfrm>
          <a:prstGeom prst="rect">
            <a:avLst/>
          </a:prstGeom>
        </p:spPr>
      </p:pic>
    </p:spTree>
    <p:extLst>
      <p:ext uri="{BB962C8B-B14F-4D97-AF65-F5344CB8AC3E}">
        <p14:creationId xmlns:p14="http://schemas.microsoft.com/office/powerpoint/2010/main" val="52791478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PSAT Elements</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sz="half"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Environmental Support</a:t>
            </a:r>
          </a:p>
          <a:p>
            <a:endParaRPr lang="en-US" sz="2400" dirty="0"/>
          </a:p>
          <a:p>
            <a:r>
              <a:rPr lang="en-US" sz="2400" b="1" dirty="0">
                <a:solidFill>
                  <a:srgbClr val="0097DA"/>
                </a:solidFill>
              </a:rPr>
              <a:t>Funding Stability</a:t>
            </a:r>
          </a:p>
          <a:p>
            <a:endParaRPr lang="en-US" sz="2400" dirty="0"/>
          </a:p>
          <a:p>
            <a:r>
              <a:rPr lang="en-US" sz="2400" dirty="0">
                <a:solidFill>
                  <a:schemeClr val="bg1">
                    <a:lumMod val="65000"/>
                  </a:schemeClr>
                </a:solidFill>
              </a:rPr>
              <a:t>Partnerships</a:t>
            </a:r>
          </a:p>
          <a:p>
            <a:endParaRPr lang="en-US" sz="2400" dirty="0">
              <a:solidFill>
                <a:schemeClr val="bg1">
                  <a:lumMod val="65000"/>
                </a:schemeClr>
              </a:solidFill>
            </a:endParaRPr>
          </a:p>
          <a:p>
            <a:r>
              <a:rPr lang="en-US" sz="2400" dirty="0">
                <a:solidFill>
                  <a:schemeClr val="bg1">
                    <a:lumMod val="65000"/>
                  </a:schemeClr>
                </a:solidFill>
              </a:rPr>
              <a:t>Organizational Capacity</a:t>
            </a:r>
          </a:p>
        </p:txBody>
      </p:sp>
      <p:sp>
        <p:nvSpPr>
          <p:cNvPr id="6" name="Content Placeholder 5">
            <a:extLst>
              <a:ext uri="{FF2B5EF4-FFF2-40B4-BE49-F238E27FC236}">
                <a16:creationId xmlns:a16="http://schemas.microsoft.com/office/drawing/2014/main" id="{2342385B-D9FD-EE4B-B6C7-BBFA4D44896D}"/>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Evaluation</a:t>
            </a:r>
          </a:p>
          <a:p>
            <a:endParaRPr lang="en-US" sz="2400" dirty="0">
              <a:solidFill>
                <a:schemeClr val="bg1">
                  <a:lumMod val="65000"/>
                </a:schemeClr>
              </a:solidFill>
            </a:endParaRPr>
          </a:p>
          <a:p>
            <a:r>
              <a:rPr lang="en-US" sz="2400" dirty="0">
                <a:solidFill>
                  <a:schemeClr val="bg1">
                    <a:lumMod val="65000"/>
                  </a:schemeClr>
                </a:solidFill>
              </a:rPr>
              <a:t>Adaptation</a:t>
            </a:r>
          </a:p>
          <a:p>
            <a:endParaRPr lang="en-US" sz="2400" dirty="0">
              <a:solidFill>
                <a:schemeClr val="bg1">
                  <a:lumMod val="65000"/>
                </a:schemeClr>
              </a:solidFill>
            </a:endParaRPr>
          </a:p>
          <a:p>
            <a:r>
              <a:rPr lang="en-US" sz="2400" dirty="0">
                <a:solidFill>
                  <a:schemeClr val="bg1">
                    <a:lumMod val="65000"/>
                  </a:schemeClr>
                </a:solidFill>
              </a:rPr>
              <a:t>Communication</a:t>
            </a:r>
          </a:p>
          <a:p>
            <a:endParaRPr lang="en-US" sz="2400" dirty="0">
              <a:solidFill>
                <a:schemeClr val="bg1">
                  <a:lumMod val="65000"/>
                </a:schemeClr>
              </a:solidFill>
            </a:endParaRPr>
          </a:p>
          <a:p>
            <a:r>
              <a:rPr lang="en-US" sz="2400" dirty="0">
                <a:solidFill>
                  <a:schemeClr val="bg1">
                    <a:lumMod val="65000"/>
                  </a:schemeClr>
                </a:solidFill>
              </a:rPr>
              <a:t>Strategic Planning</a:t>
            </a:r>
          </a:p>
          <a:p>
            <a:endParaRPr lang="en-US" sz="2400" dirty="0"/>
          </a:p>
        </p:txBody>
      </p:sp>
    </p:spTree>
    <p:extLst>
      <p:ext uri="{BB962C8B-B14F-4D97-AF65-F5344CB8AC3E}">
        <p14:creationId xmlns:p14="http://schemas.microsoft.com/office/powerpoint/2010/main" val="37541447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Funding Stability</a:t>
            </a:r>
            <a:endParaRPr lang="en-US" sz="3200" dirty="0"/>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4999"/>
              </a:lnSpc>
              <a:spcAft>
                <a:spcPts val="1000"/>
              </a:spcAft>
            </a:pPr>
            <a:r>
              <a:rPr lang="en-US" sz="2400" dirty="0"/>
              <a:t>Create policies and systems that sustain ongoing funding</a:t>
            </a:r>
            <a:endParaRPr lang="en-US" dirty="0"/>
          </a:p>
          <a:p>
            <a:pPr>
              <a:lnSpc>
                <a:spcPct val="114999"/>
              </a:lnSpc>
              <a:spcAft>
                <a:spcPts val="1000"/>
              </a:spcAft>
            </a:pPr>
            <a:r>
              <a:rPr lang="en-US" sz="2400" dirty="0"/>
              <a:t>Diversify funding streams, including stable and flexible funding</a:t>
            </a:r>
          </a:p>
          <a:p>
            <a:endParaRPr lang="en-US" sz="2400" dirty="0"/>
          </a:p>
          <a:p>
            <a:endParaRPr lang="en-US" sz="2400" dirty="0"/>
          </a:p>
          <a:p>
            <a:endParaRPr lang="en-US" sz="2667" dirty="0"/>
          </a:p>
          <a:p>
            <a:endParaRPr lang="en-US" sz="2667" dirty="0"/>
          </a:p>
        </p:txBody>
      </p:sp>
      <p:pic>
        <p:nvPicPr>
          <p:cNvPr id="5" name="Picture 4" descr="A picture containing clipart&#10;&#10;Description automatically generated">
            <a:extLst>
              <a:ext uri="{FF2B5EF4-FFF2-40B4-BE49-F238E27FC236}">
                <a16:creationId xmlns:a16="http://schemas.microsoft.com/office/drawing/2014/main" id="{7F6C4B62-B81B-9F4F-8922-6A796170AF01}"/>
              </a:ext>
            </a:extLst>
          </p:cNvPr>
          <p:cNvPicPr>
            <a:picLocks noChangeAspect="1"/>
          </p:cNvPicPr>
          <p:nvPr/>
        </p:nvPicPr>
        <p:blipFill>
          <a:blip r:embed="rId3"/>
          <a:stretch>
            <a:fillRect/>
          </a:stretch>
        </p:blipFill>
        <p:spPr>
          <a:xfrm>
            <a:off x="3959866" y="2959326"/>
            <a:ext cx="4278119" cy="2374478"/>
          </a:xfrm>
          <a:prstGeom prst="rect">
            <a:avLst/>
          </a:prstGeom>
        </p:spPr>
      </p:pic>
    </p:spTree>
    <p:extLst>
      <p:ext uri="{BB962C8B-B14F-4D97-AF65-F5344CB8AC3E}">
        <p14:creationId xmlns:p14="http://schemas.microsoft.com/office/powerpoint/2010/main" val="2670189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D466-4E26-9544-B8C3-CA43F17210B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Context Considerations</a:t>
            </a:r>
          </a:p>
        </p:txBody>
      </p:sp>
      <p:sp>
        <p:nvSpPr>
          <p:cNvPr id="3" name="Content Placeholder 2">
            <a:extLst>
              <a:ext uri="{FF2B5EF4-FFF2-40B4-BE49-F238E27FC236}">
                <a16:creationId xmlns:a16="http://schemas.microsoft.com/office/drawing/2014/main" id="{86F9F953-0755-E141-B2DE-588C5D36203F}"/>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192405" indent="-192405">
              <a:lnSpc>
                <a:spcPct val="150000"/>
              </a:lnSpc>
            </a:pPr>
            <a:r>
              <a:rPr lang="en-US" sz="2400" dirty="0"/>
              <a:t>Intervention characteristics </a:t>
            </a:r>
            <a:endParaRPr lang="en-US" dirty="0"/>
          </a:p>
          <a:p>
            <a:pPr marL="192405" indent="-192405">
              <a:lnSpc>
                <a:spcPct val="150000"/>
              </a:lnSpc>
            </a:pPr>
            <a:r>
              <a:rPr lang="en-US" sz="2400" dirty="0"/>
              <a:t>Inner setting</a:t>
            </a:r>
          </a:p>
          <a:p>
            <a:pPr marL="192405" indent="-192405">
              <a:lnSpc>
                <a:spcPct val="150000"/>
              </a:lnSpc>
            </a:pPr>
            <a:r>
              <a:rPr lang="en-US" sz="2400" dirty="0"/>
              <a:t>Outer setting</a:t>
            </a:r>
          </a:p>
          <a:p>
            <a:pPr marL="192405" indent="-192405">
              <a:lnSpc>
                <a:spcPct val="150000"/>
              </a:lnSpc>
            </a:pPr>
            <a:r>
              <a:rPr lang="en-US" sz="2400" dirty="0"/>
              <a:t>Individuals involved in implementation</a:t>
            </a:r>
          </a:p>
          <a:p>
            <a:pPr marL="642620" lvl="2" indent="-128270">
              <a:lnSpc>
                <a:spcPct val="150000"/>
              </a:lnSpc>
              <a:buFont typeface="Wingdings"/>
              <a:buChar char="Ø"/>
            </a:pPr>
            <a:r>
              <a:rPr lang="en-US" sz="2200" dirty="0"/>
              <a:t>Population(s) of Focus</a:t>
            </a:r>
          </a:p>
          <a:p>
            <a:pPr marL="192405" indent="-192405">
              <a:lnSpc>
                <a:spcPct val="150000"/>
              </a:lnSpc>
            </a:pPr>
            <a:r>
              <a:rPr lang="en-US" sz="2400" dirty="0"/>
              <a:t>Process of implementation</a:t>
            </a:r>
          </a:p>
          <a:p>
            <a:pPr marL="192405" indent="-192405"/>
            <a:endParaRPr lang="en-US" sz="2400" dirty="0"/>
          </a:p>
        </p:txBody>
      </p:sp>
      <p:sp>
        <p:nvSpPr>
          <p:cNvPr id="6" name="TextBox 5">
            <a:extLst>
              <a:ext uri="{FF2B5EF4-FFF2-40B4-BE49-F238E27FC236}">
                <a16:creationId xmlns:a16="http://schemas.microsoft.com/office/drawing/2014/main" id="{C05119F2-ECEE-C84F-A7EE-5ABAD62B9EDE}"/>
              </a:ext>
            </a:extLst>
          </p:cNvPr>
          <p:cNvSpPr txBox="1"/>
          <p:nvPr/>
        </p:nvSpPr>
        <p:spPr>
          <a:xfrm>
            <a:off x="6351286" y="5241306"/>
            <a:ext cx="4328307" cy="25404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CFIR Research Team-Center for Clinical Management Research, 2021</a:t>
            </a:r>
            <a:endParaRPr lang="en-US" kern="0" dirty="0"/>
          </a:p>
        </p:txBody>
      </p:sp>
      <p:pic>
        <p:nvPicPr>
          <p:cNvPr id="4" name="Picture 6" descr="A picture containing circle&#10;&#10;Description automatically generated">
            <a:extLst>
              <a:ext uri="{FF2B5EF4-FFF2-40B4-BE49-F238E27FC236}">
                <a16:creationId xmlns:a16="http://schemas.microsoft.com/office/drawing/2014/main" id="{582CC36B-6C3C-4413-9AD8-C4C01CDDE661}"/>
              </a:ext>
            </a:extLst>
          </p:cNvPr>
          <p:cNvPicPr>
            <a:picLocks noChangeAspect="1"/>
          </p:cNvPicPr>
          <p:nvPr/>
        </p:nvPicPr>
        <p:blipFill rotWithShape="1">
          <a:blip r:embed="rId3"/>
          <a:srcRect r="7911" b="581"/>
          <a:stretch/>
        </p:blipFill>
        <p:spPr>
          <a:xfrm>
            <a:off x="9062604" y="176399"/>
            <a:ext cx="1439430" cy="844643"/>
          </a:xfrm>
          <a:prstGeom prst="rect">
            <a:avLst/>
          </a:prstGeom>
        </p:spPr>
      </p:pic>
    </p:spTree>
    <p:extLst>
      <p:ext uri="{BB962C8B-B14F-4D97-AF65-F5344CB8AC3E}">
        <p14:creationId xmlns:p14="http://schemas.microsoft.com/office/powerpoint/2010/main" val="190632612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8734-F0FF-7243-919E-D2BAC282A83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Examples</a:t>
            </a:r>
          </a:p>
        </p:txBody>
      </p:sp>
      <p:sp>
        <p:nvSpPr>
          <p:cNvPr id="3" name="Content Placeholder 2">
            <a:extLst>
              <a:ext uri="{FF2B5EF4-FFF2-40B4-BE49-F238E27FC236}">
                <a16:creationId xmlns:a16="http://schemas.microsoft.com/office/drawing/2014/main" id="{49B6AB58-C5DF-AC42-AEFA-49BEEEC37353}"/>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 sz="2400" b="1" dirty="0"/>
              <a:t>Texas: </a:t>
            </a:r>
            <a:r>
              <a:rPr lang="en-US" sz="2400" dirty="0"/>
              <a:t>Create policies that sustain ongoing funding</a:t>
            </a:r>
            <a:r>
              <a:rPr lang="en" sz="2400" b="1" dirty="0"/>
              <a:t> </a:t>
            </a:r>
            <a:endParaRPr lang="en-US" dirty="0"/>
          </a:p>
          <a:p>
            <a:pPr marL="556895" lvl="1" indent="-213995">
              <a:spcAft>
                <a:spcPts val="1000"/>
              </a:spcAft>
            </a:pPr>
            <a:r>
              <a:rPr lang="en-US" sz="2400" b="1" dirty="0">
                <a:solidFill>
                  <a:srgbClr val="0097DA"/>
                </a:solidFill>
              </a:rPr>
              <a:t>Advocacy education </a:t>
            </a:r>
            <a:r>
              <a:rPr lang="en-US" sz="2400" dirty="0">
                <a:solidFill>
                  <a:schemeClr val="tx2"/>
                </a:solidFill>
              </a:rPr>
              <a:t>for funding </a:t>
            </a:r>
            <a:r>
              <a:rPr lang="en-US" sz="2400" dirty="0"/>
              <a:t>for risk reduction, monitoring, survivorship, and general </a:t>
            </a:r>
            <a:r>
              <a:rPr lang="en-US" sz="2400" dirty="0">
                <a:solidFill>
                  <a:schemeClr val="tx2"/>
                </a:solidFill>
              </a:rPr>
              <a:t>operating to </a:t>
            </a:r>
            <a:r>
              <a:rPr lang="en-US" sz="2400" dirty="0"/>
              <a:t>support quality data and delivery of risk reduction and care programs</a:t>
            </a:r>
            <a:endParaRPr lang="en" sz="2400" dirty="0"/>
          </a:p>
          <a:p>
            <a:pPr marL="0" indent="0">
              <a:buNone/>
            </a:pPr>
            <a:r>
              <a:rPr lang="en-US" sz="2400" b="1" dirty="0"/>
              <a:t>Several state</a:t>
            </a:r>
            <a:r>
              <a:rPr lang="en-US" sz="2400" dirty="0"/>
              <a:t> </a:t>
            </a:r>
            <a:r>
              <a:rPr lang="en-US" sz="2400" b="1" dirty="0"/>
              <a:t>CCC organizations: </a:t>
            </a:r>
            <a:r>
              <a:rPr lang="en-US" sz="2400" dirty="0"/>
              <a:t>Diversify funding</a:t>
            </a:r>
            <a:r>
              <a:rPr lang="en-US" sz="2400" b="1" dirty="0"/>
              <a:t> </a:t>
            </a:r>
          </a:p>
          <a:p>
            <a:pPr marL="556895" lvl="1" indent="-213995"/>
            <a:r>
              <a:rPr lang="en-US" sz="2400" dirty="0"/>
              <a:t>Established their own or subsidiary </a:t>
            </a:r>
            <a:r>
              <a:rPr lang="en-US" sz="2400" b="1" dirty="0">
                <a:solidFill>
                  <a:srgbClr val="00B0F0"/>
                </a:solidFill>
              </a:rPr>
              <a:t>501(c)(3) organization for greater financial flexibility</a:t>
            </a:r>
            <a:endParaRPr lang="en-US" sz="1850" b="1" dirty="0">
              <a:solidFill>
                <a:srgbClr val="00B0F0"/>
              </a:solidFill>
            </a:endParaRPr>
          </a:p>
          <a:p>
            <a:pPr lvl="2"/>
            <a:r>
              <a:rPr lang="en-US" sz="2400" dirty="0"/>
              <a:t>Georgia, Virginia, Arkansas, Maine, and Kentucky</a:t>
            </a:r>
            <a:endParaRPr lang="en" sz="2400" dirty="0"/>
          </a:p>
          <a:p>
            <a:endParaRPr lang="en-US" sz="2400" dirty="0"/>
          </a:p>
        </p:txBody>
      </p:sp>
      <p:sp>
        <p:nvSpPr>
          <p:cNvPr id="4" name="TextBox 3">
            <a:extLst>
              <a:ext uri="{FF2B5EF4-FFF2-40B4-BE49-F238E27FC236}">
                <a16:creationId xmlns:a16="http://schemas.microsoft.com/office/drawing/2014/main" id="{A4A440F9-2959-EE44-8693-BAEE15A7DF4C}"/>
              </a:ext>
            </a:extLst>
          </p:cNvPr>
          <p:cNvSpPr txBox="1"/>
          <p:nvPr/>
        </p:nvSpPr>
        <p:spPr>
          <a:xfrm>
            <a:off x="9484040" y="5323980"/>
            <a:ext cx="1177105"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Ory et al., 2015</a:t>
            </a:r>
            <a:endParaRPr lang="en-US" kern="0" dirty="0"/>
          </a:p>
        </p:txBody>
      </p:sp>
    </p:spTree>
    <p:extLst>
      <p:ext uri="{BB962C8B-B14F-4D97-AF65-F5344CB8AC3E}">
        <p14:creationId xmlns:p14="http://schemas.microsoft.com/office/powerpoint/2010/main" val="244728704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PSAT Elements</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sz="half"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Environmental Support</a:t>
            </a:r>
          </a:p>
          <a:p>
            <a:endParaRPr lang="en-US" sz="2400" dirty="0">
              <a:solidFill>
                <a:schemeClr val="bg1">
                  <a:lumMod val="65000"/>
                </a:schemeClr>
              </a:solidFill>
            </a:endParaRPr>
          </a:p>
          <a:p>
            <a:r>
              <a:rPr lang="en-US" sz="2400" dirty="0">
                <a:solidFill>
                  <a:schemeClr val="bg1">
                    <a:lumMod val="65000"/>
                  </a:schemeClr>
                </a:solidFill>
              </a:rPr>
              <a:t>Funding Stability</a:t>
            </a:r>
          </a:p>
          <a:p>
            <a:endParaRPr lang="en-US" sz="2400" dirty="0"/>
          </a:p>
          <a:p>
            <a:r>
              <a:rPr lang="en-US" sz="2400" b="1" dirty="0">
                <a:solidFill>
                  <a:srgbClr val="0097DA"/>
                </a:solidFill>
              </a:rPr>
              <a:t>Partnerships</a:t>
            </a:r>
          </a:p>
          <a:p>
            <a:endParaRPr lang="en-US" sz="2400" dirty="0"/>
          </a:p>
          <a:p>
            <a:r>
              <a:rPr lang="en-US" sz="2400" dirty="0">
                <a:solidFill>
                  <a:schemeClr val="bg1">
                    <a:lumMod val="65000"/>
                  </a:schemeClr>
                </a:solidFill>
              </a:rPr>
              <a:t>Organizational Capacity</a:t>
            </a:r>
          </a:p>
        </p:txBody>
      </p:sp>
      <p:sp>
        <p:nvSpPr>
          <p:cNvPr id="6" name="Content Placeholder 5">
            <a:extLst>
              <a:ext uri="{FF2B5EF4-FFF2-40B4-BE49-F238E27FC236}">
                <a16:creationId xmlns:a16="http://schemas.microsoft.com/office/drawing/2014/main" id="{2342385B-D9FD-EE4B-B6C7-BBFA4D44896D}"/>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Evaluation</a:t>
            </a:r>
          </a:p>
          <a:p>
            <a:endParaRPr lang="en-US" sz="2400" dirty="0">
              <a:solidFill>
                <a:schemeClr val="bg1">
                  <a:lumMod val="65000"/>
                </a:schemeClr>
              </a:solidFill>
            </a:endParaRPr>
          </a:p>
          <a:p>
            <a:r>
              <a:rPr lang="en-US" sz="2400" dirty="0">
                <a:solidFill>
                  <a:schemeClr val="bg1">
                    <a:lumMod val="65000"/>
                  </a:schemeClr>
                </a:solidFill>
              </a:rPr>
              <a:t>Adaptation</a:t>
            </a:r>
          </a:p>
          <a:p>
            <a:endParaRPr lang="en-US" sz="2400" dirty="0">
              <a:solidFill>
                <a:schemeClr val="bg1">
                  <a:lumMod val="65000"/>
                </a:schemeClr>
              </a:solidFill>
            </a:endParaRPr>
          </a:p>
          <a:p>
            <a:r>
              <a:rPr lang="en-US" sz="2400" dirty="0">
                <a:solidFill>
                  <a:schemeClr val="bg1">
                    <a:lumMod val="65000"/>
                  </a:schemeClr>
                </a:solidFill>
              </a:rPr>
              <a:t>Communication</a:t>
            </a:r>
          </a:p>
          <a:p>
            <a:endParaRPr lang="en-US" sz="2400" dirty="0">
              <a:solidFill>
                <a:schemeClr val="bg1">
                  <a:lumMod val="65000"/>
                </a:schemeClr>
              </a:solidFill>
            </a:endParaRPr>
          </a:p>
          <a:p>
            <a:r>
              <a:rPr lang="en-US" sz="2400" dirty="0">
                <a:solidFill>
                  <a:schemeClr val="bg1">
                    <a:lumMod val="65000"/>
                  </a:schemeClr>
                </a:solidFill>
              </a:rPr>
              <a:t>Strategic Planning</a:t>
            </a:r>
          </a:p>
          <a:p>
            <a:endParaRPr lang="en-US" dirty="0"/>
          </a:p>
        </p:txBody>
      </p:sp>
    </p:spTree>
    <p:extLst>
      <p:ext uri="{BB962C8B-B14F-4D97-AF65-F5344CB8AC3E}">
        <p14:creationId xmlns:p14="http://schemas.microsoft.com/office/powerpoint/2010/main" val="203047478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Partnerships</a:t>
            </a:r>
            <a:endParaRPr lang="en-US" sz="3200" b="1" dirty="0"/>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400" dirty="0"/>
              <a:t>Identify community leaders who are passionate about your cancer screening goals and cultivate buy-in</a:t>
            </a:r>
            <a:endParaRPr lang="en-US" dirty="0"/>
          </a:p>
          <a:p>
            <a:pPr>
              <a:spcAft>
                <a:spcPts val="1000"/>
              </a:spcAft>
            </a:pPr>
            <a:r>
              <a:rPr lang="en-US" sz="2400" dirty="0"/>
              <a:t>Engage diverse organizations and groups in planning, implementation, and measuring success</a:t>
            </a:r>
          </a:p>
          <a:p>
            <a:pPr>
              <a:spcAft>
                <a:spcPts val="1000"/>
              </a:spcAft>
            </a:pPr>
            <a:r>
              <a:rPr lang="en-US" sz="2400" dirty="0"/>
              <a:t>Engage partners from multiple levels</a:t>
            </a:r>
          </a:p>
          <a:p>
            <a:pPr>
              <a:spcAft>
                <a:spcPts val="1000"/>
              </a:spcAft>
            </a:pPr>
            <a:endParaRPr lang="en-US" sz="2400" dirty="0"/>
          </a:p>
          <a:p>
            <a:pPr>
              <a:spcAft>
                <a:spcPts val="1000"/>
              </a:spcAft>
            </a:pPr>
            <a:endParaRPr lang="en-US" sz="2667" dirty="0"/>
          </a:p>
          <a:p>
            <a:pPr>
              <a:spcAft>
                <a:spcPts val="1000"/>
              </a:spcAft>
            </a:pPr>
            <a:endParaRPr lang="en-US" sz="2667" dirty="0"/>
          </a:p>
          <a:p>
            <a:pPr marL="0" indent="0">
              <a:spcAft>
                <a:spcPts val="1000"/>
              </a:spcAft>
              <a:buNone/>
            </a:pPr>
            <a:endParaRPr lang="en-US" sz="2667" dirty="0"/>
          </a:p>
          <a:p>
            <a:pPr>
              <a:spcAft>
                <a:spcPts val="1000"/>
              </a:spcAft>
            </a:pPr>
            <a:endParaRPr lang="en-US" sz="2667" dirty="0"/>
          </a:p>
        </p:txBody>
      </p:sp>
      <p:pic>
        <p:nvPicPr>
          <p:cNvPr id="5" name="Picture 4" descr="A picture containing sky, person, person, blue&#10;&#10;Description automatically generated">
            <a:extLst>
              <a:ext uri="{FF2B5EF4-FFF2-40B4-BE49-F238E27FC236}">
                <a16:creationId xmlns:a16="http://schemas.microsoft.com/office/drawing/2014/main" id="{13B390B5-2E4A-4B46-8A69-754B974C2021}"/>
              </a:ext>
            </a:extLst>
          </p:cNvPr>
          <p:cNvPicPr>
            <a:picLocks noChangeAspect="1"/>
          </p:cNvPicPr>
          <p:nvPr/>
        </p:nvPicPr>
        <p:blipFill>
          <a:blip r:embed="rId3"/>
          <a:stretch>
            <a:fillRect/>
          </a:stretch>
        </p:blipFill>
        <p:spPr>
          <a:xfrm>
            <a:off x="4257067" y="3866032"/>
            <a:ext cx="3678550" cy="1535607"/>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C477E030-E261-422A-ADB8-FE23DEF5C7C7}"/>
              </a:ext>
            </a:extLst>
          </p:cNvPr>
          <p:cNvPicPr>
            <a:picLocks noChangeAspect="1"/>
          </p:cNvPicPr>
          <p:nvPr/>
        </p:nvPicPr>
        <p:blipFill>
          <a:blip r:embed="rId4"/>
          <a:stretch>
            <a:fillRect/>
          </a:stretch>
        </p:blipFill>
        <p:spPr>
          <a:xfrm>
            <a:off x="9350310" y="152097"/>
            <a:ext cx="1162050" cy="1362075"/>
          </a:xfrm>
          <a:prstGeom prst="rect">
            <a:avLst/>
          </a:prstGeom>
        </p:spPr>
      </p:pic>
    </p:spTree>
    <p:extLst>
      <p:ext uri="{BB962C8B-B14F-4D97-AF65-F5344CB8AC3E}">
        <p14:creationId xmlns:p14="http://schemas.microsoft.com/office/powerpoint/2010/main" val="313430521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8734-F0FF-7243-919E-D2BAC282A83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Examples</a:t>
            </a:r>
          </a:p>
        </p:txBody>
      </p:sp>
      <p:sp>
        <p:nvSpPr>
          <p:cNvPr id="3" name="Content Placeholder 2">
            <a:extLst>
              <a:ext uri="{FF2B5EF4-FFF2-40B4-BE49-F238E27FC236}">
                <a16:creationId xmlns:a16="http://schemas.microsoft.com/office/drawing/2014/main" id="{49B6AB58-C5DF-AC42-AEFA-49BEEEC37353}"/>
              </a:ext>
            </a:extLst>
          </p:cNvPr>
          <p:cNvSpPr>
            <a:spLocks noGrp="1"/>
          </p:cNvSpPr>
          <p:nvPr>
            <p:ph idx="1"/>
          </p:nvPr>
        </p:nvSpPr>
        <p:spPr>
          <a:xfrm>
            <a:off x="1981200" y="1600201"/>
            <a:ext cx="8229600" cy="3903544"/>
          </a:xfrm>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 sz="2400" b="1" dirty="0"/>
              <a:t>Texas: </a:t>
            </a:r>
            <a:endParaRPr lang="en-US" sz="2400" dirty="0"/>
          </a:p>
          <a:p>
            <a:pPr lvl="2">
              <a:spcAft>
                <a:spcPts val="1000"/>
              </a:spcAft>
            </a:pPr>
            <a:r>
              <a:rPr lang="en-US" sz="2400" dirty="0"/>
              <a:t>Requires organizations seeking support letters to identify how their proposals address the plan goals and objectives; uses participatory planning</a:t>
            </a:r>
            <a:endParaRPr lang="en" sz="2400" dirty="0"/>
          </a:p>
          <a:p>
            <a:pPr marL="0" indent="0">
              <a:buNone/>
            </a:pPr>
            <a:r>
              <a:rPr lang="en-US" sz="2400" b="1" dirty="0"/>
              <a:t>Nebraska</a:t>
            </a:r>
            <a:r>
              <a:rPr lang="en-US" sz="2400" dirty="0"/>
              <a:t>:</a:t>
            </a:r>
          </a:p>
          <a:p>
            <a:pPr marL="1038225" indent="-247650">
              <a:buFont typeface="Arial" panose="020B0604020202020204" pitchFamily="34" charset="0"/>
              <a:buChar char="•"/>
            </a:pPr>
            <a:r>
              <a:rPr lang="en-US" sz="2400" dirty="0"/>
              <a:t>The state partners with the coalition to develop the state cancer plan and help facilitate implementation through established community relationships</a:t>
            </a:r>
          </a:p>
        </p:txBody>
      </p:sp>
      <p:sp>
        <p:nvSpPr>
          <p:cNvPr id="4" name="TextBox 3">
            <a:extLst>
              <a:ext uri="{FF2B5EF4-FFF2-40B4-BE49-F238E27FC236}">
                <a16:creationId xmlns:a16="http://schemas.microsoft.com/office/drawing/2014/main" id="{34BA587C-CBC2-DE43-B70E-EFE8DE51AA04}"/>
              </a:ext>
            </a:extLst>
          </p:cNvPr>
          <p:cNvSpPr txBox="1"/>
          <p:nvPr/>
        </p:nvSpPr>
        <p:spPr>
          <a:xfrm>
            <a:off x="9351517" y="5323980"/>
            <a:ext cx="131742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Ory et al., 2015</a:t>
            </a:r>
            <a:endParaRPr lang="en-US" kern="0" dirty="0"/>
          </a:p>
        </p:txBody>
      </p:sp>
      <p:pic>
        <p:nvPicPr>
          <p:cNvPr id="7" name="Picture 6" descr="A picture containing text&#10;&#10;Description automatically generated">
            <a:extLst>
              <a:ext uri="{FF2B5EF4-FFF2-40B4-BE49-F238E27FC236}">
                <a16:creationId xmlns:a16="http://schemas.microsoft.com/office/drawing/2014/main" id="{DB9CB91B-21CB-4CA8-8536-B78A47C1C936}"/>
              </a:ext>
            </a:extLst>
          </p:cNvPr>
          <p:cNvPicPr>
            <a:picLocks noChangeAspect="1"/>
          </p:cNvPicPr>
          <p:nvPr/>
        </p:nvPicPr>
        <p:blipFill>
          <a:blip r:embed="rId3"/>
          <a:stretch>
            <a:fillRect/>
          </a:stretch>
        </p:blipFill>
        <p:spPr>
          <a:xfrm>
            <a:off x="9350310" y="152097"/>
            <a:ext cx="1162050" cy="1362075"/>
          </a:xfrm>
          <a:prstGeom prst="rect">
            <a:avLst/>
          </a:prstGeom>
        </p:spPr>
      </p:pic>
    </p:spTree>
    <p:extLst>
      <p:ext uri="{BB962C8B-B14F-4D97-AF65-F5344CB8AC3E}">
        <p14:creationId xmlns:p14="http://schemas.microsoft.com/office/powerpoint/2010/main" val="296042901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PSAT Elements</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sz="half"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Environmental Support</a:t>
            </a:r>
          </a:p>
          <a:p>
            <a:endParaRPr lang="en-US" sz="2400" dirty="0">
              <a:solidFill>
                <a:schemeClr val="bg1">
                  <a:lumMod val="65000"/>
                </a:schemeClr>
              </a:solidFill>
            </a:endParaRPr>
          </a:p>
          <a:p>
            <a:r>
              <a:rPr lang="en-US" sz="2400" dirty="0">
                <a:solidFill>
                  <a:schemeClr val="bg1">
                    <a:lumMod val="65000"/>
                  </a:schemeClr>
                </a:solidFill>
              </a:rPr>
              <a:t>Funding Stability</a:t>
            </a:r>
          </a:p>
          <a:p>
            <a:endParaRPr lang="en-US" sz="2400" dirty="0">
              <a:solidFill>
                <a:schemeClr val="bg1">
                  <a:lumMod val="65000"/>
                </a:schemeClr>
              </a:solidFill>
            </a:endParaRPr>
          </a:p>
          <a:p>
            <a:r>
              <a:rPr lang="en-US" sz="2400" dirty="0">
                <a:solidFill>
                  <a:schemeClr val="bg1">
                    <a:lumMod val="65000"/>
                  </a:schemeClr>
                </a:solidFill>
              </a:rPr>
              <a:t>Partnerships</a:t>
            </a:r>
          </a:p>
          <a:p>
            <a:endParaRPr lang="en-US" sz="2400" dirty="0"/>
          </a:p>
          <a:p>
            <a:r>
              <a:rPr lang="en-US" sz="2400" b="1" dirty="0">
                <a:solidFill>
                  <a:srgbClr val="0097DA"/>
                </a:solidFill>
              </a:rPr>
              <a:t>Organizational Capacity</a:t>
            </a:r>
          </a:p>
        </p:txBody>
      </p:sp>
      <p:sp>
        <p:nvSpPr>
          <p:cNvPr id="6" name="Content Placeholder 5">
            <a:extLst>
              <a:ext uri="{FF2B5EF4-FFF2-40B4-BE49-F238E27FC236}">
                <a16:creationId xmlns:a16="http://schemas.microsoft.com/office/drawing/2014/main" id="{2342385B-D9FD-EE4B-B6C7-BBFA4D44896D}"/>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Evaluation</a:t>
            </a:r>
          </a:p>
          <a:p>
            <a:endParaRPr lang="en-US" sz="2400" dirty="0">
              <a:solidFill>
                <a:schemeClr val="bg1">
                  <a:lumMod val="65000"/>
                </a:schemeClr>
              </a:solidFill>
            </a:endParaRPr>
          </a:p>
          <a:p>
            <a:r>
              <a:rPr lang="en-US" sz="2400" dirty="0">
                <a:solidFill>
                  <a:schemeClr val="bg1">
                    <a:lumMod val="65000"/>
                  </a:schemeClr>
                </a:solidFill>
              </a:rPr>
              <a:t>Adaptation</a:t>
            </a:r>
          </a:p>
          <a:p>
            <a:endParaRPr lang="en-US" sz="2400" dirty="0">
              <a:solidFill>
                <a:schemeClr val="bg1">
                  <a:lumMod val="65000"/>
                </a:schemeClr>
              </a:solidFill>
            </a:endParaRPr>
          </a:p>
          <a:p>
            <a:r>
              <a:rPr lang="en-US" sz="2400" dirty="0">
                <a:solidFill>
                  <a:schemeClr val="bg1">
                    <a:lumMod val="65000"/>
                  </a:schemeClr>
                </a:solidFill>
              </a:rPr>
              <a:t>Communication</a:t>
            </a:r>
          </a:p>
          <a:p>
            <a:endParaRPr lang="en-US" sz="2400" dirty="0">
              <a:solidFill>
                <a:schemeClr val="bg1">
                  <a:lumMod val="65000"/>
                </a:schemeClr>
              </a:solidFill>
            </a:endParaRPr>
          </a:p>
          <a:p>
            <a:r>
              <a:rPr lang="en-US" sz="2400" dirty="0">
                <a:solidFill>
                  <a:schemeClr val="bg1">
                    <a:lumMod val="65000"/>
                  </a:schemeClr>
                </a:solidFill>
              </a:rPr>
              <a:t>Strategic Planning</a:t>
            </a:r>
          </a:p>
          <a:p>
            <a:endParaRPr lang="en-US" sz="2400" dirty="0"/>
          </a:p>
        </p:txBody>
      </p:sp>
    </p:spTree>
    <p:extLst>
      <p:ext uri="{BB962C8B-B14F-4D97-AF65-F5344CB8AC3E}">
        <p14:creationId xmlns:p14="http://schemas.microsoft.com/office/powerpoint/2010/main" val="140442346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B29D53-7823-2545-A34C-817E2B4EA49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Organizational Capacity</a:t>
            </a:r>
            <a:endParaRPr lang="en-US" sz="3200" dirty="0"/>
          </a:p>
        </p:txBody>
      </p:sp>
      <p:sp>
        <p:nvSpPr>
          <p:cNvPr id="3" name="Content Placeholder 2">
            <a:extLst>
              <a:ext uri="{FF2B5EF4-FFF2-40B4-BE49-F238E27FC236}">
                <a16:creationId xmlns:a16="http://schemas.microsoft.com/office/drawing/2014/main" id="{FF49B45D-AB77-AE47-909F-AE6171833541}"/>
              </a:ext>
            </a:extLst>
          </p:cNvPr>
          <p:cNvSpPr>
            <a:spLocks noGrp="1"/>
          </p:cNvSpPr>
          <p:nvPr>
            <p:ph idx="1"/>
          </p:nvPr>
        </p:nvSpPr>
        <p:spPr>
          <a:xfrm>
            <a:off x="1981201" y="1600201"/>
            <a:ext cx="8235447" cy="38862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dirty="0"/>
              <a:t>Assess strengths and needs related to general operations</a:t>
            </a:r>
            <a:endParaRPr lang="en-US" dirty="0"/>
          </a:p>
          <a:p>
            <a:pPr marL="0" indent="0">
              <a:spcAft>
                <a:spcPts val="1000"/>
              </a:spcAft>
              <a:buNone/>
            </a:pPr>
            <a:endParaRPr lang="en-US" sz="2400" dirty="0"/>
          </a:p>
          <a:p>
            <a:pPr marL="0" indent="0">
              <a:spcAft>
                <a:spcPts val="1000"/>
              </a:spcAft>
              <a:buNone/>
            </a:pPr>
            <a:endParaRPr lang="en-US" sz="2400" dirty="0"/>
          </a:p>
          <a:p>
            <a:pPr marL="0" indent="0">
              <a:spcAft>
                <a:spcPts val="1000"/>
              </a:spcAft>
              <a:buNone/>
            </a:pPr>
            <a:endParaRPr lang="en-US" sz="2400" dirty="0"/>
          </a:p>
          <a:p>
            <a:pPr marL="0" indent="0">
              <a:spcAft>
                <a:spcPts val="1000"/>
              </a:spcAft>
              <a:buNone/>
            </a:pPr>
            <a:endParaRPr lang="en-US" sz="2400" dirty="0"/>
          </a:p>
          <a:p>
            <a:pPr marL="556895" lvl="1" indent="-213995"/>
            <a:r>
              <a:rPr lang="en-US" sz="2400" dirty="0"/>
              <a:t>Provide </a:t>
            </a:r>
            <a:r>
              <a:rPr lang="en-US" sz="2400" b="1" dirty="0">
                <a:solidFill>
                  <a:srgbClr val="0097DA"/>
                </a:solidFill>
              </a:rPr>
              <a:t>training</a:t>
            </a:r>
            <a:r>
              <a:rPr lang="en-US" sz="2400" dirty="0">
                <a:solidFill>
                  <a:srgbClr val="0097DA"/>
                </a:solidFill>
              </a:rPr>
              <a:t> </a:t>
            </a:r>
            <a:r>
              <a:rPr lang="en-US" sz="2400" dirty="0">
                <a:solidFill>
                  <a:schemeClr val="tx2"/>
                </a:solidFill>
              </a:rPr>
              <a:t>&amp; show its</a:t>
            </a:r>
            <a:r>
              <a:rPr lang="en-US" sz="2400" b="1" dirty="0"/>
              <a:t> </a:t>
            </a:r>
            <a:r>
              <a:rPr lang="en-US" sz="2400" b="1" dirty="0">
                <a:solidFill>
                  <a:srgbClr val="0097DA"/>
                </a:solidFill>
              </a:rPr>
              <a:t>value </a:t>
            </a:r>
            <a:r>
              <a:rPr lang="en-US" sz="2400" dirty="0"/>
              <a:t>to daily work</a:t>
            </a:r>
          </a:p>
          <a:p>
            <a:pPr marL="556895" lvl="1" indent="-213995"/>
            <a:r>
              <a:rPr lang="en-US" sz="2400" dirty="0"/>
              <a:t>Ensure adequate </a:t>
            </a:r>
            <a:r>
              <a:rPr lang="en-US" sz="2400" b="1" dirty="0">
                <a:solidFill>
                  <a:srgbClr val="0097DA"/>
                </a:solidFill>
              </a:rPr>
              <a:t>management and staffing</a:t>
            </a:r>
            <a:endParaRPr lang="en-US" sz="2400" b="1" dirty="0"/>
          </a:p>
          <a:p>
            <a:pPr marL="556895" lvl="1" indent="-213995"/>
            <a:r>
              <a:rPr lang="en-US" sz="2400" dirty="0"/>
              <a:t>Articulate your </a:t>
            </a:r>
            <a:r>
              <a:rPr lang="en-US" sz="2400" b="1" dirty="0">
                <a:solidFill>
                  <a:srgbClr val="0097DA"/>
                </a:solidFill>
              </a:rPr>
              <a:t>vision</a:t>
            </a:r>
            <a:r>
              <a:rPr lang="en-US" sz="2400" dirty="0">
                <a:solidFill>
                  <a:srgbClr val="0097DA"/>
                </a:solidFill>
              </a:rPr>
              <a:t> </a:t>
            </a:r>
            <a:r>
              <a:rPr lang="en-US" sz="2400" dirty="0"/>
              <a:t>to external partners</a:t>
            </a:r>
          </a:p>
          <a:p>
            <a:pPr marL="0" indent="0">
              <a:buNone/>
            </a:pPr>
            <a:endParaRPr lang="en-US" sz="2400" dirty="0"/>
          </a:p>
          <a:p>
            <a:pPr marL="0" indent="0">
              <a:buNone/>
            </a:pPr>
            <a:endParaRPr lang="en-US" sz="2400" dirty="0"/>
          </a:p>
        </p:txBody>
      </p:sp>
      <p:sp>
        <p:nvSpPr>
          <p:cNvPr id="6" name="TextBox 5">
            <a:extLst>
              <a:ext uri="{FF2B5EF4-FFF2-40B4-BE49-F238E27FC236}">
                <a16:creationId xmlns:a16="http://schemas.microsoft.com/office/drawing/2014/main" id="{1B1864DD-BEBD-4D46-92D9-EDE0B3DF91BD}"/>
              </a:ext>
            </a:extLst>
          </p:cNvPr>
          <p:cNvSpPr txBox="1"/>
          <p:nvPr/>
        </p:nvSpPr>
        <p:spPr>
          <a:xfrm>
            <a:off x="9400220" y="5290931"/>
            <a:ext cx="1262398"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Metz et al., 2020</a:t>
            </a:r>
            <a:endParaRPr lang="en-US" kern="0" dirty="0"/>
          </a:p>
        </p:txBody>
      </p:sp>
      <p:pic>
        <p:nvPicPr>
          <p:cNvPr id="5" name="Picture 6" descr="A picture containing person, people, group&#10;&#10;Description automatically generated">
            <a:extLst>
              <a:ext uri="{FF2B5EF4-FFF2-40B4-BE49-F238E27FC236}">
                <a16:creationId xmlns:a16="http://schemas.microsoft.com/office/drawing/2014/main" id="{F0C9703E-3E9B-4D63-99DF-D3181C20C78E}"/>
              </a:ext>
            </a:extLst>
          </p:cNvPr>
          <p:cNvPicPr>
            <a:picLocks noChangeAspect="1"/>
          </p:cNvPicPr>
          <p:nvPr/>
        </p:nvPicPr>
        <p:blipFill>
          <a:blip r:embed="rId3"/>
          <a:stretch>
            <a:fillRect/>
          </a:stretch>
        </p:blipFill>
        <p:spPr>
          <a:xfrm>
            <a:off x="4841329" y="2193041"/>
            <a:ext cx="2503492" cy="1676790"/>
          </a:xfrm>
          <a:prstGeom prst="rect">
            <a:avLst/>
          </a:prstGeom>
        </p:spPr>
      </p:pic>
    </p:spTree>
    <p:extLst>
      <p:ext uri="{BB962C8B-B14F-4D97-AF65-F5344CB8AC3E}">
        <p14:creationId xmlns:p14="http://schemas.microsoft.com/office/powerpoint/2010/main" val="153717103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8734-F0FF-7243-919E-D2BAC282A83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Examples</a:t>
            </a:r>
          </a:p>
        </p:txBody>
      </p:sp>
      <p:sp>
        <p:nvSpPr>
          <p:cNvPr id="3" name="Content Placeholder 2">
            <a:extLst>
              <a:ext uri="{FF2B5EF4-FFF2-40B4-BE49-F238E27FC236}">
                <a16:creationId xmlns:a16="http://schemas.microsoft.com/office/drawing/2014/main" id="{49B6AB58-C5DF-AC42-AEFA-49BEEEC37353}"/>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000" b="1" dirty="0"/>
              <a:t>South Carolina: </a:t>
            </a:r>
            <a:endParaRPr lang="en-US" dirty="0"/>
          </a:p>
          <a:p>
            <a:pPr marL="556895" lvl="1" indent="-213995"/>
            <a:r>
              <a:rPr lang="en-US" sz="2000" b="1" dirty="0">
                <a:solidFill>
                  <a:srgbClr val="0097DA"/>
                </a:solidFill>
              </a:rPr>
              <a:t>Ensuring and setting aside resources</a:t>
            </a:r>
            <a:r>
              <a:rPr lang="en-US" sz="2000" b="1" dirty="0"/>
              <a:t>: </a:t>
            </a:r>
            <a:r>
              <a:rPr lang="en-US" sz="2000" dirty="0"/>
              <a:t>quality data, funds, and </a:t>
            </a:r>
            <a:r>
              <a:rPr lang="en-US" sz="2000" dirty="0">
                <a:solidFill>
                  <a:schemeClr val="tx2"/>
                </a:solidFill>
              </a:rPr>
              <a:t>educated workforce</a:t>
            </a:r>
          </a:p>
          <a:p>
            <a:pPr marL="556895" lvl="1" indent="-213995"/>
            <a:r>
              <a:rPr lang="en-US" sz="2000" dirty="0"/>
              <a:t>Goals and objectives related</a:t>
            </a:r>
            <a:r>
              <a:rPr lang="en-US" sz="2000" dirty="0">
                <a:solidFill>
                  <a:schemeClr val="tx2"/>
                </a:solidFill>
              </a:rPr>
              <a:t> to human resources</a:t>
            </a:r>
            <a:r>
              <a:rPr lang="en-US" sz="2000" dirty="0"/>
              <a:t>, information services, and financial resources</a:t>
            </a:r>
          </a:p>
          <a:p>
            <a:pPr marL="556895" lvl="1" indent="-213995"/>
            <a:endParaRPr lang="en-US" sz="2000" dirty="0"/>
          </a:p>
          <a:p>
            <a:pPr marL="0" indent="0">
              <a:buNone/>
            </a:pPr>
            <a:r>
              <a:rPr lang="en-US" sz="2000" b="1" dirty="0"/>
              <a:t>Maryland: </a:t>
            </a:r>
            <a:r>
              <a:rPr lang="en-US" sz="2000" b="1" dirty="0">
                <a:solidFill>
                  <a:srgbClr val="0097DA"/>
                </a:solidFill>
              </a:rPr>
              <a:t>Training</a:t>
            </a:r>
            <a:r>
              <a:rPr lang="en-US" sz="2000" dirty="0">
                <a:solidFill>
                  <a:srgbClr val="0097DA"/>
                </a:solidFill>
              </a:rPr>
              <a:t> </a:t>
            </a:r>
            <a:r>
              <a:rPr lang="en-US" sz="2000" dirty="0"/>
              <a:t>professionals, patients, and caregivers</a:t>
            </a:r>
          </a:p>
          <a:p>
            <a:pPr marL="0" indent="0">
              <a:buNone/>
            </a:pPr>
            <a:endParaRPr lang="en-US" sz="2000" dirty="0"/>
          </a:p>
          <a:p>
            <a:pPr marL="0" indent="0">
              <a:buNone/>
            </a:pPr>
            <a:r>
              <a:rPr lang="en-US" sz="2000" b="1" dirty="0"/>
              <a:t>District of Columbia</a:t>
            </a:r>
            <a:r>
              <a:rPr lang="en-US" sz="2000" dirty="0"/>
              <a:t>: Budget breakdown for plan implementation includes $75,000 defined in budget for coalition member </a:t>
            </a:r>
            <a:r>
              <a:rPr lang="en-US" sz="2000" b="1" dirty="0">
                <a:solidFill>
                  <a:srgbClr val="0097DA"/>
                </a:solidFill>
              </a:rPr>
              <a:t>technical assistance and capacity building</a:t>
            </a:r>
          </a:p>
          <a:p>
            <a:endParaRPr lang="en-US" sz="2400" dirty="0">
              <a:solidFill>
                <a:srgbClr val="0097DA"/>
              </a:solidFill>
            </a:endParaRPr>
          </a:p>
          <a:p>
            <a:endParaRPr lang="en-US" dirty="0"/>
          </a:p>
        </p:txBody>
      </p:sp>
      <p:sp>
        <p:nvSpPr>
          <p:cNvPr id="4" name="TextBox 3">
            <a:extLst>
              <a:ext uri="{FF2B5EF4-FFF2-40B4-BE49-F238E27FC236}">
                <a16:creationId xmlns:a16="http://schemas.microsoft.com/office/drawing/2014/main" id="{8A2054AB-8B7F-0447-A0A2-4B5E6AB6666D}"/>
              </a:ext>
            </a:extLst>
          </p:cNvPr>
          <p:cNvSpPr txBox="1"/>
          <p:nvPr/>
        </p:nvSpPr>
        <p:spPr>
          <a:xfrm>
            <a:off x="9359800" y="5288945"/>
            <a:ext cx="3048000" cy="25391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kern="0" dirty="0">
                <a:solidFill>
                  <a:srgbClr val="FFFFFF">
                    <a:lumMod val="65000"/>
                  </a:srgbClr>
                </a:solidFill>
              </a:rPr>
              <a:t>Ory et al., 2015</a:t>
            </a:r>
          </a:p>
        </p:txBody>
      </p:sp>
    </p:spTree>
    <p:extLst>
      <p:ext uri="{BB962C8B-B14F-4D97-AF65-F5344CB8AC3E}">
        <p14:creationId xmlns:p14="http://schemas.microsoft.com/office/powerpoint/2010/main" val="283254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6D354-F92A-5244-B373-202A4DBF754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Study Example</a:t>
            </a:r>
          </a:p>
        </p:txBody>
      </p:sp>
      <p:sp>
        <p:nvSpPr>
          <p:cNvPr id="3" name="Content Placeholder 2">
            <a:extLst>
              <a:ext uri="{FF2B5EF4-FFF2-40B4-BE49-F238E27FC236}">
                <a16:creationId xmlns:a16="http://schemas.microsoft.com/office/drawing/2014/main" id="{2ABDFFC9-1F8A-3F45-A8FE-2F014A827CC0}"/>
              </a:ext>
            </a:extLst>
          </p:cNvPr>
          <p:cNvSpPr>
            <a:spLocks noGrp="1"/>
          </p:cNvSpPr>
          <p:nvPr>
            <p:ph idx="1"/>
          </p:nvPr>
        </p:nvSpPr>
        <p:spPr>
          <a:xfrm>
            <a:off x="1981201" y="1600201"/>
            <a:ext cx="5306327" cy="3810000"/>
          </a:xfrm>
        </p:spPr>
        <p:txBody>
          <a:bodyPr vert="horz" wrap="square" lIns="91440" tIns="45720" rIns="91440" bIns="45720" numCol="1" anchor="ctr" anchorCtr="0" compatLnSpc="1">
            <a:prstTxWarp prst="textNoShape">
              <a:avLst/>
            </a:prstTxWarp>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spcAft>
                <a:spcPts val="1000"/>
              </a:spcAft>
            </a:pPr>
            <a:r>
              <a:rPr lang="en-US" sz="2400" dirty="0"/>
              <a:t>Training pharmacy students about cancer screening goals</a:t>
            </a:r>
            <a:endParaRPr lang="en-US" sz="1850" dirty="0"/>
          </a:p>
          <a:p>
            <a:pPr>
              <a:lnSpc>
                <a:spcPct val="150000"/>
              </a:lnSpc>
              <a:spcAft>
                <a:spcPts val="1000"/>
              </a:spcAft>
            </a:pPr>
            <a:r>
              <a:rPr lang="en-US" sz="2400" dirty="0"/>
              <a:t>Inclusion of FLU-FIT program in pharmacy school curriculum</a:t>
            </a:r>
          </a:p>
          <a:p>
            <a:pPr>
              <a:lnSpc>
                <a:spcPct val="150000"/>
              </a:lnSpc>
              <a:spcAft>
                <a:spcPts val="1000"/>
              </a:spcAft>
            </a:pPr>
            <a:r>
              <a:rPr lang="en-US" sz="2400" dirty="0"/>
              <a:t>Culture of health developing at intervention sites; screening for social determinants at pharmacies in Ward 7 </a:t>
            </a:r>
          </a:p>
        </p:txBody>
      </p:sp>
      <p:pic>
        <p:nvPicPr>
          <p:cNvPr id="6" name="Picture 5" descr="A picture containing text, clipart&#10;&#10;Description automatically generated">
            <a:extLst>
              <a:ext uri="{FF2B5EF4-FFF2-40B4-BE49-F238E27FC236}">
                <a16:creationId xmlns:a16="http://schemas.microsoft.com/office/drawing/2014/main" id="{6A68A114-69B3-4138-B084-F542055F40B5}"/>
              </a:ext>
            </a:extLst>
          </p:cNvPr>
          <p:cNvPicPr>
            <a:picLocks noChangeAspect="1"/>
          </p:cNvPicPr>
          <p:nvPr/>
        </p:nvPicPr>
        <p:blipFill>
          <a:blip r:embed="rId3"/>
          <a:stretch>
            <a:fillRect/>
          </a:stretch>
        </p:blipFill>
        <p:spPr>
          <a:xfrm>
            <a:off x="9696961" y="213655"/>
            <a:ext cx="819540" cy="1507898"/>
          </a:xfrm>
          <a:prstGeom prst="rect">
            <a:avLst/>
          </a:prstGeom>
        </p:spPr>
      </p:pic>
      <p:pic>
        <p:nvPicPr>
          <p:cNvPr id="8" name="Picture 7" descr="Diagram&#10;&#10;Description automatically generated">
            <a:extLst>
              <a:ext uri="{FF2B5EF4-FFF2-40B4-BE49-F238E27FC236}">
                <a16:creationId xmlns:a16="http://schemas.microsoft.com/office/drawing/2014/main" id="{EB92FED6-DC08-0B43-BB2A-7907A27B316E}"/>
              </a:ext>
            </a:extLst>
          </p:cNvPr>
          <p:cNvPicPr/>
          <p:nvPr/>
        </p:nvPicPr>
        <p:blipFill>
          <a:blip r:embed="rId4">
            <a:extLst>
              <a:ext uri="{28A0092B-C50C-407E-A947-70E740481C1C}">
                <a14:useLocalDpi xmlns:a14="http://schemas.microsoft.com/office/drawing/2010/main" val="0"/>
              </a:ext>
            </a:extLst>
          </a:blip>
          <a:stretch>
            <a:fillRect/>
          </a:stretch>
        </p:blipFill>
        <p:spPr>
          <a:xfrm>
            <a:off x="7126779" y="1950481"/>
            <a:ext cx="3389723" cy="2799972"/>
          </a:xfrm>
          <a:prstGeom prst="rect">
            <a:avLst/>
          </a:prstGeom>
        </p:spPr>
      </p:pic>
      <p:sp>
        <p:nvSpPr>
          <p:cNvPr id="9" name="Oval 8">
            <a:extLst>
              <a:ext uri="{FF2B5EF4-FFF2-40B4-BE49-F238E27FC236}">
                <a16:creationId xmlns:a16="http://schemas.microsoft.com/office/drawing/2014/main" id="{EB9F982E-8E29-8A48-94EB-2A644033CCC1}"/>
              </a:ext>
            </a:extLst>
          </p:cNvPr>
          <p:cNvSpPr/>
          <p:nvPr/>
        </p:nvSpPr>
        <p:spPr>
          <a:xfrm>
            <a:off x="9470968" y="1708780"/>
            <a:ext cx="1197033" cy="3427668"/>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latin typeface="Arial"/>
              <a:sym typeface="Arial"/>
            </a:endParaRPr>
          </a:p>
        </p:txBody>
      </p:sp>
      <p:sp>
        <p:nvSpPr>
          <p:cNvPr id="10" name="TextBox 9">
            <a:extLst>
              <a:ext uri="{FF2B5EF4-FFF2-40B4-BE49-F238E27FC236}">
                <a16:creationId xmlns:a16="http://schemas.microsoft.com/office/drawing/2014/main" id="{92958316-18F3-0949-A43C-3D3CB7B4ED69}"/>
              </a:ext>
            </a:extLst>
          </p:cNvPr>
          <p:cNvSpPr txBox="1"/>
          <p:nvPr/>
        </p:nvSpPr>
        <p:spPr>
          <a:xfrm>
            <a:off x="7620000" y="5024205"/>
            <a:ext cx="3048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kern="0" dirty="0">
                <a:solidFill>
                  <a:srgbClr val="FFFFFF">
                    <a:lumMod val="75000"/>
                  </a:srgbClr>
                </a:solidFill>
              </a:rPr>
              <a:t>Image from: https://medium.com/@sandeepkumar_52041/equality-equity-and-justice-5f71ebe31245</a:t>
            </a:r>
          </a:p>
          <a:p>
            <a:endParaRPr lang="en-US" sz="1000" kern="0" dirty="0">
              <a:solidFill>
                <a:srgbClr val="FFFFFF">
                  <a:lumMod val="65000"/>
                </a:srgbClr>
              </a:solidFill>
            </a:endParaRPr>
          </a:p>
        </p:txBody>
      </p:sp>
    </p:spTree>
    <p:extLst>
      <p:ext uri="{BB962C8B-B14F-4D97-AF65-F5344CB8AC3E}">
        <p14:creationId xmlns:p14="http://schemas.microsoft.com/office/powerpoint/2010/main" val="61796312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PSAT Elements</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sz="half"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Environmental Support</a:t>
            </a:r>
          </a:p>
          <a:p>
            <a:endParaRPr lang="en-US" sz="2400" dirty="0">
              <a:solidFill>
                <a:schemeClr val="bg1">
                  <a:lumMod val="65000"/>
                </a:schemeClr>
              </a:solidFill>
            </a:endParaRPr>
          </a:p>
          <a:p>
            <a:r>
              <a:rPr lang="en-US" sz="2400" dirty="0">
                <a:solidFill>
                  <a:schemeClr val="bg1">
                    <a:lumMod val="65000"/>
                  </a:schemeClr>
                </a:solidFill>
              </a:rPr>
              <a:t>Funding Stability</a:t>
            </a:r>
          </a:p>
          <a:p>
            <a:endParaRPr lang="en-US" sz="2400" dirty="0">
              <a:solidFill>
                <a:schemeClr val="bg1">
                  <a:lumMod val="65000"/>
                </a:schemeClr>
              </a:solidFill>
            </a:endParaRPr>
          </a:p>
          <a:p>
            <a:r>
              <a:rPr lang="en-US" sz="2400" dirty="0">
                <a:solidFill>
                  <a:schemeClr val="bg1">
                    <a:lumMod val="65000"/>
                  </a:schemeClr>
                </a:solidFill>
              </a:rPr>
              <a:t>Partnerships</a:t>
            </a:r>
          </a:p>
          <a:p>
            <a:endParaRPr lang="en-US" sz="2400" dirty="0">
              <a:solidFill>
                <a:schemeClr val="bg1">
                  <a:lumMod val="65000"/>
                </a:schemeClr>
              </a:solidFill>
            </a:endParaRPr>
          </a:p>
          <a:p>
            <a:r>
              <a:rPr lang="en-US" sz="2400" dirty="0">
                <a:solidFill>
                  <a:schemeClr val="bg1">
                    <a:lumMod val="65000"/>
                  </a:schemeClr>
                </a:solidFill>
              </a:rPr>
              <a:t>Organizational Capacity</a:t>
            </a:r>
          </a:p>
        </p:txBody>
      </p:sp>
      <p:sp>
        <p:nvSpPr>
          <p:cNvPr id="6" name="Content Placeholder 5">
            <a:extLst>
              <a:ext uri="{FF2B5EF4-FFF2-40B4-BE49-F238E27FC236}">
                <a16:creationId xmlns:a16="http://schemas.microsoft.com/office/drawing/2014/main" id="{2342385B-D9FD-EE4B-B6C7-BBFA4D44896D}"/>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b="1" dirty="0">
                <a:solidFill>
                  <a:srgbClr val="0097DA"/>
                </a:solidFill>
              </a:rPr>
              <a:t>Evaluation</a:t>
            </a:r>
          </a:p>
          <a:p>
            <a:endParaRPr lang="en-US" sz="2400" dirty="0"/>
          </a:p>
          <a:p>
            <a:r>
              <a:rPr lang="en-US" sz="2400" dirty="0">
                <a:solidFill>
                  <a:schemeClr val="bg1">
                    <a:lumMod val="65000"/>
                  </a:schemeClr>
                </a:solidFill>
              </a:rPr>
              <a:t>Adaptation</a:t>
            </a:r>
          </a:p>
          <a:p>
            <a:endParaRPr lang="en-US" sz="2400" dirty="0">
              <a:solidFill>
                <a:schemeClr val="bg1">
                  <a:lumMod val="65000"/>
                </a:schemeClr>
              </a:solidFill>
            </a:endParaRPr>
          </a:p>
          <a:p>
            <a:r>
              <a:rPr lang="en-US" sz="2400" dirty="0">
                <a:solidFill>
                  <a:schemeClr val="bg1">
                    <a:lumMod val="65000"/>
                  </a:schemeClr>
                </a:solidFill>
              </a:rPr>
              <a:t>Communication</a:t>
            </a:r>
          </a:p>
          <a:p>
            <a:endParaRPr lang="en-US" sz="2400" dirty="0">
              <a:solidFill>
                <a:schemeClr val="bg1">
                  <a:lumMod val="65000"/>
                </a:schemeClr>
              </a:solidFill>
            </a:endParaRPr>
          </a:p>
          <a:p>
            <a:r>
              <a:rPr lang="en-US" sz="2400" dirty="0">
                <a:solidFill>
                  <a:schemeClr val="bg1">
                    <a:lumMod val="65000"/>
                  </a:schemeClr>
                </a:solidFill>
              </a:rPr>
              <a:t>Strategic Planning</a:t>
            </a:r>
          </a:p>
          <a:p>
            <a:endParaRPr lang="en-US" dirty="0"/>
          </a:p>
        </p:txBody>
      </p:sp>
    </p:spTree>
    <p:extLst>
      <p:ext uri="{BB962C8B-B14F-4D97-AF65-F5344CB8AC3E}">
        <p14:creationId xmlns:p14="http://schemas.microsoft.com/office/powerpoint/2010/main" val="328116189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F0785-414D-5A49-BB04-062245E08F6F}"/>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Evaluation</a:t>
            </a:r>
            <a:endParaRPr lang="en-US" sz="2400" dirty="0"/>
          </a:p>
        </p:txBody>
      </p:sp>
      <p:sp>
        <p:nvSpPr>
          <p:cNvPr id="3" name="Content Placeholder 2">
            <a:extLst>
              <a:ext uri="{FF2B5EF4-FFF2-40B4-BE49-F238E27FC236}">
                <a16:creationId xmlns:a16="http://schemas.microsoft.com/office/drawing/2014/main" id="{9C28A5CA-9AC2-AB41-A776-05CF6E5CC1B0}"/>
              </a:ext>
            </a:extLst>
          </p:cNvPr>
          <p:cNvSpPr>
            <a:spLocks noGrp="1"/>
          </p:cNvSpPr>
          <p:nvPr>
            <p:ph idx="1"/>
          </p:nvPr>
        </p:nvSpPr>
        <p:spPr>
          <a:xfrm>
            <a:off x="1981200" y="1600201"/>
            <a:ext cx="8229600"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 sz="2400" dirty="0"/>
              <a:t>Inform planning with results from evaluation</a:t>
            </a:r>
            <a:endParaRPr lang="en-US" dirty="0"/>
          </a:p>
          <a:p>
            <a:pPr marL="556895" lvl="1" indent="-213995">
              <a:spcAft>
                <a:spcPts val="1000"/>
              </a:spcAft>
            </a:pPr>
            <a:r>
              <a:rPr lang="en" sz="2400" dirty="0"/>
              <a:t>Repeat RE-AIM process for each cycle of improvement</a:t>
            </a:r>
          </a:p>
          <a:p>
            <a:pPr marL="556895" lvl="1" indent="-213995">
              <a:spcAft>
                <a:spcPts val="1000"/>
              </a:spcAft>
            </a:pPr>
            <a:r>
              <a:rPr lang="en" sz="2400" dirty="0"/>
              <a:t>Develop organizational capacity to perform evaluation</a:t>
            </a:r>
          </a:p>
          <a:p>
            <a:pPr marL="556895" lvl="1" indent="-213995">
              <a:spcAft>
                <a:spcPts val="1000"/>
              </a:spcAft>
            </a:pPr>
            <a:r>
              <a:rPr lang="en" sz="2400" dirty="0"/>
              <a:t>Set new goals in context of resources available in communities of interest</a:t>
            </a:r>
          </a:p>
          <a:p>
            <a:pPr marL="556895" lvl="1" indent="-213995"/>
            <a:r>
              <a:rPr lang="en" sz="2400" dirty="0"/>
              <a:t>Share evaluation results with </a:t>
            </a:r>
          </a:p>
          <a:p>
            <a:pPr marL="342900" lvl="1" indent="0">
              <a:spcAft>
                <a:spcPts val="1000"/>
              </a:spcAft>
              <a:buNone/>
            </a:pPr>
            <a:r>
              <a:rPr lang="en" sz="2400" dirty="0"/>
              <a:t>   external stakeholders</a:t>
            </a:r>
            <a:endParaRPr lang="en" dirty="0"/>
          </a:p>
          <a:p>
            <a:pPr marL="0" indent="0">
              <a:spcAft>
                <a:spcPts val="1000"/>
              </a:spcAft>
              <a:buNone/>
            </a:pPr>
            <a:endParaRPr lang="en-US" dirty="0"/>
          </a:p>
        </p:txBody>
      </p:sp>
      <p:pic>
        <p:nvPicPr>
          <p:cNvPr id="6" name="Picture 5" descr="A picture containing text&#10;&#10;Description automatically generated">
            <a:extLst>
              <a:ext uri="{FF2B5EF4-FFF2-40B4-BE49-F238E27FC236}">
                <a16:creationId xmlns:a16="http://schemas.microsoft.com/office/drawing/2014/main" id="{F79D0B1D-AA8A-4D21-9609-33A30E065925}"/>
              </a:ext>
            </a:extLst>
          </p:cNvPr>
          <p:cNvPicPr>
            <a:picLocks noChangeAspect="1"/>
          </p:cNvPicPr>
          <p:nvPr/>
        </p:nvPicPr>
        <p:blipFill>
          <a:blip r:embed="rId3"/>
          <a:stretch>
            <a:fillRect/>
          </a:stretch>
        </p:blipFill>
        <p:spPr>
          <a:xfrm>
            <a:off x="9350310" y="152097"/>
            <a:ext cx="1162050" cy="1362075"/>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A1DC6363-6491-4324-AC6E-239A19984CA4}"/>
              </a:ext>
            </a:extLst>
          </p:cNvPr>
          <p:cNvPicPr>
            <a:picLocks noChangeAspect="1"/>
          </p:cNvPicPr>
          <p:nvPr/>
        </p:nvPicPr>
        <p:blipFill>
          <a:blip r:embed="rId4"/>
          <a:stretch>
            <a:fillRect/>
          </a:stretch>
        </p:blipFill>
        <p:spPr>
          <a:xfrm>
            <a:off x="8186812" y="160269"/>
            <a:ext cx="1051038" cy="1135253"/>
          </a:xfrm>
          <a:prstGeom prst="rect">
            <a:avLst/>
          </a:prstGeom>
        </p:spPr>
      </p:pic>
      <p:pic>
        <p:nvPicPr>
          <p:cNvPr id="9" name="Picture 9" descr="A picture containing text, person, indoor, computer&#10;&#10;Description automatically generated">
            <a:extLst>
              <a:ext uri="{FF2B5EF4-FFF2-40B4-BE49-F238E27FC236}">
                <a16:creationId xmlns:a16="http://schemas.microsoft.com/office/drawing/2014/main" id="{094EC0F6-12D6-4EF7-9822-F24CE081E4FB}"/>
              </a:ext>
            </a:extLst>
          </p:cNvPr>
          <p:cNvPicPr>
            <a:picLocks noChangeAspect="1"/>
          </p:cNvPicPr>
          <p:nvPr/>
        </p:nvPicPr>
        <p:blipFill>
          <a:blip r:embed="rId5"/>
          <a:stretch>
            <a:fillRect/>
          </a:stretch>
        </p:blipFill>
        <p:spPr>
          <a:xfrm>
            <a:off x="7179950" y="3615368"/>
            <a:ext cx="2743200" cy="1825569"/>
          </a:xfrm>
          <a:prstGeom prst="rect">
            <a:avLst/>
          </a:prstGeom>
        </p:spPr>
      </p:pic>
    </p:spTree>
    <p:extLst>
      <p:ext uri="{BB962C8B-B14F-4D97-AF65-F5344CB8AC3E}">
        <p14:creationId xmlns:p14="http://schemas.microsoft.com/office/powerpoint/2010/main" val="700856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1783-BE39-AD47-86A5-D311EB0D8343}"/>
              </a:ext>
            </a:extLst>
          </p:cNvPr>
          <p:cNvSpPr>
            <a:spLocks noGrp="1"/>
          </p:cNvSpPr>
          <p:nvPr>
            <p:ph type="title"/>
          </p:nvPr>
        </p:nvSpPr>
        <p:spPr>
          <a:xfrm>
            <a:off x="1875963" y="2187388"/>
            <a:ext cx="3640061" cy="1143000"/>
          </a:xfrm>
        </p:spPr>
        <p:txBody>
          <a:bodyPr>
            <a:normAutofit fontScale="9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Multilevel Problems</a:t>
            </a:r>
          </a:p>
        </p:txBody>
      </p:sp>
      <p:pic>
        <p:nvPicPr>
          <p:cNvPr id="5" name="Content Placeholder 4" descr="Diagram&#10;&#10;Description automatically generated">
            <a:extLst>
              <a:ext uri="{FF2B5EF4-FFF2-40B4-BE49-F238E27FC236}">
                <a16:creationId xmlns:a16="http://schemas.microsoft.com/office/drawing/2014/main" id="{73883778-E54A-6140-A77F-3856286B531D}"/>
              </a:ext>
            </a:extLst>
          </p:cNvPr>
          <p:cNvPicPr>
            <a:picLocks noGrp="1" noChangeAspect="1"/>
          </p:cNvPicPr>
          <p:nvPr>
            <p:ph idx="1"/>
          </p:nvPr>
        </p:nvPicPr>
        <p:blipFill>
          <a:blip r:embed="rId3"/>
          <a:stretch>
            <a:fillRect/>
          </a:stretch>
        </p:blipFill>
        <p:spPr>
          <a:xfrm>
            <a:off x="4321182" y="307727"/>
            <a:ext cx="6011037" cy="4970152"/>
          </a:xfrm>
        </p:spPr>
      </p:pic>
      <p:sp>
        <p:nvSpPr>
          <p:cNvPr id="4" name="TextBox 3">
            <a:extLst>
              <a:ext uri="{FF2B5EF4-FFF2-40B4-BE49-F238E27FC236}">
                <a16:creationId xmlns:a16="http://schemas.microsoft.com/office/drawing/2014/main" id="{D366A5E5-4C62-284C-9759-E657E102F3F7}"/>
              </a:ext>
            </a:extLst>
          </p:cNvPr>
          <p:cNvSpPr txBox="1"/>
          <p:nvPr/>
        </p:nvSpPr>
        <p:spPr>
          <a:xfrm>
            <a:off x="9285317" y="5245062"/>
            <a:ext cx="1381168" cy="25404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Paskett et al., 2020</a:t>
            </a:r>
            <a:endParaRPr lang="en-US" kern="0" dirty="0"/>
          </a:p>
        </p:txBody>
      </p:sp>
      <p:pic>
        <p:nvPicPr>
          <p:cNvPr id="6" name="Picture 6" descr="A picture containing text, silhouette, vector graphics&#10;&#10;Description automatically generated">
            <a:extLst>
              <a:ext uri="{FF2B5EF4-FFF2-40B4-BE49-F238E27FC236}">
                <a16:creationId xmlns:a16="http://schemas.microsoft.com/office/drawing/2014/main" id="{5DC82797-456D-C345-936B-1704D7BE1DAF}"/>
              </a:ext>
            </a:extLst>
          </p:cNvPr>
          <p:cNvPicPr>
            <a:picLocks noChangeAspect="1"/>
          </p:cNvPicPr>
          <p:nvPr/>
        </p:nvPicPr>
        <p:blipFill>
          <a:blip r:embed="rId4"/>
          <a:stretch>
            <a:fillRect/>
          </a:stretch>
        </p:blipFill>
        <p:spPr>
          <a:xfrm>
            <a:off x="9435242" y="1"/>
            <a:ext cx="1064110" cy="1032061"/>
          </a:xfrm>
          <a:prstGeom prst="rect">
            <a:avLst/>
          </a:prstGeom>
        </p:spPr>
      </p:pic>
    </p:spTree>
    <p:extLst>
      <p:ext uri="{BB962C8B-B14F-4D97-AF65-F5344CB8AC3E}">
        <p14:creationId xmlns:p14="http://schemas.microsoft.com/office/powerpoint/2010/main" val="222294019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97FBD-5B01-DC4E-8EED-79D969AF955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l"/>
            <a:r>
              <a:rPr lang="en-US" sz="3600" b="1" dirty="0"/>
              <a:t>Examples</a:t>
            </a:r>
          </a:p>
        </p:txBody>
      </p:sp>
      <p:sp>
        <p:nvSpPr>
          <p:cNvPr id="3" name="Content Placeholder 2">
            <a:extLst>
              <a:ext uri="{FF2B5EF4-FFF2-40B4-BE49-F238E27FC236}">
                <a16:creationId xmlns:a16="http://schemas.microsoft.com/office/drawing/2014/main" id="{8FE881AD-034D-0D4D-9289-4CE2D746EE97}"/>
              </a:ext>
            </a:extLst>
          </p:cNvPr>
          <p:cNvSpPr>
            <a:spLocks noGrp="1"/>
          </p:cNvSpPr>
          <p:nvPr>
            <p:ph sz="half"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b="1" dirty="0"/>
              <a:t>Texas </a:t>
            </a:r>
            <a:endParaRPr lang="en-US" dirty="0"/>
          </a:p>
          <a:p>
            <a:pPr marL="556895" lvl="1" indent="-213995"/>
            <a:r>
              <a:rPr lang="en-US" sz="2400" b="1" dirty="0">
                <a:solidFill>
                  <a:srgbClr val="0097DA"/>
                </a:solidFill>
              </a:rPr>
              <a:t>Define SMART objectives based on review of initial and ongoing data</a:t>
            </a:r>
            <a:r>
              <a:rPr lang="en-US" sz="2400" dirty="0"/>
              <a:t>, with consideration of factors such as available resources, barriers, and capacity for implementation of strategic actions</a:t>
            </a:r>
          </a:p>
          <a:p>
            <a:pPr marL="0" indent="0">
              <a:buNone/>
            </a:pPr>
            <a:br>
              <a:rPr lang="en-US" dirty="0"/>
            </a:br>
            <a:endParaRPr lang="en-US" dirty="0"/>
          </a:p>
        </p:txBody>
      </p:sp>
      <p:sp>
        <p:nvSpPr>
          <p:cNvPr id="4" name="TextBox 3">
            <a:extLst>
              <a:ext uri="{FF2B5EF4-FFF2-40B4-BE49-F238E27FC236}">
                <a16:creationId xmlns:a16="http://schemas.microsoft.com/office/drawing/2014/main" id="{D8241E57-7EFE-DF49-997F-837DB1801F28}"/>
              </a:ext>
            </a:extLst>
          </p:cNvPr>
          <p:cNvSpPr txBox="1"/>
          <p:nvPr/>
        </p:nvSpPr>
        <p:spPr>
          <a:xfrm>
            <a:off x="8598164" y="5176170"/>
            <a:ext cx="2086573"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CPRIT, 2018</a:t>
            </a:r>
            <a:endParaRPr lang="en-US" kern="0" dirty="0"/>
          </a:p>
          <a:p>
            <a:pPr algn="r"/>
            <a:r>
              <a:rPr lang="en-US" sz="1000" kern="0" dirty="0">
                <a:solidFill>
                  <a:srgbClr val="FFFFFF">
                    <a:lumMod val="65000"/>
                  </a:srgbClr>
                </a:solidFill>
              </a:rPr>
              <a:t>Ory et al., 2015</a:t>
            </a:r>
          </a:p>
        </p:txBody>
      </p:sp>
      <p:sp>
        <p:nvSpPr>
          <p:cNvPr id="6" name="Rectangle 5">
            <a:extLst>
              <a:ext uri="{FF2B5EF4-FFF2-40B4-BE49-F238E27FC236}">
                <a16:creationId xmlns:a16="http://schemas.microsoft.com/office/drawing/2014/main" id="{42D29E09-E1FE-2945-857F-DB32D9AE6BC9}"/>
              </a:ext>
            </a:extLst>
          </p:cNvPr>
          <p:cNvSpPr/>
          <p:nvPr/>
        </p:nvSpPr>
        <p:spPr>
          <a:xfrm>
            <a:off x="6929383" y="1388675"/>
            <a:ext cx="2672535" cy="1010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200" kern="0" dirty="0">
                <a:ln w="0"/>
                <a:effectLst>
                  <a:outerShdw blurRad="38100" dist="19050" dir="2700000" algn="tl" rotWithShape="0">
                    <a:srgbClr val="000000">
                      <a:alpha val="40000"/>
                    </a:srgbClr>
                  </a:outerShdw>
                </a:effectLst>
              </a:rPr>
              <a:t>Increase the percentage of adults who receive colorectal cancer screening according to national guidelines</a:t>
            </a:r>
          </a:p>
        </p:txBody>
      </p:sp>
      <p:sp>
        <p:nvSpPr>
          <p:cNvPr id="7" name="Frame 6">
            <a:extLst>
              <a:ext uri="{FF2B5EF4-FFF2-40B4-BE49-F238E27FC236}">
                <a16:creationId xmlns:a16="http://schemas.microsoft.com/office/drawing/2014/main" id="{0CC7FCEC-B74D-9A41-A3CE-7AAAD0005D74}"/>
              </a:ext>
            </a:extLst>
          </p:cNvPr>
          <p:cNvSpPr/>
          <p:nvPr/>
        </p:nvSpPr>
        <p:spPr>
          <a:xfrm>
            <a:off x="6065082" y="741747"/>
            <a:ext cx="4461952" cy="4381032"/>
          </a:xfrm>
          <a:prstGeom prst="fram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sp>
        <p:nvSpPr>
          <p:cNvPr id="8" name="TextBox 7">
            <a:extLst>
              <a:ext uri="{FF2B5EF4-FFF2-40B4-BE49-F238E27FC236}">
                <a16:creationId xmlns:a16="http://schemas.microsoft.com/office/drawing/2014/main" id="{3365BC16-8015-874B-B00D-33436DA79CE6}"/>
              </a:ext>
            </a:extLst>
          </p:cNvPr>
          <p:cNvSpPr txBox="1"/>
          <p:nvPr/>
        </p:nvSpPr>
        <p:spPr>
          <a:xfrm>
            <a:off x="8599131" y="2196700"/>
            <a:ext cx="1464504"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i="1" kern="0" dirty="0"/>
              <a:t>(BRFSS, 2016)</a:t>
            </a:r>
          </a:p>
        </p:txBody>
      </p:sp>
      <p:sp>
        <p:nvSpPr>
          <p:cNvPr id="9" name="TextBox 8">
            <a:extLst>
              <a:ext uri="{FF2B5EF4-FFF2-40B4-BE49-F238E27FC236}">
                <a16:creationId xmlns:a16="http://schemas.microsoft.com/office/drawing/2014/main" id="{1FDD8486-98B5-B241-9D07-F6A392121258}"/>
              </a:ext>
            </a:extLst>
          </p:cNvPr>
          <p:cNvSpPr txBox="1"/>
          <p:nvPr/>
        </p:nvSpPr>
        <p:spPr>
          <a:xfrm>
            <a:off x="6933510" y="2650064"/>
            <a:ext cx="2526312" cy="4616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200" kern="0" dirty="0"/>
              <a:t>Adults, ages 50-75, who have fully met the USPSTF recommendation</a:t>
            </a:r>
          </a:p>
        </p:txBody>
      </p:sp>
      <p:sp>
        <p:nvSpPr>
          <p:cNvPr id="10" name="Right Arrow 9">
            <a:extLst>
              <a:ext uri="{FF2B5EF4-FFF2-40B4-BE49-F238E27FC236}">
                <a16:creationId xmlns:a16="http://schemas.microsoft.com/office/drawing/2014/main" id="{B8B53648-ADD9-C947-84B5-0D99CE6F42FF}"/>
              </a:ext>
            </a:extLst>
          </p:cNvPr>
          <p:cNvSpPr/>
          <p:nvPr/>
        </p:nvSpPr>
        <p:spPr>
          <a:xfrm>
            <a:off x="6847158" y="3316613"/>
            <a:ext cx="1389697" cy="800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800" kern="0" dirty="0"/>
              <a:t>60.1%</a:t>
            </a:r>
          </a:p>
        </p:txBody>
      </p:sp>
      <p:sp>
        <p:nvSpPr>
          <p:cNvPr id="11" name="Right Arrow 10">
            <a:extLst>
              <a:ext uri="{FF2B5EF4-FFF2-40B4-BE49-F238E27FC236}">
                <a16:creationId xmlns:a16="http://schemas.microsoft.com/office/drawing/2014/main" id="{CDAB2A56-6E15-1D44-B660-46019AB7C4BA}"/>
              </a:ext>
            </a:extLst>
          </p:cNvPr>
          <p:cNvSpPr/>
          <p:nvPr/>
        </p:nvSpPr>
        <p:spPr>
          <a:xfrm>
            <a:off x="8419320" y="3292911"/>
            <a:ext cx="1440333" cy="823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1800" kern="0" dirty="0"/>
              <a:t>80% </a:t>
            </a:r>
          </a:p>
        </p:txBody>
      </p:sp>
      <p:sp>
        <p:nvSpPr>
          <p:cNvPr id="12" name="TextBox 11">
            <a:extLst>
              <a:ext uri="{FF2B5EF4-FFF2-40B4-BE49-F238E27FC236}">
                <a16:creationId xmlns:a16="http://schemas.microsoft.com/office/drawing/2014/main" id="{A27873BD-2750-BB42-B027-CC0C76F562E7}"/>
              </a:ext>
            </a:extLst>
          </p:cNvPr>
          <p:cNvSpPr txBox="1"/>
          <p:nvPr/>
        </p:nvSpPr>
        <p:spPr>
          <a:xfrm>
            <a:off x="6772263" y="4121444"/>
            <a:ext cx="1389697"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400" kern="0" dirty="0"/>
              <a:t>2018 Baseline</a:t>
            </a:r>
          </a:p>
        </p:txBody>
      </p:sp>
      <p:sp>
        <p:nvSpPr>
          <p:cNvPr id="13" name="TextBox 12">
            <a:extLst>
              <a:ext uri="{FF2B5EF4-FFF2-40B4-BE49-F238E27FC236}">
                <a16:creationId xmlns:a16="http://schemas.microsoft.com/office/drawing/2014/main" id="{6AB7A0CB-BE87-CA44-A980-AC9CF075E65F}"/>
              </a:ext>
            </a:extLst>
          </p:cNvPr>
          <p:cNvSpPr txBox="1"/>
          <p:nvPr/>
        </p:nvSpPr>
        <p:spPr>
          <a:xfrm>
            <a:off x="8530937" y="4116113"/>
            <a:ext cx="1216572" cy="30777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400" kern="0" dirty="0"/>
              <a:t>2023 Target</a:t>
            </a:r>
          </a:p>
        </p:txBody>
      </p:sp>
    </p:spTree>
    <p:extLst>
      <p:ext uri="{BB962C8B-B14F-4D97-AF65-F5344CB8AC3E}">
        <p14:creationId xmlns:p14="http://schemas.microsoft.com/office/powerpoint/2010/main" val="397623690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00B8-B119-324C-B2EF-2ACD775EDF82}"/>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Extending RE-AIM Framework to Enhance Sustainability </a:t>
            </a:r>
            <a:endParaRPr lang="en-US" sz="3600" dirty="0"/>
          </a:p>
        </p:txBody>
      </p:sp>
      <p:sp>
        <p:nvSpPr>
          <p:cNvPr id="3" name="Content Placeholder 2">
            <a:extLst>
              <a:ext uri="{FF2B5EF4-FFF2-40B4-BE49-F238E27FC236}">
                <a16:creationId xmlns:a16="http://schemas.microsoft.com/office/drawing/2014/main" id="{40187CCD-8ADE-224B-B5FA-4158D7CE3D44}"/>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spcAft>
                <a:spcPts val="1000"/>
              </a:spcAft>
              <a:buAutoNum type="arabicPeriod"/>
            </a:pPr>
            <a:r>
              <a:rPr lang="en-US" sz="2400" dirty="0"/>
              <a:t>Who is/isn’t reached by the EBI at various points over long term?</a:t>
            </a:r>
            <a:endParaRPr lang="en-US" dirty="0"/>
          </a:p>
          <a:p>
            <a:pPr marL="457200" indent="-457200">
              <a:spcAft>
                <a:spcPts val="1000"/>
              </a:spcAft>
              <a:buAutoNum type="arabicPeriod"/>
            </a:pPr>
            <a:r>
              <a:rPr lang="en-US" sz="2400" dirty="0"/>
              <a:t>Does the EBI continue to be effective at various points over time?</a:t>
            </a:r>
          </a:p>
          <a:p>
            <a:pPr marL="457200" indent="-457200">
              <a:spcAft>
                <a:spcPts val="1000"/>
              </a:spcAft>
              <a:buAutoNum type="arabicPeriod"/>
            </a:pPr>
            <a:r>
              <a:rPr lang="en-US" sz="2400" dirty="0"/>
              <a:t>Which settings continue to deliver the EBI over time?</a:t>
            </a:r>
          </a:p>
          <a:p>
            <a:pPr marL="457200" indent="-457200">
              <a:spcAft>
                <a:spcPts val="1000"/>
              </a:spcAft>
              <a:buAutoNum type="arabicPeriod"/>
            </a:pPr>
            <a:r>
              <a:rPr lang="en-US" sz="2400" dirty="0"/>
              <a:t>Are certain implementation strategies having sustained impact?</a:t>
            </a:r>
          </a:p>
        </p:txBody>
      </p:sp>
      <p:sp>
        <p:nvSpPr>
          <p:cNvPr id="5" name="Rectangle 4">
            <a:extLst>
              <a:ext uri="{FF2B5EF4-FFF2-40B4-BE49-F238E27FC236}">
                <a16:creationId xmlns:a16="http://schemas.microsoft.com/office/drawing/2014/main" id="{D568D60B-655C-464C-8BA6-C5460EEF5017}"/>
              </a:ext>
            </a:extLst>
          </p:cNvPr>
          <p:cNvSpPr/>
          <p:nvPr/>
        </p:nvSpPr>
        <p:spPr>
          <a:xfrm>
            <a:off x="9231863" y="5282649"/>
            <a:ext cx="1429260" cy="246221"/>
          </a:xfrm>
          <a:prstGeom prst="rect">
            <a:avLst/>
          </a:prstGeom>
        </p:spPr>
        <p:txBody>
          <a:bodyPr wrap="square" lIns="91440" tIns="45720" rIns="91440" bIns="4572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Shelton et al., 2020</a:t>
            </a:r>
            <a:endParaRPr lang="en-US" kern="0" dirty="0"/>
          </a:p>
        </p:txBody>
      </p:sp>
      <p:pic>
        <p:nvPicPr>
          <p:cNvPr id="4" name="Picture 8" descr="A picture containing logo&#10;&#10;Description automatically generated">
            <a:extLst>
              <a:ext uri="{FF2B5EF4-FFF2-40B4-BE49-F238E27FC236}">
                <a16:creationId xmlns:a16="http://schemas.microsoft.com/office/drawing/2014/main" id="{872637D8-98E5-4470-ADCC-8E8C487FE65D}"/>
              </a:ext>
            </a:extLst>
          </p:cNvPr>
          <p:cNvPicPr>
            <a:picLocks noChangeAspect="1"/>
          </p:cNvPicPr>
          <p:nvPr/>
        </p:nvPicPr>
        <p:blipFill>
          <a:blip r:embed="rId3"/>
          <a:stretch>
            <a:fillRect/>
          </a:stretch>
        </p:blipFill>
        <p:spPr>
          <a:xfrm>
            <a:off x="9484746" y="160269"/>
            <a:ext cx="1051038" cy="1135253"/>
          </a:xfrm>
          <a:prstGeom prst="rect">
            <a:avLst/>
          </a:prstGeom>
        </p:spPr>
      </p:pic>
    </p:spTree>
    <p:extLst>
      <p:ext uri="{BB962C8B-B14F-4D97-AF65-F5344CB8AC3E}">
        <p14:creationId xmlns:p14="http://schemas.microsoft.com/office/powerpoint/2010/main" val="307067437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PSAT Elements</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sz="half"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Environmental Support</a:t>
            </a:r>
          </a:p>
          <a:p>
            <a:endParaRPr lang="en-US" sz="2400" dirty="0">
              <a:solidFill>
                <a:schemeClr val="bg1">
                  <a:lumMod val="65000"/>
                </a:schemeClr>
              </a:solidFill>
            </a:endParaRPr>
          </a:p>
          <a:p>
            <a:r>
              <a:rPr lang="en-US" sz="2400" dirty="0">
                <a:solidFill>
                  <a:schemeClr val="bg1">
                    <a:lumMod val="65000"/>
                  </a:schemeClr>
                </a:solidFill>
              </a:rPr>
              <a:t>Funding Stability</a:t>
            </a:r>
          </a:p>
          <a:p>
            <a:endParaRPr lang="en-US" sz="2400" dirty="0">
              <a:solidFill>
                <a:schemeClr val="bg1">
                  <a:lumMod val="65000"/>
                </a:schemeClr>
              </a:solidFill>
            </a:endParaRPr>
          </a:p>
          <a:p>
            <a:r>
              <a:rPr lang="en-US" sz="2400" dirty="0">
                <a:solidFill>
                  <a:schemeClr val="bg1">
                    <a:lumMod val="65000"/>
                  </a:schemeClr>
                </a:solidFill>
              </a:rPr>
              <a:t>Partnerships</a:t>
            </a:r>
          </a:p>
          <a:p>
            <a:endParaRPr lang="en-US" sz="2400" dirty="0">
              <a:solidFill>
                <a:schemeClr val="bg1">
                  <a:lumMod val="65000"/>
                </a:schemeClr>
              </a:solidFill>
            </a:endParaRPr>
          </a:p>
          <a:p>
            <a:r>
              <a:rPr lang="en-US" sz="2400" dirty="0">
                <a:solidFill>
                  <a:schemeClr val="bg1">
                    <a:lumMod val="65000"/>
                  </a:schemeClr>
                </a:solidFill>
              </a:rPr>
              <a:t>Organizational Capacity</a:t>
            </a:r>
          </a:p>
        </p:txBody>
      </p:sp>
      <p:sp>
        <p:nvSpPr>
          <p:cNvPr id="6" name="Content Placeholder 5">
            <a:extLst>
              <a:ext uri="{FF2B5EF4-FFF2-40B4-BE49-F238E27FC236}">
                <a16:creationId xmlns:a16="http://schemas.microsoft.com/office/drawing/2014/main" id="{2342385B-D9FD-EE4B-B6C7-BBFA4D44896D}"/>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Evaluation</a:t>
            </a:r>
          </a:p>
          <a:p>
            <a:endParaRPr lang="en-US" sz="2400" dirty="0"/>
          </a:p>
          <a:p>
            <a:r>
              <a:rPr lang="en-US" sz="2400" b="1" dirty="0">
                <a:solidFill>
                  <a:srgbClr val="0097DA"/>
                </a:solidFill>
              </a:rPr>
              <a:t>Adaptation</a:t>
            </a:r>
          </a:p>
          <a:p>
            <a:endParaRPr lang="en-US" sz="2400" dirty="0"/>
          </a:p>
          <a:p>
            <a:r>
              <a:rPr lang="en-US" sz="2400" dirty="0">
                <a:solidFill>
                  <a:schemeClr val="bg1">
                    <a:lumMod val="65000"/>
                  </a:schemeClr>
                </a:solidFill>
              </a:rPr>
              <a:t>Communication</a:t>
            </a:r>
          </a:p>
          <a:p>
            <a:endParaRPr lang="en-US" sz="2400" dirty="0">
              <a:solidFill>
                <a:schemeClr val="bg1">
                  <a:lumMod val="65000"/>
                </a:schemeClr>
              </a:solidFill>
            </a:endParaRPr>
          </a:p>
          <a:p>
            <a:r>
              <a:rPr lang="en-US" sz="2400" dirty="0">
                <a:solidFill>
                  <a:schemeClr val="bg1">
                    <a:lumMod val="65000"/>
                  </a:schemeClr>
                </a:solidFill>
              </a:rPr>
              <a:t>Strategic Planning</a:t>
            </a:r>
          </a:p>
          <a:p>
            <a:endParaRPr lang="en-US" dirty="0"/>
          </a:p>
        </p:txBody>
      </p:sp>
      <p:pic>
        <p:nvPicPr>
          <p:cNvPr id="4" name="Picture 6" descr="A picture containing text, clipart&#10;&#10;Description automatically generated">
            <a:extLst>
              <a:ext uri="{FF2B5EF4-FFF2-40B4-BE49-F238E27FC236}">
                <a16:creationId xmlns:a16="http://schemas.microsoft.com/office/drawing/2014/main" id="{F5981891-AA3F-49E6-A086-8BC9A99112CD}"/>
              </a:ext>
            </a:extLst>
          </p:cNvPr>
          <p:cNvPicPr>
            <a:picLocks noChangeAspect="1"/>
          </p:cNvPicPr>
          <p:nvPr/>
        </p:nvPicPr>
        <p:blipFill>
          <a:blip r:embed="rId3"/>
          <a:stretch>
            <a:fillRect/>
          </a:stretch>
        </p:blipFill>
        <p:spPr>
          <a:xfrm>
            <a:off x="9623977" y="148808"/>
            <a:ext cx="895350" cy="1076325"/>
          </a:xfrm>
          <a:prstGeom prst="rect">
            <a:avLst/>
          </a:prstGeom>
        </p:spPr>
      </p:pic>
    </p:spTree>
    <p:extLst>
      <p:ext uri="{BB962C8B-B14F-4D97-AF65-F5344CB8AC3E}">
        <p14:creationId xmlns:p14="http://schemas.microsoft.com/office/powerpoint/2010/main" val="55979531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A6627-D618-ED4A-AA2F-EEE5E491E2EB}"/>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Program Adaptation</a:t>
            </a:r>
            <a:endParaRPr lang="en-US" sz="3200" dirty="0"/>
          </a:p>
        </p:txBody>
      </p:sp>
      <p:sp>
        <p:nvSpPr>
          <p:cNvPr id="3" name="Content Placeholder 2">
            <a:extLst>
              <a:ext uri="{FF2B5EF4-FFF2-40B4-BE49-F238E27FC236}">
                <a16:creationId xmlns:a16="http://schemas.microsoft.com/office/drawing/2014/main" id="{F600D30F-5E3F-F14D-BDDA-F14A023537B9}"/>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spcAft>
                <a:spcPts val="1000"/>
              </a:spcAft>
              <a:buNone/>
            </a:pPr>
            <a:r>
              <a:rPr lang="en-US" sz="2400" dirty="0"/>
              <a:t>Periodically:</a:t>
            </a:r>
            <a:endParaRPr lang="en-US" dirty="0"/>
          </a:p>
          <a:p>
            <a:pPr marL="556895" lvl="1" indent="-213995">
              <a:lnSpc>
                <a:spcPct val="150000"/>
              </a:lnSpc>
              <a:spcAft>
                <a:spcPts val="1000"/>
              </a:spcAft>
            </a:pPr>
            <a:r>
              <a:rPr lang="en-US" sz="2400" dirty="0"/>
              <a:t>Review evidence and contextual changes</a:t>
            </a:r>
          </a:p>
          <a:p>
            <a:pPr marL="556895" lvl="1" indent="-213995">
              <a:lnSpc>
                <a:spcPct val="150000"/>
              </a:lnSpc>
              <a:spcAft>
                <a:spcPts val="1000"/>
              </a:spcAft>
            </a:pPr>
            <a:r>
              <a:rPr lang="en-US" sz="2400" dirty="0"/>
              <a:t>Assess fit between context and EBI</a:t>
            </a:r>
          </a:p>
        </p:txBody>
      </p:sp>
      <p:pic>
        <p:nvPicPr>
          <p:cNvPr id="7" name="Picture 6">
            <a:extLst>
              <a:ext uri="{FF2B5EF4-FFF2-40B4-BE49-F238E27FC236}">
                <a16:creationId xmlns:a16="http://schemas.microsoft.com/office/drawing/2014/main" id="{4BC4BB69-4DD4-924A-A70B-EB76AB62CC50}"/>
              </a:ext>
            </a:extLst>
          </p:cNvPr>
          <p:cNvPicPr>
            <a:picLocks noChangeAspect="1"/>
          </p:cNvPicPr>
          <p:nvPr/>
        </p:nvPicPr>
        <p:blipFill>
          <a:blip r:embed="rId3"/>
          <a:stretch>
            <a:fillRect/>
          </a:stretch>
        </p:blipFill>
        <p:spPr>
          <a:xfrm>
            <a:off x="8100629" y="2925155"/>
            <a:ext cx="2238406" cy="2238406"/>
          </a:xfrm>
          <a:prstGeom prst="rect">
            <a:avLst/>
          </a:prstGeom>
        </p:spPr>
      </p:pic>
      <p:sp>
        <p:nvSpPr>
          <p:cNvPr id="12" name="TextBox 11">
            <a:extLst>
              <a:ext uri="{FF2B5EF4-FFF2-40B4-BE49-F238E27FC236}">
                <a16:creationId xmlns:a16="http://schemas.microsoft.com/office/drawing/2014/main" id="{88FE80D7-FA2C-0045-97E8-C800CC9D664B}"/>
              </a:ext>
            </a:extLst>
          </p:cNvPr>
          <p:cNvSpPr txBox="1"/>
          <p:nvPr/>
        </p:nvSpPr>
        <p:spPr>
          <a:xfrm>
            <a:off x="8844502" y="5309018"/>
            <a:ext cx="1833244"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Chambers et al., 2013</a:t>
            </a:r>
            <a:endParaRPr lang="en-US" kern="0" dirty="0"/>
          </a:p>
        </p:txBody>
      </p:sp>
      <p:pic>
        <p:nvPicPr>
          <p:cNvPr id="4" name="Picture 6" descr="A picture containing text, clipart&#10;&#10;Description automatically generated">
            <a:extLst>
              <a:ext uri="{FF2B5EF4-FFF2-40B4-BE49-F238E27FC236}">
                <a16:creationId xmlns:a16="http://schemas.microsoft.com/office/drawing/2014/main" id="{34B4482A-16DF-49E8-8DE6-EB11449FAD5F}"/>
              </a:ext>
            </a:extLst>
          </p:cNvPr>
          <p:cNvPicPr>
            <a:picLocks noChangeAspect="1"/>
          </p:cNvPicPr>
          <p:nvPr/>
        </p:nvPicPr>
        <p:blipFill>
          <a:blip r:embed="rId4"/>
          <a:stretch>
            <a:fillRect/>
          </a:stretch>
        </p:blipFill>
        <p:spPr>
          <a:xfrm>
            <a:off x="9623977" y="148808"/>
            <a:ext cx="895350" cy="1076325"/>
          </a:xfrm>
          <a:prstGeom prst="rect">
            <a:avLst/>
          </a:prstGeom>
        </p:spPr>
      </p:pic>
    </p:spTree>
    <p:extLst>
      <p:ext uri="{BB962C8B-B14F-4D97-AF65-F5344CB8AC3E}">
        <p14:creationId xmlns:p14="http://schemas.microsoft.com/office/powerpoint/2010/main" val="3021094434"/>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76B2C-59B6-EE46-A025-59F9F365DBB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Examples</a:t>
            </a:r>
          </a:p>
        </p:txBody>
      </p:sp>
      <p:sp>
        <p:nvSpPr>
          <p:cNvPr id="3" name="Content Placeholder 2">
            <a:extLst>
              <a:ext uri="{FF2B5EF4-FFF2-40B4-BE49-F238E27FC236}">
                <a16:creationId xmlns:a16="http://schemas.microsoft.com/office/drawing/2014/main" id="{E14D27A5-FECE-8F40-88F8-598196751CB7}"/>
              </a:ext>
            </a:extLst>
          </p:cNvPr>
          <p:cNvSpPr>
            <a:spLocks noGrp="1"/>
          </p:cNvSpPr>
          <p:nvPr>
            <p:ph idx="1"/>
          </p:nvPr>
        </p:nvSpPr>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spcAft>
                <a:spcPts val="1000"/>
              </a:spcAft>
              <a:buNone/>
            </a:pPr>
            <a:r>
              <a:rPr lang="en-US" sz="2000" dirty="0"/>
              <a:t>Changes to the evidence base:</a:t>
            </a:r>
            <a:endParaRPr lang="en-US" dirty="0"/>
          </a:p>
          <a:p>
            <a:pPr marL="556895" lvl="1" indent="-213995">
              <a:lnSpc>
                <a:spcPct val="114999"/>
              </a:lnSpc>
              <a:spcAft>
                <a:spcPts val="1000"/>
              </a:spcAft>
            </a:pPr>
            <a:r>
              <a:rPr lang="en-US" sz="2000" dirty="0"/>
              <a:t>Adapt to evolving guidelines by lengthening the interval for cervical cancer screening with pap smear from </a:t>
            </a:r>
            <a:r>
              <a:rPr lang="en-US" sz="2000" b="1" dirty="0"/>
              <a:t>1</a:t>
            </a:r>
            <a:r>
              <a:rPr lang="en-US" sz="2000" dirty="0"/>
              <a:t> to </a:t>
            </a:r>
            <a:r>
              <a:rPr lang="en-US" sz="2000" b="1" dirty="0"/>
              <a:t>3</a:t>
            </a:r>
            <a:r>
              <a:rPr lang="en-US" sz="2000" dirty="0"/>
              <a:t> years</a:t>
            </a:r>
          </a:p>
          <a:p>
            <a:pPr marL="0" indent="0">
              <a:lnSpc>
                <a:spcPct val="114999"/>
              </a:lnSpc>
              <a:spcAft>
                <a:spcPts val="1000"/>
              </a:spcAft>
              <a:buNone/>
            </a:pPr>
            <a:r>
              <a:rPr lang="en-US" sz="2000" dirty="0"/>
              <a:t>Changes in the context:</a:t>
            </a:r>
          </a:p>
          <a:p>
            <a:pPr marL="556895" lvl="1" indent="-213995">
              <a:lnSpc>
                <a:spcPct val="114999"/>
              </a:lnSpc>
              <a:spcAft>
                <a:spcPts val="1000"/>
              </a:spcAft>
            </a:pPr>
            <a:r>
              <a:rPr lang="en-US" sz="2000" dirty="0"/>
              <a:t>COVID-19 pandemic led to drive-by FLU-FIT programs and changing locations for program to other innovative sites</a:t>
            </a:r>
            <a:endParaRPr lang="en-US" dirty="0"/>
          </a:p>
          <a:p>
            <a:pPr marL="0" indent="0">
              <a:lnSpc>
                <a:spcPct val="114999"/>
              </a:lnSpc>
              <a:spcAft>
                <a:spcPts val="1000"/>
              </a:spcAft>
              <a:buNone/>
            </a:pPr>
            <a:r>
              <a:rPr lang="en-US" sz="2000" dirty="0"/>
              <a:t>Changes in the fit between context and evidence:</a:t>
            </a:r>
          </a:p>
          <a:p>
            <a:pPr marL="556895" lvl="1" indent="-213995">
              <a:lnSpc>
                <a:spcPct val="114999"/>
              </a:lnSpc>
              <a:spcAft>
                <a:spcPts val="1000"/>
              </a:spcAft>
            </a:pPr>
            <a:r>
              <a:rPr lang="en-US" sz="2000" dirty="0"/>
              <a:t>Telehealth environment no longer fits a screening program’s delivery of health promotion messages</a:t>
            </a:r>
            <a:endParaRPr lang="en-US" dirty="0"/>
          </a:p>
        </p:txBody>
      </p:sp>
      <p:sp>
        <p:nvSpPr>
          <p:cNvPr id="4" name="TextBox 3">
            <a:extLst>
              <a:ext uri="{FF2B5EF4-FFF2-40B4-BE49-F238E27FC236}">
                <a16:creationId xmlns:a16="http://schemas.microsoft.com/office/drawing/2014/main" id="{C7357C3D-1010-C14B-B99C-F4FB29D4BAEF}"/>
              </a:ext>
            </a:extLst>
          </p:cNvPr>
          <p:cNvSpPr txBox="1"/>
          <p:nvPr/>
        </p:nvSpPr>
        <p:spPr>
          <a:xfrm>
            <a:off x="9228527" y="5134592"/>
            <a:ext cx="1437661"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Shelton et al., 2020</a:t>
            </a:r>
            <a:endParaRPr lang="en-US" kern="0" dirty="0"/>
          </a:p>
          <a:p>
            <a:pPr algn="r"/>
            <a:r>
              <a:rPr lang="en-US" sz="1000" kern="0" dirty="0">
                <a:solidFill>
                  <a:srgbClr val="FFFFFF">
                    <a:lumMod val="65000"/>
                  </a:srgbClr>
                </a:solidFill>
              </a:rPr>
              <a:t>Wang et al., 2018</a:t>
            </a:r>
          </a:p>
        </p:txBody>
      </p:sp>
      <p:pic>
        <p:nvPicPr>
          <p:cNvPr id="7" name="Picture 6" descr="A picture containing text, clipart&#10;&#10;Description automatically generated">
            <a:extLst>
              <a:ext uri="{FF2B5EF4-FFF2-40B4-BE49-F238E27FC236}">
                <a16:creationId xmlns:a16="http://schemas.microsoft.com/office/drawing/2014/main" id="{A2C317BE-F572-4198-8266-F849075ACEB4}"/>
              </a:ext>
            </a:extLst>
          </p:cNvPr>
          <p:cNvPicPr>
            <a:picLocks noChangeAspect="1"/>
          </p:cNvPicPr>
          <p:nvPr/>
        </p:nvPicPr>
        <p:blipFill>
          <a:blip r:embed="rId3"/>
          <a:stretch>
            <a:fillRect/>
          </a:stretch>
        </p:blipFill>
        <p:spPr>
          <a:xfrm>
            <a:off x="9623977" y="148808"/>
            <a:ext cx="895350" cy="1076325"/>
          </a:xfrm>
          <a:prstGeom prst="rect">
            <a:avLst/>
          </a:prstGeom>
        </p:spPr>
      </p:pic>
    </p:spTree>
    <p:extLst>
      <p:ext uri="{BB962C8B-B14F-4D97-AF65-F5344CB8AC3E}">
        <p14:creationId xmlns:p14="http://schemas.microsoft.com/office/powerpoint/2010/main" val="103116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PSAT Elements</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sz="half"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Environmental Support</a:t>
            </a:r>
          </a:p>
          <a:p>
            <a:endParaRPr lang="en-US" sz="2400" dirty="0">
              <a:solidFill>
                <a:schemeClr val="bg1">
                  <a:lumMod val="65000"/>
                </a:schemeClr>
              </a:solidFill>
            </a:endParaRPr>
          </a:p>
          <a:p>
            <a:r>
              <a:rPr lang="en-US" sz="2400" dirty="0">
                <a:solidFill>
                  <a:schemeClr val="bg1">
                    <a:lumMod val="65000"/>
                  </a:schemeClr>
                </a:solidFill>
              </a:rPr>
              <a:t>Funding Stability</a:t>
            </a:r>
          </a:p>
          <a:p>
            <a:endParaRPr lang="en-US" sz="2400" dirty="0">
              <a:solidFill>
                <a:schemeClr val="bg1">
                  <a:lumMod val="65000"/>
                </a:schemeClr>
              </a:solidFill>
            </a:endParaRPr>
          </a:p>
          <a:p>
            <a:r>
              <a:rPr lang="en-US" sz="2400" dirty="0">
                <a:solidFill>
                  <a:schemeClr val="bg1">
                    <a:lumMod val="65000"/>
                  </a:schemeClr>
                </a:solidFill>
              </a:rPr>
              <a:t>Partnerships</a:t>
            </a:r>
          </a:p>
          <a:p>
            <a:endParaRPr lang="en-US" sz="2400" dirty="0">
              <a:solidFill>
                <a:schemeClr val="bg1">
                  <a:lumMod val="65000"/>
                </a:schemeClr>
              </a:solidFill>
            </a:endParaRPr>
          </a:p>
          <a:p>
            <a:r>
              <a:rPr lang="en-US" sz="2400" dirty="0">
                <a:solidFill>
                  <a:schemeClr val="bg1">
                    <a:lumMod val="65000"/>
                  </a:schemeClr>
                </a:solidFill>
              </a:rPr>
              <a:t>Organizational Capacity</a:t>
            </a:r>
          </a:p>
        </p:txBody>
      </p:sp>
      <p:sp>
        <p:nvSpPr>
          <p:cNvPr id="6" name="Content Placeholder 5">
            <a:extLst>
              <a:ext uri="{FF2B5EF4-FFF2-40B4-BE49-F238E27FC236}">
                <a16:creationId xmlns:a16="http://schemas.microsoft.com/office/drawing/2014/main" id="{2342385B-D9FD-EE4B-B6C7-BBFA4D44896D}"/>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Evaluation</a:t>
            </a:r>
          </a:p>
          <a:p>
            <a:endParaRPr lang="en-US" sz="2400" dirty="0">
              <a:solidFill>
                <a:schemeClr val="bg1">
                  <a:lumMod val="65000"/>
                </a:schemeClr>
              </a:solidFill>
            </a:endParaRPr>
          </a:p>
          <a:p>
            <a:r>
              <a:rPr lang="en-US" sz="2400" dirty="0">
                <a:solidFill>
                  <a:schemeClr val="bg1">
                    <a:lumMod val="65000"/>
                  </a:schemeClr>
                </a:solidFill>
              </a:rPr>
              <a:t>Adaptation</a:t>
            </a:r>
          </a:p>
          <a:p>
            <a:endParaRPr lang="en-US" sz="2400" dirty="0"/>
          </a:p>
          <a:p>
            <a:r>
              <a:rPr lang="en-US" sz="2400" b="1" dirty="0">
                <a:solidFill>
                  <a:srgbClr val="0097DA"/>
                </a:solidFill>
              </a:rPr>
              <a:t>Communication</a:t>
            </a:r>
          </a:p>
          <a:p>
            <a:endParaRPr lang="en-US" sz="2400" dirty="0"/>
          </a:p>
          <a:p>
            <a:r>
              <a:rPr lang="en-US" sz="2400" dirty="0">
                <a:solidFill>
                  <a:schemeClr val="bg1">
                    <a:lumMod val="65000"/>
                  </a:schemeClr>
                </a:solidFill>
              </a:rPr>
              <a:t>Strategic Planning</a:t>
            </a:r>
          </a:p>
          <a:p>
            <a:endParaRPr lang="en-US" dirty="0"/>
          </a:p>
        </p:txBody>
      </p:sp>
    </p:spTree>
    <p:extLst>
      <p:ext uri="{BB962C8B-B14F-4D97-AF65-F5344CB8AC3E}">
        <p14:creationId xmlns:p14="http://schemas.microsoft.com/office/powerpoint/2010/main" val="2695251185"/>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Communication</a:t>
            </a:r>
            <a:endParaRPr lang="en-US" dirty="0"/>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idx="1"/>
          </p:nvPr>
        </p:nvSpPr>
        <p:spPr>
          <a:xfrm>
            <a:off x="1981200" y="1600201"/>
            <a:ext cx="7814496" cy="38100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4999"/>
              </a:lnSpc>
              <a:spcAft>
                <a:spcPts val="1000"/>
              </a:spcAft>
            </a:pPr>
            <a:r>
              <a:rPr lang="en-US" sz="2400" dirty="0"/>
              <a:t>Communicate with the population of focus</a:t>
            </a:r>
            <a:endParaRPr lang="en-US" dirty="0"/>
          </a:p>
          <a:p>
            <a:pPr>
              <a:lnSpc>
                <a:spcPct val="114999"/>
              </a:lnSpc>
              <a:spcAft>
                <a:spcPts val="1000"/>
              </a:spcAft>
            </a:pPr>
            <a:r>
              <a:rPr lang="en-US" sz="2400" dirty="0"/>
              <a:t>Demonstrate and communicate </a:t>
            </a:r>
            <a:r>
              <a:rPr lang="en-US" sz="2400" b="1" dirty="0">
                <a:solidFill>
                  <a:srgbClr val="0097DA"/>
                </a:solidFill>
              </a:rPr>
              <a:t>needs and value</a:t>
            </a:r>
            <a:r>
              <a:rPr lang="en-US" sz="2400" b="1" dirty="0"/>
              <a:t> </a:t>
            </a:r>
            <a:r>
              <a:rPr lang="en-US" sz="2400" dirty="0"/>
              <a:t>to leadership and to the public</a:t>
            </a:r>
          </a:p>
          <a:p>
            <a:pPr>
              <a:lnSpc>
                <a:spcPct val="114999"/>
              </a:lnSpc>
              <a:spcAft>
                <a:spcPts val="1000"/>
              </a:spcAft>
            </a:pPr>
            <a:r>
              <a:rPr lang="en-US" sz="2400" b="1" dirty="0">
                <a:solidFill>
                  <a:srgbClr val="0097DA"/>
                </a:solidFill>
              </a:rPr>
              <a:t>Market </a:t>
            </a:r>
            <a:r>
              <a:rPr lang="en-US" sz="2400" dirty="0"/>
              <a:t>new initiatives to generate interest and awareness</a:t>
            </a:r>
          </a:p>
          <a:p>
            <a:pPr>
              <a:lnSpc>
                <a:spcPct val="114999"/>
              </a:lnSpc>
              <a:spcAft>
                <a:spcPts val="1000"/>
              </a:spcAft>
            </a:pPr>
            <a:r>
              <a:rPr lang="en-US" sz="2400" dirty="0"/>
              <a:t>Consider </a:t>
            </a:r>
            <a:r>
              <a:rPr lang="en-US" sz="2400" b="1" dirty="0">
                <a:solidFill>
                  <a:srgbClr val="0097DA"/>
                </a:solidFill>
              </a:rPr>
              <a:t>varied strategies</a:t>
            </a:r>
            <a:r>
              <a:rPr lang="en-US" sz="2400" b="1" dirty="0"/>
              <a:t> </a:t>
            </a:r>
            <a:r>
              <a:rPr lang="en-US" sz="2400" dirty="0"/>
              <a:t>and modes of communication </a:t>
            </a:r>
          </a:p>
          <a:p>
            <a:endParaRPr lang="en-US" sz="2667" dirty="0"/>
          </a:p>
        </p:txBody>
      </p:sp>
      <p:pic>
        <p:nvPicPr>
          <p:cNvPr id="6" name="Picture 5" descr="A picture containing text&#10;&#10;Description automatically generated">
            <a:extLst>
              <a:ext uri="{FF2B5EF4-FFF2-40B4-BE49-F238E27FC236}">
                <a16:creationId xmlns:a16="http://schemas.microsoft.com/office/drawing/2014/main" id="{8ECC5F95-5726-48B7-AE67-922CD07EE083}"/>
              </a:ext>
            </a:extLst>
          </p:cNvPr>
          <p:cNvPicPr>
            <a:picLocks noChangeAspect="1"/>
          </p:cNvPicPr>
          <p:nvPr/>
        </p:nvPicPr>
        <p:blipFill>
          <a:blip r:embed="rId3"/>
          <a:stretch>
            <a:fillRect/>
          </a:stretch>
        </p:blipFill>
        <p:spPr>
          <a:xfrm>
            <a:off x="9350310" y="152097"/>
            <a:ext cx="1162050" cy="1362075"/>
          </a:xfrm>
          <a:prstGeom prst="rect">
            <a:avLst/>
          </a:prstGeom>
        </p:spPr>
      </p:pic>
      <p:pic>
        <p:nvPicPr>
          <p:cNvPr id="7" name="Picture 7" descr="Icon&#10;&#10;Description automatically generated">
            <a:extLst>
              <a:ext uri="{FF2B5EF4-FFF2-40B4-BE49-F238E27FC236}">
                <a16:creationId xmlns:a16="http://schemas.microsoft.com/office/drawing/2014/main" id="{F567DE83-CD15-471E-8373-850A02079648}"/>
              </a:ext>
            </a:extLst>
          </p:cNvPr>
          <p:cNvPicPr>
            <a:picLocks noChangeAspect="1"/>
          </p:cNvPicPr>
          <p:nvPr/>
        </p:nvPicPr>
        <p:blipFill>
          <a:blip r:embed="rId4"/>
          <a:stretch>
            <a:fillRect/>
          </a:stretch>
        </p:blipFill>
        <p:spPr>
          <a:xfrm>
            <a:off x="8436957" y="3660952"/>
            <a:ext cx="1953917" cy="1746088"/>
          </a:xfrm>
          <a:prstGeom prst="rect">
            <a:avLst/>
          </a:prstGeom>
        </p:spPr>
      </p:pic>
    </p:spTree>
    <p:extLst>
      <p:ext uri="{BB962C8B-B14F-4D97-AF65-F5344CB8AC3E}">
        <p14:creationId xmlns:p14="http://schemas.microsoft.com/office/powerpoint/2010/main" val="228143980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8734-F0FF-7243-919E-D2BAC282A83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Examples</a:t>
            </a:r>
          </a:p>
        </p:txBody>
      </p:sp>
      <p:sp>
        <p:nvSpPr>
          <p:cNvPr id="3" name="Content Placeholder 2">
            <a:extLst>
              <a:ext uri="{FF2B5EF4-FFF2-40B4-BE49-F238E27FC236}">
                <a16:creationId xmlns:a16="http://schemas.microsoft.com/office/drawing/2014/main" id="{49B6AB58-C5DF-AC42-AEFA-49BEEEC37353}"/>
              </a:ext>
            </a:extLst>
          </p:cNvPr>
          <p:cNvSpPr>
            <a:spLocks noGrp="1"/>
          </p:cNvSpPr>
          <p:nvPr>
            <p:ph idx="1"/>
          </p:nvPr>
        </p:nvSpPr>
        <p:spPr>
          <a:xfrm>
            <a:off x="1981200" y="1600201"/>
            <a:ext cx="6604260" cy="3810000"/>
          </a:xfr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spcAft>
                <a:spcPts val="1000"/>
              </a:spcAft>
              <a:buNone/>
            </a:pPr>
            <a:r>
              <a:rPr lang="en-US" sz="2400" b="1" dirty="0"/>
              <a:t>Nebraska: </a:t>
            </a:r>
            <a:r>
              <a:rPr lang="en-US" sz="2400" dirty="0"/>
              <a:t>Developed state-wide CRC screening messaging campaign for 2 years</a:t>
            </a:r>
          </a:p>
          <a:p>
            <a:pPr marL="0" indent="0">
              <a:lnSpc>
                <a:spcPct val="114999"/>
              </a:lnSpc>
              <a:spcAft>
                <a:spcPts val="1000"/>
              </a:spcAft>
              <a:buNone/>
            </a:pPr>
            <a:r>
              <a:rPr lang="en-US" sz="2400" dirty="0">
                <a:solidFill>
                  <a:srgbClr val="00B0F0"/>
                </a:solidFill>
              </a:rPr>
              <a:t>   </a:t>
            </a:r>
            <a:r>
              <a:rPr lang="en-US" sz="2400" dirty="0">
                <a:solidFill>
                  <a:schemeClr val="tx1"/>
                </a:solidFill>
              </a:rPr>
              <a:t>Go to: </a:t>
            </a:r>
            <a:r>
              <a:rPr lang="en-US" sz="2400" dirty="0" err="1">
                <a:solidFill>
                  <a:schemeClr val="tx1"/>
                </a:solidFill>
              </a:rPr>
              <a:t>FightBackNE.org</a:t>
            </a:r>
            <a:endParaRPr lang="en-US" sz="2400" dirty="0">
              <a:solidFill>
                <a:schemeClr val="tx1"/>
              </a:solidFill>
            </a:endParaRPr>
          </a:p>
          <a:p>
            <a:pPr marL="0" indent="0">
              <a:lnSpc>
                <a:spcPct val="114999"/>
              </a:lnSpc>
              <a:spcAft>
                <a:spcPts val="1000"/>
              </a:spcAft>
              <a:buNone/>
            </a:pPr>
            <a:r>
              <a:rPr lang="en-US" sz="2400" b="1" dirty="0"/>
              <a:t>California: </a:t>
            </a:r>
            <a:r>
              <a:rPr lang="en-US" sz="2400" dirty="0"/>
              <a:t>Participated in media efforts regarding policy education</a:t>
            </a:r>
            <a:endParaRPr lang="en-US" sz="2400" b="1" dirty="0"/>
          </a:p>
          <a:p>
            <a:pPr marL="342900" lvl="1" indent="0">
              <a:lnSpc>
                <a:spcPct val="114999"/>
              </a:lnSpc>
              <a:spcAft>
                <a:spcPts val="1000"/>
              </a:spcAft>
              <a:buNone/>
            </a:pPr>
            <a:r>
              <a:rPr lang="en-US" sz="2400" dirty="0"/>
              <a:t>Educating about policy can help public, healthcare professionals, and policy makers garner support for funding</a:t>
            </a:r>
          </a:p>
          <a:p>
            <a:pPr>
              <a:lnSpc>
                <a:spcPct val="114999"/>
              </a:lnSpc>
              <a:spcAft>
                <a:spcPts val="1000"/>
              </a:spcAft>
            </a:pPr>
            <a:endParaRPr lang="en-US" sz="2400" dirty="0"/>
          </a:p>
        </p:txBody>
      </p:sp>
      <p:sp>
        <p:nvSpPr>
          <p:cNvPr id="4" name="TextBox 3">
            <a:extLst>
              <a:ext uri="{FF2B5EF4-FFF2-40B4-BE49-F238E27FC236}">
                <a16:creationId xmlns:a16="http://schemas.microsoft.com/office/drawing/2014/main" id="{641D8FCB-BBD8-7C49-A281-5865A96DC433}"/>
              </a:ext>
            </a:extLst>
          </p:cNvPr>
          <p:cNvSpPr txBox="1"/>
          <p:nvPr/>
        </p:nvSpPr>
        <p:spPr>
          <a:xfrm>
            <a:off x="9442627" y="5285491"/>
            <a:ext cx="1218031"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Ory et al., 2015</a:t>
            </a:r>
            <a:endParaRPr lang="en-US" kern="0" dirty="0"/>
          </a:p>
        </p:txBody>
      </p:sp>
      <p:pic>
        <p:nvPicPr>
          <p:cNvPr id="5" name="Picture 5" descr="A picture containing toy, LEGO&#10;&#10;Description automatically generated">
            <a:extLst>
              <a:ext uri="{FF2B5EF4-FFF2-40B4-BE49-F238E27FC236}">
                <a16:creationId xmlns:a16="http://schemas.microsoft.com/office/drawing/2014/main" id="{E025D4E2-F1FF-422F-A673-A2F8A161F47E}"/>
              </a:ext>
            </a:extLst>
          </p:cNvPr>
          <p:cNvPicPr>
            <a:picLocks noChangeAspect="1"/>
          </p:cNvPicPr>
          <p:nvPr/>
        </p:nvPicPr>
        <p:blipFill>
          <a:blip r:embed="rId3"/>
          <a:stretch>
            <a:fillRect/>
          </a:stretch>
        </p:blipFill>
        <p:spPr>
          <a:xfrm>
            <a:off x="8367255" y="1939804"/>
            <a:ext cx="2150743" cy="2155813"/>
          </a:xfrm>
          <a:prstGeom prst="rect">
            <a:avLst/>
          </a:prstGeom>
        </p:spPr>
      </p:pic>
    </p:spTree>
    <p:extLst>
      <p:ext uri="{BB962C8B-B14F-4D97-AF65-F5344CB8AC3E}">
        <p14:creationId xmlns:p14="http://schemas.microsoft.com/office/powerpoint/2010/main" val="149249542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69EA-F92C-A340-BA58-70811072216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Study Example</a:t>
            </a:r>
          </a:p>
        </p:txBody>
      </p:sp>
      <p:sp>
        <p:nvSpPr>
          <p:cNvPr id="3" name="Content Placeholder 2">
            <a:extLst>
              <a:ext uri="{FF2B5EF4-FFF2-40B4-BE49-F238E27FC236}">
                <a16:creationId xmlns:a16="http://schemas.microsoft.com/office/drawing/2014/main" id="{F8246E49-1A30-9B41-96A0-B5D032A191A4}"/>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buNone/>
            </a:pPr>
            <a:r>
              <a:rPr lang="en-US" sz="2400" dirty="0"/>
              <a:t>Shared advertisements to recruit more pharmacies and customers to participate</a:t>
            </a:r>
            <a:endParaRPr lang="en-US" dirty="0"/>
          </a:p>
          <a:p>
            <a:endParaRPr lang="en-US" dirty="0"/>
          </a:p>
        </p:txBody>
      </p:sp>
      <p:pic>
        <p:nvPicPr>
          <p:cNvPr id="4" name="Picture 3" descr="A picture containing text, clipart&#10;&#10;Description automatically generated">
            <a:extLst>
              <a:ext uri="{FF2B5EF4-FFF2-40B4-BE49-F238E27FC236}">
                <a16:creationId xmlns:a16="http://schemas.microsoft.com/office/drawing/2014/main" id="{9CEE1FC7-A888-4CDF-8C69-395A5BA889CE}"/>
              </a:ext>
            </a:extLst>
          </p:cNvPr>
          <p:cNvPicPr>
            <a:picLocks noChangeAspect="1"/>
          </p:cNvPicPr>
          <p:nvPr/>
        </p:nvPicPr>
        <p:blipFill>
          <a:blip r:embed="rId3"/>
          <a:stretch>
            <a:fillRect/>
          </a:stretch>
        </p:blipFill>
        <p:spPr>
          <a:xfrm>
            <a:off x="9696961" y="213655"/>
            <a:ext cx="819540" cy="1507898"/>
          </a:xfrm>
          <a:prstGeom prst="rect">
            <a:avLst/>
          </a:prstGeom>
        </p:spPr>
      </p:pic>
      <p:pic>
        <p:nvPicPr>
          <p:cNvPr id="7" name="Picture 7">
            <a:extLst>
              <a:ext uri="{FF2B5EF4-FFF2-40B4-BE49-F238E27FC236}">
                <a16:creationId xmlns:a16="http://schemas.microsoft.com/office/drawing/2014/main" id="{1CC097C1-9B09-4F1F-B8A6-19189685CF23}"/>
              </a:ext>
            </a:extLst>
          </p:cNvPr>
          <p:cNvPicPr>
            <a:picLocks noChangeAspect="1"/>
          </p:cNvPicPr>
          <p:nvPr/>
        </p:nvPicPr>
        <p:blipFill>
          <a:blip r:embed="rId4"/>
          <a:stretch>
            <a:fillRect/>
          </a:stretch>
        </p:blipFill>
        <p:spPr>
          <a:xfrm>
            <a:off x="4402839" y="3046635"/>
            <a:ext cx="3386320" cy="2255598"/>
          </a:xfrm>
          <a:prstGeom prst="rect">
            <a:avLst/>
          </a:prstGeom>
        </p:spPr>
      </p:pic>
    </p:spTree>
    <p:extLst>
      <p:ext uri="{BB962C8B-B14F-4D97-AF65-F5344CB8AC3E}">
        <p14:creationId xmlns:p14="http://schemas.microsoft.com/office/powerpoint/2010/main" val="83988896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PSAT Elements</a:t>
            </a:r>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sz="half"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Environmental Support</a:t>
            </a:r>
          </a:p>
          <a:p>
            <a:endParaRPr lang="en-US" sz="2400" dirty="0">
              <a:solidFill>
                <a:schemeClr val="bg1">
                  <a:lumMod val="65000"/>
                </a:schemeClr>
              </a:solidFill>
            </a:endParaRPr>
          </a:p>
          <a:p>
            <a:r>
              <a:rPr lang="en-US" sz="2400" dirty="0">
                <a:solidFill>
                  <a:schemeClr val="bg1">
                    <a:lumMod val="65000"/>
                  </a:schemeClr>
                </a:solidFill>
              </a:rPr>
              <a:t>Funding Stability</a:t>
            </a:r>
          </a:p>
          <a:p>
            <a:endParaRPr lang="en-US" sz="2400" dirty="0">
              <a:solidFill>
                <a:schemeClr val="bg1">
                  <a:lumMod val="65000"/>
                </a:schemeClr>
              </a:solidFill>
            </a:endParaRPr>
          </a:p>
          <a:p>
            <a:r>
              <a:rPr lang="en-US" sz="2400" dirty="0">
                <a:solidFill>
                  <a:schemeClr val="bg1">
                    <a:lumMod val="65000"/>
                  </a:schemeClr>
                </a:solidFill>
              </a:rPr>
              <a:t>Partnerships</a:t>
            </a:r>
          </a:p>
          <a:p>
            <a:endParaRPr lang="en-US" sz="2400" dirty="0">
              <a:solidFill>
                <a:schemeClr val="bg1">
                  <a:lumMod val="65000"/>
                </a:schemeClr>
              </a:solidFill>
            </a:endParaRPr>
          </a:p>
          <a:p>
            <a:r>
              <a:rPr lang="en-US" sz="2400" dirty="0">
                <a:solidFill>
                  <a:schemeClr val="bg1">
                    <a:lumMod val="65000"/>
                  </a:schemeClr>
                </a:solidFill>
              </a:rPr>
              <a:t>Organizational Capacity</a:t>
            </a:r>
          </a:p>
        </p:txBody>
      </p:sp>
      <p:sp>
        <p:nvSpPr>
          <p:cNvPr id="6" name="Content Placeholder 5">
            <a:extLst>
              <a:ext uri="{FF2B5EF4-FFF2-40B4-BE49-F238E27FC236}">
                <a16:creationId xmlns:a16="http://schemas.microsoft.com/office/drawing/2014/main" id="{2342385B-D9FD-EE4B-B6C7-BBFA4D44896D}"/>
              </a:ext>
            </a:extLst>
          </p:cNvPr>
          <p:cNvSpPr>
            <a:spLocks noGrp="1"/>
          </p:cNvSpPr>
          <p:nvPr>
            <p:ph sz="half" idx="2"/>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400" dirty="0">
                <a:solidFill>
                  <a:schemeClr val="bg1">
                    <a:lumMod val="65000"/>
                  </a:schemeClr>
                </a:solidFill>
              </a:rPr>
              <a:t>Evaluation</a:t>
            </a:r>
          </a:p>
          <a:p>
            <a:endParaRPr lang="en-US" sz="2400" dirty="0">
              <a:solidFill>
                <a:schemeClr val="bg1">
                  <a:lumMod val="65000"/>
                </a:schemeClr>
              </a:solidFill>
            </a:endParaRPr>
          </a:p>
          <a:p>
            <a:r>
              <a:rPr lang="en-US" sz="2400" dirty="0">
                <a:solidFill>
                  <a:schemeClr val="bg1">
                    <a:lumMod val="65000"/>
                  </a:schemeClr>
                </a:solidFill>
              </a:rPr>
              <a:t>Adaptation</a:t>
            </a:r>
          </a:p>
          <a:p>
            <a:endParaRPr lang="en-US" sz="2400" dirty="0">
              <a:solidFill>
                <a:schemeClr val="bg1">
                  <a:lumMod val="65000"/>
                </a:schemeClr>
              </a:solidFill>
            </a:endParaRPr>
          </a:p>
          <a:p>
            <a:r>
              <a:rPr lang="en-US" sz="2400" dirty="0">
                <a:solidFill>
                  <a:schemeClr val="bg1">
                    <a:lumMod val="65000"/>
                  </a:schemeClr>
                </a:solidFill>
              </a:rPr>
              <a:t>Communication</a:t>
            </a:r>
          </a:p>
          <a:p>
            <a:endParaRPr lang="en-US" sz="2400" dirty="0"/>
          </a:p>
          <a:p>
            <a:r>
              <a:rPr lang="en-US" sz="2400" b="1" dirty="0">
                <a:solidFill>
                  <a:srgbClr val="0097DA"/>
                </a:solidFill>
              </a:rPr>
              <a:t>Strategic Planning</a:t>
            </a:r>
          </a:p>
          <a:p>
            <a:endParaRPr lang="en-US" sz="2400" dirty="0"/>
          </a:p>
        </p:txBody>
      </p:sp>
    </p:spTree>
    <p:extLst>
      <p:ext uri="{BB962C8B-B14F-4D97-AF65-F5344CB8AC3E}">
        <p14:creationId xmlns:p14="http://schemas.microsoft.com/office/powerpoint/2010/main" val="3921602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363D00-D71C-9340-BB51-0240BE09F7DF}"/>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Multilevel Solutions</a:t>
            </a:r>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a:xfrm>
            <a:off x="1981201" y="1974380"/>
            <a:ext cx="2517847" cy="2032650"/>
          </a:xfrm>
        </p:spPr>
        <p:txBody>
          <a:bodyPr>
            <a:normAutofit fontScale="92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buNone/>
            </a:pPr>
            <a:r>
              <a:rPr lang="en-US" sz="2400" dirty="0"/>
              <a:t>An implementation plan should </a:t>
            </a:r>
            <a:r>
              <a:rPr lang="en-US" sz="2400" b="1" dirty="0">
                <a:solidFill>
                  <a:srgbClr val="0097DA"/>
                </a:solidFill>
              </a:rPr>
              <a:t>incorporate multiple levels</a:t>
            </a:r>
            <a:r>
              <a:rPr lang="en-US" sz="2400" b="1" dirty="0"/>
              <a:t> </a:t>
            </a:r>
            <a:r>
              <a:rPr lang="en-US" sz="2400" dirty="0"/>
              <a:t>of your context</a:t>
            </a:r>
            <a:endParaRPr lang="en-US" sz="2200" dirty="0"/>
          </a:p>
        </p:txBody>
      </p:sp>
      <p:graphicFrame>
        <p:nvGraphicFramePr>
          <p:cNvPr id="2" name="Diagram 3">
            <a:extLst>
              <a:ext uri="{FF2B5EF4-FFF2-40B4-BE49-F238E27FC236}">
                <a16:creationId xmlns:a16="http://schemas.microsoft.com/office/drawing/2014/main" id="{885960A1-7BC4-4249-A571-EA595FD4B4D8}"/>
              </a:ext>
            </a:extLst>
          </p:cNvPr>
          <p:cNvGraphicFramePr/>
          <p:nvPr/>
        </p:nvGraphicFramePr>
        <p:xfrm>
          <a:off x="4464507" y="317487"/>
          <a:ext cx="6056142" cy="5022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92496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Strategic Planning</a:t>
            </a:r>
            <a:endParaRPr lang="en-US" sz="2800" dirty="0"/>
          </a:p>
        </p:txBody>
      </p:sp>
      <p:sp>
        <p:nvSpPr>
          <p:cNvPr id="3" name="Content Placeholder 2">
            <a:extLst>
              <a:ext uri="{FF2B5EF4-FFF2-40B4-BE49-F238E27FC236}">
                <a16:creationId xmlns:a16="http://schemas.microsoft.com/office/drawing/2014/main" id="{EE11A96B-5174-CC4D-8665-FB3D900C8DA8}"/>
              </a:ext>
            </a:extLst>
          </p:cNvPr>
          <p:cNvSpPr>
            <a:spLocks noGrp="1"/>
          </p:cNvSpPr>
          <p:nvPr>
            <p:ph idx="1"/>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400" dirty="0"/>
              <a:t>Identify and plan for future resource needs</a:t>
            </a:r>
            <a:endParaRPr lang="en-US" dirty="0"/>
          </a:p>
          <a:p>
            <a:pPr>
              <a:spcAft>
                <a:spcPts val="1000"/>
              </a:spcAft>
            </a:pPr>
            <a:r>
              <a:rPr lang="en-US" sz="2400" dirty="0"/>
              <a:t>Maintain clear roles and responsibilities </a:t>
            </a:r>
          </a:p>
          <a:p>
            <a:pPr>
              <a:spcAft>
                <a:spcPts val="1000"/>
              </a:spcAft>
            </a:pPr>
            <a:r>
              <a:rPr lang="en-US" sz="2400" dirty="0"/>
              <a:t>Create a long-term financial plan</a:t>
            </a:r>
          </a:p>
          <a:p>
            <a:pPr>
              <a:spcAft>
                <a:spcPts val="1000"/>
              </a:spcAft>
            </a:pPr>
            <a:r>
              <a:rPr lang="en-US" sz="2400" dirty="0"/>
              <a:t>Create a sustainability plan, considering the PSAT domains</a:t>
            </a:r>
          </a:p>
          <a:p>
            <a:endParaRPr lang="en-US" sz="2667" dirty="0"/>
          </a:p>
        </p:txBody>
      </p:sp>
      <p:pic>
        <p:nvPicPr>
          <p:cNvPr id="4" name="Picture 3">
            <a:extLst>
              <a:ext uri="{FF2B5EF4-FFF2-40B4-BE49-F238E27FC236}">
                <a16:creationId xmlns:a16="http://schemas.microsoft.com/office/drawing/2014/main" id="{FCC2C9E9-F64C-944E-A18E-54703F4E2957}"/>
              </a:ext>
            </a:extLst>
          </p:cNvPr>
          <p:cNvPicPr>
            <a:picLocks noChangeAspect="1"/>
          </p:cNvPicPr>
          <p:nvPr/>
        </p:nvPicPr>
        <p:blipFill>
          <a:blip r:embed="rId3"/>
          <a:stretch>
            <a:fillRect/>
          </a:stretch>
        </p:blipFill>
        <p:spPr>
          <a:xfrm>
            <a:off x="4859869" y="3689900"/>
            <a:ext cx="2472267" cy="1642533"/>
          </a:xfrm>
          <a:prstGeom prst="rect">
            <a:avLst/>
          </a:prstGeom>
        </p:spPr>
      </p:pic>
    </p:spTree>
    <p:extLst>
      <p:ext uri="{BB962C8B-B14F-4D97-AF65-F5344CB8AC3E}">
        <p14:creationId xmlns:p14="http://schemas.microsoft.com/office/powerpoint/2010/main" val="59096416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A8734-F0FF-7243-919E-D2BAC282A83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Example</a:t>
            </a:r>
          </a:p>
        </p:txBody>
      </p:sp>
      <p:sp>
        <p:nvSpPr>
          <p:cNvPr id="3" name="Content Placeholder 2">
            <a:extLst>
              <a:ext uri="{FF2B5EF4-FFF2-40B4-BE49-F238E27FC236}">
                <a16:creationId xmlns:a16="http://schemas.microsoft.com/office/drawing/2014/main" id="{49B6AB58-C5DF-AC42-AEFA-49BEEEC37353}"/>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buNone/>
            </a:pPr>
            <a:r>
              <a:rPr lang="en-US" sz="2400" b="1" dirty="0"/>
              <a:t>Texas: </a:t>
            </a:r>
            <a:r>
              <a:rPr lang="en-US" sz="2400" dirty="0"/>
              <a:t>Each partner’s organizational capacity for intervention maintenance taken into consideration when planning implementation</a:t>
            </a:r>
            <a:endParaRPr lang="en-US" dirty="0"/>
          </a:p>
        </p:txBody>
      </p:sp>
      <p:sp>
        <p:nvSpPr>
          <p:cNvPr id="4" name="TextBox 3">
            <a:extLst>
              <a:ext uri="{FF2B5EF4-FFF2-40B4-BE49-F238E27FC236}">
                <a16:creationId xmlns:a16="http://schemas.microsoft.com/office/drawing/2014/main" id="{9CB929CC-2493-7649-83F6-71DB283A6436}"/>
              </a:ext>
            </a:extLst>
          </p:cNvPr>
          <p:cNvSpPr txBox="1"/>
          <p:nvPr/>
        </p:nvSpPr>
        <p:spPr>
          <a:xfrm>
            <a:off x="9450909" y="5285491"/>
            <a:ext cx="1218031"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Ory et al., 2015</a:t>
            </a:r>
            <a:endParaRPr lang="en-US" kern="0" dirty="0"/>
          </a:p>
        </p:txBody>
      </p:sp>
    </p:spTree>
    <p:extLst>
      <p:ext uri="{BB962C8B-B14F-4D97-AF65-F5344CB8AC3E}">
        <p14:creationId xmlns:p14="http://schemas.microsoft.com/office/powerpoint/2010/main" val="214359104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5">
            <a:extLst>
              <a:ext uri="{FF2B5EF4-FFF2-40B4-BE49-F238E27FC236}">
                <a16:creationId xmlns:a16="http://schemas.microsoft.com/office/drawing/2014/main" id="{44DE6632-D59C-4FA3-8847-34BC067FA29E}"/>
              </a:ext>
            </a:extLst>
          </p:cNvPr>
          <p:cNvGraphicFramePr/>
          <p:nvPr/>
        </p:nvGraphicFramePr>
        <p:xfrm>
          <a:off x="675959" y="91792"/>
          <a:ext cx="10845634" cy="535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D3C6DF1-3CA6-584C-A1BA-6F136F9612D7}"/>
              </a:ext>
            </a:extLst>
          </p:cNvPr>
          <p:cNvSpPr>
            <a:spLocks noGrp="1"/>
          </p:cNvSpPr>
          <p:nvPr>
            <p:ph type="title"/>
          </p:nvPr>
        </p:nvSpPr>
        <p:spPr>
          <a:xfrm>
            <a:off x="3875481" y="2199081"/>
            <a:ext cx="4441038"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3200" b="1" dirty="0"/>
              <a:t>Base Camp Basics</a:t>
            </a:r>
            <a:endParaRPr lang="en-US" dirty="0"/>
          </a:p>
        </p:txBody>
      </p:sp>
      <p:sp>
        <p:nvSpPr>
          <p:cNvPr id="4" name="TextBox 3">
            <a:extLst>
              <a:ext uri="{FF2B5EF4-FFF2-40B4-BE49-F238E27FC236}">
                <a16:creationId xmlns:a16="http://schemas.microsoft.com/office/drawing/2014/main" id="{81725A3B-6F1A-564C-97CD-3B07EF63CDA5}"/>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spTree>
    <p:extLst>
      <p:ext uri="{BB962C8B-B14F-4D97-AF65-F5344CB8AC3E}">
        <p14:creationId xmlns:p14="http://schemas.microsoft.com/office/powerpoint/2010/main" val="319093758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8C5F8-8959-44C9-BFA5-E713162E8F9F}"/>
              </a:ext>
            </a:extLst>
          </p:cNvPr>
          <p:cNvSpPr>
            <a:spLocks noGrp="1"/>
          </p:cNvSpPr>
          <p:nvPr>
            <p:ph type="title"/>
          </p:nvPr>
        </p:nvSpPr>
        <p:spPr/>
        <p:txBody>
          <a:bodyPr>
            <a:normAutofit/>
          </a:bodyPr>
          <a:lstStyle/>
          <a:p>
            <a:r>
              <a:rPr lang="en-US" sz="3400" dirty="0">
                <a:latin typeface="Arial"/>
                <a:cs typeface="Arial"/>
              </a:rPr>
              <a:t>Base Camp Can Help With:</a:t>
            </a:r>
            <a:endParaRPr lang="en-US" sz="3400" dirty="0"/>
          </a:p>
        </p:txBody>
      </p:sp>
      <p:sp>
        <p:nvSpPr>
          <p:cNvPr id="3" name="Content Placeholder 2">
            <a:extLst>
              <a:ext uri="{FF2B5EF4-FFF2-40B4-BE49-F238E27FC236}">
                <a16:creationId xmlns:a16="http://schemas.microsoft.com/office/drawing/2014/main" id="{49713AE4-DD6E-4B83-981F-73EAC72D4799}"/>
              </a:ext>
            </a:extLst>
          </p:cNvPr>
          <p:cNvSpPr>
            <a:spLocks noGrp="1"/>
          </p:cNvSpPr>
          <p:nvPr>
            <p:ph idx="1"/>
          </p:nvPr>
        </p:nvSpPr>
        <p:spPr/>
        <p:txBody>
          <a:bodyPr>
            <a:normAutofit/>
          </a:bodyPr>
          <a:lstStyle/>
          <a:p>
            <a:pPr marL="0" indent="0">
              <a:lnSpc>
                <a:spcPct val="150000"/>
              </a:lnSpc>
              <a:spcBef>
                <a:spcPts val="0"/>
              </a:spcBef>
              <a:spcAft>
                <a:spcPts val="0"/>
              </a:spcAft>
              <a:buNone/>
            </a:pPr>
            <a:r>
              <a:rPr lang="en-US" sz="2400" b="1" dirty="0">
                <a:solidFill>
                  <a:srgbClr val="0097DA"/>
                </a:solidFill>
                <a:ea typeface="+mn-lt"/>
                <a:cs typeface="+mn-lt"/>
              </a:rPr>
              <a:t>Implementing cancer screenings projects</a:t>
            </a:r>
          </a:p>
          <a:p>
            <a:pPr marL="0" indent="0">
              <a:lnSpc>
                <a:spcPct val="150000"/>
              </a:lnSpc>
              <a:spcBef>
                <a:spcPts val="0"/>
              </a:spcBef>
              <a:spcAft>
                <a:spcPts val="0"/>
              </a:spcAft>
              <a:buNone/>
            </a:pPr>
            <a:r>
              <a:rPr lang="en-US" sz="2400" b="1" dirty="0">
                <a:solidFill>
                  <a:srgbClr val="0097DA"/>
                </a:solidFill>
                <a:ea typeface="+mn-lt"/>
                <a:cs typeface="+mn-lt"/>
              </a:rPr>
              <a:t>Implementing projects across the cancer continuum</a:t>
            </a:r>
            <a:endParaRPr lang="en-US" b="1" dirty="0">
              <a:solidFill>
                <a:srgbClr val="0097DA"/>
              </a:solidFill>
              <a:cs typeface="Arial"/>
            </a:endParaRPr>
          </a:p>
          <a:p>
            <a:pPr marL="192405" indent="-192405">
              <a:lnSpc>
                <a:spcPct val="150000"/>
              </a:lnSpc>
              <a:spcBef>
                <a:spcPts val="0"/>
              </a:spcBef>
              <a:spcAft>
                <a:spcPts val="0"/>
              </a:spcAft>
            </a:pPr>
            <a:endParaRPr lang="en-US" sz="2400" dirty="0">
              <a:ea typeface="+mn-lt"/>
              <a:cs typeface="+mn-lt"/>
            </a:endParaRPr>
          </a:p>
          <a:p>
            <a:pPr marL="0" indent="0">
              <a:lnSpc>
                <a:spcPct val="150000"/>
              </a:lnSpc>
              <a:buNone/>
            </a:pPr>
            <a:endParaRPr lang="en-US" sz="2400" dirty="0">
              <a:cs typeface="Arial"/>
            </a:endParaRPr>
          </a:p>
        </p:txBody>
      </p:sp>
      <p:pic>
        <p:nvPicPr>
          <p:cNvPr id="5" name="Graphic 4" descr="Checkmark with solid fill">
            <a:extLst>
              <a:ext uri="{FF2B5EF4-FFF2-40B4-BE49-F238E27FC236}">
                <a16:creationId xmlns:a16="http://schemas.microsoft.com/office/drawing/2014/main" id="{F492550A-8F1B-AD42-B2BF-0D67D92647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5746" y="1385455"/>
            <a:ext cx="914400" cy="914400"/>
          </a:xfrm>
          <a:prstGeom prst="rect">
            <a:avLst/>
          </a:prstGeom>
        </p:spPr>
      </p:pic>
      <p:pic>
        <p:nvPicPr>
          <p:cNvPr id="6" name="Graphic 5" descr="Checkmark with solid fill">
            <a:extLst>
              <a:ext uri="{FF2B5EF4-FFF2-40B4-BE49-F238E27FC236}">
                <a16:creationId xmlns:a16="http://schemas.microsoft.com/office/drawing/2014/main" id="{0E67A8D1-CF04-7E42-B5BC-0AF697DC0F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53600" y="1925783"/>
            <a:ext cx="914400" cy="914400"/>
          </a:xfrm>
          <a:prstGeom prst="rect">
            <a:avLst/>
          </a:prstGeom>
        </p:spPr>
      </p:pic>
    </p:spTree>
    <p:extLst>
      <p:ext uri="{BB962C8B-B14F-4D97-AF65-F5344CB8AC3E}">
        <p14:creationId xmlns:p14="http://schemas.microsoft.com/office/powerpoint/2010/main" val="309862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0C2AD5-8578-CE46-ABA4-B87CF46548C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Tools and Supplemental Resources</a:t>
            </a:r>
          </a:p>
        </p:txBody>
      </p:sp>
      <p:sp>
        <p:nvSpPr>
          <p:cNvPr id="10" name="Content Placeholder 9">
            <a:extLst>
              <a:ext uri="{FF2B5EF4-FFF2-40B4-BE49-F238E27FC236}">
                <a16:creationId xmlns:a16="http://schemas.microsoft.com/office/drawing/2014/main" id="{0E125B27-E2A2-774A-ACCA-0FD81AAD40E5}"/>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Bef>
                <a:spcPts val="1600"/>
              </a:spcBef>
            </a:pPr>
            <a:r>
              <a:rPr lang="en-US" sz="2000" dirty="0">
                <a:solidFill>
                  <a:schemeClr val="accent5">
                    <a:lumMod val="50000"/>
                  </a:schemeClr>
                </a:solidFill>
                <a:hlinkClick r:id="rId3">
                  <a:extLst>
                    <a:ext uri="{A12FA001-AC4F-418D-AE19-62706E023703}">
                      <ahyp:hlinkClr xmlns:ahyp="http://schemas.microsoft.com/office/drawing/2018/hyperlinkcolor" val="tx"/>
                    </a:ext>
                  </a:extLst>
                </a:hlinkClick>
              </a:rPr>
              <a:t>Center for Health Innovation and Implementation Science</a:t>
            </a:r>
            <a:endParaRPr lang="en-US" sz="2000" dirty="0">
              <a:solidFill>
                <a:schemeClr val="accent5">
                  <a:lumMod val="50000"/>
                </a:schemeClr>
              </a:solidFill>
            </a:endParaRPr>
          </a:p>
          <a:p>
            <a:pPr>
              <a:spcBef>
                <a:spcPts val="1600"/>
              </a:spcBef>
            </a:pPr>
            <a:r>
              <a:rPr lang="en-US" sz="2000" u="sng" dirty="0">
                <a:solidFill>
                  <a:schemeClr val="accent5">
                    <a:lumMod val="50000"/>
                  </a:schemeClr>
                </a:solidFill>
                <a:hlinkClick r:id="rId4">
                  <a:extLst>
                    <a:ext uri="{A12FA001-AC4F-418D-AE19-62706E023703}">
                      <ahyp:hlinkClr xmlns:ahyp="http://schemas.microsoft.com/office/drawing/2018/hyperlinkcolor" val="tx"/>
                    </a:ext>
                  </a:extLst>
                </a:hlinkClick>
              </a:rPr>
              <a:t>Community Toolbox: Planning for Sustainability</a:t>
            </a:r>
            <a:endParaRPr lang="en-US" sz="2000" dirty="0">
              <a:solidFill>
                <a:schemeClr val="accent5">
                  <a:lumMod val="50000"/>
                </a:schemeClr>
              </a:solidFill>
            </a:endParaRPr>
          </a:p>
          <a:p>
            <a:pPr>
              <a:spcBef>
                <a:spcPts val="1600"/>
              </a:spcBef>
            </a:pPr>
            <a:r>
              <a:rPr lang="en-US" sz="2000" dirty="0">
                <a:solidFill>
                  <a:schemeClr val="accent5">
                    <a:lumMod val="50000"/>
                  </a:schemeClr>
                </a:solidFill>
                <a:hlinkClick r:id="rId5">
                  <a:extLst>
                    <a:ext uri="{A12FA001-AC4F-418D-AE19-62706E023703}">
                      <ahyp:hlinkClr xmlns:ahyp="http://schemas.microsoft.com/office/drawing/2018/hyperlinkcolor" val="tx"/>
                    </a:ext>
                  </a:extLst>
                </a:hlinkClick>
              </a:rPr>
              <a:t>Conceptualizing De-Implementation in Cancer Care Delivery</a:t>
            </a:r>
            <a:endParaRPr lang="en-US" sz="2000" dirty="0">
              <a:solidFill>
                <a:schemeClr val="accent5">
                  <a:lumMod val="50000"/>
                </a:schemeClr>
              </a:solidFill>
            </a:endParaRPr>
          </a:p>
          <a:p>
            <a:pPr>
              <a:spcBef>
                <a:spcPts val="1600"/>
              </a:spcBef>
            </a:pPr>
            <a:r>
              <a:rPr lang="en-US" sz="2000" u="sng" dirty="0">
                <a:solidFill>
                  <a:schemeClr val="accent5">
                    <a:lumMod val="50000"/>
                  </a:schemeClr>
                </a:solidFill>
                <a:hlinkClick r:id="rId6">
                  <a:extLst>
                    <a:ext uri="{A12FA001-AC4F-418D-AE19-62706E023703}">
                      <ahyp:hlinkClr xmlns:ahyp="http://schemas.microsoft.com/office/drawing/2018/hyperlinkcolor" val="tx"/>
                    </a:ext>
                  </a:extLst>
                </a:hlinkClick>
              </a:rPr>
              <a:t>Program Sustainability Assessment Tool</a:t>
            </a:r>
            <a:endParaRPr lang="en-US" sz="2000" dirty="0">
              <a:solidFill>
                <a:schemeClr val="accent5">
                  <a:lumMod val="50000"/>
                </a:schemeClr>
              </a:solidFill>
            </a:endParaRPr>
          </a:p>
          <a:p>
            <a:pPr>
              <a:spcBef>
                <a:spcPts val="1600"/>
              </a:spcBef>
            </a:pPr>
            <a:r>
              <a:rPr lang="en-US" sz="2000" u="sng" dirty="0">
                <a:solidFill>
                  <a:schemeClr val="accent5">
                    <a:lumMod val="50000"/>
                  </a:schemeClr>
                </a:solidFill>
                <a:highlight>
                  <a:srgbClr val="FFFFFF"/>
                </a:highlight>
                <a:hlinkClick r:id="rId7">
                  <a:extLst>
                    <a:ext uri="{A12FA001-AC4F-418D-AE19-62706E023703}">
                      <ahyp:hlinkClr xmlns:ahyp="http://schemas.microsoft.com/office/drawing/2018/hyperlinkcolor" val="tx"/>
                    </a:ext>
                  </a:extLst>
                </a:hlinkClick>
              </a:rPr>
              <a:t>Systems Grantmaking Resource Guide</a:t>
            </a:r>
            <a:endParaRPr lang="en-US" sz="2000" u="sng" dirty="0">
              <a:solidFill>
                <a:schemeClr val="accent5">
                  <a:lumMod val="50000"/>
                </a:schemeClr>
              </a:solidFill>
              <a:highlight>
                <a:srgbClr val="FFFFFF"/>
              </a:highlight>
            </a:endParaRPr>
          </a:p>
        </p:txBody>
      </p:sp>
    </p:spTree>
    <p:extLst>
      <p:ext uri="{BB962C8B-B14F-4D97-AF65-F5344CB8AC3E}">
        <p14:creationId xmlns:p14="http://schemas.microsoft.com/office/powerpoint/2010/main" val="30723066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3B69F-E3F2-4C47-9654-566183EED74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E1566324-5855-1541-950C-E46D3E21F434}"/>
              </a:ext>
            </a:extLst>
          </p:cNvPr>
          <p:cNvSpPr>
            <a:spLocks noGrp="1"/>
          </p:cNvSpPr>
          <p:nvPr>
            <p:ph idx="1"/>
          </p:nvPr>
        </p:nvSpPr>
        <p:spPr>
          <a:xfrm>
            <a:off x="1981200" y="1332807"/>
            <a:ext cx="8229600" cy="38100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1200" dirty="0">
                <a:solidFill>
                  <a:schemeClr val="tx1"/>
                </a:solidFill>
              </a:rPr>
              <a:t>Calhoun, A., Mainor, A., Moreland-Russell, S., Maier, R. C., Brossart, L., &amp; Luke, D. A. (2014). Using the Program </a:t>
            </a:r>
          </a:p>
          <a:p>
            <a:pPr marL="0" indent="0">
              <a:buNone/>
            </a:pPr>
            <a:r>
              <a:rPr lang="en-US" sz="1200" dirty="0">
                <a:solidFill>
                  <a:schemeClr val="tx1"/>
                </a:solidFill>
              </a:rPr>
              <a:t>     Sustainability Assessment Tool to assess and plan for sustainability. </a:t>
            </a:r>
            <a:r>
              <a:rPr lang="en-US" sz="1200" i="1" dirty="0">
                <a:solidFill>
                  <a:schemeClr val="tx1"/>
                </a:solidFill>
              </a:rPr>
              <a:t>Preventing Chronic Disease, 11,</a:t>
            </a:r>
            <a:r>
              <a:rPr lang="en-US" sz="1200" dirty="0">
                <a:solidFill>
                  <a:schemeClr val="tx1"/>
                </a:solidFill>
              </a:rPr>
              <a:t> 130185. </a:t>
            </a:r>
          </a:p>
          <a:p>
            <a:pPr marL="0" indent="0">
              <a:buNone/>
            </a:pPr>
            <a:r>
              <a:rPr lang="en-US" sz="1200" dirty="0">
                <a:solidFill>
                  <a:schemeClr val="tx1"/>
                </a:solidFill>
              </a:rPr>
              <a:t>     http://dx.doi.org/10.5888/pcd11.130185</a:t>
            </a:r>
          </a:p>
          <a:p>
            <a:pPr marL="0" indent="0">
              <a:buNone/>
            </a:pPr>
            <a:r>
              <a:rPr lang="en-US" sz="1200" dirty="0">
                <a:solidFill>
                  <a:schemeClr val="tx1"/>
                </a:solidFill>
              </a:rPr>
              <a:t>Cancer Prevention and Research Institute of Texas CIPRIT (2018). </a:t>
            </a:r>
            <a:r>
              <a:rPr lang="en-US" sz="1200" i="1" dirty="0">
                <a:solidFill>
                  <a:schemeClr val="tx1"/>
                </a:solidFill>
              </a:rPr>
              <a:t>2018 Texas cancer plan.</a:t>
            </a:r>
            <a:endParaRPr lang="en-US" sz="1200" dirty="0">
              <a:solidFill>
                <a:schemeClr val="tx1"/>
              </a:solidFill>
            </a:endParaRPr>
          </a:p>
          <a:p>
            <a:pPr marL="0" indent="0">
              <a:buNone/>
            </a:pPr>
            <a:r>
              <a:rPr lang="en-US" sz="1200" dirty="0">
                <a:solidFill>
                  <a:schemeClr val="tx1"/>
                </a:solidFill>
              </a:rPr>
              <a:t>     https://www.cprit.state.tx.us/media/1457/tcp2018_web_09192018.pdf.</a:t>
            </a:r>
          </a:p>
          <a:p>
            <a:pPr marL="0" indent="0">
              <a:buNone/>
            </a:pPr>
            <a:r>
              <a:rPr lang="en-US" sz="1200" dirty="0">
                <a:solidFill>
                  <a:schemeClr val="tx1"/>
                </a:solidFill>
              </a:rPr>
              <a:t>Chambers, D. A., Glasgow, R. E., &amp; Stange, K. C. (2013). The dynamic sustainability framework: Addressing the </a:t>
            </a:r>
          </a:p>
          <a:p>
            <a:pPr marL="0" indent="0">
              <a:buNone/>
            </a:pPr>
            <a:r>
              <a:rPr lang="en-US" sz="1200" dirty="0">
                <a:solidFill>
                  <a:schemeClr val="tx1"/>
                </a:solidFill>
              </a:rPr>
              <a:t>     paradox of sustainment amid ongoing change. </a:t>
            </a:r>
            <a:r>
              <a:rPr lang="en-US" sz="1200" i="1" dirty="0">
                <a:solidFill>
                  <a:schemeClr val="tx1"/>
                </a:solidFill>
              </a:rPr>
              <a:t>Implementation Science, 8(</a:t>
            </a:r>
            <a:r>
              <a:rPr lang="en-US" sz="1200" dirty="0">
                <a:solidFill>
                  <a:schemeClr val="tx1"/>
                </a:solidFill>
              </a:rPr>
              <a:t>117). </a:t>
            </a:r>
          </a:p>
          <a:p>
            <a:pPr marL="0" indent="0">
              <a:buNone/>
            </a:pPr>
            <a:r>
              <a:rPr lang="en-US" sz="1200" dirty="0">
                <a:solidFill>
                  <a:schemeClr val="tx1"/>
                </a:solidFill>
              </a:rPr>
              <a:t>     https://doi.org/10.1186/1748-5908-8-117</a:t>
            </a:r>
          </a:p>
          <a:p>
            <a:pPr marL="0" indent="0">
              <a:buNone/>
            </a:pPr>
            <a:r>
              <a:rPr lang="en-US" sz="1200" dirty="0"/>
              <a:t>Metz, A., Louison, L., Burke, K., Albers, B., &amp; Ward, C. (2020). </a:t>
            </a:r>
            <a:r>
              <a:rPr lang="en-US" sz="1200" i="1" dirty="0"/>
              <a:t>Implementation support practitioner profile: </a:t>
            </a:r>
            <a:endParaRPr lang="en-US" sz="1200" dirty="0"/>
          </a:p>
          <a:p>
            <a:pPr marL="0" indent="0">
              <a:buNone/>
            </a:pPr>
            <a:r>
              <a:rPr lang="en-US" sz="1200" i="1" dirty="0"/>
              <a:t>     Guiding principles and core competencies for implementation practice. </a:t>
            </a:r>
            <a:r>
              <a:rPr lang="en-US" sz="1200" dirty="0"/>
              <a:t>Chapel Hill, NC: National     </a:t>
            </a:r>
          </a:p>
          <a:p>
            <a:pPr marL="0" indent="0">
              <a:buNone/>
            </a:pPr>
            <a:r>
              <a:rPr lang="en-US" sz="1200" dirty="0"/>
              <a:t>     Implementation Research Network, University of North Carolina at Chapel Hill.</a:t>
            </a:r>
          </a:p>
          <a:p>
            <a:pPr marL="0" indent="0">
              <a:buNone/>
            </a:pPr>
            <a:r>
              <a:rPr lang="en-US" sz="1200" dirty="0"/>
              <a:t>     https://nirn.fpg.unc.edu/resources/implementation-support-practitioner-profile</a:t>
            </a:r>
          </a:p>
          <a:p>
            <a:pPr marL="0" indent="0">
              <a:buNone/>
            </a:pPr>
            <a:r>
              <a:rPr lang="en-US" sz="1200" dirty="0"/>
              <a:t>Ory, M. G., Sanner, B., Vollmer Dahlke, D., &amp; Melvin, C. L. (2015). Promoting public health through state cancer </a:t>
            </a:r>
          </a:p>
          <a:p>
            <a:pPr marL="0" indent="0">
              <a:buNone/>
            </a:pPr>
            <a:r>
              <a:rPr lang="en-US" sz="1200" dirty="0"/>
              <a:t>     control plans: A review of capacity and sustainability. </a:t>
            </a:r>
            <a:r>
              <a:rPr lang="en-US" sz="1200" i="1" dirty="0"/>
              <a:t>Frontiers in Public Health, 3, </a:t>
            </a:r>
            <a:r>
              <a:rPr lang="en-US" sz="1200" dirty="0"/>
              <a:t>40. </a:t>
            </a:r>
          </a:p>
          <a:p>
            <a:pPr marL="0" indent="0">
              <a:buNone/>
            </a:pPr>
            <a:r>
              <a:rPr lang="en-US" sz="1200" dirty="0"/>
              <a:t>     https://doi.org/10.3389/fpubh.2015.00040</a:t>
            </a:r>
          </a:p>
          <a:p>
            <a:pPr marL="0" indent="0">
              <a:buNone/>
            </a:pPr>
            <a:r>
              <a:rPr lang="en-US" sz="1200" dirty="0"/>
              <a:t>Rabin, B. A., Brownson, R. C., Haire-Joshu, D., Kreuter, M. W., &amp; Weaver, N. L. (2008). A glossary for dissemination </a:t>
            </a:r>
          </a:p>
          <a:p>
            <a:pPr marL="0" indent="0">
              <a:buNone/>
            </a:pPr>
            <a:r>
              <a:rPr lang="en-US" sz="1200" dirty="0"/>
              <a:t>     and implementation research in health. </a:t>
            </a:r>
            <a:r>
              <a:rPr lang="en-US" sz="1200" i="1" dirty="0"/>
              <a:t>Journal of Public Health Management and Practice, 14</a:t>
            </a:r>
            <a:r>
              <a:rPr lang="en-US" sz="1200" dirty="0"/>
              <a:t>(2):117-23.</a:t>
            </a:r>
          </a:p>
          <a:p>
            <a:pPr marL="0" indent="0">
              <a:buNone/>
            </a:pPr>
            <a:r>
              <a:rPr lang="en-US" sz="1200" dirty="0"/>
              <a:t>     doi: 10.1097/01.PHH.0000311888.06252.bb</a:t>
            </a:r>
          </a:p>
          <a:p>
            <a:pPr marL="0" indent="0">
              <a:buNone/>
            </a:pPr>
            <a:r>
              <a:rPr lang="en-US" sz="1200" dirty="0"/>
              <a:t>Shelton, R. C., Chambers, D. A., &amp; Glasgow, R. E. (2020). An extension of RE-AIM to enhance sustainability: </a:t>
            </a:r>
          </a:p>
          <a:p>
            <a:pPr marL="0" indent="0">
              <a:buNone/>
            </a:pPr>
            <a:r>
              <a:rPr lang="en-US" sz="1200" dirty="0"/>
              <a:t>     addressing dynamic context and promoting health equity over time. </a:t>
            </a:r>
            <a:r>
              <a:rPr lang="en-US" sz="1200" i="1" dirty="0"/>
              <a:t>Frontiers in Public Health, 8(</a:t>
            </a:r>
            <a:r>
              <a:rPr lang="en-US" sz="1200" dirty="0"/>
              <a:t>134). </a:t>
            </a:r>
          </a:p>
          <a:p>
            <a:pPr marL="0" indent="0">
              <a:buNone/>
            </a:pPr>
            <a:r>
              <a:rPr lang="en-US" sz="1200" dirty="0"/>
              <a:t>     doi: 10.3389/fpubh.2020.00134</a:t>
            </a:r>
          </a:p>
          <a:p>
            <a:pPr marL="0" indent="0">
              <a:buNone/>
            </a:pPr>
            <a:r>
              <a:rPr lang="en-US" sz="1200" dirty="0"/>
              <a:t>Wang, V.,  Maciejewski, M., Helfrich, C., &amp; Weiner, B. (2018). Working smarter not harder: Coupling implementation to </a:t>
            </a:r>
          </a:p>
          <a:p>
            <a:pPr marL="0" indent="0">
              <a:buNone/>
            </a:pPr>
            <a:r>
              <a:rPr lang="en-US" sz="1200" dirty="0"/>
              <a:t>     de-implementation. </a:t>
            </a:r>
            <a:r>
              <a:rPr lang="en-US" sz="1200" i="1" dirty="0"/>
              <a:t>Healthcare, 6</a:t>
            </a:r>
            <a:r>
              <a:rPr lang="en-US" sz="1200" dirty="0"/>
              <a:t>(2), 104-107. doi: 10.1016/j.hjdsi.2017.12.004</a:t>
            </a:r>
          </a:p>
          <a:p>
            <a:pPr marL="0" indent="0">
              <a:buNone/>
            </a:pPr>
            <a:endParaRPr lang="en-US" dirty="0">
              <a:solidFill>
                <a:schemeClr val="tx1"/>
              </a:solidFill>
            </a:endParaRPr>
          </a:p>
          <a:p>
            <a:pPr marL="0" indent="0">
              <a:buNone/>
            </a:pP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155717980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FFCE-6FEE-1947-9AAE-6ABEB472C15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Acknowledgments</a:t>
            </a:r>
          </a:p>
        </p:txBody>
      </p:sp>
      <p:sp>
        <p:nvSpPr>
          <p:cNvPr id="4" name="Content Placeholder 3">
            <a:extLst>
              <a:ext uri="{FF2B5EF4-FFF2-40B4-BE49-F238E27FC236}">
                <a16:creationId xmlns:a16="http://schemas.microsoft.com/office/drawing/2014/main" id="{C1735C34-01EB-431B-B8BD-B57C36FE486E}"/>
              </a:ext>
            </a:extLst>
          </p:cNvPr>
          <p:cNvSpPr>
            <a:spLocks noGrp="1"/>
          </p:cNvSpPr>
          <p:nvPr>
            <p:ph sz="half" idx="2"/>
          </p:nvPr>
        </p:nvSpPr>
        <p:spPr>
          <a:xfrm>
            <a:off x="2057400" y="1650078"/>
            <a:ext cx="4038600" cy="3161229"/>
          </a:xfrm>
        </p:spPr>
        <p:txBody>
          <a:bodyPr vert="horz" wrap="square" lIns="91440" tIns="45720" rIns="91440" bIns="45720" numCol="1" anchor="ctr" anchorCtr="0" compatLnSpc="1">
            <a:prstTxWarp prst="textNoShape">
              <a:avLst/>
            </a:prstTxWarp>
          </a:bodyPr>
          <a:lstStyle/>
          <a:p>
            <a:pPr marL="0" indent="0">
              <a:lnSpc>
                <a:spcPct val="130000"/>
              </a:lnSpc>
              <a:spcBef>
                <a:spcPts val="0"/>
              </a:spcBef>
              <a:spcAft>
                <a:spcPts val="0"/>
              </a:spcAft>
              <a:buNone/>
            </a:pPr>
            <a:r>
              <a:rPr lang="en-US" sz="2000" b="1" u="sng" dirty="0">
                <a:solidFill>
                  <a:schemeClr val="tx2"/>
                </a:solidFill>
                <a:ea typeface="+mn-lt"/>
                <a:cs typeface="+mn-lt"/>
              </a:rPr>
              <a:t>PI:</a:t>
            </a:r>
          </a:p>
          <a:p>
            <a:pPr marL="0" indent="0">
              <a:lnSpc>
                <a:spcPct val="130000"/>
              </a:lnSpc>
              <a:spcBef>
                <a:spcPts val="0"/>
              </a:spcBef>
              <a:spcAft>
                <a:spcPts val="0"/>
              </a:spcAft>
              <a:buNone/>
            </a:pPr>
            <a:r>
              <a:rPr lang="en-US" sz="2000" dirty="0">
                <a:solidFill>
                  <a:schemeClr val="tx2"/>
                </a:solidFill>
                <a:ea typeface="+mn-lt"/>
                <a:cs typeface="+mn-lt"/>
              </a:rPr>
              <a:t>Mandi L. Pratt-Chapman PhD</a:t>
            </a:r>
          </a:p>
          <a:p>
            <a:pPr marL="0" indent="0">
              <a:lnSpc>
                <a:spcPct val="130000"/>
              </a:lnSpc>
              <a:spcBef>
                <a:spcPts val="0"/>
              </a:spcBef>
              <a:spcAft>
                <a:spcPts val="0"/>
              </a:spcAft>
              <a:buNone/>
            </a:pPr>
            <a:r>
              <a:rPr lang="en-US" sz="2000" b="1" u="sng" dirty="0">
                <a:solidFill>
                  <a:schemeClr val="tx2"/>
                </a:solidFill>
                <a:ea typeface="+mn-lt"/>
                <a:cs typeface="+mn-lt"/>
              </a:rPr>
              <a:t>Staff:   </a:t>
            </a:r>
          </a:p>
          <a:p>
            <a:pPr marL="0" indent="0">
              <a:lnSpc>
                <a:spcPct val="130000"/>
              </a:lnSpc>
              <a:spcBef>
                <a:spcPts val="0"/>
              </a:spcBef>
              <a:spcAft>
                <a:spcPts val="0"/>
              </a:spcAft>
              <a:buNone/>
            </a:pPr>
            <a:r>
              <a:rPr lang="en-US" sz="2000" dirty="0">
                <a:solidFill>
                  <a:schemeClr val="tx2"/>
                </a:solidFill>
                <a:ea typeface="+mn-lt"/>
                <a:cs typeface="+mn-lt"/>
              </a:rPr>
              <a:t>Sarah Adler</a:t>
            </a:r>
          </a:p>
          <a:p>
            <a:pPr marL="0" indent="0">
              <a:lnSpc>
                <a:spcPct val="130000"/>
              </a:lnSpc>
              <a:spcBef>
                <a:spcPts val="0"/>
              </a:spcBef>
              <a:spcAft>
                <a:spcPts val="0"/>
              </a:spcAft>
              <a:buNone/>
            </a:pPr>
            <a:r>
              <a:rPr lang="en-US" sz="2000" dirty="0">
                <a:solidFill>
                  <a:schemeClr val="tx2"/>
                </a:solidFill>
                <a:ea typeface="+mn-lt"/>
                <a:cs typeface="+mn-lt"/>
              </a:rPr>
              <a:t>Joseph Astorino</a:t>
            </a:r>
          </a:p>
          <a:p>
            <a:pPr marL="0" indent="0">
              <a:lnSpc>
                <a:spcPct val="130000"/>
              </a:lnSpc>
              <a:spcBef>
                <a:spcPts val="0"/>
              </a:spcBef>
              <a:spcAft>
                <a:spcPts val="0"/>
              </a:spcAft>
              <a:buNone/>
            </a:pPr>
            <a:r>
              <a:rPr lang="en-US" sz="2000" dirty="0">
                <a:solidFill>
                  <a:schemeClr val="tx2"/>
                </a:solidFill>
                <a:ea typeface="+mn-lt"/>
                <a:cs typeface="+mn-lt"/>
              </a:rPr>
              <a:t>Leila Habib</a:t>
            </a:r>
          </a:p>
          <a:p>
            <a:pPr marL="0" indent="0">
              <a:lnSpc>
                <a:spcPct val="130000"/>
              </a:lnSpc>
              <a:spcBef>
                <a:spcPts val="0"/>
              </a:spcBef>
              <a:spcAft>
                <a:spcPts val="0"/>
              </a:spcAft>
              <a:buNone/>
            </a:pPr>
            <a:r>
              <a:rPr lang="en-US" sz="2000" dirty="0">
                <a:solidFill>
                  <a:schemeClr val="tx2"/>
                </a:solidFill>
                <a:ea typeface="+mn-lt"/>
                <a:cs typeface="+mn-lt"/>
              </a:rPr>
              <a:t>Sarah Kerch</a:t>
            </a:r>
          </a:p>
          <a:p>
            <a:pPr marL="0" indent="0">
              <a:lnSpc>
                <a:spcPct val="130000"/>
              </a:lnSpc>
              <a:spcBef>
                <a:spcPts val="0"/>
              </a:spcBef>
              <a:spcAft>
                <a:spcPts val="0"/>
              </a:spcAft>
              <a:buNone/>
            </a:pPr>
            <a:endParaRPr lang="en-US" sz="2000" b="1" u="sng" dirty="0">
              <a:solidFill>
                <a:schemeClr val="tx2"/>
              </a:solidFill>
              <a:ea typeface="+mn-lt"/>
              <a:cs typeface="+mn-lt"/>
            </a:endParaRPr>
          </a:p>
        </p:txBody>
      </p:sp>
      <p:sp>
        <p:nvSpPr>
          <p:cNvPr id="9" name="Content Placeholder 3">
            <a:extLst>
              <a:ext uri="{FF2B5EF4-FFF2-40B4-BE49-F238E27FC236}">
                <a16:creationId xmlns:a16="http://schemas.microsoft.com/office/drawing/2014/main" id="{089B80F7-8ADB-E04B-8830-F5EF8E34099B}"/>
              </a:ext>
            </a:extLst>
          </p:cNvPr>
          <p:cNvSpPr txBox="1">
            <a:spLocks/>
          </p:cNvSpPr>
          <p:nvPr/>
        </p:nvSpPr>
        <p:spPr bwMode="auto">
          <a:xfrm>
            <a:off x="5850774" y="1650078"/>
            <a:ext cx="4038600" cy="31612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257175" indent="-257175" algn="l" rtl="0" eaLnBrk="0" fontAlgn="base" hangingPunct="0">
              <a:spcBef>
                <a:spcPct val="20000"/>
              </a:spcBef>
              <a:spcAft>
                <a:spcPct val="0"/>
              </a:spcAft>
              <a:buChar char="•"/>
              <a:defRPr sz="2100">
                <a:solidFill>
                  <a:schemeClr val="tx1">
                    <a:lumMod val="75000"/>
                    <a:lumOff val="25000"/>
                  </a:schemeClr>
                </a:solidFill>
                <a:latin typeface="+mn-lt"/>
                <a:ea typeface="+mn-ea"/>
                <a:cs typeface="+mn-cs"/>
              </a:defRPr>
            </a:lvl1pPr>
            <a:lvl2pPr marL="557213" indent="-214313" algn="l" rtl="0" eaLnBrk="0" fontAlgn="base" hangingPunct="0">
              <a:spcBef>
                <a:spcPct val="20000"/>
              </a:spcBef>
              <a:spcAft>
                <a:spcPct val="0"/>
              </a:spcAft>
              <a:buChar char="–"/>
              <a:defRPr sz="1800">
                <a:solidFill>
                  <a:schemeClr val="tx1">
                    <a:lumMod val="75000"/>
                    <a:lumOff val="25000"/>
                  </a:schemeClr>
                </a:solidFill>
                <a:latin typeface="+mn-lt"/>
              </a:defRPr>
            </a:lvl2pPr>
            <a:lvl3pPr marL="857250" indent="-171450" algn="l" rtl="0" eaLnBrk="0" fontAlgn="base" hangingPunct="0">
              <a:spcBef>
                <a:spcPct val="20000"/>
              </a:spcBef>
              <a:spcAft>
                <a:spcPct val="0"/>
              </a:spcAft>
              <a:buChar char="•"/>
              <a:defRPr sz="1500">
                <a:solidFill>
                  <a:schemeClr val="tx1">
                    <a:lumMod val="75000"/>
                    <a:lumOff val="25000"/>
                  </a:schemeClr>
                </a:solidFill>
                <a:latin typeface="+mn-lt"/>
              </a:defRPr>
            </a:lvl3pPr>
            <a:lvl4pPr marL="1200150" indent="-171450" algn="l" rtl="0" eaLnBrk="0" fontAlgn="base" hangingPunct="0">
              <a:spcBef>
                <a:spcPct val="20000"/>
              </a:spcBef>
              <a:spcAft>
                <a:spcPct val="0"/>
              </a:spcAft>
              <a:buChar char="–"/>
              <a:defRPr sz="1351">
                <a:solidFill>
                  <a:schemeClr val="tx1">
                    <a:lumMod val="75000"/>
                    <a:lumOff val="25000"/>
                  </a:schemeClr>
                </a:solidFill>
                <a:latin typeface="+mn-lt"/>
              </a:defRPr>
            </a:lvl4pPr>
            <a:lvl5pPr marL="1543050" indent="-171450" algn="l" rtl="0" eaLnBrk="0" fontAlgn="base" hangingPunct="0">
              <a:spcBef>
                <a:spcPct val="20000"/>
              </a:spcBef>
              <a:spcAft>
                <a:spcPct val="0"/>
              </a:spcAft>
              <a:buChar char="»"/>
              <a:defRPr sz="1351">
                <a:solidFill>
                  <a:schemeClr val="tx1">
                    <a:lumMod val="75000"/>
                    <a:lumOff val="25000"/>
                  </a:schemeClr>
                </a:solidFill>
                <a:latin typeface="+mn-lt"/>
              </a:defRPr>
            </a:lvl5pPr>
            <a:lvl6pPr marL="1885950" indent="-171450" algn="l" rtl="0" fontAlgn="base">
              <a:spcBef>
                <a:spcPct val="20000"/>
              </a:spcBef>
              <a:spcAft>
                <a:spcPct val="0"/>
              </a:spcAft>
              <a:buChar char="»"/>
              <a:defRPr sz="1351">
                <a:solidFill>
                  <a:schemeClr val="tx1"/>
                </a:solidFill>
                <a:latin typeface="+mn-lt"/>
              </a:defRPr>
            </a:lvl6pPr>
            <a:lvl7pPr marL="2228850" indent="-171450" algn="l" rtl="0" fontAlgn="base">
              <a:spcBef>
                <a:spcPct val="20000"/>
              </a:spcBef>
              <a:spcAft>
                <a:spcPct val="0"/>
              </a:spcAft>
              <a:buChar char="»"/>
              <a:defRPr sz="1351">
                <a:solidFill>
                  <a:schemeClr val="tx1"/>
                </a:solidFill>
                <a:latin typeface="+mn-lt"/>
              </a:defRPr>
            </a:lvl7pPr>
            <a:lvl8pPr marL="2571750" indent="-171450" algn="l" rtl="0" fontAlgn="base">
              <a:spcBef>
                <a:spcPct val="20000"/>
              </a:spcBef>
              <a:spcAft>
                <a:spcPct val="0"/>
              </a:spcAft>
              <a:buChar char="»"/>
              <a:defRPr sz="1351">
                <a:solidFill>
                  <a:schemeClr val="tx1"/>
                </a:solidFill>
                <a:latin typeface="+mn-lt"/>
              </a:defRPr>
            </a:lvl8pPr>
            <a:lvl9pPr marL="2914650" indent="-171450" algn="l" rtl="0" fontAlgn="base">
              <a:spcBef>
                <a:spcPct val="20000"/>
              </a:spcBef>
              <a:spcAft>
                <a:spcPct val="0"/>
              </a:spcAft>
              <a:buChar char="»"/>
              <a:defRPr sz="1351">
                <a:solidFill>
                  <a:schemeClr val="tx1"/>
                </a:solidFill>
                <a:latin typeface="+mn-lt"/>
              </a:defRPr>
            </a:lvl9pPr>
          </a:lstStyle>
          <a:p>
            <a:pPr marL="0" indent="0">
              <a:lnSpc>
                <a:spcPct val="130000"/>
              </a:lnSpc>
              <a:spcBef>
                <a:spcPts val="0"/>
              </a:spcBef>
              <a:spcAft>
                <a:spcPts val="0"/>
              </a:spcAft>
              <a:buClr>
                <a:srgbClr val="000000"/>
              </a:buClr>
              <a:buNone/>
            </a:pPr>
            <a:r>
              <a:rPr lang="en-US" sz="2000" b="1" u="sng" kern="0" dirty="0">
                <a:solidFill>
                  <a:srgbClr val="000000"/>
                </a:solidFill>
                <a:latin typeface="Arial"/>
                <a:ea typeface="+mn-lt"/>
                <a:cs typeface="Arial"/>
                <a:sym typeface="Arial"/>
              </a:rPr>
              <a:t>Workgroup Members: </a:t>
            </a:r>
          </a:p>
          <a:p>
            <a:pPr marL="0" indent="0">
              <a:lnSpc>
                <a:spcPct val="130000"/>
              </a:lnSpc>
              <a:buClr>
                <a:srgbClr val="000000"/>
              </a:buClr>
              <a:buNone/>
            </a:pPr>
            <a:r>
              <a:rPr lang="en-US" sz="2000" kern="0" dirty="0">
                <a:solidFill>
                  <a:srgbClr val="000000"/>
                </a:solidFill>
                <a:latin typeface="Arial"/>
                <a:sym typeface="Arial"/>
              </a:rPr>
              <a:t>Christi Cahill</a:t>
            </a:r>
          </a:p>
          <a:p>
            <a:pPr marL="0" indent="0">
              <a:lnSpc>
                <a:spcPct val="130000"/>
              </a:lnSpc>
              <a:buClr>
                <a:srgbClr val="000000"/>
              </a:buClr>
              <a:buNone/>
            </a:pPr>
            <a:r>
              <a:rPr lang="en-US" sz="2000" kern="0" dirty="0">
                <a:solidFill>
                  <a:srgbClr val="000000"/>
                </a:solidFill>
                <a:latin typeface="Arial"/>
                <a:sym typeface="Arial"/>
              </a:rPr>
              <a:t>David Chambers</a:t>
            </a:r>
          </a:p>
          <a:p>
            <a:pPr marL="0" indent="0">
              <a:lnSpc>
                <a:spcPct val="130000"/>
              </a:lnSpc>
              <a:buClr>
                <a:srgbClr val="000000"/>
              </a:buClr>
              <a:buNone/>
            </a:pPr>
            <a:r>
              <a:rPr lang="en-US" sz="2000" kern="0" dirty="0">
                <a:solidFill>
                  <a:srgbClr val="000000"/>
                </a:solidFill>
                <a:latin typeface="Arial"/>
                <a:sym typeface="Arial"/>
              </a:rPr>
              <a:t>Tamara Robinson</a:t>
            </a:r>
          </a:p>
          <a:p>
            <a:pPr marL="0" indent="0">
              <a:lnSpc>
                <a:spcPct val="130000"/>
              </a:lnSpc>
              <a:buClr>
                <a:srgbClr val="000000"/>
              </a:buClr>
              <a:buNone/>
            </a:pPr>
            <a:r>
              <a:rPr lang="en-US" sz="2000" kern="0" dirty="0">
                <a:solidFill>
                  <a:srgbClr val="000000"/>
                </a:solidFill>
                <a:latin typeface="Arial"/>
                <a:sym typeface="Arial"/>
              </a:rPr>
              <a:t>Randy Schwartz</a:t>
            </a:r>
          </a:p>
          <a:p>
            <a:pPr marL="0" indent="0">
              <a:lnSpc>
                <a:spcPct val="130000"/>
              </a:lnSpc>
              <a:spcBef>
                <a:spcPts val="0"/>
              </a:spcBef>
              <a:spcAft>
                <a:spcPts val="0"/>
              </a:spcAft>
              <a:buNone/>
            </a:pPr>
            <a:endParaRPr lang="en-US" sz="2000" b="1" u="sng" kern="0" dirty="0">
              <a:solidFill>
                <a:srgbClr val="000000"/>
              </a:solidFill>
              <a:latin typeface="Arial"/>
              <a:ea typeface="+mn-lt"/>
              <a:cs typeface="Arial"/>
              <a:sym typeface="Arial"/>
            </a:endParaRPr>
          </a:p>
        </p:txBody>
      </p:sp>
    </p:spTree>
    <p:extLst>
      <p:ext uri="{BB962C8B-B14F-4D97-AF65-F5344CB8AC3E}">
        <p14:creationId xmlns:p14="http://schemas.microsoft.com/office/powerpoint/2010/main" val="1832631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5">
            <a:extLst>
              <a:ext uri="{FF2B5EF4-FFF2-40B4-BE49-F238E27FC236}">
                <a16:creationId xmlns:a16="http://schemas.microsoft.com/office/drawing/2014/main" id="{44DE6632-D59C-4FA3-8847-34BC067FA29E}"/>
              </a:ext>
            </a:extLst>
          </p:cNvPr>
          <p:cNvGraphicFramePr/>
          <p:nvPr/>
        </p:nvGraphicFramePr>
        <p:xfrm>
          <a:off x="675959" y="91792"/>
          <a:ext cx="10845634" cy="535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D3C6DF1-3CA6-584C-A1BA-6F136F9612D7}"/>
              </a:ext>
            </a:extLst>
          </p:cNvPr>
          <p:cNvSpPr>
            <a:spLocks noGrp="1"/>
          </p:cNvSpPr>
          <p:nvPr>
            <p:ph type="title"/>
          </p:nvPr>
        </p:nvSpPr>
        <p:spPr>
          <a:xfrm>
            <a:off x="3875481" y="2199081"/>
            <a:ext cx="4441038"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3200" b="1" dirty="0"/>
              <a:t>Base Camp Basics</a:t>
            </a:r>
            <a:endParaRPr lang="en-US" dirty="0"/>
          </a:p>
        </p:txBody>
      </p:sp>
      <p:sp>
        <p:nvSpPr>
          <p:cNvPr id="4" name="TextBox 3">
            <a:extLst>
              <a:ext uri="{FF2B5EF4-FFF2-40B4-BE49-F238E27FC236}">
                <a16:creationId xmlns:a16="http://schemas.microsoft.com/office/drawing/2014/main" id="{81725A3B-6F1A-564C-97CD-3B07EF63CDA5}"/>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sp>
        <p:nvSpPr>
          <p:cNvPr id="34" name="Oval 33">
            <a:extLst>
              <a:ext uri="{FF2B5EF4-FFF2-40B4-BE49-F238E27FC236}">
                <a16:creationId xmlns:a16="http://schemas.microsoft.com/office/drawing/2014/main" id="{AE6D9F87-B135-483B-93B1-B254A6B53CEA}"/>
              </a:ext>
            </a:extLst>
          </p:cNvPr>
          <p:cNvSpPr/>
          <p:nvPr/>
        </p:nvSpPr>
        <p:spPr>
          <a:xfrm>
            <a:off x="6974371" y="1185313"/>
            <a:ext cx="2087217" cy="92375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000000"/>
              </a:solidFill>
              <a:latin typeface="Arial"/>
              <a:sym typeface="Arial"/>
            </a:endParaRPr>
          </a:p>
        </p:txBody>
      </p:sp>
      <p:pic>
        <p:nvPicPr>
          <p:cNvPr id="60" name="Picture 6" descr="Graphical user interface, diagram&#10;&#10;Description automatically generated">
            <a:extLst>
              <a:ext uri="{FF2B5EF4-FFF2-40B4-BE49-F238E27FC236}">
                <a16:creationId xmlns:a16="http://schemas.microsoft.com/office/drawing/2014/main" id="{9573F3DB-EB6B-475A-820F-F41680E7D83E}"/>
              </a:ext>
            </a:extLst>
          </p:cNvPr>
          <p:cNvPicPr>
            <a:picLocks noChangeAspect="1"/>
          </p:cNvPicPr>
          <p:nvPr/>
        </p:nvPicPr>
        <p:blipFill>
          <a:blip r:embed="rId8"/>
          <a:stretch>
            <a:fillRect/>
          </a:stretch>
        </p:blipFill>
        <p:spPr>
          <a:xfrm>
            <a:off x="9251871" y="219666"/>
            <a:ext cx="1248887" cy="1129203"/>
          </a:xfrm>
          <a:prstGeom prst="rect">
            <a:avLst/>
          </a:prstGeom>
        </p:spPr>
      </p:pic>
    </p:spTree>
    <p:extLst>
      <p:ext uri="{BB962C8B-B14F-4D97-AF65-F5344CB8AC3E}">
        <p14:creationId xmlns:p14="http://schemas.microsoft.com/office/powerpoint/2010/main" val="1337410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38A1-BCEC-6640-9D60-ABF0AEC3A59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The ABCs of EBIs</a:t>
            </a:r>
          </a:p>
        </p:txBody>
      </p:sp>
      <p:sp>
        <p:nvSpPr>
          <p:cNvPr id="3" name="Content Placeholder 2">
            <a:extLst>
              <a:ext uri="{FF2B5EF4-FFF2-40B4-BE49-F238E27FC236}">
                <a16:creationId xmlns:a16="http://schemas.microsoft.com/office/drawing/2014/main" id="{AF35C139-D4DF-2642-ADF2-E7D95B8D7767}"/>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buNone/>
            </a:pPr>
            <a:r>
              <a:rPr lang="en-US" sz="2400" b="1" u="sng" dirty="0">
                <a:solidFill>
                  <a:srgbClr val="0097DA"/>
                </a:solidFill>
              </a:rPr>
              <a:t>E</a:t>
            </a:r>
            <a:r>
              <a:rPr lang="en-US" sz="2400" dirty="0">
                <a:solidFill>
                  <a:srgbClr val="0097DA"/>
                </a:solidFill>
              </a:rPr>
              <a:t>vidence-</a:t>
            </a:r>
            <a:r>
              <a:rPr lang="en-US" sz="2400" b="1" u="sng" dirty="0">
                <a:solidFill>
                  <a:srgbClr val="0097DA"/>
                </a:solidFill>
              </a:rPr>
              <a:t>B</a:t>
            </a:r>
            <a:r>
              <a:rPr lang="en-US" sz="2400" dirty="0">
                <a:solidFill>
                  <a:srgbClr val="0097DA"/>
                </a:solidFill>
              </a:rPr>
              <a:t>ased </a:t>
            </a:r>
            <a:r>
              <a:rPr lang="en-US" sz="2400" b="1" u="sng" dirty="0">
                <a:solidFill>
                  <a:srgbClr val="0097DA"/>
                </a:solidFill>
              </a:rPr>
              <a:t>I</a:t>
            </a:r>
            <a:r>
              <a:rPr lang="en-US" sz="2400" dirty="0">
                <a:solidFill>
                  <a:srgbClr val="0097DA"/>
                </a:solidFill>
              </a:rPr>
              <a:t>nterventions: </a:t>
            </a:r>
            <a:endParaRPr lang="en-US" dirty="0"/>
          </a:p>
          <a:p>
            <a:pPr marL="0" indent="0">
              <a:buNone/>
            </a:pPr>
            <a:endParaRPr lang="en-US" sz="2400" dirty="0"/>
          </a:p>
          <a:p>
            <a:pPr marL="0" indent="0">
              <a:buNone/>
            </a:pPr>
            <a:r>
              <a:rPr lang="en-US" sz="2400" dirty="0"/>
              <a:t>Health-focused intervention, practice, program, or guideline with evidence demonstrating the ability of the intervention to change a health-related behavior or outcome </a:t>
            </a:r>
            <a:endParaRPr lang="en-US" sz="2200" dirty="0"/>
          </a:p>
          <a:p>
            <a:endParaRPr lang="en-US" dirty="0"/>
          </a:p>
        </p:txBody>
      </p:sp>
      <p:pic>
        <p:nvPicPr>
          <p:cNvPr id="4" name="Picture 6" descr="Graphical user interface, diagram&#10;&#10;Description automatically generated">
            <a:extLst>
              <a:ext uri="{FF2B5EF4-FFF2-40B4-BE49-F238E27FC236}">
                <a16:creationId xmlns:a16="http://schemas.microsoft.com/office/drawing/2014/main" id="{AEDF2E5B-C53B-4311-BF4A-854BB797CD0D}"/>
              </a:ext>
            </a:extLst>
          </p:cNvPr>
          <p:cNvPicPr>
            <a:picLocks noChangeAspect="1"/>
          </p:cNvPicPr>
          <p:nvPr/>
        </p:nvPicPr>
        <p:blipFill>
          <a:blip r:embed="rId3"/>
          <a:stretch>
            <a:fillRect/>
          </a:stretch>
        </p:blipFill>
        <p:spPr>
          <a:xfrm>
            <a:off x="9251871" y="219666"/>
            <a:ext cx="1248887" cy="1129203"/>
          </a:xfrm>
          <a:prstGeom prst="rect">
            <a:avLst/>
          </a:prstGeom>
        </p:spPr>
      </p:pic>
      <p:sp>
        <p:nvSpPr>
          <p:cNvPr id="9" name="TextBox 8">
            <a:extLst>
              <a:ext uri="{FF2B5EF4-FFF2-40B4-BE49-F238E27FC236}">
                <a16:creationId xmlns:a16="http://schemas.microsoft.com/office/drawing/2014/main" id="{982327FF-68EB-408F-BAC2-019078B34265}"/>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spTree>
    <p:extLst>
      <p:ext uri="{BB962C8B-B14F-4D97-AF65-F5344CB8AC3E}">
        <p14:creationId xmlns:p14="http://schemas.microsoft.com/office/powerpoint/2010/main" val="549434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5">
            <a:extLst>
              <a:ext uri="{FF2B5EF4-FFF2-40B4-BE49-F238E27FC236}">
                <a16:creationId xmlns:a16="http://schemas.microsoft.com/office/drawing/2014/main" id="{44DE6632-D59C-4FA3-8847-34BC067FA29E}"/>
              </a:ext>
            </a:extLst>
          </p:cNvPr>
          <p:cNvGraphicFramePr/>
          <p:nvPr/>
        </p:nvGraphicFramePr>
        <p:xfrm>
          <a:off x="675959" y="91792"/>
          <a:ext cx="10845634" cy="535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D3C6DF1-3CA6-584C-A1BA-6F136F9612D7}"/>
              </a:ext>
            </a:extLst>
          </p:cNvPr>
          <p:cNvSpPr>
            <a:spLocks noGrp="1"/>
          </p:cNvSpPr>
          <p:nvPr>
            <p:ph type="title"/>
          </p:nvPr>
        </p:nvSpPr>
        <p:spPr>
          <a:xfrm>
            <a:off x="3875481" y="2199081"/>
            <a:ext cx="4441038"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3200" b="1" dirty="0"/>
              <a:t>Base Camp Basics</a:t>
            </a:r>
            <a:endParaRPr lang="en-US" dirty="0"/>
          </a:p>
        </p:txBody>
      </p:sp>
      <p:sp>
        <p:nvSpPr>
          <p:cNvPr id="4" name="TextBox 3">
            <a:extLst>
              <a:ext uri="{FF2B5EF4-FFF2-40B4-BE49-F238E27FC236}">
                <a16:creationId xmlns:a16="http://schemas.microsoft.com/office/drawing/2014/main" id="{81725A3B-6F1A-564C-97CD-3B07EF63CDA5}"/>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sp>
        <p:nvSpPr>
          <p:cNvPr id="34" name="Oval 33">
            <a:extLst>
              <a:ext uri="{FF2B5EF4-FFF2-40B4-BE49-F238E27FC236}">
                <a16:creationId xmlns:a16="http://schemas.microsoft.com/office/drawing/2014/main" id="{AE6D9F87-B135-483B-93B1-B254A6B53CEA}"/>
              </a:ext>
            </a:extLst>
          </p:cNvPr>
          <p:cNvSpPr/>
          <p:nvPr/>
        </p:nvSpPr>
        <p:spPr>
          <a:xfrm>
            <a:off x="6968525" y="3430387"/>
            <a:ext cx="2087217" cy="92375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000000"/>
              </a:solidFill>
              <a:latin typeface="Arial"/>
              <a:sym typeface="Arial"/>
            </a:endParaRPr>
          </a:p>
        </p:txBody>
      </p:sp>
      <p:pic>
        <p:nvPicPr>
          <p:cNvPr id="45" name="Picture 6" descr="Logo&#10;&#10;Description automatically generated">
            <a:extLst>
              <a:ext uri="{FF2B5EF4-FFF2-40B4-BE49-F238E27FC236}">
                <a16:creationId xmlns:a16="http://schemas.microsoft.com/office/drawing/2014/main" id="{FF7EE350-C6C3-4A7C-9EDF-1097D05A3CB6}"/>
              </a:ext>
            </a:extLst>
          </p:cNvPr>
          <p:cNvPicPr>
            <a:picLocks noChangeAspect="1"/>
          </p:cNvPicPr>
          <p:nvPr/>
        </p:nvPicPr>
        <p:blipFill>
          <a:blip r:embed="rId8"/>
          <a:stretch>
            <a:fillRect/>
          </a:stretch>
        </p:blipFill>
        <p:spPr>
          <a:xfrm>
            <a:off x="9613076" y="105094"/>
            <a:ext cx="887681" cy="1061463"/>
          </a:xfrm>
          <a:prstGeom prst="rect">
            <a:avLst/>
          </a:prstGeom>
        </p:spPr>
      </p:pic>
    </p:spTree>
    <p:extLst>
      <p:ext uri="{BB962C8B-B14F-4D97-AF65-F5344CB8AC3E}">
        <p14:creationId xmlns:p14="http://schemas.microsoft.com/office/powerpoint/2010/main" val="376936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9242-275E-E940-998C-58DFB24681A0}"/>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What is Adaptation?</a:t>
            </a:r>
          </a:p>
        </p:txBody>
      </p:sp>
      <p:sp>
        <p:nvSpPr>
          <p:cNvPr id="3" name="Content Placeholder 2">
            <a:extLst>
              <a:ext uri="{FF2B5EF4-FFF2-40B4-BE49-F238E27FC236}">
                <a16:creationId xmlns:a16="http://schemas.microsoft.com/office/drawing/2014/main" id="{F9CAD89B-6B1D-114E-9600-FE50A9ABAF60}"/>
              </a:ext>
            </a:extLst>
          </p:cNvPr>
          <p:cNvSpPr>
            <a:spLocks noGrp="1"/>
          </p:cNvSpPr>
          <p:nvPr>
            <p:ph idx="1"/>
          </p:nvPr>
        </p:nvSpPr>
        <p:spPr>
          <a:xfrm>
            <a:off x="1981200" y="2325173"/>
            <a:ext cx="8229600" cy="308502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buNone/>
            </a:pPr>
            <a:r>
              <a:rPr lang="en-US" sz="2400" dirty="0"/>
              <a:t>The </a:t>
            </a:r>
            <a:r>
              <a:rPr lang="en-US" sz="2400" b="1" dirty="0">
                <a:solidFill>
                  <a:srgbClr val="0097DA"/>
                </a:solidFill>
              </a:rPr>
              <a:t>degree to which an EBI is changed or modified</a:t>
            </a:r>
            <a:r>
              <a:rPr lang="en-US" sz="2400" dirty="0"/>
              <a:t> by a user during adoption and implementation to suit the needs</a:t>
            </a:r>
          </a:p>
          <a:p>
            <a:pPr marL="0" indent="0">
              <a:buNone/>
            </a:pPr>
            <a:r>
              <a:rPr lang="en-US" sz="2400" dirty="0"/>
              <a:t>of the setting or to improve the fit to local conditions</a:t>
            </a:r>
            <a:endParaRPr lang="en-US" dirty="0"/>
          </a:p>
        </p:txBody>
      </p:sp>
      <p:pic>
        <p:nvPicPr>
          <p:cNvPr id="6" name="Picture 6" descr="Logo&#10;&#10;Description automatically generated">
            <a:extLst>
              <a:ext uri="{FF2B5EF4-FFF2-40B4-BE49-F238E27FC236}">
                <a16:creationId xmlns:a16="http://schemas.microsoft.com/office/drawing/2014/main" id="{78C37C9B-4024-4C0B-8540-8EEC57E61369}"/>
              </a:ext>
            </a:extLst>
          </p:cNvPr>
          <p:cNvPicPr>
            <a:picLocks noChangeAspect="1"/>
          </p:cNvPicPr>
          <p:nvPr/>
        </p:nvPicPr>
        <p:blipFill>
          <a:blip r:embed="rId3"/>
          <a:stretch>
            <a:fillRect/>
          </a:stretch>
        </p:blipFill>
        <p:spPr>
          <a:xfrm>
            <a:off x="9613076" y="105094"/>
            <a:ext cx="887681" cy="1061463"/>
          </a:xfrm>
          <a:prstGeom prst="rect">
            <a:avLst/>
          </a:prstGeom>
        </p:spPr>
      </p:pic>
      <p:sp>
        <p:nvSpPr>
          <p:cNvPr id="8" name="TextBox 7">
            <a:extLst>
              <a:ext uri="{FF2B5EF4-FFF2-40B4-BE49-F238E27FC236}">
                <a16:creationId xmlns:a16="http://schemas.microsoft.com/office/drawing/2014/main" id="{9BD56E57-0AE2-491E-B2CC-90BACE5DD89E}"/>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spTree>
    <p:extLst>
      <p:ext uri="{BB962C8B-B14F-4D97-AF65-F5344CB8AC3E}">
        <p14:creationId xmlns:p14="http://schemas.microsoft.com/office/powerpoint/2010/main" val="443008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3234-18B3-6E47-8B73-A612FFFE889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Disclosure</a:t>
            </a:r>
          </a:p>
        </p:txBody>
      </p:sp>
      <p:sp>
        <p:nvSpPr>
          <p:cNvPr id="3" name="Content Placeholder 2">
            <a:extLst>
              <a:ext uri="{FF2B5EF4-FFF2-40B4-BE49-F238E27FC236}">
                <a16:creationId xmlns:a16="http://schemas.microsoft.com/office/drawing/2014/main" id="{216E6CB2-6065-0E45-894C-6D6F41400CCB}"/>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This session was supported by Cooperative Agreement #NU58DP006461-03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endParaRPr lang="en-US" dirty="0"/>
          </a:p>
        </p:txBody>
      </p:sp>
    </p:spTree>
    <p:extLst>
      <p:ext uri="{BB962C8B-B14F-4D97-AF65-F5344CB8AC3E}">
        <p14:creationId xmlns:p14="http://schemas.microsoft.com/office/powerpoint/2010/main" val="4293324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5">
            <a:extLst>
              <a:ext uri="{FF2B5EF4-FFF2-40B4-BE49-F238E27FC236}">
                <a16:creationId xmlns:a16="http://schemas.microsoft.com/office/drawing/2014/main" id="{44DE6632-D59C-4FA3-8847-34BC067FA29E}"/>
              </a:ext>
            </a:extLst>
          </p:cNvPr>
          <p:cNvGraphicFramePr/>
          <p:nvPr/>
        </p:nvGraphicFramePr>
        <p:xfrm>
          <a:off x="675959" y="91792"/>
          <a:ext cx="10845634" cy="535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D3C6DF1-3CA6-584C-A1BA-6F136F9612D7}"/>
              </a:ext>
            </a:extLst>
          </p:cNvPr>
          <p:cNvSpPr>
            <a:spLocks noGrp="1"/>
          </p:cNvSpPr>
          <p:nvPr>
            <p:ph type="title"/>
          </p:nvPr>
        </p:nvSpPr>
        <p:spPr>
          <a:xfrm>
            <a:off x="3875481" y="2199081"/>
            <a:ext cx="4441038"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3200" b="1" dirty="0"/>
              <a:t>Base Camp Basics</a:t>
            </a:r>
            <a:endParaRPr lang="en-US" dirty="0"/>
          </a:p>
        </p:txBody>
      </p:sp>
      <p:sp>
        <p:nvSpPr>
          <p:cNvPr id="34" name="Oval 33">
            <a:extLst>
              <a:ext uri="{FF2B5EF4-FFF2-40B4-BE49-F238E27FC236}">
                <a16:creationId xmlns:a16="http://schemas.microsoft.com/office/drawing/2014/main" id="{AE6D9F87-B135-483B-93B1-B254A6B53CEA}"/>
              </a:ext>
            </a:extLst>
          </p:cNvPr>
          <p:cNvSpPr/>
          <p:nvPr/>
        </p:nvSpPr>
        <p:spPr>
          <a:xfrm>
            <a:off x="5056704" y="4523691"/>
            <a:ext cx="2087217" cy="92375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000000"/>
              </a:solidFill>
              <a:latin typeface="Arial"/>
              <a:sym typeface="Arial"/>
            </a:endParaRPr>
          </a:p>
        </p:txBody>
      </p:sp>
      <p:pic>
        <p:nvPicPr>
          <p:cNvPr id="47" name="Picture 6" descr="Graphical user interface, diagram&#10;&#10;Description automatically generated">
            <a:extLst>
              <a:ext uri="{FF2B5EF4-FFF2-40B4-BE49-F238E27FC236}">
                <a16:creationId xmlns:a16="http://schemas.microsoft.com/office/drawing/2014/main" id="{2FFF6C5A-5D4F-4016-B53E-9C0FA90B6DCF}"/>
              </a:ext>
            </a:extLst>
          </p:cNvPr>
          <p:cNvPicPr>
            <a:picLocks noChangeAspect="1"/>
          </p:cNvPicPr>
          <p:nvPr/>
        </p:nvPicPr>
        <p:blipFill>
          <a:blip r:embed="rId8"/>
          <a:stretch>
            <a:fillRect/>
          </a:stretch>
        </p:blipFill>
        <p:spPr>
          <a:xfrm>
            <a:off x="9494323" y="151301"/>
            <a:ext cx="1070759" cy="1186762"/>
          </a:xfrm>
          <a:prstGeom prst="rect">
            <a:avLst/>
          </a:prstGeom>
        </p:spPr>
      </p:pic>
      <p:sp>
        <p:nvSpPr>
          <p:cNvPr id="49" name="TextBox 48">
            <a:extLst>
              <a:ext uri="{FF2B5EF4-FFF2-40B4-BE49-F238E27FC236}">
                <a16:creationId xmlns:a16="http://schemas.microsoft.com/office/drawing/2014/main" id="{1CC5BA09-7464-4000-9629-16DE0A3CFDA2}"/>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spTree>
    <p:extLst>
      <p:ext uri="{BB962C8B-B14F-4D97-AF65-F5344CB8AC3E}">
        <p14:creationId xmlns:p14="http://schemas.microsoft.com/office/powerpoint/2010/main" val="2941768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5A169-DF87-B948-8231-3568D25885E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Implementation Strategies</a:t>
            </a:r>
          </a:p>
        </p:txBody>
      </p:sp>
      <p:sp>
        <p:nvSpPr>
          <p:cNvPr id="3" name="Content Placeholder 2">
            <a:extLst>
              <a:ext uri="{FF2B5EF4-FFF2-40B4-BE49-F238E27FC236}">
                <a16:creationId xmlns:a16="http://schemas.microsoft.com/office/drawing/2014/main" id="{EF193F04-FF2C-E749-B9FC-9B534C9D8C4F}"/>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417830" lvl="1" indent="-160655">
              <a:lnSpc>
                <a:spcPct val="150000"/>
              </a:lnSpc>
              <a:buChar char="•"/>
            </a:pPr>
            <a:r>
              <a:rPr lang="en-US" sz="2400" dirty="0"/>
              <a:t>Planning</a:t>
            </a:r>
            <a:endParaRPr lang="en-US" dirty="0"/>
          </a:p>
          <a:p>
            <a:pPr marL="417830" lvl="1" indent="-160655">
              <a:lnSpc>
                <a:spcPct val="150000"/>
              </a:lnSpc>
              <a:buChar char="•"/>
            </a:pPr>
            <a:r>
              <a:rPr lang="en-US" sz="2400" dirty="0"/>
              <a:t>Educating</a:t>
            </a:r>
          </a:p>
          <a:p>
            <a:pPr marL="417830" lvl="1" indent="-160655">
              <a:lnSpc>
                <a:spcPct val="150000"/>
              </a:lnSpc>
              <a:buChar char="•"/>
            </a:pPr>
            <a:r>
              <a:rPr lang="en-US" sz="2400" dirty="0"/>
              <a:t>Restructuring</a:t>
            </a:r>
          </a:p>
          <a:p>
            <a:pPr marL="417830" lvl="1" indent="-160655">
              <a:lnSpc>
                <a:spcPct val="150000"/>
              </a:lnSpc>
              <a:buChar char="•"/>
            </a:pPr>
            <a:r>
              <a:rPr lang="en-US" sz="2400" dirty="0"/>
              <a:t>Quality Management</a:t>
            </a:r>
          </a:p>
          <a:p>
            <a:pPr marL="417830" lvl="1" indent="-160655">
              <a:lnSpc>
                <a:spcPct val="150000"/>
              </a:lnSpc>
              <a:buChar char="•"/>
            </a:pPr>
            <a:r>
              <a:rPr lang="en-US" sz="2400" dirty="0"/>
              <a:t>Financial &amp; Policy Changes</a:t>
            </a:r>
          </a:p>
        </p:txBody>
      </p:sp>
      <p:pic>
        <p:nvPicPr>
          <p:cNvPr id="8" name="Picture 6" descr="Graphical user interface, diagram&#10;&#10;Description automatically generated">
            <a:extLst>
              <a:ext uri="{FF2B5EF4-FFF2-40B4-BE49-F238E27FC236}">
                <a16:creationId xmlns:a16="http://schemas.microsoft.com/office/drawing/2014/main" id="{DB50A200-F2B9-4D47-B032-82806BC7BCF8}"/>
              </a:ext>
            </a:extLst>
          </p:cNvPr>
          <p:cNvPicPr>
            <a:picLocks noChangeAspect="1"/>
          </p:cNvPicPr>
          <p:nvPr/>
        </p:nvPicPr>
        <p:blipFill>
          <a:blip r:embed="rId3"/>
          <a:stretch>
            <a:fillRect/>
          </a:stretch>
        </p:blipFill>
        <p:spPr>
          <a:xfrm>
            <a:off x="9494323" y="151301"/>
            <a:ext cx="1070759" cy="1186762"/>
          </a:xfrm>
          <a:prstGeom prst="rect">
            <a:avLst/>
          </a:prstGeom>
        </p:spPr>
      </p:pic>
    </p:spTree>
    <p:extLst>
      <p:ext uri="{BB962C8B-B14F-4D97-AF65-F5344CB8AC3E}">
        <p14:creationId xmlns:p14="http://schemas.microsoft.com/office/powerpoint/2010/main" val="1950901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7D05A-8A28-7A4E-9D91-AA16484148C7}"/>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Facilitating Implementation</a:t>
            </a:r>
          </a:p>
        </p:txBody>
      </p:sp>
      <p:sp>
        <p:nvSpPr>
          <p:cNvPr id="4" name="Content Placeholder 3">
            <a:extLst>
              <a:ext uri="{FF2B5EF4-FFF2-40B4-BE49-F238E27FC236}">
                <a16:creationId xmlns:a16="http://schemas.microsoft.com/office/drawing/2014/main" id="{15A02D92-0713-6246-AFFB-02AB1A7C1794}"/>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lgn="ctr">
              <a:lnSpc>
                <a:spcPct val="150000"/>
              </a:lnSpc>
              <a:buNone/>
            </a:pPr>
            <a:r>
              <a:rPr lang="en-US" sz="2400" b="1" dirty="0">
                <a:solidFill>
                  <a:srgbClr val="0097DA"/>
                </a:solidFill>
              </a:rPr>
              <a:t>Brings together context, strategies, and evaluation</a:t>
            </a:r>
            <a:endParaRPr lang="en-US" dirty="0"/>
          </a:p>
          <a:p>
            <a:pPr marL="0" indent="0">
              <a:lnSpc>
                <a:spcPct val="150000"/>
              </a:lnSpc>
              <a:buNone/>
            </a:pPr>
            <a:endParaRPr lang="en-US" sz="2400" b="1" dirty="0"/>
          </a:p>
          <a:p>
            <a:pPr marL="0" indent="0">
              <a:lnSpc>
                <a:spcPct val="150000"/>
              </a:lnSpc>
              <a:buNone/>
            </a:pPr>
            <a:r>
              <a:rPr lang="en-US" sz="2400" dirty="0"/>
              <a:t>Implementing Cancer Screening Interventions:</a:t>
            </a:r>
          </a:p>
          <a:p>
            <a:pPr marL="0" indent="0">
              <a:lnSpc>
                <a:spcPct val="150000"/>
              </a:lnSpc>
              <a:buNone/>
            </a:pPr>
            <a:r>
              <a:rPr lang="en-US" sz="2400" dirty="0"/>
              <a:t> 	Stories From the Field</a:t>
            </a:r>
          </a:p>
          <a:p>
            <a:pPr marL="0" indent="0">
              <a:lnSpc>
                <a:spcPct val="150000"/>
              </a:lnSpc>
              <a:buNone/>
            </a:pPr>
            <a:endParaRPr lang="en-US" sz="2400" dirty="0"/>
          </a:p>
        </p:txBody>
      </p:sp>
    </p:spTree>
    <p:extLst>
      <p:ext uri="{BB962C8B-B14F-4D97-AF65-F5344CB8AC3E}">
        <p14:creationId xmlns:p14="http://schemas.microsoft.com/office/powerpoint/2010/main" val="984869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5">
            <a:extLst>
              <a:ext uri="{FF2B5EF4-FFF2-40B4-BE49-F238E27FC236}">
                <a16:creationId xmlns:a16="http://schemas.microsoft.com/office/drawing/2014/main" id="{44DE6632-D59C-4FA3-8847-34BC067FA29E}"/>
              </a:ext>
            </a:extLst>
          </p:cNvPr>
          <p:cNvGraphicFramePr/>
          <p:nvPr/>
        </p:nvGraphicFramePr>
        <p:xfrm>
          <a:off x="675959" y="68042"/>
          <a:ext cx="10845634" cy="535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D3C6DF1-3CA6-584C-A1BA-6F136F9612D7}"/>
              </a:ext>
            </a:extLst>
          </p:cNvPr>
          <p:cNvSpPr>
            <a:spLocks noGrp="1"/>
          </p:cNvSpPr>
          <p:nvPr>
            <p:ph type="title"/>
          </p:nvPr>
        </p:nvSpPr>
        <p:spPr>
          <a:xfrm>
            <a:off x="3875481" y="2199081"/>
            <a:ext cx="4441038"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3200" b="1" dirty="0"/>
              <a:t>Base Camp Basics</a:t>
            </a:r>
            <a:endParaRPr lang="en-US" dirty="0"/>
          </a:p>
        </p:txBody>
      </p:sp>
      <p:sp>
        <p:nvSpPr>
          <p:cNvPr id="34" name="Oval 33">
            <a:extLst>
              <a:ext uri="{FF2B5EF4-FFF2-40B4-BE49-F238E27FC236}">
                <a16:creationId xmlns:a16="http://schemas.microsoft.com/office/drawing/2014/main" id="{AE6D9F87-B135-483B-93B1-B254A6B53CEA}"/>
              </a:ext>
            </a:extLst>
          </p:cNvPr>
          <p:cNvSpPr/>
          <p:nvPr/>
        </p:nvSpPr>
        <p:spPr>
          <a:xfrm>
            <a:off x="3115650" y="3430387"/>
            <a:ext cx="2087217" cy="92375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000000"/>
              </a:solidFill>
              <a:latin typeface="Arial"/>
              <a:sym typeface="Arial"/>
            </a:endParaRPr>
          </a:p>
        </p:txBody>
      </p:sp>
      <p:pic>
        <p:nvPicPr>
          <p:cNvPr id="18" name="Picture 5" descr="A picture containing logo&#10;&#10;Description automatically generated">
            <a:extLst>
              <a:ext uri="{FF2B5EF4-FFF2-40B4-BE49-F238E27FC236}">
                <a16:creationId xmlns:a16="http://schemas.microsoft.com/office/drawing/2014/main" id="{3589E8A2-09D3-4FF1-A069-C44F9C697481}"/>
              </a:ext>
            </a:extLst>
          </p:cNvPr>
          <p:cNvPicPr>
            <a:picLocks noChangeAspect="1"/>
          </p:cNvPicPr>
          <p:nvPr/>
        </p:nvPicPr>
        <p:blipFill>
          <a:blip r:embed="rId8"/>
          <a:stretch>
            <a:fillRect/>
          </a:stretch>
        </p:blipFill>
        <p:spPr>
          <a:xfrm>
            <a:off x="9560008" y="396558"/>
            <a:ext cx="896610" cy="966053"/>
          </a:xfrm>
          <a:prstGeom prst="rect">
            <a:avLst/>
          </a:prstGeom>
        </p:spPr>
      </p:pic>
      <p:sp>
        <p:nvSpPr>
          <p:cNvPr id="101" name="TextBox 100">
            <a:extLst>
              <a:ext uri="{FF2B5EF4-FFF2-40B4-BE49-F238E27FC236}">
                <a16:creationId xmlns:a16="http://schemas.microsoft.com/office/drawing/2014/main" id="{480E9B6A-781A-4FEF-AE92-CB8BEABBD1CD}"/>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spTree>
    <p:extLst>
      <p:ext uri="{BB962C8B-B14F-4D97-AF65-F5344CB8AC3E}">
        <p14:creationId xmlns:p14="http://schemas.microsoft.com/office/powerpoint/2010/main" val="3536423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092C-69AA-064A-93B4-6E0C16999742}"/>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Implementation Outcomes</a:t>
            </a:r>
          </a:p>
        </p:txBody>
      </p:sp>
      <p:sp>
        <p:nvSpPr>
          <p:cNvPr id="3" name="Content Placeholder 2">
            <a:extLst>
              <a:ext uri="{FF2B5EF4-FFF2-40B4-BE49-F238E27FC236}">
                <a16:creationId xmlns:a16="http://schemas.microsoft.com/office/drawing/2014/main" id="{37C9D536-23F7-5741-B220-97BE0152EE9A}"/>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lnSpc>
                <a:spcPct val="150000"/>
              </a:lnSpc>
              <a:buNone/>
            </a:pPr>
            <a:r>
              <a:rPr lang="en-US" sz="2400" b="1" dirty="0">
                <a:solidFill>
                  <a:srgbClr val="0097DA"/>
                </a:solidFill>
              </a:rPr>
              <a:t>RE-AIM Framework</a:t>
            </a:r>
            <a:endParaRPr lang="en-US" b="1" dirty="0">
              <a:solidFill>
                <a:srgbClr val="0097DA"/>
              </a:solidFill>
            </a:endParaRPr>
          </a:p>
          <a:p>
            <a:pPr marL="746760" lvl="1" indent="-457200">
              <a:lnSpc>
                <a:spcPct val="150000"/>
              </a:lnSpc>
              <a:buAutoNum type="arabicPeriod"/>
            </a:pPr>
            <a:r>
              <a:rPr lang="en-US" sz="2400" dirty="0"/>
              <a:t>Reach</a:t>
            </a:r>
          </a:p>
          <a:p>
            <a:pPr marL="746760" lvl="1" indent="-457200">
              <a:lnSpc>
                <a:spcPct val="150000"/>
              </a:lnSpc>
              <a:buAutoNum type="arabicPeriod"/>
            </a:pPr>
            <a:r>
              <a:rPr lang="en-US" sz="2400" dirty="0"/>
              <a:t>Effectiveness</a:t>
            </a:r>
          </a:p>
          <a:p>
            <a:pPr marL="746760" lvl="1" indent="-457200">
              <a:lnSpc>
                <a:spcPct val="150000"/>
              </a:lnSpc>
              <a:buAutoNum type="arabicPeriod"/>
            </a:pPr>
            <a:r>
              <a:rPr lang="en-US" sz="2400" dirty="0"/>
              <a:t>Adoption</a:t>
            </a:r>
          </a:p>
          <a:p>
            <a:pPr marL="746760" lvl="1" indent="-457200">
              <a:lnSpc>
                <a:spcPct val="150000"/>
              </a:lnSpc>
              <a:buAutoNum type="arabicPeriod"/>
            </a:pPr>
            <a:r>
              <a:rPr lang="en-US" sz="2400" dirty="0"/>
              <a:t>Implementation</a:t>
            </a:r>
          </a:p>
          <a:p>
            <a:pPr marL="746760" lvl="1" indent="-457200">
              <a:lnSpc>
                <a:spcPct val="150000"/>
              </a:lnSpc>
              <a:buAutoNum type="arabicPeriod"/>
            </a:pPr>
            <a:r>
              <a:rPr lang="en-US" sz="2400" dirty="0"/>
              <a:t>Maintenance</a:t>
            </a:r>
          </a:p>
        </p:txBody>
      </p:sp>
      <p:pic>
        <p:nvPicPr>
          <p:cNvPr id="4" name="Picture 5" descr="A picture containing logo&#10;&#10;Description automatically generated">
            <a:extLst>
              <a:ext uri="{FF2B5EF4-FFF2-40B4-BE49-F238E27FC236}">
                <a16:creationId xmlns:a16="http://schemas.microsoft.com/office/drawing/2014/main" id="{CB8CA3D8-E66E-42AD-A5E0-38A66A049B97}"/>
              </a:ext>
            </a:extLst>
          </p:cNvPr>
          <p:cNvPicPr>
            <a:picLocks noChangeAspect="1"/>
          </p:cNvPicPr>
          <p:nvPr/>
        </p:nvPicPr>
        <p:blipFill>
          <a:blip r:embed="rId3"/>
          <a:stretch>
            <a:fillRect/>
          </a:stretch>
        </p:blipFill>
        <p:spPr>
          <a:xfrm>
            <a:off x="9560008" y="396558"/>
            <a:ext cx="896610" cy="966053"/>
          </a:xfrm>
          <a:prstGeom prst="rect">
            <a:avLst/>
          </a:prstGeom>
        </p:spPr>
      </p:pic>
      <p:pic>
        <p:nvPicPr>
          <p:cNvPr id="5" name="Picture 5">
            <a:extLst>
              <a:ext uri="{FF2B5EF4-FFF2-40B4-BE49-F238E27FC236}">
                <a16:creationId xmlns:a16="http://schemas.microsoft.com/office/drawing/2014/main" id="{0A4BF4FA-527E-4C30-831F-DF90D02C2A09}"/>
              </a:ext>
            </a:extLst>
          </p:cNvPr>
          <p:cNvPicPr>
            <a:picLocks noChangeAspect="1"/>
          </p:cNvPicPr>
          <p:nvPr/>
        </p:nvPicPr>
        <p:blipFill>
          <a:blip r:embed="rId4"/>
          <a:stretch>
            <a:fillRect/>
          </a:stretch>
        </p:blipFill>
        <p:spPr>
          <a:xfrm>
            <a:off x="6098339" y="2403399"/>
            <a:ext cx="3310315" cy="2203213"/>
          </a:xfrm>
          <a:prstGeom prst="rect">
            <a:avLst/>
          </a:prstGeom>
        </p:spPr>
      </p:pic>
    </p:spTree>
    <p:extLst>
      <p:ext uri="{BB962C8B-B14F-4D97-AF65-F5344CB8AC3E}">
        <p14:creationId xmlns:p14="http://schemas.microsoft.com/office/powerpoint/2010/main" val="3379195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5">
            <a:extLst>
              <a:ext uri="{FF2B5EF4-FFF2-40B4-BE49-F238E27FC236}">
                <a16:creationId xmlns:a16="http://schemas.microsoft.com/office/drawing/2014/main" id="{44DE6632-D59C-4FA3-8847-34BC067FA29E}"/>
              </a:ext>
            </a:extLst>
          </p:cNvPr>
          <p:cNvGraphicFramePr/>
          <p:nvPr/>
        </p:nvGraphicFramePr>
        <p:xfrm>
          <a:off x="675959" y="91792"/>
          <a:ext cx="10845634" cy="535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D3C6DF1-3CA6-584C-A1BA-6F136F9612D7}"/>
              </a:ext>
            </a:extLst>
          </p:cNvPr>
          <p:cNvSpPr>
            <a:spLocks noGrp="1"/>
          </p:cNvSpPr>
          <p:nvPr>
            <p:ph type="title"/>
          </p:nvPr>
        </p:nvSpPr>
        <p:spPr>
          <a:xfrm>
            <a:off x="3875481" y="2199081"/>
            <a:ext cx="4441038"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3200" b="1" dirty="0"/>
              <a:t>Base Camp Basics</a:t>
            </a:r>
            <a:endParaRPr lang="en-US" dirty="0"/>
          </a:p>
        </p:txBody>
      </p:sp>
      <p:sp>
        <p:nvSpPr>
          <p:cNvPr id="4" name="TextBox 3">
            <a:extLst>
              <a:ext uri="{FF2B5EF4-FFF2-40B4-BE49-F238E27FC236}">
                <a16:creationId xmlns:a16="http://schemas.microsoft.com/office/drawing/2014/main" id="{81725A3B-6F1A-564C-97CD-3B07EF63CDA5}"/>
              </a:ext>
            </a:extLst>
          </p:cNvPr>
          <p:cNvSpPr txBox="1"/>
          <p:nvPr/>
        </p:nvSpPr>
        <p:spPr>
          <a:xfrm>
            <a:off x="8328837" y="4964017"/>
            <a:ext cx="2356000"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Beidas et al., 2018</a:t>
            </a:r>
            <a:endParaRPr lang="en-US" kern="0" dirty="0"/>
          </a:p>
          <a:p>
            <a:pPr algn="r"/>
            <a:r>
              <a:rPr lang="en-US" sz="1000" kern="0" dirty="0">
                <a:solidFill>
                  <a:srgbClr val="FFFFFF">
                    <a:lumMod val="65000"/>
                  </a:srgbClr>
                </a:solidFill>
              </a:rPr>
              <a:t>Lewis et al., 2020</a:t>
            </a:r>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p:txBody>
      </p:sp>
      <p:sp>
        <p:nvSpPr>
          <p:cNvPr id="34" name="Oval 33">
            <a:extLst>
              <a:ext uri="{FF2B5EF4-FFF2-40B4-BE49-F238E27FC236}">
                <a16:creationId xmlns:a16="http://schemas.microsoft.com/office/drawing/2014/main" id="{AE6D9F87-B135-483B-93B1-B254A6B53CEA}"/>
              </a:ext>
            </a:extLst>
          </p:cNvPr>
          <p:cNvSpPr/>
          <p:nvPr/>
        </p:nvSpPr>
        <p:spPr>
          <a:xfrm>
            <a:off x="3127343" y="1185313"/>
            <a:ext cx="2087217" cy="92375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000000"/>
              </a:solidFill>
              <a:latin typeface="Arial"/>
              <a:sym typeface="Arial"/>
            </a:endParaRPr>
          </a:p>
        </p:txBody>
      </p:sp>
      <p:pic>
        <p:nvPicPr>
          <p:cNvPr id="60" name="Picture 59" descr="A picture containing text, queen, vector graphics&#10;&#10;Description automatically generated">
            <a:extLst>
              <a:ext uri="{FF2B5EF4-FFF2-40B4-BE49-F238E27FC236}">
                <a16:creationId xmlns:a16="http://schemas.microsoft.com/office/drawing/2014/main" id="{943C208D-1B25-492C-B28E-08955F6A6F8F}"/>
              </a:ext>
            </a:extLst>
          </p:cNvPr>
          <p:cNvPicPr>
            <a:picLocks noChangeAspect="1"/>
          </p:cNvPicPr>
          <p:nvPr/>
        </p:nvPicPr>
        <p:blipFill>
          <a:blip r:embed="rId8"/>
          <a:stretch>
            <a:fillRect/>
          </a:stretch>
        </p:blipFill>
        <p:spPr>
          <a:xfrm>
            <a:off x="9562109" y="396207"/>
            <a:ext cx="896990" cy="953010"/>
          </a:xfrm>
          <a:prstGeom prst="rect">
            <a:avLst/>
          </a:prstGeom>
        </p:spPr>
      </p:pic>
    </p:spTree>
    <p:extLst>
      <p:ext uri="{BB962C8B-B14F-4D97-AF65-F5344CB8AC3E}">
        <p14:creationId xmlns:p14="http://schemas.microsoft.com/office/powerpoint/2010/main" val="3426802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3B7BD-1B28-9549-902C-62E3C748583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Sustainability Elements </a:t>
            </a:r>
            <a:endParaRPr lang="en-US" sz="3600" dirty="0"/>
          </a:p>
        </p:txBody>
      </p:sp>
      <p:pic>
        <p:nvPicPr>
          <p:cNvPr id="4" name="Picture 6" descr="A picture containing text, queen, vector graphics&#10;&#10;Description automatically generated">
            <a:extLst>
              <a:ext uri="{FF2B5EF4-FFF2-40B4-BE49-F238E27FC236}">
                <a16:creationId xmlns:a16="http://schemas.microsoft.com/office/drawing/2014/main" id="{1ED580E5-27B5-417A-B9BF-4B052B6CA532}"/>
              </a:ext>
            </a:extLst>
          </p:cNvPr>
          <p:cNvPicPr>
            <a:picLocks noChangeAspect="1"/>
          </p:cNvPicPr>
          <p:nvPr/>
        </p:nvPicPr>
        <p:blipFill>
          <a:blip r:embed="rId3"/>
          <a:stretch>
            <a:fillRect/>
          </a:stretch>
        </p:blipFill>
        <p:spPr>
          <a:xfrm>
            <a:off x="9562109" y="396207"/>
            <a:ext cx="896990" cy="953010"/>
          </a:xfrm>
          <a:prstGeom prst="rect">
            <a:avLst/>
          </a:prstGeom>
        </p:spPr>
      </p:pic>
      <p:graphicFrame>
        <p:nvGraphicFramePr>
          <p:cNvPr id="7" name="Diagram 7">
            <a:extLst>
              <a:ext uri="{FF2B5EF4-FFF2-40B4-BE49-F238E27FC236}">
                <a16:creationId xmlns:a16="http://schemas.microsoft.com/office/drawing/2014/main" id="{D41CD9AF-9F39-4C1B-86FD-543906C14EE6}"/>
              </a:ext>
            </a:extLst>
          </p:cNvPr>
          <p:cNvGraphicFramePr/>
          <p:nvPr/>
        </p:nvGraphicFramePr>
        <p:xfrm>
          <a:off x="1771382" y="1494833"/>
          <a:ext cx="8649234"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4515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1A5C7-45DF-3A4D-966A-C099BD74CF03}"/>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solidFill>
                  <a:schemeClr val="tx2"/>
                </a:solidFill>
              </a:rPr>
              <a:t>Tools and Supplemental Resources</a:t>
            </a:r>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192405" indent="-192405">
              <a:lnSpc>
                <a:spcPct val="150000"/>
              </a:lnSpc>
            </a:pPr>
            <a:r>
              <a:rPr lang="en-US" sz="1200" dirty="0">
                <a:solidFill>
                  <a:schemeClr val="accent1">
                    <a:lumMod val="50000"/>
                  </a:schemeClr>
                </a:solidFill>
                <a:hlinkClick r:id="rId3">
                  <a:extLst>
                    <a:ext uri="{A12FA001-AC4F-418D-AE19-62706E023703}">
                      <ahyp:hlinkClr xmlns:ahyp="http://schemas.microsoft.com/office/drawing/2018/hyperlinkcolor" val="tx"/>
                    </a:ext>
                  </a:extLst>
                </a:hlinkClick>
              </a:rPr>
              <a:t>Cancer Prevention and Control Research Network</a:t>
            </a:r>
            <a:endParaRPr lang="en-US" sz="1200" dirty="0">
              <a:solidFill>
                <a:schemeClr val="accent1">
                  <a:lumMod val="50000"/>
                </a:schemeClr>
              </a:solidFill>
            </a:endParaRPr>
          </a:p>
          <a:p>
            <a:pPr marL="192405" indent="-192405">
              <a:lnSpc>
                <a:spcPct val="150000"/>
              </a:lnSpc>
            </a:pPr>
            <a:r>
              <a:rPr lang="en-US" sz="1200" dirty="0">
                <a:solidFill>
                  <a:schemeClr val="accent1">
                    <a:lumMod val="50000"/>
                  </a:schemeClr>
                </a:solidFill>
                <a:hlinkClick r:id="rId4">
                  <a:extLst>
                    <a:ext uri="{A12FA001-AC4F-418D-AE19-62706E023703}">
                      <ahyp:hlinkClr xmlns:ahyp="http://schemas.microsoft.com/office/drawing/2018/hyperlinkcolor" val="tx"/>
                    </a:ext>
                  </a:extLst>
                </a:hlinkClick>
              </a:rPr>
              <a:t>The Center for Implementation</a:t>
            </a:r>
            <a:endParaRPr lang="en-US" sz="1200" dirty="0">
              <a:solidFill>
                <a:schemeClr val="accent1">
                  <a:lumMod val="50000"/>
                </a:schemeClr>
              </a:solidFill>
            </a:endParaRPr>
          </a:p>
          <a:p>
            <a:pPr marL="192405" indent="-192405">
              <a:lnSpc>
                <a:spcPct val="150000"/>
              </a:lnSpc>
            </a:pPr>
            <a:r>
              <a:rPr lang="en-US" sz="1200" dirty="0">
                <a:solidFill>
                  <a:schemeClr val="accent1">
                    <a:lumMod val="50000"/>
                  </a:schemeClr>
                </a:solidFill>
                <a:hlinkClick r:id="rId5">
                  <a:extLst>
                    <a:ext uri="{A12FA001-AC4F-418D-AE19-62706E023703}">
                      <ahyp:hlinkClr xmlns:ahyp="http://schemas.microsoft.com/office/drawing/2018/hyperlinkcolor" val="tx"/>
                    </a:ext>
                  </a:extLst>
                </a:hlinkClick>
              </a:rPr>
              <a:t>Center for Participatory Research: Engage for Equity Toolkit</a:t>
            </a:r>
            <a:endParaRPr lang="en-US" sz="1200" dirty="0">
              <a:solidFill>
                <a:schemeClr val="accent1">
                  <a:lumMod val="50000"/>
                </a:schemeClr>
              </a:solidFill>
            </a:endParaRPr>
          </a:p>
          <a:p>
            <a:pPr marL="192405" indent="-192405">
              <a:lnSpc>
                <a:spcPct val="150000"/>
              </a:lnSpc>
            </a:pPr>
            <a:r>
              <a:rPr lang="en-US" sz="1200" dirty="0">
                <a:solidFill>
                  <a:schemeClr val="accent1">
                    <a:lumMod val="50000"/>
                  </a:schemeClr>
                </a:solidFill>
                <a:hlinkClick r:id="rId6">
                  <a:extLst>
                    <a:ext uri="{A12FA001-AC4F-418D-AE19-62706E023703}">
                      <ahyp:hlinkClr xmlns:ahyp="http://schemas.microsoft.com/office/drawing/2018/hyperlinkcolor" val="tx"/>
                    </a:ext>
                  </a:extLst>
                </a:hlinkClick>
              </a:rPr>
              <a:t>Comprehensive Cancer Control National Partnership Health Equity Tip Sheet</a:t>
            </a:r>
            <a:endParaRPr lang="en-US" sz="1200" dirty="0">
              <a:solidFill>
                <a:schemeClr val="accent1">
                  <a:lumMod val="50000"/>
                </a:schemeClr>
              </a:solidFill>
            </a:endParaRPr>
          </a:p>
          <a:p>
            <a:pPr marL="192405" indent="-192405">
              <a:lnSpc>
                <a:spcPct val="150000"/>
              </a:lnSpc>
            </a:pPr>
            <a:r>
              <a:rPr lang="en-US" sz="1200" dirty="0">
                <a:solidFill>
                  <a:schemeClr val="accent1">
                    <a:lumMod val="50000"/>
                  </a:schemeClr>
                </a:solidFill>
                <a:hlinkClick r:id="rId7">
                  <a:extLst>
                    <a:ext uri="{A12FA001-AC4F-418D-AE19-62706E023703}">
                      <ahyp:hlinkClr xmlns:ahyp="http://schemas.microsoft.com/office/drawing/2018/hyperlinkcolor" val="tx"/>
                    </a:ext>
                  </a:extLst>
                </a:hlinkClick>
              </a:rPr>
              <a:t>Dissemination and Implementation Resource Guide and Glossary</a:t>
            </a:r>
            <a:endParaRPr lang="en-US" sz="1200" dirty="0">
              <a:solidFill>
                <a:schemeClr val="accent1">
                  <a:lumMod val="50000"/>
                </a:schemeClr>
              </a:solidFill>
            </a:endParaRPr>
          </a:p>
          <a:p>
            <a:pPr marL="192405" indent="-192405">
              <a:lnSpc>
                <a:spcPct val="150000"/>
              </a:lnSpc>
            </a:pPr>
            <a:r>
              <a:rPr lang="en-US" sz="1200" dirty="0">
                <a:hlinkClick r:id="rId8"/>
              </a:rPr>
              <a:t>Freakonomics Postcast: Policymaking Is Not a Science (Yet)</a:t>
            </a:r>
            <a:endParaRPr lang="en-US" sz="1200" dirty="0"/>
          </a:p>
          <a:p>
            <a:pPr marL="192405" indent="-192405"/>
            <a:r>
              <a:rPr lang="en-US" sz="1200" dirty="0">
                <a:solidFill>
                  <a:schemeClr val="accent1">
                    <a:lumMod val="50000"/>
                  </a:schemeClr>
                </a:solidFill>
                <a:hlinkClick r:id="rId9">
                  <a:extLst>
                    <a:ext uri="{A12FA001-AC4F-418D-AE19-62706E023703}">
                      <ahyp:hlinkClr xmlns:ahyp="http://schemas.microsoft.com/office/drawing/2018/hyperlinkcolor" val="tx"/>
                    </a:ext>
                  </a:extLst>
                </a:hlinkClick>
              </a:rPr>
              <a:t>Implementation Science: An Introductory Workshop for Researchers, Clinicians, Policy Makers and Community Members</a:t>
            </a:r>
            <a:endParaRPr lang="en-US" sz="1200" dirty="0">
              <a:solidFill>
                <a:schemeClr val="accent1">
                  <a:lumMod val="50000"/>
                </a:schemeClr>
              </a:solidFill>
            </a:endParaRPr>
          </a:p>
          <a:p>
            <a:pPr marL="192405" indent="-192405"/>
            <a:r>
              <a:rPr lang="en-US" sz="1200" dirty="0">
                <a:solidFill>
                  <a:schemeClr val="accent1">
                    <a:lumMod val="50000"/>
                  </a:schemeClr>
                </a:solidFill>
                <a:hlinkClick r:id="rId10">
                  <a:extLst>
                    <a:ext uri="{A12FA001-AC4F-418D-AE19-62706E023703}">
                      <ahyp:hlinkClr xmlns:ahyp="http://schemas.microsoft.com/office/drawing/2018/hyperlinkcolor" val="tx"/>
                    </a:ext>
                  </a:extLst>
                </a:hlinkClick>
              </a:rPr>
              <a:t>The Journal of Public Health Management and Practice Implementation Science Podcast with Randy Schwartz and Justin Moore</a:t>
            </a:r>
            <a:endParaRPr lang="en-US" sz="1200" dirty="0">
              <a:solidFill>
                <a:schemeClr val="accent1">
                  <a:lumMod val="50000"/>
                </a:schemeClr>
              </a:solidFill>
            </a:endParaRPr>
          </a:p>
          <a:p>
            <a:pPr marL="192405" indent="-192405">
              <a:lnSpc>
                <a:spcPct val="150000"/>
              </a:lnSpc>
            </a:pPr>
            <a:r>
              <a:rPr lang="en-US" sz="1200" dirty="0">
                <a:hlinkClick r:id="rId11"/>
              </a:rPr>
              <a:t>National Cancer Institute Cancer Facts and Figures 2021 </a:t>
            </a:r>
            <a:endParaRPr lang="en-US" sz="1200" dirty="0"/>
          </a:p>
          <a:p>
            <a:pPr marL="192405" indent="-192405">
              <a:lnSpc>
                <a:spcPct val="150000"/>
              </a:lnSpc>
            </a:pPr>
            <a:r>
              <a:rPr lang="en-US" sz="1200" dirty="0">
                <a:hlinkClick r:id="rId12"/>
              </a:rPr>
              <a:t>National Cancer Institute Dispatches from Implementation Science at NCI</a:t>
            </a:r>
            <a:endParaRPr lang="en-US" sz="1200" dirty="0"/>
          </a:p>
          <a:p>
            <a:pPr marL="192405" indent="-192405">
              <a:lnSpc>
                <a:spcPct val="150000"/>
              </a:lnSpc>
            </a:pPr>
            <a:r>
              <a:rPr lang="en-US" sz="1200" dirty="0">
                <a:solidFill>
                  <a:schemeClr val="accent1">
                    <a:lumMod val="50000"/>
                  </a:schemeClr>
                </a:solidFill>
                <a:hlinkClick r:id="rId13">
                  <a:extLst>
                    <a:ext uri="{A12FA001-AC4F-418D-AE19-62706E023703}">
                      <ahyp:hlinkClr xmlns:ahyp="http://schemas.microsoft.com/office/drawing/2018/hyperlinkcolor" val="tx"/>
                    </a:ext>
                  </a:extLst>
                </a:hlinkClick>
              </a:rPr>
              <a:t>National Cancer Institute Implementation Science: Context &amp; Equity in Cancer Research Webinar</a:t>
            </a:r>
            <a:endParaRPr lang="en-US" sz="1200" dirty="0">
              <a:solidFill>
                <a:schemeClr val="accent1">
                  <a:lumMod val="50000"/>
                </a:schemeClr>
              </a:solidFill>
            </a:endParaRPr>
          </a:p>
        </p:txBody>
      </p:sp>
    </p:spTree>
    <p:extLst>
      <p:ext uri="{BB962C8B-B14F-4D97-AF65-F5344CB8AC3E}">
        <p14:creationId xmlns:p14="http://schemas.microsoft.com/office/powerpoint/2010/main" val="452381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32CA-B6DC-435B-8543-5CEA25854FF4}"/>
              </a:ext>
            </a:extLst>
          </p:cNvPr>
          <p:cNvSpPr>
            <a:spLocks noGrp="1"/>
          </p:cNvSpPr>
          <p:nvPr>
            <p:ph type="title"/>
          </p:nvPr>
        </p:nvSpPr>
        <p:spPr/>
        <p:txBody>
          <a:bodyPr>
            <a:normAutofit/>
          </a:bodyPr>
          <a:lstStyle/>
          <a:p>
            <a:r>
              <a:rPr lang="en-US" sz="3600" dirty="0">
                <a:solidFill>
                  <a:schemeClr val="tx2"/>
                </a:solidFill>
                <a:latin typeface="Arial"/>
                <a:cs typeface="Arial"/>
              </a:rPr>
              <a:t>Tools and Supplemental Resources</a:t>
            </a:r>
            <a:endParaRPr lang="en-US" sz="3600" b="0" dirty="0">
              <a:solidFill>
                <a:schemeClr val="tx2"/>
              </a:solidFill>
              <a:latin typeface="Arial"/>
              <a:cs typeface="Arial"/>
            </a:endParaRPr>
          </a:p>
        </p:txBody>
      </p:sp>
      <p:sp>
        <p:nvSpPr>
          <p:cNvPr id="3" name="Content Placeholder 2">
            <a:extLst>
              <a:ext uri="{FF2B5EF4-FFF2-40B4-BE49-F238E27FC236}">
                <a16:creationId xmlns:a16="http://schemas.microsoft.com/office/drawing/2014/main" id="{76EDFE24-4D82-41CB-9944-B2F35B4BE18F}"/>
              </a:ext>
            </a:extLst>
          </p:cNvPr>
          <p:cNvSpPr>
            <a:spLocks noGrp="1"/>
          </p:cNvSpPr>
          <p:nvPr>
            <p:ph idx="1"/>
          </p:nvPr>
        </p:nvSpPr>
        <p:spPr/>
        <p:txBody>
          <a:bodyPr/>
          <a:lstStyle/>
          <a:p>
            <a:pPr marL="192405" indent="-192405">
              <a:lnSpc>
                <a:spcPct val="150000"/>
              </a:lnSpc>
              <a:spcBef>
                <a:spcPts val="0"/>
              </a:spcBef>
              <a:spcAft>
                <a:spcPts val="0"/>
              </a:spcAft>
              <a:buFont typeface="Arial"/>
              <a:buChar char="•"/>
            </a:pPr>
            <a:r>
              <a:rPr lang="en-US" sz="1200" dirty="0">
                <a:solidFill>
                  <a:schemeClr val="accent1">
                    <a:lumMod val="50000"/>
                  </a:schemeClr>
                </a:solidFill>
                <a:ea typeface="+mn-lt"/>
                <a:cs typeface="+mn-lt"/>
                <a:hlinkClick r:id="rId3"/>
              </a:rPr>
              <a:t>National Cancer Institute Implementation Science Practice Tools</a:t>
            </a:r>
            <a:endParaRPr lang="en-US" sz="1200" dirty="0">
              <a:ea typeface="+mn-lt"/>
              <a:cs typeface="+mn-lt"/>
            </a:endParaRPr>
          </a:p>
          <a:p>
            <a:pPr marL="192405" indent="-192405">
              <a:lnSpc>
                <a:spcPct val="150000"/>
              </a:lnSpc>
              <a:spcBef>
                <a:spcPts val="0"/>
              </a:spcBef>
              <a:spcAft>
                <a:spcPts val="0"/>
              </a:spcAft>
              <a:buFont typeface="Arial"/>
              <a:buChar char="•"/>
            </a:pPr>
            <a:r>
              <a:rPr lang="en-US" sz="1200" dirty="0">
                <a:solidFill>
                  <a:schemeClr val="accent1">
                    <a:lumMod val="50000"/>
                  </a:schemeClr>
                </a:solidFill>
                <a:ea typeface="+mn-lt"/>
                <a:cs typeface="+mn-lt"/>
                <a:hlinkClick r:id="rId4">
                  <a:extLst>
                    <a:ext uri="{A12FA001-AC4F-418D-AE19-62706E023703}">
                      <ahyp:hlinkClr xmlns:ahyp="http://schemas.microsoft.com/office/drawing/2018/hyperlinkcolor" val="tx"/>
                    </a:ext>
                  </a:extLst>
                </a:hlinkClick>
              </a:rPr>
              <a:t>National Cancer Institute Implementation Science Webinars Series</a:t>
            </a:r>
            <a:endParaRPr lang="en-US" sz="1200" dirty="0">
              <a:solidFill>
                <a:schemeClr val="accent1">
                  <a:lumMod val="50000"/>
                </a:schemeClr>
              </a:solidFill>
              <a:ea typeface="+mn-lt"/>
              <a:cs typeface="+mn-lt"/>
            </a:endParaRPr>
          </a:p>
          <a:p>
            <a:pPr marL="192405" indent="-192405">
              <a:lnSpc>
                <a:spcPct val="150000"/>
              </a:lnSpc>
              <a:spcBef>
                <a:spcPts val="0"/>
              </a:spcBef>
              <a:spcAft>
                <a:spcPts val="0"/>
              </a:spcAft>
              <a:buFont typeface="Arial"/>
              <a:buChar char="•"/>
            </a:pPr>
            <a:r>
              <a:rPr lang="en-US" sz="1200" dirty="0">
                <a:solidFill>
                  <a:schemeClr val="accent1">
                    <a:lumMod val="50000"/>
                  </a:schemeClr>
                </a:solidFill>
                <a:ea typeface="+mn-lt"/>
                <a:cs typeface="+mn-lt"/>
                <a:hlinkClick r:id="rId5">
                  <a:extLst>
                    <a:ext uri="{A12FA001-AC4F-418D-AE19-62706E023703}">
                      <ahyp:hlinkClr xmlns:ahyp="http://schemas.microsoft.com/office/drawing/2018/hyperlinkcolor" val="tx"/>
                    </a:ext>
                  </a:extLst>
                </a:hlinkClick>
              </a:rPr>
              <a:t>National Cancer Institute Newsletter: Opportunities to Advance Health Equity through Implementation Science</a:t>
            </a:r>
            <a:endParaRPr lang="en-US" sz="1200" dirty="0">
              <a:solidFill>
                <a:schemeClr val="accent1">
                  <a:lumMod val="50000"/>
                </a:schemeClr>
              </a:solidFill>
              <a:ea typeface="+mn-lt"/>
              <a:cs typeface="+mn-lt"/>
            </a:endParaRPr>
          </a:p>
          <a:p>
            <a:pPr marL="192405" indent="-192405">
              <a:lnSpc>
                <a:spcPct val="150000"/>
              </a:lnSpc>
              <a:spcBef>
                <a:spcPts val="0"/>
              </a:spcBef>
              <a:spcAft>
                <a:spcPts val="0"/>
              </a:spcAft>
              <a:buFont typeface="Arial"/>
              <a:buChar char="•"/>
            </a:pPr>
            <a:r>
              <a:rPr lang="en-US" sz="1200" dirty="0">
                <a:solidFill>
                  <a:schemeClr val="accent1">
                    <a:lumMod val="50000"/>
                  </a:schemeClr>
                </a:solidFill>
                <a:ea typeface="+mn-lt"/>
                <a:cs typeface="+mn-lt"/>
                <a:hlinkClick r:id="rId6">
                  <a:extLst>
                    <a:ext uri="{A12FA001-AC4F-418D-AE19-62706E023703}">
                      <ahyp:hlinkClr xmlns:ahyp="http://schemas.microsoft.com/office/drawing/2018/hyperlinkcolor" val="tx"/>
                    </a:ext>
                  </a:extLst>
                </a:hlinkClick>
              </a:rPr>
              <a:t>National Cancer Institute Orientation to the Science of Dissemination and Implementation Training</a:t>
            </a:r>
            <a:endParaRPr lang="en-US" sz="1200" dirty="0">
              <a:solidFill>
                <a:schemeClr val="accent1">
                  <a:lumMod val="50000"/>
                </a:schemeClr>
              </a:solidFill>
              <a:ea typeface="+mn-lt"/>
              <a:cs typeface="+mn-lt"/>
            </a:endParaRPr>
          </a:p>
          <a:p>
            <a:pPr marL="192405" indent="-192405">
              <a:spcBef>
                <a:spcPts val="0"/>
              </a:spcBef>
              <a:spcAft>
                <a:spcPts val="0"/>
              </a:spcAft>
              <a:buFont typeface="Arial"/>
              <a:buChar char="•"/>
            </a:pPr>
            <a:r>
              <a:rPr lang="en-US" sz="1200" dirty="0">
                <a:ea typeface="+mn-lt"/>
                <a:cs typeface="+mn-lt"/>
                <a:hlinkClick r:id="rId7"/>
              </a:rPr>
              <a:t>National Cancer Institute Training Institute for Dissemination and Implementation Research in Cancer (TIDIRC) Facilitated Course</a:t>
            </a:r>
            <a:endParaRPr lang="en-US" sz="1200" dirty="0">
              <a:ea typeface="+mn-lt"/>
              <a:cs typeface="+mn-lt"/>
            </a:endParaRPr>
          </a:p>
          <a:p>
            <a:pPr marL="192405" indent="-192405">
              <a:lnSpc>
                <a:spcPct val="150000"/>
              </a:lnSpc>
              <a:spcBef>
                <a:spcPts val="0"/>
              </a:spcBef>
              <a:spcAft>
                <a:spcPts val="0"/>
              </a:spcAft>
              <a:buFont typeface="Arial"/>
              <a:buChar char="•"/>
            </a:pPr>
            <a:r>
              <a:rPr lang="en-US" sz="1200" dirty="0">
                <a:ea typeface="+mn-lt"/>
                <a:cs typeface="+mn-lt"/>
                <a:hlinkClick r:id="rId8"/>
              </a:rPr>
              <a:t>National Implementation Research Network</a:t>
            </a:r>
            <a:endParaRPr lang="en-US" sz="1200" dirty="0">
              <a:ea typeface="+mn-lt"/>
              <a:cs typeface="+mn-lt"/>
            </a:endParaRPr>
          </a:p>
          <a:p>
            <a:pPr marL="192405" indent="-192405">
              <a:lnSpc>
                <a:spcPct val="150000"/>
              </a:lnSpc>
              <a:spcBef>
                <a:spcPts val="0"/>
              </a:spcBef>
              <a:spcAft>
                <a:spcPts val="0"/>
              </a:spcAft>
              <a:buFont typeface="Arial"/>
              <a:buChar char="•"/>
            </a:pPr>
            <a:r>
              <a:rPr lang="en-US" sz="1200" dirty="0">
                <a:ea typeface="+mn-lt"/>
                <a:cs typeface="+mn-lt"/>
                <a:hlinkClick r:id="rId9"/>
              </a:rPr>
              <a:t>State Implementation and Scaling-Up of Evidence-Based Practices</a:t>
            </a:r>
            <a:endParaRPr lang="en-US" sz="1200" dirty="0">
              <a:ea typeface="+mn-lt"/>
              <a:cs typeface="+mn-lt"/>
            </a:endParaRPr>
          </a:p>
          <a:p>
            <a:pPr marL="192405" indent="-192405">
              <a:lnSpc>
                <a:spcPct val="150000"/>
              </a:lnSpc>
              <a:spcBef>
                <a:spcPts val="0"/>
              </a:spcBef>
              <a:spcAft>
                <a:spcPts val="0"/>
              </a:spcAft>
              <a:buFont typeface="Arial"/>
              <a:buChar char="•"/>
            </a:pPr>
            <a:r>
              <a:rPr lang="en-US" sz="1200" dirty="0">
                <a:ea typeface="+mn-lt"/>
                <a:cs typeface="+mn-lt"/>
                <a:hlinkClick r:id="rId10"/>
              </a:rPr>
              <a:t>University of California San Francisco Implementation Science Mini Course</a:t>
            </a:r>
            <a:endParaRPr lang="en-US" sz="1200" dirty="0">
              <a:ea typeface="+mn-lt"/>
              <a:cs typeface="+mn-lt"/>
            </a:endParaRPr>
          </a:p>
          <a:p>
            <a:pPr marL="192405" indent="-192405">
              <a:lnSpc>
                <a:spcPct val="150000"/>
              </a:lnSpc>
              <a:spcBef>
                <a:spcPts val="0"/>
              </a:spcBef>
              <a:spcAft>
                <a:spcPts val="0"/>
              </a:spcAft>
              <a:buFont typeface="Arial"/>
            </a:pPr>
            <a:r>
              <a:rPr lang="en-US" sz="1200" dirty="0">
                <a:ea typeface="+mn-lt"/>
                <a:cs typeface="+mn-lt"/>
                <a:hlinkClick r:id="rId11"/>
              </a:rPr>
              <a:t>The Veterans Affairs Quality Enhancement Research Initiative (QUERI) Program</a:t>
            </a:r>
            <a:endParaRPr lang="en-US" sz="1200" dirty="0">
              <a:ea typeface="+mn-lt"/>
              <a:cs typeface="+mn-lt"/>
            </a:endParaRPr>
          </a:p>
          <a:p>
            <a:pPr marL="192405" indent="-192405">
              <a:lnSpc>
                <a:spcPct val="150000"/>
              </a:lnSpc>
              <a:spcBef>
                <a:spcPts val="0"/>
              </a:spcBef>
              <a:spcAft>
                <a:spcPts val="0"/>
              </a:spcAft>
            </a:pPr>
            <a:endParaRPr lang="en-US" dirty="0">
              <a:cs typeface="Arial"/>
            </a:endParaRPr>
          </a:p>
          <a:p>
            <a:pPr marL="192405" indent="-192405">
              <a:lnSpc>
                <a:spcPct val="220000"/>
              </a:lnSpc>
              <a:spcBef>
                <a:spcPts val="0"/>
              </a:spcBef>
              <a:spcAft>
                <a:spcPts val="0"/>
              </a:spcAft>
            </a:pPr>
            <a:endParaRPr lang="en-US" dirty="0">
              <a:cs typeface="Arial"/>
            </a:endParaRPr>
          </a:p>
          <a:p>
            <a:pPr marL="192405" indent="-192405"/>
            <a:endParaRPr lang="en-US" dirty="0">
              <a:cs typeface="Arial"/>
            </a:endParaRPr>
          </a:p>
        </p:txBody>
      </p:sp>
    </p:spTree>
    <p:extLst>
      <p:ext uri="{BB962C8B-B14F-4D97-AF65-F5344CB8AC3E}">
        <p14:creationId xmlns:p14="http://schemas.microsoft.com/office/powerpoint/2010/main" val="257231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EFB7-5519-ED4B-BAB6-9624C743CCB8}"/>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647FAD1B-3CD5-FB4C-8B54-A90F9CF83428}"/>
              </a:ext>
            </a:extLst>
          </p:cNvPr>
          <p:cNvSpPr>
            <a:spLocks noGrp="1"/>
          </p:cNvSpPr>
          <p:nvPr>
            <p:ph idx="1"/>
          </p:nvPr>
        </p:nvSpPr>
        <p:spPr>
          <a:xfrm>
            <a:off x="1981200" y="1447801"/>
            <a:ext cx="8229600" cy="3979549"/>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buNone/>
            </a:pPr>
            <a:r>
              <a:rPr lang="en-US" sz="1200" dirty="0"/>
              <a:t>Bauer, M. S., Damschroder, L., Hagedorn, H., Smith, J., &amp; Kilbourne, A. (2015). An introduction to implementation  </a:t>
            </a:r>
          </a:p>
          <a:p>
            <a:pPr marL="0" indent="0">
              <a:buNone/>
            </a:pPr>
            <a:r>
              <a:rPr lang="en-US" sz="1200" dirty="0"/>
              <a:t>     science for the non-specialist. </a:t>
            </a:r>
            <a:r>
              <a:rPr lang="en-US" sz="1200" i="1" dirty="0"/>
              <a:t>BMC Psychology, </a:t>
            </a:r>
            <a:r>
              <a:rPr lang="en-US" sz="1200" dirty="0"/>
              <a:t>3(1):32. doi: 10.1186/s40359-015-0089-9</a:t>
            </a:r>
          </a:p>
          <a:p>
            <a:pPr marL="0" indent="0">
              <a:buNone/>
            </a:pPr>
            <a:r>
              <a:rPr lang="en-US" sz="1200" dirty="0"/>
              <a:t>Bauer, M.S. &amp; Kirchner, J., (2020). Implementation science: What is it and why should I care? </a:t>
            </a:r>
            <a:r>
              <a:rPr lang="en-US" sz="1200" i="1" dirty="0"/>
              <a:t>Psychiatry Research, </a:t>
            </a:r>
          </a:p>
          <a:p>
            <a:pPr marL="0" indent="0">
              <a:buNone/>
            </a:pPr>
            <a:r>
              <a:rPr lang="en-US" sz="1200" i="1" dirty="0"/>
              <a:t>     283</a:t>
            </a:r>
            <a:r>
              <a:rPr lang="en-US" sz="1200" dirty="0"/>
              <a:t>:112376. doi: 10.1016/j.psychres.2019.04.025</a:t>
            </a:r>
          </a:p>
          <a:p>
            <a:pPr marL="0" indent="0">
              <a:buNone/>
            </a:pPr>
            <a:r>
              <a:rPr lang="en-US" sz="1200" dirty="0"/>
              <a:t>Beidas, R., Lewis, C., &amp; Powell. B. (2018). </a:t>
            </a:r>
            <a:r>
              <a:rPr lang="en-US" sz="1200" i="1" dirty="0"/>
              <a:t>Orientation to dissemination and implementation research in health: </a:t>
            </a:r>
          </a:p>
          <a:p>
            <a:pPr marL="0" indent="0">
              <a:buNone/>
            </a:pPr>
            <a:r>
              <a:rPr lang="en-US" sz="1200" i="1" dirty="0"/>
              <a:t>     Resource guide</a:t>
            </a:r>
            <a:r>
              <a:rPr lang="en-US" sz="1200" dirty="0"/>
              <a:t>. https://cancercontrol.cancer.gov/sites/default/files/2020-05/Orientation-to-DI-Research-in-Health-</a:t>
            </a:r>
          </a:p>
          <a:p>
            <a:pPr marL="0" indent="0">
              <a:buNone/>
            </a:pPr>
            <a:r>
              <a:rPr lang="en-US" sz="1200" dirty="0"/>
              <a:t>     Resource-Guide.pdf</a:t>
            </a:r>
          </a:p>
          <a:p>
            <a:pPr marL="0" indent="0">
              <a:buNone/>
            </a:pPr>
            <a:r>
              <a:rPr lang="en-US" sz="1200" dirty="0"/>
              <a:t>Birken, S. A., Powell, B. J., Shea, C. M. Haines, E. R., Kirk, M. A., Leeman, J., Rohweder, C., Damschroder L.,&amp; </a:t>
            </a:r>
          </a:p>
          <a:p>
            <a:pPr marL="0" indent="0">
              <a:buNone/>
            </a:pPr>
            <a:r>
              <a:rPr lang="en-US" sz="1200" dirty="0"/>
              <a:t>     Presseau, J. (2017). Criteria for selecting implementation science theories and frameworks: Results from an </a:t>
            </a:r>
          </a:p>
          <a:p>
            <a:pPr marL="0" indent="0">
              <a:buNone/>
            </a:pPr>
            <a:r>
              <a:rPr lang="en-US" sz="1200" dirty="0"/>
              <a:t>     international survey. </a:t>
            </a:r>
            <a:r>
              <a:rPr lang="en-US" sz="1200" i="1" dirty="0"/>
              <a:t>Implementation Science 12</a:t>
            </a:r>
            <a:r>
              <a:rPr lang="en-US" sz="1200" dirty="0"/>
              <a:t>(124). https://doi.org/10.1186/s13012-017-0656-y</a:t>
            </a:r>
          </a:p>
          <a:p>
            <a:pPr marL="0" indent="0">
              <a:buNone/>
            </a:pPr>
            <a:r>
              <a:rPr lang="en-US" sz="1200" dirty="0"/>
              <a:t>Brown, C. H., Curran G., Palinkas, L., Aarons, G. A., Wells, K. B., Jones, L., Collins, L. M.,  Duan, N., Mittman, B., </a:t>
            </a:r>
          </a:p>
          <a:p>
            <a:pPr marL="0" indent="0">
              <a:buNone/>
            </a:pPr>
            <a:r>
              <a:rPr lang="en-US" sz="1200" dirty="0"/>
              <a:t>     Wallace, A., Tabak, R., Ducharme, L., Chambers, D., Neta, G., Wiley, T., Landsverk, J., Cheung, K., &amp; Cruden, G. </a:t>
            </a:r>
          </a:p>
          <a:p>
            <a:pPr marL="0" indent="0">
              <a:buNone/>
            </a:pPr>
            <a:r>
              <a:rPr lang="en-US" sz="1200" dirty="0"/>
              <a:t>     (2017). An overview of research and evaluation designs for dissemination and implementation.   </a:t>
            </a:r>
          </a:p>
          <a:p>
            <a:pPr marL="0" indent="0">
              <a:buNone/>
            </a:pPr>
            <a:r>
              <a:rPr lang="en-US" sz="1200" i="1" dirty="0"/>
              <a:t>     Annual Review of Public Health, 38</a:t>
            </a:r>
            <a:r>
              <a:rPr lang="en-US" sz="1200" dirty="0"/>
              <a:t>:1, 1-22. </a:t>
            </a:r>
          </a:p>
          <a:p>
            <a:pPr marL="0" indent="0">
              <a:buNone/>
            </a:pPr>
            <a:r>
              <a:rPr lang="en-US" sz="1200" dirty="0"/>
              <a:t>CFIR Research Team-Center for Clinical Management Research. (n.d.). </a:t>
            </a:r>
            <a:r>
              <a:rPr lang="en-US" sz="1200" i="1" dirty="0"/>
              <a:t>Consolidated framework for implementation </a:t>
            </a:r>
            <a:endParaRPr lang="en-US" sz="1200" dirty="0"/>
          </a:p>
          <a:p>
            <a:pPr marL="0" indent="0">
              <a:buNone/>
            </a:pPr>
            <a:r>
              <a:rPr lang="en-US" sz="1200" i="1" dirty="0"/>
              <a:t>     research</a:t>
            </a:r>
            <a:r>
              <a:rPr lang="en-US" sz="1200" dirty="0"/>
              <a:t>. https://cfirguide.org</a:t>
            </a:r>
          </a:p>
          <a:p>
            <a:pPr marL="0" indent="0">
              <a:buNone/>
            </a:pPr>
            <a:r>
              <a:rPr lang="en-US" sz="1200" dirty="0"/>
              <a:t>Kislov, R., Pope, C., Martin, G.P., &amp; Wilson, P. (2019). Harnessing the power of theorising in implementation </a:t>
            </a:r>
          </a:p>
          <a:p>
            <a:pPr marL="0" indent="0">
              <a:buNone/>
            </a:pPr>
            <a:r>
              <a:rPr lang="en-US" sz="1200" dirty="0"/>
              <a:t>     science. </a:t>
            </a:r>
            <a:r>
              <a:rPr lang="en-US" sz="1200" i="1" dirty="0"/>
              <a:t>Implementation Science, 14</a:t>
            </a:r>
            <a:r>
              <a:rPr lang="en-US" sz="1200" dirty="0"/>
              <a:t>(103). https://doi.org/10.1186/s13012-019-0957-4</a:t>
            </a:r>
          </a:p>
          <a:p>
            <a:pPr marL="0" indent="0">
              <a:lnSpc>
                <a:spcPct val="110000"/>
              </a:lnSpc>
              <a:buNone/>
            </a:pPr>
            <a:r>
              <a:rPr lang="en-US" sz="1200" dirty="0"/>
              <a:t>Lewis, C. C., Boyd, M. R., Walsh-Bailey, C., Lyon, R., Beidas, R., Mittman, B., Aarons, G., Weiner, B., &amp; Chambers, D. </a:t>
            </a:r>
          </a:p>
          <a:p>
            <a:pPr marL="0" indent="0">
              <a:lnSpc>
                <a:spcPct val="110000"/>
              </a:lnSpc>
              <a:buNone/>
            </a:pPr>
            <a:r>
              <a:rPr lang="en-US" sz="1200" dirty="0"/>
              <a:t>     (2020). A systematic review of empirical studies examining mechanisms of implementation in health.  </a:t>
            </a:r>
          </a:p>
          <a:p>
            <a:pPr marL="0" indent="0">
              <a:lnSpc>
                <a:spcPct val="110000"/>
              </a:lnSpc>
              <a:buNone/>
            </a:pPr>
            <a:r>
              <a:rPr lang="en-US" sz="1200" dirty="0"/>
              <a:t>     </a:t>
            </a:r>
            <a:r>
              <a:rPr lang="en-US" sz="1200" i="1" dirty="0"/>
              <a:t>Implementation Science, 15</a:t>
            </a:r>
            <a:r>
              <a:rPr lang="en-US" sz="1200" b="1" dirty="0"/>
              <a:t>(</a:t>
            </a:r>
            <a:r>
              <a:rPr lang="en-US" sz="1200" dirty="0"/>
              <a:t>21</a:t>
            </a:r>
            <a:r>
              <a:rPr lang="en-US" sz="1200" dirty="0">
                <a:solidFill>
                  <a:schemeClr val="tx1">
                    <a:lumMod val="95000"/>
                    <a:lumOff val="5000"/>
                  </a:schemeClr>
                </a:solidFill>
              </a:rPr>
              <a:t>). https://doi.org/10.1186/s13012-020-00983-3</a:t>
            </a:r>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4168529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99D03-326E-4B5F-A88D-2567222B70DC}"/>
              </a:ext>
            </a:extLst>
          </p:cNvPr>
          <p:cNvSpPr>
            <a:spLocks noGrp="1"/>
          </p:cNvSpPr>
          <p:nvPr>
            <p:ph type="title"/>
          </p:nvPr>
        </p:nvSpPr>
        <p:spPr/>
        <p:txBody>
          <a:bodyPr>
            <a:normAutofit/>
          </a:bodyPr>
          <a:lstStyle/>
          <a:p>
            <a:r>
              <a:rPr lang="en-US" sz="3600" dirty="0">
                <a:latin typeface="Arial"/>
                <a:cs typeface="Arial"/>
              </a:rPr>
              <a:t>Welcome</a:t>
            </a:r>
          </a:p>
        </p:txBody>
      </p:sp>
      <p:sp>
        <p:nvSpPr>
          <p:cNvPr id="3" name="Content Placeholder 2">
            <a:extLst>
              <a:ext uri="{FF2B5EF4-FFF2-40B4-BE49-F238E27FC236}">
                <a16:creationId xmlns:a16="http://schemas.microsoft.com/office/drawing/2014/main" id="{E041DEAF-1FC5-4E1A-8228-EA2A47905103}"/>
              </a:ext>
            </a:extLst>
          </p:cNvPr>
          <p:cNvSpPr>
            <a:spLocks noGrp="1"/>
          </p:cNvSpPr>
          <p:nvPr>
            <p:ph idx="1"/>
          </p:nvPr>
        </p:nvSpPr>
        <p:spPr>
          <a:xfrm>
            <a:off x="1981200" y="1600201"/>
            <a:ext cx="4704132" cy="1676010"/>
          </a:xfrm>
        </p:spPr>
        <p:txBody>
          <a:bodyPr vert="horz" wrap="square" lIns="91440" tIns="45720" rIns="91440" bIns="45720" numCol="1" anchor="t" anchorCtr="0" compatLnSpc="1">
            <a:prstTxWarp prst="textNoShape">
              <a:avLst/>
            </a:prstTxWarp>
            <a:noAutofit/>
          </a:bodyPr>
          <a:lstStyle/>
          <a:p>
            <a:pPr marL="0" indent="0">
              <a:spcBef>
                <a:spcPts val="0"/>
              </a:spcBef>
              <a:spcAft>
                <a:spcPts val="0"/>
              </a:spcAft>
              <a:buNone/>
            </a:pPr>
            <a:r>
              <a:rPr lang="en-US" sz="2400" dirty="0">
                <a:ea typeface="+mn-lt"/>
                <a:cs typeface="+mn-lt"/>
              </a:rPr>
              <a:t>Let’s work together to learn how to optimize cancer screening interventions to reduce health disparities!</a:t>
            </a:r>
            <a:endParaRPr lang="en-US" dirty="0">
              <a:cs typeface="Arial"/>
            </a:endParaRPr>
          </a:p>
          <a:p>
            <a:pPr marL="417830" lvl="1" indent="-160655">
              <a:spcBef>
                <a:spcPts val="0"/>
              </a:spcBef>
              <a:spcAft>
                <a:spcPts val="0"/>
              </a:spcAft>
              <a:buFont typeface="Arial,Sans-Serif"/>
              <a:buChar char="•"/>
            </a:pPr>
            <a:endParaRPr lang="en-US" sz="2400" dirty="0">
              <a:ea typeface="+mn-lt"/>
              <a:cs typeface="+mn-lt"/>
            </a:endParaRPr>
          </a:p>
          <a:p>
            <a:pPr marL="0" indent="0">
              <a:buNone/>
            </a:pPr>
            <a:endParaRPr lang="en-US" sz="2400" dirty="0">
              <a:ea typeface="+mn-lt"/>
              <a:cs typeface="+mn-lt"/>
            </a:endParaRPr>
          </a:p>
        </p:txBody>
      </p:sp>
      <p:sp>
        <p:nvSpPr>
          <p:cNvPr id="5" name="Content Placeholder 2">
            <a:extLst>
              <a:ext uri="{FF2B5EF4-FFF2-40B4-BE49-F238E27FC236}">
                <a16:creationId xmlns:a16="http://schemas.microsoft.com/office/drawing/2014/main" id="{EC69E90C-C0E2-455D-970B-773C78823E23}"/>
              </a:ext>
            </a:extLst>
          </p:cNvPr>
          <p:cNvSpPr txBox="1">
            <a:spLocks/>
          </p:cNvSpPr>
          <p:nvPr/>
        </p:nvSpPr>
        <p:spPr bwMode="auto">
          <a:xfrm>
            <a:off x="1981590" y="3559185"/>
            <a:ext cx="8229600" cy="1635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192881" indent="-192881" algn="l" rtl="0" eaLnBrk="0" fontAlgn="base" hangingPunct="0">
              <a:spcBef>
                <a:spcPct val="20000"/>
              </a:spcBef>
              <a:spcAft>
                <a:spcPct val="0"/>
              </a:spcAft>
              <a:buChar char="•"/>
              <a:defRPr sz="1800">
                <a:solidFill>
                  <a:schemeClr val="tx1">
                    <a:lumMod val="75000"/>
                    <a:lumOff val="25000"/>
                  </a:schemeClr>
                </a:solidFill>
                <a:latin typeface="+mn-lt"/>
                <a:ea typeface="+mn-ea"/>
                <a:cs typeface="+mn-cs"/>
              </a:defRPr>
            </a:lvl1pPr>
            <a:lvl2pPr marL="417910" indent="-160735" algn="l" rtl="0" eaLnBrk="0" fontAlgn="base" hangingPunct="0">
              <a:spcBef>
                <a:spcPct val="20000"/>
              </a:spcBef>
              <a:spcAft>
                <a:spcPct val="0"/>
              </a:spcAft>
              <a:buChar char="–"/>
              <a:defRPr sz="1575">
                <a:solidFill>
                  <a:schemeClr val="tx1">
                    <a:lumMod val="75000"/>
                    <a:lumOff val="25000"/>
                  </a:schemeClr>
                </a:solidFill>
                <a:latin typeface="+mn-lt"/>
              </a:defRPr>
            </a:lvl2pPr>
            <a:lvl3pPr marL="642938" indent="-128588" algn="l" rtl="0" eaLnBrk="0" fontAlgn="base" hangingPunct="0">
              <a:spcBef>
                <a:spcPct val="20000"/>
              </a:spcBef>
              <a:spcAft>
                <a:spcPct val="0"/>
              </a:spcAft>
              <a:buChar char="•"/>
              <a:defRPr sz="1350">
                <a:solidFill>
                  <a:schemeClr val="tx1">
                    <a:lumMod val="75000"/>
                    <a:lumOff val="25000"/>
                  </a:schemeClr>
                </a:solidFill>
                <a:latin typeface="+mn-lt"/>
              </a:defRPr>
            </a:lvl3pPr>
            <a:lvl4pPr marL="900113" indent="-128588" algn="l" rtl="0" eaLnBrk="0" fontAlgn="base" hangingPunct="0">
              <a:spcBef>
                <a:spcPct val="20000"/>
              </a:spcBef>
              <a:spcAft>
                <a:spcPct val="0"/>
              </a:spcAft>
              <a:buChar char="–"/>
              <a:defRPr sz="1125">
                <a:solidFill>
                  <a:schemeClr val="tx1">
                    <a:lumMod val="75000"/>
                    <a:lumOff val="25000"/>
                  </a:schemeClr>
                </a:solidFill>
                <a:latin typeface="+mn-lt"/>
              </a:defRPr>
            </a:lvl4pPr>
            <a:lvl5pPr marL="1157288" indent="-128588" algn="l" rtl="0" eaLnBrk="0" fontAlgn="base" hangingPunct="0">
              <a:spcBef>
                <a:spcPct val="20000"/>
              </a:spcBef>
              <a:spcAft>
                <a:spcPct val="0"/>
              </a:spcAft>
              <a:buChar char="»"/>
              <a:defRPr sz="1125">
                <a:solidFill>
                  <a:schemeClr val="tx1">
                    <a:lumMod val="75000"/>
                    <a:lumOff val="25000"/>
                  </a:schemeClr>
                </a:solidFill>
                <a:latin typeface="+mn-lt"/>
              </a:defRPr>
            </a:lvl5pPr>
            <a:lvl6pPr marL="1414463" indent="-128588" algn="l" rtl="0" fontAlgn="base">
              <a:spcBef>
                <a:spcPct val="20000"/>
              </a:spcBef>
              <a:spcAft>
                <a:spcPct val="0"/>
              </a:spcAft>
              <a:buChar char="»"/>
              <a:defRPr sz="1125">
                <a:solidFill>
                  <a:schemeClr val="tx1"/>
                </a:solidFill>
                <a:latin typeface="+mn-lt"/>
              </a:defRPr>
            </a:lvl6pPr>
            <a:lvl7pPr marL="1671638" indent="-128588" algn="l" rtl="0" fontAlgn="base">
              <a:spcBef>
                <a:spcPct val="20000"/>
              </a:spcBef>
              <a:spcAft>
                <a:spcPct val="0"/>
              </a:spcAft>
              <a:buChar char="»"/>
              <a:defRPr sz="1125">
                <a:solidFill>
                  <a:schemeClr val="tx1"/>
                </a:solidFill>
                <a:latin typeface="+mn-lt"/>
              </a:defRPr>
            </a:lvl7pPr>
            <a:lvl8pPr marL="1928813" indent="-128588" algn="l" rtl="0" fontAlgn="base">
              <a:spcBef>
                <a:spcPct val="20000"/>
              </a:spcBef>
              <a:spcAft>
                <a:spcPct val="0"/>
              </a:spcAft>
              <a:buChar char="»"/>
              <a:defRPr sz="1125">
                <a:solidFill>
                  <a:schemeClr val="tx1"/>
                </a:solidFill>
                <a:latin typeface="+mn-lt"/>
              </a:defRPr>
            </a:lvl8pPr>
            <a:lvl9pPr marL="2185988" indent="-128588" algn="l" rtl="0" fontAlgn="base">
              <a:spcBef>
                <a:spcPct val="20000"/>
              </a:spcBef>
              <a:spcAft>
                <a:spcPct val="0"/>
              </a:spcAft>
              <a:buChar char="»"/>
              <a:defRPr sz="1125">
                <a:solidFill>
                  <a:schemeClr val="tx1"/>
                </a:solidFill>
                <a:latin typeface="+mn-lt"/>
              </a:defRPr>
            </a:lvl9pPr>
          </a:lstStyle>
          <a:p>
            <a:pPr marL="0" indent="0">
              <a:spcBef>
                <a:spcPts val="0"/>
              </a:spcBef>
              <a:spcAft>
                <a:spcPts val="0"/>
              </a:spcAft>
              <a:buClr>
                <a:srgbClr val="000000"/>
              </a:buClr>
              <a:buNone/>
            </a:pPr>
            <a:r>
              <a:rPr lang="en-US" sz="2400" kern="0" dirty="0">
                <a:solidFill>
                  <a:srgbClr val="000000">
                    <a:lumMod val="75000"/>
                    <a:lumOff val="25000"/>
                  </a:srgbClr>
                </a:solidFill>
                <a:latin typeface="Arial"/>
                <a:ea typeface="+mn-lt"/>
                <a:cs typeface="Arial"/>
                <a:sym typeface="Arial"/>
              </a:rPr>
              <a:t>From this training, you will:</a:t>
            </a:r>
            <a:endParaRPr lang="en-US" kern="0" dirty="0">
              <a:solidFill>
                <a:srgbClr val="000000">
                  <a:lumMod val="75000"/>
                  <a:lumOff val="25000"/>
                </a:srgbClr>
              </a:solidFill>
              <a:latin typeface="Arial"/>
              <a:sym typeface="Arial"/>
            </a:endParaRPr>
          </a:p>
          <a:p>
            <a:pPr marL="417830" lvl="1" indent="-160655">
              <a:spcBef>
                <a:spcPts val="0"/>
              </a:spcBef>
              <a:spcAft>
                <a:spcPts val="0"/>
              </a:spcAft>
              <a:buClr>
                <a:srgbClr val="000000"/>
              </a:buClr>
              <a:buFont typeface="Arial,Sans-Serif"/>
              <a:buChar char="•"/>
            </a:pPr>
            <a:r>
              <a:rPr lang="en-US" sz="2400" kern="0" dirty="0">
                <a:solidFill>
                  <a:srgbClr val="000000">
                    <a:lumMod val="75000"/>
                    <a:lumOff val="25000"/>
                  </a:srgbClr>
                </a:solidFill>
                <a:latin typeface="Arial"/>
                <a:ea typeface="+mn-lt"/>
                <a:cs typeface="Arial"/>
                <a:sym typeface="Arial"/>
              </a:rPr>
              <a:t>Learn a lot about implementation science </a:t>
            </a:r>
          </a:p>
          <a:p>
            <a:pPr marL="417830" lvl="1" indent="-160655">
              <a:spcBef>
                <a:spcPts val="0"/>
              </a:spcBef>
              <a:spcAft>
                <a:spcPts val="0"/>
              </a:spcAft>
              <a:buClr>
                <a:srgbClr val="000000"/>
              </a:buClr>
              <a:buFont typeface="Arial,Sans-Serif"/>
              <a:buChar char="•"/>
            </a:pPr>
            <a:r>
              <a:rPr lang="en-US" sz="2400" kern="0" dirty="0">
                <a:solidFill>
                  <a:srgbClr val="000000">
                    <a:lumMod val="75000"/>
                    <a:lumOff val="25000"/>
                  </a:srgbClr>
                </a:solidFill>
                <a:latin typeface="Arial"/>
                <a:ea typeface="+mn-lt"/>
                <a:cs typeface="Arial"/>
                <a:sym typeface="Arial"/>
              </a:rPr>
              <a:t>Be prepared to bring this back to your unique context</a:t>
            </a:r>
          </a:p>
          <a:p>
            <a:pPr marL="0" indent="0">
              <a:spcBef>
                <a:spcPts val="0"/>
              </a:spcBef>
              <a:spcAft>
                <a:spcPts val="0"/>
              </a:spcAft>
              <a:buNone/>
            </a:pPr>
            <a:endParaRPr lang="en-US" sz="2400" kern="0" dirty="0">
              <a:solidFill>
                <a:srgbClr val="000000">
                  <a:lumMod val="75000"/>
                  <a:lumOff val="25000"/>
                </a:srgbClr>
              </a:solidFill>
              <a:latin typeface="Arial"/>
              <a:ea typeface="+mn-lt"/>
              <a:cs typeface="Arial"/>
              <a:sym typeface="Arial"/>
            </a:endParaRPr>
          </a:p>
          <a:p>
            <a:pPr marL="0" indent="0">
              <a:buNone/>
            </a:pPr>
            <a:endParaRPr lang="en-US" sz="2400" kern="0" dirty="0">
              <a:solidFill>
                <a:srgbClr val="000000">
                  <a:lumMod val="75000"/>
                  <a:lumOff val="25000"/>
                </a:srgbClr>
              </a:solidFill>
              <a:latin typeface="Arial"/>
              <a:ea typeface="+mn-lt"/>
              <a:cs typeface="Arial"/>
              <a:sym typeface="Arial"/>
            </a:endParaRPr>
          </a:p>
        </p:txBody>
      </p:sp>
      <p:pic>
        <p:nvPicPr>
          <p:cNvPr id="6" name="Picture 6" descr="A picture containing text, items&#10;&#10;Description automatically generated">
            <a:extLst>
              <a:ext uri="{FF2B5EF4-FFF2-40B4-BE49-F238E27FC236}">
                <a16:creationId xmlns:a16="http://schemas.microsoft.com/office/drawing/2014/main" id="{755B619A-DE1D-40AD-A4F1-CFD33A025428}"/>
              </a:ext>
            </a:extLst>
          </p:cNvPr>
          <p:cNvPicPr>
            <a:picLocks noChangeAspect="1"/>
          </p:cNvPicPr>
          <p:nvPr/>
        </p:nvPicPr>
        <p:blipFill>
          <a:blip r:embed="rId3"/>
          <a:stretch>
            <a:fillRect/>
          </a:stretch>
        </p:blipFill>
        <p:spPr>
          <a:xfrm>
            <a:off x="6706381" y="934850"/>
            <a:ext cx="3503251" cy="2339815"/>
          </a:xfrm>
          <a:prstGeom prst="rect">
            <a:avLst/>
          </a:prstGeom>
        </p:spPr>
      </p:pic>
    </p:spTree>
    <p:extLst>
      <p:ext uri="{BB962C8B-B14F-4D97-AF65-F5344CB8AC3E}">
        <p14:creationId xmlns:p14="http://schemas.microsoft.com/office/powerpoint/2010/main" val="238133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018D-9E9E-4A4F-97AE-7DA9518461AA}"/>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2D139039-3C9D-CB45-8614-CAAB5155A24C}"/>
              </a:ext>
            </a:extLst>
          </p:cNvPr>
          <p:cNvSpPr>
            <a:spLocks noGrp="1"/>
          </p:cNvSpPr>
          <p:nvPr>
            <p:ph idx="1"/>
          </p:nvPr>
        </p:nvSpPr>
        <p:spPr>
          <a:xfrm>
            <a:off x="1981200" y="1447801"/>
            <a:ext cx="8229600" cy="4020475"/>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lnSpc>
                <a:spcPct val="110000"/>
              </a:lnSpc>
              <a:buNone/>
            </a:pPr>
            <a:r>
              <a:rPr lang="en-US" sz="1200" dirty="0"/>
              <a:t>Meissner, H. I., Glasgow, R. E., Vinson, C. A., Chambers, D., Brownson, R., Green, L., Ammerman, A., Weiner, B.,   </a:t>
            </a:r>
          </a:p>
          <a:p>
            <a:pPr marL="0" indent="0">
              <a:lnSpc>
                <a:spcPct val="110000"/>
              </a:lnSpc>
              <a:buNone/>
            </a:pPr>
            <a:r>
              <a:rPr lang="en-US" sz="1200" dirty="0"/>
              <a:t>     Mittman, B. (2013). The U.S. training institute for dissemination and implementation research in health.</a:t>
            </a:r>
          </a:p>
          <a:p>
            <a:pPr marL="0" indent="0">
              <a:lnSpc>
                <a:spcPct val="110000"/>
              </a:lnSpc>
              <a:buNone/>
            </a:pPr>
            <a:r>
              <a:rPr lang="en-US" sz="1200" i="1" dirty="0"/>
              <a:t>     Implementation Science, 8</a:t>
            </a:r>
            <a:r>
              <a:rPr lang="en-US" sz="1200" dirty="0"/>
              <a:t>(12). </a:t>
            </a:r>
            <a:r>
              <a:rPr lang="en-US" sz="1200" dirty="0">
                <a:solidFill>
                  <a:schemeClr val="tx1">
                    <a:lumMod val="95000"/>
                    <a:lumOff val="5000"/>
                  </a:schemeClr>
                </a:solidFill>
              </a:rPr>
              <a:t>https://doi.org/10.1186/1748-5908-8-12. </a:t>
            </a:r>
            <a:endParaRPr lang="en-US" sz="1200" dirty="0"/>
          </a:p>
          <a:p>
            <a:pPr marL="0" indent="0">
              <a:lnSpc>
                <a:spcPct val="110000"/>
              </a:lnSpc>
              <a:buNone/>
            </a:pPr>
            <a:r>
              <a:rPr lang="en-US" sz="1200" dirty="0"/>
              <a:t>National Cancer Institute. (2019). </a:t>
            </a:r>
            <a:r>
              <a:rPr lang="en-US" sz="1200" i="1" dirty="0"/>
              <a:t>Implementation science at a glance: A guide for cancer control practitioners. </a:t>
            </a:r>
            <a:r>
              <a:rPr lang="en-US" sz="1200" dirty="0"/>
              <a:t>https://cancercontrol.cancer.gov/sites/default/files/2020-07/NCI-ISaaG-Workbook.pdf</a:t>
            </a:r>
          </a:p>
          <a:p>
            <a:pPr marL="0" indent="0">
              <a:lnSpc>
                <a:spcPct val="110000"/>
              </a:lnSpc>
              <a:buNone/>
            </a:pPr>
            <a:r>
              <a:rPr lang="en-US" sz="1200" dirty="0">
                <a:solidFill>
                  <a:schemeClr val="tx2"/>
                </a:solidFill>
              </a:rPr>
              <a:t>Paskett, E. D., Pennell, M. L., Ruffin, M. T., Weghorst, C. M., Lu, B., Hade, E. M., Peng, J., Bernardo, B. M., &amp; </a:t>
            </a:r>
          </a:p>
          <a:p>
            <a:pPr marL="0" indent="0">
              <a:lnSpc>
                <a:spcPct val="110000"/>
              </a:lnSpc>
              <a:buNone/>
            </a:pPr>
            <a:r>
              <a:rPr lang="en-US" sz="1200" dirty="0">
                <a:solidFill>
                  <a:schemeClr val="tx2"/>
                </a:solidFill>
              </a:rPr>
              <a:t>     Wewers, M. E. (2020). A Multi-level Model to Understand Cervical Cancer Disparities in Appalachia. </a:t>
            </a:r>
            <a:r>
              <a:rPr lang="en-US" sz="1200" i="1" dirty="0">
                <a:solidFill>
                  <a:schemeClr val="tx2"/>
                </a:solidFill>
              </a:rPr>
              <a:t>Cancer   </a:t>
            </a:r>
            <a:endParaRPr lang="en-US" sz="1200" dirty="0">
              <a:solidFill>
                <a:schemeClr val="tx2"/>
              </a:solidFill>
            </a:endParaRPr>
          </a:p>
          <a:p>
            <a:pPr marL="0" indent="0">
              <a:lnSpc>
                <a:spcPct val="110000"/>
              </a:lnSpc>
              <a:buNone/>
            </a:pPr>
            <a:r>
              <a:rPr lang="en-US" sz="1200" i="1" dirty="0">
                <a:solidFill>
                  <a:schemeClr val="tx2"/>
                </a:solidFill>
              </a:rPr>
              <a:t>     prevention research (Philadelphia, Pa.)</a:t>
            </a:r>
            <a:r>
              <a:rPr lang="en-US" sz="1200" dirty="0">
                <a:solidFill>
                  <a:schemeClr val="tx2"/>
                </a:solidFill>
              </a:rPr>
              <a:t>, </a:t>
            </a:r>
            <a:r>
              <a:rPr lang="en-US" sz="1200" i="1" dirty="0">
                <a:solidFill>
                  <a:schemeClr val="tx2"/>
                </a:solidFill>
              </a:rPr>
              <a:t>13</a:t>
            </a:r>
            <a:r>
              <a:rPr lang="en-US" sz="1200" dirty="0">
                <a:solidFill>
                  <a:schemeClr val="tx2"/>
                </a:solidFill>
              </a:rPr>
              <a:t>(3), 223–228. </a:t>
            </a:r>
          </a:p>
          <a:p>
            <a:pPr marL="0" indent="0">
              <a:lnSpc>
                <a:spcPct val="110000"/>
              </a:lnSpc>
              <a:buNone/>
            </a:pPr>
            <a:r>
              <a:rPr lang="en-US" sz="1200" dirty="0">
                <a:solidFill>
                  <a:schemeClr val="tx2"/>
                </a:solidFill>
              </a:rPr>
              <a:t>Proctor, E. K., Powell, B. J. &amp; McMillen, J. C. (2013). Implementation strategies: Recommendations for specifying and </a:t>
            </a:r>
          </a:p>
          <a:p>
            <a:pPr marL="0" indent="0">
              <a:lnSpc>
                <a:spcPct val="110000"/>
              </a:lnSpc>
              <a:buNone/>
            </a:pPr>
            <a:r>
              <a:rPr lang="en-US" sz="1200" dirty="0">
                <a:solidFill>
                  <a:schemeClr val="tx2"/>
                </a:solidFill>
              </a:rPr>
              <a:t>     reporting. </a:t>
            </a:r>
            <a:r>
              <a:rPr lang="en-US" sz="1200" i="1" dirty="0">
                <a:solidFill>
                  <a:schemeClr val="tx2"/>
                </a:solidFill>
              </a:rPr>
              <a:t>Implementation Science, 8</a:t>
            </a:r>
            <a:r>
              <a:rPr lang="en-US" sz="1200" dirty="0">
                <a:solidFill>
                  <a:schemeClr val="tx2"/>
                </a:solidFill>
              </a:rPr>
              <a:t>(139). https://doi.org/10.1186/1748-5908-8-139 </a:t>
            </a:r>
          </a:p>
          <a:p>
            <a:pPr marL="0" indent="0">
              <a:buNone/>
            </a:pPr>
            <a:r>
              <a:rPr lang="en-US" sz="1200" dirty="0">
                <a:solidFill>
                  <a:schemeClr val="tx2"/>
                </a:solidFill>
                <a:ea typeface="+mn-lt"/>
                <a:cs typeface="+mn-lt"/>
              </a:rPr>
              <a:t>Schackman, B. R. (2010). Implementation science for the prevention and treatment of HIV/AIDS. </a:t>
            </a:r>
            <a:r>
              <a:rPr lang="en-US" sz="1200" i="1" dirty="0">
                <a:solidFill>
                  <a:schemeClr val="tx2"/>
                </a:solidFill>
                <a:ea typeface="+mn-lt"/>
                <a:cs typeface="+mn-lt"/>
              </a:rPr>
              <a:t>Journal of Acquired </a:t>
            </a:r>
            <a:endParaRPr lang="en-US" sz="1200" dirty="0">
              <a:solidFill>
                <a:schemeClr val="tx2"/>
              </a:solidFill>
              <a:ea typeface="+mn-lt"/>
              <a:cs typeface="+mn-lt"/>
            </a:endParaRPr>
          </a:p>
          <a:p>
            <a:pPr marL="0" indent="0">
              <a:buNone/>
            </a:pPr>
            <a:r>
              <a:rPr lang="en-US" sz="1200" i="1" dirty="0">
                <a:solidFill>
                  <a:schemeClr val="tx2"/>
                </a:solidFill>
                <a:ea typeface="+mn-lt"/>
                <a:cs typeface="+mn-lt"/>
              </a:rPr>
              <a:t>     Immune Deficiency Syndromes, 55 Suppl 1</a:t>
            </a:r>
            <a:r>
              <a:rPr lang="en-US" sz="1200" dirty="0">
                <a:solidFill>
                  <a:schemeClr val="tx2"/>
                </a:solidFill>
                <a:ea typeface="+mn-lt"/>
                <a:cs typeface="+mn-lt"/>
              </a:rPr>
              <a:t>(Suppl 1):S27-31. doi: 10.1097/QAI.0b013e3181f9c1da</a:t>
            </a:r>
          </a:p>
          <a:p>
            <a:pPr marL="0" indent="0">
              <a:buNone/>
            </a:pPr>
            <a:r>
              <a:rPr lang="en-US" sz="1200" dirty="0">
                <a:solidFill>
                  <a:schemeClr val="tx2"/>
                </a:solidFill>
                <a:ea typeface="+mn-lt"/>
                <a:cs typeface="+mn-lt"/>
              </a:rPr>
              <a:t>Singal, A. G., Higgins, P. D., &amp; Waljee, A. K. (2014). A primer on effectiveness and efficacy trials. </a:t>
            </a:r>
            <a:r>
              <a:rPr lang="en-US" sz="1200" i="1" dirty="0">
                <a:solidFill>
                  <a:schemeClr val="tx2"/>
                </a:solidFill>
                <a:ea typeface="+mn-lt"/>
                <a:cs typeface="+mn-lt"/>
              </a:rPr>
              <a:t>Clinical and </a:t>
            </a:r>
            <a:endParaRPr lang="en-US" sz="1200" dirty="0">
              <a:solidFill>
                <a:schemeClr val="tx2"/>
              </a:solidFill>
              <a:ea typeface="+mn-lt"/>
              <a:cs typeface="+mn-lt"/>
            </a:endParaRPr>
          </a:p>
          <a:p>
            <a:pPr marL="0" indent="0">
              <a:buNone/>
            </a:pPr>
            <a:r>
              <a:rPr lang="en-US" sz="1200" i="1" dirty="0">
                <a:solidFill>
                  <a:schemeClr val="tx2"/>
                </a:solidFill>
                <a:ea typeface="+mn-lt"/>
                <a:cs typeface="+mn-lt"/>
              </a:rPr>
              <a:t>     Translational Gastroenterology</a:t>
            </a:r>
            <a:r>
              <a:rPr lang="en-US" sz="1200" dirty="0">
                <a:solidFill>
                  <a:schemeClr val="tx2"/>
                </a:solidFill>
                <a:ea typeface="+mn-lt"/>
                <a:cs typeface="+mn-lt"/>
              </a:rPr>
              <a:t>, </a:t>
            </a:r>
            <a:r>
              <a:rPr lang="en-US" sz="1200" i="1" dirty="0">
                <a:solidFill>
                  <a:schemeClr val="tx2"/>
                </a:solidFill>
                <a:ea typeface="+mn-lt"/>
                <a:cs typeface="+mn-lt"/>
              </a:rPr>
              <a:t>5</a:t>
            </a:r>
            <a:r>
              <a:rPr lang="en-US" sz="1200" dirty="0">
                <a:solidFill>
                  <a:schemeClr val="tx2"/>
                </a:solidFill>
                <a:ea typeface="+mn-lt"/>
                <a:cs typeface="+mn-lt"/>
              </a:rPr>
              <a:t>(1), e45. doi: 10.1038/ctg.2013.13</a:t>
            </a:r>
          </a:p>
          <a:p>
            <a:pPr marL="0" indent="0">
              <a:buNone/>
            </a:pPr>
            <a:r>
              <a:rPr lang="en-US" sz="1200" dirty="0">
                <a:solidFill>
                  <a:schemeClr val="tx2"/>
                </a:solidFill>
                <a:ea typeface="+mn-lt"/>
                <a:cs typeface="+mn-lt"/>
              </a:rPr>
              <a:t>University of Washington (n.d). </a:t>
            </a:r>
            <a:r>
              <a:rPr lang="en-US" sz="1200" i="1" dirty="0">
                <a:solidFill>
                  <a:schemeClr val="tx2"/>
                </a:solidFill>
                <a:ea typeface="+mn-lt"/>
                <a:cs typeface="+mn-lt"/>
              </a:rPr>
              <a:t>What is implementation science? </a:t>
            </a:r>
            <a:endParaRPr lang="en-US" sz="1200" dirty="0">
              <a:solidFill>
                <a:schemeClr val="tx2"/>
              </a:solidFill>
              <a:ea typeface="+mn-lt"/>
              <a:cs typeface="+mn-lt"/>
            </a:endParaRPr>
          </a:p>
          <a:p>
            <a:pPr marL="0" indent="0">
              <a:buNone/>
            </a:pPr>
            <a:r>
              <a:rPr lang="en-US" sz="1200" dirty="0">
                <a:solidFill>
                  <a:schemeClr val="tx2"/>
                </a:solidFill>
                <a:ea typeface="+mn-lt"/>
                <a:cs typeface="+mn-lt"/>
              </a:rPr>
              <a:t>     https://impsciuw.org/implementation-science/learn/implementation-science-overview/.</a:t>
            </a:r>
          </a:p>
          <a:p>
            <a:pPr marL="0" indent="0">
              <a:lnSpc>
                <a:spcPct val="110000"/>
              </a:lnSpc>
              <a:buNone/>
            </a:pPr>
            <a:endParaRPr lang="en-US" sz="1200" dirty="0">
              <a:solidFill>
                <a:schemeClr val="tx2"/>
              </a:solidFill>
            </a:endParaRPr>
          </a:p>
          <a:p>
            <a:pPr marL="0" indent="0">
              <a:lnSpc>
                <a:spcPct val="110000"/>
              </a:lnSpc>
              <a:buNone/>
            </a:pPr>
            <a:endParaRPr lang="en-US" sz="1200" u="sng" dirty="0">
              <a:hlinkClick r:id="rId3"/>
            </a:endParaRPr>
          </a:p>
          <a:p>
            <a:pPr marL="0" indent="0">
              <a:lnSpc>
                <a:spcPct val="110000"/>
              </a:lnSpc>
              <a:buNone/>
            </a:pPr>
            <a:endParaRPr lang="en-US" sz="1200" dirty="0"/>
          </a:p>
          <a:p>
            <a:pPr marL="0" indent="0">
              <a:lnSpc>
                <a:spcPct val="110000"/>
              </a:lnSpc>
              <a:buNone/>
            </a:pPr>
            <a:endParaRPr lang="en-US" sz="1200" dirty="0"/>
          </a:p>
          <a:p>
            <a:pPr marL="0" indent="0">
              <a:lnSpc>
                <a:spcPct val="110000"/>
              </a:lnSpc>
              <a:buNone/>
            </a:pPr>
            <a:endParaRPr lang="en-US" sz="1200" dirty="0"/>
          </a:p>
        </p:txBody>
      </p:sp>
    </p:spTree>
    <p:extLst>
      <p:ext uri="{BB962C8B-B14F-4D97-AF65-F5344CB8AC3E}">
        <p14:creationId xmlns:p14="http://schemas.microsoft.com/office/powerpoint/2010/main" val="780592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FFCE-6FEE-1947-9AAE-6ABEB472C15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Acknowledgments</a:t>
            </a:r>
          </a:p>
        </p:txBody>
      </p:sp>
      <p:sp>
        <p:nvSpPr>
          <p:cNvPr id="4" name="Content Placeholder 3">
            <a:extLst>
              <a:ext uri="{FF2B5EF4-FFF2-40B4-BE49-F238E27FC236}">
                <a16:creationId xmlns:a16="http://schemas.microsoft.com/office/drawing/2014/main" id="{C1735C34-01EB-431B-B8BD-B57C36FE486E}"/>
              </a:ext>
            </a:extLst>
          </p:cNvPr>
          <p:cNvSpPr>
            <a:spLocks noGrp="1"/>
          </p:cNvSpPr>
          <p:nvPr>
            <p:ph sz="half" idx="2"/>
          </p:nvPr>
        </p:nvSpPr>
        <p:spPr>
          <a:xfrm>
            <a:off x="2082800" y="2413001"/>
            <a:ext cx="7848600" cy="3022599"/>
          </a:xfrm>
        </p:spPr>
        <p:txBody>
          <a:bodyPr vert="horz" wrap="square" lIns="91440" tIns="45720" rIns="91440" bIns="45720" numCol="1" anchor="ctr" anchorCtr="0" compatLnSpc="1">
            <a:prstTxWarp prst="textNoShape">
              <a:avLst/>
            </a:prstTxWarp>
          </a:bodyPr>
          <a:lstStyle/>
          <a:p>
            <a:pPr marL="0" indent="0">
              <a:lnSpc>
                <a:spcPct val="130000"/>
              </a:lnSpc>
              <a:spcBef>
                <a:spcPts val="0"/>
              </a:spcBef>
              <a:spcAft>
                <a:spcPts val="0"/>
              </a:spcAft>
              <a:buNone/>
            </a:pPr>
            <a:r>
              <a:rPr lang="en-US" sz="2000" b="1" u="sng" dirty="0">
                <a:solidFill>
                  <a:schemeClr val="tx2"/>
                </a:solidFill>
                <a:ea typeface="+mn-lt"/>
                <a:cs typeface="+mn-lt"/>
              </a:rPr>
              <a:t>PI:</a:t>
            </a:r>
          </a:p>
          <a:p>
            <a:pPr marL="0" indent="0">
              <a:lnSpc>
                <a:spcPct val="130000"/>
              </a:lnSpc>
              <a:spcBef>
                <a:spcPts val="0"/>
              </a:spcBef>
              <a:spcAft>
                <a:spcPts val="0"/>
              </a:spcAft>
              <a:buNone/>
            </a:pPr>
            <a:r>
              <a:rPr lang="en-US" sz="2000" dirty="0">
                <a:solidFill>
                  <a:schemeClr val="tx2"/>
                </a:solidFill>
                <a:ea typeface="+mn-lt"/>
                <a:cs typeface="+mn-lt"/>
              </a:rPr>
              <a:t>Mandi L. Pratt-Chapman PhD</a:t>
            </a:r>
          </a:p>
          <a:p>
            <a:pPr marL="0" indent="0">
              <a:lnSpc>
                <a:spcPct val="130000"/>
              </a:lnSpc>
              <a:spcBef>
                <a:spcPts val="0"/>
              </a:spcBef>
              <a:spcAft>
                <a:spcPts val="0"/>
              </a:spcAft>
              <a:buNone/>
            </a:pPr>
            <a:r>
              <a:rPr lang="en-US" sz="2000" b="1" u="sng" dirty="0">
                <a:solidFill>
                  <a:schemeClr val="tx2"/>
                </a:solidFill>
                <a:ea typeface="+mn-lt"/>
                <a:cs typeface="+mn-lt"/>
              </a:rPr>
              <a:t>Staff:   </a:t>
            </a:r>
          </a:p>
          <a:p>
            <a:pPr marL="0" indent="0">
              <a:lnSpc>
                <a:spcPct val="130000"/>
              </a:lnSpc>
              <a:spcBef>
                <a:spcPts val="0"/>
              </a:spcBef>
              <a:spcAft>
                <a:spcPts val="0"/>
              </a:spcAft>
              <a:buNone/>
            </a:pPr>
            <a:r>
              <a:rPr lang="en-US" sz="2000" dirty="0">
                <a:solidFill>
                  <a:schemeClr val="tx2"/>
                </a:solidFill>
                <a:ea typeface="+mn-lt"/>
                <a:cs typeface="+mn-lt"/>
              </a:rPr>
              <a:t>Sarah Adler</a:t>
            </a:r>
          </a:p>
          <a:p>
            <a:pPr marL="0" indent="0">
              <a:lnSpc>
                <a:spcPct val="130000"/>
              </a:lnSpc>
              <a:spcBef>
                <a:spcPts val="0"/>
              </a:spcBef>
              <a:spcAft>
                <a:spcPts val="0"/>
              </a:spcAft>
              <a:buNone/>
            </a:pPr>
            <a:r>
              <a:rPr lang="en-US" sz="2000" dirty="0">
                <a:solidFill>
                  <a:schemeClr val="tx2"/>
                </a:solidFill>
                <a:ea typeface="+mn-lt"/>
                <a:cs typeface="+mn-lt"/>
              </a:rPr>
              <a:t>Joseph Astorino</a:t>
            </a:r>
          </a:p>
          <a:p>
            <a:pPr marL="0" indent="0">
              <a:lnSpc>
                <a:spcPct val="130000"/>
              </a:lnSpc>
              <a:spcBef>
                <a:spcPts val="0"/>
              </a:spcBef>
              <a:spcAft>
                <a:spcPts val="0"/>
              </a:spcAft>
              <a:buNone/>
            </a:pPr>
            <a:r>
              <a:rPr lang="en-US" sz="2000" dirty="0">
                <a:solidFill>
                  <a:schemeClr val="tx2"/>
                </a:solidFill>
                <a:ea typeface="+mn-lt"/>
                <a:cs typeface="+mn-lt"/>
              </a:rPr>
              <a:t>Leila Habib</a:t>
            </a:r>
          </a:p>
          <a:p>
            <a:pPr marL="0" indent="0">
              <a:lnSpc>
                <a:spcPct val="130000"/>
              </a:lnSpc>
              <a:spcBef>
                <a:spcPts val="0"/>
              </a:spcBef>
              <a:spcAft>
                <a:spcPts val="0"/>
              </a:spcAft>
              <a:buNone/>
            </a:pPr>
            <a:r>
              <a:rPr lang="en-US" sz="2000" dirty="0">
                <a:solidFill>
                  <a:schemeClr val="tx2"/>
                </a:solidFill>
                <a:ea typeface="+mn-lt"/>
                <a:cs typeface="+mn-lt"/>
              </a:rPr>
              <a:t>Sarah Kerch</a:t>
            </a:r>
          </a:p>
          <a:p>
            <a:pPr marL="0" indent="0">
              <a:lnSpc>
                <a:spcPct val="130000"/>
              </a:lnSpc>
              <a:spcBef>
                <a:spcPts val="0"/>
              </a:spcBef>
              <a:spcAft>
                <a:spcPts val="0"/>
              </a:spcAft>
              <a:buNone/>
            </a:pPr>
            <a:r>
              <a:rPr lang="en-US" sz="2000" b="1" u="sng" dirty="0">
                <a:solidFill>
                  <a:schemeClr val="tx2"/>
                </a:solidFill>
                <a:ea typeface="+mn-lt"/>
                <a:cs typeface="+mn-lt"/>
              </a:rPr>
              <a:t>Workgroup Members: </a:t>
            </a:r>
          </a:p>
          <a:p>
            <a:pPr marL="0" indent="0">
              <a:lnSpc>
                <a:spcPct val="130000"/>
              </a:lnSpc>
              <a:spcBef>
                <a:spcPts val="0"/>
              </a:spcBef>
              <a:spcAft>
                <a:spcPts val="0"/>
              </a:spcAft>
              <a:buNone/>
            </a:pPr>
            <a:r>
              <a:rPr lang="en-US" sz="2000" dirty="0">
                <a:solidFill>
                  <a:schemeClr val="tx2"/>
                </a:solidFill>
                <a:ea typeface="+mn-lt"/>
                <a:cs typeface="+mn-lt"/>
              </a:rPr>
              <a:t>Shauntay Davis-Patterson</a:t>
            </a:r>
          </a:p>
          <a:p>
            <a:pPr marL="0" indent="0">
              <a:lnSpc>
                <a:spcPct val="130000"/>
              </a:lnSpc>
              <a:spcBef>
                <a:spcPts val="0"/>
              </a:spcBef>
              <a:spcAft>
                <a:spcPts val="0"/>
              </a:spcAft>
              <a:buNone/>
            </a:pPr>
            <a:r>
              <a:rPr lang="en-US" sz="2000" dirty="0">
                <a:solidFill>
                  <a:schemeClr val="tx2"/>
                </a:solidFill>
                <a:ea typeface="+mn-lt"/>
                <a:cs typeface="+mn-lt"/>
              </a:rPr>
              <a:t>Caleb Levell</a:t>
            </a:r>
          </a:p>
          <a:p>
            <a:pPr marL="0" indent="0" algn="ctr">
              <a:lnSpc>
                <a:spcPct val="130000"/>
              </a:lnSpc>
              <a:buNone/>
            </a:pPr>
            <a:endParaRPr lang="en-US" sz="2000" dirty="0"/>
          </a:p>
          <a:p>
            <a:pPr marL="0" indent="0" algn="ctr">
              <a:lnSpc>
                <a:spcPct val="130000"/>
              </a:lnSpc>
              <a:spcBef>
                <a:spcPts val="0"/>
              </a:spcBef>
              <a:spcAft>
                <a:spcPts val="0"/>
              </a:spcAft>
              <a:buNone/>
            </a:pPr>
            <a:endParaRPr lang="en-US" dirty="0">
              <a:solidFill>
                <a:schemeClr val="tx2"/>
              </a:solidFill>
              <a:ea typeface="+mn-lt"/>
              <a:cs typeface="+mn-lt"/>
            </a:endParaRPr>
          </a:p>
        </p:txBody>
      </p:sp>
    </p:spTree>
    <p:extLst>
      <p:ext uri="{BB962C8B-B14F-4D97-AF65-F5344CB8AC3E}">
        <p14:creationId xmlns:p14="http://schemas.microsoft.com/office/powerpoint/2010/main" val="629475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8979" y="1630669"/>
            <a:ext cx="6274803" cy="25146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6000" b="1" dirty="0">
                <a:solidFill>
                  <a:schemeClr val="bg1"/>
                </a:solidFill>
              </a:rPr>
              <a:t>Assess the Context</a:t>
            </a:r>
            <a:endParaRPr lang="en-US" sz="6000" dirty="0">
              <a:solidFill>
                <a:schemeClr val="bg1"/>
              </a:solidFill>
            </a:endParaRPr>
          </a:p>
        </p:txBody>
      </p:sp>
    </p:spTree>
    <p:extLst>
      <p:ext uri="{BB962C8B-B14F-4D97-AF65-F5344CB8AC3E}">
        <p14:creationId xmlns:p14="http://schemas.microsoft.com/office/powerpoint/2010/main" val="4237841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63234-18B3-6E47-8B73-A612FFFE889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Disclosure</a:t>
            </a:r>
          </a:p>
        </p:txBody>
      </p:sp>
      <p:sp>
        <p:nvSpPr>
          <p:cNvPr id="3" name="Content Placeholder 2">
            <a:extLst>
              <a:ext uri="{FF2B5EF4-FFF2-40B4-BE49-F238E27FC236}">
                <a16:creationId xmlns:a16="http://schemas.microsoft.com/office/drawing/2014/main" id="{216E6CB2-6065-0E45-894C-6D6F41400CCB}"/>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This session was supported by Cooperative Agreement #NU58DP006461-03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endParaRPr lang="en-US" dirty="0"/>
          </a:p>
        </p:txBody>
      </p:sp>
    </p:spTree>
    <p:extLst>
      <p:ext uri="{BB962C8B-B14F-4D97-AF65-F5344CB8AC3E}">
        <p14:creationId xmlns:p14="http://schemas.microsoft.com/office/powerpoint/2010/main" val="2266365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4533-3232-D540-9895-29A500379ABB}"/>
              </a:ext>
            </a:extLst>
          </p:cNvPr>
          <p:cNvSpPr>
            <a:spLocks noGrp="1"/>
          </p:cNvSpPr>
          <p:nvPr>
            <p:ph type="title"/>
          </p:nvPr>
        </p:nvSpPr>
        <p:spPr>
          <a:xfrm>
            <a:off x="3960420" y="304800"/>
            <a:ext cx="6250381"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Learning Objectives</a:t>
            </a:r>
          </a:p>
        </p:txBody>
      </p:sp>
      <p:sp>
        <p:nvSpPr>
          <p:cNvPr id="3" name="Content Placeholder 2">
            <a:extLst>
              <a:ext uri="{FF2B5EF4-FFF2-40B4-BE49-F238E27FC236}">
                <a16:creationId xmlns:a16="http://schemas.microsoft.com/office/drawing/2014/main" id="{5B242DDD-E6A1-1547-842C-CDE082FBFCA0}"/>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457200" indent="-457200">
              <a:lnSpc>
                <a:spcPct val="150000"/>
              </a:lnSpc>
              <a:spcAft>
                <a:spcPts val="200"/>
              </a:spcAft>
              <a:buAutoNum type="arabicPeriod"/>
            </a:pPr>
            <a:r>
              <a:rPr lang="en-US" sz="2200" dirty="0"/>
              <a:t>Explain the key elements of assessing context</a:t>
            </a:r>
          </a:p>
          <a:p>
            <a:pPr marL="457200" indent="-457200">
              <a:lnSpc>
                <a:spcPct val="150000"/>
              </a:lnSpc>
              <a:spcAft>
                <a:spcPts val="200"/>
              </a:spcAft>
              <a:buAutoNum type="arabicPeriod"/>
            </a:pPr>
            <a:r>
              <a:rPr lang="en-US" sz="2200" dirty="0"/>
              <a:t>Develop a plan to assess context</a:t>
            </a:r>
          </a:p>
          <a:p>
            <a:endParaRPr lang="en-US" sz="2200" dirty="0"/>
          </a:p>
          <a:p>
            <a:pPr marL="457200" indent="-457200">
              <a:lnSpc>
                <a:spcPct val="150000"/>
              </a:lnSpc>
              <a:spcAft>
                <a:spcPts val="200"/>
              </a:spcAft>
              <a:buAutoNum type="arabicPeriod"/>
            </a:pPr>
            <a:endParaRPr lang="en-US" sz="2200" dirty="0"/>
          </a:p>
        </p:txBody>
      </p:sp>
      <p:pic>
        <p:nvPicPr>
          <p:cNvPr id="4" name="Picture 4">
            <a:extLst>
              <a:ext uri="{FF2B5EF4-FFF2-40B4-BE49-F238E27FC236}">
                <a16:creationId xmlns:a16="http://schemas.microsoft.com/office/drawing/2014/main" id="{9CF5287A-2472-4845-8A73-83F2848D16A2}"/>
              </a:ext>
            </a:extLst>
          </p:cNvPr>
          <p:cNvPicPr>
            <a:picLocks noChangeAspect="1"/>
          </p:cNvPicPr>
          <p:nvPr/>
        </p:nvPicPr>
        <p:blipFill>
          <a:blip r:embed="rId3"/>
          <a:stretch>
            <a:fillRect/>
          </a:stretch>
        </p:blipFill>
        <p:spPr>
          <a:xfrm>
            <a:off x="1983178" y="248730"/>
            <a:ext cx="1887188" cy="1254153"/>
          </a:xfrm>
          <a:prstGeom prst="rect">
            <a:avLst/>
          </a:prstGeom>
        </p:spPr>
      </p:pic>
    </p:spTree>
    <p:extLst>
      <p:ext uri="{BB962C8B-B14F-4D97-AF65-F5344CB8AC3E}">
        <p14:creationId xmlns:p14="http://schemas.microsoft.com/office/powerpoint/2010/main" val="1504922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lstStyle/>
          <a:p>
            <a:pPr marL="714375" lvl="1" indent="-457200">
              <a:lnSpc>
                <a:spcPct val="150000"/>
              </a:lnSpc>
              <a:spcBef>
                <a:spcPts val="0"/>
              </a:spcBef>
              <a:spcAft>
                <a:spcPts val="200"/>
              </a:spcAft>
              <a:buAutoNum type="arabicPeriod"/>
            </a:pPr>
            <a:r>
              <a:rPr lang="en-US" sz="2400" dirty="0">
                <a:ea typeface="+mn-lt"/>
                <a:cs typeface="+mn-lt"/>
              </a:rPr>
              <a:t>Introduce how context is related to focusing on a problem</a:t>
            </a:r>
            <a:endParaRPr lang="en-US" sz="1550" dirty="0">
              <a:solidFill>
                <a:schemeClr val="tx1"/>
              </a:solidFill>
              <a:cs typeface="Arial"/>
            </a:endParaRPr>
          </a:p>
          <a:p>
            <a:pPr marL="714375" lvl="1" indent="-457200">
              <a:lnSpc>
                <a:spcPct val="150000"/>
              </a:lnSpc>
              <a:spcBef>
                <a:spcPts val="0"/>
              </a:spcBef>
              <a:spcAft>
                <a:spcPts val="200"/>
              </a:spcAft>
              <a:buAutoNum type="arabicPeriod"/>
            </a:pPr>
            <a:r>
              <a:rPr lang="en-US" sz="2400" dirty="0">
                <a:ea typeface="+mn-lt"/>
                <a:cs typeface="+mn-lt"/>
              </a:rPr>
              <a:t>Explore a tool for assessing context</a:t>
            </a:r>
          </a:p>
          <a:p>
            <a:pPr marL="714375" lvl="1" indent="-457200">
              <a:lnSpc>
                <a:spcPct val="150000"/>
              </a:lnSpc>
              <a:spcBef>
                <a:spcPts val="0"/>
              </a:spcBef>
              <a:spcAft>
                <a:spcPts val="200"/>
              </a:spcAft>
              <a:buAutoNum type="arabicPeriod"/>
            </a:pPr>
            <a:r>
              <a:rPr lang="en-US" sz="2400" dirty="0">
                <a:ea typeface="+mn-lt"/>
                <a:cs typeface="+mn-lt"/>
              </a:rPr>
              <a:t>Prepare to analyze fit of EBI</a:t>
            </a:r>
          </a:p>
          <a:p>
            <a:pPr marL="714375" lvl="1" indent="-457200">
              <a:lnSpc>
                <a:spcPct val="150000"/>
              </a:lnSpc>
              <a:spcBef>
                <a:spcPts val="0"/>
              </a:spcBef>
              <a:spcAft>
                <a:spcPts val="200"/>
              </a:spcAft>
              <a:buAutoNum type="arabicPeriod"/>
            </a:pPr>
            <a:endParaRPr lang="en-US" sz="2400" dirty="0">
              <a:solidFill>
                <a:srgbClr val="404040"/>
              </a:solidFill>
              <a:cs typeface="Arial"/>
            </a:endParaRPr>
          </a:p>
          <a:p>
            <a:pPr marL="0" indent="0">
              <a:lnSpc>
                <a:spcPct val="150000"/>
              </a:lnSpc>
              <a:spcAft>
                <a:spcPts val="200"/>
              </a:spcAft>
              <a:buNone/>
            </a:pPr>
            <a:endParaRPr lang="en-US" dirty="0">
              <a:solidFill>
                <a:schemeClr val="tx1"/>
              </a:solidFill>
              <a:cs typeface="Arial"/>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22858231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6958-43D0-B742-9076-1E5E9E3EDA38}"/>
              </a:ext>
            </a:extLst>
          </p:cNvPr>
          <p:cNvSpPr>
            <a:spLocks noGrp="1"/>
          </p:cNvSpPr>
          <p:nvPr>
            <p:ph type="title"/>
          </p:nvPr>
        </p:nvSpPr>
        <p:spPr/>
        <p:txBody>
          <a:bodyPr>
            <a:normAutofit/>
          </a:bodyPr>
          <a:lstStyle/>
          <a:p>
            <a:r>
              <a:rPr lang="en-US" sz="3200" dirty="0">
                <a:solidFill>
                  <a:schemeClr val="tx1">
                    <a:lumMod val="95000"/>
                    <a:lumOff val="5000"/>
                  </a:schemeClr>
                </a:solidFill>
              </a:rPr>
              <a:t>Implementation</a:t>
            </a:r>
            <a:r>
              <a:rPr lang="en-US" sz="3200" dirty="0"/>
              <a:t> </a:t>
            </a:r>
            <a:r>
              <a:rPr lang="en-US" sz="3200" dirty="0">
                <a:solidFill>
                  <a:schemeClr val="tx1">
                    <a:lumMod val="95000"/>
                    <a:lumOff val="5000"/>
                  </a:schemeClr>
                </a:solidFill>
              </a:rPr>
              <a:t>Blueprint</a:t>
            </a:r>
          </a:p>
        </p:txBody>
      </p:sp>
      <p:pic>
        <p:nvPicPr>
          <p:cNvPr id="7" name="Picture 7" descr="Diagram&#10;&#10;Description automatically generated">
            <a:extLst>
              <a:ext uri="{FF2B5EF4-FFF2-40B4-BE49-F238E27FC236}">
                <a16:creationId xmlns:a16="http://schemas.microsoft.com/office/drawing/2014/main" id="{B3D440A2-700F-4D10-A65A-F24F6F7CD021}"/>
              </a:ext>
            </a:extLst>
          </p:cNvPr>
          <p:cNvPicPr>
            <a:picLocks noGrp="1" noChangeAspect="1"/>
          </p:cNvPicPr>
          <p:nvPr>
            <p:ph idx="1"/>
          </p:nvPr>
        </p:nvPicPr>
        <p:blipFill rotWithShape="1">
          <a:blip r:embed="rId3"/>
          <a:srcRect l="14746" t="13447" r="54937" b="37790"/>
          <a:stretch/>
        </p:blipFill>
        <p:spPr>
          <a:xfrm>
            <a:off x="3877075" y="1372592"/>
            <a:ext cx="4438719" cy="4018671"/>
          </a:xfrm>
          <a:ln w="12700">
            <a:solidFill>
              <a:schemeClr val="tx1"/>
            </a:solidFill>
          </a:ln>
        </p:spPr>
      </p:pic>
    </p:spTree>
    <p:extLst>
      <p:ext uri="{BB962C8B-B14F-4D97-AF65-F5344CB8AC3E}">
        <p14:creationId xmlns:p14="http://schemas.microsoft.com/office/powerpoint/2010/main" val="1099583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06B1-CC34-BA43-A9FB-9CE4BEB5776B}"/>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Why Define the Problem Early?</a:t>
            </a:r>
            <a:endParaRPr lang="en-US" sz="3200" dirty="0"/>
          </a:p>
        </p:txBody>
      </p:sp>
      <p:sp>
        <p:nvSpPr>
          <p:cNvPr id="3" name="Content Placeholder 2">
            <a:extLst>
              <a:ext uri="{FF2B5EF4-FFF2-40B4-BE49-F238E27FC236}">
                <a16:creationId xmlns:a16="http://schemas.microsoft.com/office/drawing/2014/main" id="{8FE09CF2-B2FD-584F-B898-EC9DF06D2469}"/>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Bef>
                <a:spcPts val="1600"/>
              </a:spcBef>
              <a:spcAft>
                <a:spcPts val="1000"/>
              </a:spcAft>
              <a:buNone/>
            </a:pPr>
            <a:r>
              <a:rPr lang="en-US" sz="2200" dirty="0"/>
              <a:t>Allows you to </a:t>
            </a:r>
            <a:r>
              <a:rPr lang="en-US" sz="2200" b="1" dirty="0">
                <a:solidFill>
                  <a:srgbClr val="0097DA"/>
                </a:solidFill>
              </a:rPr>
              <a:t>build a team</a:t>
            </a:r>
            <a:r>
              <a:rPr lang="en-US" sz="2200" b="1" dirty="0">
                <a:solidFill>
                  <a:srgbClr val="00B0F0"/>
                </a:solidFill>
              </a:rPr>
              <a:t> </a:t>
            </a:r>
            <a:r>
              <a:rPr lang="en-US" sz="2200" dirty="0"/>
              <a:t>matching the level of the problem</a:t>
            </a:r>
            <a:endParaRPr lang="en-US" dirty="0"/>
          </a:p>
          <a:p>
            <a:pPr marL="0" indent="0">
              <a:spcBef>
                <a:spcPts val="1600"/>
              </a:spcBef>
              <a:buNone/>
            </a:pPr>
            <a:r>
              <a:rPr lang="en-US" sz="2200" dirty="0"/>
              <a:t>How you define the problem is connected to your </a:t>
            </a:r>
            <a:r>
              <a:rPr lang="en-US" sz="2200" dirty="0">
                <a:solidFill>
                  <a:schemeClr val="tx2"/>
                </a:solidFill>
              </a:rPr>
              <a:t>implementation </a:t>
            </a:r>
            <a:r>
              <a:rPr lang="en-US" sz="2200" dirty="0">
                <a:solidFill>
                  <a:schemeClr val="tx1"/>
                </a:solidFill>
              </a:rPr>
              <a:t>goal:</a:t>
            </a:r>
            <a:endParaRPr lang="en-US" sz="1850" dirty="0">
              <a:solidFill>
                <a:schemeClr val="tx1"/>
              </a:solidFill>
            </a:endParaRPr>
          </a:p>
          <a:p>
            <a:pPr marL="742315" lvl="1" indent="-342900">
              <a:spcBef>
                <a:spcPts val="1600"/>
              </a:spcBef>
            </a:pPr>
            <a:r>
              <a:rPr lang="en-US" sz="2200" b="1" dirty="0">
                <a:solidFill>
                  <a:srgbClr val="0097DA"/>
                </a:solidFill>
              </a:rPr>
              <a:t>Behavioral</a:t>
            </a:r>
            <a:r>
              <a:rPr lang="en-US" sz="2200" dirty="0">
                <a:solidFill>
                  <a:srgbClr val="0097DA"/>
                </a:solidFill>
              </a:rPr>
              <a:t> </a:t>
            </a:r>
            <a:r>
              <a:rPr lang="en-US" sz="2200" dirty="0"/>
              <a:t>change goals (Attitudes about screening)</a:t>
            </a:r>
          </a:p>
          <a:p>
            <a:pPr marL="742315" lvl="1" indent="-342900">
              <a:spcBef>
                <a:spcPts val="1600"/>
              </a:spcBef>
            </a:pPr>
            <a:r>
              <a:rPr lang="en-US" sz="2200" b="1" dirty="0">
                <a:solidFill>
                  <a:srgbClr val="0097DA"/>
                </a:solidFill>
              </a:rPr>
              <a:t>Structural</a:t>
            </a:r>
            <a:r>
              <a:rPr lang="en-US" sz="2200" dirty="0">
                <a:solidFill>
                  <a:srgbClr val="0097DA"/>
                </a:solidFill>
              </a:rPr>
              <a:t> </a:t>
            </a:r>
            <a:r>
              <a:rPr lang="en-US" sz="2200" dirty="0"/>
              <a:t>change goals (Accessibility of screening) </a:t>
            </a:r>
          </a:p>
        </p:txBody>
      </p:sp>
    </p:spTree>
    <p:extLst>
      <p:ext uri="{BB962C8B-B14F-4D97-AF65-F5344CB8AC3E}">
        <p14:creationId xmlns:p14="http://schemas.microsoft.com/office/powerpoint/2010/main" val="5166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679E-391F-4C0C-B9E7-32DF4A2A9130}"/>
              </a:ext>
            </a:extLst>
          </p:cNvPr>
          <p:cNvSpPr>
            <a:spLocks noGrp="1"/>
          </p:cNvSpPr>
          <p:nvPr>
            <p:ph type="title"/>
          </p:nvPr>
        </p:nvSpPr>
        <p:spPr>
          <a:xfrm>
            <a:off x="1700567" y="129405"/>
            <a:ext cx="8866873" cy="616811"/>
          </a:xfrm>
        </p:spPr>
        <p:txBody>
          <a:bodyPr>
            <a:normAutofit/>
          </a:bodyPr>
          <a:lstStyle/>
          <a:p>
            <a:r>
              <a:rPr lang="en-US" sz="3000" dirty="0">
                <a:latin typeface="Arial"/>
                <a:cs typeface="Arial"/>
              </a:rPr>
              <a:t>Categorizing Behavioral and Structural Change</a:t>
            </a:r>
            <a:endParaRPr lang="en-US" sz="3000" dirty="0"/>
          </a:p>
        </p:txBody>
      </p:sp>
      <p:sp>
        <p:nvSpPr>
          <p:cNvPr id="5" name="TextBox 4">
            <a:extLst>
              <a:ext uri="{FF2B5EF4-FFF2-40B4-BE49-F238E27FC236}">
                <a16:creationId xmlns:a16="http://schemas.microsoft.com/office/drawing/2014/main" id="{CF530F78-5A82-4041-A18E-366A7ECCE099}"/>
              </a:ext>
            </a:extLst>
          </p:cNvPr>
          <p:cNvSpPr txBox="1"/>
          <p:nvPr/>
        </p:nvSpPr>
        <p:spPr>
          <a:xfrm>
            <a:off x="1702677" y="3634100"/>
            <a:ext cx="5339255" cy="1754326"/>
          </a:xfrm>
          <a:prstGeom prst="rect">
            <a:avLst/>
          </a:prstGeom>
          <a:noFill/>
          <a:ln>
            <a:solidFill>
              <a:schemeClr val="tx1"/>
            </a:solidFill>
          </a:ln>
        </p:spPr>
        <p:txBody>
          <a:bodyPr wrap="square" lIns="91440" tIns="45720" rIns="91440" bIns="45720" rtlCol="0" anchor="t">
            <a:spAutoFit/>
          </a:bodyPr>
          <a:lstStyle/>
          <a:p>
            <a:pPr algn="ctr">
              <a:buClr>
                <a:srgbClr val="000000"/>
              </a:buClr>
            </a:pPr>
            <a:r>
              <a:rPr lang="en-US" b="1" kern="0" dirty="0">
                <a:solidFill>
                  <a:srgbClr val="0097DA"/>
                </a:solidFill>
                <a:latin typeface="Arial"/>
                <a:cs typeface="Arial"/>
                <a:sym typeface="Arial"/>
              </a:rPr>
              <a:t>Structural Change:</a:t>
            </a: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CE1F9C5A-2E73-4DA4-BE34-283491CB383F}"/>
              </a:ext>
            </a:extLst>
          </p:cNvPr>
          <p:cNvSpPr txBox="1"/>
          <p:nvPr/>
        </p:nvSpPr>
        <p:spPr>
          <a:xfrm>
            <a:off x="7115503" y="935421"/>
            <a:ext cx="3447394" cy="4462760"/>
          </a:xfrm>
          <a:prstGeom prst="rect">
            <a:avLst/>
          </a:prstGeom>
          <a:noFill/>
          <a:ln>
            <a:solidFill>
              <a:schemeClr val="tx1"/>
            </a:solidFill>
          </a:ln>
        </p:spPr>
        <p:txBody>
          <a:bodyPr wrap="square" lIns="91440" tIns="45720" rIns="91440" bIns="45720" rtlCol="0" anchor="t">
            <a:spAutoFit/>
          </a:bodyPr>
          <a:lstStyle/>
          <a:p>
            <a:pPr algn="ctr">
              <a:buClr>
                <a:srgbClr val="000000"/>
              </a:buClr>
            </a:pPr>
            <a:r>
              <a:rPr lang="en-US" b="1" kern="0" dirty="0">
                <a:solidFill>
                  <a:srgbClr val="0097DA"/>
                </a:solidFill>
                <a:latin typeface="Arial"/>
                <a:cs typeface="Arial"/>
                <a:sym typeface="Arial"/>
              </a:rPr>
              <a:t>Example Bank:</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Insurance Claims</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Patients have no family history; they think they aren’t at risk and don’t have to be screened.</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Availability of transportation to screening sites </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Patients are concerned about the cost </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Patients think the test is difficult or painful, and they may be embarrassed to discuss colorectal cancer screening with their doctor</a:t>
            </a:r>
          </a:p>
          <a:p>
            <a:pPr>
              <a:buClr>
                <a:srgbClr val="000000"/>
              </a:buClr>
            </a:pPr>
            <a:endParaRPr lang="en-US" sz="1400" kern="0" dirty="0">
              <a:solidFill>
                <a:srgbClr val="000000"/>
              </a:solidFill>
              <a:latin typeface="Arial"/>
              <a:cs typeface="Arial"/>
              <a:sym typeface="Arial"/>
            </a:endParaRPr>
          </a:p>
          <a:p>
            <a:pPr>
              <a:buClr>
                <a:srgbClr val="000000"/>
              </a:buClr>
            </a:pPr>
            <a:r>
              <a:rPr lang="en-US" sz="1400" kern="0" dirty="0">
                <a:solidFill>
                  <a:srgbClr val="000000"/>
                </a:solidFill>
                <a:latin typeface="Arial"/>
                <a:cs typeface="Arial"/>
                <a:sym typeface="Arial"/>
              </a:rPr>
              <a:t>Patients think screening is only for those who have symptoms</a:t>
            </a:r>
          </a:p>
        </p:txBody>
      </p:sp>
      <p:sp>
        <p:nvSpPr>
          <p:cNvPr id="4" name="TextBox 3">
            <a:extLst>
              <a:ext uri="{FF2B5EF4-FFF2-40B4-BE49-F238E27FC236}">
                <a16:creationId xmlns:a16="http://schemas.microsoft.com/office/drawing/2014/main" id="{86BD25CA-C196-4D66-9F7B-DCE0C46C5417}"/>
              </a:ext>
            </a:extLst>
          </p:cNvPr>
          <p:cNvSpPr txBox="1"/>
          <p:nvPr/>
        </p:nvSpPr>
        <p:spPr>
          <a:xfrm>
            <a:off x="1702677" y="935422"/>
            <a:ext cx="5339255" cy="2585323"/>
          </a:xfrm>
          <a:prstGeom prst="rect">
            <a:avLst/>
          </a:prstGeom>
          <a:noFill/>
          <a:ln>
            <a:solidFill>
              <a:schemeClr val="tx1"/>
            </a:solidFill>
          </a:ln>
        </p:spPr>
        <p:txBody>
          <a:bodyPr wrap="square" lIns="91440" tIns="45720" rIns="91440" bIns="45720" rtlCol="0" anchor="t">
            <a:spAutoFit/>
          </a:bodyPr>
          <a:lstStyle/>
          <a:p>
            <a:pPr algn="ctr">
              <a:buClr>
                <a:srgbClr val="000000"/>
              </a:buClr>
            </a:pPr>
            <a:r>
              <a:rPr lang="en-US" b="1" kern="0" dirty="0">
                <a:solidFill>
                  <a:srgbClr val="0097DA"/>
                </a:solidFill>
                <a:latin typeface="Arial"/>
                <a:cs typeface="Arial"/>
                <a:sym typeface="Arial"/>
              </a:rPr>
              <a:t>Behavioral Change:</a:t>
            </a: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a:p>
            <a:pPr algn="ctr">
              <a:buClr>
                <a:srgbClr val="000000"/>
              </a:buClr>
            </a:pPr>
            <a:endParaRPr lang="en-US" kern="0" dirty="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A201CF23-E3BA-465A-A0C9-7E982DCDE5FF}"/>
              </a:ext>
            </a:extLst>
          </p:cNvPr>
          <p:cNvSpPr txBox="1"/>
          <p:nvPr/>
        </p:nvSpPr>
        <p:spPr>
          <a:xfrm>
            <a:off x="1923394" y="4088525"/>
            <a:ext cx="2396359" cy="307777"/>
          </a:xfrm>
          <a:prstGeom prst="rect">
            <a:avLst/>
          </a:prstGeom>
          <a:noFill/>
        </p:spPr>
        <p:txBody>
          <a:bodyPr wrap="square" rtlCol="0">
            <a:spAutoFit/>
          </a:bodyPr>
          <a:lstStyle/>
          <a:p>
            <a:pPr>
              <a:buClr>
                <a:srgbClr val="000000"/>
              </a:buClr>
            </a:pPr>
            <a:r>
              <a:rPr lang="en-US" sz="1400" kern="0" dirty="0">
                <a:solidFill>
                  <a:srgbClr val="000000"/>
                </a:solidFill>
                <a:latin typeface="Arial"/>
                <a:cs typeface="Arial"/>
                <a:sym typeface="Arial"/>
              </a:rPr>
              <a:t>Insurance Claims</a:t>
            </a:r>
          </a:p>
        </p:txBody>
      </p:sp>
      <p:sp>
        <p:nvSpPr>
          <p:cNvPr id="9" name="TextBox 8">
            <a:extLst>
              <a:ext uri="{FF2B5EF4-FFF2-40B4-BE49-F238E27FC236}">
                <a16:creationId xmlns:a16="http://schemas.microsoft.com/office/drawing/2014/main" id="{F898C22D-82B9-4C43-AE0A-29005A23C069}"/>
              </a:ext>
            </a:extLst>
          </p:cNvPr>
          <p:cNvSpPr txBox="1"/>
          <p:nvPr/>
        </p:nvSpPr>
        <p:spPr>
          <a:xfrm>
            <a:off x="1835701" y="1355835"/>
            <a:ext cx="2385441" cy="954107"/>
          </a:xfrm>
          <a:prstGeom prst="rect">
            <a:avLst/>
          </a:prstGeom>
          <a:noFill/>
        </p:spPr>
        <p:txBody>
          <a:bodyPr wrap="square" rtlCol="0">
            <a:spAutoFit/>
          </a:bodyPr>
          <a:lstStyle/>
          <a:p>
            <a:pPr>
              <a:buClr>
                <a:srgbClr val="000000"/>
              </a:buClr>
            </a:pPr>
            <a:r>
              <a:rPr lang="en-US" sz="1400" kern="0" dirty="0">
                <a:solidFill>
                  <a:srgbClr val="000000"/>
                </a:solidFill>
                <a:latin typeface="Arial"/>
                <a:cs typeface="Arial"/>
                <a:sym typeface="Arial"/>
              </a:rPr>
              <a:t>Patients have no family history; they think they aren’t at risk and don’t have to be screened.</a:t>
            </a:r>
          </a:p>
        </p:txBody>
      </p:sp>
      <p:sp>
        <p:nvSpPr>
          <p:cNvPr id="10" name="TextBox 9">
            <a:extLst>
              <a:ext uri="{FF2B5EF4-FFF2-40B4-BE49-F238E27FC236}">
                <a16:creationId xmlns:a16="http://schemas.microsoft.com/office/drawing/2014/main" id="{8B6A4C31-321C-41DD-BDDC-700A360B07F7}"/>
              </a:ext>
            </a:extLst>
          </p:cNvPr>
          <p:cNvSpPr txBox="1"/>
          <p:nvPr/>
        </p:nvSpPr>
        <p:spPr>
          <a:xfrm>
            <a:off x="1923393" y="4503373"/>
            <a:ext cx="4102316" cy="307777"/>
          </a:xfrm>
          <a:prstGeom prst="rect">
            <a:avLst/>
          </a:prstGeom>
          <a:noFill/>
        </p:spPr>
        <p:txBody>
          <a:bodyPr wrap="square" rtlCol="0">
            <a:spAutoFit/>
          </a:bodyPr>
          <a:lstStyle/>
          <a:p>
            <a:pPr>
              <a:buClr>
                <a:srgbClr val="000000"/>
              </a:buClr>
            </a:pPr>
            <a:r>
              <a:rPr lang="en-US" sz="1400" kern="0" dirty="0">
                <a:solidFill>
                  <a:srgbClr val="000000"/>
                </a:solidFill>
                <a:latin typeface="Arial"/>
                <a:cs typeface="Arial"/>
                <a:sym typeface="Arial"/>
              </a:rPr>
              <a:t>Availability of transportation to screening sites </a:t>
            </a:r>
          </a:p>
        </p:txBody>
      </p:sp>
      <p:sp>
        <p:nvSpPr>
          <p:cNvPr id="11" name="TextBox 10">
            <a:extLst>
              <a:ext uri="{FF2B5EF4-FFF2-40B4-BE49-F238E27FC236}">
                <a16:creationId xmlns:a16="http://schemas.microsoft.com/office/drawing/2014/main" id="{116CD68A-A4F1-41FF-A351-7F0343DB09C5}"/>
              </a:ext>
            </a:extLst>
          </p:cNvPr>
          <p:cNvSpPr txBox="1"/>
          <p:nvPr/>
        </p:nvSpPr>
        <p:spPr>
          <a:xfrm>
            <a:off x="1832281" y="2573915"/>
            <a:ext cx="2490952" cy="523220"/>
          </a:xfrm>
          <a:prstGeom prst="rect">
            <a:avLst/>
          </a:prstGeom>
          <a:noFill/>
        </p:spPr>
        <p:txBody>
          <a:bodyPr wrap="square" rtlCol="0">
            <a:spAutoFit/>
          </a:bodyPr>
          <a:lstStyle/>
          <a:p>
            <a:pPr>
              <a:buClr>
                <a:srgbClr val="000000"/>
              </a:buClr>
            </a:pPr>
            <a:r>
              <a:rPr lang="en-US" sz="1400" kern="0" dirty="0">
                <a:solidFill>
                  <a:srgbClr val="000000"/>
                </a:solidFill>
                <a:latin typeface="Arial"/>
                <a:cs typeface="Arial"/>
                <a:sym typeface="Arial"/>
              </a:rPr>
              <a:t>Patients are concerned about the cost </a:t>
            </a:r>
          </a:p>
        </p:txBody>
      </p:sp>
      <p:sp>
        <p:nvSpPr>
          <p:cNvPr id="12" name="TextBox 11">
            <a:extLst>
              <a:ext uri="{FF2B5EF4-FFF2-40B4-BE49-F238E27FC236}">
                <a16:creationId xmlns:a16="http://schemas.microsoft.com/office/drawing/2014/main" id="{EDCF0EBB-7165-4D71-A1F6-05AC392FF238}"/>
              </a:ext>
            </a:extLst>
          </p:cNvPr>
          <p:cNvSpPr txBox="1"/>
          <p:nvPr/>
        </p:nvSpPr>
        <p:spPr>
          <a:xfrm>
            <a:off x="4455003" y="1355835"/>
            <a:ext cx="2460804" cy="1169551"/>
          </a:xfrm>
          <a:prstGeom prst="rect">
            <a:avLst/>
          </a:prstGeom>
          <a:noFill/>
        </p:spPr>
        <p:txBody>
          <a:bodyPr wrap="square" rtlCol="0">
            <a:spAutoFit/>
          </a:bodyPr>
          <a:lstStyle/>
          <a:p>
            <a:pPr>
              <a:buClr>
                <a:srgbClr val="000000"/>
              </a:buClr>
            </a:pPr>
            <a:r>
              <a:rPr lang="en-US" sz="1400" kern="0" dirty="0">
                <a:solidFill>
                  <a:srgbClr val="000000"/>
                </a:solidFill>
                <a:latin typeface="Arial"/>
                <a:cs typeface="Arial"/>
                <a:sym typeface="Arial"/>
              </a:rPr>
              <a:t>Patients think the test is difficult or painful, and they may be embarrassed to discuss colorectal cancer screening with their doctor</a:t>
            </a:r>
          </a:p>
        </p:txBody>
      </p:sp>
      <p:sp>
        <p:nvSpPr>
          <p:cNvPr id="13" name="TextBox 12">
            <a:extLst>
              <a:ext uri="{FF2B5EF4-FFF2-40B4-BE49-F238E27FC236}">
                <a16:creationId xmlns:a16="http://schemas.microsoft.com/office/drawing/2014/main" id="{0DBFF90A-9A21-4804-B802-D074476B143C}"/>
              </a:ext>
            </a:extLst>
          </p:cNvPr>
          <p:cNvSpPr txBox="1"/>
          <p:nvPr/>
        </p:nvSpPr>
        <p:spPr>
          <a:xfrm>
            <a:off x="4452693" y="2574428"/>
            <a:ext cx="2519911" cy="738664"/>
          </a:xfrm>
          <a:prstGeom prst="rect">
            <a:avLst/>
          </a:prstGeom>
          <a:noFill/>
        </p:spPr>
        <p:txBody>
          <a:bodyPr wrap="square" rtlCol="0">
            <a:spAutoFit/>
          </a:bodyPr>
          <a:lstStyle/>
          <a:p>
            <a:pPr>
              <a:buClr>
                <a:srgbClr val="000000"/>
              </a:buClr>
            </a:pPr>
            <a:r>
              <a:rPr lang="en-US" sz="1400" kern="0" dirty="0">
                <a:solidFill>
                  <a:srgbClr val="000000"/>
                </a:solidFill>
                <a:latin typeface="Arial"/>
                <a:cs typeface="Arial"/>
                <a:sym typeface="Arial"/>
              </a:rPr>
              <a:t>Patients think screening is only for those who have symptoms</a:t>
            </a:r>
          </a:p>
        </p:txBody>
      </p:sp>
    </p:spTree>
    <p:extLst>
      <p:ext uri="{BB962C8B-B14F-4D97-AF65-F5344CB8AC3E}">
        <p14:creationId xmlns:p14="http://schemas.microsoft.com/office/powerpoint/2010/main" val="265548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EEEEE-4843-3B48-B2D9-D2252170B713}"/>
              </a:ext>
            </a:extLst>
          </p:cNvPr>
          <p:cNvSpPr>
            <a:spLocks noGrp="1"/>
          </p:cNvSpPr>
          <p:nvPr>
            <p:ph type="title"/>
          </p:nvPr>
        </p:nvSpPr>
        <p:spPr>
          <a:xfrm>
            <a:off x="1981200" y="187869"/>
            <a:ext cx="8229600"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dirty="0"/>
              <a:t>Multiple Levels &amp; Context</a:t>
            </a:r>
          </a:p>
        </p:txBody>
      </p:sp>
      <p:sp>
        <p:nvSpPr>
          <p:cNvPr id="6" name="TextBox 5">
            <a:extLst>
              <a:ext uri="{FF2B5EF4-FFF2-40B4-BE49-F238E27FC236}">
                <a16:creationId xmlns:a16="http://schemas.microsoft.com/office/drawing/2014/main" id="{CD162B2D-4988-1249-9681-552DE4B04FC7}"/>
              </a:ext>
            </a:extLst>
          </p:cNvPr>
          <p:cNvSpPr txBox="1"/>
          <p:nvPr/>
        </p:nvSpPr>
        <p:spPr>
          <a:xfrm>
            <a:off x="9412443" y="5245677"/>
            <a:ext cx="1250014"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Frieden, 2010</a:t>
            </a:r>
            <a:endParaRPr lang="en-US" kern="0" dirty="0"/>
          </a:p>
        </p:txBody>
      </p:sp>
      <p:sp>
        <p:nvSpPr>
          <p:cNvPr id="5" name="Triangle 4">
            <a:extLst>
              <a:ext uri="{FF2B5EF4-FFF2-40B4-BE49-F238E27FC236}">
                <a16:creationId xmlns:a16="http://schemas.microsoft.com/office/drawing/2014/main" id="{FA690CF1-46E8-7B43-B88A-48CEE0E619CE}"/>
              </a:ext>
            </a:extLst>
          </p:cNvPr>
          <p:cNvSpPr/>
          <p:nvPr/>
        </p:nvSpPr>
        <p:spPr>
          <a:xfrm>
            <a:off x="3184659" y="1074754"/>
            <a:ext cx="5033224" cy="4288817"/>
          </a:xfrm>
          <a:prstGeom prst="triangle">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latin typeface="Arial"/>
              <a:sym typeface="Arial"/>
            </a:endParaRPr>
          </a:p>
        </p:txBody>
      </p:sp>
      <p:cxnSp>
        <p:nvCxnSpPr>
          <p:cNvPr id="7" name="Straight Connector 6">
            <a:extLst>
              <a:ext uri="{FF2B5EF4-FFF2-40B4-BE49-F238E27FC236}">
                <a16:creationId xmlns:a16="http://schemas.microsoft.com/office/drawing/2014/main" id="{0FE00B1A-A6ED-7F4B-8E6A-30BC4D3B4E3E}"/>
              </a:ext>
            </a:extLst>
          </p:cNvPr>
          <p:cNvCxnSpPr>
            <a:cxnSpLocks/>
          </p:cNvCxnSpPr>
          <p:nvPr/>
        </p:nvCxnSpPr>
        <p:spPr>
          <a:xfrm flipV="1">
            <a:off x="3537961" y="4763684"/>
            <a:ext cx="4318046" cy="33607"/>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C12D0F1D-08F4-654B-9A19-62E3ADA32D75}"/>
              </a:ext>
            </a:extLst>
          </p:cNvPr>
          <p:cNvCxnSpPr>
            <a:cxnSpLocks/>
          </p:cNvCxnSpPr>
          <p:nvPr/>
        </p:nvCxnSpPr>
        <p:spPr>
          <a:xfrm flipV="1">
            <a:off x="3902080" y="4054301"/>
            <a:ext cx="3449514" cy="20586"/>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091091B6-F1D0-AA40-B906-88B6FA98706D}"/>
              </a:ext>
            </a:extLst>
          </p:cNvPr>
          <p:cNvCxnSpPr>
            <a:cxnSpLocks/>
          </p:cNvCxnSpPr>
          <p:nvPr/>
        </p:nvCxnSpPr>
        <p:spPr>
          <a:xfrm>
            <a:off x="4468650" y="3037779"/>
            <a:ext cx="2298722" cy="0"/>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5E2EBFA-E41B-964B-953A-682084BB620E}"/>
              </a:ext>
            </a:extLst>
          </p:cNvPr>
          <p:cNvCxnSpPr>
            <a:cxnSpLocks/>
          </p:cNvCxnSpPr>
          <p:nvPr/>
        </p:nvCxnSpPr>
        <p:spPr>
          <a:xfrm>
            <a:off x="5077455" y="2146461"/>
            <a:ext cx="1239058" cy="0"/>
          </a:xfrm>
          <a:prstGeom prst="line">
            <a:avLst/>
          </a:prstGeom>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198F459E-885F-2249-B1B5-E0964A06AE96}"/>
              </a:ext>
            </a:extLst>
          </p:cNvPr>
          <p:cNvSpPr txBox="1"/>
          <p:nvPr/>
        </p:nvSpPr>
        <p:spPr>
          <a:xfrm>
            <a:off x="4626991" y="1426443"/>
            <a:ext cx="2113603" cy="523220"/>
          </a:xfrm>
          <a:prstGeom prst="rect">
            <a:avLst/>
          </a:prstGeom>
          <a:noFill/>
        </p:spPr>
        <p:txBody>
          <a:bodyPr wrap="square" rtlCol="0">
            <a:spAutoFit/>
          </a:bodyPr>
          <a:lstStyle/>
          <a:p>
            <a:pPr algn="ctr">
              <a:buClr>
                <a:srgbClr val="000000"/>
              </a:buClr>
            </a:pPr>
            <a:r>
              <a:rPr lang="en-US" sz="1400" kern="0" dirty="0">
                <a:solidFill>
                  <a:srgbClr val="000000"/>
                </a:solidFill>
                <a:latin typeface="Arial"/>
                <a:cs typeface="Arial"/>
                <a:sym typeface="Arial"/>
              </a:rPr>
              <a:t>Counseling and Education</a:t>
            </a:r>
          </a:p>
        </p:txBody>
      </p:sp>
      <p:sp>
        <p:nvSpPr>
          <p:cNvPr id="12" name="TextBox 11">
            <a:extLst>
              <a:ext uri="{FF2B5EF4-FFF2-40B4-BE49-F238E27FC236}">
                <a16:creationId xmlns:a16="http://schemas.microsoft.com/office/drawing/2014/main" id="{5F74CFD7-09E0-D74A-BD00-73F98859E96D}"/>
              </a:ext>
            </a:extLst>
          </p:cNvPr>
          <p:cNvSpPr txBox="1"/>
          <p:nvPr/>
        </p:nvSpPr>
        <p:spPr>
          <a:xfrm>
            <a:off x="4824711" y="2304954"/>
            <a:ext cx="1744546" cy="523220"/>
          </a:xfrm>
          <a:prstGeom prst="rect">
            <a:avLst/>
          </a:prstGeom>
          <a:noFill/>
        </p:spPr>
        <p:txBody>
          <a:bodyPr wrap="square" rtlCol="0">
            <a:spAutoFit/>
          </a:bodyPr>
          <a:lstStyle/>
          <a:p>
            <a:pPr algn="ctr">
              <a:buClr>
                <a:srgbClr val="000000"/>
              </a:buClr>
            </a:pPr>
            <a:r>
              <a:rPr lang="en-US" sz="1400" kern="0" dirty="0">
                <a:solidFill>
                  <a:srgbClr val="000000"/>
                </a:solidFill>
                <a:latin typeface="Arial"/>
                <a:cs typeface="Arial"/>
                <a:sym typeface="Arial"/>
              </a:rPr>
              <a:t>Clinical Interventions</a:t>
            </a:r>
          </a:p>
        </p:txBody>
      </p:sp>
      <p:sp>
        <p:nvSpPr>
          <p:cNvPr id="13" name="TextBox 12">
            <a:extLst>
              <a:ext uri="{FF2B5EF4-FFF2-40B4-BE49-F238E27FC236}">
                <a16:creationId xmlns:a16="http://schemas.microsoft.com/office/drawing/2014/main" id="{EC38C44F-AFE3-B04F-94B1-0DD140520FD0}"/>
              </a:ext>
            </a:extLst>
          </p:cNvPr>
          <p:cNvSpPr txBox="1"/>
          <p:nvPr/>
        </p:nvSpPr>
        <p:spPr>
          <a:xfrm>
            <a:off x="4715752" y="3158662"/>
            <a:ext cx="1962464" cy="738664"/>
          </a:xfrm>
          <a:prstGeom prst="rect">
            <a:avLst/>
          </a:prstGeom>
          <a:noFill/>
        </p:spPr>
        <p:txBody>
          <a:bodyPr wrap="square" rtlCol="0">
            <a:spAutoFit/>
          </a:bodyPr>
          <a:lstStyle/>
          <a:p>
            <a:pPr algn="ctr">
              <a:buClr>
                <a:srgbClr val="000000"/>
              </a:buClr>
            </a:pPr>
            <a:r>
              <a:rPr lang="en-US" sz="1400" kern="0" dirty="0">
                <a:solidFill>
                  <a:srgbClr val="000000"/>
                </a:solidFill>
                <a:latin typeface="Arial"/>
                <a:cs typeface="Arial"/>
                <a:sym typeface="Arial"/>
              </a:rPr>
              <a:t>Long-Lasting Protective </a:t>
            </a:r>
          </a:p>
          <a:p>
            <a:pPr algn="ctr">
              <a:buClr>
                <a:srgbClr val="000000"/>
              </a:buClr>
            </a:pPr>
            <a:r>
              <a:rPr lang="en-US" sz="1400" kern="0" dirty="0">
                <a:solidFill>
                  <a:srgbClr val="000000"/>
                </a:solidFill>
                <a:latin typeface="Arial"/>
                <a:cs typeface="Arial"/>
                <a:sym typeface="Arial"/>
              </a:rPr>
              <a:t>Interventions</a:t>
            </a:r>
          </a:p>
        </p:txBody>
      </p:sp>
      <p:sp>
        <p:nvSpPr>
          <p:cNvPr id="14" name="TextBox 13">
            <a:extLst>
              <a:ext uri="{FF2B5EF4-FFF2-40B4-BE49-F238E27FC236}">
                <a16:creationId xmlns:a16="http://schemas.microsoft.com/office/drawing/2014/main" id="{104EEFB1-A6FD-AA4B-96A0-A8CE581A5BB5}"/>
              </a:ext>
            </a:extLst>
          </p:cNvPr>
          <p:cNvSpPr txBox="1"/>
          <p:nvPr/>
        </p:nvSpPr>
        <p:spPr>
          <a:xfrm>
            <a:off x="4250421" y="4035083"/>
            <a:ext cx="2984601" cy="738664"/>
          </a:xfrm>
          <a:prstGeom prst="rect">
            <a:avLst/>
          </a:prstGeom>
          <a:noFill/>
        </p:spPr>
        <p:txBody>
          <a:bodyPr wrap="square" rtlCol="0">
            <a:spAutoFit/>
          </a:bodyPr>
          <a:lstStyle/>
          <a:p>
            <a:pPr algn="ctr">
              <a:buClr>
                <a:srgbClr val="000000"/>
              </a:buClr>
            </a:pPr>
            <a:r>
              <a:rPr lang="en-US" sz="1400" kern="0" dirty="0">
                <a:solidFill>
                  <a:srgbClr val="000000"/>
                </a:solidFill>
                <a:latin typeface="Arial"/>
                <a:cs typeface="Arial"/>
                <a:sym typeface="Arial"/>
              </a:rPr>
              <a:t>Changing the Context to make </a:t>
            </a:r>
          </a:p>
          <a:p>
            <a:pPr algn="ctr">
              <a:buClr>
                <a:srgbClr val="000000"/>
              </a:buClr>
            </a:pPr>
            <a:r>
              <a:rPr lang="en-US" sz="1400" kern="0" dirty="0">
                <a:solidFill>
                  <a:srgbClr val="000000"/>
                </a:solidFill>
                <a:latin typeface="Arial"/>
                <a:cs typeface="Arial"/>
                <a:sym typeface="Arial"/>
              </a:rPr>
              <a:t>Individuals’ Default Decisions Healthy</a:t>
            </a:r>
          </a:p>
        </p:txBody>
      </p:sp>
      <p:sp>
        <p:nvSpPr>
          <p:cNvPr id="15" name="TextBox 14">
            <a:extLst>
              <a:ext uri="{FF2B5EF4-FFF2-40B4-BE49-F238E27FC236}">
                <a16:creationId xmlns:a16="http://schemas.microsoft.com/office/drawing/2014/main" id="{A7DEDA3E-22A4-0A41-9BA4-CCF0441A706C}"/>
              </a:ext>
            </a:extLst>
          </p:cNvPr>
          <p:cNvSpPr txBox="1"/>
          <p:nvPr/>
        </p:nvSpPr>
        <p:spPr>
          <a:xfrm>
            <a:off x="4756111" y="4839402"/>
            <a:ext cx="1881746" cy="523220"/>
          </a:xfrm>
          <a:prstGeom prst="rect">
            <a:avLst/>
          </a:prstGeom>
          <a:noFill/>
        </p:spPr>
        <p:txBody>
          <a:bodyPr wrap="square" rtlCol="0">
            <a:spAutoFit/>
          </a:bodyPr>
          <a:lstStyle/>
          <a:p>
            <a:pPr algn="ctr">
              <a:buClr>
                <a:srgbClr val="000000"/>
              </a:buClr>
            </a:pPr>
            <a:r>
              <a:rPr lang="en-US" sz="1400" kern="0" dirty="0">
                <a:solidFill>
                  <a:srgbClr val="000000"/>
                </a:solidFill>
                <a:latin typeface="Arial"/>
                <a:cs typeface="Arial"/>
                <a:sym typeface="Arial"/>
              </a:rPr>
              <a:t>Socioeconomic Factors</a:t>
            </a:r>
          </a:p>
        </p:txBody>
      </p:sp>
      <p:sp>
        <p:nvSpPr>
          <p:cNvPr id="16" name="Down Arrow 15">
            <a:extLst>
              <a:ext uri="{FF2B5EF4-FFF2-40B4-BE49-F238E27FC236}">
                <a16:creationId xmlns:a16="http://schemas.microsoft.com/office/drawing/2014/main" id="{DB5CD145-7036-774B-B780-DED481871A6E}"/>
              </a:ext>
            </a:extLst>
          </p:cNvPr>
          <p:cNvSpPr/>
          <p:nvPr/>
        </p:nvSpPr>
        <p:spPr>
          <a:xfrm>
            <a:off x="2386144" y="1791419"/>
            <a:ext cx="756386" cy="226288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highlight>
                <a:srgbClr val="FFFF00"/>
              </a:highlight>
              <a:latin typeface="Arial"/>
              <a:sym typeface="Arial"/>
            </a:endParaRPr>
          </a:p>
        </p:txBody>
      </p:sp>
      <p:sp>
        <p:nvSpPr>
          <p:cNvPr id="17" name="TextBox 16">
            <a:extLst>
              <a:ext uri="{FF2B5EF4-FFF2-40B4-BE49-F238E27FC236}">
                <a16:creationId xmlns:a16="http://schemas.microsoft.com/office/drawing/2014/main" id="{072582E1-BBE6-8A4B-910C-E41FD773D6ED}"/>
              </a:ext>
            </a:extLst>
          </p:cNvPr>
          <p:cNvSpPr txBox="1"/>
          <p:nvPr/>
        </p:nvSpPr>
        <p:spPr>
          <a:xfrm>
            <a:off x="3424778" y="1878767"/>
            <a:ext cx="1838526" cy="523220"/>
          </a:xfrm>
          <a:prstGeom prst="rect">
            <a:avLst/>
          </a:prstGeom>
          <a:noFill/>
        </p:spPr>
        <p:txBody>
          <a:bodyPr wrap="square" rtlCol="0">
            <a:spAutoFit/>
          </a:bodyPr>
          <a:lstStyle/>
          <a:p>
            <a:pPr>
              <a:buClr>
                <a:srgbClr val="000000"/>
              </a:buClr>
            </a:pPr>
            <a:r>
              <a:rPr lang="en-US" sz="1400" kern="0" dirty="0">
                <a:solidFill>
                  <a:srgbClr val="000000"/>
                </a:solidFill>
                <a:latin typeface="Arial"/>
                <a:cs typeface="Arial"/>
                <a:sym typeface="Arial"/>
              </a:rPr>
              <a:t>Population </a:t>
            </a:r>
          </a:p>
          <a:p>
            <a:pPr>
              <a:buClr>
                <a:srgbClr val="000000"/>
              </a:buClr>
            </a:pPr>
            <a:r>
              <a:rPr lang="en-US" sz="1400" kern="0" dirty="0">
                <a:solidFill>
                  <a:srgbClr val="000000"/>
                </a:solidFill>
                <a:latin typeface="Arial"/>
                <a:cs typeface="Arial"/>
                <a:sym typeface="Arial"/>
              </a:rPr>
              <a:t>Impact</a:t>
            </a:r>
          </a:p>
        </p:txBody>
      </p:sp>
      <p:sp>
        <p:nvSpPr>
          <p:cNvPr id="18" name="Down Arrow 17">
            <a:extLst>
              <a:ext uri="{FF2B5EF4-FFF2-40B4-BE49-F238E27FC236}">
                <a16:creationId xmlns:a16="http://schemas.microsoft.com/office/drawing/2014/main" id="{43677BC4-DF3E-7F40-B204-160F7D739DE4}"/>
              </a:ext>
            </a:extLst>
          </p:cNvPr>
          <p:cNvSpPr/>
          <p:nvPr/>
        </p:nvSpPr>
        <p:spPr>
          <a:xfrm rot="10800000">
            <a:off x="7932577" y="1561144"/>
            <a:ext cx="756386" cy="2262882"/>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400" kern="0" dirty="0">
              <a:solidFill>
                <a:srgbClr val="FFFFFF"/>
              </a:solidFill>
              <a:highlight>
                <a:srgbClr val="FFFF00"/>
              </a:highlight>
              <a:latin typeface="Arial"/>
              <a:sym typeface="Arial"/>
            </a:endParaRPr>
          </a:p>
        </p:txBody>
      </p:sp>
      <p:sp>
        <p:nvSpPr>
          <p:cNvPr id="19" name="TextBox 18">
            <a:extLst>
              <a:ext uri="{FF2B5EF4-FFF2-40B4-BE49-F238E27FC236}">
                <a16:creationId xmlns:a16="http://schemas.microsoft.com/office/drawing/2014/main" id="{5D3B6E05-BE48-0F4F-9E9E-0CEE2FC932FA}"/>
              </a:ext>
            </a:extLst>
          </p:cNvPr>
          <p:cNvSpPr txBox="1"/>
          <p:nvPr/>
        </p:nvSpPr>
        <p:spPr>
          <a:xfrm>
            <a:off x="8852714" y="2094212"/>
            <a:ext cx="1962465" cy="307777"/>
          </a:xfrm>
          <a:prstGeom prst="rect">
            <a:avLst/>
          </a:prstGeom>
          <a:noFill/>
        </p:spPr>
        <p:txBody>
          <a:bodyPr wrap="square" rtlCol="0">
            <a:spAutoFit/>
          </a:bodyPr>
          <a:lstStyle/>
          <a:p>
            <a:pPr>
              <a:buClr>
                <a:srgbClr val="000000"/>
              </a:buClr>
            </a:pPr>
            <a:r>
              <a:rPr lang="en-US" sz="1400" kern="0" dirty="0">
                <a:solidFill>
                  <a:srgbClr val="000000"/>
                </a:solidFill>
                <a:latin typeface="Arial"/>
                <a:cs typeface="Arial"/>
                <a:sym typeface="Arial"/>
              </a:rPr>
              <a:t>Effort Needed  </a:t>
            </a:r>
          </a:p>
        </p:txBody>
      </p:sp>
    </p:spTree>
    <p:extLst>
      <p:ext uri="{BB962C8B-B14F-4D97-AF65-F5344CB8AC3E}">
        <p14:creationId xmlns:p14="http://schemas.microsoft.com/office/powerpoint/2010/main" val="220666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8592-0698-7E44-89D7-0F152A4D874B}"/>
              </a:ext>
            </a:extLst>
          </p:cNvPr>
          <p:cNvSpPr>
            <a:spLocks noGrp="1"/>
          </p:cNvSpPr>
          <p:nvPr>
            <p:ph type="title"/>
          </p:nvPr>
        </p:nvSpPr>
        <p:spPr/>
        <p:txBody>
          <a:bodyPr>
            <a:normAutofit/>
          </a:bodyPr>
          <a:lstStyle/>
          <a:p>
            <a:r>
              <a:rPr lang="en-US" sz="3600" dirty="0">
                <a:solidFill>
                  <a:schemeClr val="tx1"/>
                </a:solidFill>
                <a:latin typeface="Arial"/>
                <a:cs typeface="Arial"/>
              </a:rPr>
              <a:t>Purpose</a:t>
            </a:r>
          </a:p>
        </p:txBody>
      </p:sp>
      <p:sp>
        <p:nvSpPr>
          <p:cNvPr id="3" name="Content Placeholder 2">
            <a:extLst>
              <a:ext uri="{FF2B5EF4-FFF2-40B4-BE49-F238E27FC236}">
                <a16:creationId xmlns:a16="http://schemas.microsoft.com/office/drawing/2014/main" id="{0F9235EB-CFE8-2549-B847-0F17118B3976}"/>
              </a:ext>
            </a:extLst>
          </p:cNvPr>
          <p:cNvSpPr>
            <a:spLocks noGrp="1"/>
          </p:cNvSpPr>
          <p:nvPr>
            <p:ph idx="1"/>
          </p:nvPr>
        </p:nvSpPr>
        <p:spPr/>
        <p:txBody>
          <a:bodyPr>
            <a:normAutofit/>
          </a:bodyPr>
          <a:lstStyle/>
          <a:p>
            <a:pPr marL="0" indent="0">
              <a:buNone/>
            </a:pPr>
            <a:r>
              <a:rPr lang="en-US" sz="2400" dirty="0">
                <a:solidFill>
                  <a:schemeClr val="tx1"/>
                </a:solidFill>
                <a:latin typeface="Arial"/>
                <a:cs typeface="Arial"/>
              </a:rPr>
              <a:t>Increase cancer control practitioners’ knowledge of and capacity for </a:t>
            </a:r>
            <a:r>
              <a:rPr lang="en-US" sz="2400" b="1" dirty="0">
                <a:solidFill>
                  <a:srgbClr val="0097DA"/>
                </a:solidFill>
                <a:latin typeface="Arial"/>
                <a:cs typeface="Arial"/>
              </a:rPr>
              <a:t>implementing and optimizing cancer screening evidence-based interventions </a:t>
            </a:r>
            <a:r>
              <a:rPr lang="en-US" sz="2400" dirty="0">
                <a:solidFill>
                  <a:schemeClr val="tx1"/>
                </a:solidFill>
                <a:latin typeface="Arial"/>
                <a:cs typeface="Arial"/>
              </a:rPr>
              <a:t>(EBIs) that fit within their unique context</a:t>
            </a:r>
            <a:endParaRPr lang="en-US" dirty="0">
              <a:solidFill>
                <a:schemeClr val="tx1"/>
              </a:solidFill>
              <a:latin typeface="Arial"/>
              <a:cs typeface="Arial"/>
            </a:endParaRPr>
          </a:p>
          <a:p>
            <a:pPr marL="0" indent="0">
              <a:buNone/>
            </a:pPr>
            <a:endParaRPr lang="en-US" sz="2400" dirty="0">
              <a:solidFill>
                <a:schemeClr val="tx1"/>
              </a:solidFill>
              <a:latin typeface="Arial"/>
              <a:cs typeface="Arial"/>
            </a:endParaRPr>
          </a:p>
          <a:p>
            <a:pPr marL="0" indent="0">
              <a:buNone/>
            </a:pPr>
            <a:r>
              <a:rPr lang="en-US" sz="2400" dirty="0">
                <a:solidFill>
                  <a:schemeClr val="tx1"/>
                </a:solidFill>
                <a:latin typeface="Arial" panose="020B0604020202020204" pitchFamily="34" charset="0"/>
                <a:cs typeface="Arial" panose="020B0604020202020204" pitchFamily="34" charset="0"/>
              </a:rPr>
              <a:t>Provide the knowledge, tools, and hands-on experience for learners to conduct implementation science in their settings</a:t>
            </a:r>
            <a:endParaRPr lang="en-US" dirty="0">
              <a:cs typeface="Arial"/>
            </a:endParaRPr>
          </a:p>
        </p:txBody>
      </p:sp>
    </p:spTree>
    <p:extLst>
      <p:ext uri="{BB962C8B-B14F-4D97-AF65-F5344CB8AC3E}">
        <p14:creationId xmlns:p14="http://schemas.microsoft.com/office/powerpoint/2010/main" val="2266864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98E41C-36DE-CE4D-9259-F9D1FED65674}"/>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Identify the Problem</a:t>
            </a:r>
            <a:endParaRPr lang="en-US" sz="3600" dirty="0"/>
          </a:p>
        </p:txBody>
      </p:sp>
      <p:sp>
        <p:nvSpPr>
          <p:cNvPr id="4" name="Text Placeholder 3">
            <a:extLst>
              <a:ext uri="{FF2B5EF4-FFF2-40B4-BE49-F238E27FC236}">
                <a16:creationId xmlns:a16="http://schemas.microsoft.com/office/drawing/2014/main" id="{610C460E-66C3-0546-ABBC-E0DE5B3E5E7C}"/>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lnSpc>
                <a:spcPct val="150000"/>
              </a:lnSpc>
              <a:buAutoNum type="arabicPeriod"/>
            </a:pPr>
            <a:r>
              <a:rPr lang="en-US" sz="2400" dirty="0"/>
              <a:t>Create a </a:t>
            </a:r>
            <a:r>
              <a:rPr lang="en-US" sz="2400" dirty="0">
                <a:solidFill>
                  <a:schemeClr val="tx2"/>
                </a:solidFill>
              </a:rPr>
              <a:t>specific </a:t>
            </a:r>
            <a:r>
              <a:rPr lang="en-US" sz="2400" dirty="0"/>
              <a:t>problem statement</a:t>
            </a:r>
            <a:endParaRPr lang="en-US" dirty="0"/>
          </a:p>
          <a:p>
            <a:pPr marL="885825" lvl="1" indent="-342900">
              <a:lnSpc>
                <a:spcPct val="150000"/>
              </a:lnSpc>
            </a:pPr>
            <a:r>
              <a:rPr lang="en-US" sz="2400" b="1" dirty="0">
                <a:solidFill>
                  <a:srgbClr val="0097DA"/>
                </a:solidFill>
              </a:rPr>
              <a:t>Specify </a:t>
            </a:r>
            <a:r>
              <a:rPr lang="en-US" sz="2400" dirty="0"/>
              <a:t>level of the problem</a:t>
            </a:r>
            <a:endParaRPr lang="en-US" sz="1850" dirty="0"/>
          </a:p>
          <a:p>
            <a:pPr marL="457200" indent="-457200">
              <a:lnSpc>
                <a:spcPct val="150000"/>
              </a:lnSpc>
              <a:buAutoNum type="arabicPeriod"/>
            </a:pPr>
            <a:r>
              <a:rPr lang="en-US" sz="2400" b="1" dirty="0">
                <a:solidFill>
                  <a:srgbClr val="0097DA"/>
                </a:solidFill>
              </a:rPr>
              <a:t>Quantify </a:t>
            </a:r>
            <a:r>
              <a:rPr lang="en-US" sz="2400" dirty="0"/>
              <a:t>the issue so measuring improvements is possible</a:t>
            </a:r>
          </a:p>
          <a:p>
            <a:pPr marL="457200" indent="-457200">
              <a:lnSpc>
                <a:spcPct val="150000"/>
              </a:lnSpc>
              <a:buAutoNum type="arabicPeriod"/>
            </a:pPr>
            <a:r>
              <a:rPr lang="en-US" sz="2400" b="1" dirty="0">
                <a:solidFill>
                  <a:srgbClr val="0097DA"/>
                </a:solidFill>
              </a:rPr>
              <a:t>Do research </a:t>
            </a:r>
            <a:r>
              <a:rPr lang="en-US" sz="2400" dirty="0"/>
              <a:t>with community stakeholders</a:t>
            </a:r>
          </a:p>
          <a:p>
            <a:pPr marL="885825" lvl="1" indent="-342900">
              <a:lnSpc>
                <a:spcPct val="150000"/>
              </a:lnSpc>
            </a:pPr>
            <a:r>
              <a:rPr lang="en-US" sz="2400" dirty="0"/>
              <a:t>Existing data on problem in larger context</a:t>
            </a:r>
            <a:endParaRPr lang="en-US" dirty="0"/>
          </a:p>
          <a:p>
            <a:pPr marL="885825" lvl="1" indent="-342900">
              <a:lnSpc>
                <a:spcPct val="150000"/>
              </a:lnSpc>
            </a:pPr>
            <a:r>
              <a:rPr lang="en-US" sz="2400" dirty="0"/>
              <a:t>Collect new data at your site/community</a:t>
            </a:r>
            <a:endParaRPr lang="en-US" sz="1850" dirty="0"/>
          </a:p>
          <a:p>
            <a:endParaRPr lang="en-US" dirty="0"/>
          </a:p>
        </p:txBody>
      </p:sp>
      <p:sp>
        <p:nvSpPr>
          <p:cNvPr id="6" name="TextBox 5">
            <a:extLst>
              <a:ext uri="{FF2B5EF4-FFF2-40B4-BE49-F238E27FC236}">
                <a16:creationId xmlns:a16="http://schemas.microsoft.com/office/drawing/2014/main" id="{F28EACB2-7284-924A-9250-81ED71AC86E6}"/>
              </a:ext>
            </a:extLst>
          </p:cNvPr>
          <p:cNvSpPr txBox="1"/>
          <p:nvPr/>
        </p:nvSpPr>
        <p:spPr>
          <a:xfrm>
            <a:off x="9404131" y="5271766"/>
            <a:ext cx="1267793"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Jacobs et al., 2014</a:t>
            </a:r>
            <a:endParaRPr lang="en-US" kern="0" dirty="0"/>
          </a:p>
        </p:txBody>
      </p:sp>
      <p:pic>
        <p:nvPicPr>
          <p:cNvPr id="2" name="Picture 5" descr="A picture containing text, clipart&#10;&#10;Description automatically generated">
            <a:extLst>
              <a:ext uri="{FF2B5EF4-FFF2-40B4-BE49-F238E27FC236}">
                <a16:creationId xmlns:a16="http://schemas.microsoft.com/office/drawing/2014/main" id="{B1A787B4-D2BE-4C04-9C23-2EF044B6A5CD}"/>
              </a:ext>
            </a:extLst>
          </p:cNvPr>
          <p:cNvPicPr>
            <a:picLocks noChangeAspect="1"/>
          </p:cNvPicPr>
          <p:nvPr/>
        </p:nvPicPr>
        <p:blipFill>
          <a:blip r:embed="rId3"/>
          <a:stretch>
            <a:fillRect/>
          </a:stretch>
        </p:blipFill>
        <p:spPr>
          <a:xfrm>
            <a:off x="9697316" y="114053"/>
            <a:ext cx="971550" cy="1790700"/>
          </a:xfrm>
          <a:prstGeom prst="rect">
            <a:avLst/>
          </a:prstGeom>
        </p:spPr>
      </p:pic>
    </p:spTree>
    <p:extLst>
      <p:ext uri="{BB962C8B-B14F-4D97-AF65-F5344CB8AC3E}">
        <p14:creationId xmlns:p14="http://schemas.microsoft.com/office/powerpoint/2010/main" val="100559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664099-FDC9-8E49-B20F-B81585DC3313}"/>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Understand the System</a:t>
            </a:r>
            <a:endParaRPr lang="en-US" sz="3200" dirty="0"/>
          </a:p>
        </p:txBody>
      </p:sp>
      <p:sp>
        <p:nvSpPr>
          <p:cNvPr id="4" name="Text Placeholder 3">
            <a:extLst>
              <a:ext uri="{FF2B5EF4-FFF2-40B4-BE49-F238E27FC236}">
                <a16:creationId xmlns:a16="http://schemas.microsoft.com/office/drawing/2014/main" id="{62B6BE96-5D99-D940-A3FA-01406E85C65D}"/>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000" b="1" dirty="0">
                <a:solidFill>
                  <a:srgbClr val="0097DA"/>
                </a:solidFill>
              </a:rPr>
              <a:t>System:</a:t>
            </a:r>
            <a:r>
              <a:rPr lang="en-US" sz="2000" dirty="0">
                <a:solidFill>
                  <a:schemeClr val="tx2"/>
                </a:solidFill>
              </a:rPr>
              <a:t> </a:t>
            </a:r>
            <a:r>
              <a:rPr lang="en-US" sz="2000" dirty="0">
                <a:solidFill>
                  <a:schemeClr val="tx1">
                    <a:lumMod val="95000"/>
                    <a:lumOff val="5000"/>
                  </a:schemeClr>
                </a:solidFill>
              </a:rPr>
              <a:t>C</a:t>
            </a:r>
            <a:r>
              <a:rPr lang="en-US" sz="2000" dirty="0"/>
              <a:t>omplex whole with interacting parts </a:t>
            </a:r>
            <a:endParaRPr lang="en-US" dirty="0"/>
          </a:p>
          <a:p>
            <a:pPr marL="0" indent="0">
              <a:buNone/>
            </a:pPr>
            <a:endParaRPr lang="en-US" sz="2000" dirty="0">
              <a:solidFill>
                <a:schemeClr val="tx1">
                  <a:lumMod val="95000"/>
                  <a:lumOff val="5000"/>
                </a:schemeClr>
              </a:solidFill>
            </a:endParaRPr>
          </a:p>
          <a:p>
            <a:pPr marL="0" indent="0" algn="ctr">
              <a:buNone/>
            </a:pPr>
            <a:r>
              <a:rPr lang="en-US" sz="2000" b="1" dirty="0">
                <a:solidFill>
                  <a:schemeClr val="tx2"/>
                </a:solidFill>
              </a:rPr>
              <a:t>What elements of the system are critical to the implementation of your cancer screening objective?</a:t>
            </a:r>
          </a:p>
          <a:p>
            <a:pPr marL="0" indent="0">
              <a:buNone/>
            </a:pPr>
            <a:endParaRPr lang="en-US" sz="2000" dirty="0"/>
          </a:p>
          <a:p>
            <a:pPr marL="556895" lvl="1" indent="-213995">
              <a:spcAft>
                <a:spcPts val="1000"/>
              </a:spcAft>
            </a:pPr>
            <a:r>
              <a:rPr lang="en-US" sz="2000" dirty="0"/>
              <a:t>Federally Qualified Health Center serving Ward 7 is too overwhelmed to introduce new screening program at this time</a:t>
            </a:r>
          </a:p>
          <a:p>
            <a:pPr marL="556895" lvl="1" indent="-213995">
              <a:spcAft>
                <a:spcPts val="1000"/>
              </a:spcAft>
            </a:pPr>
            <a:r>
              <a:rPr lang="en-US" sz="2000" dirty="0"/>
              <a:t>Pharmacies are currently offering flu shots</a:t>
            </a:r>
          </a:p>
          <a:p>
            <a:pPr marL="556895" lvl="1" indent="-213995">
              <a:spcAft>
                <a:spcPts val="1000"/>
              </a:spcAft>
            </a:pPr>
            <a:r>
              <a:rPr lang="en-US" sz="2000" dirty="0"/>
              <a:t>Most pharmacies do not have baseline data on screening rates of their customers</a:t>
            </a:r>
          </a:p>
          <a:p>
            <a:endParaRPr lang="en-US" dirty="0"/>
          </a:p>
          <a:p>
            <a:pPr lvl="0"/>
            <a:endParaRPr lang="en-US" dirty="0"/>
          </a:p>
          <a:p>
            <a:endParaRPr lang="en-US" dirty="0"/>
          </a:p>
        </p:txBody>
      </p:sp>
      <p:sp>
        <p:nvSpPr>
          <p:cNvPr id="6" name="TextBox 5">
            <a:extLst>
              <a:ext uri="{FF2B5EF4-FFF2-40B4-BE49-F238E27FC236}">
                <a16:creationId xmlns:a16="http://schemas.microsoft.com/office/drawing/2014/main" id="{1B1864DD-BEBD-4D46-92D9-EDE0B3DF91BD}"/>
              </a:ext>
            </a:extLst>
          </p:cNvPr>
          <p:cNvSpPr txBox="1"/>
          <p:nvPr/>
        </p:nvSpPr>
        <p:spPr>
          <a:xfrm>
            <a:off x="9165189" y="5274367"/>
            <a:ext cx="1502106"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Ramsey et al., 2016</a:t>
            </a:r>
            <a:endParaRPr lang="en-US" kern="0" dirty="0"/>
          </a:p>
        </p:txBody>
      </p:sp>
      <p:pic>
        <p:nvPicPr>
          <p:cNvPr id="2" name="Picture 5" descr="A picture containing text, clipart&#10;&#10;Description automatically generated">
            <a:extLst>
              <a:ext uri="{FF2B5EF4-FFF2-40B4-BE49-F238E27FC236}">
                <a16:creationId xmlns:a16="http://schemas.microsoft.com/office/drawing/2014/main" id="{23F0C903-859F-4B04-B35E-A9C6F316BEDE}"/>
              </a:ext>
            </a:extLst>
          </p:cNvPr>
          <p:cNvPicPr>
            <a:picLocks noChangeAspect="1"/>
          </p:cNvPicPr>
          <p:nvPr/>
        </p:nvPicPr>
        <p:blipFill>
          <a:blip r:embed="rId3"/>
          <a:stretch>
            <a:fillRect/>
          </a:stretch>
        </p:blipFill>
        <p:spPr>
          <a:xfrm>
            <a:off x="9697316" y="114053"/>
            <a:ext cx="971550" cy="1790700"/>
          </a:xfrm>
          <a:prstGeom prst="rect">
            <a:avLst/>
          </a:prstGeom>
        </p:spPr>
      </p:pic>
    </p:spTree>
    <p:extLst>
      <p:ext uri="{BB962C8B-B14F-4D97-AF65-F5344CB8AC3E}">
        <p14:creationId xmlns:p14="http://schemas.microsoft.com/office/powerpoint/2010/main" val="16827418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B39CA-F02B-9B4E-B98D-0BD8753E830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Ward 7 &amp; Population of Focus</a:t>
            </a:r>
          </a:p>
        </p:txBody>
      </p:sp>
      <p:sp>
        <p:nvSpPr>
          <p:cNvPr id="3" name="Content Placeholder 2">
            <a:extLst>
              <a:ext uri="{FF2B5EF4-FFF2-40B4-BE49-F238E27FC236}">
                <a16:creationId xmlns:a16="http://schemas.microsoft.com/office/drawing/2014/main" id="{0F65B70A-0556-C14C-82C8-02A2FF8E3FA6}"/>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Colorectal Cancer Screening Rate in Ward 7: 48%</a:t>
            </a:r>
          </a:p>
          <a:p>
            <a:pPr marL="0" indent="0">
              <a:buNone/>
            </a:pPr>
            <a:endParaRPr lang="en-US" sz="2400" dirty="0"/>
          </a:p>
          <a:p>
            <a:pPr marL="0" indent="0">
              <a:buNone/>
            </a:pPr>
            <a:r>
              <a:rPr lang="en-US" sz="2400" dirty="0"/>
              <a:t>Black: 91.7% of the population</a:t>
            </a:r>
            <a:endParaRPr lang="en-US" dirty="0"/>
          </a:p>
          <a:p>
            <a:pPr marL="0" indent="0">
              <a:buNone/>
            </a:pPr>
            <a:r>
              <a:rPr lang="en-US" sz="2400" dirty="0"/>
              <a:t>Families Below Poverty: 23.3% of the population</a:t>
            </a:r>
          </a:p>
          <a:p>
            <a:endParaRPr lang="en-US" sz="2400" dirty="0"/>
          </a:p>
          <a:p>
            <a:pPr marL="0" indent="0">
              <a:buNone/>
            </a:pPr>
            <a:r>
              <a:rPr lang="en-US" sz="2400" dirty="0"/>
              <a:t>Colorectal Cancer Screening Rate at each pharmacy location in Ward 7: Unknown at this time</a:t>
            </a:r>
          </a:p>
          <a:p>
            <a:endParaRPr lang="en-US" dirty="0"/>
          </a:p>
        </p:txBody>
      </p:sp>
      <p:pic>
        <p:nvPicPr>
          <p:cNvPr id="9" name="Picture 5" descr="A picture containing text, clipart&#10;&#10;Description automatically generated">
            <a:extLst>
              <a:ext uri="{FF2B5EF4-FFF2-40B4-BE49-F238E27FC236}">
                <a16:creationId xmlns:a16="http://schemas.microsoft.com/office/drawing/2014/main" id="{90D060C3-5CA7-4337-BA5A-A172BE7C5B00}"/>
              </a:ext>
            </a:extLst>
          </p:cNvPr>
          <p:cNvPicPr>
            <a:picLocks noChangeAspect="1"/>
          </p:cNvPicPr>
          <p:nvPr/>
        </p:nvPicPr>
        <p:blipFill>
          <a:blip r:embed="rId3"/>
          <a:stretch>
            <a:fillRect/>
          </a:stretch>
        </p:blipFill>
        <p:spPr>
          <a:xfrm>
            <a:off x="9697316" y="114053"/>
            <a:ext cx="971550" cy="1790700"/>
          </a:xfrm>
          <a:prstGeom prst="rect">
            <a:avLst/>
          </a:prstGeom>
        </p:spPr>
      </p:pic>
      <p:pic>
        <p:nvPicPr>
          <p:cNvPr id="10" name="Picture 10" descr="A picture containing text, silhouette, vector graphics&#10;&#10;Description automatically generated">
            <a:extLst>
              <a:ext uri="{FF2B5EF4-FFF2-40B4-BE49-F238E27FC236}">
                <a16:creationId xmlns:a16="http://schemas.microsoft.com/office/drawing/2014/main" id="{C9E11E21-F608-4EBF-9CA7-BD5571214D19}"/>
              </a:ext>
            </a:extLst>
          </p:cNvPr>
          <p:cNvPicPr>
            <a:picLocks noChangeAspect="1"/>
          </p:cNvPicPr>
          <p:nvPr/>
        </p:nvPicPr>
        <p:blipFill rotWithShape="1">
          <a:blip r:embed="rId4"/>
          <a:srcRect t="-143" r="7443" b="-329"/>
          <a:stretch/>
        </p:blipFill>
        <p:spPr>
          <a:xfrm>
            <a:off x="9191164" y="3999273"/>
            <a:ext cx="1421794" cy="1517095"/>
          </a:xfrm>
          <a:prstGeom prst="rect">
            <a:avLst/>
          </a:prstGeom>
        </p:spPr>
      </p:pic>
    </p:spTree>
    <p:extLst>
      <p:ext uri="{BB962C8B-B14F-4D97-AF65-F5344CB8AC3E}">
        <p14:creationId xmlns:p14="http://schemas.microsoft.com/office/powerpoint/2010/main" val="2568135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D1E28-88B7-BE45-A957-B6DBC1BC9AEB}"/>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Methods for Contextual Mapping</a:t>
            </a:r>
            <a:endParaRPr lang="en-US" sz="3600" dirty="0"/>
          </a:p>
        </p:txBody>
      </p:sp>
      <p:sp>
        <p:nvSpPr>
          <p:cNvPr id="3" name="Content Placeholder 2">
            <a:extLst>
              <a:ext uri="{FF2B5EF4-FFF2-40B4-BE49-F238E27FC236}">
                <a16:creationId xmlns:a16="http://schemas.microsoft.com/office/drawing/2014/main" id="{869336C7-5B3A-A64E-B79E-2A53E3CE0DDE}"/>
              </a:ext>
            </a:extLst>
          </p:cNvPr>
          <p:cNvSpPr>
            <a:spLocks noGrp="1"/>
          </p:cNvSpPr>
          <p:nvPr>
            <p:ph idx="1"/>
          </p:nvPr>
        </p:nvSpPr>
        <p:spPr>
          <a:xfrm>
            <a:off x="4828469" y="1594356"/>
            <a:ext cx="5470032" cy="189252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spcAft>
                <a:spcPts val="1000"/>
              </a:spcAft>
            </a:pPr>
            <a:r>
              <a:rPr lang="en-US" sz="2400" dirty="0">
                <a:solidFill>
                  <a:schemeClr val="tx2"/>
                </a:solidFill>
              </a:rPr>
              <a:t>Community input</a:t>
            </a:r>
            <a:endParaRPr lang="en-US" sz="1850" dirty="0">
              <a:solidFill>
                <a:schemeClr val="tx2"/>
              </a:solidFill>
            </a:endParaRPr>
          </a:p>
          <a:p>
            <a:pPr marL="556895" lvl="1" indent="-213995">
              <a:spcAft>
                <a:spcPts val="1000"/>
              </a:spcAft>
            </a:pPr>
            <a:r>
              <a:rPr lang="en-US" sz="2400" dirty="0">
                <a:solidFill>
                  <a:schemeClr val="accent5">
                    <a:lumMod val="50000"/>
                  </a:schemeClr>
                </a:solidFill>
                <a:hlinkClick r:id="rId3">
                  <a:extLst>
                    <a:ext uri="{A12FA001-AC4F-418D-AE19-62706E023703}">
                      <ahyp:hlinkClr xmlns:ahyp="http://schemas.microsoft.com/office/drawing/2018/hyperlinkcolor" val="tx"/>
                    </a:ext>
                  </a:extLst>
                </a:hlinkClick>
              </a:rPr>
              <a:t>Needs assessment tools</a:t>
            </a:r>
            <a:r>
              <a:rPr lang="en-US" sz="2400" dirty="0">
                <a:solidFill>
                  <a:schemeClr val="tx2"/>
                </a:solidFill>
              </a:rPr>
              <a:t>:</a:t>
            </a:r>
            <a:r>
              <a:rPr lang="en-US" sz="2400" dirty="0"/>
              <a:t> listening sessions, surveys, mapping, photovoice, etc.</a:t>
            </a:r>
          </a:p>
        </p:txBody>
      </p:sp>
      <p:sp>
        <p:nvSpPr>
          <p:cNvPr id="6" name="TextBox 5">
            <a:extLst>
              <a:ext uri="{FF2B5EF4-FFF2-40B4-BE49-F238E27FC236}">
                <a16:creationId xmlns:a16="http://schemas.microsoft.com/office/drawing/2014/main" id="{BC3FB7FF-63C8-F848-9312-30256D91F9BE}"/>
              </a:ext>
            </a:extLst>
          </p:cNvPr>
          <p:cNvSpPr txBox="1"/>
          <p:nvPr/>
        </p:nvSpPr>
        <p:spPr>
          <a:xfrm>
            <a:off x="8445165" y="4967375"/>
            <a:ext cx="2231434" cy="109094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Fernandez et al..  2018</a:t>
            </a:r>
            <a:endParaRPr lang="en-US" kern="0" dirty="0"/>
          </a:p>
          <a:p>
            <a:pPr algn="r"/>
            <a:r>
              <a:rPr lang="en-US" sz="1000" kern="0" dirty="0">
                <a:solidFill>
                  <a:srgbClr val="FFFFFF">
                    <a:lumMod val="65000"/>
                  </a:srgbClr>
                </a:solidFill>
              </a:rPr>
              <a:t>Vanderpool et al., 2016</a:t>
            </a:r>
          </a:p>
          <a:p>
            <a:pPr algn="r"/>
            <a:r>
              <a:rPr lang="en-US" sz="1000" kern="0" dirty="0">
                <a:solidFill>
                  <a:srgbClr val="FFFFFF">
                    <a:lumMod val="65000"/>
                  </a:srgbClr>
                </a:solidFill>
              </a:rPr>
              <a:t>Community Toolbox Chapter 3, n.d.</a:t>
            </a:r>
          </a:p>
          <a:p>
            <a:pPr algn="r"/>
            <a:endParaRPr lang="en-US" sz="1000" kern="0" dirty="0">
              <a:solidFill>
                <a:srgbClr val="808080"/>
              </a:solidFill>
            </a:endParaRPr>
          </a:p>
          <a:p>
            <a:pPr algn="r"/>
            <a:endParaRPr lang="en-US" sz="2489" kern="0" dirty="0"/>
          </a:p>
        </p:txBody>
      </p:sp>
      <p:pic>
        <p:nvPicPr>
          <p:cNvPr id="4" name="Picture 4" descr="A picture containing text, skiing, snow&#10;&#10;Description automatically generated">
            <a:extLst>
              <a:ext uri="{FF2B5EF4-FFF2-40B4-BE49-F238E27FC236}">
                <a16:creationId xmlns:a16="http://schemas.microsoft.com/office/drawing/2014/main" id="{22AB12C9-7F1D-4036-9929-710FF647A1CF}"/>
              </a:ext>
            </a:extLst>
          </p:cNvPr>
          <p:cNvPicPr>
            <a:picLocks noChangeAspect="1"/>
          </p:cNvPicPr>
          <p:nvPr/>
        </p:nvPicPr>
        <p:blipFill>
          <a:blip r:embed="rId4"/>
          <a:stretch>
            <a:fillRect/>
          </a:stretch>
        </p:blipFill>
        <p:spPr>
          <a:xfrm>
            <a:off x="1983077" y="1466025"/>
            <a:ext cx="2776864" cy="1967361"/>
          </a:xfrm>
          <a:prstGeom prst="rect">
            <a:avLst/>
          </a:prstGeom>
        </p:spPr>
      </p:pic>
      <p:sp>
        <p:nvSpPr>
          <p:cNvPr id="5" name="TextBox 4">
            <a:extLst>
              <a:ext uri="{FF2B5EF4-FFF2-40B4-BE49-F238E27FC236}">
                <a16:creationId xmlns:a16="http://schemas.microsoft.com/office/drawing/2014/main" id="{F017267F-B987-44C2-8205-2B55D1D3EFF8}"/>
              </a:ext>
            </a:extLst>
          </p:cNvPr>
          <p:cNvSpPr txBox="1"/>
          <p:nvPr/>
        </p:nvSpPr>
        <p:spPr>
          <a:xfrm>
            <a:off x="1976524" y="3481035"/>
            <a:ext cx="8233107" cy="2195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0"/>
              </a:spcAft>
              <a:buClr>
                <a:srgbClr val="000000"/>
              </a:buClr>
              <a:buFont typeface="Arial"/>
              <a:buChar char="•"/>
            </a:pPr>
            <a:r>
              <a:rPr lang="en-US" sz="2400" kern="0" dirty="0">
                <a:solidFill>
                  <a:srgbClr val="000000"/>
                </a:solidFill>
                <a:latin typeface="Arial"/>
                <a:cs typeface="Arial"/>
                <a:sym typeface="Arial"/>
              </a:rPr>
              <a:t>Engaged implementation research: involve stakeholders in the implementation process​</a:t>
            </a:r>
            <a:endParaRPr lang="en-US" sz="1400" kern="0" dirty="0">
              <a:solidFill>
                <a:srgbClr val="000000"/>
              </a:solidFill>
              <a:latin typeface="Arial"/>
              <a:cs typeface="Arial"/>
              <a:sym typeface="Arial"/>
            </a:endParaRPr>
          </a:p>
          <a:p>
            <a:pPr marL="342900" indent="-342900">
              <a:spcAft>
                <a:spcPts val="1000"/>
              </a:spcAft>
              <a:buClr>
                <a:srgbClr val="000000"/>
              </a:buClr>
              <a:buFont typeface="Arial"/>
              <a:buChar char="•"/>
            </a:pPr>
            <a:r>
              <a:rPr lang="en-US" sz="2400" kern="0" dirty="0">
                <a:solidFill>
                  <a:srgbClr val="000000"/>
                </a:solidFill>
                <a:latin typeface="Arial"/>
                <a:cs typeface="Arial"/>
                <a:sym typeface="Arial"/>
              </a:rPr>
              <a:t>Formative evaluation: evaluate context to inform intervention, evaluate process of intervention</a:t>
            </a:r>
          </a:p>
          <a:p>
            <a:pPr marL="342900" indent="-342900">
              <a:buClr>
                <a:srgbClr val="000000"/>
              </a:buClr>
              <a:buFont typeface="Arial"/>
              <a:buChar char="•"/>
            </a:pPr>
            <a:endParaRPr lang="en-US" sz="2400" kern="0" dirty="0">
              <a:solidFill>
                <a:srgbClr val="000000"/>
              </a:solidFill>
              <a:latin typeface="Arial"/>
              <a:cs typeface="Arial"/>
              <a:sym typeface="Arial"/>
            </a:endParaRPr>
          </a:p>
        </p:txBody>
      </p:sp>
    </p:spTree>
    <p:extLst>
      <p:ext uri="{BB962C8B-B14F-4D97-AF65-F5344CB8AC3E}">
        <p14:creationId xmlns:p14="http://schemas.microsoft.com/office/powerpoint/2010/main" val="356214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B3083-4148-A841-A540-5B4C4704CDD2}"/>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Stakeholder Engagement</a:t>
            </a:r>
          </a:p>
        </p:txBody>
      </p:sp>
      <p:sp>
        <p:nvSpPr>
          <p:cNvPr id="3" name="Content Placeholder 2">
            <a:extLst>
              <a:ext uri="{FF2B5EF4-FFF2-40B4-BE49-F238E27FC236}">
                <a16:creationId xmlns:a16="http://schemas.microsoft.com/office/drawing/2014/main" id="{5224E7EE-F083-2F43-9F23-166755D86D19}"/>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pPr>
            <a:r>
              <a:rPr lang="en-US" sz="2400" dirty="0"/>
              <a:t>Develop and maintain trusting, equitable relationships</a:t>
            </a:r>
            <a:endParaRPr lang="en-US" dirty="0"/>
          </a:p>
          <a:p>
            <a:pPr>
              <a:lnSpc>
                <a:spcPct val="150000"/>
              </a:lnSpc>
            </a:pPr>
            <a:r>
              <a:rPr lang="en-US" sz="2400" dirty="0"/>
              <a:t>Build a shared understanding</a:t>
            </a:r>
          </a:p>
          <a:p>
            <a:pPr>
              <a:lnSpc>
                <a:spcPct val="150000"/>
              </a:lnSpc>
            </a:pPr>
            <a:r>
              <a:rPr lang="en-US" sz="2400" dirty="0"/>
              <a:t>Encourage dialogue and new ideas</a:t>
            </a:r>
          </a:p>
          <a:p>
            <a:pPr>
              <a:lnSpc>
                <a:spcPct val="150000"/>
              </a:lnSpc>
            </a:pPr>
            <a:r>
              <a:rPr lang="en-US" sz="2400" dirty="0"/>
              <a:t>Achieve buy-in for both the evidence and the use of implementation science to put evidence in practice</a:t>
            </a:r>
          </a:p>
          <a:p>
            <a:endParaRPr lang="en-US" dirty="0"/>
          </a:p>
        </p:txBody>
      </p:sp>
      <p:pic>
        <p:nvPicPr>
          <p:cNvPr id="5" name="Picture 5" descr="A picture containing diagram&#10;&#10;Description automatically generated">
            <a:extLst>
              <a:ext uri="{FF2B5EF4-FFF2-40B4-BE49-F238E27FC236}">
                <a16:creationId xmlns:a16="http://schemas.microsoft.com/office/drawing/2014/main" id="{FCEBC9E8-86EE-420A-8ACD-A7300AF6858F}"/>
              </a:ext>
            </a:extLst>
          </p:cNvPr>
          <p:cNvPicPr>
            <a:picLocks noChangeAspect="1"/>
          </p:cNvPicPr>
          <p:nvPr/>
        </p:nvPicPr>
        <p:blipFill>
          <a:blip r:embed="rId3"/>
          <a:stretch>
            <a:fillRect/>
          </a:stretch>
        </p:blipFill>
        <p:spPr>
          <a:xfrm>
            <a:off x="9354867" y="195397"/>
            <a:ext cx="1152939" cy="1357324"/>
          </a:xfrm>
          <a:prstGeom prst="rect">
            <a:avLst/>
          </a:prstGeom>
        </p:spPr>
      </p:pic>
    </p:spTree>
    <p:extLst>
      <p:ext uri="{BB962C8B-B14F-4D97-AF65-F5344CB8AC3E}">
        <p14:creationId xmlns:p14="http://schemas.microsoft.com/office/powerpoint/2010/main" val="438084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55F1C9-AABD-6F49-8086-709B798BD5D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 Goals of Contextualization</a:t>
            </a:r>
            <a:endParaRPr lang="en-US" sz="3600" dirty="0"/>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spcAft>
                <a:spcPts val="1000"/>
              </a:spcAft>
              <a:buAutoNum type="arabicPeriod"/>
            </a:pPr>
            <a:r>
              <a:rPr lang="en-US" sz="2400" b="1" dirty="0">
                <a:solidFill>
                  <a:srgbClr val="0097DA"/>
                </a:solidFill>
              </a:rPr>
              <a:t>Ensure match</a:t>
            </a:r>
            <a:r>
              <a:rPr lang="en-US" sz="2400" b="1" dirty="0">
                <a:solidFill>
                  <a:schemeClr val="tx2"/>
                </a:solidFill>
              </a:rPr>
              <a:t> </a:t>
            </a:r>
            <a:r>
              <a:rPr lang="en-US" sz="2400" dirty="0">
                <a:solidFill>
                  <a:schemeClr val="tx2"/>
                </a:solidFill>
              </a:rPr>
              <a:t>between EBI and values, needs, skills, and resources</a:t>
            </a:r>
            <a:endParaRPr lang="en-US" dirty="0">
              <a:solidFill>
                <a:schemeClr val="tx2"/>
              </a:solidFill>
            </a:endParaRPr>
          </a:p>
          <a:p>
            <a:pPr marL="885825" lvl="1" indent="-342900">
              <a:spcAft>
                <a:spcPts val="1000"/>
              </a:spcAft>
            </a:pPr>
            <a:r>
              <a:rPr lang="en-US" sz="2400" dirty="0">
                <a:solidFill>
                  <a:schemeClr val="tx2"/>
                </a:solidFill>
              </a:rPr>
              <a:t>Consider stakeholders delivering interventions and patients/populations benefiting </a:t>
            </a:r>
            <a:endParaRPr lang="en-US" sz="1850" dirty="0">
              <a:solidFill>
                <a:schemeClr val="tx2"/>
              </a:solidFill>
            </a:endParaRPr>
          </a:p>
          <a:p>
            <a:pPr marL="457200" indent="-457200">
              <a:spcAft>
                <a:spcPts val="1000"/>
              </a:spcAft>
              <a:buAutoNum type="arabicPeriod"/>
            </a:pPr>
            <a:r>
              <a:rPr lang="en" sz="2400" b="1" dirty="0">
                <a:solidFill>
                  <a:srgbClr val="0097DA"/>
                </a:solidFill>
                <a:sym typeface="Georgia"/>
              </a:rPr>
              <a:t>Reflect on root causes</a:t>
            </a:r>
            <a:r>
              <a:rPr lang="en" sz="2400" b="1" dirty="0">
                <a:solidFill>
                  <a:schemeClr val="tx2"/>
                </a:solidFill>
                <a:sym typeface="Georgia"/>
              </a:rPr>
              <a:t> </a:t>
            </a:r>
            <a:r>
              <a:rPr lang="en" sz="2400" dirty="0">
                <a:solidFill>
                  <a:schemeClr val="tx2"/>
                </a:solidFill>
                <a:sym typeface="Georgia"/>
              </a:rPr>
              <a:t>to allow barriers and assets to be identified </a:t>
            </a:r>
            <a:endParaRPr lang="en" sz="2400" dirty="0">
              <a:solidFill>
                <a:schemeClr val="tx2"/>
              </a:solidFill>
            </a:endParaRPr>
          </a:p>
          <a:p>
            <a:pPr marL="457200" indent="-457200">
              <a:spcAft>
                <a:spcPts val="1000"/>
              </a:spcAft>
              <a:buAutoNum type="arabicPeriod"/>
            </a:pPr>
            <a:r>
              <a:rPr lang="en" sz="2400" b="1" dirty="0">
                <a:solidFill>
                  <a:srgbClr val="0097DA"/>
                </a:solidFill>
                <a:sym typeface="Georgia"/>
              </a:rPr>
              <a:t>Design tailored strategies</a:t>
            </a:r>
            <a:r>
              <a:rPr lang="en" sz="2400" b="1" dirty="0">
                <a:solidFill>
                  <a:schemeClr val="tx2"/>
                </a:solidFill>
                <a:sym typeface="Georgia"/>
              </a:rPr>
              <a:t> </a:t>
            </a:r>
            <a:r>
              <a:rPr lang="en" sz="2400" dirty="0">
                <a:solidFill>
                  <a:schemeClr val="tx2"/>
                </a:solidFill>
                <a:sym typeface="Georgia"/>
              </a:rPr>
              <a:t>for implementation </a:t>
            </a:r>
            <a:endParaRPr lang="en" sz="1850" dirty="0">
              <a:solidFill>
                <a:schemeClr val="tx2"/>
              </a:solidFill>
            </a:endParaRPr>
          </a:p>
          <a:p>
            <a:endParaRPr lang="en-US" sz="1850" dirty="0">
              <a:solidFill>
                <a:schemeClr val="tx2"/>
              </a:solidFill>
            </a:endParaRPr>
          </a:p>
          <a:p>
            <a:endParaRPr lang="en-US" sz="1850" dirty="0">
              <a:solidFill>
                <a:schemeClr val="tx2"/>
              </a:solidFill>
            </a:endParaRPr>
          </a:p>
        </p:txBody>
      </p:sp>
      <p:sp>
        <p:nvSpPr>
          <p:cNvPr id="4" name="TextBox 3">
            <a:extLst>
              <a:ext uri="{FF2B5EF4-FFF2-40B4-BE49-F238E27FC236}">
                <a16:creationId xmlns:a16="http://schemas.microsoft.com/office/drawing/2014/main" id="{82E4E367-F4DD-1C4D-A92F-BB026D1367BA}"/>
              </a:ext>
            </a:extLst>
          </p:cNvPr>
          <p:cNvSpPr txBox="1"/>
          <p:nvPr/>
        </p:nvSpPr>
        <p:spPr>
          <a:xfrm>
            <a:off x="9008177" y="5129894"/>
            <a:ext cx="1657518" cy="553998"/>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Horner et al., 2014</a:t>
            </a:r>
            <a:endParaRPr lang="en-US" kern="0" dirty="0"/>
          </a:p>
          <a:p>
            <a:pPr algn="r"/>
            <a:r>
              <a:rPr lang="en-US" sz="1000" kern="0" dirty="0">
                <a:solidFill>
                  <a:srgbClr val="FFFFFF">
                    <a:lumMod val="65000"/>
                  </a:srgbClr>
                </a:solidFill>
              </a:rPr>
              <a:t>Hamilton et al., 2007</a:t>
            </a:r>
          </a:p>
          <a:p>
            <a:pPr algn="r"/>
            <a:endParaRPr lang="en-US" sz="1000" kern="0" dirty="0">
              <a:solidFill>
                <a:srgbClr val="FFFFFF">
                  <a:lumMod val="65000"/>
                </a:srgbClr>
              </a:solidFill>
            </a:endParaRPr>
          </a:p>
        </p:txBody>
      </p:sp>
    </p:spTree>
    <p:extLst>
      <p:ext uri="{BB962C8B-B14F-4D97-AF65-F5344CB8AC3E}">
        <p14:creationId xmlns:p14="http://schemas.microsoft.com/office/powerpoint/2010/main" val="216040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solidFill>
                  <a:schemeClr val="tx2"/>
                </a:solidFill>
                <a:latin typeface="Arial"/>
                <a:cs typeface="Arial"/>
              </a:rPr>
              <a:t>Session Agenda</a:t>
            </a:r>
            <a:endParaRPr lang="en-US" sz="3600" dirty="0">
              <a:solidFill>
                <a:schemeClr val="tx2"/>
              </a:solidFill>
            </a:endParaRPr>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lstStyle/>
          <a:p>
            <a:pPr marL="714375" lvl="1" indent="-457200">
              <a:lnSpc>
                <a:spcPct val="150000"/>
              </a:lnSpc>
              <a:spcBef>
                <a:spcPts val="0"/>
              </a:spcBef>
              <a:spcAft>
                <a:spcPts val="200"/>
              </a:spcAft>
              <a:buAutoNum type="arabicPeriod"/>
            </a:pPr>
            <a:r>
              <a:rPr lang="en-US" sz="2400" dirty="0">
                <a:solidFill>
                  <a:schemeClr val="tx2"/>
                </a:solidFill>
                <a:ea typeface="+mn-lt"/>
                <a:cs typeface="+mn-lt"/>
              </a:rPr>
              <a:t>Introduce how context is related to focusing on a problem</a:t>
            </a:r>
            <a:endParaRPr lang="en-US" sz="1550" dirty="0">
              <a:solidFill>
                <a:schemeClr val="tx2"/>
              </a:solidFill>
              <a:cs typeface="Arial"/>
            </a:endParaRPr>
          </a:p>
          <a:p>
            <a:pPr marL="714375" lvl="1" indent="-457200">
              <a:lnSpc>
                <a:spcPct val="150000"/>
              </a:lnSpc>
              <a:spcBef>
                <a:spcPts val="0"/>
              </a:spcBef>
              <a:spcAft>
                <a:spcPts val="200"/>
              </a:spcAft>
              <a:buAutoNum type="arabicPeriod"/>
            </a:pPr>
            <a:r>
              <a:rPr lang="en-US" sz="2400" b="1" dirty="0">
                <a:solidFill>
                  <a:srgbClr val="0097DA"/>
                </a:solidFill>
                <a:ea typeface="+mn-lt"/>
                <a:cs typeface="+mn-lt"/>
              </a:rPr>
              <a:t>Explore a tool for assessing context</a:t>
            </a:r>
          </a:p>
          <a:p>
            <a:pPr marL="714375" lvl="1" indent="-457200">
              <a:lnSpc>
                <a:spcPct val="150000"/>
              </a:lnSpc>
              <a:spcBef>
                <a:spcPts val="0"/>
              </a:spcBef>
              <a:spcAft>
                <a:spcPts val="200"/>
              </a:spcAft>
              <a:buAutoNum type="arabicPeriod"/>
            </a:pPr>
            <a:r>
              <a:rPr lang="en-US" sz="2400" dirty="0">
                <a:solidFill>
                  <a:schemeClr val="tx2"/>
                </a:solidFill>
                <a:ea typeface="+mn-lt"/>
                <a:cs typeface="+mn-lt"/>
              </a:rPr>
              <a:t>Prepare to analyze fit of EBI</a:t>
            </a:r>
          </a:p>
          <a:p>
            <a:pPr marL="257175" lvl="1" indent="0">
              <a:lnSpc>
                <a:spcPct val="150000"/>
              </a:lnSpc>
              <a:spcBef>
                <a:spcPts val="0"/>
              </a:spcBef>
              <a:spcAft>
                <a:spcPts val="200"/>
              </a:spcAft>
              <a:buNone/>
            </a:pPr>
            <a:endParaRPr lang="en-US" sz="2400" dirty="0">
              <a:solidFill>
                <a:srgbClr val="404040"/>
              </a:solidFill>
              <a:cs typeface="Arial"/>
            </a:endParaRPr>
          </a:p>
          <a:p>
            <a:pPr marL="0" indent="0">
              <a:lnSpc>
                <a:spcPct val="150000"/>
              </a:lnSpc>
              <a:spcAft>
                <a:spcPts val="200"/>
              </a:spcAft>
              <a:buNone/>
            </a:pPr>
            <a:endParaRPr lang="en-US" dirty="0">
              <a:solidFill>
                <a:schemeClr val="tx1"/>
              </a:solidFill>
              <a:cs typeface="Arial"/>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pic>
        <p:nvPicPr>
          <p:cNvPr id="4" name="Picture 5" descr="A picture containing text, clipart, businesscard&#10;&#10;Description automatically generated">
            <a:extLst>
              <a:ext uri="{FF2B5EF4-FFF2-40B4-BE49-F238E27FC236}">
                <a16:creationId xmlns:a16="http://schemas.microsoft.com/office/drawing/2014/main" id="{11D64EA6-D247-471C-9652-ED315D63C863}"/>
              </a:ext>
            </a:extLst>
          </p:cNvPr>
          <p:cNvPicPr>
            <a:picLocks noChangeAspect="1"/>
          </p:cNvPicPr>
          <p:nvPr/>
        </p:nvPicPr>
        <p:blipFill>
          <a:blip r:embed="rId4"/>
          <a:stretch>
            <a:fillRect/>
          </a:stretch>
        </p:blipFill>
        <p:spPr>
          <a:xfrm>
            <a:off x="8884792" y="304034"/>
            <a:ext cx="1438275" cy="847725"/>
          </a:xfrm>
          <a:prstGeom prst="rect">
            <a:avLst/>
          </a:prstGeom>
        </p:spPr>
      </p:pic>
    </p:spTree>
    <p:extLst>
      <p:ext uri="{BB962C8B-B14F-4D97-AF65-F5344CB8AC3E}">
        <p14:creationId xmlns:p14="http://schemas.microsoft.com/office/powerpoint/2010/main" val="3670125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EFA67-4A5B-CD40-9B43-B0155B09BACA}"/>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How Do I Achieve These Goals?</a:t>
            </a:r>
            <a:endParaRPr lang="en-US" sz="3600" dirty="0"/>
          </a:p>
        </p:txBody>
      </p:sp>
      <p:sp>
        <p:nvSpPr>
          <p:cNvPr id="3" name="Content Placeholder 2">
            <a:extLst>
              <a:ext uri="{FF2B5EF4-FFF2-40B4-BE49-F238E27FC236}">
                <a16:creationId xmlns:a16="http://schemas.microsoft.com/office/drawing/2014/main" id="{70E7D002-46C2-1145-90F0-1244CE5BCBAC}"/>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buNone/>
            </a:pPr>
            <a:r>
              <a:rPr lang="en-US" sz="2400" dirty="0">
                <a:solidFill>
                  <a:schemeClr val="tx2"/>
                </a:solidFill>
              </a:rPr>
              <a:t>Use the </a:t>
            </a:r>
            <a:r>
              <a:rPr lang="en-US" sz="2400" b="1" dirty="0">
                <a:solidFill>
                  <a:srgbClr val="0097DA"/>
                </a:solidFill>
              </a:rPr>
              <a:t>Consolidated Framework for Implementation Research (CFIR) </a:t>
            </a:r>
            <a:r>
              <a:rPr lang="en-US" sz="2400" dirty="0">
                <a:solidFill>
                  <a:schemeClr val="tx2"/>
                </a:solidFill>
              </a:rPr>
              <a:t>to help:</a:t>
            </a:r>
            <a:endParaRPr lang="en-US" dirty="0"/>
          </a:p>
          <a:p>
            <a:pPr marL="756920" lvl="1" indent="-213995">
              <a:lnSpc>
                <a:spcPct val="150000"/>
              </a:lnSpc>
              <a:buAutoNum type="arabicPeriod"/>
            </a:pPr>
            <a:r>
              <a:rPr lang="en-US" sz="2400" dirty="0"/>
              <a:t>  Ensure match between EBI and context</a:t>
            </a:r>
          </a:p>
          <a:p>
            <a:pPr marL="756920" lvl="1" indent="-213995">
              <a:lnSpc>
                <a:spcPct val="150000"/>
              </a:lnSpc>
              <a:buAutoNum type="arabicPeriod"/>
            </a:pPr>
            <a:r>
              <a:rPr lang="en-US" sz="2400" dirty="0"/>
              <a:t>  Diagnose barriers</a:t>
            </a:r>
          </a:p>
          <a:p>
            <a:pPr marL="756920" lvl="1" indent="-213995">
              <a:lnSpc>
                <a:spcPct val="150000"/>
              </a:lnSpc>
              <a:buAutoNum type="arabicPeriod"/>
            </a:pPr>
            <a:r>
              <a:rPr lang="en-US" sz="2400" dirty="0"/>
              <a:t>  Design implementation strategies </a:t>
            </a:r>
          </a:p>
        </p:txBody>
      </p:sp>
      <p:pic>
        <p:nvPicPr>
          <p:cNvPr id="5" name="Picture 5" descr="A picture containing text, clipart, businesscard&#10;&#10;Description automatically generated">
            <a:extLst>
              <a:ext uri="{FF2B5EF4-FFF2-40B4-BE49-F238E27FC236}">
                <a16:creationId xmlns:a16="http://schemas.microsoft.com/office/drawing/2014/main" id="{A94360DD-C5F3-4124-BB4F-D7EA192C377E}"/>
              </a:ext>
            </a:extLst>
          </p:cNvPr>
          <p:cNvPicPr>
            <a:picLocks noChangeAspect="1"/>
          </p:cNvPicPr>
          <p:nvPr/>
        </p:nvPicPr>
        <p:blipFill>
          <a:blip r:embed="rId3"/>
          <a:stretch>
            <a:fillRect/>
          </a:stretch>
        </p:blipFill>
        <p:spPr>
          <a:xfrm>
            <a:off x="7755226" y="3685547"/>
            <a:ext cx="2455574" cy="1455765"/>
          </a:xfrm>
          <a:prstGeom prst="rect">
            <a:avLst/>
          </a:prstGeom>
        </p:spPr>
      </p:pic>
    </p:spTree>
    <p:extLst>
      <p:ext uri="{BB962C8B-B14F-4D97-AF65-F5344CB8AC3E}">
        <p14:creationId xmlns:p14="http://schemas.microsoft.com/office/powerpoint/2010/main" val="2824678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D466-4E26-9544-B8C3-CA43F17210B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Example: CFIR</a:t>
            </a:r>
          </a:p>
        </p:txBody>
      </p:sp>
      <p:pic>
        <p:nvPicPr>
          <p:cNvPr id="5" name="Content Placeholder 4" descr="Diagram, text&#10;&#10;Description automatically generated">
            <a:extLst>
              <a:ext uri="{FF2B5EF4-FFF2-40B4-BE49-F238E27FC236}">
                <a16:creationId xmlns:a16="http://schemas.microsoft.com/office/drawing/2014/main" id="{6C405C55-B7D6-4B48-A6A6-53857EB0740E}"/>
              </a:ext>
            </a:extLst>
          </p:cNvPr>
          <p:cNvPicPr>
            <a:picLocks noGrp="1" noChangeAspect="1"/>
          </p:cNvPicPr>
          <p:nvPr>
            <p:ph idx="1"/>
          </p:nvPr>
        </p:nvPicPr>
        <p:blipFill>
          <a:blip r:embed="rId3"/>
          <a:stretch>
            <a:fillRect/>
          </a:stretch>
        </p:blipFill>
        <p:spPr>
          <a:xfrm>
            <a:off x="3187332" y="1314693"/>
            <a:ext cx="5822208" cy="3886200"/>
          </a:xfrm>
          <a:noFill/>
        </p:spPr>
      </p:pic>
      <p:sp>
        <p:nvSpPr>
          <p:cNvPr id="6" name="TextBox 5">
            <a:extLst>
              <a:ext uri="{FF2B5EF4-FFF2-40B4-BE49-F238E27FC236}">
                <a16:creationId xmlns:a16="http://schemas.microsoft.com/office/drawing/2014/main" id="{C05119F2-ECEE-C84F-A7EE-5ABAD62B9EDE}"/>
              </a:ext>
            </a:extLst>
          </p:cNvPr>
          <p:cNvSpPr txBox="1"/>
          <p:nvPr/>
        </p:nvSpPr>
        <p:spPr>
          <a:xfrm>
            <a:off x="6298166" y="5273034"/>
            <a:ext cx="4369755"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t> </a:t>
            </a:r>
            <a:r>
              <a:rPr lang="en-US" sz="1000" kern="0" dirty="0">
                <a:solidFill>
                  <a:srgbClr val="FFFFFF">
                    <a:lumMod val="65000"/>
                  </a:srgbClr>
                </a:solidFill>
              </a:rPr>
              <a:t>CFIR Research Team-Center for Clinical Management Research, 2021</a:t>
            </a:r>
            <a:endParaRPr lang="en-US" kern="0" dirty="0"/>
          </a:p>
        </p:txBody>
      </p:sp>
      <p:pic>
        <p:nvPicPr>
          <p:cNvPr id="3" name="Picture 5" descr="A picture containing text, clipart, businesscard&#10;&#10;Description automatically generated">
            <a:extLst>
              <a:ext uri="{FF2B5EF4-FFF2-40B4-BE49-F238E27FC236}">
                <a16:creationId xmlns:a16="http://schemas.microsoft.com/office/drawing/2014/main" id="{DCED404E-F1EA-475A-9FD4-3E840E8958EE}"/>
              </a:ext>
            </a:extLst>
          </p:cNvPr>
          <p:cNvPicPr>
            <a:picLocks noChangeAspect="1"/>
          </p:cNvPicPr>
          <p:nvPr/>
        </p:nvPicPr>
        <p:blipFill>
          <a:blip r:embed="rId4"/>
          <a:stretch>
            <a:fillRect/>
          </a:stretch>
        </p:blipFill>
        <p:spPr>
          <a:xfrm>
            <a:off x="8884792" y="304034"/>
            <a:ext cx="1438275" cy="847725"/>
          </a:xfrm>
          <a:prstGeom prst="rect">
            <a:avLst/>
          </a:prstGeom>
        </p:spPr>
      </p:pic>
    </p:spTree>
    <p:extLst>
      <p:ext uri="{BB962C8B-B14F-4D97-AF65-F5344CB8AC3E}">
        <p14:creationId xmlns:p14="http://schemas.microsoft.com/office/powerpoint/2010/main" val="29176020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4530-FF06-754E-9788-E33A9F7AB339}"/>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Diagnostic Analysis</a:t>
            </a:r>
            <a:endParaRPr lang="en-US" sz="3600" dirty="0"/>
          </a:p>
        </p:txBody>
      </p:sp>
      <p:sp>
        <p:nvSpPr>
          <p:cNvPr id="3" name="Content Placeholder 2">
            <a:extLst>
              <a:ext uri="{FF2B5EF4-FFF2-40B4-BE49-F238E27FC236}">
                <a16:creationId xmlns:a16="http://schemas.microsoft.com/office/drawing/2014/main" id="{2931A5B3-8249-824C-8A58-2811BDFB5D99}"/>
              </a:ext>
            </a:extLst>
          </p:cNvPr>
          <p:cNvSpPr>
            <a:spLocks noGrp="1"/>
          </p:cNvSpPr>
          <p:nvPr>
            <p:ph idx="1"/>
          </p:nvPr>
        </p:nvSpPr>
        <p:spPr>
          <a:xfrm>
            <a:off x="2469874" y="1600201"/>
            <a:ext cx="7933863" cy="38100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b="1" dirty="0">
                <a:solidFill>
                  <a:srgbClr val="0097DA"/>
                </a:solidFill>
              </a:rPr>
              <a:t>Barriers: </a:t>
            </a:r>
            <a:r>
              <a:rPr lang="en-US" sz="2400" dirty="0"/>
              <a:t>Elements of your context that may </a:t>
            </a:r>
            <a:r>
              <a:rPr lang="en-US" sz="2400" b="1" dirty="0">
                <a:solidFill>
                  <a:srgbClr val="0097DA"/>
                </a:solidFill>
              </a:rPr>
              <a:t>impede </a:t>
            </a:r>
            <a:r>
              <a:rPr lang="en-US" sz="2400" dirty="0"/>
              <a:t>implementation of your chosen EBI</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b="1" dirty="0">
                <a:solidFill>
                  <a:srgbClr val="0097DA"/>
                </a:solidFill>
              </a:rPr>
              <a:t>Facilitators:</a:t>
            </a:r>
            <a:r>
              <a:rPr lang="en-US" sz="2400" dirty="0"/>
              <a:t> Elements of your context that may </a:t>
            </a:r>
            <a:r>
              <a:rPr lang="en-US" sz="2400" b="1" dirty="0">
                <a:solidFill>
                  <a:srgbClr val="0097DA"/>
                </a:solidFill>
              </a:rPr>
              <a:t>support </a:t>
            </a:r>
            <a:r>
              <a:rPr lang="en-US" sz="2400" dirty="0"/>
              <a:t>implementation of your chosen EBI</a:t>
            </a:r>
          </a:p>
          <a:p>
            <a:pPr marL="0" indent="0">
              <a:buNone/>
            </a:pPr>
            <a:endParaRPr lang="en-US" dirty="0"/>
          </a:p>
          <a:p>
            <a:pPr marL="0" indent="0">
              <a:buNone/>
            </a:pPr>
            <a:endParaRPr lang="en-US" dirty="0"/>
          </a:p>
        </p:txBody>
      </p:sp>
      <p:sp>
        <p:nvSpPr>
          <p:cNvPr id="4" name="Down Arrow 3">
            <a:extLst>
              <a:ext uri="{FF2B5EF4-FFF2-40B4-BE49-F238E27FC236}">
                <a16:creationId xmlns:a16="http://schemas.microsoft.com/office/drawing/2014/main" id="{30EA1371-5A60-E34F-95DF-6BEC1B57676F}"/>
              </a:ext>
            </a:extLst>
          </p:cNvPr>
          <p:cNvSpPr/>
          <p:nvPr/>
        </p:nvSpPr>
        <p:spPr>
          <a:xfrm>
            <a:off x="2014791" y="1563754"/>
            <a:ext cx="388197" cy="8984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sp>
        <p:nvSpPr>
          <p:cNvPr id="5" name="Down Arrow 4">
            <a:extLst>
              <a:ext uri="{FF2B5EF4-FFF2-40B4-BE49-F238E27FC236}">
                <a16:creationId xmlns:a16="http://schemas.microsoft.com/office/drawing/2014/main" id="{5227A64B-AC38-AC48-9B3F-0B8F012A728B}"/>
              </a:ext>
            </a:extLst>
          </p:cNvPr>
          <p:cNvSpPr/>
          <p:nvPr/>
        </p:nvSpPr>
        <p:spPr>
          <a:xfrm flipV="1">
            <a:off x="2014792" y="3693367"/>
            <a:ext cx="388197" cy="8984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spTree>
    <p:extLst>
      <p:ext uri="{BB962C8B-B14F-4D97-AF65-F5344CB8AC3E}">
        <p14:creationId xmlns:p14="http://schemas.microsoft.com/office/powerpoint/2010/main" val="1398425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lstStyle/>
          <a:p>
            <a:pPr marL="714375" lvl="1" indent="-457200">
              <a:lnSpc>
                <a:spcPct val="150000"/>
              </a:lnSpc>
              <a:spcBef>
                <a:spcPts val="0"/>
              </a:spcBef>
              <a:spcAft>
                <a:spcPts val="200"/>
              </a:spcAft>
              <a:buAutoNum type="arabicPeriod"/>
            </a:pPr>
            <a:r>
              <a:rPr lang="en-US" sz="2400" dirty="0">
                <a:solidFill>
                  <a:schemeClr val="tx1"/>
                </a:solidFill>
                <a:ea typeface="+mn-lt"/>
                <a:cs typeface="+mn-lt"/>
              </a:rPr>
              <a:t>Intro to Cancer Control Implementation Science Base Camp</a:t>
            </a:r>
            <a:endParaRPr lang="en-US" sz="1550" dirty="0">
              <a:solidFill>
                <a:schemeClr val="tx1"/>
              </a:solidFill>
              <a:cs typeface="Arial"/>
            </a:endParaRPr>
          </a:p>
          <a:p>
            <a:pPr marL="0" indent="0">
              <a:lnSpc>
                <a:spcPct val="150000"/>
              </a:lnSpc>
              <a:spcAft>
                <a:spcPts val="200"/>
              </a:spcAft>
              <a:buNone/>
            </a:pPr>
            <a:endParaRPr lang="en-US" sz="2400" dirty="0">
              <a:solidFill>
                <a:schemeClr val="tx1"/>
              </a:solidFill>
              <a:cs typeface="Arial"/>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2554260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D466-4E26-9544-B8C3-CA43F17210B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Example: CFIR</a:t>
            </a:r>
          </a:p>
        </p:txBody>
      </p:sp>
      <p:sp>
        <p:nvSpPr>
          <p:cNvPr id="3" name="Content Placeholder 2">
            <a:extLst>
              <a:ext uri="{FF2B5EF4-FFF2-40B4-BE49-F238E27FC236}">
                <a16:creationId xmlns:a16="http://schemas.microsoft.com/office/drawing/2014/main" id="{86F9F953-0755-E141-B2DE-588C5D36203F}"/>
              </a:ext>
            </a:extLst>
          </p:cNvPr>
          <p:cNvSpPr>
            <a:spLocks noGrp="1"/>
          </p:cNvSpPr>
          <p:nvPr>
            <p:ph sz="half"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000" b="1" dirty="0"/>
              <a:t>Determinants</a:t>
            </a:r>
          </a:p>
          <a:p>
            <a:pPr marL="0" indent="0">
              <a:buNone/>
            </a:pPr>
            <a:endParaRPr lang="en-US" sz="1850" b="1" dirty="0"/>
          </a:p>
          <a:p>
            <a:r>
              <a:rPr lang="en-US" sz="2000" b="1" dirty="0">
                <a:solidFill>
                  <a:srgbClr val="0097DA"/>
                </a:solidFill>
              </a:rPr>
              <a:t>Intervention characteristics</a:t>
            </a:r>
          </a:p>
          <a:p>
            <a:r>
              <a:rPr lang="en-US" sz="2000" dirty="0">
                <a:solidFill>
                  <a:schemeClr val="bg1">
                    <a:lumMod val="65000"/>
                  </a:schemeClr>
                </a:solidFill>
              </a:rPr>
              <a:t>Inner setting</a:t>
            </a:r>
          </a:p>
          <a:p>
            <a:r>
              <a:rPr lang="en-US" sz="2000" dirty="0">
                <a:solidFill>
                  <a:schemeClr val="bg1">
                    <a:lumMod val="65000"/>
                  </a:schemeClr>
                </a:solidFill>
              </a:rPr>
              <a:t>Outer setting</a:t>
            </a:r>
          </a:p>
          <a:p>
            <a:r>
              <a:rPr lang="en-US" sz="2000" dirty="0">
                <a:solidFill>
                  <a:schemeClr val="bg1">
                    <a:lumMod val="65000"/>
                  </a:schemeClr>
                </a:solidFill>
              </a:rPr>
              <a:t>Individuals involved in implementation</a:t>
            </a:r>
          </a:p>
          <a:p>
            <a:pPr lvl="1"/>
            <a:r>
              <a:rPr lang="en-US" sz="2000" dirty="0">
                <a:solidFill>
                  <a:schemeClr val="bg1">
                    <a:lumMod val="65000"/>
                  </a:schemeClr>
                </a:solidFill>
              </a:rPr>
              <a:t>Population(s) of Focus</a:t>
            </a:r>
          </a:p>
          <a:p>
            <a:r>
              <a:rPr lang="en-US" sz="2000" dirty="0">
                <a:solidFill>
                  <a:schemeClr val="bg1">
                    <a:lumMod val="65000"/>
                  </a:schemeClr>
                </a:solidFill>
              </a:rPr>
              <a:t>Process of implementation</a:t>
            </a:r>
          </a:p>
          <a:p>
            <a:endParaRPr lang="en-US" dirty="0"/>
          </a:p>
        </p:txBody>
      </p:sp>
      <p:pic>
        <p:nvPicPr>
          <p:cNvPr id="5" name="Content Placeholder 4" descr="Diagram, text&#10;&#10;Description automatically generated">
            <a:extLst>
              <a:ext uri="{FF2B5EF4-FFF2-40B4-BE49-F238E27FC236}">
                <a16:creationId xmlns:a16="http://schemas.microsoft.com/office/drawing/2014/main" id="{6C405C55-B7D6-4B48-A6A6-53857EB0740E}"/>
              </a:ext>
            </a:extLst>
          </p:cNvPr>
          <p:cNvPicPr>
            <a:picLocks noGrp="1" noChangeAspect="1"/>
          </p:cNvPicPr>
          <p:nvPr>
            <p:ph sz="half" idx="2"/>
          </p:nvPr>
        </p:nvPicPr>
        <p:blipFill>
          <a:blip r:embed="rId3"/>
          <a:stretch>
            <a:fillRect/>
          </a:stretch>
        </p:blipFill>
        <p:spPr>
          <a:xfrm>
            <a:off x="6172200" y="2007533"/>
            <a:ext cx="4038600" cy="2695679"/>
          </a:xfrm>
        </p:spPr>
      </p:pic>
      <p:sp>
        <p:nvSpPr>
          <p:cNvPr id="6" name="TextBox 5">
            <a:extLst>
              <a:ext uri="{FF2B5EF4-FFF2-40B4-BE49-F238E27FC236}">
                <a16:creationId xmlns:a16="http://schemas.microsoft.com/office/drawing/2014/main" id="{C05119F2-ECEE-C84F-A7EE-5ABAD62B9EDE}"/>
              </a:ext>
            </a:extLst>
          </p:cNvPr>
          <p:cNvSpPr txBox="1"/>
          <p:nvPr/>
        </p:nvSpPr>
        <p:spPr>
          <a:xfrm>
            <a:off x="6326416" y="5278201"/>
            <a:ext cx="4336033"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750" kern="0" dirty="0"/>
              <a:t> </a:t>
            </a:r>
            <a:r>
              <a:rPr lang="en-US" sz="1000" kern="0" dirty="0">
                <a:solidFill>
                  <a:srgbClr val="FFFFFF">
                    <a:lumMod val="65000"/>
                  </a:srgbClr>
                </a:solidFill>
              </a:rPr>
              <a:t>CFIR Research Team-Center for Clinical Management Research, 2021</a:t>
            </a:r>
            <a:endParaRPr lang="en-US" kern="0" dirty="0"/>
          </a:p>
        </p:txBody>
      </p:sp>
      <p:sp>
        <p:nvSpPr>
          <p:cNvPr id="7" name="5-Point Star 6">
            <a:extLst>
              <a:ext uri="{FF2B5EF4-FFF2-40B4-BE49-F238E27FC236}">
                <a16:creationId xmlns:a16="http://schemas.microsoft.com/office/drawing/2014/main" id="{CC78DE64-3BAB-5747-AE2D-730D1E6FA94E}"/>
              </a:ext>
            </a:extLst>
          </p:cNvPr>
          <p:cNvSpPr/>
          <p:nvPr/>
        </p:nvSpPr>
        <p:spPr>
          <a:xfrm>
            <a:off x="6716479" y="1765037"/>
            <a:ext cx="392341" cy="321442"/>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pic>
        <p:nvPicPr>
          <p:cNvPr id="4" name="Picture 5" descr="A picture containing text, clipart, businesscard&#10;&#10;Description automatically generated">
            <a:extLst>
              <a:ext uri="{FF2B5EF4-FFF2-40B4-BE49-F238E27FC236}">
                <a16:creationId xmlns:a16="http://schemas.microsoft.com/office/drawing/2014/main" id="{50585AF0-B84A-4014-A664-FB3414FFE900}"/>
              </a:ext>
            </a:extLst>
          </p:cNvPr>
          <p:cNvPicPr>
            <a:picLocks noChangeAspect="1"/>
          </p:cNvPicPr>
          <p:nvPr/>
        </p:nvPicPr>
        <p:blipFill>
          <a:blip r:embed="rId4"/>
          <a:stretch>
            <a:fillRect/>
          </a:stretch>
        </p:blipFill>
        <p:spPr>
          <a:xfrm>
            <a:off x="8884792" y="304034"/>
            <a:ext cx="1438275" cy="847725"/>
          </a:xfrm>
          <a:prstGeom prst="rect">
            <a:avLst/>
          </a:prstGeom>
        </p:spPr>
      </p:pic>
    </p:spTree>
    <p:extLst>
      <p:ext uri="{BB962C8B-B14F-4D97-AF65-F5344CB8AC3E}">
        <p14:creationId xmlns:p14="http://schemas.microsoft.com/office/powerpoint/2010/main" val="41111289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9C25-6A2A-2B43-B842-58AC7F1C40E3}"/>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Intervention Characteristics</a:t>
            </a:r>
            <a:endParaRPr lang="en-US" sz="3200" dirty="0"/>
          </a:p>
        </p:txBody>
      </p:sp>
      <p:sp>
        <p:nvSpPr>
          <p:cNvPr id="3" name="Content Placeholder 2">
            <a:extLst>
              <a:ext uri="{FF2B5EF4-FFF2-40B4-BE49-F238E27FC236}">
                <a16:creationId xmlns:a16="http://schemas.microsoft.com/office/drawing/2014/main" id="{4C80FE13-6EBB-3043-B4A4-D4CB3F4FF3ED}"/>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buNone/>
            </a:pPr>
            <a:r>
              <a:rPr lang="en-US" sz="2400" dirty="0"/>
              <a:t>Key </a:t>
            </a:r>
            <a:r>
              <a:rPr lang="en-US" sz="2400" b="1" dirty="0">
                <a:solidFill>
                  <a:srgbClr val="0097DA"/>
                </a:solidFill>
              </a:rPr>
              <a:t>aspects of the EBI </a:t>
            </a:r>
            <a:r>
              <a:rPr lang="en-US" sz="2400" dirty="0">
                <a:solidFill>
                  <a:schemeClr val="tx2"/>
                </a:solidFill>
              </a:rPr>
              <a:t>itself </a:t>
            </a:r>
            <a:r>
              <a:rPr lang="en-US" sz="2400" dirty="0"/>
              <a:t>that influences implementation outcomes</a:t>
            </a:r>
            <a:endParaRPr lang="en-US" dirty="0"/>
          </a:p>
          <a:p>
            <a:pPr marL="0" indent="0">
              <a:lnSpc>
                <a:spcPct val="150000"/>
              </a:lnSpc>
              <a:buNone/>
            </a:pPr>
            <a:endParaRPr lang="en-US" sz="2400" dirty="0"/>
          </a:p>
          <a:p>
            <a:pPr marL="0" indent="0">
              <a:lnSpc>
                <a:spcPct val="150000"/>
              </a:lnSpc>
              <a:buNone/>
            </a:pPr>
            <a:r>
              <a:rPr lang="en-US" sz="2400" dirty="0"/>
              <a:t>Examples:</a:t>
            </a:r>
          </a:p>
          <a:p>
            <a:pPr marL="556895" lvl="1" indent="-213995">
              <a:lnSpc>
                <a:spcPct val="150000"/>
              </a:lnSpc>
            </a:pPr>
            <a:r>
              <a:rPr lang="en-US" sz="2400" dirty="0"/>
              <a:t>Complexity</a:t>
            </a:r>
          </a:p>
          <a:p>
            <a:pPr marL="556895" lvl="1" indent="-213995">
              <a:lnSpc>
                <a:spcPct val="150000"/>
              </a:lnSpc>
            </a:pPr>
            <a:r>
              <a:rPr lang="en-US" sz="2400" dirty="0"/>
              <a:t>Relative advantage</a:t>
            </a:r>
            <a:endParaRPr lang="en-US" dirty="0"/>
          </a:p>
          <a:p>
            <a:pPr marL="556895" lvl="1" indent="-213995">
              <a:lnSpc>
                <a:spcPct val="150000"/>
              </a:lnSpc>
            </a:pPr>
            <a:r>
              <a:rPr lang="en-US" sz="2400" dirty="0"/>
              <a:t>Evidence strength and quality</a:t>
            </a:r>
          </a:p>
        </p:txBody>
      </p:sp>
      <p:sp>
        <p:nvSpPr>
          <p:cNvPr id="4" name="TextBox 3">
            <a:extLst>
              <a:ext uri="{FF2B5EF4-FFF2-40B4-BE49-F238E27FC236}">
                <a16:creationId xmlns:a16="http://schemas.microsoft.com/office/drawing/2014/main" id="{96E60427-FF9F-9F4D-B2FE-E83D02C45563}"/>
              </a:ext>
            </a:extLst>
          </p:cNvPr>
          <p:cNvSpPr txBox="1"/>
          <p:nvPr/>
        </p:nvSpPr>
        <p:spPr>
          <a:xfrm>
            <a:off x="6484050" y="5273840"/>
            <a:ext cx="4183887"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CFIR Research Team-Center for Clinical Management Research, 2021</a:t>
            </a:r>
            <a:endParaRPr lang="en-US" kern="0" dirty="0"/>
          </a:p>
        </p:txBody>
      </p:sp>
      <p:pic>
        <p:nvPicPr>
          <p:cNvPr id="7" name="Picture 5" descr="A picture containing text, clipart, businesscard&#10;&#10;Description automatically generated">
            <a:extLst>
              <a:ext uri="{FF2B5EF4-FFF2-40B4-BE49-F238E27FC236}">
                <a16:creationId xmlns:a16="http://schemas.microsoft.com/office/drawing/2014/main" id="{4FAAABFA-A3FE-4084-97E2-38B7AE72559D}"/>
              </a:ext>
            </a:extLst>
          </p:cNvPr>
          <p:cNvPicPr>
            <a:picLocks noChangeAspect="1"/>
          </p:cNvPicPr>
          <p:nvPr/>
        </p:nvPicPr>
        <p:blipFill>
          <a:blip r:embed="rId3"/>
          <a:stretch>
            <a:fillRect/>
          </a:stretch>
        </p:blipFill>
        <p:spPr>
          <a:xfrm>
            <a:off x="8884792" y="304034"/>
            <a:ext cx="1438275" cy="847725"/>
          </a:xfrm>
          <a:prstGeom prst="rect">
            <a:avLst/>
          </a:prstGeom>
        </p:spPr>
      </p:pic>
    </p:spTree>
    <p:extLst>
      <p:ext uri="{BB962C8B-B14F-4D97-AF65-F5344CB8AC3E}">
        <p14:creationId xmlns:p14="http://schemas.microsoft.com/office/powerpoint/2010/main" val="2006426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3B6E7-F349-F241-BFDB-0EF678E6005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Getting Specific about EBIs</a:t>
            </a:r>
            <a:endParaRPr lang="en-US" sz="2800" dirty="0"/>
          </a:p>
        </p:txBody>
      </p:sp>
      <p:sp>
        <p:nvSpPr>
          <p:cNvPr id="3" name="Content Placeholder 2">
            <a:extLst>
              <a:ext uri="{FF2B5EF4-FFF2-40B4-BE49-F238E27FC236}">
                <a16:creationId xmlns:a16="http://schemas.microsoft.com/office/drawing/2014/main" id="{071DDB42-C364-3A46-8F11-C0AFC698ADC7}"/>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b="1" dirty="0">
                <a:solidFill>
                  <a:srgbClr val="0097DA"/>
                </a:solidFill>
              </a:rPr>
              <a:t>What exactly are you implementing?</a:t>
            </a:r>
          </a:p>
          <a:p>
            <a:endParaRPr lang="en-US" sz="2400" dirty="0"/>
          </a:p>
          <a:p>
            <a:pPr marL="0" indent="0">
              <a:lnSpc>
                <a:spcPct val="114999"/>
              </a:lnSpc>
              <a:buNone/>
            </a:pPr>
            <a:r>
              <a:rPr lang="en-US" sz="2400" dirty="0"/>
              <a:t>Example: Colorectal Cancer Screening Intervention</a:t>
            </a:r>
          </a:p>
          <a:p>
            <a:pPr marL="556895" lvl="1" indent="-213995">
              <a:lnSpc>
                <a:spcPct val="114999"/>
              </a:lnSpc>
            </a:pPr>
            <a:r>
              <a:rPr lang="en-US" sz="2400" dirty="0">
                <a:sym typeface="Roboto"/>
              </a:rPr>
              <a:t>Program: Screening </a:t>
            </a:r>
            <a:r>
              <a:rPr lang="en-US" sz="2400">
                <a:sym typeface="Roboto"/>
              </a:rPr>
              <a:t>awareness program</a:t>
            </a:r>
            <a:endParaRPr lang="en-US" sz="2400" dirty="0"/>
          </a:p>
          <a:p>
            <a:pPr marL="556895" lvl="1" indent="-213995">
              <a:lnSpc>
                <a:spcPct val="114999"/>
              </a:lnSpc>
            </a:pPr>
            <a:r>
              <a:rPr lang="en-US" sz="2400" dirty="0">
                <a:sym typeface="Roboto"/>
              </a:rPr>
              <a:t>Product: </a:t>
            </a:r>
            <a:r>
              <a:rPr lang="en-US" sz="2400" b="1" dirty="0">
                <a:solidFill>
                  <a:srgbClr val="0097DA"/>
                </a:solidFill>
                <a:sym typeface="Roboto"/>
              </a:rPr>
              <a:t>FLU-FIT kits</a:t>
            </a:r>
            <a:endParaRPr lang="en-US" sz="2400" b="1" dirty="0">
              <a:solidFill>
                <a:srgbClr val="0097DA"/>
              </a:solidFill>
            </a:endParaRPr>
          </a:p>
          <a:p>
            <a:pPr marL="556895" lvl="1" indent="-213995">
              <a:lnSpc>
                <a:spcPct val="114999"/>
              </a:lnSpc>
            </a:pPr>
            <a:r>
              <a:rPr lang="en-US" sz="2400" dirty="0">
                <a:sym typeface="Roboto"/>
              </a:rPr>
              <a:t>Policy: Paid time off for screening </a:t>
            </a:r>
            <a:endParaRPr lang="en-US" sz="2400" dirty="0"/>
          </a:p>
          <a:p>
            <a:pPr marL="556895" lvl="1" indent="-213995">
              <a:lnSpc>
                <a:spcPct val="114999"/>
              </a:lnSpc>
            </a:pPr>
            <a:r>
              <a:rPr lang="en-US" sz="2400" dirty="0">
                <a:sym typeface="Roboto"/>
              </a:rPr>
              <a:t>Practice: Coordinate transportation to screening</a:t>
            </a:r>
            <a:endParaRPr lang="en-US" sz="1800" dirty="0"/>
          </a:p>
        </p:txBody>
      </p:sp>
      <p:pic>
        <p:nvPicPr>
          <p:cNvPr id="4" name="Picture 5" descr="A picture containing text, clipart&#10;&#10;Description automatically generated">
            <a:extLst>
              <a:ext uri="{FF2B5EF4-FFF2-40B4-BE49-F238E27FC236}">
                <a16:creationId xmlns:a16="http://schemas.microsoft.com/office/drawing/2014/main" id="{59B84756-67FB-4227-8F56-1FF0B354ED8A}"/>
              </a:ext>
            </a:extLst>
          </p:cNvPr>
          <p:cNvPicPr>
            <a:picLocks noChangeAspect="1"/>
          </p:cNvPicPr>
          <p:nvPr/>
        </p:nvPicPr>
        <p:blipFill>
          <a:blip r:embed="rId3"/>
          <a:stretch>
            <a:fillRect/>
          </a:stretch>
        </p:blipFill>
        <p:spPr>
          <a:xfrm>
            <a:off x="9697316" y="114053"/>
            <a:ext cx="971550" cy="1790700"/>
          </a:xfrm>
          <a:prstGeom prst="rect">
            <a:avLst/>
          </a:prstGeom>
        </p:spPr>
      </p:pic>
      <p:pic>
        <p:nvPicPr>
          <p:cNvPr id="7" name="Picture 7" descr="Graphical user interface, diagram&#10;&#10;Description automatically generated">
            <a:extLst>
              <a:ext uri="{FF2B5EF4-FFF2-40B4-BE49-F238E27FC236}">
                <a16:creationId xmlns:a16="http://schemas.microsoft.com/office/drawing/2014/main" id="{DF2F30A8-2C16-4D1D-ACD0-F032E4B96C74}"/>
              </a:ext>
            </a:extLst>
          </p:cNvPr>
          <p:cNvPicPr>
            <a:picLocks noChangeAspect="1"/>
          </p:cNvPicPr>
          <p:nvPr/>
        </p:nvPicPr>
        <p:blipFill>
          <a:blip r:embed="rId4"/>
          <a:stretch>
            <a:fillRect/>
          </a:stretch>
        </p:blipFill>
        <p:spPr>
          <a:xfrm>
            <a:off x="9214549" y="4259578"/>
            <a:ext cx="1416035" cy="1227039"/>
          </a:xfrm>
          <a:prstGeom prst="rect">
            <a:avLst/>
          </a:prstGeom>
        </p:spPr>
      </p:pic>
    </p:spTree>
    <p:extLst>
      <p:ext uri="{BB962C8B-B14F-4D97-AF65-F5344CB8AC3E}">
        <p14:creationId xmlns:p14="http://schemas.microsoft.com/office/powerpoint/2010/main" val="2750273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4" descr="Diagram, text&#10;&#10;Description automatically generated">
            <a:extLst>
              <a:ext uri="{FF2B5EF4-FFF2-40B4-BE49-F238E27FC236}">
                <a16:creationId xmlns:a16="http://schemas.microsoft.com/office/drawing/2014/main" id="{9960E480-9742-400F-8960-1E9C5C77030B}"/>
              </a:ext>
            </a:extLst>
          </p:cNvPr>
          <p:cNvPicPr>
            <a:picLocks noGrp="1" noChangeAspect="1"/>
          </p:cNvPicPr>
          <p:nvPr>
            <p:ph sz="half" idx="2"/>
          </p:nvPr>
        </p:nvPicPr>
        <p:blipFill>
          <a:blip r:embed="rId3"/>
          <a:stretch>
            <a:fillRect/>
          </a:stretch>
        </p:blipFill>
        <p:spPr>
          <a:xfrm>
            <a:off x="6172200" y="2007533"/>
            <a:ext cx="4038600" cy="2695679"/>
          </a:xfrm>
        </p:spPr>
      </p:pic>
      <p:sp>
        <p:nvSpPr>
          <p:cNvPr id="2" name="Title 1">
            <a:extLst>
              <a:ext uri="{FF2B5EF4-FFF2-40B4-BE49-F238E27FC236}">
                <a16:creationId xmlns:a16="http://schemas.microsoft.com/office/drawing/2014/main" id="{89FCD466-4E26-9544-B8C3-CA43F17210B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Example: CFIR</a:t>
            </a:r>
          </a:p>
        </p:txBody>
      </p:sp>
      <p:sp>
        <p:nvSpPr>
          <p:cNvPr id="7" name="5-Point Star 6">
            <a:extLst>
              <a:ext uri="{FF2B5EF4-FFF2-40B4-BE49-F238E27FC236}">
                <a16:creationId xmlns:a16="http://schemas.microsoft.com/office/drawing/2014/main" id="{CC78DE64-3BAB-5747-AE2D-730D1E6FA94E}"/>
              </a:ext>
            </a:extLst>
          </p:cNvPr>
          <p:cNvSpPr/>
          <p:nvPr/>
        </p:nvSpPr>
        <p:spPr>
          <a:xfrm>
            <a:off x="8541728" y="3256029"/>
            <a:ext cx="345497" cy="349549"/>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pic>
        <p:nvPicPr>
          <p:cNvPr id="4" name="Picture 5" descr="A picture containing text, clipart, businesscard&#10;&#10;Description automatically generated">
            <a:extLst>
              <a:ext uri="{FF2B5EF4-FFF2-40B4-BE49-F238E27FC236}">
                <a16:creationId xmlns:a16="http://schemas.microsoft.com/office/drawing/2014/main" id="{6CEA2C59-292B-4817-BFE3-6B7FFAA553D2}"/>
              </a:ext>
            </a:extLst>
          </p:cNvPr>
          <p:cNvPicPr>
            <a:picLocks noChangeAspect="1"/>
          </p:cNvPicPr>
          <p:nvPr/>
        </p:nvPicPr>
        <p:blipFill>
          <a:blip r:embed="rId4"/>
          <a:stretch>
            <a:fillRect/>
          </a:stretch>
        </p:blipFill>
        <p:spPr>
          <a:xfrm>
            <a:off x="8884792" y="304034"/>
            <a:ext cx="1438275" cy="847725"/>
          </a:xfrm>
          <a:prstGeom prst="rect">
            <a:avLst/>
          </a:prstGeom>
        </p:spPr>
      </p:pic>
      <p:sp>
        <p:nvSpPr>
          <p:cNvPr id="15" name="Content Placeholder 2">
            <a:extLst>
              <a:ext uri="{FF2B5EF4-FFF2-40B4-BE49-F238E27FC236}">
                <a16:creationId xmlns:a16="http://schemas.microsoft.com/office/drawing/2014/main" id="{E09E9D00-F074-43B3-8B35-06AC4A689345}"/>
              </a:ext>
            </a:extLst>
          </p:cNvPr>
          <p:cNvSpPr>
            <a:spLocks noGrp="1"/>
          </p:cNvSpPr>
          <p:nvPr>
            <p:ph sz="half" idx="1"/>
          </p:nvPr>
        </p:nvSpPr>
        <p:spPr>
          <a:xfrm>
            <a:off x="1981200" y="1600201"/>
            <a:ext cx="4038600" cy="38862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000" b="1" dirty="0"/>
              <a:t>Determinants</a:t>
            </a:r>
          </a:p>
          <a:p>
            <a:pPr marL="0" indent="0">
              <a:buNone/>
            </a:pPr>
            <a:endParaRPr lang="en-US" sz="1850" b="1" dirty="0"/>
          </a:p>
          <a:p>
            <a:r>
              <a:rPr lang="en-US" sz="2000" dirty="0">
                <a:solidFill>
                  <a:schemeClr val="accent3">
                    <a:lumMod val="65000"/>
                  </a:schemeClr>
                </a:solidFill>
              </a:rPr>
              <a:t>Intervention characteristics</a:t>
            </a:r>
          </a:p>
          <a:p>
            <a:r>
              <a:rPr lang="en-US" sz="2000" b="1" dirty="0">
                <a:solidFill>
                  <a:srgbClr val="0097DA"/>
                </a:solidFill>
              </a:rPr>
              <a:t>Inner setting</a:t>
            </a:r>
          </a:p>
          <a:p>
            <a:r>
              <a:rPr lang="en-US" sz="2000" dirty="0">
                <a:solidFill>
                  <a:schemeClr val="bg1">
                    <a:lumMod val="65000"/>
                  </a:schemeClr>
                </a:solidFill>
              </a:rPr>
              <a:t>Outer setting</a:t>
            </a:r>
          </a:p>
          <a:p>
            <a:r>
              <a:rPr lang="en-US" sz="2000" dirty="0">
                <a:solidFill>
                  <a:schemeClr val="bg1">
                    <a:lumMod val="65000"/>
                  </a:schemeClr>
                </a:solidFill>
              </a:rPr>
              <a:t>Individuals involved in implementation</a:t>
            </a:r>
          </a:p>
          <a:p>
            <a:pPr lvl="1"/>
            <a:r>
              <a:rPr lang="en-US" sz="2000" dirty="0">
                <a:solidFill>
                  <a:schemeClr val="bg1">
                    <a:lumMod val="65000"/>
                  </a:schemeClr>
                </a:solidFill>
              </a:rPr>
              <a:t>Population(s) of Focus</a:t>
            </a:r>
          </a:p>
          <a:p>
            <a:r>
              <a:rPr lang="en-US" sz="2000" dirty="0">
                <a:solidFill>
                  <a:schemeClr val="bg1">
                    <a:lumMod val="65000"/>
                  </a:schemeClr>
                </a:solidFill>
              </a:rPr>
              <a:t>Process of implementation</a:t>
            </a:r>
          </a:p>
          <a:p>
            <a:endParaRPr lang="en-US" dirty="0"/>
          </a:p>
        </p:txBody>
      </p:sp>
      <p:sp>
        <p:nvSpPr>
          <p:cNvPr id="19" name="TextBox 18">
            <a:extLst>
              <a:ext uri="{FF2B5EF4-FFF2-40B4-BE49-F238E27FC236}">
                <a16:creationId xmlns:a16="http://schemas.microsoft.com/office/drawing/2014/main" id="{8E2FEA6E-2664-45BA-967D-9D43C1DDA203}"/>
              </a:ext>
            </a:extLst>
          </p:cNvPr>
          <p:cNvSpPr txBox="1"/>
          <p:nvPr/>
        </p:nvSpPr>
        <p:spPr>
          <a:xfrm>
            <a:off x="6326416" y="5278201"/>
            <a:ext cx="4336033"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750" kern="0" dirty="0"/>
              <a:t> </a:t>
            </a:r>
            <a:r>
              <a:rPr lang="en-US" sz="1000" kern="0" dirty="0">
                <a:solidFill>
                  <a:srgbClr val="FFFFFF">
                    <a:lumMod val="65000"/>
                  </a:srgbClr>
                </a:solidFill>
              </a:rPr>
              <a:t>CFIR Research Team-Center for Clinical Management Research, 2021</a:t>
            </a:r>
            <a:endParaRPr lang="en-US" kern="0" dirty="0"/>
          </a:p>
        </p:txBody>
      </p:sp>
    </p:spTree>
    <p:extLst>
      <p:ext uri="{BB962C8B-B14F-4D97-AF65-F5344CB8AC3E}">
        <p14:creationId xmlns:p14="http://schemas.microsoft.com/office/powerpoint/2010/main" val="4095642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CB18B-F796-BE4B-B189-DB506B3F3B59}"/>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Inner Setting</a:t>
            </a:r>
            <a:endParaRPr lang="en-US" sz="2400" dirty="0"/>
          </a:p>
        </p:txBody>
      </p:sp>
      <p:sp>
        <p:nvSpPr>
          <p:cNvPr id="5" name="Content Placeholder 4">
            <a:extLst>
              <a:ext uri="{FF2B5EF4-FFF2-40B4-BE49-F238E27FC236}">
                <a16:creationId xmlns:a16="http://schemas.microsoft.com/office/drawing/2014/main" id="{EF5FB2A5-5ED0-5046-A055-218251C53803}"/>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buNone/>
            </a:pPr>
            <a:r>
              <a:rPr lang="en-US" sz="2400" dirty="0"/>
              <a:t>Examples:</a:t>
            </a:r>
            <a:endParaRPr lang="en-US" dirty="0"/>
          </a:p>
          <a:p>
            <a:pPr marL="556895" lvl="1" indent="-213995">
              <a:lnSpc>
                <a:spcPct val="150000"/>
              </a:lnSpc>
            </a:pPr>
            <a:r>
              <a:rPr lang="en-US" sz="2400" dirty="0"/>
              <a:t>Organizational structure</a:t>
            </a:r>
          </a:p>
          <a:p>
            <a:pPr marL="556895" lvl="1" indent="-213995">
              <a:lnSpc>
                <a:spcPct val="150000"/>
              </a:lnSpc>
            </a:pPr>
            <a:r>
              <a:rPr lang="en-US" sz="2400" dirty="0"/>
              <a:t>Internal network &amp; communications</a:t>
            </a:r>
          </a:p>
          <a:p>
            <a:pPr marL="556895" lvl="1" indent="-213995">
              <a:lnSpc>
                <a:spcPct val="150000"/>
              </a:lnSpc>
            </a:pPr>
            <a:r>
              <a:rPr lang="en-US" sz="2400" b="1" dirty="0">
                <a:solidFill>
                  <a:srgbClr val="0097DA"/>
                </a:solidFill>
              </a:rPr>
              <a:t>Power structures</a:t>
            </a:r>
          </a:p>
          <a:p>
            <a:pPr marL="556895" lvl="1" indent="-213995">
              <a:lnSpc>
                <a:spcPct val="150000"/>
              </a:lnSpc>
            </a:pPr>
            <a:r>
              <a:rPr lang="en-US" sz="2400" b="1" dirty="0">
                <a:solidFill>
                  <a:srgbClr val="0097DA"/>
                </a:solidFill>
              </a:rPr>
              <a:t>Implementation culture &amp; climate</a:t>
            </a:r>
          </a:p>
          <a:p>
            <a:pPr marL="556895" lvl="1" indent="-213995">
              <a:lnSpc>
                <a:spcPct val="150000"/>
              </a:lnSpc>
            </a:pPr>
            <a:r>
              <a:rPr lang="en-US" sz="2400" b="1" dirty="0">
                <a:solidFill>
                  <a:srgbClr val="0097DA"/>
                </a:solidFill>
              </a:rPr>
              <a:t>Readiness</a:t>
            </a:r>
          </a:p>
          <a:p>
            <a:endParaRPr lang="en-US" dirty="0"/>
          </a:p>
          <a:p>
            <a:endParaRPr lang="en-US" dirty="0"/>
          </a:p>
          <a:p>
            <a:endParaRPr lang="en-US" dirty="0"/>
          </a:p>
        </p:txBody>
      </p:sp>
      <p:sp>
        <p:nvSpPr>
          <p:cNvPr id="6" name="TextBox 5">
            <a:extLst>
              <a:ext uri="{FF2B5EF4-FFF2-40B4-BE49-F238E27FC236}">
                <a16:creationId xmlns:a16="http://schemas.microsoft.com/office/drawing/2014/main" id="{383BE51D-EAFE-994D-A0F2-EC1648A3A937}"/>
              </a:ext>
            </a:extLst>
          </p:cNvPr>
          <p:cNvSpPr txBox="1"/>
          <p:nvPr/>
        </p:nvSpPr>
        <p:spPr>
          <a:xfrm>
            <a:off x="6498714" y="5322121"/>
            <a:ext cx="4285577"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kern="0" dirty="0"/>
              <a:t> </a:t>
            </a:r>
            <a:r>
              <a:rPr lang="en-US" sz="1000" kern="0" dirty="0">
                <a:solidFill>
                  <a:srgbClr val="FFFFFF">
                    <a:lumMod val="65000"/>
                  </a:srgbClr>
                </a:solidFill>
              </a:rPr>
              <a:t>CFIR Research Team-Center for Clinical Management Research, 2021</a:t>
            </a:r>
          </a:p>
        </p:txBody>
      </p:sp>
      <p:pic>
        <p:nvPicPr>
          <p:cNvPr id="3" name="Picture 5" descr="A picture containing text, clipart, businesscard&#10;&#10;Description automatically generated">
            <a:extLst>
              <a:ext uri="{FF2B5EF4-FFF2-40B4-BE49-F238E27FC236}">
                <a16:creationId xmlns:a16="http://schemas.microsoft.com/office/drawing/2014/main" id="{40F48C5D-06C1-4B65-B7DF-3024D84E5E7F}"/>
              </a:ext>
            </a:extLst>
          </p:cNvPr>
          <p:cNvPicPr>
            <a:picLocks noChangeAspect="1"/>
          </p:cNvPicPr>
          <p:nvPr/>
        </p:nvPicPr>
        <p:blipFill>
          <a:blip r:embed="rId3"/>
          <a:stretch>
            <a:fillRect/>
          </a:stretch>
        </p:blipFill>
        <p:spPr>
          <a:xfrm>
            <a:off x="8884792" y="304034"/>
            <a:ext cx="1438275" cy="847725"/>
          </a:xfrm>
          <a:prstGeom prst="rect">
            <a:avLst/>
          </a:prstGeom>
        </p:spPr>
      </p:pic>
      <p:pic>
        <p:nvPicPr>
          <p:cNvPr id="9" name="Picture 9">
            <a:extLst>
              <a:ext uri="{FF2B5EF4-FFF2-40B4-BE49-F238E27FC236}">
                <a16:creationId xmlns:a16="http://schemas.microsoft.com/office/drawing/2014/main" id="{2BFA2F1E-B5EE-4911-B794-6D585344897C}"/>
              </a:ext>
            </a:extLst>
          </p:cNvPr>
          <p:cNvPicPr>
            <a:picLocks noChangeAspect="1"/>
          </p:cNvPicPr>
          <p:nvPr/>
        </p:nvPicPr>
        <p:blipFill>
          <a:blip r:embed="rId4"/>
          <a:stretch>
            <a:fillRect/>
          </a:stretch>
        </p:blipFill>
        <p:spPr>
          <a:xfrm>
            <a:off x="7565824" y="2479521"/>
            <a:ext cx="2848437" cy="1898958"/>
          </a:xfrm>
          <a:prstGeom prst="rect">
            <a:avLst/>
          </a:prstGeom>
        </p:spPr>
      </p:pic>
    </p:spTree>
    <p:extLst>
      <p:ext uri="{BB962C8B-B14F-4D97-AF65-F5344CB8AC3E}">
        <p14:creationId xmlns:p14="http://schemas.microsoft.com/office/powerpoint/2010/main" val="332954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4E6F2C-9AA9-8D4E-9879-6C56A9D6A16A}"/>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Understand Power Structures</a:t>
            </a:r>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sz="half" idx="1"/>
          </p:nvPr>
        </p:nvSpPr>
        <p:spPr>
          <a:xfrm>
            <a:off x="1981200" y="1600201"/>
            <a:ext cx="4243228" cy="3886200"/>
          </a:xfrm>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a:spcAft>
                <a:spcPts val="1000"/>
              </a:spcAft>
            </a:pPr>
            <a:r>
              <a:rPr lang="en-US" sz="2400" dirty="0"/>
              <a:t>Resistance to change is normal!</a:t>
            </a:r>
            <a:endParaRPr lang="en-US" dirty="0"/>
          </a:p>
          <a:p>
            <a:pPr marL="342900" indent="-342900">
              <a:spcAft>
                <a:spcPts val="1000"/>
              </a:spcAft>
            </a:pPr>
            <a:r>
              <a:rPr lang="en-US" sz="2400" dirty="0"/>
              <a:t>Stems from fear:</a:t>
            </a:r>
            <a:endParaRPr lang="en-US" sz="1850" dirty="0"/>
          </a:p>
          <a:p>
            <a:pPr lvl="2">
              <a:spcAft>
                <a:spcPts val="1000"/>
              </a:spcAft>
            </a:pPr>
            <a:r>
              <a:rPr lang="en-US" sz="2400" dirty="0"/>
              <a:t>"My work routine is going to change"</a:t>
            </a:r>
          </a:p>
          <a:p>
            <a:pPr lvl="2">
              <a:spcAft>
                <a:spcPts val="1000"/>
              </a:spcAft>
            </a:pPr>
            <a:r>
              <a:rPr lang="en-US" sz="2400" dirty="0"/>
              <a:t>"My relationships to colleagues will change"</a:t>
            </a:r>
          </a:p>
          <a:p>
            <a:pPr lvl="2">
              <a:spcAft>
                <a:spcPts val="1000"/>
              </a:spcAft>
            </a:pPr>
            <a:r>
              <a:rPr lang="en-US" sz="2400" dirty="0"/>
              <a:t>"Our patients/clients will be affected"</a:t>
            </a:r>
          </a:p>
          <a:p>
            <a:pPr marL="457189" lvl="1" indent="0">
              <a:buNone/>
            </a:pPr>
            <a:endParaRPr lang="en-US" dirty="0"/>
          </a:p>
          <a:p>
            <a:pPr lvl="1"/>
            <a:endParaRPr lang="en-US" dirty="0"/>
          </a:p>
          <a:p>
            <a:endParaRPr lang="en-US" dirty="0"/>
          </a:p>
          <a:p>
            <a:endParaRPr lang="en-US" dirty="0">
              <a:sym typeface="Roboto"/>
            </a:endParaRPr>
          </a:p>
        </p:txBody>
      </p:sp>
      <p:sp>
        <p:nvSpPr>
          <p:cNvPr id="4" name="TextBox 3">
            <a:extLst>
              <a:ext uri="{FF2B5EF4-FFF2-40B4-BE49-F238E27FC236}">
                <a16:creationId xmlns:a16="http://schemas.microsoft.com/office/drawing/2014/main" id="{5333C75A-66B1-5A4E-8EAD-25AE994B545C}"/>
              </a:ext>
            </a:extLst>
          </p:cNvPr>
          <p:cNvSpPr txBox="1"/>
          <p:nvPr/>
        </p:nvSpPr>
        <p:spPr>
          <a:xfrm>
            <a:off x="8964603" y="5285219"/>
            <a:ext cx="1708255"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Gesme &amp; Wiseman, 2010</a:t>
            </a:r>
            <a:endParaRPr lang="en-US" kern="0" dirty="0"/>
          </a:p>
        </p:txBody>
      </p:sp>
      <p:pic>
        <p:nvPicPr>
          <p:cNvPr id="2" name="Picture 1">
            <a:extLst>
              <a:ext uri="{FF2B5EF4-FFF2-40B4-BE49-F238E27FC236}">
                <a16:creationId xmlns:a16="http://schemas.microsoft.com/office/drawing/2014/main" id="{7C2E0BA7-F4CD-3F47-A05F-D3C37199FE02}"/>
              </a:ext>
            </a:extLst>
          </p:cNvPr>
          <p:cNvPicPr>
            <a:picLocks noChangeAspect="1"/>
          </p:cNvPicPr>
          <p:nvPr/>
        </p:nvPicPr>
        <p:blipFill>
          <a:blip r:embed="rId3"/>
          <a:stretch>
            <a:fillRect/>
          </a:stretch>
        </p:blipFill>
        <p:spPr>
          <a:xfrm>
            <a:off x="6292547" y="1949457"/>
            <a:ext cx="4148667" cy="2869968"/>
          </a:xfrm>
          <a:prstGeom prst="rect">
            <a:avLst/>
          </a:prstGeom>
        </p:spPr>
      </p:pic>
    </p:spTree>
    <p:extLst>
      <p:ext uri="{BB962C8B-B14F-4D97-AF65-F5344CB8AC3E}">
        <p14:creationId xmlns:p14="http://schemas.microsoft.com/office/powerpoint/2010/main" val="5830132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F9BC-A429-E84C-8AF5-C2420257FE9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Relationships Matter</a:t>
            </a:r>
          </a:p>
        </p:txBody>
      </p:sp>
      <p:sp>
        <p:nvSpPr>
          <p:cNvPr id="3" name="Content Placeholder 2">
            <a:extLst>
              <a:ext uri="{FF2B5EF4-FFF2-40B4-BE49-F238E27FC236}">
                <a16:creationId xmlns:a16="http://schemas.microsoft.com/office/drawing/2014/main" id="{7A69D53D-840E-4B44-81E4-2E4045070C40}"/>
              </a:ext>
            </a:extLst>
          </p:cNvPr>
          <p:cNvSpPr>
            <a:spLocks noGrp="1"/>
          </p:cNvSpPr>
          <p:nvPr>
            <p:ph idx="1"/>
          </p:nvPr>
        </p:nvSpPr>
        <p:spPr>
          <a:xfrm>
            <a:off x="4273047" y="3465250"/>
            <a:ext cx="6335316" cy="1886486"/>
          </a:xfrm>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50000"/>
              </a:lnSpc>
            </a:pPr>
            <a:r>
              <a:rPr lang="en-US" sz="2100" dirty="0"/>
              <a:t>People are experts in their own systems</a:t>
            </a:r>
          </a:p>
          <a:p>
            <a:pPr>
              <a:lnSpc>
                <a:spcPct val="150000"/>
              </a:lnSpc>
            </a:pPr>
            <a:r>
              <a:rPr lang="en-US" sz="2100" dirty="0"/>
              <a:t>Listen for concerns that can help adapt the plan</a:t>
            </a:r>
          </a:p>
          <a:p>
            <a:pPr>
              <a:lnSpc>
                <a:spcPct val="150000"/>
              </a:lnSpc>
            </a:pPr>
            <a:r>
              <a:rPr lang="en-US" sz="2100" dirty="0"/>
              <a:t>Model humility, transparency, and accountability</a:t>
            </a:r>
          </a:p>
          <a:p>
            <a:pPr algn="ctr"/>
            <a:endParaRPr lang="en-US" dirty="0"/>
          </a:p>
          <a:p>
            <a:pPr algn="ctr"/>
            <a:endParaRPr lang="en-US" dirty="0"/>
          </a:p>
        </p:txBody>
      </p:sp>
      <p:graphicFrame>
        <p:nvGraphicFramePr>
          <p:cNvPr id="13" name="Diagram 13">
            <a:extLst>
              <a:ext uri="{FF2B5EF4-FFF2-40B4-BE49-F238E27FC236}">
                <a16:creationId xmlns:a16="http://schemas.microsoft.com/office/drawing/2014/main" id="{E299B87E-3942-4A66-9227-C70892000261}"/>
              </a:ext>
            </a:extLst>
          </p:cNvPr>
          <p:cNvGraphicFramePr/>
          <p:nvPr/>
        </p:nvGraphicFramePr>
        <p:xfrm>
          <a:off x="2634844" y="1448190"/>
          <a:ext cx="6928162" cy="18217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2" name="Picture 1022" descr="A picture containing person, indoor, person, computer&#10;&#10;Description automatically generated">
            <a:extLst>
              <a:ext uri="{FF2B5EF4-FFF2-40B4-BE49-F238E27FC236}">
                <a16:creationId xmlns:a16="http://schemas.microsoft.com/office/drawing/2014/main" id="{2B6FA29E-FE0A-4C62-BFE8-A77156DD19EC}"/>
              </a:ext>
            </a:extLst>
          </p:cNvPr>
          <p:cNvPicPr>
            <a:picLocks noChangeAspect="1"/>
          </p:cNvPicPr>
          <p:nvPr/>
        </p:nvPicPr>
        <p:blipFill>
          <a:blip r:embed="rId8"/>
          <a:stretch>
            <a:fillRect/>
          </a:stretch>
        </p:blipFill>
        <p:spPr>
          <a:xfrm>
            <a:off x="1877132" y="3463356"/>
            <a:ext cx="2240397" cy="1492316"/>
          </a:xfrm>
          <a:prstGeom prst="rect">
            <a:avLst/>
          </a:prstGeom>
        </p:spPr>
      </p:pic>
    </p:spTree>
    <p:extLst>
      <p:ext uri="{BB962C8B-B14F-4D97-AF65-F5344CB8AC3E}">
        <p14:creationId xmlns:p14="http://schemas.microsoft.com/office/powerpoint/2010/main" val="29710498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F4FD-67B4-0246-8D2E-F3CC803639C0}"/>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Implementation Climate</a:t>
            </a:r>
            <a:endParaRPr lang="en-US" sz="3200" dirty="0"/>
          </a:p>
        </p:txBody>
      </p:sp>
      <p:sp>
        <p:nvSpPr>
          <p:cNvPr id="3" name="Content Placeholder 2">
            <a:extLst>
              <a:ext uri="{FF2B5EF4-FFF2-40B4-BE49-F238E27FC236}">
                <a16:creationId xmlns:a16="http://schemas.microsoft.com/office/drawing/2014/main" id="{50491102-1B43-EB46-AB75-7A73F3F87B4C}"/>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gn="ctr">
              <a:buNone/>
            </a:pPr>
            <a:r>
              <a:rPr lang="en-US" sz="2400" dirty="0"/>
              <a:t>The extent to which employees collectively perceive that the adoption and implementation of an innovation is </a:t>
            </a:r>
            <a:r>
              <a:rPr lang="en-US" sz="2400" dirty="0">
                <a:solidFill>
                  <a:schemeClr val="tx2"/>
                </a:solidFill>
              </a:rPr>
              <a:t>expected, rewarded, and supported </a:t>
            </a:r>
            <a:r>
              <a:rPr lang="en-US" sz="2400" dirty="0"/>
              <a:t>by the organization </a:t>
            </a:r>
            <a:endParaRPr lang="en-US" dirty="0"/>
          </a:p>
        </p:txBody>
      </p:sp>
      <p:sp>
        <p:nvSpPr>
          <p:cNvPr id="4" name="TextBox 3">
            <a:extLst>
              <a:ext uri="{FF2B5EF4-FFF2-40B4-BE49-F238E27FC236}">
                <a16:creationId xmlns:a16="http://schemas.microsoft.com/office/drawing/2014/main" id="{481A3FB8-8438-F845-8447-118B5038B506}"/>
              </a:ext>
            </a:extLst>
          </p:cNvPr>
          <p:cNvSpPr txBox="1"/>
          <p:nvPr/>
        </p:nvSpPr>
        <p:spPr>
          <a:xfrm>
            <a:off x="9110365" y="5280263"/>
            <a:ext cx="1558469"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Ramsey et al., 2016</a:t>
            </a:r>
            <a:endParaRPr lang="en-US" kern="0" dirty="0"/>
          </a:p>
        </p:txBody>
      </p:sp>
      <p:sp>
        <p:nvSpPr>
          <p:cNvPr id="5" name="Rectangle 4">
            <a:extLst>
              <a:ext uri="{FF2B5EF4-FFF2-40B4-BE49-F238E27FC236}">
                <a16:creationId xmlns:a16="http://schemas.microsoft.com/office/drawing/2014/main" id="{A96B60AF-831F-49FD-B3C9-B71BF1380C45}"/>
              </a:ext>
            </a:extLst>
          </p:cNvPr>
          <p:cNvSpPr/>
          <p:nvPr/>
        </p:nvSpPr>
        <p:spPr>
          <a:xfrm>
            <a:off x="2972774" y="3264126"/>
            <a:ext cx="6249957" cy="1251160"/>
          </a:xfrm>
          <a:prstGeom prst="rect">
            <a:avLst/>
          </a:prstGeom>
          <a:solidFill>
            <a:schemeClr val="accent3">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400" b="1" kern="0" dirty="0">
                <a:solidFill>
                  <a:srgbClr val="000000"/>
                </a:solidFill>
                <a:latin typeface="Arial"/>
                <a:ea typeface="+mn-lt"/>
                <a:cs typeface="Arial"/>
                <a:sym typeface="Arial"/>
              </a:rPr>
              <a:t>How important is the intervention to the organization?</a:t>
            </a:r>
            <a:endParaRPr lang="en-US" sz="2400" kern="0" dirty="0">
              <a:solidFill>
                <a:srgbClr val="000000"/>
              </a:solidFill>
              <a:latin typeface="Arial"/>
              <a:cs typeface="Arial"/>
              <a:sym typeface="Arial"/>
            </a:endParaRPr>
          </a:p>
        </p:txBody>
      </p:sp>
    </p:spTree>
    <p:extLst>
      <p:ext uri="{BB962C8B-B14F-4D97-AF65-F5344CB8AC3E}">
        <p14:creationId xmlns:p14="http://schemas.microsoft.com/office/powerpoint/2010/main" val="10944915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F78A2-3F2C-8346-8608-CAC15E0DE2BB}"/>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Study</a:t>
            </a:r>
          </a:p>
        </p:txBody>
      </p:sp>
      <p:sp>
        <p:nvSpPr>
          <p:cNvPr id="3" name="Content Placeholder 2">
            <a:extLst>
              <a:ext uri="{FF2B5EF4-FFF2-40B4-BE49-F238E27FC236}">
                <a16:creationId xmlns:a16="http://schemas.microsoft.com/office/drawing/2014/main" id="{C407D5F6-6EAA-2A40-AE7B-A5B1B2BA9FE6}"/>
              </a:ext>
            </a:extLst>
          </p:cNvPr>
          <p:cNvSpPr>
            <a:spLocks noGrp="1"/>
          </p:cNvSpPr>
          <p:nvPr>
            <p:ph idx="1"/>
          </p:nvPr>
        </p:nvSpPr>
        <p:spPr>
          <a:xfrm>
            <a:off x="2074745" y="1600201"/>
            <a:ext cx="5902674"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25000"/>
              </a:lnSpc>
              <a:spcAft>
                <a:spcPts val="1000"/>
              </a:spcAft>
              <a:buNone/>
            </a:pPr>
            <a:r>
              <a:rPr lang="en-US" sz="2400" b="1" dirty="0">
                <a:solidFill>
                  <a:srgbClr val="0097DA"/>
                </a:solidFill>
              </a:rPr>
              <a:t>Implementation Climate – Pharmacists:</a:t>
            </a:r>
            <a:endParaRPr lang="en-US" dirty="0"/>
          </a:p>
          <a:p>
            <a:pPr marL="556895" lvl="1" indent="-213995">
              <a:lnSpc>
                <a:spcPct val="125000"/>
              </a:lnSpc>
              <a:spcAft>
                <a:spcPts val="1000"/>
              </a:spcAft>
            </a:pPr>
            <a:r>
              <a:rPr lang="en-US" sz="2400" dirty="0"/>
              <a:t>Can be stressed by quickly changing too many things</a:t>
            </a:r>
          </a:p>
          <a:p>
            <a:pPr marL="556895" lvl="1" indent="-213995">
              <a:lnSpc>
                <a:spcPct val="125000"/>
              </a:lnSpc>
              <a:spcAft>
                <a:spcPts val="1000"/>
              </a:spcAft>
            </a:pPr>
            <a:r>
              <a:rPr lang="en-US" sz="2400" dirty="0"/>
              <a:t>Need peer training for new programs</a:t>
            </a:r>
          </a:p>
          <a:p>
            <a:pPr marL="556895" lvl="1" indent="-213995">
              <a:lnSpc>
                <a:spcPct val="125000"/>
              </a:lnSpc>
              <a:spcAft>
                <a:spcPts val="1000"/>
              </a:spcAft>
            </a:pPr>
            <a:r>
              <a:rPr lang="en-US" sz="2400" dirty="0"/>
              <a:t>Feel supported and rewarded for innovation</a:t>
            </a:r>
          </a:p>
          <a:p>
            <a:pPr marL="342900" lvl="1" indent="0">
              <a:lnSpc>
                <a:spcPct val="125000"/>
              </a:lnSpc>
              <a:spcAft>
                <a:spcPts val="1000"/>
              </a:spcAft>
              <a:buNone/>
            </a:pPr>
            <a:endParaRPr lang="en-US" sz="2400" dirty="0"/>
          </a:p>
        </p:txBody>
      </p:sp>
      <p:pic>
        <p:nvPicPr>
          <p:cNvPr id="4" name="Picture 5" descr="A picture containing text, clipart&#10;&#10;Description automatically generated">
            <a:extLst>
              <a:ext uri="{FF2B5EF4-FFF2-40B4-BE49-F238E27FC236}">
                <a16:creationId xmlns:a16="http://schemas.microsoft.com/office/drawing/2014/main" id="{60BA51D1-42AD-45EC-B4B0-3D15AE230450}"/>
              </a:ext>
            </a:extLst>
          </p:cNvPr>
          <p:cNvPicPr>
            <a:picLocks noChangeAspect="1"/>
          </p:cNvPicPr>
          <p:nvPr/>
        </p:nvPicPr>
        <p:blipFill>
          <a:blip r:embed="rId3"/>
          <a:stretch>
            <a:fillRect/>
          </a:stretch>
        </p:blipFill>
        <p:spPr>
          <a:xfrm>
            <a:off x="9697316" y="114053"/>
            <a:ext cx="971550" cy="1790700"/>
          </a:xfrm>
          <a:prstGeom prst="rect">
            <a:avLst/>
          </a:prstGeom>
        </p:spPr>
      </p:pic>
      <p:pic>
        <p:nvPicPr>
          <p:cNvPr id="7" name="Picture 7" descr="A picture containing text, person, indoor, working&#10;&#10;Description automatically generated">
            <a:extLst>
              <a:ext uri="{FF2B5EF4-FFF2-40B4-BE49-F238E27FC236}">
                <a16:creationId xmlns:a16="http://schemas.microsoft.com/office/drawing/2014/main" id="{3D8FEDEC-1EE4-4ED5-9511-97A076681376}"/>
              </a:ext>
            </a:extLst>
          </p:cNvPr>
          <p:cNvPicPr>
            <a:picLocks noChangeAspect="1"/>
          </p:cNvPicPr>
          <p:nvPr/>
        </p:nvPicPr>
        <p:blipFill>
          <a:blip r:embed="rId4"/>
          <a:stretch>
            <a:fillRect/>
          </a:stretch>
        </p:blipFill>
        <p:spPr>
          <a:xfrm>
            <a:off x="7863996" y="2609761"/>
            <a:ext cx="2667194" cy="1778796"/>
          </a:xfrm>
          <a:prstGeom prst="rect">
            <a:avLst/>
          </a:prstGeom>
        </p:spPr>
      </p:pic>
    </p:spTree>
    <p:extLst>
      <p:ext uri="{BB962C8B-B14F-4D97-AF65-F5344CB8AC3E}">
        <p14:creationId xmlns:p14="http://schemas.microsoft.com/office/powerpoint/2010/main" val="3191282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F7971-1565-EE47-804C-3FD47F3FDCC9}"/>
              </a:ext>
            </a:extLst>
          </p:cNvPr>
          <p:cNvSpPr>
            <a:spLocks noGrp="1"/>
          </p:cNvSpPr>
          <p:nvPr>
            <p:ph type="title"/>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R=MC</a:t>
            </a:r>
            <a:r>
              <a:rPr lang="en-US" sz="3600" b="1" baseline="30000" dirty="0"/>
              <a:t>2</a:t>
            </a:r>
            <a:endParaRPr lang="en-US" sz="3200" dirty="0"/>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spcAft>
                <a:spcPts val="1000"/>
              </a:spcAft>
              <a:buNone/>
            </a:pPr>
            <a:r>
              <a:rPr lang="en" sz="2000" b="1" dirty="0">
                <a:solidFill>
                  <a:srgbClr val="0097DA"/>
                </a:solidFill>
                <a:sym typeface="Georgia"/>
              </a:rPr>
              <a:t>Readiness</a:t>
            </a:r>
            <a:r>
              <a:rPr lang="en" sz="2000" dirty="0">
                <a:sym typeface="Georgia"/>
              </a:rPr>
              <a:t> results from interplay between three components: </a:t>
            </a:r>
            <a:endParaRPr lang="en" sz="2000" dirty="0"/>
          </a:p>
          <a:p>
            <a:pPr marL="756920" lvl="1" indent="-342900">
              <a:lnSpc>
                <a:spcPct val="114999"/>
              </a:lnSpc>
              <a:buAutoNum type="arabicPeriod"/>
            </a:pPr>
            <a:r>
              <a:rPr lang="en" sz="2000" b="1" u="sng" dirty="0">
                <a:solidFill>
                  <a:srgbClr val="0097DA"/>
                </a:solidFill>
                <a:sym typeface="Georgia"/>
              </a:rPr>
              <a:t>M</a:t>
            </a:r>
            <a:r>
              <a:rPr lang="en" sz="2000" dirty="0">
                <a:solidFill>
                  <a:srgbClr val="0097DA"/>
                </a:solidFill>
                <a:sym typeface="Georgia"/>
              </a:rPr>
              <a:t>otivation</a:t>
            </a:r>
            <a:r>
              <a:rPr lang="en" sz="2000" dirty="0">
                <a:solidFill>
                  <a:schemeClr val="tx2"/>
                </a:solidFill>
                <a:sym typeface="Georgia"/>
              </a:rPr>
              <a:t> </a:t>
            </a:r>
            <a:endParaRPr lang="en" sz="2000" dirty="0">
              <a:solidFill>
                <a:schemeClr val="tx2"/>
              </a:solidFill>
            </a:endParaRPr>
          </a:p>
          <a:p>
            <a:pPr lvl="2">
              <a:lnSpc>
                <a:spcPct val="114999"/>
              </a:lnSpc>
              <a:spcAft>
                <a:spcPts val="1000"/>
              </a:spcAft>
            </a:pPr>
            <a:r>
              <a:rPr lang="en" sz="2000" dirty="0">
                <a:solidFill>
                  <a:schemeClr val="tx2"/>
                </a:solidFill>
              </a:rPr>
              <a:t>Recent coverage of FLU-FIT and billing system changes at pharmacies</a:t>
            </a:r>
          </a:p>
          <a:p>
            <a:pPr lvl="2">
              <a:lnSpc>
                <a:spcPct val="114999"/>
              </a:lnSpc>
              <a:spcAft>
                <a:spcPts val="1000"/>
              </a:spcAft>
            </a:pPr>
            <a:r>
              <a:rPr lang="en" sz="2000" dirty="0">
                <a:solidFill>
                  <a:schemeClr val="tx2"/>
                </a:solidFill>
              </a:rPr>
              <a:t>Interest in community prevention and equity </a:t>
            </a:r>
          </a:p>
          <a:p>
            <a:pPr marL="756920" lvl="1" indent="-342900">
              <a:lnSpc>
                <a:spcPct val="114999"/>
              </a:lnSpc>
              <a:buAutoNum type="arabicPeriod"/>
            </a:pPr>
            <a:r>
              <a:rPr lang="en" sz="2000" dirty="0">
                <a:solidFill>
                  <a:srgbClr val="0097DA"/>
                </a:solidFill>
              </a:rPr>
              <a:t>General </a:t>
            </a:r>
            <a:r>
              <a:rPr lang="en" sz="2000" b="1" u="sng" dirty="0">
                <a:solidFill>
                  <a:srgbClr val="0097DA"/>
                </a:solidFill>
              </a:rPr>
              <a:t>C</a:t>
            </a:r>
            <a:r>
              <a:rPr lang="en" sz="2000" dirty="0">
                <a:solidFill>
                  <a:srgbClr val="0097DA"/>
                </a:solidFill>
              </a:rPr>
              <a:t>apacity</a:t>
            </a:r>
          </a:p>
          <a:p>
            <a:pPr lvl="2">
              <a:lnSpc>
                <a:spcPct val="114999"/>
              </a:lnSpc>
              <a:spcAft>
                <a:spcPts val="1000"/>
              </a:spcAft>
            </a:pPr>
            <a:r>
              <a:rPr lang="en" sz="2000" dirty="0">
                <a:solidFill>
                  <a:schemeClr val="tx2"/>
                </a:solidFill>
              </a:rPr>
              <a:t>Recent turnover in pharmacy staff </a:t>
            </a:r>
          </a:p>
          <a:p>
            <a:pPr marL="756920" lvl="1" indent="-342900">
              <a:lnSpc>
                <a:spcPct val="114999"/>
              </a:lnSpc>
              <a:buAutoNum type="arabicPeriod"/>
            </a:pPr>
            <a:r>
              <a:rPr lang="en" sz="2000" dirty="0">
                <a:solidFill>
                  <a:srgbClr val="0097DA"/>
                </a:solidFill>
              </a:rPr>
              <a:t>Innovation-Specific </a:t>
            </a:r>
            <a:r>
              <a:rPr lang="en" sz="2000" b="1" u="sng" dirty="0">
                <a:solidFill>
                  <a:srgbClr val="0097DA"/>
                </a:solidFill>
              </a:rPr>
              <a:t>C</a:t>
            </a:r>
            <a:r>
              <a:rPr lang="en" sz="2000" dirty="0">
                <a:solidFill>
                  <a:srgbClr val="0097DA"/>
                </a:solidFill>
              </a:rPr>
              <a:t>apacity</a:t>
            </a:r>
          </a:p>
          <a:p>
            <a:pPr lvl="2">
              <a:lnSpc>
                <a:spcPct val="114999"/>
              </a:lnSpc>
            </a:pPr>
            <a:r>
              <a:rPr lang="en" sz="2000" dirty="0">
                <a:solidFill>
                  <a:schemeClr val="tx2"/>
                </a:solidFill>
              </a:rPr>
              <a:t>Pharmacy is ramping up flu vaccine program</a:t>
            </a:r>
          </a:p>
        </p:txBody>
      </p:sp>
      <p:sp>
        <p:nvSpPr>
          <p:cNvPr id="5" name="TextBox 4">
            <a:extLst>
              <a:ext uri="{FF2B5EF4-FFF2-40B4-BE49-F238E27FC236}">
                <a16:creationId xmlns:a16="http://schemas.microsoft.com/office/drawing/2014/main" id="{26EB9523-78AD-9B44-8644-DC3C1BCC4503}"/>
              </a:ext>
            </a:extLst>
          </p:cNvPr>
          <p:cNvSpPr txBox="1"/>
          <p:nvPr/>
        </p:nvSpPr>
        <p:spPr>
          <a:xfrm>
            <a:off x="8904091" y="4980538"/>
            <a:ext cx="1812023" cy="553998"/>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Wandersman Center, n.d.</a:t>
            </a:r>
            <a:endParaRPr lang="en-US" kern="0" dirty="0"/>
          </a:p>
          <a:p>
            <a:pPr algn="r"/>
            <a:r>
              <a:rPr lang="en-US" sz="1000" kern="0" dirty="0">
                <a:solidFill>
                  <a:srgbClr val="FFFFFF">
                    <a:lumMod val="65000"/>
                  </a:srgbClr>
                </a:solidFill>
              </a:rPr>
              <a:t>Livet et al., 2020</a:t>
            </a:r>
          </a:p>
          <a:p>
            <a:pPr algn="r"/>
            <a:r>
              <a:rPr lang="en-US" sz="1000" kern="0" dirty="0">
                <a:solidFill>
                  <a:srgbClr val="FFFFFF">
                    <a:lumMod val="65000"/>
                  </a:srgbClr>
                </a:solidFill>
              </a:rPr>
              <a:t>Walker et al., 2020</a:t>
            </a:r>
          </a:p>
        </p:txBody>
      </p:sp>
      <p:pic>
        <p:nvPicPr>
          <p:cNvPr id="2" name="Picture 5" descr="A picture containing text, clipart&#10;&#10;Description automatically generated">
            <a:extLst>
              <a:ext uri="{FF2B5EF4-FFF2-40B4-BE49-F238E27FC236}">
                <a16:creationId xmlns:a16="http://schemas.microsoft.com/office/drawing/2014/main" id="{47CD1255-52C2-400D-B66D-1FE4042B0BA2}"/>
              </a:ext>
            </a:extLst>
          </p:cNvPr>
          <p:cNvPicPr>
            <a:picLocks noChangeAspect="1"/>
          </p:cNvPicPr>
          <p:nvPr/>
        </p:nvPicPr>
        <p:blipFill>
          <a:blip r:embed="rId3"/>
          <a:stretch>
            <a:fillRect/>
          </a:stretch>
        </p:blipFill>
        <p:spPr>
          <a:xfrm>
            <a:off x="9697316" y="114053"/>
            <a:ext cx="971550" cy="1790700"/>
          </a:xfrm>
          <a:prstGeom prst="rect">
            <a:avLst/>
          </a:prstGeom>
        </p:spPr>
      </p:pic>
    </p:spTree>
    <p:extLst>
      <p:ext uri="{BB962C8B-B14F-4D97-AF65-F5344CB8AC3E}">
        <p14:creationId xmlns:p14="http://schemas.microsoft.com/office/powerpoint/2010/main" val="1720952958"/>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4533-3232-D540-9895-29A500379ABB}"/>
              </a:ext>
            </a:extLst>
          </p:cNvPr>
          <p:cNvSpPr>
            <a:spLocks noGrp="1"/>
          </p:cNvSpPr>
          <p:nvPr>
            <p:ph type="title"/>
          </p:nvPr>
        </p:nvSpPr>
        <p:spPr>
          <a:xfrm>
            <a:off x="3960420" y="304800"/>
            <a:ext cx="6250381"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Learning Objectives</a:t>
            </a:r>
          </a:p>
        </p:txBody>
      </p:sp>
      <p:sp>
        <p:nvSpPr>
          <p:cNvPr id="3" name="Content Placeholder 2">
            <a:extLst>
              <a:ext uri="{FF2B5EF4-FFF2-40B4-BE49-F238E27FC236}">
                <a16:creationId xmlns:a16="http://schemas.microsoft.com/office/drawing/2014/main" id="{5B242DDD-E6A1-1547-842C-CDE082FBFCA0}"/>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457200" indent="-457200">
              <a:lnSpc>
                <a:spcPct val="150000"/>
              </a:lnSpc>
              <a:spcAft>
                <a:spcPts val="200"/>
              </a:spcAft>
              <a:buAutoNum type="arabicPeriod"/>
            </a:pPr>
            <a:r>
              <a:rPr lang="en-US" sz="2200" dirty="0"/>
              <a:t>Define basic implementation science terms</a:t>
            </a:r>
          </a:p>
          <a:p>
            <a:pPr marL="457200" indent="-457200">
              <a:lnSpc>
                <a:spcPct val="150000"/>
              </a:lnSpc>
              <a:spcAft>
                <a:spcPts val="200"/>
              </a:spcAft>
              <a:buAutoNum type="arabicPeriod"/>
            </a:pPr>
            <a:r>
              <a:rPr lang="en-US" sz="2200" dirty="0"/>
              <a:t>Establish a high-level understanding of how implementation science can be used to improve cancer screening</a:t>
            </a:r>
          </a:p>
          <a:p>
            <a:pPr marL="457200" indent="-457200">
              <a:lnSpc>
                <a:spcPct val="150000"/>
              </a:lnSpc>
              <a:spcAft>
                <a:spcPts val="200"/>
              </a:spcAft>
              <a:buAutoNum type="arabicPeriod"/>
            </a:pPr>
            <a:r>
              <a:rPr lang="en-US" sz="2200" dirty="0"/>
              <a:t>Describe how to implement evidence-based interventions through a health equity lens</a:t>
            </a:r>
          </a:p>
        </p:txBody>
      </p:sp>
      <p:pic>
        <p:nvPicPr>
          <p:cNvPr id="4" name="Picture 4">
            <a:extLst>
              <a:ext uri="{FF2B5EF4-FFF2-40B4-BE49-F238E27FC236}">
                <a16:creationId xmlns:a16="http://schemas.microsoft.com/office/drawing/2014/main" id="{9CF5287A-2472-4845-8A73-83F2848D16A2}"/>
              </a:ext>
            </a:extLst>
          </p:cNvPr>
          <p:cNvPicPr>
            <a:picLocks noChangeAspect="1"/>
          </p:cNvPicPr>
          <p:nvPr/>
        </p:nvPicPr>
        <p:blipFill>
          <a:blip r:embed="rId3"/>
          <a:stretch>
            <a:fillRect/>
          </a:stretch>
        </p:blipFill>
        <p:spPr>
          <a:xfrm>
            <a:off x="1983178" y="248730"/>
            <a:ext cx="1887188" cy="1254153"/>
          </a:xfrm>
          <a:prstGeom prst="rect">
            <a:avLst/>
          </a:prstGeom>
        </p:spPr>
      </p:pic>
    </p:spTree>
    <p:extLst>
      <p:ext uri="{BB962C8B-B14F-4D97-AF65-F5344CB8AC3E}">
        <p14:creationId xmlns:p14="http://schemas.microsoft.com/office/powerpoint/2010/main" val="1638182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D466-4E26-9544-B8C3-CA43F17210B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Example: CFIR</a:t>
            </a:r>
          </a:p>
        </p:txBody>
      </p:sp>
      <p:sp>
        <p:nvSpPr>
          <p:cNvPr id="3" name="Content Placeholder 2">
            <a:extLst>
              <a:ext uri="{FF2B5EF4-FFF2-40B4-BE49-F238E27FC236}">
                <a16:creationId xmlns:a16="http://schemas.microsoft.com/office/drawing/2014/main" id="{86F9F953-0755-E141-B2DE-588C5D36203F}"/>
              </a:ext>
            </a:extLst>
          </p:cNvPr>
          <p:cNvSpPr>
            <a:spLocks noGrp="1"/>
          </p:cNvSpPr>
          <p:nvPr>
            <p:ph sz="half"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000" b="1" dirty="0"/>
              <a:t>Determinants</a:t>
            </a:r>
          </a:p>
          <a:p>
            <a:pPr marL="0" indent="0">
              <a:buNone/>
            </a:pPr>
            <a:endParaRPr lang="en-US" sz="2000" b="1" dirty="0"/>
          </a:p>
          <a:p>
            <a:r>
              <a:rPr lang="en-US" sz="2000" dirty="0">
                <a:solidFill>
                  <a:schemeClr val="bg1">
                    <a:lumMod val="65000"/>
                  </a:schemeClr>
                </a:solidFill>
              </a:rPr>
              <a:t>Intervention characteristics</a:t>
            </a:r>
          </a:p>
          <a:p>
            <a:r>
              <a:rPr lang="en-US" sz="2000" dirty="0">
                <a:solidFill>
                  <a:schemeClr val="bg1">
                    <a:lumMod val="65000"/>
                  </a:schemeClr>
                </a:solidFill>
              </a:rPr>
              <a:t>Inner setting</a:t>
            </a:r>
          </a:p>
          <a:p>
            <a:r>
              <a:rPr lang="en-US" sz="2000" b="1" dirty="0">
                <a:solidFill>
                  <a:srgbClr val="0097DA"/>
                </a:solidFill>
              </a:rPr>
              <a:t>Outer setting</a:t>
            </a:r>
          </a:p>
          <a:p>
            <a:r>
              <a:rPr lang="en-US" sz="2000" dirty="0">
                <a:solidFill>
                  <a:schemeClr val="bg1">
                    <a:lumMod val="65000"/>
                  </a:schemeClr>
                </a:solidFill>
              </a:rPr>
              <a:t>Individuals involved in implementation</a:t>
            </a:r>
          </a:p>
          <a:p>
            <a:pPr lvl="1"/>
            <a:r>
              <a:rPr lang="en-US" sz="2000" dirty="0">
                <a:solidFill>
                  <a:schemeClr val="bg1">
                    <a:lumMod val="65000"/>
                  </a:schemeClr>
                </a:solidFill>
              </a:rPr>
              <a:t>Population(s) of Focus</a:t>
            </a:r>
          </a:p>
          <a:p>
            <a:r>
              <a:rPr lang="en-US" sz="2000" dirty="0">
                <a:solidFill>
                  <a:schemeClr val="bg1">
                    <a:lumMod val="65000"/>
                  </a:schemeClr>
                </a:solidFill>
              </a:rPr>
              <a:t>Process of implementation</a:t>
            </a:r>
          </a:p>
          <a:p>
            <a:endParaRPr lang="en-US" dirty="0"/>
          </a:p>
        </p:txBody>
      </p:sp>
      <p:pic>
        <p:nvPicPr>
          <p:cNvPr id="5" name="Content Placeholder 4" descr="Diagram, text&#10;&#10;Description automatically generated">
            <a:extLst>
              <a:ext uri="{FF2B5EF4-FFF2-40B4-BE49-F238E27FC236}">
                <a16:creationId xmlns:a16="http://schemas.microsoft.com/office/drawing/2014/main" id="{6C405C55-B7D6-4B48-A6A6-53857EB0740E}"/>
              </a:ext>
            </a:extLst>
          </p:cNvPr>
          <p:cNvPicPr>
            <a:picLocks noGrp="1" noChangeAspect="1"/>
          </p:cNvPicPr>
          <p:nvPr>
            <p:ph sz="half" idx="2"/>
          </p:nvPr>
        </p:nvPicPr>
        <p:blipFill>
          <a:blip r:embed="rId3"/>
          <a:stretch>
            <a:fillRect/>
          </a:stretch>
        </p:blipFill>
        <p:spPr>
          <a:xfrm>
            <a:off x="6172200" y="1917654"/>
            <a:ext cx="4038600" cy="2695679"/>
          </a:xfrm>
        </p:spPr>
      </p:pic>
      <p:sp>
        <p:nvSpPr>
          <p:cNvPr id="6" name="TextBox 5">
            <a:extLst>
              <a:ext uri="{FF2B5EF4-FFF2-40B4-BE49-F238E27FC236}">
                <a16:creationId xmlns:a16="http://schemas.microsoft.com/office/drawing/2014/main" id="{C05119F2-ECEE-C84F-A7EE-5ABAD62B9EDE}"/>
              </a:ext>
            </a:extLst>
          </p:cNvPr>
          <p:cNvSpPr txBox="1"/>
          <p:nvPr/>
        </p:nvSpPr>
        <p:spPr>
          <a:xfrm>
            <a:off x="6435032" y="5261860"/>
            <a:ext cx="426453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750" kern="0" dirty="0"/>
              <a:t> </a:t>
            </a:r>
            <a:r>
              <a:rPr lang="en-US" sz="1000" kern="0" dirty="0">
                <a:solidFill>
                  <a:srgbClr val="FFFFFF">
                    <a:lumMod val="65000"/>
                  </a:srgbClr>
                </a:solidFill>
              </a:rPr>
              <a:t>CFIR Research Team-Center for Clinical Management Research, 2021</a:t>
            </a:r>
            <a:endParaRPr lang="en-US" kern="0" dirty="0"/>
          </a:p>
        </p:txBody>
      </p:sp>
      <p:sp>
        <p:nvSpPr>
          <p:cNvPr id="7" name="5-Point Star 6">
            <a:extLst>
              <a:ext uri="{FF2B5EF4-FFF2-40B4-BE49-F238E27FC236}">
                <a16:creationId xmlns:a16="http://schemas.microsoft.com/office/drawing/2014/main" id="{CC78DE64-3BAB-5747-AE2D-730D1E6FA94E}"/>
              </a:ext>
            </a:extLst>
          </p:cNvPr>
          <p:cNvSpPr/>
          <p:nvPr/>
        </p:nvSpPr>
        <p:spPr>
          <a:xfrm>
            <a:off x="8065594" y="1821252"/>
            <a:ext cx="345497" cy="349549"/>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pic>
        <p:nvPicPr>
          <p:cNvPr id="4" name="Picture 5" descr="A picture containing text, clipart, businesscard&#10;&#10;Description automatically generated">
            <a:extLst>
              <a:ext uri="{FF2B5EF4-FFF2-40B4-BE49-F238E27FC236}">
                <a16:creationId xmlns:a16="http://schemas.microsoft.com/office/drawing/2014/main" id="{F1C9B887-A52C-4008-B6C5-05B805533B5D}"/>
              </a:ext>
            </a:extLst>
          </p:cNvPr>
          <p:cNvPicPr>
            <a:picLocks noChangeAspect="1"/>
          </p:cNvPicPr>
          <p:nvPr/>
        </p:nvPicPr>
        <p:blipFill>
          <a:blip r:embed="rId4"/>
          <a:stretch>
            <a:fillRect/>
          </a:stretch>
        </p:blipFill>
        <p:spPr>
          <a:xfrm>
            <a:off x="8884792" y="304034"/>
            <a:ext cx="1438275" cy="847725"/>
          </a:xfrm>
          <a:prstGeom prst="rect">
            <a:avLst/>
          </a:prstGeom>
        </p:spPr>
      </p:pic>
    </p:spTree>
    <p:extLst>
      <p:ext uri="{BB962C8B-B14F-4D97-AF65-F5344CB8AC3E}">
        <p14:creationId xmlns:p14="http://schemas.microsoft.com/office/powerpoint/2010/main" val="13892589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3602-7CEC-BB40-B0CB-16B43F9208DA}"/>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Outer setting</a:t>
            </a:r>
            <a:endParaRPr lang="en-US" sz="3600" dirty="0"/>
          </a:p>
        </p:txBody>
      </p:sp>
      <p:sp>
        <p:nvSpPr>
          <p:cNvPr id="3" name="Content Placeholder 2">
            <a:extLst>
              <a:ext uri="{FF2B5EF4-FFF2-40B4-BE49-F238E27FC236}">
                <a16:creationId xmlns:a16="http://schemas.microsoft.com/office/drawing/2014/main" id="{071243D1-A333-5F49-9F2E-696577779506}"/>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Social influences outside of the organization affecting implementation outcomes</a:t>
            </a:r>
          </a:p>
          <a:p>
            <a:pPr marL="0" indent="0">
              <a:buNone/>
            </a:pPr>
            <a:endParaRPr lang="en-US" sz="2400" dirty="0"/>
          </a:p>
          <a:p>
            <a:pPr marL="0" indent="0">
              <a:buNone/>
            </a:pPr>
            <a:r>
              <a:rPr lang="en-US" sz="2400" dirty="0"/>
              <a:t>Examples:</a:t>
            </a:r>
            <a:endParaRPr lang="en-US" dirty="0"/>
          </a:p>
          <a:p>
            <a:pPr lvl="1"/>
            <a:r>
              <a:rPr lang="en-US" sz="2400" dirty="0"/>
              <a:t>Patient needs and resources</a:t>
            </a:r>
          </a:p>
          <a:p>
            <a:pPr lvl="1"/>
            <a:r>
              <a:rPr lang="en-US" sz="2400" dirty="0"/>
              <a:t>External partnerships</a:t>
            </a:r>
          </a:p>
          <a:p>
            <a:pPr lvl="1"/>
            <a:r>
              <a:rPr lang="en-US" sz="2400" dirty="0"/>
              <a:t>External policies and incentives</a:t>
            </a:r>
          </a:p>
          <a:p>
            <a:pPr lvl="1"/>
            <a:r>
              <a:rPr lang="en-US" sz="2400" dirty="0"/>
              <a:t>Peer pressure</a:t>
            </a:r>
          </a:p>
          <a:p>
            <a:pPr marL="0" indent="0">
              <a:buNone/>
            </a:pPr>
            <a:endParaRPr lang="en-US" dirty="0"/>
          </a:p>
        </p:txBody>
      </p:sp>
      <p:sp>
        <p:nvSpPr>
          <p:cNvPr id="4" name="TextBox 3">
            <a:extLst>
              <a:ext uri="{FF2B5EF4-FFF2-40B4-BE49-F238E27FC236}">
                <a16:creationId xmlns:a16="http://schemas.microsoft.com/office/drawing/2014/main" id="{249000B5-00BE-7445-9589-B0C024FD366D}"/>
              </a:ext>
            </a:extLst>
          </p:cNvPr>
          <p:cNvSpPr txBox="1"/>
          <p:nvPr/>
        </p:nvSpPr>
        <p:spPr>
          <a:xfrm>
            <a:off x="6386287" y="5080321"/>
            <a:ext cx="4282248" cy="46935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2450" kern="0" dirty="0"/>
              <a:t> </a:t>
            </a:r>
            <a:r>
              <a:rPr lang="en-US" sz="1000" kern="0" dirty="0">
                <a:solidFill>
                  <a:srgbClr val="FFFFFF">
                    <a:lumMod val="65000"/>
                  </a:srgbClr>
                </a:solidFill>
              </a:rPr>
              <a:t>CFIR Research Team-Center for Clinical Management Research, 2021</a:t>
            </a:r>
            <a:endParaRPr lang="en-US" kern="0" dirty="0"/>
          </a:p>
        </p:txBody>
      </p:sp>
      <p:pic>
        <p:nvPicPr>
          <p:cNvPr id="7" name="Picture 5" descr="A picture containing text, clipart, businesscard&#10;&#10;Description automatically generated">
            <a:extLst>
              <a:ext uri="{FF2B5EF4-FFF2-40B4-BE49-F238E27FC236}">
                <a16:creationId xmlns:a16="http://schemas.microsoft.com/office/drawing/2014/main" id="{8EFFD822-4A0A-4AF8-B163-72DDF1C38DC4}"/>
              </a:ext>
            </a:extLst>
          </p:cNvPr>
          <p:cNvPicPr>
            <a:picLocks noChangeAspect="1"/>
          </p:cNvPicPr>
          <p:nvPr/>
        </p:nvPicPr>
        <p:blipFill>
          <a:blip r:embed="rId3"/>
          <a:stretch>
            <a:fillRect/>
          </a:stretch>
        </p:blipFill>
        <p:spPr>
          <a:xfrm>
            <a:off x="8884792" y="304034"/>
            <a:ext cx="1438275" cy="847725"/>
          </a:xfrm>
          <a:prstGeom prst="rect">
            <a:avLst/>
          </a:prstGeom>
        </p:spPr>
      </p:pic>
      <p:pic>
        <p:nvPicPr>
          <p:cNvPr id="8" name="Picture 8" descr="Close-up of people shaking hands&#10;&#10;Description automatically generated">
            <a:extLst>
              <a:ext uri="{FF2B5EF4-FFF2-40B4-BE49-F238E27FC236}">
                <a16:creationId xmlns:a16="http://schemas.microsoft.com/office/drawing/2014/main" id="{43CE1E90-817E-4C7C-9F2B-094D5FD1F777}"/>
              </a:ext>
            </a:extLst>
          </p:cNvPr>
          <p:cNvPicPr>
            <a:picLocks noChangeAspect="1"/>
          </p:cNvPicPr>
          <p:nvPr/>
        </p:nvPicPr>
        <p:blipFill>
          <a:blip r:embed="rId4"/>
          <a:stretch>
            <a:fillRect/>
          </a:stretch>
        </p:blipFill>
        <p:spPr>
          <a:xfrm>
            <a:off x="7390426" y="2826084"/>
            <a:ext cx="2743200" cy="1825569"/>
          </a:xfrm>
          <a:prstGeom prst="rect">
            <a:avLst/>
          </a:prstGeom>
        </p:spPr>
      </p:pic>
    </p:spTree>
    <p:extLst>
      <p:ext uri="{BB962C8B-B14F-4D97-AF65-F5344CB8AC3E}">
        <p14:creationId xmlns:p14="http://schemas.microsoft.com/office/powerpoint/2010/main" val="10453708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7D58-B402-4B4F-9ACF-7A4CAD6B3F4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Colorectal Cancer Screening</a:t>
            </a:r>
            <a:endParaRPr lang="en-US" sz="3200" b="1" dirty="0">
              <a:solidFill>
                <a:srgbClr val="FF0000"/>
              </a:solidFill>
            </a:endParaRPr>
          </a:p>
        </p:txBody>
      </p:sp>
      <p:sp>
        <p:nvSpPr>
          <p:cNvPr id="3" name="Content Placeholder 2">
            <a:extLst>
              <a:ext uri="{FF2B5EF4-FFF2-40B4-BE49-F238E27FC236}">
                <a16:creationId xmlns:a16="http://schemas.microsoft.com/office/drawing/2014/main" id="{D98F6E65-06D6-E349-A7A2-52A2E7F70EDF}"/>
              </a:ext>
            </a:extLst>
          </p:cNvPr>
          <p:cNvSpPr>
            <a:spLocks noGrp="1"/>
          </p:cNvSpPr>
          <p:nvPr>
            <p:ph idx="1"/>
          </p:nvPr>
        </p:nvSpPr>
        <p:spPr>
          <a:xfrm>
            <a:off x="1981201" y="1600202"/>
            <a:ext cx="7960659" cy="379830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b="1" dirty="0">
                <a:solidFill>
                  <a:srgbClr val="0097DA"/>
                </a:solidFill>
              </a:rPr>
              <a:t>Outer Setting – Patient Needs and Resources</a:t>
            </a:r>
            <a:endParaRPr lang="en-US" dirty="0"/>
          </a:p>
          <a:p>
            <a:pPr marL="0" indent="0">
              <a:buNone/>
            </a:pPr>
            <a:endParaRPr lang="en-US" sz="2400" dirty="0"/>
          </a:p>
          <a:p>
            <a:pPr marL="0" indent="0">
              <a:lnSpc>
                <a:spcPct val="114999"/>
              </a:lnSpc>
              <a:buNone/>
            </a:pPr>
            <a:r>
              <a:rPr lang="en-US" sz="2400" dirty="0"/>
              <a:t>“And I hate to say it, but I do [delay the FIT test] … I may delay a FIT test for six months or so until they’re financially able to do it.” </a:t>
            </a:r>
            <a:endParaRPr lang="en-US" i="1" dirty="0"/>
          </a:p>
          <a:p>
            <a:pPr marL="0" indent="0" algn="r">
              <a:lnSpc>
                <a:spcPct val="114999"/>
              </a:lnSpc>
              <a:buNone/>
            </a:pPr>
            <a:r>
              <a:rPr lang="en-US" sz="2400" i="1" dirty="0"/>
              <a:t>– Staff H </a:t>
            </a:r>
            <a:endParaRPr lang="en-US" sz="1850" i="1" dirty="0"/>
          </a:p>
          <a:p>
            <a:endParaRPr lang="en-US" dirty="0"/>
          </a:p>
        </p:txBody>
      </p:sp>
      <p:sp>
        <p:nvSpPr>
          <p:cNvPr id="4" name="Down Arrow 3">
            <a:extLst>
              <a:ext uri="{FF2B5EF4-FFF2-40B4-BE49-F238E27FC236}">
                <a16:creationId xmlns:a16="http://schemas.microsoft.com/office/drawing/2014/main" id="{20C615BE-04A9-D44F-8E25-F1051B4424C2}"/>
              </a:ext>
            </a:extLst>
          </p:cNvPr>
          <p:cNvSpPr/>
          <p:nvPr/>
        </p:nvSpPr>
        <p:spPr>
          <a:xfrm>
            <a:off x="10007359" y="2620257"/>
            <a:ext cx="388197" cy="15355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sp>
        <p:nvSpPr>
          <p:cNvPr id="5" name="TextBox 4">
            <a:extLst>
              <a:ext uri="{FF2B5EF4-FFF2-40B4-BE49-F238E27FC236}">
                <a16:creationId xmlns:a16="http://schemas.microsoft.com/office/drawing/2014/main" id="{552478D3-C1EC-454F-BFD6-B58BA565766D}"/>
              </a:ext>
            </a:extLst>
          </p:cNvPr>
          <p:cNvSpPr txBox="1"/>
          <p:nvPr/>
        </p:nvSpPr>
        <p:spPr>
          <a:xfrm>
            <a:off x="9227098" y="5245945"/>
            <a:ext cx="1443131" cy="25391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kern="0" dirty="0">
                <a:solidFill>
                  <a:srgbClr val="FFFFFF">
                    <a:lumMod val="65000"/>
                  </a:srgbClr>
                </a:solidFill>
              </a:rPr>
              <a:t>Zoellner et al., 2020 </a:t>
            </a:r>
          </a:p>
        </p:txBody>
      </p:sp>
    </p:spTree>
    <p:extLst>
      <p:ext uri="{BB962C8B-B14F-4D97-AF65-F5344CB8AC3E}">
        <p14:creationId xmlns:p14="http://schemas.microsoft.com/office/powerpoint/2010/main" val="1357910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3BDD-0582-B240-8DAA-F03FA993A03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Lung Cancer Screening</a:t>
            </a:r>
          </a:p>
        </p:txBody>
      </p:sp>
      <p:sp>
        <p:nvSpPr>
          <p:cNvPr id="3" name="Content Placeholder 2">
            <a:extLst>
              <a:ext uri="{FF2B5EF4-FFF2-40B4-BE49-F238E27FC236}">
                <a16:creationId xmlns:a16="http://schemas.microsoft.com/office/drawing/2014/main" id="{DFC4452E-AC70-4E41-A09B-FBC8309283DE}"/>
              </a:ext>
            </a:extLst>
          </p:cNvPr>
          <p:cNvSpPr>
            <a:spLocks noGrp="1"/>
          </p:cNvSpPr>
          <p:nvPr>
            <p:ph idx="1"/>
          </p:nvPr>
        </p:nvSpPr>
        <p:spPr>
          <a:xfrm>
            <a:off x="4822622" y="1600201"/>
            <a:ext cx="5206937" cy="3780768"/>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b="1" dirty="0">
                <a:solidFill>
                  <a:srgbClr val="0097DA"/>
                </a:solidFill>
              </a:rPr>
              <a:t>Outer Setting – External Policies</a:t>
            </a:r>
            <a:endParaRPr lang="en-US" dirty="0"/>
          </a:p>
          <a:p>
            <a:pPr marL="0" indent="0">
              <a:buNone/>
            </a:pPr>
            <a:endParaRPr lang="en-US" sz="2400" dirty="0"/>
          </a:p>
          <a:p>
            <a:pPr marL="0" indent="0">
              <a:lnSpc>
                <a:spcPct val="114999"/>
              </a:lnSpc>
              <a:spcAft>
                <a:spcPts val="1000"/>
              </a:spcAft>
              <a:buNone/>
            </a:pPr>
            <a:r>
              <a:rPr lang="en-US" sz="2400" dirty="0"/>
              <a:t>“I think really the key was when Medicare said they would start paying for it [lung cancer screening].”</a:t>
            </a:r>
            <a:endParaRPr lang="en-US" sz="2400" i="1" dirty="0"/>
          </a:p>
          <a:p>
            <a:pPr marL="0" indent="0" algn="r">
              <a:lnSpc>
                <a:spcPct val="114999"/>
              </a:lnSpc>
              <a:spcAft>
                <a:spcPts val="1000"/>
              </a:spcAft>
              <a:buNone/>
            </a:pPr>
            <a:r>
              <a:rPr lang="en-US" sz="2400" i="1" dirty="0"/>
              <a:t>			– Screening Facility Director</a:t>
            </a:r>
          </a:p>
        </p:txBody>
      </p:sp>
      <p:sp>
        <p:nvSpPr>
          <p:cNvPr id="4" name="Down Arrow 3">
            <a:extLst>
              <a:ext uri="{FF2B5EF4-FFF2-40B4-BE49-F238E27FC236}">
                <a16:creationId xmlns:a16="http://schemas.microsoft.com/office/drawing/2014/main" id="{6CD8897F-0BC2-F245-83AD-A6C3203B7A50}"/>
              </a:ext>
            </a:extLst>
          </p:cNvPr>
          <p:cNvSpPr/>
          <p:nvPr/>
        </p:nvSpPr>
        <p:spPr>
          <a:xfrm flipV="1">
            <a:off x="10088589" y="2295248"/>
            <a:ext cx="407872" cy="18541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sp>
        <p:nvSpPr>
          <p:cNvPr id="5" name="TextBox 4">
            <a:extLst>
              <a:ext uri="{FF2B5EF4-FFF2-40B4-BE49-F238E27FC236}">
                <a16:creationId xmlns:a16="http://schemas.microsoft.com/office/drawing/2014/main" id="{07ED2A5C-C60F-D949-8D27-D5F67498921E}"/>
              </a:ext>
            </a:extLst>
          </p:cNvPr>
          <p:cNvSpPr txBox="1"/>
          <p:nvPr/>
        </p:nvSpPr>
        <p:spPr>
          <a:xfrm>
            <a:off x="9465230" y="5248430"/>
            <a:ext cx="1255044" cy="25404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kern="0" dirty="0">
                <a:solidFill>
                  <a:srgbClr val="FFFFFF">
                    <a:lumMod val="65000"/>
                  </a:srgbClr>
                </a:solidFill>
              </a:rPr>
              <a:t>Allen et al., 2020 </a:t>
            </a:r>
          </a:p>
        </p:txBody>
      </p:sp>
      <p:pic>
        <p:nvPicPr>
          <p:cNvPr id="6" name="Picture 6" descr="Graphical user interface&#10;&#10;Description automatically generated">
            <a:extLst>
              <a:ext uri="{FF2B5EF4-FFF2-40B4-BE49-F238E27FC236}">
                <a16:creationId xmlns:a16="http://schemas.microsoft.com/office/drawing/2014/main" id="{ED7911EE-89D1-4D75-8381-AE5E16DA745D}"/>
              </a:ext>
            </a:extLst>
          </p:cNvPr>
          <p:cNvPicPr>
            <a:picLocks noChangeAspect="1"/>
          </p:cNvPicPr>
          <p:nvPr/>
        </p:nvPicPr>
        <p:blipFill>
          <a:blip r:embed="rId3"/>
          <a:stretch>
            <a:fillRect/>
          </a:stretch>
        </p:blipFill>
        <p:spPr>
          <a:xfrm>
            <a:off x="1812820" y="2096279"/>
            <a:ext cx="2860130" cy="2121714"/>
          </a:xfrm>
          <a:prstGeom prst="rect">
            <a:avLst/>
          </a:prstGeom>
        </p:spPr>
      </p:pic>
    </p:spTree>
    <p:extLst>
      <p:ext uri="{BB962C8B-B14F-4D97-AF65-F5344CB8AC3E}">
        <p14:creationId xmlns:p14="http://schemas.microsoft.com/office/powerpoint/2010/main" val="39196577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D466-4E26-9544-B8C3-CA43F17210B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Example: CFIR</a:t>
            </a:r>
          </a:p>
        </p:txBody>
      </p:sp>
      <p:sp>
        <p:nvSpPr>
          <p:cNvPr id="3" name="Content Placeholder 2">
            <a:extLst>
              <a:ext uri="{FF2B5EF4-FFF2-40B4-BE49-F238E27FC236}">
                <a16:creationId xmlns:a16="http://schemas.microsoft.com/office/drawing/2014/main" id="{86F9F953-0755-E141-B2DE-588C5D36203F}"/>
              </a:ext>
            </a:extLst>
          </p:cNvPr>
          <p:cNvSpPr>
            <a:spLocks noGrp="1"/>
          </p:cNvSpPr>
          <p:nvPr>
            <p:ph sz="half"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000" b="1" dirty="0"/>
              <a:t>Determinants</a:t>
            </a:r>
          </a:p>
          <a:p>
            <a:pPr marL="0" indent="0">
              <a:buNone/>
            </a:pPr>
            <a:endParaRPr lang="en-US" sz="2000" b="1" dirty="0"/>
          </a:p>
          <a:p>
            <a:r>
              <a:rPr lang="en-US" sz="2000" dirty="0">
                <a:solidFill>
                  <a:schemeClr val="bg1">
                    <a:lumMod val="65000"/>
                  </a:schemeClr>
                </a:solidFill>
              </a:rPr>
              <a:t>Intervention characteristics</a:t>
            </a:r>
          </a:p>
          <a:p>
            <a:r>
              <a:rPr lang="en-US" sz="2000" dirty="0">
                <a:solidFill>
                  <a:schemeClr val="bg1">
                    <a:lumMod val="65000"/>
                  </a:schemeClr>
                </a:solidFill>
              </a:rPr>
              <a:t>Inner setting</a:t>
            </a:r>
          </a:p>
          <a:p>
            <a:r>
              <a:rPr lang="en-US" sz="2000" dirty="0">
                <a:solidFill>
                  <a:schemeClr val="bg1">
                    <a:lumMod val="65000"/>
                  </a:schemeClr>
                </a:solidFill>
              </a:rPr>
              <a:t>Outer setting</a:t>
            </a:r>
          </a:p>
          <a:p>
            <a:r>
              <a:rPr lang="en-US" sz="2000" b="1" dirty="0">
                <a:solidFill>
                  <a:srgbClr val="0097DA"/>
                </a:solidFill>
              </a:rPr>
              <a:t>Individuals involved in implementation</a:t>
            </a:r>
          </a:p>
          <a:p>
            <a:pPr lvl="1"/>
            <a:r>
              <a:rPr lang="en-US" sz="2000" b="1" dirty="0">
                <a:solidFill>
                  <a:srgbClr val="0097DA"/>
                </a:solidFill>
              </a:rPr>
              <a:t>Population(s) of Focus</a:t>
            </a:r>
          </a:p>
          <a:p>
            <a:r>
              <a:rPr lang="en-US" sz="2000" dirty="0">
                <a:solidFill>
                  <a:schemeClr val="bg1">
                    <a:lumMod val="65000"/>
                  </a:schemeClr>
                </a:solidFill>
              </a:rPr>
              <a:t>Process of implementation</a:t>
            </a:r>
          </a:p>
          <a:p>
            <a:endParaRPr lang="en-US" dirty="0"/>
          </a:p>
        </p:txBody>
      </p:sp>
      <p:pic>
        <p:nvPicPr>
          <p:cNvPr id="5" name="Content Placeholder 4" descr="Diagram, text&#10;&#10;Description automatically generated">
            <a:extLst>
              <a:ext uri="{FF2B5EF4-FFF2-40B4-BE49-F238E27FC236}">
                <a16:creationId xmlns:a16="http://schemas.microsoft.com/office/drawing/2014/main" id="{6C405C55-B7D6-4B48-A6A6-53857EB0740E}"/>
              </a:ext>
            </a:extLst>
          </p:cNvPr>
          <p:cNvPicPr>
            <a:picLocks noGrp="1" noChangeAspect="1"/>
          </p:cNvPicPr>
          <p:nvPr>
            <p:ph sz="half" idx="2"/>
          </p:nvPr>
        </p:nvPicPr>
        <p:blipFill>
          <a:blip r:embed="rId3"/>
          <a:stretch>
            <a:fillRect/>
          </a:stretch>
        </p:blipFill>
        <p:spPr>
          <a:xfrm>
            <a:off x="6172200" y="1917654"/>
            <a:ext cx="4038600" cy="2695679"/>
          </a:xfrm>
        </p:spPr>
      </p:pic>
      <p:sp>
        <p:nvSpPr>
          <p:cNvPr id="6" name="TextBox 5">
            <a:extLst>
              <a:ext uri="{FF2B5EF4-FFF2-40B4-BE49-F238E27FC236}">
                <a16:creationId xmlns:a16="http://schemas.microsoft.com/office/drawing/2014/main" id="{C05119F2-ECEE-C84F-A7EE-5ABAD62B9EDE}"/>
              </a:ext>
            </a:extLst>
          </p:cNvPr>
          <p:cNvSpPr txBox="1"/>
          <p:nvPr/>
        </p:nvSpPr>
        <p:spPr>
          <a:xfrm>
            <a:off x="6435032" y="5273552"/>
            <a:ext cx="426453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750" kern="0" dirty="0"/>
              <a:t> </a:t>
            </a:r>
            <a:r>
              <a:rPr lang="en-US" sz="1000" kern="0" dirty="0">
                <a:solidFill>
                  <a:srgbClr val="FFFFFF">
                    <a:lumMod val="65000"/>
                  </a:srgbClr>
                </a:solidFill>
              </a:rPr>
              <a:t>CFIR Research Team-Center for Clinical Management Research, 2021</a:t>
            </a:r>
            <a:endParaRPr lang="en-US" kern="0" dirty="0"/>
          </a:p>
        </p:txBody>
      </p:sp>
      <p:sp>
        <p:nvSpPr>
          <p:cNvPr id="7" name="5-Point Star 6">
            <a:extLst>
              <a:ext uri="{FF2B5EF4-FFF2-40B4-BE49-F238E27FC236}">
                <a16:creationId xmlns:a16="http://schemas.microsoft.com/office/drawing/2014/main" id="{CC78DE64-3BAB-5747-AE2D-730D1E6FA94E}"/>
              </a:ext>
            </a:extLst>
          </p:cNvPr>
          <p:cNvSpPr/>
          <p:nvPr/>
        </p:nvSpPr>
        <p:spPr>
          <a:xfrm>
            <a:off x="8421610" y="2776875"/>
            <a:ext cx="345497" cy="349549"/>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pic>
        <p:nvPicPr>
          <p:cNvPr id="4" name="Picture 5" descr="A picture containing text, clipart, businesscard&#10;&#10;Description automatically generated">
            <a:extLst>
              <a:ext uri="{FF2B5EF4-FFF2-40B4-BE49-F238E27FC236}">
                <a16:creationId xmlns:a16="http://schemas.microsoft.com/office/drawing/2014/main" id="{8B9CDC0C-E85B-4E31-9D2C-BAE44EC922AD}"/>
              </a:ext>
            </a:extLst>
          </p:cNvPr>
          <p:cNvPicPr>
            <a:picLocks noChangeAspect="1"/>
          </p:cNvPicPr>
          <p:nvPr/>
        </p:nvPicPr>
        <p:blipFill>
          <a:blip r:embed="rId4"/>
          <a:stretch>
            <a:fillRect/>
          </a:stretch>
        </p:blipFill>
        <p:spPr>
          <a:xfrm>
            <a:off x="8884792" y="304034"/>
            <a:ext cx="1438275" cy="847725"/>
          </a:xfrm>
          <a:prstGeom prst="rect">
            <a:avLst/>
          </a:prstGeom>
        </p:spPr>
      </p:pic>
    </p:spTree>
    <p:extLst>
      <p:ext uri="{BB962C8B-B14F-4D97-AF65-F5344CB8AC3E}">
        <p14:creationId xmlns:p14="http://schemas.microsoft.com/office/powerpoint/2010/main" val="528000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09BF-E687-4948-B633-081AA4D0C4C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Individuals</a:t>
            </a:r>
            <a:endParaRPr lang="en-US" dirty="0"/>
          </a:p>
        </p:txBody>
      </p:sp>
      <p:sp>
        <p:nvSpPr>
          <p:cNvPr id="3" name="Content Placeholder 2">
            <a:extLst>
              <a:ext uri="{FF2B5EF4-FFF2-40B4-BE49-F238E27FC236}">
                <a16:creationId xmlns:a16="http://schemas.microsoft.com/office/drawing/2014/main" id="{4A9663F8-26CD-064E-9E08-4A475F40BFE2}"/>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spcAft>
                <a:spcPts val="1000"/>
              </a:spcAft>
              <a:buNone/>
            </a:pPr>
            <a:r>
              <a:rPr lang="en-US" sz="2400" dirty="0"/>
              <a:t>The actions and behavior of individuals ripples outward and affects networks and organizations in settings</a:t>
            </a:r>
            <a:endParaRPr lang="en-US" dirty="0"/>
          </a:p>
          <a:p>
            <a:pPr marL="0" indent="0">
              <a:lnSpc>
                <a:spcPct val="114999"/>
              </a:lnSpc>
              <a:buNone/>
            </a:pPr>
            <a:endParaRPr lang="en-US" sz="2400" dirty="0"/>
          </a:p>
          <a:p>
            <a:pPr marL="0" indent="0">
              <a:lnSpc>
                <a:spcPct val="114999"/>
              </a:lnSpc>
              <a:buNone/>
            </a:pPr>
            <a:r>
              <a:rPr lang="en-US" sz="2400" dirty="0"/>
              <a:t>Examples: </a:t>
            </a:r>
            <a:endParaRPr lang="en-US" dirty="0"/>
          </a:p>
          <a:p>
            <a:pPr marL="556895" lvl="1" indent="-213995">
              <a:lnSpc>
                <a:spcPct val="114999"/>
              </a:lnSpc>
            </a:pPr>
            <a:r>
              <a:rPr lang="en-US" sz="2400" dirty="0"/>
              <a:t>Individual stage of change</a:t>
            </a:r>
          </a:p>
          <a:p>
            <a:pPr marL="556895" lvl="1" indent="-213995">
              <a:lnSpc>
                <a:spcPct val="114999"/>
              </a:lnSpc>
            </a:pPr>
            <a:r>
              <a:rPr lang="en-US" sz="2400" dirty="0"/>
              <a:t>Knowledge &amp; beliefs about EBI</a:t>
            </a:r>
          </a:p>
          <a:p>
            <a:pPr marL="556895" lvl="1" indent="-213995">
              <a:lnSpc>
                <a:spcPct val="114999"/>
              </a:lnSpc>
            </a:pPr>
            <a:r>
              <a:rPr lang="en-US" sz="2400" dirty="0"/>
              <a:t>Belief in ability to succeed</a:t>
            </a:r>
          </a:p>
          <a:p>
            <a:pPr marL="0" indent="0">
              <a:lnSpc>
                <a:spcPct val="114999"/>
              </a:lnSpc>
              <a:buNone/>
            </a:pPr>
            <a:endParaRPr lang="en-US" dirty="0"/>
          </a:p>
        </p:txBody>
      </p:sp>
      <p:sp>
        <p:nvSpPr>
          <p:cNvPr id="4" name="TextBox 3">
            <a:extLst>
              <a:ext uri="{FF2B5EF4-FFF2-40B4-BE49-F238E27FC236}">
                <a16:creationId xmlns:a16="http://schemas.microsoft.com/office/drawing/2014/main" id="{76EB2E79-DDA4-B84E-B628-0BB4BBA963ED}"/>
              </a:ext>
            </a:extLst>
          </p:cNvPr>
          <p:cNvSpPr txBox="1"/>
          <p:nvPr/>
        </p:nvSpPr>
        <p:spPr>
          <a:xfrm>
            <a:off x="6344928" y="5070881"/>
            <a:ext cx="4329020" cy="4753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2450" kern="0" dirty="0"/>
              <a:t> </a:t>
            </a:r>
            <a:r>
              <a:rPr lang="en-US" sz="1000" kern="0" dirty="0">
                <a:solidFill>
                  <a:srgbClr val="FFFFFF">
                    <a:lumMod val="65000"/>
                  </a:srgbClr>
                </a:solidFill>
              </a:rPr>
              <a:t>CFIR Research Team-Center for Clinical Management Research, 2021</a:t>
            </a:r>
            <a:endParaRPr lang="en-US" kern="0" dirty="0"/>
          </a:p>
        </p:txBody>
      </p:sp>
      <p:pic>
        <p:nvPicPr>
          <p:cNvPr id="7" name="Picture 5" descr="A picture containing text, clipart, businesscard&#10;&#10;Description automatically generated">
            <a:extLst>
              <a:ext uri="{FF2B5EF4-FFF2-40B4-BE49-F238E27FC236}">
                <a16:creationId xmlns:a16="http://schemas.microsoft.com/office/drawing/2014/main" id="{3C92C419-731C-44A5-8E9F-F05EB549D0A4}"/>
              </a:ext>
            </a:extLst>
          </p:cNvPr>
          <p:cNvPicPr>
            <a:picLocks noChangeAspect="1"/>
          </p:cNvPicPr>
          <p:nvPr/>
        </p:nvPicPr>
        <p:blipFill>
          <a:blip r:embed="rId3"/>
          <a:stretch>
            <a:fillRect/>
          </a:stretch>
        </p:blipFill>
        <p:spPr>
          <a:xfrm>
            <a:off x="8884792" y="304034"/>
            <a:ext cx="1438275" cy="847725"/>
          </a:xfrm>
          <a:prstGeom prst="rect">
            <a:avLst/>
          </a:prstGeom>
        </p:spPr>
      </p:pic>
      <p:pic>
        <p:nvPicPr>
          <p:cNvPr id="8" name="Picture 8">
            <a:extLst>
              <a:ext uri="{FF2B5EF4-FFF2-40B4-BE49-F238E27FC236}">
                <a16:creationId xmlns:a16="http://schemas.microsoft.com/office/drawing/2014/main" id="{1C74BD51-4423-46A1-B4E1-74EBE1E3CA04}"/>
              </a:ext>
            </a:extLst>
          </p:cNvPr>
          <p:cNvPicPr>
            <a:picLocks noChangeAspect="1"/>
          </p:cNvPicPr>
          <p:nvPr/>
        </p:nvPicPr>
        <p:blipFill>
          <a:blip r:embed="rId4"/>
          <a:stretch>
            <a:fillRect/>
          </a:stretch>
        </p:blipFill>
        <p:spPr>
          <a:xfrm>
            <a:off x="7355346" y="2957594"/>
            <a:ext cx="2743200" cy="1831489"/>
          </a:xfrm>
          <a:prstGeom prst="rect">
            <a:avLst/>
          </a:prstGeom>
        </p:spPr>
      </p:pic>
    </p:spTree>
    <p:extLst>
      <p:ext uri="{BB962C8B-B14F-4D97-AF65-F5344CB8AC3E}">
        <p14:creationId xmlns:p14="http://schemas.microsoft.com/office/powerpoint/2010/main" val="6490551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9107A-175D-F14A-AEC0-48A2E2B8772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Populations of Focus</a:t>
            </a:r>
            <a:endParaRPr lang="en-US" dirty="0"/>
          </a:p>
        </p:txBody>
      </p:sp>
      <p:sp>
        <p:nvSpPr>
          <p:cNvPr id="6" name="TextBox 5">
            <a:extLst>
              <a:ext uri="{FF2B5EF4-FFF2-40B4-BE49-F238E27FC236}">
                <a16:creationId xmlns:a16="http://schemas.microsoft.com/office/drawing/2014/main" id="{85EA0808-49B0-0D42-BDF1-DB356639F739}"/>
              </a:ext>
            </a:extLst>
          </p:cNvPr>
          <p:cNvSpPr txBox="1"/>
          <p:nvPr/>
        </p:nvSpPr>
        <p:spPr>
          <a:xfrm>
            <a:off x="7200857" y="5340003"/>
            <a:ext cx="3698379"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1000" kern="0" dirty="0">
                <a:solidFill>
                  <a:srgbClr val="FFFFFF">
                    <a:lumMod val="65000"/>
                  </a:srgbClr>
                </a:solidFill>
              </a:rPr>
              <a:t>Comprehensive Cancer Control National Partnership, 2021</a:t>
            </a:r>
          </a:p>
        </p:txBody>
      </p:sp>
      <p:pic>
        <p:nvPicPr>
          <p:cNvPr id="4" name="Picture 6" descr="A picture containing text, silhouette, vector graphics&#10;&#10;Description automatically generated">
            <a:extLst>
              <a:ext uri="{FF2B5EF4-FFF2-40B4-BE49-F238E27FC236}">
                <a16:creationId xmlns:a16="http://schemas.microsoft.com/office/drawing/2014/main" id="{E55FFB00-78D4-4DDD-B6E3-432C93B87218}"/>
              </a:ext>
            </a:extLst>
          </p:cNvPr>
          <p:cNvPicPr>
            <a:picLocks noChangeAspect="1"/>
          </p:cNvPicPr>
          <p:nvPr/>
        </p:nvPicPr>
        <p:blipFill>
          <a:blip r:embed="rId3"/>
          <a:stretch>
            <a:fillRect/>
          </a:stretch>
        </p:blipFill>
        <p:spPr>
          <a:xfrm>
            <a:off x="8284947" y="201560"/>
            <a:ext cx="1205558" cy="1181294"/>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CE10E165-8F2C-4E8A-BCBD-13A960398869}"/>
              </a:ext>
            </a:extLst>
          </p:cNvPr>
          <p:cNvPicPr>
            <a:picLocks noChangeAspect="1"/>
          </p:cNvPicPr>
          <p:nvPr/>
        </p:nvPicPr>
        <p:blipFill>
          <a:blip r:embed="rId4"/>
          <a:stretch>
            <a:fillRect/>
          </a:stretch>
        </p:blipFill>
        <p:spPr>
          <a:xfrm>
            <a:off x="9482807" y="198831"/>
            <a:ext cx="990600" cy="1104900"/>
          </a:xfrm>
          <a:prstGeom prst="rect">
            <a:avLst/>
          </a:prstGeom>
        </p:spPr>
      </p:pic>
      <p:sp>
        <p:nvSpPr>
          <p:cNvPr id="7" name="Content Placeholder 6">
            <a:extLst>
              <a:ext uri="{FF2B5EF4-FFF2-40B4-BE49-F238E27FC236}">
                <a16:creationId xmlns:a16="http://schemas.microsoft.com/office/drawing/2014/main" id="{499A6D47-7A1B-43E0-9E6C-880B8B982DAA}"/>
              </a:ext>
            </a:extLst>
          </p:cNvPr>
          <p:cNvSpPr>
            <a:spLocks noGrp="1"/>
          </p:cNvSpPr>
          <p:nvPr>
            <p:ph idx="1"/>
          </p:nvPr>
        </p:nvSpPr>
        <p:spPr>
          <a:xfrm>
            <a:off x="1981200" y="1600202"/>
            <a:ext cx="6499023" cy="3868661"/>
          </a:xfrm>
        </p:spPr>
        <p:txBody>
          <a:bodyPr/>
          <a:lstStyle/>
          <a:p>
            <a:pPr marL="0" indent="0">
              <a:lnSpc>
                <a:spcPct val="114999"/>
              </a:lnSpc>
              <a:spcAft>
                <a:spcPts val="1000"/>
              </a:spcAft>
              <a:buNone/>
            </a:pPr>
            <a:r>
              <a:rPr lang="en-US" dirty="0">
                <a:cs typeface="Arial"/>
              </a:rPr>
              <a:t>Equity Reflection:</a:t>
            </a:r>
            <a:endParaRPr lang="en-US" dirty="0"/>
          </a:p>
          <a:p>
            <a:pPr marL="556895" lvl="1" indent="-213995">
              <a:lnSpc>
                <a:spcPct val="114999"/>
              </a:lnSpc>
              <a:spcBef>
                <a:spcPts val="0"/>
              </a:spcBef>
              <a:spcAft>
                <a:spcPts val="0"/>
              </a:spcAft>
              <a:buFont typeface="Arial"/>
              <a:buChar char="•"/>
            </a:pPr>
            <a:r>
              <a:rPr lang="en-US" sz="2400" dirty="0">
                <a:ea typeface="+mn-lt"/>
                <a:cs typeface="+mn-lt"/>
              </a:rPr>
              <a:t>Are there </a:t>
            </a:r>
            <a:r>
              <a:rPr lang="en-US" sz="2400" b="1" dirty="0">
                <a:solidFill>
                  <a:srgbClr val="0097DA"/>
                </a:solidFill>
                <a:ea typeface="+mn-lt"/>
                <a:cs typeface="+mn-lt"/>
              </a:rPr>
              <a:t>subpopulations </a:t>
            </a:r>
            <a:r>
              <a:rPr lang="en-US" sz="2400" dirty="0">
                <a:ea typeface="+mn-lt"/>
                <a:cs typeface="+mn-lt"/>
              </a:rPr>
              <a:t>of interest in your context you want to focus on?</a:t>
            </a:r>
          </a:p>
          <a:p>
            <a:pPr marL="556895" lvl="1" indent="-213995">
              <a:lnSpc>
                <a:spcPct val="114999"/>
              </a:lnSpc>
              <a:spcBef>
                <a:spcPts val="0"/>
              </a:spcBef>
              <a:spcAft>
                <a:spcPts val="0"/>
              </a:spcAft>
              <a:buFont typeface="Arial"/>
              <a:buChar char="•"/>
            </a:pPr>
            <a:r>
              <a:rPr lang="en-US" sz="2400" dirty="0">
                <a:ea typeface="+mn-lt"/>
                <a:cs typeface="+mn-lt"/>
              </a:rPr>
              <a:t>Is there </a:t>
            </a:r>
            <a:r>
              <a:rPr lang="en-US" sz="2400" b="1" dirty="0">
                <a:solidFill>
                  <a:srgbClr val="0097DA"/>
                </a:solidFill>
                <a:ea typeface="+mn-lt"/>
                <a:cs typeface="+mn-lt"/>
              </a:rPr>
              <a:t>historical </a:t>
            </a:r>
            <a:r>
              <a:rPr lang="en-US" sz="2400" dirty="0">
                <a:ea typeface="+mn-lt"/>
                <a:cs typeface="+mn-lt"/>
              </a:rPr>
              <a:t>segregation, discrimination, or implicit bias?</a:t>
            </a:r>
          </a:p>
          <a:p>
            <a:pPr marL="556895" lvl="1" indent="-213995">
              <a:lnSpc>
                <a:spcPct val="114999"/>
              </a:lnSpc>
              <a:spcBef>
                <a:spcPts val="0"/>
              </a:spcBef>
              <a:spcAft>
                <a:spcPts val="0"/>
              </a:spcAft>
              <a:buFont typeface="Arial"/>
              <a:buChar char="•"/>
            </a:pPr>
            <a:r>
              <a:rPr lang="en-US" sz="2400" dirty="0">
                <a:ea typeface="+mn-lt"/>
                <a:cs typeface="+mn-lt"/>
              </a:rPr>
              <a:t>Are there specific health </a:t>
            </a:r>
            <a:r>
              <a:rPr lang="en-US" sz="2400" b="1" dirty="0">
                <a:solidFill>
                  <a:srgbClr val="0097DA"/>
                </a:solidFill>
                <a:ea typeface="+mn-lt"/>
                <a:cs typeface="+mn-lt"/>
              </a:rPr>
              <a:t>disparities </a:t>
            </a:r>
            <a:r>
              <a:rPr lang="en-US" sz="2400" dirty="0">
                <a:ea typeface="+mn-lt"/>
                <a:cs typeface="+mn-lt"/>
              </a:rPr>
              <a:t>that you want to address?</a:t>
            </a:r>
            <a:endParaRPr lang="en-US" sz="2400" dirty="0">
              <a:cs typeface="Arial"/>
            </a:endParaRPr>
          </a:p>
        </p:txBody>
      </p:sp>
      <p:pic>
        <p:nvPicPr>
          <p:cNvPr id="9" name="Picture 9" descr="A group of people posing for a photo&#10;&#10;Description automatically generated">
            <a:extLst>
              <a:ext uri="{FF2B5EF4-FFF2-40B4-BE49-F238E27FC236}">
                <a16:creationId xmlns:a16="http://schemas.microsoft.com/office/drawing/2014/main" id="{04E5A683-AFE5-44D0-97D8-2D8A6BD4466C}"/>
              </a:ext>
            </a:extLst>
          </p:cNvPr>
          <p:cNvPicPr>
            <a:picLocks noChangeAspect="1"/>
          </p:cNvPicPr>
          <p:nvPr/>
        </p:nvPicPr>
        <p:blipFill>
          <a:blip r:embed="rId5"/>
          <a:stretch>
            <a:fillRect/>
          </a:stretch>
        </p:blipFill>
        <p:spPr>
          <a:xfrm>
            <a:off x="8092012" y="2385664"/>
            <a:ext cx="2333943" cy="1677413"/>
          </a:xfrm>
          <a:prstGeom prst="rect">
            <a:avLst/>
          </a:prstGeom>
        </p:spPr>
      </p:pic>
    </p:spTree>
    <p:extLst>
      <p:ext uri="{BB962C8B-B14F-4D97-AF65-F5344CB8AC3E}">
        <p14:creationId xmlns:p14="http://schemas.microsoft.com/office/powerpoint/2010/main" val="2363927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D466-4E26-9544-B8C3-CA43F17210B6}"/>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Example: CFIR</a:t>
            </a:r>
          </a:p>
        </p:txBody>
      </p:sp>
      <p:sp>
        <p:nvSpPr>
          <p:cNvPr id="3" name="Content Placeholder 2">
            <a:extLst>
              <a:ext uri="{FF2B5EF4-FFF2-40B4-BE49-F238E27FC236}">
                <a16:creationId xmlns:a16="http://schemas.microsoft.com/office/drawing/2014/main" id="{86F9F953-0755-E141-B2DE-588C5D36203F}"/>
              </a:ext>
            </a:extLst>
          </p:cNvPr>
          <p:cNvSpPr>
            <a:spLocks noGrp="1"/>
          </p:cNvSpPr>
          <p:nvPr>
            <p:ph sz="half"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000" b="1" dirty="0"/>
              <a:t>Determinants</a:t>
            </a:r>
          </a:p>
          <a:p>
            <a:pPr marL="0" indent="0">
              <a:buNone/>
            </a:pPr>
            <a:endParaRPr lang="en-US" sz="2000" b="1" dirty="0"/>
          </a:p>
          <a:p>
            <a:r>
              <a:rPr lang="en-US" sz="2000" dirty="0">
                <a:solidFill>
                  <a:schemeClr val="bg1">
                    <a:lumMod val="65000"/>
                  </a:schemeClr>
                </a:solidFill>
              </a:rPr>
              <a:t>Intervention characteristics</a:t>
            </a:r>
          </a:p>
          <a:p>
            <a:r>
              <a:rPr lang="en-US" sz="2000" dirty="0">
                <a:solidFill>
                  <a:schemeClr val="bg1">
                    <a:lumMod val="65000"/>
                  </a:schemeClr>
                </a:solidFill>
              </a:rPr>
              <a:t>Inner setting</a:t>
            </a:r>
          </a:p>
          <a:p>
            <a:r>
              <a:rPr lang="en-US" sz="2000" dirty="0">
                <a:solidFill>
                  <a:schemeClr val="bg1">
                    <a:lumMod val="65000"/>
                  </a:schemeClr>
                </a:solidFill>
              </a:rPr>
              <a:t>Outer setting</a:t>
            </a:r>
          </a:p>
          <a:p>
            <a:r>
              <a:rPr lang="en-US" sz="2000" dirty="0">
                <a:solidFill>
                  <a:schemeClr val="bg1">
                    <a:lumMod val="65000"/>
                  </a:schemeClr>
                </a:solidFill>
              </a:rPr>
              <a:t>Individuals involved in implementation</a:t>
            </a:r>
          </a:p>
          <a:p>
            <a:pPr lvl="1"/>
            <a:r>
              <a:rPr lang="en-US" sz="2000" dirty="0">
                <a:solidFill>
                  <a:schemeClr val="bg1">
                    <a:lumMod val="65000"/>
                  </a:schemeClr>
                </a:solidFill>
              </a:rPr>
              <a:t>Population(s) of Focus</a:t>
            </a:r>
          </a:p>
          <a:p>
            <a:r>
              <a:rPr lang="en-US" sz="2000" b="1" dirty="0">
                <a:solidFill>
                  <a:srgbClr val="0097DA"/>
                </a:solidFill>
              </a:rPr>
              <a:t>Process of implementation</a:t>
            </a:r>
          </a:p>
          <a:p>
            <a:endParaRPr lang="en-US" dirty="0"/>
          </a:p>
        </p:txBody>
      </p:sp>
      <p:pic>
        <p:nvPicPr>
          <p:cNvPr id="5" name="Content Placeholder 4" descr="Diagram, text&#10;&#10;Description automatically generated">
            <a:extLst>
              <a:ext uri="{FF2B5EF4-FFF2-40B4-BE49-F238E27FC236}">
                <a16:creationId xmlns:a16="http://schemas.microsoft.com/office/drawing/2014/main" id="{6C405C55-B7D6-4B48-A6A6-53857EB0740E}"/>
              </a:ext>
            </a:extLst>
          </p:cNvPr>
          <p:cNvPicPr>
            <a:picLocks noGrp="1" noChangeAspect="1"/>
          </p:cNvPicPr>
          <p:nvPr>
            <p:ph sz="half" idx="2"/>
          </p:nvPr>
        </p:nvPicPr>
        <p:blipFill>
          <a:blip r:embed="rId3"/>
          <a:stretch>
            <a:fillRect/>
          </a:stretch>
        </p:blipFill>
        <p:spPr>
          <a:xfrm>
            <a:off x="6172200" y="1917654"/>
            <a:ext cx="4038600" cy="2695679"/>
          </a:xfrm>
        </p:spPr>
      </p:pic>
      <p:sp>
        <p:nvSpPr>
          <p:cNvPr id="6" name="TextBox 5">
            <a:extLst>
              <a:ext uri="{FF2B5EF4-FFF2-40B4-BE49-F238E27FC236}">
                <a16:creationId xmlns:a16="http://schemas.microsoft.com/office/drawing/2014/main" id="{C05119F2-ECEE-C84F-A7EE-5ABAD62B9EDE}"/>
              </a:ext>
            </a:extLst>
          </p:cNvPr>
          <p:cNvSpPr txBox="1"/>
          <p:nvPr/>
        </p:nvSpPr>
        <p:spPr>
          <a:xfrm>
            <a:off x="6435032" y="5273552"/>
            <a:ext cx="426453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750" kern="0" dirty="0"/>
              <a:t> </a:t>
            </a:r>
            <a:r>
              <a:rPr lang="en-US" sz="1000" kern="0" dirty="0">
                <a:solidFill>
                  <a:srgbClr val="FFFFFF">
                    <a:lumMod val="65000"/>
                  </a:srgbClr>
                </a:solidFill>
              </a:rPr>
              <a:t>CFIR Research Team-Center for Clinical Management Research, 2021</a:t>
            </a:r>
            <a:endParaRPr lang="en-US" kern="0" dirty="0"/>
          </a:p>
        </p:txBody>
      </p:sp>
      <p:sp>
        <p:nvSpPr>
          <p:cNvPr id="7" name="5-Point Star 6">
            <a:extLst>
              <a:ext uri="{FF2B5EF4-FFF2-40B4-BE49-F238E27FC236}">
                <a16:creationId xmlns:a16="http://schemas.microsoft.com/office/drawing/2014/main" id="{CC78DE64-3BAB-5747-AE2D-730D1E6FA94E}"/>
              </a:ext>
            </a:extLst>
          </p:cNvPr>
          <p:cNvSpPr/>
          <p:nvPr/>
        </p:nvSpPr>
        <p:spPr>
          <a:xfrm>
            <a:off x="7344192" y="4322736"/>
            <a:ext cx="345497" cy="349549"/>
          </a:xfrm>
          <a:prstGeom prst="star5">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pic>
        <p:nvPicPr>
          <p:cNvPr id="4" name="Picture 5" descr="A picture containing text, clipart, businesscard&#10;&#10;Description automatically generated">
            <a:extLst>
              <a:ext uri="{FF2B5EF4-FFF2-40B4-BE49-F238E27FC236}">
                <a16:creationId xmlns:a16="http://schemas.microsoft.com/office/drawing/2014/main" id="{0F6D9B5A-0E67-4F05-ABB4-FFEEC6F8C92E}"/>
              </a:ext>
            </a:extLst>
          </p:cNvPr>
          <p:cNvPicPr>
            <a:picLocks noChangeAspect="1"/>
          </p:cNvPicPr>
          <p:nvPr/>
        </p:nvPicPr>
        <p:blipFill>
          <a:blip r:embed="rId4"/>
          <a:stretch>
            <a:fillRect/>
          </a:stretch>
        </p:blipFill>
        <p:spPr>
          <a:xfrm>
            <a:off x="8884792" y="304034"/>
            <a:ext cx="1438275" cy="847725"/>
          </a:xfrm>
          <a:prstGeom prst="rect">
            <a:avLst/>
          </a:prstGeom>
        </p:spPr>
      </p:pic>
    </p:spTree>
    <p:extLst>
      <p:ext uri="{BB962C8B-B14F-4D97-AF65-F5344CB8AC3E}">
        <p14:creationId xmlns:p14="http://schemas.microsoft.com/office/powerpoint/2010/main" val="8120352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AAC7-4EF5-994B-BC71-3729F5022E0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Process</a:t>
            </a:r>
            <a:endParaRPr lang="en-US" dirty="0"/>
          </a:p>
        </p:txBody>
      </p:sp>
      <p:sp>
        <p:nvSpPr>
          <p:cNvPr id="3" name="Content Placeholder 2">
            <a:extLst>
              <a:ext uri="{FF2B5EF4-FFF2-40B4-BE49-F238E27FC236}">
                <a16:creationId xmlns:a16="http://schemas.microsoft.com/office/drawing/2014/main" id="{31B35C53-9C0A-8845-B633-1F6ADFF7E1DE}"/>
              </a:ext>
            </a:extLst>
          </p:cNvPr>
          <p:cNvSpPr>
            <a:spLocks noGrp="1"/>
          </p:cNvSpPr>
          <p:nvPr>
            <p:ph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Organization’s methods of carrying out change performed </a:t>
            </a:r>
            <a:endParaRPr lang="en-US" dirty="0"/>
          </a:p>
          <a:p>
            <a:pPr marL="0" indent="0">
              <a:buNone/>
            </a:pPr>
            <a:r>
              <a:rPr lang="en-US" sz="2400" dirty="0"/>
              <a:t>in repeated and incremental steps, refined over time, </a:t>
            </a:r>
          </a:p>
          <a:p>
            <a:pPr marL="0" indent="0">
              <a:buNone/>
            </a:pPr>
            <a:r>
              <a:rPr lang="en-US" sz="2400" dirty="0"/>
              <a:t>and necessary for implementation success </a:t>
            </a:r>
          </a:p>
          <a:p>
            <a:pPr marL="0" indent="0">
              <a:lnSpc>
                <a:spcPct val="114999"/>
              </a:lnSpc>
              <a:buNone/>
            </a:pPr>
            <a:endParaRPr lang="en-US" sz="2400" dirty="0"/>
          </a:p>
          <a:p>
            <a:pPr marL="0" indent="0">
              <a:lnSpc>
                <a:spcPct val="114999"/>
              </a:lnSpc>
              <a:buNone/>
            </a:pPr>
            <a:r>
              <a:rPr lang="en-US" sz="2400" dirty="0"/>
              <a:t>Examples:</a:t>
            </a:r>
          </a:p>
          <a:p>
            <a:pPr marL="556895" lvl="1" indent="-213995">
              <a:lnSpc>
                <a:spcPct val="114999"/>
              </a:lnSpc>
            </a:pPr>
            <a:r>
              <a:rPr lang="en-US" sz="2400" b="1" dirty="0">
                <a:solidFill>
                  <a:srgbClr val="0097DA"/>
                </a:solidFill>
              </a:rPr>
              <a:t>Planning</a:t>
            </a:r>
          </a:p>
          <a:p>
            <a:pPr marL="556895" lvl="1" indent="-213995">
              <a:lnSpc>
                <a:spcPct val="114999"/>
              </a:lnSpc>
            </a:pPr>
            <a:r>
              <a:rPr lang="en-US" sz="2400" dirty="0"/>
              <a:t>Engaging</a:t>
            </a:r>
          </a:p>
          <a:p>
            <a:pPr marL="556895" lvl="1" indent="-213995">
              <a:lnSpc>
                <a:spcPct val="114999"/>
              </a:lnSpc>
            </a:pPr>
            <a:r>
              <a:rPr lang="en-US" sz="2400" dirty="0"/>
              <a:t>Executing</a:t>
            </a:r>
          </a:p>
          <a:p>
            <a:pPr marL="556895" lvl="1" indent="-213995">
              <a:lnSpc>
                <a:spcPct val="114999"/>
              </a:lnSpc>
            </a:pPr>
            <a:r>
              <a:rPr lang="en-US" sz="2400" dirty="0"/>
              <a:t>Reflecting and Evaluating</a:t>
            </a:r>
          </a:p>
        </p:txBody>
      </p:sp>
      <p:sp>
        <p:nvSpPr>
          <p:cNvPr id="4" name="TextBox 3">
            <a:extLst>
              <a:ext uri="{FF2B5EF4-FFF2-40B4-BE49-F238E27FC236}">
                <a16:creationId xmlns:a16="http://schemas.microsoft.com/office/drawing/2014/main" id="{9E70282B-20BB-5146-BB96-592A83BC1640}"/>
              </a:ext>
            </a:extLst>
          </p:cNvPr>
          <p:cNvSpPr txBox="1"/>
          <p:nvPr/>
        </p:nvSpPr>
        <p:spPr>
          <a:xfrm>
            <a:off x="6386288" y="5082076"/>
            <a:ext cx="4288095" cy="475387"/>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2450" kern="0" dirty="0"/>
              <a:t> </a:t>
            </a:r>
            <a:r>
              <a:rPr lang="en-US" sz="1000" kern="0" dirty="0">
                <a:solidFill>
                  <a:srgbClr val="FFFFFF">
                    <a:lumMod val="65000"/>
                  </a:srgbClr>
                </a:solidFill>
              </a:rPr>
              <a:t>CFIR Research Team-Center for Clinical Management Research, 2021</a:t>
            </a:r>
            <a:endParaRPr lang="en-US" kern="0" dirty="0"/>
          </a:p>
        </p:txBody>
      </p:sp>
      <p:pic>
        <p:nvPicPr>
          <p:cNvPr id="7" name="Picture 5" descr="A picture containing text, clipart, businesscard&#10;&#10;Description automatically generated">
            <a:extLst>
              <a:ext uri="{FF2B5EF4-FFF2-40B4-BE49-F238E27FC236}">
                <a16:creationId xmlns:a16="http://schemas.microsoft.com/office/drawing/2014/main" id="{1B508FD6-E195-4CD8-9177-766AB834FC06}"/>
              </a:ext>
            </a:extLst>
          </p:cNvPr>
          <p:cNvPicPr>
            <a:picLocks noChangeAspect="1"/>
          </p:cNvPicPr>
          <p:nvPr/>
        </p:nvPicPr>
        <p:blipFill>
          <a:blip r:embed="rId3"/>
          <a:stretch>
            <a:fillRect/>
          </a:stretch>
        </p:blipFill>
        <p:spPr>
          <a:xfrm>
            <a:off x="8884792" y="304034"/>
            <a:ext cx="1438275" cy="847725"/>
          </a:xfrm>
          <a:prstGeom prst="rect">
            <a:avLst/>
          </a:prstGeom>
        </p:spPr>
      </p:pic>
      <p:pic>
        <p:nvPicPr>
          <p:cNvPr id="8" name="Picture 8" descr="Icon&#10;&#10;Description automatically generated">
            <a:extLst>
              <a:ext uri="{FF2B5EF4-FFF2-40B4-BE49-F238E27FC236}">
                <a16:creationId xmlns:a16="http://schemas.microsoft.com/office/drawing/2014/main" id="{429235B2-CFC9-4646-A45D-CF22471EA603}"/>
              </a:ext>
            </a:extLst>
          </p:cNvPr>
          <p:cNvPicPr>
            <a:picLocks noChangeAspect="1"/>
          </p:cNvPicPr>
          <p:nvPr/>
        </p:nvPicPr>
        <p:blipFill>
          <a:blip r:embed="rId4"/>
          <a:stretch>
            <a:fillRect/>
          </a:stretch>
        </p:blipFill>
        <p:spPr>
          <a:xfrm>
            <a:off x="7536589" y="2839712"/>
            <a:ext cx="2696428" cy="2125719"/>
          </a:xfrm>
          <a:prstGeom prst="rect">
            <a:avLst/>
          </a:prstGeom>
        </p:spPr>
      </p:pic>
    </p:spTree>
    <p:extLst>
      <p:ext uri="{BB962C8B-B14F-4D97-AF65-F5344CB8AC3E}">
        <p14:creationId xmlns:p14="http://schemas.microsoft.com/office/powerpoint/2010/main" val="6383763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2AA0-5DD8-4306-8DEA-7189C914F80E}"/>
              </a:ext>
            </a:extLst>
          </p:cNvPr>
          <p:cNvSpPr>
            <a:spLocks noGrp="1"/>
          </p:cNvSpPr>
          <p:nvPr>
            <p:ph type="title"/>
          </p:nvPr>
        </p:nvSpPr>
        <p:spPr/>
        <p:txBody>
          <a:bodyPr/>
          <a:lstStyle/>
          <a:p>
            <a:r>
              <a:rPr lang="en-US" dirty="0"/>
              <a:t>Match the word to its definition</a:t>
            </a:r>
          </a:p>
        </p:txBody>
      </p:sp>
      <p:sp>
        <p:nvSpPr>
          <p:cNvPr id="3" name="Content Placeholder 2">
            <a:extLst>
              <a:ext uri="{FF2B5EF4-FFF2-40B4-BE49-F238E27FC236}">
                <a16:creationId xmlns:a16="http://schemas.microsoft.com/office/drawing/2014/main" id="{FA3FD46F-3648-4693-9381-665814A6F3F7}"/>
              </a:ext>
            </a:extLst>
          </p:cNvPr>
          <p:cNvSpPr>
            <a:spLocks noGrp="1"/>
          </p:cNvSpPr>
          <p:nvPr>
            <p:ph sz="half" idx="1"/>
          </p:nvPr>
        </p:nvSpPr>
        <p:spPr>
          <a:xfrm>
            <a:off x="1981200" y="1203158"/>
            <a:ext cx="4038600" cy="4283243"/>
          </a:xfrm>
        </p:spPr>
        <p:txBody>
          <a:bodyPr/>
          <a:lstStyle/>
          <a:p>
            <a:pPr marL="0" indent="0">
              <a:buNone/>
            </a:pPr>
            <a:r>
              <a:rPr lang="en-US" b="1" u="sng" dirty="0"/>
              <a:t>Words:</a:t>
            </a:r>
          </a:p>
          <a:p>
            <a:pPr marL="0" indent="0">
              <a:lnSpc>
                <a:spcPct val="150000"/>
              </a:lnSpc>
              <a:buNone/>
            </a:pPr>
            <a:r>
              <a:rPr lang="en-US" dirty="0"/>
              <a:t>Planning</a:t>
            </a:r>
          </a:p>
          <a:p>
            <a:pPr marL="0" indent="0">
              <a:lnSpc>
                <a:spcPct val="150000"/>
              </a:lnSpc>
              <a:buNone/>
            </a:pPr>
            <a:r>
              <a:rPr lang="en-US" dirty="0"/>
              <a:t>Engaging</a:t>
            </a:r>
          </a:p>
          <a:p>
            <a:pPr marL="0" indent="0">
              <a:lnSpc>
                <a:spcPct val="150000"/>
              </a:lnSpc>
              <a:buNone/>
            </a:pPr>
            <a:r>
              <a:rPr lang="en-US" dirty="0"/>
              <a:t>Executing</a:t>
            </a:r>
          </a:p>
          <a:p>
            <a:pPr marL="0" indent="0">
              <a:buNone/>
            </a:pPr>
            <a:r>
              <a:rPr lang="en-US" dirty="0"/>
              <a:t>Reflecting and Evaluating</a:t>
            </a:r>
          </a:p>
        </p:txBody>
      </p:sp>
      <p:sp>
        <p:nvSpPr>
          <p:cNvPr id="4" name="Content Placeholder 3">
            <a:extLst>
              <a:ext uri="{FF2B5EF4-FFF2-40B4-BE49-F238E27FC236}">
                <a16:creationId xmlns:a16="http://schemas.microsoft.com/office/drawing/2014/main" id="{6B5ECFC7-30FA-41B1-B610-B81408F8D84B}"/>
              </a:ext>
            </a:extLst>
          </p:cNvPr>
          <p:cNvSpPr>
            <a:spLocks noGrp="1"/>
          </p:cNvSpPr>
          <p:nvPr>
            <p:ph sz="half" idx="2"/>
          </p:nvPr>
        </p:nvSpPr>
        <p:spPr>
          <a:xfrm>
            <a:off x="6172200" y="1203157"/>
            <a:ext cx="4038600" cy="4283242"/>
          </a:xfrm>
        </p:spPr>
        <p:txBody>
          <a:bodyPr/>
          <a:lstStyle/>
          <a:p>
            <a:pPr marL="0" indent="0">
              <a:buNone/>
            </a:pPr>
            <a:r>
              <a:rPr lang="en-US" b="1" u="sng" dirty="0"/>
              <a:t>Definitions:</a:t>
            </a:r>
          </a:p>
          <a:p>
            <a:pPr marL="0" indent="0">
              <a:buNone/>
            </a:pPr>
            <a:r>
              <a:rPr lang="en-US" sz="1200" dirty="0"/>
              <a:t>Attracting and involving appropriate individuals in the implementation and use of the intervention through a combined strategy of social marketing, education, role modeling, training, and other similar activities</a:t>
            </a:r>
          </a:p>
          <a:p>
            <a:pPr marL="0" indent="0">
              <a:buNone/>
            </a:pPr>
            <a:endParaRPr lang="en-US" sz="1200" dirty="0"/>
          </a:p>
          <a:p>
            <a:pPr marL="0" indent="0">
              <a:buNone/>
            </a:pPr>
            <a:r>
              <a:rPr lang="en-US" sz="1200" dirty="0"/>
              <a:t>Quantitative and qualitative feedback about the progress and quality of implementation accompanied with regular personal and team debriefing about progress and experience</a:t>
            </a:r>
          </a:p>
          <a:p>
            <a:pPr marL="0" indent="0">
              <a:buNone/>
            </a:pPr>
            <a:endParaRPr lang="en-US" sz="1200" dirty="0"/>
          </a:p>
          <a:p>
            <a:pPr marL="0" indent="0">
              <a:buNone/>
            </a:pPr>
            <a:r>
              <a:rPr lang="en-US" sz="1200" dirty="0"/>
              <a:t>Carrying out or accomplishing the implementation according to plan </a:t>
            </a:r>
          </a:p>
          <a:p>
            <a:pPr marL="0" indent="0">
              <a:buNone/>
            </a:pPr>
            <a:endParaRPr lang="en-US" sz="1200" dirty="0"/>
          </a:p>
          <a:p>
            <a:pPr marL="0" indent="0">
              <a:buNone/>
            </a:pPr>
            <a:r>
              <a:rPr lang="en-US" sz="1200" dirty="0"/>
              <a:t>The degree to which a scheme or method of behavior and tasks for implementing an intervention are developed in advance and the quality of those schemes or methods</a:t>
            </a:r>
          </a:p>
          <a:p>
            <a:pPr marL="0" indent="0">
              <a:buNone/>
            </a:pPr>
            <a:endParaRPr lang="en-US" sz="1200" dirty="0"/>
          </a:p>
        </p:txBody>
      </p:sp>
      <p:cxnSp>
        <p:nvCxnSpPr>
          <p:cNvPr id="6" name="Straight Arrow Connector 5">
            <a:extLst>
              <a:ext uri="{FF2B5EF4-FFF2-40B4-BE49-F238E27FC236}">
                <a16:creationId xmlns:a16="http://schemas.microsoft.com/office/drawing/2014/main" id="{96BEEB64-9066-4498-9B17-B62E36472D11}"/>
              </a:ext>
            </a:extLst>
          </p:cNvPr>
          <p:cNvCxnSpPr/>
          <p:nvPr/>
        </p:nvCxnSpPr>
        <p:spPr>
          <a:xfrm>
            <a:off x="3501655" y="2158409"/>
            <a:ext cx="2743200" cy="246888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 name="Straight Arrow Connector 7">
            <a:extLst>
              <a:ext uri="{FF2B5EF4-FFF2-40B4-BE49-F238E27FC236}">
                <a16:creationId xmlns:a16="http://schemas.microsoft.com/office/drawing/2014/main" id="{4E066388-0DCA-4180-9F17-97093487ED69}"/>
              </a:ext>
            </a:extLst>
          </p:cNvPr>
          <p:cNvCxnSpPr/>
          <p:nvPr/>
        </p:nvCxnSpPr>
        <p:spPr>
          <a:xfrm flipV="1">
            <a:off x="3639880" y="2062716"/>
            <a:ext cx="2456121" cy="79744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C3BE97CC-59EF-4372-99E9-CCE1A295BF0D}"/>
              </a:ext>
            </a:extLst>
          </p:cNvPr>
          <p:cNvCxnSpPr/>
          <p:nvPr/>
        </p:nvCxnSpPr>
        <p:spPr>
          <a:xfrm>
            <a:off x="3767470" y="3583173"/>
            <a:ext cx="2328530" cy="2551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Straight Arrow Connector 11">
            <a:extLst>
              <a:ext uri="{FF2B5EF4-FFF2-40B4-BE49-F238E27FC236}">
                <a16:creationId xmlns:a16="http://schemas.microsoft.com/office/drawing/2014/main" id="{E5FA29D9-583A-44DC-B15B-1141FB9B5F61}"/>
              </a:ext>
            </a:extLst>
          </p:cNvPr>
          <p:cNvCxnSpPr/>
          <p:nvPr/>
        </p:nvCxnSpPr>
        <p:spPr>
          <a:xfrm flipV="1">
            <a:off x="4554280" y="3051545"/>
            <a:ext cx="1541721" cy="119084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7223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779755-328C-2C49-A8FE-892F27A9235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Implementation Science</a:t>
            </a:r>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a:xfrm>
            <a:off x="2041453" y="1483486"/>
            <a:ext cx="4771785"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0" indent="0">
              <a:buNone/>
            </a:pPr>
            <a:r>
              <a:rPr lang="en-US" dirty="0"/>
              <a:t>Implementation science is the study of </a:t>
            </a:r>
            <a:r>
              <a:rPr lang="en-US" dirty="0">
                <a:solidFill>
                  <a:srgbClr val="0097DA"/>
                </a:solidFill>
              </a:rPr>
              <a:t>________</a:t>
            </a:r>
            <a:r>
              <a:rPr lang="en-US" dirty="0"/>
              <a:t> to promote the adoption and integration of </a:t>
            </a:r>
            <a:r>
              <a:rPr lang="en-US" dirty="0">
                <a:solidFill>
                  <a:srgbClr val="00B0F0"/>
                </a:solidFill>
              </a:rPr>
              <a:t>_________________</a:t>
            </a:r>
            <a:r>
              <a:rPr lang="en-US" dirty="0">
                <a:solidFill>
                  <a:srgbClr val="404040"/>
                </a:solidFill>
              </a:rPr>
              <a:t>,</a:t>
            </a:r>
            <a:r>
              <a:rPr lang="en-US" dirty="0"/>
              <a:t> interventions, and policies into routine </a:t>
            </a:r>
            <a:r>
              <a:rPr lang="en-US" dirty="0">
                <a:solidFill>
                  <a:srgbClr val="00B0F0"/>
                </a:solidFill>
              </a:rPr>
              <a:t>___________</a:t>
            </a:r>
            <a:r>
              <a:rPr lang="en-US" dirty="0"/>
              <a:t>and </a:t>
            </a:r>
            <a:r>
              <a:rPr lang="en-US" dirty="0">
                <a:solidFill>
                  <a:srgbClr val="0097DA"/>
                </a:solidFill>
              </a:rPr>
              <a:t>________________</a:t>
            </a:r>
            <a:r>
              <a:rPr lang="en-US" dirty="0">
                <a:solidFill>
                  <a:srgbClr val="00B0F0"/>
                </a:solidFill>
              </a:rPr>
              <a:t> </a:t>
            </a:r>
            <a:r>
              <a:rPr lang="en-US" dirty="0"/>
              <a:t>settings to improve our impact on </a:t>
            </a:r>
            <a:r>
              <a:rPr lang="en-US" dirty="0">
                <a:solidFill>
                  <a:srgbClr val="00B0F0"/>
                </a:solidFill>
              </a:rPr>
              <a:t>_________________________ </a:t>
            </a:r>
            <a:r>
              <a:rPr lang="en-US" dirty="0"/>
              <a:t>(2019) </a:t>
            </a:r>
          </a:p>
          <a:p>
            <a:pPr lvl="0"/>
            <a:endParaRPr lang="en-US" dirty="0"/>
          </a:p>
          <a:p>
            <a:endParaRPr lang="en-US" dirty="0"/>
          </a:p>
        </p:txBody>
      </p:sp>
      <p:sp>
        <p:nvSpPr>
          <p:cNvPr id="4" name="TextBox 3">
            <a:extLst>
              <a:ext uri="{FF2B5EF4-FFF2-40B4-BE49-F238E27FC236}">
                <a16:creationId xmlns:a16="http://schemas.microsoft.com/office/drawing/2014/main" id="{9663F92E-AFE7-9F49-A9E6-14F2B7B6C72E}"/>
              </a:ext>
            </a:extLst>
          </p:cNvPr>
          <p:cNvSpPr txBox="1"/>
          <p:nvPr/>
        </p:nvSpPr>
        <p:spPr>
          <a:xfrm>
            <a:off x="8503513" y="4978726"/>
            <a:ext cx="2166739" cy="74674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National Cancer Institute, 2019</a:t>
            </a:r>
            <a:endParaRPr lang="en-US" kern="0" dirty="0"/>
          </a:p>
          <a:p>
            <a:pPr algn="r"/>
            <a:r>
              <a:rPr lang="en-US" sz="1000" kern="0" dirty="0">
                <a:solidFill>
                  <a:srgbClr val="FFFFFF">
                    <a:lumMod val="65000"/>
                  </a:srgbClr>
                </a:solidFill>
              </a:rPr>
              <a:t>University of Washington, n.d.</a:t>
            </a:r>
          </a:p>
          <a:p>
            <a:pPr algn="r"/>
            <a:endParaRPr lang="en-US" sz="1000" kern="0" dirty="0">
              <a:solidFill>
                <a:srgbClr val="FFFFFF">
                  <a:lumMod val="65000"/>
                </a:srgbClr>
              </a:solidFill>
            </a:endParaRPr>
          </a:p>
          <a:p>
            <a:pPr algn="r"/>
            <a:endParaRPr lang="en-US" sz="1100" kern="0" dirty="0">
              <a:solidFill>
                <a:srgbClr val="808080"/>
              </a:solidFill>
            </a:endParaRPr>
          </a:p>
        </p:txBody>
      </p:sp>
      <p:sp>
        <p:nvSpPr>
          <p:cNvPr id="2" name="Content Placeholder 2">
            <a:extLst>
              <a:ext uri="{FF2B5EF4-FFF2-40B4-BE49-F238E27FC236}">
                <a16:creationId xmlns:a16="http://schemas.microsoft.com/office/drawing/2014/main" id="{F4F37205-0F71-456A-ADDE-75E80F698B3C}"/>
              </a:ext>
            </a:extLst>
          </p:cNvPr>
          <p:cNvSpPr txBox="1">
            <a:spLocks/>
          </p:cNvSpPr>
          <p:nvPr/>
        </p:nvSpPr>
        <p:spPr bwMode="auto">
          <a:xfrm>
            <a:off x="8102039" y="1851085"/>
            <a:ext cx="1785531" cy="4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buClrTx/>
            </a:pPr>
            <a:r>
              <a:rPr lang="en-US" sz="2400" kern="0" dirty="0"/>
              <a:t>Word Key:</a:t>
            </a:r>
          </a:p>
          <a:p>
            <a:pPr>
              <a:buClrTx/>
            </a:pPr>
            <a:endParaRPr lang="en-US" sz="2963" kern="0" dirty="0"/>
          </a:p>
          <a:p>
            <a:pPr>
              <a:buClrTx/>
            </a:pPr>
            <a:endParaRPr lang="en-US" sz="2963" kern="0" dirty="0"/>
          </a:p>
          <a:p>
            <a:pPr>
              <a:buClrTx/>
            </a:pPr>
            <a:endParaRPr lang="en-US" sz="2963" kern="0" dirty="0"/>
          </a:p>
          <a:p>
            <a:pPr>
              <a:buClrTx/>
            </a:pPr>
            <a:endParaRPr lang="en-US" sz="2963" kern="0" dirty="0"/>
          </a:p>
        </p:txBody>
      </p:sp>
      <p:sp>
        <p:nvSpPr>
          <p:cNvPr id="9" name="Content Placeholder 2">
            <a:extLst>
              <a:ext uri="{FF2B5EF4-FFF2-40B4-BE49-F238E27FC236}">
                <a16:creationId xmlns:a16="http://schemas.microsoft.com/office/drawing/2014/main" id="{CE860811-501B-493F-8B31-6F3B6C4B108D}"/>
              </a:ext>
            </a:extLst>
          </p:cNvPr>
          <p:cNvSpPr txBox="1">
            <a:spLocks/>
          </p:cNvSpPr>
          <p:nvPr/>
        </p:nvSpPr>
        <p:spPr bwMode="auto">
          <a:xfrm>
            <a:off x="8003961" y="4248536"/>
            <a:ext cx="2216845" cy="4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buClrTx/>
            </a:pPr>
            <a:r>
              <a:rPr lang="en-US" sz="2400" kern="0" dirty="0">
                <a:solidFill>
                  <a:srgbClr val="0097DA"/>
                </a:solidFill>
              </a:rPr>
              <a:t>Public Health</a:t>
            </a:r>
            <a:endParaRPr lang="en-US" sz="2400" kern="0" dirty="0"/>
          </a:p>
          <a:p>
            <a:pPr>
              <a:buClrTx/>
            </a:pPr>
            <a:endParaRPr lang="en-US" sz="2963" kern="0" dirty="0"/>
          </a:p>
          <a:p>
            <a:pPr>
              <a:buClrTx/>
            </a:pPr>
            <a:endParaRPr lang="en-US" sz="2963" kern="0" dirty="0"/>
          </a:p>
          <a:p>
            <a:pPr>
              <a:buClrTx/>
            </a:pPr>
            <a:endParaRPr lang="en-US" sz="2963" kern="0" dirty="0"/>
          </a:p>
        </p:txBody>
      </p:sp>
      <p:sp>
        <p:nvSpPr>
          <p:cNvPr id="10" name="Content Placeholder 2">
            <a:extLst>
              <a:ext uri="{FF2B5EF4-FFF2-40B4-BE49-F238E27FC236}">
                <a16:creationId xmlns:a16="http://schemas.microsoft.com/office/drawing/2014/main" id="{96C8CC6E-6CE6-45D9-8CAE-26F9C80BAAC8}"/>
              </a:ext>
            </a:extLst>
          </p:cNvPr>
          <p:cNvSpPr txBox="1">
            <a:spLocks/>
          </p:cNvSpPr>
          <p:nvPr/>
        </p:nvSpPr>
        <p:spPr bwMode="auto">
          <a:xfrm>
            <a:off x="7498233" y="3213498"/>
            <a:ext cx="3058493" cy="4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buClrTx/>
            </a:pPr>
            <a:r>
              <a:rPr lang="en-US" sz="2400" kern="0" dirty="0">
                <a:solidFill>
                  <a:srgbClr val="0097DA"/>
                </a:solidFill>
              </a:rPr>
              <a:t>Population</a:t>
            </a:r>
            <a:r>
              <a:rPr lang="en-US" sz="2950" kern="0" dirty="0">
                <a:solidFill>
                  <a:srgbClr val="0097DA"/>
                </a:solidFill>
              </a:rPr>
              <a:t> </a:t>
            </a:r>
            <a:r>
              <a:rPr lang="en-US" sz="2400" kern="0" dirty="0">
                <a:solidFill>
                  <a:srgbClr val="0097DA"/>
                </a:solidFill>
              </a:rPr>
              <a:t>Health</a:t>
            </a:r>
            <a:endParaRPr lang="en-US" sz="2400" kern="0" dirty="0"/>
          </a:p>
          <a:p>
            <a:pPr>
              <a:buClrTx/>
            </a:pPr>
            <a:endParaRPr lang="en-US" sz="2963" kern="0" dirty="0"/>
          </a:p>
        </p:txBody>
      </p:sp>
      <p:sp>
        <p:nvSpPr>
          <p:cNvPr id="11" name="Content Placeholder 2">
            <a:extLst>
              <a:ext uri="{FF2B5EF4-FFF2-40B4-BE49-F238E27FC236}">
                <a16:creationId xmlns:a16="http://schemas.microsoft.com/office/drawing/2014/main" id="{CFCA7736-9FEA-4E1B-95A7-025AE0CF8850}"/>
              </a:ext>
            </a:extLst>
          </p:cNvPr>
          <p:cNvSpPr txBox="1">
            <a:spLocks/>
          </p:cNvSpPr>
          <p:nvPr/>
        </p:nvSpPr>
        <p:spPr bwMode="auto">
          <a:xfrm>
            <a:off x="8002173" y="2285276"/>
            <a:ext cx="2053560" cy="4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buClrTx/>
            </a:pPr>
            <a:r>
              <a:rPr lang="en-US" sz="2400" kern="0" dirty="0">
                <a:solidFill>
                  <a:srgbClr val="0097DA"/>
                </a:solidFill>
              </a:rPr>
              <a:t>Health</a:t>
            </a:r>
            <a:r>
              <a:rPr lang="en-US" sz="2950" kern="0" dirty="0">
                <a:solidFill>
                  <a:srgbClr val="0097DA"/>
                </a:solidFill>
              </a:rPr>
              <a:t> </a:t>
            </a:r>
            <a:r>
              <a:rPr lang="en-US" sz="2400" kern="0" dirty="0">
                <a:solidFill>
                  <a:srgbClr val="0097DA"/>
                </a:solidFill>
              </a:rPr>
              <a:t>Care</a:t>
            </a:r>
            <a:endParaRPr lang="en-US" sz="2400" kern="0" dirty="0"/>
          </a:p>
          <a:p>
            <a:pPr>
              <a:buClrTx/>
            </a:pPr>
            <a:endParaRPr lang="en-US" sz="2963" kern="0" dirty="0"/>
          </a:p>
        </p:txBody>
      </p:sp>
      <p:sp>
        <p:nvSpPr>
          <p:cNvPr id="12" name="Content Placeholder 2">
            <a:extLst>
              <a:ext uri="{FF2B5EF4-FFF2-40B4-BE49-F238E27FC236}">
                <a16:creationId xmlns:a16="http://schemas.microsoft.com/office/drawing/2014/main" id="{2430A54A-B240-4A58-80D9-269660751845}"/>
              </a:ext>
            </a:extLst>
          </p:cNvPr>
          <p:cNvSpPr txBox="1">
            <a:spLocks/>
          </p:cNvSpPr>
          <p:nvPr/>
        </p:nvSpPr>
        <p:spPr bwMode="auto">
          <a:xfrm>
            <a:off x="6930316" y="2820655"/>
            <a:ext cx="3812155" cy="4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buClrTx/>
            </a:pPr>
            <a:r>
              <a:rPr lang="en-US" sz="2400" kern="0" dirty="0">
                <a:solidFill>
                  <a:srgbClr val="0097DA"/>
                </a:solidFill>
              </a:rPr>
              <a:t>Evidence-based Practices</a:t>
            </a:r>
            <a:endParaRPr lang="en-US" sz="2400" kern="0" dirty="0"/>
          </a:p>
        </p:txBody>
      </p:sp>
      <p:sp>
        <p:nvSpPr>
          <p:cNvPr id="13" name="Content Placeholder 2">
            <a:extLst>
              <a:ext uri="{FF2B5EF4-FFF2-40B4-BE49-F238E27FC236}">
                <a16:creationId xmlns:a16="http://schemas.microsoft.com/office/drawing/2014/main" id="{31C3C1D1-39A4-4AA1-993A-952AC65793BA}"/>
              </a:ext>
            </a:extLst>
          </p:cNvPr>
          <p:cNvSpPr txBox="1">
            <a:spLocks/>
          </p:cNvSpPr>
          <p:nvPr/>
        </p:nvSpPr>
        <p:spPr bwMode="auto">
          <a:xfrm>
            <a:off x="8273820" y="3755001"/>
            <a:ext cx="1506072" cy="4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buClrTx/>
            </a:pPr>
            <a:r>
              <a:rPr lang="en-US" sz="2400" kern="0" dirty="0">
                <a:solidFill>
                  <a:srgbClr val="0097DA"/>
                </a:solidFill>
              </a:rPr>
              <a:t>Methods</a:t>
            </a:r>
            <a:endParaRPr lang="en-US" sz="2400" kern="0" dirty="0"/>
          </a:p>
        </p:txBody>
      </p:sp>
      <p:sp>
        <p:nvSpPr>
          <p:cNvPr id="6" name="TextBox 5">
            <a:extLst>
              <a:ext uri="{FF2B5EF4-FFF2-40B4-BE49-F238E27FC236}">
                <a16:creationId xmlns:a16="http://schemas.microsoft.com/office/drawing/2014/main" id="{34F1A6DE-8473-4A69-9314-E9F2F671C6AC}"/>
              </a:ext>
            </a:extLst>
          </p:cNvPr>
          <p:cNvSpPr txBox="1"/>
          <p:nvPr/>
        </p:nvSpPr>
        <p:spPr>
          <a:xfrm>
            <a:off x="2517526" y="1848987"/>
            <a:ext cx="1262269" cy="369332"/>
          </a:xfrm>
          <a:prstGeom prst="rect">
            <a:avLst/>
          </a:prstGeom>
          <a:noFill/>
        </p:spPr>
        <p:txBody>
          <a:bodyPr wrap="square" rtlCol="0">
            <a:spAutoFit/>
          </a:bodyPr>
          <a:lstStyle/>
          <a:p>
            <a:pPr>
              <a:buClr>
                <a:srgbClr val="000000"/>
              </a:buClr>
            </a:pPr>
            <a:r>
              <a:rPr lang="en-US" kern="0" dirty="0">
                <a:solidFill>
                  <a:srgbClr val="0097DA"/>
                </a:solidFill>
                <a:latin typeface="Arial"/>
                <a:cs typeface="Arial"/>
                <a:sym typeface="Arial"/>
              </a:rPr>
              <a:t>Methods</a:t>
            </a:r>
          </a:p>
        </p:txBody>
      </p:sp>
      <p:sp>
        <p:nvSpPr>
          <p:cNvPr id="7" name="TextBox 6">
            <a:extLst>
              <a:ext uri="{FF2B5EF4-FFF2-40B4-BE49-F238E27FC236}">
                <a16:creationId xmlns:a16="http://schemas.microsoft.com/office/drawing/2014/main" id="{79C6B0E6-8128-488E-9AB1-61FDADBCA370}"/>
              </a:ext>
            </a:extLst>
          </p:cNvPr>
          <p:cNvSpPr txBox="1"/>
          <p:nvPr/>
        </p:nvSpPr>
        <p:spPr>
          <a:xfrm>
            <a:off x="2070265" y="2573980"/>
            <a:ext cx="2763078" cy="338554"/>
          </a:xfrm>
          <a:prstGeom prst="rect">
            <a:avLst/>
          </a:prstGeom>
          <a:noFill/>
        </p:spPr>
        <p:txBody>
          <a:bodyPr wrap="square" rtlCol="0">
            <a:spAutoFit/>
          </a:bodyPr>
          <a:lstStyle/>
          <a:p>
            <a:pPr>
              <a:buClr>
                <a:srgbClr val="000000"/>
              </a:buClr>
            </a:pPr>
            <a:r>
              <a:rPr lang="en-US" sz="1600" kern="0" dirty="0">
                <a:solidFill>
                  <a:srgbClr val="0097DA"/>
                </a:solidFill>
                <a:latin typeface="Arial"/>
                <a:cs typeface="Arial"/>
                <a:sym typeface="Arial"/>
              </a:rPr>
              <a:t>Evidence-based Practices</a:t>
            </a:r>
          </a:p>
        </p:txBody>
      </p:sp>
      <p:sp>
        <p:nvSpPr>
          <p:cNvPr id="14" name="TextBox 13">
            <a:extLst>
              <a:ext uri="{FF2B5EF4-FFF2-40B4-BE49-F238E27FC236}">
                <a16:creationId xmlns:a16="http://schemas.microsoft.com/office/drawing/2014/main" id="{55209856-F044-4A56-8BB1-05C1C692F3D1}"/>
              </a:ext>
            </a:extLst>
          </p:cNvPr>
          <p:cNvSpPr txBox="1"/>
          <p:nvPr/>
        </p:nvSpPr>
        <p:spPr>
          <a:xfrm>
            <a:off x="2189535" y="3201411"/>
            <a:ext cx="1490869" cy="369332"/>
          </a:xfrm>
          <a:prstGeom prst="rect">
            <a:avLst/>
          </a:prstGeom>
          <a:noFill/>
        </p:spPr>
        <p:txBody>
          <a:bodyPr wrap="square" rtlCol="0">
            <a:spAutoFit/>
          </a:bodyPr>
          <a:lstStyle/>
          <a:p>
            <a:pPr>
              <a:buClr>
                <a:srgbClr val="000000"/>
              </a:buClr>
            </a:pPr>
            <a:r>
              <a:rPr lang="en-US" kern="0" dirty="0">
                <a:solidFill>
                  <a:srgbClr val="0097DA"/>
                </a:solidFill>
                <a:latin typeface="Arial"/>
                <a:cs typeface="Arial"/>
                <a:sym typeface="Arial"/>
              </a:rPr>
              <a:t>Health Care</a:t>
            </a:r>
          </a:p>
        </p:txBody>
      </p:sp>
      <p:sp>
        <p:nvSpPr>
          <p:cNvPr id="15" name="TextBox 14">
            <a:extLst>
              <a:ext uri="{FF2B5EF4-FFF2-40B4-BE49-F238E27FC236}">
                <a16:creationId xmlns:a16="http://schemas.microsoft.com/office/drawing/2014/main" id="{39D8B725-09FB-4FA3-9294-52C45C72D7CD}"/>
              </a:ext>
            </a:extLst>
          </p:cNvPr>
          <p:cNvSpPr txBox="1"/>
          <p:nvPr/>
        </p:nvSpPr>
        <p:spPr>
          <a:xfrm>
            <a:off x="2189534" y="3570743"/>
            <a:ext cx="2425148" cy="369332"/>
          </a:xfrm>
          <a:prstGeom prst="rect">
            <a:avLst/>
          </a:prstGeom>
          <a:noFill/>
        </p:spPr>
        <p:txBody>
          <a:bodyPr wrap="square" rtlCol="0">
            <a:spAutoFit/>
          </a:bodyPr>
          <a:lstStyle/>
          <a:p>
            <a:pPr>
              <a:buClr>
                <a:srgbClr val="000000"/>
              </a:buClr>
            </a:pPr>
            <a:r>
              <a:rPr lang="en-US" kern="0" dirty="0">
                <a:solidFill>
                  <a:srgbClr val="0097DA"/>
                </a:solidFill>
                <a:latin typeface="Arial"/>
                <a:cs typeface="Arial"/>
                <a:sym typeface="Arial"/>
              </a:rPr>
              <a:t>Public Health</a:t>
            </a:r>
          </a:p>
        </p:txBody>
      </p:sp>
      <p:sp>
        <p:nvSpPr>
          <p:cNvPr id="16" name="TextBox 15">
            <a:extLst>
              <a:ext uri="{FF2B5EF4-FFF2-40B4-BE49-F238E27FC236}">
                <a16:creationId xmlns:a16="http://schemas.microsoft.com/office/drawing/2014/main" id="{31EB90CA-CE4A-4475-87EA-E1E42505134F}"/>
              </a:ext>
            </a:extLst>
          </p:cNvPr>
          <p:cNvSpPr txBox="1"/>
          <p:nvPr/>
        </p:nvSpPr>
        <p:spPr>
          <a:xfrm>
            <a:off x="2189534" y="4219013"/>
            <a:ext cx="3687418" cy="369332"/>
          </a:xfrm>
          <a:prstGeom prst="rect">
            <a:avLst/>
          </a:prstGeom>
          <a:noFill/>
        </p:spPr>
        <p:txBody>
          <a:bodyPr wrap="square" rtlCol="0">
            <a:spAutoFit/>
          </a:bodyPr>
          <a:lstStyle/>
          <a:p>
            <a:pPr>
              <a:buClr>
                <a:srgbClr val="000000"/>
              </a:buClr>
            </a:pPr>
            <a:r>
              <a:rPr lang="en-US" kern="0" dirty="0">
                <a:solidFill>
                  <a:srgbClr val="0097DA"/>
                </a:solidFill>
                <a:latin typeface="Arial"/>
                <a:cs typeface="Arial"/>
                <a:sym typeface="Arial"/>
              </a:rPr>
              <a:t>Population Health</a:t>
            </a:r>
          </a:p>
        </p:txBody>
      </p:sp>
    </p:spTree>
    <p:extLst>
      <p:ext uri="{BB962C8B-B14F-4D97-AF65-F5344CB8AC3E}">
        <p14:creationId xmlns:p14="http://schemas.microsoft.com/office/powerpoint/2010/main" val="422482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5" grpId="0"/>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1D322-97C4-044F-90A3-888F54033FF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Example: Lung Cancer Screening</a:t>
            </a:r>
          </a:p>
        </p:txBody>
      </p:sp>
      <p:sp>
        <p:nvSpPr>
          <p:cNvPr id="3" name="Content Placeholder 2">
            <a:extLst>
              <a:ext uri="{FF2B5EF4-FFF2-40B4-BE49-F238E27FC236}">
                <a16:creationId xmlns:a16="http://schemas.microsoft.com/office/drawing/2014/main" id="{CE8F5255-676D-5147-94DB-7BC0BF3EAAFD}"/>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b="1" dirty="0">
                <a:solidFill>
                  <a:srgbClr val="0097DA"/>
                </a:solidFill>
              </a:rPr>
              <a:t>Process </a:t>
            </a:r>
            <a:r>
              <a:rPr lang="en-US" sz="2400" b="1" i="1" dirty="0">
                <a:solidFill>
                  <a:srgbClr val="0097DA"/>
                </a:solidFill>
              </a:rPr>
              <a:t>– </a:t>
            </a:r>
            <a:r>
              <a:rPr lang="en-US" sz="2400" b="1" dirty="0">
                <a:solidFill>
                  <a:srgbClr val="0097DA"/>
                </a:solidFill>
              </a:rPr>
              <a:t>Planning</a:t>
            </a:r>
            <a:endParaRPr lang="en-US" b="1" dirty="0">
              <a:solidFill>
                <a:srgbClr val="0097DA"/>
              </a:solidFill>
            </a:endParaRPr>
          </a:p>
          <a:p>
            <a:pPr marL="0" indent="0">
              <a:spcAft>
                <a:spcPts val="1000"/>
              </a:spcAft>
              <a:buNone/>
            </a:pPr>
            <a:endParaRPr lang="en-US" sz="2400" b="1" dirty="0">
              <a:solidFill>
                <a:srgbClr val="0097DA"/>
              </a:solidFill>
            </a:endParaRPr>
          </a:p>
          <a:p>
            <a:pPr marL="0" indent="0">
              <a:lnSpc>
                <a:spcPct val="114999"/>
              </a:lnSpc>
              <a:spcAft>
                <a:spcPts val="1000"/>
              </a:spcAft>
              <a:buNone/>
            </a:pPr>
            <a:r>
              <a:rPr lang="en-US" sz="2400" dirty="0"/>
              <a:t>“We took a lot of time on the front end to plan the process steps and the flow. And we tweaked it as we’ve gone along, but we didn’t go live until we got all our ducks in a row.”                                        </a:t>
            </a:r>
          </a:p>
          <a:p>
            <a:pPr marL="0" indent="0" algn="r">
              <a:lnSpc>
                <a:spcPct val="114999"/>
              </a:lnSpc>
              <a:spcAft>
                <a:spcPts val="1000"/>
              </a:spcAft>
              <a:buNone/>
            </a:pPr>
            <a:r>
              <a:rPr lang="en-US" sz="2400" i="1" dirty="0"/>
              <a:t>– Imaging Manager </a:t>
            </a:r>
            <a:endParaRPr lang="en-US" sz="1850" i="1" dirty="0"/>
          </a:p>
        </p:txBody>
      </p:sp>
      <p:sp>
        <p:nvSpPr>
          <p:cNvPr id="5" name="Down Arrow 4">
            <a:extLst>
              <a:ext uri="{FF2B5EF4-FFF2-40B4-BE49-F238E27FC236}">
                <a16:creationId xmlns:a16="http://schemas.microsoft.com/office/drawing/2014/main" id="{985DDF7C-6ED4-0C44-A426-072C025C320A}"/>
              </a:ext>
            </a:extLst>
          </p:cNvPr>
          <p:cNvSpPr/>
          <p:nvPr/>
        </p:nvSpPr>
        <p:spPr>
          <a:xfrm flipV="1">
            <a:off x="10004269" y="2278833"/>
            <a:ext cx="407872" cy="1900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sp>
        <p:nvSpPr>
          <p:cNvPr id="6" name="TextBox 5">
            <a:extLst>
              <a:ext uri="{FF2B5EF4-FFF2-40B4-BE49-F238E27FC236}">
                <a16:creationId xmlns:a16="http://schemas.microsoft.com/office/drawing/2014/main" id="{24EB28F9-B48C-AF4E-A57B-7250B34E5E23}"/>
              </a:ext>
            </a:extLst>
          </p:cNvPr>
          <p:cNvSpPr txBox="1"/>
          <p:nvPr/>
        </p:nvSpPr>
        <p:spPr>
          <a:xfrm>
            <a:off x="9455862" y="5280715"/>
            <a:ext cx="1255044" cy="254044"/>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Allen et al., 2020 </a:t>
            </a:r>
            <a:endParaRPr lang="en-US" kern="0" dirty="0"/>
          </a:p>
        </p:txBody>
      </p:sp>
    </p:spTree>
    <p:extLst>
      <p:ext uri="{BB962C8B-B14F-4D97-AF65-F5344CB8AC3E}">
        <p14:creationId xmlns:p14="http://schemas.microsoft.com/office/powerpoint/2010/main" val="22171433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3A2D-AFC7-D246-B580-A5E4343AA72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Case Example: Lung Cancer Screening</a:t>
            </a:r>
          </a:p>
        </p:txBody>
      </p:sp>
      <p:sp>
        <p:nvSpPr>
          <p:cNvPr id="3" name="Content Placeholder 2">
            <a:extLst>
              <a:ext uri="{FF2B5EF4-FFF2-40B4-BE49-F238E27FC236}">
                <a16:creationId xmlns:a16="http://schemas.microsoft.com/office/drawing/2014/main" id="{ABC46C2D-4AE9-194E-BAFB-2350CBDB6DC2}"/>
              </a:ext>
            </a:extLst>
          </p:cNvPr>
          <p:cNvSpPr>
            <a:spLocks noGrp="1"/>
          </p:cNvSpPr>
          <p:nvPr>
            <p:ph idx="1"/>
          </p:nvPr>
        </p:nvSpPr>
        <p:spPr>
          <a:xfrm>
            <a:off x="1981201" y="1600202"/>
            <a:ext cx="8019125" cy="379830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spcAft>
                <a:spcPts val="1000"/>
              </a:spcAft>
              <a:buNone/>
            </a:pPr>
            <a:r>
              <a:rPr lang="en-US" sz="2400" b="1" dirty="0">
                <a:solidFill>
                  <a:srgbClr val="0097DA"/>
                </a:solidFill>
              </a:rPr>
              <a:t>Process </a:t>
            </a:r>
            <a:r>
              <a:rPr lang="en-US" sz="2400" b="1" i="1" dirty="0">
                <a:solidFill>
                  <a:srgbClr val="0097DA"/>
                </a:solidFill>
              </a:rPr>
              <a:t>– </a:t>
            </a:r>
            <a:r>
              <a:rPr lang="en-US" sz="2400" b="1" dirty="0">
                <a:solidFill>
                  <a:srgbClr val="0097DA"/>
                </a:solidFill>
              </a:rPr>
              <a:t>Planning</a:t>
            </a:r>
            <a:endParaRPr lang="en-US" dirty="0"/>
          </a:p>
          <a:p>
            <a:pPr marL="0" indent="0">
              <a:buNone/>
            </a:pPr>
            <a:endParaRPr lang="en-US" sz="2400" b="1" dirty="0">
              <a:solidFill>
                <a:srgbClr val="0097DA"/>
              </a:solidFill>
            </a:endParaRPr>
          </a:p>
          <a:p>
            <a:pPr marL="0" indent="0">
              <a:lnSpc>
                <a:spcPct val="114999"/>
              </a:lnSpc>
              <a:buNone/>
            </a:pPr>
            <a:r>
              <a:rPr lang="en-US" sz="2400" dirty="0"/>
              <a:t>“I think that may have been one part that was left out of the training, because I think a lot of the staff felt like … are we trained? So how do we really do it? How could it look?”  				</a:t>
            </a:r>
            <a:endParaRPr lang="en-US" sz="1850" i="1" dirty="0"/>
          </a:p>
          <a:p>
            <a:pPr marL="0" indent="0" algn="r">
              <a:lnSpc>
                <a:spcPct val="114999"/>
              </a:lnSpc>
              <a:spcAft>
                <a:spcPts val="1000"/>
              </a:spcAft>
              <a:buNone/>
            </a:pPr>
            <a:r>
              <a:rPr lang="en-US" sz="2400" i="1" dirty="0"/>
              <a:t>– Primary Care Physician</a:t>
            </a:r>
            <a:endParaRPr lang="en-US" sz="1850" i="1" dirty="0"/>
          </a:p>
        </p:txBody>
      </p:sp>
      <p:sp>
        <p:nvSpPr>
          <p:cNvPr id="5" name="Down Arrow 4">
            <a:extLst>
              <a:ext uri="{FF2B5EF4-FFF2-40B4-BE49-F238E27FC236}">
                <a16:creationId xmlns:a16="http://schemas.microsoft.com/office/drawing/2014/main" id="{8F75B6E8-344B-6042-AB5E-1C00A28BD8CE}"/>
              </a:ext>
            </a:extLst>
          </p:cNvPr>
          <p:cNvSpPr/>
          <p:nvPr/>
        </p:nvSpPr>
        <p:spPr>
          <a:xfrm>
            <a:off x="10049699" y="2323425"/>
            <a:ext cx="388197" cy="1910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US" sz="2489" kern="0" dirty="0"/>
          </a:p>
        </p:txBody>
      </p:sp>
      <p:sp>
        <p:nvSpPr>
          <p:cNvPr id="6" name="TextBox 5">
            <a:extLst>
              <a:ext uri="{FF2B5EF4-FFF2-40B4-BE49-F238E27FC236}">
                <a16:creationId xmlns:a16="http://schemas.microsoft.com/office/drawing/2014/main" id="{B710DFD5-505D-554D-B085-8406C9AC1CDC}"/>
              </a:ext>
            </a:extLst>
          </p:cNvPr>
          <p:cNvSpPr txBox="1"/>
          <p:nvPr/>
        </p:nvSpPr>
        <p:spPr>
          <a:xfrm>
            <a:off x="9334067" y="5248431"/>
            <a:ext cx="134274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Allen et al., 2020</a:t>
            </a:r>
            <a:endParaRPr lang="en-US" kern="0" dirty="0">
              <a:solidFill>
                <a:srgbClr val="FFFFFF">
                  <a:lumMod val="65000"/>
                </a:srgbClr>
              </a:solidFill>
            </a:endParaRPr>
          </a:p>
        </p:txBody>
      </p:sp>
    </p:spTree>
    <p:extLst>
      <p:ext uri="{BB962C8B-B14F-4D97-AF65-F5344CB8AC3E}">
        <p14:creationId xmlns:p14="http://schemas.microsoft.com/office/powerpoint/2010/main" val="26000096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43F10-01A8-5149-BF8B-BFDE252B617F}"/>
              </a:ext>
            </a:extLst>
          </p:cNvPr>
          <p:cNvPicPr>
            <a:picLocks noChangeAspect="1"/>
          </p:cNvPicPr>
          <p:nvPr/>
        </p:nvPicPr>
        <p:blipFill>
          <a:blip r:embed="rId3"/>
          <a:stretch>
            <a:fillRect/>
          </a:stretch>
        </p:blipFill>
        <p:spPr>
          <a:xfrm>
            <a:off x="1834920" y="883532"/>
            <a:ext cx="4166128" cy="4166128"/>
          </a:xfrm>
          <a:prstGeom prst="rect">
            <a:avLst/>
          </a:prstGeom>
        </p:spPr>
      </p:pic>
      <p:pic>
        <p:nvPicPr>
          <p:cNvPr id="5" name="Picture 4">
            <a:extLst>
              <a:ext uri="{FF2B5EF4-FFF2-40B4-BE49-F238E27FC236}">
                <a16:creationId xmlns:a16="http://schemas.microsoft.com/office/drawing/2014/main" id="{A5ABFAA9-CEBE-644A-91FC-3766C112C57B}"/>
              </a:ext>
            </a:extLst>
          </p:cNvPr>
          <p:cNvPicPr>
            <a:picLocks noChangeAspect="1"/>
          </p:cNvPicPr>
          <p:nvPr/>
        </p:nvPicPr>
        <p:blipFill>
          <a:blip r:embed="rId4"/>
          <a:stretch>
            <a:fillRect/>
          </a:stretch>
        </p:blipFill>
        <p:spPr>
          <a:xfrm>
            <a:off x="6172217" y="1528484"/>
            <a:ext cx="4217024" cy="2887731"/>
          </a:xfrm>
          <a:prstGeom prst="rect">
            <a:avLst/>
          </a:prstGeom>
        </p:spPr>
      </p:pic>
    </p:spTree>
    <p:extLst>
      <p:ext uri="{BB962C8B-B14F-4D97-AF65-F5344CB8AC3E}">
        <p14:creationId xmlns:p14="http://schemas.microsoft.com/office/powerpoint/2010/main" val="15109732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lstStyle/>
          <a:p>
            <a:pPr marL="714375" lvl="1" indent="-457200">
              <a:lnSpc>
                <a:spcPct val="150000"/>
              </a:lnSpc>
              <a:spcBef>
                <a:spcPts val="0"/>
              </a:spcBef>
              <a:spcAft>
                <a:spcPts val="200"/>
              </a:spcAft>
              <a:buAutoNum type="arabicPeriod"/>
            </a:pPr>
            <a:r>
              <a:rPr lang="en-US" sz="2400" dirty="0">
                <a:ea typeface="+mn-lt"/>
                <a:cs typeface="+mn-lt"/>
              </a:rPr>
              <a:t>Introduce how context is related to focusing on a problem</a:t>
            </a:r>
            <a:endParaRPr lang="en-US" sz="1550" dirty="0">
              <a:solidFill>
                <a:schemeClr val="tx1"/>
              </a:solidFill>
              <a:cs typeface="Arial"/>
            </a:endParaRPr>
          </a:p>
          <a:p>
            <a:pPr marL="714375" lvl="1" indent="-457200">
              <a:lnSpc>
                <a:spcPct val="150000"/>
              </a:lnSpc>
              <a:spcBef>
                <a:spcPts val="0"/>
              </a:spcBef>
              <a:spcAft>
                <a:spcPts val="200"/>
              </a:spcAft>
              <a:buAutoNum type="arabicPeriod"/>
            </a:pPr>
            <a:r>
              <a:rPr lang="en-US" sz="2400" dirty="0">
                <a:ea typeface="+mn-lt"/>
                <a:cs typeface="+mn-lt"/>
              </a:rPr>
              <a:t>Explore a tool for assessing context</a:t>
            </a:r>
          </a:p>
          <a:p>
            <a:pPr marL="714375" lvl="1" indent="-457200">
              <a:lnSpc>
                <a:spcPct val="150000"/>
              </a:lnSpc>
              <a:spcBef>
                <a:spcPts val="0"/>
              </a:spcBef>
              <a:spcAft>
                <a:spcPts val="200"/>
              </a:spcAft>
              <a:buAutoNum type="arabicPeriod"/>
            </a:pPr>
            <a:r>
              <a:rPr lang="en-US" sz="2400" b="1" dirty="0">
                <a:solidFill>
                  <a:srgbClr val="0097DA"/>
                </a:solidFill>
                <a:ea typeface="+mn-lt"/>
                <a:cs typeface="+mn-lt"/>
              </a:rPr>
              <a:t>Prepare to analyze fit of EBI</a:t>
            </a:r>
          </a:p>
          <a:p>
            <a:pPr marL="714375" lvl="1" indent="-457200">
              <a:lnSpc>
                <a:spcPct val="150000"/>
              </a:lnSpc>
              <a:spcBef>
                <a:spcPts val="0"/>
              </a:spcBef>
              <a:spcAft>
                <a:spcPts val="200"/>
              </a:spcAft>
              <a:buAutoNum type="arabicPeriod"/>
            </a:pPr>
            <a:r>
              <a:rPr lang="en-US" sz="2400" dirty="0">
                <a:ea typeface="+mn-lt"/>
                <a:cs typeface="+mn-lt"/>
              </a:rPr>
              <a:t>Team Huddle: Mapping your context </a:t>
            </a:r>
            <a:endParaRPr lang="en-US" sz="2400" dirty="0">
              <a:solidFill>
                <a:srgbClr val="404040"/>
              </a:solidFill>
              <a:cs typeface="Arial"/>
            </a:endParaRPr>
          </a:p>
          <a:p>
            <a:pPr marL="714375" lvl="1" indent="-457200">
              <a:lnSpc>
                <a:spcPct val="150000"/>
              </a:lnSpc>
              <a:spcBef>
                <a:spcPts val="0"/>
              </a:spcBef>
              <a:spcAft>
                <a:spcPts val="200"/>
              </a:spcAft>
              <a:buAutoNum type="arabicPeriod"/>
            </a:pPr>
            <a:endParaRPr lang="en-US" sz="2400" dirty="0">
              <a:solidFill>
                <a:srgbClr val="404040"/>
              </a:solidFill>
              <a:cs typeface="Arial"/>
            </a:endParaRPr>
          </a:p>
          <a:p>
            <a:pPr marL="0" indent="0">
              <a:lnSpc>
                <a:spcPct val="150000"/>
              </a:lnSpc>
              <a:spcAft>
                <a:spcPts val="200"/>
              </a:spcAft>
              <a:buNone/>
            </a:pPr>
            <a:endParaRPr lang="en-US" dirty="0">
              <a:solidFill>
                <a:schemeClr val="tx1"/>
              </a:solidFill>
              <a:cs typeface="Arial"/>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33967523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55F1C9-AABD-6F49-8086-709B798BD5D6}"/>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 Reminder: Goals of Contextualization</a:t>
            </a:r>
            <a:endParaRPr lang="en-US" dirty="0"/>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200" indent="-457200">
              <a:spcAft>
                <a:spcPts val="1000"/>
              </a:spcAft>
              <a:buAutoNum type="arabicPeriod"/>
            </a:pPr>
            <a:r>
              <a:rPr lang="en-US" sz="2400" b="1" dirty="0">
                <a:solidFill>
                  <a:srgbClr val="0097DA"/>
                </a:solidFill>
              </a:rPr>
              <a:t>Ensure match</a:t>
            </a:r>
            <a:r>
              <a:rPr lang="en-US" sz="2400" b="1" dirty="0">
                <a:solidFill>
                  <a:schemeClr val="tx2"/>
                </a:solidFill>
              </a:rPr>
              <a:t> </a:t>
            </a:r>
            <a:r>
              <a:rPr lang="en-US" sz="2400" dirty="0">
                <a:solidFill>
                  <a:schemeClr val="tx2"/>
                </a:solidFill>
              </a:rPr>
              <a:t>between EBI and values, needs, skills, and resources</a:t>
            </a:r>
          </a:p>
          <a:p>
            <a:pPr marL="885825" lvl="1" indent="-342900">
              <a:spcAft>
                <a:spcPts val="1000"/>
              </a:spcAft>
            </a:pPr>
            <a:r>
              <a:rPr lang="en-US" sz="2400" dirty="0">
                <a:solidFill>
                  <a:schemeClr val="tx2"/>
                </a:solidFill>
              </a:rPr>
              <a:t>Consider stakeholders delivering interventions and patients/populations of focus</a:t>
            </a:r>
          </a:p>
          <a:p>
            <a:pPr marL="457200" indent="-457200">
              <a:spcAft>
                <a:spcPts val="1000"/>
              </a:spcAft>
              <a:buAutoNum type="arabicPeriod"/>
            </a:pPr>
            <a:r>
              <a:rPr lang="en" sz="2400" b="1" dirty="0">
                <a:solidFill>
                  <a:srgbClr val="0097DA"/>
                </a:solidFill>
                <a:sym typeface="Georgia"/>
              </a:rPr>
              <a:t>Reflect on root causes</a:t>
            </a:r>
            <a:r>
              <a:rPr lang="en" sz="2400" b="1" dirty="0">
                <a:solidFill>
                  <a:schemeClr val="tx2"/>
                </a:solidFill>
                <a:sym typeface="Georgia"/>
              </a:rPr>
              <a:t> </a:t>
            </a:r>
            <a:r>
              <a:rPr lang="en" sz="2400" dirty="0">
                <a:solidFill>
                  <a:schemeClr val="tx2"/>
                </a:solidFill>
                <a:sym typeface="Georgia"/>
              </a:rPr>
              <a:t>to allow barriers and assets to be identified </a:t>
            </a:r>
            <a:endParaRPr lang="en" sz="2400" dirty="0">
              <a:solidFill>
                <a:schemeClr val="tx2"/>
              </a:solidFill>
            </a:endParaRPr>
          </a:p>
          <a:p>
            <a:pPr marL="457200" indent="-457200">
              <a:spcAft>
                <a:spcPts val="1000"/>
              </a:spcAft>
              <a:buAutoNum type="arabicPeriod"/>
            </a:pPr>
            <a:r>
              <a:rPr lang="en" sz="2400" b="1" dirty="0">
                <a:solidFill>
                  <a:srgbClr val="0097DA"/>
                </a:solidFill>
                <a:sym typeface="Georgia"/>
              </a:rPr>
              <a:t>Design tailored strategies</a:t>
            </a:r>
            <a:r>
              <a:rPr lang="en" sz="2400" b="1" dirty="0">
                <a:solidFill>
                  <a:schemeClr val="tx2"/>
                </a:solidFill>
                <a:sym typeface="Georgia"/>
              </a:rPr>
              <a:t> </a:t>
            </a:r>
            <a:r>
              <a:rPr lang="en" sz="2400" dirty="0">
                <a:solidFill>
                  <a:schemeClr val="tx2"/>
                </a:solidFill>
                <a:sym typeface="Georgia"/>
              </a:rPr>
              <a:t>for implementation </a:t>
            </a:r>
          </a:p>
        </p:txBody>
      </p:sp>
      <p:sp>
        <p:nvSpPr>
          <p:cNvPr id="4" name="TextBox 3">
            <a:extLst>
              <a:ext uri="{FF2B5EF4-FFF2-40B4-BE49-F238E27FC236}">
                <a16:creationId xmlns:a16="http://schemas.microsoft.com/office/drawing/2014/main" id="{82E4E367-F4DD-1C4D-A92F-BB026D1367BA}"/>
              </a:ext>
            </a:extLst>
          </p:cNvPr>
          <p:cNvSpPr txBox="1"/>
          <p:nvPr/>
        </p:nvSpPr>
        <p:spPr>
          <a:xfrm>
            <a:off x="9216600" y="5100431"/>
            <a:ext cx="1464582" cy="615553"/>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Horner et al., 2014</a:t>
            </a:r>
            <a:endParaRPr lang="en-US" kern="0" dirty="0"/>
          </a:p>
          <a:p>
            <a:pPr algn="r"/>
            <a:r>
              <a:rPr lang="en-US" sz="1000" kern="0" dirty="0">
                <a:solidFill>
                  <a:srgbClr val="FFFFFF">
                    <a:lumMod val="65000"/>
                  </a:srgbClr>
                </a:solidFill>
              </a:rPr>
              <a:t>Hamilton et al., 2007</a:t>
            </a:r>
          </a:p>
          <a:p>
            <a:pPr algn="r"/>
            <a:endParaRPr lang="en-US" sz="1400" kern="0" dirty="0">
              <a:solidFill>
                <a:srgbClr val="FFFFFF">
                  <a:lumMod val="65000"/>
                </a:srgbClr>
              </a:solidFill>
            </a:endParaRPr>
          </a:p>
        </p:txBody>
      </p:sp>
    </p:spTree>
    <p:extLst>
      <p:ext uri="{BB962C8B-B14F-4D97-AF65-F5344CB8AC3E}">
        <p14:creationId xmlns:p14="http://schemas.microsoft.com/office/powerpoint/2010/main" val="38139432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56ED9-F185-1149-868F-3EA0DFE25302}"/>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Equity Reflection</a:t>
            </a:r>
            <a:endParaRPr lang="en-US" sz="3200" dirty="0"/>
          </a:p>
        </p:txBody>
      </p:sp>
      <p:sp>
        <p:nvSpPr>
          <p:cNvPr id="4" name="Content Placeholder 3">
            <a:extLst>
              <a:ext uri="{FF2B5EF4-FFF2-40B4-BE49-F238E27FC236}">
                <a16:creationId xmlns:a16="http://schemas.microsoft.com/office/drawing/2014/main" id="{AE016D32-6142-324A-80A9-3AA1D3A27093}"/>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50000"/>
              </a:lnSpc>
              <a:spcAft>
                <a:spcPts val="1000"/>
              </a:spcAft>
              <a:buNone/>
            </a:pPr>
            <a:r>
              <a:rPr lang="en-US" sz="2400" dirty="0"/>
              <a:t>How has our understanding of the problem evolved?   </a:t>
            </a:r>
            <a:endParaRPr lang="en-US" dirty="0"/>
          </a:p>
          <a:p>
            <a:pPr marL="556895" lvl="1" indent="-213995">
              <a:spcAft>
                <a:spcPts val="1000"/>
              </a:spcAft>
            </a:pPr>
            <a:r>
              <a:rPr lang="en-US" sz="2400" dirty="0"/>
              <a:t>What </a:t>
            </a:r>
            <a:r>
              <a:rPr lang="en-US" sz="2400" b="1" dirty="0">
                <a:solidFill>
                  <a:srgbClr val="0097DA"/>
                </a:solidFill>
              </a:rPr>
              <a:t>upstream </a:t>
            </a:r>
            <a:r>
              <a:rPr lang="en-US" sz="2400" dirty="0"/>
              <a:t>causes are better understood?</a:t>
            </a:r>
          </a:p>
          <a:p>
            <a:pPr marL="556895" lvl="1" indent="-213995">
              <a:spcAft>
                <a:spcPts val="1000"/>
              </a:spcAft>
            </a:pPr>
            <a:r>
              <a:rPr lang="en-US" sz="2400" dirty="0"/>
              <a:t>What </a:t>
            </a:r>
            <a:r>
              <a:rPr lang="en-US" sz="2400" b="1" dirty="0">
                <a:solidFill>
                  <a:srgbClr val="0097DA"/>
                </a:solidFill>
              </a:rPr>
              <a:t>assumptions </a:t>
            </a:r>
            <a:r>
              <a:rPr lang="en-US" sz="2400" dirty="0"/>
              <a:t>are we taking for granted?</a:t>
            </a:r>
          </a:p>
          <a:p>
            <a:pPr marL="556895" lvl="1" indent="-213995">
              <a:spcAft>
                <a:spcPts val="1000"/>
              </a:spcAft>
            </a:pPr>
            <a:r>
              <a:rPr lang="en-US" sz="2400" dirty="0"/>
              <a:t>Wh</a:t>
            </a:r>
            <a:r>
              <a:rPr lang="en-US" sz="2400" dirty="0">
                <a:solidFill>
                  <a:schemeClr val="tx2"/>
                </a:solidFill>
              </a:rPr>
              <a:t>at practice-based</a:t>
            </a:r>
            <a:r>
              <a:rPr lang="en-US" sz="2400" dirty="0">
                <a:solidFill>
                  <a:srgbClr val="00B0F0"/>
                </a:solidFill>
              </a:rPr>
              <a:t> </a:t>
            </a:r>
            <a:r>
              <a:rPr lang="en-US" sz="2400" b="1" dirty="0">
                <a:solidFill>
                  <a:srgbClr val="0097DA"/>
                </a:solidFill>
              </a:rPr>
              <a:t>evidence </a:t>
            </a:r>
            <a:r>
              <a:rPr lang="en-US" sz="2400" dirty="0">
                <a:solidFill>
                  <a:schemeClr val="tx1">
                    <a:lumMod val="85000"/>
                    <a:lumOff val="15000"/>
                  </a:schemeClr>
                </a:solidFill>
              </a:rPr>
              <a:t>has been uncovered?</a:t>
            </a:r>
          </a:p>
          <a:p>
            <a:pPr marL="556895" lvl="1" indent="-213995">
              <a:spcAft>
                <a:spcPts val="1000"/>
              </a:spcAft>
            </a:pPr>
            <a:r>
              <a:rPr lang="en-US" sz="2400" dirty="0"/>
              <a:t>Do all stakeholders </a:t>
            </a:r>
            <a:r>
              <a:rPr lang="en-US" sz="2400" b="1" dirty="0">
                <a:solidFill>
                  <a:srgbClr val="0097DA"/>
                </a:solidFill>
              </a:rPr>
              <a:t>agree </a:t>
            </a:r>
            <a:r>
              <a:rPr lang="en-US" sz="2400" dirty="0"/>
              <a:t>on the conclusions of the assessment that will guide the next steps?</a:t>
            </a:r>
          </a:p>
          <a:p>
            <a:pPr marL="556895" lvl="1" indent="-213995">
              <a:spcAft>
                <a:spcPts val="1000"/>
              </a:spcAft>
            </a:pPr>
            <a:endParaRPr lang="en-US" sz="2400" dirty="0"/>
          </a:p>
          <a:p>
            <a:pPr>
              <a:spcAft>
                <a:spcPts val="1000"/>
              </a:spcAft>
            </a:pPr>
            <a:endParaRPr lang="en-US" sz="2400" dirty="0"/>
          </a:p>
          <a:p>
            <a:pPr>
              <a:spcAft>
                <a:spcPts val="1000"/>
              </a:spcAft>
            </a:pPr>
            <a:endParaRPr lang="en-US" sz="2400" dirty="0"/>
          </a:p>
        </p:txBody>
      </p:sp>
      <p:sp>
        <p:nvSpPr>
          <p:cNvPr id="5" name="TextBox 4">
            <a:extLst>
              <a:ext uri="{FF2B5EF4-FFF2-40B4-BE49-F238E27FC236}">
                <a16:creationId xmlns:a16="http://schemas.microsoft.com/office/drawing/2014/main" id="{0062B877-5ECB-C447-8900-491A10FBBE35}"/>
              </a:ext>
            </a:extLst>
          </p:cNvPr>
          <p:cNvSpPr txBox="1"/>
          <p:nvPr/>
        </p:nvSpPr>
        <p:spPr>
          <a:xfrm>
            <a:off x="9115335" y="5129811"/>
            <a:ext cx="1549763" cy="40011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Ward et al., 2012</a:t>
            </a:r>
            <a:endParaRPr lang="en-US" kern="0" dirty="0"/>
          </a:p>
          <a:p>
            <a:pPr algn="r"/>
            <a:r>
              <a:rPr lang="en-US" sz="1000" kern="0" dirty="0">
                <a:solidFill>
                  <a:srgbClr val="FFFFFF">
                    <a:lumMod val="65000"/>
                  </a:srgbClr>
                </a:solidFill>
              </a:rPr>
              <a:t>Rohweder et al., 2017</a:t>
            </a:r>
          </a:p>
        </p:txBody>
      </p:sp>
      <p:pic>
        <p:nvPicPr>
          <p:cNvPr id="9" name="Picture 6" descr="A picture containing text, silhouette, vector graphics&#10;&#10;Description automatically generated">
            <a:extLst>
              <a:ext uri="{FF2B5EF4-FFF2-40B4-BE49-F238E27FC236}">
                <a16:creationId xmlns:a16="http://schemas.microsoft.com/office/drawing/2014/main" id="{548D28A6-CC3D-4C88-9F9E-DE6B7534F52F}"/>
              </a:ext>
            </a:extLst>
          </p:cNvPr>
          <p:cNvPicPr>
            <a:picLocks noChangeAspect="1"/>
          </p:cNvPicPr>
          <p:nvPr/>
        </p:nvPicPr>
        <p:blipFill>
          <a:blip r:embed="rId3"/>
          <a:stretch>
            <a:fillRect/>
          </a:stretch>
        </p:blipFill>
        <p:spPr>
          <a:xfrm>
            <a:off x="8413572" y="201560"/>
            <a:ext cx="1193865" cy="1157908"/>
          </a:xfrm>
          <a:prstGeom prst="rect">
            <a:avLst/>
          </a:prstGeom>
        </p:spPr>
      </p:pic>
      <p:pic>
        <p:nvPicPr>
          <p:cNvPr id="10" name="Picture 10" descr="A picture containing diagram&#10;&#10;Description automatically generated">
            <a:extLst>
              <a:ext uri="{FF2B5EF4-FFF2-40B4-BE49-F238E27FC236}">
                <a16:creationId xmlns:a16="http://schemas.microsoft.com/office/drawing/2014/main" id="{28DAE934-E634-4C01-8750-C2F9797343B5}"/>
              </a:ext>
            </a:extLst>
          </p:cNvPr>
          <p:cNvPicPr>
            <a:picLocks noChangeAspect="1"/>
          </p:cNvPicPr>
          <p:nvPr/>
        </p:nvPicPr>
        <p:blipFill>
          <a:blip r:embed="rId4"/>
          <a:stretch>
            <a:fillRect/>
          </a:stretch>
        </p:blipFill>
        <p:spPr>
          <a:xfrm>
            <a:off x="9612113" y="201243"/>
            <a:ext cx="965850" cy="1135156"/>
          </a:xfrm>
          <a:prstGeom prst="rect">
            <a:avLst/>
          </a:prstGeom>
        </p:spPr>
      </p:pic>
    </p:spTree>
    <p:extLst>
      <p:ext uri="{BB962C8B-B14F-4D97-AF65-F5344CB8AC3E}">
        <p14:creationId xmlns:p14="http://schemas.microsoft.com/office/powerpoint/2010/main" val="29298700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4167CF-40AB-C64B-8976-E695C2730804}"/>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dirty="0"/>
              <a:t>Support Stakeholders in Prioritizing Needs and Opportunities</a:t>
            </a:r>
            <a:endParaRPr lang="en-US" dirty="0"/>
          </a:p>
        </p:txBody>
      </p:sp>
      <p:sp>
        <p:nvSpPr>
          <p:cNvPr id="3" name="Content Placeholder 2">
            <a:extLst>
              <a:ext uri="{FF2B5EF4-FFF2-40B4-BE49-F238E27FC236}">
                <a16:creationId xmlns:a16="http://schemas.microsoft.com/office/drawing/2014/main" id="{D15C054D-C8C1-8F48-A86B-EF7FFF5F1E36}"/>
              </a:ext>
            </a:extLst>
          </p:cNvPr>
          <p:cNvSpPr>
            <a:spLocks noGrp="1"/>
          </p:cNvSpPr>
          <p:nvPr>
            <p:ph sz="half" idx="1"/>
          </p:nvPr>
        </p:nvSpPr>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buNone/>
            </a:pPr>
            <a:r>
              <a:rPr lang="en-US" sz="2000" b="1" dirty="0">
                <a:solidFill>
                  <a:srgbClr val="0097DA"/>
                </a:solidFill>
              </a:rPr>
              <a:t>Why?</a:t>
            </a:r>
          </a:p>
          <a:p>
            <a:pPr marL="556895" lvl="1" indent="-213995">
              <a:lnSpc>
                <a:spcPct val="114999"/>
              </a:lnSpc>
              <a:spcAft>
                <a:spcPts val="1000"/>
              </a:spcAft>
            </a:pPr>
            <a:r>
              <a:rPr lang="en-US" sz="2000" dirty="0"/>
              <a:t>Prioritizing encourages a shared purpose</a:t>
            </a:r>
          </a:p>
          <a:p>
            <a:pPr marL="0" indent="0">
              <a:lnSpc>
                <a:spcPct val="114999"/>
              </a:lnSpc>
              <a:buNone/>
            </a:pPr>
            <a:r>
              <a:rPr lang="en-US" sz="2000" b="1" dirty="0">
                <a:solidFill>
                  <a:srgbClr val="0097DA"/>
                </a:solidFill>
              </a:rPr>
              <a:t>When?</a:t>
            </a:r>
          </a:p>
          <a:p>
            <a:pPr marL="556895" lvl="1" indent="-213995">
              <a:lnSpc>
                <a:spcPct val="114999"/>
              </a:lnSpc>
              <a:spcAft>
                <a:spcPts val="1000"/>
              </a:spcAft>
            </a:pPr>
            <a:r>
              <a:rPr lang="en-US" sz="2000" dirty="0"/>
              <a:t>Prioritize after a contextual assessment in terms of which gaps/problems to focus on </a:t>
            </a:r>
          </a:p>
          <a:p>
            <a:pPr marL="0" indent="0">
              <a:lnSpc>
                <a:spcPct val="114999"/>
              </a:lnSpc>
              <a:buNone/>
            </a:pPr>
            <a:endParaRPr lang="en-US" sz="2000" dirty="0"/>
          </a:p>
        </p:txBody>
      </p:sp>
      <p:sp>
        <p:nvSpPr>
          <p:cNvPr id="2" name="Content Placeholder 1">
            <a:extLst>
              <a:ext uri="{FF2B5EF4-FFF2-40B4-BE49-F238E27FC236}">
                <a16:creationId xmlns:a16="http://schemas.microsoft.com/office/drawing/2014/main" id="{3114086B-3960-475B-AA6E-71C9D38C4B20}"/>
              </a:ext>
            </a:extLst>
          </p:cNvPr>
          <p:cNvSpPr>
            <a:spLocks noGrp="1"/>
          </p:cNvSpPr>
          <p:nvPr>
            <p:ph sz="half" idx="2"/>
          </p:nvPr>
        </p:nvSpPr>
        <p:spPr/>
        <p:txBody>
          <a:bodyPr/>
          <a:lstStyle/>
          <a:p>
            <a:pPr marL="0" indent="0">
              <a:lnSpc>
                <a:spcPct val="114999"/>
              </a:lnSpc>
              <a:spcBef>
                <a:spcPts val="0"/>
              </a:spcBef>
              <a:spcAft>
                <a:spcPts val="0"/>
              </a:spcAft>
              <a:buNone/>
            </a:pPr>
            <a:r>
              <a:rPr lang="en-US" sz="2000" b="1" dirty="0">
                <a:solidFill>
                  <a:srgbClr val="0097DA"/>
                </a:solidFill>
                <a:ea typeface="+mn-lt"/>
                <a:cs typeface="+mn-lt"/>
              </a:rPr>
              <a:t>Who?</a:t>
            </a:r>
            <a:endParaRPr lang="en-US" sz="2000" dirty="0">
              <a:solidFill>
                <a:srgbClr val="404040"/>
              </a:solidFill>
              <a:ea typeface="+mn-lt"/>
              <a:cs typeface="+mn-lt"/>
            </a:endParaRPr>
          </a:p>
          <a:p>
            <a:pPr marL="556895" lvl="1" indent="-213995">
              <a:lnSpc>
                <a:spcPct val="114999"/>
              </a:lnSpc>
              <a:spcBef>
                <a:spcPts val="0"/>
              </a:spcBef>
              <a:spcAft>
                <a:spcPts val="0"/>
              </a:spcAft>
            </a:pPr>
            <a:r>
              <a:rPr lang="en-US" sz="2000" dirty="0">
                <a:solidFill>
                  <a:schemeClr val="tx2"/>
                </a:solidFill>
                <a:ea typeface="+mn-lt"/>
                <a:cs typeface="+mn-lt"/>
              </a:rPr>
              <a:t>Involve multiple stakeholders with diverse agendas at many levels</a:t>
            </a:r>
          </a:p>
          <a:p>
            <a:pPr marL="0" indent="0">
              <a:lnSpc>
                <a:spcPct val="114999"/>
              </a:lnSpc>
              <a:spcBef>
                <a:spcPts val="0"/>
              </a:spcBef>
              <a:spcAft>
                <a:spcPts val="0"/>
              </a:spcAft>
              <a:buNone/>
            </a:pPr>
            <a:r>
              <a:rPr lang="en-US" sz="2000" b="1" dirty="0">
                <a:solidFill>
                  <a:srgbClr val="0097DA"/>
                </a:solidFill>
                <a:ea typeface="+mn-lt"/>
                <a:cs typeface="+mn-lt"/>
              </a:rPr>
              <a:t>How?</a:t>
            </a:r>
            <a:endParaRPr lang="en-US" sz="2000" dirty="0">
              <a:solidFill>
                <a:srgbClr val="404040"/>
              </a:solidFill>
              <a:ea typeface="+mn-lt"/>
              <a:cs typeface="+mn-lt"/>
            </a:endParaRPr>
          </a:p>
          <a:p>
            <a:pPr marL="556895" lvl="1" indent="-213995">
              <a:lnSpc>
                <a:spcPct val="114999"/>
              </a:lnSpc>
              <a:spcBef>
                <a:spcPts val="0"/>
              </a:spcBef>
              <a:spcAft>
                <a:spcPts val="0"/>
              </a:spcAft>
            </a:pPr>
            <a:r>
              <a:rPr lang="en-US" sz="2000" dirty="0">
                <a:solidFill>
                  <a:schemeClr val="tx2"/>
                </a:solidFill>
                <a:ea typeface="+mn-lt"/>
                <a:cs typeface="+mn-lt"/>
              </a:rPr>
              <a:t>Cyclical process narrowing goals based on readiness, power dynamics, data, context, and fit</a:t>
            </a:r>
          </a:p>
          <a:p>
            <a:pPr marL="556895" lvl="1" indent="-213995">
              <a:lnSpc>
                <a:spcPct val="114999"/>
              </a:lnSpc>
              <a:spcBef>
                <a:spcPts val="0"/>
              </a:spcBef>
              <a:spcAft>
                <a:spcPts val="0"/>
              </a:spcAft>
            </a:pPr>
            <a:r>
              <a:rPr lang="en-US" sz="2000" dirty="0">
                <a:solidFill>
                  <a:schemeClr val="tx2"/>
                </a:solidFill>
                <a:ea typeface="+mn-lt"/>
                <a:cs typeface="+mn-lt"/>
              </a:rPr>
              <a:t>Use methods to gather feedback from multiple levels</a:t>
            </a:r>
          </a:p>
          <a:p>
            <a:pPr>
              <a:lnSpc>
                <a:spcPct val="114999"/>
              </a:lnSpc>
              <a:spcBef>
                <a:spcPts val="0"/>
              </a:spcBef>
              <a:spcAft>
                <a:spcPts val="0"/>
              </a:spcAft>
            </a:pPr>
            <a:endParaRPr lang="en-US" sz="2000" dirty="0">
              <a:ea typeface="+mn-lt"/>
              <a:cs typeface="+mn-lt"/>
            </a:endParaRPr>
          </a:p>
          <a:p>
            <a:pPr>
              <a:lnSpc>
                <a:spcPct val="114999"/>
              </a:lnSpc>
              <a:spcBef>
                <a:spcPts val="0"/>
              </a:spcBef>
              <a:spcAft>
                <a:spcPts val="0"/>
              </a:spcAft>
            </a:pPr>
            <a:endParaRPr lang="en-US" sz="2000" dirty="0">
              <a:ea typeface="+mn-lt"/>
              <a:cs typeface="+mn-lt"/>
            </a:endParaRPr>
          </a:p>
          <a:p>
            <a:endParaRPr lang="en-US" sz="2000" dirty="0">
              <a:cs typeface="Arial"/>
            </a:endParaRPr>
          </a:p>
        </p:txBody>
      </p:sp>
    </p:spTree>
    <p:extLst>
      <p:ext uri="{BB962C8B-B14F-4D97-AF65-F5344CB8AC3E}">
        <p14:creationId xmlns:p14="http://schemas.microsoft.com/office/powerpoint/2010/main" val="283157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2A394-2C64-074C-A723-68DE6A901A85}"/>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Case Example</a:t>
            </a:r>
            <a:endParaRPr lang="en-US" sz="3600" dirty="0"/>
          </a:p>
        </p:txBody>
      </p:sp>
      <p:sp>
        <p:nvSpPr>
          <p:cNvPr id="3" name="Content Placeholder 2">
            <a:extLst>
              <a:ext uri="{FF2B5EF4-FFF2-40B4-BE49-F238E27FC236}">
                <a16:creationId xmlns:a16="http://schemas.microsoft.com/office/drawing/2014/main" id="{28D47E1B-3AD0-EA4C-A7DC-66F8E86A0DB0}"/>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42900" indent="-342900">
              <a:spcAft>
                <a:spcPts val="1000"/>
              </a:spcAft>
            </a:pPr>
            <a:r>
              <a:rPr lang="en-US" sz="2400" dirty="0"/>
              <a:t>Inequities across neighborhoods in large urban areas</a:t>
            </a:r>
            <a:endParaRPr lang="en-US" dirty="0"/>
          </a:p>
          <a:p>
            <a:pPr marL="342900" indent="-342900">
              <a:spcAft>
                <a:spcPts val="1000"/>
              </a:spcAft>
            </a:pPr>
            <a:r>
              <a:rPr lang="en-US" sz="2400" dirty="0"/>
              <a:t>Colorectal cancer screening rates are 48% in Ward 7</a:t>
            </a:r>
          </a:p>
          <a:p>
            <a:pPr marL="342900" indent="-342900">
              <a:spcAft>
                <a:spcPts val="1000"/>
              </a:spcAft>
            </a:pPr>
            <a:r>
              <a:rPr lang="en-US" sz="2400" dirty="0"/>
              <a:t>Community input shows the need for a focus on more </a:t>
            </a:r>
            <a:r>
              <a:rPr lang="en-US" sz="2400" b="1" dirty="0">
                <a:solidFill>
                  <a:srgbClr val="0097DA"/>
                </a:solidFill>
              </a:rPr>
              <a:t>accessible EBIs</a:t>
            </a:r>
            <a:r>
              <a:rPr lang="en-US" sz="2400" dirty="0">
                <a:solidFill>
                  <a:srgbClr val="00B0F0"/>
                </a:solidFill>
              </a:rPr>
              <a:t> </a:t>
            </a:r>
            <a:r>
              <a:rPr lang="en-US" sz="2400" dirty="0"/>
              <a:t>for screening</a:t>
            </a:r>
          </a:p>
          <a:p>
            <a:pPr lvl="8">
              <a:spcBef>
                <a:spcPts val="2000"/>
              </a:spcBef>
              <a:spcAft>
                <a:spcPts val="1000"/>
              </a:spcAft>
            </a:pPr>
            <a:r>
              <a:rPr lang="en-US" sz="2400" dirty="0"/>
              <a:t>Implementing FLU-FIT program at a more accessible location such as a pharmacy could help</a:t>
            </a:r>
            <a:endParaRPr lang="en-US" dirty="0"/>
          </a:p>
        </p:txBody>
      </p:sp>
      <p:pic>
        <p:nvPicPr>
          <p:cNvPr id="4" name="Picture 5" descr="A picture containing text, clipart&#10;&#10;Description automatically generated">
            <a:extLst>
              <a:ext uri="{FF2B5EF4-FFF2-40B4-BE49-F238E27FC236}">
                <a16:creationId xmlns:a16="http://schemas.microsoft.com/office/drawing/2014/main" id="{5C7FE3CF-E29A-4ED5-91EF-39D6CCA04826}"/>
              </a:ext>
            </a:extLst>
          </p:cNvPr>
          <p:cNvPicPr>
            <a:picLocks noChangeAspect="1"/>
          </p:cNvPicPr>
          <p:nvPr/>
        </p:nvPicPr>
        <p:blipFill>
          <a:blip r:embed="rId3"/>
          <a:stretch>
            <a:fillRect/>
          </a:stretch>
        </p:blipFill>
        <p:spPr>
          <a:xfrm>
            <a:off x="9697316" y="114053"/>
            <a:ext cx="971550" cy="1790700"/>
          </a:xfrm>
          <a:prstGeom prst="rect">
            <a:avLst/>
          </a:prstGeom>
        </p:spPr>
      </p:pic>
      <p:pic>
        <p:nvPicPr>
          <p:cNvPr id="6" name="Picture 6" descr="Graphical user interface, diagram, website&#10;&#10;Description automatically generated">
            <a:extLst>
              <a:ext uri="{FF2B5EF4-FFF2-40B4-BE49-F238E27FC236}">
                <a16:creationId xmlns:a16="http://schemas.microsoft.com/office/drawing/2014/main" id="{BC6A90F6-F3E4-46F5-A43F-902EFCA90604}"/>
              </a:ext>
            </a:extLst>
          </p:cNvPr>
          <p:cNvPicPr>
            <a:picLocks noChangeAspect="1"/>
          </p:cNvPicPr>
          <p:nvPr/>
        </p:nvPicPr>
        <p:blipFill>
          <a:blip r:embed="rId4"/>
          <a:stretch>
            <a:fillRect/>
          </a:stretch>
        </p:blipFill>
        <p:spPr>
          <a:xfrm>
            <a:off x="2891342" y="3571965"/>
            <a:ext cx="1511617" cy="1510669"/>
          </a:xfrm>
          <a:prstGeom prst="rect">
            <a:avLst/>
          </a:prstGeom>
        </p:spPr>
      </p:pic>
    </p:spTree>
    <p:extLst>
      <p:ext uri="{BB962C8B-B14F-4D97-AF65-F5344CB8AC3E}">
        <p14:creationId xmlns:p14="http://schemas.microsoft.com/office/powerpoint/2010/main" val="4009995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17FD-8FDC-FD46-925C-F3167E64FB42}"/>
              </a:ext>
            </a:extLst>
          </p:cNvPr>
          <p:cNvSpPr>
            <a:spLocks noGrp="1"/>
          </p:cNvSpPr>
          <p:nvPr>
            <p:ph type="title"/>
          </p:nvPr>
        </p:nvSpPr>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Partnerships for Accessible Sites</a:t>
            </a:r>
            <a:endParaRPr lang="en-US" sz="3600" dirty="0"/>
          </a:p>
        </p:txBody>
      </p:sp>
      <p:sp>
        <p:nvSpPr>
          <p:cNvPr id="3" name="Content Placeholder 2">
            <a:extLst>
              <a:ext uri="{FF2B5EF4-FFF2-40B4-BE49-F238E27FC236}">
                <a16:creationId xmlns:a16="http://schemas.microsoft.com/office/drawing/2014/main" id="{7D74D35A-FA2A-7845-A03F-2F1280305C7D}"/>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spcAft>
                <a:spcPts val="1000"/>
              </a:spcAft>
              <a:buNone/>
            </a:pPr>
            <a:r>
              <a:rPr lang="en-US" sz="2400" b="1" dirty="0">
                <a:solidFill>
                  <a:srgbClr val="0097DA"/>
                </a:solidFill>
              </a:rPr>
              <a:t>Reminder:</a:t>
            </a:r>
            <a:r>
              <a:rPr lang="en-US" sz="2400" dirty="0">
                <a:solidFill>
                  <a:srgbClr val="00B0F0"/>
                </a:solidFill>
              </a:rPr>
              <a:t> </a:t>
            </a:r>
            <a:r>
              <a:rPr lang="en-US" sz="2400" dirty="0"/>
              <a:t>Who is critical to the implementation of your cancer screening objective?</a:t>
            </a:r>
            <a:endParaRPr lang="en-US" dirty="0"/>
          </a:p>
          <a:p>
            <a:pPr marL="556895" lvl="1" indent="-213995">
              <a:lnSpc>
                <a:spcPct val="114999"/>
              </a:lnSpc>
            </a:pPr>
            <a:r>
              <a:rPr lang="en-US" sz="2200" dirty="0"/>
              <a:t>Nurses/medical assistants</a:t>
            </a:r>
          </a:p>
          <a:p>
            <a:pPr marL="556895" lvl="1" indent="-213995">
              <a:lnSpc>
                <a:spcPct val="114999"/>
              </a:lnSpc>
            </a:pPr>
            <a:r>
              <a:rPr lang="en-US" sz="2200" dirty="0"/>
              <a:t>Pharmacies</a:t>
            </a:r>
          </a:p>
          <a:p>
            <a:pPr marL="556895" lvl="1" indent="-213995">
              <a:lnSpc>
                <a:spcPct val="114999"/>
              </a:lnSpc>
            </a:pPr>
            <a:r>
              <a:rPr lang="en-US" sz="2200" dirty="0"/>
              <a:t>Community health centers</a:t>
            </a:r>
          </a:p>
          <a:p>
            <a:pPr marL="556895" lvl="1" indent="-213995">
              <a:lnSpc>
                <a:spcPct val="114999"/>
              </a:lnSpc>
            </a:pPr>
            <a:r>
              <a:rPr lang="en-US" sz="2200" dirty="0"/>
              <a:t>Seasonal flu clinics </a:t>
            </a:r>
          </a:p>
          <a:p>
            <a:pPr lvl="2">
              <a:lnSpc>
                <a:spcPct val="114999"/>
              </a:lnSpc>
            </a:pPr>
            <a:r>
              <a:rPr lang="en-US" sz="2200" dirty="0"/>
              <a:t>Drop-in clinics</a:t>
            </a:r>
          </a:p>
          <a:p>
            <a:pPr lvl="2">
              <a:lnSpc>
                <a:spcPct val="114999"/>
              </a:lnSpc>
            </a:pPr>
            <a:r>
              <a:rPr lang="en-US" sz="2200" dirty="0"/>
              <a:t>Primary Care visits</a:t>
            </a:r>
          </a:p>
          <a:p>
            <a:pPr marL="457189" lvl="1" indent="0">
              <a:buNone/>
            </a:pPr>
            <a:endParaRPr lang="en-US" dirty="0"/>
          </a:p>
          <a:p>
            <a:pPr marL="457189" lvl="1" indent="0">
              <a:buNone/>
            </a:pPr>
            <a:endParaRPr lang="en-US" dirty="0"/>
          </a:p>
        </p:txBody>
      </p:sp>
      <p:pic>
        <p:nvPicPr>
          <p:cNvPr id="4" name="Picture 5" descr="A picture containing text, clipart&#10;&#10;Description automatically generated">
            <a:extLst>
              <a:ext uri="{FF2B5EF4-FFF2-40B4-BE49-F238E27FC236}">
                <a16:creationId xmlns:a16="http://schemas.microsoft.com/office/drawing/2014/main" id="{8295D814-C755-4E5E-9FC1-B456081127BC}"/>
              </a:ext>
            </a:extLst>
          </p:cNvPr>
          <p:cNvPicPr>
            <a:picLocks noChangeAspect="1"/>
          </p:cNvPicPr>
          <p:nvPr/>
        </p:nvPicPr>
        <p:blipFill>
          <a:blip r:embed="rId3"/>
          <a:stretch>
            <a:fillRect/>
          </a:stretch>
        </p:blipFill>
        <p:spPr>
          <a:xfrm>
            <a:off x="9697316" y="114053"/>
            <a:ext cx="971550" cy="1790700"/>
          </a:xfrm>
          <a:prstGeom prst="rect">
            <a:avLst/>
          </a:prstGeom>
        </p:spPr>
      </p:pic>
      <p:pic>
        <p:nvPicPr>
          <p:cNvPr id="6" name="Picture 6" descr="A picture containing graphical user interface&#10;&#10;Description automatically generated">
            <a:extLst>
              <a:ext uri="{FF2B5EF4-FFF2-40B4-BE49-F238E27FC236}">
                <a16:creationId xmlns:a16="http://schemas.microsoft.com/office/drawing/2014/main" id="{DBA8691D-3B0C-4681-8DAC-59C8540C955D}"/>
              </a:ext>
            </a:extLst>
          </p:cNvPr>
          <p:cNvPicPr>
            <a:picLocks noChangeAspect="1"/>
          </p:cNvPicPr>
          <p:nvPr/>
        </p:nvPicPr>
        <p:blipFill>
          <a:blip r:embed="rId4"/>
          <a:stretch>
            <a:fillRect/>
          </a:stretch>
        </p:blipFill>
        <p:spPr>
          <a:xfrm>
            <a:off x="6653763" y="2359606"/>
            <a:ext cx="3041373" cy="2588975"/>
          </a:xfrm>
          <a:prstGeom prst="rect">
            <a:avLst/>
          </a:prstGeom>
        </p:spPr>
      </p:pic>
    </p:spTree>
    <p:extLst>
      <p:ext uri="{BB962C8B-B14F-4D97-AF65-F5344CB8AC3E}">
        <p14:creationId xmlns:p14="http://schemas.microsoft.com/office/powerpoint/2010/main" val="12805600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0B807-897A-B44A-B9F4-BB01760FB0F2}"/>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100" b="1" dirty="0"/>
              <a:t>Case: Colorectal Cancer Inequalities</a:t>
            </a:r>
          </a:p>
        </p:txBody>
      </p:sp>
      <p:sp>
        <p:nvSpPr>
          <p:cNvPr id="3" name="Content Placeholder 2">
            <a:extLst>
              <a:ext uri="{FF2B5EF4-FFF2-40B4-BE49-F238E27FC236}">
                <a16:creationId xmlns:a16="http://schemas.microsoft.com/office/drawing/2014/main" id="{5876A6ED-7A06-154F-9474-90A4C4C60353}"/>
              </a:ext>
            </a:extLst>
          </p:cNvPr>
          <p:cNvSpPr>
            <a:spLocks noGrp="1"/>
          </p:cNvSpPr>
          <p:nvPr>
            <p:ph idx="1"/>
          </p:nvPr>
        </p:nvSpPr>
        <p:spPr>
          <a:xfrm>
            <a:off x="1981201" y="1600201"/>
            <a:ext cx="7984045" cy="3810000"/>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lnSpc>
                <a:spcPct val="114999"/>
              </a:lnSpc>
              <a:spcAft>
                <a:spcPts val="1000"/>
              </a:spcAft>
              <a:buNone/>
            </a:pPr>
            <a:r>
              <a:rPr lang="en-US" sz="2400" b="1" dirty="0">
                <a:solidFill>
                  <a:srgbClr val="0097DA"/>
                </a:solidFill>
              </a:rPr>
              <a:t>System:</a:t>
            </a:r>
            <a:r>
              <a:rPr lang="en-US" sz="2400" dirty="0">
                <a:solidFill>
                  <a:srgbClr val="00B0F0"/>
                </a:solidFill>
              </a:rPr>
              <a:t> </a:t>
            </a:r>
            <a:r>
              <a:rPr lang="en-US" sz="2400" dirty="0"/>
              <a:t>Federally Qualified Health Center in Ward 7 is too overwhelmed to introduce FLU-FIT</a:t>
            </a:r>
            <a:endParaRPr lang="en-US" dirty="0"/>
          </a:p>
          <a:p>
            <a:pPr marL="0" indent="0">
              <a:lnSpc>
                <a:spcPct val="114999"/>
              </a:lnSpc>
              <a:spcAft>
                <a:spcPts val="1000"/>
              </a:spcAft>
              <a:buNone/>
            </a:pPr>
            <a:r>
              <a:rPr lang="en-US" sz="2400" b="1" dirty="0">
                <a:solidFill>
                  <a:srgbClr val="0097DA"/>
                </a:solidFill>
              </a:rPr>
              <a:t>Culture:</a:t>
            </a:r>
            <a:r>
              <a:rPr lang="en-US" sz="2400" dirty="0">
                <a:solidFill>
                  <a:srgbClr val="00B0F0"/>
                </a:solidFill>
              </a:rPr>
              <a:t> </a:t>
            </a:r>
            <a:r>
              <a:rPr lang="en-US" sz="2400" dirty="0"/>
              <a:t>Pharmacies are looking for new preventive services to offer customers </a:t>
            </a:r>
          </a:p>
          <a:p>
            <a:pPr marL="0" indent="0">
              <a:lnSpc>
                <a:spcPct val="114999"/>
              </a:lnSpc>
              <a:spcAft>
                <a:spcPts val="1000"/>
              </a:spcAft>
              <a:buNone/>
            </a:pPr>
            <a:r>
              <a:rPr lang="en-US" sz="2400" b="1" dirty="0">
                <a:solidFill>
                  <a:srgbClr val="0097DA"/>
                </a:solidFill>
              </a:rPr>
              <a:t>Climate:</a:t>
            </a:r>
            <a:r>
              <a:rPr lang="en-US" sz="2400" dirty="0">
                <a:solidFill>
                  <a:srgbClr val="00B0F0"/>
                </a:solidFill>
              </a:rPr>
              <a:t> </a:t>
            </a:r>
            <a:r>
              <a:rPr lang="en-US" sz="2400" dirty="0"/>
              <a:t>Pharmacists often need lead time with peer training for new programs; Change = Stress</a:t>
            </a:r>
            <a:r>
              <a:rPr lang="en-US" sz="1850" dirty="0"/>
              <a:t> </a:t>
            </a:r>
          </a:p>
        </p:txBody>
      </p:sp>
      <p:pic>
        <p:nvPicPr>
          <p:cNvPr id="4" name="Picture 5" descr="A picture containing text, clipart&#10;&#10;Description automatically generated">
            <a:extLst>
              <a:ext uri="{FF2B5EF4-FFF2-40B4-BE49-F238E27FC236}">
                <a16:creationId xmlns:a16="http://schemas.microsoft.com/office/drawing/2014/main" id="{1EB6E201-0312-4295-B54E-700AEE181426}"/>
              </a:ext>
            </a:extLst>
          </p:cNvPr>
          <p:cNvPicPr>
            <a:picLocks noChangeAspect="1"/>
          </p:cNvPicPr>
          <p:nvPr/>
        </p:nvPicPr>
        <p:blipFill>
          <a:blip r:embed="rId3"/>
          <a:stretch>
            <a:fillRect/>
          </a:stretch>
        </p:blipFill>
        <p:spPr>
          <a:xfrm>
            <a:off x="9697316" y="114053"/>
            <a:ext cx="971550" cy="1790700"/>
          </a:xfrm>
          <a:prstGeom prst="rect">
            <a:avLst/>
          </a:prstGeom>
        </p:spPr>
      </p:pic>
    </p:spTree>
    <p:extLst>
      <p:ext uri="{BB962C8B-B14F-4D97-AF65-F5344CB8AC3E}">
        <p14:creationId xmlns:p14="http://schemas.microsoft.com/office/powerpoint/2010/main" val="2829462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DC2BB26-F4E6-B647-A3C4-2D615AE82550}"/>
              </a:ext>
            </a:extLst>
          </p:cNvPr>
          <p:cNvCxnSpPr>
            <a:cxnSpLocks/>
          </p:cNvCxnSpPr>
          <p:nvPr/>
        </p:nvCxnSpPr>
        <p:spPr>
          <a:xfrm>
            <a:off x="3812942" y="3826962"/>
            <a:ext cx="1326936" cy="6684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F80502-1544-E744-BA38-25442B0912BA}"/>
              </a:ext>
            </a:extLst>
          </p:cNvPr>
          <p:cNvCxnSpPr>
            <a:cxnSpLocks/>
          </p:cNvCxnSpPr>
          <p:nvPr/>
        </p:nvCxnSpPr>
        <p:spPr>
          <a:xfrm>
            <a:off x="4632550" y="2925404"/>
            <a:ext cx="953695" cy="15700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2368E62-910E-2044-9696-57108226E558}"/>
              </a:ext>
            </a:extLst>
          </p:cNvPr>
          <p:cNvCxnSpPr>
            <a:cxnSpLocks/>
            <a:stCxn id="10" idx="4"/>
            <a:endCxn id="7" idx="0"/>
          </p:cNvCxnSpPr>
          <p:nvPr/>
        </p:nvCxnSpPr>
        <p:spPr>
          <a:xfrm flipH="1">
            <a:off x="6098696" y="2281652"/>
            <a:ext cx="103523" cy="221380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11AAF0F-EB5B-5E45-9F4E-893F4DBE245E}"/>
              </a:ext>
            </a:extLst>
          </p:cNvPr>
          <p:cNvCxnSpPr>
            <a:cxnSpLocks/>
          </p:cNvCxnSpPr>
          <p:nvPr/>
        </p:nvCxnSpPr>
        <p:spPr>
          <a:xfrm flipV="1">
            <a:off x="6702388" y="2665977"/>
            <a:ext cx="1084417" cy="18294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A9002CE-3138-8547-8850-A9A31DE4B136}"/>
              </a:ext>
            </a:extLst>
          </p:cNvPr>
          <p:cNvCxnSpPr>
            <a:cxnSpLocks/>
            <a:endCxn id="12" idx="3"/>
          </p:cNvCxnSpPr>
          <p:nvPr/>
        </p:nvCxnSpPr>
        <p:spPr>
          <a:xfrm flipV="1">
            <a:off x="7040735" y="3446758"/>
            <a:ext cx="1834793" cy="104552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92BAA8-BDD2-DD49-9488-059CC009D429}"/>
              </a:ext>
            </a:extLst>
          </p:cNvPr>
          <p:cNvCxnSpPr>
            <a:cxnSpLocks/>
          </p:cNvCxnSpPr>
          <p:nvPr/>
        </p:nvCxnSpPr>
        <p:spPr>
          <a:xfrm flipV="1">
            <a:off x="7072216" y="4495460"/>
            <a:ext cx="1314441" cy="33852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6FFE231-875B-9548-9532-9BCEFD7C8D7A}"/>
              </a:ext>
            </a:extLst>
          </p:cNvPr>
          <p:cNvSpPr txBox="1"/>
          <p:nvPr/>
        </p:nvSpPr>
        <p:spPr>
          <a:xfrm>
            <a:off x="8914500" y="4833982"/>
            <a:ext cx="1666907"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Kislov et al., 2019</a:t>
            </a:r>
            <a:endParaRPr lang="en-US" kern="0" dirty="0"/>
          </a:p>
          <a:p>
            <a:pPr algn="r"/>
            <a:r>
              <a:rPr lang="en-US" sz="1000" kern="0" dirty="0">
                <a:solidFill>
                  <a:srgbClr val="FFFFFF">
                    <a:lumMod val="65000"/>
                  </a:srgbClr>
                </a:solidFill>
              </a:rPr>
              <a:t>Schackman, 2010</a:t>
            </a:r>
          </a:p>
          <a:p>
            <a:pPr algn="r"/>
            <a:r>
              <a:rPr lang="en-US" sz="1000" kern="0" dirty="0">
                <a:solidFill>
                  <a:srgbClr val="FFFFFF">
                    <a:lumMod val="65000"/>
                  </a:srgbClr>
                </a:solidFill>
              </a:rPr>
              <a:t>Birken et al., 2017</a:t>
            </a:r>
          </a:p>
          <a:p>
            <a:pPr algn="r"/>
            <a:r>
              <a:rPr lang="en-US" sz="1000" kern="0" dirty="0">
                <a:solidFill>
                  <a:srgbClr val="FFFFFF">
                    <a:lumMod val="65000"/>
                  </a:srgbClr>
                </a:solidFill>
              </a:rPr>
              <a:t>Bauer et al., 2015</a:t>
            </a:r>
          </a:p>
        </p:txBody>
      </p:sp>
      <p:sp>
        <p:nvSpPr>
          <p:cNvPr id="4" name="Title 3">
            <a:extLst>
              <a:ext uri="{FF2B5EF4-FFF2-40B4-BE49-F238E27FC236}">
                <a16:creationId xmlns:a16="http://schemas.microsoft.com/office/drawing/2014/main" id="{0543CE96-B872-5F42-A967-DFDC39E699B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Implementation is Transdisciplinary</a:t>
            </a:r>
          </a:p>
        </p:txBody>
      </p:sp>
      <p:sp>
        <p:nvSpPr>
          <p:cNvPr id="7" name="Rounded Rectangle 6">
            <a:extLst>
              <a:ext uri="{FF2B5EF4-FFF2-40B4-BE49-F238E27FC236}">
                <a16:creationId xmlns:a16="http://schemas.microsoft.com/office/drawing/2014/main" id="{F09F8868-8F0A-4240-8529-5D61CDB8BEE2}"/>
              </a:ext>
            </a:extLst>
          </p:cNvPr>
          <p:cNvSpPr/>
          <p:nvPr/>
        </p:nvSpPr>
        <p:spPr>
          <a:xfrm>
            <a:off x="5130793" y="4495461"/>
            <a:ext cx="1935804" cy="572033"/>
          </a:xfrm>
          <a:prstGeom prst="roundRect">
            <a:avLst/>
          </a:prstGeom>
          <a:solidFill>
            <a:srgbClr val="0097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1400" b="1" kern="0" dirty="0">
                <a:solidFill>
                  <a:srgbClr val="FFFFFF"/>
                </a:solidFill>
              </a:rPr>
              <a:t>Implementation Science</a:t>
            </a:r>
          </a:p>
        </p:txBody>
      </p:sp>
      <p:sp>
        <p:nvSpPr>
          <p:cNvPr id="8" name="Oval 7">
            <a:extLst>
              <a:ext uri="{FF2B5EF4-FFF2-40B4-BE49-F238E27FC236}">
                <a16:creationId xmlns:a16="http://schemas.microsoft.com/office/drawing/2014/main" id="{05B0F63F-2CED-0E4D-8DC3-79D6B9293CCB}"/>
              </a:ext>
            </a:extLst>
          </p:cNvPr>
          <p:cNvSpPr/>
          <p:nvPr/>
        </p:nvSpPr>
        <p:spPr>
          <a:xfrm>
            <a:off x="2346797" y="3007957"/>
            <a:ext cx="1954253" cy="914466"/>
          </a:xfrm>
          <a:prstGeom prst="ellipse">
            <a:avLst/>
          </a:prstGeom>
          <a:solidFill>
            <a:schemeClr val="accent3">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1400" kern="0" dirty="0"/>
              <a:t>Psychology</a:t>
            </a:r>
          </a:p>
        </p:txBody>
      </p:sp>
      <p:sp>
        <p:nvSpPr>
          <p:cNvPr id="9" name="Oval 8">
            <a:extLst>
              <a:ext uri="{FF2B5EF4-FFF2-40B4-BE49-F238E27FC236}">
                <a16:creationId xmlns:a16="http://schemas.microsoft.com/office/drawing/2014/main" id="{07E889B8-08D7-E54A-BBD2-DB5B67E3CD82}"/>
              </a:ext>
            </a:extLst>
          </p:cNvPr>
          <p:cNvSpPr/>
          <p:nvPr/>
        </p:nvSpPr>
        <p:spPr>
          <a:xfrm>
            <a:off x="3377991" y="2099213"/>
            <a:ext cx="1955017" cy="914741"/>
          </a:xfrm>
          <a:prstGeom prst="ellipse">
            <a:avLst/>
          </a:prstGeom>
          <a:solidFill>
            <a:schemeClr val="accent3">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1400" kern="0" dirty="0"/>
              <a:t>Public Health Epidemiology and Statistics</a:t>
            </a:r>
          </a:p>
        </p:txBody>
      </p:sp>
      <p:sp>
        <p:nvSpPr>
          <p:cNvPr id="10" name="Oval 9">
            <a:extLst>
              <a:ext uri="{FF2B5EF4-FFF2-40B4-BE49-F238E27FC236}">
                <a16:creationId xmlns:a16="http://schemas.microsoft.com/office/drawing/2014/main" id="{1DACF724-D06B-7748-B2B2-CBD2F83ED07E}"/>
              </a:ext>
            </a:extLst>
          </p:cNvPr>
          <p:cNvSpPr/>
          <p:nvPr/>
        </p:nvSpPr>
        <p:spPr>
          <a:xfrm>
            <a:off x="5224710" y="1366911"/>
            <a:ext cx="1955017" cy="914741"/>
          </a:xfrm>
          <a:prstGeom prst="ellipse">
            <a:avLst/>
          </a:prstGeom>
          <a:solidFill>
            <a:schemeClr val="accent3">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1400" kern="0" dirty="0"/>
              <a:t>Anthropology and Sociology</a:t>
            </a:r>
          </a:p>
        </p:txBody>
      </p:sp>
      <p:sp>
        <p:nvSpPr>
          <p:cNvPr id="11" name="Oval 10">
            <a:extLst>
              <a:ext uri="{FF2B5EF4-FFF2-40B4-BE49-F238E27FC236}">
                <a16:creationId xmlns:a16="http://schemas.microsoft.com/office/drawing/2014/main" id="{0CC6B202-BD75-4E4A-BF84-D7C9545A0A6A}"/>
              </a:ext>
            </a:extLst>
          </p:cNvPr>
          <p:cNvSpPr/>
          <p:nvPr/>
        </p:nvSpPr>
        <p:spPr>
          <a:xfrm>
            <a:off x="7261873" y="1824281"/>
            <a:ext cx="1955017" cy="914741"/>
          </a:xfrm>
          <a:prstGeom prst="ellipse">
            <a:avLst/>
          </a:prstGeom>
          <a:solidFill>
            <a:schemeClr val="accent3">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1400" kern="0" dirty="0"/>
              <a:t>Economics and Finance</a:t>
            </a:r>
          </a:p>
        </p:txBody>
      </p:sp>
      <p:sp>
        <p:nvSpPr>
          <p:cNvPr id="12" name="Oval 11">
            <a:extLst>
              <a:ext uri="{FF2B5EF4-FFF2-40B4-BE49-F238E27FC236}">
                <a16:creationId xmlns:a16="http://schemas.microsoft.com/office/drawing/2014/main" id="{5DF053C1-4B12-F946-8827-F68A1AB718C4}"/>
              </a:ext>
            </a:extLst>
          </p:cNvPr>
          <p:cNvSpPr/>
          <p:nvPr/>
        </p:nvSpPr>
        <p:spPr>
          <a:xfrm>
            <a:off x="8589222" y="2665978"/>
            <a:ext cx="1955017" cy="914741"/>
          </a:xfrm>
          <a:prstGeom prst="ellipse">
            <a:avLst/>
          </a:prstGeom>
          <a:solidFill>
            <a:schemeClr val="accent3">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1400" kern="0" dirty="0"/>
              <a:t>Policy Analysis</a:t>
            </a:r>
          </a:p>
        </p:txBody>
      </p:sp>
      <p:sp>
        <p:nvSpPr>
          <p:cNvPr id="13" name="Oval 12">
            <a:extLst>
              <a:ext uri="{FF2B5EF4-FFF2-40B4-BE49-F238E27FC236}">
                <a16:creationId xmlns:a16="http://schemas.microsoft.com/office/drawing/2014/main" id="{997370BC-09F5-7340-9A73-15F4DA5C3446}"/>
              </a:ext>
            </a:extLst>
          </p:cNvPr>
          <p:cNvSpPr/>
          <p:nvPr/>
        </p:nvSpPr>
        <p:spPr>
          <a:xfrm>
            <a:off x="8386657" y="3922424"/>
            <a:ext cx="1955017" cy="914741"/>
          </a:xfrm>
          <a:prstGeom prst="ellipse">
            <a:avLst/>
          </a:prstGeom>
          <a:solidFill>
            <a:schemeClr val="accent3">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1400" kern="0" dirty="0"/>
              <a:t>Organization Studies</a:t>
            </a:r>
          </a:p>
        </p:txBody>
      </p:sp>
      <p:cxnSp>
        <p:nvCxnSpPr>
          <p:cNvPr id="20" name="Straight Connector 19">
            <a:extLst>
              <a:ext uri="{FF2B5EF4-FFF2-40B4-BE49-F238E27FC236}">
                <a16:creationId xmlns:a16="http://schemas.microsoft.com/office/drawing/2014/main" id="{6F815D01-5652-D54A-8DC1-5EDFFE537572}"/>
              </a:ext>
            </a:extLst>
          </p:cNvPr>
          <p:cNvCxnSpPr>
            <a:cxnSpLocks/>
            <a:stCxn id="21" idx="6"/>
            <a:endCxn id="7" idx="1"/>
          </p:cNvCxnSpPr>
          <p:nvPr/>
        </p:nvCxnSpPr>
        <p:spPr>
          <a:xfrm>
            <a:off x="3866119" y="4517037"/>
            <a:ext cx="1264675" cy="264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FD70DC41-F7CD-3B49-ACC3-D52F92644BE2}"/>
              </a:ext>
            </a:extLst>
          </p:cNvPr>
          <p:cNvSpPr/>
          <p:nvPr/>
        </p:nvSpPr>
        <p:spPr>
          <a:xfrm>
            <a:off x="1911866" y="4059804"/>
            <a:ext cx="1954253" cy="914466"/>
          </a:xfrm>
          <a:prstGeom prst="ellipse">
            <a:avLst/>
          </a:prstGeom>
          <a:solidFill>
            <a:schemeClr val="accent3">
              <a:lumMod val="95000"/>
            </a:schemeClr>
          </a:solidFill>
          <a:ln>
            <a:solidFill>
              <a:srgbClr val="0097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algn="ctr"/>
            <a:r>
              <a:rPr lang="en-US" sz="1400" kern="0" dirty="0"/>
              <a:t>Health Promotion</a:t>
            </a:r>
          </a:p>
        </p:txBody>
      </p:sp>
    </p:spTree>
    <p:extLst>
      <p:ext uri="{BB962C8B-B14F-4D97-AF65-F5344CB8AC3E}">
        <p14:creationId xmlns:p14="http://schemas.microsoft.com/office/powerpoint/2010/main" val="15270096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7F7F-DBA6-414B-9CD6-65137093ECD7}"/>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Tools and Supplemental Resources</a:t>
            </a:r>
          </a:p>
        </p:txBody>
      </p:sp>
      <p:sp>
        <p:nvSpPr>
          <p:cNvPr id="3" name="Content Placeholder 2">
            <a:extLst>
              <a:ext uri="{FF2B5EF4-FFF2-40B4-BE49-F238E27FC236}">
                <a16:creationId xmlns:a16="http://schemas.microsoft.com/office/drawing/2014/main" id="{DC0AB962-6A1E-FB44-BEBD-4D468AF0D93E}"/>
              </a:ext>
            </a:extLst>
          </p:cNvPr>
          <p:cNvSpPr>
            <a:spLocks noGrp="1"/>
          </p:cNvSpPr>
          <p:nvPr>
            <p:ph idx="1"/>
          </p:nvPr>
        </p:nvSpPr>
        <p:spPr>
          <a:xfrm>
            <a:off x="1981200" y="1530042"/>
            <a:ext cx="8229600" cy="3810000"/>
          </a:xfrm>
        </p:spPr>
        <p:txBody>
          <a:bodyPr vert="horz" wrap="square" lIns="91440" tIns="45720" rIns="91440" bIns="45720" numCol="1" anchor="t"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382905" indent="-171450" eaLnBrk="1" fontAlgn="auto" hangingPunct="1">
              <a:lnSpc>
                <a:spcPct val="120000"/>
              </a:lnSpc>
              <a:buSzPts val="1100"/>
              <a:defRPr/>
            </a:pPr>
            <a:r>
              <a:rPr lang="en-US" sz="1600" dirty="0">
                <a:hlinkClick r:id="rId3"/>
              </a:rPr>
              <a:t>Action for PSE Change: Steps 2-4</a:t>
            </a:r>
            <a:endParaRPr lang="en-US" sz="1600" dirty="0"/>
          </a:p>
          <a:p>
            <a:pPr marL="382905" indent="-171450">
              <a:lnSpc>
                <a:spcPct val="120000"/>
              </a:lnSpc>
              <a:buSzPts val="1100"/>
              <a:defRPr/>
            </a:pPr>
            <a:r>
              <a:rPr lang="en-US" sz="1600" dirty="0">
                <a:hlinkClick r:id="rId4"/>
              </a:rPr>
              <a:t>Ariadne Labs: Implementation Context Assessment Organization</a:t>
            </a:r>
            <a:endParaRPr lang="en-US" sz="1600" dirty="0"/>
          </a:p>
          <a:p>
            <a:pPr marL="382905" indent="-171450">
              <a:lnSpc>
                <a:spcPct val="120000"/>
              </a:lnSpc>
              <a:buSzPts val="1100"/>
              <a:defRPr/>
            </a:pPr>
            <a:r>
              <a:rPr lang="en-US" sz="1600" dirty="0">
                <a:hlinkClick r:id="rId5"/>
              </a:rPr>
              <a:t>Consolidated Framework for Implementation Research (CFIR) Tool</a:t>
            </a:r>
            <a:endParaRPr lang="en-US" sz="1600" dirty="0"/>
          </a:p>
          <a:p>
            <a:pPr marL="382905" indent="-171450">
              <a:lnSpc>
                <a:spcPct val="120000"/>
              </a:lnSpc>
              <a:buSzPts val="1100"/>
              <a:defRPr/>
            </a:pPr>
            <a:r>
              <a:rPr lang="en-US" sz="1600" dirty="0">
                <a:hlinkClick r:id="rId6"/>
              </a:rPr>
              <a:t>Community Toolbox: Chapter 3 Assessing Community Needs and Resources</a:t>
            </a:r>
            <a:endParaRPr lang="en-US" sz="1600" dirty="0"/>
          </a:p>
          <a:p>
            <a:pPr marL="382905" indent="-171450">
              <a:lnSpc>
                <a:spcPct val="120000"/>
              </a:lnSpc>
              <a:buSzPts val="1100"/>
              <a:defRPr/>
            </a:pPr>
            <a:r>
              <a:rPr lang="en-US" sz="1600" dirty="0">
                <a:hlinkClick r:id="rId7"/>
              </a:rPr>
              <a:t>Community Toolbox: Chapter 4 Collecting Information About the Problem</a:t>
            </a:r>
            <a:endParaRPr lang="en-US" sz="1600" dirty="0">
              <a:ea typeface="Roboto"/>
            </a:endParaRPr>
          </a:p>
          <a:p>
            <a:pPr marL="382905" indent="-171450">
              <a:lnSpc>
                <a:spcPct val="120000"/>
              </a:lnSpc>
              <a:buSzPts val="1100"/>
              <a:defRPr/>
            </a:pPr>
            <a:r>
              <a:rPr lang="en-US" sz="1600" dirty="0">
                <a:hlinkClick r:id="rId8"/>
              </a:rPr>
              <a:t>National Collaborating Centre for Methods and Tools: Selecting a Tool to Assess Organizational Readiness</a:t>
            </a:r>
            <a:endParaRPr lang="en-US" sz="1600" dirty="0"/>
          </a:p>
          <a:p>
            <a:pPr marL="382905" indent="-171450">
              <a:lnSpc>
                <a:spcPct val="120000"/>
              </a:lnSpc>
              <a:buSzPts val="1100"/>
              <a:defRPr/>
            </a:pPr>
            <a:r>
              <a:rPr lang="en-US" sz="1600" dirty="0">
                <a:hlinkClick r:id="rId8"/>
              </a:rPr>
              <a:t>Tools</a:t>
            </a:r>
            <a:r>
              <a:rPr lang="en-US" sz="1600" dirty="0">
                <a:sym typeface="Roboto"/>
                <a:hlinkClick r:id="rId8"/>
              </a:rPr>
              <a:t> to Assess Readiness</a:t>
            </a:r>
            <a:endParaRPr lang="en-US" sz="1600" dirty="0"/>
          </a:p>
          <a:p>
            <a:pPr marL="382905" indent="-171450">
              <a:lnSpc>
                <a:spcPct val="120000"/>
              </a:lnSpc>
              <a:buSzPts val="1100"/>
              <a:defRPr/>
            </a:pPr>
            <a:r>
              <a:rPr lang="en-US" sz="1600" dirty="0">
                <a:hlinkClick r:id="rId9"/>
              </a:rPr>
              <a:t>Using CFIR-informed interviews to evaluate the implementation of a multilevel intervention</a:t>
            </a:r>
            <a:endParaRPr lang="en-US" sz="1600" dirty="0"/>
          </a:p>
          <a:p>
            <a:pPr marL="382905" indent="-171450">
              <a:lnSpc>
                <a:spcPct val="120000"/>
              </a:lnSpc>
              <a:buSzPts val="1100"/>
              <a:defRPr/>
            </a:pPr>
            <a:r>
              <a:rPr lang="en-US" sz="1600" dirty="0">
                <a:sym typeface="Roboto"/>
                <a:hlinkClick r:id="rId10"/>
              </a:rPr>
              <a:t>Wandersman</a:t>
            </a:r>
            <a:r>
              <a:rPr lang="en-US" sz="1600" dirty="0">
                <a:hlinkClick r:id="rId10"/>
              </a:rPr>
              <a:t> Center</a:t>
            </a:r>
            <a:endParaRPr lang="en-US" sz="1600" dirty="0">
              <a:ea typeface="Roboto"/>
            </a:endParaRPr>
          </a:p>
          <a:p>
            <a:pPr marL="382905" indent="-171450">
              <a:lnSpc>
                <a:spcPct val="120000"/>
              </a:lnSpc>
              <a:buSzPts val="1100"/>
              <a:defRPr/>
            </a:pPr>
            <a:r>
              <a:rPr lang="en-US" sz="1600" dirty="0">
                <a:ea typeface="Roboto"/>
                <a:hlinkClick r:id="rId11"/>
              </a:rPr>
              <a:t>Washington University Institute of Clinical and Translational Sciences Dissemination &amp; Implementation Barriers &amp; Facilitators Measurement Toolkit</a:t>
            </a:r>
            <a:endParaRPr lang="en-US" sz="1600" dirty="0">
              <a:ea typeface="Roboto"/>
            </a:endParaRPr>
          </a:p>
        </p:txBody>
      </p:sp>
    </p:spTree>
    <p:extLst>
      <p:ext uri="{BB962C8B-B14F-4D97-AF65-F5344CB8AC3E}">
        <p14:creationId xmlns:p14="http://schemas.microsoft.com/office/powerpoint/2010/main" val="41240478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B5F98B-EB97-514D-8094-8DAA5F90668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7" name="Content Placeholder 6">
            <a:extLst>
              <a:ext uri="{FF2B5EF4-FFF2-40B4-BE49-F238E27FC236}">
                <a16:creationId xmlns:a16="http://schemas.microsoft.com/office/drawing/2014/main" id="{19820B22-51A7-044D-A2B8-7D0F982DB51D}"/>
              </a:ext>
            </a:extLst>
          </p:cNvPr>
          <p:cNvSpPr>
            <a:spLocks noGrp="1"/>
          </p:cNvSpPr>
          <p:nvPr>
            <p:ph idx="1"/>
          </p:nvPr>
        </p:nvSpPr>
        <p:spPr>
          <a:xfrm>
            <a:off x="1981200" y="1376571"/>
            <a:ext cx="8229600" cy="3886200"/>
          </a:xfrm>
        </p:spPr>
        <p:txBody>
          <a:bodyPr>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1700" dirty="0"/>
              <a:t>Allen CG, Cotter MM, Smith RA, Watson L. Successes and challenges of implementing a lung cancer screening </a:t>
            </a:r>
          </a:p>
          <a:p>
            <a:pPr marL="0" indent="0">
              <a:buNone/>
            </a:pPr>
            <a:r>
              <a:rPr lang="en-US" sz="1700" dirty="0"/>
              <a:t>     program in federally qualified health centers: a qualitative analysis using the Consolidated Framework for </a:t>
            </a:r>
          </a:p>
          <a:p>
            <a:pPr marL="0" indent="0">
              <a:buNone/>
            </a:pPr>
            <a:r>
              <a:rPr lang="en-US" sz="1700" dirty="0"/>
              <a:t>     Implementation Research. </a:t>
            </a:r>
            <a:r>
              <a:rPr lang="en-US" sz="1700" i="1" dirty="0"/>
              <a:t>Transl Behav Med</a:t>
            </a:r>
            <a:r>
              <a:rPr lang="en-US" sz="1700" dirty="0"/>
              <a:t>. 2021;11(5):1088-1098. doi:10.1093/tbm/ibaa121</a:t>
            </a:r>
          </a:p>
          <a:p>
            <a:pPr marL="0" indent="0">
              <a:buNone/>
            </a:pPr>
            <a:r>
              <a:rPr lang="en-US" sz="1700" dirty="0"/>
              <a:t>CFIR Research Team-Center for Clinical Management Research. (n.d.). </a:t>
            </a:r>
            <a:r>
              <a:rPr lang="en-US" sz="1700" i="1" dirty="0"/>
              <a:t>Consolidated framework for implementation </a:t>
            </a:r>
          </a:p>
          <a:p>
            <a:pPr marL="0" indent="0">
              <a:buNone/>
            </a:pPr>
            <a:r>
              <a:rPr lang="en-US" sz="1700" i="1" dirty="0"/>
              <a:t>     research.</a:t>
            </a:r>
            <a:r>
              <a:rPr lang="en-US" sz="1700" dirty="0"/>
              <a:t> https://cfirguide.org/.</a:t>
            </a:r>
          </a:p>
          <a:p>
            <a:pPr marL="0" indent="0">
              <a:buNone/>
            </a:pPr>
            <a:r>
              <a:rPr lang="en-US" sz="1800" dirty="0">
                <a:solidFill>
                  <a:schemeClr val="tx1"/>
                </a:solidFill>
              </a:rPr>
              <a:t>Community Toolbox. (n.d.) “Chapter 3: Assessing Community Needs and Resources.” https://ctb.ku.edu/en/table-of-</a:t>
            </a:r>
          </a:p>
          <a:p>
            <a:pPr marL="0" indent="0">
              <a:buNone/>
            </a:pPr>
            <a:r>
              <a:rPr lang="en-US" sz="1800" dirty="0">
                <a:solidFill>
                  <a:schemeClr val="tx1"/>
                </a:solidFill>
              </a:rPr>
              <a:t>     contents/assessment/assessing-community-needs-and-resources</a:t>
            </a:r>
          </a:p>
          <a:p>
            <a:pPr marL="0" indent="0">
              <a:buNone/>
            </a:pPr>
            <a:r>
              <a:rPr lang="en-US" sz="1700" dirty="0"/>
              <a:t>Comprehensive Cancer Control National Partnership. (2021). Health equity: Tip sheet. https://www.acs4ccc.org/wp-</a:t>
            </a:r>
          </a:p>
          <a:p>
            <a:pPr marL="0" indent="0">
              <a:buNone/>
            </a:pPr>
            <a:r>
              <a:rPr lang="en-US" sz="1700" dirty="0"/>
              <a:t>     content/uploads/2021/04/Cancer-Plan-Tip-Sheet_Health-Equity_FINAL.pdf.</a:t>
            </a:r>
          </a:p>
          <a:p>
            <a:pPr marL="0" indent="0">
              <a:buNone/>
            </a:pPr>
            <a:r>
              <a:rPr lang="en-US" sz="1700" dirty="0"/>
              <a:t>Fernandez ME, Walker TJ, Weiner BJ, et al. Developing measures to assess constructs from the Inner Setting domain </a:t>
            </a:r>
          </a:p>
          <a:p>
            <a:pPr marL="0" indent="0">
              <a:buNone/>
            </a:pPr>
            <a:r>
              <a:rPr lang="en-US" sz="1700" dirty="0"/>
              <a:t>    of the Consolidated Framework for Implementation Research. </a:t>
            </a:r>
            <a:r>
              <a:rPr lang="en-US" sz="1700" i="1" dirty="0"/>
              <a:t>Implement Sci</a:t>
            </a:r>
            <a:r>
              <a:rPr lang="en-US" sz="1700" dirty="0"/>
              <a:t>. 2018;13(1):52. Published 2018 Mar 27. </a:t>
            </a:r>
          </a:p>
          <a:p>
            <a:pPr marL="0" indent="0">
              <a:buNone/>
            </a:pPr>
            <a:r>
              <a:rPr lang="en-US" sz="1700" dirty="0"/>
              <a:t>    doi:10.1186/s13012-018-0736-7</a:t>
            </a:r>
          </a:p>
          <a:p>
            <a:pPr marL="0" indent="0">
              <a:buNone/>
            </a:pPr>
            <a:r>
              <a:rPr lang="en-US" sz="1700" dirty="0"/>
              <a:t>Frieden, T. R. (2010). A framework for public health action: The health impact pyramid. </a:t>
            </a:r>
            <a:r>
              <a:rPr lang="en-US" sz="1700" i="1" dirty="0"/>
              <a:t>American Journal of Public </a:t>
            </a:r>
          </a:p>
          <a:p>
            <a:pPr marL="0" indent="0">
              <a:buNone/>
            </a:pPr>
            <a:r>
              <a:rPr lang="en-US" sz="1700" i="1" dirty="0"/>
              <a:t>     Health, 100</a:t>
            </a:r>
            <a:r>
              <a:rPr lang="en-US" sz="1700" dirty="0"/>
              <a:t>(4):590-5. doi: 10.2105/AJPH.2009.185652.</a:t>
            </a:r>
          </a:p>
          <a:p>
            <a:pPr marL="0" indent="0">
              <a:buNone/>
            </a:pPr>
            <a:r>
              <a:rPr lang="en-US" sz="1700" dirty="0"/>
              <a:t>Gesme, D., &amp; Wiseman, M. (2010). How to implement change in practice. </a:t>
            </a:r>
            <a:r>
              <a:rPr lang="en-US" sz="1700" i="1" dirty="0"/>
              <a:t>Journal of Oncology Practice</a:t>
            </a:r>
            <a:r>
              <a:rPr lang="en-US" sz="1700" dirty="0"/>
              <a:t>, </a:t>
            </a:r>
            <a:r>
              <a:rPr lang="en-US" sz="1700" i="1" dirty="0"/>
              <a:t>6</a:t>
            </a:r>
            <a:r>
              <a:rPr lang="en-US" sz="1700" dirty="0"/>
              <a:t>(5), 257-259. </a:t>
            </a:r>
          </a:p>
          <a:p>
            <a:pPr marL="0" indent="0">
              <a:buNone/>
            </a:pPr>
            <a:r>
              <a:rPr lang="en-US" sz="1700" dirty="0"/>
              <a:t>     doi: 10.1200/JOP.000089</a:t>
            </a:r>
          </a:p>
          <a:p>
            <a:pPr marL="0" indent="0">
              <a:buNone/>
            </a:pPr>
            <a:r>
              <a:rPr lang="en-US" sz="1700" dirty="0"/>
              <a:t>Hamilton, S., McLaren, S. &amp; Mulhall, A. (2007). Assessing organisational readiness for change: Use of diagnostic </a:t>
            </a:r>
          </a:p>
          <a:p>
            <a:pPr marL="0" indent="0">
              <a:buNone/>
            </a:pPr>
            <a:r>
              <a:rPr lang="en-US" sz="1700" dirty="0"/>
              <a:t>     analysis prior to the implementation of a multidisciplinary assessment for acute stroke care. </a:t>
            </a:r>
            <a:r>
              <a:rPr lang="en-US" sz="1700" i="1" dirty="0"/>
              <a:t>Implementation </a:t>
            </a:r>
          </a:p>
          <a:p>
            <a:pPr marL="0" indent="0">
              <a:buNone/>
            </a:pPr>
            <a:r>
              <a:rPr lang="en-US" sz="1700" i="1" dirty="0"/>
              <a:t>     Science, 2</a:t>
            </a:r>
            <a:r>
              <a:rPr lang="en-US" sz="1700" dirty="0"/>
              <a:t>(21). https://doi.org/10.1186/1748-5908-2-21</a:t>
            </a:r>
          </a:p>
          <a:p>
            <a:pPr marL="0" indent="0">
              <a:buNone/>
            </a:pPr>
            <a:r>
              <a:rPr lang="en-US" sz="1700" dirty="0"/>
              <a:t>Holt, D. T., Helfrich, C. D., Hall, C. G., &amp; Weiner, B. J. (2010). Are you ready? How health professionals can </a:t>
            </a:r>
          </a:p>
          <a:p>
            <a:pPr marL="0" indent="0">
              <a:buNone/>
            </a:pPr>
            <a:r>
              <a:rPr lang="en-US" sz="1700" dirty="0"/>
              <a:t>     comprehensively conceptualize readiness for change. Journal of General Internal Medicine, 25(Suppl 1), 50-55. </a:t>
            </a:r>
          </a:p>
          <a:p>
            <a:pPr marL="0" indent="0">
              <a:buNone/>
            </a:pPr>
            <a:r>
              <a:rPr lang="en-US" sz="1700" dirty="0"/>
              <a:t>     doi: 10.1007/s11606-009-1112-8</a:t>
            </a:r>
          </a:p>
          <a:p>
            <a:pPr marL="0" indent="0">
              <a:buNone/>
            </a:pPr>
            <a:r>
              <a:rPr lang="en-US" sz="1700" dirty="0"/>
              <a:t>Horner, R., Blitz, C., &amp; Ross, S. (2014). </a:t>
            </a:r>
            <a:r>
              <a:rPr lang="en-US" sz="1700" i="1" dirty="0"/>
              <a:t>The importance of contextual fit when implementing evidence-based </a:t>
            </a:r>
            <a:endParaRPr lang="en-US" sz="1700" dirty="0"/>
          </a:p>
          <a:p>
            <a:pPr marL="0" indent="0">
              <a:buNone/>
            </a:pPr>
            <a:r>
              <a:rPr lang="en-US" sz="1700" i="1" dirty="0"/>
              <a:t>     Interventions</a:t>
            </a:r>
            <a:r>
              <a:rPr lang="en-US" sz="1700" dirty="0"/>
              <a:t>. U.S. Department of Health &amp; Human Services: Office of the Assistant Secreatry for Planning and </a:t>
            </a:r>
          </a:p>
          <a:p>
            <a:pPr marL="0" indent="0">
              <a:buNone/>
            </a:pPr>
            <a:r>
              <a:rPr lang="en-US" sz="1700" dirty="0"/>
              <a:t>     Evaluation. https://aspe.hhs.gov/report/importance-contextual-fit-when-implementing-evidence-based-</a:t>
            </a:r>
          </a:p>
          <a:p>
            <a:pPr marL="0" indent="0">
              <a:buNone/>
            </a:pPr>
            <a:r>
              <a:rPr lang="en-US" sz="1700" dirty="0"/>
              <a:t>     Interventions</a:t>
            </a:r>
          </a:p>
          <a:p>
            <a:pPr marL="0" indent="0">
              <a:buNone/>
            </a:pP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37232830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1552-28DA-8540-8FEE-4E1C0794B74C}"/>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8" name="Content Placeholder 7">
            <a:extLst>
              <a:ext uri="{FF2B5EF4-FFF2-40B4-BE49-F238E27FC236}">
                <a16:creationId xmlns:a16="http://schemas.microsoft.com/office/drawing/2014/main" id="{A6FE705C-F01B-A341-8897-2C741F5BF41C}"/>
              </a:ext>
            </a:extLst>
          </p:cNvPr>
          <p:cNvSpPr>
            <a:spLocks noGrp="1"/>
          </p:cNvSpPr>
          <p:nvPr>
            <p:ph idx="1"/>
          </p:nvPr>
        </p:nvSpPr>
        <p:spPr>
          <a:xfrm>
            <a:off x="1981200" y="1401418"/>
            <a:ext cx="8229600" cy="3886200"/>
          </a:xfrm>
        </p:spPr>
        <p:txBody>
          <a:bodyPr>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1400" dirty="0"/>
              <a:t>Jacobs, J. A., Duggan, K., Erwin, P., Smith, C., Borawski, E., Compton, J., D'Ambrosio, L., Frank, S. H., Frazier-  </a:t>
            </a:r>
          </a:p>
          <a:p>
            <a:pPr marL="0" indent="0">
              <a:buNone/>
            </a:pPr>
            <a:r>
              <a:rPr lang="en-US" sz="1400" dirty="0"/>
              <a:t>     Kouassi, S., Hannon, P. A., Leeman, J., Mainor, A., &amp; Brownson, R. C. (2014). Capacity building for evidence-</a:t>
            </a:r>
          </a:p>
          <a:p>
            <a:pPr marL="0" indent="0">
              <a:buNone/>
            </a:pPr>
            <a:r>
              <a:rPr lang="en-US" sz="1400" dirty="0"/>
              <a:t>     based decision making in local health departments: scaling up an effective training approach. </a:t>
            </a:r>
            <a:r>
              <a:rPr lang="en-US" sz="1400" i="1" dirty="0"/>
              <a:t>Implementation </a:t>
            </a:r>
          </a:p>
          <a:p>
            <a:pPr marL="0" indent="0">
              <a:buNone/>
            </a:pPr>
            <a:r>
              <a:rPr lang="en-US" sz="1400" i="1" dirty="0"/>
              <a:t>     Science, 9</a:t>
            </a:r>
            <a:r>
              <a:rPr lang="en-US" sz="1400" dirty="0"/>
              <a:t>(124). https://doi.org/10.1186/s13012-014-0124-x</a:t>
            </a:r>
          </a:p>
          <a:p>
            <a:pPr marL="0" indent="0">
              <a:buNone/>
            </a:pPr>
            <a:r>
              <a:rPr lang="en-US" sz="1400" dirty="0"/>
              <a:t>Khan, S., Timmings, C., Moore, J. E. Marquez, C., Pyka, K., Gheihman, G., &amp; Strauss, S. (2014). The  </a:t>
            </a:r>
          </a:p>
          <a:p>
            <a:pPr marL="0" indent="0">
              <a:buNone/>
            </a:pPr>
            <a:r>
              <a:rPr lang="en-US" sz="1400" dirty="0"/>
              <a:t>     development of an online decision support tool for organizational readiness for change. </a:t>
            </a:r>
            <a:r>
              <a:rPr lang="en-US" sz="1400" i="1" dirty="0"/>
              <a:t>Implementation </a:t>
            </a:r>
          </a:p>
          <a:p>
            <a:pPr marL="0" indent="0">
              <a:buNone/>
            </a:pPr>
            <a:r>
              <a:rPr lang="en-US" sz="1400" i="1" dirty="0"/>
              <a:t>     Science, 9</a:t>
            </a:r>
            <a:r>
              <a:rPr lang="en-US" sz="1400" b="1" dirty="0"/>
              <a:t>(</a:t>
            </a:r>
            <a:r>
              <a:rPr lang="en-US" sz="1400" dirty="0"/>
              <a:t>56).https://doi.org/10.1186/1748-5908-9-56</a:t>
            </a:r>
          </a:p>
          <a:p>
            <a:pPr marL="0" indent="0">
              <a:buNone/>
            </a:pPr>
            <a:r>
              <a:rPr lang="en-US" sz="1400" dirty="0"/>
              <a:t>Liang, S., Kegler, M. C., Cotter, M., Emily, P., Beasley, D., Hermstad, A., Morton, R., Martinez, J., &amp; Riehman, </a:t>
            </a:r>
          </a:p>
          <a:p>
            <a:pPr marL="0" indent="0">
              <a:buNone/>
            </a:pPr>
            <a:r>
              <a:rPr lang="en-US" sz="1400" dirty="0"/>
              <a:t>     K. (2016). Integrating evidence-based practicesfor increasing cancer screenings in safety net health </a:t>
            </a:r>
          </a:p>
          <a:p>
            <a:pPr marL="0" indent="0">
              <a:buNone/>
            </a:pPr>
            <a:r>
              <a:rPr lang="en-US" sz="1400" dirty="0"/>
              <a:t>     systems: A multiple case study using the Consolidated Framework for Implementation Research. </a:t>
            </a:r>
          </a:p>
          <a:p>
            <a:pPr marL="0" indent="0">
              <a:buNone/>
            </a:pPr>
            <a:r>
              <a:rPr lang="en-US" sz="1400" i="1" dirty="0"/>
              <a:t>     Implementation Science, 11</a:t>
            </a:r>
            <a:r>
              <a:rPr lang="en-US" sz="1400" dirty="0"/>
              <a:t>(109). https://doi.org/10.1186/s13012-016-0477-4</a:t>
            </a:r>
          </a:p>
          <a:p>
            <a:pPr marL="0" indent="0">
              <a:buNone/>
            </a:pPr>
            <a:r>
              <a:rPr lang="en-US" sz="1400" dirty="0"/>
              <a:t>Livet, M., Yannayon, M., Richard, C., Sorge, L., &amp; Scanlon, P. (2020). Ready, set, go!: Exploring use of a </a:t>
            </a:r>
          </a:p>
          <a:p>
            <a:pPr marL="0" indent="0">
              <a:buNone/>
            </a:pPr>
            <a:r>
              <a:rPr lang="en-US" sz="1400" dirty="0"/>
              <a:t>     readiness process to implement pharmacy services. </a:t>
            </a:r>
            <a:r>
              <a:rPr lang="en-US" sz="1400" i="1" dirty="0"/>
              <a:t>Implementation Science Communications, </a:t>
            </a:r>
          </a:p>
          <a:p>
            <a:pPr marL="0" indent="0">
              <a:buNone/>
            </a:pPr>
            <a:r>
              <a:rPr lang="en-US" sz="1400" i="1" dirty="0"/>
              <a:t>     1</a:t>
            </a:r>
            <a:r>
              <a:rPr lang="en-US" sz="1400" dirty="0"/>
              <a:t>(52). https://doi.org/10.1186/s43058-020-00036-2</a:t>
            </a:r>
          </a:p>
          <a:p>
            <a:pPr marL="0" indent="0">
              <a:buNone/>
            </a:pPr>
            <a:r>
              <a:rPr lang="en-US" sz="1400" dirty="0"/>
              <a:t>Ramsey, A., Lawrence, K., Prusaczyk, B., Baumann, A., Kryzer, E., &amp; Proctor, E. (2016) Organizational </a:t>
            </a:r>
          </a:p>
          <a:p>
            <a:pPr marL="0" indent="0">
              <a:buNone/>
            </a:pPr>
            <a:r>
              <a:rPr lang="en-US" sz="1400" dirty="0"/>
              <a:t>     Measures. St. Louis, MO: Washington University. Eight toolkits related to Dissemination and </a:t>
            </a:r>
          </a:p>
          <a:p>
            <a:pPr marL="0" indent="0">
              <a:buNone/>
            </a:pPr>
            <a:r>
              <a:rPr lang="en-US" sz="1400" dirty="0"/>
              <a:t>     Implementation. Available from https://sites.wustl.edu/wudandi</a:t>
            </a:r>
          </a:p>
          <a:p>
            <a:pPr marL="0" indent="0">
              <a:buNone/>
            </a:pPr>
            <a:r>
              <a:rPr lang="en-US" sz="1400" dirty="0"/>
              <a:t>Rohweder, C. L., Laping, J. L., Diehl, S. J., Moore, A. A., Isler, M. R., Scott, J. E., Enga, Z. K., Black, M. C., </a:t>
            </a:r>
          </a:p>
          <a:p>
            <a:pPr marL="0" indent="0">
              <a:buNone/>
            </a:pPr>
            <a:r>
              <a:rPr lang="en-US" sz="1400" dirty="0"/>
              <a:t>     Dave, G., Corbie-Smith, G., &amp; Melvin, C. L. (2016). Bridging research, practice, and policy: The "Evidence </a:t>
            </a:r>
          </a:p>
          <a:p>
            <a:pPr marL="0" indent="0">
              <a:buNone/>
            </a:pPr>
            <a:r>
              <a:rPr lang="en-US" sz="1400" dirty="0"/>
              <a:t>     Academy" conference model. </a:t>
            </a:r>
            <a:r>
              <a:rPr lang="en-US" sz="1400" i="1" dirty="0"/>
              <a:t>Journal of Public Health Management and Practice</a:t>
            </a:r>
            <a:r>
              <a:rPr lang="en-US" sz="1400" dirty="0"/>
              <a:t>, </a:t>
            </a:r>
            <a:r>
              <a:rPr lang="en-US" sz="1400" i="1" dirty="0"/>
              <a:t>22</a:t>
            </a:r>
            <a:r>
              <a:rPr lang="en-US" sz="1400" dirty="0"/>
              <a:t>(2), 200–203. </a:t>
            </a:r>
          </a:p>
          <a:p>
            <a:pPr marL="0" indent="0">
              <a:buNone/>
            </a:pPr>
            <a:r>
              <a:rPr lang="en-US" sz="1400" dirty="0"/>
              <a:t>     doi: 10.1097/phh.0000000000000230</a:t>
            </a:r>
          </a:p>
          <a:p>
            <a:pPr marL="0" indent="0">
              <a:buNone/>
            </a:pPr>
            <a:endParaRPr lang="en-US" sz="185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sz="12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826229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E3273-3A02-6A4C-8319-654303DDB44E}"/>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References</a:t>
            </a:r>
          </a:p>
        </p:txBody>
      </p:sp>
      <p:sp>
        <p:nvSpPr>
          <p:cNvPr id="3" name="Content Placeholder 2">
            <a:extLst>
              <a:ext uri="{FF2B5EF4-FFF2-40B4-BE49-F238E27FC236}">
                <a16:creationId xmlns:a16="http://schemas.microsoft.com/office/drawing/2014/main" id="{CF3C1FC9-2842-6B49-98FB-C82F058EC3CD}"/>
              </a:ext>
            </a:extLst>
          </p:cNvPr>
          <p:cNvSpPr>
            <a:spLocks noGrp="1"/>
          </p:cNvSpPr>
          <p:nvPr>
            <p:ph idx="1"/>
          </p:nvPr>
        </p:nvSpPr>
        <p:spPr>
          <a:xfrm>
            <a:off x="1981200" y="1409701"/>
            <a:ext cx="8229600" cy="3810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1200" dirty="0"/>
              <a:t>Vanderpool, R. C., Moore, S. C., Stradtman, L. R., Carman, A. L., Kurgat, H. L., &amp; Fain, P. (2016). Adaptation of an </a:t>
            </a:r>
          </a:p>
          <a:p>
            <a:pPr marL="0" indent="0">
              <a:buNone/>
            </a:pPr>
            <a:r>
              <a:rPr lang="en-US" sz="1200" dirty="0"/>
              <a:t>     evidence-based intervention to improve preventive care practices in a federally qualified health center in </a:t>
            </a:r>
          </a:p>
          <a:p>
            <a:pPr marL="0" indent="0">
              <a:buNone/>
            </a:pPr>
            <a:r>
              <a:rPr lang="en-US" sz="1200" dirty="0"/>
              <a:t>     Appalachian Kentucky. </a:t>
            </a:r>
            <a:r>
              <a:rPr lang="en-US" sz="1200" i="1" dirty="0"/>
              <a:t>Journal of Health Care for the Poor and Underserved</a:t>
            </a:r>
            <a:r>
              <a:rPr lang="en-US" sz="1200" dirty="0"/>
              <a:t>, </a:t>
            </a:r>
            <a:r>
              <a:rPr lang="en-US" sz="1200" i="1" dirty="0"/>
              <a:t>27</a:t>
            </a:r>
            <a:r>
              <a:rPr lang="en-US" sz="1200" dirty="0"/>
              <a:t>(4A), 46–52.</a:t>
            </a:r>
          </a:p>
          <a:p>
            <a:pPr marL="0" indent="0">
              <a:buNone/>
            </a:pPr>
            <a:r>
              <a:rPr lang="en-US" sz="1200" dirty="0"/>
              <a:t>     doi: 10.1353/hpu.2016.0185</a:t>
            </a:r>
          </a:p>
          <a:p>
            <a:pPr marL="0" indent="0">
              <a:buNone/>
            </a:pPr>
            <a:r>
              <a:rPr lang="en-US" sz="1200" dirty="0"/>
              <a:t>Walker, T. J., Brandt, H. M., Wandersman, A. Scaccia, J., Lamont, A., Workman, L., Dias, E., Diamond, P. M., Craig, </a:t>
            </a:r>
          </a:p>
          <a:p>
            <a:pPr marL="0" indent="0">
              <a:buNone/>
            </a:pPr>
            <a:r>
              <a:rPr lang="en-US" sz="1200" dirty="0"/>
              <a:t>     D. W, &amp; Fernandez, M. E. (2020). Development of a comprehensive measure of organizational readiness </a:t>
            </a:r>
          </a:p>
          <a:p>
            <a:pPr marL="0" indent="0">
              <a:buNone/>
            </a:pPr>
            <a:r>
              <a:rPr lang="en-US" sz="1200" dirty="0"/>
              <a:t>     (motivation × capacity) for implementation: A study protocol. </a:t>
            </a:r>
            <a:r>
              <a:rPr lang="en-US" sz="1200" i="1" dirty="0"/>
              <a:t>Implementation Science Communications, 1</a:t>
            </a:r>
            <a:r>
              <a:rPr lang="en-US" sz="1200" dirty="0"/>
              <a:t>(103). </a:t>
            </a:r>
          </a:p>
          <a:p>
            <a:pPr marL="0" indent="0">
              <a:buNone/>
            </a:pPr>
            <a:r>
              <a:rPr lang="en-US" sz="1200" dirty="0"/>
              <a:t>     https://doi.org/10.1186/s43058-020-00088-4</a:t>
            </a:r>
          </a:p>
          <a:p>
            <a:pPr marL="0" indent="0">
              <a:buNone/>
            </a:pPr>
            <a:r>
              <a:rPr lang="en-US" sz="1200" dirty="0"/>
              <a:t>Wandersman Center. (n.d). “Readiness Building Center” https://www.wandersmancenter.org/defining-readiness.html</a:t>
            </a:r>
          </a:p>
          <a:p>
            <a:pPr marL="0" indent="0">
              <a:buNone/>
            </a:pPr>
            <a:r>
              <a:rPr lang="en-US" sz="1200" dirty="0"/>
              <a:t>Ward, V., Smith, S., House, A., &amp; Hamer, S. (2012). Exploring knowledge exchange: A useful framework for practice </a:t>
            </a:r>
          </a:p>
          <a:p>
            <a:pPr marL="0" indent="0">
              <a:buNone/>
            </a:pPr>
            <a:r>
              <a:rPr lang="en-US" sz="1200" dirty="0"/>
              <a:t>     and policy. </a:t>
            </a:r>
            <a:r>
              <a:rPr lang="en-US" sz="1200" i="1" dirty="0"/>
              <a:t>Social Science &amp; Medicine, 74</a:t>
            </a:r>
            <a:r>
              <a:rPr lang="en-US" sz="1200" dirty="0"/>
              <a:t>(3):297-304. doi: 10.1016/j.socscmed.2011.09.021</a:t>
            </a:r>
          </a:p>
          <a:p>
            <a:pPr marL="0" indent="0">
              <a:buNone/>
            </a:pPr>
            <a:r>
              <a:rPr lang="en-US" sz="1200" dirty="0"/>
              <a:t>Weiner, B. J. (2009). A theory of organizational readiness for change. Implementation Science, 4(67). </a:t>
            </a:r>
          </a:p>
          <a:p>
            <a:pPr marL="0" indent="0">
              <a:buNone/>
            </a:pPr>
            <a:r>
              <a:rPr lang="en-US" sz="1200" dirty="0"/>
              <a:t>     https://doi.org/10.1186/1748-5908-4-67</a:t>
            </a:r>
          </a:p>
          <a:p>
            <a:pPr marL="0" indent="0">
              <a:buNone/>
            </a:pPr>
            <a:r>
              <a:rPr lang="en-US" sz="1200" dirty="0"/>
              <a:t>Zoellner J, Porter K, Thatcher E, Kennedy E, Werth JL Jr, Grossman B, Roatsey T, Hamilton H, Anderson R, Cohn W. </a:t>
            </a:r>
          </a:p>
          <a:p>
            <a:pPr marL="0" indent="0">
              <a:buNone/>
            </a:pPr>
            <a:r>
              <a:rPr lang="en-US" sz="1200" dirty="0"/>
              <a:t>     A Multilevel Approach to Understand the Context and Potential Solutions for Low Colorectal Cancer (CRC) </a:t>
            </a:r>
          </a:p>
          <a:p>
            <a:pPr marL="0" indent="0">
              <a:buNone/>
            </a:pPr>
            <a:r>
              <a:rPr lang="en-US" sz="1200" dirty="0"/>
              <a:t>     Screening Rates in Rural Appalachia Clinics. J Rural Health. 2021 Jun;37(3):585-601. doi: 10.1111/jrh.12522. Epub </a:t>
            </a:r>
          </a:p>
          <a:p>
            <a:pPr marL="0" indent="0">
              <a:buNone/>
            </a:pPr>
            <a:r>
              <a:rPr lang="en-US" sz="1200" dirty="0"/>
              <a:t>     2020 Oct 7. PMID: 33026682; PMCID: PMC8238123.</a:t>
            </a:r>
          </a:p>
          <a:p>
            <a:pPr marL="0" indent="0">
              <a:buNone/>
            </a:pPr>
            <a:endParaRPr lang="en-US" sz="1200" dirty="0"/>
          </a:p>
        </p:txBody>
      </p:sp>
      <p:sp>
        <p:nvSpPr>
          <p:cNvPr id="4" name="TextBox 3">
            <a:extLst>
              <a:ext uri="{FF2B5EF4-FFF2-40B4-BE49-F238E27FC236}">
                <a16:creationId xmlns:a16="http://schemas.microsoft.com/office/drawing/2014/main" id="{1E834356-46ED-0D47-ACF1-4F4B1159423F}"/>
              </a:ext>
            </a:extLst>
          </p:cNvPr>
          <p:cNvSpPr txBox="1"/>
          <p:nvPr/>
        </p:nvSpPr>
        <p:spPr>
          <a:xfrm>
            <a:off x="-1665027" y="1433016"/>
            <a:ext cx="184731" cy="307777"/>
          </a:xfrm>
          <a:prstGeom prst="rect">
            <a:avLst/>
          </a:prstGeom>
          <a:noFill/>
        </p:spPr>
        <p:txBody>
          <a:bodyPr wrap="none" rtlCol="0">
            <a:spAutoFit/>
          </a:bodyPr>
          <a:lstStyle/>
          <a:p>
            <a:pPr>
              <a:buClr>
                <a:srgbClr val="000000"/>
              </a:buClr>
            </a:pPr>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25506780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FFCE-6FEE-1947-9AAE-6ABEB472C15D}"/>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Acknowledgments</a:t>
            </a:r>
          </a:p>
        </p:txBody>
      </p:sp>
      <p:sp>
        <p:nvSpPr>
          <p:cNvPr id="6" name="Content Placeholder 5">
            <a:extLst>
              <a:ext uri="{FF2B5EF4-FFF2-40B4-BE49-F238E27FC236}">
                <a16:creationId xmlns:a16="http://schemas.microsoft.com/office/drawing/2014/main" id="{AD46F77D-A4CD-6549-8C2C-71D59D61654B}"/>
              </a:ext>
            </a:extLst>
          </p:cNvPr>
          <p:cNvSpPr>
            <a:spLocks noGrp="1"/>
          </p:cNvSpPr>
          <p:nvPr>
            <p:ph sz="half" idx="1"/>
          </p:nvPr>
        </p:nvSpPr>
        <p:spPr>
          <a:xfrm>
            <a:off x="1981200" y="1447800"/>
            <a:ext cx="4038600" cy="3886200"/>
          </a:xfrm>
        </p:spPr>
        <p:txBody>
          <a:bodyPr/>
          <a:lstStyle/>
          <a:p>
            <a:pPr marL="0" indent="0">
              <a:lnSpc>
                <a:spcPct val="130000"/>
              </a:lnSpc>
              <a:spcBef>
                <a:spcPts val="0"/>
              </a:spcBef>
              <a:spcAft>
                <a:spcPts val="0"/>
              </a:spcAft>
              <a:buNone/>
            </a:pPr>
            <a:r>
              <a:rPr lang="en-US" sz="2000" b="1" u="sng" dirty="0">
                <a:solidFill>
                  <a:schemeClr val="tx2"/>
                </a:solidFill>
                <a:ea typeface="+mn-lt"/>
                <a:cs typeface="+mn-lt"/>
              </a:rPr>
              <a:t>PI:</a:t>
            </a:r>
          </a:p>
          <a:p>
            <a:pPr marL="0" indent="0">
              <a:lnSpc>
                <a:spcPct val="130000"/>
              </a:lnSpc>
              <a:spcBef>
                <a:spcPts val="0"/>
              </a:spcBef>
              <a:spcAft>
                <a:spcPts val="0"/>
              </a:spcAft>
              <a:buNone/>
            </a:pPr>
            <a:r>
              <a:rPr lang="en-US" sz="2000" dirty="0">
                <a:solidFill>
                  <a:schemeClr val="tx2"/>
                </a:solidFill>
                <a:ea typeface="+mn-lt"/>
                <a:cs typeface="+mn-lt"/>
              </a:rPr>
              <a:t>Mandi L. Pratt-Chapman PhD</a:t>
            </a:r>
          </a:p>
          <a:p>
            <a:pPr marL="0" indent="0">
              <a:lnSpc>
                <a:spcPct val="130000"/>
              </a:lnSpc>
              <a:spcBef>
                <a:spcPts val="0"/>
              </a:spcBef>
              <a:spcAft>
                <a:spcPts val="0"/>
              </a:spcAft>
              <a:buNone/>
            </a:pPr>
            <a:r>
              <a:rPr lang="en-US" sz="2000" b="1" u="sng" dirty="0">
                <a:solidFill>
                  <a:schemeClr val="tx2"/>
                </a:solidFill>
                <a:ea typeface="+mn-lt"/>
                <a:cs typeface="+mn-lt"/>
              </a:rPr>
              <a:t>Staff:   </a:t>
            </a:r>
          </a:p>
          <a:p>
            <a:pPr marL="0" indent="0">
              <a:lnSpc>
                <a:spcPct val="130000"/>
              </a:lnSpc>
              <a:spcBef>
                <a:spcPts val="0"/>
              </a:spcBef>
              <a:spcAft>
                <a:spcPts val="0"/>
              </a:spcAft>
              <a:buNone/>
            </a:pPr>
            <a:r>
              <a:rPr lang="en-US" sz="2000" dirty="0">
                <a:solidFill>
                  <a:schemeClr val="tx2"/>
                </a:solidFill>
                <a:ea typeface="+mn-lt"/>
                <a:cs typeface="+mn-lt"/>
              </a:rPr>
              <a:t>Sarah Adler</a:t>
            </a:r>
          </a:p>
          <a:p>
            <a:pPr marL="0" indent="0">
              <a:lnSpc>
                <a:spcPct val="130000"/>
              </a:lnSpc>
              <a:spcBef>
                <a:spcPts val="0"/>
              </a:spcBef>
              <a:spcAft>
                <a:spcPts val="0"/>
              </a:spcAft>
              <a:buNone/>
            </a:pPr>
            <a:r>
              <a:rPr lang="en-US" sz="2000" dirty="0">
                <a:solidFill>
                  <a:schemeClr val="tx2"/>
                </a:solidFill>
                <a:ea typeface="+mn-lt"/>
                <a:cs typeface="+mn-lt"/>
              </a:rPr>
              <a:t>Joseph Astorino</a:t>
            </a:r>
          </a:p>
          <a:p>
            <a:pPr marL="0" indent="0">
              <a:lnSpc>
                <a:spcPct val="130000"/>
              </a:lnSpc>
              <a:spcBef>
                <a:spcPts val="0"/>
              </a:spcBef>
              <a:spcAft>
                <a:spcPts val="0"/>
              </a:spcAft>
              <a:buNone/>
            </a:pPr>
            <a:r>
              <a:rPr lang="en-US" sz="2000" dirty="0">
                <a:solidFill>
                  <a:schemeClr val="tx2"/>
                </a:solidFill>
                <a:ea typeface="+mn-lt"/>
                <a:cs typeface="+mn-lt"/>
              </a:rPr>
              <a:t>Leila Habib</a:t>
            </a:r>
          </a:p>
          <a:p>
            <a:pPr marL="0" indent="0">
              <a:lnSpc>
                <a:spcPct val="130000"/>
              </a:lnSpc>
              <a:spcBef>
                <a:spcPts val="0"/>
              </a:spcBef>
              <a:spcAft>
                <a:spcPts val="0"/>
              </a:spcAft>
              <a:buNone/>
            </a:pPr>
            <a:r>
              <a:rPr lang="en-US" sz="2000" dirty="0">
                <a:solidFill>
                  <a:schemeClr val="tx2"/>
                </a:solidFill>
                <a:ea typeface="+mn-lt"/>
                <a:cs typeface="+mn-lt"/>
              </a:rPr>
              <a:t>Sarah Kerch</a:t>
            </a:r>
          </a:p>
          <a:p>
            <a:pPr marL="0" indent="0">
              <a:lnSpc>
                <a:spcPct val="130000"/>
              </a:lnSpc>
              <a:spcBef>
                <a:spcPts val="0"/>
              </a:spcBef>
              <a:spcAft>
                <a:spcPts val="0"/>
              </a:spcAft>
              <a:buNone/>
            </a:pPr>
            <a:r>
              <a:rPr lang="en-US" sz="2000" b="1" u="sng" dirty="0">
                <a:solidFill>
                  <a:schemeClr val="tx2"/>
                </a:solidFill>
                <a:ea typeface="+mn-lt"/>
                <a:cs typeface="+mn-lt"/>
              </a:rPr>
              <a:t>Workgroup Members: </a:t>
            </a:r>
          </a:p>
          <a:p>
            <a:pPr marL="0" indent="0">
              <a:lnSpc>
                <a:spcPct val="130000"/>
              </a:lnSpc>
              <a:spcBef>
                <a:spcPts val="0"/>
              </a:spcBef>
              <a:spcAft>
                <a:spcPts val="0"/>
              </a:spcAft>
              <a:buNone/>
            </a:pPr>
            <a:r>
              <a:rPr lang="en-US" sz="2000" dirty="0">
                <a:solidFill>
                  <a:schemeClr val="tx2"/>
                </a:solidFill>
                <a:ea typeface="+mn-lt"/>
                <a:cs typeface="+mn-lt"/>
              </a:rPr>
              <a:t>Shauntay Davis-Patterson</a:t>
            </a:r>
          </a:p>
          <a:p>
            <a:pPr marL="0" indent="0">
              <a:lnSpc>
                <a:spcPct val="130000"/>
              </a:lnSpc>
              <a:spcBef>
                <a:spcPts val="0"/>
              </a:spcBef>
              <a:spcAft>
                <a:spcPts val="0"/>
              </a:spcAft>
              <a:buNone/>
            </a:pPr>
            <a:r>
              <a:rPr lang="en-US" sz="2000" dirty="0">
                <a:solidFill>
                  <a:schemeClr val="tx2"/>
                </a:solidFill>
                <a:ea typeface="+mn-lt"/>
                <a:cs typeface="+mn-lt"/>
              </a:rPr>
              <a:t>Caleb Levell</a:t>
            </a:r>
          </a:p>
          <a:p>
            <a:endParaRPr lang="en-US" dirty="0"/>
          </a:p>
        </p:txBody>
      </p:sp>
    </p:spTree>
    <p:extLst>
      <p:ext uri="{BB962C8B-B14F-4D97-AF65-F5344CB8AC3E}">
        <p14:creationId xmlns:p14="http://schemas.microsoft.com/office/powerpoint/2010/main" val="20866897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EC8A290-79E7-46A4-8A36-B2D582702BE3}"/>
              </a:ext>
            </a:extLst>
          </p:cNvPr>
          <p:cNvSpPr>
            <a:spLocks noGrp="1"/>
          </p:cNvSpPr>
          <p:nvPr/>
        </p:nvSpPr>
        <p:spPr>
          <a:xfrm>
            <a:off x="4046776" y="1211530"/>
            <a:ext cx="6324599" cy="188595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buClr>
                <a:srgbClr val="000000"/>
              </a:buClr>
            </a:pPr>
            <a:r>
              <a:rPr lang="en-US" sz="5000" b="1" dirty="0">
                <a:solidFill>
                  <a:srgbClr val="FFFFFF"/>
                </a:solidFill>
              </a:rPr>
              <a:t>How to Find Evidence-Based Interventions for Cancer Control</a:t>
            </a:r>
          </a:p>
          <a:p>
            <a:pPr>
              <a:buClr>
                <a:srgbClr val="000000"/>
              </a:buClr>
            </a:pPr>
            <a:endParaRPr lang="en-US" dirty="0">
              <a:solidFill>
                <a:srgbClr val="FFFFFF"/>
              </a:solidFill>
            </a:endParaRPr>
          </a:p>
        </p:txBody>
      </p:sp>
    </p:spTree>
    <p:extLst>
      <p:ext uri="{BB962C8B-B14F-4D97-AF65-F5344CB8AC3E}">
        <p14:creationId xmlns:p14="http://schemas.microsoft.com/office/powerpoint/2010/main" val="33625796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4FF0-F101-7840-A3A4-679340366A51}"/>
              </a:ext>
            </a:extLst>
          </p:cNvPr>
          <p:cNvSpPr>
            <a:spLocks noGrp="1"/>
          </p:cNvSpPr>
          <p:nvPr>
            <p:ph type="title"/>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Disclosure</a:t>
            </a:r>
          </a:p>
        </p:txBody>
      </p:sp>
      <p:sp>
        <p:nvSpPr>
          <p:cNvPr id="4" name="Content Placeholder 2">
            <a:extLst>
              <a:ext uri="{FF2B5EF4-FFF2-40B4-BE49-F238E27FC236}">
                <a16:creationId xmlns:a16="http://schemas.microsoft.com/office/drawing/2014/main" id="{88D8FBFD-051D-A141-BE7D-673A03329B3D}"/>
              </a:ext>
            </a:extLst>
          </p:cNvPr>
          <p:cNvSpPr>
            <a:spLocks noGrp="1"/>
          </p:cNvSpPr>
          <p:nvPr>
            <p:ph idx="1"/>
          </p:nvPr>
        </p:nvSpPr>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US" sz="2400" dirty="0"/>
              <a:t>This session was supported by Cooperative Agreement #NU58DP006461-03 from the Centers for Disease Control and Prevention (CDC). The views expressed in written workshop materials or publications and by speakers and moderators do not necessarily reflect the official policies of the Department of Health and Human Services, nor does the mention of trade names, commercial practices, or organizations imply endorsement by the U.S. Government.</a:t>
            </a:r>
          </a:p>
          <a:p>
            <a:pPr marL="0" indent="0">
              <a:buNone/>
            </a:pPr>
            <a:endParaRPr lang="en-US" dirty="0"/>
          </a:p>
        </p:txBody>
      </p:sp>
    </p:spTree>
    <p:extLst>
      <p:ext uri="{BB962C8B-B14F-4D97-AF65-F5344CB8AC3E}">
        <p14:creationId xmlns:p14="http://schemas.microsoft.com/office/powerpoint/2010/main" val="28877472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4533-3232-D540-9895-29A500379ABB}"/>
              </a:ext>
            </a:extLst>
          </p:cNvPr>
          <p:cNvSpPr>
            <a:spLocks noGrp="1"/>
          </p:cNvSpPr>
          <p:nvPr>
            <p:ph type="title"/>
          </p:nvPr>
        </p:nvSpPr>
        <p:spPr>
          <a:xfrm>
            <a:off x="3960420" y="304800"/>
            <a:ext cx="6250381"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r>
              <a:rPr lang="en-US" sz="3600" b="1" dirty="0"/>
              <a:t>Learning Objectives</a:t>
            </a:r>
          </a:p>
        </p:txBody>
      </p:sp>
      <p:sp>
        <p:nvSpPr>
          <p:cNvPr id="3" name="Content Placeholder 2">
            <a:extLst>
              <a:ext uri="{FF2B5EF4-FFF2-40B4-BE49-F238E27FC236}">
                <a16:creationId xmlns:a16="http://schemas.microsoft.com/office/drawing/2014/main" id="{5B242DDD-E6A1-1547-842C-CDE082FBFCA0}"/>
              </a:ext>
            </a:extLst>
          </p:cNvPr>
          <p:cNvSpPr>
            <a:spLocks noGrp="1"/>
          </p:cNvSpPr>
          <p:nvPr>
            <p:ph idx="1"/>
          </p:nvPr>
        </p:nvSpPr>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22" b="0" i="0" u="none" strike="noStrike" cap="none">
                <a:solidFill>
                  <a:srgbClr val="000000"/>
                </a:solidFill>
                <a:latin typeface="Arial"/>
                <a:ea typeface="Arial"/>
                <a:cs typeface="Arial"/>
                <a:sym typeface="Arial"/>
              </a:defRPr>
            </a:lvl9pPr>
          </a:lstStyle>
          <a:p>
            <a:pPr marL="457200" indent="-457200">
              <a:lnSpc>
                <a:spcPct val="150000"/>
              </a:lnSpc>
              <a:spcAft>
                <a:spcPts val="200"/>
              </a:spcAft>
              <a:buAutoNum type="arabicPeriod"/>
            </a:pPr>
            <a:r>
              <a:rPr lang="en-US" sz="2200" dirty="0"/>
              <a:t>Describe sources and examples of evidence-based interventions (EBIs)</a:t>
            </a:r>
            <a:endParaRPr lang="en-US" dirty="0"/>
          </a:p>
        </p:txBody>
      </p:sp>
      <p:pic>
        <p:nvPicPr>
          <p:cNvPr id="4" name="Picture 4">
            <a:extLst>
              <a:ext uri="{FF2B5EF4-FFF2-40B4-BE49-F238E27FC236}">
                <a16:creationId xmlns:a16="http://schemas.microsoft.com/office/drawing/2014/main" id="{9CF5287A-2472-4845-8A73-83F2848D16A2}"/>
              </a:ext>
            </a:extLst>
          </p:cNvPr>
          <p:cNvPicPr>
            <a:picLocks noChangeAspect="1"/>
          </p:cNvPicPr>
          <p:nvPr/>
        </p:nvPicPr>
        <p:blipFill>
          <a:blip r:embed="rId3"/>
          <a:stretch>
            <a:fillRect/>
          </a:stretch>
        </p:blipFill>
        <p:spPr>
          <a:xfrm>
            <a:off x="1983178" y="248730"/>
            <a:ext cx="1887188" cy="1254153"/>
          </a:xfrm>
          <a:prstGeom prst="rect">
            <a:avLst/>
          </a:prstGeom>
        </p:spPr>
      </p:pic>
    </p:spTree>
    <p:extLst>
      <p:ext uri="{BB962C8B-B14F-4D97-AF65-F5344CB8AC3E}">
        <p14:creationId xmlns:p14="http://schemas.microsoft.com/office/powerpoint/2010/main" val="162125619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7417-9D60-4FEC-AEFB-4E8607F20971}"/>
              </a:ext>
            </a:extLst>
          </p:cNvPr>
          <p:cNvSpPr>
            <a:spLocks noGrp="1"/>
          </p:cNvSpPr>
          <p:nvPr>
            <p:ph type="title"/>
          </p:nvPr>
        </p:nvSpPr>
        <p:spPr>
          <a:xfrm>
            <a:off x="3252850" y="294904"/>
            <a:ext cx="6957951" cy="1152896"/>
          </a:xfrm>
        </p:spPr>
        <p:txBody>
          <a:bodyPr>
            <a:normAutofit/>
          </a:bodyPr>
          <a:lstStyle/>
          <a:p>
            <a:r>
              <a:rPr lang="en-US" sz="3600" dirty="0">
                <a:latin typeface="Arial"/>
                <a:cs typeface="Arial"/>
              </a:rPr>
              <a:t>Session Agenda</a:t>
            </a:r>
            <a:endParaRPr lang="en-US" sz="3600" dirty="0"/>
          </a:p>
        </p:txBody>
      </p:sp>
      <p:sp>
        <p:nvSpPr>
          <p:cNvPr id="3" name="Content Placeholder 2">
            <a:extLst>
              <a:ext uri="{FF2B5EF4-FFF2-40B4-BE49-F238E27FC236}">
                <a16:creationId xmlns:a16="http://schemas.microsoft.com/office/drawing/2014/main" id="{BEA060B0-142E-4D84-A8DE-D9974915DB3D}"/>
              </a:ext>
            </a:extLst>
          </p:cNvPr>
          <p:cNvSpPr>
            <a:spLocks noGrp="1"/>
          </p:cNvSpPr>
          <p:nvPr>
            <p:ph idx="1"/>
          </p:nvPr>
        </p:nvSpPr>
        <p:spPr/>
        <p:txBody>
          <a:bodyPr/>
          <a:lstStyle/>
          <a:p>
            <a:pPr marL="714375" lvl="1" indent="-457200">
              <a:lnSpc>
                <a:spcPct val="150000"/>
              </a:lnSpc>
              <a:spcBef>
                <a:spcPts val="0"/>
              </a:spcBef>
              <a:spcAft>
                <a:spcPts val="200"/>
              </a:spcAft>
              <a:buAutoNum type="arabicPeriod"/>
            </a:pPr>
            <a:r>
              <a:rPr lang="en-US" sz="2400" dirty="0">
                <a:solidFill>
                  <a:schemeClr val="tx1"/>
                </a:solidFill>
                <a:ea typeface="+mn-lt"/>
                <a:cs typeface="+mn-lt"/>
              </a:rPr>
              <a:t>Introduce landscape of evidence </a:t>
            </a:r>
            <a:endParaRPr lang="en-US" sz="1550" dirty="0">
              <a:solidFill>
                <a:schemeClr val="tx1"/>
              </a:solidFill>
              <a:ea typeface="+mn-lt"/>
              <a:cs typeface="+mn-lt"/>
            </a:endParaRPr>
          </a:p>
          <a:p>
            <a:pPr marL="714375" lvl="1" indent="-457200">
              <a:lnSpc>
                <a:spcPct val="150000"/>
              </a:lnSpc>
              <a:spcBef>
                <a:spcPts val="0"/>
              </a:spcBef>
              <a:spcAft>
                <a:spcPts val="200"/>
              </a:spcAft>
              <a:buAutoNum type="arabicPeriod"/>
            </a:pPr>
            <a:endParaRPr lang="en-US" sz="2400" dirty="0">
              <a:ea typeface="+mn-lt"/>
              <a:cs typeface="+mn-lt"/>
            </a:endParaRPr>
          </a:p>
        </p:txBody>
      </p:sp>
      <p:pic>
        <p:nvPicPr>
          <p:cNvPr id="5" name="Picture 5" descr="A picture containing icon&#10;&#10;Description automatically generated">
            <a:extLst>
              <a:ext uri="{FF2B5EF4-FFF2-40B4-BE49-F238E27FC236}">
                <a16:creationId xmlns:a16="http://schemas.microsoft.com/office/drawing/2014/main" id="{7C111C62-D77A-4D8E-9DFD-8BDEE73DE648}"/>
              </a:ext>
            </a:extLst>
          </p:cNvPr>
          <p:cNvPicPr>
            <a:picLocks noChangeAspect="1"/>
          </p:cNvPicPr>
          <p:nvPr/>
        </p:nvPicPr>
        <p:blipFill>
          <a:blip r:embed="rId3"/>
          <a:stretch>
            <a:fillRect/>
          </a:stretch>
        </p:blipFill>
        <p:spPr>
          <a:xfrm>
            <a:off x="1651660" y="287364"/>
            <a:ext cx="1600200" cy="1241211"/>
          </a:xfrm>
          <a:prstGeom prst="rect">
            <a:avLst/>
          </a:prstGeom>
        </p:spPr>
      </p:pic>
    </p:spTree>
    <p:extLst>
      <p:ext uri="{BB962C8B-B14F-4D97-AF65-F5344CB8AC3E}">
        <p14:creationId xmlns:p14="http://schemas.microsoft.com/office/powerpoint/2010/main" val="35401335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5;p19">
            <a:extLst>
              <a:ext uri="{FF2B5EF4-FFF2-40B4-BE49-F238E27FC236}">
                <a16:creationId xmlns:a16="http://schemas.microsoft.com/office/drawing/2014/main" id="{89F40B31-8823-EE46-AAFA-CBE289EDF476}"/>
              </a:ext>
            </a:extLst>
          </p:cNvPr>
          <p:cNvPicPr preferRelativeResize="0"/>
          <p:nvPr/>
        </p:nvPicPr>
        <p:blipFill>
          <a:blip r:embed="rId3">
            <a:alphaModFix/>
          </a:blip>
          <a:stretch>
            <a:fillRect/>
          </a:stretch>
        </p:blipFill>
        <p:spPr>
          <a:xfrm>
            <a:off x="3009900" y="2113637"/>
            <a:ext cx="6172200" cy="1291131"/>
          </a:xfrm>
          <a:prstGeom prst="rect">
            <a:avLst/>
          </a:prstGeom>
          <a:noFill/>
          <a:ln>
            <a:solidFill>
              <a:schemeClr val="tx1"/>
            </a:solidFill>
          </a:ln>
        </p:spPr>
      </p:pic>
      <p:sp>
        <p:nvSpPr>
          <p:cNvPr id="4" name="Title 3">
            <a:extLst>
              <a:ext uri="{FF2B5EF4-FFF2-40B4-BE49-F238E27FC236}">
                <a16:creationId xmlns:a16="http://schemas.microsoft.com/office/drawing/2014/main" id="{82F16657-79FA-D748-BE69-B7646410CAC0}"/>
              </a:ext>
            </a:extLst>
          </p:cNvPr>
          <p:cNvSpPr>
            <a:spLocks noGrp="1"/>
          </p:cNvSpPr>
          <p:nvPr>
            <p:ph type="title"/>
          </p:nvPr>
        </p:nvSpPr>
        <p:spPr>
          <a:xfrm>
            <a:off x="1981200" y="316493"/>
            <a:ext cx="8229600" cy="129501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600" b="1" dirty="0"/>
              <a:t>What are Evidence-Based Interventions (EBIs)?</a:t>
            </a:r>
          </a:p>
        </p:txBody>
      </p:sp>
      <p:sp>
        <p:nvSpPr>
          <p:cNvPr id="3" name="TextBox 2">
            <a:extLst>
              <a:ext uri="{FF2B5EF4-FFF2-40B4-BE49-F238E27FC236}">
                <a16:creationId xmlns:a16="http://schemas.microsoft.com/office/drawing/2014/main" id="{220CC512-D619-3546-998F-02122971FE95}"/>
              </a:ext>
            </a:extLst>
          </p:cNvPr>
          <p:cNvSpPr txBox="1"/>
          <p:nvPr/>
        </p:nvSpPr>
        <p:spPr>
          <a:xfrm>
            <a:off x="3507994" y="3713065"/>
            <a:ext cx="5176747" cy="1546577"/>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400" kern="0" dirty="0"/>
              <a:t>Health-focused interventions with </a:t>
            </a:r>
            <a:r>
              <a:rPr lang="en-US" sz="2400" b="1" kern="0" dirty="0">
                <a:solidFill>
                  <a:srgbClr val="0097DA"/>
                </a:solidFill>
              </a:rPr>
              <a:t>evidence demonstrating the ability to change a behavior or outcome</a:t>
            </a:r>
            <a:endParaRPr lang="en-US" sz="2400" dirty="0"/>
          </a:p>
          <a:p>
            <a:pPr algn="ctr"/>
            <a:endParaRPr lang="en-US" sz="2400" kern="0" dirty="0"/>
          </a:p>
        </p:txBody>
      </p:sp>
      <p:sp>
        <p:nvSpPr>
          <p:cNvPr id="10" name="TextBox 9">
            <a:extLst>
              <a:ext uri="{FF2B5EF4-FFF2-40B4-BE49-F238E27FC236}">
                <a16:creationId xmlns:a16="http://schemas.microsoft.com/office/drawing/2014/main" id="{464A6473-615E-884B-B023-9D41BC248E49}"/>
              </a:ext>
            </a:extLst>
          </p:cNvPr>
          <p:cNvSpPr txBox="1"/>
          <p:nvPr/>
        </p:nvSpPr>
        <p:spPr>
          <a:xfrm>
            <a:off x="8755304" y="5177895"/>
            <a:ext cx="1911671" cy="498278"/>
          </a:xfrm>
          <a:prstGeom prst="rect">
            <a:avLst/>
          </a:prstGeom>
          <a:noFill/>
        </p:spPr>
        <p:txBody>
          <a:bodyPr wrap="square" lIns="68580" tIns="34290" rIns="68580" bIns="3429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r>
              <a:rPr lang="en-US" sz="1000" kern="0" dirty="0">
                <a:solidFill>
                  <a:srgbClr val="FFFFFF">
                    <a:lumMod val="65000"/>
                  </a:srgbClr>
                </a:solidFill>
              </a:rPr>
              <a:t>Jacobs et al., 2012</a:t>
            </a:r>
            <a:endParaRPr lang="en-US" dirty="0"/>
          </a:p>
          <a:p>
            <a:pPr algn="r"/>
            <a:r>
              <a:rPr lang="en-US" sz="1000" kern="0" dirty="0">
                <a:solidFill>
                  <a:srgbClr val="FFFFFF">
                    <a:lumMod val="65000"/>
                  </a:srgbClr>
                </a:solidFill>
              </a:rPr>
              <a:t>University of Washington, n.d.</a:t>
            </a:r>
          </a:p>
          <a:p>
            <a:pPr algn="r"/>
            <a:endParaRPr lang="en-US" sz="788" kern="0" dirty="0">
              <a:solidFill>
                <a:srgbClr val="FFFFFF">
                  <a:lumMod val="65000"/>
                </a:srgbClr>
              </a:solidFill>
            </a:endParaRPr>
          </a:p>
        </p:txBody>
      </p:sp>
      <p:pic>
        <p:nvPicPr>
          <p:cNvPr id="5" name="Picture 5" descr="Graphical user interface, diagram&#10;&#10;Description automatically generated">
            <a:extLst>
              <a:ext uri="{FF2B5EF4-FFF2-40B4-BE49-F238E27FC236}">
                <a16:creationId xmlns:a16="http://schemas.microsoft.com/office/drawing/2014/main" id="{C859FDB4-C4F5-46E4-8EB4-AEB9C5D0A1FB}"/>
              </a:ext>
            </a:extLst>
          </p:cNvPr>
          <p:cNvPicPr>
            <a:picLocks noChangeAspect="1"/>
          </p:cNvPicPr>
          <p:nvPr/>
        </p:nvPicPr>
        <p:blipFill>
          <a:blip r:embed="rId4"/>
          <a:stretch>
            <a:fillRect/>
          </a:stretch>
        </p:blipFill>
        <p:spPr>
          <a:xfrm>
            <a:off x="9184672" y="319015"/>
            <a:ext cx="1247775" cy="1133475"/>
          </a:xfrm>
          <a:prstGeom prst="rect">
            <a:avLst/>
          </a:prstGeom>
        </p:spPr>
      </p:pic>
    </p:spTree>
    <p:extLst>
      <p:ext uri="{BB962C8B-B14F-4D97-AF65-F5344CB8AC3E}">
        <p14:creationId xmlns:p14="http://schemas.microsoft.com/office/powerpoint/2010/main" val="21327197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 PPT template" id="{E9D12E7F-FD79-854E-B474-BF7F39C8CD1A}" vid="{0FE26CDC-90E4-1B42-ABC8-60C383A423FC}"/>
    </a:ext>
  </a:ext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S PPT template" id="{E9D12E7F-FD79-854E-B474-BF7F39C8CD1A}" vid="{0FE26CDC-90E4-1B42-ABC8-60C383A423FC}"/>
    </a:ext>
  </a:extLst>
</a:theme>
</file>

<file path=ppt/theme/theme5.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28109</Words>
  <Application>Microsoft Office PowerPoint</Application>
  <PresentationFormat>Widescreen</PresentationFormat>
  <Paragraphs>2884</Paragraphs>
  <Slides>256</Slides>
  <Notes>255</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256</vt:i4>
      </vt:variant>
    </vt:vector>
  </HeadingPairs>
  <TitlesOfParts>
    <vt:vector size="272" baseType="lpstr">
      <vt:lpstr>Aptos</vt:lpstr>
      <vt:lpstr>Aptos Display</vt:lpstr>
      <vt:lpstr>Arial</vt:lpstr>
      <vt:lpstr>Arial,Sans-Serif</vt:lpstr>
      <vt:lpstr>Calibri</vt:lpstr>
      <vt:lpstr>Georgia</vt:lpstr>
      <vt:lpstr>Roboto</vt:lpstr>
      <vt:lpstr>Times New Roman</vt:lpstr>
      <vt:lpstr>Trebuchet MS</vt:lpstr>
      <vt:lpstr>Wingdings</vt:lpstr>
      <vt:lpstr>Office Theme</vt:lpstr>
      <vt:lpstr>Simple Light</vt:lpstr>
      <vt:lpstr>3_Default Design</vt:lpstr>
      <vt:lpstr>1_Simple Light</vt:lpstr>
      <vt:lpstr>4_Default Design</vt:lpstr>
      <vt:lpstr>5_Default Design</vt:lpstr>
      <vt:lpstr>PowerPoint Presentation</vt:lpstr>
      <vt:lpstr>Introduction to Cancer Control Implementation Science Base Camp</vt:lpstr>
      <vt:lpstr>Disclosure</vt:lpstr>
      <vt:lpstr>Welcome</vt:lpstr>
      <vt:lpstr>Purpose</vt:lpstr>
      <vt:lpstr>Session Agenda</vt:lpstr>
      <vt:lpstr>Learning Objectives</vt:lpstr>
      <vt:lpstr>Implementation Science</vt:lpstr>
      <vt:lpstr>Implementation is Transdisciplinary</vt:lpstr>
      <vt:lpstr>Maybe you have been thinking about the challenges to achieving your goals…</vt:lpstr>
      <vt:lpstr>Case Study</vt:lpstr>
      <vt:lpstr>Case Study</vt:lpstr>
      <vt:lpstr>Case Study</vt:lpstr>
      <vt:lpstr>Base Camp Can Help With:</vt:lpstr>
      <vt:lpstr>Why Are You Learning This?</vt:lpstr>
      <vt:lpstr>Knowledge Pipeline </vt:lpstr>
      <vt:lpstr>What Do We Do? </vt:lpstr>
      <vt:lpstr>Making a Program Work</vt:lpstr>
      <vt:lpstr>Case: Designing a SMARTIE Objective</vt:lpstr>
      <vt:lpstr>Base Camp Basics</vt:lpstr>
      <vt:lpstr>Base Camp Basics</vt:lpstr>
      <vt:lpstr>Context Matters</vt:lpstr>
      <vt:lpstr>Context Considerations</vt:lpstr>
      <vt:lpstr>Multilevel Problems</vt:lpstr>
      <vt:lpstr>Multilevel Solutions</vt:lpstr>
      <vt:lpstr>Base Camp Basics</vt:lpstr>
      <vt:lpstr>The ABCs of EBIs</vt:lpstr>
      <vt:lpstr>Base Camp Basics</vt:lpstr>
      <vt:lpstr>What is Adaptation?</vt:lpstr>
      <vt:lpstr>Base Camp Basics</vt:lpstr>
      <vt:lpstr>Implementation Strategies</vt:lpstr>
      <vt:lpstr>Facilitating Implementation</vt:lpstr>
      <vt:lpstr>Base Camp Basics</vt:lpstr>
      <vt:lpstr>Implementation Outcomes</vt:lpstr>
      <vt:lpstr>Base Camp Basics</vt:lpstr>
      <vt:lpstr>Sustainability Elements </vt:lpstr>
      <vt:lpstr>Tools and Supplemental Resources</vt:lpstr>
      <vt:lpstr>Tools and Supplemental Resources</vt:lpstr>
      <vt:lpstr>References</vt:lpstr>
      <vt:lpstr>References</vt:lpstr>
      <vt:lpstr>Acknowledgments</vt:lpstr>
      <vt:lpstr>Assess the Context</vt:lpstr>
      <vt:lpstr>Disclosure</vt:lpstr>
      <vt:lpstr>Learning Objectives</vt:lpstr>
      <vt:lpstr>Session Agenda</vt:lpstr>
      <vt:lpstr>Implementation Blueprint</vt:lpstr>
      <vt:lpstr>Why Define the Problem Early?</vt:lpstr>
      <vt:lpstr>Categorizing Behavioral and Structural Change</vt:lpstr>
      <vt:lpstr>Multiple Levels &amp; Context</vt:lpstr>
      <vt:lpstr>Identify the Problem</vt:lpstr>
      <vt:lpstr>Understand the System</vt:lpstr>
      <vt:lpstr>Ward 7 &amp; Population of Focus</vt:lpstr>
      <vt:lpstr>Methods for Contextual Mapping</vt:lpstr>
      <vt:lpstr>Stakeholder Engagement</vt:lpstr>
      <vt:lpstr> Goals of Contextualization</vt:lpstr>
      <vt:lpstr>Session Agenda</vt:lpstr>
      <vt:lpstr>How Do I Achieve These Goals?</vt:lpstr>
      <vt:lpstr>Case Example: CFIR</vt:lpstr>
      <vt:lpstr>Diagnostic Analysis</vt:lpstr>
      <vt:lpstr>Case Example: CFIR</vt:lpstr>
      <vt:lpstr>Intervention Characteristics</vt:lpstr>
      <vt:lpstr>Getting Specific about EBIs</vt:lpstr>
      <vt:lpstr>Case Example: CFIR</vt:lpstr>
      <vt:lpstr>Inner Setting</vt:lpstr>
      <vt:lpstr>Understand Power Structures</vt:lpstr>
      <vt:lpstr>Relationships Matter</vt:lpstr>
      <vt:lpstr>Implementation Climate</vt:lpstr>
      <vt:lpstr>Case Study</vt:lpstr>
      <vt:lpstr>R=MC2</vt:lpstr>
      <vt:lpstr>Case Example: CFIR</vt:lpstr>
      <vt:lpstr>Outer setting</vt:lpstr>
      <vt:lpstr>Case: Colorectal Cancer Screening</vt:lpstr>
      <vt:lpstr>Case: Lung Cancer Screening</vt:lpstr>
      <vt:lpstr>Case Example: CFIR</vt:lpstr>
      <vt:lpstr>Individuals</vt:lpstr>
      <vt:lpstr>Populations of Focus</vt:lpstr>
      <vt:lpstr>Case Example: CFIR</vt:lpstr>
      <vt:lpstr>Process</vt:lpstr>
      <vt:lpstr>Match the word to its definition</vt:lpstr>
      <vt:lpstr>Case Example: Lung Cancer Screening</vt:lpstr>
      <vt:lpstr>Case Example: Lung Cancer Screening</vt:lpstr>
      <vt:lpstr>PowerPoint Presentation</vt:lpstr>
      <vt:lpstr>Session Agenda</vt:lpstr>
      <vt:lpstr> Reminder: Goals of Contextualization</vt:lpstr>
      <vt:lpstr>Equity Reflection</vt:lpstr>
      <vt:lpstr>Support Stakeholders in Prioritizing Needs and Opportunities</vt:lpstr>
      <vt:lpstr>Case Example</vt:lpstr>
      <vt:lpstr>Partnerships for Accessible Sites</vt:lpstr>
      <vt:lpstr>Case: Colorectal Cancer Inequalities</vt:lpstr>
      <vt:lpstr>Tools and Supplemental Resources</vt:lpstr>
      <vt:lpstr>References</vt:lpstr>
      <vt:lpstr>References</vt:lpstr>
      <vt:lpstr>References</vt:lpstr>
      <vt:lpstr>Acknowledgments</vt:lpstr>
      <vt:lpstr>PowerPoint Presentation</vt:lpstr>
      <vt:lpstr>Disclosure</vt:lpstr>
      <vt:lpstr>Learning Objectives</vt:lpstr>
      <vt:lpstr>Session Agenda</vt:lpstr>
      <vt:lpstr>What are Evidence-Based Interventions (EBIs)?</vt:lpstr>
      <vt:lpstr> Match the EBI  </vt:lpstr>
      <vt:lpstr>What Does Evidence Mean?</vt:lpstr>
      <vt:lpstr>Practice-Based Evidence </vt:lpstr>
      <vt:lpstr>Resources that Synthesize Evidence</vt:lpstr>
      <vt:lpstr>The Community Guide</vt:lpstr>
      <vt:lpstr>The Community Guide</vt:lpstr>
      <vt:lpstr>Guide to Clinical Preventive Services</vt:lpstr>
      <vt:lpstr>Evidence-Based Cancer Control Programs</vt:lpstr>
      <vt:lpstr>Cancer Control Plans and EBIs</vt:lpstr>
      <vt:lpstr>Choosing an EBI </vt:lpstr>
      <vt:lpstr>Assess Contextual Fit</vt:lpstr>
      <vt:lpstr>Tools and Supplemental Resources</vt:lpstr>
      <vt:lpstr>References</vt:lpstr>
      <vt:lpstr>Acknowledgments</vt:lpstr>
      <vt:lpstr>PowerPoint Presentation</vt:lpstr>
      <vt:lpstr>Disclosure</vt:lpstr>
      <vt:lpstr>Learning Objectives</vt:lpstr>
      <vt:lpstr>Session Agenda</vt:lpstr>
      <vt:lpstr>Evidence Meets Context</vt:lpstr>
      <vt:lpstr>Situations to Look Out For:</vt:lpstr>
      <vt:lpstr>Steps in the Adaptation Process</vt:lpstr>
      <vt:lpstr>Steps in the Adaptation Process</vt:lpstr>
      <vt:lpstr>Understand the “Why”</vt:lpstr>
      <vt:lpstr>“Why do I need to know why?”</vt:lpstr>
      <vt:lpstr>Steps in the Adaptation Process</vt:lpstr>
      <vt:lpstr>Intervention Form and Function</vt:lpstr>
      <vt:lpstr>Traffic Light Model</vt:lpstr>
      <vt:lpstr>Steps in the Adaptation Process</vt:lpstr>
      <vt:lpstr>Document Adaptations</vt:lpstr>
      <vt:lpstr>Framework for Reporting Adaptations and Modifications (FRAME)</vt:lpstr>
      <vt:lpstr>Tools and Supplemental Resources</vt:lpstr>
      <vt:lpstr>Tools and Supplemental Resources</vt:lpstr>
      <vt:lpstr>References</vt:lpstr>
      <vt:lpstr>References</vt:lpstr>
      <vt:lpstr>Acknowledgments</vt:lpstr>
      <vt:lpstr>PowerPoint Presentation</vt:lpstr>
      <vt:lpstr>Disclosure</vt:lpstr>
      <vt:lpstr>Learning Objectives</vt:lpstr>
      <vt:lpstr>Session Agenda</vt:lpstr>
      <vt:lpstr>Specifying Implementation Strategies</vt:lpstr>
      <vt:lpstr>Case Study of Strategic Implementation</vt:lpstr>
      <vt:lpstr>Game: Implementation Strategies</vt:lpstr>
      <vt:lpstr>PowerPoint Presentation</vt:lpstr>
      <vt:lpstr>Use Evidence &amp; Theories to Plan Implementation Strategies</vt:lpstr>
      <vt:lpstr>Intervention Specific Guidance  </vt:lpstr>
      <vt:lpstr>Use Evidence &amp; Theories to Plan Implementation Strategies</vt:lpstr>
      <vt:lpstr>Behavioral Change Theories</vt:lpstr>
      <vt:lpstr>Use Evidence &amp; Theories to Plan Implementation Strategies</vt:lpstr>
      <vt:lpstr>Implementation Science Approaches</vt:lpstr>
      <vt:lpstr>Implementation Approaches </vt:lpstr>
      <vt:lpstr>PowerPoint Presentation</vt:lpstr>
      <vt:lpstr>Tools and Supplemental Resources</vt:lpstr>
      <vt:lpstr>References</vt:lpstr>
      <vt:lpstr>Acknowledgments</vt:lpstr>
      <vt:lpstr>PowerPoint Presentation</vt:lpstr>
      <vt:lpstr>Disclosure</vt:lpstr>
      <vt:lpstr>Learning Objectives</vt:lpstr>
      <vt:lpstr>Session Agenda</vt:lpstr>
      <vt:lpstr>Session Agenda</vt:lpstr>
      <vt:lpstr>Breakout Group Instructions</vt:lpstr>
      <vt:lpstr>Session Agenda</vt:lpstr>
      <vt:lpstr>Panel of Case Examples</vt:lpstr>
      <vt:lpstr>Questions for Panelists</vt:lpstr>
      <vt:lpstr>Menu of Implementation Strategies</vt:lpstr>
      <vt:lpstr>Tools and Supplemental Resources </vt:lpstr>
      <vt:lpstr>References</vt:lpstr>
      <vt:lpstr>Acknowledgments</vt:lpstr>
      <vt:lpstr>PowerPoint Presentation</vt:lpstr>
      <vt:lpstr>Disclosure</vt:lpstr>
      <vt:lpstr>Learning Objectives</vt:lpstr>
      <vt:lpstr>Session Agenda</vt:lpstr>
      <vt:lpstr>Implementation Logic Model</vt:lpstr>
      <vt:lpstr>Reminder: Practitioners to Involve in Evaluation Process</vt:lpstr>
      <vt:lpstr>Value of an Implementation Science Approach </vt:lpstr>
      <vt:lpstr>Building Context Around Evaluation</vt:lpstr>
      <vt:lpstr>Session Agenda</vt:lpstr>
      <vt:lpstr>Framework: RE-AIM</vt:lpstr>
      <vt:lpstr>Case Example</vt:lpstr>
      <vt:lpstr>MATCH CRITERIA to the Objective</vt:lpstr>
      <vt:lpstr>Case Example: FLU-FIT Intervention REACH</vt:lpstr>
      <vt:lpstr>Kit and Intake Form</vt:lpstr>
      <vt:lpstr>Tracking Logs for Pharmacy and Train- the-Trainer Program</vt:lpstr>
      <vt:lpstr>Ward 7 &amp; Population of Focus</vt:lpstr>
      <vt:lpstr>Health Equity Outcomes</vt:lpstr>
      <vt:lpstr>Health Equity Approach</vt:lpstr>
      <vt:lpstr>Session Agenda</vt:lpstr>
      <vt:lpstr>Evaluate Reach</vt:lpstr>
      <vt:lpstr>Case Example: Eligibility Criteria</vt:lpstr>
      <vt:lpstr>Case: Characteristics of People Returning Kits</vt:lpstr>
      <vt:lpstr>Case: Subpopulation Reach</vt:lpstr>
      <vt:lpstr>Why do some people participate?  Why do some people return the kits &amp; others do not?</vt:lpstr>
      <vt:lpstr>Evaluate Effectiveness</vt:lpstr>
      <vt:lpstr>Case: Effectiveness &amp; SMARTIE Objective Achievement</vt:lpstr>
      <vt:lpstr>Case: Did you reach your SMARTIE objective?</vt:lpstr>
      <vt:lpstr>Evaluate Adoption</vt:lpstr>
      <vt:lpstr>Inventory Pharmacies in Ward 7</vt:lpstr>
      <vt:lpstr>Case Example: Penetration</vt:lpstr>
      <vt:lpstr>Case Example</vt:lpstr>
      <vt:lpstr>Case: Implementation Strategy</vt:lpstr>
      <vt:lpstr>Evaluate Implementation</vt:lpstr>
      <vt:lpstr>Case Example: Feasibility</vt:lpstr>
      <vt:lpstr>Case: Fidelity &amp; Feasibility</vt:lpstr>
      <vt:lpstr>Evaluate Maintenance: Patients</vt:lpstr>
      <vt:lpstr>Acceptability &amp; Feasibility - Part 1</vt:lpstr>
      <vt:lpstr>Acceptability &amp; Feasibility - Part 2</vt:lpstr>
      <vt:lpstr>Evaluate Maintenance: Pharmacies</vt:lpstr>
      <vt:lpstr>Survey Pharmacy Leads</vt:lpstr>
      <vt:lpstr>PowerPoint Presentation</vt:lpstr>
      <vt:lpstr>Using Evaluation Data &amp; Results</vt:lpstr>
      <vt:lpstr>Tools and Supplemental Resources</vt:lpstr>
      <vt:lpstr>References</vt:lpstr>
      <vt:lpstr>References</vt:lpstr>
      <vt:lpstr>Acknowledgments</vt:lpstr>
      <vt:lpstr>PowerPoint Presentation</vt:lpstr>
      <vt:lpstr>Disclosure</vt:lpstr>
      <vt:lpstr>Learning Objectives</vt:lpstr>
      <vt:lpstr>Session Agenda</vt:lpstr>
      <vt:lpstr>Sustainability</vt:lpstr>
      <vt:lpstr>What are you sustaining?</vt:lpstr>
      <vt:lpstr>Comprehensive Cancer Control &amp; Sustainability Planning</vt:lpstr>
      <vt:lpstr>Session Agenda</vt:lpstr>
      <vt:lpstr>Assess Elements that Influence Sustainability Outcomes in Your Context</vt:lpstr>
      <vt:lpstr>PSAT Elements</vt:lpstr>
      <vt:lpstr>PSAT Elements</vt:lpstr>
      <vt:lpstr>PSAT Elements</vt:lpstr>
      <vt:lpstr>Environmental Support</vt:lpstr>
      <vt:lpstr>Examples</vt:lpstr>
      <vt:lpstr>Case Study Example</vt:lpstr>
      <vt:lpstr>PSAT Elements</vt:lpstr>
      <vt:lpstr>Funding Stability</vt:lpstr>
      <vt:lpstr>Examples</vt:lpstr>
      <vt:lpstr>PSAT Elements</vt:lpstr>
      <vt:lpstr>Partnerships</vt:lpstr>
      <vt:lpstr>Examples</vt:lpstr>
      <vt:lpstr>PSAT Elements</vt:lpstr>
      <vt:lpstr>Organizational Capacity</vt:lpstr>
      <vt:lpstr>Examples</vt:lpstr>
      <vt:lpstr>Case Study Example</vt:lpstr>
      <vt:lpstr>PSAT Elements</vt:lpstr>
      <vt:lpstr>Evaluation</vt:lpstr>
      <vt:lpstr>Examples</vt:lpstr>
      <vt:lpstr>Extending RE-AIM Framework to Enhance Sustainability </vt:lpstr>
      <vt:lpstr>PSAT Elements</vt:lpstr>
      <vt:lpstr>Program Adaptation</vt:lpstr>
      <vt:lpstr>Examples</vt:lpstr>
      <vt:lpstr>PSAT Elements</vt:lpstr>
      <vt:lpstr>Communication</vt:lpstr>
      <vt:lpstr>Examples</vt:lpstr>
      <vt:lpstr>Case Study Example</vt:lpstr>
      <vt:lpstr>PSAT Elements</vt:lpstr>
      <vt:lpstr>Strategic Planning</vt:lpstr>
      <vt:lpstr>Example</vt:lpstr>
      <vt:lpstr>Base Camp Basics</vt:lpstr>
      <vt:lpstr>Base Camp Can Help With:</vt:lpstr>
      <vt:lpstr>Tools and Supplemental Resources</vt:lpstr>
      <vt:lpstr>References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Annie M</dc:creator>
  <cp:lastModifiedBy>Annie M</cp:lastModifiedBy>
  <cp:revision>2</cp:revision>
  <dcterms:created xsi:type="dcterms:W3CDTF">2025-04-17T16:01:06Z</dcterms:created>
  <dcterms:modified xsi:type="dcterms:W3CDTF">2025-04-18T17:31:37Z</dcterms:modified>
</cp:coreProperties>
</file>