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xml" ContentType="application/vnd.openxmlformats-officedocument.them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omments/comment1.xml" ContentType="application/vnd.openxmlformats-officedocument.presentationml.comment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52" r:id="rId2"/>
  </p:sldMasterIdLst>
  <p:notesMasterIdLst>
    <p:notesMasterId r:id="rId254"/>
  </p:notesMasterIdLst>
  <p:sldIdLst>
    <p:sldId id="264" r:id="rId3"/>
    <p:sldId id="365" r:id="rId4"/>
    <p:sldId id="471" r:id="rId5"/>
    <p:sldId id="472" r:id="rId6"/>
    <p:sldId id="473" r:id="rId7"/>
    <p:sldId id="474" r:id="rId8"/>
    <p:sldId id="475" r:id="rId9"/>
    <p:sldId id="476" r:id="rId10"/>
    <p:sldId id="490" r:id="rId11"/>
    <p:sldId id="477" r:id="rId12"/>
    <p:sldId id="478" r:id="rId13"/>
    <p:sldId id="487" r:id="rId14"/>
    <p:sldId id="479" r:id="rId15"/>
    <p:sldId id="485" r:id="rId16"/>
    <p:sldId id="486" r:id="rId17"/>
    <p:sldId id="480" r:id="rId18"/>
    <p:sldId id="481" r:id="rId19"/>
    <p:sldId id="482" r:id="rId20"/>
    <p:sldId id="489" r:id="rId21"/>
    <p:sldId id="483" r:id="rId22"/>
    <p:sldId id="484" r:id="rId23"/>
    <p:sldId id="491" r:id="rId24"/>
    <p:sldId id="492" r:id="rId25"/>
    <p:sldId id="493" r:id="rId26"/>
    <p:sldId id="494" r:id="rId27"/>
    <p:sldId id="495" r:id="rId28"/>
    <p:sldId id="496" r:id="rId29"/>
    <p:sldId id="497" r:id="rId30"/>
    <p:sldId id="498" r:id="rId31"/>
    <p:sldId id="499" r:id="rId32"/>
    <p:sldId id="500" r:id="rId33"/>
    <p:sldId id="501" r:id="rId34"/>
    <p:sldId id="502" r:id="rId35"/>
    <p:sldId id="503" r:id="rId36"/>
    <p:sldId id="504" r:id="rId37"/>
    <p:sldId id="505" r:id="rId38"/>
    <p:sldId id="506" r:id="rId39"/>
    <p:sldId id="507" r:id="rId40"/>
    <p:sldId id="508" r:id="rId41"/>
    <p:sldId id="488" r:id="rId42"/>
    <p:sldId id="509" r:id="rId43"/>
    <p:sldId id="510" r:id="rId44"/>
    <p:sldId id="511" r:id="rId45"/>
    <p:sldId id="512" r:id="rId46"/>
    <p:sldId id="513" r:id="rId47"/>
    <p:sldId id="514" r:id="rId48"/>
    <p:sldId id="515" r:id="rId49"/>
    <p:sldId id="516" r:id="rId50"/>
    <p:sldId id="517" r:id="rId51"/>
    <p:sldId id="518" r:id="rId52"/>
    <p:sldId id="519" r:id="rId53"/>
    <p:sldId id="520" r:id="rId54"/>
    <p:sldId id="521" r:id="rId55"/>
    <p:sldId id="522" r:id="rId56"/>
    <p:sldId id="523" r:id="rId57"/>
    <p:sldId id="524" r:id="rId58"/>
    <p:sldId id="525" r:id="rId59"/>
    <p:sldId id="526" r:id="rId60"/>
    <p:sldId id="527" r:id="rId61"/>
    <p:sldId id="528" r:id="rId62"/>
    <p:sldId id="529" r:id="rId63"/>
    <p:sldId id="530" r:id="rId64"/>
    <p:sldId id="531" r:id="rId65"/>
    <p:sldId id="532" r:id="rId66"/>
    <p:sldId id="533" r:id="rId67"/>
    <p:sldId id="534" r:id="rId68"/>
    <p:sldId id="535" r:id="rId69"/>
    <p:sldId id="536" r:id="rId70"/>
    <p:sldId id="537" r:id="rId71"/>
    <p:sldId id="538" r:id="rId72"/>
    <p:sldId id="539" r:id="rId73"/>
    <p:sldId id="540" r:id="rId74"/>
    <p:sldId id="541" r:id="rId75"/>
    <p:sldId id="542" r:id="rId76"/>
    <p:sldId id="543" r:id="rId77"/>
    <p:sldId id="544" r:id="rId78"/>
    <p:sldId id="545" r:id="rId79"/>
    <p:sldId id="546" r:id="rId80"/>
    <p:sldId id="547" r:id="rId81"/>
    <p:sldId id="548" r:id="rId82"/>
    <p:sldId id="549" r:id="rId83"/>
    <p:sldId id="550" r:id="rId84"/>
    <p:sldId id="551" r:id="rId85"/>
    <p:sldId id="552" r:id="rId86"/>
    <p:sldId id="553" r:id="rId87"/>
    <p:sldId id="554" r:id="rId88"/>
    <p:sldId id="555" r:id="rId89"/>
    <p:sldId id="556" r:id="rId90"/>
    <p:sldId id="557" r:id="rId91"/>
    <p:sldId id="558" r:id="rId92"/>
    <p:sldId id="559" r:id="rId93"/>
    <p:sldId id="560" r:id="rId94"/>
    <p:sldId id="561" r:id="rId95"/>
    <p:sldId id="562" r:id="rId96"/>
    <p:sldId id="563" r:id="rId97"/>
    <p:sldId id="564" r:id="rId98"/>
    <p:sldId id="565" r:id="rId99"/>
    <p:sldId id="566" r:id="rId100"/>
    <p:sldId id="567" r:id="rId101"/>
    <p:sldId id="568" r:id="rId102"/>
    <p:sldId id="569" r:id="rId103"/>
    <p:sldId id="570" r:id="rId104"/>
    <p:sldId id="571" r:id="rId105"/>
    <p:sldId id="572" r:id="rId106"/>
    <p:sldId id="573" r:id="rId107"/>
    <p:sldId id="574" r:id="rId108"/>
    <p:sldId id="575" r:id="rId109"/>
    <p:sldId id="576" r:id="rId110"/>
    <p:sldId id="577" r:id="rId111"/>
    <p:sldId id="578" r:id="rId112"/>
    <p:sldId id="579" r:id="rId113"/>
    <p:sldId id="580" r:id="rId114"/>
    <p:sldId id="581" r:id="rId115"/>
    <p:sldId id="582" r:id="rId116"/>
    <p:sldId id="583" r:id="rId117"/>
    <p:sldId id="584" r:id="rId118"/>
    <p:sldId id="585" r:id="rId119"/>
    <p:sldId id="586" r:id="rId120"/>
    <p:sldId id="587" r:id="rId121"/>
    <p:sldId id="588" r:id="rId122"/>
    <p:sldId id="589" r:id="rId123"/>
    <p:sldId id="590" r:id="rId124"/>
    <p:sldId id="591" r:id="rId125"/>
    <p:sldId id="592" r:id="rId126"/>
    <p:sldId id="593" r:id="rId127"/>
    <p:sldId id="594" r:id="rId128"/>
    <p:sldId id="595" r:id="rId129"/>
    <p:sldId id="596" r:id="rId130"/>
    <p:sldId id="597" r:id="rId131"/>
    <p:sldId id="598" r:id="rId132"/>
    <p:sldId id="599" r:id="rId133"/>
    <p:sldId id="600" r:id="rId134"/>
    <p:sldId id="601" r:id="rId135"/>
    <p:sldId id="602" r:id="rId136"/>
    <p:sldId id="603" r:id="rId137"/>
    <p:sldId id="604" r:id="rId138"/>
    <p:sldId id="605" r:id="rId139"/>
    <p:sldId id="606" r:id="rId140"/>
    <p:sldId id="607" r:id="rId141"/>
    <p:sldId id="608" r:id="rId142"/>
    <p:sldId id="609" r:id="rId143"/>
    <p:sldId id="610" r:id="rId144"/>
    <p:sldId id="611" r:id="rId145"/>
    <p:sldId id="612" r:id="rId146"/>
    <p:sldId id="613" r:id="rId147"/>
    <p:sldId id="614" r:id="rId148"/>
    <p:sldId id="615" r:id="rId149"/>
    <p:sldId id="616" r:id="rId150"/>
    <p:sldId id="617" r:id="rId151"/>
    <p:sldId id="618" r:id="rId152"/>
    <p:sldId id="619" r:id="rId153"/>
    <p:sldId id="620" r:id="rId154"/>
    <p:sldId id="621" r:id="rId155"/>
    <p:sldId id="622" r:id="rId156"/>
    <p:sldId id="623" r:id="rId157"/>
    <p:sldId id="624" r:id="rId158"/>
    <p:sldId id="625" r:id="rId159"/>
    <p:sldId id="626" r:id="rId160"/>
    <p:sldId id="627" r:id="rId161"/>
    <p:sldId id="628" r:id="rId162"/>
    <p:sldId id="629" r:id="rId163"/>
    <p:sldId id="630" r:id="rId164"/>
    <p:sldId id="631" r:id="rId165"/>
    <p:sldId id="632" r:id="rId166"/>
    <p:sldId id="633" r:id="rId167"/>
    <p:sldId id="634" r:id="rId168"/>
    <p:sldId id="635" r:id="rId169"/>
    <p:sldId id="636" r:id="rId170"/>
    <p:sldId id="637" r:id="rId171"/>
    <p:sldId id="638" r:id="rId172"/>
    <p:sldId id="639" r:id="rId173"/>
    <p:sldId id="640" r:id="rId174"/>
    <p:sldId id="641" r:id="rId175"/>
    <p:sldId id="642" r:id="rId176"/>
    <p:sldId id="643" r:id="rId177"/>
    <p:sldId id="644" r:id="rId178"/>
    <p:sldId id="645" r:id="rId179"/>
    <p:sldId id="646" r:id="rId180"/>
    <p:sldId id="647" r:id="rId181"/>
    <p:sldId id="648" r:id="rId182"/>
    <p:sldId id="649" r:id="rId183"/>
    <p:sldId id="650" r:id="rId184"/>
    <p:sldId id="651" r:id="rId185"/>
    <p:sldId id="652" r:id="rId186"/>
    <p:sldId id="653" r:id="rId187"/>
    <p:sldId id="654" r:id="rId188"/>
    <p:sldId id="655" r:id="rId189"/>
    <p:sldId id="656" r:id="rId190"/>
    <p:sldId id="657" r:id="rId191"/>
    <p:sldId id="658" r:id="rId192"/>
    <p:sldId id="659" r:id="rId193"/>
    <p:sldId id="660" r:id="rId194"/>
    <p:sldId id="661" r:id="rId195"/>
    <p:sldId id="662" r:id="rId196"/>
    <p:sldId id="663" r:id="rId197"/>
    <p:sldId id="664" r:id="rId198"/>
    <p:sldId id="665" r:id="rId199"/>
    <p:sldId id="666" r:id="rId200"/>
    <p:sldId id="667" r:id="rId201"/>
    <p:sldId id="668" r:id="rId202"/>
    <p:sldId id="669" r:id="rId203"/>
    <p:sldId id="670" r:id="rId204"/>
    <p:sldId id="672" r:id="rId205"/>
    <p:sldId id="671" r:id="rId206"/>
    <p:sldId id="673" r:id="rId207"/>
    <p:sldId id="674" r:id="rId208"/>
    <p:sldId id="675" r:id="rId209"/>
    <p:sldId id="676" r:id="rId210"/>
    <p:sldId id="677" r:id="rId211"/>
    <p:sldId id="678" r:id="rId212"/>
    <p:sldId id="679" r:id="rId213"/>
    <p:sldId id="680" r:id="rId214"/>
    <p:sldId id="681" r:id="rId215"/>
    <p:sldId id="682" r:id="rId216"/>
    <p:sldId id="683" r:id="rId217"/>
    <p:sldId id="684" r:id="rId218"/>
    <p:sldId id="685" r:id="rId219"/>
    <p:sldId id="686" r:id="rId220"/>
    <p:sldId id="687" r:id="rId221"/>
    <p:sldId id="688" r:id="rId222"/>
    <p:sldId id="689" r:id="rId223"/>
    <p:sldId id="690" r:id="rId224"/>
    <p:sldId id="691" r:id="rId225"/>
    <p:sldId id="692" r:id="rId226"/>
    <p:sldId id="693" r:id="rId227"/>
    <p:sldId id="694" r:id="rId228"/>
    <p:sldId id="695" r:id="rId229"/>
    <p:sldId id="696" r:id="rId230"/>
    <p:sldId id="697" r:id="rId231"/>
    <p:sldId id="698" r:id="rId232"/>
    <p:sldId id="699" r:id="rId233"/>
    <p:sldId id="700" r:id="rId234"/>
    <p:sldId id="701" r:id="rId235"/>
    <p:sldId id="702" r:id="rId236"/>
    <p:sldId id="703" r:id="rId237"/>
    <p:sldId id="704" r:id="rId238"/>
    <p:sldId id="705" r:id="rId239"/>
    <p:sldId id="706" r:id="rId240"/>
    <p:sldId id="707" r:id="rId241"/>
    <p:sldId id="708" r:id="rId242"/>
    <p:sldId id="709" r:id="rId243"/>
    <p:sldId id="710" r:id="rId244"/>
    <p:sldId id="711" r:id="rId245"/>
    <p:sldId id="712" r:id="rId246"/>
    <p:sldId id="713" r:id="rId247"/>
    <p:sldId id="714" r:id="rId248"/>
    <p:sldId id="715" r:id="rId249"/>
    <p:sldId id="716" r:id="rId250"/>
    <p:sldId id="717" r:id="rId251"/>
    <p:sldId id="718" r:id="rId252"/>
    <p:sldId id="719" r:id="rId2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alaf, Mohammad" initials="K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4" autoAdjust="0"/>
    <p:restoredTop sz="94660"/>
  </p:normalViewPr>
  <p:slideViewPr>
    <p:cSldViewPr snapToGrid="0">
      <p:cViewPr varScale="1">
        <p:scale>
          <a:sx n="79" d="100"/>
          <a:sy n="79" d="100"/>
        </p:scale>
        <p:origin x="60" y="4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tableStyles" Target="tableStyle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notesMaster" Target="notesMasters/notes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commentAuthors" Target="commentAuthor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presProps" Target="presProp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25T13:22:00.161" idx="1">
    <p:pos x="2626" y="954"/>
    <p:text>changed to Nation (name of referenceand link), please change in captivate</p:text>
    <p:extLst>
      <p:ext uri="{C676402C-5697-4E1C-873F-D02D1690AC5C}">
        <p15:threadingInfo xmlns:p15="http://schemas.microsoft.com/office/powerpoint/2012/main" timeZoneBias="24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diagrams/_rels/data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CBFDDE-F8B4-4151-98CA-1197D71BF207}" type="doc">
      <dgm:prSet loTypeId="urn:microsoft.com/office/officeart/2009/3/layout/StepUpProcess" loCatId="process" qsTypeId="urn:microsoft.com/office/officeart/2005/8/quickstyle/simple1" qsCatId="simple" csTypeId="urn:microsoft.com/office/officeart/2005/8/colors/accent2_2" csCatId="accent2" phldr="1"/>
      <dgm:spPr/>
    </dgm:pt>
    <dgm:pt modelId="{136B2858-55F5-4B74-9ED6-6158D8E241EF}">
      <dgm:prSet phldrT="[Text]" custT="1"/>
      <dgm:spPr>
        <a:ln>
          <a:solidFill>
            <a:srgbClr val="004065"/>
          </a:solidFill>
        </a:ln>
      </dgm:spPr>
      <dgm:t>
        <a:bodyPr/>
        <a:lstStyle/>
        <a:p>
          <a:r>
            <a:rPr lang="en-US" sz="1600" dirty="0"/>
            <a:t>Engage</a:t>
          </a:r>
          <a:r>
            <a:rPr lang="en-US" sz="1200" dirty="0"/>
            <a:t> </a:t>
          </a:r>
        </a:p>
      </dgm:t>
    </dgm:pt>
    <dgm:pt modelId="{F086C847-0FFF-4EA6-9DBA-06504320427D}" type="parTrans" cxnId="{00342B1B-38AD-4618-B6C8-01F9514703A7}">
      <dgm:prSet/>
      <dgm:spPr/>
      <dgm:t>
        <a:bodyPr/>
        <a:lstStyle/>
        <a:p>
          <a:endParaRPr lang="en-US"/>
        </a:p>
      </dgm:t>
    </dgm:pt>
    <dgm:pt modelId="{CB26015C-0D45-462B-B98B-E33DE5AC03F1}" type="sibTrans" cxnId="{00342B1B-38AD-4618-B6C8-01F9514703A7}">
      <dgm:prSet/>
      <dgm:spPr/>
      <dgm:t>
        <a:bodyPr/>
        <a:lstStyle/>
        <a:p>
          <a:endParaRPr lang="en-US"/>
        </a:p>
      </dgm:t>
    </dgm:pt>
    <dgm:pt modelId="{92E763CA-BB74-4156-B025-594B45E289B0}">
      <dgm:prSet phldrT="[Text]" custT="1"/>
      <dgm:spPr>
        <a:ln>
          <a:solidFill>
            <a:srgbClr val="004065"/>
          </a:solidFill>
        </a:ln>
      </dgm:spPr>
      <dgm:t>
        <a:bodyPr/>
        <a:lstStyle/>
        <a:p>
          <a:r>
            <a:rPr lang="en-US" sz="1600" dirty="0"/>
            <a:t>Scan</a:t>
          </a:r>
        </a:p>
      </dgm:t>
    </dgm:pt>
    <dgm:pt modelId="{F7B4403A-3113-4669-80E6-0DA7324D6696}" type="parTrans" cxnId="{CD832BEA-5D4E-4AC0-BE4E-05AF6BB9695D}">
      <dgm:prSet/>
      <dgm:spPr/>
      <dgm:t>
        <a:bodyPr/>
        <a:lstStyle/>
        <a:p>
          <a:endParaRPr lang="en-US"/>
        </a:p>
      </dgm:t>
    </dgm:pt>
    <dgm:pt modelId="{E74CDBFE-D76E-458A-9326-563AEFAE2F13}" type="sibTrans" cxnId="{CD832BEA-5D4E-4AC0-BE4E-05AF6BB9695D}">
      <dgm:prSet/>
      <dgm:spPr/>
      <dgm:t>
        <a:bodyPr/>
        <a:lstStyle/>
        <a:p>
          <a:endParaRPr lang="en-US"/>
        </a:p>
      </dgm:t>
    </dgm:pt>
    <dgm:pt modelId="{F8515A30-52A4-4744-A471-013FBC4C4A7D}">
      <dgm:prSet phldrT="[Text]" custT="1"/>
      <dgm:spPr>
        <a:ln>
          <a:solidFill>
            <a:srgbClr val="004065"/>
          </a:solidFill>
        </a:ln>
      </dgm:spPr>
      <dgm:t>
        <a:bodyPr/>
        <a:lstStyle/>
        <a:p>
          <a:r>
            <a:rPr lang="en-US" sz="1600" dirty="0"/>
            <a:t>Assess</a:t>
          </a:r>
        </a:p>
      </dgm:t>
    </dgm:pt>
    <dgm:pt modelId="{E52EDAD0-967D-4C35-BD11-727F42D7CD50}" type="parTrans" cxnId="{82E3A5B0-F958-46AA-8725-BCDE0FF3ADCB}">
      <dgm:prSet/>
      <dgm:spPr/>
      <dgm:t>
        <a:bodyPr/>
        <a:lstStyle/>
        <a:p>
          <a:endParaRPr lang="en-US"/>
        </a:p>
      </dgm:t>
    </dgm:pt>
    <dgm:pt modelId="{E34873CB-40AD-470B-B578-2A4C3883DC0B}" type="sibTrans" cxnId="{82E3A5B0-F958-46AA-8725-BCDE0FF3ADCB}">
      <dgm:prSet/>
      <dgm:spPr/>
      <dgm:t>
        <a:bodyPr/>
        <a:lstStyle/>
        <a:p>
          <a:endParaRPr lang="en-US"/>
        </a:p>
      </dgm:t>
    </dgm:pt>
    <dgm:pt modelId="{D36CF2B6-0B40-40FA-820C-291FEC22B494}">
      <dgm:prSet custT="1"/>
      <dgm:spPr>
        <a:ln>
          <a:solidFill>
            <a:srgbClr val="004065"/>
          </a:solidFill>
        </a:ln>
      </dgm:spPr>
      <dgm:t>
        <a:bodyPr/>
        <a:lstStyle/>
        <a:p>
          <a:r>
            <a:rPr lang="en-US" sz="1600" dirty="0"/>
            <a:t>Review</a:t>
          </a:r>
          <a:r>
            <a:rPr lang="en-US" sz="1100" dirty="0"/>
            <a:t>	</a:t>
          </a:r>
        </a:p>
      </dgm:t>
    </dgm:pt>
    <dgm:pt modelId="{2B7DDC52-B3D1-4F2E-833C-EF1C2CDDE49F}" type="parTrans" cxnId="{DD858E91-7D5F-4FB3-BBE2-6A3BE46315CA}">
      <dgm:prSet/>
      <dgm:spPr/>
      <dgm:t>
        <a:bodyPr/>
        <a:lstStyle/>
        <a:p>
          <a:endParaRPr lang="en-US"/>
        </a:p>
      </dgm:t>
    </dgm:pt>
    <dgm:pt modelId="{303ED17C-0EAA-43B9-B7B2-4559F7B3DD79}" type="sibTrans" cxnId="{DD858E91-7D5F-4FB3-BBE2-6A3BE46315CA}">
      <dgm:prSet/>
      <dgm:spPr/>
      <dgm:t>
        <a:bodyPr/>
        <a:lstStyle/>
        <a:p>
          <a:endParaRPr lang="en-US"/>
        </a:p>
      </dgm:t>
    </dgm:pt>
    <dgm:pt modelId="{E6FCC137-24A9-432E-9073-87DAD5273A01}">
      <dgm:prSet custT="1"/>
      <dgm:spPr>
        <a:ln>
          <a:solidFill>
            <a:srgbClr val="004065"/>
          </a:solidFill>
        </a:ln>
      </dgm:spPr>
      <dgm:t>
        <a:bodyPr/>
        <a:lstStyle/>
        <a:p>
          <a:r>
            <a:rPr lang="en-US" sz="1600" dirty="0"/>
            <a:t>Promote</a:t>
          </a:r>
        </a:p>
      </dgm:t>
    </dgm:pt>
    <dgm:pt modelId="{64C94A1D-2787-4EC1-8AB9-63A41E94B2B3}" type="parTrans" cxnId="{6D67F0FA-BDAD-46EB-82A1-5D1F77979D22}">
      <dgm:prSet/>
      <dgm:spPr/>
      <dgm:t>
        <a:bodyPr/>
        <a:lstStyle/>
        <a:p>
          <a:endParaRPr lang="en-US"/>
        </a:p>
      </dgm:t>
    </dgm:pt>
    <dgm:pt modelId="{22CE4B64-AD8A-4EF8-8B7D-81687EA926FA}" type="sibTrans" cxnId="{6D67F0FA-BDAD-46EB-82A1-5D1F77979D22}">
      <dgm:prSet/>
      <dgm:spPr/>
      <dgm:t>
        <a:bodyPr/>
        <a:lstStyle/>
        <a:p>
          <a:endParaRPr lang="en-US"/>
        </a:p>
      </dgm:t>
    </dgm:pt>
    <dgm:pt modelId="{50085927-E71E-4D44-B635-20BD7FBF63EE}">
      <dgm:prSet custT="1"/>
      <dgm:spPr>
        <a:ln>
          <a:solidFill>
            <a:srgbClr val="004065"/>
          </a:solidFill>
        </a:ln>
      </dgm:spPr>
      <dgm:t>
        <a:bodyPr/>
        <a:lstStyle/>
        <a:p>
          <a:r>
            <a:rPr lang="en-US" sz="1600" dirty="0"/>
            <a:t>  Implement</a:t>
          </a:r>
        </a:p>
      </dgm:t>
    </dgm:pt>
    <dgm:pt modelId="{4F5A95B6-02C4-48FC-B5BD-DF65F4CAFDF0}" type="parTrans" cxnId="{B4648A95-3EB6-4245-B078-B8EB44828915}">
      <dgm:prSet/>
      <dgm:spPr/>
      <dgm:t>
        <a:bodyPr/>
        <a:lstStyle/>
        <a:p>
          <a:endParaRPr lang="en-US"/>
        </a:p>
      </dgm:t>
    </dgm:pt>
    <dgm:pt modelId="{195EB0EA-A4C1-44FA-BC54-ECCECB3C989E}" type="sibTrans" cxnId="{B4648A95-3EB6-4245-B078-B8EB44828915}">
      <dgm:prSet/>
      <dgm:spPr/>
      <dgm:t>
        <a:bodyPr/>
        <a:lstStyle/>
        <a:p>
          <a:endParaRPr lang="en-US"/>
        </a:p>
      </dgm:t>
    </dgm:pt>
    <dgm:pt modelId="{0440FF44-5789-421C-B45A-C6CDB7E3AD27}">
      <dgm:prSet custT="1"/>
      <dgm:spPr>
        <a:ln>
          <a:solidFill>
            <a:srgbClr val="004065"/>
          </a:solidFill>
        </a:ln>
      </dgm:spPr>
      <dgm:t>
        <a:bodyPr/>
        <a:lstStyle/>
        <a:p>
          <a:r>
            <a:rPr lang="en-US" sz="1600" dirty="0"/>
            <a:t>Evaluate</a:t>
          </a:r>
          <a:r>
            <a:rPr lang="en-US" sz="1700" dirty="0"/>
            <a:t> </a:t>
          </a:r>
        </a:p>
      </dgm:t>
    </dgm:pt>
    <dgm:pt modelId="{FD783C3C-26D4-422C-8757-DEAFD31DCBB5}" type="parTrans" cxnId="{FD1F6BAD-D7DE-40F4-A58E-504646CB2182}">
      <dgm:prSet/>
      <dgm:spPr/>
      <dgm:t>
        <a:bodyPr/>
        <a:lstStyle/>
        <a:p>
          <a:endParaRPr lang="en-US"/>
        </a:p>
      </dgm:t>
    </dgm:pt>
    <dgm:pt modelId="{A2C299C2-1045-4C50-899C-537C5CA0B357}" type="sibTrans" cxnId="{FD1F6BAD-D7DE-40F4-A58E-504646CB2182}">
      <dgm:prSet/>
      <dgm:spPr/>
      <dgm:t>
        <a:bodyPr/>
        <a:lstStyle/>
        <a:p>
          <a:endParaRPr lang="en-US"/>
        </a:p>
      </dgm:t>
    </dgm:pt>
    <dgm:pt modelId="{35B574EE-EF93-451F-8D3D-DA72737448CD}" type="pres">
      <dgm:prSet presAssocID="{04CBFDDE-F8B4-4151-98CA-1197D71BF207}" presName="rootnode" presStyleCnt="0">
        <dgm:presLayoutVars>
          <dgm:chMax/>
          <dgm:chPref/>
          <dgm:dir/>
          <dgm:animLvl val="lvl"/>
        </dgm:presLayoutVars>
      </dgm:prSet>
      <dgm:spPr/>
    </dgm:pt>
    <dgm:pt modelId="{3513E7E5-F4B4-4342-A218-8D8C683235C1}" type="pres">
      <dgm:prSet presAssocID="{136B2858-55F5-4B74-9ED6-6158D8E241EF}" presName="composite" presStyleCnt="0"/>
      <dgm:spPr/>
    </dgm:pt>
    <dgm:pt modelId="{B87A6DE0-8D1C-4DAC-8E8C-7808F05F6A5D}" type="pres">
      <dgm:prSet presAssocID="{136B2858-55F5-4B74-9ED6-6158D8E241EF}" presName="LShape" presStyleLbl="alignNode1" presStyleIdx="0" presStyleCnt="13"/>
      <dgm:spPr/>
    </dgm:pt>
    <dgm:pt modelId="{D90A1BF6-FF56-41D2-A7DB-36BE9543C957}" type="pres">
      <dgm:prSet presAssocID="{136B2858-55F5-4B74-9ED6-6158D8E241EF}" presName="ParentText" presStyleLbl="revTx" presStyleIdx="0" presStyleCnt="7">
        <dgm:presLayoutVars>
          <dgm:chMax val="0"/>
          <dgm:chPref val="0"/>
          <dgm:bulletEnabled val="1"/>
        </dgm:presLayoutVars>
      </dgm:prSet>
      <dgm:spPr/>
    </dgm:pt>
    <dgm:pt modelId="{84ED48B9-7860-4B6C-859D-62F1AA8B92C4}" type="pres">
      <dgm:prSet presAssocID="{136B2858-55F5-4B74-9ED6-6158D8E241EF}" presName="Triangle" presStyleLbl="alignNode1" presStyleIdx="1" presStyleCnt="13"/>
      <dgm:spPr/>
    </dgm:pt>
    <dgm:pt modelId="{3644CFE6-EFD4-4E24-89FC-3EC77145317C}" type="pres">
      <dgm:prSet presAssocID="{CB26015C-0D45-462B-B98B-E33DE5AC03F1}" presName="sibTrans" presStyleCnt="0"/>
      <dgm:spPr/>
    </dgm:pt>
    <dgm:pt modelId="{C51EFF05-B74B-4CC3-8403-5E180C3E4CDA}" type="pres">
      <dgm:prSet presAssocID="{CB26015C-0D45-462B-B98B-E33DE5AC03F1}" presName="space" presStyleCnt="0"/>
      <dgm:spPr/>
    </dgm:pt>
    <dgm:pt modelId="{D60B189D-94BA-4089-A482-BF75D5BEA75E}" type="pres">
      <dgm:prSet presAssocID="{92E763CA-BB74-4156-B025-594B45E289B0}" presName="composite" presStyleCnt="0"/>
      <dgm:spPr/>
    </dgm:pt>
    <dgm:pt modelId="{3B061FFE-E56C-4E7F-BE05-5DF87F46A65B}" type="pres">
      <dgm:prSet presAssocID="{92E763CA-BB74-4156-B025-594B45E289B0}" presName="LShape" presStyleLbl="alignNode1" presStyleIdx="2" presStyleCnt="13"/>
      <dgm:spPr/>
    </dgm:pt>
    <dgm:pt modelId="{E0AA6EC4-C2B2-49FF-B173-6B72592D1C1E}" type="pres">
      <dgm:prSet presAssocID="{92E763CA-BB74-4156-B025-594B45E289B0}" presName="ParentText" presStyleLbl="revTx" presStyleIdx="1" presStyleCnt="7">
        <dgm:presLayoutVars>
          <dgm:chMax val="0"/>
          <dgm:chPref val="0"/>
          <dgm:bulletEnabled val="1"/>
        </dgm:presLayoutVars>
      </dgm:prSet>
      <dgm:spPr/>
    </dgm:pt>
    <dgm:pt modelId="{298B403E-6C45-4A52-91B7-FB6FC3AFA41B}" type="pres">
      <dgm:prSet presAssocID="{92E763CA-BB74-4156-B025-594B45E289B0}" presName="Triangle" presStyleLbl="alignNode1" presStyleIdx="3" presStyleCnt="13"/>
      <dgm:spPr/>
    </dgm:pt>
    <dgm:pt modelId="{070999E0-BD96-4F70-8A95-C358C968129A}" type="pres">
      <dgm:prSet presAssocID="{E74CDBFE-D76E-458A-9326-563AEFAE2F13}" presName="sibTrans" presStyleCnt="0"/>
      <dgm:spPr/>
    </dgm:pt>
    <dgm:pt modelId="{CAB1E357-CA70-4FCE-A552-0645268272CA}" type="pres">
      <dgm:prSet presAssocID="{E74CDBFE-D76E-458A-9326-563AEFAE2F13}" presName="space" presStyleCnt="0"/>
      <dgm:spPr/>
    </dgm:pt>
    <dgm:pt modelId="{646AFF2D-BE94-40CA-88E9-EF8E6C6CF39D}" type="pres">
      <dgm:prSet presAssocID="{F8515A30-52A4-4744-A471-013FBC4C4A7D}" presName="composite" presStyleCnt="0"/>
      <dgm:spPr/>
    </dgm:pt>
    <dgm:pt modelId="{C0FABE5C-DC0D-4A36-9AD2-8131C0F228D7}" type="pres">
      <dgm:prSet presAssocID="{F8515A30-52A4-4744-A471-013FBC4C4A7D}" presName="LShape" presStyleLbl="alignNode1" presStyleIdx="4" presStyleCnt="13"/>
      <dgm:spPr/>
    </dgm:pt>
    <dgm:pt modelId="{78984A7F-FC08-44FE-A91E-9FEBB9B6073F}" type="pres">
      <dgm:prSet presAssocID="{F8515A30-52A4-4744-A471-013FBC4C4A7D}" presName="ParentText" presStyleLbl="revTx" presStyleIdx="2" presStyleCnt="7">
        <dgm:presLayoutVars>
          <dgm:chMax val="0"/>
          <dgm:chPref val="0"/>
          <dgm:bulletEnabled val="1"/>
        </dgm:presLayoutVars>
      </dgm:prSet>
      <dgm:spPr/>
    </dgm:pt>
    <dgm:pt modelId="{1C382A99-B1D5-428E-9850-9AFBF93B22DC}" type="pres">
      <dgm:prSet presAssocID="{F8515A30-52A4-4744-A471-013FBC4C4A7D}" presName="Triangle" presStyleLbl="alignNode1" presStyleIdx="5" presStyleCnt="13"/>
      <dgm:spPr/>
    </dgm:pt>
    <dgm:pt modelId="{601422A5-A1BD-488C-B22C-1529D60CCA02}" type="pres">
      <dgm:prSet presAssocID="{E34873CB-40AD-470B-B578-2A4C3883DC0B}" presName="sibTrans" presStyleCnt="0"/>
      <dgm:spPr/>
    </dgm:pt>
    <dgm:pt modelId="{A5125A4A-4D15-4A3B-8775-2CCB4983C60C}" type="pres">
      <dgm:prSet presAssocID="{E34873CB-40AD-470B-B578-2A4C3883DC0B}" presName="space" presStyleCnt="0"/>
      <dgm:spPr/>
    </dgm:pt>
    <dgm:pt modelId="{A0848C55-DCEC-4BD3-BA6B-3DD65DF6B0A5}" type="pres">
      <dgm:prSet presAssocID="{D36CF2B6-0B40-40FA-820C-291FEC22B494}" presName="composite" presStyleCnt="0"/>
      <dgm:spPr/>
    </dgm:pt>
    <dgm:pt modelId="{96F8FFD7-E143-4CC7-8CDF-7EEF1583DCC5}" type="pres">
      <dgm:prSet presAssocID="{D36CF2B6-0B40-40FA-820C-291FEC22B494}" presName="LShape" presStyleLbl="alignNode1" presStyleIdx="6" presStyleCnt="13"/>
      <dgm:spPr/>
    </dgm:pt>
    <dgm:pt modelId="{08910652-B539-400C-AF41-3EB7652EC426}" type="pres">
      <dgm:prSet presAssocID="{D36CF2B6-0B40-40FA-820C-291FEC22B494}" presName="ParentText" presStyleLbl="revTx" presStyleIdx="3" presStyleCnt="7">
        <dgm:presLayoutVars>
          <dgm:chMax val="0"/>
          <dgm:chPref val="0"/>
          <dgm:bulletEnabled val="1"/>
        </dgm:presLayoutVars>
      </dgm:prSet>
      <dgm:spPr/>
    </dgm:pt>
    <dgm:pt modelId="{B1FE10EF-1634-4E3B-B5BC-67796F20655B}" type="pres">
      <dgm:prSet presAssocID="{D36CF2B6-0B40-40FA-820C-291FEC22B494}" presName="Triangle" presStyleLbl="alignNode1" presStyleIdx="7" presStyleCnt="13"/>
      <dgm:spPr/>
    </dgm:pt>
    <dgm:pt modelId="{67736CA3-CA61-4779-90D1-0945AC403646}" type="pres">
      <dgm:prSet presAssocID="{303ED17C-0EAA-43B9-B7B2-4559F7B3DD79}" presName="sibTrans" presStyleCnt="0"/>
      <dgm:spPr/>
    </dgm:pt>
    <dgm:pt modelId="{A79832AE-CE02-4F77-B06F-508B9CF72A07}" type="pres">
      <dgm:prSet presAssocID="{303ED17C-0EAA-43B9-B7B2-4559F7B3DD79}" presName="space" presStyleCnt="0"/>
      <dgm:spPr/>
    </dgm:pt>
    <dgm:pt modelId="{58903A5C-5FBE-47EF-9BD5-37D18AF39AD9}" type="pres">
      <dgm:prSet presAssocID="{E6FCC137-24A9-432E-9073-87DAD5273A01}" presName="composite" presStyleCnt="0"/>
      <dgm:spPr/>
    </dgm:pt>
    <dgm:pt modelId="{01260DAF-9F51-4992-B892-446FD361340E}" type="pres">
      <dgm:prSet presAssocID="{E6FCC137-24A9-432E-9073-87DAD5273A01}" presName="LShape" presStyleLbl="alignNode1" presStyleIdx="8" presStyleCnt="13"/>
      <dgm:spPr/>
    </dgm:pt>
    <dgm:pt modelId="{87854ED8-ED8A-4177-A18B-DC253142C96B}" type="pres">
      <dgm:prSet presAssocID="{E6FCC137-24A9-432E-9073-87DAD5273A01}" presName="ParentText" presStyleLbl="revTx" presStyleIdx="4" presStyleCnt="7">
        <dgm:presLayoutVars>
          <dgm:chMax val="0"/>
          <dgm:chPref val="0"/>
          <dgm:bulletEnabled val="1"/>
        </dgm:presLayoutVars>
      </dgm:prSet>
      <dgm:spPr/>
    </dgm:pt>
    <dgm:pt modelId="{9E5E240E-8DA7-4ED7-B3FF-D07882B009AB}" type="pres">
      <dgm:prSet presAssocID="{E6FCC137-24A9-432E-9073-87DAD5273A01}" presName="Triangle" presStyleLbl="alignNode1" presStyleIdx="9" presStyleCnt="13"/>
      <dgm:spPr/>
    </dgm:pt>
    <dgm:pt modelId="{C5E34AEA-6F27-4F65-B0C4-53E7158A36D7}" type="pres">
      <dgm:prSet presAssocID="{22CE4B64-AD8A-4EF8-8B7D-81687EA926FA}" presName="sibTrans" presStyleCnt="0"/>
      <dgm:spPr/>
    </dgm:pt>
    <dgm:pt modelId="{6A65C4CF-60E3-4A36-BCA4-39D2BEFEA2A0}" type="pres">
      <dgm:prSet presAssocID="{22CE4B64-AD8A-4EF8-8B7D-81687EA926FA}" presName="space" presStyleCnt="0"/>
      <dgm:spPr/>
    </dgm:pt>
    <dgm:pt modelId="{4BADF180-15F4-4FF0-AEB1-DF4D04FA3F62}" type="pres">
      <dgm:prSet presAssocID="{50085927-E71E-4D44-B635-20BD7FBF63EE}" presName="composite" presStyleCnt="0"/>
      <dgm:spPr/>
    </dgm:pt>
    <dgm:pt modelId="{04F57CAD-FE2D-4C5F-8DD8-070C67BC44E6}" type="pres">
      <dgm:prSet presAssocID="{50085927-E71E-4D44-B635-20BD7FBF63EE}" presName="LShape" presStyleLbl="alignNode1" presStyleIdx="10" presStyleCnt="13"/>
      <dgm:spPr/>
    </dgm:pt>
    <dgm:pt modelId="{1B13F47B-D8A6-46E2-8630-5DBF3815F005}" type="pres">
      <dgm:prSet presAssocID="{50085927-E71E-4D44-B635-20BD7FBF63EE}" presName="ParentText" presStyleLbl="revTx" presStyleIdx="5" presStyleCnt="7" custScaleX="121976">
        <dgm:presLayoutVars>
          <dgm:chMax val="0"/>
          <dgm:chPref val="0"/>
          <dgm:bulletEnabled val="1"/>
        </dgm:presLayoutVars>
      </dgm:prSet>
      <dgm:spPr/>
    </dgm:pt>
    <dgm:pt modelId="{383E4050-1BF3-4AF1-8E51-650607A4F8A5}" type="pres">
      <dgm:prSet presAssocID="{50085927-E71E-4D44-B635-20BD7FBF63EE}" presName="Triangle" presStyleLbl="alignNode1" presStyleIdx="11" presStyleCnt="13"/>
      <dgm:spPr/>
    </dgm:pt>
    <dgm:pt modelId="{9DDD258A-779A-4350-BFCB-8B566FADA3F4}" type="pres">
      <dgm:prSet presAssocID="{195EB0EA-A4C1-44FA-BC54-ECCECB3C989E}" presName="sibTrans" presStyleCnt="0"/>
      <dgm:spPr/>
    </dgm:pt>
    <dgm:pt modelId="{28D55194-086F-4EE9-B0BC-2B074FCC3018}" type="pres">
      <dgm:prSet presAssocID="{195EB0EA-A4C1-44FA-BC54-ECCECB3C989E}" presName="space" presStyleCnt="0"/>
      <dgm:spPr/>
    </dgm:pt>
    <dgm:pt modelId="{A1B9A87C-B770-493C-B9CD-0347939A0C46}" type="pres">
      <dgm:prSet presAssocID="{0440FF44-5789-421C-B45A-C6CDB7E3AD27}" presName="composite" presStyleCnt="0"/>
      <dgm:spPr/>
    </dgm:pt>
    <dgm:pt modelId="{1642FC6C-2793-4B2B-938B-9DFAD9BDC1C7}" type="pres">
      <dgm:prSet presAssocID="{0440FF44-5789-421C-B45A-C6CDB7E3AD27}" presName="LShape" presStyleLbl="alignNode1" presStyleIdx="12" presStyleCnt="13"/>
      <dgm:spPr/>
    </dgm:pt>
    <dgm:pt modelId="{2C2A0A19-63E8-4BD1-B7DD-CEA6D73924ED}" type="pres">
      <dgm:prSet presAssocID="{0440FF44-5789-421C-B45A-C6CDB7E3AD27}" presName="ParentText" presStyleLbl="revTx" presStyleIdx="6" presStyleCnt="7">
        <dgm:presLayoutVars>
          <dgm:chMax val="0"/>
          <dgm:chPref val="0"/>
          <dgm:bulletEnabled val="1"/>
        </dgm:presLayoutVars>
      </dgm:prSet>
      <dgm:spPr/>
    </dgm:pt>
  </dgm:ptLst>
  <dgm:cxnLst>
    <dgm:cxn modelId="{E3843105-91E8-4CA3-B46C-8A4E3061E108}" type="presOf" srcId="{E6FCC137-24A9-432E-9073-87DAD5273A01}" destId="{87854ED8-ED8A-4177-A18B-DC253142C96B}" srcOrd="0" destOrd="0" presId="urn:microsoft.com/office/officeart/2009/3/layout/StepUpProcess"/>
    <dgm:cxn modelId="{00342B1B-38AD-4618-B6C8-01F9514703A7}" srcId="{04CBFDDE-F8B4-4151-98CA-1197D71BF207}" destId="{136B2858-55F5-4B74-9ED6-6158D8E241EF}" srcOrd="0" destOrd="0" parTransId="{F086C847-0FFF-4EA6-9DBA-06504320427D}" sibTransId="{CB26015C-0D45-462B-B98B-E33DE5AC03F1}"/>
    <dgm:cxn modelId="{01963F26-30E3-4D71-A523-0E16BBD82936}" type="presOf" srcId="{D36CF2B6-0B40-40FA-820C-291FEC22B494}" destId="{08910652-B539-400C-AF41-3EB7652EC426}" srcOrd="0" destOrd="0" presId="urn:microsoft.com/office/officeart/2009/3/layout/StepUpProcess"/>
    <dgm:cxn modelId="{2F368F64-E429-44B7-9007-9DEC1518BBA5}" type="presOf" srcId="{50085927-E71E-4D44-B635-20BD7FBF63EE}" destId="{1B13F47B-D8A6-46E2-8630-5DBF3815F005}" srcOrd="0" destOrd="0" presId="urn:microsoft.com/office/officeart/2009/3/layout/StepUpProcess"/>
    <dgm:cxn modelId="{1D883D6A-040E-4663-A79B-9C5833B9C59E}" type="presOf" srcId="{92E763CA-BB74-4156-B025-594B45E289B0}" destId="{E0AA6EC4-C2B2-49FF-B173-6B72592D1C1E}" srcOrd="0" destOrd="0" presId="urn:microsoft.com/office/officeart/2009/3/layout/StepUpProcess"/>
    <dgm:cxn modelId="{DD858E91-7D5F-4FB3-BBE2-6A3BE46315CA}" srcId="{04CBFDDE-F8B4-4151-98CA-1197D71BF207}" destId="{D36CF2B6-0B40-40FA-820C-291FEC22B494}" srcOrd="3" destOrd="0" parTransId="{2B7DDC52-B3D1-4F2E-833C-EF1C2CDDE49F}" sibTransId="{303ED17C-0EAA-43B9-B7B2-4559F7B3DD79}"/>
    <dgm:cxn modelId="{59A92F95-12B8-4D29-9EBD-2DC67BD1C51F}" type="presOf" srcId="{04CBFDDE-F8B4-4151-98CA-1197D71BF207}" destId="{35B574EE-EF93-451F-8D3D-DA72737448CD}" srcOrd="0" destOrd="0" presId="urn:microsoft.com/office/officeart/2009/3/layout/StepUpProcess"/>
    <dgm:cxn modelId="{B4648A95-3EB6-4245-B078-B8EB44828915}" srcId="{04CBFDDE-F8B4-4151-98CA-1197D71BF207}" destId="{50085927-E71E-4D44-B635-20BD7FBF63EE}" srcOrd="5" destOrd="0" parTransId="{4F5A95B6-02C4-48FC-B5BD-DF65F4CAFDF0}" sibTransId="{195EB0EA-A4C1-44FA-BC54-ECCECB3C989E}"/>
    <dgm:cxn modelId="{FD1F6BAD-D7DE-40F4-A58E-504646CB2182}" srcId="{04CBFDDE-F8B4-4151-98CA-1197D71BF207}" destId="{0440FF44-5789-421C-B45A-C6CDB7E3AD27}" srcOrd="6" destOrd="0" parTransId="{FD783C3C-26D4-422C-8757-DEAFD31DCBB5}" sibTransId="{A2C299C2-1045-4C50-899C-537C5CA0B357}"/>
    <dgm:cxn modelId="{3FCE8CAE-A83B-4F0C-BE7E-D8363DD82317}" type="presOf" srcId="{F8515A30-52A4-4744-A471-013FBC4C4A7D}" destId="{78984A7F-FC08-44FE-A91E-9FEBB9B6073F}" srcOrd="0" destOrd="0" presId="urn:microsoft.com/office/officeart/2009/3/layout/StepUpProcess"/>
    <dgm:cxn modelId="{82E3A5B0-F958-46AA-8725-BCDE0FF3ADCB}" srcId="{04CBFDDE-F8B4-4151-98CA-1197D71BF207}" destId="{F8515A30-52A4-4744-A471-013FBC4C4A7D}" srcOrd="2" destOrd="0" parTransId="{E52EDAD0-967D-4C35-BD11-727F42D7CD50}" sibTransId="{E34873CB-40AD-470B-B578-2A4C3883DC0B}"/>
    <dgm:cxn modelId="{6DD6D4C6-F55F-40B9-8D0C-89C8ACE25AF4}" type="presOf" srcId="{136B2858-55F5-4B74-9ED6-6158D8E241EF}" destId="{D90A1BF6-FF56-41D2-A7DB-36BE9543C957}" srcOrd="0" destOrd="0" presId="urn:microsoft.com/office/officeart/2009/3/layout/StepUpProcess"/>
    <dgm:cxn modelId="{A1F8BCCB-9109-44D8-83A4-67CF45F9C0E9}" type="presOf" srcId="{0440FF44-5789-421C-B45A-C6CDB7E3AD27}" destId="{2C2A0A19-63E8-4BD1-B7DD-CEA6D73924ED}" srcOrd="0" destOrd="0" presId="urn:microsoft.com/office/officeart/2009/3/layout/StepUpProcess"/>
    <dgm:cxn modelId="{CD832BEA-5D4E-4AC0-BE4E-05AF6BB9695D}" srcId="{04CBFDDE-F8B4-4151-98CA-1197D71BF207}" destId="{92E763CA-BB74-4156-B025-594B45E289B0}" srcOrd="1" destOrd="0" parTransId="{F7B4403A-3113-4669-80E6-0DA7324D6696}" sibTransId="{E74CDBFE-D76E-458A-9326-563AEFAE2F13}"/>
    <dgm:cxn modelId="{6D67F0FA-BDAD-46EB-82A1-5D1F77979D22}" srcId="{04CBFDDE-F8B4-4151-98CA-1197D71BF207}" destId="{E6FCC137-24A9-432E-9073-87DAD5273A01}" srcOrd="4" destOrd="0" parTransId="{64C94A1D-2787-4EC1-8AB9-63A41E94B2B3}" sibTransId="{22CE4B64-AD8A-4EF8-8B7D-81687EA926FA}"/>
    <dgm:cxn modelId="{1F353284-EFCA-4996-8939-ACCE95FA3BD3}" type="presParOf" srcId="{35B574EE-EF93-451F-8D3D-DA72737448CD}" destId="{3513E7E5-F4B4-4342-A218-8D8C683235C1}" srcOrd="0" destOrd="0" presId="urn:microsoft.com/office/officeart/2009/3/layout/StepUpProcess"/>
    <dgm:cxn modelId="{964C996D-CEFE-4A95-A126-51DE1D6841D8}" type="presParOf" srcId="{3513E7E5-F4B4-4342-A218-8D8C683235C1}" destId="{B87A6DE0-8D1C-4DAC-8E8C-7808F05F6A5D}" srcOrd="0" destOrd="0" presId="urn:microsoft.com/office/officeart/2009/3/layout/StepUpProcess"/>
    <dgm:cxn modelId="{67DFCB1B-7A7F-4A34-8057-982076FE5C3D}" type="presParOf" srcId="{3513E7E5-F4B4-4342-A218-8D8C683235C1}" destId="{D90A1BF6-FF56-41D2-A7DB-36BE9543C957}" srcOrd="1" destOrd="0" presId="urn:microsoft.com/office/officeart/2009/3/layout/StepUpProcess"/>
    <dgm:cxn modelId="{AE0DEB4E-6C03-4E42-9411-5F59FBD98651}" type="presParOf" srcId="{3513E7E5-F4B4-4342-A218-8D8C683235C1}" destId="{84ED48B9-7860-4B6C-859D-62F1AA8B92C4}" srcOrd="2" destOrd="0" presId="urn:microsoft.com/office/officeart/2009/3/layout/StepUpProcess"/>
    <dgm:cxn modelId="{33C48159-2E3E-4C9F-8724-65C43B84D9EA}" type="presParOf" srcId="{35B574EE-EF93-451F-8D3D-DA72737448CD}" destId="{3644CFE6-EFD4-4E24-89FC-3EC77145317C}" srcOrd="1" destOrd="0" presId="urn:microsoft.com/office/officeart/2009/3/layout/StepUpProcess"/>
    <dgm:cxn modelId="{DD9832B2-9803-4359-8383-0CBA5DCA5CD1}" type="presParOf" srcId="{3644CFE6-EFD4-4E24-89FC-3EC77145317C}" destId="{C51EFF05-B74B-4CC3-8403-5E180C3E4CDA}" srcOrd="0" destOrd="0" presId="urn:microsoft.com/office/officeart/2009/3/layout/StepUpProcess"/>
    <dgm:cxn modelId="{36C48313-A9ED-4DB6-9980-1F118D6165D9}" type="presParOf" srcId="{35B574EE-EF93-451F-8D3D-DA72737448CD}" destId="{D60B189D-94BA-4089-A482-BF75D5BEA75E}" srcOrd="2" destOrd="0" presId="urn:microsoft.com/office/officeart/2009/3/layout/StepUpProcess"/>
    <dgm:cxn modelId="{08983864-A41C-411D-93B0-8C5D944FA05E}" type="presParOf" srcId="{D60B189D-94BA-4089-A482-BF75D5BEA75E}" destId="{3B061FFE-E56C-4E7F-BE05-5DF87F46A65B}" srcOrd="0" destOrd="0" presId="urn:microsoft.com/office/officeart/2009/3/layout/StepUpProcess"/>
    <dgm:cxn modelId="{F3B2300B-F263-4AA4-A4B1-8E11AF7E51A0}" type="presParOf" srcId="{D60B189D-94BA-4089-A482-BF75D5BEA75E}" destId="{E0AA6EC4-C2B2-49FF-B173-6B72592D1C1E}" srcOrd="1" destOrd="0" presId="urn:microsoft.com/office/officeart/2009/3/layout/StepUpProcess"/>
    <dgm:cxn modelId="{74DE036C-9BB1-4874-936B-35DB05D2B59D}" type="presParOf" srcId="{D60B189D-94BA-4089-A482-BF75D5BEA75E}" destId="{298B403E-6C45-4A52-91B7-FB6FC3AFA41B}" srcOrd="2" destOrd="0" presId="urn:microsoft.com/office/officeart/2009/3/layout/StepUpProcess"/>
    <dgm:cxn modelId="{9EC47E1E-9EA6-4270-BEAB-6F7C4F6C186B}" type="presParOf" srcId="{35B574EE-EF93-451F-8D3D-DA72737448CD}" destId="{070999E0-BD96-4F70-8A95-C358C968129A}" srcOrd="3" destOrd="0" presId="urn:microsoft.com/office/officeart/2009/3/layout/StepUpProcess"/>
    <dgm:cxn modelId="{4F3B8314-D046-472E-A702-223A9E77EE0B}" type="presParOf" srcId="{070999E0-BD96-4F70-8A95-C358C968129A}" destId="{CAB1E357-CA70-4FCE-A552-0645268272CA}" srcOrd="0" destOrd="0" presId="urn:microsoft.com/office/officeart/2009/3/layout/StepUpProcess"/>
    <dgm:cxn modelId="{0E9D350D-D1EB-4215-8232-2B2F90F9090F}" type="presParOf" srcId="{35B574EE-EF93-451F-8D3D-DA72737448CD}" destId="{646AFF2D-BE94-40CA-88E9-EF8E6C6CF39D}" srcOrd="4" destOrd="0" presId="urn:microsoft.com/office/officeart/2009/3/layout/StepUpProcess"/>
    <dgm:cxn modelId="{CF7118D4-25AD-42E8-8E1C-FF4EED39D710}" type="presParOf" srcId="{646AFF2D-BE94-40CA-88E9-EF8E6C6CF39D}" destId="{C0FABE5C-DC0D-4A36-9AD2-8131C0F228D7}" srcOrd="0" destOrd="0" presId="urn:microsoft.com/office/officeart/2009/3/layout/StepUpProcess"/>
    <dgm:cxn modelId="{7F81073A-E6DB-4D94-BEBE-5EAA28E320CF}" type="presParOf" srcId="{646AFF2D-BE94-40CA-88E9-EF8E6C6CF39D}" destId="{78984A7F-FC08-44FE-A91E-9FEBB9B6073F}" srcOrd="1" destOrd="0" presId="urn:microsoft.com/office/officeart/2009/3/layout/StepUpProcess"/>
    <dgm:cxn modelId="{FA4A51B8-238F-499D-836F-C2EFBBEED7F9}" type="presParOf" srcId="{646AFF2D-BE94-40CA-88E9-EF8E6C6CF39D}" destId="{1C382A99-B1D5-428E-9850-9AFBF93B22DC}" srcOrd="2" destOrd="0" presId="urn:microsoft.com/office/officeart/2009/3/layout/StepUpProcess"/>
    <dgm:cxn modelId="{E7CE8BC4-96BA-49FF-9D73-25B3B2FBB278}" type="presParOf" srcId="{35B574EE-EF93-451F-8D3D-DA72737448CD}" destId="{601422A5-A1BD-488C-B22C-1529D60CCA02}" srcOrd="5" destOrd="0" presId="urn:microsoft.com/office/officeart/2009/3/layout/StepUpProcess"/>
    <dgm:cxn modelId="{47198575-64A5-40DC-8AE4-700246EC9106}" type="presParOf" srcId="{601422A5-A1BD-488C-B22C-1529D60CCA02}" destId="{A5125A4A-4D15-4A3B-8775-2CCB4983C60C}" srcOrd="0" destOrd="0" presId="urn:microsoft.com/office/officeart/2009/3/layout/StepUpProcess"/>
    <dgm:cxn modelId="{AD5FA604-C6C5-4D77-A572-331262894460}" type="presParOf" srcId="{35B574EE-EF93-451F-8D3D-DA72737448CD}" destId="{A0848C55-DCEC-4BD3-BA6B-3DD65DF6B0A5}" srcOrd="6" destOrd="0" presId="urn:microsoft.com/office/officeart/2009/3/layout/StepUpProcess"/>
    <dgm:cxn modelId="{A6F96D1E-A544-4A20-9823-7BD1AFD74F44}" type="presParOf" srcId="{A0848C55-DCEC-4BD3-BA6B-3DD65DF6B0A5}" destId="{96F8FFD7-E143-4CC7-8CDF-7EEF1583DCC5}" srcOrd="0" destOrd="0" presId="urn:microsoft.com/office/officeart/2009/3/layout/StepUpProcess"/>
    <dgm:cxn modelId="{02FA6107-70A6-49D2-A65E-2BFDC34905B9}" type="presParOf" srcId="{A0848C55-DCEC-4BD3-BA6B-3DD65DF6B0A5}" destId="{08910652-B539-400C-AF41-3EB7652EC426}" srcOrd="1" destOrd="0" presId="urn:microsoft.com/office/officeart/2009/3/layout/StepUpProcess"/>
    <dgm:cxn modelId="{E661BCF6-2248-4D3E-851A-0301B4E1574A}" type="presParOf" srcId="{A0848C55-DCEC-4BD3-BA6B-3DD65DF6B0A5}" destId="{B1FE10EF-1634-4E3B-B5BC-67796F20655B}" srcOrd="2" destOrd="0" presId="urn:microsoft.com/office/officeart/2009/3/layout/StepUpProcess"/>
    <dgm:cxn modelId="{E97262F4-6897-4023-A014-96C6323D42DB}" type="presParOf" srcId="{35B574EE-EF93-451F-8D3D-DA72737448CD}" destId="{67736CA3-CA61-4779-90D1-0945AC403646}" srcOrd="7" destOrd="0" presId="urn:microsoft.com/office/officeart/2009/3/layout/StepUpProcess"/>
    <dgm:cxn modelId="{517DEE6C-00A5-4B51-9878-BFC4DB291088}" type="presParOf" srcId="{67736CA3-CA61-4779-90D1-0945AC403646}" destId="{A79832AE-CE02-4F77-B06F-508B9CF72A07}" srcOrd="0" destOrd="0" presId="urn:microsoft.com/office/officeart/2009/3/layout/StepUpProcess"/>
    <dgm:cxn modelId="{3F75EA21-D129-4A1B-BDAB-740495E48DD5}" type="presParOf" srcId="{35B574EE-EF93-451F-8D3D-DA72737448CD}" destId="{58903A5C-5FBE-47EF-9BD5-37D18AF39AD9}" srcOrd="8" destOrd="0" presId="urn:microsoft.com/office/officeart/2009/3/layout/StepUpProcess"/>
    <dgm:cxn modelId="{F0ACD138-030C-45D4-BC43-1ADE93B33F74}" type="presParOf" srcId="{58903A5C-5FBE-47EF-9BD5-37D18AF39AD9}" destId="{01260DAF-9F51-4992-B892-446FD361340E}" srcOrd="0" destOrd="0" presId="urn:microsoft.com/office/officeart/2009/3/layout/StepUpProcess"/>
    <dgm:cxn modelId="{B970744C-FCFF-47BB-B966-4FCBAEA0C46A}" type="presParOf" srcId="{58903A5C-5FBE-47EF-9BD5-37D18AF39AD9}" destId="{87854ED8-ED8A-4177-A18B-DC253142C96B}" srcOrd="1" destOrd="0" presId="urn:microsoft.com/office/officeart/2009/3/layout/StepUpProcess"/>
    <dgm:cxn modelId="{C512BF2D-49F6-4BA3-90D9-FFCF1B95B9F3}" type="presParOf" srcId="{58903A5C-5FBE-47EF-9BD5-37D18AF39AD9}" destId="{9E5E240E-8DA7-4ED7-B3FF-D07882B009AB}" srcOrd="2" destOrd="0" presId="urn:microsoft.com/office/officeart/2009/3/layout/StepUpProcess"/>
    <dgm:cxn modelId="{081DF039-C7F4-4B1F-BB6E-8B7491F91B56}" type="presParOf" srcId="{35B574EE-EF93-451F-8D3D-DA72737448CD}" destId="{C5E34AEA-6F27-4F65-B0C4-53E7158A36D7}" srcOrd="9" destOrd="0" presId="urn:microsoft.com/office/officeart/2009/3/layout/StepUpProcess"/>
    <dgm:cxn modelId="{5AA4DD1D-5D51-443D-8028-1CDEF220B34C}" type="presParOf" srcId="{C5E34AEA-6F27-4F65-B0C4-53E7158A36D7}" destId="{6A65C4CF-60E3-4A36-BCA4-39D2BEFEA2A0}" srcOrd="0" destOrd="0" presId="urn:microsoft.com/office/officeart/2009/3/layout/StepUpProcess"/>
    <dgm:cxn modelId="{DAA0E1A0-45AE-46C0-B0C9-C3BFEAD90F17}" type="presParOf" srcId="{35B574EE-EF93-451F-8D3D-DA72737448CD}" destId="{4BADF180-15F4-4FF0-AEB1-DF4D04FA3F62}" srcOrd="10" destOrd="0" presId="urn:microsoft.com/office/officeart/2009/3/layout/StepUpProcess"/>
    <dgm:cxn modelId="{C76D76FD-A17A-41BB-8228-E9B2BBCF0A8F}" type="presParOf" srcId="{4BADF180-15F4-4FF0-AEB1-DF4D04FA3F62}" destId="{04F57CAD-FE2D-4C5F-8DD8-070C67BC44E6}" srcOrd="0" destOrd="0" presId="urn:microsoft.com/office/officeart/2009/3/layout/StepUpProcess"/>
    <dgm:cxn modelId="{136C9FE4-8B5E-4DA1-8E1B-81A40A3BFB18}" type="presParOf" srcId="{4BADF180-15F4-4FF0-AEB1-DF4D04FA3F62}" destId="{1B13F47B-D8A6-46E2-8630-5DBF3815F005}" srcOrd="1" destOrd="0" presId="urn:microsoft.com/office/officeart/2009/3/layout/StepUpProcess"/>
    <dgm:cxn modelId="{54BE53DE-04AB-4938-AAE8-B596BD28C096}" type="presParOf" srcId="{4BADF180-15F4-4FF0-AEB1-DF4D04FA3F62}" destId="{383E4050-1BF3-4AF1-8E51-650607A4F8A5}" srcOrd="2" destOrd="0" presId="urn:microsoft.com/office/officeart/2009/3/layout/StepUpProcess"/>
    <dgm:cxn modelId="{711B226C-09C5-4EEB-86D5-788A81A4F0B8}" type="presParOf" srcId="{35B574EE-EF93-451F-8D3D-DA72737448CD}" destId="{9DDD258A-779A-4350-BFCB-8B566FADA3F4}" srcOrd="11" destOrd="0" presId="urn:microsoft.com/office/officeart/2009/3/layout/StepUpProcess"/>
    <dgm:cxn modelId="{ABB50040-1139-4CA8-AEEF-4455E11686E4}" type="presParOf" srcId="{9DDD258A-779A-4350-BFCB-8B566FADA3F4}" destId="{28D55194-086F-4EE9-B0BC-2B074FCC3018}" srcOrd="0" destOrd="0" presId="urn:microsoft.com/office/officeart/2009/3/layout/StepUpProcess"/>
    <dgm:cxn modelId="{9DED763B-266D-4190-817B-0688DFB3DFEF}" type="presParOf" srcId="{35B574EE-EF93-451F-8D3D-DA72737448CD}" destId="{A1B9A87C-B770-493C-B9CD-0347939A0C46}" srcOrd="12" destOrd="0" presId="urn:microsoft.com/office/officeart/2009/3/layout/StepUpProcess"/>
    <dgm:cxn modelId="{C4725FB5-14B5-43A2-B840-E4DABE25077A}" type="presParOf" srcId="{A1B9A87C-B770-493C-B9CD-0347939A0C46}" destId="{1642FC6C-2793-4B2B-938B-9DFAD9BDC1C7}" srcOrd="0" destOrd="0" presId="urn:microsoft.com/office/officeart/2009/3/layout/StepUpProcess"/>
    <dgm:cxn modelId="{71341569-A46B-4E47-B1A9-3E23C2B7CB3A}" type="presParOf" srcId="{A1B9A87C-B770-493C-B9CD-0347939A0C46}" destId="{2C2A0A19-63E8-4BD1-B7DD-CEA6D73924E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DF4F0270-022B-4010-83F8-86DDEB16125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1080205-6007-4F68-822D-2420C553D5DD}">
      <dgm:prSet phldrT="[Text]" custT="1"/>
      <dgm:spPr>
        <a:solidFill>
          <a:srgbClr val="004065"/>
        </a:solidFill>
      </dgm:spPr>
      <dgm:t>
        <a:bodyPr/>
        <a:lstStyle/>
        <a:p>
          <a:r>
            <a:rPr lang="en-US" sz="3000" b="1" dirty="0">
              <a:solidFill>
                <a:schemeClr val="bg1"/>
              </a:solidFill>
              <a:effectLst/>
              <a:latin typeface="+mn-lt"/>
              <a:ea typeface="+mn-ea"/>
              <a:cs typeface="+mn-cs"/>
            </a:rPr>
            <a:t>Department of Environmental Protection</a:t>
          </a:r>
          <a:endParaRPr lang="en-US" sz="3000" b="1" dirty="0">
            <a:solidFill>
              <a:schemeClr val="bg1"/>
            </a:solidFill>
          </a:endParaRPr>
        </a:p>
      </dgm:t>
    </dgm:pt>
    <dgm:pt modelId="{55814B91-907D-441A-9251-EBD1840BABAD}" type="parTrans" cxnId="{39B52ED5-0ED8-4D84-B5F9-8CD360CF38BA}">
      <dgm:prSet/>
      <dgm:spPr/>
      <dgm:t>
        <a:bodyPr/>
        <a:lstStyle/>
        <a:p>
          <a:endParaRPr lang="en-US"/>
        </a:p>
      </dgm:t>
    </dgm:pt>
    <dgm:pt modelId="{DF94BC35-7C14-4335-9638-0961D18852CD}" type="sibTrans" cxnId="{39B52ED5-0ED8-4D84-B5F9-8CD360CF38BA}">
      <dgm:prSet/>
      <dgm:spPr/>
      <dgm:t>
        <a:bodyPr/>
        <a:lstStyle/>
        <a:p>
          <a:endParaRPr lang="en-US"/>
        </a:p>
      </dgm:t>
    </dgm:pt>
    <dgm:pt modelId="{898137E5-ECFC-4575-BB83-247CCB03208D}">
      <dgm:prSet phldrT="[Text]" custT="1"/>
      <dgm:spPr>
        <a:solidFill>
          <a:srgbClr val="004065"/>
        </a:solidFill>
      </dgm:spPr>
      <dgm:t>
        <a:bodyPr/>
        <a:lstStyle/>
        <a:p>
          <a:r>
            <a:rPr lang="en-US" sz="3000" b="1" dirty="0">
              <a:solidFill>
                <a:schemeClr val="bg1"/>
              </a:solidFill>
              <a:effectLst/>
              <a:latin typeface="+mn-lt"/>
              <a:ea typeface="+mn-ea"/>
              <a:cs typeface="+mn-cs"/>
            </a:rPr>
            <a:t>Sports and Recreation Department</a:t>
          </a:r>
          <a:endParaRPr lang="en-US" sz="3000" b="1" dirty="0">
            <a:solidFill>
              <a:schemeClr val="bg1"/>
            </a:solidFill>
          </a:endParaRPr>
        </a:p>
      </dgm:t>
    </dgm:pt>
    <dgm:pt modelId="{5566F188-20FA-478A-910B-B7E1CD84CC7A}" type="parTrans" cxnId="{76BD55F4-7CAF-49DE-97DF-F915B442C57B}">
      <dgm:prSet/>
      <dgm:spPr/>
      <dgm:t>
        <a:bodyPr/>
        <a:lstStyle/>
        <a:p>
          <a:endParaRPr lang="en-US"/>
        </a:p>
      </dgm:t>
    </dgm:pt>
    <dgm:pt modelId="{2FB09A2C-26BC-45EC-9F68-FC96BFE4AAD7}" type="sibTrans" cxnId="{76BD55F4-7CAF-49DE-97DF-F915B442C57B}">
      <dgm:prSet/>
      <dgm:spPr/>
      <dgm:t>
        <a:bodyPr/>
        <a:lstStyle/>
        <a:p>
          <a:endParaRPr lang="en-US"/>
        </a:p>
      </dgm:t>
    </dgm:pt>
    <dgm:pt modelId="{407443DE-D44B-43EA-8690-962DC23656D0}">
      <dgm:prSet phldrT="[Text]" custT="1"/>
      <dgm:spPr>
        <a:solidFill>
          <a:srgbClr val="004065"/>
        </a:solidFill>
      </dgm:spPr>
      <dgm:t>
        <a:bodyPr/>
        <a:lstStyle/>
        <a:p>
          <a:r>
            <a:rPr lang="en-US" sz="3000" b="1" dirty="0">
              <a:solidFill>
                <a:schemeClr val="bg1"/>
              </a:solidFill>
              <a:effectLst/>
              <a:latin typeface="+mn-lt"/>
              <a:ea typeface="+mn-ea"/>
              <a:cs typeface="+mn-cs"/>
            </a:rPr>
            <a:t>Local ordinance</a:t>
          </a:r>
          <a:endParaRPr lang="en-US" sz="3000" b="1" dirty="0">
            <a:solidFill>
              <a:schemeClr val="bg1"/>
            </a:solidFill>
          </a:endParaRPr>
        </a:p>
      </dgm:t>
    </dgm:pt>
    <dgm:pt modelId="{DE2A074A-0A3F-4BC5-B67E-B686FE779C6E}" type="parTrans" cxnId="{311A08B3-E725-439A-BCD7-CA67B959CA48}">
      <dgm:prSet/>
      <dgm:spPr/>
      <dgm:t>
        <a:bodyPr/>
        <a:lstStyle/>
        <a:p>
          <a:endParaRPr lang="en-US"/>
        </a:p>
      </dgm:t>
    </dgm:pt>
    <dgm:pt modelId="{BFF3B1C3-9563-40D8-BB2E-3A9BBFB71624}" type="sibTrans" cxnId="{311A08B3-E725-439A-BCD7-CA67B959CA48}">
      <dgm:prSet/>
      <dgm:spPr/>
      <dgm:t>
        <a:bodyPr/>
        <a:lstStyle/>
        <a:p>
          <a:endParaRPr lang="en-US"/>
        </a:p>
      </dgm:t>
    </dgm:pt>
    <dgm:pt modelId="{1D1C0B02-9774-49B2-B628-94EA22BAD75C}" type="pres">
      <dgm:prSet presAssocID="{DF4F0270-022B-4010-83F8-86DDEB161253}" presName="Name0" presStyleCnt="0">
        <dgm:presLayoutVars>
          <dgm:dir/>
          <dgm:resizeHandles val="exact"/>
        </dgm:presLayoutVars>
      </dgm:prSet>
      <dgm:spPr/>
    </dgm:pt>
    <dgm:pt modelId="{33257090-B3C9-4416-8B01-FDCEADB07F72}" type="pres">
      <dgm:prSet presAssocID="{D1080205-6007-4F68-822D-2420C553D5DD}" presName="composite" presStyleCnt="0"/>
      <dgm:spPr/>
    </dgm:pt>
    <dgm:pt modelId="{61C6C60F-BC68-418A-B638-A1FE45A00B8F}" type="pres">
      <dgm:prSet presAssocID="{D1080205-6007-4F68-822D-2420C553D5DD}" presName="rect1" presStyleLbl="trAlignAcc1" presStyleIdx="0" presStyleCnt="3" custScaleY="132905">
        <dgm:presLayoutVars>
          <dgm:bulletEnabled val="1"/>
        </dgm:presLayoutVars>
      </dgm:prSet>
      <dgm:spPr/>
    </dgm:pt>
    <dgm:pt modelId="{2DA85661-F37B-4EA0-9F2F-7ECFFF0A05EC}" type="pres">
      <dgm:prSet presAssocID="{D1080205-6007-4F68-822D-2420C553D5DD}"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dgm:spPr>
    </dgm:pt>
    <dgm:pt modelId="{E7236F96-0555-4232-B420-06CA8F92F2C9}" type="pres">
      <dgm:prSet presAssocID="{DF94BC35-7C14-4335-9638-0961D18852CD}" presName="sibTrans" presStyleCnt="0"/>
      <dgm:spPr/>
    </dgm:pt>
    <dgm:pt modelId="{8FCD9184-E601-4179-A6A8-41839E9015B5}" type="pres">
      <dgm:prSet presAssocID="{898137E5-ECFC-4575-BB83-247CCB03208D}" presName="composite" presStyleCnt="0"/>
      <dgm:spPr/>
    </dgm:pt>
    <dgm:pt modelId="{1F3B03A4-9B17-4D3A-A85E-4E4522B9ED10}" type="pres">
      <dgm:prSet presAssocID="{898137E5-ECFC-4575-BB83-247CCB03208D}" presName="rect1" presStyleLbl="trAlignAcc1" presStyleIdx="1" presStyleCnt="3" custScaleY="132905">
        <dgm:presLayoutVars>
          <dgm:bulletEnabled val="1"/>
        </dgm:presLayoutVars>
      </dgm:prSet>
      <dgm:spPr/>
    </dgm:pt>
    <dgm:pt modelId="{E2FCF358-56BA-4F28-B03D-1E5AE402AA88}" type="pres">
      <dgm:prSet presAssocID="{898137E5-ECFC-4575-BB83-247CCB03208D}"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02A5174D-9996-4F1C-AA49-E27781F62AEF}" type="pres">
      <dgm:prSet presAssocID="{2FB09A2C-26BC-45EC-9F68-FC96BFE4AAD7}" presName="sibTrans" presStyleCnt="0"/>
      <dgm:spPr/>
    </dgm:pt>
    <dgm:pt modelId="{28F0DC06-F43B-4846-8B89-EDD0659A6797}" type="pres">
      <dgm:prSet presAssocID="{407443DE-D44B-43EA-8690-962DC23656D0}" presName="composite" presStyleCnt="0"/>
      <dgm:spPr/>
    </dgm:pt>
    <dgm:pt modelId="{F488B86A-9FA1-4D4C-A383-D4E93B5C0C49}" type="pres">
      <dgm:prSet presAssocID="{407443DE-D44B-43EA-8690-962DC23656D0}" presName="rect1" presStyleLbl="trAlignAcc1" presStyleIdx="2" presStyleCnt="3" custScaleY="132905">
        <dgm:presLayoutVars>
          <dgm:bulletEnabled val="1"/>
        </dgm:presLayoutVars>
      </dgm:prSet>
      <dgm:spPr/>
    </dgm:pt>
    <dgm:pt modelId="{EC81FC74-B463-4C89-BA2D-28FB13A0B51C}" type="pres">
      <dgm:prSet presAssocID="{407443DE-D44B-43EA-8690-962DC23656D0}"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pt>
  </dgm:ptLst>
  <dgm:cxnLst>
    <dgm:cxn modelId="{F0FFDF3B-7379-4A93-A688-1D60423ACD26}" type="presOf" srcId="{DF4F0270-022B-4010-83F8-86DDEB161253}" destId="{1D1C0B02-9774-49B2-B628-94EA22BAD75C}" srcOrd="0" destOrd="0" presId="urn:microsoft.com/office/officeart/2008/layout/PictureStrips"/>
    <dgm:cxn modelId="{F9AC333D-4D94-4457-ADB7-121BD47AAFBC}" type="presOf" srcId="{898137E5-ECFC-4575-BB83-247CCB03208D}" destId="{1F3B03A4-9B17-4D3A-A85E-4E4522B9ED10}" srcOrd="0" destOrd="0" presId="urn:microsoft.com/office/officeart/2008/layout/PictureStrips"/>
    <dgm:cxn modelId="{799F2D50-C021-4EBF-BC73-92F95E6BE0EF}" type="presOf" srcId="{407443DE-D44B-43EA-8690-962DC23656D0}" destId="{F488B86A-9FA1-4D4C-A383-D4E93B5C0C49}" srcOrd="0" destOrd="0" presId="urn:microsoft.com/office/officeart/2008/layout/PictureStrips"/>
    <dgm:cxn modelId="{311A08B3-E725-439A-BCD7-CA67B959CA48}" srcId="{DF4F0270-022B-4010-83F8-86DDEB161253}" destId="{407443DE-D44B-43EA-8690-962DC23656D0}" srcOrd="2" destOrd="0" parTransId="{DE2A074A-0A3F-4BC5-B67E-B686FE779C6E}" sibTransId="{BFF3B1C3-9563-40D8-BB2E-3A9BBFB71624}"/>
    <dgm:cxn modelId="{39B52ED5-0ED8-4D84-B5F9-8CD360CF38BA}" srcId="{DF4F0270-022B-4010-83F8-86DDEB161253}" destId="{D1080205-6007-4F68-822D-2420C553D5DD}" srcOrd="0" destOrd="0" parTransId="{55814B91-907D-441A-9251-EBD1840BABAD}" sibTransId="{DF94BC35-7C14-4335-9638-0961D18852CD}"/>
    <dgm:cxn modelId="{67C8E8DF-7A2E-4D7F-89B9-8F6D44569286}" type="presOf" srcId="{D1080205-6007-4F68-822D-2420C553D5DD}" destId="{61C6C60F-BC68-418A-B638-A1FE45A00B8F}" srcOrd="0" destOrd="0" presId="urn:microsoft.com/office/officeart/2008/layout/PictureStrips"/>
    <dgm:cxn modelId="{76BD55F4-7CAF-49DE-97DF-F915B442C57B}" srcId="{DF4F0270-022B-4010-83F8-86DDEB161253}" destId="{898137E5-ECFC-4575-BB83-247CCB03208D}" srcOrd="1" destOrd="0" parTransId="{5566F188-20FA-478A-910B-B7E1CD84CC7A}" sibTransId="{2FB09A2C-26BC-45EC-9F68-FC96BFE4AAD7}"/>
    <dgm:cxn modelId="{8DCD9677-9D31-4B0A-A813-449BDBB4072C}" type="presParOf" srcId="{1D1C0B02-9774-49B2-B628-94EA22BAD75C}" destId="{33257090-B3C9-4416-8B01-FDCEADB07F72}" srcOrd="0" destOrd="0" presId="urn:microsoft.com/office/officeart/2008/layout/PictureStrips"/>
    <dgm:cxn modelId="{75A65B34-6C55-494E-80B1-F3D960373842}" type="presParOf" srcId="{33257090-B3C9-4416-8B01-FDCEADB07F72}" destId="{61C6C60F-BC68-418A-B638-A1FE45A00B8F}" srcOrd="0" destOrd="0" presId="urn:microsoft.com/office/officeart/2008/layout/PictureStrips"/>
    <dgm:cxn modelId="{AC93467A-E08A-4E34-B9C8-265A93CACEC8}" type="presParOf" srcId="{33257090-B3C9-4416-8B01-FDCEADB07F72}" destId="{2DA85661-F37B-4EA0-9F2F-7ECFFF0A05EC}" srcOrd="1" destOrd="0" presId="urn:microsoft.com/office/officeart/2008/layout/PictureStrips"/>
    <dgm:cxn modelId="{FB18B379-032C-400B-8818-B5B1C18C69FF}" type="presParOf" srcId="{1D1C0B02-9774-49B2-B628-94EA22BAD75C}" destId="{E7236F96-0555-4232-B420-06CA8F92F2C9}" srcOrd="1" destOrd="0" presId="urn:microsoft.com/office/officeart/2008/layout/PictureStrips"/>
    <dgm:cxn modelId="{ED052502-C53D-45E8-B6A6-6C47E198C0B9}" type="presParOf" srcId="{1D1C0B02-9774-49B2-B628-94EA22BAD75C}" destId="{8FCD9184-E601-4179-A6A8-41839E9015B5}" srcOrd="2" destOrd="0" presId="urn:microsoft.com/office/officeart/2008/layout/PictureStrips"/>
    <dgm:cxn modelId="{2A8E5C8B-C439-4585-8E72-9E3E221FE3AE}" type="presParOf" srcId="{8FCD9184-E601-4179-A6A8-41839E9015B5}" destId="{1F3B03A4-9B17-4D3A-A85E-4E4522B9ED10}" srcOrd="0" destOrd="0" presId="urn:microsoft.com/office/officeart/2008/layout/PictureStrips"/>
    <dgm:cxn modelId="{EDD29FA6-F301-4277-BF24-14AC3A5BEF61}" type="presParOf" srcId="{8FCD9184-E601-4179-A6A8-41839E9015B5}" destId="{E2FCF358-56BA-4F28-B03D-1E5AE402AA88}" srcOrd="1" destOrd="0" presId="urn:microsoft.com/office/officeart/2008/layout/PictureStrips"/>
    <dgm:cxn modelId="{B985AC06-D15E-49B8-8710-0332AF0D5F37}" type="presParOf" srcId="{1D1C0B02-9774-49B2-B628-94EA22BAD75C}" destId="{02A5174D-9996-4F1C-AA49-E27781F62AEF}" srcOrd="3" destOrd="0" presId="urn:microsoft.com/office/officeart/2008/layout/PictureStrips"/>
    <dgm:cxn modelId="{26F8416F-0840-4F9C-BF12-2CF7596C0296}" type="presParOf" srcId="{1D1C0B02-9774-49B2-B628-94EA22BAD75C}" destId="{28F0DC06-F43B-4846-8B89-EDD0659A6797}" srcOrd="4" destOrd="0" presId="urn:microsoft.com/office/officeart/2008/layout/PictureStrips"/>
    <dgm:cxn modelId="{310A3182-3480-45C4-8CD7-07299122519F}" type="presParOf" srcId="{28F0DC06-F43B-4846-8B89-EDD0659A6797}" destId="{F488B86A-9FA1-4D4C-A383-D4E93B5C0C49}" srcOrd="0" destOrd="0" presId="urn:microsoft.com/office/officeart/2008/layout/PictureStrips"/>
    <dgm:cxn modelId="{D175CB10-C841-496B-9F2E-E9C80E4BD7EC}" type="presParOf" srcId="{28F0DC06-F43B-4846-8B89-EDD0659A6797}" destId="{EC81FC74-B463-4C89-BA2D-28FB13A0B51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CC0615-03FB-4D22-9FE3-51E0BCA489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27207D2-D3AF-42EF-9503-27652B3BD729}">
      <dgm:prSet phldrT="[Text]" custT="1"/>
      <dgm:spPr>
        <a:solidFill>
          <a:srgbClr val="0096D6"/>
        </a:solidFill>
      </dgm:spPr>
      <dgm:t>
        <a:bodyPr/>
        <a:lstStyle/>
        <a:p>
          <a:r>
            <a:rPr lang="en-US" sz="2000" b="1" dirty="0"/>
            <a:t>Form partnerships </a:t>
          </a:r>
        </a:p>
      </dgm:t>
    </dgm:pt>
    <dgm:pt modelId="{805DB136-2F68-425A-9326-98742DBA7067}" type="parTrans" cxnId="{733BAD48-4FB4-48D5-869E-7F6E3927C03E}">
      <dgm:prSet/>
      <dgm:spPr/>
      <dgm:t>
        <a:bodyPr/>
        <a:lstStyle/>
        <a:p>
          <a:endParaRPr lang="en-US"/>
        </a:p>
      </dgm:t>
    </dgm:pt>
    <dgm:pt modelId="{783B3B90-10E0-4F2D-B907-81658B12284D}" type="sibTrans" cxnId="{733BAD48-4FB4-48D5-869E-7F6E3927C03E}">
      <dgm:prSet/>
      <dgm:spPr/>
      <dgm:t>
        <a:bodyPr/>
        <a:lstStyle/>
        <a:p>
          <a:endParaRPr lang="en-US"/>
        </a:p>
      </dgm:t>
    </dgm:pt>
    <dgm:pt modelId="{33AEF9EC-3F4E-44D8-BAC0-470B9B6D965D}">
      <dgm:prSet phldrT="[Text]" custT="1"/>
      <dgm:spPr>
        <a:solidFill>
          <a:srgbClr val="0096D6"/>
        </a:solidFill>
      </dgm:spPr>
      <dgm:t>
        <a:bodyPr/>
        <a:lstStyle/>
        <a:p>
          <a:r>
            <a:rPr lang="en-US" sz="2000" b="1" dirty="0"/>
            <a:t>Think outside the box</a:t>
          </a:r>
        </a:p>
      </dgm:t>
    </dgm:pt>
    <dgm:pt modelId="{0BD91B99-2E36-4169-B832-1959E54FDD73}" type="parTrans" cxnId="{B299C16C-53DE-4AA9-90FA-E96E099440E8}">
      <dgm:prSet/>
      <dgm:spPr/>
      <dgm:t>
        <a:bodyPr/>
        <a:lstStyle/>
        <a:p>
          <a:endParaRPr lang="en-US"/>
        </a:p>
      </dgm:t>
    </dgm:pt>
    <dgm:pt modelId="{D95F7F6D-4ECD-4A17-8979-E383B227F255}" type="sibTrans" cxnId="{B299C16C-53DE-4AA9-90FA-E96E099440E8}">
      <dgm:prSet/>
      <dgm:spPr/>
      <dgm:t>
        <a:bodyPr/>
        <a:lstStyle/>
        <a:p>
          <a:endParaRPr lang="en-US"/>
        </a:p>
      </dgm:t>
    </dgm:pt>
    <dgm:pt modelId="{AAB60007-158F-4F98-BF4F-B3C3224EA81C}">
      <dgm:prSet phldrT="[Text]" custT="1"/>
      <dgm:spPr>
        <a:solidFill>
          <a:srgbClr val="0096D6"/>
        </a:solidFill>
      </dgm:spPr>
      <dgm:t>
        <a:bodyPr/>
        <a:lstStyle/>
        <a:p>
          <a:r>
            <a:rPr lang="en-US" sz="2000" b="1" dirty="0"/>
            <a:t>Identify common ground </a:t>
          </a:r>
        </a:p>
      </dgm:t>
    </dgm:pt>
    <dgm:pt modelId="{3C8E298A-84F9-47F3-975A-FFA0F45FBC45}" type="parTrans" cxnId="{5378DC13-148B-45AF-BC30-A48DF768BAC6}">
      <dgm:prSet/>
      <dgm:spPr/>
      <dgm:t>
        <a:bodyPr/>
        <a:lstStyle/>
        <a:p>
          <a:endParaRPr lang="en-US"/>
        </a:p>
      </dgm:t>
    </dgm:pt>
    <dgm:pt modelId="{65B3D9F5-EBD2-4A32-A09E-788DA3FAA309}" type="sibTrans" cxnId="{5378DC13-148B-45AF-BC30-A48DF768BAC6}">
      <dgm:prSet/>
      <dgm:spPr/>
      <dgm:t>
        <a:bodyPr/>
        <a:lstStyle/>
        <a:p>
          <a:endParaRPr lang="en-US"/>
        </a:p>
      </dgm:t>
    </dgm:pt>
    <dgm:pt modelId="{BD53072E-27F6-4165-A857-11FA41226C7C}">
      <dgm:prSet phldrT="[Text]" custT="1"/>
      <dgm:spPr>
        <a:solidFill>
          <a:srgbClr val="0096D6"/>
        </a:solidFill>
      </dgm:spPr>
      <dgm:t>
        <a:bodyPr/>
        <a:lstStyle/>
        <a:p>
          <a:r>
            <a:rPr lang="en-US" sz="2000" b="1" dirty="0"/>
            <a:t>Anticipate opposition</a:t>
          </a:r>
        </a:p>
      </dgm:t>
    </dgm:pt>
    <dgm:pt modelId="{314E4410-1AFD-48A7-A84C-0CEF32C86E2E}" type="parTrans" cxnId="{35127985-731E-4E19-B62C-FC1D96C1B85E}">
      <dgm:prSet/>
      <dgm:spPr/>
      <dgm:t>
        <a:bodyPr/>
        <a:lstStyle/>
        <a:p>
          <a:endParaRPr lang="en-US"/>
        </a:p>
      </dgm:t>
    </dgm:pt>
    <dgm:pt modelId="{7CA8E831-3B06-4FFC-8EEC-CD1E9E755FF4}" type="sibTrans" cxnId="{35127985-731E-4E19-B62C-FC1D96C1B85E}">
      <dgm:prSet/>
      <dgm:spPr/>
      <dgm:t>
        <a:bodyPr/>
        <a:lstStyle/>
        <a:p>
          <a:endParaRPr lang="en-US"/>
        </a:p>
      </dgm:t>
    </dgm:pt>
    <dgm:pt modelId="{7209A865-8699-4AF2-9EDE-F5BAD2211DE4}">
      <dgm:prSet phldrT="[Text]" custT="1"/>
      <dgm:spPr>
        <a:solidFill>
          <a:srgbClr val="0096D6"/>
        </a:solidFill>
      </dgm:spPr>
      <dgm:t>
        <a:bodyPr/>
        <a:lstStyle/>
        <a:p>
          <a:r>
            <a:rPr lang="en-US" sz="2000" b="1" dirty="0"/>
            <a:t>Match resources</a:t>
          </a:r>
        </a:p>
      </dgm:t>
    </dgm:pt>
    <dgm:pt modelId="{BE0673DE-3C78-497C-9B79-880DD6C2DC27}" type="parTrans" cxnId="{C5EC7BEC-9EA4-46E4-B9C9-5912DD1F501D}">
      <dgm:prSet/>
      <dgm:spPr/>
      <dgm:t>
        <a:bodyPr/>
        <a:lstStyle/>
        <a:p>
          <a:endParaRPr lang="en-US"/>
        </a:p>
      </dgm:t>
    </dgm:pt>
    <dgm:pt modelId="{14B8F2AD-A05C-4DC4-9F42-91016E71421F}" type="sibTrans" cxnId="{C5EC7BEC-9EA4-46E4-B9C9-5912DD1F501D}">
      <dgm:prSet/>
      <dgm:spPr/>
      <dgm:t>
        <a:bodyPr/>
        <a:lstStyle/>
        <a:p>
          <a:endParaRPr lang="en-US"/>
        </a:p>
      </dgm:t>
    </dgm:pt>
    <dgm:pt modelId="{035DCF74-DB1E-42DE-90B8-C0B064A8DC43}">
      <dgm:prSet phldrT="[Text]" custT="1"/>
      <dgm:spPr>
        <a:solidFill>
          <a:srgbClr val="0096D6"/>
        </a:solidFill>
      </dgm:spPr>
      <dgm:t>
        <a:bodyPr/>
        <a:lstStyle/>
        <a:p>
          <a:r>
            <a:rPr lang="en-US" sz="2000" b="1" dirty="0"/>
            <a:t>Plan for sustainability</a:t>
          </a:r>
        </a:p>
      </dgm:t>
    </dgm:pt>
    <dgm:pt modelId="{0748A74F-042B-47A9-A061-BA4EEECECDCB}" type="parTrans" cxnId="{F9816169-8FB7-4D20-B3FF-8D94600027FA}">
      <dgm:prSet/>
      <dgm:spPr/>
      <dgm:t>
        <a:bodyPr/>
        <a:lstStyle/>
        <a:p>
          <a:endParaRPr lang="en-US"/>
        </a:p>
      </dgm:t>
    </dgm:pt>
    <dgm:pt modelId="{EDE99890-06E2-4BBA-8746-1CC4452A85AD}" type="sibTrans" cxnId="{F9816169-8FB7-4D20-B3FF-8D94600027FA}">
      <dgm:prSet/>
      <dgm:spPr/>
      <dgm:t>
        <a:bodyPr/>
        <a:lstStyle/>
        <a:p>
          <a:endParaRPr lang="en-US"/>
        </a:p>
      </dgm:t>
    </dgm:pt>
    <dgm:pt modelId="{23E894B7-5A64-44EC-AC5C-BFCD4FA2A817}" type="pres">
      <dgm:prSet presAssocID="{71CC0615-03FB-4D22-9FE3-51E0BCA4896E}" presName="linear" presStyleCnt="0">
        <dgm:presLayoutVars>
          <dgm:dir/>
          <dgm:animLvl val="lvl"/>
          <dgm:resizeHandles val="exact"/>
        </dgm:presLayoutVars>
      </dgm:prSet>
      <dgm:spPr/>
    </dgm:pt>
    <dgm:pt modelId="{F668D142-25F7-4760-89DD-DB7798698A6C}" type="pres">
      <dgm:prSet presAssocID="{827207D2-D3AF-42EF-9503-27652B3BD729}" presName="parentLin" presStyleCnt="0"/>
      <dgm:spPr/>
    </dgm:pt>
    <dgm:pt modelId="{1BB0A299-8A62-4812-92D0-38A5C72AF0A4}" type="pres">
      <dgm:prSet presAssocID="{827207D2-D3AF-42EF-9503-27652B3BD729}" presName="parentLeftMargin" presStyleLbl="node1" presStyleIdx="0" presStyleCnt="6"/>
      <dgm:spPr/>
    </dgm:pt>
    <dgm:pt modelId="{5CAAADAE-7D94-414F-8A6D-66DE1453A605}" type="pres">
      <dgm:prSet presAssocID="{827207D2-D3AF-42EF-9503-27652B3BD729}" presName="parentText" presStyleLbl="node1" presStyleIdx="0" presStyleCnt="6">
        <dgm:presLayoutVars>
          <dgm:chMax val="0"/>
          <dgm:bulletEnabled val="1"/>
        </dgm:presLayoutVars>
      </dgm:prSet>
      <dgm:spPr/>
    </dgm:pt>
    <dgm:pt modelId="{ED2AF694-9525-4E82-AE29-AAE4EC0EFEF8}" type="pres">
      <dgm:prSet presAssocID="{827207D2-D3AF-42EF-9503-27652B3BD729}" presName="negativeSpace" presStyleCnt="0"/>
      <dgm:spPr/>
    </dgm:pt>
    <dgm:pt modelId="{7DA01383-4E1B-4275-BB10-347F8ECF9234}" type="pres">
      <dgm:prSet presAssocID="{827207D2-D3AF-42EF-9503-27652B3BD729}" presName="childText" presStyleLbl="conFgAcc1" presStyleIdx="0" presStyleCnt="6">
        <dgm:presLayoutVars>
          <dgm:bulletEnabled val="1"/>
        </dgm:presLayoutVars>
      </dgm:prSet>
      <dgm:spPr/>
    </dgm:pt>
    <dgm:pt modelId="{16891591-5BD1-4717-AEF5-51E17A0D28C4}" type="pres">
      <dgm:prSet presAssocID="{783B3B90-10E0-4F2D-B907-81658B12284D}" presName="spaceBetweenRectangles" presStyleCnt="0"/>
      <dgm:spPr/>
    </dgm:pt>
    <dgm:pt modelId="{5E849144-8AB2-417E-92B5-04038390C244}" type="pres">
      <dgm:prSet presAssocID="{33AEF9EC-3F4E-44D8-BAC0-470B9B6D965D}" presName="parentLin" presStyleCnt="0"/>
      <dgm:spPr/>
    </dgm:pt>
    <dgm:pt modelId="{27273C26-DB03-4525-A4B4-31DE61BCA6C2}" type="pres">
      <dgm:prSet presAssocID="{33AEF9EC-3F4E-44D8-BAC0-470B9B6D965D}" presName="parentLeftMargin" presStyleLbl="node1" presStyleIdx="0" presStyleCnt="6"/>
      <dgm:spPr/>
    </dgm:pt>
    <dgm:pt modelId="{89F50626-284B-402B-8A23-72DEA7771358}" type="pres">
      <dgm:prSet presAssocID="{33AEF9EC-3F4E-44D8-BAC0-470B9B6D965D}" presName="parentText" presStyleLbl="node1" presStyleIdx="1" presStyleCnt="6">
        <dgm:presLayoutVars>
          <dgm:chMax val="0"/>
          <dgm:bulletEnabled val="1"/>
        </dgm:presLayoutVars>
      </dgm:prSet>
      <dgm:spPr/>
    </dgm:pt>
    <dgm:pt modelId="{F9F94A82-EF46-4F81-9E03-4374251FF1CD}" type="pres">
      <dgm:prSet presAssocID="{33AEF9EC-3F4E-44D8-BAC0-470B9B6D965D}" presName="negativeSpace" presStyleCnt="0"/>
      <dgm:spPr/>
    </dgm:pt>
    <dgm:pt modelId="{7CAFC728-6D8B-4310-80B7-A7638F948092}" type="pres">
      <dgm:prSet presAssocID="{33AEF9EC-3F4E-44D8-BAC0-470B9B6D965D}" presName="childText" presStyleLbl="conFgAcc1" presStyleIdx="1" presStyleCnt="6">
        <dgm:presLayoutVars>
          <dgm:bulletEnabled val="1"/>
        </dgm:presLayoutVars>
      </dgm:prSet>
      <dgm:spPr/>
    </dgm:pt>
    <dgm:pt modelId="{36C24A8B-5BE0-4431-BDD6-A4EB50817EF1}" type="pres">
      <dgm:prSet presAssocID="{D95F7F6D-4ECD-4A17-8979-E383B227F255}" presName="spaceBetweenRectangles" presStyleCnt="0"/>
      <dgm:spPr/>
    </dgm:pt>
    <dgm:pt modelId="{FA32CFF0-95C2-4BE4-A94A-FC59C7F27747}" type="pres">
      <dgm:prSet presAssocID="{AAB60007-158F-4F98-BF4F-B3C3224EA81C}" presName="parentLin" presStyleCnt="0"/>
      <dgm:spPr/>
    </dgm:pt>
    <dgm:pt modelId="{DCBC941D-FB54-4C60-8DCA-B9CFB29ABBBE}" type="pres">
      <dgm:prSet presAssocID="{AAB60007-158F-4F98-BF4F-B3C3224EA81C}" presName="parentLeftMargin" presStyleLbl="node1" presStyleIdx="1" presStyleCnt="6"/>
      <dgm:spPr/>
    </dgm:pt>
    <dgm:pt modelId="{3BCE48F6-FFCD-4741-A46F-EA7BBF2AD95F}" type="pres">
      <dgm:prSet presAssocID="{AAB60007-158F-4F98-BF4F-B3C3224EA81C}" presName="parentText" presStyleLbl="node1" presStyleIdx="2" presStyleCnt="6" custLinFactNeighborX="-7407" custLinFactNeighborY="10095">
        <dgm:presLayoutVars>
          <dgm:chMax val="0"/>
          <dgm:bulletEnabled val="1"/>
        </dgm:presLayoutVars>
      </dgm:prSet>
      <dgm:spPr/>
    </dgm:pt>
    <dgm:pt modelId="{85CC40F3-A659-452D-B8AC-750D4A194C1D}" type="pres">
      <dgm:prSet presAssocID="{AAB60007-158F-4F98-BF4F-B3C3224EA81C}" presName="negativeSpace" presStyleCnt="0"/>
      <dgm:spPr/>
    </dgm:pt>
    <dgm:pt modelId="{50FE116C-C30B-447C-87BD-6B8EDAFB88D0}" type="pres">
      <dgm:prSet presAssocID="{AAB60007-158F-4F98-BF4F-B3C3224EA81C}" presName="childText" presStyleLbl="conFgAcc1" presStyleIdx="2" presStyleCnt="6">
        <dgm:presLayoutVars>
          <dgm:bulletEnabled val="1"/>
        </dgm:presLayoutVars>
      </dgm:prSet>
      <dgm:spPr/>
    </dgm:pt>
    <dgm:pt modelId="{597A03EC-D9EC-4EEA-A572-AF4A1E82C6BE}" type="pres">
      <dgm:prSet presAssocID="{65B3D9F5-EBD2-4A32-A09E-788DA3FAA309}" presName="spaceBetweenRectangles" presStyleCnt="0"/>
      <dgm:spPr/>
    </dgm:pt>
    <dgm:pt modelId="{1F189A71-9BB2-4E08-BB09-DE634BFBE21B}" type="pres">
      <dgm:prSet presAssocID="{BD53072E-27F6-4165-A857-11FA41226C7C}" presName="parentLin" presStyleCnt="0"/>
      <dgm:spPr/>
    </dgm:pt>
    <dgm:pt modelId="{E4E4699B-AFDA-4DCC-9CDA-7C1EE69AB60E}" type="pres">
      <dgm:prSet presAssocID="{BD53072E-27F6-4165-A857-11FA41226C7C}" presName="parentLeftMargin" presStyleLbl="node1" presStyleIdx="2" presStyleCnt="6"/>
      <dgm:spPr/>
    </dgm:pt>
    <dgm:pt modelId="{20430269-7CFC-436E-9218-B6C5B9AE0835}" type="pres">
      <dgm:prSet presAssocID="{BD53072E-27F6-4165-A857-11FA41226C7C}" presName="parentText" presStyleLbl="node1" presStyleIdx="3" presStyleCnt="6">
        <dgm:presLayoutVars>
          <dgm:chMax val="0"/>
          <dgm:bulletEnabled val="1"/>
        </dgm:presLayoutVars>
      </dgm:prSet>
      <dgm:spPr/>
    </dgm:pt>
    <dgm:pt modelId="{C10AD4B2-A6A4-417A-9494-6DD008DB7060}" type="pres">
      <dgm:prSet presAssocID="{BD53072E-27F6-4165-A857-11FA41226C7C}" presName="negativeSpace" presStyleCnt="0"/>
      <dgm:spPr/>
    </dgm:pt>
    <dgm:pt modelId="{E9C1EDBE-36D8-4A94-A7A4-1E4A3FDA0AD7}" type="pres">
      <dgm:prSet presAssocID="{BD53072E-27F6-4165-A857-11FA41226C7C}" presName="childText" presStyleLbl="conFgAcc1" presStyleIdx="3" presStyleCnt="6">
        <dgm:presLayoutVars>
          <dgm:bulletEnabled val="1"/>
        </dgm:presLayoutVars>
      </dgm:prSet>
      <dgm:spPr/>
    </dgm:pt>
    <dgm:pt modelId="{18CEE5B0-E550-472F-BC22-C1BA893472E1}" type="pres">
      <dgm:prSet presAssocID="{7CA8E831-3B06-4FFC-8EEC-CD1E9E755FF4}" presName="spaceBetweenRectangles" presStyleCnt="0"/>
      <dgm:spPr/>
    </dgm:pt>
    <dgm:pt modelId="{CA771AF7-0B75-41D2-A80F-C6C8DEAAA044}" type="pres">
      <dgm:prSet presAssocID="{7209A865-8699-4AF2-9EDE-F5BAD2211DE4}" presName="parentLin" presStyleCnt="0"/>
      <dgm:spPr/>
    </dgm:pt>
    <dgm:pt modelId="{7CF06FB3-488E-47D3-AB00-96EAB7D5009A}" type="pres">
      <dgm:prSet presAssocID="{7209A865-8699-4AF2-9EDE-F5BAD2211DE4}" presName="parentLeftMargin" presStyleLbl="node1" presStyleIdx="3" presStyleCnt="6"/>
      <dgm:spPr/>
    </dgm:pt>
    <dgm:pt modelId="{A2AE8891-7301-4A23-8C43-92541A1DEC75}" type="pres">
      <dgm:prSet presAssocID="{7209A865-8699-4AF2-9EDE-F5BAD2211DE4}" presName="parentText" presStyleLbl="node1" presStyleIdx="4" presStyleCnt="6">
        <dgm:presLayoutVars>
          <dgm:chMax val="0"/>
          <dgm:bulletEnabled val="1"/>
        </dgm:presLayoutVars>
      </dgm:prSet>
      <dgm:spPr/>
    </dgm:pt>
    <dgm:pt modelId="{C50B07A2-9E35-465E-8991-8E990F66E770}" type="pres">
      <dgm:prSet presAssocID="{7209A865-8699-4AF2-9EDE-F5BAD2211DE4}" presName="negativeSpace" presStyleCnt="0"/>
      <dgm:spPr/>
    </dgm:pt>
    <dgm:pt modelId="{35DABF50-77D4-45AF-BC36-CB83330F7AE9}" type="pres">
      <dgm:prSet presAssocID="{7209A865-8699-4AF2-9EDE-F5BAD2211DE4}" presName="childText" presStyleLbl="conFgAcc1" presStyleIdx="4" presStyleCnt="6">
        <dgm:presLayoutVars>
          <dgm:bulletEnabled val="1"/>
        </dgm:presLayoutVars>
      </dgm:prSet>
      <dgm:spPr/>
    </dgm:pt>
    <dgm:pt modelId="{8432D5B2-CBBF-4F90-A0F1-34084200654E}" type="pres">
      <dgm:prSet presAssocID="{14B8F2AD-A05C-4DC4-9F42-91016E71421F}" presName="spaceBetweenRectangles" presStyleCnt="0"/>
      <dgm:spPr/>
    </dgm:pt>
    <dgm:pt modelId="{68AC2CD0-3FA6-440B-9D7C-61B4DAAC0FE9}" type="pres">
      <dgm:prSet presAssocID="{035DCF74-DB1E-42DE-90B8-C0B064A8DC43}" presName="parentLin" presStyleCnt="0"/>
      <dgm:spPr/>
    </dgm:pt>
    <dgm:pt modelId="{D6D8DD06-D661-4952-A12A-DACB7D1134C0}" type="pres">
      <dgm:prSet presAssocID="{035DCF74-DB1E-42DE-90B8-C0B064A8DC43}" presName="parentLeftMargin" presStyleLbl="node1" presStyleIdx="4" presStyleCnt="6"/>
      <dgm:spPr/>
    </dgm:pt>
    <dgm:pt modelId="{DA92CB8B-890C-441A-90DA-530DDA34AE3F}" type="pres">
      <dgm:prSet presAssocID="{035DCF74-DB1E-42DE-90B8-C0B064A8DC43}" presName="parentText" presStyleLbl="node1" presStyleIdx="5" presStyleCnt="6">
        <dgm:presLayoutVars>
          <dgm:chMax val="0"/>
          <dgm:bulletEnabled val="1"/>
        </dgm:presLayoutVars>
      </dgm:prSet>
      <dgm:spPr/>
    </dgm:pt>
    <dgm:pt modelId="{5100C2BD-4B8E-4353-9F3A-EC2BF5AD2F91}" type="pres">
      <dgm:prSet presAssocID="{035DCF74-DB1E-42DE-90B8-C0B064A8DC43}" presName="negativeSpace" presStyleCnt="0"/>
      <dgm:spPr/>
    </dgm:pt>
    <dgm:pt modelId="{668ECC97-3815-4753-A66C-ED9E71E3B01D}" type="pres">
      <dgm:prSet presAssocID="{035DCF74-DB1E-42DE-90B8-C0B064A8DC43}" presName="childText" presStyleLbl="conFgAcc1" presStyleIdx="5" presStyleCnt="6">
        <dgm:presLayoutVars>
          <dgm:bulletEnabled val="1"/>
        </dgm:presLayoutVars>
      </dgm:prSet>
      <dgm:spPr/>
    </dgm:pt>
  </dgm:ptLst>
  <dgm:cxnLst>
    <dgm:cxn modelId="{5378DC13-148B-45AF-BC30-A48DF768BAC6}" srcId="{71CC0615-03FB-4D22-9FE3-51E0BCA4896E}" destId="{AAB60007-158F-4F98-BF4F-B3C3224EA81C}" srcOrd="2" destOrd="0" parTransId="{3C8E298A-84F9-47F3-975A-FFA0F45FBC45}" sibTransId="{65B3D9F5-EBD2-4A32-A09E-788DA3FAA309}"/>
    <dgm:cxn modelId="{5F17571D-A38A-473D-AD52-256FD79EED11}" type="presOf" srcId="{035DCF74-DB1E-42DE-90B8-C0B064A8DC43}" destId="{DA92CB8B-890C-441A-90DA-530DDA34AE3F}" srcOrd="1" destOrd="0" presId="urn:microsoft.com/office/officeart/2005/8/layout/list1"/>
    <dgm:cxn modelId="{B855CB37-4ABD-41A6-A566-094E38319DB5}" type="presOf" srcId="{33AEF9EC-3F4E-44D8-BAC0-470B9B6D965D}" destId="{89F50626-284B-402B-8A23-72DEA7771358}" srcOrd="1" destOrd="0" presId="urn:microsoft.com/office/officeart/2005/8/layout/list1"/>
    <dgm:cxn modelId="{89AD563A-BBE1-46B0-9375-F7DFC9D0A7DE}" type="presOf" srcId="{035DCF74-DB1E-42DE-90B8-C0B064A8DC43}" destId="{D6D8DD06-D661-4952-A12A-DACB7D1134C0}" srcOrd="0" destOrd="0" presId="urn:microsoft.com/office/officeart/2005/8/layout/list1"/>
    <dgm:cxn modelId="{6A78293C-2DCE-42F5-96D8-1C98FDD83503}" type="presOf" srcId="{BD53072E-27F6-4165-A857-11FA41226C7C}" destId="{E4E4699B-AFDA-4DCC-9CDA-7C1EE69AB60E}" srcOrd="0" destOrd="0" presId="urn:microsoft.com/office/officeart/2005/8/layout/list1"/>
    <dgm:cxn modelId="{AFA9A13D-699E-473A-904D-51979853F9B8}" type="presOf" srcId="{BD53072E-27F6-4165-A857-11FA41226C7C}" destId="{20430269-7CFC-436E-9218-B6C5B9AE0835}" srcOrd="1" destOrd="0" presId="urn:microsoft.com/office/officeart/2005/8/layout/list1"/>
    <dgm:cxn modelId="{733BAD48-4FB4-48D5-869E-7F6E3927C03E}" srcId="{71CC0615-03FB-4D22-9FE3-51E0BCA4896E}" destId="{827207D2-D3AF-42EF-9503-27652B3BD729}" srcOrd="0" destOrd="0" parTransId="{805DB136-2F68-425A-9326-98742DBA7067}" sibTransId="{783B3B90-10E0-4F2D-B907-81658B12284D}"/>
    <dgm:cxn modelId="{F9816169-8FB7-4D20-B3FF-8D94600027FA}" srcId="{71CC0615-03FB-4D22-9FE3-51E0BCA4896E}" destId="{035DCF74-DB1E-42DE-90B8-C0B064A8DC43}" srcOrd="5" destOrd="0" parTransId="{0748A74F-042B-47A9-A061-BA4EEECECDCB}" sibTransId="{EDE99890-06E2-4BBA-8746-1CC4452A85AD}"/>
    <dgm:cxn modelId="{B299C16C-53DE-4AA9-90FA-E96E099440E8}" srcId="{71CC0615-03FB-4D22-9FE3-51E0BCA4896E}" destId="{33AEF9EC-3F4E-44D8-BAC0-470B9B6D965D}" srcOrd="1" destOrd="0" parTransId="{0BD91B99-2E36-4169-B832-1959E54FDD73}" sibTransId="{D95F7F6D-4ECD-4A17-8979-E383B227F255}"/>
    <dgm:cxn modelId="{35127985-731E-4E19-B62C-FC1D96C1B85E}" srcId="{71CC0615-03FB-4D22-9FE3-51E0BCA4896E}" destId="{BD53072E-27F6-4165-A857-11FA41226C7C}" srcOrd="3" destOrd="0" parTransId="{314E4410-1AFD-48A7-A84C-0CEF32C86E2E}" sibTransId="{7CA8E831-3B06-4FFC-8EEC-CD1E9E755FF4}"/>
    <dgm:cxn modelId="{9F9DD397-4460-4561-A2A3-23CB03B4ED17}" type="presOf" srcId="{71CC0615-03FB-4D22-9FE3-51E0BCA4896E}" destId="{23E894B7-5A64-44EC-AC5C-BFCD4FA2A817}" srcOrd="0" destOrd="0" presId="urn:microsoft.com/office/officeart/2005/8/layout/list1"/>
    <dgm:cxn modelId="{3079649B-4E22-4FC1-A51C-FDA02F7EBD97}" type="presOf" srcId="{827207D2-D3AF-42EF-9503-27652B3BD729}" destId="{5CAAADAE-7D94-414F-8A6D-66DE1453A605}" srcOrd="1" destOrd="0" presId="urn:microsoft.com/office/officeart/2005/8/layout/list1"/>
    <dgm:cxn modelId="{4CF268BD-C976-4CCB-AA14-33E0744413DA}" type="presOf" srcId="{827207D2-D3AF-42EF-9503-27652B3BD729}" destId="{1BB0A299-8A62-4812-92D0-38A5C72AF0A4}" srcOrd="0" destOrd="0" presId="urn:microsoft.com/office/officeart/2005/8/layout/list1"/>
    <dgm:cxn modelId="{B5AE23BF-F0D4-48C3-81D8-2B8FE2615C38}" type="presOf" srcId="{7209A865-8699-4AF2-9EDE-F5BAD2211DE4}" destId="{7CF06FB3-488E-47D3-AB00-96EAB7D5009A}" srcOrd="0" destOrd="0" presId="urn:microsoft.com/office/officeart/2005/8/layout/list1"/>
    <dgm:cxn modelId="{C5EC7BEC-9EA4-46E4-B9C9-5912DD1F501D}" srcId="{71CC0615-03FB-4D22-9FE3-51E0BCA4896E}" destId="{7209A865-8699-4AF2-9EDE-F5BAD2211DE4}" srcOrd="4" destOrd="0" parTransId="{BE0673DE-3C78-497C-9B79-880DD6C2DC27}" sibTransId="{14B8F2AD-A05C-4DC4-9F42-91016E71421F}"/>
    <dgm:cxn modelId="{577171F2-835F-4B44-A6CA-F87FBBBAECC2}" type="presOf" srcId="{AAB60007-158F-4F98-BF4F-B3C3224EA81C}" destId="{3BCE48F6-FFCD-4741-A46F-EA7BBF2AD95F}" srcOrd="1" destOrd="0" presId="urn:microsoft.com/office/officeart/2005/8/layout/list1"/>
    <dgm:cxn modelId="{B26388F6-22AE-48FA-9200-85B1B19AF7F1}" type="presOf" srcId="{AAB60007-158F-4F98-BF4F-B3C3224EA81C}" destId="{DCBC941D-FB54-4C60-8DCA-B9CFB29ABBBE}" srcOrd="0" destOrd="0" presId="urn:microsoft.com/office/officeart/2005/8/layout/list1"/>
    <dgm:cxn modelId="{F5AFDCF7-5087-49F3-B5FE-55B263D8E080}" type="presOf" srcId="{7209A865-8699-4AF2-9EDE-F5BAD2211DE4}" destId="{A2AE8891-7301-4A23-8C43-92541A1DEC75}" srcOrd="1" destOrd="0" presId="urn:microsoft.com/office/officeart/2005/8/layout/list1"/>
    <dgm:cxn modelId="{6826AFFF-0133-4275-AD53-B766B0B538E4}" type="presOf" srcId="{33AEF9EC-3F4E-44D8-BAC0-470B9B6D965D}" destId="{27273C26-DB03-4525-A4B4-31DE61BCA6C2}" srcOrd="0" destOrd="0" presId="urn:microsoft.com/office/officeart/2005/8/layout/list1"/>
    <dgm:cxn modelId="{CEA9716C-E09C-485B-8AF7-C861B8E263BF}" type="presParOf" srcId="{23E894B7-5A64-44EC-AC5C-BFCD4FA2A817}" destId="{F668D142-25F7-4760-89DD-DB7798698A6C}" srcOrd="0" destOrd="0" presId="urn:microsoft.com/office/officeart/2005/8/layout/list1"/>
    <dgm:cxn modelId="{9120684D-DCD7-4DDF-AF06-3CDB3BC53843}" type="presParOf" srcId="{F668D142-25F7-4760-89DD-DB7798698A6C}" destId="{1BB0A299-8A62-4812-92D0-38A5C72AF0A4}" srcOrd="0" destOrd="0" presId="urn:microsoft.com/office/officeart/2005/8/layout/list1"/>
    <dgm:cxn modelId="{D41F2AD9-6564-4A82-AA94-1EAD740EB975}" type="presParOf" srcId="{F668D142-25F7-4760-89DD-DB7798698A6C}" destId="{5CAAADAE-7D94-414F-8A6D-66DE1453A605}" srcOrd="1" destOrd="0" presId="urn:microsoft.com/office/officeart/2005/8/layout/list1"/>
    <dgm:cxn modelId="{E907351A-CC98-4B13-A5B7-E5AACF72990D}" type="presParOf" srcId="{23E894B7-5A64-44EC-AC5C-BFCD4FA2A817}" destId="{ED2AF694-9525-4E82-AE29-AAE4EC0EFEF8}" srcOrd="1" destOrd="0" presId="urn:microsoft.com/office/officeart/2005/8/layout/list1"/>
    <dgm:cxn modelId="{DAD4DF9D-DF09-4915-94DC-1ED092EC5C91}" type="presParOf" srcId="{23E894B7-5A64-44EC-AC5C-BFCD4FA2A817}" destId="{7DA01383-4E1B-4275-BB10-347F8ECF9234}" srcOrd="2" destOrd="0" presId="urn:microsoft.com/office/officeart/2005/8/layout/list1"/>
    <dgm:cxn modelId="{8B544EBC-F63A-4495-BA2C-EB68EF5FFC7B}" type="presParOf" srcId="{23E894B7-5A64-44EC-AC5C-BFCD4FA2A817}" destId="{16891591-5BD1-4717-AEF5-51E17A0D28C4}" srcOrd="3" destOrd="0" presId="urn:microsoft.com/office/officeart/2005/8/layout/list1"/>
    <dgm:cxn modelId="{9F238AF3-6DF5-48C5-8E02-FA5079EAFC9B}" type="presParOf" srcId="{23E894B7-5A64-44EC-AC5C-BFCD4FA2A817}" destId="{5E849144-8AB2-417E-92B5-04038390C244}" srcOrd="4" destOrd="0" presId="urn:microsoft.com/office/officeart/2005/8/layout/list1"/>
    <dgm:cxn modelId="{6535034E-21BD-4556-80C7-2AD6B38014D7}" type="presParOf" srcId="{5E849144-8AB2-417E-92B5-04038390C244}" destId="{27273C26-DB03-4525-A4B4-31DE61BCA6C2}" srcOrd="0" destOrd="0" presId="urn:microsoft.com/office/officeart/2005/8/layout/list1"/>
    <dgm:cxn modelId="{C1435235-6490-4276-A71D-A5DFF700A054}" type="presParOf" srcId="{5E849144-8AB2-417E-92B5-04038390C244}" destId="{89F50626-284B-402B-8A23-72DEA7771358}" srcOrd="1" destOrd="0" presId="urn:microsoft.com/office/officeart/2005/8/layout/list1"/>
    <dgm:cxn modelId="{21772DE2-4F2E-4059-920E-5026F856D159}" type="presParOf" srcId="{23E894B7-5A64-44EC-AC5C-BFCD4FA2A817}" destId="{F9F94A82-EF46-4F81-9E03-4374251FF1CD}" srcOrd="5" destOrd="0" presId="urn:microsoft.com/office/officeart/2005/8/layout/list1"/>
    <dgm:cxn modelId="{AD61D17F-93E2-4846-9482-8362515F9D64}" type="presParOf" srcId="{23E894B7-5A64-44EC-AC5C-BFCD4FA2A817}" destId="{7CAFC728-6D8B-4310-80B7-A7638F948092}" srcOrd="6" destOrd="0" presId="urn:microsoft.com/office/officeart/2005/8/layout/list1"/>
    <dgm:cxn modelId="{4863F9C2-54EF-4341-8A0D-C53CD275E2F0}" type="presParOf" srcId="{23E894B7-5A64-44EC-AC5C-BFCD4FA2A817}" destId="{36C24A8B-5BE0-4431-BDD6-A4EB50817EF1}" srcOrd="7" destOrd="0" presId="urn:microsoft.com/office/officeart/2005/8/layout/list1"/>
    <dgm:cxn modelId="{6D643E55-AEF4-43BA-99D8-2285616E2A53}" type="presParOf" srcId="{23E894B7-5A64-44EC-AC5C-BFCD4FA2A817}" destId="{FA32CFF0-95C2-4BE4-A94A-FC59C7F27747}" srcOrd="8" destOrd="0" presId="urn:microsoft.com/office/officeart/2005/8/layout/list1"/>
    <dgm:cxn modelId="{EA24424D-B6E5-4EDA-9679-1707137B2E60}" type="presParOf" srcId="{FA32CFF0-95C2-4BE4-A94A-FC59C7F27747}" destId="{DCBC941D-FB54-4C60-8DCA-B9CFB29ABBBE}" srcOrd="0" destOrd="0" presId="urn:microsoft.com/office/officeart/2005/8/layout/list1"/>
    <dgm:cxn modelId="{731AE43C-2498-4B37-9D5E-DB28EDAC9CA2}" type="presParOf" srcId="{FA32CFF0-95C2-4BE4-A94A-FC59C7F27747}" destId="{3BCE48F6-FFCD-4741-A46F-EA7BBF2AD95F}" srcOrd="1" destOrd="0" presId="urn:microsoft.com/office/officeart/2005/8/layout/list1"/>
    <dgm:cxn modelId="{B0F1F0F6-F6A6-488A-A5B7-025C2BFFE86B}" type="presParOf" srcId="{23E894B7-5A64-44EC-AC5C-BFCD4FA2A817}" destId="{85CC40F3-A659-452D-B8AC-750D4A194C1D}" srcOrd="9" destOrd="0" presId="urn:microsoft.com/office/officeart/2005/8/layout/list1"/>
    <dgm:cxn modelId="{513B08A0-44AE-456D-B01F-1AEF21EA8416}" type="presParOf" srcId="{23E894B7-5A64-44EC-AC5C-BFCD4FA2A817}" destId="{50FE116C-C30B-447C-87BD-6B8EDAFB88D0}" srcOrd="10" destOrd="0" presId="urn:microsoft.com/office/officeart/2005/8/layout/list1"/>
    <dgm:cxn modelId="{C4EB716C-9724-4E2D-8D86-B71F1AA5C36F}" type="presParOf" srcId="{23E894B7-5A64-44EC-AC5C-BFCD4FA2A817}" destId="{597A03EC-D9EC-4EEA-A572-AF4A1E82C6BE}" srcOrd="11" destOrd="0" presId="urn:microsoft.com/office/officeart/2005/8/layout/list1"/>
    <dgm:cxn modelId="{F5F10666-82EB-42B6-A9F0-EF63DAB6EDA7}" type="presParOf" srcId="{23E894B7-5A64-44EC-AC5C-BFCD4FA2A817}" destId="{1F189A71-9BB2-4E08-BB09-DE634BFBE21B}" srcOrd="12" destOrd="0" presId="urn:microsoft.com/office/officeart/2005/8/layout/list1"/>
    <dgm:cxn modelId="{FFDA5A99-0EFC-4972-B8F5-5ABDEACB38BA}" type="presParOf" srcId="{1F189A71-9BB2-4E08-BB09-DE634BFBE21B}" destId="{E4E4699B-AFDA-4DCC-9CDA-7C1EE69AB60E}" srcOrd="0" destOrd="0" presId="urn:microsoft.com/office/officeart/2005/8/layout/list1"/>
    <dgm:cxn modelId="{C46830B4-4C06-4B2D-88F1-362E3974EBEE}" type="presParOf" srcId="{1F189A71-9BB2-4E08-BB09-DE634BFBE21B}" destId="{20430269-7CFC-436E-9218-B6C5B9AE0835}" srcOrd="1" destOrd="0" presId="urn:microsoft.com/office/officeart/2005/8/layout/list1"/>
    <dgm:cxn modelId="{D8435205-A476-4F0F-BF97-73FB097AB4EE}" type="presParOf" srcId="{23E894B7-5A64-44EC-AC5C-BFCD4FA2A817}" destId="{C10AD4B2-A6A4-417A-9494-6DD008DB7060}" srcOrd="13" destOrd="0" presId="urn:microsoft.com/office/officeart/2005/8/layout/list1"/>
    <dgm:cxn modelId="{6F1E7341-F626-4E8D-9C14-2BEE04289386}" type="presParOf" srcId="{23E894B7-5A64-44EC-AC5C-BFCD4FA2A817}" destId="{E9C1EDBE-36D8-4A94-A7A4-1E4A3FDA0AD7}" srcOrd="14" destOrd="0" presId="urn:microsoft.com/office/officeart/2005/8/layout/list1"/>
    <dgm:cxn modelId="{B878E03D-A20E-4AF9-8C42-E85659E0479F}" type="presParOf" srcId="{23E894B7-5A64-44EC-AC5C-BFCD4FA2A817}" destId="{18CEE5B0-E550-472F-BC22-C1BA893472E1}" srcOrd="15" destOrd="0" presId="urn:microsoft.com/office/officeart/2005/8/layout/list1"/>
    <dgm:cxn modelId="{2A1D9A0F-0ED2-4391-9279-CB7D3F67469B}" type="presParOf" srcId="{23E894B7-5A64-44EC-AC5C-BFCD4FA2A817}" destId="{CA771AF7-0B75-41D2-A80F-C6C8DEAAA044}" srcOrd="16" destOrd="0" presId="urn:microsoft.com/office/officeart/2005/8/layout/list1"/>
    <dgm:cxn modelId="{DF3F857F-0E73-4DE6-9CC4-508535A65A6B}" type="presParOf" srcId="{CA771AF7-0B75-41D2-A80F-C6C8DEAAA044}" destId="{7CF06FB3-488E-47D3-AB00-96EAB7D5009A}" srcOrd="0" destOrd="0" presId="urn:microsoft.com/office/officeart/2005/8/layout/list1"/>
    <dgm:cxn modelId="{BF1E4FC3-33CE-4B06-A1FB-54695909A41A}" type="presParOf" srcId="{CA771AF7-0B75-41D2-A80F-C6C8DEAAA044}" destId="{A2AE8891-7301-4A23-8C43-92541A1DEC75}" srcOrd="1" destOrd="0" presId="urn:microsoft.com/office/officeart/2005/8/layout/list1"/>
    <dgm:cxn modelId="{4DAE931D-9905-4A77-8CB4-3257F597381C}" type="presParOf" srcId="{23E894B7-5A64-44EC-AC5C-BFCD4FA2A817}" destId="{C50B07A2-9E35-465E-8991-8E990F66E770}" srcOrd="17" destOrd="0" presId="urn:microsoft.com/office/officeart/2005/8/layout/list1"/>
    <dgm:cxn modelId="{301A2EFC-7786-4310-B8EB-2827131BFE14}" type="presParOf" srcId="{23E894B7-5A64-44EC-AC5C-BFCD4FA2A817}" destId="{35DABF50-77D4-45AF-BC36-CB83330F7AE9}" srcOrd="18" destOrd="0" presId="urn:microsoft.com/office/officeart/2005/8/layout/list1"/>
    <dgm:cxn modelId="{B09D84B5-AD0A-4C00-86E7-BAA981837394}" type="presParOf" srcId="{23E894B7-5A64-44EC-AC5C-BFCD4FA2A817}" destId="{8432D5B2-CBBF-4F90-A0F1-34084200654E}" srcOrd="19" destOrd="0" presId="urn:microsoft.com/office/officeart/2005/8/layout/list1"/>
    <dgm:cxn modelId="{F9AF24FB-F534-4212-BC1A-0EBFE4BA8705}" type="presParOf" srcId="{23E894B7-5A64-44EC-AC5C-BFCD4FA2A817}" destId="{68AC2CD0-3FA6-440B-9D7C-61B4DAAC0FE9}" srcOrd="20" destOrd="0" presId="urn:microsoft.com/office/officeart/2005/8/layout/list1"/>
    <dgm:cxn modelId="{41EB6380-A5E0-4333-9A47-AD98984AF415}" type="presParOf" srcId="{68AC2CD0-3FA6-440B-9D7C-61B4DAAC0FE9}" destId="{D6D8DD06-D661-4952-A12A-DACB7D1134C0}" srcOrd="0" destOrd="0" presId="urn:microsoft.com/office/officeart/2005/8/layout/list1"/>
    <dgm:cxn modelId="{28F592DF-9A66-4B53-83C0-446E5BA4AD4B}" type="presParOf" srcId="{68AC2CD0-3FA6-440B-9D7C-61B4DAAC0FE9}" destId="{DA92CB8B-890C-441A-90DA-530DDA34AE3F}" srcOrd="1" destOrd="0" presId="urn:microsoft.com/office/officeart/2005/8/layout/list1"/>
    <dgm:cxn modelId="{AACD61F0-D3B0-48F1-8D1E-576E5AB9596D}" type="presParOf" srcId="{23E894B7-5A64-44EC-AC5C-BFCD4FA2A817}" destId="{5100C2BD-4B8E-4353-9F3A-EC2BF5AD2F91}" srcOrd="21" destOrd="0" presId="urn:microsoft.com/office/officeart/2005/8/layout/list1"/>
    <dgm:cxn modelId="{FB6BCF7F-0006-4F04-81E2-7F5BEE0EE699}" type="presParOf" srcId="{23E894B7-5A64-44EC-AC5C-BFCD4FA2A817}" destId="{668ECC97-3815-4753-A66C-ED9E71E3B01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31683A-CBBB-4E5D-8942-4CD87AAF911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849DF00-871D-473C-922E-FE5B1CEFD568}">
      <dgm:prSet phldrT="[Text]" custT="1"/>
      <dgm:spPr/>
      <dgm:t>
        <a:bodyPr/>
        <a:lstStyle/>
        <a:p>
          <a:r>
            <a:rPr lang="en-US" sz="4800" dirty="0">
              <a:solidFill>
                <a:schemeClr val="tx1">
                  <a:lumMod val="75000"/>
                  <a:lumOff val="25000"/>
                </a:schemeClr>
              </a:solidFill>
            </a:rPr>
            <a:t>Engage</a:t>
          </a:r>
        </a:p>
      </dgm:t>
    </dgm:pt>
    <dgm:pt modelId="{E9E03BBC-2608-4CB7-972A-372DE5F20112}" type="parTrans" cxnId="{18DA53C5-46AC-4F52-8837-10A095F80B88}">
      <dgm:prSet/>
      <dgm:spPr/>
      <dgm:t>
        <a:bodyPr/>
        <a:lstStyle/>
        <a:p>
          <a:endParaRPr lang="en-US"/>
        </a:p>
      </dgm:t>
    </dgm:pt>
    <dgm:pt modelId="{E534B4A6-1735-4E28-BD77-8CE3CD307C2D}" type="sibTrans" cxnId="{18DA53C5-46AC-4F52-8837-10A095F80B88}">
      <dgm:prSet/>
      <dgm:spPr/>
      <dgm:t>
        <a:bodyPr/>
        <a:lstStyle/>
        <a:p>
          <a:endParaRPr lang="en-US"/>
        </a:p>
      </dgm:t>
    </dgm:pt>
    <dgm:pt modelId="{8E9FB513-A3D7-4418-A42E-61F20B8BABF1}" type="pres">
      <dgm:prSet presAssocID="{2D31683A-CBBB-4E5D-8942-4CD87AAF911F}" presName="rootnode" presStyleCnt="0">
        <dgm:presLayoutVars>
          <dgm:chMax/>
          <dgm:chPref/>
          <dgm:dir/>
          <dgm:animLvl val="lvl"/>
        </dgm:presLayoutVars>
      </dgm:prSet>
      <dgm:spPr/>
    </dgm:pt>
    <dgm:pt modelId="{E4FCE2C8-3113-41E0-9EFA-F031694FCF52}" type="pres">
      <dgm:prSet presAssocID="{E849DF00-871D-473C-922E-FE5B1CEFD568}" presName="composite" presStyleCnt="0"/>
      <dgm:spPr/>
    </dgm:pt>
    <dgm:pt modelId="{A0231195-D42D-4B23-A576-A5FF75F8D563}" type="pres">
      <dgm:prSet presAssocID="{E849DF00-871D-473C-922E-FE5B1CEFD568}" presName="LShape" presStyleLbl="alignNode1" presStyleIdx="0" presStyleCnt="1" custLinFactNeighborX="1191" custLinFactNeighborY="10312"/>
      <dgm:spPr>
        <a:solidFill>
          <a:srgbClr val="0070C0"/>
        </a:solidFill>
        <a:ln>
          <a:solidFill>
            <a:srgbClr val="0070C0"/>
          </a:solidFill>
        </a:ln>
      </dgm:spPr>
    </dgm:pt>
    <dgm:pt modelId="{C5AA0ACF-F187-4546-983F-60D43276B7D6}" type="pres">
      <dgm:prSet presAssocID="{E849DF00-871D-473C-922E-FE5B1CEFD568}" presName="ParentText" presStyleLbl="revTx" presStyleIdx="0" presStyleCnt="1" custScaleY="62176" custLinFactNeighborY="-9839">
        <dgm:presLayoutVars>
          <dgm:chMax val="0"/>
          <dgm:chPref val="0"/>
          <dgm:bulletEnabled val="1"/>
        </dgm:presLayoutVars>
      </dgm:prSet>
      <dgm:spPr/>
    </dgm:pt>
  </dgm:ptLst>
  <dgm:cxnLst>
    <dgm:cxn modelId="{F9CAA95C-8917-4F95-A6D9-429EF9B0E990}" type="presOf" srcId="{2D31683A-CBBB-4E5D-8942-4CD87AAF911F}" destId="{8E9FB513-A3D7-4418-A42E-61F20B8BABF1}" srcOrd="0" destOrd="0" presId="urn:microsoft.com/office/officeart/2009/3/layout/StepUpProcess"/>
    <dgm:cxn modelId="{8F55B566-A064-48EB-BDF3-B71D077E1FF1}" type="presOf" srcId="{E849DF00-871D-473C-922E-FE5B1CEFD568}" destId="{C5AA0ACF-F187-4546-983F-60D43276B7D6}" srcOrd="0" destOrd="0" presId="urn:microsoft.com/office/officeart/2009/3/layout/StepUpProcess"/>
    <dgm:cxn modelId="{18DA53C5-46AC-4F52-8837-10A095F80B88}" srcId="{2D31683A-CBBB-4E5D-8942-4CD87AAF911F}" destId="{E849DF00-871D-473C-922E-FE5B1CEFD568}" srcOrd="0" destOrd="0" parTransId="{E9E03BBC-2608-4CB7-972A-372DE5F20112}" sibTransId="{E534B4A6-1735-4E28-BD77-8CE3CD307C2D}"/>
    <dgm:cxn modelId="{22D48126-70BE-404F-B6E9-A8F4A7E5E1F7}" type="presParOf" srcId="{8E9FB513-A3D7-4418-A42E-61F20B8BABF1}" destId="{E4FCE2C8-3113-41E0-9EFA-F031694FCF52}" srcOrd="0" destOrd="0" presId="urn:microsoft.com/office/officeart/2009/3/layout/StepUpProcess"/>
    <dgm:cxn modelId="{0777DFC0-D3CC-4647-8DD3-F66B4F32346A}" type="presParOf" srcId="{E4FCE2C8-3113-41E0-9EFA-F031694FCF52}" destId="{A0231195-D42D-4B23-A576-A5FF75F8D563}" srcOrd="0" destOrd="0" presId="urn:microsoft.com/office/officeart/2009/3/layout/StepUpProcess"/>
    <dgm:cxn modelId="{FB3E45D4-1F9B-43FE-A396-E7FE4A9A01E2}" type="presParOf" srcId="{E4FCE2C8-3113-41E0-9EFA-F031694FCF52}" destId="{C5AA0ACF-F187-4546-983F-60D43276B7D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F58145-1F02-48E7-8850-5AAD6C2F9E8B}" type="doc">
      <dgm:prSet loTypeId="urn:microsoft.com/office/officeart/2005/8/layout/chevron1" loCatId="process" qsTypeId="urn:microsoft.com/office/officeart/2005/8/quickstyle/simple1" qsCatId="simple" csTypeId="urn:microsoft.com/office/officeart/2005/8/colors/accent1_2" csCatId="accent1" phldr="1"/>
      <dgm:spPr/>
    </dgm:pt>
    <dgm:pt modelId="{5EF24F4B-FF56-431D-92B7-E3C5A8FB3F62}">
      <dgm:prSet phldrT="[Text]"/>
      <dgm:spPr>
        <a:solidFill>
          <a:srgbClr val="0096D6"/>
        </a:solidFill>
      </dgm:spPr>
      <dgm:t>
        <a:bodyPr/>
        <a:lstStyle/>
        <a:p>
          <a:r>
            <a:rPr lang="en-US" dirty="0"/>
            <a:t>Identify gaps, trends and external factors affecting political, social and economic context in community</a:t>
          </a:r>
        </a:p>
      </dgm:t>
    </dgm:pt>
    <dgm:pt modelId="{59B8BACC-AA69-4C07-9806-68927362870F}" type="parTrans" cxnId="{D279E67D-3AAE-42B2-B766-D27D7FDB9C52}">
      <dgm:prSet/>
      <dgm:spPr/>
      <dgm:t>
        <a:bodyPr/>
        <a:lstStyle/>
        <a:p>
          <a:endParaRPr lang="en-US"/>
        </a:p>
      </dgm:t>
    </dgm:pt>
    <dgm:pt modelId="{6F96FAB0-4A26-4DED-8249-C31B7E815D44}" type="sibTrans" cxnId="{D279E67D-3AAE-42B2-B766-D27D7FDB9C52}">
      <dgm:prSet/>
      <dgm:spPr/>
      <dgm:t>
        <a:bodyPr/>
        <a:lstStyle/>
        <a:p>
          <a:endParaRPr lang="en-US"/>
        </a:p>
      </dgm:t>
    </dgm:pt>
    <dgm:pt modelId="{1EA54FD3-291C-4133-A0DF-1C4823030E62}">
      <dgm:prSet phldrT="[Text]"/>
      <dgm:spPr>
        <a:solidFill>
          <a:srgbClr val="0096D6"/>
        </a:solidFill>
      </dgm:spPr>
      <dgm:t>
        <a:bodyPr/>
        <a:lstStyle/>
        <a:p>
          <a:r>
            <a:rPr lang="en-US" dirty="0"/>
            <a:t>Determine which action should be taken and what that action should be</a:t>
          </a:r>
        </a:p>
      </dgm:t>
    </dgm:pt>
    <dgm:pt modelId="{AB26684D-980D-4EAE-917B-7A0E03ACA7CB}" type="parTrans" cxnId="{3C0C2236-63F7-4499-89CE-2CD01AA53329}">
      <dgm:prSet/>
      <dgm:spPr/>
      <dgm:t>
        <a:bodyPr/>
        <a:lstStyle/>
        <a:p>
          <a:endParaRPr lang="en-US"/>
        </a:p>
      </dgm:t>
    </dgm:pt>
    <dgm:pt modelId="{9DDF4DEC-B57C-4770-9A15-3BF17F5D8873}" type="sibTrans" cxnId="{3C0C2236-63F7-4499-89CE-2CD01AA53329}">
      <dgm:prSet/>
      <dgm:spPr/>
      <dgm:t>
        <a:bodyPr/>
        <a:lstStyle/>
        <a:p>
          <a:endParaRPr lang="en-US"/>
        </a:p>
      </dgm:t>
    </dgm:pt>
    <dgm:pt modelId="{E6E1053F-D3A5-40F6-AF7B-015BEF7DD2E0}" type="pres">
      <dgm:prSet presAssocID="{B6F58145-1F02-48E7-8850-5AAD6C2F9E8B}" presName="Name0" presStyleCnt="0">
        <dgm:presLayoutVars>
          <dgm:dir/>
          <dgm:animLvl val="lvl"/>
          <dgm:resizeHandles val="exact"/>
        </dgm:presLayoutVars>
      </dgm:prSet>
      <dgm:spPr/>
    </dgm:pt>
    <dgm:pt modelId="{EBBF672B-A1CE-4654-9A14-7DC6D3A67508}" type="pres">
      <dgm:prSet presAssocID="{5EF24F4B-FF56-431D-92B7-E3C5A8FB3F62}" presName="parTxOnly" presStyleLbl="node1" presStyleIdx="0" presStyleCnt="2">
        <dgm:presLayoutVars>
          <dgm:chMax val="0"/>
          <dgm:chPref val="0"/>
          <dgm:bulletEnabled val="1"/>
        </dgm:presLayoutVars>
      </dgm:prSet>
      <dgm:spPr/>
    </dgm:pt>
    <dgm:pt modelId="{927B6EA1-FB93-4BA4-ACEB-4A3EBC653FA8}" type="pres">
      <dgm:prSet presAssocID="{6F96FAB0-4A26-4DED-8249-C31B7E815D44}" presName="parTxOnlySpace" presStyleCnt="0"/>
      <dgm:spPr/>
    </dgm:pt>
    <dgm:pt modelId="{E3689634-DDCC-4D33-92C0-9F91C505043F}" type="pres">
      <dgm:prSet presAssocID="{1EA54FD3-291C-4133-A0DF-1C4823030E62}" presName="parTxOnly" presStyleLbl="node1" presStyleIdx="1" presStyleCnt="2">
        <dgm:presLayoutVars>
          <dgm:chMax val="0"/>
          <dgm:chPref val="0"/>
          <dgm:bulletEnabled val="1"/>
        </dgm:presLayoutVars>
      </dgm:prSet>
      <dgm:spPr/>
    </dgm:pt>
  </dgm:ptLst>
  <dgm:cxnLst>
    <dgm:cxn modelId="{3C0C2236-63F7-4499-89CE-2CD01AA53329}" srcId="{B6F58145-1F02-48E7-8850-5AAD6C2F9E8B}" destId="{1EA54FD3-291C-4133-A0DF-1C4823030E62}" srcOrd="1" destOrd="0" parTransId="{AB26684D-980D-4EAE-917B-7A0E03ACA7CB}" sibTransId="{9DDF4DEC-B57C-4770-9A15-3BF17F5D8873}"/>
    <dgm:cxn modelId="{98910852-46D1-4D01-A814-DFE3D031A244}" type="presOf" srcId="{5EF24F4B-FF56-431D-92B7-E3C5A8FB3F62}" destId="{EBBF672B-A1CE-4654-9A14-7DC6D3A67508}" srcOrd="0" destOrd="0" presId="urn:microsoft.com/office/officeart/2005/8/layout/chevron1"/>
    <dgm:cxn modelId="{D279E67D-3AAE-42B2-B766-D27D7FDB9C52}" srcId="{B6F58145-1F02-48E7-8850-5AAD6C2F9E8B}" destId="{5EF24F4B-FF56-431D-92B7-E3C5A8FB3F62}" srcOrd="0" destOrd="0" parTransId="{59B8BACC-AA69-4C07-9806-68927362870F}" sibTransId="{6F96FAB0-4A26-4DED-8249-C31B7E815D44}"/>
    <dgm:cxn modelId="{650162B4-E9AF-4150-873E-E4D612BD61F7}" type="presOf" srcId="{1EA54FD3-291C-4133-A0DF-1C4823030E62}" destId="{E3689634-DDCC-4D33-92C0-9F91C505043F}" srcOrd="0" destOrd="0" presId="urn:microsoft.com/office/officeart/2005/8/layout/chevron1"/>
    <dgm:cxn modelId="{27CACBE3-426C-4D9F-B15B-EBD460E01860}" type="presOf" srcId="{B6F58145-1F02-48E7-8850-5AAD6C2F9E8B}" destId="{E6E1053F-D3A5-40F6-AF7B-015BEF7DD2E0}" srcOrd="0" destOrd="0" presId="urn:microsoft.com/office/officeart/2005/8/layout/chevron1"/>
    <dgm:cxn modelId="{8C41DBD9-045C-47DE-B4C8-DD9A0B9C2D76}" type="presParOf" srcId="{E6E1053F-D3A5-40F6-AF7B-015BEF7DD2E0}" destId="{EBBF672B-A1CE-4654-9A14-7DC6D3A67508}" srcOrd="0" destOrd="0" presId="urn:microsoft.com/office/officeart/2005/8/layout/chevron1"/>
    <dgm:cxn modelId="{E7A154DE-410D-401A-B18C-C4DE05572008}" type="presParOf" srcId="{E6E1053F-D3A5-40F6-AF7B-015BEF7DD2E0}" destId="{927B6EA1-FB93-4BA4-ACEB-4A3EBC653FA8}" srcOrd="1" destOrd="0" presId="urn:microsoft.com/office/officeart/2005/8/layout/chevron1"/>
    <dgm:cxn modelId="{4974E380-FA0A-46E9-B061-010CA710DA48}" type="presParOf" srcId="{E6E1053F-D3A5-40F6-AF7B-015BEF7DD2E0}" destId="{E3689634-DDCC-4D33-92C0-9F91C505043F}"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F5CD20D-43E6-4B78-B9F5-858C4B48516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9243E947-17EE-485A-86D5-2DE2C0FA7B50}">
      <dgm:prSet phldrT="[Text]" custT="1"/>
      <dgm:spPr/>
      <dgm:t>
        <a:bodyPr/>
        <a:lstStyle/>
        <a:p>
          <a:r>
            <a:rPr lang="en-US" sz="2800" dirty="0"/>
            <a:t>Political Landscape</a:t>
          </a:r>
        </a:p>
      </dgm:t>
    </dgm:pt>
    <dgm:pt modelId="{A87A4AF7-0EF2-4E20-96F3-0FAAF9992068}" type="parTrans" cxnId="{F728E866-AFF3-48D3-9AE2-6BA85E935ED9}">
      <dgm:prSet/>
      <dgm:spPr/>
      <dgm:t>
        <a:bodyPr/>
        <a:lstStyle/>
        <a:p>
          <a:endParaRPr lang="en-US"/>
        </a:p>
      </dgm:t>
    </dgm:pt>
    <dgm:pt modelId="{FD112E21-A195-4CF3-83CD-2843A1BD9181}" type="sibTrans" cxnId="{F728E866-AFF3-48D3-9AE2-6BA85E935ED9}">
      <dgm:prSet/>
      <dgm:spPr/>
      <dgm:t>
        <a:bodyPr/>
        <a:lstStyle/>
        <a:p>
          <a:endParaRPr lang="en-US"/>
        </a:p>
      </dgm:t>
    </dgm:pt>
    <dgm:pt modelId="{9ED40534-31DC-4055-93D8-84842214E75D}">
      <dgm:prSet phldrT="[Text]" custT="1"/>
      <dgm:spPr>
        <a:solidFill>
          <a:srgbClr val="033B57"/>
        </a:solidFill>
      </dgm:spPr>
      <dgm:t>
        <a:bodyPr/>
        <a:lstStyle/>
        <a:p>
          <a:r>
            <a:rPr lang="en-US" sz="2800" dirty="0"/>
            <a:t>Federal Leadership</a:t>
          </a:r>
        </a:p>
      </dgm:t>
    </dgm:pt>
    <dgm:pt modelId="{F6402D76-57CF-47B3-8AA9-EDE9F83D08B3}" type="parTrans" cxnId="{65AFAAF9-1283-4ECD-9BA2-940B58AEB902}">
      <dgm:prSet/>
      <dgm:spPr/>
      <dgm:t>
        <a:bodyPr/>
        <a:lstStyle/>
        <a:p>
          <a:endParaRPr lang="en-US"/>
        </a:p>
      </dgm:t>
    </dgm:pt>
    <dgm:pt modelId="{9CFBACEE-A4CC-4C99-9ECD-D94DDC653AD4}" type="sibTrans" cxnId="{65AFAAF9-1283-4ECD-9BA2-940B58AEB902}">
      <dgm:prSet/>
      <dgm:spPr/>
      <dgm:t>
        <a:bodyPr/>
        <a:lstStyle/>
        <a:p>
          <a:endParaRPr lang="en-US"/>
        </a:p>
      </dgm:t>
    </dgm:pt>
    <dgm:pt modelId="{7A2F99D9-5D54-4FB0-9379-17E711493838}">
      <dgm:prSet phldrT="[Text]" custT="1"/>
      <dgm:spPr>
        <a:solidFill>
          <a:srgbClr val="033B57"/>
        </a:solidFill>
      </dgm:spPr>
      <dgm:t>
        <a:bodyPr/>
        <a:lstStyle/>
        <a:p>
          <a:r>
            <a:rPr lang="en-US" sz="2800" dirty="0"/>
            <a:t>State Leadership</a:t>
          </a:r>
        </a:p>
      </dgm:t>
    </dgm:pt>
    <dgm:pt modelId="{C0ADC959-3309-48E5-BFFC-782542788CE2}" type="parTrans" cxnId="{0A574395-A1F3-44B5-8F58-A9D762A46714}">
      <dgm:prSet/>
      <dgm:spPr/>
      <dgm:t>
        <a:bodyPr/>
        <a:lstStyle/>
        <a:p>
          <a:endParaRPr lang="en-US"/>
        </a:p>
      </dgm:t>
    </dgm:pt>
    <dgm:pt modelId="{4F90FC71-271E-443E-A155-0FD506649A83}" type="sibTrans" cxnId="{0A574395-A1F3-44B5-8F58-A9D762A46714}">
      <dgm:prSet/>
      <dgm:spPr/>
      <dgm:t>
        <a:bodyPr/>
        <a:lstStyle/>
        <a:p>
          <a:endParaRPr lang="en-US"/>
        </a:p>
      </dgm:t>
    </dgm:pt>
    <dgm:pt modelId="{96F4888D-EE3F-4CFC-9EE6-ABF9B22F4112}">
      <dgm:prSet phldrT="[Text]" custT="1"/>
      <dgm:spPr>
        <a:solidFill>
          <a:srgbClr val="033B57"/>
        </a:solidFill>
      </dgm:spPr>
      <dgm:t>
        <a:bodyPr/>
        <a:lstStyle/>
        <a:p>
          <a:r>
            <a:rPr lang="en-US" sz="2800" dirty="0"/>
            <a:t>Regional Leadership</a:t>
          </a:r>
        </a:p>
      </dgm:t>
    </dgm:pt>
    <dgm:pt modelId="{3656EFF0-28FD-4E5E-B4F4-8EDF4DEE30AC}" type="parTrans" cxnId="{6BBC1127-254D-4193-BD05-715FC7A5BD39}">
      <dgm:prSet/>
      <dgm:spPr/>
      <dgm:t>
        <a:bodyPr/>
        <a:lstStyle/>
        <a:p>
          <a:endParaRPr lang="en-US"/>
        </a:p>
      </dgm:t>
    </dgm:pt>
    <dgm:pt modelId="{DE6DFD50-E457-4D1F-87B9-FB2EEAEBFCB6}" type="sibTrans" cxnId="{6BBC1127-254D-4193-BD05-715FC7A5BD39}">
      <dgm:prSet/>
      <dgm:spPr/>
      <dgm:t>
        <a:bodyPr/>
        <a:lstStyle/>
        <a:p>
          <a:endParaRPr lang="en-US"/>
        </a:p>
      </dgm:t>
    </dgm:pt>
    <dgm:pt modelId="{BB9B842E-64AD-4F2D-B223-C140D847FEC2}">
      <dgm:prSet phldrT="[Text]" custT="1"/>
      <dgm:spPr>
        <a:solidFill>
          <a:srgbClr val="033B57"/>
        </a:solidFill>
      </dgm:spPr>
      <dgm:t>
        <a:bodyPr/>
        <a:lstStyle/>
        <a:p>
          <a:r>
            <a:rPr lang="en-US" sz="2800" dirty="0"/>
            <a:t>Local Leadership</a:t>
          </a:r>
        </a:p>
      </dgm:t>
    </dgm:pt>
    <dgm:pt modelId="{610DA847-7AA8-4B3C-BD1F-1B83C88F77FC}" type="parTrans" cxnId="{DC95B1BF-0784-479D-B814-5E90D52611D4}">
      <dgm:prSet/>
      <dgm:spPr/>
      <dgm:t>
        <a:bodyPr/>
        <a:lstStyle/>
        <a:p>
          <a:endParaRPr lang="en-US"/>
        </a:p>
      </dgm:t>
    </dgm:pt>
    <dgm:pt modelId="{A5E75FEA-0E31-4361-AF6B-6E9E2C970363}" type="sibTrans" cxnId="{DC95B1BF-0784-479D-B814-5E90D52611D4}">
      <dgm:prSet/>
      <dgm:spPr/>
      <dgm:t>
        <a:bodyPr/>
        <a:lstStyle/>
        <a:p>
          <a:endParaRPr lang="en-US"/>
        </a:p>
      </dgm:t>
    </dgm:pt>
    <dgm:pt modelId="{6D9931DE-ECED-4C5D-8257-700D2F80609A}" type="pres">
      <dgm:prSet presAssocID="{1F5CD20D-43E6-4B78-B9F5-858C4B48516B}" presName="diagram" presStyleCnt="0">
        <dgm:presLayoutVars>
          <dgm:chMax val="1"/>
          <dgm:dir/>
          <dgm:animLvl val="ctr"/>
          <dgm:resizeHandles val="exact"/>
        </dgm:presLayoutVars>
      </dgm:prSet>
      <dgm:spPr/>
    </dgm:pt>
    <dgm:pt modelId="{C802CFFF-315B-489E-9E3D-BEF2EFE509BF}" type="pres">
      <dgm:prSet presAssocID="{1F5CD20D-43E6-4B78-B9F5-858C4B48516B}" presName="matrix" presStyleCnt="0"/>
      <dgm:spPr/>
    </dgm:pt>
    <dgm:pt modelId="{EEA6E371-8925-475B-B70D-369E1DFBF3E8}" type="pres">
      <dgm:prSet presAssocID="{1F5CD20D-43E6-4B78-B9F5-858C4B48516B}" presName="tile1" presStyleLbl="node1" presStyleIdx="0" presStyleCnt="4" custLinFactNeighborX="-2500"/>
      <dgm:spPr/>
    </dgm:pt>
    <dgm:pt modelId="{EACB279C-4B76-4862-BE8D-E16FA78819E2}" type="pres">
      <dgm:prSet presAssocID="{1F5CD20D-43E6-4B78-B9F5-858C4B48516B}" presName="tile1text" presStyleLbl="node1" presStyleIdx="0" presStyleCnt="4">
        <dgm:presLayoutVars>
          <dgm:chMax val="0"/>
          <dgm:chPref val="0"/>
          <dgm:bulletEnabled val="1"/>
        </dgm:presLayoutVars>
      </dgm:prSet>
      <dgm:spPr/>
    </dgm:pt>
    <dgm:pt modelId="{5799A5CC-8E87-42FF-9C6A-560646A54553}" type="pres">
      <dgm:prSet presAssocID="{1F5CD20D-43E6-4B78-B9F5-858C4B48516B}" presName="tile2" presStyleLbl="node1" presStyleIdx="1" presStyleCnt="4"/>
      <dgm:spPr/>
    </dgm:pt>
    <dgm:pt modelId="{93FE025E-C636-45A2-8E0E-D1899DAF6E9C}" type="pres">
      <dgm:prSet presAssocID="{1F5CD20D-43E6-4B78-B9F5-858C4B48516B}" presName="tile2text" presStyleLbl="node1" presStyleIdx="1" presStyleCnt="4">
        <dgm:presLayoutVars>
          <dgm:chMax val="0"/>
          <dgm:chPref val="0"/>
          <dgm:bulletEnabled val="1"/>
        </dgm:presLayoutVars>
      </dgm:prSet>
      <dgm:spPr/>
    </dgm:pt>
    <dgm:pt modelId="{06A0B73B-9500-476C-93A5-A9EA074E7F7B}" type="pres">
      <dgm:prSet presAssocID="{1F5CD20D-43E6-4B78-B9F5-858C4B48516B}" presName="tile3" presStyleLbl="node1" presStyleIdx="2" presStyleCnt="4"/>
      <dgm:spPr/>
    </dgm:pt>
    <dgm:pt modelId="{99C222EB-E582-403A-BF42-64AA8A55C942}" type="pres">
      <dgm:prSet presAssocID="{1F5CD20D-43E6-4B78-B9F5-858C4B48516B}" presName="tile3text" presStyleLbl="node1" presStyleIdx="2" presStyleCnt="4">
        <dgm:presLayoutVars>
          <dgm:chMax val="0"/>
          <dgm:chPref val="0"/>
          <dgm:bulletEnabled val="1"/>
        </dgm:presLayoutVars>
      </dgm:prSet>
      <dgm:spPr/>
    </dgm:pt>
    <dgm:pt modelId="{6BE09169-1DD0-4DC9-B3C8-91271230FD36}" type="pres">
      <dgm:prSet presAssocID="{1F5CD20D-43E6-4B78-B9F5-858C4B48516B}" presName="tile4" presStyleLbl="node1" presStyleIdx="3" presStyleCnt="4"/>
      <dgm:spPr/>
    </dgm:pt>
    <dgm:pt modelId="{7CD026EC-BC81-4B60-83C1-1215F22ECAC9}" type="pres">
      <dgm:prSet presAssocID="{1F5CD20D-43E6-4B78-B9F5-858C4B48516B}" presName="tile4text" presStyleLbl="node1" presStyleIdx="3" presStyleCnt="4">
        <dgm:presLayoutVars>
          <dgm:chMax val="0"/>
          <dgm:chPref val="0"/>
          <dgm:bulletEnabled val="1"/>
        </dgm:presLayoutVars>
      </dgm:prSet>
      <dgm:spPr/>
    </dgm:pt>
    <dgm:pt modelId="{745670DF-B0E8-494B-99DF-5D63C3F286A3}" type="pres">
      <dgm:prSet presAssocID="{1F5CD20D-43E6-4B78-B9F5-858C4B48516B}" presName="centerTile" presStyleLbl="fgShp" presStyleIdx="0" presStyleCnt="1" custScaleX="137117" custScaleY="137117">
        <dgm:presLayoutVars>
          <dgm:chMax val="0"/>
          <dgm:chPref val="0"/>
        </dgm:presLayoutVars>
      </dgm:prSet>
      <dgm:spPr/>
    </dgm:pt>
  </dgm:ptLst>
  <dgm:cxnLst>
    <dgm:cxn modelId="{6BBC1127-254D-4193-BD05-715FC7A5BD39}" srcId="{9243E947-17EE-485A-86D5-2DE2C0FA7B50}" destId="{96F4888D-EE3F-4CFC-9EE6-ABF9B22F4112}" srcOrd="2" destOrd="0" parTransId="{3656EFF0-28FD-4E5E-B4F4-8EDF4DEE30AC}" sibTransId="{DE6DFD50-E457-4D1F-87B9-FB2EEAEBFCB6}"/>
    <dgm:cxn modelId="{EC2B2839-DDE4-4288-8AD2-97FDAD82EA0F}" type="presOf" srcId="{BB9B842E-64AD-4F2D-B223-C140D847FEC2}" destId="{6BE09169-1DD0-4DC9-B3C8-91271230FD36}" srcOrd="0" destOrd="0" presId="urn:microsoft.com/office/officeart/2005/8/layout/matrix1"/>
    <dgm:cxn modelId="{8EE75739-E9CA-4C0E-B78E-AA978D896992}" type="presOf" srcId="{96F4888D-EE3F-4CFC-9EE6-ABF9B22F4112}" destId="{99C222EB-E582-403A-BF42-64AA8A55C942}" srcOrd="1" destOrd="0" presId="urn:microsoft.com/office/officeart/2005/8/layout/matrix1"/>
    <dgm:cxn modelId="{F728E866-AFF3-48D3-9AE2-6BA85E935ED9}" srcId="{1F5CD20D-43E6-4B78-B9F5-858C4B48516B}" destId="{9243E947-17EE-485A-86D5-2DE2C0FA7B50}" srcOrd="0" destOrd="0" parTransId="{A87A4AF7-0EF2-4E20-96F3-0FAAF9992068}" sibTransId="{FD112E21-A195-4CF3-83CD-2843A1BD9181}"/>
    <dgm:cxn modelId="{D7F5316D-2B83-45FF-9EF7-582A55CBCB45}" type="presOf" srcId="{BB9B842E-64AD-4F2D-B223-C140D847FEC2}" destId="{7CD026EC-BC81-4B60-83C1-1215F22ECAC9}" srcOrd="1" destOrd="0" presId="urn:microsoft.com/office/officeart/2005/8/layout/matrix1"/>
    <dgm:cxn modelId="{6C9D1292-7B1A-4B54-9AD1-184D2285999B}" type="presOf" srcId="{7A2F99D9-5D54-4FB0-9379-17E711493838}" destId="{93FE025E-C636-45A2-8E0E-D1899DAF6E9C}" srcOrd="1" destOrd="0" presId="urn:microsoft.com/office/officeart/2005/8/layout/matrix1"/>
    <dgm:cxn modelId="{0A574395-A1F3-44B5-8F58-A9D762A46714}" srcId="{9243E947-17EE-485A-86D5-2DE2C0FA7B50}" destId="{7A2F99D9-5D54-4FB0-9379-17E711493838}" srcOrd="1" destOrd="0" parTransId="{C0ADC959-3309-48E5-BFFC-782542788CE2}" sibTransId="{4F90FC71-271E-443E-A155-0FD506649A83}"/>
    <dgm:cxn modelId="{DC95B1BF-0784-479D-B814-5E90D52611D4}" srcId="{9243E947-17EE-485A-86D5-2DE2C0FA7B50}" destId="{BB9B842E-64AD-4F2D-B223-C140D847FEC2}" srcOrd="3" destOrd="0" parTransId="{610DA847-7AA8-4B3C-BD1F-1B83C88F77FC}" sibTransId="{A5E75FEA-0E31-4361-AF6B-6E9E2C970363}"/>
    <dgm:cxn modelId="{16B490C4-76B3-4DB2-8CC7-7C5BC788EFE3}" type="presOf" srcId="{96F4888D-EE3F-4CFC-9EE6-ABF9B22F4112}" destId="{06A0B73B-9500-476C-93A5-A9EA074E7F7B}" srcOrd="0" destOrd="0" presId="urn:microsoft.com/office/officeart/2005/8/layout/matrix1"/>
    <dgm:cxn modelId="{DF1CAFD1-479E-438D-93E9-17F2434C1A1A}" type="presOf" srcId="{9ED40534-31DC-4055-93D8-84842214E75D}" destId="{EACB279C-4B76-4862-BE8D-E16FA78819E2}" srcOrd="1" destOrd="0" presId="urn:microsoft.com/office/officeart/2005/8/layout/matrix1"/>
    <dgm:cxn modelId="{F3F67AE1-9257-485A-8413-35DE31559AD3}" type="presOf" srcId="{7A2F99D9-5D54-4FB0-9379-17E711493838}" destId="{5799A5CC-8E87-42FF-9C6A-560646A54553}" srcOrd="0" destOrd="0" presId="urn:microsoft.com/office/officeart/2005/8/layout/matrix1"/>
    <dgm:cxn modelId="{D66B91E5-0425-4EDD-91AE-496DEB7605A9}" type="presOf" srcId="{9243E947-17EE-485A-86D5-2DE2C0FA7B50}" destId="{745670DF-B0E8-494B-99DF-5D63C3F286A3}" srcOrd="0" destOrd="0" presId="urn:microsoft.com/office/officeart/2005/8/layout/matrix1"/>
    <dgm:cxn modelId="{D3C561F1-D926-4283-A226-989DAB06DE11}" type="presOf" srcId="{1F5CD20D-43E6-4B78-B9F5-858C4B48516B}" destId="{6D9931DE-ECED-4C5D-8257-700D2F80609A}" srcOrd="0" destOrd="0" presId="urn:microsoft.com/office/officeart/2005/8/layout/matrix1"/>
    <dgm:cxn modelId="{4F1053F9-60FE-4D36-8C2E-B236267DCDDD}" type="presOf" srcId="{9ED40534-31DC-4055-93D8-84842214E75D}" destId="{EEA6E371-8925-475B-B70D-369E1DFBF3E8}" srcOrd="0" destOrd="0" presId="urn:microsoft.com/office/officeart/2005/8/layout/matrix1"/>
    <dgm:cxn modelId="{65AFAAF9-1283-4ECD-9BA2-940B58AEB902}" srcId="{9243E947-17EE-485A-86D5-2DE2C0FA7B50}" destId="{9ED40534-31DC-4055-93D8-84842214E75D}" srcOrd="0" destOrd="0" parTransId="{F6402D76-57CF-47B3-8AA9-EDE9F83D08B3}" sibTransId="{9CFBACEE-A4CC-4C99-9ECD-D94DDC653AD4}"/>
    <dgm:cxn modelId="{28DF7E63-BA58-4613-86E7-EF97C0D21D34}" type="presParOf" srcId="{6D9931DE-ECED-4C5D-8257-700D2F80609A}" destId="{C802CFFF-315B-489E-9E3D-BEF2EFE509BF}" srcOrd="0" destOrd="0" presId="urn:microsoft.com/office/officeart/2005/8/layout/matrix1"/>
    <dgm:cxn modelId="{4AB259EB-E956-4766-9FCB-E2D2EF1C474B}" type="presParOf" srcId="{C802CFFF-315B-489E-9E3D-BEF2EFE509BF}" destId="{EEA6E371-8925-475B-B70D-369E1DFBF3E8}" srcOrd="0" destOrd="0" presId="urn:microsoft.com/office/officeart/2005/8/layout/matrix1"/>
    <dgm:cxn modelId="{D3CD5E4B-8E28-4FA0-88CF-2C875BA2E902}" type="presParOf" srcId="{C802CFFF-315B-489E-9E3D-BEF2EFE509BF}" destId="{EACB279C-4B76-4862-BE8D-E16FA78819E2}" srcOrd="1" destOrd="0" presId="urn:microsoft.com/office/officeart/2005/8/layout/matrix1"/>
    <dgm:cxn modelId="{8C6A2F89-9AA3-4D1D-A106-9456B9F94788}" type="presParOf" srcId="{C802CFFF-315B-489E-9E3D-BEF2EFE509BF}" destId="{5799A5CC-8E87-42FF-9C6A-560646A54553}" srcOrd="2" destOrd="0" presId="urn:microsoft.com/office/officeart/2005/8/layout/matrix1"/>
    <dgm:cxn modelId="{A1989159-CF48-4675-9503-7B3160200B49}" type="presParOf" srcId="{C802CFFF-315B-489E-9E3D-BEF2EFE509BF}" destId="{93FE025E-C636-45A2-8E0E-D1899DAF6E9C}" srcOrd="3" destOrd="0" presId="urn:microsoft.com/office/officeart/2005/8/layout/matrix1"/>
    <dgm:cxn modelId="{6ADB1661-94F7-47B2-B77C-74B378500EB6}" type="presParOf" srcId="{C802CFFF-315B-489E-9E3D-BEF2EFE509BF}" destId="{06A0B73B-9500-476C-93A5-A9EA074E7F7B}" srcOrd="4" destOrd="0" presId="urn:microsoft.com/office/officeart/2005/8/layout/matrix1"/>
    <dgm:cxn modelId="{8438EEF0-3BC3-47E6-A833-566BBC35FCA9}" type="presParOf" srcId="{C802CFFF-315B-489E-9E3D-BEF2EFE509BF}" destId="{99C222EB-E582-403A-BF42-64AA8A55C942}" srcOrd="5" destOrd="0" presId="urn:microsoft.com/office/officeart/2005/8/layout/matrix1"/>
    <dgm:cxn modelId="{C19D1015-DB14-4EC3-9120-1C3BCCF3511B}" type="presParOf" srcId="{C802CFFF-315B-489E-9E3D-BEF2EFE509BF}" destId="{6BE09169-1DD0-4DC9-B3C8-91271230FD36}" srcOrd="6" destOrd="0" presId="urn:microsoft.com/office/officeart/2005/8/layout/matrix1"/>
    <dgm:cxn modelId="{0C54856D-0418-4D02-85D0-4762654F34F8}" type="presParOf" srcId="{C802CFFF-315B-489E-9E3D-BEF2EFE509BF}" destId="{7CD026EC-BC81-4B60-83C1-1215F22ECAC9}" srcOrd="7" destOrd="0" presId="urn:microsoft.com/office/officeart/2005/8/layout/matrix1"/>
    <dgm:cxn modelId="{25BE171C-733F-41A3-91CB-49CB33B99A43}" type="presParOf" srcId="{6D9931DE-ECED-4C5D-8257-700D2F80609A}" destId="{745670DF-B0E8-494B-99DF-5D63C3F286A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CBD66C-DE89-41BC-BAD5-A151E629D0E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3993AD0-9139-44CB-97F8-7C849ACFEF9E}">
      <dgm:prSet phldrT="[Text]"/>
      <dgm:spPr>
        <a:solidFill>
          <a:srgbClr val="033B57"/>
        </a:solidFill>
        <a:ln>
          <a:solidFill>
            <a:srgbClr val="033B57"/>
          </a:solidFill>
        </a:ln>
      </dgm:spPr>
      <dgm:t>
        <a:bodyPr/>
        <a:lstStyle/>
        <a:p>
          <a:r>
            <a:rPr lang="en-US" dirty="0"/>
            <a:t>Federal leadership</a:t>
          </a:r>
        </a:p>
      </dgm:t>
    </dgm:pt>
    <dgm:pt modelId="{3E65CF89-EE45-40A5-9BDC-3CB8DA0632C3}" type="parTrans" cxnId="{11010241-B556-4036-AF10-7AB80E87BACB}">
      <dgm:prSet/>
      <dgm:spPr/>
      <dgm:t>
        <a:bodyPr/>
        <a:lstStyle/>
        <a:p>
          <a:endParaRPr lang="en-US"/>
        </a:p>
      </dgm:t>
    </dgm:pt>
    <dgm:pt modelId="{EE3A3868-0B91-4827-9DFA-6916F83CE5CC}" type="sibTrans" cxnId="{11010241-B556-4036-AF10-7AB80E87BACB}">
      <dgm:prSet/>
      <dgm:spPr>
        <a:ln>
          <a:solidFill>
            <a:srgbClr val="033B57"/>
          </a:solidFill>
        </a:ln>
      </dgm:spPr>
      <dgm:t>
        <a:bodyPr/>
        <a:lstStyle/>
        <a:p>
          <a:endParaRPr lang="en-US"/>
        </a:p>
      </dgm:t>
    </dgm:pt>
    <dgm:pt modelId="{247E9310-BE30-4CA1-B405-75FF908DC659}">
      <dgm:prSet phldrT="[Text]"/>
      <dgm:spPr>
        <a:solidFill>
          <a:srgbClr val="033B57"/>
        </a:solidFill>
        <a:ln>
          <a:solidFill>
            <a:srgbClr val="033B57"/>
          </a:solidFill>
        </a:ln>
      </dgm:spPr>
      <dgm:t>
        <a:bodyPr/>
        <a:lstStyle/>
        <a:p>
          <a:r>
            <a:rPr lang="en-US" dirty="0"/>
            <a:t>State leadership</a:t>
          </a:r>
        </a:p>
      </dgm:t>
    </dgm:pt>
    <dgm:pt modelId="{BC6D085B-4679-430E-A635-F49C70672D3B}" type="parTrans" cxnId="{5DA1B878-4DE6-4E13-9913-C80311ADC579}">
      <dgm:prSet/>
      <dgm:spPr/>
      <dgm:t>
        <a:bodyPr/>
        <a:lstStyle/>
        <a:p>
          <a:endParaRPr lang="en-US"/>
        </a:p>
      </dgm:t>
    </dgm:pt>
    <dgm:pt modelId="{06C151A4-EC58-433E-B1DD-5D23ECF7CAE0}" type="sibTrans" cxnId="{5DA1B878-4DE6-4E13-9913-C80311ADC579}">
      <dgm:prSet/>
      <dgm:spPr/>
      <dgm:t>
        <a:bodyPr/>
        <a:lstStyle/>
        <a:p>
          <a:endParaRPr lang="en-US"/>
        </a:p>
      </dgm:t>
    </dgm:pt>
    <dgm:pt modelId="{8998A457-2A4C-4AEF-86AB-A72C1349E321}">
      <dgm:prSet phldrT="[Text]"/>
      <dgm:spPr>
        <a:solidFill>
          <a:srgbClr val="033B57"/>
        </a:solidFill>
        <a:ln>
          <a:solidFill>
            <a:srgbClr val="033B57"/>
          </a:solidFill>
        </a:ln>
      </dgm:spPr>
      <dgm:t>
        <a:bodyPr/>
        <a:lstStyle/>
        <a:p>
          <a:r>
            <a:rPr lang="en-US" dirty="0"/>
            <a:t>Regional leadership</a:t>
          </a:r>
        </a:p>
      </dgm:t>
    </dgm:pt>
    <dgm:pt modelId="{F9F02659-D44B-4547-A988-9546933035F0}" type="parTrans" cxnId="{D4E45DC5-5E04-4C4D-B1D8-8EFD516255DC}">
      <dgm:prSet/>
      <dgm:spPr/>
      <dgm:t>
        <a:bodyPr/>
        <a:lstStyle/>
        <a:p>
          <a:endParaRPr lang="en-US"/>
        </a:p>
      </dgm:t>
    </dgm:pt>
    <dgm:pt modelId="{0C592D7F-6C20-4FD9-BDF7-9BA0CB5BAB46}" type="sibTrans" cxnId="{D4E45DC5-5E04-4C4D-B1D8-8EFD516255DC}">
      <dgm:prSet/>
      <dgm:spPr/>
      <dgm:t>
        <a:bodyPr/>
        <a:lstStyle/>
        <a:p>
          <a:endParaRPr lang="en-US"/>
        </a:p>
      </dgm:t>
    </dgm:pt>
    <dgm:pt modelId="{2A1176D1-429D-4EA6-B803-4D43212E979A}">
      <dgm:prSet/>
      <dgm:spPr>
        <a:solidFill>
          <a:srgbClr val="033B57"/>
        </a:solidFill>
        <a:ln>
          <a:solidFill>
            <a:srgbClr val="033B57"/>
          </a:solidFill>
        </a:ln>
      </dgm:spPr>
      <dgm:t>
        <a:bodyPr/>
        <a:lstStyle/>
        <a:p>
          <a:r>
            <a:rPr lang="en-US" dirty="0"/>
            <a:t>Local leadership</a:t>
          </a:r>
        </a:p>
      </dgm:t>
    </dgm:pt>
    <dgm:pt modelId="{ADCB7C01-33A2-4B01-8B2B-86B11D406968}" type="parTrans" cxnId="{6BF03C26-F5E0-49C9-8109-1227A1451956}">
      <dgm:prSet/>
      <dgm:spPr/>
      <dgm:t>
        <a:bodyPr/>
        <a:lstStyle/>
        <a:p>
          <a:endParaRPr lang="en-US"/>
        </a:p>
      </dgm:t>
    </dgm:pt>
    <dgm:pt modelId="{32809FBD-F998-46AD-9C40-EA0A312EA44A}" type="sibTrans" cxnId="{6BF03C26-F5E0-49C9-8109-1227A1451956}">
      <dgm:prSet/>
      <dgm:spPr/>
      <dgm:t>
        <a:bodyPr/>
        <a:lstStyle/>
        <a:p>
          <a:endParaRPr lang="en-US"/>
        </a:p>
      </dgm:t>
    </dgm:pt>
    <dgm:pt modelId="{82F8029D-BF6A-4812-9BE4-9D62C12D0A88}" type="pres">
      <dgm:prSet presAssocID="{F1CBD66C-DE89-41BC-BAD5-A151E629D0E4}" presName="Name0" presStyleCnt="0">
        <dgm:presLayoutVars>
          <dgm:chMax val="7"/>
          <dgm:chPref val="7"/>
          <dgm:dir/>
        </dgm:presLayoutVars>
      </dgm:prSet>
      <dgm:spPr/>
    </dgm:pt>
    <dgm:pt modelId="{F0348156-E378-4C57-A67A-9DE3D4F33885}" type="pres">
      <dgm:prSet presAssocID="{F1CBD66C-DE89-41BC-BAD5-A151E629D0E4}" presName="Name1" presStyleCnt="0"/>
      <dgm:spPr/>
    </dgm:pt>
    <dgm:pt modelId="{2EEE5CAF-5E86-4674-A098-B1738D14D72D}" type="pres">
      <dgm:prSet presAssocID="{F1CBD66C-DE89-41BC-BAD5-A151E629D0E4}" presName="cycle" presStyleCnt="0"/>
      <dgm:spPr/>
    </dgm:pt>
    <dgm:pt modelId="{C0D39143-9C83-4BFE-93CA-D74731E2AE14}" type="pres">
      <dgm:prSet presAssocID="{F1CBD66C-DE89-41BC-BAD5-A151E629D0E4}" presName="srcNode" presStyleLbl="node1" presStyleIdx="0" presStyleCnt="4"/>
      <dgm:spPr/>
    </dgm:pt>
    <dgm:pt modelId="{8AE7428F-E595-4586-8379-4178D1FEA5A0}" type="pres">
      <dgm:prSet presAssocID="{F1CBD66C-DE89-41BC-BAD5-A151E629D0E4}" presName="conn" presStyleLbl="parChTrans1D2" presStyleIdx="0" presStyleCnt="1"/>
      <dgm:spPr/>
    </dgm:pt>
    <dgm:pt modelId="{86ADD8E0-9F4E-4838-90F2-23A5A56C7EAC}" type="pres">
      <dgm:prSet presAssocID="{F1CBD66C-DE89-41BC-BAD5-A151E629D0E4}" presName="extraNode" presStyleLbl="node1" presStyleIdx="0" presStyleCnt="4"/>
      <dgm:spPr/>
    </dgm:pt>
    <dgm:pt modelId="{7738011C-C227-4A6E-9715-DE4DE6327262}" type="pres">
      <dgm:prSet presAssocID="{F1CBD66C-DE89-41BC-BAD5-A151E629D0E4}" presName="dstNode" presStyleLbl="node1" presStyleIdx="0" presStyleCnt="4"/>
      <dgm:spPr/>
    </dgm:pt>
    <dgm:pt modelId="{E0E11F61-EBB1-444D-BDDC-DD684895FBDD}" type="pres">
      <dgm:prSet presAssocID="{F3993AD0-9139-44CB-97F8-7C849ACFEF9E}" presName="text_1" presStyleLbl="node1" presStyleIdx="0" presStyleCnt="4">
        <dgm:presLayoutVars>
          <dgm:bulletEnabled val="1"/>
        </dgm:presLayoutVars>
      </dgm:prSet>
      <dgm:spPr/>
    </dgm:pt>
    <dgm:pt modelId="{67469C44-6F02-44D8-BE96-2B16C2F8F029}" type="pres">
      <dgm:prSet presAssocID="{F3993AD0-9139-44CB-97F8-7C849ACFEF9E}" presName="accent_1" presStyleCnt="0"/>
      <dgm:spPr/>
    </dgm:pt>
    <dgm:pt modelId="{BA4CF1D1-5158-4DAC-B74D-D819B7268AE3}" type="pres">
      <dgm:prSet presAssocID="{F3993AD0-9139-44CB-97F8-7C849ACFEF9E}" presName="accentRepeatNode" presStyleLbl="solidFgAcc1" presStyleIdx="0" presStyleCnt="4"/>
      <dgm:spPr>
        <a:ln>
          <a:solidFill>
            <a:srgbClr val="033B57"/>
          </a:solidFill>
        </a:ln>
      </dgm:spPr>
    </dgm:pt>
    <dgm:pt modelId="{095A3744-54D3-4658-A07C-8A1C6CC69DF7}" type="pres">
      <dgm:prSet presAssocID="{247E9310-BE30-4CA1-B405-75FF908DC659}" presName="text_2" presStyleLbl="node1" presStyleIdx="1" presStyleCnt="4">
        <dgm:presLayoutVars>
          <dgm:bulletEnabled val="1"/>
        </dgm:presLayoutVars>
      </dgm:prSet>
      <dgm:spPr/>
    </dgm:pt>
    <dgm:pt modelId="{C32E58E0-0B13-4562-B8B9-68A526194206}" type="pres">
      <dgm:prSet presAssocID="{247E9310-BE30-4CA1-B405-75FF908DC659}" presName="accent_2" presStyleCnt="0"/>
      <dgm:spPr/>
    </dgm:pt>
    <dgm:pt modelId="{15CBBE02-783F-49D9-A8DE-A4F021D4B3C6}" type="pres">
      <dgm:prSet presAssocID="{247E9310-BE30-4CA1-B405-75FF908DC659}" presName="accentRepeatNode" presStyleLbl="solidFgAcc1" presStyleIdx="1" presStyleCnt="4"/>
      <dgm:spPr>
        <a:ln>
          <a:solidFill>
            <a:srgbClr val="033B57"/>
          </a:solidFill>
        </a:ln>
      </dgm:spPr>
    </dgm:pt>
    <dgm:pt modelId="{47C44AF9-AF59-49D9-A326-18928D7DAFD9}" type="pres">
      <dgm:prSet presAssocID="{8998A457-2A4C-4AEF-86AB-A72C1349E321}" presName="text_3" presStyleLbl="node1" presStyleIdx="2" presStyleCnt="4">
        <dgm:presLayoutVars>
          <dgm:bulletEnabled val="1"/>
        </dgm:presLayoutVars>
      </dgm:prSet>
      <dgm:spPr/>
    </dgm:pt>
    <dgm:pt modelId="{C0FF8AE0-6FC6-4C37-985D-81C8F5291FA5}" type="pres">
      <dgm:prSet presAssocID="{8998A457-2A4C-4AEF-86AB-A72C1349E321}" presName="accent_3" presStyleCnt="0"/>
      <dgm:spPr/>
    </dgm:pt>
    <dgm:pt modelId="{2CAD96C8-2839-45F0-BAB1-9F9404ED4C2F}" type="pres">
      <dgm:prSet presAssocID="{8998A457-2A4C-4AEF-86AB-A72C1349E321}" presName="accentRepeatNode" presStyleLbl="solidFgAcc1" presStyleIdx="2" presStyleCnt="4"/>
      <dgm:spPr>
        <a:ln>
          <a:solidFill>
            <a:srgbClr val="033B57"/>
          </a:solidFill>
        </a:ln>
      </dgm:spPr>
    </dgm:pt>
    <dgm:pt modelId="{E42D6A11-A72B-4CAF-8B54-EA5D46B5FCC8}" type="pres">
      <dgm:prSet presAssocID="{2A1176D1-429D-4EA6-B803-4D43212E979A}" presName="text_4" presStyleLbl="node1" presStyleIdx="3" presStyleCnt="4" custLinFactNeighborX="-52">
        <dgm:presLayoutVars>
          <dgm:bulletEnabled val="1"/>
        </dgm:presLayoutVars>
      </dgm:prSet>
      <dgm:spPr/>
    </dgm:pt>
    <dgm:pt modelId="{653F037E-E92C-4727-AFF8-F757014976DD}" type="pres">
      <dgm:prSet presAssocID="{2A1176D1-429D-4EA6-B803-4D43212E979A}" presName="accent_4" presStyleCnt="0"/>
      <dgm:spPr/>
    </dgm:pt>
    <dgm:pt modelId="{E389946D-F320-4159-9A33-8E345349EA4D}" type="pres">
      <dgm:prSet presAssocID="{2A1176D1-429D-4EA6-B803-4D43212E979A}" presName="accentRepeatNode" presStyleLbl="solidFgAcc1" presStyleIdx="3" presStyleCnt="4"/>
      <dgm:spPr>
        <a:ln>
          <a:solidFill>
            <a:srgbClr val="033B57"/>
          </a:solidFill>
        </a:ln>
      </dgm:spPr>
    </dgm:pt>
  </dgm:ptLst>
  <dgm:cxnLst>
    <dgm:cxn modelId="{6BF03C26-F5E0-49C9-8109-1227A1451956}" srcId="{F1CBD66C-DE89-41BC-BAD5-A151E629D0E4}" destId="{2A1176D1-429D-4EA6-B803-4D43212E979A}" srcOrd="3" destOrd="0" parTransId="{ADCB7C01-33A2-4B01-8B2B-86B11D406968}" sibTransId="{32809FBD-F998-46AD-9C40-EA0A312EA44A}"/>
    <dgm:cxn modelId="{0278B428-963A-4EA7-B564-2EEF04A9397E}" type="presOf" srcId="{2A1176D1-429D-4EA6-B803-4D43212E979A}" destId="{E42D6A11-A72B-4CAF-8B54-EA5D46B5FCC8}" srcOrd="0" destOrd="0" presId="urn:microsoft.com/office/officeart/2008/layout/VerticalCurvedList"/>
    <dgm:cxn modelId="{11010241-B556-4036-AF10-7AB80E87BACB}" srcId="{F1CBD66C-DE89-41BC-BAD5-A151E629D0E4}" destId="{F3993AD0-9139-44CB-97F8-7C849ACFEF9E}" srcOrd="0" destOrd="0" parTransId="{3E65CF89-EE45-40A5-9BDC-3CB8DA0632C3}" sibTransId="{EE3A3868-0B91-4827-9DFA-6916F83CE5CC}"/>
    <dgm:cxn modelId="{B8C28C6F-DE85-4915-9969-5A96FB133FED}" type="presOf" srcId="{247E9310-BE30-4CA1-B405-75FF908DC659}" destId="{095A3744-54D3-4658-A07C-8A1C6CC69DF7}" srcOrd="0" destOrd="0" presId="urn:microsoft.com/office/officeart/2008/layout/VerticalCurvedList"/>
    <dgm:cxn modelId="{5DA1B878-4DE6-4E13-9913-C80311ADC579}" srcId="{F1CBD66C-DE89-41BC-BAD5-A151E629D0E4}" destId="{247E9310-BE30-4CA1-B405-75FF908DC659}" srcOrd="1" destOrd="0" parTransId="{BC6D085B-4679-430E-A635-F49C70672D3B}" sibTransId="{06C151A4-EC58-433E-B1DD-5D23ECF7CAE0}"/>
    <dgm:cxn modelId="{0009D8A9-8542-47E1-86B1-86E8C3BB05DA}" type="presOf" srcId="{EE3A3868-0B91-4827-9DFA-6916F83CE5CC}" destId="{8AE7428F-E595-4586-8379-4178D1FEA5A0}" srcOrd="0" destOrd="0" presId="urn:microsoft.com/office/officeart/2008/layout/VerticalCurvedList"/>
    <dgm:cxn modelId="{226BA3BE-98A7-4235-99D8-155048791E69}" type="presOf" srcId="{F1CBD66C-DE89-41BC-BAD5-A151E629D0E4}" destId="{82F8029D-BF6A-4812-9BE4-9D62C12D0A88}" srcOrd="0" destOrd="0" presId="urn:microsoft.com/office/officeart/2008/layout/VerticalCurvedList"/>
    <dgm:cxn modelId="{D4E45DC5-5E04-4C4D-B1D8-8EFD516255DC}" srcId="{F1CBD66C-DE89-41BC-BAD5-A151E629D0E4}" destId="{8998A457-2A4C-4AEF-86AB-A72C1349E321}" srcOrd="2" destOrd="0" parTransId="{F9F02659-D44B-4547-A988-9546933035F0}" sibTransId="{0C592D7F-6C20-4FD9-BDF7-9BA0CB5BAB46}"/>
    <dgm:cxn modelId="{F172CEE1-C0BB-4C41-83C1-AFDD08155B75}" type="presOf" srcId="{8998A457-2A4C-4AEF-86AB-A72C1349E321}" destId="{47C44AF9-AF59-49D9-A326-18928D7DAFD9}" srcOrd="0" destOrd="0" presId="urn:microsoft.com/office/officeart/2008/layout/VerticalCurvedList"/>
    <dgm:cxn modelId="{95006DEC-C429-4577-96EC-145A610C089C}" type="presOf" srcId="{F3993AD0-9139-44CB-97F8-7C849ACFEF9E}" destId="{E0E11F61-EBB1-444D-BDDC-DD684895FBDD}" srcOrd="0" destOrd="0" presId="urn:microsoft.com/office/officeart/2008/layout/VerticalCurvedList"/>
    <dgm:cxn modelId="{F171B4C2-8F08-4E4A-843B-C97F528903A3}" type="presParOf" srcId="{82F8029D-BF6A-4812-9BE4-9D62C12D0A88}" destId="{F0348156-E378-4C57-A67A-9DE3D4F33885}" srcOrd="0" destOrd="0" presId="urn:microsoft.com/office/officeart/2008/layout/VerticalCurvedList"/>
    <dgm:cxn modelId="{D9CDBB54-8EB7-48B0-8926-F370D672966C}" type="presParOf" srcId="{F0348156-E378-4C57-A67A-9DE3D4F33885}" destId="{2EEE5CAF-5E86-4674-A098-B1738D14D72D}" srcOrd="0" destOrd="0" presId="urn:microsoft.com/office/officeart/2008/layout/VerticalCurvedList"/>
    <dgm:cxn modelId="{9C4AB6B3-9FC4-4CAF-A9CB-458499C928D3}" type="presParOf" srcId="{2EEE5CAF-5E86-4674-A098-B1738D14D72D}" destId="{C0D39143-9C83-4BFE-93CA-D74731E2AE14}" srcOrd="0" destOrd="0" presId="urn:microsoft.com/office/officeart/2008/layout/VerticalCurvedList"/>
    <dgm:cxn modelId="{88500BCC-B24A-4BE3-A2F2-E7D45BAC9FFD}" type="presParOf" srcId="{2EEE5CAF-5E86-4674-A098-B1738D14D72D}" destId="{8AE7428F-E595-4586-8379-4178D1FEA5A0}" srcOrd="1" destOrd="0" presId="urn:microsoft.com/office/officeart/2008/layout/VerticalCurvedList"/>
    <dgm:cxn modelId="{D1CFC937-314B-4EC7-8823-CC8CCE24541A}" type="presParOf" srcId="{2EEE5CAF-5E86-4674-A098-B1738D14D72D}" destId="{86ADD8E0-9F4E-4838-90F2-23A5A56C7EAC}" srcOrd="2" destOrd="0" presId="urn:microsoft.com/office/officeart/2008/layout/VerticalCurvedList"/>
    <dgm:cxn modelId="{B375E2DE-ECC4-4173-A920-EFFA06F253AF}" type="presParOf" srcId="{2EEE5CAF-5E86-4674-A098-B1738D14D72D}" destId="{7738011C-C227-4A6E-9715-DE4DE6327262}" srcOrd="3" destOrd="0" presId="urn:microsoft.com/office/officeart/2008/layout/VerticalCurvedList"/>
    <dgm:cxn modelId="{75F6E2E2-FD8D-4B09-8465-58687A059199}" type="presParOf" srcId="{F0348156-E378-4C57-A67A-9DE3D4F33885}" destId="{E0E11F61-EBB1-444D-BDDC-DD684895FBDD}" srcOrd="1" destOrd="0" presId="urn:microsoft.com/office/officeart/2008/layout/VerticalCurvedList"/>
    <dgm:cxn modelId="{5DE539FB-9399-4F92-AEB8-5018B244D575}" type="presParOf" srcId="{F0348156-E378-4C57-A67A-9DE3D4F33885}" destId="{67469C44-6F02-44D8-BE96-2B16C2F8F029}" srcOrd="2" destOrd="0" presId="urn:microsoft.com/office/officeart/2008/layout/VerticalCurvedList"/>
    <dgm:cxn modelId="{BDB7F159-6BF8-4A2C-B54E-8D27717B3F23}" type="presParOf" srcId="{67469C44-6F02-44D8-BE96-2B16C2F8F029}" destId="{BA4CF1D1-5158-4DAC-B74D-D819B7268AE3}" srcOrd="0" destOrd="0" presId="urn:microsoft.com/office/officeart/2008/layout/VerticalCurvedList"/>
    <dgm:cxn modelId="{47E56700-318D-4C91-99D3-77298150F156}" type="presParOf" srcId="{F0348156-E378-4C57-A67A-9DE3D4F33885}" destId="{095A3744-54D3-4658-A07C-8A1C6CC69DF7}" srcOrd="3" destOrd="0" presId="urn:microsoft.com/office/officeart/2008/layout/VerticalCurvedList"/>
    <dgm:cxn modelId="{05DC7862-C54D-4800-9BF8-63FEC191D85D}" type="presParOf" srcId="{F0348156-E378-4C57-A67A-9DE3D4F33885}" destId="{C32E58E0-0B13-4562-B8B9-68A526194206}" srcOrd="4" destOrd="0" presId="urn:microsoft.com/office/officeart/2008/layout/VerticalCurvedList"/>
    <dgm:cxn modelId="{20FC3C30-4BAE-44EE-8653-1304E26F6453}" type="presParOf" srcId="{C32E58E0-0B13-4562-B8B9-68A526194206}" destId="{15CBBE02-783F-49D9-A8DE-A4F021D4B3C6}" srcOrd="0" destOrd="0" presId="urn:microsoft.com/office/officeart/2008/layout/VerticalCurvedList"/>
    <dgm:cxn modelId="{2C3E690D-A7BA-4129-AD81-F41E34DF7CBB}" type="presParOf" srcId="{F0348156-E378-4C57-A67A-9DE3D4F33885}" destId="{47C44AF9-AF59-49D9-A326-18928D7DAFD9}" srcOrd="5" destOrd="0" presId="urn:microsoft.com/office/officeart/2008/layout/VerticalCurvedList"/>
    <dgm:cxn modelId="{DDCBF841-C56F-4ACE-A7C9-77EAC354FC58}" type="presParOf" srcId="{F0348156-E378-4C57-A67A-9DE3D4F33885}" destId="{C0FF8AE0-6FC6-4C37-985D-81C8F5291FA5}" srcOrd="6" destOrd="0" presId="urn:microsoft.com/office/officeart/2008/layout/VerticalCurvedList"/>
    <dgm:cxn modelId="{07D74D8C-03BE-48BF-90C8-94384BC81C8E}" type="presParOf" srcId="{C0FF8AE0-6FC6-4C37-985D-81C8F5291FA5}" destId="{2CAD96C8-2839-45F0-BAB1-9F9404ED4C2F}" srcOrd="0" destOrd="0" presId="urn:microsoft.com/office/officeart/2008/layout/VerticalCurvedList"/>
    <dgm:cxn modelId="{F932F941-5BFC-43B4-A609-EC69FAD928EB}" type="presParOf" srcId="{F0348156-E378-4C57-A67A-9DE3D4F33885}" destId="{E42D6A11-A72B-4CAF-8B54-EA5D46B5FCC8}" srcOrd="7" destOrd="0" presId="urn:microsoft.com/office/officeart/2008/layout/VerticalCurvedList"/>
    <dgm:cxn modelId="{5FE2C466-CB42-4016-AD2E-0D3D1C4D5DF1}" type="presParOf" srcId="{F0348156-E378-4C57-A67A-9DE3D4F33885}" destId="{653F037E-E92C-4727-AFF8-F757014976DD}" srcOrd="8" destOrd="0" presId="urn:microsoft.com/office/officeart/2008/layout/VerticalCurvedList"/>
    <dgm:cxn modelId="{16062E89-B5F1-4CC4-BFA9-B1B479EF6783}" type="presParOf" srcId="{653F037E-E92C-4727-AFF8-F757014976DD}" destId="{E389946D-F320-4159-9A33-8E345349EA4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D31683A-CBBB-4E5D-8942-4CD87AAF911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849DF00-871D-473C-922E-FE5B1CEFD568}">
      <dgm:prSet phldrT="[Text]"/>
      <dgm:spPr/>
      <dgm:t>
        <a:bodyPr/>
        <a:lstStyle/>
        <a:p>
          <a:r>
            <a:rPr lang="en-US" dirty="0"/>
            <a:t>Engage</a:t>
          </a:r>
        </a:p>
      </dgm:t>
    </dgm:pt>
    <dgm:pt modelId="{E9E03BBC-2608-4CB7-972A-372DE5F20112}" type="parTrans" cxnId="{18DA53C5-46AC-4F52-8837-10A095F80B88}">
      <dgm:prSet/>
      <dgm:spPr/>
      <dgm:t>
        <a:bodyPr/>
        <a:lstStyle/>
        <a:p>
          <a:endParaRPr lang="en-US"/>
        </a:p>
      </dgm:t>
    </dgm:pt>
    <dgm:pt modelId="{E534B4A6-1735-4E28-BD77-8CE3CD307C2D}" type="sibTrans" cxnId="{18DA53C5-46AC-4F52-8837-10A095F80B88}">
      <dgm:prSet/>
      <dgm:spPr/>
      <dgm:t>
        <a:bodyPr/>
        <a:lstStyle/>
        <a:p>
          <a:endParaRPr lang="en-US"/>
        </a:p>
      </dgm:t>
    </dgm:pt>
    <dgm:pt modelId="{9DB9F4F0-EC8B-4071-B655-2D1B709A22B6}">
      <dgm:prSet phldrT="[Text]"/>
      <dgm:spPr/>
      <dgm:t>
        <a:bodyPr/>
        <a:lstStyle/>
        <a:p>
          <a:r>
            <a:rPr lang="en-US" dirty="0"/>
            <a:t>Scan</a:t>
          </a:r>
        </a:p>
      </dgm:t>
    </dgm:pt>
    <dgm:pt modelId="{E3286186-A429-47D3-BCFC-C88B136B77EE}" type="parTrans" cxnId="{71AEC2E0-248C-4B91-821E-FE69BF60F0F4}">
      <dgm:prSet/>
      <dgm:spPr/>
      <dgm:t>
        <a:bodyPr/>
        <a:lstStyle/>
        <a:p>
          <a:endParaRPr lang="en-US"/>
        </a:p>
      </dgm:t>
    </dgm:pt>
    <dgm:pt modelId="{6089D30A-68D8-4DDB-91D2-599F05AEB84A}" type="sibTrans" cxnId="{71AEC2E0-248C-4B91-821E-FE69BF60F0F4}">
      <dgm:prSet/>
      <dgm:spPr/>
      <dgm:t>
        <a:bodyPr/>
        <a:lstStyle/>
        <a:p>
          <a:endParaRPr lang="en-US"/>
        </a:p>
      </dgm:t>
    </dgm:pt>
    <dgm:pt modelId="{8E9FB513-A3D7-4418-A42E-61F20B8BABF1}" type="pres">
      <dgm:prSet presAssocID="{2D31683A-CBBB-4E5D-8942-4CD87AAF911F}" presName="rootnode" presStyleCnt="0">
        <dgm:presLayoutVars>
          <dgm:chMax/>
          <dgm:chPref/>
          <dgm:dir/>
          <dgm:animLvl val="lvl"/>
        </dgm:presLayoutVars>
      </dgm:prSet>
      <dgm:spPr/>
    </dgm:pt>
    <dgm:pt modelId="{E4FCE2C8-3113-41E0-9EFA-F031694FCF52}" type="pres">
      <dgm:prSet presAssocID="{E849DF00-871D-473C-922E-FE5B1CEFD568}" presName="composite" presStyleCnt="0"/>
      <dgm:spPr/>
    </dgm:pt>
    <dgm:pt modelId="{A0231195-D42D-4B23-A576-A5FF75F8D563}" type="pres">
      <dgm:prSet presAssocID="{E849DF00-871D-473C-922E-FE5B1CEFD568}" presName="LShape" presStyleLbl="alignNode1" presStyleIdx="0" presStyleCnt="3"/>
      <dgm:spPr>
        <a:solidFill>
          <a:srgbClr val="0070C0"/>
        </a:solidFill>
        <a:ln>
          <a:solidFill>
            <a:srgbClr val="0070C0"/>
          </a:solidFill>
        </a:ln>
      </dgm:spPr>
    </dgm:pt>
    <dgm:pt modelId="{C5AA0ACF-F187-4546-983F-60D43276B7D6}" type="pres">
      <dgm:prSet presAssocID="{E849DF00-871D-473C-922E-FE5B1CEFD568}" presName="ParentText" presStyleLbl="revTx" presStyleIdx="0" presStyleCnt="2">
        <dgm:presLayoutVars>
          <dgm:chMax val="0"/>
          <dgm:chPref val="0"/>
          <dgm:bulletEnabled val="1"/>
        </dgm:presLayoutVars>
      </dgm:prSet>
      <dgm:spPr/>
    </dgm:pt>
    <dgm:pt modelId="{2837A126-59AC-4BF6-A387-4D468952B161}" type="pres">
      <dgm:prSet presAssocID="{E849DF00-871D-473C-922E-FE5B1CEFD568}" presName="Triangle" presStyleLbl="alignNode1" presStyleIdx="1" presStyleCnt="3"/>
      <dgm:spPr>
        <a:solidFill>
          <a:srgbClr val="0070C0"/>
        </a:solidFill>
        <a:ln>
          <a:solidFill>
            <a:srgbClr val="0070C0"/>
          </a:solidFill>
        </a:ln>
      </dgm:spPr>
    </dgm:pt>
    <dgm:pt modelId="{8DDA49DD-C4A4-4787-A015-F0208BFC2E4F}" type="pres">
      <dgm:prSet presAssocID="{E534B4A6-1735-4E28-BD77-8CE3CD307C2D}" presName="sibTrans" presStyleCnt="0"/>
      <dgm:spPr/>
    </dgm:pt>
    <dgm:pt modelId="{0F411700-98BC-4DB9-A3C4-BE7583025A0F}" type="pres">
      <dgm:prSet presAssocID="{E534B4A6-1735-4E28-BD77-8CE3CD307C2D}" presName="space" presStyleCnt="0"/>
      <dgm:spPr/>
    </dgm:pt>
    <dgm:pt modelId="{14ECD877-E057-4E4D-9F81-83DFEDEFDB8D}" type="pres">
      <dgm:prSet presAssocID="{9DB9F4F0-EC8B-4071-B655-2D1B709A22B6}" presName="composite" presStyleCnt="0"/>
      <dgm:spPr/>
    </dgm:pt>
    <dgm:pt modelId="{6223A6E1-0D3D-4570-ACBD-4823A67434DF}" type="pres">
      <dgm:prSet presAssocID="{9DB9F4F0-EC8B-4071-B655-2D1B709A22B6}" presName="LShape" presStyleLbl="alignNode1" presStyleIdx="2" presStyleCnt="3"/>
      <dgm:spPr>
        <a:solidFill>
          <a:srgbClr val="0070C0"/>
        </a:solidFill>
        <a:ln>
          <a:solidFill>
            <a:srgbClr val="0070C0"/>
          </a:solidFill>
        </a:ln>
      </dgm:spPr>
    </dgm:pt>
    <dgm:pt modelId="{CB22DF0A-4511-4CD7-A521-DEA7EA9F9EAB}" type="pres">
      <dgm:prSet presAssocID="{9DB9F4F0-EC8B-4071-B655-2D1B709A22B6}" presName="ParentText" presStyleLbl="revTx" presStyleIdx="1" presStyleCnt="2">
        <dgm:presLayoutVars>
          <dgm:chMax val="0"/>
          <dgm:chPref val="0"/>
          <dgm:bulletEnabled val="1"/>
        </dgm:presLayoutVars>
      </dgm:prSet>
      <dgm:spPr/>
    </dgm:pt>
  </dgm:ptLst>
  <dgm:cxnLst>
    <dgm:cxn modelId="{F24E7214-A493-4CE3-8CEB-C48FA9053A4D}" type="presOf" srcId="{E849DF00-871D-473C-922E-FE5B1CEFD568}" destId="{C5AA0ACF-F187-4546-983F-60D43276B7D6}" srcOrd="0" destOrd="0" presId="urn:microsoft.com/office/officeart/2009/3/layout/StepUpProcess"/>
    <dgm:cxn modelId="{B6CCC165-AE19-4752-B797-B36AD4CFD53E}" type="presOf" srcId="{9DB9F4F0-EC8B-4071-B655-2D1B709A22B6}" destId="{CB22DF0A-4511-4CD7-A521-DEA7EA9F9EAB}" srcOrd="0" destOrd="0" presId="urn:microsoft.com/office/officeart/2009/3/layout/StepUpProcess"/>
    <dgm:cxn modelId="{0E6FFA77-4FFC-43EC-8787-5E90AFD7A123}" type="presOf" srcId="{2D31683A-CBBB-4E5D-8942-4CD87AAF911F}" destId="{8E9FB513-A3D7-4418-A42E-61F20B8BABF1}" srcOrd="0" destOrd="0" presId="urn:microsoft.com/office/officeart/2009/3/layout/StepUpProcess"/>
    <dgm:cxn modelId="{18DA53C5-46AC-4F52-8837-10A095F80B88}" srcId="{2D31683A-CBBB-4E5D-8942-4CD87AAF911F}" destId="{E849DF00-871D-473C-922E-FE5B1CEFD568}" srcOrd="0" destOrd="0" parTransId="{E9E03BBC-2608-4CB7-972A-372DE5F20112}" sibTransId="{E534B4A6-1735-4E28-BD77-8CE3CD307C2D}"/>
    <dgm:cxn modelId="{71AEC2E0-248C-4B91-821E-FE69BF60F0F4}" srcId="{2D31683A-CBBB-4E5D-8942-4CD87AAF911F}" destId="{9DB9F4F0-EC8B-4071-B655-2D1B709A22B6}" srcOrd="1" destOrd="0" parTransId="{E3286186-A429-47D3-BCFC-C88B136B77EE}" sibTransId="{6089D30A-68D8-4DDB-91D2-599F05AEB84A}"/>
    <dgm:cxn modelId="{2F905548-C00D-4BA2-BDF1-46F7AFD10201}" type="presParOf" srcId="{8E9FB513-A3D7-4418-A42E-61F20B8BABF1}" destId="{E4FCE2C8-3113-41E0-9EFA-F031694FCF52}" srcOrd="0" destOrd="0" presId="urn:microsoft.com/office/officeart/2009/3/layout/StepUpProcess"/>
    <dgm:cxn modelId="{34A2BB77-6AD4-4FE8-954A-B5BF8BD38D2A}" type="presParOf" srcId="{E4FCE2C8-3113-41E0-9EFA-F031694FCF52}" destId="{A0231195-D42D-4B23-A576-A5FF75F8D563}" srcOrd="0" destOrd="0" presId="urn:microsoft.com/office/officeart/2009/3/layout/StepUpProcess"/>
    <dgm:cxn modelId="{4AFE3A9E-EA14-4342-A669-F09CBB002414}" type="presParOf" srcId="{E4FCE2C8-3113-41E0-9EFA-F031694FCF52}" destId="{C5AA0ACF-F187-4546-983F-60D43276B7D6}" srcOrd="1" destOrd="0" presId="urn:microsoft.com/office/officeart/2009/3/layout/StepUpProcess"/>
    <dgm:cxn modelId="{1D7A72DE-7E56-4665-B57A-56EB553FFE0B}" type="presParOf" srcId="{E4FCE2C8-3113-41E0-9EFA-F031694FCF52}" destId="{2837A126-59AC-4BF6-A387-4D468952B161}" srcOrd="2" destOrd="0" presId="urn:microsoft.com/office/officeart/2009/3/layout/StepUpProcess"/>
    <dgm:cxn modelId="{F0DC008D-B41A-4102-AD4A-28E9B71A9357}" type="presParOf" srcId="{8E9FB513-A3D7-4418-A42E-61F20B8BABF1}" destId="{8DDA49DD-C4A4-4787-A015-F0208BFC2E4F}" srcOrd="1" destOrd="0" presId="urn:microsoft.com/office/officeart/2009/3/layout/StepUpProcess"/>
    <dgm:cxn modelId="{4FE9F55A-98DE-4ECD-9B5A-7890757E1D6D}" type="presParOf" srcId="{8DDA49DD-C4A4-4787-A015-F0208BFC2E4F}" destId="{0F411700-98BC-4DB9-A3C4-BE7583025A0F}" srcOrd="0" destOrd="0" presId="urn:microsoft.com/office/officeart/2009/3/layout/StepUpProcess"/>
    <dgm:cxn modelId="{7B63CAC8-5A89-4F3D-BD74-0E70C7DBB35C}" type="presParOf" srcId="{8E9FB513-A3D7-4418-A42E-61F20B8BABF1}" destId="{14ECD877-E057-4E4D-9F81-83DFEDEFDB8D}" srcOrd="2" destOrd="0" presId="urn:microsoft.com/office/officeart/2009/3/layout/StepUpProcess"/>
    <dgm:cxn modelId="{6FAB4432-4152-4B59-9E35-E9E76700AB68}" type="presParOf" srcId="{14ECD877-E057-4E4D-9F81-83DFEDEFDB8D}" destId="{6223A6E1-0D3D-4570-ACBD-4823A67434DF}" srcOrd="0" destOrd="0" presId="urn:microsoft.com/office/officeart/2009/3/layout/StepUpProcess"/>
    <dgm:cxn modelId="{03A3D2D8-9141-406F-AD5A-7182AC50116E}" type="presParOf" srcId="{14ECD877-E057-4E4D-9F81-83DFEDEFDB8D}" destId="{CB22DF0A-4511-4CD7-A521-DEA7EA9F9EAB}"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196BF5F-5CAC-4D6F-93ED-D9DE2D3E5F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33116D9-C5C0-4224-9DCA-D97C78F888A6}">
      <dgm:prSet phldrT="[Text]" custT="1"/>
      <dgm:spPr>
        <a:solidFill>
          <a:srgbClr val="033B57"/>
        </a:solidFill>
        <a:ln>
          <a:solidFill>
            <a:srgbClr val="033B57"/>
          </a:solidFill>
        </a:ln>
      </dgm:spPr>
      <dgm:t>
        <a:bodyPr/>
        <a:lstStyle/>
        <a:p>
          <a:r>
            <a:rPr lang="en-US" sz="2800" b="1" dirty="0">
              <a:solidFill>
                <a:schemeClr val="bg1"/>
              </a:solidFill>
            </a:rPr>
            <a:t>Secondary Data</a:t>
          </a:r>
        </a:p>
      </dgm:t>
    </dgm:pt>
    <dgm:pt modelId="{FFF746F4-8DB7-425A-AED6-921DC05F6098}" type="parTrans" cxnId="{0A2A0FB1-7090-4AFF-85AE-1DB350E5C22B}">
      <dgm:prSet/>
      <dgm:spPr/>
      <dgm:t>
        <a:bodyPr/>
        <a:lstStyle/>
        <a:p>
          <a:endParaRPr lang="en-US"/>
        </a:p>
      </dgm:t>
    </dgm:pt>
    <dgm:pt modelId="{A995E6A9-592C-4F19-AB4F-4DFFB0CA202B}" type="sibTrans" cxnId="{0A2A0FB1-7090-4AFF-85AE-1DB350E5C22B}">
      <dgm:prSet/>
      <dgm:spPr/>
      <dgm:t>
        <a:bodyPr/>
        <a:lstStyle/>
        <a:p>
          <a:endParaRPr lang="en-US"/>
        </a:p>
      </dgm:t>
    </dgm:pt>
    <dgm:pt modelId="{911B0B35-0460-429A-B3A8-BC4CD219FB8C}">
      <dgm:prSet phldrT="[Text]" custT="1"/>
      <dgm:spPr>
        <a:solidFill>
          <a:srgbClr val="0070C0">
            <a:alpha val="90000"/>
          </a:srgbClr>
        </a:solidFill>
        <a:ln>
          <a:solidFill>
            <a:srgbClr val="0070C0">
              <a:alpha val="90000"/>
            </a:srgbClr>
          </a:solidFill>
        </a:ln>
      </dgm:spPr>
      <dgm:t>
        <a:bodyPr/>
        <a:lstStyle/>
        <a:p>
          <a:r>
            <a:rPr lang="en-US" sz="2200" dirty="0">
              <a:solidFill>
                <a:schemeClr val="bg1"/>
              </a:solidFill>
            </a:rPr>
            <a:t>Data that have already been collected and published</a:t>
          </a:r>
        </a:p>
      </dgm:t>
    </dgm:pt>
    <dgm:pt modelId="{D8A2763D-3B4A-4385-8EDF-02A21E402DDE}" type="parTrans" cxnId="{0C92C8DA-4DFA-49C8-B1F1-BC476390EE08}">
      <dgm:prSet/>
      <dgm:spPr/>
      <dgm:t>
        <a:bodyPr/>
        <a:lstStyle/>
        <a:p>
          <a:endParaRPr lang="en-US"/>
        </a:p>
      </dgm:t>
    </dgm:pt>
    <dgm:pt modelId="{094BA7DB-4E58-44FB-8529-4C94EE89D027}" type="sibTrans" cxnId="{0C92C8DA-4DFA-49C8-B1F1-BC476390EE08}">
      <dgm:prSet/>
      <dgm:spPr/>
      <dgm:t>
        <a:bodyPr/>
        <a:lstStyle/>
        <a:p>
          <a:endParaRPr lang="en-US"/>
        </a:p>
      </dgm:t>
    </dgm:pt>
    <dgm:pt modelId="{1DBA1588-DDE5-48A7-AFFE-76ABF7E87A15}">
      <dgm:prSet phldrT="[Text]" custT="1"/>
      <dgm:spPr>
        <a:solidFill>
          <a:srgbClr val="0070C0">
            <a:alpha val="90000"/>
          </a:srgbClr>
        </a:solidFill>
        <a:ln>
          <a:solidFill>
            <a:srgbClr val="0070C0">
              <a:alpha val="90000"/>
            </a:srgbClr>
          </a:solidFill>
        </a:ln>
      </dgm:spPr>
      <dgm:t>
        <a:bodyPr/>
        <a:lstStyle/>
        <a:p>
          <a:r>
            <a:rPr lang="en-US" sz="2200" dirty="0">
              <a:solidFill>
                <a:schemeClr val="bg1"/>
              </a:solidFill>
            </a:rPr>
            <a:t>E.g., Youth Risk Behavior Surveillance System (YRBSS) details high school student tobacco use</a:t>
          </a:r>
        </a:p>
      </dgm:t>
    </dgm:pt>
    <dgm:pt modelId="{6BFB25C8-3A2A-476C-8B5E-407FFC245EC8}" type="parTrans" cxnId="{C3170BCF-4CBA-4CD8-839F-EEE572F726BC}">
      <dgm:prSet/>
      <dgm:spPr/>
      <dgm:t>
        <a:bodyPr/>
        <a:lstStyle/>
        <a:p>
          <a:endParaRPr lang="en-US"/>
        </a:p>
      </dgm:t>
    </dgm:pt>
    <dgm:pt modelId="{A82090D2-0802-4225-9E02-08E2BE2BF225}" type="sibTrans" cxnId="{C3170BCF-4CBA-4CD8-839F-EEE572F726BC}">
      <dgm:prSet/>
      <dgm:spPr/>
      <dgm:t>
        <a:bodyPr/>
        <a:lstStyle/>
        <a:p>
          <a:endParaRPr lang="en-US"/>
        </a:p>
      </dgm:t>
    </dgm:pt>
    <dgm:pt modelId="{AB441393-486A-45FF-990D-712AEEDAEDE1}">
      <dgm:prSet phldrT="[Text]" custT="1"/>
      <dgm:spPr>
        <a:solidFill>
          <a:srgbClr val="033B57"/>
        </a:solidFill>
        <a:ln>
          <a:solidFill>
            <a:srgbClr val="033B57"/>
          </a:solidFill>
        </a:ln>
      </dgm:spPr>
      <dgm:t>
        <a:bodyPr/>
        <a:lstStyle/>
        <a:p>
          <a:r>
            <a:rPr lang="en-US" sz="2800" b="1" dirty="0">
              <a:solidFill>
                <a:schemeClr val="bg1"/>
              </a:solidFill>
            </a:rPr>
            <a:t>Primary Data</a:t>
          </a:r>
        </a:p>
      </dgm:t>
    </dgm:pt>
    <dgm:pt modelId="{1A514977-CFA6-4801-BA34-E0B67C85DB25}" type="parTrans" cxnId="{50674D2E-B4D1-42A7-BEDB-52C5721F9F60}">
      <dgm:prSet/>
      <dgm:spPr/>
      <dgm:t>
        <a:bodyPr/>
        <a:lstStyle/>
        <a:p>
          <a:endParaRPr lang="en-US"/>
        </a:p>
      </dgm:t>
    </dgm:pt>
    <dgm:pt modelId="{FD64F0F5-88F5-4B08-808A-4F3BAE9797B5}" type="sibTrans" cxnId="{50674D2E-B4D1-42A7-BEDB-52C5721F9F60}">
      <dgm:prSet/>
      <dgm:spPr/>
      <dgm:t>
        <a:bodyPr/>
        <a:lstStyle/>
        <a:p>
          <a:endParaRPr lang="en-US"/>
        </a:p>
      </dgm:t>
    </dgm:pt>
    <dgm:pt modelId="{1EFDE214-5B82-449E-89A2-6F25B101A7BC}">
      <dgm:prSet phldrT="[Text]" custT="1"/>
      <dgm:spPr>
        <a:solidFill>
          <a:srgbClr val="0070C0">
            <a:alpha val="90000"/>
          </a:srgbClr>
        </a:solidFill>
        <a:ln>
          <a:solidFill>
            <a:srgbClr val="0070C0">
              <a:alpha val="90000"/>
            </a:srgbClr>
          </a:solidFill>
        </a:ln>
      </dgm:spPr>
      <dgm:t>
        <a:bodyPr/>
        <a:lstStyle/>
        <a:p>
          <a:r>
            <a:rPr lang="en-US" sz="2200" dirty="0">
              <a:solidFill>
                <a:schemeClr val="bg1"/>
              </a:solidFill>
            </a:rPr>
            <a:t>Data that you collect</a:t>
          </a:r>
        </a:p>
      </dgm:t>
    </dgm:pt>
    <dgm:pt modelId="{68ECE416-EE45-4658-A49E-0B1850E8C108}" type="parTrans" cxnId="{DBFFD676-15CD-497A-9050-4C96C145CB3B}">
      <dgm:prSet/>
      <dgm:spPr/>
      <dgm:t>
        <a:bodyPr/>
        <a:lstStyle/>
        <a:p>
          <a:endParaRPr lang="en-US"/>
        </a:p>
      </dgm:t>
    </dgm:pt>
    <dgm:pt modelId="{142B6E36-9BC7-437F-AA2D-D39A0E97460E}" type="sibTrans" cxnId="{DBFFD676-15CD-497A-9050-4C96C145CB3B}">
      <dgm:prSet/>
      <dgm:spPr/>
      <dgm:t>
        <a:bodyPr/>
        <a:lstStyle/>
        <a:p>
          <a:endParaRPr lang="en-US"/>
        </a:p>
      </dgm:t>
    </dgm:pt>
    <dgm:pt modelId="{E274A340-9B67-466F-8C90-1622A5CF8E59}">
      <dgm:prSet phldrT="[Text]" custT="1"/>
      <dgm:spPr>
        <a:solidFill>
          <a:srgbClr val="0070C0">
            <a:alpha val="90000"/>
          </a:srgbClr>
        </a:solidFill>
        <a:ln>
          <a:solidFill>
            <a:srgbClr val="0070C0">
              <a:alpha val="90000"/>
            </a:srgbClr>
          </a:solidFill>
        </a:ln>
      </dgm:spPr>
      <dgm:t>
        <a:bodyPr/>
        <a:lstStyle/>
        <a:p>
          <a:r>
            <a:rPr lang="en-US" sz="2200" dirty="0">
              <a:solidFill>
                <a:schemeClr val="bg1"/>
              </a:solidFill>
            </a:rPr>
            <a:t>E.g., tribal tobacco prevention program surveys parents to accurately characterize students’ tobacco use</a:t>
          </a:r>
        </a:p>
      </dgm:t>
    </dgm:pt>
    <dgm:pt modelId="{EB2B740A-71AC-453F-B257-3406D8105B53}" type="parTrans" cxnId="{BDA14CFD-E1AC-4EA1-9B38-668E774BA325}">
      <dgm:prSet/>
      <dgm:spPr/>
      <dgm:t>
        <a:bodyPr/>
        <a:lstStyle/>
        <a:p>
          <a:endParaRPr lang="en-US"/>
        </a:p>
      </dgm:t>
    </dgm:pt>
    <dgm:pt modelId="{1A09748C-1DE1-4FD6-8CE8-2FEE56B897F8}" type="sibTrans" cxnId="{BDA14CFD-E1AC-4EA1-9B38-668E774BA325}">
      <dgm:prSet/>
      <dgm:spPr/>
      <dgm:t>
        <a:bodyPr/>
        <a:lstStyle/>
        <a:p>
          <a:endParaRPr lang="en-US"/>
        </a:p>
      </dgm:t>
    </dgm:pt>
    <dgm:pt modelId="{9E386C3B-84FD-4007-B2A6-993EF7627F8D}" type="pres">
      <dgm:prSet presAssocID="{A196BF5F-5CAC-4D6F-93ED-D9DE2D3E5F9E}" presName="Name0" presStyleCnt="0">
        <dgm:presLayoutVars>
          <dgm:dir/>
          <dgm:animLvl val="lvl"/>
          <dgm:resizeHandles val="exact"/>
        </dgm:presLayoutVars>
      </dgm:prSet>
      <dgm:spPr/>
    </dgm:pt>
    <dgm:pt modelId="{2450C9A6-3434-4A93-B771-F2B58440E5A5}" type="pres">
      <dgm:prSet presAssocID="{A33116D9-C5C0-4224-9DCA-D97C78F888A6}" presName="composite" presStyleCnt="0"/>
      <dgm:spPr/>
    </dgm:pt>
    <dgm:pt modelId="{B58C054D-A1AC-4FC1-B56B-5876F7D8ECA8}" type="pres">
      <dgm:prSet presAssocID="{A33116D9-C5C0-4224-9DCA-D97C78F888A6}" presName="parTx" presStyleLbl="alignNode1" presStyleIdx="0" presStyleCnt="2">
        <dgm:presLayoutVars>
          <dgm:chMax val="0"/>
          <dgm:chPref val="0"/>
          <dgm:bulletEnabled val="1"/>
        </dgm:presLayoutVars>
      </dgm:prSet>
      <dgm:spPr/>
    </dgm:pt>
    <dgm:pt modelId="{BDADD351-2F56-450A-940A-F0014284618E}" type="pres">
      <dgm:prSet presAssocID="{A33116D9-C5C0-4224-9DCA-D97C78F888A6}" presName="desTx" presStyleLbl="alignAccFollowNode1" presStyleIdx="0" presStyleCnt="2">
        <dgm:presLayoutVars>
          <dgm:bulletEnabled val="1"/>
        </dgm:presLayoutVars>
      </dgm:prSet>
      <dgm:spPr/>
    </dgm:pt>
    <dgm:pt modelId="{0AFE5FD8-AAAE-4A43-9759-94459D8CD132}" type="pres">
      <dgm:prSet presAssocID="{A995E6A9-592C-4F19-AB4F-4DFFB0CA202B}" presName="space" presStyleCnt="0"/>
      <dgm:spPr/>
    </dgm:pt>
    <dgm:pt modelId="{A3BEBA94-1099-4E50-961E-4FEA9188E2F7}" type="pres">
      <dgm:prSet presAssocID="{AB441393-486A-45FF-990D-712AEEDAEDE1}" presName="composite" presStyleCnt="0"/>
      <dgm:spPr/>
    </dgm:pt>
    <dgm:pt modelId="{0C721730-7061-4F57-898D-E790EBF2FA78}" type="pres">
      <dgm:prSet presAssocID="{AB441393-486A-45FF-990D-712AEEDAEDE1}" presName="parTx" presStyleLbl="alignNode1" presStyleIdx="1" presStyleCnt="2">
        <dgm:presLayoutVars>
          <dgm:chMax val="0"/>
          <dgm:chPref val="0"/>
          <dgm:bulletEnabled val="1"/>
        </dgm:presLayoutVars>
      </dgm:prSet>
      <dgm:spPr/>
    </dgm:pt>
    <dgm:pt modelId="{F5EFDF98-E6E4-43A0-9C9C-D5CD2DC8A1D5}" type="pres">
      <dgm:prSet presAssocID="{AB441393-486A-45FF-990D-712AEEDAEDE1}" presName="desTx" presStyleLbl="alignAccFollowNode1" presStyleIdx="1" presStyleCnt="2">
        <dgm:presLayoutVars>
          <dgm:bulletEnabled val="1"/>
        </dgm:presLayoutVars>
      </dgm:prSet>
      <dgm:spPr/>
    </dgm:pt>
  </dgm:ptLst>
  <dgm:cxnLst>
    <dgm:cxn modelId="{E778B204-DA24-4352-A31B-D376C37DF0EA}" type="presOf" srcId="{A196BF5F-5CAC-4D6F-93ED-D9DE2D3E5F9E}" destId="{9E386C3B-84FD-4007-B2A6-993EF7627F8D}" srcOrd="0" destOrd="0" presId="urn:microsoft.com/office/officeart/2005/8/layout/hList1"/>
    <dgm:cxn modelId="{50674D2E-B4D1-42A7-BEDB-52C5721F9F60}" srcId="{A196BF5F-5CAC-4D6F-93ED-D9DE2D3E5F9E}" destId="{AB441393-486A-45FF-990D-712AEEDAEDE1}" srcOrd="1" destOrd="0" parTransId="{1A514977-CFA6-4801-BA34-E0B67C85DB25}" sibTransId="{FD64F0F5-88F5-4B08-808A-4F3BAE9797B5}"/>
    <dgm:cxn modelId="{8381564A-E474-4975-9A3E-E69B7F945B27}" type="presOf" srcId="{1EFDE214-5B82-449E-89A2-6F25B101A7BC}" destId="{F5EFDF98-E6E4-43A0-9C9C-D5CD2DC8A1D5}" srcOrd="0" destOrd="0" presId="urn:microsoft.com/office/officeart/2005/8/layout/hList1"/>
    <dgm:cxn modelId="{FCFD2273-82D8-4511-9D4B-24919DCC218F}" type="presOf" srcId="{1DBA1588-DDE5-48A7-AFFE-76ABF7E87A15}" destId="{BDADD351-2F56-450A-940A-F0014284618E}" srcOrd="0" destOrd="1" presId="urn:microsoft.com/office/officeart/2005/8/layout/hList1"/>
    <dgm:cxn modelId="{DBFFD676-15CD-497A-9050-4C96C145CB3B}" srcId="{AB441393-486A-45FF-990D-712AEEDAEDE1}" destId="{1EFDE214-5B82-449E-89A2-6F25B101A7BC}" srcOrd="0" destOrd="0" parTransId="{68ECE416-EE45-4658-A49E-0B1850E8C108}" sibTransId="{142B6E36-9BC7-437F-AA2D-D39A0E97460E}"/>
    <dgm:cxn modelId="{879BBE81-DC24-4234-ADEC-E2558941F93A}" type="presOf" srcId="{911B0B35-0460-429A-B3A8-BC4CD219FB8C}" destId="{BDADD351-2F56-450A-940A-F0014284618E}" srcOrd="0" destOrd="0" presId="urn:microsoft.com/office/officeart/2005/8/layout/hList1"/>
    <dgm:cxn modelId="{2FE51C8F-51D7-43B0-BA78-15CC12DF9B4D}" type="presOf" srcId="{AB441393-486A-45FF-990D-712AEEDAEDE1}" destId="{0C721730-7061-4F57-898D-E790EBF2FA78}" srcOrd="0" destOrd="0" presId="urn:microsoft.com/office/officeart/2005/8/layout/hList1"/>
    <dgm:cxn modelId="{55B6D7A2-2D21-4EC3-96B9-9F16F7EB9221}" type="presOf" srcId="{E274A340-9B67-466F-8C90-1622A5CF8E59}" destId="{F5EFDF98-E6E4-43A0-9C9C-D5CD2DC8A1D5}" srcOrd="0" destOrd="1" presId="urn:microsoft.com/office/officeart/2005/8/layout/hList1"/>
    <dgm:cxn modelId="{0A2A0FB1-7090-4AFF-85AE-1DB350E5C22B}" srcId="{A196BF5F-5CAC-4D6F-93ED-D9DE2D3E5F9E}" destId="{A33116D9-C5C0-4224-9DCA-D97C78F888A6}" srcOrd="0" destOrd="0" parTransId="{FFF746F4-8DB7-425A-AED6-921DC05F6098}" sibTransId="{A995E6A9-592C-4F19-AB4F-4DFFB0CA202B}"/>
    <dgm:cxn modelId="{C3170BCF-4CBA-4CD8-839F-EEE572F726BC}" srcId="{A33116D9-C5C0-4224-9DCA-D97C78F888A6}" destId="{1DBA1588-DDE5-48A7-AFFE-76ABF7E87A15}" srcOrd="1" destOrd="0" parTransId="{6BFB25C8-3A2A-476C-8B5E-407FFC245EC8}" sibTransId="{A82090D2-0802-4225-9E02-08E2BE2BF225}"/>
    <dgm:cxn modelId="{0C92C8DA-4DFA-49C8-B1F1-BC476390EE08}" srcId="{A33116D9-C5C0-4224-9DCA-D97C78F888A6}" destId="{911B0B35-0460-429A-B3A8-BC4CD219FB8C}" srcOrd="0" destOrd="0" parTransId="{D8A2763D-3B4A-4385-8EDF-02A21E402DDE}" sibTransId="{094BA7DB-4E58-44FB-8529-4C94EE89D027}"/>
    <dgm:cxn modelId="{8BEAE9DB-8B35-4D71-B685-B4C14B170AA4}" type="presOf" srcId="{A33116D9-C5C0-4224-9DCA-D97C78F888A6}" destId="{B58C054D-A1AC-4FC1-B56B-5876F7D8ECA8}" srcOrd="0" destOrd="0" presId="urn:microsoft.com/office/officeart/2005/8/layout/hList1"/>
    <dgm:cxn modelId="{BDA14CFD-E1AC-4EA1-9B38-668E774BA325}" srcId="{AB441393-486A-45FF-990D-712AEEDAEDE1}" destId="{E274A340-9B67-466F-8C90-1622A5CF8E59}" srcOrd="1" destOrd="0" parTransId="{EB2B740A-71AC-453F-B257-3406D8105B53}" sibTransId="{1A09748C-1DE1-4FD6-8CE8-2FEE56B897F8}"/>
    <dgm:cxn modelId="{D76E5E55-C2E4-47DB-9CE4-B8DDA08F7393}" type="presParOf" srcId="{9E386C3B-84FD-4007-B2A6-993EF7627F8D}" destId="{2450C9A6-3434-4A93-B771-F2B58440E5A5}" srcOrd="0" destOrd="0" presId="urn:microsoft.com/office/officeart/2005/8/layout/hList1"/>
    <dgm:cxn modelId="{E4C07F76-97A3-4BDE-B5C1-1E3CFAD261A3}" type="presParOf" srcId="{2450C9A6-3434-4A93-B771-F2B58440E5A5}" destId="{B58C054D-A1AC-4FC1-B56B-5876F7D8ECA8}" srcOrd="0" destOrd="0" presId="urn:microsoft.com/office/officeart/2005/8/layout/hList1"/>
    <dgm:cxn modelId="{C2ECCC20-9EA6-4593-B44E-9B352F91D269}" type="presParOf" srcId="{2450C9A6-3434-4A93-B771-F2B58440E5A5}" destId="{BDADD351-2F56-450A-940A-F0014284618E}" srcOrd="1" destOrd="0" presId="urn:microsoft.com/office/officeart/2005/8/layout/hList1"/>
    <dgm:cxn modelId="{C93D7C01-493A-4FB1-9E16-9DA790C85E74}" type="presParOf" srcId="{9E386C3B-84FD-4007-B2A6-993EF7627F8D}" destId="{0AFE5FD8-AAAE-4A43-9759-94459D8CD132}" srcOrd="1" destOrd="0" presId="urn:microsoft.com/office/officeart/2005/8/layout/hList1"/>
    <dgm:cxn modelId="{EECAFD71-05EE-48BE-A1E8-FE71AC7ED641}" type="presParOf" srcId="{9E386C3B-84FD-4007-B2A6-993EF7627F8D}" destId="{A3BEBA94-1099-4E50-961E-4FEA9188E2F7}" srcOrd="2" destOrd="0" presId="urn:microsoft.com/office/officeart/2005/8/layout/hList1"/>
    <dgm:cxn modelId="{90649026-C90B-495E-A2F1-5336E9F69D65}" type="presParOf" srcId="{A3BEBA94-1099-4E50-961E-4FEA9188E2F7}" destId="{0C721730-7061-4F57-898D-E790EBF2FA78}" srcOrd="0" destOrd="0" presId="urn:microsoft.com/office/officeart/2005/8/layout/hList1"/>
    <dgm:cxn modelId="{2E45BD26-C1E3-456D-BF94-68CBB7BED006}" type="presParOf" srcId="{A3BEBA94-1099-4E50-961E-4FEA9188E2F7}" destId="{F5EFDF98-E6E4-43A0-9C9C-D5CD2DC8A1D5}"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C3DFBB-E5DC-40B3-B366-EB4BB8E1684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9C3918A-DC37-41ED-A933-BD6366C7451B}">
      <dgm:prSet phldrT="[Text]"/>
      <dgm:spPr>
        <a:solidFill>
          <a:srgbClr val="033B57"/>
        </a:solidFill>
      </dgm:spPr>
      <dgm:t>
        <a:bodyPr/>
        <a:lstStyle/>
        <a:p>
          <a:r>
            <a:rPr lang="en-US" dirty="0"/>
            <a:t>Specific</a:t>
          </a:r>
        </a:p>
      </dgm:t>
    </dgm:pt>
    <dgm:pt modelId="{DE4DC80E-970D-43B5-ACD1-4FF199A00A62}" type="parTrans" cxnId="{5AB7EE1B-B230-408B-8143-0B094BDF934C}">
      <dgm:prSet/>
      <dgm:spPr/>
      <dgm:t>
        <a:bodyPr/>
        <a:lstStyle/>
        <a:p>
          <a:endParaRPr lang="en-US"/>
        </a:p>
      </dgm:t>
    </dgm:pt>
    <dgm:pt modelId="{3660E392-D025-4881-82DC-EA0B44C3E6AA}" type="sibTrans" cxnId="{5AB7EE1B-B230-408B-8143-0B094BDF934C}">
      <dgm:prSet/>
      <dgm:spPr/>
      <dgm:t>
        <a:bodyPr/>
        <a:lstStyle/>
        <a:p>
          <a:endParaRPr lang="en-US"/>
        </a:p>
      </dgm:t>
    </dgm:pt>
    <dgm:pt modelId="{5EE41C8D-BC16-47F1-B66B-BBC92FD1D978}">
      <dgm:prSet phldrT="[Text]" custT="1"/>
      <dgm:spPr>
        <a:solidFill>
          <a:srgbClr val="C8B18B">
            <a:alpha val="90000"/>
          </a:srgbClr>
        </a:solidFill>
        <a:ln>
          <a:solidFill>
            <a:srgbClr val="C8B18B">
              <a:alpha val="90000"/>
            </a:srgbClr>
          </a:solidFill>
        </a:ln>
      </dgm:spPr>
      <dgm:t>
        <a:bodyPr/>
        <a:lstStyle/>
        <a:p>
          <a:r>
            <a:rPr lang="en-US" sz="1500" dirty="0"/>
            <a:t>What is the particular PSE change we seek?</a:t>
          </a:r>
        </a:p>
      </dgm:t>
    </dgm:pt>
    <dgm:pt modelId="{B6460897-7720-4716-87ED-CAE03BC2881D}" type="parTrans" cxnId="{A3E112AC-3A4E-4AC8-B153-738DCCD09A97}">
      <dgm:prSet/>
      <dgm:spPr/>
      <dgm:t>
        <a:bodyPr/>
        <a:lstStyle/>
        <a:p>
          <a:endParaRPr lang="en-US"/>
        </a:p>
      </dgm:t>
    </dgm:pt>
    <dgm:pt modelId="{3B378EC6-770D-4E5E-B77F-0458CEDC824A}" type="sibTrans" cxnId="{A3E112AC-3A4E-4AC8-B153-738DCCD09A97}">
      <dgm:prSet/>
      <dgm:spPr/>
      <dgm:t>
        <a:bodyPr/>
        <a:lstStyle/>
        <a:p>
          <a:endParaRPr lang="en-US"/>
        </a:p>
      </dgm:t>
    </dgm:pt>
    <dgm:pt modelId="{1B4E47A8-7301-4766-80A3-195DDD3C681A}">
      <dgm:prSet phldrT="[Text]"/>
      <dgm:spPr>
        <a:solidFill>
          <a:srgbClr val="033B57"/>
        </a:solidFill>
      </dgm:spPr>
      <dgm:t>
        <a:bodyPr/>
        <a:lstStyle/>
        <a:p>
          <a:r>
            <a:rPr lang="en-US" dirty="0"/>
            <a:t>Measureable</a:t>
          </a:r>
        </a:p>
      </dgm:t>
    </dgm:pt>
    <dgm:pt modelId="{8E1EF8EA-8AED-4116-A2CD-F3ACE65B3713}" type="parTrans" cxnId="{5CCC3BEE-BF4B-42EC-A367-BB0EBA98114D}">
      <dgm:prSet/>
      <dgm:spPr/>
      <dgm:t>
        <a:bodyPr/>
        <a:lstStyle/>
        <a:p>
          <a:endParaRPr lang="en-US"/>
        </a:p>
      </dgm:t>
    </dgm:pt>
    <dgm:pt modelId="{34FB9E43-BAF1-4502-8541-9DC788CC1101}" type="sibTrans" cxnId="{5CCC3BEE-BF4B-42EC-A367-BB0EBA98114D}">
      <dgm:prSet/>
      <dgm:spPr/>
      <dgm:t>
        <a:bodyPr/>
        <a:lstStyle/>
        <a:p>
          <a:endParaRPr lang="en-US"/>
        </a:p>
      </dgm:t>
    </dgm:pt>
    <dgm:pt modelId="{574E0D67-1233-4480-B9AF-05AD157681AB}">
      <dgm:prSet phldrT="[Text]" custT="1"/>
      <dgm:spPr>
        <a:solidFill>
          <a:srgbClr val="C8B18B">
            <a:alpha val="90000"/>
          </a:srgbClr>
        </a:solidFill>
        <a:ln>
          <a:solidFill>
            <a:srgbClr val="C8B18B">
              <a:alpha val="90000"/>
            </a:srgbClr>
          </a:solidFill>
        </a:ln>
      </dgm:spPr>
      <dgm:t>
        <a:bodyPr/>
        <a:lstStyle/>
        <a:p>
          <a:r>
            <a:rPr lang="en-US" sz="1500" dirty="0"/>
            <a:t>Is there a calculable way to know that a change has occurred?</a:t>
          </a:r>
        </a:p>
      </dgm:t>
    </dgm:pt>
    <dgm:pt modelId="{9DDD58C4-D04F-4E45-9E38-DD0ABDDB0BAF}" type="parTrans" cxnId="{F2859905-EF2B-4C2A-8CFE-548A8EA6C7E8}">
      <dgm:prSet/>
      <dgm:spPr/>
      <dgm:t>
        <a:bodyPr/>
        <a:lstStyle/>
        <a:p>
          <a:endParaRPr lang="en-US"/>
        </a:p>
      </dgm:t>
    </dgm:pt>
    <dgm:pt modelId="{1108D3E5-BE56-4802-8B77-0E3E9F1B62F8}" type="sibTrans" cxnId="{F2859905-EF2B-4C2A-8CFE-548A8EA6C7E8}">
      <dgm:prSet/>
      <dgm:spPr/>
      <dgm:t>
        <a:bodyPr/>
        <a:lstStyle/>
        <a:p>
          <a:endParaRPr lang="en-US"/>
        </a:p>
      </dgm:t>
    </dgm:pt>
    <dgm:pt modelId="{B189B66E-EAA9-4EED-92BD-E3729387A8A9}">
      <dgm:prSet phldrT="[Text]" custT="1"/>
      <dgm:spPr>
        <a:solidFill>
          <a:srgbClr val="C8B18B">
            <a:alpha val="90000"/>
          </a:srgbClr>
        </a:solidFill>
        <a:ln>
          <a:solidFill>
            <a:srgbClr val="C8B18B">
              <a:alpha val="90000"/>
            </a:srgbClr>
          </a:solidFill>
        </a:ln>
      </dgm:spPr>
      <dgm:t>
        <a:bodyPr/>
        <a:lstStyle/>
        <a:p>
          <a:r>
            <a:rPr lang="en-US" sz="1500" dirty="0"/>
            <a:t>Will we be able to measure the change (or obtain the measurements from another source)?</a:t>
          </a:r>
        </a:p>
      </dgm:t>
    </dgm:pt>
    <dgm:pt modelId="{E4703FBC-C363-4439-9D42-A9845C3D12CB}" type="parTrans" cxnId="{F29EB208-AD65-4285-931F-41C6E2E6796E}">
      <dgm:prSet/>
      <dgm:spPr/>
      <dgm:t>
        <a:bodyPr/>
        <a:lstStyle/>
        <a:p>
          <a:endParaRPr lang="en-US"/>
        </a:p>
      </dgm:t>
    </dgm:pt>
    <dgm:pt modelId="{9CC86AC1-1851-457B-85B1-CC0EFC342225}" type="sibTrans" cxnId="{F29EB208-AD65-4285-931F-41C6E2E6796E}">
      <dgm:prSet/>
      <dgm:spPr/>
      <dgm:t>
        <a:bodyPr/>
        <a:lstStyle/>
        <a:p>
          <a:endParaRPr lang="en-US"/>
        </a:p>
      </dgm:t>
    </dgm:pt>
    <dgm:pt modelId="{8AD8999B-B7E9-401D-B62B-0EE10BB43914}">
      <dgm:prSet phldrT="[Text]"/>
      <dgm:spPr>
        <a:solidFill>
          <a:srgbClr val="033B57"/>
        </a:solidFill>
      </dgm:spPr>
      <dgm:t>
        <a:bodyPr/>
        <a:lstStyle/>
        <a:p>
          <a:r>
            <a:rPr lang="en-US" dirty="0"/>
            <a:t>Attainable</a:t>
          </a:r>
        </a:p>
      </dgm:t>
    </dgm:pt>
    <dgm:pt modelId="{8F84BE6C-1665-48CD-88F0-D14A0DC159A4}" type="parTrans" cxnId="{B469D6C4-4B78-45CE-9D9E-FE1F70ABB3A5}">
      <dgm:prSet/>
      <dgm:spPr/>
      <dgm:t>
        <a:bodyPr/>
        <a:lstStyle/>
        <a:p>
          <a:endParaRPr lang="en-US"/>
        </a:p>
      </dgm:t>
    </dgm:pt>
    <dgm:pt modelId="{D44C3020-E6A4-4FED-923B-CA51439BA942}" type="sibTrans" cxnId="{B469D6C4-4B78-45CE-9D9E-FE1F70ABB3A5}">
      <dgm:prSet/>
      <dgm:spPr/>
      <dgm:t>
        <a:bodyPr/>
        <a:lstStyle/>
        <a:p>
          <a:endParaRPr lang="en-US"/>
        </a:p>
      </dgm:t>
    </dgm:pt>
    <dgm:pt modelId="{E59C3825-4AE2-406D-A846-3F054715B796}">
      <dgm:prSet phldrT="[Text]" custT="1"/>
      <dgm:spPr>
        <a:solidFill>
          <a:srgbClr val="C8B18B">
            <a:alpha val="90000"/>
          </a:srgbClr>
        </a:solidFill>
        <a:ln>
          <a:solidFill>
            <a:srgbClr val="C8B18B">
              <a:alpha val="90000"/>
            </a:srgbClr>
          </a:solidFill>
        </a:ln>
      </dgm:spPr>
      <dgm:t>
        <a:bodyPr/>
        <a:lstStyle/>
        <a:p>
          <a:r>
            <a:rPr lang="en-US" sz="1500" dirty="0"/>
            <a:t>Do we have the necessary resources to make the change? </a:t>
          </a:r>
        </a:p>
      </dgm:t>
    </dgm:pt>
    <dgm:pt modelId="{457416D0-2CDF-4071-9894-44723F685AC8}" type="parTrans" cxnId="{6C02EFED-9296-4F1E-B04E-CBBA60A559A5}">
      <dgm:prSet/>
      <dgm:spPr/>
      <dgm:t>
        <a:bodyPr/>
        <a:lstStyle/>
        <a:p>
          <a:endParaRPr lang="en-US"/>
        </a:p>
      </dgm:t>
    </dgm:pt>
    <dgm:pt modelId="{611AED2A-0CD1-42F3-BB91-6D05DF6FD00C}" type="sibTrans" cxnId="{6C02EFED-9296-4F1E-B04E-CBBA60A559A5}">
      <dgm:prSet/>
      <dgm:spPr/>
      <dgm:t>
        <a:bodyPr/>
        <a:lstStyle/>
        <a:p>
          <a:endParaRPr lang="en-US"/>
        </a:p>
      </dgm:t>
    </dgm:pt>
    <dgm:pt modelId="{F59A51D1-CBFC-4050-85DA-3A32B46DEFA9}">
      <dgm:prSet phldrT="[Text]" custT="1"/>
      <dgm:spPr>
        <a:solidFill>
          <a:srgbClr val="C8B18B">
            <a:alpha val="90000"/>
          </a:srgbClr>
        </a:solidFill>
        <a:ln>
          <a:solidFill>
            <a:srgbClr val="C8B18B">
              <a:alpha val="90000"/>
            </a:srgbClr>
          </a:solidFill>
        </a:ln>
      </dgm:spPr>
      <dgm:t>
        <a:bodyPr/>
        <a:lstStyle/>
        <a:p>
          <a:r>
            <a:rPr lang="en-US" sz="1500" dirty="0"/>
            <a:t>Have we considered limitations?</a:t>
          </a:r>
        </a:p>
      </dgm:t>
    </dgm:pt>
    <dgm:pt modelId="{83769546-2E39-4607-85FD-6BB80840532F}" type="parTrans" cxnId="{F5A1D817-1338-46C6-9317-236B4FB6B2B9}">
      <dgm:prSet/>
      <dgm:spPr/>
      <dgm:t>
        <a:bodyPr/>
        <a:lstStyle/>
        <a:p>
          <a:endParaRPr lang="en-US"/>
        </a:p>
      </dgm:t>
    </dgm:pt>
    <dgm:pt modelId="{6774DE3C-F02A-4394-95D5-C3015028390A}" type="sibTrans" cxnId="{F5A1D817-1338-46C6-9317-236B4FB6B2B9}">
      <dgm:prSet/>
      <dgm:spPr/>
      <dgm:t>
        <a:bodyPr/>
        <a:lstStyle/>
        <a:p>
          <a:endParaRPr lang="en-US"/>
        </a:p>
      </dgm:t>
    </dgm:pt>
    <dgm:pt modelId="{FBBE5DE7-33FD-4784-9027-ABB229565FD4}">
      <dgm:prSet/>
      <dgm:spPr>
        <a:solidFill>
          <a:srgbClr val="033B57"/>
        </a:solidFill>
      </dgm:spPr>
      <dgm:t>
        <a:bodyPr/>
        <a:lstStyle/>
        <a:p>
          <a:r>
            <a:rPr lang="en-US" dirty="0"/>
            <a:t>Relevant</a:t>
          </a:r>
        </a:p>
      </dgm:t>
    </dgm:pt>
    <dgm:pt modelId="{B7C86EDD-1507-49C3-97B5-7C60121E2A92}" type="parTrans" cxnId="{10BC6592-3D8F-4853-B301-7781574D79B6}">
      <dgm:prSet/>
      <dgm:spPr/>
      <dgm:t>
        <a:bodyPr/>
        <a:lstStyle/>
        <a:p>
          <a:endParaRPr lang="en-US"/>
        </a:p>
      </dgm:t>
    </dgm:pt>
    <dgm:pt modelId="{79D94735-F987-4345-B046-C42426192563}" type="sibTrans" cxnId="{10BC6592-3D8F-4853-B301-7781574D79B6}">
      <dgm:prSet/>
      <dgm:spPr/>
      <dgm:t>
        <a:bodyPr/>
        <a:lstStyle/>
        <a:p>
          <a:endParaRPr lang="en-US"/>
        </a:p>
      </dgm:t>
    </dgm:pt>
    <dgm:pt modelId="{127EF9B5-BE30-49A9-933B-363DBCFEFBD5}">
      <dgm:prSet custT="1"/>
      <dgm:spPr>
        <a:solidFill>
          <a:srgbClr val="C8B18B">
            <a:alpha val="90000"/>
          </a:srgbClr>
        </a:solidFill>
        <a:ln>
          <a:solidFill>
            <a:srgbClr val="C8B18B">
              <a:alpha val="90000"/>
            </a:srgbClr>
          </a:solidFill>
        </a:ln>
      </dgm:spPr>
      <dgm:t>
        <a:bodyPr/>
        <a:lstStyle/>
        <a:p>
          <a:r>
            <a:rPr lang="en-US" sz="1500" dirty="0"/>
            <a:t>Are the goals relevant to all stakeholders?</a:t>
          </a:r>
        </a:p>
      </dgm:t>
    </dgm:pt>
    <dgm:pt modelId="{225529E4-6D05-4346-88E5-2E077E5F47C7}" type="parTrans" cxnId="{6A2E0975-81AE-468A-A00C-556090D24CB1}">
      <dgm:prSet/>
      <dgm:spPr/>
      <dgm:t>
        <a:bodyPr/>
        <a:lstStyle/>
        <a:p>
          <a:endParaRPr lang="en-US"/>
        </a:p>
      </dgm:t>
    </dgm:pt>
    <dgm:pt modelId="{CA1215B1-22E9-4049-8F11-8C0E6DBC4B36}" type="sibTrans" cxnId="{6A2E0975-81AE-468A-A00C-556090D24CB1}">
      <dgm:prSet/>
      <dgm:spPr/>
      <dgm:t>
        <a:bodyPr/>
        <a:lstStyle/>
        <a:p>
          <a:endParaRPr lang="en-US"/>
        </a:p>
      </dgm:t>
    </dgm:pt>
    <dgm:pt modelId="{F3D593B4-136A-4D76-A1FC-F4A72D9BC9B2}">
      <dgm:prSet/>
      <dgm:spPr>
        <a:solidFill>
          <a:srgbClr val="033B57"/>
        </a:solidFill>
      </dgm:spPr>
      <dgm:t>
        <a:bodyPr/>
        <a:lstStyle/>
        <a:p>
          <a:r>
            <a:rPr lang="en-US" dirty="0"/>
            <a:t>Time-Bound</a:t>
          </a:r>
        </a:p>
      </dgm:t>
    </dgm:pt>
    <dgm:pt modelId="{BB715415-3F25-44C6-9C29-5F569E157610}" type="parTrans" cxnId="{A344A3B8-8F00-4E6B-AC33-E02CBE718CD3}">
      <dgm:prSet/>
      <dgm:spPr/>
      <dgm:t>
        <a:bodyPr/>
        <a:lstStyle/>
        <a:p>
          <a:endParaRPr lang="en-US"/>
        </a:p>
      </dgm:t>
    </dgm:pt>
    <dgm:pt modelId="{F2095D4F-BD50-48D9-98AA-2E45CD585AD2}" type="sibTrans" cxnId="{A344A3B8-8F00-4E6B-AC33-E02CBE718CD3}">
      <dgm:prSet/>
      <dgm:spPr/>
      <dgm:t>
        <a:bodyPr/>
        <a:lstStyle/>
        <a:p>
          <a:endParaRPr lang="en-US"/>
        </a:p>
      </dgm:t>
    </dgm:pt>
    <dgm:pt modelId="{E527641D-021A-486E-B498-46CAB1DF00B7}">
      <dgm:prSet custT="1"/>
      <dgm:spPr>
        <a:solidFill>
          <a:srgbClr val="C8B18B">
            <a:alpha val="90000"/>
          </a:srgbClr>
        </a:solidFill>
        <a:ln>
          <a:solidFill>
            <a:srgbClr val="C8B18B">
              <a:alpha val="90000"/>
            </a:srgbClr>
          </a:solidFill>
        </a:ln>
      </dgm:spPr>
      <dgm:t>
        <a:bodyPr/>
        <a:lstStyle/>
        <a:p>
          <a:r>
            <a:rPr lang="en-US" sz="1500" dirty="0"/>
            <a:t>What is the timeframe for accomplishing the change?</a:t>
          </a:r>
        </a:p>
      </dgm:t>
    </dgm:pt>
    <dgm:pt modelId="{C66AEF47-60B3-4C76-AD49-F23F19019319}" type="parTrans" cxnId="{32B8373F-359E-4145-A5C9-A62FA74F8FCD}">
      <dgm:prSet/>
      <dgm:spPr/>
      <dgm:t>
        <a:bodyPr/>
        <a:lstStyle/>
        <a:p>
          <a:endParaRPr lang="en-US"/>
        </a:p>
      </dgm:t>
    </dgm:pt>
    <dgm:pt modelId="{AD697116-110F-4FCB-98BF-D02B7E2CBDF1}" type="sibTrans" cxnId="{32B8373F-359E-4145-A5C9-A62FA74F8FCD}">
      <dgm:prSet/>
      <dgm:spPr/>
      <dgm:t>
        <a:bodyPr/>
        <a:lstStyle/>
        <a:p>
          <a:endParaRPr lang="en-US"/>
        </a:p>
      </dgm:t>
    </dgm:pt>
    <dgm:pt modelId="{07B11BAA-E5A1-4940-9657-36F3BFD26CF9}">
      <dgm:prSet phldrT="[Text]" custT="1"/>
      <dgm:spPr>
        <a:solidFill>
          <a:srgbClr val="C8B18B">
            <a:alpha val="90000"/>
          </a:srgbClr>
        </a:solidFill>
        <a:ln>
          <a:solidFill>
            <a:srgbClr val="C8B18B">
              <a:alpha val="90000"/>
            </a:srgbClr>
          </a:solidFill>
        </a:ln>
      </dgm:spPr>
      <dgm:t>
        <a:bodyPr/>
        <a:lstStyle/>
        <a:p>
          <a:r>
            <a:rPr lang="en-US" sz="1500" dirty="0"/>
            <a:t>What is our objective?</a:t>
          </a:r>
        </a:p>
      </dgm:t>
    </dgm:pt>
    <dgm:pt modelId="{6C19E552-B46A-4794-923E-0465496261BF}" type="parTrans" cxnId="{118C1A27-4CB7-4469-8596-3D2B96576940}">
      <dgm:prSet/>
      <dgm:spPr/>
      <dgm:t>
        <a:bodyPr/>
        <a:lstStyle/>
        <a:p>
          <a:endParaRPr lang="en-US"/>
        </a:p>
      </dgm:t>
    </dgm:pt>
    <dgm:pt modelId="{DF59107E-A9AF-468E-9E49-F2430B6983B2}" type="sibTrans" cxnId="{118C1A27-4CB7-4469-8596-3D2B96576940}">
      <dgm:prSet/>
      <dgm:spPr/>
      <dgm:t>
        <a:bodyPr/>
        <a:lstStyle/>
        <a:p>
          <a:endParaRPr lang="en-US"/>
        </a:p>
      </dgm:t>
    </dgm:pt>
    <dgm:pt modelId="{B3DAAC0B-FFB7-4806-A2BC-B5837391AE2F}">
      <dgm:prSet phldrT="[Text]" custT="1"/>
      <dgm:spPr>
        <a:solidFill>
          <a:srgbClr val="C8B18B">
            <a:alpha val="90000"/>
          </a:srgbClr>
        </a:solidFill>
        <a:ln>
          <a:solidFill>
            <a:srgbClr val="C8B18B">
              <a:alpha val="90000"/>
            </a:srgbClr>
          </a:solidFill>
        </a:ln>
      </dgm:spPr>
      <dgm:t>
        <a:bodyPr/>
        <a:lstStyle/>
        <a:p>
          <a:r>
            <a:rPr lang="en-US" sz="1500" dirty="0"/>
            <a:t>What strategies will we use to achieve it?</a:t>
          </a:r>
        </a:p>
      </dgm:t>
    </dgm:pt>
    <dgm:pt modelId="{4D0E1600-A326-4405-8D81-0E739676E72E}" type="parTrans" cxnId="{1C7016D5-9F78-4B59-A15A-098A724BC4F6}">
      <dgm:prSet/>
      <dgm:spPr/>
      <dgm:t>
        <a:bodyPr/>
        <a:lstStyle/>
        <a:p>
          <a:endParaRPr lang="en-US"/>
        </a:p>
      </dgm:t>
    </dgm:pt>
    <dgm:pt modelId="{57C2A9AF-2858-46E3-9046-9C2F82CDFC22}" type="sibTrans" cxnId="{1C7016D5-9F78-4B59-A15A-098A724BC4F6}">
      <dgm:prSet/>
      <dgm:spPr/>
      <dgm:t>
        <a:bodyPr/>
        <a:lstStyle/>
        <a:p>
          <a:endParaRPr lang="en-US"/>
        </a:p>
      </dgm:t>
    </dgm:pt>
    <dgm:pt modelId="{FC20ECD9-0EE7-46A8-971B-826F719BD8BE}">
      <dgm:prSet phldrT="[Text]" custT="1"/>
      <dgm:spPr>
        <a:solidFill>
          <a:srgbClr val="C8B18B">
            <a:alpha val="90000"/>
          </a:srgbClr>
        </a:solidFill>
        <a:ln>
          <a:solidFill>
            <a:srgbClr val="C8B18B">
              <a:alpha val="90000"/>
            </a:srgbClr>
          </a:solidFill>
        </a:ln>
      </dgm:spPr>
      <dgm:t>
        <a:bodyPr/>
        <a:lstStyle/>
        <a:p>
          <a:r>
            <a:rPr lang="en-US" sz="1500" dirty="0"/>
            <a:t>Can we make the change in the desired timeframe?</a:t>
          </a:r>
        </a:p>
      </dgm:t>
    </dgm:pt>
    <dgm:pt modelId="{FA6BFA4E-5D35-4625-A336-C744E7CF6057}" type="parTrans" cxnId="{264DF91C-2380-4333-A919-E61C9AA1FF28}">
      <dgm:prSet/>
      <dgm:spPr/>
      <dgm:t>
        <a:bodyPr/>
        <a:lstStyle/>
        <a:p>
          <a:endParaRPr lang="en-US"/>
        </a:p>
      </dgm:t>
    </dgm:pt>
    <dgm:pt modelId="{68C852C4-259A-4376-AFDB-A75780EF3C6F}" type="sibTrans" cxnId="{264DF91C-2380-4333-A919-E61C9AA1FF28}">
      <dgm:prSet/>
      <dgm:spPr/>
      <dgm:t>
        <a:bodyPr/>
        <a:lstStyle/>
        <a:p>
          <a:endParaRPr lang="en-US"/>
        </a:p>
      </dgm:t>
    </dgm:pt>
    <dgm:pt modelId="{A2B44246-5921-4D20-96B0-389D423F2362}">
      <dgm:prSet custT="1"/>
      <dgm:spPr>
        <a:solidFill>
          <a:srgbClr val="C8B18B">
            <a:alpha val="90000"/>
          </a:srgbClr>
        </a:solidFill>
        <a:ln>
          <a:solidFill>
            <a:srgbClr val="C8B18B">
              <a:alpha val="90000"/>
            </a:srgbClr>
          </a:solidFill>
        </a:ln>
      </dgm:spPr>
      <dgm:t>
        <a:bodyPr/>
        <a:lstStyle/>
        <a:p>
          <a:r>
            <a:rPr lang="en-US" sz="1500" dirty="0"/>
            <a:t>Do they align with their missions?</a:t>
          </a:r>
        </a:p>
      </dgm:t>
    </dgm:pt>
    <dgm:pt modelId="{27A59F9E-0F71-45D6-AFBB-1251299B61AF}" type="parTrans" cxnId="{9F7A191C-5C6B-461F-AE51-F0D5E59D6CC9}">
      <dgm:prSet/>
      <dgm:spPr/>
      <dgm:t>
        <a:bodyPr/>
        <a:lstStyle/>
        <a:p>
          <a:endParaRPr lang="en-US"/>
        </a:p>
      </dgm:t>
    </dgm:pt>
    <dgm:pt modelId="{8C41311E-3962-4287-94DE-CDDD3D2ECCC6}" type="sibTrans" cxnId="{9F7A191C-5C6B-461F-AE51-F0D5E59D6CC9}">
      <dgm:prSet/>
      <dgm:spPr/>
      <dgm:t>
        <a:bodyPr/>
        <a:lstStyle/>
        <a:p>
          <a:endParaRPr lang="en-US"/>
        </a:p>
      </dgm:t>
    </dgm:pt>
    <dgm:pt modelId="{70F59516-5F24-400F-AC26-B8A7CD15CEE5}">
      <dgm:prSet custT="1"/>
      <dgm:spPr>
        <a:solidFill>
          <a:srgbClr val="C8B18B">
            <a:alpha val="90000"/>
          </a:srgbClr>
        </a:solidFill>
        <a:ln>
          <a:solidFill>
            <a:srgbClr val="C8B18B">
              <a:alpha val="90000"/>
            </a:srgbClr>
          </a:solidFill>
        </a:ln>
      </dgm:spPr>
      <dgm:t>
        <a:bodyPr/>
        <a:lstStyle/>
        <a:p>
          <a:r>
            <a:rPr lang="en-US" sz="1500" dirty="0"/>
            <a:t>What are the milestones?</a:t>
          </a:r>
        </a:p>
      </dgm:t>
    </dgm:pt>
    <dgm:pt modelId="{8C654B77-D682-4852-87AC-BC023D5CDC43}" type="parTrans" cxnId="{F0A39C3F-26C8-4683-9C2C-22BE6D82E833}">
      <dgm:prSet/>
      <dgm:spPr/>
      <dgm:t>
        <a:bodyPr/>
        <a:lstStyle/>
        <a:p>
          <a:endParaRPr lang="en-US"/>
        </a:p>
      </dgm:t>
    </dgm:pt>
    <dgm:pt modelId="{070D5DCF-06D3-4B3B-A83A-CBEE70391468}" type="sibTrans" cxnId="{F0A39C3F-26C8-4683-9C2C-22BE6D82E833}">
      <dgm:prSet/>
      <dgm:spPr/>
      <dgm:t>
        <a:bodyPr/>
        <a:lstStyle/>
        <a:p>
          <a:endParaRPr lang="en-US"/>
        </a:p>
      </dgm:t>
    </dgm:pt>
    <dgm:pt modelId="{786D286E-DB08-45BD-85B5-409A4AF149F5}" type="pres">
      <dgm:prSet presAssocID="{15C3DFBB-E5DC-40B3-B366-EB4BB8E16849}" presName="Name0" presStyleCnt="0">
        <dgm:presLayoutVars>
          <dgm:dir/>
          <dgm:animLvl val="lvl"/>
          <dgm:resizeHandles val="exact"/>
        </dgm:presLayoutVars>
      </dgm:prSet>
      <dgm:spPr/>
    </dgm:pt>
    <dgm:pt modelId="{249B7DEE-361E-4E55-B7E3-4D8A2E06678D}" type="pres">
      <dgm:prSet presAssocID="{E9C3918A-DC37-41ED-A933-BD6366C7451B}" presName="linNode" presStyleCnt="0"/>
      <dgm:spPr/>
    </dgm:pt>
    <dgm:pt modelId="{395F5AC0-9ADB-4BF0-9514-0BE9F79523AD}" type="pres">
      <dgm:prSet presAssocID="{E9C3918A-DC37-41ED-A933-BD6366C7451B}" presName="parentText" presStyleLbl="node1" presStyleIdx="0" presStyleCnt="5" custScaleX="65512" custScaleY="108060">
        <dgm:presLayoutVars>
          <dgm:chMax val="1"/>
          <dgm:bulletEnabled val="1"/>
        </dgm:presLayoutVars>
      </dgm:prSet>
      <dgm:spPr/>
    </dgm:pt>
    <dgm:pt modelId="{07DB027F-9EB5-4924-B8C7-6428C4CFBDF1}" type="pres">
      <dgm:prSet presAssocID="{E9C3918A-DC37-41ED-A933-BD6366C7451B}" presName="descendantText" presStyleLbl="alignAccFollowNode1" presStyleIdx="0" presStyleCnt="5" custScaleX="110017" custScaleY="135150">
        <dgm:presLayoutVars>
          <dgm:bulletEnabled val="1"/>
        </dgm:presLayoutVars>
      </dgm:prSet>
      <dgm:spPr/>
    </dgm:pt>
    <dgm:pt modelId="{A17E64A3-5A6C-4C8F-A2E5-F064CE9DDC82}" type="pres">
      <dgm:prSet presAssocID="{3660E392-D025-4881-82DC-EA0B44C3E6AA}" presName="sp" presStyleCnt="0"/>
      <dgm:spPr/>
    </dgm:pt>
    <dgm:pt modelId="{F78039BD-E1C5-4116-8446-79AAF4019137}" type="pres">
      <dgm:prSet presAssocID="{1B4E47A8-7301-4766-80A3-195DDD3C681A}" presName="linNode" presStyleCnt="0"/>
      <dgm:spPr/>
    </dgm:pt>
    <dgm:pt modelId="{537EA2CE-FCA2-486C-848E-325F3E3B2F2E}" type="pres">
      <dgm:prSet presAssocID="{1B4E47A8-7301-4766-80A3-195DDD3C681A}" presName="parentText" presStyleLbl="node1" presStyleIdx="1" presStyleCnt="5" custScaleX="65512" custScaleY="133969">
        <dgm:presLayoutVars>
          <dgm:chMax val="1"/>
          <dgm:bulletEnabled val="1"/>
        </dgm:presLayoutVars>
      </dgm:prSet>
      <dgm:spPr/>
    </dgm:pt>
    <dgm:pt modelId="{4C742ED6-938C-4801-AEF8-791FF55C7222}" type="pres">
      <dgm:prSet presAssocID="{1B4E47A8-7301-4766-80A3-195DDD3C681A}" presName="descendantText" presStyleLbl="alignAccFollowNode1" presStyleIdx="1" presStyleCnt="5" custScaleX="110017" custScaleY="145226">
        <dgm:presLayoutVars>
          <dgm:bulletEnabled val="1"/>
        </dgm:presLayoutVars>
      </dgm:prSet>
      <dgm:spPr/>
    </dgm:pt>
    <dgm:pt modelId="{4E420992-9D64-4212-A0FB-D35C68226E6E}" type="pres">
      <dgm:prSet presAssocID="{34FB9E43-BAF1-4502-8541-9DC788CC1101}" presName="sp" presStyleCnt="0"/>
      <dgm:spPr/>
    </dgm:pt>
    <dgm:pt modelId="{7A3B8195-5045-4BFF-A287-55E0EAAD94C6}" type="pres">
      <dgm:prSet presAssocID="{8AD8999B-B7E9-401D-B62B-0EE10BB43914}" presName="linNode" presStyleCnt="0"/>
      <dgm:spPr/>
    </dgm:pt>
    <dgm:pt modelId="{22F89971-163A-4A31-A98F-F672D88A7AEE}" type="pres">
      <dgm:prSet presAssocID="{8AD8999B-B7E9-401D-B62B-0EE10BB43914}" presName="parentText" presStyleLbl="node1" presStyleIdx="2" presStyleCnt="5" custScaleX="65512">
        <dgm:presLayoutVars>
          <dgm:chMax val="1"/>
          <dgm:bulletEnabled val="1"/>
        </dgm:presLayoutVars>
      </dgm:prSet>
      <dgm:spPr/>
    </dgm:pt>
    <dgm:pt modelId="{FCEE9D8A-5AAB-4E75-A448-16E13EF3BD06}" type="pres">
      <dgm:prSet presAssocID="{8AD8999B-B7E9-401D-B62B-0EE10BB43914}" presName="descendantText" presStyleLbl="alignAccFollowNode1" presStyleIdx="2" presStyleCnt="5" custScaleX="110017" custScaleY="117204">
        <dgm:presLayoutVars>
          <dgm:bulletEnabled val="1"/>
        </dgm:presLayoutVars>
      </dgm:prSet>
      <dgm:spPr/>
    </dgm:pt>
    <dgm:pt modelId="{610D556C-285A-4A1D-BA0A-0E1F4D2D1B3D}" type="pres">
      <dgm:prSet presAssocID="{D44C3020-E6A4-4FED-923B-CA51439BA942}" presName="sp" presStyleCnt="0"/>
      <dgm:spPr/>
    </dgm:pt>
    <dgm:pt modelId="{C6B8D8C2-D27F-4A3B-BAC0-E47B022A1653}" type="pres">
      <dgm:prSet presAssocID="{FBBE5DE7-33FD-4784-9027-ABB229565FD4}" presName="linNode" presStyleCnt="0"/>
      <dgm:spPr/>
    </dgm:pt>
    <dgm:pt modelId="{EC2E993E-3069-411D-BC17-A5AF812160E6}" type="pres">
      <dgm:prSet presAssocID="{FBBE5DE7-33FD-4784-9027-ABB229565FD4}" presName="parentText" presStyleLbl="node1" presStyleIdx="3" presStyleCnt="5" custScaleX="65512">
        <dgm:presLayoutVars>
          <dgm:chMax val="1"/>
          <dgm:bulletEnabled val="1"/>
        </dgm:presLayoutVars>
      </dgm:prSet>
      <dgm:spPr/>
    </dgm:pt>
    <dgm:pt modelId="{68052595-3290-4D26-811A-A94649BED60C}" type="pres">
      <dgm:prSet presAssocID="{FBBE5DE7-33FD-4784-9027-ABB229565FD4}" presName="descendantText" presStyleLbl="alignAccFollowNode1" presStyleIdx="3" presStyleCnt="5" custScaleX="110017" custScaleY="117370">
        <dgm:presLayoutVars>
          <dgm:bulletEnabled val="1"/>
        </dgm:presLayoutVars>
      </dgm:prSet>
      <dgm:spPr/>
    </dgm:pt>
    <dgm:pt modelId="{ECE7FE3F-A697-4DD4-9BCA-39E4C7A61D21}" type="pres">
      <dgm:prSet presAssocID="{79D94735-F987-4345-B046-C42426192563}" presName="sp" presStyleCnt="0"/>
      <dgm:spPr/>
    </dgm:pt>
    <dgm:pt modelId="{18B9EEDA-89E7-461F-B8B6-732AB23A37CB}" type="pres">
      <dgm:prSet presAssocID="{F3D593B4-136A-4D76-A1FC-F4A72D9BC9B2}" presName="linNode" presStyleCnt="0"/>
      <dgm:spPr/>
    </dgm:pt>
    <dgm:pt modelId="{2FFAF526-6416-47F6-9D72-521C1E8DCADF}" type="pres">
      <dgm:prSet presAssocID="{F3D593B4-136A-4D76-A1FC-F4A72D9BC9B2}" presName="parentText" presStyleLbl="node1" presStyleIdx="4" presStyleCnt="5" custScaleX="65512">
        <dgm:presLayoutVars>
          <dgm:chMax val="1"/>
          <dgm:bulletEnabled val="1"/>
        </dgm:presLayoutVars>
      </dgm:prSet>
      <dgm:spPr/>
    </dgm:pt>
    <dgm:pt modelId="{D2378DE0-D73B-43D9-8D3F-DD68DFC8B2EA}" type="pres">
      <dgm:prSet presAssocID="{F3D593B4-136A-4D76-A1FC-F4A72D9BC9B2}" presName="descendantText" presStyleLbl="alignAccFollowNode1" presStyleIdx="4" presStyleCnt="5" custScaleX="110017" custScaleY="117536">
        <dgm:presLayoutVars>
          <dgm:bulletEnabled val="1"/>
        </dgm:presLayoutVars>
      </dgm:prSet>
      <dgm:spPr/>
    </dgm:pt>
  </dgm:ptLst>
  <dgm:cxnLst>
    <dgm:cxn modelId="{F2859905-EF2B-4C2A-8CFE-548A8EA6C7E8}" srcId="{1B4E47A8-7301-4766-80A3-195DDD3C681A}" destId="{574E0D67-1233-4480-B9AF-05AD157681AB}" srcOrd="0" destOrd="0" parTransId="{9DDD58C4-D04F-4E45-9E38-DD0ABDDB0BAF}" sibTransId="{1108D3E5-BE56-4802-8B77-0E3E9F1B62F8}"/>
    <dgm:cxn modelId="{962D2408-DFB5-4BDA-890F-9B6F9E107F22}" type="presOf" srcId="{1B4E47A8-7301-4766-80A3-195DDD3C681A}" destId="{537EA2CE-FCA2-486C-848E-325F3E3B2F2E}" srcOrd="0" destOrd="0" presId="urn:microsoft.com/office/officeart/2005/8/layout/vList5"/>
    <dgm:cxn modelId="{F29EB208-AD65-4285-931F-41C6E2E6796E}" srcId="{1B4E47A8-7301-4766-80A3-195DDD3C681A}" destId="{B189B66E-EAA9-4EED-92BD-E3729387A8A9}" srcOrd="1" destOrd="0" parTransId="{E4703FBC-C363-4439-9D42-A9845C3D12CB}" sibTransId="{9CC86AC1-1851-457B-85B1-CC0EFC342225}"/>
    <dgm:cxn modelId="{E5EDB711-B5E5-4BF7-A9C6-97D3B6B8DBE6}" type="presOf" srcId="{B3DAAC0B-FFB7-4806-A2BC-B5837391AE2F}" destId="{07DB027F-9EB5-4924-B8C7-6428C4CFBDF1}" srcOrd="0" destOrd="2" presId="urn:microsoft.com/office/officeart/2005/8/layout/vList5"/>
    <dgm:cxn modelId="{79402217-B080-4D67-A02C-B3A5F2ACFB74}" type="presOf" srcId="{FBBE5DE7-33FD-4784-9027-ABB229565FD4}" destId="{EC2E993E-3069-411D-BC17-A5AF812160E6}" srcOrd="0" destOrd="0" presId="urn:microsoft.com/office/officeart/2005/8/layout/vList5"/>
    <dgm:cxn modelId="{F5A1D817-1338-46C6-9317-236B4FB6B2B9}" srcId="{8AD8999B-B7E9-401D-B62B-0EE10BB43914}" destId="{F59A51D1-CBFC-4050-85DA-3A32B46DEFA9}" srcOrd="2" destOrd="0" parTransId="{83769546-2E39-4607-85FD-6BB80840532F}" sibTransId="{6774DE3C-F02A-4394-95D5-C3015028390A}"/>
    <dgm:cxn modelId="{5AB7EE1B-B230-408B-8143-0B094BDF934C}" srcId="{15C3DFBB-E5DC-40B3-B366-EB4BB8E16849}" destId="{E9C3918A-DC37-41ED-A933-BD6366C7451B}" srcOrd="0" destOrd="0" parTransId="{DE4DC80E-970D-43B5-ACD1-4FF199A00A62}" sibTransId="{3660E392-D025-4881-82DC-EA0B44C3E6AA}"/>
    <dgm:cxn modelId="{9F7A191C-5C6B-461F-AE51-F0D5E59D6CC9}" srcId="{FBBE5DE7-33FD-4784-9027-ABB229565FD4}" destId="{A2B44246-5921-4D20-96B0-389D423F2362}" srcOrd="1" destOrd="0" parTransId="{27A59F9E-0F71-45D6-AFBB-1251299B61AF}" sibTransId="{8C41311E-3962-4287-94DE-CDDD3D2ECCC6}"/>
    <dgm:cxn modelId="{264DF91C-2380-4333-A919-E61C9AA1FF28}" srcId="{8AD8999B-B7E9-401D-B62B-0EE10BB43914}" destId="{FC20ECD9-0EE7-46A8-971B-826F719BD8BE}" srcOrd="1" destOrd="0" parTransId="{FA6BFA4E-5D35-4625-A336-C744E7CF6057}" sibTransId="{68C852C4-259A-4376-AFDB-A75780EF3C6F}"/>
    <dgm:cxn modelId="{118C1A27-4CB7-4469-8596-3D2B96576940}" srcId="{E9C3918A-DC37-41ED-A933-BD6366C7451B}" destId="{07B11BAA-E5A1-4940-9657-36F3BFD26CF9}" srcOrd="1" destOrd="0" parTransId="{6C19E552-B46A-4794-923E-0465496261BF}" sibTransId="{DF59107E-A9AF-468E-9E49-F2430B6983B2}"/>
    <dgm:cxn modelId="{645FE529-3757-4141-8212-9AD07756BD4D}" type="presOf" srcId="{8AD8999B-B7E9-401D-B62B-0EE10BB43914}" destId="{22F89971-163A-4A31-A98F-F672D88A7AEE}" srcOrd="0" destOrd="0" presId="urn:microsoft.com/office/officeart/2005/8/layout/vList5"/>
    <dgm:cxn modelId="{E843FD2E-4DDF-42D1-8EBF-FB954F32DE21}" type="presOf" srcId="{E527641D-021A-486E-B498-46CAB1DF00B7}" destId="{D2378DE0-D73B-43D9-8D3F-DD68DFC8B2EA}" srcOrd="0" destOrd="0" presId="urn:microsoft.com/office/officeart/2005/8/layout/vList5"/>
    <dgm:cxn modelId="{32B8373F-359E-4145-A5C9-A62FA74F8FCD}" srcId="{F3D593B4-136A-4D76-A1FC-F4A72D9BC9B2}" destId="{E527641D-021A-486E-B498-46CAB1DF00B7}" srcOrd="0" destOrd="0" parTransId="{C66AEF47-60B3-4C76-AD49-F23F19019319}" sibTransId="{AD697116-110F-4FCB-98BF-D02B7E2CBDF1}"/>
    <dgm:cxn modelId="{F0A39C3F-26C8-4683-9C2C-22BE6D82E833}" srcId="{F3D593B4-136A-4D76-A1FC-F4A72D9BC9B2}" destId="{70F59516-5F24-400F-AC26-B8A7CD15CEE5}" srcOrd="1" destOrd="0" parTransId="{8C654B77-D682-4852-87AC-BC023D5CDC43}" sibTransId="{070D5DCF-06D3-4B3B-A83A-CBEE70391468}"/>
    <dgm:cxn modelId="{CCD9725D-6A8C-4EF9-ACFF-8C31DBE01852}" type="presOf" srcId="{07B11BAA-E5A1-4940-9657-36F3BFD26CF9}" destId="{07DB027F-9EB5-4924-B8C7-6428C4CFBDF1}" srcOrd="0" destOrd="1" presId="urn:microsoft.com/office/officeart/2005/8/layout/vList5"/>
    <dgm:cxn modelId="{0008A972-8043-4D72-B2F6-BC222D582194}" type="presOf" srcId="{70F59516-5F24-400F-AC26-B8A7CD15CEE5}" destId="{D2378DE0-D73B-43D9-8D3F-DD68DFC8B2EA}" srcOrd="0" destOrd="1" presId="urn:microsoft.com/office/officeart/2005/8/layout/vList5"/>
    <dgm:cxn modelId="{6A2E0975-81AE-468A-A00C-556090D24CB1}" srcId="{FBBE5DE7-33FD-4784-9027-ABB229565FD4}" destId="{127EF9B5-BE30-49A9-933B-363DBCFEFBD5}" srcOrd="0" destOrd="0" parTransId="{225529E4-6D05-4346-88E5-2E077E5F47C7}" sibTransId="{CA1215B1-22E9-4049-8F11-8C0E6DBC4B36}"/>
    <dgm:cxn modelId="{B3A2AF8D-2512-410A-A54F-A5EBC2FC0194}" type="presOf" srcId="{15C3DFBB-E5DC-40B3-B366-EB4BB8E16849}" destId="{786D286E-DB08-45BD-85B5-409A4AF149F5}" srcOrd="0" destOrd="0" presId="urn:microsoft.com/office/officeart/2005/8/layout/vList5"/>
    <dgm:cxn modelId="{10BC6592-3D8F-4853-B301-7781574D79B6}" srcId="{15C3DFBB-E5DC-40B3-B366-EB4BB8E16849}" destId="{FBBE5DE7-33FD-4784-9027-ABB229565FD4}" srcOrd="3" destOrd="0" parTransId="{B7C86EDD-1507-49C3-97B5-7C60121E2A92}" sibTransId="{79D94735-F987-4345-B046-C42426192563}"/>
    <dgm:cxn modelId="{916DEA99-A6B6-46F2-8DD2-7A1734822168}" type="presOf" srcId="{F59A51D1-CBFC-4050-85DA-3A32B46DEFA9}" destId="{FCEE9D8A-5AAB-4E75-A448-16E13EF3BD06}" srcOrd="0" destOrd="2" presId="urn:microsoft.com/office/officeart/2005/8/layout/vList5"/>
    <dgm:cxn modelId="{7D28D49C-A6CB-4368-8C40-B77D85958463}" type="presOf" srcId="{5EE41C8D-BC16-47F1-B66B-BBC92FD1D978}" destId="{07DB027F-9EB5-4924-B8C7-6428C4CFBDF1}" srcOrd="0" destOrd="0" presId="urn:microsoft.com/office/officeart/2005/8/layout/vList5"/>
    <dgm:cxn modelId="{A3E112AC-3A4E-4AC8-B153-738DCCD09A97}" srcId="{E9C3918A-DC37-41ED-A933-BD6366C7451B}" destId="{5EE41C8D-BC16-47F1-B66B-BBC92FD1D978}" srcOrd="0" destOrd="0" parTransId="{B6460897-7720-4716-87ED-CAE03BC2881D}" sibTransId="{3B378EC6-770D-4E5E-B77F-0458CEDC824A}"/>
    <dgm:cxn modelId="{A21EDEAE-B97B-40A5-8A99-E633E57FB65B}" type="presOf" srcId="{F3D593B4-136A-4D76-A1FC-F4A72D9BC9B2}" destId="{2FFAF526-6416-47F6-9D72-521C1E8DCADF}" srcOrd="0" destOrd="0" presId="urn:microsoft.com/office/officeart/2005/8/layout/vList5"/>
    <dgm:cxn modelId="{5A5814AF-5362-4A61-829A-CD2DD3310F6C}" type="presOf" srcId="{B189B66E-EAA9-4EED-92BD-E3729387A8A9}" destId="{4C742ED6-938C-4801-AEF8-791FF55C7222}" srcOrd="0" destOrd="1" presId="urn:microsoft.com/office/officeart/2005/8/layout/vList5"/>
    <dgm:cxn modelId="{E691CDB4-F627-49B5-A69A-BDC4A7E30C40}" type="presOf" srcId="{574E0D67-1233-4480-B9AF-05AD157681AB}" destId="{4C742ED6-938C-4801-AEF8-791FF55C7222}" srcOrd="0" destOrd="0" presId="urn:microsoft.com/office/officeart/2005/8/layout/vList5"/>
    <dgm:cxn modelId="{9CC0BBB6-3F47-48FA-BEAE-9BEB372C9E84}" type="presOf" srcId="{E59C3825-4AE2-406D-A846-3F054715B796}" destId="{FCEE9D8A-5AAB-4E75-A448-16E13EF3BD06}" srcOrd="0" destOrd="0" presId="urn:microsoft.com/office/officeart/2005/8/layout/vList5"/>
    <dgm:cxn modelId="{A344A3B8-8F00-4E6B-AC33-E02CBE718CD3}" srcId="{15C3DFBB-E5DC-40B3-B366-EB4BB8E16849}" destId="{F3D593B4-136A-4D76-A1FC-F4A72D9BC9B2}" srcOrd="4" destOrd="0" parTransId="{BB715415-3F25-44C6-9C29-5F569E157610}" sibTransId="{F2095D4F-BD50-48D9-98AA-2E45CD585AD2}"/>
    <dgm:cxn modelId="{9F6D4DB9-0CA0-4AEF-998E-B6AD4D39E461}" type="presOf" srcId="{127EF9B5-BE30-49A9-933B-363DBCFEFBD5}" destId="{68052595-3290-4D26-811A-A94649BED60C}" srcOrd="0" destOrd="0" presId="urn:microsoft.com/office/officeart/2005/8/layout/vList5"/>
    <dgm:cxn modelId="{B469D6C4-4B78-45CE-9D9E-FE1F70ABB3A5}" srcId="{15C3DFBB-E5DC-40B3-B366-EB4BB8E16849}" destId="{8AD8999B-B7E9-401D-B62B-0EE10BB43914}" srcOrd="2" destOrd="0" parTransId="{8F84BE6C-1665-48CD-88F0-D14A0DC159A4}" sibTransId="{D44C3020-E6A4-4FED-923B-CA51439BA942}"/>
    <dgm:cxn modelId="{E2671ECD-0AE9-48F3-B73C-7693A76FBC0B}" type="presOf" srcId="{A2B44246-5921-4D20-96B0-389D423F2362}" destId="{68052595-3290-4D26-811A-A94649BED60C}" srcOrd="0" destOrd="1" presId="urn:microsoft.com/office/officeart/2005/8/layout/vList5"/>
    <dgm:cxn modelId="{1C7016D5-9F78-4B59-A15A-098A724BC4F6}" srcId="{E9C3918A-DC37-41ED-A933-BD6366C7451B}" destId="{B3DAAC0B-FFB7-4806-A2BC-B5837391AE2F}" srcOrd="2" destOrd="0" parTransId="{4D0E1600-A326-4405-8D81-0E739676E72E}" sibTransId="{57C2A9AF-2858-46E3-9046-9C2F82CDFC22}"/>
    <dgm:cxn modelId="{735566D8-D91A-434B-9C5B-AF9C8345F104}" type="presOf" srcId="{FC20ECD9-0EE7-46A8-971B-826F719BD8BE}" destId="{FCEE9D8A-5AAB-4E75-A448-16E13EF3BD06}" srcOrd="0" destOrd="1" presId="urn:microsoft.com/office/officeart/2005/8/layout/vList5"/>
    <dgm:cxn modelId="{6C02EFED-9296-4F1E-B04E-CBBA60A559A5}" srcId="{8AD8999B-B7E9-401D-B62B-0EE10BB43914}" destId="{E59C3825-4AE2-406D-A846-3F054715B796}" srcOrd="0" destOrd="0" parTransId="{457416D0-2CDF-4071-9894-44723F685AC8}" sibTransId="{611AED2A-0CD1-42F3-BB91-6D05DF6FD00C}"/>
    <dgm:cxn modelId="{5CCC3BEE-BF4B-42EC-A367-BB0EBA98114D}" srcId="{15C3DFBB-E5DC-40B3-B366-EB4BB8E16849}" destId="{1B4E47A8-7301-4766-80A3-195DDD3C681A}" srcOrd="1" destOrd="0" parTransId="{8E1EF8EA-8AED-4116-A2CD-F3ACE65B3713}" sibTransId="{34FB9E43-BAF1-4502-8541-9DC788CC1101}"/>
    <dgm:cxn modelId="{BD3FA9F1-323E-4F01-875F-2A990A9EE222}" type="presOf" srcId="{E9C3918A-DC37-41ED-A933-BD6366C7451B}" destId="{395F5AC0-9ADB-4BF0-9514-0BE9F79523AD}" srcOrd="0" destOrd="0" presId="urn:microsoft.com/office/officeart/2005/8/layout/vList5"/>
    <dgm:cxn modelId="{AE798458-E556-445B-B9E7-58DA92516123}" type="presParOf" srcId="{786D286E-DB08-45BD-85B5-409A4AF149F5}" destId="{249B7DEE-361E-4E55-B7E3-4D8A2E06678D}" srcOrd="0" destOrd="0" presId="urn:microsoft.com/office/officeart/2005/8/layout/vList5"/>
    <dgm:cxn modelId="{7D2852F7-F75E-40A0-A9EE-0B391A9EC301}" type="presParOf" srcId="{249B7DEE-361E-4E55-B7E3-4D8A2E06678D}" destId="{395F5AC0-9ADB-4BF0-9514-0BE9F79523AD}" srcOrd="0" destOrd="0" presId="urn:microsoft.com/office/officeart/2005/8/layout/vList5"/>
    <dgm:cxn modelId="{8E8ECE14-9AA4-4C9D-AA83-E4443A2FAD85}" type="presParOf" srcId="{249B7DEE-361E-4E55-B7E3-4D8A2E06678D}" destId="{07DB027F-9EB5-4924-B8C7-6428C4CFBDF1}" srcOrd="1" destOrd="0" presId="urn:microsoft.com/office/officeart/2005/8/layout/vList5"/>
    <dgm:cxn modelId="{8EE62C42-18F9-44B0-A36F-47062A636DEC}" type="presParOf" srcId="{786D286E-DB08-45BD-85B5-409A4AF149F5}" destId="{A17E64A3-5A6C-4C8F-A2E5-F064CE9DDC82}" srcOrd="1" destOrd="0" presId="urn:microsoft.com/office/officeart/2005/8/layout/vList5"/>
    <dgm:cxn modelId="{B8A8F60A-76AC-4D3E-9BBA-7EB4FA93FAF9}" type="presParOf" srcId="{786D286E-DB08-45BD-85B5-409A4AF149F5}" destId="{F78039BD-E1C5-4116-8446-79AAF4019137}" srcOrd="2" destOrd="0" presId="urn:microsoft.com/office/officeart/2005/8/layout/vList5"/>
    <dgm:cxn modelId="{75CC0FF6-1794-4C49-A420-A9908779A0A2}" type="presParOf" srcId="{F78039BD-E1C5-4116-8446-79AAF4019137}" destId="{537EA2CE-FCA2-486C-848E-325F3E3B2F2E}" srcOrd="0" destOrd="0" presId="urn:microsoft.com/office/officeart/2005/8/layout/vList5"/>
    <dgm:cxn modelId="{3BDB7E62-98D9-4467-815A-B78ACBC5FDF2}" type="presParOf" srcId="{F78039BD-E1C5-4116-8446-79AAF4019137}" destId="{4C742ED6-938C-4801-AEF8-791FF55C7222}" srcOrd="1" destOrd="0" presId="urn:microsoft.com/office/officeart/2005/8/layout/vList5"/>
    <dgm:cxn modelId="{E012A96E-77C2-4E74-9369-21B5997E12D2}" type="presParOf" srcId="{786D286E-DB08-45BD-85B5-409A4AF149F5}" destId="{4E420992-9D64-4212-A0FB-D35C68226E6E}" srcOrd="3" destOrd="0" presId="urn:microsoft.com/office/officeart/2005/8/layout/vList5"/>
    <dgm:cxn modelId="{CF8D89E3-BFB0-429B-8D89-72EA638E7169}" type="presParOf" srcId="{786D286E-DB08-45BD-85B5-409A4AF149F5}" destId="{7A3B8195-5045-4BFF-A287-55E0EAAD94C6}" srcOrd="4" destOrd="0" presId="urn:microsoft.com/office/officeart/2005/8/layout/vList5"/>
    <dgm:cxn modelId="{8BC55DE5-E4E8-4C87-82EC-C6AFD8C64CBD}" type="presParOf" srcId="{7A3B8195-5045-4BFF-A287-55E0EAAD94C6}" destId="{22F89971-163A-4A31-A98F-F672D88A7AEE}" srcOrd="0" destOrd="0" presId="urn:microsoft.com/office/officeart/2005/8/layout/vList5"/>
    <dgm:cxn modelId="{C32471C3-8C52-48D0-8027-4603FE42929F}" type="presParOf" srcId="{7A3B8195-5045-4BFF-A287-55E0EAAD94C6}" destId="{FCEE9D8A-5AAB-4E75-A448-16E13EF3BD06}" srcOrd="1" destOrd="0" presId="urn:microsoft.com/office/officeart/2005/8/layout/vList5"/>
    <dgm:cxn modelId="{9B316286-2832-4005-8EC6-0644F037BD87}" type="presParOf" srcId="{786D286E-DB08-45BD-85B5-409A4AF149F5}" destId="{610D556C-285A-4A1D-BA0A-0E1F4D2D1B3D}" srcOrd="5" destOrd="0" presId="urn:microsoft.com/office/officeart/2005/8/layout/vList5"/>
    <dgm:cxn modelId="{C4F829CB-57B3-4A49-A7A1-A78527D451CC}" type="presParOf" srcId="{786D286E-DB08-45BD-85B5-409A4AF149F5}" destId="{C6B8D8C2-D27F-4A3B-BAC0-E47B022A1653}" srcOrd="6" destOrd="0" presId="urn:microsoft.com/office/officeart/2005/8/layout/vList5"/>
    <dgm:cxn modelId="{11660048-9251-4B0F-B477-8712BDD775C1}" type="presParOf" srcId="{C6B8D8C2-D27F-4A3B-BAC0-E47B022A1653}" destId="{EC2E993E-3069-411D-BC17-A5AF812160E6}" srcOrd="0" destOrd="0" presId="urn:microsoft.com/office/officeart/2005/8/layout/vList5"/>
    <dgm:cxn modelId="{ADED9332-4F44-4F66-8FF4-75B2DF7D8766}" type="presParOf" srcId="{C6B8D8C2-D27F-4A3B-BAC0-E47B022A1653}" destId="{68052595-3290-4D26-811A-A94649BED60C}" srcOrd="1" destOrd="0" presId="urn:microsoft.com/office/officeart/2005/8/layout/vList5"/>
    <dgm:cxn modelId="{72B98A12-5FDE-42DE-9077-19920D95BFC2}" type="presParOf" srcId="{786D286E-DB08-45BD-85B5-409A4AF149F5}" destId="{ECE7FE3F-A697-4DD4-9BCA-39E4C7A61D21}" srcOrd="7" destOrd="0" presId="urn:microsoft.com/office/officeart/2005/8/layout/vList5"/>
    <dgm:cxn modelId="{4A758806-3E1F-464A-B7C9-2E67EA604E8E}" type="presParOf" srcId="{786D286E-DB08-45BD-85B5-409A4AF149F5}" destId="{18B9EEDA-89E7-461F-B8B6-732AB23A37CB}" srcOrd="8" destOrd="0" presId="urn:microsoft.com/office/officeart/2005/8/layout/vList5"/>
    <dgm:cxn modelId="{3BBF948A-81D3-4296-9FC0-EAC4AE40DD7D}" type="presParOf" srcId="{18B9EEDA-89E7-461F-B8B6-732AB23A37CB}" destId="{2FFAF526-6416-47F6-9D72-521C1E8DCADF}" srcOrd="0" destOrd="0" presId="urn:microsoft.com/office/officeart/2005/8/layout/vList5"/>
    <dgm:cxn modelId="{00D82C7C-3A9C-4E37-9E19-4C399CF25B84}" type="presParOf" srcId="{18B9EEDA-89E7-461F-B8B6-732AB23A37CB}" destId="{D2378DE0-D73B-43D9-8D3F-DD68DFC8B2E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6EE9AF-DC33-40AB-9A9B-8DE3F7387851}" type="doc">
      <dgm:prSet loTypeId="urn:microsoft.com/office/officeart/2005/8/layout/process1" loCatId="process" qsTypeId="urn:microsoft.com/office/officeart/2005/8/quickstyle/simple1" qsCatId="simple" csTypeId="urn:microsoft.com/office/officeart/2005/8/colors/accent1_2" csCatId="accent1" phldr="1"/>
      <dgm:spPr/>
    </dgm:pt>
    <dgm:pt modelId="{53C7346A-FE24-49F3-90A5-AB5E5E041FAF}">
      <dgm:prSet phldrT="[Text]"/>
      <dgm:spPr>
        <a:solidFill>
          <a:srgbClr val="008367"/>
        </a:solidFill>
        <a:ln>
          <a:solidFill>
            <a:srgbClr val="008367"/>
          </a:solidFill>
        </a:ln>
      </dgm:spPr>
      <dgm:t>
        <a:bodyPr/>
        <a:lstStyle/>
        <a:p>
          <a:r>
            <a:rPr lang="en-US" dirty="0"/>
            <a:t>Short-term</a:t>
          </a:r>
        </a:p>
        <a:p>
          <a:r>
            <a:rPr lang="en-US" dirty="0"/>
            <a:t>Objectives</a:t>
          </a:r>
        </a:p>
      </dgm:t>
    </dgm:pt>
    <dgm:pt modelId="{AF81743E-6241-4D9D-9EDE-ED4404E73923}" type="parTrans" cxnId="{3B375D5D-31C2-414F-B124-EC45730B3178}">
      <dgm:prSet/>
      <dgm:spPr/>
      <dgm:t>
        <a:bodyPr/>
        <a:lstStyle/>
        <a:p>
          <a:endParaRPr lang="en-US"/>
        </a:p>
      </dgm:t>
    </dgm:pt>
    <dgm:pt modelId="{83A33CFD-A716-4509-A0AE-EDD8E57B9136}" type="sibTrans" cxnId="{3B375D5D-31C2-414F-B124-EC45730B3178}">
      <dgm:prSet/>
      <dgm:spPr>
        <a:solidFill>
          <a:srgbClr val="033B57"/>
        </a:solidFill>
      </dgm:spPr>
      <dgm:t>
        <a:bodyPr/>
        <a:lstStyle/>
        <a:p>
          <a:endParaRPr lang="en-US"/>
        </a:p>
      </dgm:t>
    </dgm:pt>
    <dgm:pt modelId="{005F879B-65CF-4D14-AD82-68A0EFA723E8}">
      <dgm:prSet phldrT="[Text]"/>
      <dgm:spPr>
        <a:solidFill>
          <a:srgbClr val="0070C0"/>
        </a:solidFill>
        <a:ln>
          <a:solidFill>
            <a:srgbClr val="0070C0"/>
          </a:solidFill>
        </a:ln>
      </dgm:spPr>
      <dgm:t>
        <a:bodyPr/>
        <a:lstStyle/>
        <a:p>
          <a:r>
            <a:rPr lang="en-US" dirty="0"/>
            <a:t>Intermediate</a:t>
          </a:r>
        </a:p>
        <a:p>
          <a:r>
            <a:rPr lang="en-US" dirty="0"/>
            <a:t>Objectives</a:t>
          </a:r>
        </a:p>
      </dgm:t>
    </dgm:pt>
    <dgm:pt modelId="{3C54F1D0-919A-4850-8AD0-64B339361D0D}" type="parTrans" cxnId="{151B0106-B476-4341-B48B-F9E29807A701}">
      <dgm:prSet/>
      <dgm:spPr/>
      <dgm:t>
        <a:bodyPr/>
        <a:lstStyle/>
        <a:p>
          <a:endParaRPr lang="en-US"/>
        </a:p>
      </dgm:t>
    </dgm:pt>
    <dgm:pt modelId="{E1C8B1DD-E90C-4D12-9185-570798EC95F7}" type="sibTrans" cxnId="{151B0106-B476-4341-B48B-F9E29807A701}">
      <dgm:prSet/>
      <dgm:spPr>
        <a:solidFill>
          <a:srgbClr val="033B57"/>
        </a:solidFill>
      </dgm:spPr>
      <dgm:t>
        <a:bodyPr/>
        <a:lstStyle/>
        <a:p>
          <a:endParaRPr lang="en-US"/>
        </a:p>
      </dgm:t>
    </dgm:pt>
    <dgm:pt modelId="{F1A1D649-8D27-4849-A28D-827E88218122}">
      <dgm:prSet phldrT="[Text]"/>
      <dgm:spPr>
        <a:solidFill>
          <a:srgbClr val="004065"/>
        </a:solidFill>
        <a:ln>
          <a:solidFill>
            <a:srgbClr val="004065"/>
          </a:solidFill>
        </a:ln>
      </dgm:spPr>
      <dgm:t>
        <a:bodyPr/>
        <a:lstStyle/>
        <a:p>
          <a:r>
            <a:rPr lang="en-US" dirty="0"/>
            <a:t>Long-term</a:t>
          </a:r>
        </a:p>
        <a:p>
          <a:r>
            <a:rPr lang="en-US" dirty="0"/>
            <a:t>Objectives</a:t>
          </a:r>
        </a:p>
      </dgm:t>
    </dgm:pt>
    <dgm:pt modelId="{166AF809-1883-49ED-9638-27C37A1FAA2C}" type="parTrans" cxnId="{1AA1A5EE-8136-4528-997B-1A4DDFA0275B}">
      <dgm:prSet/>
      <dgm:spPr/>
      <dgm:t>
        <a:bodyPr/>
        <a:lstStyle/>
        <a:p>
          <a:endParaRPr lang="en-US"/>
        </a:p>
      </dgm:t>
    </dgm:pt>
    <dgm:pt modelId="{51644F39-C56E-4B7A-86FC-39ADD942A412}" type="sibTrans" cxnId="{1AA1A5EE-8136-4528-997B-1A4DDFA0275B}">
      <dgm:prSet/>
      <dgm:spPr/>
      <dgm:t>
        <a:bodyPr/>
        <a:lstStyle/>
        <a:p>
          <a:endParaRPr lang="en-US"/>
        </a:p>
      </dgm:t>
    </dgm:pt>
    <dgm:pt modelId="{39B07628-51EA-40B8-A4BB-10131F9E864A}" type="pres">
      <dgm:prSet presAssocID="{726EE9AF-DC33-40AB-9A9B-8DE3F7387851}" presName="Name0" presStyleCnt="0">
        <dgm:presLayoutVars>
          <dgm:dir/>
          <dgm:resizeHandles val="exact"/>
        </dgm:presLayoutVars>
      </dgm:prSet>
      <dgm:spPr/>
    </dgm:pt>
    <dgm:pt modelId="{58ECCE62-1F1F-4B13-B762-BE47F6CF286F}" type="pres">
      <dgm:prSet presAssocID="{53C7346A-FE24-49F3-90A5-AB5E5E041FAF}" presName="node" presStyleLbl="node1" presStyleIdx="0" presStyleCnt="3" custScaleX="200117" custScaleY="342322">
        <dgm:presLayoutVars>
          <dgm:bulletEnabled val="1"/>
        </dgm:presLayoutVars>
      </dgm:prSet>
      <dgm:spPr/>
    </dgm:pt>
    <dgm:pt modelId="{9183F3FA-FF42-414C-B5C0-7C6DD8D6AFE1}" type="pres">
      <dgm:prSet presAssocID="{83A33CFD-A716-4509-A0AE-EDD8E57B9136}" presName="sibTrans" presStyleLbl="sibTrans2D1" presStyleIdx="0" presStyleCnt="2"/>
      <dgm:spPr/>
    </dgm:pt>
    <dgm:pt modelId="{9813A8F4-3813-4873-8736-14BB08DFED41}" type="pres">
      <dgm:prSet presAssocID="{83A33CFD-A716-4509-A0AE-EDD8E57B9136}" presName="connectorText" presStyleLbl="sibTrans2D1" presStyleIdx="0" presStyleCnt="2"/>
      <dgm:spPr/>
    </dgm:pt>
    <dgm:pt modelId="{DDA8D557-9ED5-4E13-9FF5-8AA9DAFC6337}" type="pres">
      <dgm:prSet presAssocID="{005F879B-65CF-4D14-AD82-68A0EFA723E8}" presName="node" presStyleLbl="node1" presStyleIdx="1" presStyleCnt="3" custScaleX="200117" custScaleY="342322">
        <dgm:presLayoutVars>
          <dgm:bulletEnabled val="1"/>
        </dgm:presLayoutVars>
      </dgm:prSet>
      <dgm:spPr/>
    </dgm:pt>
    <dgm:pt modelId="{95E8A826-8FB3-4976-9A75-499A32203EFE}" type="pres">
      <dgm:prSet presAssocID="{E1C8B1DD-E90C-4D12-9185-570798EC95F7}" presName="sibTrans" presStyleLbl="sibTrans2D1" presStyleIdx="1" presStyleCnt="2"/>
      <dgm:spPr/>
    </dgm:pt>
    <dgm:pt modelId="{E6D4624B-5EE8-4386-B486-53ABAA579535}" type="pres">
      <dgm:prSet presAssocID="{E1C8B1DD-E90C-4D12-9185-570798EC95F7}" presName="connectorText" presStyleLbl="sibTrans2D1" presStyleIdx="1" presStyleCnt="2"/>
      <dgm:spPr/>
    </dgm:pt>
    <dgm:pt modelId="{1921BAE7-9052-4657-9CA9-F418326D80D0}" type="pres">
      <dgm:prSet presAssocID="{F1A1D649-8D27-4849-A28D-827E88218122}" presName="node" presStyleLbl="node1" presStyleIdx="2" presStyleCnt="3" custScaleX="200117" custScaleY="342322">
        <dgm:presLayoutVars>
          <dgm:bulletEnabled val="1"/>
        </dgm:presLayoutVars>
      </dgm:prSet>
      <dgm:spPr/>
    </dgm:pt>
  </dgm:ptLst>
  <dgm:cxnLst>
    <dgm:cxn modelId="{151B0106-B476-4341-B48B-F9E29807A701}" srcId="{726EE9AF-DC33-40AB-9A9B-8DE3F7387851}" destId="{005F879B-65CF-4D14-AD82-68A0EFA723E8}" srcOrd="1" destOrd="0" parTransId="{3C54F1D0-919A-4850-8AD0-64B339361D0D}" sibTransId="{E1C8B1DD-E90C-4D12-9185-570798EC95F7}"/>
    <dgm:cxn modelId="{0446BC09-FFB2-47B9-B3CA-AB9385268770}" type="presOf" srcId="{53C7346A-FE24-49F3-90A5-AB5E5E041FAF}" destId="{58ECCE62-1F1F-4B13-B762-BE47F6CF286F}" srcOrd="0" destOrd="0" presId="urn:microsoft.com/office/officeart/2005/8/layout/process1"/>
    <dgm:cxn modelId="{F4489A0C-82BD-447B-854D-9603869D337C}" type="presOf" srcId="{83A33CFD-A716-4509-A0AE-EDD8E57B9136}" destId="{9183F3FA-FF42-414C-B5C0-7C6DD8D6AFE1}" srcOrd="0" destOrd="0" presId="urn:microsoft.com/office/officeart/2005/8/layout/process1"/>
    <dgm:cxn modelId="{C57C7411-28E1-47B3-9013-DAC6AB92B4F1}" type="presOf" srcId="{83A33CFD-A716-4509-A0AE-EDD8E57B9136}" destId="{9813A8F4-3813-4873-8736-14BB08DFED41}" srcOrd="1" destOrd="0" presId="urn:microsoft.com/office/officeart/2005/8/layout/process1"/>
    <dgm:cxn modelId="{09934915-9DD5-4174-95DD-DFBA178338E6}" type="presOf" srcId="{726EE9AF-DC33-40AB-9A9B-8DE3F7387851}" destId="{39B07628-51EA-40B8-A4BB-10131F9E864A}" srcOrd="0" destOrd="0" presId="urn:microsoft.com/office/officeart/2005/8/layout/process1"/>
    <dgm:cxn modelId="{3B375D5D-31C2-414F-B124-EC45730B3178}" srcId="{726EE9AF-DC33-40AB-9A9B-8DE3F7387851}" destId="{53C7346A-FE24-49F3-90A5-AB5E5E041FAF}" srcOrd="0" destOrd="0" parTransId="{AF81743E-6241-4D9D-9EDE-ED4404E73923}" sibTransId="{83A33CFD-A716-4509-A0AE-EDD8E57B9136}"/>
    <dgm:cxn modelId="{43A18568-10A2-4ED2-A419-181CD02F9931}" type="presOf" srcId="{F1A1D649-8D27-4849-A28D-827E88218122}" destId="{1921BAE7-9052-4657-9CA9-F418326D80D0}" srcOrd="0" destOrd="0" presId="urn:microsoft.com/office/officeart/2005/8/layout/process1"/>
    <dgm:cxn modelId="{1938ED80-D3D2-48F1-AB64-E01F11EE02AA}" type="presOf" srcId="{E1C8B1DD-E90C-4D12-9185-570798EC95F7}" destId="{E6D4624B-5EE8-4386-B486-53ABAA579535}" srcOrd="1" destOrd="0" presId="urn:microsoft.com/office/officeart/2005/8/layout/process1"/>
    <dgm:cxn modelId="{E3818C8F-A84E-4319-A08B-98BC84817C2B}" type="presOf" srcId="{E1C8B1DD-E90C-4D12-9185-570798EC95F7}" destId="{95E8A826-8FB3-4976-9A75-499A32203EFE}" srcOrd="0" destOrd="0" presId="urn:microsoft.com/office/officeart/2005/8/layout/process1"/>
    <dgm:cxn modelId="{34AF47E8-E82E-4653-9E52-0CCFC6BD5E57}" type="presOf" srcId="{005F879B-65CF-4D14-AD82-68A0EFA723E8}" destId="{DDA8D557-9ED5-4E13-9FF5-8AA9DAFC6337}" srcOrd="0" destOrd="0" presId="urn:microsoft.com/office/officeart/2005/8/layout/process1"/>
    <dgm:cxn modelId="{1AA1A5EE-8136-4528-997B-1A4DDFA0275B}" srcId="{726EE9AF-DC33-40AB-9A9B-8DE3F7387851}" destId="{F1A1D649-8D27-4849-A28D-827E88218122}" srcOrd="2" destOrd="0" parTransId="{166AF809-1883-49ED-9638-27C37A1FAA2C}" sibTransId="{51644F39-C56E-4B7A-86FC-39ADD942A412}"/>
    <dgm:cxn modelId="{B371E669-A2A0-4D68-815E-EE48DF5BE0D5}" type="presParOf" srcId="{39B07628-51EA-40B8-A4BB-10131F9E864A}" destId="{58ECCE62-1F1F-4B13-B762-BE47F6CF286F}" srcOrd="0" destOrd="0" presId="urn:microsoft.com/office/officeart/2005/8/layout/process1"/>
    <dgm:cxn modelId="{6DAD825B-7A24-47F4-85EA-10724CA05A67}" type="presParOf" srcId="{39B07628-51EA-40B8-A4BB-10131F9E864A}" destId="{9183F3FA-FF42-414C-B5C0-7C6DD8D6AFE1}" srcOrd="1" destOrd="0" presId="urn:microsoft.com/office/officeart/2005/8/layout/process1"/>
    <dgm:cxn modelId="{18CBC4B7-AEF5-4F82-9A73-214E1D341714}" type="presParOf" srcId="{9183F3FA-FF42-414C-B5C0-7C6DD8D6AFE1}" destId="{9813A8F4-3813-4873-8736-14BB08DFED41}" srcOrd="0" destOrd="0" presId="urn:microsoft.com/office/officeart/2005/8/layout/process1"/>
    <dgm:cxn modelId="{BB973B10-20CC-46E8-A1AC-85783A4E91AA}" type="presParOf" srcId="{39B07628-51EA-40B8-A4BB-10131F9E864A}" destId="{DDA8D557-9ED5-4E13-9FF5-8AA9DAFC6337}" srcOrd="2" destOrd="0" presId="urn:microsoft.com/office/officeart/2005/8/layout/process1"/>
    <dgm:cxn modelId="{AB722294-C61B-4120-A366-9F93E19D10A8}" type="presParOf" srcId="{39B07628-51EA-40B8-A4BB-10131F9E864A}" destId="{95E8A826-8FB3-4976-9A75-499A32203EFE}" srcOrd="3" destOrd="0" presId="urn:microsoft.com/office/officeart/2005/8/layout/process1"/>
    <dgm:cxn modelId="{7D4DE622-0FD0-4007-A0FA-A8E500C0DEE5}" type="presParOf" srcId="{95E8A826-8FB3-4976-9A75-499A32203EFE}" destId="{E6D4624B-5EE8-4386-B486-53ABAA579535}" srcOrd="0" destOrd="0" presId="urn:microsoft.com/office/officeart/2005/8/layout/process1"/>
    <dgm:cxn modelId="{828C360D-A3ED-4F9C-AA9A-0576B7878826}" type="presParOf" srcId="{39B07628-51EA-40B8-A4BB-10131F9E864A}" destId="{1921BAE7-9052-4657-9CA9-F418326D80D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1AC47-CC74-46DE-B073-91C129BC0D4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F21CF146-97BC-43D2-90CC-4BE4FEDCC8DE}">
      <dgm:prSet phldrT="[Text]" custT="1"/>
      <dgm:spPr>
        <a:solidFill>
          <a:srgbClr val="0096D6"/>
        </a:solidFill>
      </dgm:spPr>
      <dgm:t>
        <a:bodyPr/>
        <a:lstStyle/>
        <a:p>
          <a:r>
            <a:rPr lang="en-US" sz="1400" dirty="0"/>
            <a:t>Nutrition workgroup members</a:t>
          </a:r>
        </a:p>
      </dgm:t>
    </dgm:pt>
    <dgm:pt modelId="{FB5A0F4A-0336-49DA-99A7-FD90964CE9F7}" type="parTrans" cxnId="{863CB913-0001-4182-84FC-005FBC59CFDD}">
      <dgm:prSet/>
      <dgm:spPr/>
      <dgm:t>
        <a:bodyPr/>
        <a:lstStyle/>
        <a:p>
          <a:endParaRPr lang="en-US"/>
        </a:p>
      </dgm:t>
    </dgm:pt>
    <dgm:pt modelId="{8C9310A2-9299-4FB7-9D53-237A168A3BB6}" type="sibTrans" cxnId="{863CB913-0001-4182-84FC-005FBC59CFDD}">
      <dgm:prSet custT="1"/>
      <dgm:spPr>
        <a:solidFill>
          <a:srgbClr val="0096D6"/>
        </a:solidFill>
      </dgm:spPr>
      <dgm:t>
        <a:bodyPr/>
        <a:lstStyle/>
        <a:p>
          <a:r>
            <a:rPr lang="en-US" sz="1600" dirty="0"/>
            <a:t>CCC Staff</a:t>
          </a:r>
        </a:p>
      </dgm:t>
    </dgm:pt>
    <dgm:pt modelId="{14996AC2-252A-4018-A47F-173E62B6D80F}">
      <dgm:prSet phldrT="[Text]"/>
      <dgm:spPr>
        <a:solidFill>
          <a:srgbClr val="0096D6"/>
        </a:solidFill>
      </dgm:spPr>
      <dgm:t>
        <a:bodyPr/>
        <a:lstStyle/>
        <a:p>
          <a:r>
            <a:rPr lang="en-US" dirty="0"/>
            <a:t>Leadership from Puerto Rico’s Sports and Rec Dept.</a:t>
          </a:r>
        </a:p>
      </dgm:t>
    </dgm:pt>
    <dgm:pt modelId="{161F9EB3-6743-43E8-A510-D2E6FBCCE199}" type="parTrans" cxnId="{612007CB-7819-40A3-93FA-C10F7AA1BE9F}">
      <dgm:prSet/>
      <dgm:spPr/>
      <dgm:t>
        <a:bodyPr/>
        <a:lstStyle/>
        <a:p>
          <a:endParaRPr lang="en-US"/>
        </a:p>
      </dgm:t>
    </dgm:pt>
    <dgm:pt modelId="{385191B3-3321-449E-ACF6-EBCD99CA6595}" type="sibTrans" cxnId="{612007CB-7819-40A3-93FA-C10F7AA1BE9F}">
      <dgm:prSet custT="1"/>
      <dgm:spPr>
        <a:solidFill>
          <a:srgbClr val="0096D6"/>
        </a:solidFill>
      </dgm:spPr>
      <dgm:t>
        <a:bodyPr/>
        <a:lstStyle/>
        <a:p>
          <a:r>
            <a:rPr lang="en-US" sz="1600" dirty="0"/>
            <a:t>Experts in physical activity</a:t>
          </a:r>
        </a:p>
      </dgm:t>
    </dgm:pt>
    <dgm:pt modelId="{9E8A7690-D0AE-4D83-98B5-F60277AF0929}">
      <dgm:prSet phldrT="[Text]" custT="1"/>
      <dgm:spPr>
        <a:solidFill>
          <a:srgbClr val="0096D6"/>
        </a:solidFill>
      </dgm:spPr>
      <dgm:t>
        <a:bodyPr/>
        <a:lstStyle/>
        <a:p>
          <a:r>
            <a:rPr lang="en-US" sz="1600" dirty="0"/>
            <a:t>Legal advisors</a:t>
          </a:r>
        </a:p>
      </dgm:t>
    </dgm:pt>
    <dgm:pt modelId="{6510E83E-8762-4C4E-9AF7-689B6B0D0876}" type="sibTrans" cxnId="{70588FC9-ACCD-456A-930C-41278BBA006B}">
      <dgm:prSet/>
      <dgm:spPr>
        <a:solidFill>
          <a:srgbClr val="0096D6"/>
        </a:solidFill>
      </dgm:spPr>
      <dgm:t>
        <a:bodyPr/>
        <a:lstStyle/>
        <a:p>
          <a:r>
            <a:rPr lang="en-US" dirty="0"/>
            <a:t>Physical activity workgroup members</a:t>
          </a:r>
        </a:p>
      </dgm:t>
    </dgm:pt>
    <dgm:pt modelId="{695D156C-3F6C-48D2-B75A-B61F2196E8FF}" type="parTrans" cxnId="{70588FC9-ACCD-456A-930C-41278BBA006B}">
      <dgm:prSet/>
      <dgm:spPr/>
      <dgm:t>
        <a:bodyPr/>
        <a:lstStyle/>
        <a:p>
          <a:endParaRPr lang="en-US"/>
        </a:p>
      </dgm:t>
    </dgm:pt>
    <dgm:pt modelId="{C6EE133A-A46F-4468-8D97-9D93F076C296}" type="pres">
      <dgm:prSet presAssocID="{FF41AC47-CC74-46DE-B073-91C129BC0D44}" presName="Name0" presStyleCnt="0">
        <dgm:presLayoutVars>
          <dgm:chMax/>
          <dgm:chPref/>
          <dgm:dir/>
          <dgm:animLvl val="lvl"/>
        </dgm:presLayoutVars>
      </dgm:prSet>
      <dgm:spPr/>
    </dgm:pt>
    <dgm:pt modelId="{C578F82B-21A7-4A62-896B-C407F98C3477}" type="pres">
      <dgm:prSet presAssocID="{F21CF146-97BC-43D2-90CC-4BE4FEDCC8DE}" presName="composite" presStyleCnt="0"/>
      <dgm:spPr/>
    </dgm:pt>
    <dgm:pt modelId="{CB0B24B1-D300-442C-9A27-AE8971553B19}" type="pres">
      <dgm:prSet presAssocID="{F21CF146-97BC-43D2-90CC-4BE4FEDCC8DE}" presName="Parent1" presStyleLbl="node1" presStyleIdx="0" presStyleCnt="6" custScaleX="106339">
        <dgm:presLayoutVars>
          <dgm:chMax val="1"/>
          <dgm:chPref val="1"/>
          <dgm:bulletEnabled val="1"/>
        </dgm:presLayoutVars>
      </dgm:prSet>
      <dgm:spPr/>
    </dgm:pt>
    <dgm:pt modelId="{F5D18766-4826-4788-A32B-9CA48EA51BA3}" type="pres">
      <dgm:prSet presAssocID="{F21CF146-97BC-43D2-90CC-4BE4FEDCC8DE}" presName="Childtext1" presStyleLbl="revTx" presStyleIdx="0" presStyleCnt="3">
        <dgm:presLayoutVars>
          <dgm:chMax val="0"/>
          <dgm:chPref val="0"/>
          <dgm:bulletEnabled val="1"/>
        </dgm:presLayoutVars>
      </dgm:prSet>
      <dgm:spPr/>
    </dgm:pt>
    <dgm:pt modelId="{08569E70-D577-47CA-9042-DBB8B7C4F649}" type="pres">
      <dgm:prSet presAssocID="{F21CF146-97BC-43D2-90CC-4BE4FEDCC8DE}" presName="BalanceSpacing" presStyleCnt="0"/>
      <dgm:spPr/>
    </dgm:pt>
    <dgm:pt modelId="{45A49DFF-1495-4CD6-9296-589896592F35}" type="pres">
      <dgm:prSet presAssocID="{F21CF146-97BC-43D2-90CC-4BE4FEDCC8DE}" presName="BalanceSpacing1" presStyleCnt="0"/>
      <dgm:spPr/>
    </dgm:pt>
    <dgm:pt modelId="{1BA7D8CE-F4AD-4E7B-8B6A-026721145914}" type="pres">
      <dgm:prSet presAssocID="{8C9310A2-9299-4FB7-9D53-237A168A3BB6}" presName="Accent1Text" presStyleLbl="node1" presStyleIdx="1" presStyleCnt="6"/>
      <dgm:spPr/>
    </dgm:pt>
    <dgm:pt modelId="{629F62F6-C11F-4A9C-9B08-FE764D166B25}" type="pres">
      <dgm:prSet presAssocID="{8C9310A2-9299-4FB7-9D53-237A168A3BB6}" presName="spaceBetweenRectangles" presStyleCnt="0"/>
      <dgm:spPr/>
    </dgm:pt>
    <dgm:pt modelId="{D31D238B-DCA5-43F9-BD08-040F2B3F43B7}" type="pres">
      <dgm:prSet presAssocID="{14996AC2-252A-4018-A47F-173E62B6D80F}" presName="composite" presStyleCnt="0"/>
      <dgm:spPr/>
    </dgm:pt>
    <dgm:pt modelId="{4EF66929-F421-4162-AB33-540B149973A9}" type="pres">
      <dgm:prSet presAssocID="{14996AC2-252A-4018-A47F-173E62B6D80F}" presName="Parent1" presStyleLbl="node1" presStyleIdx="2" presStyleCnt="6">
        <dgm:presLayoutVars>
          <dgm:chMax val="1"/>
          <dgm:chPref val="1"/>
          <dgm:bulletEnabled val="1"/>
        </dgm:presLayoutVars>
      </dgm:prSet>
      <dgm:spPr/>
    </dgm:pt>
    <dgm:pt modelId="{7502B68C-26BE-4CEA-91E1-529F505AE6E2}" type="pres">
      <dgm:prSet presAssocID="{14996AC2-252A-4018-A47F-173E62B6D80F}" presName="Childtext1" presStyleLbl="revTx" presStyleIdx="1" presStyleCnt="3">
        <dgm:presLayoutVars>
          <dgm:chMax val="0"/>
          <dgm:chPref val="0"/>
          <dgm:bulletEnabled val="1"/>
        </dgm:presLayoutVars>
      </dgm:prSet>
      <dgm:spPr/>
    </dgm:pt>
    <dgm:pt modelId="{327985E5-40FC-4D6B-BA7F-95DC74FB8D0B}" type="pres">
      <dgm:prSet presAssocID="{14996AC2-252A-4018-A47F-173E62B6D80F}" presName="BalanceSpacing" presStyleCnt="0"/>
      <dgm:spPr/>
    </dgm:pt>
    <dgm:pt modelId="{332DDD95-B09C-49D7-9728-E17442A4972A}" type="pres">
      <dgm:prSet presAssocID="{14996AC2-252A-4018-A47F-173E62B6D80F}" presName="BalanceSpacing1" presStyleCnt="0"/>
      <dgm:spPr/>
    </dgm:pt>
    <dgm:pt modelId="{57E645B9-496D-4246-9FB1-9A061CE81D8F}" type="pres">
      <dgm:prSet presAssocID="{385191B3-3321-449E-ACF6-EBCD99CA6595}" presName="Accent1Text" presStyleLbl="node1" presStyleIdx="3" presStyleCnt="6"/>
      <dgm:spPr/>
    </dgm:pt>
    <dgm:pt modelId="{96D33272-3AD1-432F-9D97-2883C6146FAC}" type="pres">
      <dgm:prSet presAssocID="{385191B3-3321-449E-ACF6-EBCD99CA6595}" presName="spaceBetweenRectangles" presStyleCnt="0"/>
      <dgm:spPr/>
    </dgm:pt>
    <dgm:pt modelId="{25F496A0-F658-40FD-8387-96106A7D46FE}" type="pres">
      <dgm:prSet presAssocID="{9E8A7690-D0AE-4D83-98B5-F60277AF0929}" presName="composite" presStyleCnt="0"/>
      <dgm:spPr/>
    </dgm:pt>
    <dgm:pt modelId="{0211F8A0-1FEB-4C3E-963A-1FF07A0DEA75}" type="pres">
      <dgm:prSet presAssocID="{9E8A7690-D0AE-4D83-98B5-F60277AF0929}" presName="Parent1" presStyleLbl="node1" presStyleIdx="4" presStyleCnt="6" custScaleX="106339">
        <dgm:presLayoutVars>
          <dgm:chMax val="1"/>
          <dgm:chPref val="1"/>
          <dgm:bulletEnabled val="1"/>
        </dgm:presLayoutVars>
      </dgm:prSet>
      <dgm:spPr/>
    </dgm:pt>
    <dgm:pt modelId="{5E38D831-63EC-4132-88F9-23F9CFD133CB}" type="pres">
      <dgm:prSet presAssocID="{9E8A7690-D0AE-4D83-98B5-F60277AF0929}" presName="Childtext1" presStyleLbl="revTx" presStyleIdx="2" presStyleCnt="3">
        <dgm:presLayoutVars>
          <dgm:chMax val="0"/>
          <dgm:chPref val="0"/>
          <dgm:bulletEnabled val="1"/>
        </dgm:presLayoutVars>
      </dgm:prSet>
      <dgm:spPr/>
    </dgm:pt>
    <dgm:pt modelId="{9628FFAE-AFDD-4C58-966E-1D5FDCEF2151}" type="pres">
      <dgm:prSet presAssocID="{9E8A7690-D0AE-4D83-98B5-F60277AF0929}" presName="BalanceSpacing" presStyleCnt="0"/>
      <dgm:spPr/>
    </dgm:pt>
    <dgm:pt modelId="{5E6A3668-5F7B-4BB7-8BD8-85B926953F9B}" type="pres">
      <dgm:prSet presAssocID="{9E8A7690-D0AE-4D83-98B5-F60277AF0929}" presName="BalanceSpacing1" presStyleCnt="0"/>
      <dgm:spPr/>
    </dgm:pt>
    <dgm:pt modelId="{A2D38E3F-6B9A-4715-ABA5-51D685654B0B}" type="pres">
      <dgm:prSet presAssocID="{6510E83E-8762-4C4E-9AF7-689B6B0D0876}" presName="Accent1Text" presStyleLbl="node1" presStyleIdx="5" presStyleCnt="6"/>
      <dgm:spPr/>
    </dgm:pt>
  </dgm:ptLst>
  <dgm:cxnLst>
    <dgm:cxn modelId="{863CB913-0001-4182-84FC-005FBC59CFDD}" srcId="{FF41AC47-CC74-46DE-B073-91C129BC0D44}" destId="{F21CF146-97BC-43D2-90CC-4BE4FEDCC8DE}" srcOrd="0" destOrd="0" parTransId="{FB5A0F4A-0336-49DA-99A7-FD90964CE9F7}" sibTransId="{8C9310A2-9299-4FB7-9D53-237A168A3BB6}"/>
    <dgm:cxn modelId="{7E0ED129-F325-4476-B403-448E7DB8E91C}" type="presOf" srcId="{6510E83E-8762-4C4E-9AF7-689B6B0D0876}" destId="{A2D38E3F-6B9A-4715-ABA5-51D685654B0B}" srcOrd="0" destOrd="0" presId="urn:microsoft.com/office/officeart/2008/layout/AlternatingHexagons"/>
    <dgm:cxn modelId="{18E270B4-C330-41B8-A679-608637A8D2DB}" type="presOf" srcId="{F21CF146-97BC-43D2-90CC-4BE4FEDCC8DE}" destId="{CB0B24B1-D300-442C-9A27-AE8971553B19}" srcOrd="0" destOrd="0" presId="urn:microsoft.com/office/officeart/2008/layout/AlternatingHexagons"/>
    <dgm:cxn modelId="{89BBEFC3-C963-454C-A448-12A29899CBEA}" type="presOf" srcId="{8C9310A2-9299-4FB7-9D53-237A168A3BB6}" destId="{1BA7D8CE-F4AD-4E7B-8B6A-026721145914}" srcOrd="0" destOrd="0" presId="urn:microsoft.com/office/officeart/2008/layout/AlternatingHexagons"/>
    <dgm:cxn modelId="{70588FC9-ACCD-456A-930C-41278BBA006B}" srcId="{FF41AC47-CC74-46DE-B073-91C129BC0D44}" destId="{9E8A7690-D0AE-4D83-98B5-F60277AF0929}" srcOrd="2" destOrd="0" parTransId="{695D156C-3F6C-48D2-B75A-B61F2196E8FF}" sibTransId="{6510E83E-8762-4C4E-9AF7-689B6B0D0876}"/>
    <dgm:cxn modelId="{612007CB-7819-40A3-93FA-C10F7AA1BE9F}" srcId="{FF41AC47-CC74-46DE-B073-91C129BC0D44}" destId="{14996AC2-252A-4018-A47F-173E62B6D80F}" srcOrd="1" destOrd="0" parTransId="{161F9EB3-6743-43E8-A510-D2E6FBCCE199}" sibTransId="{385191B3-3321-449E-ACF6-EBCD99CA6595}"/>
    <dgm:cxn modelId="{F866B1E1-7632-4458-9C6C-44D046FCCB06}" type="presOf" srcId="{14996AC2-252A-4018-A47F-173E62B6D80F}" destId="{4EF66929-F421-4162-AB33-540B149973A9}" srcOrd="0" destOrd="0" presId="urn:microsoft.com/office/officeart/2008/layout/AlternatingHexagons"/>
    <dgm:cxn modelId="{FDDC7EE8-D2E0-4B7B-B8C9-0FAD54E47DDE}" type="presOf" srcId="{FF41AC47-CC74-46DE-B073-91C129BC0D44}" destId="{C6EE133A-A46F-4468-8D97-9D93F076C296}" srcOrd="0" destOrd="0" presId="urn:microsoft.com/office/officeart/2008/layout/AlternatingHexagons"/>
    <dgm:cxn modelId="{BC6AB5EB-850A-46AA-9FD5-B8D6AC5B6969}" type="presOf" srcId="{9E8A7690-D0AE-4D83-98B5-F60277AF0929}" destId="{0211F8A0-1FEB-4C3E-963A-1FF07A0DEA75}" srcOrd="0" destOrd="0" presId="urn:microsoft.com/office/officeart/2008/layout/AlternatingHexagons"/>
    <dgm:cxn modelId="{9ABC0FFB-4FFB-49F9-86A4-1F792F9578F2}" type="presOf" srcId="{385191B3-3321-449E-ACF6-EBCD99CA6595}" destId="{57E645B9-496D-4246-9FB1-9A061CE81D8F}" srcOrd="0" destOrd="0" presId="urn:microsoft.com/office/officeart/2008/layout/AlternatingHexagons"/>
    <dgm:cxn modelId="{4930DAF5-8917-4680-A102-90D971C7E1AE}" type="presParOf" srcId="{C6EE133A-A46F-4468-8D97-9D93F076C296}" destId="{C578F82B-21A7-4A62-896B-C407F98C3477}" srcOrd="0" destOrd="0" presId="urn:microsoft.com/office/officeart/2008/layout/AlternatingHexagons"/>
    <dgm:cxn modelId="{26755648-1596-494D-A517-FCDD95B44DBF}" type="presParOf" srcId="{C578F82B-21A7-4A62-896B-C407F98C3477}" destId="{CB0B24B1-D300-442C-9A27-AE8971553B19}" srcOrd="0" destOrd="0" presId="urn:microsoft.com/office/officeart/2008/layout/AlternatingHexagons"/>
    <dgm:cxn modelId="{587AA49D-5127-4374-8896-882C4EB4E9B0}" type="presParOf" srcId="{C578F82B-21A7-4A62-896B-C407F98C3477}" destId="{F5D18766-4826-4788-A32B-9CA48EA51BA3}" srcOrd="1" destOrd="0" presId="urn:microsoft.com/office/officeart/2008/layout/AlternatingHexagons"/>
    <dgm:cxn modelId="{B4487D1F-5E2B-48D7-B50A-309EA9ED0465}" type="presParOf" srcId="{C578F82B-21A7-4A62-896B-C407F98C3477}" destId="{08569E70-D577-47CA-9042-DBB8B7C4F649}" srcOrd="2" destOrd="0" presId="urn:microsoft.com/office/officeart/2008/layout/AlternatingHexagons"/>
    <dgm:cxn modelId="{A83BC445-46FB-4F97-B9CC-2EB7BD11F0BF}" type="presParOf" srcId="{C578F82B-21A7-4A62-896B-C407F98C3477}" destId="{45A49DFF-1495-4CD6-9296-589896592F35}" srcOrd="3" destOrd="0" presId="urn:microsoft.com/office/officeart/2008/layout/AlternatingHexagons"/>
    <dgm:cxn modelId="{9E76630F-4EAC-4D63-B418-A69D0D880F3C}" type="presParOf" srcId="{C578F82B-21A7-4A62-896B-C407F98C3477}" destId="{1BA7D8CE-F4AD-4E7B-8B6A-026721145914}" srcOrd="4" destOrd="0" presId="urn:microsoft.com/office/officeart/2008/layout/AlternatingHexagons"/>
    <dgm:cxn modelId="{7AA87070-C433-4487-8DFA-0D74CF6E684D}" type="presParOf" srcId="{C6EE133A-A46F-4468-8D97-9D93F076C296}" destId="{629F62F6-C11F-4A9C-9B08-FE764D166B25}" srcOrd="1" destOrd="0" presId="urn:microsoft.com/office/officeart/2008/layout/AlternatingHexagons"/>
    <dgm:cxn modelId="{09A3E99C-546B-45FF-9F26-A684AB1759C8}" type="presParOf" srcId="{C6EE133A-A46F-4468-8D97-9D93F076C296}" destId="{D31D238B-DCA5-43F9-BD08-040F2B3F43B7}" srcOrd="2" destOrd="0" presId="urn:microsoft.com/office/officeart/2008/layout/AlternatingHexagons"/>
    <dgm:cxn modelId="{10E9E223-F269-48D9-90A7-79E7CDB7471A}" type="presParOf" srcId="{D31D238B-DCA5-43F9-BD08-040F2B3F43B7}" destId="{4EF66929-F421-4162-AB33-540B149973A9}" srcOrd="0" destOrd="0" presId="urn:microsoft.com/office/officeart/2008/layout/AlternatingHexagons"/>
    <dgm:cxn modelId="{E3118D61-63DA-4880-824B-B64D4189B4CD}" type="presParOf" srcId="{D31D238B-DCA5-43F9-BD08-040F2B3F43B7}" destId="{7502B68C-26BE-4CEA-91E1-529F505AE6E2}" srcOrd="1" destOrd="0" presId="urn:microsoft.com/office/officeart/2008/layout/AlternatingHexagons"/>
    <dgm:cxn modelId="{F4DC7825-A6B2-430F-9A0E-BB9D02BFB1B0}" type="presParOf" srcId="{D31D238B-DCA5-43F9-BD08-040F2B3F43B7}" destId="{327985E5-40FC-4D6B-BA7F-95DC74FB8D0B}" srcOrd="2" destOrd="0" presId="urn:microsoft.com/office/officeart/2008/layout/AlternatingHexagons"/>
    <dgm:cxn modelId="{E4126046-FA5A-415B-94E7-FF2DE71BA59C}" type="presParOf" srcId="{D31D238B-DCA5-43F9-BD08-040F2B3F43B7}" destId="{332DDD95-B09C-49D7-9728-E17442A4972A}" srcOrd="3" destOrd="0" presId="urn:microsoft.com/office/officeart/2008/layout/AlternatingHexagons"/>
    <dgm:cxn modelId="{777F0D43-BFE4-4B22-87AF-76DB4B722391}" type="presParOf" srcId="{D31D238B-DCA5-43F9-BD08-040F2B3F43B7}" destId="{57E645B9-496D-4246-9FB1-9A061CE81D8F}" srcOrd="4" destOrd="0" presId="urn:microsoft.com/office/officeart/2008/layout/AlternatingHexagons"/>
    <dgm:cxn modelId="{0E29FB98-C219-406B-B1DE-077403DE767F}" type="presParOf" srcId="{C6EE133A-A46F-4468-8D97-9D93F076C296}" destId="{96D33272-3AD1-432F-9D97-2883C6146FAC}" srcOrd="3" destOrd="0" presId="urn:microsoft.com/office/officeart/2008/layout/AlternatingHexagons"/>
    <dgm:cxn modelId="{BA07E847-A105-463F-9E56-30B0AD4B0B58}" type="presParOf" srcId="{C6EE133A-A46F-4468-8D97-9D93F076C296}" destId="{25F496A0-F658-40FD-8387-96106A7D46FE}" srcOrd="4" destOrd="0" presId="urn:microsoft.com/office/officeart/2008/layout/AlternatingHexagons"/>
    <dgm:cxn modelId="{B7C7A0A5-DE32-4439-B7DF-B1B2495E1D37}" type="presParOf" srcId="{25F496A0-F658-40FD-8387-96106A7D46FE}" destId="{0211F8A0-1FEB-4C3E-963A-1FF07A0DEA75}" srcOrd="0" destOrd="0" presId="urn:microsoft.com/office/officeart/2008/layout/AlternatingHexagons"/>
    <dgm:cxn modelId="{A3E770D0-7016-4B6A-A16D-BE01D1B15A0E}" type="presParOf" srcId="{25F496A0-F658-40FD-8387-96106A7D46FE}" destId="{5E38D831-63EC-4132-88F9-23F9CFD133CB}" srcOrd="1" destOrd="0" presId="urn:microsoft.com/office/officeart/2008/layout/AlternatingHexagons"/>
    <dgm:cxn modelId="{DC82FB92-308E-48A8-B260-DB7AC9734738}" type="presParOf" srcId="{25F496A0-F658-40FD-8387-96106A7D46FE}" destId="{9628FFAE-AFDD-4C58-966E-1D5FDCEF2151}" srcOrd="2" destOrd="0" presId="urn:microsoft.com/office/officeart/2008/layout/AlternatingHexagons"/>
    <dgm:cxn modelId="{4A5BDA3A-ED12-44FB-BB29-3E6D3947CB7B}" type="presParOf" srcId="{25F496A0-F658-40FD-8387-96106A7D46FE}" destId="{5E6A3668-5F7B-4BB7-8BD8-85B926953F9B}" srcOrd="3" destOrd="0" presId="urn:microsoft.com/office/officeart/2008/layout/AlternatingHexagons"/>
    <dgm:cxn modelId="{749F6231-4E34-4400-849F-6CAAB3634712}" type="presParOf" srcId="{25F496A0-F658-40FD-8387-96106A7D46FE}" destId="{A2D38E3F-6B9A-4715-ABA5-51D685654B0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D31683A-CBBB-4E5D-8942-4CD87AAF911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849DF00-871D-473C-922E-FE5B1CEFD568}">
      <dgm:prSet phldrT="[Text]"/>
      <dgm:spPr/>
      <dgm:t>
        <a:bodyPr/>
        <a:lstStyle/>
        <a:p>
          <a:r>
            <a:rPr lang="en-US" dirty="0">
              <a:solidFill>
                <a:schemeClr val="tx1">
                  <a:lumMod val="75000"/>
                  <a:lumOff val="25000"/>
                </a:schemeClr>
              </a:solidFill>
            </a:rPr>
            <a:t>Engage</a:t>
          </a:r>
        </a:p>
      </dgm:t>
    </dgm:pt>
    <dgm:pt modelId="{E9E03BBC-2608-4CB7-972A-372DE5F20112}" type="parTrans" cxnId="{18DA53C5-46AC-4F52-8837-10A095F80B88}">
      <dgm:prSet/>
      <dgm:spPr/>
      <dgm:t>
        <a:bodyPr/>
        <a:lstStyle/>
        <a:p>
          <a:endParaRPr lang="en-US"/>
        </a:p>
      </dgm:t>
    </dgm:pt>
    <dgm:pt modelId="{E534B4A6-1735-4E28-BD77-8CE3CD307C2D}" type="sibTrans" cxnId="{18DA53C5-46AC-4F52-8837-10A095F80B88}">
      <dgm:prSet/>
      <dgm:spPr/>
      <dgm:t>
        <a:bodyPr/>
        <a:lstStyle/>
        <a:p>
          <a:endParaRPr lang="en-US"/>
        </a:p>
      </dgm:t>
    </dgm:pt>
    <dgm:pt modelId="{9DB9F4F0-EC8B-4071-B655-2D1B709A22B6}">
      <dgm:prSet phldrT="[Text]"/>
      <dgm:spPr/>
      <dgm:t>
        <a:bodyPr/>
        <a:lstStyle/>
        <a:p>
          <a:r>
            <a:rPr lang="en-US" dirty="0">
              <a:solidFill>
                <a:schemeClr val="tx1">
                  <a:lumMod val="75000"/>
                  <a:lumOff val="25000"/>
                </a:schemeClr>
              </a:solidFill>
            </a:rPr>
            <a:t>Scan</a:t>
          </a:r>
        </a:p>
      </dgm:t>
    </dgm:pt>
    <dgm:pt modelId="{E3286186-A429-47D3-BCFC-C88B136B77EE}" type="parTrans" cxnId="{71AEC2E0-248C-4B91-821E-FE69BF60F0F4}">
      <dgm:prSet/>
      <dgm:spPr/>
      <dgm:t>
        <a:bodyPr/>
        <a:lstStyle/>
        <a:p>
          <a:endParaRPr lang="en-US"/>
        </a:p>
      </dgm:t>
    </dgm:pt>
    <dgm:pt modelId="{6089D30A-68D8-4DDB-91D2-599F05AEB84A}" type="sibTrans" cxnId="{71AEC2E0-248C-4B91-821E-FE69BF60F0F4}">
      <dgm:prSet/>
      <dgm:spPr/>
      <dgm:t>
        <a:bodyPr/>
        <a:lstStyle/>
        <a:p>
          <a:endParaRPr lang="en-US"/>
        </a:p>
      </dgm:t>
    </dgm:pt>
    <dgm:pt modelId="{E55AFB84-61FB-42A8-9F77-1693D3A3C9A7}">
      <dgm:prSet phldrT="[Text]"/>
      <dgm:spPr/>
      <dgm:t>
        <a:bodyPr/>
        <a:lstStyle/>
        <a:p>
          <a:r>
            <a:rPr lang="en-US" dirty="0">
              <a:solidFill>
                <a:schemeClr val="tx1">
                  <a:lumMod val="75000"/>
                  <a:lumOff val="25000"/>
                </a:schemeClr>
              </a:solidFill>
            </a:rPr>
            <a:t>Assess</a:t>
          </a:r>
        </a:p>
      </dgm:t>
    </dgm:pt>
    <dgm:pt modelId="{55302ABC-46A0-487A-9C24-23E78FF2B16C}" type="parTrans" cxnId="{E4006A26-134C-472C-90D0-FD27FE6742E0}">
      <dgm:prSet/>
      <dgm:spPr/>
      <dgm:t>
        <a:bodyPr/>
        <a:lstStyle/>
        <a:p>
          <a:endParaRPr lang="en-US"/>
        </a:p>
      </dgm:t>
    </dgm:pt>
    <dgm:pt modelId="{F492CE98-CEF1-489D-9914-028752CCE840}" type="sibTrans" cxnId="{E4006A26-134C-472C-90D0-FD27FE6742E0}">
      <dgm:prSet/>
      <dgm:spPr/>
      <dgm:t>
        <a:bodyPr/>
        <a:lstStyle/>
        <a:p>
          <a:endParaRPr lang="en-US"/>
        </a:p>
      </dgm:t>
    </dgm:pt>
    <dgm:pt modelId="{8E9FB513-A3D7-4418-A42E-61F20B8BABF1}" type="pres">
      <dgm:prSet presAssocID="{2D31683A-CBBB-4E5D-8942-4CD87AAF911F}" presName="rootnode" presStyleCnt="0">
        <dgm:presLayoutVars>
          <dgm:chMax/>
          <dgm:chPref/>
          <dgm:dir/>
          <dgm:animLvl val="lvl"/>
        </dgm:presLayoutVars>
      </dgm:prSet>
      <dgm:spPr/>
    </dgm:pt>
    <dgm:pt modelId="{E4FCE2C8-3113-41E0-9EFA-F031694FCF52}" type="pres">
      <dgm:prSet presAssocID="{E849DF00-871D-473C-922E-FE5B1CEFD568}" presName="composite" presStyleCnt="0"/>
      <dgm:spPr/>
    </dgm:pt>
    <dgm:pt modelId="{A0231195-D42D-4B23-A576-A5FF75F8D563}" type="pres">
      <dgm:prSet presAssocID="{E849DF00-871D-473C-922E-FE5B1CEFD568}" presName="LShape" presStyleLbl="alignNode1" presStyleIdx="0" presStyleCnt="5"/>
      <dgm:spPr>
        <a:solidFill>
          <a:srgbClr val="0070C0"/>
        </a:solidFill>
        <a:ln>
          <a:solidFill>
            <a:srgbClr val="0070C0"/>
          </a:solidFill>
        </a:ln>
      </dgm:spPr>
    </dgm:pt>
    <dgm:pt modelId="{C5AA0ACF-F187-4546-983F-60D43276B7D6}" type="pres">
      <dgm:prSet presAssocID="{E849DF00-871D-473C-922E-FE5B1CEFD568}" presName="ParentText" presStyleLbl="revTx" presStyleIdx="0" presStyleCnt="3">
        <dgm:presLayoutVars>
          <dgm:chMax val="0"/>
          <dgm:chPref val="0"/>
          <dgm:bulletEnabled val="1"/>
        </dgm:presLayoutVars>
      </dgm:prSet>
      <dgm:spPr/>
    </dgm:pt>
    <dgm:pt modelId="{2837A126-59AC-4BF6-A387-4D468952B161}" type="pres">
      <dgm:prSet presAssocID="{E849DF00-871D-473C-922E-FE5B1CEFD568}" presName="Triangle" presStyleLbl="alignNode1" presStyleIdx="1" presStyleCnt="5"/>
      <dgm:spPr>
        <a:solidFill>
          <a:srgbClr val="0070C0"/>
        </a:solidFill>
        <a:ln>
          <a:solidFill>
            <a:srgbClr val="0070C0"/>
          </a:solidFill>
        </a:ln>
      </dgm:spPr>
    </dgm:pt>
    <dgm:pt modelId="{8DDA49DD-C4A4-4787-A015-F0208BFC2E4F}" type="pres">
      <dgm:prSet presAssocID="{E534B4A6-1735-4E28-BD77-8CE3CD307C2D}" presName="sibTrans" presStyleCnt="0"/>
      <dgm:spPr/>
    </dgm:pt>
    <dgm:pt modelId="{0F411700-98BC-4DB9-A3C4-BE7583025A0F}" type="pres">
      <dgm:prSet presAssocID="{E534B4A6-1735-4E28-BD77-8CE3CD307C2D}" presName="space" presStyleCnt="0"/>
      <dgm:spPr/>
    </dgm:pt>
    <dgm:pt modelId="{14ECD877-E057-4E4D-9F81-83DFEDEFDB8D}" type="pres">
      <dgm:prSet presAssocID="{9DB9F4F0-EC8B-4071-B655-2D1B709A22B6}" presName="composite" presStyleCnt="0"/>
      <dgm:spPr/>
    </dgm:pt>
    <dgm:pt modelId="{6223A6E1-0D3D-4570-ACBD-4823A67434DF}" type="pres">
      <dgm:prSet presAssocID="{9DB9F4F0-EC8B-4071-B655-2D1B709A22B6}" presName="LShape" presStyleLbl="alignNode1" presStyleIdx="2" presStyleCnt="5"/>
      <dgm:spPr>
        <a:solidFill>
          <a:srgbClr val="0070C0"/>
        </a:solidFill>
        <a:ln>
          <a:solidFill>
            <a:srgbClr val="0070C0"/>
          </a:solidFill>
        </a:ln>
      </dgm:spPr>
    </dgm:pt>
    <dgm:pt modelId="{CB22DF0A-4511-4CD7-A521-DEA7EA9F9EAB}" type="pres">
      <dgm:prSet presAssocID="{9DB9F4F0-EC8B-4071-B655-2D1B709A22B6}" presName="ParentText" presStyleLbl="revTx" presStyleIdx="1" presStyleCnt="3">
        <dgm:presLayoutVars>
          <dgm:chMax val="0"/>
          <dgm:chPref val="0"/>
          <dgm:bulletEnabled val="1"/>
        </dgm:presLayoutVars>
      </dgm:prSet>
      <dgm:spPr/>
    </dgm:pt>
    <dgm:pt modelId="{15337883-9CEF-411B-8019-BCA9FD9EBA0C}" type="pres">
      <dgm:prSet presAssocID="{9DB9F4F0-EC8B-4071-B655-2D1B709A22B6}" presName="Triangle" presStyleLbl="alignNode1" presStyleIdx="3" presStyleCnt="5"/>
      <dgm:spPr>
        <a:solidFill>
          <a:srgbClr val="0070C0"/>
        </a:solidFill>
        <a:ln>
          <a:solidFill>
            <a:srgbClr val="0070C0"/>
          </a:solidFill>
        </a:ln>
      </dgm:spPr>
    </dgm:pt>
    <dgm:pt modelId="{80AFFB28-D798-49F2-A727-C2F2138992AB}" type="pres">
      <dgm:prSet presAssocID="{6089D30A-68D8-4DDB-91D2-599F05AEB84A}" presName="sibTrans" presStyleCnt="0"/>
      <dgm:spPr/>
    </dgm:pt>
    <dgm:pt modelId="{490D077B-7615-4D23-9938-1A0E8504BF8B}" type="pres">
      <dgm:prSet presAssocID="{6089D30A-68D8-4DDB-91D2-599F05AEB84A}" presName="space" presStyleCnt="0"/>
      <dgm:spPr/>
    </dgm:pt>
    <dgm:pt modelId="{9774FE7D-7F81-4373-9015-B0C655B65B41}" type="pres">
      <dgm:prSet presAssocID="{E55AFB84-61FB-42A8-9F77-1693D3A3C9A7}" presName="composite" presStyleCnt="0"/>
      <dgm:spPr/>
    </dgm:pt>
    <dgm:pt modelId="{129CF743-52F0-4803-B271-51D592C08873}" type="pres">
      <dgm:prSet presAssocID="{E55AFB84-61FB-42A8-9F77-1693D3A3C9A7}" presName="LShape" presStyleLbl="alignNode1" presStyleIdx="4" presStyleCnt="5"/>
      <dgm:spPr>
        <a:solidFill>
          <a:srgbClr val="0070C0"/>
        </a:solidFill>
        <a:ln>
          <a:solidFill>
            <a:srgbClr val="0070C0"/>
          </a:solidFill>
        </a:ln>
      </dgm:spPr>
    </dgm:pt>
    <dgm:pt modelId="{D3DDD38E-E774-437D-97E9-9228952A4806}" type="pres">
      <dgm:prSet presAssocID="{E55AFB84-61FB-42A8-9F77-1693D3A3C9A7}" presName="ParentText" presStyleLbl="revTx" presStyleIdx="2" presStyleCnt="3">
        <dgm:presLayoutVars>
          <dgm:chMax val="0"/>
          <dgm:chPref val="0"/>
          <dgm:bulletEnabled val="1"/>
        </dgm:presLayoutVars>
      </dgm:prSet>
      <dgm:spPr/>
    </dgm:pt>
  </dgm:ptLst>
  <dgm:cxnLst>
    <dgm:cxn modelId="{E4006A26-134C-472C-90D0-FD27FE6742E0}" srcId="{2D31683A-CBBB-4E5D-8942-4CD87AAF911F}" destId="{E55AFB84-61FB-42A8-9F77-1693D3A3C9A7}" srcOrd="2" destOrd="0" parTransId="{55302ABC-46A0-487A-9C24-23E78FF2B16C}" sibTransId="{F492CE98-CEF1-489D-9914-028752CCE840}"/>
    <dgm:cxn modelId="{77E870B7-8A49-48E1-BC83-9AB8A5FE2895}" type="presOf" srcId="{E849DF00-871D-473C-922E-FE5B1CEFD568}" destId="{C5AA0ACF-F187-4546-983F-60D43276B7D6}" srcOrd="0" destOrd="0" presId="urn:microsoft.com/office/officeart/2009/3/layout/StepUpProcess"/>
    <dgm:cxn modelId="{353CF0BE-C2F0-47C0-B1A6-88036300DCB1}" type="presOf" srcId="{2D31683A-CBBB-4E5D-8942-4CD87AAF911F}" destId="{8E9FB513-A3D7-4418-A42E-61F20B8BABF1}" srcOrd="0" destOrd="0" presId="urn:microsoft.com/office/officeart/2009/3/layout/StepUpProcess"/>
    <dgm:cxn modelId="{18DA53C5-46AC-4F52-8837-10A095F80B88}" srcId="{2D31683A-CBBB-4E5D-8942-4CD87AAF911F}" destId="{E849DF00-871D-473C-922E-FE5B1CEFD568}" srcOrd="0" destOrd="0" parTransId="{E9E03BBC-2608-4CB7-972A-372DE5F20112}" sibTransId="{E534B4A6-1735-4E28-BD77-8CE3CD307C2D}"/>
    <dgm:cxn modelId="{F76FF8D8-6640-4E95-87B8-DF190122FEDA}" type="presOf" srcId="{E55AFB84-61FB-42A8-9F77-1693D3A3C9A7}" destId="{D3DDD38E-E774-437D-97E9-9228952A4806}" srcOrd="0" destOrd="0" presId="urn:microsoft.com/office/officeart/2009/3/layout/StepUpProcess"/>
    <dgm:cxn modelId="{8334CCD9-79FF-4338-886F-8F9E95E1251D}" type="presOf" srcId="{9DB9F4F0-EC8B-4071-B655-2D1B709A22B6}" destId="{CB22DF0A-4511-4CD7-A521-DEA7EA9F9EAB}" srcOrd="0" destOrd="0" presId="urn:microsoft.com/office/officeart/2009/3/layout/StepUpProcess"/>
    <dgm:cxn modelId="{71AEC2E0-248C-4B91-821E-FE69BF60F0F4}" srcId="{2D31683A-CBBB-4E5D-8942-4CD87AAF911F}" destId="{9DB9F4F0-EC8B-4071-B655-2D1B709A22B6}" srcOrd="1" destOrd="0" parTransId="{E3286186-A429-47D3-BCFC-C88B136B77EE}" sibTransId="{6089D30A-68D8-4DDB-91D2-599F05AEB84A}"/>
    <dgm:cxn modelId="{47E6DB82-5C60-4343-9612-542535BAA3EF}" type="presParOf" srcId="{8E9FB513-A3D7-4418-A42E-61F20B8BABF1}" destId="{E4FCE2C8-3113-41E0-9EFA-F031694FCF52}" srcOrd="0" destOrd="0" presId="urn:microsoft.com/office/officeart/2009/3/layout/StepUpProcess"/>
    <dgm:cxn modelId="{ED384228-F0BD-4D66-9F49-2E1818D54533}" type="presParOf" srcId="{E4FCE2C8-3113-41E0-9EFA-F031694FCF52}" destId="{A0231195-D42D-4B23-A576-A5FF75F8D563}" srcOrd="0" destOrd="0" presId="urn:microsoft.com/office/officeart/2009/3/layout/StepUpProcess"/>
    <dgm:cxn modelId="{F6A7FBFC-6DD9-4D55-8D3C-89E15A11C066}" type="presParOf" srcId="{E4FCE2C8-3113-41E0-9EFA-F031694FCF52}" destId="{C5AA0ACF-F187-4546-983F-60D43276B7D6}" srcOrd="1" destOrd="0" presId="urn:microsoft.com/office/officeart/2009/3/layout/StepUpProcess"/>
    <dgm:cxn modelId="{43E23037-4D19-4CCD-9730-420071605E82}" type="presParOf" srcId="{E4FCE2C8-3113-41E0-9EFA-F031694FCF52}" destId="{2837A126-59AC-4BF6-A387-4D468952B161}" srcOrd="2" destOrd="0" presId="urn:microsoft.com/office/officeart/2009/3/layout/StepUpProcess"/>
    <dgm:cxn modelId="{3D2B92BF-2961-469B-91CF-A63123BE1035}" type="presParOf" srcId="{8E9FB513-A3D7-4418-A42E-61F20B8BABF1}" destId="{8DDA49DD-C4A4-4787-A015-F0208BFC2E4F}" srcOrd="1" destOrd="0" presId="urn:microsoft.com/office/officeart/2009/3/layout/StepUpProcess"/>
    <dgm:cxn modelId="{3BDECADE-F735-47EE-886A-4E611FD423C6}" type="presParOf" srcId="{8DDA49DD-C4A4-4787-A015-F0208BFC2E4F}" destId="{0F411700-98BC-4DB9-A3C4-BE7583025A0F}" srcOrd="0" destOrd="0" presId="urn:microsoft.com/office/officeart/2009/3/layout/StepUpProcess"/>
    <dgm:cxn modelId="{8480A85B-D280-4CEF-BAE8-4BE436997317}" type="presParOf" srcId="{8E9FB513-A3D7-4418-A42E-61F20B8BABF1}" destId="{14ECD877-E057-4E4D-9F81-83DFEDEFDB8D}" srcOrd="2" destOrd="0" presId="urn:microsoft.com/office/officeart/2009/3/layout/StepUpProcess"/>
    <dgm:cxn modelId="{57A2CE0F-BFDA-49AA-9AB8-0FD32CC7F34A}" type="presParOf" srcId="{14ECD877-E057-4E4D-9F81-83DFEDEFDB8D}" destId="{6223A6E1-0D3D-4570-ACBD-4823A67434DF}" srcOrd="0" destOrd="0" presId="urn:microsoft.com/office/officeart/2009/3/layout/StepUpProcess"/>
    <dgm:cxn modelId="{05BCAF4F-62CB-4CC2-A660-FAC46F3224BD}" type="presParOf" srcId="{14ECD877-E057-4E4D-9F81-83DFEDEFDB8D}" destId="{CB22DF0A-4511-4CD7-A521-DEA7EA9F9EAB}" srcOrd="1" destOrd="0" presId="urn:microsoft.com/office/officeart/2009/3/layout/StepUpProcess"/>
    <dgm:cxn modelId="{C1ABAD30-3D0A-4D09-83D7-5F904A92A543}" type="presParOf" srcId="{14ECD877-E057-4E4D-9F81-83DFEDEFDB8D}" destId="{15337883-9CEF-411B-8019-BCA9FD9EBA0C}" srcOrd="2" destOrd="0" presId="urn:microsoft.com/office/officeart/2009/3/layout/StepUpProcess"/>
    <dgm:cxn modelId="{4A758E9B-45B4-43AA-8640-8E493656EB9D}" type="presParOf" srcId="{8E9FB513-A3D7-4418-A42E-61F20B8BABF1}" destId="{80AFFB28-D798-49F2-A727-C2F2138992AB}" srcOrd="3" destOrd="0" presId="urn:microsoft.com/office/officeart/2009/3/layout/StepUpProcess"/>
    <dgm:cxn modelId="{BD19E2C3-4C3E-4267-BDDF-95F61AF40907}" type="presParOf" srcId="{80AFFB28-D798-49F2-A727-C2F2138992AB}" destId="{490D077B-7615-4D23-9938-1A0E8504BF8B}" srcOrd="0" destOrd="0" presId="urn:microsoft.com/office/officeart/2009/3/layout/StepUpProcess"/>
    <dgm:cxn modelId="{63056D87-2AB1-4F07-9694-357829B2C41A}" type="presParOf" srcId="{8E9FB513-A3D7-4418-A42E-61F20B8BABF1}" destId="{9774FE7D-7F81-4373-9015-B0C655B65B41}" srcOrd="4" destOrd="0" presId="urn:microsoft.com/office/officeart/2009/3/layout/StepUpProcess"/>
    <dgm:cxn modelId="{4B4ECA73-EC39-4970-8C4A-2CBD29742825}" type="presParOf" srcId="{9774FE7D-7F81-4373-9015-B0C655B65B41}" destId="{129CF743-52F0-4803-B271-51D592C08873}" srcOrd="0" destOrd="0" presId="urn:microsoft.com/office/officeart/2009/3/layout/StepUpProcess"/>
    <dgm:cxn modelId="{77D2E92C-0992-443D-BA4F-61967E3CA1F7}" type="presParOf" srcId="{9774FE7D-7F81-4373-9015-B0C655B65B41}" destId="{D3DDD38E-E774-437D-97E9-9228952A480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89C607A-4D7C-4AF6-9A51-6DEAF4603FD1}" type="doc">
      <dgm:prSet loTypeId="urn:microsoft.com/office/officeart/2005/8/layout/venn1" loCatId="relationship" qsTypeId="urn:microsoft.com/office/officeart/2005/8/quickstyle/simple1" qsCatId="simple" csTypeId="urn:microsoft.com/office/officeart/2005/8/colors/accent1_2" csCatId="accent1" phldr="1"/>
      <dgm:spPr/>
    </dgm:pt>
    <dgm:pt modelId="{C9B11864-0428-4662-BBF3-0A340834F1AD}">
      <dgm:prSet phldrT="[Text]" custT="1"/>
      <dgm:spPr>
        <a:solidFill>
          <a:srgbClr val="C8B18B">
            <a:alpha val="75000"/>
          </a:srgbClr>
        </a:solidFill>
        <a:ln>
          <a:solidFill>
            <a:srgbClr val="C8B18B">
              <a:alpha val="75000"/>
            </a:srgbClr>
          </a:solidFill>
        </a:ln>
      </dgm:spPr>
      <dgm:t>
        <a:bodyPr/>
        <a:lstStyle/>
        <a:p>
          <a:r>
            <a:rPr lang="en-US" sz="1400" b="1" dirty="0">
              <a:solidFill>
                <a:schemeClr val="bg1"/>
              </a:solidFill>
            </a:rPr>
            <a:t>EARNED</a:t>
          </a:r>
        </a:p>
        <a:p>
          <a:r>
            <a:rPr lang="en-US" sz="1400" dirty="0">
              <a:solidFill>
                <a:schemeClr val="bg1"/>
              </a:solidFill>
            </a:rPr>
            <a:t>Media</a:t>
          </a:r>
        </a:p>
      </dgm:t>
    </dgm:pt>
    <dgm:pt modelId="{074FB59D-21C2-400C-9A4B-046D398EDB67}" type="parTrans" cxnId="{67478FFE-8929-4CD4-9938-03C9B16415D0}">
      <dgm:prSet/>
      <dgm:spPr/>
      <dgm:t>
        <a:bodyPr/>
        <a:lstStyle/>
        <a:p>
          <a:endParaRPr lang="en-US"/>
        </a:p>
      </dgm:t>
    </dgm:pt>
    <dgm:pt modelId="{F1FE087E-C233-4A84-AE27-F26CA62A8E67}" type="sibTrans" cxnId="{67478FFE-8929-4CD4-9938-03C9B16415D0}">
      <dgm:prSet/>
      <dgm:spPr/>
      <dgm:t>
        <a:bodyPr/>
        <a:lstStyle/>
        <a:p>
          <a:endParaRPr lang="en-US"/>
        </a:p>
      </dgm:t>
    </dgm:pt>
    <dgm:pt modelId="{4ADBE7DB-CA48-47AC-9BC2-8313F049EAF6}">
      <dgm:prSet phldrT="[Text]" custT="1"/>
      <dgm:spPr>
        <a:solidFill>
          <a:srgbClr val="033B57">
            <a:alpha val="75000"/>
          </a:srgbClr>
        </a:solidFill>
        <a:ln>
          <a:solidFill>
            <a:srgbClr val="033B57">
              <a:alpha val="75000"/>
            </a:srgbClr>
          </a:solidFill>
        </a:ln>
      </dgm:spPr>
      <dgm:t>
        <a:bodyPr/>
        <a:lstStyle/>
        <a:p>
          <a:r>
            <a:rPr lang="en-US" sz="1400" b="1" dirty="0">
              <a:solidFill>
                <a:schemeClr val="bg1"/>
              </a:solidFill>
            </a:rPr>
            <a:t>SOCIAL/ SHARED</a:t>
          </a:r>
        </a:p>
        <a:p>
          <a:r>
            <a:rPr lang="en-US" sz="1400" dirty="0">
              <a:solidFill>
                <a:schemeClr val="bg1"/>
              </a:solidFill>
            </a:rPr>
            <a:t>Media </a:t>
          </a:r>
        </a:p>
      </dgm:t>
    </dgm:pt>
    <dgm:pt modelId="{5083C09B-66DC-4901-8521-B861723EE3D1}" type="parTrans" cxnId="{F775BC4A-3BE2-4285-8D55-F4B30CF9520B}">
      <dgm:prSet/>
      <dgm:spPr/>
      <dgm:t>
        <a:bodyPr/>
        <a:lstStyle/>
        <a:p>
          <a:endParaRPr lang="en-US"/>
        </a:p>
      </dgm:t>
    </dgm:pt>
    <dgm:pt modelId="{3D32B168-6D8A-4C3C-8BE9-89B23561A9E4}" type="sibTrans" cxnId="{F775BC4A-3BE2-4285-8D55-F4B30CF9520B}">
      <dgm:prSet/>
      <dgm:spPr/>
      <dgm:t>
        <a:bodyPr/>
        <a:lstStyle/>
        <a:p>
          <a:endParaRPr lang="en-US"/>
        </a:p>
      </dgm:t>
    </dgm:pt>
    <dgm:pt modelId="{5B6AE210-D6DC-4ACE-8944-4DBE5876A5E3}">
      <dgm:prSet phldrT="[Text]" custT="1"/>
      <dgm:spPr>
        <a:solidFill>
          <a:srgbClr val="008367">
            <a:alpha val="74902"/>
          </a:srgbClr>
        </a:solidFill>
        <a:ln>
          <a:solidFill>
            <a:srgbClr val="008367">
              <a:alpha val="74902"/>
            </a:srgbClr>
          </a:solidFill>
        </a:ln>
      </dgm:spPr>
      <dgm:t>
        <a:bodyPr/>
        <a:lstStyle/>
        <a:p>
          <a:r>
            <a:rPr lang="en-US" sz="1400" b="1" dirty="0">
              <a:solidFill>
                <a:schemeClr val="bg1"/>
              </a:solidFill>
            </a:rPr>
            <a:t>OWNED</a:t>
          </a:r>
        </a:p>
        <a:p>
          <a:r>
            <a:rPr lang="en-US" sz="1400" dirty="0">
              <a:solidFill>
                <a:schemeClr val="bg1"/>
              </a:solidFill>
            </a:rPr>
            <a:t>Media </a:t>
          </a:r>
        </a:p>
      </dgm:t>
    </dgm:pt>
    <dgm:pt modelId="{67577943-1EF3-4528-9CEC-A75DFF5B4A0B}" type="parTrans" cxnId="{F37A3941-F200-4141-923A-809003E96641}">
      <dgm:prSet/>
      <dgm:spPr/>
      <dgm:t>
        <a:bodyPr/>
        <a:lstStyle/>
        <a:p>
          <a:endParaRPr lang="en-US"/>
        </a:p>
      </dgm:t>
    </dgm:pt>
    <dgm:pt modelId="{F06E6C5C-876E-4F60-AA12-6A956474B2AF}" type="sibTrans" cxnId="{F37A3941-F200-4141-923A-809003E96641}">
      <dgm:prSet/>
      <dgm:spPr/>
      <dgm:t>
        <a:bodyPr/>
        <a:lstStyle/>
        <a:p>
          <a:endParaRPr lang="en-US"/>
        </a:p>
      </dgm:t>
    </dgm:pt>
    <dgm:pt modelId="{69B71D9D-27C3-44BE-B0D7-859F3D32A7D5}">
      <dgm:prSet custT="1"/>
      <dgm:spPr>
        <a:solidFill>
          <a:srgbClr val="0070C0">
            <a:alpha val="75000"/>
          </a:srgbClr>
        </a:solidFill>
        <a:ln>
          <a:solidFill>
            <a:srgbClr val="0070C0">
              <a:alpha val="75000"/>
            </a:srgbClr>
          </a:solidFill>
        </a:ln>
      </dgm:spPr>
      <dgm:t>
        <a:bodyPr/>
        <a:lstStyle/>
        <a:p>
          <a:pPr algn="ctr"/>
          <a:r>
            <a:rPr lang="en-US" sz="1400" b="1" dirty="0">
              <a:solidFill>
                <a:schemeClr val="bg1"/>
              </a:solidFill>
            </a:rPr>
            <a:t>       PAID</a:t>
          </a:r>
          <a:r>
            <a:rPr lang="en-US" sz="1400" dirty="0">
              <a:solidFill>
                <a:schemeClr val="bg1"/>
              </a:solidFill>
            </a:rPr>
            <a:t> </a:t>
          </a:r>
        </a:p>
        <a:p>
          <a:pPr algn="ctr"/>
          <a:r>
            <a:rPr lang="en-US" sz="1400" dirty="0">
              <a:solidFill>
                <a:schemeClr val="bg1"/>
              </a:solidFill>
            </a:rPr>
            <a:t>      Media </a:t>
          </a:r>
        </a:p>
      </dgm:t>
    </dgm:pt>
    <dgm:pt modelId="{C64EC1B8-0EB8-42C2-884F-3B02B50C64B6}" type="parTrans" cxnId="{76B2D775-169B-4927-B341-1A21B0A35CC9}">
      <dgm:prSet/>
      <dgm:spPr/>
      <dgm:t>
        <a:bodyPr/>
        <a:lstStyle/>
        <a:p>
          <a:endParaRPr lang="en-US"/>
        </a:p>
      </dgm:t>
    </dgm:pt>
    <dgm:pt modelId="{98291C03-1C32-4F9F-BA24-68ED04922FCE}" type="sibTrans" cxnId="{76B2D775-169B-4927-B341-1A21B0A35CC9}">
      <dgm:prSet/>
      <dgm:spPr/>
      <dgm:t>
        <a:bodyPr/>
        <a:lstStyle/>
        <a:p>
          <a:endParaRPr lang="en-US"/>
        </a:p>
      </dgm:t>
    </dgm:pt>
    <dgm:pt modelId="{7074EA16-BBF4-4D0A-8BA6-EFCFBECCA7F9}" type="pres">
      <dgm:prSet presAssocID="{489C607A-4D7C-4AF6-9A51-6DEAF4603FD1}" presName="compositeShape" presStyleCnt="0">
        <dgm:presLayoutVars>
          <dgm:chMax val="7"/>
          <dgm:dir/>
          <dgm:resizeHandles val="exact"/>
        </dgm:presLayoutVars>
      </dgm:prSet>
      <dgm:spPr/>
    </dgm:pt>
    <dgm:pt modelId="{21DE964E-8C31-454B-A728-14DA3E257E5B}" type="pres">
      <dgm:prSet presAssocID="{C9B11864-0428-4662-BBF3-0A340834F1AD}" presName="circ1" presStyleLbl="vennNode1" presStyleIdx="0" presStyleCnt="4"/>
      <dgm:spPr/>
    </dgm:pt>
    <dgm:pt modelId="{EA95968E-3A12-4BF8-8636-4D481C30A36A}" type="pres">
      <dgm:prSet presAssocID="{C9B11864-0428-4662-BBF3-0A340834F1AD}" presName="circ1Tx" presStyleLbl="revTx" presStyleIdx="0" presStyleCnt="0">
        <dgm:presLayoutVars>
          <dgm:chMax val="0"/>
          <dgm:chPref val="0"/>
          <dgm:bulletEnabled val="1"/>
        </dgm:presLayoutVars>
      </dgm:prSet>
      <dgm:spPr/>
    </dgm:pt>
    <dgm:pt modelId="{A95908A2-A9E3-47CA-92D5-9DEA00798750}" type="pres">
      <dgm:prSet presAssocID="{4ADBE7DB-CA48-47AC-9BC2-8313F049EAF6}" presName="circ2" presStyleLbl="vennNode1" presStyleIdx="1" presStyleCnt="4" custScaleX="103955" custLinFactNeighborX="8044" custLinFactNeighborY="173"/>
      <dgm:spPr/>
    </dgm:pt>
    <dgm:pt modelId="{17328AF0-EB50-4E87-BB87-72C2D32AC6B3}" type="pres">
      <dgm:prSet presAssocID="{4ADBE7DB-CA48-47AC-9BC2-8313F049EAF6}" presName="circ2Tx" presStyleLbl="revTx" presStyleIdx="0" presStyleCnt="0">
        <dgm:presLayoutVars>
          <dgm:chMax val="0"/>
          <dgm:chPref val="0"/>
          <dgm:bulletEnabled val="1"/>
        </dgm:presLayoutVars>
      </dgm:prSet>
      <dgm:spPr/>
    </dgm:pt>
    <dgm:pt modelId="{18C61902-3D39-4007-8C08-8A70040F267E}" type="pres">
      <dgm:prSet presAssocID="{5B6AE210-D6DC-4ACE-8944-4DBE5876A5E3}" presName="circ3" presStyleLbl="vennNode1" presStyleIdx="2" presStyleCnt="4" custLinFactNeighborX="989" custLinFactNeighborY="18251"/>
      <dgm:spPr/>
    </dgm:pt>
    <dgm:pt modelId="{FD44C825-A608-4275-9881-66D4DEC5AA87}" type="pres">
      <dgm:prSet presAssocID="{5B6AE210-D6DC-4ACE-8944-4DBE5876A5E3}" presName="circ3Tx" presStyleLbl="revTx" presStyleIdx="0" presStyleCnt="0">
        <dgm:presLayoutVars>
          <dgm:chMax val="0"/>
          <dgm:chPref val="0"/>
          <dgm:bulletEnabled val="1"/>
        </dgm:presLayoutVars>
      </dgm:prSet>
      <dgm:spPr/>
    </dgm:pt>
    <dgm:pt modelId="{951318EE-F881-4C03-9C67-11F5A34C90FE}" type="pres">
      <dgm:prSet presAssocID="{69B71D9D-27C3-44BE-B0D7-859F3D32A7D5}" presName="circ4" presStyleLbl="vennNode1" presStyleIdx="3" presStyleCnt="4" custLinFactNeighborX="-4780" custLinFactNeighborY="0"/>
      <dgm:spPr/>
    </dgm:pt>
    <dgm:pt modelId="{1B40768B-D07B-4BAB-92E0-568F8F42F10A}" type="pres">
      <dgm:prSet presAssocID="{69B71D9D-27C3-44BE-B0D7-859F3D32A7D5}" presName="circ4Tx" presStyleLbl="revTx" presStyleIdx="0" presStyleCnt="0">
        <dgm:presLayoutVars>
          <dgm:chMax val="0"/>
          <dgm:chPref val="0"/>
          <dgm:bulletEnabled val="1"/>
        </dgm:presLayoutVars>
      </dgm:prSet>
      <dgm:spPr/>
    </dgm:pt>
  </dgm:ptLst>
  <dgm:cxnLst>
    <dgm:cxn modelId="{C246AA13-1807-4641-B1A5-4FA2418DD1EB}" type="presOf" srcId="{69B71D9D-27C3-44BE-B0D7-859F3D32A7D5}" destId="{951318EE-F881-4C03-9C67-11F5A34C90FE}" srcOrd="0" destOrd="0" presId="urn:microsoft.com/office/officeart/2005/8/layout/venn1"/>
    <dgm:cxn modelId="{1C48F536-CE29-4582-A441-12C296880A58}" type="presOf" srcId="{4ADBE7DB-CA48-47AC-9BC2-8313F049EAF6}" destId="{17328AF0-EB50-4E87-BB87-72C2D32AC6B3}" srcOrd="1" destOrd="0" presId="urn:microsoft.com/office/officeart/2005/8/layout/venn1"/>
    <dgm:cxn modelId="{08209739-9E12-4AA5-BBCD-62245EB9547F}" type="presOf" srcId="{5B6AE210-D6DC-4ACE-8944-4DBE5876A5E3}" destId="{18C61902-3D39-4007-8C08-8A70040F267E}" srcOrd="0" destOrd="0" presId="urn:microsoft.com/office/officeart/2005/8/layout/venn1"/>
    <dgm:cxn modelId="{F37A3941-F200-4141-923A-809003E96641}" srcId="{489C607A-4D7C-4AF6-9A51-6DEAF4603FD1}" destId="{5B6AE210-D6DC-4ACE-8944-4DBE5876A5E3}" srcOrd="2" destOrd="0" parTransId="{67577943-1EF3-4528-9CEC-A75DFF5B4A0B}" sibTransId="{F06E6C5C-876E-4F60-AA12-6A956474B2AF}"/>
    <dgm:cxn modelId="{071D2F4A-948D-4EDE-A0A2-3C180C3F0B5E}" type="presOf" srcId="{C9B11864-0428-4662-BBF3-0A340834F1AD}" destId="{21DE964E-8C31-454B-A728-14DA3E257E5B}" srcOrd="0" destOrd="0" presId="urn:microsoft.com/office/officeart/2005/8/layout/venn1"/>
    <dgm:cxn modelId="{F775BC4A-3BE2-4285-8D55-F4B30CF9520B}" srcId="{489C607A-4D7C-4AF6-9A51-6DEAF4603FD1}" destId="{4ADBE7DB-CA48-47AC-9BC2-8313F049EAF6}" srcOrd="1" destOrd="0" parTransId="{5083C09B-66DC-4901-8521-B861723EE3D1}" sibTransId="{3D32B168-6D8A-4C3C-8BE9-89B23561A9E4}"/>
    <dgm:cxn modelId="{76B2D775-169B-4927-B341-1A21B0A35CC9}" srcId="{489C607A-4D7C-4AF6-9A51-6DEAF4603FD1}" destId="{69B71D9D-27C3-44BE-B0D7-859F3D32A7D5}" srcOrd="3" destOrd="0" parTransId="{C64EC1B8-0EB8-42C2-884F-3B02B50C64B6}" sibTransId="{98291C03-1C32-4F9F-BA24-68ED04922FCE}"/>
    <dgm:cxn modelId="{B1688256-ED49-4CDC-959F-F54CDC96B2A5}" type="presOf" srcId="{69B71D9D-27C3-44BE-B0D7-859F3D32A7D5}" destId="{1B40768B-D07B-4BAB-92E0-568F8F42F10A}" srcOrd="1" destOrd="0" presId="urn:microsoft.com/office/officeart/2005/8/layout/venn1"/>
    <dgm:cxn modelId="{991995A0-2FDF-47CD-82EA-A7ED0B90516B}" type="presOf" srcId="{C9B11864-0428-4662-BBF3-0A340834F1AD}" destId="{EA95968E-3A12-4BF8-8636-4D481C30A36A}" srcOrd="1" destOrd="0" presId="urn:microsoft.com/office/officeart/2005/8/layout/venn1"/>
    <dgm:cxn modelId="{0ED476CB-A6E7-41DD-BD13-60930F5B3069}" type="presOf" srcId="{4ADBE7DB-CA48-47AC-9BC2-8313F049EAF6}" destId="{A95908A2-A9E3-47CA-92D5-9DEA00798750}" srcOrd="0" destOrd="0" presId="urn:microsoft.com/office/officeart/2005/8/layout/venn1"/>
    <dgm:cxn modelId="{752321DF-D72D-4FE9-9FC7-058993FD82E5}" type="presOf" srcId="{489C607A-4D7C-4AF6-9A51-6DEAF4603FD1}" destId="{7074EA16-BBF4-4D0A-8BA6-EFCFBECCA7F9}" srcOrd="0" destOrd="0" presId="urn:microsoft.com/office/officeart/2005/8/layout/venn1"/>
    <dgm:cxn modelId="{F82118E7-B424-4B36-85F0-20AD54183EA5}" type="presOf" srcId="{5B6AE210-D6DC-4ACE-8944-4DBE5876A5E3}" destId="{FD44C825-A608-4275-9881-66D4DEC5AA87}" srcOrd="1" destOrd="0" presId="urn:microsoft.com/office/officeart/2005/8/layout/venn1"/>
    <dgm:cxn modelId="{67478FFE-8929-4CD4-9938-03C9B16415D0}" srcId="{489C607A-4D7C-4AF6-9A51-6DEAF4603FD1}" destId="{C9B11864-0428-4662-BBF3-0A340834F1AD}" srcOrd="0" destOrd="0" parTransId="{074FB59D-21C2-400C-9A4B-046D398EDB67}" sibTransId="{F1FE087E-C233-4A84-AE27-F26CA62A8E67}"/>
    <dgm:cxn modelId="{E520FFF2-BC47-4E80-9FBB-8B5E6A8F6944}" type="presParOf" srcId="{7074EA16-BBF4-4D0A-8BA6-EFCFBECCA7F9}" destId="{21DE964E-8C31-454B-A728-14DA3E257E5B}" srcOrd="0" destOrd="0" presId="urn:microsoft.com/office/officeart/2005/8/layout/venn1"/>
    <dgm:cxn modelId="{0B31FAFB-051C-4E39-BD07-B1EF3CA2D46C}" type="presParOf" srcId="{7074EA16-BBF4-4D0A-8BA6-EFCFBECCA7F9}" destId="{EA95968E-3A12-4BF8-8636-4D481C30A36A}" srcOrd="1" destOrd="0" presId="urn:microsoft.com/office/officeart/2005/8/layout/venn1"/>
    <dgm:cxn modelId="{B75E6F04-0A1C-4A5E-AA8B-D46FF8FAB159}" type="presParOf" srcId="{7074EA16-BBF4-4D0A-8BA6-EFCFBECCA7F9}" destId="{A95908A2-A9E3-47CA-92D5-9DEA00798750}" srcOrd="2" destOrd="0" presId="urn:microsoft.com/office/officeart/2005/8/layout/venn1"/>
    <dgm:cxn modelId="{FBCBA690-9442-4C5E-816D-DDA4DCC88E0F}" type="presParOf" srcId="{7074EA16-BBF4-4D0A-8BA6-EFCFBECCA7F9}" destId="{17328AF0-EB50-4E87-BB87-72C2D32AC6B3}" srcOrd="3" destOrd="0" presId="urn:microsoft.com/office/officeart/2005/8/layout/venn1"/>
    <dgm:cxn modelId="{BCF98640-961B-4FED-83C3-66023EDAA2F9}" type="presParOf" srcId="{7074EA16-BBF4-4D0A-8BA6-EFCFBECCA7F9}" destId="{18C61902-3D39-4007-8C08-8A70040F267E}" srcOrd="4" destOrd="0" presId="urn:microsoft.com/office/officeart/2005/8/layout/venn1"/>
    <dgm:cxn modelId="{9F0B5506-4ECA-40E9-B2CE-FF7715373B98}" type="presParOf" srcId="{7074EA16-BBF4-4D0A-8BA6-EFCFBECCA7F9}" destId="{FD44C825-A608-4275-9881-66D4DEC5AA87}" srcOrd="5" destOrd="0" presId="urn:microsoft.com/office/officeart/2005/8/layout/venn1"/>
    <dgm:cxn modelId="{3D395CB9-ED7D-4F1D-86E2-75F43005559E}" type="presParOf" srcId="{7074EA16-BBF4-4D0A-8BA6-EFCFBECCA7F9}" destId="{951318EE-F881-4C03-9C67-11F5A34C90FE}" srcOrd="6" destOrd="0" presId="urn:microsoft.com/office/officeart/2005/8/layout/venn1"/>
    <dgm:cxn modelId="{4BA83D6A-4263-4198-896E-C382F06ADD10}" type="presParOf" srcId="{7074EA16-BBF4-4D0A-8BA6-EFCFBECCA7F9}" destId="{1B40768B-D07B-4BAB-92E0-568F8F42F10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1CBD66C-DE89-41BC-BAD5-A151E629D0E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3993AD0-9139-44CB-97F8-7C849ACFEF9E}">
      <dgm:prSet phldrT="[Text]"/>
      <dgm:spPr>
        <a:solidFill>
          <a:srgbClr val="033B57"/>
        </a:solidFill>
        <a:ln>
          <a:solidFill>
            <a:srgbClr val="033B57"/>
          </a:solidFill>
        </a:ln>
      </dgm:spPr>
      <dgm:t>
        <a:bodyPr/>
        <a:lstStyle/>
        <a:p>
          <a:r>
            <a:rPr lang="en-US" dirty="0"/>
            <a:t>Federal law</a:t>
          </a:r>
        </a:p>
      </dgm:t>
    </dgm:pt>
    <dgm:pt modelId="{3E65CF89-EE45-40A5-9BDC-3CB8DA0632C3}" type="parTrans" cxnId="{11010241-B556-4036-AF10-7AB80E87BACB}">
      <dgm:prSet/>
      <dgm:spPr/>
      <dgm:t>
        <a:bodyPr/>
        <a:lstStyle/>
        <a:p>
          <a:endParaRPr lang="en-US"/>
        </a:p>
      </dgm:t>
    </dgm:pt>
    <dgm:pt modelId="{EE3A3868-0B91-4827-9DFA-6916F83CE5CC}" type="sibTrans" cxnId="{11010241-B556-4036-AF10-7AB80E87BACB}">
      <dgm:prSet/>
      <dgm:spPr>
        <a:ln>
          <a:solidFill>
            <a:srgbClr val="033B57"/>
          </a:solidFill>
        </a:ln>
      </dgm:spPr>
      <dgm:t>
        <a:bodyPr/>
        <a:lstStyle/>
        <a:p>
          <a:endParaRPr lang="en-US"/>
        </a:p>
      </dgm:t>
    </dgm:pt>
    <dgm:pt modelId="{8998A457-2A4C-4AEF-86AB-A72C1349E321}">
      <dgm:prSet phldrT="[Text]"/>
      <dgm:spPr>
        <a:solidFill>
          <a:srgbClr val="033B57"/>
        </a:solidFill>
        <a:ln>
          <a:solidFill>
            <a:srgbClr val="033B57"/>
          </a:solidFill>
        </a:ln>
      </dgm:spPr>
      <dgm:t>
        <a:bodyPr/>
        <a:lstStyle/>
        <a:p>
          <a:r>
            <a:rPr lang="en-US" dirty="0"/>
            <a:t>State law</a:t>
          </a:r>
        </a:p>
      </dgm:t>
    </dgm:pt>
    <dgm:pt modelId="{F9F02659-D44B-4547-A988-9546933035F0}" type="parTrans" cxnId="{D4E45DC5-5E04-4C4D-B1D8-8EFD516255DC}">
      <dgm:prSet/>
      <dgm:spPr/>
      <dgm:t>
        <a:bodyPr/>
        <a:lstStyle/>
        <a:p>
          <a:endParaRPr lang="en-US"/>
        </a:p>
      </dgm:t>
    </dgm:pt>
    <dgm:pt modelId="{0C592D7F-6C20-4FD9-BDF7-9BA0CB5BAB46}" type="sibTrans" cxnId="{D4E45DC5-5E04-4C4D-B1D8-8EFD516255DC}">
      <dgm:prSet/>
      <dgm:spPr/>
      <dgm:t>
        <a:bodyPr/>
        <a:lstStyle/>
        <a:p>
          <a:endParaRPr lang="en-US"/>
        </a:p>
      </dgm:t>
    </dgm:pt>
    <dgm:pt modelId="{82F8029D-BF6A-4812-9BE4-9D62C12D0A88}" type="pres">
      <dgm:prSet presAssocID="{F1CBD66C-DE89-41BC-BAD5-A151E629D0E4}" presName="Name0" presStyleCnt="0">
        <dgm:presLayoutVars>
          <dgm:chMax val="7"/>
          <dgm:chPref val="7"/>
          <dgm:dir/>
        </dgm:presLayoutVars>
      </dgm:prSet>
      <dgm:spPr/>
    </dgm:pt>
    <dgm:pt modelId="{F0348156-E378-4C57-A67A-9DE3D4F33885}" type="pres">
      <dgm:prSet presAssocID="{F1CBD66C-DE89-41BC-BAD5-A151E629D0E4}" presName="Name1" presStyleCnt="0"/>
      <dgm:spPr/>
    </dgm:pt>
    <dgm:pt modelId="{2EEE5CAF-5E86-4674-A098-B1738D14D72D}" type="pres">
      <dgm:prSet presAssocID="{F1CBD66C-DE89-41BC-BAD5-A151E629D0E4}" presName="cycle" presStyleCnt="0"/>
      <dgm:spPr/>
    </dgm:pt>
    <dgm:pt modelId="{C0D39143-9C83-4BFE-93CA-D74731E2AE14}" type="pres">
      <dgm:prSet presAssocID="{F1CBD66C-DE89-41BC-BAD5-A151E629D0E4}" presName="srcNode" presStyleLbl="node1" presStyleIdx="0" presStyleCnt="2"/>
      <dgm:spPr/>
    </dgm:pt>
    <dgm:pt modelId="{8AE7428F-E595-4586-8379-4178D1FEA5A0}" type="pres">
      <dgm:prSet presAssocID="{F1CBD66C-DE89-41BC-BAD5-A151E629D0E4}" presName="conn" presStyleLbl="parChTrans1D2" presStyleIdx="0" presStyleCnt="1"/>
      <dgm:spPr/>
    </dgm:pt>
    <dgm:pt modelId="{86ADD8E0-9F4E-4838-90F2-23A5A56C7EAC}" type="pres">
      <dgm:prSet presAssocID="{F1CBD66C-DE89-41BC-BAD5-A151E629D0E4}" presName="extraNode" presStyleLbl="node1" presStyleIdx="0" presStyleCnt="2"/>
      <dgm:spPr/>
    </dgm:pt>
    <dgm:pt modelId="{7738011C-C227-4A6E-9715-DE4DE6327262}" type="pres">
      <dgm:prSet presAssocID="{F1CBD66C-DE89-41BC-BAD5-A151E629D0E4}" presName="dstNode" presStyleLbl="node1" presStyleIdx="0" presStyleCnt="2"/>
      <dgm:spPr/>
    </dgm:pt>
    <dgm:pt modelId="{E0E11F61-EBB1-444D-BDDC-DD684895FBDD}" type="pres">
      <dgm:prSet presAssocID="{F3993AD0-9139-44CB-97F8-7C849ACFEF9E}" presName="text_1" presStyleLbl="node1" presStyleIdx="0" presStyleCnt="2">
        <dgm:presLayoutVars>
          <dgm:bulletEnabled val="1"/>
        </dgm:presLayoutVars>
      </dgm:prSet>
      <dgm:spPr/>
    </dgm:pt>
    <dgm:pt modelId="{67469C44-6F02-44D8-BE96-2B16C2F8F029}" type="pres">
      <dgm:prSet presAssocID="{F3993AD0-9139-44CB-97F8-7C849ACFEF9E}" presName="accent_1" presStyleCnt="0"/>
      <dgm:spPr/>
    </dgm:pt>
    <dgm:pt modelId="{BA4CF1D1-5158-4DAC-B74D-D819B7268AE3}" type="pres">
      <dgm:prSet presAssocID="{F3993AD0-9139-44CB-97F8-7C849ACFEF9E}" presName="accentRepeatNode" presStyleLbl="solidFgAcc1" presStyleIdx="0" presStyleCnt="2"/>
      <dgm:spPr>
        <a:ln>
          <a:solidFill>
            <a:srgbClr val="033B57"/>
          </a:solidFill>
        </a:ln>
      </dgm:spPr>
    </dgm:pt>
    <dgm:pt modelId="{270EC547-7B0E-465D-98F2-47366E2684BD}" type="pres">
      <dgm:prSet presAssocID="{8998A457-2A4C-4AEF-86AB-A72C1349E321}" presName="text_2" presStyleLbl="node1" presStyleIdx="1" presStyleCnt="2">
        <dgm:presLayoutVars>
          <dgm:bulletEnabled val="1"/>
        </dgm:presLayoutVars>
      </dgm:prSet>
      <dgm:spPr/>
    </dgm:pt>
    <dgm:pt modelId="{3473EC60-BECC-4E20-B390-C789A5718800}" type="pres">
      <dgm:prSet presAssocID="{8998A457-2A4C-4AEF-86AB-A72C1349E321}" presName="accent_2" presStyleCnt="0"/>
      <dgm:spPr/>
    </dgm:pt>
    <dgm:pt modelId="{2CAD96C8-2839-45F0-BAB1-9F9404ED4C2F}" type="pres">
      <dgm:prSet presAssocID="{8998A457-2A4C-4AEF-86AB-A72C1349E321}" presName="accentRepeatNode" presStyleLbl="solidFgAcc1" presStyleIdx="1" presStyleCnt="2"/>
      <dgm:spPr>
        <a:ln>
          <a:solidFill>
            <a:srgbClr val="033B57"/>
          </a:solidFill>
        </a:ln>
      </dgm:spPr>
    </dgm:pt>
  </dgm:ptLst>
  <dgm:cxnLst>
    <dgm:cxn modelId="{BDF8F620-DBED-4AAA-814C-674BA41910E6}" type="presOf" srcId="{8998A457-2A4C-4AEF-86AB-A72C1349E321}" destId="{270EC547-7B0E-465D-98F2-47366E2684BD}" srcOrd="0" destOrd="0" presId="urn:microsoft.com/office/officeart/2008/layout/VerticalCurvedList"/>
    <dgm:cxn modelId="{11010241-B556-4036-AF10-7AB80E87BACB}" srcId="{F1CBD66C-DE89-41BC-BAD5-A151E629D0E4}" destId="{F3993AD0-9139-44CB-97F8-7C849ACFEF9E}" srcOrd="0" destOrd="0" parTransId="{3E65CF89-EE45-40A5-9BDC-3CB8DA0632C3}" sibTransId="{EE3A3868-0B91-4827-9DFA-6916F83CE5CC}"/>
    <dgm:cxn modelId="{0009D8A9-8542-47E1-86B1-86E8C3BB05DA}" type="presOf" srcId="{EE3A3868-0B91-4827-9DFA-6916F83CE5CC}" destId="{8AE7428F-E595-4586-8379-4178D1FEA5A0}" srcOrd="0" destOrd="0" presId="urn:microsoft.com/office/officeart/2008/layout/VerticalCurvedList"/>
    <dgm:cxn modelId="{226BA3BE-98A7-4235-99D8-155048791E69}" type="presOf" srcId="{F1CBD66C-DE89-41BC-BAD5-A151E629D0E4}" destId="{82F8029D-BF6A-4812-9BE4-9D62C12D0A88}" srcOrd="0" destOrd="0" presId="urn:microsoft.com/office/officeart/2008/layout/VerticalCurvedList"/>
    <dgm:cxn modelId="{D4E45DC5-5E04-4C4D-B1D8-8EFD516255DC}" srcId="{F1CBD66C-DE89-41BC-BAD5-A151E629D0E4}" destId="{8998A457-2A4C-4AEF-86AB-A72C1349E321}" srcOrd="1" destOrd="0" parTransId="{F9F02659-D44B-4547-A988-9546933035F0}" sibTransId="{0C592D7F-6C20-4FD9-BDF7-9BA0CB5BAB46}"/>
    <dgm:cxn modelId="{95006DEC-C429-4577-96EC-145A610C089C}" type="presOf" srcId="{F3993AD0-9139-44CB-97F8-7C849ACFEF9E}" destId="{E0E11F61-EBB1-444D-BDDC-DD684895FBDD}" srcOrd="0" destOrd="0" presId="urn:microsoft.com/office/officeart/2008/layout/VerticalCurvedList"/>
    <dgm:cxn modelId="{F171B4C2-8F08-4E4A-843B-C97F528903A3}" type="presParOf" srcId="{82F8029D-BF6A-4812-9BE4-9D62C12D0A88}" destId="{F0348156-E378-4C57-A67A-9DE3D4F33885}" srcOrd="0" destOrd="0" presId="urn:microsoft.com/office/officeart/2008/layout/VerticalCurvedList"/>
    <dgm:cxn modelId="{D9CDBB54-8EB7-48B0-8926-F370D672966C}" type="presParOf" srcId="{F0348156-E378-4C57-A67A-9DE3D4F33885}" destId="{2EEE5CAF-5E86-4674-A098-B1738D14D72D}" srcOrd="0" destOrd="0" presId="urn:microsoft.com/office/officeart/2008/layout/VerticalCurvedList"/>
    <dgm:cxn modelId="{9C4AB6B3-9FC4-4CAF-A9CB-458499C928D3}" type="presParOf" srcId="{2EEE5CAF-5E86-4674-A098-B1738D14D72D}" destId="{C0D39143-9C83-4BFE-93CA-D74731E2AE14}" srcOrd="0" destOrd="0" presId="urn:microsoft.com/office/officeart/2008/layout/VerticalCurvedList"/>
    <dgm:cxn modelId="{88500BCC-B24A-4BE3-A2F2-E7D45BAC9FFD}" type="presParOf" srcId="{2EEE5CAF-5E86-4674-A098-B1738D14D72D}" destId="{8AE7428F-E595-4586-8379-4178D1FEA5A0}" srcOrd="1" destOrd="0" presId="urn:microsoft.com/office/officeart/2008/layout/VerticalCurvedList"/>
    <dgm:cxn modelId="{D1CFC937-314B-4EC7-8823-CC8CCE24541A}" type="presParOf" srcId="{2EEE5CAF-5E86-4674-A098-B1738D14D72D}" destId="{86ADD8E0-9F4E-4838-90F2-23A5A56C7EAC}" srcOrd="2" destOrd="0" presId="urn:microsoft.com/office/officeart/2008/layout/VerticalCurvedList"/>
    <dgm:cxn modelId="{B375E2DE-ECC4-4173-A920-EFFA06F253AF}" type="presParOf" srcId="{2EEE5CAF-5E86-4674-A098-B1738D14D72D}" destId="{7738011C-C227-4A6E-9715-DE4DE6327262}" srcOrd="3" destOrd="0" presId="urn:microsoft.com/office/officeart/2008/layout/VerticalCurvedList"/>
    <dgm:cxn modelId="{75F6E2E2-FD8D-4B09-8465-58687A059199}" type="presParOf" srcId="{F0348156-E378-4C57-A67A-9DE3D4F33885}" destId="{E0E11F61-EBB1-444D-BDDC-DD684895FBDD}" srcOrd="1" destOrd="0" presId="urn:microsoft.com/office/officeart/2008/layout/VerticalCurvedList"/>
    <dgm:cxn modelId="{5DE539FB-9399-4F92-AEB8-5018B244D575}" type="presParOf" srcId="{F0348156-E378-4C57-A67A-9DE3D4F33885}" destId="{67469C44-6F02-44D8-BE96-2B16C2F8F029}" srcOrd="2" destOrd="0" presId="urn:microsoft.com/office/officeart/2008/layout/VerticalCurvedList"/>
    <dgm:cxn modelId="{BDB7F159-6BF8-4A2C-B54E-8D27717B3F23}" type="presParOf" srcId="{67469C44-6F02-44D8-BE96-2B16C2F8F029}" destId="{BA4CF1D1-5158-4DAC-B74D-D819B7268AE3}" srcOrd="0" destOrd="0" presId="urn:microsoft.com/office/officeart/2008/layout/VerticalCurvedList"/>
    <dgm:cxn modelId="{969025E4-E958-4683-85CA-21EC86A155A9}" type="presParOf" srcId="{F0348156-E378-4C57-A67A-9DE3D4F33885}" destId="{270EC547-7B0E-465D-98F2-47366E2684BD}" srcOrd="3" destOrd="0" presId="urn:microsoft.com/office/officeart/2008/layout/VerticalCurvedList"/>
    <dgm:cxn modelId="{64B2241B-5D33-4BCB-A5A5-E60B4C7425AC}" type="presParOf" srcId="{F0348156-E378-4C57-A67A-9DE3D4F33885}" destId="{3473EC60-BECC-4E20-B390-C789A5718800}" srcOrd="4" destOrd="0" presId="urn:microsoft.com/office/officeart/2008/layout/VerticalCurvedList"/>
    <dgm:cxn modelId="{4D0425D6-BB01-489D-AD6D-A2DDC5B06159}" type="presParOf" srcId="{3473EC60-BECC-4E20-B390-C789A5718800}" destId="{2CAD96C8-2839-45F0-BAB1-9F9404ED4C2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7E6544D-7D86-4754-A47D-156D3D289E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AF5451A-9495-423C-8C5A-F748FBC3FF4F}">
      <dgm:prSet phldrT="[Text]"/>
      <dgm:spPr>
        <a:solidFill>
          <a:srgbClr val="033B57"/>
        </a:solidFill>
      </dgm:spPr>
      <dgm:t>
        <a:bodyPr/>
        <a:lstStyle/>
        <a:p>
          <a:r>
            <a:rPr lang="en-US" dirty="0"/>
            <a:t>State or Local Government Agencies</a:t>
          </a:r>
        </a:p>
      </dgm:t>
    </dgm:pt>
    <dgm:pt modelId="{C0A3509A-94EA-4BA7-A001-D962B11952AD}" type="parTrans" cxnId="{50F6DF50-31D0-4C5A-ACD5-1DB208A40E98}">
      <dgm:prSet/>
      <dgm:spPr/>
      <dgm:t>
        <a:bodyPr/>
        <a:lstStyle/>
        <a:p>
          <a:endParaRPr lang="en-US"/>
        </a:p>
      </dgm:t>
    </dgm:pt>
    <dgm:pt modelId="{64B15C44-EF4F-4867-8233-C0A656C7383D}" type="sibTrans" cxnId="{50F6DF50-31D0-4C5A-ACD5-1DB208A40E98}">
      <dgm:prSet/>
      <dgm:spPr/>
      <dgm:t>
        <a:bodyPr/>
        <a:lstStyle/>
        <a:p>
          <a:endParaRPr lang="en-US"/>
        </a:p>
      </dgm:t>
    </dgm:pt>
    <dgm:pt modelId="{481903D0-20D9-4772-8FE4-2BA5EAE47704}">
      <dgm:prSet phldrT="[Text]"/>
      <dgm:spPr>
        <a:solidFill>
          <a:srgbClr val="C8B18B"/>
        </a:solidFill>
        <a:ln>
          <a:solidFill>
            <a:srgbClr val="C8B18B"/>
          </a:solidFill>
        </a:ln>
      </dgm:spPr>
      <dgm:t>
        <a:bodyPr/>
        <a:lstStyle/>
        <a:p>
          <a:r>
            <a:rPr lang="en-US" dirty="0">
              <a:solidFill>
                <a:srgbClr val="004065"/>
              </a:solidFill>
            </a:rPr>
            <a:t>Non-Government</a:t>
          </a:r>
          <a:r>
            <a:rPr lang="en-US" dirty="0"/>
            <a:t> </a:t>
          </a:r>
          <a:r>
            <a:rPr lang="en-US" dirty="0">
              <a:solidFill>
                <a:srgbClr val="004065"/>
              </a:solidFill>
            </a:rPr>
            <a:t>Entities </a:t>
          </a:r>
        </a:p>
      </dgm:t>
    </dgm:pt>
    <dgm:pt modelId="{7889CDDE-95A3-4696-BB55-FB6C4F76E3A5}" type="parTrans" cxnId="{37B5DE63-89DD-4351-B715-8773DE10BE8A}">
      <dgm:prSet/>
      <dgm:spPr/>
      <dgm:t>
        <a:bodyPr/>
        <a:lstStyle/>
        <a:p>
          <a:endParaRPr lang="en-US"/>
        </a:p>
      </dgm:t>
    </dgm:pt>
    <dgm:pt modelId="{013B39C3-19FD-4818-A4CB-E07F1765967D}" type="sibTrans" cxnId="{37B5DE63-89DD-4351-B715-8773DE10BE8A}">
      <dgm:prSet/>
      <dgm:spPr/>
      <dgm:t>
        <a:bodyPr/>
        <a:lstStyle/>
        <a:p>
          <a:endParaRPr lang="en-US"/>
        </a:p>
      </dgm:t>
    </dgm:pt>
    <dgm:pt modelId="{7F49F6CE-91F9-4D70-9ADE-9197CBB64A49}" type="pres">
      <dgm:prSet presAssocID="{97E6544D-7D86-4754-A47D-156D3D289E3B}" presName="diagram" presStyleCnt="0">
        <dgm:presLayoutVars>
          <dgm:dir/>
          <dgm:resizeHandles val="exact"/>
        </dgm:presLayoutVars>
      </dgm:prSet>
      <dgm:spPr/>
    </dgm:pt>
    <dgm:pt modelId="{880A2970-37CD-44DA-AC1D-77AF14FF2AFC}" type="pres">
      <dgm:prSet presAssocID="{5AF5451A-9495-423C-8C5A-F748FBC3FF4F}" presName="node" presStyleLbl="node1" presStyleIdx="0" presStyleCnt="2">
        <dgm:presLayoutVars>
          <dgm:bulletEnabled val="1"/>
        </dgm:presLayoutVars>
      </dgm:prSet>
      <dgm:spPr/>
    </dgm:pt>
    <dgm:pt modelId="{AB8FF664-0EA7-4DEA-BA7E-A494C55E97BF}" type="pres">
      <dgm:prSet presAssocID="{64B15C44-EF4F-4867-8233-C0A656C7383D}" presName="sibTrans" presStyleCnt="0"/>
      <dgm:spPr/>
    </dgm:pt>
    <dgm:pt modelId="{5F09847A-AEC6-4A14-AEAD-5A04B1D7E989}" type="pres">
      <dgm:prSet presAssocID="{481903D0-20D9-4772-8FE4-2BA5EAE47704}" presName="node" presStyleLbl="node1" presStyleIdx="1" presStyleCnt="2">
        <dgm:presLayoutVars>
          <dgm:bulletEnabled val="1"/>
        </dgm:presLayoutVars>
      </dgm:prSet>
      <dgm:spPr/>
    </dgm:pt>
  </dgm:ptLst>
  <dgm:cxnLst>
    <dgm:cxn modelId="{37B5DE63-89DD-4351-B715-8773DE10BE8A}" srcId="{97E6544D-7D86-4754-A47D-156D3D289E3B}" destId="{481903D0-20D9-4772-8FE4-2BA5EAE47704}" srcOrd="1" destOrd="0" parTransId="{7889CDDE-95A3-4696-BB55-FB6C4F76E3A5}" sibTransId="{013B39C3-19FD-4818-A4CB-E07F1765967D}"/>
    <dgm:cxn modelId="{FB2F5345-16A6-487F-8587-5332E0363D6A}" type="presOf" srcId="{481903D0-20D9-4772-8FE4-2BA5EAE47704}" destId="{5F09847A-AEC6-4A14-AEAD-5A04B1D7E989}" srcOrd="0" destOrd="0" presId="urn:microsoft.com/office/officeart/2005/8/layout/default"/>
    <dgm:cxn modelId="{50F6DF50-31D0-4C5A-ACD5-1DB208A40E98}" srcId="{97E6544D-7D86-4754-A47D-156D3D289E3B}" destId="{5AF5451A-9495-423C-8C5A-F748FBC3FF4F}" srcOrd="0" destOrd="0" parTransId="{C0A3509A-94EA-4BA7-A001-D962B11952AD}" sibTransId="{64B15C44-EF4F-4867-8233-C0A656C7383D}"/>
    <dgm:cxn modelId="{9AA234A4-B154-4F87-99BE-4265277F5FEC}" type="presOf" srcId="{97E6544D-7D86-4754-A47D-156D3D289E3B}" destId="{7F49F6CE-91F9-4D70-9ADE-9197CBB64A49}" srcOrd="0" destOrd="0" presId="urn:microsoft.com/office/officeart/2005/8/layout/default"/>
    <dgm:cxn modelId="{D927D7B5-2B47-46E0-AD23-22D0AD3CC21F}" type="presOf" srcId="{5AF5451A-9495-423C-8C5A-F748FBC3FF4F}" destId="{880A2970-37CD-44DA-AC1D-77AF14FF2AFC}" srcOrd="0" destOrd="0" presId="urn:microsoft.com/office/officeart/2005/8/layout/default"/>
    <dgm:cxn modelId="{804CA083-FAFC-4CD1-B236-0961663E10A9}" type="presParOf" srcId="{7F49F6CE-91F9-4D70-9ADE-9197CBB64A49}" destId="{880A2970-37CD-44DA-AC1D-77AF14FF2AFC}" srcOrd="0" destOrd="0" presId="urn:microsoft.com/office/officeart/2005/8/layout/default"/>
    <dgm:cxn modelId="{D4227783-76EE-4FDB-8BB3-66516B24CDF3}" type="presParOf" srcId="{7F49F6CE-91F9-4D70-9ADE-9197CBB64A49}" destId="{AB8FF664-0EA7-4DEA-BA7E-A494C55E97BF}" srcOrd="1" destOrd="0" presId="urn:microsoft.com/office/officeart/2005/8/layout/default"/>
    <dgm:cxn modelId="{A5B12441-A251-402A-B408-F450CD24F626}" type="presParOf" srcId="{7F49F6CE-91F9-4D70-9ADE-9197CBB64A49}" destId="{5F09847A-AEC6-4A14-AEAD-5A04B1D7E98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C54E029-0726-45C6-A555-4ADF0F743D3F}"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3AC1F8C9-8B22-476A-8EC6-5E0A2373D145}" type="pres">
      <dgm:prSet presAssocID="{7C54E029-0726-45C6-A555-4ADF0F743D3F}" presName="compositeShape" presStyleCnt="0">
        <dgm:presLayoutVars>
          <dgm:dir/>
          <dgm:resizeHandles/>
        </dgm:presLayoutVars>
      </dgm:prSet>
      <dgm:spPr/>
    </dgm:pt>
  </dgm:ptLst>
  <dgm:cxnLst>
    <dgm:cxn modelId="{1C2AEFDD-4298-4703-BAED-C58CB9841B41}" type="presOf" srcId="{7C54E029-0726-45C6-A555-4ADF0F743D3F}" destId="{3AC1F8C9-8B22-476A-8EC6-5E0A2373D145}"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826C786-151F-4B10-B777-FF03E5E2A13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8C9AAAA-69C0-4D97-9574-CB342586582B}">
      <dgm:prSet phldrT="[Text]"/>
      <dgm:spPr>
        <a:solidFill>
          <a:srgbClr val="033B57"/>
        </a:solidFill>
        <a:ln>
          <a:solidFill>
            <a:srgbClr val="033B57"/>
          </a:solidFill>
        </a:ln>
      </dgm:spPr>
      <dgm:t>
        <a:bodyPr/>
        <a:lstStyle/>
        <a:p>
          <a:r>
            <a:rPr lang="en-US" dirty="0"/>
            <a:t>Coalition </a:t>
          </a:r>
        </a:p>
      </dgm:t>
    </dgm:pt>
    <dgm:pt modelId="{B6542FB4-78F4-4616-82CA-14175192AEB6}" type="parTrans" cxnId="{19B006CA-4282-4A3A-82C4-011E416611F8}">
      <dgm:prSet/>
      <dgm:spPr/>
      <dgm:t>
        <a:bodyPr/>
        <a:lstStyle/>
        <a:p>
          <a:endParaRPr lang="en-US"/>
        </a:p>
      </dgm:t>
    </dgm:pt>
    <dgm:pt modelId="{22DFA26A-74BC-4A81-8043-55790B207D3C}" type="sibTrans" cxnId="{19B006CA-4282-4A3A-82C4-011E416611F8}">
      <dgm:prSet/>
      <dgm:spPr/>
      <dgm:t>
        <a:bodyPr/>
        <a:lstStyle/>
        <a:p>
          <a:endParaRPr lang="en-US"/>
        </a:p>
      </dgm:t>
    </dgm:pt>
    <dgm:pt modelId="{4DD51F49-9095-43D3-A748-D13130D4E13B}">
      <dgm:prSet phldrT="[Text]"/>
      <dgm:spPr>
        <a:solidFill>
          <a:srgbClr val="008367"/>
        </a:solidFill>
      </dgm:spPr>
      <dgm:t>
        <a:bodyPr/>
        <a:lstStyle/>
        <a:p>
          <a:r>
            <a:rPr lang="en-US" dirty="0"/>
            <a:t>CDC grantees</a:t>
          </a:r>
        </a:p>
      </dgm:t>
    </dgm:pt>
    <dgm:pt modelId="{691F1BFC-B450-4D6F-BB0F-70ED38FC2659}" type="parTrans" cxnId="{D7C3E33C-58FD-47F6-80A0-12ACEA275203}">
      <dgm:prSet/>
      <dgm:spPr>
        <a:solidFill>
          <a:srgbClr val="008367"/>
        </a:solidFill>
      </dgm:spPr>
      <dgm:t>
        <a:bodyPr/>
        <a:lstStyle/>
        <a:p>
          <a:endParaRPr lang="en-US"/>
        </a:p>
      </dgm:t>
    </dgm:pt>
    <dgm:pt modelId="{D00A1CF2-E411-4F6F-96E5-70890756C4C0}" type="sibTrans" cxnId="{D7C3E33C-58FD-47F6-80A0-12ACEA275203}">
      <dgm:prSet/>
      <dgm:spPr/>
      <dgm:t>
        <a:bodyPr/>
        <a:lstStyle/>
        <a:p>
          <a:endParaRPr lang="en-US"/>
        </a:p>
      </dgm:t>
    </dgm:pt>
    <dgm:pt modelId="{9B2DB1D4-3687-4566-89C9-C3EAD60F3915}">
      <dgm:prSet phldrT="[Text]"/>
      <dgm:spPr>
        <a:solidFill>
          <a:srgbClr val="0070C0"/>
        </a:solidFill>
      </dgm:spPr>
      <dgm:t>
        <a:bodyPr/>
        <a:lstStyle/>
        <a:p>
          <a:r>
            <a:rPr lang="en-US" dirty="0"/>
            <a:t>Partner organizations</a:t>
          </a:r>
        </a:p>
      </dgm:t>
    </dgm:pt>
    <dgm:pt modelId="{78B63D04-2705-4AA4-9528-30ADC833D152}" type="parTrans" cxnId="{B1E8071D-0439-4BA0-B615-16B6E550EC8C}">
      <dgm:prSet/>
      <dgm:spPr>
        <a:solidFill>
          <a:srgbClr val="0070C0"/>
        </a:solidFill>
      </dgm:spPr>
      <dgm:t>
        <a:bodyPr/>
        <a:lstStyle/>
        <a:p>
          <a:endParaRPr lang="en-US"/>
        </a:p>
      </dgm:t>
    </dgm:pt>
    <dgm:pt modelId="{D699B081-8EFA-4396-967C-0101A2ED38AC}" type="sibTrans" cxnId="{B1E8071D-0439-4BA0-B615-16B6E550EC8C}">
      <dgm:prSet/>
      <dgm:spPr/>
      <dgm:t>
        <a:bodyPr/>
        <a:lstStyle/>
        <a:p>
          <a:endParaRPr lang="en-US"/>
        </a:p>
      </dgm:t>
    </dgm:pt>
    <dgm:pt modelId="{2940FD81-CA35-46FE-881B-10AE9F0E5633}">
      <dgm:prSet phldrT="[Text]"/>
      <dgm:spPr>
        <a:solidFill>
          <a:srgbClr val="C8B18B"/>
        </a:solidFill>
        <a:ln>
          <a:solidFill>
            <a:schemeClr val="bg1"/>
          </a:solidFill>
        </a:ln>
      </dgm:spPr>
      <dgm:t>
        <a:bodyPr/>
        <a:lstStyle/>
        <a:p>
          <a:r>
            <a:rPr lang="en-US" dirty="0"/>
            <a:t>Volunteers</a:t>
          </a:r>
        </a:p>
      </dgm:t>
    </dgm:pt>
    <dgm:pt modelId="{01939AED-8932-49BE-901F-61C08A5751B2}" type="parTrans" cxnId="{BE1A243E-8A6C-475E-99AD-0E2F77A291D0}">
      <dgm:prSet/>
      <dgm:spPr>
        <a:solidFill>
          <a:srgbClr val="C8B18B"/>
        </a:solidFill>
      </dgm:spPr>
      <dgm:t>
        <a:bodyPr/>
        <a:lstStyle/>
        <a:p>
          <a:endParaRPr lang="en-US"/>
        </a:p>
      </dgm:t>
    </dgm:pt>
    <dgm:pt modelId="{03FC138F-5A28-4AC4-90F4-2A42055A18C5}" type="sibTrans" cxnId="{BE1A243E-8A6C-475E-99AD-0E2F77A291D0}">
      <dgm:prSet/>
      <dgm:spPr/>
      <dgm:t>
        <a:bodyPr/>
        <a:lstStyle/>
        <a:p>
          <a:endParaRPr lang="en-US"/>
        </a:p>
      </dgm:t>
    </dgm:pt>
    <dgm:pt modelId="{666EB0ED-C56F-42C6-A651-26A9A2E93B61}" type="pres">
      <dgm:prSet presAssocID="{A826C786-151F-4B10-B777-FF03E5E2A13B}" presName="cycle" presStyleCnt="0">
        <dgm:presLayoutVars>
          <dgm:chMax val="1"/>
          <dgm:dir/>
          <dgm:animLvl val="ctr"/>
          <dgm:resizeHandles val="exact"/>
        </dgm:presLayoutVars>
      </dgm:prSet>
      <dgm:spPr/>
    </dgm:pt>
    <dgm:pt modelId="{D57574EE-38BE-4A8F-AB4A-A8630F5BFFA1}" type="pres">
      <dgm:prSet presAssocID="{98C9AAAA-69C0-4D97-9574-CB342586582B}" presName="centerShape" presStyleLbl="node0" presStyleIdx="0" presStyleCnt="1"/>
      <dgm:spPr/>
    </dgm:pt>
    <dgm:pt modelId="{786C2146-2464-45F0-8304-23C97BA40D31}" type="pres">
      <dgm:prSet presAssocID="{691F1BFC-B450-4D6F-BB0F-70ED38FC2659}" presName="parTrans" presStyleLbl="bgSibTrans2D1" presStyleIdx="0" presStyleCnt="3"/>
      <dgm:spPr/>
    </dgm:pt>
    <dgm:pt modelId="{0033EF45-9301-4EC3-96FB-5F0963DF8393}" type="pres">
      <dgm:prSet presAssocID="{4DD51F49-9095-43D3-A748-D13130D4E13B}" presName="node" presStyleLbl="node1" presStyleIdx="0" presStyleCnt="3">
        <dgm:presLayoutVars>
          <dgm:bulletEnabled val="1"/>
        </dgm:presLayoutVars>
      </dgm:prSet>
      <dgm:spPr/>
    </dgm:pt>
    <dgm:pt modelId="{88EE582C-646B-4CB1-8025-7D96EB9AA2C5}" type="pres">
      <dgm:prSet presAssocID="{78B63D04-2705-4AA4-9528-30ADC833D152}" presName="parTrans" presStyleLbl="bgSibTrans2D1" presStyleIdx="1" presStyleCnt="3"/>
      <dgm:spPr/>
    </dgm:pt>
    <dgm:pt modelId="{8CB1F8BB-CC08-4280-A143-95341F5720BA}" type="pres">
      <dgm:prSet presAssocID="{9B2DB1D4-3687-4566-89C9-C3EAD60F3915}" presName="node" presStyleLbl="node1" presStyleIdx="1" presStyleCnt="3">
        <dgm:presLayoutVars>
          <dgm:bulletEnabled val="1"/>
        </dgm:presLayoutVars>
      </dgm:prSet>
      <dgm:spPr/>
    </dgm:pt>
    <dgm:pt modelId="{B63B4FFB-4FFA-40D4-8DBB-230BD2FC8BEE}" type="pres">
      <dgm:prSet presAssocID="{01939AED-8932-49BE-901F-61C08A5751B2}" presName="parTrans" presStyleLbl="bgSibTrans2D1" presStyleIdx="2" presStyleCnt="3"/>
      <dgm:spPr/>
    </dgm:pt>
    <dgm:pt modelId="{F9B50CD9-0962-47EA-96B6-00FE3490BF2D}" type="pres">
      <dgm:prSet presAssocID="{2940FD81-CA35-46FE-881B-10AE9F0E5633}" presName="node" presStyleLbl="node1" presStyleIdx="2" presStyleCnt="3">
        <dgm:presLayoutVars>
          <dgm:bulletEnabled val="1"/>
        </dgm:presLayoutVars>
      </dgm:prSet>
      <dgm:spPr/>
    </dgm:pt>
  </dgm:ptLst>
  <dgm:cxnLst>
    <dgm:cxn modelId="{F4F20116-BADE-4A9B-B8A9-65A0C5DB2D82}" type="presOf" srcId="{01939AED-8932-49BE-901F-61C08A5751B2}" destId="{B63B4FFB-4FFA-40D4-8DBB-230BD2FC8BEE}" srcOrd="0" destOrd="0" presId="urn:microsoft.com/office/officeart/2005/8/layout/radial4"/>
    <dgm:cxn modelId="{B1E8071D-0439-4BA0-B615-16B6E550EC8C}" srcId="{98C9AAAA-69C0-4D97-9574-CB342586582B}" destId="{9B2DB1D4-3687-4566-89C9-C3EAD60F3915}" srcOrd="1" destOrd="0" parTransId="{78B63D04-2705-4AA4-9528-30ADC833D152}" sibTransId="{D699B081-8EFA-4396-967C-0101A2ED38AC}"/>
    <dgm:cxn modelId="{DCB77D27-4800-4E5C-9264-75271CF8CC38}" type="presOf" srcId="{2940FD81-CA35-46FE-881B-10AE9F0E5633}" destId="{F9B50CD9-0962-47EA-96B6-00FE3490BF2D}" srcOrd="0" destOrd="0" presId="urn:microsoft.com/office/officeart/2005/8/layout/radial4"/>
    <dgm:cxn modelId="{F9D0D52F-A34E-4B61-AE40-7CA41A5B9B8D}" type="presOf" srcId="{691F1BFC-B450-4D6F-BB0F-70ED38FC2659}" destId="{786C2146-2464-45F0-8304-23C97BA40D31}" srcOrd="0" destOrd="0" presId="urn:microsoft.com/office/officeart/2005/8/layout/radial4"/>
    <dgm:cxn modelId="{D7C3E33C-58FD-47F6-80A0-12ACEA275203}" srcId="{98C9AAAA-69C0-4D97-9574-CB342586582B}" destId="{4DD51F49-9095-43D3-A748-D13130D4E13B}" srcOrd="0" destOrd="0" parTransId="{691F1BFC-B450-4D6F-BB0F-70ED38FC2659}" sibTransId="{D00A1CF2-E411-4F6F-96E5-70890756C4C0}"/>
    <dgm:cxn modelId="{BE1A243E-8A6C-475E-99AD-0E2F77A291D0}" srcId="{98C9AAAA-69C0-4D97-9574-CB342586582B}" destId="{2940FD81-CA35-46FE-881B-10AE9F0E5633}" srcOrd="2" destOrd="0" parTransId="{01939AED-8932-49BE-901F-61C08A5751B2}" sibTransId="{03FC138F-5A28-4AC4-90F4-2A42055A18C5}"/>
    <dgm:cxn modelId="{8F7E716F-6E20-4E8A-9F45-9C4A90839873}" type="presOf" srcId="{4DD51F49-9095-43D3-A748-D13130D4E13B}" destId="{0033EF45-9301-4EC3-96FB-5F0963DF8393}" srcOrd="0" destOrd="0" presId="urn:microsoft.com/office/officeart/2005/8/layout/radial4"/>
    <dgm:cxn modelId="{9CDC7989-7A7C-4700-B2E7-4AC0C0533FC4}" type="presOf" srcId="{9B2DB1D4-3687-4566-89C9-C3EAD60F3915}" destId="{8CB1F8BB-CC08-4280-A143-95341F5720BA}" srcOrd="0" destOrd="0" presId="urn:microsoft.com/office/officeart/2005/8/layout/radial4"/>
    <dgm:cxn modelId="{A9DEF1A0-0AED-449C-998F-B1B88E711849}" type="presOf" srcId="{A826C786-151F-4B10-B777-FF03E5E2A13B}" destId="{666EB0ED-C56F-42C6-A651-26A9A2E93B61}" srcOrd="0" destOrd="0" presId="urn:microsoft.com/office/officeart/2005/8/layout/radial4"/>
    <dgm:cxn modelId="{57BCA9BA-B584-4CC8-A90C-F1411795C2F6}" type="presOf" srcId="{98C9AAAA-69C0-4D97-9574-CB342586582B}" destId="{D57574EE-38BE-4A8F-AB4A-A8630F5BFFA1}" srcOrd="0" destOrd="0" presId="urn:microsoft.com/office/officeart/2005/8/layout/radial4"/>
    <dgm:cxn modelId="{19B006CA-4282-4A3A-82C4-011E416611F8}" srcId="{A826C786-151F-4B10-B777-FF03E5E2A13B}" destId="{98C9AAAA-69C0-4D97-9574-CB342586582B}" srcOrd="0" destOrd="0" parTransId="{B6542FB4-78F4-4616-82CA-14175192AEB6}" sibTransId="{22DFA26A-74BC-4A81-8043-55790B207D3C}"/>
    <dgm:cxn modelId="{1F7260CE-D968-4067-83A4-A4F270FFABA2}" type="presOf" srcId="{78B63D04-2705-4AA4-9528-30ADC833D152}" destId="{88EE582C-646B-4CB1-8025-7D96EB9AA2C5}" srcOrd="0" destOrd="0" presId="urn:microsoft.com/office/officeart/2005/8/layout/radial4"/>
    <dgm:cxn modelId="{7989BB56-3357-4DF0-A528-801A669FA6E8}" type="presParOf" srcId="{666EB0ED-C56F-42C6-A651-26A9A2E93B61}" destId="{D57574EE-38BE-4A8F-AB4A-A8630F5BFFA1}" srcOrd="0" destOrd="0" presId="urn:microsoft.com/office/officeart/2005/8/layout/radial4"/>
    <dgm:cxn modelId="{FD971839-F34A-4BEC-A248-6A88E75214FA}" type="presParOf" srcId="{666EB0ED-C56F-42C6-A651-26A9A2E93B61}" destId="{786C2146-2464-45F0-8304-23C97BA40D31}" srcOrd="1" destOrd="0" presId="urn:microsoft.com/office/officeart/2005/8/layout/radial4"/>
    <dgm:cxn modelId="{2BA0BA1D-0288-476A-828F-24312200C241}" type="presParOf" srcId="{666EB0ED-C56F-42C6-A651-26A9A2E93B61}" destId="{0033EF45-9301-4EC3-96FB-5F0963DF8393}" srcOrd="2" destOrd="0" presId="urn:microsoft.com/office/officeart/2005/8/layout/radial4"/>
    <dgm:cxn modelId="{11D82571-0CC4-450F-BF74-365F7B187FE2}" type="presParOf" srcId="{666EB0ED-C56F-42C6-A651-26A9A2E93B61}" destId="{88EE582C-646B-4CB1-8025-7D96EB9AA2C5}" srcOrd="3" destOrd="0" presId="urn:microsoft.com/office/officeart/2005/8/layout/radial4"/>
    <dgm:cxn modelId="{B1E9F167-EADC-45AD-8F09-CB7275D39E1E}" type="presParOf" srcId="{666EB0ED-C56F-42C6-A651-26A9A2E93B61}" destId="{8CB1F8BB-CC08-4280-A143-95341F5720BA}" srcOrd="4" destOrd="0" presId="urn:microsoft.com/office/officeart/2005/8/layout/radial4"/>
    <dgm:cxn modelId="{48AF12DD-AB6F-41B5-9987-F0D49E3236D4}" type="presParOf" srcId="{666EB0ED-C56F-42C6-A651-26A9A2E93B61}" destId="{B63B4FFB-4FFA-40D4-8DBB-230BD2FC8BEE}" srcOrd="5" destOrd="0" presId="urn:microsoft.com/office/officeart/2005/8/layout/radial4"/>
    <dgm:cxn modelId="{84AF1AB1-180E-4062-9C93-0C18DEF4F9FA}" type="presParOf" srcId="{666EB0ED-C56F-42C6-A651-26A9A2E93B61}" destId="{F9B50CD9-0962-47EA-96B6-00FE3490BF2D}"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12119B5-347B-4029-9C37-27860B6AEBF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9853F69C-9615-4134-ABC9-88F66B880610}">
      <dgm:prSet phldrT="[Text]"/>
      <dgm:spPr/>
      <dgm:t>
        <a:bodyPr/>
        <a:lstStyle/>
        <a:p>
          <a:r>
            <a:rPr lang="en-US" dirty="0"/>
            <a:t>Engage</a:t>
          </a:r>
        </a:p>
      </dgm:t>
    </dgm:pt>
    <dgm:pt modelId="{39F45658-03E0-4BFB-8A53-55A9ED585793}" type="parTrans" cxnId="{07A4F900-9907-461F-907A-3FA2BF1B5ABE}">
      <dgm:prSet/>
      <dgm:spPr/>
      <dgm:t>
        <a:bodyPr/>
        <a:lstStyle/>
        <a:p>
          <a:endParaRPr lang="en-US"/>
        </a:p>
      </dgm:t>
    </dgm:pt>
    <dgm:pt modelId="{52F50C50-260D-4120-A05D-BCA5BB2B4FEB}" type="sibTrans" cxnId="{07A4F900-9907-461F-907A-3FA2BF1B5ABE}">
      <dgm:prSet/>
      <dgm:spPr/>
      <dgm:t>
        <a:bodyPr/>
        <a:lstStyle/>
        <a:p>
          <a:endParaRPr lang="en-US"/>
        </a:p>
      </dgm:t>
    </dgm:pt>
    <dgm:pt modelId="{70A996BE-B8FC-4DB6-AEF3-5A7C3B45736D}">
      <dgm:prSet phldrT="[Text]"/>
      <dgm:spPr/>
      <dgm:t>
        <a:bodyPr/>
        <a:lstStyle/>
        <a:p>
          <a:r>
            <a:rPr lang="en-US" dirty="0"/>
            <a:t>Scan</a:t>
          </a:r>
        </a:p>
      </dgm:t>
    </dgm:pt>
    <dgm:pt modelId="{0E24AA30-6F85-4F36-B618-D303A6BDAD55}" type="parTrans" cxnId="{96896246-5E36-45AC-9B25-064BF435F212}">
      <dgm:prSet/>
      <dgm:spPr/>
      <dgm:t>
        <a:bodyPr/>
        <a:lstStyle/>
        <a:p>
          <a:endParaRPr lang="en-US"/>
        </a:p>
      </dgm:t>
    </dgm:pt>
    <dgm:pt modelId="{B225A721-E2C7-41C7-AA34-60AF85440B4C}" type="sibTrans" cxnId="{96896246-5E36-45AC-9B25-064BF435F212}">
      <dgm:prSet/>
      <dgm:spPr/>
      <dgm:t>
        <a:bodyPr/>
        <a:lstStyle/>
        <a:p>
          <a:endParaRPr lang="en-US"/>
        </a:p>
      </dgm:t>
    </dgm:pt>
    <dgm:pt modelId="{A9BB0346-B49F-4C86-A463-6B9B0D6B1A30}">
      <dgm:prSet phldrT="[Text]"/>
      <dgm:spPr/>
      <dgm:t>
        <a:bodyPr/>
        <a:lstStyle/>
        <a:p>
          <a:r>
            <a:rPr lang="en-US" dirty="0"/>
            <a:t>Assess</a:t>
          </a:r>
        </a:p>
      </dgm:t>
    </dgm:pt>
    <dgm:pt modelId="{2BEBB361-FB22-487F-ADC0-DA4A4599C807}" type="parTrans" cxnId="{C8C7991B-491D-484E-9175-1420DF7B519F}">
      <dgm:prSet/>
      <dgm:spPr/>
      <dgm:t>
        <a:bodyPr/>
        <a:lstStyle/>
        <a:p>
          <a:endParaRPr lang="en-US"/>
        </a:p>
      </dgm:t>
    </dgm:pt>
    <dgm:pt modelId="{174602D0-7990-4CBE-B0DA-5F967026025F}" type="sibTrans" cxnId="{C8C7991B-491D-484E-9175-1420DF7B519F}">
      <dgm:prSet/>
      <dgm:spPr/>
      <dgm:t>
        <a:bodyPr/>
        <a:lstStyle/>
        <a:p>
          <a:endParaRPr lang="en-US"/>
        </a:p>
      </dgm:t>
    </dgm:pt>
    <dgm:pt modelId="{4C39F91F-98E4-4650-9262-DB5DBDAFDE30}">
      <dgm:prSet/>
      <dgm:spPr/>
      <dgm:t>
        <a:bodyPr/>
        <a:lstStyle/>
        <a:p>
          <a:endParaRPr lang="en-US"/>
        </a:p>
      </dgm:t>
    </dgm:pt>
    <dgm:pt modelId="{EE3F2964-D468-43CC-A25E-1FDDF241404E}" type="parTrans" cxnId="{B97B34BF-DDF3-4B1F-8EFA-58BA83987042}">
      <dgm:prSet/>
      <dgm:spPr/>
      <dgm:t>
        <a:bodyPr/>
        <a:lstStyle/>
        <a:p>
          <a:endParaRPr lang="en-US"/>
        </a:p>
      </dgm:t>
    </dgm:pt>
    <dgm:pt modelId="{223C1629-6DC1-4011-865E-6DC242EA8163}" type="sibTrans" cxnId="{B97B34BF-DDF3-4B1F-8EFA-58BA83987042}">
      <dgm:prSet/>
      <dgm:spPr/>
      <dgm:t>
        <a:bodyPr/>
        <a:lstStyle/>
        <a:p>
          <a:endParaRPr lang="en-US"/>
        </a:p>
      </dgm:t>
    </dgm:pt>
    <dgm:pt modelId="{053D4D48-5CE6-4AE3-9FAC-41F461C61551}">
      <dgm:prSet/>
      <dgm:spPr/>
      <dgm:t>
        <a:bodyPr/>
        <a:lstStyle/>
        <a:p>
          <a:endParaRPr lang="en-US"/>
        </a:p>
      </dgm:t>
    </dgm:pt>
    <dgm:pt modelId="{78F53CCB-30B8-4D63-99EA-1946C400A967}" type="parTrans" cxnId="{1D301F7B-EBD6-4432-B90A-200757476257}">
      <dgm:prSet/>
      <dgm:spPr/>
      <dgm:t>
        <a:bodyPr/>
        <a:lstStyle/>
        <a:p>
          <a:endParaRPr lang="en-US"/>
        </a:p>
      </dgm:t>
    </dgm:pt>
    <dgm:pt modelId="{E2B997FE-E455-4B0D-9B27-46CAF459EFE2}" type="sibTrans" cxnId="{1D301F7B-EBD6-4432-B90A-200757476257}">
      <dgm:prSet/>
      <dgm:spPr/>
      <dgm:t>
        <a:bodyPr/>
        <a:lstStyle/>
        <a:p>
          <a:endParaRPr lang="en-US"/>
        </a:p>
      </dgm:t>
    </dgm:pt>
    <dgm:pt modelId="{4520C73B-57A3-44D5-98E0-CA0D4AA846BA}" type="pres">
      <dgm:prSet presAssocID="{212119B5-347B-4029-9C37-27860B6AEBFF}" presName="rootnode" presStyleCnt="0">
        <dgm:presLayoutVars>
          <dgm:chMax/>
          <dgm:chPref/>
          <dgm:dir/>
          <dgm:animLvl val="lvl"/>
        </dgm:presLayoutVars>
      </dgm:prSet>
      <dgm:spPr/>
    </dgm:pt>
    <dgm:pt modelId="{BA299DB8-F554-4522-818A-2B79442129E9}" type="pres">
      <dgm:prSet presAssocID="{9853F69C-9615-4134-ABC9-88F66B880610}" presName="composite" presStyleCnt="0"/>
      <dgm:spPr/>
    </dgm:pt>
    <dgm:pt modelId="{0F9D3D58-AE6A-4625-BD99-431421C82F5A}" type="pres">
      <dgm:prSet presAssocID="{9853F69C-9615-4134-ABC9-88F66B880610}" presName="LShape" presStyleLbl="alignNode1" presStyleIdx="0" presStyleCnt="9"/>
      <dgm:spPr>
        <a:solidFill>
          <a:srgbClr val="0096D6"/>
        </a:solidFill>
        <a:ln>
          <a:solidFill>
            <a:srgbClr val="0096D6"/>
          </a:solidFill>
        </a:ln>
      </dgm:spPr>
    </dgm:pt>
    <dgm:pt modelId="{72AF068F-0DE9-4C47-B04B-1AC061B114C3}" type="pres">
      <dgm:prSet presAssocID="{9853F69C-9615-4134-ABC9-88F66B880610}" presName="ParentText" presStyleLbl="revTx" presStyleIdx="0" presStyleCnt="5">
        <dgm:presLayoutVars>
          <dgm:chMax val="0"/>
          <dgm:chPref val="0"/>
          <dgm:bulletEnabled val="1"/>
        </dgm:presLayoutVars>
      </dgm:prSet>
      <dgm:spPr/>
    </dgm:pt>
    <dgm:pt modelId="{8C5203F6-76F2-46BE-A451-14B9E4EE54A2}" type="pres">
      <dgm:prSet presAssocID="{9853F69C-9615-4134-ABC9-88F66B880610}" presName="Triangle" presStyleLbl="alignNode1" presStyleIdx="1" presStyleCnt="9"/>
      <dgm:spPr>
        <a:solidFill>
          <a:srgbClr val="0096D6"/>
        </a:solidFill>
        <a:ln>
          <a:solidFill>
            <a:srgbClr val="0096D6"/>
          </a:solidFill>
        </a:ln>
      </dgm:spPr>
    </dgm:pt>
    <dgm:pt modelId="{27D35F82-B676-4349-A6A9-49057B0D4F93}" type="pres">
      <dgm:prSet presAssocID="{52F50C50-260D-4120-A05D-BCA5BB2B4FEB}" presName="sibTrans" presStyleCnt="0"/>
      <dgm:spPr/>
    </dgm:pt>
    <dgm:pt modelId="{65801690-879B-498D-B356-1D3B6B31E303}" type="pres">
      <dgm:prSet presAssocID="{52F50C50-260D-4120-A05D-BCA5BB2B4FEB}" presName="space" presStyleCnt="0"/>
      <dgm:spPr/>
    </dgm:pt>
    <dgm:pt modelId="{A9AA21D9-DE89-4EC1-9145-7148BF8585D3}" type="pres">
      <dgm:prSet presAssocID="{70A996BE-B8FC-4DB6-AEF3-5A7C3B45736D}" presName="composite" presStyleCnt="0"/>
      <dgm:spPr/>
    </dgm:pt>
    <dgm:pt modelId="{B7F3ED1A-A546-48DD-B2A3-0252562832FC}" type="pres">
      <dgm:prSet presAssocID="{70A996BE-B8FC-4DB6-AEF3-5A7C3B45736D}" presName="LShape" presStyleLbl="alignNode1" presStyleIdx="2" presStyleCnt="9"/>
      <dgm:spPr>
        <a:solidFill>
          <a:srgbClr val="0096D6"/>
        </a:solidFill>
        <a:ln>
          <a:solidFill>
            <a:srgbClr val="0096D6"/>
          </a:solidFill>
        </a:ln>
      </dgm:spPr>
    </dgm:pt>
    <dgm:pt modelId="{3AB264E7-D797-4BD9-93E2-A1C4C7DAE3E8}" type="pres">
      <dgm:prSet presAssocID="{70A996BE-B8FC-4DB6-AEF3-5A7C3B45736D}" presName="ParentText" presStyleLbl="revTx" presStyleIdx="1" presStyleCnt="5">
        <dgm:presLayoutVars>
          <dgm:chMax val="0"/>
          <dgm:chPref val="0"/>
          <dgm:bulletEnabled val="1"/>
        </dgm:presLayoutVars>
      </dgm:prSet>
      <dgm:spPr/>
    </dgm:pt>
    <dgm:pt modelId="{6E2172A9-B225-4A7B-BF8C-64FA3135D894}" type="pres">
      <dgm:prSet presAssocID="{70A996BE-B8FC-4DB6-AEF3-5A7C3B45736D}" presName="Triangle" presStyleLbl="alignNode1" presStyleIdx="3" presStyleCnt="9"/>
      <dgm:spPr>
        <a:solidFill>
          <a:srgbClr val="0096D6"/>
        </a:solidFill>
        <a:ln>
          <a:solidFill>
            <a:srgbClr val="0096D6"/>
          </a:solidFill>
        </a:ln>
      </dgm:spPr>
    </dgm:pt>
    <dgm:pt modelId="{B2A45B5E-C0C1-4F40-A4E9-C515B0497C4A}" type="pres">
      <dgm:prSet presAssocID="{B225A721-E2C7-41C7-AA34-60AF85440B4C}" presName="sibTrans" presStyleCnt="0"/>
      <dgm:spPr/>
    </dgm:pt>
    <dgm:pt modelId="{40D46454-76EC-4E3A-B931-7BDEECBE092A}" type="pres">
      <dgm:prSet presAssocID="{B225A721-E2C7-41C7-AA34-60AF85440B4C}" presName="space" presStyleCnt="0"/>
      <dgm:spPr/>
    </dgm:pt>
    <dgm:pt modelId="{9D23974D-C819-48E4-B568-A20FC1CCF213}" type="pres">
      <dgm:prSet presAssocID="{A9BB0346-B49F-4C86-A463-6B9B0D6B1A30}" presName="composite" presStyleCnt="0"/>
      <dgm:spPr/>
    </dgm:pt>
    <dgm:pt modelId="{CBACC645-626E-4D23-83B1-237C20AC7DB3}" type="pres">
      <dgm:prSet presAssocID="{A9BB0346-B49F-4C86-A463-6B9B0D6B1A30}" presName="LShape" presStyleLbl="alignNode1" presStyleIdx="4" presStyleCnt="9"/>
      <dgm:spPr>
        <a:solidFill>
          <a:srgbClr val="0096D6"/>
        </a:solidFill>
        <a:ln>
          <a:solidFill>
            <a:srgbClr val="0096D6"/>
          </a:solidFill>
        </a:ln>
      </dgm:spPr>
    </dgm:pt>
    <dgm:pt modelId="{D98A8C26-0FE6-4999-AEE6-6704B2B501B6}" type="pres">
      <dgm:prSet presAssocID="{A9BB0346-B49F-4C86-A463-6B9B0D6B1A30}" presName="ParentText" presStyleLbl="revTx" presStyleIdx="2" presStyleCnt="5">
        <dgm:presLayoutVars>
          <dgm:chMax val="0"/>
          <dgm:chPref val="0"/>
          <dgm:bulletEnabled val="1"/>
        </dgm:presLayoutVars>
      </dgm:prSet>
      <dgm:spPr/>
    </dgm:pt>
    <dgm:pt modelId="{1B025F6B-7C1A-4FA9-9683-A2AD66B96887}" type="pres">
      <dgm:prSet presAssocID="{A9BB0346-B49F-4C86-A463-6B9B0D6B1A30}" presName="Triangle" presStyleLbl="alignNode1" presStyleIdx="5" presStyleCnt="9"/>
      <dgm:spPr>
        <a:solidFill>
          <a:srgbClr val="0096D6"/>
        </a:solidFill>
        <a:ln>
          <a:solidFill>
            <a:srgbClr val="0096D6"/>
          </a:solidFill>
        </a:ln>
      </dgm:spPr>
    </dgm:pt>
    <dgm:pt modelId="{DD812986-27EA-4C82-9044-F09699BA9C50}" type="pres">
      <dgm:prSet presAssocID="{174602D0-7990-4CBE-B0DA-5F967026025F}" presName="sibTrans" presStyleCnt="0"/>
      <dgm:spPr/>
    </dgm:pt>
    <dgm:pt modelId="{3A7B1606-5815-40E4-805E-F7CAF38428CA}" type="pres">
      <dgm:prSet presAssocID="{174602D0-7990-4CBE-B0DA-5F967026025F}" presName="space" presStyleCnt="0"/>
      <dgm:spPr/>
    </dgm:pt>
    <dgm:pt modelId="{A1BBB167-7959-4CC0-AC90-69F10E67A35A}" type="pres">
      <dgm:prSet presAssocID="{4C39F91F-98E4-4650-9262-DB5DBDAFDE30}" presName="composite" presStyleCnt="0"/>
      <dgm:spPr/>
    </dgm:pt>
    <dgm:pt modelId="{C235C1F0-8ED7-4D74-A6D2-FE956A14A862}" type="pres">
      <dgm:prSet presAssocID="{4C39F91F-98E4-4650-9262-DB5DBDAFDE30}" presName="LShape" presStyleLbl="alignNode1" presStyleIdx="6" presStyleCnt="9"/>
      <dgm:spPr>
        <a:solidFill>
          <a:srgbClr val="0096D6"/>
        </a:solidFill>
        <a:ln>
          <a:solidFill>
            <a:srgbClr val="0096D6"/>
          </a:solidFill>
        </a:ln>
      </dgm:spPr>
    </dgm:pt>
    <dgm:pt modelId="{EEDC7E52-457A-4317-844A-C027C1B6C3FA}" type="pres">
      <dgm:prSet presAssocID="{4C39F91F-98E4-4650-9262-DB5DBDAFDE30}" presName="ParentText" presStyleLbl="revTx" presStyleIdx="3" presStyleCnt="5">
        <dgm:presLayoutVars>
          <dgm:chMax val="0"/>
          <dgm:chPref val="0"/>
          <dgm:bulletEnabled val="1"/>
        </dgm:presLayoutVars>
      </dgm:prSet>
      <dgm:spPr/>
    </dgm:pt>
    <dgm:pt modelId="{F284FF30-19F1-4237-80F0-6D19A88417FF}" type="pres">
      <dgm:prSet presAssocID="{4C39F91F-98E4-4650-9262-DB5DBDAFDE30}" presName="Triangle" presStyleLbl="alignNode1" presStyleIdx="7" presStyleCnt="9"/>
      <dgm:spPr>
        <a:solidFill>
          <a:srgbClr val="0096D6"/>
        </a:solidFill>
        <a:ln>
          <a:solidFill>
            <a:srgbClr val="0096D6"/>
          </a:solidFill>
        </a:ln>
      </dgm:spPr>
    </dgm:pt>
    <dgm:pt modelId="{D5EBD8D3-4E10-4BAB-B201-2305DA3DE7F8}" type="pres">
      <dgm:prSet presAssocID="{223C1629-6DC1-4011-865E-6DC242EA8163}" presName="sibTrans" presStyleCnt="0"/>
      <dgm:spPr/>
    </dgm:pt>
    <dgm:pt modelId="{CF3D7455-A7BA-4E4B-8812-8E544BBC92EC}" type="pres">
      <dgm:prSet presAssocID="{223C1629-6DC1-4011-865E-6DC242EA8163}" presName="space" presStyleCnt="0"/>
      <dgm:spPr/>
    </dgm:pt>
    <dgm:pt modelId="{4B616F30-BD2D-4110-8BB7-19861606AD01}" type="pres">
      <dgm:prSet presAssocID="{053D4D48-5CE6-4AE3-9FAC-41F461C61551}" presName="composite" presStyleCnt="0"/>
      <dgm:spPr/>
    </dgm:pt>
    <dgm:pt modelId="{69B0F321-1574-45EC-B695-D61703DF48A0}" type="pres">
      <dgm:prSet presAssocID="{053D4D48-5CE6-4AE3-9FAC-41F461C61551}" presName="LShape" presStyleLbl="alignNode1" presStyleIdx="8" presStyleCnt="9"/>
      <dgm:spPr>
        <a:solidFill>
          <a:srgbClr val="0096D6"/>
        </a:solidFill>
        <a:ln>
          <a:solidFill>
            <a:srgbClr val="0096D6"/>
          </a:solidFill>
        </a:ln>
      </dgm:spPr>
    </dgm:pt>
    <dgm:pt modelId="{F37F3443-AC4D-47A4-BF78-B8CE22D3C40A}" type="pres">
      <dgm:prSet presAssocID="{053D4D48-5CE6-4AE3-9FAC-41F461C61551}" presName="ParentText" presStyleLbl="revTx" presStyleIdx="4" presStyleCnt="5">
        <dgm:presLayoutVars>
          <dgm:chMax val="0"/>
          <dgm:chPref val="0"/>
          <dgm:bulletEnabled val="1"/>
        </dgm:presLayoutVars>
      </dgm:prSet>
      <dgm:spPr/>
    </dgm:pt>
  </dgm:ptLst>
  <dgm:cxnLst>
    <dgm:cxn modelId="{07A4F900-9907-461F-907A-3FA2BF1B5ABE}" srcId="{212119B5-347B-4029-9C37-27860B6AEBFF}" destId="{9853F69C-9615-4134-ABC9-88F66B880610}" srcOrd="0" destOrd="0" parTransId="{39F45658-03E0-4BFB-8A53-55A9ED585793}" sibTransId="{52F50C50-260D-4120-A05D-BCA5BB2B4FEB}"/>
    <dgm:cxn modelId="{C8C7991B-491D-484E-9175-1420DF7B519F}" srcId="{212119B5-347B-4029-9C37-27860B6AEBFF}" destId="{A9BB0346-B49F-4C86-A463-6B9B0D6B1A30}" srcOrd="2" destOrd="0" parTransId="{2BEBB361-FB22-487F-ADC0-DA4A4599C807}" sibTransId="{174602D0-7990-4CBE-B0DA-5F967026025F}"/>
    <dgm:cxn modelId="{32056131-B7A8-48F3-9B2D-4940E58829AB}" type="presOf" srcId="{A9BB0346-B49F-4C86-A463-6B9B0D6B1A30}" destId="{D98A8C26-0FE6-4999-AEE6-6704B2B501B6}" srcOrd="0" destOrd="0" presId="urn:microsoft.com/office/officeart/2009/3/layout/StepUpProcess"/>
    <dgm:cxn modelId="{1105D142-C102-44C9-B90E-658F3006FD35}" type="presOf" srcId="{70A996BE-B8FC-4DB6-AEF3-5A7C3B45736D}" destId="{3AB264E7-D797-4BD9-93E2-A1C4C7DAE3E8}" srcOrd="0" destOrd="0" presId="urn:microsoft.com/office/officeart/2009/3/layout/StepUpProcess"/>
    <dgm:cxn modelId="{96896246-5E36-45AC-9B25-064BF435F212}" srcId="{212119B5-347B-4029-9C37-27860B6AEBFF}" destId="{70A996BE-B8FC-4DB6-AEF3-5A7C3B45736D}" srcOrd="1" destOrd="0" parTransId="{0E24AA30-6F85-4F36-B618-D303A6BDAD55}" sibTransId="{B225A721-E2C7-41C7-AA34-60AF85440B4C}"/>
    <dgm:cxn modelId="{1D301F7B-EBD6-4432-B90A-200757476257}" srcId="{212119B5-347B-4029-9C37-27860B6AEBFF}" destId="{053D4D48-5CE6-4AE3-9FAC-41F461C61551}" srcOrd="4" destOrd="0" parTransId="{78F53CCB-30B8-4D63-99EA-1946C400A967}" sibTransId="{E2B997FE-E455-4B0D-9B27-46CAF459EFE2}"/>
    <dgm:cxn modelId="{AB87139B-794F-4867-9CA6-B537A28B1D04}" type="presOf" srcId="{9853F69C-9615-4134-ABC9-88F66B880610}" destId="{72AF068F-0DE9-4C47-B04B-1AC061B114C3}" srcOrd="0" destOrd="0" presId="urn:microsoft.com/office/officeart/2009/3/layout/StepUpProcess"/>
    <dgm:cxn modelId="{1481969E-F396-4CED-B293-472877CFCBA9}" type="presOf" srcId="{212119B5-347B-4029-9C37-27860B6AEBFF}" destId="{4520C73B-57A3-44D5-98E0-CA0D4AA846BA}" srcOrd="0" destOrd="0" presId="urn:microsoft.com/office/officeart/2009/3/layout/StepUpProcess"/>
    <dgm:cxn modelId="{2814F2B6-B94F-457E-B0BB-9325E9F1B7D2}" type="presOf" srcId="{053D4D48-5CE6-4AE3-9FAC-41F461C61551}" destId="{F37F3443-AC4D-47A4-BF78-B8CE22D3C40A}" srcOrd="0" destOrd="0" presId="urn:microsoft.com/office/officeart/2009/3/layout/StepUpProcess"/>
    <dgm:cxn modelId="{B97B34BF-DDF3-4B1F-8EFA-58BA83987042}" srcId="{212119B5-347B-4029-9C37-27860B6AEBFF}" destId="{4C39F91F-98E4-4650-9262-DB5DBDAFDE30}" srcOrd="3" destOrd="0" parTransId="{EE3F2964-D468-43CC-A25E-1FDDF241404E}" sibTransId="{223C1629-6DC1-4011-865E-6DC242EA8163}"/>
    <dgm:cxn modelId="{E3585DCA-DAF0-4D02-AFA3-8EB09C047D27}" type="presOf" srcId="{4C39F91F-98E4-4650-9262-DB5DBDAFDE30}" destId="{EEDC7E52-457A-4317-844A-C027C1B6C3FA}" srcOrd="0" destOrd="0" presId="urn:microsoft.com/office/officeart/2009/3/layout/StepUpProcess"/>
    <dgm:cxn modelId="{BF713976-9910-4163-AA97-E0FAD7F593AB}" type="presParOf" srcId="{4520C73B-57A3-44D5-98E0-CA0D4AA846BA}" destId="{BA299DB8-F554-4522-818A-2B79442129E9}" srcOrd="0" destOrd="0" presId="urn:microsoft.com/office/officeart/2009/3/layout/StepUpProcess"/>
    <dgm:cxn modelId="{EDDB0F09-4002-43ED-8650-61E2D885C97A}" type="presParOf" srcId="{BA299DB8-F554-4522-818A-2B79442129E9}" destId="{0F9D3D58-AE6A-4625-BD99-431421C82F5A}" srcOrd="0" destOrd="0" presId="urn:microsoft.com/office/officeart/2009/3/layout/StepUpProcess"/>
    <dgm:cxn modelId="{C3833BE1-6257-4530-A6B1-76931FBFFB79}" type="presParOf" srcId="{BA299DB8-F554-4522-818A-2B79442129E9}" destId="{72AF068F-0DE9-4C47-B04B-1AC061B114C3}" srcOrd="1" destOrd="0" presId="urn:microsoft.com/office/officeart/2009/3/layout/StepUpProcess"/>
    <dgm:cxn modelId="{AE4B0175-0383-4A67-AB12-7992416A3A12}" type="presParOf" srcId="{BA299DB8-F554-4522-818A-2B79442129E9}" destId="{8C5203F6-76F2-46BE-A451-14B9E4EE54A2}" srcOrd="2" destOrd="0" presId="urn:microsoft.com/office/officeart/2009/3/layout/StepUpProcess"/>
    <dgm:cxn modelId="{7DC7F1E2-C732-4963-A3FC-9EE550206690}" type="presParOf" srcId="{4520C73B-57A3-44D5-98E0-CA0D4AA846BA}" destId="{27D35F82-B676-4349-A6A9-49057B0D4F93}" srcOrd="1" destOrd="0" presId="urn:microsoft.com/office/officeart/2009/3/layout/StepUpProcess"/>
    <dgm:cxn modelId="{C9398D9F-9464-43A9-9A0A-C7E80232463B}" type="presParOf" srcId="{27D35F82-B676-4349-A6A9-49057B0D4F93}" destId="{65801690-879B-498D-B356-1D3B6B31E303}" srcOrd="0" destOrd="0" presId="urn:microsoft.com/office/officeart/2009/3/layout/StepUpProcess"/>
    <dgm:cxn modelId="{234E96F1-01C9-4087-81FB-950E87D027C4}" type="presParOf" srcId="{4520C73B-57A3-44D5-98E0-CA0D4AA846BA}" destId="{A9AA21D9-DE89-4EC1-9145-7148BF8585D3}" srcOrd="2" destOrd="0" presId="urn:microsoft.com/office/officeart/2009/3/layout/StepUpProcess"/>
    <dgm:cxn modelId="{F3E3868C-5A5A-4488-B661-CC6337BDEBC5}" type="presParOf" srcId="{A9AA21D9-DE89-4EC1-9145-7148BF8585D3}" destId="{B7F3ED1A-A546-48DD-B2A3-0252562832FC}" srcOrd="0" destOrd="0" presId="urn:microsoft.com/office/officeart/2009/3/layout/StepUpProcess"/>
    <dgm:cxn modelId="{D6382BA1-4163-40D9-B741-5982BC19FDFE}" type="presParOf" srcId="{A9AA21D9-DE89-4EC1-9145-7148BF8585D3}" destId="{3AB264E7-D797-4BD9-93E2-A1C4C7DAE3E8}" srcOrd="1" destOrd="0" presId="urn:microsoft.com/office/officeart/2009/3/layout/StepUpProcess"/>
    <dgm:cxn modelId="{4BCEFD6E-18A1-44E9-9A6C-110563932264}" type="presParOf" srcId="{A9AA21D9-DE89-4EC1-9145-7148BF8585D3}" destId="{6E2172A9-B225-4A7B-BF8C-64FA3135D894}" srcOrd="2" destOrd="0" presId="urn:microsoft.com/office/officeart/2009/3/layout/StepUpProcess"/>
    <dgm:cxn modelId="{8DD5812B-AF1E-4D1B-B3EB-52E94B1F209A}" type="presParOf" srcId="{4520C73B-57A3-44D5-98E0-CA0D4AA846BA}" destId="{B2A45B5E-C0C1-4F40-A4E9-C515B0497C4A}" srcOrd="3" destOrd="0" presId="urn:microsoft.com/office/officeart/2009/3/layout/StepUpProcess"/>
    <dgm:cxn modelId="{69285855-56A3-4937-A96B-B5A9C78C0CE5}" type="presParOf" srcId="{B2A45B5E-C0C1-4F40-A4E9-C515B0497C4A}" destId="{40D46454-76EC-4E3A-B931-7BDEECBE092A}" srcOrd="0" destOrd="0" presId="urn:microsoft.com/office/officeart/2009/3/layout/StepUpProcess"/>
    <dgm:cxn modelId="{655DC01C-58FC-46B9-98D3-BD1E7A4805EC}" type="presParOf" srcId="{4520C73B-57A3-44D5-98E0-CA0D4AA846BA}" destId="{9D23974D-C819-48E4-B568-A20FC1CCF213}" srcOrd="4" destOrd="0" presId="urn:microsoft.com/office/officeart/2009/3/layout/StepUpProcess"/>
    <dgm:cxn modelId="{9A5B6364-2377-47F0-A097-7749C1A89F9A}" type="presParOf" srcId="{9D23974D-C819-48E4-B568-A20FC1CCF213}" destId="{CBACC645-626E-4D23-83B1-237C20AC7DB3}" srcOrd="0" destOrd="0" presId="urn:microsoft.com/office/officeart/2009/3/layout/StepUpProcess"/>
    <dgm:cxn modelId="{C928B1FE-CA02-490F-A593-F42617BC3495}" type="presParOf" srcId="{9D23974D-C819-48E4-B568-A20FC1CCF213}" destId="{D98A8C26-0FE6-4999-AEE6-6704B2B501B6}" srcOrd="1" destOrd="0" presId="urn:microsoft.com/office/officeart/2009/3/layout/StepUpProcess"/>
    <dgm:cxn modelId="{C5F7EFBB-46FC-4A26-8F26-7CEF47A338B2}" type="presParOf" srcId="{9D23974D-C819-48E4-B568-A20FC1CCF213}" destId="{1B025F6B-7C1A-4FA9-9683-A2AD66B96887}" srcOrd="2" destOrd="0" presId="urn:microsoft.com/office/officeart/2009/3/layout/StepUpProcess"/>
    <dgm:cxn modelId="{AE980C43-21BA-458D-90F4-3AB46B5BA222}" type="presParOf" srcId="{4520C73B-57A3-44D5-98E0-CA0D4AA846BA}" destId="{DD812986-27EA-4C82-9044-F09699BA9C50}" srcOrd="5" destOrd="0" presId="urn:microsoft.com/office/officeart/2009/3/layout/StepUpProcess"/>
    <dgm:cxn modelId="{9BBEF6F8-1FA8-45B7-9F50-1AF014CED6DD}" type="presParOf" srcId="{DD812986-27EA-4C82-9044-F09699BA9C50}" destId="{3A7B1606-5815-40E4-805E-F7CAF38428CA}" srcOrd="0" destOrd="0" presId="urn:microsoft.com/office/officeart/2009/3/layout/StepUpProcess"/>
    <dgm:cxn modelId="{D9674A12-C396-4EA3-B83C-9E72DA70BDCB}" type="presParOf" srcId="{4520C73B-57A3-44D5-98E0-CA0D4AA846BA}" destId="{A1BBB167-7959-4CC0-AC90-69F10E67A35A}" srcOrd="6" destOrd="0" presId="urn:microsoft.com/office/officeart/2009/3/layout/StepUpProcess"/>
    <dgm:cxn modelId="{9F0EEFFE-93BA-4C0F-A23B-3DAC75129AB4}" type="presParOf" srcId="{A1BBB167-7959-4CC0-AC90-69F10E67A35A}" destId="{C235C1F0-8ED7-4D74-A6D2-FE956A14A862}" srcOrd="0" destOrd="0" presId="urn:microsoft.com/office/officeart/2009/3/layout/StepUpProcess"/>
    <dgm:cxn modelId="{226B21BB-15E8-4330-8465-AE4BBF82F004}" type="presParOf" srcId="{A1BBB167-7959-4CC0-AC90-69F10E67A35A}" destId="{EEDC7E52-457A-4317-844A-C027C1B6C3FA}" srcOrd="1" destOrd="0" presId="urn:microsoft.com/office/officeart/2009/3/layout/StepUpProcess"/>
    <dgm:cxn modelId="{7940429B-5130-4DF8-B6A7-7C6F38A35D25}" type="presParOf" srcId="{A1BBB167-7959-4CC0-AC90-69F10E67A35A}" destId="{F284FF30-19F1-4237-80F0-6D19A88417FF}" srcOrd="2" destOrd="0" presId="urn:microsoft.com/office/officeart/2009/3/layout/StepUpProcess"/>
    <dgm:cxn modelId="{199A31D9-78E6-455F-9B16-9B899F8F0A55}" type="presParOf" srcId="{4520C73B-57A3-44D5-98E0-CA0D4AA846BA}" destId="{D5EBD8D3-4E10-4BAB-B201-2305DA3DE7F8}" srcOrd="7" destOrd="0" presId="urn:microsoft.com/office/officeart/2009/3/layout/StepUpProcess"/>
    <dgm:cxn modelId="{BB5F2D9F-39B6-42FC-ACE2-2F11A0D023C4}" type="presParOf" srcId="{D5EBD8D3-4E10-4BAB-B201-2305DA3DE7F8}" destId="{CF3D7455-A7BA-4E4B-8812-8E544BBC92EC}" srcOrd="0" destOrd="0" presId="urn:microsoft.com/office/officeart/2009/3/layout/StepUpProcess"/>
    <dgm:cxn modelId="{CDDE28AC-50C4-4E40-8872-DEC73536CADA}" type="presParOf" srcId="{4520C73B-57A3-44D5-98E0-CA0D4AA846BA}" destId="{4B616F30-BD2D-4110-8BB7-19861606AD01}" srcOrd="8" destOrd="0" presId="urn:microsoft.com/office/officeart/2009/3/layout/StepUpProcess"/>
    <dgm:cxn modelId="{2204572B-A04F-46CC-8C7B-589FA2932C41}" type="presParOf" srcId="{4B616F30-BD2D-4110-8BB7-19861606AD01}" destId="{69B0F321-1574-45EC-B695-D61703DF48A0}" srcOrd="0" destOrd="0" presId="urn:microsoft.com/office/officeart/2009/3/layout/StepUpProcess"/>
    <dgm:cxn modelId="{80E8C90E-A6E0-4305-9445-D92399B3F5AE}" type="presParOf" srcId="{4B616F30-BD2D-4110-8BB7-19861606AD01}" destId="{F37F3443-AC4D-47A4-BF78-B8CE22D3C40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3AE7D4C-DFD0-437B-9D76-01C6D0E35E19}" type="doc">
      <dgm:prSet loTypeId="urn:microsoft.com/office/officeart/2011/layout/ConvergingText" loCatId="process" qsTypeId="urn:microsoft.com/office/officeart/2005/8/quickstyle/simple1" qsCatId="simple" csTypeId="urn:microsoft.com/office/officeart/2005/8/colors/colorful2" csCatId="colorful" phldr="1"/>
      <dgm:spPr/>
      <dgm:t>
        <a:bodyPr/>
        <a:lstStyle/>
        <a:p>
          <a:endParaRPr lang="en-US"/>
        </a:p>
      </dgm:t>
    </dgm:pt>
    <dgm:pt modelId="{3152690F-A98B-422F-A192-EF737861C493}">
      <dgm:prSet phldrT="[Text]"/>
      <dgm:spPr/>
      <dgm:t>
        <a:bodyPr/>
        <a:lstStyle/>
        <a:p>
          <a:r>
            <a:rPr lang="en-US" dirty="0"/>
            <a:t>Implement</a:t>
          </a:r>
        </a:p>
      </dgm:t>
    </dgm:pt>
    <dgm:pt modelId="{8654ADDA-0ED7-4CA2-B414-0741FADD80E5}" type="parTrans" cxnId="{35A0B056-807D-4C7F-B23A-BAF0A52BF871}">
      <dgm:prSet/>
      <dgm:spPr/>
      <dgm:t>
        <a:bodyPr/>
        <a:lstStyle/>
        <a:p>
          <a:endParaRPr lang="en-US"/>
        </a:p>
      </dgm:t>
    </dgm:pt>
    <dgm:pt modelId="{393F330F-E04D-4D84-B70C-F5E97884E0BA}" type="sibTrans" cxnId="{35A0B056-807D-4C7F-B23A-BAF0A52BF871}">
      <dgm:prSet/>
      <dgm:spPr/>
      <dgm:t>
        <a:bodyPr/>
        <a:lstStyle/>
        <a:p>
          <a:endParaRPr lang="en-US"/>
        </a:p>
      </dgm:t>
    </dgm:pt>
    <dgm:pt modelId="{B6BF333B-2026-48C2-A4CD-466E3010BCD0}">
      <dgm:prSet phldrT="[Text]"/>
      <dgm:spPr/>
      <dgm:t>
        <a:bodyPr/>
        <a:lstStyle/>
        <a:p>
          <a:r>
            <a:rPr lang="en-US" dirty="0"/>
            <a:t>Check in with your partners and stakeholders to verify their commitment to the PSE change</a:t>
          </a:r>
        </a:p>
      </dgm:t>
    </dgm:pt>
    <dgm:pt modelId="{533DFF4E-CA97-4058-8004-92CD46296927}" type="parTrans" cxnId="{1A9C6669-1BBB-40B2-A9DB-31D7BEED0B94}">
      <dgm:prSet/>
      <dgm:spPr/>
      <dgm:t>
        <a:bodyPr/>
        <a:lstStyle/>
        <a:p>
          <a:endParaRPr lang="en-US"/>
        </a:p>
      </dgm:t>
    </dgm:pt>
    <dgm:pt modelId="{BB3406D5-93C1-4A04-96CE-D11329D3D59C}" type="sibTrans" cxnId="{1A9C6669-1BBB-40B2-A9DB-31D7BEED0B94}">
      <dgm:prSet/>
      <dgm:spPr/>
      <dgm:t>
        <a:bodyPr/>
        <a:lstStyle/>
        <a:p>
          <a:endParaRPr lang="en-US"/>
        </a:p>
      </dgm:t>
    </dgm:pt>
    <dgm:pt modelId="{3232F31E-3310-4874-8426-9A9296B424AB}">
      <dgm:prSet phldrT="[Text]"/>
      <dgm:spPr/>
      <dgm:t>
        <a:bodyPr/>
        <a:lstStyle/>
        <a:p>
          <a:r>
            <a:rPr lang="en-US" dirty="0"/>
            <a:t>Ask whether sufficient resources have been established </a:t>
          </a:r>
        </a:p>
      </dgm:t>
    </dgm:pt>
    <dgm:pt modelId="{F7C7EF0F-0A1B-4078-BB24-B2BD76424758}" type="parTrans" cxnId="{539ADA47-65B4-45CD-98D9-AB175DAB45D1}">
      <dgm:prSet/>
      <dgm:spPr/>
      <dgm:t>
        <a:bodyPr/>
        <a:lstStyle/>
        <a:p>
          <a:endParaRPr lang="en-US"/>
        </a:p>
      </dgm:t>
    </dgm:pt>
    <dgm:pt modelId="{739AA4AE-5A33-4DBB-9EBD-E25F052BFD56}" type="sibTrans" cxnId="{539ADA47-65B4-45CD-98D9-AB175DAB45D1}">
      <dgm:prSet/>
      <dgm:spPr/>
      <dgm:t>
        <a:bodyPr/>
        <a:lstStyle/>
        <a:p>
          <a:endParaRPr lang="en-US"/>
        </a:p>
      </dgm:t>
    </dgm:pt>
    <dgm:pt modelId="{49F72946-78F6-4D84-B90F-B3AD4497AF79}">
      <dgm:prSet phldrT="[Text]"/>
      <dgm:spPr/>
      <dgm:t>
        <a:bodyPr/>
        <a:lstStyle/>
        <a:p>
          <a:r>
            <a:rPr lang="en-US" dirty="0"/>
            <a:t>If you have outstanding needs that partners can’t resolve, find other sources </a:t>
          </a:r>
        </a:p>
      </dgm:t>
    </dgm:pt>
    <dgm:pt modelId="{AEAD44B8-289F-4FF4-BADE-6EB268C321F0}" type="parTrans" cxnId="{1338A07B-8A88-40D2-A134-CA6FFEB46A51}">
      <dgm:prSet/>
      <dgm:spPr/>
      <dgm:t>
        <a:bodyPr/>
        <a:lstStyle/>
        <a:p>
          <a:endParaRPr lang="en-US"/>
        </a:p>
      </dgm:t>
    </dgm:pt>
    <dgm:pt modelId="{9317473B-B021-493B-8270-6B2766768219}" type="sibTrans" cxnId="{1338A07B-8A88-40D2-A134-CA6FFEB46A51}">
      <dgm:prSet/>
      <dgm:spPr/>
      <dgm:t>
        <a:bodyPr/>
        <a:lstStyle/>
        <a:p>
          <a:endParaRPr lang="en-US"/>
        </a:p>
      </dgm:t>
    </dgm:pt>
    <dgm:pt modelId="{6B299339-27F1-41C1-A609-F217F4977AD1}" type="pres">
      <dgm:prSet presAssocID="{F3AE7D4C-DFD0-437B-9D76-01C6D0E35E19}" presName="Name0" presStyleCnt="0">
        <dgm:presLayoutVars>
          <dgm:chMax/>
          <dgm:chPref val="1"/>
          <dgm:dir/>
          <dgm:animOne val="branch"/>
          <dgm:animLvl val="lvl"/>
          <dgm:resizeHandles/>
        </dgm:presLayoutVars>
      </dgm:prSet>
      <dgm:spPr/>
    </dgm:pt>
    <dgm:pt modelId="{95B45B52-86B1-4806-8B8A-F24016128541}" type="pres">
      <dgm:prSet presAssocID="{3152690F-A98B-422F-A192-EF737861C493}" presName="composite" presStyleCnt="0"/>
      <dgm:spPr/>
    </dgm:pt>
    <dgm:pt modelId="{26F369CF-9B46-44FF-AD66-CAAC83F0188F}" type="pres">
      <dgm:prSet presAssocID="{3152690F-A98B-422F-A192-EF737861C493}" presName="ParentAccent1" presStyleLbl="alignNode1" presStyleIdx="0" presStyleCnt="34"/>
      <dgm:spPr/>
    </dgm:pt>
    <dgm:pt modelId="{08CC1743-64A9-4ECC-A9C2-4223258BD5F9}" type="pres">
      <dgm:prSet presAssocID="{3152690F-A98B-422F-A192-EF737861C493}" presName="ParentAccent2" presStyleLbl="alignNode1" presStyleIdx="1" presStyleCnt="34"/>
      <dgm:spPr/>
    </dgm:pt>
    <dgm:pt modelId="{193056E9-A256-44FA-8050-A6F5E0DD5638}" type="pres">
      <dgm:prSet presAssocID="{3152690F-A98B-422F-A192-EF737861C493}" presName="ParentAccent3" presStyleLbl="alignNode1" presStyleIdx="2" presStyleCnt="34"/>
      <dgm:spPr/>
    </dgm:pt>
    <dgm:pt modelId="{B6D20ADE-7CBB-45E5-A1DA-F69F975986A3}" type="pres">
      <dgm:prSet presAssocID="{3152690F-A98B-422F-A192-EF737861C493}" presName="ParentAccent4" presStyleLbl="alignNode1" presStyleIdx="3" presStyleCnt="34"/>
      <dgm:spPr/>
    </dgm:pt>
    <dgm:pt modelId="{BFF36D41-5D19-474D-B5E0-3DBE6D258ABB}" type="pres">
      <dgm:prSet presAssocID="{3152690F-A98B-422F-A192-EF737861C493}" presName="ParentAccent5" presStyleLbl="alignNode1" presStyleIdx="4" presStyleCnt="34"/>
      <dgm:spPr/>
    </dgm:pt>
    <dgm:pt modelId="{2DA7F763-49ED-46A7-962A-AE006A7ACE02}" type="pres">
      <dgm:prSet presAssocID="{3152690F-A98B-422F-A192-EF737861C493}" presName="ParentAccent6" presStyleLbl="alignNode1" presStyleIdx="5" presStyleCnt="34"/>
      <dgm:spPr/>
    </dgm:pt>
    <dgm:pt modelId="{5075E48C-29F1-4E00-9694-9F52F38875B2}" type="pres">
      <dgm:prSet presAssocID="{3152690F-A98B-422F-A192-EF737861C493}" presName="ParentAccent7" presStyleLbl="alignNode1" presStyleIdx="6" presStyleCnt="34"/>
      <dgm:spPr/>
    </dgm:pt>
    <dgm:pt modelId="{87E42C1C-B809-49B3-86B9-A3764482D57C}" type="pres">
      <dgm:prSet presAssocID="{3152690F-A98B-422F-A192-EF737861C493}" presName="ParentAccent8" presStyleLbl="alignNode1" presStyleIdx="7" presStyleCnt="34"/>
      <dgm:spPr/>
    </dgm:pt>
    <dgm:pt modelId="{1A5C08AC-7BF3-454E-B718-6579B7CC3210}" type="pres">
      <dgm:prSet presAssocID="{3152690F-A98B-422F-A192-EF737861C493}" presName="ParentAccent9" presStyleLbl="alignNode1" presStyleIdx="8" presStyleCnt="34"/>
      <dgm:spPr/>
    </dgm:pt>
    <dgm:pt modelId="{3202266A-FAAC-42AB-8804-98BD488B25AF}" type="pres">
      <dgm:prSet presAssocID="{3152690F-A98B-422F-A192-EF737861C493}" presName="ParentAccent10" presStyleLbl="alignNode1" presStyleIdx="9" presStyleCnt="34"/>
      <dgm:spPr/>
    </dgm:pt>
    <dgm:pt modelId="{1030361C-F51B-4963-9283-AE1412912F6A}" type="pres">
      <dgm:prSet presAssocID="{3152690F-A98B-422F-A192-EF737861C493}" presName="Parent" presStyleLbl="alignNode1" presStyleIdx="10" presStyleCnt="34">
        <dgm:presLayoutVars>
          <dgm:chMax val="5"/>
          <dgm:chPref val="3"/>
          <dgm:bulletEnabled val="1"/>
        </dgm:presLayoutVars>
      </dgm:prSet>
      <dgm:spPr/>
    </dgm:pt>
    <dgm:pt modelId="{048F939C-6233-46E7-AD41-918DCBD79FC9}" type="pres">
      <dgm:prSet presAssocID="{B6BF333B-2026-48C2-A4CD-466E3010BCD0}" presName="Child1Accent1" presStyleLbl="alignNode1" presStyleIdx="11" presStyleCnt="34"/>
      <dgm:spPr/>
    </dgm:pt>
    <dgm:pt modelId="{E68A46F5-7FB8-470D-BEA2-AB1A0F740516}" type="pres">
      <dgm:prSet presAssocID="{B6BF333B-2026-48C2-A4CD-466E3010BCD0}" presName="Child1Accent2" presStyleLbl="alignNode1" presStyleIdx="12" presStyleCnt="34"/>
      <dgm:spPr/>
    </dgm:pt>
    <dgm:pt modelId="{C358D60B-DB58-45F5-9EA3-8A6F2E49578D}" type="pres">
      <dgm:prSet presAssocID="{B6BF333B-2026-48C2-A4CD-466E3010BCD0}" presName="Child1Accent3" presStyleLbl="alignNode1" presStyleIdx="13" presStyleCnt="34"/>
      <dgm:spPr/>
    </dgm:pt>
    <dgm:pt modelId="{5B5D30BF-061C-4ABC-A267-A10471A1B587}" type="pres">
      <dgm:prSet presAssocID="{B6BF333B-2026-48C2-A4CD-466E3010BCD0}" presName="Child1Accent4" presStyleLbl="alignNode1" presStyleIdx="14" presStyleCnt="34"/>
      <dgm:spPr/>
    </dgm:pt>
    <dgm:pt modelId="{1A7D3C9A-0078-4328-A15F-5CC6C0883954}" type="pres">
      <dgm:prSet presAssocID="{B6BF333B-2026-48C2-A4CD-466E3010BCD0}" presName="Child1Accent5" presStyleLbl="alignNode1" presStyleIdx="15" presStyleCnt="34"/>
      <dgm:spPr/>
    </dgm:pt>
    <dgm:pt modelId="{ADE670FE-4C5B-4DA4-B0AE-6A21E60279B4}" type="pres">
      <dgm:prSet presAssocID="{B6BF333B-2026-48C2-A4CD-466E3010BCD0}" presName="Child1Accent6" presStyleLbl="alignNode1" presStyleIdx="16" presStyleCnt="34"/>
      <dgm:spPr/>
    </dgm:pt>
    <dgm:pt modelId="{6BD77CAC-F3F1-4F57-91FA-DFC14C38E9B1}" type="pres">
      <dgm:prSet presAssocID="{B6BF333B-2026-48C2-A4CD-466E3010BCD0}" presName="Child1Accent7" presStyleLbl="alignNode1" presStyleIdx="17" presStyleCnt="34"/>
      <dgm:spPr/>
    </dgm:pt>
    <dgm:pt modelId="{72BCC0CB-8F39-4F22-90AE-382621C61165}" type="pres">
      <dgm:prSet presAssocID="{B6BF333B-2026-48C2-A4CD-466E3010BCD0}" presName="Child1Accent8" presStyleLbl="alignNode1" presStyleIdx="18" presStyleCnt="34"/>
      <dgm:spPr/>
    </dgm:pt>
    <dgm:pt modelId="{B8F59502-63B3-413B-9106-5E6B9329B2F5}" type="pres">
      <dgm:prSet presAssocID="{B6BF333B-2026-48C2-A4CD-466E3010BCD0}" presName="Child1Accent9" presStyleLbl="alignNode1" presStyleIdx="19" presStyleCnt="34"/>
      <dgm:spPr/>
    </dgm:pt>
    <dgm:pt modelId="{30BDC931-9B4E-46B6-B76E-3CFFA03E6967}" type="pres">
      <dgm:prSet presAssocID="{B6BF333B-2026-48C2-A4CD-466E3010BCD0}" presName="Child1" presStyleLbl="revTx" presStyleIdx="0" presStyleCnt="3">
        <dgm:presLayoutVars>
          <dgm:chMax/>
          <dgm:chPref val="0"/>
          <dgm:bulletEnabled val="1"/>
        </dgm:presLayoutVars>
      </dgm:prSet>
      <dgm:spPr/>
    </dgm:pt>
    <dgm:pt modelId="{7691B699-2263-49BD-8C13-8C99F9471EFA}" type="pres">
      <dgm:prSet presAssocID="{3232F31E-3310-4874-8426-9A9296B424AB}" presName="Child2Accent1" presStyleLbl="alignNode1" presStyleIdx="20" presStyleCnt="34"/>
      <dgm:spPr/>
    </dgm:pt>
    <dgm:pt modelId="{AA9B7B47-FC33-42F0-9A68-1DC48BF41949}" type="pres">
      <dgm:prSet presAssocID="{3232F31E-3310-4874-8426-9A9296B424AB}" presName="Child2Accent2" presStyleLbl="alignNode1" presStyleIdx="21" presStyleCnt="34"/>
      <dgm:spPr/>
    </dgm:pt>
    <dgm:pt modelId="{3C325736-885D-4B6A-BABA-4E01EC7C5FD6}" type="pres">
      <dgm:prSet presAssocID="{3232F31E-3310-4874-8426-9A9296B424AB}" presName="Child2Accent3" presStyleLbl="alignNode1" presStyleIdx="22" presStyleCnt="34"/>
      <dgm:spPr/>
    </dgm:pt>
    <dgm:pt modelId="{920AD95C-609C-4866-8AE3-8BBFBA9311A6}" type="pres">
      <dgm:prSet presAssocID="{3232F31E-3310-4874-8426-9A9296B424AB}" presName="Child2Accent4" presStyleLbl="alignNode1" presStyleIdx="23" presStyleCnt="34"/>
      <dgm:spPr/>
    </dgm:pt>
    <dgm:pt modelId="{B654B674-458D-4E92-B7EA-17BC4CD527FD}" type="pres">
      <dgm:prSet presAssocID="{3232F31E-3310-4874-8426-9A9296B424AB}" presName="Child2Accent5" presStyleLbl="alignNode1" presStyleIdx="24" presStyleCnt="34"/>
      <dgm:spPr/>
    </dgm:pt>
    <dgm:pt modelId="{CC365702-7672-49EA-98E6-088BB30D39F5}" type="pres">
      <dgm:prSet presAssocID="{3232F31E-3310-4874-8426-9A9296B424AB}" presName="Child2Accent6" presStyleLbl="alignNode1" presStyleIdx="25" presStyleCnt="34"/>
      <dgm:spPr/>
    </dgm:pt>
    <dgm:pt modelId="{B977E7A6-7D8D-4735-A163-1248F2F52AA5}" type="pres">
      <dgm:prSet presAssocID="{3232F31E-3310-4874-8426-9A9296B424AB}" presName="Child2Accent7" presStyleLbl="alignNode1" presStyleIdx="26" presStyleCnt="34"/>
      <dgm:spPr/>
    </dgm:pt>
    <dgm:pt modelId="{56246B26-50EC-482E-9AEB-B479AE9CFA58}" type="pres">
      <dgm:prSet presAssocID="{3232F31E-3310-4874-8426-9A9296B424AB}" presName="Child2" presStyleLbl="revTx" presStyleIdx="1" presStyleCnt="3">
        <dgm:presLayoutVars>
          <dgm:chMax/>
          <dgm:chPref val="0"/>
          <dgm:bulletEnabled val="1"/>
        </dgm:presLayoutVars>
      </dgm:prSet>
      <dgm:spPr/>
    </dgm:pt>
    <dgm:pt modelId="{79F45A42-149D-49A1-8D6A-9949C5FC5159}" type="pres">
      <dgm:prSet presAssocID="{49F72946-78F6-4D84-B90F-B3AD4497AF79}" presName="Child3Accent1" presStyleLbl="alignNode1" presStyleIdx="27" presStyleCnt="34"/>
      <dgm:spPr/>
    </dgm:pt>
    <dgm:pt modelId="{60E9B47A-9647-4FAD-933B-C040ACB9BB9E}" type="pres">
      <dgm:prSet presAssocID="{49F72946-78F6-4D84-B90F-B3AD4497AF79}" presName="Child3Accent2" presStyleLbl="alignNode1" presStyleIdx="28" presStyleCnt="34"/>
      <dgm:spPr/>
    </dgm:pt>
    <dgm:pt modelId="{6A631CA4-8F67-4B40-B0BF-10D5CC88A207}" type="pres">
      <dgm:prSet presAssocID="{49F72946-78F6-4D84-B90F-B3AD4497AF79}" presName="Child3Accent3" presStyleLbl="alignNode1" presStyleIdx="29" presStyleCnt="34"/>
      <dgm:spPr/>
    </dgm:pt>
    <dgm:pt modelId="{81DC3897-AE18-43F1-9B96-DE9381951991}" type="pres">
      <dgm:prSet presAssocID="{49F72946-78F6-4D84-B90F-B3AD4497AF79}" presName="Child3Accent4" presStyleLbl="alignNode1" presStyleIdx="30" presStyleCnt="34"/>
      <dgm:spPr/>
    </dgm:pt>
    <dgm:pt modelId="{7726D5CF-D405-4A14-ADC7-9071E844B6B6}" type="pres">
      <dgm:prSet presAssocID="{49F72946-78F6-4D84-B90F-B3AD4497AF79}" presName="Child3Accent5" presStyleLbl="alignNode1" presStyleIdx="31" presStyleCnt="34"/>
      <dgm:spPr/>
    </dgm:pt>
    <dgm:pt modelId="{8E032945-27C0-4E5E-95F9-79072F65CAE5}" type="pres">
      <dgm:prSet presAssocID="{49F72946-78F6-4D84-B90F-B3AD4497AF79}" presName="Child3Accent6" presStyleLbl="alignNode1" presStyleIdx="32" presStyleCnt="34"/>
      <dgm:spPr/>
    </dgm:pt>
    <dgm:pt modelId="{4B7453A2-BEC0-42FF-A377-27F1CA8A3CFF}" type="pres">
      <dgm:prSet presAssocID="{49F72946-78F6-4D84-B90F-B3AD4497AF79}" presName="Child3Accent7" presStyleLbl="alignNode1" presStyleIdx="33" presStyleCnt="34"/>
      <dgm:spPr/>
    </dgm:pt>
    <dgm:pt modelId="{563500F5-5AFE-455B-B641-3CC8D3C0717D}" type="pres">
      <dgm:prSet presAssocID="{49F72946-78F6-4D84-B90F-B3AD4497AF79}" presName="Child3" presStyleLbl="revTx" presStyleIdx="2" presStyleCnt="3">
        <dgm:presLayoutVars>
          <dgm:chMax/>
          <dgm:chPref val="0"/>
          <dgm:bulletEnabled val="1"/>
        </dgm:presLayoutVars>
      </dgm:prSet>
      <dgm:spPr/>
    </dgm:pt>
  </dgm:ptLst>
  <dgm:cxnLst>
    <dgm:cxn modelId="{675DD013-3106-4A3E-ADF9-FE04EF77B11F}" type="presOf" srcId="{B6BF333B-2026-48C2-A4CD-466E3010BCD0}" destId="{30BDC931-9B4E-46B6-B76E-3CFFA03E6967}" srcOrd="0" destOrd="0" presId="urn:microsoft.com/office/officeart/2011/layout/ConvergingText"/>
    <dgm:cxn modelId="{15057D5E-7B8E-4079-AFBC-E5CA9EE68869}" type="presOf" srcId="{49F72946-78F6-4D84-B90F-B3AD4497AF79}" destId="{563500F5-5AFE-455B-B641-3CC8D3C0717D}" srcOrd="0" destOrd="0" presId="urn:microsoft.com/office/officeart/2011/layout/ConvergingText"/>
    <dgm:cxn modelId="{539ADA47-65B4-45CD-98D9-AB175DAB45D1}" srcId="{3152690F-A98B-422F-A192-EF737861C493}" destId="{3232F31E-3310-4874-8426-9A9296B424AB}" srcOrd="1" destOrd="0" parTransId="{F7C7EF0F-0A1B-4078-BB24-B2BD76424758}" sibTransId="{739AA4AE-5A33-4DBB-9EBD-E25F052BFD56}"/>
    <dgm:cxn modelId="{1A9C6669-1BBB-40B2-A9DB-31D7BEED0B94}" srcId="{3152690F-A98B-422F-A192-EF737861C493}" destId="{B6BF333B-2026-48C2-A4CD-466E3010BCD0}" srcOrd="0" destOrd="0" parTransId="{533DFF4E-CA97-4058-8004-92CD46296927}" sibTransId="{BB3406D5-93C1-4A04-96CE-D11329D3D59C}"/>
    <dgm:cxn modelId="{35A0B056-807D-4C7F-B23A-BAF0A52BF871}" srcId="{F3AE7D4C-DFD0-437B-9D76-01C6D0E35E19}" destId="{3152690F-A98B-422F-A192-EF737861C493}" srcOrd="0" destOrd="0" parTransId="{8654ADDA-0ED7-4CA2-B414-0741FADD80E5}" sibTransId="{393F330F-E04D-4D84-B70C-F5E97884E0BA}"/>
    <dgm:cxn modelId="{1338A07B-8A88-40D2-A134-CA6FFEB46A51}" srcId="{3152690F-A98B-422F-A192-EF737861C493}" destId="{49F72946-78F6-4D84-B90F-B3AD4497AF79}" srcOrd="2" destOrd="0" parTransId="{AEAD44B8-289F-4FF4-BADE-6EB268C321F0}" sibTransId="{9317473B-B021-493B-8270-6B2766768219}"/>
    <dgm:cxn modelId="{FA8EFCA4-FFAC-4742-B789-92CD1F289D96}" type="presOf" srcId="{3232F31E-3310-4874-8426-9A9296B424AB}" destId="{56246B26-50EC-482E-9AEB-B479AE9CFA58}" srcOrd="0" destOrd="0" presId="urn:microsoft.com/office/officeart/2011/layout/ConvergingText"/>
    <dgm:cxn modelId="{AC4712D8-3E02-462A-B783-EED0A59CC0BA}" type="presOf" srcId="{3152690F-A98B-422F-A192-EF737861C493}" destId="{1030361C-F51B-4963-9283-AE1412912F6A}" srcOrd="0" destOrd="0" presId="urn:microsoft.com/office/officeart/2011/layout/ConvergingText"/>
    <dgm:cxn modelId="{A71769E6-D48E-4489-B54C-65D1392E78DE}" type="presOf" srcId="{F3AE7D4C-DFD0-437B-9D76-01C6D0E35E19}" destId="{6B299339-27F1-41C1-A609-F217F4977AD1}" srcOrd="0" destOrd="0" presId="urn:microsoft.com/office/officeart/2011/layout/ConvergingText"/>
    <dgm:cxn modelId="{04EF3244-EAAC-4A5C-B36C-D0F7365C26ED}" type="presParOf" srcId="{6B299339-27F1-41C1-A609-F217F4977AD1}" destId="{95B45B52-86B1-4806-8B8A-F24016128541}" srcOrd="0" destOrd="0" presId="urn:microsoft.com/office/officeart/2011/layout/ConvergingText"/>
    <dgm:cxn modelId="{FE87555F-56A4-4CAC-93C4-D846FFD903B3}" type="presParOf" srcId="{95B45B52-86B1-4806-8B8A-F24016128541}" destId="{26F369CF-9B46-44FF-AD66-CAAC83F0188F}" srcOrd="0" destOrd="0" presId="urn:microsoft.com/office/officeart/2011/layout/ConvergingText"/>
    <dgm:cxn modelId="{E640398B-B893-4E88-8201-BFBE7ADBA156}" type="presParOf" srcId="{95B45B52-86B1-4806-8B8A-F24016128541}" destId="{08CC1743-64A9-4ECC-A9C2-4223258BD5F9}" srcOrd="1" destOrd="0" presId="urn:microsoft.com/office/officeart/2011/layout/ConvergingText"/>
    <dgm:cxn modelId="{777AB20E-9615-4636-8133-2F09C6C3DBCF}" type="presParOf" srcId="{95B45B52-86B1-4806-8B8A-F24016128541}" destId="{193056E9-A256-44FA-8050-A6F5E0DD5638}" srcOrd="2" destOrd="0" presId="urn:microsoft.com/office/officeart/2011/layout/ConvergingText"/>
    <dgm:cxn modelId="{1C461D17-1169-4718-B1C8-9EAC6767202B}" type="presParOf" srcId="{95B45B52-86B1-4806-8B8A-F24016128541}" destId="{B6D20ADE-7CBB-45E5-A1DA-F69F975986A3}" srcOrd="3" destOrd="0" presId="urn:microsoft.com/office/officeart/2011/layout/ConvergingText"/>
    <dgm:cxn modelId="{12745BED-62EA-4F81-BEBC-9A79E76988C0}" type="presParOf" srcId="{95B45B52-86B1-4806-8B8A-F24016128541}" destId="{BFF36D41-5D19-474D-B5E0-3DBE6D258ABB}" srcOrd="4" destOrd="0" presId="urn:microsoft.com/office/officeart/2011/layout/ConvergingText"/>
    <dgm:cxn modelId="{88ABD169-BAA8-4654-91F3-3D64AB2EE59F}" type="presParOf" srcId="{95B45B52-86B1-4806-8B8A-F24016128541}" destId="{2DA7F763-49ED-46A7-962A-AE006A7ACE02}" srcOrd="5" destOrd="0" presId="urn:microsoft.com/office/officeart/2011/layout/ConvergingText"/>
    <dgm:cxn modelId="{DBF114E9-6C7C-4FC9-BA54-9F45013B3C50}" type="presParOf" srcId="{95B45B52-86B1-4806-8B8A-F24016128541}" destId="{5075E48C-29F1-4E00-9694-9F52F38875B2}" srcOrd="6" destOrd="0" presId="urn:microsoft.com/office/officeart/2011/layout/ConvergingText"/>
    <dgm:cxn modelId="{21C9B06F-65BF-4AAE-ABB1-D413E0E4C02D}" type="presParOf" srcId="{95B45B52-86B1-4806-8B8A-F24016128541}" destId="{87E42C1C-B809-49B3-86B9-A3764482D57C}" srcOrd="7" destOrd="0" presId="urn:microsoft.com/office/officeart/2011/layout/ConvergingText"/>
    <dgm:cxn modelId="{5A00E2E5-F542-42D5-9383-BB102BB826F4}" type="presParOf" srcId="{95B45B52-86B1-4806-8B8A-F24016128541}" destId="{1A5C08AC-7BF3-454E-B718-6579B7CC3210}" srcOrd="8" destOrd="0" presId="urn:microsoft.com/office/officeart/2011/layout/ConvergingText"/>
    <dgm:cxn modelId="{8400F920-E255-4C07-A58B-833FF2805BC4}" type="presParOf" srcId="{95B45B52-86B1-4806-8B8A-F24016128541}" destId="{3202266A-FAAC-42AB-8804-98BD488B25AF}" srcOrd="9" destOrd="0" presId="urn:microsoft.com/office/officeart/2011/layout/ConvergingText"/>
    <dgm:cxn modelId="{8732AFE5-56AE-4731-8167-90D93080922F}" type="presParOf" srcId="{95B45B52-86B1-4806-8B8A-F24016128541}" destId="{1030361C-F51B-4963-9283-AE1412912F6A}" srcOrd="10" destOrd="0" presId="urn:microsoft.com/office/officeart/2011/layout/ConvergingText"/>
    <dgm:cxn modelId="{CF139543-65F8-4A3F-ADD5-0BDB3BE69FB4}" type="presParOf" srcId="{95B45B52-86B1-4806-8B8A-F24016128541}" destId="{048F939C-6233-46E7-AD41-918DCBD79FC9}" srcOrd="11" destOrd="0" presId="urn:microsoft.com/office/officeart/2011/layout/ConvergingText"/>
    <dgm:cxn modelId="{D316C563-321E-4D62-9F79-80C3C4C20E8E}" type="presParOf" srcId="{95B45B52-86B1-4806-8B8A-F24016128541}" destId="{E68A46F5-7FB8-470D-BEA2-AB1A0F740516}" srcOrd="12" destOrd="0" presId="urn:microsoft.com/office/officeart/2011/layout/ConvergingText"/>
    <dgm:cxn modelId="{1E52927D-2230-4CA5-9FA8-61BD259F9346}" type="presParOf" srcId="{95B45B52-86B1-4806-8B8A-F24016128541}" destId="{C358D60B-DB58-45F5-9EA3-8A6F2E49578D}" srcOrd="13" destOrd="0" presId="urn:microsoft.com/office/officeart/2011/layout/ConvergingText"/>
    <dgm:cxn modelId="{0FAC360D-3F81-41B2-8AF4-2D86E09622DA}" type="presParOf" srcId="{95B45B52-86B1-4806-8B8A-F24016128541}" destId="{5B5D30BF-061C-4ABC-A267-A10471A1B587}" srcOrd="14" destOrd="0" presId="urn:microsoft.com/office/officeart/2011/layout/ConvergingText"/>
    <dgm:cxn modelId="{A2600875-6972-45ED-AC03-7D5C1B3F4E87}" type="presParOf" srcId="{95B45B52-86B1-4806-8B8A-F24016128541}" destId="{1A7D3C9A-0078-4328-A15F-5CC6C0883954}" srcOrd="15" destOrd="0" presId="urn:microsoft.com/office/officeart/2011/layout/ConvergingText"/>
    <dgm:cxn modelId="{53E62A1A-C684-415E-916B-A08B6F0A9CF0}" type="presParOf" srcId="{95B45B52-86B1-4806-8B8A-F24016128541}" destId="{ADE670FE-4C5B-4DA4-B0AE-6A21E60279B4}" srcOrd="16" destOrd="0" presId="urn:microsoft.com/office/officeart/2011/layout/ConvergingText"/>
    <dgm:cxn modelId="{C43ADD42-E396-4607-AD53-2C0069940042}" type="presParOf" srcId="{95B45B52-86B1-4806-8B8A-F24016128541}" destId="{6BD77CAC-F3F1-4F57-91FA-DFC14C38E9B1}" srcOrd="17" destOrd="0" presId="urn:microsoft.com/office/officeart/2011/layout/ConvergingText"/>
    <dgm:cxn modelId="{D16D1406-CF41-4878-B099-0F4BCE68319F}" type="presParOf" srcId="{95B45B52-86B1-4806-8B8A-F24016128541}" destId="{72BCC0CB-8F39-4F22-90AE-382621C61165}" srcOrd="18" destOrd="0" presId="urn:microsoft.com/office/officeart/2011/layout/ConvergingText"/>
    <dgm:cxn modelId="{4B0E7F0B-9477-4260-B2D0-8A932BD924F9}" type="presParOf" srcId="{95B45B52-86B1-4806-8B8A-F24016128541}" destId="{B8F59502-63B3-413B-9106-5E6B9329B2F5}" srcOrd="19" destOrd="0" presId="urn:microsoft.com/office/officeart/2011/layout/ConvergingText"/>
    <dgm:cxn modelId="{8148CF27-B063-41F8-947A-482B0A5A7326}" type="presParOf" srcId="{95B45B52-86B1-4806-8B8A-F24016128541}" destId="{30BDC931-9B4E-46B6-B76E-3CFFA03E6967}" srcOrd="20" destOrd="0" presId="urn:microsoft.com/office/officeart/2011/layout/ConvergingText"/>
    <dgm:cxn modelId="{865EDE1B-5051-423F-9AA3-2E976A73424C}" type="presParOf" srcId="{95B45B52-86B1-4806-8B8A-F24016128541}" destId="{7691B699-2263-49BD-8C13-8C99F9471EFA}" srcOrd="21" destOrd="0" presId="urn:microsoft.com/office/officeart/2011/layout/ConvergingText"/>
    <dgm:cxn modelId="{66DD54A7-9E0A-4CC5-9AFF-0D681760E231}" type="presParOf" srcId="{95B45B52-86B1-4806-8B8A-F24016128541}" destId="{AA9B7B47-FC33-42F0-9A68-1DC48BF41949}" srcOrd="22" destOrd="0" presId="urn:microsoft.com/office/officeart/2011/layout/ConvergingText"/>
    <dgm:cxn modelId="{4B5F5D3B-7D02-4762-AC39-D0C1C8BFFAA1}" type="presParOf" srcId="{95B45B52-86B1-4806-8B8A-F24016128541}" destId="{3C325736-885D-4B6A-BABA-4E01EC7C5FD6}" srcOrd="23" destOrd="0" presId="urn:microsoft.com/office/officeart/2011/layout/ConvergingText"/>
    <dgm:cxn modelId="{56F15425-06E7-460B-962F-C3D4CF9A551B}" type="presParOf" srcId="{95B45B52-86B1-4806-8B8A-F24016128541}" destId="{920AD95C-609C-4866-8AE3-8BBFBA9311A6}" srcOrd="24" destOrd="0" presId="urn:microsoft.com/office/officeart/2011/layout/ConvergingText"/>
    <dgm:cxn modelId="{CDB42374-5583-416C-9A5D-87488A96406F}" type="presParOf" srcId="{95B45B52-86B1-4806-8B8A-F24016128541}" destId="{B654B674-458D-4E92-B7EA-17BC4CD527FD}" srcOrd="25" destOrd="0" presId="urn:microsoft.com/office/officeart/2011/layout/ConvergingText"/>
    <dgm:cxn modelId="{C117FC8C-6461-4139-B962-1A4C25C70ECB}" type="presParOf" srcId="{95B45B52-86B1-4806-8B8A-F24016128541}" destId="{CC365702-7672-49EA-98E6-088BB30D39F5}" srcOrd="26" destOrd="0" presId="urn:microsoft.com/office/officeart/2011/layout/ConvergingText"/>
    <dgm:cxn modelId="{898C744E-0CAC-42A2-B9BC-18793676BB45}" type="presParOf" srcId="{95B45B52-86B1-4806-8B8A-F24016128541}" destId="{B977E7A6-7D8D-4735-A163-1248F2F52AA5}" srcOrd="27" destOrd="0" presId="urn:microsoft.com/office/officeart/2011/layout/ConvergingText"/>
    <dgm:cxn modelId="{20D668FC-A893-4B21-B17D-38201450DC94}" type="presParOf" srcId="{95B45B52-86B1-4806-8B8A-F24016128541}" destId="{56246B26-50EC-482E-9AEB-B479AE9CFA58}" srcOrd="28" destOrd="0" presId="urn:microsoft.com/office/officeart/2011/layout/ConvergingText"/>
    <dgm:cxn modelId="{C19BE417-8474-40C1-A7BF-A2A571CDE75B}" type="presParOf" srcId="{95B45B52-86B1-4806-8B8A-F24016128541}" destId="{79F45A42-149D-49A1-8D6A-9949C5FC5159}" srcOrd="29" destOrd="0" presId="urn:microsoft.com/office/officeart/2011/layout/ConvergingText"/>
    <dgm:cxn modelId="{A4C6C99F-AD29-42E9-A8D3-03D74C79ACF9}" type="presParOf" srcId="{95B45B52-86B1-4806-8B8A-F24016128541}" destId="{60E9B47A-9647-4FAD-933B-C040ACB9BB9E}" srcOrd="30" destOrd="0" presId="urn:microsoft.com/office/officeart/2011/layout/ConvergingText"/>
    <dgm:cxn modelId="{4C5CE766-F243-4EF6-B127-A50CD5369552}" type="presParOf" srcId="{95B45B52-86B1-4806-8B8A-F24016128541}" destId="{6A631CA4-8F67-4B40-B0BF-10D5CC88A207}" srcOrd="31" destOrd="0" presId="urn:microsoft.com/office/officeart/2011/layout/ConvergingText"/>
    <dgm:cxn modelId="{65A39E97-31ED-4C35-A3D0-CDB5865427A0}" type="presParOf" srcId="{95B45B52-86B1-4806-8B8A-F24016128541}" destId="{81DC3897-AE18-43F1-9B96-DE9381951991}" srcOrd="32" destOrd="0" presId="urn:microsoft.com/office/officeart/2011/layout/ConvergingText"/>
    <dgm:cxn modelId="{0710B9B0-3863-4659-8552-8E7EAE883490}" type="presParOf" srcId="{95B45B52-86B1-4806-8B8A-F24016128541}" destId="{7726D5CF-D405-4A14-ADC7-9071E844B6B6}" srcOrd="33" destOrd="0" presId="urn:microsoft.com/office/officeart/2011/layout/ConvergingText"/>
    <dgm:cxn modelId="{C98BDCC5-53D8-48C4-8992-DF924666DEDD}" type="presParOf" srcId="{95B45B52-86B1-4806-8B8A-F24016128541}" destId="{8E032945-27C0-4E5E-95F9-79072F65CAE5}" srcOrd="34" destOrd="0" presId="urn:microsoft.com/office/officeart/2011/layout/ConvergingText"/>
    <dgm:cxn modelId="{E7744A3B-774C-47CD-80BE-15C29B7FB9FD}" type="presParOf" srcId="{95B45B52-86B1-4806-8B8A-F24016128541}" destId="{4B7453A2-BEC0-42FF-A377-27F1CA8A3CFF}" srcOrd="35" destOrd="0" presId="urn:microsoft.com/office/officeart/2011/layout/ConvergingText"/>
    <dgm:cxn modelId="{8BE42F70-18B6-4D22-8214-3E12F783BD9C}" type="presParOf" srcId="{95B45B52-86B1-4806-8B8A-F24016128541}" destId="{563500F5-5AFE-455B-B641-3CC8D3C0717D}"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70CEB57-04CE-45D5-8A19-9DF5F45579F4}"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73EFA90-9D68-4D32-AED4-933A9A67FD2B}">
      <dgm:prSet phldrT="[Text]"/>
      <dgm:spPr/>
      <dgm:t>
        <a:bodyPr/>
        <a:lstStyle/>
        <a:p>
          <a:r>
            <a:rPr lang="en-US" dirty="0"/>
            <a:t>Engage</a:t>
          </a:r>
        </a:p>
      </dgm:t>
    </dgm:pt>
    <dgm:pt modelId="{18BD935C-5E59-471D-947D-E8D9FFC0ABCD}" type="parTrans" cxnId="{E27D100B-75E1-4210-BC29-9AD37F8CF724}">
      <dgm:prSet/>
      <dgm:spPr/>
      <dgm:t>
        <a:bodyPr/>
        <a:lstStyle/>
        <a:p>
          <a:endParaRPr lang="en-US"/>
        </a:p>
      </dgm:t>
    </dgm:pt>
    <dgm:pt modelId="{092D9D40-99BC-4854-AF82-4BC0DB201851}" type="sibTrans" cxnId="{E27D100B-75E1-4210-BC29-9AD37F8CF724}">
      <dgm:prSet/>
      <dgm:spPr/>
      <dgm:t>
        <a:bodyPr/>
        <a:lstStyle/>
        <a:p>
          <a:endParaRPr lang="en-US"/>
        </a:p>
      </dgm:t>
    </dgm:pt>
    <dgm:pt modelId="{A43C4466-3ED7-49A0-BE61-7ADE95B1887E}">
      <dgm:prSet phldrT="[Text]"/>
      <dgm:spPr/>
      <dgm:t>
        <a:bodyPr/>
        <a:lstStyle/>
        <a:p>
          <a:r>
            <a:rPr lang="en-US" dirty="0"/>
            <a:t>Scan</a:t>
          </a:r>
        </a:p>
      </dgm:t>
    </dgm:pt>
    <dgm:pt modelId="{86F37363-18C9-46FE-9DFB-34C1D36A23F3}" type="parTrans" cxnId="{E98E2D49-FF11-4F00-8C5E-15C676C4379F}">
      <dgm:prSet/>
      <dgm:spPr/>
      <dgm:t>
        <a:bodyPr/>
        <a:lstStyle/>
        <a:p>
          <a:endParaRPr lang="en-US"/>
        </a:p>
      </dgm:t>
    </dgm:pt>
    <dgm:pt modelId="{CD53DF05-C60A-49AF-8B94-0D9D8B137F0C}" type="sibTrans" cxnId="{E98E2D49-FF11-4F00-8C5E-15C676C4379F}">
      <dgm:prSet/>
      <dgm:spPr/>
      <dgm:t>
        <a:bodyPr/>
        <a:lstStyle/>
        <a:p>
          <a:endParaRPr lang="en-US"/>
        </a:p>
      </dgm:t>
    </dgm:pt>
    <dgm:pt modelId="{D2183FC3-A905-464A-A3E8-F1DA64FCD7F6}">
      <dgm:prSet phldrT="[Text]"/>
      <dgm:spPr/>
      <dgm:t>
        <a:bodyPr/>
        <a:lstStyle/>
        <a:p>
          <a:r>
            <a:rPr lang="en-US" dirty="0"/>
            <a:t>Review</a:t>
          </a:r>
        </a:p>
      </dgm:t>
    </dgm:pt>
    <dgm:pt modelId="{B0045820-CCD4-4535-9E65-F00D4F09C625}" type="parTrans" cxnId="{C2D9DB50-F569-4D76-BE62-30462168E1DA}">
      <dgm:prSet/>
      <dgm:spPr/>
      <dgm:t>
        <a:bodyPr/>
        <a:lstStyle/>
        <a:p>
          <a:endParaRPr lang="en-US"/>
        </a:p>
      </dgm:t>
    </dgm:pt>
    <dgm:pt modelId="{E8374F15-71CC-455B-A5FA-309BFC168361}" type="sibTrans" cxnId="{C2D9DB50-F569-4D76-BE62-30462168E1DA}">
      <dgm:prSet/>
      <dgm:spPr/>
      <dgm:t>
        <a:bodyPr/>
        <a:lstStyle/>
        <a:p>
          <a:endParaRPr lang="en-US"/>
        </a:p>
      </dgm:t>
    </dgm:pt>
    <dgm:pt modelId="{1F0B3333-C221-4036-A789-7C37364EE0ED}">
      <dgm:prSet phldrT="[Text]"/>
      <dgm:spPr/>
      <dgm:t>
        <a:bodyPr/>
        <a:lstStyle/>
        <a:p>
          <a:r>
            <a:rPr lang="en-US" dirty="0"/>
            <a:t>Assess</a:t>
          </a:r>
        </a:p>
      </dgm:t>
    </dgm:pt>
    <dgm:pt modelId="{F1836537-10D1-41A1-92DD-5685F2CC7CC1}" type="parTrans" cxnId="{312172B0-7431-458C-94AB-2C8E5DFB0588}">
      <dgm:prSet/>
      <dgm:spPr/>
      <dgm:t>
        <a:bodyPr/>
        <a:lstStyle/>
        <a:p>
          <a:endParaRPr lang="en-US"/>
        </a:p>
      </dgm:t>
    </dgm:pt>
    <dgm:pt modelId="{B349CCDC-2892-43D3-88E0-E7A17B65FB78}" type="sibTrans" cxnId="{312172B0-7431-458C-94AB-2C8E5DFB0588}">
      <dgm:prSet/>
      <dgm:spPr/>
      <dgm:t>
        <a:bodyPr/>
        <a:lstStyle/>
        <a:p>
          <a:endParaRPr lang="en-US"/>
        </a:p>
      </dgm:t>
    </dgm:pt>
    <dgm:pt modelId="{EE0B636E-3A85-4A4A-8A56-732DCE610640}">
      <dgm:prSet phldrT="[Text]"/>
      <dgm:spPr/>
      <dgm:t>
        <a:bodyPr/>
        <a:lstStyle/>
        <a:p>
          <a:r>
            <a:rPr lang="en-US" dirty="0"/>
            <a:t>Promote</a:t>
          </a:r>
        </a:p>
      </dgm:t>
    </dgm:pt>
    <dgm:pt modelId="{1FC1740C-AC73-4690-9073-908487B943A3}" type="parTrans" cxnId="{ECCD7DC1-BBB6-418E-B564-8CFB63142C74}">
      <dgm:prSet/>
      <dgm:spPr/>
      <dgm:t>
        <a:bodyPr/>
        <a:lstStyle/>
        <a:p>
          <a:endParaRPr lang="en-US"/>
        </a:p>
      </dgm:t>
    </dgm:pt>
    <dgm:pt modelId="{55C37201-DF22-436E-9985-C67B1EC5372E}" type="sibTrans" cxnId="{ECCD7DC1-BBB6-418E-B564-8CFB63142C74}">
      <dgm:prSet/>
      <dgm:spPr/>
      <dgm:t>
        <a:bodyPr/>
        <a:lstStyle/>
        <a:p>
          <a:endParaRPr lang="en-US"/>
        </a:p>
      </dgm:t>
    </dgm:pt>
    <dgm:pt modelId="{C72C746E-6E0B-4DC0-A6A2-741DDC018C8F}">
      <dgm:prSet phldrT="[Text]"/>
      <dgm:spPr/>
      <dgm:t>
        <a:bodyPr/>
        <a:lstStyle/>
        <a:p>
          <a:r>
            <a:rPr lang="en-US" dirty="0"/>
            <a:t>Implement</a:t>
          </a:r>
        </a:p>
      </dgm:t>
    </dgm:pt>
    <dgm:pt modelId="{1589FBEB-2510-48F9-90B9-003E56E20D04}" type="parTrans" cxnId="{76707B9F-5F84-49BF-89FB-C6F771C13192}">
      <dgm:prSet/>
      <dgm:spPr/>
      <dgm:t>
        <a:bodyPr/>
        <a:lstStyle/>
        <a:p>
          <a:endParaRPr lang="en-US"/>
        </a:p>
      </dgm:t>
    </dgm:pt>
    <dgm:pt modelId="{BA4DCB6D-2BBA-4CC8-AE8A-EECDA25CBDB7}" type="sibTrans" cxnId="{76707B9F-5F84-49BF-89FB-C6F771C13192}">
      <dgm:prSet/>
      <dgm:spPr/>
      <dgm:t>
        <a:bodyPr/>
        <a:lstStyle/>
        <a:p>
          <a:endParaRPr lang="en-US"/>
        </a:p>
      </dgm:t>
    </dgm:pt>
    <dgm:pt modelId="{313A2309-6000-4234-B8D2-00B5A70B6A61}">
      <dgm:prSet phldrT="[Text]"/>
      <dgm:spPr/>
      <dgm:t>
        <a:bodyPr/>
        <a:lstStyle/>
        <a:p>
          <a:r>
            <a:rPr lang="en-US" dirty="0"/>
            <a:t>Evaluate</a:t>
          </a:r>
        </a:p>
      </dgm:t>
    </dgm:pt>
    <dgm:pt modelId="{98423B14-3D66-4F9C-8AB0-7698AED1DC65}" type="parTrans" cxnId="{DC05E03B-1BAB-48A0-B9B4-5D3A4618552C}">
      <dgm:prSet/>
      <dgm:spPr/>
      <dgm:t>
        <a:bodyPr/>
        <a:lstStyle/>
        <a:p>
          <a:endParaRPr lang="en-US"/>
        </a:p>
      </dgm:t>
    </dgm:pt>
    <dgm:pt modelId="{24E4BFA4-8B1C-4DB6-A8AF-B3E42BAFFF86}" type="sibTrans" cxnId="{DC05E03B-1BAB-48A0-B9B4-5D3A4618552C}">
      <dgm:prSet/>
      <dgm:spPr/>
      <dgm:t>
        <a:bodyPr/>
        <a:lstStyle/>
        <a:p>
          <a:endParaRPr lang="en-US"/>
        </a:p>
      </dgm:t>
    </dgm:pt>
    <dgm:pt modelId="{78DEF047-0CCA-4ACF-976C-20C4B53933AC}" type="pres">
      <dgm:prSet presAssocID="{570CEB57-04CE-45D5-8A19-9DF5F45579F4}" presName="rootnode" presStyleCnt="0">
        <dgm:presLayoutVars>
          <dgm:chMax/>
          <dgm:chPref/>
          <dgm:dir/>
          <dgm:animLvl val="lvl"/>
        </dgm:presLayoutVars>
      </dgm:prSet>
      <dgm:spPr/>
    </dgm:pt>
    <dgm:pt modelId="{76B63D85-38E8-4A5C-90C6-423FB5477D72}" type="pres">
      <dgm:prSet presAssocID="{073EFA90-9D68-4D32-AED4-933A9A67FD2B}" presName="composite" presStyleCnt="0"/>
      <dgm:spPr/>
    </dgm:pt>
    <dgm:pt modelId="{46FA1BF2-219B-46CA-9D85-41C6294C1A37}" type="pres">
      <dgm:prSet presAssocID="{073EFA90-9D68-4D32-AED4-933A9A67FD2B}" presName="LShape" presStyleLbl="alignNode1" presStyleIdx="0" presStyleCnt="13"/>
      <dgm:spPr>
        <a:solidFill>
          <a:srgbClr val="0096D6"/>
        </a:solidFill>
        <a:ln>
          <a:noFill/>
        </a:ln>
      </dgm:spPr>
    </dgm:pt>
    <dgm:pt modelId="{858B5681-4CEB-4BC7-BF86-B9C687CE634A}" type="pres">
      <dgm:prSet presAssocID="{073EFA90-9D68-4D32-AED4-933A9A67FD2B}" presName="ParentText" presStyleLbl="revTx" presStyleIdx="0" presStyleCnt="7">
        <dgm:presLayoutVars>
          <dgm:chMax val="0"/>
          <dgm:chPref val="0"/>
          <dgm:bulletEnabled val="1"/>
        </dgm:presLayoutVars>
      </dgm:prSet>
      <dgm:spPr/>
    </dgm:pt>
    <dgm:pt modelId="{49E4C14A-95CE-412E-85F0-451579094FCF}" type="pres">
      <dgm:prSet presAssocID="{073EFA90-9D68-4D32-AED4-933A9A67FD2B}" presName="Triangle" presStyleLbl="alignNode1" presStyleIdx="1" presStyleCnt="13"/>
      <dgm:spPr>
        <a:solidFill>
          <a:srgbClr val="0096D6"/>
        </a:solidFill>
        <a:ln>
          <a:noFill/>
        </a:ln>
      </dgm:spPr>
    </dgm:pt>
    <dgm:pt modelId="{0BE776C4-30DF-4088-8C4C-12D87A7C76EE}" type="pres">
      <dgm:prSet presAssocID="{092D9D40-99BC-4854-AF82-4BC0DB201851}" presName="sibTrans" presStyleCnt="0"/>
      <dgm:spPr/>
    </dgm:pt>
    <dgm:pt modelId="{BF49377C-DF99-4F5F-AD10-FC46AB7848C4}" type="pres">
      <dgm:prSet presAssocID="{092D9D40-99BC-4854-AF82-4BC0DB201851}" presName="space" presStyleCnt="0"/>
      <dgm:spPr/>
    </dgm:pt>
    <dgm:pt modelId="{06A27B9B-D94F-4439-B4D4-8224DB5107D9}" type="pres">
      <dgm:prSet presAssocID="{A43C4466-3ED7-49A0-BE61-7ADE95B1887E}" presName="composite" presStyleCnt="0"/>
      <dgm:spPr/>
    </dgm:pt>
    <dgm:pt modelId="{E1E8EB92-A0DA-41D6-87B9-D58CAFF8C2D9}" type="pres">
      <dgm:prSet presAssocID="{A43C4466-3ED7-49A0-BE61-7ADE95B1887E}" presName="LShape" presStyleLbl="alignNode1" presStyleIdx="2" presStyleCnt="13"/>
      <dgm:spPr>
        <a:solidFill>
          <a:srgbClr val="0096D6"/>
        </a:solidFill>
        <a:ln>
          <a:noFill/>
        </a:ln>
      </dgm:spPr>
    </dgm:pt>
    <dgm:pt modelId="{BEE93913-03D3-4DC4-98F4-4BDE03C09956}" type="pres">
      <dgm:prSet presAssocID="{A43C4466-3ED7-49A0-BE61-7ADE95B1887E}" presName="ParentText" presStyleLbl="revTx" presStyleIdx="1" presStyleCnt="7">
        <dgm:presLayoutVars>
          <dgm:chMax val="0"/>
          <dgm:chPref val="0"/>
          <dgm:bulletEnabled val="1"/>
        </dgm:presLayoutVars>
      </dgm:prSet>
      <dgm:spPr/>
    </dgm:pt>
    <dgm:pt modelId="{F49E5815-2FC5-4583-A159-ED9EF0BE3C47}" type="pres">
      <dgm:prSet presAssocID="{A43C4466-3ED7-49A0-BE61-7ADE95B1887E}" presName="Triangle" presStyleLbl="alignNode1" presStyleIdx="3" presStyleCnt="13"/>
      <dgm:spPr>
        <a:solidFill>
          <a:srgbClr val="0096D6"/>
        </a:solidFill>
        <a:ln>
          <a:noFill/>
        </a:ln>
      </dgm:spPr>
    </dgm:pt>
    <dgm:pt modelId="{364FE064-56D9-499A-981B-88FA4D8F35A1}" type="pres">
      <dgm:prSet presAssocID="{CD53DF05-C60A-49AF-8B94-0D9D8B137F0C}" presName="sibTrans" presStyleCnt="0"/>
      <dgm:spPr/>
    </dgm:pt>
    <dgm:pt modelId="{AFF8EC77-2CB7-495B-AB88-A23086424073}" type="pres">
      <dgm:prSet presAssocID="{CD53DF05-C60A-49AF-8B94-0D9D8B137F0C}" presName="space" presStyleCnt="0"/>
      <dgm:spPr/>
    </dgm:pt>
    <dgm:pt modelId="{6F8D6CA7-18C7-4552-AFEB-CB27AAEBEAFC}" type="pres">
      <dgm:prSet presAssocID="{1F0B3333-C221-4036-A789-7C37364EE0ED}" presName="composite" presStyleCnt="0"/>
      <dgm:spPr/>
    </dgm:pt>
    <dgm:pt modelId="{E501F51C-93E5-4A3E-A91C-EF9620CA5DCC}" type="pres">
      <dgm:prSet presAssocID="{1F0B3333-C221-4036-A789-7C37364EE0ED}" presName="LShape" presStyleLbl="alignNode1" presStyleIdx="4" presStyleCnt="13"/>
      <dgm:spPr>
        <a:solidFill>
          <a:srgbClr val="0096D6"/>
        </a:solidFill>
        <a:ln>
          <a:noFill/>
        </a:ln>
      </dgm:spPr>
    </dgm:pt>
    <dgm:pt modelId="{D18740CF-6194-4B79-8226-CDAADEE4DDF4}" type="pres">
      <dgm:prSet presAssocID="{1F0B3333-C221-4036-A789-7C37364EE0ED}" presName="ParentText" presStyleLbl="revTx" presStyleIdx="2" presStyleCnt="7">
        <dgm:presLayoutVars>
          <dgm:chMax val="0"/>
          <dgm:chPref val="0"/>
          <dgm:bulletEnabled val="1"/>
        </dgm:presLayoutVars>
      </dgm:prSet>
      <dgm:spPr/>
    </dgm:pt>
    <dgm:pt modelId="{68552434-2B4D-4027-A476-D0F04C3C271D}" type="pres">
      <dgm:prSet presAssocID="{1F0B3333-C221-4036-A789-7C37364EE0ED}" presName="Triangle" presStyleLbl="alignNode1" presStyleIdx="5" presStyleCnt="13"/>
      <dgm:spPr>
        <a:solidFill>
          <a:srgbClr val="0096D6"/>
        </a:solidFill>
        <a:ln>
          <a:noFill/>
        </a:ln>
      </dgm:spPr>
    </dgm:pt>
    <dgm:pt modelId="{83489725-7422-40B7-A589-AB4F4F26A7DF}" type="pres">
      <dgm:prSet presAssocID="{B349CCDC-2892-43D3-88E0-E7A17B65FB78}" presName="sibTrans" presStyleCnt="0"/>
      <dgm:spPr/>
    </dgm:pt>
    <dgm:pt modelId="{2EA92FFC-C354-4AB4-B357-CF93DABE1A31}" type="pres">
      <dgm:prSet presAssocID="{B349CCDC-2892-43D3-88E0-E7A17B65FB78}" presName="space" presStyleCnt="0"/>
      <dgm:spPr/>
    </dgm:pt>
    <dgm:pt modelId="{2B9B34A0-D169-4A7E-A33D-4CBE1B213FC0}" type="pres">
      <dgm:prSet presAssocID="{D2183FC3-A905-464A-A3E8-F1DA64FCD7F6}" presName="composite" presStyleCnt="0"/>
      <dgm:spPr/>
    </dgm:pt>
    <dgm:pt modelId="{4822CBBB-FCC2-449E-8475-94D38FE958E2}" type="pres">
      <dgm:prSet presAssocID="{D2183FC3-A905-464A-A3E8-F1DA64FCD7F6}" presName="LShape" presStyleLbl="alignNode1" presStyleIdx="6" presStyleCnt="13"/>
      <dgm:spPr>
        <a:solidFill>
          <a:srgbClr val="0096D6"/>
        </a:solidFill>
        <a:ln>
          <a:noFill/>
        </a:ln>
      </dgm:spPr>
    </dgm:pt>
    <dgm:pt modelId="{A24E2956-3BDE-40B8-A3E9-3499A8C00CE8}" type="pres">
      <dgm:prSet presAssocID="{D2183FC3-A905-464A-A3E8-F1DA64FCD7F6}" presName="ParentText" presStyleLbl="revTx" presStyleIdx="3" presStyleCnt="7">
        <dgm:presLayoutVars>
          <dgm:chMax val="0"/>
          <dgm:chPref val="0"/>
          <dgm:bulletEnabled val="1"/>
        </dgm:presLayoutVars>
      </dgm:prSet>
      <dgm:spPr/>
    </dgm:pt>
    <dgm:pt modelId="{37778B92-27AA-40D4-93EB-398981AABF45}" type="pres">
      <dgm:prSet presAssocID="{D2183FC3-A905-464A-A3E8-F1DA64FCD7F6}" presName="Triangle" presStyleLbl="alignNode1" presStyleIdx="7" presStyleCnt="13"/>
      <dgm:spPr>
        <a:solidFill>
          <a:srgbClr val="0096D6"/>
        </a:solidFill>
        <a:ln>
          <a:noFill/>
        </a:ln>
      </dgm:spPr>
    </dgm:pt>
    <dgm:pt modelId="{6D901FF2-C608-4B2C-8EEB-4C07A25F67E8}" type="pres">
      <dgm:prSet presAssocID="{E8374F15-71CC-455B-A5FA-309BFC168361}" presName="sibTrans" presStyleCnt="0"/>
      <dgm:spPr/>
    </dgm:pt>
    <dgm:pt modelId="{29A03F7F-CC7F-4321-B257-0ED238F89733}" type="pres">
      <dgm:prSet presAssocID="{E8374F15-71CC-455B-A5FA-309BFC168361}" presName="space" presStyleCnt="0"/>
      <dgm:spPr/>
    </dgm:pt>
    <dgm:pt modelId="{3AA1D320-EDB4-4918-98A2-44F63FFA38CF}" type="pres">
      <dgm:prSet presAssocID="{EE0B636E-3A85-4A4A-8A56-732DCE610640}" presName="composite" presStyleCnt="0"/>
      <dgm:spPr/>
    </dgm:pt>
    <dgm:pt modelId="{98BED016-D448-45DE-9412-D1CAEDE34F6B}" type="pres">
      <dgm:prSet presAssocID="{EE0B636E-3A85-4A4A-8A56-732DCE610640}" presName="LShape" presStyleLbl="alignNode1" presStyleIdx="8" presStyleCnt="13"/>
      <dgm:spPr>
        <a:solidFill>
          <a:srgbClr val="0096D6"/>
        </a:solidFill>
        <a:ln>
          <a:noFill/>
        </a:ln>
      </dgm:spPr>
    </dgm:pt>
    <dgm:pt modelId="{A81592C9-C228-4D8E-B080-1DA003B723E8}" type="pres">
      <dgm:prSet presAssocID="{EE0B636E-3A85-4A4A-8A56-732DCE610640}" presName="ParentText" presStyleLbl="revTx" presStyleIdx="4" presStyleCnt="7">
        <dgm:presLayoutVars>
          <dgm:chMax val="0"/>
          <dgm:chPref val="0"/>
          <dgm:bulletEnabled val="1"/>
        </dgm:presLayoutVars>
      </dgm:prSet>
      <dgm:spPr/>
    </dgm:pt>
    <dgm:pt modelId="{1410629E-F43C-407C-8E8D-5C57CC6B581F}" type="pres">
      <dgm:prSet presAssocID="{EE0B636E-3A85-4A4A-8A56-732DCE610640}" presName="Triangle" presStyleLbl="alignNode1" presStyleIdx="9" presStyleCnt="13"/>
      <dgm:spPr>
        <a:solidFill>
          <a:srgbClr val="0096D6"/>
        </a:solidFill>
        <a:ln>
          <a:noFill/>
        </a:ln>
      </dgm:spPr>
    </dgm:pt>
    <dgm:pt modelId="{42A0052E-B617-42C6-A50F-91E1723B0616}" type="pres">
      <dgm:prSet presAssocID="{55C37201-DF22-436E-9985-C67B1EC5372E}" presName="sibTrans" presStyleCnt="0"/>
      <dgm:spPr/>
    </dgm:pt>
    <dgm:pt modelId="{C3342BCA-C826-40C5-AE8D-3EDAAFEA78B3}" type="pres">
      <dgm:prSet presAssocID="{55C37201-DF22-436E-9985-C67B1EC5372E}" presName="space" presStyleCnt="0"/>
      <dgm:spPr/>
    </dgm:pt>
    <dgm:pt modelId="{6BDD863B-F657-4FE2-921B-A2375C016538}" type="pres">
      <dgm:prSet presAssocID="{C72C746E-6E0B-4DC0-A6A2-741DDC018C8F}" presName="composite" presStyleCnt="0"/>
      <dgm:spPr/>
    </dgm:pt>
    <dgm:pt modelId="{B56B5EA8-8813-4235-895E-8049E80143FF}" type="pres">
      <dgm:prSet presAssocID="{C72C746E-6E0B-4DC0-A6A2-741DDC018C8F}" presName="LShape" presStyleLbl="alignNode1" presStyleIdx="10" presStyleCnt="13"/>
      <dgm:spPr>
        <a:solidFill>
          <a:srgbClr val="0096D6"/>
        </a:solidFill>
        <a:ln>
          <a:noFill/>
        </a:ln>
      </dgm:spPr>
    </dgm:pt>
    <dgm:pt modelId="{64774438-59F4-460C-8B17-ED4E8C196742}" type="pres">
      <dgm:prSet presAssocID="{C72C746E-6E0B-4DC0-A6A2-741DDC018C8F}" presName="ParentText" presStyleLbl="revTx" presStyleIdx="5" presStyleCnt="7">
        <dgm:presLayoutVars>
          <dgm:chMax val="0"/>
          <dgm:chPref val="0"/>
          <dgm:bulletEnabled val="1"/>
        </dgm:presLayoutVars>
      </dgm:prSet>
      <dgm:spPr/>
    </dgm:pt>
    <dgm:pt modelId="{88ACCB59-80B7-4715-BF65-EE66F7BD8B7F}" type="pres">
      <dgm:prSet presAssocID="{C72C746E-6E0B-4DC0-A6A2-741DDC018C8F}" presName="Triangle" presStyleLbl="alignNode1" presStyleIdx="11" presStyleCnt="13"/>
      <dgm:spPr>
        <a:solidFill>
          <a:srgbClr val="0096D6"/>
        </a:solidFill>
        <a:ln>
          <a:noFill/>
        </a:ln>
      </dgm:spPr>
    </dgm:pt>
    <dgm:pt modelId="{2CC41D13-AB54-49C9-99F7-41A5AE90C98E}" type="pres">
      <dgm:prSet presAssocID="{BA4DCB6D-2BBA-4CC8-AE8A-EECDA25CBDB7}" presName="sibTrans" presStyleCnt="0"/>
      <dgm:spPr/>
    </dgm:pt>
    <dgm:pt modelId="{F1DAA836-8EC0-448B-9575-5B521D7A2346}" type="pres">
      <dgm:prSet presAssocID="{BA4DCB6D-2BBA-4CC8-AE8A-EECDA25CBDB7}" presName="space" presStyleCnt="0"/>
      <dgm:spPr/>
    </dgm:pt>
    <dgm:pt modelId="{7F8C12A6-275E-42DC-AF46-F1E1EC108670}" type="pres">
      <dgm:prSet presAssocID="{313A2309-6000-4234-B8D2-00B5A70B6A61}" presName="composite" presStyleCnt="0"/>
      <dgm:spPr/>
    </dgm:pt>
    <dgm:pt modelId="{2BAFF65A-3708-43F7-B19B-A5DB90A16E20}" type="pres">
      <dgm:prSet presAssocID="{313A2309-6000-4234-B8D2-00B5A70B6A61}" presName="LShape" presStyleLbl="alignNode1" presStyleIdx="12" presStyleCnt="13"/>
      <dgm:spPr>
        <a:solidFill>
          <a:srgbClr val="0096D6"/>
        </a:solidFill>
        <a:ln>
          <a:noFill/>
        </a:ln>
      </dgm:spPr>
    </dgm:pt>
    <dgm:pt modelId="{789FB3FE-D08E-4552-983C-15302B2DEA51}" type="pres">
      <dgm:prSet presAssocID="{313A2309-6000-4234-B8D2-00B5A70B6A61}" presName="ParentText" presStyleLbl="revTx" presStyleIdx="6" presStyleCnt="7">
        <dgm:presLayoutVars>
          <dgm:chMax val="0"/>
          <dgm:chPref val="0"/>
          <dgm:bulletEnabled val="1"/>
        </dgm:presLayoutVars>
      </dgm:prSet>
      <dgm:spPr/>
    </dgm:pt>
  </dgm:ptLst>
  <dgm:cxnLst>
    <dgm:cxn modelId="{E27D100B-75E1-4210-BC29-9AD37F8CF724}" srcId="{570CEB57-04CE-45D5-8A19-9DF5F45579F4}" destId="{073EFA90-9D68-4D32-AED4-933A9A67FD2B}" srcOrd="0" destOrd="0" parTransId="{18BD935C-5E59-471D-947D-E8D9FFC0ABCD}" sibTransId="{092D9D40-99BC-4854-AF82-4BC0DB201851}"/>
    <dgm:cxn modelId="{DC05E03B-1BAB-48A0-B9B4-5D3A4618552C}" srcId="{570CEB57-04CE-45D5-8A19-9DF5F45579F4}" destId="{313A2309-6000-4234-B8D2-00B5A70B6A61}" srcOrd="6" destOrd="0" parTransId="{98423B14-3D66-4F9C-8AB0-7698AED1DC65}" sibTransId="{24E4BFA4-8B1C-4DB6-A8AF-B3E42BAFFF86}"/>
    <dgm:cxn modelId="{9D33E360-0200-4B25-B0D3-C0DBCAA5810D}" type="presOf" srcId="{A43C4466-3ED7-49A0-BE61-7ADE95B1887E}" destId="{BEE93913-03D3-4DC4-98F4-4BDE03C09956}" srcOrd="0" destOrd="0" presId="urn:microsoft.com/office/officeart/2009/3/layout/StepUpProcess"/>
    <dgm:cxn modelId="{E98E2D49-FF11-4F00-8C5E-15C676C4379F}" srcId="{570CEB57-04CE-45D5-8A19-9DF5F45579F4}" destId="{A43C4466-3ED7-49A0-BE61-7ADE95B1887E}" srcOrd="1" destOrd="0" parTransId="{86F37363-18C9-46FE-9DFB-34C1D36A23F3}" sibTransId="{CD53DF05-C60A-49AF-8B94-0D9D8B137F0C}"/>
    <dgm:cxn modelId="{C2D9DB50-F569-4D76-BE62-30462168E1DA}" srcId="{570CEB57-04CE-45D5-8A19-9DF5F45579F4}" destId="{D2183FC3-A905-464A-A3E8-F1DA64FCD7F6}" srcOrd="3" destOrd="0" parTransId="{B0045820-CCD4-4535-9E65-F00D4F09C625}" sibTransId="{E8374F15-71CC-455B-A5FA-309BFC168361}"/>
    <dgm:cxn modelId="{BC975D76-7ACC-47DA-AFA9-96E71A9E186D}" type="presOf" srcId="{D2183FC3-A905-464A-A3E8-F1DA64FCD7F6}" destId="{A24E2956-3BDE-40B8-A3E9-3499A8C00CE8}" srcOrd="0" destOrd="0" presId="urn:microsoft.com/office/officeart/2009/3/layout/StepUpProcess"/>
    <dgm:cxn modelId="{CB6D3381-3750-448D-B7B9-78BD588FF599}" type="presOf" srcId="{EE0B636E-3A85-4A4A-8A56-732DCE610640}" destId="{A81592C9-C228-4D8E-B080-1DA003B723E8}" srcOrd="0" destOrd="0" presId="urn:microsoft.com/office/officeart/2009/3/layout/StepUpProcess"/>
    <dgm:cxn modelId="{B010A293-8D11-4B2C-99F9-AAA0C16F54C3}" type="presOf" srcId="{570CEB57-04CE-45D5-8A19-9DF5F45579F4}" destId="{78DEF047-0CCA-4ACF-976C-20C4B53933AC}" srcOrd="0" destOrd="0" presId="urn:microsoft.com/office/officeart/2009/3/layout/StepUpProcess"/>
    <dgm:cxn modelId="{BA31F998-6F97-474E-949F-BA33CE30E8BC}" type="presOf" srcId="{313A2309-6000-4234-B8D2-00B5A70B6A61}" destId="{789FB3FE-D08E-4552-983C-15302B2DEA51}" srcOrd="0" destOrd="0" presId="urn:microsoft.com/office/officeart/2009/3/layout/StepUpProcess"/>
    <dgm:cxn modelId="{76707B9F-5F84-49BF-89FB-C6F771C13192}" srcId="{570CEB57-04CE-45D5-8A19-9DF5F45579F4}" destId="{C72C746E-6E0B-4DC0-A6A2-741DDC018C8F}" srcOrd="5" destOrd="0" parTransId="{1589FBEB-2510-48F9-90B9-003E56E20D04}" sibTransId="{BA4DCB6D-2BBA-4CC8-AE8A-EECDA25CBDB7}"/>
    <dgm:cxn modelId="{D45072A1-0130-42E8-BEB3-4139B4616239}" type="presOf" srcId="{C72C746E-6E0B-4DC0-A6A2-741DDC018C8F}" destId="{64774438-59F4-460C-8B17-ED4E8C196742}" srcOrd="0" destOrd="0" presId="urn:microsoft.com/office/officeart/2009/3/layout/StepUpProcess"/>
    <dgm:cxn modelId="{E96C55A6-FA07-4956-ADC1-9F18DE06A6FB}" type="presOf" srcId="{073EFA90-9D68-4D32-AED4-933A9A67FD2B}" destId="{858B5681-4CEB-4BC7-BF86-B9C687CE634A}" srcOrd="0" destOrd="0" presId="urn:microsoft.com/office/officeart/2009/3/layout/StepUpProcess"/>
    <dgm:cxn modelId="{312172B0-7431-458C-94AB-2C8E5DFB0588}" srcId="{570CEB57-04CE-45D5-8A19-9DF5F45579F4}" destId="{1F0B3333-C221-4036-A789-7C37364EE0ED}" srcOrd="2" destOrd="0" parTransId="{F1836537-10D1-41A1-92DD-5685F2CC7CC1}" sibTransId="{B349CCDC-2892-43D3-88E0-E7A17B65FB78}"/>
    <dgm:cxn modelId="{ECCD7DC1-BBB6-418E-B564-8CFB63142C74}" srcId="{570CEB57-04CE-45D5-8A19-9DF5F45579F4}" destId="{EE0B636E-3A85-4A4A-8A56-732DCE610640}" srcOrd="4" destOrd="0" parTransId="{1FC1740C-AC73-4690-9073-908487B943A3}" sibTransId="{55C37201-DF22-436E-9985-C67B1EC5372E}"/>
    <dgm:cxn modelId="{6EFC90FC-4683-40C7-B4F0-F5CA84226D92}" type="presOf" srcId="{1F0B3333-C221-4036-A789-7C37364EE0ED}" destId="{D18740CF-6194-4B79-8226-CDAADEE4DDF4}" srcOrd="0" destOrd="0" presId="urn:microsoft.com/office/officeart/2009/3/layout/StepUpProcess"/>
    <dgm:cxn modelId="{40552035-AEF8-4E0E-9337-93736FE78A9A}" type="presParOf" srcId="{78DEF047-0CCA-4ACF-976C-20C4B53933AC}" destId="{76B63D85-38E8-4A5C-90C6-423FB5477D72}" srcOrd="0" destOrd="0" presId="urn:microsoft.com/office/officeart/2009/3/layout/StepUpProcess"/>
    <dgm:cxn modelId="{B52B980A-EF02-4C98-90E3-0268976AA9F1}" type="presParOf" srcId="{76B63D85-38E8-4A5C-90C6-423FB5477D72}" destId="{46FA1BF2-219B-46CA-9D85-41C6294C1A37}" srcOrd="0" destOrd="0" presId="urn:microsoft.com/office/officeart/2009/3/layout/StepUpProcess"/>
    <dgm:cxn modelId="{664749F1-3378-4D10-971E-905730141F10}" type="presParOf" srcId="{76B63D85-38E8-4A5C-90C6-423FB5477D72}" destId="{858B5681-4CEB-4BC7-BF86-B9C687CE634A}" srcOrd="1" destOrd="0" presId="urn:microsoft.com/office/officeart/2009/3/layout/StepUpProcess"/>
    <dgm:cxn modelId="{166612BD-36F4-4402-A6B9-54DD1314F091}" type="presParOf" srcId="{76B63D85-38E8-4A5C-90C6-423FB5477D72}" destId="{49E4C14A-95CE-412E-85F0-451579094FCF}" srcOrd="2" destOrd="0" presId="urn:microsoft.com/office/officeart/2009/3/layout/StepUpProcess"/>
    <dgm:cxn modelId="{07A4326A-604A-49EA-94D9-96AE898915E0}" type="presParOf" srcId="{78DEF047-0CCA-4ACF-976C-20C4B53933AC}" destId="{0BE776C4-30DF-4088-8C4C-12D87A7C76EE}" srcOrd="1" destOrd="0" presId="urn:microsoft.com/office/officeart/2009/3/layout/StepUpProcess"/>
    <dgm:cxn modelId="{697FF79A-C59F-409E-9CBD-DC1D4957CB7D}" type="presParOf" srcId="{0BE776C4-30DF-4088-8C4C-12D87A7C76EE}" destId="{BF49377C-DF99-4F5F-AD10-FC46AB7848C4}" srcOrd="0" destOrd="0" presId="urn:microsoft.com/office/officeart/2009/3/layout/StepUpProcess"/>
    <dgm:cxn modelId="{A404B412-B231-4BB5-AE0A-C09DACE95BB9}" type="presParOf" srcId="{78DEF047-0CCA-4ACF-976C-20C4B53933AC}" destId="{06A27B9B-D94F-4439-B4D4-8224DB5107D9}" srcOrd="2" destOrd="0" presId="urn:microsoft.com/office/officeart/2009/3/layout/StepUpProcess"/>
    <dgm:cxn modelId="{F307277C-7620-4E54-9DFE-BF42F22B2519}" type="presParOf" srcId="{06A27B9B-D94F-4439-B4D4-8224DB5107D9}" destId="{E1E8EB92-A0DA-41D6-87B9-D58CAFF8C2D9}" srcOrd="0" destOrd="0" presId="urn:microsoft.com/office/officeart/2009/3/layout/StepUpProcess"/>
    <dgm:cxn modelId="{0A515B5E-CECB-4DD1-84BE-30C06120DC29}" type="presParOf" srcId="{06A27B9B-D94F-4439-B4D4-8224DB5107D9}" destId="{BEE93913-03D3-4DC4-98F4-4BDE03C09956}" srcOrd="1" destOrd="0" presId="urn:microsoft.com/office/officeart/2009/3/layout/StepUpProcess"/>
    <dgm:cxn modelId="{D8F15B20-A803-428A-B996-E600B3FCB225}" type="presParOf" srcId="{06A27B9B-D94F-4439-B4D4-8224DB5107D9}" destId="{F49E5815-2FC5-4583-A159-ED9EF0BE3C47}" srcOrd="2" destOrd="0" presId="urn:microsoft.com/office/officeart/2009/3/layout/StepUpProcess"/>
    <dgm:cxn modelId="{7017A1FC-1DB2-4262-82BD-C0AEFECBC882}" type="presParOf" srcId="{78DEF047-0CCA-4ACF-976C-20C4B53933AC}" destId="{364FE064-56D9-499A-981B-88FA4D8F35A1}" srcOrd="3" destOrd="0" presId="urn:microsoft.com/office/officeart/2009/3/layout/StepUpProcess"/>
    <dgm:cxn modelId="{49E0F99C-9B8B-4D61-BFE0-2E841381FC12}" type="presParOf" srcId="{364FE064-56D9-499A-981B-88FA4D8F35A1}" destId="{AFF8EC77-2CB7-495B-AB88-A23086424073}" srcOrd="0" destOrd="0" presId="urn:microsoft.com/office/officeart/2009/3/layout/StepUpProcess"/>
    <dgm:cxn modelId="{8C365381-2912-4916-BD7C-815DF42A8554}" type="presParOf" srcId="{78DEF047-0CCA-4ACF-976C-20C4B53933AC}" destId="{6F8D6CA7-18C7-4552-AFEB-CB27AAEBEAFC}" srcOrd="4" destOrd="0" presId="urn:microsoft.com/office/officeart/2009/3/layout/StepUpProcess"/>
    <dgm:cxn modelId="{71E72F07-761C-46FE-B2CC-54307A4A4111}" type="presParOf" srcId="{6F8D6CA7-18C7-4552-AFEB-CB27AAEBEAFC}" destId="{E501F51C-93E5-4A3E-A91C-EF9620CA5DCC}" srcOrd="0" destOrd="0" presId="urn:microsoft.com/office/officeart/2009/3/layout/StepUpProcess"/>
    <dgm:cxn modelId="{8DBD36D2-7B1C-4DFC-B31B-218145C75C48}" type="presParOf" srcId="{6F8D6CA7-18C7-4552-AFEB-CB27AAEBEAFC}" destId="{D18740CF-6194-4B79-8226-CDAADEE4DDF4}" srcOrd="1" destOrd="0" presId="urn:microsoft.com/office/officeart/2009/3/layout/StepUpProcess"/>
    <dgm:cxn modelId="{A034087D-5B4E-4DBD-BE52-E5F93F77D94C}" type="presParOf" srcId="{6F8D6CA7-18C7-4552-AFEB-CB27AAEBEAFC}" destId="{68552434-2B4D-4027-A476-D0F04C3C271D}" srcOrd="2" destOrd="0" presId="urn:microsoft.com/office/officeart/2009/3/layout/StepUpProcess"/>
    <dgm:cxn modelId="{AEDB12D3-2C0B-4FCC-A7A7-850050C50F67}" type="presParOf" srcId="{78DEF047-0CCA-4ACF-976C-20C4B53933AC}" destId="{83489725-7422-40B7-A589-AB4F4F26A7DF}" srcOrd="5" destOrd="0" presId="urn:microsoft.com/office/officeart/2009/3/layout/StepUpProcess"/>
    <dgm:cxn modelId="{0986D78E-6031-4712-91CD-C05BB9914716}" type="presParOf" srcId="{83489725-7422-40B7-A589-AB4F4F26A7DF}" destId="{2EA92FFC-C354-4AB4-B357-CF93DABE1A31}" srcOrd="0" destOrd="0" presId="urn:microsoft.com/office/officeart/2009/3/layout/StepUpProcess"/>
    <dgm:cxn modelId="{B33EAA4A-645E-437A-9102-E56AE9990E15}" type="presParOf" srcId="{78DEF047-0CCA-4ACF-976C-20C4B53933AC}" destId="{2B9B34A0-D169-4A7E-A33D-4CBE1B213FC0}" srcOrd="6" destOrd="0" presId="urn:microsoft.com/office/officeart/2009/3/layout/StepUpProcess"/>
    <dgm:cxn modelId="{C82CFAE9-9876-438C-851B-9FD25AFD4719}" type="presParOf" srcId="{2B9B34A0-D169-4A7E-A33D-4CBE1B213FC0}" destId="{4822CBBB-FCC2-449E-8475-94D38FE958E2}" srcOrd="0" destOrd="0" presId="urn:microsoft.com/office/officeart/2009/3/layout/StepUpProcess"/>
    <dgm:cxn modelId="{51563DEA-B2D5-4863-AAEB-89B6EC423F05}" type="presParOf" srcId="{2B9B34A0-D169-4A7E-A33D-4CBE1B213FC0}" destId="{A24E2956-3BDE-40B8-A3E9-3499A8C00CE8}" srcOrd="1" destOrd="0" presId="urn:microsoft.com/office/officeart/2009/3/layout/StepUpProcess"/>
    <dgm:cxn modelId="{D2C23EF1-B965-4E97-8DF0-A2B9C3127AB9}" type="presParOf" srcId="{2B9B34A0-D169-4A7E-A33D-4CBE1B213FC0}" destId="{37778B92-27AA-40D4-93EB-398981AABF45}" srcOrd="2" destOrd="0" presId="urn:microsoft.com/office/officeart/2009/3/layout/StepUpProcess"/>
    <dgm:cxn modelId="{5357A614-497E-4B6D-8A6E-E33EE412B181}" type="presParOf" srcId="{78DEF047-0CCA-4ACF-976C-20C4B53933AC}" destId="{6D901FF2-C608-4B2C-8EEB-4C07A25F67E8}" srcOrd="7" destOrd="0" presId="urn:microsoft.com/office/officeart/2009/3/layout/StepUpProcess"/>
    <dgm:cxn modelId="{DFAE2599-CDCC-429E-A7D8-0C50F490DF17}" type="presParOf" srcId="{6D901FF2-C608-4B2C-8EEB-4C07A25F67E8}" destId="{29A03F7F-CC7F-4321-B257-0ED238F89733}" srcOrd="0" destOrd="0" presId="urn:microsoft.com/office/officeart/2009/3/layout/StepUpProcess"/>
    <dgm:cxn modelId="{79E626BC-D601-4417-9D00-FE0A6C11A9D8}" type="presParOf" srcId="{78DEF047-0CCA-4ACF-976C-20C4B53933AC}" destId="{3AA1D320-EDB4-4918-98A2-44F63FFA38CF}" srcOrd="8" destOrd="0" presId="urn:microsoft.com/office/officeart/2009/3/layout/StepUpProcess"/>
    <dgm:cxn modelId="{42C557CC-245A-467E-96FB-BC58D0E6039A}" type="presParOf" srcId="{3AA1D320-EDB4-4918-98A2-44F63FFA38CF}" destId="{98BED016-D448-45DE-9412-D1CAEDE34F6B}" srcOrd="0" destOrd="0" presId="urn:microsoft.com/office/officeart/2009/3/layout/StepUpProcess"/>
    <dgm:cxn modelId="{7583D459-4796-4657-A293-9D1909417A9A}" type="presParOf" srcId="{3AA1D320-EDB4-4918-98A2-44F63FFA38CF}" destId="{A81592C9-C228-4D8E-B080-1DA003B723E8}" srcOrd="1" destOrd="0" presId="urn:microsoft.com/office/officeart/2009/3/layout/StepUpProcess"/>
    <dgm:cxn modelId="{46366323-4130-4F6E-8313-393AEA7BFA3A}" type="presParOf" srcId="{3AA1D320-EDB4-4918-98A2-44F63FFA38CF}" destId="{1410629E-F43C-407C-8E8D-5C57CC6B581F}" srcOrd="2" destOrd="0" presId="urn:microsoft.com/office/officeart/2009/3/layout/StepUpProcess"/>
    <dgm:cxn modelId="{7C05093F-7587-4C1F-B0C6-7E7C42C40007}" type="presParOf" srcId="{78DEF047-0CCA-4ACF-976C-20C4B53933AC}" destId="{42A0052E-B617-42C6-A50F-91E1723B0616}" srcOrd="9" destOrd="0" presId="urn:microsoft.com/office/officeart/2009/3/layout/StepUpProcess"/>
    <dgm:cxn modelId="{2B98BA4C-40C8-4741-9CAF-573B345F52F1}" type="presParOf" srcId="{42A0052E-B617-42C6-A50F-91E1723B0616}" destId="{C3342BCA-C826-40C5-AE8D-3EDAAFEA78B3}" srcOrd="0" destOrd="0" presId="urn:microsoft.com/office/officeart/2009/3/layout/StepUpProcess"/>
    <dgm:cxn modelId="{4B6B6A59-F356-45D9-8AFA-FFB475553EFD}" type="presParOf" srcId="{78DEF047-0CCA-4ACF-976C-20C4B53933AC}" destId="{6BDD863B-F657-4FE2-921B-A2375C016538}" srcOrd="10" destOrd="0" presId="urn:microsoft.com/office/officeart/2009/3/layout/StepUpProcess"/>
    <dgm:cxn modelId="{8E82C562-6CE0-49F1-AA2E-6461C97FE6C3}" type="presParOf" srcId="{6BDD863B-F657-4FE2-921B-A2375C016538}" destId="{B56B5EA8-8813-4235-895E-8049E80143FF}" srcOrd="0" destOrd="0" presId="urn:microsoft.com/office/officeart/2009/3/layout/StepUpProcess"/>
    <dgm:cxn modelId="{1DD9B513-C040-498A-BFEE-B18E6F2737F5}" type="presParOf" srcId="{6BDD863B-F657-4FE2-921B-A2375C016538}" destId="{64774438-59F4-460C-8B17-ED4E8C196742}" srcOrd="1" destOrd="0" presId="urn:microsoft.com/office/officeart/2009/3/layout/StepUpProcess"/>
    <dgm:cxn modelId="{44A483A9-E3D5-4578-8B38-F87BCD410119}" type="presParOf" srcId="{6BDD863B-F657-4FE2-921B-A2375C016538}" destId="{88ACCB59-80B7-4715-BF65-EE66F7BD8B7F}" srcOrd="2" destOrd="0" presId="urn:microsoft.com/office/officeart/2009/3/layout/StepUpProcess"/>
    <dgm:cxn modelId="{90FF8E6E-1DE7-4360-9647-7C7FF65E8AC4}" type="presParOf" srcId="{78DEF047-0CCA-4ACF-976C-20C4B53933AC}" destId="{2CC41D13-AB54-49C9-99F7-41A5AE90C98E}" srcOrd="11" destOrd="0" presId="urn:microsoft.com/office/officeart/2009/3/layout/StepUpProcess"/>
    <dgm:cxn modelId="{2784B03E-B2BA-402F-8925-F97786173CD7}" type="presParOf" srcId="{2CC41D13-AB54-49C9-99F7-41A5AE90C98E}" destId="{F1DAA836-8EC0-448B-9575-5B521D7A2346}" srcOrd="0" destOrd="0" presId="urn:microsoft.com/office/officeart/2009/3/layout/StepUpProcess"/>
    <dgm:cxn modelId="{BF25DADC-96D3-474E-B58E-AD990E1B305A}" type="presParOf" srcId="{78DEF047-0CCA-4ACF-976C-20C4B53933AC}" destId="{7F8C12A6-275E-42DC-AF46-F1E1EC108670}" srcOrd="12" destOrd="0" presId="urn:microsoft.com/office/officeart/2009/3/layout/StepUpProcess"/>
    <dgm:cxn modelId="{C164F441-6F2A-4AFC-A41B-BDECFCFBC005}" type="presParOf" srcId="{7F8C12A6-275E-42DC-AF46-F1E1EC108670}" destId="{2BAFF65A-3708-43F7-B19B-A5DB90A16E20}" srcOrd="0" destOrd="0" presId="urn:microsoft.com/office/officeart/2009/3/layout/StepUpProcess"/>
    <dgm:cxn modelId="{3EBEF247-7FE3-4506-A40B-B513EFB0DC79}" type="presParOf" srcId="{7F8C12A6-275E-42DC-AF46-F1E1EC108670}" destId="{789FB3FE-D08E-4552-983C-15302B2DEA5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EC770A9-498B-4063-B09D-D178E7EC548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B50CE62-1B4B-4E03-978F-3E4D9BB0CA5E}">
      <dgm:prSet phldrT="[Text]"/>
      <dgm:spPr>
        <a:solidFill>
          <a:srgbClr val="0096D6"/>
        </a:solidFill>
      </dgm:spPr>
      <dgm:t>
        <a:bodyPr/>
        <a:lstStyle/>
        <a:p>
          <a:r>
            <a:rPr lang="en-US" dirty="0"/>
            <a:t>Reach</a:t>
          </a:r>
        </a:p>
      </dgm:t>
    </dgm:pt>
    <dgm:pt modelId="{A291D03B-DDE4-4B41-A083-5CE06F16B0A2}" type="parTrans" cxnId="{1E55B37C-67BC-4A34-B988-FD568B58C7DD}">
      <dgm:prSet/>
      <dgm:spPr/>
      <dgm:t>
        <a:bodyPr/>
        <a:lstStyle/>
        <a:p>
          <a:endParaRPr lang="en-US"/>
        </a:p>
      </dgm:t>
    </dgm:pt>
    <dgm:pt modelId="{B094F0DD-5553-429F-8E3B-D9FA4A168E15}" type="sibTrans" cxnId="{1E55B37C-67BC-4A34-B988-FD568B58C7DD}">
      <dgm:prSet/>
      <dgm:spPr>
        <a:solidFill>
          <a:srgbClr val="004065"/>
        </a:solidFill>
      </dgm:spPr>
      <dgm:t>
        <a:bodyPr/>
        <a:lstStyle/>
        <a:p>
          <a:endParaRPr lang="en-US"/>
        </a:p>
      </dgm:t>
    </dgm:pt>
    <dgm:pt modelId="{AFA77D49-23AA-4807-90DE-687303F308D7}">
      <dgm:prSet phldrT="[Text]"/>
      <dgm:spPr>
        <a:solidFill>
          <a:srgbClr val="0096D6"/>
        </a:solidFill>
      </dgm:spPr>
      <dgm:t>
        <a:bodyPr/>
        <a:lstStyle/>
        <a:p>
          <a:r>
            <a:rPr lang="en-US" dirty="0"/>
            <a:t>Effectiveness</a:t>
          </a:r>
        </a:p>
      </dgm:t>
    </dgm:pt>
    <dgm:pt modelId="{0E6D280B-BC21-4778-8A48-672FC8165224}" type="parTrans" cxnId="{D6E36F7F-8143-499D-A2FD-D2BF52B65DB1}">
      <dgm:prSet/>
      <dgm:spPr/>
      <dgm:t>
        <a:bodyPr/>
        <a:lstStyle/>
        <a:p>
          <a:endParaRPr lang="en-US"/>
        </a:p>
      </dgm:t>
    </dgm:pt>
    <dgm:pt modelId="{2288000B-43B7-48A2-BC47-23AA0C5726A4}" type="sibTrans" cxnId="{D6E36F7F-8143-499D-A2FD-D2BF52B65DB1}">
      <dgm:prSet/>
      <dgm:spPr/>
      <dgm:t>
        <a:bodyPr/>
        <a:lstStyle/>
        <a:p>
          <a:endParaRPr lang="en-US"/>
        </a:p>
      </dgm:t>
    </dgm:pt>
    <dgm:pt modelId="{F410CA57-BA18-4132-9AA4-2E0CE3900BFE}">
      <dgm:prSet phldrT="[Text]"/>
      <dgm:spPr>
        <a:solidFill>
          <a:srgbClr val="0096D6"/>
        </a:solidFill>
      </dgm:spPr>
      <dgm:t>
        <a:bodyPr/>
        <a:lstStyle/>
        <a:p>
          <a:r>
            <a:rPr lang="en-US" dirty="0"/>
            <a:t>Adoption</a:t>
          </a:r>
        </a:p>
      </dgm:t>
    </dgm:pt>
    <dgm:pt modelId="{A6F14F6B-FCCD-4562-9856-1A0C2EEEBA50}" type="parTrans" cxnId="{C5F4A7E9-80C5-4C1E-A402-5B412EA3EE6A}">
      <dgm:prSet/>
      <dgm:spPr/>
      <dgm:t>
        <a:bodyPr/>
        <a:lstStyle/>
        <a:p>
          <a:endParaRPr lang="en-US"/>
        </a:p>
      </dgm:t>
    </dgm:pt>
    <dgm:pt modelId="{640511D8-D09F-43D8-8830-980BD1B976C1}" type="sibTrans" cxnId="{C5F4A7E9-80C5-4C1E-A402-5B412EA3EE6A}">
      <dgm:prSet/>
      <dgm:spPr/>
      <dgm:t>
        <a:bodyPr/>
        <a:lstStyle/>
        <a:p>
          <a:endParaRPr lang="en-US"/>
        </a:p>
      </dgm:t>
    </dgm:pt>
    <dgm:pt modelId="{8B910A62-8A4E-4E61-A51A-192766CFA4F7}">
      <dgm:prSet phldrT="[Text]"/>
      <dgm:spPr>
        <a:solidFill>
          <a:srgbClr val="0096D6"/>
        </a:solidFill>
      </dgm:spPr>
      <dgm:t>
        <a:bodyPr/>
        <a:lstStyle/>
        <a:p>
          <a:r>
            <a:rPr lang="en-US" dirty="0"/>
            <a:t>Implementation</a:t>
          </a:r>
        </a:p>
      </dgm:t>
    </dgm:pt>
    <dgm:pt modelId="{A8281692-9B33-4508-84E0-D32F4B505E73}" type="parTrans" cxnId="{A44CBDCB-FB46-4F19-A25F-028D5307DF89}">
      <dgm:prSet/>
      <dgm:spPr/>
      <dgm:t>
        <a:bodyPr/>
        <a:lstStyle/>
        <a:p>
          <a:endParaRPr lang="en-US"/>
        </a:p>
      </dgm:t>
    </dgm:pt>
    <dgm:pt modelId="{0560E4E5-D696-4CBA-8CCF-9886DB940918}" type="sibTrans" cxnId="{A44CBDCB-FB46-4F19-A25F-028D5307DF89}">
      <dgm:prSet/>
      <dgm:spPr/>
      <dgm:t>
        <a:bodyPr/>
        <a:lstStyle/>
        <a:p>
          <a:endParaRPr lang="en-US"/>
        </a:p>
      </dgm:t>
    </dgm:pt>
    <dgm:pt modelId="{AF636567-BE49-49B6-840B-5A8463DBD9DD}">
      <dgm:prSet phldrT="[Text]"/>
      <dgm:spPr>
        <a:solidFill>
          <a:srgbClr val="0096D6"/>
        </a:solidFill>
      </dgm:spPr>
      <dgm:t>
        <a:bodyPr/>
        <a:lstStyle/>
        <a:p>
          <a:r>
            <a:rPr lang="en-US" dirty="0"/>
            <a:t>Maintenance</a:t>
          </a:r>
        </a:p>
      </dgm:t>
    </dgm:pt>
    <dgm:pt modelId="{8EACD281-D0FA-458B-8A84-FD2E71FB38B5}" type="parTrans" cxnId="{B90BD6D3-E316-40E2-9F35-F273816E4139}">
      <dgm:prSet/>
      <dgm:spPr/>
      <dgm:t>
        <a:bodyPr/>
        <a:lstStyle/>
        <a:p>
          <a:endParaRPr lang="en-US"/>
        </a:p>
      </dgm:t>
    </dgm:pt>
    <dgm:pt modelId="{BCFC94ED-47EC-4911-A710-9108EC761860}" type="sibTrans" cxnId="{B90BD6D3-E316-40E2-9F35-F273816E4139}">
      <dgm:prSet/>
      <dgm:spPr/>
      <dgm:t>
        <a:bodyPr/>
        <a:lstStyle/>
        <a:p>
          <a:endParaRPr lang="en-US"/>
        </a:p>
      </dgm:t>
    </dgm:pt>
    <dgm:pt modelId="{8EE1202F-1932-464A-9FB9-8A287B0CB630}" type="pres">
      <dgm:prSet presAssocID="{7EC770A9-498B-4063-B09D-D178E7EC548C}" presName="Name0" presStyleCnt="0">
        <dgm:presLayoutVars>
          <dgm:dir/>
          <dgm:resizeHandles val="exact"/>
        </dgm:presLayoutVars>
      </dgm:prSet>
      <dgm:spPr/>
    </dgm:pt>
    <dgm:pt modelId="{87E32EFA-CA72-4BFF-BF65-FD34FC47DB6F}" type="pres">
      <dgm:prSet presAssocID="{7EC770A9-498B-4063-B09D-D178E7EC548C}" presName="cycle" presStyleCnt="0"/>
      <dgm:spPr/>
    </dgm:pt>
    <dgm:pt modelId="{F30C72B2-0D05-4E25-A834-0E2A3354BDAB}" type="pres">
      <dgm:prSet presAssocID="{2B50CE62-1B4B-4E03-978F-3E4D9BB0CA5E}" presName="nodeFirstNode" presStyleLbl="node1" presStyleIdx="0" presStyleCnt="5" custRadScaleRad="100010" custRadScaleInc="-1365">
        <dgm:presLayoutVars>
          <dgm:bulletEnabled val="1"/>
        </dgm:presLayoutVars>
      </dgm:prSet>
      <dgm:spPr/>
    </dgm:pt>
    <dgm:pt modelId="{003E4AA4-04F8-4E96-9A81-E7FD39F83630}" type="pres">
      <dgm:prSet presAssocID="{B094F0DD-5553-429F-8E3B-D9FA4A168E15}" presName="sibTransFirstNode" presStyleLbl="bgShp" presStyleIdx="0" presStyleCnt="1" custAng="601135" custLinFactNeighborX="830"/>
      <dgm:spPr/>
    </dgm:pt>
    <dgm:pt modelId="{51F20E70-781E-4C93-B09B-92744075A61C}" type="pres">
      <dgm:prSet presAssocID="{AFA77D49-23AA-4807-90DE-687303F308D7}" presName="nodeFollowingNodes" presStyleLbl="node1" presStyleIdx="1" presStyleCnt="5">
        <dgm:presLayoutVars>
          <dgm:bulletEnabled val="1"/>
        </dgm:presLayoutVars>
      </dgm:prSet>
      <dgm:spPr/>
    </dgm:pt>
    <dgm:pt modelId="{871A3497-A2A0-48DE-95AB-E401FA75FD06}" type="pres">
      <dgm:prSet presAssocID="{F410CA57-BA18-4132-9AA4-2E0CE3900BFE}" presName="nodeFollowingNodes" presStyleLbl="node1" presStyleIdx="2" presStyleCnt="5">
        <dgm:presLayoutVars>
          <dgm:bulletEnabled val="1"/>
        </dgm:presLayoutVars>
      </dgm:prSet>
      <dgm:spPr/>
    </dgm:pt>
    <dgm:pt modelId="{262BD2B0-8B0B-4509-8E87-A78F1596DB60}" type="pres">
      <dgm:prSet presAssocID="{8B910A62-8A4E-4E61-A51A-192766CFA4F7}" presName="nodeFollowingNodes" presStyleLbl="node1" presStyleIdx="3" presStyleCnt="5">
        <dgm:presLayoutVars>
          <dgm:bulletEnabled val="1"/>
        </dgm:presLayoutVars>
      </dgm:prSet>
      <dgm:spPr/>
    </dgm:pt>
    <dgm:pt modelId="{7BCE40AA-4377-4595-9CB1-83B902F8BB7A}" type="pres">
      <dgm:prSet presAssocID="{AF636567-BE49-49B6-840B-5A8463DBD9DD}" presName="nodeFollowingNodes" presStyleLbl="node1" presStyleIdx="4" presStyleCnt="5">
        <dgm:presLayoutVars>
          <dgm:bulletEnabled val="1"/>
        </dgm:presLayoutVars>
      </dgm:prSet>
      <dgm:spPr/>
    </dgm:pt>
  </dgm:ptLst>
  <dgm:cxnLst>
    <dgm:cxn modelId="{92CDC711-4C74-40F6-869D-B4607CA3DF52}" type="presOf" srcId="{AF636567-BE49-49B6-840B-5A8463DBD9DD}" destId="{7BCE40AA-4377-4595-9CB1-83B902F8BB7A}" srcOrd="0" destOrd="0" presId="urn:microsoft.com/office/officeart/2005/8/layout/cycle3"/>
    <dgm:cxn modelId="{65153932-3B17-4C17-970B-71BFEE114224}" type="presOf" srcId="{F410CA57-BA18-4132-9AA4-2E0CE3900BFE}" destId="{871A3497-A2A0-48DE-95AB-E401FA75FD06}" srcOrd="0" destOrd="0" presId="urn:microsoft.com/office/officeart/2005/8/layout/cycle3"/>
    <dgm:cxn modelId="{8DDD1F39-BFD2-460B-9941-EF09ED3D5B55}" type="presOf" srcId="{B094F0DD-5553-429F-8E3B-D9FA4A168E15}" destId="{003E4AA4-04F8-4E96-9A81-E7FD39F83630}" srcOrd="0" destOrd="0" presId="urn:microsoft.com/office/officeart/2005/8/layout/cycle3"/>
    <dgm:cxn modelId="{3B392862-B044-42F8-9D86-4F2B21CAB054}" type="presOf" srcId="{AFA77D49-23AA-4807-90DE-687303F308D7}" destId="{51F20E70-781E-4C93-B09B-92744075A61C}" srcOrd="0" destOrd="0" presId="urn:microsoft.com/office/officeart/2005/8/layout/cycle3"/>
    <dgm:cxn modelId="{1E55B37C-67BC-4A34-B988-FD568B58C7DD}" srcId="{7EC770A9-498B-4063-B09D-D178E7EC548C}" destId="{2B50CE62-1B4B-4E03-978F-3E4D9BB0CA5E}" srcOrd="0" destOrd="0" parTransId="{A291D03B-DDE4-4B41-A083-5CE06F16B0A2}" sibTransId="{B094F0DD-5553-429F-8E3B-D9FA4A168E15}"/>
    <dgm:cxn modelId="{D6E36F7F-8143-499D-A2FD-D2BF52B65DB1}" srcId="{7EC770A9-498B-4063-B09D-D178E7EC548C}" destId="{AFA77D49-23AA-4807-90DE-687303F308D7}" srcOrd="1" destOrd="0" parTransId="{0E6D280B-BC21-4778-8A48-672FC8165224}" sibTransId="{2288000B-43B7-48A2-BC47-23AA0C5726A4}"/>
    <dgm:cxn modelId="{A44CBDCB-FB46-4F19-A25F-028D5307DF89}" srcId="{7EC770A9-498B-4063-B09D-D178E7EC548C}" destId="{8B910A62-8A4E-4E61-A51A-192766CFA4F7}" srcOrd="3" destOrd="0" parTransId="{A8281692-9B33-4508-84E0-D32F4B505E73}" sibTransId="{0560E4E5-D696-4CBA-8CCF-9886DB940918}"/>
    <dgm:cxn modelId="{B9A460CC-69BF-461D-A7E8-CBBB275829DA}" type="presOf" srcId="{2B50CE62-1B4B-4E03-978F-3E4D9BB0CA5E}" destId="{F30C72B2-0D05-4E25-A834-0E2A3354BDAB}" srcOrd="0" destOrd="0" presId="urn:microsoft.com/office/officeart/2005/8/layout/cycle3"/>
    <dgm:cxn modelId="{B90BD6D3-E316-40E2-9F35-F273816E4139}" srcId="{7EC770A9-498B-4063-B09D-D178E7EC548C}" destId="{AF636567-BE49-49B6-840B-5A8463DBD9DD}" srcOrd="4" destOrd="0" parTransId="{8EACD281-D0FA-458B-8A84-FD2E71FB38B5}" sibTransId="{BCFC94ED-47EC-4911-A710-9108EC761860}"/>
    <dgm:cxn modelId="{B11379D6-ADEB-4115-B960-5B4C6D19A69A}" type="presOf" srcId="{7EC770A9-498B-4063-B09D-D178E7EC548C}" destId="{8EE1202F-1932-464A-9FB9-8A287B0CB630}" srcOrd="0" destOrd="0" presId="urn:microsoft.com/office/officeart/2005/8/layout/cycle3"/>
    <dgm:cxn modelId="{C5F4A7E9-80C5-4C1E-A402-5B412EA3EE6A}" srcId="{7EC770A9-498B-4063-B09D-D178E7EC548C}" destId="{F410CA57-BA18-4132-9AA4-2E0CE3900BFE}" srcOrd="2" destOrd="0" parTransId="{A6F14F6B-FCCD-4562-9856-1A0C2EEEBA50}" sibTransId="{640511D8-D09F-43D8-8830-980BD1B976C1}"/>
    <dgm:cxn modelId="{E77FB0EF-C41A-41A6-8560-3C2F449091E4}" type="presOf" srcId="{8B910A62-8A4E-4E61-A51A-192766CFA4F7}" destId="{262BD2B0-8B0B-4509-8E87-A78F1596DB60}" srcOrd="0" destOrd="0" presId="urn:microsoft.com/office/officeart/2005/8/layout/cycle3"/>
    <dgm:cxn modelId="{5A049534-614F-45F8-802D-6C5D6CFCBF0B}" type="presParOf" srcId="{8EE1202F-1932-464A-9FB9-8A287B0CB630}" destId="{87E32EFA-CA72-4BFF-BF65-FD34FC47DB6F}" srcOrd="0" destOrd="0" presId="urn:microsoft.com/office/officeart/2005/8/layout/cycle3"/>
    <dgm:cxn modelId="{32702994-0C12-4257-8B70-F594FE49F9AD}" type="presParOf" srcId="{87E32EFA-CA72-4BFF-BF65-FD34FC47DB6F}" destId="{F30C72B2-0D05-4E25-A834-0E2A3354BDAB}" srcOrd="0" destOrd="0" presId="urn:microsoft.com/office/officeart/2005/8/layout/cycle3"/>
    <dgm:cxn modelId="{4B5D3534-2352-429C-A02C-44BB837DCAFE}" type="presParOf" srcId="{87E32EFA-CA72-4BFF-BF65-FD34FC47DB6F}" destId="{003E4AA4-04F8-4E96-9A81-E7FD39F83630}" srcOrd="1" destOrd="0" presId="urn:microsoft.com/office/officeart/2005/8/layout/cycle3"/>
    <dgm:cxn modelId="{756818F6-55DE-4BA2-BA90-008C85C59036}" type="presParOf" srcId="{87E32EFA-CA72-4BFF-BF65-FD34FC47DB6F}" destId="{51F20E70-781E-4C93-B09B-92744075A61C}" srcOrd="2" destOrd="0" presId="urn:microsoft.com/office/officeart/2005/8/layout/cycle3"/>
    <dgm:cxn modelId="{196E5433-CF59-49CD-B756-A09BA1DDAD0B}" type="presParOf" srcId="{87E32EFA-CA72-4BFF-BF65-FD34FC47DB6F}" destId="{871A3497-A2A0-48DE-95AB-E401FA75FD06}" srcOrd="3" destOrd="0" presId="urn:microsoft.com/office/officeart/2005/8/layout/cycle3"/>
    <dgm:cxn modelId="{B1B757AD-BAB2-491D-8FD8-17504E34D49A}" type="presParOf" srcId="{87E32EFA-CA72-4BFF-BF65-FD34FC47DB6F}" destId="{262BD2B0-8B0B-4509-8E87-A78F1596DB60}" srcOrd="4" destOrd="0" presId="urn:microsoft.com/office/officeart/2005/8/layout/cycle3"/>
    <dgm:cxn modelId="{2B625C0C-A47F-4A7F-87DC-C3BFDE9DD855}" type="presParOf" srcId="{87E32EFA-CA72-4BFF-BF65-FD34FC47DB6F}" destId="{7BCE40AA-4377-4595-9CB1-83B902F8BB7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74E1C9-0F3F-412C-A75A-86F8B89C448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F77313D-686B-4D7A-8ABD-6DA0F424B43A}">
      <dgm:prSet phldrT="[Text]" custT="1"/>
      <dgm:spPr/>
      <dgm:t>
        <a:bodyPr/>
        <a:lstStyle/>
        <a:p>
          <a:r>
            <a:rPr lang="en-US" sz="2400" dirty="0"/>
            <a:t>CCC Plans</a:t>
          </a:r>
        </a:p>
      </dgm:t>
    </dgm:pt>
    <dgm:pt modelId="{EBC2258F-5B8E-4222-B38F-BB67DDF732C5}" type="parTrans" cxnId="{54E5BA2D-EAA5-45AD-A7A1-E0065CB6D198}">
      <dgm:prSet/>
      <dgm:spPr/>
      <dgm:t>
        <a:bodyPr/>
        <a:lstStyle/>
        <a:p>
          <a:endParaRPr lang="en-US"/>
        </a:p>
      </dgm:t>
    </dgm:pt>
    <dgm:pt modelId="{20F4164D-E911-41EF-859E-0399B538BEB0}" type="sibTrans" cxnId="{54E5BA2D-EAA5-45AD-A7A1-E0065CB6D198}">
      <dgm:prSet/>
      <dgm:spPr/>
      <dgm:t>
        <a:bodyPr/>
        <a:lstStyle/>
        <a:p>
          <a:endParaRPr lang="en-US"/>
        </a:p>
      </dgm:t>
    </dgm:pt>
    <dgm:pt modelId="{60DB307E-69F3-4525-8F78-62734E28BDF2}">
      <dgm:prSet phldrT="[Text]"/>
      <dgm:spPr/>
      <dgm:t>
        <a:bodyPr/>
        <a:lstStyle/>
        <a:p>
          <a:r>
            <a:rPr lang="en-US" dirty="0"/>
            <a:t>Workgroup</a:t>
          </a:r>
        </a:p>
      </dgm:t>
    </dgm:pt>
    <dgm:pt modelId="{CDDE504A-77C9-4817-8686-3256E5B90D63}" type="parTrans" cxnId="{DEFB87FC-9359-4D48-BF2C-FB4467049D72}">
      <dgm:prSet/>
      <dgm:spPr/>
      <dgm:t>
        <a:bodyPr/>
        <a:lstStyle/>
        <a:p>
          <a:endParaRPr lang="en-US"/>
        </a:p>
      </dgm:t>
    </dgm:pt>
    <dgm:pt modelId="{F5B9A06D-EFF9-4715-AB97-E35F8F685DDD}" type="sibTrans" cxnId="{DEFB87FC-9359-4D48-BF2C-FB4467049D72}">
      <dgm:prSet/>
      <dgm:spPr/>
      <dgm:t>
        <a:bodyPr/>
        <a:lstStyle/>
        <a:p>
          <a:endParaRPr lang="en-US"/>
        </a:p>
      </dgm:t>
    </dgm:pt>
    <dgm:pt modelId="{6ED847D7-49BD-463A-9795-9EB79172FC94}">
      <dgm:prSet phldrT="[Text]" custT="1"/>
      <dgm:spPr/>
      <dgm:t>
        <a:bodyPr/>
        <a:lstStyle/>
        <a:p>
          <a:r>
            <a:rPr lang="en-US" sz="1800" dirty="0"/>
            <a:t>Chair</a:t>
          </a:r>
        </a:p>
      </dgm:t>
    </dgm:pt>
    <dgm:pt modelId="{ABB11185-DCE0-485B-80F7-B56B1A38FC6C}" type="parTrans" cxnId="{C270DF00-CA7B-452F-993E-EFEADD090899}">
      <dgm:prSet/>
      <dgm:spPr/>
      <dgm:t>
        <a:bodyPr/>
        <a:lstStyle/>
        <a:p>
          <a:endParaRPr lang="en-US"/>
        </a:p>
      </dgm:t>
    </dgm:pt>
    <dgm:pt modelId="{862D6707-C0C4-41A2-BF5A-1369207297B5}" type="sibTrans" cxnId="{C270DF00-CA7B-452F-993E-EFEADD090899}">
      <dgm:prSet/>
      <dgm:spPr/>
      <dgm:t>
        <a:bodyPr/>
        <a:lstStyle/>
        <a:p>
          <a:endParaRPr lang="en-US"/>
        </a:p>
      </dgm:t>
    </dgm:pt>
    <dgm:pt modelId="{A9DD995E-74EA-4330-A46E-AF8C10A7B9C3}">
      <dgm:prSet phldrT="[Text]"/>
      <dgm:spPr/>
      <dgm:t>
        <a:bodyPr/>
        <a:lstStyle/>
        <a:p>
          <a:r>
            <a:rPr lang="en-US" dirty="0"/>
            <a:t>Workgroup</a:t>
          </a:r>
        </a:p>
      </dgm:t>
    </dgm:pt>
    <dgm:pt modelId="{89CD0E62-A8FE-4E1C-A3E4-58DCB6C18E46}" type="parTrans" cxnId="{D807693B-FEAA-428D-9983-06909997BD7E}">
      <dgm:prSet/>
      <dgm:spPr/>
      <dgm:t>
        <a:bodyPr/>
        <a:lstStyle/>
        <a:p>
          <a:endParaRPr lang="en-US"/>
        </a:p>
      </dgm:t>
    </dgm:pt>
    <dgm:pt modelId="{0083A0F4-2C26-4194-829B-B4511BF50164}" type="sibTrans" cxnId="{D807693B-FEAA-428D-9983-06909997BD7E}">
      <dgm:prSet/>
      <dgm:spPr/>
      <dgm:t>
        <a:bodyPr/>
        <a:lstStyle/>
        <a:p>
          <a:endParaRPr lang="en-US"/>
        </a:p>
      </dgm:t>
    </dgm:pt>
    <dgm:pt modelId="{D2121860-3D8D-49C8-907F-B0B99A37EE78}">
      <dgm:prSet phldrT="[Text]" custT="1"/>
      <dgm:spPr/>
      <dgm:t>
        <a:bodyPr/>
        <a:lstStyle/>
        <a:p>
          <a:r>
            <a:rPr lang="en-US" sz="1800" dirty="0"/>
            <a:t>Chair</a:t>
          </a:r>
        </a:p>
      </dgm:t>
    </dgm:pt>
    <dgm:pt modelId="{4857E9D2-945A-4149-8BE6-0B85B372E60D}" type="parTrans" cxnId="{3CB17E57-430B-4010-8047-E16951B5C115}">
      <dgm:prSet/>
      <dgm:spPr/>
      <dgm:t>
        <a:bodyPr/>
        <a:lstStyle/>
        <a:p>
          <a:endParaRPr lang="en-US"/>
        </a:p>
      </dgm:t>
    </dgm:pt>
    <dgm:pt modelId="{33858676-529C-4ACB-B246-1497997C3F58}" type="sibTrans" cxnId="{3CB17E57-430B-4010-8047-E16951B5C115}">
      <dgm:prSet/>
      <dgm:spPr/>
      <dgm:t>
        <a:bodyPr/>
        <a:lstStyle/>
        <a:p>
          <a:endParaRPr lang="en-US"/>
        </a:p>
      </dgm:t>
    </dgm:pt>
    <dgm:pt modelId="{B66C7459-70F5-4E02-AB45-1ECB2C0225F9}">
      <dgm:prSet/>
      <dgm:spPr/>
      <dgm:t>
        <a:bodyPr/>
        <a:lstStyle/>
        <a:p>
          <a:r>
            <a:rPr lang="en-US" dirty="0"/>
            <a:t>Workgroup</a:t>
          </a:r>
        </a:p>
      </dgm:t>
    </dgm:pt>
    <dgm:pt modelId="{9792443B-4104-401B-86A4-96576C9B3F6F}" type="parTrans" cxnId="{A59EB085-B1C4-47D6-8B50-F45234D43D41}">
      <dgm:prSet/>
      <dgm:spPr/>
      <dgm:t>
        <a:bodyPr/>
        <a:lstStyle/>
        <a:p>
          <a:endParaRPr lang="en-US"/>
        </a:p>
      </dgm:t>
    </dgm:pt>
    <dgm:pt modelId="{EBE29DBE-5874-4611-8DCE-F695543F51BC}" type="sibTrans" cxnId="{A59EB085-B1C4-47D6-8B50-F45234D43D41}">
      <dgm:prSet/>
      <dgm:spPr/>
      <dgm:t>
        <a:bodyPr/>
        <a:lstStyle/>
        <a:p>
          <a:endParaRPr lang="en-US"/>
        </a:p>
      </dgm:t>
    </dgm:pt>
    <dgm:pt modelId="{AD58E568-FB1F-49DE-8E98-ABE339691818}">
      <dgm:prSet custT="1"/>
      <dgm:spPr/>
      <dgm:t>
        <a:bodyPr/>
        <a:lstStyle/>
        <a:p>
          <a:r>
            <a:rPr lang="en-US" sz="1800" dirty="0"/>
            <a:t>Chair</a:t>
          </a:r>
        </a:p>
      </dgm:t>
    </dgm:pt>
    <dgm:pt modelId="{5AEE29B1-F17B-4133-ACC2-B3D9ABE4552A}" type="parTrans" cxnId="{FD63FAC8-EE55-42CF-9D25-823053324061}">
      <dgm:prSet/>
      <dgm:spPr/>
      <dgm:t>
        <a:bodyPr/>
        <a:lstStyle/>
        <a:p>
          <a:endParaRPr lang="en-US"/>
        </a:p>
      </dgm:t>
    </dgm:pt>
    <dgm:pt modelId="{7C6A2A47-518C-4617-8B7E-97487B471BE1}" type="sibTrans" cxnId="{FD63FAC8-EE55-42CF-9D25-823053324061}">
      <dgm:prSet/>
      <dgm:spPr/>
      <dgm:t>
        <a:bodyPr/>
        <a:lstStyle/>
        <a:p>
          <a:endParaRPr lang="en-US"/>
        </a:p>
      </dgm:t>
    </dgm:pt>
    <dgm:pt modelId="{BBC02562-7A71-43CD-81AD-3BAB41216779}" type="pres">
      <dgm:prSet presAssocID="{0074E1C9-0F3F-412C-A75A-86F8B89C4482}" presName="hierChild1" presStyleCnt="0">
        <dgm:presLayoutVars>
          <dgm:chPref val="1"/>
          <dgm:dir/>
          <dgm:animOne val="branch"/>
          <dgm:animLvl val="lvl"/>
          <dgm:resizeHandles/>
        </dgm:presLayoutVars>
      </dgm:prSet>
      <dgm:spPr/>
    </dgm:pt>
    <dgm:pt modelId="{AFD8B1BF-0DAB-4D99-B1C9-F7AE3676B5A2}" type="pres">
      <dgm:prSet presAssocID="{EF77313D-686B-4D7A-8ABD-6DA0F424B43A}" presName="hierRoot1" presStyleCnt="0"/>
      <dgm:spPr/>
    </dgm:pt>
    <dgm:pt modelId="{87BE513D-86DE-430B-9984-B780C3287C42}" type="pres">
      <dgm:prSet presAssocID="{EF77313D-686B-4D7A-8ABD-6DA0F424B43A}" presName="composite" presStyleCnt="0"/>
      <dgm:spPr/>
    </dgm:pt>
    <dgm:pt modelId="{AD05420C-7BF3-463E-B6CF-8052641516E8}" type="pres">
      <dgm:prSet presAssocID="{EF77313D-686B-4D7A-8ABD-6DA0F424B43A}" presName="background" presStyleLbl="node0" presStyleIdx="0" presStyleCnt="1"/>
      <dgm:spPr>
        <a:solidFill>
          <a:srgbClr val="004065"/>
        </a:solidFill>
      </dgm:spPr>
    </dgm:pt>
    <dgm:pt modelId="{C0D9F23C-3573-4DD4-A94B-3EF2E9BC3E42}" type="pres">
      <dgm:prSet presAssocID="{EF77313D-686B-4D7A-8ABD-6DA0F424B43A}" presName="text" presStyleLbl="fgAcc0" presStyleIdx="0" presStyleCnt="1">
        <dgm:presLayoutVars>
          <dgm:chPref val="3"/>
        </dgm:presLayoutVars>
      </dgm:prSet>
      <dgm:spPr/>
    </dgm:pt>
    <dgm:pt modelId="{CD7CC2E9-8084-4091-9B71-84AC1A90BDA5}" type="pres">
      <dgm:prSet presAssocID="{EF77313D-686B-4D7A-8ABD-6DA0F424B43A}" presName="hierChild2" presStyleCnt="0"/>
      <dgm:spPr/>
    </dgm:pt>
    <dgm:pt modelId="{31262143-F41C-494F-BFD0-65AB54374418}" type="pres">
      <dgm:prSet presAssocID="{CDDE504A-77C9-4817-8686-3256E5B90D63}" presName="Name10" presStyleLbl="parChTrans1D2" presStyleIdx="0" presStyleCnt="3"/>
      <dgm:spPr/>
    </dgm:pt>
    <dgm:pt modelId="{AC2DE630-9978-4B0B-B3BD-83E5ED35B17A}" type="pres">
      <dgm:prSet presAssocID="{60DB307E-69F3-4525-8F78-62734E28BDF2}" presName="hierRoot2" presStyleCnt="0"/>
      <dgm:spPr/>
    </dgm:pt>
    <dgm:pt modelId="{FA491C49-AFBC-40F8-91CD-0604D533863B}" type="pres">
      <dgm:prSet presAssocID="{60DB307E-69F3-4525-8F78-62734E28BDF2}" presName="composite2" presStyleCnt="0"/>
      <dgm:spPr/>
    </dgm:pt>
    <dgm:pt modelId="{71BACCFF-07ED-483A-A1AE-DBEDC2E5BCDF}" type="pres">
      <dgm:prSet presAssocID="{60DB307E-69F3-4525-8F78-62734E28BDF2}" presName="background2" presStyleLbl="node2" presStyleIdx="0" presStyleCnt="3"/>
      <dgm:spPr>
        <a:solidFill>
          <a:srgbClr val="0096D6"/>
        </a:solidFill>
      </dgm:spPr>
    </dgm:pt>
    <dgm:pt modelId="{F2A180A2-40E9-4D6F-A885-AD5AADD2CA87}" type="pres">
      <dgm:prSet presAssocID="{60DB307E-69F3-4525-8F78-62734E28BDF2}" presName="text2" presStyleLbl="fgAcc2" presStyleIdx="0" presStyleCnt="3">
        <dgm:presLayoutVars>
          <dgm:chPref val="3"/>
        </dgm:presLayoutVars>
      </dgm:prSet>
      <dgm:spPr/>
    </dgm:pt>
    <dgm:pt modelId="{6A1680F1-2A0C-4628-B37E-619186E0782C}" type="pres">
      <dgm:prSet presAssocID="{60DB307E-69F3-4525-8F78-62734E28BDF2}" presName="hierChild3" presStyleCnt="0"/>
      <dgm:spPr/>
    </dgm:pt>
    <dgm:pt modelId="{5A4CD3D1-F195-44B7-AB18-6FC3E836926B}" type="pres">
      <dgm:prSet presAssocID="{ABB11185-DCE0-485B-80F7-B56B1A38FC6C}" presName="Name17" presStyleLbl="parChTrans1D3" presStyleIdx="0" presStyleCnt="3"/>
      <dgm:spPr/>
    </dgm:pt>
    <dgm:pt modelId="{0251E501-8538-4D90-94AB-836A25C1A2B7}" type="pres">
      <dgm:prSet presAssocID="{6ED847D7-49BD-463A-9795-9EB79172FC94}" presName="hierRoot3" presStyleCnt="0"/>
      <dgm:spPr/>
    </dgm:pt>
    <dgm:pt modelId="{F33C1D5F-ABD5-4D74-A501-18D4CF94828E}" type="pres">
      <dgm:prSet presAssocID="{6ED847D7-49BD-463A-9795-9EB79172FC94}" presName="composite3" presStyleCnt="0"/>
      <dgm:spPr/>
    </dgm:pt>
    <dgm:pt modelId="{D9793B59-8113-4E8A-9FF0-0A6997F3D125}" type="pres">
      <dgm:prSet presAssocID="{6ED847D7-49BD-463A-9795-9EB79172FC94}" presName="background3" presStyleLbl="node3" presStyleIdx="0" presStyleCnt="3"/>
      <dgm:spPr/>
    </dgm:pt>
    <dgm:pt modelId="{47D3EE4D-1ADD-4B3E-A0AD-05E145A37360}" type="pres">
      <dgm:prSet presAssocID="{6ED847D7-49BD-463A-9795-9EB79172FC94}" presName="text3" presStyleLbl="fgAcc3" presStyleIdx="0" presStyleCnt="3">
        <dgm:presLayoutVars>
          <dgm:chPref val="3"/>
        </dgm:presLayoutVars>
      </dgm:prSet>
      <dgm:spPr/>
    </dgm:pt>
    <dgm:pt modelId="{56ADF80C-56AF-499C-ACDD-F22C64A36D17}" type="pres">
      <dgm:prSet presAssocID="{6ED847D7-49BD-463A-9795-9EB79172FC94}" presName="hierChild4" presStyleCnt="0"/>
      <dgm:spPr/>
    </dgm:pt>
    <dgm:pt modelId="{E85DE60F-DDDA-46CE-9403-1E14CC0E3D1C}" type="pres">
      <dgm:prSet presAssocID="{89CD0E62-A8FE-4E1C-A3E4-58DCB6C18E46}" presName="Name10" presStyleLbl="parChTrans1D2" presStyleIdx="1" presStyleCnt="3"/>
      <dgm:spPr/>
    </dgm:pt>
    <dgm:pt modelId="{A6A89F8C-C1FF-49C9-8231-D506D9F8B88C}" type="pres">
      <dgm:prSet presAssocID="{A9DD995E-74EA-4330-A46E-AF8C10A7B9C3}" presName="hierRoot2" presStyleCnt="0"/>
      <dgm:spPr/>
    </dgm:pt>
    <dgm:pt modelId="{F01CA841-4141-44BF-82B0-49790702C646}" type="pres">
      <dgm:prSet presAssocID="{A9DD995E-74EA-4330-A46E-AF8C10A7B9C3}" presName="composite2" presStyleCnt="0"/>
      <dgm:spPr/>
    </dgm:pt>
    <dgm:pt modelId="{B1A40653-5271-477F-895B-E8BC5C194593}" type="pres">
      <dgm:prSet presAssocID="{A9DD995E-74EA-4330-A46E-AF8C10A7B9C3}" presName="background2" presStyleLbl="node2" presStyleIdx="1" presStyleCnt="3"/>
      <dgm:spPr>
        <a:solidFill>
          <a:srgbClr val="0096D6"/>
        </a:solidFill>
      </dgm:spPr>
    </dgm:pt>
    <dgm:pt modelId="{48DA3D4A-46D2-48A1-B450-1A9FB23E9534}" type="pres">
      <dgm:prSet presAssocID="{A9DD995E-74EA-4330-A46E-AF8C10A7B9C3}" presName="text2" presStyleLbl="fgAcc2" presStyleIdx="1" presStyleCnt="3">
        <dgm:presLayoutVars>
          <dgm:chPref val="3"/>
        </dgm:presLayoutVars>
      </dgm:prSet>
      <dgm:spPr/>
    </dgm:pt>
    <dgm:pt modelId="{D68EFE7C-C44B-4AE4-A559-2E46155B148C}" type="pres">
      <dgm:prSet presAssocID="{A9DD995E-74EA-4330-A46E-AF8C10A7B9C3}" presName="hierChild3" presStyleCnt="0"/>
      <dgm:spPr/>
    </dgm:pt>
    <dgm:pt modelId="{B7CF753D-E198-4F1E-89A1-6956F61864D5}" type="pres">
      <dgm:prSet presAssocID="{4857E9D2-945A-4149-8BE6-0B85B372E60D}" presName="Name17" presStyleLbl="parChTrans1D3" presStyleIdx="1" presStyleCnt="3"/>
      <dgm:spPr/>
    </dgm:pt>
    <dgm:pt modelId="{994A5813-3C0F-487A-A46F-50232EAB7A00}" type="pres">
      <dgm:prSet presAssocID="{D2121860-3D8D-49C8-907F-B0B99A37EE78}" presName="hierRoot3" presStyleCnt="0"/>
      <dgm:spPr/>
    </dgm:pt>
    <dgm:pt modelId="{85D9E104-0E17-48AF-856C-6F95238272EE}" type="pres">
      <dgm:prSet presAssocID="{D2121860-3D8D-49C8-907F-B0B99A37EE78}" presName="composite3" presStyleCnt="0"/>
      <dgm:spPr/>
    </dgm:pt>
    <dgm:pt modelId="{CCCDE3A1-0EFA-492B-BF06-D392127D4AD9}" type="pres">
      <dgm:prSet presAssocID="{D2121860-3D8D-49C8-907F-B0B99A37EE78}" presName="background3" presStyleLbl="node3" presStyleIdx="1" presStyleCnt="3"/>
      <dgm:spPr/>
    </dgm:pt>
    <dgm:pt modelId="{0F5C1AA5-BB3E-49C2-93F6-7CCA4E75BF56}" type="pres">
      <dgm:prSet presAssocID="{D2121860-3D8D-49C8-907F-B0B99A37EE78}" presName="text3" presStyleLbl="fgAcc3" presStyleIdx="1" presStyleCnt="3">
        <dgm:presLayoutVars>
          <dgm:chPref val="3"/>
        </dgm:presLayoutVars>
      </dgm:prSet>
      <dgm:spPr/>
    </dgm:pt>
    <dgm:pt modelId="{1FB875F9-777D-4D5A-900B-A79A3D927B58}" type="pres">
      <dgm:prSet presAssocID="{D2121860-3D8D-49C8-907F-B0B99A37EE78}" presName="hierChild4" presStyleCnt="0"/>
      <dgm:spPr/>
    </dgm:pt>
    <dgm:pt modelId="{5D1F1869-1FAC-4266-9B62-49D44AEEEDD4}" type="pres">
      <dgm:prSet presAssocID="{9792443B-4104-401B-86A4-96576C9B3F6F}" presName="Name10" presStyleLbl="parChTrans1D2" presStyleIdx="2" presStyleCnt="3"/>
      <dgm:spPr/>
    </dgm:pt>
    <dgm:pt modelId="{402DD731-7657-4170-8AD9-182731534FD3}" type="pres">
      <dgm:prSet presAssocID="{B66C7459-70F5-4E02-AB45-1ECB2C0225F9}" presName="hierRoot2" presStyleCnt="0"/>
      <dgm:spPr/>
    </dgm:pt>
    <dgm:pt modelId="{ED032A24-5C17-4FC9-ADFB-02542188C9AE}" type="pres">
      <dgm:prSet presAssocID="{B66C7459-70F5-4E02-AB45-1ECB2C0225F9}" presName="composite2" presStyleCnt="0"/>
      <dgm:spPr/>
    </dgm:pt>
    <dgm:pt modelId="{375AEFB6-60AC-4A2B-B642-336F7A42E875}" type="pres">
      <dgm:prSet presAssocID="{B66C7459-70F5-4E02-AB45-1ECB2C0225F9}" presName="background2" presStyleLbl="node2" presStyleIdx="2" presStyleCnt="3"/>
      <dgm:spPr>
        <a:solidFill>
          <a:srgbClr val="0096D6"/>
        </a:solidFill>
      </dgm:spPr>
    </dgm:pt>
    <dgm:pt modelId="{9D888349-982E-4DD0-8906-9C1FE55AA055}" type="pres">
      <dgm:prSet presAssocID="{B66C7459-70F5-4E02-AB45-1ECB2C0225F9}" presName="text2" presStyleLbl="fgAcc2" presStyleIdx="2" presStyleCnt="3">
        <dgm:presLayoutVars>
          <dgm:chPref val="3"/>
        </dgm:presLayoutVars>
      </dgm:prSet>
      <dgm:spPr/>
    </dgm:pt>
    <dgm:pt modelId="{EBADECEA-F604-4705-9CC4-B8728F66951B}" type="pres">
      <dgm:prSet presAssocID="{B66C7459-70F5-4E02-AB45-1ECB2C0225F9}" presName="hierChild3" presStyleCnt="0"/>
      <dgm:spPr/>
    </dgm:pt>
    <dgm:pt modelId="{2E09FAD5-F081-4B78-A0B9-C94D9A36994F}" type="pres">
      <dgm:prSet presAssocID="{5AEE29B1-F17B-4133-ACC2-B3D9ABE4552A}" presName="Name17" presStyleLbl="parChTrans1D3" presStyleIdx="2" presStyleCnt="3"/>
      <dgm:spPr/>
    </dgm:pt>
    <dgm:pt modelId="{617BA738-07B4-4337-AF5D-D3E5EF6CFF6C}" type="pres">
      <dgm:prSet presAssocID="{AD58E568-FB1F-49DE-8E98-ABE339691818}" presName="hierRoot3" presStyleCnt="0"/>
      <dgm:spPr/>
    </dgm:pt>
    <dgm:pt modelId="{5D41179C-C2DC-4CE0-9DE0-F42682D129CC}" type="pres">
      <dgm:prSet presAssocID="{AD58E568-FB1F-49DE-8E98-ABE339691818}" presName="composite3" presStyleCnt="0"/>
      <dgm:spPr/>
    </dgm:pt>
    <dgm:pt modelId="{8A9DC2A1-652E-47CB-AF7F-899945F3128C}" type="pres">
      <dgm:prSet presAssocID="{AD58E568-FB1F-49DE-8E98-ABE339691818}" presName="background3" presStyleLbl="node3" presStyleIdx="2" presStyleCnt="3"/>
      <dgm:spPr/>
    </dgm:pt>
    <dgm:pt modelId="{D9B89855-80EC-41A0-BFD3-4267E6D24038}" type="pres">
      <dgm:prSet presAssocID="{AD58E568-FB1F-49DE-8E98-ABE339691818}" presName="text3" presStyleLbl="fgAcc3" presStyleIdx="2" presStyleCnt="3">
        <dgm:presLayoutVars>
          <dgm:chPref val="3"/>
        </dgm:presLayoutVars>
      </dgm:prSet>
      <dgm:spPr/>
    </dgm:pt>
    <dgm:pt modelId="{D1819B22-E065-44B2-B05F-F1C2F9E508BA}" type="pres">
      <dgm:prSet presAssocID="{AD58E568-FB1F-49DE-8E98-ABE339691818}" presName="hierChild4" presStyleCnt="0"/>
      <dgm:spPr/>
    </dgm:pt>
  </dgm:ptLst>
  <dgm:cxnLst>
    <dgm:cxn modelId="{C270DF00-CA7B-452F-993E-EFEADD090899}" srcId="{60DB307E-69F3-4525-8F78-62734E28BDF2}" destId="{6ED847D7-49BD-463A-9795-9EB79172FC94}" srcOrd="0" destOrd="0" parTransId="{ABB11185-DCE0-485B-80F7-B56B1A38FC6C}" sibTransId="{862D6707-C0C4-41A2-BF5A-1369207297B5}"/>
    <dgm:cxn modelId="{97BE521D-23B2-4BF3-9217-5FDD46C2D87F}" type="presOf" srcId="{A9DD995E-74EA-4330-A46E-AF8C10A7B9C3}" destId="{48DA3D4A-46D2-48A1-B450-1A9FB23E9534}" srcOrd="0" destOrd="0" presId="urn:microsoft.com/office/officeart/2005/8/layout/hierarchy1"/>
    <dgm:cxn modelId="{7349882D-A395-49B8-9E63-0261533AE025}" type="presOf" srcId="{AD58E568-FB1F-49DE-8E98-ABE339691818}" destId="{D9B89855-80EC-41A0-BFD3-4267E6D24038}" srcOrd="0" destOrd="0" presId="urn:microsoft.com/office/officeart/2005/8/layout/hierarchy1"/>
    <dgm:cxn modelId="{54E5BA2D-EAA5-45AD-A7A1-E0065CB6D198}" srcId="{0074E1C9-0F3F-412C-A75A-86F8B89C4482}" destId="{EF77313D-686B-4D7A-8ABD-6DA0F424B43A}" srcOrd="0" destOrd="0" parTransId="{EBC2258F-5B8E-4222-B38F-BB67DDF732C5}" sibTransId="{20F4164D-E911-41EF-859E-0399B538BEB0}"/>
    <dgm:cxn modelId="{D807693B-FEAA-428D-9983-06909997BD7E}" srcId="{EF77313D-686B-4D7A-8ABD-6DA0F424B43A}" destId="{A9DD995E-74EA-4330-A46E-AF8C10A7B9C3}" srcOrd="1" destOrd="0" parTransId="{89CD0E62-A8FE-4E1C-A3E4-58DCB6C18E46}" sibTransId="{0083A0F4-2C26-4194-829B-B4511BF50164}"/>
    <dgm:cxn modelId="{FF174841-9755-4E42-ABA8-EF8A1783AB74}" type="presOf" srcId="{9792443B-4104-401B-86A4-96576C9B3F6F}" destId="{5D1F1869-1FAC-4266-9B62-49D44AEEEDD4}" srcOrd="0" destOrd="0" presId="urn:microsoft.com/office/officeart/2005/8/layout/hierarchy1"/>
    <dgm:cxn modelId="{69893662-32D0-406B-8DEE-FC3061F95ACE}" type="presOf" srcId="{0074E1C9-0F3F-412C-A75A-86F8B89C4482}" destId="{BBC02562-7A71-43CD-81AD-3BAB41216779}" srcOrd="0" destOrd="0" presId="urn:microsoft.com/office/officeart/2005/8/layout/hierarchy1"/>
    <dgm:cxn modelId="{5F041364-D01C-4FE5-AB04-CCA03949F811}" type="presOf" srcId="{4857E9D2-945A-4149-8BE6-0B85B372E60D}" destId="{B7CF753D-E198-4F1E-89A1-6956F61864D5}" srcOrd="0" destOrd="0" presId="urn:microsoft.com/office/officeart/2005/8/layout/hierarchy1"/>
    <dgm:cxn modelId="{99EEAE66-7420-4772-8A61-07D99D8AA1B6}" type="presOf" srcId="{EF77313D-686B-4D7A-8ABD-6DA0F424B43A}" destId="{C0D9F23C-3573-4DD4-A94B-3EF2E9BC3E42}" srcOrd="0" destOrd="0" presId="urn:microsoft.com/office/officeart/2005/8/layout/hierarchy1"/>
    <dgm:cxn modelId="{B898B067-1F18-4768-B3D4-892740C20BB0}" type="presOf" srcId="{6ED847D7-49BD-463A-9795-9EB79172FC94}" destId="{47D3EE4D-1ADD-4B3E-A0AD-05E145A37360}" srcOrd="0" destOrd="0" presId="urn:microsoft.com/office/officeart/2005/8/layout/hierarchy1"/>
    <dgm:cxn modelId="{80045C75-B3F9-4922-A7D6-43B09EB3432F}" type="presOf" srcId="{5AEE29B1-F17B-4133-ACC2-B3D9ABE4552A}" destId="{2E09FAD5-F081-4B78-A0B9-C94D9A36994F}" srcOrd="0" destOrd="0" presId="urn:microsoft.com/office/officeart/2005/8/layout/hierarchy1"/>
    <dgm:cxn modelId="{3CB17E57-430B-4010-8047-E16951B5C115}" srcId="{A9DD995E-74EA-4330-A46E-AF8C10A7B9C3}" destId="{D2121860-3D8D-49C8-907F-B0B99A37EE78}" srcOrd="0" destOrd="0" parTransId="{4857E9D2-945A-4149-8BE6-0B85B372E60D}" sibTransId="{33858676-529C-4ACB-B246-1497997C3F58}"/>
    <dgm:cxn modelId="{A59EB085-B1C4-47D6-8B50-F45234D43D41}" srcId="{EF77313D-686B-4D7A-8ABD-6DA0F424B43A}" destId="{B66C7459-70F5-4E02-AB45-1ECB2C0225F9}" srcOrd="2" destOrd="0" parTransId="{9792443B-4104-401B-86A4-96576C9B3F6F}" sibTransId="{EBE29DBE-5874-4611-8DCE-F695543F51BC}"/>
    <dgm:cxn modelId="{CA04D592-50C1-4138-B865-FC158E1D0776}" type="presOf" srcId="{B66C7459-70F5-4E02-AB45-1ECB2C0225F9}" destId="{9D888349-982E-4DD0-8906-9C1FE55AA055}" srcOrd="0" destOrd="0" presId="urn:microsoft.com/office/officeart/2005/8/layout/hierarchy1"/>
    <dgm:cxn modelId="{D95EC69B-8605-48A0-8B2F-0365554C3188}" type="presOf" srcId="{60DB307E-69F3-4525-8F78-62734E28BDF2}" destId="{F2A180A2-40E9-4D6F-A885-AD5AADD2CA87}" srcOrd="0" destOrd="0" presId="urn:microsoft.com/office/officeart/2005/8/layout/hierarchy1"/>
    <dgm:cxn modelId="{26B168C7-2EEB-449B-B606-59C340424797}" type="presOf" srcId="{CDDE504A-77C9-4817-8686-3256E5B90D63}" destId="{31262143-F41C-494F-BFD0-65AB54374418}" srcOrd="0" destOrd="0" presId="urn:microsoft.com/office/officeart/2005/8/layout/hierarchy1"/>
    <dgm:cxn modelId="{FD63FAC8-EE55-42CF-9D25-823053324061}" srcId="{B66C7459-70F5-4E02-AB45-1ECB2C0225F9}" destId="{AD58E568-FB1F-49DE-8E98-ABE339691818}" srcOrd="0" destOrd="0" parTransId="{5AEE29B1-F17B-4133-ACC2-B3D9ABE4552A}" sibTransId="{7C6A2A47-518C-4617-8B7E-97487B471BE1}"/>
    <dgm:cxn modelId="{53CDDFCF-110C-438A-B207-8B7BF7A670F0}" type="presOf" srcId="{ABB11185-DCE0-485B-80F7-B56B1A38FC6C}" destId="{5A4CD3D1-F195-44B7-AB18-6FC3E836926B}" srcOrd="0" destOrd="0" presId="urn:microsoft.com/office/officeart/2005/8/layout/hierarchy1"/>
    <dgm:cxn modelId="{DDC54CE1-A8C4-4E96-8B2C-F7773E7AE665}" type="presOf" srcId="{89CD0E62-A8FE-4E1C-A3E4-58DCB6C18E46}" destId="{E85DE60F-DDDA-46CE-9403-1E14CC0E3D1C}" srcOrd="0" destOrd="0" presId="urn:microsoft.com/office/officeart/2005/8/layout/hierarchy1"/>
    <dgm:cxn modelId="{A6AC2CE5-3A9D-482E-96D8-2815F37F567F}" type="presOf" srcId="{D2121860-3D8D-49C8-907F-B0B99A37EE78}" destId="{0F5C1AA5-BB3E-49C2-93F6-7CCA4E75BF56}" srcOrd="0" destOrd="0" presId="urn:microsoft.com/office/officeart/2005/8/layout/hierarchy1"/>
    <dgm:cxn modelId="{DEFB87FC-9359-4D48-BF2C-FB4467049D72}" srcId="{EF77313D-686B-4D7A-8ABD-6DA0F424B43A}" destId="{60DB307E-69F3-4525-8F78-62734E28BDF2}" srcOrd="0" destOrd="0" parTransId="{CDDE504A-77C9-4817-8686-3256E5B90D63}" sibTransId="{F5B9A06D-EFF9-4715-AB97-E35F8F685DDD}"/>
    <dgm:cxn modelId="{557B6CB7-5863-48D3-B87D-A7AD3E9B4ECD}" type="presParOf" srcId="{BBC02562-7A71-43CD-81AD-3BAB41216779}" destId="{AFD8B1BF-0DAB-4D99-B1C9-F7AE3676B5A2}" srcOrd="0" destOrd="0" presId="urn:microsoft.com/office/officeart/2005/8/layout/hierarchy1"/>
    <dgm:cxn modelId="{1177745C-E553-4969-8FB2-5FB47CB1C631}" type="presParOf" srcId="{AFD8B1BF-0DAB-4D99-B1C9-F7AE3676B5A2}" destId="{87BE513D-86DE-430B-9984-B780C3287C42}" srcOrd="0" destOrd="0" presId="urn:microsoft.com/office/officeart/2005/8/layout/hierarchy1"/>
    <dgm:cxn modelId="{F6BC9EAA-DC8D-4ECD-93D6-BD2C7B857439}" type="presParOf" srcId="{87BE513D-86DE-430B-9984-B780C3287C42}" destId="{AD05420C-7BF3-463E-B6CF-8052641516E8}" srcOrd="0" destOrd="0" presId="urn:microsoft.com/office/officeart/2005/8/layout/hierarchy1"/>
    <dgm:cxn modelId="{F2E75BB9-A658-4596-AA36-21C0865D380C}" type="presParOf" srcId="{87BE513D-86DE-430B-9984-B780C3287C42}" destId="{C0D9F23C-3573-4DD4-A94B-3EF2E9BC3E42}" srcOrd="1" destOrd="0" presId="urn:microsoft.com/office/officeart/2005/8/layout/hierarchy1"/>
    <dgm:cxn modelId="{4CD42015-07B7-4398-BFEA-A84040F2E585}" type="presParOf" srcId="{AFD8B1BF-0DAB-4D99-B1C9-F7AE3676B5A2}" destId="{CD7CC2E9-8084-4091-9B71-84AC1A90BDA5}" srcOrd="1" destOrd="0" presId="urn:microsoft.com/office/officeart/2005/8/layout/hierarchy1"/>
    <dgm:cxn modelId="{F832AC1A-FD1C-4C5A-8262-D9D539C40CE3}" type="presParOf" srcId="{CD7CC2E9-8084-4091-9B71-84AC1A90BDA5}" destId="{31262143-F41C-494F-BFD0-65AB54374418}" srcOrd="0" destOrd="0" presId="urn:microsoft.com/office/officeart/2005/8/layout/hierarchy1"/>
    <dgm:cxn modelId="{00277A51-F19D-4D4B-96A7-CE86B71FD22E}" type="presParOf" srcId="{CD7CC2E9-8084-4091-9B71-84AC1A90BDA5}" destId="{AC2DE630-9978-4B0B-B3BD-83E5ED35B17A}" srcOrd="1" destOrd="0" presId="urn:microsoft.com/office/officeart/2005/8/layout/hierarchy1"/>
    <dgm:cxn modelId="{28C436E7-AC94-4913-8A4F-80BE2265D1CA}" type="presParOf" srcId="{AC2DE630-9978-4B0B-B3BD-83E5ED35B17A}" destId="{FA491C49-AFBC-40F8-91CD-0604D533863B}" srcOrd="0" destOrd="0" presId="urn:microsoft.com/office/officeart/2005/8/layout/hierarchy1"/>
    <dgm:cxn modelId="{A5E97680-86A2-4E94-B430-3B398234E1E3}" type="presParOf" srcId="{FA491C49-AFBC-40F8-91CD-0604D533863B}" destId="{71BACCFF-07ED-483A-A1AE-DBEDC2E5BCDF}" srcOrd="0" destOrd="0" presId="urn:microsoft.com/office/officeart/2005/8/layout/hierarchy1"/>
    <dgm:cxn modelId="{E05EABBA-204A-42DB-86FA-882FF3841893}" type="presParOf" srcId="{FA491C49-AFBC-40F8-91CD-0604D533863B}" destId="{F2A180A2-40E9-4D6F-A885-AD5AADD2CA87}" srcOrd="1" destOrd="0" presId="urn:microsoft.com/office/officeart/2005/8/layout/hierarchy1"/>
    <dgm:cxn modelId="{5BB13B92-0BBC-4C49-84A4-1B251182249E}" type="presParOf" srcId="{AC2DE630-9978-4B0B-B3BD-83E5ED35B17A}" destId="{6A1680F1-2A0C-4628-B37E-619186E0782C}" srcOrd="1" destOrd="0" presId="urn:microsoft.com/office/officeart/2005/8/layout/hierarchy1"/>
    <dgm:cxn modelId="{E53126C3-4E1C-4163-B919-7D29974712F8}" type="presParOf" srcId="{6A1680F1-2A0C-4628-B37E-619186E0782C}" destId="{5A4CD3D1-F195-44B7-AB18-6FC3E836926B}" srcOrd="0" destOrd="0" presId="urn:microsoft.com/office/officeart/2005/8/layout/hierarchy1"/>
    <dgm:cxn modelId="{3FE9B7EE-D967-4543-A52C-267A24D4539B}" type="presParOf" srcId="{6A1680F1-2A0C-4628-B37E-619186E0782C}" destId="{0251E501-8538-4D90-94AB-836A25C1A2B7}" srcOrd="1" destOrd="0" presId="urn:microsoft.com/office/officeart/2005/8/layout/hierarchy1"/>
    <dgm:cxn modelId="{F9D9E913-C679-4B5C-AD5D-02EFAD1F4853}" type="presParOf" srcId="{0251E501-8538-4D90-94AB-836A25C1A2B7}" destId="{F33C1D5F-ABD5-4D74-A501-18D4CF94828E}" srcOrd="0" destOrd="0" presId="urn:microsoft.com/office/officeart/2005/8/layout/hierarchy1"/>
    <dgm:cxn modelId="{D504555C-5086-4C49-BD41-DB3F7E368981}" type="presParOf" srcId="{F33C1D5F-ABD5-4D74-A501-18D4CF94828E}" destId="{D9793B59-8113-4E8A-9FF0-0A6997F3D125}" srcOrd="0" destOrd="0" presId="urn:microsoft.com/office/officeart/2005/8/layout/hierarchy1"/>
    <dgm:cxn modelId="{EBDD3C2B-F7CA-4227-A6CB-0CDB3D9593CE}" type="presParOf" srcId="{F33C1D5F-ABD5-4D74-A501-18D4CF94828E}" destId="{47D3EE4D-1ADD-4B3E-A0AD-05E145A37360}" srcOrd="1" destOrd="0" presId="urn:microsoft.com/office/officeart/2005/8/layout/hierarchy1"/>
    <dgm:cxn modelId="{B03ED1D2-108F-4A9E-9D57-CE0BD4207CE3}" type="presParOf" srcId="{0251E501-8538-4D90-94AB-836A25C1A2B7}" destId="{56ADF80C-56AF-499C-ACDD-F22C64A36D17}" srcOrd="1" destOrd="0" presId="urn:microsoft.com/office/officeart/2005/8/layout/hierarchy1"/>
    <dgm:cxn modelId="{13EB9C26-434B-4D0C-A73A-80F4FA865892}" type="presParOf" srcId="{CD7CC2E9-8084-4091-9B71-84AC1A90BDA5}" destId="{E85DE60F-DDDA-46CE-9403-1E14CC0E3D1C}" srcOrd="2" destOrd="0" presId="urn:microsoft.com/office/officeart/2005/8/layout/hierarchy1"/>
    <dgm:cxn modelId="{CBD1AF1B-D2D8-4E82-8B9F-F75ADAA07B05}" type="presParOf" srcId="{CD7CC2E9-8084-4091-9B71-84AC1A90BDA5}" destId="{A6A89F8C-C1FF-49C9-8231-D506D9F8B88C}" srcOrd="3" destOrd="0" presId="urn:microsoft.com/office/officeart/2005/8/layout/hierarchy1"/>
    <dgm:cxn modelId="{AF86296A-CF24-44B7-A45B-3D4F8262ED06}" type="presParOf" srcId="{A6A89F8C-C1FF-49C9-8231-D506D9F8B88C}" destId="{F01CA841-4141-44BF-82B0-49790702C646}" srcOrd="0" destOrd="0" presId="urn:microsoft.com/office/officeart/2005/8/layout/hierarchy1"/>
    <dgm:cxn modelId="{845ADA14-E026-4B8E-8EE6-2204E7BFB9DD}" type="presParOf" srcId="{F01CA841-4141-44BF-82B0-49790702C646}" destId="{B1A40653-5271-477F-895B-E8BC5C194593}" srcOrd="0" destOrd="0" presId="urn:microsoft.com/office/officeart/2005/8/layout/hierarchy1"/>
    <dgm:cxn modelId="{DF31B4D2-5E6A-4DF9-B8EF-D9BFF74D2474}" type="presParOf" srcId="{F01CA841-4141-44BF-82B0-49790702C646}" destId="{48DA3D4A-46D2-48A1-B450-1A9FB23E9534}" srcOrd="1" destOrd="0" presId="urn:microsoft.com/office/officeart/2005/8/layout/hierarchy1"/>
    <dgm:cxn modelId="{C359ACB3-E543-4C16-B054-CA837F657CC1}" type="presParOf" srcId="{A6A89F8C-C1FF-49C9-8231-D506D9F8B88C}" destId="{D68EFE7C-C44B-4AE4-A559-2E46155B148C}" srcOrd="1" destOrd="0" presId="urn:microsoft.com/office/officeart/2005/8/layout/hierarchy1"/>
    <dgm:cxn modelId="{1DA6DC7D-E9FE-4468-8066-B4C86989AE20}" type="presParOf" srcId="{D68EFE7C-C44B-4AE4-A559-2E46155B148C}" destId="{B7CF753D-E198-4F1E-89A1-6956F61864D5}" srcOrd="0" destOrd="0" presId="urn:microsoft.com/office/officeart/2005/8/layout/hierarchy1"/>
    <dgm:cxn modelId="{DE783AC0-6E9D-4D34-811F-B1B31DA03D22}" type="presParOf" srcId="{D68EFE7C-C44B-4AE4-A559-2E46155B148C}" destId="{994A5813-3C0F-487A-A46F-50232EAB7A00}" srcOrd="1" destOrd="0" presId="urn:microsoft.com/office/officeart/2005/8/layout/hierarchy1"/>
    <dgm:cxn modelId="{08D90435-C71F-414B-B056-3470F0189989}" type="presParOf" srcId="{994A5813-3C0F-487A-A46F-50232EAB7A00}" destId="{85D9E104-0E17-48AF-856C-6F95238272EE}" srcOrd="0" destOrd="0" presId="urn:microsoft.com/office/officeart/2005/8/layout/hierarchy1"/>
    <dgm:cxn modelId="{136C1817-C836-4086-9494-2818262AF138}" type="presParOf" srcId="{85D9E104-0E17-48AF-856C-6F95238272EE}" destId="{CCCDE3A1-0EFA-492B-BF06-D392127D4AD9}" srcOrd="0" destOrd="0" presId="urn:microsoft.com/office/officeart/2005/8/layout/hierarchy1"/>
    <dgm:cxn modelId="{37F46512-67A3-41CC-9B1E-D80E8C903417}" type="presParOf" srcId="{85D9E104-0E17-48AF-856C-6F95238272EE}" destId="{0F5C1AA5-BB3E-49C2-93F6-7CCA4E75BF56}" srcOrd="1" destOrd="0" presId="urn:microsoft.com/office/officeart/2005/8/layout/hierarchy1"/>
    <dgm:cxn modelId="{130EBF06-7BAD-42DF-86EC-F3AD0D59396A}" type="presParOf" srcId="{994A5813-3C0F-487A-A46F-50232EAB7A00}" destId="{1FB875F9-777D-4D5A-900B-A79A3D927B58}" srcOrd="1" destOrd="0" presId="urn:microsoft.com/office/officeart/2005/8/layout/hierarchy1"/>
    <dgm:cxn modelId="{48ED8D79-301F-4184-8DF5-4E1D3C38E3AF}" type="presParOf" srcId="{CD7CC2E9-8084-4091-9B71-84AC1A90BDA5}" destId="{5D1F1869-1FAC-4266-9B62-49D44AEEEDD4}" srcOrd="4" destOrd="0" presId="urn:microsoft.com/office/officeart/2005/8/layout/hierarchy1"/>
    <dgm:cxn modelId="{36B71890-9540-445C-BC1D-EC8412C4C52F}" type="presParOf" srcId="{CD7CC2E9-8084-4091-9B71-84AC1A90BDA5}" destId="{402DD731-7657-4170-8AD9-182731534FD3}" srcOrd="5" destOrd="0" presId="urn:microsoft.com/office/officeart/2005/8/layout/hierarchy1"/>
    <dgm:cxn modelId="{340356B4-DFC6-4BA4-996E-AD21E4061D58}" type="presParOf" srcId="{402DD731-7657-4170-8AD9-182731534FD3}" destId="{ED032A24-5C17-4FC9-ADFB-02542188C9AE}" srcOrd="0" destOrd="0" presId="urn:microsoft.com/office/officeart/2005/8/layout/hierarchy1"/>
    <dgm:cxn modelId="{82BD90D8-D466-469E-A1FD-7A7683BC7040}" type="presParOf" srcId="{ED032A24-5C17-4FC9-ADFB-02542188C9AE}" destId="{375AEFB6-60AC-4A2B-B642-336F7A42E875}" srcOrd="0" destOrd="0" presId="urn:microsoft.com/office/officeart/2005/8/layout/hierarchy1"/>
    <dgm:cxn modelId="{FCD40D5C-13D3-4183-9D23-A1EC8C1A22C0}" type="presParOf" srcId="{ED032A24-5C17-4FC9-ADFB-02542188C9AE}" destId="{9D888349-982E-4DD0-8906-9C1FE55AA055}" srcOrd="1" destOrd="0" presId="urn:microsoft.com/office/officeart/2005/8/layout/hierarchy1"/>
    <dgm:cxn modelId="{CCA6F9BF-808B-45C5-BB93-80D31E3EC48F}" type="presParOf" srcId="{402DD731-7657-4170-8AD9-182731534FD3}" destId="{EBADECEA-F604-4705-9CC4-B8728F66951B}" srcOrd="1" destOrd="0" presId="urn:microsoft.com/office/officeart/2005/8/layout/hierarchy1"/>
    <dgm:cxn modelId="{A88C9863-1595-44FD-B5CE-6F2735B5307E}" type="presParOf" srcId="{EBADECEA-F604-4705-9CC4-B8728F66951B}" destId="{2E09FAD5-F081-4B78-A0B9-C94D9A36994F}" srcOrd="0" destOrd="0" presId="urn:microsoft.com/office/officeart/2005/8/layout/hierarchy1"/>
    <dgm:cxn modelId="{1F143CEB-6FF9-4A28-8833-83E678696FC3}" type="presParOf" srcId="{EBADECEA-F604-4705-9CC4-B8728F66951B}" destId="{617BA738-07B4-4337-AF5D-D3E5EF6CFF6C}" srcOrd="1" destOrd="0" presId="urn:microsoft.com/office/officeart/2005/8/layout/hierarchy1"/>
    <dgm:cxn modelId="{698D6748-B635-4347-8546-D2ECA98C113A}" type="presParOf" srcId="{617BA738-07B4-4337-AF5D-D3E5EF6CFF6C}" destId="{5D41179C-C2DC-4CE0-9DE0-F42682D129CC}" srcOrd="0" destOrd="0" presId="urn:microsoft.com/office/officeart/2005/8/layout/hierarchy1"/>
    <dgm:cxn modelId="{6F6FE1A3-39FE-4980-A6B0-1126344DC5D5}" type="presParOf" srcId="{5D41179C-C2DC-4CE0-9DE0-F42682D129CC}" destId="{8A9DC2A1-652E-47CB-AF7F-899945F3128C}" srcOrd="0" destOrd="0" presId="urn:microsoft.com/office/officeart/2005/8/layout/hierarchy1"/>
    <dgm:cxn modelId="{94487F49-C170-44EE-9CDD-D847E11B92AF}" type="presParOf" srcId="{5D41179C-C2DC-4CE0-9DE0-F42682D129CC}" destId="{D9B89855-80EC-41A0-BFD3-4267E6D24038}" srcOrd="1" destOrd="0" presId="urn:microsoft.com/office/officeart/2005/8/layout/hierarchy1"/>
    <dgm:cxn modelId="{E0501494-03A9-48F0-8975-1C648058B392}" type="presParOf" srcId="{617BA738-07B4-4337-AF5D-D3E5EF6CFF6C}" destId="{D1819B22-E065-44B2-B05F-F1C2F9E508B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09B3762-0B62-4DEF-969B-724DA64013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7D852BC-BB7A-4CAC-97FB-DE6C7ED4EAB9}">
      <dgm:prSet phldrT="[Text]"/>
      <dgm:spPr>
        <a:solidFill>
          <a:srgbClr val="033B57"/>
        </a:solidFill>
      </dgm:spPr>
      <dgm:t>
        <a:bodyPr/>
        <a:lstStyle/>
        <a:p>
          <a:r>
            <a:rPr lang="en-US" dirty="0"/>
            <a:t>Revisit your goals and objectives</a:t>
          </a:r>
        </a:p>
      </dgm:t>
    </dgm:pt>
    <dgm:pt modelId="{4DBF17E1-405F-49CD-9701-2CCDE85F9BD3}" type="parTrans" cxnId="{B2A085AE-670A-44D6-87F5-D12A75059890}">
      <dgm:prSet/>
      <dgm:spPr/>
      <dgm:t>
        <a:bodyPr/>
        <a:lstStyle/>
        <a:p>
          <a:endParaRPr lang="en-US"/>
        </a:p>
      </dgm:t>
    </dgm:pt>
    <dgm:pt modelId="{DAD1CADA-E993-49D3-A910-FBBEC80D0C18}" type="sibTrans" cxnId="{B2A085AE-670A-44D6-87F5-D12A75059890}">
      <dgm:prSet/>
      <dgm:spPr>
        <a:ln>
          <a:solidFill>
            <a:srgbClr val="033B57"/>
          </a:solidFill>
        </a:ln>
      </dgm:spPr>
      <dgm:t>
        <a:bodyPr/>
        <a:lstStyle/>
        <a:p>
          <a:endParaRPr lang="en-US"/>
        </a:p>
      </dgm:t>
    </dgm:pt>
    <dgm:pt modelId="{6294CF6E-2757-4ADE-B04D-2753A248F784}">
      <dgm:prSet phldrT="[Text]"/>
      <dgm:spPr>
        <a:solidFill>
          <a:srgbClr val="033B57"/>
        </a:solidFill>
      </dgm:spPr>
      <dgm:t>
        <a:bodyPr/>
        <a:lstStyle/>
        <a:p>
          <a:r>
            <a:rPr lang="en-US" dirty="0"/>
            <a:t>Think critically about areas that are successful and those that are less successful</a:t>
          </a:r>
        </a:p>
      </dgm:t>
    </dgm:pt>
    <dgm:pt modelId="{0E2F6C4A-BE47-4E17-B10F-80946EF92977}" type="parTrans" cxnId="{2E7E5165-AA96-4C72-86A6-F3F0FC9932CB}">
      <dgm:prSet/>
      <dgm:spPr/>
      <dgm:t>
        <a:bodyPr/>
        <a:lstStyle/>
        <a:p>
          <a:endParaRPr lang="en-US"/>
        </a:p>
      </dgm:t>
    </dgm:pt>
    <dgm:pt modelId="{A1DC4B79-C390-43CE-A3BB-30F73194870E}" type="sibTrans" cxnId="{2E7E5165-AA96-4C72-86A6-F3F0FC9932CB}">
      <dgm:prSet/>
      <dgm:spPr/>
      <dgm:t>
        <a:bodyPr/>
        <a:lstStyle/>
        <a:p>
          <a:endParaRPr lang="en-US"/>
        </a:p>
      </dgm:t>
    </dgm:pt>
    <dgm:pt modelId="{3107B50F-F827-4B50-8269-012A8F4B6AEA}">
      <dgm:prSet phldrT="[Text]"/>
      <dgm:spPr>
        <a:solidFill>
          <a:srgbClr val="033B57"/>
        </a:solidFill>
      </dgm:spPr>
      <dgm:t>
        <a:bodyPr/>
        <a:lstStyle/>
        <a:p>
          <a:r>
            <a:rPr lang="en-US" dirty="0"/>
            <a:t>Ask: What is going well? What is not going well? What could be done better?</a:t>
          </a:r>
        </a:p>
      </dgm:t>
    </dgm:pt>
    <dgm:pt modelId="{2D168372-0E5A-4326-8624-A8929C64F0BF}" type="parTrans" cxnId="{726DFC76-6398-405D-A7D0-3D4A490976D4}">
      <dgm:prSet/>
      <dgm:spPr/>
      <dgm:t>
        <a:bodyPr/>
        <a:lstStyle/>
        <a:p>
          <a:endParaRPr lang="en-US"/>
        </a:p>
      </dgm:t>
    </dgm:pt>
    <dgm:pt modelId="{80656146-4605-4411-BCDC-45407B030EDB}" type="sibTrans" cxnId="{726DFC76-6398-405D-A7D0-3D4A490976D4}">
      <dgm:prSet/>
      <dgm:spPr/>
      <dgm:t>
        <a:bodyPr/>
        <a:lstStyle/>
        <a:p>
          <a:endParaRPr lang="en-US"/>
        </a:p>
      </dgm:t>
    </dgm:pt>
    <dgm:pt modelId="{240D663B-6932-46C5-9DA9-CA5AA63073FC}">
      <dgm:prSet/>
      <dgm:spPr>
        <a:solidFill>
          <a:srgbClr val="033B57"/>
        </a:solidFill>
      </dgm:spPr>
      <dgm:t>
        <a:bodyPr/>
        <a:lstStyle/>
        <a:p>
          <a:r>
            <a:rPr lang="en-US" dirty="0"/>
            <a:t>Involve stakeholders in analysis</a:t>
          </a:r>
        </a:p>
      </dgm:t>
    </dgm:pt>
    <dgm:pt modelId="{A04C5F62-2C67-4DFA-AFFD-BCC7042D1557}" type="parTrans" cxnId="{E03BFE52-64F3-496B-B8E5-29784842DDA1}">
      <dgm:prSet/>
      <dgm:spPr/>
      <dgm:t>
        <a:bodyPr/>
        <a:lstStyle/>
        <a:p>
          <a:endParaRPr lang="en-US"/>
        </a:p>
      </dgm:t>
    </dgm:pt>
    <dgm:pt modelId="{2BFF52E2-CE4A-49FE-A4AD-809DBE8FE4A1}" type="sibTrans" cxnId="{E03BFE52-64F3-496B-B8E5-29784842DDA1}">
      <dgm:prSet/>
      <dgm:spPr/>
      <dgm:t>
        <a:bodyPr/>
        <a:lstStyle/>
        <a:p>
          <a:endParaRPr lang="en-US"/>
        </a:p>
      </dgm:t>
    </dgm:pt>
    <dgm:pt modelId="{A743A58E-DBC7-41FD-A1FF-794B5CB5EEAB}" type="pres">
      <dgm:prSet presAssocID="{209B3762-0B62-4DEF-969B-724DA640139C}" presName="Name0" presStyleCnt="0">
        <dgm:presLayoutVars>
          <dgm:chMax val="7"/>
          <dgm:chPref val="7"/>
          <dgm:dir/>
        </dgm:presLayoutVars>
      </dgm:prSet>
      <dgm:spPr/>
    </dgm:pt>
    <dgm:pt modelId="{522AB249-C8DA-4F67-B771-8BB3397158E5}" type="pres">
      <dgm:prSet presAssocID="{209B3762-0B62-4DEF-969B-724DA640139C}" presName="Name1" presStyleCnt="0"/>
      <dgm:spPr/>
    </dgm:pt>
    <dgm:pt modelId="{FB965DF2-C226-4D53-AAE6-50678D35A968}" type="pres">
      <dgm:prSet presAssocID="{209B3762-0B62-4DEF-969B-724DA640139C}" presName="cycle" presStyleCnt="0"/>
      <dgm:spPr/>
    </dgm:pt>
    <dgm:pt modelId="{EF65C33F-5113-4571-89DF-08609404E1D0}" type="pres">
      <dgm:prSet presAssocID="{209B3762-0B62-4DEF-969B-724DA640139C}" presName="srcNode" presStyleLbl="node1" presStyleIdx="0" presStyleCnt="4"/>
      <dgm:spPr/>
    </dgm:pt>
    <dgm:pt modelId="{26DCE86E-0725-4D21-8653-2DFDC4CD266D}" type="pres">
      <dgm:prSet presAssocID="{209B3762-0B62-4DEF-969B-724DA640139C}" presName="conn" presStyleLbl="parChTrans1D2" presStyleIdx="0" presStyleCnt="1"/>
      <dgm:spPr/>
    </dgm:pt>
    <dgm:pt modelId="{3B4EF0DD-430D-40E7-9E4F-C213E6E847CE}" type="pres">
      <dgm:prSet presAssocID="{209B3762-0B62-4DEF-969B-724DA640139C}" presName="extraNode" presStyleLbl="node1" presStyleIdx="0" presStyleCnt="4"/>
      <dgm:spPr/>
    </dgm:pt>
    <dgm:pt modelId="{2AEC9A1A-4D0C-4DDA-A022-9CC5E10BD077}" type="pres">
      <dgm:prSet presAssocID="{209B3762-0B62-4DEF-969B-724DA640139C}" presName="dstNode" presStyleLbl="node1" presStyleIdx="0" presStyleCnt="4"/>
      <dgm:spPr/>
    </dgm:pt>
    <dgm:pt modelId="{14678810-F455-4EB6-9EB7-D2D6971894D3}" type="pres">
      <dgm:prSet presAssocID="{77D852BC-BB7A-4CAC-97FB-DE6C7ED4EAB9}" presName="text_1" presStyleLbl="node1" presStyleIdx="0" presStyleCnt="4">
        <dgm:presLayoutVars>
          <dgm:bulletEnabled val="1"/>
        </dgm:presLayoutVars>
      </dgm:prSet>
      <dgm:spPr/>
    </dgm:pt>
    <dgm:pt modelId="{14B0DE3D-BBEB-48FC-BB10-75BFE0F50DA9}" type="pres">
      <dgm:prSet presAssocID="{77D852BC-BB7A-4CAC-97FB-DE6C7ED4EAB9}" presName="accent_1" presStyleCnt="0"/>
      <dgm:spPr/>
    </dgm:pt>
    <dgm:pt modelId="{637C5B11-081E-4E89-BA33-B86580B24112}" type="pres">
      <dgm:prSet presAssocID="{77D852BC-BB7A-4CAC-97FB-DE6C7ED4EAB9}" presName="accentRepeatNode" presStyleLbl="solidFgAcc1" presStyleIdx="0" presStyleCnt="4"/>
      <dgm:spPr>
        <a:ln>
          <a:solidFill>
            <a:srgbClr val="004065"/>
          </a:solidFill>
        </a:ln>
      </dgm:spPr>
    </dgm:pt>
    <dgm:pt modelId="{DA7DB8BF-42B0-4336-9E73-263528118F06}" type="pres">
      <dgm:prSet presAssocID="{6294CF6E-2757-4ADE-B04D-2753A248F784}" presName="text_2" presStyleLbl="node1" presStyleIdx="1" presStyleCnt="4">
        <dgm:presLayoutVars>
          <dgm:bulletEnabled val="1"/>
        </dgm:presLayoutVars>
      </dgm:prSet>
      <dgm:spPr/>
    </dgm:pt>
    <dgm:pt modelId="{52C12764-8857-4D9C-8714-4A04046BEF47}" type="pres">
      <dgm:prSet presAssocID="{6294CF6E-2757-4ADE-B04D-2753A248F784}" presName="accent_2" presStyleCnt="0"/>
      <dgm:spPr/>
    </dgm:pt>
    <dgm:pt modelId="{434FC5E5-95B2-4DF2-A5CE-94664F03A226}" type="pres">
      <dgm:prSet presAssocID="{6294CF6E-2757-4ADE-B04D-2753A248F784}" presName="accentRepeatNode" presStyleLbl="solidFgAcc1" presStyleIdx="1" presStyleCnt="4"/>
      <dgm:spPr>
        <a:ln>
          <a:solidFill>
            <a:srgbClr val="004065"/>
          </a:solidFill>
        </a:ln>
      </dgm:spPr>
    </dgm:pt>
    <dgm:pt modelId="{297FC7C3-C926-4835-B27A-CE0736424AFF}" type="pres">
      <dgm:prSet presAssocID="{3107B50F-F827-4B50-8269-012A8F4B6AEA}" presName="text_3" presStyleLbl="node1" presStyleIdx="2" presStyleCnt="4">
        <dgm:presLayoutVars>
          <dgm:bulletEnabled val="1"/>
        </dgm:presLayoutVars>
      </dgm:prSet>
      <dgm:spPr/>
    </dgm:pt>
    <dgm:pt modelId="{2EF0582B-B5C0-48BC-BD96-91E5A6266BDD}" type="pres">
      <dgm:prSet presAssocID="{3107B50F-F827-4B50-8269-012A8F4B6AEA}" presName="accent_3" presStyleCnt="0"/>
      <dgm:spPr/>
    </dgm:pt>
    <dgm:pt modelId="{9CFCFCEE-CED6-4B70-9C3E-299D4810B48B}" type="pres">
      <dgm:prSet presAssocID="{3107B50F-F827-4B50-8269-012A8F4B6AEA}" presName="accentRepeatNode" presStyleLbl="solidFgAcc1" presStyleIdx="2" presStyleCnt="4"/>
      <dgm:spPr>
        <a:ln>
          <a:solidFill>
            <a:srgbClr val="004065"/>
          </a:solidFill>
        </a:ln>
      </dgm:spPr>
    </dgm:pt>
    <dgm:pt modelId="{73A5E3A7-06F5-42B5-A192-6202865B0AC3}" type="pres">
      <dgm:prSet presAssocID="{240D663B-6932-46C5-9DA9-CA5AA63073FC}" presName="text_4" presStyleLbl="node1" presStyleIdx="3" presStyleCnt="4">
        <dgm:presLayoutVars>
          <dgm:bulletEnabled val="1"/>
        </dgm:presLayoutVars>
      </dgm:prSet>
      <dgm:spPr/>
    </dgm:pt>
    <dgm:pt modelId="{A4AF80C8-DCD7-40C7-877A-15E3D25716EC}" type="pres">
      <dgm:prSet presAssocID="{240D663B-6932-46C5-9DA9-CA5AA63073FC}" presName="accent_4" presStyleCnt="0"/>
      <dgm:spPr/>
    </dgm:pt>
    <dgm:pt modelId="{09FFE037-9176-4EFD-99F8-3ABEAF1F446A}" type="pres">
      <dgm:prSet presAssocID="{240D663B-6932-46C5-9DA9-CA5AA63073FC}" presName="accentRepeatNode" presStyleLbl="solidFgAcc1" presStyleIdx="3" presStyleCnt="4"/>
      <dgm:spPr>
        <a:ln>
          <a:solidFill>
            <a:srgbClr val="004065"/>
          </a:solidFill>
        </a:ln>
      </dgm:spPr>
    </dgm:pt>
  </dgm:ptLst>
  <dgm:cxnLst>
    <dgm:cxn modelId="{84B2F31D-6D6C-46B0-9B0A-BE805E00A25A}" type="presOf" srcId="{DAD1CADA-E993-49D3-A910-FBBEC80D0C18}" destId="{26DCE86E-0725-4D21-8653-2DFDC4CD266D}" srcOrd="0" destOrd="0" presId="urn:microsoft.com/office/officeart/2008/layout/VerticalCurvedList"/>
    <dgm:cxn modelId="{3D02FB1E-82A8-4AAB-A79A-ACBDC711C54E}" type="presOf" srcId="{77D852BC-BB7A-4CAC-97FB-DE6C7ED4EAB9}" destId="{14678810-F455-4EB6-9EB7-D2D6971894D3}" srcOrd="0" destOrd="0" presId="urn:microsoft.com/office/officeart/2008/layout/VerticalCurvedList"/>
    <dgm:cxn modelId="{04209325-7EDE-4DDF-90F5-0A506557808C}" type="presOf" srcId="{240D663B-6932-46C5-9DA9-CA5AA63073FC}" destId="{73A5E3A7-06F5-42B5-A192-6202865B0AC3}" srcOrd="0" destOrd="0" presId="urn:microsoft.com/office/officeart/2008/layout/VerticalCurvedList"/>
    <dgm:cxn modelId="{0705022E-2CC1-478C-8293-ECE95F46E8CB}" type="presOf" srcId="{3107B50F-F827-4B50-8269-012A8F4B6AEA}" destId="{297FC7C3-C926-4835-B27A-CE0736424AFF}" srcOrd="0" destOrd="0" presId="urn:microsoft.com/office/officeart/2008/layout/VerticalCurvedList"/>
    <dgm:cxn modelId="{335CEA32-D6DA-4F33-9376-F6D143FB1B91}" type="presOf" srcId="{6294CF6E-2757-4ADE-B04D-2753A248F784}" destId="{DA7DB8BF-42B0-4336-9E73-263528118F06}" srcOrd="0" destOrd="0" presId="urn:microsoft.com/office/officeart/2008/layout/VerticalCurvedList"/>
    <dgm:cxn modelId="{2E7E5165-AA96-4C72-86A6-F3F0FC9932CB}" srcId="{209B3762-0B62-4DEF-969B-724DA640139C}" destId="{6294CF6E-2757-4ADE-B04D-2753A248F784}" srcOrd="1" destOrd="0" parTransId="{0E2F6C4A-BE47-4E17-B10F-80946EF92977}" sibTransId="{A1DC4B79-C390-43CE-A3BB-30F73194870E}"/>
    <dgm:cxn modelId="{E03BFE52-64F3-496B-B8E5-29784842DDA1}" srcId="{209B3762-0B62-4DEF-969B-724DA640139C}" destId="{240D663B-6932-46C5-9DA9-CA5AA63073FC}" srcOrd="3" destOrd="0" parTransId="{A04C5F62-2C67-4DFA-AFFD-BCC7042D1557}" sibTransId="{2BFF52E2-CE4A-49FE-A4AD-809DBE8FE4A1}"/>
    <dgm:cxn modelId="{726DFC76-6398-405D-A7D0-3D4A490976D4}" srcId="{209B3762-0B62-4DEF-969B-724DA640139C}" destId="{3107B50F-F827-4B50-8269-012A8F4B6AEA}" srcOrd="2" destOrd="0" parTransId="{2D168372-0E5A-4326-8624-A8929C64F0BF}" sibTransId="{80656146-4605-4411-BCDC-45407B030EDB}"/>
    <dgm:cxn modelId="{B2A085AE-670A-44D6-87F5-D12A75059890}" srcId="{209B3762-0B62-4DEF-969B-724DA640139C}" destId="{77D852BC-BB7A-4CAC-97FB-DE6C7ED4EAB9}" srcOrd="0" destOrd="0" parTransId="{4DBF17E1-405F-49CD-9701-2CCDE85F9BD3}" sibTransId="{DAD1CADA-E993-49D3-A910-FBBEC80D0C18}"/>
    <dgm:cxn modelId="{85DCD5E1-58C9-4542-8060-B43B733D304B}" type="presOf" srcId="{209B3762-0B62-4DEF-969B-724DA640139C}" destId="{A743A58E-DBC7-41FD-A1FF-794B5CB5EEAB}" srcOrd="0" destOrd="0" presId="urn:microsoft.com/office/officeart/2008/layout/VerticalCurvedList"/>
    <dgm:cxn modelId="{8BDA3B43-2BD7-46B8-B931-1E026580FD68}" type="presParOf" srcId="{A743A58E-DBC7-41FD-A1FF-794B5CB5EEAB}" destId="{522AB249-C8DA-4F67-B771-8BB3397158E5}" srcOrd="0" destOrd="0" presId="urn:microsoft.com/office/officeart/2008/layout/VerticalCurvedList"/>
    <dgm:cxn modelId="{3A566B96-AA14-4577-B91C-A7461F68AACC}" type="presParOf" srcId="{522AB249-C8DA-4F67-B771-8BB3397158E5}" destId="{FB965DF2-C226-4D53-AAE6-50678D35A968}" srcOrd="0" destOrd="0" presId="urn:microsoft.com/office/officeart/2008/layout/VerticalCurvedList"/>
    <dgm:cxn modelId="{CB440B72-EBD3-430C-A1E1-7AE37CCDD897}" type="presParOf" srcId="{FB965DF2-C226-4D53-AAE6-50678D35A968}" destId="{EF65C33F-5113-4571-89DF-08609404E1D0}" srcOrd="0" destOrd="0" presId="urn:microsoft.com/office/officeart/2008/layout/VerticalCurvedList"/>
    <dgm:cxn modelId="{7ED1469F-10FC-4267-83FD-0BCCED31E35A}" type="presParOf" srcId="{FB965DF2-C226-4D53-AAE6-50678D35A968}" destId="{26DCE86E-0725-4D21-8653-2DFDC4CD266D}" srcOrd="1" destOrd="0" presId="urn:microsoft.com/office/officeart/2008/layout/VerticalCurvedList"/>
    <dgm:cxn modelId="{0FBF11B7-4E4B-487D-B6C8-AE0C26E0D9BD}" type="presParOf" srcId="{FB965DF2-C226-4D53-AAE6-50678D35A968}" destId="{3B4EF0DD-430D-40E7-9E4F-C213E6E847CE}" srcOrd="2" destOrd="0" presId="urn:microsoft.com/office/officeart/2008/layout/VerticalCurvedList"/>
    <dgm:cxn modelId="{45E5D6B3-DE76-408E-84C6-2DA652708650}" type="presParOf" srcId="{FB965DF2-C226-4D53-AAE6-50678D35A968}" destId="{2AEC9A1A-4D0C-4DDA-A022-9CC5E10BD077}" srcOrd="3" destOrd="0" presId="urn:microsoft.com/office/officeart/2008/layout/VerticalCurvedList"/>
    <dgm:cxn modelId="{B191CCCF-4EA7-48D5-9F33-0D75C006C8CE}" type="presParOf" srcId="{522AB249-C8DA-4F67-B771-8BB3397158E5}" destId="{14678810-F455-4EB6-9EB7-D2D6971894D3}" srcOrd="1" destOrd="0" presId="urn:microsoft.com/office/officeart/2008/layout/VerticalCurvedList"/>
    <dgm:cxn modelId="{05D92B7C-B21A-470C-9B75-056CBF89867E}" type="presParOf" srcId="{522AB249-C8DA-4F67-B771-8BB3397158E5}" destId="{14B0DE3D-BBEB-48FC-BB10-75BFE0F50DA9}" srcOrd="2" destOrd="0" presId="urn:microsoft.com/office/officeart/2008/layout/VerticalCurvedList"/>
    <dgm:cxn modelId="{6FEA7EE3-4355-4519-A286-4FA16131E7D8}" type="presParOf" srcId="{14B0DE3D-BBEB-48FC-BB10-75BFE0F50DA9}" destId="{637C5B11-081E-4E89-BA33-B86580B24112}" srcOrd="0" destOrd="0" presId="urn:microsoft.com/office/officeart/2008/layout/VerticalCurvedList"/>
    <dgm:cxn modelId="{99EE987B-DE71-4FE6-865D-056C30359C20}" type="presParOf" srcId="{522AB249-C8DA-4F67-B771-8BB3397158E5}" destId="{DA7DB8BF-42B0-4336-9E73-263528118F06}" srcOrd="3" destOrd="0" presId="urn:microsoft.com/office/officeart/2008/layout/VerticalCurvedList"/>
    <dgm:cxn modelId="{51B00602-B57B-4757-AA16-261C4491AAC4}" type="presParOf" srcId="{522AB249-C8DA-4F67-B771-8BB3397158E5}" destId="{52C12764-8857-4D9C-8714-4A04046BEF47}" srcOrd="4" destOrd="0" presId="urn:microsoft.com/office/officeart/2008/layout/VerticalCurvedList"/>
    <dgm:cxn modelId="{763B3618-A2D0-4388-9FA2-288F2CD6A1BF}" type="presParOf" srcId="{52C12764-8857-4D9C-8714-4A04046BEF47}" destId="{434FC5E5-95B2-4DF2-A5CE-94664F03A226}" srcOrd="0" destOrd="0" presId="urn:microsoft.com/office/officeart/2008/layout/VerticalCurvedList"/>
    <dgm:cxn modelId="{C7A453BE-AEA4-4B2C-B518-591F0593261F}" type="presParOf" srcId="{522AB249-C8DA-4F67-B771-8BB3397158E5}" destId="{297FC7C3-C926-4835-B27A-CE0736424AFF}" srcOrd="5" destOrd="0" presId="urn:microsoft.com/office/officeart/2008/layout/VerticalCurvedList"/>
    <dgm:cxn modelId="{623E3B7A-C0D2-4834-B244-DA5D311A3A6A}" type="presParOf" srcId="{522AB249-C8DA-4F67-B771-8BB3397158E5}" destId="{2EF0582B-B5C0-48BC-BD96-91E5A6266BDD}" srcOrd="6" destOrd="0" presId="urn:microsoft.com/office/officeart/2008/layout/VerticalCurvedList"/>
    <dgm:cxn modelId="{DE4E7F37-4AC0-4A34-BFCB-88C55086F475}" type="presParOf" srcId="{2EF0582B-B5C0-48BC-BD96-91E5A6266BDD}" destId="{9CFCFCEE-CED6-4B70-9C3E-299D4810B48B}" srcOrd="0" destOrd="0" presId="urn:microsoft.com/office/officeart/2008/layout/VerticalCurvedList"/>
    <dgm:cxn modelId="{6A6E7460-B50C-4B15-85A5-CCCB2762C563}" type="presParOf" srcId="{522AB249-C8DA-4F67-B771-8BB3397158E5}" destId="{73A5E3A7-06F5-42B5-A192-6202865B0AC3}" srcOrd="7" destOrd="0" presId="urn:microsoft.com/office/officeart/2008/layout/VerticalCurvedList"/>
    <dgm:cxn modelId="{651F9DE5-6B2F-4DDD-8034-7859A360AE3B}" type="presParOf" srcId="{522AB249-C8DA-4F67-B771-8BB3397158E5}" destId="{A4AF80C8-DCD7-40C7-877A-15E3D25716EC}" srcOrd="8" destOrd="0" presId="urn:microsoft.com/office/officeart/2008/layout/VerticalCurvedList"/>
    <dgm:cxn modelId="{B1C5541F-A4BC-4C51-938B-0061894E4D28}" type="presParOf" srcId="{A4AF80C8-DCD7-40C7-877A-15E3D25716EC}" destId="{09FFE037-9176-4EFD-99F8-3ABEAF1F446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CF55711-F0F3-4FB4-AD56-53C700253AC5}" type="doc">
      <dgm:prSet loTypeId="urn:microsoft.com/office/officeart/2005/8/layout/chevron1" loCatId="process" qsTypeId="urn:microsoft.com/office/officeart/2005/8/quickstyle/simple1" qsCatId="simple" csTypeId="urn:microsoft.com/office/officeart/2005/8/colors/accent1_2" csCatId="accent1" phldr="1"/>
      <dgm:spPr/>
    </dgm:pt>
    <dgm:pt modelId="{DA9D698F-C830-42AE-844D-04A303FB19AF}">
      <dgm:prSet phldrT="[Text]"/>
      <dgm:spPr>
        <a:solidFill>
          <a:srgbClr val="0070C0"/>
        </a:solidFill>
      </dgm:spPr>
      <dgm:t>
        <a:bodyPr/>
        <a:lstStyle/>
        <a:p>
          <a:r>
            <a:rPr lang="en-US" dirty="0"/>
            <a:t>Communities organize to begin planning</a:t>
          </a:r>
        </a:p>
      </dgm:t>
    </dgm:pt>
    <dgm:pt modelId="{FADFD220-2CC4-4686-B1D7-64E1BFC0EE69}" type="parTrans" cxnId="{48260A48-A7B8-44A7-AA6E-C6A71438766D}">
      <dgm:prSet/>
      <dgm:spPr/>
      <dgm:t>
        <a:bodyPr/>
        <a:lstStyle/>
        <a:p>
          <a:endParaRPr lang="en-US"/>
        </a:p>
      </dgm:t>
    </dgm:pt>
    <dgm:pt modelId="{FC646F0B-A1A8-4D17-85B0-104C2B819DCA}" type="sibTrans" cxnId="{48260A48-A7B8-44A7-AA6E-C6A71438766D}">
      <dgm:prSet/>
      <dgm:spPr/>
      <dgm:t>
        <a:bodyPr/>
        <a:lstStyle/>
        <a:p>
          <a:endParaRPr lang="en-US"/>
        </a:p>
      </dgm:t>
    </dgm:pt>
    <dgm:pt modelId="{CA352DB5-82D8-4EFF-94DC-D444D727D7D3}">
      <dgm:prSet phldrT="[Text]"/>
      <dgm:spPr>
        <a:solidFill>
          <a:srgbClr val="0070C0"/>
        </a:solidFill>
      </dgm:spPr>
      <dgm:t>
        <a:bodyPr/>
        <a:lstStyle/>
        <a:p>
          <a:r>
            <a:rPr lang="en-US" dirty="0"/>
            <a:t>Communities develop active transportation plan</a:t>
          </a:r>
        </a:p>
      </dgm:t>
    </dgm:pt>
    <dgm:pt modelId="{C1A3F798-0994-45FD-80EC-454319438940}" type="parTrans" cxnId="{4E62421A-F48C-4CEA-BCB0-120A9CDB9679}">
      <dgm:prSet/>
      <dgm:spPr/>
      <dgm:t>
        <a:bodyPr/>
        <a:lstStyle/>
        <a:p>
          <a:endParaRPr lang="en-US"/>
        </a:p>
      </dgm:t>
    </dgm:pt>
    <dgm:pt modelId="{02B0F779-B636-4B73-B8D5-C3D727D1BC49}" type="sibTrans" cxnId="{4E62421A-F48C-4CEA-BCB0-120A9CDB9679}">
      <dgm:prSet/>
      <dgm:spPr/>
      <dgm:t>
        <a:bodyPr/>
        <a:lstStyle/>
        <a:p>
          <a:endParaRPr lang="en-US"/>
        </a:p>
      </dgm:t>
    </dgm:pt>
    <dgm:pt modelId="{C90CB88A-E0FA-4C1D-B696-E303135E252B}">
      <dgm:prSet phldrT="[Text]"/>
      <dgm:spPr>
        <a:solidFill>
          <a:srgbClr val="0070C0"/>
        </a:solidFill>
      </dgm:spPr>
      <dgm:t>
        <a:bodyPr/>
        <a:lstStyle/>
        <a:p>
          <a:r>
            <a:rPr lang="en-US" dirty="0"/>
            <a:t>Communities adopt and implement their plan</a:t>
          </a:r>
        </a:p>
      </dgm:t>
    </dgm:pt>
    <dgm:pt modelId="{EC3B68AD-B4FF-42B0-A4B8-639D030BEA1F}" type="parTrans" cxnId="{88741A2B-A993-4FC6-8B3B-C6035179C250}">
      <dgm:prSet/>
      <dgm:spPr/>
      <dgm:t>
        <a:bodyPr/>
        <a:lstStyle/>
        <a:p>
          <a:endParaRPr lang="en-US"/>
        </a:p>
      </dgm:t>
    </dgm:pt>
    <dgm:pt modelId="{1DCBEF2A-98F7-4E63-A6CD-2D92F72CEE68}" type="sibTrans" cxnId="{88741A2B-A993-4FC6-8B3B-C6035179C250}">
      <dgm:prSet/>
      <dgm:spPr/>
      <dgm:t>
        <a:bodyPr/>
        <a:lstStyle/>
        <a:p>
          <a:endParaRPr lang="en-US"/>
        </a:p>
      </dgm:t>
    </dgm:pt>
    <dgm:pt modelId="{2DB105BF-7B86-4B2A-89DE-18B2593A506C}" type="pres">
      <dgm:prSet presAssocID="{5CF55711-F0F3-4FB4-AD56-53C700253AC5}" presName="Name0" presStyleCnt="0">
        <dgm:presLayoutVars>
          <dgm:dir/>
          <dgm:animLvl val="lvl"/>
          <dgm:resizeHandles val="exact"/>
        </dgm:presLayoutVars>
      </dgm:prSet>
      <dgm:spPr/>
    </dgm:pt>
    <dgm:pt modelId="{1974FE0E-93BA-4244-8F75-91BEF77ABD2B}" type="pres">
      <dgm:prSet presAssocID="{DA9D698F-C830-42AE-844D-04A303FB19AF}" presName="parTxOnly" presStyleLbl="node1" presStyleIdx="0" presStyleCnt="3" custScaleY="121947">
        <dgm:presLayoutVars>
          <dgm:chMax val="0"/>
          <dgm:chPref val="0"/>
          <dgm:bulletEnabled val="1"/>
        </dgm:presLayoutVars>
      </dgm:prSet>
      <dgm:spPr/>
    </dgm:pt>
    <dgm:pt modelId="{4F92BA73-7AC2-440D-9C81-6F46F9A57B75}" type="pres">
      <dgm:prSet presAssocID="{FC646F0B-A1A8-4D17-85B0-104C2B819DCA}" presName="parTxOnlySpace" presStyleCnt="0"/>
      <dgm:spPr/>
    </dgm:pt>
    <dgm:pt modelId="{01B38578-EFF6-412B-8A54-3284905A5722}" type="pres">
      <dgm:prSet presAssocID="{CA352DB5-82D8-4EFF-94DC-D444D727D7D3}" presName="parTxOnly" presStyleLbl="node1" presStyleIdx="1" presStyleCnt="3" custScaleY="121947">
        <dgm:presLayoutVars>
          <dgm:chMax val="0"/>
          <dgm:chPref val="0"/>
          <dgm:bulletEnabled val="1"/>
        </dgm:presLayoutVars>
      </dgm:prSet>
      <dgm:spPr/>
    </dgm:pt>
    <dgm:pt modelId="{B5D9E6A1-7767-42A3-A688-A502155798D3}" type="pres">
      <dgm:prSet presAssocID="{02B0F779-B636-4B73-B8D5-C3D727D1BC49}" presName="parTxOnlySpace" presStyleCnt="0"/>
      <dgm:spPr/>
    </dgm:pt>
    <dgm:pt modelId="{0403B191-E8F6-41CE-9DD7-29DB307850BE}" type="pres">
      <dgm:prSet presAssocID="{C90CB88A-E0FA-4C1D-B696-E303135E252B}" presName="parTxOnly" presStyleLbl="node1" presStyleIdx="2" presStyleCnt="3" custScaleY="121947">
        <dgm:presLayoutVars>
          <dgm:chMax val="0"/>
          <dgm:chPref val="0"/>
          <dgm:bulletEnabled val="1"/>
        </dgm:presLayoutVars>
      </dgm:prSet>
      <dgm:spPr/>
    </dgm:pt>
  </dgm:ptLst>
  <dgm:cxnLst>
    <dgm:cxn modelId="{90C43E00-2B7B-4BF9-9A6A-FE02FDB240CE}" type="presOf" srcId="{CA352DB5-82D8-4EFF-94DC-D444D727D7D3}" destId="{01B38578-EFF6-412B-8A54-3284905A5722}" srcOrd="0" destOrd="0" presId="urn:microsoft.com/office/officeart/2005/8/layout/chevron1"/>
    <dgm:cxn modelId="{8E647918-AFF7-407D-BCF2-814F81F009B6}" type="presOf" srcId="{C90CB88A-E0FA-4C1D-B696-E303135E252B}" destId="{0403B191-E8F6-41CE-9DD7-29DB307850BE}" srcOrd="0" destOrd="0" presId="urn:microsoft.com/office/officeart/2005/8/layout/chevron1"/>
    <dgm:cxn modelId="{4E62421A-F48C-4CEA-BCB0-120A9CDB9679}" srcId="{5CF55711-F0F3-4FB4-AD56-53C700253AC5}" destId="{CA352DB5-82D8-4EFF-94DC-D444D727D7D3}" srcOrd="1" destOrd="0" parTransId="{C1A3F798-0994-45FD-80EC-454319438940}" sibTransId="{02B0F779-B636-4B73-B8D5-C3D727D1BC49}"/>
    <dgm:cxn modelId="{88741A2B-A993-4FC6-8B3B-C6035179C250}" srcId="{5CF55711-F0F3-4FB4-AD56-53C700253AC5}" destId="{C90CB88A-E0FA-4C1D-B696-E303135E252B}" srcOrd="2" destOrd="0" parTransId="{EC3B68AD-B4FF-42B0-A4B8-639D030BEA1F}" sibTransId="{1DCBEF2A-98F7-4E63-A6CD-2D92F72CEE68}"/>
    <dgm:cxn modelId="{48260A48-A7B8-44A7-AA6E-C6A71438766D}" srcId="{5CF55711-F0F3-4FB4-AD56-53C700253AC5}" destId="{DA9D698F-C830-42AE-844D-04A303FB19AF}" srcOrd="0" destOrd="0" parTransId="{FADFD220-2CC4-4686-B1D7-64E1BFC0EE69}" sibTransId="{FC646F0B-A1A8-4D17-85B0-104C2B819DCA}"/>
    <dgm:cxn modelId="{5D7A69B6-BD2D-4DA5-B583-8F8CE6592C4A}" type="presOf" srcId="{DA9D698F-C830-42AE-844D-04A303FB19AF}" destId="{1974FE0E-93BA-4244-8F75-91BEF77ABD2B}" srcOrd="0" destOrd="0" presId="urn:microsoft.com/office/officeart/2005/8/layout/chevron1"/>
    <dgm:cxn modelId="{6DD831E6-4C75-4D1E-BD13-4EBBD7C2CFA8}" type="presOf" srcId="{5CF55711-F0F3-4FB4-AD56-53C700253AC5}" destId="{2DB105BF-7B86-4B2A-89DE-18B2593A506C}" srcOrd="0" destOrd="0" presId="urn:microsoft.com/office/officeart/2005/8/layout/chevron1"/>
    <dgm:cxn modelId="{20A233B9-CC05-476C-873E-BD73FCAD1C5A}" type="presParOf" srcId="{2DB105BF-7B86-4B2A-89DE-18B2593A506C}" destId="{1974FE0E-93BA-4244-8F75-91BEF77ABD2B}" srcOrd="0" destOrd="0" presId="urn:microsoft.com/office/officeart/2005/8/layout/chevron1"/>
    <dgm:cxn modelId="{C6D50FF1-E965-429F-9A79-4EC868A64F74}" type="presParOf" srcId="{2DB105BF-7B86-4B2A-89DE-18B2593A506C}" destId="{4F92BA73-7AC2-440D-9C81-6F46F9A57B75}" srcOrd="1" destOrd="0" presId="urn:microsoft.com/office/officeart/2005/8/layout/chevron1"/>
    <dgm:cxn modelId="{E6295000-7911-4398-9433-4CE77B3846C2}" type="presParOf" srcId="{2DB105BF-7B86-4B2A-89DE-18B2593A506C}" destId="{01B38578-EFF6-412B-8A54-3284905A5722}" srcOrd="2" destOrd="0" presId="urn:microsoft.com/office/officeart/2005/8/layout/chevron1"/>
    <dgm:cxn modelId="{1DF60476-73A3-419B-B595-94A338E0736E}" type="presParOf" srcId="{2DB105BF-7B86-4B2A-89DE-18B2593A506C}" destId="{B5D9E6A1-7767-42A3-A688-A502155798D3}" srcOrd="3" destOrd="0" presId="urn:microsoft.com/office/officeart/2005/8/layout/chevron1"/>
    <dgm:cxn modelId="{BD6064E5-6221-468A-94E2-C9263B76E8A6}" type="presParOf" srcId="{2DB105BF-7B86-4B2A-89DE-18B2593A506C}" destId="{0403B191-E8F6-41CE-9DD7-29DB307850B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F8DBB48-5793-4E41-BE30-D0B2D6DDB8AF}" type="doc">
      <dgm:prSet loTypeId="urn:microsoft.com/office/officeart/2005/8/layout/hProcess9" loCatId="process" qsTypeId="urn:microsoft.com/office/officeart/2005/8/quickstyle/simple1" qsCatId="simple" csTypeId="urn:microsoft.com/office/officeart/2005/8/colors/accent1_2" csCatId="accent1" phldr="1"/>
      <dgm:spPr/>
    </dgm:pt>
    <dgm:pt modelId="{621F3D22-EFA6-4025-979F-9B8FAFFF65FB}">
      <dgm:prSet phldrT="[Text]" custT="1"/>
      <dgm:spPr>
        <a:solidFill>
          <a:srgbClr val="004065"/>
        </a:solidFill>
        <a:ln>
          <a:solidFill>
            <a:srgbClr val="004065"/>
          </a:solidFill>
        </a:ln>
      </dgm:spPr>
      <dgm:t>
        <a:bodyPr/>
        <a:lstStyle/>
        <a:p>
          <a:r>
            <a:rPr lang="en-US" sz="1400" dirty="0"/>
            <a:t>Communicate to stakeholders</a:t>
          </a:r>
        </a:p>
      </dgm:t>
    </dgm:pt>
    <dgm:pt modelId="{DDCAC294-A934-4689-82C3-557FEC9EBFCB}" type="parTrans" cxnId="{6172F17C-7B23-42A7-AAF5-FD3BC5FA35A4}">
      <dgm:prSet/>
      <dgm:spPr/>
      <dgm:t>
        <a:bodyPr/>
        <a:lstStyle/>
        <a:p>
          <a:endParaRPr lang="en-US"/>
        </a:p>
      </dgm:t>
    </dgm:pt>
    <dgm:pt modelId="{523098B0-2459-498F-907A-39D63FB2AEB6}" type="sibTrans" cxnId="{6172F17C-7B23-42A7-AAF5-FD3BC5FA35A4}">
      <dgm:prSet/>
      <dgm:spPr/>
      <dgm:t>
        <a:bodyPr/>
        <a:lstStyle/>
        <a:p>
          <a:endParaRPr lang="en-US"/>
        </a:p>
      </dgm:t>
    </dgm:pt>
    <dgm:pt modelId="{14E7F4A4-A242-41C0-AA38-D0C65A1EA507}">
      <dgm:prSet phldrT="[Text]" custT="1"/>
      <dgm:spPr>
        <a:solidFill>
          <a:srgbClr val="004065"/>
        </a:solidFill>
        <a:ln>
          <a:solidFill>
            <a:srgbClr val="004065"/>
          </a:solidFill>
        </a:ln>
      </dgm:spPr>
      <dgm:t>
        <a:bodyPr/>
        <a:lstStyle/>
        <a:p>
          <a:r>
            <a:rPr lang="en-US" sz="1400" dirty="0"/>
            <a:t>Support is established through meetings</a:t>
          </a:r>
        </a:p>
      </dgm:t>
    </dgm:pt>
    <dgm:pt modelId="{223C680E-8854-4995-9DCE-B91C7A223CD7}" type="parTrans" cxnId="{83E72F2E-3BD3-4092-A9BC-7FA1732D9CE7}">
      <dgm:prSet/>
      <dgm:spPr/>
      <dgm:t>
        <a:bodyPr/>
        <a:lstStyle/>
        <a:p>
          <a:endParaRPr lang="en-US"/>
        </a:p>
      </dgm:t>
    </dgm:pt>
    <dgm:pt modelId="{0EA5FA5E-BE20-47C7-A3D9-EF5A049AEAC7}" type="sibTrans" cxnId="{83E72F2E-3BD3-4092-A9BC-7FA1732D9CE7}">
      <dgm:prSet/>
      <dgm:spPr/>
      <dgm:t>
        <a:bodyPr/>
        <a:lstStyle/>
        <a:p>
          <a:endParaRPr lang="en-US"/>
        </a:p>
      </dgm:t>
    </dgm:pt>
    <dgm:pt modelId="{D44458AA-601D-4467-8692-600C6FBED594}">
      <dgm:prSet phldrT="[Text]" custT="1"/>
      <dgm:spPr>
        <a:solidFill>
          <a:srgbClr val="004065"/>
        </a:solidFill>
        <a:ln>
          <a:solidFill>
            <a:srgbClr val="004065"/>
          </a:solidFill>
        </a:ln>
      </dgm:spPr>
      <dgm:t>
        <a:bodyPr/>
        <a:lstStyle/>
        <a:p>
          <a:r>
            <a:rPr lang="en-US" sz="1400" dirty="0"/>
            <a:t>After SPA approval, communication to GW medical oncology and administration staff</a:t>
          </a:r>
        </a:p>
      </dgm:t>
    </dgm:pt>
    <dgm:pt modelId="{4A881127-621F-4D44-83B6-1E97A9634745}" type="parTrans" cxnId="{B957C781-B65E-401C-AA07-E8B83B14EBD8}">
      <dgm:prSet/>
      <dgm:spPr/>
      <dgm:t>
        <a:bodyPr/>
        <a:lstStyle/>
        <a:p>
          <a:endParaRPr lang="en-US"/>
        </a:p>
      </dgm:t>
    </dgm:pt>
    <dgm:pt modelId="{378D1167-2350-48B1-A308-A0F48E56633A}" type="sibTrans" cxnId="{B957C781-B65E-401C-AA07-E8B83B14EBD8}">
      <dgm:prSet/>
      <dgm:spPr/>
      <dgm:t>
        <a:bodyPr/>
        <a:lstStyle/>
        <a:p>
          <a:endParaRPr lang="en-US"/>
        </a:p>
      </dgm:t>
    </dgm:pt>
    <dgm:pt modelId="{75475757-F6AD-426F-B35F-74757EEF9E98}">
      <dgm:prSet custT="1"/>
      <dgm:spPr>
        <a:solidFill>
          <a:srgbClr val="004065"/>
        </a:solidFill>
        <a:ln>
          <a:solidFill>
            <a:srgbClr val="004065"/>
          </a:solidFill>
        </a:ln>
      </dgm:spPr>
      <dgm:t>
        <a:bodyPr/>
        <a:lstStyle/>
        <a:p>
          <a:r>
            <a:rPr lang="en-US" sz="1400" dirty="0"/>
            <a:t>Changes communicated more broadly to GW Cancer Center and citywide</a:t>
          </a:r>
        </a:p>
      </dgm:t>
    </dgm:pt>
    <dgm:pt modelId="{8FA11F1B-5A17-4F81-8839-2B80E60078BC}" type="parTrans" cxnId="{BE8C7A5E-9DBA-4D9A-9B16-F873C122B28D}">
      <dgm:prSet/>
      <dgm:spPr/>
      <dgm:t>
        <a:bodyPr/>
        <a:lstStyle/>
        <a:p>
          <a:endParaRPr lang="en-US"/>
        </a:p>
      </dgm:t>
    </dgm:pt>
    <dgm:pt modelId="{8ACF50E5-F68B-43E1-AD51-89374792C1C9}" type="sibTrans" cxnId="{BE8C7A5E-9DBA-4D9A-9B16-F873C122B28D}">
      <dgm:prSet/>
      <dgm:spPr/>
      <dgm:t>
        <a:bodyPr/>
        <a:lstStyle/>
        <a:p>
          <a:endParaRPr lang="en-US"/>
        </a:p>
      </dgm:t>
    </dgm:pt>
    <dgm:pt modelId="{CADA0D70-2A10-4342-B2FF-807C3BF98AFF}">
      <dgm:prSet custT="1"/>
      <dgm:spPr>
        <a:solidFill>
          <a:srgbClr val="004065"/>
        </a:solidFill>
        <a:ln>
          <a:solidFill>
            <a:srgbClr val="004065"/>
          </a:solidFill>
        </a:ln>
      </dgm:spPr>
      <dgm:t>
        <a:bodyPr/>
        <a:lstStyle/>
        <a:p>
          <a:r>
            <a:rPr lang="en-US" sz="1400" dirty="0"/>
            <a:t>Educate clinicians and pharmacies about policy change successes</a:t>
          </a:r>
        </a:p>
      </dgm:t>
    </dgm:pt>
    <dgm:pt modelId="{805C4D39-0B0B-42E7-BF1C-9F18D0273B5A}" type="parTrans" cxnId="{D4D7CA2C-33A3-46F6-B2C6-1C466EC51D01}">
      <dgm:prSet/>
      <dgm:spPr/>
      <dgm:t>
        <a:bodyPr/>
        <a:lstStyle/>
        <a:p>
          <a:endParaRPr lang="en-US"/>
        </a:p>
      </dgm:t>
    </dgm:pt>
    <dgm:pt modelId="{0CF6AFF3-2878-423F-9F2C-EC96B1FA2445}" type="sibTrans" cxnId="{D4D7CA2C-33A3-46F6-B2C6-1C466EC51D01}">
      <dgm:prSet/>
      <dgm:spPr/>
      <dgm:t>
        <a:bodyPr/>
        <a:lstStyle/>
        <a:p>
          <a:endParaRPr lang="en-US"/>
        </a:p>
      </dgm:t>
    </dgm:pt>
    <dgm:pt modelId="{5CA51B7F-9F40-4D0F-BD83-4490380DD17D}" type="pres">
      <dgm:prSet presAssocID="{4F8DBB48-5793-4E41-BE30-D0B2D6DDB8AF}" presName="CompostProcess" presStyleCnt="0">
        <dgm:presLayoutVars>
          <dgm:dir/>
          <dgm:resizeHandles val="exact"/>
        </dgm:presLayoutVars>
      </dgm:prSet>
      <dgm:spPr/>
    </dgm:pt>
    <dgm:pt modelId="{B2E8FFEC-0267-4E55-8B9B-982E1E17CE73}" type="pres">
      <dgm:prSet presAssocID="{4F8DBB48-5793-4E41-BE30-D0B2D6DDB8AF}" presName="arrow" presStyleLbl="bgShp" presStyleIdx="0" presStyleCnt="1"/>
      <dgm:spPr>
        <a:solidFill>
          <a:srgbClr val="0096D6"/>
        </a:solidFill>
      </dgm:spPr>
    </dgm:pt>
    <dgm:pt modelId="{75359947-C2AA-4D56-AF1A-7D612F8FB082}" type="pres">
      <dgm:prSet presAssocID="{4F8DBB48-5793-4E41-BE30-D0B2D6DDB8AF}" presName="linearProcess" presStyleCnt="0"/>
      <dgm:spPr/>
    </dgm:pt>
    <dgm:pt modelId="{31DE9CED-4CEF-4D44-A661-5F8525A20DDE}" type="pres">
      <dgm:prSet presAssocID="{621F3D22-EFA6-4025-979F-9B8FAFFF65FB}" presName="textNode" presStyleLbl="node1" presStyleIdx="0" presStyleCnt="5">
        <dgm:presLayoutVars>
          <dgm:bulletEnabled val="1"/>
        </dgm:presLayoutVars>
      </dgm:prSet>
      <dgm:spPr/>
    </dgm:pt>
    <dgm:pt modelId="{D9F064DF-1A21-4890-B60B-A7498D85B82E}" type="pres">
      <dgm:prSet presAssocID="{523098B0-2459-498F-907A-39D63FB2AEB6}" presName="sibTrans" presStyleCnt="0"/>
      <dgm:spPr/>
    </dgm:pt>
    <dgm:pt modelId="{3BFD750A-3BAD-433E-818E-93154E5BBC61}" type="pres">
      <dgm:prSet presAssocID="{14E7F4A4-A242-41C0-AA38-D0C65A1EA507}" presName="textNode" presStyleLbl="node1" presStyleIdx="1" presStyleCnt="5">
        <dgm:presLayoutVars>
          <dgm:bulletEnabled val="1"/>
        </dgm:presLayoutVars>
      </dgm:prSet>
      <dgm:spPr/>
    </dgm:pt>
    <dgm:pt modelId="{0F673E1E-1123-4F38-940D-5B29F5C3BCD5}" type="pres">
      <dgm:prSet presAssocID="{0EA5FA5E-BE20-47C7-A3D9-EF5A049AEAC7}" presName="sibTrans" presStyleCnt="0"/>
      <dgm:spPr/>
    </dgm:pt>
    <dgm:pt modelId="{36C3376A-3A3D-4EF4-AA32-9DC89F7D4595}" type="pres">
      <dgm:prSet presAssocID="{D44458AA-601D-4467-8692-600C6FBED594}" presName="textNode" presStyleLbl="node1" presStyleIdx="2" presStyleCnt="5" custScaleX="119373">
        <dgm:presLayoutVars>
          <dgm:bulletEnabled val="1"/>
        </dgm:presLayoutVars>
      </dgm:prSet>
      <dgm:spPr/>
    </dgm:pt>
    <dgm:pt modelId="{ECAF7AFB-7AF7-4662-8FE6-BF09E2319D07}" type="pres">
      <dgm:prSet presAssocID="{378D1167-2350-48B1-A308-A0F48E56633A}" presName="sibTrans" presStyleCnt="0"/>
      <dgm:spPr/>
    </dgm:pt>
    <dgm:pt modelId="{C31364E0-C387-4FD9-A30A-4C0A2F8D0E0A}" type="pres">
      <dgm:prSet presAssocID="{75475757-F6AD-426F-B35F-74757EEF9E98}" presName="textNode" presStyleLbl="node1" presStyleIdx="3" presStyleCnt="5">
        <dgm:presLayoutVars>
          <dgm:bulletEnabled val="1"/>
        </dgm:presLayoutVars>
      </dgm:prSet>
      <dgm:spPr/>
    </dgm:pt>
    <dgm:pt modelId="{109467AB-6A1E-4B06-A314-16D3CA058C16}" type="pres">
      <dgm:prSet presAssocID="{8ACF50E5-F68B-43E1-AD51-89374792C1C9}" presName="sibTrans" presStyleCnt="0"/>
      <dgm:spPr/>
    </dgm:pt>
    <dgm:pt modelId="{346DE48B-0ED6-4E0A-B3FB-501FD15042CB}" type="pres">
      <dgm:prSet presAssocID="{CADA0D70-2A10-4342-B2FF-807C3BF98AFF}" presName="textNode" presStyleLbl="node1" presStyleIdx="4" presStyleCnt="5">
        <dgm:presLayoutVars>
          <dgm:bulletEnabled val="1"/>
        </dgm:presLayoutVars>
      </dgm:prSet>
      <dgm:spPr/>
    </dgm:pt>
  </dgm:ptLst>
  <dgm:cxnLst>
    <dgm:cxn modelId="{70D17813-2C2F-46C5-A876-99EEC9E4A02B}" type="presOf" srcId="{CADA0D70-2A10-4342-B2FF-807C3BF98AFF}" destId="{346DE48B-0ED6-4E0A-B3FB-501FD15042CB}" srcOrd="0" destOrd="0" presId="urn:microsoft.com/office/officeart/2005/8/layout/hProcess9"/>
    <dgm:cxn modelId="{C8382B18-B635-4556-8E06-FA02819A79F6}" type="presOf" srcId="{621F3D22-EFA6-4025-979F-9B8FAFFF65FB}" destId="{31DE9CED-4CEF-4D44-A661-5F8525A20DDE}" srcOrd="0" destOrd="0" presId="urn:microsoft.com/office/officeart/2005/8/layout/hProcess9"/>
    <dgm:cxn modelId="{AF859B1F-88B2-483F-8A8B-B37563F14184}" type="presOf" srcId="{4F8DBB48-5793-4E41-BE30-D0B2D6DDB8AF}" destId="{5CA51B7F-9F40-4D0F-BD83-4490380DD17D}" srcOrd="0" destOrd="0" presId="urn:microsoft.com/office/officeart/2005/8/layout/hProcess9"/>
    <dgm:cxn modelId="{B547E51F-3D43-4E7C-B9DC-37FC7FC7833A}" type="presOf" srcId="{D44458AA-601D-4467-8692-600C6FBED594}" destId="{36C3376A-3A3D-4EF4-AA32-9DC89F7D4595}" srcOrd="0" destOrd="0" presId="urn:microsoft.com/office/officeart/2005/8/layout/hProcess9"/>
    <dgm:cxn modelId="{D4D7CA2C-33A3-46F6-B2C6-1C466EC51D01}" srcId="{4F8DBB48-5793-4E41-BE30-D0B2D6DDB8AF}" destId="{CADA0D70-2A10-4342-B2FF-807C3BF98AFF}" srcOrd="4" destOrd="0" parTransId="{805C4D39-0B0B-42E7-BF1C-9F18D0273B5A}" sibTransId="{0CF6AFF3-2878-423F-9F2C-EC96B1FA2445}"/>
    <dgm:cxn modelId="{83E72F2E-3BD3-4092-A9BC-7FA1732D9CE7}" srcId="{4F8DBB48-5793-4E41-BE30-D0B2D6DDB8AF}" destId="{14E7F4A4-A242-41C0-AA38-D0C65A1EA507}" srcOrd="1" destOrd="0" parTransId="{223C680E-8854-4995-9DCE-B91C7A223CD7}" sibTransId="{0EA5FA5E-BE20-47C7-A3D9-EF5A049AEAC7}"/>
    <dgm:cxn modelId="{80EF0439-1CC7-47F9-864D-10A55AE69364}" type="presOf" srcId="{14E7F4A4-A242-41C0-AA38-D0C65A1EA507}" destId="{3BFD750A-3BAD-433E-818E-93154E5BBC61}" srcOrd="0" destOrd="0" presId="urn:microsoft.com/office/officeart/2005/8/layout/hProcess9"/>
    <dgm:cxn modelId="{BE8C7A5E-9DBA-4D9A-9B16-F873C122B28D}" srcId="{4F8DBB48-5793-4E41-BE30-D0B2D6DDB8AF}" destId="{75475757-F6AD-426F-B35F-74757EEF9E98}" srcOrd="3" destOrd="0" parTransId="{8FA11F1B-5A17-4F81-8839-2B80E60078BC}" sibTransId="{8ACF50E5-F68B-43E1-AD51-89374792C1C9}"/>
    <dgm:cxn modelId="{6172F17C-7B23-42A7-AAF5-FD3BC5FA35A4}" srcId="{4F8DBB48-5793-4E41-BE30-D0B2D6DDB8AF}" destId="{621F3D22-EFA6-4025-979F-9B8FAFFF65FB}" srcOrd="0" destOrd="0" parTransId="{DDCAC294-A934-4689-82C3-557FEC9EBFCB}" sibTransId="{523098B0-2459-498F-907A-39D63FB2AEB6}"/>
    <dgm:cxn modelId="{B957C781-B65E-401C-AA07-E8B83B14EBD8}" srcId="{4F8DBB48-5793-4E41-BE30-D0B2D6DDB8AF}" destId="{D44458AA-601D-4467-8692-600C6FBED594}" srcOrd="2" destOrd="0" parTransId="{4A881127-621F-4D44-83B6-1E97A9634745}" sibTransId="{378D1167-2350-48B1-A308-A0F48E56633A}"/>
    <dgm:cxn modelId="{EC034BA2-6FA3-4935-932C-0FB3B3F1E655}" type="presOf" srcId="{75475757-F6AD-426F-B35F-74757EEF9E98}" destId="{C31364E0-C387-4FD9-A30A-4C0A2F8D0E0A}" srcOrd="0" destOrd="0" presId="urn:microsoft.com/office/officeart/2005/8/layout/hProcess9"/>
    <dgm:cxn modelId="{A0E94DA1-010E-47A6-B84B-3090E69E0A29}" type="presParOf" srcId="{5CA51B7F-9F40-4D0F-BD83-4490380DD17D}" destId="{B2E8FFEC-0267-4E55-8B9B-982E1E17CE73}" srcOrd="0" destOrd="0" presId="urn:microsoft.com/office/officeart/2005/8/layout/hProcess9"/>
    <dgm:cxn modelId="{1F1E6573-5029-4748-8860-EB2E7E03C0BE}" type="presParOf" srcId="{5CA51B7F-9F40-4D0F-BD83-4490380DD17D}" destId="{75359947-C2AA-4D56-AF1A-7D612F8FB082}" srcOrd="1" destOrd="0" presId="urn:microsoft.com/office/officeart/2005/8/layout/hProcess9"/>
    <dgm:cxn modelId="{04DDC7E8-EFD6-4A99-98C5-F5829B6F8D90}" type="presParOf" srcId="{75359947-C2AA-4D56-AF1A-7D612F8FB082}" destId="{31DE9CED-4CEF-4D44-A661-5F8525A20DDE}" srcOrd="0" destOrd="0" presId="urn:microsoft.com/office/officeart/2005/8/layout/hProcess9"/>
    <dgm:cxn modelId="{5A6655EE-BF15-40A5-BC62-887D7AF5ABDB}" type="presParOf" srcId="{75359947-C2AA-4D56-AF1A-7D612F8FB082}" destId="{D9F064DF-1A21-4890-B60B-A7498D85B82E}" srcOrd="1" destOrd="0" presId="urn:microsoft.com/office/officeart/2005/8/layout/hProcess9"/>
    <dgm:cxn modelId="{427C0734-2F44-49EA-B6A5-EC6507EF2491}" type="presParOf" srcId="{75359947-C2AA-4D56-AF1A-7D612F8FB082}" destId="{3BFD750A-3BAD-433E-818E-93154E5BBC61}" srcOrd="2" destOrd="0" presId="urn:microsoft.com/office/officeart/2005/8/layout/hProcess9"/>
    <dgm:cxn modelId="{537AFD94-6812-4965-BFAA-0CA21197C972}" type="presParOf" srcId="{75359947-C2AA-4D56-AF1A-7D612F8FB082}" destId="{0F673E1E-1123-4F38-940D-5B29F5C3BCD5}" srcOrd="3" destOrd="0" presId="urn:microsoft.com/office/officeart/2005/8/layout/hProcess9"/>
    <dgm:cxn modelId="{EA425DD6-E9AE-4474-82C0-6BFB2EB84151}" type="presParOf" srcId="{75359947-C2AA-4D56-AF1A-7D612F8FB082}" destId="{36C3376A-3A3D-4EF4-AA32-9DC89F7D4595}" srcOrd="4" destOrd="0" presId="urn:microsoft.com/office/officeart/2005/8/layout/hProcess9"/>
    <dgm:cxn modelId="{17408B53-46E2-40F0-8D57-958F6C675447}" type="presParOf" srcId="{75359947-C2AA-4D56-AF1A-7D612F8FB082}" destId="{ECAF7AFB-7AF7-4662-8FE6-BF09E2319D07}" srcOrd="5" destOrd="0" presId="urn:microsoft.com/office/officeart/2005/8/layout/hProcess9"/>
    <dgm:cxn modelId="{A25B8720-471B-44AD-913F-47F1A7DFE0E6}" type="presParOf" srcId="{75359947-C2AA-4D56-AF1A-7D612F8FB082}" destId="{C31364E0-C387-4FD9-A30A-4C0A2F8D0E0A}" srcOrd="6" destOrd="0" presId="urn:microsoft.com/office/officeart/2005/8/layout/hProcess9"/>
    <dgm:cxn modelId="{AAE0CB46-FEC0-44D3-83F5-A0AE049CD84E}" type="presParOf" srcId="{75359947-C2AA-4D56-AF1A-7D612F8FB082}" destId="{109467AB-6A1E-4B06-A314-16D3CA058C16}" srcOrd="7" destOrd="0" presId="urn:microsoft.com/office/officeart/2005/8/layout/hProcess9"/>
    <dgm:cxn modelId="{992398C5-0823-4F44-9AD0-7B7DB962C48D}" type="presParOf" srcId="{75359947-C2AA-4D56-AF1A-7D612F8FB082}" destId="{346DE48B-0ED6-4E0A-B3FB-501FD15042C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9C3C82A-B53A-489E-A70F-C2EA9EE3383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73A4B4A9-DCC4-4A54-A9D4-BB4C079280EA}">
      <dgm:prSet phldrT="[Text]"/>
      <dgm:spPr>
        <a:solidFill>
          <a:srgbClr val="008367"/>
        </a:solidFill>
      </dgm:spPr>
      <dgm:t>
        <a:bodyPr/>
        <a:lstStyle/>
        <a:p>
          <a:r>
            <a:rPr lang="en-US" dirty="0">
              <a:solidFill>
                <a:schemeClr val="bg1"/>
              </a:solidFill>
            </a:rPr>
            <a:t>Assess</a:t>
          </a:r>
        </a:p>
      </dgm:t>
    </dgm:pt>
    <dgm:pt modelId="{0A497C3A-841A-46D4-9835-FAEDA8126D6A}" type="parTrans" cxnId="{50963A23-0EF4-4A1E-8838-8C9E9992E151}">
      <dgm:prSet/>
      <dgm:spPr/>
      <dgm:t>
        <a:bodyPr/>
        <a:lstStyle/>
        <a:p>
          <a:endParaRPr lang="en-US"/>
        </a:p>
      </dgm:t>
    </dgm:pt>
    <dgm:pt modelId="{3C01AD61-AA7D-4B1F-94EF-37E1CB1723FA}" type="sibTrans" cxnId="{50963A23-0EF4-4A1E-8838-8C9E9992E151}">
      <dgm:prSet/>
      <dgm:spPr>
        <a:solidFill>
          <a:srgbClr val="004065"/>
        </a:solidFill>
      </dgm:spPr>
      <dgm:t>
        <a:bodyPr/>
        <a:lstStyle/>
        <a:p>
          <a:endParaRPr lang="en-US"/>
        </a:p>
      </dgm:t>
    </dgm:pt>
    <dgm:pt modelId="{A9685B52-A75C-43F5-BCE7-CB4C9AA37C0A}">
      <dgm:prSet phldrT="[Text]"/>
      <dgm:spPr>
        <a:solidFill>
          <a:srgbClr val="0070C0"/>
        </a:solidFill>
      </dgm:spPr>
      <dgm:t>
        <a:bodyPr/>
        <a:lstStyle/>
        <a:p>
          <a:r>
            <a:rPr lang="en-US" dirty="0">
              <a:solidFill>
                <a:schemeClr val="bg1"/>
              </a:solidFill>
            </a:rPr>
            <a:t>Promote</a:t>
          </a:r>
        </a:p>
      </dgm:t>
    </dgm:pt>
    <dgm:pt modelId="{1504FE0E-995F-41A7-9D6B-95C044F37369}" type="parTrans" cxnId="{7AEC36C0-FEB8-47B8-A745-C1CCBA5E9A56}">
      <dgm:prSet/>
      <dgm:spPr/>
      <dgm:t>
        <a:bodyPr/>
        <a:lstStyle/>
        <a:p>
          <a:endParaRPr lang="en-US"/>
        </a:p>
      </dgm:t>
    </dgm:pt>
    <dgm:pt modelId="{29A53072-D852-4DB8-BD51-7F13CCE644C8}" type="sibTrans" cxnId="{7AEC36C0-FEB8-47B8-A745-C1CCBA5E9A56}">
      <dgm:prSet/>
      <dgm:spPr/>
      <dgm:t>
        <a:bodyPr/>
        <a:lstStyle/>
        <a:p>
          <a:endParaRPr lang="en-US"/>
        </a:p>
      </dgm:t>
    </dgm:pt>
    <dgm:pt modelId="{58AA43E9-F512-496C-A716-AA0FBDB467C7}">
      <dgm:prSet phldrT="[Text]"/>
      <dgm:spPr>
        <a:solidFill>
          <a:srgbClr val="C8B18B"/>
        </a:solidFill>
      </dgm:spPr>
      <dgm:t>
        <a:bodyPr/>
        <a:lstStyle/>
        <a:p>
          <a:r>
            <a:rPr lang="en-US" dirty="0">
              <a:solidFill>
                <a:schemeClr val="bg1"/>
              </a:solidFill>
            </a:rPr>
            <a:t>Review</a:t>
          </a:r>
        </a:p>
      </dgm:t>
    </dgm:pt>
    <dgm:pt modelId="{7FC3620E-E64C-4678-9E94-9FBB0BF213C4}" type="parTrans" cxnId="{FAFC011F-24E9-4016-9372-759E38F07E68}">
      <dgm:prSet/>
      <dgm:spPr/>
      <dgm:t>
        <a:bodyPr/>
        <a:lstStyle/>
        <a:p>
          <a:endParaRPr lang="en-US"/>
        </a:p>
      </dgm:t>
    </dgm:pt>
    <dgm:pt modelId="{66982221-35B3-45FA-99E1-CBBF2F38C9EA}" type="sibTrans" cxnId="{FAFC011F-24E9-4016-9372-759E38F07E68}">
      <dgm:prSet/>
      <dgm:spPr/>
      <dgm:t>
        <a:bodyPr/>
        <a:lstStyle/>
        <a:p>
          <a:endParaRPr lang="en-US"/>
        </a:p>
      </dgm:t>
    </dgm:pt>
    <dgm:pt modelId="{18065AFA-60E5-4CDC-AFF4-11D8028EC5EE}" type="pres">
      <dgm:prSet presAssocID="{B9C3C82A-B53A-489E-A70F-C2EA9EE33830}" presName="Name0" presStyleCnt="0">
        <dgm:presLayoutVars>
          <dgm:dir/>
          <dgm:resizeHandles val="exact"/>
        </dgm:presLayoutVars>
      </dgm:prSet>
      <dgm:spPr/>
    </dgm:pt>
    <dgm:pt modelId="{8EF77DDB-2791-4606-AD36-279DFE4BC0BA}" type="pres">
      <dgm:prSet presAssocID="{B9C3C82A-B53A-489E-A70F-C2EA9EE33830}" presName="cycle" presStyleCnt="0"/>
      <dgm:spPr/>
    </dgm:pt>
    <dgm:pt modelId="{9FD8D763-1E93-4E25-9BCE-CE49D205724F}" type="pres">
      <dgm:prSet presAssocID="{73A4B4A9-DCC4-4A54-A9D4-BB4C079280EA}" presName="nodeFirstNode" presStyleLbl="node1" presStyleIdx="0" presStyleCnt="3" custRadScaleRad="108776">
        <dgm:presLayoutVars>
          <dgm:bulletEnabled val="1"/>
        </dgm:presLayoutVars>
      </dgm:prSet>
      <dgm:spPr/>
    </dgm:pt>
    <dgm:pt modelId="{C424B6CF-BB42-4E80-AABD-669D4C06EF16}" type="pres">
      <dgm:prSet presAssocID="{3C01AD61-AA7D-4B1F-94EF-37E1CB1723FA}" presName="sibTransFirstNode" presStyleLbl="bgShp" presStyleIdx="0" presStyleCnt="1" custScaleX="122261"/>
      <dgm:spPr/>
    </dgm:pt>
    <dgm:pt modelId="{2B489F55-0A6D-41F4-94EF-13FA678EE305}" type="pres">
      <dgm:prSet presAssocID="{A9685B52-A75C-43F5-BCE7-CB4C9AA37C0A}" presName="nodeFollowingNodes" presStyleLbl="node1" presStyleIdx="1" presStyleCnt="3" custRadScaleRad="113991" custRadScaleInc="-20869">
        <dgm:presLayoutVars>
          <dgm:bulletEnabled val="1"/>
        </dgm:presLayoutVars>
      </dgm:prSet>
      <dgm:spPr/>
    </dgm:pt>
    <dgm:pt modelId="{0A846D20-87EF-43E5-AD2D-A5C76ED4A452}" type="pres">
      <dgm:prSet presAssocID="{58AA43E9-F512-496C-A716-AA0FBDB467C7}" presName="nodeFollowingNodes" presStyleLbl="node1" presStyleIdx="2" presStyleCnt="3" custRadScaleRad="108727" custRadScaleInc="20257">
        <dgm:presLayoutVars>
          <dgm:bulletEnabled val="1"/>
        </dgm:presLayoutVars>
      </dgm:prSet>
      <dgm:spPr/>
    </dgm:pt>
  </dgm:ptLst>
  <dgm:cxnLst>
    <dgm:cxn modelId="{6D718F0A-7811-4C82-9B1A-C7AC234705AA}" type="presOf" srcId="{3C01AD61-AA7D-4B1F-94EF-37E1CB1723FA}" destId="{C424B6CF-BB42-4E80-AABD-669D4C06EF16}" srcOrd="0" destOrd="0" presId="urn:microsoft.com/office/officeart/2005/8/layout/cycle3"/>
    <dgm:cxn modelId="{FAFC011F-24E9-4016-9372-759E38F07E68}" srcId="{B9C3C82A-B53A-489E-A70F-C2EA9EE33830}" destId="{58AA43E9-F512-496C-A716-AA0FBDB467C7}" srcOrd="2" destOrd="0" parTransId="{7FC3620E-E64C-4678-9E94-9FBB0BF213C4}" sibTransId="{66982221-35B3-45FA-99E1-CBBF2F38C9EA}"/>
    <dgm:cxn modelId="{50963A23-0EF4-4A1E-8838-8C9E9992E151}" srcId="{B9C3C82A-B53A-489E-A70F-C2EA9EE33830}" destId="{73A4B4A9-DCC4-4A54-A9D4-BB4C079280EA}" srcOrd="0" destOrd="0" parTransId="{0A497C3A-841A-46D4-9835-FAEDA8126D6A}" sibTransId="{3C01AD61-AA7D-4B1F-94EF-37E1CB1723FA}"/>
    <dgm:cxn modelId="{6C49F642-7036-4088-99F2-2886C88A8B97}" type="presOf" srcId="{58AA43E9-F512-496C-A716-AA0FBDB467C7}" destId="{0A846D20-87EF-43E5-AD2D-A5C76ED4A452}" srcOrd="0" destOrd="0" presId="urn:microsoft.com/office/officeart/2005/8/layout/cycle3"/>
    <dgm:cxn modelId="{D414BB49-8582-48F3-BAE4-71F765B90F14}" type="presOf" srcId="{B9C3C82A-B53A-489E-A70F-C2EA9EE33830}" destId="{18065AFA-60E5-4CDC-AFF4-11D8028EC5EE}" srcOrd="0" destOrd="0" presId="urn:microsoft.com/office/officeart/2005/8/layout/cycle3"/>
    <dgm:cxn modelId="{71ED0785-4EC2-4A5B-9E73-1F9684DCC72D}" type="presOf" srcId="{73A4B4A9-DCC4-4A54-A9D4-BB4C079280EA}" destId="{9FD8D763-1E93-4E25-9BCE-CE49D205724F}" srcOrd="0" destOrd="0" presId="urn:microsoft.com/office/officeart/2005/8/layout/cycle3"/>
    <dgm:cxn modelId="{190B5CA9-5914-450D-8A29-73BBFA4A48A2}" type="presOf" srcId="{A9685B52-A75C-43F5-BCE7-CB4C9AA37C0A}" destId="{2B489F55-0A6D-41F4-94EF-13FA678EE305}" srcOrd="0" destOrd="0" presId="urn:microsoft.com/office/officeart/2005/8/layout/cycle3"/>
    <dgm:cxn modelId="{7AEC36C0-FEB8-47B8-A745-C1CCBA5E9A56}" srcId="{B9C3C82A-B53A-489E-A70F-C2EA9EE33830}" destId="{A9685B52-A75C-43F5-BCE7-CB4C9AA37C0A}" srcOrd="1" destOrd="0" parTransId="{1504FE0E-995F-41A7-9D6B-95C044F37369}" sibTransId="{29A53072-D852-4DB8-BD51-7F13CCE644C8}"/>
    <dgm:cxn modelId="{362C03E0-66FB-40BA-81F2-A21CDFA7ECB7}" type="presParOf" srcId="{18065AFA-60E5-4CDC-AFF4-11D8028EC5EE}" destId="{8EF77DDB-2791-4606-AD36-279DFE4BC0BA}" srcOrd="0" destOrd="0" presId="urn:microsoft.com/office/officeart/2005/8/layout/cycle3"/>
    <dgm:cxn modelId="{51E26E5E-B9A3-49CF-8AA0-D7AAE4752E32}" type="presParOf" srcId="{8EF77DDB-2791-4606-AD36-279DFE4BC0BA}" destId="{9FD8D763-1E93-4E25-9BCE-CE49D205724F}" srcOrd="0" destOrd="0" presId="urn:microsoft.com/office/officeart/2005/8/layout/cycle3"/>
    <dgm:cxn modelId="{7640E041-24D3-42EA-A327-D16C3C42F9D2}" type="presParOf" srcId="{8EF77DDB-2791-4606-AD36-279DFE4BC0BA}" destId="{C424B6CF-BB42-4E80-AABD-669D4C06EF16}" srcOrd="1" destOrd="0" presId="urn:microsoft.com/office/officeart/2005/8/layout/cycle3"/>
    <dgm:cxn modelId="{664620B8-3CA1-4614-984A-AE8A9E47F631}" type="presParOf" srcId="{8EF77DDB-2791-4606-AD36-279DFE4BC0BA}" destId="{2B489F55-0A6D-41F4-94EF-13FA678EE305}" srcOrd="2" destOrd="0" presId="urn:microsoft.com/office/officeart/2005/8/layout/cycle3"/>
    <dgm:cxn modelId="{679C0CDA-77D2-4CDB-8E1D-34BE8E246AFD}" type="presParOf" srcId="{8EF77DDB-2791-4606-AD36-279DFE4BC0BA}" destId="{0A846D20-87EF-43E5-AD2D-A5C76ED4A452}"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65F6F8C-B5F5-406A-899F-8198BB70803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54B15B4-782D-4864-8EB4-9F7634D0DA57}">
      <dgm:prSet phldrT="[Text]"/>
      <dgm:spPr>
        <a:solidFill>
          <a:srgbClr val="008367"/>
        </a:solidFill>
      </dgm:spPr>
      <dgm:t>
        <a:bodyPr/>
        <a:lstStyle/>
        <a:p>
          <a:r>
            <a:rPr lang="en-US" dirty="0"/>
            <a:t>Quarterly meetings are optimal to share successes, identify challenges and maintain momentum</a:t>
          </a:r>
        </a:p>
      </dgm:t>
    </dgm:pt>
    <dgm:pt modelId="{E2B93E5E-BC38-4142-B883-3EF6667C1732}" type="parTrans" cxnId="{1A48DD37-19EE-437C-9BE5-9A3EF59F1AD5}">
      <dgm:prSet/>
      <dgm:spPr/>
      <dgm:t>
        <a:bodyPr/>
        <a:lstStyle/>
        <a:p>
          <a:endParaRPr lang="en-US"/>
        </a:p>
      </dgm:t>
    </dgm:pt>
    <dgm:pt modelId="{A91C79DE-5676-430E-92D7-D2DACF503112}" type="sibTrans" cxnId="{1A48DD37-19EE-437C-9BE5-9A3EF59F1AD5}">
      <dgm:prSet/>
      <dgm:spPr>
        <a:ln>
          <a:solidFill>
            <a:srgbClr val="004065"/>
          </a:solidFill>
        </a:ln>
      </dgm:spPr>
      <dgm:t>
        <a:bodyPr/>
        <a:lstStyle/>
        <a:p>
          <a:endParaRPr lang="en-US"/>
        </a:p>
      </dgm:t>
    </dgm:pt>
    <dgm:pt modelId="{617D19FC-54D6-4B1A-8FB8-69E41238126F}">
      <dgm:prSet phldrT="[Text]"/>
      <dgm:spPr>
        <a:solidFill>
          <a:srgbClr val="004065"/>
        </a:solidFill>
      </dgm:spPr>
      <dgm:t>
        <a:bodyPr/>
        <a:lstStyle/>
        <a:p>
          <a:r>
            <a:rPr lang="en-US" dirty="0"/>
            <a:t>Retaining federal support of Medicaid is the determining factor regarding whether these changes will be sustained</a:t>
          </a:r>
        </a:p>
      </dgm:t>
    </dgm:pt>
    <dgm:pt modelId="{CEF19BD3-E2CA-402D-8F4F-44D0EE6D098D}" type="parTrans" cxnId="{304E21AB-212E-4FE3-9DD0-7C7FD84A1DDA}">
      <dgm:prSet/>
      <dgm:spPr/>
      <dgm:t>
        <a:bodyPr/>
        <a:lstStyle/>
        <a:p>
          <a:endParaRPr lang="en-US"/>
        </a:p>
      </dgm:t>
    </dgm:pt>
    <dgm:pt modelId="{C8710487-3F9B-4848-AB83-11CCFFEA8BF0}" type="sibTrans" cxnId="{304E21AB-212E-4FE3-9DD0-7C7FD84A1DDA}">
      <dgm:prSet/>
      <dgm:spPr/>
      <dgm:t>
        <a:bodyPr/>
        <a:lstStyle/>
        <a:p>
          <a:endParaRPr lang="en-US"/>
        </a:p>
      </dgm:t>
    </dgm:pt>
    <dgm:pt modelId="{B65D6C90-63C8-45C2-9533-7A6BC5DCA0BA}">
      <dgm:prSet phldrT="[Text]"/>
      <dgm:spPr>
        <a:solidFill>
          <a:srgbClr val="0070C0"/>
        </a:solidFill>
      </dgm:spPr>
      <dgm:t>
        <a:bodyPr/>
        <a:lstStyle/>
        <a:p>
          <a:r>
            <a:rPr lang="en-US" dirty="0"/>
            <a:t>Advocacy for Medicaid resources is critical to sustain incredible strides of collective efforts on access to care</a:t>
          </a:r>
        </a:p>
      </dgm:t>
    </dgm:pt>
    <dgm:pt modelId="{21E80663-9E31-47F2-8CB5-990EE9BD2E35}" type="parTrans" cxnId="{B24A30A5-88D9-4CC7-B9E9-DBB324721323}">
      <dgm:prSet/>
      <dgm:spPr/>
      <dgm:t>
        <a:bodyPr/>
        <a:lstStyle/>
        <a:p>
          <a:endParaRPr lang="en-US"/>
        </a:p>
      </dgm:t>
    </dgm:pt>
    <dgm:pt modelId="{6484EBBC-E0A7-496D-A9B6-0656F9161708}" type="sibTrans" cxnId="{B24A30A5-88D9-4CC7-B9E9-DBB324721323}">
      <dgm:prSet/>
      <dgm:spPr/>
      <dgm:t>
        <a:bodyPr/>
        <a:lstStyle/>
        <a:p>
          <a:endParaRPr lang="en-US"/>
        </a:p>
      </dgm:t>
    </dgm:pt>
    <dgm:pt modelId="{49A51F29-3E47-4876-A2FF-379F771F028E}" type="pres">
      <dgm:prSet presAssocID="{065F6F8C-B5F5-406A-899F-8198BB70803D}" presName="Name0" presStyleCnt="0">
        <dgm:presLayoutVars>
          <dgm:chMax val="7"/>
          <dgm:chPref val="7"/>
          <dgm:dir/>
        </dgm:presLayoutVars>
      </dgm:prSet>
      <dgm:spPr/>
    </dgm:pt>
    <dgm:pt modelId="{8A619F66-0821-44E0-B025-6B655D5C1F26}" type="pres">
      <dgm:prSet presAssocID="{065F6F8C-B5F5-406A-899F-8198BB70803D}" presName="Name1" presStyleCnt="0"/>
      <dgm:spPr/>
    </dgm:pt>
    <dgm:pt modelId="{7F98AF17-AC4A-45F9-AE7A-F2EB66879E0A}" type="pres">
      <dgm:prSet presAssocID="{065F6F8C-B5F5-406A-899F-8198BB70803D}" presName="cycle" presStyleCnt="0"/>
      <dgm:spPr/>
    </dgm:pt>
    <dgm:pt modelId="{B3619938-6953-45A1-8B5A-8B56B54A9D15}" type="pres">
      <dgm:prSet presAssocID="{065F6F8C-B5F5-406A-899F-8198BB70803D}" presName="srcNode" presStyleLbl="node1" presStyleIdx="0" presStyleCnt="3"/>
      <dgm:spPr/>
    </dgm:pt>
    <dgm:pt modelId="{9FBE6FE3-C479-4CE3-BCC0-D5E76B7D102D}" type="pres">
      <dgm:prSet presAssocID="{065F6F8C-B5F5-406A-899F-8198BB70803D}" presName="conn" presStyleLbl="parChTrans1D2" presStyleIdx="0" presStyleCnt="1"/>
      <dgm:spPr/>
    </dgm:pt>
    <dgm:pt modelId="{1D79A450-572A-4A48-9FEF-1043956F9BC0}" type="pres">
      <dgm:prSet presAssocID="{065F6F8C-B5F5-406A-899F-8198BB70803D}" presName="extraNode" presStyleLbl="node1" presStyleIdx="0" presStyleCnt="3"/>
      <dgm:spPr/>
    </dgm:pt>
    <dgm:pt modelId="{7F99A6B8-D2EA-4947-87EF-5EB38BCAE5E6}" type="pres">
      <dgm:prSet presAssocID="{065F6F8C-B5F5-406A-899F-8198BB70803D}" presName="dstNode" presStyleLbl="node1" presStyleIdx="0" presStyleCnt="3"/>
      <dgm:spPr/>
    </dgm:pt>
    <dgm:pt modelId="{EFF8CC2B-D1CF-4531-801B-D18B8551FBEE}" type="pres">
      <dgm:prSet presAssocID="{354B15B4-782D-4864-8EB4-9F7634D0DA57}" presName="text_1" presStyleLbl="node1" presStyleIdx="0" presStyleCnt="3">
        <dgm:presLayoutVars>
          <dgm:bulletEnabled val="1"/>
        </dgm:presLayoutVars>
      </dgm:prSet>
      <dgm:spPr/>
    </dgm:pt>
    <dgm:pt modelId="{0B45DA25-0736-438F-9B76-D3098AB20B0D}" type="pres">
      <dgm:prSet presAssocID="{354B15B4-782D-4864-8EB4-9F7634D0DA57}" presName="accent_1" presStyleCnt="0"/>
      <dgm:spPr/>
    </dgm:pt>
    <dgm:pt modelId="{622E851A-E93F-47BF-A747-23F496DA1697}" type="pres">
      <dgm:prSet presAssocID="{354B15B4-782D-4864-8EB4-9F7634D0DA57}" presName="accentRepeatNode" presStyleLbl="solidFgAcc1" presStyleIdx="0" presStyleCnt="3"/>
      <dgm:spPr>
        <a:solidFill>
          <a:schemeClr val="bg1"/>
        </a:solidFill>
        <a:ln>
          <a:solidFill>
            <a:srgbClr val="008367"/>
          </a:solidFill>
        </a:ln>
      </dgm:spPr>
    </dgm:pt>
    <dgm:pt modelId="{7E42A3DE-12F9-4565-9B19-4CBBA63FE8F4}" type="pres">
      <dgm:prSet presAssocID="{617D19FC-54D6-4B1A-8FB8-69E41238126F}" presName="text_2" presStyleLbl="node1" presStyleIdx="1" presStyleCnt="3">
        <dgm:presLayoutVars>
          <dgm:bulletEnabled val="1"/>
        </dgm:presLayoutVars>
      </dgm:prSet>
      <dgm:spPr/>
    </dgm:pt>
    <dgm:pt modelId="{B298E8ED-C67B-4E48-9442-6F509C44B527}" type="pres">
      <dgm:prSet presAssocID="{617D19FC-54D6-4B1A-8FB8-69E41238126F}" presName="accent_2" presStyleCnt="0"/>
      <dgm:spPr/>
    </dgm:pt>
    <dgm:pt modelId="{32350292-C381-4003-959B-E684C52DDE94}" type="pres">
      <dgm:prSet presAssocID="{617D19FC-54D6-4B1A-8FB8-69E41238126F}" presName="accentRepeatNode" presStyleLbl="solidFgAcc1" presStyleIdx="1" presStyleCnt="3"/>
      <dgm:spPr>
        <a:ln>
          <a:solidFill>
            <a:srgbClr val="004065"/>
          </a:solidFill>
        </a:ln>
      </dgm:spPr>
    </dgm:pt>
    <dgm:pt modelId="{9A07516E-EC90-47BC-8DF8-5502972274B5}" type="pres">
      <dgm:prSet presAssocID="{B65D6C90-63C8-45C2-9533-7A6BC5DCA0BA}" presName="text_3" presStyleLbl="node1" presStyleIdx="2" presStyleCnt="3">
        <dgm:presLayoutVars>
          <dgm:bulletEnabled val="1"/>
        </dgm:presLayoutVars>
      </dgm:prSet>
      <dgm:spPr/>
    </dgm:pt>
    <dgm:pt modelId="{8024BF3B-99FE-4133-A70A-7423F6CD5933}" type="pres">
      <dgm:prSet presAssocID="{B65D6C90-63C8-45C2-9533-7A6BC5DCA0BA}" presName="accent_3" presStyleCnt="0"/>
      <dgm:spPr/>
    </dgm:pt>
    <dgm:pt modelId="{F3ACFC24-6262-4593-B6FB-28E7FE4CA4A7}" type="pres">
      <dgm:prSet presAssocID="{B65D6C90-63C8-45C2-9533-7A6BC5DCA0BA}" presName="accentRepeatNode" presStyleLbl="solidFgAcc1" presStyleIdx="2" presStyleCnt="3"/>
      <dgm:spPr>
        <a:ln>
          <a:solidFill>
            <a:srgbClr val="0070C0"/>
          </a:solidFill>
        </a:ln>
      </dgm:spPr>
    </dgm:pt>
  </dgm:ptLst>
  <dgm:cxnLst>
    <dgm:cxn modelId="{20170703-82A5-4773-8DBE-25AAF887E09C}" type="presOf" srcId="{617D19FC-54D6-4B1A-8FB8-69E41238126F}" destId="{7E42A3DE-12F9-4565-9B19-4CBBA63FE8F4}" srcOrd="0" destOrd="0" presId="urn:microsoft.com/office/officeart/2008/layout/VerticalCurvedList"/>
    <dgm:cxn modelId="{1A48DD37-19EE-437C-9BE5-9A3EF59F1AD5}" srcId="{065F6F8C-B5F5-406A-899F-8198BB70803D}" destId="{354B15B4-782D-4864-8EB4-9F7634D0DA57}" srcOrd="0" destOrd="0" parTransId="{E2B93E5E-BC38-4142-B883-3EF6667C1732}" sibTransId="{A91C79DE-5676-430E-92D7-D2DACF503112}"/>
    <dgm:cxn modelId="{ACBF4041-4018-43EB-BB50-3D1FF65E8294}" type="presOf" srcId="{B65D6C90-63C8-45C2-9533-7A6BC5DCA0BA}" destId="{9A07516E-EC90-47BC-8DF8-5502972274B5}" srcOrd="0" destOrd="0" presId="urn:microsoft.com/office/officeart/2008/layout/VerticalCurvedList"/>
    <dgm:cxn modelId="{A399797F-24BF-4015-8F1F-C4D532BB631E}" type="presOf" srcId="{A91C79DE-5676-430E-92D7-D2DACF503112}" destId="{9FBE6FE3-C479-4CE3-BCC0-D5E76B7D102D}" srcOrd="0" destOrd="0" presId="urn:microsoft.com/office/officeart/2008/layout/VerticalCurvedList"/>
    <dgm:cxn modelId="{59ABEB9A-E827-4E55-A78F-83368ECBA454}" type="presOf" srcId="{354B15B4-782D-4864-8EB4-9F7634D0DA57}" destId="{EFF8CC2B-D1CF-4531-801B-D18B8551FBEE}" srcOrd="0" destOrd="0" presId="urn:microsoft.com/office/officeart/2008/layout/VerticalCurvedList"/>
    <dgm:cxn modelId="{B24A30A5-88D9-4CC7-B9E9-DBB324721323}" srcId="{065F6F8C-B5F5-406A-899F-8198BB70803D}" destId="{B65D6C90-63C8-45C2-9533-7A6BC5DCA0BA}" srcOrd="2" destOrd="0" parTransId="{21E80663-9E31-47F2-8CB5-990EE9BD2E35}" sibTransId="{6484EBBC-E0A7-496D-A9B6-0656F9161708}"/>
    <dgm:cxn modelId="{31F0CDA8-BD38-40BF-BE7E-D4109FB758EE}" type="presOf" srcId="{065F6F8C-B5F5-406A-899F-8198BB70803D}" destId="{49A51F29-3E47-4876-A2FF-379F771F028E}" srcOrd="0" destOrd="0" presId="urn:microsoft.com/office/officeart/2008/layout/VerticalCurvedList"/>
    <dgm:cxn modelId="{304E21AB-212E-4FE3-9DD0-7C7FD84A1DDA}" srcId="{065F6F8C-B5F5-406A-899F-8198BB70803D}" destId="{617D19FC-54D6-4B1A-8FB8-69E41238126F}" srcOrd="1" destOrd="0" parTransId="{CEF19BD3-E2CA-402D-8F4F-44D0EE6D098D}" sibTransId="{C8710487-3F9B-4848-AB83-11CCFFEA8BF0}"/>
    <dgm:cxn modelId="{7CB20EB5-E9E1-4C98-B280-1923FEC1DC78}" type="presParOf" srcId="{49A51F29-3E47-4876-A2FF-379F771F028E}" destId="{8A619F66-0821-44E0-B025-6B655D5C1F26}" srcOrd="0" destOrd="0" presId="urn:microsoft.com/office/officeart/2008/layout/VerticalCurvedList"/>
    <dgm:cxn modelId="{450BD2A5-1CD4-4B38-BBF0-68C1BB65F262}" type="presParOf" srcId="{8A619F66-0821-44E0-B025-6B655D5C1F26}" destId="{7F98AF17-AC4A-45F9-AE7A-F2EB66879E0A}" srcOrd="0" destOrd="0" presId="urn:microsoft.com/office/officeart/2008/layout/VerticalCurvedList"/>
    <dgm:cxn modelId="{56FE6CFA-B70B-4017-B696-1374CEAAFD3E}" type="presParOf" srcId="{7F98AF17-AC4A-45F9-AE7A-F2EB66879E0A}" destId="{B3619938-6953-45A1-8B5A-8B56B54A9D15}" srcOrd="0" destOrd="0" presId="urn:microsoft.com/office/officeart/2008/layout/VerticalCurvedList"/>
    <dgm:cxn modelId="{30CDA89C-541B-4E3E-8385-85B60330DAFF}" type="presParOf" srcId="{7F98AF17-AC4A-45F9-AE7A-F2EB66879E0A}" destId="{9FBE6FE3-C479-4CE3-BCC0-D5E76B7D102D}" srcOrd="1" destOrd="0" presId="urn:microsoft.com/office/officeart/2008/layout/VerticalCurvedList"/>
    <dgm:cxn modelId="{4E264EE8-523D-4D85-82C3-CD5FBEB54594}" type="presParOf" srcId="{7F98AF17-AC4A-45F9-AE7A-F2EB66879E0A}" destId="{1D79A450-572A-4A48-9FEF-1043956F9BC0}" srcOrd="2" destOrd="0" presId="urn:microsoft.com/office/officeart/2008/layout/VerticalCurvedList"/>
    <dgm:cxn modelId="{F07724D9-8489-4DF9-A522-BF8B82E55723}" type="presParOf" srcId="{7F98AF17-AC4A-45F9-AE7A-F2EB66879E0A}" destId="{7F99A6B8-D2EA-4947-87EF-5EB38BCAE5E6}" srcOrd="3" destOrd="0" presId="urn:microsoft.com/office/officeart/2008/layout/VerticalCurvedList"/>
    <dgm:cxn modelId="{1C01288F-C0B7-4E08-A6C9-23529FE9C851}" type="presParOf" srcId="{8A619F66-0821-44E0-B025-6B655D5C1F26}" destId="{EFF8CC2B-D1CF-4531-801B-D18B8551FBEE}" srcOrd="1" destOrd="0" presId="urn:microsoft.com/office/officeart/2008/layout/VerticalCurvedList"/>
    <dgm:cxn modelId="{66BF7203-1E07-45AE-A057-3DDD21B2956D}" type="presParOf" srcId="{8A619F66-0821-44E0-B025-6B655D5C1F26}" destId="{0B45DA25-0736-438F-9B76-D3098AB20B0D}" srcOrd="2" destOrd="0" presId="urn:microsoft.com/office/officeart/2008/layout/VerticalCurvedList"/>
    <dgm:cxn modelId="{CB403513-63A8-4CA1-8101-22D280A99EDE}" type="presParOf" srcId="{0B45DA25-0736-438F-9B76-D3098AB20B0D}" destId="{622E851A-E93F-47BF-A747-23F496DA1697}" srcOrd="0" destOrd="0" presId="urn:microsoft.com/office/officeart/2008/layout/VerticalCurvedList"/>
    <dgm:cxn modelId="{0237C999-A76A-4E7C-851F-8BD87E08867C}" type="presParOf" srcId="{8A619F66-0821-44E0-B025-6B655D5C1F26}" destId="{7E42A3DE-12F9-4565-9B19-4CBBA63FE8F4}" srcOrd="3" destOrd="0" presId="urn:microsoft.com/office/officeart/2008/layout/VerticalCurvedList"/>
    <dgm:cxn modelId="{32FB0C23-A6FE-463D-ADD2-C89B62A8231D}" type="presParOf" srcId="{8A619F66-0821-44E0-B025-6B655D5C1F26}" destId="{B298E8ED-C67B-4E48-9442-6F509C44B527}" srcOrd="4" destOrd="0" presId="urn:microsoft.com/office/officeart/2008/layout/VerticalCurvedList"/>
    <dgm:cxn modelId="{85D8D33F-923E-42A2-A479-826D94A66242}" type="presParOf" srcId="{B298E8ED-C67B-4E48-9442-6F509C44B527}" destId="{32350292-C381-4003-959B-E684C52DDE94}" srcOrd="0" destOrd="0" presId="urn:microsoft.com/office/officeart/2008/layout/VerticalCurvedList"/>
    <dgm:cxn modelId="{573C5C53-EBCB-4BAE-9D74-C7D9AE79CAEB}" type="presParOf" srcId="{8A619F66-0821-44E0-B025-6B655D5C1F26}" destId="{9A07516E-EC90-47BC-8DF8-5502972274B5}" srcOrd="5" destOrd="0" presId="urn:microsoft.com/office/officeart/2008/layout/VerticalCurvedList"/>
    <dgm:cxn modelId="{7C7F1589-225F-430B-941F-099DF82CCD8B}" type="presParOf" srcId="{8A619F66-0821-44E0-B025-6B655D5C1F26}" destId="{8024BF3B-99FE-4133-A70A-7423F6CD5933}" srcOrd="6" destOrd="0" presId="urn:microsoft.com/office/officeart/2008/layout/VerticalCurvedList"/>
    <dgm:cxn modelId="{1D68CD5B-25D6-439C-B85C-06A625B75149}" type="presParOf" srcId="{8024BF3B-99FE-4133-A70A-7423F6CD5933}" destId="{F3ACFC24-6262-4593-B6FB-28E7FE4CA4A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95AA7B-6414-4956-90C6-11F5E9B92523}" type="doc">
      <dgm:prSet loTypeId="urn:microsoft.com/office/officeart/2005/8/layout/vList3" loCatId="list" qsTypeId="urn:microsoft.com/office/officeart/2005/8/quickstyle/simple1" qsCatId="simple" csTypeId="urn:microsoft.com/office/officeart/2005/8/colors/accent1_2" csCatId="accent1" phldr="1"/>
      <dgm:spPr/>
    </dgm:pt>
    <dgm:pt modelId="{E308EABB-20BD-4C73-A259-CB292DF296C7}">
      <dgm:prSet phldrT="[Text]"/>
      <dgm:spPr>
        <a:solidFill>
          <a:srgbClr val="004065"/>
        </a:solidFill>
      </dgm:spPr>
      <dgm:t>
        <a:bodyPr/>
        <a:lstStyle/>
        <a:p>
          <a:pPr algn="l"/>
          <a:r>
            <a:rPr lang="en-US" dirty="0"/>
            <a:t>Communications and media</a:t>
          </a:r>
        </a:p>
      </dgm:t>
    </dgm:pt>
    <dgm:pt modelId="{94E36F70-3702-41CC-AF04-52C27B544830}" type="parTrans" cxnId="{B21105F4-54B3-4F66-8FEA-1B4A60E2789A}">
      <dgm:prSet/>
      <dgm:spPr/>
      <dgm:t>
        <a:bodyPr/>
        <a:lstStyle/>
        <a:p>
          <a:endParaRPr lang="en-US"/>
        </a:p>
      </dgm:t>
    </dgm:pt>
    <dgm:pt modelId="{96AB7F25-0088-4FBA-AE28-196B3CF4C318}" type="sibTrans" cxnId="{B21105F4-54B3-4F66-8FEA-1B4A60E2789A}">
      <dgm:prSet/>
      <dgm:spPr/>
      <dgm:t>
        <a:bodyPr/>
        <a:lstStyle/>
        <a:p>
          <a:endParaRPr lang="en-US"/>
        </a:p>
      </dgm:t>
    </dgm:pt>
    <dgm:pt modelId="{54122391-968F-4B35-9472-C01E4126EBF7}">
      <dgm:prSet phldrT="[Text]"/>
      <dgm:spPr>
        <a:solidFill>
          <a:srgbClr val="004065"/>
        </a:solidFill>
      </dgm:spPr>
      <dgm:t>
        <a:bodyPr/>
        <a:lstStyle/>
        <a:p>
          <a:pPr algn="l"/>
          <a:r>
            <a:rPr lang="en-US" dirty="0"/>
            <a:t>Community and faith-based organizations</a:t>
          </a:r>
        </a:p>
      </dgm:t>
    </dgm:pt>
    <dgm:pt modelId="{F70D33F9-4C28-4677-87AF-9CB1C44FDC9E}" type="parTrans" cxnId="{2F4B5D81-EA1B-4480-8FB0-5FE0EA484838}">
      <dgm:prSet/>
      <dgm:spPr/>
      <dgm:t>
        <a:bodyPr/>
        <a:lstStyle/>
        <a:p>
          <a:endParaRPr lang="en-US"/>
        </a:p>
      </dgm:t>
    </dgm:pt>
    <dgm:pt modelId="{6A04A83F-8E97-4FB8-ADDC-61A924871945}" type="sibTrans" cxnId="{2F4B5D81-EA1B-4480-8FB0-5FE0EA484838}">
      <dgm:prSet/>
      <dgm:spPr/>
      <dgm:t>
        <a:bodyPr/>
        <a:lstStyle/>
        <a:p>
          <a:endParaRPr lang="en-US"/>
        </a:p>
      </dgm:t>
    </dgm:pt>
    <dgm:pt modelId="{CA84106D-EC6F-4FAF-9655-4614207A6584}">
      <dgm:prSet phldrT="[Text]"/>
      <dgm:spPr>
        <a:solidFill>
          <a:srgbClr val="004065"/>
        </a:solidFill>
      </dgm:spPr>
      <dgm:t>
        <a:bodyPr/>
        <a:lstStyle/>
        <a:p>
          <a:pPr algn="l"/>
          <a:r>
            <a:rPr lang="en-US" dirty="0"/>
            <a:t>Health-related associations</a:t>
          </a:r>
        </a:p>
      </dgm:t>
    </dgm:pt>
    <dgm:pt modelId="{DF58A2B4-FA49-4530-ACD3-D0945E439843}" type="parTrans" cxnId="{9D379685-957A-4913-9EC7-C562D0BBF815}">
      <dgm:prSet/>
      <dgm:spPr/>
      <dgm:t>
        <a:bodyPr/>
        <a:lstStyle/>
        <a:p>
          <a:endParaRPr lang="en-US"/>
        </a:p>
      </dgm:t>
    </dgm:pt>
    <dgm:pt modelId="{0431994A-A338-45C9-AF24-7B9819C80D09}" type="sibTrans" cxnId="{9D379685-957A-4913-9EC7-C562D0BBF815}">
      <dgm:prSet/>
      <dgm:spPr/>
      <dgm:t>
        <a:bodyPr/>
        <a:lstStyle/>
        <a:p>
          <a:endParaRPr lang="en-US"/>
        </a:p>
      </dgm:t>
    </dgm:pt>
    <dgm:pt modelId="{2439FCFA-A41C-4B63-907D-F7D378CBCADA}" type="pres">
      <dgm:prSet presAssocID="{3C95AA7B-6414-4956-90C6-11F5E9B92523}" presName="linearFlow" presStyleCnt="0">
        <dgm:presLayoutVars>
          <dgm:dir/>
          <dgm:resizeHandles val="exact"/>
        </dgm:presLayoutVars>
      </dgm:prSet>
      <dgm:spPr/>
    </dgm:pt>
    <dgm:pt modelId="{60FE7450-4A6D-4BFD-A570-0A3629D64722}" type="pres">
      <dgm:prSet presAssocID="{E308EABB-20BD-4C73-A259-CB292DF296C7}" presName="composite" presStyleCnt="0"/>
      <dgm:spPr/>
    </dgm:pt>
    <dgm:pt modelId="{0670744D-ECE5-4EC7-89AC-CD14D15D3440}" type="pres">
      <dgm:prSet presAssocID="{E308EABB-20BD-4C73-A259-CB292DF296C7}"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A4E1FC9E-69C8-4C99-AEC8-C8FDC5933324}" type="pres">
      <dgm:prSet presAssocID="{E308EABB-20BD-4C73-A259-CB292DF296C7}" presName="txShp" presStyleLbl="node1" presStyleIdx="0" presStyleCnt="3">
        <dgm:presLayoutVars>
          <dgm:bulletEnabled val="1"/>
        </dgm:presLayoutVars>
      </dgm:prSet>
      <dgm:spPr/>
    </dgm:pt>
    <dgm:pt modelId="{9569BB39-6003-454D-9466-66C388622398}" type="pres">
      <dgm:prSet presAssocID="{96AB7F25-0088-4FBA-AE28-196B3CF4C318}" presName="spacing" presStyleCnt="0"/>
      <dgm:spPr/>
    </dgm:pt>
    <dgm:pt modelId="{CBE6CDA7-90E1-4F7D-8A7A-F40916E3359E}" type="pres">
      <dgm:prSet presAssocID="{54122391-968F-4B35-9472-C01E4126EBF7}" presName="composite" presStyleCnt="0"/>
      <dgm:spPr/>
    </dgm:pt>
    <dgm:pt modelId="{3EEE4ED5-D8AC-4140-91B9-76FCCE72F50E}" type="pres">
      <dgm:prSet presAssocID="{54122391-968F-4B35-9472-C01E4126EBF7}"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C85EC51-13F0-47C5-885B-5B18E8D507BB}" type="pres">
      <dgm:prSet presAssocID="{54122391-968F-4B35-9472-C01E4126EBF7}" presName="txShp" presStyleLbl="node1" presStyleIdx="1" presStyleCnt="3">
        <dgm:presLayoutVars>
          <dgm:bulletEnabled val="1"/>
        </dgm:presLayoutVars>
      </dgm:prSet>
      <dgm:spPr/>
    </dgm:pt>
    <dgm:pt modelId="{CF3E4BF3-4D73-429B-9418-AF8C1688BDD5}" type="pres">
      <dgm:prSet presAssocID="{6A04A83F-8E97-4FB8-ADDC-61A924871945}" presName="spacing" presStyleCnt="0"/>
      <dgm:spPr/>
    </dgm:pt>
    <dgm:pt modelId="{2A8F0E3D-79F4-4BEC-ABA7-0EAD30732E32}" type="pres">
      <dgm:prSet presAssocID="{CA84106D-EC6F-4FAF-9655-4614207A6584}" presName="composite" presStyleCnt="0"/>
      <dgm:spPr/>
    </dgm:pt>
    <dgm:pt modelId="{7890DBF2-E16E-47BA-94CB-A14FC1670E31}" type="pres">
      <dgm:prSet presAssocID="{CA84106D-EC6F-4FAF-9655-4614207A6584}"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 modelId="{8A3D311F-524D-45B0-9555-6A495DA5D7BC}" type="pres">
      <dgm:prSet presAssocID="{CA84106D-EC6F-4FAF-9655-4614207A6584}" presName="txShp" presStyleLbl="node1" presStyleIdx="2" presStyleCnt="3">
        <dgm:presLayoutVars>
          <dgm:bulletEnabled val="1"/>
        </dgm:presLayoutVars>
      </dgm:prSet>
      <dgm:spPr/>
    </dgm:pt>
  </dgm:ptLst>
  <dgm:cxnLst>
    <dgm:cxn modelId="{0ED94230-AEBF-420E-9A65-1467995F46F0}" type="presOf" srcId="{3C95AA7B-6414-4956-90C6-11F5E9B92523}" destId="{2439FCFA-A41C-4B63-907D-F7D378CBCADA}" srcOrd="0" destOrd="0" presId="urn:microsoft.com/office/officeart/2005/8/layout/vList3"/>
    <dgm:cxn modelId="{2F4B5D81-EA1B-4480-8FB0-5FE0EA484838}" srcId="{3C95AA7B-6414-4956-90C6-11F5E9B92523}" destId="{54122391-968F-4B35-9472-C01E4126EBF7}" srcOrd="1" destOrd="0" parTransId="{F70D33F9-4C28-4677-87AF-9CB1C44FDC9E}" sibTransId="{6A04A83F-8E97-4FB8-ADDC-61A924871945}"/>
    <dgm:cxn modelId="{9D379685-957A-4913-9EC7-C562D0BBF815}" srcId="{3C95AA7B-6414-4956-90C6-11F5E9B92523}" destId="{CA84106D-EC6F-4FAF-9655-4614207A6584}" srcOrd="2" destOrd="0" parTransId="{DF58A2B4-FA49-4530-ACD3-D0945E439843}" sibTransId="{0431994A-A338-45C9-AF24-7B9819C80D09}"/>
    <dgm:cxn modelId="{4CA87ABF-242D-47F5-A7A8-14E1CD39ECCD}" type="presOf" srcId="{54122391-968F-4B35-9472-C01E4126EBF7}" destId="{BC85EC51-13F0-47C5-885B-5B18E8D507BB}" srcOrd="0" destOrd="0" presId="urn:microsoft.com/office/officeart/2005/8/layout/vList3"/>
    <dgm:cxn modelId="{52B726D1-AB3D-477D-A0BE-51F98293EFCE}" type="presOf" srcId="{CA84106D-EC6F-4FAF-9655-4614207A6584}" destId="{8A3D311F-524D-45B0-9555-6A495DA5D7BC}" srcOrd="0" destOrd="0" presId="urn:microsoft.com/office/officeart/2005/8/layout/vList3"/>
    <dgm:cxn modelId="{54C975D1-F706-437D-B8B7-8ACC79A58E15}" type="presOf" srcId="{E308EABB-20BD-4C73-A259-CB292DF296C7}" destId="{A4E1FC9E-69C8-4C99-AEC8-C8FDC5933324}" srcOrd="0" destOrd="0" presId="urn:microsoft.com/office/officeart/2005/8/layout/vList3"/>
    <dgm:cxn modelId="{B21105F4-54B3-4F66-8FEA-1B4A60E2789A}" srcId="{3C95AA7B-6414-4956-90C6-11F5E9B92523}" destId="{E308EABB-20BD-4C73-A259-CB292DF296C7}" srcOrd="0" destOrd="0" parTransId="{94E36F70-3702-41CC-AF04-52C27B544830}" sibTransId="{96AB7F25-0088-4FBA-AE28-196B3CF4C318}"/>
    <dgm:cxn modelId="{6D7C818A-C90D-4DFC-89E9-76E73B15171F}" type="presParOf" srcId="{2439FCFA-A41C-4B63-907D-F7D378CBCADA}" destId="{60FE7450-4A6D-4BFD-A570-0A3629D64722}" srcOrd="0" destOrd="0" presId="urn:microsoft.com/office/officeart/2005/8/layout/vList3"/>
    <dgm:cxn modelId="{45C68D5F-E68D-4B5A-99BC-42301149B1DF}" type="presParOf" srcId="{60FE7450-4A6D-4BFD-A570-0A3629D64722}" destId="{0670744D-ECE5-4EC7-89AC-CD14D15D3440}" srcOrd="0" destOrd="0" presId="urn:microsoft.com/office/officeart/2005/8/layout/vList3"/>
    <dgm:cxn modelId="{62B6A70E-5749-446D-90F8-7F48AE0B1710}" type="presParOf" srcId="{60FE7450-4A6D-4BFD-A570-0A3629D64722}" destId="{A4E1FC9E-69C8-4C99-AEC8-C8FDC5933324}" srcOrd="1" destOrd="0" presId="urn:microsoft.com/office/officeart/2005/8/layout/vList3"/>
    <dgm:cxn modelId="{4B8D230F-F165-4C2C-AF57-A9A861B95D49}" type="presParOf" srcId="{2439FCFA-A41C-4B63-907D-F7D378CBCADA}" destId="{9569BB39-6003-454D-9466-66C388622398}" srcOrd="1" destOrd="0" presId="urn:microsoft.com/office/officeart/2005/8/layout/vList3"/>
    <dgm:cxn modelId="{A3CDC56D-2523-4C4D-92A2-342EAB6C3CB5}" type="presParOf" srcId="{2439FCFA-A41C-4B63-907D-F7D378CBCADA}" destId="{CBE6CDA7-90E1-4F7D-8A7A-F40916E3359E}" srcOrd="2" destOrd="0" presId="urn:microsoft.com/office/officeart/2005/8/layout/vList3"/>
    <dgm:cxn modelId="{0561760E-C8E6-4120-A984-51FED02E7E74}" type="presParOf" srcId="{CBE6CDA7-90E1-4F7D-8A7A-F40916E3359E}" destId="{3EEE4ED5-D8AC-4140-91B9-76FCCE72F50E}" srcOrd="0" destOrd="0" presId="urn:microsoft.com/office/officeart/2005/8/layout/vList3"/>
    <dgm:cxn modelId="{275CC3AB-014B-41CE-9BE3-B136A3BBF323}" type="presParOf" srcId="{CBE6CDA7-90E1-4F7D-8A7A-F40916E3359E}" destId="{BC85EC51-13F0-47C5-885B-5B18E8D507BB}" srcOrd="1" destOrd="0" presId="urn:microsoft.com/office/officeart/2005/8/layout/vList3"/>
    <dgm:cxn modelId="{D86A82C2-E041-4235-8F71-7EC0B2BF2EE1}" type="presParOf" srcId="{2439FCFA-A41C-4B63-907D-F7D378CBCADA}" destId="{CF3E4BF3-4D73-429B-9418-AF8C1688BDD5}" srcOrd="3" destOrd="0" presId="urn:microsoft.com/office/officeart/2005/8/layout/vList3"/>
    <dgm:cxn modelId="{D58060AC-BEA6-4E9C-A53D-E0079DABE96B}" type="presParOf" srcId="{2439FCFA-A41C-4B63-907D-F7D378CBCADA}" destId="{2A8F0E3D-79F4-4BEC-ABA7-0EAD30732E32}" srcOrd="4" destOrd="0" presId="urn:microsoft.com/office/officeart/2005/8/layout/vList3"/>
    <dgm:cxn modelId="{8FCB50DB-5C59-45BD-9971-E74110CEA11B}" type="presParOf" srcId="{2A8F0E3D-79F4-4BEC-ABA7-0EAD30732E32}" destId="{7890DBF2-E16E-47BA-94CB-A14FC1670E31}" srcOrd="0" destOrd="0" presId="urn:microsoft.com/office/officeart/2005/8/layout/vList3"/>
    <dgm:cxn modelId="{B404C8D6-13AC-4F21-9EBC-96918C808E84}" type="presParOf" srcId="{2A8F0E3D-79F4-4BEC-ABA7-0EAD30732E32}" destId="{8A3D311F-524D-45B0-9555-6A495DA5D7B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06A04-1447-4B5A-91B7-4D5D6608830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164FCF8-3F5F-4053-9367-A1E515277B66}">
      <dgm:prSet phldrT="[Text]" custT="1"/>
      <dgm:spPr>
        <a:solidFill>
          <a:srgbClr val="004065"/>
        </a:solidFill>
      </dgm:spPr>
      <dgm:t>
        <a:bodyPr/>
        <a:lstStyle/>
        <a:p>
          <a:r>
            <a:rPr lang="en-US" sz="4400" dirty="0"/>
            <a:t>Task Force</a:t>
          </a:r>
        </a:p>
      </dgm:t>
    </dgm:pt>
    <dgm:pt modelId="{5EA6E171-7925-48B8-90F6-A29CF9DAC14B}" type="parTrans" cxnId="{178B0D82-19D4-4F6C-A41F-91FD4769BA9F}">
      <dgm:prSet/>
      <dgm:spPr/>
      <dgm:t>
        <a:bodyPr/>
        <a:lstStyle/>
        <a:p>
          <a:endParaRPr lang="en-US"/>
        </a:p>
      </dgm:t>
    </dgm:pt>
    <dgm:pt modelId="{071B333F-348C-4D58-A3D4-70BAC9767741}" type="sibTrans" cxnId="{178B0D82-19D4-4F6C-A41F-91FD4769BA9F}">
      <dgm:prSet/>
      <dgm:spPr/>
      <dgm:t>
        <a:bodyPr/>
        <a:lstStyle/>
        <a:p>
          <a:endParaRPr lang="en-US"/>
        </a:p>
      </dgm:t>
    </dgm:pt>
    <dgm:pt modelId="{F94FED80-73E5-43BD-B9F1-4BDA553A4493}">
      <dgm:prSet phldrT="[Text]" custT="1"/>
      <dgm:spPr>
        <a:solidFill>
          <a:srgbClr val="0096D6"/>
        </a:solidFill>
      </dgm:spPr>
      <dgm:t>
        <a:bodyPr/>
        <a:lstStyle/>
        <a:p>
          <a:pPr algn="ctr"/>
          <a:r>
            <a:rPr lang="en-US" sz="2400" dirty="0"/>
            <a:t>Leaders of parent-teacher association</a:t>
          </a:r>
        </a:p>
      </dgm:t>
    </dgm:pt>
    <dgm:pt modelId="{8F433AE5-EB5A-4DDA-8EBA-197BDE4A1186}" type="parTrans" cxnId="{FF12EBCD-4340-4E5C-89B3-4364FFE0B874}">
      <dgm:prSet/>
      <dgm:spPr/>
      <dgm:t>
        <a:bodyPr/>
        <a:lstStyle/>
        <a:p>
          <a:endParaRPr lang="en-US"/>
        </a:p>
      </dgm:t>
    </dgm:pt>
    <dgm:pt modelId="{C3955093-F436-4BA3-94FD-DDB4A0E6B389}" type="sibTrans" cxnId="{FF12EBCD-4340-4E5C-89B3-4364FFE0B874}">
      <dgm:prSet/>
      <dgm:spPr/>
      <dgm:t>
        <a:bodyPr/>
        <a:lstStyle/>
        <a:p>
          <a:endParaRPr lang="en-US"/>
        </a:p>
      </dgm:t>
    </dgm:pt>
    <dgm:pt modelId="{434C5623-47DC-4176-8FB8-0ACC1895887C}">
      <dgm:prSet phldrT="[Text]" custT="1"/>
      <dgm:spPr>
        <a:solidFill>
          <a:srgbClr val="0096D6"/>
        </a:solidFill>
      </dgm:spPr>
      <dgm:t>
        <a:bodyPr/>
        <a:lstStyle/>
        <a:p>
          <a:pPr algn="ctr"/>
          <a:r>
            <a:rPr lang="en-US" sz="2400" dirty="0"/>
            <a:t>Teachers</a:t>
          </a:r>
        </a:p>
      </dgm:t>
    </dgm:pt>
    <dgm:pt modelId="{AAD333B9-71FE-45C9-ACDE-3F8E5BFCE677}" type="parTrans" cxnId="{9E2EEE92-C887-477E-A6BC-0B139E12DD35}">
      <dgm:prSet/>
      <dgm:spPr/>
      <dgm:t>
        <a:bodyPr/>
        <a:lstStyle/>
        <a:p>
          <a:endParaRPr lang="en-US"/>
        </a:p>
      </dgm:t>
    </dgm:pt>
    <dgm:pt modelId="{BBF3D3E7-E09A-4D26-973A-8BCD594ADB87}" type="sibTrans" cxnId="{9E2EEE92-C887-477E-A6BC-0B139E12DD35}">
      <dgm:prSet/>
      <dgm:spPr/>
      <dgm:t>
        <a:bodyPr/>
        <a:lstStyle/>
        <a:p>
          <a:endParaRPr lang="en-US"/>
        </a:p>
      </dgm:t>
    </dgm:pt>
    <dgm:pt modelId="{563A517A-B266-47D2-B47A-C50FA628CA57}">
      <dgm:prSet phldrT="[Text]" custT="1"/>
      <dgm:spPr>
        <a:solidFill>
          <a:srgbClr val="0096D6"/>
        </a:solidFill>
      </dgm:spPr>
      <dgm:t>
        <a:bodyPr/>
        <a:lstStyle/>
        <a:p>
          <a:r>
            <a:rPr lang="en-US" sz="2400" dirty="0"/>
            <a:t>Principals</a:t>
          </a:r>
        </a:p>
      </dgm:t>
    </dgm:pt>
    <dgm:pt modelId="{4269882F-73D4-4833-BBB7-050AB60BA519}" type="parTrans" cxnId="{C7145A9E-75A5-4DD6-A505-45A1BD9C043E}">
      <dgm:prSet/>
      <dgm:spPr/>
      <dgm:t>
        <a:bodyPr/>
        <a:lstStyle/>
        <a:p>
          <a:endParaRPr lang="en-US"/>
        </a:p>
      </dgm:t>
    </dgm:pt>
    <dgm:pt modelId="{2C21FE19-40F9-427A-967F-13FAE20A6A09}" type="sibTrans" cxnId="{C7145A9E-75A5-4DD6-A505-45A1BD9C043E}">
      <dgm:prSet/>
      <dgm:spPr/>
      <dgm:t>
        <a:bodyPr/>
        <a:lstStyle/>
        <a:p>
          <a:endParaRPr lang="en-US"/>
        </a:p>
      </dgm:t>
    </dgm:pt>
    <dgm:pt modelId="{DD07C4A5-AFF3-45BB-A0C4-1DE0DB1A9CD6}">
      <dgm:prSet custT="1"/>
      <dgm:spPr>
        <a:solidFill>
          <a:srgbClr val="0096D6"/>
        </a:solidFill>
      </dgm:spPr>
      <dgm:t>
        <a:bodyPr/>
        <a:lstStyle/>
        <a:p>
          <a:r>
            <a:rPr lang="en-US" sz="2400" dirty="0"/>
            <a:t>School administrators</a:t>
          </a:r>
        </a:p>
      </dgm:t>
    </dgm:pt>
    <dgm:pt modelId="{9B5BCB97-8EBF-4837-9C05-28B9373A4A8C}" type="parTrans" cxnId="{EF969B84-090E-4183-8BD3-877451DAAACD}">
      <dgm:prSet/>
      <dgm:spPr/>
      <dgm:t>
        <a:bodyPr/>
        <a:lstStyle/>
        <a:p>
          <a:endParaRPr lang="en-US"/>
        </a:p>
      </dgm:t>
    </dgm:pt>
    <dgm:pt modelId="{C89521F3-2746-44CC-BE81-C658EFE5A5BE}" type="sibTrans" cxnId="{EF969B84-090E-4183-8BD3-877451DAAACD}">
      <dgm:prSet/>
      <dgm:spPr/>
      <dgm:t>
        <a:bodyPr/>
        <a:lstStyle/>
        <a:p>
          <a:endParaRPr lang="en-US"/>
        </a:p>
      </dgm:t>
    </dgm:pt>
    <dgm:pt modelId="{563CBB67-E460-4D7D-B3E1-4E36FC701744}">
      <dgm:prSet custT="1"/>
      <dgm:spPr>
        <a:solidFill>
          <a:srgbClr val="0096D6"/>
        </a:solidFill>
      </dgm:spPr>
      <dgm:t>
        <a:bodyPr/>
        <a:lstStyle/>
        <a:p>
          <a:r>
            <a:rPr lang="en-US" sz="2400" dirty="0"/>
            <a:t>Students</a:t>
          </a:r>
        </a:p>
      </dgm:t>
    </dgm:pt>
    <dgm:pt modelId="{D168D0FD-15B4-4DE4-BE60-80237BC02A24}" type="parTrans" cxnId="{B6BA052D-EBDB-41A9-BF46-D86CB35A9CDD}">
      <dgm:prSet/>
      <dgm:spPr/>
      <dgm:t>
        <a:bodyPr/>
        <a:lstStyle/>
        <a:p>
          <a:endParaRPr lang="en-US"/>
        </a:p>
      </dgm:t>
    </dgm:pt>
    <dgm:pt modelId="{25C4C3F2-07C4-4CEB-B784-BC2A96CC17CA}" type="sibTrans" cxnId="{B6BA052D-EBDB-41A9-BF46-D86CB35A9CDD}">
      <dgm:prSet/>
      <dgm:spPr/>
      <dgm:t>
        <a:bodyPr/>
        <a:lstStyle/>
        <a:p>
          <a:endParaRPr lang="en-US"/>
        </a:p>
      </dgm:t>
    </dgm:pt>
    <dgm:pt modelId="{FCAB84C0-9227-452D-8A80-EEAA67DBFCD9}">
      <dgm:prSet custT="1"/>
      <dgm:spPr>
        <a:solidFill>
          <a:srgbClr val="0096D6"/>
        </a:solidFill>
      </dgm:spPr>
      <dgm:t>
        <a:bodyPr/>
        <a:lstStyle/>
        <a:p>
          <a:r>
            <a:rPr lang="en-US" sz="2400" dirty="0"/>
            <a:t>Members of the school board</a:t>
          </a:r>
        </a:p>
      </dgm:t>
    </dgm:pt>
    <dgm:pt modelId="{43305A07-E123-4665-AD0F-57957137788E}" type="parTrans" cxnId="{B4831760-7954-44BF-8466-F350147D866A}">
      <dgm:prSet/>
      <dgm:spPr/>
      <dgm:t>
        <a:bodyPr/>
        <a:lstStyle/>
        <a:p>
          <a:endParaRPr lang="en-US"/>
        </a:p>
      </dgm:t>
    </dgm:pt>
    <dgm:pt modelId="{F3125B12-3F9B-460A-B084-926D0AE4CEA3}" type="sibTrans" cxnId="{B4831760-7954-44BF-8466-F350147D866A}">
      <dgm:prSet/>
      <dgm:spPr/>
      <dgm:t>
        <a:bodyPr/>
        <a:lstStyle/>
        <a:p>
          <a:endParaRPr lang="en-US"/>
        </a:p>
      </dgm:t>
    </dgm:pt>
    <dgm:pt modelId="{C5FDBC4C-2354-48FA-B720-935076D5B9AB}" type="pres">
      <dgm:prSet presAssocID="{FBD06A04-1447-4B5A-91B7-4D5D6608830B}" presName="Name0" presStyleCnt="0">
        <dgm:presLayoutVars>
          <dgm:chPref val="1"/>
          <dgm:dir/>
          <dgm:animOne val="branch"/>
          <dgm:animLvl val="lvl"/>
          <dgm:resizeHandles val="exact"/>
        </dgm:presLayoutVars>
      </dgm:prSet>
      <dgm:spPr/>
    </dgm:pt>
    <dgm:pt modelId="{67F0F47A-B6A1-4169-915F-7AFC0EA92903}" type="pres">
      <dgm:prSet presAssocID="{4164FCF8-3F5F-4053-9367-A1E515277B66}" presName="root1" presStyleCnt="0"/>
      <dgm:spPr/>
    </dgm:pt>
    <dgm:pt modelId="{275F7B4F-78A5-46AA-9731-E7DD08B1F8BD}" type="pres">
      <dgm:prSet presAssocID="{4164FCF8-3F5F-4053-9367-A1E515277B66}" presName="LevelOneTextNode" presStyleLbl="node0" presStyleIdx="0" presStyleCnt="1" custScaleX="183014" custScaleY="120898">
        <dgm:presLayoutVars>
          <dgm:chPref val="3"/>
        </dgm:presLayoutVars>
      </dgm:prSet>
      <dgm:spPr/>
    </dgm:pt>
    <dgm:pt modelId="{E06C1727-3FCE-47A6-B44F-9B31FDC4462C}" type="pres">
      <dgm:prSet presAssocID="{4164FCF8-3F5F-4053-9367-A1E515277B66}" presName="level2hierChild" presStyleCnt="0"/>
      <dgm:spPr/>
    </dgm:pt>
    <dgm:pt modelId="{9E8834DD-2439-4BDC-8FF9-E559CF60C74A}" type="pres">
      <dgm:prSet presAssocID="{8F433AE5-EB5A-4DDA-8EBA-197BDE4A1186}" presName="conn2-1" presStyleLbl="parChTrans1D2" presStyleIdx="0" presStyleCnt="6"/>
      <dgm:spPr/>
    </dgm:pt>
    <dgm:pt modelId="{35D720F1-EECC-4448-A26B-B1399E2216FA}" type="pres">
      <dgm:prSet presAssocID="{8F433AE5-EB5A-4DDA-8EBA-197BDE4A1186}" presName="connTx" presStyleLbl="parChTrans1D2" presStyleIdx="0" presStyleCnt="6"/>
      <dgm:spPr/>
    </dgm:pt>
    <dgm:pt modelId="{D2801354-EABC-492F-8296-D8FA2337C098}" type="pres">
      <dgm:prSet presAssocID="{F94FED80-73E5-43BD-B9F1-4BDA553A4493}" presName="root2" presStyleCnt="0"/>
      <dgm:spPr/>
    </dgm:pt>
    <dgm:pt modelId="{B3F2FE45-6164-4B64-9CC6-B9AE97D20471}" type="pres">
      <dgm:prSet presAssocID="{F94FED80-73E5-43BD-B9F1-4BDA553A4493}" presName="LevelTwoTextNode" presStyleLbl="node2" presStyleIdx="0" presStyleCnt="6" custScaleX="364165">
        <dgm:presLayoutVars>
          <dgm:chPref val="3"/>
        </dgm:presLayoutVars>
      </dgm:prSet>
      <dgm:spPr/>
    </dgm:pt>
    <dgm:pt modelId="{0008C410-511E-4363-A6FE-643FD005B9D9}" type="pres">
      <dgm:prSet presAssocID="{F94FED80-73E5-43BD-B9F1-4BDA553A4493}" presName="level3hierChild" presStyleCnt="0"/>
      <dgm:spPr/>
    </dgm:pt>
    <dgm:pt modelId="{40C00F54-0318-4E0F-AECB-376F3F16F99D}" type="pres">
      <dgm:prSet presAssocID="{AAD333B9-71FE-45C9-ACDE-3F8E5BFCE677}" presName="conn2-1" presStyleLbl="parChTrans1D2" presStyleIdx="1" presStyleCnt="6"/>
      <dgm:spPr/>
    </dgm:pt>
    <dgm:pt modelId="{34CB8DC6-D2B6-4598-97BA-8A5763D445D8}" type="pres">
      <dgm:prSet presAssocID="{AAD333B9-71FE-45C9-ACDE-3F8E5BFCE677}" presName="connTx" presStyleLbl="parChTrans1D2" presStyleIdx="1" presStyleCnt="6"/>
      <dgm:spPr/>
    </dgm:pt>
    <dgm:pt modelId="{7A3265C7-D8BF-431E-81C6-016D737AAECE}" type="pres">
      <dgm:prSet presAssocID="{434C5623-47DC-4176-8FB8-0ACC1895887C}" presName="root2" presStyleCnt="0"/>
      <dgm:spPr/>
    </dgm:pt>
    <dgm:pt modelId="{89192DAE-9274-472E-8435-2FEFC716E6C8}" type="pres">
      <dgm:prSet presAssocID="{434C5623-47DC-4176-8FB8-0ACC1895887C}" presName="LevelTwoTextNode" presStyleLbl="node2" presStyleIdx="1" presStyleCnt="6" custScaleX="364165">
        <dgm:presLayoutVars>
          <dgm:chPref val="3"/>
        </dgm:presLayoutVars>
      </dgm:prSet>
      <dgm:spPr/>
    </dgm:pt>
    <dgm:pt modelId="{33DC6F2E-AF38-4448-BEA4-22256E457946}" type="pres">
      <dgm:prSet presAssocID="{434C5623-47DC-4176-8FB8-0ACC1895887C}" presName="level3hierChild" presStyleCnt="0"/>
      <dgm:spPr/>
    </dgm:pt>
    <dgm:pt modelId="{EC57BCEF-4D3E-4D7F-A1D8-0829863680E4}" type="pres">
      <dgm:prSet presAssocID="{4269882F-73D4-4833-BBB7-050AB60BA519}" presName="conn2-1" presStyleLbl="parChTrans1D2" presStyleIdx="2" presStyleCnt="6"/>
      <dgm:spPr/>
    </dgm:pt>
    <dgm:pt modelId="{F75C146D-E9E1-4FA6-8B5F-7394BC1B6DD4}" type="pres">
      <dgm:prSet presAssocID="{4269882F-73D4-4833-BBB7-050AB60BA519}" presName="connTx" presStyleLbl="parChTrans1D2" presStyleIdx="2" presStyleCnt="6"/>
      <dgm:spPr/>
    </dgm:pt>
    <dgm:pt modelId="{FECFDFBF-DC3A-45B8-B6B5-41A3589BD54E}" type="pres">
      <dgm:prSet presAssocID="{563A517A-B266-47D2-B47A-C50FA628CA57}" presName="root2" presStyleCnt="0"/>
      <dgm:spPr/>
    </dgm:pt>
    <dgm:pt modelId="{0B64837A-9FFF-4990-B893-2B10DBB68143}" type="pres">
      <dgm:prSet presAssocID="{563A517A-B266-47D2-B47A-C50FA628CA57}" presName="LevelTwoTextNode" presStyleLbl="node2" presStyleIdx="2" presStyleCnt="6" custScaleX="364165">
        <dgm:presLayoutVars>
          <dgm:chPref val="3"/>
        </dgm:presLayoutVars>
      </dgm:prSet>
      <dgm:spPr/>
    </dgm:pt>
    <dgm:pt modelId="{C73066DA-E6DA-4D49-AA5A-659B79BEC192}" type="pres">
      <dgm:prSet presAssocID="{563A517A-B266-47D2-B47A-C50FA628CA57}" presName="level3hierChild" presStyleCnt="0"/>
      <dgm:spPr/>
    </dgm:pt>
    <dgm:pt modelId="{D256B7A0-05D9-4A67-B7AB-D5EB8A90ED82}" type="pres">
      <dgm:prSet presAssocID="{9B5BCB97-8EBF-4837-9C05-28B9373A4A8C}" presName="conn2-1" presStyleLbl="parChTrans1D2" presStyleIdx="3" presStyleCnt="6"/>
      <dgm:spPr/>
    </dgm:pt>
    <dgm:pt modelId="{775CDD62-F174-4C84-8488-518310DED94F}" type="pres">
      <dgm:prSet presAssocID="{9B5BCB97-8EBF-4837-9C05-28B9373A4A8C}" presName="connTx" presStyleLbl="parChTrans1D2" presStyleIdx="3" presStyleCnt="6"/>
      <dgm:spPr/>
    </dgm:pt>
    <dgm:pt modelId="{B2C51B05-B596-48FB-9167-174FAAA2CC78}" type="pres">
      <dgm:prSet presAssocID="{DD07C4A5-AFF3-45BB-A0C4-1DE0DB1A9CD6}" presName="root2" presStyleCnt="0"/>
      <dgm:spPr/>
    </dgm:pt>
    <dgm:pt modelId="{A77E9C29-CA7E-442E-89C7-8331E0E18B57}" type="pres">
      <dgm:prSet presAssocID="{DD07C4A5-AFF3-45BB-A0C4-1DE0DB1A9CD6}" presName="LevelTwoTextNode" presStyleLbl="node2" presStyleIdx="3" presStyleCnt="6" custScaleX="364165">
        <dgm:presLayoutVars>
          <dgm:chPref val="3"/>
        </dgm:presLayoutVars>
      </dgm:prSet>
      <dgm:spPr/>
    </dgm:pt>
    <dgm:pt modelId="{53C58670-B5F4-4FED-99C4-3D0AFF850275}" type="pres">
      <dgm:prSet presAssocID="{DD07C4A5-AFF3-45BB-A0C4-1DE0DB1A9CD6}" presName="level3hierChild" presStyleCnt="0"/>
      <dgm:spPr/>
    </dgm:pt>
    <dgm:pt modelId="{90F22B86-92E1-4F60-BC83-461436ECEEA7}" type="pres">
      <dgm:prSet presAssocID="{D168D0FD-15B4-4DE4-BE60-80237BC02A24}" presName="conn2-1" presStyleLbl="parChTrans1D2" presStyleIdx="4" presStyleCnt="6"/>
      <dgm:spPr/>
    </dgm:pt>
    <dgm:pt modelId="{81BAA5AD-D6C2-442F-B23D-75928FFCA503}" type="pres">
      <dgm:prSet presAssocID="{D168D0FD-15B4-4DE4-BE60-80237BC02A24}" presName="connTx" presStyleLbl="parChTrans1D2" presStyleIdx="4" presStyleCnt="6"/>
      <dgm:spPr/>
    </dgm:pt>
    <dgm:pt modelId="{4EBB71D9-12D8-4F59-BD03-E8C74C307BB7}" type="pres">
      <dgm:prSet presAssocID="{563CBB67-E460-4D7D-B3E1-4E36FC701744}" presName="root2" presStyleCnt="0"/>
      <dgm:spPr/>
    </dgm:pt>
    <dgm:pt modelId="{AFC14273-39F4-4E0D-B44A-F864C0D098DE}" type="pres">
      <dgm:prSet presAssocID="{563CBB67-E460-4D7D-B3E1-4E36FC701744}" presName="LevelTwoTextNode" presStyleLbl="node2" presStyleIdx="4" presStyleCnt="6" custScaleX="364165">
        <dgm:presLayoutVars>
          <dgm:chPref val="3"/>
        </dgm:presLayoutVars>
      </dgm:prSet>
      <dgm:spPr/>
    </dgm:pt>
    <dgm:pt modelId="{AD67C316-B1E2-495F-9658-55877E4D7285}" type="pres">
      <dgm:prSet presAssocID="{563CBB67-E460-4D7D-B3E1-4E36FC701744}" presName="level3hierChild" presStyleCnt="0"/>
      <dgm:spPr/>
    </dgm:pt>
    <dgm:pt modelId="{122DA8DC-D14F-4BC0-9044-381431BA2472}" type="pres">
      <dgm:prSet presAssocID="{43305A07-E123-4665-AD0F-57957137788E}" presName="conn2-1" presStyleLbl="parChTrans1D2" presStyleIdx="5" presStyleCnt="6"/>
      <dgm:spPr/>
    </dgm:pt>
    <dgm:pt modelId="{02428BFF-5A7C-4286-81DC-9A35BE8931B5}" type="pres">
      <dgm:prSet presAssocID="{43305A07-E123-4665-AD0F-57957137788E}" presName="connTx" presStyleLbl="parChTrans1D2" presStyleIdx="5" presStyleCnt="6"/>
      <dgm:spPr/>
    </dgm:pt>
    <dgm:pt modelId="{5BE96D72-3851-45F1-B6D6-46464D913ADE}" type="pres">
      <dgm:prSet presAssocID="{FCAB84C0-9227-452D-8A80-EEAA67DBFCD9}" presName="root2" presStyleCnt="0"/>
      <dgm:spPr/>
    </dgm:pt>
    <dgm:pt modelId="{5B3E2063-75CD-46EF-BA6D-FA04FABB60CC}" type="pres">
      <dgm:prSet presAssocID="{FCAB84C0-9227-452D-8A80-EEAA67DBFCD9}" presName="LevelTwoTextNode" presStyleLbl="node2" presStyleIdx="5" presStyleCnt="6" custScaleX="364165">
        <dgm:presLayoutVars>
          <dgm:chPref val="3"/>
        </dgm:presLayoutVars>
      </dgm:prSet>
      <dgm:spPr/>
    </dgm:pt>
    <dgm:pt modelId="{4001E9D6-1D49-4D23-B732-4C9FAF8F486B}" type="pres">
      <dgm:prSet presAssocID="{FCAB84C0-9227-452D-8A80-EEAA67DBFCD9}" presName="level3hierChild" presStyleCnt="0"/>
      <dgm:spPr/>
    </dgm:pt>
  </dgm:ptLst>
  <dgm:cxnLst>
    <dgm:cxn modelId="{C9C3980D-8D95-4291-8EDE-15445B471587}" type="presOf" srcId="{563CBB67-E460-4D7D-B3E1-4E36FC701744}" destId="{AFC14273-39F4-4E0D-B44A-F864C0D098DE}" srcOrd="0" destOrd="0" presId="urn:microsoft.com/office/officeart/2008/layout/HorizontalMultiLevelHierarchy"/>
    <dgm:cxn modelId="{F48F0C22-286F-4CA9-BC64-146A43CF4048}" type="presOf" srcId="{8F433AE5-EB5A-4DDA-8EBA-197BDE4A1186}" destId="{9E8834DD-2439-4BDC-8FF9-E559CF60C74A}" srcOrd="0" destOrd="0" presId="urn:microsoft.com/office/officeart/2008/layout/HorizontalMultiLevelHierarchy"/>
    <dgm:cxn modelId="{1F520229-819B-456C-A1A2-0EA2F7F4A7A3}" type="presOf" srcId="{AAD333B9-71FE-45C9-ACDE-3F8E5BFCE677}" destId="{34CB8DC6-D2B6-4598-97BA-8A5763D445D8}" srcOrd="1" destOrd="0" presId="urn:microsoft.com/office/officeart/2008/layout/HorizontalMultiLevelHierarchy"/>
    <dgm:cxn modelId="{4340CF29-2C92-4CFF-BE2B-6C60A54A0DAD}" type="presOf" srcId="{DD07C4A5-AFF3-45BB-A0C4-1DE0DB1A9CD6}" destId="{A77E9C29-CA7E-442E-89C7-8331E0E18B57}" srcOrd="0" destOrd="0" presId="urn:microsoft.com/office/officeart/2008/layout/HorizontalMultiLevelHierarchy"/>
    <dgm:cxn modelId="{B6BA052D-EBDB-41A9-BF46-D86CB35A9CDD}" srcId="{4164FCF8-3F5F-4053-9367-A1E515277B66}" destId="{563CBB67-E460-4D7D-B3E1-4E36FC701744}" srcOrd="4" destOrd="0" parTransId="{D168D0FD-15B4-4DE4-BE60-80237BC02A24}" sibTransId="{25C4C3F2-07C4-4CEB-B784-BC2A96CC17CA}"/>
    <dgm:cxn modelId="{B4831760-7954-44BF-8466-F350147D866A}" srcId="{4164FCF8-3F5F-4053-9367-A1E515277B66}" destId="{FCAB84C0-9227-452D-8A80-EEAA67DBFCD9}" srcOrd="5" destOrd="0" parTransId="{43305A07-E123-4665-AD0F-57957137788E}" sibTransId="{F3125B12-3F9B-460A-B084-926D0AE4CEA3}"/>
    <dgm:cxn modelId="{3F162A42-3683-4A6D-84D4-4A2778F774D5}" type="presOf" srcId="{4269882F-73D4-4833-BBB7-050AB60BA519}" destId="{F75C146D-E9E1-4FA6-8B5F-7394BC1B6DD4}" srcOrd="1" destOrd="0" presId="urn:microsoft.com/office/officeart/2008/layout/HorizontalMultiLevelHierarchy"/>
    <dgm:cxn modelId="{EFB06867-A842-4B0A-834C-FB0C4A735B02}" type="presOf" srcId="{43305A07-E123-4665-AD0F-57957137788E}" destId="{02428BFF-5A7C-4286-81DC-9A35BE8931B5}" srcOrd="1" destOrd="0" presId="urn:microsoft.com/office/officeart/2008/layout/HorizontalMultiLevelHierarchy"/>
    <dgm:cxn modelId="{F3068A4B-0F93-4F2F-AB99-A4DDEDF5CBD1}" type="presOf" srcId="{D168D0FD-15B4-4DE4-BE60-80237BC02A24}" destId="{90F22B86-92E1-4F60-BC83-461436ECEEA7}" srcOrd="0" destOrd="0" presId="urn:microsoft.com/office/officeart/2008/layout/HorizontalMultiLevelHierarchy"/>
    <dgm:cxn modelId="{FC34CD70-C3FF-4B52-91AB-6E842CB93D09}" type="presOf" srcId="{563A517A-B266-47D2-B47A-C50FA628CA57}" destId="{0B64837A-9FFF-4990-B893-2B10DBB68143}" srcOrd="0" destOrd="0" presId="urn:microsoft.com/office/officeart/2008/layout/HorizontalMultiLevelHierarchy"/>
    <dgm:cxn modelId="{178B0D82-19D4-4F6C-A41F-91FD4769BA9F}" srcId="{FBD06A04-1447-4B5A-91B7-4D5D6608830B}" destId="{4164FCF8-3F5F-4053-9367-A1E515277B66}" srcOrd="0" destOrd="0" parTransId="{5EA6E171-7925-48B8-90F6-A29CF9DAC14B}" sibTransId="{071B333F-348C-4D58-A3D4-70BAC9767741}"/>
    <dgm:cxn modelId="{EF969B84-090E-4183-8BD3-877451DAAACD}" srcId="{4164FCF8-3F5F-4053-9367-A1E515277B66}" destId="{DD07C4A5-AFF3-45BB-A0C4-1DE0DB1A9CD6}" srcOrd="3" destOrd="0" parTransId="{9B5BCB97-8EBF-4837-9C05-28B9373A4A8C}" sibTransId="{C89521F3-2746-44CC-BE81-C658EFE5A5BE}"/>
    <dgm:cxn modelId="{C735E386-AD8F-4075-97F6-69CA9A9746C6}" type="presOf" srcId="{43305A07-E123-4665-AD0F-57957137788E}" destId="{122DA8DC-D14F-4BC0-9044-381431BA2472}" srcOrd="0" destOrd="0" presId="urn:microsoft.com/office/officeart/2008/layout/HorizontalMultiLevelHierarchy"/>
    <dgm:cxn modelId="{9E2EEE92-C887-477E-A6BC-0B139E12DD35}" srcId="{4164FCF8-3F5F-4053-9367-A1E515277B66}" destId="{434C5623-47DC-4176-8FB8-0ACC1895887C}" srcOrd="1" destOrd="0" parTransId="{AAD333B9-71FE-45C9-ACDE-3F8E5BFCE677}" sibTransId="{BBF3D3E7-E09A-4D26-973A-8BCD594ADB87}"/>
    <dgm:cxn modelId="{94AC8194-5F4C-4D14-86F2-4BCBBA39737F}" type="presOf" srcId="{4164FCF8-3F5F-4053-9367-A1E515277B66}" destId="{275F7B4F-78A5-46AA-9731-E7DD08B1F8BD}" srcOrd="0" destOrd="0" presId="urn:microsoft.com/office/officeart/2008/layout/HorizontalMultiLevelHierarchy"/>
    <dgm:cxn modelId="{9367A496-E144-43D0-B0D1-C48C5C8C9C37}" type="presOf" srcId="{8F433AE5-EB5A-4DDA-8EBA-197BDE4A1186}" destId="{35D720F1-EECC-4448-A26B-B1399E2216FA}" srcOrd="1" destOrd="0" presId="urn:microsoft.com/office/officeart/2008/layout/HorizontalMultiLevelHierarchy"/>
    <dgm:cxn modelId="{D3973C98-D32E-44FA-93C4-52558E45C3AA}" type="presOf" srcId="{AAD333B9-71FE-45C9-ACDE-3F8E5BFCE677}" destId="{40C00F54-0318-4E0F-AECB-376F3F16F99D}" srcOrd="0" destOrd="0" presId="urn:microsoft.com/office/officeart/2008/layout/HorizontalMultiLevelHierarchy"/>
    <dgm:cxn modelId="{C7145A9E-75A5-4DD6-A505-45A1BD9C043E}" srcId="{4164FCF8-3F5F-4053-9367-A1E515277B66}" destId="{563A517A-B266-47D2-B47A-C50FA628CA57}" srcOrd="2" destOrd="0" parTransId="{4269882F-73D4-4833-BBB7-050AB60BA519}" sibTransId="{2C21FE19-40F9-427A-967F-13FAE20A6A09}"/>
    <dgm:cxn modelId="{C8A9D19E-9E16-4D89-AC76-393AD480635E}" type="presOf" srcId="{F94FED80-73E5-43BD-B9F1-4BDA553A4493}" destId="{B3F2FE45-6164-4B64-9CC6-B9AE97D20471}" srcOrd="0" destOrd="0" presId="urn:microsoft.com/office/officeart/2008/layout/HorizontalMultiLevelHierarchy"/>
    <dgm:cxn modelId="{5B5773A2-28E0-448A-A863-F3D8F0A955F2}" type="presOf" srcId="{D168D0FD-15B4-4DE4-BE60-80237BC02A24}" destId="{81BAA5AD-D6C2-442F-B23D-75928FFCA503}" srcOrd="1" destOrd="0" presId="urn:microsoft.com/office/officeart/2008/layout/HorizontalMultiLevelHierarchy"/>
    <dgm:cxn modelId="{BA8E5ABA-B314-4F61-B545-81017CC0871D}" type="presOf" srcId="{9B5BCB97-8EBF-4837-9C05-28B9373A4A8C}" destId="{775CDD62-F174-4C84-8488-518310DED94F}" srcOrd="1" destOrd="0" presId="urn:microsoft.com/office/officeart/2008/layout/HorizontalMultiLevelHierarchy"/>
    <dgm:cxn modelId="{0B19A2C2-054E-4F2F-9B04-5064F4B07E80}" type="presOf" srcId="{434C5623-47DC-4176-8FB8-0ACC1895887C}" destId="{89192DAE-9274-472E-8435-2FEFC716E6C8}" srcOrd="0" destOrd="0" presId="urn:microsoft.com/office/officeart/2008/layout/HorizontalMultiLevelHierarchy"/>
    <dgm:cxn modelId="{A63BC5CB-9759-416A-AEE2-FE525964B6EC}" type="presOf" srcId="{9B5BCB97-8EBF-4837-9C05-28B9373A4A8C}" destId="{D256B7A0-05D9-4A67-B7AB-D5EB8A90ED82}" srcOrd="0" destOrd="0" presId="urn:microsoft.com/office/officeart/2008/layout/HorizontalMultiLevelHierarchy"/>
    <dgm:cxn modelId="{FF12EBCD-4340-4E5C-89B3-4364FFE0B874}" srcId="{4164FCF8-3F5F-4053-9367-A1E515277B66}" destId="{F94FED80-73E5-43BD-B9F1-4BDA553A4493}" srcOrd="0" destOrd="0" parTransId="{8F433AE5-EB5A-4DDA-8EBA-197BDE4A1186}" sibTransId="{C3955093-F436-4BA3-94FD-DDB4A0E6B389}"/>
    <dgm:cxn modelId="{0C1761CE-C882-4766-AE67-D2C13149FEF0}" type="presOf" srcId="{FCAB84C0-9227-452D-8A80-EEAA67DBFCD9}" destId="{5B3E2063-75CD-46EF-BA6D-FA04FABB60CC}" srcOrd="0" destOrd="0" presId="urn:microsoft.com/office/officeart/2008/layout/HorizontalMultiLevelHierarchy"/>
    <dgm:cxn modelId="{C777BCD9-28FA-448E-8E02-FE82BA17B7E6}" type="presOf" srcId="{FBD06A04-1447-4B5A-91B7-4D5D6608830B}" destId="{C5FDBC4C-2354-48FA-B720-935076D5B9AB}" srcOrd="0" destOrd="0" presId="urn:microsoft.com/office/officeart/2008/layout/HorizontalMultiLevelHierarchy"/>
    <dgm:cxn modelId="{44012FEF-4717-41F9-9CD1-5DF13EB12FD3}" type="presOf" srcId="{4269882F-73D4-4833-BBB7-050AB60BA519}" destId="{EC57BCEF-4D3E-4D7F-A1D8-0829863680E4}" srcOrd="0" destOrd="0" presId="urn:microsoft.com/office/officeart/2008/layout/HorizontalMultiLevelHierarchy"/>
    <dgm:cxn modelId="{7170A527-BE74-4162-A1C4-9777C27B6C80}" type="presParOf" srcId="{C5FDBC4C-2354-48FA-B720-935076D5B9AB}" destId="{67F0F47A-B6A1-4169-915F-7AFC0EA92903}" srcOrd="0" destOrd="0" presId="urn:microsoft.com/office/officeart/2008/layout/HorizontalMultiLevelHierarchy"/>
    <dgm:cxn modelId="{C430D4E5-EC2C-424D-8DD1-0B0C8099C892}" type="presParOf" srcId="{67F0F47A-B6A1-4169-915F-7AFC0EA92903}" destId="{275F7B4F-78A5-46AA-9731-E7DD08B1F8BD}" srcOrd="0" destOrd="0" presId="urn:microsoft.com/office/officeart/2008/layout/HorizontalMultiLevelHierarchy"/>
    <dgm:cxn modelId="{69EB4291-34CE-4DA9-9989-86DEA430CB56}" type="presParOf" srcId="{67F0F47A-B6A1-4169-915F-7AFC0EA92903}" destId="{E06C1727-3FCE-47A6-B44F-9B31FDC4462C}" srcOrd="1" destOrd="0" presId="urn:microsoft.com/office/officeart/2008/layout/HorizontalMultiLevelHierarchy"/>
    <dgm:cxn modelId="{896B6205-4028-4438-A1C5-F4004B0791AD}" type="presParOf" srcId="{E06C1727-3FCE-47A6-B44F-9B31FDC4462C}" destId="{9E8834DD-2439-4BDC-8FF9-E559CF60C74A}" srcOrd="0" destOrd="0" presId="urn:microsoft.com/office/officeart/2008/layout/HorizontalMultiLevelHierarchy"/>
    <dgm:cxn modelId="{69E1AE45-37DE-44B6-9DAC-582ED63C683D}" type="presParOf" srcId="{9E8834DD-2439-4BDC-8FF9-E559CF60C74A}" destId="{35D720F1-EECC-4448-A26B-B1399E2216FA}" srcOrd="0" destOrd="0" presId="urn:microsoft.com/office/officeart/2008/layout/HorizontalMultiLevelHierarchy"/>
    <dgm:cxn modelId="{CF7803E8-ECB0-4ABE-9470-4BA9452076FF}" type="presParOf" srcId="{E06C1727-3FCE-47A6-B44F-9B31FDC4462C}" destId="{D2801354-EABC-492F-8296-D8FA2337C098}" srcOrd="1" destOrd="0" presId="urn:microsoft.com/office/officeart/2008/layout/HorizontalMultiLevelHierarchy"/>
    <dgm:cxn modelId="{1F0ABC79-3D21-4E36-B893-389DA3D540BB}" type="presParOf" srcId="{D2801354-EABC-492F-8296-D8FA2337C098}" destId="{B3F2FE45-6164-4B64-9CC6-B9AE97D20471}" srcOrd="0" destOrd="0" presId="urn:microsoft.com/office/officeart/2008/layout/HorizontalMultiLevelHierarchy"/>
    <dgm:cxn modelId="{E3F03AB7-0E8A-41A4-B926-31686DBA4A00}" type="presParOf" srcId="{D2801354-EABC-492F-8296-D8FA2337C098}" destId="{0008C410-511E-4363-A6FE-643FD005B9D9}" srcOrd="1" destOrd="0" presId="urn:microsoft.com/office/officeart/2008/layout/HorizontalMultiLevelHierarchy"/>
    <dgm:cxn modelId="{6D4F61FC-FD04-458F-AC6D-B93CDE8BB73E}" type="presParOf" srcId="{E06C1727-3FCE-47A6-B44F-9B31FDC4462C}" destId="{40C00F54-0318-4E0F-AECB-376F3F16F99D}" srcOrd="2" destOrd="0" presId="urn:microsoft.com/office/officeart/2008/layout/HorizontalMultiLevelHierarchy"/>
    <dgm:cxn modelId="{F6FBA412-34BD-4639-A40D-597DD901AD9C}" type="presParOf" srcId="{40C00F54-0318-4E0F-AECB-376F3F16F99D}" destId="{34CB8DC6-D2B6-4598-97BA-8A5763D445D8}" srcOrd="0" destOrd="0" presId="urn:microsoft.com/office/officeart/2008/layout/HorizontalMultiLevelHierarchy"/>
    <dgm:cxn modelId="{11D7B397-00BF-45DD-941D-A71A91473B2E}" type="presParOf" srcId="{E06C1727-3FCE-47A6-B44F-9B31FDC4462C}" destId="{7A3265C7-D8BF-431E-81C6-016D737AAECE}" srcOrd="3" destOrd="0" presId="urn:microsoft.com/office/officeart/2008/layout/HorizontalMultiLevelHierarchy"/>
    <dgm:cxn modelId="{7036A52A-E037-4FF1-B2CE-8AF21AE104EA}" type="presParOf" srcId="{7A3265C7-D8BF-431E-81C6-016D737AAECE}" destId="{89192DAE-9274-472E-8435-2FEFC716E6C8}" srcOrd="0" destOrd="0" presId="urn:microsoft.com/office/officeart/2008/layout/HorizontalMultiLevelHierarchy"/>
    <dgm:cxn modelId="{F53405C6-3EA9-4782-BBFC-E044ED0C2446}" type="presParOf" srcId="{7A3265C7-D8BF-431E-81C6-016D737AAECE}" destId="{33DC6F2E-AF38-4448-BEA4-22256E457946}" srcOrd="1" destOrd="0" presId="urn:microsoft.com/office/officeart/2008/layout/HorizontalMultiLevelHierarchy"/>
    <dgm:cxn modelId="{5B5699AB-4AFB-4283-B8B4-AEE0180752F9}" type="presParOf" srcId="{E06C1727-3FCE-47A6-B44F-9B31FDC4462C}" destId="{EC57BCEF-4D3E-4D7F-A1D8-0829863680E4}" srcOrd="4" destOrd="0" presId="urn:microsoft.com/office/officeart/2008/layout/HorizontalMultiLevelHierarchy"/>
    <dgm:cxn modelId="{DCD35571-C3BE-4B20-85AD-CB056F3E517F}" type="presParOf" srcId="{EC57BCEF-4D3E-4D7F-A1D8-0829863680E4}" destId="{F75C146D-E9E1-4FA6-8B5F-7394BC1B6DD4}" srcOrd="0" destOrd="0" presId="urn:microsoft.com/office/officeart/2008/layout/HorizontalMultiLevelHierarchy"/>
    <dgm:cxn modelId="{15AE0B49-6A58-4CEA-93B3-F9BF36314D82}" type="presParOf" srcId="{E06C1727-3FCE-47A6-B44F-9B31FDC4462C}" destId="{FECFDFBF-DC3A-45B8-B6B5-41A3589BD54E}" srcOrd="5" destOrd="0" presId="urn:microsoft.com/office/officeart/2008/layout/HorizontalMultiLevelHierarchy"/>
    <dgm:cxn modelId="{1A202B28-A672-49E3-A7B0-EA279284B47C}" type="presParOf" srcId="{FECFDFBF-DC3A-45B8-B6B5-41A3589BD54E}" destId="{0B64837A-9FFF-4990-B893-2B10DBB68143}" srcOrd="0" destOrd="0" presId="urn:microsoft.com/office/officeart/2008/layout/HorizontalMultiLevelHierarchy"/>
    <dgm:cxn modelId="{A02C2744-56BC-438A-B27D-362C93AA8B28}" type="presParOf" srcId="{FECFDFBF-DC3A-45B8-B6B5-41A3589BD54E}" destId="{C73066DA-E6DA-4D49-AA5A-659B79BEC192}" srcOrd="1" destOrd="0" presId="urn:microsoft.com/office/officeart/2008/layout/HorizontalMultiLevelHierarchy"/>
    <dgm:cxn modelId="{E5E62475-4618-419B-A2B8-E10AE36E34F7}" type="presParOf" srcId="{E06C1727-3FCE-47A6-B44F-9B31FDC4462C}" destId="{D256B7A0-05D9-4A67-B7AB-D5EB8A90ED82}" srcOrd="6" destOrd="0" presId="urn:microsoft.com/office/officeart/2008/layout/HorizontalMultiLevelHierarchy"/>
    <dgm:cxn modelId="{2CD75BE5-5435-4E63-A740-EB3347594C80}" type="presParOf" srcId="{D256B7A0-05D9-4A67-B7AB-D5EB8A90ED82}" destId="{775CDD62-F174-4C84-8488-518310DED94F}" srcOrd="0" destOrd="0" presId="urn:microsoft.com/office/officeart/2008/layout/HorizontalMultiLevelHierarchy"/>
    <dgm:cxn modelId="{BE3F8167-B329-401A-96B5-285B9D9E29F4}" type="presParOf" srcId="{E06C1727-3FCE-47A6-B44F-9B31FDC4462C}" destId="{B2C51B05-B596-48FB-9167-174FAAA2CC78}" srcOrd="7" destOrd="0" presId="urn:microsoft.com/office/officeart/2008/layout/HorizontalMultiLevelHierarchy"/>
    <dgm:cxn modelId="{7FA7F449-2248-43C8-962B-E446C71A503B}" type="presParOf" srcId="{B2C51B05-B596-48FB-9167-174FAAA2CC78}" destId="{A77E9C29-CA7E-442E-89C7-8331E0E18B57}" srcOrd="0" destOrd="0" presId="urn:microsoft.com/office/officeart/2008/layout/HorizontalMultiLevelHierarchy"/>
    <dgm:cxn modelId="{536F7EE9-7C13-4CF5-941E-0C59E8A9E262}" type="presParOf" srcId="{B2C51B05-B596-48FB-9167-174FAAA2CC78}" destId="{53C58670-B5F4-4FED-99C4-3D0AFF850275}" srcOrd="1" destOrd="0" presId="urn:microsoft.com/office/officeart/2008/layout/HorizontalMultiLevelHierarchy"/>
    <dgm:cxn modelId="{E2F59401-525B-44FA-80DB-53840337CD87}" type="presParOf" srcId="{E06C1727-3FCE-47A6-B44F-9B31FDC4462C}" destId="{90F22B86-92E1-4F60-BC83-461436ECEEA7}" srcOrd="8" destOrd="0" presId="urn:microsoft.com/office/officeart/2008/layout/HorizontalMultiLevelHierarchy"/>
    <dgm:cxn modelId="{6DADF5F4-3DFE-4712-83AA-F82880BD264F}" type="presParOf" srcId="{90F22B86-92E1-4F60-BC83-461436ECEEA7}" destId="{81BAA5AD-D6C2-442F-B23D-75928FFCA503}" srcOrd="0" destOrd="0" presId="urn:microsoft.com/office/officeart/2008/layout/HorizontalMultiLevelHierarchy"/>
    <dgm:cxn modelId="{9E125C15-1B48-422E-AAE1-6FE1A4D4A129}" type="presParOf" srcId="{E06C1727-3FCE-47A6-B44F-9B31FDC4462C}" destId="{4EBB71D9-12D8-4F59-BD03-E8C74C307BB7}" srcOrd="9" destOrd="0" presId="urn:microsoft.com/office/officeart/2008/layout/HorizontalMultiLevelHierarchy"/>
    <dgm:cxn modelId="{557A5DD5-45F0-4C3B-8C2D-735C42EE853C}" type="presParOf" srcId="{4EBB71D9-12D8-4F59-BD03-E8C74C307BB7}" destId="{AFC14273-39F4-4E0D-B44A-F864C0D098DE}" srcOrd="0" destOrd="0" presId="urn:microsoft.com/office/officeart/2008/layout/HorizontalMultiLevelHierarchy"/>
    <dgm:cxn modelId="{E6951860-8B0D-441C-8B1B-78CCD1F31A33}" type="presParOf" srcId="{4EBB71D9-12D8-4F59-BD03-E8C74C307BB7}" destId="{AD67C316-B1E2-495F-9658-55877E4D7285}" srcOrd="1" destOrd="0" presId="urn:microsoft.com/office/officeart/2008/layout/HorizontalMultiLevelHierarchy"/>
    <dgm:cxn modelId="{2F249A32-DC26-4E51-A219-4F8AB7A3EEF3}" type="presParOf" srcId="{E06C1727-3FCE-47A6-B44F-9B31FDC4462C}" destId="{122DA8DC-D14F-4BC0-9044-381431BA2472}" srcOrd="10" destOrd="0" presId="urn:microsoft.com/office/officeart/2008/layout/HorizontalMultiLevelHierarchy"/>
    <dgm:cxn modelId="{9AB0FABE-7A17-4D0B-90DD-AF4686E668CC}" type="presParOf" srcId="{122DA8DC-D14F-4BC0-9044-381431BA2472}" destId="{02428BFF-5A7C-4286-81DC-9A35BE8931B5}" srcOrd="0" destOrd="0" presId="urn:microsoft.com/office/officeart/2008/layout/HorizontalMultiLevelHierarchy"/>
    <dgm:cxn modelId="{C6793145-280C-4CCE-B74A-A360B6F8BBDF}" type="presParOf" srcId="{E06C1727-3FCE-47A6-B44F-9B31FDC4462C}" destId="{5BE96D72-3851-45F1-B6D6-46464D913ADE}" srcOrd="11" destOrd="0" presId="urn:microsoft.com/office/officeart/2008/layout/HorizontalMultiLevelHierarchy"/>
    <dgm:cxn modelId="{8EE0F47B-5BC7-4455-BFC7-7C97A35C6C5C}" type="presParOf" srcId="{5BE96D72-3851-45F1-B6D6-46464D913ADE}" destId="{5B3E2063-75CD-46EF-BA6D-FA04FABB60CC}" srcOrd="0" destOrd="0" presId="urn:microsoft.com/office/officeart/2008/layout/HorizontalMultiLevelHierarchy"/>
    <dgm:cxn modelId="{DA262D89-AC0D-4858-95F4-2278D96351DD}" type="presParOf" srcId="{5BE96D72-3851-45F1-B6D6-46464D913ADE}" destId="{4001E9D6-1D49-4D23-B732-4C9FAF8F486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D06A04-1447-4B5A-91B7-4D5D6608830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164FCF8-3F5F-4053-9367-A1E515277B66}">
      <dgm:prSet phldrT="[Text]" custT="1"/>
      <dgm:spPr>
        <a:solidFill>
          <a:srgbClr val="004065"/>
        </a:solidFill>
      </dgm:spPr>
      <dgm:t>
        <a:bodyPr/>
        <a:lstStyle/>
        <a:p>
          <a:r>
            <a:rPr lang="en-US" sz="4400" dirty="0"/>
            <a:t>Task Force</a:t>
          </a:r>
        </a:p>
      </dgm:t>
    </dgm:pt>
    <dgm:pt modelId="{5EA6E171-7925-48B8-90F6-A29CF9DAC14B}" type="parTrans" cxnId="{178B0D82-19D4-4F6C-A41F-91FD4769BA9F}">
      <dgm:prSet/>
      <dgm:spPr/>
      <dgm:t>
        <a:bodyPr/>
        <a:lstStyle/>
        <a:p>
          <a:endParaRPr lang="en-US"/>
        </a:p>
      </dgm:t>
    </dgm:pt>
    <dgm:pt modelId="{071B333F-348C-4D58-A3D4-70BAC9767741}" type="sibTrans" cxnId="{178B0D82-19D4-4F6C-A41F-91FD4769BA9F}">
      <dgm:prSet/>
      <dgm:spPr/>
      <dgm:t>
        <a:bodyPr/>
        <a:lstStyle/>
        <a:p>
          <a:endParaRPr lang="en-US"/>
        </a:p>
      </dgm:t>
    </dgm:pt>
    <dgm:pt modelId="{F94FED80-73E5-43BD-B9F1-4BDA553A4493}">
      <dgm:prSet phldrT="[Text]" custT="1"/>
      <dgm:spPr>
        <a:solidFill>
          <a:srgbClr val="0096D6"/>
        </a:solidFill>
      </dgm:spPr>
      <dgm:t>
        <a:bodyPr/>
        <a:lstStyle/>
        <a:p>
          <a:r>
            <a:rPr lang="en-US" sz="2400" dirty="0"/>
            <a:t>Representatives from:</a:t>
          </a:r>
        </a:p>
      </dgm:t>
    </dgm:pt>
    <dgm:pt modelId="{8F433AE5-EB5A-4DDA-8EBA-197BDE4A1186}" type="parTrans" cxnId="{FF12EBCD-4340-4E5C-89B3-4364FFE0B874}">
      <dgm:prSet/>
      <dgm:spPr/>
      <dgm:t>
        <a:bodyPr/>
        <a:lstStyle/>
        <a:p>
          <a:endParaRPr lang="en-US"/>
        </a:p>
      </dgm:t>
    </dgm:pt>
    <dgm:pt modelId="{C3955093-F436-4BA3-94FD-DDB4A0E6B389}" type="sibTrans" cxnId="{FF12EBCD-4340-4E5C-89B3-4364FFE0B874}">
      <dgm:prSet/>
      <dgm:spPr/>
      <dgm:t>
        <a:bodyPr/>
        <a:lstStyle/>
        <a:p>
          <a:endParaRPr lang="en-US"/>
        </a:p>
      </dgm:t>
    </dgm:pt>
    <dgm:pt modelId="{87EA9F02-EE74-422C-83A2-4C8D060A0732}">
      <dgm:prSet/>
      <dgm:spPr>
        <a:solidFill>
          <a:schemeClr val="accent5">
            <a:lumMod val="75000"/>
          </a:schemeClr>
        </a:solidFill>
      </dgm:spPr>
      <dgm:t>
        <a:bodyPr/>
        <a:lstStyle/>
        <a:p>
          <a:r>
            <a:rPr lang="en-US" dirty="0">
              <a:solidFill>
                <a:srgbClr val="004065"/>
              </a:solidFill>
            </a:rPr>
            <a:t>Parks, planning and transportation departments</a:t>
          </a:r>
        </a:p>
      </dgm:t>
    </dgm:pt>
    <dgm:pt modelId="{F63B64C5-F2F7-4110-AD22-F4248DA00E19}" type="parTrans" cxnId="{CCCF4C97-D8CB-4152-B8A0-1616F8633F33}">
      <dgm:prSet/>
      <dgm:spPr/>
      <dgm:t>
        <a:bodyPr/>
        <a:lstStyle/>
        <a:p>
          <a:endParaRPr lang="en-US"/>
        </a:p>
      </dgm:t>
    </dgm:pt>
    <dgm:pt modelId="{E313ABF9-4E52-429E-A4B8-7D67C1271F6C}" type="sibTrans" cxnId="{CCCF4C97-D8CB-4152-B8A0-1616F8633F33}">
      <dgm:prSet/>
      <dgm:spPr/>
      <dgm:t>
        <a:bodyPr/>
        <a:lstStyle/>
        <a:p>
          <a:endParaRPr lang="en-US"/>
        </a:p>
      </dgm:t>
    </dgm:pt>
    <dgm:pt modelId="{DB0DA3C1-6296-4EB9-B83C-B9F3D4B54050}">
      <dgm:prSet/>
      <dgm:spPr>
        <a:solidFill>
          <a:schemeClr val="accent5">
            <a:lumMod val="75000"/>
          </a:schemeClr>
        </a:solidFill>
      </dgm:spPr>
      <dgm:t>
        <a:bodyPr/>
        <a:lstStyle/>
        <a:p>
          <a:r>
            <a:rPr lang="en-US" dirty="0">
              <a:solidFill>
                <a:srgbClr val="004065"/>
              </a:solidFill>
            </a:rPr>
            <a:t>Environmental Protection</a:t>
          </a:r>
        </a:p>
      </dgm:t>
    </dgm:pt>
    <dgm:pt modelId="{804B5F57-D97B-4530-88E4-F67759CA5B4A}" type="parTrans" cxnId="{6EE537F4-99FC-46F7-B452-50D2A200D269}">
      <dgm:prSet/>
      <dgm:spPr/>
      <dgm:t>
        <a:bodyPr/>
        <a:lstStyle/>
        <a:p>
          <a:endParaRPr lang="en-US"/>
        </a:p>
      </dgm:t>
    </dgm:pt>
    <dgm:pt modelId="{EA131C67-48B8-44D4-B728-7AAD7B8355A4}" type="sibTrans" cxnId="{6EE537F4-99FC-46F7-B452-50D2A200D269}">
      <dgm:prSet/>
      <dgm:spPr/>
      <dgm:t>
        <a:bodyPr/>
        <a:lstStyle/>
        <a:p>
          <a:endParaRPr lang="en-US"/>
        </a:p>
      </dgm:t>
    </dgm:pt>
    <dgm:pt modelId="{32D7FCF2-5FF7-4F35-89CE-AC2D8613BEDF}">
      <dgm:prSet/>
      <dgm:spPr>
        <a:solidFill>
          <a:schemeClr val="accent5">
            <a:lumMod val="75000"/>
          </a:schemeClr>
        </a:solidFill>
      </dgm:spPr>
      <dgm:t>
        <a:bodyPr/>
        <a:lstStyle/>
        <a:p>
          <a:r>
            <a:rPr lang="en-US" dirty="0">
              <a:solidFill>
                <a:srgbClr val="004065"/>
              </a:solidFill>
            </a:rPr>
            <a:t>Nature advocacy organizations</a:t>
          </a:r>
        </a:p>
      </dgm:t>
    </dgm:pt>
    <dgm:pt modelId="{E23D00FB-B85D-49A4-B7A0-B18E52E4DAFF}" type="parTrans" cxnId="{47DF895F-5A58-408E-8978-52A1DDDB74D6}">
      <dgm:prSet/>
      <dgm:spPr/>
      <dgm:t>
        <a:bodyPr/>
        <a:lstStyle/>
        <a:p>
          <a:endParaRPr lang="en-US"/>
        </a:p>
      </dgm:t>
    </dgm:pt>
    <dgm:pt modelId="{9FE8DE26-DACA-4700-B5BB-EF22868866AA}" type="sibTrans" cxnId="{47DF895F-5A58-408E-8978-52A1DDDB74D6}">
      <dgm:prSet/>
      <dgm:spPr/>
      <dgm:t>
        <a:bodyPr/>
        <a:lstStyle/>
        <a:p>
          <a:endParaRPr lang="en-US"/>
        </a:p>
      </dgm:t>
    </dgm:pt>
    <dgm:pt modelId="{C5FDBC4C-2354-48FA-B720-935076D5B9AB}" type="pres">
      <dgm:prSet presAssocID="{FBD06A04-1447-4B5A-91B7-4D5D6608830B}" presName="Name0" presStyleCnt="0">
        <dgm:presLayoutVars>
          <dgm:chPref val="1"/>
          <dgm:dir/>
          <dgm:animOne val="branch"/>
          <dgm:animLvl val="lvl"/>
          <dgm:resizeHandles val="exact"/>
        </dgm:presLayoutVars>
      </dgm:prSet>
      <dgm:spPr/>
    </dgm:pt>
    <dgm:pt modelId="{67F0F47A-B6A1-4169-915F-7AFC0EA92903}" type="pres">
      <dgm:prSet presAssocID="{4164FCF8-3F5F-4053-9367-A1E515277B66}" presName="root1" presStyleCnt="0"/>
      <dgm:spPr/>
    </dgm:pt>
    <dgm:pt modelId="{275F7B4F-78A5-46AA-9731-E7DD08B1F8BD}" type="pres">
      <dgm:prSet presAssocID="{4164FCF8-3F5F-4053-9367-A1E515277B66}" presName="LevelOneTextNode" presStyleLbl="node0" presStyleIdx="0" presStyleCnt="1" custScaleY="87636">
        <dgm:presLayoutVars>
          <dgm:chPref val="3"/>
        </dgm:presLayoutVars>
      </dgm:prSet>
      <dgm:spPr/>
    </dgm:pt>
    <dgm:pt modelId="{E06C1727-3FCE-47A6-B44F-9B31FDC4462C}" type="pres">
      <dgm:prSet presAssocID="{4164FCF8-3F5F-4053-9367-A1E515277B66}" presName="level2hierChild" presStyleCnt="0"/>
      <dgm:spPr/>
    </dgm:pt>
    <dgm:pt modelId="{9E8834DD-2439-4BDC-8FF9-E559CF60C74A}" type="pres">
      <dgm:prSet presAssocID="{8F433AE5-EB5A-4DDA-8EBA-197BDE4A1186}" presName="conn2-1" presStyleLbl="parChTrans1D2" presStyleIdx="0" presStyleCnt="1"/>
      <dgm:spPr/>
    </dgm:pt>
    <dgm:pt modelId="{35D720F1-EECC-4448-A26B-B1399E2216FA}" type="pres">
      <dgm:prSet presAssocID="{8F433AE5-EB5A-4DDA-8EBA-197BDE4A1186}" presName="connTx" presStyleLbl="parChTrans1D2" presStyleIdx="0" presStyleCnt="1"/>
      <dgm:spPr/>
    </dgm:pt>
    <dgm:pt modelId="{D2801354-EABC-492F-8296-D8FA2337C098}" type="pres">
      <dgm:prSet presAssocID="{F94FED80-73E5-43BD-B9F1-4BDA553A4493}" presName="root2" presStyleCnt="0"/>
      <dgm:spPr/>
    </dgm:pt>
    <dgm:pt modelId="{B3F2FE45-6164-4B64-9CC6-B9AE97D20471}" type="pres">
      <dgm:prSet presAssocID="{F94FED80-73E5-43BD-B9F1-4BDA553A4493}" presName="LevelTwoTextNode" presStyleLbl="node2" presStyleIdx="0" presStyleCnt="1" custScaleX="129060" custScaleY="111125">
        <dgm:presLayoutVars>
          <dgm:chPref val="3"/>
        </dgm:presLayoutVars>
      </dgm:prSet>
      <dgm:spPr/>
    </dgm:pt>
    <dgm:pt modelId="{0008C410-511E-4363-A6FE-643FD005B9D9}" type="pres">
      <dgm:prSet presAssocID="{F94FED80-73E5-43BD-B9F1-4BDA553A4493}" presName="level3hierChild" presStyleCnt="0"/>
      <dgm:spPr/>
    </dgm:pt>
    <dgm:pt modelId="{30470F86-5AA9-4B2F-AEE2-C5F6E3CB3A51}" type="pres">
      <dgm:prSet presAssocID="{F63B64C5-F2F7-4110-AD22-F4248DA00E19}" presName="conn2-1" presStyleLbl="parChTrans1D3" presStyleIdx="0" presStyleCnt="3"/>
      <dgm:spPr/>
    </dgm:pt>
    <dgm:pt modelId="{CB280B97-585D-4F79-8731-4E1A390C3D5B}" type="pres">
      <dgm:prSet presAssocID="{F63B64C5-F2F7-4110-AD22-F4248DA00E19}" presName="connTx" presStyleLbl="parChTrans1D3" presStyleIdx="0" presStyleCnt="3"/>
      <dgm:spPr/>
    </dgm:pt>
    <dgm:pt modelId="{048E0FBF-99FA-41F2-8077-F372E13DAB04}" type="pres">
      <dgm:prSet presAssocID="{87EA9F02-EE74-422C-83A2-4C8D060A0732}" presName="root2" presStyleCnt="0"/>
      <dgm:spPr/>
    </dgm:pt>
    <dgm:pt modelId="{225E47EE-08BE-4FBF-99DB-E537C9CC662B}" type="pres">
      <dgm:prSet presAssocID="{87EA9F02-EE74-422C-83A2-4C8D060A0732}" presName="LevelTwoTextNode" presStyleLbl="node3" presStyleIdx="0" presStyleCnt="3">
        <dgm:presLayoutVars>
          <dgm:chPref val="3"/>
        </dgm:presLayoutVars>
      </dgm:prSet>
      <dgm:spPr/>
    </dgm:pt>
    <dgm:pt modelId="{CA42F726-1471-49D7-B4BF-156BF9124BB0}" type="pres">
      <dgm:prSet presAssocID="{87EA9F02-EE74-422C-83A2-4C8D060A0732}" presName="level3hierChild" presStyleCnt="0"/>
      <dgm:spPr/>
    </dgm:pt>
    <dgm:pt modelId="{491A7EF1-0F73-4E26-84BC-344E2B7E62F6}" type="pres">
      <dgm:prSet presAssocID="{804B5F57-D97B-4530-88E4-F67759CA5B4A}" presName="conn2-1" presStyleLbl="parChTrans1D3" presStyleIdx="1" presStyleCnt="3"/>
      <dgm:spPr/>
    </dgm:pt>
    <dgm:pt modelId="{901DE934-ACAE-4E67-AEB8-A88C3E775A91}" type="pres">
      <dgm:prSet presAssocID="{804B5F57-D97B-4530-88E4-F67759CA5B4A}" presName="connTx" presStyleLbl="parChTrans1D3" presStyleIdx="1" presStyleCnt="3"/>
      <dgm:spPr/>
    </dgm:pt>
    <dgm:pt modelId="{0F69B348-EFA0-43DD-B37C-52DCD66AAA3F}" type="pres">
      <dgm:prSet presAssocID="{DB0DA3C1-6296-4EB9-B83C-B9F3D4B54050}" presName="root2" presStyleCnt="0"/>
      <dgm:spPr/>
    </dgm:pt>
    <dgm:pt modelId="{C298C285-5E34-4094-982D-4D6A5A541343}" type="pres">
      <dgm:prSet presAssocID="{DB0DA3C1-6296-4EB9-B83C-B9F3D4B54050}" presName="LevelTwoTextNode" presStyleLbl="node3" presStyleIdx="1" presStyleCnt="3">
        <dgm:presLayoutVars>
          <dgm:chPref val="3"/>
        </dgm:presLayoutVars>
      </dgm:prSet>
      <dgm:spPr/>
    </dgm:pt>
    <dgm:pt modelId="{E807B048-A7AF-4D5F-97CD-AE85CA0824D7}" type="pres">
      <dgm:prSet presAssocID="{DB0DA3C1-6296-4EB9-B83C-B9F3D4B54050}" presName="level3hierChild" presStyleCnt="0"/>
      <dgm:spPr/>
    </dgm:pt>
    <dgm:pt modelId="{8661B5A8-78B3-43C3-A256-DC55DAF04B83}" type="pres">
      <dgm:prSet presAssocID="{E23D00FB-B85D-49A4-B7A0-B18E52E4DAFF}" presName="conn2-1" presStyleLbl="parChTrans1D3" presStyleIdx="2" presStyleCnt="3"/>
      <dgm:spPr/>
    </dgm:pt>
    <dgm:pt modelId="{D1165CB7-9E23-49E0-84D9-342E96A4F49B}" type="pres">
      <dgm:prSet presAssocID="{E23D00FB-B85D-49A4-B7A0-B18E52E4DAFF}" presName="connTx" presStyleLbl="parChTrans1D3" presStyleIdx="2" presStyleCnt="3"/>
      <dgm:spPr/>
    </dgm:pt>
    <dgm:pt modelId="{6010B8B2-BFD7-4FF0-B6B5-70C63BEFC78F}" type="pres">
      <dgm:prSet presAssocID="{32D7FCF2-5FF7-4F35-89CE-AC2D8613BEDF}" presName="root2" presStyleCnt="0"/>
      <dgm:spPr/>
    </dgm:pt>
    <dgm:pt modelId="{F0C922C4-83B0-4C28-9C80-7B8974E10C83}" type="pres">
      <dgm:prSet presAssocID="{32D7FCF2-5FF7-4F35-89CE-AC2D8613BEDF}" presName="LevelTwoTextNode" presStyleLbl="node3" presStyleIdx="2" presStyleCnt="3">
        <dgm:presLayoutVars>
          <dgm:chPref val="3"/>
        </dgm:presLayoutVars>
      </dgm:prSet>
      <dgm:spPr/>
    </dgm:pt>
    <dgm:pt modelId="{84A46A8D-94D9-4842-A53D-2DAE00C17980}" type="pres">
      <dgm:prSet presAssocID="{32D7FCF2-5FF7-4F35-89CE-AC2D8613BEDF}" presName="level3hierChild" presStyleCnt="0"/>
      <dgm:spPr/>
    </dgm:pt>
  </dgm:ptLst>
  <dgm:cxnLst>
    <dgm:cxn modelId="{F48F0C22-286F-4CA9-BC64-146A43CF4048}" type="presOf" srcId="{8F433AE5-EB5A-4DDA-8EBA-197BDE4A1186}" destId="{9E8834DD-2439-4BDC-8FF9-E559CF60C74A}" srcOrd="0" destOrd="0" presId="urn:microsoft.com/office/officeart/2008/layout/HorizontalMultiLevelHierarchy"/>
    <dgm:cxn modelId="{47DF895F-5A58-408E-8978-52A1DDDB74D6}" srcId="{F94FED80-73E5-43BD-B9F1-4BDA553A4493}" destId="{32D7FCF2-5FF7-4F35-89CE-AC2D8613BEDF}" srcOrd="2" destOrd="0" parTransId="{E23D00FB-B85D-49A4-B7A0-B18E52E4DAFF}" sibTransId="{9FE8DE26-DACA-4700-B5BB-EF22868866AA}"/>
    <dgm:cxn modelId="{7F3CB444-BE13-4D6D-969B-395C5E998B29}" type="presOf" srcId="{DB0DA3C1-6296-4EB9-B83C-B9F3D4B54050}" destId="{C298C285-5E34-4094-982D-4D6A5A541343}" srcOrd="0" destOrd="0" presId="urn:microsoft.com/office/officeart/2008/layout/HorizontalMultiLevelHierarchy"/>
    <dgm:cxn modelId="{3EBA5546-2165-4783-8764-F1A5C597A141}" type="presOf" srcId="{F63B64C5-F2F7-4110-AD22-F4248DA00E19}" destId="{30470F86-5AA9-4B2F-AEE2-C5F6E3CB3A51}" srcOrd="0" destOrd="0" presId="urn:microsoft.com/office/officeart/2008/layout/HorizontalMultiLevelHierarchy"/>
    <dgm:cxn modelId="{3BC95569-7285-4A82-9E8F-A86F79780992}" type="presOf" srcId="{87EA9F02-EE74-422C-83A2-4C8D060A0732}" destId="{225E47EE-08BE-4FBF-99DB-E537C9CC662B}" srcOrd="0" destOrd="0" presId="urn:microsoft.com/office/officeart/2008/layout/HorizontalMultiLevelHierarchy"/>
    <dgm:cxn modelId="{21FE6C4E-E830-43BC-BA4F-5F778FFD4029}" type="presOf" srcId="{E23D00FB-B85D-49A4-B7A0-B18E52E4DAFF}" destId="{8661B5A8-78B3-43C3-A256-DC55DAF04B83}" srcOrd="0" destOrd="0" presId="urn:microsoft.com/office/officeart/2008/layout/HorizontalMultiLevelHierarchy"/>
    <dgm:cxn modelId="{178B0D82-19D4-4F6C-A41F-91FD4769BA9F}" srcId="{FBD06A04-1447-4B5A-91B7-4D5D6608830B}" destId="{4164FCF8-3F5F-4053-9367-A1E515277B66}" srcOrd="0" destOrd="0" parTransId="{5EA6E171-7925-48B8-90F6-A29CF9DAC14B}" sibTransId="{071B333F-348C-4D58-A3D4-70BAC9767741}"/>
    <dgm:cxn modelId="{CFBE1C92-2A4C-45E0-BCA7-BFA3FEEC3E30}" type="presOf" srcId="{E23D00FB-B85D-49A4-B7A0-B18E52E4DAFF}" destId="{D1165CB7-9E23-49E0-84D9-342E96A4F49B}" srcOrd="1" destOrd="0" presId="urn:microsoft.com/office/officeart/2008/layout/HorizontalMultiLevelHierarchy"/>
    <dgm:cxn modelId="{94AC8194-5F4C-4D14-86F2-4BCBBA39737F}" type="presOf" srcId="{4164FCF8-3F5F-4053-9367-A1E515277B66}" destId="{275F7B4F-78A5-46AA-9731-E7DD08B1F8BD}" srcOrd="0" destOrd="0" presId="urn:microsoft.com/office/officeart/2008/layout/HorizontalMultiLevelHierarchy"/>
    <dgm:cxn modelId="{9367A496-E144-43D0-B0D1-C48C5C8C9C37}" type="presOf" srcId="{8F433AE5-EB5A-4DDA-8EBA-197BDE4A1186}" destId="{35D720F1-EECC-4448-A26B-B1399E2216FA}" srcOrd="1" destOrd="0" presId="urn:microsoft.com/office/officeart/2008/layout/HorizontalMultiLevelHierarchy"/>
    <dgm:cxn modelId="{CCCF4C97-D8CB-4152-B8A0-1616F8633F33}" srcId="{F94FED80-73E5-43BD-B9F1-4BDA553A4493}" destId="{87EA9F02-EE74-422C-83A2-4C8D060A0732}" srcOrd="0" destOrd="0" parTransId="{F63B64C5-F2F7-4110-AD22-F4248DA00E19}" sibTransId="{E313ABF9-4E52-429E-A4B8-7D67C1271F6C}"/>
    <dgm:cxn modelId="{C8A9D19E-9E16-4D89-AC76-393AD480635E}" type="presOf" srcId="{F94FED80-73E5-43BD-B9F1-4BDA553A4493}" destId="{B3F2FE45-6164-4B64-9CC6-B9AE97D20471}" srcOrd="0" destOrd="0" presId="urn:microsoft.com/office/officeart/2008/layout/HorizontalMultiLevelHierarchy"/>
    <dgm:cxn modelId="{FF12EBCD-4340-4E5C-89B3-4364FFE0B874}" srcId="{4164FCF8-3F5F-4053-9367-A1E515277B66}" destId="{F94FED80-73E5-43BD-B9F1-4BDA553A4493}" srcOrd="0" destOrd="0" parTransId="{8F433AE5-EB5A-4DDA-8EBA-197BDE4A1186}" sibTransId="{C3955093-F436-4BA3-94FD-DDB4A0E6B389}"/>
    <dgm:cxn modelId="{CA0443CF-7BFC-407D-96F6-138F5F12D5B3}" type="presOf" srcId="{32D7FCF2-5FF7-4F35-89CE-AC2D8613BEDF}" destId="{F0C922C4-83B0-4C28-9C80-7B8974E10C83}" srcOrd="0" destOrd="0" presId="urn:microsoft.com/office/officeart/2008/layout/HorizontalMultiLevelHierarchy"/>
    <dgm:cxn modelId="{C777BCD9-28FA-448E-8E02-FE82BA17B7E6}" type="presOf" srcId="{FBD06A04-1447-4B5A-91B7-4D5D6608830B}" destId="{C5FDBC4C-2354-48FA-B720-935076D5B9AB}" srcOrd="0" destOrd="0" presId="urn:microsoft.com/office/officeart/2008/layout/HorizontalMultiLevelHierarchy"/>
    <dgm:cxn modelId="{B61164DB-66DA-4A88-801C-16061D4F95EB}" type="presOf" srcId="{F63B64C5-F2F7-4110-AD22-F4248DA00E19}" destId="{CB280B97-585D-4F79-8731-4E1A390C3D5B}" srcOrd="1" destOrd="0" presId="urn:microsoft.com/office/officeart/2008/layout/HorizontalMultiLevelHierarchy"/>
    <dgm:cxn modelId="{E3B9F0DF-4452-4207-87DD-93069E2776BA}" type="presOf" srcId="{804B5F57-D97B-4530-88E4-F67759CA5B4A}" destId="{491A7EF1-0F73-4E26-84BC-344E2B7E62F6}" srcOrd="0" destOrd="0" presId="urn:microsoft.com/office/officeart/2008/layout/HorizontalMultiLevelHierarchy"/>
    <dgm:cxn modelId="{6EE537F4-99FC-46F7-B452-50D2A200D269}" srcId="{F94FED80-73E5-43BD-B9F1-4BDA553A4493}" destId="{DB0DA3C1-6296-4EB9-B83C-B9F3D4B54050}" srcOrd="1" destOrd="0" parTransId="{804B5F57-D97B-4530-88E4-F67759CA5B4A}" sibTransId="{EA131C67-48B8-44D4-B728-7AAD7B8355A4}"/>
    <dgm:cxn modelId="{784168F8-76D7-4201-880A-FE8A413C30F3}" type="presOf" srcId="{804B5F57-D97B-4530-88E4-F67759CA5B4A}" destId="{901DE934-ACAE-4E67-AEB8-A88C3E775A91}" srcOrd="1" destOrd="0" presId="urn:microsoft.com/office/officeart/2008/layout/HorizontalMultiLevelHierarchy"/>
    <dgm:cxn modelId="{7170A527-BE74-4162-A1C4-9777C27B6C80}" type="presParOf" srcId="{C5FDBC4C-2354-48FA-B720-935076D5B9AB}" destId="{67F0F47A-B6A1-4169-915F-7AFC0EA92903}" srcOrd="0" destOrd="0" presId="urn:microsoft.com/office/officeart/2008/layout/HorizontalMultiLevelHierarchy"/>
    <dgm:cxn modelId="{C430D4E5-EC2C-424D-8DD1-0B0C8099C892}" type="presParOf" srcId="{67F0F47A-B6A1-4169-915F-7AFC0EA92903}" destId="{275F7B4F-78A5-46AA-9731-E7DD08B1F8BD}" srcOrd="0" destOrd="0" presId="urn:microsoft.com/office/officeart/2008/layout/HorizontalMultiLevelHierarchy"/>
    <dgm:cxn modelId="{69EB4291-34CE-4DA9-9989-86DEA430CB56}" type="presParOf" srcId="{67F0F47A-B6A1-4169-915F-7AFC0EA92903}" destId="{E06C1727-3FCE-47A6-B44F-9B31FDC4462C}" srcOrd="1" destOrd="0" presId="urn:microsoft.com/office/officeart/2008/layout/HorizontalMultiLevelHierarchy"/>
    <dgm:cxn modelId="{896B6205-4028-4438-A1C5-F4004B0791AD}" type="presParOf" srcId="{E06C1727-3FCE-47A6-B44F-9B31FDC4462C}" destId="{9E8834DD-2439-4BDC-8FF9-E559CF60C74A}" srcOrd="0" destOrd="0" presId="urn:microsoft.com/office/officeart/2008/layout/HorizontalMultiLevelHierarchy"/>
    <dgm:cxn modelId="{69E1AE45-37DE-44B6-9DAC-582ED63C683D}" type="presParOf" srcId="{9E8834DD-2439-4BDC-8FF9-E559CF60C74A}" destId="{35D720F1-EECC-4448-A26B-B1399E2216FA}" srcOrd="0" destOrd="0" presId="urn:microsoft.com/office/officeart/2008/layout/HorizontalMultiLevelHierarchy"/>
    <dgm:cxn modelId="{CF7803E8-ECB0-4ABE-9470-4BA9452076FF}" type="presParOf" srcId="{E06C1727-3FCE-47A6-B44F-9B31FDC4462C}" destId="{D2801354-EABC-492F-8296-D8FA2337C098}" srcOrd="1" destOrd="0" presId="urn:microsoft.com/office/officeart/2008/layout/HorizontalMultiLevelHierarchy"/>
    <dgm:cxn modelId="{1F0ABC79-3D21-4E36-B893-389DA3D540BB}" type="presParOf" srcId="{D2801354-EABC-492F-8296-D8FA2337C098}" destId="{B3F2FE45-6164-4B64-9CC6-B9AE97D20471}" srcOrd="0" destOrd="0" presId="urn:microsoft.com/office/officeart/2008/layout/HorizontalMultiLevelHierarchy"/>
    <dgm:cxn modelId="{E3F03AB7-0E8A-41A4-B926-31686DBA4A00}" type="presParOf" srcId="{D2801354-EABC-492F-8296-D8FA2337C098}" destId="{0008C410-511E-4363-A6FE-643FD005B9D9}" srcOrd="1" destOrd="0" presId="urn:microsoft.com/office/officeart/2008/layout/HorizontalMultiLevelHierarchy"/>
    <dgm:cxn modelId="{031F57BC-16E4-4B55-84FC-C2067117500F}" type="presParOf" srcId="{0008C410-511E-4363-A6FE-643FD005B9D9}" destId="{30470F86-5AA9-4B2F-AEE2-C5F6E3CB3A51}" srcOrd="0" destOrd="0" presId="urn:microsoft.com/office/officeart/2008/layout/HorizontalMultiLevelHierarchy"/>
    <dgm:cxn modelId="{E005F889-A6BE-4C1F-9214-5AA8422CB82C}" type="presParOf" srcId="{30470F86-5AA9-4B2F-AEE2-C5F6E3CB3A51}" destId="{CB280B97-585D-4F79-8731-4E1A390C3D5B}" srcOrd="0" destOrd="0" presId="urn:microsoft.com/office/officeart/2008/layout/HorizontalMultiLevelHierarchy"/>
    <dgm:cxn modelId="{A448ECB4-FCEA-41BB-9464-F1A6E1829EDD}" type="presParOf" srcId="{0008C410-511E-4363-A6FE-643FD005B9D9}" destId="{048E0FBF-99FA-41F2-8077-F372E13DAB04}" srcOrd="1" destOrd="0" presId="urn:microsoft.com/office/officeart/2008/layout/HorizontalMultiLevelHierarchy"/>
    <dgm:cxn modelId="{6B1430F7-41F1-4DD4-B253-E7CC48CAAB7B}" type="presParOf" srcId="{048E0FBF-99FA-41F2-8077-F372E13DAB04}" destId="{225E47EE-08BE-4FBF-99DB-E537C9CC662B}" srcOrd="0" destOrd="0" presId="urn:microsoft.com/office/officeart/2008/layout/HorizontalMultiLevelHierarchy"/>
    <dgm:cxn modelId="{11D5B46A-F815-4AEB-9ECE-8C22DB3E9A8B}" type="presParOf" srcId="{048E0FBF-99FA-41F2-8077-F372E13DAB04}" destId="{CA42F726-1471-49D7-B4BF-156BF9124BB0}" srcOrd="1" destOrd="0" presId="urn:microsoft.com/office/officeart/2008/layout/HorizontalMultiLevelHierarchy"/>
    <dgm:cxn modelId="{6FF2EA73-0B90-4478-9513-49215198335F}" type="presParOf" srcId="{0008C410-511E-4363-A6FE-643FD005B9D9}" destId="{491A7EF1-0F73-4E26-84BC-344E2B7E62F6}" srcOrd="2" destOrd="0" presId="urn:microsoft.com/office/officeart/2008/layout/HorizontalMultiLevelHierarchy"/>
    <dgm:cxn modelId="{9423D8F2-150E-4067-9383-511DBEBBE3CA}" type="presParOf" srcId="{491A7EF1-0F73-4E26-84BC-344E2B7E62F6}" destId="{901DE934-ACAE-4E67-AEB8-A88C3E775A91}" srcOrd="0" destOrd="0" presId="urn:microsoft.com/office/officeart/2008/layout/HorizontalMultiLevelHierarchy"/>
    <dgm:cxn modelId="{FA8157E8-BDF7-40AC-BCE5-33805A2491D6}" type="presParOf" srcId="{0008C410-511E-4363-A6FE-643FD005B9D9}" destId="{0F69B348-EFA0-43DD-B37C-52DCD66AAA3F}" srcOrd="3" destOrd="0" presId="urn:microsoft.com/office/officeart/2008/layout/HorizontalMultiLevelHierarchy"/>
    <dgm:cxn modelId="{044C6F2F-4FEA-45B9-8B65-20F2CE4CC780}" type="presParOf" srcId="{0F69B348-EFA0-43DD-B37C-52DCD66AAA3F}" destId="{C298C285-5E34-4094-982D-4D6A5A541343}" srcOrd="0" destOrd="0" presId="urn:microsoft.com/office/officeart/2008/layout/HorizontalMultiLevelHierarchy"/>
    <dgm:cxn modelId="{F0384FC9-40E7-48F9-93AD-06B201D93827}" type="presParOf" srcId="{0F69B348-EFA0-43DD-B37C-52DCD66AAA3F}" destId="{E807B048-A7AF-4D5F-97CD-AE85CA0824D7}" srcOrd="1" destOrd="0" presId="urn:microsoft.com/office/officeart/2008/layout/HorizontalMultiLevelHierarchy"/>
    <dgm:cxn modelId="{B2C39DDE-91E7-449B-AC12-5CED98B59892}" type="presParOf" srcId="{0008C410-511E-4363-A6FE-643FD005B9D9}" destId="{8661B5A8-78B3-43C3-A256-DC55DAF04B83}" srcOrd="4" destOrd="0" presId="urn:microsoft.com/office/officeart/2008/layout/HorizontalMultiLevelHierarchy"/>
    <dgm:cxn modelId="{798F40A1-2408-49E2-B5AC-80479F77663D}" type="presParOf" srcId="{8661B5A8-78B3-43C3-A256-DC55DAF04B83}" destId="{D1165CB7-9E23-49E0-84D9-342E96A4F49B}" srcOrd="0" destOrd="0" presId="urn:microsoft.com/office/officeart/2008/layout/HorizontalMultiLevelHierarchy"/>
    <dgm:cxn modelId="{3358E7C0-F890-4751-9D6F-C255873F60F0}" type="presParOf" srcId="{0008C410-511E-4363-A6FE-643FD005B9D9}" destId="{6010B8B2-BFD7-4FF0-B6B5-70C63BEFC78F}" srcOrd="5" destOrd="0" presId="urn:microsoft.com/office/officeart/2008/layout/HorizontalMultiLevelHierarchy"/>
    <dgm:cxn modelId="{FFE9C829-57DD-4341-A28B-15AA9EB3CC01}" type="presParOf" srcId="{6010B8B2-BFD7-4FF0-B6B5-70C63BEFC78F}" destId="{F0C922C4-83B0-4C28-9C80-7B8974E10C83}" srcOrd="0" destOrd="0" presId="urn:microsoft.com/office/officeart/2008/layout/HorizontalMultiLevelHierarchy"/>
    <dgm:cxn modelId="{62C7863F-20BE-47F1-BDA9-2B64CB440390}" type="presParOf" srcId="{6010B8B2-BFD7-4FF0-B6B5-70C63BEFC78F}" destId="{84A46A8D-94D9-4842-A53D-2DAE00C17980}"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7AED3E-4B7C-4021-BC82-D440004FE54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1BA38AA-7590-486D-A59D-9933E3D8A770}">
      <dgm:prSet phldrT="[Text]" custT="1"/>
      <dgm:spPr/>
      <dgm:t>
        <a:bodyPr/>
        <a:lstStyle/>
        <a:p>
          <a:r>
            <a:rPr lang="en-US" sz="2800" dirty="0">
              <a:solidFill>
                <a:srgbClr val="004065"/>
              </a:solidFill>
            </a:rPr>
            <a:t>Tangible</a:t>
          </a:r>
        </a:p>
      </dgm:t>
    </dgm:pt>
    <dgm:pt modelId="{E9F810C5-BD84-4E53-87F2-57F8E8BA2DA6}" type="parTrans" cxnId="{EFF2CDD7-A4EC-4A37-A30B-7822CD9B5A12}">
      <dgm:prSet/>
      <dgm:spPr/>
      <dgm:t>
        <a:bodyPr/>
        <a:lstStyle/>
        <a:p>
          <a:endParaRPr lang="en-US"/>
        </a:p>
      </dgm:t>
    </dgm:pt>
    <dgm:pt modelId="{53164742-61D0-417F-9ADD-5358033062FC}" type="sibTrans" cxnId="{EFF2CDD7-A4EC-4A37-A30B-7822CD9B5A12}">
      <dgm:prSet/>
      <dgm:spPr/>
      <dgm:t>
        <a:bodyPr/>
        <a:lstStyle/>
        <a:p>
          <a:endParaRPr lang="en-US"/>
        </a:p>
      </dgm:t>
    </dgm:pt>
    <dgm:pt modelId="{01D7A663-1306-4A7E-A789-953EFB7409E8}">
      <dgm:prSet phldrT="[Text]" custT="1"/>
      <dgm:spPr>
        <a:solidFill>
          <a:srgbClr val="033B57"/>
        </a:solidFill>
      </dgm:spPr>
      <dgm:t>
        <a:bodyPr/>
        <a:lstStyle/>
        <a:p>
          <a:r>
            <a:rPr lang="en-US" sz="2400" dirty="0"/>
            <a:t>Volunteers</a:t>
          </a:r>
        </a:p>
      </dgm:t>
    </dgm:pt>
    <dgm:pt modelId="{79C1ECCF-7A70-4251-BE53-DA8493D6D5FF}" type="parTrans" cxnId="{45786AE6-3730-461D-9657-BEF3F4CEAF67}">
      <dgm:prSet/>
      <dgm:spPr/>
      <dgm:t>
        <a:bodyPr/>
        <a:lstStyle/>
        <a:p>
          <a:endParaRPr lang="en-US"/>
        </a:p>
      </dgm:t>
    </dgm:pt>
    <dgm:pt modelId="{6988B0C0-26A0-42B7-A343-F26AE47076C4}" type="sibTrans" cxnId="{45786AE6-3730-461D-9657-BEF3F4CEAF67}">
      <dgm:prSet/>
      <dgm:spPr/>
      <dgm:t>
        <a:bodyPr/>
        <a:lstStyle/>
        <a:p>
          <a:endParaRPr lang="en-US"/>
        </a:p>
      </dgm:t>
    </dgm:pt>
    <dgm:pt modelId="{443D14B6-A6F5-4B0C-969F-8A9AB598FFB6}">
      <dgm:prSet phldrT="[Text]"/>
      <dgm:spPr/>
      <dgm:t>
        <a:bodyPr/>
        <a:lstStyle/>
        <a:p>
          <a:r>
            <a:rPr lang="en-US" dirty="0">
              <a:solidFill>
                <a:srgbClr val="004065"/>
              </a:solidFill>
            </a:rPr>
            <a:t>Intangible</a:t>
          </a:r>
        </a:p>
      </dgm:t>
    </dgm:pt>
    <dgm:pt modelId="{B5A3A3D9-6015-46BA-B819-351FB51077E8}" type="parTrans" cxnId="{80F21071-2E07-41B3-B094-581D22C388EC}">
      <dgm:prSet/>
      <dgm:spPr/>
      <dgm:t>
        <a:bodyPr/>
        <a:lstStyle/>
        <a:p>
          <a:endParaRPr lang="en-US"/>
        </a:p>
      </dgm:t>
    </dgm:pt>
    <dgm:pt modelId="{8B518921-48FF-44DB-94C0-8E6D280B29CD}" type="sibTrans" cxnId="{80F21071-2E07-41B3-B094-581D22C388EC}">
      <dgm:prSet/>
      <dgm:spPr/>
      <dgm:t>
        <a:bodyPr/>
        <a:lstStyle/>
        <a:p>
          <a:endParaRPr lang="en-US"/>
        </a:p>
      </dgm:t>
    </dgm:pt>
    <dgm:pt modelId="{C8650F9A-8163-4160-A7AF-76610DD77118}">
      <dgm:prSet phldrT="[Text]" custT="1"/>
      <dgm:spPr>
        <a:solidFill>
          <a:srgbClr val="033B57"/>
        </a:solidFill>
      </dgm:spPr>
      <dgm:t>
        <a:bodyPr/>
        <a:lstStyle/>
        <a:p>
          <a:r>
            <a:rPr lang="en-US" sz="2400" dirty="0"/>
            <a:t>Expertise in city planning, curriculum, evaluation, government relations (local or state), media or policy</a:t>
          </a:r>
        </a:p>
      </dgm:t>
    </dgm:pt>
    <dgm:pt modelId="{74A25D36-E227-4429-AC44-4997F3EF319A}" type="parTrans" cxnId="{05B1D9D6-F573-4D70-BB1B-182CAE703169}">
      <dgm:prSet/>
      <dgm:spPr/>
      <dgm:t>
        <a:bodyPr/>
        <a:lstStyle/>
        <a:p>
          <a:endParaRPr lang="en-US"/>
        </a:p>
      </dgm:t>
    </dgm:pt>
    <dgm:pt modelId="{6348EA87-04E0-437C-8C21-8385886EAC74}" type="sibTrans" cxnId="{05B1D9D6-F573-4D70-BB1B-182CAE703169}">
      <dgm:prSet/>
      <dgm:spPr/>
      <dgm:t>
        <a:bodyPr/>
        <a:lstStyle/>
        <a:p>
          <a:endParaRPr lang="en-US"/>
        </a:p>
      </dgm:t>
    </dgm:pt>
    <dgm:pt modelId="{A131DE07-29D7-495F-BF92-1C003D071A2B}">
      <dgm:prSet phldrT="[Text]" custT="1"/>
      <dgm:spPr>
        <a:solidFill>
          <a:srgbClr val="033B57"/>
        </a:solidFill>
      </dgm:spPr>
      <dgm:t>
        <a:bodyPr/>
        <a:lstStyle/>
        <a:p>
          <a:r>
            <a:rPr lang="en-US" sz="2400" dirty="0"/>
            <a:t>Attend council meetings</a:t>
          </a:r>
        </a:p>
      </dgm:t>
    </dgm:pt>
    <dgm:pt modelId="{B4B31B99-1475-461F-A9C4-24A080DF0760}" type="parTrans" cxnId="{D5B32C20-FB0E-44AE-AF57-B116F13A89C1}">
      <dgm:prSet/>
      <dgm:spPr/>
      <dgm:t>
        <a:bodyPr/>
        <a:lstStyle/>
        <a:p>
          <a:endParaRPr lang="en-US"/>
        </a:p>
      </dgm:t>
    </dgm:pt>
    <dgm:pt modelId="{35D3B751-60AA-4D17-9919-AA40D9677EE5}" type="sibTrans" cxnId="{D5B32C20-FB0E-44AE-AF57-B116F13A89C1}">
      <dgm:prSet/>
      <dgm:spPr/>
      <dgm:t>
        <a:bodyPr/>
        <a:lstStyle/>
        <a:p>
          <a:endParaRPr lang="en-US"/>
        </a:p>
      </dgm:t>
    </dgm:pt>
    <dgm:pt modelId="{316D576E-3AB8-4EA5-900E-E55F1BC80837}">
      <dgm:prSet phldrT="[Text]" custT="1"/>
      <dgm:spPr>
        <a:solidFill>
          <a:srgbClr val="033B57"/>
        </a:solidFill>
      </dgm:spPr>
      <dgm:t>
        <a:bodyPr/>
        <a:lstStyle/>
        <a:p>
          <a:r>
            <a:rPr lang="en-US" sz="2400" dirty="0"/>
            <a:t>Write letters to editor</a:t>
          </a:r>
        </a:p>
      </dgm:t>
    </dgm:pt>
    <dgm:pt modelId="{564342DF-992F-482E-B1AD-25BCDBE7721A}" type="parTrans" cxnId="{8DD81083-B8FA-49EB-A285-ED871D194C54}">
      <dgm:prSet/>
      <dgm:spPr/>
      <dgm:t>
        <a:bodyPr/>
        <a:lstStyle/>
        <a:p>
          <a:endParaRPr lang="en-US"/>
        </a:p>
      </dgm:t>
    </dgm:pt>
    <dgm:pt modelId="{CAEC07BB-3B1B-43AE-BDED-D55E556C1444}" type="sibTrans" cxnId="{8DD81083-B8FA-49EB-A285-ED871D194C54}">
      <dgm:prSet/>
      <dgm:spPr/>
      <dgm:t>
        <a:bodyPr/>
        <a:lstStyle/>
        <a:p>
          <a:endParaRPr lang="en-US"/>
        </a:p>
      </dgm:t>
    </dgm:pt>
    <dgm:pt modelId="{E62B0EE1-5420-4017-A269-F82E63BC8A68}">
      <dgm:prSet phldrT="[Text]" custT="1"/>
      <dgm:spPr>
        <a:solidFill>
          <a:srgbClr val="033B57"/>
        </a:solidFill>
      </dgm:spPr>
      <dgm:t>
        <a:bodyPr/>
        <a:lstStyle/>
        <a:p>
          <a:r>
            <a:rPr lang="en-US" sz="2400" dirty="0"/>
            <a:t>Distribute leaflets</a:t>
          </a:r>
        </a:p>
      </dgm:t>
    </dgm:pt>
    <dgm:pt modelId="{114FFC18-3BB1-47E2-AB92-05240531DA92}" type="parTrans" cxnId="{626C656C-A57C-4DBE-8BDB-86ECFF6D055C}">
      <dgm:prSet/>
      <dgm:spPr/>
      <dgm:t>
        <a:bodyPr/>
        <a:lstStyle/>
        <a:p>
          <a:endParaRPr lang="en-US"/>
        </a:p>
      </dgm:t>
    </dgm:pt>
    <dgm:pt modelId="{1844786C-750C-41A2-B4C8-874572CC01C5}" type="sibTrans" cxnId="{626C656C-A57C-4DBE-8BDB-86ECFF6D055C}">
      <dgm:prSet/>
      <dgm:spPr/>
      <dgm:t>
        <a:bodyPr/>
        <a:lstStyle/>
        <a:p>
          <a:endParaRPr lang="en-US"/>
        </a:p>
      </dgm:t>
    </dgm:pt>
    <dgm:pt modelId="{7B9B87D5-DCA0-4CEF-B63B-71750D5452C1}" type="pres">
      <dgm:prSet presAssocID="{0A7AED3E-4B7C-4021-BC82-D440004FE54E}" presName="Name0" presStyleCnt="0">
        <dgm:presLayoutVars>
          <dgm:dir/>
          <dgm:animLvl val="lvl"/>
          <dgm:resizeHandles val="exact"/>
        </dgm:presLayoutVars>
      </dgm:prSet>
      <dgm:spPr/>
    </dgm:pt>
    <dgm:pt modelId="{7D660C63-C6A3-48C5-886C-0FB66D235E3E}" type="pres">
      <dgm:prSet presAssocID="{01BA38AA-7590-486D-A59D-9933E3D8A770}" presName="linNode" presStyleCnt="0"/>
      <dgm:spPr/>
    </dgm:pt>
    <dgm:pt modelId="{7BD17111-CB96-4D08-B6CC-BA517D12B164}" type="pres">
      <dgm:prSet presAssocID="{01BA38AA-7590-486D-A59D-9933E3D8A770}" presName="parTx" presStyleLbl="revTx" presStyleIdx="0" presStyleCnt="2">
        <dgm:presLayoutVars>
          <dgm:chMax val="1"/>
          <dgm:bulletEnabled val="1"/>
        </dgm:presLayoutVars>
      </dgm:prSet>
      <dgm:spPr/>
    </dgm:pt>
    <dgm:pt modelId="{CBC81F78-A8E7-4101-817B-17F15C19D7B0}" type="pres">
      <dgm:prSet presAssocID="{01BA38AA-7590-486D-A59D-9933E3D8A770}" presName="bracket" presStyleLbl="parChTrans1D1" presStyleIdx="0" presStyleCnt="2"/>
      <dgm:spPr/>
    </dgm:pt>
    <dgm:pt modelId="{E96CFD83-1026-4556-9E06-DB19E77D89C1}" type="pres">
      <dgm:prSet presAssocID="{01BA38AA-7590-486D-A59D-9933E3D8A770}" presName="spH" presStyleCnt="0"/>
      <dgm:spPr/>
    </dgm:pt>
    <dgm:pt modelId="{A8895E4E-0706-4BA5-B26A-D4182087605E}" type="pres">
      <dgm:prSet presAssocID="{01BA38AA-7590-486D-A59D-9933E3D8A770}" presName="desTx" presStyleLbl="node1" presStyleIdx="0" presStyleCnt="2">
        <dgm:presLayoutVars>
          <dgm:bulletEnabled val="1"/>
        </dgm:presLayoutVars>
      </dgm:prSet>
      <dgm:spPr/>
    </dgm:pt>
    <dgm:pt modelId="{6548F0F1-3512-4FA7-B83A-C87C4A398971}" type="pres">
      <dgm:prSet presAssocID="{53164742-61D0-417F-9ADD-5358033062FC}" presName="spV" presStyleCnt="0"/>
      <dgm:spPr/>
    </dgm:pt>
    <dgm:pt modelId="{7663B838-CB06-4F34-BAA0-20892B76E533}" type="pres">
      <dgm:prSet presAssocID="{443D14B6-A6F5-4B0C-969F-8A9AB598FFB6}" presName="linNode" presStyleCnt="0"/>
      <dgm:spPr/>
    </dgm:pt>
    <dgm:pt modelId="{AE576D8D-D75F-4FF0-AE3C-C7D791A50220}" type="pres">
      <dgm:prSet presAssocID="{443D14B6-A6F5-4B0C-969F-8A9AB598FFB6}" presName="parTx" presStyleLbl="revTx" presStyleIdx="1" presStyleCnt="2">
        <dgm:presLayoutVars>
          <dgm:chMax val="1"/>
          <dgm:bulletEnabled val="1"/>
        </dgm:presLayoutVars>
      </dgm:prSet>
      <dgm:spPr/>
    </dgm:pt>
    <dgm:pt modelId="{779C66D0-675F-48B8-8776-6ED64C3ABCC1}" type="pres">
      <dgm:prSet presAssocID="{443D14B6-A6F5-4B0C-969F-8A9AB598FFB6}" presName="bracket" presStyleLbl="parChTrans1D1" presStyleIdx="1" presStyleCnt="2"/>
      <dgm:spPr/>
    </dgm:pt>
    <dgm:pt modelId="{A3F6AA80-5F3B-43B5-B6E1-C152AE66CDC4}" type="pres">
      <dgm:prSet presAssocID="{443D14B6-A6F5-4B0C-969F-8A9AB598FFB6}" presName="spH" presStyleCnt="0"/>
      <dgm:spPr/>
    </dgm:pt>
    <dgm:pt modelId="{ED85FAB0-95D8-4F32-B2F0-311608048001}" type="pres">
      <dgm:prSet presAssocID="{443D14B6-A6F5-4B0C-969F-8A9AB598FFB6}" presName="desTx" presStyleLbl="node1" presStyleIdx="1" presStyleCnt="2">
        <dgm:presLayoutVars>
          <dgm:bulletEnabled val="1"/>
        </dgm:presLayoutVars>
      </dgm:prSet>
      <dgm:spPr/>
    </dgm:pt>
  </dgm:ptLst>
  <dgm:cxnLst>
    <dgm:cxn modelId="{9A4C9B18-35F9-496C-9E5D-EE7B930E8FD8}" type="presOf" srcId="{01BA38AA-7590-486D-A59D-9933E3D8A770}" destId="{7BD17111-CB96-4D08-B6CC-BA517D12B164}" srcOrd="0" destOrd="0" presId="urn:diagrams.loki3.com/BracketList"/>
    <dgm:cxn modelId="{D5B32C20-FB0E-44AE-AF57-B116F13A89C1}" srcId="{01D7A663-1306-4A7E-A789-953EFB7409E8}" destId="{A131DE07-29D7-495F-BF92-1C003D071A2B}" srcOrd="0" destOrd="0" parTransId="{B4B31B99-1475-461F-A9C4-24A080DF0760}" sibTransId="{35D3B751-60AA-4D17-9919-AA40D9677EE5}"/>
    <dgm:cxn modelId="{626C656C-A57C-4DBE-8BDB-86ECFF6D055C}" srcId="{01D7A663-1306-4A7E-A789-953EFB7409E8}" destId="{E62B0EE1-5420-4017-A269-F82E63BC8A68}" srcOrd="2" destOrd="0" parTransId="{114FFC18-3BB1-47E2-AB92-05240531DA92}" sibTransId="{1844786C-750C-41A2-B4C8-874572CC01C5}"/>
    <dgm:cxn modelId="{06FBA46E-C8CB-4F28-B927-BFCAC739C89D}" type="presOf" srcId="{E62B0EE1-5420-4017-A269-F82E63BC8A68}" destId="{A8895E4E-0706-4BA5-B26A-D4182087605E}" srcOrd="0" destOrd="3" presId="urn:diagrams.loki3.com/BracketList"/>
    <dgm:cxn modelId="{80F21071-2E07-41B3-B094-581D22C388EC}" srcId="{0A7AED3E-4B7C-4021-BC82-D440004FE54E}" destId="{443D14B6-A6F5-4B0C-969F-8A9AB598FFB6}" srcOrd="1" destOrd="0" parTransId="{B5A3A3D9-6015-46BA-B819-351FB51077E8}" sibTransId="{8B518921-48FF-44DB-94C0-8E6D280B29CD}"/>
    <dgm:cxn modelId="{8DD81083-B8FA-49EB-A285-ED871D194C54}" srcId="{01D7A663-1306-4A7E-A789-953EFB7409E8}" destId="{316D576E-3AB8-4EA5-900E-E55F1BC80837}" srcOrd="1" destOrd="0" parTransId="{564342DF-992F-482E-B1AD-25BCDBE7721A}" sibTransId="{CAEC07BB-3B1B-43AE-BDED-D55E556C1444}"/>
    <dgm:cxn modelId="{1ACB1A86-BEA3-49D5-AFCD-E0EE909E4034}" type="presOf" srcId="{01D7A663-1306-4A7E-A789-953EFB7409E8}" destId="{A8895E4E-0706-4BA5-B26A-D4182087605E}" srcOrd="0" destOrd="0" presId="urn:diagrams.loki3.com/BracketList"/>
    <dgm:cxn modelId="{1E94B9A2-FFF1-4EBA-AC66-185B32037796}" type="presOf" srcId="{316D576E-3AB8-4EA5-900E-E55F1BC80837}" destId="{A8895E4E-0706-4BA5-B26A-D4182087605E}" srcOrd="0" destOrd="2" presId="urn:diagrams.loki3.com/BracketList"/>
    <dgm:cxn modelId="{366C39CB-0D13-45FF-83F7-5A57E73205CF}" type="presOf" srcId="{A131DE07-29D7-495F-BF92-1C003D071A2B}" destId="{A8895E4E-0706-4BA5-B26A-D4182087605E}" srcOrd="0" destOrd="1" presId="urn:diagrams.loki3.com/BracketList"/>
    <dgm:cxn modelId="{7AF832D4-13BA-4EFF-83CF-5AC5296C72DB}" type="presOf" srcId="{0A7AED3E-4B7C-4021-BC82-D440004FE54E}" destId="{7B9B87D5-DCA0-4CEF-B63B-71750D5452C1}" srcOrd="0" destOrd="0" presId="urn:diagrams.loki3.com/BracketList"/>
    <dgm:cxn modelId="{A654D8D5-411B-4F81-88BD-D460939C41EA}" type="presOf" srcId="{C8650F9A-8163-4160-A7AF-76610DD77118}" destId="{ED85FAB0-95D8-4F32-B2F0-311608048001}" srcOrd="0" destOrd="0" presId="urn:diagrams.loki3.com/BracketList"/>
    <dgm:cxn modelId="{05B1D9D6-F573-4D70-BB1B-182CAE703169}" srcId="{443D14B6-A6F5-4B0C-969F-8A9AB598FFB6}" destId="{C8650F9A-8163-4160-A7AF-76610DD77118}" srcOrd="0" destOrd="0" parTransId="{74A25D36-E227-4429-AC44-4997F3EF319A}" sibTransId="{6348EA87-04E0-437C-8C21-8385886EAC74}"/>
    <dgm:cxn modelId="{EFF2CDD7-A4EC-4A37-A30B-7822CD9B5A12}" srcId="{0A7AED3E-4B7C-4021-BC82-D440004FE54E}" destId="{01BA38AA-7590-486D-A59D-9933E3D8A770}" srcOrd="0" destOrd="0" parTransId="{E9F810C5-BD84-4E53-87F2-57F8E8BA2DA6}" sibTransId="{53164742-61D0-417F-9ADD-5358033062FC}"/>
    <dgm:cxn modelId="{4A1F90E2-F648-4A35-B789-14C72A7B70A3}" type="presOf" srcId="{443D14B6-A6F5-4B0C-969F-8A9AB598FFB6}" destId="{AE576D8D-D75F-4FF0-AE3C-C7D791A50220}" srcOrd="0" destOrd="0" presId="urn:diagrams.loki3.com/BracketList"/>
    <dgm:cxn modelId="{45786AE6-3730-461D-9657-BEF3F4CEAF67}" srcId="{01BA38AA-7590-486D-A59D-9933E3D8A770}" destId="{01D7A663-1306-4A7E-A789-953EFB7409E8}" srcOrd="0" destOrd="0" parTransId="{79C1ECCF-7A70-4251-BE53-DA8493D6D5FF}" sibTransId="{6988B0C0-26A0-42B7-A343-F26AE47076C4}"/>
    <dgm:cxn modelId="{4EE36238-AD2B-4FE0-90E0-00B2D8B23573}" type="presParOf" srcId="{7B9B87D5-DCA0-4CEF-B63B-71750D5452C1}" destId="{7D660C63-C6A3-48C5-886C-0FB66D235E3E}" srcOrd="0" destOrd="0" presId="urn:diagrams.loki3.com/BracketList"/>
    <dgm:cxn modelId="{7F6CACC9-CEFA-44D0-9B58-D94AEBC12B69}" type="presParOf" srcId="{7D660C63-C6A3-48C5-886C-0FB66D235E3E}" destId="{7BD17111-CB96-4D08-B6CC-BA517D12B164}" srcOrd="0" destOrd="0" presId="urn:diagrams.loki3.com/BracketList"/>
    <dgm:cxn modelId="{E17A554E-386E-4BBE-8BCF-8CD0B615C5A2}" type="presParOf" srcId="{7D660C63-C6A3-48C5-886C-0FB66D235E3E}" destId="{CBC81F78-A8E7-4101-817B-17F15C19D7B0}" srcOrd="1" destOrd="0" presId="urn:diagrams.loki3.com/BracketList"/>
    <dgm:cxn modelId="{865641E2-BEF4-43C7-BF1C-EFDE12E55B18}" type="presParOf" srcId="{7D660C63-C6A3-48C5-886C-0FB66D235E3E}" destId="{E96CFD83-1026-4556-9E06-DB19E77D89C1}" srcOrd="2" destOrd="0" presId="urn:diagrams.loki3.com/BracketList"/>
    <dgm:cxn modelId="{2B3A40BA-9ADD-4DBC-B3FD-776C3DEC4536}" type="presParOf" srcId="{7D660C63-C6A3-48C5-886C-0FB66D235E3E}" destId="{A8895E4E-0706-4BA5-B26A-D4182087605E}" srcOrd="3" destOrd="0" presId="urn:diagrams.loki3.com/BracketList"/>
    <dgm:cxn modelId="{CA4FA8BA-695E-4766-A126-B3957D125E8F}" type="presParOf" srcId="{7B9B87D5-DCA0-4CEF-B63B-71750D5452C1}" destId="{6548F0F1-3512-4FA7-B83A-C87C4A398971}" srcOrd="1" destOrd="0" presId="urn:diagrams.loki3.com/BracketList"/>
    <dgm:cxn modelId="{7D306731-D0C6-4DD1-9164-AD1F46C6F721}" type="presParOf" srcId="{7B9B87D5-DCA0-4CEF-B63B-71750D5452C1}" destId="{7663B838-CB06-4F34-BAA0-20892B76E533}" srcOrd="2" destOrd="0" presId="urn:diagrams.loki3.com/BracketList"/>
    <dgm:cxn modelId="{F8D2AB2F-866D-4E49-92AB-9407FC6441FA}" type="presParOf" srcId="{7663B838-CB06-4F34-BAA0-20892B76E533}" destId="{AE576D8D-D75F-4FF0-AE3C-C7D791A50220}" srcOrd="0" destOrd="0" presId="urn:diagrams.loki3.com/BracketList"/>
    <dgm:cxn modelId="{2449148D-2E6C-47B1-8131-2167F5CB68B9}" type="presParOf" srcId="{7663B838-CB06-4F34-BAA0-20892B76E533}" destId="{779C66D0-675F-48B8-8776-6ED64C3ABCC1}" srcOrd="1" destOrd="0" presId="urn:diagrams.loki3.com/BracketList"/>
    <dgm:cxn modelId="{C90876AE-87EE-4602-B148-53283108AE0E}" type="presParOf" srcId="{7663B838-CB06-4F34-BAA0-20892B76E533}" destId="{A3F6AA80-5F3B-43B5-B6E1-C152AE66CDC4}" srcOrd="2" destOrd="0" presId="urn:diagrams.loki3.com/BracketList"/>
    <dgm:cxn modelId="{180E63E3-461D-41D7-9B45-7A9FD8FA368B}" type="presParOf" srcId="{7663B838-CB06-4F34-BAA0-20892B76E533}" destId="{ED85FAB0-95D8-4F32-B2F0-31160804800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0CE1AE-19D1-47B3-85DE-E08FD8DCC3D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57D43B8-69A7-4229-9D6D-D275F95FF3EB}">
      <dgm:prSet phldrT="[Text]" custT="1"/>
      <dgm:spPr>
        <a:solidFill>
          <a:srgbClr val="0096D6"/>
        </a:solidFill>
      </dgm:spPr>
      <dgm:t>
        <a:bodyPr/>
        <a:lstStyle/>
        <a:p>
          <a:r>
            <a:rPr lang="en-US" sz="3200" dirty="0"/>
            <a:t>Broad- Based Support</a:t>
          </a:r>
        </a:p>
      </dgm:t>
    </dgm:pt>
    <dgm:pt modelId="{A85ABECE-D1D6-405F-ACBC-A54CD8665371}" type="parTrans" cxnId="{A403182F-97D7-4EE0-9935-A0EAD5872C0C}">
      <dgm:prSet/>
      <dgm:spPr/>
      <dgm:t>
        <a:bodyPr/>
        <a:lstStyle/>
        <a:p>
          <a:endParaRPr lang="en-US"/>
        </a:p>
      </dgm:t>
    </dgm:pt>
    <dgm:pt modelId="{39FB4992-36CF-4844-A7EE-EFF3A8C44E7B}" type="sibTrans" cxnId="{A403182F-97D7-4EE0-9935-A0EAD5872C0C}">
      <dgm:prSet/>
      <dgm:spPr/>
      <dgm:t>
        <a:bodyPr/>
        <a:lstStyle/>
        <a:p>
          <a:endParaRPr lang="en-US"/>
        </a:p>
      </dgm:t>
    </dgm:pt>
    <dgm:pt modelId="{9EBCE763-E7AC-4FA9-B7EF-F3D0CCDCCB9A}">
      <dgm:prSet phldrT="[Text]"/>
      <dgm:spPr>
        <a:solidFill>
          <a:srgbClr val="004065"/>
        </a:solidFill>
      </dgm:spPr>
      <dgm:t>
        <a:bodyPr/>
        <a:lstStyle/>
        <a:p>
          <a:r>
            <a:rPr lang="en-US" dirty="0"/>
            <a:t>Health of Individual</a:t>
          </a:r>
        </a:p>
      </dgm:t>
    </dgm:pt>
    <dgm:pt modelId="{9C2C0C5C-0321-4C15-A3E2-26778B09F064}" type="parTrans" cxnId="{126F1C1D-0AEC-45B8-9222-2474C3C7BCDF}">
      <dgm:prSet/>
      <dgm:spPr>
        <a:solidFill>
          <a:schemeClr val="bg2">
            <a:lumMod val="75000"/>
          </a:schemeClr>
        </a:solidFill>
      </dgm:spPr>
      <dgm:t>
        <a:bodyPr/>
        <a:lstStyle/>
        <a:p>
          <a:endParaRPr lang="en-US"/>
        </a:p>
      </dgm:t>
    </dgm:pt>
    <dgm:pt modelId="{4B123CB1-ACD0-4A85-B6B1-6894806B2355}" type="sibTrans" cxnId="{126F1C1D-0AEC-45B8-9222-2474C3C7BCDF}">
      <dgm:prSet/>
      <dgm:spPr/>
      <dgm:t>
        <a:bodyPr/>
        <a:lstStyle/>
        <a:p>
          <a:endParaRPr lang="en-US"/>
        </a:p>
      </dgm:t>
    </dgm:pt>
    <dgm:pt modelId="{1D8C32C8-4960-490F-811E-106FA15E99C8}">
      <dgm:prSet phldrT="[Text]"/>
      <dgm:spPr>
        <a:solidFill>
          <a:srgbClr val="004065"/>
        </a:solidFill>
      </dgm:spPr>
      <dgm:t>
        <a:bodyPr/>
        <a:lstStyle/>
        <a:p>
          <a:r>
            <a:rPr lang="en-US" dirty="0"/>
            <a:t>Health of the Community</a:t>
          </a:r>
        </a:p>
      </dgm:t>
    </dgm:pt>
    <dgm:pt modelId="{2C9728DB-F513-4C85-B38A-9577B83088D4}" type="parTrans" cxnId="{ABAB078C-0AFB-42F8-BE0E-97D707B50C4A}">
      <dgm:prSet/>
      <dgm:spPr>
        <a:solidFill>
          <a:schemeClr val="bg2">
            <a:lumMod val="75000"/>
          </a:schemeClr>
        </a:solidFill>
      </dgm:spPr>
      <dgm:t>
        <a:bodyPr/>
        <a:lstStyle/>
        <a:p>
          <a:endParaRPr lang="en-US"/>
        </a:p>
      </dgm:t>
    </dgm:pt>
    <dgm:pt modelId="{AAF1C9EF-C5C3-46C6-8EF5-AA7E7F72E911}" type="sibTrans" cxnId="{ABAB078C-0AFB-42F8-BE0E-97D707B50C4A}">
      <dgm:prSet/>
      <dgm:spPr/>
      <dgm:t>
        <a:bodyPr/>
        <a:lstStyle/>
        <a:p>
          <a:endParaRPr lang="en-US"/>
        </a:p>
      </dgm:t>
    </dgm:pt>
    <dgm:pt modelId="{EACF5970-1A79-46BE-91FE-86DF38C29041}">
      <dgm:prSet phldrT="[Text]"/>
      <dgm:spPr>
        <a:solidFill>
          <a:srgbClr val="004065"/>
        </a:solidFill>
      </dgm:spPr>
      <dgm:t>
        <a:bodyPr/>
        <a:lstStyle/>
        <a:p>
          <a:r>
            <a:rPr lang="en-US" dirty="0"/>
            <a:t>Tourism Trade</a:t>
          </a:r>
        </a:p>
      </dgm:t>
    </dgm:pt>
    <dgm:pt modelId="{728F4440-C25A-44A8-B0E7-B4C2807DD074}" type="parTrans" cxnId="{9177C3B1-54E9-4229-B03D-9F28D16DB67C}">
      <dgm:prSet/>
      <dgm:spPr>
        <a:solidFill>
          <a:schemeClr val="bg2">
            <a:lumMod val="75000"/>
          </a:schemeClr>
        </a:solidFill>
      </dgm:spPr>
      <dgm:t>
        <a:bodyPr/>
        <a:lstStyle/>
        <a:p>
          <a:endParaRPr lang="en-US"/>
        </a:p>
      </dgm:t>
    </dgm:pt>
    <dgm:pt modelId="{B2631B0D-6111-46D3-BADB-803108DA08CF}" type="sibTrans" cxnId="{9177C3B1-54E9-4229-B03D-9F28D16DB67C}">
      <dgm:prSet/>
      <dgm:spPr/>
      <dgm:t>
        <a:bodyPr/>
        <a:lstStyle/>
        <a:p>
          <a:endParaRPr lang="en-US"/>
        </a:p>
      </dgm:t>
    </dgm:pt>
    <dgm:pt modelId="{B59DBA15-8C5B-4F79-95EB-150A56021C74}">
      <dgm:prSet/>
      <dgm:spPr/>
      <dgm:t>
        <a:bodyPr/>
        <a:lstStyle/>
        <a:p>
          <a:endParaRPr lang="en-US"/>
        </a:p>
      </dgm:t>
    </dgm:pt>
    <dgm:pt modelId="{38BB8D60-0280-46D9-8338-2F8150E7CDDD}" type="parTrans" cxnId="{B21FE15A-A7BA-437D-8BFF-BF8625E31AA4}">
      <dgm:prSet/>
      <dgm:spPr/>
      <dgm:t>
        <a:bodyPr/>
        <a:lstStyle/>
        <a:p>
          <a:endParaRPr lang="en-US"/>
        </a:p>
      </dgm:t>
    </dgm:pt>
    <dgm:pt modelId="{4C8E0BD9-1282-4A42-9CCD-64EC24149244}" type="sibTrans" cxnId="{B21FE15A-A7BA-437D-8BFF-BF8625E31AA4}">
      <dgm:prSet/>
      <dgm:spPr/>
      <dgm:t>
        <a:bodyPr/>
        <a:lstStyle/>
        <a:p>
          <a:endParaRPr lang="en-US"/>
        </a:p>
      </dgm:t>
    </dgm:pt>
    <dgm:pt modelId="{7872DE2E-E5B0-43F3-B6C1-2B77FA549B5D}" type="pres">
      <dgm:prSet presAssocID="{600CE1AE-19D1-47B3-85DE-E08FD8DCC3D2}" presName="cycle" presStyleCnt="0">
        <dgm:presLayoutVars>
          <dgm:chMax val="1"/>
          <dgm:dir/>
          <dgm:animLvl val="ctr"/>
          <dgm:resizeHandles val="exact"/>
        </dgm:presLayoutVars>
      </dgm:prSet>
      <dgm:spPr/>
    </dgm:pt>
    <dgm:pt modelId="{6F08DF16-4153-4847-A736-C84B9C363E29}" type="pres">
      <dgm:prSet presAssocID="{557D43B8-69A7-4229-9D6D-D275F95FF3EB}" presName="centerShape" presStyleLbl="node0" presStyleIdx="0" presStyleCnt="1" custScaleX="128068" custScaleY="114388"/>
      <dgm:spPr/>
    </dgm:pt>
    <dgm:pt modelId="{6CF75794-02A2-4938-959F-A5583FBD7B02}" type="pres">
      <dgm:prSet presAssocID="{9C2C0C5C-0321-4C15-A3E2-26778B09F064}" presName="parTrans" presStyleLbl="bgSibTrans2D1" presStyleIdx="0" presStyleCnt="3"/>
      <dgm:spPr/>
    </dgm:pt>
    <dgm:pt modelId="{FD331DCA-E086-413B-8290-5C1AC2167737}" type="pres">
      <dgm:prSet presAssocID="{9EBCE763-E7AC-4FA9-B7EF-F3D0CCDCCB9A}" presName="node" presStyleLbl="node1" presStyleIdx="0" presStyleCnt="3">
        <dgm:presLayoutVars>
          <dgm:bulletEnabled val="1"/>
        </dgm:presLayoutVars>
      </dgm:prSet>
      <dgm:spPr/>
    </dgm:pt>
    <dgm:pt modelId="{8553A673-62AA-4995-A8C8-2D47E74D2586}" type="pres">
      <dgm:prSet presAssocID="{2C9728DB-F513-4C85-B38A-9577B83088D4}" presName="parTrans" presStyleLbl="bgSibTrans2D1" presStyleIdx="1" presStyleCnt="3"/>
      <dgm:spPr/>
    </dgm:pt>
    <dgm:pt modelId="{66E09E1A-928E-4A39-957A-7B9CF788A8E5}" type="pres">
      <dgm:prSet presAssocID="{1D8C32C8-4960-490F-811E-106FA15E99C8}" presName="node" presStyleLbl="node1" presStyleIdx="1" presStyleCnt="3">
        <dgm:presLayoutVars>
          <dgm:bulletEnabled val="1"/>
        </dgm:presLayoutVars>
      </dgm:prSet>
      <dgm:spPr/>
    </dgm:pt>
    <dgm:pt modelId="{CBD3E8F0-CED4-4DA7-A004-B1EEDF29A135}" type="pres">
      <dgm:prSet presAssocID="{728F4440-C25A-44A8-B0E7-B4C2807DD074}" presName="parTrans" presStyleLbl="bgSibTrans2D1" presStyleIdx="2" presStyleCnt="3"/>
      <dgm:spPr/>
    </dgm:pt>
    <dgm:pt modelId="{FCEBAA0E-B979-4DC7-BF01-BF2784E2A20F}" type="pres">
      <dgm:prSet presAssocID="{EACF5970-1A79-46BE-91FE-86DF38C29041}" presName="node" presStyleLbl="node1" presStyleIdx="2" presStyleCnt="3">
        <dgm:presLayoutVars>
          <dgm:bulletEnabled val="1"/>
        </dgm:presLayoutVars>
      </dgm:prSet>
      <dgm:spPr/>
    </dgm:pt>
  </dgm:ptLst>
  <dgm:cxnLst>
    <dgm:cxn modelId="{ED109C00-9CC7-40CF-934C-294E8BB52CE9}" type="presOf" srcId="{728F4440-C25A-44A8-B0E7-B4C2807DD074}" destId="{CBD3E8F0-CED4-4DA7-A004-B1EEDF29A135}" srcOrd="0" destOrd="0" presId="urn:microsoft.com/office/officeart/2005/8/layout/radial4"/>
    <dgm:cxn modelId="{126F1C1D-0AEC-45B8-9222-2474C3C7BCDF}" srcId="{557D43B8-69A7-4229-9D6D-D275F95FF3EB}" destId="{9EBCE763-E7AC-4FA9-B7EF-F3D0CCDCCB9A}" srcOrd="0" destOrd="0" parTransId="{9C2C0C5C-0321-4C15-A3E2-26778B09F064}" sibTransId="{4B123CB1-ACD0-4A85-B6B1-6894806B2355}"/>
    <dgm:cxn modelId="{A403182F-97D7-4EE0-9935-A0EAD5872C0C}" srcId="{600CE1AE-19D1-47B3-85DE-E08FD8DCC3D2}" destId="{557D43B8-69A7-4229-9D6D-D275F95FF3EB}" srcOrd="0" destOrd="0" parTransId="{A85ABECE-D1D6-405F-ACBC-A54CD8665371}" sibTransId="{39FB4992-36CF-4844-A7EE-EFF3A8C44E7B}"/>
    <dgm:cxn modelId="{ED6F1E6F-7E06-4A32-80DB-B2633CA1CFDC}" type="presOf" srcId="{2C9728DB-F513-4C85-B38A-9577B83088D4}" destId="{8553A673-62AA-4995-A8C8-2D47E74D2586}" srcOrd="0" destOrd="0" presId="urn:microsoft.com/office/officeart/2005/8/layout/radial4"/>
    <dgm:cxn modelId="{B21FE15A-A7BA-437D-8BFF-BF8625E31AA4}" srcId="{600CE1AE-19D1-47B3-85DE-E08FD8DCC3D2}" destId="{B59DBA15-8C5B-4F79-95EB-150A56021C74}" srcOrd="1" destOrd="0" parTransId="{38BB8D60-0280-46D9-8338-2F8150E7CDDD}" sibTransId="{4C8E0BD9-1282-4A42-9CCD-64EC24149244}"/>
    <dgm:cxn modelId="{0116E17E-5888-4B81-A714-40698B150BF4}" type="presOf" srcId="{600CE1AE-19D1-47B3-85DE-E08FD8DCC3D2}" destId="{7872DE2E-E5B0-43F3-B6C1-2B77FA549B5D}" srcOrd="0" destOrd="0" presId="urn:microsoft.com/office/officeart/2005/8/layout/radial4"/>
    <dgm:cxn modelId="{FA8FAB8B-356E-497B-9AB0-BEC955460A87}" type="presOf" srcId="{557D43B8-69A7-4229-9D6D-D275F95FF3EB}" destId="{6F08DF16-4153-4847-A736-C84B9C363E29}" srcOrd="0" destOrd="0" presId="urn:microsoft.com/office/officeart/2005/8/layout/radial4"/>
    <dgm:cxn modelId="{ABAB078C-0AFB-42F8-BE0E-97D707B50C4A}" srcId="{557D43B8-69A7-4229-9D6D-D275F95FF3EB}" destId="{1D8C32C8-4960-490F-811E-106FA15E99C8}" srcOrd="1" destOrd="0" parTransId="{2C9728DB-F513-4C85-B38A-9577B83088D4}" sibTransId="{AAF1C9EF-C5C3-46C6-8EF5-AA7E7F72E911}"/>
    <dgm:cxn modelId="{9177C3B1-54E9-4229-B03D-9F28D16DB67C}" srcId="{557D43B8-69A7-4229-9D6D-D275F95FF3EB}" destId="{EACF5970-1A79-46BE-91FE-86DF38C29041}" srcOrd="2" destOrd="0" parTransId="{728F4440-C25A-44A8-B0E7-B4C2807DD074}" sibTransId="{B2631B0D-6111-46D3-BADB-803108DA08CF}"/>
    <dgm:cxn modelId="{3C25D6BA-CF16-4918-84B0-CB89060CE133}" type="presOf" srcId="{9EBCE763-E7AC-4FA9-B7EF-F3D0CCDCCB9A}" destId="{FD331DCA-E086-413B-8290-5C1AC2167737}" srcOrd="0" destOrd="0" presId="urn:microsoft.com/office/officeart/2005/8/layout/radial4"/>
    <dgm:cxn modelId="{B28A6CC4-5FA8-4025-9D82-4EB3DBC86B44}" type="presOf" srcId="{EACF5970-1A79-46BE-91FE-86DF38C29041}" destId="{FCEBAA0E-B979-4DC7-BF01-BF2784E2A20F}" srcOrd="0" destOrd="0" presId="urn:microsoft.com/office/officeart/2005/8/layout/radial4"/>
    <dgm:cxn modelId="{E66EAED8-E7DE-4096-87CD-F4366C65977D}" type="presOf" srcId="{9C2C0C5C-0321-4C15-A3E2-26778B09F064}" destId="{6CF75794-02A2-4938-959F-A5583FBD7B02}" srcOrd="0" destOrd="0" presId="urn:microsoft.com/office/officeart/2005/8/layout/radial4"/>
    <dgm:cxn modelId="{0AE799E8-0937-49AD-B4CC-58D476260C40}" type="presOf" srcId="{1D8C32C8-4960-490F-811E-106FA15E99C8}" destId="{66E09E1A-928E-4A39-957A-7B9CF788A8E5}" srcOrd="0" destOrd="0" presId="urn:microsoft.com/office/officeart/2005/8/layout/radial4"/>
    <dgm:cxn modelId="{8B57E08C-46CC-4DE8-B347-CA7008A0F3FE}" type="presParOf" srcId="{7872DE2E-E5B0-43F3-B6C1-2B77FA549B5D}" destId="{6F08DF16-4153-4847-A736-C84B9C363E29}" srcOrd="0" destOrd="0" presId="urn:microsoft.com/office/officeart/2005/8/layout/radial4"/>
    <dgm:cxn modelId="{6775B480-A098-44AC-BECB-BE08CC8CFF60}" type="presParOf" srcId="{7872DE2E-E5B0-43F3-B6C1-2B77FA549B5D}" destId="{6CF75794-02A2-4938-959F-A5583FBD7B02}" srcOrd="1" destOrd="0" presId="urn:microsoft.com/office/officeart/2005/8/layout/radial4"/>
    <dgm:cxn modelId="{793E2646-3A27-4D02-8C5E-BF13DEB1C9F6}" type="presParOf" srcId="{7872DE2E-E5B0-43F3-B6C1-2B77FA549B5D}" destId="{FD331DCA-E086-413B-8290-5C1AC2167737}" srcOrd="2" destOrd="0" presId="urn:microsoft.com/office/officeart/2005/8/layout/radial4"/>
    <dgm:cxn modelId="{FCCDCE12-0040-47FB-A225-69157131F413}" type="presParOf" srcId="{7872DE2E-E5B0-43F3-B6C1-2B77FA549B5D}" destId="{8553A673-62AA-4995-A8C8-2D47E74D2586}" srcOrd="3" destOrd="0" presId="urn:microsoft.com/office/officeart/2005/8/layout/radial4"/>
    <dgm:cxn modelId="{F67E8A85-3B45-49DF-ACF3-ABF5CC9FBDDF}" type="presParOf" srcId="{7872DE2E-E5B0-43F3-B6C1-2B77FA549B5D}" destId="{66E09E1A-928E-4A39-957A-7B9CF788A8E5}" srcOrd="4" destOrd="0" presId="urn:microsoft.com/office/officeart/2005/8/layout/radial4"/>
    <dgm:cxn modelId="{D546E742-8DE2-4570-B9C1-74DA91436FC9}" type="presParOf" srcId="{7872DE2E-E5B0-43F3-B6C1-2B77FA549B5D}" destId="{CBD3E8F0-CED4-4DA7-A004-B1EEDF29A135}" srcOrd="5" destOrd="0" presId="urn:microsoft.com/office/officeart/2005/8/layout/radial4"/>
    <dgm:cxn modelId="{7FBE9495-1D8A-4C7F-A341-3D5E0501E39D}" type="presParOf" srcId="{7872DE2E-E5B0-43F3-B6C1-2B77FA549B5D}" destId="{FCEBAA0E-B979-4DC7-BF01-BF2784E2A20F}"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C1AB20-DC45-49EA-9707-675C7662C7A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66A7705-6532-4932-994F-0289FBA9368A}">
      <dgm:prSet phldrT="[Text]"/>
      <dgm:spPr>
        <a:solidFill>
          <a:srgbClr val="004065"/>
        </a:solidFill>
      </dgm:spPr>
      <dgm:t>
        <a:bodyPr/>
        <a:lstStyle/>
        <a:p>
          <a:r>
            <a:rPr lang="en-US" dirty="0"/>
            <a:t>Seeking private funding</a:t>
          </a:r>
        </a:p>
      </dgm:t>
    </dgm:pt>
    <dgm:pt modelId="{56DEA8DC-F152-4622-8C62-397A8E71A804}" type="parTrans" cxnId="{79A9D813-3AC8-4E7B-BCB9-B2E16586A5E4}">
      <dgm:prSet/>
      <dgm:spPr/>
      <dgm:t>
        <a:bodyPr/>
        <a:lstStyle/>
        <a:p>
          <a:endParaRPr lang="en-US"/>
        </a:p>
      </dgm:t>
    </dgm:pt>
    <dgm:pt modelId="{C2E52D68-FE31-477B-A689-AC2F67E7602C}" type="sibTrans" cxnId="{79A9D813-3AC8-4E7B-BCB9-B2E16586A5E4}">
      <dgm:prSet/>
      <dgm:spPr/>
      <dgm:t>
        <a:bodyPr/>
        <a:lstStyle/>
        <a:p>
          <a:endParaRPr lang="en-US"/>
        </a:p>
      </dgm:t>
    </dgm:pt>
    <dgm:pt modelId="{E22634A1-ED52-44E3-BBF5-6CFA1406E120}">
      <dgm:prSet phldrT="[Text]"/>
      <dgm:spPr>
        <a:solidFill>
          <a:srgbClr val="004065"/>
        </a:solidFill>
      </dgm:spPr>
      <dgm:t>
        <a:bodyPr/>
        <a:lstStyle/>
        <a:p>
          <a:r>
            <a:rPr lang="en-US" dirty="0"/>
            <a:t>Utilizing social media to promote local programs focused on prevention</a:t>
          </a:r>
        </a:p>
      </dgm:t>
    </dgm:pt>
    <dgm:pt modelId="{1855B8D3-2347-48EC-89BD-B5EC71B54F6B}" type="parTrans" cxnId="{5E84C9DF-6B57-4D74-B518-CF40239B7296}">
      <dgm:prSet/>
      <dgm:spPr/>
      <dgm:t>
        <a:bodyPr/>
        <a:lstStyle/>
        <a:p>
          <a:endParaRPr lang="en-US"/>
        </a:p>
      </dgm:t>
    </dgm:pt>
    <dgm:pt modelId="{97F492BC-FF6F-49BF-BF2A-5BA9A6D647C6}" type="sibTrans" cxnId="{5E84C9DF-6B57-4D74-B518-CF40239B7296}">
      <dgm:prSet/>
      <dgm:spPr/>
      <dgm:t>
        <a:bodyPr/>
        <a:lstStyle/>
        <a:p>
          <a:endParaRPr lang="en-US"/>
        </a:p>
      </dgm:t>
    </dgm:pt>
    <dgm:pt modelId="{3E12154C-7BDB-4587-B54E-0C812CF5129A}">
      <dgm:prSet phldrT="[Text]"/>
      <dgm:spPr>
        <a:solidFill>
          <a:srgbClr val="004065"/>
        </a:solidFill>
      </dgm:spPr>
      <dgm:t>
        <a:bodyPr/>
        <a:lstStyle/>
        <a:p>
          <a:r>
            <a:rPr lang="en-US" dirty="0"/>
            <a:t>Advocacy</a:t>
          </a:r>
        </a:p>
      </dgm:t>
    </dgm:pt>
    <dgm:pt modelId="{94D662F0-EC85-4AFF-BBA8-C137E768003B}" type="parTrans" cxnId="{BDFF93A6-B762-4FBB-A19C-8A75D7BBDECD}">
      <dgm:prSet/>
      <dgm:spPr/>
      <dgm:t>
        <a:bodyPr/>
        <a:lstStyle/>
        <a:p>
          <a:endParaRPr lang="en-US"/>
        </a:p>
      </dgm:t>
    </dgm:pt>
    <dgm:pt modelId="{AEAE3516-7CA9-48DF-82FC-44D86DCCFDCA}" type="sibTrans" cxnId="{BDFF93A6-B762-4FBB-A19C-8A75D7BBDECD}">
      <dgm:prSet/>
      <dgm:spPr/>
      <dgm:t>
        <a:bodyPr/>
        <a:lstStyle/>
        <a:p>
          <a:endParaRPr lang="en-US"/>
        </a:p>
      </dgm:t>
    </dgm:pt>
    <dgm:pt modelId="{1166AEB1-5756-42EB-A8B3-21331D37BA7A}">
      <dgm:prSet/>
      <dgm:spPr>
        <a:solidFill>
          <a:srgbClr val="004065"/>
        </a:solidFill>
      </dgm:spPr>
      <dgm:t>
        <a:bodyPr/>
        <a:lstStyle/>
        <a:p>
          <a:r>
            <a:rPr lang="en-US" dirty="0"/>
            <a:t>Maintenance of existing resources through interagency collaboration</a:t>
          </a:r>
        </a:p>
      </dgm:t>
    </dgm:pt>
    <dgm:pt modelId="{576B7E2B-6794-4818-92E0-2ADDBEF64F6F}" type="parTrans" cxnId="{5E9A8087-DC52-4023-96A1-735E9D6B3F45}">
      <dgm:prSet/>
      <dgm:spPr/>
      <dgm:t>
        <a:bodyPr/>
        <a:lstStyle/>
        <a:p>
          <a:endParaRPr lang="en-US"/>
        </a:p>
      </dgm:t>
    </dgm:pt>
    <dgm:pt modelId="{5CDEEBF1-1B31-4F92-8D89-65DB17782394}" type="sibTrans" cxnId="{5E9A8087-DC52-4023-96A1-735E9D6B3F45}">
      <dgm:prSet/>
      <dgm:spPr/>
      <dgm:t>
        <a:bodyPr/>
        <a:lstStyle/>
        <a:p>
          <a:endParaRPr lang="en-US"/>
        </a:p>
      </dgm:t>
    </dgm:pt>
    <dgm:pt modelId="{1E9AA735-F007-46C8-B277-E22ECA5E165C}" type="pres">
      <dgm:prSet presAssocID="{50C1AB20-DC45-49EA-9707-675C7662C7A0}" presName="Name0" presStyleCnt="0">
        <dgm:presLayoutVars>
          <dgm:chMax val="7"/>
          <dgm:chPref val="7"/>
          <dgm:dir/>
        </dgm:presLayoutVars>
      </dgm:prSet>
      <dgm:spPr/>
    </dgm:pt>
    <dgm:pt modelId="{D5EBFEAE-63B5-47D6-9DE0-9D4844886325}" type="pres">
      <dgm:prSet presAssocID="{50C1AB20-DC45-49EA-9707-675C7662C7A0}" presName="Name1" presStyleCnt="0"/>
      <dgm:spPr/>
    </dgm:pt>
    <dgm:pt modelId="{9BF8CA37-F746-4A54-BB72-1E7A3F7EE68D}" type="pres">
      <dgm:prSet presAssocID="{50C1AB20-DC45-49EA-9707-675C7662C7A0}" presName="cycle" presStyleCnt="0"/>
      <dgm:spPr/>
    </dgm:pt>
    <dgm:pt modelId="{DF899DCC-169E-460B-9BEA-E04C4C02E5DB}" type="pres">
      <dgm:prSet presAssocID="{50C1AB20-DC45-49EA-9707-675C7662C7A0}" presName="srcNode" presStyleLbl="node1" presStyleIdx="0" presStyleCnt="4"/>
      <dgm:spPr/>
    </dgm:pt>
    <dgm:pt modelId="{A44A2C41-CA76-40BC-923D-1163DA22F3CD}" type="pres">
      <dgm:prSet presAssocID="{50C1AB20-DC45-49EA-9707-675C7662C7A0}" presName="conn" presStyleLbl="parChTrans1D2" presStyleIdx="0" presStyleCnt="1"/>
      <dgm:spPr/>
    </dgm:pt>
    <dgm:pt modelId="{5F54EBF5-4335-4323-BD79-2CB8B476894D}" type="pres">
      <dgm:prSet presAssocID="{50C1AB20-DC45-49EA-9707-675C7662C7A0}" presName="extraNode" presStyleLbl="node1" presStyleIdx="0" presStyleCnt="4"/>
      <dgm:spPr/>
    </dgm:pt>
    <dgm:pt modelId="{DBDF95E8-AD5C-4FC4-806C-CBDCDAF35128}" type="pres">
      <dgm:prSet presAssocID="{50C1AB20-DC45-49EA-9707-675C7662C7A0}" presName="dstNode" presStyleLbl="node1" presStyleIdx="0" presStyleCnt="4"/>
      <dgm:spPr/>
    </dgm:pt>
    <dgm:pt modelId="{88DF0B0E-87A8-415D-AD8B-70926B6E07A7}" type="pres">
      <dgm:prSet presAssocID="{166A7705-6532-4932-994F-0289FBA9368A}" presName="text_1" presStyleLbl="node1" presStyleIdx="0" presStyleCnt="4">
        <dgm:presLayoutVars>
          <dgm:bulletEnabled val="1"/>
        </dgm:presLayoutVars>
      </dgm:prSet>
      <dgm:spPr/>
    </dgm:pt>
    <dgm:pt modelId="{17F370B8-D2CB-411B-B72E-AD80798E50F8}" type="pres">
      <dgm:prSet presAssocID="{166A7705-6532-4932-994F-0289FBA9368A}" presName="accent_1" presStyleCnt="0"/>
      <dgm:spPr/>
    </dgm:pt>
    <dgm:pt modelId="{0E8DA803-96A7-4AC4-A853-242F31DC21AD}" type="pres">
      <dgm:prSet presAssocID="{166A7705-6532-4932-994F-0289FBA9368A}" presName="accentRepeatNode" presStyleLbl="solidFgAcc1" presStyleIdx="0" presStyleCnt="4"/>
      <dgm:spPr/>
    </dgm:pt>
    <dgm:pt modelId="{7C2025D3-21C8-45D4-9556-F59DAB894695}" type="pres">
      <dgm:prSet presAssocID="{E22634A1-ED52-44E3-BBF5-6CFA1406E120}" presName="text_2" presStyleLbl="node1" presStyleIdx="1" presStyleCnt="4">
        <dgm:presLayoutVars>
          <dgm:bulletEnabled val="1"/>
        </dgm:presLayoutVars>
      </dgm:prSet>
      <dgm:spPr/>
    </dgm:pt>
    <dgm:pt modelId="{29B780C0-41A8-4B6F-B06C-4C5A6FC1677A}" type="pres">
      <dgm:prSet presAssocID="{E22634A1-ED52-44E3-BBF5-6CFA1406E120}" presName="accent_2" presStyleCnt="0"/>
      <dgm:spPr/>
    </dgm:pt>
    <dgm:pt modelId="{EE0B1B04-ABD4-480B-BE34-8D031D8B81F3}" type="pres">
      <dgm:prSet presAssocID="{E22634A1-ED52-44E3-BBF5-6CFA1406E120}" presName="accentRepeatNode" presStyleLbl="solidFgAcc1" presStyleIdx="1" presStyleCnt="4"/>
      <dgm:spPr/>
    </dgm:pt>
    <dgm:pt modelId="{9460F9B8-8674-4BAA-8C14-12856DCFD877}" type="pres">
      <dgm:prSet presAssocID="{3E12154C-7BDB-4587-B54E-0C812CF5129A}" presName="text_3" presStyleLbl="node1" presStyleIdx="2" presStyleCnt="4">
        <dgm:presLayoutVars>
          <dgm:bulletEnabled val="1"/>
        </dgm:presLayoutVars>
      </dgm:prSet>
      <dgm:spPr/>
    </dgm:pt>
    <dgm:pt modelId="{6AFEEFEA-00A6-42E1-A5B1-758BC230B221}" type="pres">
      <dgm:prSet presAssocID="{3E12154C-7BDB-4587-B54E-0C812CF5129A}" presName="accent_3" presStyleCnt="0"/>
      <dgm:spPr/>
    </dgm:pt>
    <dgm:pt modelId="{DEE43D59-E9CD-451E-A6FE-F7EA34265A78}" type="pres">
      <dgm:prSet presAssocID="{3E12154C-7BDB-4587-B54E-0C812CF5129A}" presName="accentRepeatNode" presStyleLbl="solidFgAcc1" presStyleIdx="2" presStyleCnt="4"/>
      <dgm:spPr/>
    </dgm:pt>
    <dgm:pt modelId="{B818A099-12CE-4BDD-9990-AFCE8C321381}" type="pres">
      <dgm:prSet presAssocID="{1166AEB1-5756-42EB-A8B3-21331D37BA7A}" presName="text_4" presStyleLbl="node1" presStyleIdx="3" presStyleCnt="4">
        <dgm:presLayoutVars>
          <dgm:bulletEnabled val="1"/>
        </dgm:presLayoutVars>
      </dgm:prSet>
      <dgm:spPr/>
    </dgm:pt>
    <dgm:pt modelId="{0C95952D-0752-4EEC-ADFF-1AC12BF3CB01}" type="pres">
      <dgm:prSet presAssocID="{1166AEB1-5756-42EB-A8B3-21331D37BA7A}" presName="accent_4" presStyleCnt="0"/>
      <dgm:spPr/>
    </dgm:pt>
    <dgm:pt modelId="{1BA1FC3B-A15B-44A1-9A74-FE3136A086ED}" type="pres">
      <dgm:prSet presAssocID="{1166AEB1-5756-42EB-A8B3-21331D37BA7A}" presName="accentRepeatNode" presStyleLbl="solidFgAcc1" presStyleIdx="3" presStyleCnt="4"/>
      <dgm:spPr/>
    </dgm:pt>
  </dgm:ptLst>
  <dgm:cxnLst>
    <dgm:cxn modelId="{79A9D813-3AC8-4E7B-BCB9-B2E16586A5E4}" srcId="{50C1AB20-DC45-49EA-9707-675C7662C7A0}" destId="{166A7705-6532-4932-994F-0289FBA9368A}" srcOrd="0" destOrd="0" parTransId="{56DEA8DC-F152-4622-8C62-397A8E71A804}" sibTransId="{C2E52D68-FE31-477B-A689-AC2F67E7602C}"/>
    <dgm:cxn modelId="{A3437114-CB81-4B84-9CD1-8C097999B327}" type="presOf" srcId="{1166AEB1-5756-42EB-A8B3-21331D37BA7A}" destId="{B818A099-12CE-4BDD-9990-AFCE8C321381}" srcOrd="0" destOrd="0" presId="urn:microsoft.com/office/officeart/2008/layout/VerticalCurvedList"/>
    <dgm:cxn modelId="{9A419E1B-CA2A-4143-9B46-745FBCADF01A}" type="presOf" srcId="{3E12154C-7BDB-4587-B54E-0C812CF5129A}" destId="{9460F9B8-8674-4BAA-8C14-12856DCFD877}" srcOrd="0" destOrd="0" presId="urn:microsoft.com/office/officeart/2008/layout/VerticalCurvedList"/>
    <dgm:cxn modelId="{68E8FB24-051A-432E-87A0-91F1581F5552}" type="presOf" srcId="{E22634A1-ED52-44E3-BBF5-6CFA1406E120}" destId="{7C2025D3-21C8-45D4-9556-F59DAB894695}" srcOrd="0" destOrd="0" presId="urn:microsoft.com/office/officeart/2008/layout/VerticalCurvedList"/>
    <dgm:cxn modelId="{00C5B62F-8AB4-4777-8902-19D16210377C}" type="presOf" srcId="{C2E52D68-FE31-477B-A689-AC2F67E7602C}" destId="{A44A2C41-CA76-40BC-923D-1163DA22F3CD}" srcOrd="0" destOrd="0" presId="urn:microsoft.com/office/officeart/2008/layout/VerticalCurvedList"/>
    <dgm:cxn modelId="{64E8D46D-2E7E-4152-A857-4446039B1FE4}" type="presOf" srcId="{166A7705-6532-4932-994F-0289FBA9368A}" destId="{88DF0B0E-87A8-415D-AD8B-70926B6E07A7}" srcOrd="0" destOrd="0" presId="urn:microsoft.com/office/officeart/2008/layout/VerticalCurvedList"/>
    <dgm:cxn modelId="{5E9A8087-DC52-4023-96A1-735E9D6B3F45}" srcId="{50C1AB20-DC45-49EA-9707-675C7662C7A0}" destId="{1166AEB1-5756-42EB-A8B3-21331D37BA7A}" srcOrd="3" destOrd="0" parTransId="{576B7E2B-6794-4818-92E0-2ADDBEF64F6F}" sibTransId="{5CDEEBF1-1B31-4F92-8D89-65DB17782394}"/>
    <dgm:cxn modelId="{BDFF93A6-B762-4FBB-A19C-8A75D7BBDECD}" srcId="{50C1AB20-DC45-49EA-9707-675C7662C7A0}" destId="{3E12154C-7BDB-4587-B54E-0C812CF5129A}" srcOrd="2" destOrd="0" parTransId="{94D662F0-EC85-4AFF-BBA8-C137E768003B}" sibTransId="{AEAE3516-7CA9-48DF-82FC-44D86DCCFDCA}"/>
    <dgm:cxn modelId="{D96C47DF-6638-43A5-A76F-28158F50D150}" type="presOf" srcId="{50C1AB20-DC45-49EA-9707-675C7662C7A0}" destId="{1E9AA735-F007-46C8-B277-E22ECA5E165C}" srcOrd="0" destOrd="0" presId="urn:microsoft.com/office/officeart/2008/layout/VerticalCurvedList"/>
    <dgm:cxn modelId="{5E84C9DF-6B57-4D74-B518-CF40239B7296}" srcId="{50C1AB20-DC45-49EA-9707-675C7662C7A0}" destId="{E22634A1-ED52-44E3-BBF5-6CFA1406E120}" srcOrd="1" destOrd="0" parTransId="{1855B8D3-2347-48EC-89BD-B5EC71B54F6B}" sibTransId="{97F492BC-FF6F-49BF-BF2A-5BA9A6D647C6}"/>
    <dgm:cxn modelId="{15173942-EBC1-40F0-8637-72AAC734B6B2}" type="presParOf" srcId="{1E9AA735-F007-46C8-B277-E22ECA5E165C}" destId="{D5EBFEAE-63B5-47D6-9DE0-9D4844886325}" srcOrd="0" destOrd="0" presId="urn:microsoft.com/office/officeart/2008/layout/VerticalCurvedList"/>
    <dgm:cxn modelId="{515963D4-40DB-4056-8A97-DF5AC4DFF191}" type="presParOf" srcId="{D5EBFEAE-63B5-47D6-9DE0-9D4844886325}" destId="{9BF8CA37-F746-4A54-BB72-1E7A3F7EE68D}" srcOrd="0" destOrd="0" presId="urn:microsoft.com/office/officeart/2008/layout/VerticalCurvedList"/>
    <dgm:cxn modelId="{54AE7F58-54A2-472D-90F1-7241D8915497}" type="presParOf" srcId="{9BF8CA37-F746-4A54-BB72-1E7A3F7EE68D}" destId="{DF899DCC-169E-460B-9BEA-E04C4C02E5DB}" srcOrd="0" destOrd="0" presId="urn:microsoft.com/office/officeart/2008/layout/VerticalCurvedList"/>
    <dgm:cxn modelId="{AB004108-426C-481B-877A-983EFEA2B7C6}" type="presParOf" srcId="{9BF8CA37-F746-4A54-BB72-1E7A3F7EE68D}" destId="{A44A2C41-CA76-40BC-923D-1163DA22F3CD}" srcOrd="1" destOrd="0" presId="urn:microsoft.com/office/officeart/2008/layout/VerticalCurvedList"/>
    <dgm:cxn modelId="{7FAB9F11-4D18-420C-8255-5F421BBC76D9}" type="presParOf" srcId="{9BF8CA37-F746-4A54-BB72-1E7A3F7EE68D}" destId="{5F54EBF5-4335-4323-BD79-2CB8B476894D}" srcOrd="2" destOrd="0" presId="urn:microsoft.com/office/officeart/2008/layout/VerticalCurvedList"/>
    <dgm:cxn modelId="{2715017D-CB4E-4190-BB97-06FBC5AA74FB}" type="presParOf" srcId="{9BF8CA37-F746-4A54-BB72-1E7A3F7EE68D}" destId="{DBDF95E8-AD5C-4FC4-806C-CBDCDAF35128}" srcOrd="3" destOrd="0" presId="urn:microsoft.com/office/officeart/2008/layout/VerticalCurvedList"/>
    <dgm:cxn modelId="{6B9BBB09-38DD-4243-A66B-6A62252E5A10}" type="presParOf" srcId="{D5EBFEAE-63B5-47D6-9DE0-9D4844886325}" destId="{88DF0B0E-87A8-415D-AD8B-70926B6E07A7}" srcOrd="1" destOrd="0" presId="urn:microsoft.com/office/officeart/2008/layout/VerticalCurvedList"/>
    <dgm:cxn modelId="{F2D03A96-565E-46E1-8159-6F4A71AC1BF0}" type="presParOf" srcId="{D5EBFEAE-63B5-47D6-9DE0-9D4844886325}" destId="{17F370B8-D2CB-411B-B72E-AD80798E50F8}" srcOrd="2" destOrd="0" presId="urn:microsoft.com/office/officeart/2008/layout/VerticalCurvedList"/>
    <dgm:cxn modelId="{F5DC2114-76A4-4330-B04A-B478F37176C3}" type="presParOf" srcId="{17F370B8-D2CB-411B-B72E-AD80798E50F8}" destId="{0E8DA803-96A7-4AC4-A853-242F31DC21AD}" srcOrd="0" destOrd="0" presId="urn:microsoft.com/office/officeart/2008/layout/VerticalCurvedList"/>
    <dgm:cxn modelId="{5EE2BCDB-621F-4241-9570-74274733CDF5}" type="presParOf" srcId="{D5EBFEAE-63B5-47D6-9DE0-9D4844886325}" destId="{7C2025D3-21C8-45D4-9556-F59DAB894695}" srcOrd="3" destOrd="0" presId="urn:microsoft.com/office/officeart/2008/layout/VerticalCurvedList"/>
    <dgm:cxn modelId="{175AFE7C-CB28-4871-89FC-B9E84ACC95B2}" type="presParOf" srcId="{D5EBFEAE-63B5-47D6-9DE0-9D4844886325}" destId="{29B780C0-41A8-4B6F-B06C-4C5A6FC1677A}" srcOrd="4" destOrd="0" presId="urn:microsoft.com/office/officeart/2008/layout/VerticalCurvedList"/>
    <dgm:cxn modelId="{0FC88811-13AA-4835-92CB-88B1E7B48390}" type="presParOf" srcId="{29B780C0-41A8-4B6F-B06C-4C5A6FC1677A}" destId="{EE0B1B04-ABD4-480B-BE34-8D031D8B81F3}" srcOrd="0" destOrd="0" presId="urn:microsoft.com/office/officeart/2008/layout/VerticalCurvedList"/>
    <dgm:cxn modelId="{A09B4A9B-DD34-45EF-815B-DF7EC8023484}" type="presParOf" srcId="{D5EBFEAE-63B5-47D6-9DE0-9D4844886325}" destId="{9460F9B8-8674-4BAA-8C14-12856DCFD877}" srcOrd="5" destOrd="0" presId="urn:microsoft.com/office/officeart/2008/layout/VerticalCurvedList"/>
    <dgm:cxn modelId="{BD599E4C-CAFE-429C-A06C-D1B7F786498E}" type="presParOf" srcId="{D5EBFEAE-63B5-47D6-9DE0-9D4844886325}" destId="{6AFEEFEA-00A6-42E1-A5B1-758BC230B221}" srcOrd="6" destOrd="0" presId="urn:microsoft.com/office/officeart/2008/layout/VerticalCurvedList"/>
    <dgm:cxn modelId="{EB30AA5D-85F8-450D-9991-6BCD804D396D}" type="presParOf" srcId="{6AFEEFEA-00A6-42E1-A5B1-758BC230B221}" destId="{DEE43D59-E9CD-451E-A6FE-F7EA34265A78}" srcOrd="0" destOrd="0" presId="urn:microsoft.com/office/officeart/2008/layout/VerticalCurvedList"/>
    <dgm:cxn modelId="{F8AD0D52-1EA5-4523-8A8E-02A95BB0C53F}" type="presParOf" srcId="{D5EBFEAE-63B5-47D6-9DE0-9D4844886325}" destId="{B818A099-12CE-4BDD-9990-AFCE8C321381}" srcOrd="7" destOrd="0" presId="urn:microsoft.com/office/officeart/2008/layout/VerticalCurvedList"/>
    <dgm:cxn modelId="{CB34E823-907D-4C27-98D9-497B6E07E03D}" type="presParOf" srcId="{D5EBFEAE-63B5-47D6-9DE0-9D4844886325}" destId="{0C95952D-0752-4EEC-ADFF-1AC12BF3CB01}" srcOrd="8" destOrd="0" presId="urn:microsoft.com/office/officeart/2008/layout/VerticalCurvedList"/>
    <dgm:cxn modelId="{B52B07E4-B2C1-456A-B66E-D839CB71DB70}" type="presParOf" srcId="{0C95952D-0752-4EEC-ADFF-1AC12BF3CB01}" destId="{1BA1FC3B-A15B-44A1-9A74-FE3136A086E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A6DE0-8D1C-4DAC-8E8C-7808F05F6A5D}">
      <dsp:nvSpPr>
        <dsp:cNvPr id="0" name=""/>
        <dsp:cNvSpPr/>
      </dsp:nvSpPr>
      <dsp:spPr>
        <a:xfrm rot="5400000">
          <a:off x="219338" y="2212139"/>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A1BF6-FF56-41D2-A7DB-36BE9543C957}">
      <dsp:nvSpPr>
        <dsp:cNvPr id="0" name=""/>
        <dsp:cNvSpPr/>
      </dsp:nvSpPr>
      <dsp:spPr>
        <a:xfrm>
          <a:off x="109188" y="2540210"/>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Engage</a:t>
          </a:r>
          <a:r>
            <a:rPr lang="en-US" sz="1200" kern="1200" dirty="0"/>
            <a:t> </a:t>
          </a:r>
        </a:p>
      </dsp:txBody>
      <dsp:txXfrm>
        <a:off x="109188" y="2540210"/>
        <a:ext cx="991297" cy="868930"/>
      </dsp:txXfrm>
    </dsp:sp>
    <dsp:sp modelId="{84ED48B9-7860-4B6C-859D-62F1AA8B92C4}">
      <dsp:nvSpPr>
        <dsp:cNvPr id="0" name=""/>
        <dsp:cNvSpPr/>
      </dsp:nvSpPr>
      <dsp:spPr>
        <a:xfrm>
          <a:off x="913448" y="2131302"/>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61FFE-E56C-4E7F-BE05-5DF87F46A65B}">
      <dsp:nvSpPr>
        <dsp:cNvPr id="0" name=""/>
        <dsp:cNvSpPr/>
      </dsp:nvSpPr>
      <dsp:spPr>
        <a:xfrm rot="5400000">
          <a:off x="1432879" y="1911847"/>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A6EC4-C2B2-49FF-B173-6B72592D1C1E}">
      <dsp:nvSpPr>
        <dsp:cNvPr id="0" name=""/>
        <dsp:cNvSpPr/>
      </dsp:nvSpPr>
      <dsp:spPr>
        <a:xfrm>
          <a:off x="1322729" y="2239918"/>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Scan</a:t>
          </a:r>
        </a:p>
      </dsp:txBody>
      <dsp:txXfrm>
        <a:off x="1322729" y="2239918"/>
        <a:ext cx="991297" cy="868930"/>
      </dsp:txXfrm>
    </dsp:sp>
    <dsp:sp modelId="{298B403E-6C45-4A52-91B7-FB6FC3AFA41B}">
      <dsp:nvSpPr>
        <dsp:cNvPr id="0" name=""/>
        <dsp:cNvSpPr/>
      </dsp:nvSpPr>
      <dsp:spPr>
        <a:xfrm>
          <a:off x="2126989" y="1831010"/>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ABE5C-DC0D-4A36-9AD2-8131C0F228D7}">
      <dsp:nvSpPr>
        <dsp:cNvPr id="0" name=""/>
        <dsp:cNvSpPr/>
      </dsp:nvSpPr>
      <dsp:spPr>
        <a:xfrm rot="5400000">
          <a:off x="2646420" y="1611555"/>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84A7F-FC08-44FE-A91E-9FEBB9B6073F}">
      <dsp:nvSpPr>
        <dsp:cNvPr id="0" name=""/>
        <dsp:cNvSpPr/>
      </dsp:nvSpPr>
      <dsp:spPr>
        <a:xfrm>
          <a:off x="2536270" y="1939626"/>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Assess</a:t>
          </a:r>
        </a:p>
      </dsp:txBody>
      <dsp:txXfrm>
        <a:off x="2536270" y="1939626"/>
        <a:ext cx="991297" cy="868930"/>
      </dsp:txXfrm>
    </dsp:sp>
    <dsp:sp modelId="{1C382A99-B1D5-428E-9850-9AFBF93B22DC}">
      <dsp:nvSpPr>
        <dsp:cNvPr id="0" name=""/>
        <dsp:cNvSpPr/>
      </dsp:nvSpPr>
      <dsp:spPr>
        <a:xfrm>
          <a:off x="3340530" y="1530718"/>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8FFD7-E143-4CC7-8CDF-7EEF1583DCC5}">
      <dsp:nvSpPr>
        <dsp:cNvPr id="0" name=""/>
        <dsp:cNvSpPr/>
      </dsp:nvSpPr>
      <dsp:spPr>
        <a:xfrm rot="5400000">
          <a:off x="3859961" y="1311263"/>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10652-B539-400C-AF41-3EB7652EC426}">
      <dsp:nvSpPr>
        <dsp:cNvPr id="0" name=""/>
        <dsp:cNvSpPr/>
      </dsp:nvSpPr>
      <dsp:spPr>
        <a:xfrm>
          <a:off x="3749812" y="1639334"/>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Review</a:t>
          </a:r>
          <a:r>
            <a:rPr lang="en-US" sz="1100" kern="1200" dirty="0"/>
            <a:t>	</a:t>
          </a:r>
        </a:p>
      </dsp:txBody>
      <dsp:txXfrm>
        <a:off x="3749812" y="1639334"/>
        <a:ext cx="991297" cy="868930"/>
      </dsp:txXfrm>
    </dsp:sp>
    <dsp:sp modelId="{B1FE10EF-1634-4E3B-B5BC-67796F20655B}">
      <dsp:nvSpPr>
        <dsp:cNvPr id="0" name=""/>
        <dsp:cNvSpPr/>
      </dsp:nvSpPr>
      <dsp:spPr>
        <a:xfrm>
          <a:off x="4554072" y="1230426"/>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60DAF-9F51-4992-B892-446FD361340E}">
      <dsp:nvSpPr>
        <dsp:cNvPr id="0" name=""/>
        <dsp:cNvSpPr/>
      </dsp:nvSpPr>
      <dsp:spPr>
        <a:xfrm rot="5400000">
          <a:off x="5073503" y="1010971"/>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854ED8-ED8A-4177-A18B-DC253142C96B}">
      <dsp:nvSpPr>
        <dsp:cNvPr id="0" name=""/>
        <dsp:cNvSpPr/>
      </dsp:nvSpPr>
      <dsp:spPr>
        <a:xfrm>
          <a:off x="4963353" y="1339042"/>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Promote</a:t>
          </a:r>
        </a:p>
      </dsp:txBody>
      <dsp:txXfrm>
        <a:off x="4963353" y="1339042"/>
        <a:ext cx="991297" cy="868930"/>
      </dsp:txXfrm>
    </dsp:sp>
    <dsp:sp modelId="{9E5E240E-8DA7-4ED7-B3FF-D07882B009AB}">
      <dsp:nvSpPr>
        <dsp:cNvPr id="0" name=""/>
        <dsp:cNvSpPr/>
      </dsp:nvSpPr>
      <dsp:spPr>
        <a:xfrm>
          <a:off x="5767613" y="930134"/>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57CAD-FE2D-4C5F-8DD8-070C67BC44E6}">
      <dsp:nvSpPr>
        <dsp:cNvPr id="0" name=""/>
        <dsp:cNvSpPr/>
      </dsp:nvSpPr>
      <dsp:spPr>
        <a:xfrm rot="5400000">
          <a:off x="6287046" y="710679"/>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3F47B-D8A6-46E2-8630-5DBF3815F005}">
      <dsp:nvSpPr>
        <dsp:cNvPr id="0" name=""/>
        <dsp:cNvSpPr/>
      </dsp:nvSpPr>
      <dsp:spPr>
        <a:xfrm>
          <a:off x="6067973" y="1038750"/>
          <a:ext cx="1209144"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Implement</a:t>
          </a:r>
        </a:p>
      </dsp:txBody>
      <dsp:txXfrm>
        <a:off x="6067973" y="1038750"/>
        <a:ext cx="1209144" cy="868930"/>
      </dsp:txXfrm>
    </dsp:sp>
    <dsp:sp modelId="{383E4050-1BF3-4AF1-8E51-650607A4F8A5}">
      <dsp:nvSpPr>
        <dsp:cNvPr id="0" name=""/>
        <dsp:cNvSpPr/>
      </dsp:nvSpPr>
      <dsp:spPr>
        <a:xfrm>
          <a:off x="6981156" y="629842"/>
          <a:ext cx="187037" cy="187037"/>
        </a:xfrm>
        <a:prstGeom prst="triangle">
          <a:avLst>
            <a:gd name="adj" fmla="val 10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42FC6C-2793-4B2B-938B-9DFAD9BDC1C7}">
      <dsp:nvSpPr>
        <dsp:cNvPr id="0" name=""/>
        <dsp:cNvSpPr/>
      </dsp:nvSpPr>
      <dsp:spPr>
        <a:xfrm rot="5400000">
          <a:off x="7500585" y="410387"/>
          <a:ext cx="659875" cy="1098018"/>
        </a:xfrm>
        <a:prstGeom prst="corner">
          <a:avLst>
            <a:gd name="adj1" fmla="val 16120"/>
            <a:gd name="adj2" fmla="val 1611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A0A19-63E8-4BD1-B7DD-CEA6D73924ED}">
      <dsp:nvSpPr>
        <dsp:cNvPr id="0" name=""/>
        <dsp:cNvSpPr/>
      </dsp:nvSpPr>
      <dsp:spPr>
        <a:xfrm>
          <a:off x="7390436" y="738458"/>
          <a:ext cx="991297" cy="868930"/>
        </a:xfrm>
        <a:prstGeom prst="rect">
          <a:avLst/>
        </a:prstGeom>
        <a:noFill/>
        <a:ln>
          <a:solidFill>
            <a:srgbClr val="004065"/>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Evaluate</a:t>
          </a:r>
          <a:r>
            <a:rPr lang="en-US" sz="1700" kern="1200" dirty="0"/>
            <a:t> </a:t>
          </a:r>
        </a:p>
      </dsp:txBody>
      <dsp:txXfrm>
        <a:off x="7390436" y="738458"/>
        <a:ext cx="991297" cy="868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6C60F-BC68-418A-B638-A1FE45A00B8F}">
      <dsp:nvSpPr>
        <dsp:cNvPr id="0" name=""/>
        <dsp:cNvSpPr/>
      </dsp:nvSpPr>
      <dsp:spPr>
        <a:xfrm>
          <a:off x="166747" y="331592"/>
          <a:ext cx="3925133" cy="1630218"/>
        </a:xfrm>
        <a:prstGeom prst="rect">
          <a:avLst/>
        </a:prstGeom>
        <a:solidFill>
          <a:srgbClr val="004065"/>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082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bg1"/>
              </a:solidFill>
              <a:effectLst/>
              <a:latin typeface="+mn-lt"/>
              <a:ea typeface="+mn-ea"/>
              <a:cs typeface="+mn-cs"/>
            </a:rPr>
            <a:t>Department of Environmental Protection</a:t>
          </a:r>
          <a:endParaRPr lang="en-US" sz="3000" b="1" kern="1200" dirty="0">
            <a:solidFill>
              <a:schemeClr val="bg1"/>
            </a:solidFill>
          </a:endParaRPr>
        </a:p>
      </dsp:txBody>
      <dsp:txXfrm>
        <a:off x="166747" y="331592"/>
        <a:ext cx="3925133" cy="1630218"/>
      </dsp:txXfrm>
    </dsp:sp>
    <dsp:sp modelId="{2DA85661-F37B-4EA0-9F2F-7ECFFF0A05EC}">
      <dsp:nvSpPr>
        <dsp:cNvPr id="0" name=""/>
        <dsp:cNvSpPr/>
      </dsp:nvSpPr>
      <dsp:spPr>
        <a:xfrm>
          <a:off x="3199" y="356223"/>
          <a:ext cx="858622" cy="128793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3B03A4-9B17-4D3A-A85E-4E4522B9ED10}">
      <dsp:nvSpPr>
        <dsp:cNvPr id="0" name=""/>
        <dsp:cNvSpPr/>
      </dsp:nvSpPr>
      <dsp:spPr>
        <a:xfrm>
          <a:off x="4453666" y="331592"/>
          <a:ext cx="3925133" cy="1630218"/>
        </a:xfrm>
        <a:prstGeom prst="rect">
          <a:avLst/>
        </a:prstGeom>
        <a:solidFill>
          <a:srgbClr val="004065"/>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082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bg1"/>
              </a:solidFill>
              <a:effectLst/>
              <a:latin typeface="+mn-lt"/>
              <a:ea typeface="+mn-ea"/>
              <a:cs typeface="+mn-cs"/>
            </a:rPr>
            <a:t>Sports and Recreation Department</a:t>
          </a:r>
          <a:endParaRPr lang="en-US" sz="3000" b="1" kern="1200" dirty="0">
            <a:solidFill>
              <a:schemeClr val="bg1"/>
            </a:solidFill>
          </a:endParaRPr>
        </a:p>
      </dsp:txBody>
      <dsp:txXfrm>
        <a:off x="4453666" y="331592"/>
        <a:ext cx="3925133" cy="1630218"/>
      </dsp:txXfrm>
    </dsp:sp>
    <dsp:sp modelId="{E2FCF358-56BA-4F28-B03D-1E5AE402AA88}">
      <dsp:nvSpPr>
        <dsp:cNvPr id="0" name=""/>
        <dsp:cNvSpPr/>
      </dsp:nvSpPr>
      <dsp:spPr>
        <a:xfrm>
          <a:off x="4290119" y="356223"/>
          <a:ext cx="858622" cy="128793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88B86A-9FA1-4D4C-A383-D4E93B5C0C49}">
      <dsp:nvSpPr>
        <dsp:cNvPr id="0" name=""/>
        <dsp:cNvSpPr/>
      </dsp:nvSpPr>
      <dsp:spPr>
        <a:xfrm>
          <a:off x="2310206" y="2102189"/>
          <a:ext cx="3925133" cy="1630218"/>
        </a:xfrm>
        <a:prstGeom prst="rect">
          <a:avLst/>
        </a:prstGeom>
        <a:solidFill>
          <a:srgbClr val="004065"/>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082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bg1"/>
              </a:solidFill>
              <a:effectLst/>
              <a:latin typeface="+mn-lt"/>
              <a:ea typeface="+mn-ea"/>
              <a:cs typeface="+mn-cs"/>
            </a:rPr>
            <a:t>Local ordinance</a:t>
          </a:r>
          <a:endParaRPr lang="en-US" sz="3000" b="1" kern="1200" dirty="0">
            <a:solidFill>
              <a:schemeClr val="bg1"/>
            </a:solidFill>
          </a:endParaRPr>
        </a:p>
      </dsp:txBody>
      <dsp:txXfrm>
        <a:off x="2310206" y="2102189"/>
        <a:ext cx="3925133" cy="1630218"/>
      </dsp:txXfrm>
    </dsp:sp>
    <dsp:sp modelId="{EC81FC74-B463-4C89-BA2D-28FB13A0B51C}">
      <dsp:nvSpPr>
        <dsp:cNvPr id="0" name=""/>
        <dsp:cNvSpPr/>
      </dsp:nvSpPr>
      <dsp:spPr>
        <a:xfrm>
          <a:off x="2146659" y="2126819"/>
          <a:ext cx="858622" cy="128793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01383-4E1B-4275-BB10-347F8ECF9234}">
      <dsp:nvSpPr>
        <dsp:cNvPr id="0" name=""/>
        <dsp:cNvSpPr/>
      </dsp:nvSpPr>
      <dsp:spPr>
        <a:xfrm>
          <a:off x="0" y="2400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AAADAE-7D94-414F-8A6D-66DE1453A605}">
      <dsp:nvSpPr>
        <dsp:cNvPr id="0" name=""/>
        <dsp:cNvSpPr/>
      </dsp:nvSpPr>
      <dsp:spPr>
        <a:xfrm>
          <a:off x="411480" y="18599"/>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Form partnerships </a:t>
          </a:r>
        </a:p>
      </dsp:txBody>
      <dsp:txXfrm>
        <a:off x="433096" y="40215"/>
        <a:ext cx="5717488" cy="399568"/>
      </dsp:txXfrm>
    </dsp:sp>
    <dsp:sp modelId="{7CAFC728-6D8B-4310-80B7-A7638F948092}">
      <dsp:nvSpPr>
        <dsp:cNvPr id="0" name=""/>
        <dsp:cNvSpPr/>
      </dsp:nvSpPr>
      <dsp:spPr>
        <a:xfrm>
          <a:off x="0" y="9204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F50626-284B-402B-8A23-72DEA7771358}">
      <dsp:nvSpPr>
        <dsp:cNvPr id="0" name=""/>
        <dsp:cNvSpPr/>
      </dsp:nvSpPr>
      <dsp:spPr>
        <a:xfrm>
          <a:off x="411480" y="699000"/>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Think outside the box</a:t>
          </a:r>
        </a:p>
      </dsp:txBody>
      <dsp:txXfrm>
        <a:off x="433096" y="720616"/>
        <a:ext cx="5717488" cy="399568"/>
      </dsp:txXfrm>
    </dsp:sp>
    <dsp:sp modelId="{50FE116C-C30B-447C-87BD-6B8EDAFB88D0}">
      <dsp:nvSpPr>
        <dsp:cNvPr id="0" name=""/>
        <dsp:cNvSpPr/>
      </dsp:nvSpPr>
      <dsp:spPr>
        <a:xfrm>
          <a:off x="0" y="16008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CE48F6-FFCD-4741-A46F-EA7BBF2AD95F}">
      <dsp:nvSpPr>
        <dsp:cNvPr id="0" name=""/>
        <dsp:cNvSpPr/>
      </dsp:nvSpPr>
      <dsp:spPr>
        <a:xfrm>
          <a:off x="381001" y="1424100"/>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Identify common ground </a:t>
          </a:r>
        </a:p>
      </dsp:txBody>
      <dsp:txXfrm>
        <a:off x="402617" y="1445716"/>
        <a:ext cx="5717488" cy="399568"/>
      </dsp:txXfrm>
    </dsp:sp>
    <dsp:sp modelId="{E9C1EDBE-36D8-4A94-A7A4-1E4A3FDA0AD7}">
      <dsp:nvSpPr>
        <dsp:cNvPr id="0" name=""/>
        <dsp:cNvSpPr/>
      </dsp:nvSpPr>
      <dsp:spPr>
        <a:xfrm>
          <a:off x="0" y="22812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430269-7CFC-436E-9218-B6C5B9AE0835}">
      <dsp:nvSpPr>
        <dsp:cNvPr id="0" name=""/>
        <dsp:cNvSpPr/>
      </dsp:nvSpPr>
      <dsp:spPr>
        <a:xfrm>
          <a:off x="411480" y="2059800"/>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Anticipate opposition</a:t>
          </a:r>
        </a:p>
      </dsp:txBody>
      <dsp:txXfrm>
        <a:off x="433096" y="2081416"/>
        <a:ext cx="5717488" cy="399568"/>
      </dsp:txXfrm>
    </dsp:sp>
    <dsp:sp modelId="{35DABF50-77D4-45AF-BC36-CB83330F7AE9}">
      <dsp:nvSpPr>
        <dsp:cNvPr id="0" name=""/>
        <dsp:cNvSpPr/>
      </dsp:nvSpPr>
      <dsp:spPr>
        <a:xfrm>
          <a:off x="0" y="29616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AE8891-7301-4A23-8C43-92541A1DEC75}">
      <dsp:nvSpPr>
        <dsp:cNvPr id="0" name=""/>
        <dsp:cNvSpPr/>
      </dsp:nvSpPr>
      <dsp:spPr>
        <a:xfrm>
          <a:off x="411480" y="2740200"/>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Match resources</a:t>
          </a:r>
        </a:p>
      </dsp:txBody>
      <dsp:txXfrm>
        <a:off x="433096" y="2761816"/>
        <a:ext cx="5717488" cy="399568"/>
      </dsp:txXfrm>
    </dsp:sp>
    <dsp:sp modelId="{668ECC97-3815-4753-A66C-ED9E71E3B01D}">
      <dsp:nvSpPr>
        <dsp:cNvPr id="0" name=""/>
        <dsp:cNvSpPr/>
      </dsp:nvSpPr>
      <dsp:spPr>
        <a:xfrm>
          <a:off x="0" y="3642000"/>
          <a:ext cx="8229600" cy="378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92CB8B-890C-441A-90DA-530DDA34AE3F}">
      <dsp:nvSpPr>
        <dsp:cNvPr id="0" name=""/>
        <dsp:cNvSpPr/>
      </dsp:nvSpPr>
      <dsp:spPr>
        <a:xfrm>
          <a:off x="411480" y="3420600"/>
          <a:ext cx="5760720" cy="442800"/>
        </a:xfrm>
        <a:prstGeom prst="round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b="1" kern="1200" dirty="0"/>
            <a:t>Plan for sustainability</a:t>
          </a:r>
        </a:p>
      </dsp:txBody>
      <dsp:txXfrm>
        <a:off x="433096" y="3442216"/>
        <a:ext cx="5717488" cy="3995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31195-D42D-4B23-A576-A5FF75F8D563}">
      <dsp:nvSpPr>
        <dsp:cNvPr id="0" name=""/>
        <dsp:cNvSpPr/>
      </dsp:nvSpPr>
      <dsp:spPr>
        <a:xfrm rot="5400000">
          <a:off x="3211189" y="240181"/>
          <a:ext cx="1954367" cy="3252023"/>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A0ACF-F187-4546-983F-60D43276B7D6}">
      <dsp:nvSpPr>
        <dsp:cNvPr id="0" name=""/>
        <dsp:cNvSpPr/>
      </dsp:nvSpPr>
      <dsp:spPr>
        <a:xfrm>
          <a:off x="2846225" y="1243798"/>
          <a:ext cx="2935945" cy="1600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solidFill>
                <a:schemeClr val="tx1">
                  <a:lumMod val="75000"/>
                  <a:lumOff val="25000"/>
                </a:schemeClr>
              </a:solidFill>
            </a:rPr>
            <a:t>Engage</a:t>
          </a:r>
        </a:p>
      </dsp:txBody>
      <dsp:txXfrm>
        <a:off x="2846225" y="1243798"/>
        <a:ext cx="2935945" cy="16001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F672B-A1CE-4654-9A14-7DC6D3A67508}">
      <dsp:nvSpPr>
        <dsp:cNvPr id="0" name=""/>
        <dsp:cNvSpPr/>
      </dsp:nvSpPr>
      <dsp:spPr>
        <a:xfrm>
          <a:off x="6764" y="29497"/>
          <a:ext cx="4043511" cy="1617404"/>
        </a:xfrm>
        <a:prstGeom prst="chevron">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Identify gaps, trends and external factors affecting political, social and economic context in community</a:t>
          </a:r>
        </a:p>
      </dsp:txBody>
      <dsp:txXfrm>
        <a:off x="815466" y="29497"/>
        <a:ext cx="2426107" cy="1617404"/>
      </dsp:txXfrm>
    </dsp:sp>
    <dsp:sp modelId="{E3689634-DDCC-4D33-92C0-9F91C505043F}">
      <dsp:nvSpPr>
        <dsp:cNvPr id="0" name=""/>
        <dsp:cNvSpPr/>
      </dsp:nvSpPr>
      <dsp:spPr>
        <a:xfrm>
          <a:off x="3645924" y="29497"/>
          <a:ext cx="4043511" cy="1617404"/>
        </a:xfrm>
        <a:prstGeom prst="chevron">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Determine which action should be taken and what that action should be</a:t>
          </a:r>
        </a:p>
      </dsp:txBody>
      <dsp:txXfrm>
        <a:off x="4454626" y="29497"/>
        <a:ext cx="2426107" cy="16174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6E371-8925-475B-B70D-369E1DFBF3E8}">
      <dsp:nvSpPr>
        <dsp:cNvPr id="0" name=""/>
        <dsp:cNvSpPr/>
      </dsp:nvSpPr>
      <dsp:spPr>
        <a:xfrm rot="16200000">
          <a:off x="495543" y="-495543"/>
          <a:ext cx="1803779" cy="2794866"/>
        </a:xfrm>
        <a:prstGeom prst="round1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Federal Leadership</a:t>
          </a:r>
        </a:p>
      </dsp:txBody>
      <dsp:txXfrm rot="5400000">
        <a:off x="0" y="0"/>
        <a:ext cx="2794866" cy="1352834"/>
      </dsp:txXfrm>
    </dsp:sp>
    <dsp:sp modelId="{5799A5CC-8E87-42FF-9C6A-560646A54553}">
      <dsp:nvSpPr>
        <dsp:cNvPr id="0" name=""/>
        <dsp:cNvSpPr/>
      </dsp:nvSpPr>
      <dsp:spPr>
        <a:xfrm>
          <a:off x="2794866" y="0"/>
          <a:ext cx="2794866" cy="1803779"/>
        </a:xfrm>
        <a:prstGeom prst="round1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State Leadership</a:t>
          </a:r>
        </a:p>
      </dsp:txBody>
      <dsp:txXfrm>
        <a:off x="2794866" y="0"/>
        <a:ext cx="2794866" cy="1352834"/>
      </dsp:txXfrm>
    </dsp:sp>
    <dsp:sp modelId="{06A0B73B-9500-476C-93A5-A9EA074E7F7B}">
      <dsp:nvSpPr>
        <dsp:cNvPr id="0" name=""/>
        <dsp:cNvSpPr/>
      </dsp:nvSpPr>
      <dsp:spPr>
        <a:xfrm rot="10800000">
          <a:off x="0" y="1803779"/>
          <a:ext cx="2794866" cy="1803779"/>
        </a:xfrm>
        <a:prstGeom prst="round1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Regional Leadership</a:t>
          </a:r>
        </a:p>
      </dsp:txBody>
      <dsp:txXfrm rot="10800000">
        <a:off x="0" y="2254723"/>
        <a:ext cx="2794866" cy="1352834"/>
      </dsp:txXfrm>
    </dsp:sp>
    <dsp:sp modelId="{6BE09169-1DD0-4DC9-B3C8-91271230FD36}">
      <dsp:nvSpPr>
        <dsp:cNvPr id="0" name=""/>
        <dsp:cNvSpPr/>
      </dsp:nvSpPr>
      <dsp:spPr>
        <a:xfrm rot="5400000">
          <a:off x="3290410" y="1308235"/>
          <a:ext cx="1803779" cy="2794866"/>
        </a:xfrm>
        <a:prstGeom prst="round1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Local Leadership</a:t>
          </a:r>
        </a:p>
      </dsp:txBody>
      <dsp:txXfrm rot="-5400000">
        <a:off x="2794866" y="2254723"/>
        <a:ext cx="2794866" cy="1352834"/>
      </dsp:txXfrm>
    </dsp:sp>
    <dsp:sp modelId="{745670DF-B0E8-494B-99DF-5D63C3F286A3}">
      <dsp:nvSpPr>
        <dsp:cNvPr id="0" name=""/>
        <dsp:cNvSpPr/>
      </dsp:nvSpPr>
      <dsp:spPr>
        <a:xfrm>
          <a:off x="1645195" y="1185457"/>
          <a:ext cx="2299342" cy="1236643"/>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Political Landscape</a:t>
          </a:r>
        </a:p>
      </dsp:txBody>
      <dsp:txXfrm>
        <a:off x="1705563" y="1245825"/>
        <a:ext cx="2178606" cy="11159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7428F-E595-4586-8379-4178D1FEA5A0}">
      <dsp:nvSpPr>
        <dsp:cNvPr id="0" name=""/>
        <dsp:cNvSpPr/>
      </dsp:nvSpPr>
      <dsp:spPr>
        <a:xfrm>
          <a:off x="-4594335" y="-704407"/>
          <a:ext cx="5472816" cy="5472816"/>
        </a:xfrm>
        <a:prstGeom prst="blockArc">
          <a:avLst>
            <a:gd name="adj1" fmla="val 18900000"/>
            <a:gd name="adj2" fmla="val 2700000"/>
            <a:gd name="adj3" fmla="val 395"/>
          </a:avLst>
        </a:prstGeom>
        <a:noFill/>
        <a:ln w="19050" cap="flat" cmpd="sng" algn="ctr">
          <a:solidFill>
            <a:srgbClr val="033B57"/>
          </a:solidFill>
          <a:prstDash val="solid"/>
          <a:miter lim="800000"/>
        </a:ln>
        <a:effectLst/>
      </dsp:spPr>
      <dsp:style>
        <a:lnRef idx="2">
          <a:scrgbClr r="0" g="0" b="0"/>
        </a:lnRef>
        <a:fillRef idx="0">
          <a:scrgbClr r="0" g="0" b="0"/>
        </a:fillRef>
        <a:effectRef idx="0">
          <a:scrgbClr r="0" g="0" b="0"/>
        </a:effectRef>
        <a:fontRef idx="minor"/>
      </dsp:style>
    </dsp:sp>
    <dsp:sp modelId="{E0E11F61-EBB1-444D-BDDC-DD684895FBDD}">
      <dsp:nvSpPr>
        <dsp:cNvPr id="0" name=""/>
        <dsp:cNvSpPr/>
      </dsp:nvSpPr>
      <dsp:spPr>
        <a:xfrm>
          <a:off x="460128" y="312440"/>
          <a:ext cx="7104684" cy="625205"/>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Federal leadership</a:t>
          </a:r>
        </a:p>
      </dsp:txBody>
      <dsp:txXfrm>
        <a:off x="460128" y="312440"/>
        <a:ext cx="7104684" cy="625205"/>
      </dsp:txXfrm>
    </dsp:sp>
    <dsp:sp modelId="{BA4CF1D1-5158-4DAC-B74D-D819B7268AE3}">
      <dsp:nvSpPr>
        <dsp:cNvPr id="0" name=""/>
        <dsp:cNvSpPr/>
      </dsp:nvSpPr>
      <dsp:spPr>
        <a:xfrm>
          <a:off x="69375" y="234289"/>
          <a:ext cx="781507" cy="781507"/>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 modelId="{095A3744-54D3-4658-A07C-8A1C6CC69DF7}">
      <dsp:nvSpPr>
        <dsp:cNvPr id="0" name=""/>
        <dsp:cNvSpPr/>
      </dsp:nvSpPr>
      <dsp:spPr>
        <a:xfrm>
          <a:off x="818573" y="1250411"/>
          <a:ext cx="6746240" cy="625205"/>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State leadership</a:t>
          </a:r>
        </a:p>
      </dsp:txBody>
      <dsp:txXfrm>
        <a:off x="818573" y="1250411"/>
        <a:ext cx="6746240" cy="625205"/>
      </dsp:txXfrm>
    </dsp:sp>
    <dsp:sp modelId="{15CBBE02-783F-49D9-A8DE-A4F021D4B3C6}">
      <dsp:nvSpPr>
        <dsp:cNvPr id="0" name=""/>
        <dsp:cNvSpPr/>
      </dsp:nvSpPr>
      <dsp:spPr>
        <a:xfrm>
          <a:off x="427819" y="1172260"/>
          <a:ext cx="781507" cy="781507"/>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 modelId="{47C44AF9-AF59-49D9-A326-18928D7DAFD9}">
      <dsp:nvSpPr>
        <dsp:cNvPr id="0" name=""/>
        <dsp:cNvSpPr/>
      </dsp:nvSpPr>
      <dsp:spPr>
        <a:xfrm>
          <a:off x="818573" y="2188382"/>
          <a:ext cx="6746240" cy="625205"/>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Regional leadership</a:t>
          </a:r>
        </a:p>
      </dsp:txBody>
      <dsp:txXfrm>
        <a:off x="818573" y="2188382"/>
        <a:ext cx="6746240" cy="625205"/>
      </dsp:txXfrm>
    </dsp:sp>
    <dsp:sp modelId="{2CAD96C8-2839-45F0-BAB1-9F9404ED4C2F}">
      <dsp:nvSpPr>
        <dsp:cNvPr id="0" name=""/>
        <dsp:cNvSpPr/>
      </dsp:nvSpPr>
      <dsp:spPr>
        <a:xfrm>
          <a:off x="427819" y="2110232"/>
          <a:ext cx="781507" cy="781507"/>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 modelId="{E42D6A11-A72B-4CAF-8B54-EA5D46B5FCC8}">
      <dsp:nvSpPr>
        <dsp:cNvPr id="0" name=""/>
        <dsp:cNvSpPr/>
      </dsp:nvSpPr>
      <dsp:spPr>
        <a:xfrm>
          <a:off x="456434" y="3126353"/>
          <a:ext cx="7104684" cy="625205"/>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marL="0" lvl="0" indent="0" algn="l" defTabSz="1511300">
            <a:lnSpc>
              <a:spcPct val="90000"/>
            </a:lnSpc>
            <a:spcBef>
              <a:spcPct val="0"/>
            </a:spcBef>
            <a:spcAft>
              <a:spcPct val="35000"/>
            </a:spcAft>
            <a:buNone/>
          </a:pPr>
          <a:r>
            <a:rPr lang="en-US" sz="3400" kern="1200" dirty="0"/>
            <a:t>Local leadership</a:t>
          </a:r>
        </a:p>
      </dsp:txBody>
      <dsp:txXfrm>
        <a:off x="456434" y="3126353"/>
        <a:ext cx="7104684" cy="625205"/>
      </dsp:txXfrm>
    </dsp:sp>
    <dsp:sp modelId="{E389946D-F320-4159-9A33-8E345349EA4D}">
      <dsp:nvSpPr>
        <dsp:cNvPr id="0" name=""/>
        <dsp:cNvSpPr/>
      </dsp:nvSpPr>
      <dsp:spPr>
        <a:xfrm>
          <a:off x="69375" y="3048203"/>
          <a:ext cx="781507" cy="781507"/>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31195-D42D-4B23-A576-A5FF75F8D563}">
      <dsp:nvSpPr>
        <dsp:cNvPr id="0" name=""/>
        <dsp:cNvSpPr/>
      </dsp:nvSpPr>
      <dsp:spPr>
        <a:xfrm rot="5400000">
          <a:off x="1566022" y="231870"/>
          <a:ext cx="1873836" cy="3118021"/>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A0ACF-F187-4546-983F-60D43276B7D6}">
      <dsp:nvSpPr>
        <dsp:cNvPr id="0" name=""/>
        <dsp:cNvSpPr/>
      </dsp:nvSpPr>
      <dsp:spPr>
        <a:xfrm>
          <a:off x="1253232" y="1163486"/>
          <a:ext cx="2814967" cy="2467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dirty="0"/>
            <a:t>Engage</a:t>
          </a:r>
        </a:p>
      </dsp:txBody>
      <dsp:txXfrm>
        <a:off x="1253232" y="1163486"/>
        <a:ext cx="2814967" cy="2467483"/>
      </dsp:txXfrm>
    </dsp:sp>
    <dsp:sp modelId="{2837A126-59AC-4BF6-A387-4D468952B161}">
      <dsp:nvSpPr>
        <dsp:cNvPr id="0" name=""/>
        <dsp:cNvSpPr/>
      </dsp:nvSpPr>
      <dsp:spPr>
        <a:xfrm>
          <a:off x="3537074" y="2317"/>
          <a:ext cx="531125" cy="531125"/>
        </a:xfrm>
        <a:prstGeom prst="triangle">
          <a:avLst>
            <a:gd name="adj" fmla="val 10000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3A6E1-0D3D-4570-ACBD-4823A67434DF}">
      <dsp:nvSpPr>
        <dsp:cNvPr id="0" name=""/>
        <dsp:cNvSpPr/>
      </dsp:nvSpPr>
      <dsp:spPr>
        <a:xfrm rot="5400000">
          <a:off x="5012092" y="-620863"/>
          <a:ext cx="1873836" cy="3118021"/>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2DF0A-4511-4CD7-A521-DEA7EA9F9EAB}">
      <dsp:nvSpPr>
        <dsp:cNvPr id="0" name=""/>
        <dsp:cNvSpPr/>
      </dsp:nvSpPr>
      <dsp:spPr>
        <a:xfrm>
          <a:off x="4699302" y="310753"/>
          <a:ext cx="2814967" cy="2467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dirty="0"/>
            <a:t>Scan</a:t>
          </a:r>
        </a:p>
      </dsp:txBody>
      <dsp:txXfrm>
        <a:off x="4699302" y="310753"/>
        <a:ext cx="2814967" cy="24674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C054D-A1AC-4FC1-B56B-5876F7D8ECA8}">
      <dsp:nvSpPr>
        <dsp:cNvPr id="0" name=""/>
        <dsp:cNvSpPr/>
      </dsp:nvSpPr>
      <dsp:spPr>
        <a:xfrm>
          <a:off x="38" y="542"/>
          <a:ext cx="3667534" cy="1353600"/>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Secondary Data</a:t>
          </a:r>
        </a:p>
      </dsp:txBody>
      <dsp:txXfrm>
        <a:off x="38" y="542"/>
        <a:ext cx="3667534" cy="1353600"/>
      </dsp:txXfrm>
    </dsp:sp>
    <dsp:sp modelId="{BDADD351-2F56-450A-940A-F0014284618E}">
      <dsp:nvSpPr>
        <dsp:cNvPr id="0" name=""/>
        <dsp:cNvSpPr/>
      </dsp:nvSpPr>
      <dsp:spPr>
        <a:xfrm>
          <a:off x="38" y="1354142"/>
          <a:ext cx="3667534" cy="2709315"/>
        </a:xfrm>
        <a:prstGeom prst="rect">
          <a:avLst/>
        </a:prstGeom>
        <a:solidFill>
          <a:srgbClr val="0070C0">
            <a:alpha val="90000"/>
          </a:srgbClr>
        </a:solidFill>
        <a:ln w="19050" cap="flat" cmpd="sng" algn="ctr">
          <a:solidFill>
            <a:srgbClr val="0070C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Data that have already been collected and published</a:t>
          </a:r>
        </a:p>
        <a:p>
          <a:pPr marL="228600" lvl="1" indent="-228600" algn="l" defTabSz="977900">
            <a:lnSpc>
              <a:spcPct val="90000"/>
            </a:lnSpc>
            <a:spcBef>
              <a:spcPct val="0"/>
            </a:spcBef>
            <a:spcAft>
              <a:spcPct val="15000"/>
            </a:spcAft>
            <a:buChar char="•"/>
          </a:pPr>
          <a:r>
            <a:rPr lang="en-US" sz="2200" kern="1200" dirty="0">
              <a:solidFill>
                <a:schemeClr val="bg1"/>
              </a:solidFill>
            </a:rPr>
            <a:t>E.g., Youth Risk Behavior Surveillance System (YRBSS) details high school student tobacco use</a:t>
          </a:r>
        </a:p>
      </dsp:txBody>
      <dsp:txXfrm>
        <a:off x="38" y="1354142"/>
        <a:ext cx="3667534" cy="2709315"/>
      </dsp:txXfrm>
    </dsp:sp>
    <dsp:sp modelId="{0C721730-7061-4F57-898D-E790EBF2FA78}">
      <dsp:nvSpPr>
        <dsp:cNvPr id="0" name=""/>
        <dsp:cNvSpPr/>
      </dsp:nvSpPr>
      <dsp:spPr>
        <a:xfrm>
          <a:off x="4181027" y="542"/>
          <a:ext cx="3667534" cy="1353600"/>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Primary Data</a:t>
          </a:r>
        </a:p>
      </dsp:txBody>
      <dsp:txXfrm>
        <a:off x="4181027" y="542"/>
        <a:ext cx="3667534" cy="1353600"/>
      </dsp:txXfrm>
    </dsp:sp>
    <dsp:sp modelId="{F5EFDF98-E6E4-43A0-9C9C-D5CD2DC8A1D5}">
      <dsp:nvSpPr>
        <dsp:cNvPr id="0" name=""/>
        <dsp:cNvSpPr/>
      </dsp:nvSpPr>
      <dsp:spPr>
        <a:xfrm>
          <a:off x="4181027" y="1354142"/>
          <a:ext cx="3667534" cy="2709315"/>
        </a:xfrm>
        <a:prstGeom prst="rect">
          <a:avLst/>
        </a:prstGeom>
        <a:solidFill>
          <a:srgbClr val="0070C0">
            <a:alpha val="90000"/>
          </a:srgbClr>
        </a:solidFill>
        <a:ln w="19050" cap="flat" cmpd="sng" algn="ctr">
          <a:solidFill>
            <a:srgbClr val="0070C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Data that you collect</a:t>
          </a:r>
        </a:p>
        <a:p>
          <a:pPr marL="228600" lvl="1" indent="-228600" algn="l" defTabSz="977900">
            <a:lnSpc>
              <a:spcPct val="90000"/>
            </a:lnSpc>
            <a:spcBef>
              <a:spcPct val="0"/>
            </a:spcBef>
            <a:spcAft>
              <a:spcPct val="15000"/>
            </a:spcAft>
            <a:buChar char="•"/>
          </a:pPr>
          <a:r>
            <a:rPr lang="en-US" sz="2200" kern="1200" dirty="0">
              <a:solidFill>
                <a:schemeClr val="bg1"/>
              </a:solidFill>
            </a:rPr>
            <a:t>E.g., tribal tobacco prevention program surveys parents to accurately characterize students’ tobacco use</a:t>
          </a:r>
        </a:p>
      </dsp:txBody>
      <dsp:txXfrm>
        <a:off x="4181027" y="1354142"/>
        <a:ext cx="3667534" cy="27093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B027F-9EB5-4924-B8C7-6428C4CFBDF1}">
      <dsp:nvSpPr>
        <dsp:cNvPr id="0" name=""/>
        <dsp:cNvSpPr/>
      </dsp:nvSpPr>
      <dsp:spPr>
        <a:xfrm rot="5400000">
          <a:off x="4682427" y="-2491124"/>
          <a:ext cx="810250" cy="5796608"/>
        </a:xfrm>
        <a:prstGeom prst="round2SameRect">
          <a:avLst/>
        </a:prstGeom>
        <a:solidFill>
          <a:srgbClr val="C8B18B">
            <a:alpha val="90000"/>
          </a:srgbClr>
        </a:solidFill>
        <a:ln w="19050" cap="flat" cmpd="sng" algn="ctr">
          <a:solidFill>
            <a:srgbClr val="C8B18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What is the particular PSE change we seek?</a:t>
          </a:r>
        </a:p>
        <a:p>
          <a:pPr marL="114300" lvl="1" indent="-114300" algn="l" defTabSz="666750">
            <a:lnSpc>
              <a:spcPct val="90000"/>
            </a:lnSpc>
            <a:spcBef>
              <a:spcPct val="0"/>
            </a:spcBef>
            <a:spcAft>
              <a:spcPct val="15000"/>
            </a:spcAft>
            <a:buChar char="•"/>
          </a:pPr>
          <a:r>
            <a:rPr lang="en-US" sz="1500" kern="1200" dirty="0"/>
            <a:t>What is our objective?</a:t>
          </a:r>
        </a:p>
        <a:p>
          <a:pPr marL="114300" lvl="1" indent="-114300" algn="l" defTabSz="666750">
            <a:lnSpc>
              <a:spcPct val="90000"/>
            </a:lnSpc>
            <a:spcBef>
              <a:spcPct val="0"/>
            </a:spcBef>
            <a:spcAft>
              <a:spcPct val="15000"/>
            </a:spcAft>
            <a:buChar char="•"/>
          </a:pPr>
          <a:r>
            <a:rPr lang="en-US" sz="1500" kern="1200" dirty="0"/>
            <a:t>What strategies will we use to achieve it?</a:t>
          </a:r>
        </a:p>
      </dsp:txBody>
      <dsp:txXfrm rot="-5400000">
        <a:off x="2189249" y="41607"/>
        <a:ext cx="5757055" cy="731144"/>
      </dsp:txXfrm>
    </dsp:sp>
    <dsp:sp modelId="{395F5AC0-9ADB-4BF0-9514-0BE9F79523AD}">
      <dsp:nvSpPr>
        <dsp:cNvPr id="0" name=""/>
        <dsp:cNvSpPr/>
      </dsp:nvSpPr>
      <dsp:spPr>
        <a:xfrm>
          <a:off x="247657" y="2279"/>
          <a:ext cx="1941590" cy="809800"/>
        </a:xfrm>
        <a:prstGeom prst="round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Specific</a:t>
          </a:r>
        </a:p>
      </dsp:txBody>
      <dsp:txXfrm>
        <a:off x="287188" y="41810"/>
        <a:ext cx="1862528" cy="730738"/>
      </dsp:txXfrm>
    </dsp:sp>
    <dsp:sp modelId="{4C742ED6-938C-4801-AEF8-791FF55C7222}">
      <dsp:nvSpPr>
        <dsp:cNvPr id="0" name=""/>
        <dsp:cNvSpPr/>
      </dsp:nvSpPr>
      <dsp:spPr>
        <a:xfrm rot="5400000">
          <a:off x="4656954" y="-1549381"/>
          <a:ext cx="870658" cy="5802275"/>
        </a:xfrm>
        <a:prstGeom prst="round2SameRect">
          <a:avLst/>
        </a:prstGeom>
        <a:solidFill>
          <a:srgbClr val="C8B18B">
            <a:alpha val="90000"/>
          </a:srgbClr>
        </a:solidFill>
        <a:ln w="19050" cap="flat" cmpd="sng" algn="ctr">
          <a:solidFill>
            <a:srgbClr val="C8B18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Is there a calculable way to know that a change has occurred?</a:t>
          </a:r>
        </a:p>
        <a:p>
          <a:pPr marL="114300" lvl="1" indent="-114300" algn="l" defTabSz="666750">
            <a:lnSpc>
              <a:spcPct val="90000"/>
            </a:lnSpc>
            <a:spcBef>
              <a:spcPct val="0"/>
            </a:spcBef>
            <a:spcAft>
              <a:spcPct val="15000"/>
            </a:spcAft>
            <a:buChar char="•"/>
          </a:pPr>
          <a:r>
            <a:rPr lang="en-US" sz="1500" kern="1200" dirty="0"/>
            <a:t>Will we be able to measure the change (or obtain the measurements from another source)?</a:t>
          </a:r>
        </a:p>
      </dsp:txBody>
      <dsp:txXfrm rot="-5400000">
        <a:off x="2191146" y="958929"/>
        <a:ext cx="5759773" cy="785654"/>
      </dsp:txXfrm>
    </dsp:sp>
    <dsp:sp modelId="{537EA2CE-FCA2-486C-848E-325F3E3B2F2E}">
      <dsp:nvSpPr>
        <dsp:cNvPr id="0" name=""/>
        <dsp:cNvSpPr/>
      </dsp:nvSpPr>
      <dsp:spPr>
        <a:xfrm>
          <a:off x="247657" y="849775"/>
          <a:ext cx="1943488" cy="1003962"/>
        </a:xfrm>
        <a:prstGeom prst="round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Measureable</a:t>
          </a:r>
        </a:p>
      </dsp:txBody>
      <dsp:txXfrm>
        <a:off x="296666" y="898784"/>
        <a:ext cx="1845470" cy="905944"/>
      </dsp:txXfrm>
    </dsp:sp>
    <dsp:sp modelId="{FCEE9D8A-5AAB-4E75-A448-16E13EF3BD06}">
      <dsp:nvSpPr>
        <dsp:cNvPr id="0" name=""/>
        <dsp:cNvSpPr/>
      </dsp:nvSpPr>
      <dsp:spPr>
        <a:xfrm rot="5400000">
          <a:off x="4745688" y="-638066"/>
          <a:ext cx="702660" cy="5807947"/>
        </a:xfrm>
        <a:prstGeom prst="round2SameRect">
          <a:avLst/>
        </a:prstGeom>
        <a:solidFill>
          <a:srgbClr val="C8B18B">
            <a:alpha val="90000"/>
          </a:srgbClr>
        </a:solidFill>
        <a:ln w="19050" cap="flat" cmpd="sng" algn="ctr">
          <a:solidFill>
            <a:srgbClr val="C8B18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Do we have the necessary resources to make the change? </a:t>
          </a:r>
        </a:p>
        <a:p>
          <a:pPr marL="114300" lvl="1" indent="-114300" algn="l" defTabSz="666750">
            <a:lnSpc>
              <a:spcPct val="90000"/>
            </a:lnSpc>
            <a:spcBef>
              <a:spcPct val="0"/>
            </a:spcBef>
            <a:spcAft>
              <a:spcPct val="15000"/>
            </a:spcAft>
            <a:buChar char="•"/>
          </a:pPr>
          <a:r>
            <a:rPr lang="en-US" sz="1500" kern="1200" dirty="0"/>
            <a:t>Can we make the change in the desired timeframe?</a:t>
          </a:r>
        </a:p>
        <a:p>
          <a:pPr marL="114300" lvl="1" indent="-114300" algn="l" defTabSz="666750">
            <a:lnSpc>
              <a:spcPct val="90000"/>
            </a:lnSpc>
            <a:spcBef>
              <a:spcPct val="0"/>
            </a:spcBef>
            <a:spcAft>
              <a:spcPct val="15000"/>
            </a:spcAft>
            <a:buChar char="•"/>
          </a:pPr>
          <a:r>
            <a:rPr lang="en-US" sz="1500" kern="1200" dirty="0"/>
            <a:t>Have we considered limitations?</a:t>
          </a:r>
        </a:p>
      </dsp:txBody>
      <dsp:txXfrm rot="-5400000">
        <a:off x="2193045" y="1948878"/>
        <a:ext cx="5773646" cy="634058"/>
      </dsp:txXfrm>
    </dsp:sp>
    <dsp:sp modelId="{22F89971-163A-4A31-A98F-F672D88A7AEE}">
      <dsp:nvSpPr>
        <dsp:cNvPr id="0" name=""/>
        <dsp:cNvSpPr/>
      </dsp:nvSpPr>
      <dsp:spPr>
        <a:xfrm>
          <a:off x="247657" y="1891207"/>
          <a:ext cx="1945388" cy="749399"/>
        </a:xfrm>
        <a:prstGeom prst="round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Attainable</a:t>
          </a:r>
        </a:p>
      </dsp:txBody>
      <dsp:txXfrm>
        <a:off x="284240" y="1927790"/>
        <a:ext cx="1872222" cy="676233"/>
      </dsp:txXfrm>
    </dsp:sp>
    <dsp:sp modelId="{68052595-3290-4D26-811A-A94649BED60C}">
      <dsp:nvSpPr>
        <dsp:cNvPr id="0" name=""/>
        <dsp:cNvSpPr/>
      </dsp:nvSpPr>
      <dsp:spPr>
        <a:xfrm rot="5400000">
          <a:off x="4745191" y="148802"/>
          <a:ext cx="703655" cy="5807947"/>
        </a:xfrm>
        <a:prstGeom prst="round2SameRect">
          <a:avLst/>
        </a:prstGeom>
        <a:solidFill>
          <a:srgbClr val="C8B18B">
            <a:alpha val="90000"/>
          </a:srgbClr>
        </a:solidFill>
        <a:ln w="19050" cap="flat" cmpd="sng" algn="ctr">
          <a:solidFill>
            <a:srgbClr val="C8B18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Are the goals relevant to all stakeholders?</a:t>
          </a:r>
        </a:p>
        <a:p>
          <a:pPr marL="114300" lvl="1" indent="-114300" algn="l" defTabSz="666750">
            <a:lnSpc>
              <a:spcPct val="90000"/>
            </a:lnSpc>
            <a:spcBef>
              <a:spcPct val="0"/>
            </a:spcBef>
            <a:spcAft>
              <a:spcPct val="15000"/>
            </a:spcAft>
            <a:buChar char="•"/>
          </a:pPr>
          <a:r>
            <a:rPr lang="en-US" sz="1500" kern="1200" dirty="0"/>
            <a:t>Do they align with their missions?</a:t>
          </a:r>
        </a:p>
      </dsp:txBody>
      <dsp:txXfrm rot="-5400000">
        <a:off x="2193045" y="2735298"/>
        <a:ext cx="5773597" cy="634955"/>
      </dsp:txXfrm>
    </dsp:sp>
    <dsp:sp modelId="{EC2E993E-3069-411D-BC17-A5AF812160E6}">
      <dsp:nvSpPr>
        <dsp:cNvPr id="0" name=""/>
        <dsp:cNvSpPr/>
      </dsp:nvSpPr>
      <dsp:spPr>
        <a:xfrm>
          <a:off x="247657" y="2678076"/>
          <a:ext cx="1945388" cy="749399"/>
        </a:xfrm>
        <a:prstGeom prst="round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Relevant</a:t>
          </a:r>
        </a:p>
      </dsp:txBody>
      <dsp:txXfrm>
        <a:off x="284240" y="2714659"/>
        <a:ext cx="1872222" cy="676233"/>
      </dsp:txXfrm>
    </dsp:sp>
    <dsp:sp modelId="{D2378DE0-D73B-43D9-8D3F-DD68DFC8B2EA}">
      <dsp:nvSpPr>
        <dsp:cNvPr id="0" name=""/>
        <dsp:cNvSpPr/>
      </dsp:nvSpPr>
      <dsp:spPr>
        <a:xfrm rot="5400000">
          <a:off x="4744693" y="935672"/>
          <a:ext cx="704651" cy="5807947"/>
        </a:xfrm>
        <a:prstGeom prst="round2SameRect">
          <a:avLst/>
        </a:prstGeom>
        <a:solidFill>
          <a:srgbClr val="C8B18B">
            <a:alpha val="90000"/>
          </a:srgbClr>
        </a:solidFill>
        <a:ln w="19050" cap="flat" cmpd="sng" algn="ctr">
          <a:solidFill>
            <a:srgbClr val="C8B18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What is the timeframe for accomplishing the change?</a:t>
          </a:r>
        </a:p>
        <a:p>
          <a:pPr marL="114300" lvl="1" indent="-114300" algn="l" defTabSz="666750">
            <a:lnSpc>
              <a:spcPct val="90000"/>
            </a:lnSpc>
            <a:spcBef>
              <a:spcPct val="0"/>
            </a:spcBef>
            <a:spcAft>
              <a:spcPct val="15000"/>
            </a:spcAft>
            <a:buChar char="•"/>
          </a:pPr>
          <a:r>
            <a:rPr lang="en-US" sz="1500" kern="1200" dirty="0"/>
            <a:t>What are the milestones?</a:t>
          </a:r>
        </a:p>
      </dsp:txBody>
      <dsp:txXfrm rot="-5400000">
        <a:off x="2193045" y="3521718"/>
        <a:ext cx="5773549" cy="635855"/>
      </dsp:txXfrm>
    </dsp:sp>
    <dsp:sp modelId="{2FFAF526-6416-47F6-9D72-521C1E8DCADF}">
      <dsp:nvSpPr>
        <dsp:cNvPr id="0" name=""/>
        <dsp:cNvSpPr/>
      </dsp:nvSpPr>
      <dsp:spPr>
        <a:xfrm>
          <a:off x="247657" y="3464946"/>
          <a:ext cx="1945388" cy="749399"/>
        </a:xfrm>
        <a:prstGeom prst="round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Time-Bound</a:t>
          </a:r>
        </a:p>
      </dsp:txBody>
      <dsp:txXfrm>
        <a:off x="284240" y="3501529"/>
        <a:ext cx="1872222" cy="6762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CCE62-1F1F-4B13-B762-BE47F6CF286F}">
      <dsp:nvSpPr>
        <dsp:cNvPr id="0" name=""/>
        <dsp:cNvSpPr/>
      </dsp:nvSpPr>
      <dsp:spPr>
        <a:xfrm>
          <a:off x="253" y="37387"/>
          <a:ext cx="2129114" cy="2185250"/>
        </a:xfrm>
        <a:prstGeom prst="roundRect">
          <a:avLst>
            <a:gd name="adj" fmla="val 10000"/>
          </a:avLst>
        </a:prstGeom>
        <a:solidFill>
          <a:srgbClr val="008367"/>
        </a:solidFill>
        <a:ln w="19050" cap="flat" cmpd="sng" algn="ctr">
          <a:solidFill>
            <a:srgbClr val="00836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Short-term</a:t>
          </a:r>
        </a:p>
        <a:p>
          <a:pPr marL="0" lvl="0" indent="0" algn="ctr" defTabSz="977900">
            <a:lnSpc>
              <a:spcPct val="90000"/>
            </a:lnSpc>
            <a:spcBef>
              <a:spcPct val="0"/>
            </a:spcBef>
            <a:spcAft>
              <a:spcPct val="35000"/>
            </a:spcAft>
            <a:buNone/>
          </a:pPr>
          <a:r>
            <a:rPr lang="en-US" sz="2200" kern="1200" dirty="0"/>
            <a:t>Objectives</a:t>
          </a:r>
        </a:p>
      </dsp:txBody>
      <dsp:txXfrm>
        <a:off x="62613" y="99747"/>
        <a:ext cx="2004394" cy="2060530"/>
      </dsp:txXfrm>
    </dsp:sp>
    <dsp:sp modelId="{9183F3FA-FF42-414C-B5C0-7C6DD8D6AFE1}">
      <dsp:nvSpPr>
        <dsp:cNvPr id="0" name=""/>
        <dsp:cNvSpPr/>
      </dsp:nvSpPr>
      <dsp:spPr>
        <a:xfrm>
          <a:off x="2235762" y="998084"/>
          <a:ext cx="225554" cy="263855"/>
        </a:xfrm>
        <a:prstGeom prst="rightArrow">
          <a:avLst>
            <a:gd name="adj1" fmla="val 60000"/>
            <a:gd name="adj2" fmla="val 50000"/>
          </a:avLst>
        </a:prstGeom>
        <a:solidFill>
          <a:srgbClr val="033B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235762" y="1050855"/>
        <a:ext cx="157888" cy="158313"/>
      </dsp:txXfrm>
    </dsp:sp>
    <dsp:sp modelId="{DDA8D557-9ED5-4E13-9FF5-8AA9DAFC6337}">
      <dsp:nvSpPr>
        <dsp:cNvPr id="0" name=""/>
        <dsp:cNvSpPr/>
      </dsp:nvSpPr>
      <dsp:spPr>
        <a:xfrm>
          <a:off x="2554942" y="37387"/>
          <a:ext cx="2129114" cy="2185250"/>
        </a:xfrm>
        <a:prstGeom prst="roundRect">
          <a:avLst>
            <a:gd name="adj" fmla="val 1000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Intermediate</a:t>
          </a:r>
        </a:p>
        <a:p>
          <a:pPr marL="0" lvl="0" indent="0" algn="ctr" defTabSz="977900">
            <a:lnSpc>
              <a:spcPct val="90000"/>
            </a:lnSpc>
            <a:spcBef>
              <a:spcPct val="0"/>
            </a:spcBef>
            <a:spcAft>
              <a:spcPct val="35000"/>
            </a:spcAft>
            <a:buNone/>
          </a:pPr>
          <a:r>
            <a:rPr lang="en-US" sz="2200" kern="1200" dirty="0"/>
            <a:t>Objectives</a:t>
          </a:r>
        </a:p>
      </dsp:txBody>
      <dsp:txXfrm>
        <a:off x="2617302" y="99747"/>
        <a:ext cx="2004394" cy="2060530"/>
      </dsp:txXfrm>
    </dsp:sp>
    <dsp:sp modelId="{95E8A826-8FB3-4976-9A75-499A32203EFE}">
      <dsp:nvSpPr>
        <dsp:cNvPr id="0" name=""/>
        <dsp:cNvSpPr/>
      </dsp:nvSpPr>
      <dsp:spPr>
        <a:xfrm>
          <a:off x="4790450" y="998084"/>
          <a:ext cx="225554" cy="263855"/>
        </a:xfrm>
        <a:prstGeom prst="rightArrow">
          <a:avLst>
            <a:gd name="adj1" fmla="val 60000"/>
            <a:gd name="adj2" fmla="val 50000"/>
          </a:avLst>
        </a:prstGeom>
        <a:solidFill>
          <a:srgbClr val="033B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90450" y="1050855"/>
        <a:ext cx="157888" cy="158313"/>
      </dsp:txXfrm>
    </dsp:sp>
    <dsp:sp modelId="{1921BAE7-9052-4657-9CA9-F418326D80D0}">
      <dsp:nvSpPr>
        <dsp:cNvPr id="0" name=""/>
        <dsp:cNvSpPr/>
      </dsp:nvSpPr>
      <dsp:spPr>
        <a:xfrm>
          <a:off x="5109631" y="37387"/>
          <a:ext cx="2129114" cy="2185250"/>
        </a:xfrm>
        <a:prstGeom prst="roundRect">
          <a:avLst>
            <a:gd name="adj" fmla="val 10000"/>
          </a:avLst>
        </a:prstGeom>
        <a:solidFill>
          <a:srgbClr val="004065"/>
        </a:solidFill>
        <a:ln w="19050" cap="flat" cmpd="sng" algn="ctr">
          <a:solidFill>
            <a:srgbClr val="00406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Long-term</a:t>
          </a:r>
        </a:p>
        <a:p>
          <a:pPr marL="0" lvl="0" indent="0" algn="ctr" defTabSz="933450">
            <a:lnSpc>
              <a:spcPct val="90000"/>
            </a:lnSpc>
            <a:spcBef>
              <a:spcPct val="0"/>
            </a:spcBef>
            <a:spcAft>
              <a:spcPct val="35000"/>
            </a:spcAft>
            <a:buNone/>
          </a:pPr>
          <a:r>
            <a:rPr lang="en-US" sz="2100" kern="1200" dirty="0"/>
            <a:t>Objectives</a:t>
          </a:r>
        </a:p>
      </dsp:txBody>
      <dsp:txXfrm>
        <a:off x="5171991" y="99747"/>
        <a:ext cx="2004394" cy="2060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B24B1-D300-442C-9A27-AE8971553B19}">
      <dsp:nvSpPr>
        <dsp:cNvPr id="0" name=""/>
        <dsp:cNvSpPr/>
      </dsp:nvSpPr>
      <dsp:spPr>
        <a:xfrm rot="5400000">
          <a:off x="2288621" y="63147"/>
          <a:ext cx="1501365" cy="1388987"/>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Nutrition workgroup members</a:t>
          </a:r>
        </a:p>
      </dsp:txBody>
      <dsp:txXfrm rot="-5400000">
        <a:off x="2567644" y="247821"/>
        <a:ext cx="943319" cy="1019639"/>
      </dsp:txXfrm>
    </dsp:sp>
    <dsp:sp modelId="{F5D18766-4826-4788-A32B-9CA48EA51BA3}">
      <dsp:nvSpPr>
        <dsp:cNvPr id="0" name=""/>
        <dsp:cNvSpPr/>
      </dsp:nvSpPr>
      <dsp:spPr>
        <a:xfrm>
          <a:off x="3732034" y="307231"/>
          <a:ext cx="1675524" cy="900819"/>
        </a:xfrm>
        <a:prstGeom prst="rect">
          <a:avLst/>
        </a:prstGeom>
        <a:noFill/>
        <a:ln>
          <a:noFill/>
        </a:ln>
        <a:effectLst/>
      </dsp:spPr>
      <dsp:style>
        <a:lnRef idx="0">
          <a:scrgbClr r="0" g="0" b="0"/>
        </a:lnRef>
        <a:fillRef idx="0">
          <a:scrgbClr r="0" g="0" b="0"/>
        </a:fillRef>
        <a:effectRef idx="0">
          <a:scrgbClr r="0" g="0" b="0"/>
        </a:effectRef>
        <a:fontRef idx="minor"/>
      </dsp:style>
    </dsp:sp>
    <dsp:sp modelId="{1BA7D8CE-F4AD-4E7B-8B6A-026721145914}">
      <dsp:nvSpPr>
        <dsp:cNvPr id="0" name=""/>
        <dsp:cNvSpPr/>
      </dsp:nvSpPr>
      <dsp:spPr>
        <a:xfrm rot="5400000">
          <a:off x="877937" y="104546"/>
          <a:ext cx="1501365" cy="1306188"/>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CCC Staff</a:t>
          </a:r>
        </a:p>
      </dsp:txBody>
      <dsp:txXfrm rot="-5400000">
        <a:off x="1179073" y="240921"/>
        <a:ext cx="899092" cy="1033439"/>
      </dsp:txXfrm>
    </dsp:sp>
    <dsp:sp modelId="{4EF66929-F421-4162-AB33-540B149973A9}">
      <dsp:nvSpPr>
        <dsp:cNvPr id="0" name=""/>
        <dsp:cNvSpPr/>
      </dsp:nvSpPr>
      <dsp:spPr>
        <a:xfrm rot="5400000">
          <a:off x="1580577" y="1378905"/>
          <a:ext cx="1501365" cy="1306188"/>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from Puerto Rico’s Sports and Rec Dept.</a:t>
          </a:r>
        </a:p>
      </dsp:txBody>
      <dsp:txXfrm rot="-5400000">
        <a:off x="1881713" y="1515280"/>
        <a:ext cx="899092" cy="1033439"/>
      </dsp:txXfrm>
    </dsp:sp>
    <dsp:sp modelId="{7502B68C-26BE-4CEA-91E1-529F505AE6E2}">
      <dsp:nvSpPr>
        <dsp:cNvPr id="0" name=""/>
        <dsp:cNvSpPr/>
      </dsp:nvSpPr>
      <dsp:spPr>
        <a:xfrm>
          <a:off x="2641" y="1581590"/>
          <a:ext cx="1621474" cy="900819"/>
        </a:xfrm>
        <a:prstGeom prst="rect">
          <a:avLst/>
        </a:prstGeom>
        <a:noFill/>
        <a:ln>
          <a:noFill/>
        </a:ln>
        <a:effectLst/>
      </dsp:spPr>
      <dsp:style>
        <a:lnRef idx="0">
          <a:scrgbClr r="0" g="0" b="0"/>
        </a:lnRef>
        <a:fillRef idx="0">
          <a:scrgbClr r="0" g="0" b="0"/>
        </a:fillRef>
        <a:effectRef idx="0">
          <a:scrgbClr r="0" g="0" b="0"/>
        </a:effectRef>
        <a:fontRef idx="minor"/>
      </dsp:style>
    </dsp:sp>
    <dsp:sp modelId="{57E645B9-496D-4246-9FB1-9A061CE81D8F}">
      <dsp:nvSpPr>
        <dsp:cNvPr id="0" name=""/>
        <dsp:cNvSpPr/>
      </dsp:nvSpPr>
      <dsp:spPr>
        <a:xfrm rot="5400000">
          <a:off x="2991260" y="1378905"/>
          <a:ext cx="1501365" cy="1306188"/>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Experts in physical activity</a:t>
          </a:r>
        </a:p>
      </dsp:txBody>
      <dsp:txXfrm rot="-5400000">
        <a:off x="3292396" y="1515280"/>
        <a:ext cx="899092" cy="1033439"/>
      </dsp:txXfrm>
    </dsp:sp>
    <dsp:sp modelId="{0211F8A0-1FEB-4C3E-963A-1FF07A0DEA75}">
      <dsp:nvSpPr>
        <dsp:cNvPr id="0" name=""/>
        <dsp:cNvSpPr/>
      </dsp:nvSpPr>
      <dsp:spPr>
        <a:xfrm rot="5400000">
          <a:off x="2288621" y="2611865"/>
          <a:ext cx="1501365" cy="1388987"/>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Legal advisors</a:t>
          </a:r>
        </a:p>
      </dsp:txBody>
      <dsp:txXfrm rot="-5400000">
        <a:off x="2567644" y="2796539"/>
        <a:ext cx="943319" cy="1019639"/>
      </dsp:txXfrm>
    </dsp:sp>
    <dsp:sp modelId="{5E38D831-63EC-4132-88F9-23F9CFD133CB}">
      <dsp:nvSpPr>
        <dsp:cNvPr id="0" name=""/>
        <dsp:cNvSpPr/>
      </dsp:nvSpPr>
      <dsp:spPr>
        <a:xfrm>
          <a:off x="3732034" y="2855949"/>
          <a:ext cx="1675524" cy="900819"/>
        </a:xfrm>
        <a:prstGeom prst="rect">
          <a:avLst/>
        </a:prstGeom>
        <a:noFill/>
        <a:ln>
          <a:noFill/>
        </a:ln>
        <a:effectLst/>
      </dsp:spPr>
      <dsp:style>
        <a:lnRef idx="0">
          <a:scrgbClr r="0" g="0" b="0"/>
        </a:lnRef>
        <a:fillRef idx="0">
          <a:scrgbClr r="0" g="0" b="0"/>
        </a:fillRef>
        <a:effectRef idx="0">
          <a:scrgbClr r="0" g="0" b="0"/>
        </a:effectRef>
        <a:fontRef idx="minor"/>
      </dsp:style>
    </dsp:sp>
    <dsp:sp modelId="{A2D38E3F-6B9A-4715-ABA5-51D685654B0B}">
      <dsp:nvSpPr>
        <dsp:cNvPr id="0" name=""/>
        <dsp:cNvSpPr/>
      </dsp:nvSpPr>
      <dsp:spPr>
        <a:xfrm rot="5400000">
          <a:off x="877937" y="2653265"/>
          <a:ext cx="1501365" cy="1306188"/>
        </a:xfrm>
        <a:prstGeom prst="hexagon">
          <a:avLst>
            <a:gd name="adj" fmla="val 25000"/>
            <a:gd name="vf" fmla="val 11547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dirty="0"/>
            <a:t>Physical activity workgroup members</a:t>
          </a:r>
        </a:p>
      </dsp:txBody>
      <dsp:txXfrm rot="-5400000">
        <a:off x="1179073" y="2789640"/>
        <a:ext cx="899092" cy="10334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31195-D42D-4B23-A576-A5FF75F8D563}">
      <dsp:nvSpPr>
        <dsp:cNvPr id="0" name=""/>
        <dsp:cNvSpPr/>
      </dsp:nvSpPr>
      <dsp:spPr>
        <a:xfrm rot="5400000">
          <a:off x="516620" y="1072080"/>
          <a:ext cx="1553492" cy="2584976"/>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A0ACF-F187-4546-983F-60D43276B7D6}">
      <dsp:nvSpPr>
        <dsp:cNvPr id="0" name=""/>
        <dsp:cNvSpPr/>
      </dsp:nvSpPr>
      <dsp:spPr>
        <a:xfrm>
          <a:off x="257303" y="1844431"/>
          <a:ext cx="2333731" cy="2045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solidFill>
                <a:schemeClr val="tx1">
                  <a:lumMod val="75000"/>
                  <a:lumOff val="25000"/>
                </a:schemeClr>
              </a:solidFill>
            </a:rPr>
            <a:t>Engage</a:t>
          </a:r>
        </a:p>
      </dsp:txBody>
      <dsp:txXfrm>
        <a:off x="257303" y="1844431"/>
        <a:ext cx="2333731" cy="2045652"/>
      </dsp:txXfrm>
    </dsp:sp>
    <dsp:sp modelId="{2837A126-59AC-4BF6-A387-4D468952B161}">
      <dsp:nvSpPr>
        <dsp:cNvPr id="0" name=""/>
        <dsp:cNvSpPr/>
      </dsp:nvSpPr>
      <dsp:spPr>
        <a:xfrm>
          <a:off x="2150708" y="881771"/>
          <a:ext cx="440326" cy="440326"/>
        </a:xfrm>
        <a:prstGeom prst="triangle">
          <a:avLst>
            <a:gd name="adj" fmla="val 10000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3A6E1-0D3D-4570-ACBD-4823A67434DF}">
      <dsp:nvSpPr>
        <dsp:cNvPr id="0" name=""/>
        <dsp:cNvSpPr/>
      </dsp:nvSpPr>
      <dsp:spPr>
        <a:xfrm rot="5400000">
          <a:off x="3373563" y="365127"/>
          <a:ext cx="1553492" cy="2584976"/>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2DF0A-4511-4CD7-A521-DEA7EA9F9EAB}">
      <dsp:nvSpPr>
        <dsp:cNvPr id="0" name=""/>
        <dsp:cNvSpPr/>
      </dsp:nvSpPr>
      <dsp:spPr>
        <a:xfrm>
          <a:off x="3114247" y="1137478"/>
          <a:ext cx="2333731" cy="2045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solidFill>
                <a:schemeClr val="tx1">
                  <a:lumMod val="75000"/>
                  <a:lumOff val="25000"/>
                </a:schemeClr>
              </a:solidFill>
            </a:rPr>
            <a:t>Scan</a:t>
          </a:r>
        </a:p>
      </dsp:txBody>
      <dsp:txXfrm>
        <a:off x="3114247" y="1137478"/>
        <a:ext cx="2333731" cy="2045652"/>
      </dsp:txXfrm>
    </dsp:sp>
    <dsp:sp modelId="{15337883-9CEF-411B-8019-BCA9FD9EBA0C}">
      <dsp:nvSpPr>
        <dsp:cNvPr id="0" name=""/>
        <dsp:cNvSpPr/>
      </dsp:nvSpPr>
      <dsp:spPr>
        <a:xfrm>
          <a:off x="5007651" y="174818"/>
          <a:ext cx="440326" cy="440326"/>
        </a:xfrm>
        <a:prstGeom prst="triangle">
          <a:avLst>
            <a:gd name="adj" fmla="val 10000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CF743-52F0-4803-B271-51D592C08873}">
      <dsp:nvSpPr>
        <dsp:cNvPr id="0" name=""/>
        <dsp:cNvSpPr/>
      </dsp:nvSpPr>
      <dsp:spPr>
        <a:xfrm rot="5400000">
          <a:off x="6230506" y="-341826"/>
          <a:ext cx="1553492" cy="2584976"/>
        </a:xfrm>
        <a:prstGeom prst="corner">
          <a:avLst>
            <a:gd name="adj1" fmla="val 16120"/>
            <a:gd name="adj2" fmla="val 16110"/>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8E-E774-437D-97E9-9228952A4806}">
      <dsp:nvSpPr>
        <dsp:cNvPr id="0" name=""/>
        <dsp:cNvSpPr/>
      </dsp:nvSpPr>
      <dsp:spPr>
        <a:xfrm>
          <a:off x="5971190" y="430524"/>
          <a:ext cx="2333731" cy="2045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solidFill>
                <a:schemeClr val="tx1">
                  <a:lumMod val="75000"/>
                  <a:lumOff val="25000"/>
                </a:schemeClr>
              </a:solidFill>
            </a:rPr>
            <a:t>Assess</a:t>
          </a:r>
        </a:p>
      </dsp:txBody>
      <dsp:txXfrm>
        <a:off x="5971190" y="430524"/>
        <a:ext cx="2333731" cy="204565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E964E-8C31-454B-A728-14DA3E257E5B}">
      <dsp:nvSpPr>
        <dsp:cNvPr id="0" name=""/>
        <dsp:cNvSpPr/>
      </dsp:nvSpPr>
      <dsp:spPr>
        <a:xfrm>
          <a:off x="3043999" y="40385"/>
          <a:ext cx="2100072" cy="2100072"/>
        </a:xfrm>
        <a:prstGeom prst="ellipse">
          <a:avLst/>
        </a:prstGeom>
        <a:solidFill>
          <a:srgbClr val="C8B18B">
            <a:alpha val="75000"/>
          </a:srgbClr>
        </a:solidFill>
        <a:ln w="19050" cap="flat" cmpd="sng" algn="ctr">
          <a:solidFill>
            <a:srgbClr val="C8B18B">
              <a:alpha val="7500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EARNED</a:t>
          </a:r>
        </a:p>
        <a:p>
          <a:pPr marL="0" lvl="0" indent="0" algn="ctr" defTabSz="622300">
            <a:lnSpc>
              <a:spcPct val="90000"/>
            </a:lnSpc>
            <a:spcBef>
              <a:spcPct val="0"/>
            </a:spcBef>
            <a:spcAft>
              <a:spcPct val="35000"/>
            </a:spcAft>
            <a:buNone/>
          </a:pPr>
          <a:r>
            <a:rPr lang="en-US" sz="1400" kern="1200" dirty="0">
              <a:solidFill>
                <a:schemeClr val="bg1"/>
              </a:solidFill>
            </a:rPr>
            <a:t>Media</a:t>
          </a:r>
        </a:p>
      </dsp:txBody>
      <dsp:txXfrm>
        <a:off x="3286315" y="323087"/>
        <a:ext cx="1615440" cy="666369"/>
      </dsp:txXfrm>
    </dsp:sp>
    <dsp:sp modelId="{A95908A2-A9E3-47CA-92D5-9DEA00798750}">
      <dsp:nvSpPr>
        <dsp:cNvPr id="0" name=""/>
        <dsp:cNvSpPr/>
      </dsp:nvSpPr>
      <dsp:spPr>
        <a:xfrm>
          <a:off x="4100278" y="972897"/>
          <a:ext cx="2183129" cy="2100072"/>
        </a:xfrm>
        <a:prstGeom prst="ellipse">
          <a:avLst/>
        </a:prstGeom>
        <a:solidFill>
          <a:srgbClr val="033B57">
            <a:alpha val="75000"/>
          </a:srgbClr>
        </a:solidFill>
        <a:ln w="19050" cap="flat" cmpd="sng" algn="ctr">
          <a:solidFill>
            <a:srgbClr val="033B57">
              <a:alpha val="7500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SOCIAL/ SHARED</a:t>
          </a:r>
        </a:p>
        <a:p>
          <a:pPr marL="0" lvl="0" indent="0" algn="ctr" defTabSz="622300">
            <a:lnSpc>
              <a:spcPct val="90000"/>
            </a:lnSpc>
            <a:spcBef>
              <a:spcPct val="0"/>
            </a:spcBef>
            <a:spcAft>
              <a:spcPct val="35000"/>
            </a:spcAft>
            <a:buNone/>
          </a:pPr>
          <a:r>
            <a:rPr lang="en-US" sz="1400" kern="1200" dirty="0">
              <a:solidFill>
                <a:schemeClr val="bg1"/>
              </a:solidFill>
            </a:rPr>
            <a:t>Media </a:t>
          </a:r>
        </a:p>
      </dsp:txBody>
      <dsp:txXfrm>
        <a:off x="5275809" y="1215213"/>
        <a:ext cx="839665" cy="1615440"/>
      </dsp:txXfrm>
    </dsp:sp>
    <dsp:sp modelId="{18C61902-3D39-4007-8C08-8A70040F267E}">
      <dsp:nvSpPr>
        <dsp:cNvPr id="0" name=""/>
        <dsp:cNvSpPr/>
      </dsp:nvSpPr>
      <dsp:spPr>
        <a:xfrm>
          <a:off x="3064769" y="1938528"/>
          <a:ext cx="2100072" cy="2100072"/>
        </a:xfrm>
        <a:prstGeom prst="ellipse">
          <a:avLst/>
        </a:prstGeom>
        <a:solidFill>
          <a:srgbClr val="008367">
            <a:alpha val="74902"/>
          </a:srgbClr>
        </a:solidFill>
        <a:ln w="19050" cap="flat" cmpd="sng" algn="ctr">
          <a:solidFill>
            <a:srgbClr val="008367">
              <a:alpha val="74902"/>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OWNED</a:t>
          </a:r>
        </a:p>
        <a:p>
          <a:pPr marL="0" lvl="0" indent="0" algn="ctr" defTabSz="622300">
            <a:lnSpc>
              <a:spcPct val="90000"/>
            </a:lnSpc>
            <a:spcBef>
              <a:spcPct val="0"/>
            </a:spcBef>
            <a:spcAft>
              <a:spcPct val="35000"/>
            </a:spcAft>
            <a:buNone/>
          </a:pPr>
          <a:r>
            <a:rPr lang="en-US" sz="1400" kern="1200" dirty="0">
              <a:solidFill>
                <a:schemeClr val="bg1"/>
              </a:solidFill>
            </a:rPr>
            <a:t>Media </a:t>
          </a:r>
        </a:p>
      </dsp:txBody>
      <dsp:txXfrm>
        <a:off x="3307085" y="3089529"/>
        <a:ext cx="1615440" cy="666369"/>
      </dsp:txXfrm>
    </dsp:sp>
    <dsp:sp modelId="{951318EE-F881-4C03-9C67-11F5A34C90FE}">
      <dsp:nvSpPr>
        <dsp:cNvPr id="0" name=""/>
        <dsp:cNvSpPr/>
      </dsp:nvSpPr>
      <dsp:spPr>
        <a:xfrm>
          <a:off x="2014738" y="969263"/>
          <a:ext cx="2100072" cy="2100072"/>
        </a:xfrm>
        <a:prstGeom prst="ellipse">
          <a:avLst/>
        </a:prstGeom>
        <a:solidFill>
          <a:srgbClr val="0070C0">
            <a:alpha val="75000"/>
          </a:srgbClr>
        </a:solidFill>
        <a:ln w="19050" cap="flat" cmpd="sng" algn="ctr">
          <a:solidFill>
            <a:srgbClr val="0070C0">
              <a:alpha val="7500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       PAID</a:t>
          </a:r>
          <a:r>
            <a:rPr lang="en-US" sz="1400" kern="1200" dirty="0">
              <a:solidFill>
                <a:schemeClr val="bg1"/>
              </a:solidFill>
            </a:rPr>
            <a:t> </a:t>
          </a:r>
        </a:p>
        <a:p>
          <a:pPr marL="0" lvl="0" indent="0" algn="ctr" defTabSz="622300">
            <a:lnSpc>
              <a:spcPct val="90000"/>
            </a:lnSpc>
            <a:spcBef>
              <a:spcPct val="0"/>
            </a:spcBef>
            <a:spcAft>
              <a:spcPct val="35000"/>
            </a:spcAft>
            <a:buNone/>
          </a:pPr>
          <a:r>
            <a:rPr lang="en-US" sz="1400" kern="1200" dirty="0">
              <a:solidFill>
                <a:schemeClr val="bg1"/>
              </a:solidFill>
            </a:rPr>
            <a:t>      Media </a:t>
          </a:r>
        </a:p>
      </dsp:txBody>
      <dsp:txXfrm>
        <a:off x="2176282" y="1211580"/>
        <a:ext cx="807720" cy="16154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7428F-E595-4586-8379-4178D1FEA5A0}">
      <dsp:nvSpPr>
        <dsp:cNvPr id="0" name=""/>
        <dsp:cNvSpPr/>
      </dsp:nvSpPr>
      <dsp:spPr>
        <a:xfrm>
          <a:off x="-3282436" y="-508271"/>
          <a:ext cx="3940216" cy="3940216"/>
        </a:xfrm>
        <a:prstGeom prst="blockArc">
          <a:avLst>
            <a:gd name="adj1" fmla="val 18900000"/>
            <a:gd name="adj2" fmla="val 2700000"/>
            <a:gd name="adj3" fmla="val 548"/>
          </a:avLst>
        </a:prstGeom>
        <a:noFill/>
        <a:ln w="19050" cap="flat" cmpd="sng" algn="ctr">
          <a:solidFill>
            <a:srgbClr val="033B57"/>
          </a:solidFill>
          <a:prstDash val="solid"/>
          <a:miter lim="800000"/>
        </a:ln>
        <a:effectLst/>
      </dsp:spPr>
      <dsp:style>
        <a:lnRef idx="2">
          <a:scrgbClr r="0" g="0" b="0"/>
        </a:lnRef>
        <a:fillRef idx="0">
          <a:scrgbClr r="0" g="0" b="0"/>
        </a:fillRef>
        <a:effectRef idx="0">
          <a:scrgbClr r="0" g="0" b="0"/>
        </a:effectRef>
        <a:fontRef idx="minor"/>
      </dsp:style>
    </dsp:sp>
    <dsp:sp modelId="{E0E11F61-EBB1-444D-BDDC-DD684895FBDD}">
      <dsp:nvSpPr>
        <dsp:cNvPr id="0" name=""/>
        <dsp:cNvSpPr/>
      </dsp:nvSpPr>
      <dsp:spPr>
        <a:xfrm>
          <a:off x="537444" y="417675"/>
          <a:ext cx="6152733" cy="835234"/>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68"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Federal law</a:t>
          </a:r>
        </a:p>
      </dsp:txBody>
      <dsp:txXfrm>
        <a:off x="537444" y="417675"/>
        <a:ext cx="6152733" cy="835234"/>
      </dsp:txXfrm>
    </dsp:sp>
    <dsp:sp modelId="{BA4CF1D1-5158-4DAC-B74D-D819B7268AE3}">
      <dsp:nvSpPr>
        <dsp:cNvPr id="0" name=""/>
        <dsp:cNvSpPr/>
      </dsp:nvSpPr>
      <dsp:spPr>
        <a:xfrm>
          <a:off x="15422" y="313271"/>
          <a:ext cx="1044043" cy="1044043"/>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 modelId="{270EC547-7B0E-465D-98F2-47366E2684BD}">
      <dsp:nvSpPr>
        <dsp:cNvPr id="0" name=""/>
        <dsp:cNvSpPr/>
      </dsp:nvSpPr>
      <dsp:spPr>
        <a:xfrm>
          <a:off x="537444" y="1670762"/>
          <a:ext cx="6152733" cy="835234"/>
        </a:xfrm>
        <a:prstGeom prst="rect">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968"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dirty="0"/>
            <a:t>State law</a:t>
          </a:r>
        </a:p>
      </dsp:txBody>
      <dsp:txXfrm>
        <a:off x="537444" y="1670762"/>
        <a:ext cx="6152733" cy="835234"/>
      </dsp:txXfrm>
    </dsp:sp>
    <dsp:sp modelId="{2CAD96C8-2839-45F0-BAB1-9F9404ED4C2F}">
      <dsp:nvSpPr>
        <dsp:cNvPr id="0" name=""/>
        <dsp:cNvSpPr/>
      </dsp:nvSpPr>
      <dsp:spPr>
        <a:xfrm>
          <a:off x="15422" y="1566357"/>
          <a:ext cx="1044043" cy="1044043"/>
        </a:xfrm>
        <a:prstGeom prst="ellipse">
          <a:avLst/>
        </a:prstGeom>
        <a:solidFill>
          <a:schemeClr val="lt1">
            <a:hueOff val="0"/>
            <a:satOff val="0"/>
            <a:lumOff val="0"/>
            <a:alphaOff val="0"/>
          </a:schemeClr>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A2970-37CD-44DA-AC1D-77AF14FF2AFC}">
      <dsp:nvSpPr>
        <dsp:cNvPr id="0" name=""/>
        <dsp:cNvSpPr/>
      </dsp:nvSpPr>
      <dsp:spPr>
        <a:xfrm>
          <a:off x="1004" y="843929"/>
          <a:ext cx="3917900" cy="2350740"/>
        </a:xfrm>
        <a:prstGeom prst="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State or Local Government Agencies</a:t>
          </a:r>
        </a:p>
      </dsp:txBody>
      <dsp:txXfrm>
        <a:off x="1004" y="843929"/>
        <a:ext cx="3917900" cy="2350740"/>
      </dsp:txXfrm>
    </dsp:sp>
    <dsp:sp modelId="{5F09847A-AEC6-4A14-AEAD-5A04B1D7E989}">
      <dsp:nvSpPr>
        <dsp:cNvPr id="0" name=""/>
        <dsp:cNvSpPr/>
      </dsp:nvSpPr>
      <dsp:spPr>
        <a:xfrm>
          <a:off x="4310695" y="843929"/>
          <a:ext cx="3917900" cy="2350740"/>
        </a:xfrm>
        <a:prstGeom prst="rect">
          <a:avLst/>
        </a:prstGeom>
        <a:solidFill>
          <a:srgbClr val="C8B18B"/>
        </a:solidFill>
        <a:ln w="19050" cap="flat" cmpd="sng" algn="ctr">
          <a:solidFill>
            <a:srgbClr val="C8B18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rgbClr val="004065"/>
              </a:solidFill>
            </a:rPr>
            <a:t>Non-Government</a:t>
          </a:r>
          <a:r>
            <a:rPr lang="en-US" sz="4700" kern="1200" dirty="0"/>
            <a:t> </a:t>
          </a:r>
          <a:r>
            <a:rPr lang="en-US" sz="4700" kern="1200" dirty="0">
              <a:solidFill>
                <a:srgbClr val="004065"/>
              </a:solidFill>
            </a:rPr>
            <a:t>Entities </a:t>
          </a:r>
        </a:p>
      </dsp:txBody>
      <dsp:txXfrm>
        <a:off x="4310695" y="843929"/>
        <a:ext cx="3917900" cy="23507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574EE-38BE-4A8F-AB4A-A8630F5BFFA1}">
      <dsp:nvSpPr>
        <dsp:cNvPr id="0" name=""/>
        <dsp:cNvSpPr/>
      </dsp:nvSpPr>
      <dsp:spPr>
        <a:xfrm>
          <a:off x="3193671" y="2195255"/>
          <a:ext cx="1842257" cy="1842257"/>
        </a:xfrm>
        <a:prstGeom prst="ellipse">
          <a:avLst/>
        </a:prstGeom>
        <a:solidFill>
          <a:srgbClr val="033B57"/>
        </a:solidFill>
        <a:ln w="19050" cap="flat" cmpd="sng" algn="ctr">
          <a:solidFill>
            <a:srgbClr val="033B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Coalition </a:t>
          </a:r>
        </a:p>
      </dsp:txBody>
      <dsp:txXfrm>
        <a:off x="3463463" y="2465047"/>
        <a:ext cx="1302673" cy="1302673"/>
      </dsp:txXfrm>
    </dsp:sp>
    <dsp:sp modelId="{786C2146-2464-45F0-8304-23C97BA40D31}">
      <dsp:nvSpPr>
        <dsp:cNvPr id="0" name=""/>
        <dsp:cNvSpPr/>
      </dsp:nvSpPr>
      <dsp:spPr>
        <a:xfrm rot="12900000">
          <a:off x="2008680" y="1873464"/>
          <a:ext cx="1411933" cy="525043"/>
        </a:xfrm>
        <a:prstGeom prst="leftArrow">
          <a:avLst>
            <a:gd name="adj1" fmla="val 60000"/>
            <a:gd name="adj2" fmla="val 50000"/>
          </a:avLst>
        </a:prstGeom>
        <a:solidFill>
          <a:srgbClr val="008367"/>
        </a:solidFill>
        <a:ln>
          <a:noFill/>
        </a:ln>
        <a:effectLst/>
      </dsp:spPr>
      <dsp:style>
        <a:lnRef idx="0">
          <a:scrgbClr r="0" g="0" b="0"/>
        </a:lnRef>
        <a:fillRef idx="1">
          <a:scrgbClr r="0" g="0" b="0"/>
        </a:fillRef>
        <a:effectRef idx="0">
          <a:scrgbClr r="0" g="0" b="0"/>
        </a:effectRef>
        <a:fontRef idx="minor">
          <a:schemeClr val="lt1"/>
        </a:fontRef>
      </dsp:style>
    </dsp:sp>
    <dsp:sp modelId="{0033EF45-9301-4EC3-96FB-5F0963DF8393}">
      <dsp:nvSpPr>
        <dsp:cNvPr id="0" name=""/>
        <dsp:cNvSpPr/>
      </dsp:nvSpPr>
      <dsp:spPr>
        <a:xfrm>
          <a:off x="1261280" y="1031002"/>
          <a:ext cx="1750144" cy="1400115"/>
        </a:xfrm>
        <a:prstGeom prst="roundRect">
          <a:avLst>
            <a:gd name="adj" fmla="val 10000"/>
          </a:avLst>
        </a:prstGeom>
        <a:solidFill>
          <a:srgbClr val="00836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CDC grantees</a:t>
          </a:r>
        </a:p>
      </dsp:txBody>
      <dsp:txXfrm>
        <a:off x="1302288" y="1072010"/>
        <a:ext cx="1668128" cy="1318099"/>
      </dsp:txXfrm>
    </dsp:sp>
    <dsp:sp modelId="{88EE582C-646B-4CB1-8025-7D96EB9AA2C5}">
      <dsp:nvSpPr>
        <dsp:cNvPr id="0" name=""/>
        <dsp:cNvSpPr/>
      </dsp:nvSpPr>
      <dsp:spPr>
        <a:xfrm rot="16200000">
          <a:off x="3408833" y="1144590"/>
          <a:ext cx="1411933" cy="525043"/>
        </a:xfrm>
        <a:prstGeom prst="lef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8CB1F8BB-CC08-4280-A143-95341F5720BA}">
      <dsp:nvSpPr>
        <dsp:cNvPr id="0" name=""/>
        <dsp:cNvSpPr/>
      </dsp:nvSpPr>
      <dsp:spPr>
        <a:xfrm>
          <a:off x="3239727" y="1087"/>
          <a:ext cx="1750144" cy="1400115"/>
        </a:xfrm>
        <a:prstGeom prst="roundRect">
          <a:avLst>
            <a:gd name="adj" fmla="val 10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Partner organizations</a:t>
          </a:r>
        </a:p>
      </dsp:txBody>
      <dsp:txXfrm>
        <a:off x="3280735" y="42095"/>
        <a:ext cx="1668128" cy="1318099"/>
      </dsp:txXfrm>
    </dsp:sp>
    <dsp:sp modelId="{B63B4FFB-4FFA-40D4-8DBB-230BD2FC8BEE}">
      <dsp:nvSpPr>
        <dsp:cNvPr id="0" name=""/>
        <dsp:cNvSpPr/>
      </dsp:nvSpPr>
      <dsp:spPr>
        <a:xfrm rot="19500000">
          <a:off x="4808986" y="1873464"/>
          <a:ext cx="1411933" cy="525043"/>
        </a:xfrm>
        <a:prstGeom prst="leftArrow">
          <a:avLst>
            <a:gd name="adj1" fmla="val 60000"/>
            <a:gd name="adj2" fmla="val 50000"/>
          </a:avLst>
        </a:prstGeom>
        <a:solidFill>
          <a:srgbClr val="C8B18B"/>
        </a:solidFill>
        <a:ln>
          <a:noFill/>
        </a:ln>
        <a:effectLst/>
      </dsp:spPr>
      <dsp:style>
        <a:lnRef idx="0">
          <a:scrgbClr r="0" g="0" b="0"/>
        </a:lnRef>
        <a:fillRef idx="1">
          <a:scrgbClr r="0" g="0" b="0"/>
        </a:fillRef>
        <a:effectRef idx="0">
          <a:scrgbClr r="0" g="0" b="0"/>
        </a:effectRef>
        <a:fontRef idx="minor">
          <a:schemeClr val="lt1"/>
        </a:fontRef>
      </dsp:style>
    </dsp:sp>
    <dsp:sp modelId="{F9B50CD9-0962-47EA-96B6-00FE3490BF2D}">
      <dsp:nvSpPr>
        <dsp:cNvPr id="0" name=""/>
        <dsp:cNvSpPr/>
      </dsp:nvSpPr>
      <dsp:spPr>
        <a:xfrm>
          <a:off x="5218174" y="1031002"/>
          <a:ext cx="1750144" cy="1400115"/>
        </a:xfrm>
        <a:prstGeom prst="roundRect">
          <a:avLst>
            <a:gd name="adj" fmla="val 10000"/>
          </a:avLst>
        </a:prstGeom>
        <a:solidFill>
          <a:srgbClr val="C8B18B"/>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Volunteers</a:t>
          </a:r>
        </a:p>
      </dsp:txBody>
      <dsp:txXfrm>
        <a:off x="5259182" y="1072010"/>
        <a:ext cx="1668128" cy="131809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D3D58-AE6A-4625-BD99-431421C82F5A}">
      <dsp:nvSpPr>
        <dsp:cNvPr id="0" name=""/>
        <dsp:cNvSpPr/>
      </dsp:nvSpPr>
      <dsp:spPr>
        <a:xfrm rot="5400000">
          <a:off x="297735" y="2167145"/>
          <a:ext cx="885880" cy="1474084"/>
        </a:xfrm>
        <a:prstGeom prst="corner">
          <a:avLst>
            <a:gd name="adj1" fmla="val 16120"/>
            <a:gd name="adj2" fmla="val 1611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F068F-0DE9-4C47-B04B-1AC061B114C3}">
      <dsp:nvSpPr>
        <dsp:cNvPr id="0" name=""/>
        <dsp:cNvSpPr/>
      </dsp:nvSpPr>
      <dsp:spPr>
        <a:xfrm>
          <a:off x="149859" y="2607579"/>
          <a:ext cx="1330811" cy="1166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Engage</a:t>
          </a:r>
        </a:p>
      </dsp:txBody>
      <dsp:txXfrm>
        <a:off x="149859" y="2607579"/>
        <a:ext cx="1330811" cy="1166534"/>
      </dsp:txXfrm>
    </dsp:sp>
    <dsp:sp modelId="{8C5203F6-76F2-46BE-A451-14B9E4EE54A2}">
      <dsp:nvSpPr>
        <dsp:cNvPr id="0" name=""/>
        <dsp:cNvSpPr/>
      </dsp:nvSpPr>
      <dsp:spPr>
        <a:xfrm>
          <a:off x="1229575" y="2058622"/>
          <a:ext cx="251096" cy="251096"/>
        </a:xfrm>
        <a:prstGeom prst="triangle">
          <a:avLst>
            <a:gd name="adj" fmla="val 10000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3ED1A-A546-48DD-B2A3-0252562832FC}">
      <dsp:nvSpPr>
        <dsp:cNvPr id="0" name=""/>
        <dsp:cNvSpPr/>
      </dsp:nvSpPr>
      <dsp:spPr>
        <a:xfrm rot="5400000">
          <a:off x="1926909" y="1764005"/>
          <a:ext cx="885880" cy="1474084"/>
        </a:xfrm>
        <a:prstGeom prst="corner">
          <a:avLst>
            <a:gd name="adj1" fmla="val 16120"/>
            <a:gd name="adj2" fmla="val 1611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264E7-D797-4BD9-93E2-A1C4C7DAE3E8}">
      <dsp:nvSpPr>
        <dsp:cNvPr id="0" name=""/>
        <dsp:cNvSpPr/>
      </dsp:nvSpPr>
      <dsp:spPr>
        <a:xfrm>
          <a:off x="1779033" y="2204439"/>
          <a:ext cx="1330811" cy="1166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Scan</a:t>
          </a:r>
        </a:p>
      </dsp:txBody>
      <dsp:txXfrm>
        <a:off x="1779033" y="2204439"/>
        <a:ext cx="1330811" cy="1166534"/>
      </dsp:txXfrm>
    </dsp:sp>
    <dsp:sp modelId="{6E2172A9-B225-4A7B-BF8C-64FA3135D894}">
      <dsp:nvSpPr>
        <dsp:cNvPr id="0" name=""/>
        <dsp:cNvSpPr/>
      </dsp:nvSpPr>
      <dsp:spPr>
        <a:xfrm>
          <a:off x="2858749" y="1655481"/>
          <a:ext cx="251096" cy="251096"/>
        </a:xfrm>
        <a:prstGeom prst="triangle">
          <a:avLst>
            <a:gd name="adj" fmla="val 10000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CC645-626E-4D23-83B1-237C20AC7DB3}">
      <dsp:nvSpPr>
        <dsp:cNvPr id="0" name=""/>
        <dsp:cNvSpPr/>
      </dsp:nvSpPr>
      <dsp:spPr>
        <a:xfrm rot="5400000">
          <a:off x="3556082" y="1360864"/>
          <a:ext cx="885880" cy="1474084"/>
        </a:xfrm>
        <a:prstGeom prst="corner">
          <a:avLst>
            <a:gd name="adj1" fmla="val 16120"/>
            <a:gd name="adj2" fmla="val 1611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8A8C26-0FE6-4999-AEE6-6704B2B501B6}">
      <dsp:nvSpPr>
        <dsp:cNvPr id="0" name=""/>
        <dsp:cNvSpPr/>
      </dsp:nvSpPr>
      <dsp:spPr>
        <a:xfrm>
          <a:off x="3408207" y="1801298"/>
          <a:ext cx="1330811" cy="1166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Assess</a:t>
          </a:r>
        </a:p>
      </dsp:txBody>
      <dsp:txXfrm>
        <a:off x="3408207" y="1801298"/>
        <a:ext cx="1330811" cy="1166534"/>
      </dsp:txXfrm>
    </dsp:sp>
    <dsp:sp modelId="{1B025F6B-7C1A-4FA9-9683-A2AD66B96887}">
      <dsp:nvSpPr>
        <dsp:cNvPr id="0" name=""/>
        <dsp:cNvSpPr/>
      </dsp:nvSpPr>
      <dsp:spPr>
        <a:xfrm>
          <a:off x="4487922" y="1252340"/>
          <a:ext cx="251096" cy="251096"/>
        </a:xfrm>
        <a:prstGeom prst="triangle">
          <a:avLst>
            <a:gd name="adj" fmla="val 10000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5C1F0-8ED7-4D74-A6D2-FE956A14A862}">
      <dsp:nvSpPr>
        <dsp:cNvPr id="0" name=""/>
        <dsp:cNvSpPr/>
      </dsp:nvSpPr>
      <dsp:spPr>
        <a:xfrm rot="5400000">
          <a:off x="5185256" y="957723"/>
          <a:ext cx="885880" cy="1474084"/>
        </a:xfrm>
        <a:prstGeom prst="corner">
          <a:avLst>
            <a:gd name="adj1" fmla="val 16120"/>
            <a:gd name="adj2" fmla="val 1611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C7E52-457A-4317-844A-C027C1B6C3FA}">
      <dsp:nvSpPr>
        <dsp:cNvPr id="0" name=""/>
        <dsp:cNvSpPr/>
      </dsp:nvSpPr>
      <dsp:spPr>
        <a:xfrm>
          <a:off x="5037381" y="1398157"/>
          <a:ext cx="1330811" cy="1166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p>
      </dsp:txBody>
      <dsp:txXfrm>
        <a:off x="5037381" y="1398157"/>
        <a:ext cx="1330811" cy="1166534"/>
      </dsp:txXfrm>
    </dsp:sp>
    <dsp:sp modelId="{F284FF30-19F1-4237-80F0-6D19A88417FF}">
      <dsp:nvSpPr>
        <dsp:cNvPr id="0" name=""/>
        <dsp:cNvSpPr/>
      </dsp:nvSpPr>
      <dsp:spPr>
        <a:xfrm>
          <a:off x="6117096" y="849200"/>
          <a:ext cx="251096" cy="251096"/>
        </a:xfrm>
        <a:prstGeom prst="triangle">
          <a:avLst>
            <a:gd name="adj" fmla="val 10000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0F321-1574-45EC-B695-D61703DF48A0}">
      <dsp:nvSpPr>
        <dsp:cNvPr id="0" name=""/>
        <dsp:cNvSpPr/>
      </dsp:nvSpPr>
      <dsp:spPr>
        <a:xfrm rot="5400000">
          <a:off x="6814430" y="554583"/>
          <a:ext cx="885880" cy="1474084"/>
        </a:xfrm>
        <a:prstGeom prst="corner">
          <a:avLst>
            <a:gd name="adj1" fmla="val 16120"/>
            <a:gd name="adj2" fmla="val 16110"/>
          </a:avLst>
        </a:prstGeom>
        <a:solidFill>
          <a:srgbClr val="0096D6"/>
        </a:solidFill>
        <a:ln w="19050" cap="flat" cmpd="sng" algn="ctr">
          <a:solidFill>
            <a:srgbClr val="0096D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F3443-AC4D-47A4-BF78-B8CE22D3C40A}">
      <dsp:nvSpPr>
        <dsp:cNvPr id="0" name=""/>
        <dsp:cNvSpPr/>
      </dsp:nvSpPr>
      <dsp:spPr>
        <a:xfrm>
          <a:off x="6666554" y="995017"/>
          <a:ext cx="1330811" cy="1166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p>
      </dsp:txBody>
      <dsp:txXfrm>
        <a:off x="6666554" y="995017"/>
        <a:ext cx="1330811" cy="11665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69CF-9B46-44FF-AD66-CAAC83F0188F}">
      <dsp:nvSpPr>
        <dsp:cNvPr id="0" name=""/>
        <dsp:cNvSpPr/>
      </dsp:nvSpPr>
      <dsp:spPr>
        <a:xfrm>
          <a:off x="7993410" y="2217804"/>
          <a:ext cx="236189" cy="236185"/>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C1743-64A9-4ECC-A9C2-4223258BD5F9}">
      <dsp:nvSpPr>
        <dsp:cNvPr id="0" name=""/>
        <dsp:cNvSpPr/>
      </dsp:nvSpPr>
      <dsp:spPr>
        <a:xfrm>
          <a:off x="7560533" y="2217804"/>
          <a:ext cx="236189" cy="236185"/>
        </a:xfrm>
        <a:prstGeom prst="ellipse">
          <a:avLst/>
        </a:prstGeom>
        <a:solidFill>
          <a:schemeClr val="accent2">
            <a:hueOff val="195261"/>
            <a:satOff val="-560"/>
            <a:lumOff val="-897"/>
            <a:alphaOff val="0"/>
          </a:schemeClr>
        </a:solidFill>
        <a:ln w="19050" cap="flat" cmpd="sng" algn="ctr">
          <a:solidFill>
            <a:schemeClr val="accent2">
              <a:hueOff val="195261"/>
              <a:satOff val="-560"/>
              <a:lumOff val="-8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056E9-A256-44FA-8050-A6F5E0DD5638}">
      <dsp:nvSpPr>
        <dsp:cNvPr id="0" name=""/>
        <dsp:cNvSpPr/>
      </dsp:nvSpPr>
      <dsp:spPr>
        <a:xfrm>
          <a:off x="7127656" y="2217804"/>
          <a:ext cx="236189" cy="236185"/>
        </a:xfrm>
        <a:prstGeom prst="ellipse">
          <a:avLst/>
        </a:prstGeom>
        <a:solidFill>
          <a:schemeClr val="accent2">
            <a:hueOff val="390522"/>
            <a:satOff val="-1121"/>
            <a:lumOff val="-1794"/>
            <a:alphaOff val="0"/>
          </a:schemeClr>
        </a:solidFill>
        <a:ln w="19050" cap="flat" cmpd="sng" algn="ctr">
          <a:solidFill>
            <a:schemeClr val="accent2">
              <a:hueOff val="390522"/>
              <a:satOff val="-1121"/>
              <a:lumOff val="-17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20ADE-7CBB-45E5-A1DA-F69F975986A3}">
      <dsp:nvSpPr>
        <dsp:cNvPr id="0" name=""/>
        <dsp:cNvSpPr/>
      </dsp:nvSpPr>
      <dsp:spPr>
        <a:xfrm>
          <a:off x="6695602" y="2217804"/>
          <a:ext cx="236189" cy="236185"/>
        </a:xfrm>
        <a:prstGeom prst="ellipse">
          <a:avLst/>
        </a:prstGeom>
        <a:solidFill>
          <a:schemeClr val="accent2">
            <a:hueOff val="585783"/>
            <a:satOff val="-1681"/>
            <a:lumOff val="-2692"/>
            <a:alphaOff val="0"/>
          </a:schemeClr>
        </a:solidFill>
        <a:ln w="19050" cap="flat" cmpd="sng" algn="ctr">
          <a:solidFill>
            <a:schemeClr val="accent2">
              <a:hueOff val="585783"/>
              <a:satOff val="-1681"/>
              <a:lumOff val="-26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36D41-5D19-474D-B5E0-3DBE6D258ABB}">
      <dsp:nvSpPr>
        <dsp:cNvPr id="0" name=""/>
        <dsp:cNvSpPr/>
      </dsp:nvSpPr>
      <dsp:spPr>
        <a:xfrm>
          <a:off x="6262725" y="2217804"/>
          <a:ext cx="236189" cy="236185"/>
        </a:xfrm>
        <a:prstGeom prst="ellipse">
          <a:avLst/>
        </a:prstGeom>
        <a:solidFill>
          <a:schemeClr val="accent2">
            <a:hueOff val="781044"/>
            <a:satOff val="-2242"/>
            <a:lumOff val="-3589"/>
            <a:alphaOff val="0"/>
          </a:schemeClr>
        </a:solidFill>
        <a:ln w="19050" cap="flat" cmpd="sng" algn="ctr">
          <a:solidFill>
            <a:schemeClr val="accent2">
              <a:hueOff val="781044"/>
              <a:satOff val="-2242"/>
              <a:lumOff val="-3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7F763-49ED-46A7-962A-AE006A7ACE02}">
      <dsp:nvSpPr>
        <dsp:cNvPr id="0" name=""/>
        <dsp:cNvSpPr/>
      </dsp:nvSpPr>
      <dsp:spPr>
        <a:xfrm>
          <a:off x="5593659" y="2099711"/>
          <a:ext cx="472379" cy="472760"/>
        </a:xfrm>
        <a:prstGeom prst="ellipse">
          <a:avLst/>
        </a:prstGeom>
        <a:solidFill>
          <a:schemeClr val="accent2">
            <a:hueOff val="976305"/>
            <a:satOff val="-2802"/>
            <a:lumOff val="-4486"/>
            <a:alphaOff val="0"/>
          </a:schemeClr>
        </a:solidFill>
        <a:ln w="19050" cap="flat" cmpd="sng" algn="ctr">
          <a:solidFill>
            <a:schemeClr val="accent2">
              <a:hueOff val="976305"/>
              <a:satOff val="-2802"/>
              <a:lumOff val="-44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5E48C-29F1-4E00-9694-9F52F38875B2}">
      <dsp:nvSpPr>
        <dsp:cNvPr id="0" name=""/>
        <dsp:cNvSpPr/>
      </dsp:nvSpPr>
      <dsp:spPr>
        <a:xfrm>
          <a:off x="7608265" y="1729894"/>
          <a:ext cx="236189" cy="236185"/>
        </a:xfrm>
        <a:prstGeom prst="ellipse">
          <a:avLst/>
        </a:prstGeom>
        <a:solidFill>
          <a:schemeClr val="accent2">
            <a:hueOff val="1171566"/>
            <a:satOff val="-3362"/>
            <a:lumOff val="-5383"/>
            <a:alphaOff val="0"/>
          </a:schemeClr>
        </a:solidFill>
        <a:ln w="19050" cap="flat" cmpd="sng" algn="ctr">
          <a:solidFill>
            <a:schemeClr val="accent2">
              <a:hueOff val="1171566"/>
              <a:satOff val="-3362"/>
              <a:lumOff val="-53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42C1C-B809-49B3-86B9-A3764482D57C}">
      <dsp:nvSpPr>
        <dsp:cNvPr id="0" name=""/>
        <dsp:cNvSpPr/>
      </dsp:nvSpPr>
      <dsp:spPr>
        <a:xfrm>
          <a:off x="7608265" y="2709211"/>
          <a:ext cx="236189" cy="236185"/>
        </a:xfrm>
        <a:prstGeom prst="ellipse">
          <a:avLst/>
        </a:prstGeom>
        <a:solidFill>
          <a:schemeClr val="accent2">
            <a:hueOff val="1366827"/>
            <a:satOff val="-3923"/>
            <a:lumOff val="-6281"/>
            <a:alphaOff val="0"/>
          </a:schemeClr>
        </a:solidFill>
        <a:ln w="19050" cap="flat" cmpd="sng" algn="ctr">
          <a:solidFill>
            <a:schemeClr val="accent2">
              <a:hueOff val="1366827"/>
              <a:satOff val="-3923"/>
              <a:lumOff val="-62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C08AC-7BF3-454E-B718-6579B7CC3210}">
      <dsp:nvSpPr>
        <dsp:cNvPr id="0" name=""/>
        <dsp:cNvSpPr/>
      </dsp:nvSpPr>
      <dsp:spPr>
        <a:xfrm>
          <a:off x="7818942" y="1941995"/>
          <a:ext cx="236189" cy="236185"/>
        </a:xfrm>
        <a:prstGeom prst="ellipse">
          <a:avLst/>
        </a:prstGeom>
        <a:solidFill>
          <a:schemeClr val="accent2">
            <a:hueOff val="1562088"/>
            <a:satOff val="-4483"/>
            <a:lumOff val="-7178"/>
            <a:alphaOff val="0"/>
          </a:schemeClr>
        </a:solidFill>
        <a:ln w="19050" cap="flat" cmpd="sng" algn="ctr">
          <a:solidFill>
            <a:schemeClr val="accent2">
              <a:hueOff val="1562088"/>
              <a:satOff val="-4483"/>
              <a:lumOff val="-71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2266A-FAAC-42AB-8804-98BD488B25AF}">
      <dsp:nvSpPr>
        <dsp:cNvPr id="0" name=""/>
        <dsp:cNvSpPr/>
      </dsp:nvSpPr>
      <dsp:spPr>
        <a:xfrm>
          <a:off x="7832933" y="2498275"/>
          <a:ext cx="236189" cy="236185"/>
        </a:xfrm>
        <a:prstGeom prst="ellipse">
          <a:avLst/>
        </a:prstGeom>
        <a:solidFill>
          <a:schemeClr val="accent2">
            <a:hueOff val="1757349"/>
            <a:satOff val="-5044"/>
            <a:lumOff val="-8075"/>
            <a:alphaOff val="0"/>
          </a:schemeClr>
        </a:solidFill>
        <a:ln w="19050" cap="flat" cmpd="sng" algn="ctr">
          <a:solidFill>
            <a:schemeClr val="accent2">
              <a:hueOff val="1757349"/>
              <a:satOff val="-5044"/>
              <a:lumOff val="-80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0361C-F51B-4963-9283-AE1412912F6A}">
      <dsp:nvSpPr>
        <dsp:cNvPr id="0" name=""/>
        <dsp:cNvSpPr/>
      </dsp:nvSpPr>
      <dsp:spPr>
        <a:xfrm>
          <a:off x="3006272" y="1140207"/>
          <a:ext cx="2391521" cy="2391769"/>
        </a:xfrm>
        <a:prstGeom prst="ellipse">
          <a:avLst/>
        </a:prstGeom>
        <a:solidFill>
          <a:schemeClr val="accent2">
            <a:hueOff val="1952610"/>
            <a:satOff val="-5604"/>
            <a:lumOff val="-8972"/>
            <a:alphaOff val="0"/>
          </a:schemeClr>
        </a:solidFill>
        <a:ln w="19050" cap="flat" cmpd="sng" algn="ctr">
          <a:solidFill>
            <a:schemeClr val="accent2">
              <a:hueOff val="1952610"/>
              <a:satOff val="-5604"/>
              <a:lumOff val="-89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Implement</a:t>
          </a:r>
        </a:p>
      </dsp:txBody>
      <dsp:txXfrm>
        <a:off x="3356502" y="1490473"/>
        <a:ext cx="1691061" cy="1691237"/>
      </dsp:txXfrm>
    </dsp:sp>
    <dsp:sp modelId="{048F939C-6233-46E7-AD41-918DCBD79FC9}">
      <dsp:nvSpPr>
        <dsp:cNvPr id="0" name=""/>
        <dsp:cNvSpPr/>
      </dsp:nvSpPr>
      <dsp:spPr>
        <a:xfrm>
          <a:off x="2827690" y="935875"/>
          <a:ext cx="472379" cy="472760"/>
        </a:xfrm>
        <a:prstGeom prst="ellips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A46F5-7FB8-470D-BEA2-AB1A0F740516}">
      <dsp:nvSpPr>
        <dsp:cNvPr id="0" name=""/>
        <dsp:cNvSpPr/>
      </dsp:nvSpPr>
      <dsp:spPr>
        <a:xfrm>
          <a:off x="2524841" y="686481"/>
          <a:ext cx="236189" cy="236185"/>
        </a:xfrm>
        <a:prstGeom prst="ellipse">
          <a:avLst/>
        </a:prstGeom>
        <a:solidFill>
          <a:schemeClr val="accent2">
            <a:hueOff val="2343132"/>
            <a:satOff val="-6725"/>
            <a:lumOff val="-10767"/>
            <a:alphaOff val="0"/>
          </a:schemeClr>
        </a:solidFill>
        <a:ln w="19050" cap="flat" cmpd="sng" algn="ctr">
          <a:solidFill>
            <a:schemeClr val="accent2">
              <a:hueOff val="2343132"/>
              <a:satOff val="-6725"/>
              <a:lumOff val="-107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8D60B-DB58-45F5-9EA3-8A6F2E49578D}">
      <dsp:nvSpPr>
        <dsp:cNvPr id="0" name=""/>
        <dsp:cNvSpPr/>
      </dsp:nvSpPr>
      <dsp:spPr>
        <a:xfrm>
          <a:off x="2020366" y="686481"/>
          <a:ext cx="236189" cy="236185"/>
        </a:xfrm>
        <a:prstGeom prst="ellipse">
          <a:avLst/>
        </a:prstGeom>
        <a:solidFill>
          <a:schemeClr val="accent2">
            <a:hueOff val="2538393"/>
            <a:satOff val="-7285"/>
            <a:lumOff val="-11664"/>
            <a:alphaOff val="0"/>
          </a:schemeClr>
        </a:solidFill>
        <a:ln w="19050" cap="flat" cmpd="sng" algn="ctr">
          <a:solidFill>
            <a:schemeClr val="accent2">
              <a:hueOff val="2538393"/>
              <a:satOff val="-7285"/>
              <a:lumOff val="-116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D30BF-061C-4ABC-A267-A10471A1B587}">
      <dsp:nvSpPr>
        <dsp:cNvPr id="0" name=""/>
        <dsp:cNvSpPr/>
      </dsp:nvSpPr>
      <dsp:spPr>
        <a:xfrm>
          <a:off x="1515892" y="686481"/>
          <a:ext cx="236189" cy="236185"/>
        </a:xfrm>
        <a:prstGeom prst="ellipse">
          <a:avLst/>
        </a:prstGeom>
        <a:solidFill>
          <a:schemeClr val="accent2">
            <a:hueOff val="2733654"/>
            <a:satOff val="-7846"/>
            <a:lumOff val="-12561"/>
            <a:alphaOff val="0"/>
          </a:schemeClr>
        </a:solidFill>
        <a:ln w="19050" cap="flat" cmpd="sng" algn="ctr">
          <a:solidFill>
            <a:schemeClr val="accent2">
              <a:hueOff val="2733654"/>
              <a:satOff val="-7846"/>
              <a:lumOff val="-125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7D3C9A-0078-4328-A15F-5CC6C0883954}">
      <dsp:nvSpPr>
        <dsp:cNvPr id="0" name=""/>
        <dsp:cNvSpPr/>
      </dsp:nvSpPr>
      <dsp:spPr>
        <a:xfrm>
          <a:off x="1011417" y="686481"/>
          <a:ext cx="236189" cy="236185"/>
        </a:xfrm>
        <a:prstGeom prst="ellipse">
          <a:avLst/>
        </a:prstGeom>
        <a:solidFill>
          <a:schemeClr val="accent2">
            <a:hueOff val="2928915"/>
            <a:satOff val="-8406"/>
            <a:lumOff val="-13459"/>
            <a:alphaOff val="0"/>
          </a:schemeClr>
        </a:solidFill>
        <a:ln w="19050" cap="flat" cmpd="sng" algn="ctr">
          <a:solidFill>
            <a:schemeClr val="accent2">
              <a:hueOff val="2928915"/>
              <a:satOff val="-8406"/>
              <a:lumOff val="-134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670FE-4C5B-4DA4-B0AE-6A21E60279B4}">
      <dsp:nvSpPr>
        <dsp:cNvPr id="0" name=""/>
        <dsp:cNvSpPr/>
      </dsp:nvSpPr>
      <dsp:spPr>
        <a:xfrm>
          <a:off x="506120" y="686481"/>
          <a:ext cx="236189" cy="236185"/>
        </a:xfrm>
        <a:prstGeom prst="ellipse">
          <a:avLst/>
        </a:prstGeom>
        <a:solidFill>
          <a:schemeClr val="accent2">
            <a:hueOff val="3124176"/>
            <a:satOff val="-8966"/>
            <a:lumOff val="-14356"/>
            <a:alphaOff val="0"/>
          </a:schemeClr>
        </a:solidFill>
        <a:ln w="19050" cap="flat" cmpd="sng" algn="ctr">
          <a:solidFill>
            <a:schemeClr val="accent2">
              <a:hueOff val="3124176"/>
              <a:satOff val="-8966"/>
              <a:lumOff val="-143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D77CAC-F3F1-4F57-91FA-DFC14C38E9B1}">
      <dsp:nvSpPr>
        <dsp:cNvPr id="0" name=""/>
        <dsp:cNvSpPr/>
      </dsp:nvSpPr>
      <dsp:spPr>
        <a:xfrm>
          <a:off x="1645" y="686481"/>
          <a:ext cx="236189" cy="236185"/>
        </a:xfrm>
        <a:prstGeom prst="ellipse">
          <a:avLst/>
        </a:prstGeom>
        <a:solidFill>
          <a:schemeClr val="accent2">
            <a:hueOff val="3319437"/>
            <a:satOff val="-9527"/>
            <a:lumOff val="-15253"/>
            <a:alphaOff val="0"/>
          </a:schemeClr>
        </a:solidFill>
        <a:ln w="19050" cap="flat" cmpd="sng" algn="ctr">
          <a:solidFill>
            <a:schemeClr val="accent2">
              <a:hueOff val="3319437"/>
              <a:satOff val="-9527"/>
              <a:lumOff val="-152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BDC931-9B4E-46B6-B76E-3CFFA03E6967}">
      <dsp:nvSpPr>
        <dsp:cNvPr id="0" name=""/>
        <dsp:cNvSpPr/>
      </dsp:nvSpPr>
      <dsp:spPr>
        <a:xfrm>
          <a:off x="0" y="76982"/>
          <a:ext cx="2768437" cy="60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Check in with your partners and stakeholders to verify their commitment to the PSE change</a:t>
          </a:r>
        </a:p>
      </dsp:txBody>
      <dsp:txXfrm>
        <a:off x="0" y="76982"/>
        <a:ext cx="2768437" cy="607556"/>
      </dsp:txXfrm>
    </dsp:sp>
    <dsp:sp modelId="{7691B699-2263-49BD-8C13-8C99F9471EFA}">
      <dsp:nvSpPr>
        <dsp:cNvPr id="0" name=""/>
        <dsp:cNvSpPr/>
      </dsp:nvSpPr>
      <dsp:spPr>
        <a:xfrm>
          <a:off x="2337206" y="2099711"/>
          <a:ext cx="472379" cy="472760"/>
        </a:xfrm>
        <a:prstGeom prst="ellipse">
          <a:avLst/>
        </a:prstGeom>
        <a:solidFill>
          <a:schemeClr val="accent2">
            <a:hueOff val="3905220"/>
            <a:satOff val="-11208"/>
            <a:lumOff val="-17945"/>
            <a:alphaOff val="0"/>
          </a:schemeClr>
        </a:solidFill>
        <a:ln w="19050" cap="flat" cmpd="sng" algn="ctr">
          <a:solidFill>
            <a:schemeClr val="accent2">
              <a:hueOff val="3905220"/>
              <a:satOff val="-11208"/>
              <a:lumOff val="-179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9B7B47-FC33-42F0-9A68-1DC48BF41949}">
      <dsp:nvSpPr>
        <dsp:cNvPr id="0" name=""/>
        <dsp:cNvSpPr/>
      </dsp:nvSpPr>
      <dsp:spPr>
        <a:xfrm>
          <a:off x="1869765" y="2217804"/>
          <a:ext cx="236189" cy="236185"/>
        </a:xfrm>
        <a:prstGeom prst="ellipse">
          <a:avLst/>
        </a:prstGeom>
        <a:solidFill>
          <a:schemeClr val="accent2">
            <a:hueOff val="4100481"/>
            <a:satOff val="-11768"/>
            <a:lumOff val="-18842"/>
            <a:alphaOff val="0"/>
          </a:schemeClr>
        </a:solidFill>
        <a:ln w="19050" cap="flat" cmpd="sng" algn="ctr">
          <a:solidFill>
            <a:schemeClr val="accent2">
              <a:hueOff val="4100481"/>
              <a:satOff val="-11768"/>
              <a:lumOff val="-188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25736-885D-4B6A-BABA-4E01EC7C5FD6}">
      <dsp:nvSpPr>
        <dsp:cNvPr id="0" name=""/>
        <dsp:cNvSpPr/>
      </dsp:nvSpPr>
      <dsp:spPr>
        <a:xfrm>
          <a:off x="1403146" y="2217804"/>
          <a:ext cx="236189" cy="236185"/>
        </a:xfrm>
        <a:prstGeom prst="ellips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AD95C-609C-4866-8AE3-8BBFBA9311A6}">
      <dsp:nvSpPr>
        <dsp:cNvPr id="0" name=""/>
        <dsp:cNvSpPr/>
      </dsp:nvSpPr>
      <dsp:spPr>
        <a:xfrm>
          <a:off x="935705" y="2217804"/>
          <a:ext cx="236189" cy="236185"/>
        </a:xfrm>
        <a:prstGeom prst="ellipse">
          <a:avLst/>
        </a:prstGeom>
        <a:solidFill>
          <a:schemeClr val="accent2">
            <a:hueOff val="4491004"/>
            <a:satOff val="-12889"/>
            <a:lumOff val="-20637"/>
            <a:alphaOff val="0"/>
          </a:schemeClr>
        </a:solidFill>
        <a:ln w="19050" cap="flat" cmpd="sng" algn="ctr">
          <a:solidFill>
            <a:schemeClr val="accent2">
              <a:hueOff val="4491004"/>
              <a:satOff val="-12889"/>
              <a:lumOff val="-206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4B674-458D-4E92-B7EA-17BC4CD527FD}">
      <dsp:nvSpPr>
        <dsp:cNvPr id="0" name=""/>
        <dsp:cNvSpPr/>
      </dsp:nvSpPr>
      <dsp:spPr>
        <a:xfrm>
          <a:off x="469087" y="2217804"/>
          <a:ext cx="236189" cy="236185"/>
        </a:xfrm>
        <a:prstGeom prst="ellipse">
          <a:avLst/>
        </a:prstGeom>
        <a:solidFill>
          <a:schemeClr val="accent2">
            <a:hueOff val="4686264"/>
            <a:satOff val="-13449"/>
            <a:lumOff val="-21534"/>
            <a:alphaOff val="0"/>
          </a:schemeClr>
        </a:solidFill>
        <a:ln w="19050" cap="flat" cmpd="sng" algn="ctr">
          <a:solidFill>
            <a:schemeClr val="accent2">
              <a:hueOff val="4686264"/>
              <a:satOff val="-13449"/>
              <a:lumOff val="-215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65702-7672-49EA-98E6-088BB30D39F5}">
      <dsp:nvSpPr>
        <dsp:cNvPr id="0" name=""/>
        <dsp:cNvSpPr/>
      </dsp:nvSpPr>
      <dsp:spPr>
        <a:xfrm>
          <a:off x="1645" y="2217804"/>
          <a:ext cx="236189" cy="236185"/>
        </a:xfrm>
        <a:prstGeom prst="ellipse">
          <a:avLst/>
        </a:prstGeom>
        <a:solidFill>
          <a:schemeClr val="accent2">
            <a:hueOff val="4881525"/>
            <a:satOff val="-14010"/>
            <a:lumOff val="-22431"/>
            <a:alphaOff val="0"/>
          </a:schemeClr>
        </a:solidFill>
        <a:ln w="19050" cap="flat" cmpd="sng" algn="ctr">
          <a:solidFill>
            <a:schemeClr val="accent2">
              <a:hueOff val="4881525"/>
              <a:satOff val="-14010"/>
              <a:lumOff val="-22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46B26-50EC-482E-9AEB-B479AE9CFA58}">
      <dsp:nvSpPr>
        <dsp:cNvPr id="0" name=""/>
        <dsp:cNvSpPr/>
      </dsp:nvSpPr>
      <dsp:spPr>
        <a:xfrm>
          <a:off x="0" y="1613355"/>
          <a:ext cx="2093610" cy="60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Ask whether sufficient resources have been established </a:t>
          </a:r>
        </a:p>
      </dsp:txBody>
      <dsp:txXfrm>
        <a:off x="0" y="1613355"/>
        <a:ext cx="2093610" cy="607556"/>
      </dsp:txXfrm>
    </dsp:sp>
    <dsp:sp modelId="{79F45A42-149D-49A1-8D6A-9949C5FC5159}">
      <dsp:nvSpPr>
        <dsp:cNvPr id="0" name=""/>
        <dsp:cNvSpPr/>
      </dsp:nvSpPr>
      <dsp:spPr>
        <a:xfrm>
          <a:off x="2827690" y="3244125"/>
          <a:ext cx="472379" cy="472760"/>
        </a:xfrm>
        <a:prstGeom prst="ellipse">
          <a:avLst/>
        </a:prstGeom>
        <a:solidFill>
          <a:schemeClr val="accent2">
            <a:hueOff val="5272048"/>
            <a:satOff val="-15131"/>
            <a:lumOff val="-24226"/>
            <a:alphaOff val="0"/>
          </a:schemeClr>
        </a:solidFill>
        <a:ln w="19050" cap="flat" cmpd="sng" algn="ctr">
          <a:solidFill>
            <a:schemeClr val="accent2">
              <a:hueOff val="5272048"/>
              <a:satOff val="-15131"/>
              <a:lumOff val="-242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E9B47A-9647-4FAD-933B-C040ACB9BB9E}">
      <dsp:nvSpPr>
        <dsp:cNvPr id="0" name=""/>
        <dsp:cNvSpPr/>
      </dsp:nvSpPr>
      <dsp:spPr>
        <a:xfrm>
          <a:off x="2524841" y="3725431"/>
          <a:ext cx="236189" cy="236185"/>
        </a:xfrm>
        <a:prstGeom prst="ellipse">
          <a:avLst/>
        </a:prstGeom>
        <a:solidFill>
          <a:schemeClr val="accent2">
            <a:hueOff val="5467309"/>
            <a:satOff val="-15691"/>
            <a:lumOff val="-25123"/>
            <a:alphaOff val="0"/>
          </a:schemeClr>
        </a:solidFill>
        <a:ln w="19050" cap="flat" cmpd="sng" algn="ctr">
          <a:solidFill>
            <a:schemeClr val="accent2">
              <a:hueOff val="5467309"/>
              <a:satOff val="-15691"/>
              <a:lumOff val="-251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631CA4-8F67-4B40-B0BF-10D5CC88A207}">
      <dsp:nvSpPr>
        <dsp:cNvPr id="0" name=""/>
        <dsp:cNvSpPr/>
      </dsp:nvSpPr>
      <dsp:spPr>
        <a:xfrm>
          <a:off x="2020366" y="3725431"/>
          <a:ext cx="236189" cy="236185"/>
        </a:xfrm>
        <a:prstGeom prst="ellipse">
          <a:avLst/>
        </a:prstGeom>
        <a:solidFill>
          <a:schemeClr val="accent2">
            <a:hueOff val="5662570"/>
            <a:satOff val="-16251"/>
            <a:lumOff val="-26020"/>
            <a:alphaOff val="0"/>
          </a:schemeClr>
        </a:solidFill>
        <a:ln w="19050" cap="flat" cmpd="sng" algn="ctr">
          <a:solidFill>
            <a:schemeClr val="accent2">
              <a:hueOff val="5662570"/>
              <a:satOff val="-16251"/>
              <a:lumOff val="-260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DC3897-AE18-43F1-9B96-DE9381951991}">
      <dsp:nvSpPr>
        <dsp:cNvPr id="0" name=""/>
        <dsp:cNvSpPr/>
      </dsp:nvSpPr>
      <dsp:spPr>
        <a:xfrm>
          <a:off x="1515892" y="3725431"/>
          <a:ext cx="236189" cy="236185"/>
        </a:xfrm>
        <a:prstGeom prst="ellipse">
          <a:avLst/>
        </a:prstGeom>
        <a:solidFill>
          <a:schemeClr val="accent2">
            <a:hueOff val="5857831"/>
            <a:satOff val="-16812"/>
            <a:lumOff val="-26917"/>
            <a:alphaOff val="0"/>
          </a:schemeClr>
        </a:solidFill>
        <a:ln w="19050" cap="flat" cmpd="sng" algn="ctr">
          <a:solidFill>
            <a:schemeClr val="accent2">
              <a:hueOff val="5857831"/>
              <a:satOff val="-16812"/>
              <a:lumOff val="-26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26D5CF-D405-4A14-ADC7-9071E844B6B6}">
      <dsp:nvSpPr>
        <dsp:cNvPr id="0" name=""/>
        <dsp:cNvSpPr/>
      </dsp:nvSpPr>
      <dsp:spPr>
        <a:xfrm>
          <a:off x="1011417" y="3725431"/>
          <a:ext cx="236189" cy="236185"/>
        </a:xfrm>
        <a:prstGeom prst="ellipse">
          <a:avLst/>
        </a:prstGeom>
        <a:solidFill>
          <a:schemeClr val="accent2">
            <a:hueOff val="6053092"/>
            <a:satOff val="-17372"/>
            <a:lumOff val="-27815"/>
            <a:alphaOff val="0"/>
          </a:schemeClr>
        </a:solidFill>
        <a:ln w="19050" cap="flat" cmpd="sng" algn="ctr">
          <a:solidFill>
            <a:schemeClr val="accent2">
              <a:hueOff val="6053092"/>
              <a:satOff val="-17372"/>
              <a:lumOff val="-278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2945-27C0-4E5E-95F9-79072F65CAE5}">
      <dsp:nvSpPr>
        <dsp:cNvPr id="0" name=""/>
        <dsp:cNvSpPr/>
      </dsp:nvSpPr>
      <dsp:spPr>
        <a:xfrm>
          <a:off x="506120" y="3725431"/>
          <a:ext cx="236189" cy="236185"/>
        </a:xfrm>
        <a:prstGeom prst="ellipse">
          <a:avLst/>
        </a:prstGeom>
        <a:solidFill>
          <a:schemeClr val="accent2">
            <a:hueOff val="6248353"/>
            <a:satOff val="-17933"/>
            <a:lumOff val="-28712"/>
            <a:alphaOff val="0"/>
          </a:schemeClr>
        </a:solidFill>
        <a:ln w="19050" cap="flat" cmpd="sng" algn="ctr">
          <a:solidFill>
            <a:schemeClr val="accent2">
              <a:hueOff val="6248353"/>
              <a:satOff val="-17933"/>
              <a:lumOff val="-287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7453A2-BEC0-42FF-A377-27F1CA8A3CFF}">
      <dsp:nvSpPr>
        <dsp:cNvPr id="0" name=""/>
        <dsp:cNvSpPr/>
      </dsp:nvSpPr>
      <dsp:spPr>
        <a:xfrm>
          <a:off x="1645" y="3725431"/>
          <a:ext cx="236189" cy="236185"/>
        </a:xfrm>
        <a:prstGeom prst="ellips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500F5-5AFE-455B-B641-3CC8D3C0717D}">
      <dsp:nvSpPr>
        <dsp:cNvPr id="0" name=""/>
        <dsp:cNvSpPr/>
      </dsp:nvSpPr>
      <dsp:spPr>
        <a:xfrm>
          <a:off x="0" y="3115544"/>
          <a:ext cx="2768437" cy="60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kern="1200" dirty="0"/>
            <a:t>If you have outstanding needs that partners can’t resolve, find other sources </a:t>
          </a:r>
        </a:p>
      </dsp:txBody>
      <dsp:txXfrm>
        <a:off x="0" y="3115544"/>
        <a:ext cx="2768437" cy="60755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A1BF2-219B-46CA-9D85-41C6294C1A37}">
      <dsp:nvSpPr>
        <dsp:cNvPr id="0" name=""/>
        <dsp:cNvSpPr/>
      </dsp:nvSpPr>
      <dsp:spPr>
        <a:xfrm rot="5400000">
          <a:off x="232209" y="2487464"/>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8B5681-4CEB-4BC7-BF86-B9C687CE634A}">
      <dsp:nvSpPr>
        <dsp:cNvPr id="0" name=""/>
        <dsp:cNvSpPr/>
      </dsp:nvSpPr>
      <dsp:spPr>
        <a:xfrm>
          <a:off x="117133" y="2830207"/>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Engage</a:t>
          </a:r>
        </a:p>
      </dsp:txBody>
      <dsp:txXfrm>
        <a:off x="117133" y="2830207"/>
        <a:ext cx="1035631" cy="907792"/>
      </dsp:txXfrm>
    </dsp:sp>
    <dsp:sp modelId="{49E4C14A-95CE-412E-85F0-451579094FCF}">
      <dsp:nvSpPr>
        <dsp:cNvPr id="0" name=""/>
        <dsp:cNvSpPr/>
      </dsp:nvSpPr>
      <dsp:spPr>
        <a:xfrm>
          <a:off x="957363" y="2403011"/>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E8EB92-A0DA-41D6-87B9-D58CAFF8C2D9}">
      <dsp:nvSpPr>
        <dsp:cNvPr id="0" name=""/>
        <dsp:cNvSpPr/>
      </dsp:nvSpPr>
      <dsp:spPr>
        <a:xfrm rot="5400000">
          <a:off x="1500025" y="2173742"/>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E93913-03D3-4DC4-98F4-4BDE03C09956}">
      <dsp:nvSpPr>
        <dsp:cNvPr id="0" name=""/>
        <dsp:cNvSpPr/>
      </dsp:nvSpPr>
      <dsp:spPr>
        <a:xfrm>
          <a:off x="1384949" y="2516485"/>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Scan</a:t>
          </a:r>
        </a:p>
      </dsp:txBody>
      <dsp:txXfrm>
        <a:off x="1384949" y="2516485"/>
        <a:ext cx="1035631" cy="907792"/>
      </dsp:txXfrm>
    </dsp:sp>
    <dsp:sp modelId="{F49E5815-2FC5-4583-A159-ED9EF0BE3C47}">
      <dsp:nvSpPr>
        <dsp:cNvPr id="0" name=""/>
        <dsp:cNvSpPr/>
      </dsp:nvSpPr>
      <dsp:spPr>
        <a:xfrm>
          <a:off x="2225178" y="2089289"/>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01F51C-93E5-4A3E-A91C-EF9620CA5DCC}">
      <dsp:nvSpPr>
        <dsp:cNvPr id="0" name=""/>
        <dsp:cNvSpPr/>
      </dsp:nvSpPr>
      <dsp:spPr>
        <a:xfrm rot="5400000">
          <a:off x="2767840" y="1860019"/>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8740CF-6194-4B79-8226-CDAADEE4DDF4}">
      <dsp:nvSpPr>
        <dsp:cNvPr id="0" name=""/>
        <dsp:cNvSpPr/>
      </dsp:nvSpPr>
      <dsp:spPr>
        <a:xfrm>
          <a:off x="2652764" y="2202763"/>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Assess</a:t>
          </a:r>
        </a:p>
      </dsp:txBody>
      <dsp:txXfrm>
        <a:off x="2652764" y="2202763"/>
        <a:ext cx="1035631" cy="907792"/>
      </dsp:txXfrm>
    </dsp:sp>
    <dsp:sp modelId="{68552434-2B4D-4027-A476-D0F04C3C271D}">
      <dsp:nvSpPr>
        <dsp:cNvPr id="0" name=""/>
        <dsp:cNvSpPr/>
      </dsp:nvSpPr>
      <dsp:spPr>
        <a:xfrm>
          <a:off x="3492994" y="1775567"/>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22CBBB-FCC2-449E-8475-94D38FE958E2}">
      <dsp:nvSpPr>
        <dsp:cNvPr id="0" name=""/>
        <dsp:cNvSpPr/>
      </dsp:nvSpPr>
      <dsp:spPr>
        <a:xfrm rot="5400000">
          <a:off x="4035656" y="1546297"/>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4E2956-3BDE-40B8-A3E9-3499A8C00CE8}">
      <dsp:nvSpPr>
        <dsp:cNvPr id="0" name=""/>
        <dsp:cNvSpPr/>
      </dsp:nvSpPr>
      <dsp:spPr>
        <a:xfrm>
          <a:off x="3920580" y="1889041"/>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Review</a:t>
          </a:r>
        </a:p>
      </dsp:txBody>
      <dsp:txXfrm>
        <a:off x="3920580" y="1889041"/>
        <a:ext cx="1035631" cy="907792"/>
      </dsp:txXfrm>
    </dsp:sp>
    <dsp:sp modelId="{37778B92-27AA-40D4-93EB-398981AABF45}">
      <dsp:nvSpPr>
        <dsp:cNvPr id="0" name=""/>
        <dsp:cNvSpPr/>
      </dsp:nvSpPr>
      <dsp:spPr>
        <a:xfrm>
          <a:off x="4760810" y="1461844"/>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BED016-D448-45DE-9412-D1CAEDE34F6B}">
      <dsp:nvSpPr>
        <dsp:cNvPr id="0" name=""/>
        <dsp:cNvSpPr/>
      </dsp:nvSpPr>
      <dsp:spPr>
        <a:xfrm rot="5400000">
          <a:off x="5303472" y="1232575"/>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1592C9-C228-4D8E-B080-1DA003B723E8}">
      <dsp:nvSpPr>
        <dsp:cNvPr id="0" name=""/>
        <dsp:cNvSpPr/>
      </dsp:nvSpPr>
      <dsp:spPr>
        <a:xfrm>
          <a:off x="5188396" y="1575318"/>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Promote</a:t>
          </a:r>
        </a:p>
      </dsp:txBody>
      <dsp:txXfrm>
        <a:off x="5188396" y="1575318"/>
        <a:ext cx="1035631" cy="907792"/>
      </dsp:txXfrm>
    </dsp:sp>
    <dsp:sp modelId="{1410629E-F43C-407C-8E8D-5C57CC6B581F}">
      <dsp:nvSpPr>
        <dsp:cNvPr id="0" name=""/>
        <dsp:cNvSpPr/>
      </dsp:nvSpPr>
      <dsp:spPr>
        <a:xfrm>
          <a:off x="6028625" y="1148122"/>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B5EA8-8813-4235-895E-8049E80143FF}">
      <dsp:nvSpPr>
        <dsp:cNvPr id="0" name=""/>
        <dsp:cNvSpPr/>
      </dsp:nvSpPr>
      <dsp:spPr>
        <a:xfrm rot="5400000">
          <a:off x="6571287" y="918853"/>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774438-59F4-460C-8B17-ED4E8C196742}">
      <dsp:nvSpPr>
        <dsp:cNvPr id="0" name=""/>
        <dsp:cNvSpPr/>
      </dsp:nvSpPr>
      <dsp:spPr>
        <a:xfrm>
          <a:off x="6456211" y="1261596"/>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Implement</a:t>
          </a:r>
        </a:p>
      </dsp:txBody>
      <dsp:txXfrm>
        <a:off x="6456211" y="1261596"/>
        <a:ext cx="1035631" cy="907792"/>
      </dsp:txXfrm>
    </dsp:sp>
    <dsp:sp modelId="{88ACCB59-80B7-4715-BF65-EE66F7BD8B7F}">
      <dsp:nvSpPr>
        <dsp:cNvPr id="0" name=""/>
        <dsp:cNvSpPr/>
      </dsp:nvSpPr>
      <dsp:spPr>
        <a:xfrm>
          <a:off x="7296441" y="834400"/>
          <a:ext cx="195402" cy="195402"/>
        </a:xfrm>
        <a:prstGeom prst="triangle">
          <a:avLst>
            <a:gd name="adj" fmla="val 10000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AFF65A-3708-43F7-B19B-A5DB90A16E20}">
      <dsp:nvSpPr>
        <dsp:cNvPr id="0" name=""/>
        <dsp:cNvSpPr/>
      </dsp:nvSpPr>
      <dsp:spPr>
        <a:xfrm rot="5400000">
          <a:off x="7839103" y="605130"/>
          <a:ext cx="689387" cy="1147126"/>
        </a:xfrm>
        <a:prstGeom prst="corner">
          <a:avLst>
            <a:gd name="adj1" fmla="val 16120"/>
            <a:gd name="adj2" fmla="val 16110"/>
          </a:avLst>
        </a:prstGeom>
        <a:solidFill>
          <a:srgbClr val="0096D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9FB3FE-D08E-4552-983C-15302B2DEA51}">
      <dsp:nvSpPr>
        <dsp:cNvPr id="0" name=""/>
        <dsp:cNvSpPr/>
      </dsp:nvSpPr>
      <dsp:spPr>
        <a:xfrm>
          <a:off x="7724027" y="947874"/>
          <a:ext cx="1035631" cy="90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Evaluate</a:t>
          </a:r>
        </a:p>
      </dsp:txBody>
      <dsp:txXfrm>
        <a:off x="7724027" y="947874"/>
        <a:ext cx="1035631" cy="90779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E4AA4-04F8-4E96-9A81-E7FD39F83630}">
      <dsp:nvSpPr>
        <dsp:cNvPr id="0" name=""/>
        <dsp:cNvSpPr/>
      </dsp:nvSpPr>
      <dsp:spPr>
        <a:xfrm rot="601135">
          <a:off x="960504" y="-20194"/>
          <a:ext cx="3734250" cy="3734250"/>
        </a:xfrm>
        <a:prstGeom prst="circularArrow">
          <a:avLst>
            <a:gd name="adj1" fmla="val 5544"/>
            <a:gd name="adj2" fmla="val 330680"/>
            <a:gd name="adj3" fmla="val 13830790"/>
            <a:gd name="adj4" fmla="val 17352664"/>
            <a:gd name="adj5" fmla="val 5757"/>
          </a:avLst>
        </a:prstGeom>
        <a:solidFill>
          <a:srgbClr val="004065"/>
        </a:solidFill>
        <a:ln>
          <a:noFill/>
        </a:ln>
        <a:effectLst/>
      </dsp:spPr>
      <dsp:style>
        <a:lnRef idx="0">
          <a:scrgbClr r="0" g="0" b="0"/>
        </a:lnRef>
        <a:fillRef idx="1">
          <a:scrgbClr r="0" g="0" b="0"/>
        </a:fillRef>
        <a:effectRef idx="0">
          <a:scrgbClr r="0" g="0" b="0"/>
        </a:effectRef>
        <a:fontRef idx="minor"/>
      </dsp:style>
    </dsp:sp>
    <dsp:sp modelId="{F30C72B2-0D05-4E25-A834-0E2A3354BDAB}">
      <dsp:nvSpPr>
        <dsp:cNvPr id="0" name=""/>
        <dsp:cNvSpPr/>
      </dsp:nvSpPr>
      <dsp:spPr>
        <a:xfrm>
          <a:off x="1943106" y="924"/>
          <a:ext cx="1707058" cy="85352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Reach</a:t>
          </a:r>
        </a:p>
      </dsp:txBody>
      <dsp:txXfrm>
        <a:off x="1984772" y="42590"/>
        <a:ext cx="1623726" cy="770197"/>
      </dsp:txXfrm>
    </dsp:sp>
    <dsp:sp modelId="{51F20E70-781E-4C93-B09B-92744075A61C}">
      <dsp:nvSpPr>
        <dsp:cNvPr id="0" name=""/>
        <dsp:cNvSpPr/>
      </dsp:nvSpPr>
      <dsp:spPr>
        <a:xfrm>
          <a:off x="3480362" y="1101263"/>
          <a:ext cx="1707058" cy="85352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Effectiveness</a:t>
          </a:r>
        </a:p>
      </dsp:txBody>
      <dsp:txXfrm>
        <a:off x="3522028" y="1142929"/>
        <a:ext cx="1623726" cy="770197"/>
      </dsp:txXfrm>
    </dsp:sp>
    <dsp:sp modelId="{871A3497-A2A0-48DE-95AB-E401FA75FD06}">
      <dsp:nvSpPr>
        <dsp:cNvPr id="0" name=""/>
        <dsp:cNvSpPr/>
      </dsp:nvSpPr>
      <dsp:spPr>
        <a:xfrm>
          <a:off x="2901878" y="2881655"/>
          <a:ext cx="1707058" cy="85352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Adoption</a:t>
          </a:r>
        </a:p>
      </dsp:txBody>
      <dsp:txXfrm>
        <a:off x="2943544" y="2923321"/>
        <a:ext cx="1623726" cy="770197"/>
      </dsp:txXfrm>
    </dsp:sp>
    <dsp:sp modelId="{262BD2B0-8B0B-4509-8E87-A78F1596DB60}">
      <dsp:nvSpPr>
        <dsp:cNvPr id="0" name=""/>
        <dsp:cNvSpPr/>
      </dsp:nvSpPr>
      <dsp:spPr>
        <a:xfrm>
          <a:off x="1029863" y="2881655"/>
          <a:ext cx="1707058" cy="85352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Implementation</a:t>
          </a:r>
        </a:p>
      </dsp:txBody>
      <dsp:txXfrm>
        <a:off x="1071529" y="2923321"/>
        <a:ext cx="1623726" cy="770197"/>
      </dsp:txXfrm>
    </dsp:sp>
    <dsp:sp modelId="{7BCE40AA-4377-4595-9CB1-83B902F8BB7A}">
      <dsp:nvSpPr>
        <dsp:cNvPr id="0" name=""/>
        <dsp:cNvSpPr/>
      </dsp:nvSpPr>
      <dsp:spPr>
        <a:xfrm>
          <a:off x="451378" y="1101263"/>
          <a:ext cx="1707058" cy="85352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Maintenance</a:t>
          </a:r>
        </a:p>
      </dsp:txBody>
      <dsp:txXfrm>
        <a:off x="493044" y="1142929"/>
        <a:ext cx="1623726" cy="770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9FAD5-F081-4B78-A0B9-C94D9A36994F}">
      <dsp:nvSpPr>
        <dsp:cNvPr id="0" name=""/>
        <dsp:cNvSpPr/>
      </dsp:nvSpPr>
      <dsp:spPr>
        <a:xfrm>
          <a:off x="4830633" y="2446862"/>
          <a:ext cx="91440" cy="455782"/>
        </a:xfrm>
        <a:custGeom>
          <a:avLst/>
          <a:gdLst/>
          <a:ahLst/>
          <a:cxnLst/>
          <a:rect l="0" t="0" r="0" b="0"/>
          <a:pathLst>
            <a:path>
              <a:moveTo>
                <a:pt x="45720" y="0"/>
              </a:moveTo>
              <a:lnTo>
                <a:pt x="45720" y="45578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1F1869-1FAC-4266-9B62-49D44AEEEDD4}">
      <dsp:nvSpPr>
        <dsp:cNvPr id="0" name=""/>
        <dsp:cNvSpPr/>
      </dsp:nvSpPr>
      <dsp:spPr>
        <a:xfrm>
          <a:off x="2960935" y="995933"/>
          <a:ext cx="1915417" cy="455782"/>
        </a:xfrm>
        <a:custGeom>
          <a:avLst/>
          <a:gdLst/>
          <a:ahLst/>
          <a:cxnLst/>
          <a:rect l="0" t="0" r="0" b="0"/>
          <a:pathLst>
            <a:path>
              <a:moveTo>
                <a:pt x="0" y="0"/>
              </a:moveTo>
              <a:lnTo>
                <a:pt x="0" y="310602"/>
              </a:lnTo>
              <a:lnTo>
                <a:pt x="1915417" y="310602"/>
              </a:lnTo>
              <a:lnTo>
                <a:pt x="1915417" y="45578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CF753D-E198-4F1E-89A1-6956F61864D5}">
      <dsp:nvSpPr>
        <dsp:cNvPr id="0" name=""/>
        <dsp:cNvSpPr/>
      </dsp:nvSpPr>
      <dsp:spPr>
        <a:xfrm>
          <a:off x="2915215" y="2446862"/>
          <a:ext cx="91440" cy="455782"/>
        </a:xfrm>
        <a:custGeom>
          <a:avLst/>
          <a:gdLst/>
          <a:ahLst/>
          <a:cxnLst/>
          <a:rect l="0" t="0" r="0" b="0"/>
          <a:pathLst>
            <a:path>
              <a:moveTo>
                <a:pt x="45720" y="0"/>
              </a:moveTo>
              <a:lnTo>
                <a:pt x="45720" y="45578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5DE60F-DDDA-46CE-9403-1E14CC0E3D1C}">
      <dsp:nvSpPr>
        <dsp:cNvPr id="0" name=""/>
        <dsp:cNvSpPr/>
      </dsp:nvSpPr>
      <dsp:spPr>
        <a:xfrm>
          <a:off x="2915215" y="995933"/>
          <a:ext cx="91440" cy="455782"/>
        </a:xfrm>
        <a:custGeom>
          <a:avLst/>
          <a:gdLst/>
          <a:ahLst/>
          <a:cxnLst/>
          <a:rect l="0" t="0" r="0" b="0"/>
          <a:pathLst>
            <a:path>
              <a:moveTo>
                <a:pt x="45720" y="0"/>
              </a:moveTo>
              <a:lnTo>
                <a:pt x="45720" y="45578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CD3D1-F195-44B7-AB18-6FC3E836926B}">
      <dsp:nvSpPr>
        <dsp:cNvPr id="0" name=""/>
        <dsp:cNvSpPr/>
      </dsp:nvSpPr>
      <dsp:spPr>
        <a:xfrm>
          <a:off x="999797" y="2446862"/>
          <a:ext cx="91440" cy="455782"/>
        </a:xfrm>
        <a:custGeom>
          <a:avLst/>
          <a:gdLst/>
          <a:ahLst/>
          <a:cxnLst/>
          <a:rect l="0" t="0" r="0" b="0"/>
          <a:pathLst>
            <a:path>
              <a:moveTo>
                <a:pt x="45720" y="0"/>
              </a:moveTo>
              <a:lnTo>
                <a:pt x="45720" y="45578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262143-F41C-494F-BFD0-65AB54374418}">
      <dsp:nvSpPr>
        <dsp:cNvPr id="0" name=""/>
        <dsp:cNvSpPr/>
      </dsp:nvSpPr>
      <dsp:spPr>
        <a:xfrm>
          <a:off x="1045517" y="995933"/>
          <a:ext cx="1915417" cy="455782"/>
        </a:xfrm>
        <a:custGeom>
          <a:avLst/>
          <a:gdLst/>
          <a:ahLst/>
          <a:cxnLst/>
          <a:rect l="0" t="0" r="0" b="0"/>
          <a:pathLst>
            <a:path>
              <a:moveTo>
                <a:pt x="1915417" y="0"/>
              </a:moveTo>
              <a:lnTo>
                <a:pt x="1915417" y="310602"/>
              </a:lnTo>
              <a:lnTo>
                <a:pt x="0" y="310602"/>
              </a:lnTo>
              <a:lnTo>
                <a:pt x="0" y="45578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05420C-7BF3-463E-B6CF-8052641516E8}">
      <dsp:nvSpPr>
        <dsp:cNvPr id="0" name=""/>
        <dsp:cNvSpPr/>
      </dsp:nvSpPr>
      <dsp:spPr>
        <a:xfrm>
          <a:off x="2177355" y="786"/>
          <a:ext cx="1567160" cy="995146"/>
        </a:xfrm>
        <a:prstGeom prst="roundRect">
          <a:avLst>
            <a:gd name="adj" fmla="val 10000"/>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9F23C-3573-4DD4-A94B-3EF2E9BC3E42}">
      <dsp:nvSpPr>
        <dsp:cNvPr id="0" name=""/>
        <dsp:cNvSpPr/>
      </dsp:nvSpPr>
      <dsp:spPr>
        <a:xfrm>
          <a:off x="2351484" y="166208"/>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CCC Plans</a:t>
          </a:r>
        </a:p>
      </dsp:txBody>
      <dsp:txXfrm>
        <a:off x="2380631" y="195355"/>
        <a:ext cx="1508866" cy="936852"/>
      </dsp:txXfrm>
    </dsp:sp>
    <dsp:sp modelId="{71BACCFF-07ED-483A-A1AE-DBEDC2E5BCDF}">
      <dsp:nvSpPr>
        <dsp:cNvPr id="0" name=""/>
        <dsp:cNvSpPr/>
      </dsp:nvSpPr>
      <dsp:spPr>
        <a:xfrm>
          <a:off x="261937" y="1451715"/>
          <a:ext cx="1567160" cy="995146"/>
        </a:xfrm>
        <a:prstGeom prst="roundRect">
          <a:avLst>
            <a:gd name="adj" fmla="val 1000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A180A2-40E9-4D6F-A885-AD5AADD2CA87}">
      <dsp:nvSpPr>
        <dsp:cNvPr id="0" name=""/>
        <dsp:cNvSpPr/>
      </dsp:nvSpPr>
      <dsp:spPr>
        <a:xfrm>
          <a:off x="436066" y="1617137"/>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Workgroup</a:t>
          </a:r>
        </a:p>
      </dsp:txBody>
      <dsp:txXfrm>
        <a:off x="465213" y="1646284"/>
        <a:ext cx="1508866" cy="936852"/>
      </dsp:txXfrm>
    </dsp:sp>
    <dsp:sp modelId="{D9793B59-8113-4E8A-9FF0-0A6997F3D125}">
      <dsp:nvSpPr>
        <dsp:cNvPr id="0" name=""/>
        <dsp:cNvSpPr/>
      </dsp:nvSpPr>
      <dsp:spPr>
        <a:xfrm>
          <a:off x="261937" y="2902644"/>
          <a:ext cx="1567160" cy="9951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3EE4D-1ADD-4B3E-A0AD-05E145A37360}">
      <dsp:nvSpPr>
        <dsp:cNvPr id="0" name=""/>
        <dsp:cNvSpPr/>
      </dsp:nvSpPr>
      <dsp:spPr>
        <a:xfrm>
          <a:off x="436066" y="3068066"/>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Chair</a:t>
          </a:r>
        </a:p>
      </dsp:txBody>
      <dsp:txXfrm>
        <a:off x="465213" y="3097213"/>
        <a:ext cx="1508866" cy="936852"/>
      </dsp:txXfrm>
    </dsp:sp>
    <dsp:sp modelId="{B1A40653-5271-477F-895B-E8BC5C194593}">
      <dsp:nvSpPr>
        <dsp:cNvPr id="0" name=""/>
        <dsp:cNvSpPr/>
      </dsp:nvSpPr>
      <dsp:spPr>
        <a:xfrm>
          <a:off x="2177355" y="1451715"/>
          <a:ext cx="1567160" cy="995146"/>
        </a:xfrm>
        <a:prstGeom prst="roundRect">
          <a:avLst>
            <a:gd name="adj" fmla="val 1000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DA3D4A-46D2-48A1-B450-1A9FB23E9534}">
      <dsp:nvSpPr>
        <dsp:cNvPr id="0" name=""/>
        <dsp:cNvSpPr/>
      </dsp:nvSpPr>
      <dsp:spPr>
        <a:xfrm>
          <a:off x="2351484" y="1617137"/>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Workgroup</a:t>
          </a:r>
        </a:p>
      </dsp:txBody>
      <dsp:txXfrm>
        <a:off x="2380631" y="1646284"/>
        <a:ext cx="1508866" cy="936852"/>
      </dsp:txXfrm>
    </dsp:sp>
    <dsp:sp modelId="{CCCDE3A1-0EFA-492B-BF06-D392127D4AD9}">
      <dsp:nvSpPr>
        <dsp:cNvPr id="0" name=""/>
        <dsp:cNvSpPr/>
      </dsp:nvSpPr>
      <dsp:spPr>
        <a:xfrm>
          <a:off x="2177355" y="2902644"/>
          <a:ext cx="1567160" cy="9951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5C1AA5-BB3E-49C2-93F6-7CCA4E75BF56}">
      <dsp:nvSpPr>
        <dsp:cNvPr id="0" name=""/>
        <dsp:cNvSpPr/>
      </dsp:nvSpPr>
      <dsp:spPr>
        <a:xfrm>
          <a:off x="2351484" y="3068066"/>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Chair</a:t>
          </a:r>
        </a:p>
      </dsp:txBody>
      <dsp:txXfrm>
        <a:off x="2380631" y="3097213"/>
        <a:ext cx="1508866" cy="936852"/>
      </dsp:txXfrm>
    </dsp:sp>
    <dsp:sp modelId="{375AEFB6-60AC-4A2B-B642-336F7A42E875}">
      <dsp:nvSpPr>
        <dsp:cNvPr id="0" name=""/>
        <dsp:cNvSpPr/>
      </dsp:nvSpPr>
      <dsp:spPr>
        <a:xfrm>
          <a:off x="4092773" y="1451715"/>
          <a:ext cx="1567160" cy="995146"/>
        </a:xfrm>
        <a:prstGeom prst="roundRect">
          <a:avLst>
            <a:gd name="adj" fmla="val 10000"/>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88349-982E-4DD0-8906-9C1FE55AA055}">
      <dsp:nvSpPr>
        <dsp:cNvPr id="0" name=""/>
        <dsp:cNvSpPr/>
      </dsp:nvSpPr>
      <dsp:spPr>
        <a:xfrm>
          <a:off x="4266902" y="1617137"/>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Workgroup</a:t>
          </a:r>
        </a:p>
      </dsp:txBody>
      <dsp:txXfrm>
        <a:off x="4296049" y="1646284"/>
        <a:ext cx="1508866" cy="936852"/>
      </dsp:txXfrm>
    </dsp:sp>
    <dsp:sp modelId="{8A9DC2A1-652E-47CB-AF7F-899945F3128C}">
      <dsp:nvSpPr>
        <dsp:cNvPr id="0" name=""/>
        <dsp:cNvSpPr/>
      </dsp:nvSpPr>
      <dsp:spPr>
        <a:xfrm>
          <a:off x="4092773" y="2902644"/>
          <a:ext cx="1567160" cy="9951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89855-80EC-41A0-BFD3-4267E6D24038}">
      <dsp:nvSpPr>
        <dsp:cNvPr id="0" name=""/>
        <dsp:cNvSpPr/>
      </dsp:nvSpPr>
      <dsp:spPr>
        <a:xfrm>
          <a:off x="4266902" y="3068066"/>
          <a:ext cx="1567160" cy="9951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Chair</a:t>
          </a:r>
        </a:p>
      </dsp:txBody>
      <dsp:txXfrm>
        <a:off x="4296049" y="3097213"/>
        <a:ext cx="1508866" cy="93685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CE86E-0725-4D21-8653-2DFDC4CD266D}">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rgbClr val="033B57"/>
          </a:solidFill>
          <a:prstDash val="solid"/>
        </a:ln>
        <a:effectLst/>
      </dsp:spPr>
      <dsp:style>
        <a:lnRef idx="2">
          <a:scrgbClr r="0" g="0" b="0"/>
        </a:lnRef>
        <a:fillRef idx="0">
          <a:scrgbClr r="0" g="0" b="0"/>
        </a:fillRef>
        <a:effectRef idx="0">
          <a:scrgbClr r="0" g="0" b="0"/>
        </a:effectRef>
        <a:fontRef idx="minor"/>
      </dsp:style>
    </dsp:sp>
    <dsp:sp modelId="{14678810-F455-4EB6-9EB7-D2D6971894D3}">
      <dsp:nvSpPr>
        <dsp:cNvPr id="0" name=""/>
        <dsp:cNvSpPr/>
      </dsp:nvSpPr>
      <dsp:spPr>
        <a:xfrm>
          <a:off x="460128" y="312440"/>
          <a:ext cx="7714284" cy="625205"/>
        </a:xfrm>
        <a:prstGeom prst="rect">
          <a:avLst/>
        </a:prstGeom>
        <a:solidFill>
          <a:srgbClr val="033B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Revisit your goals and objectives</a:t>
          </a:r>
        </a:p>
      </dsp:txBody>
      <dsp:txXfrm>
        <a:off x="460128" y="312440"/>
        <a:ext cx="7714284" cy="625205"/>
      </dsp:txXfrm>
    </dsp:sp>
    <dsp:sp modelId="{637C5B11-081E-4E89-BA33-B86580B24112}">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DA7DB8BF-42B0-4336-9E73-263528118F06}">
      <dsp:nvSpPr>
        <dsp:cNvPr id="0" name=""/>
        <dsp:cNvSpPr/>
      </dsp:nvSpPr>
      <dsp:spPr>
        <a:xfrm>
          <a:off x="818573" y="1250411"/>
          <a:ext cx="7355840" cy="625205"/>
        </a:xfrm>
        <a:prstGeom prst="rect">
          <a:avLst/>
        </a:prstGeom>
        <a:solidFill>
          <a:srgbClr val="033B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Think critically about areas that are successful and those that are less successful</a:t>
          </a:r>
        </a:p>
      </dsp:txBody>
      <dsp:txXfrm>
        <a:off x="818573" y="1250411"/>
        <a:ext cx="7355840" cy="625205"/>
      </dsp:txXfrm>
    </dsp:sp>
    <dsp:sp modelId="{434FC5E5-95B2-4DF2-A5CE-94664F03A226}">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297FC7C3-C926-4835-B27A-CE0736424AFF}">
      <dsp:nvSpPr>
        <dsp:cNvPr id="0" name=""/>
        <dsp:cNvSpPr/>
      </dsp:nvSpPr>
      <dsp:spPr>
        <a:xfrm>
          <a:off x="818573" y="2188382"/>
          <a:ext cx="7355840" cy="625205"/>
        </a:xfrm>
        <a:prstGeom prst="rect">
          <a:avLst/>
        </a:prstGeom>
        <a:solidFill>
          <a:srgbClr val="033B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Ask: What is going well? What is not going well? What could be done better?</a:t>
          </a:r>
        </a:p>
      </dsp:txBody>
      <dsp:txXfrm>
        <a:off x="818573" y="2188382"/>
        <a:ext cx="7355840" cy="625205"/>
      </dsp:txXfrm>
    </dsp:sp>
    <dsp:sp modelId="{9CFCFCEE-CED6-4B70-9C3E-299D4810B48B}">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73A5E3A7-06F5-42B5-A192-6202865B0AC3}">
      <dsp:nvSpPr>
        <dsp:cNvPr id="0" name=""/>
        <dsp:cNvSpPr/>
      </dsp:nvSpPr>
      <dsp:spPr>
        <a:xfrm>
          <a:off x="460128" y="3126353"/>
          <a:ext cx="7714284" cy="625205"/>
        </a:xfrm>
        <a:prstGeom prst="rect">
          <a:avLst/>
        </a:prstGeom>
        <a:solidFill>
          <a:srgbClr val="033B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Involve stakeholders in analysis</a:t>
          </a:r>
        </a:p>
      </dsp:txBody>
      <dsp:txXfrm>
        <a:off x="460128" y="3126353"/>
        <a:ext cx="7714284" cy="625205"/>
      </dsp:txXfrm>
    </dsp:sp>
    <dsp:sp modelId="{09FFE037-9176-4EFD-99F8-3ABEAF1F446A}">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4FE0E-93BA-4244-8F75-91BEF77ABD2B}">
      <dsp:nvSpPr>
        <dsp:cNvPr id="0" name=""/>
        <dsp:cNvSpPr/>
      </dsp:nvSpPr>
      <dsp:spPr>
        <a:xfrm>
          <a:off x="2500" y="342896"/>
          <a:ext cx="3046214" cy="1485906"/>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Communities organize to begin planning</a:t>
          </a:r>
        </a:p>
      </dsp:txBody>
      <dsp:txXfrm>
        <a:off x="745453" y="342896"/>
        <a:ext cx="1560308" cy="1485906"/>
      </dsp:txXfrm>
    </dsp:sp>
    <dsp:sp modelId="{01B38578-EFF6-412B-8A54-3284905A5722}">
      <dsp:nvSpPr>
        <dsp:cNvPr id="0" name=""/>
        <dsp:cNvSpPr/>
      </dsp:nvSpPr>
      <dsp:spPr>
        <a:xfrm>
          <a:off x="2744092" y="342896"/>
          <a:ext cx="3046214" cy="1485906"/>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Communities develop active transportation plan</a:t>
          </a:r>
        </a:p>
      </dsp:txBody>
      <dsp:txXfrm>
        <a:off x="3487045" y="342896"/>
        <a:ext cx="1560308" cy="1485906"/>
      </dsp:txXfrm>
    </dsp:sp>
    <dsp:sp modelId="{0403B191-E8F6-41CE-9DD7-29DB307850BE}">
      <dsp:nvSpPr>
        <dsp:cNvPr id="0" name=""/>
        <dsp:cNvSpPr/>
      </dsp:nvSpPr>
      <dsp:spPr>
        <a:xfrm>
          <a:off x="5485685" y="342896"/>
          <a:ext cx="3046214" cy="1485906"/>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Communities adopt and implement their plan</a:t>
          </a:r>
        </a:p>
      </dsp:txBody>
      <dsp:txXfrm>
        <a:off x="6228638" y="342896"/>
        <a:ext cx="1560308" cy="148590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8FFEC-0267-4E55-8B9B-982E1E17CE73}">
      <dsp:nvSpPr>
        <dsp:cNvPr id="0" name=""/>
        <dsp:cNvSpPr/>
      </dsp:nvSpPr>
      <dsp:spPr>
        <a:xfrm>
          <a:off x="645794" y="0"/>
          <a:ext cx="7319010" cy="4064000"/>
        </a:xfrm>
        <a:prstGeom prst="rightArrow">
          <a:avLst/>
        </a:prstGeom>
        <a:solidFill>
          <a:srgbClr val="0096D6"/>
        </a:solidFill>
        <a:ln>
          <a:noFill/>
        </a:ln>
        <a:effectLst/>
      </dsp:spPr>
      <dsp:style>
        <a:lnRef idx="0">
          <a:scrgbClr r="0" g="0" b="0"/>
        </a:lnRef>
        <a:fillRef idx="1">
          <a:scrgbClr r="0" g="0" b="0"/>
        </a:fillRef>
        <a:effectRef idx="0">
          <a:scrgbClr r="0" g="0" b="0"/>
        </a:effectRef>
        <a:fontRef idx="minor"/>
      </dsp:style>
    </dsp:sp>
    <dsp:sp modelId="{31DE9CED-4CEF-4D44-A661-5F8525A20DDE}">
      <dsp:nvSpPr>
        <dsp:cNvPr id="0" name=""/>
        <dsp:cNvSpPr/>
      </dsp:nvSpPr>
      <dsp:spPr>
        <a:xfrm>
          <a:off x="3257" y="1219199"/>
          <a:ext cx="1468174" cy="1625600"/>
        </a:xfrm>
        <a:prstGeom prst="round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Communicate to stakeholders</a:t>
          </a:r>
        </a:p>
      </dsp:txBody>
      <dsp:txXfrm>
        <a:off x="74927" y="1290869"/>
        <a:ext cx="1324834" cy="1482260"/>
      </dsp:txXfrm>
    </dsp:sp>
    <dsp:sp modelId="{3BFD750A-3BAD-433E-818E-93154E5BBC61}">
      <dsp:nvSpPr>
        <dsp:cNvPr id="0" name=""/>
        <dsp:cNvSpPr/>
      </dsp:nvSpPr>
      <dsp:spPr>
        <a:xfrm>
          <a:off x="1716127" y="1219199"/>
          <a:ext cx="1468174" cy="1625600"/>
        </a:xfrm>
        <a:prstGeom prst="round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Support is established through meetings</a:t>
          </a:r>
        </a:p>
      </dsp:txBody>
      <dsp:txXfrm>
        <a:off x="1787797" y="1290869"/>
        <a:ext cx="1324834" cy="1482260"/>
      </dsp:txXfrm>
    </dsp:sp>
    <dsp:sp modelId="{36C3376A-3A3D-4EF4-AA32-9DC89F7D4595}">
      <dsp:nvSpPr>
        <dsp:cNvPr id="0" name=""/>
        <dsp:cNvSpPr/>
      </dsp:nvSpPr>
      <dsp:spPr>
        <a:xfrm>
          <a:off x="3428997" y="1219199"/>
          <a:ext cx="1752604" cy="1625600"/>
        </a:xfrm>
        <a:prstGeom prst="round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After SPA approval, communication to GW medical oncology and administration staff</a:t>
          </a:r>
        </a:p>
      </dsp:txBody>
      <dsp:txXfrm>
        <a:off x="3508352" y="1298554"/>
        <a:ext cx="1593894" cy="1466890"/>
      </dsp:txXfrm>
    </dsp:sp>
    <dsp:sp modelId="{C31364E0-C387-4FD9-A30A-4C0A2F8D0E0A}">
      <dsp:nvSpPr>
        <dsp:cNvPr id="0" name=""/>
        <dsp:cNvSpPr/>
      </dsp:nvSpPr>
      <dsp:spPr>
        <a:xfrm>
          <a:off x="5426297" y="1219199"/>
          <a:ext cx="1468174" cy="1625600"/>
        </a:xfrm>
        <a:prstGeom prst="round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Changes communicated more broadly to GW Cancer Center and citywide</a:t>
          </a:r>
        </a:p>
      </dsp:txBody>
      <dsp:txXfrm>
        <a:off x="5497967" y="1290869"/>
        <a:ext cx="1324834" cy="1482260"/>
      </dsp:txXfrm>
    </dsp:sp>
    <dsp:sp modelId="{346DE48B-0ED6-4E0A-B3FB-501FD15042CB}">
      <dsp:nvSpPr>
        <dsp:cNvPr id="0" name=""/>
        <dsp:cNvSpPr/>
      </dsp:nvSpPr>
      <dsp:spPr>
        <a:xfrm>
          <a:off x="7139168" y="1219199"/>
          <a:ext cx="1468174" cy="1625600"/>
        </a:xfrm>
        <a:prstGeom prst="round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Educate clinicians and pharmacies about policy change successes</a:t>
          </a:r>
        </a:p>
      </dsp:txBody>
      <dsp:txXfrm>
        <a:off x="7210838" y="1290869"/>
        <a:ext cx="1324834" cy="148226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4B6CF-BB42-4E80-AABD-669D4C06EF16}">
      <dsp:nvSpPr>
        <dsp:cNvPr id="0" name=""/>
        <dsp:cNvSpPr/>
      </dsp:nvSpPr>
      <dsp:spPr>
        <a:xfrm>
          <a:off x="1676391" y="-238035"/>
          <a:ext cx="4876816" cy="3988857"/>
        </a:xfrm>
        <a:prstGeom prst="circularArrow">
          <a:avLst>
            <a:gd name="adj1" fmla="val 5689"/>
            <a:gd name="adj2" fmla="val 340510"/>
            <a:gd name="adj3" fmla="val 12369047"/>
            <a:gd name="adj4" fmla="val 18307565"/>
            <a:gd name="adj5" fmla="val 5908"/>
          </a:avLst>
        </a:prstGeom>
        <a:solidFill>
          <a:srgbClr val="004065"/>
        </a:solidFill>
        <a:ln>
          <a:noFill/>
        </a:ln>
        <a:effectLst/>
      </dsp:spPr>
      <dsp:style>
        <a:lnRef idx="0">
          <a:scrgbClr r="0" g="0" b="0"/>
        </a:lnRef>
        <a:fillRef idx="1">
          <a:scrgbClr r="0" g="0" b="0"/>
        </a:fillRef>
        <a:effectRef idx="0">
          <a:scrgbClr r="0" g="0" b="0"/>
        </a:effectRef>
        <a:fontRef idx="minor"/>
      </dsp:style>
    </dsp:sp>
    <dsp:sp modelId="{9FD8D763-1E93-4E25-9BCE-CE49D205724F}">
      <dsp:nvSpPr>
        <dsp:cNvPr id="0" name=""/>
        <dsp:cNvSpPr/>
      </dsp:nvSpPr>
      <dsp:spPr>
        <a:xfrm>
          <a:off x="2696319" y="0"/>
          <a:ext cx="2836961" cy="1418480"/>
        </a:xfrm>
        <a:prstGeom prst="roundRect">
          <a:avLst/>
        </a:prstGeom>
        <a:solidFill>
          <a:srgbClr val="0083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Assess</a:t>
          </a:r>
        </a:p>
      </dsp:txBody>
      <dsp:txXfrm>
        <a:off x="2765563" y="69244"/>
        <a:ext cx="2698473" cy="1279992"/>
      </dsp:txXfrm>
    </dsp:sp>
    <dsp:sp modelId="{2B489F55-0A6D-41F4-94EF-13FA678EE305}">
      <dsp:nvSpPr>
        <dsp:cNvPr id="0" name=""/>
        <dsp:cNvSpPr/>
      </dsp:nvSpPr>
      <dsp:spPr>
        <a:xfrm>
          <a:off x="4648208" y="2133595"/>
          <a:ext cx="2836961" cy="141848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Promote</a:t>
          </a:r>
        </a:p>
      </dsp:txBody>
      <dsp:txXfrm>
        <a:off x="4717452" y="2202839"/>
        <a:ext cx="2698473" cy="1279992"/>
      </dsp:txXfrm>
    </dsp:sp>
    <dsp:sp modelId="{0A846D20-87EF-43E5-AD2D-A5C76ED4A452}">
      <dsp:nvSpPr>
        <dsp:cNvPr id="0" name=""/>
        <dsp:cNvSpPr/>
      </dsp:nvSpPr>
      <dsp:spPr>
        <a:xfrm>
          <a:off x="838202" y="2133598"/>
          <a:ext cx="2836961" cy="1418480"/>
        </a:xfrm>
        <a:prstGeom prst="roundRect">
          <a:avLst/>
        </a:prstGeom>
        <a:solidFill>
          <a:srgbClr val="C8B1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rPr>
            <a:t>Review</a:t>
          </a:r>
        </a:p>
      </dsp:txBody>
      <dsp:txXfrm>
        <a:off x="907446" y="2202842"/>
        <a:ext cx="2698473" cy="127999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6FE3-C479-4CE3-BCC0-D5E76B7D102D}">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rgbClr val="004065"/>
          </a:solidFill>
          <a:prstDash val="solid"/>
        </a:ln>
        <a:effectLst/>
      </dsp:spPr>
      <dsp:style>
        <a:lnRef idx="2">
          <a:scrgbClr r="0" g="0" b="0"/>
        </a:lnRef>
        <a:fillRef idx="0">
          <a:scrgbClr r="0" g="0" b="0"/>
        </a:fillRef>
        <a:effectRef idx="0">
          <a:scrgbClr r="0" g="0" b="0"/>
        </a:effectRef>
        <a:fontRef idx="minor"/>
      </dsp:style>
    </dsp:sp>
    <dsp:sp modelId="{EFF8CC2B-D1CF-4531-801B-D18B8551FBEE}">
      <dsp:nvSpPr>
        <dsp:cNvPr id="0" name=""/>
        <dsp:cNvSpPr/>
      </dsp:nvSpPr>
      <dsp:spPr>
        <a:xfrm>
          <a:off x="564979" y="406400"/>
          <a:ext cx="7304633" cy="812800"/>
        </a:xfrm>
        <a:prstGeom prst="rect">
          <a:avLst/>
        </a:prstGeom>
        <a:solidFill>
          <a:srgbClr val="00836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Quarterly meetings are optimal to share successes, identify challenges and maintain momentum</a:t>
          </a:r>
        </a:p>
      </dsp:txBody>
      <dsp:txXfrm>
        <a:off x="564979" y="406400"/>
        <a:ext cx="7304633" cy="812800"/>
      </dsp:txXfrm>
    </dsp:sp>
    <dsp:sp modelId="{622E851A-E93F-47BF-A747-23F496DA1697}">
      <dsp:nvSpPr>
        <dsp:cNvPr id="0" name=""/>
        <dsp:cNvSpPr/>
      </dsp:nvSpPr>
      <dsp:spPr>
        <a:xfrm>
          <a:off x="56979" y="304800"/>
          <a:ext cx="1016000" cy="1016000"/>
        </a:xfrm>
        <a:prstGeom prst="ellipse">
          <a:avLst/>
        </a:prstGeom>
        <a:solidFill>
          <a:schemeClr val="bg1"/>
        </a:solidFill>
        <a:ln w="25400" cap="flat" cmpd="sng" algn="ctr">
          <a:solidFill>
            <a:srgbClr val="008367"/>
          </a:solidFill>
          <a:prstDash val="solid"/>
        </a:ln>
        <a:effectLst/>
      </dsp:spPr>
      <dsp:style>
        <a:lnRef idx="2">
          <a:scrgbClr r="0" g="0" b="0"/>
        </a:lnRef>
        <a:fillRef idx="1">
          <a:scrgbClr r="0" g="0" b="0"/>
        </a:fillRef>
        <a:effectRef idx="0">
          <a:scrgbClr r="0" g="0" b="0"/>
        </a:effectRef>
        <a:fontRef idx="minor"/>
      </dsp:style>
    </dsp:sp>
    <dsp:sp modelId="{7E42A3DE-12F9-4565-9B19-4CBBA63FE8F4}">
      <dsp:nvSpPr>
        <dsp:cNvPr id="0" name=""/>
        <dsp:cNvSpPr/>
      </dsp:nvSpPr>
      <dsp:spPr>
        <a:xfrm>
          <a:off x="860432" y="1625599"/>
          <a:ext cx="7009180" cy="812800"/>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Retaining federal support of Medicaid is the determining factor regarding whether these changes will be sustained</a:t>
          </a:r>
        </a:p>
      </dsp:txBody>
      <dsp:txXfrm>
        <a:off x="860432" y="1625599"/>
        <a:ext cx="7009180" cy="812800"/>
      </dsp:txXfrm>
    </dsp:sp>
    <dsp:sp modelId="{32350292-C381-4003-959B-E684C52DDE94}">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9A07516E-EC90-47BC-8DF8-5502972274B5}">
      <dsp:nvSpPr>
        <dsp:cNvPr id="0" name=""/>
        <dsp:cNvSpPr/>
      </dsp:nvSpPr>
      <dsp:spPr>
        <a:xfrm>
          <a:off x="564979" y="2844800"/>
          <a:ext cx="7304633" cy="81280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Advocacy for Medicaid resources is critical to sustain incredible strides of collective efforts on access to care</a:t>
          </a:r>
        </a:p>
      </dsp:txBody>
      <dsp:txXfrm>
        <a:off x="564979" y="2844800"/>
        <a:ext cx="7304633" cy="812800"/>
      </dsp:txXfrm>
    </dsp:sp>
    <dsp:sp modelId="{F3ACFC24-6262-4593-B6FB-28E7FE4CA4A7}">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1FC9E-69C8-4C99-AEC8-C8FDC5933324}">
      <dsp:nvSpPr>
        <dsp:cNvPr id="0" name=""/>
        <dsp:cNvSpPr/>
      </dsp:nvSpPr>
      <dsp:spPr>
        <a:xfrm rot="10800000">
          <a:off x="1659130" y="134"/>
          <a:ext cx="5472684" cy="1122689"/>
        </a:xfrm>
        <a:prstGeom prst="homePlate">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125730" rIns="234696" bIns="125730" numCol="1" spcCol="1270" anchor="ctr" anchorCtr="0">
          <a:noAutofit/>
        </a:bodyPr>
        <a:lstStyle/>
        <a:p>
          <a:pPr marL="0" lvl="0" indent="0" algn="l" defTabSz="1466850">
            <a:lnSpc>
              <a:spcPct val="90000"/>
            </a:lnSpc>
            <a:spcBef>
              <a:spcPct val="0"/>
            </a:spcBef>
            <a:spcAft>
              <a:spcPct val="35000"/>
            </a:spcAft>
            <a:buNone/>
          </a:pPr>
          <a:r>
            <a:rPr lang="en-US" sz="3300" kern="1200" dirty="0"/>
            <a:t>Communications and media</a:t>
          </a:r>
        </a:p>
      </dsp:txBody>
      <dsp:txXfrm rot="10800000">
        <a:off x="1939802" y="134"/>
        <a:ext cx="5192012" cy="1122689"/>
      </dsp:txXfrm>
    </dsp:sp>
    <dsp:sp modelId="{0670744D-ECE5-4EC7-89AC-CD14D15D3440}">
      <dsp:nvSpPr>
        <dsp:cNvPr id="0" name=""/>
        <dsp:cNvSpPr/>
      </dsp:nvSpPr>
      <dsp:spPr>
        <a:xfrm>
          <a:off x="1097785" y="134"/>
          <a:ext cx="1122689" cy="112268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85EC51-13F0-47C5-885B-5B18E8D507BB}">
      <dsp:nvSpPr>
        <dsp:cNvPr id="0" name=""/>
        <dsp:cNvSpPr/>
      </dsp:nvSpPr>
      <dsp:spPr>
        <a:xfrm rot="10800000">
          <a:off x="1659130" y="1457955"/>
          <a:ext cx="5472684" cy="1122689"/>
        </a:xfrm>
        <a:prstGeom prst="homePlate">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125730" rIns="234696" bIns="125730" numCol="1" spcCol="1270" anchor="ctr" anchorCtr="0">
          <a:noAutofit/>
        </a:bodyPr>
        <a:lstStyle/>
        <a:p>
          <a:pPr marL="0" lvl="0" indent="0" algn="l" defTabSz="1466850">
            <a:lnSpc>
              <a:spcPct val="90000"/>
            </a:lnSpc>
            <a:spcBef>
              <a:spcPct val="0"/>
            </a:spcBef>
            <a:spcAft>
              <a:spcPct val="35000"/>
            </a:spcAft>
            <a:buNone/>
          </a:pPr>
          <a:r>
            <a:rPr lang="en-US" sz="3300" kern="1200" dirty="0"/>
            <a:t>Community and faith-based organizations</a:t>
          </a:r>
        </a:p>
      </dsp:txBody>
      <dsp:txXfrm rot="10800000">
        <a:off x="1939802" y="1457955"/>
        <a:ext cx="5192012" cy="1122689"/>
      </dsp:txXfrm>
    </dsp:sp>
    <dsp:sp modelId="{3EEE4ED5-D8AC-4140-91B9-76FCCE72F50E}">
      <dsp:nvSpPr>
        <dsp:cNvPr id="0" name=""/>
        <dsp:cNvSpPr/>
      </dsp:nvSpPr>
      <dsp:spPr>
        <a:xfrm>
          <a:off x="1097785" y="1457955"/>
          <a:ext cx="1122689" cy="112268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3D311F-524D-45B0-9555-6A495DA5D7BC}">
      <dsp:nvSpPr>
        <dsp:cNvPr id="0" name=""/>
        <dsp:cNvSpPr/>
      </dsp:nvSpPr>
      <dsp:spPr>
        <a:xfrm rot="10800000">
          <a:off x="1659130" y="2915775"/>
          <a:ext cx="5472684" cy="1122689"/>
        </a:xfrm>
        <a:prstGeom prst="homePlate">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075" tIns="125730" rIns="234696" bIns="125730" numCol="1" spcCol="1270" anchor="ctr" anchorCtr="0">
          <a:noAutofit/>
        </a:bodyPr>
        <a:lstStyle/>
        <a:p>
          <a:pPr marL="0" lvl="0" indent="0" algn="l" defTabSz="1466850">
            <a:lnSpc>
              <a:spcPct val="90000"/>
            </a:lnSpc>
            <a:spcBef>
              <a:spcPct val="0"/>
            </a:spcBef>
            <a:spcAft>
              <a:spcPct val="35000"/>
            </a:spcAft>
            <a:buNone/>
          </a:pPr>
          <a:r>
            <a:rPr lang="en-US" sz="3300" kern="1200" dirty="0"/>
            <a:t>Health-related associations</a:t>
          </a:r>
        </a:p>
      </dsp:txBody>
      <dsp:txXfrm rot="10800000">
        <a:off x="1939802" y="2915775"/>
        <a:ext cx="5192012" cy="1122689"/>
      </dsp:txXfrm>
    </dsp:sp>
    <dsp:sp modelId="{7890DBF2-E16E-47BA-94CB-A14FC1670E31}">
      <dsp:nvSpPr>
        <dsp:cNvPr id="0" name=""/>
        <dsp:cNvSpPr/>
      </dsp:nvSpPr>
      <dsp:spPr>
        <a:xfrm>
          <a:off x="1097785" y="2915775"/>
          <a:ext cx="1122689" cy="112268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DA8DC-D14F-4BC0-9044-381431BA2472}">
      <dsp:nvSpPr>
        <dsp:cNvPr id="0" name=""/>
        <dsp:cNvSpPr/>
      </dsp:nvSpPr>
      <dsp:spPr>
        <a:xfrm>
          <a:off x="1252968" y="2032000"/>
          <a:ext cx="367177" cy="1749129"/>
        </a:xfrm>
        <a:custGeom>
          <a:avLst/>
          <a:gdLst/>
          <a:ahLst/>
          <a:cxnLst/>
          <a:rect l="0" t="0" r="0" b="0"/>
          <a:pathLst>
            <a:path>
              <a:moveTo>
                <a:pt x="0" y="0"/>
              </a:moveTo>
              <a:lnTo>
                <a:pt x="183588" y="0"/>
              </a:lnTo>
              <a:lnTo>
                <a:pt x="183588" y="1749129"/>
              </a:lnTo>
              <a:lnTo>
                <a:pt x="367177" y="174912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91875" y="2861883"/>
        <a:ext cx="89362" cy="89362"/>
      </dsp:txXfrm>
    </dsp:sp>
    <dsp:sp modelId="{90F22B86-92E1-4F60-BC83-461436ECEEA7}">
      <dsp:nvSpPr>
        <dsp:cNvPr id="0" name=""/>
        <dsp:cNvSpPr/>
      </dsp:nvSpPr>
      <dsp:spPr>
        <a:xfrm>
          <a:off x="1252968" y="2032000"/>
          <a:ext cx="367177" cy="1049477"/>
        </a:xfrm>
        <a:custGeom>
          <a:avLst/>
          <a:gdLst/>
          <a:ahLst/>
          <a:cxnLst/>
          <a:rect l="0" t="0" r="0" b="0"/>
          <a:pathLst>
            <a:path>
              <a:moveTo>
                <a:pt x="0" y="0"/>
              </a:moveTo>
              <a:lnTo>
                <a:pt x="183588" y="0"/>
              </a:lnTo>
              <a:lnTo>
                <a:pt x="183588" y="1049477"/>
              </a:lnTo>
              <a:lnTo>
                <a:pt x="367177" y="104947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8760" y="2528942"/>
        <a:ext cx="55592" cy="55592"/>
      </dsp:txXfrm>
    </dsp:sp>
    <dsp:sp modelId="{D256B7A0-05D9-4A67-B7AB-D5EB8A90ED82}">
      <dsp:nvSpPr>
        <dsp:cNvPr id="0" name=""/>
        <dsp:cNvSpPr/>
      </dsp:nvSpPr>
      <dsp:spPr>
        <a:xfrm>
          <a:off x="1252968" y="2032000"/>
          <a:ext cx="367177" cy="349825"/>
        </a:xfrm>
        <a:custGeom>
          <a:avLst/>
          <a:gdLst/>
          <a:ahLst/>
          <a:cxnLst/>
          <a:rect l="0" t="0" r="0" b="0"/>
          <a:pathLst>
            <a:path>
              <a:moveTo>
                <a:pt x="0" y="0"/>
              </a:moveTo>
              <a:lnTo>
                <a:pt x="183588" y="0"/>
              </a:lnTo>
              <a:lnTo>
                <a:pt x="183588" y="349825"/>
              </a:lnTo>
              <a:lnTo>
                <a:pt x="367177" y="34982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3878" y="2194234"/>
        <a:ext cx="25357" cy="25357"/>
      </dsp:txXfrm>
    </dsp:sp>
    <dsp:sp modelId="{EC57BCEF-4D3E-4D7F-A1D8-0829863680E4}">
      <dsp:nvSpPr>
        <dsp:cNvPr id="0" name=""/>
        <dsp:cNvSpPr/>
      </dsp:nvSpPr>
      <dsp:spPr>
        <a:xfrm>
          <a:off x="1252968" y="1682174"/>
          <a:ext cx="367177" cy="349825"/>
        </a:xfrm>
        <a:custGeom>
          <a:avLst/>
          <a:gdLst/>
          <a:ahLst/>
          <a:cxnLst/>
          <a:rect l="0" t="0" r="0" b="0"/>
          <a:pathLst>
            <a:path>
              <a:moveTo>
                <a:pt x="0" y="349825"/>
              </a:moveTo>
              <a:lnTo>
                <a:pt x="183588" y="349825"/>
              </a:lnTo>
              <a:lnTo>
                <a:pt x="183588" y="0"/>
              </a:lnTo>
              <a:lnTo>
                <a:pt x="367177"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23878" y="1844408"/>
        <a:ext cx="25357" cy="25357"/>
      </dsp:txXfrm>
    </dsp:sp>
    <dsp:sp modelId="{40C00F54-0318-4E0F-AECB-376F3F16F99D}">
      <dsp:nvSpPr>
        <dsp:cNvPr id="0" name=""/>
        <dsp:cNvSpPr/>
      </dsp:nvSpPr>
      <dsp:spPr>
        <a:xfrm>
          <a:off x="1252968" y="982522"/>
          <a:ext cx="367177" cy="1049477"/>
        </a:xfrm>
        <a:custGeom>
          <a:avLst/>
          <a:gdLst/>
          <a:ahLst/>
          <a:cxnLst/>
          <a:rect l="0" t="0" r="0" b="0"/>
          <a:pathLst>
            <a:path>
              <a:moveTo>
                <a:pt x="0" y="1049477"/>
              </a:moveTo>
              <a:lnTo>
                <a:pt x="183588" y="1049477"/>
              </a:lnTo>
              <a:lnTo>
                <a:pt x="183588" y="0"/>
              </a:lnTo>
              <a:lnTo>
                <a:pt x="367177"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8760" y="1479464"/>
        <a:ext cx="55592" cy="55592"/>
      </dsp:txXfrm>
    </dsp:sp>
    <dsp:sp modelId="{9E8834DD-2439-4BDC-8FF9-E559CF60C74A}">
      <dsp:nvSpPr>
        <dsp:cNvPr id="0" name=""/>
        <dsp:cNvSpPr/>
      </dsp:nvSpPr>
      <dsp:spPr>
        <a:xfrm>
          <a:off x="1252968" y="282870"/>
          <a:ext cx="367177" cy="1749129"/>
        </a:xfrm>
        <a:custGeom>
          <a:avLst/>
          <a:gdLst/>
          <a:ahLst/>
          <a:cxnLst/>
          <a:rect l="0" t="0" r="0" b="0"/>
          <a:pathLst>
            <a:path>
              <a:moveTo>
                <a:pt x="0" y="1749129"/>
              </a:moveTo>
              <a:lnTo>
                <a:pt x="183588" y="1749129"/>
              </a:lnTo>
              <a:lnTo>
                <a:pt x="183588" y="0"/>
              </a:lnTo>
              <a:lnTo>
                <a:pt x="367177"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91875" y="1112754"/>
        <a:ext cx="89362" cy="89362"/>
      </dsp:txXfrm>
    </dsp:sp>
    <dsp:sp modelId="{275F7B4F-78A5-46AA-9731-E7DD08B1F8BD}">
      <dsp:nvSpPr>
        <dsp:cNvPr id="0" name=""/>
        <dsp:cNvSpPr/>
      </dsp:nvSpPr>
      <dsp:spPr>
        <a:xfrm rot="16200000">
          <a:off x="-1039983" y="1519815"/>
          <a:ext cx="3561536" cy="1024368"/>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Task Force</a:t>
          </a:r>
        </a:p>
      </dsp:txBody>
      <dsp:txXfrm>
        <a:off x="-1039983" y="1519815"/>
        <a:ext cx="3561536" cy="1024368"/>
      </dsp:txXfrm>
    </dsp:sp>
    <dsp:sp modelId="{B3F2FE45-6164-4B64-9CC6-B9AE97D20471}">
      <dsp:nvSpPr>
        <dsp:cNvPr id="0" name=""/>
        <dsp:cNvSpPr/>
      </dsp:nvSpPr>
      <dsp:spPr>
        <a:xfrm>
          <a:off x="1620145" y="3010"/>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Leaders of parent-teacher association</a:t>
          </a:r>
        </a:p>
      </dsp:txBody>
      <dsp:txXfrm>
        <a:off x="1620145" y="3010"/>
        <a:ext cx="6685653" cy="559721"/>
      </dsp:txXfrm>
    </dsp:sp>
    <dsp:sp modelId="{89192DAE-9274-472E-8435-2FEFC716E6C8}">
      <dsp:nvSpPr>
        <dsp:cNvPr id="0" name=""/>
        <dsp:cNvSpPr/>
      </dsp:nvSpPr>
      <dsp:spPr>
        <a:xfrm>
          <a:off x="1620145" y="702661"/>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Teachers</a:t>
          </a:r>
        </a:p>
      </dsp:txBody>
      <dsp:txXfrm>
        <a:off x="1620145" y="702661"/>
        <a:ext cx="6685653" cy="559721"/>
      </dsp:txXfrm>
    </dsp:sp>
    <dsp:sp modelId="{0B64837A-9FFF-4990-B893-2B10DBB68143}">
      <dsp:nvSpPr>
        <dsp:cNvPr id="0" name=""/>
        <dsp:cNvSpPr/>
      </dsp:nvSpPr>
      <dsp:spPr>
        <a:xfrm>
          <a:off x="1620145" y="1402313"/>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Principals</a:t>
          </a:r>
        </a:p>
      </dsp:txBody>
      <dsp:txXfrm>
        <a:off x="1620145" y="1402313"/>
        <a:ext cx="6685653" cy="559721"/>
      </dsp:txXfrm>
    </dsp:sp>
    <dsp:sp modelId="{A77E9C29-CA7E-442E-89C7-8331E0E18B57}">
      <dsp:nvSpPr>
        <dsp:cNvPr id="0" name=""/>
        <dsp:cNvSpPr/>
      </dsp:nvSpPr>
      <dsp:spPr>
        <a:xfrm>
          <a:off x="1620145" y="2101965"/>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School administrators</a:t>
          </a:r>
        </a:p>
      </dsp:txBody>
      <dsp:txXfrm>
        <a:off x="1620145" y="2101965"/>
        <a:ext cx="6685653" cy="559721"/>
      </dsp:txXfrm>
    </dsp:sp>
    <dsp:sp modelId="{AFC14273-39F4-4E0D-B44A-F864C0D098DE}">
      <dsp:nvSpPr>
        <dsp:cNvPr id="0" name=""/>
        <dsp:cNvSpPr/>
      </dsp:nvSpPr>
      <dsp:spPr>
        <a:xfrm>
          <a:off x="1620145" y="2801616"/>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Students</a:t>
          </a:r>
        </a:p>
      </dsp:txBody>
      <dsp:txXfrm>
        <a:off x="1620145" y="2801616"/>
        <a:ext cx="6685653" cy="559721"/>
      </dsp:txXfrm>
    </dsp:sp>
    <dsp:sp modelId="{5B3E2063-75CD-46EF-BA6D-FA04FABB60CC}">
      <dsp:nvSpPr>
        <dsp:cNvPr id="0" name=""/>
        <dsp:cNvSpPr/>
      </dsp:nvSpPr>
      <dsp:spPr>
        <a:xfrm>
          <a:off x="1620145" y="3501268"/>
          <a:ext cx="6685653" cy="559721"/>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Members of the school board</a:t>
          </a:r>
        </a:p>
      </dsp:txBody>
      <dsp:txXfrm>
        <a:off x="1620145" y="3501268"/>
        <a:ext cx="6685653" cy="5597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1B5A8-78B3-43C3-A256-DC55DAF04B83}">
      <dsp:nvSpPr>
        <dsp:cNvPr id="0" name=""/>
        <dsp:cNvSpPr/>
      </dsp:nvSpPr>
      <dsp:spPr>
        <a:xfrm>
          <a:off x="5021279" y="2032000"/>
          <a:ext cx="506536" cy="965199"/>
        </a:xfrm>
        <a:custGeom>
          <a:avLst/>
          <a:gdLst/>
          <a:ahLst/>
          <a:cxnLst/>
          <a:rect l="0" t="0" r="0" b="0"/>
          <a:pathLst>
            <a:path>
              <a:moveTo>
                <a:pt x="0" y="0"/>
              </a:moveTo>
              <a:lnTo>
                <a:pt x="253268" y="0"/>
              </a:lnTo>
              <a:lnTo>
                <a:pt x="253268" y="965199"/>
              </a:lnTo>
              <a:lnTo>
                <a:pt x="506536" y="96519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7296" y="2487348"/>
        <a:ext cx="54502" cy="54502"/>
      </dsp:txXfrm>
    </dsp:sp>
    <dsp:sp modelId="{491A7EF1-0F73-4E26-84BC-344E2B7E62F6}">
      <dsp:nvSpPr>
        <dsp:cNvPr id="0" name=""/>
        <dsp:cNvSpPr/>
      </dsp:nvSpPr>
      <dsp:spPr>
        <a:xfrm>
          <a:off x="5021279" y="1986279"/>
          <a:ext cx="506536" cy="91440"/>
        </a:xfrm>
        <a:custGeom>
          <a:avLst/>
          <a:gdLst/>
          <a:ahLst/>
          <a:cxnLst/>
          <a:rect l="0" t="0" r="0" b="0"/>
          <a:pathLst>
            <a:path>
              <a:moveTo>
                <a:pt x="0" y="45720"/>
              </a:moveTo>
              <a:lnTo>
                <a:pt x="506536" y="4572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1884" y="2019336"/>
        <a:ext cx="25326" cy="25326"/>
      </dsp:txXfrm>
    </dsp:sp>
    <dsp:sp modelId="{30470F86-5AA9-4B2F-AEE2-C5F6E3CB3A51}">
      <dsp:nvSpPr>
        <dsp:cNvPr id="0" name=""/>
        <dsp:cNvSpPr/>
      </dsp:nvSpPr>
      <dsp:spPr>
        <a:xfrm>
          <a:off x="5021279" y="1066799"/>
          <a:ext cx="506536" cy="965200"/>
        </a:xfrm>
        <a:custGeom>
          <a:avLst/>
          <a:gdLst/>
          <a:ahLst/>
          <a:cxnLst/>
          <a:rect l="0" t="0" r="0" b="0"/>
          <a:pathLst>
            <a:path>
              <a:moveTo>
                <a:pt x="0" y="965200"/>
              </a:moveTo>
              <a:lnTo>
                <a:pt x="253268" y="965200"/>
              </a:lnTo>
              <a:lnTo>
                <a:pt x="253268" y="0"/>
              </a:lnTo>
              <a:lnTo>
                <a:pt x="506536" y="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7296" y="1522148"/>
        <a:ext cx="54502" cy="54502"/>
      </dsp:txXfrm>
    </dsp:sp>
    <dsp:sp modelId="{9E8834DD-2439-4BDC-8FF9-E559CF60C74A}">
      <dsp:nvSpPr>
        <dsp:cNvPr id="0" name=""/>
        <dsp:cNvSpPr/>
      </dsp:nvSpPr>
      <dsp:spPr>
        <a:xfrm>
          <a:off x="1246059" y="1986280"/>
          <a:ext cx="506536" cy="91440"/>
        </a:xfrm>
        <a:custGeom>
          <a:avLst/>
          <a:gdLst/>
          <a:ahLst/>
          <a:cxnLst/>
          <a:rect l="0" t="0" r="0" b="0"/>
          <a:pathLst>
            <a:path>
              <a:moveTo>
                <a:pt x="0" y="45720"/>
              </a:moveTo>
              <a:lnTo>
                <a:pt x="506536" y="4572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86664" y="2019336"/>
        <a:ext cx="25326" cy="25326"/>
      </dsp:txXfrm>
    </dsp:sp>
    <dsp:sp modelId="{275F7B4F-78A5-46AA-9731-E7DD08B1F8BD}">
      <dsp:nvSpPr>
        <dsp:cNvPr id="0" name=""/>
        <dsp:cNvSpPr/>
      </dsp:nvSpPr>
      <dsp:spPr>
        <a:xfrm rot="16200000">
          <a:off x="-920784" y="1645920"/>
          <a:ext cx="3561527" cy="772160"/>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Task Force</a:t>
          </a:r>
        </a:p>
      </dsp:txBody>
      <dsp:txXfrm>
        <a:off x="-920784" y="1645920"/>
        <a:ext cx="3561527" cy="772160"/>
      </dsp:txXfrm>
    </dsp:sp>
    <dsp:sp modelId="{B3F2FE45-6164-4B64-9CC6-B9AE97D20471}">
      <dsp:nvSpPr>
        <dsp:cNvPr id="0" name=""/>
        <dsp:cNvSpPr/>
      </dsp:nvSpPr>
      <dsp:spPr>
        <a:xfrm>
          <a:off x="1752596" y="1602968"/>
          <a:ext cx="3268683" cy="858062"/>
        </a:xfrm>
        <a:prstGeom prst="rect">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Representatives from:</a:t>
          </a:r>
        </a:p>
      </dsp:txBody>
      <dsp:txXfrm>
        <a:off x="1752596" y="1602968"/>
        <a:ext cx="3268683" cy="858062"/>
      </dsp:txXfrm>
    </dsp:sp>
    <dsp:sp modelId="{225E47EE-08BE-4FBF-99DB-E537C9CC662B}">
      <dsp:nvSpPr>
        <dsp:cNvPr id="0" name=""/>
        <dsp:cNvSpPr/>
      </dsp:nvSpPr>
      <dsp:spPr>
        <a:xfrm>
          <a:off x="5527816" y="680719"/>
          <a:ext cx="2532684" cy="77216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rPr>
            <a:t>Parks, planning and transportation departments</a:t>
          </a:r>
        </a:p>
      </dsp:txBody>
      <dsp:txXfrm>
        <a:off x="5527816" y="680719"/>
        <a:ext cx="2532684" cy="772160"/>
      </dsp:txXfrm>
    </dsp:sp>
    <dsp:sp modelId="{C298C285-5E34-4094-982D-4D6A5A541343}">
      <dsp:nvSpPr>
        <dsp:cNvPr id="0" name=""/>
        <dsp:cNvSpPr/>
      </dsp:nvSpPr>
      <dsp:spPr>
        <a:xfrm>
          <a:off x="5527816" y="1645919"/>
          <a:ext cx="2532684" cy="77216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rPr>
            <a:t>Environmental Protection</a:t>
          </a:r>
        </a:p>
      </dsp:txBody>
      <dsp:txXfrm>
        <a:off x="5527816" y="1645919"/>
        <a:ext cx="2532684" cy="772160"/>
      </dsp:txXfrm>
    </dsp:sp>
    <dsp:sp modelId="{F0C922C4-83B0-4C28-9C80-7B8974E10C83}">
      <dsp:nvSpPr>
        <dsp:cNvPr id="0" name=""/>
        <dsp:cNvSpPr/>
      </dsp:nvSpPr>
      <dsp:spPr>
        <a:xfrm>
          <a:off x="5527816" y="2611119"/>
          <a:ext cx="2532684" cy="77216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rPr>
            <a:t>Nature advocacy organizations</a:t>
          </a:r>
        </a:p>
      </dsp:txBody>
      <dsp:txXfrm>
        <a:off x="5527816" y="2611119"/>
        <a:ext cx="2532684" cy="772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17111-CB96-4D08-B6CC-BA517D12B164}">
      <dsp:nvSpPr>
        <dsp:cNvPr id="0" name=""/>
        <dsp:cNvSpPr/>
      </dsp:nvSpPr>
      <dsp:spPr>
        <a:xfrm>
          <a:off x="0" y="976749"/>
          <a:ext cx="1962150"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solidFill>
                <a:srgbClr val="004065"/>
              </a:solidFill>
            </a:rPr>
            <a:t>Tangible</a:t>
          </a:r>
        </a:p>
      </dsp:txBody>
      <dsp:txXfrm>
        <a:off x="0" y="976749"/>
        <a:ext cx="1962150" cy="554400"/>
      </dsp:txXfrm>
    </dsp:sp>
    <dsp:sp modelId="{CBC81F78-A8E7-4101-817B-17F15C19D7B0}">
      <dsp:nvSpPr>
        <dsp:cNvPr id="0" name=""/>
        <dsp:cNvSpPr/>
      </dsp:nvSpPr>
      <dsp:spPr>
        <a:xfrm>
          <a:off x="1962149" y="439674"/>
          <a:ext cx="392430" cy="1628549"/>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95E4E-0706-4BA5-B26A-D4182087605E}">
      <dsp:nvSpPr>
        <dsp:cNvPr id="0" name=""/>
        <dsp:cNvSpPr/>
      </dsp:nvSpPr>
      <dsp:spPr>
        <a:xfrm>
          <a:off x="2511551" y="439674"/>
          <a:ext cx="5337048" cy="1628549"/>
        </a:xfrm>
        <a:prstGeom prst="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Volunteers</a:t>
          </a:r>
        </a:p>
        <a:p>
          <a:pPr marL="457200" lvl="2" indent="-228600" algn="l" defTabSz="1066800">
            <a:lnSpc>
              <a:spcPct val="90000"/>
            </a:lnSpc>
            <a:spcBef>
              <a:spcPct val="0"/>
            </a:spcBef>
            <a:spcAft>
              <a:spcPct val="15000"/>
            </a:spcAft>
            <a:buChar char="•"/>
          </a:pPr>
          <a:r>
            <a:rPr lang="en-US" sz="2400" kern="1200" dirty="0"/>
            <a:t>Attend council meetings</a:t>
          </a:r>
        </a:p>
        <a:p>
          <a:pPr marL="457200" lvl="2" indent="-228600" algn="l" defTabSz="1066800">
            <a:lnSpc>
              <a:spcPct val="90000"/>
            </a:lnSpc>
            <a:spcBef>
              <a:spcPct val="0"/>
            </a:spcBef>
            <a:spcAft>
              <a:spcPct val="15000"/>
            </a:spcAft>
            <a:buChar char="•"/>
          </a:pPr>
          <a:r>
            <a:rPr lang="en-US" sz="2400" kern="1200" dirty="0"/>
            <a:t>Write letters to editor</a:t>
          </a:r>
        </a:p>
        <a:p>
          <a:pPr marL="457200" lvl="2" indent="-228600" algn="l" defTabSz="1066800">
            <a:lnSpc>
              <a:spcPct val="90000"/>
            </a:lnSpc>
            <a:spcBef>
              <a:spcPct val="0"/>
            </a:spcBef>
            <a:spcAft>
              <a:spcPct val="15000"/>
            </a:spcAft>
            <a:buChar char="•"/>
          </a:pPr>
          <a:r>
            <a:rPr lang="en-US" sz="2400" kern="1200" dirty="0"/>
            <a:t>Distribute leaflets</a:t>
          </a:r>
        </a:p>
      </dsp:txBody>
      <dsp:txXfrm>
        <a:off x="2511551" y="439674"/>
        <a:ext cx="5337048" cy="1628549"/>
      </dsp:txXfrm>
    </dsp:sp>
    <dsp:sp modelId="{AE576D8D-D75F-4FF0-AE3C-C7D791A50220}">
      <dsp:nvSpPr>
        <dsp:cNvPr id="0" name=""/>
        <dsp:cNvSpPr/>
      </dsp:nvSpPr>
      <dsp:spPr>
        <a:xfrm>
          <a:off x="0" y="2619474"/>
          <a:ext cx="1960233"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solidFill>
                <a:srgbClr val="004065"/>
              </a:solidFill>
            </a:rPr>
            <a:t>Intangible</a:t>
          </a:r>
        </a:p>
      </dsp:txBody>
      <dsp:txXfrm>
        <a:off x="0" y="2619474"/>
        <a:ext cx="1960233" cy="554400"/>
      </dsp:txXfrm>
    </dsp:sp>
    <dsp:sp modelId="{779C66D0-675F-48B8-8776-6ED64C3ABCC1}">
      <dsp:nvSpPr>
        <dsp:cNvPr id="0" name=""/>
        <dsp:cNvSpPr/>
      </dsp:nvSpPr>
      <dsp:spPr>
        <a:xfrm>
          <a:off x="1960233" y="2169024"/>
          <a:ext cx="392046" cy="145530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5FAB0-95D8-4F32-B2F0-311608048001}">
      <dsp:nvSpPr>
        <dsp:cNvPr id="0" name=""/>
        <dsp:cNvSpPr/>
      </dsp:nvSpPr>
      <dsp:spPr>
        <a:xfrm>
          <a:off x="2509099" y="2169024"/>
          <a:ext cx="5331836" cy="1455300"/>
        </a:xfrm>
        <a:prstGeom prst="rect">
          <a:avLst/>
        </a:prstGeom>
        <a:solidFill>
          <a:srgbClr val="033B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Expertise in city planning, curriculum, evaluation, government relations (local or state), media or policy</a:t>
          </a:r>
        </a:p>
      </dsp:txBody>
      <dsp:txXfrm>
        <a:off x="2509099" y="2169024"/>
        <a:ext cx="5331836" cy="14553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8DF16-4153-4847-A736-C84B9C363E29}">
      <dsp:nvSpPr>
        <dsp:cNvPr id="0" name=""/>
        <dsp:cNvSpPr/>
      </dsp:nvSpPr>
      <dsp:spPr>
        <a:xfrm>
          <a:off x="1905002" y="2084985"/>
          <a:ext cx="2285994" cy="2041808"/>
        </a:xfrm>
        <a:prstGeom prst="ellipse">
          <a:avLst/>
        </a:prstGeom>
        <a:solidFill>
          <a:srgbClr val="0096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Broad- Based Support</a:t>
          </a:r>
        </a:p>
      </dsp:txBody>
      <dsp:txXfrm>
        <a:off x="2239778" y="2384001"/>
        <a:ext cx="1616442" cy="1443776"/>
      </dsp:txXfrm>
    </dsp:sp>
    <dsp:sp modelId="{6CF75794-02A2-4938-959F-A5583FBD7B02}">
      <dsp:nvSpPr>
        <dsp:cNvPr id="0" name=""/>
        <dsp:cNvSpPr/>
      </dsp:nvSpPr>
      <dsp:spPr>
        <a:xfrm rot="12900000">
          <a:off x="889021" y="1800425"/>
          <a:ext cx="1315691" cy="508720"/>
        </a:xfrm>
        <a:prstGeom prst="lef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D331DCA-E086-413B-8290-5C1AC2167737}">
      <dsp:nvSpPr>
        <dsp:cNvPr id="0" name=""/>
        <dsp:cNvSpPr/>
      </dsp:nvSpPr>
      <dsp:spPr>
        <a:xfrm>
          <a:off x="160123" y="999166"/>
          <a:ext cx="1695735" cy="1356588"/>
        </a:xfrm>
        <a:prstGeom prst="roundRect">
          <a:avLst>
            <a:gd name="adj" fmla="val 10000"/>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Health of Individual</a:t>
          </a:r>
        </a:p>
      </dsp:txBody>
      <dsp:txXfrm>
        <a:off x="199856" y="1038899"/>
        <a:ext cx="1616269" cy="1277122"/>
      </dsp:txXfrm>
    </dsp:sp>
    <dsp:sp modelId="{8553A673-62AA-4995-A8C8-2D47E74D2586}">
      <dsp:nvSpPr>
        <dsp:cNvPr id="0" name=""/>
        <dsp:cNvSpPr/>
      </dsp:nvSpPr>
      <dsp:spPr>
        <a:xfrm rot="16200000">
          <a:off x="2353667" y="1055471"/>
          <a:ext cx="1388664" cy="508720"/>
        </a:xfrm>
        <a:prstGeom prst="lef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66E09E1A-928E-4A39-957A-7B9CF788A8E5}">
      <dsp:nvSpPr>
        <dsp:cNvPr id="0" name=""/>
        <dsp:cNvSpPr/>
      </dsp:nvSpPr>
      <dsp:spPr>
        <a:xfrm>
          <a:off x="2200132" y="-62794"/>
          <a:ext cx="1695735" cy="1356588"/>
        </a:xfrm>
        <a:prstGeom prst="roundRect">
          <a:avLst>
            <a:gd name="adj" fmla="val 10000"/>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Health of the Community</a:t>
          </a:r>
        </a:p>
      </dsp:txBody>
      <dsp:txXfrm>
        <a:off x="2239865" y="-23061"/>
        <a:ext cx="1616269" cy="1277122"/>
      </dsp:txXfrm>
    </dsp:sp>
    <dsp:sp modelId="{CBD3E8F0-CED4-4DA7-A004-B1EEDF29A135}">
      <dsp:nvSpPr>
        <dsp:cNvPr id="0" name=""/>
        <dsp:cNvSpPr/>
      </dsp:nvSpPr>
      <dsp:spPr>
        <a:xfrm rot="19500000">
          <a:off x="3891287" y="1800425"/>
          <a:ext cx="1315691" cy="508720"/>
        </a:xfrm>
        <a:prstGeom prst="lef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FCEBAA0E-B979-4DC7-BF01-BF2784E2A20F}">
      <dsp:nvSpPr>
        <dsp:cNvPr id="0" name=""/>
        <dsp:cNvSpPr/>
      </dsp:nvSpPr>
      <dsp:spPr>
        <a:xfrm>
          <a:off x="4240140" y="999166"/>
          <a:ext cx="1695735" cy="1356588"/>
        </a:xfrm>
        <a:prstGeom prst="roundRect">
          <a:avLst>
            <a:gd name="adj" fmla="val 10000"/>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Tourism Trade</a:t>
          </a:r>
        </a:p>
      </dsp:txBody>
      <dsp:txXfrm>
        <a:off x="4279873" y="1038899"/>
        <a:ext cx="1616269" cy="12771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A2C41-CA76-40BC-923D-1163DA22F3CD}">
      <dsp:nvSpPr>
        <dsp:cNvPr id="0" name=""/>
        <dsp:cNvSpPr/>
      </dsp:nvSpPr>
      <dsp:spPr>
        <a:xfrm>
          <a:off x="-4795495" y="-734989"/>
          <a:ext cx="5711779" cy="5711779"/>
        </a:xfrm>
        <a:prstGeom prst="blockArc">
          <a:avLst>
            <a:gd name="adj1" fmla="val 18900000"/>
            <a:gd name="adj2" fmla="val 2700000"/>
            <a:gd name="adj3" fmla="val 378"/>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F0B0E-87A8-415D-AD8B-70926B6E07A7}">
      <dsp:nvSpPr>
        <dsp:cNvPr id="0" name=""/>
        <dsp:cNvSpPr/>
      </dsp:nvSpPr>
      <dsp:spPr>
        <a:xfrm>
          <a:off x="479865" y="326109"/>
          <a:ext cx="4872339" cy="652558"/>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9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Seeking private funding</a:t>
          </a:r>
        </a:p>
      </dsp:txBody>
      <dsp:txXfrm>
        <a:off x="479865" y="326109"/>
        <a:ext cx="4872339" cy="652558"/>
      </dsp:txXfrm>
    </dsp:sp>
    <dsp:sp modelId="{0E8DA803-96A7-4AC4-A853-242F31DC21AD}">
      <dsp:nvSpPr>
        <dsp:cNvPr id="0" name=""/>
        <dsp:cNvSpPr/>
      </dsp:nvSpPr>
      <dsp:spPr>
        <a:xfrm>
          <a:off x="72016" y="244539"/>
          <a:ext cx="815698" cy="81569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2025D3-21C8-45D4-9556-F59DAB894695}">
      <dsp:nvSpPr>
        <dsp:cNvPr id="0" name=""/>
        <dsp:cNvSpPr/>
      </dsp:nvSpPr>
      <dsp:spPr>
        <a:xfrm>
          <a:off x="853992" y="1305117"/>
          <a:ext cx="4498213" cy="652558"/>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9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Utilizing social media to promote local programs focused on prevention</a:t>
          </a:r>
        </a:p>
      </dsp:txBody>
      <dsp:txXfrm>
        <a:off x="853992" y="1305117"/>
        <a:ext cx="4498213" cy="652558"/>
      </dsp:txXfrm>
    </dsp:sp>
    <dsp:sp modelId="{EE0B1B04-ABD4-480B-BE34-8D031D8B81F3}">
      <dsp:nvSpPr>
        <dsp:cNvPr id="0" name=""/>
        <dsp:cNvSpPr/>
      </dsp:nvSpPr>
      <dsp:spPr>
        <a:xfrm>
          <a:off x="446143" y="1223547"/>
          <a:ext cx="815698" cy="81569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60F9B8-8674-4BAA-8C14-12856DCFD877}">
      <dsp:nvSpPr>
        <dsp:cNvPr id="0" name=""/>
        <dsp:cNvSpPr/>
      </dsp:nvSpPr>
      <dsp:spPr>
        <a:xfrm>
          <a:off x="853992" y="2284124"/>
          <a:ext cx="4498213" cy="652558"/>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9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Advocacy</a:t>
          </a:r>
        </a:p>
      </dsp:txBody>
      <dsp:txXfrm>
        <a:off x="853992" y="2284124"/>
        <a:ext cx="4498213" cy="652558"/>
      </dsp:txXfrm>
    </dsp:sp>
    <dsp:sp modelId="{DEE43D59-E9CD-451E-A6FE-F7EA34265A78}">
      <dsp:nvSpPr>
        <dsp:cNvPr id="0" name=""/>
        <dsp:cNvSpPr/>
      </dsp:nvSpPr>
      <dsp:spPr>
        <a:xfrm>
          <a:off x="446143" y="2202554"/>
          <a:ext cx="815698" cy="81569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18A099-12CE-4BDD-9990-AFCE8C321381}">
      <dsp:nvSpPr>
        <dsp:cNvPr id="0" name=""/>
        <dsp:cNvSpPr/>
      </dsp:nvSpPr>
      <dsp:spPr>
        <a:xfrm>
          <a:off x="479865" y="3263131"/>
          <a:ext cx="4872339" cy="652558"/>
        </a:xfrm>
        <a:prstGeom prst="rect">
          <a:avLst/>
        </a:prstGeom>
        <a:solidFill>
          <a:srgbClr val="0040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9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Maintenance of existing resources through interagency collaboration</a:t>
          </a:r>
        </a:p>
      </dsp:txBody>
      <dsp:txXfrm>
        <a:off x="479865" y="3263131"/>
        <a:ext cx="4872339" cy="652558"/>
      </dsp:txXfrm>
    </dsp:sp>
    <dsp:sp modelId="{1BA1FC3B-A15B-44A1-9A74-FE3136A086ED}">
      <dsp:nvSpPr>
        <dsp:cNvPr id="0" name=""/>
        <dsp:cNvSpPr/>
      </dsp:nvSpPr>
      <dsp:spPr>
        <a:xfrm>
          <a:off x="72016" y="3181562"/>
          <a:ext cx="815698" cy="81569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76C3F-3FE4-42B2-A422-1F865FA6E8D8}"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8789C-76CF-474C-8B82-41C82C2A2FD4}" type="slidenum">
              <a:rPr lang="en-US" smtClean="0"/>
              <a:t>‹#›</a:t>
            </a:fld>
            <a:endParaRPr lang="en-US"/>
          </a:p>
        </p:txBody>
      </p:sp>
    </p:spTree>
    <p:extLst>
      <p:ext uri="{BB962C8B-B14F-4D97-AF65-F5344CB8AC3E}">
        <p14:creationId xmlns:p14="http://schemas.microsoft.com/office/powerpoint/2010/main" val="102122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cdc.gov/phcommunities/resourcekit/evaluate/smart_objectives.html"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smhs.gwu.edu/cancercontroltap/sites/cancercontroltap/files/MediaPlanningMediaRelationsGuide_FINAL.pdf"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smhs.gwu.edu/cancercontroltap/sites/cancercontroltap/files/PSE_Resource_Guide_FINAL_05.15.15.pdf?src=CancerPolicyMap"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opentuition.com/flashcard/what-is-the-difference-between-tangible-and-intangible-non-current-assets/" TargetMode="External"/><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hyperlink" Target="https://www.accountingcoach.com/blog/intangible-asset"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action4psechange.org/new-orleans-smoke-free-ordinance/"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action4psechange.org/minnesota-sugar-sweetened-beverage-reduction-initiative/"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bit.ly/2aIbqDK" TargetMode="External"/><Relationship Id="rId2" Type="http://schemas.openxmlformats.org/officeDocument/2006/relationships/slide" Target="../slides/slide133.xml"/><Relationship Id="rId1" Type="http://schemas.openxmlformats.org/officeDocument/2006/relationships/notesMaster" Target="../notesMasters/notesMaster1.xml"/><Relationship Id="rId4" Type="http://schemas.openxmlformats.org/officeDocument/2006/relationships/hyperlink" Target="http://action4psechange.org/kentucky-colon-cancer-screening-program-fund/"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www.ipsnews.net/publications/framinganadvocacymessage.pdf"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mashable.com/2014/12/05/public-relations-industry/#XNjfFL5D0OqY"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www.bolderadvocacy.org/afj-on-advocacy/glossary"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hyperlink" Target="https://www.bolderadvocacy.org/resource/being-a-player-a-guide-to-the-irs-lobbying-regulations-for-advocacy-charitie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www.bolderadvocacy.org/wp-content/uploads/2012/01/The_Connection.pdf" TargetMode="External"/><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3" Type="http://schemas.openxmlformats.org/officeDocument/2006/relationships/hyperlink" Target="https://youtu.be/DMzxE4GBATE" TargetMode="External"/><Relationship Id="rId2" Type="http://schemas.openxmlformats.org/officeDocument/2006/relationships/slide" Target="../slides/slide189.xml"/><Relationship Id="rId1" Type="http://schemas.openxmlformats.org/officeDocument/2006/relationships/notesMaster" Target="../notesMasters/notesMaster1.xml"/><Relationship Id="rId4" Type="http://schemas.openxmlformats.org/officeDocument/2006/relationships/hyperlink" Target="https://www.youtube.com/watch?v=bh_V0hrs4-w&amp;feature=youtu.be" TargetMode="Externa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3" Type="http://schemas.openxmlformats.org/officeDocument/2006/relationships/hyperlink" Target="http://re-aim.org/about/what-is-re-aim/" TargetMode="External"/><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3" Type="http://schemas.openxmlformats.org/officeDocument/2006/relationships/hyperlink" Target="http://dx.doi.org/10.5888/pcd9.110322" TargetMode="External"/><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cdc.gov/eval/indicators/index.htm" TargetMode="External"/><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ctb.ku.edu/en/table-contents/overview/other-models-promoting-community-health-and-development/preceder-proceder/main" TargetMode="External"/><Relationship Id="rId2" Type="http://schemas.openxmlformats.org/officeDocument/2006/relationships/slide" Target="../slides/slide211.xml"/><Relationship Id="rId1" Type="http://schemas.openxmlformats.org/officeDocument/2006/relationships/notesMaster" Target="../notesMasters/notesMaster1.xml"/><Relationship Id="rId4" Type="http://schemas.openxmlformats.org/officeDocument/2006/relationships/hyperlink" Target="https://smhs.gwu.edu/cancercontroltap/sites/cancercontroltap/files/Comm%20102%20Guide%20-%20Making%20Communication%20Campaigns%20Evidence-Based.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s://www.acf.hhs.gov/sites/default/files/fysb/prep-fidelity-monitoring-ts.pdf" TargetMode="External"/><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3" Type="http://schemas.openxmlformats.org/officeDocument/2006/relationships/hyperlink" Target="http://action4psechange.org/about-pse-change/pse-examples/" TargetMode="External"/><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3" Type="http://schemas.openxmlformats.org/officeDocument/2006/relationships/hyperlink" Target="http://www.action4psechange.org/" TargetMode="External"/><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hyperlink" Target="https://smhs.gwu.edu/gwci/sites/gwci/files/May%2011%20Needs%20Assessment%20for%20Access%20to%20Care%20Policy%20Summit%204.24.15.pdf" TargetMode="External"/><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ucan.cc/wp-content/uploads/2015/12/State-Cancer-Plan-Revision-2.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mhs.gwu.edu/cancercontroltap/sites/cancercontroltap/files/PSE_Resource_Guide_FINAL_05.15.15.pdf?src=CancerPolicyMa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DMzxE4GBATE&amp;feature=youtu.b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DMzxE4GBATE&amp;feature=youtu.b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action4psechange.org/new-orleans-smoke-free-ordinanc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ction4psechange.org/new-orleans-smoke-free-ordinanc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action4psechange.org/new-orleans-smoke-free-ordinanc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ftp://ftp.cdc.gov/pub/Publications/Cancer/ccc/pennsylvania_ccc_plan_2013_2018.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ftp://ftp.cdc.gov/pub/Publications/Cancer/ccc/pennsylvania_ccc_plan_2013_2018.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action4psechange.org/new-orleans-smoke-free-ordinanc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ctb.ku.edu/en/table-of-contents/sustain/long-term-sustainability/sustainability-strategies/mai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427.209.myftpupload.com/floridas-community-health-worker-certification-program/"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action4psechange.org/floridas-community-health-worker-certification-progra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rriam-webster.com/dictionary/policy" TargetMode="External"/><Relationship Id="rId7" Type="http://schemas.openxmlformats.org/officeDocument/2006/relationships/hyperlink" Target="https://www.merriam-webster.com/dictionary/environmen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merriam-webster.com/dictionary/system" TargetMode="External"/><Relationship Id="rId5" Type="http://schemas.openxmlformats.org/officeDocument/2006/relationships/hyperlink" Target="http://www.saferoutespartnership.org/blog/big-p-little-p-policy" TargetMode="External"/><Relationship Id="rId4" Type="http://schemas.openxmlformats.org/officeDocument/2006/relationships/hyperlink" Target="http://www.womeningovernment.org/sites/default/files/documents/events/Meyerson.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mhs.gwu.edu/cancercontroltap/sites/cancercontroltap/files/PSE_Resource_Guide_FINAL_05.15.15.pdf?src=CancerPolicyMap"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libguides.health.unm.edu/graylit"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5888/pcd12.15028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dx.doi.org/10.5888/pcd13.160165"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dx.doi.org/10.5888/pcd13.160165"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action4psechange.org/minnesota-sugar-sweetened-beverage-reduction-initiative/"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ncbi.nlm.nih.gov/pubmed/24406092" TargetMode="External"/><Relationship Id="rId3" Type="http://schemas.openxmlformats.org/officeDocument/2006/relationships/hyperlink" Target="http://www.cdc.gov/pcd/issues/2010/nov/10_0132.htm" TargetMode="External"/><Relationship Id="rId7" Type="http://schemas.openxmlformats.org/officeDocument/2006/relationships/hyperlink" Target="https://www.ncbi.nlm.nih.gov/pubmed/?term=Siemering%20KQ%5bAuthor%5d&amp;cauthor=true&amp;cauthor_uid=2440609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ncbi.nlm.nih.gov/pubmed/?term=Oliver%20TR%5bAuthor%5d&amp;cauthor=true&amp;cauthor_uid=24406092" TargetMode="External"/><Relationship Id="rId5" Type="http://schemas.openxmlformats.org/officeDocument/2006/relationships/hyperlink" Target="https://www.ncbi.nlm.nih.gov/pubmed/?term=Zahner%20SJ%5bAuthor%5d&amp;cauthor=true&amp;cauthor_uid=24406092" TargetMode="External"/><Relationship Id="rId4" Type="http://schemas.openxmlformats.org/officeDocument/2006/relationships/hyperlink" Target="http://www.cdc.gov/pcd/issues/2010/jul/10_0019.htm"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phi.org/resources/?resource=hiapguide"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apha.org/~/media/files/pdf/factsheets/health_inall_policies_guide_169pages.ashx"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action4psechange.org/floridas-community-health-worker-certification-progra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doi.org/10.5888/pcd12.150095"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sciencedirect.com/science/article/pii/S0749379715002238"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Welcome to Action for Policy, Systems and Environmental (PSE) Change: A Training.</a:t>
            </a:r>
            <a:r>
              <a:rPr lang="en-US" baseline="0" dirty="0"/>
              <a:t> This training also serves as </a:t>
            </a:r>
            <a:r>
              <a:rPr lang="en-US" dirty="0"/>
              <a:t>a companion to Action4PSEchange.org. This lesson is an overview to Policy, Systems and Environmental change. This lesson will take approximately 20 minutes to complete. Throughout this training when the blue button appears on your screen, click it when you are ready to advance the lesson. </a:t>
            </a:r>
          </a:p>
          <a:p>
            <a:r>
              <a:rPr lang="en-US" dirty="0"/>
              <a:t>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a:t>
            </a:fld>
            <a:endParaRPr lang="en-US" altLang="en-US"/>
          </a:p>
        </p:txBody>
      </p:sp>
    </p:spTree>
    <p:extLst>
      <p:ext uri="{BB962C8B-B14F-4D97-AF65-F5344CB8AC3E}">
        <p14:creationId xmlns:p14="http://schemas.microsoft.com/office/powerpoint/2010/main" val="841182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clarify the shift in focus represented by moving to a PSE change mindset, let’s look at the health impact pyramid, first explained by former CDC Director, Thomas R. </a:t>
            </a:r>
            <a:r>
              <a:rPr lang="en-US" dirty="0" err="1"/>
              <a:t>Frieden</a:t>
            </a:r>
            <a:r>
              <a:rPr lang="en-US" dirty="0"/>
              <a:t>. The pyramid illustrates the impact of five different types of public health and clinical interventions. Comprising the base of the pyramid are efforts that have the greatest possible impact on populations while requiring the least individual effort. </a:t>
            </a:r>
          </a:p>
          <a:p>
            <a:pPr defTabSz="915772">
              <a:defRPr/>
            </a:pPr>
            <a:r>
              <a:rPr lang="en-US" dirty="0"/>
              <a:t>Interventions that address social determinants of health anchor the pyramid. These are followed by initiatives that “change the context for health” – that is, PSE changes. Following in ascending order are protective interventions that offer long-term benefits, direct clinical care, and patient counseling and education. </a:t>
            </a:r>
            <a:endParaRPr lang="en-US" b="1" dirty="0"/>
          </a:p>
          <a:p>
            <a:pPr defTabSz="915772">
              <a:defRPr/>
            </a:pPr>
            <a:r>
              <a:rPr lang="en-US" dirty="0"/>
              <a:t>Because PSE changes are removed by three levels from efforts to educate individuals, they offer the potential for a significantly broader impact at the population level.</a:t>
            </a:r>
          </a:p>
          <a:p>
            <a:pPr defTabSz="915772">
              <a:defRPr/>
            </a:pPr>
            <a:endParaRPr lang="en-US" dirty="0"/>
          </a:p>
          <a:p>
            <a:pPr defTabSz="915772">
              <a:defRPr/>
            </a:pPr>
            <a:r>
              <a:rPr lang="en-US" dirty="0"/>
              <a:t>A common feature of each of these approaches is that the change makes it easier for individuals to make healthier choices.</a:t>
            </a:r>
          </a:p>
          <a:p>
            <a:pPr defTabSz="915772">
              <a:defRPr/>
            </a:pPr>
            <a:endParaRPr lang="en-US" dirty="0"/>
          </a:p>
          <a:p>
            <a:endParaRPr lang="en-US" dirty="0"/>
          </a:p>
          <a:p>
            <a:pPr defTabSz="915772">
              <a:defRPr/>
            </a:pPr>
            <a:r>
              <a:rPr lang="en-US" dirty="0"/>
              <a:t>Centers for Disease Control and Prevention. (</a:t>
            </a:r>
            <a:r>
              <a:rPr lang="en-US" dirty="0" err="1"/>
              <a:t>n.d.</a:t>
            </a:r>
            <a:r>
              <a:rPr lang="en-US" dirty="0"/>
              <a:t>) Public Health Series 101, Introduction to Public Health. Retrieved from https://www.cdc.gov/publichealth101/documents/introduction-to-public-health.pdf </a:t>
            </a:r>
          </a:p>
          <a:p>
            <a:pPr defTabSz="915772">
              <a:defRPr/>
            </a:pPr>
            <a:r>
              <a:rPr lang="en-US" dirty="0" err="1"/>
              <a:t>Frieden</a:t>
            </a:r>
            <a:r>
              <a:rPr lang="en-US" dirty="0"/>
              <a:t>, T. (2010) A framework for public health action: the health impact pyramid. Am J Public Health. 2010 Apr;100(4):590-5. </a:t>
            </a:r>
            <a:r>
              <a:rPr lang="en-US" dirty="0" err="1"/>
              <a:t>doi</a:t>
            </a:r>
            <a:r>
              <a:rPr lang="en-US" dirty="0"/>
              <a:t>: 10.2105/AJPH.2009.185652</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a:t>
            </a:fld>
            <a:endParaRPr lang="en-US"/>
          </a:p>
        </p:txBody>
      </p:sp>
    </p:spTree>
    <p:extLst>
      <p:ext uri="{BB962C8B-B14F-4D97-AF65-F5344CB8AC3E}">
        <p14:creationId xmlns:p14="http://schemas.microsoft.com/office/powerpoint/2010/main" val="23395381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As with other public health efforts, PSE change objectives must be SMART. Ask the following questions about your initiative to be sure you’re on the right track. Test the rationale for each objective by asking if it will result in the desired outcome. </a:t>
            </a:r>
          </a:p>
          <a:p>
            <a:endParaRPr lang="en-US" sz="1200" i="1" u="non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Specific: What is the particular PSE change we seek? What is our objective? What strategies we will use to achieve 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Measurable: Is there a calculable way to know that a change has occurred? Will we be able to measure the change (or obtain the measurements from another source)?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Attainable: Do we have the necessary resources to make the change? Can we make the change in the determined timeframe? Have we considered limitations?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Relevant: Are the goals relevant to all stakeholders? Do they align with their missions?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Time-Bound: What is the timeframe for accomplishing the change? What are the milestones?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Centers for Disease Control and Prevention. (2011). Develop SMART Objectives. Retrieved from </a:t>
            </a:r>
            <a:r>
              <a:rPr lang="en-US" sz="1200" u="sng" kern="1200" dirty="0">
                <a:solidFill>
                  <a:schemeClr val="tx1"/>
                </a:solidFill>
                <a:effectLst/>
                <a:latin typeface="+mn-lt"/>
                <a:ea typeface="+mn-ea"/>
                <a:cs typeface="+mn-cs"/>
                <a:hlinkClick r:id="rId3"/>
              </a:rPr>
              <a:t>https://www.cdc.gov/phcommunities/resourcekit/evaluate/smart_objectives.html</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101</a:t>
            </a:fld>
            <a:endParaRPr lang="en-US"/>
          </a:p>
        </p:txBody>
      </p:sp>
    </p:spTree>
    <p:extLst>
      <p:ext uri="{BB962C8B-B14F-4D97-AF65-F5344CB8AC3E}">
        <p14:creationId xmlns:p14="http://schemas.microsoft.com/office/powerpoint/2010/main" val="15949211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example illustrates the difference between a non-SMART objective and a SMART objective. Non-SMART objective: “Change school policy to add fresh fruits and vegetables to schools’ lunch menus.” This objective is not SMART because it is not specific, measurable or time-bound. It can be made SMART by specifically indicating: the amount of fresh fruits and vegetables to be added, the number and kinds of schools that will be targeted, and by when the change will occur, as follows: “Amend the existing school policy to specify the addition of at least one fresh fruit and one vegetable to the daily lunch menu in all public elementary schools by the end of the next programmatic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George Washington University Cancer Center. (2015). Media Planning and Media Relations Guide. In: Communication Training for Comprehensive Cancer Control Professionals 101. Retrieved from </a:t>
            </a:r>
            <a:r>
              <a:rPr lang="en-US" sz="1200" u="sng" kern="1200" dirty="0">
                <a:solidFill>
                  <a:schemeClr val="tx1"/>
                </a:solidFill>
                <a:effectLst/>
                <a:latin typeface="+mn-lt"/>
                <a:ea typeface="+mn-ea"/>
                <a:cs typeface="+mn-cs"/>
                <a:hlinkClick r:id="rId3"/>
              </a:rPr>
              <a:t>https://smhs.gwu.edu/cancercontroltap/sites/cancercontroltap/files/MediaPlanningMediaRelationsGuide_FINAL.pdf</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102</a:t>
            </a:fld>
            <a:endParaRPr lang="en-US"/>
          </a:p>
        </p:txBody>
      </p:sp>
    </p:spTree>
    <p:extLst>
      <p:ext uri="{BB962C8B-B14F-4D97-AF65-F5344CB8AC3E}">
        <p14:creationId xmlns:p14="http://schemas.microsoft.com/office/powerpoint/2010/main" val="9496038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 a realistic timeline (and milestones) for accomplishing your goals and identify short-term, intermediate and long-term objectives. This will help you create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activities for implementation</a:t>
            </a:r>
            <a:r>
              <a:rPr lang="en-US" sz="1200" kern="1200" baseline="0" dirty="0">
                <a:solidFill>
                  <a:schemeClr val="tx1"/>
                </a:solidFill>
                <a:effectLst/>
                <a:latin typeface="+mn-lt"/>
                <a:ea typeface="+mn-ea"/>
                <a:cs typeface="+mn-cs"/>
              </a:rPr>
              <a:t> and will also allow you to create metrics for evaluation, which you will learn about in lessons 6 and 7.</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Comprehensive Cancer Control National Partnership. (</a:t>
            </a:r>
            <a:r>
              <a:rPr lang="en-US" sz="1200" kern="1200" dirty="0" err="1">
                <a:solidFill>
                  <a:schemeClr val="tx1"/>
                </a:solidFill>
                <a:effectLst/>
                <a:latin typeface="+mn-lt"/>
                <a:ea typeface="+mn-ea"/>
                <a:cs typeface="+mn-cs"/>
              </a:rPr>
              <a:t>n.d.</a:t>
            </a:r>
            <a:r>
              <a:rPr lang="en-US" sz="1200"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hlinkClick r:id="rId3"/>
              </a:rPr>
              <a:t>Policy, Systems and Environmental Change Resource Guide</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Retrieved from </a:t>
            </a:r>
            <a:r>
              <a:rPr lang="en-US" sz="1200" u="sng" kern="1200" dirty="0">
                <a:solidFill>
                  <a:schemeClr val="tx1"/>
                </a:solidFill>
                <a:effectLst/>
                <a:latin typeface="+mn-lt"/>
                <a:ea typeface="+mn-ea"/>
                <a:cs typeface="+mn-cs"/>
                <a:hlinkClick r:id="rId3"/>
              </a:rPr>
              <a:t>https://smhs.gwu.edu/cancercontroltap/sites/cancercontroltap/files/PSE_Resource_Guide_FINAL_05.15.15.pdf?src=CancerPolicyMap</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103</a:t>
            </a:fld>
            <a:endParaRPr lang="en-US"/>
          </a:p>
        </p:txBody>
      </p:sp>
    </p:spTree>
    <p:extLst>
      <p:ext uri="{BB962C8B-B14F-4D97-AF65-F5344CB8AC3E}">
        <p14:creationId xmlns:p14="http://schemas.microsoft.com/office/powerpoint/2010/main" val="20223913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 is a simple timeline illustrating the PSE change process, from establishment of a partnership through evaluation of an intervention. Keep in mind that this is only one example. Your timeline could vary significantly, depending on the type of PSE change you pursue.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each step, fill in the short-term, intermediate and long-term objectives, as we have discussed, and create milestones. Because PSE change steps often occur concurrently, the timeframes for different steps may overlap. Remember that it’s important to revisit steps as necessary, to add new partners, engage new stakeholders or assess newly available evidence.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104</a:t>
            </a:fld>
            <a:endParaRPr lang="en-US"/>
          </a:p>
        </p:txBody>
      </p:sp>
    </p:spTree>
    <p:extLst>
      <p:ext uri="{BB962C8B-B14F-4D97-AF65-F5344CB8AC3E}">
        <p14:creationId xmlns:p14="http://schemas.microsoft.com/office/powerpoint/2010/main" val="2130874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now know, assessing data helps</a:t>
            </a:r>
            <a:r>
              <a:rPr lang="en-US" sz="1200" kern="1200" baseline="0" dirty="0">
                <a:solidFill>
                  <a:schemeClr val="tx1"/>
                </a:solidFill>
                <a:effectLst/>
                <a:latin typeface="+mn-lt"/>
                <a:ea typeface="+mn-ea"/>
                <a:cs typeface="+mn-cs"/>
              </a:rPr>
              <a:t> you </a:t>
            </a:r>
            <a:r>
              <a:rPr lang="en-US" sz="1200" kern="1200" dirty="0">
                <a:solidFill>
                  <a:schemeClr val="tx1"/>
                </a:solidFill>
                <a:effectLst/>
                <a:latin typeface="+mn-lt"/>
                <a:ea typeface="+mn-ea"/>
                <a:cs typeface="+mn-cs"/>
              </a:rPr>
              <a:t>pinpoint the goal of</a:t>
            </a:r>
            <a:r>
              <a:rPr lang="en-US" sz="1200" kern="1200" baseline="0" dirty="0">
                <a:solidFill>
                  <a:schemeClr val="tx1"/>
                </a:solidFill>
                <a:effectLst/>
                <a:latin typeface="+mn-lt"/>
                <a:ea typeface="+mn-ea"/>
                <a:cs typeface="+mn-cs"/>
              </a:rPr>
              <a:t> your</a:t>
            </a:r>
            <a:r>
              <a:rPr lang="en-US" sz="1200" kern="1200" dirty="0">
                <a:solidFill>
                  <a:schemeClr val="tx1"/>
                </a:solidFill>
                <a:effectLst/>
                <a:latin typeface="+mn-lt"/>
                <a:ea typeface="+mn-ea"/>
                <a:cs typeface="+mn-cs"/>
              </a:rPr>
              <a:t> PSE change efforts. As you work through the PSE change process, periodically remind yourself of that goal and ensure that your efforts are designed to achieve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be able to measure your success</a:t>
            </a:r>
            <a:r>
              <a:rPr lang="en-US" sz="1200" kern="1200" baseline="0" dirty="0">
                <a:solidFill>
                  <a:schemeClr val="tx1"/>
                </a:solidFill>
                <a:effectLst/>
                <a:latin typeface="+mn-lt"/>
                <a:ea typeface="+mn-ea"/>
                <a:cs typeface="+mn-cs"/>
              </a:rPr>
              <a:t> in the evaluation step, which you will learn about in lesson 7. </a:t>
            </a:r>
            <a:r>
              <a:rPr lang="en-US" sz="1200" kern="1200" dirty="0">
                <a:solidFill>
                  <a:schemeClr val="tx1"/>
                </a:solidFill>
                <a:effectLst/>
                <a:latin typeface="+mn-lt"/>
                <a:ea typeface="+mn-ea"/>
                <a:cs typeface="+mn-cs"/>
              </a:rPr>
              <a:t>When your efforts prove successful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will be ready to shift your efforts toward sustaining your progress.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a:t>
            </a:r>
            <a:r>
              <a:rPr lang="en-US" sz="1200" kern="1200" baseline="0" dirty="0">
                <a:solidFill>
                  <a:schemeClr val="tx1"/>
                </a:solidFill>
                <a:effectLst/>
                <a:latin typeface="+mn-lt"/>
                <a:ea typeface="+mn-ea"/>
                <a:cs typeface="+mn-cs"/>
              </a:rPr>
              <a:t> let’s take a closer look at the Cherokee </a:t>
            </a:r>
            <a:r>
              <a:rPr lang="en-US" sz="1200" b="0" kern="1200" baseline="0" dirty="0">
                <a:solidFill>
                  <a:schemeClr val="tx1"/>
                </a:solidFill>
                <a:effectLst/>
                <a:latin typeface="+mn-lt"/>
                <a:ea typeface="+mn-ea"/>
                <a:cs typeface="+mn-cs"/>
              </a:rPr>
              <a:t>Nation</a:t>
            </a:r>
            <a:r>
              <a:rPr lang="en-US" sz="1200" kern="1200" baseline="0" dirty="0">
                <a:solidFill>
                  <a:schemeClr val="tx1"/>
                </a:solidFill>
                <a:effectLst/>
                <a:latin typeface="+mn-lt"/>
                <a:ea typeface="+mn-ea"/>
                <a:cs typeface="+mn-cs"/>
              </a:rPr>
              <a:t> initiative we previously discussed.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105</a:t>
            </a:fld>
            <a:endParaRPr lang="en-US"/>
          </a:p>
        </p:txBody>
      </p:sp>
    </p:spTree>
    <p:extLst>
      <p:ext uri="{BB962C8B-B14F-4D97-AF65-F5344CB8AC3E}">
        <p14:creationId xmlns:p14="http://schemas.microsoft.com/office/powerpoint/2010/main" val="20690076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Cherokee Nation Comprehensive Cancer Control Program identified increased student tobacco use as its priority area. The Program’s data assessment encompassed secondary sources such as the YRBSS survey and published literature to obtain student smoking rates and studies regarding the burden of second-hand smoke on American Indian</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Alaska Native communities. They used an online self-assessment and planning tool from the CDC to evaluate and improve school-based tobacco-use prevention and policies. These data were supplemented with primary data that resulted from interviews with parents and community observations of student tobacco use.</a:t>
            </a:r>
          </a:p>
          <a:p>
            <a:pPr rtl="0" latinLnBrk="0"/>
            <a:endParaRPr lang="en-US" sz="1200" b="0" i="0" kern="1200" dirty="0">
              <a:solidFill>
                <a:schemeClr val="tx1"/>
              </a:solidFill>
              <a:effectLst/>
              <a:latin typeface="+mn-lt"/>
              <a:ea typeface="+mn-ea"/>
              <a:cs typeface="+mn-cs"/>
            </a:endParaRPr>
          </a:p>
          <a:p>
            <a:pPr rtl="0" latinLnBrk="0"/>
            <a:r>
              <a:rPr lang="en-US" sz="1200" b="0" i="0" kern="1200" dirty="0">
                <a:solidFill>
                  <a:schemeClr val="tx1"/>
                </a:solidFill>
                <a:effectLst/>
                <a:latin typeface="+mn-lt"/>
                <a:ea typeface="+mn-ea"/>
                <a:cs typeface="+mn-cs"/>
              </a:rPr>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Action4PSEChange. (2017). </a:t>
            </a:r>
            <a:r>
              <a:rPr kumimoji="0" lang="en-US" sz="1200" b="0" i="1" u="none" strike="noStrike" kern="1200" cap="none" spc="0" normalizeH="0" baseline="0" noProof="0" dirty="0">
                <a:ln>
                  <a:noFill/>
                </a:ln>
                <a:solidFill>
                  <a:prstClr val="black"/>
                </a:solidFill>
                <a:effectLst/>
                <a:uLnTx/>
                <a:uFillTx/>
                <a:latin typeface="+mn-lt"/>
                <a:ea typeface="+mn-ea"/>
                <a:cs typeface="+mn-cs"/>
              </a:rPr>
              <a:t>Cherokee Nation Tobacco-Free Schools</a:t>
            </a:r>
            <a:r>
              <a:rPr kumimoji="0" lang="en-US" sz="1200" b="0" i="0" u="none" strike="noStrike" kern="1200" cap="none" spc="0" normalizeH="0" baseline="0" noProof="0" dirty="0">
                <a:ln>
                  <a:noFill/>
                </a:ln>
                <a:solidFill>
                  <a:prstClr val="black"/>
                </a:solidFill>
                <a:effectLst/>
                <a:uLnTx/>
                <a:uFillTx/>
                <a:latin typeface="+mn-lt"/>
                <a:ea typeface="+mn-ea"/>
                <a:cs typeface="+mn-cs"/>
              </a:rPr>
              <a:t>. Retrieved from http://action4psechange.org/cherokee-nation-tobacco-free-schools/</a:t>
            </a:r>
          </a:p>
          <a:p>
            <a:pPr rtl="0" latinLnBrk="0"/>
            <a:endParaRPr lang="en-US" sz="1200" b="0" i="0" kern="1200" dirty="0">
              <a:solidFill>
                <a:schemeClr val="tx1"/>
              </a:solidFill>
              <a:effectLst/>
              <a:latin typeface="+mn-lt"/>
              <a:ea typeface="+mn-ea"/>
              <a:cs typeface="+mn-cs"/>
            </a:endParaRPr>
          </a:p>
          <a:p>
            <a:pPr rtl="0" latinLnBrk="0"/>
            <a:endParaRPr lang="en-US" sz="1200" b="0" i="0" kern="1200" dirty="0">
              <a:solidFill>
                <a:schemeClr val="tx1"/>
              </a:solidFill>
              <a:effectLst/>
              <a:latin typeface="+mn-lt"/>
              <a:ea typeface="+mn-ea"/>
              <a:cs typeface="+mn-cs"/>
            </a:endParaRPr>
          </a:p>
          <a:p>
            <a:pPr rtl="0" latinLnBrk="0"/>
            <a:r>
              <a:rPr lang="en-US" sz="1200" b="0" i="0" kern="1200" dirty="0" err="1">
                <a:solidFill>
                  <a:schemeClr val="tx1"/>
                </a:solidFill>
                <a:effectLst/>
                <a:latin typeface="+mn-lt"/>
                <a:ea typeface="+mn-ea"/>
                <a:cs typeface="+mn-cs"/>
              </a:rPr>
              <a:t>iStock</a:t>
            </a:r>
            <a:r>
              <a:rPr lang="en-US" sz="1200" b="0" i="0" kern="1200" dirty="0">
                <a:solidFill>
                  <a:schemeClr val="tx1"/>
                </a:solidFill>
                <a:effectLst/>
                <a:latin typeface="+mn-lt"/>
                <a:ea typeface="+mn-ea"/>
                <a:cs typeface="+mn-cs"/>
              </a:rPr>
              <a:t>:</a:t>
            </a:r>
          </a:p>
          <a:p>
            <a:pPr marL="171450" indent="-171450" rtl="0" latinLnBrk="0">
              <a:buFont typeface="Arial" panose="020B0604020202020204" pitchFamily="34" charset="0"/>
              <a:buChar char="•"/>
            </a:pPr>
            <a:r>
              <a:rPr lang="en-US" sz="1200" b="0" i="0" kern="1200" dirty="0">
                <a:solidFill>
                  <a:schemeClr val="tx1"/>
                </a:solidFill>
                <a:effectLst/>
                <a:latin typeface="+mn-lt"/>
                <a:ea typeface="+mn-ea"/>
                <a:cs typeface="+mn-cs"/>
              </a:rPr>
              <a:t>http://www.istockphoto.com/photo/harvested-tobacco-leaves-stack-gm595746146-102132547</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106</a:t>
            </a:fld>
            <a:endParaRPr lang="en-US"/>
          </a:p>
        </p:txBody>
      </p:sp>
    </p:spTree>
    <p:extLst>
      <p:ext uri="{BB962C8B-B14F-4D97-AF65-F5344CB8AC3E}">
        <p14:creationId xmlns:p14="http://schemas.microsoft.com/office/powerpoint/2010/main" val="33448552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The Cherokee Nation Comprehensive Cancer Control Program had been a partner of the Cherokee County Community Health Coalition even before beginning work on the Tobacco-Free Schools initiative. The Coalition was a ready source of partners for the PSE task force that was formed as a result of the assessment. Using the data collected, task force members were able to communicate the problem to decision-makers – that is, principals and school superintendents – in public schools.</a:t>
            </a:r>
          </a:p>
          <a:p>
            <a:pPr rtl="0" latinLnBrk="0"/>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keeping with the PSE change process, the Program also established SMART objectives, including: By September 2012, facilitate the implementation of 24/7 tobacco-free policies in 6 schools within the Cherokee Nation Tribal Jurisdictional Service Area. As a result of this successful PSE change initiative, all 6 schools have established tobacco-free policies.</a:t>
            </a:r>
          </a:p>
          <a:p>
            <a:pPr rtl="0" latinLnBrk="0"/>
            <a:endParaRPr lang="en-US" sz="1200" b="0" i="0" kern="1200" dirty="0">
              <a:solidFill>
                <a:schemeClr val="tx1"/>
              </a:solidFill>
              <a:effectLst/>
              <a:latin typeface="+mn-lt"/>
              <a:ea typeface="+mn-ea"/>
              <a:cs typeface="+mn-cs"/>
            </a:endParaRPr>
          </a:p>
          <a:p>
            <a:pPr rtl="0" latinLnBrk="0"/>
            <a:r>
              <a:rPr lang="en-US" sz="1200" b="0" i="0" kern="1200" dirty="0">
                <a:solidFill>
                  <a:schemeClr val="tx1"/>
                </a:solidFill>
                <a:effectLst/>
                <a:latin typeface="+mn-lt"/>
                <a:ea typeface="+mn-ea"/>
                <a:cs typeface="+mn-cs"/>
              </a:rPr>
              <a:t>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Action4PSEChange. (2017). </a:t>
            </a:r>
            <a:r>
              <a:rPr kumimoji="0" lang="en-US" sz="1200" b="0" i="1" u="none" strike="noStrike" kern="1200" cap="none" spc="0" normalizeH="0" baseline="0" noProof="0" dirty="0">
                <a:ln>
                  <a:noFill/>
                </a:ln>
                <a:solidFill>
                  <a:prstClr val="black"/>
                </a:solidFill>
                <a:effectLst/>
                <a:uLnTx/>
                <a:uFillTx/>
                <a:latin typeface="+mn-lt"/>
                <a:ea typeface="+mn-ea"/>
                <a:cs typeface="+mn-cs"/>
              </a:rPr>
              <a:t>Cherokee Nation Tobacco-Free Schools</a:t>
            </a:r>
            <a:r>
              <a:rPr kumimoji="0" lang="en-US" sz="1200" b="0" i="0" u="none" strike="noStrike" kern="1200" cap="none" spc="0" normalizeH="0" baseline="0" noProof="0" dirty="0">
                <a:ln>
                  <a:noFill/>
                </a:ln>
                <a:solidFill>
                  <a:prstClr val="black"/>
                </a:solidFill>
                <a:effectLst/>
                <a:uLnTx/>
                <a:uFillTx/>
                <a:latin typeface="+mn-lt"/>
                <a:ea typeface="+mn-ea"/>
                <a:cs typeface="+mn-cs"/>
              </a:rPr>
              <a:t>. Retrieved from http://action4psechange.org/cherokee-nation-tobacco-free-schools/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107</a:t>
            </a:fld>
            <a:endParaRPr lang="en-US"/>
          </a:p>
        </p:txBody>
      </p:sp>
    </p:spTree>
    <p:extLst>
      <p:ext uri="{BB962C8B-B14F-4D97-AF65-F5344CB8AC3E}">
        <p14:creationId xmlns:p14="http://schemas.microsoft.com/office/powerpoint/2010/main" val="37314159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the concepts we’ve covered in this lesson. We emphasized the importance of </a:t>
            </a:r>
            <a:r>
              <a:rPr lang="en-US" sz="1200" kern="1200" dirty="0">
                <a:solidFill>
                  <a:schemeClr val="tx1"/>
                </a:solidFill>
                <a:effectLst/>
                <a:latin typeface="+mn-lt"/>
                <a:ea typeface="+mn-ea"/>
                <a:cs typeface="+mn-cs"/>
              </a:rPr>
              <a:t>reviewing and assessing data to support your PSE change initiative.</a:t>
            </a:r>
            <a:r>
              <a:rPr lang="en-US" sz="1200" kern="1200" baseline="0" dirty="0">
                <a:solidFill>
                  <a:schemeClr val="tx1"/>
                </a:solidFill>
                <a:effectLst/>
                <a:latin typeface="+mn-lt"/>
                <a:ea typeface="+mn-ea"/>
                <a:cs typeface="+mn-cs"/>
              </a:rPr>
              <a:t> We discussed how to best use data to build a strong foundation for PSE change. And we talked about how</a:t>
            </a:r>
            <a:r>
              <a:rPr lang="en-US" sz="1200" kern="1200" dirty="0">
                <a:solidFill>
                  <a:schemeClr val="tx1"/>
                </a:solidFill>
                <a:effectLst/>
                <a:latin typeface="+mn-lt"/>
                <a:ea typeface="+mn-ea"/>
                <a:cs typeface="+mn-cs"/>
              </a:rPr>
              <a:t> data can </a:t>
            </a:r>
            <a:r>
              <a:rPr lang="en-US" sz="1200" kern="1200">
                <a:solidFill>
                  <a:schemeClr val="tx1"/>
                </a:solidFill>
                <a:effectLst/>
                <a:latin typeface="+mn-lt"/>
                <a:ea typeface="+mn-ea"/>
                <a:cs typeface="+mn-cs"/>
              </a:rPr>
              <a:t>provide a </a:t>
            </a:r>
            <a:r>
              <a:rPr lang="en-US" sz="1200" kern="1200" dirty="0">
                <a:solidFill>
                  <a:schemeClr val="tx1"/>
                </a:solidFill>
                <a:effectLst/>
                <a:latin typeface="+mn-lt"/>
                <a:ea typeface="+mn-ea"/>
                <a:cs typeface="+mn-cs"/>
              </a:rPr>
              <a:t>starting point for creating SMART goals and objectives.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108</a:t>
            </a:fld>
            <a:endParaRPr lang="en-US"/>
          </a:p>
        </p:txBody>
      </p:sp>
    </p:spTree>
    <p:extLst>
      <p:ext uri="{BB962C8B-B14F-4D97-AF65-F5344CB8AC3E}">
        <p14:creationId xmlns:p14="http://schemas.microsoft.com/office/powerpoint/2010/main" val="31632111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Here are some further readings and resources you can access on the topic of assessing</a:t>
            </a:r>
            <a:r>
              <a:rPr lang="en-US" sz="1200" b="0" kern="1200" baseline="0" dirty="0">
                <a:solidFill>
                  <a:schemeClr val="tx1"/>
                </a:solidFill>
                <a:effectLst/>
                <a:latin typeface="+mn-lt"/>
                <a:ea typeface="+mn-ea"/>
                <a:cs typeface="+mn-cs"/>
              </a:rPr>
              <a:t> data</a:t>
            </a:r>
            <a:r>
              <a:rPr lang="en-US" sz="1200" b="0" kern="1200" dirty="0">
                <a:solidFill>
                  <a:schemeClr val="tx1"/>
                </a:solidFill>
                <a:effectLst/>
                <a:latin typeface="+mn-lt"/>
                <a:ea typeface="+mn-ea"/>
                <a:cs typeface="+mn-cs"/>
              </a:rPr>
              <a:t>. These and other resources are included in the learning management system.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109</a:t>
            </a:fld>
            <a:endParaRPr lang="en-US"/>
          </a:p>
        </p:txBody>
      </p:sp>
    </p:spTree>
    <p:extLst>
      <p:ext uri="{BB962C8B-B14F-4D97-AF65-F5344CB8AC3E}">
        <p14:creationId xmlns:p14="http://schemas.microsoft.com/office/powerpoint/2010/main" val="17311741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a:t>
            </a:r>
            <a:r>
              <a:rPr lang="en-US" baseline="0" dirty="0"/>
              <a:t> you learned to: Review and evaluate available data to inform PSE change and explain the importance of this step to stakeholders.</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110</a:t>
            </a:fld>
            <a:endParaRPr lang="en-US"/>
          </a:p>
        </p:txBody>
      </p:sp>
    </p:spTree>
    <p:extLst>
      <p:ext uri="{BB962C8B-B14F-4D97-AF65-F5344CB8AC3E}">
        <p14:creationId xmlns:p14="http://schemas.microsoft.com/office/powerpoint/2010/main" val="156543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The following table highlights the differences between policy, systems and environmental changes.</a:t>
            </a:r>
          </a:p>
          <a:p>
            <a:endParaRPr lang="en-US" dirty="0"/>
          </a:p>
          <a:p>
            <a:r>
              <a:rPr lang="en-US" dirty="0"/>
              <a:t>Click on the table to explore the differences between policy, systems and environmental changes. </a:t>
            </a:r>
          </a:p>
          <a:p>
            <a:pPr defTabSz="915772">
              <a:defRPr/>
            </a:pPr>
            <a:endParaRPr lang="en-US" b="1" dirty="0"/>
          </a:p>
          <a:p>
            <a:pPr defTabSz="915772">
              <a:defRPr/>
            </a:pPr>
            <a:r>
              <a:rPr lang="en-US" dirty="0"/>
              <a:t>Truss, M. Policy, Systems, and Environmental Change in Cancer Control</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a:t>
            </a:fld>
            <a:endParaRPr lang="en-US"/>
          </a:p>
        </p:txBody>
      </p:sp>
    </p:spTree>
    <p:extLst>
      <p:ext uri="{BB962C8B-B14F-4D97-AF65-F5344CB8AC3E}">
        <p14:creationId xmlns:p14="http://schemas.microsoft.com/office/powerpoint/2010/main" val="21360460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111</a:t>
            </a:fld>
            <a:endParaRPr lang="en-US"/>
          </a:p>
        </p:txBody>
      </p:sp>
    </p:spTree>
    <p:extLst>
      <p:ext uri="{BB962C8B-B14F-4D97-AF65-F5344CB8AC3E}">
        <p14:creationId xmlns:p14="http://schemas.microsoft.com/office/powerpoint/2010/main" val="39527867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dirty="0"/>
              <a:t>Welcome to Lesson 4: Review – Assess Feasibility of Interventions. In this lesson, we will cover the fourth step in PSE change, which is Review. We will discuss questions that need to be asked to help you determine the feasibility of your PSE change initiative. For a tool to help you think through this step, see the Step 4 worksheet available in the learning management system. This lesson will take approximately 20 minutes to complete. When the blue button appears on your screen, click it when you are ready to advance the lesson. </a:t>
            </a:r>
          </a:p>
          <a:p>
            <a:pPr defTabSz="915772">
              <a:defRPr/>
            </a:pPr>
            <a:endParaRPr lang="en-US" dirty="0"/>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113</a:t>
            </a:fld>
            <a:endParaRPr lang="en-US" altLang="en-US"/>
          </a:p>
        </p:txBody>
      </p:sp>
    </p:spTree>
    <p:extLst>
      <p:ext uri="{BB962C8B-B14F-4D97-AF65-F5344CB8AC3E}">
        <p14:creationId xmlns:p14="http://schemas.microsoft.com/office/powerpoint/2010/main" val="30591487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change process are based.</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114</a:t>
            </a:fld>
            <a:endParaRPr lang="en-US"/>
          </a:p>
        </p:txBody>
      </p:sp>
    </p:spTree>
    <p:extLst>
      <p:ext uri="{BB962C8B-B14F-4D97-AF65-F5344CB8AC3E}">
        <p14:creationId xmlns:p14="http://schemas.microsoft.com/office/powerpoint/2010/main" val="1749011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competencies in this training are</a:t>
            </a:r>
            <a:r>
              <a:rPr lang="en-US" baseline="0" dirty="0"/>
              <a:t> </a:t>
            </a:r>
            <a:r>
              <a:rPr lang="en-US" dirty="0"/>
              <a:t>based on the Seven Areas of Responsibility for Health Education Specialists, 2015. This lesson will address the following competency: Facilitate collaborative efforts among priority populations, partners, and other stakeholders.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115</a:t>
            </a:fld>
            <a:endParaRPr lang="en-US"/>
          </a:p>
        </p:txBody>
      </p:sp>
    </p:spTree>
    <p:extLst>
      <p:ext uri="{BB962C8B-B14F-4D97-AF65-F5344CB8AC3E}">
        <p14:creationId xmlns:p14="http://schemas.microsoft.com/office/powerpoint/2010/main" val="2351066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171965" indent="-171965">
              <a:buFont typeface="Arial" panose="020B0604020202020204" pitchFamily="34" charset="0"/>
              <a:buChar char="•"/>
            </a:pPr>
            <a:r>
              <a:rPr lang="en-US" dirty="0"/>
              <a:t>Describe the process of a feasibility review, including an assessment of the political and economic climate;</a:t>
            </a:r>
          </a:p>
          <a:p>
            <a:pPr marL="171965" indent="-171965">
              <a:buFont typeface="Arial" panose="020B0604020202020204" pitchFamily="34" charset="0"/>
              <a:buChar char="•"/>
            </a:pPr>
            <a:r>
              <a:rPr lang="en-US" dirty="0"/>
              <a:t>Evaluate capacity for change, including identifying the resources necessary to meet goals and objectives; and</a:t>
            </a:r>
          </a:p>
          <a:p>
            <a:pPr marL="171965" indent="-171965">
              <a:buFont typeface="Arial" panose="020B0604020202020204" pitchFamily="34" charset="0"/>
              <a:buChar char="•"/>
            </a:pPr>
            <a:r>
              <a:rPr lang="en-US" dirty="0"/>
              <a:t>Assess community readiness and explain the importance of this step to stakeholders.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116</a:t>
            </a:fld>
            <a:endParaRPr lang="en-US"/>
          </a:p>
        </p:txBody>
      </p:sp>
    </p:spTree>
    <p:extLst>
      <p:ext uri="{BB962C8B-B14F-4D97-AF65-F5344CB8AC3E}">
        <p14:creationId xmlns:p14="http://schemas.microsoft.com/office/powerpoint/2010/main" val="39808183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1 of this training, we discussed the importance of forming partnerships with a broad range of entities, including those uniquely suited to your PSE change effort. Lesson 2 addressed conducting an environmental scan in order to identify the drivers and challenges of your potential PSE change initiative.</a:t>
            </a:r>
          </a:p>
          <a:p>
            <a:endParaRPr lang="en-US" dirty="0"/>
          </a:p>
          <a:p>
            <a:r>
              <a:rPr lang="en-US" dirty="0"/>
              <a:t>In Lesson 3, we emphasized the need for data to support your efforts. We talked about the types and sources of data and highlighted the importance of developing SMART objectives. We also touched on the creation of timelines to map your progress and reminded you to keep in mind your ultimate goal as your work through the PSE change process.</a:t>
            </a:r>
          </a:p>
          <a:p>
            <a:endParaRPr lang="en-US" dirty="0"/>
          </a:p>
          <a:p>
            <a:r>
              <a:rPr lang="en-US" dirty="0"/>
              <a:t>Now it is time to review the feasibility of your PSE change intervention to determine if your goals and objectives can in fact be implemented.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117</a:t>
            </a:fld>
            <a:endParaRPr lang="en-US"/>
          </a:p>
        </p:txBody>
      </p:sp>
    </p:spTree>
    <p:extLst>
      <p:ext uri="{BB962C8B-B14F-4D97-AF65-F5344CB8AC3E}">
        <p14:creationId xmlns:p14="http://schemas.microsoft.com/office/powerpoint/2010/main" val="35447142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relevant environment surrounding your specific goals and objectives is directly associated with the type of PSE change you plan to pursue. For example, </a:t>
            </a:r>
            <a:r>
              <a:rPr lang="en-US" b="1" dirty="0"/>
              <a:t>for a systems-based change</a:t>
            </a:r>
            <a:r>
              <a:rPr lang="en-US" dirty="0"/>
              <a:t>, such as removing sugar-sweetened beverages from schools’ vending machines, the authorizing environment could encompass individual schools; a local, county or regional school system; and/or local governmental bodies. For a </a:t>
            </a:r>
            <a:r>
              <a:rPr lang="en-US" b="1" dirty="0"/>
              <a:t>citywide environmental initiative</a:t>
            </a:r>
            <a:r>
              <a:rPr lang="en-US" dirty="0"/>
              <a:t> to build bike paths, local environmental organizations, the parks and recreation department and local governmental bodies could come into play. And for a</a:t>
            </a:r>
            <a:r>
              <a:rPr lang="en-US" b="1" dirty="0"/>
              <a:t> broad policy effort</a:t>
            </a:r>
            <a:r>
              <a:rPr lang="en-US" dirty="0"/>
              <a:t> to change state law, like raising the excise tax</a:t>
            </a:r>
            <a:r>
              <a:rPr lang="en-US" baseline="0" dirty="0"/>
              <a:t> </a:t>
            </a:r>
            <a:r>
              <a:rPr lang="en-US" dirty="0"/>
              <a:t>on tobacco, a myriad of lawmakers and agencies, as well as retailers, manufacturers and local and state-based groups, must be considered. In each of these scenarios, the opinions of stakeholders and members of the community play an important role in defining the setting. </a:t>
            </a:r>
          </a:p>
          <a:p>
            <a:endParaRPr lang="en-US" dirty="0"/>
          </a:p>
          <a:p>
            <a:r>
              <a:rPr lang="en-US" dirty="0"/>
              <a:t>These</a:t>
            </a:r>
            <a:r>
              <a:rPr lang="en-US" baseline="0" dirty="0"/>
              <a:t> constituencies make up the environment related to the specific type of PSE change envisioned. Each must be taken </a:t>
            </a:r>
            <a:r>
              <a:rPr lang="en-US" dirty="0"/>
              <a:t>into consideration as you proceed.</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118</a:t>
            </a:fld>
            <a:endParaRPr lang="en-US"/>
          </a:p>
        </p:txBody>
      </p:sp>
    </p:spTree>
    <p:extLst>
      <p:ext uri="{BB962C8B-B14F-4D97-AF65-F5344CB8AC3E}">
        <p14:creationId xmlns:p14="http://schemas.microsoft.com/office/powerpoint/2010/main" val="2603549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At this point, you are familiar with the authorizing environments or settings you will work within. The environmental scan revealed relevant factors including drivers and barriers that will influence your potential PSE change efforts. Now you need to look more specifically at the goals and objectives that you created in step 3 and review their feasibility. </a:t>
            </a:r>
            <a:r>
              <a:rPr lang="en-US" b="0" dirty="0"/>
              <a:t>Are the goals and objectives of your PSE change effort feasible in the current economic and political environment? If by the end of your review,</a:t>
            </a:r>
            <a:r>
              <a:rPr lang="en-US" b="0" baseline="0" dirty="0"/>
              <a:t> </a:t>
            </a:r>
            <a:r>
              <a:rPr lang="en-US" b="0" dirty="0"/>
              <a:t>your</a:t>
            </a:r>
            <a:r>
              <a:rPr lang="en-US" b="0" baseline="0" dirty="0"/>
              <a:t> answer is “yes”, then you will be ready to move to the next step of the PSE change process.</a:t>
            </a:r>
            <a:endParaRPr lang="en-US" b="0"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119</a:t>
            </a:fld>
            <a:endParaRPr lang="en-US"/>
          </a:p>
        </p:txBody>
      </p:sp>
    </p:spTree>
    <p:extLst>
      <p:ext uri="{BB962C8B-B14F-4D97-AF65-F5344CB8AC3E}">
        <p14:creationId xmlns:p14="http://schemas.microsoft.com/office/powerpoint/2010/main" val="6174097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factors figure in</a:t>
            </a:r>
            <a:r>
              <a:rPr lang="en-US" baseline="0" dirty="0"/>
              <a:t>to an assessment of the environment.</a:t>
            </a:r>
          </a:p>
          <a:p>
            <a:endParaRPr lang="en-US" baseline="0" dirty="0"/>
          </a:p>
          <a:p>
            <a:r>
              <a:rPr lang="en-US" baseline="0" dirty="0"/>
              <a:t>Consideration of the political and economic climate include looking at: (1) gate-keepers and decision-makers, (2) assumptions or biases of stakeholders,  and (3) efforts of others involved in similar PSE change efforts.</a:t>
            </a:r>
          </a:p>
          <a:p>
            <a:endParaRPr lang="en-US" baseline="0" dirty="0"/>
          </a:p>
          <a:p>
            <a:r>
              <a:rPr lang="en-US" dirty="0"/>
              <a:t>As a reminder, gatekeepers are well-known and respected individuals or entities that represent the interests of their communities and can influence community issues. Gatekeepers include members of the clergy or religious leaders, community-based organizations, teachers and politicians. </a:t>
            </a:r>
          </a:p>
          <a:p>
            <a:endParaRPr lang="en-US" dirty="0"/>
          </a:p>
          <a:p>
            <a:r>
              <a:rPr lang="en-US" baseline="0" dirty="0"/>
              <a:t>When assessing the capacity for change in your community, focus on available and necessary resources, and whether you can identify a champion to support your work. To gauge community readiness, look for potential barriers. </a:t>
            </a:r>
          </a:p>
          <a:p>
            <a:endParaRPr lang="en-US" baseline="0" dirty="0"/>
          </a:p>
          <a:p>
            <a:r>
              <a:rPr lang="en-US" baseline="0" dirty="0"/>
              <a:t>Based on your multi-part assessment, it may become necessary to refine your objectives. We will discuss each of these areas as we move through this lesson.</a:t>
            </a:r>
          </a:p>
          <a:p>
            <a:endParaRPr lang="en-US" baseline="0" dirty="0"/>
          </a:p>
          <a:p>
            <a:r>
              <a:rPr lang="en-US" baseline="0" dirty="0"/>
              <a:t>Source:</a:t>
            </a:r>
          </a:p>
          <a:p>
            <a:pPr marL="171707" indent="-171707">
              <a:buFont typeface="Arial" panose="020B0604020202020204" pitchFamily="34" charset="0"/>
              <a:buChar char="•"/>
            </a:pPr>
            <a:r>
              <a:rPr lang="en-US" dirty="0"/>
              <a:t>March of Dimes Foundation. (2007). Making Community Partnerships Work: A Toolkit. Retrieved</a:t>
            </a:r>
            <a:r>
              <a:rPr lang="en-US" baseline="0" dirty="0"/>
              <a:t> from http://www.aapcho.org/wp/wp-content/uploads/2012/02/Giachello-MakingCommunityPartnershipsWorkToolkit.pdf</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120</a:t>
            </a:fld>
            <a:endParaRPr lang="en-US"/>
          </a:p>
        </p:txBody>
      </p:sp>
    </p:spTree>
    <p:extLst>
      <p:ext uri="{BB962C8B-B14F-4D97-AF65-F5344CB8AC3E}">
        <p14:creationId xmlns:p14="http://schemas.microsoft.com/office/powerpoint/2010/main" val="16800770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0" dirty="0"/>
              <a:t>As</a:t>
            </a:r>
            <a:r>
              <a:rPr lang="en-US" b="0" baseline="0" dirty="0"/>
              <a:t> part of the feasibility review, identify</a:t>
            </a:r>
            <a:r>
              <a:rPr lang="en-US" b="0" dirty="0"/>
              <a:t> the gatekeepers and decision-makers in the environment or setting in which you are</a:t>
            </a:r>
            <a:r>
              <a:rPr lang="en-US" b="0" baseline="0" dirty="0"/>
              <a:t> working.</a:t>
            </a:r>
            <a:r>
              <a:rPr lang="en-US" b="0" dirty="0"/>
              <a:t> </a:t>
            </a:r>
            <a:r>
              <a:rPr lang="en-US" dirty="0"/>
              <a:t>Familiarity with the environment will make it easier to identify relevant gatekeepers and decision-makers. As you have seen in previous lessons, it is important to maintain communication with your partners throughout the PSE change process. At this point, ask if your partners may have relationships that could provide insight into the decision-making process. Having such insight can validate your approach or prompt you to consider tweaking your objectives to make them more feasible and acceptable to decision-makers. </a:t>
            </a:r>
          </a:p>
          <a:p>
            <a:pPr defTabSz="917146">
              <a:defRPr/>
            </a:pPr>
            <a:endParaRPr lang="en-US" dirty="0"/>
          </a:p>
          <a:p>
            <a:pPr defTabSz="917146">
              <a:defRPr/>
            </a:pPr>
            <a:r>
              <a:rPr lang="en-US" dirty="0" err="1"/>
              <a:t>iStock</a:t>
            </a:r>
            <a:r>
              <a:rPr lang="en-US" dirty="0"/>
              <a:t>: </a:t>
            </a:r>
          </a:p>
          <a:p>
            <a:pPr marL="171707" indent="-171707" defTabSz="917146">
              <a:buFont typeface="Arial" panose="020B0604020202020204" pitchFamily="34" charset="0"/>
              <a:buChar char="•"/>
              <a:defRPr/>
            </a:pPr>
            <a:r>
              <a:rPr lang="en-US" dirty="0"/>
              <a:t>http://www.istockphoto.com/vector/word-communication-with-colorful-dialog-speech-bubbles-communication-vector-concept-gm495879936-78239639</a:t>
            </a:r>
          </a:p>
          <a:p>
            <a:pPr marL="171707" indent="-171707" defTabSz="917146">
              <a:buFont typeface="Arial" panose="020B0604020202020204" pitchFamily="34" charset="0"/>
              <a:buChar char="•"/>
              <a:defRPr/>
            </a:pPr>
            <a:r>
              <a:rPr lang="en-US" dirty="0"/>
              <a:t>http://www.istockphoto.com/vector/vector-handshake-icon-gm511919460-86878105</a:t>
            </a:r>
          </a:p>
          <a:p>
            <a:pPr marL="171707" indent="-171707" defTabSz="917146">
              <a:buFont typeface="Arial" panose="020B0604020202020204" pitchFamily="34" charset="0"/>
              <a:buChar char="•"/>
              <a:defRPr/>
            </a:pPr>
            <a:r>
              <a:rPr lang="en-US" dirty="0"/>
              <a:t>http://www.istockphoto.com/photo/brainstorming-brainstorm-business-people-design-concepts-gm516755802-89127459</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121</a:t>
            </a:fld>
            <a:endParaRPr lang="en-US"/>
          </a:p>
        </p:txBody>
      </p:sp>
    </p:spTree>
    <p:extLst>
      <p:ext uri="{BB962C8B-B14F-4D97-AF65-F5344CB8AC3E}">
        <p14:creationId xmlns:p14="http://schemas.microsoft.com/office/powerpoint/2010/main" val="326105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beginning the PSE process, you will have identified, in the broadest sense, the cancer priority area in which you hope to effect PSE change. This could come, for example, from routine reviews of cancer burden data or your general familiarity with the intended audience.</a:t>
            </a:r>
          </a:p>
          <a:p>
            <a:r>
              <a:rPr lang="en-US" dirty="0"/>
              <a:t> </a:t>
            </a:r>
          </a:p>
          <a:p>
            <a:r>
              <a:rPr lang="en-US" b="1" dirty="0"/>
              <a:t>It should be noted, while this training follows a linear order, that’s not necessarily the case for PSE change. In practice, individuals can approach the steps in an order that makes sense, keeping in mind that they may overlap. </a:t>
            </a:r>
            <a:r>
              <a:rPr lang="en-US" dirty="0"/>
              <a:t>You should revisit the steps regularly throughout the PSE change process to stay current with changing conditions. Over the course of your initiative, for example, new data may become available. Similarly, changes may occur in the composition of your task force, in government policies or in your level of funding.</a:t>
            </a:r>
          </a:p>
          <a:p>
            <a:r>
              <a:rPr lang="en-US" b="1" dirty="0"/>
              <a:t> </a:t>
            </a:r>
            <a:endParaRPr lang="en-US" dirty="0"/>
          </a:p>
          <a:p>
            <a:r>
              <a:rPr lang="en-US" dirty="0"/>
              <a:t>In the subsequent lessons in this training, we will cover each step in the PSE change process. One lesson will be devoted to each of the following:</a:t>
            </a:r>
          </a:p>
          <a:p>
            <a:r>
              <a:rPr lang="en-US" b="1" dirty="0"/>
              <a:t> </a:t>
            </a:r>
            <a:endParaRPr lang="en-US" dirty="0"/>
          </a:p>
          <a:p>
            <a:r>
              <a:rPr lang="en-US" dirty="0"/>
              <a:t>Step 1 – Engage </a:t>
            </a:r>
            <a:br>
              <a:rPr lang="en-US" dirty="0"/>
            </a:br>
            <a:r>
              <a:rPr lang="en-US" dirty="0"/>
              <a:t>PSE change initiatives involve a wide variety of people, agencies and organizations from all corners of the community, working toward a common goal. As with other public health initiatives, partnerships are vital to any PSE change process. They make it possible to divide the work so it can be completed more efficiently. Working with diverse partners also strengthens efforts by capitalizing on each member’s strengths and reaching each member’s constituencies.</a:t>
            </a:r>
          </a:p>
          <a:p>
            <a:r>
              <a:rPr lang="en-US" dirty="0"/>
              <a:t> </a:t>
            </a:r>
          </a:p>
          <a:p>
            <a:r>
              <a:rPr lang="en-US" dirty="0"/>
              <a:t>Step 2 – Scan</a:t>
            </a:r>
          </a:p>
          <a:p>
            <a:r>
              <a:rPr lang="en-US" dirty="0"/>
              <a:t>An environmental scan can help determine what actions should be taken within the broad health issue you want to address. The environmental scan allows you to identify gaps, trends and factors affecting the political, social, economic and legal context to help you understand the drivers of PSE change.</a:t>
            </a:r>
          </a:p>
          <a:p>
            <a:r>
              <a:rPr lang="en-US" b="1" dirty="0"/>
              <a:t> </a:t>
            </a:r>
            <a:endParaRPr lang="en-US" dirty="0"/>
          </a:p>
          <a:p>
            <a:r>
              <a:rPr lang="en-US" dirty="0"/>
              <a:t>Step 3 – Assess</a:t>
            </a:r>
          </a:p>
          <a:p>
            <a:r>
              <a:rPr lang="en-US" dirty="0"/>
              <a:t>After you have scanned the external environment surrounding the health issue you want to address, you now understand the drivers and challenges of your potential PSE change initiative. However, you need evidence to support your position and the development of SMART objectives. Assess and review available data to determine which specific aspect of the health issue can be potentially resolved or lessened through PSE change. Your state, tribe or territory cancer control plan is a great place to start.</a:t>
            </a:r>
          </a:p>
          <a:p>
            <a:r>
              <a:rPr lang="en-US" dirty="0"/>
              <a:t> </a:t>
            </a:r>
          </a:p>
          <a:p>
            <a:r>
              <a:rPr lang="en-US" dirty="0"/>
              <a:t>Step 4 – Review</a:t>
            </a:r>
          </a:p>
          <a:p>
            <a:r>
              <a:rPr lang="en-US" dirty="0"/>
              <a:t>After you have scanned the environment and assessed available evidence to create SMART goals and objectives, review the feasibility of your proposed PSE change intervention to determine if your goals and objectives can be implemented.</a:t>
            </a:r>
          </a:p>
          <a:p>
            <a:r>
              <a:rPr lang="en-US" dirty="0"/>
              <a:t> </a:t>
            </a:r>
          </a:p>
          <a:p>
            <a:r>
              <a:rPr lang="en-US" dirty="0"/>
              <a:t>Step 5 – Promote</a:t>
            </a:r>
          </a:p>
          <a:p>
            <a:r>
              <a:rPr lang="en-US" dirty="0"/>
              <a:t>Now that you have established your community partnerships, determined needs and prioritized potential solutions, identified data to inform your initiative and determined a feasible strategy, you are ready to communicate the need for your PSE change effort. Communicate to all stakeholders the need for PSE change prior to implementation to help lessen potential resistance.</a:t>
            </a:r>
          </a:p>
          <a:p>
            <a:r>
              <a:rPr lang="en-US" dirty="0"/>
              <a:t> </a:t>
            </a:r>
          </a:p>
          <a:p>
            <a:r>
              <a:rPr lang="en-US" dirty="0"/>
              <a:t>Step 6 – Implement</a:t>
            </a:r>
          </a:p>
          <a:p>
            <a:r>
              <a:rPr lang="en-US" dirty="0"/>
              <a:t>Each step covered in this training is leading to the implementation of your PSE change intervention, which links directly with goals and objectives in your cancer control plan.</a:t>
            </a:r>
          </a:p>
          <a:p>
            <a:r>
              <a:rPr lang="en-US" dirty="0"/>
              <a:t> </a:t>
            </a:r>
          </a:p>
          <a:p>
            <a:r>
              <a:rPr lang="en-US" dirty="0"/>
              <a:t>Step 7 – Evaluate</a:t>
            </a:r>
          </a:p>
          <a:p>
            <a:r>
              <a:rPr lang="en-US" dirty="0"/>
              <a:t>Evaluate the processes employed during the implementation of your PSE change intervention as well as the short-term, intermediate and long-term outcomes expected to result from the intervention. Evaluation can provide quantitative and qualitative data to demonstrate the change(s) that occurred.</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a:t>
            </a:fld>
            <a:endParaRPr lang="en-US"/>
          </a:p>
        </p:txBody>
      </p:sp>
    </p:spTree>
    <p:extLst>
      <p:ext uri="{BB962C8B-B14F-4D97-AF65-F5344CB8AC3E}">
        <p14:creationId xmlns:p14="http://schemas.microsoft.com/office/powerpoint/2010/main" val="21709216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Without buy-in from key stakeholders, the best-designed PSE change initiative will have little impact. It is important to recognize that different stakeholders may hold different perspectives – in other words, no PSE change is a “no-brainer.” Cultural or language differences, or a past troubled history with key constituents must be acknowledged and resolved.</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122</a:t>
            </a:fld>
            <a:endParaRPr lang="en-US"/>
          </a:p>
        </p:txBody>
      </p:sp>
    </p:spTree>
    <p:extLst>
      <p:ext uri="{BB962C8B-B14F-4D97-AF65-F5344CB8AC3E}">
        <p14:creationId xmlns:p14="http://schemas.microsoft.com/office/powerpoint/2010/main" val="13586361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based on its environmental scan, a PSE change taskforce may decide to focus its efforts on a statewide smoke-free policy to reduce the health risks associated with secondhand smoke exposure. Based on the assessment of data, taskforce members may have added an objective that addresses disparities within the American Indian population. In this step, when reviewing the feasibility of their goals and objectives, taskforce members may be operating under the assumption that the American Indian community would welcome this intervention, believing that tobacco use in any form is detrimental. However, this is not necessarily the case. For</a:t>
            </a:r>
            <a:r>
              <a:rPr lang="en-US" baseline="0" dirty="0"/>
              <a:t> many tribal populations, t</a:t>
            </a:r>
            <a:r>
              <a:rPr lang="en-US" dirty="0"/>
              <a:t>obacco serves an important traditional role.</a:t>
            </a:r>
          </a:p>
          <a:p>
            <a:endParaRPr lang="en-US" dirty="0"/>
          </a:p>
          <a:p>
            <a:r>
              <a:rPr lang="en-US" dirty="0"/>
              <a:t>Additionally, the taskforce may have not taken into account the complexity of the relationship between state and tribal governments or the relationships between different tribes in the same region</a:t>
            </a:r>
            <a:r>
              <a:rPr lang="en-US" baseline="0" dirty="0"/>
              <a:t> or s</a:t>
            </a:r>
            <a:r>
              <a:rPr lang="en-US" dirty="0"/>
              <a:t>tate.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123</a:t>
            </a:fld>
            <a:endParaRPr lang="en-US"/>
          </a:p>
        </p:txBody>
      </p:sp>
    </p:spTree>
    <p:extLst>
      <p:ext uri="{BB962C8B-B14F-4D97-AF65-F5344CB8AC3E}">
        <p14:creationId xmlns:p14="http://schemas.microsoft.com/office/powerpoint/2010/main" val="10226914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The feasibility assessment is the step in the PSE change approach where assumptions or biases can be addressed so that the PSE change effort does not stall. For example, does the taskforce recognize that many tribal communities distinguish between </a:t>
            </a:r>
            <a:r>
              <a:rPr lang="en-US" i="1" dirty="0"/>
              <a:t>commercial</a:t>
            </a:r>
            <a:r>
              <a:rPr lang="en-US" dirty="0"/>
              <a:t>  tobacco and </a:t>
            </a:r>
            <a:r>
              <a:rPr lang="en-US" i="1" dirty="0"/>
              <a:t>traditional </a:t>
            </a:r>
            <a:r>
              <a:rPr lang="en-US" dirty="0"/>
              <a:t>tobacco, which is considered sacred? In order to successfully reduce the use of tobacco in tribal communities, the taskforce members must check their assumptions and refine their goals and objectives, if needed, to target only the use of commercial</a:t>
            </a:r>
            <a:r>
              <a:rPr lang="en-US" i="1" dirty="0"/>
              <a:t> </a:t>
            </a:r>
            <a:r>
              <a:rPr lang="en-US" dirty="0"/>
              <a:t>tobacco. In addition, they must seek tribal leadership buy-in (if this was not already done), collaboratively develop culturally and linguistically competent promotional materials - taking into account cultural differences between American Indian tribes - and anticipate potential jurisdictional challenges associated with implementation in these communities.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124</a:t>
            </a:fld>
            <a:endParaRPr lang="en-US"/>
          </a:p>
        </p:txBody>
      </p:sp>
    </p:spTree>
    <p:extLst>
      <p:ext uri="{BB962C8B-B14F-4D97-AF65-F5344CB8AC3E}">
        <p14:creationId xmlns:p14="http://schemas.microsoft.com/office/powerpoint/2010/main" val="8660909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point in the PSE change process, you should have a clear idea of other groups involved in your issue. If others are already making progress, don’t waste resources by starting from scratch. Can you combine your efforts by adding new members to your taskforce or joining an existing</a:t>
            </a:r>
            <a:r>
              <a:rPr lang="en-US" baseline="0" dirty="0"/>
              <a:t> effort</a:t>
            </a:r>
            <a:r>
              <a:rPr lang="en-US" dirty="0"/>
              <a:t>?</a:t>
            </a:r>
          </a:p>
          <a:p>
            <a:endParaRPr lang="en-US" dirty="0"/>
          </a:p>
          <a:p>
            <a:r>
              <a:rPr lang="en-US" dirty="0"/>
              <a:t>On the other hand, if a similar effort has failed, reach out to the involved organizations. Can they provide details about their effort? How was it similar or different from yours? What lessons learned can they offer to inform your PSE change effort?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125</a:t>
            </a:fld>
            <a:endParaRPr lang="en-US"/>
          </a:p>
        </p:txBody>
      </p:sp>
    </p:spTree>
    <p:extLst>
      <p:ext uri="{BB962C8B-B14F-4D97-AF65-F5344CB8AC3E}">
        <p14:creationId xmlns:p14="http://schemas.microsoft.com/office/powerpoint/2010/main" val="27848038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We’ve highlighted the importance of staying flexible throughout the PSE change process. A change in the authorizing environment, in the composition of a decision-making authority, or the discovery of assumptions or biases all may lead to adjustments in your PSE change plan. As you proceed through your plan, check often to be sure that changing conditions are accounted for.</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126</a:t>
            </a:fld>
            <a:endParaRPr lang="en-US"/>
          </a:p>
        </p:txBody>
      </p:sp>
    </p:spTree>
    <p:extLst>
      <p:ext uri="{BB962C8B-B14F-4D97-AF65-F5344CB8AC3E}">
        <p14:creationId xmlns:p14="http://schemas.microsoft.com/office/powerpoint/2010/main" val="29115759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is your capacity to implement this PSE change? </a:t>
            </a:r>
          </a:p>
          <a:p>
            <a:endParaRPr lang="en-US" b="0" dirty="0"/>
          </a:p>
          <a:p>
            <a:r>
              <a:rPr lang="en-US" sz="1200" kern="1200" dirty="0">
                <a:solidFill>
                  <a:schemeClr val="tx1"/>
                </a:solidFill>
                <a:effectLst/>
                <a:latin typeface="+mn-lt"/>
                <a:ea typeface="+mn-ea"/>
                <a:cs typeface="+mn-cs"/>
              </a:rPr>
              <a:t>Consider the following: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funding sources will support your PSE change initiative? What resources exist to promote or oppose your PSE change agenda? Although you have built a strong partnership, gained an understanding of the environment, and found data to support your position, your effort cannot succeed without the necessary resources.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Let’s talk briefly about</a:t>
            </a:r>
            <a:r>
              <a:rPr lang="en-US" sz="1200" b="0" kern="1200" baseline="0" dirty="0">
                <a:solidFill>
                  <a:schemeClr val="tx1"/>
                </a:solidFill>
                <a:effectLst/>
                <a:latin typeface="+mn-lt"/>
                <a:ea typeface="+mn-ea"/>
                <a:cs typeface="+mn-cs"/>
              </a:rPr>
              <a:t> f</a:t>
            </a:r>
            <a:r>
              <a:rPr lang="en-US" sz="1200" b="0" kern="1200" dirty="0">
                <a:solidFill>
                  <a:schemeClr val="tx1"/>
                </a:solidFill>
                <a:effectLst/>
                <a:latin typeface="+mn-lt"/>
                <a:ea typeface="+mn-ea"/>
                <a:cs typeface="+mn-cs"/>
              </a:rPr>
              <a:t>unding , both traditional and non-traditional sources. </a:t>
            </a:r>
            <a:r>
              <a:rPr lang="en-US" sz="1200" kern="1200" dirty="0">
                <a:solidFill>
                  <a:schemeClr val="tx1"/>
                </a:solidFill>
                <a:effectLst/>
                <a:latin typeface="+mn-lt"/>
                <a:ea typeface="+mn-ea"/>
                <a:cs typeface="+mn-cs"/>
              </a:rPr>
              <a:t>The money to support the work of cancer coalitions and task forces often comes from federal awards through entities such as the Centers for Disease Control and Prevention (CDC). PSE change efforts are no exception. Set a realistic timeframe for your initiative, so that you have ample time to include it in appropriate funding proposals. Also consider including the initiative in the next update of your Comprehensive Cancer Control 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Beyond grants, funds can come from myriad sources. In Utah, for example, a successful farm-to-school program that links local farmers with schools, led to the State Office of Education and Department of Agriculture sponsoring a farm-to-school conference. And in one of Salt Lake County’s largest food deserts, the International Rescue Committee supported the PSE change initiative by opening a farmer’s market that runs weekly for four months a year and provides discounts to low-income customers eligible for certain government benefits. As you engage non-traditional stakeholders in your PSE change efforts, you also create fresh funding sources.</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Now let’s look at resources. They can be tangible or</a:t>
            </a:r>
            <a:r>
              <a:rPr lang="en-US" sz="1200" b="0" kern="1200" baseline="0" dirty="0">
                <a:solidFill>
                  <a:schemeClr val="tx1"/>
                </a:solidFill>
                <a:effectLst/>
                <a:latin typeface="+mn-lt"/>
                <a:ea typeface="+mn-ea"/>
                <a:cs typeface="+mn-cs"/>
              </a:rPr>
              <a:t> i</a:t>
            </a:r>
            <a:r>
              <a:rPr lang="en-US" sz="1200" b="0" kern="1200" dirty="0">
                <a:solidFill>
                  <a:schemeClr val="tx1"/>
                </a:solidFill>
                <a:effectLst/>
                <a:latin typeface="+mn-lt"/>
                <a:ea typeface="+mn-ea"/>
                <a:cs typeface="+mn-cs"/>
              </a:rPr>
              <a:t>ntangible. </a:t>
            </a:r>
            <a:r>
              <a:rPr lang="en-US" sz="1200" kern="1200" dirty="0">
                <a:solidFill>
                  <a:schemeClr val="tx1"/>
                </a:solidFill>
                <a:effectLst/>
                <a:latin typeface="+mn-lt"/>
                <a:ea typeface="+mn-ea"/>
                <a:cs typeface="+mn-cs"/>
              </a:rPr>
              <a:t>When seeking grant awards, it is important to illustrate for the funder the assets available to further your work. These assets can be categorized as either tangible resources or intangible resources.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Tangible resources</a:t>
            </a:r>
            <a:r>
              <a:rPr lang="en-US" sz="1200" kern="1200" dirty="0">
                <a:solidFill>
                  <a:schemeClr val="tx1"/>
                </a:solidFill>
                <a:effectLst/>
                <a:latin typeface="+mn-lt"/>
                <a:ea typeface="+mn-ea"/>
                <a:cs typeface="+mn-cs"/>
              </a:rPr>
              <a:t> have a physical form and can be touched. They include items such as buildings, staff members, computers, and other equipment. </a:t>
            </a:r>
            <a:r>
              <a:rPr lang="en-US" sz="1200" b="1" kern="1200" dirty="0">
                <a:solidFill>
                  <a:schemeClr val="tx1"/>
                </a:solidFill>
                <a:effectLst/>
                <a:latin typeface="+mn-lt"/>
                <a:ea typeface="+mn-ea"/>
                <a:cs typeface="+mn-cs"/>
              </a:rPr>
              <a:t>Intangible resources</a:t>
            </a:r>
            <a:r>
              <a:rPr lang="en-US" sz="1200" kern="1200" dirty="0">
                <a:solidFill>
                  <a:schemeClr val="tx1"/>
                </a:solidFill>
                <a:effectLst/>
                <a:latin typeface="+mn-lt"/>
                <a:ea typeface="+mn-ea"/>
                <a:cs typeface="+mn-cs"/>
              </a:rPr>
              <a:t> have no physical form and include goodwill.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example, a pre-existing positive relationship with leaders of the intended community is a valuable asset. Does one of your partners have this type of contact?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Identifying necessary resources presents you with another opportunity to call on the unique capabilities of your partners. Hopefully, you have brought together a group that can make distinct contributions toward the PSE change initiative.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200" kern="1200" dirty="0" err="1">
                <a:solidFill>
                  <a:schemeClr val="tx1"/>
                </a:solidFill>
                <a:effectLst/>
                <a:latin typeface="+mn-lt"/>
                <a:ea typeface="+mn-ea"/>
                <a:cs typeface="+mn-cs"/>
              </a:rPr>
              <a:t>OpenTuition.Com</a:t>
            </a:r>
            <a:r>
              <a:rPr lang="en-US" sz="1200" kern="1200" dirty="0">
                <a:solidFill>
                  <a:schemeClr val="tx1"/>
                </a:solidFill>
                <a:effectLst/>
                <a:latin typeface="+mn-lt"/>
                <a:ea typeface="+mn-ea"/>
                <a:cs typeface="+mn-cs"/>
              </a:rPr>
              <a:t>. What is the difference between tangible and intangible non-current assets? (</a:t>
            </a:r>
            <a:r>
              <a:rPr lang="en-US" sz="1200" kern="1200" dirty="0" err="1">
                <a:solidFill>
                  <a:schemeClr val="tx1"/>
                </a:solidFill>
                <a:effectLst/>
                <a:latin typeface="+mn-lt"/>
                <a:ea typeface="+mn-ea"/>
                <a:cs typeface="+mn-cs"/>
              </a:rPr>
              <a:t>n.d.</a:t>
            </a:r>
            <a:r>
              <a:rPr lang="en-US" sz="1200" kern="1200" dirty="0">
                <a:solidFill>
                  <a:schemeClr val="tx1"/>
                </a:solidFill>
                <a:effectLst/>
                <a:latin typeface="+mn-lt"/>
                <a:ea typeface="+mn-ea"/>
                <a:cs typeface="+mn-cs"/>
              </a:rPr>
              <a:t>) Accessed 5-18-17 at </a:t>
            </a:r>
            <a:r>
              <a:rPr lang="en-US" sz="1200" u="sng" kern="1200" dirty="0">
                <a:solidFill>
                  <a:schemeClr val="tx1"/>
                </a:solidFill>
                <a:effectLst/>
                <a:latin typeface="+mn-lt"/>
                <a:ea typeface="+mn-ea"/>
                <a:cs typeface="+mn-cs"/>
                <a:hlinkClick r:id="rId3"/>
              </a:rPr>
              <a:t>http://opentuition.com/flashcard/what-is-the-difference-between-tangible-and-intangible-non-current-assets/</a:t>
            </a:r>
            <a:r>
              <a:rPr lang="en-US" sz="1200" kern="1200" dirty="0">
                <a:solidFill>
                  <a:schemeClr val="tx1"/>
                </a:solidFill>
                <a:effectLst/>
                <a:latin typeface="+mn-lt"/>
                <a:ea typeface="+mn-ea"/>
                <a:cs typeface="+mn-cs"/>
              </a:rPr>
              <a:t> (“Tangible assets can be touched (have a physical substance) e.g. machines, buildings, motor vehicles. Intangible assets cannot be touched (do not have a physical substance) e.g. goodwill, development expenditure.”)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https://www.accountingcoach.com/blog/intangible-asset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an intangible asset?</a:t>
            </a:r>
          </a:p>
          <a:p>
            <a:r>
              <a:rPr lang="en-US" sz="1200" kern="1200" dirty="0">
                <a:solidFill>
                  <a:schemeClr val="tx1"/>
                </a:solidFill>
                <a:effectLst/>
                <a:latin typeface="+mn-lt"/>
                <a:ea typeface="+mn-ea"/>
                <a:cs typeface="+mn-cs"/>
              </a:rPr>
              <a:t>An intangible asset is an asset that you cannot touch. Examples of intangible assets include  copyrights, patents, mailing lists, trademarks, brand names, domain names, and so 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Tangible vs. Intangible Resources: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http://yourbusiness.azcentral.com/tangible-vs-intangible-resources-20874.html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127</a:t>
            </a:fld>
            <a:endParaRPr lang="en-US"/>
          </a:p>
        </p:txBody>
      </p:sp>
    </p:spTree>
    <p:extLst>
      <p:ext uri="{BB962C8B-B14F-4D97-AF65-F5344CB8AC3E}">
        <p14:creationId xmlns:p14="http://schemas.microsoft.com/office/powerpoint/2010/main" val="10432520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0" dirty="0"/>
              <a:t>To help with your PSE change</a:t>
            </a:r>
            <a:r>
              <a:rPr lang="en-US" b="0" baseline="0" dirty="0"/>
              <a:t> initiative-- c</a:t>
            </a:r>
            <a:r>
              <a:rPr lang="en-US" b="0" dirty="0"/>
              <a:t>an you engage a champion to provide support? </a:t>
            </a:r>
            <a:r>
              <a:rPr lang="en-US" dirty="0"/>
              <a:t>As with other evidence-based public health programs, strengthen your PSE change efforts by engaging a champion. Champions can come in many forms; the ideal person varies depending on the context of your PSE change effort. Examples include well-known community residents or local celebrities with an interest in your cause, system administrators (for hospital or school-based PSE changes), or legislators.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128</a:t>
            </a:fld>
            <a:endParaRPr lang="en-US"/>
          </a:p>
        </p:txBody>
      </p:sp>
    </p:spTree>
    <p:extLst>
      <p:ext uri="{BB962C8B-B14F-4D97-AF65-F5344CB8AC3E}">
        <p14:creationId xmlns:p14="http://schemas.microsoft.com/office/powerpoint/2010/main" val="2102671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In New Orleans, for example, the Louisiana Comprehensive Cancer Control Program and its partners successfully worked with a city councilwoman who championed efforts to enact a citywide smoke-free air law.</a:t>
            </a:r>
          </a:p>
          <a:p>
            <a:endParaRPr lang="en-US" dirty="0"/>
          </a:p>
          <a:p>
            <a:r>
              <a:rPr lang="en-US" dirty="0"/>
              <a:t>Source:</a:t>
            </a:r>
          </a:p>
          <a:p>
            <a:pPr marL="171707" indent="-171707" defTabSz="915772">
              <a:buFont typeface="Arial" panose="020B0604020202020204" pitchFamily="34" charset="0"/>
              <a:buChar char="•"/>
              <a:defRPr/>
            </a:pPr>
            <a:r>
              <a:rPr lang="en-US" dirty="0"/>
              <a:t>Action4PSEChange. (2016c).</a:t>
            </a:r>
            <a:r>
              <a:rPr lang="en-US" i="1" dirty="0"/>
              <a:t> New Orleans Smoke-Free Ordinance. </a:t>
            </a:r>
            <a:r>
              <a:rPr lang="en-US" dirty="0"/>
              <a:t>Retrieved from </a:t>
            </a:r>
            <a:r>
              <a:rPr lang="en-US" i="1" u="sng" dirty="0">
                <a:hlinkClick r:id="rId3"/>
              </a:rPr>
              <a:t>http://action4psechange.org/new-orleans-smoke-free-ordinance/</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129</a:t>
            </a:fld>
            <a:endParaRPr lang="en-US"/>
          </a:p>
        </p:txBody>
      </p:sp>
    </p:spTree>
    <p:extLst>
      <p:ext uri="{BB962C8B-B14F-4D97-AF65-F5344CB8AC3E}">
        <p14:creationId xmlns:p14="http://schemas.microsoft.com/office/powerpoint/2010/main" val="31709892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Perhaps you have catalogued the resources offered by your partners, but as part of your review you recognize that you still lack critical assets. If others are pursuing similar goals, can you combine efforts to maximize resources? Remember that the PSE change process is flexible; it’s never too late to look for additional partners to share the work. This will relieve the burden on comprehensive cancer control program staff, while allowing each partner to make a unique contribution to the overall PSE change effort.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130</a:t>
            </a:fld>
            <a:endParaRPr lang="en-US"/>
          </a:p>
        </p:txBody>
      </p:sp>
    </p:spTree>
    <p:extLst>
      <p:ext uri="{BB962C8B-B14F-4D97-AF65-F5344CB8AC3E}">
        <p14:creationId xmlns:p14="http://schemas.microsoft.com/office/powerpoint/2010/main" val="11921984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1" dirty="0"/>
              <a:t>What are the barriers to implementing the PSE change? Can they be overcome?</a:t>
            </a:r>
            <a:r>
              <a:rPr lang="en-US" dirty="0"/>
              <a:t> Barriers to PSE change vary widely, depending on the type of change you seek. For example, an attempt to remove sugar-sweetened beverages from school vending machines may encounter opposition from a school system that has received sales revenue from those machines. Before trying to implement your initiative, do your research to identify revenue streams to replace potential losses and make allies as you anticipate and manage opponents. </a:t>
            </a:r>
          </a:p>
          <a:p>
            <a:endParaRPr lang="en-US" dirty="0"/>
          </a:p>
          <a:p>
            <a:r>
              <a:rPr lang="en-US" dirty="0"/>
              <a:t>Source:</a:t>
            </a:r>
          </a:p>
          <a:p>
            <a:pPr marL="171707" indent="-171707" defTabSz="915772">
              <a:buFont typeface="Arial" panose="020B0604020202020204" pitchFamily="34" charset="0"/>
              <a:buChar char="•"/>
              <a:defRPr/>
            </a:pPr>
            <a:r>
              <a:rPr lang="en-US" dirty="0"/>
              <a:t>Action4PSEChange. (2016b). </a:t>
            </a:r>
            <a:r>
              <a:rPr lang="en-US" i="1" dirty="0"/>
              <a:t>Minnesota Sugar-Sweetened Beverage Reduction Initiative.</a:t>
            </a:r>
            <a:r>
              <a:rPr lang="en-US" dirty="0"/>
              <a:t> Retrieved from </a:t>
            </a:r>
            <a:r>
              <a:rPr lang="en-US" u="sng" dirty="0">
                <a:hlinkClick r:id="rId3"/>
              </a:rPr>
              <a:t>http://action4psechange.org/minnesota-sugar-sweetened-beverage-reduction-initiative/</a:t>
            </a:r>
            <a:r>
              <a:rPr lang="en-US" dirty="0"/>
              <a:t> </a:t>
            </a:r>
          </a:p>
          <a:p>
            <a:endParaRPr lang="en-US" dirty="0"/>
          </a:p>
          <a:p>
            <a:r>
              <a:rPr lang="en-US" dirty="0" err="1"/>
              <a:t>iStock</a:t>
            </a:r>
            <a:r>
              <a:rPr lang="en-US" dirty="0"/>
              <a:t>: </a:t>
            </a:r>
          </a:p>
          <a:p>
            <a:pPr marL="171965" indent="-171965">
              <a:buFont typeface="Arial" panose="020B0604020202020204" pitchFamily="34" charset="0"/>
              <a:buChar char="•"/>
            </a:pPr>
            <a:r>
              <a:rPr lang="en-US" dirty="0"/>
              <a:t>http://www.istockphoto.com/photo/sugar-in-food-gm492728532-76475569?st=_p_sugar%20beverage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131</a:t>
            </a:fld>
            <a:endParaRPr lang="en-US"/>
          </a:p>
        </p:txBody>
      </p:sp>
    </p:spTree>
    <p:extLst>
      <p:ext uri="{BB962C8B-B14F-4D97-AF65-F5344CB8AC3E}">
        <p14:creationId xmlns:p14="http://schemas.microsoft.com/office/powerpoint/2010/main" val="4160092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also contains a lesson on advocacy and educating stakeholders, as well as a full-length case study highlighting a real-world example of a PSE initiative that used all seven steps.</a:t>
            </a:r>
          </a:p>
          <a:p>
            <a:r>
              <a:rPr lang="en-US" dirty="0"/>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a:t>
            </a:fld>
            <a:endParaRPr lang="en-US"/>
          </a:p>
        </p:txBody>
      </p:sp>
    </p:spTree>
    <p:extLst>
      <p:ext uri="{BB962C8B-B14F-4D97-AF65-F5344CB8AC3E}">
        <p14:creationId xmlns:p14="http://schemas.microsoft.com/office/powerpoint/2010/main" val="42910380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0" dirty="0"/>
              <a:t>As</a:t>
            </a:r>
            <a:r>
              <a:rPr lang="en-US" b="0" baseline="0" dirty="0"/>
              <a:t> part of review, it is important to check if the </a:t>
            </a:r>
            <a:r>
              <a:rPr lang="en-US" b="0" dirty="0"/>
              <a:t>original goals and objectives need to be refined based on barriers identified.</a:t>
            </a:r>
            <a:r>
              <a:rPr lang="en-US" b="0" baseline="0" dirty="0"/>
              <a:t> </a:t>
            </a:r>
            <a:r>
              <a:rPr lang="en-US" b="0" dirty="0"/>
              <a:t> </a:t>
            </a:r>
            <a:r>
              <a:rPr lang="en-US" dirty="0"/>
              <a:t>If you encounter barriers that can’t be completely resolved, then try to scale your PSE change initiative accordingly. For example, can you revise your plan to launch it in stages? Can you add more time to educate stakeholders? </a:t>
            </a:r>
          </a:p>
          <a:p>
            <a:endParaRPr lang="en-US" dirty="0"/>
          </a:p>
          <a:p>
            <a:pPr defTabSz="917146">
              <a:defRPr/>
            </a:pPr>
            <a:r>
              <a:rPr lang="en-US" dirty="0"/>
              <a:t>Instead of targeting smoke-free policies in all schools in a district simultaneously, the Cherokee Nation Cancer Program worked with small groups of schools in turn until the program launched throughout the system</a:t>
            </a:r>
            <a:endParaRPr lang="en-US" dirty="0">
              <a:cs typeface="Calibri"/>
            </a:endParaRPr>
          </a:p>
          <a:p>
            <a:endParaRPr lang="en-US" dirty="0"/>
          </a:p>
          <a:p>
            <a:r>
              <a:rPr lang="en-US" dirty="0"/>
              <a:t>Source: </a:t>
            </a:r>
          </a:p>
          <a:p>
            <a:pPr marL="171707" indent="-171707">
              <a:buFont typeface="Arial" panose="020B0604020202020204" pitchFamily="34" charset="0"/>
              <a:buChar char="•"/>
            </a:pPr>
            <a:r>
              <a:rPr lang="en-US" dirty="0"/>
              <a:t>Action4PSEChange. (2017). </a:t>
            </a:r>
            <a:r>
              <a:rPr lang="en-US" i="1" dirty="0"/>
              <a:t>Cherokee County Tobacco-Free Schools</a:t>
            </a:r>
            <a:r>
              <a:rPr lang="en-US" dirty="0"/>
              <a:t>. Retrieved from http://action4psechange.org/cherokee-county-tobacco-free-schools/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132</a:t>
            </a:fld>
            <a:endParaRPr lang="en-US"/>
          </a:p>
        </p:txBody>
      </p:sp>
    </p:spTree>
    <p:extLst>
      <p:ext uri="{BB962C8B-B14F-4D97-AF65-F5344CB8AC3E}">
        <p14:creationId xmlns:p14="http://schemas.microsoft.com/office/powerpoint/2010/main" val="28068161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 successfully pursued the establishment of a state colon cancer screening program, as well as a fund to sustain the program. The Cancer Consortium’s Colon Cancer Prevention Committee, comprised of 20 cancer control organizations, worked together for more than five years. In 2008, Kentucky enacted a law to establish the Kentucky Colon Cancer Screening Program. The Committee then worked to secure funding for the program, and in 2010, the Colon Cancer Screening Program Fund was legislatively established. </a:t>
            </a:r>
          </a:p>
          <a:p>
            <a:endParaRPr lang="en-US" dirty="0"/>
          </a:p>
          <a:p>
            <a:r>
              <a:rPr lang="en-US" dirty="0"/>
              <a:t>As part of its review, the Committee assessed the state political climate and were able to engage the Governor, Lieutenant Governor, and Chair of the Joint Health &amp; Welfare</a:t>
            </a:r>
            <a:r>
              <a:rPr lang="en-US" baseline="0" dirty="0"/>
              <a:t> Committee</a:t>
            </a:r>
            <a:r>
              <a:rPr lang="en-US" dirty="0"/>
              <a:t> as advocates and champions. Get complete information about the Cancer Consortium’s review of required assets in its </a:t>
            </a:r>
            <a:r>
              <a:rPr lang="en-US" u="sng" dirty="0">
                <a:hlinkClick r:id="rId3"/>
              </a:rPr>
              <a:t>Resource Plan</a:t>
            </a:r>
            <a:r>
              <a:rPr lang="en-US" u="none" dirty="0"/>
              <a:t>,</a:t>
            </a:r>
            <a:r>
              <a:rPr lang="en-US" u="none" baseline="0" dirty="0"/>
              <a:t> which is linked at the end of this lesson.</a:t>
            </a:r>
            <a:r>
              <a:rPr lang="en-US" dirty="0"/>
              <a:t> </a:t>
            </a:r>
          </a:p>
          <a:p>
            <a:endParaRPr lang="en-US" dirty="0"/>
          </a:p>
          <a:p>
            <a:r>
              <a:rPr lang="en-US"/>
              <a:t>Source</a:t>
            </a:r>
            <a:r>
              <a:rPr lang="en-US" dirty="0"/>
              <a:t>:</a:t>
            </a:r>
          </a:p>
          <a:p>
            <a:pPr marL="171707" indent="-171707" defTabSz="915772">
              <a:buFont typeface="Arial" panose="020B0604020202020204" pitchFamily="34" charset="0"/>
              <a:buChar char="•"/>
              <a:defRPr/>
            </a:pPr>
            <a:r>
              <a:rPr lang="en-US" dirty="0"/>
              <a:t>Action4PSEChange. (2016a). </a:t>
            </a:r>
            <a:r>
              <a:rPr lang="en-US" i="1" dirty="0"/>
              <a:t>Kentucky Colon Cancer Screening Program Fund.</a:t>
            </a:r>
            <a:r>
              <a:rPr lang="en-US" dirty="0"/>
              <a:t> Retrieved from </a:t>
            </a:r>
            <a:r>
              <a:rPr lang="en-US" u="sng" dirty="0">
                <a:hlinkClick r:id="rId4"/>
              </a:rPr>
              <a:t>http://action4psechange.org/kentucky-colon-cancer-screening-program-fund/</a:t>
            </a:r>
            <a:r>
              <a:rPr lang="en-US" dirty="0"/>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133</a:t>
            </a:fld>
            <a:endParaRPr lang="en-US"/>
          </a:p>
        </p:txBody>
      </p:sp>
    </p:spTree>
    <p:extLst>
      <p:ext uri="{BB962C8B-B14F-4D97-AF65-F5344CB8AC3E}">
        <p14:creationId xmlns:p14="http://schemas.microsoft.com/office/powerpoint/2010/main" val="21171347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0"/>
              <a:t>Let’s summarize </a:t>
            </a:r>
            <a:r>
              <a:rPr lang="en-US" b="0" dirty="0"/>
              <a:t>the concepts we’ve covered in this lesson that will help assess the feasibility of your PSE change intervention. We discussed feasibility based on the current environment and highlighted the importance of identifying champions to support your effort. We looked at capacity to implement PSE change, based on available and outstanding resources. And we emphasized the importance of identifying and attempting to counter barriers you may encounter. </a:t>
            </a:r>
          </a:p>
          <a:p>
            <a:pPr defTabSz="917146">
              <a:defRPr/>
            </a:pPr>
            <a:endParaRPr lang="en-US" b="0" dirty="0"/>
          </a:p>
          <a:p>
            <a:pPr defTabSz="917146">
              <a:defRPr/>
            </a:pPr>
            <a:r>
              <a:rPr lang="en-US" b="0" dirty="0"/>
              <a:t>Now thinking about your</a:t>
            </a:r>
            <a:r>
              <a:rPr lang="en-US" b="0" baseline="0" dirty="0"/>
              <a:t> planned PSE change effort, a</a:t>
            </a:r>
            <a:r>
              <a:rPr lang="en-US" b="0" dirty="0"/>
              <a:t>re the goals and objectives feasible? If by the end of your review,</a:t>
            </a:r>
            <a:r>
              <a:rPr lang="en-US" b="0" baseline="0" dirty="0"/>
              <a:t> </a:t>
            </a:r>
            <a:r>
              <a:rPr lang="en-US" b="0" dirty="0"/>
              <a:t>your</a:t>
            </a:r>
            <a:r>
              <a:rPr lang="en-US" b="0" baseline="0" dirty="0"/>
              <a:t> answer is “yes”, then you are ready to move to the next step of the PSE change process.</a:t>
            </a:r>
            <a:endParaRPr lang="en-US" b="0" dirty="0"/>
          </a:p>
          <a:p>
            <a:pPr defTabSz="917146">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134</a:t>
            </a:fld>
            <a:endParaRPr lang="en-US"/>
          </a:p>
        </p:txBody>
      </p:sp>
    </p:spTree>
    <p:extLst>
      <p:ext uri="{BB962C8B-B14F-4D97-AF65-F5344CB8AC3E}">
        <p14:creationId xmlns:p14="http://schemas.microsoft.com/office/powerpoint/2010/main" val="5620435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Here are some readings and resources to access on the topic of reviewing the feasibility of your intervention. These and other resources are included in the learning management system.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135</a:t>
            </a:fld>
            <a:endParaRPr lang="en-US"/>
          </a:p>
        </p:txBody>
      </p:sp>
    </p:spTree>
    <p:extLst>
      <p:ext uri="{BB962C8B-B14F-4D97-AF65-F5344CB8AC3E}">
        <p14:creationId xmlns:p14="http://schemas.microsoft.com/office/powerpoint/2010/main" val="103462412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a:t>
            </a:r>
            <a:r>
              <a:rPr lang="en-US" baseline="0" dirty="0"/>
              <a:t> you learned to:</a:t>
            </a:r>
          </a:p>
          <a:p>
            <a:endParaRPr lang="en-US" baseline="0" dirty="0"/>
          </a:p>
          <a:p>
            <a:pPr marL="171965" indent="-171965">
              <a:buFont typeface="Arial" panose="020B0604020202020204" pitchFamily="34" charset="0"/>
              <a:buChar char="•"/>
            </a:pPr>
            <a:r>
              <a:rPr lang="en-US" dirty="0"/>
              <a:t>Describe the process of a feasibility review, including an assessment of the political and economic climate;</a:t>
            </a:r>
          </a:p>
          <a:p>
            <a:pPr marL="171965" indent="-171965">
              <a:buFont typeface="Arial" panose="020B0604020202020204" pitchFamily="34" charset="0"/>
              <a:buChar char="•"/>
            </a:pPr>
            <a:r>
              <a:rPr lang="en-US" dirty="0"/>
              <a:t>Evaluate capacity for change, including identifying the resources necessary to meet goals and objectives; and</a:t>
            </a:r>
          </a:p>
          <a:p>
            <a:pPr marL="171965" indent="-171965">
              <a:buFont typeface="Arial" panose="020B0604020202020204" pitchFamily="34" charset="0"/>
              <a:buChar char="•"/>
            </a:pPr>
            <a:r>
              <a:rPr lang="en-US" dirty="0"/>
              <a:t>Assess community readiness and explain the importance of this step to stakeholders.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136</a:t>
            </a:fld>
            <a:endParaRPr lang="en-US"/>
          </a:p>
        </p:txBody>
      </p:sp>
    </p:spTree>
    <p:extLst>
      <p:ext uri="{BB962C8B-B14F-4D97-AF65-F5344CB8AC3E}">
        <p14:creationId xmlns:p14="http://schemas.microsoft.com/office/powerpoint/2010/main" val="40929591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is the full reference list of sources cited in this lesson.</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137</a:t>
            </a:fld>
            <a:endParaRPr lang="en-US"/>
          </a:p>
        </p:txBody>
      </p:sp>
    </p:spTree>
    <p:extLst>
      <p:ext uri="{BB962C8B-B14F-4D97-AF65-F5344CB8AC3E}">
        <p14:creationId xmlns:p14="http://schemas.microsoft.com/office/powerpoint/2010/main" val="3345910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dirty="0"/>
              <a:t>Welcome to Lesson 5: Promote Awareness, Communicate and Educate. In this lesson, we will cover the fifth step in PSE change, which is Promote. We will discuss questions that need to be asked to help you educate and build support of stakeholders and the public for PSE change. This lesson will take approximately 20 minutes to complete. </a:t>
            </a:r>
          </a:p>
          <a:p>
            <a:endParaRPr lang="en-US" dirty="0"/>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138</a:t>
            </a:fld>
            <a:endParaRPr lang="en-US" altLang="en-US" dirty="0"/>
          </a:p>
        </p:txBody>
      </p:sp>
    </p:spTree>
    <p:extLst>
      <p:ext uri="{BB962C8B-B14F-4D97-AF65-F5344CB8AC3E}">
        <p14:creationId xmlns:p14="http://schemas.microsoft.com/office/powerpoint/2010/main" val="42531900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process are based.</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139</a:t>
            </a:fld>
            <a:endParaRPr lang="en-US" dirty="0"/>
          </a:p>
        </p:txBody>
      </p:sp>
    </p:spTree>
    <p:extLst>
      <p:ext uri="{BB962C8B-B14F-4D97-AF65-F5344CB8AC3E}">
        <p14:creationId xmlns:p14="http://schemas.microsoft.com/office/powerpoint/2010/main" val="3349755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competencies in this training are</a:t>
            </a:r>
            <a:r>
              <a:rPr lang="en-US" baseline="0" dirty="0"/>
              <a:t> </a:t>
            </a:r>
            <a:r>
              <a:rPr lang="en-US" dirty="0"/>
              <a:t>based on the Seven Areas of Responsibility for Health Education Specialists, 2015. This lesson will address the following competency: Identify, develop, and deliver messages using a variety of communication strategies, methods, and techniques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140</a:t>
            </a:fld>
            <a:endParaRPr lang="en-US" dirty="0"/>
          </a:p>
        </p:txBody>
      </p:sp>
    </p:spTree>
    <p:extLst>
      <p:ext uri="{BB962C8B-B14F-4D97-AF65-F5344CB8AC3E}">
        <p14:creationId xmlns:p14="http://schemas.microsoft.com/office/powerpoint/2010/main" val="18193933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endParaRPr lang="en-US" i="1" dirty="0">
              <a:ea typeface="Calibri"/>
              <a:cs typeface="Calibri"/>
            </a:endParaRPr>
          </a:p>
          <a:p>
            <a:endParaRPr lang="en-US" dirty="0"/>
          </a:p>
          <a:p>
            <a:pPr marL="171707" indent="-171707">
              <a:buFont typeface="Arial" panose="020B0604020202020204" pitchFamily="34" charset="0"/>
              <a:buChar char="•"/>
            </a:pPr>
            <a:r>
              <a:rPr lang="en-US" dirty="0"/>
              <a:t>Communicate the need </a:t>
            </a:r>
            <a:r>
              <a:rPr lang="en-US" baseline="0" dirty="0"/>
              <a:t>for </a:t>
            </a:r>
            <a:r>
              <a:rPr lang="en-US" dirty="0"/>
              <a:t>PSE change.</a:t>
            </a:r>
          </a:p>
          <a:p>
            <a:pPr marL="171707" indent="-171707">
              <a:buFont typeface="Arial" panose="020B0604020202020204" pitchFamily="34" charset="0"/>
              <a:buChar char="•"/>
            </a:pPr>
            <a:r>
              <a:rPr lang="en-US" dirty="0"/>
              <a:t>Identify various modes of communication appropriate for PSE change.</a:t>
            </a:r>
          </a:p>
          <a:p>
            <a:pPr marL="171707" indent="-171707">
              <a:buFont typeface="Arial" panose="020B0604020202020204" pitchFamily="34" charset="0"/>
              <a:buChar char="•"/>
            </a:pPr>
            <a:r>
              <a:rPr lang="en-US" dirty="0"/>
              <a:t>Identify the context in which to develop a communication plan and explain the importance of this step to stakeholders.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141</a:t>
            </a:fld>
            <a:endParaRPr lang="en-US" dirty="0"/>
          </a:p>
        </p:txBody>
      </p:sp>
    </p:spTree>
    <p:extLst>
      <p:ext uri="{BB962C8B-B14F-4D97-AF65-F5344CB8AC3E}">
        <p14:creationId xmlns:p14="http://schemas.microsoft.com/office/powerpoint/2010/main" val="21061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have seen in this lesson, the potential for PSE change is broad-ranging. Throughout this training, we will interchangeably use the terms PSE change effort/initiative/intervention/or program, in order to represent the range of possibilities.  Outside of this training, for additional cancer specific PSE change examples, please visit action4psechange.org.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a:t>
            </a:fld>
            <a:endParaRPr lang="en-US"/>
          </a:p>
        </p:txBody>
      </p:sp>
    </p:spTree>
    <p:extLst>
      <p:ext uri="{BB962C8B-B14F-4D97-AF65-F5344CB8AC3E}">
        <p14:creationId xmlns:p14="http://schemas.microsoft.com/office/powerpoint/2010/main" val="37360639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 </a:t>
            </a:r>
            <a:r>
              <a:rPr lang="en-US" dirty="0"/>
              <a:t>In Lesson 1 of this training, we discussed the importance of forming partnerships with a broad range of individuals and organizations. </a:t>
            </a:r>
            <a:endParaRPr lang="en-US"/>
          </a:p>
          <a:p>
            <a:endParaRPr lang="en-US" dirty="0"/>
          </a:p>
          <a:p>
            <a:pPr marL="171707" indent="-171707">
              <a:buFont typeface="Arial" panose="020B0604020202020204" pitchFamily="34" charset="0"/>
              <a:buChar char="•"/>
            </a:pPr>
            <a:r>
              <a:rPr lang="en-US" dirty="0"/>
              <a:t>Lesson 2 addressed conducting an environmental scan in order to identify the drivers and challenges to your potential PSE change effort. </a:t>
            </a:r>
          </a:p>
          <a:p>
            <a:pPr marL="171707" indent="-171707">
              <a:buFont typeface="Arial" panose="020B0604020202020204" pitchFamily="34" charset="0"/>
              <a:buChar char="•"/>
            </a:pPr>
            <a:endParaRPr lang="en-US" dirty="0"/>
          </a:p>
          <a:p>
            <a:pPr marL="171707" indent="-171707">
              <a:buFont typeface="Arial" panose="020B0604020202020204" pitchFamily="34" charset="0"/>
              <a:buChar char="•"/>
            </a:pPr>
            <a:r>
              <a:rPr lang="en-US" dirty="0"/>
              <a:t>In Lesson 3, we emphasized the need for data to support your efforts and the importance of developing SMART objectives to ensure successful implementation.</a:t>
            </a:r>
          </a:p>
          <a:p>
            <a:endParaRPr lang="en-US" dirty="0"/>
          </a:p>
          <a:p>
            <a:pPr marL="171707" indent="-171707">
              <a:buFont typeface="Arial" panose="020B0604020202020204" pitchFamily="34" charset="0"/>
              <a:buChar char="•"/>
            </a:pPr>
            <a:r>
              <a:rPr lang="en-US" dirty="0"/>
              <a:t>Lesson 4 focused on the feasibility of your objectives in the current economic and political environment. We discussed the capacity for implementing the selected PSE change effort, including resources needed and barriers that may be faced.</a:t>
            </a:r>
          </a:p>
          <a:p>
            <a:pPr marL="171707" indent="-171707">
              <a:buFont typeface="Arial" panose="020B0604020202020204" pitchFamily="34" charset="0"/>
              <a:buChar char="•"/>
            </a:pPr>
            <a:endParaRPr lang="en-US" dirty="0"/>
          </a:p>
          <a:p>
            <a:pPr marL="171707" indent="-171707">
              <a:buFont typeface="Arial" panose="020B0604020202020204" pitchFamily="34" charset="0"/>
              <a:buChar char="•"/>
            </a:pPr>
            <a:r>
              <a:rPr lang="en-US" dirty="0"/>
              <a:t>At this point in the process, you are ready to promote</a:t>
            </a:r>
            <a:r>
              <a:rPr lang="en-US" baseline="0" dirty="0"/>
              <a:t> and </a:t>
            </a:r>
            <a:r>
              <a:rPr lang="en-US" dirty="0"/>
              <a:t>communicate the need for PSE change.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142</a:t>
            </a:fld>
            <a:endParaRPr lang="en-US" dirty="0"/>
          </a:p>
        </p:txBody>
      </p:sp>
    </p:spTree>
    <p:extLst>
      <p:ext uri="{BB962C8B-B14F-4D97-AF65-F5344CB8AC3E}">
        <p14:creationId xmlns:p14="http://schemas.microsoft.com/office/powerpoint/2010/main" val="34555475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why</a:t>
            </a:r>
            <a:r>
              <a:rPr lang="en-US" sz="1200" b="0" i="0" kern="1200" baseline="0" dirty="0">
                <a:solidFill>
                  <a:schemeClr val="tx1"/>
                </a:solidFill>
                <a:effectLst/>
                <a:latin typeface="+mn-lt"/>
                <a:ea typeface="+mn-ea"/>
                <a:cs typeface="+mn-cs"/>
              </a:rPr>
              <a:t> is this step necessary and what is the goal of communicating about your intended PSE change at this early stage? Primarily, c</a:t>
            </a:r>
            <a:r>
              <a:rPr lang="en-US" sz="1200" b="0" i="0" kern="1200" dirty="0">
                <a:solidFill>
                  <a:schemeClr val="tx1"/>
                </a:solidFill>
                <a:effectLst/>
                <a:latin typeface="+mn-lt"/>
                <a:ea typeface="+mn-ea"/>
                <a:cs typeface="+mn-cs"/>
              </a:rPr>
              <a:t>ommunicating the need for PSE change to all stakeholders before implementation should help lessen potential resistance. Depending</a:t>
            </a:r>
            <a:r>
              <a:rPr lang="en-US" sz="1200" b="0" i="0" kern="1200" baseline="0" dirty="0">
                <a:solidFill>
                  <a:schemeClr val="tx1"/>
                </a:solidFill>
                <a:effectLst/>
                <a:latin typeface="+mn-lt"/>
                <a:ea typeface="+mn-ea"/>
                <a:cs typeface="+mn-cs"/>
              </a:rPr>
              <a:t> on who you’ve defined as key stakeholders, y</a:t>
            </a:r>
            <a:r>
              <a:rPr lang="en-US" sz="1200" b="0" i="0" kern="1200" dirty="0">
                <a:solidFill>
                  <a:schemeClr val="tx1"/>
                </a:solidFill>
                <a:effectLst/>
                <a:latin typeface="+mn-lt"/>
                <a:ea typeface="+mn-ea"/>
                <a:cs typeface="+mn-cs"/>
              </a:rPr>
              <a:t>our</a:t>
            </a:r>
            <a:r>
              <a:rPr lang="en-US" sz="1200" b="0" i="0" kern="1200" baseline="0" dirty="0">
                <a:solidFill>
                  <a:schemeClr val="tx1"/>
                </a:solidFill>
                <a:effectLst/>
                <a:latin typeface="+mn-lt"/>
                <a:ea typeface="+mn-ea"/>
                <a:cs typeface="+mn-cs"/>
              </a:rPr>
              <a:t> communication efforts may be limited internally or be public and broad in scope. You will likely share much of the data you gathered earlier in the PSE change planning process and should leverage partnerships to reach stakeholders through relevant channels. </a:t>
            </a:r>
            <a:r>
              <a:rPr lang="en-US" sz="1200" b="0" i="0" kern="1200" dirty="0">
                <a:solidFill>
                  <a:schemeClr val="tx1"/>
                </a:solidFill>
                <a:effectLst/>
                <a:latin typeface="+mn-lt"/>
                <a:ea typeface="+mn-ea"/>
                <a:cs typeface="+mn-cs"/>
              </a:rPr>
              <a:t>Depending</a:t>
            </a:r>
            <a:r>
              <a:rPr lang="en-US" sz="1200" b="0" i="0" kern="1200" baseline="0" dirty="0">
                <a:solidFill>
                  <a:schemeClr val="tx1"/>
                </a:solidFill>
                <a:effectLst/>
                <a:latin typeface="+mn-lt"/>
                <a:ea typeface="+mn-ea"/>
                <a:cs typeface="+mn-cs"/>
              </a:rPr>
              <a:t> on the specific PSE change you’re planning you may</a:t>
            </a:r>
            <a:r>
              <a:rPr lang="en-US" sz="1200" b="0" i="0" kern="1200" dirty="0">
                <a:solidFill>
                  <a:schemeClr val="tx1"/>
                </a:solidFill>
                <a:effectLst/>
                <a:latin typeface="+mn-lt"/>
                <a:ea typeface="+mn-ea"/>
                <a:cs typeface="+mn-cs"/>
              </a:rPr>
              <a:t> also need to communicate progress and ultimate success to improve</a:t>
            </a:r>
            <a:r>
              <a:rPr lang="en-US" sz="1200" b="0" i="0" kern="1200" baseline="0" dirty="0">
                <a:solidFill>
                  <a:schemeClr val="tx1"/>
                </a:solidFill>
                <a:effectLst/>
                <a:latin typeface="+mn-lt"/>
                <a:ea typeface="+mn-ea"/>
                <a:cs typeface="+mn-cs"/>
              </a:rPr>
              <a:t> the chances of a smooth roll out and change adoption or uptake by the intended audience. </a:t>
            </a:r>
            <a:r>
              <a:rPr lang="en-US" sz="1200" b="0" i="0" kern="1200" dirty="0">
                <a:solidFill>
                  <a:schemeClr val="tx1"/>
                </a:solidFill>
                <a:effectLst/>
                <a:latin typeface="+mn-lt"/>
                <a:ea typeface="+mn-ea"/>
                <a:cs typeface="+mn-cs"/>
              </a:rPr>
              <a:t>For the remainder of this lesson we’ll discuss how you can think through how to tailor your messages and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frame the need for PSE change to build support among stakeholders and the public, when appropriate.</a:t>
            </a:r>
          </a:p>
          <a:p>
            <a:endParaRPr lang="en-US" b="0" dirty="0"/>
          </a:p>
          <a:p>
            <a:r>
              <a:rPr lang="en-US" dirty="0"/>
              <a:t>Images: </a:t>
            </a:r>
          </a:p>
          <a:p>
            <a:r>
              <a:rPr lang="en-US" dirty="0"/>
              <a:t>http://www.istockphoto.com/vector/business-management-graphic-gm496849764-78792483</a:t>
            </a:r>
          </a:p>
          <a:p>
            <a:r>
              <a:rPr lang="en-US" dirty="0"/>
              <a:t>http://www.istockphoto.com/vector/icon-flat-style-concept-target-audience-gm509365002-85745911</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143</a:t>
            </a:fld>
            <a:endParaRPr lang="en-US" dirty="0"/>
          </a:p>
        </p:txBody>
      </p:sp>
    </p:spTree>
    <p:extLst>
      <p:ext uri="{BB962C8B-B14F-4D97-AF65-F5344CB8AC3E}">
        <p14:creationId xmlns:p14="http://schemas.microsoft.com/office/powerpoint/2010/main" val="39529884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thing you should think about before promoting your PSE change effort is: who is your audience? Who are</a:t>
            </a:r>
            <a:r>
              <a:rPr lang="en-US" sz="1200" kern="1200" baseline="0" dirty="0">
                <a:solidFill>
                  <a:schemeClr val="tx1"/>
                </a:solidFill>
                <a:effectLst/>
                <a:latin typeface="+mn-lt"/>
                <a:ea typeface="+mn-ea"/>
                <a:cs typeface="+mn-cs"/>
              </a:rPr>
              <a:t> the stakeholders you need to build support from?</a:t>
            </a:r>
            <a:r>
              <a:rPr lang="en-US" dirty="0"/>
              <a:t> </a:t>
            </a:r>
            <a:r>
              <a:rPr lang="en-US" sz="1200" kern="1200" baseline="0" dirty="0">
                <a:solidFill>
                  <a:schemeClr val="tx1"/>
                </a:solidFill>
                <a:effectLst/>
                <a:latin typeface="+mn-lt"/>
                <a:ea typeface="+mn-ea"/>
                <a:cs typeface="+mn-cs"/>
              </a:rPr>
              <a:t> </a:t>
            </a:r>
            <a:r>
              <a:rPr lang="en-US" b="0" dirty="0"/>
              <a:t>Use primary data, such as data from your own research through focus groups or key-informant</a:t>
            </a:r>
            <a:r>
              <a:rPr lang="en-US" b="0" baseline="0" dirty="0"/>
              <a:t> interviews at</a:t>
            </a:r>
            <a:r>
              <a:rPr lang="en-US" b="0" dirty="0"/>
              <a:t> town hall meetings, or secondary data (like data presented in peer-reviewed publications) to be able to answer questions about the intended audience such as:</a:t>
            </a:r>
            <a:r>
              <a:rPr lang="en-US" dirty="0"/>
              <a:t> </a:t>
            </a:r>
            <a:endParaRPr lang="en-US" i="1" dirty="0">
              <a:ea typeface="Calibri"/>
              <a:cs typeface="Calibri"/>
            </a:endParaRPr>
          </a:p>
          <a:p>
            <a:endParaRPr lang="en-US" dirty="0"/>
          </a:p>
          <a:p>
            <a:pPr marL="171707" indent="-171707">
              <a:buFont typeface="Arial" panose="020B0604020202020204" pitchFamily="34" charset="0"/>
              <a:buChar char="•"/>
            </a:pPr>
            <a:r>
              <a:rPr lang="en-US" dirty="0"/>
              <a:t>What do they get out of your proposed PSE change?  - You’re trying to generate buy-in</a:t>
            </a:r>
          </a:p>
          <a:p>
            <a:pPr marL="171707" indent="-171707">
              <a:buFont typeface="Arial" panose="020B0604020202020204" pitchFamily="34" charset="0"/>
              <a:buChar char="•"/>
            </a:pPr>
            <a:r>
              <a:rPr lang="en-US" dirty="0"/>
              <a:t>What are your intended audience’s strengths and how can those be incorporated into your messaging? – Help them feel empowered to work toward the PSE change</a:t>
            </a:r>
          </a:p>
          <a:p>
            <a:pPr marL="171450" indent="-171450">
              <a:buFont typeface="Arial" panose="020B0604020202020204" pitchFamily="34" charset="0"/>
              <a:buChar char="•"/>
            </a:pPr>
            <a:r>
              <a:rPr lang="en-US" dirty="0"/>
              <a:t>What cultural and/or community norms can be incorporated to strengthen the message and make it more relevant for each audience? – Do not make assumptions. Work with gatekeepers to inform your messaging. Remember that </a:t>
            </a:r>
            <a:r>
              <a:rPr lang="en-US" sz="1200" b="0" i="0" kern="1200" dirty="0">
                <a:solidFill>
                  <a:schemeClr val="tx1"/>
                </a:solidFill>
                <a:effectLst/>
                <a:latin typeface="+mn-lt"/>
                <a:ea typeface="+mn-ea"/>
                <a:cs typeface="+mn-cs"/>
              </a:rPr>
              <a:t>gatekeepers are individuals or entities that can influence their communities</a:t>
            </a:r>
            <a:r>
              <a:rPr lang="en-US" baseline="0" dirty="0"/>
              <a:t>.</a:t>
            </a:r>
            <a:r>
              <a:rPr lang="en-US" dirty="0"/>
              <a:t> </a:t>
            </a:r>
            <a:endParaRPr lang="en-US" dirty="0">
              <a:ea typeface="Calibri"/>
              <a:cs typeface="Calibri"/>
            </a:endParaRPr>
          </a:p>
          <a:p>
            <a:pPr marL="0" indent="0">
              <a:buFont typeface="Arial" panose="020B0604020202020204" pitchFamily="34" charset="0"/>
              <a:buNone/>
            </a:pPr>
            <a:endParaRPr lang="en-US" dirty="0"/>
          </a:p>
          <a:p>
            <a:r>
              <a:rPr lang="en-US" dirty="0"/>
              <a:t>Whether your promotion efforts are focused on stakeholders and the public prior to the PSE change intervention or part of the implementation of your PSE change effort, it is always important to be able to answer questions about the intended audience. You’ll likely need different communication strategies for different stakeholder groups.</a:t>
            </a:r>
          </a:p>
          <a:p>
            <a:r>
              <a:rPr lang="en-US" dirty="0"/>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144</a:t>
            </a:fld>
            <a:endParaRPr lang="en-US" dirty="0"/>
          </a:p>
        </p:txBody>
      </p:sp>
    </p:spTree>
    <p:extLst>
      <p:ext uri="{BB962C8B-B14F-4D97-AF65-F5344CB8AC3E}">
        <p14:creationId xmlns:p14="http://schemas.microsoft.com/office/powerpoint/2010/main" val="36899509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0" dirty="0"/>
              <a:t>What is it you want your audience to do? How can your message be best tailored to each stakeholder audience?</a:t>
            </a:r>
            <a:r>
              <a:rPr lang="en-US" dirty="0"/>
              <a:t> </a:t>
            </a:r>
            <a:endParaRPr lang="en-US" i="1" dirty="0">
              <a:ea typeface="Calibri"/>
              <a:cs typeface="Calibri"/>
            </a:endParaRPr>
          </a:p>
          <a:p>
            <a:pPr defTabSz="915772">
              <a:defRPr/>
            </a:pPr>
            <a:endParaRPr lang="en-US" dirty="0"/>
          </a:p>
          <a:p>
            <a:r>
              <a:rPr lang="en-US" b="0" dirty="0"/>
              <a:t>Having an understanding of your intended audience and the data supporting the PSE change will help you develop key messages and select the appropriate channels that promote your objectives and reach the intended audience. </a:t>
            </a:r>
          </a:p>
          <a:p>
            <a:endParaRPr lang="en-US" dirty="0"/>
          </a:p>
          <a:p>
            <a:r>
              <a:rPr lang="en-US" dirty="0"/>
              <a:t>Tailor your message based on information you gained through your scan, data assessment and feasibility study. Don’t rely on stereotypes or preconceived notions around stakeholders or communities; talk to members of your intended audience in order to genuinely understand their perspectives and values. This knowledge is crucial to developing authentic messages that resonate with the audience and inspire stakeholders to support your PSE change (before implementation); or motivate individuals and communities to change their attitudes and behaviors around the PSE issue (as a result of implementation).</a:t>
            </a:r>
            <a:r>
              <a:rPr lang="en-US" i="1" dirty="0"/>
              <a:t>  </a:t>
            </a:r>
            <a:r>
              <a:rPr lang="en-US" dirty="0"/>
              <a:t>Having this information is another benefit of involving stakeholders or community members as part of your taskforce and in your initial research and planning process.</a:t>
            </a:r>
          </a:p>
          <a:p>
            <a:pPr defTabSz="915772">
              <a:defRPr/>
            </a:pPr>
            <a:endParaRPr lang="en-US" dirty="0"/>
          </a:p>
          <a:p>
            <a:endParaRPr lang="en-US" dirty="0"/>
          </a:p>
          <a:p>
            <a:r>
              <a:rPr lang="en-US" dirty="0" err="1"/>
              <a:t>Istock</a:t>
            </a:r>
            <a:r>
              <a:rPr lang="en-US" dirty="0"/>
              <a:t>:</a:t>
            </a:r>
          </a:p>
          <a:p>
            <a:pPr marL="171707" indent="-171707">
              <a:buFont typeface="Arial" panose="020B0604020202020204" pitchFamily="34" charset="0"/>
              <a:buChar char="•"/>
            </a:pPr>
            <a:r>
              <a:rPr lang="en-US" dirty="0"/>
              <a:t>http://www.istockphoto.com/photo/crowed-of-diversity-people-friendship-happiness-concept-gm475733404-65515853</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145</a:t>
            </a:fld>
            <a:endParaRPr lang="en-US" dirty="0"/>
          </a:p>
        </p:txBody>
      </p:sp>
    </p:spTree>
    <p:extLst>
      <p:ext uri="{BB962C8B-B14F-4D97-AF65-F5344CB8AC3E}">
        <p14:creationId xmlns:p14="http://schemas.microsoft.com/office/powerpoint/2010/main" val="34012409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As you determine who your intended audiences are, consider how you use the information and data obtained in the previous steps to determine what stakeholders need or want to hear and understand. </a:t>
            </a:r>
            <a:r>
              <a:rPr lang="en-US" b="0" dirty="0"/>
              <a:t>The secret to effective communication comes from matching your message to your audience. </a:t>
            </a:r>
          </a:p>
          <a:p>
            <a:pPr defTabSz="915772">
              <a:defRPr/>
            </a:pPr>
            <a:endParaRPr lang="en-US" dirty="0"/>
          </a:p>
          <a:p>
            <a:r>
              <a:rPr lang="en-US" dirty="0"/>
              <a:t>Selection of the intended audience should be driven by population needs as evidenced by data, which you would have assessed in Step 3. Perhaps data indicate that lesbian, gay, bisexual, transgender and queer, or LGBTQ, individuals in your region smoke at higher rates than other groups. You may have also identified that bar culture perpetuates smoking and secondhand smoke exposure for this population</a:t>
            </a:r>
            <a:r>
              <a:rPr lang="en-US" baseline="0" dirty="0"/>
              <a:t> because smoking is permitted in bars in your city. </a:t>
            </a:r>
            <a:r>
              <a:rPr lang="en-US" dirty="0"/>
              <a:t>The SMART objectives you developed would be based on this information. Perhaps your goal is to</a:t>
            </a:r>
            <a:r>
              <a:rPr lang="en-US" baseline="0" dirty="0"/>
              <a:t> eliminate smoking in bars through local legislation, or through a tax incentive program for bars opting to ban indoor smoking</a:t>
            </a:r>
            <a:r>
              <a:rPr lang="en-US" dirty="0"/>
              <a:t>. Prior to rolling</a:t>
            </a:r>
            <a:r>
              <a:rPr lang="en-US" baseline="0" dirty="0"/>
              <a:t> out the PSE change</a:t>
            </a:r>
            <a:r>
              <a:rPr lang="en-US" dirty="0"/>
              <a:t>, you will need to raise awareness of the need</a:t>
            </a:r>
            <a:r>
              <a:rPr lang="en-US" baseline="0" dirty="0"/>
              <a:t> and generate buy-in from </a:t>
            </a:r>
            <a:r>
              <a:rPr lang="en-US" dirty="0"/>
              <a:t>stakeholders, which should include but are not limited to LGBTQ organizations and bars, as well as individuals and community members who can offer their expertise on the strategies and activities of your PSE change objectives. </a:t>
            </a:r>
          </a:p>
          <a:p>
            <a:endParaRPr lang="en-US" dirty="0"/>
          </a:p>
          <a:p>
            <a:r>
              <a:rPr lang="en-US" dirty="0"/>
              <a:t>For</a:t>
            </a:r>
            <a:r>
              <a:rPr lang="en-US" baseline="0" dirty="0"/>
              <a:t> messaging, when communicating to LGBTQ community members you might focus on smoking statistics or raising awareness about differential marketing by big tobacco toward their community. For bar owners, you might highlight potential lost revenue through stories about LGBTQ patrons who no longer frequent bars that allow indoor smoking due to the secondhand smoke hazard. For store owners selling tobacco, messaging can focus on how certain groups are targeted by tobacco marketing and are more affected by tobacco use such as LGBTQ youth.</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146</a:t>
            </a:fld>
            <a:endParaRPr lang="en-US" dirty="0"/>
          </a:p>
        </p:txBody>
      </p:sp>
    </p:spTree>
    <p:extLst>
      <p:ext uri="{BB962C8B-B14F-4D97-AF65-F5344CB8AC3E}">
        <p14:creationId xmlns:p14="http://schemas.microsoft.com/office/powerpoint/2010/main" val="34911671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a:ea typeface="Calibri"/>
                <a:cs typeface="Calibri"/>
              </a:rPr>
              <a:t>Consider what will motivate your audience to adopt and act on your message. “Framing” helps answer this question. Just as a picture frame can direct the viewer toward a particular aspect of a painting or photo, framing a message helps tailor it to your specific audience.</a:t>
            </a:r>
            <a:r>
              <a:rPr lang="en-US" sz="1200" b="1" dirty="0">
                <a:effectLst/>
                <a:latin typeface="Calibri"/>
                <a:ea typeface="Calibri"/>
                <a:cs typeface="Calibri"/>
              </a:rPr>
              <a:t> </a:t>
            </a:r>
            <a:r>
              <a:rPr lang="en-US" sz="1200" dirty="0">
                <a:effectLst/>
                <a:latin typeface="Calibri"/>
                <a:ea typeface="Calibri"/>
                <a:cs typeface="Calibri"/>
              </a:rPr>
              <a:t>Framing</a:t>
            </a:r>
            <a:r>
              <a:rPr lang="en-US" dirty="0">
                <a:latin typeface="Calibri"/>
                <a:ea typeface="Calibri"/>
                <a:cs typeface="Calibri"/>
              </a:rPr>
              <a:t> </a:t>
            </a:r>
            <a:r>
              <a:rPr lang="en-US" sz="1200" dirty="0">
                <a:effectLst/>
                <a:latin typeface="Calibri"/>
                <a:ea typeface="Calibri"/>
                <a:cs typeface="Calibri"/>
              </a:rPr>
              <a:t> structures the audience’s</a:t>
            </a:r>
            <a:r>
              <a:rPr lang="en-US" dirty="0">
                <a:latin typeface="Calibri"/>
                <a:ea typeface="Calibri"/>
                <a:cs typeface="Calibri"/>
              </a:rPr>
              <a:t> </a:t>
            </a:r>
            <a:r>
              <a:rPr lang="en-US" sz="1200" dirty="0">
                <a:effectLst/>
                <a:latin typeface="Calibri"/>
                <a:ea typeface="Calibri"/>
                <a:cs typeface="Calibri"/>
              </a:rPr>
              <a:t> thinking about what the problem is and how to address it. It affects how they see the issue.</a:t>
            </a:r>
            <a:endParaRPr lang="en-US" sz="1200" i="1" dirty="0">
              <a:effectLst/>
              <a:latin typeface="Calibri"/>
              <a:ea typeface="Calibri"/>
              <a:cs typeface="Calibri"/>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Think about what you would like your message to emphasize.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highlight quantitative data you collected earlier.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focus on individual narratives and combine statistics and anecdotes.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can emphasize the health benefits of adopting the PSE change, or the danger of not adjusting.</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Let’s look more closely at framing.</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a:ea typeface="Calibri"/>
                <a:cs typeface="Calibri"/>
              </a:rPr>
              <a:t>Community Tool Box. Chapter 32, Section 5. Reframing the Issue. (n.d.). Accessed April 10, 2017. http://ctb.ku.edu/en/table-of-contents/advocacy/encouragement-education/reframe-the-debate/main</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a:ea typeface="Calibri"/>
                <a:cs typeface="Calibri"/>
              </a:rPr>
              <a:t>UN Women, United Nations Entity for Gender Equality and the Empowerment of Women. (n.d.). Advocacy Toolkit for Women in Politics, 2. Framing an Advocacy Message. Accessed April 10, 2017. </a:t>
            </a:r>
            <a:r>
              <a:rPr lang="en-US" sz="1200" u="sng" dirty="0">
                <a:solidFill>
                  <a:srgbClr val="0563C1"/>
                </a:solidFill>
                <a:effectLst/>
                <a:latin typeface="Calibri"/>
                <a:ea typeface="Calibri"/>
                <a:cs typeface="Calibri"/>
                <a:hlinkClick r:id="rId3"/>
              </a:rPr>
              <a:t>http://www.ipsnews.net/publications/framinganadvocacymessage.pdf</a:t>
            </a:r>
            <a:r>
              <a:rPr lang="en-US" sz="1200" dirty="0">
                <a:effectLst/>
                <a:latin typeface="Calibri"/>
                <a:ea typeface="Calibri"/>
                <a:cs typeface="Calibri"/>
              </a:rPr>
              <a: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trike="sngStrike" dirty="0"/>
          </a:p>
          <a:p>
            <a:endParaRPr lang="en-US" dirty="0"/>
          </a:p>
          <a:p>
            <a:r>
              <a:rPr lang="en-US" dirty="0" err="1"/>
              <a:t>istock</a:t>
            </a:r>
            <a:r>
              <a:rPr lang="en-US" dirty="0"/>
              <a:t>:</a:t>
            </a:r>
          </a:p>
          <a:p>
            <a:pPr marL="171707" indent="-171707">
              <a:buFont typeface="Arial" panose="020B0604020202020204" pitchFamily="34" charset="0"/>
              <a:buChar char="•"/>
            </a:pPr>
            <a:r>
              <a:rPr lang="en-US" dirty="0"/>
              <a:t>http://www.istockphoto.com/photo/blank-picture-frames-on-the-wooden-wall-room-gm517417318-89479743</a:t>
            </a:r>
          </a:p>
          <a:p>
            <a:pPr marL="171707" indent="-171707">
              <a:buFont typeface="Arial" panose="020B0604020202020204" pitchFamily="34" charset="0"/>
              <a:buChar char="•"/>
            </a:pPr>
            <a:r>
              <a:rPr lang="en-US" dirty="0"/>
              <a:t>http://www.istockphoto.com/photo/many-graphs-gm495226588-77875403</a:t>
            </a:r>
          </a:p>
          <a:p>
            <a:pPr marL="171707" indent="-171707">
              <a:buFont typeface="Arial" panose="020B0604020202020204" pitchFamily="34" charset="0"/>
              <a:buChar char="•"/>
            </a:pPr>
            <a:r>
              <a:rPr lang="en-US" dirty="0"/>
              <a:t>http://www.istockphoto.com/photo/chat-symbol-and-quotation-mark-gm517899146-89721381</a:t>
            </a:r>
          </a:p>
          <a:p>
            <a:pPr marL="171707" indent="-171707">
              <a:buFont typeface="Arial" panose="020B0604020202020204" pitchFamily="34" charset="0"/>
              <a:buChar char="•"/>
            </a:pPr>
            <a:r>
              <a:rPr lang="en-US" dirty="0"/>
              <a:t>http://www.istockphoto.com/photo/success-in-majestic-sunset-gm509181684-82699109</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147</a:t>
            </a:fld>
            <a:endParaRPr lang="en-US" dirty="0"/>
          </a:p>
        </p:txBody>
      </p:sp>
    </p:spTree>
    <p:extLst>
      <p:ext uri="{BB962C8B-B14F-4D97-AF65-F5344CB8AC3E}">
        <p14:creationId xmlns:p14="http://schemas.microsoft.com/office/powerpoint/2010/main" val="356816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how to frame your message differently for each of your audiences. This step allows you to communicate to these audiences why your effort is important in order to gain their support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you implement your PSE change initiative.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beyond what it is you want them to</a:t>
            </a:r>
            <a:r>
              <a:rPr lang="en-US" sz="1200" kern="1200" baseline="0" dirty="0">
                <a:solidFill>
                  <a:schemeClr val="tx1"/>
                </a:solidFill>
                <a:effectLst/>
                <a:latin typeface="+mn-lt"/>
                <a:ea typeface="+mn-ea"/>
                <a:cs typeface="+mn-cs"/>
              </a:rPr>
              <a:t> do or an opinion you are trying to change. How can you frame your message so the audience hears what’s in it for them? How can you frame the message to leverage community strengths or cultural factors to make them feel ownership and empowerment around the issue? </a:t>
            </a:r>
          </a:p>
          <a:p>
            <a:endParaRPr lang="en-US" sz="1200" kern="1200" baseline="0" dirty="0">
              <a:solidFill>
                <a:schemeClr val="tx1"/>
              </a:solidFill>
              <a:effectLst/>
              <a:latin typeface="+mn-lt"/>
              <a:ea typeface="+mn-ea"/>
              <a:cs typeface="+mn-cs"/>
            </a:endParaRPr>
          </a:p>
          <a:p>
            <a:pPr defTabSz="915772">
              <a:defRPr/>
            </a:pPr>
            <a:r>
              <a:rPr lang="en-US" dirty="0"/>
              <a:t>For example, before launching PSE efforts to limit smoking in bars,</a:t>
            </a:r>
            <a:r>
              <a:rPr lang="en-US" baseline="0" dirty="0"/>
              <a:t> you</a:t>
            </a:r>
            <a:r>
              <a:rPr lang="en-US" dirty="0"/>
              <a:t> could introduce </a:t>
            </a:r>
            <a:r>
              <a:rPr lang="en-US" baseline="0" dirty="0"/>
              <a:t>a communication campaign to raise awareness among LGBTQ individuals of the dangers of smoking and encouraging them to consider quitting. This may or may not have any effect.</a:t>
            </a:r>
            <a:r>
              <a:rPr lang="en-US" dirty="0"/>
              <a:t> </a:t>
            </a:r>
            <a:endParaRPr lang="en-US" baseline="0" dirty="0">
              <a:ea typeface="Calibri"/>
              <a:cs typeface="Calibri"/>
            </a:endParaRPr>
          </a:p>
          <a:p>
            <a:pPr marL="0" marR="0" indent="0" algn="l" defTabSz="915772" rtl="0" eaLnBrk="1" fontAlgn="auto" latinLnBrk="0" hangingPunct="1">
              <a:lnSpc>
                <a:spcPct val="100000"/>
              </a:lnSpc>
              <a:spcBef>
                <a:spcPts val="0"/>
              </a:spcBef>
              <a:spcAft>
                <a:spcPts val="0"/>
              </a:spcAft>
              <a:buClrTx/>
              <a:buSzTx/>
              <a:buFontTx/>
              <a:buNone/>
              <a:tabLst/>
              <a:defRPr/>
            </a:pPr>
            <a:endParaRPr lang="en-US" baseline="0" dirty="0">
              <a:ea typeface="Calibri"/>
              <a:cs typeface="Calibri"/>
            </a:endParaRPr>
          </a:p>
          <a:p>
            <a:pPr defTabSz="915772">
              <a:defRPr/>
            </a:pPr>
            <a:r>
              <a:rPr lang="en-US" baseline="0" dirty="0"/>
              <a:t>Alternatively, you could model your campaign after the Food and Drug Administration’s “This Free Life” campaign, which focuses on the positive culture in the LGBTQ community. Sample messages include, “What I’ve overcome won’t be undone (by tobacco).” One campaign theme addresses tobacco’s disproportionate affect on the community, and how this adds to the injustices the community has faced. Other themes relate to the threat to freedoms because of addiction, and the damage to one’s physical appearance. This campaign leverages community strengths to help the audience feel empowered to quit. It would likely garner support prior to introducing the concept of restricting smoking in bars. </a:t>
            </a:r>
            <a:endParaRPr lang="en-US" dirty="0"/>
          </a:p>
          <a:p>
            <a:pPr defTabSz="915772">
              <a:defRPr/>
            </a:pPr>
            <a:endParaRPr lang="en-US" dirty="0"/>
          </a:p>
          <a:p>
            <a:pPr defTabSz="915772">
              <a:defRPr/>
            </a:pPr>
            <a:r>
              <a:rPr lang="en-US" dirty="0" err="1"/>
              <a:t>istock</a:t>
            </a:r>
            <a:r>
              <a:rPr lang="en-US" dirty="0"/>
              <a:t>:</a:t>
            </a:r>
          </a:p>
          <a:p>
            <a:pPr marL="171707" indent="-171707" defTabSz="915772">
              <a:buFont typeface="Arial" panose="020B0604020202020204" pitchFamily="34" charset="0"/>
              <a:buChar char="•"/>
              <a:defRPr/>
            </a:pPr>
            <a:r>
              <a:rPr lang="en-US" dirty="0"/>
              <a:t>http://www.istockphoto.com/photo/mock-up-billboard-light-box-at-bus-station-in-city-gm500906474-81054633</a:t>
            </a:r>
          </a:p>
          <a:p>
            <a:pPr marL="171707" indent="-171707" defTabSz="915772">
              <a:buFont typeface="Arial" panose="020B0604020202020204" pitchFamily="34" charset="0"/>
              <a:buChar char="•"/>
              <a:defRPr/>
            </a:pPr>
            <a:r>
              <a:rPr lang="en-US" dirty="0"/>
              <a:t>Red vector art: http://www.istockphoto.com/vector/no-smoking-poster-man-with-skull-and-cross-bones-gm505918062-83924289</a:t>
            </a:r>
          </a:p>
          <a:p>
            <a:pPr marL="171707" indent="-171707" defTabSz="915772">
              <a:buFont typeface="Arial" panose="020B0604020202020204" pitchFamily="34" charset="0"/>
              <a:buChar char="•"/>
              <a:defRPr/>
            </a:pPr>
            <a:r>
              <a:rPr lang="en-US" dirty="0"/>
              <a:t>I got the “This Free Life” image from here https://www.usnews.com/news/business/articles/2016-05-02/fda-effort-aims-to-curb-smoking-in-lgbt-community BUT it is HHS FDA</a:t>
            </a:r>
          </a:p>
          <a:p>
            <a:pPr defTabSz="915772">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148</a:t>
            </a:fld>
            <a:endParaRPr lang="en-US" dirty="0"/>
          </a:p>
        </p:txBody>
      </p:sp>
    </p:spTree>
    <p:extLst>
      <p:ext uri="{BB962C8B-B14F-4D97-AF65-F5344CB8AC3E}">
        <p14:creationId xmlns:p14="http://schemas.microsoft.com/office/powerpoint/2010/main" val="38492613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 communication or media plan provides the outline for your message delivery. This is a helpful tool to use to maximize</a:t>
            </a:r>
            <a:r>
              <a:rPr lang="en-US" baseline="0" dirty="0"/>
              <a:t> your communication efforts for your PSE change initiative. </a:t>
            </a:r>
            <a:r>
              <a:rPr lang="en-US" dirty="0"/>
              <a:t>According to the CDC, a communication plan “generally contains a wide range of strategies that could include the following:</a:t>
            </a:r>
          </a:p>
          <a:p>
            <a:pPr defTabSz="915772">
              <a:defRPr/>
            </a:pPr>
            <a:endParaRPr lang="en-US" dirty="0"/>
          </a:p>
          <a:p>
            <a:pPr marL="171450" indent="-171450" defTabSz="915772">
              <a:buFont typeface="Arial" panose="020B0604020202020204" pitchFamily="34" charset="0"/>
              <a:buChar char="•"/>
              <a:defRPr/>
            </a:pPr>
            <a:r>
              <a:rPr lang="en-US" b="1" dirty="0"/>
              <a:t>Public relations </a:t>
            </a:r>
            <a:r>
              <a:rPr lang="en-US" dirty="0"/>
              <a:t>- Public relations includes all mass media promotions about a health issue or problem. Examples of mass media include radio, network and cable TV, magazines, direct mail, billboards, transit cards and newspapers.</a:t>
            </a:r>
            <a:endParaRPr lang="en-US" dirty="0">
              <a:ea typeface="Calibri"/>
              <a:cs typeface="Calibri"/>
            </a:endParaRPr>
          </a:p>
          <a:p>
            <a:pPr marL="171450" indent="-171450" defTabSz="915772">
              <a:buFont typeface="Arial" panose="020B0604020202020204" pitchFamily="34" charset="0"/>
              <a:buChar char="•"/>
              <a:defRPr/>
            </a:pPr>
            <a:r>
              <a:rPr lang="en-US" b="1" dirty="0"/>
              <a:t>Advertising</a:t>
            </a:r>
            <a:r>
              <a:rPr lang="en-US" dirty="0"/>
              <a:t> - Advertising refers to public service or paid messages about a service or product as a form of endorsement or public education</a:t>
            </a:r>
            <a:endParaRPr lang="en-US" dirty="0">
              <a:ea typeface="Calibri"/>
              <a:cs typeface="Calibri"/>
            </a:endParaRPr>
          </a:p>
          <a:p>
            <a:pPr marL="171450" indent="-171450" defTabSz="915772">
              <a:buFont typeface="Arial" panose="020B0604020202020204" pitchFamily="34" charset="0"/>
              <a:buChar char="•"/>
              <a:defRPr/>
            </a:pPr>
            <a:r>
              <a:rPr lang="en-US" b="1" dirty="0"/>
              <a:t>Education entertainment </a:t>
            </a:r>
            <a:r>
              <a:rPr lang="en-US" dirty="0"/>
              <a:t>- In education entertainment, the health promotion message is included in entertainment and news programs, including efforts to remove conflicting messages about the health issue.  For example, during a local daytime talk show, a smoking cessation program may provide information on how to quit smoking. The campaign may be compromised if advertisements for e-cigarettes are shown on the same TV station, so you may seek support to remove those ads. Education entertainment can also include support for a particular health message by the entertainment industry and weaving</a:t>
            </a:r>
            <a:r>
              <a:rPr lang="en-US" baseline="0" dirty="0"/>
              <a:t> of the key messages into the script of a TV program, like two Law and Order: SVU episodes in 2009 and 2015 that centered on parents who refuse to vaccinate their children</a:t>
            </a:r>
            <a:r>
              <a:rPr lang="en-US" dirty="0"/>
              <a:t>.</a:t>
            </a:r>
            <a:endParaRPr lang="en-US" dirty="0">
              <a:ea typeface="Calibri"/>
              <a:cs typeface="Calibri"/>
            </a:endParaRPr>
          </a:p>
          <a:p>
            <a:pPr marL="171450" indent="-171450" defTabSz="915772">
              <a:buFont typeface="Arial" panose="020B0604020202020204" pitchFamily="34" charset="0"/>
              <a:buChar char="•"/>
              <a:defRPr/>
            </a:pPr>
            <a:r>
              <a:rPr lang="en-US" b="1" dirty="0"/>
              <a:t>Individual and group instruction </a:t>
            </a:r>
            <a:r>
              <a:rPr lang="en-US" dirty="0"/>
              <a:t>- Individual instruction and group instruction are interventions to counsel and provide education to improve skills and encourage behavior change. This</a:t>
            </a:r>
            <a:r>
              <a:rPr lang="en-US" baseline="0" dirty="0"/>
              <a:t> might be part of a broader PSE change if for example, your community is installing bike lanes and your organization wants to offer free bike safety clinics.</a:t>
            </a:r>
            <a:r>
              <a:rPr lang="en-US" dirty="0"/>
              <a:t> </a:t>
            </a:r>
            <a:endParaRPr lang="en-US" dirty="0">
              <a:ea typeface="Calibri"/>
              <a:cs typeface="Calibri"/>
            </a:endParaRPr>
          </a:p>
          <a:p>
            <a:pPr marL="171450" indent="-171450" defTabSz="915772">
              <a:buFont typeface="Arial" panose="020B0604020202020204" pitchFamily="34" charset="0"/>
              <a:buChar char="•"/>
              <a:defRPr/>
            </a:pPr>
            <a:r>
              <a:rPr lang="en-US" b="1" dirty="0"/>
              <a:t>Paid, earned and social media </a:t>
            </a:r>
            <a:r>
              <a:rPr lang="en-US" dirty="0"/>
              <a:t>- Paid media refers to forms of advertising that were purchased. Earned media is free media, often achieved by editorial influence, in which media outlets already have an awareness of a product, service or brand. Social media includes grassroots media, especially on the Internet. Grassroots media, also called grassroots marketing, targets influential small groups or individuals to deliver a message, with the hopes of reaching a larger audience through the natural spread</a:t>
            </a:r>
            <a:r>
              <a:rPr lang="en-US" baseline="0" dirty="0"/>
              <a:t> of information</a:t>
            </a:r>
            <a:r>
              <a:rPr lang="en-US" dirty="0"/>
              <a:t>. </a:t>
            </a:r>
            <a:endParaRPr lang="en-US" dirty="0">
              <a:ea typeface="Calibri"/>
              <a:cs typeface="Calibri"/>
            </a:endParaRPr>
          </a:p>
          <a:p>
            <a:pPr marL="171450" indent="-171450" defTabSz="915772">
              <a:buFont typeface="Arial" panose="020B0604020202020204" pitchFamily="34" charset="0"/>
              <a:buChar char="•"/>
              <a:defRPr/>
            </a:pPr>
            <a:r>
              <a:rPr lang="en-US" b="1" dirty="0"/>
              <a:t>Owned media </a:t>
            </a:r>
            <a:r>
              <a:rPr lang="en-US" dirty="0"/>
              <a:t>- Owned media are media channels that you own or have control over. Fully-owned media could be your website. Examples of partially owned media are Facebook fan pages or Twitter profiles. According to the CDC, “Owned media creates brand portability,” or the capability of your message to be accessed on more than one device, such as on a computer or a smart phone. </a:t>
            </a:r>
            <a:endParaRPr lang="en-US" dirty="0">
              <a:ea typeface="Calibri"/>
              <a:cs typeface="Calibri"/>
            </a:endParaRPr>
          </a:p>
          <a:p>
            <a:pPr defTabSz="915772">
              <a:defRPr/>
            </a:pPr>
            <a:endParaRPr lang="en-US" dirty="0"/>
          </a:p>
          <a:p>
            <a:pPr defTabSz="915772">
              <a:defRPr/>
            </a:pPr>
            <a:r>
              <a:rPr lang="en-US" dirty="0"/>
              <a:t>[Source for grassroots marketing: </a:t>
            </a:r>
            <a:r>
              <a:rPr lang="en-US" sz="1200" b="0" i="0" kern="1200" dirty="0">
                <a:solidFill>
                  <a:schemeClr val="tx1"/>
                </a:solidFill>
                <a:effectLst/>
                <a:latin typeface="+mn-lt"/>
                <a:ea typeface="+mn-ea"/>
                <a:cs typeface="+mn-cs"/>
              </a:rPr>
              <a:t>Centers for Disease Control and Prevention. 2014; National Cancer Institute. 2004; Myers. N.d.</a:t>
            </a:r>
            <a:r>
              <a:rPr lang="en-US" dirty="0"/>
              <a:t>]</a:t>
            </a:r>
            <a:endParaRPr lang="en-US" dirty="0">
              <a:ea typeface="Calibri"/>
              <a:cs typeface="Calibri"/>
            </a:endParaRPr>
          </a:p>
          <a:p>
            <a:pPr defTabSz="915772">
              <a:defRPr/>
            </a:pPr>
            <a:endParaRPr lang="en-US" dirty="0"/>
          </a:p>
          <a:p>
            <a:r>
              <a:rPr lang="en-US" dirty="0" err="1"/>
              <a:t>istock</a:t>
            </a:r>
            <a:r>
              <a:rPr lang="en-US" dirty="0"/>
              <a:t>:</a:t>
            </a:r>
          </a:p>
          <a:p>
            <a:pPr marL="171707" indent="-171707">
              <a:buFont typeface="Arial" panose="020B0604020202020204" pitchFamily="34" charset="0"/>
              <a:buChar char="•"/>
            </a:pPr>
            <a:r>
              <a:rPr lang="en-US" dirty="0"/>
              <a:t>http://www.istockphoto.com/vector/mass-media-isometric-concept-gm500538022-80825117</a:t>
            </a:r>
          </a:p>
          <a:p>
            <a:pPr marL="171707" indent="-171707">
              <a:buFont typeface="Arial" panose="020B0604020202020204" pitchFamily="34" charset="0"/>
              <a:buChar char="•"/>
            </a:pPr>
            <a:r>
              <a:rPr lang="en-US" dirty="0"/>
              <a:t>http://www.istockphoto.com/vector/cinema-movie-film-and-video-media-industry-gm484771006-71536957</a:t>
            </a:r>
          </a:p>
          <a:p>
            <a:pPr marL="171707" indent="-171707">
              <a:buFont typeface="Arial" panose="020B0604020202020204" pitchFamily="34" charset="0"/>
              <a:buChar char="•"/>
            </a:pPr>
            <a:r>
              <a:rPr lang="en-US" dirty="0"/>
              <a:t>http://www.istockphoto.com/vector/obesity-crisis-headline-newspaper-isolated-on-white-background-gm612420164-105497163</a:t>
            </a:r>
          </a:p>
          <a:p>
            <a:pPr marL="171707" indent="-171707">
              <a:buFont typeface="Arial" panose="020B0604020202020204" pitchFamily="34" charset="0"/>
              <a:buChar char="•"/>
            </a:pPr>
            <a:r>
              <a:rPr lang="en-US" dirty="0"/>
              <a:t>http://www.istockphoto.com/vector/hand-holding-megaphone-with-bubble-speech-gm522333922-91590699</a:t>
            </a:r>
          </a:p>
          <a:p>
            <a:pPr marL="171707" indent="-171707">
              <a:buFont typeface="Arial" panose="020B0604020202020204" pitchFamily="34" charset="0"/>
              <a:buChar char="•"/>
            </a:pPr>
            <a:r>
              <a:rPr lang="en-US" dirty="0"/>
              <a:t>http://www.istockphoto.com/vector/business-meeting-in-top-view-gm520708387-50123026http://www.istockphoto.com/vector/news-on-tablet-pc-gm164415824-15581502</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149</a:t>
            </a:fld>
            <a:endParaRPr lang="en-US" dirty="0"/>
          </a:p>
        </p:txBody>
      </p:sp>
    </p:spTree>
    <p:extLst>
      <p:ext uri="{BB962C8B-B14F-4D97-AF65-F5344CB8AC3E}">
        <p14:creationId xmlns:p14="http://schemas.microsoft.com/office/powerpoint/2010/main" val="388084789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dirty="0"/>
              <a:t>As you develop your communication or media plan, determine which media platform(s) are best suited to promoting your PSE change message and why. It is important to understand your audience’s media habits and consider which channels are most</a:t>
            </a:r>
            <a:r>
              <a:rPr lang="en-US" baseline="0" dirty="0"/>
              <a:t> likely to reach </a:t>
            </a:r>
            <a:r>
              <a:rPr lang="en-US" dirty="0"/>
              <a:t>each audience.</a:t>
            </a:r>
          </a:p>
          <a:p>
            <a:pPr defTabSz="915772">
              <a:defRPr/>
            </a:pPr>
            <a:endParaRPr lang="en-US" b="1" dirty="0"/>
          </a:p>
          <a:p>
            <a:r>
              <a:rPr lang="en-US" b="0" dirty="0"/>
              <a:t>You will likely need resources to use some of these platforms.</a:t>
            </a:r>
            <a:r>
              <a:rPr lang="en-US" b="1" dirty="0"/>
              <a:t> </a:t>
            </a:r>
            <a:r>
              <a:rPr lang="en-US" dirty="0"/>
              <a:t>Resources necessary to support your communication efforts will, of course, vary with the channels you’ve chosen. Some platforms require financial resources, such as buying</a:t>
            </a:r>
            <a:r>
              <a:rPr lang="en-US" baseline="0" dirty="0"/>
              <a:t> social media ads to reach a young audience, </a:t>
            </a:r>
            <a:r>
              <a:rPr lang="en-US" dirty="0"/>
              <a:t>while others require knowledge of the local media market, such as</a:t>
            </a:r>
            <a:r>
              <a:rPr lang="en-US" baseline="0" dirty="0"/>
              <a:t> submitting a letter to the editor or earning a feature story in the newspaper known to be read by most state congressional staffers</a:t>
            </a:r>
            <a:r>
              <a:rPr lang="en-US" dirty="0"/>
              <a:t>. </a:t>
            </a:r>
          </a:p>
          <a:p>
            <a:r>
              <a:rPr lang="en-US" dirty="0"/>
              <a:t> </a:t>
            </a:r>
          </a:p>
          <a:p>
            <a:r>
              <a:rPr lang="en-US" dirty="0"/>
              <a:t>Your audience’s media habits should be balanced with your staff, financial and technological capacity. There are advantages and disadvantages</a:t>
            </a:r>
            <a:r>
              <a:rPr lang="en-US" baseline="0" dirty="0"/>
              <a:t> in terms of cost, reach, time and the amount of information you can convey via</a:t>
            </a:r>
            <a:r>
              <a:rPr lang="en-US" dirty="0"/>
              <a:t> each media channel, whether it is newspapers, magazines, blogs, newsletters, TV, radio or social media.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 detailed information on media planning can be found in the Media Planning and Media Resource Guide available in the Learning Management System.</a:t>
            </a:r>
          </a:p>
          <a:p>
            <a:endParaRPr lang="en-US" dirty="0"/>
          </a:p>
          <a:p>
            <a:endParaRPr lang="en-US" dirty="0"/>
          </a:p>
          <a:p>
            <a:pPr defTabSz="915772">
              <a:defRPr/>
            </a:pPr>
            <a:r>
              <a:rPr lang="en-US" dirty="0" err="1"/>
              <a:t>Iliff</a:t>
            </a:r>
            <a:r>
              <a:rPr lang="en-US" dirty="0"/>
              <a:t>, R. (December 5, 2014). Why PR is Embracing the PESO Model. Retrieved from </a:t>
            </a:r>
            <a:r>
              <a:rPr lang="en-US" dirty="0">
                <a:hlinkClick r:id="rId3"/>
              </a:rPr>
              <a:t>http://mashable.com/2014/12/05/public-relations-industry/#XNjfFL5D0OqY</a:t>
            </a:r>
            <a:r>
              <a:rPr lang="en-US" dirty="0"/>
              <a:t>  </a:t>
            </a:r>
          </a:p>
          <a:p>
            <a:pPr defTabSz="915772">
              <a:defRPr/>
            </a:pPr>
            <a:endParaRPr lang="en-US" dirty="0"/>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150</a:t>
            </a:fld>
            <a:endParaRPr lang="en-US" dirty="0"/>
          </a:p>
        </p:txBody>
      </p:sp>
    </p:spTree>
    <p:extLst>
      <p:ext uri="{BB962C8B-B14F-4D97-AF65-F5344CB8AC3E}">
        <p14:creationId xmlns:p14="http://schemas.microsoft.com/office/powerpoint/2010/main" val="3539122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back to</a:t>
            </a:r>
            <a:r>
              <a:rPr lang="en-US" baseline="0" dirty="0"/>
              <a:t> our example</a:t>
            </a:r>
            <a:r>
              <a:rPr lang="en-US" dirty="0"/>
              <a:t>, if you are trying to reach LGBTQ young adults with messaging about the consequences of smoking, you may try a combination of distribution channels, including print and electronic. </a:t>
            </a:r>
          </a:p>
          <a:p>
            <a:endParaRPr lang="en-US" dirty="0"/>
          </a:p>
          <a:p>
            <a:r>
              <a:rPr lang="en-US" dirty="0"/>
              <a:t>For example, the Southern Nevada Health District’s marketing initiative included distribution of educational materials at sponsored events at bars and nightclubs, as well as using electronic media and social media.</a:t>
            </a:r>
          </a:p>
          <a:p>
            <a:endParaRPr lang="en-US" dirty="0"/>
          </a:p>
          <a:p>
            <a:r>
              <a:rPr lang="en-US" dirty="0"/>
              <a:t>Source: Crush. (</a:t>
            </a:r>
            <a:r>
              <a:rPr lang="en-US" dirty="0" err="1"/>
              <a:t>n.d.</a:t>
            </a:r>
            <a:r>
              <a:rPr lang="en-US" dirty="0"/>
              <a:t>). Retrieved</a:t>
            </a:r>
            <a:r>
              <a:rPr lang="en-US" baseline="0" dirty="0"/>
              <a:t> from Crush Online Campaign website </a:t>
            </a:r>
            <a:r>
              <a:rPr lang="en-US" dirty="0"/>
              <a:t>http://www.socrush.com/</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151</a:t>
            </a:fld>
            <a:endParaRPr lang="en-US" dirty="0"/>
          </a:p>
        </p:txBody>
      </p:sp>
    </p:spTree>
    <p:extLst>
      <p:ext uri="{BB962C8B-B14F-4D97-AF65-F5344CB8AC3E}">
        <p14:creationId xmlns:p14="http://schemas.microsoft.com/office/powerpoint/2010/main" val="1098527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this lesson, we defined the P, S, and E of the PSE change process and provided examples of each. We</a:t>
            </a:r>
            <a:r>
              <a:rPr lang="en-US" baseline="0" dirty="0"/>
              <a:t> d</a:t>
            </a:r>
            <a:r>
              <a:rPr lang="en-US" dirty="0"/>
              <a:t>iscussed the evidence base for PSE change and illustrated the difference between PSE change and traditional public health programs, and introduced the seven steps of the PSE change process that we will review in subsequent lessons.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a:t>
            </a:fld>
            <a:endParaRPr lang="en-US"/>
          </a:p>
        </p:txBody>
      </p:sp>
    </p:spTree>
    <p:extLst>
      <p:ext uri="{BB962C8B-B14F-4D97-AF65-F5344CB8AC3E}">
        <p14:creationId xmlns:p14="http://schemas.microsoft.com/office/powerpoint/2010/main" val="1850848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At this point, look again at the composition of your task force. Do any of your stakeholders have communication experience? If so, engage them to help lead these efforts. Do any of your partner organizations have large networks? Enlist their help in disseminating information. If your task force or coalition lacks these resources, can you identify additional partners with relevant experience? Are there small</a:t>
            </a:r>
            <a:r>
              <a:rPr lang="en-US" baseline="0" dirty="0"/>
              <a:t> pockets of local grant dollars you could apply for collectively to support this effort?</a:t>
            </a:r>
            <a:r>
              <a:rPr lang="en-US" dirty="0"/>
              <a:t> </a:t>
            </a:r>
          </a:p>
          <a:p>
            <a:pPr defTabSz="915772">
              <a:defRPr/>
            </a:pPr>
            <a:endParaRPr lang="en-US" dirty="0"/>
          </a:p>
          <a:p>
            <a:pPr defTabSz="915772">
              <a:defRPr/>
            </a:pPr>
            <a:r>
              <a:rPr lang="en-US" dirty="0"/>
              <a:t>http://www.istockphoto.com/photo/teamwork-meeting-concept-gm621228604-108428237</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152</a:t>
            </a:fld>
            <a:endParaRPr lang="en-US" dirty="0"/>
          </a:p>
        </p:txBody>
      </p:sp>
    </p:spTree>
    <p:extLst>
      <p:ext uri="{BB962C8B-B14F-4D97-AF65-F5344CB8AC3E}">
        <p14:creationId xmlns:p14="http://schemas.microsoft.com/office/powerpoint/2010/main" val="26146737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Click on the image</a:t>
            </a:r>
            <a:r>
              <a:rPr lang="en-US" i="0" baseline="0" dirty="0"/>
              <a:t> to</a:t>
            </a:r>
            <a:r>
              <a:rPr lang="en-US" i="0" dirty="0"/>
              <a:t> listen to an example about how a</a:t>
            </a:r>
            <a:r>
              <a:rPr lang="en-US" i="0" baseline="0" dirty="0"/>
              <a:t> coalition with diverse skills and resources took on Step 5: Promote.</a:t>
            </a:r>
          </a:p>
          <a:p>
            <a:endParaRPr lang="en-US" i="0" dirty="0"/>
          </a:p>
          <a:p>
            <a:r>
              <a:rPr lang="en-US" dirty="0"/>
              <a:t>In New Orleans, the </a:t>
            </a:r>
            <a:r>
              <a:rPr lang="en-US" dirty="0" err="1"/>
              <a:t>SmokeFree</a:t>
            </a:r>
            <a:r>
              <a:rPr lang="en-US" dirty="0"/>
              <a:t> NOLA Coalition worked to communicate the need for a citywide smoke-free air law. The coalition was broad in its membership and included state</a:t>
            </a:r>
            <a:r>
              <a:rPr lang="en-US" baseline="0" dirty="0"/>
              <a:t>wide and national health groups and anti-tobacco advocates</a:t>
            </a:r>
            <a:r>
              <a:rPr lang="en-US" dirty="0"/>
              <a:t> like the Louisiana Comprehensive Cancer Control Program,</a:t>
            </a:r>
            <a:r>
              <a:rPr lang="en-US" baseline="0" dirty="0"/>
              <a:t> </a:t>
            </a:r>
            <a:r>
              <a:rPr lang="en-US" dirty="0"/>
              <a:t>Geographic Health Equity Alliance</a:t>
            </a:r>
            <a:r>
              <a:rPr lang="en-US" baseline="0" dirty="0"/>
              <a:t> and </a:t>
            </a:r>
            <a:r>
              <a:rPr lang="en-US" dirty="0"/>
              <a:t>Campaign for Tobacco Free Kids, among many others.</a:t>
            </a:r>
          </a:p>
          <a:p>
            <a:endParaRPr lang="en-US" dirty="0"/>
          </a:p>
          <a:p>
            <a:r>
              <a:rPr lang="en-US" dirty="0"/>
              <a:t>Messages were framed by enlisting a casino employee and musicians to talk about the personal impact of secondhand smoke exposure in their workplaces. The coalition promoted its effort by using strategies that incorporated local communities and cultural elements, acknowledging the fun-loving atmosphere in New Orleans. Stories in local media outlets promoted awareness of the initiative and educated stakeholders. They also used a unique platform – the Smoke-Free NOLA parade that traveled through the city streets to promote the</a:t>
            </a:r>
            <a:r>
              <a:rPr lang="en-US" baseline="0" dirty="0"/>
              <a:t> </a:t>
            </a:r>
            <a:r>
              <a:rPr lang="en-US" dirty="0"/>
              <a:t>message.</a:t>
            </a:r>
          </a:p>
          <a:p>
            <a:endParaRPr lang="en-US" dirty="0"/>
          </a:p>
          <a:p>
            <a:r>
              <a:rPr lang="en-US" dirty="0"/>
              <a:t>These efforts paid off, as the New Orleans City Council unanimously approved a comprehensive smoke-free air law in 2015</a:t>
            </a:r>
            <a:r>
              <a:rPr lang="en-US" baseline="0" dirty="0"/>
              <a:t> and public support for the law was overwhelmingly positive 6-months after its roll-out. https://smokefreenola.files.wordpress.com/2015/10/10_22_15_memo.pdf</a:t>
            </a:r>
            <a:endParaRPr lang="en-US" dirty="0"/>
          </a:p>
          <a:p>
            <a:endParaRPr lang="en-US" dirty="0"/>
          </a:p>
          <a:p>
            <a:r>
              <a:rPr lang="en-US" dirty="0" err="1"/>
              <a:t>istock</a:t>
            </a:r>
            <a:r>
              <a:rPr lang="en-US" dirty="0"/>
              <a:t>:</a:t>
            </a:r>
          </a:p>
          <a:p>
            <a:r>
              <a:rPr lang="en-US" dirty="0"/>
              <a:t>http://www.istockphoto.com/photo/drum-on-stage-gm537386974-95259489</a:t>
            </a:r>
          </a:p>
          <a:p>
            <a:r>
              <a:rPr lang="en-US" dirty="0"/>
              <a:t>Maybe for the photo we</a:t>
            </a:r>
            <a:r>
              <a:rPr lang="en-US" baseline="0" dirty="0"/>
              <a:t> could also use this one: http://www.imgrum.org/media/1236415331758375295_186479991</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153</a:t>
            </a:fld>
            <a:endParaRPr lang="en-US" dirty="0"/>
          </a:p>
        </p:txBody>
      </p:sp>
    </p:spTree>
    <p:extLst>
      <p:ext uri="{BB962C8B-B14F-4D97-AF65-F5344CB8AC3E}">
        <p14:creationId xmlns:p14="http://schemas.microsoft.com/office/powerpoint/2010/main" val="40466933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this lesson, we have discussed the importance of tailoring and framing your message for each of your stakeholder audiences. </a:t>
            </a:r>
            <a:endParaRPr lang="en-US" i="1" dirty="0">
              <a:ea typeface="Calibri"/>
              <a:cs typeface="Calibri"/>
            </a:endParaRPr>
          </a:p>
          <a:p>
            <a:pPr defTabSz="915772">
              <a:defRPr/>
            </a:pPr>
            <a:endParaRPr lang="en-US" dirty="0"/>
          </a:p>
          <a:p>
            <a:pPr defTabSz="915772">
              <a:defRPr/>
            </a:pPr>
            <a:r>
              <a:rPr lang="en-US" dirty="0"/>
              <a:t>We  have talked about incorporating audience strengths</a:t>
            </a:r>
            <a:r>
              <a:rPr lang="en-US" baseline="0" dirty="0"/>
              <a:t> and </a:t>
            </a:r>
            <a:r>
              <a:rPr lang="en-US" dirty="0"/>
              <a:t>cultural or community norms to strengthen the message and make it more acceptable to your intended audiences. </a:t>
            </a:r>
          </a:p>
          <a:p>
            <a:pPr defTabSz="915772">
              <a:defRPr/>
            </a:pPr>
            <a:endParaRPr lang="en-US" dirty="0"/>
          </a:p>
          <a:p>
            <a:pPr defTabSz="915772">
              <a:defRPr/>
            </a:pPr>
            <a:r>
              <a:rPr lang="en-US" dirty="0"/>
              <a:t>We have looked at the types of media platforms that are best suited to different audiences, as well as the resources necessary to use them. </a:t>
            </a:r>
          </a:p>
          <a:p>
            <a:pPr defTabSz="915772">
              <a:defRPr/>
            </a:pPr>
            <a:endParaRPr lang="en-US" dirty="0"/>
          </a:p>
          <a:p>
            <a:pPr defTabSz="915772">
              <a:defRPr/>
            </a:pPr>
            <a:r>
              <a:rPr lang="en-US" dirty="0"/>
              <a:t>We have also talked about engaging your stakeholders in these efforts.</a:t>
            </a:r>
            <a:r>
              <a:rPr lang="en-US" dirty="0">
                <a:effectLst/>
              </a:rPr>
              <a:t> </a:t>
            </a:r>
            <a:r>
              <a:rPr lang="en-US" dirty="0"/>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154</a:t>
            </a:fld>
            <a:endParaRPr lang="en-US" dirty="0"/>
          </a:p>
        </p:txBody>
      </p:sp>
    </p:spTree>
    <p:extLst>
      <p:ext uri="{BB962C8B-B14F-4D97-AF65-F5344CB8AC3E}">
        <p14:creationId xmlns:p14="http://schemas.microsoft.com/office/powerpoint/2010/main" val="7478942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learned to:</a:t>
            </a:r>
            <a:endParaRPr lang="en-US" i="1" dirty="0">
              <a:ea typeface="Calibri"/>
              <a:cs typeface="Calibri"/>
            </a:endParaRPr>
          </a:p>
          <a:p>
            <a:endParaRPr lang="en-US" dirty="0"/>
          </a:p>
          <a:p>
            <a:pPr marL="171450" indent="-171450">
              <a:buFont typeface="Arial" panose="020B0604020202020204" pitchFamily="34" charset="0"/>
              <a:buChar char="•"/>
            </a:pPr>
            <a:r>
              <a:rPr lang="en-US" dirty="0"/>
              <a:t>Communicate the need for PSE change.</a:t>
            </a:r>
          </a:p>
          <a:p>
            <a:pPr marL="171450" indent="-171450">
              <a:buFont typeface="Arial" panose="020B0604020202020204" pitchFamily="34" charset="0"/>
              <a:buChar char="•"/>
            </a:pPr>
            <a:r>
              <a:rPr lang="en-US" dirty="0"/>
              <a:t>Identify various modes of communication appropriate for PSE change. </a:t>
            </a:r>
          </a:p>
          <a:p>
            <a:pPr marL="171450" indent="-171450">
              <a:buFont typeface="Arial" panose="020B0604020202020204" pitchFamily="34" charset="0"/>
              <a:buChar char="•"/>
            </a:pPr>
            <a:r>
              <a:rPr lang="en-US" dirty="0"/>
              <a:t>Identify the context in which to develop a communication plan and explain the importance of this step to stakeholders.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155</a:t>
            </a:fld>
            <a:endParaRPr lang="en-US" dirty="0"/>
          </a:p>
        </p:txBody>
      </p:sp>
    </p:spTree>
    <p:extLst>
      <p:ext uri="{BB962C8B-B14F-4D97-AF65-F5344CB8AC3E}">
        <p14:creationId xmlns:p14="http://schemas.microsoft.com/office/powerpoint/2010/main" val="3831144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further readings and resources to access on the topic of promote</a:t>
            </a:r>
            <a:r>
              <a:rPr lang="en-US" baseline="0" dirty="0"/>
              <a:t> awareness, communicate and educate. </a:t>
            </a:r>
            <a:r>
              <a:rPr lang="en-US"/>
              <a:t>These and other resources are included in the learning management system.</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156</a:t>
            </a:fld>
            <a:endParaRPr lang="en-US" dirty="0"/>
          </a:p>
        </p:txBody>
      </p:sp>
    </p:spTree>
    <p:extLst>
      <p:ext uri="{BB962C8B-B14F-4D97-AF65-F5344CB8AC3E}">
        <p14:creationId xmlns:p14="http://schemas.microsoft.com/office/powerpoint/2010/main" val="11421399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Now that you understand how to frame your communication messages and tailor them based on your intended audience, visit the Educating Stakeholders module to learn more about the activities that are permissible or not permissible for CDC grantees engaged in educating stakeholders on the need to support your PSE change initiative. </a:t>
            </a:r>
          </a:p>
          <a:p>
            <a:endParaRPr lang="en-US" dirty="0"/>
          </a:p>
          <a:p>
            <a:r>
              <a:rPr lang="en-US" dirty="0" err="1"/>
              <a:t>istock</a:t>
            </a:r>
            <a:r>
              <a:rPr lang="en-US" dirty="0"/>
              <a:t>:</a:t>
            </a:r>
          </a:p>
          <a:p>
            <a:r>
              <a:rPr lang="en-US" dirty="0"/>
              <a:t>http://www.istockphoto.com/photo/what-you-need-to-know-gm493182594-76757665</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157</a:t>
            </a:fld>
            <a:endParaRPr lang="en-US" dirty="0"/>
          </a:p>
        </p:txBody>
      </p:sp>
    </p:spTree>
    <p:extLst>
      <p:ext uri="{BB962C8B-B14F-4D97-AF65-F5344CB8AC3E}">
        <p14:creationId xmlns:p14="http://schemas.microsoft.com/office/powerpoint/2010/main" val="21058117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in-depth communications training, consider enrolling in our Communication Training for Comprehensive Cancer </a:t>
            </a:r>
            <a:r>
              <a:rPr lang="en-US"/>
              <a:t>Control Professionals </a:t>
            </a:r>
            <a:r>
              <a:rPr lang="en-US" dirty="0"/>
              <a:t>101: Media Planning and Media Relations and</a:t>
            </a:r>
            <a:r>
              <a:rPr lang="en-US" baseline="0" dirty="0"/>
              <a:t> </a:t>
            </a:r>
            <a:r>
              <a:rPr lang="en-US" dirty="0"/>
              <a:t>102: Making Communication Campaigns Evidence-Based. Both are available through</a:t>
            </a:r>
            <a:r>
              <a:rPr lang="en-US" baseline="0" dirty="0"/>
              <a:t> our Online Academy.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158</a:t>
            </a:fld>
            <a:endParaRPr lang="en-US" dirty="0"/>
          </a:p>
        </p:txBody>
      </p:sp>
    </p:spTree>
    <p:extLst>
      <p:ext uri="{BB962C8B-B14F-4D97-AF65-F5344CB8AC3E}">
        <p14:creationId xmlns:p14="http://schemas.microsoft.com/office/powerpoint/2010/main" val="18424785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the full reference list of sources </a:t>
            </a:r>
            <a:r>
              <a:rPr lang="en-US" baseline="0"/>
              <a:t>cited in this </a:t>
            </a:r>
            <a:r>
              <a:rPr lang="en-US" baseline="0" dirty="0"/>
              <a:t>lesson.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159</a:t>
            </a:fld>
            <a:endParaRPr lang="en-US" dirty="0"/>
          </a:p>
        </p:txBody>
      </p:sp>
    </p:spTree>
    <p:extLst>
      <p:ext uri="{BB962C8B-B14F-4D97-AF65-F5344CB8AC3E}">
        <p14:creationId xmlns:p14="http://schemas.microsoft.com/office/powerpoint/2010/main" val="35148004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dirty="0"/>
              <a:t>Welcome to our supplemental lesson: Educating</a:t>
            </a:r>
            <a:r>
              <a:rPr lang="en-US" baseline="0" dirty="0"/>
              <a:t> Stakeholders</a:t>
            </a:r>
            <a:r>
              <a:rPr lang="en-US" dirty="0"/>
              <a:t>. In this lesson, we will provide an overview regarding</a:t>
            </a:r>
            <a:r>
              <a:rPr lang="en-US" baseline="0" dirty="0"/>
              <a:t> </a:t>
            </a:r>
            <a:r>
              <a:rPr lang="en-US" dirty="0"/>
              <a:t>activities that are permissible or not permissible for CDC grantees engaged in educating stakeholders on your PSE change initiative.  This lesson will take approximately </a:t>
            </a:r>
            <a:r>
              <a:rPr lang="en-US" b="1" dirty="0"/>
              <a:t>20</a:t>
            </a:r>
            <a:r>
              <a:rPr lang="en-US" dirty="0"/>
              <a:t> minutes to complete. </a:t>
            </a: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160</a:t>
            </a:fld>
            <a:endParaRPr lang="en-US" altLang="en-US"/>
          </a:p>
        </p:txBody>
      </p:sp>
    </p:spTree>
    <p:extLst>
      <p:ext uri="{BB962C8B-B14F-4D97-AF65-F5344CB8AC3E}">
        <p14:creationId xmlns:p14="http://schemas.microsoft.com/office/powerpoint/2010/main" val="72924177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process are based.</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161</a:t>
            </a:fld>
            <a:endParaRPr lang="en-US"/>
          </a:p>
        </p:txBody>
      </p:sp>
    </p:spTree>
    <p:extLst>
      <p:ext uri="{BB962C8B-B14F-4D97-AF65-F5344CB8AC3E}">
        <p14:creationId xmlns:p14="http://schemas.microsoft.com/office/powerpoint/2010/main" val="37191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are some further readings and resources to access for more information about PSE change. These and other resources are included in the learning management system.</a:t>
            </a:r>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a:t>
            </a:fld>
            <a:endParaRPr lang="en-US"/>
          </a:p>
        </p:txBody>
      </p:sp>
    </p:spTree>
    <p:extLst>
      <p:ext uri="{BB962C8B-B14F-4D97-AF65-F5344CB8AC3E}">
        <p14:creationId xmlns:p14="http://schemas.microsoft.com/office/powerpoint/2010/main" val="15852482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We’ll begin by defining two types of activities: education and lobbying. It is important to clearly understand the difference between educating decision-makers and lobbying for a particular legislative outcome. </a:t>
            </a:r>
          </a:p>
          <a:p>
            <a:pPr defTabSz="915772">
              <a:defRPr/>
            </a:pPr>
            <a:endParaRPr lang="en-US" dirty="0"/>
          </a:p>
          <a:p>
            <a:r>
              <a:rPr lang="en-US" b="1" dirty="0"/>
              <a:t>Education </a:t>
            </a:r>
            <a:r>
              <a:rPr lang="en-US" dirty="0"/>
              <a:t>is the presentation of objective, factual information. Examples include preparing a paper detailing the findings of a study or communicating the impact of tobacco tax increases on tobacco sales. Taking a position in favor of or against a legislative measure is NOT education. Some individuals or organizations use the term “advocacy” to describe education and awareness-raising efforts. However, we</a:t>
            </a:r>
            <a:r>
              <a:rPr lang="en-US" baseline="0" dirty="0"/>
              <a:t> prefer the term “education”, particularly in relation to CDC and other government-funded efforts, </a:t>
            </a:r>
            <a:r>
              <a:rPr lang="en-US" dirty="0"/>
              <a:t>as it more accurately describes the activities involved. </a:t>
            </a:r>
            <a:endParaRPr lang="en-US" dirty="0">
              <a:cs typeface="Calibri"/>
            </a:endParaRPr>
          </a:p>
          <a:p>
            <a:pPr defTabSz="915772">
              <a:defRPr/>
            </a:pPr>
            <a:endParaRPr lang="en-US" dirty="0"/>
          </a:p>
          <a:p>
            <a:r>
              <a:rPr lang="en-US" b="1" dirty="0"/>
              <a:t>Lobbying</a:t>
            </a:r>
            <a:r>
              <a:rPr lang="en-US" dirty="0"/>
              <a:t> is “an attempt to influence specific legislation by communicating views to legislators or asking people to contact their legislators.”  </a:t>
            </a:r>
            <a:endParaRPr lang="en-US" dirty="0">
              <a:cs typeface="Calibri"/>
            </a:endParaRPr>
          </a:p>
          <a:p>
            <a:endParaRPr lang="en-US" dirty="0"/>
          </a:p>
          <a:p>
            <a:r>
              <a:rPr lang="en-US" dirty="0"/>
              <a:t>Lobbying can further be categorized as </a:t>
            </a:r>
            <a:r>
              <a:rPr lang="en-US" b="1" dirty="0"/>
              <a:t>direct</a:t>
            </a:r>
            <a:r>
              <a:rPr lang="en-US" dirty="0"/>
              <a:t> or </a:t>
            </a:r>
            <a:r>
              <a:rPr lang="en-US" b="1" dirty="0"/>
              <a:t>grassroots</a:t>
            </a:r>
            <a:r>
              <a:rPr lang="en-US" dirty="0"/>
              <a:t>. We will talk more about these concepts shortly.</a:t>
            </a:r>
          </a:p>
          <a:p>
            <a:br>
              <a:rPr lang="en-US" dirty="0"/>
            </a:br>
            <a:r>
              <a:rPr lang="en-US" dirty="0"/>
              <a:t>Slide Citation: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Bolder Advocacy, Glossary, accessed 3-8-17 at </a:t>
            </a:r>
            <a:r>
              <a:rPr lang="en-US" u="sng" dirty="0">
                <a:hlinkClick r:id="rId3"/>
              </a:rPr>
              <a:t>http://www.bolderadvocacy.org/afj-on-advocacy/glossary</a:t>
            </a:r>
            <a:r>
              <a:rPr lang="en-US" dirty="0"/>
              <a:t>. </a:t>
            </a:r>
          </a:p>
          <a:p>
            <a:r>
              <a:rPr lang="en-US" dirty="0"/>
              <a:t>SOPHE, Chapter 2, Policy and the Role of Public Health Professionals, accessed</a:t>
            </a:r>
            <a:r>
              <a:rPr lang="en-US" baseline="0" dirty="0"/>
              <a:t> 5-15-17 at </a:t>
            </a:r>
            <a:r>
              <a:rPr lang="en-US" dirty="0"/>
              <a:t> https://www.yumpu.com/en/document/view/30857409/chapter-2-society-for-public-health-education</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162</a:t>
            </a:fld>
            <a:endParaRPr lang="en-US"/>
          </a:p>
        </p:txBody>
      </p:sp>
    </p:spTree>
    <p:extLst>
      <p:ext uri="{BB962C8B-B14F-4D97-AF65-F5344CB8AC3E}">
        <p14:creationId xmlns:p14="http://schemas.microsoft.com/office/powerpoint/2010/main" val="231269269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planning to communicate the need for PSE change, it is important to be aware of anti-lobbying rules. These rules come from difference sources, including Federal law enacted by the US Congress, and rules and regulations issued by Federal agencies, such as the Federal Election Commission and Internal Revenue Service,</a:t>
            </a:r>
            <a:r>
              <a:rPr lang="en-US" baseline="0" dirty="0"/>
              <a:t> or</a:t>
            </a:r>
            <a:r>
              <a:rPr lang="en-US" dirty="0"/>
              <a:t> IRS. In addition, state laws impose restrictions on the use of state funds. To ensure compliance, you must take into account all requirements that apply to your situation.</a:t>
            </a:r>
          </a:p>
          <a:p>
            <a:endParaRPr lang="en-US" dirty="0"/>
          </a:p>
          <a:p>
            <a:r>
              <a:rPr lang="en-US" dirty="0"/>
              <a:t>Different factors come into play when determining your organization’s treatment under these rules. We will discuss three of them: </a:t>
            </a:r>
            <a:r>
              <a:rPr lang="en-US" b="1" dirty="0"/>
              <a:t>the type of activity you plan to pursue</a:t>
            </a:r>
            <a:r>
              <a:rPr lang="en-US" dirty="0"/>
              <a:t>, </a:t>
            </a:r>
            <a:r>
              <a:rPr lang="en-US" b="1" dirty="0"/>
              <a:t>whether you receive federal funds directly from the CDC </a:t>
            </a:r>
            <a:r>
              <a:rPr lang="en-US" dirty="0"/>
              <a:t>and </a:t>
            </a:r>
            <a:r>
              <a:rPr lang="en-US" b="1" dirty="0"/>
              <a:t>the classification of your organization by the IRS</a:t>
            </a:r>
            <a:r>
              <a:rPr lang="en-US" dirty="0"/>
              <a:t>.</a:t>
            </a:r>
          </a:p>
          <a:p>
            <a:endParaRPr lang="en-US" dirty="0"/>
          </a:p>
          <a:p>
            <a:r>
              <a:rPr lang="en-US" dirty="0"/>
              <a:t>This is a complex topic, and distinctions between permissible and forbidden activities can be subtle. While we will summarize information and provide helpful resources, </a:t>
            </a:r>
            <a:r>
              <a:rPr lang="en-US" b="1" dirty="0"/>
              <a:t>please be aware that the George Washington University Cancer Center provides this material for informational purposes only</a:t>
            </a:r>
            <a:r>
              <a:rPr lang="en-US" dirty="0"/>
              <a:t>. We do not provide legal guidance, and the examples we provide may not apply to your circumstances. We suggest that you seek legal guidance about your specific situation if you have questions</a:t>
            </a:r>
            <a:r>
              <a:rPr lang="en-US" baseline="0" dirty="0"/>
              <a:t> or concerns</a:t>
            </a:r>
            <a:r>
              <a:rPr lang="en-US" dirty="0"/>
              <a:t>.</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163</a:t>
            </a:fld>
            <a:endParaRPr lang="en-US"/>
          </a:p>
        </p:txBody>
      </p:sp>
    </p:spTree>
    <p:extLst>
      <p:ext uri="{BB962C8B-B14F-4D97-AF65-F5344CB8AC3E}">
        <p14:creationId xmlns:p14="http://schemas.microsoft.com/office/powerpoint/2010/main" val="154786470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a:t>
            </a:r>
            <a:r>
              <a:rPr lang="en-US" dirty="0"/>
              <a:t>look at guidance that the CDC has issued to assist their grantees, again remembering that this information is not definitive legal guidance. </a:t>
            </a:r>
            <a:r>
              <a:rPr lang="en-US" b="1" dirty="0"/>
              <a:t>Information is presented in a document entitled Anti-Lobbying Restrictions for CDC Grantees, which summarizes provisions of Section 503, Division F, Title V, FY 12 Consolidated Appropriations Act</a:t>
            </a:r>
            <a:r>
              <a:rPr lang="en-US" dirty="0"/>
              <a:t>.  </a:t>
            </a:r>
          </a:p>
          <a:p>
            <a:endParaRPr lang="en-US" dirty="0"/>
          </a:p>
          <a:p>
            <a:r>
              <a:rPr lang="en-US" dirty="0"/>
              <a:t>During this lesson, we’ll refer to this guidance as CDC’s Anti-Lobbying Restrictions. The document also includes Additional Requirement 12, which provides further guidance about the application of Section 503 to CDC grantees. Because time limitations prevent us from fully exploring this guidance here, we recommend consulting the document, available</a:t>
            </a:r>
            <a:r>
              <a:rPr lang="en-US" baseline="0" dirty="0"/>
              <a:t> in our Learning Management System,</a:t>
            </a:r>
            <a:r>
              <a:rPr lang="en-US" dirty="0"/>
              <a:t> for more complete information. </a:t>
            </a:r>
          </a:p>
          <a:p>
            <a:endParaRPr lang="en-US" dirty="0"/>
          </a:p>
          <a:p>
            <a:r>
              <a:rPr lang="en-US" dirty="0" err="1"/>
              <a:t>istock</a:t>
            </a:r>
            <a:r>
              <a:rPr lang="en-US" dirty="0"/>
              <a:t>: http://www.istockphoto.com/photo/policies-procedure-gm522801246-91800013</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164</a:t>
            </a:fld>
            <a:endParaRPr lang="en-US"/>
          </a:p>
        </p:txBody>
      </p:sp>
    </p:spTree>
    <p:extLst>
      <p:ext uri="{BB962C8B-B14F-4D97-AF65-F5344CB8AC3E}">
        <p14:creationId xmlns:p14="http://schemas.microsoft.com/office/powerpoint/2010/main" val="33764223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CDC grantees fall into two different categories. They are either </a:t>
            </a:r>
            <a:r>
              <a:rPr lang="en-US" b="1" dirty="0"/>
              <a:t>state or local government agencies</a:t>
            </a:r>
            <a:r>
              <a:rPr lang="en-US" dirty="0"/>
              <a:t>, or they are </a:t>
            </a:r>
            <a:r>
              <a:rPr lang="en-US" b="1" dirty="0"/>
              <a:t>non-government entities</a:t>
            </a:r>
            <a:r>
              <a:rPr lang="en-US" dirty="0"/>
              <a:t>. We will begin our discussion by reviewing examples of allowable activities for state and local agencies, and then we will look at activities allowed for non-government entities. We will also review examples of prohibited activities for both groups.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165</a:t>
            </a:fld>
            <a:endParaRPr lang="en-US"/>
          </a:p>
        </p:txBody>
      </p:sp>
    </p:spTree>
    <p:extLst>
      <p:ext uri="{BB962C8B-B14F-4D97-AF65-F5344CB8AC3E}">
        <p14:creationId xmlns:p14="http://schemas.microsoft.com/office/powerpoint/2010/main" val="38989311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State and local agencies funded by CDC may provide education to the public. An additional allowable activity that is unique to these agencies is the ability to work on policy-related issues across equivalent branches of government. That is, as members of the executive branch of government, they may engage with members of the legislative branch. This exception does not apply to non-government entities. </a:t>
            </a:r>
          </a:p>
          <a:p>
            <a:endParaRPr lang="en-US" dirty="0"/>
          </a:p>
          <a:p>
            <a:r>
              <a:rPr lang="en-US" dirty="0" err="1"/>
              <a:t>istock</a:t>
            </a:r>
            <a:r>
              <a:rPr lang="en-US" dirty="0"/>
              <a:t>: http://www.istockphoto.com/photo/marker-with-check-mark-and-box-gm118921584-11999319</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166</a:t>
            </a:fld>
            <a:endParaRPr lang="en-US"/>
          </a:p>
        </p:txBody>
      </p:sp>
    </p:spTree>
    <p:extLst>
      <p:ext uri="{BB962C8B-B14F-4D97-AF65-F5344CB8AC3E}">
        <p14:creationId xmlns:p14="http://schemas.microsoft.com/office/powerpoint/2010/main" val="185787601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some examples of allowed activities for agencies. Please see CDC’s Anti-Lobbying Restrictions for a more complete list. Examples</a:t>
            </a:r>
            <a:r>
              <a:rPr lang="en-US" baseline="0" dirty="0"/>
              <a:t> include:</a:t>
            </a:r>
            <a:r>
              <a:rPr lang="en-US" dirty="0"/>
              <a:t> </a:t>
            </a:r>
            <a:endParaRPr lang="en-US" i="1" dirty="0">
              <a:cs typeface="Calibri"/>
            </a:endParaRPr>
          </a:p>
          <a:p>
            <a:endParaRPr lang="en-US" dirty="0"/>
          </a:p>
          <a:p>
            <a:pPr marL="171707" indent="-171707">
              <a:buFont typeface="Arial" panose="020B0604020202020204" pitchFamily="34" charset="0"/>
              <a:buChar char="•"/>
            </a:pPr>
            <a:r>
              <a:rPr lang="en-US" dirty="0"/>
              <a:t>Educating the public on personal health behaviors and choices, health issues and their public health consequences and the evidence associated with potential policy solutions to health issues</a:t>
            </a:r>
          </a:p>
          <a:p>
            <a:pPr marL="171707" indent="-171707">
              <a:buFont typeface="Arial" panose="020B0604020202020204" pitchFamily="34" charset="0"/>
              <a:buChar char="•"/>
            </a:pPr>
            <a:r>
              <a:rPr lang="en-US" dirty="0"/>
              <a:t>Research on policy alternatives and their impact</a:t>
            </a:r>
          </a:p>
          <a:p>
            <a:pPr marL="171707" indent="-171707">
              <a:buFont typeface="Arial" panose="020B0604020202020204" pitchFamily="34" charset="0"/>
              <a:buChar char="•"/>
            </a:pPr>
            <a:r>
              <a:rPr lang="en-US" dirty="0"/>
              <a:t>Working with their own state or local government’s legislative body on policy approaches to health issues, </a:t>
            </a:r>
            <a:r>
              <a:rPr lang="en-US" b="1" dirty="0"/>
              <a:t>as part of normal executive-legislative relationships</a:t>
            </a:r>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167</a:t>
            </a:fld>
            <a:endParaRPr lang="en-US"/>
          </a:p>
        </p:txBody>
      </p:sp>
    </p:spTree>
    <p:extLst>
      <p:ext uri="{BB962C8B-B14F-4D97-AF65-F5344CB8AC3E}">
        <p14:creationId xmlns:p14="http://schemas.microsoft.com/office/powerpoint/2010/main" val="1376271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Non-government grantees may also provide education and a variety of policy-related, non-lobbying activities. </a:t>
            </a:r>
          </a:p>
          <a:p>
            <a:endParaRPr lang="en-US" dirty="0"/>
          </a:p>
          <a:p>
            <a:r>
              <a:rPr lang="en-US" dirty="0"/>
              <a:t>These include “highlighting and translating public health evidence, collecting and analyzing data, publishing and disseminating results of research; implementing prevention strategies, conducting community outreach services; fostering coalition building and consensus on public health initiatives</a:t>
            </a:r>
            <a:r>
              <a:rPr lang="en-US" baseline="0" dirty="0"/>
              <a:t> by </a:t>
            </a:r>
            <a:r>
              <a:rPr lang="en-US" dirty="0"/>
              <a:t>providing leadership and training, and fostering safe and healthful environments.”</a:t>
            </a:r>
            <a:endParaRPr lang="en-US" dirty="0">
              <a:cs typeface="Calibri"/>
            </a:endParaRPr>
          </a:p>
          <a:p>
            <a:r>
              <a:rPr lang="en-US" dirty="0"/>
              <a:t> </a:t>
            </a:r>
          </a:p>
          <a:p>
            <a:r>
              <a:rPr lang="en-US" dirty="0" err="1"/>
              <a:t>istock</a:t>
            </a:r>
            <a:r>
              <a:rPr lang="en-US" dirty="0"/>
              <a:t>: http://www.istockphoto.com/photo/go-walk-gm178850721-25397677</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168</a:t>
            </a:fld>
            <a:endParaRPr lang="en-US"/>
          </a:p>
        </p:txBody>
      </p:sp>
    </p:spTree>
    <p:extLst>
      <p:ext uri="{BB962C8B-B14F-4D97-AF65-F5344CB8AC3E}">
        <p14:creationId xmlns:p14="http://schemas.microsoft.com/office/powerpoint/2010/main" val="297645269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examples of allowed activities for non-government entities. See CDC’s Anti-Lobbying Restrictions for a more complete list. Examples include:</a:t>
            </a:r>
            <a:endParaRPr lang="en-US" i="1" dirty="0">
              <a:cs typeface="Calibri"/>
            </a:endParaRPr>
          </a:p>
          <a:p>
            <a:pPr marL="171707" indent="-171707">
              <a:buFont typeface="Arial" panose="020B0604020202020204" pitchFamily="34" charset="0"/>
              <a:buChar char="•"/>
            </a:pPr>
            <a:r>
              <a:rPr lang="en-US" dirty="0"/>
              <a:t>“Educating the public on personal health behaviors and choices</a:t>
            </a:r>
          </a:p>
          <a:p>
            <a:pPr marL="171707" indent="-171707">
              <a:buFont typeface="Arial" panose="020B0604020202020204" pitchFamily="34" charset="0"/>
              <a:buChar char="•"/>
            </a:pPr>
            <a:r>
              <a:rPr lang="en-US" dirty="0"/>
              <a:t>Conducting research on policy alternatives and their impact</a:t>
            </a:r>
          </a:p>
          <a:p>
            <a:pPr marL="171450" indent="-171450" defTabSz="915772">
              <a:buFont typeface="Arial" panose="020B0604020202020204" pitchFamily="34" charset="0"/>
              <a:buChar char="•"/>
              <a:defRPr/>
            </a:pPr>
            <a:r>
              <a:rPr lang="en-US" b="1" dirty="0"/>
              <a:t>Upon formal, written request, providing public officials with technical advice or assistance concerning evidence of program or policy effectiveness</a:t>
            </a:r>
            <a:r>
              <a:rPr lang="en-US" dirty="0"/>
              <a:t> </a:t>
            </a:r>
            <a:endParaRPr lang="en-US" dirty="0">
              <a:cs typeface="Calibri"/>
            </a:endParaRPr>
          </a:p>
          <a:p>
            <a:pPr marL="171707" indent="-171707">
              <a:buFont typeface="Arial" panose="020B0604020202020204" pitchFamily="34" charset="0"/>
              <a:buChar char="•"/>
            </a:pPr>
            <a:r>
              <a:rPr lang="en-US" dirty="0"/>
              <a:t>Identifying approaches for tracking and evaluating implementation of policy actions</a:t>
            </a:r>
          </a:p>
          <a:p>
            <a:pPr marL="171707" indent="-171707">
              <a:buFont typeface="Arial" panose="020B0604020202020204" pitchFamily="34" charset="0"/>
              <a:buChar char="•"/>
            </a:pPr>
            <a:r>
              <a:rPr lang="en-US" dirty="0"/>
              <a:t>Communicating with the public about health issues and potential policy solutions.”</a:t>
            </a:r>
          </a:p>
          <a:p>
            <a:endParaRPr lang="en-US" dirty="0"/>
          </a:p>
          <a:p>
            <a:endParaRPr lang="en-US" dirty="0"/>
          </a:p>
          <a:p>
            <a:r>
              <a:rPr lang="en-US" dirty="0" err="1"/>
              <a:t>istock</a:t>
            </a:r>
            <a:r>
              <a:rPr lang="en-US" dirty="0"/>
              <a:t>: http://www.istockphoto.com/photo/isolated-floating-black-pen-on-white-background-gm91516799-9091427</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169</a:t>
            </a:fld>
            <a:endParaRPr lang="en-US"/>
          </a:p>
        </p:txBody>
      </p:sp>
    </p:spTree>
    <p:extLst>
      <p:ext uri="{BB962C8B-B14F-4D97-AF65-F5344CB8AC3E}">
        <p14:creationId xmlns:p14="http://schemas.microsoft.com/office/powerpoint/2010/main" val="10010156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Now we’ll walk through some specific activities that </a:t>
            </a:r>
            <a:r>
              <a:rPr lang="en-US" b="1" u="sng" dirty="0"/>
              <a:t>cannot be conducted using federal</a:t>
            </a:r>
            <a:r>
              <a:rPr lang="en-US" b="1" u="sng" baseline="0" dirty="0"/>
              <a:t> </a:t>
            </a:r>
            <a:r>
              <a:rPr lang="en-US" b="1" u="sng" dirty="0"/>
              <a:t>funding. </a:t>
            </a:r>
          </a:p>
          <a:p>
            <a:pPr defTabSz="915772">
              <a:defRPr/>
            </a:pPr>
            <a:endParaRPr lang="en-US" dirty="0"/>
          </a:p>
          <a:p>
            <a:endParaRPr lang="en-US" dirty="0"/>
          </a:p>
          <a:p>
            <a:r>
              <a:rPr lang="en-US" dirty="0" err="1"/>
              <a:t>istock</a:t>
            </a:r>
            <a:r>
              <a:rPr lang="en-US" dirty="0"/>
              <a:t>: http://www.istockphoto.com/photo/stop-gm499403725-42478688</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170</a:t>
            </a:fld>
            <a:endParaRPr lang="en-US"/>
          </a:p>
        </p:txBody>
      </p:sp>
    </p:spTree>
    <p:extLst>
      <p:ext uri="{BB962C8B-B14F-4D97-AF65-F5344CB8AC3E}">
        <p14:creationId xmlns:p14="http://schemas.microsoft.com/office/powerpoint/2010/main" val="199417003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government agencies and non-government entities, </a:t>
            </a:r>
            <a:r>
              <a:rPr lang="en-US" b="1" u="sng" dirty="0"/>
              <a:t>the use of Federal funds </a:t>
            </a:r>
            <a:r>
              <a:rPr lang="en-US" dirty="0"/>
              <a:t>to </a:t>
            </a:r>
            <a:r>
              <a:rPr lang="en-US" b="0" dirty="0"/>
              <a:t>conduct grassroots lobbying or direct lobbying is prohibited. </a:t>
            </a:r>
          </a:p>
          <a:p>
            <a:endParaRPr lang="en-US" dirty="0"/>
          </a:p>
          <a:p>
            <a:r>
              <a:rPr lang="en-US" dirty="0"/>
              <a:t>CDC refers to </a:t>
            </a:r>
            <a:r>
              <a:rPr lang="en-US" b="1" dirty="0"/>
              <a:t>grassroots lobbying</a:t>
            </a:r>
            <a:r>
              <a:rPr lang="en-US" dirty="0"/>
              <a:t> as an “activity directed at inducing members of the public to contact their elected representatives to urge support of, or opposition to, proposed or pending legislation or appropriations or any regulation, administrative action, or order issued by the executive branch of any Federal, state or local government.”</a:t>
            </a:r>
            <a:endParaRPr lang="en-US"/>
          </a:p>
          <a:p>
            <a:endParaRPr lang="en-US" dirty="0"/>
          </a:p>
          <a:p>
            <a:r>
              <a:rPr lang="en-US" b="1" dirty="0"/>
              <a:t>Direct lobbying</a:t>
            </a:r>
            <a:r>
              <a:rPr lang="en-US" dirty="0"/>
              <a:t> is the use of federal funds “to attempt to influence deliberations or actions by Federal, state, or local legislative or executive branches,” including communications that take a position on a specific legislative or executive measure.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171</a:t>
            </a:fld>
            <a:endParaRPr lang="en-US"/>
          </a:p>
        </p:txBody>
      </p:sp>
    </p:spTree>
    <p:extLst>
      <p:ext uri="{BB962C8B-B14F-4D97-AF65-F5344CB8AC3E}">
        <p14:creationId xmlns:p14="http://schemas.microsoft.com/office/powerpoint/2010/main" val="194665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is</a:t>
            </a:r>
            <a:r>
              <a:rPr lang="en-US" baseline="0" dirty="0"/>
              <a:t> the full reference list of sources cited in this lesson. </a:t>
            </a:r>
            <a:endParaRPr lang="en-US" dirty="0"/>
          </a:p>
          <a:p>
            <a:endParaRPr lang="en-US" dirty="0"/>
          </a:p>
          <a:p>
            <a:endParaRPr lang="en-US" dirty="0"/>
          </a:p>
          <a:p>
            <a:pPr defTabSz="915772">
              <a:defRPr/>
            </a:pPr>
            <a:endParaRPr lang="en-US" u="sng" dirty="0"/>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a:t>
            </a:fld>
            <a:endParaRPr lang="en-US"/>
          </a:p>
        </p:txBody>
      </p:sp>
    </p:spTree>
    <p:extLst>
      <p:ext uri="{BB962C8B-B14F-4D97-AF65-F5344CB8AC3E}">
        <p14:creationId xmlns:p14="http://schemas.microsoft.com/office/powerpoint/2010/main" val="91323026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CDC’s Anti-Lobbying Restrictions also includes lists of activities its grantees cannot engage in. For state and local government grantees, these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“Encouraging the public to support or oppose specific action proposed or pending before the Federal government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Encouraging the public to support or oppose specific legislation or executive action proposed or pending before state or local government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Direct lobbying of the US Congress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Direct lobbying of a state or local legislature”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CDC’s Anti-Lobbying Restrictions for a more complete list.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172</a:t>
            </a:fld>
            <a:endParaRPr lang="en-US"/>
          </a:p>
        </p:txBody>
      </p:sp>
    </p:spTree>
    <p:extLst>
      <p:ext uri="{BB962C8B-B14F-4D97-AF65-F5344CB8AC3E}">
        <p14:creationId xmlns:p14="http://schemas.microsoft.com/office/powerpoint/2010/main" val="30510248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FYI- for captivate purposes read this slide as one– but we will layer</a:t>
            </a:r>
            <a:r>
              <a:rPr lang="en-US" sz="1200" b="1" kern="1200" baseline="0" dirty="0">
                <a:solidFill>
                  <a:schemeClr val="tx1"/>
                </a:solidFill>
                <a:effectLst/>
                <a:latin typeface="+mn-lt"/>
                <a:ea typeface="+mn-ea"/>
                <a:cs typeface="+mn-cs"/>
              </a:rPr>
              <a:t> info on top of each other– for slides 14-15</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non-government grantees, prohibited activities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Encouraging the public to support or oppose specific action proposed or pending before the US Congress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Encouraging the public to support or oppose specific legislation or executive action by a state or local government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Direct lobbying in support of, or in opposition to, a matter proposed or pending before a legislature, including a state or local legislature or the US Congress, or to a proposed or pending decision by an executive agency (including regulations, executive orders or other administrative 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Presenting materials relating to public policies that may require legislative or executive action that do not include an objective, balanced presentation of evidence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Presenting materials relating to public policies that may require legislative or executive action that are only made available to allies or a narrow audience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Developing and/or disseminating materials that exhibit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three of the following characteristics: (1) reference to specific legislation or other order; (2) reflecting a point of view on that legislation or other order; and (3) containing an overt call to action.”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CDC’s Anti-Lobbying Restrictions for a more complete list.  </a:t>
            </a:r>
          </a:p>
          <a:p>
            <a:endParaRPr lang="en-US" dirty="0"/>
          </a:p>
          <a:p>
            <a:pPr defTabSz="915772">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173</a:t>
            </a:fld>
            <a:endParaRPr lang="en-US"/>
          </a:p>
        </p:txBody>
      </p:sp>
    </p:spTree>
    <p:extLst>
      <p:ext uri="{BB962C8B-B14F-4D97-AF65-F5344CB8AC3E}">
        <p14:creationId xmlns:p14="http://schemas.microsoft.com/office/powerpoint/2010/main" val="29454742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174</a:t>
            </a:fld>
            <a:endParaRPr lang="en-US"/>
          </a:p>
        </p:txBody>
      </p:sp>
    </p:spTree>
    <p:extLst>
      <p:ext uri="{BB962C8B-B14F-4D97-AF65-F5344CB8AC3E}">
        <p14:creationId xmlns:p14="http://schemas.microsoft.com/office/powerpoint/2010/main" val="36931618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this point in the lesson, we’ve focused on guidance provided by CDC to help explain lobbying restrictions imposed by Section 503 of the Fiscal Year 2012 Consolidated Appropriations Act. </a:t>
            </a:r>
          </a:p>
          <a:p>
            <a:endParaRPr lang="en-US" dirty="0"/>
          </a:p>
          <a:p>
            <a:r>
              <a:rPr lang="en-US" dirty="0"/>
              <a:t>Now we’ll look briefly at </a:t>
            </a:r>
            <a:r>
              <a:rPr lang="en-US" b="1" dirty="0"/>
              <a:t>501(c)(3) </a:t>
            </a:r>
            <a:r>
              <a:rPr lang="en-US" dirty="0"/>
              <a:t>and </a:t>
            </a:r>
            <a:r>
              <a:rPr lang="en-US" b="1" dirty="0"/>
              <a:t>501(c)(4) </a:t>
            </a:r>
            <a:r>
              <a:rPr lang="en-US" dirty="0"/>
              <a:t>tax exempt organizations as categorized by the IRS and how these classifications can also affect lobbying activities.</a:t>
            </a:r>
            <a:r>
              <a:rPr lang="en-US" baseline="0" dirty="0"/>
              <a:t> </a:t>
            </a:r>
          </a:p>
          <a:p>
            <a:endParaRPr lang="en-US" baseline="0" dirty="0"/>
          </a:p>
          <a:p>
            <a:r>
              <a:rPr lang="en-US" baseline="0" dirty="0"/>
              <a:t>We’ll also briefly review the capabilities of </a:t>
            </a:r>
            <a:r>
              <a:rPr lang="en-US" dirty="0"/>
              <a:t>unincorporated voluntary organizations.</a:t>
            </a:r>
          </a:p>
          <a:p>
            <a:endParaRPr lang="en-US" dirty="0"/>
          </a:p>
          <a:p>
            <a:r>
              <a:rPr lang="en-US" dirty="0" err="1"/>
              <a:t>istock</a:t>
            </a:r>
            <a:r>
              <a:rPr lang="en-US" dirty="0"/>
              <a:t>: http://www.istockphoto.com/photo/irs-building-gm636650478-113065039</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175</a:t>
            </a:fld>
            <a:endParaRPr lang="en-US"/>
          </a:p>
        </p:txBody>
      </p:sp>
    </p:spTree>
    <p:extLst>
      <p:ext uri="{BB962C8B-B14F-4D97-AF65-F5344CB8AC3E}">
        <p14:creationId xmlns:p14="http://schemas.microsoft.com/office/powerpoint/2010/main" val="377436358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Dedicated to educational, religious, scientific and other charitable endeavors, 501(c)(3) public charities are permitted to conduct limited lobbying in nonpartisan, election-related ways. Allowable nonpartisan activities include conducting public education sessions about participating in the political process and educating political candidates about public issues. </a:t>
            </a:r>
          </a:p>
          <a:p>
            <a:pPr defTabSz="915772">
              <a:defRPr/>
            </a:pPr>
            <a:endParaRPr lang="en-US" dirty="0"/>
          </a:p>
          <a:p>
            <a:pPr defTabSz="915772">
              <a:defRPr/>
            </a:pPr>
            <a:r>
              <a:rPr lang="en-US" dirty="0"/>
              <a:t>To learn more about these rules, see </a:t>
            </a:r>
            <a:r>
              <a:rPr lang="en-US" u="sng" dirty="0">
                <a:hlinkClick r:id="rId3"/>
              </a:rPr>
              <a:t>Being a Player: A Guide to the IRS Lobbying Regulations for Advocacy Charities</a:t>
            </a:r>
            <a:r>
              <a:rPr lang="en-US" u="sng" dirty="0"/>
              <a:t>,</a:t>
            </a:r>
            <a:r>
              <a:rPr lang="en-US" u="none" dirty="0"/>
              <a:t> linked at the end of the training</a:t>
            </a:r>
            <a:r>
              <a:rPr lang="en-US" dirty="0"/>
              <a:t>.</a:t>
            </a:r>
          </a:p>
          <a:p>
            <a:pPr defTabSz="915772">
              <a:defRPr/>
            </a:pPr>
            <a:endParaRPr lang="en-US" dirty="0"/>
          </a:p>
          <a:p>
            <a:pPr defTabSz="915772">
              <a:defRPr/>
            </a:pPr>
            <a:r>
              <a:rPr lang="en-US" dirty="0" err="1"/>
              <a:t>Schadler</a:t>
            </a:r>
            <a:r>
              <a:rPr lang="en-US" dirty="0"/>
              <a:t>, B. (2006). The Connection: Strategies for Creating and Operating 501(c)(3)s, 501(c)(4)s and Political Organizations (Alliance for Justice) accessed 3-13-17 at http://www.bolderadvocacy.org/wp-content/uploads/2012/01/The_Connection.pdf.</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176</a:t>
            </a:fld>
            <a:endParaRPr lang="en-US"/>
          </a:p>
        </p:txBody>
      </p:sp>
    </p:spTree>
    <p:extLst>
      <p:ext uri="{BB962C8B-B14F-4D97-AF65-F5344CB8AC3E}">
        <p14:creationId xmlns:p14="http://schemas.microsoft.com/office/powerpoint/2010/main" val="351498524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501(c)(4)s are organizations that primarily promote ‘social welfare’ – that is, “social improvement and civic betterment,” such as “education and lobbying on social and economic issues.”</a:t>
            </a:r>
          </a:p>
          <a:p>
            <a:endParaRPr lang="en-US" dirty="0"/>
          </a:p>
          <a:p>
            <a:r>
              <a:rPr lang="en-US" dirty="0"/>
              <a:t>These organizations may conduct some political activities, but only as a secondary activity. Examples of allowable activities include participating in all of the lobbying activities that are permissible for 501(c)(3)s, but without limit, and distributing voter guides.</a:t>
            </a:r>
          </a:p>
          <a:p>
            <a:r>
              <a:rPr lang="en-US" dirty="0"/>
              <a:t> </a:t>
            </a:r>
          </a:p>
          <a:p>
            <a:r>
              <a:rPr lang="en-US" dirty="0"/>
              <a:t>Often, 501(c)(3)s create affiliated 501(c)(4) organizations in order to enhance their ability to engage in advocacy. The American Cancer Society, or ACS, is one example. It is a 501(c)(3) organization, while the ACS Cancer Action Network, or CAN, is organized as a 501(c)(4). The mission of both organizations is to eliminate cancer as a major health problem. </a:t>
            </a:r>
          </a:p>
          <a:p>
            <a:endParaRPr lang="en-US" dirty="0"/>
          </a:p>
          <a:p>
            <a:r>
              <a:rPr lang="en-US" dirty="0"/>
              <a:t>Many comprehensive cancer control programs include ACS CAN or other 501(c)(4) partners in their consortium or PSE taskforce. </a:t>
            </a:r>
          </a:p>
          <a:p>
            <a:r>
              <a:rPr lang="en-US" dirty="0"/>
              <a:t> </a:t>
            </a:r>
          </a:p>
          <a:p>
            <a:r>
              <a:rPr lang="en-US" dirty="0"/>
              <a:t>For example, Kentucky’s comprehensive cancer control consortium worked with key 501c4 advocacy </a:t>
            </a:r>
            <a:r>
              <a:rPr lang="en-US" u="none" dirty="0"/>
              <a:t>partners who supported legislation to </a:t>
            </a:r>
            <a:r>
              <a:rPr lang="en-US" dirty="0"/>
              <a:t>create the Colon Cancer Screening Program Fund.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177</a:t>
            </a:fld>
            <a:endParaRPr lang="en-US"/>
          </a:p>
        </p:txBody>
      </p:sp>
    </p:spTree>
    <p:extLst>
      <p:ext uri="{BB962C8B-B14F-4D97-AF65-F5344CB8AC3E}">
        <p14:creationId xmlns:p14="http://schemas.microsoft.com/office/powerpoint/2010/main" val="35572202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at voluntary, unincorporated associations. These entities are run by volunteers and do not have tax exempt status. The restrictions on political activity that we have discussed do not apply to informal, voluntary associations that have not incorporated under state law. </a:t>
            </a:r>
          </a:p>
          <a:p>
            <a:br>
              <a:rPr lang="en-US" dirty="0"/>
            </a:br>
            <a:r>
              <a:rPr lang="en-US" dirty="0"/>
              <a:t>Now</a:t>
            </a:r>
            <a:r>
              <a:rPr lang="en-US" baseline="0" dirty="0"/>
              <a:t> l</a:t>
            </a:r>
            <a:r>
              <a:rPr lang="en-US" dirty="0"/>
              <a:t>et’s look at how the different classifications impact the activities of a comprehensive cancer coalition.</a:t>
            </a:r>
          </a:p>
          <a:p>
            <a:endParaRPr lang="en-US" dirty="0"/>
          </a:p>
          <a:p>
            <a:r>
              <a:rPr lang="en-US" dirty="0"/>
              <a:t>http://www.istockphoto.com/photo/community-initiative-or-volunteering-concept-hands-of-group-of-people-gm639469100-115265305</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178</a:t>
            </a:fld>
            <a:endParaRPr lang="en-US"/>
          </a:p>
        </p:txBody>
      </p:sp>
    </p:spTree>
    <p:extLst>
      <p:ext uri="{BB962C8B-B14F-4D97-AF65-F5344CB8AC3E}">
        <p14:creationId xmlns:p14="http://schemas.microsoft.com/office/powerpoint/2010/main" val="428609148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coalition may be made up of groups that represent the range of variations we’ve discussed – including CDC grantees and partners, 501(c)(3) and 501(c)(4) organizations, and volunteers. Your coalition itself</a:t>
            </a:r>
            <a:r>
              <a:rPr lang="en-US" baseline="0" dirty="0"/>
              <a:t> </a:t>
            </a:r>
            <a:r>
              <a:rPr lang="en-US" dirty="0"/>
              <a:t>may </a:t>
            </a:r>
            <a:r>
              <a:rPr lang="en-US" baseline="0" dirty="0"/>
              <a:t>be a voluntary unincorporated organization or may have its own 501(c)(3) status.</a:t>
            </a:r>
            <a:endParaRPr lang="en-US" dirty="0"/>
          </a:p>
          <a:p>
            <a:endParaRPr lang="en-US" dirty="0"/>
          </a:p>
          <a:p>
            <a:r>
              <a:rPr lang="en-US" dirty="0"/>
              <a:t>The lobbying restrictions that affect an organization always apply, whether the organization is acting independently or as part of a larger coalition. This means that a tax-exempt organization can’t participate in a coalition activity that it couldn’t pursue on its own. If</a:t>
            </a:r>
            <a:r>
              <a:rPr lang="en-US" baseline="0" dirty="0"/>
              <a:t> it does</a:t>
            </a:r>
            <a:r>
              <a:rPr lang="en-US" dirty="0"/>
              <a:t>, the organization risks its tax-exempt status. </a:t>
            </a:r>
          </a:p>
          <a:p>
            <a:r>
              <a:rPr lang="en-US" dirty="0"/>
              <a:t> </a:t>
            </a:r>
          </a:p>
          <a:p>
            <a:r>
              <a:rPr lang="en-US" dirty="0"/>
              <a:t>As you work toward PSE change, think critically about the structure of your coalition.  Identify those who are permitted to engage in significant advocacy activities and those who are not, in order to appropriately engage all members. And to be safe, stick with permissible education activities described earlier.</a:t>
            </a:r>
          </a:p>
          <a:p>
            <a:endParaRPr lang="en-U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{Citation on slide: </a:t>
            </a:r>
            <a:r>
              <a:rPr lang="en-US" dirty="0" err="1"/>
              <a:t>Schadler</a:t>
            </a:r>
            <a:r>
              <a:rPr lang="en-US" dirty="0"/>
              <a:t>, B. (2006). The Connection: Strategies for Creating and Operating 501(c)(3)s, 501(c)(4)s and Political Organizations (Alliance for Justice) accessed 3-13-17 at </a:t>
            </a:r>
            <a:r>
              <a:rPr lang="en-US" u="sng" dirty="0">
                <a:hlinkClick r:id="rId3"/>
              </a:rPr>
              <a:t>http://www.bolderadvocacy.org/wp-content/uploads/2012/01/The_Connection.pdf</a:t>
            </a:r>
            <a:r>
              <a:rPr lang="en-US" dirty="0"/>
              <a:t>.}</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179</a:t>
            </a:fld>
            <a:endParaRPr lang="en-US"/>
          </a:p>
        </p:txBody>
      </p:sp>
    </p:spTree>
    <p:extLst>
      <p:ext uri="{BB962C8B-B14F-4D97-AF65-F5344CB8AC3E}">
        <p14:creationId xmlns:p14="http://schemas.microsoft.com/office/powerpoint/2010/main" val="58302478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this lesson, we have discussed characteristics of organizations that result in different limitations on the ability to lobby. These include the type of activity you plan to pursue, whether you receive federal funds directly from the Centers for Disease Control and Prevention and the classification of your organization by the IRS. When dividing work among coalition members, keep in mind these distinctions to ensure that education is a principal activity</a:t>
            </a:r>
            <a:r>
              <a:rPr lang="en-US" baseline="0" dirty="0"/>
              <a:t> in your PSE effort and </a:t>
            </a:r>
            <a:r>
              <a:rPr lang="en-US" dirty="0"/>
              <a:t>any lobbying is pursued only by members permitted to do so</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180</a:t>
            </a:fld>
            <a:endParaRPr lang="en-US"/>
          </a:p>
        </p:txBody>
      </p:sp>
    </p:spTree>
    <p:extLst>
      <p:ext uri="{BB962C8B-B14F-4D97-AF65-F5344CB8AC3E}">
        <p14:creationId xmlns:p14="http://schemas.microsoft.com/office/powerpoint/2010/main" val="9333829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further readings and resources you can access on the topic of educating stakeholders and decision makers. These and other resources are included in the learning management system.</a:t>
            </a:r>
          </a:p>
          <a:p>
            <a:endParaRPr lang="en-US"/>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181</a:t>
            </a:fld>
            <a:endParaRPr lang="en-US"/>
          </a:p>
        </p:txBody>
      </p:sp>
    </p:spTree>
    <p:extLst>
      <p:ext uri="{BB962C8B-B14F-4D97-AF65-F5344CB8AC3E}">
        <p14:creationId xmlns:p14="http://schemas.microsoft.com/office/powerpoint/2010/main" val="284289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19</a:t>
            </a:fld>
            <a:endParaRPr lang="en-US"/>
          </a:p>
        </p:txBody>
      </p:sp>
    </p:spTree>
    <p:extLst>
      <p:ext uri="{BB962C8B-B14F-4D97-AF65-F5344CB8AC3E}">
        <p14:creationId xmlns:p14="http://schemas.microsoft.com/office/powerpoint/2010/main" val="16116096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full reference list of sources cited in this lesson. </a:t>
            </a:r>
            <a:endParaRPr lang="en-US" dirty="0"/>
          </a:p>
          <a:p>
            <a:pPr defTabSz="915772">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182</a:t>
            </a:fld>
            <a:endParaRPr lang="en-US"/>
          </a:p>
        </p:txBody>
      </p:sp>
    </p:spTree>
    <p:extLst>
      <p:ext uri="{BB962C8B-B14F-4D97-AF65-F5344CB8AC3E}">
        <p14:creationId xmlns:p14="http://schemas.microsoft.com/office/powerpoint/2010/main" val="15258563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dirty="0"/>
              <a:t>Welcome to Lesson 6: Implement – Take Action. In this lesson, we will cover the sixth step in PSE change, which is Implement. We will discuss questions that need to be asked to help you take the necessary action to put your plan into motion. This lesson will take approximately 15 minutes to complete. </a:t>
            </a:r>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183</a:t>
            </a:fld>
            <a:endParaRPr lang="en-US" altLang="en-US"/>
          </a:p>
        </p:txBody>
      </p:sp>
    </p:spTree>
    <p:extLst>
      <p:ext uri="{BB962C8B-B14F-4D97-AF65-F5344CB8AC3E}">
        <p14:creationId xmlns:p14="http://schemas.microsoft.com/office/powerpoint/2010/main" val="18161507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process are based.</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184</a:t>
            </a:fld>
            <a:endParaRPr lang="en-US"/>
          </a:p>
        </p:txBody>
      </p:sp>
    </p:spTree>
    <p:extLst>
      <p:ext uri="{BB962C8B-B14F-4D97-AF65-F5344CB8AC3E}">
        <p14:creationId xmlns:p14="http://schemas.microsoft.com/office/powerpoint/2010/main" val="337040040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competencies in this training are</a:t>
            </a:r>
            <a:r>
              <a:rPr lang="en-US" baseline="0" dirty="0"/>
              <a:t> </a:t>
            </a:r>
            <a:r>
              <a:rPr lang="en-US" dirty="0"/>
              <a:t>based on the Seven Areas of Responsibility for Health Education Specialists, 2015. This lesson will address the following competencies:</a:t>
            </a:r>
          </a:p>
          <a:p>
            <a:endParaRPr lang="en-US" b="1" dirty="0"/>
          </a:p>
          <a:p>
            <a:pPr marL="171707" indent="-171707">
              <a:buFont typeface="Arial" panose="020B0604020202020204" pitchFamily="34" charset="0"/>
              <a:buChar char="•"/>
            </a:pPr>
            <a:r>
              <a:rPr lang="en-US" b="0" dirty="0"/>
              <a:t>Use strategies that advance advocacy goals</a:t>
            </a:r>
          </a:p>
          <a:p>
            <a:pPr marL="171707" indent="-171707">
              <a:buFont typeface="Arial" panose="020B0604020202020204" pitchFamily="34" charset="0"/>
              <a:buChar char="•"/>
            </a:pPr>
            <a:r>
              <a:rPr lang="en-US" b="0" dirty="0"/>
              <a:t>Implement advocacy plans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185</a:t>
            </a:fld>
            <a:endParaRPr lang="en-US"/>
          </a:p>
        </p:txBody>
      </p:sp>
    </p:spTree>
    <p:extLst>
      <p:ext uri="{BB962C8B-B14F-4D97-AF65-F5344CB8AC3E}">
        <p14:creationId xmlns:p14="http://schemas.microsoft.com/office/powerpoint/2010/main" val="25570825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171450" indent="-171450">
              <a:buFont typeface="Arial" panose="020B0604020202020204" pitchFamily="34" charset="0"/>
              <a:buChar char="•"/>
            </a:pPr>
            <a:r>
              <a:rPr lang="en-US" dirty="0"/>
              <a:t>Identify whether sufficient awareness and resources exist to support the successful implementation of the PSE change</a:t>
            </a:r>
          </a:p>
          <a:p>
            <a:pPr marL="171450" indent="-171450">
              <a:buFont typeface="Arial" panose="020B0604020202020204" pitchFamily="34" charset="0"/>
              <a:buChar char="•"/>
            </a:pPr>
            <a:r>
              <a:rPr lang="en-US" dirty="0"/>
              <a:t>Describe how to ensure successful implementation and explain the importance of this step to stakeholders</a:t>
            </a:r>
          </a:p>
          <a:p>
            <a:endParaRPr lang="en-US" b="1"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186</a:t>
            </a:fld>
            <a:endParaRPr lang="en-US"/>
          </a:p>
        </p:txBody>
      </p:sp>
    </p:spTree>
    <p:extLst>
      <p:ext uri="{BB962C8B-B14F-4D97-AF65-F5344CB8AC3E}">
        <p14:creationId xmlns:p14="http://schemas.microsoft.com/office/powerpoint/2010/main" val="189866485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Lesson 1 of this training, we discussed the importance of forming partnerships with a broad range of individuals and organizations. </a:t>
            </a:r>
          </a:p>
          <a:p>
            <a:endParaRPr lang="en-US" baseline="0" dirty="0"/>
          </a:p>
          <a:p>
            <a:r>
              <a:rPr lang="en-US" baseline="0" dirty="0"/>
              <a:t>Lesson 2 addressed conducting an environmental scan in order to identify the drivers and challenges to your potential PSE change effort. </a:t>
            </a:r>
          </a:p>
          <a:p>
            <a:endParaRPr lang="en-US" baseline="0" dirty="0"/>
          </a:p>
          <a:p>
            <a:r>
              <a:rPr lang="en-US" baseline="0" dirty="0"/>
              <a:t>In Lesson 3, we emphasized the need for data to support your efforts and the importance of developing SMART objectives to ensure successful implementation.</a:t>
            </a:r>
          </a:p>
          <a:p>
            <a:endParaRPr lang="en-US" baseline="0" dirty="0"/>
          </a:p>
          <a:p>
            <a:r>
              <a:rPr lang="en-US" baseline="0" dirty="0"/>
              <a:t>Lesson 4 focused on the feasibility of your objectives in the current economic and political environment. We discussed the capacity for implementing the selected PSE change, including resources and barriers that may be faced. </a:t>
            </a:r>
          </a:p>
          <a:p>
            <a:endParaRPr lang="en-US" baseline="0" dirty="0"/>
          </a:p>
          <a:p>
            <a:r>
              <a:rPr lang="en-US" baseline="0" dirty="0"/>
              <a:t>In Lesson 5, we discussed strategies for promoting and communicating about your PSE change efforts to build support among your stakeholder audiences and facilitate smooth implementation.</a:t>
            </a:r>
          </a:p>
          <a:p>
            <a:endParaRPr lang="en-US" baseline="0" dirty="0"/>
          </a:p>
          <a:p>
            <a:r>
              <a:rPr lang="en-US" b="1" dirty="0"/>
              <a:t>At this point in the process, you are almost ready to take action. You have laid the groundwork for your PSE change initiative but still must make sure that you have a clear direction and complete understanding of what you’re trying to achieve. Before proceeding, let’s review some key concepts to ensure successful implementation.</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187</a:t>
            </a:fld>
            <a:endParaRPr lang="en-US"/>
          </a:p>
        </p:txBody>
      </p:sp>
    </p:spTree>
    <p:extLst>
      <p:ext uri="{BB962C8B-B14F-4D97-AF65-F5344CB8AC3E}">
        <p14:creationId xmlns:p14="http://schemas.microsoft.com/office/powerpoint/2010/main" val="357216397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just reviewed the five PSE change actions leading up to Lesson 6. These are the same steps necessary to develop a PSE agenda and action plan that will help set priorities and guide your efforts. At this point in the PSE change process, you should be able to write a detailed PSE agenda (sometimes called a “policy agenda”). This is a tool that can help you organize your efforts before moving forward.</a:t>
            </a:r>
          </a:p>
          <a:p>
            <a:endParaRPr lang="en-US" dirty="0"/>
          </a:p>
          <a:p>
            <a:r>
              <a:rPr lang="en-US" dirty="0"/>
              <a:t>According to the American Cancer Society,</a:t>
            </a:r>
            <a:r>
              <a:rPr lang="en-US" baseline="0" dirty="0"/>
              <a:t> or </a:t>
            </a:r>
            <a:r>
              <a:rPr lang="en-US" dirty="0"/>
              <a:t>ACS, a policy </a:t>
            </a:r>
            <a:r>
              <a:rPr lang="en-US" u="sng" dirty="0"/>
              <a:t>agenda</a:t>
            </a:r>
            <a:r>
              <a:rPr lang="en-US" dirty="0"/>
              <a:t> is “a plan to address local, regional or state issues of concern to the Comprehensive Cancer Control Programs and their partners. The policy agenda includes critical policy, systems or environmental outcomes and key stakeholders that may be involved or affected by the outcomes.” </a:t>
            </a:r>
          </a:p>
          <a:p>
            <a:endParaRPr lang="en-US" dirty="0"/>
          </a:p>
          <a:p>
            <a:pPr defTabSz="915772">
              <a:defRPr/>
            </a:pPr>
            <a:r>
              <a:rPr lang="en-US" b="1" dirty="0"/>
              <a:t>This is a key activity in the PSE change approach.</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188</a:t>
            </a:fld>
            <a:endParaRPr lang="en-US"/>
          </a:p>
        </p:txBody>
      </p:sp>
    </p:spTree>
    <p:extLst>
      <p:ext uri="{BB962C8B-B14F-4D97-AF65-F5344CB8AC3E}">
        <p14:creationId xmlns:p14="http://schemas.microsoft.com/office/powerpoint/2010/main" val="15445505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brief clip from ACS. In it, Dr. Jennifer Redmond Knight, University of Kentucky Assistant Professor &amp; Co-Investigator for the Kentucky Cancer Consortium, and Kristian Wagner, Kentucky Cancer Consortium Health Policy Director, discuss lessons learned from developing a policy agenda.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view the complete video from ACS, please visit their YouTube page </a:t>
            </a:r>
            <a:r>
              <a:rPr lang="en-US" u="sng" dirty="0">
                <a:hlinkClick r:id="rId3"/>
              </a:rPr>
              <a:t>https://youtu.be/DMzxE4GBATE</a:t>
            </a:r>
            <a:r>
              <a:rPr lang="en-US" dirty="0"/>
              <a:t>. </a:t>
            </a:r>
          </a:p>
          <a:p>
            <a:endParaRPr lang="en-US" dirty="0"/>
          </a:p>
          <a:p>
            <a:r>
              <a:rPr lang="en-US" dirty="0"/>
              <a:t>Source: </a:t>
            </a:r>
          </a:p>
          <a:p>
            <a:pPr marL="171450" indent="-171450">
              <a:buFont typeface="Arial" panose="020B0604020202020204" pitchFamily="34" charset="0"/>
              <a:buChar char="•"/>
            </a:pPr>
            <a:r>
              <a:rPr lang="en-US" dirty="0"/>
              <a:t>ACS YouTube video: Developing and Implementing a Policy Agenda, </a:t>
            </a:r>
            <a:r>
              <a:rPr lang="en-US" u="sng" dirty="0">
                <a:hlinkClick r:id="rId4"/>
              </a:rPr>
              <a:t>https://www.youtube.com/watch?v=bh_V0hrs4-w&amp;feature=youtu.be</a:t>
            </a:r>
            <a:r>
              <a:rPr lang="en-US" dirty="0"/>
              <a:t>, start 17:10, end 19:28</a:t>
            </a:r>
          </a:p>
          <a:p>
            <a:pPr marL="171450" indent="-171450">
              <a:buFont typeface="Arial" panose="020B0604020202020204" pitchFamily="34" charset="0"/>
              <a:buChar char="•"/>
            </a:pPr>
            <a:r>
              <a:rPr lang="en-US" dirty="0"/>
              <a:t>&lt;iframe width="560" height="315" </a:t>
            </a:r>
            <a:r>
              <a:rPr lang="en-US" dirty="0" err="1"/>
              <a:t>src</a:t>
            </a:r>
            <a:r>
              <a:rPr lang="en-US" dirty="0"/>
              <a:t>="https://www.youtube.com/embed/bh_V0hrs4-w?start=1030&amp;end=1170" </a:t>
            </a:r>
            <a:r>
              <a:rPr lang="en-US" dirty="0" err="1"/>
              <a:t>frameborder</a:t>
            </a:r>
            <a:r>
              <a:rPr lang="en-US" dirty="0"/>
              <a:t>="0" </a:t>
            </a:r>
            <a:r>
              <a:rPr lang="en-US" dirty="0" err="1"/>
              <a:t>allowfullscreen</a:t>
            </a:r>
            <a:r>
              <a:rPr lang="en-US" dirty="0"/>
              <a:t>&gt;&lt;/iframe&gt;</a:t>
            </a:r>
          </a:p>
          <a:p>
            <a:endParaRPr lang="en-US" dirty="0"/>
          </a:p>
          <a:p>
            <a:pPr defTabSz="915772">
              <a:defRPr/>
            </a:pPr>
            <a:r>
              <a:rPr lang="en-US" dirty="0" err="1"/>
              <a:t>iStock</a:t>
            </a:r>
            <a:r>
              <a:rPr lang="en-US" dirty="0"/>
              <a:t>: </a:t>
            </a:r>
          </a:p>
          <a:p>
            <a:pPr marL="171450" indent="-171450" defTabSz="915772">
              <a:buFont typeface="Arial" panose="020B0604020202020204" pitchFamily="34" charset="0"/>
              <a:buChar char="•"/>
              <a:defRPr/>
            </a:pPr>
            <a:r>
              <a:rPr lang="en-US" dirty="0"/>
              <a:t>http://www.istockphoto.com/photo/youtube-application-on-apple-ipad-air-gm494761447-41104688</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189</a:t>
            </a:fld>
            <a:endParaRPr lang="en-US"/>
          </a:p>
        </p:txBody>
      </p:sp>
    </p:spTree>
    <p:extLst>
      <p:ext uri="{BB962C8B-B14F-4D97-AF65-F5344CB8AC3E}">
        <p14:creationId xmlns:p14="http://schemas.microsoft.com/office/powerpoint/2010/main" val="37200794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addition to having your PSE agenda in place, confirm that sufficient awareness about the PSE change has been established to ensure successful and seamless implementation. </a:t>
            </a:r>
          </a:p>
          <a:p>
            <a:endParaRPr lang="en-US" dirty="0"/>
          </a:p>
          <a:p>
            <a:r>
              <a:rPr lang="en-US" dirty="0"/>
              <a:t>In </a:t>
            </a:r>
            <a:r>
              <a:rPr lang="en-US" b="1" dirty="0"/>
              <a:t>Georgia, </a:t>
            </a:r>
            <a:r>
              <a:rPr lang="en-US" dirty="0"/>
              <a:t>for example, multiple channels were used to communicate the need for increasing the proportion of cancer patients receiving palliative care. Awareness was created by engaging stakeholders via email campaigns and updates; by asking stakeholder organizations to mobilize their members through legislative updates and calls to action; and by having appropriate stakeholder organizations and their members contact legislators. </a:t>
            </a:r>
          </a:p>
          <a:p>
            <a:endParaRPr lang="en-US" dirty="0"/>
          </a:p>
          <a:p>
            <a:r>
              <a:rPr lang="en-US" b="1" dirty="0"/>
              <a:t>Minnesota</a:t>
            </a:r>
            <a:r>
              <a:rPr lang="en-US" dirty="0"/>
              <a:t> took a different approach. There, the comprehensive cancer control program encouraged health care organizations to help create healthier communities through policies, such as phasing out the sale of sugar-sweetened beverages, in order to combat obesity. Working with its partner, the Public Health Law Center, Minnesota’s cancer control coalition ensured sufficient awareness by offering local public health grantees on-site technical assistance to build awareness and engage with their local hospitals and health care systems on healthy beverage policies.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190</a:t>
            </a:fld>
            <a:endParaRPr lang="en-US"/>
          </a:p>
        </p:txBody>
      </p:sp>
    </p:spTree>
    <p:extLst>
      <p:ext uri="{BB962C8B-B14F-4D97-AF65-F5344CB8AC3E}">
        <p14:creationId xmlns:p14="http://schemas.microsoft.com/office/powerpoint/2010/main" val="423941898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attempting to implement your initiative, be sure to take time to:</a:t>
            </a:r>
          </a:p>
          <a:p>
            <a:endParaRPr lang="en-US" i="1" dirty="0"/>
          </a:p>
          <a:p>
            <a:r>
              <a:rPr lang="en-US" dirty="0"/>
              <a:t>(1) Check in with your partners and stakeholders to verify their commitment to the PSE change. </a:t>
            </a:r>
          </a:p>
          <a:p>
            <a:r>
              <a:rPr lang="en-US" dirty="0"/>
              <a:t>(2) Ask whether sufficient resources have been established to ensure successful implementation and sustainability of the PSE change effort.</a:t>
            </a:r>
          </a:p>
          <a:p>
            <a:r>
              <a:rPr lang="en-US" dirty="0"/>
              <a:t>(3) If you have outstanding needs that the partners can’t resolve, find other sources. It’s not too late to add partners who can provide missing resources.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191</a:t>
            </a:fld>
            <a:endParaRPr lang="en-US"/>
          </a:p>
        </p:txBody>
      </p:sp>
    </p:spTree>
    <p:extLst>
      <p:ext uri="{BB962C8B-B14F-4D97-AF65-F5344CB8AC3E}">
        <p14:creationId xmlns:p14="http://schemas.microsoft.com/office/powerpoint/2010/main" val="29723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completed this lesson, you are able to:</a:t>
            </a:r>
          </a:p>
          <a:p>
            <a:endParaRPr lang="en-US" dirty="0"/>
          </a:p>
          <a:p>
            <a:r>
              <a:rPr lang="en-US" dirty="0"/>
              <a:t>Describe the process of PSE change as an evidence-based approach to improve health.</a:t>
            </a:r>
          </a:p>
          <a:p>
            <a:endParaRPr lang="en-US" dirty="0"/>
          </a:p>
          <a:p>
            <a:r>
              <a:rPr lang="en-US" dirty="0"/>
              <a:t>Distinguish between PSE change initiatives and conventional public health interventions.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a:t>
            </a:fld>
            <a:endParaRPr lang="en-US"/>
          </a:p>
        </p:txBody>
      </p:sp>
    </p:spTree>
    <p:extLst>
      <p:ext uri="{BB962C8B-B14F-4D97-AF65-F5344CB8AC3E}">
        <p14:creationId xmlns:p14="http://schemas.microsoft.com/office/powerpoint/2010/main" val="251251032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moving ahead, it is important to focus on the details of your PSE change intervention. Think logistically. For example, you have assembled partners that can help implement your initiative,</a:t>
            </a:r>
            <a:r>
              <a:rPr lang="en-US" baseline="0" dirty="0"/>
              <a:t> but do</a:t>
            </a:r>
            <a:r>
              <a:rPr lang="en-US" dirty="0"/>
              <a:t> they each have a specific role to play? If not, assign each partner tasks to help further your efforts.</a:t>
            </a:r>
          </a:p>
          <a:p>
            <a:endParaRPr lang="en-US" dirty="0"/>
          </a:p>
          <a:p>
            <a:r>
              <a:rPr lang="en-US" dirty="0"/>
              <a:t>Consider using a template to help visualize your overarching plan. The Midwest Academy Strategy Chart, pictured here, provides a way to keep up with each component of your PSE change initiative, while still keeping an eye on your objectives. A roadmap such as this allows you to summarize your goals, important considerations, stakeholders, decision-makers and concrete steps to achieve your goals, all in one place. As you work through your PSE change initiative, check your roadmap frequently to ensure that your actions align with your objectives.</a:t>
            </a:r>
          </a:p>
          <a:p>
            <a:endParaRPr lang="en-US" dirty="0"/>
          </a:p>
          <a:p>
            <a:r>
              <a:rPr lang="en-US" dirty="0"/>
              <a:t>Source: Midwest Academy, www.midwestacademy.com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192</a:t>
            </a:fld>
            <a:endParaRPr lang="en-US"/>
          </a:p>
        </p:txBody>
      </p:sp>
    </p:spTree>
    <p:extLst>
      <p:ext uri="{BB962C8B-B14F-4D97-AF65-F5344CB8AC3E}">
        <p14:creationId xmlns:p14="http://schemas.microsoft.com/office/powerpoint/2010/main" val="372687262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sample strategy chart that has been filled in, using details from a PSE change initiative that took place in Washington, DC. (We will review this case study in its entirety in Lesson 8.)</a:t>
            </a:r>
          </a:p>
          <a:p>
            <a:endParaRPr lang="en-US" dirty="0"/>
          </a:p>
          <a:p>
            <a:r>
              <a:rPr lang="en-US" dirty="0"/>
              <a:t>Medicaid patients in the nation’s capital have historically faced delayed and fragmented cancer care across a variety of health care providers and systems. In 2014, The George Washington University,</a:t>
            </a:r>
            <a:r>
              <a:rPr lang="en-US" baseline="0" dirty="0"/>
              <a:t> or </a:t>
            </a:r>
            <a:r>
              <a:rPr lang="en-US" dirty="0"/>
              <a:t>GW, Cancer Center began a PSE change effort to improve access to the continuum of cancer care services for Medicaid beneficiaries in Washington, DC. </a:t>
            </a:r>
          </a:p>
          <a:p>
            <a:endParaRPr lang="en-US" dirty="0"/>
          </a:p>
          <a:p>
            <a:r>
              <a:rPr lang="en-US" dirty="0"/>
              <a:t>Accordingly, the first column of the strategy chart includes the long-term, intermediate, and short-term goals of this PSE change initiative.</a:t>
            </a:r>
            <a:r>
              <a:rPr lang="en-US" baseline="0" dirty="0"/>
              <a:t> </a:t>
            </a:r>
            <a:r>
              <a:rPr lang="en-US" dirty="0"/>
              <a:t>Each</a:t>
            </a:r>
            <a:r>
              <a:rPr lang="en-US" baseline="0" dirty="0"/>
              <a:t> is a SMART objective. Let’s use the intermediate objective as an example. The </a:t>
            </a:r>
            <a:r>
              <a:rPr lang="en-US" b="1" baseline="0" dirty="0"/>
              <a:t>specific</a:t>
            </a:r>
            <a:r>
              <a:rPr lang="en-US" baseline="0" dirty="0"/>
              <a:t> PSE change desired is to increase access to the continuum of cancer care services for Medicaid beneficiaries in Washington. With knowledge of the number of Medicaid beneficiaries accessing services before and after the initiative, it is possible to </a:t>
            </a:r>
            <a:r>
              <a:rPr lang="en-US" b="1" baseline="0" dirty="0"/>
              <a:t>measure</a:t>
            </a:r>
            <a:r>
              <a:rPr lang="en-US" baseline="0" dirty="0"/>
              <a:t> the results of the initiative. Completing the step 4 feasibility review of the PSE change process revealed the existence of resources necessary to </a:t>
            </a:r>
            <a:r>
              <a:rPr lang="en-US" b="1" baseline="0" dirty="0"/>
              <a:t>attain</a:t>
            </a:r>
            <a:r>
              <a:rPr lang="en-US" baseline="0" dirty="0"/>
              <a:t> the goal. By engaging stakeholders interested in Medicaid access to services, it is clear that the goal is </a:t>
            </a:r>
            <a:r>
              <a:rPr lang="en-US" b="1" baseline="0" dirty="0"/>
              <a:t>relevant</a:t>
            </a:r>
            <a:r>
              <a:rPr lang="en-US" baseline="0" dirty="0"/>
              <a:t> to all. Finally, the objective includes a timeframe—the year 2020—as the deadline for accomplishing the change. This exercise can be completed for the long-term and short-term objectives, as well.</a:t>
            </a:r>
          </a:p>
          <a:p>
            <a:endParaRPr lang="en-US" baseline="0" dirty="0"/>
          </a:p>
          <a:p>
            <a:r>
              <a:rPr lang="en-US" dirty="0"/>
              <a:t>The next column contains the resources to be contributed by the GW Cancer Center. As you can see, these include tangible resources, such as staff and physical space, as well as the intangible resource</a:t>
            </a:r>
            <a:r>
              <a:rPr lang="en-US" baseline="0" dirty="0"/>
              <a:t> of relationships with stakeholders and decision-makers. GW began the process of identifying resources early in the PSE change process, as it contemplated engaging stakeholders in step 1 through step 4, when it assessed the feasibility of the initiative.</a:t>
            </a:r>
          </a:p>
          <a:p>
            <a:endParaRPr lang="en-US" baseline="0" dirty="0"/>
          </a:p>
          <a:p>
            <a:r>
              <a:rPr lang="en-US" dirty="0"/>
              <a:t>The third column reflects stakeholders affected by or involved with changes to access to cancer care by Medicaid beneficiaries. GW cast a broad net in defining this</a:t>
            </a:r>
            <a:r>
              <a:rPr lang="en-US" baseline="0" dirty="0"/>
              <a:t> group, as it includes the office of specific allies, such as the DC Department of Health Care Finance and Department of Health, as well as the broadest group of constituents, which is Medicaid beneficiaries and their families. </a:t>
            </a:r>
            <a:r>
              <a:rPr lang="en-US" dirty="0"/>
              <a:t>In the fourth column are the decision-makers with the power to impact access. Again, GW took a broad view in defining</a:t>
            </a:r>
            <a:r>
              <a:rPr lang="en-US" baseline="0" dirty="0"/>
              <a:t> this group. While the short-term and intermediate goals of eliminating barriers to access hinged on the decisions of local government entities, Medicaid managed care organizations, and health plans, the long-term maintenance of these gains depends on the actions of Federal decision-makers. Think expansively when compiling this information for your own PSE change initiative.</a:t>
            </a:r>
            <a:endParaRPr lang="en-US" dirty="0"/>
          </a:p>
          <a:p>
            <a:endParaRPr lang="en-US" dirty="0"/>
          </a:p>
          <a:p>
            <a:r>
              <a:rPr lang="en-US" dirty="0"/>
              <a:t>Finally,</a:t>
            </a:r>
            <a:r>
              <a:rPr lang="en-US" baseline="0" dirty="0"/>
              <a:t> </a:t>
            </a:r>
            <a:r>
              <a:rPr lang="en-US" dirty="0"/>
              <a:t>the fifth column lists specific short-term, intermediate, and long-term actions to take</a:t>
            </a:r>
            <a:r>
              <a:rPr lang="en-US" baseline="0" dirty="0"/>
              <a:t> in furtherance of the initiative. These steps relate directly to the goals listed in the first column and provide a mini-blueprint for achieving the stated objectives.</a:t>
            </a:r>
          </a:p>
          <a:p>
            <a:endParaRPr lang="en-US" baseline="0" dirty="0"/>
          </a:p>
          <a:p>
            <a:r>
              <a:rPr lang="en-US" baseline="0" dirty="0"/>
              <a:t>While entering this level of detail may seem overwhelming at first, thorough planning like this will pave the way to easier implementation.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Midwest Academy, </a:t>
            </a:r>
            <a:r>
              <a:rPr lang="en-US" dirty="0"/>
              <a:t>http://www.midwestacademy.com/</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193</a:t>
            </a:fld>
            <a:endParaRPr lang="en-US"/>
          </a:p>
        </p:txBody>
      </p:sp>
    </p:spTree>
    <p:extLst>
      <p:ext uri="{BB962C8B-B14F-4D97-AF65-F5344CB8AC3E}">
        <p14:creationId xmlns:p14="http://schemas.microsoft.com/office/powerpoint/2010/main" val="38262178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implementation template is available through GW’s Communication Training for Comprehensive Cancer Control Professionals 102: Making Communication Campaigns Evidence-Based. While this fillable template focuses on media campaigns, it provides a step-by-step guide that can easily be adapted to help promote and</a:t>
            </a:r>
            <a:r>
              <a:rPr lang="en-US" baseline="0" dirty="0"/>
              <a:t> </a:t>
            </a:r>
            <a:r>
              <a:rPr lang="en-US" dirty="0"/>
              <a:t>implement PSE change. It also serves as a reminder to continue communicating about your PSE change throughout the entire process.</a:t>
            </a:r>
          </a:p>
          <a:p>
            <a:endParaRPr lang="en-US" dirty="0"/>
          </a:p>
          <a:p>
            <a:r>
              <a:rPr lang="en-US" dirty="0"/>
              <a:t>For example, if your coalition’s long-term goal is the passage of a local ordinance, your initial communications will focus on identifying partners who share your objective. Once you have found partners, your communication efforts may shift to securing a champion to further your cause. You may then focus on building stakeholder support. If a councilmember introduces your bill, communications might focus on garnering support for its passage or simply educating stakeholders about the dangers of the</a:t>
            </a:r>
            <a:r>
              <a:rPr lang="en-US" baseline="0" dirty="0"/>
              <a:t> risk factor or benefits of the proposed solution</a:t>
            </a:r>
            <a:r>
              <a:rPr lang="en-US" dirty="0"/>
              <a:t>. And when the bill passes, you will need to communicate about your success and how to institutionalize the changes represented by the bill. This example highlights the importance of focusing</a:t>
            </a:r>
            <a:r>
              <a:rPr lang="en-US" baseline="0" dirty="0"/>
              <a:t> </a:t>
            </a:r>
            <a:r>
              <a:rPr lang="en-US" dirty="0"/>
              <a:t>your messaging throughout the life of your PSE change process,</a:t>
            </a:r>
            <a:r>
              <a:rPr lang="en-US" baseline="0" dirty="0"/>
              <a:t> as well as including it in your plan.</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194</a:t>
            </a:fld>
            <a:endParaRPr lang="en-US"/>
          </a:p>
        </p:txBody>
      </p:sp>
    </p:spTree>
    <p:extLst>
      <p:ext uri="{BB962C8B-B14F-4D97-AF65-F5344CB8AC3E}">
        <p14:creationId xmlns:p14="http://schemas.microsoft.com/office/powerpoint/2010/main" val="346352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proceed with your initiative, also keep in mind that the surrounding environment will not remain static. </a:t>
            </a:r>
            <a:r>
              <a:rPr lang="en-US" i="1" dirty="0"/>
              <a:t>[fade in]</a:t>
            </a:r>
            <a:r>
              <a:rPr lang="en-US" dirty="0"/>
              <a:t> The economic, legal, political and social factors we discussed in Lesson 2 will continue to evolve. </a:t>
            </a:r>
            <a:r>
              <a:rPr lang="en-US" b="1" dirty="0"/>
              <a:t>In order to adapt to a changing environment, it is important that you and your partners continue to scan the environment. </a:t>
            </a:r>
            <a:r>
              <a:rPr lang="en-US" dirty="0"/>
              <a:t>This will keep you current on external factors that could impact your work and allow you to adjust as necessary.</a:t>
            </a:r>
          </a:p>
          <a:p>
            <a:endParaRPr lang="en-US" dirty="0"/>
          </a:p>
          <a:p>
            <a:r>
              <a:rPr lang="en-US" dirty="0"/>
              <a:t>Now let’s look at a state example that illustrates successful implementation of PSE change.</a:t>
            </a:r>
          </a:p>
          <a:p>
            <a:endParaRPr lang="en-US" dirty="0"/>
          </a:p>
          <a:p>
            <a:r>
              <a:rPr lang="en-US" dirty="0" err="1"/>
              <a:t>iStock</a:t>
            </a:r>
            <a:r>
              <a:rPr lang="en-US" dirty="0"/>
              <a:t>: http://www.istockphoto.com/photo/time-to-adapt-gm468250220-60871824</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195</a:t>
            </a:fld>
            <a:endParaRPr lang="en-US"/>
          </a:p>
        </p:txBody>
      </p:sp>
    </p:spTree>
    <p:extLst>
      <p:ext uri="{BB962C8B-B14F-4D97-AF65-F5344CB8AC3E}">
        <p14:creationId xmlns:p14="http://schemas.microsoft.com/office/powerpoint/2010/main" val="25796969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Also mentioned earlier in this lesson, Minnesota undertook a successful PSE change initiative to combat obesity that encouraged health care organizations to help create healthier communities by phasing out the sale of sugar-sweetened beverages. It provides an apt example of how thorough planning helped ensure successful implementation. Awareness was established by providing local public health grantees with technical assistance, developing a toolkit that addressed challenges to implementing healthy beverage policies, and by the participation of the Minnesota Hospital Association. The Hospital Association promoted the policy to its member hospitals using educational methods including conferences and training videos. The comprehensive cancer control program worked creatively with available financial resources by funding the Public Health Law Center to develop the toolkit and provide the technical assistance.</a:t>
            </a:r>
          </a:p>
          <a:p>
            <a:endParaRPr lang="en-US" dirty="0"/>
          </a:p>
          <a:p>
            <a:pPr defTabSz="915772">
              <a:defRPr/>
            </a:pPr>
            <a:r>
              <a:rPr lang="en-US" dirty="0"/>
              <a:t>Image source: http://www.publichealthlawcenter.org/sites/default/files/Healthy-Beverages-in-Healthcare-Toolkit-Collection-2014.pdf?src=CancerPolicyMap</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196</a:t>
            </a:fld>
            <a:endParaRPr lang="en-US"/>
          </a:p>
        </p:txBody>
      </p:sp>
    </p:spTree>
    <p:extLst>
      <p:ext uri="{BB962C8B-B14F-4D97-AF65-F5344CB8AC3E}">
        <p14:creationId xmlns:p14="http://schemas.microsoft.com/office/powerpoint/2010/main" val="104951441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have discussed the necessary elements for implementing your PSE change. </a:t>
            </a:r>
          </a:p>
          <a:p>
            <a:endParaRPr lang="en-US" dirty="0"/>
          </a:p>
          <a:p>
            <a:r>
              <a:rPr lang="en-US" dirty="0"/>
              <a:t>These include developing a PSE agenda, generating sufficient awareness, maintaining stakeholder commitment, assessing your resources, planning</a:t>
            </a:r>
            <a:r>
              <a:rPr lang="en-US" baseline="0" dirty="0"/>
              <a:t> thoroughly in order to facilitate implementation,</a:t>
            </a:r>
            <a:r>
              <a:rPr lang="en-US" dirty="0"/>
              <a:t> and adapting to change.</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197</a:t>
            </a:fld>
            <a:endParaRPr lang="en-US"/>
          </a:p>
        </p:txBody>
      </p:sp>
    </p:spTree>
    <p:extLst>
      <p:ext uri="{BB962C8B-B14F-4D97-AF65-F5344CB8AC3E}">
        <p14:creationId xmlns:p14="http://schemas.microsoft.com/office/powerpoint/2010/main" val="309576839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further readings and resources to access </a:t>
            </a:r>
            <a:r>
              <a:rPr lang="en-US" sz="1200" kern="1200" dirty="0">
                <a:solidFill>
                  <a:schemeClr val="tx1"/>
                </a:solidFill>
                <a:effectLst/>
                <a:latin typeface="+mn-lt"/>
                <a:ea typeface="+mn-ea"/>
                <a:cs typeface="+mn-cs"/>
              </a:rPr>
              <a:t>for more information about PSE implementation. </a:t>
            </a:r>
            <a:r>
              <a:rPr lang="en-US" dirty="0"/>
              <a:t>These and other resources are included in the learning management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198</a:t>
            </a:fld>
            <a:endParaRPr lang="en-US"/>
          </a:p>
        </p:txBody>
      </p:sp>
    </p:spTree>
    <p:extLst>
      <p:ext uri="{BB962C8B-B14F-4D97-AF65-F5344CB8AC3E}">
        <p14:creationId xmlns:p14="http://schemas.microsoft.com/office/powerpoint/2010/main" val="180087417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completed this lesson, you are able to: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Identify whether sufficient awareness and resources exist to support the successful implementation of the PSE change</a:t>
            </a:r>
          </a:p>
          <a:p>
            <a:pPr marL="171450" indent="-171450">
              <a:buFont typeface="Arial" panose="020B0604020202020204" pitchFamily="34" charset="0"/>
              <a:buChar char="•"/>
            </a:pPr>
            <a:r>
              <a:rPr lang="en-US" dirty="0"/>
              <a:t>Describe how to ensure successful implementation and explain the importance of this step to stakeholders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199</a:t>
            </a:fld>
            <a:endParaRPr lang="en-US"/>
          </a:p>
        </p:txBody>
      </p:sp>
    </p:spTree>
    <p:extLst>
      <p:ext uri="{BB962C8B-B14F-4D97-AF65-F5344CB8AC3E}">
        <p14:creationId xmlns:p14="http://schemas.microsoft.com/office/powerpoint/2010/main" val="24843851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full reference list of sources cited in this lesson. </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200</a:t>
            </a:fld>
            <a:endParaRPr lang="en-US"/>
          </a:p>
        </p:txBody>
      </p:sp>
    </p:spTree>
    <p:extLst>
      <p:ext uri="{BB962C8B-B14F-4D97-AF65-F5344CB8AC3E}">
        <p14:creationId xmlns:p14="http://schemas.microsoft.com/office/powerpoint/2010/main" val="413672056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Welcome to Lesson 7: Evaluate – Measure Your Success. In this lesson, we will cover the seventh step in PSE change, which is Evaluate. We will discuss ways to measure the effect of your PSE change activities  and communicate</a:t>
            </a:r>
            <a:r>
              <a:rPr lang="en-US" baseline="0" dirty="0"/>
              <a:t> your results</a:t>
            </a:r>
            <a:r>
              <a:rPr lang="en-US" dirty="0"/>
              <a:t>. This lesson will take approximately 30 minutes to complete. </a:t>
            </a:r>
            <a:endParaRPr lang="en-US" dirty="0">
              <a:ea typeface="Calibri"/>
              <a:cs typeface="Calibri"/>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201</a:t>
            </a:fld>
            <a:endParaRPr lang="en-US" altLang="en-US"/>
          </a:p>
        </p:txBody>
      </p:sp>
    </p:spTree>
    <p:extLst>
      <p:ext uri="{BB962C8B-B14F-4D97-AF65-F5344CB8AC3E}">
        <p14:creationId xmlns:p14="http://schemas.microsoft.com/office/powerpoint/2010/main" val="425517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change process are based.</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a:t>
            </a:fld>
            <a:endParaRPr lang="en-US"/>
          </a:p>
        </p:txBody>
      </p:sp>
    </p:spTree>
    <p:extLst>
      <p:ext uri="{BB962C8B-B14F-4D97-AF65-F5344CB8AC3E}">
        <p14:creationId xmlns:p14="http://schemas.microsoft.com/office/powerpoint/2010/main" val="4289883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This concludes</a:t>
            </a:r>
            <a:r>
              <a:rPr lang="en-US" baseline="0" dirty="0"/>
              <a:t> the lesson. </a:t>
            </a:r>
            <a:r>
              <a:rPr lang="en-US" dirty="0"/>
              <a:t>Please</a:t>
            </a:r>
            <a:r>
              <a:rPr lang="en-US" baseline="0" dirty="0"/>
              <a:t> exit and return to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21</a:t>
            </a:fld>
            <a:endParaRPr lang="en-US"/>
          </a:p>
        </p:txBody>
      </p:sp>
    </p:spTree>
    <p:extLst>
      <p:ext uri="{BB962C8B-B14F-4D97-AF65-F5344CB8AC3E}">
        <p14:creationId xmlns:p14="http://schemas.microsoft.com/office/powerpoint/2010/main" val="354817394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change process are based.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81105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a:t>The competencies in this training are</a:t>
            </a:r>
            <a:r>
              <a:rPr lang="en-US" baseline="0" dirty="0"/>
              <a:t> </a:t>
            </a:r>
            <a:r>
              <a:rPr lang="en-US" dirty="0"/>
              <a:t>based on the Seven Areas of Responsibility for Health Education Specialists, 2015. This lesson will address the following competency:</a:t>
            </a:r>
            <a:r>
              <a:rPr lang="en-US" baseline="0" dirty="0"/>
              <a:t> </a:t>
            </a:r>
            <a:r>
              <a:rPr lang="en-US" dirty="0"/>
              <a:t>Evaluate advocacy efforts.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608403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171707" marR="0" lvl="0"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Describe the types of evaluation that can be used to measure a PSE change intervention</a:t>
            </a:r>
            <a:r>
              <a:rPr lang="en-US" baseline="0" dirty="0"/>
              <a:t> and e</a:t>
            </a:r>
            <a:r>
              <a:rPr lang="en-US" dirty="0"/>
              <a:t>xplain the importance of this step to stakeholders; and</a:t>
            </a:r>
          </a:p>
          <a:p>
            <a:pPr marL="171707" indent="-171707">
              <a:buFont typeface="Arial" panose="020B0604020202020204" pitchFamily="34" charset="0"/>
              <a:buChar char="•"/>
            </a:pPr>
            <a:r>
              <a:rPr lang="en-US" dirty="0"/>
              <a:t>Develop new goals and objectives and plan strategic next steps following PSE change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70498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1 of this training, we discussed the importance of forming partnerships with a broad range of individuals and organizations. Lesson 2 addressed conducting an environmental scan in order to identify the drivers and challenges to your potential PSE change effort. In Lesson 3, we emphasized the need for data to support your efforts and the importance of developing SMART objectives to gauge your progress.</a:t>
            </a:r>
          </a:p>
          <a:p>
            <a:endParaRPr lang="en-US" dirty="0"/>
          </a:p>
          <a:p>
            <a:pPr defTabSz="915772">
              <a:defRPr/>
            </a:pPr>
            <a:r>
              <a:rPr lang="en-US" dirty="0"/>
              <a:t>Lesson 4 focused on the feasibility of your objectives in the current economic and political environment. In Lesson 5, we discussed the importance of framing your message for each of your stakeholder audiences. Lesson 6 covered the importance of having commitment and resources in place before beginning implementation and tools that can help with the implementation of PSE change.</a:t>
            </a:r>
          </a:p>
          <a:p>
            <a:pPr defTabSz="915772">
              <a:defRPr/>
            </a:pPr>
            <a:endParaRPr lang="en-US" dirty="0"/>
          </a:p>
          <a:p>
            <a:pPr defTabSz="915772">
              <a:defRPr/>
            </a:pPr>
            <a:r>
              <a:rPr lang="en-US" dirty="0"/>
              <a:t>Now it’s time to measure the effect of your efforts. </a:t>
            </a:r>
            <a:endParaRPr lang="en-US" dirty="0">
              <a:ea typeface="Calibri"/>
              <a:cs typeface="Calibri"/>
            </a:endParaRPr>
          </a:p>
          <a:p>
            <a:pPr defTabSz="91577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3005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previous lessons, we talked about the importance of constructing a complete vision of success – one that includes short-term, intermediate and long-term objectives, as all three categories of results are meaningful to an evaluation. As you develop your PSE change objectives, you also set targets for the outputs and outcomes based on the baseline data or on a desired magnitude of change. This early planning allows for a smooth transition to the evaluation portion of your intervention.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11820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Again, you may be more familiar with evaluating interventions that are focused on individual or group level behavior change. However, as discussed throughout this training, PSE Change is different. Therefore, it requires a different evaluation approach. Having a framework in place to guide your PSE efforts— for planning, implementation and evaluation—is helpful.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framework that lends itself to evaluating PSE change is RE-AIM, which “stands for Reach, Effectiveness, Adoption, Implementation, and Maintenance which together determine public health impact.”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specifically: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Reach looks at number of individuals who will be positively affected by your initiative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Effectiveness examines the outcomes</a:t>
            </a:r>
            <a:r>
              <a:rPr lang="en-US" sz="1200" b="0" i="0" kern="1200" baseline="0" dirty="0">
                <a:solidFill>
                  <a:schemeClr val="tx1"/>
                </a:solidFill>
                <a:effectLst/>
                <a:latin typeface="+mn-lt"/>
                <a:ea typeface="+mn-ea"/>
                <a:cs typeface="+mn-cs"/>
              </a:rPr>
              <a:t> and/or </a:t>
            </a:r>
            <a:r>
              <a:rPr lang="en-US" sz="1200" b="0" i="0" kern="1200" dirty="0">
                <a:solidFill>
                  <a:schemeClr val="tx1"/>
                </a:solidFill>
                <a:effectLst/>
                <a:latin typeface="+mn-lt"/>
                <a:ea typeface="+mn-ea"/>
                <a:cs typeface="+mn-cs"/>
              </a:rPr>
              <a:t>impact of your initiative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Adoption looks at willingness to adopt intervention; Implementation asks if the intervention</a:t>
            </a:r>
            <a:r>
              <a:rPr lang="en-US" sz="1200" b="0" i="0" kern="1200" baseline="0" dirty="0">
                <a:solidFill>
                  <a:schemeClr val="tx1"/>
                </a:solidFill>
                <a:effectLst/>
                <a:latin typeface="+mn-lt"/>
                <a:ea typeface="+mn-ea"/>
                <a:cs typeface="+mn-cs"/>
              </a:rPr>
              <a:t> or </a:t>
            </a:r>
            <a:r>
              <a:rPr lang="en-US" sz="1200" b="0" i="0" kern="1200" dirty="0">
                <a:solidFill>
                  <a:schemeClr val="tx1"/>
                </a:solidFill>
                <a:effectLst/>
                <a:latin typeface="+mn-lt"/>
                <a:ea typeface="+mn-ea"/>
                <a:cs typeface="+mn-cs"/>
              </a:rPr>
              <a:t>initiative was implemented as planned, and Maintenance assesses the overall sustainability of your initiative once it is executed.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Citation: </a:t>
            </a:r>
          </a:p>
          <a:p>
            <a:r>
              <a:rPr lang="en-US" sz="1200" b="0" i="0" kern="1200" dirty="0">
                <a:solidFill>
                  <a:schemeClr val="tx1"/>
                </a:solidFill>
                <a:effectLst/>
                <a:latin typeface="+mn-lt"/>
                <a:ea typeface="+mn-ea"/>
                <a:cs typeface="+mn-cs"/>
              </a:rPr>
              <a:t>RE-AIM.org. (2017). What is RE-AIM? Retrieved from </a:t>
            </a:r>
            <a:r>
              <a:rPr lang="en-US" sz="1200" b="0" i="0" kern="1200" dirty="0">
                <a:solidFill>
                  <a:schemeClr val="tx1"/>
                </a:solidFill>
                <a:effectLst/>
                <a:latin typeface="+mn-lt"/>
                <a:ea typeface="+mn-ea"/>
                <a:cs typeface="+mn-cs"/>
                <a:hlinkClick r:id="rId3"/>
              </a:rPr>
              <a:t>http://re-aim.org/about/what-is-re-aim/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81549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framework to consider adapting for your PSE change initiative is the policy evaluation framework, shown here, which was developed by the Center of Excellence for Training and Research Translation (Center TRT). The Center TRT’s evaluation framework incorporates RE-AIM and other change theories.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note, you can see the development of a policy agenda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included as an output in this framework.</a:t>
            </a:r>
            <a:r>
              <a:rPr lang="en-US" sz="1200" b="0" i="0" kern="1200" dirty="0">
                <a:solidFill>
                  <a:schemeClr val="tx1"/>
                </a:solidFill>
                <a:effectLst/>
                <a:latin typeface="+mn-lt"/>
                <a:ea typeface="+mn-ea"/>
                <a:cs typeface="+mn-cs"/>
              </a:rPr>
              <a:t> We will review and use the Center TRT’s framework as we talk about the different types of evaluation to consider for your PSE change initiative, including process, fidelity monitoring and outcome</a:t>
            </a:r>
            <a:r>
              <a:rPr lang="en-US" sz="1200" b="0" i="0" kern="1200" baseline="0" dirty="0">
                <a:solidFill>
                  <a:schemeClr val="tx1"/>
                </a:solidFill>
                <a:effectLst/>
                <a:latin typeface="+mn-lt"/>
                <a:ea typeface="+mn-ea"/>
                <a:cs typeface="+mn-cs"/>
              </a:rPr>
              <a:t> and/or </a:t>
            </a:r>
            <a:r>
              <a:rPr lang="en-US" sz="1200" b="0" i="0" kern="1200" dirty="0">
                <a:solidFill>
                  <a:schemeClr val="tx1"/>
                </a:solidFill>
                <a:effectLst/>
                <a:latin typeface="+mn-lt"/>
                <a:ea typeface="+mn-ea"/>
                <a:cs typeface="+mn-cs"/>
              </a:rPr>
              <a:t>impact.</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evaluating PSE promotion and communication efforts specifically, review the Guide to Making Communication Campaigns Evidence-Based and Communication Training for Comprehensive Cancer Control Professionals 102. </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Citations:</a:t>
            </a:r>
          </a:p>
          <a:p>
            <a:r>
              <a:rPr lang="en-US" sz="1200" b="0" i="0" kern="1200" dirty="0" err="1">
                <a:solidFill>
                  <a:schemeClr val="tx1"/>
                </a:solidFill>
                <a:effectLst/>
                <a:latin typeface="+mn-lt"/>
                <a:ea typeface="+mn-ea"/>
                <a:cs typeface="+mn-cs"/>
              </a:rPr>
              <a:t>Leeman</a:t>
            </a:r>
            <a:r>
              <a:rPr lang="en-US" sz="1200" b="0" i="0" kern="1200" dirty="0">
                <a:solidFill>
                  <a:schemeClr val="tx1"/>
                </a:solidFill>
                <a:effectLst/>
                <a:latin typeface="+mn-lt"/>
                <a:ea typeface="+mn-ea"/>
                <a:cs typeface="+mn-cs"/>
              </a:rPr>
              <a:t>, J., Sommers, J., Vu, M., Jernigan, J., Payne, G.,…</a:t>
            </a:r>
            <a:r>
              <a:rPr lang="en-US" sz="1200" b="0" i="0" kern="1200" dirty="0" err="1">
                <a:solidFill>
                  <a:schemeClr val="tx1"/>
                </a:solidFill>
                <a:effectLst/>
                <a:latin typeface="+mn-lt"/>
                <a:ea typeface="+mn-ea"/>
                <a:cs typeface="+mn-cs"/>
              </a:rPr>
              <a:t>Ammerman</a:t>
            </a:r>
            <a:r>
              <a:rPr lang="en-US" sz="1200" b="0" i="0" kern="1200" dirty="0">
                <a:solidFill>
                  <a:schemeClr val="tx1"/>
                </a:solidFill>
                <a:effectLst/>
                <a:latin typeface="+mn-lt"/>
                <a:ea typeface="+mn-ea"/>
                <a:cs typeface="+mn-cs"/>
              </a:rPr>
              <a:t>, A. (2012). An Evaluation Framework for Obesity Prevention Policy Interventions. Preventing Chronic Disease, 9(6), 110322. Retrieved from: </a:t>
            </a:r>
            <a:r>
              <a:rPr lang="en-US" sz="1200" b="0" i="0" kern="1200" dirty="0">
                <a:solidFill>
                  <a:schemeClr val="tx1"/>
                </a:solidFill>
                <a:effectLst/>
                <a:latin typeface="+mn-lt"/>
                <a:ea typeface="+mn-ea"/>
                <a:cs typeface="+mn-cs"/>
                <a:hlinkClick r:id="rId3"/>
              </a:rPr>
              <a:t>http://dx.doi.org/10.5888/pcd9.110322</a:t>
            </a:r>
            <a:r>
              <a:rPr lang="en-US" sz="1200" b="0"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71008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we actually measure success? Indicators! </a:t>
            </a:r>
          </a:p>
          <a:p>
            <a:endParaRPr lang="en-US" dirty="0"/>
          </a:p>
          <a:p>
            <a:r>
              <a:rPr lang="en-US" dirty="0"/>
              <a:t>Just as “meters” are an indicator of length and “grams” measure weight, indicators in an evaluation are metrics, or measurements, that allow us to quantify the results of the intervention. There are three common categories of indicators, as defined</a:t>
            </a:r>
            <a:r>
              <a:rPr lang="en-US" baseline="0" dirty="0"/>
              <a:t> by the Centers for Disease Control and Prevention, or CDC</a:t>
            </a:r>
            <a:r>
              <a:rPr lang="en-US" dirty="0"/>
              <a:t>:</a:t>
            </a:r>
          </a:p>
          <a:p>
            <a:endParaRPr lang="en-US" dirty="0"/>
          </a:p>
          <a:p>
            <a:r>
              <a:rPr lang="en-US" dirty="0"/>
              <a:t>“Input indicators measure the contributions necessary to enable the program to be implemented (for</a:t>
            </a:r>
            <a:r>
              <a:rPr lang="en-US" baseline="0" dirty="0"/>
              <a:t> example</a:t>
            </a:r>
            <a:r>
              <a:rPr lang="en-US" dirty="0"/>
              <a:t>, funding, staff, key partners, infrastructure). Process indicators measure the program’s activities and outputs (direct products of the activities). Outcome indicators measure whether the program is achieving the expected effects</a:t>
            </a:r>
            <a:r>
              <a:rPr lang="en-US" baseline="0" dirty="0"/>
              <a:t> and/or c</a:t>
            </a:r>
            <a:r>
              <a:rPr lang="en-US" dirty="0"/>
              <a:t>hanges in the short, intermediate, and long term.” </a:t>
            </a:r>
          </a:p>
          <a:p>
            <a:endParaRPr lang="en-US" dirty="0"/>
          </a:p>
          <a:p>
            <a:r>
              <a:rPr lang="en-US" dirty="0"/>
              <a:t>Source: </a:t>
            </a:r>
          </a:p>
          <a:p>
            <a:pPr marL="171707" indent="-171707" defTabSz="457886">
              <a:buFont typeface="Arial" panose="020B0604020202020204" pitchFamily="34" charset="0"/>
              <a:buChar char="•"/>
            </a:pPr>
            <a:r>
              <a:rPr lang="en-US" dirty="0"/>
              <a:t>Centers for Disease Control and Prevention (CDC) Program Performance and Evaluation Office (PPEO). (2016). Indicators. Retrieved from </a:t>
            </a:r>
            <a:r>
              <a:rPr lang="en-US" dirty="0">
                <a:hlinkClick r:id="rId3"/>
              </a:rPr>
              <a:t>https://www.cdc.gov/eval/indicators/index.htm</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5833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Center TRT’s logic model for their farm-to-school policy initiative, which was guided by their framework. The logic model includes sections for inputs, activities, and indicators– or specific outputs and outcomes.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left side of the model lists inputs, or “the resources and contextual factors that support and influence each step in the policy-making process.”  Inputs for the farm-to-school PSE change include: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Assessment data on the prevalence of obesity among school-aged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Solutions, such as evidence-based approaches and model farm-to-school policies from other states,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Politics, including the attitudes of stakeholder groups and policy makers.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“Other” category of inputs comes into play after a policy is enacted, as these components are necessary to implement and monitor enforcement of the policy. These include the systems through which food is purchased and distributed to schools.</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0" kern="1200" dirty="0">
                <a:solidFill>
                  <a:schemeClr val="tx1"/>
                </a:solidFill>
                <a:effectLst/>
                <a:latin typeface="+mn-lt"/>
                <a:ea typeface="+mn-ea"/>
                <a:cs typeface="+mn-cs"/>
              </a:rPr>
              <a:t>activities</a:t>
            </a:r>
            <a:r>
              <a:rPr lang="en-US" sz="1200" kern="1200" dirty="0">
                <a:solidFill>
                  <a:schemeClr val="tx1"/>
                </a:solidFill>
                <a:effectLst/>
                <a:latin typeface="+mn-lt"/>
                <a:ea typeface="+mn-ea"/>
                <a:cs typeface="+mn-cs"/>
              </a:rPr>
              <a:t> listed in the second column are “the actions or events that engage and transform inputs to produce outputs and outcomes.” Certain activities—such as engaging stakeholders and raising awareness—occur throughout the policy-making process. Others occur only at specific stages. The farm-to-school PSE change activities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Formulation, such as reviewing evidence about the problem, obtaining stakeholder agreement on the problem and identifying preferred approaches, and drafting the policy.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Enactment. Activities involved in this step include engaging policy makers who support the policy, and officially enacting the policy.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Implementation. The activities surrounding implementation may occur at multiple levels. With regard to a farm-to-school policy, for example, the Department of Education might allocate funds and develop new rules regarding state-wide implementation.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Maintenance</a:t>
            </a:r>
            <a:r>
              <a:rPr lang="en-US" sz="1200" kern="1200" baseline="0" dirty="0">
                <a:solidFill>
                  <a:schemeClr val="tx1"/>
                </a:solidFill>
                <a:effectLst/>
                <a:latin typeface="+mn-lt"/>
                <a:ea typeface="+mn-ea"/>
                <a:cs typeface="+mn-cs"/>
              </a:rPr>
              <a:t> and/or </a:t>
            </a:r>
            <a:r>
              <a:rPr lang="en-US" sz="1200" kern="1200" dirty="0">
                <a:solidFill>
                  <a:schemeClr val="tx1"/>
                </a:solidFill>
                <a:effectLst/>
                <a:latin typeface="+mn-lt"/>
                <a:ea typeface="+mn-ea"/>
                <a:cs typeface="+mn-cs"/>
              </a:rPr>
              <a:t>Modification. These activities focus on maintaining policy implementation and sustaining it through monitoring, enforcement and future modification.</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Outputs are listed in the third column. These are “the direct, tangible results of activities” and include media coverage, marketing, and other communication; as well as evidence of “increased stakeholders’ awareness of the problem, engagement in the policy-making process and political will to take action.”  However, the primary outputs are the actual policies that are proposed and enacted. Other outputs, following the RE-AIM framework included number of children reached, number of schools with gardens and cost to schools.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fourth column of the logic model are outcomes, including short-term, intermediate, and long-term. For example, as a result of the implementation of a new farm-to-school policy, the short-term outcome is increased access to healthier foods in school cafeterias. We will discuss outcomes in greater detail shortly.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this framework in mind, let’s take a closer look at the different evaluation methods.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26530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Process evaluation answers the question: “are you actually doing the things you planned to do?” By measuring outputs, or results of your activities, it assesses the extent to which your initiative was implemented as planned and gives you information to make necessary adjustments. Process evaluation measurements range from the amount of media coverage to the number of people educated about the issue. </a:t>
            </a:r>
          </a:p>
          <a:p>
            <a:endParaRPr lang="en-US" dirty="0"/>
          </a:p>
          <a:p>
            <a:r>
              <a:rPr lang="en-US" dirty="0"/>
              <a:t>Sources:</a:t>
            </a:r>
          </a:p>
          <a:p>
            <a:pPr marL="171707" indent="-171707" defTabSz="457886">
              <a:buFont typeface="Arial" panose="020B0604020202020204" pitchFamily="34" charset="0"/>
              <a:buChar char="•"/>
            </a:pPr>
            <a:r>
              <a:rPr lang="en-US" dirty="0"/>
              <a:t>Community Tool Box. (</a:t>
            </a:r>
            <a:r>
              <a:rPr lang="en-US" dirty="0" err="1"/>
              <a:t>n.d.</a:t>
            </a:r>
            <a:r>
              <a:rPr lang="en-US" dirty="0"/>
              <a:t>) Section 2. PRECEDE/PROCEED. Retrieved from http://ctb.ku.edu/en/table-contents/overview/other-models-promoting </a:t>
            </a:r>
            <a:r>
              <a:rPr lang="en-US" dirty="0">
                <a:hlinkClick r:id="rId3"/>
              </a:rPr>
              <a:t>community-health-and development/</a:t>
            </a:r>
            <a:r>
              <a:rPr lang="en-US" dirty="0" err="1">
                <a:hlinkClick r:id="rId3"/>
              </a:rPr>
              <a:t>preceder-proceder</a:t>
            </a:r>
            <a:r>
              <a:rPr lang="en-US" dirty="0">
                <a:hlinkClick r:id="rId3"/>
              </a:rPr>
              <a:t>/main</a:t>
            </a:r>
            <a:r>
              <a:rPr lang="en-US" dirty="0"/>
              <a:t> </a:t>
            </a:r>
          </a:p>
          <a:p>
            <a:pPr marL="171707" indent="-171707" defTabSz="457886">
              <a:buFont typeface="Arial" panose="020B0604020202020204" pitchFamily="34" charset="0"/>
              <a:buChar char="•"/>
            </a:pPr>
            <a:r>
              <a:rPr lang="en-US" dirty="0"/>
              <a:t>The George Washington University Cancer Center (2016). Communication Training for Comprehensive Cancer Control Professionals 102 Guide to Making Communication Campaigns Evidence-Based. Retrieved from </a:t>
            </a:r>
            <a:r>
              <a:rPr lang="en-US" dirty="0">
                <a:hlinkClick r:id="" action="ppaction://noaction"/>
              </a:rPr>
              <a:t>https://smhs.gwu.edu/cancercontroltap/sites/cancercontroltap/files/Comm%20102%</a:t>
            </a:r>
            <a:r>
              <a:rPr lang="en-US" dirty="0">
                <a:hlinkClick r:id="rId4" invalidUrl="https://smhs.gwu.edu/cancercontroltap/sites/cancercontroltap/files/Comm 102 Guide - Making Communication Campaigns Evidence-Based.pdf"/>
              </a:rPr>
              <a:t>20Guide%20%20Making%20Communication%20Campaigns%20Evidence-Based.pdf</a:t>
            </a:r>
            <a:r>
              <a:rPr lang="en-US" dirty="0"/>
              <a:t> </a:t>
            </a:r>
          </a:p>
          <a:p>
            <a:pPr marL="171707" indent="-171707">
              <a:buFont typeface="Arial" panose="020B0604020202020204" pitchFamily="34" charset="0"/>
              <a:buChar char="•"/>
            </a:pPr>
            <a:endParaRPr lang="en-US" dirty="0"/>
          </a:p>
          <a:p>
            <a:pPr marL="171707" indent="-171707">
              <a:buFont typeface="Arial" panose="020B0604020202020204" pitchFamily="34" charset="0"/>
              <a:buChar char="•"/>
            </a:pPr>
            <a:endParaRPr lang="en-US" dirty="0"/>
          </a:p>
          <a:p>
            <a:pPr marL="171707" indent="-171707">
              <a:buFont typeface="Arial" panose="020B0604020202020204" pitchFamily="34" charset="0"/>
              <a:buChar char="•"/>
            </a:pPr>
            <a:r>
              <a:rPr lang="en-US" dirty="0" err="1"/>
              <a:t>Istock</a:t>
            </a:r>
            <a:r>
              <a:rPr lang="en-US" dirty="0"/>
              <a:t>-</a:t>
            </a:r>
            <a:r>
              <a:rPr lang="en-US" baseline="0" dirty="0"/>
              <a:t> http://www.istockphoto.com/vector/set-of-flat-line-design-web-banners-for-business-process-gm520776016-91102311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757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15772">
              <a:defRPr/>
            </a:pPr>
            <a:r>
              <a:rPr lang="en-US" dirty="0"/>
              <a:t>Welcome to Lesson 1: Engage -- Build Partnerships and Engage the Community. In this lesson, we will cover the first step in PSE change, which is Engage. We will discuss questions that need to be asked to help you effectively build partnerships to support your PSE change initiative. This lesson will take approximately </a:t>
            </a:r>
            <a:r>
              <a:rPr lang="en-US" b="1" dirty="0"/>
              <a:t>20 </a:t>
            </a:r>
            <a:r>
              <a:rPr lang="en-US" dirty="0"/>
              <a:t>minutes to complete.</a:t>
            </a:r>
            <a:endParaRPr lang="en-US" dirty="0">
              <a:cs typeface="Calibri"/>
            </a:endParaRPr>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22</a:t>
            </a:fld>
            <a:endParaRPr lang="en-US" altLang="en-US"/>
          </a:p>
        </p:txBody>
      </p:sp>
    </p:spTree>
    <p:extLst>
      <p:ext uri="{BB962C8B-B14F-4D97-AF65-F5344CB8AC3E}">
        <p14:creationId xmlns:p14="http://schemas.microsoft.com/office/powerpoint/2010/main" val="366167229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Fidelity is “the faithfulness with which a program is implemented; that is, how well the program is implemented without compromising the program’s core components.” Fidelity monitoring is important</a:t>
            </a:r>
            <a:r>
              <a:rPr lang="en-US" baseline="0" dirty="0"/>
              <a:t> particularly if your efforts include implementation or adaptation of evidence-based programs, strategies or policies. </a:t>
            </a:r>
            <a:r>
              <a:rPr lang="en-US" dirty="0"/>
              <a:t>Knowing if you were able to implement your PSE initiative without compromising core components can help you identify barriers and lessons learned. Ideally, both process evaluation and fidelity monitoring should be conducted throughout the entire PSE change implementation phase.  </a:t>
            </a:r>
          </a:p>
          <a:p>
            <a:pPr defTabSz="915772">
              <a:defRPr/>
            </a:pPr>
            <a:endParaRPr lang="en-US" dirty="0"/>
          </a:p>
          <a:p>
            <a:pPr defTabSz="915772">
              <a:defRPr/>
            </a:pPr>
            <a:r>
              <a:rPr lang="en-US" dirty="0"/>
              <a:t>Source:</a:t>
            </a:r>
          </a:p>
          <a:p>
            <a:pPr marL="171707" indent="-171707" defTabSz="457886">
              <a:buFont typeface="Arial" panose="020B0604020202020204" pitchFamily="34" charset="0"/>
              <a:buChar char="•"/>
            </a:pPr>
            <a:r>
              <a:rPr lang="en-US" dirty="0"/>
              <a:t>Department of Health and Human Services (HHS) Family and Youth Services Bureau. (</a:t>
            </a:r>
            <a:r>
              <a:rPr lang="en-US" dirty="0" err="1"/>
              <a:t>n.d.</a:t>
            </a:r>
            <a:r>
              <a:rPr lang="en-US" dirty="0"/>
              <a:t>) Fidelity Monitoring Tip Sheet. Retrieved from </a:t>
            </a:r>
            <a:r>
              <a:rPr lang="en-US" dirty="0">
                <a:hlinkClick r:id="rId3"/>
              </a:rPr>
              <a:t>https://www.acf.hhs.gov/sites/default/files/fysb/prep-fidelity-monitoring-ts.pdf</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59785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process evaluation and fidelity monitoring, you can engage stakeholders to provide qualitative feedback. Now that your PSE change action is being implemented, how have the stakeholders responded? Are they still positive and engaged? Do they have constructive criticism and or suggestions?</a:t>
            </a:r>
          </a:p>
          <a:p>
            <a:endParaRPr lang="en-US" dirty="0"/>
          </a:p>
          <a:p>
            <a:r>
              <a:rPr lang="en-US" dirty="0"/>
              <a:t>In order to answer these questions, ask your stakeholders. Soliciting feedback through key informant interviews, for example, is an excellent way to both engage stakeholders and tap into a rich source of information. Organize these results by theme in order to address them most efficiently. </a:t>
            </a:r>
          </a:p>
          <a:p>
            <a:endParaRPr lang="en-US" dirty="0"/>
          </a:p>
          <a:p>
            <a:r>
              <a:rPr lang="en-US" dirty="0" err="1"/>
              <a:t>iStock</a:t>
            </a:r>
            <a:r>
              <a:rPr lang="en-US" dirty="0"/>
              <a:t>:</a:t>
            </a:r>
          </a:p>
          <a:p>
            <a:pPr marL="171707" indent="-171707" defTabSz="915772">
              <a:buFont typeface="Arial" panose="020B0604020202020204" pitchFamily="34" charset="0"/>
              <a:buChar char="•"/>
              <a:defRPr/>
            </a:pPr>
            <a:r>
              <a:rPr lang="en-US" baseline="0" dirty="0"/>
              <a:t>http://www.istockphoto.com/photo/business-people-team-teamwork-working-meeting-concept-gm508208412-85129749?st=_p_diverse%20workforce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40952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obtain both quantitative and qualitative data as part of your evaluation during the</a:t>
            </a:r>
            <a:r>
              <a:rPr lang="en-US" baseline="0" dirty="0"/>
              <a:t> </a:t>
            </a:r>
            <a:r>
              <a:rPr lang="en-US" dirty="0"/>
              <a:t>implementation phase, you should regularly review your results. Use the data to better understand any barriers you are encountering during PSE change implementation.  If barriers</a:t>
            </a:r>
            <a:r>
              <a:rPr lang="en-US" baseline="0" dirty="0"/>
              <a:t> are identified, you can t</a:t>
            </a:r>
            <a:r>
              <a:rPr lang="en-US" dirty="0"/>
              <a:t>hen prioritize, based on your timeline and available resources, the order in which to address these barriers. </a:t>
            </a:r>
          </a:p>
          <a:p>
            <a:endParaRPr lang="en-US" dirty="0"/>
          </a:p>
          <a:p>
            <a:r>
              <a:rPr lang="en-US" dirty="0"/>
              <a:t>At the same time, think carefully about lessons learned. What can you apply next time that may lead to a different outcome?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12665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the data reveal things are not going as planned? Consider having a contingency plan in place in case your PSE change effort is not succeeding.  In thinking about contingencies, consider where your effort succeeded and where it didn’t, and make the necessary adjustments. </a:t>
            </a:r>
          </a:p>
          <a:p>
            <a:endParaRPr lang="en-US" dirty="0"/>
          </a:p>
          <a:p>
            <a:r>
              <a:rPr lang="en-US" dirty="0"/>
              <a:t>For example, if evaluation data reveal that you are not successfully educating decision makers as planned, what other methods or strategies should you use so you can achieve your desired outcomes?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35497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PSE change initiative is not going as planned, you may need to also revisit your goals and objectives.  Think critically about areas that are successful and those that are less successful.  Ask: what is going well? What isn’t  going well? What could be done better? Involve your stakeholders in this analysis. </a:t>
            </a:r>
          </a:p>
          <a:p>
            <a:endParaRPr lang="en-US" dirty="0"/>
          </a:p>
          <a:p>
            <a:r>
              <a:rPr lang="en-US" dirty="0"/>
              <a:t>Don’t automatically assume that you must adjust your goal. Perhaps an important factor was missed during the environmental scan, or a method of data collection was less efficient than expected. Maybe additional champions are needed to further the effort.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21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discuss outcomes evaluation.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Outcomes</a:t>
            </a:r>
            <a:r>
              <a:rPr lang="en-US" sz="1200" kern="1200" dirty="0">
                <a:solidFill>
                  <a:schemeClr val="tx1"/>
                </a:solidFill>
                <a:effectLst/>
                <a:latin typeface="+mn-lt"/>
                <a:ea typeface="+mn-ea"/>
                <a:cs typeface="+mn-cs"/>
              </a:rPr>
              <a:t> are “the desired and unanticipated results” of a PSE change intervention. Outcomes evaluation measures the short-term, intermediate and long-term results of your initiative, along with its impact. While the ideal outcome would be to achieve each objective you set, real-world factors may intervene, and your initiative may result only in short-term outcomes. As we noted previously in this training, population-level health outcomes require numerous initiatives and may take years to achieve.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Short-term outcomes are changes you want to enact that promote healthier behaviors. Such changes may occur in the following areas: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“Physical (for</a:t>
            </a:r>
            <a:r>
              <a:rPr lang="en-US" sz="1200" kern="1200" baseline="0" dirty="0">
                <a:solidFill>
                  <a:schemeClr val="tx1"/>
                </a:solidFill>
                <a:effectLst/>
                <a:latin typeface="+mn-lt"/>
                <a:ea typeface="+mn-ea"/>
                <a:cs typeface="+mn-cs"/>
              </a:rPr>
              <a:t> example</a:t>
            </a:r>
            <a:r>
              <a:rPr lang="en-US" sz="1200" kern="1200" dirty="0">
                <a:solidFill>
                  <a:schemeClr val="tx1"/>
                </a:solidFill>
                <a:effectLst/>
                <a:latin typeface="+mn-lt"/>
                <a:ea typeface="+mn-ea"/>
                <a:cs typeface="+mn-cs"/>
              </a:rPr>
              <a:t>, proximity to healthier food and spaces for physical activity)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Economic (such</a:t>
            </a:r>
            <a:r>
              <a:rPr lang="en-US" sz="1200" kern="1200" baseline="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changes to prices</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taxes)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Social (for</a:t>
            </a:r>
            <a:r>
              <a:rPr lang="en-US" sz="1200" kern="1200" baseline="0" dirty="0">
                <a:solidFill>
                  <a:schemeClr val="tx1"/>
                </a:solidFill>
                <a:effectLst/>
                <a:latin typeface="+mn-lt"/>
                <a:ea typeface="+mn-ea"/>
                <a:cs typeface="+mn-cs"/>
              </a:rPr>
              <a:t> example,</a:t>
            </a:r>
            <a:r>
              <a:rPr lang="en-US" sz="1200" kern="1200" dirty="0">
                <a:solidFill>
                  <a:schemeClr val="tx1"/>
                </a:solidFill>
                <a:effectLst/>
                <a:latin typeface="+mn-lt"/>
                <a:ea typeface="+mn-ea"/>
                <a:cs typeface="+mn-cs"/>
              </a:rPr>
              <a:t> changes to social networks)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Communication (such</a:t>
            </a:r>
            <a:r>
              <a:rPr lang="en-US" sz="1200" kern="1200" baseline="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advertisements</a:t>
            </a:r>
            <a:r>
              <a:rPr lang="en-US" sz="1200" kern="1200" baseline="0" dirty="0">
                <a:solidFill>
                  <a:schemeClr val="tx1"/>
                </a:solidFill>
                <a:effectLst/>
                <a:latin typeface="+mn-lt"/>
                <a:ea typeface="+mn-ea"/>
                <a:cs typeface="+mn-cs"/>
              </a:rPr>
              <a:t> or</a:t>
            </a:r>
            <a:r>
              <a:rPr lang="en-US" sz="1200" kern="1200" dirty="0">
                <a:solidFill>
                  <a:schemeClr val="tx1"/>
                </a:solidFill>
                <a:effectLst/>
                <a:latin typeface="+mn-lt"/>
                <a:ea typeface="+mn-ea"/>
                <a:cs typeface="+mn-cs"/>
              </a:rPr>
              <a:t> point-of-decision prompts).”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if your initiative focused on the elimination of food deserts, a short-term outcome could be securing a dedicated, highly trafficked space for a weekly farmers market.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Depending on the type of intervention, evaluation of short-term outcomes can happen during or shortly after implementation.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Intermediate outcomes align with behavioral changes that occur because of an initiative’s effect on the environment. These are actions you want the audience to engage in, or actions you want them to stop in response to your PSE change intervention. Evaluation of an intermediate outcome would be assessing the change in community members’ physical activity following the installation of walking paths and bike lanes, or the change in attitudes toward or consumption of sugary drinks following the passage of a city soda tax.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Long-term outcomes and or impact align with your health objectives and should correspond with your comprehensive cancer control plan goals. These outcomes are the desired changes in your audience’s health status that occur as a result of your intervention. They should be “effective, equitable and cost-effective at the population level.” One such example would be a change in cervical cancer incidence or mortality rates following health system improvements in access for vulnerable populations.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5163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other hand, perhaps your PSE change initiative has been entirely successful – congratulations! You now are positioned to build on your success.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Will you continue the initiative in its current form or will you improve upon it? For example, if you were able to increase access to cancer care services locally— is it time to build on successes and lessons learned to expand services statewide? If you expand or change your goals and objectives, remember to keep them SMART.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also important to stay in touch with your stakeholders to keep them engaged as you move ahead. Be sure to communicate about your successes – short-term, intermediate, long-term and impact. Maintain contact as evaluation results become available. Engage them in planning the next phase of your initiative. Help your stakeholders maintain their commitment to improve and sustain your outcomes and impact.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same time, if your task force convened for the sole purpose of implementing a PSE change initiative that has been successful, then it is perfectly acceptable for the task force to dissolve. Nothing is gained by attempting to continue the coalition beyond the purpose for which it was created.</a:t>
            </a:r>
          </a:p>
          <a:p>
            <a:endParaRPr lang="en-US" dirty="0"/>
          </a:p>
          <a:p>
            <a:r>
              <a:rPr lang="en-US" dirty="0" err="1"/>
              <a:t>iStock</a:t>
            </a:r>
            <a:r>
              <a:rPr lang="en-US" dirty="0"/>
              <a:t>:</a:t>
            </a:r>
          </a:p>
          <a:p>
            <a:pPr marL="171707" indent="-171707">
              <a:buFont typeface="Arial" panose="020B0604020202020204" pitchFamily="34" charset="0"/>
              <a:buChar char="•"/>
            </a:pPr>
            <a:r>
              <a:rPr lang="en-US" dirty="0"/>
              <a:t>http://www.istockphoto.com/photo/success-gm465515915-33350638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96242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Communicating lessons learned and outcomes of your PSE change initiative is important not only for your stakeholders, but also for other public health professionals. Keeping stakeholders up to date about your efforts is key— as this provides additional opportunities for engagement and shows how their involvement in the initiative makes a difference.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Sharing lessons learned and outcomes with other public health professionals is vital because it will contribute to the PSE evidence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base and can provide guidance to those looking to implement similar initiatives.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There are a number of ways to disseminate lessons learned and outcomes of your initiative to stakeholders and other public health professionals. Dissemination channels include: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Meetings (informal or professional)</a:t>
            </a:r>
          </a:p>
          <a:p>
            <a:r>
              <a:rPr lang="en-US" sz="1200" b="0" i="0" kern="1200" dirty="0">
                <a:solidFill>
                  <a:schemeClr val="tx1"/>
                </a:solidFill>
                <a:effectLst/>
                <a:latin typeface="+mn-lt"/>
                <a:ea typeface="+mn-ea"/>
                <a:cs typeface="+mn-cs"/>
              </a:rPr>
              <a:t>·         Papers (reports, white papers, or peer-reviewed publications)</a:t>
            </a:r>
          </a:p>
          <a:p>
            <a:r>
              <a:rPr lang="en-US" sz="1200" b="0" i="0" kern="1200" dirty="0">
                <a:solidFill>
                  <a:schemeClr val="tx1"/>
                </a:solidFill>
                <a:effectLst/>
                <a:latin typeface="+mn-lt"/>
                <a:ea typeface="+mn-ea"/>
                <a:cs typeface="+mn-cs"/>
              </a:rPr>
              <a:t>·         Electronic (webinars, infographics, or websites), and</a:t>
            </a:r>
          </a:p>
          <a:p>
            <a:r>
              <a:rPr lang="en-US" sz="1200" b="0" i="0" kern="1200" dirty="0">
                <a:solidFill>
                  <a:schemeClr val="tx1"/>
                </a:solidFill>
                <a:effectLst/>
                <a:latin typeface="+mn-lt"/>
                <a:ea typeface="+mn-ea"/>
                <a:cs typeface="+mn-cs"/>
              </a:rPr>
              <a:t>·         Media (press releases, press conferences, interviews, or social media)</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When disseminating information, consider using a number of different channels to maximize your reach to stakeholders and other audiences.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 comprehensive cancer control PSE initiative is already underway, a place for immediate dissemination is the Action for PSE Change online platform. Submit your PSE change story via the link show </a:t>
            </a:r>
            <a:r>
              <a:rPr lang="en-US" dirty="0"/>
              <a:t>here </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http://action4psechange.org/about-pse-change/pse-examples/</a:t>
            </a:r>
            <a:r>
              <a:rPr lang="en-US" sz="1200" b="0" i="0" kern="1200" dirty="0">
                <a:solidFill>
                  <a:schemeClr val="tx1"/>
                </a:solidFill>
                <a:effectLst/>
                <a:latin typeface="+mn-lt"/>
                <a:ea typeface="+mn-ea"/>
                <a:cs typeface="+mn-cs"/>
              </a:rPr>
              <a:t>).</a:t>
            </a:r>
          </a:p>
          <a:p>
            <a:br>
              <a:rPr lang="en-US" dirty="0"/>
            </a:br>
            <a:endParaRPr lang="en-US" dirty="0"/>
          </a:p>
          <a:p>
            <a:r>
              <a:rPr lang="en-US" dirty="0"/>
              <a:t>Now, let’s look at another example of a comprehensive PSE change evaluation</a:t>
            </a:r>
            <a:r>
              <a:rPr lang="en-US" baseline="0" dirty="0"/>
              <a:t> from Utah.</a:t>
            </a:r>
            <a:endParaRPr lang="en-US" dirty="0"/>
          </a:p>
          <a:p>
            <a:endParaRPr lang="en-US" dirty="0"/>
          </a:p>
          <a:p>
            <a:r>
              <a:rPr lang="en-US" dirty="0"/>
              <a:t>iStock:</a:t>
            </a:r>
          </a:p>
          <a:p>
            <a:pPr marL="171707" indent="-171707">
              <a:buFont typeface="Arial" panose="020B0604020202020204" pitchFamily="34" charset="0"/>
              <a:buChar char="•"/>
            </a:pPr>
            <a:r>
              <a:rPr lang="en-US" dirty="0"/>
              <a:t>http://www.istockphoto.com/photo/business-speaker-giving-a-talk-in-conference-hall-gm628483496-111589691</a:t>
            </a:r>
          </a:p>
          <a:p>
            <a:pPr marL="171707" indent="-171707">
              <a:buFont typeface="Arial" panose="020B0604020202020204" pitchFamily="34" charset="0"/>
              <a:buChar char="•"/>
            </a:pPr>
            <a:r>
              <a:rPr lang="en-US" dirty="0"/>
              <a:t>http://www.istockphoto.com/photo/discussing-business-statistics-gm502225376-81788649</a:t>
            </a:r>
          </a:p>
          <a:p>
            <a:pPr marL="171707" indent="-171707">
              <a:buFont typeface="Arial" panose="020B0604020202020204" pitchFamily="34" charset="0"/>
              <a:buChar char="•"/>
            </a:pPr>
            <a:r>
              <a:rPr lang="en-US" dirty="0"/>
              <a:t>http://www.istockphoto.com/photo/hand-pressing-free-webinar-gm498504712-79686061</a:t>
            </a:r>
          </a:p>
          <a:p>
            <a:pPr marL="171707" indent="-171707">
              <a:buFont typeface="Arial" panose="020B0604020202020204" pitchFamily="34" charset="0"/>
              <a:buChar char="•"/>
            </a:pPr>
            <a:r>
              <a:rPr lang="en-US" dirty="0"/>
              <a:t>http://www.istockphoto.com/photo/web-page-access-gm503426092-82524687</a:t>
            </a:r>
          </a:p>
          <a:p>
            <a:pPr marL="171707" indent="-17170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72349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Utah Department of Transportation’s Road Respect Communities,</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RRC, is a PSE initiative that supports three pilot communities in creating more bicycle</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pedestrian friendly environments. The Utah Cancer Control Program, or UCCP, serves as a partner on the RRC initiative. </a:t>
            </a:r>
            <a:endParaRPr lang="en-US" dirty="0"/>
          </a:p>
          <a:p>
            <a:endParaRPr lang="en-US" dirty="0"/>
          </a:p>
          <a:p>
            <a:pPr defTabSz="915772">
              <a:defRPr/>
            </a:pPr>
            <a:r>
              <a:rPr lang="en-US" dirty="0"/>
              <a:t>Source:</a:t>
            </a:r>
          </a:p>
          <a:p>
            <a:pPr marL="171707" indent="-171707" defTabSz="915772">
              <a:buFont typeface="Arial" panose="020B0604020202020204" pitchFamily="34" charset="0"/>
              <a:buChar char="•"/>
              <a:defRPr/>
            </a:pPr>
            <a:r>
              <a:rPr lang="en-US" dirty="0"/>
              <a:t>Action4PSEChange, Utah’s Road Respect Communities (RRC) Project, http://action4psechange.org/utahs-road-respect-communities-rrc-project/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3784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initiatives’ outcomes are: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Short-term—At least one pilot community will achieve full RRC designation by 2015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Intermediate—Increase physical activity among RRC communities by 20% by 2020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Long-term</a:t>
            </a:r>
            <a:r>
              <a:rPr lang="en-US" sz="1200" kern="1200" baseline="0" dirty="0">
                <a:solidFill>
                  <a:schemeClr val="tx1"/>
                </a:solidFill>
                <a:effectLst/>
                <a:latin typeface="+mn-lt"/>
                <a:ea typeface="+mn-ea"/>
                <a:cs typeface="+mn-cs"/>
              </a:rPr>
              <a:t> and/or </a:t>
            </a:r>
            <a:r>
              <a:rPr lang="en-US" sz="1200" kern="1200" dirty="0">
                <a:solidFill>
                  <a:schemeClr val="tx1"/>
                </a:solidFill>
                <a:effectLst/>
                <a:latin typeface="+mn-lt"/>
                <a:ea typeface="+mn-ea"/>
                <a:cs typeface="+mn-cs"/>
              </a:rPr>
              <a:t>Impact—Reduce the economic burden on the state by decreasing obesity-related health care costs by 3% by 2030</a:t>
            </a:r>
          </a:p>
          <a:p>
            <a:endParaRPr lang="en-US" dirty="0"/>
          </a:p>
          <a:p>
            <a:r>
              <a:rPr lang="en-US" dirty="0" err="1"/>
              <a:t>iStock</a:t>
            </a:r>
            <a:r>
              <a:rPr lang="en-US" dirty="0"/>
              <a:t>:</a:t>
            </a:r>
          </a:p>
          <a:p>
            <a:pPr marL="171707" indent="-171707">
              <a:buFont typeface="Arial" panose="020B0604020202020204" pitchFamily="34" charset="0"/>
              <a:buChar char="•"/>
            </a:pPr>
            <a:r>
              <a:rPr lang="en-US" dirty="0"/>
              <a:t>http://www.istockphoto.com/vector/flat-icon-check-gm496603666-78633601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262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change process are based.</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23</a:t>
            </a:fld>
            <a:endParaRPr lang="en-US"/>
          </a:p>
        </p:txBody>
      </p:sp>
    </p:spTree>
    <p:extLst>
      <p:ext uri="{BB962C8B-B14F-4D97-AF65-F5344CB8AC3E}">
        <p14:creationId xmlns:p14="http://schemas.microsoft.com/office/powerpoint/2010/main" val="34487408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participants in the RRC program, communities work toward achieving three successive levels of RRC status. At the first level, communities organize to begin active transportation planning. At the second level, communities begin to develop an active transportation plan. And at the third level, communities adopt and implement their plan.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 RRC initiative is in the process evaluation phase and moving into outcomes evaluation. As part of their evaluation efforts, UCCP and its partners developed baseline criteria for the health impact assessment, which will be critical to evaluating the long-term impact of RRC.</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iStock</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http://www.istockphoto.com/vector/flat-icon-check-gm496603666-78633601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64819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process evaluation, communities are measured on the completion of activities to achieve the different levels of RRC status. To achieve first-level status, communities must complete three of the five activities required. Over three years, all three communities met and exceeded the goal of three activities to meet first-level designation and two communities continue to progress through the requirements to meet additional levels.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this time, as part of process evaluation, the partners completed a questionnaire that revealed the importance of community support to the success of the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93318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two communities are still in the process evaluation phase, the third community unexpectedly completed all three status levels, thereby achieving full RRC designation. They continued to work with their partners and champions to expand the RRC program to additional neighboring communities. Due to their efforts, these communities achieved the first countywide RRC designation in fiscal year 2016. For this community, outcomes evaluation will now begin.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lesson learned so far is that directly funding city or county governments made it more likely that elected officials would support the project. If they lacked planning expertise, the city or county then worked with a planning organization, as well as with local health departments, in order to benefit from their expertise in establishing baseline measures. This information is being used to inform the rollout of the program into additional communities.</a:t>
            </a:r>
          </a:p>
          <a:p>
            <a:pPr defTabSz="91577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19668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reiterated the importance of having set SMART goals and objectives as you contemplate evaluation of your PSE change initiative. We discussed the need for evaluating the PSE change process, which includes incorporating stakeholders’ feedback into your evaluation, using data to reduce barriers and making adjustments to your goals and objectives if needed. We also discussed short-term, intermediate and long-term outcomes </a:t>
            </a:r>
            <a:r>
              <a:rPr lang="en-US"/>
              <a:t>and</a:t>
            </a:r>
            <a:r>
              <a:rPr lang="en-US" baseline="0"/>
              <a:t> ways </a:t>
            </a:r>
            <a:r>
              <a:rPr lang="en-US" baseline="0" dirty="0"/>
              <a:t>to </a:t>
            </a:r>
            <a:r>
              <a:rPr lang="en-US" dirty="0"/>
              <a:t>communicate successes to your stakeholders. Finally, we talked about building upon</a:t>
            </a:r>
            <a:r>
              <a:rPr lang="en-US" baseline="0" dirty="0"/>
              <a:t> your success at</a:t>
            </a:r>
            <a:r>
              <a:rPr lang="en-US" dirty="0"/>
              <a:t> the completion of your PSE change</a:t>
            </a:r>
            <a:r>
              <a:rPr lang="en-US" baseline="0" dirty="0"/>
              <a:t> </a:t>
            </a:r>
            <a:r>
              <a:rPr lang="en-US" dirty="0"/>
              <a:t>intervention.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462309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are some further readings and resources on evaluation. These and other resources are included in the learning management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474779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completed this lesson, you are able to:</a:t>
            </a:r>
          </a:p>
          <a:p>
            <a:endParaRPr lang="en-US" dirty="0"/>
          </a:p>
          <a:p>
            <a:pPr marL="171707" marR="0" lvl="0" indent="-17170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Describe the types of evaluation that can be used to measure a PSE change intervention</a:t>
            </a:r>
            <a:r>
              <a:rPr lang="en-US" baseline="0" dirty="0"/>
              <a:t> and e</a:t>
            </a:r>
            <a:r>
              <a:rPr lang="en-US" dirty="0"/>
              <a:t>xplain the importance of this step to stakeholders; and</a:t>
            </a:r>
          </a:p>
          <a:p>
            <a:pPr marL="171707" indent="-171707">
              <a:buFont typeface="Arial" panose="020B0604020202020204" pitchFamily="34" charset="0"/>
              <a:buChar char="•"/>
            </a:pPr>
            <a:r>
              <a:rPr lang="en-US" dirty="0"/>
              <a:t>Develop new goals and objectives and plan strategic next steps following PSE change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653392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04487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sz="1200" kern="1200" dirty="0">
                <a:solidFill>
                  <a:schemeClr val="tx1"/>
                </a:solidFill>
                <a:effectLst/>
                <a:latin typeface="+mn-lt"/>
                <a:ea typeface="+mn-ea"/>
                <a:cs typeface="+mn-cs"/>
              </a:rPr>
              <a:t>Welcome to the final lesson of the training, Lesson 8: </a:t>
            </a:r>
            <a:r>
              <a:rPr lang="en-US" altLang="en-US" b="0" dirty="0">
                <a:solidFill>
                  <a:schemeClr val="bg1"/>
                </a:solidFill>
              </a:rPr>
              <a:t>Real-World PSE Example</a:t>
            </a:r>
            <a:r>
              <a:rPr lang="en-US" sz="1200" kern="1200" dirty="0">
                <a:solidFill>
                  <a:schemeClr val="tx1"/>
                </a:solidFill>
                <a:effectLst/>
                <a:latin typeface="+mn-lt"/>
                <a:ea typeface="+mn-ea"/>
                <a:cs typeface="+mn-cs"/>
              </a:rPr>
              <a:t>. In this lesson, we will review all of the steps in the Policy, Systems and Environmental, or PSE, change process that were covered in Lessons 1 through 7. We will use the “D.C. Policy Advances to Improve Medicaid Access to Cancer Care” as a case study to highlight each of the seven steps in PSE Change. You may visit </a:t>
            </a:r>
            <a:r>
              <a:rPr lang="en-US" u="sng" dirty="0">
                <a:hlinkClick r:id="rId3"/>
              </a:rPr>
              <a:t>Action4PSEChange</a:t>
            </a:r>
            <a:r>
              <a:rPr lang="en-US" u="sng" dirty="0"/>
              <a:t>.</a:t>
            </a:r>
            <a:r>
              <a:rPr lang="en-US" dirty="0"/>
              <a:t>org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more information. This lesson will take approximately </a:t>
            </a:r>
            <a:r>
              <a:rPr lang="en-US" sz="1200" b="1" kern="1200" dirty="0">
                <a:solidFill>
                  <a:srgbClr val="FFFF00"/>
                </a:solidFill>
                <a:effectLst/>
                <a:latin typeface="+mn-lt"/>
                <a:ea typeface="+mn-ea"/>
                <a:cs typeface="+mn-cs"/>
              </a:rPr>
              <a:t>20</a:t>
            </a:r>
            <a:r>
              <a:rPr lang="en-US" sz="1200" kern="1200" dirty="0">
                <a:solidFill>
                  <a:schemeClr val="tx1"/>
                </a:solidFill>
                <a:effectLst/>
                <a:latin typeface="+mn-lt"/>
                <a:ea typeface="+mn-ea"/>
                <a:cs typeface="+mn-cs"/>
              </a:rPr>
              <a:t> minutes to complete. </a:t>
            </a:r>
            <a:r>
              <a:rPr lang="en-US" dirty="0"/>
              <a:t>When the blue button appears on your screen, click it when you are ready to advance the lesson. </a:t>
            </a:r>
            <a:endParaRPr lang="en-US" dirty="0">
              <a:ea typeface="Calibri"/>
              <a:cs typeface="Calibri"/>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8AF9B5-D8FF-462F-8F03-FED22E4B7280}"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9513600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change process are based.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80555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competencies in this training are</a:t>
            </a:r>
            <a:r>
              <a:rPr lang="en-US" baseline="0" dirty="0"/>
              <a:t> </a:t>
            </a:r>
            <a:r>
              <a:rPr lang="en-US" dirty="0"/>
              <a:t>based on the Seven Areas of Responsibility for Health Education Specialists, 2015. </a:t>
            </a:r>
            <a:r>
              <a:rPr lang="en-US" sz="1200" kern="1200" dirty="0">
                <a:solidFill>
                  <a:schemeClr val="tx1"/>
                </a:solidFill>
                <a:effectLst/>
                <a:latin typeface="+mn-lt"/>
                <a:ea typeface="+mn-ea"/>
                <a:cs typeface="+mn-cs"/>
              </a:rPr>
              <a:t>This lesson will address the following competency:</a:t>
            </a:r>
            <a:r>
              <a:rPr lang="en-US" sz="1200" kern="1200" baseline="0" dirty="0">
                <a:solidFill>
                  <a:schemeClr val="tx1"/>
                </a:solidFill>
                <a:effectLst/>
                <a:latin typeface="+mn-lt"/>
                <a:ea typeface="+mn-ea"/>
                <a:cs typeface="+mn-cs"/>
              </a:rPr>
              <a:t> u</a:t>
            </a:r>
            <a:r>
              <a:rPr lang="en-US" sz="1200" kern="1200" dirty="0">
                <a:solidFill>
                  <a:schemeClr val="tx1"/>
                </a:solidFill>
                <a:effectLst/>
                <a:latin typeface="+mn-lt"/>
                <a:ea typeface="+mn-ea"/>
                <a:cs typeface="+mn-cs"/>
              </a:rPr>
              <a:t>se strategies that advance advocacy goals.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0085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The competencies in this training are</a:t>
            </a:r>
            <a:r>
              <a:rPr lang="en-US" baseline="0" dirty="0"/>
              <a:t> </a:t>
            </a:r>
            <a:r>
              <a:rPr lang="en-US" dirty="0"/>
              <a:t>based on the Seven Areas of Responsibility for Health Education Specialists, 2015. This lesson will address the following competency: </a:t>
            </a:r>
          </a:p>
          <a:p>
            <a:pPr defTabSz="917146">
              <a:defRPr/>
            </a:pPr>
            <a:endParaRPr lang="en-US" dirty="0"/>
          </a:p>
          <a:p>
            <a:pPr marL="171707" indent="-171707" defTabSz="917146">
              <a:buFont typeface="Arial" panose="020B0604020202020204" pitchFamily="34" charset="0"/>
              <a:buChar char="•"/>
              <a:defRPr/>
            </a:pPr>
            <a:r>
              <a:rPr lang="en-US" dirty="0"/>
              <a:t>Engage stakeholders in advocacy initiatives</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24</a:t>
            </a:fld>
            <a:endParaRPr lang="en-US"/>
          </a:p>
        </p:txBody>
      </p:sp>
    </p:spTree>
    <p:extLst>
      <p:ext uri="{BB962C8B-B14F-4D97-AF65-F5344CB8AC3E}">
        <p14:creationId xmlns:p14="http://schemas.microsoft.com/office/powerpoint/2010/main" val="36317164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completing this lesson, you will be able to:</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escribe the seven steps of PSE Change using a case study example.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72133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Medicaid patients in the nation’s capital have historically faced delayed and fragmented cancer care across a variety of health care providers and systems. In 2014, The George Washington University,</a:t>
            </a:r>
            <a:r>
              <a:rPr lang="en-US" sz="1200" kern="1200" baseline="0" dirty="0">
                <a:solidFill>
                  <a:schemeClr val="tx1"/>
                </a:solidFill>
                <a:effectLst/>
                <a:latin typeface="+mn-lt"/>
                <a:ea typeface="+mn-ea"/>
                <a:cs typeface="+mn-cs"/>
              </a:rPr>
              <a:t> or GW,</a:t>
            </a:r>
            <a:r>
              <a:rPr lang="en-US" sz="1200" kern="1200" dirty="0">
                <a:solidFill>
                  <a:schemeClr val="tx1"/>
                </a:solidFill>
                <a:effectLst/>
                <a:latin typeface="+mn-lt"/>
                <a:ea typeface="+mn-ea"/>
                <a:cs typeface="+mn-cs"/>
              </a:rPr>
              <a:t> Cancer Center began a PSE change effort to improve access to the continuum of cancer care services for Medicaid beneficiaries in Washington, DC.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lesson, we will describe how the GW Cancer Center used the seven PSE change steps to improve access to cancer care for Medicaid beneficiaries in DC. As we discuss the initiative, you will see that the steps are not linear. The engage, scan and assess steps overlap; and several steps are ongoing.</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iStock</a:t>
            </a:r>
            <a:r>
              <a:rPr lang="en-US" sz="1200" b="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http://www.istockphoto.com/photo/paper-with-medicaid-and-stethoscope-medical-insurance-concept-gm503399356-82509393</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http://www.istockphoto.com/photo/capitol-building-u-s-congress-gm513391670-87580983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59605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learned in Lesson 1, engage is the first step of the PSE Change process. This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 partnerships with community stakeholders;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Engaging partners affected by the broad health issue identified; 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that the partnership includes stakeholders who can effectively implement evidence-based cancer control PSE change interventions </a:t>
            </a:r>
          </a:p>
          <a:p>
            <a:endParaRPr lang="en-US" dirty="0"/>
          </a:p>
          <a:p>
            <a:r>
              <a:rPr lang="en-US" sz="1200" kern="1200" dirty="0">
                <a:solidFill>
                  <a:schemeClr val="tx1"/>
                </a:solidFill>
                <a:effectLst/>
                <a:latin typeface="+mn-lt"/>
                <a:ea typeface="+mn-ea"/>
                <a:cs typeface="+mn-cs"/>
              </a:rPr>
              <a:t>Let’s look at the case study.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GW Cancer Center has been engaging a coalition of stakeholders for over two and a half years to incrementally address the most challenging barriers to cancer care for Medicaid patients. Specifically, the GW Cancer Center initiated several meetings with the DC Department of Health Care Finance and convened two summits to gather input from nearly 60 stakeholders on May 11, 2015 and September 8, 2016.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24776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stakeholders include the DC Department of Health Care Finance, which administers the Medicaid program; Managed Care Organizations,</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MCOs, that manage the majority of Medicaid cases; cancer care clinicians and patient navigators who face administrative challenges; patient advocacy organizations; and cancer survivors and caregivers who provided testimonies for needed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stakeholder came with a different perspective on Medicaid access to cancer care in Washington, DC. This was a significant challenge, since awareness that there was a problem was the most important first step in solving the problem. The GW Cancer Center needed additional resources and requested sponsorship from several pharmaceutical foundations and health plans, and recruited a local media partner to convene the initial stakeholders at a policy summit. Pictured here</a:t>
            </a:r>
            <a:r>
              <a:rPr lang="en-US" sz="1200" kern="1200" baseline="0" dirty="0">
                <a:solidFill>
                  <a:schemeClr val="tx1"/>
                </a:solidFill>
                <a:effectLst/>
                <a:latin typeface="+mn-lt"/>
                <a:ea typeface="+mn-ea"/>
                <a:cs typeface="+mn-cs"/>
              </a:rPr>
              <a:t> are snapshots of participant activities aimed at capturing and organizing the various opinions and issues raised during discussions.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9661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learned in Lesson 2, scan is the second step of the PSE Change process. This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Conducting an environmental scan to determine which actions should be taken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Identifying gaps, trends and external factors affecting the political, social and economic context,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Determining the appropriate actions for potential PSE change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Step 3: Assess</a:t>
            </a:r>
            <a:r>
              <a:rPr lang="en-US" sz="1200" kern="1200" dirty="0">
                <a:solidFill>
                  <a:schemeClr val="tx1"/>
                </a:solidFill>
                <a:effectLst/>
                <a:latin typeface="+mn-lt"/>
                <a:ea typeface="+mn-ea"/>
                <a:cs typeface="+mn-cs"/>
              </a:rPr>
              <a:t>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Performing a thorough review and assessment of all available data to identify which specific aspect of the broad health issue can be addressed through PSE change,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Reviewing cancer surveillance data for your state, tribe or territory, cost-benefit data and other published research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90072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scan and assess steps, staff at the GW Cancer Center reviewed published literature to identify trends in access to care challenges for Medicaid beneficiaries across the nation as well as publicly available information on coverage, benefits and provider network of Medicaid beneficiaries in Washington, DC. As a result, the GW Cancer Center finalized and publicly shared a needs assessment, </a:t>
            </a:r>
            <a:r>
              <a:rPr lang="en-US" sz="1200" i="1" u="sng" kern="1200" dirty="0">
                <a:solidFill>
                  <a:schemeClr val="tx1"/>
                </a:solidFill>
                <a:effectLst/>
                <a:latin typeface="+mn-lt"/>
                <a:ea typeface="+mn-ea"/>
                <a:cs typeface="+mn-cs"/>
                <a:hlinkClick r:id="rId3"/>
              </a:rPr>
              <a:t>Oncology Care Access in the District of Columbia: An Overview and Needs Assessment</a:t>
            </a:r>
            <a:r>
              <a:rPr lang="en-US" sz="1200" kern="1200" dirty="0">
                <a:solidFill>
                  <a:schemeClr val="tx1"/>
                </a:solidFill>
                <a:effectLst/>
                <a:latin typeface="+mn-lt"/>
                <a:ea typeface="+mn-ea"/>
                <a:cs typeface="+mn-cs"/>
              </a:rPr>
              <a:t>. </a:t>
            </a:r>
          </a:p>
          <a:p>
            <a:endParaRPr lang="en-US" dirty="0"/>
          </a:p>
          <a:p>
            <a:r>
              <a:rPr lang="en-US" dirty="0"/>
              <a:t>Based</a:t>
            </a:r>
            <a:r>
              <a:rPr lang="en-US" baseline="0" dirty="0"/>
              <a:t> on the needs assessment at stakeholder meetings, priority PSE issues to address included a limited Medicaid network due to low reimbursement, and access challenges because of pre-authorization and referral requirements that often caused delays in treatment.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49696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same time, the DC Department of Health Care Finance reviewed its Medicaid claims for trends, and the GW Cancer Center investigated why providers were not participating in the Medicaid network. The GW Cancer Center found that chemotherapy was largely reimbursed by Medicaid below the drug acquisition cost. Hospitals that were not eligible for the Federal 340B Discount Drug Pricing Program were generally being reimbursed for less than the cost of drugs.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Findings from the DC Department of Health Care Finance and GW Cancer Center led to submission of a State Plan Amendment,</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SPA, to the Centers for Medicare and Medicaid Services to adjust drug reimbursement to match Medicare reimbursement.  The submitted SPA was approved with an effective date of May 1, 2016.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79139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discussed in Lesson 4, the fourth step of the PSE Change process is Review. This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Reviewing project feasibility to determine if it can be implemented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Working with stakeholders to develop a strategy for turning your ideas, goals or objectives into action, including a discussion of the political climate and readiness,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that key champions are lined up to provide support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90404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the GW Cancer Center’s scan and assessment, a review of the environment revealed that this PSE change effort would require ongoing commitment of leadership at the GW Cancer Center and the DC Department of Health Care Finance to be successful. The Medicaid</a:t>
            </a:r>
            <a:r>
              <a:rPr lang="en-US" sz="1200" kern="1200" baseline="0" dirty="0">
                <a:solidFill>
                  <a:schemeClr val="tx1"/>
                </a:solidFill>
                <a:effectLst/>
                <a:latin typeface="+mn-lt"/>
                <a:ea typeface="+mn-ea"/>
                <a:cs typeface="+mn-cs"/>
              </a:rPr>
              <a:t> Director </a:t>
            </a:r>
            <a:r>
              <a:rPr lang="en-US" sz="1200" kern="1200" dirty="0">
                <a:solidFill>
                  <a:schemeClr val="tx1"/>
                </a:solidFill>
                <a:effectLst/>
                <a:latin typeface="+mn-lt"/>
                <a:ea typeface="+mn-ea"/>
                <a:cs typeface="+mn-cs"/>
              </a:rPr>
              <a:t>at the DC Department of Health Care Finance was identified as a key champion; her leadership was instrumental in driving change efforts.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72879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5, Promote,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Communicating to all stakeholders the need for PSE change prior to implementation to help mitigate potential resistance,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Incorporating and using various forms of media to educate and build support of stakeholders and the public, when appropriate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4169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171965" indent="-171965">
              <a:buFont typeface="Arial" panose="020B0604020202020204" pitchFamily="34" charset="0"/>
              <a:buChar char="•"/>
            </a:pPr>
            <a:r>
              <a:rPr lang="en-US" dirty="0"/>
              <a:t>Build various types of partnerships in order to achieve the goals and objectives of PSE change;</a:t>
            </a:r>
          </a:p>
          <a:p>
            <a:pPr marL="171965" indent="-171965">
              <a:buFont typeface="Arial" panose="020B0604020202020204" pitchFamily="34" charset="0"/>
              <a:buChar char="•"/>
            </a:pPr>
            <a:r>
              <a:rPr lang="en-US" dirty="0"/>
              <a:t>Identify potential partners and determine if they are appropriate, meaningful and important to PSE change; and</a:t>
            </a:r>
          </a:p>
          <a:p>
            <a:pPr marL="171965" indent="-171965">
              <a:buFont typeface="Arial" panose="020B0604020202020204" pitchFamily="34" charset="0"/>
              <a:buChar char="•"/>
            </a:pPr>
            <a:r>
              <a:rPr lang="en-US" dirty="0"/>
              <a:t>Explain the importance of sustainability in PSE interventions to stakeholders.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25</a:t>
            </a:fld>
            <a:endParaRPr lang="en-US"/>
          </a:p>
        </p:txBody>
      </p:sp>
    </p:spTree>
    <p:extLst>
      <p:ext uri="{BB962C8B-B14F-4D97-AF65-F5344CB8AC3E}">
        <p14:creationId xmlns:p14="http://schemas.microsoft.com/office/powerpoint/2010/main" val="20177662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Initial promotion of the DC Medicaid initiative involved communicating to the stakeholders the importance of collaboratively identifying the most significant barrier in accessing cancer care services. Thereafter, additional support was established through meetings with the DC Department of Health Care Finance and subsequent stakeholder meetings.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approval of the State Plan Amendment to adjust drug reimbursement rates, efforts to communicate about the new rates evolved to focus on GW medical oncology and administration staff. Changes then were communicated more broadly within the GW Cancer Center and citywide.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GW Cancer Center is currently working on educating clinicians and pharmacies about policy change successes to continue to smooth access to care for patients. This promotion includes continuing review and assessment to focus on ongoing quality improvements.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98607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Step 6: Implement</a:t>
            </a:r>
            <a:r>
              <a:rPr lang="en-US" sz="1200" kern="1200" dirty="0">
                <a:solidFill>
                  <a:schemeClr val="tx1"/>
                </a:solidFill>
                <a:effectLst/>
                <a:latin typeface="+mn-lt"/>
                <a:ea typeface="+mn-ea"/>
                <a:cs typeface="+mn-cs"/>
              </a:rPr>
              <a:t> involves: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Implementing PSE change interventions that link directly with goals and objectives in your cancer control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Regarding this PSE change effort, three policy changes in line with the effort’s intermediate objectives already have been implemented. The first, as mentioned, was the adjustment to Medicaid drug reimbursement rates. The second was the largest Medicaid MCO in the District eliminating the requirement of pre-authorizations for cancer treatments for beneficiaries with a documented diagnosis of cancer, effective July 2016. And third, another Medicaid MCO eliminated the need for primary care referrals for individuals needing to access specialists effective April 1, 2017. We expect this latest procedural change to shorten time from adverse screening to diagnostic resolution by removing a major challenge in obtaining primary care referrals after a patient has already accessed radiology.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These efforts relate most</a:t>
            </a:r>
            <a:r>
              <a:rPr lang="en-US" baseline="0" dirty="0"/>
              <a:t> closely with Goal 2, Objective 1 of the </a:t>
            </a:r>
            <a:r>
              <a:rPr lang="en-US" dirty="0"/>
              <a:t>District</a:t>
            </a:r>
            <a:r>
              <a:rPr lang="en-US" baseline="0" dirty="0"/>
              <a:t> of Columbia Cancer Control Plan 2013-2018.  </a:t>
            </a:r>
            <a:r>
              <a:rPr lang="en-US" dirty="0"/>
              <a:t>“GOAL 2: Increase quality of care received by District residents. Objective 1: Remove barriers to care experienced by patients and increase self-efficacy of patients in navigating the health care system.”</a:t>
            </a:r>
          </a:p>
          <a:p>
            <a:endParaRPr lang="en-US" dirty="0"/>
          </a:p>
          <a:p>
            <a:r>
              <a:rPr lang="en-US" dirty="0"/>
              <a:t>District</a:t>
            </a:r>
            <a:r>
              <a:rPr lang="en-US" baseline="0" dirty="0"/>
              <a:t> of Columbia Cancer Control Plan 2013-2018. </a:t>
            </a:r>
            <a:r>
              <a:rPr lang="en-US" dirty="0"/>
              <a:t>ftp://ftp.cdc.gov/pub/Publications/Cancer/ccc/district_of_columbia_ccc_plan_2013_2018.pdf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3466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discussed in lesson 7, evaluate is the seventh step. This involves: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Evaluating processes and outcomes attributed to the implementation of the PSE change intervention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89218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Success for the GW Cancer Center initiative is going to be measured by expanded volume of Medicaid patients, timely payment from Medicaid for services rendered, ongoing communication with stakeholders and anecdotal success noted by patient navigators and administrators. In addition, the GW Cancer Center is continually reviewing and evaluating access to care challenges and the coalition is currently troubleshooting new challenges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640122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Continuing activities are moving ahead on different levels. We are engaged in ongoing review, assessment and identification of new quality improvement opportunities—that is, we are pursuing a continual cycle of steps 3</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5: assess, review and promote.  With that in mind, we continue to identify administrative challenges that delay care for Medicaid patients, including high volume of incorrect referrals from primary care providers, cumbersome pre-authorization processes, and confusion regarding Medicaid beneficiary coverage for Durable Medical Equipment. Throughout the process we maintain</a:t>
            </a:r>
            <a:r>
              <a:rPr lang="en-US" sz="1200" kern="1200" baseline="0" dirty="0">
                <a:solidFill>
                  <a:schemeClr val="tx1"/>
                </a:solidFill>
                <a:effectLst/>
                <a:latin typeface="+mn-lt"/>
                <a:ea typeface="+mn-ea"/>
                <a:cs typeface="+mn-cs"/>
              </a:rPr>
              <a:t> engagement with stakeholders and assess whether we need to bring new partners to the table to solve emerging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are now working with</a:t>
            </a:r>
            <a:r>
              <a:rPr lang="en-US" sz="1200" kern="1200" baseline="0" dirty="0">
                <a:solidFill>
                  <a:schemeClr val="tx1"/>
                </a:solidFill>
                <a:effectLst/>
                <a:latin typeface="+mn-lt"/>
                <a:ea typeface="+mn-ea"/>
                <a:cs typeface="+mn-cs"/>
              </a:rPr>
              <a:t> the DC Department of Health Care Finance and several other cancer centers to pilot an urgent transportation program for cancer patients in need of same-day or next-day transportation. And the DC Department of Health Care Finance is independently conducting ongoing quality reviews to improve authorization policies and processes impacting cancer patients in need of inpatient hospital services.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88810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result of ongoing review, next</a:t>
            </a:r>
            <a:r>
              <a:rPr lang="en-US" sz="1200" kern="1200" baseline="0" dirty="0">
                <a:solidFill>
                  <a:schemeClr val="tx1"/>
                </a:solidFill>
                <a:effectLst/>
                <a:latin typeface="+mn-lt"/>
                <a:ea typeface="+mn-ea"/>
                <a:cs typeface="+mn-cs"/>
              </a:rPr>
              <a:t> steps include trying to standardize our progress across payers. We mentioned that one MCO eliminated the need for primary care referrals to specialists when a patient has an adverse screening. A future goal is to expand upon that success so that Medicaid fee-for-service and MCO policies are consistent.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 are also working to clarify coverage and procedures for durable medical equipment, or DME. We have found that this primarily involves educating pharmacies on Medicaid coverage and procedures, since most DME is already a benefit, but not every pharmacy knows it.</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DC Department of Health Care Finance</a:t>
            </a:r>
            <a:r>
              <a:rPr lang="en-US" sz="1200" kern="1200" baseline="0" dirty="0">
                <a:solidFill>
                  <a:schemeClr val="tx1"/>
                </a:solidFill>
                <a:effectLst/>
                <a:latin typeface="+mn-lt"/>
                <a:ea typeface="+mn-ea"/>
                <a:cs typeface="+mn-cs"/>
              </a:rPr>
              <a:t> is internally examining policies and approval procedures on a regular basis to streamline paperwork and authorizations for services and treatments.</a:t>
            </a:r>
          </a:p>
          <a:p>
            <a:endParaRPr lang="en-US" sz="1200" kern="1200" baseline="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In addition, the DC Department of Health Care Finance, the GW Cancer Center, MCO leadership and other stakeholders continue to troubleshoot transportation challenges for Medicaid beneficiaries. After</a:t>
            </a:r>
            <a:r>
              <a:rPr lang="en-US" sz="1200" kern="1200" baseline="0" dirty="0">
                <a:solidFill>
                  <a:schemeClr val="tx1"/>
                </a:solidFill>
                <a:effectLst/>
                <a:latin typeface="+mn-lt"/>
                <a:ea typeface="+mn-ea"/>
                <a:cs typeface="+mn-cs"/>
              </a:rPr>
              <a:t> we pilot an urgent transportation process, we will attempt to expand that program to hospitals and outpatient centers citywide and not just for cancer patients. Medicaid’s transportation vendor has already taken steps to increase their capacity to be responsive to patient needs for transportation.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13781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stakeholders agree that quarterly meetings are optimal to share successes of policy and systems change and to continue to identify challenges and maintain momentum on solutions. The Project Manager for the Division of Managed Care at the DC Department of Health Care Finance agreed to convene these quarterly meetings. Critically, retaining federal support for the Medicaid program will be the determining factor regarding whether these changes will be sustained. Without adequate federal support, DC Medicaid will be forced to adjust provider payments and patient coverage to match available budget. Advocacy for Medicaid resources will be critical </a:t>
            </a:r>
            <a:r>
              <a:rPr lang="en-US" sz="1200" kern="1200">
                <a:solidFill>
                  <a:schemeClr val="tx1"/>
                </a:solidFill>
                <a:effectLst/>
                <a:latin typeface="+mn-lt"/>
                <a:ea typeface="+mn-ea"/>
                <a:cs typeface="+mn-cs"/>
              </a:rPr>
              <a:t>to sustaining </a:t>
            </a:r>
            <a:r>
              <a:rPr lang="en-US" sz="1200" kern="1200" dirty="0">
                <a:solidFill>
                  <a:schemeClr val="tx1"/>
                </a:solidFill>
                <a:effectLst/>
                <a:latin typeface="+mn-lt"/>
                <a:ea typeface="+mn-ea"/>
                <a:cs typeface="+mn-cs"/>
              </a:rPr>
              <a:t>the incredible strides of this collective access to care PSE effort.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73535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further readings and resources you can access on the Washington, DC case study. These and other resources are included in the learning management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096284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learned how to:</a:t>
            </a:r>
            <a:r>
              <a:rPr lang="en-US" baseline="0" dirty="0"/>
              <a:t> d</a:t>
            </a:r>
            <a:r>
              <a:rPr lang="en-US" sz="1200" kern="1200" dirty="0">
                <a:solidFill>
                  <a:schemeClr val="tx1"/>
                </a:solidFill>
                <a:effectLst/>
                <a:latin typeface="+mn-lt"/>
                <a:ea typeface="+mn-ea"/>
                <a:cs typeface="+mn-cs"/>
              </a:rPr>
              <a:t>escribe the seven steps of PSE Change using a case study example.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140368"/>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full reference list of sources cited in this lesson.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6F15E9-0BE7-4FE3-9441-9D32F4679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100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PSE change initiatives involve a wide variety of people, agencies and organizations from all corners of your community, working toward a common goal. </a:t>
            </a:r>
          </a:p>
          <a:p>
            <a:pPr defTabSz="917146">
              <a:defRPr/>
            </a:pPr>
            <a:endParaRPr lang="en-US" dirty="0"/>
          </a:p>
          <a:p>
            <a:pPr defTabSz="917146">
              <a:defRPr/>
            </a:pPr>
            <a:r>
              <a:rPr lang="en-US" dirty="0"/>
              <a:t>As with other public health initiatives, partners make it possible to divide the work so it can be completed more efficiently. Working with diverse partners also strengthens your efforts by capitalizing on each member’s strengths and reaching each member’s constituencies.</a:t>
            </a:r>
            <a:endParaRPr lang="en-US" dirty="0">
              <a:cs typeface="Calibri"/>
            </a:endParaRPr>
          </a:p>
          <a:p>
            <a:pPr defTabSz="917146">
              <a:defRPr/>
            </a:pPr>
            <a:endParaRPr lang="en-US" dirty="0"/>
          </a:p>
          <a:p>
            <a:pPr marL="0" marR="0" indent="0" algn="l" defTabSz="91714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26</a:t>
            </a:fld>
            <a:endParaRPr lang="en-US"/>
          </a:p>
        </p:txBody>
      </p:sp>
    </p:spTree>
    <p:extLst>
      <p:ext uri="{BB962C8B-B14F-4D97-AF65-F5344CB8AC3E}">
        <p14:creationId xmlns:p14="http://schemas.microsoft.com/office/powerpoint/2010/main" val="1580111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Utah’s comprehensive cancer control coalition, the Utah Cancer Action Network, demonstrates a broad membership of diverse partners poised to be successful with PSE change efforts. Coalition members come from a variety of groups and interest areas across the state. They include state and local governments and private and nonprofit organizations, such as </a:t>
            </a:r>
            <a:r>
              <a:rPr lang="en-US" err="1"/>
              <a:t>Communidades</a:t>
            </a:r>
            <a:r>
              <a:rPr lang="en-US" dirty="0"/>
              <a:t> </a:t>
            </a:r>
            <a:r>
              <a:rPr lang="en-US" err="1"/>
              <a:t>Unidas</a:t>
            </a:r>
            <a:r>
              <a:rPr lang="en-US" dirty="0"/>
              <a:t>, Eastern Utah Women’s Health and Habitat for Humanity of Utah County. The coalition also includes academic institutions, such as University of Utah College of Nursing and Utah State University, researchers, physicians, cancer survivors, caregivers, patients, and advocates.  </a:t>
            </a:r>
            <a:endParaRPr lang="en-US"/>
          </a:p>
          <a:p>
            <a:r>
              <a:rPr lang="en-US" dirty="0"/>
              <a:t> </a:t>
            </a:r>
          </a:p>
          <a:p>
            <a:pPr lvl="0"/>
            <a:r>
              <a:rPr lang="en-US" i="1" dirty="0"/>
              <a:t>Source: </a:t>
            </a:r>
          </a:p>
          <a:p>
            <a:pPr marL="171707" indent="-171707">
              <a:buFont typeface="Arial" panose="020B0604020202020204" pitchFamily="34" charset="0"/>
              <a:buChar char="•"/>
            </a:pPr>
            <a:r>
              <a:rPr lang="en-US" dirty="0"/>
              <a:t>Utah Cancer Action Network. (2016). </a:t>
            </a:r>
            <a:r>
              <a:rPr lang="en-US" i="1" dirty="0"/>
              <a:t>2016-2020 Utah Comprehensive Cancer Prevention and Control Plan. </a:t>
            </a:r>
            <a:r>
              <a:rPr lang="en-US" dirty="0"/>
              <a:t>Retrieved from</a:t>
            </a:r>
            <a:r>
              <a:rPr lang="en-US" i="1" dirty="0"/>
              <a:t> </a:t>
            </a:r>
            <a:r>
              <a:rPr lang="en-US" u="sng" dirty="0">
                <a:hlinkClick r:id="rId3"/>
              </a:rPr>
              <a:t>http://www.ucan.cc/wp-content/uploads/2015/12/State-Cancer-Plan-Revision-2.pdf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27</a:t>
            </a:fld>
            <a:endParaRPr lang="en-US"/>
          </a:p>
        </p:txBody>
      </p:sp>
    </p:spTree>
    <p:extLst>
      <p:ext uri="{BB962C8B-B14F-4D97-AF65-F5344CB8AC3E}">
        <p14:creationId xmlns:p14="http://schemas.microsoft.com/office/powerpoint/2010/main" val="772717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part of comprehensive cancer control is building coalitions to address cancer in the community. It is likely that you’re already engaged in a cancer coalition. Accordingly, one option in preparing to work toward PSE change is to call upon the coalition’s resources. </a:t>
            </a:r>
            <a:endParaRPr lang="en-US"/>
          </a:p>
          <a:p>
            <a:endParaRPr lang="en-US" dirty="0">
              <a:effectLst/>
            </a:endParaRPr>
          </a:p>
          <a:p>
            <a:r>
              <a:rPr lang="en-US" dirty="0"/>
              <a:t>Many states, tribes and territories choose to effect PSE change by creating a task force. In this situation, the comprehensive</a:t>
            </a:r>
            <a:r>
              <a:rPr lang="en-US" baseline="0" dirty="0"/>
              <a:t> cancer control</a:t>
            </a:r>
            <a:r>
              <a:rPr lang="en-US" dirty="0"/>
              <a:t> coalition could create a new PSE change task force. Alternatively, the coalition could modify an existing policy committee to lead PSE change efforts. </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28</a:t>
            </a:fld>
            <a:endParaRPr lang="en-US"/>
          </a:p>
        </p:txBody>
      </p:sp>
    </p:spTree>
    <p:extLst>
      <p:ext uri="{BB962C8B-B14F-4D97-AF65-F5344CB8AC3E}">
        <p14:creationId xmlns:p14="http://schemas.microsoft.com/office/powerpoint/2010/main" val="172997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forming a task force, see the </a:t>
            </a:r>
            <a:r>
              <a:rPr lang="en-US" u="sng" dirty="0">
                <a:hlinkClick r:id="rId3"/>
              </a:rPr>
              <a:t>Policy, Systems and Environmental Change Resource Guide</a:t>
            </a:r>
            <a:r>
              <a:rPr lang="en-US" dirty="0"/>
              <a:t> prepared by the Comprehensive Cancer Control National Partnership.</a:t>
            </a:r>
          </a:p>
          <a:p>
            <a:r>
              <a:rPr lang="en-US" dirty="0"/>
              <a:t> </a:t>
            </a:r>
          </a:p>
          <a:p>
            <a:r>
              <a:rPr lang="en-US" dirty="0"/>
              <a:t>Others may choose to develop a working group outside of the coalition. The group may be a permanent entity or it could dissolve upon the completion of the PSE change initiative. This is entirely dependent on the needs and resources of your particular state, tribe or territory. The group does not necessarily have to be permanent to ensure the sustainability of your effort.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29</a:t>
            </a:fld>
            <a:endParaRPr lang="en-US"/>
          </a:p>
        </p:txBody>
      </p:sp>
    </p:spTree>
    <p:extLst>
      <p:ext uri="{BB962C8B-B14F-4D97-AF65-F5344CB8AC3E}">
        <p14:creationId xmlns:p14="http://schemas.microsoft.com/office/powerpoint/2010/main" val="116068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Let’s look at the group Puerto Rico assembled to support a recent PSE change effort. The goal was to educate health professionals working as fitness specialists about cancer and other chronic diseases. Puerto Rico brought together comprehensive</a:t>
            </a:r>
            <a:r>
              <a:rPr lang="en-US" baseline="0" dirty="0"/>
              <a:t> cancer control</a:t>
            </a:r>
            <a:r>
              <a:rPr lang="en-US" dirty="0"/>
              <a:t> staff, members of the nutrition and physical activity workgroup, leadership from Puerto Rico’s Sports and Recreation Department, experts in physical activity and legal advisors. The efforts of this tailor-made group resulted in a new chronic disease course in the continuing education curriculum for fitness specialists. </a:t>
            </a:r>
          </a:p>
          <a:p>
            <a:pPr defTabSz="917146">
              <a:defRPr/>
            </a:pPr>
            <a:endParaRPr lang="en-US" b="1" i="1" dirty="0"/>
          </a:p>
          <a:p>
            <a:pPr defTabSz="917146">
              <a:defRPr/>
            </a:pPr>
            <a:r>
              <a:rPr lang="en-US" b="0" i="0" dirty="0"/>
              <a:t>Source:</a:t>
            </a:r>
          </a:p>
          <a:p>
            <a:pPr marL="171707" indent="-171707" defTabSz="917146">
              <a:buFont typeface="Arial" panose="020B0604020202020204" pitchFamily="34" charset="0"/>
              <a:buChar char="•"/>
              <a:defRPr/>
            </a:pPr>
            <a:r>
              <a:rPr lang="en-US" i="1" dirty="0"/>
              <a:t>Sánchez </a:t>
            </a:r>
            <a:r>
              <a:rPr lang="en-US" i="1" dirty="0" err="1"/>
              <a:t>Aracil</a:t>
            </a:r>
            <a:r>
              <a:rPr lang="en-US" i="1" dirty="0"/>
              <a:t>, M. M., personal communication, September 19, 2016.</a:t>
            </a:r>
            <a:endParaRPr lang="en-US" dirty="0"/>
          </a:p>
          <a:p>
            <a:pPr defTabSz="917146">
              <a:defRPr/>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30</a:t>
            </a:fld>
            <a:endParaRPr lang="en-US"/>
          </a:p>
        </p:txBody>
      </p:sp>
    </p:spTree>
    <p:extLst>
      <p:ext uri="{BB962C8B-B14F-4D97-AF65-F5344CB8AC3E}">
        <p14:creationId xmlns:p14="http://schemas.microsoft.com/office/powerpoint/2010/main" val="146365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The competencies in this training are</a:t>
            </a:r>
            <a:r>
              <a:rPr lang="en-US" baseline="0" dirty="0"/>
              <a:t> </a:t>
            </a:r>
            <a:r>
              <a:rPr lang="en-US" dirty="0"/>
              <a:t>based on the Seven Areas of Responsibility for Health Education Specialists, 2015. This lesson will address the following competencies:</a:t>
            </a:r>
          </a:p>
          <a:p>
            <a:pPr defTabSz="915772">
              <a:defRPr/>
            </a:pPr>
            <a:endParaRPr lang="en-US" dirty="0"/>
          </a:p>
          <a:p>
            <a:pPr marL="171707" indent="-171707">
              <a:buFont typeface="Arial" panose="020B0604020202020204" pitchFamily="34" charset="0"/>
              <a:buChar char="•"/>
            </a:pPr>
            <a:r>
              <a:rPr lang="en-US" dirty="0"/>
              <a:t>Engage in advocacy for health and health education/promotion.</a:t>
            </a:r>
          </a:p>
          <a:p>
            <a:pPr marL="171707" indent="-171707">
              <a:buFont typeface="Arial" panose="020B0604020202020204" pitchFamily="34" charset="0"/>
              <a:buChar char="•"/>
            </a:pPr>
            <a:r>
              <a:rPr lang="en-US" dirty="0"/>
              <a:t>Influence policy and/or systems change to promote health and health education.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a:t>
            </a:fld>
            <a:endParaRPr lang="en-US"/>
          </a:p>
        </p:txBody>
      </p:sp>
    </p:spTree>
    <p:extLst>
      <p:ext uri="{BB962C8B-B14F-4D97-AF65-F5344CB8AC3E}">
        <p14:creationId xmlns:p14="http://schemas.microsoft.com/office/powerpoint/2010/main" val="1023533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important question to ask is whether you have identified a leader (either an individual or committee</a:t>
            </a:r>
            <a:r>
              <a:rPr lang="en-US" b="0" baseline="0" dirty="0"/>
              <a:t> or </a:t>
            </a:r>
            <a:r>
              <a:rPr lang="en-US" b="0" dirty="0"/>
              <a:t>group) to hold the team accountable and moving forward. </a:t>
            </a:r>
            <a:r>
              <a:rPr lang="en-US" dirty="0"/>
              <a:t>The existing structure of comprehensive cancer control plans can often help identify a leader for your task force or working group. Plans are often divided into work groups across the cancer continuum, each with its own chair. Based on the type of PSE change sought, these individuals can often serve as work group leaders who facilitate meetings and help hold members accountable.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31</a:t>
            </a:fld>
            <a:endParaRPr lang="en-US"/>
          </a:p>
        </p:txBody>
      </p:sp>
    </p:spTree>
    <p:extLst>
      <p:ext uri="{BB962C8B-B14F-4D97-AF65-F5344CB8AC3E}">
        <p14:creationId xmlns:p14="http://schemas.microsoft.com/office/powerpoint/2010/main" val="457375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Composition of the task force is critical to its success. Before beginning to recruit task force members, think about the following questions: Who is interested in working toward PSE change? Who has the expertise we need to achieve our goal? What resources can each member bring to the table?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32</a:t>
            </a:fld>
            <a:endParaRPr lang="en-US"/>
          </a:p>
        </p:txBody>
      </p:sp>
    </p:spTree>
    <p:extLst>
      <p:ext uri="{BB962C8B-B14F-4D97-AF65-F5344CB8AC3E}">
        <p14:creationId xmlns:p14="http://schemas.microsoft.com/office/powerpoint/2010/main" val="300765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other collaborative efforts, you will need members who offer different experience and backgrounds. These might include communications and media, community and faith-based organizations and health-related associations. </a:t>
            </a:r>
          </a:p>
          <a:p>
            <a:endParaRPr lang="en-US" dirty="0"/>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33</a:t>
            </a:fld>
            <a:endParaRPr lang="en-US"/>
          </a:p>
        </p:txBody>
      </p:sp>
    </p:spTree>
    <p:extLst>
      <p:ext uri="{BB962C8B-B14F-4D97-AF65-F5344CB8AC3E}">
        <p14:creationId xmlns:p14="http://schemas.microsoft.com/office/powerpoint/2010/main" val="3709271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remember that PSE change differs from traditional public health efforts: it occurs across multiple sectors and on multiple levels. Therefore, it is important to think beyond traditional partners when establishing a PSE change task force. Be sure to engage members uniquely suited to your PSE change initiative.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34</a:t>
            </a:fld>
            <a:endParaRPr lang="en-US"/>
          </a:p>
        </p:txBody>
      </p:sp>
    </p:spTree>
    <p:extLst>
      <p:ext uri="{BB962C8B-B14F-4D97-AF65-F5344CB8AC3E}">
        <p14:creationId xmlns:p14="http://schemas.microsoft.com/office/powerpoint/2010/main" val="273276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For example, if your goal is to eliminate the sale of sugar-sweetened beverages in local schools to combat childhood obesity...</a:t>
            </a:r>
            <a:endParaRPr lang="en-US" dirty="0">
              <a:cs typeface="Calibri"/>
            </a:endParaRPr>
          </a:p>
          <a:p>
            <a:endParaRPr lang="en-US" dirty="0">
              <a:cs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35</a:t>
            </a:fld>
            <a:endParaRPr lang="en-US"/>
          </a:p>
        </p:txBody>
      </p:sp>
    </p:spTree>
    <p:extLst>
      <p:ext uri="{BB962C8B-B14F-4D97-AF65-F5344CB8AC3E}">
        <p14:creationId xmlns:p14="http://schemas.microsoft.com/office/powerpoint/2010/main" val="1111169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Your task force might include leaders of the parent-teacher association, teachers, principals, school administrators, students and/or members of the school board.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36</a:t>
            </a:fld>
            <a:endParaRPr lang="en-US"/>
          </a:p>
        </p:txBody>
      </p:sp>
    </p:spTree>
    <p:extLst>
      <p:ext uri="{BB962C8B-B14F-4D97-AF65-F5344CB8AC3E}">
        <p14:creationId xmlns:p14="http://schemas.microsoft.com/office/powerpoint/2010/main" val="644083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Do you want to build a community walking trail to make it easier for community residents to be active?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37</a:t>
            </a:fld>
            <a:endParaRPr lang="en-US"/>
          </a:p>
        </p:txBody>
      </p:sp>
    </p:spTree>
    <p:extLst>
      <p:ext uri="{BB962C8B-B14F-4D97-AF65-F5344CB8AC3E}">
        <p14:creationId xmlns:p14="http://schemas.microsoft.com/office/powerpoint/2010/main" val="4059848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Your task force might include representatives from parks, planning and transportation departments, environmental protection and/or nature advocacy organizations. You can probably think of other individuals or groups to include.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38</a:t>
            </a:fld>
            <a:endParaRPr lang="en-US"/>
          </a:p>
        </p:txBody>
      </p:sp>
    </p:spTree>
    <p:extLst>
      <p:ext uri="{BB962C8B-B14F-4D97-AF65-F5344CB8AC3E}">
        <p14:creationId xmlns:p14="http://schemas.microsoft.com/office/powerpoint/2010/main" val="3158527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brief clip from the American Cancer Society explaining the benefits of adopting the PSE approach.</a:t>
            </a:r>
            <a:r>
              <a:rPr lang="en-US" i="1" dirty="0"/>
              <a:t> </a:t>
            </a:r>
            <a:r>
              <a:rPr lang="en-US" dirty="0"/>
              <a:t>In it, Brianna Herndon, Indiana Government Relations Director</a:t>
            </a:r>
            <a:r>
              <a:rPr lang="en-US" baseline="0" dirty="0"/>
              <a:t> for the American Cancer Society Cancer Action Network (ACS CAN)</a:t>
            </a:r>
            <a:r>
              <a:rPr lang="en-US" dirty="0"/>
              <a:t>, discusses the mix of experience and skills to consider when creating a task force. </a:t>
            </a:r>
          </a:p>
          <a:p>
            <a:pPr defTabSz="917146">
              <a:defRPr/>
            </a:pPr>
            <a:endParaRPr lang="en-US" dirty="0"/>
          </a:p>
          <a:p>
            <a:r>
              <a:rPr lang="en-US" dirty="0"/>
              <a:t>To view the complete video from ACS, please visit their YouTube page.</a:t>
            </a:r>
          </a:p>
          <a:p>
            <a:pPr defTabSz="917146">
              <a:defRPr/>
            </a:pPr>
            <a:r>
              <a:rPr lang="en-US" dirty="0"/>
              <a:t>Source: </a:t>
            </a:r>
          </a:p>
          <a:p>
            <a:pPr marL="171707" indent="-171707" defTabSz="917146">
              <a:buFont typeface="Arial" panose="020B0604020202020204" pitchFamily="34" charset="0"/>
              <a:buChar char="•"/>
              <a:defRPr/>
            </a:pPr>
            <a:r>
              <a:rPr lang="en-US" dirty="0"/>
              <a:t>American Cancer Society. (</a:t>
            </a:r>
            <a:r>
              <a:rPr lang="en-US" dirty="0" err="1"/>
              <a:t>n.d.</a:t>
            </a:r>
            <a:r>
              <a:rPr lang="en-US" dirty="0"/>
              <a:t>). </a:t>
            </a:r>
            <a:r>
              <a:rPr lang="en-US" i="1" dirty="0"/>
              <a:t>Comprehensive Cancer Control Programs: Setting Up A PSE Task Force.</a:t>
            </a:r>
            <a:r>
              <a:rPr lang="en-US" dirty="0"/>
              <a:t> Retrieved from </a:t>
            </a:r>
            <a:r>
              <a:rPr lang="en-US" u="sng" dirty="0">
                <a:hlinkClick r:id="rId3"/>
              </a:rPr>
              <a:t>https://www.youtube.com/watch?v=DMzxE4GBATE&amp;feature=youtu.be</a:t>
            </a:r>
            <a:r>
              <a:rPr lang="en-US" dirty="0"/>
              <a:t> (start: 6:26, end: 7:25)</a:t>
            </a:r>
          </a:p>
          <a:p>
            <a:pPr marL="171707" indent="-171707" defTabSz="917146">
              <a:buFont typeface="Arial" panose="020B0604020202020204" pitchFamily="34" charset="0"/>
              <a:buChar char="•"/>
              <a:defRPr/>
            </a:pPr>
            <a:r>
              <a:rPr lang="en-US" dirty="0"/>
              <a:t>&lt;iframe width="560" height="315" </a:t>
            </a:r>
            <a:r>
              <a:rPr lang="en-US" dirty="0" err="1"/>
              <a:t>src</a:t>
            </a:r>
            <a:r>
              <a:rPr lang="en-US" dirty="0"/>
              <a:t>="https://www.youtube.com/embed/DMzxE4GBATE?start=386&amp;end=447" </a:t>
            </a:r>
            <a:r>
              <a:rPr lang="en-US" dirty="0" err="1"/>
              <a:t>frameborder</a:t>
            </a:r>
            <a:r>
              <a:rPr lang="en-US" dirty="0"/>
              <a:t>="0" </a:t>
            </a:r>
            <a:r>
              <a:rPr lang="en-US" dirty="0" err="1"/>
              <a:t>allowfullscreen</a:t>
            </a:r>
            <a:r>
              <a:rPr lang="en-US" dirty="0"/>
              <a:t>&gt;&lt;/iframe&gt;</a:t>
            </a:r>
          </a:p>
          <a:p>
            <a:pPr marL="171707" indent="-171707" defTabSz="917146">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39</a:t>
            </a:fld>
            <a:endParaRPr lang="en-US"/>
          </a:p>
        </p:txBody>
      </p:sp>
    </p:spTree>
    <p:extLst>
      <p:ext uri="{BB962C8B-B14F-4D97-AF65-F5344CB8AC3E}">
        <p14:creationId xmlns:p14="http://schemas.microsoft.com/office/powerpoint/2010/main" val="234375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also important to ask if your mission aligns with your partners’ to accomplish shared goals. </a:t>
            </a:r>
            <a:r>
              <a:rPr lang="en-US" dirty="0"/>
              <a:t>While the diverse make-up of the task force is an asset to building support and carrying out the PSE change, it also presents a potential disadvantage. Diverse groups often have different cultures, interests, priorities and values. It’s up to you to find the common ground.</a:t>
            </a:r>
          </a:p>
          <a:p>
            <a:endParaRPr lang="en-US" dirty="0"/>
          </a:p>
          <a:p>
            <a:pPr defTabSz="917146">
              <a:defRPr/>
            </a:pPr>
            <a:r>
              <a:rPr lang="en-US" dirty="0"/>
              <a:t>Presumably, the partners agree about the end result of the PSE change effort. Work backwards from this point of understanding. Ask the members to develop the task force’s mission statement. This ensures that all members have ownership of the process – and accountability for the outcome. Some coalitions have employed an external facilitator to assist members in arriving at the mission statement and creating their comprehensive cancer control plans.</a:t>
            </a:r>
            <a:endParaRPr lang="en-US" dirty="0">
              <a:cs typeface="Calibri"/>
            </a:endParaRPr>
          </a:p>
          <a:p>
            <a:pPr defTabSz="917146">
              <a:defRPr/>
            </a:pPr>
            <a:endParaRPr lang="en-US" dirty="0"/>
          </a:p>
          <a:p>
            <a:endParaRPr lang="en-US" baseline="0"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40</a:t>
            </a:fld>
            <a:endParaRPr lang="en-US"/>
          </a:p>
        </p:txBody>
      </p:sp>
    </p:spTree>
    <p:extLst>
      <p:ext uri="{BB962C8B-B14F-4D97-AF65-F5344CB8AC3E}">
        <p14:creationId xmlns:p14="http://schemas.microsoft.com/office/powerpoint/2010/main" val="258968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pPr marL="171707" indent="-171707">
              <a:buFont typeface="Arial" panose="020B0604020202020204" pitchFamily="34" charset="0"/>
              <a:buChar char="•"/>
            </a:pPr>
            <a:endParaRPr lang="en-US" dirty="0"/>
          </a:p>
          <a:p>
            <a:pPr marL="171707" indent="-171707">
              <a:buFont typeface="Arial" panose="020B0604020202020204" pitchFamily="34" charset="0"/>
              <a:buChar char="•"/>
            </a:pPr>
            <a:r>
              <a:rPr lang="en-US" dirty="0"/>
              <a:t>Describe the process of PSE change as an evidence-based approach to improve health.</a:t>
            </a:r>
          </a:p>
          <a:p>
            <a:pPr marL="171707" indent="-171707">
              <a:buFont typeface="Arial" panose="020B0604020202020204" pitchFamily="34" charset="0"/>
              <a:buChar char="•"/>
            </a:pPr>
            <a:r>
              <a:rPr lang="en-US" dirty="0"/>
              <a:t>Distinguish between PSE change initiatives and conventional public health interventions.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a:t>
            </a:fld>
            <a:endParaRPr lang="en-US"/>
          </a:p>
        </p:txBody>
      </p:sp>
    </p:spTree>
    <p:extLst>
      <p:ext uri="{BB962C8B-B14F-4D97-AF65-F5344CB8AC3E}">
        <p14:creationId xmlns:p14="http://schemas.microsoft.com/office/powerpoint/2010/main" val="763254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Let’s listen again as Brianna Herndon describes lessons she has learned in establishing task forces. </a:t>
            </a:r>
          </a:p>
          <a:p>
            <a:pPr defTabSz="917146">
              <a:defRPr/>
            </a:pPr>
            <a:endParaRPr lang="en-US" dirty="0"/>
          </a:p>
          <a:p>
            <a:pPr defTabSz="917146">
              <a:defRPr/>
            </a:pPr>
            <a:r>
              <a:rPr lang="en-US" dirty="0"/>
              <a:t>Source: </a:t>
            </a:r>
          </a:p>
          <a:p>
            <a:pPr marL="171707" indent="-171707" defTabSz="917146">
              <a:buFont typeface="Arial" panose="020B0604020202020204" pitchFamily="34" charset="0"/>
              <a:buChar char="•"/>
              <a:defRPr/>
            </a:pPr>
            <a:r>
              <a:rPr lang="en-US" dirty="0"/>
              <a:t>American Cancer Society. (</a:t>
            </a:r>
            <a:r>
              <a:rPr lang="en-US" dirty="0" err="1"/>
              <a:t>n.d.</a:t>
            </a:r>
            <a:r>
              <a:rPr lang="en-US" dirty="0"/>
              <a:t>). </a:t>
            </a:r>
            <a:r>
              <a:rPr lang="en-US" i="1" dirty="0"/>
              <a:t>Comprehensive Cancer Control Programs: Setting Up A PSE Task Force.</a:t>
            </a:r>
            <a:r>
              <a:rPr lang="en-US" dirty="0"/>
              <a:t> Retrieved from </a:t>
            </a:r>
            <a:r>
              <a:rPr lang="en-US" u="sng" dirty="0">
                <a:hlinkClick r:id="rId3"/>
              </a:rPr>
              <a:t>https://www.youtube.com/watch?v=DMzxE4GBATE&amp;feature=youtu.be</a:t>
            </a:r>
            <a:r>
              <a:rPr lang="en-US" dirty="0"/>
              <a:t> (start: 13:06, end: 14:27)</a:t>
            </a:r>
          </a:p>
          <a:p>
            <a:pPr marL="171707" indent="-171707" defTabSz="917146">
              <a:buFont typeface="Arial" panose="020B0604020202020204" pitchFamily="34" charset="0"/>
              <a:buChar char="•"/>
              <a:defRPr/>
            </a:pPr>
            <a:r>
              <a:rPr lang="en-US" dirty="0"/>
              <a:t>&lt;iframe width="560" height="315" </a:t>
            </a:r>
            <a:r>
              <a:rPr lang="en-US" dirty="0" err="1"/>
              <a:t>src</a:t>
            </a:r>
            <a:r>
              <a:rPr lang="en-US" dirty="0"/>
              <a:t>="https://www.youtube.com/embed/DMzxE4GBATE?start=786&amp;end=868" </a:t>
            </a:r>
            <a:r>
              <a:rPr lang="en-US" dirty="0" err="1"/>
              <a:t>frameborder</a:t>
            </a:r>
            <a:r>
              <a:rPr lang="en-US" dirty="0"/>
              <a:t>="0" </a:t>
            </a:r>
            <a:r>
              <a:rPr lang="en-US" dirty="0" err="1"/>
              <a:t>allowfullscreen</a:t>
            </a:r>
            <a:r>
              <a:rPr lang="en-US" dirty="0"/>
              <a:t>&gt;&lt;/iframe&gt;</a:t>
            </a:r>
          </a:p>
          <a:p>
            <a:pPr marL="171707" indent="-171707" defTabSz="917146">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41</a:t>
            </a:fld>
            <a:endParaRPr lang="en-US"/>
          </a:p>
        </p:txBody>
      </p:sp>
    </p:spTree>
    <p:extLst>
      <p:ext uri="{BB962C8B-B14F-4D97-AF65-F5344CB8AC3E}">
        <p14:creationId xmlns:p14="http://schemas.microsoft.com/office/powerpoint/2010/main" val="819270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launching your PSE change effort, the task force should build strong support for the initiative. Think about what stakeholders might be opposed to the change. Broad-based support will better position the task force to counter objections from critics.</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42</a:t>
            </a:fld>
            <a:endParaRPr lang="en-US"/>
          </a:p>
        </p:txBody>
      </p:sp>
    </p:spTree>
    <p:extLst>
      <p:ext uri="{BB962C8B-B14F-4D97-AF65-F5344CB8AC3E}">
        <p14:creationId xmlns:p14="http://schemas.microsoft.com/office/powerpoint/2010/main" val="4155670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Anticipate who might oppose your PSE change efforts. In the previously mentioned example, removing sugar-sweetened beverages from schools could result in lost profits for schools accustomed to receiving vending machine revenues. Can the task force identify alternative sources of revenue for the schools?  What data support your position? </a:t>
            </a:r>
          </a:p>
          <a:p>
            <a:r>
              <a:rPr lang="en-US" dirty="0"/>
              <a:t> </a:t>
            </a:r>
          </a:p>
          <a:p>
            <a:r>
              <a:rPr lang="en-US" dirty="0"/>
              <a:t>Preparing in advance will allow you to strategically respond when objections arise.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43</a:t>
            </a:fld>
            <a:endParaRPr lang="en-US"/>
          </a:p>
        </p:txBody>
      </p:sp>
    </p:spTree>
    <p:extLst>
      <p:ext uri="{BB962C8B-B14F-4D97-AF65-F5344CB8AC3E}">
        <p14:creationId xmlns:p14="http://schemas.microsoft.com/office/powerpoint/2010/main" val="3090708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at the outset the resources—both tangible and intangible—necessary to achieve your PSE change goal. For example, you may need tangible resources, such as a large group of volunteers to help publicize your message by attending local council meetings, writing letters to the editor or distributing leaflets. Or you may need funding to proceed, if your effort is not supported by a grant or other award. (And even if an initiative currently has grant support, the</a:t>
            </a:r>
            <a:r>
              <a:rPr lang="en-US" baseline="0" dirty="0"/>
              <a:t> task force should evaluate whether funding is still needed once the goal of the PSE change initiative is achieved.</a:t>
            </a:r>
            <a:r>
              <a:rPr lang="en-US" dirty="0"/>
              <a:t>)</a:t>
            </a:r>
          </a:p>
          <a:p>
            <a:endParaRPr lang="en-US" dirty="0"/>
          </a:p>
          <a:p>
            <a:r>
              <a:rPr lang="en-US" dirty="0"/>
              <a:t>PSE efforts also require numerous intangible resources. Depending on your initiative, these may include expertise in city planning, curriculum, evaluation, government relations (local or state), media, or policy.</a:t>
            </a:r>
          </a:p>
          <a:p>
            <a:endParaRPr lang="en-US" dirty="0"/>
          </a:p>
          <a:p>
            <a:r>
              <a:rPr lang="en-US" dirty="0"/>
              <a:t>Look to the members of your task force. What services does each individual or organizational member provide? Consider how those services align with the needs of the PSE initiative and make the ask!</a:t>
            </a:r>
          </a:p>
        </p:txBody>
      </p:sp>
      <p:sp>
        <p:nvSpPr>
          <p:cNvPr id="4" name="Slide Number Placeholder 3"/>
          <p:cNvSpPr>
            <a:spLocks noGrp="1"/>
          </p:cNvSpPr>
          <p:nvPr>
            <p:ph type="sldNum" sz="quarter" idx="10"/>
          </p:nvPr>
        </p:nvSpPr>
        <p:spPr/>
        <p:txBody>
          <a:bodyPr/>
          <a:lstStyle/>
          <a:p>
            <a:fld id="{C86F15E9-0BE7-4FE3-9441-9D32F4679029}" type="slidenum">
              <a:rPr lang="en-US" smtClean="0"/>
              <a:pPr/>
              <a:t>44</a:t>
            </a:fld>
            <a:endParaRPr lang="en-US"/>
          </a:p>
        </p:txBody>
      </p:sp>
    </p:spTree>
    <p:extLst>
      <p:ext uri="{BB962C8B-B14F-4D97-AF65-F5344CB8AC3E}">
        <p14:creationId xmlns:p14="http://schemas.microsoft.com/office/powerpoint/2010/main" val="680514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in the Overview, PSE change efforts improve health on a population level. To persuade others of the benefit of the change, find a way to personalize these results. We will talk</a:t>
            </a:r>
            <a:r>
              <a:rPr lang="en-US" baseline="0" dirty="0"/>
              <a:t> more about messaging and communication in Lesson 5. </a:t>
            </a:r>
            <a:endParaRPr lang="en-US" dirty="0"/>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45</a:t>
            </a:fld>
            <a:endParaRPr lang="en-US"/>
          </a:p>
        </p:txBody>
      </p:sp>
    </p:spTree>
    <p:extLst>
      <p:ext uri="{BB962C8B-B14F-4D97-AF65-F5344CB8AC3E}">
        <p14:creationId xmlns:p14="http://schemas.microsoft.com/office/powerpoint/2010/main" val="2777870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For example, Louisiana had the fifth highest smoking rate in the United States and was second to Nevada in the percentage of workers who worked in non-smoke-free workplaces. In response, the Louisiana Comprehensive Cancer Control Program and the Geographic Health Equity Alliance engaged with the Louisiana Campaign for Tobacco-Free Living and, ultimately, with the </a:t>
            </a:r>
            <a:r>
              <a:rPr lang="en-US" dirty="0" err="1"/>
              <a:t>SmokeFree</a:t>
            </a:r>
            <a:r>
              <a:rPr lang="en-US" dirty="0"/>
              <a:t> NOLA Coalition. </a:t>
            </a:r>
          </a:p>
          <a:p>
            <a:pPr defTabSz="917146">
              <a:defRPr/>
            </a:pPr>
            <a:endParaRPr lang="en-US" b="0" i="0" dirty="0"/>
          </a:p>
          <a:p>
            <a:pPr defTabSz="917146">
              <a:defRPr/>
            </a:pPr>
            <a:r>
              <a:rPr lang="en-US" b="0" i="0" dirty="0"/>
              <a:t>Sources: </a:t>
            </a:r>
          </a:p>
          <a:p>
            <a:pPr marL="171707" indent="-171707" defTabSz="917146">
              <a:buFont typeface="Arial" panose="020B0604020202020204" pitchFamily="34" charset="0"/>
              <a:buChar char="•"/>
              <a:defRPr/>
            </a:pPr>
            <a:r>
              <a:rPr lang="en-US" dirty="0"/>
              <a:t>Action4PSEChange. (2016b).</a:t>
            </a:r>
            <a:r>
              <a:rPr lang="en-US" i="1" dirty="0"/>
              <a:t> New Orleans Smoke-Free Ordinance. </a:t>
            </a:r>
            <a:r>
              <a:rPr lang="en-US" dirty="0"/>
              <a:t>Retrieved from </a:t>
            </a:r>
            <a:r>
              <a:rPr lang="en-US" i="1" u="sng" dirty="0">
                <a:hlinkClick r:id="rId3"/>
              </a:rPr>
              <a:t>http://action4psechange.org/new-orleans-smoke-free-ordinance/</a:t>
            </a:r>
            <a:endParaRPr lang="en-US" dirty="0"/>
          </a:p>
          <a:p>
            <a:pPr defTabSz="917146">
              <a:defRPr/>
            </a:pPr>
            <a:endParaRPr lang="en-US" dirty="0"/>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46</a:t>
            </a:fld>
            <a:endParaRPr lang="en-US"/>
          </a:p>
        </p:txBody>
      </p:sp>
    </p:spTree>
    <p:extLst>
      <p:ext uri="{BB962C8B-B14F-4D97-AF65-F5344CB8AC3E}">
        <p14:creationId xmlns:p14="http://schemas.microsoft.com/office/powerpoint/2010/main" val="263119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The Coalition raised awareness among the community and stakeholders about the health impact of smoking, exposure to secondhand smoke and related health disparities. Among other activities, the Coalition used stories of casino employees, musicians and tourists to personalize the effects of secondhand smoke. </a:t>
            </a:r>
          </a:p>
          <a:p>
            <a:pPr defTabSz="915772">
              <a:defRPr/>
            </a:pPr>
            <a:endParaRPr lang="en-US" b="0" i="1" dirty="0"/>
          </a:p>
          <a:p>
            <a:pPr defTabSz="915772">
              <a:defRPr/>
            </a:pPr>
            <a:r>
              <a:rPr lang="en-US" b="0" i="0" dirty="0"/>
              <a:t>Sources:</a:t>
            </a:r>
          </a:p>
          <a:p>
            <a:pPr marL="171707" indent="-171707" defTabSz="917146">
              <a:buFont typeface="Arial" panose="020B0604020202020204" pitchFamily="34" charset="0"/>
              <a:buChar char="•"/>
              <a:defRPr/>
            </a:pPr>
            <a:r>
              <a:rPr lang="en-US" dirty="0"/>
              <a:t>Action4PSEChange. (2016b).</a:t>
            </a:r>
            <a:r>
              <a:rPr lang="en-US" i="1" dirty="0"/>
              <a:t> New Orleans Smoke-Free Ordinance. </a:t>
            </a:r>
            <a:r>
              <a:rPr lang="en-US" dirty="0"/>
              <a:t>Retrieved from </a:t>
            </a:r>
            <a:r>
              <a:rPr lang="en-US" i="1" u="sng" dirty="0">
                <a:hlinkClick r:id="rId3"/>
              </a:rPr>
              <a:t>http://action4psechange.org/new-orleans-smoke-free-ordinance/</a:t>
            </a:r>
            <a:endParaRPr lang="en-US" dirty="0"/>
          </a:p>
          <a:p>
            <a:r>
              <a:rPr lang="en-US" dirty="0"/>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47</a:t>
            </a:fld>
            <a:endParaRPr lang="en-US"/>
          </a:p>
        </p:txBody>
      </p:sp>
    </p:spTree>
    <p:extLst>
      <p:ext uri="{BB962C8B-B14F-4D97-AF65-F5344CB8AC3E}">
        <p14:creationId xmlns:p14="http://schemas.microsoft.com/office/powerpoint/2010/main" val="3257502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This strategy resonated with stakeholders on multiple levels, including the health of individuals, the health of the community and the strength of the important tourism trade in New Orleans. This multi-pronged approach resulted in broad-based support for the Coalition’s efforts and resulted in a comprehensive smoke-free ordinance that took effect in April of 2015. </a:t>
            </a:r>
          </a:p>
          <a:p>
            <a:pPr defTabSz="917146">
              <a:defRPr/>
            </a:pPr>
            <a:endParaRPr lang="en-US" b="1" i="1" dirty="0"/>
          </a:p>
          <a:p>
            <a:pPr defTabSz="915772">
              <a:defRPr/>
            </a:pPr>
            <a:r>
              <a:rPr lang="en-US" b="0" i="0" dirty="0"/>
              <a:t>Sources:</a:t>
            </a:r>
          </a:p>
          <a:p>
            <a:pPr marL="171707" indent="-171707" defTabSz="917146">
              <a:buFont typeface="Arial" panose="020B0604020202020204" pitchFamily="34" charset="0"/>
              <a:buChar char="•"/>
              <a:defRPr/>
            </a:pPr>
            <a:r>
              <a:rPr lang="en-US" dirty="0"/>
              <a:t>Action4PSEChange. (2016b).</a:t>
            </a:r>
            <a:r>
              <a:rPr lang="en-US" i="1" dirty="0"/>
              <a:t> New Orleans Smoke-Free Ordinance. </a:t>
            </a:r>
            <a:r>
              <a:rPr lang="en-US" dirty="0"/>
              <a:t>Retrieved from </a:t>
            </a:r>
            <a:r>
              <a:rPr lang="en-US" i="1" u="sng" dirty="0">
                <a:hlinkClick r:id="rId3"/>
              </a:rPr>
              <a:t>http://action4psechange.org/new-orleans-smoke-free-ordinance/</a:t>
            </a:r>
            <a:endParaRPr lang="en-US" dirty="0"/>
          </a:p>
          <a:p>
            <a:pPr defTabSz="917146">
              <a:defRPr/>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48</a:t>
            </a:fld>
            <a:endParaRPr lang="en-US"/>
          </a:p>
        </p:txBody>
      </p:sp>
    </p:spTree>
    <p:extLst>
      <p:ext uri="{BB962C8B-B14F-4D97-AF65-F5344CB8AC3E}">
        <p14:creationId xmlns:p14="http://schemas.microsoft.com/office/powerpoint/2010/main" val="2660230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other coalition initiatives, it’s important to think about sustainability at the outset. If your initiative is grant-based, how long will the grant last? Do other mechanisms exist that could fund the PSE effort?</a:t>
            </a:r>
          </a:p>
        </p:txBody>
      </p:sp>
      <p:sp>
        <p:nvSpPr>
          <p:cNvPr id="4" name="Slide Number Placeholder 3"/>
          <p:cNvSpPr>
            <a:spLocks noGrp="1"/>
          </p:cNvSpPr>
          <p:nvPr>
            <p:ph type="sldNum" sz="quarter" idx="10"/>
          </p:nvPr>
        </p:nvSpPr>
        <p:spPr/>
        <p:txBody>
          <a:bodyPr/>
          <a:lstStyle/>
          <a:p>
            <a:fld id="{C86F15E9-0BE7-4FE3-9441-9D32F4679029}" type="slidenum">
              <a:rPr lang="en-US" smtClean="0"/>
              <a:pPr/>
              <a:t>49</a:t>
            </a:fld>
            <a:endParaRPr lang="en-US"/>
          </a:p>
        </p:txBody>
      </p:sp>
    </p:spTree>
    <p:extLst>
      <p:ext uri="{BB962C8B-B14F-4D97-AF65-F5344CB8AC3E}">
        <p14:creationId xmlns:p14="http://schemas.microsoft.com/office/powerpoint/2010/main" val="3207375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include sustainability in your cancer control plan. The </a:t>
            </a:r>
            <a:r>
              <a:rPr lang="en-US" u="sng" dirty="0">
                <a:hlinkClick r:id="rId3"/>
              </a:rPr>
              <a:t>Pennsylvania cancer control plan</a:t>
            </a:r>
            <a:r>
              <a:rPr lang="en-US" dirty="0"/>
              <a:t> included sustainability as its final objective and outlined sustainability strategies, including seeking private funding and utilizing social media, to promote local programs focused on prevention. In addition, the Pennsylvania plan outlines strategies beyond sustaining funds, such as advocacy and maintenance of existing resources through interagency collaboration. </a:t>
            </a:r>
          </a:p>
          <a:p>
            <a:endParaRPr lang="en-US" b="1" i="1" dirty="0"/>
          </a:p>
          <a:p>
            <a:r>
              <a:rPr lang="en-US" b="0" i="0" dirty="0"/>
              <a:t>Source:</a:t>
            </a:r>
          </a:p>
          <a:p>
            <a:pPr marL="171707" indent="-171707" defTabSz="915772">
              <a:buFont typeface="Arial" panose="020B0604020202020204" pitchFamily="34" charset="0"/>
              <a:buChar char="•"/>
              <a:defRPr/>
            </a:pPr>
            <a:r>
              <a:rPr lang="en-US" dirty="0"/>
              <a:t>The Pennsylvania Cancer Control, Prevention and Research Advisory Board. (2013). 2013-2018 Pennsylvania Cancer Control Plan. Retrieved from </a:t>
            </a:r>
            <a:r>
              <a:rPr lang="en-US" u="sng" dirty="0">
                <a:hlinkClick r:id="rId3"/>
              </a:rPr>
              <a:t>ftp://ftp.cdc.gov/pub/Publications/Cancer/ccc/pennsylvania_ccc_plan_2013_2018.pdf</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50</a:t>
            </a:fld>
            <a:endParaRPr lang="en-US"/>
          </a:p>
        </p:txBody>
      </p:sp>
    </p:spTree>
    <p:extLst>
      <p:ext uri="{BB962C8B-B14F-4D97-AF65-F5344CB8AC3E}">
        <p14:creationId xmlns:p14="http://schemas.microsoft.com/office/powerpoint/2010/main" val="224401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already may be familiar with the acronym “PSE,” which is short for policy, systems and environment. During this training, we will use the phrase “PSE change,” as the purpose of a PSE initiative is to effect change at the policy, systems or environmental level. </a:t>
            </a:r>
          </a:p>
          <a:p>
            <a:endParaRPr lang="en-US" dirty="0"/>
          </a:p>
          <a:p>
            <a:r>
              <a:rPr lang="en-US" dirty="0"/>
              <a:t>In this lesson, we will talk about PSE change as an evidence-based approach. We will define PSE change activities and discuss how they differ from other public health initiatives. Finally, we will provide examples and a list of resources to refer to for additional information.</a:t>
            </a:r>
            <a:endParaRPr lang="en-US" dirty="0">
              <a:cs typeface="Calibri"/>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6</a:t>
            </a:fld>
            <a:endParaRPr lang="en-US"/>
          </a:p>
        </p:txBody>
      </p:sp>
    </p:spTree>
    <p:extLst>
      <p:ext uri="{BB962C8B-B14F-4D97-AF65-F5344CB8AC3E}">
        <p14:creationId xmlns:p14="http://schemas.microsoft.com/office/powerpoint/2010/main" val="1632908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sz="1200" kern="1200" dirty="0">
                <a:solidFill>
                  <a:schemeClr val="tx1"/>
                </a:solidFill>
                <a:effectLst/>
                <a:latin typeface="+mn-lt"/>
                <a:ea typeface="+mn-ea"/>
                <a:cs typeface="+mn-cs"/>
              </a:rPr>
              <a:t>In suggesting ways of addressing lung cancer, for example, the Pennsylvania </a:t>
            </a:r>
            <a:r>
              <a:rPr lang="en-US" sz="1200" u="sng" kern="1200" dirty="0">
                <a:solidFill>
                  <a:schemeClr val="tx1"/>
                </a:solidFill>
                <a:effectLst/>
                <a:latin typeface="+mn-lt"/>
                <a:ea typeface="+mn-ea"/>
                <a:cs typeface="+mn-cs"/>
                <a:hlinkClick r:id="rId3"/>
              </a:rPr>
              <a:t>cancer control plan</a:t>
            </a:r>
            <a:r>
              <a:rPr lang="en-US" sz="1200" kern="1200" dirty="0">
                <a:solidFill>
                  <a:schemeClr val="tx1"/>
                </a:solidFill>
                <a:effectLst/>
                <a:latin typeface="+mn-lt"/>
                <a:ea typeface="+mn-ea"/>
                <a:cs typeface="+mn-cs"/>
              </a:rPr>
              <a:t> suggests working with the state Department of Environmental Protection, the agency primarily responsible for the impact of lead and radon exposure. This approach aligns with the Centers for Disease Control and Prevention’s guidance that grantees coordinate efforts when possible, in order to share educational, programmatic and promotional resources.</a:t>
            </a:r>
            <a:endParaRPr lang="en-US">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discussed earlier in this lesson, the Puerto Rico Comprehensive Cancer Control Program recently embarked on a PSE change effort designed to educate health professionals working as fitness specialists about cancer. The Program’s Nutrition and Physical Activity Workgroup joined with Puerto Rico’s Sports and Recreation Department to establish a free continuing education class for this group of professionals. The work of promoting the importance of the training, as well as securing course instructors was shared across agencies, allowing resources to be leveraged more efficiently.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successful collaboration occurred in New Orleans, where the Louisiana Comprehensive Cancer Control Program engaged with numerous other entities to educate stakeholders about the health impacts surrounding smoking. These efforts resulted in broad support for a smoke-free policy. Sustainability was ensured when a comprehensive smoke-free ordinance was signed into law.</a:t>
            </a:r>
          </a:p>
          <a:p>
            <a:pPr defTabSz="915772">
              <a:defRPr/>
            </a:pPr>
            <a:endParaRPr lang="en-US" dirty="0"/>
          </a:p>
          <a:p>
            <a:pPr defTabSz="917146">
              <a:defRPr/>
            </a:pPr>
            <a:endParaRPr lang="en-US" dirty="0"/>
          </a:p>
          <a:p>
            <a:pPr defTabSz="917146">
              <a:defRPr/>
            </a:pPr>
            <a:r>
              <a:rPr lang="en-US" dirty="0"/>
              <a:t>Sources:</a:t>
            </a:r>
          </a:p>
          <a:p>
            <a:pPr marL="171707" indent="-171707" defTabSz="917146">
              <a:buFont typeface="Arial" panose="020B0604020202020204" pitchFamily="34" charset="0"/>
              <a:buChar char="•"/>
              <a:defRPr/>
            </a:pPr>
            <a:r>
              <a:rPr lang="en-US" dirty="0"/>
              <a:t>Action4PSEChange. (2016).</a:t>
            </a:r>
            <a:r>
              <a:rPr lang="en-US" i="1" dirty="0"/>
              <a:t> New Orleans Smoke-Free Ordinance. </a:t>
            </a:r>
            <a:r>
              <a:rPr lang="en-US" dirty="0"/>
              <a:t>Retrieved from </a:t>
            </a:r>
            <a:r>
              <a:rPr lang="en-US" i="1" u="sng" dirty="0">
                <a:hlinkClick r:id="rId4"/>
              </a:rPr>
              <a:t>http://action4psechange.org/new-orleans-smoke-free-ordinance/</a:t>
            </a:r>
            <a:endParaRPr lang="en-US" dirty="0"/>
          </a:p>
          <a:p>
            <a:pPr marL="171707" indent="-171707" defTabSz="917146">
              <a:buFont typeface="Arial" panose="020B0604020202020204" pitchFamily="34" charset="0"/>
              <a:buChar char="•"/>
              <a:defRPr/>
            </a:pPr>
            <a:r>
              <a:rPr lang="en-US" dirty="0"/>
              <a:t>The Pennsylvania Cancer Control, Prevention and Research Advisory Board. (2013). 2013-2018 Pennsylvania Cancer Control Plan. Retrieved from </a:t>
            </a:r>
            <a:r>
              <a:rPr lang="en-US" u="sng" dirty="0">
                <a:hlinkClick r:id="rId3"/>
              </a:rPr>
              <a:t>ftp://ftp.cdc.gov/pub/Publications/Cancer/ccc/pennsylvania_ccc_plan_2013_2018.pdf</a:t>
            </a:r>
            <a:r>
              <a:rPr lang="en-US" dirty="0"/>
              <a:t> </a:t>
            </a:r>
          </a:p>
          <a:p>
            <a:pPr marL="171707" indent="-171707" defTabSz="917146">
              <a:buFont typeface="Arial" panose="020B0604020202020204" pitchFamily="34" charset="0"/>
              <a:buChar char="•"/>
              <a:defRPr/>
            </a:pPr>
            <a:r>
              <a:rPr lang="en-US" dirty="0"/>
              <a:t>Sánchez </a:t>
            </a:r>
            <a:r>
              <a:rPr lang="en-US" dirty="0" err="1"/>
              <a:t>Aracil</a:t>
            </a:r>
            <a:r>
              <a:rPr lang="en-US" dirty="0"/>
              <a:t>, M. M., personal communication, September 19, 2016.</a:t>
            </a:r>
          </a:p>
          <a:p>
            <a:pPr defTabSz="917146">
              <a:defRPr/>
            </a:pPr>
            <a:endParaRPr lang="en-US" dirty="0"/>
          </a:p>
          <a:p>
            <a:pPr defTabSz="917146">
              <a:defRPr/>
            </a:pPr>
            <a:r>
              <a:rPr lang="en-US" dirty="0"/>
              <a:t>iStock: </a:t>
            </a:r>
          </a:p>
          <a:p>
            <a:pPr marL="171965" indent="-171965" defTabSz="917146">
              <a:buFont typeface="Arial" panose="020B0604020202020204" pitchFamily="34" charset="0"/>
              <a:buChar char="•"/>
              <a:defRPr/>
            </a:pPr>
            <a:r>
              <a:rPr lang="en-US" dirty="0"/>
              <a:t>http://www.istockphoto.com/vector/lung-cancer-human-body-gm490025288-74994933?st=_p_lung%20cancer</a:t>
            </a:r>
          </a:p>
          <a:p>
            <a:pPr marL="171965" indent="-171965" defTabSz="917146">
              <a:buFont typeface="Arial" panose="020B0604020202020204" pitchFamily="34" charset="0"/>
              <a:buChar char="•"/>
              <a:defRPr/>
            </a:pPr>
            <a:r>
              <a:rPr lang="en-US" dirty="0"/>
              <a:t>http://www.istockphoto.com/vector/different-people-in-outdoors-physical-activity-gm516448638-89003591?st=_p_sport%20and%20recreation</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51</a:t>
            </a:fld>
            <a:endParaRPr lang="en-US"/>
          </a:p>
        </p:txBody>
      </p:sp>
    </p:spTree>
    <p:extLst>
      <p:ext uri="{BB962C8B-B14F-4D97-AF65-F5344CB8AC3E}">
        <p14:creationId xmlns:p14="http://schemas.microsoft.com/office/powerpoint/2010/main" val="1946942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evaluation of the partnership created to implement PSE change is another effective strategy that can sustain stakeholder engagement. We will talk more about evaluation in Lesson 7.</a:t>
            </a:r>
            <a:br>
              <a:rPr lang="en-US" dirty="0"/>
            </a:br>
            <a:r>
              <a:rPr lang="en-US" dirty="0"/>
              <a:t> </a:t>
            </a:r>
          </a:p>
          <a:p>
            <a:r>
              <a:rPr lang="en-US" dirty="0"/>
              <a:t>For more information on sustainability, visit the Community Toolbox.</a:t>
            </a:r>
          </a:p>
          <a:p>
            <a:endParaRPr lang="en-US" dirty="0"/>
          </a:p>
          <a:p>
            <a:r>
              <a:rPr lang="en-US" dirty="0"/>
              <a:t>Source: </a:t>
            </a:r>
          </a:p>
          <a:p>
            <a:pPr marL="171707" indent="-171707" defTabSz="915772">
              <a:buFont typeface="Arial" panose="020B0604020202020204" pitchFamily="34" charset="0"/>
              <a:buChar char="•"/>
              <a:defRPr/>
            </a:pPr>
            <a:r>
              <a:rPr lang="en-US" dirty="0"/>
              <a:t>Community Tool Box. (</a:t>
            </a:r>
            <a:r>
              <a:rPr lang="en-US" dirty="0" err="1"/>
              <a:t>n.d.</a:t>
            </a:r>
            <a:r>
              <a:rPr lang="en-US" dirty="0"/>
              <a:t>). </a:t>
            </a:r>
            <a:r>
              <a:rPr lang="en-US" i="1" dirty="0"/>
              <a:t>Section 2. Strategies for Sustaining the Initiative.</a:t>
            </a:r>
            <a:r>
              <a:rPr lang="en-US" dirty="0"/>
              <a:t> Retrieved from </a:t>
            </a:r>
            <a:r>
              <a:rPr lang="en-US" u="sng" dirty="0">
                <a:hlinkClick r:id="rId3"/>
              </a:rPr>
              <a:t>http://ctb.ku.edu/en/table-of-contents/sustain/long-term-sustainability/sustainability-strategies/main</a:t>
            </a:r>
            <a:r>
              <a:rPr lang="en-US" dirty="0"/>
              <a:t> </a:t>
            </a:r>
          </a:p>
          <a:p>
            <a:endParaRPr lang="en-US" dirty="0"/>
          </a:p>
          <a:p>
            <a:r>
              <a:rPr lang="en-US" dirty="0"/>
              <a:t>Logo Image: http://ctb.ku.edu/en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52</a:t>
            </a:fld>
            <a:endParaRPr lang="en-US"/>
          </a:p>
        </p:txBody>
      </p:sp>
    </p:spTree>
    <p:extLst>
      <p:ext uri="{BB962C8B-B14F-4D97-AF65-F5344CB8AC3E}">
        <p14:creationId xmlns:p14="http://schemas.microsoft.com/office/powerpoint/2010/main" val="9883639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Florida had great success with a PSE change effort by engaging a multi-disciplinary task force to promote the work of community health workers,</a:t>
            </a:r>
            <a:r>
              <a:rPr lang="en-US" baseline="0" dirty="0"/>
              <a:t> or CHWs</a:t>
            </a:r>
            <a:r>
              <a:rPr lang="en-US" dirty="0"/>
              <a:t>. Prior to this activity, many state agencies employed CHWs, but there had not been a robust effort to promote their work. To fill this gap, the Florida Department of Health established partnerships with community and health services entities statewide. </a:t>
            </a:r>
          </a:p>
          <a:p>
            <a:endParaRPr lang="en-US" b="1" i="1" dirty="0"/>
          </a:p>
          <a:p>
            <a:r>
              <a:rPr lang="en-US" dirty="0"/>
              <a:t>By engaging numerous agencies in the effort, promotion of CHWs became a multi-agency priority that also aligned with a goal of the Florida Cancer Plan. Stakeholders provided the group with numerous intangible resources, including expertise in networking, sustainability, curriculum, policy, research and practice. As part of the effort, task force members also gathered data in support of the effort, such as models, curricula and best practices.</a:t>
            </a:r>
          </a:p>
          <a:p>
            <a:r>
              <a:rPr lang="en-US" dirty="0"/>
              <a:t> </a:t>
            </a:r>
          </a:p>
          <a:p>
            <a:r>
              <a:rPr lang="en-US" dirty="0"/>
              <a:t>As a result, Florida established a statewide CHW certification and training program. The PSE change task force became the Florida CHW Coalition, which now is an independent tax-exempt organization. You can read the complete </a:t>
            </a:r>
            <a:r>
              <a:rPr lang="en-US" u="sng" dirty="0">
                <a:hlinkClick r:id="rId3"/>
              </a:rPr>
              <a:t>Florida case study</a:t>
            </a:r>
            <a:r>
              <a:rPr lang="en-US" dirty="0"/>
              <a:t> on the Action for PSE Change website.</a:t>
            </a:r>
          </a:p>
          <a:p>
            <a:endParaRPr lang="en-US" dirty="0"/>
          </a:p>
          <a:p>
            <a:r>
              <a:rPr lang="en-US" dirty="0"/>
              <a:t>Source:</a:t>
            </a:r>
          </a:p>
          <a:p>
            <a:pPr marL="171707" indent="-171707" defTabSz="915772">
              <a:buFont typeface="Arial" panose="020B0604020202020204" pitchFamily="34" charset="0"/>
              <a:buChar char="•"/>
              <a:defRPr/>
            </a:pPr>
            <a:r>
              <a:rPr lang="en-US" dirty="0"/>
              <a:t>Action4PSEChange. (2016a). Florida’s Community Health Worker Certification Program. Retrieved from </a:t>
            </a:r>
            <a:r>
              <a:rPr lang="en-US" u="sng" dirty="0">
                <a:hlinkClick r:id="rId4"/>
              </a:rPr>
              <a:t>http://action4psechange.org/floridas-community-health-worker-certification-program/</a:t>
            </a:r>
            <a:r>
              <a:rPr lang="en-US" dirty="0"/>
              <a:t> </a:t>
            </a:r>
          </a:p>
          <a:p>
            <a:endParaRPr lang="en-US" dirty="0"/>
          </a:p>
          <a:p>
            <a:r>
              <a:rPr lang="en-US" dirty="0" err="1"/>
              <a:t>iStock</a:t>
            </a:r>
            <a:r>
              <a:rPr lang="en-US" dirty="0"/>
              <a:t>: </a:t>
            </a:r>
          </a:p>
          <a:p>
            <a:pPr marL="171965" indent="-171965">
              <a:buFont typeface="Arial" panose="020B0604020202020204" pitchFamily="34" charset="0"/>
              <a:buChar char="•"/>
            </a:pPr>
            <a:r>
              <a:rPr lang="en-US" dirty="0"/>
              <a:t>http://www.istockphoto.com/vector/florida-map-gm530607083-54736204?st=_p_state%20of%20florida%20map</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53</a:t>
            </a:fld>
            <a:endParaRPr lang="en-US"/>
          </a:p>
        </p:txBody>
      </p:sp>
    </p:spTree>
    <p:extLst>
      <p:ext uri="{BB962C8B-B14F-4D97-AF65-F5344CB8AC3E}">
        <p14:creationId xmlns:p14="http://schemas.microsoft.com/office/powerpoint/2010/main" val="3553738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summarize the concepts we’ve covered in this lesson that will help establish a solid foundation for your PSE change initiative. Form partnerships with a broad range of agencies, individuals and organizations. Think outside the box to identify those with the mix of experience, expertise and resources to support the effort. Identify common ground among the diverse members to further the effort. Anticipate opposition in advance. Match the resources needed to the individual talents of the task force members. Finally, plan for sustainability from the outset of your PSE change effort.</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54</a:t>
            </a:fld>
            <a:endParaRPr lang="en-US"/>
          </a:p>
        </p:txBody>
      </p:sp>
    </p:spTree>
    <p:extLst>
      <p:ext uri="{BB962C8B-B14F-4D97-AF65-F5344CB8AC3E}">
        <p14:creationId xmlns:p14="http://schemas.microsoft.com/office/powerpoint/2010/main" val="874829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Here are some further readings and resources you can access on the topic of Engagement. These and other resources are included in the learning management system.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55</a:t>
            </a:fld>
            <a:endParaRPr lang="en-US"/>
          </a:p>
        </p:txBody>
      </p:sp>
    </p:spTree>
    <p:extLst>
      <p:ext uri="{BB962C8B-B14F-4D97-AF65-F5344CB8AC3E}">
        <p14:creationId xmlns:p14="http://schemas.microsoft.com/office/powerpoint/2010/main" val="3977118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r>
              <a:rPr lang="en-US" dirty="0"/>
              <a:t>Now that you have completed this lesson, you are able to:</a:t>
            </a:r>
          </a:p>
          <a:p>
            <a:endParaRPr lang="en-US" dirty="0"/>
          </a:p>
          <a:p>
            <a:pPr marL="171965" indent="-171965">
              <a:buFont typeface="Arial" panose="020B0604020202020204" pitchFamily="34" charset="0"/>
              <a:buChar char="•"/>
            </a:pPr>
            <a:r>
              <a:rPr lang="en-US" dirty="0"/>
              <a:t>Build various types of partnerships in order to achieve the goals and objectives of PSE change;</a:t>
            </a:r>
          </a:p>
          <a:p>
            <a:pPr marL="171965" indent="-171965">
              <a:buFont typeface="Arial" panose="020B0604020202020204" pitchFamily="34" charset="0"/>
              <a:buChar char="•"/>
            </a:pPr>
            <a:r>
              <a:rPr lang="en-US" dirty="0"/>
              <a:t>Identify potential partners and determine if they are appropriate, meaningful and important to PSE change; and</a:t>
            </a:r>
          </a:p>
          <a:p>
            <a:pPr marL="171965" indent="-171965">
              <a:buFont typeface="Arial" panose="020B0604020202020204" pitchFamily="34" charset="0"/>
              <a:buChar char="•"/>
            </a:pPr>
            <a:r>
              <a:rPr lang="en-US" dirty="0"/>
              <a:t>Explain the importance of sustainability in PSE change interventions to stakeholders.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56</a:t>
            </a:fld>
            <a:endParaRPr lang="en-US"/>
          </a:p>
        </p:txBody>
      </p:sp>
    </p:spTree>
    <p:extLst>
      <p:ext uri="{BB962C8B-B14F-4D97-AF65-F5344CB8AC3E}">
        <p14:creationId xmlns:p14="http://schemas.microsoft.com/office/powerpoint/2010/main" val="1545056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full reference list of sources cited in this lesson.</a:t>
            </a:r>
          </a:p>
        </p:txBody>
      </p:sp>
      <p:sp>
        <p:nvSpPr>
          <p:cNvPr id="4" name="Slide Number Placeholder 3"/>
          <p:cNvSpPr>
            <a:spLocks noGrp="1"/>
          </p:cNvSpPr>
          <p:nvPr>
            <p:ph type="sldNum" sz="quarter" idx="10"/>
          </p:nvPr>
        </p:nvSpPr>
        <p:spPr/>
        <p:txBody>
          <a:bodyPr/>
          <a:lstStyle/>
          <a:p>
            <a:fld id="{C86F15E9-0BE7-4FE3-9441-9D32F4679029}" type="slidenum">
              <a:rPr lang="en-US" smtClean="0"/>
              <a:pPr/>
              <a:t>57</a:t>
            </a:fld>
            <a:endParaRPr lang="en-US"/>
          </a:p>
        </p:txBody>
      </p:sp>
    </p:spTree>
    <p:extLst>
      <p:ext uri="{BB962C8B-B14F-4D97-AF65-F5344CB8AC3E}">
        <p14:creationId xmlns:p14="http://schemas.microsoft.com/office/powerpoint/2010/main" val="750484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Welcome to Lesson 2, Scan: Perform Environmental Scans. In this lesson, we will cover the second step in PSE change, which is Scan. We will discuss questions that need to be asked to help you conduct an effective environmental scan. This lesson will take approximately 20</a:t>
            </a:r>
            <a:r>
              <a:rPr lang="en-US" baseline="0" dirty="0"/>
              <a:t> </a:t>
            </a:r>
            <a:r>
              <a:rPr lang="en-US" dirty="0"/>
              <a:t>minutes to complete.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7046" indent="-275786" eaLnBrk="0" hangingPunct="0">
              <a:defRPr>
                <a:solidFill>
                  <a:schemeClr val="tx1"/>
                </a:solidFill>
                <a:latin typeface="Arial" pitchFamily="34" charset="0"/>
                <a:cs typeface="Arial" pitchFamily="34" charset="0"/>
              </a:defRPr>
            </a:lvl2pPr>
            <a:lvl3pPr marL="1103147" indent="-220629" eaLnBrk="0" hangingPunct="0">
              <a:defRPr>
                <a:solidFill>
                  <a:schemeClr val="tx1"/>
                </a:solidFill>
                <a:latin typeface="Arial" pitchFamily="34" charset="0"/>
                <a:cs typeface="Arial" pitchFamily="34" charset="0"/>
              </a:defRPr>
            </a:lvl3pPr>
            <a:lvl4pPr marL="1544406" indent="-220629" eaLnBrk="0" hangingPunct="0">
              <a:defRPr>
                <a:solidFill>
                  <a:schemeClr val="tx1"/>
                </a:solidFill>
                <a:latin typeface="Arial" pitchFamily="34" charset="0"/>
                <a:cs typeface="Arial" pitchFamily="34" charset="0"/>
              </a:defRPr>
            </a:lvl4pPr>
            <a:lvl5pPr marL="1985664" indent="-220629" eaLnBrk="0" hangingPunct="0">
              <a:defRPr>
                <a:solidFill>
                  <a:schemeClr val="tx1"/>
                </a:solidFill>
                <a:latin typeface="Arial" pitchFamily="34" charset="0"/>
                <a:cs typeface="Arial" pitchFamily="34" charset="0"/>
              </a:defRPr>
            </a:lvl5pPr>
            <a:lvl6pPr marL="2426924" indent="-220629" eaLnBrk="0" fontAlgn="base" hangingPunct="0">
              <a:spcBef>
                <a:spcPct val="0"/>
              </a:spcBef>
              <a:spcAft>
                <a:spcPct val="0"/>
              </a:spcAft>
              <a:defRPr>
                <a:solidFill>
                  <a:schemeClr val="tx1"/>
                </a:solidFill>
                <a:latin typeface="Arial" pitchFamily="34" charset="0"/>
                <a:cs typeface="Arial" pitchFamily="34" charset="0"/>
              </a:defRPr>
            </a:lvl6pPr>
            <a:lvl7pPr marL="2868183" indent="-220629" eaLnBrk="0" fontAlgn="base" hangingPunct="0">
              <a:spcBef>
                <a:spcPct val="0"/>
              </a:spcBef>
              <a:spcAft>
                <a:spcPct val="0"/>
              </a:spcAft>
              <a:defRPr>
                <a:solidFill>
                  <a:schemeClr val="tx1"/>
                </a:solidFill>
                <a:latin typeface="Arial" pitchFamily="34" charset="0"/>
                <a:cs typeface="Arial" pitchFamily="34" charset="0"/>
              </a:defRPr>
            </a:lvl7pPr>
            <a:lvl8pPr marL="3309440" indent="-220629" eaLnBrk="0" fontAlgn="base" hangingPunct="0">
              <a:spcBef>
                <a:spcPct val="0"/>
              </a:spcBef>
              <a:spcAft>
                <a:spcPct val="0"/>
              </a:spcAft>
              <a:defRPr>
                <a:solidFill>
                  <a:schemeClr val="tx1"/>
                </a:solidFill>
                <a:latin typeface="Arial" pitchFamily="34" charset="0"/>
                <a:cs typeface="Arial" pitchFamily="34" charset="0"/>
              </a:defRPr>
            </a:lvl8pPr>
            <a:lvl9pPr marL="3750700" indent="-22062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58</a:t>
            </a:fld>
            <a:endParaRPr lang="en-US" altLang="en-US" dirty="0"/>
          </a:p>
        </p:txBody>
      </p:sp>
    </p:spTree>
    <p:extLst>
      <p:ext uri="{BB962C8B-B14F-4D97-AF65-F5344CB8AC3E}">
        <p14:creationId xmlns:p14="http://schemas.microsoft.com/office/powerpoint/2010/main" val="2807687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process are based.</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59</a:t>
            </a:fld>
            <a:endParaRPr lang="en-US" dirty="0"/>
          </a:p>
        </p:txBody>
      </p:sp>
    </p:spTree>
    <p:extLst>
      <p:ext uri="{BB962C8B-B14F-4D97-AF65-F5344CB8AC3E}">
        <p14:creationId xmlns:p14="http://schemas.microsoft.com/office/powerpoint/2010/main" val="3763965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The competencies in this training are</a:t>
            </a:r>
            <a:r>
              <a:rPr lang="en-US" baseline="0" dirty="0"/>
              <a:t> </a:t>
            </a:r>
            <a:r>
              <a:rPr lang="en-US" dirty="0"/>
              <a:t>based on the Seven Areas of Responsibility for Health Education Specialists, 2015. This lesson will address the following competency: Identify current and emerging issues requiring advocacy.</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60</a:t>
            </a:fld>
            <a:endParaRPr lang="en-US" dirty="0"/>
          </a:p>
        </p:txBody>
      </p:sp>
    </p:spTree>
    <p:extLst>
      <p:ext uri="{BB962C8B-B14F-4D97-AF65-F5344CB8AC3E}">
        <p14:creationId xmlns:p14="http://schemas.microsoft.com/office/powerpoint/2010/main" val="369013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discussing PSE initiatives, let’s talk more about the P, the S, and the E. </a:t>
            </a:r>
          </a:p>
          <a:p>
            <a:r>
              <a:rPr lang="en-US" dirty="0"/>
              <a:t> </a:t>
            </a:r>
          </a:p>
          <a:p>
            <a:r>
              <a:rPr lang="en-US" b="1" dirty="0"/>
              <a:t>“P” – Policy</a:t>
            </a:r>
            <a:r>
              <a:rPr lang="en-US" dirty="0"/>
              <a:t> Merriam-Webster defines “policy” as “a definite course…of action selected from among alternatives…to guide and determine present and future decisions.”</a:t>
            </a:r>
          </a:p>
          <a:p>
            <a:r>
              <a:rPr lang="en-US" dirty="0"/>
              <a:t> </a:t>
            </a:r>
          </a:p>
          <a:p>
            <a:r>
              <a:rPr lang="en-US" dirty="0"/>
              <a:t>Policies are usually written and regulate the actions of entities, including governments, corporations, small businesses, non-profit organizations and community associations. Accordingly, the word “policy” describes all of the following: laws, rules, regulations, ordinances and corporate or organizational policies. </a:t>
            </a:r>
          </a:p>
          <a:p>
            <a:r>
              <a:rPr lang="en-US" dirty="0"/>
              <a:t> </a:t>
            </a:r>
          </a:p>
          <a:p>
            <a:r>
              <a:rPr lang="en-US" dirty="0"/>
              <a:t>You may have heard references to “Big P” and “little p” policies. Simply put, “Big P” Policy refers to laws, rules and regulations, generally at the federal, state, or even the local level. “Little p” policy more often refers to the policies of all other entities</a:t>
            </a:r>
            <a:r>
              <a:rPr lang="en-US" b="1" dirty="0"/>
              <a:t>. </a:t>
            </a:r>
          </a:p>
          <a:p>
            <a:endParaRPr lang="en-US" b="1" i="1" dirty="0"/>
          </a:p>
          <a:p>
            <a:r>
              <a:rPr lang="en-US" b="1" dirty="0"/>
              <a:t>“S” – Systems</a:t>
            </a:r>
            <a:r>
              <a:rPr lang="en-US" dirty="0"/>
              <a:t> In this context, “systems” is defined as “an organization forming a network… serving a common purpose.” The word “system” can describe the structure of a hospital, school, recreation department, or condominium association – numerous entities fit this description. </a:t>
            </a:r>
          </a:p>
          <a:p>
            <a:r>
              <a:rPr lang="en-US" dirty="0"/>
              <a:t>Because these entities most often are governed by</a:t>
            </a:r>
            <a:r>
              <a:rPr lang="en-US" i="1" dirty="0"/>
              <a:t> policies</a:t>
            </a:r>
            <a:r>
              <a:rPr lang="en-US" dirty="0"/>
              <a:t>, this is an example of PSE change overlap. For instance, a school system’s decision to eliminate the sale of sugar-sweetened beverages on its properties constitutes both a </a:t>
            </a:r>
            <a:r>
              <a:rPr lang="en-US" i="1" dirty="0"/>
              <a:t>systems</a:t>
            </a:r>
            <a:r>
              <a:rPr lang="en-US" dirty="0"/>
              <a:t> and a</a:t>
            </a:r>
            <a:r>
              <a:rPr lang="en-US" i="1" dirty="0"/>
              <a:t> policy</a:t>
            </a:r>
            <a:r>
              <a:rPr lang="en-US" dirty="0"/>
              <a:t> change.</a:t>
            </a:r>
          </a:p>
          <a:p>
            <a:endParaRPr lang="en-US" dirty="0"/>
          </a:p>
          <a:p>
            <a:r>
              <a:rPr lang="en-US" b="1" dirty="0"/>
              <a:t>“E” – Environment-</a:t>
            </a:r>
            <a:r>
              <a:rPr lang="en-US" dirty="0"/>
              <a:t> Environment may be defined as “the circumstances, objects, or conditions by which one is surrounded.” Accordingly, a modification to the surrounding physical environment is an environmental change. The construction of bike or walking paths is an example of an environmental change.  </a:t>
            </a:r>
          </a:p>
          <a:p>
            <a:pPr defTabSz="915772">
              <a:defRPr/>
            </a:pPr>
            <a:endParaRPr lang="en-US" dirty="0"/>
          </a:p>
          <a:p>
            <a:pPr defTabSz="915772">
              <a:defRPr/>
            </a:pPr>
            <a:r>
              <a:rPr lang="en-US" dirty="0"/>
              <a:t>As we saw with the school vending example, aspects of PSE change often overlap. Policy change typically prompts systems and/or environmental changes. For example, the policy that changed the vending machine contents in schools system-wide could also be considered an </a:t>
            </a:r>
            <a:r>
              <a:rPr lang="en-US" i="1" dirty="0"/>
              <a:t>environmental</a:t>
            </a:r>
            <a:r>
              <a:rPr lang="en-US" dirty="0"/>
              <a:t> change, with the replacement of unhealthy options with healthier choices changing the snacking environment. </a:t>
            </a:r>
          </a:p>
          <a:p>
            <a:pPr defTabSz="915772">
              <a:defRPr/>
            </a:pPr>
            <a:endParaRPr lang="en-US" dirty="0"/>
          </a:p>
          <a:p>
            <a:pPr defTabSz="915772">
              <a:defRPr/>
            </a:pPr>
            <a:endParaRPr lang="en-US" dirty="0"/>
          </a:p>
          <a:p>
            <a:pPr defTabSz="915772">
              <a:defRPr/>
            </a:pPr>
            <a:endParaRPr lang="en-US" dirty="0"/>
          </a:p>
          <a:p>
            <a:pPr defTabSz="915772">
              <a:defRPr/>
            </a:pPr>
            <a:r>
              <a:rPr lang="en-US" dirty="0"/>
              <a:t>Slide Citations</a:t>
            </a:r>
          </a:p>
          <a:p>
            <a:pPr defTabSz="915772">
              <a:defRPr/>
            </a:pPr>
            <a:r>
              <a:rPr lang="en-US" dirty="0"/>
              <a:t>Policy. (n.d.). Merriam-Webster.com. Retrieved March 23, 2017, from </a:t>
            </a:r>
            <a:r>
              <a:rPr lang="en-US" u="sng" dirty="0">
                <a:hlinkClick r:id="rId3"/>
              </a:rPr>
              <a:t>https://www.merriam-webster.com/dictionary/policy</a:t>
            </a:r>
            <a:endParaRPr lang="en-US" u="sng" dirty="0"/>
          </a:p>
          <a:p>
            <a:pPr defTabSz="915772">
              <a:defRPr/>
            </a:pPr>
            <a:r>
              <a:rPr lang="en-US" dirty="0"/>
              <a:t>{Truss, M. Policy, Systems, and Environmental Change in Cancer Control}. Examples of policies include state laws imposing minimum requirements for physical education in schools or a corporate code that subsidizes employees’ gym memberships.</a:t>
            </a:r>
          </a:p>
          <a:p>
            <a:r>
              <a:rPr lang="en-US" dirty="0"/>
              <a:t>Meyerson, B. (n.d.). State Policy Issues in Cervical Cancer [Web presentation]. Retrieved from </a:t>
            </a:r>
            <a:r>
              <a:rPr lang="en-US" u="sng" dirty="0">
                <a:hlinkClick r:id="rId4"/>
              </a:rPr>
              <a:t>http://www.womeningovernment.org/sites/default/files/documents/events/Meyerson.pdf</a:t>
            </a:r>
            <a:r>
              <a:rPr lang="en-US" dirty="0"/>
              <a:t>; Smith, C. (2013, July 19). Big P, little p, Policy. [Web log post] Safe Routes to School National Partnership Blog. Retrieved from </a:t>
            </a:r>
            <a:r>
              <a:rPr lang="en-US" u="sng" dirty="0">
                <a:hlinkClick r:id="rId5"/>
              </a:rPr>
              <a:t>http://www.saferoutespartnership.org/blog/big-p-little-p-policy</a:t>
            </a:r>
            <a:endParaRPr lang="en-US" dirty="0"/>
          </a:p>
          <a:p>
            <a:pPr defTabSz="915772">
              <a:defRPr/>
            </a:pPr>
            <a:r>
              <a:rPr lang="en-US" dirty="0"/>
              <a:t>System. (n.d.). Merriam-Webster.com. Retrieved March 23, 2017, from </a:t>
            </a:r>
            <a:r>
              <a:rPr lang="en-US" u="sng" dirty="0">
                <a:hlinkClick r:id="rId6"/>
              </a:rPr>
              <a:t>https://www.merriam-webster.com/dictionary/system</a:t>
            </a:r>
            <a:endParaRPr lang="en-US" dirty="0"/>
          </a:p>
          <a:p>
            <a:pPr defTabSz="915772">
              <a:defRPr/>
            </a:pPr>
            <a:r>
              <a:rPr lang="en-US" dirty="0"/>
              <a:t>Environment. (n.d.). Merriam-Webster.com. Retrieved March 23, 2017 from </a:t>
            </a:r>
            <a:r>
              <a:rPr lang="en-US" u="sng" dirty="0">
                <a:hlinkClick r:id="rId7"/>
              </a:rPr>
              <a:t>https://www.merriam-webster.com/dictionary/environment</a:t>
            </a:r>
            <a:r>
              <a:rPr lang="en-US" dirty="0"/>
              <a:t> </a:t>
            </a:r>
          </a:p>
          <a:p>
            <a:pPr defTabSz="915772">
              <a:defRPr/>
            </a:pPr>
            <a:r>
              <a:rPr lang="en-US" dirty="0"/>
              <a:t>{Truss, M. Policy, Systems, and Environmental Change in Cancer Control} </a:t>
            </a:r>
          </a:p>
          <a:p>
            <a:pPr defTabSz="915772">
              <a:defRPr/>
            </a:pP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a:t>
            </a:fld>
            <a:endParaRPr lang="en-US"/>
          </a:p>
        </p:txBody>
      </p:sp>
    </p:spTree>
    <p:extLst>
      <p:ext uri="{BB962C8B-B14F-4D97-AF65-F5344CB8AC3E}">
        <p14:creationId xmlns:p14="http://schemas.microsoft.com/office/powerpoint/2010/main" val="3341724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171707" indent="-171707">
              <a:buFont typeface="Arial" panose="020B0604020202020204" pitchFamily="34" charset="0"/>
              <a:buChar char="•"/>
            </a:pPr>
            <a:r>
              <a:rPr lang="en-US" dirty="0">
                <a:solidFill>
                  <a:schemeClr val="tx2">
                    <a:lumMod val="75000"/>
                    <a:lumOff val="25000"/>
                  </a:schemeClr>
                </a:solidFill>
              </a:rPr>
              <a:t>Define the ultimate purpose, goal and level of your PSE change effort;</a:t>
            </a:r>
          </a:p>
          <a:p>
            <a:pPr marL="171707" indent="-171707">
              <a:buFont typeface="Arial" panose="020B0604020202020204" pitchFamily="34" charset="0"/>
              <a:buChar char="•"/>
            </a:pPr>
            <a:r>
              <a:rPr lang="en-US" dirty="0">
                <a:solidFill>
                  <a:schemeClr val="tx2">
                    <a:lumMod val="75000"/>
                    <a:lumOff val="25000"/>
                  </a:schemeClr>
                </a:solidFill>
              </a:rPr>
              <a:t>Explain how an environmental scan can help determine the appropriate PSE change action to be taken; and</a:t>
            </a:r>
          </a:p>
          <a:p>
            <a:pPr marL="171707" indent="-171707">
              <a:buFont typeface="Arial" panose="020B0604020202020204" pitchFamily="34" charset="0"/>
              <a:buChar char="•"/>
            </a:pPr>
            <a:r>
              <a:rPr lang="en-US" dirty="0">
                <a:solidFill>
                  <a:schemeClr val="tx2">
                    <a:lumMod val="75000"/>
                    <a:lumOff val="25000"/>
                  </a:schemeClr>
                </a:solidFill>
              </a:rPr>
              <a:t>Determine if the environment is conducive to PSE change and explain the importance of this step to stakeholders.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61</a:t>
            </a:fld>
            <a:endParaRPr lang="en-US" dirty="0"/>
          </a:p>
        </p:txBody>
      </p:sp>
    </p:spTree>
    <p:extLst>
      <p:ext uri="{BB962C8B-B14F-4D97-AF65-F5344CB8AC3E}">
        <p14:creationId xmlns:p14="http://schemas.microsoft.com/office/powerpoint/2010/main" val="3907249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1 of this training, we discussed the importance of building partnerships with a range of individuals and organizations, including those uniquely suited to your PSE change effort. We reviewed the role of comprehensive cancer control coalitions in PSE change. We emphasized the need to proactively anticipate opposing positions and to plan for sustainability</a:t>
            </a:r>
            <a:r>
              <a:rPr lang="en-US" baseline="0" dirty="0"/>
              <a:t> of your effort.</a:t>
            </a:r>
            <a:endParaRPr lang="en-US" dirty="0"/>
          </a:p>
          <a:p>
            <a:endParaRPr lang="en-US" dirty="0"/>
          </a:p>
          <a:p>
            <a:pPr defTabSz="915772">
              <a:defRPr/>
            </a:pPr>
            <a:r>
              <a:rPr lang="en-US" baseline="0" dirty="0"/>
              <a:t>In this lesson, we will discuss the role of an environmental scan in your PSE change efforts.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62</a:t>
            </a:fld>
            <a:endParaRPr lang="en-US" dirty="0"/>
          </a:p>
        </p:txBody>
      </p:sp>
    </p:spTree>
    <p:extLst>
      <p:ext uri="{BB962C8B-B14F-4D97-AF65-F5344CB8AC3E}">
        <p14:creationId xmlns:p14="http://schemas.microsoft.com/office/powerpoint/2010/main" val="1062901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Comprehensive cancer control professionals, by the nature of their jobs, are familiar with the health issues facing their communities. Accordingly, prior to beginning the PSE change process, you will have identified a general area of interest for your effort. An environmental scan provides information that will help determine the actions necessary for potential</a:t>
            </a:r>
            <a:r>
              <a:rPr lang="en-US" baseline="0" dirty="0"/>
              <a:t> PSE change</a:t>
            </a:r>
            <a:r>
              <a:rPr lang="en-US" dirty="0"/>
              <a:t>.</a:t>
            </a:r>
          </a:p>
          <a:p>
            <a:pPr defTabSz="917146">
              <a:defRPr/>
            </a:pPr>
            <a:endParaRPr lang="en-US" dirty="0"/>
          </a:p>
          <a:p>
            <a:pPr defTabSz="917146">
              <a:defRPr/>
            </a:pPr>
            <a:r>
              <a:rPr lang="en-US" dirty="0"/>
              <a:t>An environmental scan is the systematic analysis and interpretation of gaps, trends and factors in the external environment that could play a role in your PSE change effort. While the list can vary depending on your particular initiative, important external factors include the economic, political, social and legal context that allow you to identify opportunities and threats around your issue. </a:t>
            </a:r>
          </a:p>
          <a:p>
            <a:pPr defTabSz="917146">
              <a:defRPr/>
            </a:pPr>
            <a:endParaRPr lang="en-US" dirty="0"/>
          </a:p>
          <a:p>
            <a:pPr defTabSz="917146">
              <a:defRPr/>
            </a:pPr>
            <a:endParaRPr lang="en-US" dirty="0"/>
          </a:p>
          <a:p>
            <a:pPr defTabSz="917146">
              <a:defRPr/>
            </a:pPr>
            <a:r>
              <a:rPr lang="en-US" dirty="0"/>
              <a:t>Sources: </a:t>
            </a:r>
          </a:p>
          <a:p>
            <a:pPr defTabSz="917146">
              <a:defRPr/>
            </a:pPr>
            <a:r>
              <a:rPr lang="en-US" dirty="0"/>
              <a:t>Policy, Systems and Environmental Change Resource Guide, Comprehensive Cancer Control National Partnership (</a:t>
            </a:r>
            <a:r>
              <a:rPr lang="en-US" dirty="0" err="1"/>
              <a:t>n.d.</a:t>
            </a:r>
            <a:r>
              <a:rPr lang="en-US" dirty="0"/>
              <a:t>).</a:t>
            </a:r>
            <a:r>
              <a:rPr lang="en-US" baseline="0" dirty="0"/>
              <a:t> Retrieved from http://bit.ly/PSECCNP;</a:t>
            </a:r>
          </a:p>
          <a:p>
            <a:pPr defTabSz="917146">
              <a:defRPr/>
            </a:pPr>
            <a:endParaRPr lang="en-US" dirty="0"/>
          </a:p>
          <a:p>
            <a:pPr defTabSz="917146">
              <a:defRPr/>
            </a:pPr>
            <a:r>
              <a:rPr lang="en-US" dirty="0"/>
              <a:t>Morrison, J. L. (1992). Environmental scanning. In M. A. Whitely, J. D. Porter, and R. H. </a:t>
            </a:r>
            <a:r>
              <a:rPr lang="en-US" dirty="0" err="1"/>
              <a:t>Fenske</a:t>
            </a:r>
            <a:r>
              <a:rPr lang="en-US" dirty="0"/>
              <a:t> (Eds.), A primer for new institutional researchers (pp. 86-99). Tallahassee, Florida: The Association for Institutional Research. Retrieved from</a:t>
            </a:r>
            <a:r>
              <a:rPr lang="en-US" baseline="0" dirty="0"/>
              <a:t> http://horizon.unc.edu/courses/papers/enviroscan/.</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63</a:t>
            </a:fld>
            <a:endParaRPr lang="en-US"/>
          </a:p>
        </p:txBody>
      </p:sp>
    </p:spTree>
    <p:extLst>
      <p:ext uri="{BB962C8B-B14F-4D97-AF65-F5344CB8AC3E}">
        <p14:creationId xmlns:p14="http://schemas.microsoft.com/office/powerpoint/2010/main" val="2691400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Tx/>
              <a:buNone/>
              <a:tabLst/>
              <a:defRPr/>
            </a:pPr>
            <a:r>
              <a:rPr lang="en-US" dirty="0"/>
              <a:t>Conducting a scan of the environment surrounding the issue and the intended audience is also</a:t>
            </a:r>
            <a:r>
              <a:rPr lang="en-US" baseline="0" dirty="0"/>
              <a:t> important because the scan will reveal </a:t>
            </a:r>
            <a:r>
              <a:rPr lang="en-US" dirty="0"/>
              <a:t>conditions outside of your task force or coalition such as gaps, trends and external factors affecting the political, social and economic context in the community. The information gathered in your scan will inform your decision-making about what type of PSE change initiative should be taken.</a:t>
            </a:r>
          </a:p>
          <a:p>
            <a:pPr marL="0" marR="0" indent="0" algn="l" defTabSz="915772" rtl="0" eaLnBrk="1" fontAlgn="auto" latinLnBrk="0" hangingPunct="1">
              <a:lnSpc>
                <a:spcPct val="100000"/>
              </a:lnSpc>
              <a:spcBef>
                <a:spcPts val="0"/>
              </a:spcBef>
              <a:spcAft>
                <a:spcPts val="0"/>
              </a:spcAft>
              <a:buClrTx/>
              <a:buSzTx/>
              <a:buFontTx/>
              <a:buNone/>
              <a:tabLst/>
              <a:defRPr/>
            </a:pPr>
            <a:endParaRPr lang="en-US" dirty="0"/>
          </a:p>
          <a:p>
            <a:pPr marL="0" marR="0" indent="0" algn="l" defTabSz="915772" rtl="0" eaLnBrk="1" fontAlgn="auto" latinLnBrk="0" hangingPunct="1">
              <a:lnSpc>
                <a:spcPct val="100000"/>
              </a:lnSpc>
              <a:spcBef>
                <a:spcPts val="0"/>
              </a:spcBef>
              <a:spcAft>
                <a:spcPts val="0"/>
              </a:spcAft>
              <a:buClrTx/>
              <a:buSzTx/>
              <a:buFontTx/>
              <a:buNone/>
              <a:tabLst/>
              <a:defRPr/>
            </a:pPr>
            <a:r>
              <a:rPr lang="en-US" dirty="0"/>
              <a:t>An environmental scan is made up of different activities that draw upon different types of expertise. Since you have assembled a diverse task force whose members offer a variety of skills (as discussed in Lesson 1), you can capitalize on each member’s assets and experience to most efficiently conduct your scan</a:t>
            </a:r>
            <a:r>
              <a:rPr lang="en-US" baseline="0" dirty="0"/>
              <a:t> and </a:t>
            </a:r>
            <a:r>
              <a:rPr lang="en-US" dirty="0"/>
              <a:t>distribute the work. No single member of the task force or coalition should be tasked with the multiple demands of an environmental scan.</a:t>
            </a:r>
            <a:r>
              <a:rPr lang="en-US" baseline="0" dirty="0"/>
              <a:t> </a:t>
            </a:r>
            <a:endParaRPr lang="en-US" dirty="0"/>
          </a:p>
          <a:p>
            <a:endParaRPr lang="en-US" dirty="0"/>
          </a:p>
          <a:p>
            <a:r>
              <a:rPr lang="en-US" dirty="0"/>
              <a:t>The scan is the first step in developing a PSE agenda (also known as a policy agenda), which will act as a roadmap for the overall PSE change efforts of your task force or policy working group. To develop a realistic PSE agenda, the Comprehensive Cancer Control National Partnership recommends that you scan broadly enough to identify existing state or local PSE change efforts and who is working on them, as well as initiatives that other groups or states have tried unsuccessfully to implement. To learn more about developing a PSE agenda, see </a:t>
            </a:r>
            <a:r>
              <a:rPr lang="en-US" u="sng" dirty="0">
                <a:hlinkClick r:id="rId3"/>
              </a:rPr>
              <a:t>Policy, Systems and Environmental Change Resource Guide</a:t>
            </a:r>
            <a:r>
              <a:rPr lang="en-US" dirty="0"/>
              <a:t> available in the Learning Management System.</a:t>
            </a:r>
          </a:p>
          <a:p>
            <a:endParaRPr lang="en-US" dirty="0"/>
          </a:p>
          <a:p>
            <a:endParaRPr lang="en-US" dirty="0"/>
          </a:p>
          <a:p>
            <a:r>
              <a:rPr lang="en-US" dirty="0" err="1"/>
              <a:t>iStock</a:t>
            </a:r>
            <a:r>
              <a:rPr lang="en-US" dirty="0"/>
              <a:t>: </a:t>
            </a:r>
          </a:p>
          <a:p>
            <a:pPr marL="171707" indent="-171707">
              <a:buFont typeface="Arial" panose="020B0604020202020204" pitchFamily="34" charset="0"/>
              <a:buChar char="•"/>
            </a:pPr>
            <a:r>
              <a:rPr lang="en-US" dirty="0"/>
              <a:t>http://www.istockphoto.com/photo/asian-businesswoman-leading-meeting-at-boardroom-table-gm504988008-83447201</a:t>
            </a:r>
          </a:p>
          <a:p>
            <a:endParaRPr lang="en-US" dirty="0"/>
          </a:p>
          <a:p>
            <a:endParaRPr lang="en-US" dirty="0"/>
          </a:p>
          <a:p>
            <a:r>
              <a:rPr lang="en-US" dirty="0" err="1"/>
              <a:t>iStock</a:t>
            </a:r>
            <a:r>
              <a:rPr lang="en-US" dirty="0"/>
              <a:t>: </a:t>
            </a:r>
          </a:p>
          <a:p>
            <a:pPr marL="171965" indent="-171965">
              <a:buFont typeface="Arial" panose="020B0604020202020204" pitchFamily="34" charset="0"/>
              <a:buChar char="•"/>
            </a:pPr>
            <a:r>
              <a:rPr lang="en-US" dirty="0"/>
              <a:t>http://www.istockphoto.com/vector/road-with-pin-pointer-gm521504652-91378053?st=_p_roadmap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64</a:t>
            </a:fld>
            <a:endParaRPr lang="en-US"/>
          </a:p>
        </p:txBody>
      </p:sp>
    </p:spTree>
    <p:extLst>
      <p:ext uri="{BB962C8B-B14F-4D97-AF65-F5344CB8AC3E}">
        <p14:creationId xmlns:p14="http://schemas.microsoft.com/office/powerpoint/2010/main" val="76242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0" dirty="0"/>
              <a:t>So how do you conduct an environmental scan? </a:t>
            </a:r>
            <a:r>
              <a:rPr lang="en-US" dirty="0"/>
              <a:t>Think about the health issue you have selected in order to identify the full range of factors that could influence your work. To ensure that you discover as much relevant information as possible, take a wide view of the environment—economic, legal, political and social. While the local political landscape may not initially appear to be significant, you may, for example, find an unexpected champion on the city council. </a:t>
            </a:r>
          </a:p>
          <a:p>
            <a:pPr defTabSz="917146">
              <a:defRPr/>
            </a:pPr>
            <a:endParaRPr lang="en-US" dirty="0"/>
          </a:p>
          <a:p>
            <a:pPr defTabSz="917146">
              <a:defRPr/>
            </a:pPr>
            <a:r>
              <a:rPr lang="en-US" dirty="0"/>
              <a:t>Sources of information vary widely but should include the grey literature – that is, information not published by academic or commercial sources, including newsletters, conference proceedings, government reports and white papers. Other important sources are program websites, funding announcements, and legislation, as we will discuss in the following slides. You can also collect additional information you may need through key informant interviews, surveys, community meetings or other primary data collection methods if time and resources allow (which we will cover in more detail</a:t>
            </a:r>
            <a:r>
              <a:rPr lang="en-US" baseline="0" dirty="0"/>
              <a:t> in lesson 3)</a:t>
            </a:r>
            <a:r>
              <a:rPr lang="en-US" dirty="0"/>
              <a:t>. </a:t>
            </a:r>
          </a:p>
          <a:p>
            <a:pPr defTabSz="917146">
              <a:defRPr/>
            </a:pPr>
            <a:endParaRPr lang="en-US" dirty="0"/>
          </a:p>
          <a:p>
            <a:pPr defTabSz="917146">
              <a:defRPr/>
            </a:pPr>
            <a:r>
              <a:rPr lang="en-US"/>
              <a:t>Source</a:t>
            </a:r>
            <a:r>
              <a:rPr lang="en-US" dirty="0"/>
              <a:t>:</a:t>
            </a:r>
          </a:p>
          <a:p>
            <a:pPr marL="171707" indent="-171707" defTabSz="917146">
              <a:buFont typeface="Arial" panose="020B0604020202020204" pitchFamily="34" charset="0"/>
              <a:buChar char="•"/>
              <a:defRPr/>
            </a:pPr>
            <a:r>
              <a:rPr lang="en-US" dirty="0"/>
              <a:t>Bradley, P. (2016). Gray Literature 101: Introduction.</a:t>
            </a:r>
            <a:r>
              <a:rPr lang="en-US" i="1" dirty="0"/>
              <a:t> </a:t>
            </a:r>
            <a:r>
              <a:rPr lang="en-US" dirty="0"/>
              <a:t>Retrieved from </a:t>
            </a:r>
            <a:r>
              <a:rPr lang="en-US" u="sng" dirty="0">
                <a:hlinkClick r:id="rId3"/>
              </a:rPr>
              <a:t>http://libguides.health.unm.edu/graylit</a:t>
            </a:r>
            <a:r>
              <a:rPr lang="en-US" dirty="0"/>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65</a:t>
            </a:fld>
            <a:endParaRPr lang="en-US"/>
          </a:p>
        </p:txBody>
      </p:sp>
    </p:spTree>
    <p:extLst>
      <p:ext uri="{BB962C8B-B14F-4D97-AF65-F5344CB8AC3E}">
        <p14:creationId xmlns:p14="http://schemas.microsoft.com/office/powerpoint/2010/main" val="3396843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As with any other program, economic factors can play a large role in PSE change initiatives. As part of your scan, review the economic context. What economic impact—positive or negative—could a PSE change effort have on community stakeholders? Consider factors such as the labor market, tourism and unemployment, as relevant in your community. Look also at the websites of potential funding organizations and funding announcements. This will help to determine the types of programs being funded and who is funding them.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66</a:t>
            </a:fld>
            <a:endParaRPr lang="en-US"/>
          </a:p>
        </p:txBody>
      </p:sp>
    </p:spTree>
    <p:extLst>
      <p:ext uri="{BB962C8B-B14F-4D97-AF65-F5344CB8AC3E}">
        <p14:creationId xmlns:p14="http://schemas.microsoft.com/office/powerpoint/2010/main" val="9176949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The legal landscape clearly is important if you contemplate any type of legislative activity, such as the implementation of a city-wide smoking ban. But laws also come into play in other areas. For example, think about how zoning ordinances or the policies of a parks department could affect the creation of bike paths. </a:t>
            </a:r>
          </a:p>
          <a:p>
            <a:pPr defTabSz="917146">
              <a:defRPr/>
            </a:pPr>
            <a:endParaRPr lang="en-US" dirty="0"/>
          </a:p>
          <a:p>
            <a:pPr defTabSz="917146">
              <a:defRPr/>
            </a:pPr>
            <a:r>
              <a:rPr lang="en-US" dirty="0"/>
              <a:t>A comprehensive scan of the legal landscape includes review of enacted laws at the federal, state and local levels—</a:t>
            </a:r>
            <a:r>
              <a:rPr lang="en-US" baseline="0" dirty="0"/>
              <a:t> it also includes c</a:t>
            </a:r>
            <a:r>
              <a:rPr lang="en-US" dirty="0"/>
              <a:t>ounty and city ordinances, rules and regulations, as well as court cases. Can you identify trends in proposed or enacted legislation that might provide insight into the legislative process or challenges you may encounter?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67</a:t>
            </a:fld>
            <a:endParaRPr lang="en-US"/>
          </a:p>
        </p:txBody>
      </p:sp>
    </p:spTree>
    <p:extLst>
      <p:ext uri="{BB962C8B-B14F-4D97-AF65-F5344CB8AC3E}">
        <p14:creationId xmlns:p14="http://schemas.microsoft.com/office/powerpoint/2010/main" val="1259653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Taking stock of the political landscape can help you understand the relationships between stakeholders involved in the issue you want to address. Consider federal, state, regional and local leadership. The latter can include county or city councils, mayors or county executives or boards of education. Identify individuals who have championed issues similar to yours.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68</a:t>
            </a:fld>
            <a:endParaRPr lang="en-US"/>
          </a:p>
        </p:txBody>
      </p:sp>
    </p:spTree>
    <p:extLst>
      <p:ext uri="{BB962C8B-B14F-4D97-AF65-F5344CB8AC3E}">
        <p14:creationId xmlns:p14="http://schemas.microsoft.com/office/powerpoint/2010/main" val="35652823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Think about social determinants of health, such as housing, education and income and how demographics play a role in your selected health issue. What are the attitudes and beliefs of decision-makers, stakeholders and your intended audience? </a:t>
            </a:r>
          </a:p>
          <a:p>
            <a:pPr defTabSz="917146">
              <a:defRPr/>
            </a:pPr>
            <a:endParaRPr lang="en-US" dirty="0"/>
          </a:p>
          <a:p>
            <a:pPr lvl="0"/>
            <a:r>
              <a:rPr lang="en-US" dirty="0"/>
              <a:t>Who is already attempting PSE change efforts? Identifying similar efforts at this point in the PSE change process may yield</a:t>
            </a:r>
            <a:r>
              <a:rPr lang="en-US" baseline="0" dirty="0"/>
              <a:t> </a:t>
            </a:r>
            <a:r>
              <a:rPr lang="en-US" dirty="0"/>
              <a:t>additional partners, as well as supporting or opposing stakeholders you could bring to the table as part</a:t>
            </a:r>
            <a:r>
              <a:rPr lang="en-US" baseline="0" dirty="0"/>
              <a:t> of your effort.</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69</a:t>
            </a:fld>
            <a:endParaRPr lang="en-US"/>
          </a:p>
        </p:txBody>
      </p:sp>
    </p:spTree>
    <p:extLst>
      <p:ext uri="{BB962C8B-B14F-4D97-AF65-F5344CB8AC3E}">
        <p14:creationId xmlns:p14="http://schemas.microsoft.com/office/powerpoint/2010/main" val="3101914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b="1" dirty="0"/>
              <a:t>What challenges are posed by the economic and political environment?</a:t>
            </a:r>
            <a:r>
              <a:rPr lang="en-US" dirty="0"/>
              <a:t> Along with highlighting factors supporting a PSE change, a comprehensive environmental scan also will reveal obstacles. Have neighborhood organizations blocked previous attempts to construct walking trails? Have employers been reluctant to participate in a work-based fitness program? Have efforts to enact related legislation failed? Learning about challenges early on will help you make decisions about the best path forward. Summarize your challenges.</a:t>
            </a:r>
          </a:p>
          <a:p>
            <a:pPr defTabSz="917146">
              <a:defRPr/>
            </a:pPr>
            <a:endParaRPr lang="en-US" dirty="0"/>
          </a:p>
          <a:p>
            <a:pPr defTabSz="917146">
              <a:defRPr/>
            </a:pPr>
            <a:r>
              <a:rPr lang="en-US" dirty="0" err="1"/>
              <a:t>iStock</a:t>
            </a:r>
            <a:r>
              <a:rPr lang="en-US" dirty="0"/>
              <a:t>:</a:t>
            </a:r>
          </a:p>
          <a:p>
            <a:pPr marL="171965" indent="-171965" defTabSz="917146">
              <a:buFont typeface="Arial" panose="020B0604020202020204" pitchFamily="34" charset="0"/>
              <a:buChar char="•"/>
              <a:defRPr/>
            </a:pPr>
            <a:r>
              <a:rPr lang="en-US" dirty="0"/>
              <a:t>http://www.istockphoto.com/photo/challenges-ahead-gm478704571-36032472</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70</a:t>
            </a:fld>
            <a:endParaRPr lang="en-US"/>
          </a:p>
        </p:txBody>
      </p:sp>
    </p:spTree>
    <p:extLst>
      <p:ext uri="{BB962C8B-B14F-4D97-AF65-F5344CB8AC3E}">
        <p14:creationId xmlns:p14="http://schemas.microsoft.com/office/powerpoint/2010/main" val="116777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Evidence-based public health has been defined as:</a:t>
            </a:r>
          </a:p>
          <a:p>
            <a:endParaRPr lang="en-US" dirty="0"/>
          </a:p>
          <a:p>
            <a:r>
              <a:rPr lang="en-US" dirty="0"/>
              <a:t>"the conscientious, explicit, and judicious use of current best evidence in making decisions about the care of communities and populations in the domain of  health protection, disease prevention, health maintenance and improvement.” Dr. Ross Brownson is a national leader in the field of evidence-based public health, co-directs the CDC-funded Prevention Research Center in St. Louis and holds an appointment at </a:t>
            </a:r>
            <a:r>
              <a:rPr lang="en-US" dirty="0" err="1"/>
              <a:t>Siteman</a:t>
            </a:r>
            <a:r>
              <a:rPr lang="en-US" dirty="0"/>
              <a:t> Cancer Center. Brownson and his colleagues explain that the widespread adoption of evidence-based health strategies has been recommended in the literature in order to improve population health. </a:t>
            </a:r>
          </a:p>
          <a:p>
            <a:endParaRPr lang="en-US" dirty="0"/>
          </a:p>
          <a:p>
            <a:r>
              <a:rPr lang="en-US" dirty="0"/>
              <a:t>CDC and the Comprehensive Cancer Control National Partnership both have acknowledged the importance of a robust evidence base for PSE change initiatives.</a:t>
            </a:r>
            <a:r>
              <a:rPr lang="en-US" b="1" dirty="0"/>
              <a:t> </a:t>
            </a:r>
            <a:r>
              <a:rPr lang="en-US" dirty="0"/>
              <a:t>They also have noted, however, that the “hard evidence” for the effectiveness of PSE changes is “just beginning to emerge.”</a:t>
            </a:r>
          </a:p>
          <a:p>
            <a:r>
              <a:rPr lang="en-US" dirty="0"/>
              <a:t> </a:t>
            </a:r>
          </a:p>
          <a:p>
            <a:r>
              <a:rPr lang="en-US" dirty="0"/>
              <a:t>In order to build the PSE change evidence base, it’s been suggested that all such initiatives include “rigorous process and outcome evaluations.” </a:t>
            </a:r>
          </a:p>
          <a:p>
            <a:endParaRPr lang="en-US" b="1" dirty="0"/>
          </a:p>
          <a:p>
            <a:r>
              <a:rPr lang="en-US" dirty="0"/>
              <a:t>We will talk about evaluation further in Lesson 7 of this training.</a:t>
            </a:r>
          </a:p>
          <a:p>
            <a:endParaRPr lang="en-US" dirty="0"/>
          </a:p>
          <a:p>
            <a:r>
              <a:rPr lang="en-US" dirty="0"/>
              <a:t>Slide Citation</a:t>
            </a:r>
          </a:p>
          <a:p>
            <a:r>
              <a:rPr lang="en-US" dirty="0"/>
              <a:t>Brownson, R., Fielding, J., &amp; </a:t>
            </a:r>
            <a:r>
              <a:rPr lang="en-US" dirty="0" err="1"/>
              <a:t>Maylahn</a:t>
            </a:r>
            <a:r>
              <a:rPr lang="en-US" dirty="0"/>
              <a:t>, M. Evidence-based public health: a fundamental concept for public health practice</a:t>
            </a:r>
          </a:p>
          <a:p>
            <a:r>
              <a:rPr lang="en-US" dirty="0"/>
              <a:t>Centers for Disease Control and Prevention. Advancing the Nation’s Health: A Guide to Public Health Research Needs, 2006-2015; Comprehensive Cancer Control National Partnership, Policy, Systems, and Environmental Change Resource Guide </a:t>
            </a:r>
          </a:p>
          <a:p>
            <a:r>
              <a:rPr lang="en-US" dirty="0"/>
              <a:t>Evaluating Policy, Systems, and Environmental Change Interventions: Lessons Learned From CDC’s Prevention Research Centers. Prev Chronic Dis 2015;12:150281. DOI: </a:t>
            </a:r>
            <a:r>
              <a:rPr lang="en-US" u="sng" dirty="0">
                <a:hlinkClick r:id="rId3"/>
              </a:rPr>
              <a:t>http://dx.doi.org/10.5888/pcd12.150281</a:t>
            </a:r>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a:t>
            </a:fld>
            <a:endParaRPr lang="en-US"/>
          </a:p>
        </p:txBody>
      </p:sp>
    </p:spTree>
    <p:extLst>
      <p:ext uri="{BB962C8B-B14F-4D97-AF65-F5344CB8AC3E}">
        <p14:creationId xmlns:p14="http://schemas.microsoft.com/office/powerpoint/2010/main" val="1842214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In Kentucky,</a:t>
            </a:r>
            <a:r>
              <a:rPr lang="en-US" baseline="0" dirty="0"/>
              <a:t> a number of cancer centers undertook a comprehensive environmental scan in support of a PSE change effort to enhance HPV vaccination in pediatric care settings. The Kentucky Cancer Consortium was engaged as a stakeholder in this process. </a:t>
            </a:r>
            <a:r>
              <a:rPr lang="en-US" dirty="0"/>
              <a:t>Among other activities, the Consortium’s scan included state cancer registry and immunization information as well as supplemental vaccination data, a literature review, a review of other states’ approaches, key informant interviews and media coverage. </a:t>
            </a:r>
          </a:p>
          <a:p>
            <a:pPr defTabSz="917146">
              <a:defRPr/>
            </a:pPr>
            <a:endParaRPr lang="en-US" dirty="0"/>
          </a:p>
          <a:p>
            <a:pPr defTabSz="917146">
              <a:defRPr/>
            </a:pPr>
            <a:endParaRPr lang="en-US" dirty="0"/>
          </a:p>
          <a:p>
            <a:pPr defTabSz="917146">
              <a:defRPr/>
            </a:pPr>
            <a:endParaRPr lang="en-US" dirty="0"/>
          </a:p>
          <a:p>
            <a:pPr defTabSz="917146">
              <a:defRPr/>
            </a:pPr>
            <a:r>
              <a:rPr lang="en-US" dirty="0"/>
              <a:t>Source:</a:t>
            </a:r>
          </a:p>
          <a:p>
            <a:pPr marL="171707" indent="-171707" defTabSz="917146">
              <a:buFont typeface="Arial" panose="020B0604020202020204" pitchFamily="34" charset="0"/>
              <a:buChar char="•"/>
              <a:defRPr/>
            </a:pPr>
            <a:r>
              <a:rPr lang="en-US" dirty="0"/>
              <a:t>Wilburn A, </a:t>
            </a:r>
            <a:r>
              <a:rPr lang="en-US" dirty="0" err="1"/>
              <a:t>Vanderpool</a:t>
            </a:r>
            <a:r>
              <a:rPr lang="en-US" dirty="0"/>
              <a:t> R. C., &amp; Knight J.R. (2016). Environmental Scanning as a Public Health Tool: Kentucky’s Human Papillomavirus Vaccination Project. Preventing Chronic Disease, 13:160165. DOI: </a:t>
            </a:r>
            <a:r>
              <a:rPr lang="en-US" u="sng" dirty="0">
                <a:hlinkClick r:id="rId3"/>
              </a:rPr>
              <a:t>http://dx.doi.org/10.5888/pcd13.160165</a:t>
            </a:r>
            <a:endParaRPr lang="en-US" dirty="0"/>
          </a:p>
          <a:p>
            <a:pPr defTabSz="917146">
              <a:defRPr/>
            </a:pPr>
            <a:endParaRPr lang="en-US" dirty="0"/>
          </a:p>
          <a:p>
            <a:pPr defTabSz="917146">
              <a:defRPr/>
            </a:pPr>
            <a:r>
              <a:rPr lang="en-US" dirty="0" err="1"/>
              <a:t>iStock</a:t>
            </a:r>
            <a:r>
              <a:rPr lang="en-US" dirty="0"/>
              <a:t>: </a:t>
            </a:r>
          </a:p>
          <a:p>
            <a:pPr marL="171965" indent="-171965" defTabSz="917146">
              <a:buFont typeface="Arial" panose="020B0604020202020204" pitchFamily="34" charset="0"/>
              <a:buChar char="•"/>
              <a:defRPr/>
            </a:pPr>
            <a:r>
              <a:rPr lang="en-US" dirty="0"/>
              <a:t>http://www.istockphoto.com/vector/kentucky-map-gm475462430-65604257?st=_p_kentucky%20map</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71</a:t>
            </a:fld>
            <a:endParaRPr lang="en-US"/>
          </a:p>
        </p:txBody>
      </p:sp>
    </p:spTree>
    <p:extLst>
      <p:ext uri="{BB962C8B-B14F-4D97-AF65-F5344CB8AC3E}">
        <p14:creationId xmlns:p14="http://schemas.microsoft.com/office/powerpoint/2010/main" val="27618234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Here is an illustration of the timeline that Kentucky used</a:t>
            </a:r>
            <a:r>
              <a:rPr lang="en-US" baseline="0" dirty="0"/>
              <a:t> to conduct their environmental scan.</a:t>
            </a:r>
            <a:endParaRPr lang="en-US" dirty="0"/>
          </a:p>
          <a:p>
            <a:pPr defTabSz="917146">
              <a:defRPr/>
            </a:pPr>
            <a:endParaRPr lang="en-US" dirty="0"/>
          </a:p>
          <a:p>
            <a:pPr defTabSz="917146">
              <a:defRPr/>
            </a:pPr>
            <a:r>
              <a:rPr lang="en-US" dirty="0"/>
              <a:t>As you can see an environmental scan could take months. You may want to create a timeline so you can plan for the environmental</a:t>
            </a:r>
            <a:r>
              <a:rPr lang="en-US" baseline="0" dirty="0"/>
              <a:t> scan</a:t>
            </a:r>
            <a:r>
              <a:rPr lang="en-US" dirty="0"/>
              <a:t> and thoroughly review information related to the</a:t>
            </a:r>
            <a:r>
              <a:rPr lang="en-US" baseline="0" dirty="0"/>
              <a:t> context of your potential PSE change effort</a:t>
            </a:r>
            <a:r>
              <a:rPr lang="en-US" dirty="0"/>
              <a:t>! </a:t>
            </a:r>
          </a:p>
          <a:p>
            <a:pPr defTabSz="917146">
              <a:defRPr/>
            </a:pPr>
            <a:endParaRPr lang="en-US" dirty="0"/>
          </a:p>
          <a:p>
            <a:pPr defTabSz="917146">
              <a:defRPr/>
            </a:pPr>
            <a:r>
              <a:rPr lang="en-US" dirty="0"/>
              <a:t>We will talk more about PSE change timelines in Lesson 3.</a:t>
            </a:r>
          </a:p>
          <a:p>
            <a:pPr defTabSz="917146">
              <a:defRPr/>
            </a:pPr>
            <a:endParaRPr lang="en-US" dirty="0"/>
          </a:p>
          <a:p>
            <a:pPr defTabSz="917146">
              <a:defRPr/>
            </a:pPr>
            <a:r>
              <a:rPr lang="en-US" dirty="0"/>
              <a:t>Source:</a:t>
            </a:r>
          </a:p>
          <a:p>
            <a:pPr marL="171707" indent="-171707" defTabSz="917146">
              <a:buFont typeface="Arial" panose="020B0604020202020204" pitchFamily="34" charset="0"/>
              <a:buChar char="•"/>
              <a:defRPr/>
            </a:pPr>
            <a:r>
              <a:rPr lang="en-US" dirty="0"/>
              <a:t>Wilburn A, </a:t>
            </a:r>
            <a:r>
              <a:rPr lang="en-US" dirty="0" err="1"/>
              <a:t>Vanderpool</a:t>
            </a:r>
            <a:r>
              <a:rPr lang="en-US" dirty="0"/>
              <a:t> R. C., &amp; Knight J.R. (2016). . Preventing Chronic Disease, 13:160165. DOI: </a:t>
            </a:r>
            <a:r>
              <a:rPr lang="en-US" u="sng" dirty="0">
                <a:hlinkClick r:id="rId3"/>
              </a:rPr>
              <a:t>http://dx.doi.org/10.5888/pcd13.160165</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72</a:t>
            </a:fld>
            <a:endParaRPr lang="en-US"/>
          </a:p>
        </p:txBody>
      </p:sp>
    </p:spTree>
    <p:extLst>
      <p:ext uri="{BB962C8B-B14F-4D97-AF65-F5344CB8AC3E}">
        <p14:creationId xmlns:p14="http://schemas.microsoft.com/office/powerpoint/2010/main" val="24876227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at the outset of this lesson, an environmental scan helps determine the specific type of PSE change that’s needed. This is illustrated by a recent PSE change initiative in Minnesota. The Department of Health’s environmental scan surrounding obesity considered strategies of the Centers for Disease Control and Prevention and the Institute of Medicine (now</a:t>
            </a:r>
            <a:r>
              <a:rPr lang="en-US" baseline="0" dirty="0"/>
              <a:t> </a:t>
            </a:r>
            <a:r>
              <a:rPr lang="en-US" dirty="0"/>
              <a:t>National Academy of Medicine). It reviewed the influence in the state of the federal Healthy Hunger-Free Kids Act of 2010, as well as existing policies related to healthier drink choices in hospitals.</a:t>
            </a:r>
          </a:p>
          <a:p>
            <a:endParaRPr lang="en-US" dirty="0"/>
          </a:p>
          <a:p>
            <a:r>
              <a:rPr lang="en-US" dirty="0"/>
              <a:t>Minnesota’s scan also included data about obesity rates in the United States and in Minnesota, the link between obesity and cancer risk, and the association between the high consumption of sugar-sweetened beverages and obesity. We address data in the following lesson, when we talk about Step 3 of the PSE change process--Assess.</a:t>
            </a:r>
          </a:p>
          <a:p>
            <a:endParaRPr lang="en-US" dirty="0"/>
          </a:p>
          <a:p>
            <a:r>
              <a:rPr lang="en-US" dirty="0"/>
              <a:t>It is important to note that there is not one right way to pursue PSE change. The activities associated with different steps may occur concurrently, or in a different order. This will depend on a range of factors, including the identified health issue, the length of time a task force or partnership has existed and its general knowledge of relevant issues, staff expertise and the availability of data. </a:t>
            </a:r>
          </a:p>
          <a:p>
            <a:endParaRPr lang="en-US" dirty="0"/>
          </a:p>
          <a:p>
            <a:r>
              <a:rPr lang="en-US" dirty="0"/>
              <a:t>The</a:t>
            </a:r>
            <a:r>
              <a:rPr lang="en-US" baseline="0" dirty="0"/>
              <a:t> write-up of Minnesota’s environmental scan is included on the list of resources at the end of this lesson. </a:t>
            </a:r>
            <a:endParaRPr lang="en-US" dirty="0"/>
          </a:p>
          <a:p>
            <a:endParaRPr lang="en-US" dirty="0"/>
          </a:p>
          <a:p>
            <a:r>
              <a:rPr lang="en-US" dirty="0"/>
              <a:t>Sources:</a:t>
            </a:r>
            <a:r>
              <a:rPr lang="en-US" baseline="0" dirty="0"/>
              <a:t> </a:t>
            </a:r>
          </a:p>
          <a:p>
            <a:pPr marL="171707" indent="-171707" defTabSz="915772">
              <a:buFont typeface="Arial" panose="020B0604020202020204" pitchFamily="34" charset="0"/>
              <a:buChar char="•"/>
              <a:defRPr/>
            </a:pPr>
            <a:r>
              <a:rPr lang="en-US" dirty="0"/>
              <a:t>Action4PSEChange. (2016). </a:t>
            </a:r>
            <a:r>
              <a:rPr lang="en-US" i="1" dirty="0"/>
              <a:t>Minnesota Sugar-Sweetened Beverage Reduction Initiative.</a:t>
            </a:r>
            <a:r>
              <a:rPr lang="en-US" dirty="0"/>
              <a:t> Retrieved from </a:t>
            </a:r>
            <a:r>
              <a:rPr lang="en-US" u="sng" dirty="0">
                <a:hlinkClick r:id="rId3"/>
              </a:rPr>
              <a:t>http://action4psechange.org/minnesota-sugar-sweetened-beverage-reduction-initiative/</a:t>
            </a:r>
            <a:r>
              <a:rPr lang="en-US" dirty="0"/>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73</a:t>
            </a:fld>
            <a:endParaRPr lang="en-US"/>
          </a:p>
        </p:txBody>
      </p:sp>
    </p:spTree>
    <p:extLst>
      <p:ext uri="{BB962C8B-B14F-4D97-AF65-F5344CB8AC3E}">
        <p14:creationId xmlns:p14="http://schemas.microsoft.com/office/powerpoint/2010/main" val="667243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Remember to collect information about</a:t>
            </a:r>
            <a:r>
              <a:rPr lang="en-US" baseline="0" dirty="0"/>
              <a:t> </a:t>
            </a:r>
            <a:r>
              <a:rPr lang="en-US" dirty="0"/>
              <a:t>your intended audience in your scan. Consider public opinion – do community members and key informants acknowledge a need for action? Has your scan identified an influential champion to endorse your efforts? </a:t>
            </a:r>
          </a:p>
          <a:p>
            <a:pPr defTabSz="917146">
              <a:defRPr/>
            </a:pPr>
            <a:endParaRPr lang="en-US" dirty="0"/>
          </a:p>
          <a:p>
            <a:pPr defTabSz="917146">
              <a:defRPr/>
            </a:pPr>
            <a:r>
              <a:rPr lang="en-US" dirty="0"/>
              <a:t>Finally, based on the support and challenges you’ve identified, ask yourself: Is the environment conducive to PSE change? If the answer is yes, you are ready to move on to Step 3: Assess to identify your priority areas.</a:t>
            </a:r>
          </a:p>
          <a:p>
            <a:pPr defTabSz="917146">
              <a:defRPr/>
            </a:pPr>
            <a:endParaRPr lang="en-US" dirty="0"/>
          </a:p>
          <a:p>
            <a:pPr defTabSz="917146">
              <a:defRPr/>
            </a:pPr>
            <a:r>
              <a:rPr lang="en-US" dirty="0" err="1"/>
              <a:t>iStock</a:t>
            </a:r>
            <a:r>
              <a:rPr lang="en-US" dirty="0"/>
              <a:t>: </a:t>
            </a:r>
          </a:p>
          <a:p>
            <a:pPr marL="171965" indent="-171965" defTabSz="917146">
              <a:buFont typeface="Arial" panose="020B0604020202020204" pitchFamily="34" charset="0"/>
              <a:buChar char="•"/>
              <a:defRPr/>
            </a:pPr>
            <a:r>
              <a:rPr lang="en-US" dirty="0"/>
              <a:t>http://www.istockphoto.com/photo/crowd-with-hands-on-their-shoulders-gm509863119-46037262</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74</a:t>
            </a:fld>
            <a:endParaRPr lang="en-US"/>
          </a:p>
        </p:txBody>
      </p:sp>
    </p:spTree>
    <p:extLst>
      <p:ext uri="{BB962C8B-B14F-4D97-AF65-F5344CB8AC3E}">
        <p14:creationId xmlns:p14="http://schemas.microsoft.com/office/powerpoint/2010/main" val="2761721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In Washington, D.C., The George</a:t>
            </a:r>
            <a:r>
              <a:rPr lang="en-US" baseline="0" dirty="0"/>
              <a:t> Washington University Cancer Center, or GW Cancer Center, undertook an environmental scan as part of a PSE change effort to improve access to continuum of cancer care services for Medicaid beneficiaries. GW scanned information publicly available on the websites of Medicaid fee-for-service and managed care organizations and reviewed DC-specific white papers on Medicaid challenges. The local political landscape was assessed through meetings with leadership at the DC Department of Health Care Finance. The scan also determined that stakeholders’ </a:t>
            </a:r>
            <a:r>
              <a:rPr lang="en-US" dirty="0"/>
              <a:t>attitudes and beliefs about Medicaid access to cancer care – an important part of the social landscape - varied widely. This discovery highlighted an early challenge, as awareness of the problem and agreement on the most significant barrier to care were critical to the success of this initiative. (We will review this case study in its entirety in Lesson 8.)</a:t>
            </a:r>
          </a:p>
          <a:p>
            <a:pPr defTabSz="915772">
              <a:defRPr/>
            </a:pPr>
            <a:endParaRPr lang="en-US" dirty="0"/>
          </a:p>
          <a:p>
            <a:pPr defTabSz="915772">
              <a:defRPr/>
            </a:pPr>
            <a:r>
              <a:rPr lang="en-US" dirty="0"/>
              <a:t>Source: </a:t>
            </a:r>
          </a:p>
          <a:p>
            <a:pPr marL="171450" indent="-171450" defTabSz="915772">
              <a:buFont typeface="Arial" panose="020B0604020202020204" pitchFamily="34" charset="0"/>
              <a:buChar char="•"/>
              <a:defRPr/>
            </a:pPr>
            <a:r>
              <a:rPr lang="en-US" dirty="0"/>
              <a:t>Action4PSEChange. (2017). D.C. Policy Advances to Improve Medicaid Patient Access to Cancer Care. Retrieved from http://action4psechange.org/d-c-policy-advances-to-improve-medicaid-patient-access-to-cancer-care/.</a:t>
            </a:r>
          </a:p>
          <a:p>
            <a:endParaRPr lang="en-US" dirty="0"/>
          </a:p>
          <a:p>
            <a:r>
              <a:rPr lang="en-US" dirty="0" err="1"/>
              <a:t>iStock</a:t>
            </a:r>
            <a:r>
              <a:rPr lang="en-US" dirty="0"/>
              <a:t>:</a:t>
            </a:r>
          </a:p>
          <a:p>
            <a:pPr marL="171450" indent="-171450">
              <a:buFont typeface="Arial" panose="020B0604020202020204" pitchFamily="34" charset="0"/>
              <a:buChar char="•"/>
            </a:pPr>
            <a:r>
              <a:rPr lang="en-US" dirty="0"/>
              <a:t>http://www.istockphoto.com/photo/capitol-building-gm511742362-86799115 </a:t>
            </a:r>
          </a:p>
          <a:p>
            <a:pPr marL="171450" indent="-171450">
              <a:buFont typeface="Arial" panose="020B0604020202020204" pitchFamily="34" charset="0"/>
              <a:buChar char="•"/>
            </a:pPr>
            <a:r>
              <a:rPr lang="en-US" dirty="0"/>
              <a:t>http://www.istockphoto.com/photo/medical-insurance-and-medicaid-and-stethoscope-gm637957272-114092753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75</a:t>
            </a:fld>
            <a:endParaRPr lang="en-US"/>
          </a:p>
        </p:txBody>
      </p:sp>
    </p:spTree>
    <p:extLst>
      <p:ext uri="{BB962C8B-B14F-4D97-AF65-F5344CB8AC3E}">
        <p14:creationId xmlns:p14="http://schemas.microsoft.com/office/powerpoint/2010/main" val="1448725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Now, with your general knowledge of the selected health issue, along with the specific information collected through the environmental scan, you can identify the goal</a:t>
            </a:r>
            <a:r>
              <a:rPr lang="en-US" baseline="0" dirty="0"/>
              <a:t> of the potential PSE change effort that will serve your </a:t>
            </a:r>
            <a:r>
              <a:rPr lang="en-US" dirty="0"/>
              <a:t>ultimate purpose. Think of the ultimate purpose as the reason why you want</a:t>
            </a:r>
            <a:r>
              <a:rPr lang="en-US" baseline="0" dirty="0"/>
              <a:t> to create change, and the goal serves this purpose. </a:t>
            </a:r>
            <a:r>
              <a:rPr lang="en-US" dirty="0"/>
              <a:t>For example, prior to conducting a scan, the Florida Department of Health was interested in establishing a collaborative mechanism for developing and promoting the work of community health workers,</a:t>
            </a:r>
            <a:r>
              <a:rPr lang="en-US" baseline="0" dirty="0"/>
              <a:t> or </a:t>
            </a:r>
            <a:r>
              <a:rPr lang="en-US" dirty="0"/>
              <a:t>CHW;</a:t>
            </a:r>
            <a:r>
              <a:rPr lang="en-US" baseline="0" dirty="0"/>
              <a:t> this was Florida’s</a:t>
            </a:r>
            <a:r>
              <a:rPr lang="en-US" dirty="0"/>
              <a:t> ultimate purpose. The information collected during their scan helped narrow the focus, and the CHW taskforce worked toward developing a statewide CHW certification program, which became</a:t>
            </a:r>
            <a:r>
              <a:rPr lang="en-US" baseline="0" dirty="0"/>
              <a:t> their goal</a:t>
            </a:r>
            <a:r>
              <a:rPr lang="en-US" dirty="0"/>
              <a:t>. In this way, the environmental scan focused efforts from the ultimate purpose of promoting CHWs to the goal of creating a new credentialing system--which can be thought of as</a:t>
            </a:r>
            <a:r>
              <a:rPr lang="en-US" baseline="0" dirty="0"/>
              <a:t> the </a:t>
            </a:r>
            <a:r>
              <a:rPr lang="en-US" dirty="0"/>
              <a:t>“ask.”</a:t>
            </a:r>
          </a:p>
          <a:p>
            <a:pPr defTabSz="917146">
              <a:defRPr/>
            </a:pPr>
            <a:endParaRPr lang="en-US" dirty="0"/>
          </a:p>
          <a:p>
            <a:pPr defTabSz="917146">
              <a:defRPr/>
            </a:pPr>
            <a:r>
              <a:rPr lang="en-US" dirty="0"/>
              <a:t>And</a:t>
            </a:r>
            <a:r>
              <a:rPr lang="en-US" baseline="0" dirty="0"/>
              <a:t> as we’ve discussed, the scan should have also revealed the </a:t>
            </a:r>
            <a:r>
              <a:rPr lang="en-US" dirty="0"/>
              <a:t>level of PSE change required. In Florida, the innovation occurred at the state level. In other cases, the desired change may occur at the local level – for example, when working toward enactment of a citywide smoking ban or the creation of bike paths. And in still others, PSE change may occur at the institutional level, such as within a school or hospital system.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76</a:t>
            </a:fld>
            <a:endParaRPr lang="en-US"/>
          </a:p>
        </p:txBody>
      </p:sp>
    </p:spTree>
    <p:extLst>
      <p:ext uri="{BB962C8B-B14F-4D97-AF65-F5344CB8AC3E}">
        <p14:creationId xmlns:p14="http://schemas.microsoft.com/office/powerpoint/2010/main" val="1529210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Let’s summarize the concepts we’ve covered in this lesson regarding</a:t>
            </a:r>
            <a:r>
              <a:rPr lang="en-US" baseline="0" dirty="0"/>
              <a:t> your environmental scan. The purpose of an environmental scan is to identify gaps, trends and factors in the external environment that will impact your PSE change effort. The scan will help you focus more clearly on how to achieve the ultimate purpose of the PSE change by identifying your “ask” and pinpointing the level – state, local or institutional – at which change needs to occur. You also will determine readiness for PSE change.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77</a:t>
            </a:fld>
            <a:endParaRPr lang="en-US"/>
          </a:p>
        </p:txBody>
      </p:sp>
    </p:spTree>
    <p:extLst>
      <p:ext uri="{BB962C8B-B14F-4D97-AF65-F5344CB8AC3E}">
        <p14:creationId xmlns:p14="http://schemas.microsoft.com/office/powerpoint/2010/main" val="25917142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are some further readings and resources you can access on the topic of environmental scans. These and other resources are included in the learning management system.</a:t>
            </a:r>
          </a:p>
        </p:txBody>
      </p:sp>
      <p:sp>
        <p:nvSpPr>
          <p:cNvPr id="4" name="Slide Number Placeholder 3"/>
          <p:cNvSpPr>
            <a:spLocks noGrp="1"/>
          </p:cNvSpPr>
          <p:nvPr>
            <p:ph type="sldNum" sz="quarter" idx="10"/>
          </p:nvPr>
        </p:nvSpPr>
        <p:spPr/>
        <p:txBody>
          <a:bodyPr/>
          <a:lstStyle/>
          <a:p>
            <a:fld id="{C86F15E9-0BE7-4FE3-9441-9D32F4679029}" type="slidenum">
              <a:rPr lang="en-US" smtClean="0"/>
              <a:pPr/>
              <a:t>78</a:t>
            </a:fld>
            <a:endParaRPr lang="en-US"/>
          </a:p>
        </p:txBody>
      </p:sp>
    </p:spTree>
    <p:extLst>
      <p:ext uri="{BB962C8B-B14F-4D97-AF65-F5344CB8AC3E}">
        <p14:creationId xmlns:p14="http://schemas.microsoft.com/office/powerpoint/2010/main" val="987006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we have discussed conducting an environmental scan to identify the economic, political and social context in the external environment that will impact your PSE change efforts. You now should be able to:</a:t>
            </a:r>
            <a:endParaRPr lang="en-US" dirty="0">
              <a:cs typeface="Calibri"/>
            </a:endParaRPr>
          </a:p>
          <a:p>
            <a:endParaRPr lang="en-US" dirty="0"/>
          </a:p>
          <a:p>
            <a:pPr marL="171450" indent="-171450">
              <a:buFont typeface="Arial" panose="020B0604020202020204" pitchFamily="34" charset="0"/>
              <a:buChar char="•"/>
            </a:pPr>
            <a:r>
              <a:rPr lang="en-US" dirty="0">
                <a:solidFill>
                  <a:schemeClr val="tx2">
                    <a:lumMod val="75000"/>
                    <a:lumOff val="25000"/>
                  </a:schemeClr>
                </a:solidFill>
              </a:rPr>
              <a:t>Define the ultimate purpose, goal and level of your PSE change effort;</a:t>
            </a:r>
            <a:endParaRPr lang="en-US">
              <a:solidFill>
                <a:schemeClr val="tx2">
                  <a:lumMod val="75000"/>
                  <a:lumOff val="25000"/>
                </a:schemeClr>
              </a:solidFill>
              <a:cs typeface="Calibri"/>
            </a:endParaRPr>
          </a:p>
          <a:p>
            <a:pPr marL="171450" indent="-171450">
              <a:buFont typeface="Arial" panose="020B0604020202020204" pitchFamily="34" charset="0"/>
              <a:buChar char="•"/>
            </a:pPr>
            <a:r>
              <a:rPr lang="en-US" dirty="0">
                <a:solidFill>
                  <a:schemeClr val="tx2">
                    <a:lumMod val="75000"/>
                    <a:lumOff val="25000"/>
                  </a:schemeClr>
                </a:solidFill>
              </a:rPr>
              <a:t>Explain how an environmental scan can help determine the appropriate PSE change action to be taken; and</a:t>
            </a:r>
            <a:endParaRPr lang="en-US">
              <a:solidFill>
                <a:schemeClr val="tx2">
                  <a:lumMod val="75000"/>
                  <a:lumOff val="25000"/>
                </a:schemeClr>
              </a:solidFill>
              <a:cs typeface="Calibri"/>
            </a:endParaRPr>
          </a:p>
          <a:p>
            <a:pPr marL="171707" indent="-171707">
              <a:buFont typeface="Arial" panose="020B0604020202020204" pitchFamily="34" charset="0"/>
              <a:buChar char="•"/>
            </a:pPr>
            <a:r>
              <a:rPr lang="en-US" dirty="0">
                <a:solidFill>
                  <a:schemeClr val="tx2">
                    <a:lumMod val="75000"/>
                    <a:lumOff val="25000"/>
                  </a:schemeClr>
                </a:solidFill>
              </a:rPr>
              <a:t>Determine if the environment is conducive to PSE change and explain the importance of this step to stakeholders.</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79</a:t>
            </a:fld>
            <a:endParaRPr lang="en-US"/>
          </a:p>
        </p:txBody>
      </p:sp>
    </p:spTree>
    <p:extLst>
      <p:ext uri="{BB962C8B-B14F-4D97-AF65-F5344CB8AC3E}">
        <p14:creationId xmlns:p14="http://schemas.microsoft.com/office/powerpoint/2010/main" val="10602411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Here is the full reference list of sources cited in this lesson.</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80</a:t>
            </a:fld>
            <a:endParaRPr lang="en-US"/>
          </a:p>
        </p:txBody>
      </p:sp>
    </p:spTree>
    <p:extLst>
      <p:ext uri="{BB962C8B-B14F-4D97-AF65-F5344CB8AC3E}">
        <p14:creationId xmlns:p14="http://schemas.microsoft.com/office/powerpoint/2010/main" val="87072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might be academic</a:t>
            </a:r>
            <a:r>
              <a:rPr lang="en-US" baseline="0" dirty="0"/>
              <a:t> theory buffs, there are clear connections between theory and the PSE change approach. If you think about the social ecological approach to public health, PSE efforts are focused at the outer levels, aiming to improve the health of individuals across a population. Often we think about health behavior change theories at the individual level, but c</a:t>
            </a:r>
            <a:r>
              <a:rPr lang="en-US" dirty="0"/>
              <a:t>ommunity mobilization and organizational development frameworks may be helpful as you think about embarking</a:t>
            </a:r>
            <a:r>
              <a:rPr lang="en-US" baseline="0" dirty="0"/>
              <a:t> on PSE change in your community. Since this is an introductory course, we don’t have time to go into theory in detail. </a:t>
            </a:r>
            <a:endParaRPr lang="en-US"/>
          </a:p>
          <a:p>
            <a:endParaRPr lang="en-US" dirty="0"/>
          </a:p>
          <a:p>
            <a:r>
              <a:rPr lang="en-US" baseline="0" dirty="0"/>
              <a:t>Community mobilization means collective action, often taking the form of a coalition. The focus is typically on empowering a community to improve its own conditions. A classic manual on community mobilization is called Organizing for Social Change and is linked at the end of the training.</a:t>
            </a:r>
            <a:r>
              <a:rPr lang="en-US" dirty="0"/>
              <a:t> </a:t>
            </a:r>
            <a:endParaRPr lang="en-US" baseline="0" dirty="0">
              <a:cs typeface="Calibri"/>
            </a:endParaRPr>
          </a:p>
          <a:p>
            <a:endParaRPr lang="en-US" dirty="0"/>
          </a:p>
          <a:p>
            <a:pPr defTabSz="915772">
              <a:defRPr/>
            </a:pPr>
            <a:r>
              <a:rPr lang="en-US" dirty="0"/>
              <a:t>Since 1999, CDC’s Racial and Ethnic Approaches to Community Health or REACH program has “used community-based, participatory approaches to identify, develop, and disseminate effective strategies for addressing health disparities.” REACH gives funds to state and local health departments, tribes, universities, and community-based organizations to build strong partnerships to guide and support implementing evidence-based strategies at community, societal, cultural, and environmental</a:t>
            </a:r>
            <a:r>
              <a:rPr lang="en-US" baseline="0" dirty="0"/>
              <a:t> levels. </a:t>
            </a:r>
          </a:p>
          <a:p>
            <a:pPr defTabSz="915772">
              <a:defRPr/>
            </a:pPr>
            <a:endParaRPr lang="en-US" dirty="0"/>
          </a:p>
          <a:p>
            <a:r>
              <a:rPr lang="en-US" dirty="0"/>
              <a:t>In</a:t>
            </a:r>
            <a:r>
              <a:rPr lang="en-US" baseline="0" dirty="0"/>
              <a:t> the late 2000s CDC and the Robert Wood Johnson Foundation funded a project called Mobilizing Action Toward Community Health (MATCH) at the</a:t>
            </a:r>
            <a:r>
              <a:rPr lang="en-US" dirty="0"/>
              <a:t> University of Wisconsin-Madison Population Health Institute. A foundational understanding of the program was that multisector partnerships and a focus on implementing evidence-based programs and policies targeting multiple determinants of population health would have the largest impact. </a:t>
            </a:r>
          </a:p>
          <a:p>
            <a:endParaRPr lang="en-US" dirty="0"/>
          </a:p>
          <a:p>
            <a:r>
              <a:rPr lang="en-US" dirty="0"/>
              <a:t>In 2014</a:t>
            </a:r>
            <a:r>
              <a:rPr lang="en-US" baseline="0" dirty="0"/>
              <a:t> the group published findings from a multiple case study analysis of partnerships and found that multisector partnerships were associated with policy, systems and environmental changes and improvements in community health indicators. They describe the coalition environment, factors that led to partnership initiation, coalition processes, structure and constraints and outcomes. These components will be covered in subsequent lessons. </a:t>
            </a:r>
          </a:p>
          <a:p>
            <a:endParaRPr lang="en-US" dirty="0"/>
          </a:p>
          <a:p>
            <a:r>
              <a:rPr lang="en-US" dirty="0"/>
              <a:t>Organizational Development</a:t>
            </a:r>
            <a:r>
              <a:rPr lang="en-US" baseline="0" dirty="0"/>
              <a:t> theory may inform your approach to systems change. It focuses on assessing the system climate and culture and conducting a multi-step process of diagnosing the problem, developing an action plan for improvement, testing the improvement, and reassessing – this cycle is similar to the plan-do-study-act clinical quality improvement process.</a:t>
            </a:r>
            <a:endParaRPr lang="en-US" baseline="0" dirty="0">
              <a:cs typeface="Calibri"/>
            </a:endParaRPr>
          </a:p>
          <a:p>
            <a:endParaRPr lang="en-US" baseline="0" dirty="0"/>
          </a:p>
          <a:p>
            <a:r>
              <a:rPr lang="en-US" baseline="0" dirty="0"/>
              <a:t>As you embark on </a:t>
            </a:r>
            <a:r>
              <a:rPr lang="en-US" dirty="0"/>
              <a:t>your PSE initiative, consider it as an opportunity to contribute to the cancer control PSE evidence base!</a:t>
            </a:r>
          </a:p>
          <a:p>
            <a:endParaRPr lang="en-US" dirty="0"/>
          </a:p>
          <a:p>
            <a:r>
              <a:rPr lang="en-US" dirty="0"/>
              <a:t>Citations</a:t>
            </a:r>
          </a:p>
          <a:p>
            <a:pPr defTabSz="915772">
              <a:defRPr/>
            </a:pPr>
            <a:r>
              <a:rPr lang="en-US" b="0" baseline="0" dirty="0"/>
              <a:t>https://www.cdc.gov/chronicdisease/resources/publications/aag/reach.htm</a:t>
            </a:r>
            <a:endParaRPr lang="en-US" dirty="0"/>
          </a:p>
          <a:p>
            <a:pPr defTabSz="915772">
              <a:defRPr/>
            </a:pPr>
            <a:r>
              <a:rPr lang="en-US" dirty="0"/>
              <a:t>Kindig DA, </a:t>
            </a:r>
            <a:r>
              <a:rPr lang="en-US" dirty="0" err="1"/>
              <a:t>Booske</a:t>
            </a:r>
            <a:r>
              <a:rPr lang="en-US" dirty="0"/>
              <a:t> BC, Siemering KQ, Henry BL, Remington PL. Observations and recommendations From the Mobilizing Action Toward Community Health (MATCH) Expert Meeting. Prev Chronic Dis 2010;7(6):A124.</a:t>
            </a:r>
            <a:r>
              <a:rPr lang="en-US" dirty="0">
                <a:hlinkClick r:id="rId3"/>
              </a:rPr>
              <a:t>http://www.cdc.gov/pcd/issues/2010/nov/10_0132.htm</a:t>
            </a:r>
            <a:r>
              <a:rPr lang="en-US" dirty="0"/>
              <a:t>. </a:t>
            </a:r>
          </a:p>
          <a:p>
            <a:pPr defTabSz="915772">
              <a:defRPr/>
            </a:pPr>
            <a:r>
              <a:rPr lang="en-US" dirty="0"/>
              <a:t>Kindig DA, </a:t>
            </a:r>
            <a:r>
              <a:rPr lang="en-US" dirty="0" err="1"/>
              <a:t>Booske</a:t>
            </a:r>
            <a:r>
              <a:rPr lang="en-US" dirty="0"/>
              <a:t> BC, Remington PL. Mobilizing Action Toward Community Health (MATCH): metrics, incentives, and partnerships for population health. Prev Chronic Dis 2010;7(4):A68. </a:t>
            </a:r>
            <a:r>
              <a:rPr lang="en-US" dirty="0">
                <a:hlinkClick r:id="rId4"/>
              </a:rPr>
              <a:t>http://www.cdc.gov/pcd/issues/2010/jul/10_0019.htm</a:t>
            </a:r>
            <a:r>
              <a:rPr lang="en-US" dirty="0"/>
              <a:t>.  </a:t>
            </a:r>
          </a:p>
          <a:p>
            <a:pPr defTabSz="915772">
              <a:defRPr/>
            </a:pPr>
            <a:r>
              <a:rPr lang="en-US" u="sng" dirty="0">
                <a:hlinkClick r:id="rId5" invalidUrl="https://www.ncbi.nlm.nih.gov/pubmed/?term=Zahner SJ[Author]&amp;cauthor=true&amp;cauthor_uid=24406092"/>
              </a:rPr>
              <a:t>Zahner SJ</a:t>
            </a:r>
            <a:r>
              <a:rPr lang="en-US" baseline="30000" dirty="0"/>
              <a:t>1</a:t>
            </a:r>
            <a:r>
              <a:rPr lang="en-US" dirty="0"/>
              <a:t>, </a:t>
            </a:r>
            <a:r>
              <a:rPr lang="en-US" u="sng" dirty="0">
                <a:hlinkClick r:id="rId6" invalidUrl="https://www.ncbi.nlm.nih.gov/pubmed/?term=Oliver TR[Author]&amp;cauthor=true&amp;cauthor_uid=24406092"/>
              </a:rPr>
              <a:t>Oliver TR</a:t>
            </a:r>
            <a:r>
              <a:rPr lang="en-US" baseline="30000" dirty="0"/>
              <a:t>2</a:t>
            </a:r>
            <a:r>
              <a:rPr lang="en-US" dirty="0"/>
              <a:t>, </a:t>
            </a:r>
            <a:r>
              <a:rPr lang="en-US" u="sng" dirty="0">
                <a:hlinkClick r:id="rId7" invalidUrl="https://www.ncbi.nlm.nih.gov/pubmed/?term=Siemering KQ[Author]&amp;cauthor=true&amp;cauthor_uid=24406092"/>
              </a:rPr>
              <a:t>Siemering KQ</a:t>
            </a:r>
            <a:r>
              <a:rPr lang="en-US" baseline="30000" dirty="0"/>
              <a:t>2</a:t>
            </a:r>
            <a:r>
              <a:rPr lang="en-US" dirty="0"/>
              <a:t>. </a:t>
            </a:r>
            <a:r>
              <a:rPr lang="en-US" b="1" dirty="0"/>
              <a:t>The mobilizing action toward community health partnership study: multisector partnerships in US counties with improving health metrics. </a:t>
            </a:r>
            <a:r>
              <a:rPr lang="en-US" u="sng" dirty="0">
                <a:hlinkClick r:id="rId8" tooltip="Preventing chronic disease."/>
              </a:rPr>
              <a:t>Prev Chronic Dis.</a:t>
            </a:r>
            <a:r>
              <a:rPr lang="en-US" dirty="0"/>
              <a:t> 2014 Jan 9;10:E05. </a:t>
            </a:r>
            <a:r>
              <a:rPr lang="en-US" dirty="0" err="1"/>
              <a:t>doi</a:t>
            </a:r>
            <a:r>
              <a:rPr lang="en-US" dirty="0"/>
              <a:t>: 10.5888/pcd10.130103. </a:t>
            </a:r>
          </a:p>
          <a:p>
            <a:pPr defTabSz="915772">
              <a:defRPr/>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9</a:t>
            </a:fld>
            <a:endParaRPr lang="en-US"/>
          </a:p>
        </p:txBody>
      </p:sp>
    </p:spTree>
    <p:extLst>
      <p:ext uri="{BB962C8B-B14F-4D97-AF65-F5344CB8AC3E}">
        <p14:creationId xmlns:p14="http://schemas.microsoft.com/office/powerpoint/2010/main" val="704965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sz="1200" kern="1200" dirty="0">
                <a:solidFill>
                  <a:schemeClr val="tx1"/>
                </a:solidFill>
                <a:effectLst/>
                <a:latin typeface="+mn-lt"/>
                <a:ea typeface="+mn-ea"/>
                <a:cs typeface="+mn-cs"/>
              </a:rPr>
              <a:t>Welcome to Lesson 3: Assess – Address Priority Areas. In this lesson, we will cover the third step in PSE change, which is Assess. We will discuss questions that need to be asked to help you effectively review and assess data to support your PSE change initiative. This lesson will take approximately 20 minutes to complete. </a:t>
            </a:r>
            <a:endParaRPr lang="en-US" dirty="0"/>
          </a:p>
          <a:p>
            <a:endParaRPr lang="en-US" sz="1200" kern="1200" dirty="0">
              <a:solidFill>
                <a:schemeClr val="tx1"/>
              </a:solidFill>
              <a:effectLst/>
              <a:latin typeface="+mn-lt"/>
              <a:ea typeface="+mn-ea"/>
              <a:cs typeface="+mn-cs"/>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8AF9B5-D8FF-462F-8F03-FED22E4B7280}" type="slidenum">
              <a:rPr lang="en-US" altLang="en-US" smtClean="0"/>
              <a:pPr eaLnBrk="1" hangingPunct="1"/>
              <a:t>81</a:t>
            </a:fld>
            <a:endParaRPr lang="en-US" altLang="en-US" dirty="0"/>
          </a:p>
        </p:txBody>
      </p:sp>
    </p:spTree>
    <p:extLst>
      <p:ext uri="{BB962C8B-B14F-4D97-AF65-F5344CB8AC3E}">
        <p14:creationId xmlns:p14="http://schemas.microsoft.com/office/powerpoint/2010/main" val="3926178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the Centers for Disease Control and Prevention for supporting this work. We would also like to thank the American Cancer Society and the Comprehensive Cancer Control National Partnership for the use of their Policy, Systems and Environmental Change Resource Guide, upon which the seven steps of the PSE process are based.</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82</a:t>
            </a:fld>
            <a:endParaRPr lang="en-US" dirty="0"/>
          </a:p>
        </p:txBody>
      </p:sp>
    </p:spTree>
    <p:extLst>
      <p:ext uri="{BB962C8B-B14F-4D97-AF65-F5344CB8AC3E}">
        <p14:creationId xmlns:p14="http://schemas.microsoft.com/office/powerpoint/2010/main" val="10602097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competencies in this training are</a:t>
            </a:r>
            <a:r>
              <a:rPr lang="en-US" baseline="0" dirty="0"/>
              <a:t> </a:t>
            </a:r>
            <a:r>
              <a:rPr lang="en-US" dirty="0"/>
              <a:t>based on the Seven Areas of Responsibility for Health Education Specialists, 2015. This lesson will address the following competency: </a:t>
            </a:r>
            <a:r>
              <a:rPr lang="en-US" sz="1200" kern="1200" dirty="0">
                <a:solidFill>
                  <a:schemeClr val="tx1"/>
                </a:solidFill>
                <a:effectLst/>
                <a:latin typeface="+mn-lt"/>
                <a:ea typeface="+mn-ea"/>
                <a:cs typeface="+mn-cs"/>
              </a:rPr>
              <a:t>Access existing information and data related to health.</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83</a:t>
            </a:fld>
            <a:endParaRPr lang="en-US" dirty="0"/>
          </a:p>
        </p:txBody>
      </p:sp>
    </p:spTree>
    <p:extLst>
      <p:ext uri="{BB962C8B-B14F-4D97-AF65-F5344CB8AC3E}">
        <p14:creationId xmlns:p14="http://schemas.microsoft.com/office/powerpoint/2010/main" val="12424573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completing this lesson, you will be able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Review and evaluate available data to inform PSE change and explain the importance of this step to stakeholders.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84</a:t>
            </a:fld>
            <a:endParaRPr lang="en-US" dirty="0"/>
          </a:p>
        </p:txBody>
      </p:sp>
    </p:spTree>
    <p:extLst>
      <p:ext uri="{BB962C8B-B14F-4D97-AF65-F5344CB8AC3E}">
        <p14:creationId xmlns:p14="http://schemas.microsoft.com/office/powerpoint/2010/main" val="1919512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Lesson 1 of this training, we discussed the importance</a:t>
            </a:r>
            <a:r>
              <a:rPr lang="en-US" sz="1200" kern="1200" baseline="0" dirty="0">
                <a:solidFill>
                  <a:schemeClr val="tx1"/>
                </a:solidFill>
                <a:effectLst/>
                <a:latin typeface="+mn-lt"/>
                <a:ea typeface="+mn-ea"/>
                <a:cs typeface="+mn-cs"/>
              </a:rPr>
              <a:t> of forming partnerships with a broad range of entities, including those uniquely suited to your PSE change effort. We emphasized the need to proactively anticipate opposition and to plan for sustainability from the outset.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Lesson 2 addressed the environmental scan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the external environment surrounding the broad health issue you wish to address. You now understand the drivers and challenges of your potential PSE change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vital, however, to have evidence to support your position. Accordingly, in this lesson, we will addresses the review and assessment of available data. Data</a:t>
            </a:r>
            <a:r>
              <a:rPr lang="en-US" sz="1200" kern="1200" baseline="0" dirty="0">
                <a:solidFill>
                  <a:schemeClr val="tx1"/>
                </a:solidFill>
                <a:effectLst/>
                <a:latin typeface="+mn-lt"/>
                <a:ea typeface="+mn-ea"/>
                <a:cs typeface="+mn-cs"/>
              </a:rPr>
              <a:t> often </a:t>
            </a:r>
            <a:r>
              <a:rPr lang="en-US" sz="1200" kern="1200" dirty="0">
                <a:solidFill>
                  <a:schemeClr val="tx1"/>
                </a:solidFill>
                <a:effectLst/>
                <a:latin typeface="+mn-lt"/>
                <a:ea typeface="+mn-ea"/>
                <a:cs typeface="+mn-cs"/>
              </a:rPr>
              <a:t>can be used as evidence to help you determine which aspect of the health issue can be potentially resolved or lessened through PSE change.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85</a:t>
            </a:fld>
            <a:endParaRPr lang="en-US" dirty="0"/>
          </a:p>
        </p:txBody>
      </p:sp>
    </p:spTree>
    <p:extLst>
      <p:ext uri="{BB962C8B-B14F-4D97-AF65-F5344CB8AC3E}">
        <p14:creationId xmlns:p14="http://schemas.microsoft.com/office/powerpoint/2010/main" val="22396993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begin by asking why are data necessary? As with other public health initiatives, data will provide you with a solid foundation for your PSE change effort. They will help you allocate limited resources most effectively. A thorough review of published research also will show you where the gaps are in the existing evidence.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Finding gaps in the evidence base could affect the PSE change process in one of two ways. You may re-think your plan and consider other options. Alternatively, you and your partners may respond by finding a way to collect the missing information.</a:t>
            </a:r>
          </a:p>
        </p:txBody>
      </p:sp>
      <p:sp>
        <p:nvSpPr>
          <p:cNvPr id="4" name="Slide Number Placeholder 3"/>
          <p:cNvSpPr>
            <a:spLocks noGrp="1"/>
          </p:cNvSpPr>
          <p:nvPr>
            <p:ph type="sldNum" sz="quarter" idx="10"/>
          </p:nvPr>
        </p:nvSpPr>
        <p:spPr/>
        <p:txBody>
          <a:bodyPr/>
          <a:lstStyle/>
          <a:p>
            <a:fld id="{C86F15E9-0BE7-4FE3-9441-9D32F4679029}" type="slidenum">
              <a:rPr lang="en-US" smtClean="0"/>
              <a:pPr/>
              <a:t>86</a:t>
            </a:fld>
            <a:endParaRPr lang="en-US" dirty="0"/>
          </a:p>
        </p:txBody>
      </p:sp>
    </p:spTree>
    <p:extLst>
      <p:ext uri="{BB962C8B-B14F-4D97-AF65-F5344CB8AC3E}">
        <p14:creationId xmlns:p14="http://schemas.microsoft.com/office/powerpoint/2010/main" val="15329781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your assessment, consider both secondary data (that already have been collected and published) and primary data (which you collect). For example, a well-known source of secondary data, the Youth Risk Behavior Surveillance System,</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YRBSS, details tobacco use by high school students. However, the use of tobacco in tribes has unique characteristics, as in the distinction between traditional and commercial tobacco. Accordingly, a tribal tobacco prevention program might survey parents—a means of primary data collection—to accurately characterize students’ tobacco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move through this step, keep in mind the distinction between data and evidence, discussed in depth in </a:t>
            </a:r>
            <a:r>
              <a:rPr lang="en-US" sz="1200" u="sng" kern="1200" dirty="0">
                <a:solidFill>
                  <a:schemeClr val="tx1"/>
                </a:solidFill>
                <a:effectLst/>
                <a:latin typeface="+mn-lt"/>
                <a:ea typeface="+mn-ea"/>
                <a:cs typeface="+mn-cs"/>
                <a:hlinkClick r:id="rId3"/>
              </a:rPr>
              <a:t>Health in All Policies: A Guide for State and Local Governments</a:t>
            </a:r>
            <a:r>
              <a:rPr lang="en-US" sz="1200" kern="1200" dirty="0">
                <a:solidFill>
                  <a:schemeClr val="tx1"/>
                </a:solidFill>
                <a:effectLst/>
                <a:latin typeface="+mn-lt"/>
                <a:ea typeface="+mn-ea"/>
                <a:cs typeface="+mn-cs"/>
              </a:rPr>
              <a:t>. Data are a collection of facts, while evidence is information that illustrates the effectiveness of an initiative.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Rudolph, L., Caplan, J., Ben-Moshe, K., &amp; Dillon, L. (2013). </a:t>
            </a:r>
            <a:r>
              <a:rPr lang="en-US" sz="1200" i="1" kern="1200" dirty="0">
                <a:solidFill>
                  <a:schemeClr val="tx1"/>
                </a:solidFill>
                <a:effectLst/>
                <a:latin typeface="+mn-lt"/>
                <a:ea typeface="+mn-ea"/>
                <a:cs typeface="+mn-cs"/>
              </a:rPr>
              <a:t>Health in All Policies: A Guide for State and Local Governments</a:t>
            </a:r>
            <a:r>
              <a:rPr lang="en-US" sz="1200" kern="1200" dirty="0">
                <a:solidFill>
                  <a:schemeClr val="tx1"/>
                </a:solidFill>
                <a:effectLst/>
                <a:latin typeface="+mn-lt"/>
                <a:ea typeface="+mn-ea"/>
                <a:cs typeface="+mn-cs"/>
              </a:rPr>
              <a:t>. Washington, DC and Oakland, CA: American Public Health Association and Public Health Institute. Retrieved from </a:t>
            </a:r>
            <a:r>
              <a:rPr lang="en-US" sz="1200" u="sng" kern="1200" dirty="0">
                <a:solidFill>
                  <a:schemeClr val="tx1"/>
                </a:solidFill>
                <a:effectLst/>
                <a:latin typeface="+mn-lt"/>
                <a:ea typeface="+mn-ea"/>
                <a:cs typeface="+mn-cs"/>
                <a:hlinkClick r:id="rId4"/>
              </a:rPr>
              <a:t>https://www.apha.org/~/media/files/pdf/factsheets/health_inall_policies_guide_169pages.ashx</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87</a:t>
            </a:fld>
            <a:endParaRPr lang="en-US" dirty="0"/>
          </a:p>
        </p:txBody>
      </p:sp>
    </p:spTree>
    <p:extLst>
      <p:ext uri="{BB962C8B-B14F-4D97-AF65-F5344CB8AC3E}">
        <p14:creationId xmlns:p14="http://schemas.microsoft.com/office/powerpoint/2010/main" val="18882494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data do you need to support your position on the issue? </a:t>
            </a:r>
            <a:r>
              <a:rPr lang="en-US" sz="1200" kern="1200" dirty="0">
                <a:solidFill>
                  <a:schemeClr val="tx1"/>
                </a:solidFill>
                <a:effectLst/>
                <a:latin typeface="+mn-lt"/>
                <a:ea typeface="+mn-ea"/>
                <a:cs typeface="+mn-cs"/>
              </a:rPr>
              <a:t>While data from surveillance systems are standard sources for planning PSE change initiatives, the types of data needed depend entirely on the PSE change envisioned. Florida’s task force, for example, gathered program models, curricula and best practices information in furtherance of its initiative to promote the work of Community Health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Action4PSEChange. (2017). Florida’s Community Health Worker Certification Program. Retrieved from </a:t>
            </a:r>
            <a:r>
              <a:rPr lang="en-US" sz="1200" u="sng" kern="1200" dirty="0">
                <a:solidFill>
                  <a:schemeClr val="tx1"/>
                </a:solidFill>
                <a:effectLst/>
                <a:latin typeface="+mn-lt"/>
                <a:ea typeface="+mn-ea"/>
                <a:cs typeface="+mn-cs"/>
                <a:hlinkClick r:id="rId3"/>
              </a:rPr>
              <a:t>http://action4psechange.org/floridas-community-health-worker-certification-program/</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iStock</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http://www.istockphoto.com/vector/florida-map-gm530607083-54736204?st=_p_florida</a:t>
            </a:r>
          </a:p>
        </p:txBody>
      </p:sp>
      <p:sp>
        <p:nvSpPr>
          <p:cNvPr id="4" name="Slide Number Placeholder 3"/>
          <p:cNvSpPr>
            <a:spLocks noGrp="1"/>
          </p:cNvSpPr>
          <p:nvPr>
            <p:ph type="sldNum" sz="quarter" idx="10"/>
          </p:nvPr>
        </p:nvSpPr>
        <p:spPr/>
        <p:txBody>
          <a:bodyPr/>
          <a:lstStyle/>
          <a:p>
            <a:fld id="{C86F15E9-0BE7-4FE3-9441-9D32F4679029}" type="slidenum">
              <a:rPr lang="en-US" smtClean="0"/>
              <a:pPr/>
              <a:t>88</a:t>
            </a:fld>
            <a:endParaRPr lang="en-US"/>
          </a:p>
        </p:txBody>
      </p:sp>
    </p:spTree>
    <p:extLst>
      <p:ext uri="{BB962C8B-B14F-4D97-AF65-F5344CB8AC3E}">
        <p14:creationId xmlns:p14="http://schemas.microsoft.com/office/powerpoint/2010/main" val="17684495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Sources routinely used by public health professionals can provide data for your PSE change efforts. Begin with your state’s Comprehensive Cancer Control plan to see what work already has been done in your area of interest and what data are available. National surveillance systems like the </a:t>
            </a:r>
            <a:r>
              <a:rPr lang="en-US" sz="1200" kern="1200" dirty="0" err="1">
                <a:solidFill>
                  <a:schemeClr val="tx1"/>
                </a:solidFill>
                <a:effectLst/>
                <a:latin typeface="+mn-lt"/>
                <a:ea typeface="+mn-ea"/>
                <a:cs typeface="+mn-cs"/>
              </a:rPr>
              <a:t>the</a:t>
            </a:r>
            <a:r>
              <a:rPr lang="en-US" sz="1200" kern="1200" dirty="0">
                <a:solidFill>
                  <a:schemeClr val="tx1"/>
                </a:solidFill>
                <a:effectLst/>
                <a:latin typeface="+mn-lt"/>
                <a:ea typeface="+mn-ea"/>
                <a:cs typeface="+mn-cs"/>
              </a:rPr>
              <a:t> Behavioral Risk Factor Surveillance System and </a:t>
            </a:r>
            <a:r>
              <a:rPr lang="en-US" sz="1200" b="0" i="0" kern="1200" dirty="0">
                <a:solidFill>
                  <a:schemeClr val="tx1"/>
                </a:solidFill>
                <a:effectLst/>
                <a:latin typeface="+mn-lt"/>
                <a:ea typeface="+mn-ea"/>
                <a:cs typeface="+mn-cs"/>
              </a:rPr>
              <a:t>National Health Interview Survey</a:t>
            </a:r>
            <a:r>
              <a:rPr lang="en-US" sz="1200" kern="1200" dirty="0">
                <a:solidFill>
                  <a:schemeClr val="tx1"/>
                </a:solidFill>
                <a:effectLst/>
                <a:latin typeface="+mn-lt"/>
                <a:ea typeface="+mn-ea"/>
                <a:cs typeface="+mn-cs"/>
              </a:rPr>
              <a:t> are rich sources of data. You can also visit National Cancer Institute websites to review cancer statistics and other data relevant to the issue you aim to address. Additionally, visit PubMed Central to look for open source articles and peer-reviewed literature relevant to your issue.</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89</a:t>
            </a:fld>
            <a:endParaRPr lang="en-US"/>
          </a:p>
        </p:txBody>
      </p:sp>
    </p:spTree>
    <p:extLst>
      <p:ext uri="{BB962C8B-B14F-4D97-AF65-F5344CB8AC3E}">
        <p14:creationId xmlns:p14="http://schemas.microsoft.com/office/powerpoint/2010/main" val="1616867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your assessment, pay close attention to data that might support an opposing view. Are those data evidence-based, objective, reliable and valid? Are they compelling? Before you encounter opposition to your plan, construct convincing arguments as to why your position is stronger. If you cannot, you might consider reassessing your approach and focusing on another aspect of the health issue that does have strong evidence behind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an extensive list of resources, please visit the Action4PSE Change.org resources page.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90</a:t>
            </a:fld>
            <a:endParaRPr lang="en-US"/>
          </a:p>
        </p:txBody>
      </p:sp>
    </p:spTree>
    <p:extLst>
      <p:ext uri="{BB962C8B-B14F-4D97-AF65-F5344CB8AC3E}">
        <p14:creationId xmlns:p14="http://schemas.microsoft.com/office/powerpoint/2010/main" val="325119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 PSE change initiatives differ from other cancer control or public health programs you may be more familiar with. Public health aims to improve the health of populations; however, many public health interventions tend to focus on changing individual or interpersonal knowledge, attitudes and behaviors. For example, a health department might offer a tobacco cessation class to help individuals quit smoking, or a healthy eating class where people learn how to read nutrition labels in order to make healthier choices. Despite some great PSE public health achievements, the best developed theories and most common interventions are individual-level.</a:t>
            </a:r>
          </a:p>
          <a:p>
            <a:r>
              <a:rPr lang="en-US" dirty="0"/>
              <a:t> </a:t>
            </a:r>
          </a:p>
          <a:p>
            <a:r>
              <a:rPr lang="en-US" dirty="0"/>
              <a:t>In general, the focus of PSE change interventions shifts from “individual behavior and direct services” to the “infrastructure to support healthy behavior.” Instead of teaching individuals the skills necessary to make healthier choices, PSE change initiatives alter the surrounding environment in ways that make it easier for people to make healthy choices. </a:t>
            </a:r>
          </a:p>
          <a:p>
            <a:endParaRPr lang="en-US" dirty="0"/>
          </a:p>
          <a:p>
            <a:r>
              <a:rPr lang="en-US" dirty="0"/>
              <a:t>For example, instead of encouraging an individual to enroll in a smoking cessation class, a PSE change would aim to implement policies that would raise tobacco excise taxes or prohibit smoking in public places.</a:t>
            </a:r>
          </a:p>
          <a:p>
            <a:r>
              <a:rPr lang="en-US" dirty="0"/>
              <a:t> </a:t>
            </a:r>
          </a:p>
          <a:p>
            <a:r>
              <a:rPr lang="en-US" dirty="0"/>
              <a:t>Modifying the environment also allows comprehensive cancer control programs to support healthy choices at the population level, rather than at an individual level, which often results in the more efficient use of resources. </a:t>
            </a:r>
            <a:endParaRPr lang="en-US" b="1" dirty="0"/>
          </a:p>
          <a:p>
            <a:pPr defTabSz="915772">
              <a:defRPr/>
            </a:pPr>
            <a:br>
              <a:rPr lang="en-US" dirty="0">
                <a:cs typeface="+mn-lt"/>
              </a:rPr>
            </a:br>
            <a:r>
              <a:rPr lang="en-US" dirty="0"/>
              <a:t>Take a moment to consider the difference between these concepts.</a:t>
            </a:r>
            <a:endParaRPr lang="en-US" dirty="0">
              <a:cs typeface="Calibri"/>
            </a:endParaRPr>
          </a:p>
          <a:p>
            <a:endParaRPr lang="en-US" dirty="0">
              <a:cs typeface="Calibri"/>
            </a:endParaRPr>
          </a:p>
          <a:p>
            <a:pPr defTabSz="915772">
              <a:defRPr/>
            </a:pPr>
            <a:r>
              <a:rPr lang="en-US" b="1" dirty="0"/>
              <a:t>Truss, M. Policy, Systems, and Environmental Change in Cancer Control </a:t>
            </a:r>
          </a:p>
          <a:p>
            <a:endParaRPr lang="en-US" dirty="0"/>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10</a:t>
            </a:fld>
            <a:endParaRPr lang="en-US"/>
          </a:p>
        </p:txBody>
      </p:sp>
    </p:spTree>
    <p:extLst>
      <p:ext uri="{BB962C8B-B14F-4D97-AF65-F5344CB8AC3E}">
        <p14:creationId xmlns:p14="http://schemas.microsoft.com/office/powerpoint/2010/main" val="5743547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issue(s) are important and why? Will others find the issue(s) important and why?</a:t>
            </a:r>
            <a:r>
              <a:rPr lang="en-US" sz="1200" kern="1200" dirty="0">
                <a:solidFill>
                  <a:schemeClr val="tx1"/>
                </a:solidFill>
                <a:effectLst/>
                <a:latin typeface="+mn-lt"/>
                <a:ea typeface="+mn-ea"/>
                <a:cs typeface="+mn-cs"/>
              </a:rPr>
              <a:t> At this point, you have identified the cancer control priority area of interest and now are aware of the context in which your PSE change will take place. Assessing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take you to the next step in the process, as it will highlight the areas in which your initiative can have the most impact. Stakeholders and decision-makers will be more likely to endorse your PSE change initiative if it is well-supported with data. </a:t>
            </a:r>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91</a:t>
            </a:fld>
            <a:endParaRPr lang="en-US"/>
          </a:p>
        </p:txBody>
      </p:sp>
    </p:spTree>
    <p:extLst>
      <p:ext uri="{BB962C8B-B14F-4D97-AF65-F5344CB8AC3E}">
        <p14:creationId xmlns:p14="http://schemas.microsoft.com/office/powerpoint/2010/main" val="12670241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begin this process, take a broad view of the data available, encompassing points such as behavioral risk factor surveillance, cancer surveillance, data related to cost-benefit and tobacco excise tax rates, for</a:t>
            </a:r>
            <a:r>
              <a:rPr lang="en-US" sz="1200" kern="1200" baseline="0" dirty="0">
                <a:solidFill>
                  <a:schemeClr val="tx1"/>
                </a:solidFill>
                <a:effectLst/>
                <a:latin typeface="+mn-lt"/>
                <a:ea typeface="+mn-ea"/>
                <a:cs typeface="+mn-cs"/>
              </a:rPr>
              <a:t> example</a:t>
            </a:r>
            <a:r>
              <a:rPr lang="en-US" sz="1200" kern="1200" dirty="0">
                <a:solidFill>
                  <a:schemeClr val="tx1"/>
                </a:solidFill>
                <a:effectLst/>
                <a:latin typeface="+mn-lt"/>
                <a:ea typeface="+mn-ea"/>
                <a:cs typeface="+mn-cs"/>
              </a:rPr>
              <a:t>. Your initial review should include sources of state, tribe or territory data but must also include regional and local data if they are available. Each source provides information necessary for developing a complete picture of the issue, so aim for a comprehensive approach.</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92</a:t>
            </a:fld>
            <a:endParaRPr lang="en-US"/>
          </a:p>
        </p:txBody>
      </p:sp>
    </p:spTree>
    <p:extLst>
      <p:ext uri="{BB962C8B-B14F-4D97-AF65-F5344CB8AC3E}">
        <p14:creationId xmlns:p14="http://schemas.microsoft.com/office/powerpoint/2010/main" val="6820998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also important to acknowledge that public health issues may have different impacts at the state and local levels. For example, when compared to others, a state may rank well for low obesity rates. Yet, an assessment reveals that rural communities in an otherwise well-ranked region have higher rates of obesity. This finding helps target the PSE change initiative and helps the task force begin to tailor its approach to address specific aspects of the issue faced by the intended audience.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93</a:t>
            </a:fld>
            <a:endParaRPr lang="en-US"/>
          </a:p>
        </p:txBody>
      </p:sp>
    </p:spTree>
    <p:extLst>
      <p:ext uri="{BB962C8B-B14F-4D97-AF65-F5344CB8AC3E}">
        <p14:creationId xmlns:p14="http://schemas.microsoft.com/office/powerpoint/2010/main" val="4030906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Cast a wide net when conducting your data assessment—the more data that support your position, the better. For example, the Cherokee Nation Comprehensive Cancer Control Program identified student tobacco use as its priority area. As part of its assessment, the Program obtained quantitative smoking rates data from the YRBSS. Qualitative data came in the form of parents’ and community members’ observations of youth tobacco use. Information about the disparate burden of tobacco use in American Indian communities came from published literature such as the American Journal of Preventive Medicine.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Drawing upon the wide variety of data available will provide robust support for your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Action4PSEChange. (2017). </a:t>
            </a:r>
            <a:r>
              <a:rPr kumimoji="0" lang="en-US" sz="1200" b="0" i="1" u="none" strike="noStrike" kern="1200" cap="none" spc="0" normalizeH="0" baseline="0" noProof="0" dirty="0">
                <a:ln>
                  <a:noFill/>
                </a:ln>
                <a:solidFill>
                  <a:prstClr val="black"/>
                </a:solidFill>
                <a:effectLst/>
                <a:uLnTx/>
                <a:uFillTx/>
                <a:latin typeface="+mn-lt"/>
                <a:ea typeface="+mn-ea"/>
                <a:cs typeface="+mn-cs"/>
              </a:rPr>
              <a:t>Cherokee Nation Tobacco-Free Schools</a:t>
            </a:r>
            <a:r>
              <a:rPr kumimoji="0" lang="en-US" sz="1200" b="0" i="0" u="none" strike="noStrike" kern="1200" cap="none" spc="0" normalizeH="0" baseline="0" noProof="0" dirty="0">
                <a:ln>
                  <a:noFill/>
                </a:ln>
                <a:solidFill>
                  <a:prstClr val="black"/>
                </a:solidFill>
                <a:effectLst/>
                <a:uLnTx/>
                <a:uFillTx/>
                <a:latin typeface="+mn-lt"/>
                <a:ea typeface="+mn-ea"/>
                <a:cs typeface="+mn-cs"/>
              </a:rPr>
              <a:t>. Retrieved from http://action4psechange.org/cherokee-nation-tobacco-free-schools/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Hopkins, D., </a:t>
            </a:r>
            <a:r>
              <a:rPr lang="en-US" sz="1200" kern="1200" dirty="0" err="1">
                <a:solidFill>
                  <a:schemeClr val="tx1"/>
                </a:solidFill>
                <a:effectLst/>
                <a:latin typeface="+mn-lt"/>
                <a:ea typeface="+mn-ea"/>
                <a:cs typeface="+mn-cs"/>
              </a:rPr>
              <a:t>Razi</a:t>
            </a:r>
            <a:r>
              <a:rPr lang="en-US" sz="1200" kern="1200" dirty="0">
                <a:solidFill>
                  <a:schemeClr val="tx1"/>
                </a:solidFill>
                <a:effectLst/>
                <a:latin typeface="+mn-lt"/>
                <a:ea typeface="+mn-ea"/>
                <a:cs typeface="+mn-cs"/>
              </a:rPr>
              <a:t>, S., Leeks, K.D., </a:t>
            </a:r>
            <a:r>
              <a:rPr lang="en-US" sz="1200" kern="1200" dirty="0" err="1">
                <a:solidFill>
                  <a:schemeClr val="tx1"/>
                </a:solidFill>
                <a:effectLst/>
                <a:latin typeface="+mn-lt"/>
                <a:ea typeface="+mn-ea"/>
                <a:cs typeface="+mn-cs"/>
              </a:rPr>
              <a:t>Priya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Kalra</a:t>
            </a:r>
            <a:r>
              <a:rPr lang="en-US" sz="1200" kern="1200" dirty="0">
                <a:solidFill>
                  <a:schemeClr val="tx1"/>
                </a:solidFill>
                <a:effectLst/>
                <a:latin typeface="+mn-lt"/>
                <a:ea typeface="+mn-ea"/>
                <a:cs typeface="+mn-cs"/>
              </a:rPr>
              <a:t>, G., Chattopadhyay, S.K., &amp; </a:t>
            </a:r>
            <a:r>
              <a:rPr lang="en-US" sz="1200" kern="1200" dirty="0" err="1">
                <a:solidFill>
                  <a:schemeClr val="tx1"/>
                </a:solidFill>
                <a:effectLst/>
                <a:latin typeface="+mn-lt"/>
                <a:ea typeface="+mn-ea"/>
                <a:cs typeface="+mn-cs"/>
              </a:rPr>
              <a:t>Soler</a:t>
            </a:r>
            <a:r>
              <a:rPr lang="en-US" sz="1200" kern="1200" dirty="0">
                <a:solidFill>
                  <a:schemeClr val="tx1"/>
                </a:solidFill>
                <a:effectLst/>
                <a:latin typeface="+mn-lt"/>
                <a:ea typeface="+mn-ea"/>
                <a:cs typeface="+mn-cs"/>
              </a:rPr>
              <a:t>, R.E. (2010). Smokefree policies to reduce tobacco use: A systematic review. </a:t>
            </a:r>
            <a:r>
              <a:rPr lang="en-US" sz="1200" i="1" kern="1200" dirty="0">
                <a:solidFill>
                  <a:schemeClr val="tx1"/>
                </a:solidFill>
                <a:effectLst/>
                <a:latin typeface="+mn-lt"/>
                <a:ea typeface="+mn-ea"/>
                <a:cs typeface="+mn-cs"/>
              </a:rPr>
              <a:t>American Journal of Preventive Medicine, 38</a:t>
            </a:r>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Suppl</a:t>
            </a:r>
            <a:r>
              <a:rPr lang="en-US" sz="1200" kern="1200" dirty="0">
                <a:solidFill>
                  <a:schemeClr val="tx1"/>
                </a:solidFill>
                <a:effectLst/>
                <a:latin typeface="+mn-lt"/>
                <a:ea typeface="+mn-ea"/>
                <a:cs typeface="+mn-cs"/>
              </a:rPr>
              <a:t>), S275-289.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10.1016/j.amepre.2009.10.029.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iStock</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dirty="0"/>
              <a:t>http://www.istockphoto.com/photo/blank-antique-teal-blue-wooden-sign-with-fish-net-border-gm464700320-58684100?st=_p_net</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94</a:t>
            </a:fld>
            <a:endParaRPr lang="en-US"/>
          </a:p>
        </p:txBody>
      </p:sp>
    </p:spTree>
    <p:extLst>
      <p:ext uri="{BB962C8B-B14F-4D97-AF65-F5344CB8AC3E}">
        <p14:creationId xmlns:p14="http://schemas.microsoft.com/office/powerpoint/2010/main" val="35448872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Comprehensive Cancer Control programs operate in an environment of limited resources. For this reason, one of the first questions posed by stakeholders and decision-makers likely will surround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cost of the proposed PSE change. Be prepared to estimate the strengths and weaknesses of your initiative against alternative types of action. Does your plan provide value while keeping costs in check? For example, if you’re assessing data and building evidence around a potential PSE change initiative like a cancer screening program, first look to your comprehensive cancer control program for previous cost-benefit analyses. If another cancer control program has implemented a similar PSE change intervention, they may be able to share information about costs.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look for published data regarding cost-benefit analysis of similar programs. If research provides evidence of improved health outcomes at a low cost and recommends extending such programs for similar audiences, this will certainly build your case.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95</a:t>
            </a:fld>
            <a:endParaRPr lang="en-US"/>
          </a:p>
        </p:txBody>
      </p:sp>
    </p:spTree>
    <p:extLst>
      <p:ext uri="{BB962C8B-B14F-4D97-AF65-F5344CB8AC3E}">
        <p14:creationId xmlns:p14="http://schemas.microsoft.com/office/powerpoint/2010/main" val="32158565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Cancer Control programs routinely are encouraged by the National Comprehensive Cancer Control Program to use “high-quality data and research to assess the burden of cancer in their jurisdictions, set priorities, and develop program goals.”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advice also applies to building a PSE change initiative. Stakeholders, community members and decision-makers are more likely to support a program that is based on solid evidence.  </a:t>
            </a:r>
            <a:r>
              <a:rPr lang="en-US" sz="1200" b="1" u="none" kern="1200" dirty="0">
                <a:solidFill>
                  <a:schemeClr val="tx1"/>
                </a:solidFill>
                <a:effectLst/>
                <a:latin typeface="+mn-lt"/>
                <a:ea typeface="+mn-ea"/>
                <a:cs typeface="+mn-cs"/>
              </a:rPr>
              <a:t>So, when you summarize your data and evidence and build your case, explain how they are evidence-based, objective, relevant, and valid.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Steele, C. B., Rose, J. M., Townsend, J. S., </a:t>
            </a:r>
            <a:r>
              <a:rPr lang="en-US" sz="1200" kern="1200" dirty="0" err="1">
                <a:solidFill>
                  <a:schemeClr val="tx1"/>
                </a:solidFill>
                <a:effectLst/>
                <a:latin typeface="+mn-lt"/>
                <a:ea typeface="+mn-ea"/>
                <a:cs typeface="+mn-cs"/>
              </a:rPr>
              <a:t>Fonseka</a:t>
            </a:r>
            <a:r>
              <a:rPr lang="en-US" sz="1200" kern="1200" dirty="0">
                <a:solidFill>
                  <a:schemeClr val="tx1"/>
                </a:solidFill>
                <a:effectLst/>
                <a:latin typeface="+mn-lt"/>
                <a:ea typeface="+mn-ea"/>
                <a:cs typeface="+mn-cs"/>
              </a:rPr>
              <a:t>, J., Richardson, L. C., &amp; </a:t>
            </a:r>
            <a:r>
              <a:rPr lang="en-US" sz="1200" kern="1200" dirty="0" err="1">
                <a:solidFill>
                  <a:schemeClr val="tx1"/>
                </a:solidFill>
                <a:effectLst/>
                <a:latin typeface="+mn-lt"/>
                <a:ea typeface="+mn-ea"/>
                <a:cs typeface="+mn-cs"/>
              </a:rPr>
              <a:t>Chovnick</a:t>
            </a:r>
            <a:r>
              <a:rPr lang="en-US" sz="1200" kern="1200" dirty="0">
                <a:solidFill>
                  <a:schemeClr val="tx1"/>
                </a:solidFill>
                <a:effectLst/>
                <a:latin typeface="+mn-lt"/>
                <a:ea typeface="+mn-ea"/>
                <a:cs typeface="+mn-cs"/>
              </a:rPr>
              <a:t>, G. (2015). Comprehensive Cancer Control Partners’ Use of and Attitudes About Evidence-Based Practices. </a:t>
            </a:r>
            <a:r>
              <a:rPr lang="en-US" sz="1200" i="1" kern="1200" dirty="0">
                <a:solidFill>
                  <a:schemeClr val="tx1"/>
                </a:solidFill>
                <a:effectLst/>
                <a:latin typeface="+mn-lt"/>
                <a:ea typeface="+mn-ea"/>
                <a:cs typeface="+mn-cs"/>
              </a:rPr>
              <a:t>Preventing Chronic Disease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E113. </a:t>
            </a:r>
            <a:r>
              <a:rPr lang="en-US" sz="1200" u="sng" kern="1200" dirty="0">
                <a:solidFill>
                  <a:schemeClr val="tx1"/>
                </a:solidFill>
                <a:effectLst/>
                <a:latin typeface="+mn-lt"/>
                <a:ea typeface="+mn-ea"/>
                <a:cs typeface="+mn-cs"/>
                <a:hlinkClick r:id="rId3"/>
              </a:rPr>
              <a:t>http://doi.org/10.5888/pcd12.150095</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96</a:t>
            </a:fld>
            <a:endParaRPr lang="en-US"/>
          </a:p>
        </p:txBody>
      </p:sp>
    </p:spTree>
    <p:extLst>
      <p:ext uri="{BB962C8B-B14F-4D97-AF65-F5344CB8AC3E}">
        <p14:creationId xmlns:p14="http://schemas.microsoft.com/office/powerpoint/2010/main" val="36373330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Decision-makers are well aware of the limited resources available for public health initiatives. In this environment, decision-makers are not likely to support a plan that doesn’t show promise.</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Conducting a thorough review and assessment of data at the outset is an investment of time that will provide a strong foundation as you move forward. Each segment of data, taken together, builds your case and allows you to address priority areas through your PSE intervention which, when based on evidence, will have a high likelihood of success. If data are not available and you have the resources to conduct your own analysis, call on the partners in your task force or coalition who have this expertise.</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97</a:t>
            </a:fld>
            <a:endParaRPr lang="en-US"/>
          </a:p>
        </p:txBody>
      </p:sp>
    </p:spTree>
    <p:extLst>
      <p:ext uri="{BB962C8B-B14F-4D97-AF65-F5344CB8AC3E}">
        <p14:creationId xmlns:p14="http://schemas.microsoft.com/office/powerpoint/2010/main" val="28213003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through possible outcomes if your PSE change initiative fails. Information gathered during this process can reinforce the importance of your effort.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in the previously mentioned Cherokee Nation smoke-free schools initiative, Cancer Program staff knew that American Indian</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Alaska Native communities bear a disproportionate burden of disease and death from tobacco use.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an effort to reach school-age children before they started smoking, it was reasonable to conclude increased smoking rates would result in community members experiencing greater rates of tobacco-related illnesses and deaths.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Action4PSEChange. (2017). </a:t>
            </a:r>
            <a:r>
              <a:rPr kumimoji="0" lang="en-US" sz="1200" b="0" i="1" u="none" strike="noStrike" kern="1200" cap="none" spc="0" normalizeH="0" baseline="0" noProof="0" dirty="0">
                <a:ln>
                  <a:noFill/>
                </a:ln>
                <a:solidFill>
                  <a:prstClr val="black"/>
                </a:solidFill>
                <a:effectLst/>
                <a:uLnTx/>
                <a:uFillTx/>
                <a:latin typeface="+mn-lt"/>
                <a:ea typeface="+mn-ea"/>
                <a:cs typeface="+mn-cs"/>
              </a:rPr>
              <a:t>Cherokee Nation Tobacco-Free Schools</a:t>
            </a:r>
            <a:r>
              <a:rPr kumimoji="0" lang="en-US" sz="1200" b="0" i="0" u="none" strike="noStrike" kern="1200" cap="none" spc="0" normalizeH="0" baseline="0" noProof="0" dirty="0">
                <a:ln>
                  <a:noFill/>
                </a:ln>
                <a:solidFill>
                  <a:prstClr val="black"/>
                </a:solidFill>
                <a:effectLst/>
                <a:uLnTx/>
                <a:uFillTx/>
                <a:latin typeface="+mn-lt"/>
                <a:ea typeface="+mn-ea"/>
                <a:cs typeface="+mn-cs"/>
              </a:rPr>
              <a:t>. Retrieved from http://action4psechange.org/cherokee-nation-tobacco-free-schools/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rPr>
              <a:t>Mowery, P. D., </a:t>
            </a:r>
            <a:r>
              <a:rPr lang="en-US" sz="1200" kern="1200" dirty="0" err="1">
                <a:solidFill>
                  <a:schemeClr val="tx1"/>
                </a:solidFill>
              </a:rPr>
              <a:t>Dube</a:t>
            </a:r>
            <a:r>
              <a:rPr lang="en-US" sz="1200" kern="1200" dirty="0">
                <a:solidFill>
                  <a:schemeClr val="tx1"/>
                </a:solidFill>
              </a:rPr>
              <a:t>, S. R., Thorne, S. L., Barrett, B. E., </a:t>
            </a:r>
            <a:r>
              <a:rPr lang="en-US" sz="1200" kern="1200" dirty="0" err="1">
                <a:solidFill>
                  <a:schemeClr val="tx1"/>
                </a:solidFill>
              </a:rPr>
              <a:t>Homa</a:t>
            </a:r>
            <a:r>
              <a:rPr lang="en-US" sz="1200" kern="1200" dirty="0">
                <a:solidFill>
                  <a:schemeClr val="tx1"/>
                </a:solidFill>
              </a:rPr>
              <a:t>, D. M., &amp; Henderson, P. N. (2015). Disparities in Smoking-Related Mortality Among American Indians/Alaska Natives. </a:t>
            </a:r>
            <a:r>
              <a:rPr lang="en-US" sz="1200" i="1" kern="1200" dirty="0">
                <a:solidFill>
                  <a:schemeClr val="tx1"/>
                </a:solidFill>
              </a:rPr>
              <a:t>American Journal of Preventive</a:t>
            </a:r>
            <a:r>
              <a:rPr lang="en-US" sz="1200" i="1" kern="1200" baseline="0" dirty="0">
                <a:solidFill>
                  <a:schemeClr val="tx1"/>
                </a:solidFill>
              </a:rPr>
              <a:t> </a:t>
            </a:r>
            <a:r>
              <a:rPr lang="en-US" sz="1200" i="1" kern="1200" dirty="0">
                <a:solidFill>
                  <a:schemeClr val="tx1"/>
                </a:solidFill>
              </a:rPr>
              <a:t>Medicine</a:t>
            </a:r>
            <a:r>
              <a:rPr lang="en-US" sz="1200" kern="1200" dirty="0">
                <a:solidFill>
                  <a:schemeClr val="tx1"/>
                </a:solidFill>
              </a:rPr>
              <a:t>, </a:t>
            </a:r>
            <a:r>
              <a:rPr lang="en-US" sz="1200" dirty="0">
                <a:solidFill>
                  <a:srgbClr val="000000"/>
                </a:solidFill>
                <a:latin typeface="arial" panose="020B0604020202020204" pitchFamily="34" charset="0"/>
              </a:rPr>
              <a:t>49(5):738-44. </a:t>
            </a:r>
            <a:r>
              <a:rPr lang="en-US" sz="1200" dirty="0">
                <a:solidFill>
                  <a:srgbClr val="000000"/>
                </a:solidFill>
                <a:latin typeface="arial" panose="020B0604020202020204" pitchFamily="34" charset="0"/>
                <a:hlinkClick r:id="rId3"/>
              </a:rPr>
              <a:t>http://doi.org/10.1016/j.amepre.2015.05.002</a:t>
            </a:r>
            <a:endParaRPr lang="en-US" sz="1200"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iStock</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http://www.istockphoto.com/photo/try-fail-repeat-success-gm502917948-82216751?st=_p_fail</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98</a:t>
            </a:fld>
            <a:endParaRPr lang="en-US"/>
          </a:p>
        </p:txBody>
      </p:sp>
    </p:spTree>
    <p:extLst>
      <p:ext uri="{BB962C8B-B14F-4D97-AF65-F5344CB8AC3E}">
        <p14:creationId xmlns:p14="http://schemas.microsoft.com/office/powerpoint/2010/main" val="37101744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steps we have discussed in this lesson have been designed to help build a compelling case for your PSE change initiative. By this point in the process, you have conducted a comprehensive environmental scan that incorporates state, tribal, territorial and local data. You have reviewed a range of data types and sources, including cost-benefit analysis. You have considered data that can be used to support conflicting points of view and have formulated counter arguments. Your data are objective, relevant and valid. You laid the foundation for persuading decision-makers to support your objective. Now it’s time to use this evidence to develop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SMART goals and objectives for your PSE change initiative. </a:t>
            </a:r>
          </a:p>
        </p:txBody>
      </p:sp>
      <p:sp>
        <p:nvSpPr>
          <p:cNvPr id="4" name="Slide Number Placeholder 3"/>
          <p:cNvSpPr>
            <a:spLocks noGrp="1"/>
          </p:cNvSpPr>
          <p:nvPr>
            <p:ph type="sldNum" sz="quarter" idx="10"/>
          </p:nvPr>
        </p:nvSpPr>
        <p:spPr/>
        <p:txBody>
          <a:bodyPr/>
          <a:lstStyle/>
          <a:p>
            <a:fld id="{C86F15E9-0BE7-4FE3-9441-9D32F4679029}" type="slidenum">
              <a:rPr lang="en-US" smtClean="0"/>
              <a:pPr/>
              <a:t>99</a:t>
            </a:fld>
            <a:endParaRPr lang="en-US"/>
          </a:p>
        </p:txBody>
      </p:sp>
    </p:spTree>
    <p:extLst>
      <p:ext uri="{BB962C8B-B14F-4D97-AF65-F5344CB8AC3E}">
        <p14:creationId xmlns:p14="http://schemas.microsoft.com/office/powerpoint/2010/main" val="932401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data can give you a starting point for identifying specific, measurable, attainable, relevant and time-bound – or SMART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goals and objectives.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iStock</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http://www.istockphoto.com/photo/set-goals-smart-gm576608218-99085843?st=_p_smart%20objectives</a:t>
            </a:r>
          </a:p>
        </p:txBody>
      </p:sp>
      <p:sp>
        <p:nvSpPr>
          <p:cNvPr id="4" name="Slide Number Placeholder 3"/>
          <p:cNvSpPr>
            <a:spLocks noGrp="1"/>
          </p:cNvSpPr>
          <p:nvPr>
            <p:ph type="sldNum" sz="quarter" idx="10"/>
          </p:nvPr>
        </p:nvSpPr>
        <p:spPr/>
        <p:txBody>
          <a:bodyPr/>
          <a:lstStyle/>
          <a:p>
            <a:fld id="{C86F15E9-0BE7-4FE3-9441-9D32F4679029}" type="slidenum">
              <a:rPr lang="en-US" smtClean="0"/>
              <a:pPr/>
              <a:t>100</a:t>
            </a:fld>
            <a:endParaRPr lang="en-US"/>
          </a:p>
        </p:txBody>
      </p:sp>
    </p:spTree>
    <p:extLst>
      <p:ext uri="{BB962C8B-B14F-4D97-AF65-F5344CB8AC3E}">
        <p14:creationId xmlns:p14="http://schemas.microsoft.com/office/powerpoint/2010/main" val="176102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6.xml"/><Relationship Id="rId1" Type="http://schemas.openxmlformats.org/officeDocument/2006/relationships/tags" Target="../tags/tag175.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8.xml"/><Relationship Id="rId1" Type="http://schemas.openxmlformats.org/officeDocument/2006/relationships/tags" Target="../tags/tag177.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0.xml"/><Relationship Id="rId1" Type="http://schemas.openxmlformats.org/officeDocument/2006/relationships/tags" Target="../tags/tag179.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2.xml"/><Relationship Id="rId1" Type="http://schemas.openxmlformats.org/officeDocument/2006/relationships/tags" Target="../tags/tag181.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4.xml"/><Relationship Id="rId1" Type="http://schemas.openxmlformats.org/officeDocument/2006/relationships/tags" Target="../tags/tag183.xml"/></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6.xml"/><Relationship Id="rId1" Type="http://schemas.openxmlformats.org/officeDocument/2006/relationships/tags" Target="../tags/tag185.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8.xml"/><Relationship Id="rId1" Type="http://schemas.openxmlformats.org/officeDocument/2006/relationships/tags" Target="../tags/tag187.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0.xml"/><Relationship Id="rId1" Type="http://schemas.openxmlformats.org/officeDocument/2006/relationships/tags" Target="../tags/tag189.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2.xml"/><Relationship Id="rId1" Type="http://schemas.openxmlformats.org/officeDocument/2006/relationships/tags" Target="../tags/tag191.xml"/></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4.xml"/><Relationship Id="rId1" Type="http://schemas.openxmlformats.org/officeDocument/2006/relationships/tags" Target="../tags/tag19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6.xml"/><Relationship Id="rId1" Type="http://schemas.openxmlformats.org/officeDocument/2006/relationships/tags" Target="../tags/tag195.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8.xml"/><Relationship Id="rId1" Type="http://schemas.openxmlformats.org/officeDocument/2006/relationships/tags" Target="../tags/tag197.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0.xml"/><Relationship Id="rId1" Type="http://schemas.openxmlformats.org/officeDocument/2006/relationships/tags" Target="../tags/tag199.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2.xml"/><Relationship Id="rId1" Type="http://schemas.openxmlformats.org/officeDocument/2006/relationships/tags" Target="../tags/tag201.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4.xml"/><Relationship Id="rId1" Type="http://schemas.openxmlformats.org/officeDocument/2006/relationships/tags" Target="../tags/tag203.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6.xml"/><Relationship Id="rId1" Type="http://schemas.openxmlformats.org/officeDocument/2006/relationships/tags" Target="../tags/tag205.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8.xml"/><Relationship Id="rId1" Type="http://schemas.openxmlformats.org/officeDocument/2006/relationships/tags" Target="../tags/tag207.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0.xml"/><Relationship Id="rId1" Type="http://schemas.openxmlformats.org/officeDocument/2006/relationships/tags" Target="../tags/tag209.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2.xml"/><Relationship Id="rId1" Type="http://schemas.openxmlformats.org/officeDocument/2006/relationships/tags" Target="../tags/tag211.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4.xml"/><Relationship Id="rId1" Type="http://schemas.openxmlformats.org/officeDocument/2006/relationships/tags" Target="../tags/tag2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6.xml"/><Relationship Id="rId1" Type="http://schemas.openxmlformats.org/officeDocument/2006/relationships/tags" Target="../tags/tag21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8.xml"/><Relationship Id="rId1" Type="http://schemas.openxmlformats.org/officeDocument/2006/relationships/tags" Target="../tags/tag217.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0.xml"/><Relationship Id="rId1" Type="http://schemas.openxmlformats.org/officeDocument/2006/relationships/tags" Target="../tags/tag219.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2.xml"/><Relationship Id="rId1" Type="http://schemas.openxmlformats.org/officeDocument/2006/relationships/tags" Target="../tags/tag221.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4.xml"/><Relationship Id="rId1" Type="http://schemas.openxmlformats.org/officeDocument/2006/relationships/tags" Target="../tags/tag223.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6.xml"/><Relationship Id="rId1" Type="http://schemas.openxmlformats.org/officeDocument/2006/relationships/tags" Target="../tags/tag225.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8.xml"/><Relationship Id="rId1" Type="http://schemas.openxmlformats.org/officeDocument/2006/relationships/tags" Target="../tags/tag227.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0.xml"/><Relationship Id="rId1" Type="http://schemas.openxmlformats.org/officeDocument/2006/relationships/tags" Target="../tags/tag229.xml"/></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2.xml"/><Relationship Id="rId1" Type="http://schemas.openxmlformats.org/officeDocument/2006/relationships/tags" Target="../tags/tag231.xml"/></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4.xml"/><Relationship Id="rId1" Type="http://schemas.openxmlformats.org/officeDocument/2006/relationships/tags" Target="../tags/tag233.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6.xml"/><Relationship Id="rId1" Type="http://schemas.openxmlformats.org/officeDocument/2006/relationships/tags" Target="../tags/tag235.xml"/></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8.xml"/><Relationship Id="rId1" Type="http://schemas.openxmlformats.org/officeDocument/2006/relationships/tags" Target="../tags/tag237.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0.xml"/><Relationship Id="rId1" Type="http://schemas.openxmlformats.org/officeDocument/2006/relationships/tags" Target="../tags/tag239.xml"/></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2.xml"/><Relationship Id="rId1" Type="http://schemas.openxmlformats.org/officeDocument/2006/relationships/tags" Target="../tags/tag241.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4.xml"/><Relationship Id="rId1" Type="http://schemas.openxmlformats.org/officeDocument/2006/relationships/tags" Target="../tags/tag243.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6.xml"/><Relationship Id="rId1" Type="http://schemas.openxmlformats.org/officeDocument/2006/relationships/tags" Target="../tags/tag245.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8.xml"/><Relationship Id="rId1" Type="http://schemas.openxmlformats.org/officeDocument/2006/relationships/tags" Target="../tags/tag247.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0.xml"/><Relationship Id="rId1" Type="http://schemas.openxmlformats.org/officeDocument/2006/relationships/tags" Target="../tags/tag249.xml"/></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2.xml"/><Relationship Id="rId1" Type="http://schemas.openxmlformats.org/officeDocument/2006/relationships/tags" Target="../tags/tag251.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4.xml"/><Relationship Id="rId1" Type="http://schemas.openxmlformats.org/officeDocument/2006/relationships/tags" Target="../tags/tag25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6.xml"/><Relationship Id="rId1" Type="http://schemas.openxmlformats.org/officeDocument/2006/relationships/tags" Target="../tags/tag255.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8.xml"/><Relationship Id="rId1" Type="http://schemas.openxmlformats.org/officeDocument/2006/relationships/tags" Target="../tags/tag257.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0.xml"/><Relationship Id="rId1" Type="http://schemas.openxmlformats.org/officeDocument/2006/relationships/tags" Target="../tags/tag259.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2.xml"/><Relationship Id="rId1" Type="http://schemas.openxmlformats.org/officeDocument/2006/relationships/tags" Target="../tags/tag261.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4.xml"/><Relationship Id="rId1" Type="http://schemas.openxmlformats.org/officeDocument/2006/relationships/tags" Target="../tags/tag263.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6.xml"/><Relationship Id="rId1" Type="http://schemas.openxmlformats.org/officeDocument/2006/relationships/tags" Target="../tags/tag265.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8.xml"/><Relationship Id="rId1" Type="http://schemas.openxmlformats.org/officeDocument/2006/relationships/tags" Target="../tags/tag267.xml"/></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0.xml"/><Relationship Id="rId1" Type="http://schemas.openxmlformats.org/officeDocument/2006/relationships/tags" Target="../tags/tag269.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2.xml"/><Relationship Id="rId1" Type="http://schemas.openxmlformats.org/officeDocument/2006/relationships/tags" Target="../tags/tag271.xml"/></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4.xml"/><Relationship Id="rId1" Type="http://schemas.openxmlformats.org/officeDocument/2006/relationships/tags" Target="../tags/tag27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6.xml"/><Relationship Id="rId1" Type="http://schemas.openxmlformats.org/officeDocument/2006/relationships/tags" Target="../tags/tag275.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8.xml"/><Relationship Id="rId1" Type="http://schemas.openxmlformats.org/officeDocument/2006/relationships/tags" Target="../tags/tag277.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0.xml"/><Relationship Id="rId1" Type="http://schemas.openxmlformats.org/officeDocument/2006/relationships/tags" Target="../tags/tag279.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2.xml"/><Relationship Id="rId1" Type="http://schemas.openxmlformats.org/officeDocument/2006/relationships/tags" Target="../tags/tag281.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4.xml"/><Relationship Id="rId1" Type="http://schemas.openxmlformats.org/officeDocument/2006/relationships/tags" Target="../tags/tag283.xml"/></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6.xml"/><Relationship Id="rId1" Type="http://schemas.openxmlformats.org/officeDocument/2006/relationships/tags" Target="../tags/tag285.xml"/></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8.xml"/><Relationship Id="rId1" Type="http://schemas.openxmlformats.org/officeDocument/2006/relationships/tags" Target="../tags/tag287.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0.xml"/><Relationship Id="rId1" Type="http://schemas.openxmlformats.org/officeDocument/2006/relationships/tags" Target="../tags/tag289.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2.xml"/><Relationship Id="rId1" Type="http://schemas.openxmlformats.org/officeDocument/2006/relationships/tags" Target="../tags/tag291.xml"/></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4.xml"/><Relationship Id="rId1" Type="http://schemas.openxmlformats.org/officeDocument/2006/relationships/tags" Target="../tags/tag29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6.xml"/><Relationship Id="rId1" Type="http://schemas.openxmlformats.org/officeDocument/2006/relationships/tags" Target="../tags/tag295.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8.xml"/><Relationship Id="rId1" Type="http://schemas.openxmlformats.org/officeDocument/2006/relationships/tags" Target="../tags/tag297.xml"/></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0.xml"/><Relationship Id="rId1" Type="http://schemas.openxmlformats.org/officeDocument/2006/relationships/tags" Target="../tags/tag299.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2.xml"/><Relationship Id="rId1" Type="http://schemas.openxmlformats.org/officeDocument/2006/relationships/tags" Target="../tags/tag301.xml"/></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4.xml"/><Relationship Id="rId1" Type="http://schemas.openxmlformats.org/officeDocument/2006/relationships/tags" Target="../tags/tag303.xml"/></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6.xml"/><Relationship Id="rId1" Type="http://schemas.openxmlformats.org/officeDocument/2006/relationships/tags" Target="../tags/tag305.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8.xml"/><Relationship Id="rId1" Type="http://schemas.openxmlformats.org/officeDocument/2006/relationships/tags" Target="../tags/tag30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0.xml"/><Relationship Id="rId1" Type="http://schemas.openxmlformats.org/officeDocument/2006/relationships/tags" Target="../tags/tag309.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2.xml"/><Relationship Id="rId1" Type="http://schemas.openxmlformats.org/officeDocument/2006/relationships/tags" Target="../tags/tag31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4.xml"/><Relationship Id="rId1" Type="http://schemas.openxmlformats.org/officeDocument/2006/relationships/tags" Target="../tags/tag313.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6.xml"/><Relationship Id="rId1" Type="http://schemas.openxmlformats.org/officeDocument/2006/relationships/tags" Target="../tags/tag315.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8.xml"/><Relationship Id="rId1" Type="http://schemas.openxmlformats.org/officeDocument/2006/relationships/tags" Target="../tags/tag317.xml"/></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0.xml"/><Relationship Id="rId1" Type="http://schemas.openxmlformats.org/officeDocument/2006/relationships/tags" Target="../tags/tag319.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2.xml"/><Relationship Id="rId1" Type="http://schemas.openxmlformats.org/officeDocument/2006/relationships/tags" Target="../tags/tag321.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4.xml"/><Relationship Id="rId1" Type="http://schemas.openxmlformats.org/officeDocument/2006/relationships/tags" Target="../tags/tag323.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6.xml"/><Relationship Id="rId1" Type="http://schemas.openxmlformats.org/officeDocument/2006/relationships/tags" Target="../tags/tag325.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8.xml"/><Relationship Id="rId1" Type="http://schemas.openxmlformats.org/officeDocument/2006/relationships/tags" Target="../tags/tag327.xml"/></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0.xml"/><Relationship Id="rId1" Type="http://schemas.openxmlformats.org/officeDocument/2006/relationships/tags" Target="../tags/tag329.xml"/></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2.xml"/><Relationship Id="rId1" Type="http://schemas.openxmlformats.org/officeDocument/2006/relationships/tags" Target="../tags/tag33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4.xml"/><Relationship Id="rId1" Type="http://schemas.openxmlformats.org/officeDocument/2006/relationships/tags" Target="../tags/tag333.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6.xml"/><Relationship Id="rId1" Type="http://schemas.openxmlformats.org/officeDocument/2006/relationships/tags" Target="../tags/tag335.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8.xml"/><Relationship Id="rId1" Type="http://schemas.openxmlformats.org/officeDocument/2006/relationships/tags" Target="../tags/tag337.xml"/></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0.xml"/><Relationship Id="rId1" Type="http://schemas.openxmlformats.org/officeDocument/2006/relationships/tags" Target="../tags/tag339.xml"/></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2.xml"/><Relationship Id="rId1" Type="http://schemas.openxmlformats.org/officeDocument/2006/relationships/tags" Target="../tags/tag341.xml"/></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4.xml"/><Relationship Id="rId1" Type="http://schemas.openxmlformats.org/officeDocument/2006/relationships/tags" Target="../tags/tag343.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6.xml"/><Relationship Id="rId1" Type="http://schemas.openxmlformats.org/officeDocument/2006/relationships/tags" Target="../tags/tag345.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8.xml"/><Relationship Id="rId1" Type="http://schemas.openxmlformats.org/officeDocument/2006/relationships/tags" Target="../tags/tag347.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0.xml"/><Relationship Id="rId1" Type="http://schemas.openxmlformats.org/officeDocument/2006/relationships/tags" Target="../tags/tag349.xml"/></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2.xml"/><Relationship Id="rId1" Type="http://schemas.openxmlformats.org/officeDocument/2006/relationships/tags" Target="../tags/tag35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4.xml"/><Relationship Id="rId1" Type="http://schemas.openxmlformats.org/officeDocument/2006/relationships/tags" Target="../tags/tag353.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6.xml"/><Relationship Id="rId1" Type="http://schemas.openxmlformats.org/officeDocument/2006/relationships/tags" Target="../tags/tag355.xml"/></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8.xml"/><Relationship Id="rId1" Type="http://schemas.openxmlformats.org/officeDocument/2006/relationships/tags" Target="../tags/tag357.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0.xml"/><Relationship Id="rId1" Type="http://schemas.openxmlformats.org/officeDocument/2006/relationships/tags" Target="../tags/tag359.xml"/></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2.xml"/><Relationship Id="rId1" Type="http://schemas.openxmlformats.org/officeDocument/2006/relationships/tags" Target="../tags/tag361.xml"/></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4.xml"/><Relationship Id="rId1" Type="http://schemas.openxmlformats.org/officeDocument/2006/relationships/tags" Target="../tags/tag363.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6.xml"/><Relationship Id="rId1" Type="http://schemas.openxmlformats.org/officeDocument/2006/relationships/tags" Target="../tags/tag365.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8.xml"/><Relationship Id="rId1" Type="http://schemas.openxmlformats.org/officeDocument/2006/relationships/tags" Target="../tags/tag367.xml"/></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0.xml"/><Relationship Id="rId1" Type="http://schemas.openxmlformats.org/officeDocument/2006/relationships/tags" Target="../tags/tag369.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2.xml"/><Relationship Id="rId1" Type="http://schemas.openxmlformats.org/officeDocument/2006/relationships/tags" Target="../tags/tag37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4.xml"/><Relationship Id="rId1" Type="http://schemas.openxmlformats.org/officeDocument/2006/relationships/tags" Target="../tags/tag373.xml"/></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6.xml"/><Relationship Id="rId1" Type="http://schemas.openxmlformats.org/officeDocument/2006/relationships/tags" Target="../tags/tag375.xml"/></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8.xml"/><Relationship Id="rId1" Type="http://schemas.openxmlformats.org/officeDocument/2006/relationships/tags" Target="../tags/tag377.xml"/></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0.xml"/><Relationship Id="rId1" Type="http://schemas.openxmlformats.org/officeDocument/2006/relationships/tags" Target="../tags/tag379.xml"/></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84.xml"/><Relationship Id="rId1" Type="http://schemas.openxmlformats.org/officeDocument/2006/relationships/tags" Target="../tags/tag38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ags" Target="../tags/tag8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tags" Target="../tags/tag89.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4.xml"/><Relationship Id="rId1" Type="http://schemas.openxmlformats.org/officeDocument/2006/relationships/tags" Target="../tags/tag9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6.xml"/><Relationship Id="rId1" Type="http://schemas.openxmlformats.org/officeDocument/2006/relationships/tags" Target="../tags/tag95.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tags" Target="../tags/tag99.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2.xml"/><Relationship Id="rId1" Type="http://schemas.openxmlformats.org/officeDocument/2006/relationships/tags" Target="../tags/tag101.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4.xml"/><Relationship Id="rId1" Type="http://schemas.openxmlformats.org/officeDocument/2006/relationships/tags" Target="../tags/tag103.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8.xml"/><Relationship Id="rId1" Type="http://schemas.openxmlformats.org/officeDocument/2006/relationships/tags" Target="../tags/tag107.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0.xml"/><Relationship Id="rId1" Type="http://schemas.openxmlformats.org/officeDocument/2006/relationships/tags" Target="../tags/tag109.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2.xml"/><Relationship Id="rId1" Type="http://schemas.openxmlformats.org/officeDocument/2006/relationships/tags" Target="../tags/tag111.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4.xml"/><Relationship Id="rId1" Type="http://schemas.openxmlformats.org/officeDocument/2006/relationships/tags" Target="../tags/tag1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6.xml"/><Relationship Id="rId1" Type="http://schemas.openxmlformats.org/officeDocument/2006/relationships/tags" Target="../tags/tag115.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8.xml"/><Relationship Id="rId1" Type="http://schemas.openxmlformats.org/officeDocument/2006/relationships/tags" Target="../tags/tag117.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0.xml"/><Relationship Id="rId1" Type="http://schemas.openxmlformats.org/officeDocument/2006/relationships/tags" Target="../tags/tag119.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2.xml"/><Relationship Id="rId1" Type="http://schemas.openxmlformats.org/officeDocument/2006/relationships/tags" Target="../tags/tag121.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4.xml"/><Relationship Id="rId1" Type="http://schemas.openxmlformats.org/officeDocument/2006/relationships/tags" Target="../tags/tag123.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6.xml"/><Relationship Id="rId1" Type="http://schemas.openxmlformats.org/officeDocument/2006/relationships/tags" Target="../tags/tag125.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8.xml"/><Relationship Id="rId1" Type="http://schemas.openxmlformats.org/officeDocument/2006/relationships/tags" Target="../tags/tag127.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0.xml"/><Relationship Id="rId1" Type="http://schemas.openxmlformats.org/officeDocument/2006/relationships/tags" Target="../tags/tag129.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2.xml"/><Relationship Id="rId1" Type="http://schemas.openxmlformats.org/officeDocument/2006/relationships/tags" Target="../tags/tag131.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4.xml"/><Relationship Id="rId1" Type="http://schemas.openxmlformats.org/officeDocument/2006/relationships/tags" Target="../tags/tag13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6.xml"/><Relationship Id="rId1" Type="http://schemas.openxmlformats.org/officeDocument/2006/relationships/tags" Target="../tags/tag135.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8.xml"/><Relationship Id="rId1" Type="http://schemas.openxmlformats.org/officeDocument/2006/relationships/tags" Target="../tags/tag137.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0.xml"/><Relationship Id="rId1" Type="http://schemas.openxmlformats.org/officeDocument/2006/relationships/tags" Target="../tags/tag139.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2.xml"/><Relationship Id="rId1" Type="http://schemas.openxmlformats.org/officeDocument/2006/relationships/tags" Target="../tags/tag141.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4.xml"/><Relationship Id="rId1" Type="http://schemas.openxmlformats.org/officeDocument/2006/relationships/tags" Target="../tags/tag143.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6.xml"/><Relationship Id="rId1" Type="http://schemas.openxmlformats.org/officeDocument/2006/relationships/tags" Target="../tags/tag14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8.xml"/><Relationship Id="rId1" Type="http://schemas.openxmlformats.org/officeDocument/2006/relationships/tags" Target="../tags/tag147.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0.xml"/><Relationship Id="rId1" Type="http://schemas.openxmlformats.org/officeDocument/2006/relationships/tags" Target="../tags/tag149.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2.xml"/><Relationship Id="rId1" Type="http://schemas.openxmlformats.org/officeDocument/2006/relationships/tags" Target="../tags/tag151.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4.xml"/><Relationship Id="rId1" Type="http://schemas.openxmlformats.org/officeDocument/2006/relationships/tags" Target="../tags/tag15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6.xml"/><Relationship Id="rId1" Type="http://schemas.openxmlformats.org/officeDocument/2006/relationships/tags" Target="../tags/tag155.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8.xml"/><Relationship Id="rId1" Type="http://schemas.openxmlformats.org/officeDocument/2006/relationships/tags" Target="../tags/tag157.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0.xml"/><Relationship Id="rId1" Type="http://schemas.openxmlformats.org/officeDocument/2006/relationships/tags" Target="../tags/tag159.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2.xml"/><Relationship Id="rId1" Type="http://schemas.openxmlformats.org/officeDocument/2006/relationships/tags" Target="../tags/tag161.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4.xml"/><Relationship Id="rId1" Type="http://schemas.openxmlformats.org/officeDocument/2006/relationships/tags" Target="../tags/tag163.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6.xml"/><Relationship Id="rId1" Type="http://schemas.openxmlformats.org/officeDocument/2006/relationships/tags" Target="../tags/tag165.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8.xml"/><Relationship Id="rId1" Type="http://schemas.openxmlformats.org/officeDocument/2006/relationships/tags" Target="../tags/tag167.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0.xml"/><Relationship Id="rId1" Type="http://schemas.openxmlformats.org/officeDocument/2006/relationships/tags" Target="../tags/tag169.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2.xml"/><Relationship Id="rId1" Type="http://schemas.openxmlformats.org/officeDocument/2006/relationships/tags" Target="../tags/tag171.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4.xml"/><Relationship Id="rId1" Type="http://schemas.openxmlformats.org/officeDocument/2006/relationships/tags" Target="../tags/tag17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C4E9-2989-5BC2-4EFF-C7CE4E0074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93B29-A157-B9EE-542C-A19B21785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2AF3B-2CE3-A6E5-3E24-0AA984204585}"/>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A5491E49-345A-FDB9-7A1F-6BF4BF1E5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42DF4-2BB0-6115-1C01-65FDF3F41929}"/>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5053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0DC3-C704-EBEE-7977-F74169DD4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92974-23A9-7CBD-5D4A-68D0917E35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71E05-C3FB-9F28-F76C-65EE66B49CF7}"/>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7758F2CC-E26C-691D-816F-FF1867418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C16B6-110A-AF47-B391-F83DAFA81887}"/>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35167621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458516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79254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7251582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3537670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32968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631594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391625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99177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5228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061998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8DDAE-E5AD-13ED-80AA-81BF68CEC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4D212-BC73-FB69-36E3-EF5310BA59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51A26-CF3A-1547-67EC-D523D7CA4F90}"/>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46BCFEE1-033C-FC3F-CF40-9ACEB2C78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625B-BCEB-5095-7A69-3B866D130D9F}"/>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24721554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084038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85053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1733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1677744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138320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326914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102114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0260556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3664706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64870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nvPr>
        </p:nvSpPr>
        <p:spPr>
          <a:xfrm>
            <a:off x="3454401"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3454401"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196" y="5858870"/>
            <a:ext cx="4267200" cy="541930"/>
          </a:xfrm>
          <a:prstGeom prst="rect">
            <a:avLst/>
          </a:prstGeom>
        </p:spPr>
      </p:pic>
    </p:spTree>
    <p:extLst>
      <p:ext uri="{BB962C8B-B14F-4D97-AF65-F5344CB8AC3E}">
        <p14:creationId xmlns:p14="http://schemas.microsoft.com/office/powerpoint/2010/main" val="8424111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632725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975365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989743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46530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813953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78776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90964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147631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0573270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054183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147145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977504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345608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997655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555354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646124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386818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880381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119014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587497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2106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6789123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239692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2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190367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3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357534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747686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3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669273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3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174257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411171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734731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354049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7149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9867640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574557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3739364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4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02640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5443870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4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744656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0541879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4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61347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575827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753064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61008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6541070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7256383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918736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756767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5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8910078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5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538287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5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6039321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5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106950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0574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0574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7010648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062345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5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98190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1678835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5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667184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5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808044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285800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6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6655125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6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517815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6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732948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6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598981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6913487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92344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6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4386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770188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702225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6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1757473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381936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7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8409386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7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944913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7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679885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056361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957119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922095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17901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629063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7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991139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7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7170362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7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2391811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1462219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529962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8120318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3666831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5625034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31338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8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6131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36AD-5B96-536C-3121-566E12DBB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0D039-D10A-A570-EE01-BA7202CEF9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E0D58-7366-7DCB-ABDE-714C9E561458}"/>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AAE816A9-D533-6E99-80AA-BE365E57A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19DBF-2998-FD4B-0C4E-5FEE7DD2DCEC}"/>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401124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242215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8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461356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8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9199017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257669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9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537161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9417537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nvPr>
        </p:nvSpPr>
        <p:spPr>
          <a:xfrm>
            <a:off x="3454401"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3454401"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196" y="5858870"/>
            <a:ext cx="4267200" cy="541930"/>
          </a:xfrm>
          <a:prstGeom prst="rect">
            <a:avLst/>
          </a:prstGeom>
        </p:spPr>
      </p:pic>
    </p:spTree>
    <p:extLst>
      <p:ext uri="{BB962C8B-B14F-4D97-AF65-F5344CB8AC3E}">
        <p14:creationId xmlns:p14="http://schemas.microsoft.com/office/powerpoint/2010/main" val="51513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379666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25150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971254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9808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75085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208866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144109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6008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26284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4F00-7639-73FB-0E8E-2E4E57A8F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86D0C9-39EF-D3EC-6C61-2FC28A260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7B660-B2A2-52D8-B562-EE02C75B33C7}"/>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DBDAE018-4E15-446F-1BF3-8F66325D4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48924-164E-DEC8-A7CB-AEE437B7050A}"/>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3245644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602341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23979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80190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26365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9758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38627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83111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98808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87743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08401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4B4C-EEDD-A055-C96A-3360A01CB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E0A51-3E96-5797-8333-2C684C1BAE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CAAB69-8016-4DFB-9790-73F6F0B962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22201-61E1-9484-807E-B8191E449649}"/>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6" name="Footer Placeholder 5">
            <a:extLst>
              <a:ext uri="{FF2B5EF4-FFF2-40B4-BE49-F238E27FC236}">
                <a16:creationId xmlns:a16="http://schemas.microsoft.com/office/drawing/2014/main" id="{DB4C175E-DEFD-0AE4-DD6E-F6EEBC93B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4FCAB-7CDD-96DF-1B49-E38716E9452D}"/>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19204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182958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5788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357772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990860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740042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56623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32403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06657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388098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7658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D3FB-DC7B-85C5-AD66-3BD5D8101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DB9E28-2824-7349-C0C7-C9C814582F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A49F1-AA74-DDE6-ADA6-B6E86BDBB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188A0C-546B-D549-86A2-862004860C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3AC47-3AF9-446A-F789-400846EEC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3D447-CE76-68E2-E9B5-DD7552DD7728}"/>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8" name="Footer Placeholder 7">
            <a:extLst>
              <a:ext uri="{FF2B5EF4-FFF2-40B4-BE49-F238E27FC236}">
                <a16:creationId xmlns:a16="http://schemas.microsoft.com/office/drawing/2014/main" id="{D48123EF-9D92-127D-AE18-ABE9301FB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C7ACFB-BB97-5A4A-B7D3-F95755D3CCAB}"/>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2144758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39403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68729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70349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611561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294036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65810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85621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59061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54082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4243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D6AF-E556-A5E7-07C5-2AA580370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FC61AF-859F-792A-E6FA-13AF7BD51584}"/>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4" name="Footer Placeholder 3">
            <a:extLst>
              <a:ext uri="{FF2B5EF4-FFF2-40B4-BE49-F238E27FC236}">
                <a16:creationId xmlns:a16="http://schemas.microsoft.com/office/drawing/2014/main" id="{C9E06D3D-A015-7A78-EB1D-2F4EDC6AC7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EAE47B-166A-050B-89F3-8660275FE305}"/>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2594181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22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11891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43504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327141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012033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36747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048925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523267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460217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3036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0B820-275E-C268-E6AF-F519949E6E1C}"/>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3" name="Footer Placeholder 2">
            <a:extLst>
              <a:ext uri="{FF2B5EF4-FFF2-40B4-BE49-F238E27FC236}">
                <a16:creationId xmlns:a16="http://schemas.microsoft.com/office/drawing/2014/main" id="{42584D71-ADA8-B46A-C705-D5A2A6D488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B2F49-C4E7-14A3-C0C5-E40C4F3F41A2}"/>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858999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568432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732818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669463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509380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931183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258393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416969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8550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42027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9470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E5F3-E804-C5A3-7448-95189BE5D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75492-DA9F-62E3-D5FE-F6758997C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25C67-9E5C-ADEC-C4E8-EB642240E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5C333-A3AE-34A0-261A-CBDA2AFCF094}"/>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6" name="Footer Placeholder 5">
            <a:extLst>
              <a:ext uri="{FF2B5EF4-FFF2-40B4-BE49-F238E27FC236}">
                <a16:creationId xmlns:a16="http://schemas.microsoft.com/office/drawing/2014/main" id="{195333A5-35BC-F82B-84CA-13B819685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23503-135F-0A98-DE13-3CE7A6F0F555}"/>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6552630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78548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819468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029156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25972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42845675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371354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373031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871728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609433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58338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CFF7-CC18-12A4-B5D2-D225BCD63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C7DE1-CA79-46CD-B81F-8D8497E9B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E02363-553A-295F-32C8-AD6533D07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C4626-7608-DF3C-4896-C371B0B4FEE8}"/>
              </a:ext>
            </a:extLst>
          </p:cNvPr>
          <p:cNvSpPr>
            <a:spLocks noGrp="1"/>
          </p:cNvSpPr>
          <p:nvPr>
            <p:ph type="dt" sz="half" idx="10"/>
          </p:nvPr>
        </p:nvSpPr>
        <p:spPr/>
        <p:txBody>
          <a:bodyPr/>
          <a:lstStyle/>
          <a:p>
            <a:fld id="{0BDC4635-EF09-409B-A631-034B041F10F7}" type="datetimeFigureOut">
              <a:rPr lang="en-US" smtClean="0"/>
              <a:t>4/21/2025</a:t>
            </a:fld>
            <a:endParaRPr lang="en-US"/>
          </a:p>
        </p:txBody>
      </p:sp>
      <p:sp>
        <p:nvSpPr>
          <p:cNvPr id="6" name="Footer Placeholder 5">
            <a:extLst>
              <a:ext uri="{FF2B5EF4-FFF2-40B4-BE49-F238E27FC236}">
                <a16:creationId xmlns:a16="http://schemas.microsoft.com/office/drawing/2014/main" id="{F864F955-C409-CE40-B7E5-1E0257952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2D64A-C289-8382-BABD-A89EE186F246}"/>
              </a:ext>
            </a:extLst>
          </p:cNvPr>
          <p:cNvSpPr>
            <a:spLocks noGrp="1"/>
          </p:cNvSpPr>
          <p:nvPr>
            <p:ph type="sldNum" sz="quarter" idx="12"/>
          </p:nvPr>
        </p:nvSpPr>
        <p:spPr/>
        <p:txBody>
          <a:bodyPr/>
          <a:lstStyle/>
          <a:p>
            <a:fld id="{C2D41869-16A5-4EEF-B387-05EFCA45FF13}" type="slidenum">
              <a:rPr lang="en-US" smtClean="0"/>
              <a:t>‹#›</a:t>
            </a:fld>
            <a:endParaRPr lang="en-US"/>
          </a:p>
        </p:txBody>
      </p:sp>
    </p:spTree>
    <p:extLst>
      <p:ext uri="{BB962C8B-B14F-4D97-AF65-F5344CB8AC3E}">
        <p14:creationId xmlns:p14="http://schemas.microsoft.com/office/powerpoint/2010/main" val="1873783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106410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031315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262259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743996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5030350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24072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17197628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514342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2562466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609600" y="6248400"/>
            <a:ext cx="7416800" cy="381000"/>
          </a:xfrm>
        </p:spPr>
        <p:txBody>
          <a:bodyPr/>
          <a:lstStyle>
            <a:lvl1pPr marL="0" indent="0">
              <a:buNone/>
              <a:defRPr sz="1400" i="1"/>
            </a:lvl1pPr>
          </a:lstStyle>
          <a:p>
            <a:pPr lvl="0"/>
            <a:r>
              <a:rPr lang="en-US" dirty="0"/>
              <a:t>Source:</a:t>
            </a:r>
          </a:p>
        </p:txBody>
      </p:sp>
    </p:spTree>
    <p:extLst>
      <p:ext uri="{BB962C8B-B14F-4D97-AF65-F5344CB8AC3E}">
        <p14:creationId xmlns:p14="http://schemas.microsoft.com/office/powerpoint/2010/main" val="380088360"/>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190" Type="http://schemas.openxmlformats.org/officeDocument/2006/relationships/slideLayout" Target="../slideLayouts/slideLayout190.xml"/><Relationship Id="rId204"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image" Target="../media/image3.png"/><Relationship Id="rId5" Type="http://schemas.openxmlformats.org/officeDocument/2006/relationships/tags" Target="../tags/tag382.xml"/><Relationship Id="rId4" Type="http://schemas.openxmlformats.org/officeDocument/2006/relationships/tags" Target="../tags/tag3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8CAC38-2599-1F84-7A17-456002837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9F180C-3616-9D3C-97D4-5696AACB0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8D3CE-7291-B6F8-9ADA-B6FB9156A4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DC4635-EF09-409B-A631-034B041F10F7}" type="datetimeFigureOut">
              <a:rPr lang="en-US" smtClean="0"/>
              <a:t>4/21/2025</a:t>
            </a:fld>
            <a:endParaRPr lang="en-US"/>
          </a:p>
        </p:txBody>
      </p:sp>
      <p:sp>
        <p:nvSpPr>
          <p:cNvPr id="5" name="Footer Placeholder 4">
            <a:extLst>
              <a:ext uri="{FF2B5EF4-FFF2-40B4-BE49-F238E27FC236}">
                <a16:creationId xmlns:a16="http://schemas.microsoft.com/office/drawing/2014/main" id="{495E3E75-06D5-0DCC-6690-3DB82430B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B82A063-BA53-706E-C152-7AF9A808B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D41869-16A5-4EEF-B387-05EFCA45FF13}" type="slidenum">
              <a:rPr lang="en-US" smtClean="0"/>
              <a:t>‹#›</a:t>
            </a:fld>
            <a:endParaRPr lang="en-US"/>
          </a:p>
        </p:txBody>
      </p:sp>
    </p:spTree>
    <p:extLst>
      <p:ext uri="{BB962C8B-B14F-4D97-AF65-F5344CB8AC3E}">
        <p14:creationId xmlns:p14="http://schemas.microsoft.com/office/powerpoint/2010/main" val="4231114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4"/>
            </p:custDataLst>
          </p:nvPr>
        </p:nvSpPr>
        <p:spPr bwMode="auto">
          <a:xfrm>
            <a:off x="609600" y="762001"/>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5"/>
            </p:custDataLst>
          </p:nvPr>
        </p:nvSpPr>
        <p:spPr bwMode="auto">
          <a:xfrm>
            <a:off x="609600" y="2057402"/>
            <a:ext cx="10972800"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8771" y="6248400"/>
            <a:ext cx="3600029" cy="457200"/>
          </a:xfrm>
          <a:prstGeom prst="rect">
            <a:avLst/>
          </a:prstGeom>
        </p:spPr>
      </p:pic>
      <p:sp>
        <p:nvSpPr>
          <p:cNvPr id="2" name="Rectangle 1"/>
          <p:cNvSpPr/>
          <p:nvPr userDrawn="1"/>
        </p:nvSpPr>
        <p:spPr>
          <a:xfrm>
            <a:off x="0" y="0"/>
            <a:ext cx="12192000" cy="6858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9083" y="92214"/>
            <a:ext cx="552117" cy="457200"/>
          </a:xfrm>
          <a:prstGeom prst="rect">
            <a:avLst/>
          </a:prstGeom>
        </p:spPr>
      </p:pic>
      <p:cxnSp>
        <p:nvCxnSpPr>
          <p:cNvPr id="7" name="Straight Arrow Connector 6"/>
          <p:cNvCxnSpPr/>
          <p:nvPr userDrawn="1"/>
        </p:nvCxnSpPr>
        <p:spPr>
          <a:xfrm>
            <a:off x="914400" y="320814"/>
            <a:ext cx="109728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855969"/>
      </p:ext>
    </p:extLst>
  </p:cSld>
  <p:clrMap bg1="lt1" tx1="dk1" bg2="lt2" tx2="dk2" accent1="accent1" accent2="accent2" accent3="accent3" accent4="accent4" accent5="accent5" accent6="accent6" hlink="hlink" folHlink="folHlink"/>
  <p:sldLayoutIdLst>
    <p:sldLayoutId id="2147483853" r:id="rId1"/>
    <p:sldLayoutId id="2147483854" r:id="rId2"/>
  </p:sldLayoutIdLst>
  <p:txStyles>
    <p:titleStyle>
      <a:lvl1pPr algn="ctr" rtl="0" eaLnBrk="0" fontAlgn="base" hangingPunct="0">
        <a:spcBef>
          <a:spcPct val="0"/>
        </a:spcBef>
        <a:spcAft>
          <a:spcPct val="0"/>
        </a:spcAft>
        <a:defRPr sz="44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365F91"/>
          </a:solidFill>
          <a:latin typeface="Trebuchet MS" pitchFamily="34" charset="0"/>
        </a:defRPr>
      </a:lvl2pPr>
      <a:lvl3pPr algn="ctr" rtl="0" eaLnBrk="0" fontAlgn="base" hangingPunct="0">
        <a:spcBef>
          <a:spcPct val="0"/>
        </a:spcBef>
        <a:spcAft>
          <a:spcPct val="0"/>
        </a:spcAft>
        <a:defRPr sz="3600">
          <a:solidFill>
            <a:srgbClr val="365F91"/>
          </a:solidFill>
          <a:latin typeface="Trebuchet MS" pitchFamily="34" charset="0"/>
        </a:defRPr>
      </a:lvl3pPr>
      <a:lvl4pPr algn="ctr" rtl="0" eaLnBrk="0" fontAlgn="base" hangingPunct="0">
        <a:spcBef>
          <a:spcPct val="0"/>
        </a:spcBef>
        <a:spcAft>
          <a:spcPct val="0"/>
        </a:spcAft>
        <a:defRPr sz="3600">
          <a:solidFill>
            <a:srgbClr val="365F91"/>
          </a:solidFill>
          <a:latin typeface="Trebuchet MS" pitchFamily="34" charset="0"/>
        </a:defRPr>
      </a:lvl4pPr>
      <a:lvl5pPr algn="ctr" rtl="0" eaLnBrk="0" fontAlgn="base" hangingPunct="0">
        <a:spcBef>
          <a:spcPct val="0"/>
        </a:spcBef>
        <a:spcAft>
          <a:spcPct val="0"/>
        </a:spcAft>
        <a:defRPr sz="3600">
          <a:solidFill>
            <a:srgbClr val="365F91"/>
          </a:solidFill>
          <a:latin typeface="Trebuchet MS" pitchFamily="34" charset="0"/>
        </a:defRPr>
      </a:lvl5pPr>
      <a:lvl6pPr marL="457200" algn="ctr" rtl="0" fontAlgn="base">
        <a:spcBef>
          <a:spcPct val="0"/>
        </a:spcBef>
        <a:spcAft>
          <a:spcPct val="0"/>
        </a:spcAft>
        <a:defRPr sz="4400">
          <a:solidFill>
            <a:srgbClr val="365F91"/>
          </a:solidFill>
          <a:latin typeface="Arial" charset="0"/>
        </a:defRPr>
      </a:lvl6pPr>
      <a:lvl7pPr marL="914400" algn="ctr" rtl="0" fontAlgn="base">
        <a:spcBef>
          <a:spcPct val="0"/>
        </a:spcBef>
        <a:spcAft>
          <a:spcPct val="0"/>
        </a:spcAft>
        <a:defRPr sz="4400">
          <a:solidFill>
            <a:srgbClr val="365F91"/>
          </a:solidFill>
          <a:latin typeface="Arial" charset="0"/>
        </a:defRPr>
      </a:lvl7pPr>
      <a:lvl8pPr marL="1371600" algn="ctr" rtl="0" fontAlgn="base">
        <a:spcBef>
          <a:spcPct val="0"/>
        </a:spcBef>
        <a:spcAft>
          <a:spcPct val="0"/>
        </a:spcAft>
        <a:defRPr sz="4400">
          <a:solidFill>
            <a:srgbClr val="365F91"/>
          </a:solidFill>
          <a:latin typeface="Arial" charset="0"/>
        </a:defRPr>
      </a:lvl8pPr>
      <a:lvl9pPr marL="1828800" algn="ctr" rtl="0" fontAlgn="base">
        <a:spcBef>
          <a:spcPct val="0"/>
        </a:spcBef>
        <a:spcAft>
          <a:spcPct val="0"/>
        </a:spcAft>
        <a:defRPr sz="4400">
          <a:solidFill>
            <a:srgbClr val="365F9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action-policy-systems-and-environmental-pse-change-training"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9.xml"/><Relationship Id="rId1" Type="http://schemas.openxmlformats.org/officeDocument/2006/relationships/slideLayout" Target="../slideLayouts/slideLayout107.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0.xml"/><Relationship Id="rId1" Type="http://schemas.openxmlformats.org/officeDocument/2006/relationships/slideLayout" Target="../slideLayouts/slideLayout10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02.xml"/><Relationship Id="rId1" Type="http://schemas.openxmlformats.org/officeDocument/2006/relationships/slideLayout" Target="../slideLayouts/slideLayout11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5.xml"/><Relationship Id="rId1" Type="http://schemas.openxmlformats.org/officeDocument/2006/relationships/slideLayout" Target="../slideLayouts/slideLayout113.xml"/><Relationship Id="rId4" Type="http://schemas.openxmlformats.org/officeDocument/2006/relationships/image" Target="../media/image56.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5.xml"/></Relationships>
</file>

<file path=ppt/slides/_rels/slide109.xml.rels><?xml version="1.0" encoding="UTF-8" standalone="yes"?>
<Relationships xmlns="http://schemas.openxmlformats.org/package/2006/relationships"><Relationship Id="rId3" Type="http://schemas.openxmlformats.org/officeDocument/2006/relationships/hyperlink" Target="https://www.cdc.gov/brfss/index.html" TargetMode="External"/><Relationship Id="rId7" Type="http://schemas.openxmlformats.org/officeDocument/2006/relationships/hyperlink" Target="https://www.ncbi.nlm.nih.gov/pmc/" TargetMode="External"/><Relationship Id="rId2" Type="http://schemas.openxmlformats.org/officeDocument/2006/relationships/notesSlide" Target="../notesSlides/notesSlide108.xml"/><Relationship Id="rId1" Type="http://schemas.openxmlformats.org/officeDocument/2006/relationships/slideLayout" Target="../slideLayouts/slideLayout116.xml"/><Relationship Id="rId6" Type="http://schemas.openxmlformats.org/officeDocument/2006/relationships/hyperlink" Target="https://seer.cancer.gov/" TargetMode="External"/><Relationship Id="rId5" Type="http://schemas.openxmlformats.org/officeDocument/2006/relationships/hyperlink" Target="http://bit.ly/1Xn6Mz6" TargetMode="External"/><Relationship Id="rId4" Type="http://schemas.openxmlformats.org/officeDocument/2006/relationships/hyperlink" Target="https://www.cdc.gov/nccdphp/dch/programs/healthycommunitiesprogram/tools/change/pdf/changeactionguid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7.xml"/></Relationships>
</file>

<file path=ppt/slides/_rels/slide111.xml.rels><?xml version="1.0" encoding="UTF-8" standalone="yes"?>
<Relationships xmlns="http://schemas.openxmlformats.org/package/2006/relationships"><Relationship Id="rId8" Type="http://schemas.openxmlformats.org/officeDocument/2006/relationships/hyperlink" Target="https://smhs.gwu.edu/cancercontroltap/sites/cancercontroltap/files/MediaPlanningMediaRelationsGuide_FINAL.pdf" TargetMode="External"/><Relationship Id="rId3" Type="http://schemas.openxmlformats.org/officeDocument/2006/relationships/hyperlink" Target="http://action4psechange.org/cherokee-nation-tobacco-free-schools/" TargetMode="External"/><Relationship Id="rId7" Type="http://schemas.openxmlformats.org/officeDocument/2006/relationships/hyperlink" Target="https://smhs.gwu.edu/cancercontroltap/sites/cancercontroltap/files/MediaPlanningMediaRelationsGuide_F" TargetMode="External"/><Relationship Id="rId2" Type="http://schemas.openxmlformats.org/officeDocument/2006/relationships/notesSlide" Target="../notesSlides/notesSlide110.xml"/><Relationship Id="rId1" Type="http://schemas.openxmlformats.org/officeDocument/2006/relationships/slideLayout" Target="../slideLayouts/slideLayout118.xml"/><Relationship Id="rId6" Type="http://schemas.openxmlformats.org/officeDocument/2006/relationships/hyperlink" Target="https://smhs.gwu.edu/cancercontroltap/sites/cancercontroltap/files/PSE_Resource_Guide_FINAL_05.15.15.pdf" TargetMode="External"/><Relationship Id="rId5" Type="http://schemas.openxmlformats.org/officeDocument/2006/relationships/hyperlink" Target="https://www.cdc.gov/phcommunities/resourcekit/evaluate/smart_objectives.html" TargetMode="External"/><Relationship Id="rId4" Type="http://schemas.openxmlformats.org/officeDocument/2006/relationships/hyperlink" Target="http://action4psechange.org/floridas-community-health-worker-certification-program/" TargetMode="External"/><Relationship Id="rId9" Type="http://schemas.openxmlformats.org/officeDocument/2006/relationships/comments" Target="../comments/comment1.xml"/></Relationships>
</file>

<file path=ppt/slides/_rels/slide112.xml.rels><?xml version="1.0" encoding="UTF-8" standalone="yes"?>
<Relationships xmlns="http://schemas.openxmlformats.org/package/2006/relationships"><Relationship Id="rId3" Type="http://schemas.openxmlformats.org/officeDocument/2006/relationships/hyperlink" Target="https://www.apha.org/~/media/files/pdf/factsheets/health_inall_policies_guide_169pages.ashx" TargetMode="External"/><Relationship Id="rId2" Type="http://schemas.openxmlformats.org/officeDocument/2006/relationships/hyperlink" Target="http://www.sciencedirect.com/science/article/pii/S0749379715002238" TargetMode="External"/><Relationship Id="rId1" Type="http://schemas.openxmlformats.org/officeDocument/2006/relationships/slideLayout" Target="../slideLayouts/slideLayout119.xml"/><Relationship Id="rId4" Type="http://schemas.openxmlformats.org/officeDocument/2006/relationships/hyperlink" Target="http://doi.org/10.5888/pcd12.150095"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0.xml"/></Relationships>
</file>

<file path=ppt/slides/_rels/slide1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3.xml"/><Relationship Id="rId1" Type="http://schemas.openxmlformats.org/officeDocument/2006/relationships/slideLayout" Target="../slideLayouts/slideLayout1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15.xml"/><Relationship Id="rId1" Type="http://schemas.openxmlformats.org/officeDocument/2006/relationships/slideLayout" Target="../slideLayouts/slideLayout12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6.xml"/></Relationships>
</file>

<file path=ppt/slides/_rels/slide1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9.xml"/><Relationship Id="rId1" Type="http://schemas.openxmlformats.org/officeDocument/2006/relationships/slideLayout" Target="../slideLayouts/slideLayout127.xml"/><Relationship Id="rId5" Type="http://schemas.openxmlformats.org/officeDocument/2006/relationships/image" Target="../media/image59.jpeg"/><Relationship Id="rId4" Type="http://schemas.openxmlformats.org/officeDocument/2006/relationships/image" Target="../media/image58.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4.xml"/></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7.xml"/><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6.xml"/></Relationships>
</file>

<file path=ppt/slides/_rels/slide1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9.xml"/><Relationship Id="rId1" Type="http://schemas.openxmlformats.org/officeDocument/2006/relationships/slideLayout" Target="../slideLayouts/slideLayout137.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0.xml"/><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1.xml"/><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0.xml"/></Relationships>
</file>

<file path=ppt/slides/_rels/slide135.xml.rels><?xml version="1.0" encoding="UTF-8" standalone="yes"?>
<Relationships xmlns="http://schemas.openxmlformats.org/package/2006/relationships"><Relationship Id="rId3" Type="http://schemas.openxmlformats.org/officeDocument/2006/relationships/hyperlink" Target="https://smhs.gwu.edu/cancercontroltap/sites/cancercontroltap/files/PSE_Resource_Guide_FINAL_05.15.15.pdf?src=CancerPolicyMap" TargetMode="External"/><Relationship Id="rId2" Type="http://schemas.openxmlformats.org/officeDocument/2006/relationships/notesSlide" Target="../notesSlides/notesSlide133.xml"/><Relationship Id="rId1" Type="http://schemas.openxmlformats.org/officeDocument/2006/relationships/slideLayout" Target="../slideLayouts/slideLayout141.xml"/><Relationship Id="rId5" Type="http://schemas.openxmlformats.org/officeDocument/2006/relationships/hyperlink" Target="https://www.fhi360.org/sites/default/files/media/documents/research-utilization-an-annotated-bibliography.pdf" TargetMode="External"/><Relationship Id="rId4" Type="http://schemas.openxmlformats.org/officeDocument/2006/relationships/hyperlink" Target="http://www.kycancerc.org/canceractionplan/Kentucky%20Cancer%20Consortium%20Resource%20Plan.pdf"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3" Type="http://schemas.openxmlformats.org/officeDocument/2006/relationships/hyperlink" Target="http://action4psechange.org/kentucky-colon-cancer-screening-program-fund/" TargetMode="External"/><Relationship Id="rId7" Type="http://schemas.openxmlformats.org/officeDocument/2006/relationships/hyperlink" Target="http://www.aapcho.org/wp/wp-content/uploads/2012/02/Giachello-MakingCommunityPartnershipsWorkToolkit.pdf" TargetMode="External"/><Relationship Id="rId2" Type="http://schemas.openxmlformats.org/officeDocument/2006/relationships/notesSlide" Target="../notesSlides/notesSlide135.xml"/><Relationship Id="rId1" Type="http://schemas.openxmlformats.org/officeDocument/2006/relationships/slideLayout" Target="../slideLayouts/slideLayout143.xml"/><Relationship Id="rId6" Type="http://schemas.openxmlformats.org/officeDocument/2006/relationships/hyperlink" Target="http://action4psechange.org/cherokee-county-tobacco-free-schools/" TargetMode="External"/><Relationship Id="rId5" Type="http://schemas.openxmlformats.org/officeDocument/2006/relationships/hyperlink" Target="http://action4psechange.org/new-orleans-smoke-free-ordinance/" TargetMode="External"/><Relationship Id="rId4" Type="http://schemas.openxmlformats.org/officeDocument/2006/relationships/hyperlink" Target="http://action4psechange.org/minnesota-sugar-sweetened-beverage-reduction-initiative/"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8.xml"/><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7.xml"/></Relationships>
</file>

<file path=ppt/slides/_rels/slide1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1.xml"/><Relationship Id="rId1" Type="http://schemas.openxmlformats.org/officeDocument/2006/relationships/slideLayout" Target="../slideLayouts/slideLayout148.xml"/><Relationship Id="rId4" Type="http://schemas.openxmlformats.org/officeDocument/2006/relationships/image" Target="../media/image65.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9.xml"/></Relationships>
</file>

<file path=ppt/slides/_rels/slide1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3.xml"/><Relationship Id="rId1" Type="http://schemas.openxmlformats.org/officeDocument/2006/relationships/slideLayout" Target="../slideLayouts/slideLayout15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1.xml"/></Relationships>
</file>

<file path=ppt/slides/_rels/slide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5.xml"/><Relationship Id="rId1" Type="http://schemas.openxmlformats.org/officeDocument/2006/relationships/slideLayout" Target="../slideLayouts/slideLayout15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6.xml"/><Relationship Id="rId1" Type="http://schemas.openxmlformats.org/officeDocument/2006/relationships/slideLayout" Target="../slideLayouts/slideLayout153.xml"/><Relationship Id="rId5" Type="http://schemas.openxmlformats.org/officeDocument/2006/relationships/image" Target="../media/image73.png"/><Relationship Id="rId4" Type="http://schemas.openxmlformats.org/officeDocument/2006/relationships/image" Target="../media/image72.png"/></Relationships>
</file>

<file path=ppt/slides/_rels/slide1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7.xml"/><Relationship Id="rId1" Type="http://schemas.openxmlformats.org/officeDocument/2006/relationships/slideLayout" Target="../slideLayouts/slideLayout15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48.xml"/><Relationship Id="rId1" Type="http://schemas.openxmlformats.org/officeDocument/2006/relationships/slideLayout" Target="../slideLayouts/slideLayout15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9.xml"/><Relationship Id="rId1" Type="http://schemas.openxmlformats.org/officeDocument/2006/relationships/slideLayout" Target="../slideLayouts/slideLayout156.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0.xml"/><Relationship Id="rId1" Type="http://schemas.openxmlformats.org/officeDocument/2006/relationships/slideLayout" Target="../slideLayouts/slideLayout157.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1.xml"/><Relationship Id="rId1" Type="http://schemas.openxmlformats.org/officeDocument/2006/relationships/slideLayout" Target="../slideLayouts/slideLayout15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5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60.xml"/></Relationships>
</file>

<file path=ppt/slides/_rels/slide156.xml.rels><?xml version="1.0" encoding="UTF-8" standalone="yes"?>
<Relationships xmlns="http://schemas.openxmlformats.org/package/2006/relationships"><Relationship Id="rId3" Type="http://schemas.openxmlformats.org/officeDocument/2006/relationships/hyperlink" Target="http://smallbusiness.chron.com/definition-grassroots-marketing-23210.html" TargetMode="External"/><Relationship Id="rId2" Type="http://schemas.openxmlformats.org/officeDocument/2006/relationships/notesSlide" Target="../notesSlides/notesSlide154.xml"/><Relationship Id="rId1" Type="http://schemas.openxmlformats.org/officeDocument/2006/relationships/slideLayout" Target="../slideLayouts/slideLayout161.xml"/><Relationship Id="rId6" Type="http://schemas.openxmlformats.org/officeDocument/2006/relationships/hyperlink" Target="https://www.ncbi.nlm.nih.gov/pubmed/15851542" TargetMode="External"/><Relationship Id="rId5" Type="http://schemas.openxmlformats.org/officeDocument/2006/relationships/hyperlink" Target="http://www.ipsnews.net/publications/framinganadvocacymessage.pdf" TargetMode="External"/><Relationship Id="rId4" Type="http://schemas.openxmlformats.org/officeDocument/2006/relationships/hyperlink" Target="http://ctb.ku.edu/en/table-of-contents/advocacy/encouragement-education/reframe-the-debate/main"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5.xml"/><Relationship Id="rId1" Type="http://schemas.openxmlformats.org/officeDocument/2006/relationships/slideLayout" Target="../slideLayouts/slideLayout162.xml"/></Relationships>
</file>

<file path=ppt/slides/_rels/slide1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6.xml"/><Relationship Id="rId1" Type="http://schemas.openxmlformats.org/officeDocument/2006/relationships/slideLayout" Target="../slideLayouts/slideLayout163.xml"/><Relationship Id="rId4" Type="http://schemas.openxmlformats.org/officeDocument/2006/relationships/image" Target="../media/image85.png"/></Relationships>
</file>

<file path=ppt/slides/_rels/slide159.xml.rels><?xml version="1.0" encoding="UTF-8" standalone="yes"?>
<Relationships xmlns="http://schemas.openxmlformats.org/package/2006/relationships"><Relationship Id="rId8" Type="http://schemas.openxmlformats.org/officeDocument/2006/relationships/hyperlink" Target="http://smallbusiness.chron.com/definition-grassroots-marketing-23210.html" TargetMode="External"/><Relationship Id="rId3" Type="http://schemas.openxmlformats.org/officeDocument/2006/relationships/hyperlink" Target="http://action4psechange.org/new-orleans-smoke-free-ordinance/" TargetMode="External"/><Relationship Id="rId7" Type="http://schemas.openxmlformats.org/officeDocument/2006/relationships/hyperlink" Target="http://mashable.com/2014/12/05/public-relations-industry/#XNjfFL5D0OqY" TargetMode="External"/><Relationship Id="rId2" Type="http://schemas.openxmlformats.org/officeDocument/2006/relationships/notesSlide" Target="../notesSlides/notesSlide157.xml"/><Relationship Id="rId1" Type="http://schemas.openxmlformats.org/officeDocument/2006/relationships/slideLayout" Target="../slideLayouts/slideLayout164.xml"/><Relationship Id="rId6" Type="http://schemas.openxmlformats.org/officeDocument/2006/relationships/hyperlink" Target="http://www.socrush.com/" TargetMode="External"/><Relationship Id="rId5" Type="http://schemas.openxmlformats.org/officeDocument/2006/relationships/hyperlink" Target="http://ctb.ku.edu/en/table-of-contents/advocacy/encouragement-education/reframe-the-debate/main" TargetMode="External"/><Relationship Id="rId4" Type="http://schemas.openxmlformats.org/officeDocument/2006/relationships/hyperlink" Target="https://smhs.gwu.edu/cancercontroltap/sites/cancercontroltap/files/Media%20Plan%20Guidance%20%20%2007%2008%202014.pdf" TargetMode="External"/><Relationship Id="rId9" Type="http://schemas.openxmlformats.org/officeDocument/2006/relationships/hyperlink" Target="http://www.ipsnews.net/publications/framinganadvocacymessage.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6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66.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61.xml"/><Relationship Id="rId1" Type="http://schemas.openxmlformats.org/officeDocument/2006/relationships/slideLayout" Target="../slideLayouts/slideLayout16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2.xml"/><Relationship Id="rId1" Type="http://schemas.openxmlformats.org/officeDocument/2006/relationships/slideLayout" Target="../slideLayouts/slideLayout168.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63.xml"/><Relationship Id="rId1" Type="http://schemas.openxmlformats.org/officeDocument/2006/relationships/slideLayout" Target="../slideLayouts/slideLayout16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4.xml"/><Relationship Id="rId1" Type="http://schemas.openxmlformats.org/officeDocument/2006/relationships/slideLayout" Target="../slideLayouts/slideLayout17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71.xml"/></Relationships>
</file>

<file path=ppt/slides/_rels/slide1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6.xml"/><Relationship Id="rId1" Type="http://schemas.openxmlformats.org/officeDocument/2006/relationships/slideLayout" Target="../slideLayouts/slideLayout172.xml"/></Relationships>
</file>

<file path=ppt/slides/_rels/slide1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7.xml"/><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8" Type="http://schemas.openxmlformats.org/officeDocument/2006/relationships/hyperlink" Target="http://healthtrust.org/wp-content/uploads/2013/11/2012-12-28-Policy_Systems_and_Environmental_Change.pdf" TargetMode="External"/><Relationship Id="rId3" Type="http://schemas.openxmlformats.org/officeDocument/2006/relationships/hyperlink" Target="https://smhs.gwu.edu/cancercontroltap/sites/cancercontroltap/files/PSE_Resource_Guide_FINAL_05.15.15.pdf?src=CancerPolicyMap" TargetMode="External"/><Relationship Id="rId7" Type="http://schemas.openxmlformats.org/officeDocument/2006/relationships/hyperlink" Target="http://www.astho.org/Programs/Evidence-Based-Public-Health/Evidence-Based-Public-Health--A-Fundamental-Concept-for-Public-Health-Practice/" TargetMode="Externa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hyperlink" Target="https://www.ncbi.nlm.nih.gov/pubmed/20167880" TargetMode="External"/><Relationship Id="rId5" Type="http://schemas.openxmlformats.org/officeDocument/2006/relationships/hyperlink" Target="http://www.med.upenn.edu/hbhe4/part4-ch15-organizational-development-theory.shtml" TargetMode="External"/><Relationship Id="rId4" Type="http://schemas.openxmlformats.org/officeDocument/2006/relationships/hyperlink" Target="http://www.midwestacademy.com/manual/"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8.xml"/><Relationship Id="rId1" Type="http://schemas.openxmlformats.org/officeDocument/2006/relationships/slideLayout" Target="../slideLayouts/slideLayout17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7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7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7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78.xml"/></Relationships>
</file>

<file path=ppt/slides/_rels/slide17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73.xml"/><Relationship Id="rId1" Type="http://schemas.openxmlformats.org/officeDocument/2006/relationships/slideLayout" Target="../slideLayouts/slideLayout17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8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81.xml"/></Relationships>
</file>

<file path=ppt/slides/_rels/slide1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6.xml"/><Relationship Id="rId1" Type="http://schemas.openxmlformats.org/officeDocument/2006/relationships/slideLayout" Target="../slideLayouts/slideLayout182.xml"/></Relationships>
</file>

<file path=ppt/slides/_rels/slide17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77.xml"/><Relationship Id="rId1" Type="http://schemas.openxmlformats.org/officeDocument/2006/relationships/slideLayout" Target="../slideLayouts/slideLayout18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action4psechange.org/about-pse-change/"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hyperlink" Target="http://dx.doi.org/10.5888/pcd12.150281" TargetMode="External"/><Relationship Id="rId4" Type="http://schemas.openxmlformats.org/officeDocument/2006/relationships/hyperlink" Target="https://www.cdc.gov/publichealth101/documents/introduction-to-public-health.pdf"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84.xml"/></Relationships>
</file>

<file path=ppt/slides/_rels/slide181.xml.rels><?xml version="1.0" encoding="UTF-8" standalone="yes"?>
<Relationships xmlns="http://schemas.openxmlformats.org/package/2006/relationships"><Relationship Id="rId8" Type="http://schemas.openxmlformats.org/officeDocument/2006/relationships/hyperlink" Target="https://www.irs.gov/charities-non-profits/direct-and-grass-roots-lobbying-defined" TargetMode="External"/><Relationship Id="rId3" Type="http://schemas.openxmlformats.org/officeDocument/2006/relationships/hyperlink" Target="https://www.cdc.gov/grants/documents/anti-lobbying_restrictions_for_cdc_grantees_july_2012.pdf" TargetMode="External"/><Relationship Id="rId7" Type="http://schemas.openxmlformats.org/officeDocument/2006/relationships/hyperlink" Target="http://familiesusa.org/defending-health-care-2017-webinar-series" TargetMode="External"/><Relationship Id="rId12" Type="http://schemas.openxmlformats.org/officeDocument/2006/relationships/hyperlink" Target="http://www.naccho.org/uploads/downloadable-resources/gov-advocacy-toolkit.pdf?utm_source=MagnetMail&amp;utm_medium=email&amp;utm_term=kkashima@email.gwu.edu&amp;utm_content=Connect-2017-06-20&amp;utm_campaign=NACCHO%20Connect,%20June%2020" TargetMode="External"/><Relationship Id="rId2" Type="http://schemas.openxmlformats.org/officeDocument/2006/relationships/notesSlide" Target="../notesSlides/notesSlide179.xml"/><Relationship Id="rId1" Type="http://schemas.openxmlformats.org/officeDocument/2006/relationships/slideLayout" Target="../slideLayouts/slideLayout185.xml"/><Relationship Id="rId6" Type="http://schemas.openxmlformats.org/officeDocument/2006/relationships/hyperlink" Target="http://www.naccho.org/uploads/downloadable-resources/flyer_advocacy-vs-lobbying.pdf" TargetMode="External"/><Relationship Id="rId11" Type="http://schemas.openxmlformats.org/officeDocument/2006/relationships/hyperlink" Target="http://ww2.wkkf.org/advocacyhandbook/page2a.html" TargetMode="External"/><Relationship Id="rId5" Type="http://schemas.openxmlformats.org/officeDocument/2006/relationships/hyperlink" Target="https://www.bolderadvocacy.org/resource/being-a-player-a-guide-to-the-irs-lobbying-regulations-for-advocacy-charities" TargetMode="External"/><Relationship Id="rId10" Type="http://schemas.openxmlformats.org/officeDocument/2006/relationships/hyperlink" Target="http://www.bolderadvocacy.org/wp-content/uploads/2012/01/The_Connection.pdf" TargetMode="External"/><Relationship Id="rId4" Type="http://schemas.openxmlformats.org/officeDocument/2006/relationships/hyperlink" Target="http://www.changelabsolutions.org/publications/complying-anti-lobbying-rules" TargetMode="External"/><Relationship Id="rId9" Type="http://schemas.openxmlformats.org/officeDocument/2006/relationships/hyperlink" Target="https://www.irs.gov/charities-non-profits/lobbying"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s://www.cdc.gov/grants/documents/anti-lobbying_restrictions_for_cdc_grantees_july_2012.pdf" TargetMode="External"/><Relationship Id="rId7" Type="http://schemas.openxmlformats.org/officeDocument/2006/relationships/hyperlink" Target="http://ww2.wkkf.org/advocacyhandbook/page2a.html" TargetMode="External"/><Relationship Id="rId2" Type="http://schemas.openxmlformats.org/officeDocument/2006/relationships/notesSlide" Target="../notesSlides/notesSlide180.xml"/><Relationship Id="rId1" Type="http://schemas.openxmlformats.org/officeDocument/2006/relationships/slideLayout" Target="../slideLayouts/slideLayout186.xml"/><Relationship Id="rId6" Type="http://schemas.openxmlformats.org/officeDocument/2006/relationships/hyperlink" Target="https://www.yumpu.com/en/document/view/30857409/chapter-2-society-for-public-health-education" TargetMode="External"/><Relationship Id="rId5" Type="http://schemas.openxmlformats.org/officeDocument/2006/relationships/hyperlink" Target="http://www.bolderadvocacy.org/wp-content/uploads/2012/01/The_Connection.pdf" TargetMode="External"/><Relationship Id="rId4" Type="http://schemas.openxmlformats.org/officeDocument/2006/relationships/hyperlink" Target="http://www.bolderadvocacy.org/afj-on-advocacy/glossary"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87.xml"/></Relationships>
</file>

<file path=ppt/slides/_rels/slide1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3.xml"/><Relationship Id="rId1" Type="http://schemas.openxmlformats.org/officeDocument/2006/relationships/slideLayout" Target="../slideLayouts/slideLayout18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89.xml"/></Relationships>
</file>

<file path=ppt/slides/_rels/slide18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85.xml"/><Relationship Id="rId1" Type="http://schemas.openxmlformats.org/officeDocument/2006/relationships/slideLayout" Target="../slideLayouts/slideLayout19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9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92.xml"/><Relationship Id="rId1" Type="http://schemas.openxmlformats.org/officeDocument/2006/relationships/video" Target="https://www.youtube.com/embed/bh_V0hrs4-w?start=1030&amp;end=1170" TargetMode="External"/><Relationship Id="rId5" Type="http://schemas.openxmlformats.org/officeDocument/2006/relationships/image" Target="../media/image28.png"/><Relationship Id="rId4" Type="http://schemas.openxmlformats.org/officeDocument/2006/relationships/hyperlink" Target="https://youtu.be/DMzxE4GBATE"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phpa.dhmh.maryland.gov/cancer/cancerplan/SiteAssets/SitePages/publications/PSE%20Presentation%20FINAL.pps" TargetMode="External"/><Relationship Id="rId3" Type="http://schemas.openxmlformats.org/officeDocument/2006/relationships/hyperlink" Target="https://www.merriam-webster.com/dictionary/environment" TargetMode="External"/><Relationship Id="rId7" Type="http://schemas.openxmlformats.org/officeDocument/2006/relationships/hyperlink" Target="http://www.saferoutespartnership.org/blog/big-p-little-p-policy"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hyperlink" Target="http://www.womeningovernment.org/sites/default/files/documents/events/Meyerson.pdf" TargetMode="External"/><Relationship Id="rId5" Type="http://schemas.openxmlformats.org/officeDocument/2006/relationships/hyperlink" Target="https://www.merriam-webster.com/dictionary/system" TargetMode="External"/><Relationship Id="rId4" Type="http://schemas.openxmlformats.org/officeDocument/2006/relationships/hyperlink" Target="https://www.merriam-webster.com/dictionary/policy"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8.xml"/><Relationship Id="rId1" Type="http://schemas.openxmlformats.org/officeDocument/2006/relationships/slideLayout" Target="../slideLayouts/slideLayout193.xml"/></Relationships>
</file>

<file path=ppt/slides/_rels/slide19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89.xml"/><Relationship Id="rId1" Type="http://schemas.openxmlformats.org/officeDocument/2006/relationships/slideLayout" Target="../slideLayouts/slideLayout19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9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96.xml"/></Relationships>
</file>

<file path=ppt/slides/_rels/slide1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2.xml"/><Relationship Id="rId1" Type="http://schemas.openxmlformats.org/officeDocument/2006/relationships/slideLayout" Target="../slideLayouts/slideLayout197.xml"/><Relationship Id="rId4" Type="http://schemas.openxmlformats.org/officeDocument/2006/relationships/image" Target="../media/image96.png"/></Relationships>
</file>

<file path=ppt/slides/_rels/slide1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3.xml"/><Relationship Id="rId1" Type="http://schemas.openxmlformats.org/officeDocument/2006/relationships/slideLayout" Target="../slideLayouts/slideLayout198.xml"/></Relationships>
</file>

<file path=ppt/slides/_rels/slide1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4.xml"/><Relationship Id="rId1" Type="http://schemas.openxmlformats.org/officeDocument/2006/relationships/slideLayout" Target="../slideLayouts/slideLayout19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00.xml"/></Relationships>
</file>

<file path=ppt/slides/_rels/slide198.xml.rels><?xml version="1.0" encoding="UTF-8" standalone="yes"?>
<Relationships xmlns="http://schemas.openxmlformats.org/package/2006/relationships"><Relationship Id="rId3" Type="http://schemas.openxmlformats.org/officeDocument/2006/relationships/hyperlink" Target="http://www.tcsg.org/sfelp/toolkit/MidwestAcademy_01.pdf" TargetMode="External"/><Relationship Id="rId2" Type="http://schemas.openxmlformats.org/officeDocument/2006/relationships/notesSlide" Target="../notesSlides/notesSlide196.xml"/><Relationship Id="rId1" Type="http://schemas.openxmlformats.org/officeDocument/2006/relationships/slideLayout" Target="../slideLayouts/slideLayout201.xml"/><Relationship Id="rId6" Type="http://schemas.openxmlformats.org/officeDocument/2006/relationships/hyperlink" Target="bit.ly/Comm102Guide" TargetMode="External"/><Relationship Id="rId5" Type="http://schemas.openxmlformats.org/officeDocument/2006/relationships/hyperlink" Target="https://www.cdc.gov/pcd/issues/2014/pdf/13_0103.pdf" TargetMode="External"/><Relationship Id="rId4" Type="http://schemas.openxmlformats.org/officeDocument/2006/relationships/hyperlink" Target="https://www.ncbi.nlm.nih.gov/pmc/articles/PMC2936472/" TargetMode="Externa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s://www.youtube.com/watch?v=bh_V0hrs4-w&amp;feature=youtu.be" TargetMode="External"/><Relationship Id="rId2" Type="http://schemas.openxmlformats.org/officeDocument/2006/relationships/notesSlide" Target="../notesSlides/notesSlide198.xml"/><Relationship Id="rId1" Type="http://schemas.openxmlformats.org/officeDocument/2006/relationships/slideLayout" Target="../slideLayouts/slideLayout203.xml"/><Relationship Id="rId4" Type="http://schemas.openxmlformats.org/officeDocument/2006/relationships/hyperlink" Target="http://www.publichealthlawcenter.org/sites/default/files/Healthy-Beverages-in-Healthcare-Toolkit-Collection-2014.pdf?src=CancerPolicyMap" TargetMode="Externa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04.xml"/></Relationships>
</file>

<file path=ppt/slides/_rels/slide2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1.xml"/><Relationship Id="rId1" Type="http://schemas.openxmlformats.org/officeDocument/2006/relationships/slideLayout" Target="../slideLayouts/slideLayout20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04.xml"/></Relationships>
</file>

<file path=ppt/slides/_rels/slide20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03.xml"/><Relationship Id="rId1" Type="http://schemas.openxmlformats.org/officeDocument/2006/relationships/slideLayout" Target="../slideLayouts/slideLayout20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04.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05.xml"/><Relationship Id="rId1" Type="http://schemas.openxmlformats.org/officeDocument/2006/relationships/slideLayout" Target="../slideLayouts/slideLayout20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0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0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microsoft.com/office/2007/relationships/hdphoto" Target="../media/hdphoto1.wdp"/></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04.xml"/></Relationships>
</file>

<file path=ppt/slides/_rels/slide2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9.xml"/><Relationship Id="rId1" Type="http://schemas.openxmlformats.org/officeDocument/2006/relationships/slideLayout" Target="../slideLayouts/slideLayout2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04.xml"/></Relationships>
</file>

<file path=ppt/slides/_rels/slide2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1.xml"/><Relationship Id="rId1" Type="http://schemas.openxmlformats.org/officeDocument/2006/relationships/slideLayout" Target="../slideLayouts/slideLayout20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04.xml"/></Relationships>
</file>

<file path=ppt/slides/_rels/slide21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14.xml"/><Relationship Id="rId1" Type="http://schemas.openxmlformats.org/officeDocument/2006/relationships/slideLayout" Target="../slideLayouts/slideLayout20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04.xml"/></Relationships>
</file>

<file path=ppt/slides/_rels/slide2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6.xml"/><Relationship Id="rId1" Type="http://schemas.openxmlformats.org/officeDocument/2006/relationships/slideLayout" Target="../slideLayouts/slideLayout204.xml"/></Relationships>
</file>

<file path=ppt/slides/_rels/slide2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7.xml"/><Relationship Id="rId1" Type="http://schemas.openxmlformats.org/officeDocument/2006/relationships/slideLayout" Target="../slideLayouts/slideLayout20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8.xml"/><Relationship Id="rId1" Type="http://schemas.openxmlformats.org/officeDocument/2006/relationships/slideLayout" Target="../slideLayouts/slideLayout204.xml"/><Relationship Id="rId4" Type="http://schemas.openxmlformats.org/officeDocument/2006/relationships/image" Target="../media/image107.jpe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04.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20.xml"/><Relationship Id="rId1" Type="http://schemas.openxmlformats.org/officeDocument/2006/relationships/slideLayout" Target="../slideLayouts/slideLayout20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1.xml"/><Relationship Id="rId1" Type="http://schemas.openxmlformats.org/officeDocument/2006/relationships/slideLayout" Target="../slideLayouts/slideLayout2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2.xml"/><Relationship Id="rId1" Type="http://schemas.openxmlformats.org/officeDocument/2006/relationships/slideLayout" Target="../slideLayouts/slideLayout20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04.xml"/></Relationships>
</file>

<file path=ppt/slides/_rels/slide226.xml.rels><?xml version="1.0" encoding="UTF-8" standalone="yes"?>
<Relationships xmlns="http://schemas.openxmlformats.org/package/2006/relationships"><Relationship Id="rId3" Type="http://schemas.openxmlformats.org/officeDocument/2006/relationships/hyperlink" Target="https://www.cdc.gov/pcd/issues/2012/11_0322.htm" TargetMode="External"/><Relationship Id="rId2" Type="http://schemas.openxmlformats.org/officeDocument/2006/relationships/notesSlide" Target="../notesSlides/notesSlide224.xml"/><Relationship Id="rId1" Type="http://schemas.openxmlformats.org/officeDocument/2006/relationships/slideLayout" Target="../slideLayouts/slideLayout204.xml"/><Relationship Id="rId6" Type="http://schemas.openxmlformats.org/officeDocument/2006/relationships/hyperlink" Target="https://smhs.gwu.edu/cancercontroltap/resources?title=%22evaluation%22&amp;field_publication_year_value%5bvalue%5d%5bdate%5d=&amp;field_resource_organization_value%5b%5d=cdc" TargetMode="External"/><Relationship Id="rId5" Type="http://schemas.openxmlformats.org/officeDocument/2006/relationships/hyperlink" Target="https://www.ncbi.nlm.nih.gov/pubmed/25829118" TargetMode="External"/><Relationship Id="rId4" Type="http://schemas.openxmlformats.org/officeDocument/2006/relationships/hyperlink" Target="http://childhoodobesity2015.com/docs/uploads/WS1.3.Whetstone,L_%20COC_June%2022.pdf" TargetMode="Externa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04.xml"/></Relationships>
</file>

<file path=ppt/slides/_rels/slide228.xml.rels><?xml version="1.0" encoding="UTF-8" standalone="yes"?>
<Relationships xmlns="http://schemas.openxmlformats.org/package/2006/relationships"><Relationship Id="rId3" Type="http://schemas.openxmlformats.org/officeDocument/2006/relationships/hyperlink" Target="http://action4psechange.org/utahs-road-respect-communities-rrc-project/" TargetMode="External"/><Relationship Id="rId7" Type="http://schemas.openxmlformats.org/officeDocument/2006/relationships/hyperlink" Target="http://re-aim.org/about/what-is-re-aim/" TargetMode="External"/><Relationship Id="rId2" Type="http://schemas.openxmlformats.org/officeDocument/2006/relationships/notesSlide" Target="../notesSlides/notesSlide226.xml"/><Relationship Id="rId1" Type="http://schemas.openxmlformats.org/officeDocument/2006/relationships/slideLayout" Target="../slideLayouts/slideLayout204.xml"/><Relationship Id="rId6" Type="http://schemas.openxmlformats.org/officeDocument/2006/relationships/hyperlink" Target="https://www.acf.hhs.gov/sites/default/files/fysb/prep-fidelity-monitoring-ts.pdf" TargetMode="External"/><Relationship Id="rId5" Type="http://schemas.openxmlformats.org/officeDocument/2006/relationships/hyperlink" Target="http://ctb.ku.edu/en/table-contents/overview/other-models-promoting-community-health-and-development/preceder-proceder/main" TargetMode="External"/><Relationship Id="rId4" Type="http://schemas.openxmlformats.org/officeDocument/2006/relationships/hyperlink" Target="https://www.cdc.gov/eval/indicators/index.htm" TargetMode="Externa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0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04.xml"/></Relationships>
</file>

<file path=ppt/slides/_rels/slide2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9.xml"/><Relationship Id="rId1" Type="http://schemas.openxmlformats.org/officeDocument/2006/relationships/slideLayout" Target="../slideLayouts/slideLayout20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04.xml"/></Relationships>
</file>

<file path=ppt/slides/_rels/slide2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31.xml"/><Relationship Id="rId1" Type="http://schemas.openxmlformats.org/officeDocument/2006/relationships/slideLayout" Target="../slideLayouts/slideLayout204.xml"/><Relationship Id="rId4" Type="http://schemas.openxmlformats.org/officeDocument/2006/relationships/image" Target="../media/image111.jpeg"/></Relationships>
</file>

<file path=ppt/slides/_rels/slide23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32.xml"/><Relationship Id="rId1" Type="http://schemas.openxmlformats.org/officeDocument/2006/relationships/slideLayout" Target="../slideLayouts/slideLayout204.xml"/></Relationships>
</file>

<file path=ppt/slides/_rels/slide23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33.xml"/><Relationship Id="rId1" Type="http://schemas.openxmlformats.org/officeDocument/2006/relationships/slideLayout" Target="../slideLayouts/slideLayout204.xml"/><Relationship Id="rId5" Type="http://schemas.openxmlformats.org/officeDocument/2006/relationships/image" Target="../media/image115.jpg"/><Relationship Id="rId4" Type="http://schemas.openxmlformats.org/officeDocument/2006/relationships/image" Target="../media/image114.jp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04.xml"/></Relationships>
</file>

<file path=ppt/slides/_rels/slide23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35.xml"/><Relationship Id="rId1" Type="http://schemas.openxmlformats.org/officeDocument/2006/relationships/slideLayout" Target="../slideLayouts/slideLayout20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0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04.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0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04.xml"/></Relationships>
</file>

<file path=ppt/slides/_rels/slide24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40.xml"/><Relationship Id="rId1" Type="http://schemas.openxmlformats.org/officeDocument/2006/relationships/slideLayout" Target="../slideLayouts/slideLayout20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0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0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04.xml"/></Relationships>
</file>

<file path=ppt/slides/_rels/slide24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44.xml"/><Relationship Id="rId1" Type="http://schemas.openxmlformats.org/officeDocument/2006/relationships/slideLayout" Target="../slideLayouts/slideLayout20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04.xml"/></Relationships>
</file>

<file path=ppt/slides/_rels/slide24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46.xml"/><Relationship Id="rId1" Type="http://schemas.openxmlformats.org/officeDocument/2006/relationships/slideLayout" Target="../slideLayouts/slideLayout20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249.xml.rels><?xml version="1.0" encoding="UTF-8" standalone="yes"?>
<Relationships xmlns="http://schemas.openxmlformats.org/package/2006/relationships"><Relationship Id="rId3" Type="http://schemas.openxmlformats.org/officeDocument/2006/relationships/hyperlink" Target="https://smhs.gwu.edu/gwci/sites/gwci/files/May%2011%20Needs%20Assessment%20for%20Access%20to%20Care%20Policy%20Summit%204.24.15.pdf" TargetMode="External"/><Relationship Id="rId7" Type="http://schemas.openxmlformats.org/officeDocument/2006/relationships/hyperlink" Target="ftp://ftp.cdc.gov/pub/Publications/Cancer/ccc/district_of_columbia_ccc_plan_2013_2018.pdf" TargetMode="External"/><Relationship Id="rId2" Type="http://schemas.openxmlformats.org/officeDocument/2006/relationships/notesSlide" Target="../notesSlides/notesSlide247.xml"/><Relationship Id="rId1" Type="http://schemas.openxmlformats.org/officeDocument/2006/relationships/slideLayout" Target="../slideLayouts/slideLayout204.xml"/><Relationship Id="rId6" Type="http://schemas.openxmlformats.org/officeDocument/2006/relationships/hyperlink" Target="http://www.dccanceraction.org/wp-content/uploads/2015/04/CancerChronicDiseasePolicyreport.pdf" TargetMode="External"/><Relationship Id="rId5" Type="http://schemas.openxmlformats.org/officeDocument/2006/relationships/hyperlink" Target="https://smhs.gwu.edu/cancercontroltap/sites/cancercontroltap/files/Policy%20Summit%20Report%202016.pdf" TargetMode="External"/><Relationship Id="rId4" Type="http://schemas.openxmlformats.org/officeDocument/2006/relationships/hyperlink" Target="https://smhs.gwu.edu/gwci/sites/gwci/files/Access%20to%20Care%20Policy%20Summit%20Visual%20Report.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04.xml"/></Relationships>
</file>

<file path=ppt/slides/_rels/slide251.xml.rels><?xml version="1.0" encoding="UTF-8" standalone="yes"?>
<Relationships xmlns="http://schemas.openxmlformats.org/package/2006/relationships"><Relationship Id="rId3" Type="http://schemas.openxmlformats.org/officeDocument/2006/relationships/hyperlink" Target="http://action4psechange.org/d-c-policy-advances-to-improve-medicaid-patient-access-to-cancer-care/" TargetMode="External"/><Relationship Id="rId2" Type="http://schemas.openxmlformats.org/officeDocument/2006/relationships/notesSlide" Target="../notesSlides/notesSlide249.xml"/><Relationship Id="rId1" Type="http://schemas.openxmlformats.org/officeDocument/2006/relationships/slideLayout" Target="../slideLayouts/slideLayout204.xml"/><Relationship Id="rId6" Type="http://schemas.openxmlformats.org/officeDocument/2006/relationships/hyperlink" Target="https://smhs.gwu.edu/gwci/sites/gwci/files/May%2011%20Needs%20Assessment%20for%20Access%20to%20Care%20Policy%20Summit%204.24.15.pdf" TargetMode="External"/><Relationship Id="rId5" Type="http://schemas.openxmlformats.org/officeDocument/2006/relationships/hyperlink" Target="https://smhs.gwu.edu/gwci/sites/gwci/files/Access%20to%20Care%20Policy%20Summit%20Visual%20Report.pdf" TargetMode="External"/><Relationship Id="rId4" Type="http://schemas.openxmlformats.org/officeDocument/2006/relationships/hyperlink" Target="ftp://ftp.cdc.gov/pub/Publications/Cancer/ccc/district_of_columbia_ccc_plan_2013_2018.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8.xml"/><Relationship Id="rId1" Type="http://schemas.openxmlformats.org/officeDocument/2006/relationships/video" Target="https://www.youtube.com/embed/DMzxE4GBATE?start=386&amp;end=447" TargetMode="External"/><Relationship Id="rId5" Type="http://schemas.openxmlformats.org/officeDocument/2006/relationships/image" Target="../media/image28.png"/><Relationship Id="rId4" Type="http://schemas.openxmlformats.org/officeDocument/2006/relationships/hyperlink" Target="https://youtu.be/DMzxE4GB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0.xml"/><Relationship Id="rId1" Type="http://schemas.openxmlformats.org/officeDocument/2006/relationships/video" Target="https://www.youtube.com/embed/DMzxE4GBATE?start=786&amp;end=868" TargetMode="External"/><Relationship Id="rId5" Type="http://schemas.openxmlformats.org/officeDocument/2006/relationships/image" Target="../media/image28.png"/><Relationship Id="rId4" Type="http://schemas.openxmlformats.org/officeDocument/2006/relationships/hyperlink" Target="https://youtu.be/DMzxE4GBAT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5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55.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5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9.xml"/><Relationship Id="rId1" Type="http://schemas.openxmlformats.org/officeDocument/2006/relationships/slideLayout" Target="../slideLayouts/slideLayout5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0.xml"/><Relationship Id="rId1" Type="http://schemas.openxmlformats.org/officeDocument/2006/relationships/slideLayout" Target="../slideLayouts/slideLayout6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6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3.xml"/><Relationship Id="rId1" Type="http://schemas.openxmlformats.org/officeDocument/2006/relationships/slideLayout" Target="../slideLayouts/slideLayout6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coalitionswork.com/" TargetMode="External"/><Relationship Id="rId2" Type="http://schemas.openxmlformats.org/officeDocument/2006/relationships/notesSlide" Target="../notesSlides/notesSlide54.xml"/><Relationship Id="rId1" Type="http://schemas.openxmlformats.org/officeDocument/2006/relationships/slideLayout" Target="../slideLayouts/slideLayout64.xml"/><Relationship Id="rId6" Type="http://schemas.openxmlformats.org/officeDocument/2006/relationships/hyperlink" Target="http://www.strengtheningnonprofits.org/resources/guidebooks/Partnerships.pdf" TargetMode="External"/><Relationship Id="rId5" Type="http://schemas.openxmlformats.org/officeDocument/2006/relationships/hyperlink" Target="http://www.americantrails.org/resources/health/healthcombuild.html" TargetMode="External"/><Relationship Id="rId4" Type="http://schemas.openxmlformats.org/officeDocument/2006/relationships/hyperlink" Target="https://smhs.gwu.edu/cancercontroltap/sites/cancercontroltap/files/PSE_Resource_Guide_FINAL_05.15.15.pdf?src=CancerPolicyMap"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8" Type="http://schemas.openxmlformats.org/officeDocument/2006/relationships/hyperlink" Target="ftp://ftp.cdc.gov/pub/Publications/Cancer/ccc/pennsylvania_ccc_plan_2013_2018.pdf" TargetMode="External"/><Relationship Id="rId3" Type="http://schemas.openxmlformats.org/officeDocument/2006/relationships/hyperlink" Target="http://action4psechange.org/floridas-community-health-worker-certification-program/" TargetMode="External"/><Relationship Id="rId7" Type="http://schemas.openxmlformats.org/officeDocument/2006/relationships/hyperlink" Target="ftp://ftp.cdc.gov/pub/Publications/Cancer/ccc/pennsylvania_ccc_plan_2013_20" TargetMode="External"/><Relationship Id="rId2" Type="http://schemas.openxmlformats.org/officeDocument/2006/relationships/notesSlide" Target="../notesSlides/notesSlide56.xml"/><Relationship Id="rId1" Type="http://schemas.openxmlformats.org/officeDocument/2006/relationships/slideLayout" Target="../slideLayouts/slideLayout66.xml"/><Relationship Id="rId6" Type="http://schemas.openxmlformats.org/officeDocument/2006/relationships/hyperlink" Target="http://ctb.ku.edu/en/table-of-contents/sustain/long-term-sustainability/sustainability-strategies/main" TargetMode="External"/><Relationship Id="rId5" Type="http://schemas.openxmlformats.org/officeDocument/2006/relationships/hyperlink" Target="https://www.youtube.com/watch?v=DMzxE4GBATE&amp;feature=youtu.be" TargetMode="External"/><Relationship Id="rId4" Type="http://schemas.openxmlformats.org/officeDocument/2006/relationships/hyperlink" Target="http://action4psechange.org/new-orleans-smoke-free-ordinance/" TargetMode="External"/><Relationship Id="rId9" Type="http://schemas.openxmlformats.org/officeDocument/2006/relationships/hyperlink" Target="http://www.ucan.cc/wpcontent/uploads/2015/12/State-Cancer-Plan-Revision-2.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1.xml"/><Relationship Id="rId1" Type="http://schemas.openxmlformats.org/officeDocument/2006/relationships/slideLayout" Target="../slideLayouts/slideLayout7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3.xml"/><Relationship Id="rId1" Type="http://schemas.openxmlformats.org/officeDocument/2006/relationships/slideLayout" Target="../slideLayouts/slideLayout7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4.xml"/><Relationship Id="rId1" Type="http://schemas.openxmlformats.org/officeDocument/2006/relationships/slideLayout" Target="../slideLayouts/slideLayout7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7.xml"/><Relationship Id="rId1" Type="http://schemas.openxmlformats.org/officeDocument/2006/relationships/slideLayout" Target="../slideLayouts/slideLayout7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83.xml"/><Relationship Id="rId4" Type="http://schemas.openxmlformats.org/officeDocument/2006/relationships/image" Target="../media/image50.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8" Type="http://schemas.openxmlformats.org/officeDocument/2006/relationships/hyperlink" Target="http://mncanceralliance.org/wp-content/uploads/2013/09/Final-Policy-Brief-9-2013.pdf" TargetMode="External"/><Relationship Id="rId3" Type="http://schemas.openxmlformats.org/officeDocument/2006/relationships/hyperlink" Target="https://smhs.gwu.edu/cancercontroltap/sites/cancercontroltap/files/Comm%20102%20Guide%20-%20Making%20Communication%20Campaigns%20Evidence-Based.pdf" TargetMode="External"/><Relationship Id="rId7" Type="http://schemas.openxmlformats.org/officeDocument/2006/relationships/hyperlink" Target="http://www.thenonprofitvillage.org/environmental-scans/" TargetMode="External"/><Relationship Id="rId2" Type="http://schemas.openxmlformats.org/officeDocument/2006/relationships/notesSlide" Target="../notesSlides/notesSlide77.xml"/><Relationship Id="rId1" Type="http://schemas.openxmlformats.org/officeDocument/2006/relationships/slideLayout" Target="../slideLayouts/slideLayout86.xml"/><Relationship Id="rId6" Type="http://schemas.openxmlformats.org/officeDocument/2006/relationships/hyperlink" Target="http://www.slideshare.net/mkconway/environmental-scanning-101" TargetMode="External"/><Relationship Id="rId5" Type="http://schemas.openxmlformats.org/officeDocument/2006/relationships/hyperlink" Target="http://www.phi.org/resources/?resource=hiapguide" TargetMode="External"/><Relationship Id="rId4" Type="http://schemas.openxmlformats.org/officeDocument/2006/relationships/hyperlink" Target="http://dx.doi.org/10.5888/pcd13.160165"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hyperlink" Target="http://dx.doi.org/10.5888/pcd13.160165" TargetMode="External"/><Relationship Id="rId3" Type="http://schemas.openxmlformats.org/officeDocument/2006/relationships/hyperlink" Target="http://action4psechange.org/minnesota-sugar-sweetened-beverage-reduction-initiative/" TargetMode="External"/><Relationship Id="rId7" Type="http://schemas.openxmlformats.org/officeDocument/2006/relationships/hyperlink" Target="http://horizon.unc.edu/courses/papers/enviroscan/" TargetMode="External"/><Relationship Id="rId2" Type="http://schemas.openxmlformats.org/officeDocument/2006/relationships/notesSlide" Target="../notesSlides/notesSlide79.xml"/><Relationship Id="rId1" Type="http://schemas.openxmlformats.org/officeDocument/2006/relationships/slideLayout" Target="../slideLayouts/slideLayout88.xml"/><Relationship Id="rId6" Type="http://schemas.openxmlformats.org/officeDocument/2006/relationships/hyperlink" Target="http://bit.ly/PSECCNP" TargetMode="External"/><Relationship Id="rId5" Type="http://schemas.openxmlformats.org/officeDocument/2006/relationships/hyperlink" Target="http://libguides.health.unm.edu/graylit" TargetMode="External"/><Relationship Id="rId4" Type="http://schemas.openxmlformats.org/officeDocument/2006/relationships/hyperlink" Target="http://action4psechange.org/d-c-policy-advances-to-improve-medicaid-patient-access-to-cancer-care/"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4.xml"/><Relationship Id="rId1" Type="http://schemas.openxmlformats.org/officeDocument/2006/relationships/slideLayout" Target="../slideLayouts/slideLayout9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6.xml"/><Relationship Id="rId1" Type="http://schemas.openxmlformats.org/officeDocument/2006/relationships/slideLayout" Target="../slideLayouts/slideLayout9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7.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7.xml"/><Relationship Id="rId1" Type="http://schemas.openxmlformats.org/officeDocument/2006/relationships/slideLayout" Target="../slideLayouts/slideLayout10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5CA2-5C48-0924-93FA-3798D961602E}"/>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65F2186A-FC86-B8C0-3269-9AD24E29A5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477462" y="366624"/>
            <a:ext cx="2755265" cy="100393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6D30678-F161-6010-D326-99C9A86FA18F}"/>
              </a:ext>
            </a:extLst>
          </p:cNvPr>
          <p:cNvSpPr txBox="1"/>
          <p:nvPr/>
        </p:nvSpPr>
        <p:spPr>
          <a:xfrm>
            <a:off x="477462" y="1546047"/>
            <a:ext cx="10464411" cy="4846840"/>
          </a:xfrm>
          <a:prstGeom prst="rect">
            <a:avLst/>
          </a:prstGeom>
          <a:noFill/>
        </p:spPr>
        <p:txBody>
          <a:bodyPr wrap="square" rtlCol="0">
            <a:spAutoFit/>
          </a:bodyPr>
          <a:lstStyle/>
          <a:p>
            <a:pPr marL="0" marR="0">
              <a:lnSpc>
                <a:spcPct val="107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marL="0" marR="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George Washington University Cancer Center TAP. (2020).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Action for Policy, Systems and Environmental (PSE) Change: A Training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[PowerPoint Slides]. GWU Cancer Center TAP.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https://cme.smhs.gwu.edu/gw-cancer-center-/content/action-policy-systems-and-environmental-pse-change-training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marL="0" marR="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cancercontrol@gwu.edu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994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 Change: How is it Different? </a:t>
            </a:r>
          </a:p>
        </p:txBody>
      </p:sp>
      <p:sp>
        <p:nvSpPr>
          <p:cNvPr id="4" name="Text Placeholder 3"/>
          <p:cNvSpPr>
            <a:spLocks noGrp="1"/>
          </p:cNvSpPr>
          <p:nvPr>
            <p:ph type="body" sz="quarter" idx="10"/>
          </p:nvPr>
        </p:nvSpPr>
        <p:spPr/>
        <p:txBody>
          <a:bodyPr/>
          <a:lstStyle/>
          <a:p>
            <a:r>
              <a:rPr lang="en-US" dirty="0"/>
              <a:t>Truss, 2013. </a:t>
            </a:r>
          </a:p>
        </p:txBody>
      </p:sp>
      <p:sp>
        <p:nvSpPr>
          <p:cNvPr id="6" name="TextBox 5"/>
          <p:cNvSpPr txBox="1"/>
          <p:nvPr/>
        </p:nvSpPr>
        <p:spPr>
          <a:xfrm>
            <a:off x="6553200" y="5943601"/>
            <a:ext cx="3429000" cy="276999"/>
          </a:xfrm>
          <a:prstGeom prst="rect">
            <a:avLst/>
          </a:prstGeom>
          <a:noFill/>
        </p:spPr>
        <p:txBody>
          <a:bodyPr wrap="square" rtlCol="0">
            <a:spAutoFit/>
          </a:bodyPr>
          <a:lstStyle/>
          <a:p>
            <a:r>
              <a:rPr lang="en-US" sz="1200" dirty="0"/>
              <a:t>Chart adapted from The Food Trust (2012)</a:t>
            </a:r>
          </a:p>
        </p:txBody>
      </p:sp>
      <p:graphicFrame>
        <p:nvGraphicFramePr>
          <p:cNvPr id="5" name="Table 4"/>
          <p:cNvGraphicFramePr>
            <a:graphicFrameLocks noGrp="1"/>
          </p:cNvGraphicFramePr>
          <p:nvPr/>
        </p:nvGraphicFramePr>
        <p:xfrm>
          <a:off x="2286000" y="1876426"/>
          <a:ext cx="7315200" cy="3931920"/>
        </p:xfrm>
        <a:graphic>
          <a:graphicData uri="http://schemas.openxmlformats.org/drawingml/2006/table">
            <a:tbl>
              <a:tblPr firstRow="1" bandRow="1">
                <a:tableStyleId>{5C22544A-7EE6-4342-B048-85BDC9FD1C3A}</a:tableStyleId>
              </a:tblPr>
              <a:tblGrid>
                <a:gridCol w="3703898">
                  <a:extLst>
                    <a:ext uri="{9D8B030D-6E8A-4147-A177-3AD203B41FA5}">
                      <a16:colId xmlns:a16="http://schemas.microsoft.com/office/drawing/2014/main" val="2606625000"/>
                    </a:ext>
                  </a:extLst>
                </a:gridCol>
                <a:gridCol w="3611302">
                  <a:extLst>
                    <a:ext uri="{9D8B030D-6E8A-4147-A177-3AD203B41FA5}">
                      <a16:colId xmlns:a16="http://schemas.microsoft.com/office/drawing/2014/main" val="3957837968"/>
                    </a:ext>
                  </a:extLst>
                </a:gridCol>
              </a:tblGrid>
              <a:tr h="587670">
                <a:tc>
                  <a:txBody>
                    <a:bodyPr/>
                    <a:lstStyle/>
                    <a:p>
                      <a:r>
                        <a:rPr lang="en-US" dirty="0"/>
                        <a:t>Traditional Public Health Behavior</a:t>
                      </a:r>
                      <a:r>
                        <a:rPr lang="en-US" baseline="0" dirty="0"/>
                        <a:t> Change Programs</a:t>
                      </a:r>
                      <a:endParaRPr lang="en-US" dirty="0"/>
                    </a:p>
                  </a:txBody>
                  <a:tcPr>
                    <a:solidFill>
                      <a:srgbClr val="0096D6"/>
                    </a:solidFill>
                  </a:tcPr>
                </a:tc>
                <a:tc>
                  <a:txBody>
                    <a:bodyPr/>
                    <a:lstStyle/>
                    <a:p>
                      <a:r>
                        <a:rPr lang="en-US" dirty="0"/>
                        <a:t>PSE Change</a:t>
                      </a:r>
                    </a:p>
                  </a:txBody>
                  <a:tcPr>
                    <a:solidFill>
                      <a:srgbClr val="0096D6"/>
                    </a:solidFill>
                  </a:tcPr>
                </a:tc>
                <a:extLst>
                  <a:ext uri="{0D108BD9-81ED-4DB2-BD59-A6C34878D82A}">
                    <a16:rowId xmlns:a16="http://schemas.microsoft.com/office/drawing/2014/main" val="996414217"/>
                  </a:ext>
                </a:extLst>
              </a:tr>
              <a:tr h="335812">
                <a:tc>
                  <a:txBody>
                    <a:bodyPr/>
                    <a:lstStyle/>
                    <a:p>
                      <a:r>
                        <a:rPr lang="en-US" dirty="0"/>
                        <a:t>Time limited touch point</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Ongoing</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187756349"/>
                  </a:ext>
                </a:extLst>
              </a:tr>
              <a:tr h="587670">
                <a:tc>
                  <a:txBody>
                    <a:bodyPr/>
                    <a:lstStyle/>
                    <a:p>
                      <a:r>
                        <a:rPr lang="en-US" dirty="0"/>
                        <a:t>Often results in only short-term</a:t>
                      </a:r>
                      <a:r>
                        <a:rPr lang="en-US" baseline="0" dirty="0"/>
                        <a:t> behavior change</a:t>
                      </a:r>
                      <a:endParaRPr lang="en-US" dirty="0"/>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Produces longer-term behavior change over time</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569747514"/>
                  </a:ext>
                </a:extLst>
              </a:tr>
              <a:tr h="335812">
                <a:tc>
                  <a:txBody>
                    <a:bodyPr/>
                    <a:lstStyle/>
                    <a:p>
                      <a:r>
                        <a:rPr lang="en-US" dirty="0"/>
                        <a:t>Traditionally individual level</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Community/population level</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1030824742"/>
                  </a:ext>
                </a:extLst>
              </a:tr>
              <a:tr h="587670">
                <a:tc>
                  <a:txBody>
                    <a:bodyPr/>
                    <a:lstStyle/>
                    <a:p>
                      <a:r>
                        <a:rPr lang="en-US" dirty="0"/>
                        <a:t>May be done in isolation or not part of a larger plan</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Part of an ongoing plan and engages multiple stakeholders</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1614818575"/>
                  </a:ext>
                </a:extLst>
              </a:tr>
              <a:tr h="587670">
                <a:tc>
                  <a:txBody>
                    <a:bodyPr/>
                    <a:lstStyle/>
                    <a:p>
                      <a:r>
                        <a:rPr lang="en-US" dirty="0"/>
                        <a:t>Short-term effort </a:t>
                      </a:r>
                    </a:p>
                    <a:p>
                      <a:r>
                        <a:rPr lang="en-US" dirty="0"/>
                        <a:t>(typically 1-3 years)</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Long-term</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3770607697"/>
                  </a:ext>
                </a:extLst>
              </a:tr>
              <a:tr h="587670">
                <a:tc>
                  <a:txBody>
                    <a:bodyPr/>
                    <a:lstStyle/>
                    <a:p>
                      <a:r>
                        <a:rPr lang="en-US" dirty="0"/>
                        <a:t>Less</a:t>
                      </a:r>
                      <a:r>
                        <a:rPr lang="en-US" baseline="0" dirty="0"/>
                        <a:t> sustainable (usually funding-dependent)</a:t>
                      </a:r>
                      <a:endParaRPr lang="en-US" dirty="0"/>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tc>
                  <a:txBody>
                    <a:bodyPr/>
                    <a:lstStyle/>
                    <a:p>
                      <a:r>
                        <a:rPr lang="en-US" dirty="0"/>
                        <a:t>Sustainable</a:t>
                      </a:r>
                    </a:p>
                  </a:txBody>
                  <a:tcPr>
                    <a:gradFill flip="none" rotWithShape="1">
                      <a:gsLst>
                        <a:gs pos="0">
                          <a:srgbClr val="0096D6">
                            <a:tint val="66000"/>
                            <a:satMod val="160000"/>
                          </a:srgbClr>
                        </a:gs>
                        <a:gs pos="50000">
                          <a:srgbClr val="0096D6">
                            <a:tint val="44500"/>
                            <a:satMod val="160000"/>
                          </a:srgbClr>
                        </a:gs>
                        <a:gs pos="100000">
                          <a:srgbClr val="0096D6">
                            <a:tint val="23500"/>
                            <a:satMod val="160000"/>
                          </a:srgbClr>
                        </a:gs>
                      </a:gsLst>
                      <a:lin ang="2700000" scaled="1"/>
                      <a:tileRect/>
                    </a:gradFill>
                  </a:tcPr>
                </a:tc>
                <a:extLst>
                  <a:ext uri="{0D108BD9-81ED-4DB2-BD59-A6C34878D82A}">
                    <a16:rowId xmlns:a16="http://schemas.microsoft.com/office/drawing/2014/main" val="4021800365"/>
                  </a:ext>
                </a:extLst>
              </a:tr>
            </a:tbl>
          </a:graphicData>
        </a:graphic>
      </p:graphicFrame>
    </p:spTree>
    <p:extLst>
      <p:ext uri="{BB962C8B-B14F-4D97-AF65-F5344CB8AC3E}">
        <p14:creationId xmlns:p14="http://schemas.microsoft.com/office/powerpoint/2010/main" val="3888145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Objectives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797317"/>
            <a:ext cx="7848600" cy="3880365"/>
          </a:xfrm>
          <a:prstGeom prst="rect">
            <a:avLst/>
          </a:prstGeom>
        </p:spPr>
      </p:pic>
    </p:spTree>
    <p:extLst>
      <p:ext uri="{BB962C8B-B14F-4D97-AF65-F5344CB8AC3E}">
        <p14:creationId xmlns:p14="http://schemas.microsoft.com/office/powerpoint/2010/main" val="5011528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Our SMART Objectives?</a:t>
            </a:r>
          </a:p>
        </p:txBody>
      </p:sp>
      <p:sp>
        <p:nvSpPr>
          <p:cNvPr id="4" name="Text Placeholder 3"/>
          <p:cNvSpPr>
            <a:spLocks noGrp="1"/>
          </p:cNvSpPr>
          <p:nvPr>
            <p:ph type="body" sz="quarter" idx="10"/>
          </p:nvPr>
        </p:nvSpPr>
        <p:spPr/>
        <p:txBody>
          <a:bodyPr/>
          <a:lstStyle/>
          <a:p>
            <a:r>
              <a:rPr lang="en-US" dirty="0"/>
              <a:t>Centers for Disease Control and Prevention, 2011.</a:t>
            </a:r>
          </a:p>
        </p:txBody>
      </p:sp>
      <p:graphicFrame>
        <p:nvGraphicFramePr>
          <p:cNvPr id="5" name="Diagram 4"/>
          <p:cNvGraphicFramePr/>
          <p:nvPr/>
        </p:nvGraphicFramePr>
        <p:xfrm>
          <a:off x="1962150" y="1828800"/>
          <a:ext cx="824865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8240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Objectives</a:t>
            </a:r>
          </a:p>
        </p:txBody>
      </p:sp>
      <p:sp>
        <p:nvSpPr>
          <p:cNvPr id="5" name="Flowchart: Process 4"/>
          <p:cNvSpPr/>
          <p:nvPr/>
        </p:nvSpPr>
        <p:spPr>
          <a:xfrm>
            <a:off x="2109537" y="2133600"/>
            <a:ext cx="3048000" cy="762000"/>
          </a:xfrm>
          <a:prstGeom prst="flowChartProcess">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Non-SMART Objective</a:t>
            </a:r>
          </a:p>
        </p:txBody>
      </p:sp>
      <p:sp>
        <p:nvSpPr>
          <p:cNvPr id="6" name="Flowchart: Process 5"/>
          <p:cNvSpPr/>
          <p:nvPr/>
        </p:nvSpPr>
        <p:spPr>
          <a:xfrm>
            <a:off x="2109537" y="2895600"/>
            <a:ext cx="3048000" cy="2895600"/>
          </a:xfrm>
          <a:prstGeom prst="flowChart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“Change school policy to add fresh fruits and vegetables to schools’ lunch menus.” </a:t>
            </a:r>
          </a:p>
        </p:txBody>
      </p:sp>
      <p:sp>
        <p:nvSpPr>
          <p:cNvPr id="7" name="Right Arrow 6"/>
          <p:cNvSpPr/>
          <p:nvPr/>
        </p:nvSpPr>
        <p:spPr>
          <a:xfrm>
            <a:off x="5468795" y="3733800"/>
            <a:ext cx="1371600" cy="1143000"/>
          </a:xfrm>
          <a:prstGeom prst="rightArrow">
            <a:avLst>
              <a:gd name="adj1" fmla="val 41864"/>
              <a:gd name="adj2" fmla="val 45932"/>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7138737" y="2133600"/>
            <a:ext cx="3048000" cy="762000"/>
          </a:xfrm>
          <a:prstGeom prst="flowChartProcess">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SMART Objective</a:t>
            </a:r>
          </a:p>
        </p:txBody>
      </p:sp>
      <p:sp>
        <p:nvSpPr>
          <p:cNvPr id="9" name="Flowchart: Process 8"/>
          <p:cNvSpPr/>
          <p:nvPr/>
        </p:nvSpPr>
        <p:spPr>
          <a:xfrm>
            <a:off x="7138737" y="2895600"/>
            <a:ext cx="3048000" cy="2895600"/>
          </a:xfrm>
          <a:prstGeom prst="flowChart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“Amend the existing school policy to specify the addition of at least one fresh fruit and one vegetable to the daily lunch menu in all public elementary schools by the end of the next programmatic year.”</a:t>
            </a:r>
          </a:p>
        </p:txBody>
      </p:sp>
      <p:sp>
        <p:nvSpPr>
          <p:cNvPr id="10" name="Minus 9"/>
          <p:cNvSpPr/>
          <p:nvPr/>
        </p:nvSpPr>
        <p:spPr>
          <a:xfrm>
            <a:off x="1728537" y="1981200"/>
            <a:ext cx="990600" cy="533400"/>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10"/>
          <p:cNvSpPr/>
          <p:nvPr/>
        </p:nvSpPr>
        <p:spPr>
          <a:xfrm>
            <a:off x="6681537" y="1676400"/>
            <a:ext cx="1066800" cy="1066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quarter" idx="10"/>
          </p:nvPr>
        </p:nvSpPr>
        <p:spPr>
          <a:xfrm>
            <a:off x="1981200" y="6248400"/>
            <a:ext cx="5562600" cy="381000"/>
          </a:xfrm>
        </p:spPr>
        <p:txBody>
          <a:bodyPr/>
          <a:lstStyle/>
          <a:p>
            <a:r>
              <a:rPr lang="en-US" dirty="0"/>
              <a:t>The George Washington University Cancer Center, 2015.</a:t>
            </a:r>
          </a:p>
        </p:txBody>
      </p:sp>
    </p:spTree>
    <p:extLst>
      <p:ext uri="{BB962C8B-B14F-4D97-AF65-F5344CB8AC3E}">
        <p14:creationId xmlns:p14="http://schemas.microsoft.com/office/powerpoint/2010/main" val="10958006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a Timeline</a:t>
            </a:r>
          </a:p>
        </p:txBody>
      </p:sp>
      <p:graphicFrame>
        <p:nvGraphicFramePr>
          <p:cNvPr id="5" name="Diagram 4"/>
          <p:cNvGraphicFramePr/>
          <p:nvPr/>
        </p:nvGraphicFramePr>
        <p:xfrm>
          <a:off x="2438400" y="3368844"/>
          <a:ext cx="7239000" cy="226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200400" y="1921043"/>
            <a:ext cx="5715000" cy="1077218"/>
          </a:xfrm>
          <a:prstGeom prst="rect">
            <a:avLst/>
          </a:prstGeom>
          <a:noFill/>
        </p:spPr>
        <p:txBody>
          <a:bodyPr wrap="square" rtlCol="0">
            <a:spAutoFit/>
          </a:bodyPr>
          <a:lstStyle/>
          <a:p>
            <a:r>
              <a:rPr lang="en-US" sz="3200" b="1" dirty="0">
                <a:solidFill>
                  <a:srgbClr val="033B57"/>
                </a:solidFill>
              </a:rPr>
              <a:t>Define your overarching goal, then identify:</a:t>
            </a:r>
          </a:p>
        </p:txBody>
      </p:sp>
      <p:sp>
        <p:nvSpPr>
          <p:cNvPr id="7" name="Text Placeholder 3"/>
          <p:cNvSpPr>
            <a:spLocks noGrp="1"/>
          </p:cNvSpPr>
          <p:nvPr>
            <p:ph type="body" sz="quarter" idx="10"/>
          </p:nvPr>
        </p:nvSpPr>
        <p:spPr>
          <a:xfrm>
            <a:off x="1981200" y="6248400"/>
            <a:ext cx="5562600" cy="381000"/>
          </a:xfrm>
        </p:spPr>
        <p:txBody>
          <a:bodyPr/>
          <a:lstStyle/>
          <a:p>
            <a:r>
              <a:rPr lang="en-US" dirty="0"/>
              <a:t>Comprehensive Cancer Control National Partnership, </a:t>
            </a:r>
            <a:r>
              <a:rPr lang="en-US" dirty="0" err="1"/>
              <a:t>n.d.</a:t>
            </a:r>
            <a:endParaRPr lang="en-US" dirty="0"/>
          </a:p>
        </p:txBody>
      </p:sp>
    </p:spTree>
    <p:extLst>
      <p:ext uri="{BB962C8B-B14F-4D97-AF65-F5344CB8AC3E}">
        <p14:creationId xmlns:p14="http://schemas.microsoft.com/office/powerpoint/2010/main" val="3013163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652814" y="2759367"/>
            <a:ext cx="8031079" cy="1838806"/>
          </a:xfrm>
          <a:prstGeom prst="rightArrow">
            <a:avLst>
              <a:gd name="adj1" fmla="val 44766"/>
              <a:gd name="adj2" fmla="val 100382"/>
            </a:avLst>
          </a:prstGeom>
          <a:solidFill>
            <a:schemeClr val="accent1">
              <a:lumMod val="40000"/>
              <a:lumOff val="60000"/>
            </a:schemeClr>
          </a:solidFill>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p:cNvCxnSpPr/>
          <p:nvPr/>
        </p:nvCxnSpPr>
        <p:spPr>
          <a:xfrm>
            <a:off x="10057015" y="1078832"/>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64375" y="1078832"/>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95336" y="1078834"/>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32819" y="1066802"/>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13334" y="1078833"/>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54102" y="1066801"/>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771160" y="1078832"/>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59872" y="1066800"/>
            <a:ext cx="0" cy="4776536"/>
          </a:xfrm>
          <a:prstGeom prst="line">
            <a:avLst/>
          </a:prstGeom>
          <a:ln w="25400">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652813" y="1066800"/>
            <a:ext cx="5512040" cy="433138"/>
          </a:xfrm>
          <a:prstGeom prst="rect">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Year One</a:t>
            </a:r>
          </a:p>
        </p:txBody>
      </p:sp>
      <p:sp>
        <p:nvSpPr>
          <p:cNvPr id="19" name="Rectangle 18"/>
          <p:cNvSpPr/>
          <p:nvPr/>
        </p:nvSpPr>
        <p:spPr>
          <a:xfrm>
            <a:off x="7239000" y="1066800"/>
            <a:ext cx="3299134" cy="43537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Year Two</a:t>
            </a:r>
          </a:p>
        </p:txBody>
      </p:sp>
      <p:sp>
        <p:nvSpPr>
          <p:cNvPr id="20" name="Round Same Side Corner Rectangle 19"/>
          <p:cNvSpPr/>
          <p:nvPr/>
        </p:nvSpPr>
        <p:spPr>
          <a:xfrm>
            <a:off x="7239000" y="1536671"/>
            <a:ext cx="3299134" cy="493539"/>
          </a:xfrm>
          <a:prstGeom prst="round2Same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7: Evaluate</a:t>
            </a:r>
          </a:p>
          <a:p>
            <a:pPr algn="ctr"/>
            <a:r>
              <a:rPr lang="en-US" sz="900" dirty="0">
                <a:latin typeface="Arial" panose="020B0604020202020204" pitchFamily="34" charset="0"/>
                <a:cs typeface="Arial" panose="020B0604020202020204" pitchFamily="34" charset="0"/>
              </a:rPr>
              <a:t>Sept. 1 – Ongoing</a:t>
            </a:r>
          </a:p>
        </p:txBody>
      </p:sp>
      <p:sp>
        <p:nvSpPr>
          <p:cNvPr id="21" name="Rectangle 20"/>
          <p:cNvSpPr/>
          <p:nvPr/>
        </p:nvSpPr>
        <p:spPr>
          <a:xfrm>
            <a:off x="8823778" y="2052236"/>
            <a:ext cx="1714356" cy="1090407"/>
          </a:xfrm>
          <a:prstGeom prst="rect">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33B57"/>
                </a:solidFill>
                <a:latin typeface="Arial" panose="020B0604020202020204" pitchFamily="34" charset="0"/>
                <a:cs typeface="Arial" panose="020B0604020202020204" pitchFamily="34" charset="0"/>
              </a:rPr>
              <a:t>Outcome Evaluation</a:t>
            </a:r>
          </a:p>
          <a:p>
            <a:pPr algn="ctr"/>
            <a:r>
              <a:rPr lang="en-US" sz="900" dirty="0">
                <a:solidFill>
                  <a:srgbClr val="033B57"/>
                </a:solidFill>
                <a:latin typeface="Arial" panose="020B0604020202020204" pitchFamily="34" charset="0"/>
                <a:cs typeface="Arial" panose="020B0604020202020204" pitchFamily="34" charset="0"/>
              </a:rPr>
              <a:t>Short-term: {Dec. 31}</a:t>
            </a:r>
          </a:p>
          <a:p>
            <a:pPr algn="ctr"/>
            <a:r>
              <a:rPr lang="en-US" sz="900" dirty="0">
                <a:solidFill>
                  <a:srgbClr val="033B57"/>
                </a:solidFill>
                <a:latin typeface="Arial" panose="020B0604020202020204" pitchFamily="34" charset="0"/>
                <a:cs typeface="Arial" panose="020B0604020202020204" pitchFamily="34" charset="0"/>
              </a:rPr>
              <a:t>Intermediate: {Apr 1}</a:t>
            </a:r>
          </a:p>
          <a:p>
            <a:pPr algn="ctr"/>
            <a:r>
              <a:rPr lang="en-US" sz="900" dirty="0">
                <a:solidFill>
                  <a:srgbClr val="033B57"/>
                </a:solidFill>
                <a:latin typeface="Arial" panose="020B0604020202020204" pitchFamily="34" charset="0"/>
                <a:cs typeface="Arial" panose="020B0604020202020204" pitchFamily="34" charset="0"/>
              </a:rPr>
              <a:t>Long-term: {ongoing}</a:t>
            </a:r>
          </a:p>
        </p:txBody>
      </p:sp>
      <p:sp>
        <p:nvSpPr>
          <p:cNvPr id="22" name="Rectangle 21"/>
          <p:cNvSpPr/>
          <p:nvPr/>
        </p:nvSpPr>
        <p:spPr>
          <a:xfrm>
            <a:off x="7239000" y="2069768"/>
            <a:ext cx="1534976" cy="679333"/>
          </a:xfrm>
          <a:prstGeom prst="rect">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33B57"/>
                </a:solidFill>
                <a:latin typeface="Arial" panose="020B0604020202020204" pitchFamily="34" charset="0"/>
                <a:cs typeface="Arial" panose="020B0604020202020204" pitchFamily="34" charset="0"/>
              </a:rPr>
              <a:t>Process Evaluation</a:t>
            </a:r>
          </a:p>
          <a:p>
            <a:pPr algn="ctr"/>
            <a:r>
              <a:rPr lang="en-US" sz="900" dirty="0">
                <a:solidFill>
                  <a:srgbClr val="033B57"/>
                </a:solidFill>
                <a:latin typeface="Arial" panose="020B0604020202020204" pitchFamily="34" charset="0"/>
                <a:cs typeface="Arial" panose="020B0604020202020204" pitchFamily="34" charset="0"/>
              </a:rPr>
              <a:t>{Sept. 1 – Dec. 31}</a:t>
            </a:r>
          </a:p>
        </p:txBody>
      </p:sp>
      <p:sp>
        <p:nvSpPr>
          <p:cNvPr id="24" name="Pentagon 23"/>
          <p:cNvSpPr/>
          <p:nvPr/>
        </p:nvSpPr>
        <p:spPr>
          <a:xfrm rot="5400000">
            <a:off x="2475170" y="3253831"/>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entagon 24"/>
          <p:cNvSpPr/>
          <p:nvPr/>
        </p:nvSpPr>
        <p:spPr>
          <a:xfrm rot="5400000">
            <a:off x="4178733" y="3246362"/>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Pentagon 25"/>
          <p:cNvSpPr/>
          <p:nvPr/>
        </p:nvSpPr>
        <p:spPr>
          <a:xfrm rot="5400000">
            <a:off x="6284066" y="3253831"/>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entagon 26"/>
          <p:cNvSpPr/>
          <p:nvPr/>
        </p:nvSpPr>
        <p:spPr>
          <a:xfrm rot="16200000">
            <a:off x="3563459" y="3872367"/>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Pentagon 27"/>
          <p:cNvSpPr/>
          <p:nvPr/>
        </p:nvSpPr>
        <p:spPr>
          <a:xfrm rot="16200000">
            <a:off x="5363993" y="3866354"/>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Pentagon 28"/>
          <p:cNvSpPr/>
          <p:nvPr/>
        </p:nvSpPr>
        <p:spPr>
          <a:xfrm rot="16200000">
            <a:off x="7898109" y="3866354"/>
            <a:ext cx="300789" cy="242442"/>
          </a:xfrm>
          <a:prstGeom prst="homePlate">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ounded Rectangle 29"/>
          <p:cNvSpPr/>
          <p:nvPr/>
        </p:nvSpPr>
        <p:spPr>
          <a:xfrm>
            <a:off x="7235215" y="4147692"/>
            <a:ext cx="1704743"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6: Implement</a:t>
            </a:r>
          </a:p>
          <a:p>
            <a:pPr algn="ctr"/>
            <a:r>
              <a:rPr lang="en-US" sz="900" dirty="0">
                <a:latin typeface="Arial" panose="020B0604020202020204" pitchFamily="34" charset="0"/>
                <a:cs typeface="Arial" panose="020B0604020202020204" pitchFamily="34" charset="0"/>
              </a:rPr>
              <a:t>{Sept. 1 – Dec. 31}</a:t>
            </a:r>
          </a:p>
        </p:txBody>
      </p:sp>
      <p:sp>
        <p:nvSpPr>
          <p:cNvPr id="16" name="Rounded Rectangle 15"/>
          <p:cNvSpPr/>
          <p:nvPr/>
        </p:nvSpPr>
        <p:spPr>
          <a:xfrm>
            <a:off x="4918002" y="4147693"/>
            <a:ext cx="1185515"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4: Review</a:t>
            </a:r>
          </a:p>
          <a:p>
            <a:pPr algn="ctr"/>
            <a:r>
              <a:rPr lang="en-US" sz="900" dirty="0">
                <a:latin typeface="Arial" panose="020B0604020202020204" pitchFamily="34" charset="0"/>
                <a:cs typeface="Arial" panose="020B0604020202020204" pitchFamily="34" charset="0"/>
              </a:rPr>
              <a:t>{June 1 – July 31}</a:t>
            </a:r>
          </a:p>
        </p:txBody>
      </p:sp>
      <p:sp>
        <p:nvSpPr>
          <p:cNvPr id="14" name="Rounded Rectangle 13"/>
          <p:cNvSpPr/>
          <p:nvPr/>
        </p:nvSpPr>
        <p:spPr>
          <a:xfrm>
            <a:off x="3138577" y="4147693"/>
            <a:ext cx="1174103"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2: Scan</a:t>
            </a:r>
          </a:p>
          <a:p>
            <a:pPr algn="ctr"/>
            <a:r>
              <a:rPr lang="en-US" sz="900" dirty="0">
                <a:latin typeface="Arial" panose="020B0604020202020204" pitchFamily="34" charset="0"/>
                <a:cs typeface="Arial" panose="020B0604020202020204" pitchFamily="34" charset="0"/>
              </a:rPr>
              <a:t>{Nov. 1 – Apr. 30}</a:t>
            </a:r>
          </a:p>
        </p:txBody>
      </p:sp>
      <p:sp>
        <p:nvSpPr>
          <p:cNvPr id="17" name="Rounded Rectangle 16"/>
          <p:cNvSpPr/>
          <p:nvPr/>
        </p:nvSpPr>
        <p:spPr>
          <a:xfrm>
            <a:off x="5793682" y="2045564"/>
            <a:ext cx="1379568"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5: Promote</a:t>
            </a:r>
          </a:p>
          <a:p>
            <a:pPr algn="ctr"/>
            <a:r>
              <a:rPr lang="en-US" sz="900" dirty="0">
                <a:latin typeface="Arial" panose="020B0604020202020204" pitchFamily="34" charset="0"/>
                <a:cs typeface="Arial" panose="020B0604020202020204" pitchFamily="34" charset="0"/>
              </a:rPr>
              <a:t>{July 1 – Aug 31}</a:t>
            </a:r>
          </a:p>
        </p:txBody>
      </p:sp>
      <p:sp>
        <p:nvSpPr>
          <p:cNvPr id="15" name="Rounded Rectangle 14"/>
          <p:cNvSpPr/>
          <p:nvPr/>
        </p:nvSpPr>
        <p:spPr>
          <a:xfrm>
            <a:off x="3727497" y="2045564"/>
            <a:ext cx="1200940"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3: Assess</a:t>
            </a:r>
          </a:p>
          <a:p>
            <a:pPr algn="ctr"/>
            <a:r>
              <a:rPr lang="en-US" sz="900" dirty="0">
                <a:latin typeface="Arial" panose="020B0604020202020204" pitchFamily="34" charset="0"/>
                <a:cs typeface="Arial" panose="020B0604020202020204" pitchFamily="34" charset="0"/>
              </a:rPr>
              <a:t>{Mar. 1 – May 30}</a:t>
            </a:r>
          </a:p>
        </p:txBody>
      </p:sp>
      <p:sp>
        <p:nvSpPr>
          <p:cNvPr id="23" name="Rounded Rectangle 22"/>
          <p:cNvSpPr/>
          <p:nvPr/>
        </p:nvSpPr>
        <p:spPr>
          <a:xfrm>
            <a:off x="2011538" y="2045564"/>
            <a:ext cx="1237530" cy="1179095"/>
          </a:xfrm>
          <a:prstGeom prst="roundRect">
            <a:avLst/>
          </a:prstGeom>
          <a:solidFill>
            <a:srgbClr val="002060"/>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Arial" panose="020B0604020202020204" pitchFamily="34" charset="0"/>
                <a:cs typeface="Arial" panose="020B0604020202020204" pitchFamily="34" charset="0"/>
              </a:rPr>
              <a:t>Step 1: Engage</a:t>
            </a:r>
          </a:p>
          <a:p>
            <a:pPr algn="ctr"/>
            <a:r>
              <a:rPr lang="en-US" sz="900" dirty="0">
                <a:latin typeface="Arial" panose="020B0604020202020204" pitchFamily="34" charset="0"/>
                <a:cs typeface="Arial" panose="020B0604020202020204" pitchFamily="34" charset="0"/>
              </a:rPr>
              <a:t>{Sept. 1 – Oct. 31}</a:t>
            </a:r>
          </a:p>
        </p:txBody>
      </p:sp>
    </p:spTree>
    <p:extLst>
      <p:ext uri="{BB962C8B-B14F-4D97-AF65-F5344CB8AC3E}">
        <p14:creationId xmlns:p14="http://schemas.microsoft.com/office/powerpoint/2010/main" val="3083814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64871" y="1676400"/>
            <a:ext cx="8229600" cy="1524000"/>
          </a:xfrm>
          <a:prstGeom prst="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Keep your goal in mind and ensure your efforts are designed to achieve it</a:t>
            </a:r>
          </a:p>
        </p:txBody>
      </p:sp>
      <p:sp>
        <p:nvSpPr>
          <p:cNvPr id="9" name="Rectangle 8"/>
          <p:cNvSpPr/>
          <p:nvPr/>
        </p:nvSpPr>
        <p:spPr>
          <a:xfrm>
            <a:off x="1964871" y="3657600"/>
            <a:ext cx="8229600" cy="1524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Once successful, you will be ready to shift toward sustaining progress</a:t>
            </a:r>
          </a:p>
        </p:txBody>
      </p:sp>
    </p:spTree>
    <p:extLst>
      <p:ext uri="{BB962C8B-B14F-4D97-AF65-F5344CB8AC3E}">
        <p14:creationId xmlns:p14="http://schemas.microsoft.com/office/powerpoint/2010/main" val="15062333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940484"/>
          </a:xfrm>
        </p:spPr>
        <p:txBody>
          <a:bodyPr>
            <a:noAutofit/>
          </a:bodyPr>
          <a:lstStyle/>
          <a:p>
            <a:r>
              <a:rPr lang="en-US" sz="2800" dirty="0"/>
              <a:t>Cherokee Nation Comprehensive Cancer Control Program</a:t>
            </a:r>
          </a:p>
        </p:txBody>
      </p:sp>
      <p:sp>
        <p:nvSpPr>
          <p:cNvPr id="4" name="Text Placeholder 3"/>
          <p:cNvSpPr>
            <a:spLocks noGrp="1"/>
          </p:cNvSpPr>
          <p:nvPr>
            <p:ph type="body" sz="quarter" idx="10"/>
          </p:nvPr>
        </p:nvSpPr>
        <p:spPr/>
        <p:txBody>
          <a:bodyPr/>
          <a:lstStyle/>
          <a:p>
            <a:r>
              <a:rPr lang="en-US" dirty="0"/>
              <a:t>Action4PSEChange, 2017a.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560" y="2437250"/>
            <a:ext cx="2910840" cy="1684713"/>
          </a:xfrm>
          <a:prstGeom prst="rect">
            <a:avLst/>
          </a:prstGeom>
        </p:spPr>
      </p:pic>
      <p:sp>
        <p:nvSpPr>
          <p:cNvPr id="7" name="Rectangle 6"/>
          <p:cNvSpPr/>
          <p:nvPr/>
        </p:nvSpPr>
        <p:spPr>
          <a:xfrm>
            <a:off x="2061754" y="2375777"/>
            <a:ext cx="4796246" cy="2261187"/>
          </a:xfrm>
          <a:prstGeom prst="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Secondary Data Sources</a:t>
            </a:r>
          </a:p>
          <a:p>
            <a:pPr algn="ctr"/>
            <a:endParaRPr lang="en-US" sz="2000" dirty="0"/>
          </a:p>
          <a:p>
            <a:pPr marL="285750" indent="-285750">
              <a:buFont typeface="Arial" panose="020B0604020202020204" pitchFamily="34" charset="0"/>
              <a:buChar char="•"/>
            </a:pPr>
            <a:r>
              <a:rPr lang="en-US" sz="2000" dirty="0"/>
              <a:t>Youth Risk Behavior Surveillance System (YRBSS)</a:t>
            </a:r>
          </a:p>
          <a:p>
            <a:pPr marL="285750" indent="-285750">
              <a:buFont typeface="Arial" panose="020B0604020202020204" pitchFamily="34" charset="0"/>
              <a:buChar char="•"/>
            </a:pPr>
            <a:r>
              <a:rPr lang="en-US" sz="2000" dirty="0"/>
              <a:t>Published literature </a:t>
            </a:r>
          </a:p>
          <a:p>
            <a:pPr marL="285750" indent="-285750">
              <a:buFont typeface="Arial" panose="020B0604020202020204" pitchFamily="34" charset="0"/>
              <a:buChar char="•"/>
            </a:pPr>
            <a:r>
              <a:rPr lang="en-US" sz="2000" dirty="0"/>
              <a:t>Online self-assessment and planning tool</a:t>
            </a:r>
          </a:p>
        </p:txBody>
      </p:sp>
      <p:sp>
        <p:nvSpPr>
          <p:cNvPr id="10" name="Rectangle 9"/>
          <p:cNvSpPr/>
          <p:nvPr/>
        </p:nvSpPr>
        <p:spPr>
          <a:xfrm>
            <a:off x="2075330" y="4713164"/>
            <a:ext cx="4782671" cy="1459036"/>
          </a:xfrm>
          <a:prstGeom prst="rect">
            <a:avLst/>
          </a:prstGeom>
          <a:solidFill>
            <a:srgbClr val="004065"/>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Primary Data Sources</a:t>
            </a:r>
          </a:p>
          <a:p>
            <a:pPr algn="ctr"/>
            <a:endParaRPr lang="en-US" sz="2000" b="1" dirty="0"/>
          </a:p>
          <a:p>
            <a:pPr marL="285750" indent="-285750">
              <a:buFont typeface="Arial" panose="020B0604020202020204" pitchFamily="34" charset="0"/>
              <a:buChar char="•"/>
            </a:pPr>
            <a:r>
              <a:rPr lang="en-US" sz="2000" dirty="0"/>
              <a:t>Interviews with parents</a:t>
            </a:r>
          </a:p>
          <a:p>
            <a:pPr marL="285750" indent="-285750">
              <a:buFont typeface="Arial" panose="020B0604020202020204" pitchFamily="34" charset="0"/>
              <a:buChar char="•"/>
            </a:pPr>
            <a:r>
              <a:rPr lang="en-US" sz="2000" dirty="0"/>
              <a:t>Community observations </a:t>
            </a:r>
          </a:p>
        </p:txBody>
      </p:sp>
      <p:sp>
        <p:nvSpPr>
          <p:cNvPr id="9" name="Rectangle 8"/>
          <p:cNvSpPr/>
          <p:nvPr/>
        </p:nvSpPr>
        <p:spPr>
          <a:xfrm>
            <a:off x="2061754" y="1632549"/>
            <a:ext cx="7996646" cy="614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Priority area = increased student tobacco use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60" y="4261338"/>
            <a:ext cx="2910840" cy="1746504"/>
          </a:xfrm>
          <a:prstGeom prst="rect">
            <a:avLst/>
          </a:prstGeom>
        </p:spPr>
      </p:pic>
    </p:spTree>
    <p:extLst>
      <p:ext uri="{BB962C8B-B14F-4D97-AF65-F5344CB8AC3E}">
        <p14:creationId xmlns:p14="http://schemas.microsoft.com/office/powerpoint/2010/main" val="3215370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Cherokee Nation Comprehensive Cancer Control Program</a:t>
            </a:r>
          </a:p>
        </p:txBody>
      </p:sp>
      <p:sp>
        <p:nvSpPr>
          <p:cNvPr id="4" name="Text Placeholder 3"/>
          <p:cNvSpPr>
            <a:spLocks noGrp="1"/>
          </p:cNvSpPr>
          <p:nvPr>
            <p:ph type="body" sz="quarter" idx="10"/>
          </p:nvPr>
        </p:nvSpPr>
        <p:spPr/>
        <p:txBody>
          <a:bodyPr/>
          <a:lstStyle/>
          <a:p>
            <a:r>
              <a:rPr lang="en-US" dirty="0"/>
              <a:t>Action4PSEChange, 2017a.</a:t>
            </a:r>
          </a:p>
        </p:txBody>
      </p:sp>
      <p:sp>
        <p:nvSpPr>
          <p:cNvPr id="5" name="Content Placeholder 4"/>
          <p:cNvSpPr>
            <a:spLocks noGrp="1"/>
          </p:cNvSpPr>
          <p:nvPr>
            <p:ph idx="1"/>
          </p:nvPr>
        </p:nvSpPr>
        <p:spPr>
          <a:xfrm>
            <a:off x="1957252" y="4266109"/>
            <a:ext cx="8229600" cy="1752600"/>
          </a:xfrm>
          <a:solidFill>
            <a:srgbClr val="C8B18B"/>
          </a:solidFill>
        </p:spPr>
        <p:txBody>
          <a:bodyPr>
            <a:noAutofit/>
          </a:bodyPr>
          <a:lstStyle/>
          <a:p>
            <a:pPr marL="0" indent="0">
              <a:buNone/>
            </a:pPr>
            <a:r>
              <a:rPr lang="en-US" sz="2600" b="1" u="sng" dirty="0">
                <a:solidFill>
                  <a:srgbClr val="004065"/>
                </a:solidFill>
              </a:rPr>
              <a:t>SMART Objective</a:t>
            </a:r>
            <a:r>
              <a:rPr lang="en-US" sz="2600" b="1" dirty="0">
                <a:solidFill>
                  <a:srgbClr val="004065"/>
                </a:solidFill>
              </a:rPr>
              <a:t>: </a:t>
            </a:r>
            <a:r>
              <a:rPr lang="en-US" sz="2600" dirty="0">
                <a:solidFill>
                  <a:srgbClr val="004065"/>
                </a:solidFill>
              </a:rPr>
              <a:t>By September 2012, facilitate the implementation of 24/7 tobacco-free policies in six schools within the Cherokee Nation Tribal Jurisdictional Service Area</a:t>
            </a:r>
          </a:p>
        </p:txBody>
      </p:sp>
      <p:sp>
        <p:nvSpPr>
          <p:cNvPr id="9" name="Content Placeholder 4"/>
          <p:cNvSpPr txBox="1">
            <a:spLocks/>
          </p:cNvSpPr>
          <p:nvPr/>
        </p:nvSpPr>
        <p:spPr bwMode="auto">
          <a:xfrm>
            <a:off x="1959429" y="1828801"/>
            <a:ext cx="82296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b="1" kern="0" dirty="0">
                <a:solidFill>
                  <a:srgbClr val="004065"/>
                </a:solidFill>
              </a:rPr>
              <a:t>Tobacco-Free Schools Initiative</a:t>
            </a:r>
          </a:p>
          <a:p>
            <a:r>
              <a:rPr lang="en-US" sz="2400" kern="0" dirty="0">
                <a:solidFill>
                  <a:srgbClr val="004065"/>
                </a:solidFill>
              </a:rPr>
              <a:t>Partnered with Cherokee County Community Health Coalition and established a PSE task force</a:t>
            </a:r>
          </a:p>
          <a:p>
            <a:r>
              <a:rPr lang="en-US" sz="2400" kern="0" dirty="0">
                <a:solidFill>
                  <a:srgbClr val="004065"/>
                </a:solidFill>
              </a:rPr>
              <a:t>Communicated problem to decision makers</a:t>
            </a:r>
          </a:p>
          <a:p>
            <a:pPr lvl="1"/>
            <a:r>
              <a:rPr lang="en-US" sz="2200" kern="0" dirty="0">
                <a:solidFill>
                  <a:srgbClr val="004065"/>
                </a:solidFill>
              </a:rPr>
              <a:t>Principals and superintendents in public schools</a:t>
            </a:r>
          </a:p>
          <a:p>
            <a:pPr lvl="1"/>
            <a:endParaRPr lang="en-US" sz="2000" kern="0" dirty="0">
              <a:solidFill>
                <a:srgbClr val="004065"/>
              </a:solidFill>
            </a:endParaRPr>
          </a:p>
        </p:txBody>
      </p:sp>
    </p:spTree>
    <p:extLst>
      <p:ext uri="{BB962C8B-B14F-4D97-AF65-F5344CB8AC3E}">
        <p14:creationId xmlns:p14="http://schemas.microsoft.com/office/powerpoint/2010/main" val="35354644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Recap</a:t>
            </a:r>
          </a:p>
        </p:txBody>
      </p:sp>
      <p:sp>
        <p:nvSpPr>
          <p:cNvPr id="3" name="Content Placeholder 2"/>
          <p:cNvSpPr>
            <a:spLocks noGrp="1"/>
          </p:cNvSpPr>
          <p:nvPr>
            <p:ph idx="1"/>
          </p:nvPr>
        </p:nvSpPr>
        <p:spPr/>
        <p:txBody>
          <a:bodyPr>
            <a:normAutofit/>
          </a:bodyPr>
          <a:lstStyle/>
          <a:p>
            <a:r>
              <a:rPr lang="en-US" dirty="0">
                <a:solidFill>
                  <a:schemeClr val="tx2">
                    <a:lumMod val="75000"/>
                    <a:lumOff val="25000"/>
                  </a:schemeClr>
                </a:solidFill>
              </a:rPr>
              <a:t>Emphasized the importance of reviewing and assessing data</a:t>
            </a:r>
          </a:p>
          <a:p>
            <a:r>
              <a:rPr lang="en-US" dirty="0">
                <a:solidFill>
                  <a:schemeClr val="tx2">
                    <a:lumMod val="75000"/>
                    <a:lumOff val="25000"/>
                  </a:schemeClr>
                </a:solidFill>
              </a:rPr>
              <a:t>Discussed how to best use data to build a strong foundation for PSE change initiative </a:t>
            </a:r>
          </a:p>
          <a:p>
            <a:r>
              <a:rPr lang="en-US" dirty="0">
                <a:solidFill>
                  <a:schemeClr val="tx2">
                    <a:lumMod val="75000"/>
                    <a:lumOff val="25000"/>
                  </a:schemeClr>
                </a:solidFill>
              </a:rPr>
              <a:t>Discussed how data can provide a starting point for creating SMART goals and objectives</a:t>
            </a:r>
          </a:p>
        </p:txBody>
      </p:sp>
    </p:spTree>
    <p:extLst>
      <p:ext uri="{BB962C8B-B14F-4D97-AF65-F5344CB8AC3E}">
        <p14:creationId xmlns:p14="http://schemas.microsoft.com/office/powerpoint/2010/main" val="3907283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Autofit/>
          </a:bodyPr>
          <a:lstStyle/>
          <a:p>
            <a:r>
              <a:rPr lang="en-US" sz="2400" dirty="0"/>
              <a:t>CDC’s </a:t>
            </a:r>
            <a:r>
              <a:rPr lang="en-US" sz="2400" dirty="0">
                <a:hlinkClick r:id="rId3"/>
              </a:rPr>
              <a:t>Behavioral Risk Factor Surveillance System (BRFSS)</a:t>
            </a:r>
            <a:r>
              <a:rPr lang="en-US" sz="2400" dirty="0"/>
              <a:t> </a:t>
            </a:r>
          </a:p>
          <a:p>
            <a:r>
              <a:rPr lang="en-US" sz="2400" dirty="0">
                <a:hlinkClick r:id="rId4"/>
              </a:rPr>
              <a:t>Community Health Assessment and Group Evaluation (CHANGE:) Building a Foundation Knowledge to Prioritize Community Needs – An Action Guide</a:t>
            </a:r>
            <a:r>
              <a:rPr lang="en-US" sz="2400" dirty="0"/>
              <a:t> </a:t>
            </a:r>
          </a:p>
          <a:p>
            <a:r>
              <a:rPr lang="en-US" sz="2400" dirty="0">
                <a:hlinkClick r:id="rId5"/>
              </a:rPr>
              <a:t>County Health Rankings &amp; Roadmaps</a:t>
            </a:r>
            <a:r>
              <a:rPr lang="en-US" sz="2400" dirty="0"/>
              <a:t> </a:t>
            </a:r>
          </a:p>
          <a:p>
            <a:r>
              <a:rPr lang="en-US" sz="2400" dirty="0"/>
              <a:t>National Cancer Institute’s </a:t>
            </a:r>
            <a:r>
              <a:rPr lang="en-US" sz="2400" dirty="0">
                <a:hlinkClick r:id="rId6"/>
              </a:rPr>
              <a:t>Surveillance, Epidemiology, and End Results (SEER)</a:t>
            </a:r>
            <a:r>
              <a:rPr lang="en-US" sz="2400" dirty="0"/>
              <a:t> program</a:t>
            </a:r>
          </a:p>
          <a:p>
            <a:r>
              <a:rPr lang="en-US" sz="2400" dirty="0">
                <a:hlinkClick r:id="rId7"/>
              </a:rPr>
              <a:t>PubMed Central</a:t>
            </a:r>
            <a:r>
              <a:rPr lang="en-US" sz="2400" dirty="0"/>
              <a:t>®</a:t>
            </a:r>
            <a:endParaRPr lang="en-US" sz="1800" dirty="0"/>
          </a:p>
        </p:txBody>
      </p:sp>
    </p:spTree>
    <p:extLst>
      <p:ext uri="{BB962C8B-B14F-4D97-AF65-F5344CB8AC3E}">
        <p14:creationId xmlns:p14="http://schemas.microsoft.com/office/powerpoint/2010/main" val="499430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Impact Pyramid </a:t>
            </a:r>
          </a:p>
        </p:txBody>
      </p:sp>
      <p:sp>
        <p:nvSpPr>
          <p:cNvPr id="4" name="Text Placeholder 3"/>
          <p:cNvSpPr>
            <a:spLocks noGrp="1"/>
          </p:cNvSpPr>
          <p:nvPr>
            <p:ph type="body" sz="quarter" idx="10"/>
          </p:nvPr>
        </p:nvSpPr>
        <p:spPr/>
        <p:txBody>
          <a:bodyPr/>
          <a:lstStyle/>
          <a:p>
            <a:r>
              <a:rPr lang="en-US" dirty="0"/>
              <a:t>CDC, </a:t>
            </a:r>
            <a:r>
              <a:rPr lang="en-US" dirty="0" err="1"/>
              <a:t>n.d.</a:t>
            </a:r>
            <a:r>
              <a:rPr lang="en-US" dirty="0"/>
              <a:t>; </a:t>
            </a:r>
            <a:r>
              <a:rPr lang="en-US" dirty="0" err="1"/>
              <a:t>Frieden</a:t>
            </a:r>
            <a:r>
              <a:rPr lang="en-US" dirty="0"/>
              <a:t>, 2010.</a:t>
            </a:r>
          </a:p>
        </p:txBody>
      </p:sp>
      <p:pic>
        <p:nvPicPr>
          <p:cNvPr id="5" name="Content Placeholder 3" descr="Graphic of a pyramid representing the impact of different types of public health interventions, with an upward arrow on the left and a downward arrow on the right." title="Public Health Impact Pyramid"/>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362201" y="1752600"/>
            <a:ext cx="7284719" cy="4047066"/>
          </a:xfrm>
          <a:prstGeom prst="rect">
            <a:avLst/>
          </a:prstGeom>
        </p:spPr>
      </p:pic>
    </p:spTree>
    <p:extLst>
      <p:ext uri="{BB962C8B-B14F-4D97-AF65-F5344CB8AC3E}">
        <p14:creationId xmlns:p14="http://schemas.microsoft.com/office/powerpoint/2010/main" val="12243065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Review and evaluate available data to inform PSE change and explain the importance of this step to stakeholders</a:t>
            </a:r>
          </a:p>
        </p:txBody>
      </p:sp>
    </p:spTree>
    <p:extLst>
      <p:ext uri="{BB962C8B-B14F-4D97-AF65-F5344CB8AC3E}">
        <p14:creationId xmlns:p14="http://schemas.microsoft.com/office/powerpoint/2010/main" val="6207016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1"/>
            <a:ext cx="8229600" cy="533399"/>
          </a:xfrm>
        </p:spPr>
        <p:txBody>
          <a:bodyPr>
            <a:noAutofit/>
          </a:bodyPr>
          <a:lstStyle/>
          <a:p>
            <a:r>
              <a:rPr lang="en-US" dirty="0"/>
              <a:t>References</a:t>
            </a:r>
          </a:p>
        </p:txBody>
      </p:sp>
      <p:sp>
        <p:nvSpPr>
          <p:cNvPr id="3" name="Content Placeholder 2"/>
          <p:cNvSpPr>
            <a:spLocks noGrp="1"/>
          </p:cNvSpPr>
          <p:nvPr>
            <p:ph idx="1"/>
          </p:nvPr>
        </p:nvSpPr>
        <p:spPr>
          <a:xfrm>
            <a:off x="1981200" y="1524002"/>
            <a:ext cx="8229600" cy="4952999"/>
          </a:xfrm>
        </p:spPr>
        <p:txBody>
          <a:bodyPr>
            <a:noAutofit/>
          </a:bodyPr>
          <a:lstStyle/>
          <a:p>
            <a:pPr marL="0" indent="0" defTabSz="463550">
              <a:buNone/>
            </a:pPr>
            <a:r>
              <a:rPr lang="en-US" sz="1500" dirty="0"/>
              <a:t>Action4PSEChange. (2017a). </a:t>
            </a:r>
            <a:r>
              <a:rPr lang="en-US" sz="1500" i="1" dirty="0"/>
              <a:t>Cherokee Nation Tobacco-Free Schools</a:t>
            </a:r>
            <a:r>
              <a:rPr lang="en-US" sz="1500" dirty="0"/>
              <a:t>. Retrieved from 	 	</a:t>
            </a:r>
            <a:r>
              <a:rPr lang="en-US" sz="1500" dirty="0">
                <a:hlinkClick r:id="rId3"/>
              </a:rPr>
              <a:t>http://action4psechange.org/cherokee-nation-tobacco-free-schools/</a:t>
            </a:r>
            <a:endParaRPr lang="en-US" sz="1500" dirty="0"/>
          </a:p>
          <a:p>
            <a:pPr marL="463550" indent="-463550" defTabSz="463550">
              <a:buNone/>
            </a:pPr>
            <a:r>
              <a:rPr lang="en-US" sz="1500" dirty="0"/>
              <a:t>Action4PSEChange. (2017b). </a:t>
            </a:r>
            <a:r>
              <a:rPr lang="en-US" sz="1500" i="1" dirty="0"/>
              <a:t>Florida’s Community Health Worker Certification Program</a:t>
            </a:r>
            <a:r>
              <a:rPr lang="en-US" sz="1500" dirty="0"/>
              <a:t>. Retrieved from </a:t>
            </a:r>
            <a:r>
              <a:rPr lang="en-US" sz="1500" u="sng" dirty="0">
                <a:hlinkClick r:id="rId4"/>
              </a:rPr>
              <a:t>http://action4psechange.org/floridas-community-health-worker-certification-program/</a:t>
            </a:r>
            <a:r>
              <a:rPr lang="en-US" sz="1500" dirty="0"/>
              <a:t> </a:t>
            </a:r>
          </a:p>
          <a:p>
            <a:pPr marL="463550" indent="-463550" defTabSz="463550">
              <a:buNone/>
            </a:pPr>
            <a:r>
              <a:rPr lang="en-US" sz="1500" dirty="0"/>
              <a:t>Centers for Disease Control and Prevention. (2011). </a:t>
            </a:r>
            <a:r>
              <a:rPr lang="en-US" sz="1500" i="1" dirty="0"/>
              <a:t>Develop SMART Objectives</a:t>
            </a:r>
            <a:r>
              <a:rPr lang="en-US" sz="1500" dirty="0"/>
              <a:t>. Retrieved from 	</a:t>
            </a:r>
            <a:r>
              <a:rPr lang="en-US" sz="1500" u="sng" dirty="0">
                <a:hlinkClick r:id="rId5"/>
              </a:rPr>
              <a:t>https://www.cdc.gov/phcommunities/resourcekit/evaluate/smart_objectives.html</a:t>
            </a:r>
            <a:r>
              <a:rPr lang="en-US" sz="1500" dirty="0"/>
              <a:t> </a:t>
            </a:r>
          </a:p>
          <a:p>
            <a:pPr marL="463550" indent="-463550" defTabSz="463550">
              <a:buNone/>
            </a:pPr>
            <a:r>
              <a:rPr lang="en-US" sz="1500" dirty="0"/>
              <a:t>Comprehensive Cancer Control National Partnership. (</a:t>
            </a:r>
            <a:r>
              <a:rPr lang="en-US" sz="1500" dirty="0" err="1"/>
              <a:t>n.d.</a:t>
            </a:r>
            <a:r>
              <a:rPr lang="en-US" sz="1500" dirty="0"/>
              <a:t>). </a:t>
            </a:r>
            <a:r>
              <a:rPr lang="en-US" sz="1500" i="1" dirty="0"/>
              <a:t>Policy, Systems and Environmental Change Resource Guide</a:t>
            </a:r>
            <a:r>
              <a:rPr lang="en-US" sz="1500" dirty="0"/>
              <a:t>. Retrieved from </a:t>
            </a:r>
            <a:r>
              <a:rPr lang="en-US" sz="1500" dirty="0">
                <a:hlinkClick r:id="rId6"/>
              </a:rPr>
              <a:t>https://smhs.gwu.edu/cancercontroltap/sites/cancercontroltap/files/PSE_Resource_Guide_FINAL_05.15.15.pdf</a:t>
            </a:r>
            <a:endParaRPr lang="en-US" sz="1500" dirty="0"/>
          </a:p>
          <a:p>
            <a:pPr marL="463550" indent="-463550" defTabSz="463550">
              <a:buNone/>
            </a:pPr>
            <a:r>
              <a:rPr lang="en-US" sz="1500" dirty="0"/>
              <a:t>The George Washington University Cancer Center. (2015). </a:t>
            </a:r>
            <a:r>
              <a:rPr lang="en-US" sz="1500" i="1" dirty="0"/>
              <a:t>Media Planning and Media Relations Guide. In: Communication Training for Comprehensive Cancer Control Professionals 101</a:t>
            </a:r>
            <a:r>
              <a:rPr lang="en-US" sz="1500" dirty="0"/>
              <a:t>. Retrieved from </a:t>
            </a:r>
            <a:r>
              <a:rPr lang="en-US" sz="1500" u="sng" dirty="0">
                <a:hlinkClick r:id="rId7"/>
              </a:rPr>
              <a:t>https://smhs.gwu.edu/cancercontroltap/sites/cancercontroltap/files/MediaPlanningMediaRelationsGuide_F</a:t>
            </a:r>
            <a:r>
              <a:rPr lang="en-US" sz="1500" u="sng" dirty="0">
                <a:hlinkClick r:id="rId8"/>
              </a:rPr>
              <a:t>INAL.pdf</a:t>
            </a:r>
            <a:r>
              <a:rPr lang="en-US" sz="1500" dirty="0"/>
              <a:t> </a:t>
            </a:r>
          </a:p>
          <a:p>
            <a:pPr marL="463550" indent="-463550" defTabSz="463550">
              <a:buNone/>
            </a:pPr>
            <a:r>
              <a:rPr lang="en-US" sz="1500" dirty="0"/>
              <a:t>Hopkins, D., </a:t>
            </a:r>
            <a:r>
              <a:rPr lang="en-US" sz="1500" dirty="0" err="1"/>
              <a:t>Razi</a:t>
            </a:r>
            <a:r>
              <a:rPr lang="en-US" sz="1500" dirty="0"/>
              <a:t>, S., Leeks, K., </a:t>
            </a:r>
            <a:r>
              <a:rPr lang="en-US" sz="1500" dirty="0" err="1"/>
              <a:t>Priya</a:t>
            </a:r>
            <a:r>
              <a:rPr lang="en-US" sz="1500" dirty="0"/>
              <a:t> </a:t>
            </a:r>
            <a:r>
              <a:rPr lang="en-US" sz="1500" dirty="0" err="1"/>
              <a:t>Kalra</a:t>
            </a:r>
            <a:r>
              <a:rPr lang="en-US" sz="1500" dirty="0"/>
              <a:t>, G., Chattopadhyay, S., &amp; </a:t>
            </a:r>
            <a:r>
              <a:rPr lang="en-US" sz="1500" dirty="0" err="1"/>
              <a:t>Soler</a:t>
            </a:r>
            <a:r>
              <a:rPr lang="en-US" sz="1500" dirty="0"/>
              <a:t>, R. (2010). Smokefree policies to reduce tobacco use: A systematic review. </a:t>
            </a:r>
            <a:r>
              <a:rPr lang="en-US" sz="1500" i="1" dirty="0"/>
              <a:t>American Journal of Preventive Medicine, 38</a:t>
            </a:r>
            <a:r>
              <a:rPr lang="en-US" sz="1500" dirty="0"/>
              <a:t>(2 </a:t>
            </a:r>
            <a:r>
              <a:rPr lang="en-US" sz="1500" dirty="0" err="1"/>
              <a:t>Suppl</a:t>
            </a:r>
            <a:r>
              <a:rPr lang="en-US" sz="1500" dirty="0"/>
              <a:t>), S275-289. </a:t>
            </a:r>
            <a:r>
              <a:rPr lang="en-US" sz="1500" dirty="0" err="1"/>
              <a:t>doi</a:t>
            </a:r>
            <a:r>
              <a:rPr lang="en-US" sz="1500" dirty="0"/>
              <a:t>: 10.1016/j.amepre.2009.10.029. </a:t>
            </a:r>
          </a:p>
        </p:txBody>
      </p:sp>
    </p:spTree>
    <p:extLst>
      <p:ext uri="{BB962C8B-B14F-4D97-AF65-F5344CB8AC3E}">
        <p14:creationId xmlns:p14="http://schemas.microsoft.com/office/powerpoint/2010/main" val="1760768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463550" indent="-463550" defTabSz="463550">
              <a:buNone/>
            </a:pPr>
            <a:r>
              <a:rPr lang="en-US" sz="1500" dirty="0"/>
              <a:t>Mowery, P., </a:t>
            </a:r>
            <a:r>
              <a:rPr lang="en-US" sz="1500" dirty="0" err="1"/>
              <a:t>Dube</a:t>
            </a:r>
            <a:r>
              <a:rPr lang="en-US" sz="1500" dirty="0"/>
              <a:t>, S., Thorne, S., Barrett, B., </a:t>
            </a:r>
            <a:r>
              <a:rPr lang="en-US" sz="1500" dirty="0" err="1"/>
              <a:t>Homa</a:t>
            </a:r>
            <a:r>
              <a:rPr lang="en-US" sz="1500" dirty="0"/>
              <a:t>, D., &amp; Henderson, P. (2015). Disparities in Smoking-Related Mortality Among American Indians/Alaska Natives. </a:t>
            </a:r>
            <a:r>
              <a:rPr lang="en-US" sz="1500" i="1" dirty="0"/>
              <a:t>American Journal of Preventive Medicine</a:t>
            </a:r>
            <a:r>
              <a:rPr lang="en-US" sz="1500" dirty="0"/>
              <a:t>, 49(5):738-44. </a:t>
            </a:r>
            <a:r>
              <a:rPr lang="en-US" sz="1500" dirty="0">
                <a:hlinkClick r:id="rId2"/>
              </a:rPr>
              <a:t>http://doi.org/10.1016/j.amepre.2015.05.002</a:t>
            </a:r>
            <a:endParaRPr lang="en-US" sz="1500" dirty="0"/>
          </a:p>
          <a:p>
            <a:pPr marL="457200" indent="-457200" defTabSz="463550">
              <a:buNone/>
            </a:pPr>
            <a:r>
              <a:rPr lang="en-US" sz="1500" dirty="0"/>
              <a:t>Rudolph, L., Caplan, J., Ben-Moshe, K., &amp; Dillon, L. (2013). </a:t>
            </a:r>
            <a:r>
              <a:rPr lang="en-US" sz="1500" i="1" dirty="0"/>
              <a:t>Health in All Policies: A Guide for State and Local 	Governments</a:t>
            </a:r>
            <a:r>
              <a:rPr lang="en-US" sz="1500" dirty="0"/>
              <a:t>. Washington, DC and Oakland, CA: American Public Health Association and Public Health Institute. Retrieved from </a:t>
            </a:r>
            <a:r>
              <a:rPr lang="en-US" sz="1500" u="sng" dirty="0">
                <a:hlinkClick r:id="rId3"/>
              </a:rPr>
              <a:t>https://www.apha.org/~/media/files/pdf/factsheets/health_inall_policies_guide_169pages.ashx</a:t>
            </a:r>
            <a:r>
              <a:rPr lang="en-US" sz="1500" dirty="0"/>
              <a:t> </a:t>
            </a:r>
          </a:p>
          <a:p>
            <a:pPr marL="457200" indent="-457200" defTabSz="463550">
              <a:buNone/>
            </a:pPr>
            <a:r>
              <a:rPr lang="en-US" sz="1500" dirty="0"/>
              <a:t>Steele, C., Rose, J., Townsend, J., </a:t>
            </a:r>
            <a:r>
              <a:rPr lang="en-US" sz="1500" dirty="0" err="1"/>
              <a:t>Fonseka</a:t>
            </a:r>
            <a:r>
              <a:rPr lang="en-US" sz="1500" dirty="0"/>
              <a:t>, J., Richardson, L., &amp; </a:t>
            </a:r>
            <a:r>
              <a:rPr lang="en-US" sz="1500" dirty="0" err="1"/>
              <a:t>Chovnick</a:t>
            </a:r>
            <a:r>
              <a:rPr lang="en-US" sz="1500" dirty="0"/>
              <a:t>, G. (2015). Comprehensive Cancer Control Partners’ Use of and Attitudes About Evidence-Based Practices. </a:t>
            </a:r>
            <a:r>
              <a:rPr lang="en-US" sz="1500" i="1" dirty="0"/>
              <a:t>Preventing Chronic Disease</a:t>
            </a:r>
            <a:r>
              <a:rPr lang="en-US" sz="1500" dirty="0"/>
              <a:t>, </a:t>
            </a:r>
            <a:r>
              <a:rPr lang="en-US" sz="1500" i="1" dirty="0"/>
              <a:t>12</a:t>
            </a:r>
            <a:r>
              <a:rPr lang="en-US" sz="1500" dirty="0"/>
              <a:t>, E113. </a:t>
            </a:r>
            <a:r>
              <a:rPr lang="en-US" sz="1500" u="sng" dirty="0">
                <a:hlinkClick r:id="rId4"/>
              </a:rPr>
              <a:t>http://doi.org/10.5888/pcd12.150095</a:t>
            </a:r>
            <a:r>
              <a:rPr lang="en-US" sz="1500" dirty="0"/>
              <a:t> </a:t>
            </a:r>
          </a:p>
          <a:p>
            <a:pPr marL="0" indent="0">
              <a:buNone/>
            </a:pPr>
            <a:endParaRPr lang="en-US" dirty="0"/>
          </a:p>
        </p:txBody>
      </p:sp>
    </p:spTree>
    <p:extLst>
      <p:ext uri="{BB962C8B-B14F-4D97-AF65-F5344CB8AC3E}">
        <p14:creationId xmlns:p14="http://schemas.microsoft.com/office/powerpoint/2010/main" val="6563431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4: Review</a:t>
            </a:r>
          </a:p>
          <a:p>
            <a:pPr eaLnBrk="1" hangingPunct="1"/>
            <a:r>
              <a:rPr lang="en-US" altLang="en-US" dirty="0">
                <a:solidFill>
                  <a:schemeClr val="bg1"/>
                </a:solidFill>
              </a:rPr>
              <a:t>Assess Feasibility of Interventions</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14686095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pPr marL="0" indent="0">
              <a:buNone/>
            </a:pPr>
            <a:endParaRPr lang="en-US" dirty="0"/>
          </a:p>
        </p:txBody>
      </p:sp>
    </p:spTree>
    <p:extLst>
      <p:ext uri="{BB962C8B-B14F-4D97-AF65-F5344CB8AC3E}">
        <p14:creationId xmlns:p14="http://schemas.microsoft.com/office/powerpoint/2010/main" val="36504419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a:t>
            </a:r>
          </a:p>
        </p:txBody>
      </p:sp>
      <p:sp>
        <p:nvSpPr>
          <p:cNvPr id="3" name="Content Placeholder 2"/>
          <p:cNvSpPr>
            <a:spLocks noGrp="1"/>
          </p:cNvSpPr>
          <p:nvPr>
            <p:ph idx="1"/>
          </p:nvPr>
        </p:nvSpPr>
        <p:spPr/>
        <p:txBody>
          <a:bodyPr>
            <a:normAutofit/>
          </a:bodyPr>
          <a:lstStyle/>
          <a:p>
            <a:r>
              <a:rPr lang="en-US" dirty="0"/>
              <a:t>Facilitate collaborative efforts among priority populations, partners, and other stakeholders</a:t>
            </a:r>
          </a:p>
          <a:p>
            <a:pPr marL="0" indent="0">
              <a:buNone/>
            </a:pPr>
            <a:endParaRPr lang="en-US" dirty="0"/>
          </a:p>
          <a:p>
            <a:pPr marL="0" indent="0">
              <a:buNone/>
            </a:pPr>
            <a:endParaRPr lang="en-US" dirty="0"/>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739141"/>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060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pPr lvl="0"/>
            <a:r>
              <a:rPr lang="en-US" dirty="0"/>
              <a:t>Describe the process of a feasibility review, including an assessment of the political and economic climate</a:t>
            </a:r>
          </a:p>
          <a:p>
            <a:pPr lvl="0"/>
            <a:r>
              <a:rPr lang="en-US" dirty="0"/>
              <a:t>Evaluate capacity for change, including identifying the resources necessary to meet goals and objectives</a:t>
            </a:r>
          </a:p>
          <a:p>
            <a:pPr lvl="0"/>
            <a:r>
              <a:rPr lang="en-US" dirty="0"/>
              <a:t>Assess community readiness and explain the importance of this step to stakeholders</a:t>
            </a:r>
          </a:p>
          <a:p>
            <a:endParaRPr lang="en-US" dirty="0"/>
          </a:p>
          <a:p>
            <a:endParaRPr lang="en-US" dirty="0"/>
          </a:p>
        </p:txBody>
      </p:sp>
    </p:spTree>
    <p:extLst>
      <p:ext uri="{BB962C8B-B14F-4D97-AF65-F5344CB8AC3E}">
        <p14:creationId xmlns:p14="http://schemas.microsoft.com/office/powerpoint/2010/main" val="890798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Look Back at Previous Steps</a:t>
            </a:r>
          </a:p>
        </p:txBody>
      </p:sp>
      <p:graphicFrame>
        <p:nvGraphicFramePr>
          <p:cNvPr id="5" name="Diagram 4"/>
          <p:cNvGraphicFramePr/>
          <p:nvPr/>
        </p:nvGraphicFramePr>
        <p:xfrm>
          <a:off x="1828800" y="1981200"/>
          <a:ext cx="8305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98018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 Change Approach</a:t>
            </a:r>
          </a:p>
        </p:txBody>
      </p:sp>
      <p:sp>
        <p:nvSpPr>
          <p:cNvPr id="5" name="Rounded Rectangle 4"/>
          <p:cNvSpPr/>
          <p:nvPr/>
        </p:nvSpPr>
        <p:spPr>
          <a:xfrm>
            <a:off x="1752600" y="1919515"/>
            <a:ext cx="2743200" cy="5334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System-Based Change</a:t>
            </a:r>
          </a:p>
        </p:txBody>
      </p:sp>
      <p:sp>
        <p:nvSpPr>
          <p:cNvPr id="6" name="Rounded Rectangle 5"/>
          <p:cNvSpPr/>
          <p:nvPr/>
        </p:nvSpPr>
        <p:spPr>
          <a:xfrm>
            <a:off x="1752600" y="2605315"/>
            <a:ext cx="2743200" cy="11430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Remove sugar-sweetened beverages from schools’ vending machines</a:t>
            </a:r>
          </a:p>
        </p:txBody>
      </p:sp>
      <p:sp>
        <p:nvSpPr>
          <p:cNvPr id="7" name="Rounded Rectangle 6"/>
          <p:cNvSpPr/>
          <p:nvPr/>
        </p:nvSpPr>
        <p:spPr>
          <a:xfrm>
            <a:off x="1752600" y="3900716"/>
            <a:ext cx="2743200" cy="1828799"/>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Authorizing environment:</a:t>
            </a:r>
          </a:p>
          <a:p>
            <a:pPr marL="285750" indent="-285750">
              <a:buFont typeface="Arial" panose="020B0604020202020204" pitchFamily="34" charset="0"/>
              <a:buChar char="•"/>
            </a:pPr>
            <a:r>
              <a:rPr lang="en-US" sz="1600" dirty="0">
                <a:solidFill>
                  <a:schemeClr val="bg1"/>
                </a:solidFill>
              </a:rPr>
              <a:t>Individual schools</a:t>
            </a:r>
          </a:p>
          <a:p>
            <a:pPr marL="285750" indent="-285750">
              <a:buFont typeface="Arial" panose="020B0604020202020204" pitchFamily="34" charset="0"/>
              <a:buChar char="•"/>
            </a:pPr>
            <a:r>
              <a:rPr lang="en-US" sz="1600" dirty="0">
                <a:solidFill>
                  <a:schemeClr val="bg1"/>
                </a:solidFill>
              </a:rPr>
              <a:t>Local, county or regional school system</a:t>
            </a:r>
          </a:p>
          <a:p>
            <a:pPr marL="285750" indent="-285750">
              <a:buFont typeface="Arial" panose="020B0604020202020204" pitchFamily="34" charset="0"/>
              <a:buChar char="•"/>
            </a:pPr>
            <a:r>
              <a:rPr lang="en-US" sz="1600" dirty="0">
                <a:solidFill>
                  <a:schemeClr val="bg1"/>
                </a:solidFill>
              </a:rPr>
              <a:t>Local government bodies</a:t>
            </a:r>
          </a:p>
        </p:txBody>
      </p:sp>
      <p:sp>
        <p:nvSpPr>
          <p:cNvPr id="8" name="Rounded Rectangle 7"/>
          <p:cNvSpPr/>
          <p:nvPr/>
        </p:nvSpPr>
        <p:spPr>
          <a:xfrm>
            <a:off x="4724400" y="1905001"/>
            <a:ext cx="2743200" cy="5334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Citywide Environmental Initiative</a:t>
            </a:r>
          </a:p>
        </p:txBody>
      </p:sp>
      <p:sp>
        <p:nvSpPr>
          <p:cNvPr id="9" name="Rounded Rectangle 8"/>
          <p:cNvSpPr/>
          <p:nvPr/>
        </p:nvSpPr>
        <p:spPr>
          <a:xfrm>
            <a:off x="4724400" y="2590801"/>
            <a:ext cx="2743200" cy="1157514"/>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Build bike paths</a:t>
            </a:r>
          </a:p>
        </p:txBody>
      </p:sp>
      <p:sp>
        <p:nvSpPr>
          <p:cNvPr id="10" name="Rounded Rectangle 9"/>
          <p:cNvSpPr/>
          <p:nvPr/>
        </p:nvSpPr>
        <p:spPr>
          <a:xfrm>
            <a:off x="4724400" y="3900716"/>
            <a:ext cx="2743200" cy="1814285"/>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Authorizing environment:</a:t>
            </a:r>
          </a:p>
          <a:p>
            <a:pPr marL="285750" indent="-285750">
              <a:buFont typeface="Arial" panose="020B0604020202020204" pitchFamily="34" charset="0"/>
              <a:buChar char="•"/>
            </a:pPr>
            <a:r>
              <a:rPr lang="en-US" sz="1600" dirty="0">
                <a:solidFill>
                  <a:schemeClr val="bg1"/>
                </a:solidFill>
              </a:rPr>
              <a:t>Local environmental organizations</a:t>
            </a:r>
          </a:p>
          <a:p>
            <a:pPr marL="285750" indent="-285750">
              <a:buFont typeface="Arial" panose="020B0604020202020204" pitchFamily="34" charset="0"/>
              <a:buChar char="•"/>
            </a:pPr>
            <a:r>
              <a:rPr lang="en-US" sz="1600" dirty="0">
                <a:solidFill>
                  <a:schemeClr val="bg1"/>
                </a:solidFill>
              </a:rPr>
              <a:t>Parks and recreation department</a:t>
            </a:r>
          </a:p>
          <a:p>
            <a:pPr marL="285750" indent="-285750">
              <a:buFont typeface="Arial" panose="020B0604020202020204" pitchFamily="34" charset="0"/>
              <a:buChar char="•"/>
            </a:pPr>
            <a:r>
              <a:rPr lang="en-US" sz="1600" dirty="0">
                <a:solidFill>
                  <a:schemeClr val="bg1"/>
                </a:solidFill>
              </a:rPr>
              <a:t>Local government bodies</a:t>
            </a:r>
          </a:p>
        </p:txBody>
      </p:sp>
      <p:sp>
        <p:nvSpPr>
          <p:cNvPr id="11" name="Rounded Rectangle 10"/>
          <p:cNvSpPr/>
          <p:nvPr/>
        </p:nvSpPr>
        <p:spPr>
          <a:xfrm>
            <a:off x="7696200" y="1905001"/>
            <a:ext cx="2743200" cy="5334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Broad Policy Effort</a:t>
            </a:r>
          </a:p>
        </p:txBody>
      </p:sp>
      <p:sp>
        <p:nvSpPr>
          <p:cNvPr id="12" name="Rounded Rectangle 11"/>
          <p:cNvSpPr/>
          <p:nvPr/>
        </p:nvSpPr>
        <p:spPr>
          <a:xfrm>
            <a:off x="7696200" y="2590801"/>
            <a:ext cx="2743200" cy="1157514"/>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Raise state excise tax on tobacco</a:t>
            </a:r>
          </a:p>
        </p:txBody>
      </p:sp>
      <p:sp>
        <p:nvSpPr>
          <p:cNvPr id="13" name="Rounded Rectangle 12"/>
          <p:cNvSpPr/>
          <p:nvPr/>
        </p:nvSpPr>
        <p:spPr>
          <a:xfrm>
            <a:off x="7696200" y="3900716"/>
            <a:ext cx="2743200" cy="1814285"/>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Authorizing environment:</a:t>
            </a:r>
          </a:p>
          <a:p>
            <a:pPr marL="285750" indent="-285750">
              <a:buFont typeface="Arial" panose="020B0604020202020204" pitchFamily="34" charset="0"/>
              <a:buChar char="•"/>
            </a:pPr>
            <a:r>
              <a:rPr lang="en-US" sz="1600" dirty="0">
                <a:solidFill>
                  <a:schemeClr val="bg1"/>
                </a:solidFill>
              </a:rPr>
              <a:t>Lawmakers and agencies</a:t>
            </a:r>
          </a:p>
          <a:p>
            <a:pPr marL="285750" indent="-285750">
              <a:buFont typeface="Arial" panose="020B0604020202020204" pitchFamily="34" charset="0"/>
              <a:buChar char="•"/>
            </a:pPr>
            <a:r>
              <a:rPr lang="en-US" sz="1600" dirty="0">
                <a:solidFill>
                  <a:schemeClr val="bg1"/>
                </a:solidFill>
              </a:rPr>
              <a:t>Retailers and manufactures</a:t>
            </a:r>
          </a:p>
          <a:p>
            <a:pPr marL="285750" indent="-285750">
              <a:buFont typeface="Arial" panose="020B0604020202020204" pitchFamily="34" charset="0"/>
              <a:buChar char="•"/>
            </a:pPr>
            <a:r>
              <a:rPr lang="en-US" sz="1600" dirty="0">
                <a:solidFill>
                  <a:schemeClr val="bg1"/>
                </a:solidFill>
              </a:rPr>
              <a:t>Local and state based groups</a:t>
            </a:r>
          </a:p>
        </p:txBody>
      </p:sp>
    </p:spTree>
    <p:extLst>
      <p:ext uri="{BB962C8B-B14F-4D97-AF65-F5344CB8AC3E}">
        <p14:creationId xmlns:p14="http://schemas.microsoft.com/office/powerpoint/2010/main" val="204241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1"/>
            <a:ext cx="8763000" cy="1143000"/>
          </a:xfrm>
        </p:spPr>
        <p:txBody>
          <a:bodyPr>
            <a:noAutofit/>
          </a:bodyPr>
          <a:lstStyle/>
          <a:p>
            <a:r>
              <a:rPr lang="en-US" dirty="0"/>
              <a:t>Feasibility of Goals and Objectives</a:t>
            </a:r>
          </a:p>
        </p:txBody>
      </p:sp>
      <p:sp>
        <p:nvSpPr>
          <p:cNvPr id="5" name="Rectangle 4"/>
          <p:cNvSpPr/>
          <p:nvPr/>
        </p:nvSpPr>
        <p:spPr>
          <a:xfrm>
            <a:off x="1981200" y="2133600"/>
            <a:ext cx="8229600" cy="1371600"/>
          </a:xfrm>
          <a:prstGeom prst="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b="1" dirty="0">
                <a:solidFill>
                  <a:schemeClr val="bg1"/>
                </a:solidFill>
              </a:rPr>
              <a:t>Environmental Scan </a:t>
            </a:r>
            <a:r>
              <a:rPr lang="en-US" sz="2600" dirty="0">
                <a:solidFill>
                  <a:schemeClr val="bg1"/>
                </a:solidFill>
              </a:rPr>
              <a:t>revealed relevant factors including drivers and barriers that influence your potential PSE effort</a:t>
            </a:r>
          </a:p>
        </p:txBody>
      </p:sp>
      <p:sp>
        <p:nvSpPr>
          <p:cNvPr id="6" name="Rectangle 5"/>
          <p:cNvSpPr/>
          <p:nvPr/>
        </p:nvSpPr>
        <p:spPr>
          <a:xfrm>
            <a:off x="1981200" y="3886200"/>
            <a:ext cx="8229600" cy="13716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b="1" dirty="0">
                <a:solidFill>
                  <a:schemeClr val="bg1"/>
                </a:solidFill>
              </a:rPr>
              <a:t>Review Feasibility </a:t>
            </a:r>
            <a:r>
              <a:rPr lang="en-US" sz="2600" dirty="0">
                <a:solidFill>
                  <a:schemeClr val="bg1"/>
                </a:solidFill>
              </a:rPr>
              <a:t>of Goals and Objectives</a:t>
            </a:r>
          </a:p>
        </p:txBody>
      </p:sp>
    </p:spTree>
    <p:extLst>
      <p:ext uri="{BB962C8B-B14F-4D97-AF65-F5344CB8AC3E}">
        <p14:creationId xmlns:p14="http://schemas.microsoft.com/office/powerpoint/2010/main" val="312236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1368136"/>
          </a:xfrm>
        </p:spPr>
        <p:txBody>
          <a:bodyPr>
            <a:normAutofit/>
          </a:bodyPr>
          <a:lstStyle/>
          <a:p>
            <a:r>
              <a:rPr lang="en-US" dirty="0"/>
              <a:t>Differences Between Policy, Systems and Environmental Changes</a:t>
            </a:r>
          </a:p>
        </p:txBody>
      </p:sp>
      <p:sp>
        <p:nvSpPr>
          <p:cNvPr id="4" name="Text Placeholder 3"/>
          <p:cNvSpPr>
            <a:spLocks noGrp="1"/>
          </p:cNvSpPr>
          <p:nvPr>
            <p:ph type="body" sz="quarter" idx="10"/>
          </p:nvPr>
        </p:nvSpPr>
        <p:spPr/>
        <p:txBody>
          <a:bodyPr/>
          <a:lstStyle/>
          <a:p>
            <a:r>
              <a:rPr lang="en-US" dirty="0"/>
              <a:t>Truss, 2013. </a:t>
            </a:r>
          </a:p>
        </p:txBody>
      </p:sp>
      <p:graphicFrame>
        <p:nvGraphicFramePr>
          <p:cNvPr id="6" name="Table 5"/>
          <p:cNvGraphicFramePr>
            <a:graphicFrameLocks noGrp="1"/>
          </p:cNvGraphicFramePr>
          <p:nvPr/>
        </p:nvGraphicFramePr>
        <p:xfrm>
          <a:off x="2057400" y="2275303"/>
          <a:ext cx="7696200" cy="3779843"/>
        </p:xfrm>
        <a:graphic>
          <a:graphicData uri="http://schemas.openxmlformats.org/drawingml/2006/table">
            <a:tbl>
              <a:tblPr firstRow="1" bandRow="1">
                <a:tableStyleId>{5C22544A-7EE6-4342-B048-85BDC9FD1C3A}</a:tableStyleId>
              </a:tblPr>
              <a:tblGrid>
                <a:gridCol w="962025">
                  <a:extLst>
                    <a:ext uri="{9D8B030D-6E8A-4147-A177-3AD203B41FA5}">
                      <a16:colId xmlns:a16="http://schemas.microsoft.com/office/drawing/2014/main" val="2943941038"/>
                    </a:ext>
                  </a:extLst>
                </a:gridCol>
                <a:gridCol w="2390775">
                  <a:extLst>
                    <a:ext uri="{9D8B030D-6E8A-4147-A177-3AD203B41FA5}">
                      <a16:colId xmlns:a16="http://schemas.microsoft.com/office/drawing/2014/main" val="865074087"/>
                    </a:ext>
                  </a:extLst>
                </a:gridCol>
                <a:gridCol w="2286000">
                  <a:extLst>
                    <a:ext uri="{9D8B030D-6E8A-4147-A177-3AD203B41FA5}">
                      <a16:colId xmlns:a16="http://schemas.microsoft.com/office/drawing/2014/main" val="1490338766"/>
                    </a:ext>
                  </a:extLst>
                </a:gridCol>
                <a:gridCol w="2057400">
                  <a:extLst>
                    <a:ext uri="{9D8B030D-6E8A-4147-A177-3AD203B41FA5}">
                      <a16:colId xmlns:a16="http://schemas.microsoft.com/office/drawing/2014/main" val="2832685331"/>
                    </a:ext>
                  </a:extLst>
                </a:gridCol>
              </a:tblGrid>
              <a:tr h="256577">
                <a:tc>
                  <a:txBody>
                    <a:bodyPr/>
                    <a:lstStyle/>
                    <a:p>
                      <a:endParaRPr lang="en-US" sz="1050" dirty="0"/>
                    </a:p>
                  </a:txBody>
                  <a:tcPr>
                    <a:solidFill>
                      <a:srgbClr val="004065"/>
                    </a:solidFill>
                  </a:tcPr>
                </a:tc>
                <a:tc>
                  <a:txBody>
                    <a:bodyPr/>
                    <a:lstStyle/>
                    <a:p>
                      <a:r>
                        <a:rPr lang="en-US" sz="1100" dirty="0"/>
                        <a:t>Policy </a:t>
                      </a:r>
                    </a:p>
                  </a:txBody>
                  <a:tcPr>
                    <a:solidFill>
                      <a:srgbClr val="004065"/>
                    </a:solidFill>
                  </a:tcPr>
                </a:tc>
                <a:tc>
                  <a:txBody>
                    <a:bodyPr/>
                    <a:lstStyle/>
                    <a:p>
                      <a:r>
                        <a:rPr lang="en-US" sz="1100" dirty="0"/>
                        <a:t>Systems </a:t>
                      </a:r>
                    </a:p>
                  </a:txBody>
                  <a:tcPr>
                    <a:solidFill>
                      <a:srgbClr val="004065"/>
                    </a:solidFill>
                  </a:tcPr>
                </a:tc>
                <a:tc>
                  <a:txBody>
                    <a:bodyPr/>
                    <a:lstStyle/>
                    <a:p>
                      <a:r>
                        <a:rPr lang="en-US" sz="1100" dirty="0"/>
                        <a:t>Environment</a:t>
                      </a:r>
                    </a:p>
                  </a:txBody>
                  <a:tcPr>
                    <a:solidFill>
                      <a:srgbClr val="004065"/>
                    </a:solidFill>
                  </a:tcPr>
                </a:tc>
                <a:extLst>
                  <a:ext uri="{0D108BD9-81ED-4DB2-BD59-A6C34878D82A}">
                    <a16:rowId xmlns:a16="http://schemas.microsoft.com/office/drawing/2014/main" val="4100267396"/>
                  </a:ext>
                </a:extLst>
              </a:tr>
              <a:tr h="553836">
                <a:tc>
                  <a:txBody>
                    <a:bodyPr/>
                    <a:lstStyle/>
                    <a:p>
                      <a:r>
                        <a:rPr lang="en-US" sz="1100" b="1" dirty="0">
                          <a:solidFill>
                            <a:srgbClr val="FFFFFF"/>
                          </a:solidFill>
                        </a:rPr>
                        <a:t>Definition </a:t>
                      </a:r>
                    </a:p>
                  </a:txBody>
                  <a:tcPr>
                    <a:solidFill>
                      <a:srgbClr val="004065"/>
                    </a:solidFill>
                  </a:tcPr>
                </a:tc>
                <a:tc>
                  <a:txBody>
                    <a:bodyPr/>
                    <a:lstStyle/>
                    <a:p>
                      <a:r>
                        <a:rPr lang="en-US" sz="1050" dirty="0"/>
                        <a:t>Changing</a:t>
                      </a:r>
                      <a:r>
                        <a:rPr lang="en-US" sz="1050" baseline="0" dirty="0"/>
                        <a:t> laws, regulations, resolutions, ordinances or rules</a:t>
                      </a:r>
                      <a:endParaRPr lang="en-US" sz="1050" dirty="0"/>
                    </a:p>
                  </a:txBody>
                  <a:tcPr/>
                </a:tc>
                <a:tc>
                  <a:txBody>
                    <a:bodyPr/>
                    <a:lstStyle/>
                    <a:p>
                      <a:r>
                        <a:rPr lang="en-US" sz="1050" dirty="0"/>
                        <a:t>Changing processes or rules of an organization, institution</a:t>
                      </a:r>
                      <a:r>
                        <a:rPr lang="en-US" sz="1050" baseline="0" dirty="0"/>
                        <a:t> or system</a:t>
                      </a:r>
                      <a:endParaRPr lang="en-US" sz="1050" dirty="0"/>
                    </a:p>
                  </a:txBody>
                  <a:tcPr/>
                </a:tc>
                <a:tc>
                  <a:txBody>
                    <a:bodyPr/>
                    <a:lstStyle/>
                    <a:p>
                      <a:r>
                        <a:rPr lang="en-US" sz="1050" dirty="0"/>
                        <a:t>Physically changing the environment </a:t>
                      </a:r>
                    </a:p>
                  </a:txBody>
                  <a:tcPr/>
                </a:tc>
                <a:extLst>
                  <a:ext uri="{0D108BD9-81ED-4DB2-BD59-A6C34878D82A}">
                    <a16:rowId xmlns:a16="http://schemas.microsoft.com/office/drawing/2014/main" val="2152065209"/>
                  </a:ext>
                </a:extLst>
              </a:tr>
              <a:tr h="1023827">
                <a:tc>
                  <a:txBody>
                    <a:bodyPr/>
                    <a:lstStyle/>
                    <a:p>
                      <a:r>
                        <a:rPr lang="en-US" sz="1100" b="1" dirty="0">
                          <a:solidFill>
                            <a:srgbClr val="FFFFFF"/>
                          </a:solidFill>
                        </a:rPr>
                        <a:t>Settings</a:t>
                      </a:r>
                    </a:p>
                  </a:txBody>
                  <a:tcPr>
                    <a:solidFill>
                      <a:srgbClr val="004065"/>
                    </a:solidFill>
                  </a:tcPr>
                </a:tc>
                <a:tc>
                  <a:txBody>
                    <a:bodyPr/>
                    <a:lstStyle/>
                    <a:p>
                      <a:r>
                        <a:rPr lang="en-US" sz="1050" dirty="0"/>
                        <a:t>Legislature (national, state, local), government administrations, healthcare settings, schools, worksites, community organizations (faith-based,</a:t>
                      </a:r>
                      <a:r>
                        <a:rPr lang="en-US" sz="1050" baseline="0" dirty="0"/>
                        <a:t> daycare, senior center)</a:t>
                      </a:r>
                      <a:r>
                        <a:rPr lang="en-US" sz="1050" dirty="0"/>
                        <a:t> </a:t>
                      </a:r>
                    </a:p>
                  </a:txBody>
                  <a:tcPr/>
                </a:tc>
                <a:tc>
                  <a:txBody>
                    <a:bodyPr/>
                    <a:lstStyle/>
                    <a:p>
                      <a:r>
                        <a:rPr lang="en-US" sz="1050" dirty="0"/>
                        <a:t>Health care</a:t>
                      </a:r>
                      <a:r>
                        <a:rPr lang="en-US" sz="1050" baseline="0" dirty="0"/>
                        <a:t> delivery and insurance systems, schools, worksites, communities, parks</a:t>
                      </a:r>
                      <a:endParaRPr lang="en-US" sz="1050" dirty="0"/>
                    </a:p>
                  </a:txBody>
                  <a:tcPr/>
                </a:tc>
                <a:tc>
                  <a:txBody>
                    <a:bodyPr/>
                    <a:lstStyle/>
                    <a:p>
                      <a:r>
                        <a:rPr lang="en-US" sz="1050" dirty="0"/>
                        <a:t>Physical (stores, schools, worksites, parks, health clinics/offices), economic and social environments </a:t>
                      </a:r>
                    </a:p>
                  </a:txBody>
                  <a:tcPr/>
                </a:tc>
                <a:extLst>
                  <a:ext uri="{0D108BD9-81ED-4DB2-BD59-A6C34878D82A}">
                    <a16:rowId xmlns:a16="http://schemas.microsoft.com/office/drawing/2014/main" val="3028121605"/>
                  </a:ext>
                </a:extLst>
              </a:tr>
              <a:tr h="890488">
                <a:tc>
                  <a:txBody>
                    <a:bodyPr/>
                    <a:lstStyle/>
                    <a:p>
                      <a:r>
                        <a:rPr lang="en-US" sz="1100" b="1" dirty="0">
                          <a:solidFill>
                            <a:srgbClr val="FFFFFF"/>
                          </a:solidFill>
                        </a:rPr>
                        <a:t>Examples</a:t>
                      </a:r>
                    </a:p>
                  </a:txBody>
                  <a:tcPr>
                    <a:solidFill>
                      <a:srgbClr val="004065"/>
                    </a:solidFill>
                  </a:tcPr>
                </a:tc>
                <a:tc>
                  <a:txBody>
                    <a:bodyPr/>
                    <a:lstStyle/>
                    <a:p>
                      <a:r>
                        <a:rPr lang="en-US" sz="1050" dirty="0"/>
                        <a:t>Increasing tobacco taxes, implementing a school-entry vaccination policy,</a:t>
                      </a:r>
                      <a:r>
                        <a:rPr lang="en-US" sz="1050" baseline="0" dirty="0"/>
                        <a:t> implementing a healthy meeting policy at work</a:t>
                      </a:r>
                      <a:endParaRPr lang="en-US" sz="1050" dirty="0"/>
                    </a:p>
                  </a:txBody>
                  <a:tcPr/>
                </a:tc>
                <a:tc>
                  <a:txBody>
                    <a:bodyPr/>
                    <a:lstStyle/>
                    <a:p>
                      <a:r>
                        <a:rPr lang="en-US" sz="1050" dirty="0"/>
                        <a:t>Developing a community plan that accounts for health impact of projects, reviewing and revising organizational procedures</a:t>
                      </a:r>
                      <a:r>
                        <a:rPr lang="en-US" sz="1050" baseline="0" dirty="0"/>
                        <a:t> to increase cancer screening rates among patient population</a:t>
                      </a:r>
                      <a:endParaRPr lang="en-US" sz="1050" dirty="0"/>
                    </a:p>
                  </a:txBody>
                  <a:tcPr/>
                </a:tc>
                <a:tc>
                  <a:txBody>
                    <a:bodyPr/>
                    <a:lstStyle/>
                    <a:p>
                      <a:r>
                        <a:rPr lang="en-US" sz="1050" dirty="0"/>
                        <a:t>Constructing sidewalks to make roads pedestrian-friendly,</a:t>
                      </a:r>
                      <a:r>
                        <a:rPr lang="en-US" sz="1050" baseline="0" dirty="0"/>
                        <a:t> designating a lactation room for nursing mothers at work</a:t>
                      </a:r>
                      <a:endParaRPr lang="en-US" sz="1050" dirty="0"/>
                    </a:p>
                  </a:txBody>
                  <a:tcPr/>
                </a:tc>
                <a:extLst>
                  <a:ext uri="{0D108BD9-81ED-4DB2-BD59-A6C34878D82A}">
                    <a16:rowId xmlns:a16="http://schemas.microsoft.com/office/drawing/2014/main" val="1057175610"/>
                  </a:ext>
                </a:extLst>
              </a:tr>
              <a:tr h="754399">
                <a:tc>
                  <a:txBody>
                    <a:bodyPr/>
                    <a:lstStyle/>
                    <a:p>
                      <a:r>
                        <a:rPr lang="en-US" sz="1100" b="1" dirty="0">
                          <a:solidFill>
                            <a:srgbClr val="FFFFFF"/>
                          </a:solidFill>
                        </a:rPr>
                        <a:t>Overlap </a:t>
                      </a:r>
                    </a:p>
                  </a:txBody>
                  <a:tcPr>
                    <a:solidFill>
                      <a:srgbClr val="004065"/>
                    </a:solidFill>
                  </a:tcPr>
                </a:tc>
                <a:tc gridSpan="3">
                  <a:txBody>
                    <a:bodyPr/>
                    <a:lstStyle/>
                    <a:p>
                      <a:pPr algn="ctr"/>
                      <a:r>
                        <a:rPr lang="en-US" sz="1050" dirty="0"/>
                        <a:t>Smoke-free policies (e.g., legislature, hospital grounds, college campus, worksite)</a:t>
                      </a:r>
                    </a:p>
                    <a:p>
                      <a:pPr algn="ctr"/>
                      <a:r>
                        <a:rPr lang="en-US" sz="1050" dirty="0"/>
                        <a:t>Healthy vending machine policy for a school system</a:t>
                      </a:r>
                    </a:p>
                    <a:p>
                      <a:pPr algn="ctr"/>
                      <a:r>
                        <a:rPr lang="en-US" sz="1050" dirty="0"/>
                        <a:t>Adding night or weekend health care provider or clinic hours</a:t>
                      </a:r>
                    </a:p>
                    <a:p>
                      <a:pPr algn="ctr"/>
                      <a:r>
                        <a:rPr lang="en-US" sz="1050" dirty="0"/>
                        <a:t>Zoning restrictions or limitations on fast food establishments</a:t>
                      </a:r>
                    </a:p>
                    <a:p>
                      <a:pPr algn="ctr"/>
                      <a:r>
                        <a:rPr lang="en-US" sz="1050" dirty="0"/>
                        <a:t>Farm-to-school healthy school lunch program</a:t>
                      </a:r>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2805858891"/>
                  </a:ext>
                </a:extLst>
              </a:tr>
            </a:tbl>
          </a:graphicData>
        </a:graphic>
      </p:graphicFrame>
      <p:sp>
        <p:nvSpPr>
          <p:cNvPr id="3" name="Right Arrow 2"/>
          <p:cNvSpPr/>
          <p:nvPr/>
        </p:nvSpPr>
        <p:spPr>
          <a:xfrm>
            <a:off x="1600200" y="4572000"/>
            <a:ext cx="914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4847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838200"/>
          </a:xfrm>
        </p:spPr>
        <p:txBody>
          <a:bodyPr/>
          <a:lstStyle/>
          <a:p>
            <a:r>
              <a:rPr lang="en-US" dirty="0"/>
              <a:t>Checklist</a:t>
            </a:r>
          </a:p>
        </p:txBody>
      </p:sp>
      <p:sp>
        <p:nvSpPr>
          <p:cNvPr id="7" name="Rectangle 6"/>
          <p:cNvSpPr/>
          <p:nvPr/>
        </p:nvSpPr>
        <p:spPr>
          <a:xfrm>
            <a:off x="1676400" y="1752601"/>
            <a:ext cx="2075448" cy="7620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Political and economic climate</a:t>
            </a:r>
          </a:p>
        </p:txBody>
      </p:sp>
      <p:sp>
        <p:nvSpPr>
          <p:cNvPr id="8" name="Rectangle 7"/>
          <p:cNvSpPr/>
          <p:nvPr/>
        </p:nvSpPr>
        <p:spPr>
          <a:xfrm>
            <a:off x="1676400" y="2590800"/>
            <a:ext cx="2075448" cy="3505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rPr>
              <a:t>Identify gate-keepers and decision-makers</a:t>
            </a:r>
          </a:p>
          <a:p>
            <a:pPr marL="285750" indent="-285750">
              <a:buFont typeface="Wingdings" panose="05000000000000000000" pitchFamily="2" charset="2"/>
              <a:buChar char="q"/>
            </a:pPr>
            <a:r>
              <a:rPr lang="en-US" dirty="0">
                <a:solidFill>
                  <a:schemeClr val="tx1"/>
                </a:solidFill>
              </a:rPr>
              <a:t>Identify and address key stakeholder assumptions or biases</a:t>
            </a:r>
          </a:p>
          <a:p>
            <a:pPr marL="285750" indent="-285750">
              <a:buFont typeface="Wingdings" panose="05000000000000000000" pitchFamily="2" charset="2"/>
              <a:buChar char="q"/>
            </a:pPr>
            <a:r>
              <a:rPr lang="en-US" dirty="0">
                <a:solidFill>
                  <a:schemeClr val="tx1"/>
                </a:solidFill>
              </a:rPr>
              <a:t>Identify other PSE change players</a:t>
            </a:r>
          </a:p>
        </p:txBody>
      </p:sp>
      <p:sp>
        <p:nvSpPr>
          <p:cNvPr id="9" name="Rectangle 8"/>
          <p:cNvSpPr/>
          <p:nvPr/>
        </p:nvSpPr>
        <p:spPr>
          <a:xfrm>
            <a:off x="3947696" y="1752601"/>
            <a:ext cx="2075448" cy="7620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Capacity for change</a:t>
            </a:r>
          </a:p>
        </p:txBody>
      </p:sp>
      <p:sp>
        <p:nvSpPr>
          <p:cNvPr id="10" name="Rectangle 9"/>
          <p:cNvSpPr/>
          <p:nvPr/>
        </p:nvSpPr>
        <p:spPr>
          <a:xfrm>
            <a:off x="3947696" y="2590800"/>
            <a:ext cx="2075448" cy="3505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rPr>
              <a:t>Review coalition capacity and resources for PSE change effort</a:t>
            </a:r>
          </a:p>
          <a:p>
            <a:pPr marL="285750" indent="-285750">
              <a:buFont typeface="Wingdings" panose="05000000000000000000" pitchFamily="2" charset="2"/>
              <a:buChar char="q"/>
            </a:pPr>
            <a:r>
              <a:rPr lang="en-US" dirty="0">
                <a:solidFill>
                  <a:schemeClr val="tx1"/>
                </a:solidFill>
              </a:rPr>
              <a:t>Identify and engage a champion</a:t>
            </a: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endParaRPr lang="en-US" dirty="0">
              <a:solidFill>
                <a:schemeClr val="tx1"/>
              </a:solidFill>
            </a:endParaRPr>
          </a:p>
        </p:txBody>
      </p:sp>
      <p:sp>
        <p:nvSpPr>
          <p:cNvPr id="11" name="Rectangle 10"/>
          <p:cNvSpPr/>
          <p:nvPr/>
        </p:nvSpPr>
        <p:spPr>
          <a:xfrm>
            <a:off x="6218992" y="1752601"/>
            <a:ext cx="2075448" cy="7620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readiness</a:t>
            </a:r>
          </a:p>
        </p:txBody>
      </p:sp>
      <p:sp>
        <p:nvSpPr>
          <p:cNvPr id="12" name="Rectangle 11"/>
          <p:cNvSpPr/>
          <p:nvPr/>
        </p:nvSpPr>
        <p:spPr>
          <a:xfrm>
            <a:off x="6218992" y="2590800"/>
            <a:ext cx="2075448" cy="3505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rPr>
              <a:t>Identify potential barriers to change and potential solutions</a:t>
            </a: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endParaRPr lang="en-US" dirty="0">
              <a:solidFill>
                <a:schemeClr val="tx1"/>
              </a:solidFill>
            </a:endParaRPr>
          </a:p>
        </p:txBody>
      </p:sp>
      <p:sp>
        <p:nvSpPr>
          <p:cNvPr id="13" name="Rectangle 12"/>
          <p:cNvSpPr/>
          <p:nvPr/>
        </p:nvSpPr>
        <p:spPr>
          <a:xfrm>
            <a:off x="8454192" y="1752601"/>
            <a:ext cx="2075448" cy="7620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Refine goals and objectives</a:t>
            </a:r>
          </a:p>
        </p:txBody>
      </p:sp>
      <p:sp>
        <p:nvSpPr>
          <p:cNvPr id="14" name="Rectangle 13"/>
          <p:cNvSpPr/>
          <p:nvPr/>
        </p:nvSpPr>
        <p:spPr>
          <a:xfrm>
            <a:off x="8454192" y="2590800"/>
            <a:ext cx="2075448" cy="3505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solidFill>
                  <a:schemeClr val="tx1"/>
                </a:solidFill>
              </a:rPr>
              <a:t>Refine goals and objectives as needed</a:t>
            </a: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pPr marL="285750" indent="-285750">
              <a:buFont typeface="Wingdings" panose="05000000000000000000" pitchFamily="2" charset="2"/>
              <a:buChar char="q"/>
            </a:pPr>
            <a:endParaRPr lang="en-US" dirty="0">
              <a:solidFill>
                <a:schemeClr val="tx1"/>
              </a:solidFill>
            </a:endParaRPr>
          </a:p>
          <a:p>
            <a:endParaRPr lang="en-US" dirty="0">
              <a:solidFill>
                <a:schemeClr val="tx1"/>
              </a:solidFill>
            </a:endParaRPr>
          </a:p>
        </p:txBody>
      </p:sp>
      <p:sp>
        <p:nvSpPr>
          <p:cNvPr id="3" name="TextBox 2"/>
          <p:cNvSpPr txBox="1"/>
          <p:nvPr/>
        </p:nvSpPr>
        <p:spPr>
          <a:xfrm>
            <a:off x="2057401" y="6324601"/>
            <a:ext cx="2978701" cy="307777"/>
          </a:xfrm>
          <a:prstGeom prst="rect">
            <a:avLst/>
          </a:prstGeom>
          <a:noFill/>
        </p:spPr>
        <p:txBody>
          <a:bodyPr wrap="none" rtlCol="0">
            <a:spAutoFit/>
          </a:bodyPr>
          <a:lstStyle/>
          <a:p>
            <a:r>
              <a:rPr lang="en-US" sz="1400" i="1" dirty="0"/>
              <a:t>March of Dimes Foundation, 2007.</a:t>
            </a:r>
            <a:r>
              <a:rPr lang="en-US" sz="1400" dirty="0"/>
              <a:t> </a:t>
            </a:r>
          </a:p>
        </p:txBody>
      </p:sp>
    </p:spTree>
    <p:extLst>
      <p:ext uri="{BB962C8B-B14F-4D97-AF65-F5344CB8AC3E}">
        <p14:creationId xmlns:p14="http://schemas.microsoft.com/office/powerpoint/2010/main" val="3230917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422" y="762001"/>
            <a:ext cx="8764801" cy="1143000"/>
          </a:xfrm>
        </p:spPr>
        <p:txBody>
          <a:bodyPr>
            <a:noAutofit/>
          </a:bodyPr>
          <a:lstStyle/>
          <a:p>
            <a:r>
              <a:rPr lang="en-US" dirty="0"/>
              <a:t>Gatekeepers and Decision-Makers</a:t>
            </a:r>
          </a:p>
        </p:txBody>
      </p:sp>
      <p:sp>
        <p:nvSpPr>
          <p:cNvPr id="3" name="Content Placeholder 2"/>
          <p:cNvSpPr>
            <a:spLocks noGrp="1"/>
          </p:cNvSpPr>
          <p:nvPr>
            <p:ph idx="1"/>
          </p:nvPr>
        </p:nvSpPr>
        <p:spPr>
          <a:xfrm>
            <a:off x="1981200" y="1905002"/>
            <a:ext cx="8229600" cy="4190999"/>
          </a:xfrm>
        </p:spPr>
        <p:txBody>
          <a:bodyPr>
            <a:normAutofit/>
          </a:bodyPr>
          <a:lstStyle/>
          <a:p>
            <a:r>
              <a:rPr lang="en-US" sz="3000" dirty="0"/>
              <a:t>Maintain communication</a:t>
            </a:r>
          </a:p>
          <a:p>
            <a:r>
              <a:rPr lang="en-US" sz="3000" dirty="0"/>
              <a:t>Forge relationships</a:t>
            </a:r>
          </a:p>
          <a:p>
            <a:r>
              <a:rPr lang="en-US" sz="3000" dirty="0"/>
              <a:t>Revise approach as needed</a:t>
            </a:r>
          </a:p>
          <a:p>
            <a:pPr marL="0" indent="0">
              <a:buNone/>
            </a:pPr>
            <a:endParaRPr lang="en-US" sz="3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3892905"/>
            <a:ext cx="2667000" cy="17775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752975"/>
            <a:ext cx="2057400" cy="2057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8416" y="3885081"/>
            <a:ext cx="2868384" cy="1793189"/>
          </a:xfrm>
          <a:prstGeom prst="rect">
            <a:avLst/>
          </a:prstGeom>
        </p:spPr>
      </p:pic>
    </p:spTree>
    <p:extLst>
      <p:ext uri="{BB962C8B-B14F-4D97-AF65-F5344CB8AC3E}">
        <p14:creationId xmlns:p14="http://schemas.microsoft.com/office/powerpoint/2010/main" val="34916305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Autofit/>
          </a:bodyPr>
          <a:lstStyle/>
          <a:p>
            <a:r>
              <a:rPr lang="en-US" dirty="0"/>
              <a:t>Do Key Stakeholders Hold Assumptions or Biases?</a:t>
            </a:r>
          </a:p>
        </p:txBody>
      </p:sp>
      <p:sp>
        <p:nvSpPr>
          <p:cNvPr id="5" name="Content Placeholder 2"/>
          <p:cNvSpPr>
            <a:spLocks noGrp="1"/>
          </p:cNvSpPr>
          <p:nvPr>
            <p:ph idx="1"/>
          </p:nvPr>
        </p:nvSpPr>
        <p:spPr>
          <a:xfrm>
            <a:off x="1981200" y="2362201"/>
            <a:ext cx="8229600" cy="1219199"/>
          </a:xfrm>
        </p:spPr>
        <p:txBody>
          <a:bodyPr>
            <a:normAutofit/>
          </a:bodyPr>
          <a:lstStyle/>
          <a:p>
            <a:pPr marL="0" indent="0">
              <a:buNone/>
            </a:pPr>
            <a:r>
              <a:rPr lang="en-US" dirty="0"/>
              <a:t>Recognize that different stakeholders may hold different perspectives</a:t>
            </a:r>
          </a:p>
        </p:txBody>
      </p:sp>
      <p:sp>
        <p:nvSpPr>
          <p:cNvPr id="6" name="Content Placeholder 2"/>
          <p:cNvSpPr txBox="1">
            <a:spLocks/>
          </p:cNvSpPr>
          <p:nvPr/>
        </p:nvSpPr>
        <p:spPr bwMode="auto">
          <a:xfrm>
            <a:off x="1978702" y="3810001"/>
            <a:ext cx="8229600"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kern="0" dirty="0"/>
              <a:t>Cultural or language differences or past troubled history with key constituents must be acknowledged and resolved</a:t>
            </a:r>
          </a:p>
        </p:txBody>
      </p:sp>
    </p:spTree>
    <p:extLst>
      <p:ext uri="{BB962C8B-B14F-4D97-AF65-F5344CB8AC3E}">
        <p14:creationId xmlns:p14="http://schemas.microsoft.com/office/powerpoint/2010/main" val="36537348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Stakeholder Assumptions or Biases</a:t>
            </a:r>
          </a:p>
        </p:txBody>
      </p:sp>
      <p:sp>
        <p:nvSpPr>
          <p:cNvPr id="5" name="Wave 4"/>
          <p:cNvSpPr/>
          <p:nvPr/>
        </p:nvSpPr>
        <p:spPr>
          <a:xfrm>
            <a:off x="1968500" y="1778834"/>
            <a:ext cx="3276600" cy="1676400"/>
          </a:xfrm>
          <a:prstGeom prst="wave">
            <a:avLst>
              <a:gd name="adj1" fmla="val 6626"/>
              <a:gd name="adj2" fmla="val 0"/>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33B57"/>
                </a:solidFill>
              </a:rPr>
              <a:t>Statewide </a:t>
            </a:r>
          </a:p>
          <a:p>
            <a:pPr algn="ctr"/>
            <a:r>
              <a:rPr lang="en-US" sz="2800" b="1" dirty="0">
                <a:solidFill>
                  <a:srgbClr val="033B57"/>
                </a:solidFill>
              </a:rPr>
              <a:t>Smoke-free Policy</a:t>
            </a:r>
          </a:p>
        </p:txBody>
      </p:sp>
      <p:sp>
        <p:nvSpPr>
          <p:cNvPr id="6" name="Down Arrow 5"/>
          <p:cNvSpPr/>
          <p:nvPr/>
        </p:nvSpPr>
        <p:spPr>
          <a:xfrm>
            <a:off x="2349500" y="3733802"/>
            <a:ext cx="2438400" cy="2362199"/>
          </a:xfrm>
          <a:prstGeom prst="downArrow">
            <a:avLst>
              <a:gd name="adj1" fmla="val 58607"/>
              <a:gd name="adj2" fmla="val 36039"/>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Reduce health risk associated with secondhand smoke</a:t>
            </a:r>
          </a:p>
        </p:txBody>
      </p:sp>
      <p:sp>
        <p:nvSpPr>
          <p:cNvPr id="7" name="Rectangle 6"/>
          <p:cNvSpPr/>
          <p:nvPr/>
        </p:nvSpPr>
        <p:spPr>
          <a:xfrm>
            <a:off x="5702300" y="1905001"/>
            <a:ext cx="4343400" cy="533400"/>
          </a:xfrm>
          <a:prstGeom prst="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Review Feasibility</a:t>
            </a:r>
          </a:p>
        </p:txBody>
      </p:sp>
      <p:sp>
        <p:nvSpPr>
          <p:cNvPr id="8" name="TextBox 7"/>
          <p:cNvSpPr txBox="1"/>
          <p:nvPr/>
        </p:nvSpPr>
        <p:spPr>
          <a:xfrm>
            <a:off x="5702300" y="2635614"/>
            <a:ext cx="43434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1">
                    <a:lumMod val="75000"/>
                    <a:lumOff val="25000"/>
                  </a:schemeClr>
                </a:solidFill>
              </a:rPr>
              <a:t>Check assumption that American Indian community would welcome this intervention</a:t>
            </a:r>
          </a:p>
          <a:p>
            <a:pPr marL="285750" indent="-285750">
              <a:buFont typeface="Arial" panose="020B0604020202020204" pitchFamily="34" charset="0"/>
              <a:buChar char="•"/>
            </a:pPr>
            <a:endParaRPr lang="en-US" sz="2000" dirty="0">
              <a:solidFill>
                <a:schemeClr val="tx1">
                  <a:lumMod val="75000"/>
                  <a:lumOff val="25000"/>
                </a:schemeClr>
              </a:solidFill>
            </a:endParaRPr>
          </a:p>
          <a:p>
            <a:pPr marL="285750" indent="-285750">
              <a:buFont typeface="Arial" panose="020B0604020202020204" pitchFamily="34" charset="0"/>
              <a:buChar char="•"/>
            </a:pPr>
            <a:r>
              <a:rPr lang="en-US" sz="2000" dirty="0">
                <a:solidFill>
                  <a:schemeClr val="tx1">
                    <a:lumMod val="75000"/>
                    <a:lumOff val="25000"/>
                  </a:schemeClr>
                </a:solidFill>
              </a:rPr>
              <a:t>Take into account the complexity of the relationship between state and tribal governments or relationships between different tribes in the same region/state</a:t>
            </a:r>
          </a:p>
        </p:txBody>
      </p:sp>
    </p:spTree>
    <p:extLst>
      <p:ext uri="{BB962C8B-B14F-4D97-AF65-F5344CB8AC3E}">
        <p14:creationId xmlns:p14="http://schemas.microsoft.com/office/powerpoint/2010/main" val="34031137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1"/>
            <a:ext cx="8915400" cy="1143000"/>
          </a:xfrm>
        </p:spPr>
        <p:txBody>
          <a:bodyPr>
            <a:noAutofit/>
          </a:bodyPr>
          <a:lstStyle/>
          <a:p>
            <a:r>
              <a:rPr lang="en-US" dirty="0"/>
              <a:t>Stakeholder Assumptions or Biases</a:t>
            </a:r>
          </a:p>
        </p:txBody>
      </p:sp>
      <p:sp>
        <p:nvSpPr>
          <p:cNvPr id="3" name="Content Placeholder 2"/>
          <p:cNvSpPr>
            <a:spLocks noGrp="1"/>
          </p:cNvSpPr>
          <p:nvPr>
            <p:ph idx="1"/>
          </p:nvPr>
        </p:nvSpPr>
        <p:spPr>
          <a:xfrm>
            <a:off x="1981200" y="2438400"/>
            <a:ext cx="8229600" cy="3657600"/>
          </a:xfrm>
        </p:spPr>
        <p:txBody>
          <a:bodyPr>
            <a:normAutofit lnSpcReduction="10000"/>
          </a:bodyPr>
          <a:lstStyle/>
          <a:p>
            <a:r>
              <a:rPr lang="en-US" dirty="0">
                <a:solidFill>
                  <a:srgbClr val="033B57"/>
                </a:solidFill>
              </a:rPr>
              <a:t>Check assumptions and refine goals and objectives</a:t>
            </a:r>
          </a:p>
          <a:p>
            <a:r>
              <a:rPr lang="en-US" dirty="0">
                <a:solidFill>
                  <a:srgbClr val="033B57"/>
                </a:solidFill>
              </a:rPr>
              <a:t>Seek tribal leadership buy-in</a:t>
            </a:r>
          </a:p>
          <a:p>
            <a:r>
              <a:rPr lang="en-US" dirty="0">
                <a:solidFill>
                  <a:srgbClr val="033B57"/>
                </a:solidFill>
              </a:rPr>
              <a:t>Develop culturally and linguistically competent promotional materials</a:t>
            </a:r>
          </a:p>
          <a:p>
            <a:r>
              <a:rPr lang="en-US" dirty="0">
                <a:solidFill>
                  <a:srgbClr val="033B57"/>
                </a:solidFill>
              </a:rPr>
              <a:t>Take into account cultural differences between American Indian tribes</a:t>
            </a:r>
          </a:p>
          <a:p>
            <a:r>
              <a:rPr lang="en-US" dirty="0">
                <a:solidFill>
                  <a:srgbClr val="033B57"/>
                </a:solidFill>
              </a:rPr>
              <a:t>Anticipate potential jurisdictional challenges</a:t>
            </a:r>
          </a:p>
        </p:txBody>
      </p:sp>
      <p:sp>
        <p:nvSpPr>
          <p:cNvPr id="5" name="Rectangle 4"/>
          <p:cNvSpPr/>
          <p:nvPr/>
        </p:nvSpPr>
        <p:spPr>
          <a:xfrm>
            <a:off x="1981200" y="1714501"/>
            <a:ext cx="8229600" cy="5334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Commercial Tobacco versus Traditional Tobacco</a:t>
            </a:r>
          </a:p>
        </p:txBody>
      </p:sp>
    </p:spTree>
    <p:extLst>
      <p:ext uri="{BB962C8B-B14F-4D97-AF65-F5344CB8AC3E}">
        <p14:creationId xmlns:p14="http://schemas.microsoft.com/office/powerpoint/2010/main" val="40315483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Has Someone Already Taken a Stand on the Issue?</a:t>
            </a:r>
          </a:p>
        </p:txBody>
      </p:sp>
      <p:sp>
        <p:nvSpPr>
          <p:cNvPr id="5" name="Cloud Callout 4"/>
          <p:cNvSpPr/>
          <p:nvPr/>
        </p:nvSpPr>
        <p:spPr>
          <a:xfrm>
            <a:off x="7239000" y="1524000"/>
            <a:ext cx="3276600" cy="2157334"/>
          </a:xfrm>
          <a:prstGeom prst="cloudCallout">
            <a:avLst>
              <a:gd name="adj1" fmla="val 33999"/>
              <a:gd name="adj2" fmla="val 81173"/>
            </a:avLst>
          </a:prstGeom>
          <a:solidFill>
            <a:srgbClr val="03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Can you combine your efforts by adding new members to your taskforce?</a:t>
            </a:r>
          </a:p>
        </p:txBody>
      </p:sp>
      <p:sp>
        <p:nvSpPr>
          <p:cNvPr id="6" name="Cloud Callout 5"/>
          <p:cNvSpPr/>
          <p:nvPr/>
        </p:nvSpPr>
        <p:spPr>
          <a:xfrm>
            <a:off x="1752600" y="2159208"/>
            <a:ext cx="3048000" cy="1676400"/>
          </a:xfrm>
          <a:prstGeom prst="cloudCallout">
            <a:avLst>
              <a:gd name="adj1" fmla="val -33135"/>
              <a:gd name="adj2" fmla="val 83240"/>
            </a:avLst>
          </a:prstGeom>
          <a:solidFill>
            <a:srgbClr val="0083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they provide details about their effort?</a:t>
            </a:r>
          </a:p>
        </p:txBody>
      </p:sp>
      <p:sp>
        <p:nvSpPr>
          <p:cNvPr id="7" name="Cloud Callout 6"/>
          <p:cNvSpPr/>
          <p:nvPr/>
        </p:nvSpPr>
        <p:spPr>
          <a:xfrm>
            <a:off x="2895600" y="3982387"/>
            <a:ext cx="2476500" cy="1676400"/>
          </a:xfrm>
          <a:prstGeom prst="cloudCallout">
            <a:avLst>
              <a:gd name="adj1" fmla="val 35187"/>
              <a:gd name="adj2" fmla="val 7429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was it similar or different from yours?</a:t>
            </a:r>
          </a:p>
        </p:txBody>
      </p:sp>
      <p:sp>
        <p:nvSpPr>
          <p:cNvPr id="8" name="Cloud Callout 7"/>
          <p:cNvSpPr/>
          <p:nvPr/>
        </p:nvSpPr>
        <p:spPr>
          <a:xfrm>
            <a:off x="6087256" y="3849974"/>
            <a:ext cx="2828144" cy="1941226"/>
          </a:xfrm>
          <a:prstGeom prst="cloudCallout">
            <a:avLst>
              <a:gd name="adj1" fmla="val -53945"/>
              <a:gd name="adj2" fmla="val -57140"/>
            </a:avLst>
          </a:prstGeom>
          <a:solidFill>
            <a:srgbClr val="C8B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What lessons learned can they offer to inform your PSE change effort?</a:t>
            </a:r>
          </a:p>
        </p:txBody>
      </p:sp>
    </p:spTree>
    <p:extLst>
      <p:ext uri="{BB962C8B-B14F-4D97-AF65-F5344CB8AC3E}">
        <p14:creationId xmlns:p14="http://schemas.microsoft.com/office/powerpoint/2010/main" val="41796008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Might this Impact Your PSE Change Efforts?</a:t>
            </a:r>
          </a:p>
        </p:txBody>
      </p:sp>
      <p:sp>
        <p:nvSpPr>
          <p:cNvPr id="3" name="Content Placeholder 2"/>
          <p:cNvSpPr>
            <a:spLocks noGrp="1"/>
          </p:cNvSpPr>
          <p:nvPr>
            <p:ph idx="1"/>
          </p:nvPr>
        </p:nvSpPr>
        <p:spPr>
          <a:xfrm>
            <a:off x="1981200" y="2209802"/>
            <a:ext cx="8229600" cy="2133599"/>
          </a:xfrm>
        </p:spPr>
        <p:txBody>
          <a:bodyPr>
            <a:noAutofit/>
          </a:bodyPr>
          <a:lstStyle/>
          <a:p>
            <a:r>
              <a:rPr lang="en-US" dirty="0"/>
              <a:t>Change in the authorizing environment</a:t>
            </a:r>
          </a:p>
          <a:p>
            <a:r>
              <a:rPr lang="en-US" dirty="0"/>
              <a:t>Change in the composition of a decision-making authority</a:t>
            </a:r>
          </a:p>
          <a:p>
            <a:r>
              <a:rPr lang="en-US" dirty="0"/>
              <a:t>Discovery of assumptions or biases</a:t>
            </a:r>
          </a:p>
          <a:p>
            <a:endParaRPr lang="en-US" dirty="0"/>
          </a:p>
        </p:txBody>
      </p:sp>
      <p:sp>
        <p:nvSpPr>
          <p:cNvPr id="5" name="Rectangle 4"/>
          <p:cNvSpPr/>
          <p:nvPr/>
        </p:nvSpPr>
        <p:spPr>
          <a:xfrm>
            <a:off x="1905000" y="4572000"/>
            <a:ext cx="8382000" cy="13716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75000"/>
                    <a:lumOff val="25000"/>
                  </a:schemeClr>
                </a:solidFill>
              </a:rPr>
              <a:t>As you proceed through your plan, check often to be sure that changing conditions are accounted for.</a:t>
            </a:r>
          </a:p>
        </p:txBody>
      </p:sp>
    </p:spTree>
    <p:extLst>
      <p:ext uri="{BB962C8B-B14F-4D97-AF65-F5344CB8AC3E}">
        <p14:creationId xmlns:p14="http://schemas.microsoft.com/office/powerpoint/2010/main" val="11083304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1"/>
            <a:ext cx="8915400" cy="838200"/>
          </a:xfrm>
        </p:spPr>
        <p:txBody>
          <a:bodyPr>
            <a:noAutofit/>
          </a:bodyPr>
          <a:lstStyle/>
          <a:p>
            <a:r>
              <a:rPr lang="en-US" dirty="0"/>
              <a:t>Capacity to Implement PSE Change</a:t>
            </a:r>
          </a:p>
        </p:txBody>
      </p:sp>
      <p:sp>
        <p:nvSpPr>
          <p:cNvPr id="3" name="Content Placeholder 2"/>
          <p:cNvSpPr>
            <a:spLocks noGrp="1"/>
          </p:cNvSpPr>
          <p:nvPr>
            <p:ph idx="1"/>
          </p:nvPr>
        </p:nvSpPr>
        <p:spPr>
          <a:xfrm>
            <a:off x="1809230" y="1625602"/>
            <a:ext cx="8630170" cy="888999"/>
          </a:xfrm>
        </p:spPr>
        <p:txBody>
          <a:bodyPr>
            <a:normAutofit/>
          </a:bodyPr>
          <a:lstStyle/>
          <a:p>
            <a:r>
              <a:rPr lang="en-US" sz="2400" dirty="0"/>
              <a:t>What funding sources will support your PSE change initiative?</a:t>
            </a:r>
          </a:p>
          <a:p>
            <a:pPr marL="0" indent="0">
              <a:buNone/>
            </a:pPr>
            <a:endParaRPr lang="en-US" dirty="0"/>
          </a:p>
        </p:txBody>
      </p:sp>
      <p:sp>
        <p:nvSpPr>
          <p:cNvPr id="5" name="Rounded Rectangle 4"/>
          <p:cNvSpPr/>
          <p:nvPr/>
        </p:nvSpPr>
        <p:spPr>
          <a:xfrm>
            <a:off x="1905000" y="4267202"/>
            <a:ext cx="4076700" cy="1752598"/>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900" dirty="0">
                <a:solidFill>
                  <a:schemeClr val="bg1"/>
                </a:solidFill>
              </a:rPr>
              <a:t>Have physical form and can be touched</a:t>
            </a:r>
          </a:p>
          <a:p>
            <a:pPr marL="285750" indent="-285750">
              <a:buFont typeface="Arial" panose="020B0604020202020204" pitchFamily="34" charset="0"/>
              <a:buChar char="•"/>
            </a:pPr>
            <a:r>
              <a:rPr lang="en-US" sz="1900" dirty="0">
                <a:solidFill>
                  <a:schemeClr val="bg1"/>
                </a:solidFill>
              </a:rPr>
              <a:t>For example: buildings, staff members, computers and other equipment</a:t>
            </a:r>
          </a:p>
        </p:txBody>
      </p:sp>
      <p:sp>
        <p:nvSpPr>
          <p:cNvPr id="6" name="Rounded Rectangle 5"/>
          <p:cNvSpPr/>
          <p:nvPr/>
        </p:nvSpPr>
        <p:spPr>
          <a:xfrm>
            <a:off x="6210300" y="4267202"/>
            <a:ext cx="4102100" cy="1752599"/>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Have no physical form and include goodwill</a:t>
            </a:r>
          </a:p>
          <a:p>
            <a:pPr marL="285750" indent="-285750">
              <a:buFont typeface="Arial" panose="020B0604020202020204" pitchFamily="34" charset="0"/>
              <a:buChar char="•"/>
            </a:pPr>
            <a:r>
              <a:rPr lang="en-US" dirty="0"/>
              <a:t>For example: pre-existing positive relationships with leaders of intended community</a:t>
            </a:r>
          </a:p>
        </p:txBody>
      </p:sp>
      <p:sp>
        <p:nvSpPr>
          <p:cNvPr id="7" name="Content Placeholder 2"/>
          <p:cNvSpPr txBox="1">
            <a:spLocks/>
          </p:cNvSpPr>
          <p:nvPr/>
        </p:nvSpPr>
        <p:spPr bwMode="auto">
          <a:xfrm>
            <a:off x="1828800" y="2489201"/>
            <a:ext cx="8458200" cy="88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t>What resources exist to promote or oppose your PSE change agenda?</a:t>
            </a:r>
          </a:p>
          <a:p>
            <a:pPr marL="0" indent="0">
              <a:buNone/>
            </a:pPr>
            <a:endParaRPr lang="en-US" sz="2800" kern="0" dirty="0"/>
          </a:p>
        </p:txBody>
      </p:sp>
      <p:sp>
        <p:nvSpPr>
          <p:cNvPr id="9" name="Rounded Rectangle 8"/>
          <p:cNvSpPr/>
          <p:nvPr/>
        </p:nvSpPr>
        <p:spPr>
          <a:xfrm>
            <a:off x="1905000" y="3625539"/>
            <a:ext cx="4076700" cy="521325"/>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Tangible Resources</a:t>
            </a:r>
          </a:p>
        </p:txBody>
      </p:sp>
      <p:sp>
        <p:nvSpPr>
          <p:cNvPr id="11" name="Rounded Rectangle 10"/>
          <p:cNvSpPr/>
          <p:nvPr/>
        </p:nvSpPr>
        <p:spPr>
          <a:xfrm>
            <a:off x="6210300" y="3625539"/>
            <a:ext cx="4102100" cy="52132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Intangible Resources</a:t>
            </a:r>
          </a:p>
        </p:txBody>
      </p:sp>
    </p:spTree>
    <p:extLst>
      <p:ext uri="{BB962C8B-B14F-4D97-AF65-F5344CB8AC3E}">
        <p14:creationId xmlns:p14="http://schemas.microsoft.com/office/powerpoint/2010/main" val="23507760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Engage a Champion to Provide Support</a:t>
            </a:r>
          </a:p>
        </p:txBody>
      </p:sp>
      <p:sp>
        <p:nvSpPr>
          <p:cNvPr id="5" name="Rounded Rectangle 4"/>
          <p:cNvSpPr/>
          <p:nvPr/>
        </p:nvSpPr>
        <p:spPr>
          <a:xfrm>
            <a:off x="2057400" y="2667000"/>
            <a:ext cx="2590800" cy="24384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Engage a champion to strengthen your PSE change effort </a:t>
            </a:r>
          </a:p>
        </p:txBody>
      </p:sp>
      <p:sp>
        <p:nvSpPr>
          <p:cNvPr id="6" name="Rounded Rectangle 5"/>
          <p:cNvSpPr/>
          <p:nvPr/>
        </p:nvSpPr>
        <p:spPr>
          <a:xfrm>
            <a:off x="6400800" y="2057400"/>
            <a:ext cx="3657600" cy="99060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Well-known community residents or local celebrities with interest in your cause</a:t>
            </a:r>
          </a:p>
        </p:txBody>
      </p:sp>
      <p:sp>
        <p:nvSpPr>
          <p:cNvPr id="7" name="Rounded Rectangle 6"/>
          <p:cNvSpPr/>
          <p:nvPr/>
        </p:nvSpPr>
        <p:spPr>
          <a:xfrm>
            <a:off x="6400800" y="3397458"/>
            <a:ext cx="3657600" cy="10668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System administrators </a:t>
            </a:r>
          </a:p>
          <a:p>
            <a:pPr algn="ctr"/>
            <a:r>
              <a:rPr lang="en-US" sz="2000" dirty="0"/>
              <a:t>(for hospital or school-based PSE changes)</a:t>
            </a:r>
          </a:p>
        </p:txBody>
      </p:sp>
      <p:sp>
        <p:nvSpPr>
          <p:cNvPr id="8" name="Rounded Rectangle 7"/>
          <p:cNvSpPr/>
          <p:nvPr/>
        </p:nvSpPr>
        <p:spPr>
          <a:xfrm>
            <a:off x="6400800" y="4800600"/>
            <a:ext cx="3657600" cy="685800"/>
          </a:xfrm>
          <a:prstGeom prst="round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Legislators</a:t>
            </a:r>
          </a:p>
        </p:txBody>
      </p:sp>
      <p:sp>
        <p:nvSpPr>
          <p:cNvPr id="9" name="Left Brace 8"/>
          <p:cNvSpPr/>
          <p:nvPr/>
        </p:nvSpPr>
        <p:spPr>
          <a:xfrm>
            <a:off x="5029200" y="2438400"/>
            <a:ext cx="914400" cy="2667000"/>
          </a:xfrm>
          <a:prstGeom prst="leftBrace">
            <a:avLst/>
          </a:prstGeom>
          <a:ln w="25400">
            <a:solidFill>
              <a:srgbClr val="033B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881054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Engage a Champion to Provide Support</a:t>
            </a:r>
          </a:p>
        </p:txBody>
      </p:sp>
      <p:sp>
        <p:nvSpPr>
          <p:cNvPr id="4" name="Text Placeholder 3"/>
          <p:cNvSpPr>
            <a:spLocks noGrp="1"/>
          </p:cNvSpPr>
          <p:nvPr>
            <p:ph type="body" sz="quarter" idx="10"/>
          </p:nvPr>
        </p:nvSpPr>
        <p:spPr/>
        <p:txBody>
          <a:bodyPr/>
          <a:lstStyle/>
          <a:p>
            <a:r>
              <a:rPr lang="en-US" dirty="0"/>
              <a:t>Action4PSEChange, 2016c.</a:t>
            </a:r>
          </a:p>
        </p:txBody>
      </p:sp>
      <p:sp>
        <p:nvSpPr>
          <p:cNvPr id="6" name="Rectangle 5"/>
          <p:cNvSpPr/>
          <p:nvPr/>
        </p:nvSpPr>
        <p:spPr>
          <a:xfrm>
            <a:off x="2046071" y="1989879"/>
            <a:ext cx="3276599" cy="629214"/>
          </a:xfrm>
          <a:prstGeom prst="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Louisiana Comprehensive Cancer Control Program</a:t>
            </a:r>
          </a:p>
        </p:txBody>
      </p:sp>
      <p:sp>
        <p:nvSpPr>
          <p:cNvPr id="7" name="Rounded Rectangle 6"/>
          <p:cNvSpPr/>
          <p:nvPr/>
        </p:nvSpPr>
        <p:spPr>
          <a:xfrm>
            <a:off x="5779868" y="2123793"/>
            <a:ext cx="4114800" cy="99060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City Councilwoman championed efforts to enact a citywide smoke-free air law</a:t>
            </a:r>
          </a:p>
        </p:txBody>
      </p:sp>
      <p:sp>
        <p:nvSpPr>
          <p:cNvPr id="8" name="Rectangle 7"/>
          <p:cNvSpPr/>
          <p:nvPr/>
        </p:nvSpPr>
        <p:spPr>
          <a:xfrm>
            <a:off x="5451036" y="3513879"/>
            <a:ext cx="4772465" cy="1938992"/>
          </a:xfrm>
          <a:prstGeom prst="rect">
            <a:avLst/>
          </a:prstGeom>
        </p:spPr>
        <p:txBody>
          <a:bodyPr wrap="square">
            <a:spAutoFit/>
          </a:bodyPr>
          <a:lstStyle/>
          <a:p>
            <a:pPr algn="ctr"/>
            <a:r>
              <a:rPr lang="en-US" sz="2000" dirty="0">
                <a:solidFill>
                  <a:srgbClr val="0096D6"/>
                </a:solidFill>
                <a:ea typeface="Calibri" panose="020F0502020204030204" pitchFamily="34" charset="0"/>
                <a:cs typeface="Arial" panose="020B0604020202020204" pitchFamily="34" charset="0"/>
              </a:rPr>
              <a:t>“A public health ‘champion’ is an influential figure who uses his or her expertise and interpersonal skills to promote the use of evidence-based practices and to bridge the gap between research and programming.”</a:t>
            </a:r>
            <a:endParaRPr lang="en-US" sz="2000" dirty="0">
              <a:solidFill>
                <a:srgbClr val="0096D6"/>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069" y="2743201"/>
            <a:ext cx="3276599" cy="3033777"/>
          </a:xfrm>
          <a:prstGeom prst="rect">
            <a:avLst/>
          </a:prstGeom>
        </p:spPr>
      </p:pic>
    </p:spTree>
    <p:extLst>
      <p:ext uri="{BB962C8B-B14F-4D97-AF65-F5344CB8AC3E}">
        <p14:creationId xmlns:p14="http://schemas.microsoft.com/office/powerpoint/2010/main" val="386735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Preview of PSE Steps </a:t>
            </a:r>
          </a:p>
        </p:txBody>
      </p:sp>
      <p:graphicFrame>
        <p:nvGraphicFramePr>
          <p:cNvPr id="5" name="Content Placeholder 4"/>
          <p:cNvGraphicFramePr>
            <a:graphicFrameLocks noGrp="1"/>
          </p:cNvGraphicFramePr>
          <p:nvPr>
            <p:ph idx="1"/>
          </p:nvPr>
        </p:nvGraphicFramePr>
        <p:xfrm>
          <a:off x="1828800" y="2057400"/>
          <a:ext cx="8382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p:txBody>
          <a:bodyPr/>
          <a:lstStyle/>
          <a:p>
            <a:r>
              <a:rPr lang="en-US" dirty="0"/>
              <a:t>Action4PSEChange.org  </a:t>
            </a:r>
          </a:p>
        </p:txBody>
      </p:sp>
      <p:sp>
        <p:nvSpPr>
          <p:cNvPr id="3" name="TextBox 2"/>
          <p:cNvSpPr txBox="1"/>
          <p:nvPr/>
        </p:nvSpPr>
        <p:spPr>
          <a:xfrm>
            <a:off x="2209800" y="2057401"/>
            <a:ext cx="4572000" cy="1200329"/>
          </a:xfrm>
          <a:prstGeom prst="rect">
            <a:avLst/>
          </a:prstGeom>
          <a:noFill/>
        </p:spPr>
        <p:txBody>
          <a:bodyPr wrap="square" rtlCol="0">
            <a:spAutoFit/>
          </a:bodyPr>
          <a:lstStyle/>
          <a:p>
            <a:pPr algn="just"/>
            <a:r>
              <a:rPr lang="en-US" b="1" dirty="0">
                <a:solidFill>
                  <a:schemeClr val="tx1">
                    <a:lumMod val="75000"/>
                    <a:lumOff val="25000"/>
                  </a:schemeClr>
                </a:solidFill>
              </a:rPr>
              <a:t>Prior to beginning the PSE process, you will have identified, in the broadest sense, the cancer priority area in which you hope to effect PSE change</a:t>
            </a:r>
          </a:p>
        </p:txBody>
      </p:sp>
    </p:spTree>
    <p:extLst>
      <p:ext uri="{BB962C8B-B14F-4D97-AF65-F5344CB8AC3E}">
        <p14:creationId xmlns:p14="http://schemas.microsoft.com/office/powerpoint/2010/main" val="24646916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1143000"/>
          </a:xfrm>
        </p:spPr>
        <p:txBody>
          <a:bodyPr>
            <a:noAutofit/>
          </a:bodyPr>
          <a:lstStyle/>
          <a:p>
            <a:r>
              <a:rPr lang="en-US" sz="3600" dirty="0"/>
              <a:t>What Resources Are Still Needed?</a:t>
            </a:r>
          </a:p>
        </p:txBody>
      </p:sp>
      <p:sp>
        <p:nvSpPr>
          <p:cNvPr id="3" name="Content Placeholder 2"/>
          <p:cNvSpPr>
            <a:spLocks noGrp="1"/>
          </p:cNvSpPr>
          <p:nvPr>
            <p:ph idx="1"/>
          </p:nvPr>
        </p:nvSpPr>
        <p:spPr>
          <a:xfrm>
            <a:off x="1981200" y="1905002"/>
            <a:ext cx="8229600" cy="2133599"/>
          </a:xfrm>
        </p:spPr>
        <p:txBody>
          <a:bodyPr>
            <a:normAutofit/>
          </a:bodyPr>
          <a:lstStyle/>
          <a:p>
            <a:r>
              <a:rPr lang="en-US" dirty="0"/>
              <a:t>Can you combine efforts to maximize resources?</a:t>
            </a:r>
          </a:p>
          <a:p>
            <a:r>
              <a:rPr lang="en-US" dirty="0"/>
              <a:t>PSE change process is flexible, it is never too late to look for additional partners to share work</a:t>
            </a:r>
          </a:p>
          <a:p>
            <a:endParaRPr lang="en-US" dirty="0"/>
          </a:p>
        </p:txBody>
      </p:sp>
      <p:sp>
        <p:nvSpPr>
          <p:cNvPr id="5" name="TextBox 4"/>
          <p:cNvSpPr txBox="1"/>
          <p:nvPr/>
        </p:nvSpPr>
        <p:spPr>
          <a:xfrm>
            <a:off x="1828800" y="4038601"/>
            <a:ext cx="8534400" cy="1384995"/>
          </a:xfrm>
          <a:prstGeom prst="rect">
            <a:avLst/>
          </a:prstGeom>
          <a:noFill/>
        </p:spPr>
        <p:txBody>
          <a:bodyPr wrap="square" rtlCol="0">
            <a:spAutoFit/>
          </a:bodyPr>
          <a:lstStyle/>
          <a:p>
            <a:r>
              <a:rPr lang="en-US" sz="2800" i="1" dirty="0">
                <a:solidFill>
                  <a:srgbClr val="0096D6"/>
                </a:solidFill>
              </a:rPr>
              <a:t>This will relieve the burden on comprehensive cancer control program staff, allowing each partner to make unique contributions to overall PSE change effort.</a:t>
            </a:r>
          </a:p>
        </p:txBody>
      </p:sp>
    </p:spTree>
    <p:extLst>
      <p:ext uri="{BB962C8B-B14F-4D97-AF65-F5344CB8AC3E}">
        <p14:creationId xmlns:p14="http://schemas.microsoft.com/office/powerpoint/2010/main" val="36276846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Barriers?</a:t>
            </a:r>
          </a:p>
        </p:txBody>
      </p:sp>
      <p:sp>
        <p:nvSpPr>
          <p:cNvPr id="6" name="Content Placeholder 2"/>
          <p:cNvSpPr>
            <a:spLocks noGrp="1"/>
          </p:cNvSpPr>
          <p:nvPr>
            <p:ph idx="1"/>
          </p:nvPr>
        </p:nvSpPr>
        <p:spPr>
          <a:xfrm>
            <a:off x="1981200" y="1787449"/>
            <a:ext cx="8229600" cy="609600"/>
          </a:xfrm>
        </p:spPr>
        <p:txBody>
          <a:bodyPr/>
          <a:lstStyle/>
          <a:p>
            <a:pPr marL="0" indent="0" algn="ctr">
              <a:buNone/>
            </a:pPr>
            <a:r>
              <a:rPr lang="en-US" dirty="0"/>
              <a:t>Barriers to PSE change vary widely</a:t>
            </a:r>
          </a:p>
        </p:txBody>
      </p:sp>
      <p:sp>
        <p:nvSpPr>
          <p:cNvPr id="9" name="Oval 8"/>
          <p:cNvSpPr/>
          <p:nvPr/>
        </p:nvSpPr>
        <p:spPr>
          <a:xfrm>
            <a:off x="6400800" y="2478698"/>
            <a:ext cx="3810000" cy="1366911"/>
          </a:xfrm>
          <a:prstGeom prst="ellipse">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Opposition from a school system that received sales revenue</a:t>
            </a:r>
          </a:p>
        </p:txBody>
      </p:sp>
      <p:sp>
        <p:nvSpPr>
          <p:cNvPr id="10" name="Up Arrow Callout 9"/>
          <p:cNvSpPr/>
          <p:nvPr/>
        </p:nvSpPr>
        <p:spPr>
          <a:xfrm>
            <a:off x="6400800" y="3991674"/>
            <a:ext cx="3810000" cy="1875726"/>
          </a:xfrm>
          <a:prstGeom prst="upArrowCallout">
            <a:avLst>
              <a:gd name="adj1" fmla="val 17028"/>
              <a:gd name="adj2" fmla="val 25000"/>
              <a:gd name="adj3" fmla="val 16231"/>
              <a:gd name="adj4" fmla="val 74544"/>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your research to identify revenue streams to replace potential losses and make allies as you anticipate and manage opponents</a:t>
            </a:r>
          </a:p>
        </p:txBody>
      </p:sp>
      <p:sp>
        <p:nvSpPr>
          <p:cNvPr id="11" name="Text Placeholder 3"/>
          <p:cNvSpPr>
            <a:spLocks noGrp="1"/>
          </p:cNvSpPr>
          <p:nvPr>
            <p:ph type="body" sz="quarter" idx="10"/>
          </p:nvPr>
        </p:nvSpPr>
        <p:spPr>
          <a:xfrm>
            <a:off x="1981200" y="6248400"/>
            <a:ext cx="5562600" cy="381000"/>
          </a:xfrm>
        </p:spPr>
        <p:txBody>
          <a:bodyPr/>
          <a:lstStyle/>
          <a:p>
            <a:r>
              <a:rPr lang="en-US" dirty="0"/>
              <a:t>Action4PSEChange, 2016b.</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901" y="2590800"/>
            <a:ext cx="4328205" cy="2885470"/>
          </a:xfrm>
          <a:prstGeom prst="rect">
            <a:avLst/>
          </a:prstGeom>
        </p:spPr>
      </p:pic>
      <p:sp>
        <p:nvSpPr>
          <p:cNvPr id="8" name="&quot;No&quot; Symbol 7"/>
          <p:cNvSpPr/>
          <p:nvPr/>
        </p:nvSpPr>
        <p:spPr>
          <a:xfrm>
            <a:off x="1965158" y="3009753"/>
            <a:ext cx="2585364" cy="2301643"/>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39054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Refine Goals and Objectives</a:t>
            </a:r>
          </a:p>
        </p:txBody>
      </p:sp>
      <p:sp>
        <p:nvSpPr>
          <p:cNvPr id="4" name="Text Placeholder 3"/>
          <p:cNvSpPr>
            <a:spLocks noGrp="1"/>
          </p:cNvSpPr>
          <p:nvPr>
            <p:ph type="body" sz="quarter" idx="10"/>
          </p:nvPr>
        </p:nvSpPr>
        <p:spPr/>
        <p:txBody>
          <a:bodyPr/>
          <a:lstStyle/>
          <a:p>
            <a:pPr lvl="0"/>
            <a:r>
              <a:rPr lang="en-US" dirty="0"/>
              <a:t>Action4PSEChange, 2017</a:t>
            </a:r>
            <a:r>
              <a:rPr lang="en-US" dirty="0">
                <a:solidFill>
                  <a:srgbClr val="C00000"/>
                </a:solidFill>
              </a:rPr>
              <a:t>.</a:t>
            </a:r>
          </a:p>
        </p:txBody>
      </p:sp>
      <p:sp>
        <p:nvSpPr>
          <p:cNvPr id="5" name="Content Placeholder 2"/>
          <p:cNvSpPr>
            <a:spLocks noGrp="1"/>
          </p:cNvSpPr>
          <p:nvPr>
            <p:ph idx="1"/>
          </p:nvPr>
        </p:nvSpPr>
        <p:spPr>
          <a:xfrm>
            <a:off x="1955800" y="1752601"/>
            <a:ext cx="8229600" cy="2336409"/>
          </a:xfrm>
        </p:spPr>
        <p:txBody>
          <a:bodyPr>
            <a:normAutofit/>
          </a:bodyPr>
          <a:lstStyle/>
          <a:p>
            <a:pPr marL="0" indent="0">
              <a:buNone/>
            </a:pPr>
            <a:r>
              <a:rPr lang="en-US" dirty="0"/>
              <a:t>If you encounter barriers that can’t be completely resolved, try to scale the PSE change initiative accordingly</a:t>
            </a:r>
          </a:p>
          <a:p>
            <a:pPr lvl="1"/>
            <a:r>
              <a:rPr lang="en-US" dirty="0"/>
              <a:t>Can you revise your plan to launch it in stages?</a:t>
            </a:r>
          </a:p>
          <a:p>
            <a:pPr lvl="1"/>
            <a:r>
              <a:rPr lang="en-US" dirty="0"/>
              <a:t>Can you add more time to educate stakeholders?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463" y="4317610"/>
            <a:ext cx="2767013" cy="1640741"/>
          </a:xfrm>
          <a:prstGeom prst="rect">
            <a:avLst/>
          </a:prstGeom>
        </p:spPr>
      </p:pic>
      <p:sp>
        <p:nvSpPr>
          <p:cNvPr id="7" name="Rectangle 6"/>
          <p:cNvSpPr/>
          <p:nvPr/>
        </p:nvSpPr>
        <p:spPr>
          <a:xfrm>
            <a:off x="5033476" y="4317610"/>
            <a:ext cx="4770925" cy="1640741"/>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065"/>
                </a:solidFill>
              </a:rPr>
              <a:t>Cherokee Nation Cancer Program</a:t>
            </a:r>
          </a:p>
          <a:p>
            <a:pPr algn="ctr"/>
            <a:endParaRPr lang="en-US" sz="2000" dirty="0">
              <a:solidFill>
                <a:srgbClr val="004065"/>
              </a:solidFill>
            </a:endParaRPr>
          </a:p>
          <a:p>
            <a:pPr algn="ctr"/>
            <a:r>
              <a:rPr lang="en-US" sz="2000" dirty="0">
                <a:solidFill>
                  <a:srgbClr val="004065"/>
                </a:solidFill>
              </a:rPr>
              <a:t>Worked with small groups of schools until the program launched throughout the system.</a:t>
            </a:r>
          </a:p>
        </p:txBody>
      </p:sp>
    </p:spTree>
    <p:extLst>
      <p:ext uri="{BB962C8B-B14F-4D97-AF65-F5344CB8AC3E}">
        <p14:creationId xmlns:p14="http://schemas.microsoft.com/office/powerpoint/2010/main" val="8221611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534" y="762001"/>
            <a:ext cx="8505266" cy="1143000"/>
          </a:xfrm>
        </p:spPr>
        <p:txBody>
          <a:bodyPr>
            <a:noAutofit/>
          </a:bodyPr>
          <a:lstStyle/>
          <a:p>
            <a:r>
              <a:rPr lang="en-US" dirty="0"/>
              <a:t>Kentucky State Colon Cancer Screening Program</a:t>
            </a:r>
          </a:p>
        </p:txBody>
      </p:sp>
      <p:sp>
        <p:nvSpPr>
          <p:cNvPr id="4" name="Text Placeholder 3"/>
          <p:cNvSpPr>
            <a:spLocks noGrp="1"/>
          </p:cNvSpPr>
          <p:nvPr>
            <p:ph type="body" sz="quarter" idx="10"/>
          </p:nvPr>
        </p:nvSpPr>
        <p:spPr/>
        <p:txBody>
          <a:bodyPr/>
          <a:lstStyle/>
          <a:p>
            <a:r>
              <a:rPr lang="en-US" dirty="0"/>
              <a:t>Action4PSEChange, 2016a.</a:t>
            </a:r>
          </a:p>
          <a:p>
            <a:endParaRPr lang="en-US" dirty="0"/>
          </a:p>
        </p:txBody>
      </p:sp>
      <p:sp>
        <p:nvSpPr>
          <p:cNvPr id="6" name="TextBox 5"/>
          <p:cNvSpPr txBox="1"/>
          <p:nvPr/>
        </p:nvSpPr>
        <p:spPr>
          <a:xfrm>
            <a:off x="1705534" y="2092467"/>
            <a:ext cx="5105400" cy="3539430"/>
          </a:xfrm>
          <a:prstGeom prst="rect">
            <a:avLst/>
          </a:prstGeom>
          <a:noFill/>
        </p:spPr>
        <p:txBody>
          <a:bodyPr wrap="square" rtlCol="0">
            <a:spAutoFit/>
          </a:bodyPr>
          <a:lstStyle/>
          <a:p>
            <a:r>
              <a:rPr lang="en-US" sz="2800" b="1" dirty="0">
                <a:solidFill>
                  <a:schemeClr val="tx1">
                    <a:lumMod val="75000"/>
                    <a:lumOff val="25000"/>
                  </a:schemeClr>
                </a:solidFill>
              </a:rPr>
              <a:t>Cancer Consortium’s Colon Cancer Prevention Committee</a:t>
            </a:r>
          </a:p>
          <a:p>
            <a:pPr marL="285750" indent="-285750">
              <a:buFont typeface="Arial" panose="020B0604020202020204" pitchFamily="34" charset="0"/>
              <a:buChar char="•"/>
            </a:pPr>
            <a:r>
              <a:rPr lang="en-US" sz="2400" dirty="0">
                <a:solidFill>
                  <a:schemeClr val="tx1">
                    <a:lumMod val="75000"/>
                    <a:lumOff val="25000"/>
                  </a:schemeClr>
                </a:solidFill>
              </a:rPr>
              <a:t>Comprised of 20 cancer control organizations</a:t>
            </a:r>
          </a:p>
          <a:p>
            <a:pPr marL="285750" indent="-285750">
              <a:buFont typeface="Arial" panose="020B0604020202020204" pitchFamily="34" charset="0"/>
              <a:buChar char="•"/>
            </a:pPr>
            <a:r>
              <a:rPr lang="en-US" sz="2400" dirty="0">
                <a:solidFill>
                  <a:schemeClr val="tx1">
                    <a:lumMod val="75000"/>
                    <a:lumOff val="25000"/>
                  </a:schemeClr>
                </a:solidFill>
              </a:rPr>
              <a:t>Assessed state political climate</a:t>
            </a:r>
          </a:p>
          <a:p>
            <a:pPr marL="285750" indent="-285750">
              <a:buFont typeface="Arial" panose="020B0604020202020204" pitchFamily="34" charset="0"/>
              <a:buChar char="•"/>
            </a:pPr>
            <a:r>
              <a:rPr lang="en-US" sz="2400" dirty="0">
                <a:solidFill>
                  <a:schemeClr val="tx1">
                    <a:lumMod val="75000"/>
                    <a:lumOff val="25000"/>
                  </a:schemeClr>
                </a:solidFill>
              </a:rPr>
              <a:t>Engaged Governor, Lieutenant Governor and Chair of the Joint Health &amp; Welfare Committee as advocates and champions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038319"/>
            <a:ext cx="3027796" cy="3027796"/>
          </a:xfrm>
          <a:prstGeom prst="rect">
            <a:avLst/>
          </a:prstGeom>
        </p:spPr>
      </p:pic>
      <p:sp>
        <p:nvSpPr>
          <p:cNvPr id="7" name="Vertical Scroll 6"/>
          <p:cNvSpPr/>
          <p:nvPr/>
        </p:nvSpPr>
        <p:spPr>
          <a:xfrm>
            <a:off x="6376828" y="1447511"/>
            <a:ext cx="2286000" cy="2362491"/>
          </a:xfrm>
          <a:prstGeom prst="verticalScroll">
            <a:avLst/>
          </a:prstGeom>
          <a:solidFill>
            <a:srgbClr val="EDE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4065"/>
                </a:solidFill>
              </a:rPr>
              <a:t>In 2008, Kentucky enacted law to establish Kentucky Colon Cancer Screening Program</a:t>
            </a:r>
          </a:p>
        </p:txBody>
      </p:sp>
      <p:sp>
        <p:nvSpPr>
          <p:cNvPr id="8" name="Vertical Scroll 7"/>
          <p:cNvSpPr/>
          <p:nvPr/>
        </p:nvSpPr>
        <p:spPr>
          <a:xfrm>
            <a:off x="8492571" y="1447511"/>
            <a:ext cx="2144960" cy="2362491"/>
          </a:xfrm>
          <a:prstGeom prst="verticalScroll">
            <a:avLst/>
          </a:prstGeom>
          <a:solidFill>
            <a:srgbClr val="EDE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4065"/>
                </a:solidFill>
              </a:rPr>
              <a:t>In 2010, Colon Cancer Screening Program Fund was legislatively established</a:t>
            </a:r>
          </a:p>
        </p:txBody>
      </p:sp>
      <p:sp>
        <p:nvSpPr>
          <p:cNvPr id="9" name="Rectangle 8"/>
          <p:cNvSpPr/>
          <p:nvPr/>
        </p:nvSpPr>
        <p:spPr>
          <a:xfrm>
            <a:off x="7001964" y="5587695"/>
            <a:ext cx="2895601" cy="461665"/>
          </a:xfrm>
          <a:prstGeom prst="rect">
            <a:avLst/>
          </a:prstGeom>
        </p:spPr>
        <p:txBody>
          <a:bodyPr wrap="square">
            <a:spAutoFit/>
          </a:bodyPr>
          <a:lstStyle/>
          <a:p>
            <a:r>
              <a:rPr lang="en-US" sz="2400" dirty="0">
                <a:solidFill>
                  <a:srgbClr val="0070C0"/>
                </a:solidFill>
                <a:latin typeface="Proxima Nova"/>
              </a:rPr>
              <a:t>bit.ly</a:t>
            </a:r>
            <a:r>
              <a:rPr lang="en-US" sz="2400" dirty="0">
                <a:solidFill>
                  <a:srgbClr val="0070C0"/>
                </a:solidFill>
                <a:latin typeface="Proxima Nova Semibold"/>
              </a:rPr>
              <a:t>/</a:t>
            </a:r>
            <a:r>
              <a:rPr lang="en-US" sz="2400" dirty="0" err="1">
                <a:solidFill>
                  <a:srgbClr val="0070C0"/>
                </a:solidFill>
                <a:latin typeface="Proxima Nova Semibold"/>
              </a:rPr>
              <a:t>KentColonCan</a:t>
            </a:r>
            <a:endParaRPr lang="en-US" sz="2400" dirty="0">
              <a:solidFill>
                <a:srgbClr val="0070C0"/>
              </a:solidFill>
              <a:latin typeface="Proxima Nova"/>
            </a:endParaRPr>
          </a:p>
        </p:txBody>
      </p:sp>
    </p:spTree>
    <p:extLst>
      <p:ext uri="{BB962C8B-B14F-4D97-AF65-F5344CB8AC3E}">
        <p14:creationId xmlns:p14="http://schemas.microsoft.com/office/powerpoint/2010/main" val="627931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p:txBody>
          <a:bodyPr>
            <a:normAutofit/>
          </a:bodyPr>
          <a:lstStyle/>
          <a:p>
            <a:r>
              <a:rPr lang="en-US" dirty="0"/>
              <a:t>Discussed feasibility based on the current environment</a:t>
            </a:r>
          </a:p>
          <a:p>
            <a:r>
              <a:rPr lang="en-US" dirty="0"/>
              <a:t>Highlighted the importance of identifying champions to support effort</a:t>
            </a:r>
          </a:p>
          <a:p>
            <a:r>
              <a:rPr lang="en-US" dirty="0"/>
              <a:t>Looked at capacity to implement PSE change</a:t>
            </a:r>
          </a:p>
          <a:p>
            <a:r>
              <a:rPr lang="en-US" dirty="0"/>
              <a:t>Emphasized the importance of identifying and attempting to counter barriers</a:t>
            </a:r>
          </a:p>
          <a:p>
            <a:endParaRPr lang="en-US" dirty="0"/>
          </a:p>
        </p:txBody>
      </p:sp>
    </p:spTree>
    <p:extLst>
      <p:ext uri="{BB962C8B-B14F-4D97-AF65-F5344CB8AC3E}">
        <p14:creationId xmlns:p14="http://schemas.microsoft.com/office/powerpoint/2010/main" val="28419808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1981200" y="1828801"/>
            <a:ext cx="8229600" cy="4267200"/>
          </a:xfrm>
        </p:spPr>
        <p:txBody>
          <a:bodyPr>
            <a:normAutofit/>
          </a:bodyPr>
          <a:lstStyle/>
          <a:p>
            <a:pPr>
              <a:lnSpc>
                <a:spcPct val="110000"/>
              </a:lnSpc>
              <a:spcBef>
                <a:spcPts val="0"/>
              </a:spcBef>
            </a:pPr>
            <a:r>
              <a:rPr lang="en-US" dirty="0">
                <a:hlinkClick r:id="rId3"/>
              </a:rPr>
              <a:t>Policy, Systems and Environmental Change Resource Guide</a:t>
            </a:r>
            <a:endParaRPr lang="en-US" dirty="0"/>
          </a:p>
          <a:p>
            <a:pPr>
              <a:lnSpc>
                <a:spcPct val="110000"/>
              </a:lnSpc>
              <a:spcBef>
                <a:spcPts val="0"/>
              </a:spcBef>
            </a:pPr>
            <a:r>
              <a:rPr lang="en-US" dirty="0">
                <a:hlinkClick r:id="rId4"/>
              </a:rPr>
              <a:t>Kentucky Cancer Consortium Resource Plan</a:t>
            </a:r>
            <a:endParaRPr lang="en-US" dirty="0"/>
          </a:p>
          <a:p>
            <a:pPr>
              <a:lnSpc>
                <a:spcPct val="110000"/>
              </a:lnSpc>
              <a:spcBef>
                <a:spcPts val="0"/>
              </a:spcBef>
            </a:pPr>
            <a:r>
              <a:rPr lang="en-US" dirty="0">
                <a:hlinkClick r:id="rId5"/>
              </a:rPr>
              <a:t>Research Utilization: An Annotated Bibliography</a:t>
            </a:r>
            <a:endParaRPr lang="en-US" dirty="0"/>
          </a:p>
        </p:txBody>
      </p:sp>
    </p:spTree>
    <p:extLst>
      <p:ext uri="{BB962C8B-B14F-4D97-AF65-F5344CB8AC3E}">
        <p14:creationId xmlns:p14="http://schemas.microsoft.com/office/powerpoint/2010/main" val="3663477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pPr lvl="0"/>
            <a:r>
              <a:rPr lang="en-US" dirty="0"/>
              <a:t>Describe the process of a feasibility review, including an assessment of the political and economic climate</a:t>
            </a:r>
          </a:p>
          <a:p>
            <a:pPr lvl="0"/>
            <a:r>
              <a:rPr lang="en-US" dirty="0"/>
              <a:t>Evaluate capacity for change, including identifying the resources necessary to meet goals and objectives</a:t>
            </a:r>
          </a:p>
          <a:p>
            <a:pPr lvl="0"/>
            <a:r>
              <a:rPr lang="en-US" dirty="0"/>
              <a:t>Assess community readiness and explain the importance of this step to stakeholders</a:t>
            </a:r>
          </a:p>
        </p:txBody>
      </p:sp>
    </p:spTree>
    <p:extLst>
      <p:ext uri="{BB962C8B-B14F-4D97-AF65-F5344CB8AC3E}">
        <p14:creationId xmlns:p14="http://schemas.microsoft.com/office/powerpoint/2010/main" val="13452698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981200" y="1828801"/>
            <a:ext cx="8229600" cy="4267200"/>
          </a:xfrm>
        </p:spPr>
        <p:txBody>
          <a:bodyPr>
            <a:noAutofit/>
          </a:bodyPr>
          <a:lstStyle/>
          <a:p>
            <a:pPr marL="457200" indent="-457200" defTabSz="457200">
              <a:buNone/>
            </a:pPr>
            <a:r>
              <a:rPr lang="en-US" sz="1600" dirty="0"/>
              <a:t>Action4PSEChange. (2016a). </a:t>
            </a:r>
            <a:r>
              <a:rPr lang="en-US" sz="1600" i="1" dirty="0"/>
              <a:t>Kentucky Colon Cancer Screening Program Fund.</a:t>
            </a:r>
            <a:r>
              <a:rPr lang="en-US" sz="1600" dirty="0"/>
              <a:t> Retrieved from </a:t>
            </a:r>
            <a:r>
              <a:rPr lang="en-US" sz="1600" u="sng" dirty="0">
                <a:hlinkClick r:id="rId3"/>
              </a:rPr>
              <a:t>http://action4psechange.org/kentucky-colon-</a:t>
            </a:r>
            <a:r>
              <a:rPr lang="en-US" sz="1600" dirty="0"/>
              <a:t>	</a:t>
            </a:r>
            <a:r>
              <a:rPr lang="en-US" sz="1600" u="sng" dirty="0">
                <a:hlinkClick r:id="rId3"/>
              </a:rPr>
              <a:t>cancer-screening-program-fund/</a:t>
            </a:r>
            <a:r>
              <a:rPr lang="en-US" sz="1600" dirty="0"/>
              <a:t> </a:t>
            </a:r>
          </a:p>
          <a:p>
            <a:pPr marL="457200" indent="-457200" defTabSz="457200">
              <a:buNone/>
            </a:pPr>
            <a:r>
              <a:rPr lang="en-US" sz="1600" dirty="0"/>
              <a:t>Action4PSEChange. (2016b). </a:t>
            </a:r>
            <a:r>
              <a:rPr lang="en-US" sz="1600" i="1" dirty="0"/>
              <a:t>Minnesota Sugar-Sweetened Beverage Reduction Initiative.</a:t>
            </a:r>
            <a:r>
              <a:rPr lang="en-US" sz="1600" dirty="0"/>
              <a:t> Retrieved from 	</a:t>
            </a:r>
            <a:r>
              <a:rPr lang="en-US" sz="1600" u="sng" dirty="0">
                <a:hlinkClick r:id="rId4"/>
              </a:rPr>
              <a:t>http://action4psechange.org/minnesota-sugar-sweetened-beverage-reduction-initiative/</a:t>
            </a:r>
            <a:r>
              <a:rPr lang="en-US" sz="1600" dirty="0"/>
              <a:t> </a:t>
            </a:r>
          </a:p>
          <a:p>
            <a:pPr marL="457200" indent="-457200" defTabSz="457200">
              <a:buNone/>
            </a:pPr>
            <a:r>
              <a:rPr lang="en-US" sz="1600" dirty="0"/>
              <a:t>Action4PSEChange. (2016c).</a:t>
            </a:r>
            <a:r>
              <a:rPr lang="en-US" sz="1600" i="1" dirty="0"/>
              <a:t> New Orleans Smoke-Free Ordinance. </a:t>
            </a:r>
            <a:r>
              <a:rPr lang="en-US" sz="1600" dirty="0"/>
              <a:t>Retrieved from </a:t>
            </a:r>
            <a:r>
              <a:rPr lang="en-US" sz="1600" i="1" u="sng" dirty="0">
                <a:hlinkClick r:id="rId5"/>
              </a:rPr>
              <a:t>http://action4psechange.org/new-orleans-smoke-free-ordinance/</a:t>
            </a:r>
            <a:endParaRPr lang="en-US" sz="1600" i="1" u="sng" dirty="0"/>
          </a:p>
          <a:p>
            <a:pPr marL="457200" indent="-457200" defTabSz="457200">
              <a:buNone/>
            </a:pPr>
            <a:r>
              <a:rPr lang="en-US" sz="1600" dirty="0"/>
              <a:t>Action4PSEChange. (2017). </a:t>
            </a:r>
            <a:r>
              <a:rPr lang="en-US" sz="1600" i="1" dirty="0"/>
              <a:t>Cherokee County Tobacco-Free Schools. 	</a:t>
            </a:r>
            <a:r>
              <a:rPr lang="en-US" sz="1600" dirty="0"/>
              <a:t>Retrieved from </a:t>
            </a:r>
            <a:r>
              <a:rPr lang="en-US" sz="1600" dirty="0">
                <a:hlinkClick r:id="rId6"/>
              </a:rPr>
              <a:t>http://action4psechange.org/cherokee-county-tobacco-free-schools/</a:t>
            </a:r>
            <a:endParaRPr lang="en-US" sz="1600" dirty="0"/>
          </a:p>
          <a:p>
            <a:pPr marL="457200" indent="-457200" defTabSz="457200">
              <a:buNone/>
            </a:pPr>
            <a:r>
              <a:rPr lang="en-US" sz="1600" dirty="0"/>
              <a:t>March of Dimes Foundation. (2007). </a:t>
            </a:r>
            <a:r>
              <a:rPr lang="en-US" sz="1600" i="1" dirty="0"/>
              <a:t>Making Community Partnerships Work: A Toolkit. </a:t>
            </a:r>
            <a:r>
              <a:rPr lang="en-US" sz="1600" dirty="0"/>
              <a:t>Retrieved from </a:t>
            </a:r>
            <a:r>
              <a:rPr lang="en-US" sz="1600" dirty="0">
                <a:hlinkClick r:id="rId7"/>
              </a:rPr>
              <a:t>http://www.aapcho.org/wp/wp-content/uploads/2012/02/Giachello-MakingCommunityPartnershipsWorkToolkit.pdf</a:t>
            </a:r>
            <a:endParaRPr lang="en-US" sz="1600" dirty="0"/>
          </a:p>
          <a:p>
            <a:pPr marL="0" indent="0" defTabSz="457200">
              <a:buNone/>
            </a:pPr>
            <a:endParaRPr lang="en-US" sz="1800" dirty="0"/>
          </a:p>
          <a:p>
            <a:endParaRPr lang="en-US" sz="1800" dirty="0"/>
          </a:p>
        </p:txBody>
      </p:sp>
    </p:spTree>
    <p:extLst>
      <p:ext uri="{BB962C8B-B14F-4D97-AF65-F5344CB8AC3E}">
        <p14:creationId xmlns:p14="http://schemas.microsoft.com/office/powerpoint/2010/main" val="10211424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5: </a:t>
            </a:r>
            <a:r>
              <a:rPr lang="en-US" altLang="en-US" dirty="0">
                <a:solidFill>
                  <a:schemeClr val="bg1"/>
                </a:solidFill>
              </a:rPr>
              <a:t>Promote Awareness, Communicate and Educate</a:t>
            </a: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10493425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Acknowledgements </a:t>
            </a:r>
          </a:p>
        </p:txBody>
      </p:sp>
      <p:sp>
        <p:nvSpPr>
          <p:cNvPr id="5" name="Content Placeholder 4"/>
          <p:cNvSpPr>
            <a:spLocks noGrp="1"/>
          </p:cNvSpPr>
          <p:nvPr>
            <p:ph idx="1"/>
          </p:nvPr>
        </p:nvSpPr>
        <p:spPr>
          <a:xfrm>
            <a:off x="1981200" y="1905002"/>
            <a:ext cx="8229600" cy="4190999"/>
          </a:xfrm>
        </p:spPr>
        <p:txBody>
          <a:bodyPr>
            <a:noAutofit/>
          </a:bodyPr>
          <a:lstStyle/>
          <a:p>
            <a:pPr marL="0" indent="0">
              <a:spcBef>
                <a:spcPts val="0"/>
              </a:spcBef>
              <a:buNone/>
            </a:pPr>
            <a:r>
              <a:rPr lang="en-US" sz="2200"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spcBef>
                <a:spcPts val="0"/>
              </a:spcBef>
              <a:buNone/>
            </a:pPr>
            <a:endParaRPr lang="en-US" sz="2200" dirty="0"/>
          </a:p>
          <a:p>
            <a:pPr marL="0" indent="0">
              <a:spcBef>
                <a:spcPts val="0"/>
              </a:spcBef>
              <a:buNone/>
              <a:defRPr/>
            </a:pPr>
            <a:r>
              <a:rPr lang="en-US" sz="2200" dirty="0"/>
              <a:t>We would also like to thank the American Cancer Society and the Comprehensive Cancer Control National Partnership for the use of their Policy, Systems and Environmental Change Resource Guide, upon which the seven steps of the PSE process are based.</a:t>
            </a:r>
          </a:p>
        </p:txBody>
      </p:sp>
    </p:spTree>
    <p:extLst>
      <p:ext uri="{BB962C8B-B14F-4D97-AF65-F5344CB8AC3E}">
        <p14:creationId xmlns:p14="http://schemas.microsoft.com/office/powerpoint/2010/main" val="315363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Supplemental Modules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Educating Stakeholders</a:t>
            </a:r>
          </a:p>
          <a:p>
            <a:pPr marL="514350" indent="-514350">
              <a:buFont typeface="+mj-lt"/>
              <a:buAutoNum type="arabicPeriod"/>
            </a:pPr>
            <a:r>
              <a:rPr lang="en-US" dirty="0"/>
              <a:t>Case study of a PSE initiative walking through all 7 steps</a:t>
            </a:r>
          </a:p>
        </p:txBody>
      </p:sp>
    </p:spTree>
    <p:extLst>
      <p:ext uri="{BB962C8B-B14F-4D97-AF65-F5344CB8AC3E}">
        <p14:creationId xmlns:p14="http://schemas.microsoft.com/office/powerpoint/2010/main" val="2239532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 </a:t>
            </a:r>
          </a:p>
        </p:txBody>
      </p:sp>
      <p:sp>
        <p:nvSpPr>
          <p:cNvPr id="3" name="Content Placeholder 2"/>
          <p:cNvSpPr>
            <a:spLocks noGrp="1"/>
          </p:cNvSpPr>
          <p:nvPr>
            <p:ph idx="1"/>
          </p:nvPr>
        </p:nvSpPr>
        <p:spPr/>
        <p:txBody>
          <a:bodyPr>
            <a:normAutofit/>
          </a:bodyPr>
          <a:lstStyle/>
          <a:p>
            <a:r>
              <a:rPr lang="en-US" dirty="0"/>
              <a:t>Identify, develop, and deliver messages using a variety of communication strategies, methods, and techniques</a:t>
            </a:r>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762002"/>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783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p>
        </p:txBody>
      </p:sp>
      <p:sp>
        <p:nvSpPr>
          <p:cNvPr id="3" name="Content Placeholder 2"/>
          <p:cNvSpPr>
            <a:spLocks noGrp="1"/>
          </p:cNvSpPr>
          <p:nvPr>
            <p:ph idx="1"/>
          </p:nvPr>
        </p:nvSpPr>
        <p:spPr/>
        <p:txBody>
          <a:bodyPr>
            <a:normAutofit/>
          </a:bodyPr>
          <a:lstStyle/>
          <a:p>
            <a:r>
              <a:rPr lang="en-US" dirty="0"/>
              <a:t>Communicate the need for PSE change</a:t>
            </a:r>
          </a:p>
          <a:p>
            <a:r>
              <a:rPr lang="en-US" dirty="0"/>
              <a:t>Identify various modes of communication appropriate for PSE change </a:t>
            </a:r>
          </a:p>
          <a:p>
            <a:r>
              <a:rPr lang="en-US" dirty="0"/>
              <a:t>Identify the context in which to develop a communication plan and explain the importance of this step to stakeholders </a:t>
            </a:r>
          </a:p>
        </p:txBody>
      </p:sp>
    </p:spTree>
    <p:extLst>
      <p:ext uri="{BB962C8B-B14F-4D97-AF65-F5344CB8AC3E}">
        <p14:creationId xmlns:p14="http://schemas.microsoft.com/office/powerpoint/2010/main" val="22722457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Look Back at Previous Steps </a:t>
            </a:r>
          </a:p>
        </p:txBody>
      </p:sp>
      <p:sp>
        <p:nvSpPr>
          <p:cNvPr id="16" name="L-Shape 15"/>
          <p:cNvSpPr/>
          <p:nvPr/>
        </p:nvSpPr>
        <p:spPr>
          <a:xfrm rot="5400000">
            <a:off x="2270320" y="3882625"/>
            <a:ext cx="1130439" cy="1861076"/>
          </a:xfrm>
          <a:prstGeom prst="corner">
            <a:avLst>
              <a:gd name="adj1" fmla="val 16120"/>
              <a:gd name="adj2" fmla="val 1611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L-Shape 16"/>
          <p:cNvSpPr/>
          <p:nvPr/>
        </p:nvSpPr>
        <p:spPr>
          <a:xfrm rot="5400000">
            <a:off x="4324505" y="3349831"/>
            <a:ext cx="1141998" cy="1849306"/>
          </a:xfrm>
          <a:prstGeom prst="corner">
            <a:avLst>
              <a:gd name="adj1" fmla="val 16120"/>
              <a:gd name="adj2" fmla="val 1611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L-Shape 17"/>
          <p:cNvSpPr/>
          <p:nvPr/>
        </p:nvSpPr>
        <p:spPr>
          <a:xfrm rot="5400000">
            <a:off x="6466729" y="2671596"/>
            <a:ext cx="1155562" cy="1997132"/>
          </a:xfrm>
          <a:prstGeom prst="corner">
            <a:avLst>
              <a:gd name="adj1" fmla="val 16120"/>
              <a:gd name="adj2" fmla="val 1611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L-Shape 18"/>
          <p:cNvSpPr/>
          <p:nvPr/>
        </p:nvSpPr>
        <p:spPr>
          <a:xfrm rot="5400000">
            <a:off x="8689648" y="2093815"/>
            <a:ext cx="1155562" cy="1997132"/>
          </a:xfrm>
          <a:prstGeom prst="corner">
            <a:avLst>
              <a:gd name="adj1" fmla="val 16120"/>
              <a:gd name="adj2" fmla="val 1611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Isosceles Triangle 19"/>
          <p:cNvSpPr/>
          <p:nvPr/>
        </p:nvSpPr>
        <p:spPr>
          <a:xfrm>
            <a:off x="5365976" y="3092381"/>
            <a:ext cx="440326" cy="440326"/>
          </a:xfrm>
          <a:prstGeom prst="triangle">
            <a:avLst>
              <a:gd name="adj" fmla="val 10000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Isosceles Triangle 20"/>
          <p:cNvSpPr/>
          <p:nvPr/>
        </p:nvSpPr>
        <p:spPr>
          <a:xfrm>
            <a:off x="3325751" y="3656721"/>
            <a:ext cx="440326" cy="440326"/>
          </a:xfrm>
          <a:prstGeom prst="triangle">
            <a:avLst>
              <a:gd name="adj" fmla="val 10000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Isosceles Triangle 21"/>
          <p:cNvSpPr/>
          <p:nvPr/>
        </p:nvSpPr>
        <p:spPr>
          <a:xfrm>
            <a:off x="7602750" y="2514600"/>
            <a:ext cx="440326" cy="440326"/>
          </a:xfrm>
          <a:prstGeom prst="triangle">
            <a:avLst>
              <a:gd name="adj" fmla="val 10000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TextBox 2"/>
          <p:cNvSpPr txBox="1"/>
          <p:nvPr/>
        </p:nvSpPr>
        <p:spPr>
          <a:xfrm>
            <a:off x="2133601" y="4463983"/>
            <a:ext cx="1632476" cy="584775"/>
          </a:xfrm>
          <a:prstGeom prst="rect">
            <a:avLst/>
          </a:prstGeom>
          <a:noFill/>
        </p:spPr>
        <p:txBody>
          <a:bodyPr wrap="square" rtlCol="0">
            <a:spAutoFit/>
          </a:bodyPr>
          <a:lstStyle/>
          <a:p>
            <a:r>
              <a:rPr lang="en-US" sz="3200" dirty="0"/>
              <a:t>Engage</a:t>
            </a:r>
          </a:p>
        </p:txBody>
      </p:sp>
      <p:sp>
        <p:nvSpPr>
          <p:cNvPr id="6" name="TextBox 5"/>
          <p:cNvSpPr txBox="1"/>
          <p:nvPr/>
        </p:nvSpPr>
        <p:spPr>
          <a:xfrm>
            <a:off x="4267201" y="3987830"/>
            <a:ext cx="1552956" cy="584775"/>
          </a:xfrm>
          <a:prstGeom prst="rect">
            <a:avLst/>
          </a:prstGeom>
          <a:noFill/>
        </p:spPr>
        <p:txBody>
          <a:bodyPr wrap="square" rtlCol="0">
            <a:spAutoFit/>
          </a:bodyPr>
          <a:lstStyle/>
          <a:p>
            <a:r>
              <a:rPr lang="en-US" sz="3200" dirty="0"/>
              <a:t>Scan</a:t>
            </a:r>
          </a:p>
        </p:txBody>
      </p:sp>
      <p:sp>
        <p:nvSpPr>
          <p:cNvPr id="23" name="TextBox 22"/>
          <p:cNvSpPr txBox="1"/>
          <p:nvPr/>
        </p:nvSpPr>
        <p:spPr>
          <a:xfrm>
            <a:off x="6324602" y="3322485"/>
            <a:ext cx="1718475" cy="584775"/>
          </a:xfrm>
          <a:prstGeom prst="rect">
            <a:avLst/>
          </a:prstGeom>
          <a:noFill/>
        </p:spPr>
        <p:txBody>
          <a:bodyPr wrap="square" rtlCol="0">
            <a:spAutoFit/>
          </a:bodyPr>
          <a:lstStyle/>
          <a:p>
            <a:r>
              <a:rPr lang="en-US" sz="3200" dirty="0"/>
              <a:t>Assess</a:t>
            </a:r>
          </a:p>
        </p:txBody>
      </p:sp>
      <p:sp>
        <p:nvSpPr>
          <p:cNvPr id="24" name="TextBox 23"/>
          <p:cNvSpPr txBox="1"/>
          <p:nvPr/>
        </p:nvSpPr>
        <p:spPr>
          <a:xfrm>
            <a:off x="8610601" y="2734764"/>
            <a:ext cx="1524000" cy="584775"/>
          </a:xfrm>
          <a:prstGeom prst="rect">
            <a:avLst/>
          </a:prstGeom>
          <a:noFill/>
        </p:spPr>
        <p:txBody>
          <a:bodyPr wrap="square" rtlCol="0">
            <a:spAutoFit/>
          </a:bodyPr>
          <a:lstStyle/>
          <a:p>
            <a:r>
              <a:rPr lang="en-US" sz="3200" dirty="0"/>
              <a:t>Review</a:t>
            </a:r>
          </a:p>
        </p:txBody>
      </p:sp>
    </p:spTree>
    <p:extLst>
      <p:ext uri="{BB962C8B-B14F-4D97-AF65-F5344CB8AC3E}">
        <p14:creationId xmlns:p14="http://schemas.microsoft.com/office/powerpoint/2010/main" val="25057464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con Flat Style Concept Target Audience royalty-free stock vecto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31330"/>
            <a:ext cx="5098020" cy="4112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dirty="0"/>
              <a:t>Why Promote Awareness, Communicate and Educate?</a:t>
            </a:r>
          </a:p>
        </p:txBody>
      </p:sp>
      <p:pic>
        <p:nvPicPr>
          <p:cNvPr id="3076" name="Picture 4" descr="Business management graphic royalty-free stock vecto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195984"/>
            <a:ext cx="3810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422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Ask Questions About Your Intended Audience</a:t>
            </a:r>
          </a:p>
        </p:txBody>
      </p:sp>
      <p:sp>
        <p:nvSpPr>
          <p:cNvPr id="5" name="Oval Callout 4"/>
          <p:cNvSpPr/>
          <p:nvPr/>
        </p:nvSpPr>
        <p:spPr>
          <a:xfrm>
            <a:off x="1752600" y="2111828"/>
            <a:ext cx="3126785" cy="2231572"/>
          </a:xfrm>
          <a:prstGeom prst="wedgeEllipseCallout">
            <a:avLst>
              <a:gd name="adj1" fmla="val 32459"/>
              <a:gd name="adj2" fmla="val 73314"/>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What do they get out of your intended PSE change? </a:t>
            </a:r>
          </a:p>
        </p:txBody>
      </p:sp>
      <p:sp>
        <p:nvSpPr>
          <p:cNvPr id="7" name="Oval Callout 6"/>
          <p:cNvSpPr/>
          <p:nvPr/>
        </p:nvSpPr>
        <p:spPr>
          <a:xfrm>
            <a:off x="5105400" y="1482692"/>
            <a:ext cx="3200400" cy="2521019"/>
          </a:xfrm>
          <a:prstGeom prst="wedgeEllipseCallout">
            <a:avLst>
              <a:gd name="adj1" fmla="val -24707"/>
              <a:gd name="adj2" fmla="val 72336"/>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What are your intended audience’s strengths and how can those be incorporated into</a:t>
            </a:r>
          </a:p>
          <a:p>
            <a:pPr algn="ctr"/>
            <a:r>
              <a:rPr lang="en-US">
                <a:solidFill>
                  <a:schemeClr val="bg1"/>
                </a:solidFill>
              </a:rPr>
              <a:t>your messaging?</a:t>
            </a:r>
            <a:endParaRPr lang="en-US" dirty="0">
              <a:solidFill>
                <a:schemeClr val="bg1"/>
              </a:solidFill>
            </a:endParaRPr>
          </a:p>
        </p:txBody>
      </p:sp>
      <p:sp>
        <p:nvSpPr>
          <p:cNvPr id="10" name="Oval Callout 9"/>
          <p:cNvSpPr/>
          <p:nvPr/>
        </p:nvSpPr>
        <p:spPr>
          <a:xfrm>
            <a:off x="7162800" y="3581400"/>
            <a:ext cx="3374572" cy="2362200"/>
          </a:xfrm>
          <a:prstGeom prst="wedgeEllipseCallout">
            <a:avLst>
              <a:gd name="adj1" fmla="val -47924"/>
              <a:gd name="adj2" fmla="val 56108"/>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What cultural and/or community norms can be incorporated to strengthen the</a:t>
            </a:r>
          </a:p>
          <a:p>
            <a:pPr algn="ctr"/>
            <a:r>
              <a:rPr lang="en-US" dirty="0">
                <a:solidFill>
                  <a:schemeClr val="bg1"/>
                </a:solidFill>
              </a:rPr>
              <a:t>message?</a:t>
            </a:r>
          </a:p>
        </p:txBody>
      </p:sp>
    </p:spTree>
    <p:extLst>
      <p:ext uri="{BB962C8B-B14F-4D97-AF65-F5344CB8AC3E}">
        <p14:creationId xmlns:p14="http://schemas.microsoft.com/office/powerpoint/2010/main" val="34353668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wed of Diversity People Friendship Happiness Concept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956" y="2219121"/>
            <a:ext cx="4624691" cy="3323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Tailoring Your Message</a:t>
            </a:r>
          </a:p>
        </p:txBody>
      </p:sp>
      <p:sp>
        <p:nvSpPr>
          <p:cNvPr id="6" name="TextBox 5"/>
          <p:cNvSpPr txBox="1"/>
          <p:nvPr/>
        </p:nvSpPr>
        <p:spPr>
          <a:xfrm>
            <a:off x="1981200" y="1905001"/>
            <a:ext cx="40386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1">
                    <a:lumMod val="75000"/>
                    <a:lumOff val="25000"/>
                  </a:schemeClr>
                </a:solidFill>
              </a:rPr>
              <a:t>Know your audience</a:t>
            </a:r>
          </a:p>
          <a:p>
            <a:pPr marL="285750" indent="-285750">
              <a:buFont typeface="Arial" panose="020B0604020202020204" pitchFamily="34" charset="0"/>
              <a:buChar char="•"/>
            </a:pPr>
            <a:endParaRPr lang="en-US" sz="28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Understand your data</a:t>
            </a:r>
          </a:p>
          <a:p>
            <a:pPr marL="285750" indent="-285750">
              <a:buFont typeface="Arial" panose="020B0604020202020204" pitchFamily="34" charset="0"/>
              <a:buChar char="•"/>
            </a:pPr>
            <a:endParaRPr lang="en-US" sz="28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Develop key messages</a:t>
            </a:r>
          </a:p>
          <a:p>
            <a:pPr marL="285750" indent="-285750">
              <a:buFont typeface="Arial" panose="020B0604020202020204" pitchFamily="34" charset="0"/>
              <a:buChar char="•"/>
            </a:pPr>
            <a:endParaRPr lang="en-US" sz="2800" dirty="0">
              <a:solidFill>
                <a:schemeClr val="tx1">
                  <a:lumMod val="75000"/>
                  <a:lumOff val="25000"/>
                </a:schemeClr>
              </a:solidFill>
            </a:endParaRPr>
          </a:p>
          <a:p>
            <a:pPr marL="285750" indent="-285750">
              <a:buFont typeface="Arial" panose="020B0604020202020204" pitchFamily="34" charset="0"/>
              <a:buChar char="•"/>
            </a:pPr>
            <a:r>
              <a:rPr lang="en-US" sz="2800" dirty="0">
                <a:solidFill>
                  <a:schemeClr val="tx1">
                    <a:lumMod val="75000"/>
                    <a:lumOff val="25000"/>
                  </a:schemeClr>
                </a:solidFill>
              </a:rPr>
              <a:t>Select appropriate channels</a:t>
            </a:r>
          </a:p>
        </p:txBody>
      </p:sp>
    </p:spTree>
    <p:extLst>
      <p:ext uri="{BB962C8B-B14F-4D97-AF65-F5344CB8AC3E}">
        <p14:creationId xmlns:p14="http://schemas.microsoft.com/office/powerpoint/2010/main" val="18893431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Matching Your Message to Your Intended Audiences</a:t>
            </a:r>
          </a:p>
        </p:txBody>
      </p:sp>
      <p:sp>
        <p:nvSpPr>
          <p:cNvPr id="5" name="Rounded Rectangle 4"/>
          <p:cNvSpPr/>
          <p:nvPr/>
        </p:nvSpPr>
        <p:spPr>
          <a:xfrm>
            <a:off x="1981200" y="2122441"/>
            <a:ext cx="3733800" cy="1676399"/>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Highlight LGBTQ smoking rates are higher than for other groups</a:t>
            </a:r>
          </a:p>
        </p:txBody>
      </p:sp>
      <p:sp>
        <p:nvSpPr>
          <p:cNvPr id="6" name="Rounded Rectangle 5"/>
          <p:cNvSpPr/>
          <p:nvPr/>
        </p:nvSpPr>
        <p:spPr>
          <a:xfrm>
            <a:off x="1982724" y="3951241"/>
            <a:ext cx="3733800" cy="1676399"/>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Highlight stories of former bar patrons who no longer go due to smoke hazard</a:t>
            </a:r>
          </a:p>
        </p:txBody>
      </p:sp>
      <p:sp>
        <p:nvSpPr>
          <p:cNvPr id="8" name="Right Arrow 7"/>
          <p:cNvSpPr/>
          <p:nvPr/>
        </p:nvSpPr>
        <p:spPr>
          <a:xfrm>
            <a:off x="6172200" y="2693940"/>
            <a:ext cx="1219200" cy="533400"/>
          </a:xfrm>
          <a:prstGeom prst="rightArrow">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096000" y="4522739"/>
            <a:ext cx="1219200" cy="533400"/>
          </a:xfrm>
          <a:prstGeom prst="rightArrow">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75418" y="2209800"/>
            <a:ext cx="2743200" cy="1569660"/>
          </a:xfrm>
          <a:prstGeom prst="rect">
            <a:avLst/>
          </a:prstGeom>
          <a:noFill/>
        </p:spPr>
        <p:txBody>
          <a:bodyPr wrap="square" rtlCol="0">
            <a:spAutoFit/>
          </a:bodyPr>
          <a:lstStyle/>
          <a:p>
            <a:r>
              <a:rPr lang="en-US" sz="3200" dirty="0"/>
              <a:t>LGBTQ community members</a:t>
            </a:r>
          </a:p>
        </p:txBody>
      </p:sp>
      <p:sp>
        <p:nvSpPr>
          <p:cNvPr id="7" name="TextBox 6"/>
          <p:cNvSpPr txBox="1"/>
          <p:nvPr/>
        </p:nvSpPr>
        <p:spPr>
          <a:xfrm>
            <a:off x="7751618" y="4540821"/>
            <a:ext cx="2590800" cy="584775"/>
          </a:xfrm>
          <a:prstGeom prst="rect">
            <a:avLst/>
          </a:prstGeom>
          <a:noFill/>
        </p:spPr>
        <p:txBody>
          <a:bodyPr wrap="square" rtlCol="0">
            <a:spAutoFit/>
          </a:bodyPr>
          <a:lstStyle/>
          <a:p>
            <a:r>
              <a:rPr lang="en-US" sz="3200" dirty="0"/>
              <a:t>Bar owners</a:t>
            </a:r>
          </a:p>
        </p:txBody>
      </p:sp>
    </p:spTree>
    <p:extLst>
      <p:ext uri="{BB962C8B-B14F-4D97-AF65-F5344CB8AC3E}">
        <p14:creationId xmlns:p14="http://schemas.microsoft.com/office/powerpoint/2010/main" val="7733059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Motivating Your Audience to Adopt and Act on Your Message </a:t>
            </a:r>
          </a:p>
        </p:txBody>
      </p:sp>
      <p:pic>
        <p:nvPicPr>
          <p:cNvPr id="11" name="Content Placeholder 10"/>
          <p:cNvPicPr>
            <a:picLocks noGrp="1" noChangeAspect="1"/>
          </p:cNvPicPr>
          <p:nvPr>
            <p:ph idx="1"/>
          </p:nvPr>
        </p:nvPicPr>
        <p:blipFill>
          <a:blip r:embed="rId3"/>
          <a:stretch>
            <a:fillRect/>
          </a:stretch>
        </p:blipFill>
        <p:spPr>
          <a:xfrm>
            <a:off x="2921174" y="1958878"/>
            <a:ext cx="6384710" cy="4252317"/>
          </a:xfrm>
          <a:prstGeom prst="rect">
            <a:avLst/>
          </a:prstGeom>
        </p:spPr>
      </p:pic>
      <p:sp>
        <p:nvSpPr>
          <p:cNvPr id="10" name="Text Placeholder 9"/>
          <p:cNvSpPr>
            <a:spLocks noGrp="1"/>
          </p:cNvSpPr>
          <p:nvPr>
            <p:ph type="body" sz="quarter" idx="10"/>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Community Tool Box, </a:t>
            </a:r>
            <a:r>
              <a:rPr lang="en-US" dirty="0" err="1">
                <a:latin typeface="Arial" panose="020B0604020202020204" pitchFamily="34" charset="0"/>
                <a:ea typeface="Calibri" panose="020F0502020204030204" pitchFamily="34" charset="0"/>
                <a:cs typeface="Arial" panose="020B0604020202020204" pitchFamily="34" charset="0"/>
              </a:rPr>
              <a:t>n.d.</a:t>
            </a:r>
            <a:r>
              <a:rPr lang="en-US" dirty="0">
                <a:latin typeface="Arial" panose="020B0604020202020204" pitchFamily="34" charset="0"/>
                <a:ea typeface="Calibri" panose="020F0502020204030204" pitchFamily="34" charset="0"/>
                <a:cs typeface="Arial" panose="020B0604020202020204" pitchFamily="34" charset="0"/>
              </a:rPr>
              <a:t>; UN Women, </a:t>
            </a:r>
            <a:r>
              <a:rPr lang="en-US" dirty="0" err="1">
                <a:latin typeface="Arial" panose="020B0604020202020204" pitchFamily="34" charset="0"/>
                <a:ea typeface="Calibri" panose="020F0502020204030204" pitchFamily="34" charset="0"/>
                <a:cs typeface="Arial" panose="020B0604020202020204" pitchFamily="34" charset="0"/>
              </a:rPr>
              <a:t>n.d.</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3200400" y="3142591"/>
            <a:ext cx="1401234" cy="1048409"/>
          </a:xfrm>
          <a:prstGeom prst="rect">
            <a:avLst/>
          </a:prstGeom>
        </p:spPr>
      </p:pic>
      <p:pic>
        <p:nvPicPr>
          <p:cNvPr id="16" name="Picture 15"/>
          <p:cNvPicPr>
            <a:picLocks noChangeAspect="1"/>
          </p:cNvPicPr>
          <p:nvPr/>
        </p:nvPicPr>
        <p:blipFill>
          <a:blip r:embed="rId5"/>
          <a:stretch>
            <a:fillRect/>
          </a:stretch>
        </p:blipFill>
        <p:spPr>
          <a:xfrm>
            <a:off x="5381918" y="3114098"/>
            <a:ext cx="1400007" cy="1076902"/>
          </a:xfrm>
          <a:prstGeom prst="rect">
            <a:avLst/>
          </a:prstGeom>
        </p:spPr>
      </p:pic>
      <p:pic>
        <p:nvPicPr>
          <p:cNvPr id="17" name="Picture 16"/>
          <p:cNvPicPr>
            <a:picLocks noChangeAspect="1"/>
          </p:cNvPicPr>
          <p:nvPr/>
        </p:nvPicPr>
        <p:blipFill>
          <a:blip r:embed="rId6"/>
          <a:stretch>
            <a:fillRect/>
          </a:stretch>
        </p:blipFill>
        <p:spPr>
          <a:xfrm>
            <a:off x="7563560" y="3114098"/>
            <a:ext cx="1417751" cy="1076902"/>
          </a:xfrm>
          <a:prstGeom prst="rect">
            <a:avLst/>
          </a:prstGeom>
        </p:spPr>
      </p:pic>
    </p:spTree>
    <p:extLst>
      <p:ext uri="{BB962C8B-B14F-4D97-AF65-F5344CB8AC3E}">
        <p14:creationId xmlns:p14="http://schemas.microsoft.com/office/powerpoint/2010/main" val="13467112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Your Message</a:t>
            </a:r>
          </a:p>
        </p:txBody>
      </p:sp>
      <p:pic>
        <p:nvPicPr>
          <p:cNvPr id="5" name="Content Placeholder 4"/>
          <p:cNvPicPr>
            <a:picLocks noGrp="1" noChangeAspect="1"/>
          </p:cNvPicPr>
          <p:nvPr>
            <p:ph idx="1"/>
          </p:nvPr>
        </p:nvPicPr>
        <p:blipFill>
          <a:blip r:embed="rId3"/>
          <a:stretch>
            <a:fillRect/>
          </a:stretch>
        </p:blipFill>
        <p:spPr>
          <a:xfrm>
            <a:off x="3962401" y="1905002"/>
            <a:ext cx="5587999" cy="4190999"/>
          </a:xfrm>
          <a:prstGeom prst="rect">
            <a:avLst/>
          </a:prstGeom>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402" y="2952751"/>
            <a:ext cx="17013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1401" y="1866901"/>
            <a:ext cx="24765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40001" y="4038601"/>
            <a:ext cx="2057400" cy="190500"/>
          </a:xfrm>
          <a:prstGeom prst="rect">
            <a:avLst/>
          </a:prstGeom>
          <a:solidFill>
            <a:srgbClr val="DE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It’s Bad For Your Health </a:t>
            </a:r>
          </a:p>
        </p:txBody>
      </p:sp>
    </p:spTree>
    <p:extLst>
      <p:ext uri="{BB962C8B-B14F-4D97-AF65-F5344CB8AC3E}">
        <p14:creationId xmlns:p14="http://schemas.microsoft.com/office/powerpoint/2010/main" val="7793373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Strategies</a:t>
            </a:r>
          </a:p>
        </p:txBody>
      </p:sp>
      <p:sp>
        <p:nvSpPr>
          <p:cNvPr id="4" name="Text Placeholder 3"/>
          <p:cNvSpPr>
            <a:spLocks noGrp="1"/>
          </p:cNvSpPr>
          <p:nvPr>
            <p:ph type="body" sz="quarter" idx="10"/>
          </p:nvPr>
        </p:nvSpPr>
        <p:spPr/>
        <p:txBody>
          <a:bodyPr/>
          <a:lstStyle/>
          <a:p>
            <a:r>
              <a:rPr lang="en-US" kern="1200" dirty="0">
                <a:solidFill>
                  <a:schemeClr val="tx1">
                    <a:lumMod val="65000"/>
                    <a:lumOff val="35000"/>
                  </a:schemeClr>
                </a:solidFill>
              </a:rPr>
              <a:t>Centers for Disease Control and Prevention, 2014; </a:t>
            </a:r>
            <a:r>
              <a:rPr lang="en-US" dirty="0">
                <a:solidFill>
                  <a:schemeClr val="tx1">
                    <a:lumMod val="65000"/>
                    <a:lumOff val="35000"/>
                  </a:schemeClr>
                </a:solidFill>
              </a:rPr>
              <a:t>Myers, </a:t>
            </a:r>
            <a:r>
              <a:rPr lang="en-US" dirty="0" err="1">
                <a:solidFill>
                  <a:schemeClr val="tx1">
                    <a:lumMod val="65000"/>
                    <a:lumOff val="35000"/>
                  </a:schemeClr>
                </a:solidFill>
              </a:rPr>
              <a:t>n.d.</a:t>
            </a:r>
            <a:r>
              <a:rPr lang="en-US" dirty="0">
                <a:solidFill>
                  <a:schemeClr val="tx1">
                    <a:lumMod val="65000"/>
                    <a:lumOff val="35000"/>
                  </a:schemeClr>
                </a:solidFill>
              </a:rPr>
              <a:t>; </a:t>
            </a:r>
            <a:r>
              <a:rPr lang="en-US" kern="1200" dirty="0">
                <a:solidFill>
                  <a:schemeClr val="tx1">
                    <a:lumMod val="65000"/>
                    <a:lumOff val="35000"/>
                  </a:schemeClr>
                </a:solidFill>
              </a:rPr>
              <a:t>National Cancer Institute, 2004. </a:t>
            </a:r>
            <a:r>
              <a:rPr lang="en-US" dirty="0">
                <a:solidFill>
                  <a:schemeClr val="tx1">
                    <a:lumMod val="65000"/>
                    <a:lumOff val="35000"/>
                  </a:schemeClr>
                </a:solidFill>
              </a:rPr>
              <a:t> </a:t>
            </a:r>
          </a:p>
        </p:txBody>
      </p:sp>
      <p:sp>
        <p:nvSpPr>
          <p:cNvPr id="5" name="Rectangle 4"/>
          <p:cNvSpPr/>
          <p:nvPr/>
        </p:nvSpPr>
        <p:spPr>
          <a:xfrm>
            <a:off x="2590801" y="1814285"/>
            <a:ext cx="3294743" cy="144780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08943" y="3385456"/>
            <a:ext cx="3276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27086" y="4804227"/>
            <a:ext cx="32766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95143" y="1777999"/>
            <a:ext cx="3323770" cy="1435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95143" y="4804227"/>
            <a:ext cx="332377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95143" y="3330122"/>
            <a:ext cx="3323770" cy="13507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752584" y="3385457"/>
            <a:ext cx="1609271" cy="1148805"/>
          </a:xfrm>
          <a:prstGeom prst="rect">
            <a:avLst/>
          </a:prstGeom>
        </p:spPr>
      </p:pic>
      <p:sp>
        <p:nvSpPr>
          <p:cNvPr id="13" name="TextBox 12"/>
          <p:cNvSpPr txBox="1"/>
          <p:nvPr/>
        </p:nvSpPr>
        <p:spPr>
          <a:xfrm>
            <a:off x="3394365" y="1814285"/>
            <a:ext cx="2491179" cy="830997"/>
          </a:xfrm>
          <a:prstGeom prst="rect">
            <a:avLst/>
          </a:prstGeom>
          <a:noFill/>
        </p:spPr>
        <p:txBody>
          <a:bodyPr wrap="square" rtlCol="0">
            <a:spAutoFit/>
          </a:bodyPr>
          <a:lstStyle/>
          <a:p>
            <a:r>
              <a:rPr lang="en-US" sz="1600" dirty="0"/>
              <a:t>Public relations </a:t>
            </a:r>
          </a:p>
          <a:p>
            <a:pPr marL="285750" indent="-285750">
              <a:buFont typeface="Arial" panose="020B0604020202020204" pitchFamily="34" charset="0"/>
              <a:buChar char="•"/>
            </a:pPr>
            <a:r>
              <a:rPr lang="en-US" sz="1600" dirty="0"/>
              <a:t>Mass media promotions</a:t>
            </a:r>
          </a:p>
        </p:txBody>
      </p:sp>
      <p:sp>
        <p:nvSpPr>
          <p:cNvPr id="14" name="TextBox 13"/>
          <p:cNvSpPr txBox="1"/>
          <p:nvPr/>
        </p:nvSpPr>
        <p:spPr>
          <a:xfrm>
            <a:off x="3395435" y="3385457"/>
            <a:ext cx="2490108" cy="1323439"/>
          </a:xfrm>
          <a:prstGeom prst="rect">
            <a:avLst/>
          </a:prstGeom>
          <a:noFill/>
        </p:spPr>
        <p:txBody>
          <a:bodyPr wrap="square" rtlCol="0">
            <a:spAutoFit/>
          </a:bodyPr>
          <a:lstStyle/>
          <a:p>
            <a:r>
              <a:rPr lang="en-US" sz="1600" dirty="0"/>
              <a:t>Education entertainment</a:t>
            </a:r>
          </a:p>
          <a:p>
            <a:pPr marL="285750" indent="-285750">
              <a:buFont typeface="Arial" panose="020B0604020202020204" pitchFamily="34" charset="0"/>
              <a:buChar char="•"/>
            </a:pPr>
            <a:r>
              <a:rPr lang="en-US" sz="1600" dirty="0"/>
              <a:t>Entertainment and news programs</a:t>
            </a:r>
          </a:p>
          <a:p>
            <a:pPr marL="285750" indent="-285750">
              <a:buFont typeface="Arial" panose="020B0604020202020204" pitchFamily="34" charset="0"/>
              <a:buChar char="•"/>
            </a:pPr>
            <a:r>
              <a:rPr lang="en-US" sz="1600" dirty="0"/>
              <a:t>Entertainment industry support</a:t>
            </a:r>
          </a:p>
        </p:txBody>
      </p:sp>
      <p:sp>
        <p:nvSpPr>
          <p:cNvPr id="15" name="TextBox 14"/>
          <p:cNvSpPr txBox="1"/>
          <p:nvPr/>
        </p:nvSpPr>
        <p:spPr>
          <a:xfrm>
            <a:off x="3505201" y="4804228"/>
            <a:ext cx="2380343" cy="1323439"/>
          </a:xfrm>
          <a:prstGeom prst="rect">
            <a:avLst/>
          </a:prstGeom>
          <a:noFill/>
        </p:spPr>
        <p:txBody>
          <a:bodyPr wrap="square" rtlCol="0">
            <a:spAutoFit/>
          </a:bodyPr>
          <a:lstStyle/>
          <a:p>
            <a:r>
              <a:rPr lang="en-US" sz="1600" dirty="0"/>
              <a:t>Paid, earned and social media</a:t>
            </a:r>
          </a:p>
          <a:p>
            <a:pPr marL="285750" indent="-285750">
              <a:buFont typeface="Arial" panose="020B0604020202020204" pitchFamily="34" charset="0"/>
              <a:buChar char="•"/>
            </a:pPr>
            <a:r>
              <a:rPr lang="en-US" sz="1600" dirty="0"/>
              <a:t>Advertising </a:t>
            </a:r>
          </a:p>
          <a:p>
            <a:pPr marL="285750" indent="-285750">
              <a:buFont typeface="Arial" panose="020B0604020202020204" pitchFamily="34" charset="0"/>
              <a:buChar char="•"/>
            </a:pPr>
            <a:r>
              <a:rPr lang="en-US" sz="1600" dirty="0"/>
              <a:t>Editorial influence</a:t>
            </a:r>
          </a:p>
          <a:p>
            <a:pPr marL="285750" indent="-285750">
              <a:buFont typeface="Arial" panose="020B0604020202020204" pitchFamily="34" charset="0"/>
              <a:buChar char="•"/>
            </a:pPr>
            <a:r>
              <a:rPr lang="en-US" sz="1600" dirty="0"/>
              <a:t>Grassroots media</a:t>
            </a:r>
          </a:p>
        </p:txBody>
      </p:sp>
      <p:sp>
        <p:nvSpPr>
          <p:cNvPr id="16" name="TextBox 15"/>
          <p:cNvSpPr txBox="1"/>
          <p:nvPr/>
        </p:nvSpPr>
        <p:spPr>
          <a:xfrm>
            <a:off x="7239001" y="1814284"/>
            <a:ext cx="2579913" cy="1077218"/>
          </a:xfrm>
          <a:prstGeom prst="rect">
            <a:avLst/>
          </a:prstGeom>
          <a:noFill/>
        </p:spPr>
        <p:txBody>
          <a:bodyPr wrap="square" rtlCol="0">
            <a:spAutoFit/>
          </a:bodyPr>
          <a:lstStyle/>
          <a:p>
            <a:r>
              <a:rPr lang="en-US" sz="1600" dirty="0"/>
              <a:t>Advertising</a:t>
            </a:r>
          </a:p>
          <a:p>
            <a:pPr marL="285750" indent="-285750">
              <a:buFont typeface="Arial" panose="020B0604020202020204" pitchFamily="34" charset="0"/>
              <a:buChar char="•"/>
            </a:pPr>
            <a:r>
              <a:rPr lang="en-US" sz="1600" dirty="0"/>
              <a:t>Public service announcements</a:t>
            </a:r>
          </a:p>
          <a:p>
            <a:pPr marL="285750" indent="-285750">
              <a:buFont typeface="Arial" panose="020B0604020202020204" pitchFamily="34" charset="0"/>
              <a:buChar char="•"/>
            </a:pPr>
            <a:r>
              <a:rPr lang="en-US" sz="1600" dirty="0"/>
              <a:t>Paid messages</a:t>
            </a:r>
          </a:p>
        </p:txBody>
      </p:sp>
      <p:sp>
        <p:nvSpPr>
          <p:cNvPr id="17" name="TextBox 16"/>
          <p:cNvSpPr txBox="1"/>
          <p:nvPr/>
        </p:nvSpPr>
        <p:spPr>
          <a:xfrm>
            <a:off x="7239001" y="3385456"/>
            <a:ext cx="2579913" cy="1077218"/>
          </a:xfrm>
          <a:prstGeom prst="rect">
            <a:avLst/>
          </a:prstGeom>
          <a:noFill/>
        </p:spPr>
        <p:txBody>
          <a:bodyPr wrap="square" rtlCol="0">
            <a:spAutoFit/>
          </a:bodyPr>
          <a:lstStyle/>
          <a:p>
            <a:r>
              <a:rPr lang="en-US" sz="1600" dirty="0"/>
              <a:t>Individual and group instruction </a:t>
            </a:r>
          </a:p>
          <a:p>
            <a:pPr marL="285750" indent="-285750">
              <a:buFont typeface="Arial" panose="020B0604020202020204" pitchFamily="34" charset="0"/>
              <a:buChar char="•"/>
            </a:pPr>
            <a:r>
              <a:rPr lang="en-US" sz="1600" dirty="0"/>
              <a:t>Interventions to counsel and educate</a:t>
            </a:r>
          </a:p>
        </p:txBody>
      </p:sp>
      <p:sp>
        <p:nvSpPr>
          <p:cNvPr id="18" name="TextBox 17"/>
          <p:cNvSpPr txBox="1"/>
          <p:nvPr/>
        </p:nvSpPr>
        <p:spPr>
          <a:xfrm>
            <a:off x="7239000" y="4797880"/>
            <a:ext cx="2579913" cy="830997"/>
          </a:xfrm>
          <a:prstGeom prst="rect">
            <a:avLst/>
          </a:prstGeom>
          <a:noFill/>
        </p:spPr>
        <p:txBody>
          <a:bodyPr wrap="square" rtlCol="0">
            <a:spAutoFit/>
          </a:bodyPr>
          <a:lstStyle/>
          <a:p>
            <a:r>
              <a:rPr lang="en-US" sz="1600" dirty="0"/>
              <a:t>Owned media</a:t>
            </a:r>
          </a:p>
          <a:p>
            <a:pPr marL="285750" indent="-285750">
              <a:buFont typeface="Arial" panose="020B0604020202020204" pitchFamily="34" charset="0"/>
              <a:buChar char="•"/>
            </a:pPr>
            <a:r>
              <a:rPr lang="en-US" sz="1600" dirty="0"/>
              <a:t>Fully-owned media</a:t>
            </a:r>
          </a:p>
          <a:p>
            <a:pPr marL="285750" indent="-285750">
              <a:buFont typeface="Arial" panose="020B0604020202020204" pitchFamily="34" charset="0"/>
              <a:buChar char="•"/>
            </a:pPr>
            <a:r>
              <a:rPr lang="en-US" sz="1600" dirty="0"/>
              <a:t>Partially-owned media  </a:t>
            </a:r>
          </a:p>
        </p:txBody>
      </p:sp>
      <p:pic>
        <p:nvPicPr>
          <p:cNvPr id="19" name="Picture 18"/>
          <p:cNvPicPr>
            <a:picLocks noChangeAspect="1"/>
          </p:cNvPicPr>
          <p:nvPr/>
        </p:nvPicPr>
        <p:blipFill>
          <a:blip r:embed="rId4"/>
          <a:stretch>
            <a:fillRect/>
          </a:stretch>
        </p:blipFill>
        <p:spPr>
          <a:xfrm>
            <a:off x="1786163" y="4436409"/>
            <a:ext cx="1553936" cy="1553936"/>
          </a:xfrm>
          <a:prstGeom prst="rect">
            <a:avLst/>
          </a:prstGeom>
        </p:spPr>
      </p:pic>
      <p:pic>
        <p:nvPicPr>
          <p:cNvPr id="20" name="Picture 19"/>
          <p:cNvPicPr>
            <a:picLocks noChangeAspect="1"/>
          </p:cNvPicPr>
          <p:nvPr/>
        </p:nvPicPr>
        <p:blipFill>
          <a:blip r:embed="rId5"/>
          <a:stretch>
            <a:fillRect/>
          </a:stretch>
        </p:blipFill>
        <p:spPr>
          <a:xfrm>
            <a:off x="1892318" y="1657865"/>
            <a:ext cx="1469536" cy="1469536"/>
          </a:xfrm>
          <a:prstGeom prst="rect">
            <a:avLst/>
          </a:prstGeom>
        </p:spPr>
      </p:pic>
      <p:pic>
        <p:nvPicPr>
          <p:cNvPr id="25" name="Picture 24"/>
          <p:cNvPicPr>
            <a:picLocks noChangeAspect="1"/>
          </p:cNvPicPr>
          <p:nvPr/>
        </p:nvPicPr>
        <p:blipFill>
          <a:blip r:embed="rId6"/>
          <a:stretch>
            <a:fillRect/>
          </a:stretch>
        </p:blipFill>
        <p:spPr>
          <a:xfrm>
            <a:off x="5801865" y="4627102"/>
            <a:ext cx="1459661" cy="1363243"/>
          </a:xfrm>
          <a:prstGeom prst="rect">
            <a:avLst/>
          </a:prstGeom>
        </p:spPr>
      </p:pic>
      <p:pic>
        <p:nvPicPr>
          <p:cNvPr id="26" name="Picture 25"/>
          <p:cNvPicPr>
            <a:picLocks noChangeAspect="1"/>
          </p:cNvPicPr>
          <p:nvPr/>
        </p:nvPicPr>
        <p:blipFill>
          <a:blip r:embed="rId7"/>
          <a:stretch>
            <a:fillRect/>
          </a:stretch>
        </p:blipFill>
        <p:spPr>
          <a:xfrm>
            <a:off x="5903686" y="3000785"/>
            <a:ext cx="1232198" cy="1474031"/>
          </a:xfrm>
          <a:prstGeom prst="rect">
            <a:avLst/>
          </a:prstGeom>
        </p:spPr>
      </p:pic>
      <p:pic>
        <p:nvPicPr>
          <p:cNvPr id="28" name="Picture 27"/>
          <p:cNvPicPr>
            <a:picLocks noChangeAspect="1"/>
          </p:cNvPicPr>
          <p:nvPr/>
        </p:nvPicPr>
        <p:blipFill>
          <a:blip r:embed="rId8"/>
          <a:stretch>
            <a:fillRect/>
          </a:stretch>
        </p:blipFill>
        <p:spPr>
          <a:xfrm>
            <a:off x="5543304" y="1705001"/>
            <a:ext cx="1436913" cy="1172412"/>
          </a:xfrm>
          <a:prstGeom prst="rect">
            <a:avLst/>
          </a:prstGeom>
        </p:spPr>
      </p:pic>
    </p:spTree>
    <p:extLst>
      <p:ext uri="{BB962C8B-B14F-4D97-AF65-F5344CB8AC3E}">
        <p14:creationId xmlns:p14="http://schemas.microsoft.com/office/powerpoint/2010/main" val="1317569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09800" y="2218899"/>
            <a:ext cx="6553201" cy="3572301"/>
          </a:xfrm>
          <a:prstGeom prst="rect">
            <a:avLst/>
          </a:prstGeom>
        </p:spPr>
      </p:pic>
      <p:sp>
        <p:nvSpPr>
          <p:cNvPr id="2" name="Title 1"/>
          <p:cNvSpPr>
            <a:spLocks noGrp="1"/>
          </p:cNvSpPr>
          <p:nvPr>
            <p:ph type="title"/>
          </p:nvPr>
        </p:nvSpPr>
        <p:spPr/>
        <p:txBody>
          <a:bodyPr/>
          <a:lstStyle/>
          <a:p>
            <a:r>
              <a:rPr lang="en-US" dirty="0"/>
              <a:t>Cancer-Specific PSE Examples</a:t>
            </a:r>
          </a:p>
        </p:txBody>
      </p:sp>
      <p:pic>
        <p:nvPicPr>
          <p:cNvPr id="9" name="Picture 8"/>
          <p:cNvPicPr>
            <a:picLocks noChangeAspect="1"/>
          </p:cNvPicPr>
          <p:nvPr/>
        </p:nvPicPr>
        <p:blipFill>
          <a:blip r:embed="rId4"/>
          <a:stretch>
            <a:fillRect/>
          </a:stretch>
        </p:blipFill>
        <p:spPr>
          <a:xfrm>
            <a:off x="5836767" y="3124200"/>
            <a:ext cx="3785583" cy="2800894"/>
          </a:xfrm>
          <a:prstGeom prst="rect">
            <a:avLst/>
          </a:prstGeom>
        </p:spPr>
      </p:pic>
      <p:sp>
        <p:nvSpPr>
          <p:cNvPr id="8" name="Oval 7"/>
          <p:cNvSpPr/>
          <p:nvPr/>
        </p:nvSpPr>
        <p:spPr>
          <a:xfrm>
            <a:off x="6097008" y="2251068"/>
            <a:ext cx="1295400" cy="5714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1752600"/>
            <a:ext cx="6415178" cy="523220"/>
          </a:xfrm>
          <a:prstGeom prst="rect">
            <a:avLst/>
          </a:prstGeom>
        </p:spPr>
        <p:txBody>
          <a:bodyPr wrap="square">
            <a:spAutoFit/>
          </a:bodyPr>
          <a:lstStyle/>
          <a:p>
            <a:pPr lvl="0" algn="ctr"/>
            <a:r>
              <a:rPr lang="en-US" sz="2800" b="1" dirty="0">
                <a:solidFill>
                  <a:srgbClr val="0096D6"/>
                </a:solidFill>
              </a:rPr>
              <a:t>Action4PSEChange.org</a:t>
            </a:r>
          </a:p>
        </p:txBody>
      </p:sp>
    </p:spTree>
    <p:extLst>
      <p:ext uri="{BB962C8B-B14F-4D97-AF65-F5344CB8AC3E}">
        <p14:creationId xmlns:p14="http://schemas.microsoft.com/office/powerpoint/2010/main" val="17169106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Media Platforms</a:t>
            </a:r>
          </a:p>
        </p:txBody>
      </p:sp>
      <p:graphicFrame>
        <p:nvGraphicFramePr>
          <p:cNvPr id="5" name="Content Placeholder 4"/>
          <p:cNvGraphicFramePr>
            <a:graphicFrameLocks noGrp="1"/>
          </p:cNvGraphicFramePr>
          <p:nvPr>
            <p:ph idx="1"/>
          </p:nvPr>
        </p:nvGraphicFramePr>
        <p:xfrm>
          <a:off x="1843711" y="1930064"/>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p:txBody>
          <a:bodyPr/>
          <a:lstStyle/>
          <a:p>
            <a:r>
              <a:rPr lang="en-US" dirty="0" err="1"/>
              <a:t>Iliff</a:t>
            </a:r>
            <a:r>
              <a:rPr lang="en-US" dirty="0"/>
              <a:t>, 2014.</a:t>
            </a:r>
          </a:p>
        </p:txBody>
      </p:sp>
      <p:cxnSp>
        <p:nvCxnSpPr>
          <p:cNvPr id="7" name="Straight Arrow Connector 6"/>
          <p:cNvCxnSpPr/>
          <p:nvPr/>
        </p:nvCxnSpPr>
        <p:spPr>
          <a:xfrm>
            <a:off x="6629400" y="2514600"/>
            <a:ext cx="1676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8125691" y="4055918"/>
            <a:ext cx="574964" cy="20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6629400" y="4724400"/>
            <a:ext cx="1524000" cy="298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3886200" y="5410200"/>
            <a:ext cx="1676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3505200" y="4076700"/>
            <a:ext cx="838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8458200" y="2173070"/>
            <a:ext cx="2209800"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Letters to the editor </a:t>
            </a:r>
          </a:p>
          <a:p>
            <a:pPr marL="285750" indent="-285750">
              <a:buFont typeface="Arial" panose="020B0604020202020204" pitchFamily="34" charset="0"/>
              <a:buChar char="•"/>
            </a:pPr>
            <a:r>
              <a:rPr lang="en-US" sz="1200" dirty="0"/>
              <a:t>Editorials </a:t>
            </a:r>
          </a:p>
          <a:p>
            <a:pPr marL="285750" indent="-285750">
              <a:buFont typeface="Arial" panose="020B0604020202020204" pitchFamily="34" charset="0"/>
              <a:buChar char="•"/>
            </a:pPr>
            <a:r>
              <a:rPr lang="en-US" sz="1200" dirty="0"/>
              <a:t>Stories from journalists </a:t>
            </a:r>
          </a:p>
        </p:txBody>
      </p:sp>
      <p:sp>
        <p:nvSpPr>
          <p:cNvPr id="18" name="TextBox 17"/>
          <p:cNvSpPr txBox="1"/>
          <p:nvPr/>
        </p:nvSpPr>
        <p:spPr>
          <a:xfrm>
            <a:off x="8763000" y="3276601"/>
            <a:ext cx="1447800" cy="1384995"/>
          </a:xfrm>
          <a:prstGeom prst="rect">
            <a:avLst/>
          </a:prstGeom>
          <a:noFill/>
        </p:spPr>
        <p:txBody>
          <a:bodyPr wrap="square" rtlCol="0">
            <a:spAutoFit/>
          </a:bodyPr>
          <a:lstStyle/>
          <a:p>
            <a:r>
              <a:rPr lang="en-US" sz="1200" dirty="0"/>
              <a:t>Posts on others’</a:t>
            </a:r>
          </a:p>
          <a:p>
            <a:pPr marL="171450" indent="-171450">
              <a:buFont typeface="Arial" panose="020B0604020202020204" pitchFamily="34" charset="0"/>
              <a:buChar char="•"/>
            </a:pPr>
            <a:r>
              <a:rPr lang="en-US" sz="1200" dirty="0"/>
              <a:t>Twitter</a:t>
            </a:r>
          </a:p>
          <a:p>
            <a:pPr marL="171450" indent="-171450">
              <a:buFont typeface="Arial" panose="020B0604020202020204" pitchFamily="34" charset="0"/>
              <a:buChar char="•"/>
            </a:pPr>
            <a:r>
              <a:rPr lang="en-US" sz="1200" dirty="0"/>
              <a:t>Facebook</a:t>
            </a:r>
          </a:p>
          <a:p>
            <a:pPr marL="171450" indent="-171450">
              <a:buFont typeface="Arial" panose="020B0604020202020204" pitchFamily="34" charset="0"/>
              <a:buChar char="•"/>
            </a:pPr>
            <a:r>
              <a:rPr lang="en-US" sz="1200" dirty="0"/>
              <a:t>Instagram</a:t>
            </a:r>
          </a:p>
          <a:p>
            <a:pPr marL="171450" indent="-171450">
              <a:buFont typeface="Arial" panose="020B0604020202020204" pitchFamily="34" charset="0"/>
              <a:buChar char="•"/>
            </a:pPr>
            <a:r>
              <a:rPr lang="en-US" sz="1200" dirty="0"/>
              <a:t>YouTube</a:t>
            </a:r>
          </a:p>
          <a:p>
            <a:pPr marL="171450" indent="-171450">
              <a:buFont typeface="Arial" panose="020B0604020202020204" pitchFamily="34" charset="0"/>
              <a:buChar char="•"/>
            </a:pPr>
            <a:r>
              <a:rPr lang="en-US" sz="1200" dirty="0"/>
              <a:t>LinkedIn</a:t>
            </a:r>
          </a:p>
          <a:p>
            <a:pPr marL="171450" indent="-171450">
              <a:buFont typeface="Arial" panose="020B0604020202020204" pitchFamily="34" charset="0"/>
              <a:buChar char="•"/>
            </a:pPr>
            <a:r>
              <a:rPr lang="en-US" sz="1200" dirty="0"/>
              <a:t>Google+</a:t>
            </a:r>
          </a:p>
        </p:txBody>
      </p:sp>
      <p:sp>
        <p:nvSpPr>
          <p:cNvPr id="19" name="TextBox 18"/>
          <p:cNvSpPr txBox="1"/>
          <p:nvPr/>
        </p:nvSpPr>
        <p:spPr>
          <a:xfrm>
            <a:off x="8305800" y="4863405"/>
            <a:ext cx="1752600" cy="1384995"/>
          </a:xfrm>
          <a:prstGeom prst="rect">
            <a:avLst/>
          </a:prstGeom>
          <a:noFill/>
        </p:spPr>
        <p:txBody>
          <a:bodyPr wrap="square" rtlCol="0">
            <a:spAutoFit/>
          </a:bodyPr>
          <a:lstStyle/>
          <a:p>
            <a:r>
              <a:rPr lang="en-US" sz="1200" dirty="0"/>
              <a:t>Posts on your….</a:t>
            </a:r>
          </a:p>
          <a:p>
            <a:pPr marL="171450" indent="-171450">
              <a:buFont typeface="Arial" panose="020B0604020202020204" pitchFamily="34" charset="0"/>
              <a:buChar char="•"/>
            </a:pPr>
            <a:r>
              <a:rPr lang="en-US" sz="1200" dirty="0"/>
              <a:t>Twitter</a:t>
            </a:r>
          </a:p>
          <a:p>
            <a:pPr marL="171450" indent="-171450">
              <a:buFont typeface="Arial" panose="020B0604020202020204" pitchFamily="34" charset="0"/>
              <a:buChar char="•"/>
            </a:pPr>
            <a:r>
              <a:rPr lang="en-US" sz="1200" dirty="0"/>
              <a:t>Facebook</a:t>
            </a:r>
          </a:p>
          <a:p>
            <a:pPr marL="171450" indent="-171450">
              <a:buFont typeface="Arial" panose="020B0604020202020204" pitchFamily="34" charset="0"/>
              <a:buChar char="•"/>
            </a:pPr>
            <a:r>
              <a:rPr lang="en-US" sz="1200" dirty="0"/>
              <a:t>Instagram</a:t>
            </a:r>
          </a:p>
          <a:p>
            <a:pPr marL="171450" indent="-171450">
              <a:buFont typeface="Arial" panose="020B0604020202020204" pitchFamily="34" charset="0"/>
              <a:buChar char="•"/>
            </a:pPr>
            <a:r>
              <a:rPr lang="en-US" sz="1200" dirty="0"/>
              <a:t>YouTube</a:t>
            </a:r>
          </a:p>
          <a:p>
            <a:pPr marL="171450" indent="-171450">
              <a:buFont typeface="Arial" panose="020B0604020202020204" pitchFamily="34" charset="0"/>
              <a:buChar char="•"/>
            </a:pPr>
            <a:r>
              <a:rPr lang="en-US" sz="1200" dirty="0"/>
              <a:t>LinkedIn</a:t>
            </a:r>
          </a:p>
          <a:p>
            <a:pPr marL="171450" indent="-171450">
              <a:buFont typeface="Arial" panose="020B0604020202020204" pitchFamily="34" charset="0"/>
              <a:buChar char="•"/>
            </a:pPr>
            <a:r>
              <a:rPr lang="en-US" sz="1200" dirty="0"/>
              <a:t>Google+</a:t>
            </a:r>
          </a:p>
        </p:txBody>
      </p:sp>
      <p:sp>
        <p:nvSpPr>
          <p:cNvPr id="20" name="TextBox 19"/>
          <p:cNvSpPr txBox="1"/>
          <p:nvPr/>
        </p:nvSpPr>
        <p:spPr>
          <a:xfrm>
            <a:off x="2029691" y="3791691"/>
            <a:ext cx="1676400"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Polls on Twitter</a:t>
            </a:r>
          </a:p>
          <a:p>
            <a:pPr marL="171450" indent="-171450">
              <a:buFont typeface="Arial" panose="020B0604020202020204" pitchFamily="34" charset="0"/>
              <a:buChar char="•"/>
            </a:pPr>
            <a:r>
              <a:rPr lang="en-US" sz="1200" dirty="0"/>
              <a:t>Posters/banners</a:t>
            </a:r>
          </a:p>
          <a:p>
            <a:pPr marL="171450" indent="-171450">
              <a:buFont typeface="Arial" panose="020B0604020202020204" pitchFamily="34" charset="0"/>
              <a:buChar char="•"/>
            </a:pPr>
            <a:r>
              <a:rPr lang="en-US" sz="1200" dirty="0"/>
              <a:t>Paid TV/radio spots</a:t>
            </a:r>
          </a:p>
        </p:txBody>
      </p:sp>
      <p:sp>
        <p:nvSpPr>
          <p:cNvPr id="21" name="TextBox 20"/>
          <p:cNvSpPr txBox="1"/>
          <p:nvPr/>
        </p:nvSpPr>
        <p:spPr>
          <a:xfrm>
            <a:off x="1981200" y="5023009"/>
            <a:ext cx="2057400"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t>Website</a:t>
            </a:r>
          </a:p>
          <a:p>
            <a:pPr marL="171450" indent="-171450">
              <a:buFont typeface="Arial" panose="020B0604020202020204" pitchFamily="34" charset="0"/>
              <a:buChar char="•"/>
            </a:pPr>
            <a:r>
              <a:rPr lang="en-US" sz="1200" dirty="0"/>
              <a:t>Webinars</a:t>
            </a:r>
          </a:p>
          <a:p>
            <a:pPr marL="171450" indent="-171450">
              <a:buFont typeface="Arial" panose="020B0604020202020204" pitchFamily="34" charset="0"/>
              <a:buChar char="•"/>
            </a:pPr>
            <a:r>
              <a:rPr lang="en-US" sz="1200" dirty="0"/>
              <a:t>Videos and podcasts</a:t>
            </a:r>
          </a:p>
          <a:p>
            <a:pPr marL="171450" indent="-171450">
              <a:buFont typeface="Arial" panose="020B0604020202020204" pitchFamily="34" charset="0"/>
              <a:buChar char="•"/>
            </a:pPr>
            <a:r>
              <a:rPr lang="en-US" sz="1200" dirty="0"/>
              <a:t>Success stories</a:t>
            </a:r>
          </a:p>
          <a:p>
            <a:pPr marL="171450" indent="-171450">
              <a:buFont typeface="Arial" panose="020B0604020202020204" pitchFamily="34" charset="0"/>
              <a:buChar char="•"/>
            </a:pPr>
            <a:r>
              <a:rPr lang="en-US" sz="1200" dirty="0"/>
              <a:t>Expert-generated content</a:t>
            </a:r>
          </a:p>
        </p:txBody>
      </p:sp>
    </p:spTree>
    <p:extLst>
      <p:ext uri="{BB962C8B-B14F-4D97-AF65-F5344CB8AC3E}">
        <p14:creationId xmlns:p14="http://schemas.microsoft.com/office/powerpoint/2010/main" val="36780691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Matching Your Media Platform to Your Audience</a:t>
            </a:r>
          </a:p>
        </p:txBody>
      </p:sp>
      <p:sp>
        <p:nvSpPr>
          <p:cNvPr id="4" name="Text Placeholder 3"/>
          <p:cNvSpPr>
            <a:spLocks noGrp="1"/>
          </p:cNvSpPr>
          <p:nvPr>
            <p:ph type="body" sz="quarter" idx="10"/>
          </p:nvPr>
        </p:nvSpPr>
        <p:spPr>
          <a:xfrm>
            <a:off x="1946564" y="6248400"/>
            <a:ext cx="5562600" cy="381000"/>
          </a:xfrm>
        </p:spPr>
        <p:txBody>
          <a:bodyPr/>
          <a:lstStyle/>
          <a:p>
            <a:r>
              <a:rPr lang="en-US" dirty="0"/>
              <a:t>Crush, </a:t>
            </a:r>
            <a:r>
              <a:rPr lang="en-US" dirty="0" err="1"/>
              <a:t>n.d.</a:t>
            </a:r>
            <a:r>
              <a:rPr lang="en-US" dirty="0"/>
              <a:t>. </a:t>
            </a:r>
          </a:p>
        </p:txBody>
      </p:sp>
      <p:pic>
        <p:nvPicPr>
          <p:cNvPr id="7" name="Content Placeholder 6"/>
          <p:cNvPicPr>
            <a:picLocks noGrp="1" noChangeAspect="1"/>
          </p:cNvPicPr>
          <p:nvPr>
            <p:ph idx="1"/>
          </p:nvPr>
        </p:nvPicPr>
        <p:blipFill>
          <a:blip r:embed="rId3"/>
          <a:stretch>
            <a:fillRect/>
          </a:stretch>
        </p:blipFill>
        <p:spPr>
          <a:xfrm>
            <a:off x="2162494" y="2057400"/>
            <a:ext cx="7743507" cy="3899653"/>
          </a:xfrm>
          <a:prstGeom prst="rect">
            <a:avLst/>
          </a:prstGeom>
        </p:spPr>
      </p:pic>
    </p:spTree>
    <p:extLst>
      <p:ext uri="{BB962C8B-B14F-4D97-AF65-F5344CB8AC3E}">
        <p14:creationId xmlns:p14="http://schemas.microsoft.com/office/powerpoint/2010/main" val="5693822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Task Force Member Resources</a:t>
            </a:r>
          </a:p>
        </p:txBody>
      </p:sp>
      <p:pic>
        <p:nvPicPr>
          <p:cNvPr id="5" name="Content Placeholder 4"/>
          <p:cNvPicPr>
            <a:picLocks noGrp="1" noChangeAspect="1"/>
          </p:cNvPicPr>
          <p:nvPr>
            <p:ph idx="1"/>
          </p:nvPr>
        </p:nvPicPr>
        <p:blipFill>
          <a:blip r:embed="rId3"/>
          <a:stretch>
            <a:fillRect/>
          </a:stretch>
        </p:blipFill>
        <p:spPr>
          <a:xfrm>
            <a:off x="3521736" y="2172698"/>
            <a:ext cx="5088864" cy="3389263"/>
          </a:xfrm>
          <a:prstGeom prst="rect">
            <a:avLst/>
          </a:prstGeom>
        </p:spPr>
      </p:pic>
      <p:cxnSp>
        <p:nvCxnSpPr>
          <p:cNvPr id="11" name="Straight Arrow Connector 10"/>
          <p:cNvCxnSpPr/>
          <p:nvPr/>
        </p:nvCxnSpPr>
        <p:spPr>
          <a:xfrm flipH="1">
            <a:off x="3024816" y="4191001"/>
            <a:ext cx="1775784" cy="371385"/>
          </a:xfrm>
          <a:prstGeom prst="straightConnector1">
            <a:avLst/>
          </a:prstGeom>
          <a:ln w="9525" cap="flat" cmpd="sng" algn="ctr">
            <a:solidFill>
              <a:srgbClr val="00406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p:cNvSpPr txBox="1"/>
          <p:nvPr/>
        </p:nvSpPr>
        <p:spPr>
          <a:xfrm>
            <a:off x="1600200" y="4191001"/>
            <a:ext cx="1905000" cy="646331"/>
          </a:xfrm>
          <a:prstGeom prst="rect">
            <a:avLst/>
          </a:prstGeom>
          <a:noFill/>
        </p:spPr>
        <p:txBody>
          <a:bodyPr wrap="square" rtlCol="0">
            <a:spAutoFit/>
          </a:bodyPr>
          <a:lstStyle/>
          <a:p>
            <a:r>
              <a:rPr lang="en-US" dirty="0">
                <a:solidFill>
                  <a:srgbClr val="004065"/>
                </a:solidFill>
              </a:rPr>
              <a:t>Communication Experience </a:t>
            </a:r>
          </a:p>
        </p:txBody>
      </p:sp>
      <p:cxnSp>
        <p:nvCxnSpPr>
          <p:cNvPr id="15" name="Straight Connector 14"/>
          <p:cNvCxnSpPr>
            <a:endCxn id="18" idx="1"/>
          </p:cNvCxnSpPr>
          <p:nvPr/>
        </p:nvCxnSpPr>
        <p:spPr>
          <a:xfrm flipV="1">
            <a:off x="7010400" y="3267165"/>
            <a:ext cx="2133600" cy="295276"/>
          </a:xfrm>
          <a:prstGeom prst="line">
            <a:avLst/>
          </a:prstGeom>
          <a:ln w="9525" cap="flat" cmpd="sng" algn="ctr">
            <a:solidFill>
              <a:srgbClr val="00406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p:cNvSpPr txBox="1"/>
          <p:nvPr/>
        </p:nvSpPr>
        <p:spPr>
          <a:xfrm>
            <a:off x="9144000" y="2667001"/>
            <a:ext cx="1524000" cy="1200329"/>
          </a:xfrm>
          <a:prstGeom prst="rect">
            <a:avLst/>
          </a:prstGeom>
          <a:noFill/>
        </p:spPr>
        <p:txBody>
          <a:bodyPr wrap="square" rtlCol="0">
            <a:spAutoFit/>
          </a:bodyPr>
          <a:lstStyle/>
          <a:p>
            <a:r>
              <a:rPr lang="en-US" dirty="0">
                <a:solidFill>
                  <a:srgbClr val="004065"/>
                </a:solidFill>
              </a:rPr>
              <a:t>Connections with local media partners </a:t>
            </a:r>
          </a:p>
        </p:txBody>
      </p:sp>
      <p:cxnSp>
        <p:nvCxnSpPr>
          <p:cNvPr id="9" name="Straight Connector 8"/>
          <p:cNvCxnSpPr>
            <a:endCxn id="10" idx="1"/>
          </p:cNvCxnSpPr>
          <p:nvPr/>
        </p:nvCxnSpPr>
        <p:spPr>
          <a:xfrm>
            <a:off x="6553200" y="4095483"/>
            <a:ext cx="2438400" cy="1043553"/>
          </a:xfrm>
          <a:prstGeom prst="line">
            <a:avLst/>
          </a:prstGeom>
          <a:ln w="9525" cap="flat" cmpd="sng" algn="ctr">
            <a:solidFill>
              <a:srgbClr val="00406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p:cNvSpPr txBox="1"/>
          <p:nvPr/>
        </p:nvSpPr>
        <p:spPr>
          <a:xfrm>
            <a:off x="8991600" y="4400371"/>
            <a:ext cx="1524000" cy="1477328"/>
          </a:xfrm>
          <a:prstGeom prst="rect">
            <a:avLst/>
          </a:prstGeom>
          <a:noFill/>
        </p:spPr>
        <p:txBody>
          <a:bodyPr wrap="square" rtlCol="0">
            <a:spAutoFit/>
          </a:bodyPr>
          <a:lstStyle/>
          <a:p>
            <a:r>
              <a:rPr lang="en-US" dirty="0">
                <a:solidFill>
                  <a:srgbClr val="004065"/>
                </a:solidFill>
              </a:rPr>
              <a:t>Knowledge of local grant funding or grant-writing skills</a:t>
            </a:r>
          </a:p>
        </p:txBody>
      </p:sp>
    </p:spTree>
    <p:extLst>
      <p:ext uri="{BB962C8B-B14F-4D97-AF65-F5344CB8AC3E}">
        <p14:creationId xmlns:p14="http://schemas.microsoft.com/office/powerpoint/2010/main" val="4466939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Example: New Orleans </a:t>
            </a:r>
          </a:p>
        </p:txBody>
      </p:sp>
      <p:sp>
        <p:nvSpPr>
          <p:cNvPr id="4" name="Text Placeholder 3"/>
          <p:cNvSpPr>
            <a:spLocks noGrp="1"/>
          </p:cNvSpPr>
          <p:nvPr>
            <p:ph type="body" sz="quarter" idx="10"/>
          </p:nvPr>
        </p:nvSpPr>
        <p:spPr/>
        <p:txBody>
          <a:bodyPr/>
          <a:lstStyle/>
          <a:p>
            <a:pPr>
              <a:spcBef>
                <a:spcPts val="0"/>
              </a:spcBef>
            </a:pPr>
            <a:r>
              <a:rPr lang="en-US" dirty="0"/>
              <a:t>Action4PSEChange, 2016. </a:t>
            </a:r>
          </a:p>
        </p:txBody>
      </p:sp>
      <p:pic>
        <p:nvPicPr>
          <p:cNvPr id="7" name="Picture 6"/>
          <p:cNvPicPr>
            <a:picLocks noChangeAspect="1"/>
          </p:cNvPicPr>
          <p:nvPr/>
        </p:nvPicPr>
        <p:blipFill>
          <a:blip r:embed="rId3"/>
          <a:stretch>
            <a:fillRect/>
          </a:stretch>
        </p:blipFill>
        <p:spPr>
          <a:xfrm>
            <a:off x="2057400" y="3048000"/>
            <a:ext cx="8076556" cy="1676400"/>
          </a:xfrm>
          <a:prstGeom prst="rect">
            <a:avLst/>
          </a:prstGeom>
        </p:spPr>
      </p:pic>
    </p:spTree>
    <p:extLst>
      <p:ext uri="{BB962C8B-B14F-4D97-AF65-F5344CB8AC3E}">
        <p14:creationId xmlns:p14="http://schemas.microsoft.com/office/powerpoint/2010/main" val="18832195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3" name="Content Placeholder 2"/>
          <p:cNvSpPr>
            <a:spLocks noGrp="1"/>
          </p:cNvSpPr>
          <p:nvPr>
            <p:ph idx="1"/>
          </p:nvPr>
        </p:nvSpPr>
        <p:spPr>
          <a:xfrm>
            <a:off x="1981200" y="1905002"/>
            <a:ext cx="8229600" cy="4190999"/>
          </a:xfrm>
        </p:spPr>
        <p:txBody>
          <a:bodyPr>
            <a:normAutofit/>
          </a:bodyPr>
          <a:lstStyle/>
          <a:p>
            <a:pPr>
              <a:spcBef>
                <a:spcPts val="600"/>
              </a:spcBef>
            </a:pPr>
            <a:r>
              <a:rPr lang="en-US" dirty="0"/>
              <a:t>Discussed the importance of framing your message for each of your stakeholder audiences</a:t>
            </a:r>
          </a:p>
          <a:p>
            <a:pPr>
              <a:spcBef>
                <a:spcPts val="600"/>
              </a:spcBef>
            </a:pPr>
            <a:r>
              <a:rPr lang="en-US" dirty="0"/>
              <a:t>Talked about incorporating strengths, cultural and/or community norms</a:t>
            </a:r>
          </a:p>
          <a:p>
            <a:pPr>
              <a:spcBef>
                <a:spcPts val="600"/>
              </a:spcBef>
            </a:pPr>
            <a:r>
              <a:rPr lang="en-US" dirty="0"/>
              <a:t>Looked at the types of media platforms that are best suited to different audiences</a:t>
            </a:r>
          </a:p>
          <a:p>
            <a:pPr>
              <a:spcBef>
                <a:spcPts val="600"/>
              </a:spcBef>
            </a:pPr>
            <a:r>
              <a:rPr lang="en-US" dirty="0"/>
              <a:t>Talked about engaging your stakeholders in these efforts</a:t>
            </a:r>
          </a:p>
        </p:txBody>
      </p:sp>
    </p:spTree>
    <p:extLst>
      <p:ext uri="{BB962C8B-B14F-4D97-AF65-F5344CB8AC3E}">
        <p14:creationId xmlns:p14="http://schemas.microsoft.com/office/powerpoint/2010/main" val="9621362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normAutofit/>
          </a:bodyPr>
          <a:lstStyle/>
          <a:p>
            <a:r>
              <a:rPr lang="en-US" dirty="0"/>
              <a:t>Communicate the need for PSE change</a:t>
            </a:r>
          </a:p>
          <a:p>
            <a:r>
              <a:rPr lang="en-US" dirty="0"/>
              <a:t>Identify various modes of communication appropriate for PSE change</a:t>
            </a:r>
          </a:p>
          <a:p>
            <a:r>
              <a:rPr lang="en-US" dirty="0"/>
              <a:t>Identify the context in which to develop a communication plan and explain the importance this step to stakeholders</a:t>
            </a:r>
          </a:p>
        </p:txBody>
      </p:sp>
    </p:spTree>
    <p:extLst>
      <p:ext uri="{BB962C8B-B14F-4D97-AF65-F5344CB8AC3E}">
        <p14:creationId xmlns:p14="http://schemas.microsoft.com/office/powerpoint/2010/main" val="26676936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p:txBody>
          <a:bodyPr>
            <a:normAutofit/>
          </a:bodyPr>
          <a:lstStyle/>
          <a:p>
            <a:r>
              <a:rPr lang="en-US" dirty="0">
                <a:hlinkClick r:id="rId3"/>
              </a:rPr>
              <a:t>Definition of Grassroots Marketing </a:t>
            </a:r>
            <a:endParaRPr lang="en-US" dirty="0"/>
          </a:p>
          <a:p>
            <a:r>
              <a:rPr lang="en-US" dirty="0">
                <a:hlinkClick r:id="rId4"/>
              </a:rPr>
              <a:t>Community Tool Box</a:t>
            </a:r>
            <a:endParaRPr lang="en-US" dirty="0"/>
          </a:p>
          <a:p>
            <a:r>
              <a:rPr lang="en-US" dirty="0">
                <a:hlinkClick r:id="rId5"/>
              </a:rPr>
              <a:t>Advocacy Toolkit for Women in Politics, 2. Framing an Advocacy Message</a:t>
            </a:r>
            <a:endParaRPr lang="en-US" dirty="0"/>
          </a:p>
          <a:p>
            <a:r>
              <a:rPr lang="en-US" dirty="0">
                <a:solidFill>
                  <a:srgbClr val="000000"/>
                </a:solidFill>
                <a:latin typeface="arial" panose="020B0604020202020204" pitchFamily="34" charset="0"/>
                <a:hlinkClick r:id="rId6"/>
              </a:rPr>
              <a:t>More than a message: framing public health advocacy to change corporate practices</a:t>
            </a:r>
            <a:endParaRPr lang="en-US"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27076425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Supplemental Learning Opportunity </a:t>
            </a:r>
          </a:p>
        </p:txBody>
      </p:sp>
      <p:pic>
        <p:nvPicPr>
          <p:cNvPr id="5" name="Content Placeholder 4"/>
          <p:cNvPicPr>
            <a:picLocks noGrp="1" noChangeAspect="1"/>
          </p:cNvPicPr>
          <p:nvPr>
            <p:ph idx="1"/>
          </p:nvPr>
        </p:nvPicPr>
        <p:blipFill>
          <a:blip r:embed="rId3"/>
          <a:stretch>
            <a:fillRect/>
          </a:stretch>
        </p:blipFill>
        <p:spPr>
          <a:xfrm>
            <a:off x="3064090" y="1923082"/>
            <a:ext cx="6063821" cy="4038600"/>
          </a:xfrm>
          <a:prstGeom prst="rect">
            <a:avLst/>
          </a:prstGeom>
        </p:spPr>
      </p:pic>
    </p:spTree>
    <p:extLst>
      <p:ext uri="{BB962C8B-B14F-4D97-AF65-F5344CB8AC3E}">
        <p14:creationId xmlns:p14="http://schemas.microsoft.com/office/powerpoint/2010/main" val="6740983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 and Media Planning</a:t>
            </a:r>
          </a:p>
        </p:txBody>
      </p:sp>
      <p:pic>
        <p:nvPicPr>
          <p:cNvPr id="5" name="Content Placeholder 4"/>
          <p:cNvPicPr>
            <a:picLocks noGrp="1" noChangeAspect="1"/>
          </p:cNvPicPr>
          <p:nvPr>
            <p:ph idx="1"/>
          </p:nvPr>
        </p:nvPicPr>
        <p:blipFill>
          <a:blip r:embed="rId3"/>
          <a:stretch>
            <a:fillRect/>
          </a:stretch>
        </p:blipFill>
        <p:spPr>
          <a:xfrm>
            <a:off x="3164116" y="1981200"/>
            <a:ext cx="5522685" cy="1762264"/>
          </a:xfrm>
          <a:prstGeom prst="rect">
            <a:avLst/>
          </a:prstGeom>
        </p:spPr>
      </p:pic>
      <p:pic>
        <p:nvPicPr>
          <p:cNvPr id="6" name="Picture 5"/>
          <p:cNvPicPr>
            <a:picLocks noChangeAspect="1"/>
          </p:cNvPicPr>
          <p:nvPr/>
        </p:nvPicPr>
        <p:blipFill>
          <a:blip r:embed="rId4"/>
          <a:stretch>
            <a:fillRect/>
          </a:stretch>
        </p:blipFill>
        <p:spPr>
          <a:xfrm>
            <a:off x="3164115" y="4018772"/>
            <a:ext cx="5535600" cy="1772429"/>
          </a:xfrm>
          <a:prstGeom prst="rect">
            <a:avLst/>
          </a:prstGeom>
        </p:spPr>
      </p:pic>
    </p:spTree>
    <p:extLst>
      <p:ext uri="{BB962C8B-B14F-4D97-AF65-F5344CB8AC3E}">
        <p14:creationId xmlns:p14="http://schemas.microsoft.com/office/powerpoint/2010/main" val="19719320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981200" y="1676401"/>
            <a:ext cx="8229600" cy="4419600"/>
          </a:xfrm>
        </p:spPr>
        <p:txBody>
          <a:bodyPr>
            <a:normAutofit fontScale="92500" lnSpcReduction="20000"/>
          </a:bodyPr>
          <a:lstStyle/>
          <a:p>
            <a:pPr marL="463550" indent="-463550">
              <a:buNone/>
            </a:pPr>
            <a:r>
              <a:rPr lang="en-US" sz="1600" dirty="0"/>
              <a:t>Action4PSEChange. (2016). </a:t>
            </a:r>
            <a:r>
              <a:rPr lang="en-US" sz="1600" i="1" dirty="0"/>
              <a:t>New Orleans Smoke-Free Ordinance</a:t>
            </a:r>
            <a:r>
              <a:rPr lang="en-US" sz="1600" dirty="0"/>
              <a:t>. Retrieved from </a:t>
            </a:r>
            <a:r>
              <a:rPr lang="en-US" sz="1600" dirty="0">
                <a:hlinkClick r:id="rId3"/>
              </a:rPr>
              <a:t>http://action4psechange.org/new-orleans-smoke-free-ordinance/</a:t>
            </a:r>
            <a:endParaRPr lang="en-US" sz="1600" dirty="0"/>
          </a:p>
          <a:p>
            <a:pPr marL="463550" indent="-463550">
              <a:buNone/>
            </a:pP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Centers for Disease Control and Prevention. (2014).  </a:t>
            </a:r>
            <a:r>
              <a:rPr lang="en-US" sz="1600" i="1"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Media plan guidance: How to create and implement an effective media plan</a:t>
            </a: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 Retrieved from </a:t>
            </a: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hlinkClick r:id="rId4"/>
              </a:rPr>
              <a:t>https://smhs.gwu.edu/cancercontroltap/sites/cancercontroltap/files/Media%20Plan%20Guidance%20%20%2007%2008%202014.pdf</a:t>
            </a:r>
            <a:endPar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endParaRPr>
          </a:p>
          <a:p>
            <a:pPr marL="463550" indent="-463550">
              <a:buNone/>
            </a:pP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Community Tool Box. </a:t>
            </a:r>
            <a:r>
              <a:rPr lang="en-US" sz="1600" i="1"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Chapter 32, Section 5. Reframing the Issue</a:t>
            </a: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n.d.</a:t>
            </a: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rPr>
              <a:t>). Retrieved from  </a:t>
            </a:r>
            <a:r>
              <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hlinkClick r:id="rId5"/>
              </a:rPr>
              <a:t>http://ctb.ku.edu/en/table-of-contents/advocacy/encouragement-education/reframe-the-debate/main</a:t>
            </a:r>
            <a:endParaRPr lang="en-US" sz="1600" dirty="0">
              <a:solidFill>
                <a:srgbClr val="000000">
                  <a:lumMod val="75000"/>
                  <a:lumOff val="25000"/>
                </a:srgbClr>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600" dirty="0"/>
              <a:t>Crush. (</a:t>
            </a:r>
            <a:r>
              <a:rPr lang="en-US" sz="1600" dirty="0" err="1"/>
              <a:t>n.d.</a:t>
            </a:r>
            <a:r>
              <a:rPr lang="en-US" sz="1600" dirty="0"/>
              <a:t>). </a:t>
            </a:r>
            <a:r>
              <a:rPr lang="en-US" sz="1600" i="1" dirty="0"/>
              <a:t>Crush Online Campaign image</a:t>
            </a:r>
            <a:r>
              <a:rPr lang="en-US" sz="1600" dirty="0"/>
              <a:t>. Retrieved from </a:t>
            </a:r>
            <a:r>
              <a:rPr lang="en-US" sz="1600" dirty="0">
                <a:hlinkClick r:id="rId6"/>
              </a:rPr>
              <a:t>http://www.socrush.com/</a:t>
            </a:r>
            <a:endParaRPr lang="en-US" sz="1600" dirty="0"/>
          </a:p>
          <a:p>
            <a:pPr marL="463550" indent="-463550">
              <a:buNone/>
            </a:pPr>
            <a:r>
              <a:rPr lang="en-US" sz="1600" dirty="0" err="1"/>
              <a:t>Iliff</a:t>
            </a:r>
            <a:r>
              <a:rPr lang="en-US" sz="1600" dirty="0"/>
              <a:t>, R. (2014). </a:t>
            </a:r>
            <a:r>
              <a:rPr lang="en-US" sz="1600" i="1" dirty="0"/>
              <a:t>Why PR is Embracing the PESO Model</a:t>
            </a:r>
            <a:r>
              <a:rPr lang="en-US" sz="1600" dirty="0"/>
              <a:t>. Retrieved from </a:t>
            </a:r>
            <a:r>
              <a:rPr lang="en-US" sz="1600" dirty="0">
                <a:hlinkClick r:id="rId7"/>
              </a:rPr>
              <a:t>http://mashable.com/2014/12/05/public-relations-industry/#XNjfFL5D0OqY</a:t>
            </a:r>
            <a:r>
              <a:rPr lang="en-US" sz="1600" dirty="0"/>
              <a:t>  </a:t>
            </a:r>
          </a:p>
          <a:p>
            <a:pPr marL="463550" indent="-463550">
              <a:buNone/>
            </a:pPr>
            <a:r>
              <a:rPr lang="en-US" sz="1600" dirty="0"/>
              <a:t>Myers, C. (</a:t>
            </a:r>
            <a:r>
              <a:rPr lang="en-US" sz="1600" dirty="0" err="1"/>
              <a:t>n.d.</a:t>
            </a:r>
            <a:r>
              <a:rPr lang="en-US" sz="1600" dirty="0"/>
              <a:t>). Definition of Grassroots Marketing. </a:t>
            </a:r>
            <a:r>
              <a:rPr lang="en-US" sz="1600" i="1" dirty="0"/>
              <a:t>Houston Chronicle</a:t>
            </a:r>
            <a:r>
              <a:rPr lang="en-US" sz="1600" dirty="0"/>
              <a:t>. Retrieved from </a:t>
            </a:r>
            <a:r>
              <a:rPr lang="en-US" sz="1600" dirty="0">
                <a:hlinkClick r:id="rId8"/>
              </a:rPr>
              <a:t>http://smallbusiness.chron.com/definition-grassroots-marketing-23210.html</a:t>
            </a:r>
            <a:r>
              <a:rPr lang="en-US" sz="1600" dirty="0"/>
              <a:t> </a:t>
            </a:r>
          </a:p>
          <a:p>
            <a:pPr marL="463550" indent="-463550">
              <a:buNone/>
            </a:pPr>
            <a:r>
              <a:rPr lang="en-US" sz="1600" dirty="0"/>
              <a:t>National Cancer Institute. (2004). </a:t>
            </a:r>
            <a:r>
              <a:rPr lang="en-US" sz="1600" i="1" dirty="0"/>
              <a:t>Making Health Communication Programs Work: A Planner’s Guide</a:t>
            </a:r>
            <a:r>
              <a:rPr lang="en-US" sz="1600" dirty="0"/>
              <a:t>. Bethesda, MD: U.S. Department of Health and Human Services. </a:t>
            </a:r>
          </a:p>
          <a:p>
            <a:pPr marL="463550" indent="-463550">
              <a:buNone/>
            </a:pPr>
            <a:r>
              <a:rPr lang="en-US" sz="1600" dirty="0"/>
              <a:t>UN Women, United Nations Entity for Gender Equality and the Empowerment of Women. (</a:t>
            </a:r>
            <a:r>
              <a:rPr lang="en-US" sz="1600" dirty="0" err="1"/>
              <a:t>n.d.</a:t>
            </a:r>
            <a:r>
              <a:rPr lang="en-US" sz="1600" dirty="0"/>
              <a:t>). Advocacy Toolkit for Women in Politics, 2. Framing an Advocacy Message. Retrieved from </a:t>
            </a:r>
            <a:r>
              <a:rPr lang="en-US" sz="1600" dirty="0">
                <a:hlinkClick r:id="rId9"/>
              </a:rPr>
              <a:t>http://www.ipsnews.net/publications/framinganadvocacymessage.pdf</a:t>
            </a:r>
            <a:r>
              <a:rPr lang="en-US" sz="1600" dirty="0"/>
              <a:t> </a:t>
            </a:r>
          </a:p>
        </p:txBody>
      </p:sp>
    </p:spTree>
    <p:extLst>
      <p:ext uri="{BB962C8B-B14F-4D97-AF65-F5344CB8AC3E}">
        <p14:creationId xmlns:p14="http://schemas.microsoft.com/office/powerpoint/2010/main" val="289537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3" name="Content Placeholder 2"/>
          <p:cNvSpPr>
            <a:spLocks noGrp="1"/>
          </p:cNvSpPr>
          <p:nvPr>
            <p:ph idx="1"/>
          </p:nvPr>
        </p:nvSpPr>
        <p:spPr/>
        <p:txBody>
          <a:bodyPr>
            <a:normAutofit/>
          </a:bodyPr>
          <a:lstStyle/>
          <a:p>
            <a:r>
              <a:rPr lang="en-US" dirty="0"/>
              <a:t>Defined the P, S and E of the PSE change process and provided examples of each</a:t>
            </a:r>
          </a:p>
          <a:p>
            <a:r>
              <a:rPr lang="en-US" dirty="0"/>
              <a:t>Discussed the evidence base for PSE change and illustrated the difference between PSE change and traditional health programs</a:t>
            </a:r>
          </a:p>
          <a:p>
            <a:r>
              <a:rPr lang="en-US" dirty="0"/>
              <a:t>Introduced the seven steps of the PSE change process</a:t>
            </a:r>
          </a:p>
        </p:txBody>
      </p:sp>
    </p:spTree>
    <p:extLst>
      <p:ext uri="{BB962C8B-B14F-4D97-AF65-F5344CB8AC3E}">
        <p14:creationId xmlns:p14="http://schemas.microsoft.com/office/powerpoint/2010/main" val="5467180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Supplemental Lesson </a:t>
            </a:r>
          </a:p>
          <a:p>
            <a:pPr eaLnBrk="1" hangingPunct="1"/>
            <a:r>
              <a:rPr lang="en-US" altLang="en-US" dirty="0">
                <a:solidFill>
                  <a:schemeClr val="bg1"/>
                </a:solidFill>
              </a:rPr>
              <a:t>Educating Stakeholders </a:t>
            </a: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42260125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3" name="Content Placeholder 2"/>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pPr marL="0" indent="0">
              <a:lnSpc>
                <a:spcPct val="120000"/>
              </a:lnSpc>
              <a:buNone/>
            </a:pPr>
            <a:endParaRPr lang="en-US" dirty="0"/>
          </a:p>
        </p:txBody>
      </p:sp>
    </p:spTree>
    <p:extLst>
      <p:ext uri="{BB962C8B-B14F-4D97-AF65-F5344CB8AC3E}">
        <p14:creationId xmlns:p14="http://schemas.microsoft.com/office/powerpoint/2010/main" val="29014273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 of Activity </a:t>
            </a:r>
          </a:p>
        </p:txBody>
      </p:sp>
      <p:sp>
        <p:nvSpPr>
          <p:cNvPr id="6" name="Text Placeholder 5"/>
          <p:cNvSpPr>
            <a:spLocks noGrp="1"/>
          </p:cNvSpPr>
          <p:nvPr>
            <p:ph type="body" sz="quarter" idx="10"/>
          </p:nvPr>
        </p:nvSpPr>
        <p:spPr>
          <a:xfrm>
            <a:off x="1981200" y="6248400"/>
            <a:ext cx="5562600" cy="381000"/>
          </a:xfrm>
        </p:spPr>
        <p:txBody>
          <a:bodyPr/>
          <a:lstStyle/>
          <a:p>
            <a:r>
              <a:rPr lang="en-US" dirty="0"/>
              <a:t>Alliance for Justice, </a:t>
            </a:r>
            <a:r>
              <a:rPr lang="en-US" dirty="0" err="1"/>
              <a:t>n.d.</a:t>
            </a:r>
            <a:r>
              <a:rPr lang="en-US" dirty="0"/>
              <a:t>, SOPHE, </a:t>
            </a:r>
            <a:r>
              <a:rPr lang="en-US" dirty="0" err="1"/>
              <a:t>n.d.</a:t>
            </a:r>
            <a:endParaRPr lang="en-US" dirty="0"/>
          </a:p>
        </p:txBody>
      </p:sp>
      <p:sp>
        <p:nvSpPr>
          <p:cNvPr id="7" name="Rounded Rectangle 6"/>
          <p:cNvSpPr/>
          <p:nvPr/>
        </p:nvSpPr>
        <p:spPr>
          <a:xfrm>
            <a:off x="2137117" y="2159686"/>
            <a:ext cx="3124200" cy="1650315"/>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ounded Rectangle 7"/>
          <p:cNvSpPr/>
          <p:nvPr/>
        </p:nvSpPr>
        <p:spPr>
          <a:xfrm>
            <a:off x="2208629" y="3880668"/>
            <a:ext cx="3052689" cy="1782893"/>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13317" y="2340114"/>
            <a:ext cx="3048000" cy="707886"/>
          </a:xfrm>
          <a:prstGeom prst="rect">
            <a:avLst/>
          </a:prstGeom>
          <a:noFill/>
        </p:spPr>
        <p:txBody>
          <a:bodyPr wrap="square" rtlCol="0">
            <a:spAutoFit/>
          </a:bodyPr>
          <a:lstStyle/>
          <a:p>
            <a:r>
              <a:rPr lang="en-US" sz="4000" dirty="0">
                <a:solidFill>
                  <a:schemeClr val="bg1"/>
                </a:solidFill>
              </a:rPr>
              <a:t>Education </a:t>
            </a:r>
          </a:p>
        </p:txBody>
      </p:sp>
      <p:sp>
        <p:nvSpPr>
          <p:cNvPr id="11" name="TextBox 10"/>
          <p:cNvSpPr txBox="1"/>
          <p:nvPr/>
        </p:nvSpPr>
        <p:spPr>
          <a:xfrm>
            <a:off x="2215662" y="4266908"/>
            <a:ext cx="2743200" cy="707886"/>
          </a:xfrm>
          <a:prstGeom prst="rect">
            <a:avLst/>
          </a:prstGeom>
          <a:noFill/>
        </p:spPr>
        <p:txBody>
          <a:bodyPr wrap="square" rtlCol="0">
            <a:spAutoFit/>
          </a:bodyPr>
          <a:lstStyle/>
          <a:p>
            <a:r>
              <a:rPr lang="en-US" sz="4000" dirty="0">
                <a:solidFill>
                  <a:schemeClr val="bg1"/>
                </a:solidFill>
              </a:rPr>
              <a:t>Lobbying</a:t>
            </a:r>
          </a:p>
        </p:txBody>
      </p:sp>
      <p:sp>
        <p:nvSpPr>
          <p:cNvPr id="13" name="Rounded Rectangle 12"/>
          <p:cNvSpPr/>
          <p:nvPr/>
        </p:nvSpPr>
        <p:spPr>
          <a:xfrm>
            <a:off x="5337518" y="2159686"/>
            <a:ext cx="4873283" cy="1650315"/>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486400" y="2340114"/>
            <a:ext cx="4724400" cy="707886"/>
          </a:xfrm>
          <a:prstGeom prst="rect">
            <a:avLst/>
          </a:prstGeom>
          <a:noFill/>
        </p:spPr>
        <p:txBody>
          <a:bodyPr wrap="square" rtlCol="0">
            <a:spAutoFit/>
          </a:bodyPr>
          <a:lstStyle/>
          <a:p>
            <a:r>
              <a:rPr lang="en-US" sz="2000" dirty="0">
                <a:solidFill>
                  <a:schemeClr val="bg1"/>
                </a:solidFill>
              </a:rPr>
              <a:t>Presentation of objective, factual information</a:t>
            </a:r>
          </a:p>
        </p:txBody>
      </p:sp>
      <p:sp>
        <p:nvSpPr>
          <p:cNvPr id="15" name="Rounded Rectangle 14"/>
          <p:cNvSpPr/>
          <p:nvPr/>
        </p:nvSpPr>
        <p:spPr>
          <a:xfrm>
            <a:off x="5337517" y="3880668"/>
            <a:ext cx="4873282" cy="1782892"/>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638800" y="4016989"/>
            <a:ext cx="4419600" cy="1323439"/>
          </a:xfrm>
          <a:prstGeom prst="rect">
            <a:avLst/>
          </a:prstGeom>
          <a:noFill/>
        </p:spPr>
        <p:txBody>
          <a:bodyPr wrap="square" rtlCol="0">
            <a:spAutoFit/>
          </a:bodyPr>
          <a:lstStyle/>
          <a:p>
            <a:r>
              <a:rPr lang="en-US" sz="2000" dirty="0">
                <a:solidFill>
                  <a:schemeClr val="bg1"/>
                </a:solidFill>
              </a:rPr>
              <a:t>“An attempt to influence specific legislation by communicating views to legislators or asking people to contact their legislators.” </a:t>
            </a:r>
          </a:p>
        </p:txBody>
      </p:sp>
    </p:spTree>
    <p:extLst>
      <p:ext uri="{BB962C8B-B14F-4D97-AF65-F5344CB8AC3E}">
        <p14:creationId xmlns:p14="http://schemas.microsoft.com/office/powerpoint/2010/main" val="2370197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Anti-Lobbying Rules</a:t>
            </a:r>
          </a:p>
        </p:txBody>
      </p:sp>
      <p:sp>
        <p:nvSpPr>
          <p:cNvPr id="15" name="Content Placeholder 14"/>
          <p:cNvSpPr>
            <a:spLocks noGrp="1"/>
          </p:cNvSpPr>
          <p:nvPr>
            <p:ph sz="half" idx="2"/>
          </p:nvPr>
        </p:nvSpPr>
        <p:spPr>
          <a:xfrm>
            <a:off x="6172200" y="1925053"/>
            <a:ext cx="4038600" cy="4038600"/>
          </a:xfrm>
        </p:spPr>
        <p:txBody>
          <a:bodyPr/>
          <a:lstStyle/>
          <a:p>
            <a:endParaRPr lang="en-US" sz="2400" dirty="0">
              <a:solidFill>
                <a:srgbClr val="004065"/>
              </a:solidFill>
            </a:endParaRPr>
          </a:p>
          <a:p>
            <a:endParaRPr lang="en-US" sz="2400" dirty="0">
              <a:solidFill>
                <a:srgbClr val="004065"/>
              </a:solidFill>
            </a:endParaRPr>
          </a:p>
          <a:p>
            <a:endParaRPr lang="en-US" sz="2400" dirty="0">
              <a:solidFill>
                <a:srgbClr val="004065"/>
              </a:solidFill>
            </a:endParaRPr>
          </a:p>
          <a:p>
            <a:endParaRPr lang="en-US" sz="2400" dirty="0">
              <a:solidFill>
                <a:srgbClr val="004065"/>
              </a:solidFill>
            </a:endParaRPr>
          </a:p>
        </p:txBody>
      </p:sp>
      <p:graphicFrame>
        <p:nvGraphicFramePr>
          <p:cNvPr id="13" name="Diagram 12"/>
          <p:cNvGraphicFramePr/>
          <p:nvPr/>
        </p:nvGraphicFramePr>
        <p:xfrm>
          <a:off x="2286000" y="1876928"/>
          <a:ext cx="6705600" cy="2923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6172200" y="3322724"/>
            <a:ext cx="4038600" cy="2600825"/>
          </a:xfrm>
          <a:prstGeom prst="roundRect">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Factors:</a:t>
            </a:r>
          </a:p>
          <a:p>
            <a:pPr marL="342900" indent="-342900">
              <a:buFont typeface="Arial" panose="020B0604020202020204" pitchFamily="34" charset="0"/>
              <a:buChar char="•"/>
            </a:pPr>
            <a:r>
              <a:rPr lang="en-US" sz="2000" dirty="0"/>
              <a:t>Type of activity you plan to pursue</a:t>
            </a:r>
          </a:p>
          <a:p>
            <a:pPr marL="342900" indent="-342900">
              <a:buFont typeface="Arial" panose="020B0604020202020204" pitchFamily="34" charset="0"/>
              <a:buChar char="•"/>
            </a:pPr>
            <a:r>
              <a:rPr lang="en-US" sz="2000" dirty="0"/>
              <a:t>Whether you receive federal funds directly from CDC </a:t>
            </a:r>
          </a:p>
          <a:p>
            <a:pPr marL="342900" indent="-342900">
              <a:buFont typeface="Arial" panose="020B0604020202020204" pitchFamily="34" charset="0"/>
              <a:buChar char="•"/>
            </a:pPr>
            <a:r>
              <a:rPr lang="en-US" sz="2000" dirty="0"/>
              <a:t>Classification of your organization by the IRS</a:t>
            </a:r>
          </a:p>
        </p:txBody>
      </p:sp>
      <p:sp>
        <p:nvSpPr>
          <p:cNvPr id="8" name="TextBox 7"/>
          <p:cNvSpPr txBox="1"/>
          <p:nvPr/>
        </p:nvSpPr>
        <p:spPr>
          <a:xfrm>
            <a:off x="2286000" y="5085347"/>
            <a:ext cx="3886200" cy="738664"/>
          </a:xfrm>
          <a:prstGeom prst="rect">
            <a:avLst/>
          </a:prstGeom>
          <a:noFill/>
        </p:spPr>
        <p:txBody>
          <a:bodyPr wrap="square" rtlCol="0">
            <a:spAutoFit/>
          </a:bodyPr>
          <a:lstStyle/>
          <a:p>
            <a:r>
              <a:rPr lang="en-US" sz="1400" dirty="0"/>
              <a:t>Please be aware that the GW Cancer Center provides this material for informational purposes only.</a:t>
            </a:r>
          </a:p>
        </p:txBody>
      </p:sp>
    </p:spTree>
    <p:extLst>
      <p:ext uri="{BB962C8B-B14F-4D97-AF65-F5344CB8AC3E}">
        <p14:creationId xmlns:p14="http://schemas.microsoft.com/office/powerpoint/2010/main" val="24069930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Receipt of Federal Funds</a:t>
            </a:r>
          </a:p>
        </p:txBody>
      </p:sp>
      <p:sp>
        <p:nvSpPr>
          <p:cNvPr id="9" name="Content Placeholder 8"/>
          <p:cNvSpPr>
            <a:spLocks noGrp="1"/>
          </p:cNvSpPr>
          <p:nvPr>
            <p:ph idx="1"/>
          </p:nvPr>
        </p:nvSpPr>
        <p:spPr>
          <a:xfrm>
            <a:off x="1981200" y="4648200"/>
            <a:ext cx="8229600" cy="1447800"/>
          </a:xfrm>
        </p:spPr>
        <p:txBody>
          <a:bodyPr>
            <a:normAutofit/>
          </a:bodyPr>
          <a:lstStyle/>
          <a:p>
            <a:pPr marL="0" indent="0">
              <a:buNone/>
            </a:pPr>
            <a:r>
              <a:rPr lang="en-US" sz="2400" b="1" u="sng" dirty="0"/>
              <a:t>Anti-Lobbying Restrictions</a:t>
            </a:r>
            <a:r>
              <a:rPr lang="en-US" sz="2400" dirty="0"/>
              <a:t> for CDC Grantees, which summarizes provisions of Section 503, Division F, Title V, FY 12 Consolidated Appropriations Act </a:t>
            </a:r>
          </a:p>
          <a:p>
            <a:endParaRPr lang="en-US" dirty="0"/>
          </a:p>
        </p:txBody>
      </p:sp>
      <p:sp>
        <p:nvSpPr>
          <p:cNvPr id="16" name="Text Placeholder 15"/>
          <p:cNvSpPr>
            <a:spLocks noGrp="1"/>
          </p:cNvSpPr>
          <p:nvPr>
            <p:ph type="body" sz="quarter" idx="10"/>
          </p:nvPr>
        </p:nvSpPr>
        <p:spPr/>
        <p:txBody>
          <a:bodyPr/>
          <a:lstStyle/>
          <a:p>
            <a:r>
              <a:rPr lang="en-US" dirty="0"/>
              <a:t>Anti-Lobbying Restrictions for CDC Grantees, 2012.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680957"/>
            <a:ext cx="4724400" cy="2911030"/>
          </a:xfrm>
          <a:prstGeom prst="rect">
            <a:avLst/>
          </a:prstGeom>
        </p:spPr>
      </p:pic>
      <p:sp>
        <p:nvSpPr>
          <p:cNvPr id="3" name="TextBox 2"/>
          <p:cNvSpPr txBox="1"/>
          <p:nvPr/>
        </p:nvSpPr>
        <p:spPr>
          <a:xfrm>
            <a:off x="3581400" y="3505200"/>
            <a:ext cx="1828800" cy="369332"/>
          </a:xfrm>
          <a:prstGeom prst="rect">
            <a:avLst/>
          </a:prstGeom>
          <a:solidFill>
            <a:srgbClr val="C8B18B"/>
          </a:solidFill>
        </p:spPr>
        <p:txBody>
          <a:bodyPr wrap="square" rtlCol="0">
            <a:spAutoFit/>
          </a:bodyPr>
          <a:lstStyle/>
          <a:p>
            <a:r>
              <a:rPr lang="en-US" b="1" dirty="0"/>
              <a:t>PROCEDURE</a:t>
            </a:r>
            <a:r>
              <a:rPr lang="en-US" b="1" i="1" dirty="0"/>
              <a:t>S</a:t>
            </a:r>
          </a:p>
        </p:txBody>
      </p:sp>
    </p:spTree>
    <p:extLst>
      <p:ext uri="{BB962C8B-B14F-4D97-AF65-F5344CB8AC3E}">
        <p14:creationId xmlns:p14="http://schemas.microsoft.com/office/powerpoint/2010/main" val="27067065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CDC Grantees</a:t>
            </a:r>
          </a:p>
        </p:txBody>
      </p:sp>
      <p:graphicFrame>
        <p:nvGraphicFramePr>
          <p:cNvPr id="6" name="Content Placeholder 5"/>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spTree>
    <p:extLst>
      <p:ext uri="{BB962C8B-B14F-4D97-AF65-F5344CB8AC3E}">
        <p14:creationId xmlns:p14="http://schemas.microsoft.com/office/powerpoint/2010/main" val="2689308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Allowed Activities for State and Local Agencies</a:t>
            </a:r>
          </a:p>
        </p:txBody>
      </p:sp>
      <p:sp>
        <p:nvSpPr>
          <p:cNvPr id="3" name="Content Placeholder 2"/>
          <p:cNvSpPr>
            <a:spLocks noGrp="1"/>
          </p:cNvSpPr>
          <p:nvPr>
            <p:ph idx="1"/>
          </p:nvPr>
        </p:nvSpPr>
        <p:spPr>
          <a:xfrm>
            <a:off x="4191000" y="2286000"/>
            <a:ext cx="6019800" cy="3810000"/>
          </a:xfrm>
        </p:spPr>
        <p:txBody>
          <a:bodyPr>
            <a:normAutofit/>
          </a:bodyPr>
          <a:lstStyle/>
          <a:p>
            <a:r>
              <a:rPr lang="en-US" dirty="0"/>
              <a:t>Provide education to the public </a:t>
            </a:r>
          </a:p>
          <a:p>
            <a:r>
              <a:rPr lang="en-US" dirty="0"/>
              <a:t>Work on policy-related issues across equivalent branches of government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145" y="2001981"/>
            <a:ext cx="2336800" cy="3505200"/>
          </a:xfrm>
          <a:prstGeom prst="rect">
            <a:avLst/>
          </a:prstGeom>
        </p:spPr>
      </p:pic>
    </p:spTree>
    <p:extLst>
      <p:ext uri="{BB962C8B-B14F-4D97-AF65-F5344CB8AC3E}">
        <p14:creationId xmlns:p14="http://schemas.microsoft.com/office/powerpoint/2010/main" val="25565921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Allowed Activities  for State and Local Agencies</a:t>
            </a:r>
          </a:p>
        </p:txBody>
      </p:sp>
      <p:sp>
        <p:nvSpPr>
          <p:cNvPr id="4" name="Text Placeholder 3"/>
          <p:cNvSpPr>
            <a:spLocks noGrp="1"/>
          </p:cNvSpPr>
          <p:nvPr>
            <p:ph type="body" sz="quarter" idx="10"/>
          </p:nvPr>
        </p:nvSpPr>
        <p:spPr/>
        <p:txBody>
          <a:bodyPr/>
          <a:lstStyle/>
          <a:p>
            <a:r>
              <a:rPr lang="en-US" dirty="0"/>
              <a:t>Anti-Lobbying Restrictions for CDC Grantees, 2012. </a:t>
            </a:r>
          </a:p>
        </p:txBody>
      </p:sp>
      <p:sp>
        <p:nvSpPr>
          <p:cNvPr id="3" name="Rounded Rectangle 2"/>
          <p:cNvSpPr/>
          <p:nvPr/>
        </p:nvSpPr>
        <p:spPr>
          <a:xfrm>
            <a:off x="2514600" y="2133600"/>
            <a:ext cx="7086600" cy="15240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Educating the public on personal health behaviors and choices, health issues and their public health consequences and the evidence associated with potential policy solutions to health issues</a:t>
            </a:r>
          </a:p>
        </p:txBody>
      </p:sp>
      <p:sp>
        <p:nvSpPr>
          <p:cNvPr id="8" name="Rounded Rectangle 7"/>
          <p:cNvSpPr/>
          <p:nvPr/>
        </p:nvSpPr>
        <p:spPr>
          <a:xfrm>
            <a:off x="2514600" y="3886200"/>
            <a:ext cx="3352800" cy="14478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Research on policy alternatives and their impact </a:t>
            </a:r>
          </a:p>
        </p:txBody>
      </p:sp>
      <p:sp>
        <p:nvSpPr>
          <p:cNvPr id="9" name="Rounded Rectangle 8"/>
          <p:cNvSpPr/>
          <p:nvPr/>
        </p:nvSpPr>
        <p:spPr>
          <a:xfrm>
            <a:off x="6096000" y="3886200"/>
            <a:ext cx="3505200" cy="14478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Working with their own state or local government’s legislative body on policy approaches to health issues</a:t>
            </a:r>
          </a:p>
        </p:txBody>
      </p:sp>
      <p:sp>
        <p:nvSpPr>
          <p:cNvPr id="10" name="Left Arrow 9"/>
          <p:cNvSpPr/>
          <p:nvPr/>
        </p:nvSpPr>
        <p:spPr>
          <a:xfrm>
            <a:off x="9398001" y="4267201"/>
            <a:ext cx="1202267" cy="704851"/>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5150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Allowed Activities for Non-Government Entities </a:t>
            </a:r>
          </a:p>
        </p:txBody>
      </p:sp>
      <p:sp>
        <p:nvSpPr>
          <p:cNvPr id="3" name="Content Placeholder 2"/>
          <p:cNvSpPr>
            <a:spLocks noGrp="1"/>
          </p:cNvSpPr>
          <p:nvPr>
            <p:ph idx="1"/>
          </p:nvPr>
        </p:nvSpPr>
        <p:spPr>
          <a:xfrm>
            <a:off x="3930880" y="2133601"/>
            <a:ext cx="6279920" cy="3962401"/>
          </a:xfrm>
        </p:spPr>
        <p:txBody>
          <a:bodyPr>
            <a:normAutofit fontScale="92500" lnSpcReduction="20000"/>
          </a:bodyPr>
          <a:lstStyle/>
          <a:p>
            <a:r>
              <a:rPr lang="en-US" dirty="0"/>
              <a:t>Highlight and translate public health evidence</a:t>
            </a:r>
          </a:p>
          <a:p>
            <a:r>
              <a:rPr lang="en-US" dirty="0"/>
              <a:t>Collect and analyze data</a:t>
            </a:r>
          </a:p>
          <a:p>
            <a:r>
              <a:rPr lang="en-US" dirty="0"/>
              <a:t>Publish and disseminate research results</a:t>
            </a:r>
          </a:p>
          <a:p>
            <a:r>
              <a:rPr lang="en-US" dirty="0"/>
              <a:t>Implement prevention strategies</a:t>
            </a:r>
          </a:p>
          <a:p>
            <a:r>
              <a:rPr lang="en-US" dirty="0"/>
              <a:t>Conduct community outreach services</a:t>
            </a:r>
          </a:p>
          <a:p>
            <a:r>
              <a:rPr lang="en-US" dirty="0"/>
              <a:t>Foster coalition building and consensus on public health initiatives by providing leadership and training </a:t>
            </a:r>
          </a:p>
          <a:p>
            <a:r>
              <a:rPr lang="en-US" dirty="0"/>
              <a:t>Foster safe and healthful environments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199" y="2438401"/>
            <a:ext cx="2000001" cy="3019609"/>
          </a:xfrm>
          <a:prstGeom prst="rect">
            <a:avLst/>
          </a:prstGeom>
        </p:spPr>
      </p:pic>
    </p:spTree>
    <p:extLst>
      <p:ext uri="{BB962C8B-B14F-4D97-AF65-F5344CB8AC3E}">
        <p14:creationId xmlns:p14="http://schemas.microsoft.com/office/powerpoint/2010/main" val="31460242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Allowed Activities for Non-Government Entities</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sp>
        <p:nvSpPr>
          <p:cNvPr id="5" name="Rounded Rectangle 4"/>
          <p:cNvSpPr/>
          <p:nvPr/>
        </p:nvSpPr>
        <p:spPr>
          <a:xfrm>
            <a:off x="2286000" y="1905002"/>
            <a:ext cx="7162800" cy="1066799"/>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Educating the public on personal health behaviors and choices</a:t>
            </a:r>
          </a:p>
        </p:txBody>
      </p:sp>
      <p:sp>
        <p:nvSpPr>
          <p:cNvPr id="6" name="Rounded Rectangle 5"/>
          <p:cNvSpPr/>
          <p:nvPr/>
        </p:nvSpPr>
        <p:spPr>
          <a:xfrm>
            <a:off x="2286000" y="3219454"/>
            <a:ext cx="2743200" cy="1104899"/>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Conducting research on policy alternatives and their impact </a:t>
            </a:r>
          </a:p>
        </p:txBody>
      </p:sp>
      <p:sp>
        <p:nvSpPr>
          <p:cNvPr id="7" name="Rounded Rectangle 6"/>
          <p:cNvSpPr/>
          <p:nvPr/>
        </p:nvSpPr>
        <p:spPr>
          <a:xfrm>
            <a:off x="5410200" y="3227920"/>
            <a:ext cx="4038600" cy="1104898"/>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Providing </a:t>
            </a:r>
            <a:r>
              <a:rPr lang="en-US" sz="1600" dirty="0"/>
              <a:t>public</a:t>
            </a:r>
            <a:r>
              <a:rPr lang="en-US" dirty="0"/>
              <a:t> officials with technical advice or assistance concerning evidence of program or policy effectiveness</a:t>
            </a:r>
          </a:p>
        </p:txBody>
      </p:sp>
      <p:sp>
        <p:nvSpPr>
          <p:cNvPr id="8" name="Rounded Rectangle 7"/>
          <p:cNvSpPr/>
          <p:nvPr/>
        </p:nvSpPr>
        <p:spPr>
          <a:xfrm>
            <a:off x="2302934" y="4572006"/>
            <a:ext cx="2726267" cy="1371195"/>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Identifying approaches for tracking and evaluating implementation of policy actions </a:t>
            </a:r>
          </a:p>
        </p:txBody>
      </p:sp>
      <p:sp>
        <p:nvSpPr>
          <p:cNvPr id="9" name="Rounded Rectangle 8"/>
          <p:cNvSpPr/>
          <p:nvPr/>
        </p:nvSpPr>
        <p:spPr>
          <a:xfrm>
            <a:off x="5410200" y="4567770"/>
            <a:ext cx="4038600" cy="1375831"/>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Communicating with the public about health issues and potential policy solutions </a:t>
            </a:r>
          </a:p>
        </p:txBody>
      </p:sp>
      <p:sp>
        <p:nvSpPr>
          <p:cNvPr id="10" name="Left Arrow 9"/>
          <p:cNvSpPr/>
          <p:nvPr/>
        </p:nvSpPr>
        <p:spPr>
          <a:xfrm>
            <a:off x="9287933" y="3390898"/>
            <a:ext cx="1371600" cy="723902"/>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53600" y="3505200"/>
            <a:ext cx="76200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2699" y="2076639"/>
            <a:ext cx="936022" cy="1341968"/>
          </a:xfrm>
          <a:prstGeom prst="rect">
            <a:avLst/>
          </a:prstGeom>
        </p:spPr>
      </p:pic>
    </p:spTree>
    <p:extLst>
      <p:ext uri="{BB962C8B-B14F-4D97-AF65-F5344CB8AC3E}">
        <p14:creationId xmlns:p14="http://schemas.microsoft.com/office/powerpoint/2010/main" val="349588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a:xfrm>
            <a:off x="1981200" y="1905000"/>
            <a:ext cx="8229600" cy="4572000"/>
          </a:xfrm>
        </p:spPr>
        <p:txBody>
          <a:bodyPr>
            <a:normAutofit/>
          </a:bodyPr>
          <a:lstStyle/>
          <a:p>
            <a:r>
              <a:rPr lang="en-US" sz="2500" dirty="0">
                <a:hlinkClick r:id="rId3"/>
              </a:rPr>
              <a:t>Policy, Systems, and Environmental Change Resource Guide</a:t>
            </a:r>
            <a:endParaRPr lang="en-US" sz="2500" dirty="0"/>
          </a:p>
          <a:p>
            <a:r>
              <a:rPr lang="en-US" sz="2500" dirty="0">
                <a:hlinkClick r:id="rId4"/>
              </a:rPr>
              <a:t>Organizing for Social Change: Midwest Academy Manual for Activists</a:t>
            </a:r>
            <a:endParaRPr lang="en-US" sz="2500" dirty="0"/>
          </a:p>
          <a:p>
            <a:r>
              <a:rPr lang="en-US" sz="2500" dirty="0">
                <a:hlinkClick r:id="rId5"/>
              </a:rPr>
              <a:t>Organizational Development Theory</a:t>
            </a:r>
            <a:endParaRPr lang="en-US" sz="2500" dirty="0"/>
          </a:p>
          <a:p>
            <a:r>
              <a:rPr lang="en-US" sz="2500" dirty="0">
                <a:hlinkClick r:id="rId6"/>
              </a:rPr>
              <a:t>A Framework for Public Health Action – The Health Impact Pyramid </a:t>
            </a:r>
            <a:endParaRPr lang="en-US" sz="2500" dirty="0"/>
          </a:p>
          <a:p>
            <a:r>
              <a:rPr lang="en-US" sz="2500" dirty="0">
                <a:hlinkClick r:id="rId7"/>
              </a:rPr>
              <a:t>Evidence-Based Public Health: A Fundamental Concept for Public Health Practice </a:t>
            </a:r>
            <a:endParaRPr lang="en-US" sz="2500" dirty="0"/>
          </a:p>
          <a:p>
            <a:r>
              <a:rPr lang="en-US" sz="2500" dirty="0">
                <a:hlinkClick r:id="rId8"/>
              </a:rPr>
              <a:t>What is Policy, Systems and Environmental (PSE) Change?</a:t>
            </a:r>
            <a:endParaRPr lang="en-US" sz="2500" dirty="0"/>
          </a:p>
          <a:p>
            <a:endParaRPr lang="en-US" sz="1800" dirty="0"/>
          </a:p>
          <a:p>
            <a:pPr marL="0" indent="0">
              <a:buNone/>
            </a:pPr>
            <a:endParaRPr lang="en-US" sz="1800" dirty="0"/>
          </a:p>
          <a:p>
            <a:pPr marL="0" indent="0">
              <a:buNone/>
            </a:pPr>
            <a:endParaRPr lang="en-US" sz="18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325184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Prohibited Activities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97588" y="1828800"/>
            <a:ext cx="2844445" cy="4267200"/>
          </a:xfrm>
        </p:spPr>
      </p:pic>
    </p:spTree>
    <p:extLst>
      <p:ext uri="{BB962C8B-B14F-4D97-AF65-F5344CB8AC3E}">
        <p14:creationId xmlns:p14="http://schemas.microsoft.com/office/powerpoint/2010/main" val="37871256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Prohibited Lobbying Activities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sp>
        <p:nvSpPr>
          <p:cNvPr id="5" name="Rectangle 4"/>
          <p:cNvSpPr/>
          <p:nvPr/>
        </p:nvSpPr>
        <p:spPr>
          <a:xfrm>
            <a:off x="2209800" y="2057402"/>
            <a:ext cx="2743200" cy="1447799"/>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Grassroots Lobbying </a:t>
            </a:r>
          </a:p>
        </p:txBody>
      </p:sp>
      <p:sp>
        <p:nvSpPr>
          <p:cNvPr id="6" name="Rectangle 5"/>
          <p:cNvSpPr/>
          <p:nvPr/>
        </p:nvSpPr>
        <p:spPr>
          <a:xfrm>
            <a:off x="2209800" y="4076700"/>
            <a:ext cx="2743200" cy="1600200"/>
          </a:xfrm>
          <a:prstGeom prst="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Direct </a:t>
            </a:r>
          </a:p>
          <a:p>
            <a:pPr algn="ctr"/>
            <a:r>
              <a:rPr lang="en-US" sz="2400" dirty="0">
                <a:solidFill>
                  <a:schemeClr val="bg1"/>
                </a:solidFill>
              </a:rPr>
              <a:t>Lobbying </a:t>
            </a:r>
          </a:p>
        </p:txBody>
      </p:sp>
      <p:sp>
        <p:nvSpPr>
          <p:cNvPr id="7" name="TextBox 6"/>
          <p:cNvSpPr txBox="1"/>
          <p:nvPr/>
        </p:nvSpPr>
        <p:spPr>
          <a:xfrm>
            <a:off x="5334000" y="2057400"/>
            <a:ext cx="48768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“Activity directed at inducing members of the public to contact their elected representatives to urge support of, or opposition to, proposed or pending legislation or appropriations of any regulation, administrative action, or order issued by the executive branch of any Federal, state or local government.”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“Attempt to influence deliberations or actions by Federal, state, or local legislative or executive branches,” including communications that take a position on a specific legislative or executive measure. </a:t>
            </a:r>
          </a:p>
        </p:txBody>
      </p:sp>
    </p:spTree>
    <p:extLst>
      <p:ext uri="{BB962C8B-B14F-4D97-AF65-F5344CB8AC3E}">
        <p14:creationId xmlns:p14="http://schemas.microsoft.com/office/powerpoint/2010/main" val="24830261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Prohibited Activities for State and Local Government Grantees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graphicFrame>
        <p:nvGraphicFramePr>
          <p:cNvPr id="5" name="Table 4"/>
          <p:cNvGraphicFramePr>
            <a:graphicFrameLocks noGrp="1"/>
          </p:cNvGraphicFramePr>
          <p:nvPr/>
        </p:nvGraphicFramePr>
        <p:xfrm>
          <a:off x="2362200" y="2438400"/>
          <a:ext cx="7391400" cy="213360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717656424"/>
                    </a:ext>
                  </a:extLst>
                </a:gridCol>
                <a:gridCol w="1847850">
                  <a:extLst>
                    <a:ext uri="{9D8B030D-6E8A-4147-A177-3AD203B41FA5}">
                      <a16:colId xmlns:a16="http://schemas.microsoft.com/office/drawing/2014/main" val="3210931460"/>
                    </a:ext>
                  </a:extLst>
                </a:gridCol>
                <a:gridCol w="1847850">
                  <a:extLst>
                    <a:ext uri="{9D8B030D-6E8A-4147-A177-3AD203B41FA5}">
                      <a16:colId xmlns:a16="http://schemas.microsoft.com/office/drawing/2014/main" val="1675596255"/>
                    </a:ext>
                  </a:extLst>
                </a:gridCol>
                <a:gridCol w="1847850">
                  <a:extLst>
                    <a:ext uri="{9D8B030D-6E8A-4147-A177-3AD203B41FA5}">
                      <a16:colId xmlns:a16="http://schemas.microsoft.com/office/drawing/2014/main" val="2681528860"/>
                    </a:ext>
                  </a:extLst>
                </a:gridCol>
              </a:tblGrid>
              <a:tr h="1066800">
                <a:tc>
                  <a:txBody>
                    <a:bodyPr/>
                    <a:lstStyle/>
                    <a:p>
                      <a:r>
                        <a:rPr lang="en-US" b="1" dirty="0"/>
                        <a:t>Federal Government </a:t>
                      </a:r>
                    </a:p>
                  </a:txBody>
                  <a:tcPr>
                    <a:solidFill>
                      <a:srgbClr val="0096D6"/>
                    </a:solidFill>
                  </a:tcPr>
                </a:tc>
                <a:tc>
                  <a:txBody>
                    <a:bodyPr/>
                    <a:lstStyle/>
                    <a:p>
                      <a:r>
                        <a:rPr lang="en-US" b="1" dirty="0"/>
                        <a:t>State </a:t>
                      </a:r>
                      <a:r>
                        <a:rPr lang="en-US" b="1" baseline="0" dirty="0"/>
                        <a:t>and Local Government </a:t>
                      </a:r>
                      <a:endParaRPr lang="en-US" b="1" dirty="0"/>
                    </a:p>
                  </a:txBody>
                  <a:tcPr>
                    <a:solidFill>
                      <a:srgbClr val="0096D6"/>
                    </a:solidFill>
                  </a:tcPr>
                </a:tc>
                <a:tc>
                  <a:txBody>
                    <a:bodyPr/>
                    <a:lstStyle/>
                    <a:p>
                      <a:r>
                        <a:rPr lang="en-US" b="1" dirty="0"/>
                        <a:t>US Congress</a:t>
                      </a:r>
                    </a:p>
                  </a:txBody>
                  <a:tcPr>
                    <a:solidFill>
                      <a:srgbClr val="0096D6"/>
                    </a:solidFill>
                  </a:tcPr>
                </a:tc>
                <a:tc>
                  <a:txBody>
                    <a:bodyPr/>
                    <a:lstStyle/>
                    <a:p>
                      <a:r>
                        <a:rPr lang="en-US" b="1" dirty="0"/>
                        <a:t>State or</a:t>
                      </a:r>
                      <a:r>
                        <a:rPr lang="en-US" b="1" baseline="0" dirty="0"/>
                        <a:t> Local Legislature </a:t>
                      </a:r>
                      <a:endParaRPr lang="en-US" b="1" dirty="0"/>
                    </a:p>
                  </a:txBody>
                  <a:tcPr>
                    <a:solidFill>
                      <a:srgbClr val="0096D6"/>
                    </a:solidFill>
                  </a:tcPr>
                </a:tc>
                <a:extLst>
                  <a:ext uri="{0D108BD9-81ED-4DB2-BD59-A6C34878D82A}">
                    <a16:rowId xmlns:a16="http://schemas.microsoft.com/office/drawing/2014/main" val="1057490760"/>
                  </a:ext>
                </a:extLst>
              </a:tr>
              <a:tr h="1066800">
                <a:tc gridSpan="2">
                  <a:txBody>
                    <a:bodyPr/>
                    <a:lstStyle/>
                    <a:p>
                      <a:r>
                        <a:rPr lang="en-US" dirty="0">
                          <a:solidFill>
                            <a:schemeClr val="bg1"/>
                          </a:solidFill>
                        </a:rPr>
                        <a:t>Encouraging the public to support or oppose specific action proposed or pending </a:t>
                      </a:r>
                    </a:p>
                  </a:txBody>
                  <a:tcPr>
                    <a:solidFill>
                      <a:srgbClr val="0096D6"/>
                    </a:solidFill>
                  </a:tcPr>
                </a:tc>
                <a:tc hMerge="1">
                  <a:txBody>
                    <a:bodyPr/>
                    <a:lstStyle/>
                    <a:p>
                      <a:endParaRPr lang="en-US" dirty="0"/>
                    </a:p>
                  </a:txBody>
                  <a:tcPr/>
                </a:tc>
                <a:tc gridSpan="2">
                  <a:txBody>
                    <a:bodyPr/>
                    <a:lstStyle/>
                    <a:p>
                      <a:r>
                        <a:rPr lang="en-US" dirty="0">
                          <a:solidFill>
                            <a:schemeClr val="bg1"/>
                          </a:solidFill>
                        </a:rPr>
                        <a:t>Direct</a:t>
                      </a:r>
                      <a:r>
                        <a:rPr lang="en-US" baseline="0" dirty="0">
                          <a:solidFill>
                            <a:schemeClr val="bg1"/>
                          </a:solidFill>
                        </a:rPr>
                        <a:t> lobbying </a:t>
                      </a:r>
                      <a:endParaRPr lang="en-US" dirty="0">
                        <a:solidFill>
                          <a:schemeClr val="bg1"/>
                        </a:solidFill>
                      </a:endParaRPr>
                    </a:p>
                  </a:txBody>
                  <a:tcPr>
                    <a:solidFill>
                      <a:srgbClr val="0096D6"/>
                    </a:solidFill>
                  </a:tcPr>
                </a:tc>
                <a:tc hMerge="1">
                  <a:txBody>
                    <a:bodyPr/>
                    <a:lstStyle/>
                    <a:p>
                      <a:endParaRPr lang="en-US" dirty="0"/>
                    </a:p>
                  </a:txBody>
                  <a:tcPr/>
                </a:tc>
                <a:extLst>
                  <a:ext uri="{0D108BD9-81ED-4DB2-BD59-A6C34878D82A}">
                    <a16:rowId xmlns:a16="http://schemas.microsoft.com/office/drawing/2014/main" val="3827469548"/>
                  </a:ext>
                </a:extLst>
              </a:tr>
            </a:tbl>
          </a:graphicData>
        </a:graphic>
      </p:graphicFrame>
    </p:spTree>
    <p:extLst>
      <p:ext uri="{BB962C8B-B14F-4D97-AF65-F5344CB8AC3E}">
        <p14:creationId xmlns:p14="http://schemas.microsoft.com/office/powerpoint/2010/main" val="40218261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Prohibited Activities for Non-Government Grantees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graphicFrame>
        <p:nvGraphicFramePr>
          <p:cNvPr id="5" name="Table 4"/>
          <p:cNvGraphicFramePr>
            <a:graphicFrameLocks noGrp="1"/>
          </p:cNvGraphicFramePr>
          <p:nvPr/>
        </p:nvGraphicFramePr>
        <p:xfrm>
          <a:off x="2353732" y="2329806"/>
          <a:ext cx="7247468" cy="2407920"/>
        </p:xfrm>
        <a:graphic>
          <a:graphicData uri="http://schemas.openxmlformats.org/drawingml/2006/table">
            <a:tbl>
              <a:tblPr firstRow="1" bandRow="1">
                <a:tableStyleId>{5C22544A-7EE6-4342-B048-85BDC9FD1C3A}</a:tableStyleId>
              </a:tblPr>
              <a:tblGrid>
                <a:gridCol w="3545804">
                  <a:extLst>
                    <a:ext uri="{9D8B030D-6E8A-4147-A177-3AD203B41FA5}">
                      <a16:colId xmlns:a16="http://schemas.microsoft.com/office/drawing/2014/main" val="1675596255"/>
                    </a:ext>
                  </a:extLst>
                </a:gridCol>
                <a:gridCol w="3701664">
                  <a:extLst>
                    <a:ext uri="{9D8B030D-6E8A-4147-A177-3AD203B41FA5}">
                      <a16:colId xmlns:a16="http://schemas.microsoft.com/office/drawing/2014/main" val="2681528860"/>
                    </a:ext>
                  </a:extLst>
                </a:gridCol>
              </a:tblGrid>
              <a:tr h="394322">
                <a:tc>
                  <a:txBody>
                    <a:bodyPr/>
                    <a:lstStyle/>
                    <a:p>
                      <a:r>
                        <a:rPr lang="en-US" sz="2000" b="1" dirty="0"/>
                        <a:t>US Congress</a:t>
                      </a:r>
                    </a:p>
                  </a:txBody>
                  <a:tcPr>
                    <a:solidFill>
                      <a:srgbClr val="0096D6"/>
                    </a:solidFill>
                  </a:tcPr>
                </a:tc>
                <a:tc>
                  <a:txBody>
                    <a:bodyPr/>
                    <a:lstStyle/>
                    <a:p>
                      <a:r>
                        <a:rPr lang="en-US" sz="2000" b="1" dirty="0"/>
                        <a:t>State or</a:t>
                      </a:r>
                      <a:r>
                        <a:rPr lang="en-US" sz="2000" b="1" baseline="0" dirty="0"/>
                        <a:t> Local Legislature </a:t>
                      </a:r>
                      <a:endParaRPr lang="en-US" sz="2000" b="1" dirty="0"/>
                    </a:p>
                  </a:txBody>
                  <a:tcPr>
                    <a:solidFill>
                      <a:srgbClr val="0096D6"/>
                    </a:solidFill>
                  </a:tcPr>
                </a:tc>
                <a:extLst>
                  <a:ext uri="{0D108BD9-81ED-4DB2-BD59-A6C34878D82A}">
                    <a16:rowId xmlns:a16="http://schemas.microsoft.com/office/drawing/2014/main" val="1057490760"/>
                  </a:ext>
                </a:extLst>
              </a:tr>
              <a:tr h="79056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Encouraging the public to support or oppose specific action proposed or pending </a:t>
                      </a:r>
                    </a:p>
                    <a:p>
                      <a:endParaRPr lang="en-US" sz="2000" dirty="0">
                        <a:solidFill>
                          <a:schemeClr val="bg1"/>
                        </a:solidFill>
                      </a:endParaRPr>
                    </a:p>
                  </a:txBody>
                  <a:tcPr>
                    <a:solidFill>
                      <a:srgbClr val="0096D6"/>
                    </a:solidFill>
                  </a:tcPr>
                </a:tc>
                <a:tc hMerge="1">
                  <a:txBody>
                    <a:bodyPr/>
                    <a:lstStyle/>
                    <a:p>
                      <a:endParaRPr lang="en-US" dirty="0"/>
                    </a:p>
                  </a:txBody>
                  <a:tcPr/>
                </a:tc>
                <a:extLst>
                  <a:ext uri="{0D108BD9-81ED-4DB2-BD59-A6C34878D82A}">
                    <a16:rowId xmlns:a16="http://schemas.microsoft.com/office/drawing/2014/main" val="3827469548"/>
                  </a:ext>
                </a:extLst>
              </a:tr>
              <a:tr h="669312">
                <a:tc gridSpan="2">
                  <a:txBody>
                    <a:bodyPr/>
                    <a:lstStyle/>
                    <a:p>
                      <a:r>
                        <a:rPr lang="en-US" sz="2000" dirty="0">
                          <a:solidFill>
                            <a:schemeClr val="bg1"/>
                          </a:solidFill>
                        </a:rPr>
                        <a:t>Direct lobbying in support (or in opposition)</a:t>
                      </a:r>
                      <a:r>
                        <a:rPr lang="en-US" sz="2000" baseline="0" dirty="0">
                          <a:solidFill>
                            <a:schemeClr val="bg1"/>
                          </a:solidFill>
                        </a:rPr>
                        <a:t> to a matter proposed or pending before a legislature, including executive orders or other administrative action </a:t>
                      </a:r>
                      <a:endParaRPr lang="en-US" sz="2000" dirty="0">
                        <a:solidFill>
                          <a:schemeClr val="bg1"/>
                        </a:solidFill>
                      </a:endParaRPr>
                    </a:p>
                  </a:txBody>
                  <a:tcPr>
                    <a:solidFill>
                      <a:srgbClr val="0096D6"/>
                    </a:solidFill>
                  </a:tcPr>
                </a:tc>
                <a:tc hMerge="1">
                  <a:txBody>
                    <a:bodyPr/>
                    <a:lstStyle/>
                    <a:p>
                      <a:endParaRPr lang="en-US"/>
                    </a:p>
                  </a:txBody>
                  <a:tcPr/>
                </a:tc>
                <a:extLst>
                  <a:ext uri="{0D108BD9-81ED-4DB2-BD59-A6C34878D82A}">
                    <a16:rowId xmlns:a16="http://schemas.microsoft.com/office/drawing/2014/main" val="1786035387"/>
                  </a:ext>
                </a:extLst>
              </a:tr>
            </a:tbl>
          </a:graphicData>
        </a:graphic>
      </p:graphicFrame>
    </p:spTree>
    <p:extLst>
      <p:ext uri="{BB962C8B-B14F-4D97-AF65-F5344CB8AC3E}">
        <p14:creationId xmlns:p14="http://schemas.microsoft.com/office/powerpoint/2010/main" val="27828193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1143000"/>
          </a:xfrm>
        </p:spPr>
        <p:txBody>
          <a:bodyPr>
            <a:normAutofit fontScale="90000"/>
          </a:bodyPr>
          <a:lstStyle/>
          <a:p>
            <a:r>
              <a:rPr lang="en-US" dirty="0"/>
              <a:t>Prohibited Activities for Non-Government Government Grantees	</a:t>
            </a:r>
          </a:p>
        </p:txBody>
      </p:sp>
      <p:sp>
        <p:nvSpPr>
          <p:cNvPr id="4" name="Text Placeholder 3"/>
          <p:cNvSpPr>
            <a:spLocks noGrp="1"/>
          </p:cNvSpPr>
          <p:nvPr>
            <p:ph type="body" sz="quarter" idx="10"/>
          </p:nvPr>
        </p:nvSpPr>
        <p:spPr/>
        <p:txBody>
          <a:bodyPr/>
          <a:lstStyle/>
          <a:p>
            <a:r>
              <a:rPr lang="en-US" dirty="0"/>
              <a:t>Anti-Lobbying Restrictions for CDC Grantees, 2012. </a:t>
            </a:r>
          </a:p>
          <a:p>
            <a:endParaRPr lang="en-US" dirty="0"/>
          </a:p>
        </p:txBody>
      </p:sp>
      <p:sp>
        <p:nvSpPr>
          <p:cNvPr id="5" name="Rectangle 4"/>
          <p:cNvSpPr/>
          <p:nvPr/>
        </p:nvSpPr>
        <p:spPr>
          <a:xfrm>
            <a:off x="2286000" y="2171700"/>
            <a:ext cx="7620000" cy="35433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Presenting materials relating to public policies that may require legislative or executive action that: </a:t>
            </a:r>
          </a:p>
          <a:p>
            <a:pPr marL="742950" lvl="1" indent="-285750">
              <a:buFont typeface="Arial" panose="020B0604020202020204" pitchFamily="34" charset="0"/>
              <a:buChar char="•"/>
            </a:pPr>
            <a:r>
              <a:rPr lang="en-US" dirty="0">
                <a:solidFill>
                  <a:schemeClr val="bg1"/>
                </a:solidFill>
              </a:rPr>
              <a:t>Do not include an objective, balanced presentation of evidence </a:t>
            </a:r>
          </a:p>
          <a:p>
            <a:pPr marL="742950" lvl="1" indent="-285750">
              <a:buFont typeface="Arial" panose="020B0604020202020204" pitchFamily="34" charset="0"/>
              <a:buChar char="•"/>
            </a:pPr>
            <a:r>
              <a:rPr lang="en-US" dirty="0">
                <a:solidFill>
                  <a:schemeClr val="bg1"/>
                </a:solidFill>
              </a:rPr>
              <a:t>Are only made available to allies or a narrow audience </a:t>
            </a:r>
          </a:p>
          <a:p>
            <a:pPr marL="742950" lvl="1" indent="-285750">
              <a:buFont typeface="Arial" panose="020B0604020202020204" pitchFamily="34" charset="0"/>
              <a:buChar char="•"/>
            </a:pPr>
            <a:endParaRPr lang="en-US" dirty="0">
              <a:solidFill>
                <a:schemeClr val="bg1"/>
              </a:solidFill>
            </a:endParaRPr>
          </a:p>
          <a:p>
            <a:r>
              <a:rPr lang="en-US" dirty="0">
                <a:solidFill>
                  <a:schemeClr val="bg1"/>
                </a:solidFill>
              </a:rPr>
              <a:t>Developing and/or disseminating materials that exhibit all three of the following characteristics: </a:t>
            </a:r>
          </a:p>
          <a:p>
            <a:pPr marL="693738" indent="-287338">
              <a:buFont typeface="Arial" panose="020B0604020202020204" pitchFamily="34" charset="0"/>
              <a:buChar char="•"/>
            </a:pPr>
            <a:r>
              <a:rPr lang="en-US" dirty="0">
                <a:solidFill>
                  <a:schemeClr val="bg1"/>
                </a:solidFill>
              </a:rPr>
              <a:t>Reference to specific legislation or other order</a:t>
            </a:r>
          </a:p>
          <a:p>
            <a:pPr marL="693738" indent="-287338">
              <a:buFont typeface="Arial" panose="020B0604020202020204" pitchFamily="34" charset="0"/>
              <a:buChar char="•"/>
            </a:pPr>
            <a:r>
              <a:rPr lang="en-US" dirty="0">
                <a:solidFill>
                  <a:schemeClr val="bg1"/>
                </a:solidFill>
              </a:rPr>
              <a:t>Reflecting a point of view on that legislation  or other order</a:t>
            </a:r>
          </a:p>
          <a:p>
            <a:pPr marL="693738" indent="-287338">
              <a:buFont typeface="Arial" panose="020B0604020202020204" pitchFamily="34" charset="0"/>
              <a:buChar char="•"/>
            </a:pPr>
            <a:r>
              <a:rPr lang="en-US" dirty="0">
                <a:solidFill>
                  <a:schemeClr val="bg1"/>
                </a:solidFill>
              </a:rPr>
              <a:t>Containing an overt call to action </a:t>
            </a:r>
          </a:p>
          <a:p>
            <a:r>
              <a:rPr lang="en-US" sz="1600" dirty="0">
                <a:solidFill>
                  <a:schemeClr val="bg1"/>
                </a:solidFill>
              </a:rPr>
              <a:t>	</a:t>
            </a:r>
          </a:p>
        </p:txBody>
      </p:sp>
    </p:spTree>
    <p:extLst>
      <p:ext uri="{BB962C8B-B14F-4D97-AF65-F5344CB8AC3E}">
        <p14:creationId xmlns:p14="http://schemas.microsoft.com/office/powerpoint/2010/main" val="13390728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Classification of Your Organization	</a:t>
            </a:r>
          </a:p>
        </p:txBody>
      </p:sp>
      <p:graphicFrame>
        <p:nvGraphicFramePr>
          <p:cNvPr id="7" name="Diagram 6"/>
          <p:cNvGraphicFramePr/>
          <p:nvPr/>
        </p:nvGraphicFramePr>
        <p:xfrm>
          <a:off x="2171700" y="1524000"/>
          <a:ext cx="7848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9400" y="1509939"/>
            <a:ext cx="6781800" cy="4520633"/>
          </a:xfrm>
          <a:prstGeom prst="rect">
            <a:avLst/>
          </a:prstGeom>
        </p:spPr>
      </p:pic>
      <p:sp>
        <p:nvSpPr>
          <p:cNvPr id="12" name="Oval Callout 11"/>
          <p:cNvSpPr/>
          <p:nvPr/>
        </p:nvSpPr>
        <p:spPr>
          <a:xfrm>
            <a:off x="7457209" y="1624195"/>
            <a:ext cx="2057400" cy="1524000"/>
          </a:xfrm>
          <a:prstGeom prst="wedgeEllipseCallout">
            <a:avLst>
              <a:gd name="adj1" fmla="val -61162"/>
              <a:gd name="adj2" fmla="val 35833"/>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501(c)(3)</a:t>
            </a:r>
          </a:p>
        </p:txBody>
      </p:sp>
      <p:sp>
        <p:nvSpPr>
          <p:cNvPr id="13" name="Oval Callout 12"/>
          <p:cNvSpPr/>
          <p:nvPr/>
        </p:nvSpPr>
        <p:spPr>
          <a:xfrm>
            <a:off x="1776846" y="1710662"/>
            <a:ext cx="2057400" cy="1420341"/>
          </a:xfrm>
          <a:prstGeom prst="wedgeEllipseCallout">
            <a:avLst>
              <a:gd name="adj1" fmla="val 37603"/>
              <a:gd name="adj2" fmla="val 50578"/>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501(c)(4)</a:t>
            </a:r>
          </a:p>
        </p:txBody>
      </p:sp>
    </p:spTree>
    <p:extLst>
      <p:ext uri="{BB962C8B-B14F-4D97-AF65-F5344CB8AC3E}">
        <p14:creationId xmlns:p14="http://schemas.microsoft.com/office/powerpoint/2010/main" val="8800802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501(c)(3)</a:t>
            </a:r>
          </a:p>
        </p:txBody>
      </p:sp>
      <p:sp>
        <p:nvSpPr>
          <p:cNvPr id="4" name="Text Placeholder 3"/>
          <p:cNvSpPr>
            <a:spLocks noGrp="1"/>
          </p:cNvSpPr>
          <p:nvPr>
            <p:ph type="body" sz="quarter" idx="10"/>
          </p:nvPr>
        </p:nvSpPr>
        <p:spPr/>
        <p:txBody>
          <a:bodyPr/>
          <a:lstStyle/>
          <a:p>
            <a:r>
              <a:rPr lang="en-US" dirty="0" err="1"/>
              <a:t>Schadler</a:t>
            </a:r>
            <a:r>
              <a:rPr lang="en-US" dirty="0"/>
              <a:t>, 2006. </a:t>
            </a:r>
          </a:p>
        </p:txBody>
      </p:sp>
      <p:sp>
        <p:nvSpPr>
          <p:cNvPr id="6" name="Content Placeholder 5"/>
          <p:cNvSpPr>
            <a:spLocks noGrp="1"/>
          </p:cNvSpPr>
          <p:nvPr>
            <p:ph idx="1"/>
          </p:nvPr>
        </p:nvSpPr>
        <p:spPr/>
        <p:txBody>
          <a:bodyPr/>
          <a:lstStyle/>
          <a:p>
            <a:r>
              <a:rPr lang="en-US" dirty="0"/>
              <a:t>Dedicated to educational, religious, scientific and other charitable endeavors, 501(c)(3) public charities are permitted to conduct limited lobbying in nonpartisan, election-related ways</a:t>
            </a:r>
          </a:p>
          <a:p>
            <a:pPr marL="0" indent="0">
              <a:buNone/>
            </a:pPr>
            <a:endParaRPr lang="en-US" dirty="0"/>
          </a:p>
        </p:txBody>
      </p:sp>
      <p:sp>
        <p:nvSpPr>
          <p:cNvPr id="7" name="Rounded Rectangle 6"/>
          <p:cNvSpPr/>
          <p:nvPr/>
        </p:nvSpPr>
        <p:spPr>
          <a:xfrm>
            <a:off x="2590800" y="4114801"/>
            <a:ext cx="7239000" cy="1595967"/>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Allowable Activities:</a:t>
            </a:r>
          </a:p>
          <a:p>
            <a:pPr marL="285750" indent="-285750">
              <a:buFont typeface="Wingdings" panose="05000000000000000000" pitchFamily="2" charset="2"/>
              <a:buChar char="ü"/>
            </a:pPr>
            <a:r>
              <a:rPr lang="en-US" sz="2200" dirty="0"/>
              <a:t>Conducting public education sessions about participating in the political process</a:t>
            </a:r>
          </a:p>
          <a:p>
            <a:pPr marL="285750" indent="-285750">
              <a:buFont typeface="Wingdings" panose="05000000000000000000" pitchFamily="2" charset="2"/>
              <a:buChar char="ü"/>
            </a:pPr>
            <a:r>
              <a:rPr lang="en-US" sz="2200" dirty="0"/>
              <a:t>Educating political candidates about public issues </a:t>
            </a:r>
          </a:p>
        </p:txBody>
      </p:sp>
    </p:spTree>
    <p:extLst>
      <p:ext uri="{BB962C8B-B14F-4D97-AF65-F5344CB8AC3E}">
        <p14:creationId xmlns:p14="http://schemas.microsoft.com/office/powerpoint/2010/main" val="12193058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501(c)(4)</a:t>
            </a:r>
          </a:p>
        </p:txBody>
      </p:sp>
      <p:sp>
        <p:nvSpPr>
          <p:cNvPr id="3" name="Content Placeholder 2"/>
          <p:cNvSpPr>
            <a:spLocks noGrp="1"/>
          </p:cNvSpPr>
          <p:nvPr>
            <p:ph idx="1"/>
          </p:nvPr>
        </p:nvSpPr>
        <p:spPr/>
        <p:txBody>
          <a:bodyPr>
            <a:normAutofit/>
          </a:bodyPr>
          <a:lstStyle/>
          <a:p>
            <a:r>
              <a:rPr lang="en-US" dirty="0"/>
              <a:t>In contrast, 501(c)(4)s are organizations that primarily promote ‘social welfare’ – that is, “social improvement and civic betterment,” such as “education and lobbying on social and economic issues” </a:t>
            </a:r>
          </a:p>
          <a:p>
            <a:endParaRPr lang="en-US" dirty="0"/>
          </a:p>
        </p:txBody>
      </p:sp>
      <p:sp>
        <p:nvSpPr>
          <p:cNvPr id="4" name="Text Placeholder 3"/>
          <p:cNvSpPr>
            <a:spLocks noGrp="1"/>
          </p:cNvSpPr>
          <p:nvPr>
            <p:ph type="body" sz="quarter" idx="10"/>
          </p:nvPr>
        </p:nvSpPr>
        <p:spPr/>
        <p:txBody>
          <a:bodyPr/>
          <a:lstStyle/>
          <a:p>
            <a:r>
              <a:rPr lang="en-US" dirty="0" err="1"/>
              <a:t>Schadler</a:t>
            </a:r>
            <a:r>
              <a:rPr lang="en-US" dirty="0"/>
              <a:t>, 2006.</a:t>
            </a:r>
          </a:p>
        </p:txBody>
      </p:sp>
      <p:sp>
        <p:nvSpPr>
          <p:cNvPr id="5" name="Rounded Rectangle 4"/>
          <p:cNvSpPr/>
          <p:nvPr/>
        </p:nvSpPr>
        <p:spPr>
          <a:xfrm>
            <a:off x="2514600" y="4343400"/>
            <a:ext cx="3429000" cy="15240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Allowable Activities:</a:t>
            </a:r>
          </a:p>
          <a:p>
            <a:pPr marL="285750" indent="-285750">
              <a:buFont typeface="Wingdings" panose="05000000000000000000" pitchFamily="2" charset="2"/>
              <a:buChar char="ü"/>
            </a:pPr>
            <a:r>
              <a:rPr lang="en-US" dirty="0"/>
              <a:t>Conducting some political activities, but only as a secondary activity </a:t>
            </a:r>
          </a:p>
        </p:txBody>
      </p:sp>
      <p:sp>
        <p:nvSpPr>
          <p:cNvPr id="6" name="Rounded Rectangle 5"/>
          <p:cNvSpPr/>
          <p:nvPr/>
        </p:nvSpPr>
        <p:spPr>
          <a:xfrm>
            <a:off x="6248400" y="3962400"/>
            <a:ext cx="3810000" cy="19050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Example:</a:t>
            </a:r>
          </a:p>
          <a:p>
            <a:pPr marL="285750" indent="-285750">
              <a:buFont typeface="Wingdings" panose="05000000000000000000" pitchFamily="2" charset="2"/>
              <a:buChar char="ü"/>
            </a:pPr>
            <a:r>
              <a:rPr lang="en-US" dirty="0"/>
              <a:t>501(c)(4) organizations in Kentucky  supported legislation to create the Colon Cancer Screening Fund</a:t>
            </a:r>
          </a:p>
        </p:txBody>
      </p:sp>
    </p:spTree>
    <p:extLst>
      <p:ext uri="{BB962C8B-B14F-4D97-AF65-F5344CB8AC3E}">
        <p14:creationId xmlns:p14="http://schemas.microsoft.com/office/powerpoint/2010/main" val="13957352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Voluntary Unincorporated Organizations</a:t>
            </a:r>
          </a:p>
        </p:txBody>
      </p:sp>
      <p:sp>
        <p:nvSpPr>
          <p:cNvPr id="4" name="Text Placeholder 3"/>
          <p:cNvSpPr>
            <a:spLocks noGrp="1"/>
          </p:cNvSpPr>
          <p:nvPr>
            <p:ph type="body" sz="quarter" idx="10"/>
          </p:nvPr>
        </p:nvSpPr>
        <p:spPr/>
        <p:txBody>
          <a:bodyPr/>
          <a:lstStyle/>
          <a:p>
            <a:r>
              <a:rPr lang="en-US" dirty="0"/>
              <a:t>W.K. Kellogg Foundation, </a:t>
            </a:r>
            <a:r>
              <a:rPr lang="en-US" dirty="0" err="1"/>
              <a:t>n.d.</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7050" y="2057400"/>
            <a:ext cx="6057900" cy="4038600"/>
          </a:xfrm>
        </p:spPr>
      </p:pic>
      <p:sp>
        <p:nvSpPr>
          <p:cNvPr id="8" name="Rectangular Callout 7"/>
          <p:cNvSpPr/>
          <p:nvPr/>
        </p:nvSpPr>
        <p:spPr>
          <a:xfrm>
            <a:off x="6096000" y="2205037"/>
            <a:ext cx="2743200" cy="1371600"/>
          </a:xfrm>
          <a:prstGeom prst="wedgeRectCallout">
            <a:avLst>
              <a:gd name="adj1" fmla="val -35549"/>
              <a:gd name="adj2" fmla="val 85548"/>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en-US" sz="2000" dirty="0"/>
              <a:t>No tax exempt status </a:t>
            </a:r>
          </a:p>
          <a:p>
            <a:pPr marL="285750" indent="-285750" algn="ctr">
              <a:buFont typeface="Wingdings" panose="05000000000000000000" pitchFamily="2" charset="2"/>
              <a:buChar char="ü"/>
            </a:pPr>
            <a:r>
              <a:rPr lang="en-US" sz="2000" dirty="0"/>
              <a:t>Restrictions do not apply</a:t>
            </a:r>
          </a:p>
        </p:txBody>
      </p:sp>
    </p:spTree>
    <p:extLst>
      <p:ext uri="{BB962C8B-B14F-4D97-AF65-F5344CB8AC3E}">
        <p14:creationId xmlns:p14="http://schemas.microsoft.com/office/powerpoint/2010/main" val="9360762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Comprehensive Cancer Coalitions</a:t>
            </a:r>
          </a:p>
        </p:txBody>
      </p:sp>
      <p:graphicFrame>
        <p:nvGraphicFramePr>
          <p:cNvPr id="5" name="Content Placeholder 4"/>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p:txBody>
          <a:bodyPr/>
          <a:lstStyle/>
          <a:p>
            <a:r>
              <a:rPr lang="en-US" dirty="0" err="1"/>
              <a:t>Schadler</a:t>
            </a:r>
            <a:r>
              <a:rPr lang="en-US" dirty="0"/>
              <a:t>, 2006.</a:t>
            </a:r>
          </a:p>
        </p:txBody>
      </p:sp>
    </p:spTree>
    <p:extLst>
      <p:ext uri="{BB962C8B-B14F-4D97-AF65-F5344CB8AC3E}">
        <p14:creationId xmlns:p14="http://schemas.microsoft.com/office/powerpoint/2010/main" val="176094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p:txBody>
          <a:bodyPr>
            <a:normAutofit fontScale="85000" lnSpcReduction="20000"/>
          </a:bodyPr>
          <a:lstStyle/>
          <a:p>
            <a:pPr marL="463550" indent="-463550">
              <a:buNone/>
            </a:pPr>
            <a:r>
              <a:rPr lang="en-US" sz="1800" dirty="0"/>
              <a:t>Action4PSEChange.org. (</a:t>
            </a:r>
            <a:r>
              <a:rPr lang="en-US" sz="1800" dirty="0" err="1"/>
              <a:t>n.d.</a:t>
            </a:r>
            <a:r>
              <a:rPr lang="en-US" sz="1800" dirty="0"/>
              <a:t>). </a:t>
            </a:r>
            <a:r>
              <a:rPr lang="en-US" sz="1800" i="1" dirty="0"/>
              <a:t>Why is PSE Change Important?</a:t>
            </a:r>
            <a:r>
              <a:rPr lang="en-US" sz="1800" dirty="0"/>
              <a:t> Retrieved from </a:t>
            </a:r>
            <a:r>
              <a:rPr lang="en-US" sz="1800" dirty="0">
                <a:hlinkClick r:id="rId3"/>
              </a:rPr>
              <a:t>http://action4psechange.org/about-pse-change/</a:t>
            </a:r>
            <a:r>
              <a:rPr lang="en-US" sz="1800" dirty="0"/>
              <a:t> </a:t>
            </a:r>
          </a:p>
          <a:p>
            <a:pPr marL="463550" indent="-463550">
              <a:buNone/>
            </a:pPr>
            <a:r>
              <a:rPr lang="en-US" sz="1800" dirty="0" err="1"/>
              <a:t>Brownson</a:t>
            </a:r>
            <a:r>
              <a:rPr lang="en-US" sz="1800" dirty="0"/>
              <a:t>, R., Fielding, J., &amp; </a:t>
            </a:r>
            <a:r>
              <a:rPr lang="en-US" sz="1800" dirty="0" err="1"/>
              <a:t>Maylahn</a:t>
            </a:r>
            <a:r>
              <a:rPr lang="en-US" sz="1800" dirty="0"/>
              <a:t>, M. (2009). Evidence-based Public Health: A Fundamental Concept for Public Health Practice. </a:t>
            </a:r>
            <a:r>
              <a:rPr lang="en-US" sz="1800" i="1" dirty="0"/>
              <a:t>Annual Review of Public Health</a:t>
            </a:r>
            <a:r>
              <a:rPr lang="en-US" sz="1800" dirty="0"/>
              <a:t>, 30, 175-201. </a:t>
            </a:r>
          </a:p>
          <a:p>
            <a:pPr marL="463550" indent="-463550">
              <a:buNone/>
            </a:pPr>
            <a:r>
              <a:rPr lang="en-US" sz="1800" dirty="0"/>
              <a:t>Centers for Disease Control and Prevention. (2016). Racial and Ethnic Approaches to Community Health (REACH). Retrieved from https://www.cdc.gov/chronicdisease/resources/publications/aag/reach.htm</a:t>
            </a:r>
          </a:p>
          <a:p>
            <a:pPr marL="463550" indent="-463550">
              <a:buNone/>
            </a:pPr>
            <a:r>
              <a:rPr lang="en-US" sz="1800" dirty="0"/>
              <a:t>Centers for Disease Control and Prevention. (2006). Advancing the Nation’s Health: A Guide to Public Health Research Needs, 2006-2015. </a:t>
            </a:r>
          </a:p>
          <a:p>
            <a:pPr marL="463550" indent="-463550">
              <a:buNone/>
            </a:pPr>
            <a:r>
              <a:rPr lang="en-US" sz="1800" dirty="0"/>
              <a:t>Centers for Disease Control and Prevention. (</a:t>
            </a:r>
            <a:r>
              <a:rPr lang="en-US" sz="1800" dirty="0" err="1"/>
              <a:t>n.d.</a:t>
            </a:r>
            <a:r>
              <a:rPr lang="en-US" sz="1800" dirty="0"/>
              <a:t>). Public Health Series 101: Introduction to Public Health. Retrieved from </a:t>
            </a:r>
            <a:r>
              <a:rPr lang="en-US" sz="1800" dirty="0">
                <a:hlinkClick r:id="rId4"/>
              </a:rPr>
              <a:t>https://www.cdc.gov/publichealth101/documents/introduction-to-public-health.pdf</a:t>
            </a:r>
            <a:r>
              <a:rPr lang="en-US" sz="1800" dirty="0"/>
              <a:t>  </a:t>
            </a:r>
          </a:p>
          <a:p>
            <a:pPr marL="463550" indent="-463550">
              <a:buNone/>
            </a:pPr>
            <a:r>
              <a:rPr lang="en-US" sz="1800" dirty="0" err="1"/>
              <a:t>Frieden</a:t>
            </a:r>
            <a:r>
              <a:rPr lang="en-US" sz="1800" dirty="0"/>
              <a:t>, T. (2010). A Framework for Public Health Action: The Health Impact Pyramid. </a:t>
            </a:r>
            <a:r>
              <a:rPr lang="en-US" sz="1800" i="1" dirty="0"/>
              <a:t>American Journal Public Health, 100(4), </a:t>
            </a:r>
            <a:r>
              <a:rPr lang="en-US" sz="1800" dirty="0"/>
              <a:t>590-595. </a:t>
            </a:r>
          </a:p>
          <a:p>
            <a:pPr marL="463550" indent="-463550">
              <a:buNone/>
            </a:pPr>
            <a:r>
              <a:rPr lang="en-US" sz="1800" dirty="0"/>
              <a:t>Honeycutt, S., Leeman, J., McCarthy, W., </a:t>
            </a:r>
            <a:r>
              <a:rPr lang="en-US" sz="1800" dirty="0" err="1"/>
              <a:t>Bastani</a:t>
            </a:r>
            <a:r>
              <a:rPr lang="en-US" sz="1800" dirty="0"/>
              <a:t>, R., Carter-Edwards, L., Clark, H., &amp; </a:t>
            </a:r>
            <a:r>
              <a:rPr lang="en-US" sz="1800" dirty="0" err="1"/>
              <a:t>Garney</a:t>
            </a:r>
            <a:r>
              <a:rPr lang="en-US" sz="1800" dirty="0"/>
              <a:t>, W. et al. (2015). Evaluating Policy, Systems, and Environmental Change Interventions: Lessons Learned from CDC’s Prevention Research Centers. </a:t>
            </a:r>
            <a:r>
              <a:rPr lang="en-US" sz="1800" dirty="0" err="1"/>
              <a:t>doi</a:t>
            </a:r>
            <a:r>
              <a:rPr lang="en-US" sz="1800" dirty="0"/>
              <a:t>: </a:t>
            </a:r>
            <a:r>
              <a:rPr lang="en-US" sz="1800" u="sng" dirty="0">
                <a:hlinkClick r:id="rId5"/>
              </a:rPr>
              <a:t>http://dx.doi.org/10.5888/pcd12.150281</a:t>
            </a:r>
            <a:r>
              <a:rPr lang="en-US" sz="1800" dirty="0"/>
              <a:t> </a:t>
            </a:r>
          </a:p>
          <a:p>
            <a:pPr marL="463550" indent="-463550">
              <a:buNone/>
            </a:pPr>
            <a:r>
              <a:rPr lang="en-US" sz="1800" dirty="0" err="1"/>
              <a:t>Kindig</a:t>
            </a:r>
            <a:r>
              <a:rPr lang="en-US" sz="1800" dirty="0"/>
              <a:t>, D., </a:t>
            </a:r>
            <a:r>
              <a:rPr lang="en-US" sz="1800" dirty="0" err="1"/>
              <a:t>Booske</a:t>
            </a:r>
            <a:r>
              <a:rPr lang="en-US" sz="1800" dirty="0"/>
              <a:t>, B., Siemering, K., Henry, B., &amp; Remington, P. (2010). Observations and recommendations From the Mobilizing Action Toward Community Health (MATCH) Expert Meeting. </a:t>
            </a:r>
            <a:r>
              <a:rPr lang="en-US" sz="1800" i="1" dirty="0"/>
              <a:t>Preventing Chronic Disease</a:t>
            </a:r>
            <a:r>
              <a:rPr lang="en-US" sz="1800" dirty="0"/>
              <a:t>, </a:t>
            </a:r>
            <a:r>
              <a:rPr lang="en-US" sz="1800" i="1" dirty="0"/>
              <a:t>7(6)</a:t>
            </a:r>
            <a:r>
              <a:rPr lang="en-US" sz="1800" dirty="0"/>
              <a:t>, A124. </a:t>
            </a:r>
          </a:p>
          <a:p>
            <a:pPr marL="463550" indent="-463550">
              <a:buNone/>
            </a:pPr>
            <a:r>
              <a:rPr lang="en-US" sz="1800" dirty="0" err="1"/>
              <a:t>Kindig</a:t>
            </a:r>
            <a:r>
              <a:rPr lang="en-US" sz="1800" dirty="0"/>
              <a:t>, D., </a:t>
            </a:r>
            <a:r>
              <a:rPr lang="en-US" sz="1800" dirty="0" err="1"/>
              <a:t>Booske</a:t>
            </a:r>
            <a:r>
              <a:rPr lang="en-US" sz="1800" dirty="0"/>
              <a:t>, B., &amp; Remington P. (2010). Mobilizing Action Toward Community Health (MATCH): metrics, incentives, and partnerships for population health. </a:t>
            </a:r>
            <a:r>
              <a:rPr lang="en-US" sz="1800" i="1" dirty="0"/>
              <a:t>Preventing Chronic Disease, 7(4)</a:t>
            </a:r>
            <a:r>
              <a:rPr lang="en-US" sz="1800" dirty="0"/>
              <a:t>, A68. </a:t>
            </a:r>
          </a:p>
        </p:txBody>
      </p:sp>
    </p:spTree>
    <p:extLst>
      <p:ext uri="{BB962C8B-B14F-4D97-AF65-F5344CB8AC3E}">
        <p14:creationId xmlns:p14="http://schemas.microsoft.com/office/powerpoint/2010/main" val="39322679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3" name="Content Placeholder 2"/>
          <p:cNvSpPr>
            <a:spLocks noGrp="1"/>
          </p:cNvSpPr>
          <p:nvPr>
            <p:ph idx="1"/>
          </p:nvPr>
        </p:nvSpPr>
        <p:spPr/>
        <p:txBody>
          <a:bodyPr>
            <a:normAutofit/>
          </a:bodyPr>
          <a:lstStyle/>
          <a:p>
            <a:r>
              <a:rPr lang="en-US" dirty="0"/>
              <a:t>Discussed characteristics of organizations that result in different limitation on the ability to lobby</a:t>
            </a:r>
          </a:p>
          <a:p>
            <a:r>
              <a:rPr lang="en-US" dirty="0"/>
              <a:t>Reviewed the type of activity you plan to pursue, whether you receive federal funds from the CDC</a:t>
            </a:r>
          </a:p>
          <a:p>
            <a:r>
              <a:rPr lang="en-US" dirty="0"/>
              <a:t>Talked about the different classification of your organization by the IRS</a:t>
            </a:r>
          </a:p>
          <a:p>
            <a:endParaRPr lang="en-US" dirty="0"/>
          </a:p>
        </p:txBody>
      </p:sp>
    </p:spTree>
    <p:extLst>
      <p:ext uri="{BB962C8B-B14F-4D97-AF65-F5344CB8AC3E}">
        <p14:creationId xmlns:p14="http://schemas.microsoft.com/office/powerpoint/2010/main" val="6260754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a:xfrm>
            <a:off x="1972733" y="1905002"/>
            <a:ext cx="8229600" cy="4038599"/>
          </a:xfrm>
        </p:spPr>
        <p:txBody>
          <a:bodyPr>
            <a:normAutofit fontScale="77500" lnSpcReduction="20000"/>
          </a:bodyPr>
          <a:lstStyle/>
          <a:p>
            <a:r>
              <a:rPr lang="en-US" sz="2200" dirty="0">
                <a:hlinkClick r:id="rId3"/>
              </a:rPr>
              <a:t>Anti-Lobbying Restrictions for CDC Grantees </a:t>
            </a:r>
            <a:endParaRPr lang="en-US" sz="2200" dirty="0"/>
          </a:p>
          <a:p>
            <a:r>
              <a:rPr lang="en-US" sz="2200" dirty="0">
                <a:hlinkClick r:id="rId4"/>
              </a:rPr>
              <a:t>Complying with Anti-Lobbying Laws </a:t>
            </a:r>
            <a:endParaRPr lang="en-US" sz="2200" dirty="0"/>
          </a:p>
          <a:p>
            <a:r>
              <a:rPr lang="en-US" sz="2200" dirty="0">
                <a:hlinkClick r:id="rId5"/>
              </a:rPr>
              <a:t>Being a Player: A Guide to the IRS Lobbying Regulations for Advocacy Charities </a:t>
            </a:r>
            <a:endParaRPr lang="en-US" sz="2200" dirty="0"/>
          </a:p>
          <a:p>
            <a:r>
              <a:rPr lang="en-US" sz="2200" dirty="0">
                <a:hlinkClick r:id="rId6"/>
              </a:rPr>
              <a:t>Building Your Advocacy Toolbox: Advocacy vs. Lobbying</a:t>
            </a:r>
            <a:endParaRPr lang="en-US" sz="2200" dirty="0"/>
          </a:p>
          <a:p>
            <a:r>
              <a:rPr lang="en-US" sz="2200" dirty="0"/>
              <a:t>Families USA Webinar (2017, May 10). ACA Defense Webinar on Next Steps: How Non-Profits Can Elevate Advocacy. Retrieved from </a:t>
            </a:r>
            <a:r>
              <a:rPr lang="en-US" sz="2200" dirty="0">
                <a:hlinkClick r:id="rId7"/>
              </a:rPr>
              <a:t>http://familiesusa.org/defending-health-care-2017-webinar-series</a:t>
            </a:r>
            <a:endParaRPr lang="en-US" sz="2200" dirty="0"/>
          </a:p>
          <a:p>
            <a:r>
              <a:rPr lang="en-US" sz="2200" dirty="0">
                <a:hlinkClick r:id="rId8"/>
              </a:rPr>
              <a:t>Internal Revenue Service, “Direct” and “Grass Roots” Lobbying Defined </a:t>
            </a:r>
            <a:endParaRPr lang="en-US" sz="2200" dirty="0"/>
          </a:p>
          <a:p>
            <a:r>
              <a:rPr lang="en-US" sz="2200" dirty="0">
                <a:hlinkClick r:id="rId9"/>
              </a:rPr>
              <a:t>Internal Revenue Service, Lobbying </a:t>
            </a:r>
            <a:endParaRPr lang="en-US" sz="2200" dirty="0"/>
          </a:p>
          <a:p>
            <a:r>
              <a:rPr lang="en-US" sz="2200" dirty="0">
                <a:hlinkClick r:id="rId10"/>
              </a:rPr>
              <a:t>The Connection: Strategies for Creating and Operating 501(c)(3)s and 501(c)(4)s and Political Organizations </a:t>
            </a:r>
            <a:endParaRPr lang="en-US" sz="2200" dirty="0"/>
          </a:p>
          <a:p>
            <a:r>
              <a:rPr lang="en-US" sz="2200" dirty="0"/>
              <a:t>W.K. Kellogg Foundation article: </a:t>
            </a:r>
            <a:r>
              <a:rPr lang="en-US" sz="2200" dirty="0">
                <a:hlinkClick r:id="rId11"/>
              </a:rPr>
              <a:t>Is It Legal for Nonprofits to Advocate for Policy Change? </a:t>
            </a:r>
            <a:endParaRPr lang="en-US" sz="2200" dirty="0"/>
          </a:p>
          <a:p>
            <a:r>
              <a:rPr lang="en-US" sz="2200" dirty="0">
                <a:hlinkClick r:id="rId12"/>
              </a:rPr>
              <a:t>The NAACHO Advocacy Toolkit</a:t>
            </a:r>
            <a:endParaRPr lang="en-US" sz="2200" dirty="0"/>
          </a:p>
        </p:txBody>
      </p:sp>
    </p:spTree>
    <p:extLst>
      <p:ext uri="{BB962C8B-B14F-4D97-AF65-F5344CB8AC3E}">
        <p14:creationId xmlns:p14="http://schemas.microsoft.com/office/powerpoint/2010/main" val="16741541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236538" indent="-236538">
              <a:buNone/>
            </a:pPr>
            <a:r>
              <a:rPr lang="en-US" sz="1800" dirty="0"/>
              <a:t>Anti-Lobbying Restrictions for CDC Grantees. (2012) Retrieved from </a:t>
            </a:r>
            <a:r>
              <a:rPr lang="en-US" sz="1800" dirty="0">
                <a:hlinkClick r:id="rId3"/>
              </a:rPr>
              <a:t>https://www.cdc.gov/grants/documents/anti-lobbying_restrictions_for_cdc_grantees_july_2012.pdf</a:t>
            </a:r>
            <a:r>
              <a:rPr lang="en-US" sz="1800" dirty="0"/>
              <a:t> </a:t>
            </a:r>
          </a:p>
          <a:p>
            <a:pPr marL="236538" indent="-236538">
              <a:buNone/>
            </a:pPr>
            <a:r>
              <a:rPr lang="en-US" sz="1800" dirty="0"/>
              <a:t>Alliance for Justice. (</a:t>
            </a:r>
            <a:r>
              <a:rPr lang="en-US" sz="1800" dirty="0" err="1"/>
              <a:t>n.d.</a:t>
            </a:r>
            <a:r>
              <a:rPr lang="en-US" sz="1800" dirty="0"/>
              <a:t>). Bolder Advocacy, Glossary page. Retrieved from </a:t>
            </a:r>
            <a:r>
              <a:rPr lang="en-US" sz="1800" u="sng" dirty="0">
                <a:hlinkClick r:id="rId4"/>
              </a:rPr>
              <a:t>http://www.bolderadvocacy.org/afj-on-advocacy/glossary</a:t>
            </a:r>
            <a:endParaRPr lang="en-US" sz="1800" u="sng" dirty="0"/>
          </a:p>
          <a:p>
            <a:pPr marL="236538" indent="-236538">
              <a:buNone/>
            </a:pPr>
            <a:r>
              <a:rPr lang="en-US" sz="1800" dirty="0" err="1"/>
              <a:t>Schadler</a:t>
            </a:r>
            <a:r>
              <a:rPr lang="en-US" sz="1800" dirty="0"/>
              <a:t>, B. (2006). The Connection: Strategies for Creating and Operating 501(c)(3)s, 501(c)4s and Political Organizations. Alliance for Justice. Retrieved from </a:t>
            </a:r>
            <a:r>
              <a:rPr lang="en-US" sz="1800" dirty="0">
                <a:hlinkClick r:id="rId5"/>
              </a:rPr>
              <a:t>http://www.bolderadvocacy.org/wp-content/uploads/2012/01/The_Connection.pdf</a:t>
            </a:r>
            <a:r>
              <a:rPr lang="en-US" sz="1800" dirty="0"/>
              <a:t> </a:t>
            </a:r>
          </a:p>
          <a:p>
            <a:pPr marL="236538" indent="-236538">
              <a:buNone/>
            </a:pPr>
            <a:r>
              <a:rPr lang="en-US" sz="1800" dirty="0"/>
              <a:t>SOPHE (</a:t>
            </a:r>
            <a:r>
              <a:rPr lang="en-US" sz="1800" dirty="0" err="1"/>
              <a:t>n.d.</a:t>
            </a:r>
            <a:r>
              <a:rPr lang="en-US" sz="1800" dirty="0"/>
              <a:t>). Chapter 2, Policy and the Role of Public Health Professionals. Retrieved from </a:t>
            </a:r>
            <a:r>
              <a:rPr lang="en-US" sz="1800" dirty="0">
                <a:hlinkClick r:id="rId6"/>
              </a:rPr>
              <a:t>https://www.yumpu.com/en/document/view/30857409/chapter-2-society-for-public-health-education</a:t>
            </a:r>
            <a:endParaRPr lang="en-US" sz="1800" dirty="0"/>
          </a:p>
          <a:p>
            <a:pPr marL="236538" indent="-236538">
              <a:buNone/>
            </a:pPr>
            <a:r>
              <a:rPr lang="en-US" sz="1800" dirty="0"/>
              <a:t>W.K. Kellogg Foundation. (</a:t>
            </a:r>
            <a:r>
              <a:rPr lang="en-US" sz="1800" dirty="0" err="1"/>
              <a:t>n.d.</a:t>
            </a:r>
            <a:r>
              <a:rPr lang="en-US" sz="1800" dirty="0"/>
              <a:t>). Is it Legal for Nonprofits to Advocate for Policy Change? Retrieved from </a:t>
            </a:r>
            <a:r>
              <a:rPr lang="en-US" sz="1800" dirty="0">
                <a:hlinkClick r:id="rId7"/>
              </a:rPr>
              <a:t>http://ww2.wkkf.org/advocacyhandbook/page2a.html</a:t>
            </a:r>
            <a:r>
              <a:rPr lang="en-US" sz="1800" dirty="0"/>
              <a:t> </a:t>
            </a:r>
          </a:p>
        </p:txBody>
      </p:sp>
    </p:spTree>
    <p:extLst>
      <p:ext uri="{BB962C8B-B14F-4D97-AF65-F5344CB8AC3E}">
        <p14:creationId xmlns:p14="http://schemas.microsoft.com/office/powerpoint/2010/main" val="5386715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6: Implement </a:t>
            </a:r>
          </a:p>
          <a:p>
            <a:pPr eaLnBrk="1" hangingPunct="1"/>
            <a:r>
              <a:rPr lang="en-US" altLang="en-US" dirty="0">
                <a:solidFill>
                  <a:schemeClr val="bg1"/>
                </a:solidFill>
              </a:rPr>
              <a:t>Take Action </a:t>
            </a: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31715418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 </a:t>
            </a:r>
          </a:p>
        </p:txBody>
      </p:sp>
      <p:sp>
        <p:nvSpPr>
          <p:cNvPr id="5" name="Content Placeholder 4"/>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pPr marL="0" indent="0">
              <a:lnSpc>
                <a:spcPct val="120000"/>
              </a:lnSpc>
              <a:buNone/>
            </a:pPr>
            <a:endParaRPr lang="en-US" dirty="0"/>
          </a:p>
        </p:txBody>
      </p:sp>
    </p:spTree>
    <p:extLst>
      <p:ext uri="{BB962C8B-B14F-4D97-AF65-F5344CB8AC3E}">
        <p14:creationId xmlns:p14="http://schemas.microsoft.com/office/powerpoint/2010/main" val="42688021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Competencies </a:t>
            </a:r>
          </a:p>
        </p:txBody>
      </p:sp>
      <p:sp>
        <p:nvSpPr>
          <p:cNvPr id="3" name="Content Placeholder 2"/>
          <p:cNvSpPr>
            <a:spLocks noGrp="1"/>
          </p:cNvSpPr>
          <p:nvPr>
            <p:ph idx="1"/>
          </p:nvPr>
        </p:nvSpPr>
        <p:spPr/>
        <p:txBody>
          <a:bodyPr>
            <a:normAutofit/>
          </a:bodyPr>
          <a:lstStyle/>
          <a:p>
            <a:r>
              <a:rPr lang="en-US" dirty="0"/>
              <a:t>Use strategies that advance advocacy goals</a:t>
            </a:r>
          </a:p>
          <a:p>
            <a:r>
              <a:rPr lang="en-US" dirty="0"/>
              <a:t>Implement advocacy plans</a:t>
            </a:r>
          </a:p>
        </p:txBody>
      </p:sp>
      <p:pic>
        <p:nvPicPr>
          <p:cNvPr id="5" name="Picture 4"/>
          <p:cNvPicPr>
            <a:picLocks noChangeAspect="1"/>
          </p:cNvPicPr>
          <p:nvPr/>
        </p:nvPicPr>
        <p:blipFill>
          <a:blip r:embed="rId3"/>
          <a:stretch>
            <a:fillRect/>
          </a:stretch>
        </p:blipFill>
        <p:spPr>
          <a:xfrm>
            <a:off x="9296401" y="744754"/>
            <a:ext cx="1188823" cy="1188823"/>
          </a:xfrm>
          <a:prstGeom prst="rect">
            <a:avLst/>
          </a:prstGeom>
        </p:spPr>
      </p:pic>
    </p:spTree>
    <p:extLst>
      <p:ext uri="{BB962C8B-B14F-4D97-AF65-F5344CB8AC3E}">
        <p14:creationId xmlns:p14="http://schemas.microsoft.com/office/powerpoint/2010/main" val="38494810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p>
        </p:txBody>
      </p:sp>
      <p:sp>
        <p:nvSpPr>
          <p:cNvPr id="3" name="Content Placeholder 2"/>
          <p:cNvSpPr>
            <a:spLocks noGrp="1"/>
          </p:cNvSpPr>
          <p:nvPr>
            <p:ph idx="1"/>
          </p:nvPr>
        </p:nvSpPr>
        <p:spPr/>
        <p:txBody>
          <a:bodyPr>
            <a:normAutofit/>
          </a:bodyPr>
          <a:lstStyle/>
          <a:p>
            <a:r>
              <a:rPr lang="en-US" dirty="0"/>
              <a:t>Identify whether sufficient awareness and resources exist to support the successful implementation of the PSE change</a:t>
            </a:r>
          </a:p>
          <a:p>
            <a:r>
              <a:rPr lang="en-US" dirty="0"/>
              <a:t>Describe how to ensure successful implementation and explain the importance of this step to stakeholders</a:t>
            </a:r>
          </a:p>
        </p:txBody>
      </p:sp>
    </p:spTree>
    <p:extLst>
      <p:ext uri="{BB962C8B-B14F-4D97-AF65-F5344CB8AC3E}">
        <p14:creationId xmlns:p14="http://schemas.microsoft.com/office/powerpoint/2010/main" val="19185675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Previous Steps </a:t>
            </a:r>
          </a:p>
        </p:txBody>
      </p:sp>
      <p:graphicFrame>
        <p:nvGraphicFramePr>
          <p:cNvPr id="5" name="Diagram 4"/>
          <p:cNvGraphicFramePr/>
          <p:nvPr/>
        </p:nvGraphicFramePr>
        <p:xfrm>
          <a:off x="2133600" y="1473200"/>
          <a:ext cx="80010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178566" y="2895600"/>
            <a:ext cx="1355834" cy="477054"/>
          </a:xfrm>
          <a:prstGeom prst="rect">
            <a:avLst/>
          </a:prstGeom>
          <a:noFill/>
        </p:spPr>
        <p:txBody>
          <a:bodyPr wrap="square" rtlCol="0">
            <a:spAutoFit/>
          </a:bodyPr>
          <a:lstStyle/>
          <a:p>
            <a:r>
              <a:rPr lang="en-US" sz="2500" dirty="0"/>
              <a:t>Review</a:t>
            </a:r>
          </a:p>
        </p:txBody>
      </p:sp>
      <p:sp>
        <p:nvSpPr>
          <p:cNvPr id="7" name="TextBox 6"/>
          <p:cNvSpPr txBox="1"/>
          <p:nvPr/>
        </p:nvSpPr>
        <p:spPr>
          <a:xfrm>
            <a:off x="8839200" y="2494746"/>
            <a:ext cx="1447800" cy="477054"/>
          </a:xfrm>
          <a:prstGeom prst="rect">
            <a:avLst/>
          </a:prstGeom>
          <a:noFill/>
        </p:spPr>
        <p:txBody>
          <a:bodyPr wrap="square" rtlCol="0">
            <a:spAutoFit/>
          </a:bodyPr>
          <a:lstStyle/>
          <a:p>
            <a:r>
              <a:rPr lang="en-US" sz="2500" dirty="0"/>
              <a:t>Promote</a:t>
            </a:r>
          </a:p>
        </p:txBody>
      </p:sp>
    </p:spTree>
    <p:extLst>
      <p:ext uri="{BB962C8B-B14F-4D97-AF65-F5344CB8AC3E}">
        <p14:creationId xmlns:p14="http://schemas.microsoft.com/office/powerpoint/2010/main" val="27277654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 Agenda</a:t>
            </a:r>
          </a:p>
        </p:txBody>
      </p:sp>
      <p:sp>
        <p:nvSpPr>
          <p:cNvPr id="3" name="Content Placeholder 2"/>
          <p:cNvSpPr>
            <a:spLocks noGrp="1"/>
          </p:cNvSpPr>
          <p:nvPr>
            <p:ph idx="1"/>
          </p:nvPr>
        </p:nvSpPr>
        <p:spPr>
          <a:xfrm>
            <a:off x="1905000" y="1905002"/>
            <a:ext cx="8382000" cy="1523999"/>
          </a:xfrm>
        </p:spPr>
        <p:txBody>
          <a:bodyPr>
            <a:noAutofit/>
          </a:bodyPr>
          <a:lstStyle/>
          <a:p>
            <a:pPr marL="0" indent="0">
              <a:buNone/>
            </a:pPr>
            <a:r>
              <a:rPr lang="en-US" b="1" u="sng" dirty="0">
                <a:solidFill>
                  <a:srgbClr val="033B57"/>
                </a:solidFill>
              </a:rPr>
              <a:t>Policy Agenda</a:t>
            </a:r>
            <a:r>
              <a:rPr lang="en-US" b="1" dirty="0">
                <a:solidFill>
                  <a:srgbClr val="033B57"/>
                </a:solidFill>
              </a:rPr>
              <a:t> </a:t>
            </a:r>
            <a:r>
              <a:rPr lang="en-US" dirty="0">
                <a:solidFill>
                  <a:srgbClr val="033B57"/>
                </a:solidFill>
              </a:rPr>
              <a:t>is “a plan to address local, regional or state issues of concern to the Comprehensive Control Programs and their partners” </a:t>
            </a:r>
          </a:p>
          <a:p>
            <a:pPr marL="0" indent="0">
              <a:buNone/>
            </a:pPr>
            <a:endParaRPr lang="en-US" dirty="0">
              <a:solidFill>
                <a:srgbClr val="033B57"/>
              </a:solidFill>
            </a:endParaRPr>
          </a:p>
        </p:txBody>
      </p:sp>
      <p:sp>
        <p:nvSpPr>
          <p:cNvPr id="4" name="Text Placeholder 3"/>
          <p:cNvSpPr>
            <a:spLocks noGrp="1"/>
          </p:cNvSpPr>
          <p:nvPr>
            <p:ph type="body" sz="quarter" idx="10"/>
          </p:nvPr>
        </p:nvSpPr>
        <p:spPr/>
        <p:txBody>
          <a:bodyPr/>
          <a:lstStyle/>
          <a:p>
            <a:r>
              <a:rPr lang="en-US" dirty="0"/>
              <a:t>American Cancer Society, 2015. </a:t>
            </a:r>
          </a:p>
        </p:txBody>
      </p:sp>
      <p:sp>
        <p:nvSpPr>
          <p:cNvPr id="5" name="Rounded Rectangle 4"/>
          <p:cNvSpPr/>
          <p:nvPr/>
        </p:nvSpPr>
        <p:spPr>
          <a:xfrm>
            <a:off x="4876800" y="3429000"/>
            <a:ext cx="4495800" cy="22860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Policy agenda includes: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Critical policy, systems or environmental outcomes </a:t>
            </a:r>
          </a:p>
          <a:p>
            <a:pPr marL="285750" indent="-285750">
              <a:buFont typeface="Arial" panose="020B0604020202020204" pitchFamily="34" charset="0"/>
              <a:buChar char="•"/>
            </a:pPr>
            <a:r>
              <a:rPr lang="en-US" dirty="0">
                <a:solidFill>
                  <a:schemeClr val="bg1"/>
                </a:solidFill>
              </a:rPr>
              <a:t>Key stakeholders that may be involved or affected by the outcomes</a:t>
            </a:r>
          </a:p>
        </p:txBody>
      </p:sp>
    </p:spTree>
    <p:extLst>
      <p:ext uri="{BB962C8B-B14F-4D97-AF65-F5344CB8AC3E}">
        <p14:creationId xmlns:p14="http://schemas.microsoft.com/office/powerpoint/2010/main" val="24685232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American Cancer Society, 2015. </a:t>
            </a:r>
          </a:p>
        </p:txBody>
      </p:sp>
      <p:sp>
        <p:nvSpPr>
          <p:cNvPr id="7" name="Rectangle 6"/>
          <p:cNvSpPr/>
          <p:nvPr/>
        </p:nvSpPr>
        <p:spPr>
          <a:xfrm>
            <a:off x="3657600" y="762001"/>
            <a:ext cx="4572000" cy="461665"/>
          </a:xfrm>
          <a:prstGeom prst="rect">
            <a:avLst/>
          </a:prstGeom>
        </p:spPr>
        <p:txBody>
          <a:bodyPr wrap="square">
            <a:spAutoFit/>
          </a:bodyPr>
          <a:lstStyle/>
          <a:p>
            <a:pPr algn="ctr"/>
            <a:r>
              <a:rPr lang="en-US" sz="2400" u="sng" dirty="0">
                <a:hlinkClick r:id="rId4"/>
              </a:rPr>
              <a:t>https://youtu.be/DMzxE4GBATE</a:t>
            </a:r>
            <a:endParaRPr lang="en-US" sz="2400" dirty="0"/>
          </a:p>
        </p:txBody>
      </p:sp>
      <p:sp>
        <p:nvSpPr>
          <p:cNvPr id="8" name="Rectangle 7"/>
          <p:cNvSpPr/>
          <p:nvPr/>
        </p:nvSpPr>
        <p:spPr>
          <a:xfrm>
            <a:off x="4229100" y="5964338"/>
            <a:ext cx="34290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4065"/>
                </a:solidFill>
              </a:rPr>
              <a:t>Click on the play button above to watch the video.</a:t>
            </a:r>
          </a:p>
        </p:txBody>
      </p:sp>
      <p:pic>
        <p:nvPicPr>
          <p:cNvPr id="2" name="bh_V0hrs4-w"/>
          <p:cNvPicPr>
            <a:picLocks noRot="1" noChangeAspect="1"/>
          </p:cNvPicPr>
          <p:nvPr>
            <a:videoFile r:link="rId1"/>
          </p:nvPr>
        </p:nvPicPr>
        <p:blipFill>
          <a:blip r:embed="rId5"/>
          <a:stretch>
            <a:fillRect/>
          </a:stretch>
        </p:blipFill>
        <p:spPr>
          <a:xfrm>
            <a:off x="2016890" y="1347128"/>
            <a:ext cx="8036039" cy="4520272"/>
          </a:xfrm>
          <a:prstGeom prst="rect">
            <a:avLst/>
          </a:prstGeom>
        </p:spPr>
      </p:pic>
    </p:spTree>
    <p:extLst>
      <p:ext uri="{BB962C8B-B14F-4D97-AF65-F5344CB8AC3E}">
        <p14:creationId xmlns:p14="http://schemas.microsoft.com/office/powerpoint/2010/main" val="386637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a:bodyPr>
          <a:lstStyle/>
          <a:p>
            <a:pPr marL="463550" indent="-463550">
              <a:buNone/>
            </a:pPr>
            <a:r>
              <a:rPr lang="en-US" sz="1800" dirty="0"/>
              <a:t>Merriam-Webster.com. (</a:t>
            </a:r>
            <a:r>
              <a:rPr lang="en-US" sz="1800" dirty="0" err="1"/>
              <a:t>n.d.a</a:t>
            </a:r>
            <a:r>
              <a:rPr lang="en-US" sz="1800" dirty="0"/>
              <a:t>). </a:t>
            </a:r>
            <a:r>
              <a:rPr lang="en-US" sz="1800" i="1" dirty="0"/>
              <a:t>Environmen</a:t>
            </a:r>
            <a:r>
              <a:rPr lang="en-US" sz="1800" dirty="0"/>
              <a:t>t. Retrieved from </a:t>
            </a:r>
            <a:r>
              <a:rPr lang="en-US" sz="1800" u="sng" dirty="0">
                <a:hlinkClick r:id="rId3"/>
              </a:rPr>
              <a:t>https://www.merriam-webster.com/dictionary/environment</a:t>
            </a:r>
            <a:r>
              <a:rPr lang="en-US" sz="1800" dirty="0"/>
              <a:t> </a:t>
            </a:r>
          </a:p>
          <a:p>
            <a:pPr marL="463550" indent="-463550">
              <a:buNone/>
            </a:pPr>
            <a:r>
              <a:rPr lang="en-US" sz="1800" dirty="0"/>
              <a:t>Merriam-Webster.com. (</a:t>
            </a:r>
            <a:r>
              <a:rPr lang="en-US" sz="1800" dirty="0" err="1"/>
              <a:t>n.d.b</a:t>
            </a:r>
            <a:r>
              <a:rPr lang="en-US" sz="1800" dirty="0"/>
              <a:t>). </a:t>
            </a:r>
            <a:r>
              <a:rPr lang="en-US" sz="1800" i="1" dirty="0"/>
              <a:t>Policy</a:t>
            </a:r>
            <a:r>
              <a:rPr lang="en-US" sz="1800" dirty="0"/>
              <a:t>. Retrieved from </a:t>
            </a:r>
            <a:r>
              <a:rPr lang="en-US" sz="1800" u="sng" dirty="0">
                <a:hlinkClick r:id="rId4"/>
              </a:rPr>
              <a:t>https://www.merriam-webster.com/dictionary/policy</a:t>
            </a:r>
            <a:endParaRPr lang="en-US" sz="1800" u="sng" dirty="0"/>
          </a:p>
          <a:p>
            <a:pPr marL="463550" indent="-463550">
              <a:buNone/>
            </a:pPr>
            <a:r>
              <a:rPr lang="en-US" sz="1800" dirty="0"/>
              <a:t>Merriam-Webster.com. (</a:t>
            </a:r>
            <a:r>
              <a:rPr lang="en-US" sz="1800" dirty="0" err="1"/>
              <a:t>n.d.c</a:t>
            </a:r>
            <a:r>
              <a:rPr lang="en-US" sz="1800" dirty="0"/>
              <a:t>). </a:t>
            </a:r>
            <a:r>
              <a:rPr lang="en-US" sz="1800" i="1" dirty="0"/>
              <a:t>System</a:t>
            </a:r>
            <a:r>
              <a:rPr lang="en-US" sz="1800" dirty="0"/>
              <a:t>. Retrieved from </a:t>
            </a:r>
            <a:r>
              <a:rPr lang="en-US" sz="1800" u="sng" dirty="0">
                <a:hlinkClick r:id="rId5"/>
              </a:rPr>
              <a:t>https://www.merriam-webster.com/dictionary/system</a:t>
            </a:r>
            <a:endParaRPr lang="en-US" sz="1800" dirty="0"/>
          </a:p>
          <a:p>
            <a:pPr marL="463550" indent="-463550">
              <a:buNone/>
            </a:pPr>
            <a:r>
              <a:rPr lang="en-US" sz="1800" dirty="0"/>
              <a:t>Meyerson, B. (</a:t>
            </a:r>
            <a:r>
              <a:rPr lang="en-US" sz="1800" dirty="0" err="1"/>
              <a:t>n.d.</a:t>
            </a:r>
            <a:r>
              <a:rPr lang="en-US" sz="1800" dirty="0"/>
              <a:t>). State Policy Issues in Cervical Cancer. Retrieved from </a:t>
            </a:r>
            <a:r>
              <a:rPr lang="en-US" sz="1800" u="sng" dirty="0">
                <a:hlinkClick r:id="rId6"/>
              </a:rPr>
              <a:t>http://www.womeningovernment.org/sites/default/files/documents/events/Meyerson.pdf</a:t>
            </a:r>
            <a:endParaRPr lang="en-US" sz="1800" dirty="0"/>
          </a:p>
          <a:p>
            <a:pPr marL="463550" indent="-463550">
              <a:buNone/>
            </a:pPr>
            <a:r>
              <a:rPr lang="en-US" sz="1800" dirty="0"/>
              <a:t>Smith, C. (2013). Big P, Little P, Policy. Safe Routes to School National Partnership Blog. Retrieved from </a:t>
            </a:r>
            <a:r>
              <a:rPr lang="en-US" sz="1800" u="sng" dirty="0">
                <a:hlinkClick r:id="rId7"/>
              </a:rPr>
              <a:t>http://www.saferoutespartnership.org/blog/big-p-little-p-policy</a:t>
            </a:r>
            <a:endParaRPr lang="en-US" sz="1800" u="sng" dirty="0"/>
          </a:p>
          <a:p>
            <a:pPr marL="463550" indent="-463550">
              <a:buNone/>
            </a:pPr>
            <a:r>
              <a:rPr lang="en-US" sz="1800" dirty="0"/>
              <a:t>Truss, M. (2013). Policy, Systems, and Environmental Change in Cancer Control. Retrieved from </a:t>
            </a:r>
            <a:r>
              <a:rPr lang="en-US" sz="1800" u="sng" dirty="0">
                <a:hlinkClick r:id="rId8" invalidUrl="http://phpa.dhmh.maryland.gov/cancer/cancerplan/SiteAssets/SitePages/publications/PSE Presentation FINAL.pps"/>
              </a:rPr>
              <a:t>http://phpa.dhmh.maryland.gov/cancer/cancerplan/SiteAssets/SitePages/publications/PSE%20Presentation%20FINAL.pps</a:t>
            </a:r>
            <a:r>
              <a:rPr lang="en-US" sz="1800" u="sng" dirty="0"/>
              <a:t> </a:t>
            </a:r>
          </a:p>
          <a:p>
            <a:pPr marL="463550" indent="-463550">
              <a:buNone/>
            </a:pPr>
            <a:r>
              <a:rPr lang="en-US" sz="1800" dirty="0"/>
              <a:t>Zahner, S., Oliver, T., &amp; Siemering, K. (2014). The mobilizing action toward community health partnership study: multisector partnerships in US counties with improving health metrics.</a:t>
            </a:r>
            <a:r>
              <a:rPr lang="en-US" sz="1800" b="1" dirty="0"/>
              <a:t> </a:t>
            </a:r>
            <a:r>
              <a:rPr lang="en-US" sz="1800" i="1" dirty="0"/>
              <a:t>Preventing Chronic Disease, 11, </a:t>
            </a:r>
            <a:r>
              <a:rPr lang="en-US" sz="1800" dirty="0"/>
              <a:t>E05. </a:t>
            </a:r>
          </a:p>
          <a:p>
            <a:pPr marL="0" indent="0">
              <a:buNone/>
            </a:pPr>
            <a:endParaRPr lang="en-US" dirty="0"/>
          </a:p>
        </p:txBody>
      </p:sp>
    </p:spTree>
    <p:extLst>
      <p:ext uri="{BB962C8B-B14F-4D97-AF65-F5344CB8AC3E}">
        <p14:creationId xmlns:p14="http://schemas.microsoft.com/office/powerpoint/2010/main" val="9862978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Awareness</a:t>
            </a:r>
          </a:p>
        </p:txBody>
      </p:sp>
      <p:sp>
        <p:nvSpPr>
          <p:cNvPr id="11" name="TextBox 10"/>
          <p:cNvSpPr txBox="1"/>
          <p:nvPr/>
        </p:nvSpPr>
        <p:spPr>
          <a:xfrm>
            <a:off x="1879600" y="5152390"/>
            <a:ext cx="3886200" cy="1077218"/>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Confirm that sufficient awareness about the PSE change has been established to ensure successful implementation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600" y="2209800"/>
            <a:ext cx="3981764" cy="2712796"/>
          </a:xfrm>
          <a:prstGeom prst="rect">
            <a:avLst/>
          </a:prstGeom>
        </p:spPr>
      </p:pic>
      <p:sp>
        <p:nvSpPr>
          <p:cNvPr id="8" name="Rectangle 7"/>
          <p:cNvSpPr/>
          <p:nvPr/>
        </p:nvSpPr>
        <p:spPr>
          <a:xfrm>
            <a:off x="5486400" y="1905001"/>
            <a:ext cx="4724400" cy="17526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bg1"/>
                </a:solidFill>
              </a:rPr>
              <a:t>Awareness in Georgia:</a:t>
            </a:r>
          </a:p>
          <a:p>
            <a:pPr lvl="0"/>
            <a:endParaRPr lang="en-US" sz="1600" dirty="0">
              <a:solidFill>
                <a:schemeClr val="bg1"/>
              </a:solidFill>
            </a:endParaRPr>
          </a:p>
          <a:p>
            <a:pPr marL="342900" indent="-342900">
              <a:buFont typeface="Wingdings" panose="05000000000000000000" pitchFamily="2" charset="2"/>
              <a:buChar char="ü"/>
            </a:pPr>
            <a:r>
              <a:rPr lang="en-US" sz="1600" dirty="0">
                <a:solidFill>
                  <a:schemeClr val="bg1"/>
                </a:solidFill>
              </a:rPr>
              <a:t>Used multiple communication channels</a:t>
            </a:r>
          </a:p>
          <a:p>
            <a:pPr marL="342900" indent="-342900">
              <a:buFont typeface="Wingdings" panose="05000000000000000000" pitchFamily="2" charset="2"/>
              <a:buChar char="ü"/>
            </a:pPr>
            <a:r>
              <a:rPr lang="en-US" sz="1600" dirty="0">
                <a:solidFill>
                  <a:schemeClr val="bg1"/>
                </a:solidFill>
              </a:rPr>
              <a:t>Engaged stakeholders via email campaigns</a:t>
            </a:r>
          </a:p>
          <a:p>
            <a:pPr marL="342900" indent="-342900">
              <a:buFont typeface="Wingdings" panose="05000000000000000000" pitchFamily="2" charset="2"/>
              <a:buChar char="ü"/>
            </a:pPr>
            <a:r>
              <a:rPr lang="en-US" sz="1600" dirty="0">
                <a:solidFill>
                  <a:schemeClr val="bg1"/>
                </a:solidFill>
              </a:rPr>
              <a:t>Asked stakeholder organizations to mobilize members through legislative updates and calls to action </a:t>
            </a:r>
          </a:p>
        </p:txBody>
      </p:sp>
      <p:sp>
        <p:nvSpPr>
          <p:cNvPr id="9" name="Rectangle 8"/>
          <p:cNvSpPr/>
          <p:nvPr/>
        </p:nvSpPr>
        <p:spPr>
          <a:xfrm>
            <a:off x="5486400" y="3810000"/>
            <a:ext cx="4724400" cy="1752600"/>
          </a:xfrm>
          <a:prstGeom prst="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bg1"/>
                </a:solidFill>
              </a:rPr>
              <a:t>Awareness in Minnesota:</a:t>
            </a:r>
          </a:p>
          <a:p>
            <a:pPr lvl="0"/>
            <a:endParaRPr lang="en-US" sz="1600" dirty="0">
              <a:solidFill>
                <a:schemeClr val="bg1"/>
              </a:solidFill>
            </a:endParaRPr>
          </a:p>
          <a:p>
            <a:pPr marL="285750" indent="-285750">
              <a:buFont typeface="Wingdings" panose="05000000000000000000" pitchFamily="2" charset="2"/>
              <a:buChar char="ü"/>
            </a:pPr>
            <a:r>
              <a:rPr lang="en-US" sz="1600" dirty="0">
                <a:solidFill>
                  <a:schemeClr val="bg1"/>
                </a:solidFill>
              </a:rPr>
              <a:t>Encouraged health care organizations to help create healthier communities through policy</a:t>
            </a:r>
          </a:p>
          <a:p>
            <a:pPr marL="285750" indent="-285750">
              <a:buFont typeface="Wingdings" panose="05000000000000000000" pitchFamily="2" charset="2"/>
              <a:buChar char="ü"/>
            </a:pPr>
            <a:r>
              <a:rPr lang="en-US" sz="1600" dirty="0">
                <a:solidFill>
                  <a:schemeClr val="bg1"/>
                </a:solidFill>
              </a:rPr>
              <a:t>Offered local public health grantees on-site technical assistance to build awareness</a:t>
            </a:r>
          </a:p>
        </p:txBody>
      </p:sp>
    </p:spTree>
    <p:extLst>
      <p:ext uri="{BB962C8B-B14F-4D97-AF65-F5344CB8AC3E}">
        <p14:creationId xmlns:p14="http://schemas.microsoft.com/office/powerpoint/2010/main" val="31941211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Stakeholder Commitment and Resources</a:t>
            </a:r>
          </a:p>
        </p:txBody>
      </p:sp>
      <p:graphicFrame>
        <p:nvGraphicFramePr>
          <p:cNvPr id="5" name="Content Placeholder 4"/>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66957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Facilitating PSE Change Success</a:t>
            </a:r>
          </a:p>
        </p:txBody>
      </p:sp>
      <p:sp>
        <p:nvSpPr>
          <p:cNvPr id="4" name="Text Placeholder 3"/>
          <p:cNvSpPr>
            <a:spLocks noGrp="1"/>
          </p:cNvSpPr>
          <p:nvPr>
            <p:ph type="body" sz="quarter" idx="10"/>
          </p:nvPr>
        </p:nvSpPr>
        <p:spPr>
          <a:xfrm>
            <a:off x="1981200" y="6248400"/>
            <a:ext cx="5562600" cy="457200"/>
          </a:xfrm>
        </p:spPr>
        <p:txBody>
          <a:bodyPr>
            <a:normAutofit lnSpcReduction="10000"/>
          </a:bodyPr>
          <a:lstStyle/>
          <a:p>
            <a:r>
              <a:rPr lang="en-US" dirty="0"/>
              <a:t>Strategy Chart used with permission from the Midwest Academy, http://www.midwestacademy.com/</a:t>
            </a:r>
          </a:p>
        </p:txBody>
      </p:sp>
      <p:graphicFrame>
        <p:nvGraphicFramePr>
          <p:cNvPr id="5" name="Table 4"/>
          <p:cNvGraphicFramePr>
            <a:graphicFrameLocks noGrp="1"/>
          </p:cNvGraphicFramePr>
          <p:nvPr/>
        </p:nvGraphicFramePr>
        <p:xfrm>
          <a:off x="1828801" y="1752600"/>
          <a:ext cx="8534399" cy="4465320"/>
        </p:xfrm>
        <a:graphic>
          <a:graphicData uri="http://schemas.openxmlformats.org/drawingml/2006/table">
            <a:tbl>
              <a:tblPr firstRow="1" bandRow="1">
                <a:tableStyleId>{5C22544A-7EE6-4342-B048-85BDC9FD1C3A}</a:tableStyleId>
              </a:tblPr>
              <a:tblGrid>
                <a:gridCol w="1396538">
                  <a:extLst>
                    <a:ext uri="{9D8B030D-6E8A-4147-A177-3AD203B41FA5}">
                      <a16:colId xmlns:a16="http://schemas.microsoft.com/office/drawing/2014/main" val="1979332239"/>
                    </a:ext>
                  </a:extLst>
                </a:gridCol>
                <a:gridCol w="1939636">
                  <a:extLst>
                    <a:ext uri="{9D8B030D-6E8A-4147-A177-3AD203B41FA5}">
                      <a16:colId xmlns:a16="http://schemas.microsoft.com/office/drawing/2014/main" val="2316608589"/>
                    </a:ext>
                  </a:extLst>
                </a:gridCol>
                <a:gridCol w="1629294">
                  <a:extLst>
                    <a:ext uri="{9D8B030D-6E8A-4147-A177-3AD203B41FA5}">
                      <a16:colId xmlns:a16="http://schemas.microsoft.com/office/drawing/2014/main" val="1781761207"/>
                    </a:ext>
                  </a:extLst>
                </a:gridCol>
                <a:gridCol w="1862051">
                  <a:extLst>
                    <a:ext uri="{9D8B030D-6E8A-4147-A177-3AD203B41FA5}">
                      <a16:colId xmlns:a16="http://schemas.microsoft.com/office/drawing/2014/main" val="718257778"/>
                    </a:ext>
                  </a:extLst>
                </a:gridCol>
                <a:gridCol w="1706880">
                  <a:extLst>
                    <a:ext uri="{9D8B030D-6E8A-4147-A177-3AD203B41FA5}">
                      <a16:colId xmlns:a16="http://schemas.microsoft.com/office/drawing/2014/main" val="3456224392"/>
                    </a:ext>
                  </a:extLst>
                </a:gridCol>
              </a:tblGrid>
              <a:tr h="381000">
                <a:tc>
                  <a:txBody>
                    <a:bodyPr/>
                    <a:lstStyle/>
                    <a:p>
                      <a:pPr algn="ctr"/>
                      <a:r>
                        <a:rPr lang="en-US" sz="1000" dirty="0"/>
                        <a:t>Goals</a:t>
                      </a:r>
                    </a:p>
                  </a:txBody>
                  <a:tcPr>
                    <a:solidFill>
                      <a:srgbClr val="033B57"/>
                    </a:solidFill>
                  </a:tcPr>
                </a:tc>
                <a:tc>
                  <a:txBody>
                    <a:bodyPr/>
                    <a:lstStyle/>
                    <a:p>
                      <a:pPr algn="ctr"/>
                      <a:r>
                        <a:rPr lang="en-US" sz="1050" dirty="0"/>
                        <a:t>Organizational Considerations</a:t>
                      </a:r>
                    </a:p>
                  </a:txBody>
                  <a:tcPr>
                    <a:solidFill>
                      <a:srgbClr val="033B57"/>
                    </a:solidFill>
                  </a:tcPr>
                </a:tc>
                <a:tc>
                  <a:txBody>
                    <a:bodyPr/>
                    <a:lstStyle/>
                    <a:p>
                      <a:pPr algn="ctr"/>
                      <a:r>
                        <a:rPr lang="en-US" sz="1050" dirty="0"/>
                        <a:t>Constituency </a:t>
                      </a:r>
                      <a:br>
                        <a:rPr lang="en-US" sz="1050" dirty="0"/>
                      </a:br>
                      <a:r>
                        <a:rPr lang="en-US" sz="1050" dirty="0"/>
                        <a:t>People Power</a:t>
                      </a:r>
                    </a:p>
                  </a:txBody>
                  <a:tcPr>
                    <a:solidFill>
                      <a:srgbClr val="033B57"/>
                    </a:solidFill>
                  </a:tcPr>
                </a:tc>
                <a:tc>
                  <a:txBody>
                    <a:bodyPr/>
                    <a:lstStyle/>
                    <a:p>
                      <a:pPr algn="ctr"/>
                      <a:r>
                        <a:rPr lang="en-US" sz="1050"/>
                        <a:t>Decision</a:t>
                      </a:r>
                      <a:r>
                        <a:rPr lang="en-US" sz="1050" baseline="0"/>
                        <a:t> </a:t>
                      </a:r>
                      <a:r>
                        <a:rPr lang="en-US" sz="1050"/>
                        <a:t>Maker (Target)</a:t>
                      </a:r>
                      <a:endParaRPr lang="en-US" sz="1050" dirty="0"/>
                    </a:p>
                  </a:txBody>
                  <a:tcPr>
                    <a:solidFill>
                      <a:srgbClr val="033B57"/>
                    </a:solidFill>
                  </a:tcPr>
                </a:tc>
                <a:tc>
                  <a:txBody>
                    <a:bodyPr/>
                    <a:lstStyle/>
                    <a:p>
                      <a:pPr algn="ctr"/>
                      <a:r>
                        <a:rPr lang="en-US" sz="1050" dirty="0"/>
                        <a:t>Tactics</a:t>
                      </a:r>
                    </a:p>
                  </a:txBody>
                  <a:tcPr>
                    <a:solidFill>
                      <a:srgbClr val="033B57"/>
                    </a:solidFill>
                  </a:tcPr>
                </a:tc>
                <a:extLst>
                  <a:ext uri="{0D108BD9-81ED-4DB2-BD59-A6C34878D82A}">
                    <a16:rowId xmlns:a16="http://schemas.microsoft.com/office/drawing/2014/main" val="1842404632"/>
                  </a:ext>
                </a:extLst>
              </a:tr>
              <a:tr h="3931920">
                <a:tc>
                  <a:txBody>
                    <a:bodyPr/>
                    <a:lstStyle/>
                    <a:p>
                      <a:r>
                        <a:rPr lang="en-US" sz="1000" b="1" i="0" u="none" strike="noStrike" kern="1200" baseline="0" dirty="0">
                          <a:solidFill>
                            <a:schemeClr val="dk1"/>
                          </a:solidFill>
                          <a:latin typeface="+mn-lt"/>
                          <a:ea typeface="+mn-ea"/>
                          <a:cs typeface="+mn-cs"/>
                        </a:rPr>
                        <a:t>Long-Term </a:t>
                      </a:r>
                      <a:endParaRPr lang="en-US" sz="1000" b="0" i="0" u="none" strike="noStrike" kern="1200" baseline="0" dirty="0">
                        <a:solidFill>
                          <a:schemeClr val="dk1"/>
                        </a:solidFill>
                        <a:latin typeface="+mn-lt"/>
                        <a:ea typeface="+mn-ea"/>
                        <a:cs typeface="+mn-cs"/>
                      </a:endParaRPr>
                    </a:p>
                    <a:p>
                      <a:r>
                        <a:rPr lang="en-US" sz="1000" b="0" i="0" u="none" strike="noStrike" kern="1200" baseline="0" dirty="0">
                          <a:solidFill>
                            <a:schemeClr val="dk1"/>
                          </a:solidFill>
                          <a:latin typeface="+mn-lt"/>
                          <a:ea typeface="+mn-ea"/>
                          <a:cs typeface="+mn-cs"/>
                        </a:rPr>
                        <a:t>What you really want. Example: Affordable housing for all.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Intermediate </a:t>
                      </a:r>
                      <a:endParaRPr lang="en-US" sz="1000" b="0" i="0" u="none" strike="noStrike" kern="1200" baseline="0" dirty="0">
                        <a:solidFill>
                          <a:schemeClr val="dk1"/>
                        </a:solidFill>
                        <a:latin typeface="+mn-lt"/>
                        <a:ea typeface="+mn-ea"/>
                        <a:cs typeface="+mn-cs"/>
                      </a:endParaRPr>
                    </a:p>
                    <a:p>
                      <a:r>
                        <a:rPr lang="en-US" sz="1000" b="0" i="0" u="none" strike="noStrike" kern="1200" baseline="0" dirty="0">
                          <a:solidFill>
                            <a:schemeClr val="dk1"/>
                          </a:solidFill>
                          <a:latin typeface="+mn-lt"/>
                          <a:ea typeface="+mn-ea"/>
                          <a:cs typeface="+mn-cs"/>
                        </a:rPr>
                        <a:t>What you are trying to win now. Example: State low-income housing trust fund.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Short-Term </a:t>
                      </a:r>
                      <a:endParaRPr lang="en-US" sz="1000" b="0" i="0" u="none" strike="noStrike" kern="1200" baseline="0" dirty="0">
                        <a:solidFill>
                          <a:schemeClr val="dk1"/>
                        </a:solidFill>
                        <a:latin typeface="+mn-lt"/>
                        <a:ea typeface="+mn-ea"/>
                        <a:cs typeface="+mn-cs"/>
                      </a:endParaRPr>
                    </a:p>
                    <a:p>
                      <a:r>
                        <a:rPr lang="en-US" sz="1000" b="0" i="0" u="none" strike="noStrike" kern="1200" baseline="0" dirty="0">
                          <a:solidFill>
                            <a:schemeClr val="dk1"/>
                          </a:solidFill>
                          <a:latin typeface="+mn-lt"/>
                          <a:ea typeface="+mn-ea"/>
                          <a:cs typeface="+mn-cs"/>
                        </a:rPr>
                        <a:t>A step to the Intermediate Goal. Example: Create an environment more amenable to affordable housing.</a:t>
                      </a:r>
                    </a:p>
                    <a:p>
                      <a:endParaRPr lang="en-US" sz="1000" b="0" i="0" u="none" strike="noStrike" kern="1200" baseline="0" dirty="0">
                        <a:solidFill>
                          <a:schemeClr val="dk1"/>
                        </a:solidFill>
                        <a:latin typeface="+mn-lt"/>
                        <a:ea typeface="+mn-ea"/>
                        <a:cs typeface="+mn-cs"/>
                      </a:endParaRPr>
                    </a:p>
                    <a:p>
                      <a:r>
                        <a:rPr lang="en-US" sz="1000" b="0" i="1" u="none" strike="noStrike" kern="1200" baseline="0" dirty="0">
                          <a:solidFill>
                            <a:schemeClr val="dk1"/>
                          </a:solidFill>
                          <a:latin typeface="+mn-lt"/>
                          <a:ea typeface="+mn-ea"/>
                          <a:cs typeface="+mn-cs"/>
                        </a:rPr>
                        <a:t>Goals are always concrete improvements in </a:t>
                      </a:r>
                      <a:endParaRPr lang="en-US" sz="1000" b="0" i="0" u="none" strike="noStrike" kern="1200" baseline="0" dirty="0">
                        <a:solidFill>
                          <a:schemeClr val="dk1"/>
                        </a:solidFill>
                        <a:latin typeface="+mn-lt"/>
                        <a:ea typeface="+mn-ea"/>
                        <a:cs typeface="+mn-cs"/>
                      </a:endParaRPr>
                    </a:p>
                    <a:p>
                      <a:r>
                        <a:rPr lang="en-US" sz="1000" b="0" i="1" u="none" strike="noStrike" kern="1200" baseline="0" dirty="0">
                          <a:solidFill>
                            <a:schemeClr val="dk1"/>
                          </a:solidFill>
                          <a:latin typeface="+mn-lt"/>
                          <a:ea typeface="+mn-ea"/>
                          <a:cs typeface="+mn-cs"/>
                        </a:rPr>
                        <a:t>people’s lives! </a:t>
                      </a:r>
                      <a:r>
                        <a:rPr lang="en-US" sz="1000" b="0" i="0" u="none" strike="noStrike" kern="1200" baseline="0" dirty="0">
                          <a:solidFill>
                            <a:schemeClr val="dk1"/>
                          </a:solidFill>
                          <a:latin typeface="+mn-lt"/>
                          <a:ea typeface="+mn-ea"/>
                          <a:cs typeface="+mn-cs"/>
                        </a:rPr>
                        <a:t>	</a:t>
                      </a:r>
                    </a:p>
                    <a:p>
                      <a:r>
                        <a:rPr lang="en-US" sz="1000" b="0" i="0" u="none" strike="noStrike" kern="1200" baseline="0" dirty="0">
                          <a:solidFill>
                            <a:schemeClr val="dk1"/>
                          </a:solidFill>
                          <a:latin typeface="+mn-lt"/>
                          <a:ea typeface="+mn-ea"/>
                          <a:cs typeface="+mn-cs"/>
                        </a:rPr>
                        <a:t>	</a:t>
                      </a:r>
                    </a:p>
                  </a:txBody>
                  <a:tcPr>
                    <a:solidFill>
                      <a:srgbClr val="C8B18B">
                        <a:alpha val="50000"/>
                      </a:srgbClr>
                    </a:solidFill>
                  </a:tcPr>
                </a:tc>
                <a:tc>
                  <a:txBody>
                    <a:bodyPr/>
                    <a:lstStyle/>
                    <a:p>
                      <a:pPr marL="0" indent="0">
                        <a:buFont typeface="+mj-lt"/>
                        <a:buNone/>
                      </a:pPr>
                      <a:r>
                        <a:rPr lang="en-US" sz="1000" b="1" dirty="0"/>
                        <a:t>What resources can you put in now?</a:t>
                      </a:r>
                    </a:p>
                    <a:p>
                      <a:pPr marL="344488" indent="-119063">
                        <a:buFont typeface="Arial" panose="020B0604020202020204" pitchFamily="34" charset="0"/>
                        <a:buChar char="•"/>
                      </a:pPr>
                      <a:r>
                        <a:rPr lang="en-US" sz="1000" dirty="0"/>
                        <a:t>Number of people?</a:t>
                      </a:r>
                    </a:p>
                    <a:p>
                      <a:pPr marL="344488" indent="-119063">
                        <a:buFont typeface="Arial" panose="020B0604020202020204" pitchFamily="34" charset="0"/>
                        <a:buChar char="•"/>
                      </a:pPr>
                      <a:r>
                        <a:rPr lang="en-US" sz="1000" dirty="0"/>
                        <a:t>Social media lists?</a:t>
                      </a:r>
                    </a:p>
                    <a:p>
                      <a:pPr marL="344488" indent="-119063">
                        <a:buFont typeface="Arial" panose="020B0604020202020204" pitchFamily="34" charset="0"/>
                        <a:buChar char="•"/>
                      </a:pPr>
                      <a:r>
                        <a:rPr lang="en-US" sz="1000" dirty="0"/>
                        <a:t>How much time?</a:t>
                      </a:r>
                    </a:p>
                    <a:p>
                      <a:pPr marL="344488" indent="-119063">
                        <a:buFont typeface="Arial" panose="020B0604020202020204" pitchFamily="34" charset="0"/>
                        <a:buChar char="•"/>
                      </a:pPr>
                      <a:r>
                        <a:rPr lang="en-US" sz="1000" dirty="0"/>
                        <a:t>Meeting space, copiers, etc.</a:t>
                      </a:r>
                    </a:p>
                    <a:p>
                      <a:pPr marL="344488" indent="-119063">
                        <a:buFont typeface="Arial" panose="020B0604020202020204" pitchFamily="34" charset="0"/>
                        <a:buChar char="•"/>
                      </a:pPr>
                      <a:r>
                        <a:rPr lang="en-US" sz="1000" dirty="0"/>
                        <a:t>Money?</a:t>
                      </a:r>
                    </a:p>
                    <a:p>
                      <a:pPr marL="0" indent="0">
                        <a:buFont typeface="+mj-lt"/>
                        <a:buNone/>
                      </a:pPr>
                      <a:endParaRPr lang="en-US" sz="1000" i="1" dirty="0"/>
                    </a:p>
                    <a:p>
                      <a:pPr marL="0" indent="0">
                        <a:buFont typeface="+mj-lt"/>
                        <a:buNone/>
                      </a:pPr>
                      <a:r>
                        <a:rPr lang="en-US" sz="1000" i="1" dirty="0"/>
                        <a:t>Be Specific!</a:t>
                      </a:r>
                    </a:p>
                    <a:p>
                      <a:pPr marL="0" indent="0">
                        <a:buFont typeface="+mj-lt"/>
                        <a:buNone/>
                      </a:pPr>
                      <a:endParaRPr lang="en-US" sz="1000" dirty="0"/>
                    </a:p>
                    <a:p>
                      <a:pPr marL="0" indent="0">
                        <a:buFont typeface="+mj-lt"/>
                        <a:buNone/>
                      </a:pPr>
                      <a:r>
                        <a:rPr lang="en-US" sz="1000" b="1" dirty="0"/>
                        <a:t>How will you build your organization?</a:t>
                      </a:r>
                    </a:p>
                    <a:p>
                      <a:pPr marL="344488" indent="-119063">
                        <a:buFont typeface="Arial" panose="020B0604020202020204" pitchFamily="34" charset="0"/>
                        <a:buChar char="•"/>
                      </a:pPr>
                      <a:r>
                        <a:rPr lang="en-US" sz="1000" dirty="0"/>
                        <a:t>New members</a:t>
                      </a:r>
                    </a:p>
                    <a:p>
                      <a:pPr marL="344488" indent="-119063">
                        <a:buFont typeface="Arial" panose="020B0604020202020204" pitchFamily="34" charset="0"/>
                        <a:buChar char="•"/>
                      </a:pPr>
                      <a:r>
                        <a:rPr lang="en-US" sz="1000" dirty="0"/>
                        <a:t>Money to raise?</a:t>
                      </a:r>
                    </a:p>
                    <a:p>
                      <a:pPr marL="344488" indent="-119063">
                        <a:buFont typeface="Arial" panose="020B0604020202020204" pitchFamily="34" charset="0"/>
                        <a:buChar char="•"/>
                      </a:pPr>
                      <a:r>
                        <a:rPr lang="en-US" sz="1000" dirty="0"/>
                        <a:t>New Leaders</a:t>
                      </a:r>
                    </a:p>
                    <a:p>
                      <a:pPr marL="344488" indent="-119063">
                        <a:buFont typeface="Arial" panose="020B0604020202020204" pitchFamily="34" charset="0"/>
                        <a:buChar char="•"/>
                      </a:pPr>
                      <a:r>
                        <a:rPr lang="en-US" sz="1000" dirty="0"/>
                        <a:t>Public recognition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000" i="1"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000" i="1" dirty="0"/>
                        <a:t>How much? How many? Be specific!</a:t>
                      </a:r>
                    </a:p>
                    <a:p>
                      <a:pPr marL="0" indent="0">
                        <a:buFont typeface="+mj-lt"/>
                        <a:buNone/>
                      </a:pPr>
                      <a:endParaRPr lang="en-US" sz="1000" dirty="0"/>
                    </a:p>
                    <a:p>
                      <a:pPr marL="0" indent="0">
                        <a:buFont typeface="+mj-lt"/>
                        <a:buNone/>
                      </a:pPr>
                      <a:r>
                        <a:rPr lang="en-US" sz="1000" b="1" dirty="0"/>
                        <a:t>Internal problems</a:t>
                      </a:r>
                    </a:p>
                    <a:p>
                      <a:pPr marL="0" indent="0">
                        <a:buFont typeface="+mj-lt"/>
                        <a:buNone/>
                      </a:pPr>
                      <a:r>
                        <a:rPr lang="en-US" sz="1000" b="1" dirty="0"/>
                        <a:t>in the way?</a:t>
                      </a:r>
                    </a:p>
                    <a:p>
                      <a:pPr marL="344488" indent="-119063">
                        <a:buFont typeface="Arial" panose="020B0604020202020204" pitchFamily="34" charset="0"/>
                        <a:buChar char="•"/>
                      </a:pPr>
                      <a:r>
                        <a:rPr lang="en-US" sz="1000" dirty="0"/>
                        <a:t>How to solve?</a:t>
                      </a:r>
                    </a:p>
                  </a:txBody>
                  <a:tcPr>
                    <a:solidFill>
                      <a:srgbClr val="C8B18B">
                        <a:alpha val="50000"/>
                      </a:srgbClr>
                    </a:solidFill>
                  </a:tcPr>
                </a:tc>
                <a:tc>
                  <a:txBody>
                    <a:bodyPr/>
                    <a:lstStyle/>
                    <a:p>
                      <a:r>
                        <a:rPr lang="en-US" sz="1000" b="1" i="0" u="none" strike="noStrike" kern="1200" baseline="0" dirty="0">
                          <a:solidFill>
                            <a:schemeClr val="dk1"/>
                          </a:solidFill>
                          <a:latin typeface="+mn-lt"/>
                          <a:ea typeface="+mn-ea"/>
                          <a:cs typeface="+mn-cs"/>
                        </a:rPr>
                        <a:t>Who cares about the issue? </a:t>
                      </a:r>
                      <a:endParaRPr lang="en-US" sz="1000" b="0" i="0" u="none" strike="noStrike" kern="1200" baseline="0" dirty="0">
                        <a:solidFill>
                          <a:schemeClr val="dk1"/>
                        </a:solidFill>
                        <a:latin typeface="+mn-lt"/>
                        <a:ea typeface="+mn-ea"/>
                        <a:cs typeface="+mn-cs"/>
                      </a:endParaRP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Whose problem is it most directly?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Who else will be an ally on this issue?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What power do they have over the Decision Maker?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What do they gain if they win?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What risks are they taking?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How are they organized; where can you find them? </a:t>
                      </a:r>
                    </a:p>
                    <a:p>
                      <a:endParaRPr lang="en-US" sz="1000" b="0" i="0" u="none" strike="noStrike" kern="1200" baseline="0" dirty="0">
                        <a:solidFill>
                          <a:schemeClr val="dk1"/>
                        </a:solidFill>
                        <a:latin typeface="+mn-lt"/>
                        <a:ea typeface="+mn-ea"/>
                        <a:cs typeface="+mn-cs"/>
                      </a:endParaRPr>
                    </a:p>
                    <a:p>
                      <a:r>
                        <a:rPr lang="en-US" sz="1000" b="0" i="1" u="none" strike="noStrike" kern="1200" baseline="0" dirty="0">
                          <a:solidFill>
                            <a:schemeClr val="dk1"/>
                          </a:solidFill>
                          <a:latin typeface="+mn-lt"/>
                          <a:ea typeface="+mn-ea"/>
                          <a:cs typeface="+mn-cs"/>
                        </a:rPr>
                        <a:t>How many? </a:t>
                      </a:r>
                      <a:endParaRPr lang="en-US" sz="1000" b="0" i="0" u="none" strike="noStrike" kern="1200" baseline="0" dirty="0">
                        <a:solidFill>
                          <a:schemeClr val="dk1"/>
                        </a:solidFill>
                        <a:latin typeface="+mn-lt"/>
                        <a:ea typeface="+mn-ea"/>
                        <a:cs typeface="+mn-cs"/>
                      </a:endParaRPr>
                    </a:p>
                    <a:p>
                      <a:r>
                        <a:rPr lang="en-US" sz="1000" b="0" i="1" u="none" strike="noStrike" kern="1200" baseline="0" dirty="0">
                          <a:solidFill>
                            <a:schemeClr val="dk1"/>
                          </a:solidFill>
                          <a:latin typeface="+mn-lt"/>
                          <a:ea typeface="+mn-ea"/>
                          <a:cs typeface="+mn-cs"/>
                        </a:rPr>
                        <a:t>Be specific!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Opponents? </a:t>
                      </a:r>
                    </a:p>
                    <a:p>
                      <a:endParaRPr lang="en-US" sz="1000" b="0" i="0" u="none" strike="noStrike" kern="1200" baseline="0" dirty="0">
                        <a:solidFill>
                          <a:schemeClr val="dk1"/>
                        </a:solidFill>
                        <a:latin typeface="+mn-lt"/>
                        <a:ea typeface="+mn-ea"/>
                        <a:cs typeface="+mn-cs"/>
                      </a:endParaRPr>
                    </a:p>
                    <a:p>
                      <a:r>
                        <a:rPr lang="en-US" sz="1000" b="0" i="0" u="none" strike="noStrike" kern="1200" baseline="0" dirty="0">
                          <a:solidFill>
                            <a:schemeClr val="dk1"/>
                          </a:solidFill>
                          <a:latin typeface="+mn-lt"/>
                          <a:ea typeface="+mn-ea"/>
                          <a:cs typeface="+mn-cs"/>
                        </a:rPr>
                        <a:t>Can you neutralize or divide any opponents? 	</a:t>
                      </a:r>
                    </a:p>
                    <a:p>
                      <a:pPr marL="0" indent="0">
                        <a:buFont typeface="Arial" panose="020B0604020202020204" pitchFamily="34" charset="0"/>
                        <a:buNone/>
                      </a:pPr>
                      <a:endParaRPr lang="en-US" sz="1000" dirty="0"/>
                    </a:p>
                  </a:txBody>
                  <a:tcPr>
                    <a:solidFill>
                      <a:srgbClr val="C8B18B">
                        <a:alpha val="50000"/>
                      </a:srgbClr>
                    </a:solidFill>
                  </a:tcPr>
                </a:tc>
                <a:tc>
                  <a:txBody>
                    <a:bodyPr/>
                    <a:lstStyle/>
                    <a:p>
                      <a:r>
                        <a:rPr lang="en-US" sz="1000" b="1" i="0" u="none" strike="noStrike" kern="1200" baseline="0" dirty="0">
                          <a:solidFill>
                            <a:schemeClr val="dk1"/>
                          </a:solidFill>
                          <a:latin typeface="+mn-lt"/>
                          <a:ea typeface="+mn-ea"/>
                          <a:cs typeface="+mn-cs"/>
                        </a:rPr>
                        <a:t>The person who has the power to give you what you want! </a:t>
                      </a:r>
                      <a:endParaRPr lang="en-US" sz="1000" b="0" i="0" u="none" strike="noStrike" kern="1200" baseline="0" dirty="0">
                        <a:solidFill>
                          <a:schemeClr val="dk1"/>
                        </a:solidFill>
                        <a:latin typeface="+mn-lt"/>
                        <a:ea typeface="+mn-ea"/>
                        <a:cs typeface="+mn-cs"/>
                      </a:endParaRP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Elected or appointed or corporate?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Do you have electoral or consumer power? </a:t>
                      </a:r>
                    </a:p>
                    <a:p>
                      <a:pPr marL="344488" indent="-119063">
                        <a:buFont typeface="Arial" panose="020B0604020202020204" pitchFamily="34" charset="0"/>
                        <a:buChar char="•"/>
                      </a:pPr>
                      <a:r>
                        <a:rPr lang="en-US" sz="1000" b="0" i="0" u="none" strike="noStrike" kern="1200" baseline="0" dirty="0">
                          <a:solidFill>
                            <a:schemeClr val="dk1"/>
                          </a:solidFill>
                          <a:latin typeface="+mn-lt"/>
                          <a:ea typeface="+mn-ea"/>
                          <a:cs typeface="+mn-cs"/>
                        </a:rPr>
                        <a:t>Analyze your potential power over them very concretely so that you can use it strategically! </a:t>
                      </a:r>
                    </a:p>
                    <a:p>
                      <a:endParaRPr lang="en-US" sz="1000" b="0" i="0" u="none" strike="noStrike" kern="1200" baseline="0" dirty="0">
                        <a:solidFill>
                          <a:schemeClr val="dk1"/>
                        </a:solidFill>
                        <a:latin typeface="+mn-lt"/>
                        <a:ea typeface="+mn-ea"/>
                        <a:cs typeface="+mn-cs"/>
                      </a:endParaRPr>
                    </a:p>
                    <a:p>
                      <a:r>
                        <a:rPr lang="en-US" sz="1000" b="0" i="1" u="none" strike="noStrike" kern="1200" baseline="0" dirty="0">
                          <a:solidFill>
                            <a:schemeClr val="dk1"/>
                          </a:solidFill>
                          <a:latin typeface="+mn-lt"/>
                          <a:ea typeface="+mn-ea"/>
                          <a:cs typeface="+mn-cs"/>
                        </a:rPr>
                        <a:t>Always a person with a name, not an institution!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Secondary Target </a:t>
                      </a:r>
                    </a:p>
                    <a:p>
                      <a:endParaRPr lang="en-US" sz="1000" b="0" i="0" u="none" strike="noStrike" kern="1200" baseline="0" dirty="0">
                        <a:solidFill>
                          <a:schemeClr val="dk1"/>
                        </a:solidFill>
                        <a:latin typeface="+mn-lt"/>
                        <a:ea typeface="+mn-ea"/>
                        <a:cs typeface="+mn-cs"/>
                      </a:endParaRPr>
                    </a:p>
                    <a:p>
                      <a:r>
                        <a:rPr lang="en-US" sz="1000" b="0" i="0" u="none" strike="noStrike" kern="1200" baseline="0" dirty="0">
                          <a:solidFill>
                            <a:schemeClr val="dk1"/>
                          </a:solidFill>
                          <a:latin typeface="+mn-lt"/>
                          <a:ea typeface="+mn-ea"/>
                          <a:cs typeface="+mn-cs"/>
                        </a:rPr>
                        <a:t>Someone over whom you have power, who has power over the Decision Maker </a:t>
                      </a:r>
                    </a:p>
                    <a:p>
                      <a:r>
                        <a:rPr lang="en-US" sz="1000" b="0" i="0" u="none" strike="noStrike" kern="1200" baseline="0" dirty="0">
                          <a:solidFill>
                            <a:schemeClr val="dk1"/>
                          </a:solidFill>
                          <a:latin typeface="+mn-lt"/>
                          <a:ea typeface="+mn-ea"/>
                          <a:cs typeface="+mn-cs"/>
                        </a:rPr>
                        <a:t>	</a:t>
                      </a:r>
                    </a:p>
                  </a:txBody>
                  <a:tcPr>
                    <a:solidFill>
                      <a:srgbClr val="C8B18B">
                        <a:alpha val="50000"/>
                      </a:srgbClr>
                    </a:solidFill>
                  </a:tcPr>
                </a:tc>
                <a:tc>
                  <a:txBody>
                    <a:bodyPr/>
                    <a:lstStyle/>
                    <a:p>
                      <a:r>
                        <a:rPr lang="en-US" sz="1000" b="1" i="0" u="none" strike="noStrike" kern="1200" baseline="0" dirty="0">
                          <a:solidFill>
                            <a:schemeClr val="dk1"/>
                          </a:solidFill>
                          <a:latin typeface="+mn-lt"/>
                          <a:ea typeface="+mn-ea"/>
                          <a:cs typeface="+mn-cs"/>
                        </a:rPr>
                        <a:t>How you will show power to the target so s/he will say yes to the goals.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1. Show power directly to the Decision Maker </a:t>
                      </a:r>
                      <a:endParaRPr lang="en-US" sz="1000" b="0" i="0" u="none" strike="noStrike" kern="1200" baseline="0" dirty="0">
                        <a:solidFill>
                          <a:schemeClr val="dk1"/>
                        </a:solidFill>
                        <a:latin typeface="+mn-lt"/>
                        <a:ea typeface="+mn-ea"/>
                        <a:cs typeface="+mn-cs"/>
                      </a:endParaRP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Social Media Tactics</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Group Visits to Decision Makers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Media Events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Rallies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Actions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Public Forums, etc. </a:t>
                      </a:r>
                    </a:p>
                    <a:p>
                      <a:endParaRPr lang="en-US" sz="1000" b="0" i="0" u="none" strike="noStrike" kern="1200" baseline="0" dirty="0">
                        <a:solidFill>
                          <a:schemeClr val="dk1"/>
                        </a:solidFill>
                        <a:latin typeface="+mn-lt"/>
                        <a:ea typeface="+mn-ea"/>
                        <a:cs typeface="+mn-cs"/>
                      </a:endParaRPr>
                    </a:p>
                    <a:p>
                      <a:r>
                        <a:rPr lang="en-US" sz="1000" b="1" i="0" u="none" strike="noStrike" kern="1200" baseline="0" dirty="0">
                          <a:solidFill>
                            <a:schemeClr val="dk1"/>
                          </a:solidFill>
                          <a:latin typeface="+mn-lt"/>
                          <a:ea typeface="+mn-ea"/>
                          <a:cs typeface="+mn-cs"/>
                        </a:rPr>
                        <a:t>2. Public Education and Organization Building </a:t>
                      </a:r>
                      <a:endParaRPr lang="en-US" sz="1000" b="0" i="0" u="none" strike="noStrike" kern="1200" baseline="0" dirty="0">
                        <a:solidFill>
                          <a:schemeClr val="dk1"/>
                        </a:solidFill>
                        <a:latin typeface="+mn-lt"/>
                        <a:ea typeface="+mn-ea"/>
                        <a:cs typeface="+mn-cs"/>
                      </a:endParaRP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Rallies/Banners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Social Media </a:t>
                      </a:r>
                    </a:p>
                    <a:p>
                      <a:pPr marL="225425" indent="-106363">
                        <a:buFont typeface="Arial" panose="020B0604020202020204" pitchFamily="34" charset="0"/>
                        <a:buChar char="•"/>
                      </a:pPr>
                      <a:r>
                        <a:rPr lang="en-US" sz="1000" b="0" i="0" u="none" strike="noStrike" kern="1200" baseline="0" dirty="0">
                          <a:solidFill>
                            <a:schemeClr val="dk1"/>
                          </a:solidFill>
                          <a:latin typeface="+mn-lt"/>
                          <a:ea typeface="+mn-ea"/>
                          <a:cs typeface="+mn-cs"/>
                        </a:rPr>
                        <a:t>Media events, etc. </a:t>
                      </a:r>
                      <a:endParaRPr lang="en-US" sz="1800" b="0" i="0" u="none" strike="noStrike" kern="1200" baseline="0" dirty="0">
                        <a:solidFill>
                          <a:schemeClr val="dk1"/>
                        </a:solidFill>
                        <a:latin typeface="+mn-lt"/>
                        <a:ea typeface="+mn-ea"/>
                        <a:cs typeface="+mn-cs"/>
                      </a:endParaRPr>
                    </a:p>
                  </a:txBody>
                  <a:tcPr>
                    <a:solidFill>
                      <a:srgbClr val="C8B18B">
                        <a:alpha val="50000"/>
                      </a:srgbClr>
                    </a:solidFill>
                  </a:tcPr>
                </a:tc>
                <a:extLst>
                  <a:ext uri="{0D108BD9-81ED-4DB2-BD59-A6C34878D82A}">
                    <a16:rowId xmlns:a16="http://schemas.microsoft.com/office/drawing/2014/main" val="116743861"/>
                  </a:ext>
                </a:extLst>
              </a:tr>
            </a:tbl>
          </a:graphicData>
        </a:graphic>
      </p:graphicFrame>
    </p:spTree>
    <p:extLst>
      <p:ext uri="{BB962C8B-B14F-4D97-AF65-F5344CB8AC3E}">
        <p14:creationId xmlns:p14="http://schemas.microsoft.com/office/powerpoint/2010/main" val="23283589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Improving Access to Cancer Care for DC Medicaid Beneficiaries </a:t>
            </a:r>
          </a:p>
        </p:txBody>
      </p:sp>
      <p:graphicFrame>
        <p:nvGraphicFramePr>
          <p:cNvPr id="3" name="Table 2"/>
          <p:cNvGraphicFramePr>
            <a:graphicFrameLocks noGrp="1"/>
          </p:cNvGraphicFramePr>
          <p:nvPr/>
        </p:nvGraphicFramePr>
        <p:xfrm>
          <a:off x="2057400" y="1905001"/>
          <a:ext cx="8077200" cy="4297680"/>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val="1114018221"/>
                    </a:ext>
                  </a:extLst>
                </a:gridCol>
                <a:gridCol w="1615440">
                  <a:extLst>
                    <a:ext uri="{9D8B030D-6E8A-4147-A177-3AD203B41FA5}">
                      <a16:colId xmlns:a16="http://schemas.microsoft.com/office/drawing/2014/main" val="2489121173"/>
                    </a:ext>
                  </a:extLst>
                </a:gridCol>
                <a:gridCol w="1615440">
                  <a:extLst>
                    <a:ext uri="{9D8B030D-6E8A-4147-A177-3AD203B41FA5}">
                      <a16:colId xmlns:a16="http://schemas.microsoft.com/office/drawing/2014/main" val="2089502019"/>
                    </a:ext>
                  </a:extLst>
                </a:gridCol>
                <a:gridCol w="1615440">
                  <a:extLst>
                    <a:ext uri="{9D8B030D-6E8A-4147-A177-3AD203B41FA5}">
                      <a16:colId xmlns:a16="http://schemas.microsoft.com/office/drawing/2014/main" val="1604675297"/>
                    </a:ext>
                  </a:extLst>
                </a:gridCol>
                <a:gridCol w="1615440">
                  <a:extLst>
                    <a:ext uri="{9D8B030D-6E8A-4147-A177-3AD203B41FA5}">
                      <a16:colId xmlns:a16="http://schemas.microsoft.com/office/drawing/2014/main" val="2192410166"/>
                    </a:ext>
                  </a:extLst>
                </a:gridCol>
              </a:tblGrid>
              <a:tr h="380999">
                <a:tc>
                  <a:txBody>
                    <a:bodyPr/>
                    <a:lstStyle/>
                    <a:p>
                      <a:r>
                        <a:rPr lang="en-US" sz="1000" dirty="0"/>
                        <a:t>Goals</a:t>
                      </a:r>
                    </a:p>
                  </a:txBody>
                  <a:tcPr>
                    <a:solidFill>
                      <a:srgbClr val="033B57"/>
                    </a:solidFill>
                  </a:tcPr>
                </a:tc>
                <a:tc>
                  <a:txBody>
                    <a:bodyPr/>
                    <a:lstStyle/>
                    <a:p>
                      <a:r>
                        <a:rPr lang="en-US" sz="1000" dirty="0"/>
                        <a:t>Organizational Considerations</a:t>
                      </a:r>
                    </a:p>
                  </a:txBody>
                  <a:tcPr>
                    <a:solidFill>
                      <a:srgbClr val="033B57"/>
                    </a:solidFill>
                  </a:tcPr>
                </a:tc>
                <a:tc>
                  <a:txBody>
                    <a:bodyPr/>
                    <a:lstStyle/>
                    <a:p>
                      <a:r>
                        <a:rPr lang="en-US" sz="1000" dirty="0"/>
                        <a:t>Constituents,</a:t>
                      </a:r>
                      <a:r>
                        <a:rPr lang="en-US" sz="1000" baseline="0" dirty="0"/>
                        <a:t> Allies </a:t>
                      </a:r>
                      <a:br>
                        <a:rPr lang="en-US" sz="1000" baseline="0" dirty="0"/>
                      </a:br>
                      <a:r>
                        <a:rPr lang="en-US" sz="1000" baseline="0" dirty="0"/>
                        <a:t>&amp; Opponents</a:t>
                      </a:r>
                      <a:endParaRPr lang="en-US" sz="1000" dirty="0"/>
                    </a:p>
                  </a:txBody>
                  <a:tcPr>
                    <a:solidFill>
                      <a:srgbClr val="033B57"/>
                    </a:solidFill>
                  </a:tcPr>
                </a:tc>
                <a:tc>
                  <a:txBody>
                    <a:bodyPr/>
                    <a:lstStyle/>
                    <a:p>
                      <a:r>
                        <a:rPr lang="en-US" sz="1000" dirty="0"/>
                        <a:t>Decision</a:t>
                      </a:r>
                      <a:r>
                        <a:rPr lang="en-US" sz="1000" baseline="0" dirty="0"/>
                        <a:t> </a:t>
                      </a:r>
                      <a:r>
                        <a:rPr lang="en-US" sz="1000" dirty="0"/>
                        <a:t>Makers</a:t>
                      </a:r>
                    </a:p>
                  </a:txBody>
                  <a:tcPr>
                    <a:solidFill>
                      <a:srgbClr val="033B57"/>
                    </a:solidFill>
                  </a:tcPr>
                </a:tc>
                <a:tc>
                  <a:txBody>
                    <a:bodyPr/>
                    <a:lstStyle/>
                    <a:p>
                      <a:r>
                        <a:rPr lang="en-US" sz="1000" dirty="0"/>
                        <a:t>Key steps to take to move toward goals</a:t>
                      </a:r>
                    </a:p>
                  </a:txBody>
                  <a:tcPr>
                    <a:solidFill>
                      <a:srgbClr val="033B57"/>
                    </a:solidFill>
                  </a:tcPr>
                </a:tc>
                <a:extLst>
                  <a:ext uri="{0D108BD9-81ED-4DB2-BD59-A6C34878D82A}">
                    <a16:rowId xmlns:a16="http://schemas.microsoft.com/office/drawing/2014/main" val="807298474"/>
                  </a:ext>
                </a:extLst>
              </a:tr>
              <a:tr h="3657599">
                <a:tc>
                  <a:txBody>
                    <a:bodyPr/>
                    <a:lstStyle/>
                    <a:p>
                      <a:r>
                        <a:rPr lang="en-US" sz="1000" kern="1200" dirty="0">
                          <a:solidFill>
                            <a:schemeClr val="dk1"/>
                          </a:solidFill>
                          <a:effectLst/>
                          <a:latin typeface="+mn-lt"/>
                          <a:ea typeface="+mn-ea"/>
                          <a:cs typeface="+mn-cs"/>
                        </a:rPr>
                        <a:t>Long-term objective:</a:t>
                      </a:r>
                    </a:p>
                    <a:p>
                      <a:pPr marL="171450" indent="-171450">
                        <a:buFont typeface="Arial" panose="020B0604020202020204" pitchFamily="34" charset="0"/>
                        <a:buChar char="•"/>
                      </a:pPr>
                      <a:r>
                        <a:rPr lang="en-US" sz="1000" kern="1200" dirty="0">
                          <a:solidFill>
                            <a:schemeClr val="dk1"/>
                          </a:solidFill>
                          <a:effectLst/>
                          <a:latin typeface="+mn-lt"/>
                          <a:ea typeface="+mn-ea"/>
                          <a:cs typeface="+mn-cs"/>
                        </a:rPr>
                        <a:t>Improved health outcomes for D.C. Medicaid beneficiaries</a:t>
                      </a:r>
                      <a:r>
                        <a:rPr lang="en-US" sz="1000" kern="1200" baseline="0" dirty="0">
                          <a:solidFill>
                            <a:schemeClr val="dk1"/>
                          </a:solidFill>
                          <a:effectLst/>
                          <a:latin typeface="+mn-lt"/>
                          <a:ea typeface="+mn-ea"/>
                          <a:cs typeface="+mn-cs"/>
                        </a:rPr>
                        <a:t> diagnosed with cancer by 2025.</a:t>
                      </a:r>
                      <a:endParaRPr lang="en-US" sz="1000" kern="1200" dirty="0">
                        <a:solidFill>
                          <a:schemeClr val="dk1"/>
                        </a:solidFill>
                        <a:effectLst/>
                        <a:latin typeface="+mn-lt"/>
                        <a:ea typeface="+mn-ea"/>
                        <a:cs typeface="+mn-cs"/>
                      </a:endParaRPr>
                    </a:p>
                    <a:p>
                      <a:endParaRPr lang="en-US" sz="1000" kern="1200" dirty="0">
                        <a:solidFill>
                          <a:schemeClr val="dk1"/>
                        </a:solidFill>
                        <a:effectLst/>
                        <a:latin typeface="+mn-lt"/>
                        <a:ea typeface="+mn-ea"/>
                        <a:cs typeface="+mn-cs"/>
                      </a:endParaRPr>
                    </a:p>
                    <a:p>
                      <a:r>
                        <a:rPr lang="en-US" sz="1000" kern="1200" dirty="0">
                          <a:solidFill>
                            <a:schemeClr val="dk1"/>
                          </a:solidFill>
                          <a:effectLst/>
                          <a:latin typeface="+mn-lt"/>
                          <a:ea typeface="+mn-ea"/>
                          <a:cs typeface="+mn-cs"/>
                        </a:rPr>
                        <a:t>Intermediate objective: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dk1"/>
                          </a:solidFill>
                          <a:effectLst/>
                          <a:latin typeface="+mn-lt"/>
                          <a:ea typeface="+mn-ea"/>
                          <a:cs typeface="+mn-cs"/>
                        </a:rPr>
                        <a:t>Increase access to continuum of cancer care services for Medicaid beneficiaries in D.C. by 30% by 2020.</a:t>
                      </a:r>
                    </a:p>
                    <a:p>
                      <a:endParaRPr lang="en-US" sz="1000" kern="1200" dirty="0">
                        <a:solidFill>
                          <a:schemeClr val="dk1"/>
                        </a:solidFill>
                        <a:effectLst/>
                        <a:latin typeface="+mn-lt"/>
                        <a:ea typeface="+mn-ea"/>
                        <a:cs typeface="+mn-cs"/>
                      </a:endParaRPr>
                    </a:p>
                    <a:p>
                      <a:r>
                        <a:rPr lang="en-US" sz="1000" kern="1200" dirty="0">
                          <a:solidFill>
                            <a:schemeClr val="dk1"/>
                          </a:solidFill>
                          <a:effectLst/>
                          <a:latin typeface="+mn-lt"/>
                          <a:ea typeface="+mn-ea"/>
                          <a:cs typeface="+mn-cs"/>
                        </a:rPr>
                        <a:t>Short-term objective:</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Eliminate</a:t>
                      </a:r>
                      <a:r>
                        <a:rPr lang="en-US" sz="1000" kern="1200" baseline="0" dirty="0">
                          <a:solidFill>
                            <a:schemeClr val="dk1"/>
                          </a:solidFill>
                          <a:effectLst/>
                          <a:latin typeface="+mn-lt"/>
                          <a:ea typeface="+mn-ea"/>
                          <a:cs typeface="+mn-cs"/>
                        </a:rPr>
                        <a:t> </a:t>
                      </a:r>
                      <a:r>
                        <a:rPr lang="en-US" sz="1000" kern="1200" dirty="0">
                          <a:solidFill>
                            <a:schemeClr val="dk1"/>
                          </a:solidFill>
                          <a:effectLst/>
                          <a:latin typeface="+mn-lt"/>
                          <a:ea typeface="+mn-ea"/>
                          <a:cs typeface="+mn-cs"/>
                        </a:rPr>
                        <a:t>three barriers that impede access to cancer care services by June 1, 2017.</a:t>
                      </a:r>
                    </a:p>
                  </a:txBody>
                  <a:tcPr>
                    <a:gradFill flip="none" rotWithShape="1">
                      <a:gsLst>
                        <a:gs pos="0">
                          <a:srgbClr val="C8B18B">
                            <a:tint val="66000"/>
                            <a:satMod val="160000"/>
                          </a:srgbClr>
                        </a:gs>
                        <a:gs pos="50000">
                          <a:srgbClr val="C8B18B">
                            <a:tint val="44500"/>
                            <a:satMod val="160000"/>
                          </a:srgbClr>
                        </a:gs>
                        <a:gs pos="100000">
                          <a:srgbClr val="C8B18B">
                            <a:tint val="23500"/>
                            <a:satMod val="160000"/>
                          </a:srgbClr>
                        </a:gs>
                      </a:gsLst>
                      <a:path path="circle">
                        <a:fillToRect l="100000" t="100000"/>
                      </a:path>
                      <a:tileRect r="-100000" b="-100000"/>
                    </a:gradFill>
                  </a:tcPr>
                </a:tc>
                <a:tc>
                  <a:txBody>
                    <a:bodyPr/>
                    <a:lstStyle/>
                    <a:p>
                      <a:r>
                        <a:rPr lang="en-US" sz="1000" kern="1200" dirty="0">
                          <a:solidFill>
                            <a:schemeClr val="dk1"/>
                          </a:solidFill>
                          <a:effectLst/>
                          <a:latin typeface="+mn-lt"/>
                          <a:ea typeface="+mn-ea"/>
                          <a:cs typeface="+mn-cs"/>
                        </a:rPr>
                        <a:t>GW Cancer Center resources: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Staff</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Research facility</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Meeting space</a:t>
                      </a:r>
                    </a:p>
                    <a:p>
                      <a:pPr marL="171450" indent="-171450">
                        <a:buFont typeface="Arial" panose="020B0604020202020204" pitchFamily="34" charset="0"/>
                        <a:buChar char="•"/>
                      </a:pPr>
                      <a:r>
                        <a:rPr lang="en-US" sz="1000" kern="1200" dirty="0">
                          <a:solidFill>
                            <a:schemeClr val="dk1"/>
                          </a:solidFill>
                          <a:effectLst/>
                          <a:latin typeface="+mn-lt"/>
                          <a:ea typeface="+mn-ea"/>
                          <a:cs typeface="+mn-cs"/>
                        </a:rPr>
                        <a:t>Preexisting relationships with: </a:t>
                      </a:r>
                    </a:p>
                    <a:p>
                      <a:pPr marL="403225" indent="-117475">
                        <a:buFont typeface="Courier New" panose="02070309020205020404" pitchFamily="49" charset="0"/>
                        <a:buChar char="o"/>
                      </a:pPr>
                      <a:r>
                        <a:rPr lang="en-US" sz="1000" kern="1200" dirty="0">
                          <a:solidFill>
                            <a:schemeClr val="dk1"/>
                          </a:solidFill>
                          <a:effectLst/>
                          <a:latin typeface="+mn-lt"/>
                          <a:ea typeface="+mn-ea"/>
                          <a:cs typeface="+mn-cs"/>
                        </a:rPr>
                        <a:t>DC Dept. of Health Care Finance </a:t>
                      </a:r>
                    </a:p>
                    <a:p>
                      <a:pPr marL="403225" indent="-117475">
                        <a:buFont typeface="Courier New" panose="02070309020205020404" pitchFamily="49" charset="0"/>
                        <a:buChar char="o"/>
                      </a:pPr>
                      <a:r>
                        <a:rPr lang="en-US" sz="1000" kern="1200" dirty="0">
                          <a:solidFill>
                            <a:schemeClr val="dk1"/>
                          </a:solidFill>
                          <a:effectLst/>
                          <a:latin typeface="+mn-lt"/>
                          <a:ea typeface="+mn-ea"/>
                          <a:cs typeface="+mn-cs"/>
                        </a:rPr>
                        <a:t>DC Department of Health, CCC</a:t>
                      </a:r>
                    </a:p>
                    <a:p>
                      <a:pPr marL="403225" indent="-117475">
                        <a:buFont typeface="Courier New" panose="02070309020205020404" pitchFamily="49" charset="0"/>
                        <a:buChar char="o"/>
                      </a:pPr>
                      <a:r>
                        <a:rPr lang="en-US" sz="1000" kern="1200" dirty="0">
                          <a:solidFill>
                            <a:schemeClr val="dk1"/>
                          </a:solidFill>
                          <a:effectLst/>
                          <a:latin typeface="+mn-lt"/>
                          <a:ea typeface="+mn-ea"/>
                          <a:cs typeface="+mn-cs"/>
                        </a:rPr>
                        <a:t>Pharmaceutical companies</a:t>
                      </a:r>
                    </a:p>
                    <a:p>
                      <a:pPr marL="403225" indent="-117475">
                        <a:buFont typeface="Courier New" panose="02070309020205020404" pitchFamily="49" charset="0"/>
                        <a:buChar char="o"/>
                      </a:pPr>
                      <a:r>
                        <a:rPr lang="en-US" sz="1000" kern="1200" dirty="0">
                          <a:solidFill>
                            <a:schemeClr val="dk1"/>
                          </a:solidFill>
                          <a:effectLst/>
                          <a:latin typeface="+mn-lt"/>
                          <a:ea typeface="+mn-ea"/>
                          <a:cs typeface="+mn-cs"/>
                        </a:rPr>
                        <a:t>Health plans</a:t>
                      </a:r>
                    </a:p>
                    <a:p>
                      <a:pPr marL="403225" indent="-117475">
                        <a:buFont typeface="Courier New" panose="02070309020205020404" pitchFamily="49" charset="0"/>
                        <a:buChar char="o"/>
                      </a:pPr>
                      <a:r>
                        <a:rPr lang="en-US" sz="1000" kern="1200" dirty="0">
                          <a:solidFill>
                            <a:schemeClr val="dk1"/>
                          </a:solidFill>
                          <a:effectLst/>
                          <a:latin typeface="+mn-lt"/>
                          <a:ea typeface="+mn-ea"/>
                          <a:cs typeface="+mn-cs"/>
                        </a:rPr>
                        <a:t>Local media </a:t>
                      </a:r>
                      <a:endParaRPr lang="en-US" sz="1000" dirty="0"/>
                    </a:p>
                  </a:txBody>
                  <a:tcPr>
                    <a:gradFill flip="none" rotWithShape="1">
                      <a:gsLst>
                        <a:gs pos="0">
                          <a:srgbClr val="C8B18B">
                            <a:tint val="66000"/>
                            <a:satMod val="160000"/>
                          </a:srgbClr>
                        </a:gs>
                        <a:gs pos="50000">
                          <a:srgbClr val="C8B18B">
                            <a:tint val="44500"/>
                            <a:satMod val="160000"/>
                          </a:srgbClr>
                        </a:gs>
                        <a:gs pos="100000">
                          <a:srgbClr val="C8B18B">
                            <a:tint val="23500"/>
                            <a:satMod val="160000"/>
                          </a:srgbClr>
                        </a:gs>
                      </a:gsLst>
                      <a:path path="circle">
                        <a:fillToRect l="100000" t="100000"/>
                      </a:path>
                      <a:tileRect r="-100000" b="-100000"/>
                    </a:gradFill>
                  </a:tcPr>
                </a:tc>
                <a:tc>
                  <a:txBody>
                    <a:bodyPr/>
                    <a:lstStyle/>
                    <a:p>
                      <a:r>
                        <a:rPr lang="en-US" sz="1000" kern="1200" dirty="0">
                          <a:solidFill>
                            <a:schemeClr val="dk1"/>
                          </a:solidFill>
                          <a:effectLst/>
                          <a:latin typeface="+mn-lt"/>
                          <a:ea typeface="+mn-ea"/>
                          <a:cs typeface="+mn-cs"/>
                        </a:rPr>
                        <a:t>Constituents: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Medicaid beneficiaries and their families</a:t>
                      </a:r>
                    </a:p>
                    <a:p>
                      <a:r>
                        <a:rPr lang="en-US" sz="1000" kern="1200" dirty="0">
                          <a:solidFill>
                            <a:schemeClr val="dk1"/>
                          </a:solidFill>
                          <a:effectLst/>
                          <a:latin typeface="+mn-lt"/>
                          <a:ea typeface="+mn-ea"/>
                          <a:cs typeface="+mn-cs"/>
                        </a:rPr>
                        <a:t> </a:t>
                      </a:r>
                    </a:p>
                    <a:p>
                      <a:r>
                        <a:rPr lang="en-US" sz="1000" kern="1200" dirty="0">
                          <a:solidFill>
                            <a:schemeClr val="dk1"/>
                          </a:solidFill>
                          <a:effectLst/>
                          <a:latin typeface="+mn-lt"/>
                          <a:ea typeface="+mn-ea"/>
                          <a:cs typeface="+mn-cs"/>
                        </a:rPr>
                        <a:t> Allies: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DC Dept. of Health Care Finance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dk1"/>
                          </a:solidFill>
                          <a:effectLst/>
                          <a:latin typeface="+mn-lt"/>
                          <a:ea typeface="+mn-ea"/>
                          <a:cs typeface="+mn-cs"/>
                        </a:rPr>
                        <a:t>DC Department of Health, CCC</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Medicaid managed care organizations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Health plans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Clinicians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Patient navigators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Patient advocacy organizations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Cancer survivors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Cancer care givers</a:t>
                      </a:r>
                    </a:p>
                    <a:p>
                      <a:r>
                        <a:rPr lang="en-US" sz="1000" kern="1200" dirty="0">
                          <a:solidFill>
                            <a:schemeClr val="dk1"/>
                          </a:solidFill>
                          <a:effectLst/>
                          <a:latin typeface="+mn-lt"/>
                          <a:ea typeface="+mn-ea"/>
                          <a:cs typeface="+mn-cs"/>
                        </a:rPr>
                        <a:t> </a:t>
                      </a:r>
                    </a:p>
                    <a:p>
                      <a:r>
                        <a:rPr lang="en-US" sz="1000" kern="1200" dirty="0">
                          <a:solidFill>
                            <a:schemeClr val="dk1"/>
                          </a:solidFill>
                          <a:effectLst/>
                          <a:latin typeface="+mn-lt"/>
                          <a:ea typeface="+mn-ea"/>
                          <a:cs typeface="+mn-cs"/>
                        </a:rPr>
                        <a:t>Opponents:</a:t>
                      </a:r>
                    </a:p>
                    <a:p>
                      <a:pPr marL="171450" indent="-171450">
                        <a:buFont typeface="Arial" panose="020B0604020202020204" pitchFamily="34" charset="0"/>
                        <a:buChar char="•"/>
                      </a:pPr>
                      <a:r>
                        <a:rPr lang="en-US" sz="1000" kern="1200" dirty="0">
                          <a:solidFill>
                            <a:schemeClr val="dk1"/>
                          </a:solidFill>
                          <a:effectLst/>
                          <a:latin typeface="+mn-lt"/>
                          <a:ea typeface="+mn-ea"/>
                          <a:cs typeface="+mn-cs"/>
                        </a:rPr>
                        <a:t>Lack of support for Medicaid program by Federal decision makers, and/or the public</a:t>
                      </a:r>
                      <a:endParaRPr lang="en-US" sz="1000" dirty="0"/>
                    </a:p>
                  </a:txBody>
                  <a:tcPr>
                    <a:gradFill flip="none" rotWithShape="1">
                      <a:gsLst>
                        <a:gs pos="0">
                          <a:srgbClr val="C8B18B">
                            <a:tint val="66000"/>
                            <a:satMod val="160000"/>
                          </a:srgbClr>
                        </a:gs>
                        <a:gs pos="50000">
                          <a:srgbClr val="C8B18B">
                            <a:tint val="44500"/>
                            <a:satMod val="160000"/>
                          </a:srgbClr>
                        </a:gs>
                        <a:gs pos="100000">
                          <a:srgbClr val="C8B18B">
                            <a:tint val="23500"/>
                            <a:satMod val="160000"/>
                          </a:srgbClr>
                        </a:gs>
                      </a:gsLst>
                      <a:path path="circle">
                        <a:fillToRect l="100000" t="100000"/>
                      </a:path>
                      <a:tileRect r="-100000" b="-100000"/>
                    </a:gradFill>
                  </a:tcPr>
                </a:tc>
                <a:tc>
                  <a:txBody>
                    <a:bodyPr/>
                    <a:lstStyle/>
                    <a:p>
                      <a:r>
                        <a:rPr lang="en-US" sz="1000" kern="1200" dirty="0">
                          <a:solidFill>
                            <a:schemeClr val="dk1"/>
                          </a:solidFill>
                          <a:effectLst/>
                          <a:latin typeface="+mn-lt"/>
                          <a:ea typeface="+mn-ea"/>
                          <a:cs typeface="+mn-cs"/>
                        </a:rPr>
                        <a:t>Short-term and intermediate:</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DC Dept. of Health Care Finance</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Medicaid managed care organizations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Health plans</a:t>
                      </a:r>
                    </a:p>
                    <a:p>
                      <a:r>
                        <a:rPr lang="en-US" sz="1000" kern="1200" dirty="0">
                          <a:solidFill>
                            <a:schemeClr val="dk1"/>
                          </a:solidFill>
                          <a:effectLst/>
                          <a:latin typeface="+mn-lt"/>
                          <a:ea typeface="+mn-ea"/>
                          <a:cs typeface="+mn-cs"/>
                        </a:rPr>
                        <a:t> </a:t>
                      </a:r>
                    </a:p>
                    <a:p>
                      <a:r>
                        <a:rPr lang="en-US" sz="1000" kern="1200" dirty="0">
                          <a:solidFill>
                            <a:schemeClr val="dk1"/>
                          </a:solidFill>
                          <a:effectLst/>
                          <a:latin typeface="+mn-lt"/>
                          <a:ea typeface="+mn-ea"/>
                          <a:cs typeface="+mn-cs"/>
                        </a:rPr>
                        <a:t>Long-term:</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US Congress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Federal Executive Branch</a:t>
                      </a:r>
                    </a:p>
                    <a:p>
                      <a:pPr marL="171450" indent="-171450">
                        <a:buFont typeface="Arial" panose="020B0604020202020204" pitchFamily="34" charset="0"/>
                        <a:buChar char="•"/>
                      </a:pPr>
                      <a:r>
                        <a:rPr lang="en-US" sz="1000" kern="1200" dirty="0">
                          <a:solidFill>
                            <a:schemeClr val="dk1"/>
                          </a:solidFill>
                          <a:effectLst/>
                          <a:latin typeface="+mn-lt"/>
                          <a:ea typeface="+mn-ea"/>
                          <a:cs typeface="+mn-cs"/>
                        </a:rPr>
                        <a:t>The public</a:t>
                      </a:r>
                      <a:endParaRPr lang="en-US" sz="1000" dirty="0"/>
                    </a:p>
                  </a:txBody>
                  <a:tcPr>
                    <a:gradFill flip="none" rotWithShape="1">
                      <a:gsLst>
                        <a:gs pos="0">
                          <a:srgbClr val="C8B18B">
                            <a:tint val="66000"/>
                            <a:satMod val="160000"/>
                          </a:srgbClr>
                        </a:gs>
                        <a:gs pos="50000">
                          <a:srgbClr val="C8B18B">
                            <a:tint val="44500"/>
                            <a:satMod val="160000"/>
                          </a:srgbClr>
                        </a:gs>
                        <a:gs pos="100000">
                          <a:srgbClr val="C8B18B">
                            <a:tint val="23500"/>
                            <a:satMod val="160000"/>
                          </a:srgbClr>
                        </a:gs>
                      </a:gsLst>
                      <a:path path="circle">
                        <a:fillToRect l="100000" t="100000"/>
                      </a:path>
                      <a:tileRect r="-100000" b="-100000"/>
                    </a:gradFill>
                  </a:tcPr>
                </a:tc>
                <a:tc>
                  <a:txBody>
                    <a:bodyPr/>
                    <a:lstStyle/>
                    <a:p>
                      <a:r>
                        <a:rPr lang="en-US" sz="1000" kern="1200" dirty="0">
                          <a:solidFill>
                            <a:schemeClr val="dk1"/>
                          </a:solidFill>
                          <a:effectLst/>
                          <a:latin typeface="+mn-lt"/>
                          <a:ea typeface="+mn-ea"/>
                          <a:cs typeface="+mn-cs"/>
                        </a:rPr>
                        <a:t>Short-term and intermediate: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dk1"/>
                          </a:solidFill>
                          <a:effectLst/>
                          <a:latin typeface="+mn-lt"/>
                          <a:ea typeface="+mn-ea"/>
                          <a:cs typeface="+mn-cs"/>
                        </a:rPr>
                        <a:t>Convene policy summit of stakeholders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Initiate meetings with DC Dept. of Health Care Finance leadership to raise awareness of challenges for Medicaid patients</a:t>
                      </a:r>
                    </a:p>
                    <a:p>
                      <a:pPr marL="171450" lvl="0" indent="-171450">
                        <a:buFont typeface="Arial" panose="020B0604020202020204" pitchFamily="34" charset="0"/>
                        <a:buChar char="•"/>
                      </a:pPr>
                      <a:r>
                        <a:rPr lang="en-US" sz="1000" kern="1200" dirty="0">
                          <a:solidFill>
                            <a:schemeClr val="dk1"/>
                          </a:solidFill>
                          <a:effectLst/>
                          <a:latin typeface="+mn-lt"/>
                          <a:ea typeface="+mn-ea"/>
                          <a:cs typeface="+mn-cs"/>
                        </a:rPr>
                        <a:t>Secure support of leadership at GW Cancer Center and DC Dept. of Health Care Finance</a:t>
                      </a:r>
                    </a:p>
                    <a:p>
                      <a:r>
                        <a:rPr lang="en-US" sz="1000" kern="1200" dirty="0">
                          <a:solidFill>
                            <a:schemeClr val="dk1"/>
                          </a:solidFill>
                          <a:effectLst/>
                          <a:latin typeface="+mn-lt"/>
                          <a:ea typeface="+mn-ea"/>
                          <a:cs typeface="+mn-cs"/>
                        </a:rPr>
                        <a:t> </a:t>
                      </a:r>
                    </a:p>
                    <a:p>
                      <a:r>
                        <a:rPr lang="en-US" sz="1000" kern="1200" dirty="0">
                          <a:solidFill>
                            <a:schemeClr val="dk1"/>
                          </a:solidFill>
                          <a:effectLst/>
                          <a:latin typeface="+mn-lt"/>
                          <a:ea typeface="+mn-ea"/>
                          <a:cs typeface="+mn-cs"/>
                        </a:rPr>
                        <a:t>Long-term:</a:t>
                      </a:r>
                    </a:p>
                    <a:p>
                      <a:pPr marL="171450" indent="-171450">
                        <a:buFont typeface="Arial" panose="020B0604020202020204" pitchFamily="34" charset="0"/>
                        <a:buChar char="•"/>
                      </a:pPr>
                      <a:r>
                        <a:rPr lang="en-US" sz="1000" kern="1200" dirty="0">
                          <a:solidFill>
                            <a:schemeClr val="dk1"/>
                          </a:solidFill>
                          <a:effectLst/>
                          <a:latin typeface="+mn-lt"/>
                          <a:ea typeface="+mn-ea"/>
                          <a:cs typeface="+mn-cs"/>
                        </a:rPr>
                        <a:t>Provide education to Federal decision makers and the public about the importance of the Medicaid program</a:t>
                      </a:r>
                      <a:endParaRPr lang="en-US" sz="1000" dirty="0"/>
                    </a:p>
                  </a:txBody>
                  <a:tcPr>
                    <a:gradFill flip="none" rotWithShape="1">
                      <a:gsLst>
                        <a:gs pos="0">
                          <a:srgbClr val="C8B18B">
                            <a:tint val="66000"/>
                            <a:satMod val="160000"/>
                          </a:srgbClr>
                        </a:gs>
                        <a:gs pos="50000">
                          <a:srgbClr val="C8B18B">
                            <a:tint val="44500"/>
                            <a:satMod val="160000"/>
                          </a:srgbClr>
                        </a:gs>
                        <a:gs pos="100000">
                          <a:srgbClr val="C8B18B">
                            <a:tint val="23500"/>
                            <a:satMod val="160000"/>
                          </a:srgbClr>
                        </a:gs>
                      </a:gsLst>
                      <a:path path="circle">
                        <a:fillToRect l="100000" t="100000"/>
                      </a:path>
                      <a:tileRect r="-100000" b="-100000"/>
                    </a:gradFill>
                  </a:tcPr>
                </a:tc>
                <a:extLst>
                  <a:ext uri="{0D108BD9-81ED-4DB2-BD59-A6C34878D82A}">
                    <a16:rowId xmlns:a16="http://schemas.microsoft.com/office/drawing/2014/main" val="589091234"/>
                  </a:ext>
                </a:extLst>
              </a:tr>
            </a:tbl>
          </a:graphicData>
        </a:graphic>
      </p:graphicFrame>
      <p:sp>
        <p:nvSpPr>
          <p:cNvPr id="5" name="TextBox 4"/>
          <p:cNvSpPr txBox="1"/>
          <p:nvPr/>
        </p:nvSpPr>
        <p:spPr>
          <a:xfrm>
            <a:off x="2057400" y="6202681"/>
            <a:ext cx="5410200" cy="523220"/>
          </a:xfrm>
          <a:prstGeom prst="rect">
            <a:avLst/>
          </a:prstGeom>
          <a:noFill/>
        </p:spPr>
        <p:txBody>
          <a:bodyPr wrap="square" rtlCol="0">
            <a:spAutoFit/>
          </a:bodyPr>
          <a:lstStyle/>
          <a:p>
            <a:pPr lvl="0" eaLnBrk="0" fontAlgn="base" hangingPunct="0">
              <a:spcBef>
                <a:spcPct val="20000"/>
              </a:spcBef>
              <a:spcAft>
                <a:spcPct val="0"/>
              </a:spcAft>
            </a:pPr>
            <a:r>
              <a:rPr lang="en-US" sz="1400" i="1" kern="0" dirty="0">
                <a:solidFill>
                  <a:srgbClr val="000000">
                    <a:lumMod val="75000"/>
                    <a:lumOff val="25000"/>
                  </a:srgbClr>
                </a:solidFill>
              </a:rPr>
              <a:t>Strategy Chart used with permission from the Midwest Academy, http://www.midwestacademy.com/</a:t>
            </a:r>
          </a:p>
        </p:txBody>
      </p:sp>
    </p:spTree>
    <p:extLst>
      <p:ext uri="{BB962C8B-B14F-4D97-AF65-F5344CB8AC3E}">
        <p14:creationId xmlns:p14="http://schemas.microsoft.com/office/powerpoint/2010/main" val="32467082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PSE Change Success</a:t>
            </a:r>
          </a:p>
        </p:txBody>
      </p:sp>
      <p:pic>
        <p:nvPicPr>
          <p:cNvPr id="7" name="Picture 6"/>
          <p:cNvPicPr>
            <a:picLocks noChangeAspect="1"/>
          </p:cNvPicPr>
          <p:nvPr/>
        </p:nvPicPr>
        <p:blipFill>
          <a:blip r:embed="rId3"/>
          <a:stretch>
            <a:fillRect/>
          </a:stretch>
        </p:blipFill>
        <p:spPr>
          <a:xfrm>
            <a:off x="2205038" y="1699896"/>
            <a:ext cx="5114925" cy="4543425"/>
          </a:xfrm>
          <a:prstGeom prst="rect">
            <a:avLst/>
          </a:prstGeom>
        </p:spPr>
      </p:pic>
      <p:pic>
        <p:nvPicPr>
          <p:cNvPr id="8" name="Picture 7"/>
          <p:cNvPicPr>
            <a:picLocks noChangeAspect="1"/>
          </p:cNvPicPr>
          <p:nvPr/>
        </p:nvPicPr>
        <p:blipFill>
          <a:blip r:embed="rId4"/>
          <a:stretch>
            <a:fillRect/>
          </a:stretch>
        </p:blipFill>
        <p:spPr>
          <a:xfrm>
            <a:off x="6284120" y="2169196"/>
            <a:ext cx="3926681" cy="3604822"/>
          </a:xfrm>
          <a:prstGeom prst="rect">
            <a:avLst/>
          </a:prstGeom>
        </p:spPr>
      </p:pic>
      <p:cxnSp>
        <p:nvCxnSpPr>
          <p:cNvPr id="12" name="Straight Arrow Connector 11"/>
          <p:cNvCxnSpPr/>
          <p:nvPr/>
        </p:nvCxnSpPr>
        <p:spPr>
          <a:xfrm flipV="1">
            <a:off x="4876800" y="3352800"/>
            <a:ext cx="1219200" cy="7620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2667000" y="2905718"/>
            <a:ext cx="3043238" cy="400110"/>
          </a:xfrm>
          <a:prstGeom prst="rect">
            <a:avLst/>
          </a:prstGeom>
          <a:noFill/>
        </p:spPr>
        <p:txBody>
          <a:bodyPr wrap="square" rtlCol="0">
            <a:spAutoFit/>
          </a:bodyPr>
          <a:lstStyle/>
          <a:p>
            <a:pPr algn="ctr"/>
            <a:r>
              <a:rPr lang="en-US" sz="2000" b="1" dirty="0">
                <a:solidFill>
                  <a:srgbClr val="FFFFFF"/>
                </a:solidFill>
              </a:rPr>
              <a:t>bit.ly/Comm102Guide</a:t>
            </a:r>
          </a:p>
        </p:txBody>
      </p:sp>
    </p:spTree>
    <p:extLst>
      <p:ext uri="{BB962C8B-B14F-4D97-AF65-F5344CB8AC3E}">
        <p14:creationId xmlns:p14="http://schemas.microsoft.com/office/powerpoint/2010/main" val="23600090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Adapting to Change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1" y="1923289"/>
            <a:ext cx="5715295" cy="3809211"/>
          </a:xfrm>
          <a:prstGeom prst="rect">
            <a:avLst/>
          </a:prstGeom>
        </p:spPr>
      </p:pic>
      <p:sp>
        <p:nvSpPr>
          <p:cNvPr id="6" name="Rectangle 5"/>
          <p:cNvSpPr/>
          <p:nvPr/>
        </p:nvSpPr>
        <p:spPr>
          <a:xfrm>
            <a:off x="6781800" y="3581400"/>
            <a:ext cx="3733800" cy="1905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065"/>
                </a:solidFill>
              </a:rPr>
              <a:t>In order to adapt to a changing environment, it is important that you and your partners </a:t>
            </a:r>
          </a:p>
          <a:p>
            <a:pPr algn="ctr"/>
            <a:r>
              <a:rPr lang="en-US" dirty="0">
                <a:solidFill>
                  <a:srgbClr val="004065"/>
                </a:solidFill>
              </a:rPr>
              <a:t>continue to scan</a:t>
            </a:r>
          </a:p>
        </p:txBody>
      </p:sp>
    </p:spTree>
    <p:extLst>
      <p:ext uri="{BB962C8B-B14F-4D97-AF65-F5344CB8AC3E}">
        <p14:creationId xmlns:p14="http://schemas.microsoft.com/office/powerpoint/2010/main" val="35530328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of Implementation: Minnesota </a:t>
            </a:r>
          </a:p>
        </p:txBody>
      </p:sp>
      <p:sp>
        <p:nvSpPr>
          <p:cNvPr id="4" name="Text Placeholder 3"/>
          <p:cNvSpPr>
            <a:spLocks noGrp="1"/>
          </p:cNvSpPr>
          <p:nvPr>
            <p:ph type="body" sz="quarter" idx="10"/>
          </p:nvPr>
        </p:nvSpPr>
        <p:spPr/>
        <p:txBody>
          <a:bodyPr/>
          <a:lstStyle/>
          <a:p>
            <a:r>
              <a:rPr lang="en-US" dirty="0"/>
              <a:t>Public Health Law Center, </a:t>
            </a:r>
            <a:r>
              <a:rPr lang="en-US" dirty="0" err="1"/>
              <a:t>n.d.</a:t>
            </a:r>
            <a:r>
              <a:rPr lang="en-US" dirty="0"/>
              <a:t> </a:t>
            </a:r>
          </a:p>
        </p:txBody>
      </p:sp>
      <p:pic>
        <p:nvPicPr>
          <p:cNvPr id="12" name="Picture 11"/>
          <p:cNvPicPr>
            <a:picLocks noChangeAspect="1"/>
          </p:cNvPicPr>
          <p:nvPr/>
        </p:nvPicPr>
        <p:blipFill>
          <a:blip r:embed="rId3"/>
          <a:stretch>
            <a:fillRect/>
          </a:stretch>
        </p:blipFill>
        <p:spPr>
          <a:xfrm>
            <a:off x="5314677" y="2017286"/>
            <a:ext cx="4903050" cy="3253176"/>
          </a:xfrm>
          <a:prstGeom prst="rect">
            <a:avLst/>
          </a:prstGeom>
        </p:spPr>
      </p:pic>
      <p:sp>
        <p:nvSpPr>
          <p:cNvPr id="15" name="TextBox 14"/>
          <p:cNvSpPr txBox="1"/>
          <p:nvPr/>
        </p:nvSpPr>
        <p:spPr>
          <a:xfrm>
            <a:off x="1828800" y="1996504"/>
            <a:ext cx="3200400" cy="553998"/>
          </a:xfrm>
          <a:prstGeom prst="rect">
            <a:avLst/>
          </a:prstGeom>
          <a:noFill/>
        </p:spPr>
        <p:txBody>
          <a:bodyPr wrap="square" rtlCol="0">
            <a:spAutoFit/>
          </a:bodyPr>
          <a:lstStyle/>
          <a:p>
            <a:r>
              <a:rPr lang="en-US" sz="1500" dirty="0"/>
              <a:t>Provided local public health grantees with technical assistance </a:t>
            </a:r>
          </a:p>
        </p:txBody>
      </p:sp>
      <p:sp>
        <p:nvSpPr>
          <p:cNvPr id="16" name="TextBox 15"/>
          <p:cNvSpPr txBox="1"/>
          <p:nvPr/>
        </p:nvSpPr>
        <p:spPr>
          <a:xfrm>
            <a:off x="1850078" y="2674957"/>
            <a:ext cx="2874322" cy="1015663"/>
          </a:xfrm>
          <a:prstGeom prst="rect">
            <a:avLst/>
          </a:prstGeom>
          <a:noFill/>
        </p:spPr>
        <p:txBody>
          <a:bodyPr wrap="square" rtlCol="0">
            <a:spAutoFit/>
          </a:bodyPr>
          <a:lstStyle/>
          <a:p>
            <a:r>
              <a:rPr lang="en-US" sz="1500" dirty="0"/>
              <a:t>Developed a toolkit that addressed challenges to implementing healthy beverage policies</a:t>
            </a:r>
          </a:p>
        </p:txBody>
      </p:sp>
      <p:sp>
        <p:nvSpPr>
          <p:cNvPr id="17" name="TextBox 16"/>
          <p:cNvSpPr txBox="1"/>
          <p:nvPr/>
        </p:nvSpPr>
        <p:spPr>
          <a:xfrm>
            <a:off x="1828470" y="3810001"/>
            <a:ext cx="3124530" cy="1015663"/>
          </a:xfrm>
          <a:prstGeom prst="rect">
            <a:avLst/>
          </a:prstGeom>
          <a:noFill/>
        </p:spPr>
        <p:txBody>
          <a:bodyPr wrap="square" rtlCol="0">
            <a:spAutoFit/>
          </a:bodyPr>
          <a:lstStyle/>
          <a:p>
            <a:r>
              <a:rPr lang="en-US" sz="1500" dirty="0"/>
              <a:t>Key partner, Minnesota Hospital Association, promoted the policy to its member hospitals via conferences and training videos</a:t>
            </a:r>
          </a:p>
        </p:txBody>
      </p:sp>
      <p:sp>
        <p:nvSpPr>
          <p:cNvPr id="18" name="TextBox 17"/>
          <p:cNvSpPr txBox="1"/>
          <p:nvPr/>
        </p:nvSpPr>
        <p:spPr>
          <a:xfrm>
            <a:off x="1828471" y="4953000"/>
            <a:ext cx="3712521" cy="784830"/>
          </a:xfrm>
          <a:prstGeom prst="rect">
            <a:avLst/>
          </a:prstGeom>
          <a:noFill/>
        </p:spPr>
        <p:txBody>
          <a:bodyPr wrap="square" rtlCol="0">
            <a:spAutoFit/>
          </a:bodyPr>
          <a:lstStyle/>
          <a:p>
            <a:r>
              <a:rPr lang="en-US" sz="1500" dirty="0"/>
              <a:t>Key partner, Public Health Law Center, developed the toolkit and provided the technical assistance </a:t>
            </a:r>
          </a:p>
        </p:txBody>
      </p:sp>
      <p:sp>
        <p:nvSpPr>
          <p:cNvPr id="20" name="Chevron 19"/>
          <p:cNvSpPr/>
          <p:nvPr/>
        </p:nvSpPr>
        <p:spPr>
          <a:xfrm>
            <a:off x="4800601" y="3121498"/>
            <a:ext cx="381000" cy="420451"/>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0865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3" name="Content Placeholder 2"/>
          <p:cNvSpPr>
            <a:spLocks noGrp="1"/>
          </p:cNvSpPr>
          <p:nvPr>
            <p:ph idx="1"/>
          </p:nvPr>
        </p:nvSpPr>
        <p:spPr>
          <a:xfrm>
            <a:off x="1981200" y="1905002"/>
            <a:ext cx="8229600" cy="4190999"/>
          </a:xfrm>
        </p:spPr>
        <p:txBody>
          <a:bodyPr>
            <a:normAutofit/>
          </a:bodyPr>
          <a:lstStyle/>
          <a:p>
            <a:r>
              <a:rPr lang="en-US" sz="3000" dirty="0"/>
              <a:t>Discussed the precursors to implementing your PSE change which include:</a:t>
            </a:r>
          </a:p>
          <a:p>
            <a:pPr lvl="1"/>
            <a:r>
              <a:rPr lang="en-US" dirty="0"/>
              <a:t>Developing a PSE agenda</a:t>
            </a:r>
          </a:p>
          <a:p>
            <a:pPr lvl="1"/>
            <a:r>
              <a:rPr lang="en-US" dirty="0"/>
              <a:t>Generating sufficient awareness</a:t>
            </a:r>
          </a:p>
          <a:p>
            <a:pPr lvl="1"/>
            <a:r>
              <a:rPr lang="en-US" dirty="0"/>
              <a:t>Maintaining stakeholder commitment</a:t>
            </a:r>
          </a:p>
          <a:p>
            <a:pPr lvl="1"/>
            <a:r>
              <a:rPr lang="en-US" dirty="0"/>
              <a:t>Assessing your resources</a:t>
            </a:r>
          </a:p>
          <a:p>
            <a:pPr lvl="1"/>
            <a:r>
              <a:rPr lang="en-US" dirty="0"/>
              <a:t>Planning thoroughly in order to facilitate implementation</a:t>
            </a:r>
          </a:p>
          <a:p>
            <a:pPr lvl="1"/>
            <a:r>
              <a:rPr lang="en-US" dirty="0"/>
              <a:t>Adapting to change</a:t>
            </a:r>
          </a:p>
        </p:txBody>
      </p:sp>
    </p:spTree>
    <p:extLst>
      <p:ext uri="{BB962C8B-B14F-4D97-AF65-F5344CB8AC3E}">
        <p14:creationId xmlns:p14="http://schemas.microsoft.com/office/powerpoint/2010/main" val="190578545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u="sng" dirty="0">
                <a:hlinkClick r:id="rId3"/>
              </a:rPr>
              <a:t>The Midwest Academy Strategy Chart</a:t>
            </a:r>
            <a:endParaRPr lang="en-US" u="sng" dirty="0"/>
          </a:p>
          <a:p>
            <a:r>
              <a:rPr lang="en-US" dirty="0"/>
              <a:t>Practice Article – </a:t>
            </a:r>
            <a:r>
              <a:rPr lang="en-US" dirty="0">
                <a:hlinkClick r:id="rId4"/>
              </a:rPr>
              <a:t>How to Implement Change in [an Oncology] Practice</a:t>
            </a:r>
            <a:endParaRPr lang="en-US" dirty="0"/>
          </a:p>
          <a:p>
            <a:r>
              <a:rPr lang="en-US" dirty="0"/>
              <a:t>Research Article – </a:t>
            </a:r>
            <a:r>
              <a:rPr lang="en-US" dirty="0">
                <a:hlinkClick r:id="rId5"/>
              </a:rPr>
              <a:t>The Mobilizing Action Toward Community Health Partnership Study: Multisector Partnerships in US Counties with Improving Health Metrics</a:t>
            </a:r>
            <a:endParaRPr lang="en-US" dirty="0"/>
          </a:p>
          <a:p>
            <a:r>
              <a:rPr lang="en-US" dirty="0"/>
              <a:t>The GW Cancer Center’s </a:t>
            </a:r>
            <a:r>
              <a:rPr lang="en-US" dirty="0">
                <a:hlinkClick r:id="rId6" action="ppaction://hlinkfile"/>
              </a:rPr>
              <a:t>Communication Training for Comprehensive Cancer Control Professionals 102: Guide to Making Communication Campaigns Evidence-Based</a:t>
            </a:r>
            <a:endParaRPr lang="en-US"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12766807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Content Placeholder 2"/>
          <p:cNvSpPr>
            <a:spLocks noGrp="1"/>
          </p:cNvSpPr>
          <p:nvPr>
            <p:ph idx="1"/>
          </p:nvPr>
        </p:nvSpPr>
        <p:spPr>
          <a:xfrm>
            <a:off x="1981200" y="2057402"/>
            <a:ext cx="8229600" cy="4038599"/>
          </a:xfrm>
        </p:spPr>
        <p:txBody>
          <a:bodyPr>
            <a:normAutofit/>
          </a:bodyPr>
          <a:lstStyle/>
          <a:p>
            <a:r>
              <a:rPr lang="en-US" dirty="0"/>
              <a:t>Identify whether sufficient awareness and resources exist to support the successful implementation of the PSE change</a:t>
            </a:r>
          </a:p>
          <a:p>
            <a:r>
              <a:rPr lang="en-US" dirty="0"/>
              <a:t>Describe how to ensure successful implementation and explain the importance of this step to stakeholders</a:t>
            </a:r>
          </a:p>
        </p:txBody>
      </p:sp>
    </p:spTree>
    <p:extLst>
      <p:ext uri="{BB962C8B-B14F-4D97-AF65-F5344CB8AC3E}">
        <p14:creationId xmlns:p14="http://schemas.microsoft.com/office/powerpoint/2010/main" val="171466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a:xfrm>
            <a:off x="4114802" y="3200400"/>
            <a:ext cx="6324599" cy="1143000"/>
          </a:xfrm>
        </p:spPr>
        <p:txBody>
          <a:bodyPr/>
          <a:lstStyle/>
          <a:p>
            <a:pPr eaLnBrk="1" hangingPunct="1"/>
            <a:r>
              <a:rPr lang="en-US" altLang="en-US" b="1" dirty="0">
                <a:solidFill>
                  <a:schemeClr val="bg1"/>
                </a:solidFill>
              </a:rPr>
              <a:t>Overview</a:t>
            </a:r>
          </a:p>
        </p:txBody>
      </p:sp>
      <p:sp>
        <p:nvSpPr>
          <p:cNvPr id="2" name="Title 1"/>
          <p:cNvSpPr>
            <a:spLocks noGrp="1"/>
          </p:cNvSpPr>
          <p:nvPr>
            <p:ph type="title"/>
          </p:nvPr>
        </p:nvSpPr>
        <p:spPr>
          <a:xfrm>
            <a:off x="4114801" y="457200"/>
            <a:ext cx="6324599" cy="2514600"/>
          </a:xfrm>
        </p:spPr>
        <p:txBody>
          <a:bodyPr>
            <a:normAutofit/>
          </a:bodyPr>
          <a:lstStyle/>
          <a:p>
            <a:r>
              <a:rPr lang="en-US" dirty="0"/>
              <a:t>Action for Policy, Systems and Environmental (PSE) Change: A Training</a:t>
            </a:r>
          </a:p>
        </p:txBody>
      </p:sp>
    </p:spTree>
    <p:extLst>
      <p:ext uri="{BB962C8B-B14F-4D97-AF65-F5344CB8AC3E}">
        <p14:creationId xmlns:p14="http://schemas.microsoft.com/office/powerpoint/2010/main" val="2398112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normAutofit/>
          </a:bodyPr>
          <a:lstStyle/>
          <a:p>
            <a:r>
              <a:rPr lang="en-US" dirty="0"/>
              <a:t>Describe the process of PSE change as an evidence-based approach to improve health</a:t>
            </a:r>
          </a:p>
          <a:p>
            <a:r>
              <a:rPr lang="en-US" dirty="0"/>
              <a:t>Distinguish between PSE change initiatives and conventional public health interventions </a:t>
            </a:r>
          </a:p>
        </p:txBody>
      </p:sp>
    </p:spTree>
    <p:extLst>
      <p:ext uri="{BB962C8B-B14F-4D97-AF65-F5344CB8AC3E}">
        <p14:creationId xmlns:p14="http://schemas.microsoft.com/office/powerpoint/2010/main" val="23213590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p:txBody>
          <a:bodyPr>
            <a:normAutofit/>
          </a:bodyPr>
          <a:lstStyle/>
          <a:p>
            <a:pPr marL="463550" indent="-463550">
              <a:buNone/>
            </a:pPr>
            <a:r>
              <a:rPr lang="en-US" sz="2000" dirty="0"/>
              <a:t>American Cancer Society. (2015). </a:t>
            </a:r>
            <a:r>
              <a:rPr lang="en-US" sz="2000" i="1" dirty="0"/>
              <a:t>Developing and Implementing a Policy Agenda</a:t>
            </a:r>
            <a:r>
              <a:rPr lang="en-US" sz="2000" dirty="0"/>
              <a:t>. [YouTube]. Retrieved from </a:t>
            </a:r>
            <a:r>
              <a:rPr lang="en-US" sz="2000" u="sng" dirty="0">
                <a:hlinkClick r:id="rId3"/>
              </a:rPr>
              <a:t>https://www.youtube.com/watch?v=bh_V0hrs4-w&amp;feature=youtu.be</a:t>
            </a:r>
            <a:endParaRPr lang="en-US" sz="2000" dirty="0"/>
          </a:p>
          <a:p>
            <a:pPr marL="463550" indent="-463550">
              <a:buNone/>
            </a:pPr>
            <a:r>
              <a:rPr lang="en-US" sz="2000" dirty="0"/>
              <a:t>Public Health Law Center. (</a:t>
            </a:r>
            <a:r>
              <a:rPr lang="en-US" sz="2000" dirty="0" err="1"/>
              <a:t>n.d.</a:t>
            </a:r>
            <a:r>
              <a:rPr lang="en-US" sz="2000" dirty="0"/>
              <a:t>). </a:t>
            </a:r>
            <a:r>
              <a:rPr lang="en-US" sz="2000" i="1" dirty="0"/>
              <a:t>Building Blocks for Success: A Guide for Developing a Healthy Beverage Program</a:t>
            </a:r>
            <a:r>
              <a:rPr lang="en-US" sz="2000" dirty="0"/>
              <a:t>. Retrieved from </a:t>
            </a:r>
            <a:r>
              <a:rPr lang="en-US" sz="2000" dirty="0">
                <a:hlinkClick r:id="rId4"/>
              </a:rPr>
              <a:t>http://www.publichealthlawcenter.org/sites/default/files/Healthy-Beverages-in-Healthcare-Toolkit-Collection-2014.pdf?src=CancerPolicyMap</a:t>
            </a:r>
            <a:r>
              <a:rPr lang="en-US" sz="2000" dirty="0"/>
              <a:t> </a:t>
            </a:r>
          </a:p>
        </p:txBody>
      </p:sp>
    </p:spTree>
    <p:extLst>
      <p:ext uri="{BB962C8B-B14F-4D97-AF65-F5344CB8AC3E}">
        <p14:creationId xmlns:p14="http://schemas.microsoft.com/office/powerpoint/2010/main" val="5342181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7: Evaluate</a:t>
            </a:r>
          </a:p>
          <a:p>
            <a:pPr eaLnBrk="1" hangingPunct="1"/>
            <a:r>
              <a:rPr lang="en-US" altLang="en-US" dirty="0">
                <a:solidFill>
                  <a:schemeClr val="bg1"/>
                </a:solidFill>
              </a:rPr>
              <a:t>Measure Your Success</a:t>
            </a: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15708200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	</a:t>
            </a:r>
          </a:p>
        </p:txBody>
      </p:sp>
      <p:sp>
        <p:nvSpPr>
          <p:cNvPr id="5" name="Content Placeholder 4"/>
          <p:cNvSpPr>
            <a:spLocks noGrp="1"/>
          </p:cNvSpPr>
          <p:nvPr>
            <p:ph idx="1"/>
          </p:nvPr>
        </p:nvSpPr>
        <p:spPr/>
        <p:txBody>
          <a:bodyPr>
            <a:normAutofit fontScale="77500" lnSpcReduction="20000"/>
          </a:bodyPr>
          <a:lstStyle/>
          <a:p>
            <a:pPr marL="0" indent="0">
              <a:lnSpc>
                <a:spcPct val="120000"/>
              </a:lnSpc>
              <a:spcBef>
                <a:spcPts val="0"/>
              </a:spcBef>
              <a:spcAft>
                <a:spcPts val="0"/>
              </a:spcAft>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spcAft>
                <a:spcPts val="0"/>
              </a:spcAft>
              <a:buNone/>
            </a:pPr>
            <a:endParaRPr lang="en-US" dirty="0"/>
          </a:p>
          <a:p>
            <a:pPr marL="0" indent="0" eaLnBrk="1" fontAlgn="auto" hangingPunct="1">
              <a:lnSpc>
                <a:spcPct val="120000"/>
              </a:lnSpc>
              <a:spcBef>
                <a:spcPts val="0"/>
              </a:spcBef>
              <a:spcAft>
                <a:spcPts val="0"/>
              </a:spcAft>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pPr marL="0" indent="0">
              <a:buNone/>
            </a:pPr>
            <a:endParaRPr lang="en-US" dirty="0"/>
          </a:p>
        </p:txBody>
      </p:sp>
    </p:spTree>
    <p:extLst>
      <p:ext uri="{BB962C8B-B14F-4D97-AF65-F5344CB8AC3E}">
        <p14:creationId xmlns:p14="http://schemas.microsoft.com/office/powerpoint/2010/main" val="32418213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 </a:t>
            </a:r>
          </a:p>
        </p:txBody>
      </p:sp>
      <p:sp>
        <p:nvSpPr>
          <p:cNvPr id="3" name="Content Placeholder 2"/>
          <p:cNvSpPr>
            <a:spLocks noGrp="1"/>
          </p:cNvSpPr>
          <p:nvPr>
            <p:ph idx="1"/>
          </p:nvPr>
        </p:nvSpPr>
        <p:spPr/>
        <p:txBody>
          <a:bodyPr>
            <a:normAutofit/>
          </a:bodyPr>
          <a:lstStyle/>
          <a:p>
            <a:r>
              <a:rPr lang="en-US" sz="2800" dirty="0"/>
              <a:t>Evaluate advocacy efforts </a:t>
            </a:r>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4907280"/>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72207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r>
              <a:rPr lang="en-US" sz="2800" dirty="0"/>
              <a:t>Describe the types of evaluation that can be used to measure a PSE change intervention and explain the importance of this step to stakeholders</a:t>
            </a:r>
          </a:p>
          <a:p>
            <a:pPr marL="0" indent="0">
              <a:buNone/>
            </a:pPr>
            <a:endParaRPr lang="en-US" sz="2800" dirty="0"/>
          </a:p>
          <a:p>
            <a:r>
              <a:rPr lang="en-US" sz="2800" dirty="0"/>
              <a:t>Develop new goals and objectives and plan strategic next steps following PSE change</a:t>
            </a:r>
          </a:p>
          <a:p>
            <a:endParaRPr lang="en-US" dirty="0"/>
          </a:p>
        </p:txBody>
      </p:sp>
    </p:spTree>
    <p:extLst>
      <p:ext uri="{BB962C8B-B14F-4D97-AF65-F5344CB8AC3E}">
        <p14:creationId xmlns:p14="http://schemas.microsoft.com/office/powerpoint/2010/main" val="780897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Look Back at Previous Steps</a:t>
            </a:r>
          </a:p>
        </p:txBody>
      </p:sp>
      <p:graphicFrame>
        <p:nvGraphicFramePr>
          <p:cNvPr id="3" name="Diagram 2"/>
          <p:cNvGraphicFramePr/>
          <p:nvPr/>
        </p:nvGraphicFramePr>
        <p:xfrm>
          <a:off x="1752600" y="1905001"/>
          <a:ext cx="8763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44194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81200" y="762001"/>
            <a:ext cx="8229600" cy="1143000"/>
          </a:xfrm>
        </p:spPr>
        <p:txBody>
          <a:bodyPr/>
          <a:lstStyle/>
          <a:p>
            <a:r>
              <a:rPr lang="en-US" dirty="0"/>
              <a:t>Using an Evaluation Framework</a:t>
            </a:r>
          </a:p>
        </p:txBody>
      </p:sp>
      <p:sp>
        <p:nvSpPr>
          <p:cNvPr id="2" name="Oval 1"/>
          <p:cNvSpPr/>
          <p:nvPr/>
        </p:nvSpPr>
        <p:spPr>
          <a:xfrm>
            <a:off x="6324601" y="2003022"/>
            <a:ext cx="2019301" cy="1817372"/>
          </a:xfrm>
          <a:prstGeom prst="ellipse">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Arial"/>
              </a:rPr>
              <a:t>Short-term</a:t>
            </a:r>
          </a:p>
          <a:p>
            <a:pPr algn="ctr"/>
            <a:r>
              <a:rPr lang="en-US" sz="1600" dirty="0">
                <a:solidFill>
                  <a:srgbClr val="FFFFFF"/>
                </a:solidFill>
                <a:latin typeface="Arial"/>
              </a:rPr>
              <a:t>Objectives</a:t>
            </a:r>
          </a:p>
        </p:txBody>
      </p:sp>
      <p:sp>
        <p:nvSpPr>
          <p:cNvPr id="6" name="Oval 5"/>
          <p:cNvSpPr/>
          <p:nvPr/>
        </p:nvSpPr>
        <p:spPr>
          <a:xfrm>
            <a:off x="6515102" y="4087094"/>
            <a:ext cx="1981201" cy="178030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Arial"/>
              </a:rPr>
              <a:t>Long-term</a:t>
            </a:r>
          </a:p>
          <a:p>
            <a:pPr algn="ctr"/>
            <a:r>
              <a:rPr lang="en-US" sz="1600" dirty="0">
                <a:solidFill>
                  <a:srgbClr val="FFFFFF"/>
                </a:solidFill>
                <a:latin typeface="Arial"/>
              </a:rPr>
              <a:t>Objectives</a:t>
            </a:r>
          </a:p>
        </p:txBody>
      </p:sp>
      <p:sp>
        <p:nvSpPr>
          <p:cNvPr id="12" name="Oval 11"/>
          <p:cNvSpPr/>
          <p:nvPr/>
        </p:nvSpPr>
        <p:spPr>
          <a:xfrm>
            <a:off x="8343901" y="2819400"/>
            <a:ext cx="1981200" cy="1752600"/>
          </a:xfrm>
          <a:prstGeom prst="ellipse">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Arial"/>
              </a:rPr>
              <a:t>Intermediate</a:t>
            </a:r>
          </a:p>
          <a:p>
            <a:pPr algn="ctr"/>
            <a:r>
              <a:rPr lang="en-US" sz="1600" dirty="0">
                <a:solidFill>
                  <a:srgbClr val="FFFFFF"/>
                </a:solidFill>
                <a:latin typeface="Arial"/>
              </a:rPr>
              <a:t>Objectives</a:t>
            </a:r>
          </a:p>
        </p:txBody>
      </p:sp>
      <p:sp>
        <p:nvSpPr>
          <p:cNvPr id="15" name="Right Arrow 14"/>
          <p:cNvSpPr/>
          <p:nvPr/>
        </p:nvSpPr>
        <p:spPr>
          <a:xfrm>
            <a:off x="1981200" y="2583868"/>
            <a:ext cx="4114800" cy="2597733"/>
          </a:xfrm>
          <a:prstGeom prst="rightArrow">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Arial"/>
              </a:rPr>
              <a:t>Complete vision of success</a:t>
            </a:r>
          </a:p>
        </p:txBody>
      </p:sp>
    </p:spTree>
    <p:extLst>
      <p:ext uri="{BB962C8B-B14F-4D97-AF65-F5344CB8AC3E}">
        <p14:creationId xmlns:p14="http://schemas.microsoft.com/office/powerpoint/2010/main" val="20778725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an Evaluation Framework</a:t>
            </a:r>
          </a:p>
        </p:txBody>
      </p:sp>
      <p:sp>
        <p:nvSpPr>
          <p:cNvPr id="4" name="Text Placeholder 3"/>
          <p:cNvSpPr>
            <a:spLocks noGrp="1"/>
          </p:cNvSpPr>
          <p:nvPr>
            <p:ph type="body" sz="quarter" idx="10"/>
          </p:nvPr>
        </p:nvSpPr>
        <p:spPr>
          <a:xfrm>
            <a:off x="1981200" y="6314461"/>
            <a:ext cx="5562600" cy="314939"/>
          </a:xfrm>
        </p:spPr>
        <p:txBody>
          <a:bodyPr/>
          <a:lstStyle/>
          <a:p>
            <a:r>
              <a:rPr lang="en-US" dirty="0"/>
              <a:t>RE-AIM.org, 2017.</a:t>
            </a:r>
          </a:p>
        </p:txBody>
      </p:sp>
      <p:graphicFrame>
        <p:nvGraphicFramePr>
          <p:cNvPr id="5" name="Diagram 4"/>
          <p:cNvGraphicFramePr/>
          <p:nvPr/>
        </p:nvGraphicFramePr>
        <p:xfrm>
          <a:off x="1104900" y="2421088"/>
          <a:ext cx="5638800" cy="3736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981200" y="1828801"/>
            <a:ext cx="3886200" cy="452585"/>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latin typeface="Arial"/>
              </a:rPr>
              <a:t>RE-AIM</a:t>
            </a:r>
          </a:p>
        </p:txBody>
      </p:sp>
      <p:sp>
        <p:nvSpPr>
          <p:cNvPr id="7" name="TextBox 6"/>
          <p:cNvSpPr txBox="1"/>
          <p:nvPr/>
        </p:nvSpPr>
        <p:spPr>
          <a:xfrm>
            <a:off x="6477000" y="2050226"/>
            <a:ext cx="4038600" cy="3893374"/>
          </a:xfrm>
          <a:prstGeom prst="rect">
            <a:avLst/>
          </a:prstGeom>
          <a:noFill/>
        </p:spPr>
        <p:txBody>
          <a:bodyPr wrap="square" rtlCol="0">
            <a:spAutoFit/>
          </a:bodyPr>
          <a:lstStyle/>
          <a:p>
            <a:pPr marL="285750" indent="-285750">
              <a:buFont typeface="Arial" panose="020B0604020202020204" pitchFamily="34" charset="0"/>
              <a:buChar char="•"/>
            </a:pPr>
            <a:r>
              <a:rPr lang="en-US" sz="1900" b="1" dirty="0">
                <a:solidFill>
                  <a:srgbClr val="000000"/>
                </a:solidFill>
                <a:latin typeface="Arial"/>
              </a:rPr>
              <a:t>Reach</a:t>
            </a:r>
            <a:r>
              <a:rPr lang="en-US" sz="1900" dirty="0">
                <a:solidFill>
                  <a:srgbClr val="000000"/>
                </a:solidFill>
                <a:latin typeface="Arial"/>
              </a:rPr>
              <a:t> – number of individuals who will be positively affected by your initiative</a:t>
            </a:r>
          </a:p>
          <a:p>
            <a:pPr marL="285750" indent="-285750">
              <a:buFont typeface="Arial" panose="020B0604020202020204" pitchFamily="34" charset="0"/>
              <a:buChar char="•"/>
            </a:pPr>
            <a:r>
              <a:rPr lang="en-US" sz="1900" b="1" dirty="0">
                <a:solidFill>
                  <a:srgbClr val="000000"/>
                </a:solidFill>
                <a:latin typeface="Arial"/>
              </a:rPr>
              <a:t>Effectiveness</a:t>
            </a:r>
            <a:r>
              <a:rPr lang="en-US" sz="1900" dirty="0">
                <a:solidFill>
                  <a:srgbClr val="000000"/>
                </a:solidFill>
                <a:latin typeface="Arial"/>
              </a:rPr>
              <a:t> – examines the outcomes/impact of your initiative</a:t>
            </a:r>
          </a:p>
          <a:p>
            <a:pPr marL="285750" indent="-285750">
              <a:buFont typeface="Arial" panose="020B0604020202020204" pitchFamily="34" charset="0"/>
              <a:buChar char="•"/>
            </a:pPr>
            <a:r>
              <a:rPr lang="en-US" sz="1900" b="1" dirty="0">
                <a:solidFill>
                  <a:srgbClr val="000000"/>
                </a:solidFill>
                <a:latin typeface="Arial"/>
              </a:rPr>
              <a:t>Adoption</a:t>
            </a:r>
            <a:r>
              <a:rPr lang="en-US" sz="1900" dirty="0">
                <a:solidFill>
                  <a:srgbClr val="000000"/>
                </a:solidFill>
                <a:latin typeface="Arial"/>
              </a:rPr>
              <a:t> – willingness to adopt intervention</a:t>
            </a:r>
          </a:p>
          <a:p>
            <a:pPr marL="285750" indent="-285750">
              <a:buFont typeface="Arial" panose="020B0604020202020204" pitchFamily="34" charset="0"/>
              <a:buChar char="•"/>
            </a:pPr>
            <a:r>
              <a:rPr lang="en-US" sz="1900" b="1" dirty="0">
                <a:solidFill>
                  <a:srgbClr val="000000"/>
                </a:solidFill>
                <a:latin typeface="Arial"/>
              </a:rPr>
              <a:t>Implementation</a:t>
            </a:r>
            <a:r>
              <a:rPr lang="en-US" sz="1900" dirty="0">
                <a:solidFill>
                  <a:srgbClr val="000000"/>
                </a:solidFill>
                <a:latin typeface="Arial"/>
              </a:rPr>
              <a:t> – asks if the intervention/initiative was implemented as planned</a:t>
            </a:r>
          </a:p>
          <a:p>
            <a:pPr marL="285750" indent="-285750">
              <a:buFont typeface="Arial" panose="020B0604020202020204" pitchFamily="34" charset="0"/>
              <a:buChar char="•"/>
            </a:pPr>
            <a:r>
              <a:rPr lang="en-US" sz="1900" b="1" dirty="0">
                <a:solidFill>
                  <a:srgbClr val="000000"/>
                </a:solidFill>
                <a:latin typeface="Arial"/>
              </a:rPr>
              <a:t>Maintenance</a:t>
            </a:r>
            <a:r>
              <a:rPr lang="en-US" sz="1900" dirty="0">
                <a:solidFill>
                  <a:srgbClr val="000000"/>
                </a:solidFill>
                <a:latin typeface="Arial"/>
              </a:rPr>
              <a:t> – assess overall sustainability of your initiative</a:t>
            </a:r>
          </a:p>
        </p:txBody>
      </p:sp>
    </p:spTree>
    <p:extLst>
      <p:ext uri="{BB962C8B-B14F-4D97-AF65-F5344CB8AC3E}">
        <p14:creationId xmlns:p14="http://schemas.microsoft.com/office/powerpoint/2010/main" val="16002668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81200" y="6248400"/>
            <a:ext cx="1943100" cy="381000"/>
          </a:xfrm>
        </p:spPr>
        <p:txBody>
          <a:bodyPr/>
          <a:lstStyle/>
          <a:p>
            <a:r>
              <a:rPr lang="en-US" dirty="0" err="1"/>
              <a:t>Leeman</a:t>
            </a:r>
            <a:r>
              <a:rPr lang="en-US" dirty="0"/>
              <a:t> et al., 2012.</a:t>
            </a:r>
          </a:p>
        </p:txBody>
      </p:sp>
      <p:sp>
        <p:nvSpPr>
          <p:cNvPr id="2" name="Rectangle 1"/>
          <p:cNvSpPr/>
          <p:nvPr/>
        </p:nvSpPr>
        <p:spPr>
          <a:xfrm>
            <a:off x="1676400" y="650676"/>
            <a:ext cx="8763000" cy="263725"/>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lumMod val="75000"/>
                    <a:lumOff val="25000"/>
                  </a:srgbClr>
                </a:solidFill>
                <a:latin typeface="Arial"/>
              </a:rPr>
              <a:t>Continuous Engagement of Stakeholders, Intended Users</a:t>
            </a:r>
          </a:p>
        </p:txBody>
      </p:sp>
      <p:sp>
        <p:nvSpPr>
          <p:cNvPr id="7" name="TextBox 6"/>
          <p:cNvSpPr txBox="1"/>
          <p:nvPr/>
        </p:nvSpPr>
        <p:spPr>
          <a:xfrm>
            <a:off x="2133600" y="381000"/>
            <a:ext cx="1676400" cy="261610"/>
          </a:xfrm>
          <a:prstGeom prst="rect">
            <a:avLst/>
          </a:prstGeom>
          <a:noFill/>
        </p:spPr>
        <p:txBody>
          <a:bodyPr wrap="square" rtlCol="0">
            <a:spAutoFit/>
          </a:bodyPr>
          <a:lstStyle/>
          <a:p>
            <a:r>
              <a:rPr lang="en-US" sz="1050" b="1" dirty="0">
                <a:solidFill>
                  <a:srgbClr val="FFFFFF"/>
                </a:solidFill>
                <a:latin typeface="Arial"/>
              </a:rPr>
              <a:t>Formative Evaluation</a:t>
            </a:r>
          </a:p>
        </p:txBody>
      </p:sp>
      <p:sp>
        <p:nvSpPr>
          <p:cNvPr id="9" name="TextBox 8"/>
          <p:cNvSpPr txBox="1"/>
          <p:nvPr/>
        </p:nvSpPr>
        <p:spPr>
          <a:xfrm>
            <a:off x="4646468" y="381000"/>
            <a:ext cx="1575955" cy="261610"/>
          </a:xfrm>
          <a:prstGeom prst="rect">
            <a:avLst/>
          </a:prstGeom>
          <a:noFill/>
        </p:spPr>
        <p:txBody>
          <a:bodyPr wrap="square" rtlCol="0">
            <a:spAutoFit/>
          </a:bodyPr>
          <a:lstStyle/>
          <a:p>
            <a:r>
              <a:rPr lang="en-US" sz="1050" b="1" dirty="0">
                <a:solidFill>
                  <a:srgbClr val="FFFFFF"/>
                </a:solidFill>
                <a:latin typeface="Arial"/>
              </a:rPr>
              <a:t>Process Evaluation</a:t>
            </a:r>
          </a:p>
        </p:txBody>
      </p:sp>
      <p:sp>
        <p:nvSpPr>
          <p:cNvPr id="10" name="TextBox 9"/>
          <p:cNvSpPr txBox="1"/>
          <p:nvPr/>
        </p:nvSpPr>
        <p:spPr>
          <a:xfrm>
            <a:off x="7221681" y="381000"/>
            <a:ext cx="2362200" cy="261610"/>
          </a:xfrm>
          <a:prstGeom prst="rect">
            <a:avLst/>
          </a:prstGeom>
          <a:noFill/>
        </p:spPr>
        <p:txBody>
          <a:bodyPr wrap="square" rtlCol="0">
            <a:spAutoFit/>
          </a:bodyPr>
          <a:lstStyle/>
          <a:p>
            <a:r>
              <a:rPr lang="en-US" sz="1050" b="1" dirty="0">
                <a:solidFill>
                  <a:srgbClr val="FFFFFF"/>
                </a:solidFill>
                <a:latin typeface="Arial"/>
              </a:rPr>
              <a:t>Outcome Evaluation</a:t>
            </a:r>
          </a:p>
        </p:txBody>
      </p:sp>
      <p:cxnSp>
        <p:nvCxnSpPr>
          <p:cNvPr id="11" name="Straight Arrow Connector 10"/>
          <p:cNvCxnSpPr/>
          <p:nvPr/>
        </p:nvCxnSpPr>
        <p:spPr>
          <a:xfrm flipH="1">
            <a:off x="1828800" y="990600"/>
            <a:ext cx="2514600"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86600" y="990600"/>
            <a:ext cx="3352800"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76400" y="1066801"/>
            <a:ext cx="1752600" cy="4571998"/>
          </a:xfrm>
          <a:prstGeom prst="rect">
            <a:avLst/>
          </a:prstGeom>
          <a:noFill/>
          <a:ln w="12700">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a:rPr>
              <a:t>Inputs</a:t>
            </a:r>
          </a:p>
          <a:p>
            <a:pPr algn="ctr"/>
            <a:endParaRPr lang="en-US" sz="1000" dirty="0">
              <a:solidFill>
                <a:srgbClr val="000000"/>
              </a:solidFill>
              <a:latin typeface="Arial"/>
            </a:endParaRPr>
          </a:p>
          <a:p>
            <a:r>
              <a:rPr lang="en-US" sz="1000" u="sng" dirty="0">
                <a:solidFill>
                  <a:srgbClr val="000000"/>
                </a:solidFill>
                <a:latin typeface="Arial"/>
              </a:rPr>
              <a:t>Problems</a:t>
            </a:r>
          </a:p>
          <a:p>
            <a:pPr marL="171450" indent="-171450">
              <a:buFont typeface="Arial" panose="020B0604020202020204" pitchFamily="34" charset="0"/>
              <a:buChar char="•"/>
            </a:pPr>
            <a:r>
              <a:rPr lang="en-US" sz="1000" dirty="0">
                <a:solidFill>
                  <a:srgbClr val="000000"/>
                </a:solidFill>
                <a:latin typeface="Arial"/>
              </a:rPr>
              <a:t>Assessment data</a:t>
            </a:r>
          </a:p>
          <a:p>
            <a:r>
              <a:rPr lang="en-US" sz="1000" u="sng" dirty="0">
                <a:solidFill>
                  <a:srgbClr val="000000"/>
                </a:solidFill>
                <a:latin typeface="Arial"/>
              </a:rPr>
              <a:t>Solutions</a:t>
            </a:r>
          </a:p>
          <a:p>
            <a:pPr marL="171450" indent="-171450">
              <a:buFont typeface="Arial" panose="020B0604020202020204" pitchFamily="34" charset="0"/>
              <a:buChar char="•"/>
            </a:pPr>
            <a:r>
              <a:rPr lang="en-US" sz="1000" dirty="0">
                <a:solidFill>
                  <a:srgbClr val="000000"/>
                </a:solidFill>
                <a:latin typeface="Arial"/>
              </a:rPr>
              <a:t>Content experts</a:t>
            </a:r>
          </a:p>
          <a:p>
            <a:pPr marL="171450" indent="-171450">
              <a:buFont typeface="Arial" panose="020B0604020202020204" pitchFamily="34" charset="0"/>
              <a:buChar char="•"/>
            </a:pPr>
            <a:r>
              <a:rPr lang="en-US" sz="1000" dirty="0">
                <a:solidFill>
                  <a:srgbClr val="000000"/>
                </a:solidFill>
                <a:latin typeface="Arial"/>
              </a:rPr>
              <a:t>Evidence-based approaches</a:t>
            </a:r>
          </a:p>
          <a:p>
            <a:pPr marL="171450" indent="-171450">
              <a:buFont typeface="Arial" panose="020B0604020202020204" pitchFamily="34" charset="0"/>
              <a:buChar char="•"/>
            </a:pPr>
            <a:r>
              <a:rPr lang="en-US" sz="1000" dirty="0">
                <a:solidFill>
                  <a:srgbClr val="000000"/>
                </a:solidFill>
                <a:latin typeface="Arial"/>
              </a:rPr>
              <a:t>Existing policies</a:t>
            </a:r>
          </a:p>
          <a:p>
            <a:pPr marL="171450" indent="-171450">
              <a:buFont typeface="Arial" panose="020B0604020202020204" pitchFamily="34" charset="0"/>
              <a:buChar char="•"/>
            </a:pPr>
            <a:r>
              <a:rPr lang="en-US" sz="1000" dirty="0">
                <a:solidFill>
                  <a:srgbClr val="000000"/>
                </a:solidFill>
                <a:latin typeface="Arial"/>
              </a:rPr>
              <a:t>Model policies</a:t>
            </a:r>
          </a:p>
          <a:p>
            <a:endParaRPr lang="en-US" sz="1000" dirty="0">
              <a:solidFill>
                <a:srgbClr val="000000"/>
              </a:solidFill>
              <a:latin typeface="Arial"/>
            </a:endParaRPr>
          </a:p>
          <a:p>
            <a:r>
              <a:rPr lang="en-US" sz="1000" u="sng" dirty="0">
                <a:solidFill>
                  <a:srgbClr val="000000"/>
                </a:solidFill>
                <a:latin typeface="Arial"/>
              </a:rPr>
              <a:t>Politics</a:t>
            </a:r>
          </a:p>
          <a:p>
            <a:pPr marL="171450" indent="-171450">
              <a:buFont typeface="Arial" panose="020B0604020202020204" pitchFamily="34" charset="0"/>
              <a:buChar char="•"/>
            </a:pPr>
            <a:r>
              <a:rPr lang="en-US" sz="1000" dirty="0">
                <a:solidFill>
                  <a:srgbClr val="000000"/>
                </a:solidFill>
                <a:latin typeface="Arial"/>
              </a:rPr>
              <a:t>Policy makers</a:t>
            </a:r>
          </a:p>
          <a:p>
            <a:pPr marL="171450" indent="-171450">
              <a:buFont typeface="Arial" panose="020B0604020202020204" pitchFamily="34" charset="0"/>
              <a:buChar char="•"/>
            </a:pPr>
            <a:r>
              <a:rPr lang="en-US" sz="1000" dirty="0">
                <a:solidFill>
                  <a:srgbClr val="000000"/>
                </a:solidFill>
                <a:latin typeface="Arial"/>
              </a:rPr>
              <a:t>Stakeholders</a:t>
            </a:r>
          </a:p>
          <a:p>
            <a:pPr marL="171450" indent="-171450">
              <a:buFont typeface="Arial" panose="020B0604020202020204" pitchFamily="34" charset="0"/>
              <a:buChar char="•"/>
            </a:pPr>
            <a:r>
              <a:rPr lang="en-US" sz="1000" dirty="0">
                <a:solidFill>
                  <a:srgbClr val="000000"/>
                </a:solidFill>
                <a:latin typeface="Arial"/>
              </a:rPr>
              <a:t>Advocates/champions</a:t>
            </a:r>
          </a:p>
          <a:p>
            <a:pPr marL="171450" indent="-171450">
              <a:buFont typeface="Arial" panose="020B0604020202020204" pitchFamily="34" charset="0"/>
              <a:buChar char="•"/>
            </a:pPr>
            <a:r>
              <a:rPr lang="en-US" sz="1000" dirty="0">
                <a:solidFill>
                  <a:srgbClr val="000000"/>
                </a:solidFill>
                <a:latin typeface="Arial"/>
              </a:rPr>
              <a:t>Political will</a:t>
            </a:r>
          </a:p>
          <a:p>
            <a:endParaRPr lang="en-US" sz="1000" dirty="0">
              <a:solidFill>
                <a:srgbClr val="000000"/>
              </a:solidFill>
              <a:latin typeface="Arial"/>
            </a:endParaRPr>
          </a:p>
          <a:p>
            <a:r>
              <a:rPr lang="en-US" sz="1000" u="sng" dirty="0">
                <a:solidFill>
                  <a:srgbClr val="000000"/>
                </a:solidFill>
                <a:latin typeface="Arial"/>
              </a:rPr>
              <a:t>Other</a:t>
            </a:r>
          </a:p>
          <a:p>
            <a:pPr marL="171450" indent="-171450">
              <a:buFont typeface="Arial" panose="020B0604020202020204" pitchFamily="34" charset="0"/>
              <a:buChar char="•"/>
            </a:pPr>
            <a:r>
              <a:rPr lang="en-US" sz="1000" dirty="0">
                <a:solidFill>
                  <a:srgbClr val="000000"/>
                </a:solidFill>
                <a:latin typeface="Arial"/>
              </a:rPr>
              <a:t>Administrative structures</a:t>
            </a:r>
          </a:p>
          <a:p>
            <a:pPr marL="171450" indent="-171450">
              <a:buFont typeface="Arial" panose="020B0604020202020204" pitchFamily="34" charset="0"/>
              <a:buChar char="•"/>
            </a:pPr>
            <a:r>
              <a:rPr lang="en-US" sz="1000" dirty="0">
                <a:solidFill>
                  <a:srgbClr val="000000"/>
                </a:solidFill>
                <a:latin typeface="Arial"/>
              </a:rPr>
              <a:t>Staffing</a:t>
            </a:r>
          </a:p>
          <a:p>
            <a:pPr marL="171450" indent="-171450">
              <a:buFont typeface="Arial" panose="020B0604020202020204" pitchFamily="34" charset="0"/>
              <a:buChar char="•"/>
            </a:pPr>
            <a:r>
              <a:rPr lang="en-US" sz="1000" dirty="0">
                <a:solidFill>
                  <a:srgbClr val="000000"/>
                </a:solidFill>
                <a:latin typeface="Arial"/>
              </a:rPr>
              <a:t>Material resources</a:t>
            </a:r>
          </a:p>
          <a:p>
            <a:pPr marL="171450" indent="-171450">
              <a:buFont typeface="Arial" panose="020B0604020202020204" pitchFamily="34" charset="0"/>
              <a:buChar char="•"/>
            </a:pPr>
            <a:r>
              <a:rPr lang="en-US" sz="1000" dirty="0">
                <a:solidFill>
                  <a:srgbClr val="000000"/>
                </a:solidFill>
                <a:latin typeface="Arial"/>
              </a:rPr>
              <a:t>Monitoring/ enforcement systems</a:t>
            </a:r>
          </a:p>
          <a:p>
            <a:pPr algn="ctr"/>
            <a:endParaRPr lang="en-US" sz="1100" dirty="0">
              <a:solidFill>
                <a:srgbClr val="000000"/>
              </a:solidFill>
              <a:latin typeface="Arial"/>
            </a:endParaRPr>
          </a:p>
        </p:txBody>
      </p:sp>
      <p:sp>
        <p:nvSpPr>
          <p:cNvPr id="16" name="Rectangle 15"/>
          <p:cNvSpPr/>
          <p:nvPr/>
        </p:nvSpPr>
        <p:spPr>
          <a:xfrm>
            <a:off x="3581400" y="1066800"/>
            <a:ext cx="1752600" cy="685800"/>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Activities</a:t>
            </a:r>
          </a:p>
          <a:p>
            <a:r>
              <a:rPr lang="en-US" sz="900" b="1" dirty="0">
                <a:solidFill>
                  <a:srgbClr val="000000"/>
                </a:solidFill>
                <a:latin typeface="Arial"/>
              </a:rPr>
              <a:t>Throughout process</a:t>
            </a:r>
          </a:p>
          <a:p>
            <a:pPr marL="171450" indent="-171450">
              <a:buFont typeface="Arial" panose="020B0604020202020204" pitchFamily="34" charset="0"/>
              <a:buChar char="•"/>
            </a:pPr>
            <a:r>
              <a:rPr lang="en-US" sz="900" dirty="0">
                <a:solidFill>
                  <a:srgbClr val="000000"/>
                </a:solidFill>
                <a:latin typeface="Arial"/>
              </a:rPr>
              <a:t>Engage stakeholders</a:t>
            </a:r>
          </a:p>
          <a:p>
            <a:pPr marL="171450" indent="-171450">
              <a:buFont typeface="Arial" panose="020B0604020202020204" pitchFamily="34" charset="0"/>
              <a:buChar char="•"/>
            </a:pPr>
            <a:r>
              <a:rPr lang="en-US" sz="900" dirty="0">
                <a:solidFill>
                  <a:srgbClr val="000000"/>
                </a:solidFill>
                <a:latin typeface="Arial"/>
              </a:rPr>
              <a:t>Raise awareness</a:t>
            </a:r>
          </a:p>
          <a:p>
            <a:pPr marL="171450" indent="-171450">
              <a:buFont typeface="Arial" panose="020B0604020202020204" pitchFamily="34" charset="0"/>
              <a:buChar char="•"/>
            </a:pPr>
            <a:r>
              <a:rPr lang="en-US" sz="900" dirty="0">
                <a:solidFill>
                  <a:srgbClr val="000000"/>
                </a:solidFill>
                <a:latin typeface="Arial"/>
              </a:rPr>
              <a:t>Advocate for change</a:t>
            </a:r>
          </a:p>
        </p:txBody>
      </p:sp>
      <p:sp>
        <p:nvSpPr>
          <p:cNvPr id="17" name="Rectangle 16"/>
          <p:cNvSpPr/>
          <p:nvPr/>
        </p:nvSpPr>
        <p:spPr>
          <a:xfrm>
            <a:off x="3581400" y="1828800"/>
            <a:ext cx="1752600" cy="762000"/>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rgbClr val="000000"/>
                </a:solidFill>
                <a:latin typeface="Arial"/>
              </a:rPr>
              <a:t>1. Formulation</a:t>
            </a:r>
          </a:p>
          <a:p>
            <a:pPr marL="171450" indent="-171450">
              <a:buFont typeface="Arial" panose="020B0604020202020204" pitchFamily="34" charset="0"/>
              <a:buChar char="•"/>
            </a:pPr>
            <a:r>
              <a:rPr lang="en-US" sz="900" dirty="0">
                <a:solidFill>
                  <a:srgbClr val="000000"/>
                </a:solidFill>
                <a:latin typeface="Arial"/>
              </a:rPr>
              <a:t>Prioritize problems</a:t>
            </a:r>
          </a:p>
          <a:p>
            <a:pPr marL="171450" indent="-171450">
              <a:buFont typeface="Arial" panose="020B0604020202020204" pitchFamily="34" charset="0"/>
              <a:buChar char="•"/>
            </a:pPr>
            <a:r>
              <a:rPr lang="en-US" sz="900" dirty="0">
                <a:solidFill>
                  <a:srgbClr val="000000"/>
                </a:solidFill>
                <a:latin typeface="Arial"/>
              </a:rPr>
              <a:t>Review evidence</a:t>
            </a:r>
          </a:p>
          <a:p>
            <a:pPr marL="171450" indent="-171450">
              <a:buFont typeface="Arial" panose="020B0604020202020204" pitchFamily="34" charset="0"/>
              <a:buChar char="•"/>
            </a:pPr>
            <a:r>
              <a:rPr lang="en-US" sz="900" dirty="0">
                <a:solidFill>
                  <a:srgbClr val="000000"/>
                </a:solidFill>
                <a:latin typeface="Arial"/>
              </a:rPr>
              <a:t>Select approaches</a:t>
            </a:r>
          </a:p>
          <a:p>
            <a:pPr marL="171450" indent="-171450">
              <a:buFont typeface="Arial" panose="020B0604020202020204" pitchFamily="34" charset="0"/>
              <a:buChar char="•"/>
            </a:pPr>
            <a:r>
              <a:rPr lang="en-US" sz="900" dirty="0">
                <a:solidFill>
                  <a:srgbClr val="000000"/>
                </a:solidFill>
                <a:latin typeface="Arial"/>
              </a:rPr>
              <a:t>Draft policy solutions</a:t>
            </a:r>
          </a:p>
        </p:txBody>
      </p:sp>
      <p:sp>
        <p:nvSpPr>
          <p:cNvPr id="18" name="Rectangle 17"/>
          <p:cNvSpPr/>
          <p:nvPr/>
        </p:nvSpPr>
        <p:spPr>
          <a:xfrm>
            <a:off x="3581400" y="2667001"/>
            <a:ext cx="1752600" cy="533399"/>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rgbClr val="000000"/>
                </a:solidFill>
                <a:latin typeface="Arial"/>
              </a:rPr>
              <a:t>2. Enactment</a:t>
            </a:r>
          </a:p>
          <a:p>
            <a:pPr marL="171450" indent="-171450">
              <a:buFont typeface="Arial" panose="020B0604020202020204" pitchFamily="34" charset="0"/>
              <a:buChar char="•"/>
            </a:pPr>
            <a:r>
              <a:rPr lang="en-US" sz="900" dirty="0">
                <a:solidFill>
                  <a:srgbClr val="000000"/>
                </a:solidFill>
                <a:latin typeface="Arial"/>
              </a:rPr>
              <a:t>Engage policy maker champions</a:t>
            </a:r>
          </a:p>
          <a:p>
            <a:pPr marL="171450" indent="-171450">
              <a:buFont typeface="Arial" panose="020B0604020202020204" pitchFamily="34" charset="0"/>
              <a:buChar char="•"/>
            </a:pPr>
            <a:r>
              <a:rPr lang="en-US" sz="900" dirty="0">
                <a:solidFill>
                  <a:srgbClr val="000000"/>
                </a:solidFill>
                <a:latin typeface="Arial"/>
              </a:rPr>
              <a:t>Enact policy</a:t>
            </a:r>
          </a:p>
        </p:txBody>
      </p:sp>
      <p:sp>
        <p:nvSpPr>
          <p:cNvPr id="19" name="Rectangle 18"/>
          <p:cNvSpPr/>
          <p:nvPr/>
        </p:nvSpPr>
        <p:spPr>
          <a:xfrm>
            <a:off x="3581400" y="3276601"/>
            <a:ext cx="1752600" cy="1066801"/>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rgbClr val="000000"/>
                </a:solidFill>
                <a:latin typeface="Arial"/>
              </a:rPr>
              <a:t>3. Implementation</a:t>
            </a:r>
          </a:p>
          <a:p>
            <a:pPr marL="171450" indent="-171450">
              <a:buFont typeface="Arial" panose="020B0604020202020204" pitchFamily="34" charset="0"/>
              <a:buChar char="•"/>
            </a:pPr>
            <a:r>
              <a:rPr lang="en-US" sz="900" dirty="0">
                <a:solidFill>
                  <a:srgbClr val="000000"/>
                </a:solidFill>
                <a:latin typeface="Arial"/>
              </a:rPr>
              <a:t>Develop rules and/or plan for implementation</a:t>
            </a:r>
          </a:p>
          <a:p>
            <a:pPr marL="171450" indent="-171450">
              <a:buFont typeface="Arial" panose="020B0604020202020204" pitchFamily="34" charset="0"/>
              <a:buChar char="•"/>
            </a:pPr>
            <a:r>
              <a:rPr lang="en-US" sz="900" dirty="0">
                <a:solidFill>
                  <a:srgbClr val="000000"/>
                </a:solidFill>
                <a:latin typeface="Arial"/>
              </a:rPr>
              <a:t>Distribute resources</a:t>
            </a:r>
          </a:p>
          <a:p>
            <a:pPr marL="171450" indent="-171450">
              <a:buFont typeface="Arial" panose="020B0604020202020204" pitchFamily="34" charset="0"/>
              <a:buChar char="•"/>
            </a:pPr>
            <a:r>
              <a:rPr lang="en-US" sz="900" dirty="0">
                <a:solidFill>
                  <a:srgbClr val="000000"/>
                </a:solidFill>
                <a:latin typeface="Arial"/>
              </a:rPr>
              <a:t>Train and support implementers</a:t>
            </a:r>
          </a:p>
          <a:p>
            <a:pPr marL="171450" indent="-171450">
              <a:buFont typeface="Arial" panose="020B0604020202020204" pitchFamily="34" charset="0"/>
              <a:buChar char="•"/>
            </a:pPr>
            <a:r>
              <a:rPr lang="en-US" sz="900" dirty="0">
                <a:solidFill>
                  <a:srgbClr val="000000"/>
                </a:solidFill>
                <a:latin typeface="Arial"/>
              </a:rPr>
              <a:t>Implement rules and/or plan</a:t>
            </a:r>
          </a:p>
        </p:txBody>
      </p:sp>
      <p:sp>
        <p:nvSpPr>
          <p:cNvPr id="21" name="Rectangle 20"/>
          <p:cNvSpPr/>
          <p:nvPr/>
        </p:nvSpPr>
        <p:spPr>
          <a:xfrm>
            <a:off x="3581400" y="4419600"/>
            <a:ext cx="1752600" cy="609598"/>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rgbClr val="000000"/>
                </a:solidFill>
                <a:latin typeface="Arial"/>
              </a:rPr>
              <a:t>4. Maintenance/ Modification</a:t>
            </a:r>
          </a:p>
          <a:p>
            <a:pPr marL="171450" indent="-171450">
              <a:buFont typeface="Arial" panose="020B0604020202020204" pitchFamily="34" charset="0"/>
              <a:buChar char="•"/>
            </a:pPr>
            <a:r>
              <a:rPr lang="en-US" sz="900" dirty="0">
                <a:solidFill>
                  <a:srgbClr val="000000"/>
                </a:solidFill>
                <a:latin typeface="Arial"/>
              </a:rPr>
              <a:t>Maintain</a:t>
            </a:r>
          </a:p>
          <a:p>
            <a:pPr marL="171450" indent="-171450">
              <a:buFont typeface="Arial" panose="020B0604020202020204" pitchFamily="34" charset="0"/>
              <a:buChar char="•"/>
            </a:pPr>
            <a:r>
              <a:rPr lang="en-US" sz="900" dirty="0">
                <a:solidFill>
                  <a:srgbClr val="000000"/>
                </a:solidFill>
                <a:latin typeface="Arial"/>
              </a:rPr>
              <a:t>Monitor/enforce</a:t>
            </a:r>
          </a:p>
          <a:p>
            <a:pPr marL="171450" indent="-171450">
              <a:buFont typeface="Arial" panose="020B0604020202020204" pitchFamily="34" charset="0"/>
              <a:buChar char="•"/>
            </a:pPr>
            <a:r>
              <a:rPr lang="en-US" sz="900" dirty="0">
                <a:solidFill>
                  <a:srgbClr val="000000"/>
                </a:solidFill>
                <a:latin typeface="Arial"/>
              </a:rPr>
              <a:t>Modify</a:t>
            </a:r>
          </a:p>
        </p:txBody>
      </p:sp>
      <p:sp>
        <p:nvSpPr>
          <p:cNvPr id="22" name="Rectangle 21"/>
          <p:cNvSpPr/>
          <p:nvPr/>
        </p:nvSpPr>
        <p:spPr>
          <a:xfrm>
            <a:off x="3581400" y="5105403"/>
            <a:ext cx="1752600" cy="228598"/>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lumMod val="75000"/>
                    <a:lumOff val="25000"/>
                  </a:srgbClr>
                </a:solidFill>
                <a:latin typeface="Arial"/>
              </a:rPr>
              <a:t>Describe the program</a:t>
            </a:r>
          </a:p>
        </p:txBody>
      </p:sp>
      <p:sp>
        <p:nvSpPr>
          <p:cNvPr id="23" name="Rectangle 22"/>
          <p:cNvSpPr/>
          <p:nvPr/>
        </p:nvSpPr>
        <p:spPr>
          <a:xfrm>
            <a:off x="3581400" y="5410201"/>
            <a:ext cx="1752600" cy="228598"/>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lumMod val="75000"/>
                    <a:lumOff val="25000"/>
                  </a:srgbClr>
                </a:solidFill>
                <a:latin typeface="Arial"/>
              </a:rPr>
              <a:t>Focus the evaluation design</a:t>
            </a:r>
          </a:p>
        </p:txBody>
      </p:sp>
      <p:sp>
        <p:nvSpPr>
          <p:cNvPr id="24" name="Rectangle 23"/>
          <p:cNvSpPr/>
          <p:nvPr/>
        </p:nvSpPr>
        <p:spPr>
          <a:xfrm>
            <a:off x="1692407" y="5715001"/>
            <a:ext cx="8763000" cy="263725"/>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lumMod val="75000"/>
                    <a:lumOff val="25000"/>
                  </a:srgbClr>
                </a:solidFill>
                <a:latin typeface="Arial"/>
              </a:rPr>
              <a:t>Gather credible evidence</a:t>
            </a:r>
          </a:p>
        </p:txBody>
      </p:sp>
      <p:cxnSp>
        <p:nvCxnSpPr>
          <p:cNvPr id="25" name="Straight Arrow Connector 24"/>
          <p:cNvCxnSpPr/>
          <p:nvPr/>
        </p:nvCxnSpPr>
        <p:spPr>
          <a:xfrm flipH="1">
            <a:off x="2057400" y="5846862"/>
            <a:ext cx="2895600"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315200" y="5846862"/>
            <a:ext cx="2438400" cy="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310940" y="6104060"/>
            <a:ext cx="1233055" cy="190500"/>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lumMod val="75000"/>
                    <a:lumOff val="25000"/>
                  </a:srgbClr>
                </a:solidFill>
                <a:latin typeface="Arial"/>
              </a:rPr>
              <a:t>Justify conclusions</a:t>
            </a:r>
          </a:p>
        </p:txBody>
      </p:sp>
      <p:sp>
        <p:nvSpPr>
          <p:cNvPr id="38" name="Rectangle 37"/>
          <p:cNvSpPr/>
          <p:nvPr/>
        </p:nvSpPr>
        <p:spPr>
          <a:xfrm>
            <a:off x="5696394" y="6104060"/>
            <a:ext cx="1905000" cy="190500"/>
          </a:xfrm>
          <a:prstGeom prst="rect">
            <a:avLst/>
          </a:prstGeom>
          <a:solidFill>
            <a:schemeClr val="accent5"/>
          </a:solidFill>
          <a:ln w="127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0000">
                    <a:lumMod val="75000"/>
                    <a:lumOff val="25000"/>
                  </a:srgbClr>
                </a:solidFill>
                <a:latin typeface="Arial"/>
              </a:rPr>
              <a:t>Disseminate and utilize findings</a:t>
            </a:r>
          </a:p>
        </p:txBody>
      </p:sp>
      <p:sp>
        <p:nvSpPr>
          <p:cNvPr id="40" name="Rectangle 39"/>
          <p:cNvSpPr/>
          <p:nvPr/>
        </p:nvSpPr>
        <p:spPr>
          <a:xfrm>
            <a:off x="5434446" y="1066801"/>
            <a:ext cx="1499755" cy="1219199"/>
          </a:xfrm>
          <a:prstGeom prst="rect">
            <a:avLst/>
          </a:prstGeom>
          <a:noFill/>
          <a:ln w="127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Outputs</a:t>
            </a:r>
          </a:p>
          <a:p>
            <a:r>
              <a:rPr lang="en-US" sz="900" b="1" dirty="0">
                <a:solidFill>
                  <a:srgbClr val="000000"/>
                </a:solidFill>
                <a:latin typeface="Arial"/>
              </a:rPr>
              <a:t>Throughout process</a:t>
            </a:r>
          </a:p>
          <a:p>
            <a:pPr marL="171450" indent="-171450">
              <a:buFont typeface="Arial" panose="020B0604020202020204" pitchFamily="34" charset="0"/>
              <a:buChar char="•"/>
            </a:pPr>
            <a:r>
              <a:rPr lang="en-US" sz="900" dirty="0">
                <a:solidFill>
                  <a:srgbClr val="000000"/>
                </a:solidFill>
                <a:latin typeface="Arial"/>
              </a:rPr>
              <a:t>Media coverage</a:t>
            </a:r>
          </a:p>
          <a:p>
            <a:pPr marL="171450" indent="-171450">
              <a:buFont typeface="Arial" panose="020B0604020202020204" pitchFamily="34" charset="0"/>
              <a:buChar char="•"/>
            </a:pPr>
            <a:r>
              <a:rPr lang="en-US" sz="900" dirty="0">
                <a:solidFill>
                  <a:srgbClr val="000000"/>
                </a:solidFill>
                <a:latin typeface="Arial"/>
              </a:rPr>
              <a:t>Other marketing/ communication</a:t>
            </a:r>
          </a:p>
          <a:p>
            <a:pPr marL="171450" indent="-171450">
              <a:buFont typeface="Arial" panose="020B0604020202020204" pitchFamily="34" charset="0"/>
              <a:buChar char="•"/>
            </a:pPr>
            <a:r>
              <a:rPr lang="en-US" sz="900" dirty="0">
                <a:solidFill>
                  <a:srgbClr val="000000"/>
                </a:solidFill>
                <a:latin typeface="Arial"/>
              </a:rPr>
              <a:t>Awareness</a:t>
            </a:r>
          </a:p>
          <a:p>
            <a:pPr marL="171450" indent="-171450">
              <a:buFont typeface="Arial" panose="020B0604020202020204" pitchFamily="34" charset="0"/>
              <a:buChar char="•"/>
            </a:pPr>
            <a:r>
              <a:rPr lang="en-US" sz="900" dirty="0">
                <a:solidFill>
                  <a:srgbClr val="000000"/>
                </a:solidFill>
                <a:latin typeface="Arial"/>
              </a:rPr>
              <a:t>Engagement</a:t>
            </a:r>
          </a:p>
          <a:p>
            <a:pPr marL="171450" indent="-171450">
              <a:buFont typeface="Arial" panose="020B0604020202020204" pitchFamily="34" charset="0"/>
              <a:buChar char="•"/>
            </a:pPr>
            <a:r>
              <a:rPr lang="en-US" sz="900" dirty="0">
                <a:solidFill>
                  <a:srgbClr val="000000"/>
                </a:solidFill>
                <a:latin typeface="Arial"/>
              </a:rPr>
              <a:t>Political will</a:t>
            </a:r>
          </a:p>
        </p:txBody>
      </p:sp>
      <p:sp>
        <p:nvSpPr>
          <p:cNvPr id="41" name="Rectangle 40"/>
          <p:cNvSpPr/>
          <p:nvPr/>
        </p:nvSpPr>
        <p:spPr>
          <a:xfrm>
            <a:off x="5434446" y="2352993"/>
            <a:ext cx="1499755" cy="390208"/>
          </a:xfrm>
          <a:prstGeom prst="rect">
            <a:avLst/>
          </a:prstGeom>
          <a:noFill/>
          <a:ln w="127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dirty="0">
                <a:solidFill>
                  <a:srgbClr val="000000"/>
                </a:solidFill>
                <a:latin typeface="Arial"/>
              </a:rPr>
              <a:t>Policy agenda</a:t>
            </a:r>
          </a:p>
          <a:p>
            <a:pPr marL="171450" indent="-171450">
              <a:buFont typeface="Arial" panose="020B0604020202020204" pitchFamily="34" charset="0"/>
              <a:buChar char="•"/>
            </a:pPr>
            <a:r>
              <a:rPr lang="en-US" sz="900" dirty="0">
                <a:solidFill>
                  <a:srgbClr val="000000"/>
                </a:solidFill>
                <a:latin typeface="Arial"/>
              </a:rPr>
              <a:t>Proposed policies</a:t>
            </a:r>
          </a:p>
        </p:txBody>
      </p:sp>
      <p:sp>
        <p:nvSpPr>
          <p:cNvPr id="42" name="Rectangle 41"/>
          <p:cNvSpPr/>
          <p:nvPr/>
        </p:nvSpPr>
        <p:spPr>
          <a:xfrm>
            <a:off x="5434446" y="2802497"/>
            <a:ext cx="1499755" cy="474104"/>
          </a:xfrm>
          <a:prstGeom prst="rect">
            <a:avLst/>
          </a:prstGeom>
          <a:noFill/>
          <a:ln w="127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dirty="0">
                <a:solidFill>
                  <a:srgbClr val="000000"/>
                </a:solidFill>
                <a:latin typeface="Arial"/>
              </a:rPr>
              <a:t>Policy enacted</a:t>
            </a:r>
          </a:p>
          <a:p>
            <a:pPr marL="171450" indent="-171450">
              <a:buFont typeface="Arial" panose="020B0604020202020204" pitchFamily="34" charset="0"/>
              <a:buChar char="•"/>
            </a:pPr>
            <a:r>
              <a:rPr lang="en-US" sz="900" dirty="0">
                <a:solidFill>
                  <a:srgbClr val="000000"/>
                </a:solidFill>
                <a:latin typeface="Arial"/>
              </a:rPr>
              <a:t>Type and number of resources leveraged</a:t>
            </a:r>
          </a:p>
        </p:txBody>
      </p:sp>
      <p:sp>
        <p:nvSpPr>
          <p:cNvPr id="43" name="Rectangle 42"/>
          <p:cNvSpPr/>
          <p:nvPr/>
        </p:nvSpPr>
        <p:spPr>
          <a:xfrm>
            <a:off x="5434446" y="3335896"/>
            <a:ext cx="1499755" cy="1312304"/>
          </a:xfrm>
          <a:prstGeom prst="rect">
            <a:avLst/>
          </a:prstGeom>
          <a:noFill/>
          <a:ln w="127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b="1" dirty="0">
                <a:solidFill>
                  <a:srgbClr val="000000"/>
                </a:solidFill>
                <a:latin typeface="Arial"/>
              </a:rPr>
              <a:t>Reach</a:t>
            </a:r>
            <a:r>
              <a:rPr lang="en-US" sz="900" dirty="0">
                <a:solidFill>
                  <a:srgbClr val="000000"/>
                </a:solidFill>
                <a:latin typeface="Arial"/>
              </a:rPr>
              <a:t> to intended population</a:t>
            </a:r>
          </a:p>
          <a:p>
            <a:pPr marL="171450" indent="-171450">
              <a:buFont typeface="Arial" panose="020B0604020202020204" pitchFamily="34" charset="0"/>
              <a:buChar char="•"/>
            </a:pPr>
            <a:r>
              <a:rPr lang="en-US" sz="900" b="1" dirty="0">
                <a:solidFill>
                  <a:srgbClr val="000000"/>
                </a:solidFill>
                <a:latin typeface="Arial"/>
              </a:rPr>
              <a:t>Adoption</a:t>
            </a:r>
            <a:r>
              <a:rPr lang="en-US" sz="900" dirty="0">
                <a:solidFill>
                  <a:srgbClr val="000000"/>
                </a:solidFill>
                <a:latin typeface="Arial"/>
              </a:rPr>
              <a:t> by settings/ sectors</a:t>
            </a:r>
          </a:p>
          <a:p>
            <a:pPr marL="171450" indent="-171450">
              <a:buFont typeface="Arial" panose="020B0604020202020204" pitchFamily="34" charset="0"/>
              <a:buChar char="•"/>
            </a:pPr>
            <a:r>
              <a:rPr lang="en-US" sz="900" b="1" dirty="0">
                <a:solidFill>
                  <a:srgbClr val="000000"/>
                </a:solidFill>
                <a:latin typeface="Arial"/>
              </a:rPr>
              <a:t>Implementation</a:t>
            </a:r>
            <a:r>
              <a:rPr lang="en-US" sz="900" dirty="0">
                <a:solidFill>
                  <a:srgbClr val="000000"/>
                </a:solidFill>
                <a:latin typeface="Arial"/>
              </a:rPr>
              <a:t> as intended and acceptability/ feasibility costs</a:t>
            </a:r>
          </a:p>
          <a:p>
            <a:pPr marL="171450" indent="-171450">
              <a:buFont typeface="Arial" panose="020B0604020202020204" pitchFamily="34" charset="0"/>
              <a:buChar char="•"/>
            </a:pPr>
            <a:r>
              <a:rPr lang="en-US" sz="900" dirty="0">
                <a:solidFill>
                  <a:srgbClr val="000000"/>
                </a:solidFill>
                <a:latin typeface="Arial"/>
              </a:rPr>
              <a:t>Enforcement</a:t>
            </a:r>
          </a:p>
        </p:txBody>
      </p:sp>
      <p:sp>
        <p:nvSpPr>
          <p:cNvPr id="44" name="Rectangle 43"/>
          <p:cNvSpPr/>
          <p:nvPr/>
        </p:nvSpPr>
        <p:spPr>
          <a:xfrm>
            <a:off x="5434446" y="4684842"/>
            <a:ext cx="1499755" cy="939425"/>
          </a:xfrm>
          <a:prstGeom prst="rect">
            <a:avLst/>
          </a:prstGeom>
          <a:noFill/>
          <a:ln w="12700">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900" b="1" dirty="0">
                <a:solidFill>
                  <a:srgbClr val="000000"/>
                </a:solidFill>
                <a:latin typeface="Arial"/>
              </a:rPr>
              <a:t>Maintenance</a:t>
            </a:r>
            <a:r>
              <a:rPr lang="en-US" sz="900" dirty="0">
                <a:solidFill>
                  <a:srgbClr val="000000"/>
                </a:solidFill>
                <a:latin typeface="Arial"/>
              </a:rPr>
              <a:t> of funding, partnerships, implementation, enforcement &amp; reach</a:t>
            </a:r>
          </a:p>
          <a:p>
            <a:pPr marL="171450" indent="-171450">
              <a:buFont typeface="Arial" panose="020B0604020202020204" pitchFamily="34" charset="0"/>
              <a:buChar char="•"/>
            </a:pPr>
            <a:r>
              <a:rPr lang="en-US" sz="900" dirty="0">
                <a:solidFill>
                  <a:srgbClr val="000000"/>
                </a:solidFill>
                <a:latin typeface="Arial"/>
              </a:rPr>
              <a:t>Modifications</a:t>
            </a:r>
          </a:p>
        </p:txBody>
      </p:sp>
      <p:sp>
        <p:nvSpPr>
          <p:cNvPr id="45" name="Rectangle 44"/>
          <p:cNvSpPr/>
          <p:nvPr/>
        </p:nvSpPr>
        <p:spPr>
          <a:xfrm>
            <a:off x="7086600" y="1061713"/>
            <a:ext cx="3352800" cy="614690"/>
          </a:xfrm>
          <a:prstGeom prst="rect">
            <a:avLst/>
          </a:prstGeom>
          <a:noFill/>
          <a:ln w="127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Outcomes/Effectiveness</a:t>
            </a:r>
          </a:p>
          <a:p>
            <a:pPr algn="ctr"/>
            <a:endParaRPr lang="en-US" sz="900" b="1" dirty="0">
              <a:solidFill>
                <a:srgbClr val="000000"/>
              </a:solidFill>
              <a:latin typeface="Arial"/>
            </a:endParaRPr>
          </a:p>
          <a:p>
            <a:r>
              <a:rPr lang="en-US" sz="900" dirty="0">
                <a:solidFill>
                  <a:srgbClr val="000000"/>
                </a:solidFill>
                <a:latin typeface="Arial"/>
              </a:rPr>
              <a:t>Results or changes for individuals, groups, organizations, communities, or systems</a:t>
            </a:r>
          </a:p>
        </p:txBody>
      </p:sp>
      <p:sp>
        <p:nvSpPr>
          <p:cNvPr id="46" name="Rectangle 45"/>
          <p:cNvSpPr/>
          <p:nvPr/>
        </p:nvSpPr>
        <p:spPr>
          <a:xfrm>
            <a:off x="7086601" y="1679554"/>
            <a:ext cx="1219198" cy="3425849"/>
          </a:xfrm>
          <a:prstGeom prst="rect">
            <a:avLst/>
          </a:prstGeom>
          <a:noFill/>
          <a:ln w="127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Short-term</a:t>
            </a:r>
          </a:p>
          <a:p>
            <a:pPr algn="ctr"/>
            <a:endParaRPr lang="en-US" sz="900" b="1" dirty="0">
              <a:solidFill>
                <a:srgbClr val="000000"/>
              </a:solidFill>
              <a:latin typeface="Arial"/>
            </a:endParaRPr>
          </a:p>
          <a:p>
            <a:r>
              <a:rPr lang="en-US" sz="900" b="1" dirty="0">
                <a:solidFill>
                  <a:srgbClr val="000000"/>
                </a:solidFill>
                <a:latin typeface="Arial"/>
              </a:rPr>
              <a:t>Environment</a:t>
            </a:r>
          </a:p>
          <a:p>
            <a:pPr marL="171450" indent="-171450">
              <a:buFont typeface="Arial" panose="020B0604020202020204" pitchFamily="34" charset="0"/>
              <a:buChar char="•"/>
            </a:pPr>
            <a:r>
              <a:rPr lang="en-US" sz="900" dirty="0">
                <a:solidFill>
                  <a:srgbClr val="000000"/>
                </a:solidFill>
                <a:latin typeface="Arial"/>
              </a:rPr>
              <a:t>Physical</a:t>
            </a:r>
          </a:p>
          <a:p>
            <a:pPr marL="171450" indent="-171450">
              <a:buFont typeface="Arial" panose="020B0604020202020204" pitchFamily="34" charset="0"/>
              <a:buChar char="•"/>
            </a:pPr>
            <a:r>
              <a:rPr lang="en-US" sz="900" dirty="0">
                <a:solidFill>
                  <a:srgbClr val="000000"/>
                </a:solidFill>
                <a:latin typeface="Arial"/>
              </a:rPr>
              <a:t>Economic</a:t>
            </a:r>
          </a:p>
          <a:p>
            <a:pPr marL="171450" indent="-171450">
              <a:buFont typeface="Arial" panose="020B0604020202020204" pitchFamily="34" charset="0"/>
              <a:buChar char="•"/>
            </a:pPr>
            <a:r>
              <a:rPr lang="en-US" sz="900" dirty="0">
                <a:solidFill>
                  <a:srgbClr val="000000"/>
                </a:solidFill>
                <a:latin typeface="Arial"/>
              </a:rPr>
              <a:t>Social</a:t>
            </a:r>
          </a:p>
          <a:p>
            <a:pPr marL="171450" indent="-171450">
              <a:buFont typeface="Arial" panose="020B0604020202020204" pitchFamily="34" charset="0"/>
              <a:buChar char="•"/>
            </a:pPr>
            <a:r>
              <a:rPr lang="en-US" sz="900" dirty="0">
                <a:solidFill>
                  <a:srgbClr val="000000"/>
                </a:solidFill>
                <a:latin typeface="Arial"/>
              </a:rPr>
              <a:t>Communication</a:t>
            </a:r>
          </a:p>
          <a:p>
            <a:pPr marL="171450" indent="-171450">
              <a:buFont typeface="Arial" panose="020B0604020202020204" pitchFamily="34" charset="0"/>
              <a:buChar char="•"/>
            </a:pPr>
            <a:endParaRPr lang="en-US" sz="900" dirty="0">
              <a:solidFill>
                <a:srgbClr val="000000"/>
              </a:solidFill>
              <a:latin typeface="Arial"/>
            </a:endParaRPr>
          </a:p>
          <a:p>
            <a:pPr marL="171450" indent="-171450">
              <a:buFont typeface="Arial" panose="020B0604020202020204" pitchFamily="34" charset="0"/>
              <a:buChar char="•"/>
            </a:pPr>
            <a:endParaRPr lang="en-US" sz="900" dirty="0">
              <a:solidFill>
                <a:srgbClr val="000000"/>
              </a:solidFill>
              <a:latin typeface="Arial"/>
            </a:endParaRPr>
          </a:p>
          <a:p>
            <a:pPr marL="171450" indent="-171450">
              <a:buFont typeface="Arial" panose="020B0604020202020204" pitchFamily="34" charset="0"/>
              <a:buChar char="•"/>
            </a:pPr>
            <a:endParaRPr lang="en-US" sz="900" dirty="0">
              <a:solidFill>
                <a:srgbClr val="000000"/>
              </a:solidFill>
              <a:latin typeface="Arial"/>
            </a:endParaRPr>
          </a:p>
          <a:p>
            <a:pPr marL="171450" indent="-171450">
              <a:buFont typeface="Arial" panose="020B0604020202020204" pitchFamily="34" charset="0"/>
              <a:buChar char="•"/>
            </a:pPr>
            <a:endParaRPr lang="en-US" sz="900" dirty="0">
              <a:solidFill>
                <a:srgbClr val="000000"/>
              </a:solidFill>
              <a:latin typeface="Arial"/>
            </a:endParaRPr>
          </a:p>
          <a:p>
            <a:pPr marL="171450" indent="-171450">
              <a:buFont typeface="Arial" panose="020B0604020202020204" pitchFamily="34" charset="0"/>
              <a:buChar char="•"/>
            </a:pPr>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endParaRPr lang="en-US" sz="900" dirty="0">
              <a:solidFill>
                <a:srgbClr val="000000"/>
              </a:solidFill>
              <a:latin typeface="Arial"/>
            </a:endParaRPr>
          </a:p>
          <a:p>
            <a:pPr marL="171450" indent="-171450">
              <a:buFont typeface="Arial" panose="020B0604020202020204" pitchFamily="34" charset="0"/>
              <a:buChar char="•"/>
            </a:pPr>
            <a:endParaRPr lang="en-US" sz="900" dirty="0">
              <a:solidFill>
                <a:srgbClr val="000000"/>
              </a:solidFill>
              <a:latin typeface="Arial"/>
            </a:endParaRPr>
          </a:p>
        </p:txBody>
      </p:sp>
      <p:sp>
        <p:nvSpPr>
          <p:cNvPr id="47" name="Rectangle 46"/>
          <p:cNvSpPr/>
          <p:nvPr/>
        </p:nvSpPr>
        <p:spPr>
          <a:xfrm>
            <a:off x="8305800" y="1679554"/>
            <a:ext cx="1066801" cy="3425849"/>
          </a:xfrm>
          <a:prstGeom prst="rect">
            <a:avLst/>
          </a:prstGeom>
          <a:noFill/>
          <a:ln w="127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Intermediate</a:t>
            </a:r>
          </a:p>
          <a:p>
            <a:pPr algn="ctr"/>
            <a:endParaRPr lang="en-US" sz="900" b="1" dirty="0">
              <a:solidFill>
                <a:srgbClr val="000000"/>
              </a:solidFill>
              <a:latin typeface="Arial"/>
            </a:endParaRPr>
          </a:p>
          <a:p>
            <a:r>
              <a:rPr lang="en-US" sz="900" b="1" dirty="0">
                <a:solidFill>
                  <a:srgbClr val="000000"/>
                </a:solidFill>
                <a:latin typeface="Arial"/>
              </a:rPr>
              <a:t>Social norms</a:t>
            </a:r>
          </a:p>
          <a:p>
            <a:endParaRPr lang="en-US" sz="900" b="1" dirty="0">
              <a:solidFill>
                <a:srgbClr val="000000"/>
              </a:solidFill>
              <a:latin typeface="Arial"/>
            </a:endParaRPr>
          </a:p>
          <a:p>
            <a:r>
              <a:rPr lang="en-US" sz="900" b="1" dirty="0">
                <a:solidFill>
                  <a:srgbClr val="000000"/>
                </a:solidFill>
                <a:latin typeface="Arial"/>
              </a:rPr>
              <a:t>Behaviors</a:t>
            </a:r>
          </a:p>
          <a:p>
            <a:r>
              <a:rPr lang="en-US" sz="900" dirty="0">
                <a:solidFill>
                  <a:srgbClr val="000000"/>
                </a:solidFill>
                <a:latin typeface="Arial"/>
              </a:rPr>
              <a:t>Dietary intake</a:t>
            </a:r>
          </a:p>
          <a:p>
            <a:r>
              <a:rPr lang="en-US" sz="900" dirty="0">
                <a:solidFill>
                  <a:srgbClr val="000000"/>
                </a:solidFill>
                <a:latin typeface="Arial"/>
              </a:rPr>
              <a:t>Physical activity</a:t>
            </a:r>
          </a:p>
          <a:p>
            <a:r>
              <a:rPr lang="en-US" sz="900" dirty="0">
                <a:solidFill>
                  <a:srgbClr val="000000"/>
                </a:solidFill>
                <a:latin typeface="Arial"/>
              </a:rPr>
              <a:t>Screen time</a:t>
            </a:r>
          </a:p>
          <a:p>
            <a:r>
              <a:rPr lang="en-US" sz="900" dirty="0">
                <a:solidFill>
                  <a:srgbClr val="000000"/>
                </a:solidFill>
                <a:latin typeface="Arial"/>
              </a:rPr>
              <a:t>Breastfeeding</a:t>
            </a:r>
          </a:p>
          <a:p>
            <a:endParaRPr lang="en-US" sz="900" dirty="0">
              <a:solidFill>
                <a:srgbClr val="000000"/>
              </a:solidFill>
              <a:latin typeface="Arial"/>
            </a:endParaRPr>
          </a:p>
          <a:p>
            <a:r>
              <a:rPr lang="en-US" sz="900" b="1" dirty="0">
                <a:solidFill>
                  <a:srgbClr val="000000"/>
                </a:solidFill>
                <a:latin typeface="Arial"/>
              </a:rPr>
              <a:t>Unintended consequences</a:t>
            </a: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a:p>
            <a:endParaRPr lang="en-US" sz="900" b="1" dirty="0">
              <a:solidFill>
                <a:srgbClr val="000000"/>
              </a:solidFill>
              <a:latin typeface="Arial"/>
            </a:endParaRPr>
          </a:p>
        </p:txBody>
      </p:sp>
      <p:sp>
        <p:nvSpPr>
          <p:cNvPr id="48" name="Rectangle 47"/>
          <p:cNvSpPr/>
          <p:nvPr/>
        </p:nvSpPr>
        <p:spPr>
          <a:xfrm>
            <a:off x="9372601" y="1681130"/>
            <a:ext cx="1066800" cy="3424273"/>
          </a:xfrm>
          <a:prstGeom prst="rect">
            <a:avLst/>
          </a:prstGeom>
          <a:noFill/>
          <a:ln w="127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000000"/>
                </a:solidFill>
                <a:latin typeface="Arial"/>
              </a:rPr>
              <a:t>Long term</a:t>
            </a:r>
          </a:p>
          <a:p>
            <a:pPr algn="ctr"/>
            <a:endParaRPr lang="en-US" sz="900" b="1" dirty="0">
              <a:solidFill>
                <a:srgbClr val="000000"/>
              </a:solidFill>
              <a:latin typeface="Arial"/>
            </a:endParaRPr>
          </a:p>
          <a:p>
            <a:r>
              <a:rPr lang="en-US" sz="900" b="1" dirty="0">
                <a:solidFill>
                  <a:srgbClr val="000000"/>
                </a:solidFill>
                <a:latin typeface="Arial"/>
              </a:rPr>
              <a:t>Public health impact</a:t>
            </a:r>
          </a:p>
          <a:p>
            <a:endParaRPr lang="en-US" sz="900" b="1" dirty="0">
              <a:solidFill>
                <a:srgbClr val="000000"/>
              </a:solidFill>
              <a:latin typeface="Arial"/>
            </a:endParaRPr>
          </a:p>
          <a:p>
            <a:r>
              <a:rPr lang="en-US" sz="900" b="1" dirty="0">
                <a:solidFill>
                  <a:srgbClr val="000000"/>
                </a:solidFill>
                <a:latin typeface="Arial"/>
              </a:rPr>
              <a:t>Effective </a:t>
            </a:r>
            <a:r>
              <a:rPr lang="en-US" sz="900" dirty="0">
                <a:solidFill>
                  <a:srgbClr val="000000"/>
                </a:solidFill>
                <a:latin typeface="Arial"/>
              </a:rPr>
              <a:t>in achieving population-level health outcomes</a:t>
            </a:r>
          </a:p>
          <a:p>
            <a:endParaRPr lang="en-US" sz="900" dirty="0">
              <a:solidFill>
                <a:srgbClr val="000000"/>
              </a:solidFill>
              <a:latin typeface="Arial"/>
            </a:endParaRPr>
          </a:p>
          <a:p>
            <a:r>
              <a:rPr lang="en-US" sz="900" b="1" dirty="0">
                <a:solidFill>
                  <a:srgbClr val="000000"/>
                </a:solidFill>
                <a:latin typeface="Arial"/>
              </a:rPr>
              <a:t>Equitable </a:t>
            </a:r>
            <a:r>
              <a:rPr lang="en-US" sz="900" dirty="0">
                <a:solidFill>
                  <a:srgbClr val="000000"/>
                </a:solidFill>
                <a:latin typeface="Arial"/>
              </a:rPr>
              <a:t>distribution of improvements across population subgroups, particularly those at greatest risk</a:t>
            </a:r>
          </a:p>
          <a:p>
            <a:endParaRPr lang="en-US" sz="900" b="1" dirty="0">
              <a:solidFill>
                <a:srgbClr val="000000"/>
              </a:solidFill>
              <a:latin typeface="Arial"/>
            </a:endParaRPr>
          </a:p>
          <a:p>
            <a:r>
              <a:rPr lang="en-US" sz="900" b="1" dirty="0">
                <a:solidFill>
                  <a:srgbClr val="000000"/>
                </a:solidFill>
                <a:latin typeface="Arial"/>
              </a:rPr>
              <a:t>Cost effective </a:t>
            </a:r>
            <a:r>
              <a:rPr lang="en-US" sz="900" dirty="0">
                <a:solidFill>
                  <a:srgbClr val="000000"/>
                </a:solidFill>
                <a:latin typeface="Arial"/>
              </a:rPr>
              <a:t>in achieving improvements</a:t>
            </a:r>
            <a:endParaRPr lang="en-US" sz="900" b="1" dirty="0">
              <a:solidFill>
                <a:srgbClr val="000000"/>
              </a:solidFill>
              <a:latin typeface="Arial"/>
            </a:endParaRPr>
          </a:p>
        </p:txBody>
      </p:sp>
      <p:cxnSp>
        <p:nvCxnSpPr>
          <p:cNvPr id="1030" name="Elbow Connector 1029"/>
          <p:cNvCxnSpPr>
            <a:stCxn id="21" idx="1"/>
            <a:endCxn id="17" idx="1"/>
          </p:cNvCxnSpPr>
          <p:nvPr/>
        </p:nvCxnSpPr>
        <p:spPr>
          <a:xfrm rot="10800000">
            <a:off x="3581400" y="2209802"/>
            <a:ext cx="12700" cy="2514599"/>
          </a:xfrm>
          <a:prstGeom prst="bentConnector3">
            <a:avLst>
              <a:gd name="adj1" fmla="val 975000"/>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 name="Down Arrow 1031"/>
          <p:cNvSpPr/>
          <p:nvPr/>
        </p:nvSpPr>
        <p:spPr>
          <a:xfrm>
            <a:off x="4343401" y="5008660"/>
            <a:ext cx="146783" cy="96741"/>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4" name="Down Arrow 53"/>
          <p:cNvSpPr/>
          <p:nvPr/>
        </p:nvSpPr>
        <p:spPr>
          <a:xfrm>
            <a:off x="4337783" y="5624268"/>
            <a:ext cx="152400" cy="90730"/>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5" name="Down Arrow 54"/>
          <p:cNvSpPr/>
          <p:nvPr/>
        </p:nvSpPr>
        <p:spPr>
          <a:xfrm>
            <a:off x="4337784" y="5323728"/>
            <a:ext cx="146783" cy="96741"/>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56" name="Down Arrow 55"/>
          <p:cNvSpPr/>
          <p:nvPr/>
        </p:nvSpPr>
        <p:spPr>
          <a:xfrm>
            <a:off x="4819650" y="5943601"/>
            <a:ext cx="133350" cy="131833"/>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33" name="Right Arrow 1032"/>
          <p:cNvSpPr/>
          <p:nvPr/>
        </p:nvSpPr>
        <p:spPr>
          <a:xfrm>
            <a:off x="5543994" y="6142162"/>
            <a:ext cx="152400" cy="13786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1035" name="Elbow Connector 1034"/>
          <p:cNvCxnSpPr>
            <a:stCxn id="38" idx="3"/>
            <a:endCxn id="48" idx="2"/>
          </p:cNvCxnSpPr>
          <p:nvPr/>
        </p:nvCxnSpPr>
        <p:spPr>
          <a:xfrm flipV="1">
            <a:off x="7601395" y="5105402"/>
            <a:ext cx="2304607" cy="1093908"/>
          </a:xfrm>
          <a:prstGeom prst="bentConnector2">
            <a:avLst/>
          </a:prstGeom>
          <a:ln w="25400" cap="rnd">
            <a:solidFill>
              <a:schemeClr val="bg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9" name="Straight Arrow Connector 1038"/>
          <p:cNvCxnSpPr>
            <a:stCxn id="17" idx="3"/>
            <a:endCxn id="41" idx="1"/>
          </p:cNvCxnSpPr>
          <p:nvPr/>
        </p:nvCxnSpPr>
        <p:spPr>
          <a:xfrm>
            <a:off x="5334001" y="2209801"/>
            <a:ext cx="100445" cy="33829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1" name="Straight Arrow Connector 1040"/>
          <p:cNvCxnSpPr>
            <a:stCxn id="18" idx="3"/>
            <a:endCxn id="42" idx="1"/>
          </p:cNvCxnSpPr>
          <p:nvPr/>
        </p:nvCxnSpPr>
        <p:spPr>
          <a:xfrm>
            <a:off x="5334001" y="2933701"/>
            <a:ext cx="100445" cy="105849"/>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3" name="Straight Arrow Connector 1042"/>
          <p:cNvCxnSpPr>
            <a:stCxn id="19" idx="3"/>
            <a:endCxn id="43" idx="1"/>
          </p:cNvCxnSpPr>
          <p:nvPr/>
        </p:nvCxnSpPr>
        <p:spPr>
          <a:xfrm>
            <a:off x="5334001" y="3810002"/>
            <a:ext cx="100445" cy="18204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p:cNvCxnSpPr>
            <a:endCxn id="44" idx="1"/>
          </p:cNvCxnSpPr>
          <p:nvPr/>
        </p:nvCxnSpPr>
        <p:spPr>
          <a:xfrm>
            <a:off x="5346703" y="4876800"/>
            <a:ext cx="87743" cy="27775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7" name="Straight Arrow Connector 1046"/>
          <p:cNvCxnSpPr>
            <a:stCxn id="43" idx="3"/>
          </p:cNvCxnSpPr>
          <p:nvPr/>
        </p:nvCxnSpPr>
        <p:spPr>
          <a:xfrm>
            <a:off x="6934200" y="3992048"/>
            <a:ext cx="152400"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p:cNvCxnSpPr/>
          <p:nvPr/>
        </p:nvCxnSpPr>
        <p:spPr>
          <a:xfrm>
            <a:off x="6934200" y="4876800"/>
            <a:ext cx="152400"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33601" y="228600"/>
            <a:ext cx="8458199" cy="152400"/>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9" name="Rectangle 48"/>
          <p:cNvSpPr/>
          <p:nvPr/>
        </p:nvSpPr>
        <p:spPr>
          <a:xfrm>
            <a:off x="10134601" y="341117"/>
            <a:ext cx="457199" cy="170689"/>
          </a:xfrm>
          <a:prstGeom prst="rect">
            <a:avLst/>
          </a:prstGeom>
          <a:solidFill>
            <a:srgbClr val="004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Tree>
    <p:extLst>
      <p:ext uri="{BB962C8B-B14F-4D97-AF65-F5344CB8AC3E}">
        <p14:creationId xmlns:p14="http://schemas.microsoft.com/office/powerpoint/2010/main" val="14432852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a:t>
            </a:r>
          </a:p>
        </p:txBody>
      </p:sp>
      <p:sp>
        <p:nvSpPr>
          <p:cNvPr id="3" name="Content Placeholder 2"/>
          <p:cNvSpPr>
            <a:spLocks noGrp="1"/>
          </p:cNvSpPr>
          <p:nvPr>
            <p:ph idx="1"/>
          </p:nvPr>
        </p:nvSpPr>
        <p:spPr>
          <a:xfrm>
            <a:off x="1981200" y="3009900"/>
            <a:ext cx="8229600" cy="3086100"/>
          </a:xfrm>
        </p:spPr>
        <p:txBody>
          <a:bodyPr>
            <a:normAutofit/>
          </a:bodyPr>
          <a:lstStyle/>
          <a:p>
            <a:r>
              <a:rPr lang="en-US" sz="2400" dirty="0"/>
              <a:t>“</a:t>
            </a:r>
            <a:r>
              <a:rPr lang="en-US" sz="2400" b="1" dirty="0"/>
              <a:t>Input indicators </a:t>
            </a:r>
            <a:r>
              <a:rPr lang="en-US" sz="2400" dirty="0"/>
              <a:t>measure the contributions necessary to engage the program to be implemented.</a:t>
            </a:r>
          </a:p>
          <a:p>
            <a:r>
              <a:rPr lang="en-US" sz="2400" b="1" dirty="0"/>
              <a:t>Process indicators </a:t>
            </a:r>
            <a:r>
              <a:rPr lang="en-US" sz="2400" dirty="0"/>
              <a:t>measure program’s activities and outputs</a:t>
            </a:r>
          </a:p>
          <a:p>
            <a:r>
              <a:rPr lang="en-US" sz="2400" b="1" dirty="0"/>
              <a:t>Outcome indicators </a:t>
            </a:r>
            <a:r>
              <a:rPr lang="en-US" sz="2400" dirty="0"/>
              <a:t>measure whether the program is achieving the expected effects/changes in the short, intermediate, and long term.”</a:t>
            </a:r>
          </a:p>
          <a:p>
            <a:endParaRPr lang="en-US" sz="2400" dirty="0"/>
          </a:p>
        </p:txBody>
      </p:sp>
      <p:sp>
        <p:nvSpPr>
          <p:cNvPr id="4" name="Text Placeholder 3"/>
          <p:cNvSpPr>
            <a:spLocks noGrp="1"/>
          </p:cNvSpPr>
          <p:nvPr>
            <p:ph type="body" sz="quarter" idx="10"/>
          </p:nvPr>
        </p:nvSpPr>
        <p:spPr>
          <a:xfrm>
            <a:off x="1981200" y="6172200"/>
            <a:ext cx="5562600" cy="533400"/>
          </a:xfrm>
        </p:spPr>
        <p:txBody>
          <a:bodyPr/>
          <a:lstStyle/>
          <a:p>
            <a:r>
              <a:rPr lang="en-US" dirty="0"/>
              <a:t>Centers for Disease Control and Prevention (CDC) Program Performance and Evaluation Office (PPEO), 2016.</a:t>
            </a:r>
          </a:p>
        </p:txBody>
      </p:sp>
      <p:sp>
        <p:nvSpPr>
          <p:cNvPr id="5" name="Round Same Side Corner Rectangle 4"/>
          <p:cNvSpPr/>
          <p:nvPr/>
        </p:nvSpPr>
        <p:spPr>
          <a:xfrm>
            <a:off x="1981200" y="1866900"/>
            <a:ext cx="8229600" cy="990600"/>
          </a:xfrm>
          <a:prstGeom prst="round2Same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FFFFFF"/>
                </a:solidFill>
                <a:latin typeface="Arial"/>
              </a:rPr>
              <a:t>Metrics or measurements that allow us to quantify the results of the intervention.</a:t>
            </a:r>
          </a:p>
        </p:txBody>
      </p:sp>
    </p:spTree>
    <p:extLst>
      <p:ext uri="{BB962C8B-B14F-4D97-AF65-F5344CB8AC3E}">
        <p14:creationId xmlns:p14="http://schemas.microsoft.com/office/powerpoint/2010/main" val="10345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This concludes the lesson.</a:t>
            </a:r>
          </a:p>
          <a:p>
            <a:pPr marL="0" indent="0">
              <a:buNone/>
            </a:pPr>
            <a:r>
              <a:rPr lang="en-US" dirty="0"/>
              <a:t>Please exit and return to the learning management system.</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8991601" y="3838702"/>
            <a:ext cx="1491489" cy="2257299"/>
          </a:xfrm>
          <a:prstGeom prst="rect">
            <a:avLst/>
          </a:prstGeom>
        </p:spPr>
      </p:pic>
      <p:sp>
        <p:nvSpPr>
          <p:cNvPr id="6" name="TextBox 5"/>
          <p:cNvSpPr txBox="1"/>
          <p:nvPr/>
        </p:nvSpPr>
        <p:spPr>
          <a:xfrm>
            <a:off x="9296400" y="3424536"/>
            <a:ext cx="881889" cy="461665"/>
          </a:xfrm>
          <a:prstGeom prst="rect">
            <a:avLst/>
          </a:prstGeom>
          <a:noFill/>
        </p:spPr>
        <p:txBody>
          <a:bodyPr wrap="square" rtlCol="0">
            <a:spAutoFit/>
          </a:bodyPr>
          <a:lstStyle/>
          <a:p>
            <a:r>
              <a:rPr lang="en-US" sz="2400" b="1" dirty="0">
                <a:solidFill>
                  <a:srgbClr val="0096D6"/>
                </a:solidFill>
              </a:rPr>
              <a:t>EXIT</a:t>
            </a:r>
          </a:p>
        </p:txBody>
      </p:sp>
    </p:spTree>
    <p:extLst>
      <p:ext uri="{BB962C8B-B14F-4D97-AF65-F5344CB8AC3E}">
        <p14:creationId xmlns:p14="http://schemas.microsoft.com/office/powerpoint/2010/main" val="14883867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p:cNvSpPr>
            <a:spLocks noGrp="1"/>
          </p:cNvSpPr>
          <p:nvPr>
            <p:ph type="body" sz="quarter" idx="10"/>
          </p:nvPr>
        </p:nvSpPr>
        <p:spPr>
          <a:xfrm>
            <a:off x="1676400" y="6324600"/>
            <a:ext cx="5562600" cy="402590"/>
          </a:xfrm>
        </p:spPr>
        <p:txBody>
          <a:bodyPr/>
          <a:lstStyle/>
          <a:p>
            <a:r>
              <a:rPr lang="en-US" sz="1200" dirty="0" err="1"/>
              <a:t>Leeman</a:t>
            </a:r>
            <a:r>
              <a:rPr lang="en-US" sz="1200" dirty="0"/>
              <a:t> et al., 2012.</a:t>
            </a:r>
          </a:p>
          <a:p>
            <a:endParaRPr lang="en-US" sz="1200" dirty="0"/>
          </a:p>
        </p:txBody>
      </p:sp>
      <p:sp>
        <p:nvSpPr>
          <p:cNvPr id="22" name="Title 1"/>
          <p:cNvSpPr>
            <a:spLocks noGrp="1"/>
          </p:cNvSpPr>
          <p:nvPr>
            <p:ph type="title"/>
          </p:nvPr>
        </p:nvSpPr>
        <p:spPr>
          <a:xfrm>
            <a:off x="1981200" y="762001"/>
            <a:ext cx="8229600" cy="1143000"/>
          </a:xfrm>
        </p:spPr>
        <p:txBody>
          <a:bodyPr>
            <a:normAutofit fontScale="90000"/>
          </a:bodyPr>
          <a:lstStyle/>
          <a:p>
            <a:r>
              <a:rPr lang="en-US" dirty="0"/>
              <a:t>Farm-to-School Policy Logic Model</a:t>
            </a:r>
          </a:p>
        </p:txBody>
      </p:sp>
      <p:sp>
        <p:nvSpPr>
          <p:cNvPr id="5" name="Rectangle 4"/>
          <p:cNvSpPr/>
          <p:nvPr/>
        </p:nvSpPr>
        <p:spPr>
          <a:xfrm>
            <a:off x="1828800" y="1905000"/>
            <a:ext cx="1752600" cy="4343400"/>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000000"/>
              </a:solidFill>
              <a:latin typeface="Arial"/>
            </a:endParaRPr>
          </a:p>
          <a:p>
            <a:pPr algn="ctr"/>
            <a:r>
              <a:rPr lang="en-US" sz="1100" b="1" dirty="0">
                <a:solidFill>
                  <a:srgbClr val="000000"/>
                </a:solidFill>
                <a:latin typeface="Arial"/>
              </a:rPr>
              <a:t>Inputs</a:t>
            </a:r>
          </a:p>
          <a:p>
            <a:pPr algn="ctr"/>
            <a:endParaRPr lang="en-US" sz="1000" dirty="0">
              <a:solidFill>
                <a:srgbClr val="000000"/>
              </a:solidFill>
              <a:latin typeface="Arial"/>
            </a:endParaRPr>
          </a:p>
          <a:p>
            <a:pPr marL="171450" indent="-171450">
              <a:buFont typeface="Arial" panose="020B0604020202020204" pitchFamily="34" charset="0"/>
              <a:buChar char="•"/>
            </a:pPr>
            <a:r>
              <a:rPr lang="en-US" sz="1000" dirty="0">
                <a:solidFill>
                  <a:srgbClr val="000000"/>
                </a:solidFill>
                <a:latin typeface="Arial"/>
              </a:rPr>
              <a:t>Data on obesity</a:t>
            </a:r>
          </a:p>
          <a:p>
            <a:pPr marL="171450" indent="-171450">
              <a:buFont typeface="Arial" panose="020B0604020202020204" pitchFamily="34" charset="0"/>
              <a:buChar char="•"/>
            </a:pPr>
            <a:r>
              <a:rPr lang="en-US" sz="1000" dirty="0">
                <a:solidFill>
                  <a:srgbClr val="000000"/>
                </a:solidFill>
                <a:latin typeface="Arial"/>
              </a:rPr>
              <a:t>Data on dietary intake</a:t>
            </a:r>
          </a:p>
          <a:p>
            <a:pPr marL="171450" indent="-171450">
              <a:buFont typeface="Arial" panose="020B0604020202020204" pitchFamily="34" charset="0"/>
              <a:buChar char="•"/>
            </a:pPr>
            <a:r>
              <a:rPr lang="en-US" sz="1000" dirty="0">
                <a:solidFill>
                  <a:srgbClr val="000000"/>
                </a:solidFill>
                <a:latin typeface="Arial"/>
              </a:rPr>
              <a:t>Other state policies</a:t>
            </a:r>
          </a:p>
          <a:p>
            <a:endParaRPr lang="en-US" sz="1000" dirty="0">
              <a:solidFill>
                <a:srgbClr val="000000"/>
              </a:solidFill>
              <a:latin typeface="Arial"/>
            </a:endParaRPr>
          </a:p>
          <a:p>
            <a:r>
              <a:rPr lang="en-US" sz="1000" dirty="0">
                <a:solidFill>
                  <a:srgbClr val="000000"/>
                </a:solidFill>
                <a:latin typeface="Arial"/>
              </a:rPr>
              <a:t>Local activity</a:t>
            </a:r>
          </a:p>
          <a:p>
            <a:pPr marL="171450" indent="-171450">
              <a:buFont typeface="Arial" panose="020B0604020202020204" pitchFamily="34" charset="0"/>
              <a:buChar char="•"/>
            </a:pPr>
            <a:r>
              <a:rPr lang="en-US" sz="1000" dirty="0">
                <a:solidFill>
                  <a:srgbClr val="000000"/>
                </a:solidFill>
                <a:latin typeface="Arial"/>
              </a:rPr>
              <a:t>School gardens</a:t>
            </a:r>
          </a:p>
          <a:p>
            <a:pPr marL="171450" indent="-171450">
              <a:buFont typeface="Arial" panose="020B0604020202020204" pitchFamily="34" charset="0"/>
              <a:buChar char="•"/>
            </a:pPr>
            <a:r>
              <a:rPr lang="en-US" sz="1000" dirty="0">
                <a:solidFill>
                  <a:srgbClr val="000000"/>
                </a:solidFill>
                <a:latin typeface="Arial"/>
              </a:rPr>
              <a:t>Farmers marketing to schools</a:t>
            </a:r>
          </a:p>
          <a:p>
            <a:endParaRPr lang="en-US" sz="1000" dirty="0">
              <a:solidFill>
                <a:srgbClr val="000000"/>
              </a:solidFill>
              <a:latin typeface="Arial"/>
            </a:endParaRPr>
          </a:p>
          <a:p>
            <a:r>
              <a:rPr lang="en-US" sz="1000" dirty="0">
                <a:solidFill>
                  <a:srgbClr val="000000"/>
                </a:solidFill>
                <a:latin typeface="Arial"/>
              </a:rPr>
              <a:t>Stakeholders</a:t>
            </a:r>
          </a:p>
          <a:p>
            <a:pPr marL="171450" indent="-171450">
              <a:buFont typeface="Arial" panose="020B0604020202020204" pitchFamily="34" charset="0"/>
              <a:buChar char="•"/>
            </a:pPr>
            <a:r>
              <a:rPr lang="en-US" sz="1000" dirty="0">
                <a:solidFill>
                  <a:srgbClr val="000000"/>
                </a:solidFill>
                <a:latin typeface="Arial"/>
              </a:rPr>
              <a:t>US Dept. of Agriculture</a:t>
            </a:r>
          </a:p>
          <a:p>
            <a:pPr marL="171450" indent="-171450">
              <a:buFont typeface="Arial" panose="020B0604020202020204" pitchFamily="34" charset="0"/>
              <a:buChar char="•"/>
            </a:pPr>
            <a:r>
              <a:rPr lang="en-US" sz="1000" dirty="0">
                <a:solidFill>
                  <a:srgbClr val="000000"/>
                </a:solidFill>
                <a:latin typeface="Arial"/>
              </a:rPr>
              <a:t>US Dept. of Education</a:t>
            </a:r>
          </a:p>
          <a:p>
            <a:pPr marL="171450" indent="-171450">
              <a:buFont typeface="Arial" panose="020B0604020202020204" pitchFamily="34" charset="0"/>
              <a:buChar char="•"/>
            </a:pPr>
            <a:r>
              <a:rPr lang="en-US" sz="1000" dirty="0">
                <a:solidFill>
                  <a:srgbClr val="000000"/>
                </a:solidFill>
                <a:latin typeface="Arial"/>
              </a:rPr>
              <a:t>Farmers Association</a:t>
            </a:r>
          </a:p>
          <a:p>
            <a:pPr marL="171450" indent="-171450">
              <a:buFont typeface="Arial" panose="020B0604020202020204" pitchFamily="34" charset="0"/>
              <a:buChar char="•"/>
            </a:pPr>
            <a:r>
              <a:rPr lang="en-US" sz="1000" dirty="0">
                <a:solidFill>
                  <a:srgbClr val="000000"/>
                </a:solidFill>
                <a:latin typeface="Arial"/>
              </a:rPr>
              <a:t>Ecological advocacy organization</a:t>
            </a:r>
          </a:p>
          <a:p>
            <a:pPr marL="171450" indent="-171450">
              <a:buFont typeface="Arial" panose="020B0604020202020204" pitchFamily="34" charset="0"/>
              <a:buChar char="•"/>
            </a:pPr>
            <a:r>
              <a:rPr lang="en-US" sz="1000" dirty="0">
                <a:solidFill>
                  <a:srgbClr val="000000"/>
                </a:solidFill>
                <a:latin typeface="Arial"/>
              </a:rPr>
              <a:t>Public health</a:t>
            </a:r>
          </a:p>
          <a:p>
            <a:pPr marL="171450" indent="-171450">
              <a:buFont typeface="Arial" panose="020B0604020202020204" pitchFamily="34" charset="0"/>
              <a:buChar char="•"/>
            </a:pPr>
            <a:r>
              <a:rPr lang="en-US" sz="1000" dirty="0">
                <a:solidFill>
                  <a:srgbClr val="000000"/>
                </a:solidFill>
                <a:latin typeface="Arial"/>
              </a:rPr>
              <a:t>Parent/teacher association</a:t>
            </a:r>
          </a:p>
          <a:p>
            <a:pPr marL="171450" indent="-171450">
              <a:buFont typeface="Arial" panose="020B0604020202020204" pitchFamily="34" charset="0"/>
              <a:buChar char="•"/>
            </a:pPr>
            <a:r>
              <a:rPr lang="en-US" sz="1000" dirty="0">
                <a:solidFill>
                  <a:srgbClr val="000000"/>
                </a:solidFill>
                <a:latin typeface="Arial"/>
              </a:rPr>
              <a:t>Students</a:t>
            </a:r>
          </a:p>
          <a:p>
            <a:pPr marL="171450" indent="-171450">
              <a:buFont typeface="Arial" panose="020B0604020202020204" pitchFamily="34" charset="0"/>
              <a:buChar char="•"/>
            </a:pPr>
            <a:r>
              <a:rPr lang="en-US" sz="1000" dirty="0">
                <a:solidFill>
                  <a:srgbClr val="000000"/>
                </a:solidFill>
                <a:latin typeface="Arial"/>
              </a:rPr>
              <a:t>Legislators</a:t>
            </a:r>
          </a:p>
          <a:p>
            <a:endParaRPr lang="en-US" sz="1000" dirty="0">
              <a:solidFill>
                <a:srgbClr val="000000"/>
              </a:solidFill>
              <a:latin typeface="Arial"/>
            </a:endParaRPr>
          </a:p>
          <a:p>
            <a:r>
              <a:rPr lang="en-US" sz="1000" dirty="0">
                <a:solidFill>
                  <a:srgbClr val="000000"/>
                </a:solidFill>
                <a:latin typeface="Arial"/>
              </a:rPr>
              <a:t>Other</a:t>
            </a:r>
          </a:p>
          <a:p>
            <a:pPr marL="171450" indent="-171450">
              <a:buFont typeface="Arial" panose="020B0604020202020204" pitchFamily="34" charset="0"/>
              <a:buChar char="•"/>
            </a:pPr>
            <a:r>
              <a:rPr lang="en-US" sz="1000" dirty="0">
                <a:solidFill>
                  <a:srgbClr val="000000"/>
                </a:solidFill>
                <a:latin typeface="Arial"/>
              </a:rPr>
              <a:t>Structure to distribute food</a:t>
            </a:r>
          </a:p>
          <a:p>
            <a:pPr marL="171450" indent="-171450">
              <a:buFont typeface="Arial" panose="020B0604020202020204" pitchFamily="34" charset="0"/>
              <a:buChar char="•"/>
            </a:pPr>
            <a:r>
              <a:rPr lang="en-US" sz="1000" dirty="0">
                <a:solidFill>
                  <a:srgbClr val="000000"/>
                </a:solidFill>
                <a:latin typeface="Arial"/>
              </a:rPr>
              <a:t>Staffing</a:t>
            </a:r>
          </a:p>
          <a:p>
            <a:pPr marL="171450" indent="-171450">
              <a:buFont typeface="Arial" panose="020B0604020202020204" pitchFamily="34" charset="0"/>
              <a:buChar char="•"/>
            </a:pPr>
            <a:r>
              <a:rPr lang="en-US" sz="1000" dirty="0">
                <a:solidFill>
                  <a:srgbClr val="000000"/>
                </a:solidFill>
                <a:latin typeface="Arial"/>
              </a:rPr>
              <a:t>Resources</a:t>
            </a:r>
          </a:p>
          <a:p>
            <a:pPr marL="171450" indent="-171450">
              <a:buFont typeface="Arial" panose="020B0604020202020204" pitchFamily="34" charset="0"/>
              <a:buChar char="•"/>
            </a:pPr>
            <a:endParaRPr lang="en-US" sz="1000" dirty="0">
              <a:solidFill>
                <a:srgbClr val="000000"/>
              </a:solidFill>
              <a:latin typeface="Arial"/>
            </a:endParaRPr>
          </a:p>
        </p:txBody>
      </p:sp>
      <p:sp>
        <p:nvSpPr>
          <p:cNvPr id="6" name="Rectangle 5"/>
          <p:cNvSpPr/>
          <p:nvPr/>
        </p:nvSpPr>
        <p:spPr>
          <a:xfrm>
            <a:off x="3810000" y="1905002"/>
            <a:ext cx="1447800" cy="2666999"/>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0000"/>
                </a:solidFill>
                <a:latin typeface="Arial"/>
              </a:rPr>
              <a:t>Activities</a:t>
            </a:r>
          </a:p>
          <a:p>
            <a:pPr algn="ctr"/>
            <a:endParaRPr lang="en-US" sz="1000" b="1" dirty="0">
              <a:solidFill>
                <a:srgbClr val="000000"/>
              </a:solidFill>
              <a:latin typeface="Arial"/>
            </a:endParaRPr>
          </a:p>
          <a:p>
            <a:r>
              <a:rPr lang="en-US" sz="1000" dirty="0">
                <a:solidFill>
                  <a:srgbClr val="000000"/>
                </a:solidFill>
                <a:latin typeface="Arial"/>
              </a:rPr>
              <a:t>Formulation</a:t>
            </a:r>
          </a:p>
          <a:p>
            <a:endParaRPr lang="en-US" sz="1000" dirty="0">
              <a:solidFill>
                <a:srgbClr val="000000"/>
              </a:solidFill>
              <a:latin typeface="Arial"/>
            </a:endParaRPr>
          </a:p>
          <a:p>
            <a:pPr marL="171450" indent="-171450">
              <a:buFont typeface="Arial" panose="020B0604020202020204" pitchFamily="34" charset="0"/>
              <a:buChar char="•"/>
            </a:pPr>
            <a:r>
              <a:rPr lang="en-US" sz="1000" dirty="0">
                <a:solidFill>
                  <a:srgbClr val="000000"/>
                </a:solidFill>
                <a:latin typeface="Arial"/>
              </a:rPr>
              <a:t>Create a coalition</a:t>
            </a:r>
          </a:p>
          <a:p>
            <a:pPr marL="171450" indent="-171450">
              <a:buFont typeface="Arial" panose="020B0604020202020204" pitchFamily="34" charset="0"/>
              <a:buChar char="•"/>
            </a:pPr>
            <a:r>
              <a:rPr lang="en-US" sz="1000" dirty="0">
                <a:solidFill>
                  <a:srgbClr val="000000"/>
                </a:solidFill>
                <a:latin typeface="Arial"/>
              </a:rPr>
              <a:t>Recruit legislators</a:t>
            </a:r>
          </a:p>
          <a:p>
            <a:pPr marL="171450" indent="-171450">
              <a:buFont typeface="Arial" panose="020B0604020202020204" pitchFamily="34" charset="0"/>
              <a:buChar char="•"/>
            </a:pPr>
            <a:r>
              <a:rPr lang="en-US" sz="1000" dirty="0">
                <a:solidFill>
                  <a:srgbClr val="000000"/>
                </a:solidFill>
                <a:latin typeface="Arial"/>
              </a:rPr>
              <a:t>Generate press releases</a:t>
            </a:r>
          </a:p>
          <a:p>
            <a:pPr marL="171450" indent="-171450">
              <a:buFont typeface="Arial" panose="020B0604020202020204" pitchFamily="34" charset="0"/>
              <a:buChar char="•"/>
            </a:pPr>
            <a:r>
              <a:rPr lang="en-US" sz="1000" dirty="0">
                <a:solidFill>
                  <a:srgbClr val="000000"/>
                </a:solidFill>
                <a:latin typeface="Arial"/>
              </a:rPr>
              <a:t>Testify to legislature</a:t>
            </a:r>
          </a:p>
          <a:p>
            <a:pPr marL="171450" indent="-171450">
              <a:buFont typeface="Arial" panose="020B0604020202020204" pitchFamily="34" charset="0"/>
              <a:buChar char="•"/>
            </a:pPr>
            <a:r>
              <a:rPr lang="en-US" sz="1000" dirty="0">
                <a:solidFill>
                  <a:srgbClr val="000000"/>
                </a:solidFill>
                <a:latin typeface="Arial"/>
              </a:rPr>
              <a:t>Organize grassroots</a:t>
            </a:r>
          </a:p>
          <a:p>
            <a:pPr marL="171450" indent="-171450">
              <a:buFont typeface="Arial" panose="020B0604020202020204" pitchFamily="34" charset="0"/>
              <a:buChar char="•"/>
            </a:pPr>
            <a:r>
              <a:rPr lang="en-US" sz="1000" dirty="0">
                <a:solidFill>
                  <a:srgbClr val="000000"/>
                </a:solidFill>
                <a:latin typeface="Arial"/>
              </a:rPr>
              <a:t>Collect endorsements</a:t>
            </a:r>
          </a:p>
          <a:p>
            <a:pPr marL="171450" indent="-171450">
              <a:buFont typeface="Arial" panose="020B0604020202020204" pitchFamily="34" charset="0"/>
              <a:buChar char="•"/>
            </a:pPr>
            <a:r>
              <a:rPr lang="en-US" sz="1000" dirty="0">
                <a:solidFill>
                  <a:srgbClr val="000000"/>
                </a:solidFill>
                <a:latin typeface="Arial"/>
              </a:rPr>
              <a:t>Write policy briefs</a:t>
            </a:r>
          </a:p>
        </p:txBody>
      </p:sp>
      <p:sp>
        <p:nvSpPr>
          <p:cNvPr id="8" name="Rectangle 7"/>
          <p:cNvSpPr/>
          <p:nvPr/>
        </p:nvSpPr>
        <p:spPr>
          <a:xfrm>
            <a:off x="3810000" y="4876805"/>
            <a:ext cx="1447800" cy="685797"/>
          </a:xfrm>
          <a:prstGeom prst="rect">
            <a:avLst/>
          </a:prstGeom>
          <a:noFill/>
          <a:ln w="25400" cap="rnd">
            <a:solidFill>
              <a:srgbClr val="00406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000000"/>
                </a:solidFill>
                <a:latin typeface="Arial"/>
              </a:rPr>
              <a:t>Enact</a:t>
            </a:r>
          </a:p>
          <a:p>
            <a:r>
              <a:rPr lang="en-US" sz="1000" dirty="0">
                <a:solidFill>
                  <a:srgbClr val="000000"/>
                </a:solidFill>
                <a:latin typeface="Arial"/>
              </a:rPr>
              <a:t>Implement</a:t>
            </a:r>
          </a:p>
          <a:p>
            <a:r>
              <a:rPr lang="en-US" sz="1000" dirty="0">
                <a:solidFill>
                  <a:srgbClr val="000000"/>
                </a:solidFill>
                <a:latin typeface="Arial"/>
              </a:rPr>
              <a:t>Maintain</a:t>
            </a:r>
          </a:p>
        </p:txBody>
      </p:sp>
      <p:sp>
        <p:nvSpPr>
          <p:cNvPr id="9" name="Rectangle 8"/>
          <p:cNvSpPr/>
          <p:nvPr/>
        </p:nvSpPr>
        <p:spPr>
          <a:xfrm>
            <a:off x="5445369" y="1899144"/>
            <a:ext cx="1447800" cy="2063256"/>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0000"/>
                </a:solidFill>
                <a:latin typeface="Arial"/>
              </a:rPr>
              <a:t>Outputs</a:t>
            </a:r>
          </a:p>
          <a:p>
            <a:endParaRPr lang="en-US" sz="1000" dirty="0">
              <a:solidFill>
                <a:srgbClr val="000000"/>
              </a:solidFill>
              <a:latin typeface="Arial"/>
            </a:endParaRPr>
          </a:p>
          <a:p>
            <a:pPr marL="171450" indent="-171450">
              <a:buFont typeface="Arial" panose="020B0604020202020204" pitchFamily="34" charset="0"/>
              <a:buChar char="•"/>
            </a:pPr>
            <a:r>
              <a:rPr lang="en-US" sz="1000" dirty="0">
                <a:solidFill>
                  <a:srgbClr val="000000"/>
                </a:solidFill>
                <a:latin typeface="Arial"/>
              </a:rPr>
              <a:t># of partners engaged in advocacy</a:t>
            </a:r>
          </a:p>
          <a:p>
            <a:pPr marL="171450" indent="-171450">
              <a:buFont typeface="Arial" panose="020B0604020202020204" pitchFamily="34" charset="0"/>
              <a:buChar char="•"/>
            </a:pPr>
            <a:r>
              <a:rPr lang="en-US" sz="1000" dirty="0">
                <a:solidFill>
                  <a:srgbClr val="000000"/>
                </a:solidFill>
                <a:latin typeface="Arial"/>
              </a:rPr>
              <a:t>Media coverage</a:t>
            </a:r>
          </a:p>
          <a:p>
            <a:pPr marL="171450" indent="-171450">
              <a:buFont typeface="Arial" panose="020B0604020202020204" pitchFamily="34" charset="0"/>
              <a:buChar char="•"/>
            </a:pPr>
            <a:r>
              <a:rPr lang="en-US" sz="1000" dirty="0">
                <a:solidFill>
                  <a:srgbClr val="000000"/>
                </a:solidFill>
                <a:latin typeface="Arial"/>
              </a:rPr>
              <a:t>Public awareness</a:t>
            </a:r>
          </a:p>
          <a:p>
            <a:pPr marL="171450" indent="-171450">
              <a:buFont typeface="Arial" panose="020B0604020202020204" pitchFamily="34" charset="0"/>
              <a:buChar char="•"/>
            </a:pPr>
            <a:r>
              <a:rPr lang="en-US" sz="1000" dirty="0">
                <a:solidFill>
                  <a:srgbClr val="000000"/>
                </a:solidFill>
                <a:latin typeface="Arial"/>
              </a:rPr>
              <a:t>Public support</a:t>
            </a:r>
          </a:p>
          <a:p>
            <a:pPr marL="171450" indent="-171450">
              <a:buFont typeface="Arial" panose="020B0604020202020204" pitchFamily="34" charset="0"/>
              <a:buChar char="•"/>
            </a:pPr>
            <a:r>
              <a:rPr lang="en-US" sz="1000" dirty="0">
                <a:solidFill>
                  <a:srgbClr val="000000"/>
                </a:solidFill>
                <a:latin typeface="Arial"/>
              </a:rPr>
              <a:t>Policymaker support</a:t>
            </a:r>
          </a:p>
          <a:p>
            <a:pPr marL="171450" indent="-171450">
              <a:buFont typeface="Arial" panose="020B0604020202020204" pitchFamily="34" charset="0"/>
              <a:buChar char="•"/>
            </a:pPr>
            <a:r>
              <a:rPr lang="en-US" sz="1000" dirty="0">
                <a:solidFill>
                  <a:srgbClr val="000000"/>
                </a:solidFill>
                <a:latin typeface="Arial"/>
              </a:rPr>
              <a:t>Policy drafted</a:t>
            </a:r>
          </a:p>
          <a:p>
            <a:endParaRPr lang="en-US" sz="1000" dirty="0">
              <a:solidFill>
                <a:srgbClr val="000000"/>
              </a:solidFill>
              <a:latin typeface="Arial"/>
            </a:endParaRPr>
          </a:p>
        </p:txBody>
      </p:sp>
      <p:sp>
        <p:nvSpPr>
          <p:cNvPr id="10" name="Rectangle 9"/>
          <p:cNvSpPr/>
          <p:nvPr/>
        </p:nvSpPr>
        <p:spPr>
          <a:xfrm>
            <a:off x="5451548" y="4614216"/>
            <a:ext cx="2022231" cy="1219198"/>
          </a:xfrm>
          <a:prstGeom prst="rect">
            <a:avLst/>
          </a:prstGeom>
          <a:noFill/>
          <a:ln w="25400" cap="rnd">
            <a:solidFill>
              <a:srgbClr val="00406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00" dirty="0">
                <a:solidFill>
                  <a:srgbClr val="000000"/>
                </a:solidFill>
                <a:latin typeface="Arial"/>
              </a:rPr>
              <a:t>Policy enacted</a:t>
            </a:r>
          </a:p>
          <a:p>
            <a:pPr marL="171450" indent="-171450">
              <a:buFont typeface="Arial" panose="020B0604020202020204" pitchFamily="34" charset="0"/>
              <a:buChar char="•"/>
            </a:pPr>
            <a:r>
              <a:rPr lang="en-US" sz="1000" dirty="0">
                <a:solidFill>
                  <a:srgbClr val="000000"/>
                </a:solidFill>
                <a:latin typeface="Arial"/>
              </a:rPr>
              <a:t># of participating schools</a:t>
            </a:r>
          </a:p>
          <a:p>
            <a:pPr marL="171450" indent="-171450">
              <a:buFont typeface="Arial" panose="020B0604020202020204" pitchFamily="34" charset="0"/>
              <a:buChar char="•"/>
            </a:pPr>
            <a:r>
              <a:rPr lang="en-US" sz="1000" dirty="0">
                <a:solidFill>
                  <a:srgbClr val="000000"/>
                </a:solidFill>
                <a:latin typeface="Arial"/>
              </a:rPr>
              <a:t># of participating farmers</a:t>
            </a:r>
          </a:p>
          <a:p>
            <a:pPr marL="171450" indent="-171450">
              <a:buFont typeface="Arial" panose="020B0604020202020204" pitchFamily="34" charset="0"/>
              <a:buChar char="•"/>
            </a:pPr>
            <a:r>
              <a:rPr lang="en-US" sz="1000" dirty="0">
                <a:solidFill>
                  <a:srgbClr val="000000"/>
                </a:solidFill>
                <a:latin typeface="Arial"/>
              </a:rPr>
              <a:t>Cost to schools</a:t>
            </a:r>
          </a:p>
          <a:p>
            <a:pPr marL="171450" indent="-171450">
              <a:buFont typeface="Arial" panose="020B0604020202020204" pitchFamily="34" charset="0"/>
              <a:buChar char="•"/>
            </a:pPr>
            <a:r>
              <a:rPr lang="en-US" sz="1000" dirty="0">
                <a:solidFill>
                  <a:srgbClr val="000000"/>
                </a:solidFill>
                <a:latin typeface="Arial"/>
              </a:rPr>
              <a:t># of schools with gardens</a:t>
            </a:r>
          </a:p>
          <a:p>
            <a:pPr marL="171450" indent="-171450">
              <a:buFont typeface="Arial" panose="020B0604020202020204" pitchFamily="34" charset="0"/>
              <a:buChar char="•"/>
            </a:pPr>
            <a:r>
              <a:rPr lang="en-US" sz="1000" dirty="0">
                <a:solidFill>
                  <a:srgbClr val="000000"/>
                </a:solidFill>
                <a:latin typeface="Arial"/>
              </a:rPr>
              <a:t># of children reached</a:t>
            </a:r>
          </a:p>
        </p:txBody>
      </p:sp>
      <p:sp>
        <p:nvSpPr>
          <p:cNvPr id="11" name="Rectangle 10"/>
          <p:cNvSpPr/>
          <p:nvPr/>
        </p:nvSpPr>
        <p:spPr>
          <a:xfrm>
            <a:off x="7086600" y="1899145"/>
            <a:ext cx="3200401" cy="234457"/>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000000"/>
                </a:solidFill>
                <a:latin typeface="Arial"/>
              </a:rPr>
              <a:t>Outcomes</a:t>
            </a:r>
          </a:p>
        </p:txBody>
      </p:sp>
      <p:sp>
        <p:nvSpPr>
          <p:cNvPr id="12" name="Rectangle 11"/>
          <p:cNvSpPr/>
          <p:nvPr/>
        </p:nvSpPr>
        <p:spPr>
          <a:xfrm>
            <a:off x="7086599" y="2133603"/>
            <a:ext cx="1066802" cy="1371598"/>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latin typeface="Arial"/>
              </a:rPr>
              <a:t>Short-term</a:t>
            </a:r>
          </a:p>
          <a:p>
            <a:pPr algn="ctr"/>
            <a:endParaRPr lang="en-US" sz="1000" dirty="0">
              <a:solidFill>
                <a:srgbClr val="000000"/>
              </a:solidFill>
              <a:latin typeface="Arial"/>
            </a:endParaRPr>
          </a:p>
          <a:p>
            <a:r>
              <a:rPr lang="en-US" sz="1000" dirty="0">
                <a:solidFill>
                  <a:srgbClr val="000000"/>
                </a:solidFill>
                <a:latin typeface="Arial"/>
              </a:rPr>
              <a:t>Access to healthier foods</a:t>
            </a:r>
          </a:p>
          <a:p>
            <a:endParaRPr lang="en-US" sz="1000" dirty="0">
              <a:solidFill>
                <a:srgbClr val="000000"/>
              </a:solidFill>
              <a:latin typeface="Arial"/>
            </a:endParaRPr>
          </a:p>
          <a:p>
            <a:endParaRPr lang="en-US" sz="1000" dirty="0">
              <a:solidFill>
                <a:srgbClr val="000000"/>
              </a:solidFill>
              <a:latin typeface="Arial"/>
            </a:endParaRPr>
          </a:p>
        </p:txBody>
      </p:sp>
      <p:sp>
        <p:nvSpPr>
          <p:cNvPr id="13" name="Rectangle 12"/>
          <p:cNvSpPr/>
          <p:nvPr/>
        </p:nvSpPr>
        <p:spPr>
          <a:xfrm>
            <a:off x="8153401" y="2133603"/>
            <a:ext cx="1072662" cy="1371598"/>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latin typeface="Arial"/>
              </a:rPr>
              <a:t>Intermediate</a:t>
            </a:r>
          </a:p>
          <a:p>
            <a:pPr algn="ctr"/>
            <a:endParaRPr lang="en-US" sz="1000" dirty="0">
              <a:solidFill>
                <a:srgbClr val="000000"/>
              </a:solidFill>
              <a:latin typeface="Arial"/>
            </a:endParaRPr>
          </a:p>
          <a:p>
            <a:r>
              <a:rPr lang="en-US" sz="1000" dirty="0">
                <a:solidFill>
                  <a:srgbClr val="000000"/>
                </a:solidFill>
                <a:latin typeface="Arial"/>
              </a:rPr>
              <a:t>Intake of healthier foods</a:t>
            </a:r>
          </a:p>
          <a:p>
            <a:endParaRPr lang="en-US" sz="1000" dirty="0">
              <a:solidFill>
                <a:srgbClr val="000000"/>
              </a:solidFill>
              <a:latin typeface="Arial"/>
            </a:endParaRPr>
          </a:p>
          <a:p>
            <a:endParaRPr lang="en-US" sz="1000" dirty="0">
              <a:solidFill>
                <a:srgbClr val="000000"/>
              </a:solidFill>
              <a:latin typeface="Arial"/>
            </a:endParaRPr>
          </a:p>
        </p:txBody>
      </p:sp>
      <p:sp>
        <p:nvSpPr>
          <p:cNvPr id="14" name="Rectangle 13"/>
          <p:cNvSpPr/>
          <p:nvPr/>
        </p:nvSpPr>
        <p:spPr>
          <a:xfrm>
            <a:off x="9226064" y="2133603"/>
            <a:ext cx="1060937" cy="1371598"/>
          </a:xfrm>
          <a:prstGeom prst="rect">
            <a:avLst/>
          </a:prstGeom>
          <a:noFill/>
          <a:ln w="254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0000"/>
                </a:solidFill>
                <a:latin typeface="Arial"/>
              </a:rPr>
              <a:t>Long-term</a:t>
            </a:r>
          </a:p>
          <a:p>
            <a:pPr algn="ctr"/>
            <a:endParaRPr lang="en-US" sz="1000" dirty="0">
              <a:solidFill>
                <a:srgbClr val="000000"/>
              </a:solidFill>
              <a:latin typeface="Arial"/>
            </a:endParaRPr>
          </a:p>
          <a:p>
            <a:r>
              <a:rPr lang="en-US" sz="1000" dirty="0">
                <a:solidFill>
                  <a:srgbClr val="000000"/>
                </a:solidFill>
                <a:latin typeface="Arial"/>
              </a:rPr>
              <a:t>Equitably distributed improvements in body mass index</a:t>
            </a:r>
          </a:p>
          <a:p>
            <a:endParaRPr lang="en-US" sz="1000" dirty="0">
              <a:solidFill>
                <a:srgbClr val="000000"/>
              </a:solidFill>
              <a:latin typeface="Arial"/>
            </a:endParaRPr>
          </a:p>
          <a:p>
            <a:endParaRPr lang="en-US" sz="1000" dirty="0">
              <a:solidFill>
                <a:srgbClr val="000000"/>
              </a:solidFill>
              <a:latin typeface="Arial"/>
            </a:endParaRPr>
          </a:p>
        </p:txBody>
      </p:sp>
      <p:cxnSp>
        <p:nvCxnSpPr>
          <p:cNvPr id="3" name="Straight Arrow Connector 2"/>
          <p:cNvCxnSpPr/>
          <p:nvPr/>
        </p:nvCxnSpPr>
        <p:spPr>
          <a:xfrm>
            <a:off x="3581400" y="3733802"/>
            <a:ext cx="228600" cy="0"/>
          </a:xfrm>
          <a:prstGeom prst="straightConnector1">
            <a:avLst/>
          </a:prstGeom>
          <a:ln w="12700">
            <a:solidFill>
              <a:srgbClr val="00406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8" idx="0"/>
          </p:cNvCxnSpPr>
          <p:nvPr/>
        </p:nvCxnSpPr>
        <p:spPr>
          <a:xfrm>
            <a:off x="4533900" y="4572000"/>
            <a:ext cx="0" cy="304804"/>
          </a:xfrm>
          <a:prstGeom prst="straightConnector1">
            <a:avLst/>
          </a:prstGeom>
          <a:ln w="25400" cap="rnd">
            <a:solidFill>
              <a:srgbClr val="00406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a:off x="6169269" y="3962400"/>
            <a:ext cx="0" cy="651816"/>
          </a:xfrm>
          <a:prstGeom prst="straightConnector1">
            <a:avLst/>
          </a:prstGeom>
          <a:ln w="25400" cap="rnd">
            <a:solidFill>
              <a:srgbClr val="00406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a:endCxn id="10" idx="1"/>
          </p:cNvCxnSpPr>
          <p:nvPr/>
        </p:nvCxnSpPr>
        <p:spPr>
          <a:xfrm>
            <a:off x="5257801" y="5219703"/>
            <a:ext cx="193747" cy="4112"/>
          </a:xfrm>
          <a:prstGeom prst="straightConnector1">
            <a:avLst/>
          </a:prstGeom>
          <a:ln w="25400" cap="rnd">
            <a:solidFill>
              <a:srgbClr val="00406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3"/>
            <a:endCxn id="13" idx="2"/>
          </p:cNvCxnSpPr>
          <p:nvPr/>
        </p:nvCxnSpPr>
        <p:spPr>
          <a:xfrm flipV="1">
            <a:off x="7473778" y="3505201"/>
            <a:ext cx="1215954" cy="1718614"/>
          </a:xfrm>
          <a:prstGeom prst="straightConnector1">
            <a:avLst/>
          </a:prstGeom>
          <a:ln w="25400" cap="rnd">
            <a:solidFill>
              <a:srgbClr val="004065"/>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5738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Evaluation</a:t>
            </a:r>
          </a:p>
        </p:txBody>
      </p:sp>
      <p:sp>
        <p:nvSpPr>
          <p:cNvPr id="4" name="Text Placeholder 3"/>
          <p:cNvSpPr>
            <a:spLocks noGrp="1"/>
          </p:cNvSpPr>
          <p:nvPr>
            <p:ph type="body" sz="quarter" idx="10"/>
          </p:nvPr>
        </p:nvSpPr>
        <p:spPr/>
        <p:txBody>
          <a:bodyPr/>
          <a:lstStyle/>
          <a:p>
            <a:r>
              <a:rPr lang="en-US" dirty="0"/>
              <a:t>Community Tool Box, </a:t>
            </a:r>
            <a:r>
              <a:rPr lang="en-US" dirty="0" err="1"/>
              <a:t>n.d.</a:t>
            </a:r>
            <a:r>
              <a:rPr lang="en-US" dirty="0"/>
              <a:t>; </a:t>
            </a:r>
            <a:r>
              <a:rPr lang="en-US" dirty="0" err="1"/>
              <a:t>Leeman</a:t>
            </a:r>
            <a:r>
              <a:rPr lang="en-US" dirty="0"/>
              <a:t> et al., 2012.</a:t>
            </a:r>
          </a:p>
        </p:txBody>
      </p:sp>
      <p:sp>
        <p:nvSpPr>
          <p:cNvPr id="6" name="Rectangle 5"/>
          <p:cNvSpPr/>
          <p:nvPr/>
        </p:nvSpPr>
        <p:spPr>
          <a:xfrm>
            <a:off x="1806879" y="2025041"/>
            <a:ext cx="4038600" cy="37338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rial"/>
              </a:rPr>
              <a:t>Measures the extent to which the PSE change initiative was implemented as planned. Gives you information to make necessary adjustments.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560" y="1882589"/>
            <a:ext cx="4006241" cy="4006241"/>
          </a:xfrm>
          <a:prstGeom prst="rect">
            <a:avLst/>
          </a:prstGeom>
        </p:spPr>
      </p:pic>
    </p:spTree>
    <p:extLst>
      <p:ext uri="{BB962C8B-B14F-4D97-AF65-F5344CB8AC3E}">
        <p14:creationId xmlns:p14="http://schemas.microsoft.com/office/powerpoint/2010/main" val="146214344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Fidelity Monitoring</a:t>
            </a:r>
          </a:p>
        </p:txBody>
      </p:sp>
      <p:sp>
        <p:nvSpPr>
          <p:cNvPr id="6" name="Content Placeholder 5"/>
          <p:cNvSpPr>
            <a:spLocks noGrp="1"/>
          </p:cNvSpPr>
          <p:nvPr>
            <p:ph idx="1"/>
          </p:nvPr>
        </p:nvSpPr>
        <p:spPr>
          <a:xfrm>
            <a:off x="1981200" y="1905002"/>
            <a:ext cx="8229600" cy="4190999"/>
          </a:xfrm>
        </p:spPr>
        <p:txBody>
          <a:bodyPr>
            <a:normAutofit/>
          </a:bodyPr>
          <a:lstStyle/>
          <a:p>
            <a:pPr marL="0" indent="0">
              <a:buNone/>
            </a:pPr>
            <a:r>
              <a:rPr lang="en-US" sz="2800" dirty="0"/>
              <a:t>“Faithfulness with which a program is implemented; that is, how well the program is implemented without compromising the program’s core components.”</a:t>
            </a:r>
          </a:p>
        </p:txBody>
      </p:sp>
      <p:sp>
        <p:nvSpPr>
          <p:cNvPr id="4" name="Text Placeholder 3"/>
          <p:cNvSpPr>
            <a:spLocks noGrp="1"/>
          </p:cNvSpPr>
          <p:nvPr>
            <p:ph type="body" sz="quarter" idx="10"/>
          </p:nvPr>
        </p:nvSpPr>
        <p:spPr/>
        <p:txBody>
          <a:bodyPr/>
          <a:lstStyle/>
          <a:p>
            <a:r>
              <a:rPr lang="en-US" dirty="0"/>
              <a:t>Department of Health and Human Services (HHS) Family and Youth Services Bureau, </a:t>
            </a:r>
            <a:r>
              <a:rPr lang="en-US" dirty="0" err="1"/>
              <a:t>n.d.</a:t>
            </a:r>
            <a:endParaRPr lang="en-US" dirty="0"/>
          </a:p>
        </p:txBody>
      </p:sp>
      <p:sp>
        <p:nvSpPr>
          <p:cNvPr id="7" name="Rounded Rectangle 6"/>
          <p:cNvSpPr/>
          <p:nvPr/>
        </p:nvSpPr>
        <p:spPr>
          <a:xfrm>
            <a:off x="2057400" y="4038600"/>
            <a:ext cx="8001000" cy="16764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Arial"/>
              </a:rPr>
              <a:t>Ideally, both process evaluation and fidelity monitoring should be conducted throughout the entire PSE change implementation phase.</a:t>
            </a:r>
          </a:p>
        </p:txBody>
      </p:sp>
    </p:spTree>
    <p:extLst>
      <p:ext uri="{BB962C8B-B14F-4D97-AF65-F5344CB8AC3E}">
        <p14:creationId xmlns:p14="http://schemas.microsoft.com/office/powerpoint/2010/main" val="43126087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Stakeholder’s Feedback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090418"/>
            <a:ext cx="5943600" cy="3961375"/>
          </a:xfrm>
          <a:prstGeom prst="rect">
            <a:avLst/>
          </a:prstGeom>
        </p:spPr>
      </p:pic>
      <p:sp>
        <p:nvSpPr>
          <p:cNvPr id="6" name="Cloud Callout 5"/>
          <p:cNvSpPr/>
          <p:nvPr/>
        </p:nvSpPr>
        <p:spPr>
          <a:xfrm>
            <a:off x="8077200" y="767904"/>
            <a:ext cx="2438400" cy="1664593"/>
          </a:xfrm>
          <a:prstGeom prst="cloudCallout">
            <a:avLst>
              <a:gd name="adj1" fmla="val -19302"/>
              <a:gd name="adj2" fmla="val 88326"/>
            </a:avLst>
          </a:prstGeom>
          <a:solidFill>
            <a:srgbClr val="0083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How have stakeholders responded?</a:t>
            </a:r>
          </a:p>
        </p:txBody>
      </p:sp>
      <p:sp>
        <p:nvSpPr>
          <p:cNvPr id="7" name="Cloud Callout 6"/>
          <p:cNvSpPr/>
          <p:nvPr/>
        </p:nvSpPr>
        <p:spPr>
          <a:xfrm>
            <a:off x="1631577" y="1773591"/>
            <a:ext cx="2438400" cy="1664593"/>
          </a:xfrm>
          <a:prstGeom prst="cloudCallout">
            <a:avLst>
              <a:gd name="adj1" fmla="val 59395"/>
              <a:gd name="adj2" fmla="val 45772"/>
            </a:avLst>
          </a:prstGeom>
          <a:solidFill>
            <a:srgbClr val="C8B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Are they still positive and engaged?</a:t>
            </a:r>
          </a:p>
        </p:txBody>
      </p:sp>
      <p:sp>
        <p:nvSpPr>
          <p:cNvPr id="8" name="Cloud Callout 7"/>
          <p:cNvSpPr/>
          <p:nvPr/>
        </p:nvSpPr>
        <p:spPr>
          <a:xfrm>
            <a:off x="1631577" y="3886200"/>
            <a:ext cx="2590800" cy="1964820"/>
          </a:xfrm>
          <a:prstGeom prst="cloudCallout">
            <a:avLst>
              <a:gd name="adj1" fmla="val 73688"/>
              <a:gd name="adj2" fmla="val -2778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Do they have constructive criticism or suggestions?</a:t>
            </a:r>
          </a:p>
        </p:txBody>
      </p:sp>
    </p:spTree>
    <p:extLst>
      <p:ext uri="{BB962C8B-B14F-4D97-AF65-F5344CB8AC3E}">
        <p14:creationId xmlns:p14="http://schemas.microsoft.com/office/powerpoint/2010/main" val="182033629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and Lessons Learned</a:t>
            </a:r>
          </a:p>
        </p:txBody>
      </p:sp>
      <p:sp>
        <p:nvSpPr>
          <p:cNvPr id="3" name="Content Placeholder 2"/>
          <p:cNvSpPr>
            <a:spLocks noGrp="1"/>
          </p:cNvSpPr>
          <p:nvPr>
            <p:ph idx="1"/>
          </p:nvPr>
        </p:nvSpPr>
        <p:spPr/>
        <p:txBody>
          <a:bodyPr>
            <a:normAutofit/>
          </a:bodyPr>
          <a:lstStyle/>
          <a:p>
            <a:r>
              <a:rPr lang="en-US" sz="2800" dirty="0"/>
              <a:t>Regularly review results from quantitative and qualitative data</a:t>
            </a:r>
          </a:p>
          <a:p>
            <a:r>
              <a:rPr lang="en-US" sz="2800" dirty="0"/>
              <a:t>Use data to better understand any barriers encountered during the implementation of the PSE change</a:t>
            </a:r>
          </a:p>
          <a:p>
            <a:r>
              <a:rPr lang="en-US" sz="2800" dirty="0"/>
              <a:t>Prioritize the order in which to address these barriers</a:t>
            </a:r>
          </a:p>
        </p:txBody>
      </p:sp>
    </p:spTree>
    <p:extLst>
      <p:ext uri="{BB962C8B-B14F-4D97-AF65-F5344CB8AC3E}">
        <p14:creationId xmlns:p14="http://schemas.microsoft.com/office/powerpoint/2010/main" val="39676518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Contingency Plans</a:t>
            </a:r>
          </a:p>
        </p:txBody>
      </p:sp>
      <p:sp>
        <p:nvSpPr>
          <p:cNvPr id="3" name="Content Placeholder 2"/>
          <p:cNvSpPr>
            <a:spLocks noGrp="1"/>
          </p:cNvSpPr>
          <p:nvPr>
            <p:ph idx="1"/>
          </p:nvPr>
        </p:nvSpPr>
        <p:spPr/>
        <p:txBody>
          <a:bodyPr>
            <a:normAutofit/>
          </a:bodyPr>
          <a:lstStyle/>
          <a:p>
            <a:pPr marL="0" indent="0">
              <a:buNone/>
            </a:pPr>
            <a:r>
              <a:rPr lang="en-US" sz="2800" dirty="0"/>
              <a:t>What happens if data reveal things are not going as planned?</a:t>
            </a:r>
          </a:p>
        </p:txBody>
      </p:sp>
      <p:sp>
        <p:nvSpPr>
          <p:cNvPr id="5" name="Rounded Rectangle 4"/>
          <p:cNvSpPr/>
          <p:nvPr/>
        </p:nvSpPr>
        <p:spPr>
          <a:xfrm>
            <a:off x="2590800" y="3276600"/>
            <a:ext cx="1981200" cy="24384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a:rPr>
              <a:t>Consider having a contingency plan in place</a:t>
            </a:r>
          </a:p>
        </p:txBody>
      </p:sp>
      <p:sp>
        <p:nvSpPr>
          <p:cNvPr id="6" name="Right Arrow 5"/>
          <p:cNvSpPr/>
          <p:nvPr/>
        </p:nvSpPr>
        <p:spPr>
          <a:xfrm>
            <a:off x="4953000" y="4038600"/>
            <a:ext cx="1066800" cy="838200"/>
          </a:xfrm>
          <a:prstGeom prst="rightArrow">
            <a:avLst/>
          </a:prstGeom>
          <a:solidFill>
            <a:srgbClr val="C8B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7" name="Rounded Rectangle 6"/>
          <p:cNvSpPr/>
          <p:nvPr/>
        </p:nvSpPr>
        <p:spPr>
          <a:xfrm>
            <a:off x="6324600" y="3276600"/>
            <a:ext cx="3505200" cy="1295400"/>
          </a:xfrm>
          <a:prstGeom prst="round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a:rPr>
              <a:t>Where did your effort succeed? Where did it not? </a:t>
            </a:r>
          </a:p>
        </p:txBody>
      </p:sp>
      <p:sp>
        <p:nvSpPr>
          <p:cNvPr id="8" name="Rounded Rectangle 7"/>
          <p:cNvSpPr/>
          <p:nvPr/>
        </p:nvSpPr>
        <p:spPr>
          <a:xfrm>
            <a:off x="6323527" y="4724400"/>
            <a:ext cx="3506273" cy="9906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a:rPr>
              <a:t>Make adjustments</a:t>
            </a:r>
          </a:p>
        </p:txBody>
      </p:sp>
    </p:spTree>
    <p:extLst>
      <p:ext uri="{BB962C8B-B14F-4D97-AF65-F5344CB8AC3E}">
        <p14:creationId xmlns:p14="http://schemas.microsoft.com/office/powerpoint/2010/main" val="828747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Adjusting Goals and Objectives</a:t>
            </a:r>
          </a:p>
        </p:txBody>
      </p:sp>
      <p:graphicFrame>
        <p:nvGraphicFramePr>
          <p:cNvPr id="6" name="Diagram 5"/>
          <p:cNvGraphicFramePr/>
          <p:nvPr/>
        </p:nvGraphicFramePr>
        <p:xfrm>
          <a:off x="1981200" y="1885683"/>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76915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 Evaluation</a:t>
            </a:r>
          </a:p>
        </p:txBody>
      </p:sp>
      <p:sp>
        <p:nvSpPr>
          <p:cNvPr id="8" name="Round Same Side Corner Rectangle 7"/>
          <p:cNvSpPr/>
          <p:nvPr/>
        </p:nvSpPr>
        <p:spPr>
          <a:xfrm>
            <a:off x="2057400" y="1905002"/>
            <a:ext cx="2438400" cy="838199"/>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Short-Term Outcomes</a:t>
            </a:r>
          </a:p>
        </p:txBody>
      </p:sp>
      <p:sp>
        <p:nvSpPr>
          <p:cNvPr id="10" name="Round Same Side Corner Rectangle 9"/>
          <p:cNvSpPr/>
          <p:nvPr/>
        </p:nvSpPr>
        <p:spPr>
          <a:xfrm>
            <a:off x="4876800" y="1905002"/>
            <a:ext cx="2438400" cy="838199"/>
          </a:xfrm>
          <a:prstGeom prst="round2Same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Intermediate Outcomes</a:t>
            </a:r>
          </a:p>
        </p:txBody>
      </p:sp>
      <p:sp>
        <p:nvSpPr>
          <p:cNvPr id="11" name="Rectangle 10"/>
          <p:cNvSpPr/>
          <p:nvPr/>
        </p:nvSpPr>
        <p:spPr>
          <a:xfrm>
            <a:off x="4876800" y="2819400"/>
            <a:ext cx="2438400" cy="2895600"/>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Align with behavioral objectives</a:t>
            </a:r>
          </a:p>
          <a:p>
            <a:pPr marL="285750" indent="-285750">
              <a:buFont typeface="Arial" panose="020B0604020202020204" pitchFamily="34" charset="0"/>
              <a:buChar char="•"/>
            </a:pPr>
            <a:r>
              <a:rPr lang="en-US" sz="1600" dirty="0">
                <a:solidFill>
                  <a:srgbClr val="000000">
                    <a:lumMod val="85000"/>
                    <a:lumOff val="15000"/>
                  </a:srgbClr>
                </a:solidFill>
                <a:latin typeface="Arial"/>
              </a:rPr>
              <a:t>Changes in audiences’ behavior</a:t>
            </a: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p:txBody>
      </p:sp>
      <p:sp>
        <p:nvSpPr>
          <p:cNvPr id="12" name="Round Same Side Corner Rectangle 11"/>
          <p:cNvSpPr/>
          <p:nvPr/>
        </p:nvSpPr>
        <p:spPr>
          <a:xfrm>
            <a:off x="7620000" y="1887295"/>
            <a:ext cx="2438400" cy="838199"/>
          </a:xfrm>
          <a:prstGeom prst="round2Same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Long-Term Outcomes/Impact</a:t>
            </a:r>
          </a:p>
        </p:txBody>
      </p:sp>
      <p:sp>
        <p:nvSpPr>
          <p:cNvPr id="13" name="Rectangle 12"/>
          <p:cNvSpPr/>
          <p:nvPr/>
        </p:nvSpPr>
        <p:spPr>
          <a:xfrm>
            <a:off x="7620000" y="2801693"/>
            <a:ext cx="2438400" cy="2895600"/>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Align with health objectives and correspond with comprehensive cancer control plan goals</a:t>
            </a:r>
          </a:p>
          <a:p>
            <a:pPr marL="285750" indent="-285750">
              <a:buFont typeface="Arial" panose="020B0604020202020204" pitchFamily="34" charset="0"/>
              <a:buChar char="•"/>
            </a:pPr>
            <a:r>
              <a:rPr lang="en-US" sz="1600" dirty="0">
                <a:solidFill>
                  <a:srgbClr val="000000">
                    <a:lumMod val="85000"/>
                    <a:lumOff val="15000"/>
                  </a:srgbClr>
                </a:solidFill>
                <a:latin typeface="Arial"/>
              </a:rPr>
              <a:t>Desired changes in audiences’ health status</a:t>
            </a: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p:txBody>
      </p:sp>
      <p:sp>
        <p:nvSpPr>
          <p:cNvPr id="14" name="Rectangle 13"/>
          <p:cNvSpPr/>
          <p:nvPr/>
        </p:nvSpPr>
        <p:spPr>
          <a:xfrm>
            <a:off x="2079346" y="2819400"/>
            <a:ext cx="2438400" cy="2895600"/>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Implementation of specific changes in policies, systems, environment   </a:t>
            </a: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r>
              <a:rPr lang="en-US" sz="1600" dirty="0">
                <a:solidFill>
                  <a:srgbClr val="000000">
                    <a:lumMod val="85000"/>
                    <a:lumOff val="15000"/>
                  </a:srgbClr>
                </a:solidFill>
                <a:latin typeface="Arial"/>
              </a:rPr>
              <a:t>           </a:t>
            </a:r>
          </a:p>
          <a:p>
            <a:endParaRPr lang="en-US" sz="1600" dirty="0">
              <a:solidFill>
                <a:srgbClr val="000000">
                  <a:lumMod val="85000"/>
                  <a:lumOff val="15000"/>
                </a:srgbClr>
              </a:solidFill>
              <a:latin typeface="Arial"/>
            </a:endParaRPr>
          </a:p>
        </p:txBody>
      </p:sp>
      <p:sp>
        <p:nvSpPr>
          <p:cNvPr id="15" name="Text Placeholder 3"/>
          <p:cNvSpPr>
            <a:spLocks noGrp="1"/>
          </p:cNvSpPr>
          <p:nvPr>
            <p:ph type="body" sz="quarter" idx="10"/>
          </p:nvPr>
        </p:nvSpPr>
        <p:spPr>
          <a:xfrm>
            <a:off x="1676400" y="6324600"/>
            <a:ext cx="5562600" cy="402590"/>
          </a:xfrm>
        </p:spPr>
        <p:txBody>
          <a:bodyPr/>
          <a:lstStyle/>
          <a:p>
            <a:r>
              <a:rPr lang="en-US" sz="1200" dirty="0" err="1"/>
              <a:t>Leeman</a:t>
            </a:r>
            <a:r>
              <a:rPr lang="en-US" sz="1200" dirty="0"/>
              <a:t> et al., 2012.</a:t>
            </a:r>
          </a:p>
          <a:p>
            <a:endParaRPr lang="en-US" sz="1200" dirty="0"/>
          </a:p>
        </p:txBody>
      </p:sp>
    </p:spTree>
    <p:extLst>
      <p:ext uri="{BB962C8B-B14F-4D97-AF65-F5344CB8AC3E}">
        <p14:creationId xmlns:p14="http://schemas.microsoft.com/office/powerpoint/2010/main" val="15167493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on Success</a:t>
            </a:r>
          </a:p>
        </p:txBody>
      </p:sp>
      <p:sp>
        <p:nvSpPr>
          <p:cNvPr id="7" name="Rectangle 6"/>
          <p:cNvSpPr/>
          <p:nvPr/>
        </p:nvSpPr>
        <p:spPr>
          <a:xfrm>
            <a:off x="7239000" y="1752601"/>
            <a:ext cx="2971800" cy="4225293"/>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FF"/>
                </a:solidFill>
                <a:latin typeface="Arial"/>
              </a:rPr>
              <a:t>Stay in touch with stakeholders</a:t>
            </a:r>
          </a:p>
          <a:p>
            <a:pPr marL="342900" indent="-342900">
              <a:buFont typeface="Arial" panose="020B0604020202020204" pitchFamily="34" charset="0"/>
              <a:buChar char="•"/>
            </a:pPr>
            <a:r>
              <a:rPr lang="en-US" dirty="0">
                <a:solidFill>
                  <a:srgbClr val="FFFFFF"/>
                </a:solidFill>
                <a:latin typeface="Arial"/>
              </a:rPr>
              <a:t>Communicate about successes</a:t>
            </a:r>
          </a:p>
          <a:p>
            <a:pPr marL="342900" indent="-342900">
              <a:buFont typeface="Arial" panose="020B0604020202020204" pitchFamily="34" charset="0"/>
              <a:buChar char="•"/>
            </a:pPr>
            <a:r>
              <a:rPr lang="en-US" dirty="0">
                <a:solidFill>
                  <a:srgbClr val="FFFFFF"/>
                </a:solidFill>
                <a:latin typeface="Arial"/>
              </a:rPr>
              <a:t>Maintain contact as evaluation results become available</a:t>
            </a:r>
          </a:p>
          <a:p>
            <a:pPr marL="342900" indent="-342900">
              <a:buFont typeface="Arial" panose="020B0604020202020204" pitchFamily="34" charset="0"/>
              <a:buChar char="•"/>
            </a:pPr>
            <a:r>
              <a:rPr lang="en-US" dirty="0">
                <a:solidFill>
                  <a:srgbClr val="FFFFFF"/>
                </a:solidFill>
                <a:latin typeface="Arial"/>
              </a:rPr>
              <a:t>Engage them in planning next phase</a:t>
            </a:r>
          </a:p>
          <a:p>
            <a:pPr marL="342900" indent="-342900">
              <a:buFont typeface="Arial" panose="020B0604020202020204" pitchFamily="34" charset="0"/>
              <a:buChar char="•"/>
            </a:pPr>
            <a:r>
              <a:rPr lang="en-US" dirty="0">
                <a:solidFill>
                  <a:srgbClr val="FFFFFF"/>
                </a:solidFill>
                <a:latin typeface="Arial"/>
              </a:rPr>
              <a:t>Help stakeholders maintain their commitment to improve and sustain outcomes and impact</a:t>
            </a:r>
          </a:p>
        </p:txBody>
      </p:sp>
      <p:sp>
        <p:nvSpPr>
          <p:cNvPr id="8" name="Rounded Rectangular Callout 7"/>
          <p:cNvSpPr/>
          <p:nvPr/>
        </p:nvSpPr>
        <p:spPr>
          <a:xfrm>
            <a:off x="1981200" y="1752601"/>
            <a:ext cx="4800600" cy="1219199"/>
          </a:xfrm>
          <a:prstGeom prst="wedgeRoundRectCallout">
            <a:avLst>
              <a:gd name="adj1" fmla="val -20296"/>
              <a:gd name="adj2" fmla="val 68838"/>
              <a:gd name="adj3" fmla="val 1666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FF"/>
                </a:solidFill>
                <a:latin typeface="Arial"/>
              </a:rPr>
              <a:t>Will you continue with the initiative in current form or improve upon it?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276600"/>
            <a:ext cx="4572000" cy="2913450"/>
          </a:xfrm>
          <a:prstGeom prst="rect">
            <a:avLst/>
          </a:prstGeom>
        </p:spPr>
      </p:pic>
    </p:spTree>
    <p:extLst>
      <p:ext uri="{BB962C8B-B14F-4D97-AF65-F5344CB8AC3E}">
        <p14:creationId xmlns:p14="http://schemas.microsoft.com/office/powerpoint/2010/main" val="150658356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965048"/>
          </a:xfrm>
        </p:spPr>
        <p:txBody>
          <a:bodyPr/>
          <a:lstStyle/>
          <a:p>
            <a:r>
              <a:rPr lang="en-US" dirty="0"/>
              <a:t>Communicating Outcomes</a:t>
            </a:r>
          </a:p>
        </p:txBody>
      </p:sp>
      <p:sp>
        <p:nvSpPr>
          <p:cNvPr id="3" name="TextBox 2"/>
          <p:cNvSpPr txBox="1"/>
          <p:nvPr/>
        </p:nvSpPr>
        <p:spPr>
          <a:xfrm>
            <a:off x="1755637" y="1727050"/>
            <a:ext cx="8680726" cy="461665"/>
          </a:xfrm>
          <a:prstGeom prst="rect">
            <a:avLst/>
          </a:prstGeom>
          <a:noFill/>
        </p:spPr>
        <p:txBody>
          <a:bodyPr wrap="square" rtlCol="0">
            <a:spAutoFit/>
          </a:bodyPr>
          <a:lstStyle/>
          <a:p>
            <a:pPr algn="ctr"/>
            <a:r>
              <a:rPr lang="en-US" sz="2400" b="1" dirty="0">
                <a:solidFill>
                  <a:srgbClr val="0096D6"/>
                </a:solidFill>
                <a:latin typeface="Arial"/>
              </a:rPr>
              <a:t>action4psechange.org/about-</a:t>
            </a:r>
            <a:r>
              <a:rPr lang="en-US" sz="2400" b="1" dirty="0" err="1">
                <a:solidFill>
                  <a:srgbClr val="0096D6"/>
                </a:solidFill>
                <a:latin typeface="Arial"/>
              </a:rPr>
              <a:t>pse</a:t>
            </a:r>
            <a:r>
              <a:rPr lang="en-US" sz="2400" b="1" dirty="0">
                <a:solidFill>
                  <a:srgbClr val="0096D6"/>
                </a:solidFill>
                <a:latin typeface="Arial"/>
              </a:rPr>
              <a:t>-change/</a:t>
            </a:r>
            <a:r>
              <a:rPr lang="en-US" sz="2400" b="1" dirty="0" err="1">
                <a:solidFill>
                  <a:srgbClr val="0096D6"/>
                </a:solidFill>
                <a:latin typeface="Arial"/>
              </a:rPr>
              <a:t>pse</a:t>
            </a:r>
            <a:r>
              <a:rPr lang="en-US" sz="2400" b="1" dirty="0">
                <a:solidFill>
                  <a:srgbClr val="0096D6"/>
                </a:solidFill>
                <a:latin typeface="Arial"/>
              </a:rPr>
              <a:t>-examples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441" y="2361308"/>
            <a:ext cx="3276600" cy="16298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741" y="4222376"/>
            <a:ext cx="3048000"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799" y="4343401"/>
            <a:ext cx="2789596" cy="175230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799" y="2214753"/>
            <a:ext cx="2881526" cy="1923007"/>
          </a:xfrm>
          <a:prstGeom prst="rect">
            <a:avLst/>
          </a:prstGeom>
        </p:spPr>
      </p:pic>
    </p:spTree>
    <p:extLst>
      <p:ext uri="{BB962C8B-B14F-4D97-AF65-F5344CB8AC3E}">
        <p14:creationId xmlns:p14="http://schemas.microsoft.com/office/powerpoint/2010/main" val="346233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1: Engage</a:t>
            </a:r>
          </a:p>
          <a:p>
            <a:pPr eaLnBrk="1" hangingPunct="1"/>
            <a:r>
              <a:rPr lang="en-US" altLang="en-US" dirty="0">
                <a:solidFill>
                  <a:schemeClr val="bg1"/>
                </a:solidFill>
              </a:rPr>
              <a:t>Build Partnerships and Engage the Community</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14544580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Evaluating Environmental Change Efforts: Utah</a:t>
            </a:r>
          </a:p>
        </p:txBody>
      </p:sp>
      <p:sp>
        <p:nvSpPr>
          <p:cNvPr id="4" name="Text Placeholder 3"/>
          <p:cNvSpPr>
            <a:spLocks noGrp="1"/>
          </p:cNvSpPr>
          <p:nvPr>
            <p:ph type="body" sz="quarter" idx="10"/>
          </p:nvPr>
        </p:nvSpPr>
        <p:spPr/>
        <p:txBody>
          <a:bodyPr/>
          <a:lstStyle/>
          <a:p>
            <a:r>
              <a:rPr lang="en-US" dirty="0"/>
              <a:t>Action4PSEChange, 2017.</a:t>
            </a:r>
          </a:p>
        </p:txBody>
      </p:sp>
      <p:pic>
        <p:nvPicPr>
          <p:cNvPr id="5" name="Picture 4"/>
          <p:cNvPicPr>
            <a:picLocks noChangeAspect="1"/>
          </p:cNvPicPr>
          <p:nvPr/>
        </p:nvPicPr>
        <p:blipFill>
          <a:blip r:embed="rId3"/>
          <a:stretch>
            <a:fillRect/>
          </a:stretch>
        </p:blipFill>
        <p:spPr>
          <a:xfrm>
            <a:off x="2362201" y="1889976"/>
            <a:ext cx="7534275" cy="4171950"/>
          </a:xfrm>
          <a:prstGeom prst="rect">
            <a:avLst/>
          </a:prstGeom>
        </p:spPr>
      </p:pic>
      <p:pic>
        <p:nvPicPr>
          <p:cNvPr id="1026" name="Picture 2" descr="https://www.stgeorgeutah.com/wp-content/uploads/2016/05/road-respect-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1333502"/>
            <a:ext cx="2162175" cy="186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3843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RRC Initiative</a:t>
            </a:r>
          </a:p>
        </p:txBody>
      </p:sp>
      <p:sp>
        <p:nvSpPr>
          <p:cNvPr id="13" name="Text Placeholder 3"/>
          <p:cNvSpPr>
            <a:spLocks noGrp="1"/>
          </p:cNvSpPr>
          <p:nvPr>
            <p:ph type="body" sz="quarter" idx="10"/>
          </p:nvPr>
        </p:nvSpPr>
        <p:spPr>
          <a:xfrm>
            <a:off x="1981200" y="6248400"/>
            <a:ext cx="5562600" cy="381000"/>
          </a:xfrm>
        </p:spPr>
        <p:txBody>
          <a:bodyPr/>
          <a:lstStyle/>
          <a:p>
            <a:r>
              <a:rPr lang="en-US" dirty="0"/>
              <a:t>Action4PSEChange, 2017.</a:t>
            </a:r>
          </a:p>
        </p:txBody>
      </p:sp>
      <p:sp>
        <p:nvSpPr>
          <p:cNvPr id="14" name="Round Same Side Corner Rectangle 13"/>
          <p:cNvSpPr/>
          <p:nvPr/>
        </p:nvSpPr>
        <p:spPr>
          <a:xfrm>
            <a:off x="2057400" y="2057402"/>
            <a:ext cx="2438400" cy="838199"/>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Short-Term Outcomes</a:t>
            </a:r>
          </a:p>
        </p:txBody>
      </p:sp>
      <p:sp>
        <p:nvSpPr>
          <p:cNvPr id="15" name="Round Same Side Corner Rectangle 14"/>
          <p:cNvSpPr/>
          <p:nvPr/>
        </p:nvSpPr>
        <p:spPr>
          <a:xfrm>
            <a:off x="4876800" y="2057402"/>
            <a:ext cx="2438400" cy="838199"/>
          </a:xfrm>
          <a:prstGeom prst="round2Same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Intermediate Outcomes</a:t>
            </a:r>
          </a:p>
        </p:txBody>
      </p:sp>
      <p:sp>
        <p:nvSpPr>
          <p:cNvPr id="16" name="Rectangle 15"/>
          <p:cNvSpPr/>
          <p:nvPr/>
        </p:nvSpPr>
        <p:spPr>
          <a:xfrm>
            <a:off x="4876800" y="2971800"/>
            <a:ext cx="2438400" cy="2438400"/>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Increase physical activity among RRC communities by 20% by 2020</a:t>
            </a:r>
          </a:p>
          <a:p>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p:txBody>
      </p:sp>
      <p:sp>
        <p:nvSpPr>
          <p:cNvPr id="17" name="Round Same Side Corner Rectangle 16"/>
          <p:cNvSpPr/>
          <p:nvPr/>
        </p:nvSpPr>
        <p:spPr>
          <a:xfrm>
            <a:off x="7620000" y="2039695"/>
            <a:ext cx="2438400" cy="838199"/>
          </a:xfrm>
          <a:prstGeom prst="round2Same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Long-Term Outcomes/Impact</a:t>
            </a:r>
          </a:p>
        </p:txBody>
      </p:sp>
      <p:sp>
        <p:nvSpPr>
          <p:cNvPr id="18" name="Rectangle 17"/>
          <p:cNvSpPr/>
          <p:nvPr/>
        </p:nvSpPr>
        <p:spPr>
          <a:xfrm>
            <a:off x="7620000" y="2954094"/>
            <a:ext cx="2438400" cy="2456107"/>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Reduce the economic burden on the state by decreasing obesity-related health care costs by 3% by 2030</a:t>
            </a: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p:txBody>
      </p:sp>
      <p:sp>
        <p:nvSpPr>
          <p:cNvPr id="19" name="Rectangle 18"/>
          <p:cNvSpPr/>
          <p:nvPr/>
        </p:nvSpPr>
        <p:spPr>
          <a:xfrm>
            <a:off x="2079346" y="2971800"/>
            <a:ext cx="2438400" cy="2438400"/>
          </a:xfrm>
          <a:prstGeom prst="rect">
            <a:avLst/>
          </a:prstGeom>
          <a:solidFill>
            <a:srgbClr val="C8B18B">
              <a:alpha val="70000"/>
            </a:srgbClr>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000000">
                    <a:lumMod val="85000"/>
                    <a:lumOff val="15000"/>
                  </a:srgbClr>
                </a:solidFill>
                <a:latin typeface="Arial"/>
              </a:rPr>
              <a:t>At least one pilot community will achieve full RRC designation by 2015</a:t>
            </a:r>
          </a:p>
          <a:p>
            <a:pPr marL="285750" indent="-285750">
              <a:buFont typeface="Arial" panose="020B0604020202020204" pitchFamily="34" charset="0"/>
              <a:buChar char="•"/>
            </a:pPr>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endParaRPr lang="en-US" sz="1600" dirty="0">
              <a:solidFill>
                <a:srgbClr val="000000">
                  <a:lumMod val="85000"/>
                  <a:lumOff val="15000"/>
                </a:srgbClr>
              </a:solidFill>
              <a:latin typeface="Arial"/>
            </a:endParaRPr>
          </a:p>
          <a:p>
            <a:r>
              <a:rPr lang="en-US" sz="1600" dirty="0">
                <a:solidFill>
                  <a:srgbClr val="000000">
                    <a:lumMod val="85000"/>
                    <a:lumOff val="15000"/>
                  </a:srgbClr>
                </a:solidFill>
                <a:latin typeface="Arial"/>
              </a:rPr>
              <a:t>           </a:t>
            </a:r>
          </a:p>
          <a:p>
            <a:endParaRPr lang="en-US" sz="1600" dirty="0">
              <a:solidFill>
                <a:srgbClr val="000000">
                  <a:lumMod val="85000"/>
                  <a:lumOff val="15000"/>
                </a:srgbClr>
              </a:solidFill>
              <a:latin typeface="Arial"/>
            </a:endParaRPr>
          </a:p>
        </p:txBody>
      </p:sp>
      <p:sp>
        <p:nvSpPr>
          <p:cNvPr id="3" name="TextBox 2"/>
          <p:cNvSpPr txBox="1"/>
          <p:nvPr/>
        </p:nvSpPr>
        <p:spPr>
          <a:xfrm>
            <a:off x="1828800" y="5706190"/>
            <a:ext cx="8977138" cy="246221"/>
          </a:xfrm>
          <a:prstGeom prst="rect">
            <a:avLst/>
          </a:prstGeom>
          <a:noFill/>
        </p:spPr>
        <p:txBody>
          <a:bodyPr wrap="none" rtlCol="0">
            <a:spAutoFit/>
          </a:bodyPr>
          <a:lstStyle/>
          <a:p>
            <a:r>
              <a:rPr lang="en-US" sz="1000" dirty="0">
                <a:solidFill>
                  <a:srgbClr val="000000"/>
                </a:solidFill>
                <a:latin typeface="Arial"/>
              </a:rPr>
              <a:t>Note: The above outcomes were adapted from Utah’s RRC Initiative; dates and percentages do not reflect actual objectives from Utah’s cancer control plan.</a:t>
            </a:r>
          </a:p>
        </p:txBody>
      </p:sp>
    </p:spTree>
    <p:extLst>
      <p:ext uri="{BB962C8B-B14F-4D97-AF65-F5344CB8AC3E}">
        <p14:creationId xmlns:p14="http://schemas.microsoft.com/office/powerpoint/2010/main" val="197077756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RRC Initiative</a:t>
            </a:r>
          </a:p>
        </p:txBody>
      </p:sp>
      <p:graphicFrame>
        <p:nvGraphicFramePr>
          <p:cNvPr id="6" name="Diagram 5"/>
          <p:cNvGraphicFramePr/>
          <p:nvPr/>
        </p:nvGraphicFramePr>
        <p:xfrm>
          <a:off x="1828800" y="2819400"/>
          <a:ext cx="8534400" cy="217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921476" y="2590800"/>
            <a:ext cx="2286000" cy="381000"/>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a:rPr>
              <a:t>Level 1</a:t>
            </a:r>
          </a:p>
        </p:txBody>
      </p:sp>
      <p:sp>
        <p:nvSpPr>
          <p:cNvPr id="9" name="Rectangle 8"/>
          <p:cNvSpPr/>
          <p:nvPr/>
        </p:nvSpPr>
        <p:spPr>
          <a:xfrm>
            <a:off x="4642022" y="2590800"/>
            <a:ext cx="2286000" cy="381000"/>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a:rPr>
              <a:t>Level 2</a:t>
            </a:r>
          </a:p>
        </p:txBody>
      </p:sp>
      <p:sp>
        <p:nvSpPr>
          <p:cNvPr id="10" name="Rectangle 9"/>
          <p:cNvSpPr/>
          <p:nvPr/>
        </p:nvSpPr>
        <p:spPr>
          <a:xfrm>
            <a:off x="7315200" y="2590800"/>
            <a:ext cx="2362200" cy="381000"/>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a:rPr>
              <a:t>Level 3</a:t>
            </a:r>
          </a:p>
        </p:txBody>
      </p:sp>
      <p:sp>
        <p:nvSpPr>
          <p:cNvPr id="13"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40705265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RRC Initiative</a:t>
            </a:r>
          </a:p>
        </p:txBody>
      </p:sp>
      <p:sp>
        <p:nvSpPr>
          <p:cNvPr id="3" name="Content Placeholder 2"/>
          <p:cNvSpPr>
            <a:spLocks noGrp="1"/>
          </p:cNvSpPr>
          <p:nvPr>
            <p:ph idx="1"/>
          </p:nvPr>
        </p:nvSpPr>
        <p:spPr>
          <a:xfrm>
            <a:off x="1981200" y="1981200"/>
            <a:ext cx="8229600" cy="4114801"/>
          </a:xfrm>
        </p:spPr>
        <p:txBody>
          <a:bodyPr>
            <a:normAutofit/>
          </a:bodyPr>
          <a:lstStyle/>
          <a:p>
            <a:r>
              <a:rPr lang="en-US" sz="2600" b="1" dirty="0"/>
              <a:t>Process evaluation</a:t>
            </a:r>
            <a:r>
              <a:rPr lang="en-US" sz="2600" dirty="0"/>
              <a:t>: communities measured on completion of activities to achieve different levels of RRC status</a:t>
            </a:r>
          </a:p>
        </p:txBody>
      </p:sp>
      <p:sp>
        <p:nvSpPr>
          <p:cNvPr id="5" name="Rounded Rectangle 4"/>
          <p:cNvSpPr/>
          <p:nvPr/>
        </p:nvSpPr>
        <p:spPr>
          <a:xfrm>
            <a:off x="4419600" y="3581400"/>
            <a:ext cx="3632200" cy="19812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Arial"/>
              </a:rPr>
              <a:t>First-Level Status</a:t>
            </a:r>
          </a:p>
          <a:p>
            <a:pPr algn="ctr"/>
            <a:endParaRPr lang="en-US" sz="2000" dirty="0">
              <a:solidFill>
                <a:srgbClr val="FFFFFF"/>
              </a:solidFill>
              <a:latin typeface="Arial"/>
            </a:endParaRPr>
          </a:p>
          <a:p>
            <a:pPr algn="ctr"/>
            <a:r>
              <a:rPr lang="en-US" sz="2000" dirty="0">
                <a:solidFill>
                  <a:srgbClr val="FFFFFF"/>
                </a:solidFill>
                <a:latin typeface="Arial"/>
              </a:rPr>
              <a:t>Community must complete three of the five activities required</a:t>
            </a:r>
          </a:p>
        </p:txBody>
      </p:sp>
      <p:pic>
        <p:nvPicPr>
          <p:cNvPr id="6" name="Picture 2" descr="flat icon check royalty-free stock vector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228" y="3198416"/>
            <a:ext cx="765969" cy="765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170115141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989773"/>
          </a:xfrm>
        </p:spPr>
        <p:txBody>
          <a:bodyPr/>
          <a:lstStyle/>
          <a:p>
            <a:r>
              <a:rPr lang="en-US" dirty="0"/>
              <a:t>Utah RRC Initiative</a:t>
            </a:r>
          </a:p>
        </p:txBody>
      </p:sp>
      <p:pic>
        <p:nvPicPr>
          <p:cNvPr id="2052" name="Picture 4" descr="Image result for utah road resp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3769376" cy="3092354"/>
          </a:xfrm>
          <a:prstGeom prst="rect">
            <a:avLst/>
          </a:prstGeom>
          <a:noFill/>
          <a:extLst>
            <a:ext uri="{909E8E84-426E-40DD-AFC4-6F175D3DCCD1}">
              <a14:hiddenFill xmlns:a14="http://schemas.microsoft.com/office/drawing/2010/main">
                <a:solidFill>
                  <a:srgbClr val="FFFFFF"/>
                </a:solidFill>
              </a14:hiddenFill>
            </a:ext>
          </a:extLst>
        </p:spPr>
      </p:pic>
      <p:sp>
        <p:nvSpPr>
          <p:cNvPr id="5" name="Double Wave 4"/>
          <p:cNvSpPr/>
          <p:nvPr/>
        </p:nvSpPr>
        <p:spPr>
          <a:xfrm>
            <a:off x="6019800" y="2209800"/>
            <a:ext cx="4191000" cy="2067070"/>
          </a:xfrm>
          <a:prstGeom prst="doubleWav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a:rPr>
              <a:t>First countywide RRC designation in fiscal year 2016</a:t>
            </a:r>
          </a:p>
        </p:txBody>
      </p:sp>
      <p:sp>
        <p:nvSpPr>
          <p:cNvPr id="3" name="TextBox 2"/>
          <p:cNvSpPr txBox="1"/>
          <p:nvPr/>
        </p:nvSpPr>
        <p:spPr>
          <a:xfrm>
            <a:off x="2209800" y="4883178"/>
            <a:ext cx="8153400" cy="830997"/>
          </a:xfrm>
          <a:prstGeom prst="rect">
            <a:avLst/>
          </a:prstGeom>
          <a:noFill/>
        </p:spPr>
        <p:txBody>
          <a:bodyPr wrap="square" rtlCol="0">
            <a:spAutoFit/>
          </a:bodyPr>
          <a:lstStyle/>
          <a:p>
            <a:r>
              <a:rPr lang="en-US" sz="2400" dirty="0">
                <a:solidFill>
                  <a:srgbClr val="004065"/>
                </a:solidFill>
                <a:latin typeface="Arial"/>
              </a:rPr>
              <a:t>Directly funding city or county governments made it more likely that elected officials would support the project.</a:t>
            </a:r>
          </a:p>
        </p:txBody>
      </p:sp>
      <p:sp>
        <p:nvSpPr>
          <p:cNvPr id="10"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303744947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a:t>
            </a:r>
          </a:p>
        </p:txBody>
      </p:sp>
      <p:sp>
        <p:nvSpPr>
          <p:cNvPr id="3" name="Content Placeholder 2"/>
          <p:cNvSpPr>
            <a:spLocks noGrp="1"/>
          </p:cNvSpPr>
          <p:nvPr>
            <p:ph idx="1"/>
          </p:nvPr>
        </p:nvSpPr>
        <p:spPr/>
        <p:txBody>
          <a:bodyPr>
            <a:noAutofit/>
          </a:bodyPr>
          <a:lstStyle/>
          <a:p>
            <a:r>
              <a:rPr lang="en-US" sz="2600" dirty="0"/>
              <a:t>Important to have set SMART goals and objectives when planning for evaluation</a:t>
            </a:r>
          </a:p>
          <a:p>
            <a:r>
              <a:rPr lang="en-US" sz="2600" dirty="0"/>
              <a:t>Evaluate the PSE change process – short-term, intermediate and long-term outcomes</a:t>
            </a:r>
          </a:p>
          <a:p>
            <a:r>
              <a:rPr lang="en-US" sz="2600" dirty="0"/>
              <a:t>Incorporate stakeholders’ feedback into evaluation</a:t>
            </a:r>
          </a:p>
          <a:p>
            <a:r>
              <a:rPr lang="en-US" sz="2600" dirty="0"/>
              <a:t>Use data to reduce barriers and communicate successes</a:t>
            </a:r>
          </a:p>
          <a:p>
            <a:r>
              <a:rPr lang="en-US" sz="2600" dirty="0"/>
              <a:t>Make adjustments to goals and objectives </a:t>
            </a:r>
          </a:p>
        </p:txBody>
      </p:sp>
    </p:spTree>
    <p:extLst>
      <p:ext uri="{BB962C8B-B14F-4D97-AF65-F5344CB8AC3E}">
        <p14:creationId xmlns:p14="http://schemas.microsoft.com/office/powerpoint/2010/main" val="10682254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914400"/>
          </a:xfrm>
        </p:spPr>
        <p:txBody>
          <a:bodyPr/>
          <a:lstStyle/>
          <a:p>
            <a:r>
              <a:rPr lang="en-US" dirty="0"/>
              <a:t>Resources</a:t>
            </a:r>
          </a:p>
        </p:txBody>
      </p:sp>
      <p:sp>
        <p:nvSpPr>
          <p:cNvPr id="3" name="Content Placeholder 2"/>
          <p:cNvSpPr>
            <a:spLocks noGrp="1"/>
          </p:cNvSpPr>
          <p:nvPr>
            <p:ph idx="1"/>
          </p:nvPr>
        </p:nvSpPr>
        <p:spPr>
          <a:xfrm>
            <a:off x="1981200" y="1676401"/>
            <a:ext cx="8229600" cy="4419600"/>
          </a:xfrm>
        </p:spPr>
        <p:txBody>
          <a:bodyPr>
            <a:normAutofit fontScale="62500" lnSpcReduction="20000"/>
          </a:bodyPr>
          <a:lstStyle/>
          <a:p>
            <a:pPr>
              <a:lnSpc>
                <a:spcPct val="120000"/>
              </a:lnSpc>
              <a:spcBef>
                <a:spcPts val="0"/>
              </a:spcBef>
            </a:pPr>
            <a:r>
              <a:rPr lang="en-US" dirty="0">
                <a:hlinkClick r:id="rId3"/>
              </a:rPr>
              <a:t>An Evaluation Framework for Obesity Prevention Policy Interventions. Preventing Chronic Disease</a:t>
            </a:r>
            <a:endParaRPr lang="en-US" dirty="0">
              <a:solidFill>
                <a:schemeClr val="tx1"/>
              </a:solidFill>
              <a:hlinkClick r:id="" action="ppaction://noaction"/>
            </a:endParaRPr>
          </a:p>
          <a:p>
            <a:pPr>
              <a:lnSpc>
                <a:spcPct val="120000"/>
              </a:lnSpc>
              <a:spcBef>
                <a:spcPts val="0"/>
              </a:spcBef>
            </a:pPr>
            <a:r>
              <a:rPr lang="en-US" dirty="0">
                <a:solidFill>
                  <a:schemeClr val="tx1"/>
                </a:solidFill>
                <a:hlinkClick r:id="" action="ppaction://noaction"/>
              </a:rPr>
              <a:t>Evaluating Policy, Systems, and Environmental Change Interventions: Lessons Learned From CDC’s Prevention Research Centers</a:t>
            </a:r>
            <a:endParaRPr lang="en-US" dirty="0">
              <a:solidFill>
                <a:schemeClr val="tx1"/>
              </a:solidFill>
            </a:endParaRPr>
          </a:p>
          <a:p>
            <a:pPr>
              <a:lnSpc>
                <a:spcPct val="120000"/>
              </a:lnSpc>
              <a:spcBef>
                <a:spcPts val="0"/>
              </a:spcBef>
            </a:pPr>
            <a:r>
              <a:rPr lang="en-US" dirty="0">
                <a:solidFill>
                  <a:schemeClr val="tx1"/>
                </a:solidFill>
                <a:hlinkClick r:id="rId4" invalidUrl="http://childhoodobesity2015.com/docs/uploads/WS1.3.Whetstone,L_ COC_June 22.pdf"/>
              </a:rPr>
              <a:t>Evaluation frameworks designed to measure public health impact: Applying the RE-AIM framework to evaluation of Policy, System, and Environmental changes in California SNAP-Ed</a:t>
            </a:r>
            <a:endParaRPr lang="en-US" dirty="0">
              <a:solidFill>
                <a:schemeClr val="tx1"/>
              </a:solidFill>
            </a:endParaRPr>
          </a:p>
          <a:p>
            <a:pPr>
              <a:lnSpc>
                <a:spcPct val="120000"/>
              </a:lnSpc>
              <a:spcBef>
                <a:spcPts val="0"/>
              </a:spcBef>
            </a:pPr>
            <a:r>
              <a:rPr lang="en-US" dirty="0">
                <a:hlinkClick r:id="rId5"/>
              </a:rPr>
              <a:t>Policy, systems, and environmental change in the Mississippi Delta: Considerations for evaluation design</a:t>
            </a:r>
            <a:r>
              <a:rPr lang="en-US" dirty="0"/>
              <a:t> </a:t>
            </a:r>
          </a:p>
          <a:p>
            <a:pPr>
              <a:lnSpc>
                <a:spcPct val="120000"/>
              </a:lnSpc>
              <a:spcBef>
                <a:spcPts val="0"/>
              </a:spcBef>
            </a:pPr>
            <a:r>
              <a:rPr lang="en-US" dirty="0"/>
              <a:t>Visit the Cancer Control Technical Assistance Portal (TAP) Resource Repository for </a:t>
            </a:r>
            <a:r>
              <a:rPr lang="en-US" dirty="0">
                <a:hlinkClick r:id="rId6" invalidUrl="https://smhs.gwu.edu/cancercontroltap/resources?title=&quot;evaluation&quot;&amp;field_publication_year_value[value][date]=&amp;field_resource_organization_value[]=cdc"/>
              </a:rPr>
              <a:t>general evaluation resources from CDC</a:t>
            </a:r>
            <a:endParaRPr lang="en-US" dirty="0"/>
          </a:p>
          <a:p>
            <a:pPr>
              <a:lnSpc>
                <a:spcPct val="120000"/>
              </a:lnSpc>
              <a:spcBef>
                <a:spcPts val="0"/>
              </a:spcBef>
            </a:pPr>
            <a:endParaRPr lang="en-US" dirty="0">
              <a:solidFill>
                <a:schemeClr val="tx1"/>
              </a:solidFill>
            </a:endParaRPr>
          </a:p>
          <a:p>
            <a:pPr marL="0" indent="0">
              <a:lnSpc>
                <a:spcPct val="120000"/>
              </a:lnSpc>
              <a:spcBef>
                <a:spcPts val="0"/>
              </a:spcBef>
              <a:buNone/>
            </a:pPr>
            <a:endParaRPr lang="en-US" dirty="0"/>
          </a:p>
        </p:txBody>
      </p:sp>
    </p:spTree>
    <p:extLst>
      <p:ext uri="{BB962C8B-B14F-4D97-AF65-F5344CB8AC3E}">
        <p14:creationId xmlns:p14="http://schemas.microsoft.com/office/powerpoint/2010/main" val="37478695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sz="2800" dirty="0"/>
              <a:t>Describe the types of evaluation that can be used to measure a PSE change intervention and explain the importance of this step to stakeholders</a:t>
            </a:r>
          </a:p>
          <a:p>
            <a:endParaRPr lang="en-US" sz="2800" dirty="0"/>
          </a:p>
          <a:p>
            <a:r>
              <a:rPr lang="en-US" sz="2800" dirty="0"/>
              <a:t>Develop new goals and objectives and plan strategic next steps following PSE change</a:t>
            </a:r>
          </a:p>
          <a:p>
            <a:endParaRPr lang="en-US" sz="2800" dirty="0"/>
          </a:p>
        </p:txBody>
      </p:sp>
    </p:spTree>
    <p:extLst>
      <p:ext uri="{BB962C8B-B14F-4D97-AF65-F5344CB8AC3E}">
        <p14:creationId xmlns:p14="http://schemas.microsoft.com/office/powerpoint/2010/main" val="403714924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2"/>
            <a:ext cx="8229600" cy="762001"/>
          </a:xfrm>
        </p:spPr>
        <p:txBody>
          <a:bodyPr/>
          <a:lstStyle/>
          <a:p>
            <a:r>
              <a:rPr lang="en-US" dirty="0"/>
              <a:t>References</a:t>
            </a:r>
          </a:p>
        </p:txBody>
      </p:sp>
      <p:sp>
        <p:nvSpPr>
          <p:cNvPr id="3" name="Content Placeholder 2"/>
          <p:cNvSpPr>
            <a:spLocks noGrp="1"/>
          </p:cNvSpPr>
          <p:nvPr>
            <p:ph idx="1"/>
          </p:nvPr>
        </p:nvSpPr>
        <p:spPr>
          <a:xfrm>
            <a:off x="1981200" y="1676401"/>
            <a:ext cx="8229600" cy="4419600"/>
          </a:xfrm>
        </p:spPr>
        <p:txBody>
          <a:bodyPr>
            <a:normAutofit/>
          </a:bodyPr>
          <a:lstStyle/>
          <a:p>
            <a:pPr marL="0" indent="0" defTabSz="457200">
              <a:buNone/>
            </a:pPr>
            <a:r>
              <a:rPr lang="en-US" sz="1400" dirty="0"/>
              <a:t>Action4PSEChange. (2017). </a:t>
            </a:r>
            <a:r>
              <a:rPr lang="en-US" sz="1400" i="1" dirty="0"/>
              <a:t>Utah’s Road Respect Communities (RRC) Project</a:t>
            </a:r>
            <a:r>
              <a:rPr lang="en-US" sz="1400" dirty="0"/>
              <a:t>. Retrieved from 	</a:t>
            </a:r>
            <a:r>
              <a:rPr lang="en-US" sz="1400" dirty="0">
                <a:hlinkClick r:id="rId3"/>
              </a:rPr>
              <a:t>http://action4psechange.org/utahs-road-respect-communities-rrc-project/</a:t>
            </a:r>
            <a:r>
              <a:rPr lang="en-US" sz="1400" dirty="0"/>
              <a:t> </a:t>
            </a:r>
          </a:p>
          <a:p>
            <a:pPr marL="0" indent="0" defTabSz="457200">
              <a:buNone/>
            </a:pPr>
            <a:r>
              <a:rPr lang="en-US" sz="1400" dirty="0"/>
              <a:t>Centers for Disease Control and Prevention (CDC) Program Performance and Evaluation Office 	(PPEO). (2016). </a:t>
            </a:r>
            <a:r>
              <a:rPr lang="en-US" sz="1400" i="1" dirty="0"/>
              <a:t>Indicators</a:t>
            </a:r>
            <a:r>
              <a:rPr lang="en-US" sz="1400" dirty="0"/>
              <a:t>. Retrieved from </a:t>
            </a:r>
            <a:r>
              <a:rPr lang="en-US" sz="1400" dirty="0">
                <a:hlinkClick r:id="rId4"/>
              </a:rPr>
              <a:t>https://www.cdc.gov/eval/indicators/index.htm</a:t>
            </a:r>
            <a:r>
              <a:rPr lang="en-US" sz="1400" dirty="0"/>
              <a:t> </a:t>
            </a:r>
          </a:p>
          <a:p>
            <a:pPr marL="0" indent="0" defTabSz="457200">
              <a:buNone/>
            </a:pPr>
            <a:r>
              <a:rPr lang="en-US" sz="1400" dirty="0"/>
              <a:t>Community Tool Box. (</a:t>
            </a:r>
            <a:r>
              <a:rPr lang="en-US" sz="1400" dirty="0" err="1"/>
              <a:t>n.d.</a:t>
            </a:r>
            <a:r>
              <a:rPr lang="en-US" sz="1400" dirty="0"/>
              <a:t>) Section 2. PRECEDE/PROCEED. Retrieved from 	</a:t>
            </a:r>
            <a:r>
              <a:rPr lang="en-US" sz="1400" dirty="0">
                <a:hlinkClick r:id="rId5"/>
              </a:rPr>
              <a:t>http://ctb.ku.edu/en/table-contents/overview/other-models-promoting-community-health-and </a:t>
            </a:r>
            <a:r>
              <a:rPr lang="en-US" sz="1400" dirty="0"/>
              <a:t>	</a:t>
            </a:r>
            <a:r>
              <a:rPr lang="en-US" sz="1400" dirty="0">
                <a:hlinkClick r:id="rId5"/>
              </a:rPr>
              <a:t>development/</a:t>
            </a:r>
            <a:r>
              <a:rPr lang="en-US" sz="1400" dirty="0" err="1">
                <a:hlinkClick r:id="rId5"/>
              </a:rPr>
              <a:t>preceder-proceder</a:t>
            </a:r>
            <a:r>
              <a:rPr lang="en-US" sz="1400" dirty="0">
                <a:hlinkClick r:id="rId5"/>
              </a:rPr>
              <a:t>/main</a:t>
            </a:r>
            <a:r>
              <a:rPr lang="en-US" sz="1400" dirty="0"/>
              <a:t> </a:t>
            </a:r>
          </a:p>
          <a:p>
            <a:pPr marL="0" indent="0" defTabSz="457200">
              <a:buNone/>
            </a:pPr>
            <a:r>
              <a:rPr lang="en-US" sz="1400" dirty="0"/>
              <a:t>Department of Health and Human Services (HHS) Family and Youth Services Bureau. (</a:t>
            </a:r>
            <a:r>
              <a:rPr lang="en-US" sz="1400" dirty="0" err="1"/>
              <a:t>n.d.</a:t>
            </a:r>
            <a:r>
              <a:rPr lang="en-US" sz="1400" dirty="0"/>
              <a:t>) </a:t>
            </a:r>
            <a:r>
              <a:rPr lang="en-US" sz="1400" i="1" dirty="0"/>
              <a:t>Fidelity 	Monitoring Tip Sheet</a:t>
            </a:r>
            <a:r>
              <a:rPr lang="en-US" sz="1400" dirty="0"/>
              <a:t>. Retrieved from </a:t>
            </a:r>
            <a:r>
              <a:rPr lang="en-US" sz="1400" dirty="0">
                <a:hlinkClick r:id="rId6"/>
              </a:rPr>
              <a:t>https://www.acf.hhs.gov/sites/default/files/fysb/prep-fidelity-</a:t>
            </a:r>
            <a:r>
              <a:rPr lang="en-US" sz="1400" dirty="0"/>
              <a:t>	</a:t>
            </a:r>
            <a:r>
              <a:rPr lang="en-US" sz="1400" dirty="0">
                <a:hlinkClick r:id="rId6"/>
              </a:rPr>
              <a:t>monitoring-ts.pdf</a:t>
            </a:r>
            <a:r>
              <a:rPr lang="en-US" sz="1400" dirty="0"/>
              <a:t> </a:t>
            </a:r>
          </a:p>
          <a:p>
            <a:pPr marL="460375" indent="-460375" defTabSz="457200">
              <a:buNone/>
            </a:pPr>
            <a:r>
              <a:rPr lang="en-US" sz="1400" dirty="0"/>
              <a:t>Leeman, J., Sommers, J., Vu, M., Jernigan, J., Payne, G.,…</a:t>
            </a:r>
            <a:r>
              <a:rPr lang="en-US" sz="1400" dirty="0" err="1"/>
              <a:t>Ammerman</a:t>
            </a:r>
            <a:r>
              <a:rPr lang="en-US" sz="1400" dirty="0"/>
              <a:t>, A. (2012). An Evaluation Framework for Obesity Prevention Policy Interventions</a:t>
            </a:r>
            <a:r>
              <a:rPr lang="en-US" sz="1400" i="1" dirty="0"/>
              <a:t>. Preventing Chronic Disease</a:t>
            </a:r>
            <a:r>
              <a:rPr lang="en-US" sz="1400" dirty="0"/>
              <a:t>, 9(6), 110322. </a:t>
            </a:r>
          </a:p>
          <a:p>
            <a:pPr marL="460375" indent="-460375" defTabSz="457200">
              <a:buNone/>
            </a:pPr>
            <a:r>
              <a:rPr lang="en-US" sz="1400" dirty="0"/>
              <a:t>RE-AIM.org. (2017). </a:t>
            </a:r>
            <a:r>
              <a:rPr lang="en-US" sz="1400" i="1" dirty="0"/>
              <a:t>What is RE-AIM? </a:t>
            </a:r>
            <a:r>
              <a:rPr lang="en-US" sz="1400" dirty="0"/>
              <a:t>Retrieved from </a:t>
            </a:r>
            <a:r>
              <a:rPr lang="en-US" sz="1400" u="sng" dirty="0">
                <a:hlinkClick r:id="rId7"/>
              </a:rPr>
              <a:t>http://re-aim.org/about/what-is-re-aim/</a:t>
            </a:r>
            <a:endParaRPr lang="en-US" sz="1400" dirty="0"/>
          </a:p>
        </p:txBody>
      </p:sp>
    </p:spTree>
    <p:extLst>
      <p:ext uri="{BB962C8B-B14F-4D97-AF65-F5344CB8AC3E}">
        <p14:creationId xmlns:p14="http://schemas.microsoft.com/office/powerpoint/2010/main" val="257742313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8: </a:t>
            </a:r>
            <a:r>
              <a:rPr lang="en-US" altLang="en-US" dirty="0">
                <a:solidFill>
                  <a:schemeClr val="bg1"/>
                </a:solidFill>
              </a:rPr>
              <a:t>Real-World PSE Example</a:t>
            </a: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85380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change process are based.</a:t>
            </a:r>
          </a:p>
          <a:p>
            <a:endParaRPr lang="en-US" dirty="0"/>
          </a:p>
        </p:txBody>
      </p:sp>
    </p:spTree>
    <p:extLst>
      <p:ext uri="{BB962C8B-B14F-4D97-AF65-F5344CB8AC3E}">
        <p14:creationId xmlns:p14="http://schemas.microsoft.com/office/powerpoint/2010/main" val="233577678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fontScale="70000" lnSpcReduction="20000"/>
          </a:bodyPr>
          <a:lstStyle/>
          <a:p>
            <a:pPr marL="0" indent="0">
              <a:lnSpc>
                <a:spcPct val="120000"/>
              </a:lnSpc>
              <a:spcBef>
                <a:spcPts val="0"/>
              </a:spcBef>
              <a:spcAft>
                <a:spcPts val="0"/>
              </a:spcAft>
              <a:buNone/>
            </a:pPr>
            <a:r>
              <a:rPr lang="en-US" sz="3500"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spcAft>
                <a:spcPts val="0"/>
              </a:spcAft>
              <a:buNone/>
            </a:pPr>
            <a:endParaRPr lang="en-US" sz="3500" dirty="0"/>
          </a:p>
          <a:p>
            <a:pPr marL="0" indent="0" eaLnBrk="1" fontAlgn="auto" hangingPunct="1">
              <a:lnSpc>
                <a:spcPct val="120000"/>
              </a:lnSpc>
              <a:spcBef>
                <a:spcPts val="0"/>
              </a:spcBef>
              <a:spcAft>
                <a:spcPts val="0"/>
              </a:spcAft>
              <a:buNone/>
              <a:defRPr/>
            </a:pPr>
            <a:r>
              <a:rPr lang="en-US" sz="3500" dirty="0"/>
              <a:t>We would also like to thank the American Cancer Society and the Comprehensive Cancer Control National Partnership for the use of their Policy, Systems and Environmental Change Resource Guide, upon which the seven steps of the PSE change process are based.</a:t>
            </a:r>
          </a:p>
          <a:p>
            <a:endParaRPr lang="en-US" dirty="0"/>
          </a:p>
        </p:txBody>
      </p:sp>
    </p:spTree>
    <p:extLst>
      <p:ext uri="{BB962C8B-B14F-4D97-AF65-F5344CB8AC3E}">
        <p14:creationId xmlns:p14="http://schemas.microsoft.com/office/powerpoint/2010/main" val="23434039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Competency</a:t>
            </a:r>
          </a:p>
        </p:txBody>
      </p:sp>
      <p:sp>
        <p:nvSpPr>
          <p:cNvPr id="5" name="Content Placeholder 4"/>
          <p:cNvSpPr>
            <a:spLocks noGrp="1"/>
          </p:cNvSpPr>
          <p:nvPr>
            <p:ph idx="1"/>
          </p:nvPr>
        </p:nvSpPr>
        <p:spPr/>
        <p:txBody>
          <a:bodyPr>
            <a:normAutofit/>
          </a:bodyPr>
          <a:lstStyle/>
          <a:p>
            <a:r>
              <a:rPr lang="en-US" sz="2800" kern="1200" dirty="0"/>
              <a:t>Use strategies that advance advocacy goals</a:t>
            </a:r>
          </a:p>
          <a:p>
            <a:endParaRPr lang="en-US" sz="2800" dirty="0">
              <a:solidFill>
                <a:schemeClr val="tx2">
                  <a:lumMod val="75000"/>
                  <a:lumOff val="25000"/>
                </a:schemeClr>
              </a:solidFill>
            </a:endParaRPr>
          </a:p>
        </p:txBody>
      </p:sp>
      <p:pic>
        <p:nvPicPr>
          <p:cNvPr id="7"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1" y="762002"/>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930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a:t>
            </a:r>
          </a:p>
        </p:txBody>
      </p:sp>
      <p:sp>
        <p:nvSpPr>
          <p:cNvPr id="3" name="Content Placeholder 2"/>
          <p:cNvSpPr>
            <a:spLocks noGrp="1"/>
          </p:cNvSpPr>
          <p:nvPr>
            <p:ph idx="1"/>
          </p:nvPr>
        </p:nvSpPr>
        <p:spPr/>
        <p:txBody>
          <a:bodyPr>
            <a:normAutofit/>
          </a:bodyPr>
          <a:lstStyle/>
          <a:p>
            <a:r>
              <a:rPr lang="en-US" sz="2800" kern="1200" dirty="0"/>
              <a:t>Describe the seven steps of PSE Change using a case study example</a:t>
            </a:r>
          </a:p>
          <a:p>
            <a:endParaRPr lang="en-US" sz="2800" dirty="0">
              <a:solidFill>
                <a:schemeClr val="tx2">
                  <a:lumMod val="75000"/>
                  <a:lumOff val="25000"/>
                </a:schemeClr>
              </a:solidFill>
            </a:endParaRPr>
          </a:p>
        </p:txBody>
      </p:sp>
    </p:spTree>
    <p:extLst>
      <p:ext uri="{BB962C8B-B14F-4D97-AF65-F5344CB8AC3E}">
        <p14:creationId xmlns:p14="http://schemas.microsoft.com/office/powerpoint/2010/main" val="9928390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2"/>
            <a:ext cx="8229600" cy="966075"/>
          </a:xfrm>
        </p:spPr>
        <p:txBody>
          <a:bodyPr/>
          <a:lstStyle/>
          <a:p>
            <a:r>
              <a:rPr lang="en-US" dirty="0"/>
              <a:t>Medicaid in the Nation’s Capital</a:t>
            </a:r>
          </a:p>
        </p:txBody>
      </p:sp>
      <p:sp>
        <p:nvSpPr>
          <p:cNvPr id="5" name="Rectangle 4"/>
          <p:cNvSpPr/>
          <p:nvPr/>
        </p:nvSpPr>
        <p:spPr>
          <a:xfrm>
            <a:off x="1981201" y="4572000"/>
            <a:ext cx="8212666" cy="13716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Arial"/>
              </a:rPr>
              <a:t>The George Washington University (GW) Cancer Center’s PSE change effort to improve access to the continuum of cancer care services for Medicaid beneficiaries in Washington, D.C.</a:t>
            </a:r>
          </a:p>
        </p:txBody>
      </p:sp>
      <p:sp>
        <p:nvSpPr>
          <p:cNvPr id="6" name="Text Placeholder 3"/>
          <p:cNvSpPr>
            <a:spLocks noGrp="1"/>
          </p:cNvSpPr>
          <p:nvPr>
            <p:ph type="body" sz="quarter" idx="10"/>
          </p:nvPr>
        </p:nvSpPr>
        <p:spPr>
          <a:xfrm>
            <a:off x="1981200" y="6248400"/>
            <a:ext cx="5562600" cy="381000"/>
          </a:xfrm>
        </p:spPr>
        <p:txBody>
          <a:bodyPr/>
          <a:lstStyle/>
          <a:p>
            <a:r>
              <a:rPr lang="en-US" dirty="0"/>
              <a:t>Action4PSEChange, 2017.</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335" y="1764765"/>
            <a:ext cx="3770595" cy="25130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764766"/>
            <a:ext cx="3716867" cy="2513080"/>
          </a:xfrm>
          <a:prstGeom prst="rect">
            <a:avLst/>
          </a:prstGeom>
        </p:spPr>
      </p:pic>
    </p:spTree>
    <p:extLst>
      <p:ext uri="{BB962C8B-B14F-4D97-AF65-F5344CB8AC3E}">
        <p14:creationId xmlns:p14="http://schemas.microsoft.com/office/powerpoint/2010/main" val="39313842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Engage</a:t>
            </a:r>
          </a:p>
        </p:txBody>
      </p:sp>
      <p:sp>
        <p:nvSpPr>
          <p:cNvPr id="3" name="Content Placeholder 2"/>
          <p:cNvSpPr>
            <a:spLocks noGrp="1"/>
          </p:cNvSpPr>
          <p:nvPr>
            <p:ph idx="1"/>
          </p:nvPr>
        </p:nvSpPr>
        <p:spPr>
          <a:xfrm>
            <a:off x="1981200" y="1828802"/>
            <a:ext cx="8229600" cy="1904999"/>
          </a:xfrm>
        </p:spPr>
        <p:txBody>
          <a:bodyPr>
            <a:noAutofit/>
          </a:bodyPr>
          <a:lstStyle/>
          <a:p>
            <a:pPr lvl="0"/>
            <a:r>
              <a:rPr lang="en-US" sz="2100" dirty="0"/>
              <a:t>Build partnerships with community stakeholders</a:t>
            </a:r>
          </a:p>
          <a:p>
            <a:pPr lvl="0"/>
            <a:r>
              <a:rPr lang="en-US" sz="2100" dirty="0"/>
              <a:t>Engage partners affected by the broad health issue identified </a:t>
            </a:r>
          </a:p>
          <a:p>
            <a:pPr lvl="0"/>
            <a:r>
              <a:rPr lang="en-US" sz="2100" dirty="0"/>
              <a:t>Ensure that the partnership includes stakeholders who can effectively implement evidence-based cancer control PSE change interventions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810000"/>
            <a:ext cx="8077200" cy="2152258"/>
          </a:xfrm>
          <a:prstGeom prst="rect">
            <a:avLst/>
          </a:prstGeom>
        </p:spPr>
      </p:pic>
      <p:sp>
        <p:nvSpPr>
          <p:cNvPr id="6" name="Text Placeholder 3"/>
          <p:cNvSpPr>
            <a:spLocks noGrp="1"/>
          </p:cNvSpPr>
          <p:nvPr>
            <p:ph type="body" sz="quarter" idx="10"/>
          </p:nvPr>
        </p:nvSpPr>
        <p:spPr>
          <a:xfrm>
            <a:off x="1981200" y="6172200"/>
            <a:ext cx="5562600" cy="457200"/>
          </a:xfrm>
        </p:spPr>
        <p:txBody>
          <a:bodyPr/>
          <a:lstStyle/>
          <a:p>
            <a:r>
              <a:rPr lang="en-US" dirty="0"/>
              <a:t>Action4PSEChange, 2017; The George Washington University Cancer Center, 2015a. </a:t>
            </a:r>
          </a:p>
        </p:txBody>
      </p:sp>
    </p:spTree>
    <p:extLst>
      <p:ext uri="{BB962C8B-B14F-4D97-AF65-F5344CB8AC3E}">
        <p14:creationId xmlns:p14="http://schemas.microsoft.com/office/powerpoint/2010/main" val="334600079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1"/>
            <a:ext cx="8229600" cy="952500"/>
          </a:xfrm>
        </p:spPr>
        <p:txBody>
          <a:bodyPr/>
          <a:lstStyle/>
          <a:p>
            <a:r>
              <a:rPr lang="en-US" dirty="0"/>
              <a:t>Engage</a:t>
            </a:r>
          </a:p>
        </p:txBody>
      </p:sp>
      <p:sp>
        <p:nvSpPr>
          <p:cNvPr id="6" name="Content Placeholder 2"/>
          <p:cNvSpPr>
            <a:spLocks noGrp="1"/>
          </p:cNvSpPr>
          <p:nvPr>
            <p:ph idx="1"/>
          </p:nvPr>
        </p:nvSpPr>
        <p:spPr>
          <a:xfrm>
            <a:off x="1981201" y="1600200"/>
            <a:ext cx="8458201" cy="4438782"/>
          </a:xfrm>
        </p:spPr>
        <p:txBody>
          <a:bodyPr>
            <a:noAutofit/>
          </a:bodyPr>
          <a:lstStyle/>
          <a:p>
            <a:r>
              <a:rPr lang="en-US" sz="2800" dirty="0"/>
              <a:t>Stakeholders include:</a:t>
            </a:r>
          </a:p>
          <a:p>
            <a:pPr lvl="1"/>
            <a:r>
              <a:rPr lang="en-US" sz="2200" dirty="0"/>
              <a:t>DC Department of Health Care Finance</a:t>
            </a:r>
          </a:p>
          <a:p>
            <a:pPr lvl="1"/>
            <a:r>
              <a:rPr lang="en-US" sz="2200" dirty="0"/>
              <a:t>Managed Care Organizations (MCOs)</a:t>
            </a:r>
          </a:p>
          <a:p>
            <a:pPr lvl="1"/>
            <a:r>
              <a:rPr lang="en-US" sz="2200" dirty="0"/>
              <a:t>Cancer care clinicians and patient navigators</a:t>
            </a:r>
          </a:p>
          <a:p>
            <a:pPr lvl="1"/>
            <a:r>
              <a:rPr lang="en-US" sz="2200" dirty="0"/>
              <a:t>Patient advocacy organizations</a:t>
            </a:r>
          </a:p>
          <a:p>
            <a:pPr lvl="1"/>
            <a:r>
              <a:rPr lang="en-US" sz="2200" dirty="0"/>
              <a:t>Cancer survivors and caregivers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267200"/>
            <a:ext cx="2889381" cy="18822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896" y="4258403"/>
            <a:ext cx="2687704" cy="18852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3699405"/>
            <a:ext cx="2090286" cy="2444286"/>
          </a:xfrm>
          <a:prstGeom prst="rect">
            <a:avLst/>
          </a:prstGeom>
        </p:spPr>
      </p:pic>
      <p:sp>
        <p:nvSpPr>
          <p:cNvPr id="10" name="Text Placeholder 3"/>
          <p:cNvSpPr>
            <a:spLocks noGrp="1"/>
          </p:cNvSpPr>
          <p:nvPr>
            <p:ph type="body" sz="quarter" idx="10"/>
          </p:nvPr>
        </p:nvSpPr>
        <p:spPr>
          <a:xfrm>
            <a:off x="1981200" y="6248400"/>
            <a:ext cx="5562600" cy="381000"/>
          </a:xfrm>
        </p:spPr>
        <p:txBody>
          <a:bodyPr/>
          <a:lstStyle/>
          <a:p>
            <a:r>
              <a:rPr lang="en-US" dirty="0"/>
              <a:t>Action4PSEChange, 2017; The George Washington University Cancer Center, 2015a. </a:t>
            </a:r>
          </a:p>
        </p:txBody>
      </p:sp>
    </p:spTree>
    <p:extLst>
      <p:ext uri="{BB962C8B-B14F-4D97-AF65-F5344CB8AC3E}">
        <p14:creationId xmlns:p14="http://schemas.microsoft.com/office/powerpoint/2010/main" val="337998270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Scan and Step 3: Assess</a:t>
            </a:r>
          </a:p>
        </p:txBody>
      </p:sp>
      <p:sp>
        <p:nvSpPr>
          <p:cNvPr id="3" name="Content Placeholder 2"/>
          <p:cNvSpPr>
            <a:spLocks noGrp="1"/>
          </p:cNvSpPr>
          <p:nvPr>
            <p:ph idx="1"/>
          </p:nvPr>
        </p:nvSpPr>
        <p:spPr>
          <a:xfrm>
            <a:off x="1981200" y="1905002"/>
            <a:ext cx="8229600" cy="4190999"/>
          </a:xfrm>
        </p:spPr>
        <p:txBody>
          <a:bodyPr>
            <a:normAutofit fontScale="92500" lnSpcReduction="10000"/>
          </a:bodyPr>
          <a:lstStyle/>
          <a:p>
            <a:pPr>
              <a:lnSpc>
                <a:spcPct val="110000"/>
              </a:lnSpc>
              <a:spcBef>
                <a:spcPts val="0"/>
              </a:spcBef>
            </a:pPr>
            <a:r>
              <a:rPr lang="en-US" sz="2400" b="1" dirty="0">
                <a:solidFill>
                  <a:schemeClr val="tx2">
                    <a:lumMod val="75000"/>
                    <a:lumOff val="25000"/>
                  </a:schemeClr>
                </a:solidFill>
              </a:rPr>
              <a:t>Scan</a:t>
            </a:r>
          </a:p>
          <a:p>
            <a:pPr lvl="1">
              <a:lnSpc>
                <a:spcPct val="110000"/>
              </a:lnSpc>
              <a:spcBef>
                <a:spcPts val="0"/>
              </a:spcBef>
            </a:pPr>
            <a:r>
              <a:rPr lang="en-US" sz="2000" kern="1200" dirty="0">
                <a:solidFill>
                  <a:schemeClr val="tx2">
                    <a:lumMod val="75000"/>
                    <a:lumOff val="25000"/>
                  </a:schemeClr>
                </a:solidFill>
              </a:rPr>
              <a:t>Conduct an environmental scan to determine which actions should be taken</a:t>
            </a:r>
          </a:p>
          <a:p>
            <a:pPr lvl="1">
              <a:lnSpc>
                <a:spcPct val="110000"/>
              </a:lnSpc>
              <a:spcBef>
                <a:spcPts val="0"/>
              </a:spcBef>
            </a:pPr>
            <a:r>
              <a:rPr lang="en-US" sz="2000" kern="1200" dirty="0">
                <a:solidFill>
                  <a:schemeClr val="tx2">
                    <a:lumMod val="75000"/>
                    <a:lumOff val="25000"/>
                  </a:schemeClr>
                </a:solidFill>
              </a:rPr>
              <a:t>Identify gaps, trends and external factors affecting the political, social and economic context</a:t>
            </a:r>
          </a:p>
          <a:p>
            <a:pPr lvl="1">
              <a:lnSpc>
                <a:spcPct val="110000"/>
              </a:lnSpc>
              <a:spcBef>
                <a:spcPts val="0"/>
              </a:spcBef>
            </a:pPr>
            <a:r>
              <a:rPr lang="en-US" sz="2000" kern="1200" dirty="0">
                <a:solidFill>
                  <a:schemeClr val="tx2">
                    <a:lumMod val="75000"/>
                    <a:lumOff val="25000"/>
                  </a:schemeClr>
                </a:solidFill>
              </a:rPr>
              <a:t>Determine the appropriate actions for potential PSE change</a:t>
            </a:r>
          </a:p>
          <a:p>
            <a:pPr marL="457200" lvl="1" indent="0">
              <a:lnSpc>
                <a:spcPct val="110000"/>
              </a:lnSpc>
              <a:spcBef>
                <a:spcPts val="0"/>
              </a:spcBef>
              <a:buNone/>
            </a:pPr>
            <a:endParaRPr lang="en-US" sz="2000" kern="1200" dirty="0">
              <a:solidFill>
                <a:schemeClr val="tx2">
                  <a:lumMod val="75000"/>
                  <a:lumOff val="25000"/>
                </a:schemeClr>
              </a:solidFill>
            </a:endParaRPr>
          </a:p>
          <a:p>
            <a:pPr>
              <a:lnSpc>
                <a:spcPct val="110000"/>
              </a:lnSpc>
              <a:spcBef>
                <a:spcPts val="0"/>
              </a:spcBef>
            </a:pPr>
            <a:r>
              <a:rPr lang="en-US" sz="2400" b="1" dirty="0">
                <a:solidFill>
                  <a:schemeClr val="tx2">
                    <a:lumMod val="75000"/>
                    <a:lumOff val="25000"/>
                  </a:schemeClr>
                </a:solidFill>
              </a:rPr>
              <a:t>Assess</a:t>
            </a:r>
          </a:p>
          <a:p>
            <a:pPr lvl="1">
              <a:lnSpc>
                <a:spcPct val="110000"/>
              </a:lnSpc>
              <a:spcBef>
                <a:spcPts val="0"/>
              </a:spcBef>
            </a:pPr>
            <a:r>
              <a:rPr lang="en-US" sz="2000" kern="1200" dirty="0">
                <a:solidFill>
                  <a:schemeClr val="tx2">
                    <a:lumMod val="75000"/>
                    <a:lumOff val="25000"/>
                  </a:schemeClr>
                </a:solidFill>
              </a:rPr>
              <a:t>Perform a thorough review and assessment of all available data to identify which specific aspect of the broad health issue can be addressed through PSE change</a:t>
            </a:r>
          </a:p>
          <a:p>
            <a:pPr lvl="1">
              <a:lnSpc>
                <a:spcPct val="110000"/>
              </a:lnSpc>
              <a:spcBef>
                <a:spcPts val="0"/>
              </a:spcBef>
            </a:pPr>
            <a:r>
              <a:rPr lang="en-US" sz="2000" kern="1200" dirty="0">
                <a:solidFill>
                  <a:schemeClr val="tx2">
                    <a:lumMod val="75000"/>
                    <a:lumOff val="25000"/>
                  </a:schemeClr>
                </a:solidFill>
              </a:rPr>
              <a:t>Review cancer surveillance data for your state, tribe or territory, cost-benefit data and other published research</a:t>
            </a:r>
          </a:p>
          <a:p>
            <a:pPr lvl="1">
              <a:lnSpc>
                <a:spcPct val="110000"/>
              </a:lnSpc>
              <a:spcBef>
                <a:spcPts val="0"/>
              </a:spcBef>
            </a:pPr>
            <a:endParaRPr lang="en-US" sz="2000" dirty="0">
              <a:solidFill>
                <a:schemeClr val="tx2">
                  <a:lumMod val="75000"/>
                  <a:lumOff val="25000"/>
                </a:schemeClr>
              </a:solidFill>
            </a:endParaRPr>
          </a:p>
        </p:txBody>
      </p:sp>
    </p:spTree>
    <p:extLst>
      <p:ext uri="{BB962C8B-B14F-4D97-AF65-F5344CB8AC3E}">
        <p14:creationId xmlns:p14="http://schemas.microsoft.com/office/powerpoint/2010/main" val="179738950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 and Assess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190" y="1828800"/>
            <a:ext cx="3533610" cy="4215962"/>
          </a:xfrm>
          <a:prstGeom prst="rect">
            <a:avLst/>
          </a:prstGeom>
          <a:effectLst>
            <a:outerShdw blurRad="63500" sx="102000" sy="102000" algn="ctr" rotWithShape="0">
              <a:prstClr val="black">
                <a:alpha val="40000"/>
              </a:prstClr>
            </a:outerShdw>
          </a:effectLst>
        </p:spPr>
      </p:pic>
      <p:sp>
        <p:nvSpPr>
          <p:cNvPr id="8" name="Content Placeholder 2"/>
          <p:cNvSpPr>
            <a:spLocks noGrp="1"/>
          </p:cNvSpPr>
          <p:nvPr>
            <p:ph idx="1"/>
          </p:nvPr>
        </p:nvSpPr>
        <p:spPr>
          <a:xfrm>
            <a:off x="6019800" y="2514600"/>
            <a:ext cx="4267200" cy="2590800"/>
          </a:xfrm>
        </p:spPr>
        <p:txBody>
          <a:bodyPr>
            <a:noAutofit/>
          </a:bodyPr>
          <a:lstStyle/>
          <a:p>
            <a:pPr marL="0" indent="0">
              <a:buNone/>
            </a:pPr>
            <a:r>
              <a:rPr lang="en-US" sz="2800" dirty="0"/>
              <a:t>GW Cancer Center staff reviewed: </a:t>
            </a:r>
          </a:p>
          <a:p>
            <a:r>
              <a:rPr lang="en-US" sz="2800" dirty="0"/>
              <a:t>Published literature </a:t>
            </a:r>
          </a:p>
          <a:p>
            <a:r>
              <a:rPr lang="en-US" sz="2800" dirty="0"/>
              <a:t>Publicly available information</a:t>
            </a:r>
          </a:p>
        </p:txBody>
      </p:sp>
      <p:sp>
        <p:nvSpPr>
          <p:cNvPr id="6" name="Text Placeholder 3"/>
          <p:cNvSpPr>
            <a:spLocks noGrp="1"/>
          </p:cNvSpPr>
          <p:nvPr>
            <p:ph type="body" sz="quarter" idx="10"/>
          </p:nvPr>
        </p:nvSpPr>
        <p:spPr>
          <a:xfrm>
            <a:off x="1981200" y="6248400"/>
            <a:ext cx="5562600" cy="381000"/>
          </a:xfrm>
        </p:spPr>
        <p:txBody>
          <a:bodyPr/>
          <a:lstStyle/>
          <a:p>
            <a:r>
              <a:rPr lang="en-US" dirty="0"/>
              <a:t>Action4PSEChange, 2017; The George Washington University Cancer Center, 2015b.</a:t>
            </a:r>
          </a:p>
        </p:txBody>
      </p:sp>
    </p:spTree>
    <p:extLst>
      <p:ext uri="{BB962C8B-B14F-4D97-AF65-F5344CB8AC3E}">
        <p14:creationId xmlns:p14="http://schemas.microsoft.com/office/powerpoint/2010/main" val="36589212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 and Assess</a:t>
            </a:r>
          </a:p>
        </p:txBody>
      </p:sp>
      <p:sp>
        <p:nvSpPr>
          <p:cNvPr id="3" name="Content Placeholder 2"/>
          <p:cNvSpPr>
            <a:spLocks noGrp="1"/>
          </p:cNvSpPr>
          <p:nvPr>
            <p:ph idx="1"/>
          </p:nvPr>
        </p:nvSpPr>
        <p:spPr>
          <a:xfrm>
            <a:off x="1981200" y="1905002"/>
            <a:ext cx="8229600" cy="2057399"/>
          </a:xfrm>
        </p:spPr>
        <p:txBody>
          <a:bodyPr>
            <a:normAutofit fontScale="85000" lnSpcReduction="10000"/>
          </a:bodyPr>
          <a:lstStyle/>
          <a:p>
            <a:pPr marL="0" indent="0">
              <a:lnSpc>
                <a:spcPct val="110000"/>
              </a:lnSpc>
              <a:spcBef>
                <a:spcPts val="0"/>
              </a:spcBef>
              <a:buNone/>
            </a:pPr>
            <a:r>
              <a:rPr lang="en-US" sz="2400" dirty="0"/>
              <a:t>DC Department of Health Care Finance and GW Cancer Center found:</a:t>
            </a:r>
          </a:p>
          <a:p>
            <a:pPr lvl="1">
              <a:lnSpc>
                <a:spcPct val="120000"/>
              </a:lnSpc>
              <a:spcBef>
                <a:spcPts val="0"/>
              </a:spcBef>
            </a:pPr>
            <a:r>
              <a:rPr lang="en-US" sz="2100" dirty="0"/>
              <a:t>Chemotherapy was largely reimbursed by Medicaid below the drug acquisition cost</a:t>
            </a:r>
          </a:p>
          <a:p>
            <a:pPr lvl="1">
              <a:lnSpc>
                <a:spcPct val="120000"/>
              </a:lnSpc>
              <a:spcBef>
                <a:spcPts val="0"/>
              </a:spcBef>
            </a:pPr>
            <a:r>
              <a:rPr lang="en-US" sz="2100" dirty="0"/>
              <a:t>Hospitals that were not eligible for the Federal 340B Discount Drug Pricing Program were generally being reimbursed for less than the cost of drugs</a:t>
            </a:r>
          </a:p>
        </p:txBody>
      </p:sp>
      <p:sp>
        <p:nvSpPr>
          <p:cNvPr id="5" name="Content Placeholder 2"/>
          <p:cNvSpPr txBox="1">
            <a:spLocks/>
          </p:cNvSpPr>
          <p:nvPr/>
        </p:nvSpPr>
        <p:spPr bwMode="auto">
          <a:xfrm>
            <a:off x="1981200" y="4114801"/>
            <a:ext cx="8229600" cy="1981199"/>
          </a:xfrm>
          <a:prstGeom prst="rect">
            <a:avLst/>
          </a:prstGeom>
          <a:solidFill>
            <a:srgbClr val="0070C0"/>
          </a:solidFill>
          <a:ln>
            <a:noFill/>
          </a:ln>
          <a:effec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lumMod val="75000"/>
                    <a:lumOff val="25000"/>
                  </a:schemeClr>
                </a:solidFill>
                <a:latin typeface="+mn-lt"/>
              </a:defRPr>
            </a:lvl2pPr>
            <a:lvl3pPr marL="1143000" indent="-228600" algn="l" rtl="0" eaLnBrk="0" fontAlgn="base" hangingPunct="0">
              <a:spcBef>
                <a:spcPct val="20000"/>
              </a:spcBef>
              <a:spcAft>
                <a:spcPct val="0"/>
              </a:spcAft>
              <a:buChar char="•"/>
              <a:defRPr sz="2400">
                <a:solidFill>
                  <a:schemeClr val="tx1">
                    <a:lumMod val="75000"/>
                    <a:lumOff val="25000"/>
                  </a:schemeClr>
                </a:solidFill>
                <a:latin typeface="+mn-lt"/>
              </a:defRPr>
            </a:lvl3pPr>
            <a:lvl4pPr marL="1600200" indent="-228600" algn="l" rtl="0" eaLnBrk="0" fontAlgn="base" hangingPunct="0">
              <a:spcBef>
                <a:spcPct val="20000"/>
              </a:spcBef>
              <a:spcAft>
                <a:spcPct val="0"/>
              </a:spcAft>
              <a:buChar char="–"/>
              <a:defRPr sz="2000">
                <a:solidFill>
                  <a:schemeClr val="tx1">
                    <a:lumMod val="75000"/>
                    <a:lumOff val="25000"/>
                  </a:schemeClr>
                </a:solidFill>
                <a:latin typeface="+mn-lt"/>
              </a:defRPr>
            </a:lvl4pPr>
            <a:lvl5pPr marL="2057400" indent="-228600" algn="l" rtl="0" eaLnBrk="0" fontAlgn="base" hangingPunct="0">
              <a:spcBef>
                <a:spcPct val="20000"/>
              </a:spcBef>
              <a:spcAft>
                <a:spcPct val="0"/>
              </a:spcAft>
              <a:buChar char="»"/>
              <a:defRPr sz="2000">
                <a:solidFill>
                  <a:schemeClr val="tx1">
                    <a:lumMod val="75000"/>
                    <a:lumOff val="25000"/>
                  </a:schemeClr>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000" kern="0" dirty="0">
                <a:solidFill>
                  <a:srgbClr val="FFFFFF"/>
                </a:solidFill>
                <a:latin typeface="Arial"/>
              </a:rPr>
              <a:t>Findings led to submission of a State Plan Amendment (SPA) to the Centers for Medicare and Medicaid Services (CMS) to adjust drug reimbursement to match Medicare reimbursement. </a:t>
            </a:r>
          </a:p>
          <a:p>
            <a:pPr marL="0" indent="0" algn="ctr">
              <a:buNone/>
            </a:pPr>
            <a:endParaRPr lang="en-US" sz="2000" kern="0" dirty="0">
              <a:solidFill>
                <a:srgbClr val="FFFFFF"/>
              </a:solidFill>
              <a:latin typeface="Arial"/>
            </a:endParaRPr>
          </a:p>
          <a:p>
            <a:pPr marL="0" indent="0" algn="ctr">
              <a:buNone/>
            </a:pPr>
            <a:r>
              <a:rPr lang="en-US" sz="2000" kern="0" dirty="0">
                <a:solidFill>
                  <a:srgbClr val="FFFFFF"/>
                </a:solidFill>
                <a:latin typeface="Arial"/>
              </a:rPr>
              <a:t>Submitted SPA approved with effective date of May 1, 2016. </a:t>
            </a:r>
          </a:p>
        </p:txBody>
      </p:sp>
      <p:sp>
        <p:nvSpPr>
          <p:cNvPr id="6"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46737512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Review</a:t>
            </a:r>
          </a:p>
        </p:txBody>
      </p:sp>
      <p:sp>
        <p:nvSpPr>
          <p:cNvPr id="3" name="Content Placeholder 2"/>
          <p:cNvSpPr>
            <a:spLocks noGrp="1"/>
          </p:cNvSpPr>
          <p:nvPr>
            <p:ph idx="1"/>
          </p:nvPr>
        </p:nvSpPr>
        <p:spPr/>
        <p:txBody>
          <a:bodyPr>
            <a:normAutofit/>
          </a:bodyPr>
          <a:lstStyle/>
          <a:p>
            <a:pPr lvl="0"/>
            <a:r>
              <a:rPr lang="en-US" sz="2400" dirty="0"/>
              <a:t>Review project feasibility to determine if it can be implemented</a:t>
            </a:r>
          </a:p>
          <a:p>
            <a:pPr lvl="0"/>
            <a:r>
              <a:rPr lang="en-US" sz="2400" dirty="0"/>
              <a:t>Work with stakeholders to develop a strategy for turning your ideas, goals or objectives into action, including a discussion of the political climate and readiness</a:t>
            </a:r>
          </a:p>
          <a:p>
            <a:pPr lvl="0"/>
            <a:r>
              <a:rPr lang="en-US" sz="2400" dirty="0"/>
              <a:t>Ensure that key champions are lined up to provide support</a:t>
            </a:r>
          </a:p>
          <a:p>
            <a:endParaRPr lang="en-US" sz="2400" dirty="0"/>
          </a:p>
        </p:txBody>
      </p:sp>
    </p:spTree>
    <p:extLst>
      <p:ext uri="{BB962C8B-B14F-4D97-AF65-F5344CB8AC3E}">
        <p14:creationId xmlns:p14="http://schemas.microsoft.com/office/powerpoint/2010/main" val="15645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a:t>
            </a:r>
          </a:p>
        </p:txBody>
      </p:sp>
      <p:sp>
        <p:nvSpPr>
          <p:cNvPr id="3" name="Content Placeholder 2"/>
          <p:cNvSpPr>
            <a:spLocks noGrp="1"/>
          </p:cNvSpPr>
          <p:nvPr>
            <p:ph idx="1"/>
          </p:nvPr>
        </p:nvSpPr>
        <p:spPr/>
        <p:txBody>
          <a:bodyPr/>
          <a:lstStyle/>
          <a:p>
            <a:r>
              <a:rPr lang="en-US" dirty="0"/>
              <a:t>Engage stakeholders in advocacy initiatives</a:t>
            </a:r>
          </a:p>
          <a:p>
            <a:pPr marL="0" indent="0">
              <a:buNone/>
            </a:pPr>
            <a:endParaRPr lang="en-US" dirty="0"/>
          </a:p>
          <a:p>
            <a:pPr marL="0" indent="0">
              <a:buNone/>
            </a:pPr>
            <a:endParaRPr lang="en-US" dirty="0"/>
          </a:p>
          <a:p>
            <a:endParaRPr lang="en-US" dirty="0"/>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1" y="739141"/>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93637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2057400" y="4019550"/>
            <a:ext cx="5715000" cy="1409700"/>
          </a:xfrm>
          <a:prstGeom prst="homePlate">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Arial"/>
              </a:rPr>
              <a:t>Medicaid Director</a:t>
            </a:r>
          </a:p>
        </p:txBody>
      </p:sp>
      <p:sp>
        <p:nvSpPr>
          <p:cNvPr id="6" name="12-Point Star 5"/>
          <p:cNvSpPr/>
          <p:nvPr/>
        </p:nvSpPr>
        <p:spPr>
          <a:xfrm>
            <a:off x="7086600" y="3200400"/>
            <a:ext cx="3200400" cy="2819400"/>
          </a:xfrm>
          <a:prstGeom prst="star12">
            <a:avLst/>
          </a:prstGeom>
          <a:solidFill>
            <a:srgbClr val="C8B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4065"/>
                </a:solidFill>
                <a:latin typeface="Arial"/>
              </a:rPr>
              <a:t>Key Champion</a:t>
            </a:r>
          </a:p>
        </p:txBody>
      </p:sp>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2057402"/>
            <a:ext cx="8229600" cy="1447799"/>
          </a:xfrm>
        </p:spPr>
        <p:txBody>
          <a:bodyPr>
            <a:normAutofit/>
          </a:bodyPr>
          <a:lstStyle/>
          <a:p>
            <a:pPr marL="0" indent="0">
              <a:buNone/>
            </a:pPr>
            <a:r>
              <a:rPr lang="en-US" sz="2800" dirty="0"/>
              <a:t>Ongoing commitment of leadership at the GW Cancer Center and the DC Department of Health Care Finance to be successful.</a:t>
            </a:r>
          </a:p>
        </p:txBody>
      </p:sp>
      <p:sp>
        <p:nvSpPr>
          <p:cNvPr id="8"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91913799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Promote</a:t>
            </a:r>
          </a:p>
        </p:txBody>
      </p:sp>
      <p:sp>
        <p:nvSpPr>
          <p:cNvPr id="3" name="Content Placeholder 2"/>
          <p:cNvSpPr>
            <a:spLocks noGrp="1"/>
          </p:cNvSpPr>
          <p:nvPr>
            <p:ph idx="1"/>
          </p:nvPr>
        </p:nvSpPr>
        <p:spPr/>
        <p:txBody>
          <a:bodyPr>
            <a:normAutofit/>
          </a:bodyPr>
          <a:lstStyle/>
          <a:p>
            <a:pPr lvl="0"/>
            <a:r>
              <a:rPr lang="en-US" sz="2600" dirty="0"/>
              <a:t>Communicate to all stakeholders the need for PSE change prior to implementation to help mitigate potential resistance</a:t>
            </a:r>
          </a:p>
          <a:p>
            <a:pPr lvl="0"/>
            <a:r>
              <a:rPr lang="en-US" sz="2600" dirty="0"/>
              <a:t>Incorporate and use various forms of media to educate and build support of stakeholders and the public, when appropriate</a:t>
            </a:r>
          </a:p>
          <a:p>
            <a:endParaRPr lang="en-US" sz="2400" dirty="0"/>
          </a:p>
        </p:txBody>
      </p:sp>
    </p:spTree>
    <p:extLst>
      <p:ext uri="{BB962C8B-B14F-4D97-AF65-F5344CB8AC3E}">
        <p14:creationId xmlns:p14="http://schemas.microsoft.com/office/powerpoint/2010/main" val="27669533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2"/>
            <a:ext cx="8229600" cy="914399"/>
          </a:xfrm>
        </p:spPr>
        <p:txBody>
          <a:bodyPr/>
          <a:lstStyle/>
          <a:p>
            <a:r>
              <a:rPr lang="en-US" dirty="0"/>
              <a:t>Promote</a:t>
            </a:r>
          </a:p>
        </p:txBody>
      </p:sp>
      <p:graphicFrame>
        <p:nvGraphicFramePr>
          <p:cNvPr id="6" name="Diagram 5"/>
          <p:cNvGraphicFramePr/>
          <p:nvPr/>
        </p:nvGraphicFramePr>
        <p:xfrm>
          <a:off x="1752600" y="1905000"/>
          <a:ext cx="8610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10840400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2"/>
            <a:ext cx="8229600" cy="937913"/>
          </a:xfrm>
        </p:spPr>
        <p:txBody>
          <a:bodyPr/>
          <a:lstStyle/>
          <a:p>
            <a:r>
              <a:rPr lang="en-US" dirty="0"/>
              <a:t>Step 6: Implement</a:t>
            </a:r>
          </a:p>
        </p:txBody>
      </p:sp>
      <p:sp>
        <p:nvSpPr>
          <p:cNvPr id="3" name="Content Placeholder 2"/>
          <p:cNvSpPr>
            <a:spLocks noGrp="1"/>
          </p:cNvSpPr>
          <p:nvPr>
            <p:ph idx="1"/>
          </p:nvPr>
        </p:nvSpPr>
        <p:spPr>
          <a:xfrm>
            <a:off x="1987378" y="1752601"/>
            <a:ext cx="8229600" cy="1066800"/>
          </a:xfrm>
        </p:spPr>
        <p:txBody>
          <a:bodyPr>
            <a:normAutofit/>
          </a:bodyPr>
          <a:lstStyle/>
          <a:p>
            <a:r>
              <a:rPr lang="en-US" sz="2400" dirty="0"/>
              <a:t>Implement PSE change interventions that link directly with goals and objectives in your cancer control plan</a:t>
            </a:r>
          </a:p>
        </p:txBody>
      </p:sp>
      <p:sp>
        <p:nvSpPr>
          <p:cNvPr id="5" name="Rectangle 4"/>
          <p:cNvSpPr/>
          <p:nvPr/>
        </p:nvSpPr>
        <p:spPr>
          <a:xfrm>
            <a:off x="1981200" y="3619500"/>
            <a:ext cx="8229600" cy="381002"/>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Arial"/>
              </a:rPr>
              <a:t>1. Adjustment to Medicaid drug reimbursement rates</a:t>
            </a:r>
          </a:p>
        </p:txBody>
      </p:sp>
      <p:sp>
        <p:nvSpPr>
          <p:cNvPr id="6" name="Rectangle 5"/>
          <p:cNvSpPr/>
          <p:nvPr/>
        </p:nvSpPr>
        <p:spPr>
          <a:xfrm>
            <a:off x="1979141" y="4191001"/>
            <a:ext cx="8229600" cy="952501"/>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Arial"/>
              </a:rPr>
              <a:t>2. Largest Medicaid MCO in the District eliminated requirement of pre-authorizations for cancer treatments for beneficiaries with documented diagnosis of cancer</a:t>
            </a:r>
          </a:p>
        </p:txBody>
      </p:sp>
      <p:sp>
        <p:nvSpPr>
          <p:cNvPr id="7" name="Rectangle 6"/>
          <p:cNvSpPr/>
          <p:nvPr/>
        </p:nvSpPr>
        <p:spPr>
          <a:xfrm>
            <a:off x="1979141" y="5334000"/>
            <a:ext cx="8229600" cy="685801"/>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Arial"/>
              </a:rPr>
              <a:t>3. Another Medicaid MCO eliminated need for primary care referrals for individuals needing access to specialists</a:t>
            </a:r>
          </a:p>
        </p:txBody>
      </p:sp>
      <p:sp>
        <p:nvSpPr>
          <p:cNvPr id="8" name="TextBox 7"/>
          <p:cNvSpPr txBox="1"/>
          <p:nvPr/>
        </p:nvSpPr>
        <p:spPr>
          <a:xfrm>
            <a:off x="1979142" y="3105150"/>
            <a:ext cx="4726459" cy="461665"/>
          </a:xfrm>
          <a:prstGeom prst="rect">
            <a:avLst/>
          </a:prstGeom>
          <a:noFill/>
        </p:spPr>
        <p:txBody>
          <a:bodyPr wrap="square" rtlCol="0">
            <a:spAutoFit/>
          </a:bodyPr>
          <a:lstStyle/>
          <a:p>
            <a:r>
              <a:rPr lang="en-US" sz="2400" b="1" dirty="0">
                <a:solidFill>
                  <a:srgbClr val="000000">
                    <a:lumMod val="75000"/>
                    <a:lumOff val="25000"/>
                  </a:srgbClr>
                </a:solidFill>
                <a:latin typeface="Arial"/>
              </a:rPr>
              <a:t>Policy Changes Implemented:</a:t>
            </a:r>
          </a:p>
        </p:txBody>
      </p:sp>
      <p:sp>
        <p:nvSpPr>
          <p:cNvPr id="9" name="Text Placeholder 3"/>
          <p:cNvSpPr>
            <a:spLocks noGrp="1"/>
          </p:cNvSpPr>
          <p:nvPr>
            <p:ph type="body" sz="quarter" idx="10"/>
          </p:nvPr>
        </p:nvSpPr>
        <p:spPr>
          <a:xfrm>
            <a:off x="1981200" y="6248400"/>
            <a:ext cx="5562600" cy="381000"/>
          </a:xfrm>
        </p:spPr>
        <p:txBody>
          <a:bodyPr/>
          <a:lstStyle/>
          <a:p>
            <a:r>
              <a:rPr lang="en-US" dirty="0"/>
              <a:t>Action4PSEChange, 2017; DC Cancer Consortium, 2013. </a:t>
            </a:r>
          </a:p>
        </p:txBody>
      </p:sp>
    </p:spTree>
    <p:extLst>
      <p:ext uri="{BB962C8B-B14F-4D97-AF65-F5344CB8AC3E}">
        <p14:creationId xmlns:p14="http://schemas.microsoft.com/office/powerpoint/2010/main" val="412431930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 Evaluate</a:t>
            </a:r>
          </a:p>
        </p:txBody>
      </p:sp>
      <p:sp>
        <p:nvSpPr>
          <p:cNvPr id="3" name="Content Placeholder 2"/>
          <p:cNvSpPr>
            <a:spLocks noGrp="1"/>
          </p:cNvSpPr>
          <p:nvPr>
            <p:ph idx="1"/>
          </p:nvPr>
        </p:nvSpPr>
        <p:spPr/>
        <p:txBody>
          <a:bodyPr>
            <a:normAutofit/>
          </a:bodyPr>
          <a:lstStyle/>
          <a:p>
            <a:r>
              <a:rPr lang="en-US" sz="2600" kern="1200" dirty="0"/>
              <a:t>Evaluate processes and outcomes attributed to the implementation of the PSE change intervention</a:t>
            </a:r>
          </a:p>
          <a:p>
            <a:endParaRPr lang="en-US" sz="2400" dirty="0">
              <a:solidFill>
                <a:schemeClr val="tx2">
                  <a:lumMod val="75000"/>
                  <a:lumOff val="25000"/>
                </a:schemeClr>
              </a:solidFill>
            </a:endParaRPr>
          </a:p>
        </p:txBody>
      </p:sp>
    </p:spTree>
    <p:extLst>
      <p:ext uri="{BB962C8B-B14F-4D97-AF65-F5344CB8AC3E}">
        <p14:creationId xmlns:p14="http://schemas.microsoft.com/office/powerpoint/2010/main" val="348231971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a:t>
            </a:r>
          </a:p>
        </p:txBody>
      </p:sp>
      <p:sp>
        <p:nvSpPr>
          <p:cNvPr id="5" name="Oval 4"/>
          <p:cNvSpPr/>
          <p:nvPr/>
        </p:nvSpPr>
        <p:spPr>
          <a:xfrm>
            <a:off x="1970903" y="2019300"/>
            <a:ext cx="3048000" cy="2057400"/>
          </a:xfrm>
          <a:prstGeom prst="ellipse">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Expanded volume of Medicaid patients</a:t>
            </a:r>
          </a:p>
        </p:txBody>
      </p:sp>
      <p:sp>
        <p:nvSpPr>
          <p:cNvPr id="6" name="Oval 5"/>
          <p:cNvSpPr/>
          <p:nvPr/>
        </p:nvSpPr>
        <p:spPr>
          <a:xfrm>
            <a:off x="5867400" y="1467367"/>
            <a:ext cx="3048000" cy="2057400"/>
          </a:xfrm>
          <a:prstGeom prst="ellipse">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Timely payment from Medicaid for services rendered</a:t>
            </a:r>
          </a:p>
        </p:txBody>
      </p:sp>
      <p:sp>
        <p:nvSpPr>
          <p:cNvPr id="7" name="Oval 6"/>
          <p:cNvSpPr/>
          <p:nvPr/>
        </p:nvSpPr>
        <p:spPr>
          <a:xfrm>
            <a:off x="3494903" y="4076700"/>
            <a:ext cx="3048000" cy="2057400"/>
          </a:xfrm>
          <a:prstGeom prst="ellips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Ongoing communication with stakeholders</a:t>
            </a:r>
          </a:p>
        </p:txBody>
      </p:sp>
      <p:sp>
        <p:nvSpPr>
          <p:cNvPr id="8" name="Oval 7"/>
          <p:cNvSpPr/>
          <p:nvPr/>
        </p:nvSpPr>
        <p:spPr>
          <a:xfrm>
            <a:off x="7162800" y="3733800"/>
            <a:ext cx="3048000" cy="2057400"/>
          </a:xfrm>
          <a:prstGeom prst="ellipse">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a:rPr>
              <a:t>Anecdotal success noted by patient navigators and administrators</a:t>
            </a:r>
          </a:p>
        </p:txBody>
      </p:sp>
      <p:sp>
        <p:nvSpPr>
          <p:cNvPr id="9"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311666980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graphicFrame>
        <p:nvGraphicFramePr>
          <p:cNvPr id="5" name="Content Placeholder 4"/>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15189589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sp>
        <p:nvSpPr>
          <p:cNvPr id="3" name="Content Placeholder 2"/>
          <p:cNvSpPr>
            <a:spLocks noGrp="1"/>
          </p:cNvSpPr>
          <p:nvPr>
            <p:ph idx="1"/>
          </p:nvPr>
        </p:nvSpPr>
        <p:spPr>
          <a:xfrm>
            <a:off x="1981200" y="1905002"/>
            <a:ext cx="8229600" cy="4190999"/>
          </a:xfrm>
        </p:spPr>
        <p:txBody>
          <a:bodyPr>
            <a:noAutofit/>
          </a:bodyPr>
          <a:lstStyle/>
          <a:p>
            <a:pPr marL="171450" indent="-171450">
              <a:buFont typeface="Arial" panose="020B0604020202020204" pitchFamily="34" charset="0"/>
              <a:buChar char="•"/>
            </a:pPr>
            <a:r>
              <a:rPr lang="en-US" sz="2200" kern="1200" dirty="0">
                <a:solidFill>
                  <a:schemeClr val="tx2">
                    <a:lumMod val="75000"/>
                    <a:lumOff val="25000"/>
                  </a:schemeClr>
                </a:solidFill>
              </a:rPr>
              <a:t>Standardize procedures across Medicaid fee-for-service (FFS) and managed care organizations (MCOs)</a:t>
            </a:r>
          </a:p>
          <a:p>
            <a:pPr marL="0" indent="0">
              <a:buNone/>
            </a:pPr>
            <a:endParaRPr lang="en-US" sz="2200" kern="1200" dirty="0">
              <a:solidFill>
                <a:schemeClr val="tx2">
                  <a:lumMod val="75000"/>
                  <a:lumOff val="25000"/>
                </a:schemeClr>
              </a:solidFill>
            </a:endParaRPr>
          </a:p>
          <a:p>
            <a:pPr marL="171450" indent="-171450">
              <a:buFont typeface="Arial" panose="020B0604020202020204" pitchFamily="34" charset="0"/>
              <a:buChar char="•"/>
            </a:pPr>
            <a:r>
              <a:rPr lang="en-US" sz="2200" kern="1200" dirty="0">
                <a:solidFill>
                  <a:schemeClr val="tx2">
                    <a:lumMod val="75000"/>
                    <a:lumOff val="25000"/>
                  </a:schemeClr>
                </a:solidFill>
              </a:rPr>
              <a:t>Clarify coverage and procedures for Medicaid beneficiaries to obtain durable medical equipment (DME)</a:t>
            </a:r>
          </a:p>
          <a:p>
            <a:pPr marL="0" indent="0">
              <a:buNone/>
            </a:pPr>
            <a:endParaRPr lang="en-US" sz="2200" kern="1200" dirty="0">
              <a:solidFill>
                <a:schemeClr val="tx2">
                  <a:lumMod val="75000"/>
                  <a:lumOff val="25000"/>
                </a:schemeClr>
              </a:solidFill>
            </a:endParaRPr>
          </a:p>
          <a:p>
            <a:pPr marL="171450" indent="-171450">
              <a:buFont typeface="Arial" panose="020B0604020202020204" pitchFamily="34" charset="0"/>
              <a:buChar char="•"/>
            </a:pPr>
            <a:r>
              <a:rPr lang="en-US" sz="2200" kern="1200" dirty="0">
                <a:solidFill>
                  <a:schemeClr val="tx2">
                    <a:lumMod val="75000"/>
                    <a:lumOff val="25000"/>
                  </a:schemeClr>
                </a:solidFill>
              </a:rPr>
              <a:t>Improve authorization process for oral </a:t>
            </a:r>
            <a:r>
              <a:rPr lang="en-US" sz="2200" kern="1200" dirty="0" err="1">
                <a:solidFill>
                  <a:schemeClr val="tx2">
                    <a:lumMod val="75000"/>
                    <a:lumOff val="25000"/>
                  </a:schemeClr>
                </a:solidFill>
              </a:rPr>
              <a:t>oncolytics</a:t>
            </a:r>
            <a:endParaRPr lang="en-US" sz="2200" kern="1200" dirty="0">
              <a:solidFill>
                <a:schemeClr val="tx2">
                  <a:lumMod val="75000"/>
                  <a:lumOff val="25000"/>
                </a:schemeClr>
              </a:solidFill>
            </a:endParaRPr>
          </a:p>
          <a:p>
            <a:pPr marL="0" indent="0">
              <a:buNone/>
            </a:pPr>
            <a:endParaRPr lang="en-US" sz="2200" kern="1200" dirty="0">
              <a:solidFill>
                <a:schemeClr val="tx2">
                  <a:lumMod val="75000"/>
                  <a:lumOff val="25000"/>
                </a:schemeClr>
              </a:solidFill>
            </a:endParaRPr>
          </a:p>
          <a:p>
            <a:pPr marL="171450" indent="-171450">
              <a:buFont typeface="Arial" panose="020B0604020202020204" pitchFamily="34" charset="0"/>
              <a:buChar char="•"/>
            </a:pPr>
            <a:r>
              <a:rPr lang="en-US" sz="2200" kern="1200" dirty="0">
                <a:solidFill>
                  <a:schemeClr val="tx2">
                    <a:lumMod val="75000"/>
                    <a:lumOff val="25000"/>
                  </a:schemeClr>
                </a:solidFill>
              </a:rPr>
              <a:t>Refine urgent transportation pilot for Medicaid FFS beneficiaries to roll out to other beneficiaries without cancer</a:t>
            </a:r>
          </a:p>
        </p:txBody>
      </p:sp>
      <p:sp>
        <p:nvSpPr>
          <p:cNvPr id="4"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11672873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Ahead</a:t>
            </a:r>
          </a:p>
        </p:txBody>
      </p:sp>
      <p:graphicFrame>
        <p:nvGraphicFramePr>
          <p:cNvPr id="5" name="Diagram 4"/>
          <p:cNvGraphicFramePr/>
          <p:nvPr/>
        </p:nvGraphicFramePr>
        <p:xfrm>
          <a:off x="2005914" y="1905001"/>
          <a:ext cx="7924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a:xfrm>
            <a:off x="1981200" y="6248400"/>
            <a:ext cx="5562600" cy="381000"/>
          </a:xfrm>
        </p:spPr>
        <p:txBody>
          <a:bodyPr/>
          <a:lstStyle/>
          <a:p>
            <a:r>
              <a:rPr lang="en-US" dirty="0"/>
              <a:t>Action4PSEChange, 2017.</a:t>
            </a:r>
          </a:p>
        </p:txBody>
      </p:sp>
    </p:spTree>
    <p:extLst>
      <p:ext uri="{BB962C8B-B14F-4D97-AF65-F5344CB8AC3E}">
        <p14:creationId xmlns:p14="http://schemas.microsoft.com/office/powerpoint/2010/main" val="194206652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sz="2800" u="sng" kern="1200" dirty="0">
                <a:solidFill>
                  <a:schemeClr val="tx1"/>
                </a:solidFill>
                <a:hlinkClick r:id="rId3"/>
              </a:rPr>
              <a:t>Oncology Care Access in the District of Columbia: An Overview and Needs Assessment</a:t>
            </a:r>
            <a:endParaRPr lang="en-US" sz="2800" u="sng" kern="1200" dirty="0">
              <a:solidFill>
                <a:schemeClr val="tx1"/>
              </a:solidFill>
            </a:endParaRPr>
          </a:p>
          <a:p>
            <a:r>
              <a:rPr lang="en-US" sz="2800" dirty="0"/>
              <a:t>Report: </a:t>
            </a:r>
            <a:r>
              <a:rPr lang="en-US" sz="2600" u="sng" kern="1200" dirty="0">
                <a:solidFill>
                  <a:schemeClr val="tx1"/>
                </a:solidFill>
                <a:hlinkClick r:id="rId4"/>
              </a:rPr>
              <a:t>Access to Care Policy Summit, 2015</a:t>
            </a:r>
            <a:endParaRPr lang="en-US" sz="2600" kern="1200" dirty="0">
              <a:solidFill>
                <a:schemeClr val="tx1"/>
              </a:solidFill>
            </a:endParaRPr>
          </a:p>
          <a:p>
            <a:r>
              <a:rPr lang="en-US" sz="2800" dirty="0"/>
              <a:t>Report: </a:t>
            </a:r>
            <a:r>
              <a:rPr lang="en-US" sz="2600" u="sng" kern="1200" dirty="0">
                <a:solidFill>
                  <a:schemeClr val="tx1"/>
                </a:solidFill>
                <a:hlinkClick r:id="rId5"/>
              </a:rPr>
              <a:t>Access to Care Policy Summit, 2016</a:t>
            </a:r>
            <a:endParaRPr lang="en-US" sz="2600" u="sng" kern="1200" dirty="0">
              <a:solidFill>
                <a:schemeClr val="tx1"/>
              </a:solidFill>
            </a:endParaRPr>
          </a:p>
          <a:p>
            <a:r>
              <a:rPr lang="en-US" sz="2600" kern="1200" dirty="0"/>
              <a:t>DC Department of Health’s </a:t>
            </a:r>
            <a:r>
              <a:rPr lang="en-US" sz="2600" kern="1200" dirty="0">
                <a:solidFill>
                  <a:schemeClr val="tx1"/>
                </a:solidFill>
                <a:hlinkClick r:id="rId6"/>
              </a:rPr>
              <a:t>Cancer and Chronic Disease Policy Report</a:t>
            </a:r>
            <a:endParaRPr lang="en-US" sz="2600" kern="1200" dirty="0">
              <a:solidFill>
                <a:schemeClr val="tx1"/>
              </a:solidFill>
            </a:endParaRPr>
          </a:p>
          <a:p>
            <a:r>
              <a:rPr lang="en-US" sz="2600" kern="1200" dirty="0">
                <a:solidFill>
                  <a:schemeClr val="tx1"/>
                </a:solidFill>
                <a:hlinkClick r:id="rId7"/>
              </a:rPr>
              <a:t>DC Cancer Control Plan 2013-2018</a:t>
            </a:r>
            <a:endParaRPr lang="en-US" sz="2600" kern="1200" dirty="0">
              <a:solidFill>
                <a:schemeClr val="tx1"/>
              </a:solidFill>
            </a:endParaRPr>
          </a:p>
        </p:txBody>
      </p:sp>
    </p:spTree>
    <p:extLst>
      <p:ext uri="{BB962C8B-B14F-4D97-AF65-F5344CB8AC3E}">
        <p14:creationId xmlns:p14="http://schemas.microsoft.com/office/powerpoint/2010/main" val="41753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r>
              <a:rPr lang="en-US" dirty="0"/>
              <a:t>Build various types of partnerships in order to achieve the goals and objectives of PSE change</a:t>
            </a:r>
          </a:p>
          <a:p>
            <a:pPr lvl="0"/>
            <a:r>
              <a:rPr lang="en-US" dirty="0"/>
              <a:t>Identify potential partners and determine if they are appropriate, meaningful and important to PSE change</a:t>
            </a:r>
          </a:p>
          <a:p>
            <a:pPr lvl="0"/>
            <a:r>
              <a:rPr lang="en-US" dirty="0"/>
              <a:t>Explain the importance of sustainability in PSE change interventions to stakeholders</a:t>
            </a:r>
          </a:p>
          <a:p>
            <a:endParaRPr lang="en-US" dirty="0"/>
          </a:p>
        </p:txBody>
      </p:sp>
    </p:spTree>
    <p:extLst>
      <p:ext uri="{BB962C8B-B14F-4D97-AF65-F5344CB8AC3E}">
        <p14:creationId xmlns:p14="http://schemas.microsoft.com/office/powerpoint/2010/main" val="26687401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Autofit/>
          </a:bodyPr>
          <a:lstStyle/>
          <a:p>
            <a:r>
              <a:rPr lang="en-US" sz="2800" dirty="0"/>
              <a:t>Describe the seven steps of PSE Change using a case study example</a:t>
            </a:r>
            <a:endParaRPr lang="en-US" sz="2400" dirty="0"/>
          </a:p>
        </p:txBody>
      </p:sp>
    </p:spTree>
    <p:extLst>
      <p:ext uri="{BB962C8B-B14F-4D97-AF65-F5344CB8AC3E}">
        <p14:creationId xmlns:p14="http://schemas.microsoft.com/office/powerpoint/2010/main" val="2503442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981200" y="1828800"/>
            <a:ext cx="8229600" cy="4267201"/>
          </a:xfrm>
        </p:spPr>
        <p:txBody>
          <a:bodyPr>
            <a:normAutofit fontScale="85000" lnSpcReduction="10000"/>
          </a:bodyPr>
          <a:lstStyle/>
          <a:p>
            <a:pPr marL="463550" indent="-463550">
              <a:lnSpc>
                <a:spcPct val="110000"/>
              </a:lnSpc>
              <a:spcBef>
                <a:spcPts val="0"/>
              </a:spcBef>
              <a:buNone/>
            </a:pPr>
            <a:r>
              <a:rPr lang="en-US" sz="2000" dirty="0"/>
              <a:t>Action4PSEChange. (2017). D.C. </a:t>
            </a:r>
            <a:r>
              <a:rPr lang="en-US" sz="2000" i="1" dirty="0"/>
              <a:t>Policy Advances to Improve Medicaid Patient Access to Cancer Care</a:t>
            </a:r>
            <a:r>
              <a:rPr lang="en-US" sz="2000" dirty="0"/>
              <a:t>. Retrieved from </a:t>
            </a:r>
            <a:r>
              <a:rPr lang="en-US" sz="2000" dirty="0">
                <a:hlinkClick r:id="rId3"/>
              </a:rPr>
              <a:t>http://action4psechange.org/d-c-policy-advances-to-improve-medicaid-patient-access-to-cancer-care/</a:t>
            </a:r>
            <a:r>
              <a:rPr lang="en-US" sz="2000" dirty="0"/>
              <a:t> </a:t>
            </a:r>
          </a:p>
          <a:p>
            <a:pPr marL="463550" indent="-463550">
              <a:lnSpc>
                <a:spcPct val="110000"/>
              </a:lnSpc>
              <a:spcBef>
                <a:spcPts val="0"/>
              </a:spcBef>
              <a:buNone/>
            </a:pPr>
            <a:r>
              <a:rPr lang="en-US" sz="2000" dirty="0"/>
              <a:t>DC Cancer Consortium (2013). </a:t>
            </a:r>
            <a:r>
              <a:rPr lang="en-US" sz="2000" i="1" dirty="0"/>
              <a:t>District of Columbia Cancer Control Plan, 2013-2018</a:t>
            </a:r>
            <a:r>
              <a:rPr lang="en-US" sz="2000" dirty="0"/>
              <a:t>. Retrieved from </a:t>
            </a:r>
            <a:r>
              <a:rPr lang="en-US" sz="2000" dirty="0">
                <a:hlinkClick r:id="rId4"/>
              </a:rPr>
              <a:t>ftp://ftp.cdc.gov/pub/Publications/Cancer/ccc/district_of_columbia_ccc_plan_2013_2018.pdf</a:t>
            </a:r>
            <a:r>
              <a:rPr lang="en-US" sz="2000" dirty="0"/>
              <a:t>  </a:t>
            </a:r>
          </a:p>
          <a:p>
            <a:pPr marL="463550" indent="-463550">
              <a:lnSpc>
                <a:spcPct val="110000"/>
              </a:lnSpc>
              <a:spcBef>
                <a:spcPts val="0"/>
              </a:spcBef>
              <a:buNone/>
            </a:pPr>
            <a:r>
              <a:rPr lang="en-US" sz="2000" dirty="0"/>
              <a:t>The George Washington University Cancer Center. (2015a). </a:t>
            </a:r>
            <a:r>
              <a:rPr lang="en-US" sz="2000" i="1" dirty="0"/>
              <a:t>Access to Care Policy Summit: Washington, DC</a:t>
            </a:r>
            <a:r>
              <a:rPr lang="en-US" sz="2000" dirty="0"/>
              <a:t>. Retrieved from </a:t>
            </a:r>
            <a:r>
              <a:rPr lang="en-US" sz="2000" dirty="0">
                <a:hlinkClick r:id="rId5"/>
              </a:rPr>
              <a:t>https://smhs.gwu.edu/gwci/sites/gwci/files/Access%20to%20Care%20Policy%20Summit%20Visual%20Report.pdf</a:t>
            </a:r>
            <a:r>
              <a:rPr lang="en-US" sz="2000" dirty="0"/>
              <a:t> </a:t>
            </a:r>
          </a:p>
          <a:p>
            <a:pPr marL="463550" indent="-463550">
              <a:lnSpc>
                <a:spcPct val="110000"/>
              </a:lnSpc>
              <a:spcBef>
                <a:spcPts val="0"/>
              </a:spcBef>
              <a:buNone/>
            </a:pPr>
            <a:r>
              <a:rPr lang="en-US" sz="2000" dirty="0"/>
              <a:t>The George Washington University Cancer Center. (2015b). </a:t>
            </a:r>
            <a:r>
              <a:rPr lang="en-US" sz="2000" i="1" dirty="0"/>
              <a:t>Oncology Care Access in the District of Columbia: An Overview and Needs Assessment</a:t>
            </a:r>
            <a:r>
              <a:rPr lang="en-US" sz="2000" dirty="0"/>
              <a:t>. Retrieved from </a:t>
            </a:r>
            <a:r>
              <a:rPr lang="en-US" sz="2000" dirty="0">
                <a:hlinkClick r:id="rId6"/>
              </a:rPr>
              <a:t>https://smhs.gwu.edu/gwci/sites/gwci/files/May%2011%20Needs%20Assessment%20for%20Access%20to%20Care%20Policy%20Summit%204.24.15.pdf</a:t>
            </a:r>
            <a:r>
              <a:rPr lang="en-US" sz="2000" dirty="0"/>
              <a:t> </a:t>
            </a:r>
          </a:p>
        </p:txBody>
      </p:sp>
    </p:spTree>
    <p:extLst>
      <p:ext uri="{BB962C8B-B14F-4D97-AF65-F5344CB8AC3E}">
        <p14:creationId xmlns:p14="http://schemas.microsoft.com/office/powerpoint/2010/main" val="1920574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Are Partners Integral to PSE Change?</a:t>
            </a:r>
          </a:p>
        </p:txBody>
      </p:sp>
      <p:sp>
        <p:nvSpPr>
          <p:cNvPr id="3" name="Content Placeholder 2"/>
          <p:cNvSpPr>
            <a:spLocks noGrp="1"/>
          </p:cNvSpPr>
          <p:nvPr>
            <p:ph idx="1"/>
          </p:nvPr>
        </p:nvSpPr>
        <p:spPr>
          <a:xfrm>
            <a:off x="1981200" y="2057402"/>
            <a:ext cx="8229600" cy="1295399"/>
          </a:xfrm>
        </p:spPr>
        <p:txBody>
          <a:bodyPr>
            <a:normAutofit/>
          </a:bodyPr>
          <a:lstStyle/>
          <a:p>
            <a:pPr marL="0" indent="0">
              <a:buNone/>
            </a:pPr>
            <a:r>
              <a:rPr lang="en-US" sz="2400" dirty="0"/>
              <a:t>PSE change initiatives involve a wide variety of people, agencies and organizations from all corners of your community, working toward a common goal.</a:t>
            </a:r>
          </a:p>
          <a:p>
            <a:endParaRPr lang="en-US" sz="2400" dirty="0"/>
          </a:p>
        </p:txBody>
      </p:sp>
      <p:pic>
        <p:nvPicPr>
          <p:cNvPr id="6" name="Picture 4" descr="Floyd Memorial Hospital main entrance royalty-free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670251"/>
            <a:ext cx="3733800" cy="2260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9570" y="3670251"/>
            <a:ext cx="2958630" cy="209605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7618" y="4093516"/>
            <a:ext cx="2174183" cy="1450956"/>
          </a:xfrm>
          <a:prstGeom prst="rect">
            <a:avLst/>
          </a:prstGeom>
        </p:spPr>
      </p:pic>
    </p:spTree>
    <p:extLst>
      <p:ext uri="{BB962C8B-B14F-4D97-AF65-F5344CB8AC3E}">
        <p14:creationId xmlns:p14="http://schemas.microsoft.com/office/powerpoint/2010/main" val="2060847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Are Partners Integral to PSE Change?</a:t>
            </a:r>
          </a:p>
        </p:txBody>
      </p:sp>
      <p:sp>
        <p:nvSpPr>
          <p:cNvPr id="4" name="Text Placeholder 3"/>
          <p:cNvSpPr>
            <a:spLocks noGrp="1"/>
          </p:cNvSpPr>
          <p:nvPr>
            <p:ph type="body" sz="quarter" idx="10"/>
          </p:nvPr>
        </p:nvSpPr>
        <p:spPr/>
        <p:txBody>
          <a:bodyPr/>
          <a:lstStyle/>
          <a:p>
            <a:r>
              <a:rPr lang="en-US" dirty="0"/>
              <a:t>Utah Cancer Action Network, 2016.</a:t>
            </a:r>
          </a:p>
        </p:txBody>
      </p:sp>
      <p:sp>
        <p:nvSpPr>
          <p:cNvPr id="6" name="Line Callout 1 5"/>
          <p:cNvSpPr/>
          <p:nvPr/>
        </p:nvSpPr>
        <p:spPr>
          <a:xfrm>
            <a:off x="8458200" y="2374775"/>
            <a:ext cx="1752600" cy="3200400"/>
          </a:xfrm>
          <a:prstGeom prst="borderCallout1">
            <a:avLst>
              <a:gd name="adj1" fmla="val 49185"/>
              <a:gd name="adj2" fmla="val -880"/>
              <a:gd name="adj3" fmla="val 67255"/>
              <a:gd name="adj4" fmla="val -525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3B57"/>
                </a:solidFill>
              </a:rPr>
              <a:t>The coalition is “comprised of a diverse, professional group of stakeholders from across the state.”</a:t>
            </a:r>
          </a:p>
        </p:txBody>
      </p:sp>
      <p:pic>
        <p:nvPicPr>
          <p:cNvPr id="10" name="Picture 2" descr="Image result for Utah Cancer Action Network (U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42057"/>
            <a:ext cx="3048000" cy="8611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935" y="2619261"/>
            <a:ext cx="3324340" cy="3324340"/>
          </a:xfrm>
          <a:prstGeom prst="rect">
            <a:avLst/>
          </a:prstGeom>
        </p:spPr>
      </p:pic>
    </p:spTree>
    <p:extLst>
      <p:ext uri="{BB962C8B-B14F-4D97-AF65-F5344CB8AC3E}">
        <p14:creationId xmlns:p14="http://schemas.microsoft.com/office/powerpoint/2010/main" val="413698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Role Does the Comprehensive Cancer Control Coalition Play?</a:t>
            </a:r>
          </a:p>
        </p:txBody>
      </p:sp>
      <p:sp>
        <p:nvSpPr>
          <p:cNvPr id="8" name="TextBox 7"/>
          <p:cNvSpPr txBox="1"/>
          <p:nvPr/>
        </p:nvSpPr>
        <p:spPr>
          <a:xfrm>
            <a:off x="1725391" y="2014017"/>
            <a:ext cx="8483893" cy="461665"/>
          </a:xfrm>
          <a:prstGeom prst="rect">
            <a:avLst/>
          </a:prstGeom>
          <a:noFill/>
        </p:spPr>
        <p:txBody>
          <a:bodyPr wrap="square" rtlCol="0">
            <a:spAutoFit/>
          </a:bodyPr>
          <a:lstStyle/>
          <a:p>
            <a:pPr algn="ctr"/>
            <a:r>
              <a:rPr lang="en-US" sz="2400" dirty="0">
                <a:solidFill>
                  <a:srgbClr val="0096D6"/>
                </a:solidFill>
              </a:rPr>
              <a:t>CCC coalitions are valuable assets in achieving PSE change. </a:t>
            </a:r>
          </a:p>
        </p:txBody>
      </p:sp>
      <p:pic>
        <p:nvPicPr>
          <p:cNvPr id="1026" name="Picture 2" descr="Image result for comprehensive cancer contro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099" y="3650522"/>
            <a:ext cx="3360652" cy="13987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635408"/>
            <a:ext cx="4912056" cy="3429000"/>
          </a:xfrm>
          <a:prstGeom prst="rect">
            <a:avLst/>
          </a:prstGeom>
        </p:spPr>
      </p:pic>
      <p:sp>
        <p:nvSpPr>
          <p:cNvPr id="4" name="TextBox 3"/>
          <p:cNvSpPr txBox="1"/>
          <p:nvPr/>
        </p:nvSpPr>
        <p:spPr>
          <a:xfrm>
            <a:off x="7772401" y="3124200"/>
            <a:ext cx="2436883" cy="2492990"/>
          </a:xfrm>
          <a:prstGeom prst="rect">
            <a:avLst/>
          </a:prstGeom>
          <a:noFill/>
        </p:spPr>
        <p:txBody>
          <a:bodyPr wrap="square" rtlCol="0">
            <a:spAutoFit/>
          </a:bodyPr>
          <a:lstStyle/>
          <a:p>
            <a:pPr algn="ctr"/>
            <a:r>
              <a:rPr lang="en-US" sz="2400" b="1" dirty="0">
                <a:solidFill>
                  <a:schemeClr val="bg1"/>
                </a:solidFill>
              </a:rPr>
              <a:t>Coalition Resources:</a:t>
            </a:r>
          </a:p>
          <a:p>
            <a:pPr marL="342900" indent="-342900">
              <a:buFont typeface="Arial" panose="020B0604020202020204" pitchFamily="34" charset="0"/>
              <a:buChar char="•"/>
            </a:pPr>
            <a:r>
              <a:rPr lang="en-US" dirty="0">
                <a:solidFill>
                  <a:schemeClr val="bg1"/>
                </a:solidFill>
              </a:rPr>
              <a:t>Create a PSE task force</a:t>
            </a:r>
          </a:p>
          <a:p>
            <a:pPr marL="342900" indent="-342900">
              <a:buFont typeface="Arial" panose="020B0604020202020204" pitchFamily="34" charset="0"/>
              <a:buChar char="•"/>
            </a:pPr>
            <a:r>
              <a:rPr lang="en-US" dirty="0">
                <a:solidFill>
                  <a:schemeClr val="bg1"/>
                </a:solidFill>
              </a:rPr>
              <a:t>Modify an existing policy committee to lead PSE change efforts</a:t>
            </a:r>
          </a:p>
        </p:txBody>
      </p:sp>
    </p:spTree>
    <p:extLst>
      <p:ext uri="{BB962C8B-B14F-4D97-AF65-F5344CB8AC3E}">
        <p14:creationId xmlns:p14="http://schemas.microsoft.com/office/powerpoint/2010/main" val="3365903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Comprehensive Cancer Control (CCC) Coalition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980093"/>
            <a:ext cx="3216662" cy="4168833"/>
          </a:xfrm>
          <a:prstGeom prst="rect">
            <a:avLst/>
          </a:prstGeom>
        </p:spPr>
      </p:pic>
      <p:sp>
        <p:nvSpPr>
          <p:cNvPr id="6" name="Rectangle 5"/>
          <p:cNvSpPr/>
          <p:nvPr/>
        </p:nvSpPr>
        <p:spPr>
          <a:xfrm>
            <a:off x="5943600" y="3389167"/>
            <a:ext cx="4435862" cy="523220"/>
          </a:xfrm>
          <a:prstGeom prst="rect">
            <a:avLst/>
          </a:prstGeom>
          <a:solidFill>
            <a:schemeClr val="accent5">
              <a:lumMod val="75000"/>
              <a:alpha val="61000"/>
            </a:schemeClr>
          </a:solidFill>
        </p:spPr>
        <p:txBody>
          <a:bodyPr wrap="square">
            <a:spAutoFit/>
          </a:bodyPr>
          <a:lstStyle/>
          <a:p>
            <a:pPr algn="ctr"/>
            <a:r>
              <a:rPr lang="en-US" sz="2800" b="1" dirty="0">
                <a:solidFill>
                  <a:srgbClr val="0096D6"/>
                </a:solidFill>
              </a:rPr>
              <a:t>http://bit.ly/PSECCNP</a:t>
            </a:r>
          </a:p>
        </p:txBody>
      </p:sp>
    </p:spTree>
    <p:extLst>
      <p:ext uri="{BB962C8B-B14F-4D97-AF65-F5344CB8AC3E}">
        <p14:creationId xmlns:p14="http://schemas.microsoft.com/office/powerpoint/2010/main" val="143128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 </a:t>
            </a:r>
          </a:p>
        </p:txBody>
      </p:sp>
      <p:sp>
        <p:nvSpPr>
          <p:cNvPr id="5" name="Content Placeholder 4"/>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pPr marL="0" indent="0">
              <a:buNone/>
            </a:pPr>
            <a:endParaRPr lang="en-US" dirty="0"/>
          </a:p>
        </p:txBody>
      </p:sp>
    </p:spTree>
    <p:extLst>
      <p:ext uri="{BB962C8B-B14F-4D97-AF65-F5344CB8AC3E}">
        <p14:creationId xmlns:p14="http://schemas.microsoft.com/office/powerpoint/2010/main" val="190319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Puerto Rico PSE Change Effort</a:t>
            </a:r>
          </a:p>
        </p:txBody>
      </p:sp>
      <p:sp>
        <p:nvSpPr>
          <p:cNvPr id="4" name="Text Placeholder 3"/>
          <p:cNvSpPr>
            <a:spLocks noGrp="1"/>
          </p:cNvSpPr>
          <p:nvPr>
            <p:ph type="body" sz="quarter" idx="10"/>
          </p:nvPr>
        </p:nvSpPr>
        <p:spPr/>
        <p:txBody>
          <a:bodyPr/>
          <a:lstStyle/>
          <a:p>
            <a:r>
              <a:rPr lang="en-US" dirty="0"/>
              <a:t>M. Sánchez </a:t>
            </a:r>
            <a:r>
              <a:rPr lang="en-US" dirty="0" err="1"/>
              <a:t>Aracil</a:t>
            </a:r>
            <a:r>
              <a:rPr lang="en-US" dirty="0"/>
              <a:t>, personal communication, September 19, 2016. </a:t>
            </a:r>
          </a:p>
        </p:txBody>
      </p:sp>
      <p:sp>
        <p:nvSpPr>
          <p:cNvPr id="5" name="Right Arrow 4"/>
          <p:cNvSpPr/>
          <p:nvPr/>
        </p:nvSpPr>
        <p:spPr>
          <a:xfrm>
            <a:off x="5522028" y="3423795"/>
            <a:ext cx="1343959" cy="81597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p:cNvGraphicFramePr/>
          <p:nvPr/>
        </p:nvGraphicFramePr>
        <p:xfrm>
          <a:off x="911927" y="1877569"/>
          <a:ext cx="5410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00" y="2438400"/>
            <a:ext cx="3430448" cy="2545926"/>
          </a:xfrm>
          <a:prstGeom prst="rect">
            <a:avLst/>
          </a:prstGeom>
        </p:spPr>
      </p:pic>
      <p:sp>
        <p:nvSpPr>
          <p:cNvPr id="9" name="TextBox 8"/>
          <p:cNvSpPr txBox="1"/>
          <p:nvPr/>
        </p:nvSpPr>
        <p:spPr>
          <a:xfrm>
            <a:off x="7620000" y="2743200"/>
            <a:ext cx="2667000" cy="2185214"/>
          </a:xfrm>
          <a:prstGeom prst="rect">
            <a:avLst/>
          </a:prstGeom>
          <a:noFill/>
        </p:spPr>
        <p:txBody>
          <a:bodyPr wrap="square" rtlCol="0">
            <a:spAutoFit/>
          </a:bodyPr>
          <a:lstStyle/>
          <a:p>
            <a:pPr algn="ctr"/>
            <a:r>
              <a:rPr lang="en-US" sz="2800" b="1" dirty="0">
                <a:solidFill>
                  <a:schemeClr val="bg1"/>
                </a:solidFill>
              </a:rPr>
              <a:t>Goal:</a:t>
            </a:r>
          </a:p>
          <a:p>
            <a:pPr algn="ctr"/>
            <a:endParaRPr lang="en-US" b="1" dirty="0">
              <a:solidFill>
                <a:schemeClr val="bg1"/>
              </a:solidFill>
            </a:endParaRPr>
          </a:p>
          <a:p>
            <a:pPr algn="ctr"/>
            <a:r>
              <a:rPr lang="en-US" dirty="0">
                <a:solidFill>
                  <a:schemeClr val="bg1"/>
                </a:solidFill>
              </a:rPr>
              <a:t>Educate health professionals working as fitness specialists about cancer and other diseases.</a:t>
            </a:r>
          </a:p>
        </p:txBody>
      </p:sp>
    </p:spTree>
    <p:extLst>
      <p:ext uri="{BB962C8B-B14F-4D97-AF65-F5344CB8AC3E}">
        <p14:creationId xmlns:p14="http://schemas.microsoft.com/office/powerpoint/2010/main" val="2710330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We Identified a Leader?</a:t>
            </a:r>
          </a:p>
        </p:txBody>
      </p:sp>
      <p:graphicFrame>
        <p:nvGraphicFramePr>
          <p:cNvPr id="5" name="Diagram 4"/>
          <p:cNvGraphicFramePr/>
          <p:nvPr/>
        </p:nvGraphicFramePr>
        <p:xfrm>
          <a:off x="21336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133600" y="4648200"/>
            <a:ext cx="8305800" cy="1320800"/>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39200" y="5074335"/>
            <a:ext cx="1447800" cy="646331"/>
          </a:xfrm>
          <a:prstGeom prst="rect">
            <a:avLst/>
          </a:prstGeom>
          <a:noFill/>
        </p:spPr>
        <p:txBody>
          <a:bodyPr wrap="square" rtlCol="0">
            <a:spAutoFit/>
          </a:bodyPr>
          <a:lstStyle/>
          <a:p>
            <a:pPr algn="ctr"/>
            <a:r>
              <a:rPr lang="en-US" b="1" dirty="0"/>
              <a:t>Workgroup Leaders</a:t>
            </a:r>
          </a:p>
        </p:txBody>
      </p:sp>
      <p:sp>
        <p:nvSpPr>
          <p:cNvPr id="8" name="Equal 7"/>
          <p:cNvSpPr/>
          <p:nvPr/>
        </p:nvSpPr>
        <p:spPr>
          <a:xfrm>
            <a:off x="8077200" y="5130800"/>
            <a:ext cx="685800" cy="533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9407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Which Stakeholders Should Be Included?</a:t>
            </a:r>
          </a:p>
        </p:txBody>
      </p:sp>
      <p:sp>
        <p:nvSpPr>
          <p:cNvPr id="5" name="Cloud Callout 4"/>
          <p:cNvSpPr/>
          <p:nvPr/>
        </p:nvSpPr>
        <p:spPr>
          <a:xfrm>
            <a:off x="1566673" y="2141642"/>
            <a:ext cx="3057197" cy="2316058"/>
          </a:xfrm>
          <a:prstGeom prst="cloudCallout">
            <a:avLst>
              <a:gd name="adj1" fmla="val 26947"/>
              <a:gd name="adj2" fmla="val 85616"/>
            </a:avLst>
          </a:prstGeom>
          <a:solidFill>
            <a:srgbClr val="0083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Who is interested?</a:t>
            </a:r>
          </a:p>
        </p:txBody>
      </p:sp>
      <p:sp>
        <p:nvSpPr>
          <p:cNvPr id="6" name="Cloud Callout 5"/>
          <p:cNvSpPr/>
          <p:nvPr/>
        </p:nvSpPr>
        <p:spPr>
          <a:xfrm>
            <a:off x="4326231" y="3299671"/>
            <a:ext cx="3118104" cy="2362200"/>
          </a:xfrm>
          <a:prstGeom prst="cloudCallout">
            <a:avLst>
              <a:gd name="adj1" fmla="val -29924"/>
              <a:gd name="adj2" fmla="val 84195"/>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Who has the expertise?</a:t>
            </a:r>
          </a:p>
        </p:txBody>
      </p:sp>
      <p:sp>
        <p:nvSpPr>
          <p:cNvPr id="7" name="Cloud Callout 6"/>
          <p:cNvSpPr/>
          <p:nvPr/>
        </p:nvSpPr>
        <p:spPr>
          <a:xfrm>
            <a:off x="7146698" y="1447800"/>
            <a:ext cx="3350921" cy="2573442"/>
          </a:xfrm>
          <a:prstGeom prst="cloudCallout">
            <a:avLst>
              <a:gd name="adj1" fmla="val -20140"/>
              <a:gd name="adj2" fmla="val 92312"/>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What resources can each member bring to the table?</a:t>
            </a:r>
          </a:p>
        </p:txBody>
      </p:sp>
    </p:spTree>
    <p:extLst>
      <p:ext uri="{BB962C8B-B14F-4D97-AF65-F5344CB8AC3E}">
        <p14:creationId xmlns:p14="http://schemas.microsoft.com/office/powerpoint/2010/main" val="145138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Which Stakeholders Should Be Included?</a:t>
            </a:r>
          </a:p>
        </p:txBody>
      </p:sp>
      <p:graphicFrame>
        <p:nvGraphicFramePr>
          <p:cNvPr id="5" name="Content Placeholder 4"/>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9349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Any Unique Stakeholders Who Should be Included?</a:t>
            </a:r>
          </a:p>
        </p:txBody>
      </p:sp>
      <p:sp>
        <p:nvSpPr>
          <p:cNvPr id="3" name="Content Placeholder 2"/>
          <p:cNvSpPr>
            <a:spLocks noGrp="1"/>
          </p:cNvSpPr>
          <p:nvPr>
            <p:ph idx="1"/>
          </p:nvPr>
        </p:nvSpPr>
        <p:spPr/>
        <p:txBody>
          <a:bodyPr>
            <a:normAutofit/>
          </a:bodyPr>
          <a:lstStyle/>
          <a:p>
            <a:r>
              <a:rPr lang="en-US" sz="3000" dirty="0"/>
              <a:t>PSE change differs from traditional public health efforts</a:t>
            </a:r>
          </a:p>
          <a:p>
            <a:r>
              <a:rPr lang="en-US" sz="3000" dirty="0"/>
              <a:t>It occurs across sectors and on multiple levels</a:t>
            </a:r>
          </a:p>
          <a:p>
            <a:r>
              <a:rPr lang="en-US" sz="3000" dirty="0"/>
              <a:t>Think beyond traditional partners</a:t>
            </a:r>
          </a:p>
          <a:p>
            <a:r>
              <a:rPr lang="en-US" sz="3000" dirty="0"/>
              <a:t>Engage members uniquely suited to your PSE change initiative</a:t>
            </a:r>
          </a:p>
          <a:p>
            <a:endParaRPr lang="en-US" sz="3000" dirty="0"/>
          </a:p>
        </p:txBody>
      </p:sp>
    </p:spTree>
    <p:extLst>
      <p:ext uri="{BB962C8B-B14F-4D97-AF65-F5344CB8AC3E}">
        <p14:creationId xmlns:p14="http://schemas.microsoft.com/office/powerpoint/2010/main" val="3323885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Any Unique Stakeholders Who Should be Included?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01" y="2063045"/>
            <a:ext cx="6019800" cy="4015779"/>
          </a:xfrm>
          <a:prstGeom prst="rect">
            <a:avLst/>
          </a:prstGeom>
        </p:spPr>
      </p:pic>
      <p:sp>
        <p:nvSpPr>
          <p:cNvPr id="7" name="&quot;No&quot; Symbol 6"/>
          <p:cNvSpPr/>
          <p:nvPr/>
        </p:nvSpPr>
        <p:spPr>
          <a:xfrm>
            <a:off x="3295574" y="2743201"/>
            <a:ext cx="3327399" cy="313266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05413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Any Unique Stakeholders Who Should be Included?</a:t>
            </a:r>
          </a:p>
        </p:txBody>
      </p:sp>
      <p:graphicFrame>
        <p:nvGraphicFramePr>
          <p:cNvPr id="5" name="Diagram 4"/>
          <p:cNvGraphicFramePr/>
          <p:nvPr/>
        </p:nvGraphicFramePr>
        <p:xfrm>
          <a:off x="1828800" y="2044700"/>
          <a:ext cx="8534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0209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Any Unique Stakeholders Who Should be Included?</a:t>
            </a:r>
          </a:p>
        </p:txBody>
      </p:sp>
      <p:pic>
        <p:nvPicPr>
          <p:cNvPr id="5" name="Picture 4" descr="People Walk And Bike Along Atlanta Beltline Recreational Area royalty-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224312"/>
            <a:ext cx="5562600" cy="370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16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Any Unique Stakeholders Who Should be Included?</a:t>
            </a:r>
          </a:p>
        </p:txBody>
      </p:sp>
      <p:graphicFrame>
        <p:nvGraphicFramePr>
          <p:cNvPr id="5" name="Diagram 4"/>
          <p:cNvGraphicFramePr/>
          <p:nvPr/>
        </p:nvGraphicFramePr>
        <p:xfrm>
          <a:off x="1712976" y="2023364"/>
          <a:ext cx="8534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466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33800" y="676437"/>
            <a:ext cx="4572000" cy="461665"/>
          </a:xfrm>
          <a:prstGeom prst="rect">
            <a:avLst/>
          </a:prstGeom>
        </p:spPr>
        <p:txBody>
          <a:bodyPr wrap="square">
            <a:spAutoFit/>
          </a:bodyPr>
          <a:lstStyle/>
          <a:p>
            <a:pPr algn="ctr"/>
            <a:r>
              <a:rPr lang="en-US" sz="2400" u="sng" dirty="0">
                <a:hlinkClick r:id="rId4"/>
              </a:rPr>
              <a:t>https://youtu.be/DMzxE4GBATE</a:t>
            </a:r>
            <a:endParaRPr lang="en-US" sz="2400" dirty="0"/>
          </a:p>
        </p:txBody>
      </p:sp>
      <p:sp>
        <p:nvSpPr>
          <p:cNvPr id="7" name="Rectangle 6"/>
          <p:cNvSpPr/>
          <p:nvPr/>
        </p:nvSpPr>
        <p:spPr>
          <a:xfrm>
            <a:off x="4305300" y="5943600"/>
            <a:ext cx="34290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4065"/>
                </a:solidFill>
              </a:rPr>
              <a:t>Click on the play button above to watch the video.</a:t>
            </a:r>
          </a:p>
        </p:txBody>
      </p:sp>
      <p:sp>
        <p:nvSpPr>
          <p:cNvPr id="8" name="Text Placeholder 3"/>
          <p:cNvSpPr>
            <a:spLocks noGrp="1"/>
          </p:cNvSpPr>
          <p:nvPr>
            <p:ph type="body" sz="quarter" idx="10"/>
          </p:nvPr>
        </p:nvSpPr>
        <p:spPr>
          <a:xfrm>
            <a:off x="1828800" y="6321551"/>
            <a:ext cx="2590800" cy="304800"/>
          </a:xfrm>
        </p:spPr>
        <p:txBody>
          <a:bodyPr/>
          <a:lstStyle/>
          <a:p>
            <a:r>
              <a:rPr lang="en-US" dirty="0"/>
              <a:t>American Cancer Society, </a:t>
            </a:r>
            <a:r>
              <a:rPr lang="en-US" dirty="0" err="1"/>
              <a:t>n.d.</a:t>
            </a:r>
            <a:endParaRPr lang="en-US" dirty="0"/>
          </a:p>
        </p:txBody>
      </p:sp>
      <p:pic>
        <p:nvPicPr>
          <p:cNvPr id="2" name="DMzxE4GBATE"/>
          <p:cNvPicPr>
            <a:picLocks noRot="1" noChangeAspect="1"/>
          </p:cNvPicPr>
          <p:nvPr>
            <a:videoFile r:link="rId1"/>
          </p:nvPr>
        </p:nvPicPr>
        <p:blipFill>
          <a:blip r:embed="rId5"/>
          <a:stretch>
            <a:fillRect/>
          </a:stretch>
        </p:blipFill>
        <p:spPr>
          <a:xfrm>
            <a:off x="2209800" y="1344147"/>
            <a:ext cx="7810500" cy="4393406"/>
          </a:xfrm>
          <a:prstGeom prst="rect">
            <a:avLst/>
          </a:prstGeom>
        </p:spPr>
      </p:pic>
    </p:spTree>
    <p:extLst>
      <p:ext uri="{BB962C8B-B14F-4D97-AF65-F5344CB8AC3E}">
        <p14:creationId xmlns:p14="http://schemas.microsoft.com/office/powerpoint/2010/main" val="400292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Competencies </a:t>
            </a:r>
          </a:p>
        </p:txBody>
      </p:sp>
      <p:sp>
        <p:nvSpPr>
          <p:cNvPr id="3" name="Content Placeholder 2"/>
          <p:cNvSpPr>
            <a:spLocks noGrp="1"/>
          </p:cNvSpPr>
          <p:nvPr>
            <p:ph idx="1"/>
          </p:nvPr>
        </p:nvSpPr>
        <p:spPr/>
        <p:txBody>
          <a:bodyPr>
            <a:normAutofit/>
          </a:bodyPr>
          <a:lstStyle/>
          <a:p>
            <a:r>
              <a:rPr lang="en-US" dirty="0"/>
              <a:t>Engage in advocacy for health and health education/promotion</a:t>
            </a:r>
          </a:p>
          <a:p>
            <a:r>
              <a:rPr lang="en-US" dirty="0"/>
              <a:t>Influence policy and/or systems change to promote health and health education </a:t>
            </a:r>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798097"/>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78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Our Missions Align?</a:t>
            </a:r>
          </a:p>
        </p:txBody>
      </p:sp>
      <p:sp>
        <p:nvSpPr>
          <p:cNvPr id="7" name="Rectangle 6"/>
          <p:cNvSpPr/>
          <p:nvPr/>
        </p:nvSpPr>
        <p:spPr>
          <a:xfrm>
            <a:off x="1672602" y="4400717"/>
            <a:ext cx="3581400" cy="1247228"/>
          </a:xfrm>
          <a:prstGeom prst="rect">
            <a:avLst/>
          </a:prstGeom>
          <a:solidFill>
            <a:srgbClr val="03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rPr>
              <a:t>Diverse groups often have different cultures, interests, priorities and values.</a:t>
            </a:r>
            <a:endParaRPr lang="en-US" sz="1900" dirty="0"/>
          </a:p>
        </p:txBody>
      </p:sp>
      <p:sp>
        <p:nvSpPr>
          <p:cNvPr id="8" name="Rectangle 7"/>
          <p:cNvSpPr/>
          <p:nvPr/>
        </p:nvSpPr>
        <p:spPr>
          <a:xfrm>
            <a:off x="6625602" y="4400717"/>
            <a:ext cx="3889998" cy="1247228"/>
          </a:xfrm>
          <a:prstGeom prst="rect">
            <a:avLst/>
          </a:prstGeom>
          <a:solidFill>
            <a:srgbClr val="03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Ensures all members have ownership of the process and accountability for the outcome. </a:t>
            </a:r>
          </a:p>
        </p:txBody>
      </p:sp>
      <p:sp>
        <p:nvSpPr>
          <p:cNvPr id="9" name="Striped Right Arrow 8"/>
          <p:cNvSpPr/>
          <p:nvPr/>
        </p:nvSpPr>
        <p:spPr>
          <a:xfrm rot="10800000">
            <a:off x="5283210" y="4742689"/>
            <a:ext cx="1280715" cy="623614"/>
          </a:xfrm>
          <a:prstGeom prst="stripedRightArrow">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5602" y="2743200"/>
            <a:ext cx="3851146" cy="13079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129" y="1914580"/>
            <a:ext cx="3200775" cy="2136610"/>
          </a:xfrm>
          <a:prstGeom prst="rect">
            <a:avLst/>
          </a:prstGeom>
        </p:spPr>
      </p:pic>
    </p:spTree>
    <p:extLst>
      <p:ext uri="{BB962C8B-B14F-4D97-AF65-F5344CB8AC3E}">
        <p14:creationId xmlns:p14="http://schemas.microsoft.com/office/powerpoint/2010/main" val="928102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1" y="685801"/>
            <a:ext cx="4555671" cy="461665"/>
          </a:xfrm>
          <a:prstGeom prst="rect">
            <a:avLst/>
          </a:prstGeom>
        </p:spPr>
        <p:txBody>
          <a:bodyPr wrap="none">
            <a:spAutoFit/>
          </a:bodyPr>
          <a:lstStyle/>
          <a:p>
            <a:r>
              <a:rPr lang="en-US" sz="2400" u="sng" dirty="0">
                <a:hlinkClick r:id="rId4"/>
              </a:rPr>
              <a:t>https://youtu.be/DMzxE4GBATE</a:t>
            </a:r>
            <a:endParaRPr lang="en-US" sz="2400" dirty="0"/>
          </a:p>
        </p:txBody>
      </p:sp>
      <p:sp>
        <p:nvSpPr>
          <p:cNvPr id="4" name="Text Placeholder 3"/>
          <p:cNvSpPr>
            <a:spLocks noGrp="1"/>
          </p:cNvSpPr>
          <p:nvPr>
            <p:ph type="body" sz="quarter" idx="10"/>
          </p:nvPr>
        </p:nvSpPr>
        <p:spPr>
          <a:xfrm>
            <a:off x="1752600" y="6324600"/>
            <a:ext cx="2667000" cy="381000"/>
          </a:xfrm>
        </p:spPr>
        <p:txBody>
          <a:bodyPr/>
          <a:lstStyle/>
          <a:p>
            <a:r>
              <a:rPr lang="en-US" dirty="0"/>
              <a:t>American Cancer Society, </a:t>
            </a:r>
            <a:r>
              <a:rPr lang="en-US" dirty="0" err="1"/>
              <a:t>n.d.</a:t>
            </a:r>
            <a:endParaRPr lang="en-US" dirty="0"/>
          </a:p>
        </p:txBody>
      </p:sp>
      <p:sp>
        <p:nvSpPr>
          <p:cNvPr id="7" name="Rectangle 6"/>
          <p:cNvSpPr/>
          <p:nvPr/>
        </p:nvSpPr>
        <p:spPr>
          <a:xfrm>
            <a:off x="4229100" y="6063996"/>
            <a:ext cx="342900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4065"/>
                </a:solidFill>
              </a:rPr>
              <a:t>Click on the play button above to watch the video.</a:t>
            </a:r>
          </a:p>
        </p:txBody>
      </p:sp>
      <p:pic>
        <p:nvPicPr>
          <p:cNvPr id="3" name="DMzxE4GBATE"/>
          <p:cNvPicPr>
            <a:picLocks noRot="1" noChangeAspect="1"/>
          </p:cNvPicPr>
          <p:nvPr>
            <a:videoFile r:link="rId1"/>
          </p:nvPr>
        </p:nvPicPr>
        <p:blipFill>
          <a:blip r:embed="rId5"/>
          <a:stretch>
            <a:fillRect/>
          </a:stretch>
        </p:blipFill>
        <p:spPr>
          <a:xfrm>
            <a:off x="2286000" y="1408070"/>
            <a:ext cx="7772400" cy="4371975"/>
          </a:xfrm>
          <a:prstGeom prst="rect">
            <a:avLst/>
          </a:prstGeom>
        </p:spPr>
      </p:pic>
    </p:spTree>
    <p:extLst>
      <p:ext uri="{BB962C8B-B14F-4D97-AF65-F5344CB8AC3E}">
        <p14:creationId xmlns:p14="http://schemas.microsoft.com/office/powerpoint/2010/main" val="570599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Stakeholders Will Be Opposed?</a:t>
            </a:r>
          </a:p>
        </p:txBody>
      </p:sp>
      <p:sp>
        <p:nvSpPr>
          <p:cNvPr id="6" name="Rectangle 5"/>
          <p:cNvSpPr/>
          <p:nvPr/>
        </p:nvSpPr>
        <p:spPr>
          <a:xfrm>
            <a:off x="4075112" y="5369818"/>
            <a:ext cx="3962400" cy="609600"/>
          </a:xfrm>
          <a:prstGeom prst="rect">
            <a:avLst/>
          </a:prstGeom>
          <a:solidFill>
            <a:srgbClr val="004065"/>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Build strong support for the initiative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556" y="2166507"/>
            <a:ext cx="3465512" cy="3181540"/>
          </a:xfrm>
          <a:prstGeom prst="rect">
            <a:avLst/>
          </a:prstGeom>
        </p:spPr>
      </p:pic>
    </p:spTree>
    <p:extLst>
      <p:ext uri="{BB962C8B-B14F-4D97-AF65-F5344CB8AC3E}">
        <p14:creationId xmlns:p14="http://schemas.microsoft.com/office/powerpoint/2010/main" val="3286868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Stakeholders Will Be Opposed?</a:t>
            </a:r>
          </a:p>
        </p:txBody>
      </p:sp>
      <p:sp>
        <p:nvSpPr>
          <p:cNvPr id="7" name="Equal 6"/>
          <p:cNvSpPr/>
          <p:nvPr/>
        </p:nvSpPr>
        <p:spPr>
          <a:xfrm>
            <a:off x="6249105" y="3216165"/>
            <a:ext cx="1447800" cy="125036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7989005" y="3216166"/>
            <a:ext cx="2286000" cy="1185755"/>
          </a:xfrm>
          <a:prstGeom prst="round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Lost profits?</a:t>
            </a:r>
          </a:p>
        </p:txBody>
      </p:sp>
      <p:sp>
        <p:nvSpPr>
          <p:cNvPr id="9" name="Cloud Callout 8"/>
          <p:cNvSpPr/>
          <p:nvPr/>
        </p:nvSpPr>
        <p:spPr>
          <a:xfrm>
            <a:off x="8045936" y="990600"/>
            <a:ext cx="2514600" cy="1524000"/>
          </a:xfrm>
          <a:prstGeom prst="cloudCallout">
            <a:avLst>
              <a:gd name="adj1" fmla="val -28409"/>
              <a:gd name="adj2" fmla="val 90000"/>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Alternative sources of revenue?</a:t>
            </a:r>
          </a:p>
        </p:txBody>
      </p:sp>
      <p:sp>
        <p:nvSpPr>
          <p:cNvPr id="10" name="Cloud Callout 9"/>
          <p:cNvSpPr/>
          <p:nvPr/>
        </p:nvSpPr>
        <p:spPr>
          <a:xfrm>
            <a:off x="7699533" y="4770322"/>
            <a:ext cx="2454166" cy="1295400"/>
          </a:xfrm>
          <a:prstGeom prst="cloudCallout">
            <a:avLst>
              <a:gd name="adj1" fmla="val 9470"/>
              <a:gd name="adj2" fmla="val -95000"/>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data support your position?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511256"/>
            <a:ext cx="4038600" cy="2694130"/>
          </a:xfrm>
          <a:prstGeom prst="rect">
            <a:avLst/>
          </a:prstGeom>
        </p:spPr>
      </p:pic>
      <p:sp>
        <p:nvSpPr>
          <p:cNvPr id="11" name="&quot;No&quot; Symbol 10"/>
          <p:cNvSpPr/>
          <p:nvPr/>
        </p:nvSpPr>
        <p:spPr>
          <a:xfrm>
            <a:off x="1981201" y="2812492"/>
            <a:ext cx="2305969" cy="221670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8610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Resources Are Needed?</a:t>
            </a:r>
          </a:p>
        </p:txBody>
      </p:sp>
      <p:graphicFrame>
        <p:nvGraphicFramePr>
          <p:cNvPr id="5" name="Diagram 4"/>
          <p:cNvGraphicFramePr/>
          <p:nvPr/>
        </p:nvGraphicFramePr>
        <p:xfrm>
          <a:off x="2011680" y="1895857"/>
          <a:ext cx="7848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160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Others Care About PSE Change?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905000"/>
            <a:ext cx="7112000" cy="4267200"/>
          </a:xfrm>
        </p:spPr>
      </p:pic>
    </p:spTree>
    <p:extLst>
      <p:ext uri="{BB962C8B-B14F-4D97-AF65-F5344CB8AC3E}">
        <p14:creationId xmlns:p14="http://schemas.microsoft.com/office/powerpoint/2010/main" val="2163265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Others Care About PSE Change?</a:t>
            </a:r>
          </a:p>
        </p:txBody>
      </p:sp>
      <p:sp>
        <p:nvSpPr>
          <p:cNvPr id="4" name="Text Placeholder 3"/>
          <p:cNvSpPr>
            <a:spLocks noGrp="1"/>
          </p:cNvSpPr>
          <p:nvPr>
            <p:ph type="body" sz="quarter" idx="10"/>
          </p:nvPr>
        </p:nvSpPr>
        <p:spPr/>
        <p:txBody>
          <a:bodyPr/>
          <a:lstStyle/>
          <a:p>
            <a:r>
              <a:rPr lang="en-US" dirty="0"/>
              <a:t>Action4PSEChange, 2016b.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144" y="4038600"/>
            <a:ext cx="2971800" cy="1981200"/>
          </a:xfrm>
          <a:prstGeom prst="rect">
            <a:avLst/>
          </a:prstGeom>
        </p:spPr>
      </p:pic>
      <p:pic>
        <p:nvPicPr>
          <p:cNvPr id="6" name="Picture 2" descr="Image result for smokefree no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6764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83080" y="2133601"/>
            <a:ext cx="53340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1">
                    <a:lumMod val="75000"/>
                    <a:lumOff val="25000"/>
                  </a:schemeClr>
                </a:solidFill>
              </a:rPr>
              <a:t>Louisiana 5</a:t>
            </a:r>
            <a:r>
              <a:rPr lang="en-US" sz="2800" baseline="30000" dirty="0">
                <a:solidFill>
                  <a:schemeClr val="tx1">
                    <a:lumMod val="75000"/>
                    <a:lumOff val="25000"/>
                  </a:schemeClr>
                </a:solidFill>
              </a:rPr>
              <a:t>th</a:t>
            </a:r>
            <a:r>
              <a:rPr lang="en-US" sz="2800" dirty="0">
                <a:solidFill>
                  <a:schemeClr val="tx1">
                    <a:lumMod val="75000"/>
                    <a:lumOff val="25000"/>
                  </a:schemeClr>
                </a:solidFill>
              </a:rPr>
              <a:t> highest smoking rate in the United States</a:t>
            </a:r>
          </a:p>
          <a:p>
            <a:pPr marL="285750" indent="-285750">
              <a:buFont typeface="Arial" panose="020B0604020202020204" pitchFamily="34" charset="0"/>
              <a:buChar char="•"/>
            </a:pPr>
            <a:r>
              <a:rPr lang="en-US" sz="2800" dirty="0">
                <a:solidFill>
                  <a:schemeClr val="tx1">
                    <a:lumMod val="75000"/>
                    <a:lumOff val="25000"/>
                  </a:schemeClr>
                </a:solidFill>
              </a:rPr>
              <a:t>Louisiana CCC program, Geographic Health Equity Alliance, Louisiana Campaign for Tobacco-Free Living worked with the </a:t>
            </a:r>
            <a:r>
              <a:rPr lang="en-US" sz="2800" dirty="0" err="1">
                <a:solidFill>
                  <a:schemeClr val="tx1">
                    <a:lumMod val="75000"/>
                    <a:lumOff val="25000"/>
                  </a:schemeClr>
                </a:solidFill>
              </a:rPr>
              <a:t>SmokeFree</a:t>
            </a:r>
            <a:r>
              <a:rPr lang="en-US" sz="2800" dirty="0">
                <a:solidFill>
                  <a:schemeClr val="tx1">
                    <a:lumMod val="75000"/>
                    <a:lumOff val="25000"/>
                  </a:schemeClr>
                </a:solidFill>
              </a:rPr>
              <a:t> NOLA Coalition.</a:t>
            </a:r>
          </a:p>
        </p:txBody>
      </p:sp>
    </p:spTree>
    <p:extLst>
      <p:ext uri="{BB962C8B-B14F-4D97-AF65-F5344CB8AC3E}">
        <p14:creationId xmlns:p14="http://schemas.microsoft.com/office/powerpoint/2010/main" val="1550593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Others Care About PSE Change?</a:t>
            </a:r>
          </a:p>
        </p:txBody>
      </p:sp>
      <p:sp>
        <p:nvSpPr>
          <p:cNvPr id="4" name="Text Placeholder 3"/>
          <p:cNvSpPr>
            <a:spLocks noGrp="1"/>
          </p:cNvSpPr>
          <p:nvPr>
            <p:ph type="body" sz="quarter" idx="10"/>
          </p:nvPr>
        </p:nvSpPr>
        <p:spPr/>
        <p:txBody>
          <a:bodyPr/>
          <a:lstStyle/>
          <a:p>
            <a:r>
              <a:rPr lang="en-US" dirty="0"/>
              <a:t>Action4PSEChange, 2016b.</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429000"/>
            <a:ext cx="3675888" cy="2745602"/>
          </a:xfrm>
          <a:prstGeom prst="rect">
            <a:avLst/>
          </a:prstGeom>
        </p:spPr>
      </p:pic>
      <p:sp>
        <p:nvSpPr>
          <p:cNvPr id="8" name="Oval Callout 7"/>
          <p:cNvSpPr/>
          <p:nvPr/>
        </p:nvSpPr>
        <p:spPr>
          <a:xfrm>
            <a:off x="6705600" y="1371600"/>
            <a:ext cx="3733800" cy="2438564"/>
          </a:xfrm>
          <a:prstGeom prst="wedgeEllipseCallout">
            <a:avLst>
              <a:gd name="adj1" fmla="val -44424"/>
              <a:gd name="adj2" fmla="val 55685"/>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Verdana" panose="020B0604030504040204" pitchFamily="34" charset="0"/>
                <a:cs typeface="Verdana" panose="020B0604030504040204" pitchFamily="34" charset="0"/>
              </a:rPr>
              <a:t>“It has been really nice to go out and enjoy bars and casinos without breathing cigarette smoke or smelling like cigarette smoke.”</a:t>
            </a:r>
          </a:p>
        </p:txBody>
      </p:sp>
      <p:sp>
        <p:nvSpPr>
          <p:cNvPr id="9" name="Rounded Rectangular Callout 8"/>
          <p:cNvSpPr/>
          <p:nvPr/>
        </p:nvSpPr>
        <p:spPr>
          <a:xfrm>
            <a:off x="2133600" y="1981200"/>
            <a:ext cx="2743200" cy="1600200"/>
          </a:xfrm>
          <a:prstGeom prst="wedgeRoundRectCallout">
            <a:avLst>
              <a:gd name="adj1" fmla="val 36310"/>
              <a:gd name="adj2" fmla="val 76105"/>
              <a:gd name="adj3" fmla="val 16667"/>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a typeface="Verdana" panose="020B0604030504040204" pitchFamily="34" charset="0"/>
                <a:cs typeface="Verdana" panose="020B0604030504040204" pitchFamily="34" charset="0"/>
              </a:rPr>
              <a:t>“Smoke free bars and casinos are healthier for customers and employees.”</a:t>
            </a:r>
          </a:p>
        </p:txBody>
      </p:sp>
    </p:spTree>
    <p:extLst>
      <p:ext uri="{BB962C8B-B14F-4D97-AF65-F5344CB8AC3E}">
        <p14:creationId xmlns:p14="http://schemas.microsoft.com/office/powerpoint/2010/main" val="1937632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Others Care About PSE Change?</a:t>
            </a:r>
          </a:p>
        </p:txBody>
      </p:sp>
      <p:sp>
        <p:nvSpPr>
          <p:cNvPr id="4" name="Text Placeholder 3"/>
          <p:cNvSpPr>
            <a:spLocks noGrp="1"/>
          </p:cNvSpPr>
          <p:nvPr>
            <p:ph type="body" sz="quarter" idx="10"/>
          </p:nvPr>
        </p:nvSpPr>
        <p:spPr/>
        <p:txBody>
          <a:bodyPr/>
          <a:lstStyle/>
          <a:p>
            <a:r>
              <a:rPr lang="en-US" dirty="0"/>
              <a:t>Action4PSEChange, 2016b.</a:t>
            </a:r>
          </a:p>
        </p:txBody>
      </p:sp>
      <p:graphicFrame>
        <p:nvGraphicFramePr>
          <p:cNvPr id="6" name="Diagram 5"/>
          <p:cNvGraphicFramePr/>
          <p:nvPr/>
        </p:nvGraphicFramePr>
        <p:xfrm>
          <a:off x="3048000"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0653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Will We Sustain PSE Change?</a:t>
            </a:r>
          </a:p>
        </p:txBody>
      </p:sp>
      <p:sp>
        <p:nvSpPr>
          <p:cNvPr id="5" name="Cloud Callout 4"/>
          <p:cNvSpPr/>
          <p:nvPr/>
        </p:nvSpPr>
        <p:spPr>
          <a:xfrm>
            <a:off x="2133600" y="2057400"/>
            <a:ext cx="3124200" cy="2514600"/>
          </a:xfrm>
          <a:prstGeom prst="cloudCallout">
            <a:avLst>
              <a:gd name="adj1" fmla="val 46261"/>
              <a:gd name="adj2" fmla="val 70833"/>
            </a:avLst>
          </a:prstGeom>
          <a:solidFill>
            <a:srgbClr val="0083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long will the grant last?</a:t>
            </a:r>
          </a:p>
        </p:txBody>
      </p:sp>
      <p:sp>
        <p:nvSpPr>
          <p:cNvPr id="6" name="Cloud Callout 5"/>
          <p:cNvSpPr/>
          <p:nvPr/>
        </p:nvSpPr>
        <p:spPr>
          <a:xfrm>
            <a:off x="6477000" y="2057400"/>
            <a:ext cx="3429000" cy="2743200"/>
          </a:xfrm>
          <a:prstGeom prst="cloudCallout">
            <a:avLst>
              <a:gd name="adj1" fmla="val -51175"/>
              <a:gd name="adj2" fmla="val 93750"/>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 other mechanisms exist that could fund the PSE effort?</a:t>
            </a:r>
          </a:p>
        </p:txBody>
      </p:sp>
    </p:spTree>
    <p:extLst>
      <p:ext uri="{BB962C8B-B14F-4D97-AF65-F5344CB8AC3E}">
        <p14:creationId xmlns:p14="http://schemas.microsoft.com/office/powerpoint/2010/main" val="617145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p>
        </p:txBody>
      </p:sp>
      <p:sp>
        <p:nvSpPr>
          <p:cNvPr id="3" name="Content Placeholder 2"/>
          <p:cNvSpPr>
            <a:spLocks noGrp="1"/>
          </p:cNvSpPr>
          <p:nvPr>
            <p:ph idx="1"/>
          </p:nvPr>
        </p:nvSpPr>
        <p:spPr/>
        <p:txBody>
          <a:bodyPr>
            <a:normAutofit/>
          </a:bodyPr>
          <a:lstStyle/>
          <a:p>
            <a:r>
              <a:rPr lang="en-US" dirty="0"/>
              <a:t>Describe the process of PSE change as an evidence-based approach to improve health</a:t>
            </a:r>
          </a:p>
          <a:p>
            <a:r>
              <a:rPr lang="en-US" dirty="0"/>
              <a:t>Distinguish between PSE change initiatives and conventional public health interventions </a:t>
            </a:r>
          </a:p>
        </p:txBody>
      </p:sp>
    </p:spTree>
    <p:extLst>
      <p:ext uri="{BB962C8B-B14F-4D97-AF65-F5344CB8AC3E}">
        <p14:creationId xmlns:p14="http://schemas.microsoft.com/office/powerpoint/2010/main" val="1364936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Will We Sustain PSE Change?</a:t>
            </a:r>
          </a:p>
        </p:txBody>
      </p:sp>
      <p:sp>
        <p:nvSpPr>
          <p:cNvPr id="4" name="Text Placeholder 3"/>
          <p:cNvSpPr>
            <a:spLocks noGrp="1"/>
          </p:cNvSpPr>
          <p:nvPr>
            <p:ph type="body" sz="quarter" idx="10"/>
          </p:nvPr>
        </p:nvSpPr>
        <p:spPr/>
        <p:txBody>
          <a:bodyPr/>
          <a:lstStyle/>
          <a:p>
            <a:r>
              <a:rPr lang="en-US" dirty="0"/>
              <a:t>The Pennsylvania Cancer Control, Prevention and Research Advisory Board, 2013.</a:t>
            </a:r>
          </a:p>
        </p:txBody>
      </p:sp>
      <p:graphicFrame>
        <p:nvGraphicFramePr>
          <p:cNvPr id="5" name="Diagram 4"/>
          <p:cNvGraphicFramePr/>
          <p:nvPr/>
        </p:nvGraphicFramePr>
        <p:xfrm>
          <a:off x="5105400" y="1828186"/>
          <a:ext cx="541020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1689551"/>
            <a:ext cx="3529314" cy="4497029"/>
          </a:xfrm>
          <a:prstGeom prst="rect">
            <a:avLst/>
          </a:prstGeom>
        </p:spPr>
      </p:pic>
    </p:spTree>
    <p:extLst>
      <p:ext uri="{BB962C8B-B14F-4D97-AF65-F5344CB8AC3E}">
        <p14:creationId xmlns:p14="http://schemas.microsoft.com/office/powerpoint/2010/main" val="401116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Will We Sustain PSE Change?</a:t>
            </a:r>
          </a:p>
        </p:txBody>
      </p:sp>
      <p:sp>
        <p:nvSpPr>
          <p:cNvPr id="4" name="Text Placeholder 3"/>
          <p:cNvSpPr>
            <a:spLocks noGrp="1"/>
          </p:cNvSpPr>
          <p:nvPr>
            <p:ph type="body" sz="quarter" idx="10"/>
          </p:nvPr>
        </p:nvSpPr>
        <p:spPr>
          <a:xfrm>
            <a:off x="1981200" y="6096000"/>
            <a:ext cx="5562600" cy="609600"/>
          </a:xfrm>
        </p:spPr>
        <p:txBody>
          <a:bodyPr/>
          <a:lstStyle/>
          <a:p>
            <a:r>
              <a:rPr lang="en-US" sz="1000" dirty="0"/>
              <a:t>Action4PSEChange, 2016b; The Pennsylvania Cancer Control, Prevention and Research Advisory Board, 2013; M. Sánchez </a:t>
            </a:r>
            <a:r>
              <a:rPr lang="en-US" sz="1000" dirty="0" err="1"/>
              <a:t>Aracil</a:t>
            </a:r>
            <a:r>
              <a:rPr lang="en-US" sz="1000" dirty="0"/>
              <a:t>, personal communication, September 19, 2016.</a:t>
            </a:r>
          </a:p>
        </p:txBody>
      </p:sp>
      <p:graphicFrame>
        <p:nvGraphicFramePr>
          <p:cNvPr id="5" name="Diagram 4"/>
          <p:cNvGraphicFramePr/>
          <p:nvPr/>
        </p:nvGraphicFramePr>
        <p:xfrm>
          <a:off x="1828800" y="1920241"/>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940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Will We Sustain PSE Change?</a:t>
            </a:r>
          </a:p>
        </p:txBody>
      </p:sp>
      <p:sp>
        <p:nvSpPr>
          <p:cNvPr id="5" name="Rectangle 4"/>
          <p:cNvSpPr/>
          <p:nvPr/>
        </p:nvSpPr>
        <p:spPr>
          <a:xfrm>
            <a:off x="3714750" y="4876801"/>
            <a:ext cx="4457700" cy="584775"/>
          </a:xfrm>
          <a:prstGeom prst="rect">
            <a:avLst/>
          </a:prstGeom>
          <a:solidFill>
            <a:schemeClr val="accent1">
              <a:alpha val="78000"/>
            </a:schemeClr>
          </a:solidFill>
        </p:spPr>
        <p:txBody>
          <a:bodyPr wrap="square">
            <a:spAutoFit/>
          </a:bodyPr>
          <a:lstStyle/>
          <a:p>
            <a:pPr algn="ctr"/>
            <a:r>
              <a:rPr lang="en-US" sz="3200" b="1" dirty="0">
                <a:solidFill>
                  <a:srgbClr val="0096D6"/>
                </a:solidFill>
              </a:rPr>
              <a:t>http://bit.ly/CTBSec2</a:t>
            </a:r>
          </a:p>
        </p:txBody>
      </p:sp>
      <p:pic>
        <p:nvPicPr>
          <p:cNvPr id="6" name="Picture 4" descr="Image result for community tool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133601"/>
            <a:ext cx="5334000" cy="223027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a:spLocks noGrp="1"/>
          </p:cNvSpPr>
          <p:nvPr>
            <p:ph type="body" sz="quarter" idx="10"/>
          </p:nvPr>
        </p:nvSpPr>
        <p:spPr>
          <a:xfrm>
            <a:off x="1981200" y="6096000"/>
            <a:ext cx="5562600" cy="381000"/>
          </a:xfrm>
        </p:spPr>
        <p:txBody>
          <a:bodyPr/>
          <a:lstStyle/>
          <a:p>
            <a:r>
              <a:rPr lang="en-US" dirty="0"/>
              <a:t>Community Tool Box, </a:t>
            </a:r>
            <a:r>
              <a:rPr lang="en-US" dirty="0" err="1"/>
              <a:t>n.d.</a:t>
            </a:r>
            <a:endParaRPr lang="en-US" dirty="0"/>
          </a:p>
        </p:txBody>
      </p:sp>
    </p:spTree>
    <p:extLst>
      <p:ext uri="{BB962C8B-B14F-4D97-AF65-F5344CB8AC3E}">
        <p14:creationId xmlns:p14="http://schemas.microsoft.com/office/powerpoint/2010/main" val="4171972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095" y="2443795"/>
            <a:ext cx="3385411" cy="3264315"/>
          </a:xfrm>
          <a:prstGeom prst="rect">
            <a:avLst/>
          </a:prstGeom>
        </p:spPr>
      </p:pic>
      <p:sp>
        <p:nvSpPr>
          <p:cNvPr id="2" name="Title 1"/>
          <p:cNvSpPr>
            <a:spLocks noGrp="1"/>
          </p:cNvSpPr>
          <p:nvPr>
            <p:ph type="title"/>
          </p:nvPr>
        </p:nvSpPr>
        <p:spPr/>
        <p:txBody>
          <a:bodyPr/>
          <a:lstStyle/>
          <a:p>
            <a:r>
              <a:rPr lang="en-US" dirty="0"/>
              <a:t>Florida PSE Effort</a:t>
            </a:r>
          </a:p>
        </p:txBody>
      </p:sp>
      <p:sp>
        <p:nvSpPr>
          <p:cNvPr id="4" name="Text Placeholder 3"/>
          <p:cNvSpPr>
            <a:spLocks noGrp="1"/>
          </p:cNvSpPr>
          <p:nvPr>
            <p:ph type="body" sz="quarter" idx="10"/>
          </p:nvPr>
        </p:nvSpPr>
        <p:spPr/>
        <p:txBody>
          <a:bodyPr/>
          <a:lstStyle/>
          <a:p>
            <a:r>
              <a:rPr lang="en-US" dirty="0"/>
              <a:t>Action4PSEAChange, 2016a.</a:t>
            </a:r>
          </a:p>
        </p:txBody>
      </p:sp>
      <p:sp>
        <p:nvSpPr>
          <p:cNvPr id="6" name="Rounded Rectangle 5"/>
          <p:cNvSpPr/>
          <p:nvPr/>
        </p:nvSpPr>
        <p:spPr>
          <a:xfrm>
            <a:off x="2480696" y="2220780"/>
            <a:ext cx="4191000" cy="1314450"/>
          </a:xfrm>
          <a:prstGeom prst="roundRect">
            <a:avLst/>
          </a:prstGeom>
          <a:ln>
            <a:solidFill>
              <a:srgbClr val="E7F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4065"/>
                </a:solidFill>
              </a:rPr>
              <a:t>Promote Work of Community Health Workers (CHWs)</a:t>
            </a:r>
          </a:p>
        </p:txBody>
      </p:sp>
      <p:sp>
        <p:nvSpPr>
          <p:cNvPr id="7" name="Rounded Rectangle 6"/>
          <p:cNvSpPr/>
          <p:nvPr/>
        </p:nvSpPr>
        <p:spPr>
          <a:xfrm>
            <a:off x="3321106" y="4247286"/>
            <a:ext cx="2057400" cy="1326895"/>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Florida Department of Health</a:t>
            </a:r>
          </a:p>
        </p:txBody>
      </p:sp>
      <p:cxnSp>
        <p:nvCxnSpPr>
          <p:cNvPr id="8" name="Straight Connector 7"/>
          <p:cNvCxnSpPr>
            <a:stCxn id="7" idx="3"/>
          </p:cNvCxnSpPr>
          <p:nvPr/>
        </p:nvCxnSpPr>
        <p:spPr>
          <a:xfrm flipV="1">
            <a:off x="5378506" y="2789561"/>
            <a:ext cx="3308294" cy="2121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3"/>
          </p:cNvCxnSpPr>
          <p:nvPr/>
        </p:nvCxnSpPr>
        <p:spPr>
          <a:xfrm flipV="1">
            <a:off x="5378506" y="4427861"/>
            <a:ext cx="4489394" cy="482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3"/>
          </p:cNvCxnSpPr>
          <p:nvPr/>
        </p:nvCxnSpPr>
        <p:spPr>
          <a:xfrm flipV="1">
            <a:off x="5378506" y="3589851"/>
            <a:ext cx="4298894" cy="1320883"/>
          </a:xfrm>
          <a:prstGeom prst="line">
            <a:avLst/>
          </a:prstGeom>
        </p:spPr>
        <p:style>
          <a:lnRef idx="1">
            <a:schemeClr val="accent1"/>
          </a:lnRef>
          <a:fillRef idx="0">
            <a:schemeClr val="accent1"/>
          </a:fillRef>
          <a:effectRef idx="0">
            <a:schemeClr val="accent1"/>
          </a:effectRef>
          <a:fontRef idx="minor">
            <a:schemeClr val="tx1"/>
          </a:fontRef>
        </p:style>
      </p:cxnSp>
      <p:sp>
        <p:nvSpPr>
          <p:cNvPr id="11" name="5-Point Star 10"/>
          <p:cNvSpPr/>
          <p:nvPr/>
        </p:nvSpPr>
        <p:spPr>
          <a:xfrm>
            <a:off x="8497989" y="2546557"/>
            <a:ext cx="457200" cy="36115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9424474" y="3376321"/>
            <a:ext cx="457200" cy="36115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9677400" y="4241075"/>
            <a:ext cx="457200" cy="36115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ok Flat Blue Simple Icon with long shadow royalty-free stock vector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6488" y="2208891"/>
            <a:ext cx="1342115" cy="1342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Horizontal Scroll 15"/>
          <p:cNvSpPr/>
          <p:nvPr/>
        </p:nvSpPr>
        <p:spPr>
          <a:xfrm>
            <a:off x="5873229" y="4419022"/>
            <a:ext cx="2624760" cy="1749780"/>
          </a:xfrm>
          <a:prstGeom prst="horizontalScroll">
            <a:avLst/>
          </a:prstGeom>
          <a:solidFill>
            <a:srgbClr val="EDE9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CHW Certification &amp; Training </a:t>
            </a:r>
          </a:p>
        </p:txBody>
      </p:sp>
    </p:spTree>
    <p:extLst>
      <p:ext uri="{BB962C8B-B14F-4D97-AF65-F5344CB8AC3E}">
        <p14:creationId xmlns:p14="http://schemas.microsoft.com/office/powerpoint/2010/main" val="359295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Recap</a:t>
            </a:r>
          </a:p>
        </p:txBody>
      </p:sp>
      <p:graphicFrame>
        <p:nvGraphicFramePr>
          <p:cNvPr id="5" name="Content Placeholder 4"/>
          <p:cNvGraphicFramePr>
            <a:graphicFrameLocks noGrp="1"/>
          </p:cNvGraphicFramePr>
          <p:nvPr>
            <p:ph idx="1"/>
          </p:nvPr>
        </p:nvGraphicFramePr>
        <p:xfrm>
          <a:off x="1981200" y="2057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5738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5" name="Content Placeholder 2"/>
          <p:cNvSpPr>
            <a:spLocks noGrp="1"/>
          </p:cNvSpPr>
          <p:nvPr>
            <p:ph idx="1"/>
          </p:nvPr>
        </p:nvSpPr>
        <p:spPr>
          <a:xfrm>
            <a:off x="1984248" y="1981200"/>
            <a:ext cx="8229600" cy="3810000"/>
          </a:xfrm>
        </p:spPr>
        <p:txBody>
          <a:bodyPr>
            <a:normAutofit/>
          </a:bodyPr>
          <a:lstStyle/>
          <a:p>
            <a:r>
              <a:rPr lang="en-US" dirty="0">
                <a:hlinkClick r:id="rId3"/>
              </a:rPr>
              <a:t>Coalitions Work</a:t>
            </a:r>
            <a:r>
              <a:rPr lang="en-US" dirty="0"/>
              <a:t>™ </a:t>
            </a:r>
          </a:p>
          <a:p>
            <a:r>
              <a:rPr lang="en-US" dirty="0">
                <a:hlinkClick r:id="rId4"/>
              </a:rPr>
              <a:t>Policy, Systems and Environmental Change Resource Guide</a:t>
            </a:r>
            <a:endParaRPr lang="en-US" dirty="0"/>
          </a:p>
          <a:p>
            <a:r>
              <a:rPr lang="en-US" dirty="0">
                <a:hlinkClick r:id="rId5"/>
              </a:rPr>
              <a:t>National Trails Training Partnership</a:t>
            </a:r>
            <a:endParaRPr lang="en-US" dirty="0"/>
          </a:p>
          <a:p>
            <a:r>
              <a:rPr lang="en-US" dirty="0">
                <a:hlinkClick r:id="rId6"/>
              </a:rPr>
              <a:t>Partnerships: Frameworks for Working Together</a:t>
            </a:r>
            <a:endParaRPr lang="en-US" dirty="0"/>
          </a:p>
        </p:txBody>
      </p:sp>
    </p:spTree>
    <p:extLst>
      <p:ext uri="{BB962C8B-B14F-4D97-AF65-F5344CB8AC3E}">
        <p14:creationId xmlns:p14="http://schemas.microsoft.com/office/powerpoint/2010/main" val="957714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Autofit/>
          </a:bodyPr>
          <a:lstStyle/>
          <a:p>
            <a:pPr lvl="0"/>
            <a:r>
              <a:rPr lang="en-US" dirty="0"/>
              <a:t>Build various types of partnerships in order to achieve the goals and objectives of PSE change</a:t>
            </a:r>
          </a:p>
          <a:p>
            <a:pPr lvl="0"/>
            <a:r>
              <a:rPr lang="en-US" dirty="0"/>
              <a:t>Identify potential partners and determine if they are appropriate, meaningful and important to PSE change</a:t>
            </a:r>
          </a:p>
          <a:p>
            <a:pPr lvl="0"/>
            <a:r>
              <a:rPr lang="en-US" dirty="0"/>
              <a:t>Explain the importance of sustainability in </a:t>
            </a:r>
            <a:r>
              <a:rPr lang="en-US"/>
              <a:t>PSE change interventions </a:t>
            </a:r>
            <a:r>
              <a:rPr lang="en-US" dirty="0"/>
              <a:t>to stakeholders</a:t>
            </a:r>
          </a:p>
          <a:p>
            <a:pPr lvl="0"/>
            <a:endParaRPr lang="en-US" dirty="0"/>
          </a:p>
        </p:txBody>
      </p:sp>
    </p:spTree>
    <p:extLst>
      <p:ext uri="{BB962C8B-B14F-4D97-AF65-F5344CB8AC3E}">
        <p14:creationId xmlns:p14="http://schemas.microsoft.com/office/powerpoint/2010/main" val="2312422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981200" y="1752601"/>
            <a:ext cx="8229600" cy="4343400"/>
          </a:xfrm>
        </p:spPr>
        <p:txBody>
          <a:bodyPr>
            <a:normAutofit fontScale="47500" lnSpcReduction="20000"/>
          </a:bodyPr>
          <a:lstStyle/>
          <a:p>
            <a:pPr marL="457200" indent="-457200">
              <a:buNone/>
            </a:pPr>
            <a:r>
              <a:rPr lang="en-US" sz="3400" dirty="0"/>
              <a:t>Action4PSEChange. (2017). </a:t>
            </a:r>
            <a:r>
              <a:rPr lang="en-US" sz="3400" i="1" dirty="0"/>
              <a:t>Florida’s Community Health Worker Certification Program</a:t>
            </a:r>
            <a:r>
              <a:rPr lang="en-US" sz="3400" dirty="0"/>
              <a:t>. Retrieved from </a:t>
            </a:r>
            <a:r>
              <a:rPr lang="en-US" sz="3400" u="sng" dirty="0">
                <a:hlinkClick r:id="rId3"/>
              </a:rPr>
              <a:t>http</a:t>
            </a:r>
            <a:r>
              <a:rPr lang="en-US" sz="3400" u="sng">
                <a:hlinkClick r:id="rId3"/>
              </a:rPr>
              <a:t>://action4psechange.org/floridas-community-health-worker-certification-program</a:t>
            </a:r>
            <a:r>
              <a:rPr lang="en-US" sz="3400" u="sng" dirty="0">
                <a:hlinkClick r:id="rId3"/>
              </a:rPr>
              <a:t>/</a:t>
            </a:r>
            <a:r>
              <a:rPr lang="en-US" sz="3400" dirty="0"/>
              <a:t> </a:t>
            </a:r>
          </a:p>
          <a:p>
            <a:pPr marL="457200" indent="-457200">
              <a:buNone/>
            </a:pPr>
            <a:r>
              <a:rPr lang="en-US" sz="3400" dirty="0"/>
              <a:t>Action4PSEChange. (2016b).</a:t>
            </a:r>
            <a:r>
              <a:rPr lang="en-US" sz="3400" i="1" dirty="0"/>
              <a:t> New Orleans Smoke-Free Ordinance. </a:t>
            </a:r>
            <a:r>
              <a:rPr lang="en-US" sz="3400" dirty="0"/>
              <a:t>Retrieved from </a:t>
            </a:r>
            <a:r>
              <a:rPr lang="en-US" sz="3400" i="1" u="sng" dirty="0">
                <a:hlinkClick r:id="rId4"/>
              </a:rPr>
              <a:t>http://action4psechange.org/new-orleans-smoke-free-ordinance/</a:t>
            </a:r>
            <a:endParaRPr lang="en-US" sz="3400" dirty="0"/>
          </a:p>
          <a:p>
            <a:pPr marL="457200" indent="-457200">
              <a:buNone/>
            </a:pPr>
            <a:r>
              <a:rPr lang="en-US" sz="3400" dirty="0"/>
              <a:t>American Cancer Society. (</a:t>
            </a:r>
            <a:r>
              <a:rPr lang="en-US" sz="3400" dirty="0" err="1"/>
              <a:t>n.d.</a:t>
            </a:r>
            <a:r>
              <a:rPr lang="en-US" sz="3400" dirty="0"/>
              <a:t>). </a:t>
            </a:r>
            <a:r>
              <a:rPr lang="en-US" sz="3400" i="1" dirty="0"/>
              <a:t>Comprehensive Cancer Control Programs: Setting Up A PSE Task Force.</a:t>
            </a:r>
            <a:r>
              <a:rPr lang="en-US" sz="3400" dirty="0"/>
              <a:t> Retrieved from </a:t>
            </a:r>
            <a:r>
              <a:rPr lang="en-US" sz="3400" u="sng" dirty="0">
                <a:hlinkClick r:id="rId5"/>
              </a:rPr>
              <a:t>https://www.youtube.com/watch?v=DMzxE4GBATE&amp;feature=youtu.be</a:t>
            </a:r>
            <a:endParaRPr lang="en-US" sz="3400" dirty="0"/>
          </a:p>
          <a:p>
            <a:pPr marL="457200" indent="-457200">
              <a:buNone/>
            </a:pPr>
            <a:r>
              <a:rPr lang="en-US" sz="3400" dirty="0"/>
              <a:t>Community Tool Box. (</a:t>
            </a:r>
            <a:r>
              <a:rPr lang="en-US" sz="3400" dirty="0" err="1"/>
              <a:t>n.d.</a:t>
            </a:r>
            <a:r>
              <a:rPr lang="en-US" sz="3400" dirty="0"/>
              <a:t>). </a:t>
            </a:r>
            <a:r>
              <a:rPr lang="en-US" sz="3400" i="1" dirty="0"/>
              <a:t>Section 2. Strategies for Sustaining the Initiative.</a:t>
            </a:r>
            <a:r>
              <a:rPr lang="en-US" sz="3400" dirty="0"/>
              <a:t> Retrieved from </a:t>
            </a:r>
            <a:r>
              <a:rPr lang="en-US" sz="3400" u="sng" dirty="0">
                <a:hlinkClick r:id="rId6"/>
              </a:rPr>
              <a:t>http://ctb.ku.edu/en/table-of-contents/sustain/long-term-</a:t>
            </a:r>
            <a:r>
              <a:rPr lang="en-US" sz="3400" dirty="0"/>
              <a:t>	</a:t>
            </a:r>
            <a:r>
              <a:rPr lang="en-US" sz="3400" u="sng" dirty="0">
                <a:hlinkClick r:id="rId6"/>
              </a:rPr>
              <a:t>sustainability/sustainability-strategies/main</a:t>
            </a:r>
            <a:r>
              <a:rPr lang="en-US" sz="3400" dirty="0"/>
              <a:t> </a:t>
            </a:r>
          </a:p>
          <a:p>
            <a:pPr marL="457200" indent="-457200">
              <a:buNone/>
            </a:pPr>
            <a:r>
              <a:rPr lang="en-US" sz="3400" dirty="0"/>
              <a:t>The Pennsylvania Cancer Control, Prevention and Research Advisory Board. (2013). 2013-2018 Pennsylvania Cancer Control Plan. Retrieved from </a:t>
            </a:r>
            <a:r>
              <a:rPr lang="en-US" sz="3400" u="sng" dirty="0">
                <a:hlinkClick r:id="rId7"/>
              </a:rPr>
              <a:t>ftp://ftp.cdc.gov/pub/Publications/Cancer/ccc/pennsylvania_ccc_plan_2013_20</a:t>
            </a:r>
            <a:r>
              <a:rPr lang="en-US" sz="3400" u="sng" dirty="0">
                <a:hlinkClick r:id="rId8"/>
              </a:rPr>
              <a:t>18.pdf</a:t>
            </a:r>
            <a:r>
              <a:rPr lang="en-US" sz="3400" dirty="0"/>
              <a:t> </a:t>
            </a:r>
          </a:p>
          <a:p>
            <a:pPr marL="457200" indent="-457200">
              <a:buNone/>
            </a:pPr>
            <a:r>
              <a:rPr lang="en-US" sz="3400" dirty="0"/>
              <a:t>Utah Cancer Action Network. (2016). </a:t>
            </a:r>
            <a:r>
              <a:rPr lang="en-US" sz="3400" i="1" dirty="0"/>
              <a:t>2016-2020 Utah Comprehensive Cancer Prevention and Control Plan. </a:t>
            </a:r>
            <a:r>
              <a:rPr lang="en-US" sz="3400" dirty="0"/>
              <a:t>Retrieved from</a:t>
            </a:r>
            <a:r>
              <a:rPr lang="en-US" sz="3400" i="1" dirty="0"/>
              <a:t> </a:t>
            </a:r>
            <a:r>
              <a:rPr lang="en-US" sz="3400" u="sng" dirty="0">
                <a:hlinkClick r:id="rId9"/>
              </a:rPr>
              <a:t>http://www.ucan.cc/wpcontent/uploads/2015/12/State-Cancer-Plan-Revision-2.pdf</a:t>
            </a:r>
            <a:endParaRPr lang="en-US" sz="3400" dirty="0"/>
          </a:p>
          <a:p>
            <a:pPr marL="0" indent="0">
              <a:buNone/>
            </a:pPr>
            <a:r>
              <a:rPr lang="en-US" sz="3400" dirty="0"/>
              <a:t> </a:t>
            </a:r>
          </a:p>
          <a:p>
            <a:endParaRPr lang="en-US" dirty="0"/>
          </a:p>
        </p:txBody>
      </p:sp>
    </p:spTree>
    <p:extLst>
      <p:ext uri="{BB962C8B-B14F-4D97-AF65-F5344CB8AC3E}">
        <p14:creationId xmlns:p14="http://schemas.microsoft.com/office/powerpoint/2010/main" val="1099776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2: Scan</a:t>
            </a:r>
          </a:p>
          <a:p>
            <a:pPr eaLnBrk="1" hangingPunct="1"/>
            <a:r>
              <a:rPr lang="en-US" altLang="en-US" dirty="0">
                <a:solidFill>
                  <a:schemeClr val="bg1"/>
                </a:solidFill>
              </a:rPr>
              <a:t>Perform Environmental Scans</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3664049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fontScale="92500" lnSpcReduction="100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a:p>
            <a:endParaRPr lang="en-US" dirty="0"/>
          </a:p>
        </p:txBody>
      </p:sp>
    </p:spTree>
    <p:extLst>
      <p:ext uri="{BB962C8B-B14F-4D97-AF65-F5344CB8AC3E}">
        <p14:creationId xmlns:p14="http://schemas.microsoft.com/office/powerpoint/2010/main" val="2512344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of PSE Change</a:t>
            </a:r>
          </a:p>
        </p:txBody>
      </p:sp>
      <p:sp>
        <p:nvSpPr>
          <p:cNvPr id="3" name="Content Placeholder 2"/>
          <p:cNvSpPr>
            <a:spLocks noGrp="1"/>
          </p:cNvSpPr>
          <p:nvPr>
            <p:ph idx="1"/>
          </p:nvPr>
        </p:nvSpPr>
        <p:spPr>
          <a:xfrm>
            <a:off x="1981200" y="1752602"/>
            <a:ext cx="3886200" cy="4114799"/>
          </a:xfrm>
        </p:spPr>
        <p:txBody>
          <a:bodyPr>
            <a:normAutofit fontScale="70000" lnSpcReduction="20000"/>
          </a:bodyPr>
          <a:lstStyle/>
          <a:p>
            <a:pPr marL="0" indent="0">
              <a:buNone/>
            </a:pPr>
            <a:endParaRPr lang="en-US" dirty="0"/>
          </a:p>
          <a:p>
            <a:pPr marL="0" indent="0">
              <a:buNone/>
            </a:pPr>
            <a:r>
              <a:rPr lang="en-US" dirty="0"/>
              <a:t>In this lesson, we will:</a:t>
            </a:r>
          </a:p>
          <a:p>
            <a:pPr marL="0" indent="0">
              <a:buNone/>
            </a:pPr>
            <a:endParaRPr lang="en-US" dirty="0"/>
          </a:p>
          <a:p>
            <a:r>
              <a:rPr lang="en-US" dirty="0"/>
              <a:t>Talk about the current state of the evidence base for </a:t>
            </a:r>
            <a:r>
              <a:rPr lang="en-US" b="1" dirty="0"/>
              <a:t>PSE change</a:t>
            </a:r>
          </a:p>
          <a:p>
            <a:r>
              <a:rPr lang="en-US" dirty="0"/>
              <a:t>Define </a:t>
            </a:r>
            <a:r>
              <a:rPr lang="en-US" b="1" dirty="0"/>
              <a:t>PSE change </a:t>
            </a:r>
            <a:r>
              <a:rPr lang="en-US" dirty="0"/>
              <a:t>activities </a:t>
            </a:r>
          </a:p>
          <a:p>
            <a:r>
              <a:rPr lang="en-US" dirty="0"/>
              <a:t>Discuss how </a:t>
            </a:r>
            <a:r>
              <a:rPr lang="en-US" b="1" dirty="0"/>
              <a:t>PSE change </a:t>
            </a:r>
            <a:r>
              <a:rPr lang="en-US" dirty="0"/>
              <a:t>differs from other public health initiatives </a:t>
            </a:r>
          </a:p>
          <a:p>
            <a:r>
              <a:rPr lang="en-US" dirty="0"/>
              <a:t>Provide </a:t>
            </a:r>
            <a:r>
              <a:rPr lang="en-US" b="1" dirty="0"/>
              <a:t>PSE change </a:t>
            </a:r>
            <a:r>
              <a:rPr lang="en-US" dirty="0"/>
              <a:t>examples</a:t>
            </a:r>
          </a:p>
          <a:p>
            <a:r>
              <a:rPr lang="en-US" dirty="0"/>
              <a:t>List resources to refer to for additional information </a:t>
            </a:r>
          </a:p>
        </p:txBody>
      </p:sp>
      <p:pic>
        <p:nvPicPr>
          <p:cNvPr id="5" name="Picture 4"/>
          <p:cNvPicPr>
            <a:picLocks noChangeAspect="1"/>
          </p:cNvPicPr>
          <p:nvPr/>
        </p:nvPicPr>
        <p:blipFill>
          <a:blip r:embed="rId3"/>
          <a:stretch>
            <a:fillRect/>
          </a:stretch>
        </p:blipFill>
        <p:spPr>
          <a:xfrm>
            <a:off x="5867400" y="2813306"/>
            <a:ext cx="4576468" cy="3047999"/>
          </a:xfrm>
          <a:prstGeom prst="rect">
            <a:avLst/>
          </a:prstGeom>
        </p:spPr>
      </p:pic>
      <p:sp>
        <p:nvSpPr>
          <p:cNvPr id="6" name="TextBox 5"/>
          <p:cNvSpPr txBox="1"/>
          <p:nvPr/>
        </p:nvSpPr>
        <p:spPr>
          <a:xfrm>
            <a:off x="6096000" y="1905001"/>
            <a:ext cx="914400" cy="369332"/>
          </a:xfrm>
          <a:prstGeom prst="rect">
            <a:avLst/>
          </a:prstGeom>
          <a:noFill/>
        </p:spPr>
        <p:txBody>
          <a:bodyPr wrap="square" rtlCol="0">
            <a:spAutoFit/>
          </a:bodyPr>
          <a:lstStyle/>
          <a:p>
            <a:endParaRPr lang="en-US" dirty="0"/>
          </a:p>
        </p:txBody>
      </p:sp>
      <p:sp>
        <p:nvSpPr>
          <p:cNvPr id="7" name="Rectangle 6"/>
          <p:cNvSpPr/>
          <p:nvPr/>
        </p:nvSpPr>
        <p:spPr>
          <a:xfrm>
            <a:off x="5867400" y="1752602"/>
            <a:ext cx="4576468" cy="1219199"/>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b="1" dirty="0"/>
              <a:t>PSE change</a:t>
            </a:r>
            <a:r>
              <a:rPr lang="en-US" dirty="0"/>
              <a:t>” -  the purpose of a PSE initiative is to effect change at the policy, systems or environmental level</a:t>
            </a:r>
          </a:p>
        </p:txBody>
      </p:sp>
    </p:spTree>
    <p:extLst>
      <p:ext uri="{BB962C8B-B14F-4D97-AF65-F5344CB8AC3E}">
        <p14:creationId xmlns:p14="http://schemas.microsoft.com/office/powerpoint/2010/main" val="204972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a:t>
            </a:r>
          </a:p>
        </p:txBody>
      </p:sp>
      <p:sp>
        <p:nvSpPr>
          <p:cNvPr id="3" name="Content Placeholder 2"/>
          <p:cNvSpPr>
            <a:spLocks noGrp="1"/>
          </p:cNvSpPr>
          <p:nvPr>
            <p:ph idx="1"/>
          </p:nvPr>
        </p:nvSpPr>
        <p:spPr/>
        <p:txBody>
          <a:bodyPr>
            <a:normAutofit/>
          </a:bodyPr>
          <a:lstStyle/>
          <a:p>
            <a:r>
              <a:rPr lang="en-US" dirty="0"/>
              <a:t>Identify current and emerging issues requiring advocacy</a:t>
            </a:r>
          </a:p>
        </p:txBody>
      </p:sp>
      <p:pic>
        <p:nvPicPr>
          <p:cNvPr id="4"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792481"/>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3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r>
              <a:rPr lang="en-US" dirty="0"/>
              <a:t>Define the ultimate purpose, goal and level of your PSE change effort</a:t>
            </a:r>
          </a:p>
          <a:p>
            <a:r>
              <a:rPr lang="en-US" dirty="0"/>
              <a:t>Explain how an environmental scan can help determine the appropriate PSE change action to be taken</a:t>
            </a:r>
          </a:p>
          <a:p>
            <a:r>
              <a:rPr lang="en-US" dirty="0"/>
              <a:t>Determine if the environment is conducive to PSE change and explain the importance of this step to stakeholders</a:t>
            </a:r>
          </a:p>
          <a:p>
            <a:endParaRPr lang="en-US" dirty="0"/>
          </a:p>
        </p:txBody>
      </p:sp>
    </p:spTree>
    <p:extLst>
      <p:ext uri="{BB962C8B-B14F-4D97-AF65-F5344CB8AC3E}">
        <p14:creationId xmlns:p14="http://schemas.microsoft.com/office/powerpoint/2010/main" val="1183172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Previous Step</a:t>
            </a:r>
          </a:p>
        </p:txBody>
      </p:sp>
      <p:graphicFrame>
        <p:nvGraphicFramePr>
          <p:cNvPr id="5" name="Diagram 4"/>
          <p:cNvGraphicFramePr/>
          <p:nvPr/>
        </p:nvGraphicFramePr>
        <p:xfrm>
          <a:off x="1888958" y="1880938"/>
          <a:ext cx="8305800" cy="3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5638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Environmental Scan?</a:t>
            </a:r>
          </a:p>
        </p:txBody>
      </p:sp>
      <p:sp>
        <p:nvSpPr>
          <p:cNvPr id="3" name="Content Placeholder 2"/>
          <p:cNvSpPr>
            <a:spLocks noGrp="1"/>
          </p:cNvSpPr>
          <p:nvPr>
            <p:ph idx="1"/>
          </p:nvPr>
        </p:nvSpPr>
        <p:spPr>
          <a:xfrm>
            <a:off x="1981200" y="2057402"/>
            <a:ext cx="8229600" cy="1752599"/>
          </a:xfrm>
        </p:spPr>
        <p:txBody>
          <a:bodyPr>
            <a:normAutofit/>
          </a:bodyPr>
          <a:lstStyle/>
          <a:p>
            <a:pPr marL="0" indent="0" algn="ctr">
              <a:buNone/>
            </a:pPr>
            <a:r>
              <a:rPr lang="en-US" dirty="0"/>
              <a:t>The systematic analysis and interpretation of gaps, trends and factors in the external environment that could play a role in your PSE change effort. </a:t>
            </a:r>
          </a:p>
          <a:p>
            <a:pPr marL="0" indent="0">
              <a:buNone/>
            </a:pPr>
            <a:endParaRPr lang="en-US" dirty="0"/>
          </a:p>
        </p:txBody>
      </p:sp>
      <p:sp>
        <p:nvSpPr>
          <p:cNvPr id="5" name="Rectangle 4"/>
          <p:cNvSpPr/>
          <p:nvPr/>
        </p:nvSpPr>
        <p:spPr>
          <a:xfrm>
            <a:off x="1981200" y="3962400"/>
            <a:ext cx="8229600" cy="1905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t>External factors:</a:t>
            </a:r>
          </a:p>
          <a:p>
            <a:pPr marL="285750" indent="-285750">
              <a:buFont typeface="Arial" panose="020B0604020202020204" pitchFamily="34" charset="0"/>
              <a:buChar char="•"/>
            </a:pPr>
            <a:r>
              <a:rPr lang="en-US" sz="2800" dirty="0"/>
              <a:t>Economic, political, social and legal context that allow you to identify opportunities and threats around your issue</a:t>
            </a:r>
          </a:p>
        </p:txBody>
      </p:sp>
      <p:sp>
        <p:nvSpPr>
          <p:cNvPr id="6" name="Text Placeholder 3"/>
          <p:cNvSpPr>
            <a:spLocks noGrp="1"/>
          </p:cNvSpPr>
          <p:nvPr>
            <p:ph type="body" sz="quarter" idx="10"/>
          </p:nvPr>
        </p:nvSpPr>
        <p:spPr>
          <a:xfrm>
            <a:off x="1981200" y="6248400"/>
            <a:ext cx="5562600" cy="381000"/>
          </a:xfrm>
        </p:spPr>
        <p:txBody>
          <a:bodyPr>
            <a:normAutofit fontScale="92500"/>
          </a:bodyPr>
          <a:lstStyle/>
          <a:p>
            <a:r>
              <a:rPr lang="en-US" dirty="0"/>
              <a:t>Comprehensive Cancer Control National Partnership, </a:t>
            </a:r>
            <a:r>
              <a:rPr lang="en-US" dirty="0" err="1"/>
              <a:t>n.d.</a:t>
            </a:r>
            <a:r>
              <a:rPr lang="en-US" dirty="0"/>
              <a:t>; Morrison, 1992. </a:t>
            </a:r>
          </a:p>
        </p:txBody>
      </p:sp>
    </p:spTree>
    <p:extLst>
      <p:ext uri="{BB962C8B-B14F-4D97-AF65-F5344CB8AC3E}">
        <p14:creationId xmlns:p14="http://schemas.microsoft.com/office/powerpoint/2010/main" val="828657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to Scan</a:t>
            </a:r>
          </a:p>
        </p:txBody>
      </p:sp>
      <p:graphicFrame>
        <p:nvGraphicFramePr>
          <p:cNvPr id="5" name="Diagram 4"/>
          <p:cNvGraphicFramePr/>
          <p:nvPr/>
        </p:nvGraphicFramePr>
        <p:xfrm>
          <a:off x="2247900" y="1905001"/>
          <a:ext cx="76962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1905000" y="4152901"/>
            <a:ext cx="1676400" cy="11430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Scan</a:t>
            </a:r>
          </a:p>
        </p:txBody>
      </p:sp>
      <p:sp>
        <p:nvSpPr>
          <p:cNvPr id="7" name="Equal 6"/>
          <p:cNvSpPr/>
          <p:nvPr/>
        </p:nvSpPr>
        <p:spPr>
          <a:xfrm>
            <a:off x="3886200" y="4381501"/>
            <a:ext cx="1066800" cy="6858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5181600" y="4152901"/>
            <a:ext cx="2895600" cy="1143000"/>
          </a:xfrm>
          <a:prstGeom prst="roundRect">
            <a:avLst/>
          </a:prstGeom>
          <a:solidFill>
            <a:srgbClr val="033B57"/>
          </a:solid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1</a:t>
            </a:r>
            <a:r>
              <a:rPr lang="en-US" sz="2000" baseline="30000" dirty="0">
                <a:solidFill>
                  <a:schemeClr val="bg1"/>
                </a:solidFill>
              </a:rPr>
              <a:t>st</a:t>
            </a:r>
            <a:r>
              <a:rPr lang="en-US" sz="2000" dirty="0">
                <a:solidFill>
                  <a:schemeClr val="bg1"/>
                </a:solidFill>
              </a:rPr>
              <a:t> step in developing PSE agenda</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0" y="3962400"/>
            <a:ext cx="1923288" cy="1923288"/>
          </a:xfrm>
          <a:prstGeom prst="rect">
            <a:avLst/>
          </a:prstGeom>
        </p:spPr>
      </p:pic>
    </p:spTree>
    <p:extLst>
      <p:ext uri="{BB962C8B-B14F-4D97-AF65-F5344CB8AC3E}">
        <p14:creationId xmlns:p14="http://schemas.microsoft.com/office/powerpoint/2010/main" val="3513038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Conducting an </a:t>
            </a:r>
            <a:br>
              <a:rPr lang="en-US" dirty="0"/>
            </a:br>
            <a:r>
              <a:rPr lang="en-US" dirty="0"/>
              <a:t>Environmental Scan</a:t>
            </a:r>
          </a:p>
        </p:txBody>
      </p:sp>
      <p:graphicFrame>
        <p:nvGraphicFramePr>
          <p:cNvPr id="6" name="Diagram 5"/>
          <p:cNvGraphicFramePr/>
          <p:nvPr/>
        </p:nvGraphicFramePr>
        <p:xfrm>
          <a:off x="1917973" y="2272921"/>
          <a:ext cx="5589733" cy="360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8305800" y="838200"/>
            <a:ext cx="1828800" cy="4572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Legal analysis</a:t>
            </a:r>
          </a:p>
        </p:txBody>
      </p:sp>
      <p:sp>
        <p:nvSpPr>
          <p:cNvPr id="10" name="Rounded Rectangle 9"/>
          <p:cNvSpPr/>
          <p:nvPr/>
        </p:nvSpPr>
        <p:spPr>
          <a:xfrm>
            <a:off x="8686800" y="1524000"/>
            <a:ext cx="1828800" cy="4572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Economic factors</a:t>
            </a:r>
          </a:p>
        </p:txBody>
      </p:sp>
      <p:sp>
        <p:nvSpPr>
          <p:cNvPr id="11" name="Rounded Rectangle 10"/>
          <p:cNvSpPr/>
          <p:nvPr/>
        </p:nvSpPr>
        <p:spPr>
          <a:xfrm>
            <a:off x="8001000" y="2191038"/>
            <a:ext cx="1828800" cy="4572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Social factors</a:t>
            </a:r>
          </a:p>
        </p:txBody>
      </p:sp>
      <p:sp>
        <p:nvSpPr>
          <p:cNvPr id="12" name="Rounded Rectangle 11"/>
          <p:cNvSpPr/>
          <p:nvPr/>
        </p:nvSpPr>
        <p:spPr>
          <a:xfrm>
            <a:off x="8686800" y="2870490"/>
            <a:ext cx="1828800" cy="1908606"/>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Review grey literature, legislation, funding announcements and program websites</a:t>
            </a:r>
          </a:p>
        </p:txBody>
      </p:sp>
      <p:sp>
        <p:nvSpPr>
          <p:cNvPr id="13" name="Rounded Rectangle 12"/>
          <p:cNvSpPr/>
          <p:nvPr/>
        </p:nvSpPr>
        <p:spPr>
          <a:xfrm>
            <a:off x="7987352" y="5013377"/>
            <a:ext cx="1828800" cy="1024911"/>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Collect additional information</a:t>
            </a:r>
          </a:p>
        </p:txBody>
      </p:sp>
      <p:sp>
        <p:nvSpPr>
          <p:cNvPr id="14" name="Text Placeholder 3"/>
          <p:cNvSpPr>
            <a:spLocks noGrp="1"/>
          </p:cNvSpPr>
          <p:nvPr>
            <p:ph type="body" sz="quarter" idx="10"/>
          </p:nvPr>
        </p:nvSpPr>
        <p:spPr>
          <a:xfrm>
            <a:off x="1981200" y="6248400"/>
            <a:ext cx="5562600" cy="381000"/>
          </a:xfrm>
        </p:spPr>
        <p:txBody>
          <a:bodyPr/>
          <a:lstStyle/>
          <a:p>
            <a:r>
              <a:rPr lang="en-US" dirty="0"/>
              <a:t>Bradley, 2016.</a:t>
            </a:r>
          </a:p>
        </p:txBody>
      </p:sp>
    </p:spTree>
    <p:extLst>
      <p:ext uri="{BB962C8B-B14F-4D97-AF65-F5344CB8AC3E}">
        <p14:creationId xmlns:p14="http://schemas.microsoft.com/office/powerpoint/2010/main" val="3364861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Landscape</a:t>
            </a:r>
          </a:p>
        </p:txBody>
      </p:sp>
      <p:sp>
        <p:nvSpPr>
          <p:cNvPr id="5" name="Cloud Callout 4"/>
          <p:cNvSpPr/>
          <p:nvPr/>
        </p:nvSpPr>
        <p:spPr>
          <a:xfrm>
            <a:off x="2001253" y="1917033"/>
            <a:ext cx="4572000" cy="3238500"/>
          </a:xfrm>
          <a:prstGeom prst="cloudCallout">
            <a:avLst>
              <a:gd name="adj1" fmla="val 48398"/>
              <a:gd name="adj2" fmla="val 67905"/>
            </a:avLst>
          </a:prstGeom>
          <a:solidFill>
            <a:srgbClr val="03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economic impact – positive or negative – could a PSE change effort have on community stakeholders?</a:t>
            </a:r>
          </a:p>
        </p:txBody>
      </p:sp>
      <p:sp>
        <p:nvSpPr>
          <p:cNvPr id="6" name="Rounded Rectangle 5"/>
          <p:cNvSpPr/>
          <p:nvPr/>
        </p:nvSpPr>
        <p:spPr>
          <a:xfrm>
            <a:off x="7106653" y="2450433"/>
            <a:ext cx="2971800" cy="27432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Factors:</a:t>
            </a:r>
          </a:p>
          <a:p>
            <a:pPr algn="ctr"/>
            <a:endParaRPr lang="en-US" sz="2400" dirty="0"/>
          </a:p>
          <a:p>
            <a:pPr marL="285750" indent="-285750">
              <a:buFont typeface="Arial" panose="020B0604020202020204" pitchFamily="34" charset="0"/>
              <a:buChar char="•"/>
            </a:pPr>
            <a:r>
              <a:rPr lang="en-US" sz="2400" dirty="0"/>
              <a:t>Labor market</a:t>
            </a:r>
          </a:p>
          <a:p>
            <a:pPr marL="285750" indent="-285750">
              <a:buFont typeface="Arial" panose="020B0604020202020204" pitchFamily="34" charset="0"/>
              <a:buChar char="•"/>
            </a:pPr>
            <a:r>
              <a:rPr lang="en-US" sz="2400" dirty="0"/>
              <a:t>Tourism</a:t>
            </a:r>
          </a:p>
          <a:p>
            <a:pPr marL="285750" indent="-285750">
              <a:buFont typeface="Arial" panose="020B0604020202020204" pitchFamily="34" charset="0"/>
              <a:buChar char="•"/>
            </a:pPr>
            <a:r>
              <a:rPr lang="en-US" sz="2400" dirty="0"/>
              <a:t>Unemployment</a:t>
            </a:r>
          </a:p>
          <a:p>
            <a:pPr marL="285750" indent="-285750">
              <a:buFont typeface="Arial" panose="020B0604020202020204" pitchFamily="34" charset="0"/>
              <a:buChar char="•"/>
            </a:pPr>
            <a:r>
              <a:rPr lang="en-US" sz="2400" dirty="0"/>
              <a:t>Grant making priorities</a:t>
            </a:r>
          </a:p>
        </p:txBody>
      </p:sp>
    </p:spTree>
    <p:extLst>
      <p:ext uri="{BB962C8B-B14F-4D97-AF65-F5344CB8AC3E}">
        <p14:creationId xmlns:p14="http://schemas.microsoft.com/office/powerpoint/2010/main" val="1204578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Landscape</a:t>
            </a:r>
          </a:p>
        </p:txBody>
      </p:sp>
      <p:sp>
        <p:nvSpPr>
          <p:cNvPr id="3" name="Content Placeholder 2"/>
          <p:cNvSpPr>
            <a:spLocks noGrp="1"/>
          </p:cNvSpPr>
          <p:nvPr>
            <p:ph idx="1"/>
          </p:nvPr>
        </p:nvSpPr>
        <p:spPr>
          <a:xfrm>
            <a:off x="1981200" y="2057402"/>
            <a:ext cx="8229600" cy="2057399"/>
          </a:xfrm>
        </p:spPr>
        <p:txBody>
          <a:bodyPr>
            <a:normAutofit/>
          </a:bodyPr>
          <a:lstStyle/>
          <a:p>
            <a:pPr marL="0" indent="0">
              <a:buNone/>
            </a:pPr>
            <a:r>
              <a:rPr lang="en-US" dirty="0"/>
              <a:t>Comprehensive legal analysis includes review of:</a:t>
            </a:r>
          </a:p>
          <a:p>
            <a:r>
              <a:rPr lang="en-US" sz="2400" dirty="0"/>
              <a:t>Enacted laws at federal, state and local levels</a:t>
            </a:r>
          </a:p>
          <a:p>
            <a:r>
              <a:rPr lang="en-US" sz="2400" dirty="0"/>
              <a:t>County and city ordinances, rules and regulations</a:t>
            </a:r>
          </a:p>
          <a:p>
            <a:r>
              <a:rPr lang="en-US" sz="2400" dirty="0"/>
              <a:t>Court cases</a:t>
            </a:r>
          </a:p>
          <a:p>
            <a:endParaRPr lang="en-US" sz="2400" dirty="0"/>
          </a:p>
        </p:txBody>
      </p:sp>
      <p:sp>
        <p:nvSpPr>
          <p:cNvPr id="5" name="Rounded Rectangle 4"/>
          <p:cNvSpPr/>
          <p:nvPr/>
        </p:nvSpPr>
        <p:spPr>
          <a:xfrm>
            <a:off x="1981200" y="4419600"/>
            <a:ext cx="8229600" cy="15240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Can you identify trends in proposed or enacted legislation that might provide insight into the legislative process or challenges you may encounter?</a:t>
            </a:r>
          </a:p>
        </p:txBody>
      </p:sp>
    </p:spTree>
    <p:extLst>
      <p:ext uri="{BB962C8B-B14F-4D97-AF65-F5344CB8AC3E}">
        <p14:creationId xmlns:p14="http://schemas.microsoft.com/office/powerpoint/2010/main" val="9546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Landscape</a:t>
            </a:r>
          </a:p>
        </p:txBody>
      </p:sp>
      <p:graphicFrame>
        <p:nvGraphicFramePr>
          <p:cNvPr id="5" name="Diagram 4"/>
          <p:cNvGraphicFramePr/>
          <p:nvPr/>
        </p:nvGraphicFramePr>
        <p:xfrm>
          <a:off x="2286000" y="1876927"/>
          <a:ext cx="7620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89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Landscape</a:t>
            </a:r>
          </a:p>
        </p:txBody>
      </p:sp>
      <p:sp>
        <p:nvSpPr>
          <p:cNvPr id="3" name="Content Placeholder 2"/>
          <p:cNvSpPr>
            <a:spLocks noGrp="1"/>
          </p:cNvSpPr>
          <p:nvPr>
            <p:ph idx="1"/>
          </p:nvPr>
        </p:nvSpPr>
        <p:spPr/>
        <p:txBody>
          <a:bodyPr/>
          <a:lstStyle/>
          <a:p>
            <a:r>
              <a:rPr lang="en-US" dirty="0"/>
              <a:t>Social determinants of health</a:t>
            </a:r>
          </a:p>
          <a:p>
            <a:pPr lvl="1"/>
            <a:r>
              <a:rPr lang="en-US" dirty="0"/>
              <a:t>Housing, education and income</a:t>
            </a:r>
          </a:p>
          <a:p>
            <a:pPr lvl="1"/>
            <a:r>
              <a:rPr lang="en-US" dirty="0"/>
              <a:t>How do demographics play a role in your priority health issue?</a:t>
            </a:r>
          </a:p>
          <a:p>
            <a:r>
              <a:rPr lang="en-US" dirty="0"/>
              <a:t>What are the attitudes and beliefs of decision-makers, stakeholders and your intended audience?</a:t>
            </a:r>
          </a:p>
          <a:p>
            <a:r>
              <a:rPr lang="en-US" dirty="0"/>
              <a:t>Who is already attempting PSE change efforts?</a:t>
            </a:r>
          </a:p>
        </p:txBody>
      </p:sp>
    </p:spTree>
    <p:extLst>
      <p:ext uri="{BB962C8B-B14F-4D97-AF65-F5344CB8AC3E}">
        <p14:creationId xmlns:p14="http://schemas.microsoft.com/office/powerpoint/2010/main" val="401796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PSE?</a:t>
            </a:r>
          </a:p>
        </p:txBody>
      </p:sp>
      <p:sp>
        <p:nvSpPr>
          <p:cNvPr id="4" name="Text Placeholder 3"/>
          <p:cNvSpPr>
            <a:spLocks noGrp="1"/>
          </p:cNvSpPr>
          <p:nvPr>
            <p:ph type="body" sz="quarter" idx="10"/>
          </p:nvPr>
        </p:nvSpPr>
        <p:spPr/>
        <p:txBody>
          <a:bodyPr>
            <a:normAutofit fontScale="92500" lnSpcReduction="10000"/>
          </a:bodyPr>
          <a:lstStyle/>
          <a:p>
            <a:r>
              <a:rPr lang="en-US" sz="1200" dirty="0"/>
              <a:t>Merriam-Webster.com, </a:t>
            </a:r>
            <a:r>
              <a:rPr lang="en-US" sz="1200" dirty="0" err="1"/>
              <a:t>n.d.a</a:t>
            </a:r>
            <a:r>
              <a:rPr lang="en-US" sz="1200" dirty="0"/>
              <a:t>.; Truss, 2013; Myerson, </a:t>
            </a:r>
            <a:r>
              <a:rPr lang="en-US" sz="1200" dirty="0" err="1"/>
              <a:t>n.d.</a:t>
            </a:r>
            <a:r>
              <a:rPr lang="en-US" sz="1200" dirty="0"/>
              <a:t>; Smith, 2013; Merriam-Webster.com, </a:t>
            </a:r>
            <a:r>
              <a:rPr lang="en-US" sz="1200" dirty="0" err="1"/>
              <a:t>n.d.b</a:t>
            </a:r>
            <a:r>
              <a:rPr lang="en-US" sz="1200" dirty="0"/>
              <a:t>.; Merriam-Webster.com, </a:t>
            </a:r>
            <a:r>
              <a:rPr lang="en-US" sz="1200" dirty="0" err="1"/>
              <a:t>n.d.c</a:t>
            </a:r>
            <a:r>
              <a:rPr lang="en-US" sz="1200" dirty="0"/>
              <a:t>.</a:t>
            </a:r>
          </a:p>
        </p:txBody>
      </p:sp>
      <p:sp>
        <p:nvSpPr>
          <p:cNvPr id="5" name="Rectangle 4"/>
          <p:cNvSpPr/>
          <p:nvPr/>
        </p:nvSpPr>
        <p:spPr>
          <a:xfrm>
            <a:off x="2057400" y="2057401"/>
            <a:ext cx="4191000" cy="3505200"/>
          </a:xfrm>
          <a:prstGeom prst="rect">
            <a:avLst/>
          </a:prstGeom>
          <a:solidFill>
            <a:srgbClr val="004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FFFFFF"/>
                </a:solidFill>
              </a:rPr>
              <a:t>P – Policy </a:t>
            </a:r>
          </a:p>
          <a:p>
            <a:endParaRPr lang="en-US" sz="4000" dirty="0">
              <a:solidFill>
                <a:srgbClr val="FFFFFF"/>
              </a:solidFill>
            </a:endParaRPr>
          </a:p>
          <a:p>
            <a:r>
              <a:rPr lang="en-US" sz="4000" dirty="0">
                <a:solidFill>
                  <a:srgbClr val="FFFFFF"/>
                </a:solidFill>
              </a:rPr>
              <a:t>S – Systems </a:t>
            </a:r>
          </a:p>
          <a:p>
            <a:endParaRPr lang="en-US" sz="4000" dirty="0">
              <a:solidFill>
                <a:srgbClr val="FFFFFF"/>
              </a:solidFill>
            </a:endParaRPr>
          </a:p>
          <a:p>
            <a:r>
              <a:rPr lang="en-US" sz="4000" dirty="0">
                <a:solidFill>
                  <a:srgbClr val="FFFFFF"/>
                </a:solidFill>
              </a:rPr>
              <a:t>E – Environment </a:t>
            </a:r>
          </a:p>
        </p:txBody>
      </p:sp>
      <p:sp>
        <p:nvSpPr>
          <p:cNvPr id="6" name="Oval Callout 5"/>
          <p:cNvSpPr/>
          <p:nvPr/>
        </p:nvSpPr>
        <p:spPr>
          <a:xfrm>
            <a:off x="5492578" y="762002"/>
            <a:ext cx="3270422" cy="1828799"/>
          </a:xfrm>
          <a:prstGeom prst="wedgeEllipseCallout">
            <a:avLst>
              <a:gd name="adj1" fmla="val -69249"/>
              <a:gd name="adj2" fmla="val 41526"/>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“Definite course of action… selected from among alternatives…to guide and determine present and future decisions” </a:t>
            </a:r>
          </a:p>
        </p:txBody>
      </p:sp>
      <p:sp>
        <p:nvSpPr>
          <p:cNvPr id="7" name="Oval Callout 6"/>
          <p:cNvSpPr/>
          <p:nvPr/>
        </p:nvSpPr>
        <p:spPr>
          <a:xfrm>
            <a:off x="6731344" y="2510741"/>
            <a:ext cx="3137587" cy="1760323"/>
          </a:xfrm>
          <a:prstGeom prst="wedgeEllipseCallout">
            <a:avLst>
              <a:gd name="adj1" fmla="val -74968"/>
              <a:gd name="adj2" fmla="val 1937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 organization forming a network… serving a common purpose”</a:t>
            </a:r>
          </a:p>
        </p:txBody>
      </p:sp>
      <p:sp>
        <p:nvSpPr>
          <p:cNvPr id="8" name="Oval Callout 7"/>
          <p:cNvSpPr/>
          <p:nvPr/>
        </p:nvSpPr>
        <p:spPr>
          <a:xfrm>
            <a:off x="6858000" y="4351124"/>
            <a:ext cx="3048000" cy="1592477"/>
          </a:xfrm>
          <a:prstGeom prst="wedgeEllipseCallout">
            <a:avLst>
              <a:gd name="adj1" fmla="val -77305"/>
              <a:gd name="adj2" fmla="val -643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circumstances, objects, or conditions by which one is surrounded”</a:t>
            </a:r>
          </a:p>
        </p:txBody>
      </p:sp>
    </p:spTree>
    <p:extLst>
      <p:ext uri="{BB962C8B-B14F-4D97-AF65-F5344CB8AC3E}">
        <p14:creationId xmlns:p14="http://schemas.microsoft.com/office/powerpoint/2010/main" val="16957643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Challenges are Posed?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18503"/>
            <a:ext cx="5715000" cy="4289350"/>
          </a:xfrm>
          <a:prstGeom prst="rect">
            <a:avLst/>
          </a:prstGeom>
        </p:spPr>
      </p:pic>
    </p:spTree>
    <p:extLst>
      <p:ext uri="{BB962C8B-B14F-4D97-AF65-F5344CB8AC3E}">
        <p14:creationId xmlns:p14="http://schemas.microsoft.com/office/powerpoint/2010/main" val="1868940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Kentucky</a:t>
            </a:r>
          </a:p>
        </p:txBody>
      </p:sp>
      <p:sp>
        <p:nvSpPr>
          <p:cNvPr id="3" name="Content Placeholder 2"/>
          <p:cNvSpPr>
            <a:spLocks noGrp="1"/>
          </p:cNvSpPr>
          <p:nvPr>
            <p:ph idx="1"/>
          </p:nvPr>
        </p:nvSpPr>
        <p:spPr>
          <a:xfrm>
            <a:off x="1981200" y="1905002"/>
            <a:ext cx="4800600" cy="4190999"/>
          </a:xfrm>
        </p:spPr>
        <p:txBody>
          <a:bodyPr>
            <a:noAutofit/>
          </a:bodyPr>
          <a:lstStyle/>
          <a:p>
            <a:pPr>
              <a:buFont typeface="Arial" panose="020B0604020202020204" pitchFamily="34" charset="0"/>
              <a:buChar char="•"/>
            </a:pPr>
            <a:r>
              <a:rPr lang="en-US" sz="2400" dirty="0"/>
              <a:t>Enhance HPV vaccination uptake in pediatric care setting</a:t>
            </a:r>
          </a:p>
          <a:p>
            <a:pPr marL="800100" lvl="1" indent="-342900">
              <a:buFont typeface="Courier New" panose="02070309020205020404" pitchFamily="49" charset="0"/>
              <a:buChar char="o"/>
            </a:pPr>
            <a:r>
              <a:rPr lang="en-US" sz="2200" dirty="0"/>
              <a:t>State cancer registry and immunization information</a:t>
            </a:r>
          </a:p>
          <a:p>
            <a:pPr marL="800100" lvl="1" indent="-342900">
              <a:buFont typeface="Courier New" panose="02070309020205020404" pitchFamily="49" charset="0"/>
              <a:buChar char="o"/>
            </a:pPr>
            <a:r>
              <a:rPr lang="en-US" sz="2200" dirty="0"/>
              <a:t>Supplemental vaccination data</a:t>
            </a:r>
          </a:p>
          <a:p>
            <a:pPr marL="800100" lvl="1" indent="-342900">
              <a:buFont typeface="Courier New" panose="02070309020205020404" pitchFamily="49" charset="0"/>
              <a:buChar char="o"/>
            </a:pPr>
            <a:r>
              <a:rPr lang="en-US" sz="2200" dirty="0"/>
              <a:t>Literature review</a:t>
            </a:r>
          </a:p>
          <a:p>
            <a:pPr marL="800100" lvl="1" indent="-342900">
              <a:buFont typeface="Courier New" panose="02070309020205020404" pitchFamily="49" charset="0"/>
              <a:buChar char="o"/>
            </a:pPr>
            <a:r>
              <a:rPr lang="en-US" sz="2200" dirty="0"/>
              <a:t>Review of other states’ approaches</a:t>
            </a:r>
          </a:p>
          <a:p>
            <a:pPr marL="800100" lvl="1" indent="-342900">
              <a:buFont typeface="Courier New" panose="02070309020205020404" pitchFamily="49" charset="0"/>
              <a:buChar char="o"/>
            </a:pPr>
            <a:r>
              <a:rPr lang="en-US" sz="2200" dirty="0"/>
              <a:t>Key informant interviews</a:t>
            </a:r>
          </a:p>
          <a:p>
            <a:pPr marL="800100" lvl="1" indent="-342900">
              <a:buFont typeface="Courier New" panose="02070309020205020404" pitchFamily="49" charset="0"/>
              <a:buChar char="o"/>
            </a:pPr>
            <a:r>
              <a:rPr lang="en-US" sz="2200" dirty="0"/>
              <a:t>Media coverage</a:t>
            </a:r>
          </a:p>
        </p:txBody>
      </p:sp>
      <p:sp>
        <p:nvSpPr>
          <p:cNvPr id="4" name="Text Placeholder 3"/>
          <p:cNvSpPr>
            <a:spLocks noGrp="1"/>
          </p:cNvSpPr>
          <p:nvPr>
            <p:ph type="body" sz="quarter" idx="10"/>
          </p:nvPr>
        </p:nvSpPr>
        <p:spPr/>
        <p:txBody>
          <a:bodyPr/>
          <a:lstStyle/>
          <a:p>
            <a:r>
              <a:rPr lang="en-US" dirty="0"/>
              <a:t>Wilburn, </a:t>
            </a:r>
            <a:r>
              <a:rPr lang="en-US" dirty="0" err="1"/>
              <a:t>Vanderpool</a:t>
            </a:r>
            <a:r>
              <a:rPr lang="en-US" dirty="0"/>
              <a:t> &amp; Knight, 2016.</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627" y="2362200"/>
            <a:ext cx="2609088" cy="2609088"/>
          </a:xfrm>
          <a:prstGeom prst="rect">
            <a:avLst/>
          </a:prstGeom>
        </p:spPr>
      </p:pic>
    </p:spTree>
    <p:extLst>
      <p:ext uri="{BB962C8B-B14F-4D97-AF65-F5344CB8AC3E}">
        <p14:creationId xmlns:p14="http://schemas.microsoft.com/office/powerpoint/2010/main" val="2668568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Wilburn, </a:t>
            </a:r>
            <a:r>
              <a:rPr lang="en-US" dirty="0" err="1"/>
              <a:t>Vanderpool</a:t>
            </a:r>
            <a:r>
              <a:rPr lang="en-US" dirty="0"/>
              <a:t> &amp; Knight, 2016.</a:t>
            </a:r>
          </a:p>
          <a:p>
            <a:endParaRPr lang="en-US" dirty="0"/>
          </a:p>
        </p:txBody>
      </p:sp>
      <p:pic>
        <p:nvPicPr>
          <p:cNvPr id="1026" name="Picture 2" descr="An external file that holds a picture, illustration, etc.&#10;Object name is PCD-13-E109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12686"/>
            <a:ext cx="8305800" cy="565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075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Minnesota</a:t>
            </a:r>
          </a:p>
        </p:txBody>
      </p:sp>
      <p:sp>
        <p:nvSpPr>
          <p:cNvPr id="3" name="Content Placeholder 2"/>
          <p:cNvSpPr>
            <a:spLocks noGrp="1"/>
          </p:cNvSpPr>
          <p:nvPr>
            <p:ph idx="1"/>
          </p:nvPr>
        </p:nvSpPr>
        <p:spPr>
          <a:xfrm>
            <a:off x="6172200" y="1752601"/>
            <a:ext cx="4191000" cy="4343400"/>
          </a:xfrm>
        </p:spPr>
        <p:txBody>
          <a:bodyPr>
            <a:normAutofit fontScale="70000" lnSpcReduction="20000"/>
          </a:bodyPr>
          <a:lstStyle/>
          <a:p>
            <a:pPr marL="0" indent="0">
              <a:lnSpc>
                <a:spcPct val="120000"/>
              </a:lnSpc>
              <a:spcBef>
                <a:spcPts val="0"/>
              </a:spcBef>
              <a:buNone/>
            </a:pPr>
            <a:r>
              <a:rPr lang="en-US" sz="2900" b="1" dirty="0"/>
              <a:t>Minnesota Department of Health Environmental Scan</a:t>
            </a:r>
          </a:p>
          <a:p>
            <a:pPr>
              <a:lnSpc>
                <a:spcPct val="120000"/>
              </a:lnSpc>
              <a:spcBef>
                <a:spcPts val="0"/>
              </a:spcBef>
            </a:pPr>
            <a:r>
              <a:rPr lang="en-US" sz="2600" dirty="0"/>
              <a:t>Considered strategies of the Centers for Disease Control and Prevention and National Academy of Medicine</a:t>
            </a:r>
          </a:p>
          <a:p>
            <a:pPr>
              <a:lnSpc>
                <a:spcPct val="120000"/>
              </a:lnSpc>
              <a:spcBef>
                <a:spcPts val="0"/>
              </a:spcBef>
            </a:pPr>
            <a:r>
              <a:rPr lang="en-US" sz="2600" dirty="0"/>
              <a:t>Reviewed influence in state of federal Healthy Hunger-Free Kids Act of 2010</a:t>
            </a:r>
          </a:p>
          <a:p>
            <a:pPr>
              <a:lnSpc>
                <a:spcPct val="120000"/>
              </a:lnSpc>
              <a:spcBef>
                <a:spcPts val="0"/>
              </a:spcBef>
            </a:pPr>
            <a:r>
              <a:rPr lang="en-US" sz="2600" dirty="0"/>
              <a:t>Included data about obesity rates in the U.S and in MN, link between obesity and cancer risk and the association between high sugar consumption of sugar-sweetened beverages and obesity</a:t>
            </a:r>
            <a:endParaRPr lang="en-US" sz="2300" dirty="0"/>
          </a:p>
          <a:p>
            <a:endParaRPr lang="en-US" sz="2400" dirty="0"/>
          </a:p>
        </p:txBody>
      </p:sp>
      <p:sp>
        <p:nvSpPr>
          <p:cNvPr id="4" name="Text Placeholder 3"/>
          <p:cNvSpPr>
            <a:spLocks noGrp="1"/>
          </p:cNvSpPr>
          <p:nvPr>
            <p:ph type="body" sz="quarter" idx="10"/>
          </p:nvPr>
        </p:nvSpPr>
        <p:spPr/>
        <p:txBody>
          <a:bodyPr/>
          <a:lstStyle/>
          <a:p>
            <a:r>
              <a:rPr lang="en-US" dirty="0"/>
              <a:t>Action4PSEChange, 2016.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057401"/>
            <a:ext cx="3200400" cy="3626759"/>
          </a:xfrm>
          <a:prstGeom prst="rect">
            <a:avLst/>
          </a:prstGeom>
        </p:spPr>
      </p:pic>
    </p:spTree>
    <p:extLst>
      <p:ext uri="{BB962C8B-B14F-4D97-AF65-F5344CB8AC3E}">
        <p14:creationId xmlns:p14="http://schemas.microsoft.com/office/powerpoint/2010/main" val="2179609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the Environment Conducive to the PSE Change?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819" y="2101103"/>
            <a:ext cx="4987026" cy="4017488"/>
          </a:xfrm>
          <a:prstGeom prst="rect">
            <a:avLst/>
          </a:prstGeom>
        </p:spPr>
      </p:pic>
      <p:sp>
        <p:nvSpPr>
          <p:cNvPr id="6" name="Cloud Callout 5"/>
          <p:cNvSpPr/>
          <p:nvPr/>
        </p:nvSpPr>
        <p:spPr>
          <a:xfrm>
            <a:off x="1888719" y="1981201"/>
            <a:ext cx="3216681" cy="2263500"/>
          </a:xfrm>
          <a:prstGeom prst="cloudCallout">
            <a:avLst>
              <a:gd name="adj1" fmla="val 43961"/>
              <a:gd name="adj2" fmla="val 59847"/>
            </a:avLst>
          </a:prstGeom>
          <a:solidFill>
            <a:srgbClr val="E7F3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3B57"/>
                </a:solidFill>
              </a:rPr>
              <a:t>Do community members and key informants acknowledge a need for action?</a:t>
            </a:r>
          </a:p>
        </p:txBody>
      </p:sp>
      <p:sp>
        <p:nvSpPr>
          <p:cNvPr id="7" name="Cloud Callout 6"/>
          <p:cNvSpPr/>
          <p:nvPr/>
        </p:nvSpPr>
        <p:spPr>
          <a:xfrm>
            <a:off x="6657474" y="1720104"/>
            <a:ext cx="3581400" cy="2143597"/>
          </a:xfrm>
          <a:prstGeom prst="cloudCallout">
            <a:avLst>
              <a:gd name="adj1" fmla="val -50982"/>
              <a:gd name="adj2" fmla="val 73115"/>
            </a:avLst>
          </a:prstGeom>
          <a:solidFill>
            <a:srgbClr val="E7F3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33B57"/>
                </a:solidFill>
              </a:rPr>
              <a:t>Has your scan identified an influential champion to endorse your efforts?</a:t>
            </a:r>
          </a:p>
        </p:txBody>
      </p:sp>
    </p:spTree>
    <p:extLst>
      <p:ext uri="{BB962C8B-B14F-4D97-AF65-F5344CB8AC3E}">
        <p14:creationId xmlns:p14="http://schemas.microsoft.com/office/powerpoint/2010/main" val="3684334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Washington, DC</a:t>
            </a:r>
          </a:p>
        </p:txBody>
      </p:sp>
      <p:sp>
        <p:nvSpPr>
          <p:cNvPr id="4" name="Text Placeholder 3"/>
          <p:cNvSpPr>
            <a:spLocks noGrp="1"/>
          </p:cNvSpPr>
          <p:nvPr>
            <p:ph type="body" sz="quarter" idx="10"/>
          </p:nvPr>
        </p:nvSpPr>
        <p:spPr/>
        <p:txBody>
          <a:bodyPr/>
          <a:lstStyle/>
          <a:p>
            <a:r>
              <a:rPr lang="en-US" dirty="0"/>
              <a:t>Action4PSEChange, 2017.</a:t>
            </a:r>
          </a:p>
        </p:txBody>
      </p:sp>
      <p:sp>
        <p:nvSpPr>
          <p:cNvPr id="10" name="Content Placeholder 2"/>
          <p:cNvSpPr>
            <a:spLocks noGrp="1"/>
          </p:cNvSpPr>
          <p:nvPr>
            <p:ph idx="1"/>
          </p:nvPr>
        </p:nvSpPr>
        <p:spPr>
          <a:xfrm>
            <a:off x="1981200" y="1865985"/>
            <a:ext cx="5029200" cy="4230016"/>
          </a:xfrm>
        </p:spPr>
        <p:txBody>
          <a:bodyPr>
            <a:normAutofit/>
          </a:bodyPr>
          <a:lstStyle/>
          <a:p>
            <a:r>
              <a:rPr lang="en-US" sz="2400" dirty="0"/>
              <a:t>The GW Cancer Center</a:t>
            </a:r>
          </a:p>
          <a:p>
            <a:pPr lvl="1"/>
            <a:r>
              <a:rPr lang="en-US" sz="2000" dirty="0"/>
              <a:t>Scanned publicly available information on websites of Medicaid fee-for-service and managed care organizations</a:t>
            </a:r>
          </a:p>
          <a:p>
            <a:pPr lvl="1"/>
            <a:r>
              <a:rPr lang="en-US" sz="2000" dirty="0"/>
              <a:t>Reviewed DC-specific white papers on Medicaid challenges</a:t>
            </a:r>
          </a:p>
          <a:p>
            <a:pPr lvl="1"/>
            <a:r>
              <a:rPr lang="en-US" sz="2000" dirty="0"/>
              <a:t>Assessed political landscape</a:t>
            </a:r>
          </a:p>
          <a:p>
            <a:pPr lvl="1"/>
            <a:r>
              <a:rPr lang="en-US" sz="2000" dirty="0"/>
              <a:t>Determined stakeholders’ attitudes/beliefs about Medicaid access</a:t>
            </a:r>
          </a:p>
          <a:p>
            <a:pPr lvl="1"/>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716618"/>
            <a:ext cx="2971800" cy="19531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880848"/>
            <a:ext cx="2971800" cy="1931152"/>
          </a:xfrm>
          <a:prstGeom prst="rect">
            <a:avLst/>
          </a:prstGeom>
        </p:spPr>
      </p:pic>
    </p:spTree>
    <p:extLst>
      <p:ext uri="{BB962C8B-B14F-4D97-AF65-F5344CB8AC3E}">
        <p14:creationId xmlns:p14="http://schemas.microsoft.com/office/powerpoint/2010/main" val="326139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your “ask”?</a:t>
            </a:r>
          </a:p>
        </p:txBody>
      </p:sp>
      <p:sp>
        <p:nvSpPr>
          <p:cNvPr id="5" name="Rounded Rectangle 4"/>
          <p:cNvSpPr/>
          <p:nvPr/>
        </p:nvSpPr>
        <p:spPr>
          <a:xfrm>
            <a:off x="1866900" y="1905001"/>
            <a:ext cx="3048000" cy="25908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Goal</a:t>
            </a:r>
          </a:p>
          <a:p>
            <a:pPr algn="ctr"/>
            <a:endParaRPr lang="en-US" sz="2800" dirty="0"/>
          </a:p>
          <a:p>
            <a:pPr marL="457200" indent="-457200">
              <a:buFont typeface="Arial" panose="020B0604020202020204" pitchFamily="34" charset="0"/>
              <a:buChar char="•"/>
            </a:pPr>
            <a:r>
              <a:rPr lang="en-US" sz="2800" dirty="0"/>
              <a:t>Serves the purpose</a:t>
            </a:r>
          </a:p>
          <a:p>
            <a:pPr marL="457200" indent="-457200">
              <a:buFont typeface="Arial" panose="020B0604020202020204" pitchFamily="34" charset="0"/>
              <a:buChar char="•"/>
            </a:pPr>
            <a:r>
              <a:rPr lang="en-US" sz="2800" dirty="0"/>
              <a:t>The “ask”</a:t>
            </a:r>
          </a:p>
        </p:txBody>
      </p:sp>
      <p:sp>
        <p:nvSpPr>
          <p:cNvPr id="6" name="Right Arrow 5"/>
          <p:cNvSpPr/>
          <p:nvPr/>
        </p:nvSpPr>
        <p:spPr>
          <a:xfrm>
            <a:off x="5295900" y="2781301"/>
            <a:ext cx="1447800" cy="876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086600" y="1905001"/>
            <a:ext cx="3124200" cy="2571750"/>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Purpose</a:t>
            </a:r>
          </a:p>
          <a:p>
            <a:pPr algn="ctr"/>
            <a:endParaRPr lang="en-US" sz="2800" dirty="0"/>
          </a:p>
          <a:p>
            <a:pPr algn="ctr"/>
            <a:r>
              <a:rPr lang="en-US" sz="2800" dirty="0"/>
              <a:t>Reason for why you want to create change</a:t>
            </a:r>
          </a:p>
        </p:txBody>
      </p:sp>
      <p:sp>
        <p:nvSpPr>
          <p:cNvPr id="8" name="Rounded Rectangle 7"/>
          <p:cNvSpPr/>
          <p:nvPr/>
        </p:nvSpPr>
        <p:spPr>
          <a:xfrm>
            <a:off x="1866900" y="4724401"/>
            <a:ext cx="8343900" cy="1143000"/>
          </a:xfrm>
          <a:prstGeom prst="round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33B57"/>
                </a:solidFill>
              </a:rPr>
              <a:t>Determine level of PSE change: national, state, regional, local </a:t>
            </a:r>
          </a:p>
        </p:txBody>
      </p:sp>
    </p:spTree>
    <p:extLst>
      <p:ext uri="{BB962C8B-B14F-4D97-AF65-F5344CB8AC3E}">
        <p14:creationId xmlns:p14="http://schemas.microsoft.com/office/powerpoint/2010/main" val="3784984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p:txBody>
          <a:bodyPr>
            <a:normAutofit/>
          </a:bodyPr>
          <a:lstStyle/>
          <a:p>
            <a:pPr marL="0" indent="0">
              <a:buNone/>
            </a:pPr>
            <a:r>
              <a:rPr lang="en-US" dirty="0"/>
              <a:t>Environmental scan:</a:t>
            </a:r>
          </a:p>
          <a:p>
            <a:r>
              <a:rPr lang="en-US" sz="2600" dirty="0"/>
              <a:t>Identifies gaps, trends and factors in the external environment that will impact your PSE change effort</a:t>
            </a:r>
          </a:p>
          <a:p>
            <a:r>
              <a:rPr lang="en-US" sz="2600" dirty="0"/>
              <a:t>Helps focus on the ultimate purpose, identify the “ask” and pinpoint the level of change</a:t>
            </a:r>
          </a:p>
          <a:p>
            <a:r>
              <a:rPr lang="en-US" sz="2600" dirty="0"/>
              <a:t>Determine readiness for PSE change</a:t>
            </a:r>
          </a:p>
          <a:p>
            <a:endParaRPr lang="en-US" dirty="0"/>
          </a:p>
          <a:p>
            <a:endParaRPr lang="en-US" dirty="0"/>
          </a:p>
        </p:txBody>
      </p:sp>
    </p:spTree>
    <p:extLst>
      <p:ext uri="{BB962C8B-B14F-4D97-AF65-F5344CB8AC3E}">
        <p14:creationId xmlns:p14="http://schemas.microsoft.com/office/powerpoint/2010/main" val="472126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1981200" y="1752601"/>
            <a:ext cx="8229600" cy="4343400"/>
          </a:xfrm>
        </p:spPr>
        <p:txBody>
          <a:bodyPr>
            <a:noAutofit/>
          </a:bodyPr>
          <a:lstStyle/>
          <a:p>
            <a:pPr>
              <a:lnSpc>
                <a:spcPct val="120000"/>
              </a:lnSpc>
              <a:spcBef>
                <a:spcPts val="600"/>
              </a:spcBef>
            </a:pPr>
            <a:r>
              <a:rPr lang="en-US" sz="1800" dirty="0">
                <a:hlinkClick r:id="rId3"/>
              </a:rPr>
              <a:t>Communication Training for Comprehensive Cancer Control Professionals 102: Guide to Making Communication Campaigns Evidence-Based</a:t>
            </a:r>
            <a:r>
              <a:rPr lang="en-US" sz="1800" dirty="0"/>
              <a:t>, Chapter 2 on Community Assessments</a:t>
            </a:r>
          </a:p>
          <a:p>
            <a:pPr>
              <a:lnSpc>
                <a:spcPct val="120000"/>
              </a:lnSpc>
              <a:spcBef>
                <a:spcPts val="600"/>
              </a:spcBef>
            </a:pPr>
            <a:r>
              <a:rPr lang="en-US" sz="1800" dirty="0">
                <a:hlinkClick r:id="rId4"/>
              </a:rPr>
              <a:t>Environmental Scanning as a Public Health Tool: Kentucky’s Human Papillomavirus Project</a:t>
            </a:r>
            <a:endParaRPr lang="en-US" sz="1800" dirty="0"/>
          </a:p>
          <a:p>
            <a:pPr>
              <a:lnSpc>
                <a:spcPct val="120000"/>
              </a:lnSpc>
              <a:spcBef>
                <a:spcPts val="600"/>
              </a:spcBef>
            </a:pPr>
            <a:r>
              <a:rPr lang="en-US" sz="1800" dirty="0">
                <a:hlinkClick r:id="rId5"/>
              </a:rPr>
              <a:t>Health in All Policies: A Guide for State and Local Governments</a:t>
            </a:r>
            <a:endParaRPr lang="en-US" sz="1800" dirty="0"/>
          </a:p>
          <a:p>
            <a:pPr>
              <a:lnSpc>
                <a:spcPct val="120000"/>
              </a:lnSpc>
              <a:spcBef>
                <a:spcPts val="600"/>
              </a:spcBef>
            </a:pPr>
            <a:r>
              <a:rPr lang="en-US" sz="1800" dirty="0">
                <a:hlinkClick r:id="rId6"/>
              </a:rPr>
              <a:t>Maree Conway, Thinking Futures’ Environmental Scanning: What It Is and How to Do It</a:t>
            </a:r>
            <a:endParaRPr lang="en-US" sz="1800" dirty="0"/>
          </a:p>
          <a:p>
            <a:pPr>
              <a:lnSpc>
                <a:spcPct val="120000"/>
              </a:lnSpc>
              <a:spcBef>
                <a:spcPts val="600"/>
              </a:spcBef>
            </a:pPr>
            <a:r>
              <a:rPr lang="en-US" sz="1800" dirty="0">
                <a:hlinkClick r:id="rId7"/>
              </a:rPr>
              <a:t>The Nonprofit Village’s Environmental Scans</a:t>
            </a:r>
            <a:endParaRPr lang="en-US" sz="1800" dirty="0"/>
          </a:p>
          <a:p>
            <a:pPr>
              <a:lnSpc>
                <a:spcPct val="120000"/>
              </a:lnSpc>
              <a:spcBef>
                <a:spcPts val="600"/>
              </a:spcBef>
            </a:pPr>
            <a:r>
              <a:rPr lang="en-US" sz="1800" dirty="0"/>
              <a:t>Minnesota Department of Health </a:t>
            </a:r>
            <a:r>
              <a:rPr lang="en-US" sz="1800" dirty="0">
                <a:hlinkClick r:id="rId8"/>
              </a:rPr>
              <a:t>Policy Brief</a:t>
            </a:r>
            <a:r>
              <a:rPr lang="en-US" sz="1800" dirty="0"/>
              <a:t>: Sugar-Sweetened Beverages, Obesity, and Cancer: What is the problem and what can we do?</a:t>
            </a:r>
          </a:p>
        </p:txBody>
      </p:sp>
    </p:spTree>
    <p:extLst>
      <p:ext uri="{BB962C8B-B14F-4D97-AF65-F5344CB8AC3E}">
        <p14:creationId xmlns:p14="http://schemas.microsoft.com/office/powerpoint/2010/main" val="2404526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t>Define the ultimate purpose, goal and level of your PSE change effort</a:t>
            </a:r>
          </a:p>
          <a:p>
            <a:r>
              <a:rPr lang="en-US" dirty="0"/>
              <a:t>Explain how an environmental scan can help determine the appropriate PSE change action to be taken</a:t>
            </a:r>
          </a:p>
          <a:p>
            <a:r>
              <a:rPr lang="en-US" dirty="0"/>
              <a:t>Determine if the environment is conducive to PSE change and explain the importance of this step to stakeholders</a:t>
            </a:r>
          </a:p>
          <a:p>
            <a:endParaRPr lang="en-US" dirty="0"/>
          </a:p>
        </p:txBody>
      </p:sp>
    </p:spTree>
    <p:extLst>
      <p:ext uri="{BB962C8B-B14F-4D97-AF65-F5344CB8AC3E}">
        <p14:creationId xmlns:p14="http://schemas.microsoft.com/office/powerpoint/2010/main" val="74153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Evidence-Based Public Health and PSE</a:t>
            </a:r>
          </a:p>
        </p:txBody>
      </p:sp>
      <p:sp>
        <p:nvSpPr>
          <p:cNvPr id="4" name="Text Placeholder 3"/>
          <p:cNvSpPr>
            <a:spLocks noGrp="1"/>
          </p:cNvSpPr>
          <p:nvPr>
            <p:ph type="body" sz="quarter" idx="10"/>
          </p:nvPr>
        </p:nvSpPr>
        <p:spPr/>
        <p:txBody>
          <a:bodyPr/>
          <a:lstStyle/>
          <a:p>
            <a:r>
              <a:rPr lang="en-US" sz="1200" dirty="0" err="1"/>
              <a:t>Brownson</a:t>
            </a:r>
            <a:r>
              <a:rPr lang="en-US" sz="1200" dirty="0"/>
              <a:t> et al., 2009; CDC, 2006; Honeycutt et al., 2015. </a:t>
            </a:r>
          </a:p>
        </p:txBody>
      </p:sp>
      <p:sp>
        <p:nvSpPr>
          <p:cNvPr id="5" name="Rounded Rectangle 4"/>
          <p:cNvSpPr/>
          <p:nvPr/>
        </p:nvSpPr>
        <p:spPr>
          <a:xfrm>
            <a:off x="2514600" y="2492976"/>
            <a:ext cx="48006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Evidence-based public health – “the conscientious, explicit, and judicious use of current best evidence in making decisions about the care of communities and populations in the domain of  health protection, disease prevention, health maintenance and improvement” </a:t>
            </a:r>
          </a:p>
        </p:txBody>
      </p:sp>
      <p:pic>
        <p:nvPicPr>
          <p:cNvPr id="6" name="Picture 5"/>
          <p:cNvPicPr>
            <a:picLocks noChangeAspect="1"/>
          </p:cNvPicPr>
          <p:nvPr/>
        </p:nvPicPr>
        <p:blipFill>
          <a:blip r:embed="rId3"/>
          <a:stretch>
            <a:fillRect/>
          </a:stretch>
        </p:blipFill>
        <p:spPr>
          <a:xfrm>
            <a:off x="7572632" y="2492976"/>
            <a:ext cx="2171700" cy="2171700"/>
          </a:xfrm>
          <a:prstGeom prst="rect">
            <a:avLst/>
          </a:prstGeom>
        </p:spPr>
      </p:pic>
      <p:sp>
        <p:nvSpPr>
          <p:cNvPr id="3" name="Rounded Rectangle 2"/>
          <p:cNvSpPr/>
          <p:nvPr/>
        </p:nvSpPr>
        <p:spPr>
          <a:xfrm>
            <a:off x="2514600" y="4800600"/>
            <a:ext cx="68580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065"/>
                </a:solidFill>
              </a:rPr>
              <a:t>In order to grow the PSE change evidence-base, it has been suggested that initiatives include:</a:t>
            </a:r>
          </a:p>
          <a:p>
            <a:pPr lvl="1" indent="-285750">
              <a:buFont typeface="Wingdings" panose="05000000000000000000" pitchFamily="2" charset="2"/>
              <a:buChar char="ü"/>
            </a:pPr>
            <a:r>
              <a:rPr lang="en-US" dirty="0">
                <a:solidFill>
                  <a:srgbClr val="004065"/>
                </a:solidFill>
              </a:rPr>
              <a:t>Rigorous process and outcomes evaluation</a:t>
            </a:r>
          </a:p>
        </p:txBody>
      </p:sp>
    </p:spTree>
    <p:extLst>
      <p:ext uri="{BB962C8B-B14F-4D97-AF65-F5344CB8AC3E}">
        <p14:creationId xmlns:p14="http://schemas.microsoft.com/office/powerpoint/2010/main" val="3698734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981200" y="1752600"/>
            <a:ext cx="8229600" cy="4267200"/>
          </a:xfrm>
        </p:spPr>
        <p:txBody>
          <a:bodyPr>
            <a:noAutofit/>
          </a:bodyPr>
          <a:lstStyle/>
          <a:p>
            <a:pPr marL="463550" indent="-463550">
              <a:buNone/>
            </a:pPr>
            <a:r>
              <a:rPr lang="en-US" sz="1600" dirty="0"/>
              <a:t>Action4PSEChange. (2016). </a:t>
            </a:r>
            <a:r>
              <a:rPr lang="en-US" sz="1600" i="1" dirty="0"/>
              <a:t>Minnesota Sugar-Sweetened Beverage Reduction Initiative.</a:t>
            </a:r>
            <a:r>
              <a:rPr lang="en-US" sz="1600" dirty="0"/>
              <a:t> Retrieved from </a:t>
            </a:r>
            <a:r>
              <a:rPr lang="en-US" sz="1600" u="sng" dirty="0">
                <a:hlinkClick r:id="rId3"/>
              </a:rPr>
              <a:t>http://action4psechange.org/minnesota-sugar-sweetened-beverage-reduction-initiative/</a:t>
            </a:r>
            <a:r>
              <a:rPr lang="en-US" sz="1600" dirty="0"/>
              <a:t> </a:t>
            </a:r>
          </a:p>
          <a:p>
            <a:pPr marL="463550" indent="-463550">
              <a:buNone/>
            </a:pPr>
            <a:r>
              <a:rPr lang="en-US" sz="1600" dirty="0"/>
              <a:t>Action4PSEChange. (2017). </a:t>
            </a:r>
            <a:r>
              <a:rPr lang="en-US" sz="1600" i="1" dirty="0"/>
              <a:t>D.C. Policy Advances to Improve Medicaid Patient Access to Cancer Care. </a:t>
            </a:r>
            <a:r>
              <a:rPr lang="en-US" sz="1600" dirty="0"/>
              <a:t>Retrieved from </a:t>
            </a:r>
            <a:r>
              <a:rPr lang="en-US" sz="1600" dirty="0">
                <a:hlinkClick r:id="rId4"/>
              </a:rPr>
              <a:t>http://action4psechange.org/d-c-policy-advances-to-improve-medicaid-patient-access-to-cancer-care/</a:t>
            </a:r>
            <a:endParaRPr lang="en-US" sz="1600" dirty="0"/>
          </a:p>
          <a:p>
            <a:pPr marL="463550" indent="-463550">
              <a:buNone/>
            </a:pPr>
            <a:r>
              <a:rPr lang="en-US" sz="1600" dirty="0"/>
              <a:t>Bradley, P. (2016). Gray Literature 101: Introduction.</a:t>
            </a:r>
            <a:r>
              <a:rPr lang="en-US" sz="1600" i="1" dirty="0"/>
              <a:t> </a:t>
            </a:r>
            <a:r>
              <a:rPr lang="en-US" sz="1600" dirty="0"/>
              <a:t>Retrieved from </a:t>
            </a:r>
            <a:r>
              <a:rPr lang="en-US" sz="1600" u="sng" dirty="0">
                <a:hlinkClick r:id="rId5"/>
              </a:rPr>
              <a:t>http://libguides.health.unm.edu/graylit</a:t>
            </a:r>
            <a:r>
              <a:rPr lang="en-US" sz="1600" dirty="0"/>
              <a:t> </a:t>
            </a:r>
          </a:p>
          <a:p>
            <a:pPr marL="463550" indent="-463550">
              <a:buNone/>
            </a:pPr>
            <a:r>
              <a:rPr lang="en-US" sz="1600" dirty="0"/>
              <a:t>Comprehensive Cancer Control National Partnership. (</a:t>
            </a:r>
            <a:r>
              <a:rPr lang="en-US" sz="1600" dirty="0" err="1"/>
              <a:t>n.d.</a:t>
            </a:r>
            <a:r>
              <a:rPr lang="en-US" sz="1600" dirty="0"/>
              <a:t>). Policy, Systems and Environmental Change Resource Guide. Retrieved from </a:t>
            </a:r>
            <a:r>
              <a:rPr lang="en-US" sz="1600" dirty="0">
                <a:hlinkClick r:id="rId6"/>
              </a:rPr>
              <a:t>http://bit.ly/PSECCNP</a:t>
            </a:r>
            <a:endParaRPr lang="en-US" sz="1600" dirty="0"/>
          </a:p>
          <a:p>
            <a:pPr marL="463550" indent="-463550">
              <a:buNone/>
            </a:pPr>
            <a:r>
              <a:rPr lang="en-US" sz="1600" dirty="0"/>
              <a:t>Morrison, J. L. (1992). Environmental scanning. </a:t>
            </a:r>
            <a:r>
              <a:rPr lang="en-US" sz="1600" i="1" dirty="0"/>
              <a:t>A Primer for New Institutional Researchers</a:t>
            </a:r>
            <a:r>
              <a:rPr lang="en-US" sz="1600" dirty="0"/>
              <a:t>, 86-99. Retrieved from </a:t>
            </a:r>
            <a:r>
              <a:rPr lang="en-US" sz="1600" dirty="0">
                <a:hlinkClick r:id="rId7"/>
              </a:rPr>
              <a:t>http://horizon.unc.edu/courses/papers/enviroscan/</a:t>
            </a:r>
            <a:r>
              <a:rPr lang="en-US" sz="1600" dirty="0"/>
              <a:t> </a:t>
            </a:r>
          </a:p>
          <a:p>
            <a:pPr marL="463550" indent="-463550">
              <a:buNone/>
            </a:pPr>
            <a:r>
              <a:rPr lang="en-US" sz="1600" dirty="0"/>
              <a:t>Wilburn A, </a:t>
            </a:r>
            <a:r>
              <a:rPr lang="en-US" sz="1600" dirty="0" err="1"/>
              <a:t>Vanderpool</a:t>
            </a:r>
            <a:r>
              <a:rPr lang="en-US" sz="1600"/>
              <a:t> R., </a:t>
            </a:r>
            <a:r>
              <a:rPr lang="en-US" sz="1600" dirty="0"/>
              <a:t>&amp; </a:t>
            </a:r>
            <a:r>
              <a:rPr lang="en-US" sz="1600"/>
              <a:t>Knight J. </a:t>
            </a:r>
            <a:r>
              <a:rPr lang="en-US" sz="1600" dirty="0"/>
              <a:t>(2016). Environmental Scanning as a Public Health Tool: Kentucky’s Human Papillomavirus Vaccination Project. Preventing Chronic Disease, 13:160165. DOI: </a:t>
            </a:r>
            <a:r>
              <a:rPr lang="en-US" sz="1600" u="sng" dirty="0">
                <a:hlinkClick r:id="rId8"/>
              </a:rPr>
              <a:t>http://dx.doi.org/10.5888/pcd13.160165</a:t>
            </a:r>
            <a:endParaRPr lang="en-US" sz="1600" u="sng" dirty="0"/>
          </a:p>
          <a:p>
            <a:pPr marL="0" indent="0">
              <a:buNone/>
            </a:pPr>
            <a:endParaRPr lang="en-US" sz="1800" dirty="0"/>
          </a:p>
          <a:p>
            <a:pPr lvl="0"/>
            <a:endParaRPr lang="en-US" sz="1800" dirty="0"/>
          </a:p>
          <a:p>
            <a:endParaRPr lang="en-US" sz="1800" dirty="0"/>
          </a:p>
        </p:txBody>
      </p:sp>
    </p:spTree>
    <p:extLst>
      <p:ext uri="{BB962C8B-B14F-4D97-AF65-F5344CB8AC3E}">
        <p14:creationId xmlns:p14="http://schemas.microsoft.com/office/powerpoint/2010/main" val="919820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ubtitle 1"/>
          <p:cNvSpPr>
            <a:spLocks noGrp="1"/>
          </p:cNvSpPr>
          <p:nvPr>
            <p:ph type="subTitle" idx="1"/>
          </p:nvPr>
        </p:nvSpPr>
        <p:spPr/>
        <p:txBody>
          <a:bodyPr/>
          <a:lstStyle/>
          <a:p>
            <a:pPr eaLnBrk="1" hangingPunct="1"/>
            <a:r>
              <a:rPr lang="en-US" altLang="en-US" b="1" dirty="0">
                <a:solidFill>
                  <a:schemeClr val="bg1"/>
                </a:solidFill>
              </a:rPr>
              <a:t>Lesson 3: Assess</a:t>
            </a:r>
          </a:p>
          <a:p>
            <a:pPr eaLnBrk="1" hangingPunct="1"/>
            <a:r>
              <a:rPr lang="en-US" altLang="en-US" dirty="0">
                <a:solidFill>
                  <a:schemeClr val="bg1"/>
                </a:solidFill>
              </a:rPr>
              <a:t>Address Priority Areas</a:t>
            </a:r>
          </a:p>
          <a:p>
            <a:pPr eaLnBrk="1" hangingPunct="1"/>
            <a:endParaRPr lang="en-US" altLang="en-US" dirty="0">
              <a:solidFill>
                <a:schemeClr val="bg1"/>
              </a:solidFill>
            </a:endParaRPr>
          </a:p>
        </p:txBody>
      </p:sp>
      <p:sp>
        <p:nvSpPr>
          <p:cNvPr id="2" name="Title 1"/>
          <p:cNvSpPr>
            <a:spLocks noGrp="1"/>
          </p:cNvSpPr>
          <p:nvPr>
            <p:ph type="title"/>
          </p:nvPr>
        </p:nvSpPr>
        <p:spPr/>
        <p:txBody>
          <a:bodyPr>
            <a:normAutofit/>
          </a:bodyPr>
          <a:lstStyle/>
          <a:p>
            <a:r>
              <a:rPr lang="en-US" dirty="0"/>
              <a:t>Action for Policy, Systems and Environmental (PSE) Change: A Training </a:t>
            </a:r>
          </a:p>
        </p:txBody>
      </p:sp>
    </p:spTree>
    <p:extLst>
      <p:ext uri="{BB962C8B-B14F-4D97-AF65-F5344CB8AC3E}">
        <p14:creationId xmlns:p14="http://schemas.microsoft.com/office/powerpoint/2010/main" val="2336239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fontScale="92500"/>
          </a:bodyPr>
          <a:lstStyle/>
          <a:p>
            <a:pPr marL="0" indent="0">
              <a:lnSpc>
                <a:spcPct val="120000"/>
              </a:lnSpc>
              <a:spcBef>
                <a:spcPts val="0"/>
              </a:spcBef>
              <a:buNone/>
            </a:pPr>
            <a:r>
              <a:rPr lang="en-US" dirty="0"/>
              <a:t>This work was supported by Cooperative Agreement #1U38DP004972-04 from the Centers for Disease Control and Prevention. Its contents are solely the responsibility of the authors and do not necessarily represent the official views of the Centers for Disease Control and Prevention.</a:t>
            </a:r>
          </a:p>
          <a:p>
            <a:pPr marL="0" indent="0">
              <a:lnSpc>
                <a:spcPct val="120000"/>
              </a:lnSpc>
              <a:spcBef>
                <a:spcPts val="0"/>
              </a:spcBef>
              <a:buNone/>
            </a:pPr>
            <a:endParaRPr lang="en-US" dirty="0"/>
          </a:p>
          <a:p>
            <a:pPr marL="0" indent="0">
              <a:lnSpc>
                <a:spcPct val="120000"/>
              </a:lnSpc>
              <a:spcBef>
                <a:spcPts val="0"/>
              </a:spcBef>
              <a:buNone/>
              <a:defRPr/>
            </a:pPr>
            <a:r>
              <a:rPr lang="en-US" dirty="0"/>
              <a:t>We would also like to thank the American Cancer Society and the Comprehensive Cancer Control National Partnership for the use of their Policy, Systems and Environmental Change Resource Guide, upon which the seven steps of the PSE process are based.</a:t>
            </a:r>
          </a:p>
        </p:txBody>
      </p:sp>
    </p:spTree>
    <p:extLst>
      <p:ext uri="{BB962C8B-B14F-4D97-AF65-F5344CB8AC3E}">
        <p14:creationId xmlns:p14="http://schemas.microsoft.com/office/powerpoint/2010/main" val="1386721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Competency</a:t>
            </a:r>
          </a:p>
        </p:txBody>
      </p:sp>
      <p:sp>
        <p:nvSpPr>
          <p:cNvPr id="3" name="Content Placeholder 2"/>
          <p:cNvSpPr>
            <a:spLocks noGrp="1"/>
          </p:cNvSpPr>
          <p:nvPr>
            <p:ph idx="1"/>
          </p:nvPr>
        </p:nvSpPr>
        <p:spPr/>
        <p:txBody>
          <a:bodyPr/>
          <a:lstStyle/>
          <a:p>
            <a:r>
              <a:rPr lang="en-US" sz="3000" dirty="0"/>
              <a:t>Access existing information and data related to health</a:t>
            </a:r>
          </a:p>
          <a:p>
            <a:pPr marL="0" indent="0">
              <a:buNone/>
            </a:pPr>
            <a:endParaRPr lang="en-US" dirty="0"/>
          </a:p>
          <a:p>
            <a:pPr marL="0" indent="0">
              <a:buNone/>
            </a:pPr>
            <a:endParaRPr lang="en-US" dirty="0"/>
          </a:p>
          <a:p>
            <a:endParaRPr lang="en-US" dirty="0"/>
          </a:p>
        </p:txBody>
      </p:sp>
      <p:pic>
        <p:nvPicPr>
          <p:cNvPr id="5" name="Picture 2" descr="C:\Users\avillalobos\Downloads\CHES_Logo-FINAL3-2009 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1" y="739141"/>
            <a:ext cx="1188721" cy="118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12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a:t>
            </a:r>
          </a:p>
        </p:txBody>
      </p:sp>
      <p:sp>
        <p:nvSpPr>
          <p:cNvPr id="3" name="Content Placeholder 2"/>
          <p:cNvSpPr>
            <a:spLocks noGrp="1"/>
          </p:cNvSpPr>
          <p:nvPr>
            <p:ph idx="1"/>
          </p:nvPr>
        </p:nvSpPr>
        <p:spPr/>
        <p:txBody>
          <a:bodyPr>
            <a:normAutofit/>
          </a:bodyPr>
          <a:lstStyle/>
          <a:p>
            <a:r>
              <a:rPr lang="en-US" dirty="0"/>
              <a:t>Review and evaluate available data to inform PSE change and explain the importance of this step to stakeholders</a:t>
            </a:r>
          </a:p>
          <a:p>
            <a:endParaRPr lang="en-US" dirty="0"/>
          </a:p>
        </p:txBody>
      </p:sp>
    </p:spTree>
    <p:extLst>
      <p:ext uri="{BB962C8B-B14F-4D97-AF65-F5344CB8AC3E}">
        <p14:creationId xmlns:p14="http://schemas.microsoft.com/office/powerpoint/2010/main" val="1004653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Look Back at Previous Steps</a:t>
            </a:r>
          </a:p>
        </p:txBody>
      </p:sp>
      <p:graphicFrame>
        <p:nvGraphicFramePr>
          <p:cNvPr id="5" name="Diagram 4"/>
          <p:cNvGraphicFramePr/>
          <p:nvPr/>
        </p:nvGraphicFramePr>
        <p:xfrm>
          <a:off x="1866900" y="2514600"/>
          <a:ext cx="84582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3936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Data Necessary?</a:t>
            </a:r>
          </a:p>
        </p:txBody>
      </p:sp>
      <p:sp>
        <p:nvSpPr>
          <p:cNvPr id="3" name="Content Placeholder 2"/>
          <p:cNvSpPr>
            <a:spLocks noGrp="1"/>
          </p:cNvSpPr>
          <p:nvPr>
            <p:ph idx="1"/>
          </p:nvPr>
        </p:nvSpPr>
        <p:spPr/>
        <p:txBody>
          <a:bodyPr>
            <a:normAutofit/>
          </a:bodyPr>
          <a:lstStyle/>
          <a:p>
            <a:r>
              <a:rPr lang="en-US" dirty="0"/>
              <a:t>Provide a solid foundation for your PSE change effort</a:t>
            </a:r>
          </a:p>
          <a:p>
            <a:r>
              <a:rPr lang="en-US" dirty="0"/>
              <a:t>Help you allocate limited resources most effectively</a:t>
            </a:r>
          </a:p>
          <a:p>
            <a:r>
              <a:rPr lang="en-US" dirty="0"/>
              <a:t>Show you where the gaps are in existing evidence</a:t>
            </a:r>
          </a:p>
          <a:p>
            <a:endParaRPr lang="en-US" dirty="0"/>
          </a:p>
        </p:txBody>
      </p:sp>
      <p:sp>
        <p:nvSpPr>
          <p:cNvPr id="5" name="Line Callout 1 (No Border) 4"/>
          <p:cNvSpPr/>
          <p:nvPr/>
        </p:nvSpPr>
        <p:spPr>
          <a:xfrm>
            <a:off x="6248400" y="4876800"/>
            <a:ext cx="1828800" cy="1219200"/>
          </a:xfrm>
          <a:prstGeom prst="callout1">
            <a:avLst>
              <a:gd name="adj1" fmla="val -5877"/>
              <a:gd name="adj2" fmla="val 11070"/>
              <a:gd name="adj3" fmla="val -33023"/>
              <a:gd name="adj4" fmla="val -7736"/>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Find a way to collect missing information</a:t>
            </a:r>
          </a:p>
        </p:txBody>
      </p:sp>
      <p:sp>
        <p:nvSpPr>
          <p:cNvPr id="6" name="Line Callout 1 (No Border) 5"/>
          <p:cNvSpPr/>
          <p:nvPr/>
        </p:nvSpPr>
        <p:spPr>
          <a:xfrm>
            <a:off x="4114800" y="4876800"/>
            <a:ext cx="1828800" cy="1219200"/>
          </a:xfrm>
          <a:prstGeom prst="callout1">
            <a:avLst>
              <a:gd name="adj1" fmla="val -6313"/>
              <a:gd name="adj2" fmla="val 91570"/>
              <a:gd name="adj3" fmla="val -33022"/>
              <a:gd name="adj4" fmla="val 1086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Re-think your plan and consider other options</a:t>
            </a:r>
          </a:p>
        </p:txBody>
      </p:sp>
    </p:spTree>
    <p:extLst>
      <p:ext uri="{BB962C8B-B14F-4D97-AF65-F5344CB8AC3E}">
        <p14:creationId xmlns:p14="http://schemas.microsoft.com/office/powerpoint/2010/main" val="234192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Data Do You Need to Support Your Position on the Issue?</a:t>
            </a:r>
          </a:p>
        </p:txBody>
      </p:sp>
      <p:graphicFrame>
        <p:nvGraphicFramePr>
          <p:cNvPr id="5" name="Diagram 4"/>
          <p:cNvGraphicFramePr/>
          <p:nvPr/>
        </p:nvGraphicFramePr>
        <p:xfrm>
          <a:off x="2171700" y="2044700"/>
          <a:ext cx="7848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0"/>
          </p:nvPr>
        </p:nvSpPr>
        <p:spPr>
          <a:xfrm>
            <a:off x="1981200" y="6248400"/>
            <a:ext cx="5562600" cy="381000"/>
          </a:xfrm>
        </p:spPr>
        <p:txBody>
          <a:bodyPr/>
          <a:lstStyle/>
          <a:p>
            <a:r>
              <a:rPr lang="en-US" dirty="0"/>
              <a:t>Rudolph, Caplan, Ben-Moshe &amp; Dillon, 2013.</a:t>
            </a:r>
          </a:p>
        </p:txBody>
      </p:sp>
    </p:spTree>
    <p:extLst>
      <p:ext uri="{BB962C8B-B14F-4D97-AF65-F5344CB8AC3E}">
        <p14:creationId xmlns:p14="http://schemas.microsoft.com/office/powerpoint/2010/main" val="31118506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Data Do You Need to Support Your Position on the Issue?</a:t>
            </a:r>
          </a:p>
        </p:txBody>
      </p:sp>
      <p:sp>
        <p:nvSpPr>
          <p:cNvPr id="3" name="Content Placeholder 2"/>
          <p:cNvSpPr>
            <a:spLocks noGrp="1"/>
          </p:cNvSpPr>
          <p:nvPr>
            <p:ph idx="1"/>
          </p:nvPr>
        </p:nvSpPr>
        <p:spPr/>
        <p:txBody>
          <a:bodyPr>
            <a:normAutofit/>
          </a:bodyPr>
          <a:lstStyle/>
          <a:p>
            <a:r>
              <a:rPr lang="en-US" dirty="0"/>
              <a:t>Depends entirely on the type of PSE change envisioned</a:t>
            </a:r>
          </a:p>
          <a:p>
            <a:endParaRPr lang="en-US" dirty="0"/>
          </a:p>
        </p:txBody>
      </p:sp>
      <p:sp>
        <p:nvSpPr>
          <p:cNvPr id="4" name="Text Placeholder 3"/>
          <p:cNvSpPr>
            <a:spLocks noGrp="1"/>
          </p:cNvSpPr>
          <p:nvPr>
            <p:ph type="body" sz="quarter" idx="10"/>
          </p:nvPr>
        </p:nvSpPr>
        <p:spPr/>
        <p:txBody>
          <a:bodyPr/>
          <a:lstStyle/>
          <a:p>
            <a:r>
              <a:rPr lang="en-US" dirty="0"/>
              <a:t>Action4PSEChange, 2017b.</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1" y="2692676"/>
            <a:ext cx="3303603" cy="3184368"/>
          </a:xfrm>
          <a:prstGeom prst="rect">
            <a:avLst/>
          </a:prstGeom>
        </p:spPr>
      </p:pic>
      <p:sp>
        <p:nvSpPr>
          <p:cNvPr id="6" name="Pentagon 5"/>
          <p:cNvSpPr/>
          <p:nvPr/>
        </p:nvSpPr>
        <p:spPr>
          <a:xfrm>
            <a:off x="2552700" y="3524956"/>
            <a:ext cx="4038600" cy="1752600"/>
          </a:xfrm>
          <a:prstGeom prst="homePlate">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33B57"/>
                </a:solidFill>
              </a:rPr>
              <a:t>Florida’s Task Force</a:t>
            </a:r>
          </a:p>
          <a:p>
            <a:pPr algn="ctr"/>
            <a:r>
              <a:rPr lang="en-US" dirty="0">
                <a:solidFill>
                  <a:srgbClr val="033B57"/>
                </a:solidFill>
              </a:rPr>
              <a:t>Gathered models, curricula and best practices information to promote work of Community Health Workers</a:t>
            </a:r>
          </a:p>
        </p:txBody>
      </p:sp>
    </p:spTree>
    <p:extLst>
      <p:ext uri="{BB962C8B-B14F-4D97-AF65-F5344CB8AC3E}">
        <p14:creationId xmlns:p14="http://schemas.microsoft.com/office/powerpoint/2010/main" val="285009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Can You Obtain Data to Support Your Position?</a:t>
            </a:r>
          </a:p>
        </p:txBody>
      </p:sp>
      <p:sp>
        <p:nvSpPr>
          <p:cNvPr id="3" name="Content Placeholder 2"/>
          <p:cNvSpPr>
            <a:spLocks noGrp="1"/>
          </p:cNvSpPr>
          <p:nvPr>
            <p:ph idx="1"/>
          </p:nvPr>
        </p:nvSpPr>
        <p:spPr/>
        <p:txBody>
          <a:bodyPr/>
          <a:lstStyle/>
          <a:p>
            <a:r>
              <a:rPr lang="en-US" dirty="0"/>
              <a:t>Your state’s Comprehensive Cancer Control plan</a:t>
            </a:r>
          </a:p>
          <a:p>
            <a:r>
              <a:rPr lang="en-US" dirty="0"/>
              <a:t>National surveillance systems</a:t>
            </a:r>
          </a:p>
          <a:p>
            <a:pPr lvl="1"/>
            <a:r>
              <a:rPr lang="en-US" dirty="0"/>
              <a:t>Behavioral Risk Factor Surveillance System (BRFSS)</a:t>
            </a:r>
          </a:p>
          <a:p>
            <a:pPr lvl="1"/>
            <a:r>
              <a:rPr lang="en-US" dirty="0"/>
              <a:t>National Health Interview Survey (NHIS)</a:t>
            </a:r>
          </a:p>
          <a:p>
            <a:r>
              <a:rPr lang="en-US" dirty="0"/>
              <a:t>National Cancer Institute</a:t>
            </a:r>
          </a:p>
          <a:p>
            <a:r>
              <a:rPr lang="en-US" dirty="0"/>
              <a:t>PubMed Central</a:t>
            </a:r>
          </a:p>
          <a:p>
            <a:endParaRPr lang="en-US" dirty="0"/>
          </a:p>
        </p:txBody>
      </p:sp>
    </p:spTree>
    <p:extLst>
      <p:ext uri="{BB962C8B-B14F-4D97-AF65-F5344CB8AC3E}">
        <p14:creationId xmlns:p14="http://schemas.microsoft.com/office/powerpoint/2010/main" val="72901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and PSE Change</a:t>
            </a:r>
          </a:p>
        </p:txBody>
      </p:sp>
      <p:sp>
        <p:nvSpPr>
          <p:cNvPr id="5" name="Content Placeholder 4"/>
          <p:cNvSpPr>
            <a:spLocks noGrp="1"/>
          </p:cNvSpPr>
          <p:nvPr>
            <p:ph idx="1"/>
          </p:nvPr>
        </p:nvSpPr>
        <p:spPr>
          <a:xfrm>
            <a:off x="1905001" y="1905001"/>
            <a:ext cx="5715000" cy="4038599"/>
          </a:xfrm>
        </p:spPr>
        <p:txBody>
          <a:bodyPr>
            <a:normAutofit/>
          </a:bodyPr>
          <a:lstStyle/>
          <a:p>
            <a:r>
              <a:rPr lang="en-US" sz="2500" dirty="0"/>
              <a:t>Community Mobilization frameworks</a:t>
            </a:r>
          </a:p>
          <a:p>
            <a:pPr lvl="1"/>
            <a:r>
              <a:rPr lang="en-US" sz="2500" dirty="0"/>
              <a:t>Collective action on a shared issue - Focus on community empowerment to improve own conditions</a:t>
            </a:r>
          </a:p>
          <a:p>
            <a:pPr lvl="1"/>
            <a:r>
              <a:rPr lang="en-US" sz="2500" dirty="0"/>
              <a:t>Examples: REACH &amp; MATCH </a:t>
            </a:r>
          </a:p>
          <a:p>
            <a:r>
              <a:rPr lang="en-US" sz="2500" dirty="0"/>
              <a:t>Organizational Development</a:t>
            </a:r>
          </a:p>
          <a:p>
            <a:pPr lvl="1"/>
            <a:r>
              <a:rPr lang="en-US" sz="2500" dirty="0"/>
              <a:t>May inform approaches to systems change – Focus on system climate, culture and improvement process</a:t>
            </a:r>
          </a:p>
        </p:txBody>
      </p:sp>
      <p:sp>
        <p:nvSpPr>
          <p:cNvPr id="6" name="Text Placeholder 5"/>
          <p:cNvSpPr>
            <a:spLocks noGrp="1"/>
          </p:cNvSpPr>
          <p:nvPr>
            <p:ph type="body" sz="quarter" idx="10"/>
          </p:nvPr>
        </p:nvSpPr>
        <p:spPr/>
        <p:txBody>
          <a:bodyPr>
            <a:normAutofit fontScale="92500" lnSpcReduction="10000"/>
          </a:bodyPr>
          <a:lstStyle/>
          <a:p>
            <a:r>
              <a:rPr lang="en-US" sz="1200" dirty="0"/>
              <a:t>CDC, 2016; </a:t>
            </a:r>
            <a:r>
              <a:rPr lang="en-US" sz="1200" dirty="0" err="1"/>
              <a:t>Kindig</a:t>
            </a:r>
            <a:r>
              <a:rPr lang="en-US" sz="1200" dirty="0"/>
              <a:t> </a:t>
            </a:r>
            <a:r>
              <a:rPr lang="en-US" sz="1200" dirty="0" err="1"/>
              <a:t>Booske</a:t>
            </a:r>
            <a:r>
              <a:rPr lang="en-US" sz="1200" dirty="0"/>
              <a:t>, Siemering, Henry &amp; Remington, 2010; </a:t>
            </a:r>
            <a:r>
              <a:rPr lang="en-US" sz="1200" dirty="0" err="1"/>
              <a:t>Kindig</a:t>
            </a:r>
            <a:r>
              <a:rPr lang="en-US" sz="1200" dirty="0"/>
              <a:t>, </a:t>
            </a:r>
            <a:r>
              <a:rPr lang="en-US" sz="1200" dirty="0" err="1"/>
              <a:t>Booske</a:t>
            </a:r>
            <a:r>
              <a:rPr lang="en-US" sz="1200" dirty="0"/>
              <a:t> &amp; Remington, 2010; Zahner, Oliver, Siemering, 2014.</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3921" y="1981200"/>
            <a:ext cx="274991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055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Data that Support Positions in Opposition?</a:t>
            </a:r>
          </a:p>
        </p:txBody>
      </p:sp>
      <p:sp>
        <p:nvSpPr>
          <p:cNvPr id="5" name="Cloud Callout 4"/>
          <p:cNvSpPr/>
          <p:nvPr/>
        </p:nvSpPr>
        <p:spPr>
          <a:xfrm>
            <a:off x="1828800" y="2250533"/>
            <a:ext cx="3048000" cy="1853252"/>
          </a:xfrm>
          <a:prstGeom prst="cloudCallout">
            <a:avLst>
              <a:gd name="adj1" fmla="val 62311"/>
              <a:gd name="adj2" fmla="val 42926"/>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those data evidence-based, objective, reliable and valid?</a:t>
            </a:r>
          </a:p>
        </p:txBody>
      </p:sp>
      <p:sp>
        <p:nvSpPr>
          <p:cNvPr id="6" name="Cloud Callout 5"/>
          <p:cNvSpPr/>
          <p:nvPr/>
        </p:nvSpPr>
        <p:spPr>
          <a:xfrm>
            <a:off x="8153400" y="2122586"/>
            <a:ext cx="2209800" cy="1496704"/>
          </a:xfrm>
          <a:prstGeom prst="cloudCallout">
            <a:avLst>
              <a:gd name="adj1" fmla="val -73732"/>
              <a:gd name="adj2" fmla="val 37646"/>
            </a:avLst>
          </a:prstGeom>
          <a:solidFill>
            <a:srgbClr val="009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compelling?</a:t>
            </a:r>
          </a:p>
        </p:txBody>
      </p:sp>
      <p:sp>
        <p:nvSpPr>
          <p:cNvPr id="7" name="Oval 6"/>
          <p:cNvSpPr/>
          <p:nvPr/>
        </p:nvSpPr>
        <p:spPr>
          <a:xfrm>
            <a:off x="5257800" y="2234044"/>
            <a:ext cx="2247900" cy="2133600"/>
          </a:xfrm>
          <a:prstGeom prst="ellipse">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Pay close attention to data that support an opposing view</a:t>
            </a:r>
          </a:p>
        </p:txBody>
      </p:sp>
      <p:sp>
        <p:nvSpPr>
          <p:cNvPr id="8" name="Rectangular Callout 7"/>
          <p:cNvSpPr/>
          <p:nvPr/>
        </p:nvSpPr>
        <p:spPr>
          <a:xfrm>
            <a:off x="3619500" y="4831667"/>
            <a:ext cx="5257800" cy="1143000"/>
          </a:xfrm>
          <a:prstGeom prst="wedgeRectCallout">
            <a:avLst>
              <a:gd name="adj1" fmla="val 20952"/>
              <a:gd name="adj2" fmla="val -79837"/>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Construct convincing arguments as to why your position is stronger</a:t>
            </a:r>
          </a:p>
        </p:txBody>
      </p:sp>
    </p:spTree>
    <p:extLst>
      <p:ext uri="{BB962C8B-B14F-4D97-AF65-F5344CB8AC3E}">
        <p14:creationId xmlns:p14="http://schemas.microsoft.com/office/powerpoint/2010/main" val="31075434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Issues Are Important?</a:t>
            </a:r>
          </a:p>
        </p:txBody>
      </p:sp>
      <p:sp>
        <p:nvSpPr>
          <p:cNvPr id="5" name="Oval 4"/>
          <p:cNvSpPr/>
          <p:nvPr/>
        </p:nvSpPr>
        <p:spPr>
          <a:xfrm>
            <a:off x="2133600" y="2039773"/>
            <a:ext cx="2743200" cy="2590800"/>
          </a:xfrm>
          <a:prstGeom prst="ellipse">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Priority Area</a:t>
            </a:r>
          </a:p>
        </p:txBody>
      </p:sp>
      <p:sp>
        <p:nvSpPr>
          <p:cNvPr id="6" name="Right Arrow 5"/>
          <p:cNvSpPr/>
          <p:nvPr/>
        </p:nvSpPr>
        <p:spPr>
          <a:xfrm>
            <a:off x="5257800" y="2877973"/>
            <a:ext cx="1676400" cy="1066800"/>
          </a:xfrm>
          <a:prstGeom prst="rightArrow">
            <a:avLst/>
          </a:prstGeom>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0" y="1905001"/>
            <a:ext cx="2667000" cy="2930856"/>
          </a:xfrm>
          <a:prstGeom prst="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Assess Data</a:t>
            </a:r>
          </a:p>
          <a:p>
            <a:endParaRPr lang="en-US" sz="2400" dirty="0"/>
          </a:p>
          <a:p>
            <a:pPr marL="342900" indent="-342900">
              <a:buFont typeface="Arial" panose="020B0604020202020204" pitchFamily="34" charset="0"/>
              <a:buChar char="•"/>
            </a:pPr>
            <a:r>
              <a:rPr lang="en-US" sz="2400" dirty="0"/>
              <a:t>Highlights the areas in which your initiative can have the most impact</a:t>
            </a:r>
          </a:p>
        </p:txBody>
      </p:sp>
      <p:sp>
        <p:nvSpPr>
          <p:cNvPr id="8" name="TextBox 7"/>
          <p:cNvSpPr txBox="1"/>
          <p:nvPr/>
        </p:nvSpPr>
        <p:spPr>
          <a:xfrm>
            <a:off x="1817841" y="5120801"/>
            <a:ext cx="8573069" cy="830997"/>
          </a:xfrm>
          <a:prstGeom prst="rect">
            <a:avLst/>
          </a:prstGeom>
          <a:solidFill>
            <a:srgbClr val="008367"/>
          </a:solidFill>
        </p:spPr>
        <p:txBody>
          <a:bodyPr wrap="square" rtlCol="0">
            <a:spAutoFit/>
          </a:bodyPr>
          <a:lstStyle/>
          <a:p>
            <a:pPr algn="ctr"/>
            <a:r>
              <a:rPr lang="en-US" sz="2400" dirty="0">
                <a:solidFill>
                  <a:schemeClr val="bg1"/>
                </a:solidFill>
              </a:rPr>
              <a:t>Stakeholders and decision-makers more likely to endorse your PSE change initiative if it is well-supported with data</a:t>
            </a:r>
          </a:p>
        </p:txBody>
      </p:sp>
    </p:spTree>
    <p:extLst>
      <p:ext uri="{BB962C8B-B14F-4D97-AF65-F5344CB8AC3E}">
        <p14:creationId xmlns:p14="http://schemas.microsoft.com/office/powerpoint/2010/main" val="3356696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this Issue Specific to Your Community or State?</a:t>
            </a:r>
          </a:p>
        </p:txBody>
      </p:sp>
      <p:sp>
        <p:nvSpPr>
          <p:cNvPr id="5" name="Round Same Side Corner Rectangle 4"/>
          <p:cNvSpPr/>
          <p:nvPr/>
        </p:nvSpPr>
        <p:spPr>
          <a:xfrm>
            <a:off x="1953126" y="2212808"/>
            <a:ext cx="5219700" cy="609600"/>
          </a:xfrm>
          <a:prstGeom prst="round2Same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Broad View</a:t>
            </a:r>
          </a:p>
        </p:txBody>
      </p:sp>
      <p:sp>
        <p:nvSpPr>
          <p:cNvPr id="6" name="TextBox 5"/>
          <p:cNvSpPr txBox="1"/>
          <p:nvPr/>
        </p:nvSpPr>
        <p:spPr>
          <a:xfrm>
            <a:off x="1953126" y="3012908"/>
            <a:ext cx="52197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33B57"/>
                </a:solidFill>
              </a:rPr>
              <a:t>Behavioral risk factor surveillance</a:t>
            </a:r>
          </a:p>
          <a:p>
            <a:pPr marL="342900" indent="-342900">
              <a:buFont typeface="Arial" panose="020B0604020202020204" pitchFamily="34" charset="0"/>
              <a:buChar char="•"/>
            </a:pPr>
            <a:r>
              <a:rPr lang="en-US" sz="2400" dirty="0">
                <a:solidFill>
                  <a:srgbClr val="033B57"/>
                </a:solidFill>
              </a:rPr>
              <a:t>Cancer surveillance</a:t>
            </a:r>
          </a:p>
          <a:p>
            <a:pPr marL="342900" indent="-342900">
              <a:buFont typeface="Arial" panose="020B0604020202020204" pitchFamily="34" charset="0"/>
              <a:buChar char="•"/>
            </a:pPr>
            <a:r>
              <a:rPr lang="en-US" sz="2400" dirty="0">
                <a:solidFill>
                  <a:srgbClr val="033B57"/>
                </a:solidFill>
              </a:rPr>
              <a:t>Data related to cost-benefit</a:t>
            </a:r>
          </a:p>
          <a:p>
            <a:pPr marL="342900" indent="-342900">
              <a:buFont typeface="Arial" panose="020B0604020202020204" pitchFamily="34" charset="0"/>
              <a:buChar char="•"/>
            </a:pPr>
            <a:r>
              <a:rPr lang="en-US" sz="2400" dirty="0">
                <a:solidFill>
                  <a:srgbClr val="033B57"/>
                </a:solidFill>
              </a:rPr>
              <a:t>Tobacco excise tax rates</a:t>
            </a:r>
          </a:p>
        </p:txBody>
      </p:sp>
      <p:sp>
        <p:nvSpPr>
          <p:cNvPr id="7" name="Rectangle 6"/>
          <p:cNvSpPr/>
          <p:nvPr/>
        </p:nvSpPr>
        <p:spPr>
          <a:xfrm>
            <a:off x="1953126" y="4917908"/>
            <a:ext cx="2514600" cy="990600"/>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 tribe or territory data</a:t>
            </a:r>
          </a:p>
        </p:txBody>
      </p:sp>
      <p:sp>
        <p:nvSpPr>
          <p:cNvPr id="8" name="Rectangle 7"/>
          <p:cNvSpPr/>
          <p:nvPr/>
        </p:nvSpPr>
        <p:spPr>
          <a:xfrm>
            <a:off x="4658226" y="4917908"/>
            <a:ext cx="2514600" cy="990600"/>
          </a:xfrm>
          <a:prstGeom prst="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and local data</a:t>
            </a:r>
          </a:p>
        </p:txBody>
      </p:sp>
      <p:sp>
        <p:nvSpPr>
          <p:cNvPr id="9" name="Right Brace 8"/>
          <p:cNvSpPr/>
          <p:nvPr/>
        </p:nvSpPr>
        <p:spPr>
          <a:xfrm>
            <a:off x="7516332" y="2517608"/>
            <a:ext cx="381000" cy="2971800"/>
          </a:xfrm>
          <a:prstGeom prst="rightBrace">
            <a:avLst/>
          </a:prstGeom>
          <a:ln w="25400">
            <a:solidFill>
              <a:srgbClr val="033B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8203232" y="3355808"/>
            <a:ext cx="2057400" cy="12192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Comprehensive Approach</a:t>
            </a:r>
          </a:p>
        </p:txBody>
      </p:sp>
    </p:spTree>
    <p:extLst>
      <p:ext uri="{BB962C8B-B14F-4D97-AF65-F5344CB8AC3E}">
        <p14:creationId xmlns:p14="http://schemas.microsoft.com/office/powerpoint/2010/main" val="13761780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this Issue Specific to Your Community or State?</a:t>
            </a:r>
          </a:p>
        </p:txBody>
      </p:sp>
      <p:sp>
        <p:nvSpPr>
          <p:cNvPr id="5" name="Rounded Rectangle 4"/>
          <p:cNvSpPr/>
          <p:nvPr/>
        </p:nvSpPr>
        <p:spPr>
          <a:xfrm>
            <a:off x="2743200" y="2558717"/>
            <a:ext cx="2590800" cy="1219200"/>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State Level Data</a:t>
            </a:r>
          </a:p>
        </p:txBody>
      </p:sp>
      <p:sp>
        <p:nvSpPr>
          <p:cNvPr id="6" name="Rounded Rectangle 5"/>
          <p:cNvSpPr/>
          <p:nvPr/>
        </p:nvSpPr>
        <p:spPr>
          <a:xfrm>
            <a:off x="2743200" y="4311317"/>
            <a:ext cx="2590800" cy="1219200"/>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Local Level Data</a:t>
            </a:r>
          </a:p>
        </p:txBody>
      </p:sp>
      <p:cxnSp>
        <p:nvCxnSpPr>
          <p:cNvPr id="7" name="Straight Arrow Connector 6"/>
          <p:cNvCxnSpPr>
            <a:stCxn id="5" idx="3"/>
            <a:endCxn id="8" idx="1"/>
          </p:cNvCxnSpPr>
          <p:nvPr/>
        </p:nvCxnSpPr>
        <p:spPr>
          <a:xfrm>
            <a:off x="5334000" y="3168317"/>
            <a:ext cx="11430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Flowchart: Process 7"/>
          <p:cNvSpPr/>
          <p:nvPr/>
        </p:nvSpPr>
        <p:spPr>
          <a:xfrm>
            <a:off x="6477000" y="2558717"/>
            <a:ext cx="2819400" cy="1219200"/>
          </a:xfrm>
          <a:prstGeom prst="flowChart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Low obesity rates</a:t>
            </a:r>
          </a:p>
        </p:txBody>
      </p:sp>
      <p:cxnSp>
        <p:nvCxnSpPr>
          <p:cNvPr id="10" name="Straight Arrow Connector 9"/>
          <p:cNvCxnSpPr>
            <a:endCxn id="9" idx="1"/>
          </p:cNvCxnSpPr>
          <p:nvPr/>
        </p:nvCxnSpPr>
        <p:spPr>
          <a:xfrm flipV="1">
            <a:off x="5334000" y="4920917"/>
            <a:ext cx="1125940" cy="34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Flowchart: Process 8"/>
          <p:cNvSpPr/>
          <p:nvPr/>
        </p:nvSpPr>
        <p:spPr>
          <a:xfrm>
            <a:off x="6459940" y="4311317"/>
            <a:ext cx="2819400" cy="1219200"/>
          </a:xfrm>
          <a:prstGeom prst="flowChart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Higher rates of obesity</a:t>
            </a:r>
          </a:p>
        </p:txBody>
      </p:sp>
    </p:spTree>
    <p:extLst>
      <p:ext uri="{BB962C8B-B14F-4D97-AF65-F5344CB8AC3E}">
        <p14:creationId xmlns:p14="http://schemas.microsoft.com/office/powerpoint/2010/main" val="29672321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0"/>
          </p:nvPr>
        </p:nvSpPr>
        <p:spPr>
          <a:xfrm>
            <a:off x="1981200" y="6248400"/>
            <a:ext cx="5562600" cy="381000"/>
          </a:xfrm>
        </p:spPr>
        <p:txBody>
          <a:bodyPr/>
          <a:lstStyle/>
          <a:p>
            <a:r>
              <a:rPr lang="en-US" dirty="0"/>
              <a:t>Action4PSEChange, 2017a; Hopkins et al., 2010.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838200"/>
            <a:ext cx="8839199" cy="5384800"/>
          </a:xfrm>
          <a:prstGeom prst="rect">
            <a:avLst/>
          </a:prstGeom>
        </p:spPr>
      </p:pic>
      <p:sp>
        <p:nvSpPr>
          <p:cNvPr id="6" name="TextBox 5"/>
          <p:cNvSpPr txBox="1"/>
          <p:nvPr/>
        </p:nvSpPr>
        <p:spPr>
          <a:xfrm>
            <a:off x="4263189" y="1258738"/>
            <a:ext cx="6096000" cy="830997"/>
          </a:xfrm>
          <a:prstGeom prst="rect">
            <a:avLst/>
          </a:prstGeom>
          <a:solidFill>
            <a:srgbClr val="033B57">
              <a:alpha val="62000"/>
            </a:srgbClr>
          </a:solidFill>
        </p:spPr>
        <p:txBody>
          <a:bodyPr wrap="square" rtlCol="0">
            <a:spAutoFit/>
          </a:bodyPr>
          <a:lstStyle/>
          <a:p>
            <a:pPr algn="ctr"/>
            <a:r>
              <a:rPr lang="en-US" sz="2400" b="1" dirty="0">
                <a:solidFill>
                  <a:srgbClr val="FFFFFF"/>
                </a:solidFill>
              </a:rPr>
              <a:t>Cast a wide net when conducting your data assessment</a:t>
            </a:r>
          </a:p>
        </p:txBody>
      </p:sp>
      <p:sp>
        <p:nvSpPr>
          <p:cNvPr id="7" name="TextBox 6"/>
          <p:cNvSpPr txBox="1"/>
          <p:nvPr/>
        </p:nvSpPr>
        <p:spPr>
          <a:xfrm>
            <a:off x="4263189" y="2286131"/>
            <a:ext cx="6096000" cy="3785652"/>
          </a:xfrm>
          <a:prstGeom prst="rect">
            <a:avLst/>
          </a:prstGeom>
          <a:solidFill>
            <a:srgbClr val="033B57">
              <a:alpha val="62000"/>
            </a:srgbClr>
          </a:solidFill>
        </p:spPr>
        <p:txBody>
          <a:bodyPr wrap="square" rtlCol="0">
            <a:spAutoFit/>
          </a:bodyPr>
          <a:lstStyle/>
          <a:p>
            <a:r>
              <a:rPr lang="en-US" sz="2000" b="1" dirty="0">
                <a:solidFill>
                  <a:srgbClr val="FFFFFF"/>
                </a:solidFill>
              </a:rPr>
              <a:t>Cherokee Nation Comprehensive Cancer Control Program</a:t>
            </a:r>
          </a:p>
          <a:p>
            <a:pPr marL="285750" indent="-285750">
              <a:buFont typeface="Arial" panose="020B0604020202020204" pitchFamily="34" charset="0"/>
              <a:buChar char="•"/>
            </a:pPr>
            <a:r>
              <a:rPr lang="en-US" sz="2000" dirty="0">
                <a:solidFill>
                  <a:srgbClr val="FFFFFF"/>
                </a:solidFill>
              </a:rPr>
              <a:t>Identified student tobacco use as priority area</a:t>
            </a:r>
          </a:p>
          <a:p>
            <a:pPr marL="285750" indent="-285750">
              <a:buFont typeface="Arial" panose="020B0604020202020204" pitchFamily="34" charset="0"/>
              <a:buChar char="•"/>
            </a:pPr>
            <a:r>
              <a:rPr lang="en-US" sz="2000" dirty="0">
                <a:solidFill>
                  <a:srgbClr val="FFFFFF"/>
                </a:solidFill>
              </a:rPr>
              <a:t>As part of assessment</a:t>
            </a:r>
          </a:p>
          <a:p>
            <a:pPr marL="742950" lvl="1" indent="-285750">
              <a:buFont typeface="Arial" panose="020B0604020202020204" pitchFamily="34" charset="0"/>
              <a:buChar char="•"/>
            </a:pPr>
            <a:r>
              <a:rPr lang="en-US" sz="2000" dirty="0">
                <a:solidFill>
                  <a:srgbClr val="FFFFFF"/>
                </a:solidFill>
              </a:rPr>
              <a:t>Obtained quantitative smoking rates data from YRBSS</a:t>
            </a:r>
          </a:p>
          <a:p>
            <a:pPr marL="742950" lvl="1" indent="-285750">
              <a:buFont typeface="Arial" panose="020B0604020202020204" pitchFamily="34" charset="0"/>
              <a:buChar char="•"/>
            </a:pPr>
            <a:r>
              <a:rPr lang="en-US" sz="2000" dirty="0">
                <a:solidFill>
                  <a:srgbClr val="FFFFFF"/>
                </a:solidFill>
              </a:rPr>
              <a:t>Qualitative data came in the form of parents’ and community members’ observations of youth tobacco use</a:t>
            </a:r>
          </a:p>
          <a:p>
            <a:pPr marL="742950" lvl="1" indent="-285750">
              <a:buFont typeface="Arial" panose="020B0604020202020204" pitchFamily="34" charset="0"/>
              <a:buChar char="•"/>
            </a:pPr>
            <a:r>
              <a:rPr lang="en-US" sz="2000" dirty="0">
                <a:solidFill>
                  <a:srgbClr val="FFFFFF"/>
                </a:solidFill>
              </a:rPr>
              <a:t>Information on disparate burden of tobacco use in American Indian communities came from published literature</a:t>
            </a:r>
          </a:p>
        </p:txBody>
      </p:sp>
    </p:spTree>
    <p:extLst>
      <p:ext uri="{BB962C8B-B14F-4D97-AF65-F5344CB8AC3E}">
        <p14:creationId xmlns:p14="http://schemas.microsoft.com/office/powerpoint/2010/main" val="21762518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Data/Evidence Available on Potential Costs and Benefits?</a:t>
            </a:r>
          </a:p>
        </p:txBody>
      </p:sp>
      <p:sp>
        <p:nvSpPr>
          <p:cNvPr id="5" name="Rectangular Callout 4"/>
          <p:cNvSpPr/>
          <p:nvPr/>
        </p:nvSpPr>
        <p:spPr>
          <a:xfrm>
            <a:off x="2286000" y="2286000"/>
            <a:ext cx="2438400" cy="1752600"/>
          </a:xfrm>
          <a:prstGeom prst="wedgeRectCallout">
            <a:avLst>
              <a:gd name="adj1" fmla="val -68407"/>
              <a:gd name="adj2" fmla="val -3873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What is the cost of the proposed PSE Change?</a:t>
            </a:r>
          </a:p>
        </p:txBody>
      </p:sp>
      <p:sp>
        <p:nvSpPr>
          <p:cNvPr id="6" name="Rounded Rectangle 5"/>
          <p:cNvSpPr/>
          <p:nvPr/>
        </p:nvSpPr>
        <p:spPr>
          <a:xfrm>
            <a:off x="5638800" y="2057400"/>
            <a:ext cx="4267200" cy="12954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Estimate the strengths and weaknesses of your initiative against alternative types of action.</a:t>
            </a:r>
          </a:p>
        </p:txBody>
      </p:sp>
      <p:sp>
        <p:nvSpPr>
          <p:cNvPr id="7" name="Rounded Rectangle 6"/>
          <p:cNvSpPr/>
          <p:nvPr/>
        </p:nvSpPr>
        <p:spPr>
          <a:xfrm>
            <a:off x="5638800" y="3540458"/>
            <a:ext cx="4267200" cy="802943"/>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Does your plan provide value while keeping costs in check?</a:t>
            </a:r>
          </a:p>
        </p:txBody>
      </p:sp>
      <p:sp>
        <p:nvSpPr>
          <p:cNvPr id="8" name="TextBox 7"/>
          <p:cNvSpPr txBox="1"/>
          <p:nvPr/>
        </p:nvSpPr>
        <p:spPr>
          <a:xfrm>
            <a:off x="1828800" y="4531057"/>
            <a:ext cx="8534400" cy="1631216"/>
          </a:xfrm>
          <a:prstGeom prst="rect">
            <a:avLst/>
          </a:prstGeom>
          <a:noFill/>
        </p:spPr>
        <p:txBody>
          <a:bodyPr wrap="square" rtlCol="0">
            <a:spAutoFit/>
          </a:bodyPr>
          <a:lstStyle/>
          <a:p>
            <a:r>
              <a:rPr lang="en-US" sz="2000" b="1" dirty="0">
                <a:solidFill>
                  <a:srgbClr val="033B57"/>
                </a:solidFill>
              </a:rPr>
              <a:t>Assess data and build evidence around potential PSE change.</a:t>
            </a:r>
          </a:p>
          <a:p>
            <a:pPr marL="285750" indent="-285750">
              <a:buFont typeface="Arial" panose="020B0604020202020204" pitchFamily="34" charset="0"/>
              <a:buChar char="•"/>
            </a:pPr>
            <a:r>
              <a:rPr lang="en-US" sz="2000" dirty="0">
                <a:solidFill>
                  <a:srgbClr val="033B57"/>
                </a:solidFill>
              </a:rPr>
              <a:t>First, look to comprehensive cancer control program for previous cost-benefit analyses.</a:t>
            </a:r>
          </a:p>
          <a:p>
            <a:pPr marL="285750" indent="-285750">
              <a:buFont typeface="Arial" panose="020B0604020202020204" pitchFamily="34" charset="0"/>
              <a:buChar char="•"/>
            </a:pPr>
            <a:r>
              <a:rPr lang="en-US" sz="2000" dirty="0">
                <a:solidFill>
                  <a:srgbClr val="033B57"/>
                </a:solidFill>
              </a:rPr>
              <a:t>If another cancer control program implemented a similar PSE change, they may share information about costs.</a:t>
            </a:r>
          </a:p>
        </p:txBody>
      </p:sp>
    </p:spTree>
    <p:extLst>
      <p:ext uri="{BB962C8B-B14F-4D97-AF65-F5344CB8AC3E}">
        <p14:creationId xmlns:p14="http://schemas.microsoft.com/office/powerpoint/2010/main" val="37762993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81200" y="1219200"/>
            <a:ext cx="8229600" cy="1905000"/>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Use “high quality data and research to assess the burden of cancer in their jurisdictions, set priorities, and develop program goals.”</a:t>
            </a:r>
          </a:p>
        </p:txBody>
      </p:sp>
      <p:sp>
        <p:nvSpPr>
          <p:cNvPr id="6" name="Rounded Rectangle 5"/>
          <p:cNvSpPr/>
          <p:nvPr/>
        </p:nvSpPr>
        <p:spPr>
          <a:xfrm>
            <a:off x="1981200" y="3505200"/>
            <a:ext cx="8229600" cy="19050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When you summarize your data and evidence and build your case, explain how they are evidence-based, objective, relevant and valid.</a:t>
            </a:r>
          </a:p>
        </p:txBody>
      </p:sp>
      <p:sp>
        <p:nvSpPr>
          <p:cNvPr id="4" name="Text Placeholder 3"/>
          <p:cNvSpPr>
            <a:spLocks noGrp="1"/>
          </p:cNvSpPr>
          <p:nvPr>
            <p:ph type="body" sz="quarter" idx="10"/>
          </p:nvPr>
        </p:nvSpPr>
        <p:spPr>
          <a:xfrm>
            <a:off x="1981200" y="6248400"/>
            <a:ext cx="5562600" cy="381000"/>
          </a:xfrm>
        </p:spPr>
        <p:txBody>
          <a:bodyPr/>
          <a:lstStyle/>
          <a:p>
            <a:r>
              <a:rPr lang="en-US" dirty="0"/>
              <a:t>Steele et al., 2015.</a:t>
            </a:r>
          </a:p>
        </p:txBody>
      </p:sp>
    </p:spTree>
    <p:extLst>
      <p:ext uri="{BB962C8B-B14F-4D97-AF65-F5344CB8AC3E}">
        <p14:creationId xmlns:p14="http://schemas.microsoft.com/office/powerpoint/2010/main" val="2295327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is Research Vital for Decision-Making?</a:t>
            </a:r>
          </a:p>
        </p:txBody>
      </p:sp>
      <p:sp>
        <p:nvSpPr>
          <p:cNvPr id="3" name="Content Placeholder 2"/>
          <p:cNvSpPr>
            <a:spLocks noGrp="1"/>
          </p:cNvSpPr>
          <p:nvPr>
            <p:ph idx="1"/>
          </p:nvPr>
        </p:nvSpPr>
        <p:spPr/>
        <p:txBody>
          <a:bodyPr>
            <a:normAutofit/>
          </a:bodyPr>
          <a:lstStyle/>
          <a:p>
            <a:r>
              <a:rPr lang="en-US" dirty="0"/>
              <a:t>Limited resources available for public health initiatives</a:t>
            </a:r>
          </a:p>
          <a:p>
            <a:r>
              <a:rPr lang="en-US" dirty="0"/>
              <a:t>Conducting a thorough review and assessment of data is an investment of time that provides a strong foundation</a:t>
            </a:r>
          </a:p>
          <a:p>
            <a:r>
              <a:rPr lang="en-US" dirty="0"/>
              <a:t>Allows you to address priority areas in your PSE intervention</a:t>
            </a:r>
          </a:p>
          <a:p>
            <a:endParaRPr lang="en-US" dirty="0"/>
          </a:p>
        </p:txBody>
      </p:sp>
      <p:sp>
        <p:nvSpPr>
          <p:cNvPr id="5" name="Flowchart: Process 4"/>
          <p:cNvSpPr/>
          <p:nvPr/>
        </p:nvSpPr>
        <p:spPr>
          <a:xfrm>
            <a:off x="1981200" y="5450305"/>
            <a:ext cx="8077200" cy="609600"/>
          </a:xfrm>
          <a:prstGeom prst="flowChartProcess">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High likelihood of success!</a:t>
            </a:r>
          </a:p>
        </p:txBody>
      </p:sp>
    </p:spTree>
    <p:extLst>
      <p:ext uri="{BB962C8B-B14F-4D97-AF65-F5344CB8AC3E}">
        <p14:creationId xmlns:p14="http://schemas.microsoft.com/office/powerpoint/2010/main" val="21932433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Would Happen if the Issue is Not Addressed?</a:t>
            </a:r>
          </a:p>
        </p:txBody>
      </p:sp>
      <p:sp>
        <p:nvSpPr>
          <p:cNvPr id="5" name="TextBox 4"/>
          <p:cNvSpPr txBox="1"/>
          <p:nvPr/>
        </p:nvSpPr>
        <p:spPr>
          <a:xfrm>
            <a:off x="1985158" y="2438400"/>
            <a:ext cx="8225642" cy="3200876"/>
          </a:xfrm>
          <a:prstGeom prst="rect">
            <a:avLst/>
          </a:prstGeom>
          <a:solidFill>
            <a:schemeClr val="accent5">
              <a:lumMod val="90000"/>
            </a:schemeClr>
          </a:solidFill>
        </p:spPr>
        <p:txBody>
          <a:bodyPr wrap="square" rtlCol="0">
            <a:spAutoFit/>
          </a:bodyPr>
          <a:lstStyle/>
          <a:p>
            <a:r>
              <a:rPr lang="en-US" sz="2400" b="1" dirty="0">
                <a:solidFill>
                  <a:srgbClr val="004065"/>
                </a:solidFill>
              </a:rPr>
              <a:t>Cherokee Nation </a:t>
            </a:r>
          </a:p>
          <a:p>
            <a:r>
              <a:rPr lang="en-US" sz="2400" b="1" dirty="0">
                <a:solidFill>
                  <a:srgbClr val="004065"/>
                </a:solidFill>
              </a:rPr>
              <a:t>Smoke-Free Schools Initiative</a:t>
            </a:r>
          </a:p>
          <a:p>
            <a:endParaRPr lang="en-US" sz="2200" b="1" dirty="0">
              <a:solidFill>
                <a:srgbClr val="004065"/>
              </a:solidFill>
            </a:endParaRPr>
          </a:p>
          <a:p>
            <a:pPr marL="342900" indent="-342900">
              <a:buFont typeface="Arial" panose="020B0604020202020204" pitchFamily="34" charset="0"/>
              <a:buChar char="•"/>
            </a:pPr>
            <a:r>
              <a:rPr lang="en-US" sz="2200" dirty="0">
                <a:solidFill>
                  <a:srgbClr val="004065"/>
                </a:solidFill>
              </a:rPr>
              <a:t>American Indian/Alaska Native communities bear a disproportionate burden of disease and death from tobacco use.</a:t>
            </a:r>
          </a:p>
          <a:p>
            <a:pPr marL="342900" indent="-342900">
              <a:buFont typeface="Arial" panose="020B0604020202020204" pitchFamily="34" charset="0"/>
              <a:buChar char="•"/>
            </a:pPr>
            <a:r>
              <a:rPr lang="en-US" sz="2200" dirty="0">
                <a:solidFill>
                  <a:srgbClr val="004065"/>
                </a:solidFill>
              </a:rPr>
              <a:t>Increased smoking rates would continue without an effort to reach school-age children before they started smoking</a:t>
            </a:r>
          </a:p>
          <a:p>
            <a:endParaRPr lang="en-US" sz="2200" dirty="0">
              <a:solidFill>
                <a:srgbClr val="033B57"/>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2590800"/>
            <a:ext cx="1285068" cy="762000"/>
          </a:xfrm>
          <a:prstGeom prst="rect">
            <a:avLst/>
          </a:prstGeom>
        </p:spPr>
      </p:pic>
      <p:sp>
        <p:nvSpPr>
          <p:cNvPr id="7" name="Text Placeholder 3"/>
          <p:cNvSpPr>
            <a:spLocks noGrp="1"/>
          </p:cNvSpPr>
          <p:nvPr>
            <p:ph type="body" sz="quarter" idx="10"/>
          </p:nvPr>
        </p:nvSpPr>
        <p:spPr>
          <a:xfrm>
            <a:off x="1981200" y="6248400"/>
            <a:ext cx="5562600" cy="381000"/>
          </a:xfrm>
        </p:spPr>
        <p:txBody>
          <a:bodyPr/>
          <a:lstStyle/>
          <a:p>
            <a:r>
              <a:rPr lang="en-US" dirty="0"/>
              <a:t>Action4PSEChange, 2017a; Mowery et al., 2015.</a:t>
            </a:r>
          </a:p>
        </p:txBody>
      </p:sp>
    </p:spTree>
    <p:extLst>
      <p:ext uri="{BB962C8B-B14F-4D97-AF65-F5344CB8AC3E}">
        <p14:creationId xmlns:p14="http://schemas.microsoft.com/office/powerpoint/2010/main" val="23588526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33600" y="1499514"/>
            <a:ext cx="7924800" cy="786487"/>
          </a:xfrm>
          <a:prstGeom prst="roundRect">
            <a:avLst/>
          </a:prstGeom>
          <a:solidFill>
            <a:srgbClr val="033B57"/>
          </a:solidFill>
          <a:ln>
            <a:solidFill>
              <a:srgbClr val="033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Conducted a comprehensive environmental scan that incorporates state, tribal, territorial and local data</a:t>
            </a:r>
          </a:p>
        </p:txBody>
      </p:sp>
      <p:sp>
        <p:nvSpPr>
          <p:cNvPr id="6" name="Rounded Rectangle 5"/>
          <p:cNvSpPr/>
          <p:nvPr/>
        </p:nvSpPr>
        <p:spPr>
          <a:xfrm>
            <a:off x="2133600" y="2667000"/>
            <a:ext cx="7924800" cy="762000"/>
          </a:xfrm>
          <a:prstGeom prst="roundRect">
            <a:avLst/>
          </a:prstGeom>
          <a:solidFill>
            <a:srgbClr val="C8B18B"/>
          </a:solidFill>
          <a:ln>
            <a:solidFill>
              <a:srgbClr val="C8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Reviewed a range of data types and sources, including cost-benefit analysis</a:t>
            </a:r>
          </a:p>
        </p:txBody>
      </p:sp>
      <p:sp>
        <p:nvSpPr>
          <p:cNvPr id="7" name="Rounded Rectangle 6"/>
          <p:cNvSpPr/>
          <p:nvPr/>
        </p:nvSpPr>
        <p:spPr>
          <a:xfrm>
            <a:off x="2133600" y="3810000"/>
            <a:ext cx="7924800" cy="7620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Considered data that can be used to support conflicting points of view and have formulated counter arguments</a:t>
            </a:r>
          </a:p>
        </p:txBody>
      </p:sp>
      <p:sp>
        <p:nvSpPr>
          <p:cNvPr id="8" name="Rounded Rectangle 7"/>
          <p:cNvSpPr/>
          <p:nvPr/>
        </p:nvSpPr>
        <p:spPr>
          <a:xfrm>
            <a:off x="2110854" y="4953000"/>
            <a:ext cx="7924800" cy="762000"/>
          </a:xfrm>
          <a:prstGeom prst="roundRect">
            <a:avLst/>
          </a:prstGeom>
          <a:solidFill>
            <a:srgbClr val="008367"/>
          </a:solidFill>
          <a:ln>
            <a:solidFill>
              <a:srgbClr val="008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t>Your data are objective, relevant and valid</a:t>
            </a:r>
          </a:p>
        </p:txBody>
      </p:sp>
    </p:spTree>
    <p:extLst>
      <p:ext uri="{BB962C8B-B14F-4D97-AF65-F5344CB8AC3E}">
        <p14:creationId xmlns:p14="http://schemas.microsoft.com/office/powerpoint/2010/main" val="6970529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43768</Words>
  <Application>Microsoft Office PowerPoint</Application>
  <PresentationFormat>Widescreen</PresentationFormat>
  <Paragraphs>3147</Paragraphs>
  <Slides>251</Slides>
  <Notes>249</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251</vt:i4>
      </vt:variant>
    </vt:vector>
  </HeadingPairs>
  <TitlesOfParts>
    <vt:vector size="264" baseType="lpstr">
      <vt:lpstr>Aptos</vt:lpstr>
      <vt:lpstr>Aptos Display</vt:lpstr>
      <vt:lpstr>Arial</vt:lpstr>
      <vt:lpstr>Arial</vt:lpstr>
      <vt:lpstr>Calibri</vt:lpstr>
      <vt:lpstr>Courier New</vt:lpstr>
      <vt:lpstr>Proxima Nova</vt:lpstr>
      <vt:lpstr>Proxima Nova Semibold</vt:lpstr>
      <vt:lpstr>Trebuchet MS</vt:lpstr>
      <vt:lpstr>Verdana</vt:lpstr>
      <vt:lpstr>Wingdings</vt:lpstr>
      <vt:lpstr>Office Theme</vt:lpstr>
      <vt:lpstr>3_Default Design</vt:lpstr>
      <vt:lpstr>PowerPoint Presentation</vt:lpstr>
      <vt:lpstr>Action for Policy, Systems and Environmental (PSE) Change: A Training</vt:lpstr>
      <vt:lpstr>Acknowledgments </vt:lpstr>
      <vt:lpstr>Competencies </vt:lpstr>
      <vt:lpstr>Learning Objectives </vt:lpstr>
      <vt:lpstr>Introduction of PSE Change</vt:lpstr>
      <vt:lpstr>What is PSE?</vt:lpstr>
      <vt:lpstr>Evidence-Based Public Health and PSE</vt:lpstr>
      <vt:lpstr>Theory and PSE Change</vt:lpstr>
      <vt:lpstr>PSE Change: How is it Different? </vt:lpstr>
      <vt:lpstr>Health Impact Pyramid </vt:lpstr>
      <vt:lpstr>Differences Between Policy, Systems and Environmental Changes</vt:lpstr>
      <vt:lpstr>Preview of PSE Steps </vt:lpstr>
      <vt:lpstr>Supplemental Modules</vt:lpstr>
      <vt:lpstr>Cancer-Specific PSE Examples</vt:lpstr>
      <vt:lpstr>Recap </vt:lpstr>
      <vt:lpstr>Resources </vt:lpstr>
      <vt:lpstr>References </vt:lpstr>
      <vt:lpstr>References</vt:lpstr>
      <vt:lpstr>Conclusion </vt:lpstr>
      <vt:lpstr>PowerPoint Presentation</vt:lpstr>
      <vt:lpstr>Action for Policy, Systems and Environmental (PSE) Change: A Training </vt:lpstr>
      <vt:lpstr>Acknowledgments</vt:lpstr>
      <vt:lpstr>Competency</vt:lpstr>
      <vt:lpstr>Learning Objectives</vt:lpstr>
      <vt:lpstr>Why Are Partners Integral to PSE Change?</vt:lpstr>
      <vt:lpstr>Why Are Partners Integral to PSE Change?</vt:lpstr>
      <vt:lpstr>What Role Does the Comprehensive Cancer Control Coalition Play?</vt:lpstr>
      <vt:lpstr>Comprehensive Cancer Control (CCC) Coalition</vt:lpstr>
      <vt:lpstr>Puerto Rico PSE Change Effort</vt:lpstr>
      <vt:lpstr>Have We Identified a Leader?</vt:lpstr>
      <vt:lpstr>Which Stakeholders Should Be Included?</vt:lpstr>
      <vt:lpstr>Which Stakeholders Should Be Included?</vt:lpstr>
      <vt:lpstr>Are There Any Unique Stakeholders Who Should be Included?</vt:lpstr>
      <vt:lpstr>Are There Any Unique Stakeholders Who Should be Included?</vt:lpstr>
      <vt:lpstr>Are There Any Unique Stakeholders Who Should be Included?</vt:lpstr>
      <vt:lpstr>Are There Any Unique Stakeholders Who Should be Included?</vt:lpstr>
      <vt:lpstr>Are There Any Unique Stakeholders Who Should be Included?</vt:lpstr>
      <vt:lpstr>PowerPoint Presentation</vt:lpstr>
      <vt:lpstr>Do Our Missions Align?</vt:lpstr>
      <vt:lpstr>PowerPoint Presentation</vt:lpstr>
      <vt:lpstr>What Stakeholders Will Be Opposed?</vt:lpstr>
      <vt:lpstr>What Stakeholders Will Be Opposed?</vt:lpstr>
      <vt:lpstr>What Resources Are Needed?</vt:lpstr>
      <vt:lpstr>Why Should Others Care About PSE Change?</vt:lpstr>
      <vt:lpstr>Why Should Others Care About PSE Change?</vt:lpstr>
      <vt:lpstr>Why Should Others Care About PSE Change?</vt:lpstr>
      <vt:lpstr>Why Should Others Care About PSE Change?</vt:lpstr>
      <vt:lpstr>How Will We Sustain PSE Change?</vt:lpstr>
      <vt:lpstr>How Will We Sustain PSE Change?</vt:lpstr>
      <vt:lpstr>How Will We Sustain PSE Change?</vt:lpstr>
      <vt:lpstr>How Will We Sustain PSE Change?</vt:lpstr>
      <vt:lpstr>Florida PSE Effort</vt:lpstr>
      <vt:lpstr>Recap</vt:lpstr>
      <vt:lpstr>Resources</vt:lpstr>
      <vt:lpstr>Conclusion</vt:lpstr>
      <vt:lpstr>References</vt:lpstr>
      <vt:lpstr>Action for Policy, Systems and Environmental (PSE) Change: A Training </vt:lpstr>
      <vt:lpstr>Acknowledgments</vt:lpstr>
      <vt:lpstr>Competency</vt:lpstr>
      <vt:lpstr>Learning Objectives</vt:lpstr>
      <vt:lpstr>Review of Previous Step</vt:lpstr>
      <vt:lpstr>What is an Environmental Scan?</vt:lpstr>
      <vt:lpstr>Prepare to Scan</vt:lpstr>
      <vt:lpstr>Conducting an  Environmental Scan</vt:lpstr>
      <vt:lpstr>Economic Landscape</vt:lpstr>
      <vt:lpstr>Legal Landscape</vt:lpstr>
      <vt:lpstr>Political Landscape</vt:lpstr>
      <vt:lpstr>Social Landscape</vt:lpstr>
      <vt:lpstr>What Challenges are Posed?</vt:lpstr>
      <vt:lpstr>Example: Kentucky</vt:lpstr>
      <vt:lpstr>PowerPoint Presentation</vt:lpstr>
      <vt:lpstr>Example: Minnesota</vt:lpstr>
      <vt:lpstr>Is the Environment Conducive to the PSE Change?</vt:lpstr>
      <vt:lpstr>Example: Washington, DC</vt:lpstr>
      <vt:lpstr>What is your “ask”?</vt:lpstr>
      <vt:lpstr>Recap</vt:lpstr>
      <vt:lpstr>Resources</vt:lpstr>
      <vt:lpstr>Conclusion</vt:lpstr>
      <vt:lpstr>References</vt:lpstr>
      <vt:lpstr>Action for Policy, Systems and Environmental (PSE) Change: A Training </vt:lpstr>
      <vt:lpstr>Acknowledgments</vt:lpstr>
      <vt:lpstr>Competency</vt:lpstr>
      <vt:lpstr>Learning Objective</vt:lpstr>
      <vt:lpstr>A Look Back at Previous Steps</vt:lpstr>
      <vt:lpstr>Why Are Data Necessary?</vt:lpstr>
      <vt:lpstr>What Data Do You Need to Support Your Position on the Issue?</vt:lpstr>
      <vt:lpstr>What Data Do You Need to Support Your Position on the Issue?</vt:lpstr>
      <vt:lpstr>Where Can You Obtain Data to Support Your Position?</vt:lpstr>
      <vt:lpstr>Are There Data that Support Positions in Opposition?</vt:lpstr>
      <vt:lpstr>What Issues Are Important?</vt:lpstr>
      <vt:lpstr>Is this Issue Specific to Your Community or State?</vt:lpstr>
      <vt:lpstr>Is this Issue Specific to Your Community or State?</vt:lpstr>
      <vt:lpstr>PowerPoint Presentation</vt:lpstr>
      <vt:lpstr>Are Data/Evidence Available on Potential Costs and Benefits?</vt:lpstr>
      <vt:lpstr>PowerPoint Presentation</vt:lpstr>
      <vt:lpstr>Why is Research Vital for Decision-Making?</vt:lpstr>
      <vt:lpstr>What Would Happen if the Issue is Not Addressed?</vt:lpstr>
      <vt:lpstr>PowerPoint Presentation</vt:lpstr>
      <vt:lpstr>SMART Objectives</vt:lpstr>
      <vt:lpstr>What Are Our SMART Objectives?</vt:lpstr>
      <vt:lpstr>SMART Objectives</vt:lpstr>
      <vt:lpstr>Developing a Timeline</vt:lpstr>
      <vt:lpstr>PowerPoint Presentation</vt:lpstr>
      <vt:lpstr>PowerPoint Presentation</vt:lpstr>
      <vt:lpstr>Cherokee Nation Comprehensive Cancer Control Program</vt:lpstr>
      <vt:lpstr>Cherokee Nation Comprehensive Cancer Control Program</vt:lpstr>
      <vt:lpstr>Recap</vt:lpstr>
      <vt:lpstr>Resources</vt:lpstr>
      <vt:lpstr>Conclusion</vt:lpstr>
      <vt:lpstr>References</vt:lpstr>
      <vt:lpstr>References</vt:lpstr>
      <vt:lpstr>Action for Policy, Systems and Environmental (PSE) Change: A Training </vt:lpstr>
      <vt:lpstr>Acknowledgments</vt:lpstr>
      <vt:lpstr>Competency</vt:lpstr>
      <vt:lpstr>Learning Objectives</vt:lpstr>
      <vt:lpstr>A Look Back at Previous Steps</vt:lpstr>
      <vt:lpstr>PSE Change Approach</vt:lpstr>
      <vt:lpstr>Feasibility of Goals and Objectives</vt:lpstr>
      <vt:lpstr>Checklist</vt:lpstr>
      <vt:lpstr>Gatekeepers and Decision-Makers</vt:lpstr>
      <vt:lpstr>Do Key Stakeholders Hold Assumptions or Biases?</vt:lpstr>
      <vt:lpstr>Stakeholder Assumptions or Biases</vt:lpstr>
      <vt:lpstr>Stakeholder Assumptions or Biases</vt:lpstr>
      <vt:lpstr>Has Someone Already Taken a Stand on the Issue?</vt:lpstr>
      <vt:lpstr>How Might this Impact Your PSE Change Efforts?</vt:lpstr>
      <vt:lpstr>Capacity to Implement PSE Change</vt:lpstr>
      <vt:lpstr>Engage a Champion to Provide Support</vt:lpstr>
      <vt:lpstr>Engage a Champion to Provide Support</vt:lpstr>
      <vt:lpstr>What Resources Are Still Needed?</vt:lpstr>
      <vt:lpstr>What Are the Barriers?</vt:lpstr>
      <vt:lpstr>Refine Goals and Objectives</vt:lpstr>
      <vt:lpstr>Kentucky State Colon Cancer Screening Program</vt:lpstr>
      <vt:lpstr>Recap</vt:lpstr>
      <vt:lpstr>Resources</vt:lpstr>
      <vt:lpstr>Conclusion</vt:lpstr>
      <vt:lpstr>References</vt:lpstr>
      <vt:lpstr>Action for Policy, Systems and Environmental (PSE) Change: A Training </vt:lpstr>
      <vt:lpstr>Acknowledgements </vt:lpstr>
      <vt:lpstr>Competency </vt:lpstr>
      <vt:lpstr>Learning Objectives </vt:lpstr>
      <vt:lpstr>A Look Back at Previous Steps </vt:lpstr>
      <vt:lpstr>Why Promote Awareness, Communicate and Educate?</vt:lpstr>
      <vt:lpstr>Ask Questions About Your Intended Audience</vt:lpstr>
      <vt:lpstr>Tailoring Your Message</vt:lpstr>
      <vt:lpstr>Matching Your Message to Your Intended Audiences</vt:lpstr>
      <vt:lpstr>Motivating Your Audience to Adopt and Act on Your Message </vt:lpstr>
      <vt:lpstr>Framing Your Message</vt:lpstr>
      <vt:lpstr>Communication Strategies</vt:lpstr>
      <vt:lpstr>Media Platforms</vt:lpstr>
      <vt:lpstr>Matching Your Media Platform to Your Audience</vt:lpstr>
      <vt:lpstr>Task Force Member Resources</vt:lpstr>
      <vt:lpstr>Step 5 Example: New Orleans </vt:lpstr>
      <vt:lpstr>Recap </vt:lpstr>
      <vt:lpstr>Conclusion </vt:lpstr>
      <vt:lpstr>Resources </vt:lpstr>
      <vt:lpstr>Supplemental Learning Opportunity </vt:lpstr>
      <vt:lpstr>Communication and Media Planning</vt:lpstr>
      <vt:lpstr>References</vt:lpstr>
      <vt:lpstr>Action for Policy, Systems and Environmental (PSE) Change: A Training </vt:lpstr>
      <vt:lpstr>Acknowledgments </vt:lpstr>
      <vt:lpstr>Type of Activity </vt:lpstr>
      <vt:lpstr>Anti-Lobbying Rules</vt:lpstr>
      <vt:lpstr>Receipt of Federal Funds</vt:lpstr>
      <vt:lpstr>Types of CDC Grantees</vt:lpstr>
      <vt:lpstr>Allowed Activities for State and Local Agencies</vt:lpstr>
      <vt:lpstr>Examples of Allowed Activities  for State and Local Agencies</vt:lpstr>
      <vt:lpstr>Allowed Activities for Non-Government Entities </vt:lpstr>
      <vt:lpstr>Examples of Allowed Activities for Non-Government Entities</vt:lpstr>
      <vt:lpstr>Prohibited Activities </vt:lpstr>
      <vt:lpstr>Prohibited Lobbying Activities </vt:lpstr>
      <vt:lpstr>Prohibited Activities for State and Local Government Grantees </vt:lpstr>
      <vt:lpstr>Prohibited Activities for Non-Government Grantees </vt:lpstr>
      <vt:lpstr>Prohibited Activities for Non-Government Government Grantees </vt:lpstr>
      <vt:lpstr>Classification of Your Organization </vt:lpstr>
      <vt:lpstr>501(c)(3)</vt:lpstr>
      <vt:lpstr>501(c)(4)</vt:lpstr>
      <vt:lpstr>Voluntary Unincorporated Organizations</vt:lpstr>
      <vt:lpstr>Comprehensive Cancer Coalitions</vt:lpstr>
      <vt:lpstr>Recap </vt:lpstr>
      <vt:lpstr>Resources </vt:lpstr>
      <vt:lpstr>References</vt:lpstr>
      <vt:lpstr>Action for Policy, Systems and Environmental (PSE) Change: A Training </vt:lpstr>
      <vt:lpstr>Acknowledgments </vt:lpstr>
      <vt:lpstr>Competencies </vt:lpstr>
      <vt:lpstr>Learning Objectives </vt:lpstr>
      <vt:lpstr>Review of Previous Steps </vt:lpstr>
      <vt:lpstr>PSE Agenda</vt:lpstr>
      <vt:lpstr>PowerPoint Presentation</vt:lpstr>
      <vt:lpstr>Awareness</vt:lpstr>
      <vt:lpstr>Stakeholder Commitment and Resources</vt:lpstr>
      <vt:lpstr>Facilitating PSE Change Success</vt:lpstr>
      <vt:lpstr>Improving Access to Cancer Care for DC Medicaid Beneficiaries </vt:lpstr>
      <vt:lpstr>Facilitating PSE Change Success</vt:lpstr>
      <vt:lpstr>Adapting to Change</vt:lpstr>
      <vt:lpstr>Example of Implementation: Minnesota </vt:lpstr>
      <vt:lpstr>Recap </vt:lpstr>
      <vt:lpstr>Resources</vt:lpstr>
      <vt:lpstr>Conclusion</vt:lpstr>
      <vt:lpstr>References </vt:lpstr>
      <vt:lpstr>Action for Policy, Systems and Environmental (PSE) Change: A Training </vt:lpstr>
      <vt:lpstr>Acknowledgments </vt:lpstr>
      <vt:lpstr>Competency </vt:lpstr>
      <vt:lpstr>Learning Objectives</vt:lpstr>
      <vt:lpstr>A Look Back at Previous Steps</vt:lpstr>
      <vt:lpstr>Using an Evaluation Framework</vt:lpstr>
      <vt:lpstr>Using an Evaluation Framework</vt:lpstr>
      <vt:lpstr>PowerPoint Presentation</vt:lpstr>
      <vt:lpstr>Indicators</vt:lpstr>
      <vt:lpstr>Farm-to-School Policy Logic Model</vt:lpstr>
      <vt:lpstr>Process Evaluation</vt:lpstr>
      <vt:lpstr>Fidelity Monitoring</vt:lpstr>
      <vt:lpstr>Stakeholder’s Feedback</vt:lpstr>
      <vt:lpstr>Barriers and Lessons Learned</vt:lpstr>
      <vt:lpstr>Contingency Plans</vt:lpstr>
      <vt:lpstr>Adjusting Goals and Objectives</vt:lpstr>
      <vt:lpstr>Outcomes Evaluation</vt:lpstr>
      <vt:lpstr>Building on Success</vt:lpstr>
      <vt:lpstr>Communicating Outcomes</vt:lpstr>
      <vt:lpstr>Evaluating Environmental Change Efforts: Utah</vt:lpstr>
      <vt:lpstr>Utah RRC Initiative</vt:lpstr>
      <vt:lpstr>Utah RRC Initiative</vt:lpstr>
      <vt:lpstr>Utah RRC Initiative</vt:lpstr>
      <vt:lpstr>Utah RRC Initiative</vt:lpstr>
      <vt:lpstr>Recap </vt:lpstr>
      <vt:lpstr>Resources</vt:lpstr>
      <vt:lpstr>Conclusion</vt:lpstr>
      <vt:lpstr>References</vt:lpstr>
      <vt:lpstr>Action for Policy, Systems and Environmental (PSE) Change: A Training </vt:lpstr>
      <vt:lpstr>Acknowledgments</vt:lpstr>
      <vt:lpstr>Competency</vt:lpstr>
      <vt:lpstr>Learning Objective</vt:lpstr>
      <vt:lpstr>Medicaid in the Nation’s Capital</vt:lpstr>
      <vt:lpstr>Step 1: Engage</vt:lpstr>
      <vt:lpstr>Engage</vt:lpstr>
      <vt:lpstr>Step 2: Scan and Step 3: Assess</vt:lpstr>
      <vt:lpstr>Scan and Assess</vt:lpstr>
      <vt:lpstr>Scan and Assess</vt:lpstr>
      <vt:lpstr>Step 4: Review</vt:lpstr>
      <vt:lpstr>Review</vt:lpstr>
      <vt:lpstr>Step 5: Promote</vt:lpstr>
      <vt:lpstr>Promote</vt:lpstr>
      <vt:lpstr>Step 6: Implement</vt:lpstr>
      <vt:lpstr>Step 7: Evaluate</vt:lpstr>
      <vt:lpstr>Evaluate</vt:lpstr>
      <vt:lpstr>Looking Ahead</vt:lpstr>
      <vt:lpstr>Looking Ahead</vt:lpstr>
      <vt:lpstr>Looking Ahead</vt:lpstr>
      <vt:lpstr>Resources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Annie M</dc:creator>
  <cp:lastModifiedBy>Annie M</cp:lastModifiedBy>
  <cp:revision>2</cp:revision>
  <dcterms:created xsi:type="dcterms:W3CDTF">2025-04-17T15:45:29Z</dcterms:created>
  <dcterms:modified xsi:type="dcterms:W3CDTF">2025-04-21T14:07:13Z</dcterms:modified>
</cp:coreProperties>
</file>